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51"/>
  </p:notesMasterIdLst>
  <p:sldIdLst>
    <p:sldId id="256" r:id="rId2"/>
    <p:sldId id="257" r:id="rId3"/>
    <p:sldId id="258" r:id="rId4"/>
    <p:sldId id="259" r:id="rId5"/>
    <p:sldId id="260" r:id="rId6"/>
    <p:sldId id="261" r:id="rId7"/>
    <p:sldId id="262" r:id="rId8"/>
    <p:sldId id="263" r:id="rId9"/>
    <p:sldId id="264" r:id="rId10"/>
    <p:sldId id="265" r:id="rId11"/>
    <p:sldId id="267" r:id="rId12"/>
    <p:sldId id="268" r:id="rId13"/>
    <p:sldId id="270" r:id="rId14"/>
    <p:sldId id="269" r:id="rId15"/>
    <p:sldId id="307" r:id="rId16"/>
    <p:sldId id="272" r:id="rId17"/>
    <p:sldId id="273" r:id="rId18"/>
    <p:sldId id="274" r:id="rId19"/>
    <p:sldId id="275" r:id="rId20"/>
    <p:sldId id="276" r:id="rId21"/>
    <p:sldId id="277" r:id="rId22"/>
    <p:sldId id="278" r:id="rId23"/>
    <p:sldId id="279" r:id="rId24"/>
    <p:sldId id="280" r:id="rId25"/>
    <p:sldId id="281" r:id="rId26"/>
    <p:sldId id="283" r:id="rId27"/>
    <p:sldId id="284" r:id="rId28"/>
    <p:sldId id="285" r:id="rId29"/>
    <p:sldId id="286" r:id="rId30"/>
    <p:sldId id="287" r:id="rId31"/>
    <p:sldId id="288" r:id="rId32"/>
    <p:sldId id="289" r:id="rId33"/>
    <p:sldId id="290" r:id="rId34"/>
    <p:sldId id="291" r:id="rId35"/>
    <p:sldId id="292" r:id="rId36"/>
    <p:sldId id="293" r:id="rId37"/>
    <p:sldId id="294" r:id="rId38"/>
    <p:sldId id="295" r:id="rId39"/>
    <p:sldId id="296" r:id="rId40"/>
    <p:sldId id="297" r:id="rId41"/>
    <p:sldId id="298" r:id="rId42"/>
    <p:sldId id="299" r:id="rId43"/>
    <p:sldId id="300" r:id="rId44"/>
    <p:sldId id="301" r:id="rId45"/>
    <p:sldId id="302" r:id="rId46"/>
    <p:sldId id="303" r:id="rId47"/>
    <p:sldId id="304" r:id="rId48"/>
    <p:sldId id="305" r:id="rId49"/>
    <p:sldId id="306" r:id="rId5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3336A"/>
    <a:srgbClr val="016A5F"/>
    <a:srgbClr val="1BC4F4"/>
    <a:srgbClr val="23C6F4"/>
    <a:srgbClr val="FDB71E"/>
    <a:srgbClr val="F2AE1C"/>
    <a:srgbClr val="179984"/>
    <a:srgbClr val="ED1C2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612"/>
    <p:restoredTop sz="95380" autoAdjust="0"/>
  </p:normalViewPr>
  <p:slideViewPr>
    <p:cSldViewPr snapToGrid="0" snapToObjects="1">
      <p:cViewPr varScale="1">
        <p:scale>
          <a:sx n="110" d="100"/>
          <a:sy n="110" d="100"/>
        </p:scale>
        <p:origin x="456" y="108"/>
      </p:cViewPr>
      <p:guideLst/>
    </p:cSldViewPr>
  </p:slideViewPr>
  <p:notesTextViewPr>
    <p:cViewPr>
      <p:scale>
        <a:sx n="1" d="1"/>
        <a:sy n="1" d="1"/>
      </p:scale>
      <p:origin x="0" y="0"/>
    </p:cViewPr>
  </p:notesTextViewPr>
  <p:notesViewPr>
    <p:cSldViewPr snapToGrid="0" snapToObjects="1">
      <p:cViewPr varScale="1">
        <p:scale>
          <a:sx n="84" d="100"/>
          <a:sy n="84" d="100"/>
        </p:scale>
        <p:origin x="3828"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1C7F34-A710-3E48-82D6-8D94C527FA41}" type="datetimeFigureOut">
              <a:rPr lang="en-US" smtClean="0"/>
              <a:t>1/3/2022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A5B00B-616A-C142-9BEB-8F3E9E4B3D4D}" type="slidenum">
              <a:rPr lang="en-US" smtClean="0"/>
              <a:t>‹#›</a:t>
            </a:fld>
            <a:endParaRPr lang="en-US"/>
          </a:p>
        </p:txBody>
      </p:sp>
    </p:spTree>
    <p:extLst>
      <p:ext uri="{BB962C8B-B14F-4D97-AF65-F5344CB8AC3E}">
        <p14:creationId xmlns:p14="http://schemas.microsoft.com/office/powerpoint/2010/main" val="9495292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A5B00B-616A-C142-9BEB-8F3E9E4B3D4D}" type="slidenum">
              <a:rPr lang="en-US" smtClean="0"/>
              <a:t>1</a:t>
            </a:fld>
            <a:endParaRPr lang="en-US"/>
          </a:p>
        </p:txBody>
      </p:sp>
    </p:spTree>
    <p:extLst>
      <p:ext uri="{BB962C8B-B14F-4D97-AF65-F5344CB8AC3E}">
        <p14:creationId xmlns:p14="http://schemas.microsoft.com/office/powerpoint/2010/main" val="16572749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A5B00B-616A-C142-9BEB-8F3E9E4B3D4D}" type="slidenum">
              <a:rPr lang="en-US" smtClean="0"/>
              <a:t>10</a:t>
            </a:fld>
            <a:endParaRPr lang="en-US"/>
          </a:p>
        </p:txBody>
      </p:sp>
    </p:spTree>
    <p:extLst>
      <p:ext uri="{BB962C8B-B14F-4D97-AF65-F5344CB8AC3E}">
        <p14:creationId xmlns:p14="http://schemas.microsoft.com/office/powerpoint/2010/main" val="395423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A5B00B-616A-C142-9BEB-8F3E9E4B3D4D}" type="slidenum">
              <a:rPr lang="en-US" smtClean="0"/>
              <a:t>11</a:t>
            </a:fld>
            <a:endParaRPr lang="en-US"/>
          </a:p>
        </p:txBody>
      </p:sp>
    </p:spTree>
    <p:extLst>
      <p:ext uri="{BB962C8B-B14F-4D97-AF65-F5344CB8AC3E}">
        <p14:creationId xmlns:p14="http://schemas.microsoft.com/office/powerpoint/2010/main" val="30587630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200" dirty="0">
                <a:effectLst/>
                <a:latin typeface="Ubuntu Light" panose="020B0304030602030204" pitchFamily="34" charset="0"/>
                <a:ea typeface="Calibri" panose="020F0502020204030204" pitchFamily="34" charset="0"/>
                <a:cs typeface="Times New Roman" panose="02020603050405020304" pitchFamily="18" charset="0"/>
              </a:rPr>
              <a:t>Activité 1 (10 minutes) : divisez-vous en groupes à l'aide de la fonction de salle de discussion de Zoom. Chaque groupe doit utiliser la liste de contrôle « avant la réunion » et organiser une réunion simulée. Une fois qu'ils ont terminé, demandez à un groupe de partager sa liste de contrôle et à un autre groupe de partager l'expérience. Vous pouvez leur demander s'ils ont trouvé la liste de contrôle utile, les raisons en faveur ou en défaveur de cette liste. Demandez aux participants ce qu'ils font d'autre pour se préparer à une réunion.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8A5B00B-616A-C142-9BEB-8F3E9E4B3D4D}" type="slidenum">
              <a:rPr lang="en-US" smtClean="0"/>
              <a:t>12</a:t>
            </a:fld>
            <a:endParaRPr lang="en-US"/>
          </a:p>
        </p:txBody>
      </p:sp>
    </p:spTree>
    <p:extLst>
      <p:ext uri="{BB962C8B-B14F-4D97-AF65-F5344CB8AC3E}">
        <p14:creationId xmlns:p14="http://schemas.microsoft.com/office/powerpoint/2010/main" val="13272373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A5B00B-616A-C142-9BEB-8F3E9E4B3D4D}" type="slidenum">
              <a:rPr lang="en-US" smtClean="0"/>
              <a:t>13</a:t>
            </a:fld>
            <a:endParaRPr lang="en-US"/>
          </a:p>
        </p:txBody>
      </p:sp>
    </p:spTree>
    <p:extLst>
      <p:ext uri="{BB962C8B-B14F-4D97-AF65-F5344CB8AC3E}">
        <p14:creationId xmlns:p14="http://schemas.microsoft.com/office/powerpoint/2010/main" val="8180577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A5B00B-616A-C142-9BEB-8F3E9E4B3D4D}" type="slidenum">
              <a:rPr lang="en-US" smtClean="0"/>
              <a:t>14</a:t>
            </a:fld>
            <a:endParaRPr lang="en-US"/>
          </a:p>
        </p:txBody>
      </p:sp>
    </p:spTree>
    <p:extLst>
      <p:ext uri="{BB962C8B-B14F-4D97-AF65-F5344CB8AC3E}">
        <p14:creationId xmlns:p14="http://schemas.microsoft.com/office/powerpoint/2010/main" val="9649957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50000"/>
              </a:lnSpc>
              <a:spcBef>
                <a:spcPts val="0"/>
              </a:spcBef>
              <a:spcAft>
                <a:spcPts val="0"/>
              </a:spcAft>
            </a:pPr>
            <a:r>
              <a:rPr lang="fr-fr" sz="1200" dirty="0">
                <a:effectLst/>
                <a:latin typeface="Ubuntu Light" panose="020B0304030602030204" pitchFamily="34" charset="0"/>
                <a:ea typeface="Calibri" panose="020F0502020204030204" pitchFamily="34" charset="0"/>
                <a:cs typeface="Times New Roman" panose="02020603050405020304" pitchFamily="18" charset="0"/>
              </a:rPr>
              <a:t>Une réunion productive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SzPts val="1000"/>
              <a:buFont typeface="Symbol" panose="05050102010706020507" pitchFamily="18" charset="2"/>
              <a:buChar char=""/>
              <a:tabLst>
                <a:tab pos="457200" algn="l"/>
              </a:tabLst>
            </a:pPr>
            <a:r>
              <a:rPr lang="fr-fr" sz="1200" dirty="0">
                <a:solidFill>
                  <a:srgbClr val="202124"/>
                </a:solidFill>
                <a:effectLst/>
                <a:latin typeface="Ubuntu Light" panose="020B0304030602030204" pitchFamily="34" charset="0"/>
                <a:ea typeface="Times New Roman" panose="02020603050405020304" pitchFamily="18" charset="0"/>
                <a:cs typeface="Arial" panose="020B0604020202020204" pitchFamily="34" charset="0"/>
              </a:rPr>
              <a:t>Commence à l'heure. </a:t>
            </a:r>
            <a:endParaRPr lang="en-US" sz="1200" dirty="0">
              <a:effectLst/>
              <a:latin typeface="Times New Roman" panose="02020603050405020304" pitchFamily="18" charset="0"/>
              <a:ea typeface="Times New Roman" panose="02020603050405020304" pitchFamily="18" charset="0"/>
            </a:endParaRPr>
          </a:p>
          <a:p>
            <a:pPr marL="342900" marR="0" lvl="0" indent="-342900">
              <a:lnSpc>
                <a:spcPct val="150000"/>
              </a:lnSpc>
              <a:spcBef>
                <a:spcPts val="0"/>
              </a:spcBef>
              <a:spcAft>
                <a:spcPts val="0"/>
              </a:spcAft>
              <a:buSzPts val="1000"/>
              <a:buFont typeface="Symbol" panose="05050102010706020507" pitchFamily="18" charset="2"/>
              <a:buChar char=""/>
              <a:tabLst>
                <a:tab pos="457200" algn="l"/>
              </a:tabLst>
            </a:pPr>
            <a:r>
              <a:rPr lang="fr-fr" sz="1200" dirty="0">
                <a:solidFill>
                  <a:srgbClr val="202124"/>
                </a:solidFill>
                <a:effectLst/>
                <a:latin typeface="Ubuntu Light" panose="020B0304030602030204" pitchFamily="34" charset="0"/>
                <a:ea typeface="Times New Roman" panose="02020603050405020304" pitchFamily="18" charset="0"/>
                <a:cs typeface="Arial" panose="020B0604020202020204" pitchFamily="34" charset="0"/>
              </a:rPr>
              <a:t>Compte assez de participants.</a:t>
            </a:r>
            <a:endParaRPr lang="en-US" sz="1200" dirty="0">
              <a:effectLst/>
              <a:latin typeface="Times New Roman" panose="02020603050405020304" pitchFamily="18" charset="0"/>
              <a:ea typeface="Times New Roman" panose="02020603050405020304" pitchFamily="18" charset="0"/>
            </a:endParaRPr>
          </a:p>
          <a:p>
            <a:pPr marL="342900" marR="0" lvl="0" indent="-342900">
              <a:lnSpc>
                <a:spcPct val="150000"/>
              </a:lnSpc>
              <a:spcBef>
                <a:spcPts val="0"/>
              </a:spcBef>
              <a:spcAft>
                <a:spcPts val="0"/>
              </a:spcAft>
              <a:buSzPts val="1000"/>
              <a:buFont typeface="Symbol" panose="05050102010706020507" pitchFamily="18" charset="2"/>
              <a:buChar char=""/>
              <a:tabLst>
                <a:tab pos="457200" algn="l"/>
              </a:tabLst>
            </a:pPr>
            <a:r>
              <a:rPr lang="fr-fr" sz="1200" dirty="0">
                <a:solidFill>
                  <a:srgbClr val="202124"/>
                </a:solidFill>
                <a:effectLst/>
                <a:latin typeface="Ubuntu Light" panose="020B0304030602030204" pitchFamily="34" charset="0"/>
                <a:ea typeface="Times New Roman" panose="02020603050405020304" pitchFamily="18" charset="0"/>
                <a:cs typeface="Arial" panose="020B0604020202020204" pitchFamily="34" charset="0"/>
              </a:rPr>
              <a:t>A un ordre du jour.</a:t>
            </a:r>
            <a:endParaRPr lang="en-US" sz="1200" dirty="0">
              <a:effectLst/>
              <a:latin typeface="Times New Roman" panose="02020603050405020304" pitchFamily="18" charset="0"/>
              <a:ea typeface="Times New Roman" panose="02020603050405020304" pitchFamily="18" charset="0"/>
            </a:endParaRPr>
          </a:p>
          <a:p>
            <a:pPr marL="342900" marR="0" lvl="0" indent="-342900">
              <a:lnSpc>
                <a:spcPct val="150000"/>
              </a:lnSpc>
              <a:spcBef>
                <a:spcPts val="0"/>
              </a:spcBef>
              <a:spcAft>
                <a:spcPts val="0"/>
              </a:spcAft>
              <a:buSzPts val="1000"/>
              <a:buFont typeface="Symbol" panose="05050102010706020507" pitchFamily="18" charset="2"/>
              <a:buChar char=""/>
              <a:tabLst>
                <a:tab pos="457200" algn="l"/>
              </a:tabLst>
            </a:pPr>
            <a:r>
              <a:rPr lang="fr-fr" sz="1200" dirty="0">
                <a:solidFill>
                  <a:srgbClr val="202124"/>
                </a:solidFill>
                <a:effectLst/>
                <a:latin typeface="Ubuntu Light" panose="020B0304030602030204" pitchFamily="34" charset="0"/>
                <a:ea typeface="Times New Roman" panose="02020603050405020304" pitchFamily="18" charset="0"/>
                <a:cs typeface="Arial" panose="020B0604020202020204" pitchFamily="34" charset="0"/>
              </a:rPr>
              <a:t>La discussion reste dans le sujet et est productive.</a:t>
            </a:r>
            <a:endParaRPr lang="en-US" sz="1200" dirty="0">
              <a:effectLst/>
              <a:latin typeface="Times New Roman" panose="02020603050405020304" pitchFamily="18" charset="0"/>
              <a:ea typeface="Times New Roman" panose="02020603050405020304" pitchFamily="18" charset="0"/>
            </a:endParaRPr>
          </a:p>
          <a:p>
            <a:pPr marL="342900" marR="0" lvl="0" indent="-342900">
              <a:lnSpc>
                <a:spcPct val="150000"/>
              </a:lnSpc>
              <a:spcBef>
                <a:spcPts val="0"/>
              </a:spcBef>
              <a:spcAft>
                <a:spcPts val="0"/>
              </a:spcAft>
              <a:buSzPts val="1000"/>
              <a:buFont typeface="Symbol" panose="05050102010706020507" pitchFamily="18" charset="2"/>
              <a:buChar char=""/>
              <a:tabLst>
                <a:tab pos="457200" algn="l"/>
              </a:tabLst>
            </a:pPr>
            <a:r>
              <a:rPr lang="fr-fr" sz="1200" dirty="0">
                <a:solidFill>
                  <a:srgbClr val="000000"/>
                </a:solidFill>
                <a:effectLst/>
                <a:latin typeface="Ubuntu Light" panose="020B0304030602030204" pitchFamily="34" charset="0"/>
                <a:ea typeface="Times New Roman" panose="02020603050405020304" pitchFamily="18" charset="0"/>
              </a:rPr>
              <a:t>A un environnement accueillant où les gens se sentent en sécurité pour partager leurs opinions.</a:t>
            </a:r>
            <a:endParaRPr lang="en-US" sz="1200" dirty="0">
              <a:effectLst/>
              <a:latin typeface="Times New Roman" panose="02020603050405020304" pitchFamily="18" charset="0"/>
              <a:ea typeface="Times New Roman" panose="02020603050405020304" pitchFamily="18" charset="0"/>
            </a:endParaRPr>
          </a:p>
          <a:p>
            <a:pPr marL="342900" marR="0" lvl="0" indent="-342900">
              <a:lnSpc>
                <a:spcPct val="150000"/>
              </a:lnSpc>
              <a:spcBef>
                <a:spcPts val="0"/>
              </a:spcBef>
              <a:spcAft>
                <a:spcPts val="0"/>
              </a:spcAft>
              <a:buSzPts val="1000"/>
              <a:buFont typeface="Symbol" panose="05050102010706020507" pitchFamily="18" charset="2"/>
              <a:buChar char=""/>
              <a:tabLst>
                <a:tab pos="457200" algn="l"/>
              </a:tabLst>
            </a:pPr>
            <a:r>
              <a:rPr lang="fr-fr" sz="1200" dirty="0">
                <a:solidFill>
                  <a:srgbClr val="202124"/>
                </a:solidFill>
                <a:effectLst/>
                <a:latin typeface="Ubuntu Light" panose="020B0304030602030204" pitchFamily="34" charset="0"/>
                <a:ea typeface="Times New Roman" panose="02020603050405020304" pitchFamily="18" charset="0"/>
                <a:cs typeface="Arial" panose="020B0604020202020204" pitchFamily="34" charset="0"/>
              </a:rPr>
              <a:t>Le groupe parle des thèmes et prend une décision.</a:t>
            </a:r>
            <a:endParaRPr lang="en-US" sz="1200" dirty="0">
              <a:effectLst/>
              <a:latin typeface="Times New Roman" panose="02020603050405020304" pitchFamily="18" charset="0"/>
              <a:ea typeface="Times New Roman" panose="02020603050405020304" pitchFamily="18" charset="0"/>
            </a:endParaRPr>
          </a:p>
          <a:p>
            <a:pPr marL="342900" marR="0" lvl="0" indent="-342900">
              <a:lnSpc>
                <a:spcPct val="150000"/>
              </a:lnSpc>
              <a:spcBef>
                <a:spcPts val="0"/>
              </a:spcBef>
              <a:spcAft>
                <a:spcPts val="0"/>
              </a:spcAft>
              <a:buSzPts val="1000"/>
              <a:buFont typeface="Symbol" panose="05050102010706020507" pitchFamily="18" charset="2"/>
              <a:buChar char=""/>
              <a:tabLst>
                <a:tab pos="457200" algn="l"/>
              </a:tabLst>
            </a:pPr>
            <a:r>
              <a:rPr lang="fr-fr" sz="1200" dirty="0">
                <a:solidFill>
                  <a:srgbClr val="202124"/>
                </a:solidFill>
                <a:effectLst/>
                <a:latin typeface="Ubuntu Light" panose="020B0304030602030204" pitchFamily="34" charset="0"/>
                <a:ea typeface="Times New Roman" panose="02020603050405020304" pitchFamily="18" charset="0"/>
                <a:cs typeface="Arial" panose="020B0604020202020204" pitchFamily="34" charset="0"/>
              </a:rPr>
              <a:t>Tout le monde comprend les décisions.</a:t>
            </a:r>
            <a:endParaRPr lang="en-US" sz="1200" dirty="0">
              <a:effectLst/>
              <a:latin typeface="Times New Roman" panose="02020603050405020304" pitchFamily="18" charset="0"/>
              <a:ea typeface="Times New Roman" panose="02020603050405020304" pitchFamily="18" charset="0"/>
            </a:endParaRPr>
          </a:p>
          <a:p>
            <a:pPr marL="342900" marR="0" lvl="0" indent="-342900">
              <a:lnSpc>
                <a:spcPct val="150000"/>
              </a:lnSpc>
              <a:spcBef>
                <a:spcPts val="0"/>
              </a:spcBef>
              <a:spcAft>
                <a:spcPts val="0"/>
              </a:spcAft>
              <a:buSzPts val="1000"/>
              <a:buFont typeface="Symbol" panose="05050102010706020507" pitchFamily="18" charset="2"/>
              <a:buChar char=""/>
              <a:tabLst>
                <a:tab pos="457200" algn="l"/>
              </a:tabLst>
            </a:pPr>
            <a:r>
              <a:rPr lang="fr-fr" sz="1200" dirty="0">
                <a:solidFill>
                  <a:srgbClr val="202124"/>
                </a:solidFill>
                <a:effectLst/>
                <a:latin typeface="Ubuntu Light" panose="020B0304030602030204" pitchFamily="34" charset="0"/>
                <a:ea typeface="Times New Roman" panose="02020603050405020304" pitchFamily="18" charset="0"/>
                <a:cs typeface="Arial" panose="020B0604020202020204" pitchFamily="34" charset="0"/>
              </a:rPr>
              <a:t>Tous conviennent d'un plan d'action ou des prochaines étapes à suivre.</a:t>
            </a:r>
            <a:endParaRPr lang="en-US" sz="12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8A5B00B-616A-C142-9BEB-8F3E9E4B3D4D}" type="slidenum">
              <a:rPr lang="en-US" smtClean="0"/>
              <a:t>15</a:t>
            </a:fld>
            <a:endParaRPr lang="en-US"/>
          </a:p>
        </p:txBody>
      </p:sp>
    </p:spTree>
    <p:extLst>
      <p:ext uri="{BB962C8B-B14F-4D97-AF65-F5344CB8AC3E}">
        <p14:creationId xmlns:p14="http://schemas.microsoft.com/office/powerpoint/2010/main" val="8721666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200" dirty="0">
                <a:effectLst/>
                <a:latin typeface="Ubuntu Light" panose="020B0304030602030204" pitchFamily="34" charset="0"/>
                <a:ea typeface="Calibri" panose="020F0502020204030204" pitchFamily="34" charset="0"/>
                <a:cs typeface="Times New Roman" panose="02020603050405020304" pitchFamily="18" charset="0"/>
              </a:rPr>
              <a:t>Activité 2 (15 minutes) : </a:t>
            </a:r>
            <a:r>
              <a:rPr lang="fr-fr" sz="1200" dirty="0">
                <a:solidFill>
                  <a:srgbClr val="202124"/>
                </a:solidFill>
                <a:effectLst/>
                <a:latin typeface="Ubuntu Light" panose="020B0304030602030204" pitchFamily="34" charset="0"/>
                <a:ea typeface="Calibri" panose="020F0502020204030204" pitchFamily="34" charset="0"/>
                <a:cs typeface="Arial" panose="020B0604020202020204" pitchFamily="34" charset="0"/>
              </a:rPr>
              <a:t>Les mêmes groupes se rencontreront à nouveau et débuteront la réunion prévue en passant en revue tout ce qu'ils doivent faire lors d'une réunion. L'un des participants doit se charger du procès-verbal. Lorsqu'une personne est chargée de rédiger le procès-verbal, cela signifie qu'elle prend des notes ou un résumé de la réunion.</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2000" b="1" dirty="0">
              <a:latin typeface="Ubuntu Light" panose="020B0304030602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fr-fr" sz="1200" dirty="0">
                <a:effectLst/>
                <a:latin typeface="Ubuntu Light" panose="020B0304030602030204" pitchFamily="34" charset="0"/>
                <a:ea typeface="Calibri" panose="020F0502020204030204" pitchFamily="34" charset="0"/>
                <a:cs typeface="Times New Roman" panose="02020603050405020304" pitchFamily="18" charset="0"/>
              </a:rPr>
              <a:t>Renvoyez les participants en petits groupes dans les mêmes groupes. </a:t>
            </a:r>
            <a:br>
              <a:rPr lang="fr-fr" sz="1200" dirty="0">
                <a:effectLst/>
                <a:latin typeface="Ubuntu Light" panose="020B0304030602030204" pitchFamily="34" charset="0"/>
                <a:ea typeface="Calibri" panose="020F0502020204030204" pitchFamily="34" charset="0"/>
                <a:cs typeface="Times New Roman" panose="02020603050405020304" pitchFamily="18" charset="0"/>
              </a:rPr>
            </a:br>
            <a:r>
              <a:rPr lang="fr-fr" sz="1200" dirty="0">
                <a:effectLst/>
                <a:latin typeface="Ubuntu Light" panose="020B0304030602030204" pitchFamily="34" charset="0"/>
                <a:ea typeface="Calibri" panose="020F0502020204030204" pitchFamily="34" charset="0"/>
                <a:cs typeface="Times New Roman" panose="02020603050405020304" pitchFamily="18" charset="0"/>
              </a:rPr>
              <a:t>Chaque </a:t>
            </a:r>
            <a:r>
              <a:rPr lang="fr-fr" sz="1200" dirty="0">
                <a:solidFill>
                  <a:srgbClr val="202124"/>
                </a:solidFill>
                <a:effectLst/>
                <a:latin typeface="Ubuntu Light" panose="020B0304030602030204" pitchFamily="34" charset="0"/>
                <a:ea typeface="Calibri" panose="020F0502020204030204" pitchFamily="34" charset="0"/>
                <a:cs typeface="Arial" panose="020B0604020202020204" pitchFamily="34" charset="0"/>
              </a:rPr>
              <a:t>groupe se réunira à nouveau et commencera sa réunion fictive.</a:t>
            </a:r>
            <a:br>
              <a:rPr lang="fr-fr" sz="1200" dirty="0">
                <a:solidFill>
                  <a:srgbClr val="202124"/>
                </a:solidFill>
                <a:effectLst/>
                <a:latin typeface="Ubuntu Light" panose="020B0304030602030204" pitchFamily="34" charset="0"/>
                <a:ea typeface="Calibri" panose="020F0502020204030204" pitchFamily="34" charset="0"/>
                <a:cs typeface="Arial" panose="020B0604020202020204" pitchFamily="34" charset="0"/>
              </a:rPr>
            </a:br>
            <a:r>
              <a:rPr lang="fr-fr" sz="1200" dirty="0">
                <a:solidFill>
                  <a:srgbClr val="202124"/>
                </a:solidFill>
                <a:effectLst/>
                <a:latin typeface="Ubuntu Light" panose="020B0304030602030204" pitchFamily="34" charset="0"/>
                <a:ea typeface="Calibri" panose="020F0502020204030204" pitchFamily="34" charset="0"/>
                <a:cs typeface="Arial" panose="020B0604020202020204" pitchFamily="34" charset="0"/>
              </a:rPr>
              <a:t> L'un des participants doit prendre des notes en utilisant le format fourni.</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8A5B00B-616A-C142-9BEB-8F3E9E4B3D4D}" type="slidenum">
              <a:rPr lang="en-US" smtClean="0"/>
              <a:t>16</a:t>
            </a:fld>
            <a:endParaRPr lang="en-US"/>
          </a:p>
        </p:txBody>
      </p:sp>
    </p:spTree>
    <p:extLst>
      <p:ext uri="{BB962C8B-B14F-4D97-AF65-F5344CB8AC3E}">
        <p14:creationId xmlns:p14="http://schemas.microsoft.com/office/powerpoint/2010/main" val="41607407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A5B00B-616A-C142-9BEB-8F3E9E4B3D4D}" type="slidenum">
              <a:rPr lang="en-US" smtClean="0"/>
              <a:t>17</a:t>
            </a:fld>
            <a:endParaRPr lang="en-US"/>
          </a:p>
        </p:txBody>
      </p:sp>
    </p:spTree>
    <p:extLst>
      <p:ext uri="{BB962C8B-B14F-4D97-AF65-F5344CB8AC3E}">
        <p14:creationId xmlns:p14="http://schemas.microsoft.com/office/powerpoint/2010/main" val="32607003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just">
              <a:lnSpc>
                <a:spcPct val="150000"/>
              </a:lnSpc>
              <a:spcBef>
                <a:spcPts val="0"/>
              </a:spcBef>
              <a:spcAft>
                <a:spcPts val="0"/>
              </a:spcAft>
              <a:buFont typeface="+mj-lt"/>
              <a:buAutoNum type="arabicPeriod"/>
              <a:tabLst>
                <a:tab pos="2470150" algn="l"/>
              </a:tabLst>
            </a:pPr>
            <a:r>
              <a:rPr lang="fr-fr" sz="1200" dirty="0">
                <a:effectLst/>
                <a:latin typeface="Ubuntu Light" panose="020B0304030602030204" pitchFamily="34" charset="0"/>
                <a:ea typeface="Calibri" panose="020F0502020204030204" pitchFamily="34" charset="0"/>
                <a:cs typeface="Times New Roman" panose="02020603050405020304" pitchFamily="18" charset="0"/>
              </a:rPr>
              <a:t>Débriefez les questions de réflexion de l'activité (15 minutes).  Demandez aux volontaires de partager leurs réponses aux questions de réflexion de la feuille de travail. Si le groupe est grand, divisez-le en petits groupes que vous laisserez partager et discuter, puis rassemblez-les pour partager quelques exemples de ce dont leur groupe aura discuté. Voici des propositions de questions à utiliser lors des discussions en grand ou en petit groupe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50000"/>
              </a:lnSpc>
              <a:spcBef>
                <a:spcPts val="0"/>
              </a:spcBef>
              <a:spcAft>
                <a:spcPts val="0"/>
              </a:spcAft>
              <a:buFont typeface="+mj-lt"/>
              <a:buAutoNum type="alphaLcPeriod"/>
              <a:tabLst>
                <a:tab pos="2470150" algn="l"/>
              </a:tabLst>
            </a:pPr>
            <a:r>
              <a:rPr lang="fr-fr" sz="1200" dirty="0">
                <a:effectLst/>
                <a:latin typeface="Ubuntu Light" panose="020B0304030602030204" pitchFamily="34" charset="0"/>
                <a:ea typeface="Calibri" panose="020F0502020204030204" pitchFamily="34" charset="0"/>
                <a:cs typeface="Times New Roman" panose="02020603050405020304" pitchFamily="18" charset="0"/>
              </a:rPr>
              <a:t>Partagez quelque chose de nouveau que vous avez appris pendant cette leçon.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50000"/>
              </a:lnSpc>
              <a:spcBef>
                <a:spcPts val="0"/>
              </a:spcBef>
              <a:spcAft>
                <a:spcPts val="0"/>
              </a:spcAft>
              <a:buFont typeface="+mj-lt"/>
              <a:buAutoNum type="alphaLcPeriod"/>
              <a:tabLst>
                <a:tab pos="2470150" algn="l"/>
              </a:tabLst>
            </a:pPr>
            <a:r>
              <a:rPr lang="fr-fr" sz="1200" dirty="0">
                <a:effectLst/>
                <a:latin typeface="Ubuntu Light" panose="020B0304030602030204" pitchFamily="34" charset="0"/>
                <a:ea typeface="Calibri" panose="020F0502020204030204" pitchFamily="34" charset="0"/>
                <a:cs typeface="Times New Roman" panose="02020603050405020304" pitchFamily="18" charset="0"/>
              </a:rPr>
              <a:t>Pensez au rôle qui vous intéresse lors d'une réunion. Cette réflexion leur permet de considérer leurs compétences et leurs intérêts, et la manière dont ils peuvent contribuer à la réunion.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50000"/>
              </a:lnSpc>
              <a:spcBef>
                <a:spcPts val="0"/>
              </a:spcBef>
              <a:spcAft>
                <a:spcPts val="0"/>
              </a:spcAft>
              <a:buFont typeface="+mj-lt"/>
              <a:buAutoNum type="alphaLcPeriod"/>
              <a:tabLst>
                <a:tab pos="2470150" algn="l"/>
              </a:tabLst>
            </a:pPr>
            <a:r>
              <a:rPr lang="fr-fr" sz="1200" dirty="0">
                <a:effectLst/>
                <a:latin typeface="Ubuntu Light" panose="020B0304030602030204" pitchFamily="34" charset="0"/>
                <a:ea typeface="Calibri" panose="020F0502020204030204" pitchFamily="34" charset="0"/>
                <a:cs typeface="Times New Roman" panose="02020603050405020304" pitchFamily="18" charset="0"/>
              </a:rPr>
              <a:t>Que ferez-vous pour préparer une réunion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8A5B00B-616A-C142-9BEB-8F3E9E4B3D4D}" type="slidenum">
              <a:rPr lang="en-US" smtClean="0"/>
              <a:t>18</a:t>
            </a:fld>
            <a:endParaRPr lang="en-US"/>
          </a:p>
        </p:txBody>
      </p:sp>
    </p:spTree>
    <p:extLst>
      <p:ext uri="{BB962C8B-B14F-4D97-AF65-F5344CB8AC3E}">
        <p14:creationId xmlns:p14="http://schemas.microsoft.com/office/powerpoint/2010/main" val="22668586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A5B00B-616A-C142-9BEB-8F3E9E4B3D4D}" type="slidenum">
              <a:rPr lang="en-US" smtClean="0"/>
              <a:t>19</a:t>
            </a:fld>
            <a:endParaRPr lang="en-US"/>
          </a:p>
        </p:txBody>
      </p:sp>
    </p:spTree>
    <p:extLst>
      <p:ext uri="{BB962C8B-B14F-4D97-AF65-F5344CB8AC3E}">
        <p14:creationId xmlns:p14="http://schemas.microsoft.com/office/powerpoint/2010/main" val="3981226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 mentionnez comment les techniques utilisées pour briser la glace peuvent être un excellent moyen d'impliquer votre public dès le début</a:t>
            </a:r>
          </a:p>
          <a:p>
            <a:endParaRPr lang="en-US" dirty="0"/>
          </a:p>
        </p:txBody>
      </p:sp>
      <p:sp>
        <p:nvSpPr>
          <p:cNvPr id="4" name="Slide Number Placeholder 3"/>
          <p:cNvSpPr>
            <a:spLocks noGrp="1"/>
          </p:cNvSpPr>
          <p:nvPr>
            <p:ph type="sldNum" sz="quarter" idx="5"/>
          </p:nvPr>
        </p:nvSpPr>
        <p:spPr/>
        <p:txBody>
          <a:bodyPr/>
          <a:lstStyle/>
          <a:p>
            <a:fld id="{F8A5B00B-616A-C142-9BEB-8F3E9E4B3D4D}" type="slidenum">
              <a:rPr lang="en-US" smtClean="0"/>
              <a:t>2</a:t>
            </a:fld>
            <a:endParaRPr lang="en-US"/>
          </a:p>
        </p:txBody>
      </p:sp>
    </p:spTree>
    <p:extLst>
      <p:ext uri="{BB962C8B-B14F-4D97-AF65-F5344CB8AC3E}">
        <p14:creationId xmlns:p14="http://schemas.microsoft.com/office/powerpoint/2010/main" val="2558140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A5B00B-616A-C142-9BEB-8F3E9E4B3D4D}" type="slidenum">
              <a:rPr lang="en-US" smtClean="0"/>
              <a:t>20</a:t>
            </a:fld>
            <a:endParaRPr lang="en-US"/>
          </a:p>
        </p:txBody>
      </p:sp>
    </p:spTree>
    <p:extLst>
      <p:ext uri="{BB962C8B-B14F-4D97-AF65-F5344CB8AC3E}">
        <p14:creationId xmlns:p14="http://schemas.microsoft.com/office/powerpoint/2010/main" val="28256389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50000"/>
              </a:lnSpc>
              <a:spcBef>
                <a:spcPts val="0"/>
              </a:spcBef>
              <a:spcAft>
                <a:spcPts val="0"/>
              </a:spcAft>
            </a:pPr>
            <a:r>
              <a:rPr lang="fr-fr" sz="1400" b="1" dirty="0">
                <a:effectLst/>
                <a:latin typeface="Ubuntu Light" panose="020B0304030602030204" pitchFamily="34" charset="0"/>
                <a:ea typeface="Calibri" panose="020F0502020204030204" pitchFamily="34" charset="0"/>
                <a:cs typeface="Times New Roman" panose="02020603050405020304" pitchFamily="18" charset="0"/>
              </a:rPr>
              <a:t>Comportements en réunion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fr-fr" sz="1200" dirty="0">
                <a:effectLst/>
                <a:latin typeface="Ubuntu Light" panose="020B0304030602030204" pitchFamily="34" charset="0"/>
                <a:ea typeface="Calibri" panose="020F0502020204030204" pitchFamily="34" charset="0"/>
                <a:cs typeface="Times New Roman" panose="02020603050405020304" pitchFamily="18" charset="0"/>
              </a:rPr>
              <a:t>Un comportement constitue </a:t>
            </a:r>
            <a:r>
              <a:rPr lang="fr-fr" sz="1200" dirty="0">
                <a:solidFill>
                  <a:srgbClr val="202124"/>
                </a:solidFill>
                <a:effectLst/>
                <a:latin typeface="Ubuntu Light" panose="020B0304030602030204" pitchFamily="34" charset="0"/>
                <a:ea typeface="Calibri" panose="020F0502020204030204" pitchFamily="34" charset="0"/>
                <a:cs typeface="Arial" panose="020B0604020202020204" pitchFamily="34" charset="0"/>
              </a:rPr>
              <a:t>la façon dont chacun agit, notamment envers autrui.</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Symbol" panose="05050102010706020507" pitchFamily="18" charset="2"/>
              <a:buChar char=""/>
            </a:pPr>
            <a:r>
              <a:rPr lang="fr-fr" sz="1200" dirty="0">
                <a:effectLst/>
                <a:latin typeface="Ubuntu Light" panose="020B0304030602030204" pitchFamily="34" charset="0"/>
                <a:ea typeface="Calibri" panose="020F0502020204030204" pitchFamily="34" charset="0"/>
                <a:cs typeface="Times New Roman" panose="02020603050405020304" pitchFamily="18" charset="0"/>
              </a:rPr>
              <a:t>Une réunion rassemble </a:t>
            </a:r>
            <a:r>
              <a:rPr lang="fr-fr" sz="1200" dirty="0">
                <a:solidFill>
                  <a:srgbClr val="202124"/>
                </a:solidFill>
                <a:effectLst/>
                <a:latin typeface="Ubuntu Light" panose="020B0304030602030204" pitchFamily="34" charset="0"/>
                <a:ea typeface="Calibri" panose="020F0502020204030204" pitchFamily="34" charset="0"/>
                <a:cs typeface="Arial" panose="020B0604020202020204" pitchFamily="34" charset="0"/>
              </a:rPr>
              <a:t>un groupe de personnes ayant des personnalités, des expériences, des idées et des connaissances différentes.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Symbol" panose="05050102010706020507" pitchFamily="18" charset="2"/>
              <a:buChar char=""/>
            </a:pPr>
            <a:r>
              <a:rPr lang="fr-fr" sz="1200" dirty="0">
                <a:effectLst/>
                <a:latin typeface="Ubuntu Light" panose="020B0304030602030204" pitchFamily="34" charset="0"/>
                <a:ea typeface="Calibri" panose="020F0502020204030204" pitchFamily="34" charset="0"/>
                <a:cs typeface="Times New Roman" panose="02020603050405020304" pitchFamily="18" charset="0"/>
              </a:rPr>
              <a:t>Pour qu'une réunion soit productive (voir la leçon 1), tout le monde doit participer. La façon dont ils se comportent pendant la réunion est importante.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Symbol" panose="05050102010706020507" pitchFamily="18" charset="2"/>
              <a:buChar char=""/>
            </a:pPr>
            <a:r>
              <a:rPr lang="fr-fr" sz="1200" dirty="0">
                <a:effectLst/>
                <a:latin typeface="Ubuntu Light" panose="020B0304030602030204" pitchFamily="34" charset="0"/>
                <a:ea typeface="Calibri" panose="020F0502020204030204" pitchFamily="34" charset="0"/>
                <a:cs typeface="Times New Roman" panose="02020603050405020304" pitchFamily="18" charset="0"/>
              </a:rPr>
              <a:t>Les gens sont différents et ils agiront donc de différentes manières lors d'une réunion. Voici quelques exemples de comportements courants que vous verrez lors d'une réunion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8A5B00B-616A-C142-9BEB-8F3E9E4B3D4D}" type="slidenum">
              <a:rPr lang="en-US" smtClean="0"/>
              <a:t>21</a:t>
            </a:fld>
            <a:endParaRPr lang="en-US"/>
          </a:p>
        </p:txBody>
      </p:sp>
    </p:spTree>
    <p:extLst>
      <p:ext uri="{BB962C8B-B14F-4D97-AF65-F5344CB8AC3E}">
        <p14:creationId xmlns:p14="http://schemas.microsoft.com/office/powerpoint/2010/main" val="6782477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200" dirty="0">
                <a:effectLst/>
                <a:latin typeface="Ubuntu Light" panose="020B0304030602030204" pitchFamily="34" charset="0"/>
                <a:ea typeface="Calibri" panose="020F0502020204030204" pitchFamily="34" charset="0"/>
                <a:cs typeface="Times New Roman" panose="02020603050405020304" pitchFamily="18" charset="0"/>
              </a:rPr>
              <a:t>Activité 1 (10 minutes) : Passez en revue chacun des comportements sur la gauche et les définitions énumérées sur la droite. Tracez une ligne pour relier chaque comportement à la bonne définition.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fr-fr" sz="1200" dirty="0">
                <a:effectLst/>
                <a:latin typeface="Ubuntu Light" panose="020B0304030602030204" pitchFamily="34" charset="0"/>
                <a:ea typeface="Calibri" panose="020F0502020204030204" pitchFamily="34" charset="0"/>
                <a:cs typeface="Times New Roman" panose="02020603050405020304" pitchFamily="18" charset="0"/>
              </a:rPr>
              <a:t>Demandez à chacun de faire correspondre les comportements négatifs et la façon dont nous les voyons se manifester lors des réunions. Passez en revue les réponses et assurez-vous que tout le monde dispose des informations correctes, puis passez en revue les conseils sur ce qu'il faut faire au cas où quelqu'un manifesterait ces comportements.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8A5B00B-616A-C142-9BEB-8F3E9E4B3D4D}" type="slidenum">
              <a:rPr lang="en-US" smtClean="0"/>
              <a:t>22</a:t>
            </a:fld>
            <a:endParaRPr lang="en-US"/>
          </a:p>
        </p:txBody>
      </p:sp>
    </p:spTree>
    <p:extLst>
      <p:ext uri="{BB962C8B-B14F-4D97-AF65-F5344CB8AC3E}">
        <p14:creationId xmlns:p14="http://schemas.microsoft.com/office/powerpoint/2010/main" val="21624348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200" dirty="0">
                <a:effectLst/>
                <a:latin typeface="Ubuntu Light" panose="020B0304030602030204" pitchFamily="34" charset="0"/>
                <a:ea typeface="Calibri" panose="020F0502020204030204" pitchFamily="34" charset="0"/>
                <a:cs typeface="Times New Roman" panose="02020603050405020304" pitchFamily="18" charset="0"/>
              </a:rPr>
              <a:t>Activité : Passez en revue chacun des comportements sur la gauche et les définitions énumérées sur la droite. Tracez une ligne pour relier chaque comportement à la bonne définition.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8A5B00B-616A-C142-9BEB-8F3E9E4B3D4D}" type="slidenum">
              <a:rPr lang="en-US" smtClean="0"/>
              <a:t>23</a:t>
            </a:fld>
            <a:endParaRPr lang="en-US"/>
          </a:p>
        </p:txBody>
      </p:sp>
    </p:spTree>
    <p:extLst>
      <p:ext uri="{BB962C8B-B14F-4D97-AF65-F5344CB8AC3E}">
        <p14:creationId xmlns:p14="http://schemas.microsoft.com/office/powerpoint/2010/main" val="17638072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200" dirty="0">
                <a:effectLst/>
                <a:latin typeface="Ubuntu Light" panose="020B0304030602030204" pitchFamily="34" charset="0"/>
                <a:ea typeface="Calibri" panose="020F0502020204030204" pitchFamily="34" charset="0"/>
                <a:cs typeface="Times New Roman" panose="02020603050405020304" pitchFamily="18" charset="0"/>
              </a:rPr>
              <a:t>Activité : Passez en revue chacun des comportements sur la gauche et les définitions énumérées sur la droite. Tracez une ligne pour relier chaque comportement à la bonne définition.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8A5B00B-616A-C142-9BEB-8F3E9E4B3D4D}" type="slidenum">
              <a:rPr lang="en-US" smtClean="0"/>
              <a:t>24</a:t>
            </a:fld>
            <a:endParaRPr lang="en-US"/>
          </a:p>
        </p:txBody>
      </p:sp>
    </p:spTree>
    <p:extLst>
      <p:ext uri="{BB962C8B-B14F-4D97-AF65-F5344CB8AC3E}">
        <p14:creationId xmlns:p14="http://schemas.microsoft.com/office/powerpoint/2010/main" val="25359108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just">
              <a:lnSpc>
                <a:spcPct val="130000"/>
              </a:lnSpc>
              <a:spcBef>
                <a:spcPts val="0"/>
              </a:spcBef>
              <a:spcAft>
                <a:spcPts val="0"/>
              </a:spcAft>
              <a:buFont typeface="+mj-lt"/>
              <a:buAutoNum type="arabicPeriod"/>
            </a:pPr>
            <a:r>
              <a:rPr lang="fr-fr" sz="1200" dirty="0">
                <a:effectLst/>
                <a:latin typeface="Ubuntu Light" panose="020B0304030602030204" pitchFamily="34" charset="0"/>
                <a:ea typeface="Calibri" panose="020F0502020204030204" pitchFamily="34" charset="0"/>
                <a:cs typeface="Times New Roman" panose="02020603050405020304" pitchFamily="18" charset="0"/>
              </a:rPr>
              <a:t>Activité 2 (20 minutes) : Divisez les participants en petits groupes et demandez à un animateur de diriger l'activité dans chacun des groupes. Chaque animateur choisira un comportement négatif et le jouera pour les autres. Le reste du groupe doit essayer de mettre en œuvre les conseils fournis auparavant. Une fois que l'animateur a terminé, un membre du groupe peut se porter volontaire pour mimer un comportement et faire réagir les autres.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gn="just">
              <a:lnSpc>
                <a:spcPct val="130000"/>
              </a:lnSpc>
              <a:spcBef>
                <a:spcPts val="0"/>
              </a:spcBef>
              <a:spcAft>
                <a:spcPts val="0"/>
              </a:spcAft>
            </a:pPr>
            <a:r>
              <a:rPr lang="fr-fr" sz="1200"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gn="just">
              <a:lnSpc>
                <a:spcPct val="130000"/>
              </a:lnSpc>
              <a:spcBef>
                <a:spcPts val="0"/>
              </a:spcBef>
              <a:spcAft>
                <a:spcPts val="0"/>
              </a:spcAft>
            </a:pPr>
            <a:r>
              <a:rPr lang="fr-fr" sz="1200" dirty="0">
                <a:effectLst/>
                <a:latin typeface="Ubuntu Light" panose="020B0304030602030204" pitchFamily="34" charset="0"/>
                <a:ea typeface="Calibri" panose="020F0502020204030204" pitchFamily="34" charset="0"/>
                <a:cs typeface="Times New Roman" panose="02020603050405020304" pitchFamily="18" charset="0"/>
              </a:rPr>
              <a:t>Lorsque les petits groupes reviennent, demandez à un membre de chaque groupe de discuter :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30000"/>
              </a:lnSpc>
              <a:spcBef>
                <a:spcPts val="0"/>
              </a:spcBef>
              <a:spcAft>
                <a:spcPts val="0"/>
              </a:spcAft>
              <a:buFont typeface="+mj-lt"/>
              <a:buAutoNum type="alphaLcPeriod"/>
            </a:pPr>
            <a:r>
              <a:rPr lang="fr-fr" sz="1200" dirty="0">
                <a:effectLst/>
                <a:latin typeface="Ubuntu Light" panose="020B0304030602030204" pitchFamily="34" charset="0"/>
                <a:ea typeface="Calibri" panose="020F0502020204030204" pitchFamily="34" charset="0"/>
                <a:cs typeface="Times New Roman" panose="02020603050405020304" pitchFamily="18" charset="0"/>
              </a:rPr>
              <a:t>Comment se sont-ils sentis pendant l'activité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30000"/>
              </a:lnSpc>
              <a:spcBef>
                <a:spcPts val="0"/>
              </a:spcBef>
              <a:spcAft>
                <a:spcPts val="0"/>
              </a:spcAft>
              <a:buFont typeface="+mj-lt"/>
              <a:buAutoNum type="alphaLcPeriod"/>
            </a:pPr>
            <a:r>
              <a:rPr lang="fr-fr" sz="1200" dirty="0">
                <a:effectLst/>
                <a:latin typeface="Ubuntu Light" panose="020B0304030602030204" pitchFamily="34" charset="0"/>
                <a:ea typeface="Calibri" panose="020F0502020204030204" pitchFamily="34" charset="0"/>
                <a:cs typeface="Times New Roman" panose="02020603050405020304" pitchFamily="18" charset="0"/>
              </a:rPr>
              <a:t>Quels comportements étaient difficiles ou faciles à gérer pour eux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30000"/>
              </a:lnSpc>
              <a:spcBef>
                <a:spcPts val="0"/>
              </a:spcBef>
              <a:spcAft>
                <a:spcPts val="0"/>
              </a:spcAft>
              <a:buFont typeface="+mj-lt"/>
              <a:buAutoNum type="alphaLcPeriod"/>
            </a:pPr>
            <a:r>
              <a:rPr lang="fr-fr" sz="1200" dirty="0">
                <a:effectLst/>
                <a:latin typeface="Ubuntu Light" panose="020B0304030602030204" pitchFamily="34" charset="0"/>
                <a:ea typeface="Calibri" panose="020F0502020204030204" pitchFamily="34" charset="0"/>
                <a:cs typeface="Times New Roman" panose="02020603050405020304" pitchFamily="18" charset="0"/>
              </a:rPr>
              <a:t>Quelles ont été leurs réactions face aux comportements négatifs des autres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3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8A5B00B-616A-C142-9BEB-8F3E9E4B3D4D}" type="slidenum">
              <a:rPr lang="en-US" smtClean="0"/>
              <a:t>25</a:t>
            </a:fld>
            <a:endParaRPr lang="en-US"/>
          </a:p>
        </p:txBody>
      </p:sp>
    </p:spTree>
    <p:extLst>
      <p:ext uri="{BB962C8B-B14F-4D97-AF65-F5344CB8AC3E}">
        <p14:creationId xmlns:p14="http://schemas.microsoft.com/office/powerpoint/2010/main" val="1472353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just">
              <a:lnSpc>
                <a:spcPct val="150000"/>
              </a:lnSpc>
              <a:spcBef>
                <a:spcPts val="0"/>
              </a:spcBef>
              <a:spcAft>
                <a:spcPts val="0"/>
              </a:spcAft>
              <a:buFont typeface="+mj-lt"/>
              <a:buAutoNum type="arabicPeriod"/>
            </a:pPr>
            <a:r>
              <a:rPr lang="fr-fr" sz="1200" dirty="0">
                <a:effectLst/>
                <a:latin typeface="Ubuntu Light" panose="020B0304030602030204" pitchFamily="34" charset="0"/>
                <a:ea typeface="Calibri" panose="020F0502020204030204" pitchFamily="34" charset="0"/>
                <a:cs typeface="Times New Roman" panose="02020603050405020304" pitchFamily="18" charset="0"/>
              </a:rPr>
              <a:t>Débriefez les questions de réflexion (15 minutes).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50000"/>
              </a:lnSpc>
              <a:spcBef>
                <a:spcPts val="0"/>
              </a:spcBef>
              <a:spcAft>
                <a:spcPts val="0"/>
              </a:spcAft>
              <a:buFont typeface="+mj-lt"/>
              <a:buAutoNum type="alphaLcPeriod"/>
              <a:tabLst>
                <a:tab pos="1098550" algn="l"/>
              </a:tabLst>
            </a:pPr>
            <a:r>
              <a:rPr lang="fr-fr" sz="1200" dirty="0">
                <a:effectLst/>
                <a:latin typeface="Ubuntu Light" panose="020B0304030602030204" pitchFamily="34" charset="0"/>
                <a:ea typeface="Calibri" panose="020F0502020204030204" pitchFamily="34" charset="0"/>
                <a:cs typeface="Times New Roman" panose="02020603050405020304" pitchFamily="18" charset="0"/>
              </a:rPr>
              <a:t>Partagez quelque chose de nouveau que vous avez appris pendant cette leçon.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50000"/>
              </a:lnSpc>
              <a:spcBef>
                <a:spcPts val="0"/>
              </a:spcBef>
              <a:spcAft>
                <a:spcPts val="0"/>
              </a:spcAft>
              <a:buFont typeface="+mj-lt"/>
              <a:buAutoNum type="alphaLcPeriod"/>
              <a:tabLst>
                <a:tab pos="1098550" algn="l"/>
              </a:tabLst>
            </a:pPr>
            <a:r>
              <a:rPr lang="fr-fr" sz="1200" dirty="0">
                <a:effectLst/>
                <a:latin typeface="Ubuntu Light" panose="020B0304030602030204" pitchFamily="34" charset="0"/>
                <a:ea typeface="Calibri" panose="020F0502020204030204" pitchFamily="34" charset="0"/>
                <a:cs typeface="Times New Roman" panose="02020603050405020304" pitchFamily="18" charset="0"/>
              </a:rPr>
              <a:t>Pensez au comportement que vous pouvez avoir lors d'une réunion, souvenez-vous de vos expériences passées lors de réunions et réfléchissez à ce que vous faites habituellement. Examinez ces réponses avec un mentor, un ami, un membre de la famille ou le personnel de Special Olympics pour identifier vos comportements pendant les réunions.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50000"/>
              </a:lnSpc>
              <a:spcBef>
                <a:spcPts val="0"/>
              </a:spcBef>
              <a:spcAft>
                <a:spcPts val="0"/>
              </a:spcAft>
              <a:buFont typeface="+mj-lt"/>
              <a:buAutoNum type="alphaLcPeriod"/>
              <a:tabLst>
                <a:tab pos="1098550" algn="l"/>
              </a:tabLst>
            </a:pPr>
            <a:r>
              <a:rPr lang="fr-fr" sz="1200" dirty="0">
                <a:effectLst/>
                <a:latin typeface="Ubuntu Light" panose="020B0304030602030204" pitchFamily="34" charset="0"/>
                <a:ea typeface="Calibri" panose="020F0502020204030204" pitchFamily="34" charset="0"/>
                <a:cs typeface="Times New Roman" panose="02020603050405020304" pitchFamily="18" charset="0"/>
              </a:rPr>
              <a:t>Après avoir passé en revue vos comportements en réunion, y a-t-il quelque chose que vous souhaitez continuer à faire ? Pourquoi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50000"/>
              </a:lnSpc>
              <a:spcBef>
                <a:spcPts val="0"/>
              </a:spcBef>
              <a:spcAft>
                <a:spcPts val="0"/>
              </a:spcAft>
              <a:buFont typeface="+mj-lt"/>
              <a:buAutoNum type="alphaLcPeriod"/>
              <a:tabLst>
                <a:tab pos="1098550" algn="l"/>
              </a:tabLst>
            </a:pPr>
            <a:r>
              <a:rPr lang="fr-fr" sz="1200" dirty="0">
                <a:effectLst/>
                <a:latin typeface="Ubuntu Light" panose="020B0304030602030204" pitchFamily="34" charset="0"/>
                <a:ea typeface="Calibri" panose="020F0502020204030204" pitchFamily="34" charset="0"/>
                <a:cs typeface="Times New Roman" panose="02020603050405020304" pitchFamily="18" charset="0"/>
              </a:rPr>
              <a:t>Après avoir passé en revue vos comportements en réunion, y a-t-il quelque chose que vous souhaitez améliorer ? Pourquoi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8A5B00B-616A-C142-9BEB-8F3E9E4B3D4D}" type="slidenum">
              <a:rPr lang="en-US" smtClean="0"/>
              <a:t>26</a:t>
            </a:fld>
            <a:endParaRPr lang="en-US"/>
          </a:p>
        </p:txBody>
      </p:sp>
    </p:spTree>
    <p:extLst>
      <p:ext uri="{BB962C8B-B14F-4D97-AF65-F5344CB8AC3E}">
        <p14:creationId xmlns:p14="http://schemas.microsoft.com/office/powerpoint/2010/main" val="30287082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A5B00B-616A-C142-9BEB-8F3E9E4B3D4D}" type="slidenum">
              <a:rPr lang="en-US" smtClean="0"/>
              <a:t>27</a:t>
            </a:fld>
            <a:endParaRPr lang="en-US"/>
          </a:p>
        </p:txBody>
      </p:sp>
    </p:spTree>
    <p:extLst>
      <p:ext uri="{BB962C8B-B14F-4D97-AF65-F5344CB8AC3E}">
        <p14:creationId xmlns:p14="http://schemas.microsoft.com/office/powerpoint/2010/main" val="37676786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A5B00B-616A-C142-9BEB-8F3E9E4B3D4D}" type="slidenum">
              <a:rPr lang="en-US" smtClean="0"/>
              <a:t>28</a:t>
            </a:fld>
            <a:endParaRPr lang="en-US"/>
          </a:p>
        </p:txBody>
      </p:sp>
    </p:spTree>
    <p:extLst>
      <p:ext uri="{BB962C8B-B14F-4D97-AF65-F5344CB8AC3E}">
        <p14:creationId xmlns:p14="http://schemas.microsoft.com/office/powerpoint/2010/main" val="39703318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effectLst/>
                <a:latin typeface="Ubuntu Light" panose="020B0304030602030204" pitchFamily="34" charset="0"/>
                <a:ea typeface="Calibri" panose="020F0502020204030204" pitchFamily="34" charset="0"/>
                <a:cs typeface="Calibri Light" panose="020F0302020204030204" pitchFamily="34" charset="0"/>
              </a:rPr>
              <a:t>Précédemment connu sous le nom de Conseil d'Apport Sportif. Le nom </a:t>
            </a:r>
            <a:br>
              <a:rPr lang="fr-fr" sz="1200" dirty="0">
                <a:effectLst/>
                <a:latin typeface="Ubuntu Light" panose="020B0304030602030204" pitchFamily="34" charset="0"/>
                <a:ea typeface="Calibri" panose="020F0502020204030204" pitchFamily="34" charset="0"/>
                <a:cs typeface="Calibri Light" panose="020F0302020204030204" pitchFamily="34" charset="0"/>
              </a:rPr>
            </a:br>
            <a:r>
              <a:rPr lang="fr-fr" sz="1200" dirty="0">
                <a:effectLst/>
                <a:latin typeface="Ubuntu Light" panose="020B0304030602030204" pitchFamily="34" charset="0"/>
                <a:ea typeface="Calibri" panose="020F0502020204030204" pitchFamily="34" charset="0"/>
                <a:cs typeface="Calibri Light" panose="020F0302020204030204" pitchFamily="34" charset="0"/>
              </a:rPr>
              <a:t>a été modifié pour mieux refléter le rôle de ce groupe dans l'organisation. </a:t>
            </a:r>
            <a:br>
              <a:rPr lang="fr-fr" sz="1200" dirty="0">
                <a:effectLst/>
                <a:latin typeface="Ubuntu Light" panose="020B0304030602030204" pitchFamily="34" charset="0"/>
                <a:ea typeface="Calibri" panose="020F0502020204030204" pitchFamily="34" charset="0"/>
                <a:cs typeface="Calibri Light" panose="020F0302020204030204" pitchFamily="34" charset="0"/>
              </a:rPr>
            </a:br>
            <a:r>
              <a:rPr lang="fr-fr" sz="1200" dirty="0">
                <a:effectLst/>
                <a:latin typeface="Ubuntu Light" panose="020B0304030602030204" pitchFamily="34" charset="0"/>
                <a:ea typeface="Calibri" panose="020F0502020204030204" pitchFamily="34" charset="0"/>
                <a:cs typeface="Calibri Light" panose="020F0302020204030204" pitchFamily="34" charset="0"/>
              </a:rPr>
              <a:t>La contribution est toujours un élément important, mais pas le seul.</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8A5B00B-616A-C142-9BEB-8F3E9E4B3D4D}" type="slidenum">
              <a:rPr lang="en-US" smtClean="0"/>
              <a:t>29</a:t>
            </a:fld>
            <a:endParaRPr lang="en-US"/>
          </a:p>
        </p:txBody>
      </p:sp>
    </p:spTree>
    <p:extLst>
      <p:ext uri="{BB962C8B-B14F-4D97-AF65-F5344CB8AC3E}">
        <p14:creationId xmlns:p14="http://schemas.microsoft.com/office/powerpoint/2010/main" val="4412311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A5B00B-616A-C142-9BEB-8F3E9E4B3D4D}" type="slidenum">
              <a:rPr lang="en-US" smtClean="0"/>
              <a:t>3</a:t>
            </a:fld>
            <a:endParaRPr lang="en-US"/>
          </a:p>
        </p:txBody>
      </p:sp>
    </p:spTree>
    <p:extLst>
      <p:ext uri="{BB962C8B-B14F-4D97-AF65-F5344CB8AC3E}">
        <p14:creationId xmlns:p14="http://schemas.microsoft.com/office/powerpoint/2010/main" val="19066981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effectLst/>
                <a:latin typeface="Ubuntu Light" panose="020B0304030602030204" pitchFamily="34" charset="0"/>
                <a:ea typeface="Calibri" panose="020F0502020204030204" pitchFamily="34" charset="0"/>
                <a:cs typeface="Times New Roman" panose="02020603050405020304" pitchFamily="18" charset="0"/>
              </a:rPr>
              <a:t>Cette structure existe aux niveaux mondial, régional, national et local.</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8A5B00B-616A-C142-9BEB-8F3E9E4B3D4D}" type="slidenum">
              <a:rPr lang="en-US" smtClean="0"/>
              <a:t>30</a:t>
            </a:fld>
            <a:endParaRPr lang="en-US"/>
          </a:p>
        </p:txBody>
      </p:sp>
    </p:spTree>
    <p:extLst>
      <p:ext uri="{BB962C8B-B14F-4D97-AF65-F5344CB8AC3E}">
        <p14:creationId xmlns:p14="http://schemas.microsoft.com/office/powerpoint/2010/main" val="42919393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just">
              <a:lnSpc>
                <a:spcPct val="150000"/>
              </a:lnSpc>
              <a:spcBef>
                <a:spcPts val="0"/>
              </a:spcBef>
              <a:spcAft>
                <a:spcPts val="0"/>
              </a:spcAft>
              <a:buFont typeface="+mj-lt"/>
              <a:buAutoNum type="arabicPeriod"/>
            </a:pPr>
            <a:r>
              <a:rPr lang="fr-fr" sz="1200" dirty="0">
                <a:effectLst/>
                <a:latin typeface="Ubuntu Light" panose="020B0304030602030204" pitchFamily="34" charset="0"/>
                <a:ea typeface="Calibri" panose="020F0502020204030204" pitchFamily="34" charset="0"/>
                <a:cs typeface="Times New Roman" panose="02020603050405020304" pitchFamily="18" charset="0"/>
              </a:rPr>
              <a:t>Activité 1 (10 minutes) : Au fur et à mesure que vous apprenez ce qu'est un Conseil de leadership des athlètes, réfléchissons à son rôle. Vous serez divisés en petits groupes afin de pouvoir répondre et discuter des questions. </a:t>
            </a:r>
          </a:p>
          <a:p>
            <a:pPr marL="285750" marR="0" indent="-285750" algn="just">
              <a:lnSpc>
                <a:spcPct val="150000"/>
              </a:lnSpc>
              <a:spcBef>
                <a:spcPts val="0"/>
              </a:spcBef>
              <a:spcAft>
                <a:spcPts val="0"/>
              </a:spcAft>
              <a:buFont typeface="Arial" panose="020B0604020202020204" pitchFamily="34" charset="0"/>
              <a:buChar char="•"/>
              <a:tabLst>
                <a:tab pos="1098550" algn="l"/>
              </a:tabLst>
            </a:pPr>
            <a:r>
              <a:rPr lang="fr-fr" sz="1200" dirty="0">
                <a:effectLst/>
                <a:latin typeface="Ubuntu Light" panose="020B0304030602030204" pitchFamily="34" charset="0"/>
                <a:ea typeface="Calibri" panose="020F0502020204030204" pitchFamily="34" charset="0"/>
                <a:cs typeface="Times New Roman" panose="02020603050405020304" pitchFamily="18" charset="0"/>
              </a:rPr>
              <a:t>Pourquoi est-il important pour les Programmes d'avoir un Conseil de leadership des athlètes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gn="just">
              <a:lnSpc>
                <a:spcPct val="150000"/>
              </a:lnSpc>
              <a:spcBef>
                <a:spcPts val="0"/>
              </a:spcBef>
              <a:spcAft>
                <a:spcPts val="0"/>
              </a:spcAft>
              <a:buFont typeface="Arial" panose="020B0604020202020204" pitchFamily="34" charset="0"/>
              <a:buChar char="•"/>
              <a:tabLst>
                <a:tab pos="1098550" algn="l"/>
              </a:tabLst>
            </a:pPr>
            <a:r>
              <a:rPr lang="fr-fr" sz="1200" dirty="0">
                <a:effectLst/>
                <a:latin typeface="Ubuntu Light" panose="020B0304030602030204" pitchFamily="34" charset="0"/>
                <a:ea typeface="Calibri" panose="020F0502020204030204" pitchFamily="34" charset="0"/>
                <a:cs typeface="Times New Roman" panose="02020603050405020304" pitchFamily="18" charset="0"/>
              </a:rPr>
              <a:t>Comment un Programme Special Olympics peut-il bénéficier d'un Conseil de leadership des athlètes ?</a:t>
            </a:r>
            <a:endParaRPr lang="en-US" sz="1200" dirty="0">
              <a:latin typeface="Ubuntu Light" panose="020B0304030602030204" pitchFamily="34" charset="0"/>
              <a:ea typeface="Calibri" panose="020F0502020204030204" pitchFamily="34" charset="0"/>
              <a:cs typeface="Times New Roman" panose="02020603050405020304" pitchFamily="18" charset="0"/>
            </a:endParaRPr>
          </a:p>
          <a:p>
            <a:pPr marL="285750" indent="-285750" algn="just">
              <a:lnSpc>
                <a:spcPct val="150000"/>
              </a:lnSpc>
              <a:spcBef>
                <a:spcPts val="0"/>
              </a:spcBef>
              <a:buFont typeface="Arial" panose="020B0604020202020204" pitchFamily="34" charset="0"/>
              <a:buChar char="•"/>
              <a:tabLst>
                <a:tab pos="1098550" algn="l"/>
              </a:tabLst>
            </a:pPr>
            <a:r>
              <a:rPr lang="fr-fr" sz="1200" dirty="0">
                <a:effectLst/>
                <a:latin typeface="Ubuntu Light" panose="020B0304030602030204" pitchFamily="34" charset="0"/>
                <a:ea typeface="Calibri" panose="020F0502020204030204" pitchFamily="34" charset="0"/>
                <a:cs typeface="Times New Roman" panose="02020603050405020304" pitchFamily="18" charset="0"/>
              </a:rPr>
              <a:t>Quelles sont les caractéristiques dont un athlète a besoin pour performer dans son rôle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8A5B00B-616A-C142-9BEB-8F3E9E4B3D4D}" type="slidenum">
              <a:rPr lang="en-US" smtClean="0"/>
              <a:t>31</a:t>
            </a:fld>
            <a:endParaRPr lang="en-US"/>
          </a:p>
        </p:txBody>
      </p:sp>
    </p:spTree>
    <p:extLst>
      <p:ext uri="{BB962C8B-B14F-4D97-AF65-F5344CB8AC3E}">
        <p14:creationId xmlns:p14="http://schemas.microsoft.com/office/powerpoint/2010/main" val="39720964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effectLst/>
                <a:latin typeface="Ubuntu Light" panose="020B0304030602030204" pitchFamily="34" charset="0"/>
                <a:ea typeface="Calibri" panose="020F0502020204030204" pitchFamily="34" charset="0"/>
                <a:cs typeface="Times New Roman" panose="02020603050405020304" pitchFamily="18" charset="0"/>
              </a:rPr>
              <a:t>Nous allons maintenant découvrir trois responsabilités importantes des membres du Conseil de leadership des athlètes et les actions associées.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8A5B00B-616A-C142-9BEB-8F3E9E4B3D4D}" type="slidenum">
              <a:rPr lang="en-US" smtClean="0"/>
              <a:t>32</a:t>
            </a:fld>
            <a:endParaRPr lang="en-US"/>
          </a:p>
        </p:txBody>
      </p:sp>
    </p:spTree>
    <p:extLst>
      <p:ext uri="{BB962C8B-B14F-4D97-AF65-F5344CB8AC3E}">
        <p14:creationId xmlns:p14="http://schemas.microsoft.com/office/powerpoint/2010/main" val="16516387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effectLst/>
                <a:latin typeface="Ubuntu Light" panose="020B0304030602030204" pitchFamily="34" charset="0"/>
                <a:ea typeface="Calibri" panose="020F0502020204030204" pitchFamily="34" charset="0"/>
                <a:cs typeface="Times New Roman" panose="02020603050405020304" pitchFamily="18" charset="0"/>
              </a:rPr>
              <a:t>Activité 2 : après avoir passé en revue les responsabilités des membres du CLA, lisons les scénarios suivants et réfléchissons aux actions qui peuvent aider ces athlètes à performer dans leur rôle. Que conseilleriez-vous à Jenna de faire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8A5B00B-616A-C142-9BEB-8F3E9E4B3D4D}" type="slidenum">
              <a:rPr lang="en-US" smtClean="0"/>
              <a:t>33</a:t>
            </a:fld>
            <a:endParaRPr lang="en-US"/>
          </a:p>
        </p:txBody>
      </p:sp>
    </p:spTree>
    <p:extLst>
      <p:ext uri="{BB962C8B-B14F-4D97-AF65-F5344CB8AC3E}">
        <p14:creationId xmlns:p14="http://schemas.microsoft.com/office/powerpoint/2010/main" val="26047024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effectLst/>
                <a:latin typeface="Ubuntu Light" panose="020B0304030602030204" pitchFamily="34" charset="0"/>
                <a:ea typeface="Calibri" panose="020F0502020204030204" pitchFamily="34" charset="0"/>
                <a:cs typeface="Times New Roman" panose="02020603050405020304" pitchFamily="18" charset="0"/>
              </a:rPr>
              <a:t>Activité 2 : après avoir passé en revue les responsabilités des membres du CLA, lisons les scénarios suivants et réfléchissons aux actions qui peuvent aider ces athlètes à performer dans leur rôle. Que conseilleriez-vous à Wang de faire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8A5B00B-616A-C142-9BEB-8F3E9E4B3D4D}" type="slidenum">
              <a:rPr lang="en-US" smtClean="0"/>
              <a:t>34</a:t>
            </a:fld>
            <a:endParaRPr lang="en-US"/>
          </a:p>
        </p:txBody>
      </p:sp>
    </p:spTree>
    <p:extLst>
      <p:ext uri="{BB962C8B-B14F-4D97-AF65-F5344CB8AC3E}">
        <p14:creationId xmlns:p14="http://schemas.microsoft.com/office/powerpoint/2010/main" val="20380863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800"/>
              </a:spcAft>
            </a:pPr>
            <a:r>
              <a:rPr lang="fr-fr" sz="1200" b="1" dirty="0">
                <a:effectLst/>
                <a:latin typeface="Ubuntu Light" panose="020B0304030602030204" pitchFamily="34" charset="0"/>
                <a:ea typeface="Calibri" panose="020F0502020204030204" pitchFamily="34" charset="0"/>
                <a:cs typeface="Calibri" panose="020F0502020204030204" pitchFamily="34" charset="0"/>
              </a:rPr>
              <a:t>Membres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800"/>
              </a:spcAft>
            </a:pPr>
            <a:r>
              <a:rPr lang="fr-fr" sz="1200" dirty="0">
                <a:effectLst/>
                <a:latin typeface="Ubuntu Light" panose="020B0304030602030204" pitchFamily="34" charset="0"/>
                <a:ea typeface="Calibri" panose="020F0502020204030204" pitchFamily="34" charset="0"/>
                <a:cs typeface="Calibri Light" panose="020F0302020204030204" pitchFamily="34" charset="0"/>
              </a:rPr>
              <a:t>Le nombre d'athlètes au sein du conseil variera en fonction de la taille et des besoins du Programme Special Olympics. Il est important d'avoir suffisamment d'athlètes pour obtenir une variété de commentaires et de perspectives.</a:t>
            </a:r>
            <a:r>
              <a:rPr lang="fr-fr" sz="1200" dirty="0">
                <a:effectLst/>
                <a:latin typeface="Ubuntu Light" panose="020B030403060203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800"/>
              </a:spcAft>
            </a:pPr>
            <a:r>
              <a:rPr lang="fr-fr" sz="1200" dirty="0">
                <a:effectLst/>
                <a:latin typeface="Ubuntu Light" panose="020B030403060203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800"/>
              </a:spcAft>
            </a:pPr>
            <a:r>
              <a:rPr lang="fr-fr" sz="1200" i="1" dirty="0">
                <a:effectLst/>
                <a:latin typeface="Ubuntu Light" panose="020B0304030602030204" pitchFamily="34" charset="0"/>
                <a:ea typeface="Calibri" panose="020F0502020204030204" pitchFamily="34" charset="0"/>
                <a:cs typeface="Calibri" panose="020F0502020204030204" pitchFamily="34" charset="0"/>
              </a:rPr>
              <a:t>Membres suggérés : au moins 2-3 athlètes.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800"/>
              </a:spcAft>
            </a:pPr>
            <a:r>
              <a:rPr lang="fr-fr" sz="1200" dirty="0">
                <a:effectLst/>
                <a:latin typeface="Ubuntu Light" panose="020B0304030602030204" pitchFamily="34" charset="0"/>
                <a:ea typeface="Times New Roman" panose="02020603050405020304" pitchFamily="18"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800"/>
              </a:spcAft>
            </a:pPr>
            <a:r>
              <a:rPr lang="fr-fr" sz="1200" b="1" dirty="0">
                <a:effectLst/>
                <a:latin typeface="Ubuntu Light" panose="020B0304030602030204" pitchFamily="34" charset="0"/>
                <a:ea typeface="Calibri" panose="020F0502020204030204" pitchFamily="34" charset="0"/>
                <a:cs typeface="Calibri" panose="020F0502020204030204" pitchFamily="34" charset="0"/>
              </a:rPr>
              <a:t>Sélection des membres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800"/>
              </a:spcAft>
            </a:pPr>
            <a:r>
              <a:rPr lang="fr-fr" sz="1200" dirty="0">
                <a:effectLst/>
                <a:latin typeface="Ubuntu Light" panose="020B0304030602030204" pitchFamily="34" charset="0"/>
                <a:ea typeface="Calibri" panose="020F0502020204030204" pitchFamily="34" charset="0"/>
                <a:cs typeface="Calibri" panose="020F0502020204030204" pitchFamily="34" charset="0"/>
              </a:rPr>
              <a:t>Chaque Programme Special Olympics finira par développer les critères et les exigences, et procédera à la sélection des athlètes qui assumeront ce rôle.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800"/>
              </a:spcAft>
            </a:pPr>
            <a:r>
              <a:rPr lang="fr-fr" sz="1200" dirty="0">
                <a:effectLst/>
                <a:latin typeface="Ubuntu Light" panose="020B030403060203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800"/>
              </a:spcAft>
            </a:pPr>
            <a:r>
              <a:rPr lang="fr-fr" sz="1200" i="1" dirty="0">
                <a:effectLst/>
                <a:latin typeface="Ubuntu Light" panose="020B0304030602030204" pitchFamily="34" charset="0"/>
                <a:ea typeface="Calibri" panose="020F0502020204030204" pitchFamily="34" charset="0"/>
                <a:cs typeface="Calibri" panose="020F0502020204030204" pitchFamily="34" charset="0"/>
              </a:rPr>
              <a:t>Critères suggérés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fr-fr" sz="1200" i="1" dirty="0">
                <a:solidFill>
                  <a:srgbClr val="000000"/>
                </a:solidFill>
                <a:effectLst/>
                <a:latin typeface="Ubuntu Light" panose="020B0304030602030204" pitchFamily="34" charset="0"/>
                <a:ea typeface="Times New Roman" panose="02020603050405020304" pitchFamily="18" charset="0"/>
                <a:cs typeface="Calibri" panose="020F0502020204030204" pitchFamily="34" charset="0"/>
              </a:rPr>
              <a:t>Modules principaux de formation sur le leadership et les compétences terminés :</a:t>
            </a: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arenR"/>
            </a:pPr>
            <a:r>
              <a:rPr lang="fr-fr" sz="1200" i="1" dirty="0">
                <a:solidFill>
                  <a:srgbClr val="000000"/>
                </a:solidFill>
                <a:effectLst/>
                <a:latin typeface="Ubuntu Light" panose="020B0304030602030204" pitchFamily="34" charset="0"/>
                <a:ea typeface="Calibri" panose="020F0502020204030204" pitchFamily="34" charset="0"/>
                <a:cs typeface="Calibri" panose="020F0502020204030204" pitchFamily="34" charset="0"/>
              </a:rPr>
              <a:t>Introduction au leadership pour les athlètes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arenR"/>
            </a:pPr>
            <a:r>
              <a:rPr lang="fr-fr" sz="1200" i="1" dirty="0">
                <a:solidFill>
                  <a:srgbClr val="000000"/>
                </a:solidFill>
                <a:effectLst/>
                <a:latin typeface="Ubuntu Light" panose="020B0304030602030204" pitchFamily="34" charset="0"/>
                <a:ea typeface="Calibri" panose="020F0502020204030204" pitchFamily="34" charset="0"/>
                <a:cs typeface="Calibri" panose="020F0502020204030204" pitchFamily="34" charset="0"/>
              </a:rPr>
              <a:t>Comprendre le leadership</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i="1" dirty="0">
                <a:solidFill>
                  <a:srgbClr val="000000"/>
                </a:solidFill>
                <a:effectLst/>
                <a:latin typeface="Ubuntu Light" panose="020B0304030602030204" pitchFamily="34" charset="0"/>
                <a:ea typeface="Calibri" panose="020F0502020204030204" pitchFamily="34" charset="0"/>
                <a:cs typeface="Calibri" panose="020F0502020204030204" pitchFamily="34" charset="0"/>
              </a:rPr>
              <a:t>Suivre le module des représentants des athlètes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fr-fr" sz="1200" i="1" dirty="0">
                <a:solidFill>
                  <a:srgbClr val="000000"/>
                </a:solidFill>
                <a:effectLst/>
                <a:latin typeface="Ubuntu Light" panose="020B0304030602030204" pitchFamily="34" charset="0"/>
                <a:ea typeface="Times New Roman" panose="02020603050405020304" pitchFamily="18" charset="0"/>
                <a:cs typeface="Calibri" panose="020F0502020204030204" pitchFamily="34" charset="0"/>
              </a:rPr>
              <a:t>Avoir un minimum de cinq ans d'expérience avec Special Olympics </a:t>
            </a: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arenR"/>
            </a:pPr>
            <a:r>
              <a:rPr lang="fr-fr" sz="1200" i="1" dirty="0">
                <a:solidFill>
                  <a:srgbClr val="000000"/>
                </a:solidFill>
                <a:effectLst/>
                <a:latin typeface="Ubuntu Light" panose="020B0304030602030204" pitchFamily="34" charset="0"/>
                <a:ea typeface="Calibri" panose="020F0502020204030204" pitchFamily="34" charset="0"/>
                <a:cs typeface="Calibri" panose="020F0502020204030204" pitchFamily="34" charset="0"/>
              </a:rPr>
              <a:t>Athlète actuellement agréé</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arenR"/>
            </a:pPr>
            <a:r>
              <a:rPr lang="fr-fr" sz="1200" i="1" dirty="0">
                <a:solidFill>
                  <a:srgbClr val="000000"/>
                </a:solidFill>
                <a:effectLst/>
                <a:latin typeface="Ubuntu Light" panose="020B0304030602030204" pitchFamily="34" charset="0"/>
                <a:ea typeface="Calibri" panose="020F0502020204030204" pitchFamily="34" charset="0"/>
                <a:cs typeface="Calibri" panose="020F0502020204030204" pitchFamily="34" charset="0"/>
              </a:rPr>
              <a:t>Être impliqué dans le leadership des athlètes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arenR"/>
            </a:pPr>
            <a:r>
              <a:rPr lang="fr-fr" sz="1200" i="1" dirty="0">
                <a:solidFill>
                  <a:srgbClr val="000000"/>
                </a:solidFill>
                <a:effectLst/>
                <a:latin typeface="Ubuntu Light" panose="020B0304030602030204" pitchFamily="34" charset="0"/>
                <a:ea typeface="Calibri" panose="020F0502020204030204" pitchFamily="34" charset="0"/>
                <a:cs typeface="Calibri" panose="020F0502020204030204" pitchFamily="34" charset="0"/>
              </a:rPr>
              <a:t>Avoir participé à un Programme / une compétition sportive au cours des cinq dernières années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fr-fr" sz="1200" i="1" dirty="0">
                <a:solidFill>
                  <a:srgbClr val="000000"/>
                </a:solidFill>
                <a:effectLst/>
                <a:latin typeface="Ubuntu Light" panose="020B0304030602030204" pitchFamily="34" charset="0"/>
                <a:ea typeface="Times New Roman" panose="02020603050405020304" pitchFamily="18" charset="0"/>
                <a:cs typeface="Calibri" panose="020F0502020204030204" pitchFamily="34" charset="0"/>
              </a:rPr>
              <a:t>Connaître Special Olympics </a:t>
            </a: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fr-fr" sz="1200" i="1" dirty="0">
                <a:solidFill>
                  <a:srgbClr val="000000"/>
                </a:solidFill>
                <a:effectLst/>
                <a:latin typeface="Ubuntu Light" panose="020B0304030602030204" pitchFamily="34" charset="0"/>
                <a:ea typeface="Times New Roman" panose="02020603050405020304" pitchFamily="18" charset="0"/>
                <a:cs typeface="Calibri" panose="020F0502020204030204" pitchFamily="34" charset="0"/>
              </a:rPr>
              <a:t>Avoir des compétences efficaces en communication (orales, écrites ou à l'écoute – pas besoin des trois)   </a:t>
            </a: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fr-fr" sz="1200" i="1" dirty="0">
                <a:solidFill>
                  <a:srgbClr val="000000"/>
                </a:solidFill>
                <a:effectLst/>
                <a:latin typeface="Ubuntu Light" panose="020B0304030602030204" pitchFamily="34" charset="0"/>
                <a:ea typeface="Times New Roman" panose="02020603050405020304" pitchFamily="18" charset="0"/>
                <a:cs typeface="Calibri" panose="020F0502020204030204" pitchFamily="34" charset="0"/>
              </a:rPr>
              <a:t>Être capable de contribuer aux réunions  </a:t>
            </a: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1000"/>
              </a:spcAft>
              <a:buFont typeface="Symbol" panose="05050102010706020507" pitchFamily="18" charset="2"/>
              <a:buChar char=""/>
            </a:pPr>
            <a:r>
              <a:rPr lang="fr-fr" sz="1200" i="1" dirty="0">
                <a:solidFill>
                  <a:srgbClr val="000000"/>
                </a:solidFill>
                <a:effectLst/>
                <a:latin typeface="Ubuntu Light" panose="020B0304030602030204" pitchFamily="34" charset="0"/>
                <a:ea typeface="Times New Roman" panose="02020603050405020304" pitchFamily="18" charset="0"/>
                <a:cs typeface="Calibri" panose="020F0502020204030204" pitchFamily="34" charset="0"/>
              </a:rPr>
              <a:t>Pouvoir consacrer du temps, s'engager à respecter les exigences et répondre aux attentes du rôle</a:t>
            </a: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800"/>
              </a:spcAft>
            </a:pPr>
            <a:r>
              <a:rPr lang="fr-fr" sz="1200" i="1" dirty="0">
                <a:effectLst/>
                <a:latin typeface="Ubuntu Light" panose="020B030403060203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800"/>
              </a:spcAft>
            </a:pPr>
            <a:r>
              <a:rPr lang="fr-fr" sz="1200" i="1" dirty="0">
                <a:effectLst/>
                <a:latin typeface="Ubuntu Light" panose="020B0304030602030204" pitchFamily="34" charset="0"/>
                <a:ea typeface="Calibri" panose="020F0502020204030204" pitchFamily="34" charset="0"/>
                <a:cs typeface="Calibri" panose="020F0502020204030204" pitchFamily="34" charset="0"/>
              </a:rPr>
              <a:t>Processus de sélection suggéré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800"/>
              </a:spcAft>
              <a:buFont typeface="Symbol" panose="05050102010706020507" pitchFamily="18" charset="2"/>
              <a:buChar char=""/>
            </a:pPr>
            <a:r>
              <a:rPr lang="fr-fr" sz="1200" i="1" dirty="0">
                <a:effectLst/>
                <a:latin typeface="Ubuntu Light" panose="020B0304030602030204" pitchFamily="34" charset="0"/>
                <a:ea typeface="Calibri" panose="020F0502020204030204" pitchFamily="34" charset="0"/>
                <a:cs typeface="Calibri" panose="020F0502020204030204" pitchFamily="34" charset="0"/>
              </a:rPr>
              <a:t>Appel ouvert aux athlètes intéressés. Créer un Comité d'évaluation composé du personnel de Special Olympics, des entraîneurs et des athlètes.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800"/>
              </a:spcAft>
            </a:pPr>
            <a:r>
              <a:rPr lang="fr-fr" sz="1200" dirty="0">
                <a:effectLst/>
                <a:latin typeface="Ubuntu Light" panose="020B030403060203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800"/>
              </a:spcAft>
            </a:pPr>
            <a:r>
              <a:rPr lang="fr-fr" sz="1200" b="1" dirty="0">
                <a:effectLst/>
                <a:latin typeface="Ubuntu Light" panose="020B0304030602030204" pitchFamily="34" charset="0"/>
                <a:ea typeface="Calibri" panose="020F0502020204030204" pitchFamily="34" charset="0"/>
                <a:cs typeface="Calibri" panose="020F0502020204030204" pitchFamily="34" charset="0"/>
              </a:rPr>
              <a:t>Durée : </a:t>
            </a:r>
            <a:r>
              <a:rPr lang="fr-fr" sz="1200" dirty="0">
                <a:effectLst/>
                <a:latin typeface="Ubuntu Light" panose="020B030403060203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800"/>
              </a:spcAft>
            </a:pPr>
            <a:r>
              <a:rPr lang="fr-fr" sz="1200" dirty="0">
                <a:solidFill>
                  <a:srgbClr val="000000"/>
                </a:solidFill>
                <a:effectLst/>
                <a:latin typeface="Ubuntu Light" panose="020B0304030602030204" pitchFamily="34" charset="0"/>
                <a:ea typeface="Calibri" panose="020F0502020204030204" pitchFamily="34" charset="0"/>
                <a:cs typeface="Calibri" panose="020F0502020204030204" pitchFamily="34" charset="0"/>
              </a:rPr>
              <a:t>Chaque Programme Special Olympics déterminera le mandat ou la durée pendant laquelle les membres siègent au Conseil.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800"/>
              </a:spcAft>
            </a:pPr>
            <a:r>
              <a:rPr lang="fr-fr" sz="1200" i="1" dirty="0">
                <a:solidFill>
                  <a:srgbClr val="000000"/>
                </a:solidFill>
                <a:effectLst/>
                <a:latin typeface="Ubuntu Light" panose="020B0304030602030204" pitchFamily="34" charset="0"/>
                <a:ea typeface="Calibri" panose="020F0502020204030204" pitchFamily="34" charset="0"/>
                <a:cs typeface="Calibri" panose="020F0502020204030204" pitchFamily="34" charset="0"/>
              </a:rPr>
              <a:t>Durée suggérée : Un mandat de trois ans minimum</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800"/>
              </a:spcAft>
            </a:pPr>
            <a:r>
              <a:rPr lang="fr-fr" sz="1200" i="1" dirty="0">
                <a:solidFill>
                  <a:srgbClr val="000000"/>
                </a:solidFill>
                <a:effectLst/>
                <a:latin typeface="Ubuntu Light" panose="020B030403060203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800"/>
              </a:spcAft>
            </a:pPr>
            <a:r>
              <a:rPr lang="fr-fr" sz="1200" b="1" dirty="0">
                <a:effectLst/>
                <a:latin typeface="Ubuntu Light" panose="020B0304030602030204" pitchFamily="34" charset="0"/>
                <a:ea typeface="Calibri" panose="020F0502020204030204" pitchFamily="34" charset="0"/>
                <a:cs typeface="Calibri" panose="020F0502020204030204" pitchFamily="34" charset="0"/>
              </a:rPr>
              <a:t>Appels/Réunions :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800"/>
              </a:spcAft>
            </a:pPr>
            <a:r>
              <a:rPr lang="fr-fr" sz="1200" dirty="0">
                <a:effectLst/>
                <a:latin typeface="Ubuntu Light" panose="020B0304030602030204" pitchFamily="34" charset="0"/>
                <a:ea typeface="Calibri" panose="020F0502020204030204" pitchFamily="34" charset="0"/>
                <a:cs typeface="Calibri" panose="020F0502020204030204" pitchFamily="34" charset="0"/>
              </a:rPr>
              <a:t>Chaque Programme Special Olympics et le CLA détermineront la fréquence de leurs appels/réunions.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800"/>
              </a:spcAft>
            </a:pPr>
            <a:r>
              <a:rPr lang="fr-fr" sz="1200" i="1" dirty="0">
                <a:effectLst/>
                <a:latin typeface="Ubuntu Light" panose="020B0304030602030204" pitchFamily="34" charset="0"/>
                <a:ea typeface="Calibri" panose="020F0502020204030204" pitchFamily="34" charset="0"/>
                <a:cs typeface="Calibri" panose="020F0502020204030204" pitchFamily="34" charset="0"/>
              </a:rPr>
              <a:t>Fréquence suggérée : appels mensuels ou bimensuels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800"/>
              </a:spcAft>
            </a:pPr>
            <a:r>
              <a:rPr lang="fr-fr" sz="1200" dirty="0">
                <a:effectLst/>
                <a:latin typeface="Ubuntu Light" panose="020B030403060203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800"/>
              </a:spcAft>
            </a:pPr>
            <a:r>
              <a:rPr lang="fr-fr" sz="1200" b="1" dirty="0">
                <a:effectLst/>
                <a:latin typeface="Ubuntu Light" panose="020B0304030602030204" pitchFamily="34" charset="0"/>
                <a:ea typeface="Calibri" panose="020F0502020204030204" pitchFamily="34" charset="0"/>
                <a:cs typeface="Calibri" panose="020F0502020204030204" pitchFamily="34" charset="0"/>
              </a:rPr>
              <a:t>Mentors</a:t>
            </a:r>
            <a:r>
              <a:rPr lang="fr-fr" sz="1200" dirty="0">
                <a:effectLst/>
                <a:latin typeface="Ubuntu Light" panose="020B030403060203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800"/>
              </a:spcAft>
            </a:pPr>
            <a:r>
              <a:rPr lang="fr-fr" sz="1200" dirty="0">
                <a:effectLst/>
                <a:latin typeface="Ubuntu Light" panose="020B0304030602030204" pitchFamily="34" charset="0"/>
                <a:ea typeface="Calibri" panose="020F0502020204030204" pitchFamily="34" charset="0"/>
                <a:cs typeface="Calibri" panose="020F0502020204030204" pitchFamily="34" charset="0"/>
              </a:rPr>
              <a:t>Les athlètes peuvent choisir d'être accompagnés d'un mentor pour les conférences téléphoniques et les réunions en personne. Le rôle du mentor est de fournir le soutien nécessaire pour que le membre du CLA se prépare à participer avec succès aux réunions et aux appels.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800"/>
              </a:spcAft>
            </a:pPr>
            <a:r>
              <a:rPr lang="fr-fr" sz="1200" i="1" dirty="0">
                <a:solidFill>
                  <a:srgbClr val="000000"/>
                </a:solidFill>
                <a:effectLst/>
                <a:latin typeface="Ubuntu Light" panose="020B030403060203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800"/>
              </a:spcAft>
            </a:pPr>
            <a:endParaRPr lang="en-US" sz="1200" i="1" dirty="0">
              <a:effectLst/>
              <a:latin typeface="Ubuntu Light" panose="020B0304030602030204" pitchFamily="34" charset="0"/>
              <a:ea typeface="Calibri" panose="020F0502020204030204" pitchFamily="34" charset="0"/>
              <a:cs typeface="Calibri" panose="020F0502020204030204" pitchFamily="34" charset="0"/>
            </a:endParaRPr>
          </a:p>
          <a:p>
            <a:pPr marL="0" marR="0">
              <a:spcBef>
                <a:spcPts val="0"/>
              </a:spcBef>
              <a:spcAft>
                <a:spcPts val="800"/>
              </a:spcAft>
            </a:pPr>
            <a:endParaRPr lang="en-US" sz="1200" i="1" dirty="0">
              <a:effectLst/>
              <a:latin typeface="Ubuntu Light" panose="020B0304030602030204" pitchFamily="34" charset="0"/>
              <a:ea typeface="Calibri" panose="020F0502020204030204" pitchFamily="34" charset="0"/>
              <a:cs typeface="Calibri" panose="020F0502020204030204" pitchFamily="34" charset="0"/>
            </a:endParaRPr>
          </a:p>
          <a:p>
            <a:pPr marL="0" marR="0">
              <a:spcBef>
                <a:spcPts val="0"/>
              </a:spcBef>
              <a:spcAft>
                <a:spcPts val="800"/>
              </a:spcAft>
            </a:pPr>
            <a:r>
              <a:rPr lang="fr-fr" sz="1200" i="1" dirty="0">
                <a:effectLst/>
                <a:latin typeface="Ubuntu Light" panose="020B0304030602030204" pitchFamily="34" charset="0"/>
                <a:ea typeface="Calibri" panose="020F0502020204030204" pitchFamily="34" charset="0"/>
                <a:cs typeface="Calibri" panose="020F0502020204030204" pitchFamily="34" charset="0"/>
              </a:rPr>
              <a:t>Critères suggérés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fr-fr" sz="1200" i="1" dirty="0">
                <a:solidFill>
                  <a:srgbClr val="000000"/>
                </a:solidFill>
                <a:effectLst/>
                <a:latin typeface="Ubuntu Light" panose="020B0304030602030204" pitchFamily="34" charset="0"/>
                <a:ea typeface="Times New Roman" panose="02020603050405020304" pitchFamily="18" charset="0"/>
                <a:cs typeface="Calibri" panose="020F0502020204030204" pitchFamily="34" charset="0"/>
              </a:rPr>
              <a:t>Modules principaux de formation sur le leadership et les compétences terminés :</a:t>
            </a: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arenR"/>
            </a:pPr>
            <a:r>
              <a:rPr lang="fr-fr" sz="1200" i="1" dirty="0">
                <a:solidFill>
                  <a:srgbClr val="000000"/>
                </a:solidFill>
                <a:effectLst/>
                <a:latin typeface="Ubuntu Light" panose="020B0304030602030204" pitchFamily="34" charset="0"/>
                <a:ea typeface="Calibri" panose="020F0502020204030204" pitchFamily="34" charset="0"/>
                <a:cs typeface="Calibri" panose="020F0502020204030204" pitchFamily="34" charset="0"/>
              </a:rPr>
              <a:t>Introduction au Leadership pour les athlètes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arenR"/>
            </a:pPr>
            <a:r>
              <a:rPr lang="fr-fr" sz="1200" i="1" dirty="0">
                <a:solidFill>
                  <a:srgbClr val="000000"/>
                </a:solidFill>
                <a:effectLst/>
                <a:latin typeface="Ubuntu Light" panose="020B0304030602030204" pitchFamily="34" charset="0"/>
                <a:ea typeface="Calibri" panose="020F0502020204030204" pitchFamily="34" charset="0"/>
                <a:cs typeface="Calibri" panose="020F0502020204030204" pitchFamily="34" charset="0"/>
              </a:rPr>
              <a:t>Comprendre le leadership</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i="1" dirty="0">
                <a:solidFill>
                  <a:srgbClr val="000000"/>
                </a:solidFill>
                <a:effectLst/>
                <a:latin typeface="Ubuntu Light" panose="020B0304030602030204" pitchFamily="34" charset="0"/>
                <a:ea typeface="Calibri" panose="020F0502020204030204" pitchFamily="34" charset="0"/>
                <a:cs typeface="Calibri" panose="020F0502020204030204" pitchFamily="34" charset="0"/>
              </a:rPr>
              <a:t>Suivre le module des représentants des athlètes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fr-fr" sz="1200" i="1" dirty="0">
                <a:solidFill>
                  <a:srgbClr val="000000"/>
                </a:solidFill>
                <a:effectLst/>
                <a:latin typeface="Ubuntu Light" panose="020B0304030602030204" pitchFamily="34" charset="0"/>
                <a:ea typeface="Times New Roman" panose="02020603050405020304" pitchFamily="18" charset="0"/>
                <a:cs typeface="Calibri" panose="020F0502020204030204" pitchFamily="34" charset="0"/>
              </a:rPr>
              <a:t>Avoir un minimum de cinq ans d'expérience avec Special Olympics </a:t>
            </a: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arenR"/>
            </a:pPr>
            <a:r>
              <a:rPr lang="fr-fr" sz="1200" i="1" dirty="0">
                <a:solidFill>
                  <a:srgbClr val="000000"/>
                </a:solidFill>
                <a:effectLst/>
                <a:latin typeface="Ubuntu Light" panose="020B0304030602030204" pitchFamily="34" charset="0"/>
                <a:ea typeface="Calibri" panose="020F0502020204030204" pitchFamily="34" charset="0"/>
                <a:cs typeface="Calibri" panose="020F0502020204030204" pitchFamily="34" charset="0"/>
              </a:rPr>
              <a:t>Athlète actuellement agréé</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arenR"/>
            </a:pPr>
            <a:r>
              <a:rPr lang="fr-fr" sz="1200" i="1" dirty="0">
                <a:solidFill>
                  <a:srgbClr val="000000"/>
                </a:solidFill>
                <a:effectLst/>
                <a:latin typeface="Ubuntu Light" panose="020B0304030602030204" pitchFamily="34" charset="0"/>
                <a:ea typeface="Calibri" panose="020F0502020204030204" pitchFamily="34" charset="0"/>
                <a:cs typeface="Calibri" panose="020F0502020204030204" pitchFamily="34" charset="0"/>
              </a:rPr>
              <a:t>Être impliqué dans le leadership des athlètes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arenR"/>
            </a:pPr>
            <a:r>
              <a:rPr lang="fr-fr" sz="1200" i="1" dirty="0">
                <a:solidFill>
                  <a:srgbClr val="000000"/>
                </a:solidFill>
                <a:effectLst/>
                <a:latin typeface="Ubuntu Light" panose="020B0304030602030204" pitchFamily="34" charset="0"/>
                <a:ea typeface="Calibri" panose="020F0502020204030204" pitchFamily="34" charset="0"/>
                <a:cs typeface="Calibri" panose="020F0502020204030204" pitchFamily="34" charset="0"/>
              </a:rPr>
              <a:t>Avoir participé à un Programme / une compétition sportive au cours des cinq dernières années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fr-fr" sz="1200" i="1" dirty="0">
                <a:solidFill>
                  <a:srgbClr val="000000"/>
                </a:solidFill>
                <a:effectLst/>
                <a:latin typeface="Ubuntu Light" panose="020B0304030602030204" pitchFamily="34" charset="0"/>
                <a:ea typeface="Times New Roman" panose="02020603050405020304" pitchFamily="18" charset="0"/>
                <a:cs typeface="Calibri" panose="020F0502020204030204" pitchFamily="34" charset="0"/>
              </a:rPr>
              <a:t>Connaître Special Olympics </a:t>
            </a: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fr-fr" sz="1200" i="1" dirty="0">
                <a:solidFill>
                  <a:srgbClr val="000000"/>
                </a:solidFill>
                <a:effectLst/>
                <a:latin typeface="Ubuntu Light" panose="020B0304030602030204" pitchFamily="34" charset="0"/>
                <a:ea typeface="Times New Roman" panose="02020603050405020304" pitchFamily="18" charset="0"/>
                <a:cs typeface="Calibri" panose="020F0502020204030204" pitchFamily="34" charset="0"/>
              </a:rPr>
              <a:t>Avoir des compétences efficaces en communication (orales, écrites ou à l'écoute - pas besoin des trois)   </a:t>
            </a: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fr-fr" sz="1200" i="1" dirty="0">
                <a:solidFill>
                  <a:srgbClr val="000000"/>
                </a:solidFill>
                <a:effectLst/>
                <a:latin typeface="Ubuntu Light" panose="020B0304030602030204" pitchFamily="34" charset="0"/>
                <a:ea typeface="Times New Roman" panose="02020603050405020304" pitchFamily="18" charset="0"/>
                <a:cs typeface="Calibri" panose="020F0502020204030204" pitchFamily="34" charset="0"/>
              </a:rPr>
              <a:t>Être capable de contribuer aux réunions  </a:t>
            </a: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1000"/>
              </a:spcAft>
              <a:buFont typeface="Symbol" panose="05050102010706020507" pitchFamily="18" charset="2"/>
              <a:buChar char=""/>
            </a:pPr>
            <a:r>
              <a:rPr lang="fr-fr" sz="1200" i="1" dirty="0">
                <a:solidFill>
                  <a:srgbClr val="000000"/>
                </a:solidFill>
                <a:effectLst/>
                <a:latin typeface="Ubuntu Light" panose="020B0304030602030204" pitchFamily="34" charset="0"/>
                <a:ea typeface="Times New Roman" panose="02020603050405020304" pitchFamily="18" charset="0"/>
                <a:cs typeface="Calibri" panose="020F0502020204030204" pitchFamily="34" charset="0"/>
              </a:rPr>
              <a:t>Pouvoir consacrer du temps, s'engager à respecter les exigences et répondre aux attentes du rôle</a:t>
            </a:r>
          </a:p>
          <a:p>
            <a:pPr marL="0" marR="0">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800"/>
              </a:spcAft>
            </a:pPr>
            <a:r>
              <a:rPr lang="fr-fr" sz="1200" i="1" dirty="0">
                <a:effectLst/>
                <a:latin typeface="Ubuntu Light" panose="020B0304030602030204" pitchFamily="34" charset="0"/>
                <a:ea typeface="Calibri" panose="020F0502020204030204" pitchFamily="34" charset="0"/>
                <a:cs typeface="Calibri" panose="020F0502020204030204" pitchFamily="34" charset="0"/>
              </a:rPr>
              <a:t>Processus de sélection suggéré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800"/>
              </a:spcAft>
              <a:buFont typeface="Symbol" panose="05050102010706020507" pitchFamily="18" charset="2"/>
              <a:buChar char=""/>
            </a:pPr>
            <a:r>
              <a:rPr lang="fr-fr" sz="1200" i="1" dirty="0">
                <a:effectLst/>
                <a:latin typeface="Ubuntu Light" panose="020B0304030602030204" pitchFamily="34" charset="0"/>
                <a:ea typeface="Calibri" panose="020F0502020204030204" pitchFamily="34" charset="0"/>
                <a:cs typeface="Calibri" panose="020F0502020204030204" pitchFamily="34" charset="0"/>
              </a:rPr>
              <a:t>Appel ouvert aux athlètes intéressés. Créer un Comité d'évaluation composé du personnel de Special Olympics, des entraîneurs et des athlètes.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8A5B00B-616A-C142-9BEB-8F3E9E4B3D4D}" type="slidenum">
              <a:rPr lang="en-US" smtClean="0"/>
              <a:t>35</a:t>
            </a:fld>
            <a:endParaRPr lang="en-US"/>
          </a:p>
        </p:txBody>
      </p:sp>
    </p:spTree>
    <p:extLst>
      <p:ext uri="{BB962C8B-B14F-4D97-AF65-F5344CB8AC3E}">
        <p14:creationId xmlns:p14="http://schemas.microsoft.com/office/powerpoint/2010/main" val="29827047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A5B00B-616A-C142-9BEB-8F3E9E4B3D4D}" type="slidenum">
              <a:rPr lang="en-US" smtClean="0"/>
              <a:t>36</a:t>
            </a:fld>
            <a:endParaRPr lang="en-US"/>
          </a:p>
        </p:txBody>
      </p:sp>
    </p:spTree>
    <p:extLst>
      <p:ext uri="{BB962C8B-B14F-4D97-AF65-F5344CB8AC3E}">
        <p14:creationId xmlns:p14="http://schemas.microsoft.com/office/powerpoint/2010/main" val="23621567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A5B00B-616A-C142-9BEB-8F3E9E4B3D4D}" type="slidenum">
              <a:rPr lang="en-US" smtClean="0"/>
              <a:t>37</a:t>
            </a:fld>
            <a:endParaRPr lang="en-US"/>
          </a:p>
        </p:txBody>
      </p:sp>
    </p:spTree>
    <p:extLst>
      <p:ext uri="{BB962C8B-B14F-4D97-AF65-F5344CB8AC3E}">
        <p14:creationId xmlns:p14="http://schemas.microsoft.com/office/powerpoint/2010/main" val="37486511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A5B00B-616A-C142-9BEB-8F3E9E4B3D4D}" type="slidenum">
              <a:rPr lang="en-US" smtClean="0"/>
              <a:t>38</a:t>
            </a:fld>
            <a:endParaRPr lang="en-US"/>
          </a:p>
        </p:txBody>
      </p:sp>
    </p:spTree>
    <p:extLst>
      <p:ext uri="{BB962C8B-B14F-4D97-AF65-F5344CB8AC3E}">
        <p14:creationId xmlns:p14="http://schemas.microsoft.com/office/powerpoint/2010/main" val="11474721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A5B00B-616A-C142-9BEB-8F3E9E4B3D4D}" type="slidenum">
              <a:rPr lang="en-US" smtClean="0"/>
              <a:t>39</a:t>
            </a:fld>
            <a:endParaRPr lang="en-US"/>
          </a:p>
        </p:txBody>
      </p:sp>
    </p:spTree>
    <p:extLst>
      <p:ext uri="{BB962C8B-B14F-4D97-AF65-F5344CB8AC3E}">
        <p14:creationId xmlns:p14="http://schemas.microsoft.com/office/powerpoint/2010/main" val="35718508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A5B00B-616A-C142-9BEB-8F3E9E4B3D4D}" type="slidenum">
              <a:rPr lang="en-US" smtClean="0"/>
              <a:t>4</a:t>
            </a:fld>
            <a:endParaRPr lang="en-US"/>
          </a:p>
        </p:txBody>
      </p:sp>
    </p:spTree>
    <p:extLst>
      <p:ext uri="{BB962C8B-B14F-4D97-AF65-F5344CB8AC3E}">
        <p14:creationId xmlns:p14="http://schemas.microsoft.com/office/powerpoint/2010/main" val="42122386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effectLst/>
                <a:latin typeface="Ubuntu Light" panose="020B0304030602030204" pitchFamily="34" charset="0"/>
                <a:ea typeface="Calibri" panose="020F0502020204030204" pitchFamily="34" charset="0"/>
                <a:cs typeface="Times New Roman" panose="02020603050405020304" pitchFamily="18" charset="0"/>
              </a:rPr>
              <a:t>Le but d'un Comité est de résoudre des problèmes, planifier des événements, faire des budgets. Ils peuvent vraiment faire à peu près n'importe quoi lorsqu'ils collaborent et chacun apporte sa contribution.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8A5B00B-616A-C142-9BEB-8F3E9E4B3D4D}" type="slidenum">
              <a:rPr lang="en-US" smtClean="0"/>
              <a:t>40</a:t>
            </a:fld>
            <a:endParaRPr lang="en-US"/>
          </a:p>
        </p:txBody>
      </p:sp>
    </p:spTree>
    <p:extLst>
      <p:ext uri="{BB962C8B-B14F-4D97-AF65-F5344CB8AC3E}">
        <p14:creationId xmlns:p14="http://schemas.microsoft.com/office/powerpoint/2010/main" val="126194848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fr-fr" sz="1800" dirty="0">
                <a:effectLst/>
                <a:latin typeface="Ubuntu Light" panose="020B0304030602030204" pitchFamily="34" charset="0"/>
                <a:ea typeface="Calibri" panose="020F0502020204030204" pitchFamily="34" charset="0"/>
                <a:cs typeface="Times New Roman" panose="02020603050405020304" pitchFamily="18" charset="0"/>
              </a:rPr>
              <a:t>Activité 1 (5 minutes)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100" dirty="0">
                <a:effectLst/>
                <a:latin typeface="Ubuntu Light" panose="020B0304030602030204" pitchFamily="34" charset="0"/>
                <a:ea typeface="Calibri" panose="020F0502020204030204" pitchFamily="34" charset="0"/>
                <a:cs typeface="Times New Roman" panose="02020603050405020304" pitchFamily="18" charset="0"/>
              </a:rPr>
              <a:t>Faites un brainstorming rapide sur les compétences requises dans un Comité. Demandez au groupe de mettre certaines de leurs idées dans le chat ou proposez d'activer le micro. Une fois que vous avez 5 à 7 idées différentes, comparez-les avec la liste des bons comportements.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fr-fr" sz="1100" i="1" dirty="0">
                <a:effectLst/>
                <a:latin typeface="Ubuntu Light" panose="020B0304030602030204" pitchFamily="34" charset="0"/>
                <a:ea typeface="Calibri" panose="020F0502020204030204" pitchFamily="34" charset="0"/>
                <a:cs typeface="Times New Roman" panose="02020603050405020304" pitchFamily="18" charset="0"/>
              </a:rPr>
              <a:t>Savez-vous ce qu'il faut pour être un bon membre de Comité ? Quelles sont les responsabilités des membres du Comité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fr-fr" sz="1100" i="1" dirty="0">
                <a:effectLst/>
                <a:latin typeface="Ubuntu Light" panose="020B0304030602030204" pitchFamily="34" charset="0"/>
                <a:ea typeface="Calibri" panose="020F0502020204030204" pitchFamily="34" charset="0"/>
                <a:cs typeface="Times New Roman" panose="02020603050405020304" pitchFamily="18" charset="0"/>
              </a:rPr>
              <a:t>Nous devons trouver au moins cinq idées, mais essayons d'arriver à sept !</a:t>
            </a:r>
            <a:r>
              <a:rPr lang="fr-fr" sz="1100" dirty="0">
                <a:effectLst/>
                <a:latin typeface="Ubuntu Light" panose="020B0304030602030204" pitchFamily="34" charset="0"/>
                <a:ea typeface="Calibri" panose="020F0502020204030204" pitchFamily="34" charset="0"/>
                <a:cs typeface="Times New Roman" panose="02020603050405020304" pitchFamily="18" charset="0"/>
              </a:rPr>
              <a:t> </a:t>
            </a:r>
            <a:r>
              <a:rPr lang="fr-fr" sz="1100" i="1" dirty="0">
                <a:effectLst/>
                <a:latin typeface="Ubuntu Light" panose="020B0304030602030204" pitchFamily="34" charset="0"/>
                <a:ea typeface="Calibri" panose="020F0502020204030204" pitchFamily="34" charset="0"/>
                <a:cs typeface="Times New Roman" panose="02020603050405020304" pitchFamily="18" charset="0"/>
              </a:rPr>
              <a:t>Tout le monde peut inscrire ses idées dans la boîte de discussion. </a:t>
            </a:r>
            <a:r>
              <a:rPr lang="fr-fr" sz="1100" dirty="0">
                <a:effectLst/>
                <a:latin typeface="Ubuntu Light" panose="020B0304030602030204" pitchFamily="34" charset="0"/>
                <a:ea typeface="Calibri" panose="020F0502020204030204" pitchFamily="34" charset="0"/>
                <a:cs typeface="Times New Roman" panose="02020603050405020304" pitchFamily="18" charset="0"/>
              </a:rPr>
              <a:t>Il s'agit d'une activité individuelle.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fr-fr" sz="1100" dirty="0">
                <a:effectLst/>
                <a:latin typeface="Ubuntu Light" panose="020B0304030602030204" pitchFamily="34" charset="0"/>
                <a:ea typeface="Calibri" panose="020F0502020204030204" pitchFamily="34" charset="0"/>
                <a:cs typeface="Times New Roman" panose="02020603050405020304" pitchFamily="18" charset="0"/>
              </a:rPr>
              <a:t>Une fois que vous avez une liste, comparez-la avec ces bons comportements d'un membre du Comité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0"/>
              </a:spcBef>
              <a:spcAft>
                <a:spcPts val="0"/>
              </a:spcAft>
              <a:buFont typeface="Symbol" panose="05050102010706020507" pitchFamily="18" charset="2"/>
              <a:buChar char=""/>
            </a:pPr>
            <a:r>
              <a:rPr lang="fr-fr" sz="1100" dirty="0">
                <a:effectLst/>
                <a:latin typeface="Ubuntu Light" panose="020B0304030602030204" pitchFamily="34" charset="0"/>
                <a:ea typeface="Calibri" panose="020F0502020204030204" pitchFamily="34" charset="0"/>
              </a:rPr>
              <a:t>Écouter les idées de chacun.</a:t>
            </a:r>
            <a:endParaRPr lang="en-US" sz="1100" dirty="0">
              <a:effectLst/>
              <a:latin typeface="Calibri" panose="020F0502020204030204" pitchFamily="34" charset="0"/>
              <a:ea typeface="Calibri" panose="020F0502020204030204" pitchFamily="34" charset="0"/>
            </a:endParaRPr>
          </a:p>
          <a:p>
            <a:pPr marL="342900" marR="0" lvl="0" indent="-342900" algn="just">
              <a:spcBef>
                <a:spcPts val="0"/>
              </a:spcBef>
              <a:spcAft>
                <a:spcPts val="0"/>
              </a:spcAft>
              <a:buFont typeface="Symbol" panose="05050102010706020507" pitchFamily="18" charset="2"/>
              <a:buChar char=""/>
            </a:pPr>
            <a:r>
              <a:rPr lang="fr-fr" sz="1100" dirty="0">
                <a:effectLst/>
                <a:latin typeface="Ubuntu Light" panose="020B0304030602030204" pitchFamily="34" charset="0"/>
                <a:ea typeface="Calibri" panose="020F0502020204030204" pitchFamily="34" charset="0"/>
              </a:rPr>
              <a:t>Effectuer des recherches et se renseigner sur les problèmes.</a:t>
            </a:r>
            <a:endParaRPr lang="en-US" sz="1100" dirty="0">
              <a:effectLst/>
              <a:latin typeface="Calibri" panose="020F0502020204030204" pitchFamily="34" charset="0"/>
              <a:ea typeface="Calibri" panose="020F0502020204030204" pitchFamily="34" charset="0"/>
            </a:endParaRPr>
          </a:p>
          <a:p>
            <a:pPr marL="342900" marR="0" lvl="0" indent="-342900" algn="just">
              <a:spcBef>
                <a:spcPts val="0"/>
              </a:spcBef>
              <a:spcAft>
                <a:spcPts val="0"/>
              </a:spcAft>
              <a:buFont typeface="Symbol" panose="05050102010706020507" pitchFamily="18" charset="2"/>
              <a:buChar char=""/>
            </a:pPr>
            <a:r>
              <a:rPr lang="fr-fr" sz="1100" dirty="0">
                <a:effectLst/>
                <a:latin typeface="Ubuntu Light" panose="020B0304030602030204" pitchFamily="34" charset="0"/>
                <a:ea typeface="Calibri" panose="020F0502020204030204" pitchFamily="34" charset="0"/>
              </a:rPr>
              <a:t>Dresser une liste de ce qui fonctionne et de ce qui ne fonctionne pas et pourquoi.</a:t>
            </a:r>
            <a:endParaRPr lang="en-US" sz="1100" dirty="0">
              <a:effectLst/>
              <a:latin typeface="Calibri" panose="020F0502020204030204" pitchFamily="34" charset="0"/>
              <a:ea typeface="Calibri" panose="020F0502020204030204" pitchFamily="34" charset="0"/>
            </a:endParaRPr>
          </a:p>
          <a:p>
            <a:pPr marL="342900" marR="0" lvl="0" indent="-342900" algn="just">
              <a:spcBef>
                <a:spcPts val="0"/>
              </a:spcBef>
              <a:spcAft>
                <a:spcPts val="0"/>
              </a:spcAft>
              <a:buFont typeface="Symbol" panose="05050102010706020507" pitchFamily="18" charset="2"/>
              <a:buChar char=""/>
            </a:pPr>
            <a:r>
              <a:rPr lang="fr-fr" sz="1100" dirty="0">
                <a:effectLst/>
                <a:latin typeface="Ubuntu Light" panose="020B0304030602030204" pitchFamily="34" charset="0"/>
                <a:ea typeface="Calibri" panose="020F0502020204030204" pitchFamily="34" charset="0"/>
              </a:rPr>
              <a:t>Obtenir des commentaires d'autres personnes en dehors du Comité (c'est-à-dire athlètes ou bénévoles).</a:t>
            </a:r>
            <a:endParaRPr lang="en-US" sz="1100" dirty="0">
              <a:effectLst/>
              <a:latin typeface="Calibri" panose="020F0502020204030204" pitchFamily="34" charset="0"/>
              <a:ea typeface="Calibri" panose="020F0502020204030204" pitchFamily="34" charset="0"/>
            </a:endParaRPr>
          </a:p>
          <a:p>
            <a:pPr marL="342900" marR="0" lvl="0" indent="-342900" algn="just">
              <a:spcBef>
                <a:spcPts val="0"/>
              </a:spcBef>
              <a:spcAft>
                <a:spcPts val="0"/>
              </a:spcAft>
              <a:buFont typeface="Symbol" panose="05050102010706020507" pitchFamily="18" charset="2"/>
              <a:buChar char=""/>
            </a:pPr>
            <a:r>
              <a:rPr lang="fr-fr" sz="1100" dirty="0">
                <a:effectLst/>
                <a:latin typeface="Ubuntu Light" panose="020B0304030602030204" pitchFamily="34" charset="0"/>
                <a:ea typeface="Calibri" panose="020F0502020204030204" pitchFamily="34" charset="0"/>
              </a:rPr>
              <a:t>Ne pas partager d'informations confidentielles avec des personnes ne faisant pas partie du Comité.</a:t>
            </a:r>
            <a:endParaRPr lang="en-US" sz="1100" dirty="0">
              <a:effectLst/>
              <a:latin typeface="Calibri" panose="020F0502020204030204" pitchFamily="34" charset="0"/>
              <a:ea typeface="Calibri" panose="020F0502020204030204" pitchFamily="34" charset="0"/>
            </a:endParaRPr>
          </a:p>
          <a:p>
            <a:pPr marL="342900" marR="0" lvl="0" indent="-342900" algn="just">
              <a:spcBef>
                <a:spcPts val="0"/>
              </a:spcBef>
              <a:spcAft>
                <a:spcPts val="0"/>
              </a:spcAft>
              <a:buFont typeface="Symbol" panose="05050102010706020507" pitchFamily="18" charset="2"/>
              <a:buChar char=""/>
            </a:pPr>
            <a:r>
              <a:rPr lang="fr-fr" sz="1100" dirty="0">
                <a:effectLst/>
                <a:latin typeface="Ubuntu Light" panose="020B0304030602030204" pitchFamily="34" charset="0"/>
                <a:ea typeface="Calibri" panose="020F0502020204030204" pitchFamily="34" charset="0"/>
              </a:rPr>
              <a:t>Travailler ensemble pour trouver la meilleure solution.</a:t>
            </a:r>
            <a:endParaRPr lang="en-US" sz="1100" dirty="0">
              <a:effectLst/>
              <a:latin typeface="Calibri" panose="020F0502020204030204" pitchFamily="34" charset="0"/>
              <a:ea typeface="Calibri" panose="020F0502020204030204" pitchFamily="34" charset="0"/>
            </a:endParaRPr>
          </a:p>
          <a:p>
            <a:pPr marL="342900" marR="0" lvl="0" indent="-342900" algn="just">
              <a:spcBef>
                <a:spcPts val="0"/>
              </a:spcBef>
              <a:spcAft>
                <a:spcPts val="0"/>
              </a:spcAft>
              <a:buFont typeface="Symbol" panose="05050102010706020507" pitchFamily="18" charset="2"/>
              <a:buChar char=""/>
            </a:pPr>
            <a:r>
              <a:rPr lang="fr-fr" sz="1100" dirty="0">
                <a:effectLst/>
                <a:latin typeface="Ubuntu Light" panose="020B0304030602030204" pitchFamily="34" charset="0"/>
                <a:ea typeface="Calibri" panose="020F0502020204030204" pitchFamily="34" charset="0"/>
              </a:rPr>
              <a:t>Arriver à un consensus avec le groupe</a:t>
            </a:r>
            <a:endParaRPr lang="en-US" sz="1100" dirty="0">
              <a:effectLst/>
              <a:latin typeface="Calibri" panose="020F0502020204030204" pitchFamily="34" charset="0"/>
              <a:ea typeface="Calibri" panose="020F0502020204030204" pitchFamily="34" charset="0"/>
            </a:endParaRPr>
          </a:p>
          <a:p>
            <a:pPr marL="742950" marR="0" lvl="1" indent="-285750" algn="just">
              <a:spcBef>
                <a:spcPts val="0"/>
              </a:spcBef>
              <a:spcAft>
                <a:spcPts val="0"/>
              </a:spcAft>
              <a:buFont typeface="Arial" panose="020B0604020202020204" pitchFamily="34" charset="0"/>
              <a:buChar char="•"/>
              <a:tabLst>
                <a:tab pos="914400" algn="l"/>
              </a:tabLst>
            </a:pPr>
            <a:r>
              <a:rPr lang="fr-fr" sz="1100" dirty="0">
                <a:effectLst/>
                <a:latin typeface="Ubuntu Light" panose="020B0304030602030204" pitchFamily="34" charset="0"/>
                <a:ea typeface="Calibri" panose="020F0502020204030204" pitchFamily="34" charset="0"/>
                <a:cs typeface="Times New Roman" panose="02020603050405020304" pitchFamily="18" charset="0"/>
              </a:rPr>
              <a:t>Agir de manière professionnelle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spcBef>
                <a:spcPts val="0"/>
              </a:spcBef>
              <a:spcAft>
                <a:spcPts val="0"/>
              </a:spcAft>
              <a:buFont typeface="Arial" panose="020B0604020202020204" pitchFamily="34" charset="0"/>
              <a:buChar char="•"/>
              <a:tabLst>
                <a:tab pos="914400" algn="l"/>
              </a:tabLst>
            </a:pPr>
            <a:r>
              <a:rPr lang="fr-fr" sz="1100" dirty="0">
                <a:effectLst/>
                <a:latin typeface="Ubuntu Light" panose="020B0304030602030204" pitchFamily="34" charset="0"/>
                <a:ea typeface="Calibri" panose="020F0502020204030204" pitchFamily="34" charset="0"/>
                <a:cs typeface="Times New Roman" panose="02020603050405020304" pitchFamily="18" charset="0"/>
              </a:rPr>
              <a:t>Accepter la décision du groupe même si vous n'êtes pas d'accord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fr-fr" sz="1100" dirty="0">
                <a:effectLst/>
                <a:latin typeface="Ubuntu Light" panose="020B0304030602030204" pitchFamily="34" charset="0"/>
                <a:ea typeface="Calibri" panose="020F0502020204030204" pitchFamily="34" charset="0"/>
                <a:cs typeface="Times New Roman" panose="02020603050405020304" pitchFamily="18" charset="0"/>
              </a:rPr>
              <a:t>Qu'avez-vous trouvé d'autre qui ne figure pas dans la liste ci-dessus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100"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8A5B00B-616A-C142-9BEB-8F3E9E4B3D4D}" type="slidenum">
              <a:rPr lang="en-US" smtClean="0"/>
              <a:t>41</a:t>
            </a:fld>
            <a:endParaRPr lang="en-US"/>
          </a:p>
        </p:txBody>
      </p:sp>
    </p:spTree>
    <p:extLst>
      <p:ext uri="{BB962C8B-B14F-4D97-AF65-F5344CB8AC3E}">
        <p14:creationId xmlns:p14="http://schemas.microsoft.com/office/powerpoint/2010/main" val="5574052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fr-fr" sz="1800" dirty="0">
                <a:effectLst/>
                <a:latin typeface="Ubuntu Light" panose="020B0304030602030204" pitchFamily="34" charset="0"/>
                <a:ea typeface="Calibri" panose="020F0502020204030204" pitchFamily="34" charset="0"/>
                <a:cs typeface="Times New Roman" panose="02020603050405020304" pitchFamily="18" charset="0"/>
              </a:rPr>
              <a:t>Activité 1 (5 minutes)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100" dirty="0">
                <a:effectLst/>
                <a:latin typeface="Ubuntu Light" panose="020B0304030602030204" pitchFamily="34" charset="0"/>
                <a:ea typeface="Calibri" panose="020F0502020204030204" pitchFamily="34" charset="0"/>
                <a:cs typeface="Times New Roman" panose="02020603050405020304" pitchFamily="18" charset="0"/>
              </a:rPr>
              <a:t>Faites un brainstorming rapide sur les compétences requises dans un Comité. Demandez au groupe de mettre certaines de leurs idées dans le chat ou proposez d'activer le micro. Une fois que vous avez 5 à 7 idées différentes, comparez-les avec la liste des bons comportements.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fr-fr" sz="1100" i="1" dirty="0">
                <a:effectLst/>
                <a:latin typeface="Ubuntu Light" panose="020B0304030602030204" pitchFamily="34" charset="0"/>
                <a:ea typeface="Calibri" panose="020F0502020204030204" pitchFamily="34" charset="0"/>
                <a:cs typeface="Times New Roman" panose="02020603050405020304" pitchFamily="18" charset="0"/>
              </a:rPr>
              <a:t>Savez-vous ce qu'il faut pour être un bon membre de Comité ? Quelles sont les responsabilités des membres du Comité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fr-fr" sz="1100" i="1" dirty="0">
                <a:effectLst/>
                <a:latin typeface="Ubuntu Light" panose="020B0304030602030204" pitchFamily="34" charset="0"/>
                <a:ea typeface="Calibri" panose="020F0502020204030204" pitchFamily="34" charset="0"/>
                <a:cs typeface="Times New Roman" panose="02020603050405020304" pitchFamily="18" charset="0"/>
              </a:rPr>
              <a:t>Nous devons trouver au moins cinq idées, mais essayons d'arriver à sept !</a:t>
            </a:r>
            <a:r>
              <a:rPr lang="fr-fr" sz="1100" dirty="0">
                <a:effectLst/>
                <a:latin typeface="Ubuntu Light" panose="020B0304030602030204" pitchFamily="34" charset="0"/>
                <a:ea typeface="Calibri" panose="020F0502020204030204" pitchFamily="34" charset="0"/>
                <a:cs typeface="Times New Roman" panose="02020603050405020304" pitchFamily="18" charset="0"/>
              </a:rPr>
              <a:t> </a:t>
            </a:r>
            <a:r>
              <a:rPr lang="fr-fr" sz="1100" i="1" dirty="0">
                <a:effectLst/>
                <a:latin typeface="Ubuntu Light" panose="020B0304030602030204" pitchFamily="34" charset="0"/>
                <a:ea typeface="Calibri" panose="020F0502020204030204" pitchFamily="34" charset="0"/>
                <a:cs typeface="Times New Roman" panose="02020603050405020304" pitchFamily="18" charset="0"/>
              </a:rPr>
              <a:t>Tout le monde peut inscrire ses idées dans la boîte de discussion. </a:t>
            </a:r>
            <a:r>
              <a:rPr lang="fr-fr" sz="1100" dirty="0">
                <a:effectLst/>
                <a:latin typeface="Ubuntu Light" panose="020B0304030602030204" pitchFamily="34" charset="0"/>
                <a:ea typeface="Calibri" panose="020F0502020204030204" pitchFamily="34" charset="0"/>
                <a:cs typeface="Times New Roman" panose="02020603050405020304" pitchFamily="18" charset="0"/>
              </a:rPr>
              <a:t>Il s'agit d'une activité individuelle.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fr-fr" sz="1100" dirty="0">
                <a:effectLst/>
                <a:latin typeface="Ubuntu Light" panose="020B0304030602030204" pitchFamily="34" charset="0"/>
                <a:ea typeface="Calibri" panose="020F0502020204030204" pitchFamily="34" charset="0"/>
                <a:cs typeface="Times New Roman" panose="02020603050405020304" pitchFamily="18" charset="0"/>
              </a:rPr>
              <a:t>Une fois que vous avez une liste, comparez-la avec ces bons comportements d'un membre du Comité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0"/>
              </a:spcBef>
              <a:spcAft>
                <a:spcPts val="0"/>
              </a:spcAft>
              <a:buFont typeface="Symbol" panose="05050102010706020507" pitchFamily="18" charset="2"/>
              <a:buChar char=""/>
            </a:pPr>
            <a:r>
              <a:rPr lang="fr-fr" sz="1100" dirty="0">
                <a:effectLst/>
                <a:latin typeface="Ubuntu Light" panose="020B0304030602030204" pitchFamily="34" charset="0"/>
                <a:ea typeface="Calibri" panose="020F0502020204030204" pitchFamily="34" charset="0"/>
              </a:rPr>
              <a:t>Écouter les idées de chacun.</a:t>
            </a:r>
            <a:endParaRPr lang="en-US" sz="1100" dirty="0">
              <a:effectLst/>
              <a:latin typeface="Calibri" panose="020F0502020204030204" pitchFamily="34" charset="0"/>
              <a:ea typeface="Calibri" panose="020F0502020204030204" pitchFamily="34" charset="0"/>
            </a:endParaRPr>
          </a:p>
          <a:p>
            <a:pPr marL="342900" marR="0" lvl="0" indent="-342900" algn="just">
              <a:spcBef>
                <a:spcPts val="0"/>
              </a:spcBef>
              <a:spcAft>
                <a:spcPts val="0"/>
              </a:spcAft>
              <a:buFont typeface="Symbol" panose="05050102010706020507" pitchFamily="18" charset="2"/>
              <a:buChar char=""/>
            </a:pPr>
            <a:r>
              <a:rPr lang="fr-fr" sz="1100" dirty="0">
                <a:effectLst/>
                <a:latin typeface="Ubuntu Light" panose="020B0304030602030204" pitchFamily="34" charset="0"/>
                <a:ea typeface="Calibri" panose="020F0502020204030204" pitchFamily="34" charset="0"/>
              </a:rPr>
              <a:t>Effectuer des recherches et se renseigner sur les problèmes.</a:t>
            </a:r>
            <a:endParaRPr lang="en-US" sz="1100" dirty="0">
              <a:effectLst/>
              <a:latin typeface="Calibri" panose="020F0502020204030204" pitchFamily="34" charset="0"/>
              <a:ea typeface="Calibri" panose="020F0502020204030204" pitchFamily="34" charset="0"/>
            </a:endParaRPr>
          </a:p>
          <a:p>
            <a:pPr marL="342900" marR="0" lvl="0" indent="-342900" algn="just">
              <a:spcBef>
                <a:spcPts val="0"/>
              </a:spcBef>
              <a:spcAft>
                <a:spcPts val="0"/>
              </a:spcAft>
              <a:buFont typeface="Symbol" panose="05050102010706020507" pitchFamily="18" charset="2"/>
              <a:buChar char=""/>
            </a:pPr>
            <a:r>
              <a:rPr lang="fr-fr" sz="1100" dirty="0">
                <a:effectLst/>
                <a:latin typeface="Ubuntu Light" panose="020B0304030602030204" pitchFamily="34" charset="0"/>
                <a:ea typeface="Calibri" panose="020F0502020204030204" pitchFamily="34" charset="0"/>
              </a:rPr>
              <a:t>Dresser une liste de ce qui fonctionne et de ce qui ne fonctionne pas et pourquoi.</a:t>
            </a:r>
            <a:endParaRPr lang="en-US" sz="1100" dirty="0">
              <a:effectLst/>
              <a:latin typeface="Calibri" panose="020F0502020204030204" pitchFamily="34" charset="0"/>
              <a:ea typeface="Calibri" panose="020F0502020204030204" pitchFamily="34" charset="0"/>
            </a:endParaRPr>
          </a:p>
          <a:p>
            <a:pPr marL="342900" marR="0" lvl="0" indent="-342900" algn="just">
              <a:spcBef>
                <a:spcPts val="0"/>
              </a:spcBef>
              <a:spcAft>
                <a:spcPts val="0"/>
              </a:spcAft>
              <a:buFont typeface="Symbol" panose="05050102010706020507" pitchFamily="18" charset="2"/>
              <a:buChar char=""/>
            </a:pPr>
            <a:r>
              <a:rPr lang="fr-fr" sz="1100" dirty="0">
                <a:effectLst/>
                <a:latin typeface="Ubuntu Light" panose="020B0304030602030204" pitchFamily="34" charset="0"/>
                <a:ea typeface="Calibri" panose="020F0502020204030204" pitchFamily="34" charset="0"/>
              </a:rPr>
              <a:t>Obtenir des commentaires d'autres personnes en dehors du Comité (c'est-à-dire athlètes ou bénévoles).</a:t>
            </a:r>
            <a:endParaRPr lang="en-US" sz="1100" dirty="0">
              <a:effectLst/>
              <a:latin typeface="Calibri" panose="020F0502020204030204" pitchFamily="34" charset="0"/>
              <a:ea typeface="Calibri" panose="020F0502020204030204" pitchFamily="34" charset="0"/>
            </a:endParaRPr>
          </a:p>
          <a:p>
            <a:pPr marL="342900" marR="0" lvl="0" indent="-342900" algn="just">
              <a:spcBef>
                <a:spcPts val="0"/>
              </a:spcBef>
              <a:spcAft>
                <a:spcPts val="0"/>
              </a:spcAft>
              <a:buFont typeface="Symbol" panose="05050102010706020507" pitchFamily="18" charset="2"/>
              <a:buChar char=""/>
            </a:pPr>
            <a:r>
              <a:rPr lang="fr-fr" sz="1100" dirty="0">
                <a:effectLst/>
                <a:latin typeface="Ubuntu Light" panose="020B0304030602030204" pitchFamily="34" charset="0"/>
                <a:ea typeface="Calibri" panose="020F0502020204030204" pitchFamily="34" charset="0"/>
              </a:rPr>
              <a:t>Ne pas partager d'informations confidentielles avec des personnes ne faisant pas partie du Comité.</a:t>
            </a:r>
            <a:endParaRPr lang="en-US" sz="1100" dirty="0">
              <a:effectLst/>
              <a:latin typeface="Calibri" panose="020F0502020204030204" pitchFamily="34" charset="0"/>
              <a:ea typeface="Calibri" panose="020F0502020204030204" pitchFamily="34" charset="0"/>
            </a:endParaRPr>
          </a:p>
          <a:p>
            <a:pPr marL="342900" marR="0" lvl="0" indent="-342900" algn="just">
              <a:spcBef>
                <a:spcPts val="0"/>
              </a:spcBef>
              <a:spcAft>
                <a:spcPts val="0"/>
              </a:spcAft>
              <a:buFont typeface="Symbol" panose="05050102010706020507" pitchFamily="18" charset="2"/>
              <a:buChar char=""/>
            </a:pPr>
            <a:r>
              <a:rPr lang="fr-fr" sz="1100" dirty="0">
                <a:effectLst/>
                <a:latin typeface="Ubuntu Light" panose="020B0304030602030204" pitchFamily="34" charset="0"/>
                <a:ea typeface="Calibri" panose="020F0502020204030204" pitchFamily="34" charset="0"/>
              </a:rPr>
              <a:t>Travailler ensemble pour trouver la meilleure solution.</a:t>
            </a:r>
            <a:endParaRPr lang="en-US" sz="1100" dirty="0">
              <a:effectLst/>
              <a:latin typeface="Calibri" panose="020F0502020204030204" pitchFamily="34" charset="0"/>
              <a:ea typeface="Calibri" panose="020F0502020204030204" pitchFamily="34" charset="0"/>
            </a:endParaRPr>
          </a:p>
          <a:p>
            <a:pPr marL="342900" marR="0" lvl="0" indent="-342900" algn="just">
              <a:spcBef>
                <a:spcPts val="0"/>
              </a:spcBef>
              <a:spcAft>
                <a:spcPts val="0"/>
              </a:spcAft>
              <a:buFont typeface="Symbol" panose="05050102010706020507" pitchFamily="18" charset="2"/>
              <a:buChar char=""/>
            </a:pPr>
            <a:r>
              <a:rPr lang="fr-fr" sz="1100" dirty="0">
                <a:effectLst/>
                <a:latin typeface="Ubuntu Light" panose="020B0304030602030204" pitchFamily="34" charset="0"/>
                <a:ea typeface="Calibri" panose="020F0502020204030204" pitchFamily="34" charset="0"/>
              </a:rPr>
              <a:t>Arriver à un consensus avec le groupe</a:t>
            </a:r>
            <a:endParaRPr lang="en-US" sz="1100" dirty="0">
              <a:effectLst/>
              <a:latin typeface="Calibri" panose="020F0502020204030204" pitchFamily="34" charset="0"/>
              <a:ea typeface="Calibri" panose="020F0502020204030204" pitchFamily="34" charset="0"/>
            </a:endParaRPr>
          </a:p>
          <a:p>
            <a:pPr marL="742950" marR="0" lvl="1" indent="-285750" algn="just">
              <a:spcBef>
                <a:spcPts val="0"/>
              </a:spcBef>
              <a:spcAft>
                <a:spcPts val="0"/>
              </a:spcAft>
              <a:buFont typeface="Arial" panose="020B0604020202020204" pitchFamily="34" charset="0"/>
              <a:buChar char="•"/>
              <a:tabLst>
                <a:tab pos="914400" algn="l"/>
              </a:tabLst>
            </a:pPr>
            <a:r>
              <a:rPr lang="fr-fr" sz="1100" dirty="0">
                <a:effectLst/>
                <a:latin typeface="Ubuntu Light" panose="020B0304030602030204" pitchFamily="34" charset="0"/>
                <a:ea typeface="Calibri" panose="020F0502020204030204" pitchFamily="34" charset="0"/>
                <a:cs typeface="Times New Roman" panose="02020603050405020304" pitchFamily="18" charset="0"/>
              </a:rPr>
              <a:t>Agir de manière professionnelle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spcBef>
                <a:spcPts val="0"/>
              </a:spcBef>
              <a:spcAft>
                <a:spcPts val="0"/>
              </a:spcAft>
              <a:buFont typeface="Arial" panose="020B0604020202020204" pitchFamily="34" charset="0"/>
              <a:buChar char="•"/>
              <a:tabLst>
                <a:tab pos="914400" algn="l"/>
              </a:tabLst>
            </a:pPr>
            <a:r>
              <a:rPr lang="fr-fr" sz="1100" dirty="0">
                <a:effectLst/>
                <a:latin typeface="Ubuntu Light" panose="020B0304030602030204" pitchFamily="34" charset="0"/>
                <a:ea typeface="Calibri" panose="020F0502020204030204" pitchFamily="34" charset="0"/>
                <a:cs typeface="Times New Roman" panose="02020603050405020304" pitchFamily="18" charset="0"/>
              </a:rPr>
              <a:t>Accepter la décision du groupe même si vous n'êtes pas d'accord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fr-fr" sz="1100" dirty="0">
                <a:effectLst/>
                <a:latin typeface="Ubuntu Light" panose="020B0304030602030204" pitchFamily="34" charset="0"/>
                <a:ea typeface="Calibri" panose="020F0502020204030204" pitchFamily="34" charset="0"/>
                <a:cs typeface="Times New Roman" panose="02020603050405020304" pitchFamily="18" charset="0"/>
              </a:rPr>
              <a:t>Qu'avez-vous trouvé d'autre qui ne figure pas dans la liste ci-dessus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100"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8A5B00B-616A-C142-9BEB-8F3E9E4B3D4D}" type="slidenum">
              <a:rPr lang="en-US" smtClean="0"/>
              <a:t>42</a:t>
            </a:fld>
            <a:endParaRPr lang="en-US"/>
          </a:p>
        </p:txBody>
      </p:sp>
    </p:spTree>
    <p:extLst>
      <p:ext uri="{BB962C8B-B14F-4D97-AF65-F5344CB8AC3E}">
        <p14:creationId xmlns:p14="http://schemas.microsoft.com/office/powerpoint/2010/main" val="404849628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mj-lt"/>
              <a:buAutoNum type="arabicPeriod"/>
            </a:pPr>
            <a:r>
              <a:rPr lang="fr-fr" sz="1100" dirty="0">
                <a:effectLst/>
                <a:latin typeface="Ubuntu Light" panose="020B0304030602030204" pitchFamily="34" charset="0"/>
                <a:ea typeface="Calibri" panose="020F0502020204030204" pitchFamily="34" charset="0"/>
                <a:cs typeface="Times New Roman" panose="02020603050405020304" pitchFamily="18" charset="0"/>
              </a:rPr>
              <a:t>Activité 2 (20 minutes) : Il est maintenant temps de pratiquer et d'expérimenter ce que l'on ressent lorsqu'on fait partie d'un Comité. Avant l'activité, rappelez aux participants la définition d'un Comité : travailler à une solution, une contribution égale et se mettre d'accord sur la décision.  Nous vous suggérons d'utiliser des salles de sous-commission et lorsque vous avez terminé, laissez un chef d'équipe par groupe décrire son processus de prise de décision. Dites aux groupes qu'ils ont 10 minutes pour discuter et trouver une solution.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0"/>
              </a:spcAft>
            </a:pPr>
            <a:r>
              <a:rPr lang="fr-fr" sz="1100"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0"/>
              </a:spcAft>
            </a:pPr>
            <a:r>
              <a:rPr lang="fr-fr" sz="1100" dirty="0">
                <a:effectLst/>
                <a:latin typeface="Ubuntu Light" panose="020B0304030602030204" pitchFamily="34" charset="0"/>
                <a:ea typeface="Calibri" panose="020F0502020204030204" pitchFamily="34" charset="0"/>
                <a:cs typeface="Times New Roman" panose="02020603050405020304" pitchFamily="18" charset="0"/>
              </a:rPr>
              <a:t>Lorsqu'ils reviennent dans le groupe, demandez à une personne de chaque groupe de partager sa décision et comment le processus s'est déroulé.</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0"/>
              </a:spcAft>
            </a:pPr>
            <a:r>
              <a:rPr lang="fr-fr" sz="1100" dirty="0">
                <a:effectLst/>
                <a:latin typeface="Ubuntu Light" panose="020B0304030602030204" pitchFamily="34" charset="0"/>
                <a:ea typeface="Calibri" panose="020F0502020204030204" pitchFamily="34" charset="0"/>
                <a:cs typeface="Times New Roman" panose="02020603050405020304" pitchFamily="18" charset="0"/>
              </a:rPr>
              <a:t>Une fois que tout le monde a partagé, posez les questions suivantes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0"/>
              </a:spcAft>
            </a:pPr>
            <a:r>
              <a:rPr lang="fr-fr" sz="1100"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fr-fr" sz="1100" dirty="0">
                <a:effectLst/>
                <a:latin typeface="Ubuntu Light" panose="020B0304030602030204" pitchFamily="34" charset="0"/>
                <a:ea typeface="Calibri" panose="020F0502020204030204" pitchFamily="34" charset="0"/>
                <a:cs typeface="Times New Roman" panose="02020603050405020304" pitchFamily="18" charset="0"/>
              </a:rPr>
              <a:t>Qu'avez-vous ressenti lors de la réunion du Comité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fr-fr" sz="1100" dirty="0">
                <a:effectLst/>
                <a:latin typeface="Ubuntu Light" panose="020B0304030602030204" pitchFamily="34" charset="0"/>
                <a:ea typeface="Calibri" panose="020F0502020204030204" pitchFamily="34" charset="0"/>
                <a:cs typeface="Times New Roman" panose="02020603050405020304" pitchFamily="18" charset="0"/>
              </a:rPr>
              <a:t>Avez-vous trouvé cela facile ou difficile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fr-fr" sz="1100" dirty="0">
                <a:effectLst/>
                <a:latin typeface="Ubuntu Light" panose="020B0304030602030204" pitchFamily="34" charset="0"/>
                <a:ea typeface="Calibri" panose="020F0502020204030204" pitchFamily="34" charset="0"/>
                <a:cs typeface="Times New Roman" panose="02020603050405020304" pitchFamily="18" charset="0"/>
              </a:rPr>
              <a:t>Qu'est-ce qui a fonctionné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fr-fr" sz="1100" dirty="0">
                <a:effectLst/>
                <a:latin typeface="Ubuntu Light" panose="020B0304030602030204" pitchFamily="34" charset="0"/>
                <a:ea typeface="Calibri" panose="020F0502020204030204" pitchFamily="34" charset="0"/>
                <a:cs typeface="Times New Roman" panose="02020603050405020304" pitchFamily="18" charset="0"/>
              </a:rPr>
              <a:t>Qu'est-ce qui n'a pas fonctionné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fr-fr" sz="1100"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8A5B00B-616A-C142-9BEB-8F3E9E4B3D4D}" type="slidenum">
              <a:rPr lang="en-US" smtClean="0"/>
              <a:t>43</a:t>
            </a:fld>
            <a:endParaRPr lang="en-US"/>
          </a:p>
        </p:txBody>
      </p:sp>
    </p:spTree>
    <p:extLst>
      <p:ext uri="{BB962C8B-B14F-4D97-AF65-F5344CB8AC3E}">
        <p14:creationId xmlns:p14="http://schemas.microsoft.com/office/powerpoint/2010/main" val="356454286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fr-fr" sz="1100" dirty="0">
                <a:effectLst/>
                <a:latin typeface="Ubuntu Light" panose="020B0304030602030204" pitchFamily="34" charset="0"/>
                <a:ea typeface="Calibri" panose="020F0502020204030204" pitchFamily="34" charset="0"/>
                <a:cs typeface="Times New Roman" panose="02020603050405020304" pitchFamily="18" charset="0"/>
              </a:rPr>
              <a:t>Activity 3 : Commencez la discussion en déclarant que Special Olympics a différents Comités à des fins différentes. Il peut s'agir de Comités communautaires mondiaux, régionaux, nationaux et locaux. Vous pouvez avoir des Comités pour de grands événements comme les Jeux mondiaux et pour la vente de pâtisseries de la communauté locale afin de collecter des fonds. Demandez au groupe d'utiliser la boîte de discussion ou d'activer le micro pour partager quelques exemples. Après avoir obtenu quelques réponses du groupe, envisagez d'ajouter vos propres idées ou des exemples de votre Programme.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fr-fr" sz="1100"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8A5B00B-616A-C142-9BEB-8F3E9E4B3D4D}" type="slidenum">
              <a:rPr lang="en-US" smtClean="0"/>
              <a:t>44</a:t>
            </a:fld>
            <a:endParaRPr lang="en-US"/>
          </a:p>
        </p:txBody>
      </p:sp>
    </p:spTree>
    <p:extLst>
      <p:ext uri="{BB962C8B-B14F-4D97-AF65-F5344CB8AC3E}">
        <p14:creationId xmlns:p14="http://schemas.microsoft.com/office/powerpoint/2010/main" val="101334378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50000"/>
              </a:lnSpc>
              <a:spcBef>
                <a:spcPts val="0"/>
              </a:spcBef>
              <a:spcAft>
                <a:spcPts val="0"/>
              </a:spcAft>
              <a:tabLst>
                <a:tab pos="1098550" algn="l"/>
              </a:tabLst>
            </a:pPr>
            <a:r>
              <a:rPr lang="fr-fr" sz="1100" dirty="0">
                <a:effectLst/>
                <a:latin typeface="Ubuntu Light" panose="020B0304030602030204" pitchFamily="34" charset="0"/>
                <a:ea typeface="Calibri" panose="020F0502020204030204" pitchFamily="34" charset="0"/>
                <a:cs typeface="Times New Roman" panose="02020603050405020304" pitchFamily="18" charset="0"/>
              </a:rPr>
              <a:t>Le Conseil d'administration établit la politique du Programme et supervise le PDG. </a:t>
            </a:r>
            <a:br>
              <a:rPr lang="fr-fr" sz="1100" dirty="0">
                <a:effectLst/>
                <a:latin typeface="Ubuntu Light" panose="020B0304030602030204" pitchFamily="34" charset="0"/>
                <a:ea typeface="Calibri" panose="020F0502020204030204" pitchFamily="34" charset="0"/>
                <a:cs typeface="Times New Roman" panose="02020603050405020304" pitchFamily="18" charset="0"/>
              </a:rPr>
            </a:br>
            <a:r>
              <a:rPr lang="fr-fr" sz="1100" dirty="0">
                <a:effectLst/>
                <a:latin typeface="Ubuntu Light" panose="020B0304030602030204" pitchFamily="34" charset="0"/>
                <a:ea typeface="Calibri" panose="020F0502020204030204" pitchFamily="34" charset="0"/>
                <a:cs typeface="Times New Roman" panose="02020603050405020304" pitchFamily="18" charset="0"/>
              </a:rPr>
              <a:t>Il supervise également le budget du Programme.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tabLst>
                <a:tab pos="1098550" algn="l"/>
              </a:tabLst>
            </a:pPr>
            <a:r>
              <a:rPr lang="fr-fr" sz="1100"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tabLst>
                <a:tab pos="1098550" algn="l"/>
              </a:tabLst>
            </a:pPr>
            <a:r>
              <a:rPr lang="fr-fr" sz="1100" dirty="0">
                <a:effectLst/>
                <a:latin typeface="Ubuntu Light" panose="020B0304030602030204" pitchFamily="34" charset="0"/>
                <a:ea typeface="Calibri" panose="020F0502020204030204" pitchFamily="34" charset="0"/>
                <a:cs typeface="Times New Roman" panose="02020603050405020304" pitchFamily="18" charset="0"/>
              </a:rPr>
              <a:t>Le Conseil d'administration doit avoir suffisamment de membres pour pouvoir superviser et prendre des décisions à temps. Il doit inclure des membres de différents endroits et de différentes professions qui ont de l'expérience avec Special Olympics ou une déficience intellectuelle, ou un intérêt pour le développement et l'expansion de Special Olympics.</a:t>
            </a:r>
            <a:r>
              <a:rPr lang="fr-fr" sz="1100"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8A5B00B-616A-C142-9BEB-8F3E9E4B3D4D}" type="slidenum">
              <a:rPr lang="en-US" smtClean="0"/>
              <a:t>45</a:t>
            </a:fld>
            <a:endParaRPr lang="en-US"/>
          </a:p>
        </p:txBody>
      </p:sp>
    </p:spTree>
    <p:extLst>
      <p:ext uri="{BB962C8B-B14F-4D97-AF65-F5344CB8AC3E}">
        <p14:creationId xmlns:p14="http://schemas.microsoft.com/office/powerpoint/2010/main" val="68067877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200" dirty="0">
                <a:effectLst/>
                <a:latin typeface="Ubuntu Light" panose="020B0304030602030204" pitchFamily="34" charset="0"/>
                <a:ea typeface="Calibri" panose="020F0502020204030204" pitchFamily="34" charset="0"/>
                <a:cs typeface="Times New Roman" panose="02020603050405020304" pitchFamily="18" charset="0"/>
              </a:rPr>
              <a:t>Comme exigence, tout Conseil d'administration doit inclure au moins :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8A5B00B-616A-C142-9BEB-8F3E9E4B3D4D}" type="slidenum">
              <a:rPr lang="en-US" smtClean="0"/>
              <a:t>46</a:t>
            </a:fld>
            <a:endParaRPr lang="en-US"/>
          </a:p>
        </p:txBody>
      </p:sp>
    </p:spTree>
    <p:extLst>
      <p:ext uri="{BB962C8B-B14F-4D97-AF65-F5344CB8AC3E}">
        <p14:creationId xmlns:p14="http://schemas.microsoft.com/office/powerpoint/2010/main" val="141375221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50000"/>
              </a:lnSpc>
              <a:spcBef>
                <a:spcPts val="0"/>
              </a:spcBef>
              <a:spcAft>
                <a:spcPts val="0"/>
              </a:spcAft>
              <a:tabLst>
                <a:tab pos="1098550" algn="l"/>
              </a:tabLst>
            </a:pPr>
            <a:r>
              <a:rPr lang="fr-fr" sz="1200"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mj-lt"/>
              <a:buAutoNum type="arabicPeriod"/>
              <a:tabLst>
                <a:tab pos="1098550" algn="l"/>
              </a:tabLst>
            </a:pPr>
            <a:r>
              <a:rPr lang="fr-fr" sz="1200" dirty="0">
                <a:effectLst/>
                <a:latin typeface="Ubuntu Light" panose="020B0304030602030204" pitchFamily="34" charset="0"/>
                <a:ea typeface="Calibri" panose="020F0502020204030204" pitchFamily="34" charset="0"/>
                <a:cs typeface="Times New Roman" panose="02020603050405020304" pitchFamily="18" charset="0"/>
              </a:rPr>
              <a:t>Comment un Programme Special Olympics peut-il bénéficier de la participation d'athlètes en tant que membres d'un Comité ou d'un Conseil d'administration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mj-lt"/>
              <a:buAutoNum type="arabicPeriod"/>
              <a:tabLst>
                <a:tab pos="1098550" algn="l"/>
              </a:tabLst>
            </a:pPr>
            <a:r>
              <a:rPr lang="fr-fr" sz="1200" dirty="0">
                <a:effectLst/>
                <a:latin typeface="Ubuntu Light" panose="020B0304030602030204" pitchFamily="34" charset="0"/>
              </a:rPr>
              <a:t>Quels sont certains des défis pour un athlète siégeant à un Conseil d'administration ? Comment pourriez-vous les gérer si vous étiez dans un Conseil ?</a:t>
            </a:r>
            <a:r>
              <a:rPr lang="fr-fr" dirty="0">
                <a:effectLst/>
              </a:rPr>
              <a:t> </a:t>
            </a:r>
            <a:r>
              <a:rPr lang="fr-fr" sz="1200"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mj-lt"/>
              <a:buAutoNum type="arabicPeriod"/>
              <a:tabLst>
                <a:tab pos="1098550" algn="l"/>
              </a:tabLst>
            </a:pPr>
            <a:r>
              <a:rPr lang="fr-fr" sz="1200" dirty="0">
                <a:effectLst/>
                <a:latin typeface="Ubuntu Light" panose="020B0304030602030204" pitchFamily="34" charset="0"/>
                <a:ea typeface="Calibri" panose="020F0502020204030204" pitchFamily="34" charset="0"/>
                <a:cs typeface="Times New Roman" panose="02020603050405020304" pitchFamily="18" charset="0"/>
              </a:rPr>
              <a:t>Pensez à vous dans ces rôles. Quels atouts possédez-vous déjà qui vous aideront à réussir ? Qu'auriez-vous besoin d'améliorer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mj-lt"/>
              <a:buAutoNum type="arabicPeriod"/>
              <a:tabLst>
                <a:tab pos="1098550" algn="l"/>
              </a:tabLst>
            </a:pPr>
            <a:r>
              <a:rPr lang="fr-fr" sz="1200" dirty="0">
                <a:effectLst/>
                <a:latin typeface="Ubuntu Light" panose="020B0304030602030204" pitchFamily="34" charset="0"/>
                <a:ea typeface="Calibri" panose="020F0502020204030204" pitchFamily="34" charset="0"/>
                <a:cs typeface="Times New Roman" panose="02020603050405020304" pitchFamily="18" charset="0"/>
              </a:rPr>
              <a:t>De quel type de soutien un leader athlète a-t-il besoin pour performer dans ces rôles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8A5B00B-616A-C142-9BEB-8F3E9E4B3D4D}" type="slidenum">
              <a:rPr lang="en-US" smtClean="0"/>
              <a:t>47</a:t>
            </a:fld>
            <a:endParaRPr lang="en-US"/>
          </a:p>
        </p:txBody>
      </p:sp>
    </p:spTree>
    <p:extLst>
      <p:ext uri="{BB962C8B-B14F-4D97-AF65-F5344CB8AC3E}">
        <p14:creationId xmlns:p14="http://schemas.microsoft.com/office/powerpoint/2010/main" val="275818358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A5B00B-616A-C142-9BEB-8F3E9E4B3D4D}" type="slidenum">
              <a:rPr lang="en-US" smtClean="0"/>
              <a:t>48</a:t>
            </a:fld>
            <a:endParaRPr lang="en-US"/>
          </a:p>
        </p:txBody>
      </p:sp>
    </p:spTree>
    <p:extLst>
      <p:ext uri="{BB962C8B-B14F-4D97-AF65-F5344CB8AC3E}">
        <p14:creationId xmlns:p14="http://schemas.microsoft.com/office/powerpoint/2010/main" val="297512204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A5B00B-616A-C142-9BEB-8F3E9E4B3D4D}" type="slidenum">
              <a:rPr lang="en-US" smtClean="0"/>
              <a:t>49</a:t>
            </a:fld>
            <a:endParaRPr lang="en-US"/>
          </a:p>
        </p:txBody>
      </p:sp>
    </p:spTree>
    <p:extLst>
      <p:ext uri="{BB962C8B-B14F-4D97-AF65-F5344CB8AC3E}">
        <p14:creationId xmlns:p14="http://schemas.microsoft.com/office/powerpoint/2010/main" val="33946713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A5B00B-616A-C142-9BEB-8F3E9E4B3D4D}" type="slidenum">
              <a:rPr lang="en-US" smtClean="0"/>
              <a:t>5</a:t>
            </a:fld>
            <a:endParaRPr lang="en-US"/>
          </a:p>
        </p:txBody>
      </p:sp>
    </p:spTree>
    <p:extLst>
      <p:ext uri="{BB962C8B-B14F-4D97-AF65-F5344CB8AC3E}">
        <p14:creationId xmlns:p14="http://schemas.microsoft.com/office/powerpoint/2010/main" val="3000147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A5B00B-616A-C142-9BEB-8F3E9E4B3D4D}" type="slidenum">
              <a:rPr lang="en-US" smtClean="0"/>
              <a:t>6</a:t>
            </a:fld>
            <a:endParaRPr lang="en-US"/>
          </a:p>
        </p:txBody>
      </p:sp>
    </p:spTree>
    <p:extLst>
      <p:ext uri="{BB962C8B-B14F-4D97-AF65-F5344CB8AC3E}">
        <p14:creationId xmlns:p14="http://schemas.microsoft.com/office/powerpoint/2010/main" val="29093117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A5B00B-616A-C142-9BEB-8F3E9E4B3D4D}" type="slidenum">
              <a:rPr lang="en-US" smtClean="0"/>
              <a:t>7</a:t>
            </a:fld>
            <a:endParaRPr lang="en-US"/>
          </a:p>
        </p:txBody>
      </p:sp>
    </p:spTree>
    <p:extLst>
      <p:ext uri="{BB962C8B-B14F-4D97-AF65-F5344CB8AC3E}">
        <p14:creationId xmlns:p14="http://schemas.microsoft.com/office/powerpoint/2010/main" val="34406143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A5B00B-616A-C142-9BEB-8F3E9E4B3D4D}" type="slidenum">
              <a:rPr lang="en-US" smtClean="0"/>
              <a:t>8</a:t>
            </a:fld>
            <a:endParaRPr lang="en-US"/>
          </a:p>
        </p:txBody>
      </p:sp>
    </p:spTree>
    <p:extLst>
      <p:ext uri="{BB962C8B-B14F-4D97-AF65-F5344CB8AC3E}">
        <p14:creationId xmlns:p14="http://schemas.microsoft.com/office/powerpoint/2010/main" val="34052163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A5B00B-616A-C142-9BEB-8F3E9E4B3D4D}" type="slidenum">
              <a:rPr lang="en-US" smtClean="0"/>
              <a:t>9</a:t>
            </a:fld>
            <a:endParaRPr lang="en-US"/>
          </a:p>
        </p:txBody>
      </p:sp>
    </p:spTree>
    <p:extLst>
      <p:ext uri="{BB962C8B-B14F-4D97-AF65-F5344CB8AC3E}">
        <p14:creationId xmlns:p14="http://schemas.microsoft.com/office/powerpoint/2010/main" val="39608152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D90E6BF-6130-0D40-97DE-B7A2956CF058}" type="datetimeFigureOut">
              <a:rPr lang="en-US" smtClean="0"/>
              <a:t>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B04227-7E0D-CC41-96C5-A6713E1AB6ED}" type="slidenum">
              <a:rPr lang="en-US" smtClean="0"/>
              <a:t>‹#›</a:t>
            </a:fld>
            <a:endParaRPr lang="en-US"/>
          </a:p>
        </p:txBody>
      </p:sp>
    </p:spTree>
    <p:extLst>
      <p:ext uri="{BB962C8B-B14F-4D97-AF65-F5344CB8AC3E}">
        <p14:creationId xmlns:p14="http://schemas.microsoft.com/office/powerpoint/2010/main" val="4138554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D90E6BF-6130-0D40-97DE-B7A2956CF058}" type="datetimeFigureOut">
              <a:rPr lang="en-US" smtClean="0"/>
              <a:t>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B04227-7E0D-CC41-96C5-A6713E1AB6ED}" type="slidenum">
              <a:rPr lang="en-US" smtClean="0"/>
              <a:t>‹#›</a:t>
            </a:fld>
            <a:endParaRPr lang="en-US"/>
          </a:p>
        </p:txBody>
      </p:sp>
    </p:spTree>
    <p:extLst>
      <p:ext uri="{BB962C8B-B14F-4D97-AF65-F5344CB8AC3E}">
        <p14:creationId xmlns:p14="http://schemas.microsoft.com/office/powerpoint/2010/main" val="23873612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D90E6BF-6130-0D40-97DE-B7A2956CF058}" type="datetimeFigureOut">
              <a:rPr lang="en-US" smtClean="0"/>
              <a:t>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B04227-7E0D-CC41-96C5-A6713E1AB6ED}" type="slidenum">
              <a:rPr lang="en-US" smtClean="0"/>
              <a:t>‹#›</a:t>
            </a:fld>
            <a:endParaRPr lang="en-US"/>
          </a:p>
        </p:txBody>
      </p:sp>
    </p:spTree>
    <p:extLst>
      <p:ext uri="{BB962C8B-B14F-4D97-AF65-F5344CB8AC3E}">
        <p14:creationId xmlns:p14="http://schemas.microsoft.com/office/powerpoint/2010/main" val="36759149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D90E6BF-6130-0D40-97DE-B7A2956CF058}" type="datetimeFigureOut">
              <a:rPr lang="en-US" smtClean="0"/>
              <a:t>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B04227-7E0D-CC41-96C5-A6713E1AB6ED}" type="slidenum">
              <a:rPr lang="en-US" smtClean="0"/>
              <a:t>‹#›</a:t>
            </a:fld>
            <a:endParaRPr lang="en-US"/>
          </a:p>
        </p:txBody>
      </p:sp>
    </p:spTree>
    <p:extLst>
      <p:ext uri="{BB962C8B-B14F-4D97-AF65-F5344CB8AC3E}">
        <p14:creationId xmlns:p14="http://schemas.microsoft.com/office/powerpoint/2010/main" val="29254426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D90E6BF-6130-0D40-97DE-B7A2956CF058}" type="datetimeFigureOut">
              <a:rPr lang="en-US" smtClean="0"/>
              <a:t>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B04227-7E0D-CC41-96C5-A6713E1AB6ED}" type="slidenum">
              <a:rPr lang="en-US" smtClean="0"/>
              <a:t>‹#›</a:t>
            </a:fld>
            <a:endParaRPr lang="en-US"/>
          </a:p>
        </p:txBody>
      </p:sp>
    </p:spTree>
    <p:extLst>
      <p:ext uri="{BB962C8B-B14F-4D97-AF65-F5344CB8AC3E}">
        <p14:creationId xmlns:p14="http://schemas.microsoft.com/office/powerpoint/2010/main" val="6123202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D90E6BF-6130-0D40-97DE-B7A2956CF058}" type="datetimeFigureOut">
              <a:rPr lang="en-US" smtClean="0"/>
              <a:t>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B04227-7E0D-CC41-96C5-A6713E1AB6ED}" type="slidenum">
              <a:rPr lang="en-US" smtClean="0"/>
              <a:t>‹#›</a:t>
            </a:fld>
            <a:endParaRPr lang="en-US"/>
          </a:p>
        </p:txBody>
      </p:sp>
    </p:spTree>
    <p:extLst>
      <p:ext uri="{BB962C8B-B14F-4D97-AF65-F5344CB8AC3E}">
        <p14:creationId xmlns:p14="http://schemas.microsoft.com/office/powerpoint/2010/main" val="15697204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D90E6BF-6130-0D40-97DE-B7A2956CF058}" type="datetimeFigureOut">
              <a:rPr lang="en-US" smtClean="0"/>
              <a:t>1/3/2022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7B04227-7E0D-CC41-96C5-A6713E1AB6ED}" type="slidenum">
              <a:rPr lang="en-US" smtClean="0"/>
              <a:t>‹#›</a:t>
            </a:fld>
            <a:endParaRPr lang="en-US"/>
          </a:p>
        </p:txBody>
      </p:sp>
    </p:spTree>
    <p:extLst>
      <p:ext uri="{BB962C8B-B14F-4D97-AF65-F5344CB8AC3E}">
        <p14:creationId xmlns:p14="http://schemas.microsoft.com/office/powerpoint/2010/main" val="1183281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D90E6BF-6130-0D40-97DE-B7A2956CF058}" type="datetimeFigureOut">
              <a:rPr lang="en-US" smtClean="0"/>
              <a:t>1/3/2022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7B04227-7E0D-CC41-96C5-A6713E1AB6ED}" type="slidenum">
              <a:rPr lang="en-US" smtClean="0"/>
              <a:t>‹#›</a:t>
            </a:fld>
            <a:endParaRPr lang="en-US"/>
          </a:p>
        </p:txBody>
      </p:sp>
    </p:spTree>
    <p:extLst>
      <p:ext uri="{BB962C8B-B14F-4D97-AF65-F5344CB8AC3E}">
        <p14:creationId xmlns:p14="http://schemas.microsoft.com/office/powerpoint/2010/main" val="32292357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90E6BF-6130-0D40-97DE-B7A2956CF058}" type="datetimeFigureOut">
              <a:rPr lang="en-US" smtClean="0"/>
              <a:t>1/3/2022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7B04227-7E0D-CC41-96C5-A6713E1AB6ED}" type="slidenum">
              <a:rPr lang="en-US" smtClean="0"/>
              <a:t>‹#›</a:t>
            </a:fld>
            <a:endParaRPr lang="en-US"/>
          </a:p>
        </p:txBody>
      </p:sp>
    </p:spTree>
    <p:extLst>
      <p:ext uri="{BB962C8B-B14F-4D97-AF65-F5344CB8AC3E}">
        <p14:creationId xmlns:p14="http://schemas.microsoft.com/office/powerpoint/2010/main" val="7208067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D90E6BF-6130-0D40-97DE-B7A2956CF058}" type="datetimeFigureOut">
              <a:rPr lang="en-US" smtClean="0"/>
              <a:t>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B04227-7E0D-CC41-96C5-A6713E1AB6ED}" type="slidenum">
              <a:rPr lang="en-US" smtClean="0"/>
              <a:t>‹#›</a:t>
            </a:fld>
            <a:endParaRPr lang="en-US"/>
          </a:p>
        </p:txBody>
      </p:sp>
    </p:spTree>
    <p:extLst>
      <p:ext uri="{BB962C8B-B14F-4D97-AF65-F5344CB8AC3E}">
        <p14:creationId xmlns:p14="http://schemas.microsoft.com/office/powerpoint/2010/main" val="1222391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D90E6BF-6130-0D40-97DE-B7A2956CF058}" type="datetimeFigureOut">
              <a:rPr lang="en-US" smtClean="0"/>
              <a:t>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B04227-7E0D-CC41-96C5-A6713E1AB6ED}" type="slidenum">
              <a:rPr lang="en-US" smtClean="0"/>
              <a:t>‹#›</a:t>
            </a:fld>
            <a:endParaRPr lang="en-US"/>
          </a:p>
        </p:txBody>
      </p:sp>
    </p:spTree>
    <p:extLst>
      <p:ext uri="{BB962C8B-B14F-4D97-AF65-F5344CB8AC3E}">
        <p14:creationId xmlns:p14="http://schemas.microsoft.com/office/powerpoint/2010/main" val="22198266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90E6BF-6130-0D40-97DE-B7A2956CF058}" type="datetimeFigureOut">
              <a:rPr lang="en-US" smtClean="0"/>
              <a:t>1/3/2022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B04227-7E0D-CC41-96C5-A6713E1AB6ED}" type="slidenum">
              <a:rPr lang="en-US" smtClean="0"/>
              <a:t>‹#›</a:t>
            </a:fld>
            <a:endParaRPr lang="en-US"/>
          </a:p>
        </p:txBody>
      </p:sp>
    </p:spTree>
    <p:extLst>
      <p:ext uri="{BB962C8B-B14F-4D97-AF65-F5344CB8AC3E}">
        <p14:creationId xmlns:p14="http://schemas.microsoft.com/office/powerpoint/2010/main" val="39950497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png"/><Relationship Id="rId7"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5ADB0B-4E1F-417A-B279-F09978AF8020}"/>
              </a:ext>
            </a:extLst>
          </p:cNvPr>
          <p:cNvSpPr txBox="1"/>
          <p:nvPr/>
        </p:nvSpPr>
        <p:spPr>
          <a:xfrm>
            <a:off x="748146" y="370610"/>
            <a:ext cx="2477654" cy="584775"/>
          </a:xfrm>
          <a:prstGeom prst="rect">
            <a:avLst/>
          </a:prstGeom>
          <a:solidFill>
            <a:srgbClr val="2087C2"/>
          </a:solidFill>
        </p:spPr>
        <p:txBody>
          <a:bodyPr wrap="square" rtlCol="0">
            <a:spAutoFit/>
          </a:bodyPr>
          <a:lstStyle/>
          <a:p>
            <a:r>
              <a:rPr lang="en-US" sz="1600" b="1" dirty="0">
                <a:solidFill>
                  <a:schemeClr val="bg1"/>
                </a:solidFill>
                <a:latin typeface="Ubuntu" panose="020B0504030602030204" pitchFamily="34" charset="0"/>
              </a:rPr>
              <a:t>LEADERSHIP POUR LES ATHLÈTES</a:t>
            </a:r>
          </a:p>
        </p:txBody>
      </p:sp>
      <p:sp>
        <p:nvSpPr>
          <p:cNvPr id="5" name="TextBox 4">
            <a:extLst>
              <a:ext uri="{FF2B5EF4-FFF2-40B4-BE49-F238E27FC236}">
                <a16:creationId xmlns:a16="http://schemas.microsoft.com/office/drawing/2014/main" id="{B6F010FD-2B88-4E62-BC7D-1083D5F3AE20}"/>
              </a:ext>
            </a:extLst>
          </p:cNvPr>
          <p:cNvSpPr txBox="1"/>
          <p:nvPr/>
        </p:nvSpPr>
        <p:spPr>
          <a:xfrm>
            <a:off x="10835123" y="6086018"/>
            <a:ext cx="1347353" cy="600164"/>
          </a:xfrm>
          <a:prstGeom prst="rect">
            <a:avLst/>
          </a:prstGeom>
          <a:solidFill>
            <a:srgbClr val="213F7E"/>
          </a:solidFill>
        </p:spPr>
        <p:txBody>
          <a:bodyPr wrap="square" rtlCol="0">
            <a:spAutoFit/>
          </a:bodyPr>
          <a:lstStyle/>
          <a:p>
            <a:r>
              <a:rPr lang="en-US" sz="1100" b="1" dirty="0">
                <a:solidFill>
                  <a:schemeClr val="bg1"/>
                </a:solidFill>
                <a:latin typeface="Ubuntu" panose="020B0504030602030204" pitchFamily="34" charset="0"/>
              </a:rPr>
              <a:t>LEADERSHIP POUR LES ATHLÈTES</a:t>
            </a:r>
          </a:p>
        </p:txBody>
      </p:sp>
      <p:sp>
        <p:nvSpPr>
          <p:cNvPr id="6" name="TextBox 5">
            <a:extLst>
              <a:ext uri="{FF2B5EF4-FFF2-40B4-BE49-F238E27FC236}">
                <a16:creationId xmlns:a16="http://schemas.microsoft.com/office/drawing/2014/main" id="{4A55AB17-30FC-4C72-A4CD-DA6A9434BF97}"/>
              </a:ext>
            </a:extLst>
          </p:cNvPr>
          <p:cNvSpPr txBox="1"/>
          <p:nvPr/>
        </p:nvSpPr>
        <p:spPr>
          <a:xfrm>
            <a:off x="825997" y="6251566"/>
            <a:ext cx="4500746" cy="276999"/>
          </a:xfrm>
          <a:prstGeom prst="rect">
            <a:avLst/>
          </a:prstGeom>
          <a:solidFill>
            <a:srgbClr val="2087C2"/>
          </a:solidFill>
        </p:spPr>
        <p:txBody>
          <a:bodyPr wrap="square" lIns="0" tIns="0" rIns="0" bIns="0" rtlCol="0">
            <a:spAutoFit/>
          </a:bodyPr>
          <a:lstStyle/>
          <a:p>
            <a:pPr>
              <a:lnSpc>
                <a:spcPct val="75000"/>
              </a:lnSpc>
              <a:spcBef>
                <a:spcPts val="300"/>
              </a:spcBef>
              <a:spcAft>
                <a:spcPts val="300"/>
              </a:spcAft>
            </a:pPr>
            <a:r>
              <a:rPr lang="en-US" sz="2400" b="1" dirty="0" err="1">
                <a:solidFill>
                  <a:schemeClr val="bg1"/>
                </a:solidFill>
                <a:latin typeface="Ubuntu" panose="020B0504030602030204" pitchFamily="34" charset="0"/>
              </a:rPr>
              <a:t>Représentant</a:t>
            </a:r>
            <a:r>
              <a:rPr lang="en-US" sz="2400" b="1" dirty="0">
                <a:solidFill>
                  <a:schemeClr val="bg1"/>
                </a:solidFill>
                <a:latin typeface="Ubuntu" panose="020B0504030602030204" pitchFamily="34" charset="0"/>
              </a:rPr>
              <a:t> des </a:t>
            </a:r>
            <a:r>
              <a:rPr lang="en-US" sz="2400" b="1" dirty="0" err="1">
                <a:solidFill>
                  <a:schemeClr val="bg1"/>
                </a:solidFill>
                <a:latin typeface="Ubuntu" panose="020B0504030602030204" pitchFamily="34" charset="0"/>
              </a:rPr>
              <a:t>athlètes</a:t>
            </a:r>
            <a:endParaRPr lang="en-US" sz="2400" b="1" dirty="0">
              <a:solidFill>
                <a:schemeClr val="bg1"/>
              </a:solidFill>
              <a:latin typeface="Ubuntu" panose="020B0504030602030204" pitchFamily="34" charset="0"/>
            </a:endParaRPr>
          </a:p>
        </p:txBody>
      </p:sp>
    </p:spTree>
    <p:extLst>
      <p:ext uri="{BB962C8B-B14F-4D97-AF65-F5344CB8AC3E}">
        <p14:creationId xmlns:p14="http://schemas.microsoft.com/office/powerpoint/2010/main" val="2860314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838200" y="1062549"/>
            <a:ext cx="10515600" cy="1325563"/>
          </a:xfrm>
        </p:spPr>
        <p:txBody>
          <a:bodyPr/>
          <a:lstStyle/>
          <a:p>
            <a:r>
              <a:rPr lang="fr-fr" dirty="0">
                <a:solidFill>
                  <a:schemeClr val="bg1"/>
                </a:solidFill>
              </a:rPr>
              <a:t>Leçon 1 : Préparer les réunions</a:t>
            </a:r>
          </a:p>
        </p:txBody>
      </p:sp>
      <p:sp>
        <p:nvSpPr>
          <p:cNvPr id="3" name="Content Placeholder 2">
            <a:extLst>
              <a:ext uri="{FF2B5EF4-FFF2-40B4-BE49-F238E27FC236}">
                <a16:creationId xmlns:a16="http://schemas.microsoft.com/office/drawing/2014/main" id="{3EFC1947-16FE-C640-BF35-C26637772CEA}"/>
              </a:ext>
            </a:extLst>
          </p:cNvPr>
          <p:cNvSpPr>
            <a:spLocks noGrp="1"/>
          </p:cNvSpPr>
          <p:nvPr>
            <p:ph idx="1"/>
          </p:nvPr>
        </p:nvSpPr>
        <p:spPr>
          <a:xfrm>
            <a:off x="838200" y="3209524"/>
            <a:ext cx="10515600" cy="1621397"/>
          </a:xfrm>
        </p:spPr>
        <p:txBody>
          <a:bodyPr>
            <a:normAutofit/>
          </a:bodyPr>
          <a:lstStyle/>
          <a:p>
            <a:pPr marL="257168" indent="-257168" algn="just">
              <a:lnSpc>
                <a:spcPct val="150000"/>
              </a:lnSpc>
            </a:pPr>
            <a:r>
              <a:rPr lang="fr-fr" b="1" dirty="0">
                <a:solidFill>
                  <a:schemeClr val="bg1"/>
                </a:solidFill>
                <a:latin typeface="Ubuntu Light" panose="020B0304030602030204" pitchFamily="34" charset="0"/>
              </a:rPr>
              <a:t>Apprendre ce qui est considéré comme une réunion.</a:t>
            </a:r>
          </a:p>
          <a:p>
            <a:pPr marL="257168" indent="-257168" algn="just">
              <a:lnSpc>
                <a:spcPct val="150000"/>
              </a:lnSpc>
            </a:pPr>
            <a:r>
              <a:rPr lang="fr-fr" b="1" dirty="0">
                <a:solidFill>
                  <a:schemeClr val="bg1"/>
                </a:solidFill>
                <a:latin typeface="Ubuntu Light" panose="020B0304030602030204" pitchFamily="34" charset="0"/>
              </a:rPr>
              <a:t>Ce que vous devez faire avant, pendant et après une réunion.</a:t>
            </a:r>
          </a:p>
        </p:txBody>
      </p:sp>
      <p:sp>
        <p:nvSpPr>
          <p:cNvPr id="4" name="Title 1">
            <a:extLst>
              <a:ext uri="{FF2B5EF4-FFF2-40B4-BE49-F238E27FC236}">
                <a16:creationId xmlns:a16="http://schemas.microsoft.com/office/drawing/2014/main" id="{7D91A75F-D594-834D-AAF5-8A3A286659B3}"/>
              </a:ext>
            </a:extLst>
          </p:cNvPr>
          <p:cNvSpPr txBox="1">
            <a:spLocks/>
          </p:cNvSpPr>
          <p:nvPr/>
        </p:nvSpPr>
        <p:spPr>
          <a:xfrm>
            <a:off x="838200" y="1883961"/>
            <a:ext cx="10515600" cy="781750"/>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pPr>
              <a:lnSpc>
                <a:spcPct val="150000"/>
              </a:lnSpc>
              <a:spcBef>
                <a:spcPts val="0"/>
              </a:spcBef>
            </a:pPr>
            <a:r>
              <a:rPr lang="fr-fr" dirty="0">
                <a:solidFill>
                  <a:schemeClr val="bg1"/>
                </a:solidFill>
                <a:latin typeface="Ubuntu Light" panose="020B0304030602030204" pitchFamily="34" charset="0"/>
                <a:ea typeface="Calibri" panose="020F0502020204030204" pitchFamily="34" charset="0"/>
                <a:cs typeface="Times New Roman" panose="02020603050405020304" pitchFamily="18" charset="0"/>
              </a:rPr>
              <a:t>Au cours de cette leçon, nous allons :</a:t>
            </a:r>
          </a:p>
        </p:txBody>
      </p:sp>
    </p:spTree>
    <p:extLst>
      <p:ext uri="{BB962C8B-B14F-4D97-AF65-F5344CB8AC3E}">
        <p14:creationId xmlns:p14="http://schemas.microsoft.com/office/powerpoint/2010/main" val="32971128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838200" y="1716849"/>
            <a:ext cx="10515600" cy="1325563"/>
          </a:xfrm>
        </p:spPr>
        <p:txBody>
          <a:bodyPr/>
          <a:lstStyle/>
          <a:p>
            <a:r>
              <a:rPr lang="fr-fr" b="1" dirty="0">
                <a:solidFill>
                  <a:srgbClr val="016A5F"/>
                </a:solidFill>
              </a:rPr>
              <a:t>Qu'est-ce qu'une réunion ?</a:t>
            </a:r>
          </a:p>
        </p:txBody>
      </p:sp>
      <p:sp>
        <p:nvSpPr>
          <p:cNvPr id="3" name="Content Placeholder 2">
            <a:extLst>
              <a:ext uri="{FF2B5EF4-FFF2-40B4-BE49-F238E27FC236}">
                <a16:creationId xmlns:a16="http://schemas.microsoft.com/office/drawing/2014/main" id="{3EFC1947-16FE-C640-BF35-C26637772CEA}"/>
              </a:ext>
            </a:extLst>
          </p:cNvPr>
          <p:cNvSpPr>
            <a:spLocks noGrp="1"/>
          </p:cNvSpPr>
          <p:nvPr>
            <p:ph idx="1"/>
          </p:nvPr>
        </p:nvSpPr>
        <p:spPr>
          <a:xfrm>
            <a:off x="838200" y="2770014"/>
            <a:ext cx="10515600" cy="2219431"/>
          </a:xfrm>
        </p:spPr>
        <p:txBody>
          <a:bodyPr>
            <a:normAutofit fontScale="92500" lnSpcReduction="20000"/>
          </a:bodyPr>
          <a:lstStyle/>
          <a:p>
            <a:pPr marL="0" indent="0" algn="just">
              <a:lnSpc>
                <a:spcPct val="150000"/>
              </a:lnSpc>
              <a:buNone/>
            </a:pPr>
            <a:r>
              <a:rPr lang="fr-fr" b="1" dirty="0">
                <a:latin typeface="Ubuntu Light" panose="020B0304030602030204" pitchFamily="34" charset="0"/>
              </a:rPr>
              <a:t>Une réunion se déroule lorsque deux personnes ou plus se réunissent pour discuter d'un ou plusieurs sujets, souvent dans un cadre formel ou professionnel, mais les réunions ont également lieu dans différents autres environnements.</a:t>
            </a:r>
          </a:p>
        </p:txBody>
      </p:sp>
      <p:sp>
        <p:nvSpPr>
          <p:cNvPr id="4" name="TextBox 3">
            <a:extLst>
              <a:ext uri="{FF2B5EF4-FFF2-40B4-BE49-F238E27FC236}">
                <a16:creationId xmlns:a16="http://schemas.microsoft.com/office/drawing/2014/main" id="{034EEA53-0B41-40AC-94EF-ABBA298F979A}"/>
              </a:ext>
            </a:extLst>
          </p:cNvPr>
          <p:cNvSpPr txBox="1"/>
          <p:nvPr/>
        </p:nvSpPr>
        <p:spPr>
          <a:xfrm>
            <a:off x="8386011" y="6396951"/>
            <a:ext cx="3649958" cy="338554"/>
          </a:xfrm>
          <a:prstGeom prst="rect">
            <a:avLst/>
          </a:prstGeom>
          <a:solidFill>
            <a:schemeClr val="bg1"/>
          </a:solidFill>
        </p:spPr>
        <p:txBody>
          <a:bodyPr wrap="square" rtlCol="0">
            <a:spAutoFit/>
          </a:bodyPr>
          <a:lstStyle/>
          <a:p>
            <a:r>
              <a:rPr lang="en-US" sz="1600" b="1" dirty="0">
                <a:solidFill>
                  <a:srgbClr val="298178"/>
                </a:solidFill>
                <a:latin typeface="Ubuntu" panose="020B0504030602030204" pitchFamily="34" charset="0"/>
              </a:rPr>
              <a:t>LEADERSHIP POUR LES ATHLÈTES</a:t>
            </a:r>
          </a:p>
        </p:txBody>
      </p:sp>
    </p:spTree>
    <p:extLst>
      <p:ext uri="{BB962C8B-B14F-4D97-AF65-F5344CB8AC3E}">
        <p14:creationId xmlns:p14="http://schemas.microsoft.com/office/powerpoint/2010/main" val="3443616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838200" y="0"/>
            <a:ext cx="10515600" cy="1325563"/>
          </a:xfrm>
        </p:spPr>
        <p:txBody>
          <a:bodyPr/>
          <a:lstStyle/>
          <a:p>
            <a:r>
              <a:rPr lang="fr-fr" b="1" dirty="0">
                <a:solidFill>
                  <a:srgbClr val="016A5F"/>
                </a:solidFill>
              </a:rPr>
              <a:t>Avant une réunion</a:t>
            </a:r>
          </a:p>
        </p:txBody>
      </p:sp>
      <p:pic>
        <p:nvPicPr>
          <p:cNvPr id="4" name="Picture 3" descr="Un groupe de personnes assises à une table avec ordinateurs portables et papiers&#10;&#10; Description générée automatiquement avec une confiance moyenne">
            <a:extLst>
              <a:ext uri="{FF2B5EF4-FFF2-40B4-BE49-F238E27FC236}">
                <a16:creationId xmlns:a16="http://schemas.microsoft.com/office/drawing/2014/main" id="{D934DA94-CA17-3845-911B-80BD85031A49}"/>
              </a:ext>
            </a:extLst>
          </p:cNvPr>
          <p:cNvPicPr>
            <a:picLocks noChangeAspect="1"/>
          </p:cNvPicPr>
          <p:nvPr/>
        </p:nvPicPr>
        <p:blipFill>
          <a:blip r:embed="rId4"/>
          <a:stretch>
            <a:fillRect/>
          </a:stretch>
        </p:blipFill>
        <p:spPr>
          <a:xfrm>
            <a:off x="2955235" y="1790082"/>
            <a:ext cx="6718852" cy="4479235"/>
          </a:xfrm>
          <a:prstGeom prst="rect">
            <a:avLst/>
          </a:prstGeom>
        </p:spPr>
      </p:pic>
      <p:cxnSp>
        <p:nvCxnSpPr>
          <p:cNvPr id="5" name="Straight Connector 4">
            <a:extLst>
              <a:ext uri="{FF2B5EF4-FFF2-40B4-BE49-F238E27FC236}">
                <a16:creationId xmlns:a16="http://schemas.microsoft.com/office/drawing/2014/main" id="{C0CA880D-92D2-624E-BD1E-4BE0064180D5}"/>
              </a:ext>
            </a:extLst>
          </p:cNvPr>
          <p:cNvCxnSpPr>
            <a:cxnSpLocks/>
          </p:cNvCxnSpPr>
          <p:nvPr/>
        </p:nvCxnSpPr>
        <p:spPr>
          <a:xfrm>
            <a:off x="9971700" y="1782904"/>
            <a:ext cx="0" cy="4479235"/>
          </a:xfrm>
          <a:prstGeom prst="line">
            <a:avLst/>
          </a:prstGeom>
          <a:ln w="635000">
            <a:solidFill>
              <a:srgbClr val="016A5F"/>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B2F5549-303F-9642-B5A8-974850612FD2}"/>
              </a:ext>
            </a:extLst>
          </p:cNvPr>
          <p:cNvCxnSpPr>
            <a:cxnSpLocks/>
          </p:cNvCxnSpPr>
          <p:nvPr/>
        </p:nvCxnSpPr>
        <p:spPr>
          <a:xfrm>
            <a:off x="1386929" y="1782904"/>
            <a:ext cx="0" cy="4479235"/>
          </a:xfrm>
          <a:prstGeom prst="line">
            <a:avLst/>
          </a:prstGeom>
          <a:ln w="3175000">
            <a:solidFill>
              <a:srgbClr val="016A5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EFC1947-16FE-C640-BF35-C26637772CEA}"/>
              </a:ext>
            </a:extLst>
          </p:cNvPr>
          <p:cNvSpPr>
            <a:spLocks noGrp="1"/>
          </p:cNvSpPr>
          <p:nvPr>
            <p:ph idx="1"/>
          </p:nvPr>
        </p:nvSpPr>
        <p:spPr>
          <a:xfrm>
            <a:off x="838200" y="788123"/>
            <a:ext cx="3288632" cy="921749"/>
          </a:xfrm>
        </p:spPr>
        <p:txBody>
          <a:bodyPr>
            <a:normAutofit/>
          </a:bodyPr>
          <a:lstStyle/>
          <a:p>
            <a:pPr marL="0" indent="0" algn="just">
              <a:lnSpc>
                <a:spcPct val="150000"/>
              </a:lnSpc>
              <a:buNone/>
            </a:pPr>
            <a:r>
              <a:rPr lang="fr-fr" sz="3200" b="1" dirty="0">
                <a:solidFill>
                  <a:srgbClr val="179984"/>
                </a:solidFill>
              </a:rPr>
              <a:t>Activité 1</a:t>
            </a:r>
          </a:p>
        </p:txBody>
      </p:sp>
      <p:sp>
        <p:nvSpPr>
          <p:cNvPr id="7" name="TextBox 6">
            <a:extLst>
              <a:ext uri="{FF2B5EF4-FFF2-40B4-BE49-F238E27FC236}">
                <a16:creationId xmlns:a16="http://schemas.microsoft.com/office/drawing/2014/main" id="{9B9CC191-DC9C-425B-B3A8-D8396BAE15EF}"/>
              </a:ext>
            </a:extLst>
          </p:cNvPr>
          <p:cNvSpPr txBox="1"/>
          <p:nvPr/>
        </p:nvSpPr>
        <p:spPr>
          <a:xfrm>
            <a:off x="8386011" y="6396951"/>
            <a:ext cx="3649958" cy="338554"/>
          </a:xfrm>
          <a:prstGeom prst="rect">
            <a:avLst/>
          </a:prstGeom>
          <a:solidFill>
            <a:schemeClr val="bg1"/>
          </a:solidFill>
        </p:spPr>
        <p:txBody>
          <a:bodyPr wrap="square" rtlCol="0">
            <a:spAutoFit/>
          </a:bodyPr>
          <a:lstStyle/>
          <a:p>
            <a:r>
              <a:rPr lang="en-US" sz="1600" b="1" dirty="0">
                <a:solidFill>
                  <a:srgbClr val="298178"/>
                </a:solidFill>
                <a:latin typeface="Ubuntu" panose="020B0504030602030204" pitchFamily="34" charset="0"/>
              </a:rPr>
              <a:t>LEADERSHIP POUR LES ATHLÈTES</a:t>
            </a:r>
          </a:p>
        </p:txBody>
      </p:sp>
    </p:spTree>
    <p:extLst>
      <p:ext uri="{BB962C8B-B14F-4D97-AF65-F5344CB8AC3E}">
        <p14:creationId xmlns:p14="http://schemas.microsoft.com/office/powerpoint/2010/main" val="10906144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4060760-E560-164F-9505-7427F0E9E646}"/>
              </a:ext>
            </a:extLst>
          </p:cNvPr>
          <p:cNvSpPr>
            <a:spLocks noGrp="1"/>
          </p:cNvSpPr>
          <p:nvPr>
            <p:ph idx="1"/>
          </p:nvPr>
        </p:nvSpPr>
        <p:spPr>
          <a:xfrm>
            <a:off x="421342" y="129217"/>
            <a:ext cx="829235" cy="395219"/>
          </a:xfrm>
        </p:spPr>
        <p:txBody>
          <a:bodyPr>
            <a:normAutofit/>
          </a:bodyPr>
          <a:lstStyle/>
          <a:p>
            <a:pPr marL="0" indent="0" algn="just">
              <a:lnSpc>
                <a:spcPct val="150000"/>
              </a:lnSpc>
              <a:buNone/>
            </a:pPr>
            <a:r>
              <a:rPr lang="fr-fr" sz="1500" b="1" dirty="0">
                <a:solidFill>
                  <a:srgbClr val="179984"/>
                </a:solidFill>
              </a:rPr>
              <a:t>Date</a:t>
            </a:r>
          </a:p>
        </p:txBody>
      </p:sp>
      <p:sp>
        <p:nvSpPr>
          <p:cNvPr id="4" name="Content Placeholder 2">
            <a:extLst>
              <a:ext uri="{FF2B5EF4-FFF2-40B4-BE49-F238E27FC236}">
                <a16:creationId xmlns:a16="http://schemas.microsoft.com/office/drawing/2014/main" id="{4159B752-0C9B-0842-B400-9A4B3441AAB7}"/>
              </a:ext>
            </a:extLst>
          </p:cNvPr>
          <p:cNvSpPr txBox="1">
            <a:spLocks/>
          </p:cNvSpPr>
          <p:nvPr/>
        </p:nvSpPr>
        <p:spPr>
          <a:xfrm>
            <a:off x="4132730" y="129217"/>
            <a:ext cx="829235" cy="3952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Font typeface="Arial" panose="020B0604020202020204" pitchFamily="34" charset="0"/>
              <a:buNone/>
            </a:pPr>
            <a:r>
              <a:rPr lang="fr-fr" sz="1500" b="1" dirty="0">
                <a:solidFill>
                  <a:srgbClr val="179984"/>
                </a:solidFill>
              </a:rPr>
              <a:t>Durée</a:t>
            </a:r>
          </a:p>
        </p:txBody>
      </p:sp>
      <p:cxnSp>
        <p:nvCxnSpPr>
          <p:cNvPr id="5" name="Straight Connector 4">
            <a:extLst>
              <a:ext uri="{FF2B5EF4-FFF2-40B4-BE49-F238E27FC236}">
                <a16:creationId xmlns:a16="http://schemas.microsoft.com/office/drawing/2014/main" id="{17D5DD1A-EF44-7E44-B0BC-AE5256EA0E25}"/>
              </a:ext>
            </a:extLst>
          </p:cNvPr>
          <p:cNvCxnSpPr/>
          <p:nvPr/>
        </p:nvCxnSpPr>
        <p:spPr>
          <a:xfrm>
            <a:off x="421342" y="524436"/>
            <a:ext cx="11371729" cy="0"/>
          </a:xfrm>
          <a:prstGeom prst="line">
            <a:avLst/>
          </a:prstGeom>
          <a:ln>
            <a:solidFill>
              <a:srgbClr val="016A5F"/>
            </a:solidFill>
          </a:ln>
        </p:spPr>
        <p:style>
          <a:lnRef idx="1">
            <a:schemeClr val="accent1"/>
          </a:lnRef>
          <a:fillRef idx="0">
            <a:schemeClr val="accent1"/>
          </a:fillRef>
          <a:effectRef idx="0">
            <a:schemeClr val="accent1"/>
          </a:effectRef>
          <a:fontRef idx="minor">
            <a:schemeClr val="tx1"/>
          </a:fontRef>
        </p:style>
      </p:cxnSp>
      <p:sp>
        <p:nvSpPr>
          <p:cNvPr id="7" name="Content Placeholder 2">
            <a:extLst>
              <a:ext uri="{FF2B5EF4-FFF2-40B4-BE49-F238E27FC236}">
                <a16:creationId xmlns:a16="http://schemas.microsoft.com/office/drawing/2014/main" id="{F7E3F1CC-32DC-F04F-9AFF-FE4CE7EBAC99}"/>
              </a:ext>
            </a:extLst>
          </p:cNvPr>
          <p:cNvSpPr txBox="1">
            <a:spLocks/>
          </p:cNvSpPr>
          <p:nvPr/>
        </p:nvSpPr>
        <p:spPr>
          <a:xfrm>
            <a:off x="421342" y="640205"/>
            <a:ext cx="2012576" cy="4490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fr-fr" sz="1500" b="1" dirty="0">
                <a:solidFill>
                  <a:srgbClr val="179984"/>
                </a:solidFill>
              </a:rPr>
              <a:t>Qui sera présent ?</a:t>
            </a:r>
          </a:p>
        </p:txBody>
      </p:sp>
      <p:sp>
        <p:nvSpPr>
          <p:cNvPr id="8" name="Content Placeholder 2">
            <a:extLst>
              <a:ext uri="{FF2B5EF4-FFF2-40B4-BE49-F238E27FC236}">
                <a16:creationId xmlns:a16="http://schemas.microsoft.com/office/drawing/2014/main" id="{991D8DB5-E5A2-014C-8DE4-CCD27B895A90}"/>
              </a:ext>
            </a:extLst>
          </p:cNvPr>
          <p:cNvSpPr txBox="1">
            <a:spLocks/>
          </p:cNvSpPr>
          <p:nvPr/>
        </p:nvSpPr>
        <p:spPr>
          <a:xfrm>
            <a:off x="6808694" y="491577"/>
            <a:ext cx="2487703" cy="6875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1500" b="1" dirty="0">
                <a:solidFill>
                  <a:srgbClr val="179984"/>
                </a:solidFill>
              </a:rPr>
              <a:t>Comment ces personnes sont-elles invitées ? </a:t>
            </a:r>
            <a:r>
              <a:rPr lang="fr-fr" sz="1500" b="1" i="1" dirty="0">
                <a:solidFill>
                  <a:srgbClr val="179984"/>
                </a:solidFill>
              </a:rPr>
              <a:t>(entourer un élément)</a:t>
            </a:r>
          </a:p>
        </p:txBody>
      </p:sp>
      <p:sp>
        <p:nvSpPr>
          <p:cNvPr id="10" name="Content Placeholder 2">
            <a:extLst>
              <a:ext uri="{FF2B5EF4-FFF2-40B4-BE49-F238E27FC236}">
                <a16:creationId xmlns:a16="http://schemas.microsoft.com/office/drawing/2014/main" id="{03F780CA-562A-D04D-8938-156DC06DC69C}"/>
              </a:ext>
            </a:extLst>
          </p:cNvPr>
          <p:cNvSpPr txBox="1">
            <a:spLocks/>
          </p:cNvSpPr>
          <p:nvPr/>
        </p:nvSpPr>
        <p:spPr>
          <a:xfrm>
            <a:off x="9464488" y="484094"/>
            <a:ext cx="762000" cy="44897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fr-fr" sz="1500" b="1" i="1" dirty="0">
                <a:solidFill>
                  <a:srgbClr val="13336A"/>
                </a:solidFill>
              </a:rPr>
              <a:t>E-mail</a:t>
            </a:r>
          </a:p>
        </p:txBody>
      </p:sp>
      <p:sp>
        <p:nvSpPr>
          <p:cNvPr id="11" name="Content Placeholder 2">
            <a:extLst>
              <a:ext uri="{FF2B5EF4-FFF2-40B4-BE49-F238E27FC236}">
                <a16:creationId xmlns:a16="http://schemas.microsoft.com/office/drawing/2014/main" id="{B6DBCB3C-382B-CF45-9AFA-7084DE5FB86F}"/>
              </a:ext>
            </a:extLst>
          </p:cNvPr>
          <p:cNvSpPr txBox="1">
            <a:spLocks/>
          </p:cNvSpPr>
          <p:nvPr/>
        </p:nvSpPr>
        <p:spPr>
          <a:xfrm>
            <a:off x="10412506" y="457200"/>
            <a:ext cx="1212475" cy="44897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fr-fr" sz="1500" b="1" i="1" dirty="0">
                <a:solidFill>
                  <a:srgbClr val="13336A"/>
                </a:solidFill>
              </a:rPr>
              <a:t>Téléphone</a:t>
            </a:r>
          </a:p>
        </p:txBody>
      </p:sp>
      <p:sp>
        <p:nvSpPr>
          <p:cNvPr id="12" name="Content Placeholder 2">
            <a:extLst>
              <a:ext uri="{FF2B5EF4-FFF2-40B4-BE49-F238E27FC236}">
                <a16:creationId xmlns:a16="http://schemas.microsoft.com/office/drawing/2014/main" id="{321FE118-0700-AA49-80AB-4A4CAD24342D}"/>
              </a:ext>
            </a:extLst>
          </p:cNvPr>
          <p:cNvSpPr txBox="1">
            <a:spLocks/>
          </p:cNvSpPr>
          <p:nvPr/>
        </p:nvSpPr>
        <p:spPr>
          <a:xfrm>
            <a:off x="9549652" y="825468"/>
            <a:ext cx="1875865" cy="44897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Font typeface="Arial" panose="020B0604020202020204" pitchFamily="34" charset="0"/>
              <a:buNone/>
            </a:pPr>
            <a:r>
              <a:rPr lang="fr-fr" sz="1500" b="1" i="1" dirty="0">
                <a:solidFill>
                  <a:srgbClr val="13336A"/>
                </a:solidFill>
              </a:rPr>
              <a:t>Annonce</a:t>
            </a:r>
          </a:p>
        </p:txBody>
      </p:sp>
      <p:sp>
        <p:nvSpPr>
          <p:cNvPr id="13" name="Content Placeholder 2">
            <a:extLst>
              <a:ext uri="{FF2B5EF4-FFF2-40B4-BE49-F238E27FC236}">
                <a16:creationId xmlns:a16="http://schemas.microsoft.com/office/drawing/2014/main" id="{7238F7A7-E8F2-1643-AC9C-2031B808A25F}"/>
              </a:ext>
            </a:extLst>
          </p:cNvPr>
          <p:cNvSpPr txBox="1">
            <a:spLocks/>
          </p:cNvSpPr>
          <p:nvPr/>
        </p:nvSpPr>
        <p:spPr>
          <a:xfrm>
            <a:off x="6823714" y="129217"/>
            <a:ext cx="1445558" cy="3952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Font typeface="Arial" panose="020B0604020202020204" pitchFamily="34" charset="0"/>
              <a:buNone/>
            </a:pPr>
            <a:r>
              <a:rPr lang="fr-fr" sz="1500" b="1" dirty="0">
                <a:solidFill>
                  <a:srgbClr val="179984"/>
                </a:solidFill>
              </a:rPr>
              <a:t>Lieu</a:t>
            </a:r>
          </a:p>
        </p:txBody>
      </p:sp>
      <p:sp>
        <p:nvSpPr>
          <p:cNvPr id="15" name="Content Placeholder 2">
            <a:extLst>
              <a:ext uri="{FF2B5EF4-FFF2-40B4-BE49-F238E27FC236}">
                <a16:creationId xmlns:a16="http://schemas.microsoft.com/office/drawing/2014/main" id="{1D19C021-34A6-EC45-9C43-A52F3C84D01F}"/>
              </a:ext>
            </a:extLst>
          </p:cNvPr>
          <p:cNvSpPr txBox="1">
            <a:spLocks/>
          </p:cNvSpPr>
          <p:nvPr/>
        </p:nvSpPr>
        <p:spPr>
          <a:xfrm>
            <a:off x="421342" y="1366347"/>
            <a:ext cx="2730932" cy="5431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fr-fr" sz="1500" b="1" dirty="0">
                <a:solidFill>
                  <a:srgbClr val="179984"/>
                </a:solidFill>
              </a:rPr>
              <a:t>Sujet (de quoi allons-nous parler ?)</a:t>
            </a:r>
          </a:p>
        </p:txBody>
      </p:sp>
      <p:sp>
        <p:nvSpPr>
          <p:cNvPr id="16" name="Content Placeholder 2">
            <a:extLst>
              <a:ext uri="{FF2B5EF4-FFF2-40B4-BE49-F238E27FC236}">
                <a16:creationId xmlns:a16="http://schemas.microsoft.com/office/drawing/2014/main" id="{61C1C1E0-850F-A746-81B8-018C443AB269}"/>
              </a:ext>
            </a:extLst>
          </p:cNvPr>
          <p:cNvSpPr txBox="1">
            <a:spLocks/>
          </p:cNvSpPr>
          <p:nvPr/>
        </p:nvSpPr>
        <p:spPr>
          <a:xfrm>
            <a:off x="6832445" y="1506007"/>
            <a:ext cx="1084021" cy="5431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fr-fr" sz="1500" b="1" dirty="0">
                <a:solidFill>
                  <a:srgbClr val="179984"/>
                </a:solidFill>
              </a:rPr>
              <a:t>L'ordre du jour</a:t>
            </a:r>
            <a:endParaRPr lang="en-US" sz="1500" b="1" i="1" dirty="0">
              <a:solidFill>
                <a:srgbClr val="179984"/>
              </a:solidFill>
            </a:endParaRPr>
          </a:p>
        </p:txBody>
      </p:sp>
      <p:sp>
        <p:nvSpPr>
          <p:cNvPr id="19" name="Content Placeholder 2">
            <a:extLst>
              <a:ext uri="{FF2B5EF4-FFF2-40B4-BE49-F238E27FC236}">
                <a16:creationId xmlns:a16="http://schemas.microsoft.com/office/drawing/2014/main" id="{1E62C880-229B-6A4A-9EFC-748C5DB4AF58}"/>
              </a:ext>
            </a:extLst>
          </p:cNvPr>
          <p:cNvSpPr txBox="1">
            <a:spLocks/>
          </p:cNvSpPr>
          <p:nvPr/>
        </p:nvSpPr>
        <p:spPr>
          <a:xfrm>
            <a:off x="8281147" y="1457472"/>
            <a:ext cx="1857936" cy="5431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fr-fr" sz="1500" b="1" i="1" dirty="0">
                <a:solidFill>
                  <a:srgbClr val="13336A"/>
                </a:solidFill>
              </a:rPr>
              <a:t>Éléments de la dernière réunion</a:t>
            </a:r>
          </a:p>
        </p:txBody>
      </p:sp>
      <p:sp>
        <p:nvSpPr>
          <p:cNvPr id="20" name="Content Placeholder 2">
            <a:extLst>
              <a:ext uri="{FF2B5EF4-FFF2-40B4-BE49-F238E27FC236}">
                <a16:creationId xmlns:a16="http://schemas.microsoft.com/office/drawing/2014/main" id="{4076E23E-FC33-EF44-B9AA-4A3630322725}"/>
              </a:ext>
            </a:extLst>
          </p:cNvPr>
          <p:cNvSpPr txBox="1">
            <a:spLocks/>
          </p:cNvSpPr>
          <p:nvPr/>
        </p:nvSpPr>
        <p:spPr>
          <a:xfrm>
            <a:off x="10412506" y="1457472"/>
            <a:ext cx="1595718" cy="5431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fr-fr" sz="1500" b="1" i="1" dirty="0">
                <a:solidFill>
                  <a:srgbClr val="13336A"/>
                </a:solidFill>
              </a:rPr>
              <a:t>Nouveaux éléments</a:t>
            </a:r>
          </a:p>
        </p:txBody>
      </p:sp>
      <p:sp>
        <p:nvSpPr>
          <p:cNvPr id="21" name="Content Placeholder 2">
            <a:extLst>
              <a:ext uri="{FF2B5EF4-FFF2-40B4-BE49-F238E27FC236}">
                <a16:creationId xmlns:a16="http://schemas.microsoft.com/office/drawing/2014/main" id="{46763D4D-7DB0-6944-9F74-94B6C320B221}"/>
              </a:ext>
            </a:extLst>
          </p:cNvPr>
          <p:cNvSpPr txBox="1">
            <a:spLocks/>
          </p:cNvSpPr>
          <p:nvPr/>
        </p:nvSpPr>
        <p:spPr>
          <a:xfrm>
            <a:off x="421342" y="2294194"/>
            <a:ext cx="4312023" cy="3548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fr-fr" sz="1500" b="1" dirty="0">
                <a:solidFill>
                  <a:srgbClr val="179984"/>
                </a:solidFill>
              </a:rPr>
              <a:t>LISTE DE CONTRÔLE DE L'ANIMATEUR</a:t>
            </a:r>
          </a:p>
        </p:txBody>
      </p:sp>
      <p:sp>
        <p:nvSpPr>
          <p:cNvPr id="22" name="Content Placeholder 2">
            <a:extLst>
              <a:ext uri="{FF2B5EF4-FFF2-40B4-BE49-F238E27FC236}">
                <a16:creationId xmlns:a16="http://schemas.microsoft.com/office/drawing/2014/main" id="{9E3A48C9-E11E-4F41-BAC1-881171DF8D2E}"/>
              </a:ext>
            </a:extLst>
          </p:cNvPr>
          <p:cNvSpPr txBox="1">
            <a:spLocks/>
          </p:cNvSpPr>
          <p:nvPr/>
        </p:nvSpPr>
        <p:spPr>
          <a:xfrm>
            <a:off x="1411942" y="2974741"/>
            <a:ext cx="3832411" cy="3548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fr-fr" sz="1500" b="1" dirty="0">
                <a:solidFill>
                  <a:srgbClr val="179984"/>
                </a:solidFill>
              </a:rPr>
              <a:t>Qui prendra des notes ?</a:t>
            </a:r>
          </a:p>
        </p:txBody>
      </p:sp>
      <p:cxnSp>
        <p:nvCxnSpPr>
          <p:cNvPr id="23" name="Straight Connector 22">
            <a:extLst>
              <a:ext uri="{FF2B5EF4-FFF2-40B4-BE49-F238E27FC236}">
                <a16:creationId xmlns:a16="http://schemas.microsoft.com/office/drawing/2014/main" id="{A9C8263E-4D73-EB4C-BF5B-9BECAE1F0C1D}"/>
              </a:ext>
            </a:extLst>
          </p:cNvPr>
          <p:cNvCxnSpPr>
            <a:cxnSpLocks/>
          </p:cNvCxnSpPr>
          <p:nvPr/>
        </p:nvCxnSpPr>
        <p:spPr>
          <a:xfrm>
            <a:off x="582707" y="3272896"/>
            <a:ext cx="829235" cy="0"/>
          </a:xfrm>
          <a:prstGeom prst="line">
            <a:avLst/>
          </a:prstGeom>
          <a:ln>
            <a:solidFill>
              <a:srgbClr val="016A5F"/>
            </a:solidFill>
          </a:ln>
        </p:spPr>
        <p:style>
          <a:lnRef idx="1">
            <a:schemeClr val="accent1"/>
          </a:lnRef>
          <a:fillRef idx="0">
            <a:schemeClr val="accent1"/>
          </a:fillRef>
          <a:effectRef idx="0">
            <a:schemeClr val="accent1"/>
          </a:effectRef>
          <a:fontRef idx="minor">
            <a:schemeClr val="tx1"/>
          </a:fontRef>
        </p:style>
      </p:cxnSp>
      <p:sp>
        <p:nvSpPr>
          <p:cNvPr id="24" name="Content Placeholder 2">
            <a:extLst>
              <a:ext uri="{FF2B5EF4-FFF2-40B4-BE49-F238E27FC236}">
                <a16:creationId xmlns:a16="http://schemas.microsoft.com/office/drawing/2014/main" id="{3F560814-FF62-984F-80C6-5BBC2461EBFC}"/>
              </a:ext>
            </a:extLst>
          </p:cNvPr>
          <p:cNvSpPr txBox="1">
            <a:spLocks/>
          </p:cNvSpPr>
          <p:nvPr/>
        </p:nvSpPr>
        <p:spPr>
          <a:xfrm>
            <a:off x="1411942" y="3781564"/>
            <a:ext cx="3832411" cy="6372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fr-fr" sz="1500" b="1" dirty="0">
                <a:solidFill>
                  <a:srgbClr val="179984"/>
                </a:solidFill>
              </a:rPr>
              <a:t>Procès-verbal de la réunion précédente (à envoyer à l'avance)</a:t>
            </a:r>
          </a:p>
        </p:txBody>
      </p:sp>
      <p:cxnSp>
        <p:nvCxnSpPr>
          <p:cNvPr id="25" name="Straight Connector 24">
            <a:extLst>
              <a:ext uri="{FF2B5EF4-FFF2-40B4-BE49-F238E27FC236}">
                <a16:creationId xmlns:a16="http://schemas.microsoft.com/office/drawing/2014/main" id="{7FE7C473-D728-F24A-8678-6D9354460127}"/>
              </a:ext>
            </a:extLst>
          </p:cNvPr>
          <p:cNvCxnSpPr>
            <a:cxnSpLocks/>
          </p:cNvCxnSpPr>
          <p:nvPr/>
        </p:nvCxnSpPr>
        <p:spPr>
          <a:xfrm>
            <a:off x="582707" y="4079719"/>
            <a:ext cx="829235" cy="0"/>
          </a:xfrm>
          <a:prstGeom prst="line">
            <a:avLst/>
          </a:prstGeom>
          <a:ln>
            <a:solidFill>
              <a:srgbClr val="016A5F"/>
            </a:solidFill>
          </a:ln>
        </p:spPr>
        <p:style>
          <a:lnRef idx="1">
            <a:schemeClr val="accent1"/>
          </a:lnRef>
          <a:fillRef idx="0">
            <a:schemeClr val="accent1"/>
          </a:fillRef>
          <a:effectRef idx="0">
            <a:schemeClr val="accent1"/>
          </a:effectRef>
          <a:fontRef idx="minor">
            <a:schemeClr val="tx1"/>
          </a:fontRef>
        </p:style>
      </p:cxnSp>
      <p:sp>
        <p:nvSpPr>
          <p:cNvPr id="26" name="Content Placeholder 2">
            <a:extLst>
              <a:ext uri="{FF2B5EF4-FFF2-40B4-BE49-F238E27FC236}">
                <a16:creationId xmlns:a16="http://schemas.microsoft.com/office/drawing/2014/main" id="{DCA5702D-9BA8-EE4B-9A90-64E1EB8DCC81}"/>
              </a:ext>
            </a:extLst>
          </p:cNvPr>
          <p:cNvSpPr txBox="1">
            <a:spLocks/>
          </p:cNvSpPr>
          <p:nvPr/>
        </p:nvSpPr>
        <p:spPr>
          <a:xfrm>
            <a:off x="1411942" y="4803540"/>
            <a:ext cx="3832411" cy="6372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fr-fr" sz="1500" b="1" dirty="0">
                <a:solidFill>
                  <a:srgbClr val="179984"/>
                </a:solidFill>
              </a:rPr>
              <a:t>Si en personne, salle de réunion réservée et mise en place</a:t>
            </a:r>
          </a:p>
        </p:txBody>
      </p:sp>
      <p:cxnSp>
        <p:nvCxnSpPr>
          <p:cNvPr id="27" name="Straight Connector 26">
            <a:extLst>
              <a:ext uri="{FF2B5EF4-FFF2-40B4-BE49-F238E27FC236}">
                <a16:creationId xmlns:a16="http://schemas.microsoft.com/office/drawing/2014/main" id="{293FB489-2E03-E44E-90CA-E93037E09379}"/>
              </a:ext>
            </a:extLst>
          </p:cNvPr>
          <p:cNvCxnSpPr>
            <a:cxnSpLocks/>
          </p:cNvCxnSpPr>
          <p:nvPr/>
        </p:nvCxnSpPr>
        <p:spPr>
          <a:xfrm>
            <a:off x="582707" y="5101695"/>
            <a:ext cx="829235" cy="0"/>
          </a:xfrm>
          <a:prstGeom prst="line">
            <a:avLst/>
          </a:prstGeom>
          <a:ln>
            <a:solidFill>
              <a:srgbClr val="016A5F"/>
            </a:solidFill>
          </a:ln>
        </p:spPr>
        <p:style>
          <a:lnRef idx="1">
            <a:schemeClr val="accent1"/>
          </a:lnRef>
          <a:fillRef idx="0">
            <a:schemeClr val="accent1"/>
          </a:fillRef>
          <a:effectRef idx="0">
            <a:schemeClr val="accent1"/>
          </a:effectRef>
          <a:fontRef idx="minor">
            <a:schemeClr val="tx1"/>
          </a:fontRef>
        </p:style>
      </p:cxnSp>
      <p:sp>
        <p:nvSpPr>
          <p:cNvPr id="28" name="Content Placeholder 2">
            <a:extLst>
              <a:ext uri="{FF2B5EF4-FFF2-40B4-BE49-F238E27FC236}">
                <a16:creationId xmlns:a16="http://schemas.microsoft.com/office/drawing/2014/main" id="{E93C763C-96F6-4A4F-91E2-38489145ECBC}"/>
              </a:ext>
            </a:extLst>
          </p:cNvPr>
          <p:cNvSpPr txBox="1">
            <a:spLocks/>
          </p:cNvSpPr>
          <p:nvPr/>
        </p:nvSpPr>
        <p:spPr>
          <a:xfrm>
            <a:off x="1411942" y="5704493"/>
            <a:ext cx="3832411" cy="6372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fr-fr" sz="1500" b="1" dirty="0">
                <a:solidFill>
                  <a:srgbClr val="179984"/>
                </a:solidFill>
              </a:rPr>
              <a:t>Si en ligne ou par téléphone, confirmer le numéro d'appel, le lien Zoom, etc.</a:t>
            </a:r>
          </a:p>
        </p:txBody>
      </p:sp>
      <p:cxnSp>
        <p:nvCxnSpPr>
          <p:cNvPr id="29" name="Straight Connector 28">
            <a:extLst>
              <a:ext uri="{FF2B5EF4-FFF2-40B4-BE49-F238E27FC236}">
                <a16:creationId xmlns:a16="http://schemas.microsoft.com/office/drawing/2014/main" id="{E52BF572-2B5D-5544-AC10-2CF1DCA53431}"/>
              </a:ext>
            </a:extLst>
          </p:cNvPr>
          <p:cNvCxnSpPr>
            <a:cxnSpLocks/>
          </p:cNvCxnSpPr>
          <p:nvPr/>
        </p:nvCxnSpPr>
        <p:spPr>
          <a:xfrm>
            <a:off x="582707" y="6002648"/>
            <a:ext cx="829235" cy="0"/>
          </a:xfrm>
          <a:prstGeom prst="line">
            <a:avLst/>
          </a:prstGeom>
          <a:ln>
            <a:solidFill>
              <a:srgbClr val="016A5F"/>
            </a:solidFill>
          </a:ln>
        </p:spPr>
        <p:style>
          <a:lnRef idx="1">
            <a:schemeClr val="accent1"/>
          </a:lnRef>
          <a:fillRef idx="0">
            <a:schemeClr val="accent1"/>
          </a:fillRef>
          <a:effectRef idx="0">
            <a:schemeClr val="accent1"/>
          </a:effectRef>
          <a:fontRef idx="minor">
            <a:schemeClr val="tx1"/>
          </a:fontRef>
        </p:style>
      </p:cxnSp>
      <p:sp>
        <p:nvSpPr>
          <p:cNvPr id="30" name="Content Placeholder 2">
            <a:extLst>
              <a:ext uri="{FF2B5EF4-FFF2-40B4-BE49-F238E27FC236}">
                <a16:creationId xmlns:a16="http://schemas.microsoft.com/office/drawing/2014/main" id="{B0C24E04-8B3A-1345-916C-9AD49BE61902}"/>
              </a:ext>
            </a:extLst>
          </p:cNvPr>
          <p:cNvSpPr txBox="1">
            <a:spLocks/>
          </p:cNvSpPr>
          <p:nvPr/>
        </p:nvSpPr>
        <p:spPr>
          <a:xfrm>
            <a:off x="7207625" y="2974741"/>
            <a:ext cx="4217892" cy="10055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Font typeface="Arial" panose="020B0604020202020204" pitchFamily="34" charset="0"/>
              <a:buNone/>
            </a:pPr>
            <a:r>
              <a:rPr lang="fr-fr" sz="1500" b="1" dirty="0">
                <a:solidFill>
                  <a:srgbClr val="179984"/>
                </a:solidFill>
              </a:rPr>
              <a:t>Avons-nous besoin d'un tableau à feuilles mobiles, de marqueurs, de projecteurs, d'une présentation ou de matériel ?</a:t>
            </a:r>
          </a:p>
        </p:txBody>
      </p:sp>
      <p:cxnSp>
        <p:nvCxnSpPr>
          <p:cNvPr id="31" name="Straight Connector 30">
            <a:extLst>
              <a:ext uri="{FF2B5EF4-FFF2-40B4-BE49-F238E27FC236}">
                <a16:creationId xmlns:a16="http://schemas.microsoft.com/office/drawing/2014/main" id="{A694C7A3-D4D2-0E45-B336-5398C6419C27}"/>
              </a:ext>
            </a:extLst>
          </p:cNvPr>
          <p:cNvCxnSpPr>
            <a:cxnSpLocks/>
          </p:cNvCxnSpPr>
          <p:nvPr/>
        </p:nvCxnSpPr>
        <p:spPr>
          <a:xfrm>
            <a:off x="6378390" y="3272896"/>
            <a:ext cx="829235" cy="0"/>
          </a:xfrm>
          <a:prstGeom prst="line">
            <a:avLst/>
          </a:prstGeom>
          <a:ln>
            <a:solidFill>
              <a:srgbClr val="016A5F"/>
            </a:solidFill>
          </a:ln>
        </p:spPr>
        <p:style>
          <a:lnRef idx="1">
            <a:schemeClr val="accent1"/>
          </a:lnRef>
          <a:fillRef idx="0">
            <a:schemeClr val="accent1"/>
          </a:fillRef>
          <a:effectRef idx="0">
            <a:schemeClr val="accent1"/>
          </a:effectRef>
          <a:fontRef idx="minor">
            <a:schemeClr val="tx1"/>
          </a:fontRef>
        </p:style>
      </p:cxnSp>
      <p:sp>
        <p:nvSpPr>
          <p:cNvPr id="32" name="Content Placeholder 2">
            <a:extLst>
              <a:ext uri="{FF2B5EF4-FFF2-40B4-BE49-F238E27FC236}">
                <a16:creationId xmlns:a16="http://schemas.microsoft.com/office/drawing/2014/main" id="{A13D7F9D-1B8B-7348-A122-148B3D22ED38}"/>
              </a:ext>
            </a:extLst>
          </p:cNvPr>
          <p:cNvSpPr txBox="1">
            <a:spLocks/>
          </p:cNvSpPr>
          <p:nvPr/>
        </p:nvSpPr>
        <p:spPr>
          <a:xfrm>
            <a:off x="7207625" y="4548047"/>
            <a:ext cx="3832411" cy="100558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fr-fr" sz="1500" b="1" dirty="0">
                <a:solidFill>
                  <a:srgbClr val="179984"/>
                </a:solidFill>
              </a:rPr>
              <a:t>Des invités spéciaux sont-ils conviés ? </a:t>
            </a:r>
          </a:p>
        </p:txBody>
      </p:sp>
      <p:cxnSp>
        <p:nvCxnSpPr>
          <p:cNvPr id="33" name="Straight Connector 32">
            <a:extLst>
              <a:ext uri="{FF2B5EF4-FFF2-40B4-BE49-F238E27FC236}">
                <a16:creationId xmlns:a16="http://schemas.microsoft.com/office/drawing/2014/main" id="{EFD836EA-F472-1C4F-8D44-0210070EF486}"/>
              </a:ext>
            </a:extLst>
          </p:cNvPr>
          <p:cNvCxnSpPr>
            <a:cxnSpLocks/>
          </p:cNvCxnSpPr>
          <p:nvPr/>
        </p:nvCxnSpPr>
        <p:spPr>
          <a:xfrm>
            <a:off x="6378390" y="4846202"/>
            <a:ext cx="829235" cy="0"/>
          </a:xfrm>
          <a:prstGeom prst="line">
            <a:avLst/>
          </a:prstGeom>
          <a:ln>
            <a:solidFill>
              <a:srgbClr val="016A5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04027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p:txBody>
          <a:bodyPr/>
          <a:lstStyle/>
          <a:p>
            <a:r>
              <a:rPr lang="fr-fr" dirty="0"/>
              <a:t>Lors d'une réunion</a:t>
            </a:r>
          </a:p>
        </p:txBody>
      </p:sp>
      <p:sp>
        <p:nvSpPr>
          <p:cNvPr id="3" name="Content Placeholder 2">
            <a:extLst>
              <a:ext uri="{FF2B5EF4-FFF2-40B4-BE49-F238E27FC236}">
                <a16:creationId xmlns:a16="http://schemas.microsoft.com/office/drawing/2014/main" id="{3EFC1947-16FE-C640-BF35-C26637772CEA}"/>
              </a:ext>
            </a:extLst>
          </p:cNvPr>
          <p:cNvSpPr>
            <a:spLocks noGrp="1"/>
          </p:cNvSpPr>
          <p:nvPr>
            <p:ph idx="1"/>
          </p:nvPr>
        </p:nvSpPr>
        <p:spPr>
          <a:xfrm>
            <a:off x="838200" y="1578393"/>
            <a:ext cx="10515600" cy="4597817"/>
          </a:xfrm>
        </p:spPr>
        <p:txBody>
          <a:bodyPr>
            <a:normAutofit fontScale="85000" lnSpcReduction="20000"/>
          </a:bodyPr>
          <a:lstStyle/>
          <a:p>
            <a:pPr marL="342900" marR="0" lvl="0" indent="-342900">
              <a:lnSpc>
                <a:spcPct val="150000"/>
              </a:lnSpc>
              <a:spcBef>
                <a:spcPts val="0"/>
              </a:spcBef>
              <a:spcAft>
                <a:spcPts val="0"/>
              </a:spcAft>
              <a:buSzPts val="1000"/>
              <a:buFont typeface="Symbol" panose="05050102010706020507" pitchFamily="18" charset="2"/>
              <a:buChar char=""/>
              <a:tabLst>
                <a:tab pos="457200" algn="l"/>
              </a:tabLst>
            </a:pPr>
            <a:r>
              <a:rPr lang="fr-FR" dirty="0">
                <a:solidFill>
                  <a:srgbClr val="202124"/>
                </a:solidFill>
                <a:ea typeface="Times New Roman" panose="02020603050405020304" pitchFamily="18" charset="0"/>
                <a:cs typeface="Arial" panose="020B0604020202020204" pitchFamily="34" charset="0"/>
              </a:rPr>
              <a:t>Commencer</a:t>
            </a:r>
            <a:r>
              <a:rPr lang="fr-fr" dirty="0">
                <a:solidFill>
                  <a:srgbClr val="202124"/>
                </a:solidFill>
                <a:ea typeface="Times New Roman" panose="02020603050405020304" pitchFamily="18" charset="0"/>
                <a:cs typeface="Arial" panose="020B0604020202020204" pitchFamily="34" charset="0"/>
              </a:rPr>
              <a:t> à l'heure</a:t>
            </a:r>
            <a:endParaRPr lang="en-US" sz="3200" dirty="0">
              <a:ea typeface="Times New Roman" panose="02020603050405020304" pitchFamily="18" charset="0"/>
            </a:endParaRPr>
          </a:p>
          <a:p>
            <a:pPr marL="342900" marR="0" lvl="0" indent="-342900">
              <a:lnSpc>
                <a:spcPct val="150000"/>
              </a:lnSpc>
              <a:spcBef>
                <a:spcPts val="0"/>
              </a:spcBef>
              <a:spcAft>
                <a:spcPts val="0"/>
              </a:spcAft>
              <a:buSzPts val="1000"/>
              <a:buFont typeface="Symbol" panose="05050102010706020507" pitchFamily="18" charset="2"/>
              <a:buChar char=""/>
              <a:tabLst>
                <a:tab pos="457200" algn="l"/>
              </a:tabLst>
            </a:pPr>
            <a:r>
              <a:rPr lang="fr-FR" dirty="0">
                <a:solidFill>
                  <a:srgbClr val="202124"/>
                </a:solidFill>
                <a:ea typeface="Times New Roman" panose="02020603050405020304" pitchFamily="18" charset="0"/>
                <a:cs typeface="Arial" panose="020B0604020202020204" pitchFamily="34" charset="0"/>
              </a:rPr>
              <a:t>Compter</a:t>
            </a:r>
            <a:r>
              <a:rPr lang="fr-fr" dirty="0">
                <a:solidFill>
                  <a:srgbClr val="202124"/>
                </a:solidFill>
                <a:ea typeface="Times New Roman" panose="02020603050405020304" pitchFamily="18" charset="0"/>
                <a:cs typeface="Arial" panose="020B0604020202020204" pitchFamily="34" charset="0"/>
              </a:rPr>
              <a:t> assez de participants</a:t>
            </a:r>
            <a:endParaRPr lang="en-US" sz="3200" dirty="0">
              <a:ea typeface="Times New Roman" panose="02020603050405020304" pitchFamily="18" charset="0"/>
            </a:endParaRPr>
          </a:p>
          <a:p>
            <a:pPr marL="342900" marR="0" lvl="0" indent="-342900">
              <a:lnSpc>
                <a:spcPct val="150000"/>
              </a:lnSpc>
              <a:spcBef>
                <a:spcPts val="0"/>
              </a:spcBef>
              <a:spcAft>
                <a:spcPts val="0"/>
              </a:spcAft>
              <a:buSzPts val="1000"/>
              <a:buFont typeface="Symbol" panose="05050102010706020507" pitchFamily="18" charset="2"/>
              <a:buChar char=""/>
              <a:tabLst>
                <a:tab pos="457200" algn="l"/>
              </a:tabLst>
            </a:pPr>
            <a:r>
              <a:rPr lang="fr-FR" dirty="0">
                <a:solidFill>
                  <a:srgbClr val="202124"/>
                </a:solidFill>
                <a:ea typeface="Times New Roman" panose="02020603050405020304" pitchFamily="18" charset="0"/>
                <a:cs typeface="Arial" panose="020B0604020202020204" pitchFamily="34" charset="0"/>
              </a:rPr>
              <a:t>Avoir</a:t>
            </a:r>
            <a:r>
              <a:rPr lang="fr-fr" dirty="0">
                <a:solidFill>
                  <a:srgbClr val="202124"/>
                </a:solidFill>
                <a:ea typeface="Times New Roman" panose="02020603050405020304" pitchFamily="18" charset="0"/>
                <a:cs typeface="Arial" panose="020B0604020202020204" pitchFamily="34" charset="0"/>
              </a:rPr>
              <a:t> un ordre du jour</a:t>
            </a:r>
            <a:endParaRPr lang="en-US" sz="3200" dirty="0">
              <a:ea typeface="Times New Roman" panose="02020603050405020304" pitchFamily="18" charset="0"/>
            </a:endParaRPr>
          </a:p>
          <a:p>
            <a:pPr marL="342900" marR="0" lvl="0" indent="-342900">
              <a:lnSpc>
                <a:spcPct val="150000"/>
              </a:lnSpc>
              <a:spcBef>
                <a:spcPts val="0"/>
              </a:spcBef>
              <a:spcAft>
                <a:spcPts val="0"/>
              </a:spcAft>
              <a:buSzPts val="1000"/>
              <a:buFont typeface="Symbol" panose="05050102010706020507" pitchFamily="18" charset="2"/>
              <a:buChar char=""/>
              <a:tabLst>
                <a:tab pos="457200" algn="l"/>
              </a:tabLst>
            </a:pPr>
            <a:r>
              <a:rPr lang="fr-fr" dirty="0">
                <a:solidFill>
                  <a:srgbClr val="202124"/>
                </a:solidFill>
                <a:ea typeface="Times New Roman" panose="02020603050405020304" pitchFamily="18" charset="0"/>
                <a:cs typeface="Arial" panose="020B0604020202020204" pitchFamily="34" charset="0"/>
              </a:rPr>
              <a:t>La discussion reste dans le sujet et est productive</a:t>
            </a:r>
            <a:endParaRPr lang="en-US" sz="3200" dirty="0">
              <a:ea typeface="Times New Roman" panose="02020603050405020304" pitchFamily="18" charset="0"/>
            </a:endParaRPr>
          </a:p>
          <a:p>
            <a:pPr marL="342900" marR="0" lvl="0" indent="-342900">
              <a:lnSpc>
                <a:spcPct val="150000"/>
              </a:lnSpc>
              <a:spcBef>
                <a:spcPts val="0"/>
              </a:spcBef>
              <a:spcAft>
                <a:spcPts val="0"/>
              </a:spcAft>
              <a:buSzPts val="1000"/>
              <a:buFont typeface="Symbol" panose="05050102010706020507" pitchFamily="18" charset="2"/>
              <a:buChar char=""/>
              <a:tabLst>
                <a:tab pos="457200" algn="l"/>
              </a:tabLst>
            </a:pPr>
            <a:r>
              <a:rPr lang="fr-FR" dirty="0">
                <a:solidFill>
                  <a:srgbClr val="000000"/>
                </a:solidFill>
                <a:ea typeface="Times New Roman" panose="02020603050405020304" pitchFamily="18" charset="0"/>
              </a:rPr>
              <a:t>Avoir</a:t>
            </a:r>
            <a:r>
              <a:rPr lang="fr-fr" dirty="0">
                <a:solidFill>
                  <a:srgbClr val="000000"/>
                </a:solidFill>
                <a:ea typeface="Times New Roman" panose="02020603050405020304" pitchFamily="18" charset="0"/>
              </a:rPr>
              <a:t> un environnement accueillant où les gens se sentent en sécurité </a:t>
            </a:r>
            <a:br>
              <a:rPr lang="fr-fr" dirty="0">
                <a:solidFill>
                  <a:srgbClr val="000000"/>
                </a:solidFill>
                <a:ea typeface="Times New Roman" panose="02020603050405020304" pitchFamily="18" charset="0"/>
              </a:rPr>
            </a:br>
            <a:r>
              <a:rPr lang="fr-fr" dirty="0">
                <a:solidFill>
                  <a:srgbClr val="000000"/>
                </a:solidFill>
                <a:ea typeface="Times New Roman" panose="02020603050405020304" pitchFamily="18" charset="0"/>
              </a:rPr>
              <a:t>pour partager leurs opinions</a:t>
            </a:r>
            <a:endParaRPr lang="en-US" sz="3200" dirty="0">
              <a:ea typeface="Times New Roman" panose="02020603050405020304" pitchFamily="18" charset="0"/>
            </a:endParaRPr>
          </a:p>
          <a:p>
            <a:pPr marL="342900" marR="0" lvl="0" indent="-342900">
              <a:lnSpc>
                <a:spcPct val="150000"/>
              </a:lnSpc>
              <a:spcBef>
                <a:spcPts val="0"/>
              </a:spcBef>
              <a:spcAft>
                <a:spcPts val="0"/>
              </a:spcAft>
              <a:buSzPts val="1000"/>
              <a:buFont typeface="Symbol" panose="05050102010706020507" pitchFamily="18" charset="2"/>
              <a:buChar char=""/>
              <a:tabLst>
                <a:tab pos="457200" algn="l"/>
              </a:tabLst>
            </a:pPr>
            <a:r>
              <a:rPr lang="fr-fr" dirty="0">
                <a:solidFill>
                  <a:srgbClr val="202124"/>
                </a:solidFill>
                <a:ea typeface="Times New Roman" panose="02020603050405020304" pitchFamily="18" charset="0"/>
                <a:cs typeface="Arial" panose="020B0604020202020204" pitchFamily="34" charset="0"/>
              </a:rPr>
              <a:t>Le groupe parle des thèmes et prend une décision</a:t>
            </a:r>
            <a:endParaRPr lang="en-US" sz="3200" dirty="0">
              <a:ea typeface="Times New Roman" panose="02020603050405020304" pitchFamily="18" charset="0"/>
            </a:endParaRPr>
          </a:p>
          <a:p>
            <a:pPr marL="342900" marR="0" lvl="0" indent="-342900">
              <a:lnSpc>
                <a:spcPct val="150000"/>
              </a:lnSpc>
              <a:spcBef>
                <a:spcPts val="0"/>
              </a:spcBef>
              <a:spcAft>
                <a:spcPts val="0"/>
              </a:spcAft>
              <a:buSzPts val="1000"/>
              <a:buFont typeface="Symbol" panose="05050102010706020507" pitchFamily="18" charset="2"/>
              <a:buChar char=""/>
              <a:tabLst>
                <a:tab pos="457200" algn="l"/>
              </a:tabLst>
            </a:pPr>
            <a:r>
              <a:rPr lang="fr-fr" dirty="0">
                <a:solidFill>
                  <a:srgbClr val="202124"/>
                </a:solidFill>
                <a:ea typeface="Times New Roman" panose="02020603050405020304" pitchFamily="18" charset="0"/>
                <a:cs typeface="Arial" panose="020B0604020202020204" pitchFamily="34" charset="0"/>
              </a:rPr>
              <a:t>Tout le monde comprend les décisions</a:t>
            </a:r>
            <a:endParaRPr lang="en-US" sz="3200" dirty="0">
              <a:ea typeface="Times New Roman" panose="02020603050405020304" pitchFamily="18" charset="0"/>
            </a:endParaRPr>
          </a:p>
          <a:p>
            <a:pPr marL="342900" marR="0" lvl="0" indent="-342900">
              <a:lnSpc>
                <a:spcPct val="150000"/>
              </a:lnSpc>
              <a:spcBef>
                <a:spcPts val="0"/>
              </a:spcBef>
              <a:spcAft>
                <a:spcPts val="0"/>
              </a:spcAft>
              <a:buSzPts val="1000"/>
              <a:buFont typeface="Symbol" panose="05050102010706020507" pitchFamily="18" charset="2"/>
              <a:buChar char=""/>
              <a:tabLst>
                <a:tab pos="457200" algn="l"/>
              </a:tabLst>
            </a:pPr>
            <a:r>
              <a:rPr lang="fr-fr" dirty="0">
                <a:solidFill>
                  <a:srgbClr val="202124"/>
                </a:solidFill>
                <a:ea typeface="Times New Roman" panose="02020603050405020304" pitchFamily="18" charset="0"/>
                <a:cs typeface="Arial" panose="020B0604020202020204" pitchFamily="34" charset="0"/>
              </a:rPr>
              <a:t>Tous conviennent d'un plan d'action ou des prochaines étapes à suivre</a:t>
            </a:r>
            <a:endParaRPr lang="en-US" sz="3200" dirty="0">
              <a:ea typeface="Times New Roman" panose="02020603050405020304" pitchFamily="18" charset="0"/>
            </a:endParaRPr>
          </a:p>
        </p:txBody>
      </p:sp>
      <p:sp>
        <p:nvSpPr>
          <p:cNvPr id="4" name="TextBox 3">
            <a:extLst>
              <a:ext uri="{FF2B5EF4-FFF2-40B4-BE49-F238E27FC236}">
                <a16:creationId xmlns:a16="http://schemas.microsoft.com/office/drawing/2014/main" id="{2A8AF6A0-1C52-41A4-B5B0-FD6B548C1FDD}"/>
              </a:ext>
            </a:extLst>
          </p:cNvPr>
          <p:cNvSpPr txBox="1"/>
          <p:nvPr/>
        </p:nvSpPr>
        <p:spPr>
          <a:xfrm>
            <a:off x="8386011" y="6396951"/>
            <a:ext cx="3649958" cy="338554"/>
          </a:xfrm>
          <a:prstGeom prst="rect">
            <a:avLst/>
          </a:prstGeom>
          <a:solidFill>
            <a:schemeClr val="bg1"/>
          </a:solidFill>
        </p:spPr>
        <p:txBody>
          <a:bodyPr wrap="square" rtlCol="0">
            <a:spAutoFit/>
          </a:bodyPr>
          <a:lstStyle/>
          <a:p>
            <a:r>
              <a:rPr lang="en-US" sz="1600" b="1" dirty="0">
                <a:solidFill>
                  <a:srgbClr val="298178"/>
                </a:solidFill>
                <a:latin typeface="Ubuntu" panose="020B0504030602030204" pitchFamily="34" charset="0"/>
              </a:rPr>
              <a:t>LEADERSHIP POUR LES ATHLÈTES</a:t>
            </a:r>
          </a:p>
        </p:txBody>
      </p:sp>
    </p:spTree>
    <p:extLst>
      <p:ext uri="{BB962C8B-B14F-4D97-AF65-F5344CB8AC3E}">
        <p14:creationId xmlns:p14="http://schemas.microsoft.com/office/powerpoint/2010/main" val="8280323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4060760-E560-164F-9505-7427F0E9E646}"/>
              </a:ext>
            </a:extLst>
          </p:cNvPr>
          <p:cNvSpPr>
            <a:spLocks noGrp="1"/>
          </p:cNvSpPr>
          <p:nvPr>
            <p:ph idx="1"/>
          </p:nvPr>
        </p:nvSpPr>
        <p:spPr>
          <a:xfrm>
            <a:off x="421342" y="277134"/>
            <a:ext cx="829235" cy="395219"/>
          </a:xfrm>
        </p:spPr>
        <p:txBody>
          <a:bodyPr>
            <a:normAutofit lnSpcReduction="10000"/>
          </a:bodyPr>
          <a:lstStyle/>
          <a:p>
            <a:pPr marL="0" indent="0" algn="just">
              <a:lnSpc>
                <a:spcPct val="150000"/>
              </a:lnSpc>
              <a:buNone/>
            </a:pPr>
            <a:r>
              <a:rPr lang="fr-fr" sz="1600" b="1" dirty="0">
                <a:solidFill>
                  <a:srgbClr val="179984"/>
                </a:solidFill>
              </a:rPr>
              <a:t>Date</a:t>
            </a:r>
          </a:p>
        </p:txBody>
      </p:sp>
      <p:sp>
        <p:nvSpPr>
          <p:cNvPr id="4" name="Content Placeholder 2">
            <a:extLst>
              <a:ext uri="{FF2B5EF4-FFF2-40B4-BE49-F238E27FC236}">
                <a16:creationId xmlns:a16="http://schemas.microsoft.com/office/drawing/2014/main" id="{4159B752-0C9B-0842-B400-9A4B3441AAB7}"/>
              </a:ext>
            </a:extLst>
          </p:cNvPr>
          <p:cNvSpPr txBox="1">
            <a:spLocks/>
          </p:cNvSpPr>
          <p:nvPr/>
        </p:nvSpPr>
        <p:spPr>
          <a:xfrm>
            <a:off x="2931459" y="277134"/>
            <a:ext cx="829235" cy="39521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Font typeface="Arial" panose="020B0604020202020204" pitchFamily="34" charset="0"/>
              <a:buNone/>
            </a:pPr>
            <a:r>
              <a:rPr lang="fr-fr" sz="1600" b="1" dirty="0">
                <a:solidFill>
                  <a:srgbClr val="179984"/>
                </a:solidFill>
              </a:rPr>
              <a:t>Durée</a:t>
            </a:r>
          </a:p>
        </p:txBody>
      </p:sp>
      <p:sp>
        <p:nvSpPr>
          <p:cNvPr id="7" name="Content Placeholder 2">
            <a:extLst>
              <a:ext uri="{FF2B5EF4-FFF2-40B4-BE49-F238E27FC236}">
                <a16:creationId xmlns:a16="http://schemas.microsoft.com/office/drawing/2014/main" id="{F7E3F1CC-32DC-F04F-9AFF-FE4CE7EBAC99}"/>
              </a:ext>
            </a:extLst>
          </p:cNvPr>
          <p:cNvSpPr txBox="1">
            <a:spLocks/>
          </p:cNvSpPr>
          <p:nvPr/>
        </p:nvSpPr>
        <p:spPr>
          <a:xfrm>
            <a:off x="421342" y="816481"/>
            <a:ext cx="2012576" cy="4490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fr-fr" sz="1600" b="1" dirty="0">
                <a:solidFill>
                  <a:srgbClr val="179984"/>
                </a:solidFill>
              </a:rPr>
              <a:t>Participants</a:t>
            </a:r>
          </a:p>
        </p:txBody>
      </p:sp>
      <p:sp>
        <p:nvSpPr>
          <p:cNvPr id="8" name="Content Placeholder 2">
            <a:extLst>
              <a:ext uri="{FF2B5EF4-FFF2-40B4-BE49-F238E27FC236}">
                <a16:creationId xmlns:a16="http://schemas.microsoft.com/office/drawing/2014/main" id="{991D8DB5-E5A2-014C-8DE4-CCD27B895A90}"/>
              </a:ext>
            </a:extLst>
          </p:cNvPr>
          <p:cNvSpPr txBox="1">
            <a:spLocks/>
          </p:cNvSpPr>
          <p:nvPr/>
        </p:nvSpPr>
        <p:spPr>
          <a:xfrm>
            <a:off x="277906" y="1487088"/>
            <a:ext cx="1207653" cy="446403"/>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Font typeface="Arial" panose="020B0604020202020204" pitchFamily="34" charset="0"/>
              <a:buNone/>
            </a:pPr>
            <a:r>
              <a:rPr lang="fr-fr" sz="1600" b="1" dirty="0">
                <a:solidFill>
                  <a:srgbClr val="13336A"/>
                </a:solidFill>
              </a:rPr>
              <a:t>Animateur</a:t>
            </a:r>
            <a:endParaRPr lang="en-US" sz="1600" b="1" i="1" dirty="0">
              <a:solidFill>
                <a:srgbClr val="13336A"/>
              </a:solidFill>
            </a:endParaRPr>
          </a:p>
        </p:txBody>
      </p:sp>
      <p:sp>
        <p:nvSpPr>
          <p:cNvPr id="13" name="Content Placeholder 2">
            <a:extLst>
              <a:ext uri="{FF2B5EF4-FFF2-40B4-BE49-F238E27FC236}">
                <a16:creationId xmlns:a16="http://schemas.microsoft.com/office/drawing/2014/main" id="{7238F7A7-E8F2-1643-AC9C-2031B808A25F}"/>
              </a:ext>
            </a:extLst>
          </p:cNvPr>
          <p:cNvSpPr txBox="1">
            <a:spLocks/>
          </p:cNvSpPr>
          <p:nvPr/>
        </p:nvSpPr>
        <p:spPr>
          <a:xfrm>
            <a:off x="5611907" y="277134"/>
            <a:ext cx="1445558" cy="39521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Font typeface="Arial" panose="020B0604020202020204" pitchFamily="34" charset="0"/>
              <a:buNone/>
            </a:pPr>
            <a:r>
              <a:rPr lang="fr-fr" sz="1600" b="1" dirty="0">
                <a:solidFill>
                  <a:srgbClr val="179984"/>
                </a:solidFill>
              </a:rPr>
              <a:t>Lieu</a:t>
            </a:r>
          </a:p>
        </p:txBody>
      </p:sp>
      <p:sp>
        <p:nvSpPr>
          <p:cNvPr id="15" name="Content Placeholder 2">
            <a:extLst>
              <a:ext uri="{FF2B5EF4-FFF2-40B4-BE49-F238E27FC236}">
                <a16:creationId xmlns:a16="http://schemas.microsoft.com/office/drawing/2014/main" id="{1D19C021-34A6-EC45-9C43-A52F3C84D01F}"/>
              </a:ext>
            </a:extLst>
          </p:cNvPr>
          <p:cNvSpPr txBox="1">
            <a:spLocks/>
          </p:cNvSpPr>
          <p:nvPr/>
        </p:nvSpPr>
        <p:spPr>
          <a:xfrm>
            <a:off x="5611907" y="854515"/>
            <a:ext cx="2510117" cy="3519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fr-fr" sz="1600" b="1" dirty="0">
                <a:solidFill>
                  <a:srgbClr val="179984"/>
                </a:solidFill>
              </a:rPr>
              <a:t>Invités spéciaux</a:t>
            </a:r>
          </a:p>
        </p:txBody>
      </p:sp>
      <p:sp>
        <p:nvSpPr>
          <p:cNvPr id="22" name="Content Placeholder 2">
            <a:extLst>
              <a:ext uri="{FF2B5EF4-FFF2-40B4-BE49-F238E27FC236}">
                <a16:creationId xmlns:a16="http://schemas.microsoft.com/office/drawing/2014/main" id="{9E3A48C9-E11E-4F41-BAC1-881171DF8D2E}"/>
              </a:ext>
            </a:extLst>
          </p:cNvPr>
          <p:cNvSpPr txBox="1">
            <a:spLocks/>
          </p:cNvSpPr>
          <p:nvPr/>
        </p:nvSpPr>
        <p:spPr>
          <a:xfrm>
            <a:off x="277906" y="1904270"/>
            <a:ext cx="3259378" cy="6401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fr-fr" sz="1600" b="1" dirty="0">
                <a:solidFill>
                  <a:srgbClr val="13336A"/>
                </a:solidFill>
              </a:rPr>
              <a:t>Heure de début de la réunion :</a:t>
            </a:r>
          </a:p>
        </p:txBody>
      </p:sp>
      <p:cxnSp>
        <p:nvCxnSpPr>
          <p:cNvPr id="23" name="Straight Connector 22">
            <a:extLst>
              <a:ext uri="{FF2B5EF4-FFF2-40B4-BE49-F238E27FC236}">
                <a16:creationId xmlns:a16="http://schemas.microsoft.com/office/drawing/2014/main" id="{A9C8263E-4D73-EB4C-BF5B-9BECAE1F0C1D}"/>
              </a:ext>
            </a:extLst>
          </p:cNvPr>
          <p:cNvCxnSpPr>
            <a:cxnSpLocks/>
          </p:cNvCxnSpPr>
          <p:nvPr/>
        </p:nvCxnSpPr>
        <p:spPr>
          <a:xfrm>
            <a:off x="3467926" y="2202425"/>
            <a:ext cx="3097307" cy="0"/>
          </a:xfrm>
          <a:prstGeom prst="line">
            <a:avLst/>
          </a:prstGeom>
          <a:ln>
            <a:solidFill>
              <a:srgbClr val="016A5F"/>
            </a:solidFill>
          </a:ln>
        </p:spPr>
        <p:style>
          <a:lnRef idx="1">
            <a:schemeClr val="accent1"/>
          </a:lnRef>
          <a:fillRef idx="0">
            <a:schemeClr val="accent1"/>
          </a:fillRef>
          <a:effectRef idx="0">
            <a:schemeClr val="accent1"/>
          </a:effectRef>
          <a:fontRef idx="minor">
            <a:schemeClr val="tx1"/>
          </a:fontRef>
        </p:style>
      </p:cxnSp>
      <p:sp>
        <p:nvSpPr>
          <p:cNvPr id="34" name="Content Placeholder 2">
            <a:extLst>
              <a:ext uri="{FF2B5EF4-FFF2-40B4-BE49-F238E27FC236}">
                <a16:creationId xmlns:a16="http://schemas.microsoft.com/office/drawing/2014/main" id="{E05D5198-3B14-AB4B-9823-BEE0496C05FF}"/>
              </a:ext>
            </a:extLst>
          </p:cNvPr>
          <p:cNvSpPr txBox="1">
            <a:spLocks/>
          </p:cNvSpPr>
          <p:nvPr/>
        </p:nvSpPr>
        <p:spPr>
          <a:xfrm>
            <a:off x="277906" y="2467601"/>
            <a:ext cx="11026587" cy="3682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fr-fr" sz="1600" b="1" dirty="0">
                <a:solidFill>
                  <a:srgbClr val="13336A"/>
                </a:solidFill>
              </a:rPr>
              <a:t>Lire le procès-verbal de la dernière réunion. </a:t>
            </a:r>
            <a:r>
              <a:rPr lang="fr-fr" sz="1600" b="1" i="1" dirty="0">
                <a:solidFill>
                  <a:srgbClr val="13336A"/>
                </a:solidFill>
              </a:rPr>
              <a:t>Quelqu'un a-t-il des questions ?</a:t>
            </a:r>
          </a:p>
        </p:txBody>
      </p:sp>
      <p:cxnSp>
        <p:nvCxnSpPr>
          <p:cNvPr id="35" name="Straight Connector 34">
            <a:extLst>
              <a:ext uri="{FF2B5EF4-FFF2-40B4-BE49-F238E27FC236}">
                <a16:creationId xmlns:a16="http://schemas.microsoft.com/office/drawing/2014/main" id="{98DD0DE3-68DA-D945-BB9C-B35F138F7C6D}"/>
              </a:ext>
            </a:extLst>
          </p:cNvPr>
          <p:cNvCxnSpPr>
            <a:cxnSpLocks/>
          </p:cNvCxnSpPr>
          <p:nvPr/>
        </p:nvCxnSpPr>
        <p:spPr>
          <a:xfrm>
            <a:off x="376518" y="3149584"/>
            <a:ext cx="11604811" cy="0"/>
          </a:xfrm>
          <a:prstGeom prst="line">
            <a:avLst/>
          </a:prstGeom>
          <a:ln>
            <a:solidFill>
              <a:srgbClr val="016A5F"/>
            </a:solidFill>
          </a:ln>
        </p:spPr>
        <p:style>
          <a:lnRef idx="1">
            <a:schemeClr val="accent1"/>
          </a:lnRef>
          <a:fillRef idx="0">
            <a:schemeClr val="accent1"/>
          </a:fillRef>
          <a:effectRef idx="0">
            <a:schemeClr val="accent1"/>
          </a:effectRef>
          <a:fontRef idx="minor">
            <a:schemeClr val="tx1"/>
          </a:fontRef>
        </p:style>
      </p:cxnSp>
      <p:sp>
        <p:nvSpPr>
          <p:cNvPr id="36" name="Content Placeholder 2">
            <a:extLst>
              <a:ext uri="{FF2B5EF4-FFF2-40B4-BE49-F238E27FC236}">
                <a16:creationId xmlns:a16="http://schemas.microsoft.com/office/drawing/2014/main" id="{BBF6DFD8-0809-B144-B75A-F98592AB8A94}"/>
              </a:ext>
            </a:extLst>
          </p:cNvPr>
          <p:cNvSpPr txBox="1">
            <a:spLocks/>
          </p:cNvSpPr>
          <p:nvPr/>
        </p:nvSpPr>
        <p:spPr>
          <a:xfrm>
            <a:off x="6724408" y="1904270"/>
            <a:ext cx="2958352" cy="6401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fr-fr" sz="1600" b="1" dirty="0">
                <a:solidFill>
                  <a:srgbClr val="13336A"/>
                </a:solidFill>
              </a:rPr>
              <a:t>Heure de fin de la réunion :</a:t>
            </a:r>
          </a:p>
        </p:txBody>
      </p:sp>
      <p:cxnSp>
        <p:nvCxnSpPr>
          <p:cNvPr id="37" name="Straight Connector 36">
            <a:extLst>
              <a:ext uri="{FF2B5EF4-FFF2-40B4-BE49-F238E27FC236}">
                <a16:creationId xmlns:a16="http://schemas.microsoft.com/office/drawing/2014/main" id="{3AE4A839-D1A9-904E-A94C-521D71BE2F55}"/>
              </a:ext>
            </a:extLst>
          </p:cNvPr>
          <p:cNvCxnSpPr>
            <a:cxnSpLocks/>
          </p:cNvCxnSpPr>
          <p:nvPr/>
        </p:nvCxnSpPr>
        <p:spPr>
          <a:xfrm>
            <a:off x="9541042" y="2202425"/>
            <a:ext cx="2440287" cy="0"/>
          </a:xfrm>
          <a:prstGeom prst="line">
            <a:avLst/>
          </a:prstGeom>
          <a:ln>
            <a:solidFill>
              <a:srgbClr val="016A5F"/>
            </a:solidFill>
          </a:ln>
        </p:spPr>
        <p:style>
          <a:lnRef idx="1">
            <a:schemeClr val="accent1"/>
          </a:lnRef>
          <a:fillRef idx="0">
            <a:schemeClr val="accent1"/>
          </a:fillRef>
          <a:effectRef idx="0">
            <a:schemeClr val="accent1"/>
          </a:effectRef>
          <a:fontRef idx="minor">
            <a:schemeClr val="tx1"/>
          </a:fontRef>
        </p:style>
      </p:cxnSp>
      <p:sp>
        <p:nvSpPr>
          <p:cNvPr id="38" name="Content Placeholder 2">
            <a:extLst>
              <a:ext uri="{FF2B5EF4-FFF2-40B4-BE49-F238E27FC236}">
                <a16:creationId xmlns:a16="http://schemas.microsoft.com/office/drawing/2014/main" id="{7D37856E-D9BF-4A43-9079-DC9E2CE59236}"/>
              </a:ext>
            </a:extLst>
          </p:cNvPr>
          <p:cNvSpPr txBox="1">
            <a:spLocks/>
          </p:cNvSpPr>
          <p:nvPr/>
        </p:nvSpPr>
        <p:spPr>
          <a:xfrm>
            <a:off x="277906" y="3178771"/>
            <a:ext cx="10399059" cy="3682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fr-fr" sz="1600" b="1" dirty="0">
                <a:solidFill>
                  <a:srgbClr val="13336A"/>
                </a:solidFill>
              </a:rPr>
              <a:t>Affaires anciennes, discuter des points en suspens de la dernière réunion</a:t>
            </a:r>
            <a:endParaRPr lang="en-US" sz="1600" b="1" i="1" dirty="0">
              <a:solidFill>
                <a:srgbClr val="13336A"/>
              </a:solidFill>
            </a:endParaRPr>
          </a:p>
        </p:txBody>
      </p:sp>
      <p:cxnSp>
        <p:nvCxnSpPr>
          <p:cNvPr id="39" name="Straight Connector 38">
            <a:extLst>
              <a:ext uri="{FF2B5EF4-FFF2-40B4-BE49-F238E27FC236}">
                <a16:creationId xmlns:a16="http://schemas.microsoft.com/office/drawing/2014/main" id="{0B446CED-ED48-EF4F-BC40-8312BDCA93CB}"/>
              </a:ext>
            </a:extLst>
          </p:cNvPr>
          <p:cNvCxnSpPr>
            <a:cxnSpLocks/>
          </p:cNvCxnSpPr>
          <p:nvPr/>
        </p:nvCxnSpPr>
        <p:spPr>
          <a:xfrm>
            <a:off x="376518" y="3806966"/>
            <a:ext cx="11591364" cy="0"/>
          </a:xfrm>
          <a:prstGeom prst="line">
            <a:avLst/>
          </a:prstGeom>
          <a:ln>
            <a:solidFill>
              <a:srgbClr val="016A5F"/>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1286D38-DE3E-2544-B7D7-5E47F5165D75}"/>
              </a:ext>
            </a:extLst>
          </p:cNvPr>
          <p:cNvCxnSpPr>
            <a:cxnSpLocks/>
          </p:cNvCxnSpPr>
          <p:nvPr/>
        </p:nvCxnSpPr>
        <p:spPr>
          <a:xfrm>
            <a:off x="1485559" y="1772119"/>
            <a:ext cx="10495770" cy="0"/>
          </a:xfrm>
          <a:prstGeom prst="line">
            <a:avLst/>
          </a:prstGeom>
          <a:ln>
            <a:solidFill>
              <a:srgbClr val="016A5F"/>
            </a:solidFill>
          </a:ln>
        </p:spPr>
        <p:style>
          <a:lnRef idx="1">
            <a:schemeClr val="accent1"/>
          </a:lnRef>
          <a:fillRef idx="0">
            <a:schemeClr val="accent1"/>
          </a:fillRef>
          <a:effectRef idx="0">
            <a:schemeClr val="accent1"/>
          </a:effectRef>
          <a:fontRef idx="minor">
            <a:schemeClr val="tx1"/>
          </a:fontRef>
        </p:style>
      </p:cxnSp>
      <p:sp>
        <p:nvSpPr>
          <p:cNvPr id="41" name="Content Placeholder 2">
            <a:extLst>
              <a:ext uri="{FF2B5EF4-FFF2-40B4-BE49-F238E27FC236}">
                <a16:creationId xmlns:a16="http://schemas.microsoft.com/office/drawing/2014/main" id="{F5E64402-958B-2E48-86D9-D9B3B77C031F}"/>
              </a:ext>
            </a:extLst>
          </p:cNvPr>
          <p:cNvSpPr txBox="1">
            <a:spLocks/>
          </p:cNvSpPr>
          <p:nvPr/>
        </p:nvSpPr>
        <p:spPr>
          <a:xfrm>
            <a:off x="277906" y="4294877"/>
            <a:ext cx="11026587" cy="3682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fr-fr" sz="1600" b="1" dirty="0">
                <a:solidFill>
                  <a:srgbClr val="13336A"/>
                </a:solidFill>
              </a:rPr>
              <a:t>Nouvelle affaire, discuter de nouveaux éléments</a:t>
            </a:r>
            <a:endParaRPr lang="en-US" sz="1600" b="1" i="1" dirty="0">
              <a:solidFill>
                <a:srgbClr val="13336A"/>
              </a:solidFill>
            </a:endParaRPr>
          </a:p>
        </p:txBody>
      </p:sp>
      <p:cxnSp>
        <p:nvCxnSpPr>
          <p:cNvPr id="42" name="Straight Connector 41">
            <a:extLst>
              <a:ext uri="{FF2B5EF4-FFF2-40B4-BE49-F238E27FC236}">
                <a16:creationId xmlns:a16="http://schemas.microsoft.com/office/drawing/2014/main" id="{F4A5008B-BAC3-AD40-9908-BA3A190206A6}"/>
              </a:ext>
            </a:extLst>
          </p:cNvPr>
          <p:cNvCxnSpPr>
            <a:cxnSpLocks/>
          </p:cNvCxnSpPr>
          <p:nvPr/>
        </p:nvCxnSpPr>
        <p:spPr>
          <a:xfrm>
            <a:off x="376518" y="4936519"/>
            <a:ext cx="11604811" cy="0"/>
          </a:xfrm>
          <a:prstGeom prst="line">
            <a:avLst/>
          </a:prstGeom>
          <a:ln>
            <a:solidFill>
              <a:srgbClr val="016A5F"/>
            </a:solidFill>
          </a:ln>
        </p:spPr>
        <p:style>
          <a:lnRef idx="1">
            <a:schemeClr val="accent1"/>
          </a:lnRef>
          <a:fillRef idx="0">
            <a:schemeClr val="accent1"/>
          </a:fillRef>
          <a:effectRef idx="0">
            <a:schemeClr val="accent1"/>
          </a:effectRef>
          <a:fontRef idx="minor">
            <a:schemeClr val="tx1"/>
          </a:fontRef>
        </p:style>
      </p:cxnSp>
      <p:sp>
        <p:nvSpPr>
          <p:cNvPr id="43" name="Content Placeholder 2">
            <a:extLst>
              <a:ext uri="{FF2B5EF4-FFF2-40B4-BE49-F238E27FC236}">
                <a16:creationId xmlns:a16="http://schemas.microsoft.com/office/drawing/2014/main" id="{A7E08788-6B5B-D040-9446-B6C32EA2D6B0}"/>
              </a:ext>
            </a:extLst>
          </p:cNvPr>
          <p:cNvSpPr txBox="1">
            <a:spLocks/>
          </p:cNvSpPr>
          <p:nvPr/>
        </p:nvSpPr>
        <p:spPr>
          <a:xfrm>
            <a:off x="277906" y="5410982"/>
            <a:ext cx="11026587" cy="3682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fr-fr" sz="1600" b="1" dirty="0">
                <a:solidFill>
                  <a:srgbClr val="13336A"/>
                </a:solidFill>
              </a:rPr>
              <a:t>Prochaines étapes</a:t>
            </a:r>
            <a:endParaRPr lang="en-US" sz="1600" b="1" i="1" dirty="0">
              <a:solidFill>
                <a:srgbClr val="13336A"/>
              </a:solidFill>
            </a:endParaRPr>
          </a:p>
        </p:txBody>
      </p:sp>
      <p:cxnSp>
        <p:nvCxnSpPr>
          <p:cNvPr id="44" name="Straight Connector 43">
            <a:extLst>
              <a:ext uri="{FF2B5EF4-FFF2-40B4-BE49-F238E27FC236}">
                <a16:creationId xmlns:a16="http://schemas.microsoft.com/office/drawing/2014/main" id="{9D45EED8-A562-1947-806C-ECB2D74CC299}"/>
              </a:ext>
            </a:extLst>
          </p:cNvPr>
          <p:cNvCxnSpPr>
            <a:cxnSpLocks/>
          </p:cNvCxnSpPr>
          <p:nvPr/>
        </p:nvCxnSpPr>
        <p:spPr>
          <a:xfrm>
            <a:off x="376518" y="6146753"/>
            <a:ext cx="11591364" cy="0"/>
          </a:xfrm>
          <a:prstGeom prst="line">
            <a:avLst/>
          </a:prstGeom>
          <a:ln>
            <a:solidFill>
              <a:srgbClr val="016A5F"/>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E96C2E58-CE9A-B045-83EE-8AFF6EE8850A}"/>
              </a:ext>
            </a:extLst>
          </p:cNvPr>
          <p:cNvCxnSpPr>
            <a:cxnSpLocks/>
          </p:cNvCxnSpPr>
          <p:nvPr/>
        </p:nvCxnSpPr>
        <p:spPr>
          <a:xfrm>
            <a:off x="376518" y="4277612"/>
            <a:ext cx="11604811" cy="17265"/>
          </a:xfrm>
          <a:prstGeom prst="line">
            <a:avLst/>
          </a:prstGeom>
          <a:ln>
            <a:solidFill>
              <a:srgbClr val="016A5F"/>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7ED9DA13-CB59-7B4A-AF6D-BC3E01241598}"/>
              </a:ext>
            </a:extLst>
          </p:cNvPr>
          <p:cNvCxnSpPr>
            <a:cxnSpLocks/>
          </p:cNvCxnSpPr>
          <p:nvPr/>
        </p:nvCxnSpPr>
        <p:spPr>
          <a:xfrm>
            <a:off x="376518" y="5380272"/>
            <a:ext cx="11604811" cy="0"/>
          </a:xfrm>
          <a:prstGeom prst="line">
            <a:avLst/>
          </a:prstGeom>
          <a:ln>
            <a:solidFill>
              <a:srgbClr val="016A5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84804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p:txBody>
          <a:bodyPr/>
          <a:lstStyle/>
          <a:p>
            <a:r>
              <a:rPr lang="fr-fr" dirty="0"/>
              <a:t>Lors d'une réunion</a:t>
            </a:r>
          </a:p>
        </p:txBody>
      </p:sp>
      <p:sp>
        <p:nvSpPr>
          <p:cNvPr id="4" name="Title 1">
            <a:extLst>
              <a:ext uri="{FF2B5EF4-FFF2-40B4-BE49-F238E27FC236}">
                <a16:creationId xmlns:a16="http://schemas.microsoft.com/office/drawing/2014/main" id="{7D91A75F-D594-834D-AAF5-8A3A286659B3}"/>
              </a:ext>
            </a:extLst>
          </p:cNvPr>
          <p:cNvSpPr txBox="1">
            <a:spLocks/>
          </p:cNvSpPr>
          <p:nvPr/>
        </p:nvSpPr>
        <p:spPr>
          <a:xfrm>
            <a:off x="838200" y="1262395"/>
            <a:ext cx="10515600" cy="781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fr-fr" sz="2800" b="1" dirty="0">
                <a:solidFill>
                  <a:srgbClr val="179984"/>
                </a:solidFill>
              </a:rPr>
              <a:t>Activité 2</a:t>
            </a:r>
          </a:p>
        </p:txBody>
      </p:sp>
      <p:pic>
        <p:nvPicPr>
          <p:cNvPr id="8" name="Picture 7">
            <a:extLst>
              <a:ext uri="{FF2B5EF4-FFF2-40B4-BE49-F238E27FC236}">
                <a16:creationId xmlns:a16="http://schemas.microsoft.com/office/drawing/2014/main" id="{E3167FE4-75CC-6343-914D-5FBD6C59DDB6}"/>
              </a:ext>
            </a:extLst>
          </p:cNvPr>
          <p:cNvPicPr>
            <a:picLocks noChangeAspect="1"/>
          </p:cNvPicPr>
          <p:nvPr/>
        </p:nvPicPr>
        <p:blipFill>
          <a:blip r:embed="rId4"/>
          <a:stretch>
            <a:fillRect/>
          </a:stretch>
        </p:blipFill>
        <p:spPr>
          <a:xfrm>
            <a:off x="4125494" y="2455112"/>
            <a:ext cx="3941011" cy="3140493"/>
          </a:xfrm>
          <a:prstGeom prst="rect">
            <a:avLst/>
          </a:prstGeom>
        </p:spPr>
      </p:pic>
      <p:sp>
        <p:nvSpPr>
          <p:cNvPr id="5" name="TextBox 4">
            <a:extLst>
              <a:ext uri="{FF2B5EF4-FFF2-40B4-BE49-F238E27FC236}">
                <a16:creationId xmlns:a16="http://schemas.microsoft.com/office/drawing/2014/main" id="{70BC96A1-647A-4393-8FB3-C8B7B63FA349}"/>
              </a:ext>
            </a:extLst>
          </p:cNvPr>
          <p:cNvSpPr txBox="1"/>
          <p:nvPr/>
        </p:nvSpPr>
        <p:spPr>
          <a:xfrm>
            <a:off x="8386011" y="6396951"/>
            <a:ext cx="3649958" cy="338554"/>
          </a:xfrm>
          <a:prstGeom prst="rect">
            <a:avLst/>
          </a:prstGeom>
          <a:solidFill>
            <a:schemeClr val="bg1"/>
          </a:solidFill>
        </p:spPr>
        <p:txBody>
          <a:bodyPr wrap="square" rtlCol="0">
            <a:spAutoFit/>
          </a:bodyPr>
          <a:lstStyle/>
          <a:p>
            <a:r>
              <a:rPr lang="en-US" sz="1600" b="1" dirty="0">
                <a:solidFill>
                  <a:srgbClr val="298178"/>
                </a:solidFill>
                <a:latin typeface="Ubuntu" panose="020B0504030602030204" pitchFamily="34" charset="0"/>
              </a:rPr>
              <a:t>LEADERSHIP POUR LES ATHLÈTES</a:t>
            </a:r>
          </a:p>
        </p:txBody>
      </p:sp>
    </p:spTree>
    <p:extLst>
      <p:ext uri="{BB962C8B-B14F-4D97-AF65-F5344CB8AC3E}">
        <p14:creationId xmlns:p14="http://schemas.microsoft.com/office/powerpoint/2010/main" val="24448493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p:txBody>
          <a:bodyPr/>
          <a:lstStyle/>
          <a:p>
            <a:r>
              <a:rPr lang="fr-fr" dirty="0"/>
              <a:t>Après une réunion</a:t>
            </a:r>
          </a:p>
        </p:txBody>
      </p:sp>
      <p:sp>
        <p:nvSpPr>
          <p:cNvPr id="3" name="Content Placeholder 2">
            <a:extLst>
              <a:ext uri="{FF2B5EF4-FFF2-40B4-BE49-F238E27FC236}">
                <a16:creationId xmlns:a16="http://schemas.microsoft.com/office/drawing/2014/main" id="{3EFC1947-16FE-C640-BF35-C26637772CEA}"/>
              </a:ext>
            </a:extLst>
          </p:cNvPr>
          <p:cNvSpPr>
            <a:spLocks noGrp="1"/>
          </p:cNvSpPr>
          <p:nvPr>
            <p:ph idx="1"/>
          </p:nvPr>
        </p:nvSpPr>
        <p:spPr>
          <a:xfrm>
            <a:off x="838200" y="2043612"/>
            <a:ext cx="10515600" cy="4132596"/>
          </a:xfrm>
        </p:spPr>
        <p:txBody>
          <a:bodyPr>
            <a:normAutofit/>
          </a:bodyPr>
          <a:lstStyle/>
          <a:p>
            <a:pPr marL="342900" lvl="0" indent="-342900">
              <a:spcBef>
                <a:spcPts val="0"/>
              </a:spcBef>
              <a:spcAft>
                <a:spcPts val="300"/>
              </a:spcAft>
              <a:tabLst>
                <a:tab pos="457200" algn="l"/>
              </a:tabLst>
            </a:pPr>
            <a:r>
              <a:rPr lang="fr-FR" dirty="0">
                <a:solidFill>
                  <a:srgbClr val="202124"/>
                </a:solidFill>
                <a:latin typeface="Ubuntu Light" panose="020B0304030602030204" pitchFamily="34" charset="0"/>
                <a:ea typeface="Times New Roman" panose="02020603050405020304" pitchFamily="18" charset="0"/>
                <a:cs typeface="Arial" panose="020B0604020202020204" pitchFamily="34" charset="0"/>
              </a:rPr>
              <a:t>Transmettre</a:t>
            </a:r>
            <a:r>
              <a:rPr lang="fr-fr" dirty="0">
                <a:solidFill>
                  <a:srgbClr val="202124"/>
                </a:solidFill>
                <a:latin typeface="Ubuntu Light" panose="020B0304030602030204" pitchFamily="34" charset="0"/>
                <a:ea typeface="Times New Roman" panose="02020603050405020304" pitchFamily="18" charset="0"/>
                <a:cs typeface="Arial" panose="020B0604020202020204" pitchFamily="34" charset="0"/>
              </a:rPr>
              <a:t> les notes de la réunion à tous les participants </a:t>
            </a:r>
            <a:br>
              <a:rPr lang="fr-fr" dirty="0">
                <a:solidFill>
                  <a:srgbClr val="202124"/>
                </a:solidFill>
                <a:latin typeface="Ubuntu Light" panose="020B0304030602030204" pitchFamily="34" charset="0"/>
                <a:ea typeface="Times New Roman" panose="02020603050405020304" pitchFamily="18" charset="0"/>
                <a:cs typeface="Arial" panose="020B0604020202020204" pitchFamily="34" charset="0"/>
              </a:rPr>
            </a:br>
            <a:r>
              <a:rPr lang="fr-fr" dirty="0">
                <a:solidFill>
                  <a:srgbClr val="202124"/>
                </a:solidFill>
                <a:latin typeface="Ubuntu Light" panose="020B0304030602030204" pitchFamily="34" charset="0"/>
                <a:ea typeface="Times New Roman" panose="02020603050405020304" pitchFamily="18" charset="0"/>
                <a:cs typeface="Arial" panose="020B0604020202020204" pitchFamily="34" charset="0"/>
              </a:rPr>
              <a:t>(via WhatsApp, e-mail, appels etc.)</a:t>
            </a:r>
          </a:p>
          <a:p>
            <a:pPr marR="0" lvl="0">
              <a:spcBef>
                <a:spcPts val="0"/>
              </a:spcBef>
              <a:spcAft>
                <a:spcPts val="300"/>
              </a:spcAft>
              <a:tabLst>
                <a:tab pos="457200" algn="l"/>
              </a:tabLst>
            </a:pPr>
            <a:endParaRPr lang="en-US" dirty="0">
              <a:latin typeface="Ubuntu Light" panose="020B0304030602030204" pitchFamily="34" charset="0"/>
              <a:ea typeface="Times New Roman" panose="02020603050405020304" pitchFamily="18" charset="0"/>
            </a:endParaRPr>
          </a:p>
          <a:p>
            <a:pPr marL="342900" lvl="0" indent="-342900">
              <a:spcBef>
                <a:spcPts val="0"/>
              </a:spcBef>
              <a:spcAft>
                <a:spcPts val="300"/>
              </a:spcAft>
              <a:tabLst>
                <a:tab pos="457200" algn="l"/>
              </a:tabLst>
            </a:pPr>
            <a:r>
              <a:rPr lang="fr-FR" dirty="0">
                <a:solidFill>
                  <a:srgbClr val="202124"/>
                </a:solidFill>
                <a:latin typeface="Ubuntu Light" panose="020B0304030602030204" pitchFamily="34" charset="0"/>
                <a:ea typeface="Times New Roman" panose="02020603050405020304" pitchFamily="18" charset="0"/>
                <a:cs typeface="Arial" panose="020B0604020202020204" pitchFamily="34" charset="0"/>
              </a:rPr>
              <a:t>Effectuer</a:t>
            </a:r>
            <a:r>
              <a:rPr lang="fr-fr" dirty="0">
                <a:solidFill>
                  <a:srgbClr val="202124"/>
                </a:solidFill>
                <a:latin typeface="Ubuntu Light" panose="020B0304030602030204" pitchFamily="34" charset="0"/>
                <a:ea typeface="Times New Roman" panose="02020603050405020304" pitchFamily="18" charset="0"/>
                <a:cs typeface="Arial" panose="020B0604020202020204" pitchFamily="34" charset="0"/>
              </a:rPr>
              <a:t> un suivi avec les membres de l'équipe (via WhatsApp, e-mail, appels, etc.)</a:t>
            </a:r>
          </a:p>
          <a:p>
            <a:pPr marR="0" lvl="0">
              <a:spcBef>
                <a:spcPts val="0"/>
              </a:spcBef>
              <a:spcAft>
                <a:spcPts val="300"/>
              </a:spcAft>
              <a:tabLst>
                <a:tab pos="457200" algn="l"/>
              </a:tabLst>
            </a:pPr>
            <a:endParaRPr lang="en-US" dirty="0">
              <a:latin typeface="Ubuntu Light" panose="020B0304030602030204" pitchFamily="34" charset="0"/>
              <a:ea typeface="Times New Roman" panose="02020603050405020304" pitchFamily="18" charset="0"/>
            </a:endParaRPr>
          </a:p>
          <a:p>
            <a:pPr marL="342900" lvl="0" indent="-342900">
              <a:spcBef>
                <a:spcPts val="0"/>
              </a:spcBef>
              <a:spcAft>
                <a:spcPts val="300"/>
              </a:spcAft>
              <a:tabLst>
                <a:tab pos="457200" algn="l"/>
              </a:tabLst>
            </a:pPr>
            <a:r>
              <a:rPr lang="fr-FR" dirty="0">
                <a:solidFill>
                  <a:srgbClr val="202124"/>
                </a:solidFill>
                <a:latin typeface="Ubuntu Light" panose="020B0304030602030204" pitchFamily="34" charset="0"/>
                <a:ea typeface="Times New Roman" panose="02020603050405020304" pitchFamily="18" charset="0"/>
                <a:cs typeface="Arial" panose="020B0604020202020204" pitchFamily="34" charset="0"/>
              </a:rPr>
              <a:t>Organiser</a:t>
            </a:r>
            <a:r>
              <a:rPr lang="fr-fr" dirty="0">
                <a:solidFill>
                  <a:srgbClr val="202124"/>
                </a:solidFill>
                <a:latin typeface="Ubuntu Light" panose="020B0304030602030204" pitchFamily="34" charset="0"/>
                <a:ea typeface="Times New Roman" panose="02020603050405020304" pitchFamily="18" charset="0"/>
                <a:cs typeface="Arial" panose="020B0604020202020204" pitchFamily="34" charset="0"/>
              </a:rPr>
              <a:t> vos tâches et effectuez-les</a:t>
            </a:r>
          </a:p>
          <a:p>
            <a:pPr marR="0" lvl="0">
              <a:spcBef>
                <a:spcPts val="0"/>
              </a:spcBef>
              <a:spcAft>
                <a:spcPts val="300"/>
              </a:spcAft>
              <a:tabLst>
                <a:tab pos="457200" algn="l"/>
              </a:tabLst>
            </a:pPr>
            <a:endParaRPr lang="en-US" dirty="0">
              <a:latin typeface="Ubuntu Light" panose="020B0304030602030204" pitchFamily="34" charset="0"/>
              <a:ea typeface="Times New Roman" panose="02020603050405020304" pitchFamily="18" charset="0"/>
            </a:endParaRPr>
          </a:p>
          <a:p>
            <a:pPr marL="342900" lvl="0" indent="-342900">
              <a:spcBef>
                <a:spcPts val="0"/>
              </a:spcBef>
              <a:spcAft>
                <a:spcPts val="300"/>
              </a:spcAft>
              <a:tabLst>
                <a:tab pos="457200" algn="l"/>
              </a:tabLst>
            </a:pPr>
            <a:r>
              <a:rPr lang="fr-FR" dirty="0">
                <a:solidFill>
                  <a:srgbClr val="202124"/>
                </a:solidFill>
                <a:latin typeface="Ubuntu Light" panose="020B0304030602030204" pitchFamily="34" charset="0"/>
                <a:ea typeface="Times New Roman" panose="02020603050405020304" pitchFamily="18" charset="0"/>
                <a:cs typeface="Arial" panose="020B0604020202020204" pitchFamily="34" charset="0"/>
              </a:rPr>
              <a:t>Rester</a:t>
            </a:r>
            <a:r>
              <a:rPr lang="fr-fr" dirty="0">
                <a:solidFill>
                  <a:srgbClr val="202124"/>
                </a:solidFill>
                <a:latin typeface="Ubuntu Light" panose="020B0304030602030204" pitchFamily="34" charset="0"/>
                <a:ea typeface="Times New Roman" panose="02020603050405020304" pitchFamily="18" charset="0"/>
                <a:cs typeface="Arial" panose="020B0604020202020204" pitchFamily="34" charset="0"/>
              </a:rPr>
              <a:t> en contact : posez des questions, aidez les autres</a:t>
            </a:r>
            <a:endParaRPr lang="en-US" dirty="0">
              <a:latin typeface="Ubuntu Light" panose="020B0304030602030204" pitchFamily="34" charset="0"/>
              <a:ea typeface="Times New Roman" panose="02020603050405020304" pitchFamily="18" charset="0"/>
            </a:endParaRPr>
          </a:p>
        </p:txBody>
      </p:sp>
      <p:sp>
        <p:nvSpPr>
          <p:cNvPr id="4" name="TextBox 3">
            <a:extLst>
              <a:ext uri="{FF2B5EF4-FFF2-40B4-BE49-F238E27FC236}">
                <a16:creationId xmlns:a16="http://schemas.microsoft.com/office/drawing/2014/main" id="{7BFAB168-F023-4CBF-84C9-E63EA17289A4}"/>
              </a:ext>
            </a:extLst>
          </p:cNvPr>
          <p:cNvSpPr txBox="1"/>
          <p:nvPr/>
        </p:nvSpPr>
        <p:spPr>
          <a:xfrm>
            <a:off x="8386011" y="6396951"/>
            <a:ext cx="3649958" cy="338554"/>
          </a:xfrm>
          <a:prstGeom prst="rect">
            <a:avLst/>
          </a:prstGeom>
          <a:solidFill>
            <a:schemeClr val="bg1"/>
          </a:solidFill>
        </p:spPr>
        <p:txBody>
          <a:bodyPr wrap="square" rtlCol="0">
            <a:spAutoFit/>
          </a:bodyPr>
          <a:lstStyle/>
          <a:p>
            <a:r>
              <a:rPr lang="en-US" sz="1600" b="1" dirty="0">
                <a:solidFill>
                  <a:srgbClr val="298178"/>
                </a:solidFill>
                <a:latin typeface="Ubuntu" panose="020B0504030602030204" pitchFamily="34" charset="0"/>
              </a:rPr>
              <a:t>LEADERSHIP POUR LES ATHLÈTES</a:t>
            </a:r>
          </a:p>
        </p:txBody>
      </p:sp>
    </p:spTree>
    <p:extLst>
      <p:ext uri="{BB962C8B-B14F-4D97-AF65-F5344CB8AC3E}">
        <p14:creationId xmlns:p14="http://schemas.microsoft.com/office/powerpoint/2010/main" val="13928908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p:txBody>
          <a:bodyPr/>
          <a:lstStyle/>
          <a:p>
            <a:r>
              <a:rPr lang="fr-fr" b="1" dirty="0">
                <a:solidFill>
                  <a:srgbClr val="179984"/>
                </a:solidFill>
              </a:rPr>
              <a:t>Questions de réflexion</a:t>
            </a:r>
          </a:p>
        </p:txBody>
      </p:sp>
      <p:sp>
        <p:nvSpPr>
          <p:cNvPr id="3" name="Content Placeholder 2">
            <a:extLst>
              <a:ext uri="{FF2B5EF4-FFF2-40B4-BE49-F238E27FC236}">
                <a16:creationId xmlns:a16="http://schemas.microsoft.com/office/drawing/2014/main" id="{3EFC1947-16FE-C640-BF35-C26637772CEA}"/>
              </a:ext>
            </a:extLst>
          </p:cNvPr>
          <p:cNvSpPr>
            <a:spLocks noGrp="1"/>
          </p:cNvSpPr>
          <p:nvPr>
            <p:ph idx="1"/>
          </p:nvPr>
        </p:nvSpPr>
        <p:spPr>
          <a:xfrm>
            <a:off x="838200" y="1417640"/>
            <a:ext cx="10515600" cy="1325562"/>
          </a:xfrm>
        </p:spPr>
        <p:txBody>
          <a:bodyPr>
            <a:normAutofit/>
          </a:bodyPr>
          <a:lstStyle/>
          <a:p>
            <a:pPr marL="344488" lvl="0" indent="-344488">
              <a:spcBef>
                <a:spcPts val="0"/>
              </a:spcBef>
              <a:spcAft>
                <a:spcPts val="300"/>
              </a:spcAft>
              <a:buAutoNum type="arabicPeriod"/>
            </a:pPr>
            <a:r>
              <a:rPr lang="fr-fr" sz="2600" dirty="0">
                <a:solidFill>
                  <a:srgbClr val="202124"/>
                </a:solidFill>
                <a:latin typeface="Ubuntu Light" panose="020B0304030602030204" pitchFamily="34" charset="0"/>
                <a:ea typeface="Times New Roman" panose="02020603050405020304" pitchFamily="18" charset="0"/>
                <a:cs typeface="Arial" panose="020B0604020202020204" pitchFamily="34" charset="0"/>
              </a:rPr>
              <a:t>Partagez quelque chose de nouveau que vous avez appris pendant cette leçon</a:t>
            </a:r>
          </a:p>
          <a:p>
            <a:pPr marL="344488" lvl="0" indent="-344488">
              <a:spcBef>
                <a:spcPts val="0"/>
              </a:spcBef>
              <a:spcAft>
                <a:spcPts val="300"/>
              </a:spcAft>
              <a:buAutoNum type="arabicPeriod"/>
            </a:pPr>
            <a:r>
              <a:rPr lang="fr-fr" sz="2600" dirty="0">
                <a:latin typeface="Ubuntu Light" panose="020B0304030602030204" pitchFamily="34" charset="0"/>
                <a:ea typeface="Calibri" panose="020F0502020204030204" pitchFamily="34" charset="0"/>
                <a:cs typeface="Times New Roman" panose="02020603050405020304" pitchFamily="18" charset="0"/>
              </a:rPr>
              <a:t>Pensez au rôle qui vous intéresse lors d'une réunion</a:t>
            </a:r>
            <a:endParaRPr lang="en-US" sz="2600" dirty="0">
              <a:solidFill>
                <a:srgbClr val="202124"/>
              </a:solidFill>
              <a:latin typeface="Ubuntu Light" panose="020B0304030602030204" pitchFamily="34" charset="0"/>
              <a:ea typeface="Times New Roman" panose="02020603050405020304" pitchFamily="18" charset="0"/>
              <a:cs typeface="Arial" panose="020B0604020202020204" pitchFamily="34" charset="0"/>
            </a:endParaRPr>
          </a:p>
        </p:txBody>
      </p:sp>
      <p:sp>
        <p:nvSpPr>
          <p:cNvPr id="4" name="Content Placeholder 2">
            <a:extLst>
              <a:ext uri="{FF2B5EF4-FFF2-40B4-BE49-F238E27FC236}">
                <a16:creationId xmlns:a16="http://schemas.microsoft.com/office/drawing/2014/main" id="{F57D382E-E6DB-8B46-915C-CB6BA16C602B}"/>
              </a:ext>
            </a:extLst>
          </p:cNvPr>
          <p:cNvSpPr txBox="1">
            <a:spLocks/>
          </p:cNvSpPr>
          <p:nvPr/>
        </p:nvSpPr>
        <p:spPr>
          <a:xfrm>
            <a:off x="838200" y="5675274"/>
            <a:ext cx="10515600" cy="61937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300"/>
              </a:spcAft>
              <a:buNone/>
              <a:tabLst>
                <a:tab pos="457200" algn="l"/>
              </a:tabLst>
            </a:pPr>
            <a:r>
              <a:rPr lang="fr-fr" dirty="0">
                <a:solidFill>
                  <a:srgbClr val="202124"/>
                </a:solidFill>
                <a:latin typeface="Ubuntu Light" panose="020B0304030602030204" pitchFamily="34" charset="0"/>
                <a:ea typeface="Calibri" panose="020F0502020204030204" pitchFamily="34" charset="0"/>
                <a:cs typeface="Arial" panose="020B0604020202020204" pitchFamily="34" charset="0"/>
              </a:rPr>
              <a:t>3. </a:t>
            </a:r>
            <a:r>
              <a:rPr lang="fr-fr" dirty="0">
                <a:latin typeface="Ubuntu Light" panose="020B0304030602030204" pitchFamily="34" charset="0"/>
                <a:ea typeface="Calibri" panose="020F0502020204030204" pitchFamily="34" charset="0"/>
                <a:cs typeface="Times New Roman" panose="02020603050405020304" pitchFamily="18" charset="0"/>
              </a:rPr>
              <a:t>Que ferez-vous pour préparer une réunion ?</a:t>
            </a:r>
          </a:p>
          <a:p>
            <a:pPr marL="514350" indent="-514350">
              <a:spcBef>
                <a:spcPts val="0"/>
              </a:spcBef>
              <a:spcAft>
                <a:spcPts val="300"/>
              </a:spcAft>
              <a:buFont typeface="Arial" panose="020B0604020202020204" pitchFamily="34" charset="0"/>
              <a:buAutoNum type="arabicPeriod"/>
              <a:tabLst>
                <a:tab pos="457200" algn="l"/>
              </a:tabLst>
            </a:pPr>
            <a:endParaRPr lang="en-US" dirty="0">
              <a:solidFill>
                <a:srgbClr val="202124"/>
              </a:solidFill>
              <a:latin typeface="Ubuntu Light" panose="020B0304030602030204" pitchFamily="34" charset="0"/>
              <a:ea typeface="Times New Roman" panose="02020603050405020304" pitchFamily="18" charset="0"/>
              <a:cs typeface="Arial" panose="020B0604020202020204" pitchFamily="34" charset="0"/>
            </a:endParaRPr>
          </a:p>
        </p:txBody>
      </p:sp>
      <p:graphicFrame>
        <p:nvGraphicFramePr>
          <p:cNvPr id="6" name="Table 6">
            <a:extLst>
              <a:ext uri="{FF2B5EF4-FFF2-40B4-BE49-F238E27FC236}">
                <a16:creationId xmlns:a16="http://schemas.microsoft.com/office/drawing/2014/main" id="{41E68B6E-CC9F-024F-9031-01C3AA5C3B9E}"/>
              </a:ext>
            </a:extLst>
          </p:cNvPr>
          <p:cNvGraphicFramePr>
            <a:graphicFrameLocks noGrp="1"/>
          </p:cNvGraphicFramePr>
          <p:nvPr>
            <p:extLst>
              <p:ext uri="{D42A27DB-BD31-4B8C-83A1-F6EECF244321}">
                <p14:modId xmlns:p14="http://schemas.microsoft.com/office/powerpoint/2010/main" val="2444333158"/>
              </p:ext>
            </p:extLst>
          </p:nvPr>
        </p:nvGraphicFramePr>
        <p:xfrm>
          <a:off x="973219" y="2675021"/>
          <a:ext cx="9835149" cy="2898808"/>
        </p:xfrm>
        <a:graphic>
          <a:graphicData uri="http://schemas.openxmlformats.org/drawingml/2006/table">
            <a:tbl>
              <a:tblPr firstRow="1" bandRow="1">
                <a:tableStyleId>{5C22544A-7EE6-4342-B048-85BDC9FD1C3A}</a:tableStyleId>
              </a:tblPr>
              <a:tblGrid>
                <a:gridCol w="7448885">
                  <a:extLst>
                    <a:ext uri="{9D8B030D-6E8A-4147-A177-3AD203B41FA5}">
                      <a16:colId xmlns:a16="http://schemas.microsoft.com/office/drawing/2014/main" val="796954501"/>
                    </a:ext>
                  </a:extLst>
                </a:gridCol>
                <a:gridCol w="1171074">
                  <a:extLst>
                    <a:ext uri="{9D8B030D-6E8A-4147-A177-3AD203B41FA5}">
                      <a16:colId xmlns:a16="http://schemas.microsoft.com/office/drawing/2014/main" val="2663890608"/>
                    </a:ext>
                  </a:extLst>
                </a:gridCol>
                <a:gridCol w="1215190">
                  <a:extLst>
                    <a:ext uri="{9D8B030D-6E8A-4147-A177-3AD203B41FA5}">
                      <a16:colId xmlns:a16="http://schemas.microsoft.com/office/drawing/2014/main" val="3661384557"/>
                    </a:ext>
                  </a:extLst>
                </a:gridCol>
              </a:tblGrid>
              <a:tr h="549442">
                <a:tc>
                  <a:txBody>
                    <a:bodyPr/>
                    <a:lstStyle/>
                    <a:p>
                      <a:endParaRPr lang="en-US" dirty="0"/>
                    </a:p>
                  </a:txBody>
                  <a:tcPr>
                    <a:solidFill>
                      <a:srgbClr val="179984"/>
                    </a:solidFill>
                  </a:tcPr>
                </a:tc>
                <a:tc>
                  <a:txBody>
                    <a:bodyPr/>
                    <a:lstStyle/>
                    <a:p>
                      <a:pPr algn="ctr"/>
                      <a:r>
                        <a:rPr lang="fr-fr" sz="2400" dirty="0">
                          <a:latin typeface="Ubuntu" panose="020B0504030602030204" pitchFamily="34" charset="0"/>
                        </a:rPr>
                        <a:t>Oui</a:t>
                      </a:r>
                    </a:p>
                  </a:txBody>
                  <a:tcPr>
                    <a:solidFill>
                      <a:srgbClr val="179984"/>
                    </a:solidFill>
                  </a:tcPr>
                </a:tc>
                <a:tc>
                  <a:txBody>
                    <a:bodyPr/>
                    <a:lstStyle/>
                    <a:p>
                      <a:pPr algn="ctr"/>
                      <a:r>
                        <a:rPr lang="fr-fr" sz="2400" dirty="0">
                          <a:latin typeface="Ubuntu" panose="020B0504030602030204" pitchFamily="34" charset="0"/>
                        </a:rPr>
                        <a:t>Non</a:t>
                      </a:r>
                    </a:p>
                  </a:txBody>
                  <a:tcPr>
                    <a:solidFill>
                      <a:srgbClr val="179984"/>
                    </a:solidFill>
                  </a:tcPr>
                </a:tc>
                <a:extLst>
                  <a:ext uri="{0D108BD9-81ED-4DB2-BD59-A6C34878D82A}">
                    <a16:rowId xmlns:a16="http://schemas.microsoft.com/office/drawing/2014/main" val="758702669"/>
                  </a:ext>
                </a:extLst>
              </a:tr>
              <a:tr h="549442">
                <a:tc>
                  <a:txBody>
                    <a:bodyPr/>
                    <a:lstStyle/>
                    <a:p>
                      <a:r>
                        <a:rPr lang="fr-fr" sz="2000" dirty="0">
                          <a:latin typeface="Ubuntu" panose="020B0504030602030204" pitchFamily="34" charset="0"/>
                        </a:rPr>
                        <a:t>Souhaitez-vous toujours être animateur ?</a:t>
                      </a:r>
                    </a:p>
                  </a:txBody>
                  <a:tcPr>
                    <a:solidFill>
                      <a:schemeClr val="bg1">
                        <a:lumMod val="85000"/>
                      </a:schemeClr>
                    </a:solidFill>
                  </a:tcPr>
                </a:tc>
                <a:tc>
                  <a:txBody>
                    <a:bodyPr/>
                    <a:lstStyle/>
                    <a:p>
                      <a:endParaRPr lang="en-US"/>
                    </a:p>
                  </a:txBody>
                  <a:tcPr>
                    <a:solidFill>
                      <a:schemeClr val="bg1">
                        <a:lumMod val="85000"/>
                      </a:schemeClr>
                    </a:solidFill>
                  </a:tcPr>
                </a:tc>
                <a:tc>
                  <a:txBody>
                    <a:bodyPr/>
                    <a:lstStyle/>
                    <a:p>
                      <a:endParaRPr lang="en-US" dirty="0"/>
                    </a:p>
                  </a:txBody>
                  <a:tcPr>
                    <a:solidFill>
                      <a:schemeClr val="bg1">
                        <a:lumMod val="85000"/>
                      </a:schemeClr>
                    </a:solidFill>
                  </a:tcPr>
                </a:tc>
                <a:extLst>
                  <a:ext uri="{0D108BD9-81ED-4DB2-BD59-A6C34878D82A}">
                    <a16:rowId xmlns:a16="http://schemas.microsoft.com/office/drawing/2014/main" val="820587840"/>
                  </a:ext>
                </a:extLst>
              </a:tr>
              <a:tr h="549442">
                <a:tc>
                  <a:txBody>
                    <a:bodyPr/>
                    <a:lstStyle/>
                    <a:p>
                      <a:r>
                        <a:rPr lang="fr-fr" sz="2000" dirty="0">
                          <a:latin typeface="Ubuntu" panose="020B0504030602030204" pitchFamily="34" charset="0"/>
                        </a:rPr>
                        <a:t>Souhaitez-vous rédiger le procès-verbal ?</a:t>
                      </a:r>
                    </a:p>
                  </a:txBody>
                  <a:tcPr>
                    <a:solidFill>
                      <a:schemeClr val="bg2"/>
                    </a:solidFill>
                  </a:tcPr>
                </a:tc>
                <a:tc>
                  <a:txBody>
                    <a:bodyPr/>
                    <a:lstStyle/>
                    <a:p>
                      <a:endParaRPr lang="en-US"/>
                    </a:p>
                  </a:txBody>
                  <a:tcPr>
                    <a:solidFill>
                      <a:schemeClr val="bg2"/>
                    </a:solidFill>
                  </a:tcPr>
                </a:tc>
                <a:tc>
                  <a:txBody>
                    <a:bodyPr/>
                    <a:lstStyle/>
                    <a:p>
                      <a:endParaRPr lang="en-US" dirty="0"/>
                    </a:p>
                  </a:txBody>
                  <a:tcPr>
                    <a:solidFill>
                      <a:schemeClr val="bg2"/>
                    </a:solidFill>
                  </a:tcPr>
                </a:tc>
                <a:extLst>
                  <a:ext uri="{0D108BD9-81ED-4DB2-BD59-A6C34878D82A}">
                    <a16:rowId xmlns:a16="http://schemas.microsoft.com/office/drawing/2014/main" val="1620110601"/>
                  </a:ext>
                </a:extLst>
              </a:tr>
              <a:tr h="549442">
                <a:tc>
                  <a:txBody>
                    <a:bodyPr/>
                    <a:lstStyle/>
                    <a:p>
                      <a:r>
                        <a:rPr lang="fr-fr" sz="2000" dirty="0">
                          <a:latin typeface="Ubuntu" panose="020B0504030602030204" pitchFamily="34" charset="0"/>
                        </a:rPr>
                        <a:t>Souhaitez-vous assurer le suivi des membres de l'équipe et de leurs tâches ?</a:t>
                      </a:r>
                    </a:p>
                  </a:txBody>
                  <a:tcPr>
                    <a:solidFill>
                      <a:schemeClr val="bg1">
                        <a:lumMod val="85000"/>
                      </a:schemeClr>
                    </a:solidFill>
                  </a:tcPr>
                </a:tc>
                <a:tc>
                  <a:txBody>
                    <a:bodyPr/>
                    <a:lstStyle/>
                    <a:p>
                      <a:endParaRPr lang="en-US"/>
                    </a:p>
                  </a:txBody>
                  <a:tcPr>
                    <a:solidFill>
                      <a:schemeClr val="bg1">
                        <a:lumMod val="85000"/>
                      </a:schemeClr>
                    </a:solidFill>
                  </a:tcPr>
                </a:tc>
                <a:tc>
                  <a:txBody>
                    <a:bodyPr/>
                    <a:lstStyle/>
                    <a:p>
                      <a:endParaRPr lang="en-US" dirty="0"/>
                    </a:p>
                  </a:txBody>
                  <a:tcPr>
                    <a:solidFill>
                      <a:schemeClr val="bg1">
                        <a:lumMod val="85000"/>
                      </a:schemeClr>
                    </a:solidFill>
                  </a:tcPr>
                </a:tc>
                <a:extLst>
                  <a:ext uri="{0D108BD9-81ED-4DB2-BD59-A6C34878D82A}">
                    <a16:rowId xmlns:a16="http://schemas.microsoft.com/office/drawing/2014/main" val="538285718"/>
                  </a:ext>
                </a:extLst>
              </a:tr>
              <a:tr h="549442">
                <a:tc>
                  <a:txBody>
                    <a:bodyPr/>
                    <a:lstStyle/>
                    <a:p>
                      <a:r>
                        <a:rPr lang="fr-fr" sz="2000" dirty="0">
                          <a:latin typeface="Ubuntu" panose="020B0504030602030204" pitchFamily="34" charset="0"/>
                        </a:rPr>
                        <a:t>Souhaitez-vous avoir des discussions de suivi avec d'autres ?</a:t>
                      </a:r>
                    </a:p>
                  </a:txBody>
                  <a:tcPr>
                    <a:solidFill>
                      <a:schemeClr val="bg2"/>
                    </a:solidFill>
                  </a:tcPr>
                </a:tc>
                <a:tc>
                  <a:txBody>
                    <a:bodyPr/>
                    <a:lstStyle/>
                    <a:p>
                      <a:endParaRPr lang="en-US"/>
                    </a:p>
                  </a:txBody>
                  <a:tcPr>
                    <a:solidFill>
                      <a:schemeClr val="bg2"/>
                    </a:solidFill>
                  </a:tcPr>
                </a:tc>
                <a:tc>
                  <a:txBody>
                    <a:bodyPr/>
                    <a:lstStyle/>
                    <a:p>
                      <a:endParaRPr lang="en-US" dirty="0"/>
                    </a:p>
                  </a:txBody>
                  <a:tcPr>
                    <a:solidFill>
                      <a:schemeClr val="bg2"/>
                    </a:solidFill>
                  </a:tcPr>
                </a:tc>
                <a:extLst>
                  <a:ext uri="{0D108BD9-81ED-4DB2-BD59-A6C34878D82A}">
                    <a16:rowId xmlns:a16="http://schemas.microsoft.com/office/drawing/2014/main" val="2854012421"/>
                  </a:ext>
                </a:extLst>
              </a:tr>
            </a:tbl>
          </a:graphicData>
        </a:graphic>
      </p:graphicFrame>
      <p:sp>
        <p:nvSpPr>
          <p:cNvPr id="7" name="TextBox 6">
            <a:extLst>
              <a:ext uri="{FF2B5EF4-FFF2-40B4-BE49-F238E27FC236}">
                <a16:creationId xmlns:a16="http://schemas.microsoft.com/office/drawing/2014/main" id="{E989DF8E-B694-44DA-94B0-42D47FEBBA4D}"/>
              </a:ext>
            </a:extLst>
          </p:cNvPr>
          <p:cNvSpPr txBox="1"/>
          <p:nvPr/>
        </p:nvSpPr>
        <p:spPr>
          <a:xfrm>
            <a:off x="8386011" y="6396951"/>
            <a:ext cx="3649958" cy="338554"/>
          </a:xfrm>
          <a:prstGeom prst="rect">
            <a:avLst/>
          </a:prstGeom>
          <a:solidFill>
            <a:schemeClr val="bg1"/>
          </a:solidFill>
        </p:spPr>
        <p:txBody>
          <a:bodyPr wrap="square" rtlCol="0">
            <a:spAutoFit/>
          </a:bodyPr>
          <a:lstStyle/>
          <a:p>
            <a:r>
              <a:rPr lang="en-US" sz="1600" b="1" dirty="0">
                <a:solidFill>
                  <a:srgbClr val="298178"/>
                </a:solidFill>
                <a:latin typeface="Ubuntu" panose="020B0504030602030204" pitchFamily="34" charset="0"/>
              </a:rPr>
              <a:t>LEADERSHIP POUR LES ATHLÈTES</a:t>
            </a:r>
          </a:p>
        </p:txBody>
      </p:sp>
    </p:spTree>
    <p:extLst>
      <p:ext uri="{BB962C8B-B14F-4D97-AF65-F5344CB8AC3E}">
        <p14:creationId xmlns:p14="http://schemas.microsoft.com/office/powerpoint/2010/main" val="632919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838200" y="1247441"/>
            <a:ext cx="10515600" cy="1325563"/>
          </a:xfrm>
        </p:spPr>
        <p:txBody>
          <a:bodyPr/>
          <a:lstStyle/>
          <a:p>
            <a:r>
              <a:rPr lang="fr-fr" b="1" dirty="0">
                <a:solidFill>
                  <a:schemeClr val="bg1"/>
                </a:solidFill>
              </a:rPr>
              <a:t>Des questions ?</a:t>
            </a:r>
          </a:p>
        </p:txBody>
      </p:sp>
      <p:sp>
        <p:nvSpPr>
          <p:cNvPr id="3" name="TextBox 2">
            <a:extLst>
              <a:ext uri="{FF2B5EF4-FFF2-40B4-BE49-F238E27FC236}">
                <a16:creationId xmlns:a16="http://schemas.microsoft.com/office/drawing/2014/main" id="{74A1EDF5-E467-42EF-8636-17A83DCD349E}"/>
              </a:ext>
            </a:extLst>
          </p:cNvPr>
          <p:cNvSpPr txBox="1"/>
          <p:nvPr/>
        </p:nvSpPr>
        <p:spPr>
          <a:xfrm>
            <a:off x="8386011" y="6396951"/>
            <a:ext cx="3649958" cy="338554"/>
          </a:xfrm>
          <a:prstGeom prst="rect">
            <a:avLst/>
          </a:prstGeom>
          <a:solidFill>
            <a:schemeClr val="bg1"/>
          </a:solidFill>
        </p:spPr>
        <p:txBody>
          <a:bodyPr wrap="square" rtlCol="0">
            <a:spAutoFit/>
          </a:bodyPr>
          <a:lstStyle/>
          <a:p>
            <a:r>
              <a:rPr lang="en-US" sz="1600" b="1" dirty="0">
                <a:solidFill>
                  <a:srgbClr val="298178"/>
                </a:solidFill>
                <a:latin typeface="Ubuntu" panose="020B0504030602030204" pitchFamily="34" charset="0"/>
              </a:rPr>
              <a:t>LEADERSHIP POUR LES ATHLÈTES</a:t>
            </a:r>
          </a:p>
        </p:txBody>
      </p:sp>
    </p:spTree>
    <p:extLst>
      <p:ext uri="{BB962C8B-B14F-4D97-AF65-F5344CB8AC3E}">
        <p14:creationId xmlns:p14="http://schemas.microsoft.com/office/powerpoint/2010/main" val="27225670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p:txBody>
          <a:bodyPr/>
          <a:lstStyle/>
          <a:p>
            <a:r>
              <a:rPr lang="fr-fr" dirty="0"/>
              <a:t>Introduction</a:t>
            </a:r>
          </a:p>
        </p:txBody>
      </p:sp>
      <p:sp>
        <p:nvSpPr>
          <p:cNvPr id="3" name="Content Placeholder 2">
            <a:extLst>
              <a:ext uri="{FF2B5EF4-FFF2-40B4-BE49-F238E27FC236}">
                <a16:creationId xmlns:a16="http://schemas.microsoft.com/office/drawing/2014/main" id="{3EFC1947-16FE-C640-BF35-C26637772CEA}"/>
              </a:ext>
            </a:extLst>
          </p:cNvPr>
          <p:cNvSpPr>
            <a:spLocks noGrp="1"/>
          </p:cNvSpPr>
          <p:nvPr>
            <p:ph idx="1"/>
          </p:nvPr>
        </p:nvSpPr>
        <p:spPr/>
        <p:txBody>
          <a:bodyPr/>
          <a:lstStyle/>
          <a:p>
            <a:r>
              <a:rPr lang="fr-fr" dirty="0"/>
              <a:t>Parlez-nous de vous ! </a:t>
            </a:r>
          </a:p>
          <a:p>
            <a:endParaRPr lang="en-US" dirty="0"/>
          </a:p>
          <a:p>
            <a:pPr lvl="1"/>
            <a:r>
              <a:rPr lang="fr-fr" dirty="0"/>
              <a:t>Nom</a:t>
            </a:r>
          </a:p>
          <a:p>
            <a:pPr lvl="1"/>
            <a:endParaRPr lang="en-US" dirty="0"/>
          </a:p>
          <a:p>
            <a:pPr lvl="1"/>
            <a:r>
              <a:rPr lang="fr-fr" dirty="0"/>
              <a:t>Présentez votre activité préférée pour briser la glace</a:t>
            </a:r>
          </a:p>
          <a:p>
            <a:pPr marL="0" indent="0">
              <a:buNone/>
            </a:pPr>
            <a:endParaRPr lang="en-US" dirty="0"/>
          </a:p>
        </p:txBody>
      </p:sp>
      <p:sp>
        <p:nvSpPr>
          <p:cNvPr id="4" name="TextBox 3">
            <a:extLst>
              <a:ext uri="{FF2B5EF4-FFF2-40B4-BE49-F238E27FC236}">
                <a16:creationId xmlns:a16="http://schemas.microsoft.com/office/drawing/2014/main" id="{244D1783-7FA4-4224-953C-9236F4424610}"/>
              </a:ext>
            </a:extLst>
          </p:cNvPr>
          <p:cNvSpPr txBox="1"/>
          <p:nvPr/>
        </p:nvSpPr>
        <p:spPr>
          <a:xfrm>
            <a:off x="8386011" y="6396951"/>
            <a:ext cx="3649958" cy="338554"/>
          </a:xfrm>
          <a:prstGeom prst="rect">
            <a:avLst/>
          </a:prstGeom>
          <a:solidFill>
            <a:schemeClr val="bg1"/>
          </a:solidFill>
        </p:spPr>
        <p:txBody>
          <a:bodyPr wrap="square" rtlCol="0">
            <a:spAutoFit/>
          </a:bodyPr>
          <a:lstStyle/>
          <a:p>
            <a:r>
              <a:rPr lang="en-US" sz="1600" b="1" dirty="0">
                <a:solidFill>
                  <a:srgbClr val="298178"/>
                </a:solidFill>
                <a:latin typeface="Ubuntu" panose="020B0504030602030204" pitchFamily="34" charset="0"/>
              </a:rPr>
              <a:t>LEADERSHIP POUR LES ATHLÈTES</a:t>
            </a:r>
          </a:p>
        </p:txBody>
      </p:sp>
    </p:spTree>
    <p:extLst>
      <p:ext uri="{BB962C8B-B14F-4D97-AF65-F5344CB8AC3E}">
        <p14:creationId xmlns:p14="http://schemas.microsoft.com/office/powerpoint/2010/main" val="30116201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838200" y="1062549"/>
            <a:ext cx="10515600" cy="1325563"/>
          </a:xfrm>
        </p:spPr>
        <p:txBody>
          <a:bodyPr/>
          <a:lstStyle/>
          <a:p>
            <a:r>
              <a:rPr lang="fr-fr" dirty="0">
                <a:solidFill>
                  <a:schemeClr val="bg1"/>
                </a:solidFill>
              </a:rPr>
              <a:t>Leçon 2 : Comportements en réunion</a:t>
            </a:r>
          </a:p>
        </p:txBody>
      </p:sp>
      <p:sp>
        <p:nvSpPr>
          <p:cNvPr id="3" name="Content Placeholder 2">
            <a:extLst>
              <a:ext uri="{FF2B5EF4-FFF2-40B4-BE49-F238E27FC236}">
                <a16:creationId xmlns:a16="http://schemas.microsoft.com/office/drawing/2014/main" id="{3EFC1947-16FE-C640-BF35-C26637772CEA}"/>
              </a:ext>
            </a:extLst>
          </p:cNvPr>
          <p:cNvSpPr>
            <a:spLocks noGrp="1"/>
          </p:cNvSpPr>
          <p:nvPr>
            <p:ph idx="1"/>
          </p:nvPr>
        </p:nvSpPr>
        <p:spPr>
          <a:xfrm>
            <a:off x="838201" y="2568730"/>
            <a:ext cx="7559842" cy="3474794"/>
          </a:xfrm>
        </p:spPr>
        <p:txBody>
          <a:bodyPr>
            <a:normAutofit/>
          </a:bodyPr>
          <a:lstStyle/>
          <a:p>
            <a:pPr marL="0" marR="0" indent="0">
              <a:lnSpc>
                <a:spcPct val="150000"/>
              </a:lnSpc>
              <a:spcBef>
                <a:spcPts val="0"/>
              </a:spcBef>
              <a:buNone/>
            </a:pPr>
            <a:r>
              <a:rPr lang="fr-fr" b="1" dirty="0">
                <a:solidFill>
                  <a:schemeClr val="bg1"/>
                </a:solidFill>
                <a:ea typeface="Calibri" panose="020F0502020204030204" pitchFamily="34" charset="0"/>
                <a:cs typeface="Times New Roman" panose="02020603050405020304" pitchFamily="18" charset="0"/>
              </a:rPr>
              <a:t>Au cours de cette leçon, nous allons : </a:t>
            </a:r>
          </a:p>
          <a:p>
            <a:pPr>
              <a:lnSpc>
                <a:spcPct val="150000"/>
              </a:lnSpc>
              <a:spcBef>
                <a:spcPts val="0"/>
              </a:spcBef>
            </a:pPr>
            <a:r>
              <a:rPr lang="fr-fr" b="1" dirty="0">
                <a:solidFill>
                  <a:schemeClr val="bg1"/>
                </a:solidFill>
              </a:rPr>
              <a:t>Apprendre à identifier les différents comportements en réunion.</a:t>
            </a:r>
          </a:p>
          <a:p>
            <a:pPr>
              <a:lnSpc>
                <a:spcPct val="150000"/>
              </a:lnSpc>
              <a:spcBef>
                <a:spcPts val="0"/>
              </a:spcBef>
            </a:pPr>
            <a:r>
              <a:rPr lang="fr-fr" b="1" dirty="0">
                <a:solidFill>
                  <a:schemeClr val="bg1"/>
                </a:solidFill>
              </a:rPr>
              <a:t>Apprendre à gérer ces comportements pour avoir une réunion productive.</a:t>
            </a:r>
          </a:p>
          <a:p>
            <a:pPr marL="0" marR="0" indent="0">
              <a:lnSpc>
                <a:spcPct val="150000"/>
              </a:lnSpc>
              <a:spcBef>
                <a:spcPts val="0"/>
              </a:spcBef>
              <a:buNone/>
            </a:pPr>
            <a:endParaRPr lang="en-US" sz="3200" b="1" dirty="0">
              <a:solidFill>
                <a:schemeClr val="bg1"/>
              </a:solidFill>
            </a:endParaRPr>
          </a:p>
          <a:p>
            <a:pPr marL="0" marR="0" indent="0">
              <a:lnSpc>
                <a:spcPct val="150000"/>
              </a:lnSpc>
              <a:spcBef>
                <a:spcPts val="0"/>
              </a:spcBef>
              <a:buNone/>
            </a:pPr>
            <a:endParaRPr lang="en-US" sz="3200" b="1" dirty="0">
              <a:solidFill>
                <a:schemeClr val="bg1"/>
              </a:solidFill>
            </a:endParaRPr>
          </a:p>
        </p:txBody>
      </p:sp>
    </p:spTree>
    <p:extLst>
      <p:ext uri="{BB962C8B-B14F-4D97-AF65-F5344CB8AC3E}">
        <p14:creationId xmlns:p14="http://schemas.microsoft.com/office/powerpoint/2010/main" val="18094682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838200" y="318968"/>
            <a:ext cx="10515600" cy="1325563"/>
          </a:xfrm>
        </p:spPr>
        <p:txBody>
          <a:bodyPr/>
          <a:lstStyle/>
          <a:p>
            <a:r>
              <a:rPr lang="fr-fr" b="1" dirty="0">
                <a:solidFill>
                  <a:srgbClr val="016A5F"/>
                </a:solidFill>
              </a:rPr>
              <a:t>Comportements en réunion</a:t>
            </a:r>
          </a:p>
        </p:txBody>
      </p:sp>
      <p:sp>
        <p:nvSpPr>
          <p:cNvPr id="3" name="Content Placeholder 2">
            <a:extLst>
              <a:ext uri="{FF2B5EF4-FFF2-40B4-BE49-F238E27FC236}">
                <a16:creationId xmlns:a16="http://schemas.microsoft.com/office/drawing/2014/main" id="{3EFC1947-16FE-C640-BF35-C26637772CEA}"/>
              </a:ext>
            </a:extLst>
          </p:cNvPr>
          <p:cNvSpPr>
            <a:spLocks noGrp="1"/>
          </p:cNvSpPr>
          <p:nvPr>
            <p:ph idx="1"/>
          </p:nvPr>
        </p:nvSpPr>
        <p:spPr>
          <a:xfrm>
            <a:off x="1552075" y="3127782"/>
            <a:ext cx="1327484" cy="775291"/>
          </a:xfrm>
        </p:spPr>
        <p:txBody>
          <a:bodyPr>
            <a:normAutofit fontScale="92500"/>
          </a:bodyPr>
          <a:lstStyle/>
          <a:p>
            <a:pPr marL="0" indent="0" algn="ctr">
              <a:lnSpc>
                <a:spcPct val="150000"/>
              </a:lnSpc>
              <a:buNone/>
            </a:pPr>
            <a:r>
              <a:rPr lang="fr-fr" sz="2400" b="1" dirty="0">
                <a:solidFill>
                  <a:srgbClr val="016A5F"/>
                </a:solidFill>
              </a:rPr>
              <a:t>Écoutez </a:t>
            </a:r>
          </a:p>
        </p:txBody>
      </p:sp>
      <p:sp>
        <p:nvSpPr>
          <p:cNvPr id="4" name="Content Placeholder 2">
            <a:extLst>
              <a:ext uri="{FF2B5EF4-FFF2-40B4-BE49-F238E27FC236}">
                <a16:creationId xmlns:a16="http://schemas.microsoft.com/office/drawing/2014/main" id="{2DDC1DBB-BEA5-E840-B582-4776A7C091DB}"/>
              </a:ext>
            </a:extLst>
          </p:cNvPr>
          <p:cNvSpPr txBox="1">
            <a:spLocks/>
          </p:cNvSpPr>
          <p:nvPr/>
        </p:nvSpPr>
        <p:spPr>
          <a:xfrm>
            <a:off x="4463713" y="3127781"/>
            <a:ext cx="2642938" cy="775291"/>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Font typeface="Arial" panose="020B0604020202020204" pitchFamily="34" charset="0"/>
              <a:buNone/>
            </a:pPr>
            <a:r>
              <a:rPr lang="fr-fr" sz="2400" b="1" dirty="0">
                <a:solidFill>
                  <a:srgbClr val="016A5F"/>
                </a:solidFill>
              </a:rPr>
              <a:t>Parlez clairement </a:t>
            </a:r>
          </a:p>
        </p:txBody>
      </p:sp>
      <p:sp>
        <p:nvSpPr>
          <p:cNvPr id="5" name="Content Placeholder 2">
            <a:extLst>
              <a:ext uri="{FF2B5EF4-FFF2-40B4-BE49-F238E27FC236}">
                <a16:creationId xmlns:a16="http://schemas.microsoft.com/office/drawing/2014/main" id="{95C38C82-0077-4A4D-987C-2DCBF52E6BA7}"/>
              </a:ext>
            </a:extLst>
          </p:cNvPr>
          <p:cNvSpPr txBox="1">
            <a:spLocks/>
          </p:cNvSpPr>
          <p:nvPr/>
        </p:nvSpPr>
        <p:spPr>
          <a:xfrm>
            <a:off x="8021052" y="3127781"/>
            <a:ext cx="3926305" cy="775291"/>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Font typeface="Arial" panose="020B0604020202020204" pitchFamily="34" charset="0"/>
              <a:buNone/>
            </a:pPr>
            <a:r>
              <a:rPr lang="fr-fr" sz="2400" b="1" dirty="0">
                <a:solidFill>
                  <a:srgbClr val="016A5F"/>
                </a:solidFill>
              </a:rPr>
              <a:t>Supprimez les distractions</a:t>
            </a:r>
          </a:p>
        </p:txBody>
      </p:sp>
      <p:sp>
        <p:nvSpPr>
          <p:cNvPr id="6" name="Content Placeholder 2">
            <a:extLst>
              <a:ext uri="{FF2B5EF4-FFF2-40B4-BE49-F238E27FC236}">
                <a16:creationId xmlns:a16="http://schemas.microsoft.com/office/drawing/2014/main" id="{641D4810-828F-134F-A8C4-45F5EAFD9C42}"/>
              </a:ext>
            </a:extLst>
          </p:cNvPr>
          <p:cNvSpPr txBox="1">
            <a:spLocks/>
          </p:cNvSpPr>
          <p:nvPr/>
        </p:nvSpPr>
        <p:spPr>
          <a:xfrm>
            <a:off x="180475" y="5117003"/>
            <a:ext cx="4070684" cy="77528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Font typeface="Arial" panose="020B0604020202020204" pitchFamily="34" charset="0"/>
              <a:buNone/>
            </a:pPr>
            <a:r>
              <a:rPr lang="fr-fr" sz="2400" b="1" dirty="0">
                <a:solidFill>
                  <a:srgbClr val="016A5F"/>
                </a:solidFill>
              </a:rPr>
              <a:t>Parlez à tour de rôle</a:t>
            </a:r>
          </a:p>
        </p:txBody>
      </p:sp>
      <p:sp>
        <p:nvSpPr>
          <p:cNvPr id="7" name="Content Placeholder 2">
            <a:extLst>
              <a:ext uri="{FF2B5EF4-FFF2-40B4-BE49-F238E27FC236}">
                <a16:creationId xmlns:a16="http://schemas.microsoft.com/office/drawing/2014/main" id="{A585A0CC-9E25-2647-9F3E-D3795DF69AF5}"/>
              </a:ext>
            </a:extLst>
          </p:cNvPr>
          <p:cNvSpPr txBox="1">
            <a:spLocks/>
          </p:cNvSpPr>
          <p:nvPr/>
        </p:nvSpPr>
        <p:spPr>
          <a:xfrm>
            <a:off x="4078703" y="5117001"/>
            <a:ext cx="3412959" cy="77528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Font typeface="Arial" panose="020B0604020202020204" pitchFamily="34" charset="0"/>
              <a:buNone/>
            </a:pPr>
            <a:r>
              <a:rPr lang="fr-fr" sz="2400" b="1" dirty="0">
                <a:solidFill>
                  <a:srgbClr val="016A5F"/>
                </a:solidFill>
              </a:rPr>
              <a:t>Faites des progrès</a:t>
            </a:r>
          </a:p>
        </p:txBody>
      </p:sp>
      <p:sp>
        <p:nvSpPr>
          <p:cNvPr id="8" name="Content Placeholder 2">
            <a:extLst>
              <a:ext uri="{FF2B5EF4-FFF2-40B4-BE49-F238E27FC236}">
                <a16:creationId xmlns:a16="http://schemas.microsoft.com/office/drawing/2014/main" id="{16423A20-DE16-4648-8A63-0EB5A0A9719A}"/>
              </a:ext>
            </a:extLst>
          </p:cNvPr>
          <p:cNvSpPr txBox="1">
            <a:spLocks/>
          </p:cNvSpPr>
          <p:nvPr/>
        </p:nvSpPr>
        <p:spPr>
          <a:xfrm>
            <a:off x="8021052" y="5117001"/>
            <a:ext cx="3926305" cy="7752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Font typeface="Arial" panose="020B0604020202020204" pitchFamily="34" charset="0"/>
              <a:buNone/>
            </a:pPr>
            <a:r>
              <a:rPr lang="fr-fr" sz="2400" b="1" dirty="0">
                <a:solidFill>
                  <a:srgbClr val="016A5F"/>
                </a:solidFill>
              </a:rPr>
              <a:t>Respectez le temps</a:t>
            </a:r>
          </a:p>
        </p:txBody>
      </p:sp>
      <p:pic>
        <p:nvPicPr>
          <p:cNvPr id="10" name="Picture 9">
            <a:extLst>
              <a:ext uri="{FF2B5EF4-FFF2-40B4-BE49-F238E27FC236}">
                <a16:creationId xmlns:a16="http://schemas.microsoft.com/office/drawing/2014/main" id="{66293690-0DC6-6F43-AD13-8475FF786B2E}"/>
              </a:ext>
            </a:extLst>
          </p:cNvPr>
          <p:cNvPicPr>
            <a:picLocks noChangeAspect="1"/>
          </p:cNvPicPr>
          <p:nvPr/>
        </p:nvPicPr>
        <p:blipFill>
          <a:blip r:embed="rId4"/>
          <a:stretch>
            <a:fillRect/>
          </a:stretch>
        </p:blipFill>
        <p:spPr>
          <a:xfrm>
            <a:off x="9465644" y="4151801"/>
            <a:ext cx="1028700" cy="965200"/>
          </a:xfrm>
          <a:prstGeom prst="rect">
            <a:avLst/>
          </a:prstGeom>
        </p:spPr>
      </p:pic>
      <p:pic>
        <p:nvPicPr>
          <p:cNvPr id="12" name="Picture 11">
            <a:extLst>
              <a:ext uri="{FF2B5EF4-FFF2-40B4-BE49-F238E27FC236}">
                <a16:creationId xmlns:a16="http://schemas.microsoft.com/office/drawing/2014/main" id="{10F251BE-3F03-B040-ACDA-6BE14D8709FF}"/>
              </a:ext>
            </a:extLst>
          </p:cNvPr>
          <p:cNvPicPr>
            <a:picLocks noChangeAspect="1"/>
          </p:cNvPicPr>
          <p:nvPr/>
        </p:nvPicPr>
        <p:blipFill>
          <a:blip r:embed="rId5"/>
          <a:stretch>
            <a:fillRect/>
          </a:stretch>
        </p:blipFill>
        <p:spPr>
          <a:xfrm>
            <a:off x="9291764" y="1972833"/>
            <a:ext cx="1219200" cy="1206500"/>
          </a:xfrm>
          <a:prstGeom prst="rect">
            <a:avLst/>
          </a:prstGeom>
        </p:spPr>
      </p:pic>
      <p:pic>
        <p:nvPicPr>
          <p:cNvPr id="14" name="Picture 13">
            <a:extLst>
              <a:ext uri="{FF2B5EF4-FFF2-40B4-BE49-F238E27FC236}">
                <a16:creationId xmlns:a16="http://schemas.microsoft.com/office/drawing/2014/main" id="{D83CD6CD-E9A5-F440-AE0E-1CD46E1EFDCF}"/>
              </a:ext>
            </a:extLst>
          </p:cNvPr>
          <p:cNvPicPr>
            <a:picLocks noChangeAspect="1"/>
          </p:cNvPicPr>
          <p:nvPr/>
        </p:nvPicPr>
        <p:blipFill>
          <a:blip r:embed="rId6"/>
          <a:stretch>
            <a:fillRect/>
          </a:stretch>
        </p:blipFill>
        <p:spPr>
          <a:xfrm>
            <a:off x="1903399" y="1991558"/>
            <a:ext cx="647700" cy="977900"/>
          </a:xfrm>
          <a:prstGeom prst="rect">
            <a:avLst/>
          </a:prstGeom>
        </p:spPr>
      </p:pic>
      <p:pic>
        <p:nvPicPr>
          <p:cNvPr id="16" name="Picture 15">
            <a:extLst>
              <a:ext uri="{FF2B5EF4-FFF2-40B4-BE49-F238E27FC236}">
                <a16:creationId xmlns:a16="http://schemas.microsoft.com/office/drawing/2014/main" id="{ECA9AA8D-5641-1C4A-A9CC-1343613F6731}"/>
              </a:ext>
            </a:extLst>
          </p:cNvPr>
          <p:cNvPicPr>
            <a:picLocks noChangeAspect="1"/>
          </p:cNvPicPr>
          <p:nvPr/>
        </p:nvPicPr>
        <p:blipFill>
          <a:blip r:embed="rId7"/>
          <a:stretch>
            <a:fillRect/>
          </a:stretch>
        </p:blipFill>
        <p:spPr>
          <a:xfrm>
            <a:off x="5181401" y="4141844"/>
            <a:ext cx="1028700" cy="1001629"/>
          </a:xfrm>
          <a:prstGeom prst="rect">
            <a:avLst/>
          </a:prstGeom>
        </p:spPr>
      </p:pic>
      <p:pic>
        <p:nvPicPr>
          <p:cNvPr id="18" name="Picture 17">
            <a:extLst>
              <a:ext uri="{FF2B5EF4-FFF2-40B4-BE49-F238E27FC236}">
                <a16:creationId xmlns:a16="http://schemas.microsoft.com/office/drawing/2014/main" id="{712366A4-3026-FD49-9C3C-3BCB524D6B9D}"/>
              </a:ext>
            </a:extLst>
          </p:cNvPr>
          <p:cNvPicPr>
            <a:picLocks noChangeAspect="1"/>
          </p:cNvPicPr>
          <p:nvPr/>
        </p:nvPicPr>
        <p:blipFill>
          <a:blip r:embed="rId8"/>
          <a:stretch>
            <a:fillRect/>
          </a:stretch>
        </p:blipFill>
        <p:spPr>
          <a:xfrm>
            <a:off x="5064672" y="2135287"/>
            <a:ext cx="1441777" cy="1044046"/>
          </a:xfrm>
          <a:prstGeom prst="rect">
            <a:avLst/>
          </a:prstGeom>
        </p:spPr>
      </p:pic>
      <p:pic>
        <p:nvPicPr>
          <p:cNvPr id="20" name="Picture 19">
            <a:extLst>
              <a:ext uri="{FF2B5EF4-FFF2-40B4-BE49-F238E27FC236}">
                <a16:creationId xmlns:a16="http://schemas.microsoft.com/office/drawing/2014/main" id="{864CB4F0-9D5A-504A-889E-DBA943E88B4E}"/>
              </a:ext>
            </a:extLst>
          </p:cNvPr>
          <p:cNvPicPr>
            <a:picLocks noChangeAspect="1"/>
          </p:cNvPicPr>
          <p:nvPr/>
        </p:nvPicPr>
        <p:blipFill>
          <a:blip r:embed="rId9"/>
          <a:stretch>
            <a:fillRect/>
          </a:stretch>
        </p:blipFill>
        <p:spPr>
          <a:xfrm>
            <a:off x="1552075" y="4085636"/>
            <a:ext cx="1327484" cy="1057839"/>
          </a:xfrm>
          <a:prstGeom prst="rect">
            <a:avLst/>
          </a:prstGeom>
        </p:spPr>
      </p:pic>
      <p:sp>
        <p:nvSpPr>
          <p:cNvPr id="15" name="TextBox 14">
            <a:extLst>
              <a:ext uri="{FF2B5EF4-FFF2-40B4-BE49-F238E27FC236}">
                <a16:creationId xmlns:a16="http://schemas.microsoft.com/office/drawing/2014/main" id="{B44D80D0-F261-445E-9176-0ACA8A61CDC1}"/>
              </a:ext>
            </a:extLst>
          </p:cNvPr>
          <p:cNvSpPr txBox="1"/>
          <p:nvPr/>
        </p:nvSpPr>
        <p:spPr>
          <a:xfrm>
            <a:off x="8386011" y="6396951"/>
            <a:ext cx="3649958" cy="338554"/>
          </a:xfrm>
          <a:prstGeom prst="rect">
            <a:avLst/>
          </a:prstGeom>
          <a:solidFill>
            <a:schemeClr val="bg1"/>
          </a:solidFill>
        </p:spPr>
        <p:txBody>
          <a:bodyPr wrap="square" rtlCol="0">
            <a:spAutoFit/>
          </a:bodyPr>
          <a:lstStyle/>
          <a:p>
            <a:r>
              <a:rPr lang="en-US" sz="1600" b="1" dirty="0">
                <a:solidFill>
                  <a:srgbClr val="298178"/>
                </a:solidFill>
                <a:latin typeface="Ubuntu" panose="020B0504030602030204" pitchFamily="34" charset="0"/>
              </a:rPr>
              <a:t>LEADERSHIP POUR LES ATHLÈTES</a:t>
            </a:r>
          </a:p>
        </p:txBody>
      </p:sp>
    </p:spTree>
    <p:extLst>
      <p:ext uri="{BB962C8B-B14F-4D97-AF65-F5344CB8AC3E}">
        <p14:creationId xmlns:p14="http://schemas.microsoft.com/office/powerpoint/2010/main" val="30659022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838200" y="445335"/>
            <a:ext cx="10515600" cy="1142833"/>
          </a:xfrm>
        </p:spPr>
        <p:txBody>
          <a:bodyPr/>
          <a:lstStyle/>
          <a:p>
            <a:r>
              <a:rPr lang="fr-fr" dirty="0"/>
              <a:t>Comportements en réunion</a:t>
            </a:r>
          </a:p>
        </p:txBody>
      </p:sp>
      <p:sp>
        <p:nvSpPr>
          <p:cNvPr id="4" name="Title 1">
            <a:extLst>
              <a:ext uri="{FF2B5EF4-FFF2-40B4-BE49-F238E27FC236}">
                <a16:creationId xmlns:a16="http://schemas.microsoft.com/office/drawing/2014/main" id="{7D91A75F-D594-834D-AAF5-8A3A286659B3}"/>
              </a:ext>
            </a:extLst>
          </p:cNvPr>
          <p:cNvSpPr txBox="1">
            <a:spLocks/>
          </p:cNvSpPr>
          <p:nvPr/>
        </p:nvSpPr>
        <p:spPr>
          <a:xfrm>
            <a:off x="838200" y="1262395"/>
            <a:ext cx="10515600" cy="781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fr-fr" sz="2800" b="1" dirty="0">
                <a:solidFill>
                  <a:srgbClr val="179984"/>
                </a:solidFill>
              </a:rPr>
              <a:t>Activité 1</a:t>
            </a:r>
          </a:p>
        </p:txBody>
      </p:sp>
      <p:pic>
        <p:nvPicPr>
          <p:cNvPr id="5" name="Picture 4">
            <a:extLst>
              <a:ext uri="{FF2B5EF4-FFF2-40B4-BE49-F238E27FC236}">
                <a16:creationId xmlns:a16="http://schemas.microsoft.com/office/drawing/2014/main" id="{73767B69-DF83-2E4C-BC8F-69804F93F4F7}"/>
              </a:ext>
            </a:extLst>
          </p:cNvPr>
          <p:cNvPicPr>
            <a:picLocks noChangeAspect="1"/>
          </p:cNvPicPr>
          <p:nvPr/>
        </p:nvPicPr>
        <p:blipFill>
          <a:blip r:embed="rId4"/>
          <a:stretch>
            <a:fillRect/>
          </a:stretch>
        </p:blipFill>
        <p:spPr>
          <a:xfrm>
            <a:off x="3624737" y="3260283"/>
            <a:ext cx="977649" cy="1008522"/>
          </a:xfrm>
          <a:prstGeom prst="rect">
            <a:avLst/>
          </a:prstGeom>
        </p:spPr>
      </p:pic>
      <p:pic>
        <p:nvPicPr>
          <p:cNvPr id="7" name="Picture 6">
            <a:extLst>
              <a:ext uri="{FF2B5EF4-FFF2-40B4-BE49-F238E27FC236}">
                <a16:creationId xmlns:a16="http://schemas.microsoft.com/office/drawing/2014/main" id="{9B87632D-1A56-0842-8260-FBE2C72EFA44}"/>
              </a:ext>
            </a:extLst>
          </p:cNvPr>
          <p:cNvPicPr>
            <a:picLocks noChangeAspect="1"/>
          </p:cNvPicPr>
          <p:nvPr/>
        </p:nvPicPr>
        <p:blipFill>
          <a:blip r:embed="rId5"/>
          <a:stretch>
            <a:fillRect/>
          </a:stretch>
        </p:blipFill>
        <p:spPr>
          <a:xfrm>
            <a:off x="5039192" y="3175713"/>
            <a:ext cx="977649" cy="1085528"/>
          </a:xfrm>
          <a:prstGeom prst="rect">
            <a:avLst/>
          </a:prstGeom>
        </p:spPr>
      </p:pic>
      <p:pic>
        <p:nvPicPr>
          <p:cNvPr id="10" name="Picture 9">
            <a:extLst>
              <a:ext uri="{FF2B5EF4-FFF2-40B4-BE49-F238E27FC236}">
                <a16:creationId xmlns:a16="http://schemas.microsoft.com/office/drawing/2014/main" id="{E6D41DA9-46A9-D748-9BA3-19994C2F3C26}"/>
              </a:ext>
            </a:extLst>
          </p:cNvPr>
          <p:cNvPicPr>
            <a:picLocks noChangeAspect="1"/>
          </p:cNvPicPr>
          <p:nvPr/>
        </p:nvPicPr>
        <p:blipFill>
          <a:blip r:embed="rId6"/>
          <a:stretch>
            <a:fillRect/>
          </a:stretch>
        </p:blipFill>
        <p:spPr>
          <a:xfrm>
            <a:off x="6640502" y="3175713"/>
            <a:ext cx="1158055" cy="1022427"/>
          </a:xfrm>
          <a:prstGeom prst="rect">
            <a:avLst/>
          </a:prstGeom>
        </p:spPr>
      </p:pic>
      <p:pic>
        <p:nvPicPr>
          <p:cNvPr id="12" name="Picture 11">
            <a:extLst>
              <a:ext uri="{FF2B5EF4-FFF2-40B4-BE49-F238E27FC236}">
                <a16:creationId xmlns:a16="http://schemas.microsoft.com/office/drawing/2014/main" id="{62F9678A-3386-6D4D-A537-14457C0370DF}"/>
              </a:ext>
            </a:extLst>
          </p:cNvPr>
          <p:cNvPicPr>
            <a:picLocks noChangeAspect="1"/>
          </p:cNvPicPr>
          <p:nvPr/>
        </p:nvPicPr>
        <p:blipFill>
          <a:blip r:embed="rId7"/>
          <a:stretch>
            <a:fillRect/>
          </a:stretch>
        </p:blipFill>
        <p:spPr>
          <a:xfrm>
            <a:off x="8013156" y="3250346"/>
            <a:ext cx="858252" cy="1018459"/>
          </a:xfrm>
          <a:prstGeom prst="rect">
            <a:avLst/>
          </a:prstGeom>
        </p:spPr>
      </p:pic>
      <p:sp>
        <p:nvSpPr>
          <p:cNvPr id="8" name="TextBox 7">
            <a:extLst>
              <a:ext uri="{FF2B5EF4-FFF2-40B4-BE49-F238E27FC236}">
                <a16:creationId xmlns:a16="http://schemas.microsoft.com/office/drawing/2014/main" id="{A3FF3D8B-CC07-40B6-9C55-2D6159EB1801}"/>
              </a:ext>
            </a:extLst>
          </p:cNvPr>
          <p:cNvSpPr txBox="1"/>
          <p:nvPr/>
        </p:nvSpPr>
        <p:spPr>
          <a:xfrm>
            <a:off x="8386011" y="6396951"/>
            <a:ext cx="3649958" cy="338554"/>
          </a:xfrm>
          <a:prstGeom prst="rect">
            <a:avLst/>
          </a:prstGeom>
          <a:solidFill>
            <a:schemeClr val="bg1"/>
          </a:solidFill>
        </p:spPr>
        <p:txBody>
          <a:bodyPr wrap="square" rtlCol="0">
            <a:spAutoFit/>
          </a:bodyPr>
          <a:lstStyle/>
          <a:p>
            <a:r>
              <a:rPr lang="en-US" sz="1600" b="1" dirty="0">
                <a:solidFill>
                  <a:srgbClr val="298178"/>
                </a:solidFill>
                <a:latin typeface="Ubuntu" panose="020B0504030602030204" pitchFamily="34" charset="0"/>
              </a:rPr>
              <a:t>LEADERSHIP POUR LES ATHLÈTES</a:t>
            </a:r>
          </a:p>
        </p:txBody>
      </p:sp>
    </p:spTree>
    <p:extLst>
      <p:ext uri="{BB962C8B-B14F-4D97-AF65-F5344CB8AC3E}">
        <p14:creationId xmlns:p14="http://schemas.microsoft.com/office/powerpoint/2010/main" val="5244720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3767B69-DF83-2E4C-BC8F-69804F93F4F7}"/>
              </a:ext>
            </a:extLst>
          </p:cNvPr>
          <p:cNvPicPr>
            <a:picLocks noChangeAspect="1"/>
          </p:cNvPicPr>
          <p:nvPr/>
        </p:nvPicPr>
        <p:blipFill>
          <a:blip r:embed="rId4"/>
          <a:stretch>
            <a:fillRect/>
          </a:stretch>
        </p:blipFill>
        <p:spPr>
          <a:xfrm>
            <a:off x="705986" y="554043"/>
            <a:ext cx="856562" cy="883611"/>
          </a:xfrm>
          <a:prstGeom prst="rect">
            <a:avLst/>
          </a:prstGeom>
        </p:spPr>
      </p:pic>
      <p:pic>
        <p:nvPicPr>
          <p:cNvPr id="7" name="Picture 6">
            <a:extLst>
              <a:ext uri="{FF2B5EF4-FFF2-40B4-BE49-F238E27FC236}">
                <a16:creationId xmlns:a16="http://schemas.microsoft.com/office/drawing/2014/main" id="{9B87632D-1A56-0842-8260-FBE2C72EFA44}"/>
              </a:ext>
            </a:extLst>
          </p:cNvPr>
          <p:cNvPicPr>
            <a:picLocks noChangeAspect="1"/>
          </p:cNvPicPr>
          <p:nvPr/>
        </p:nvPicPr>
        <p:blipFill>
          <a:blip r:embed="rId5"/>
          <a:stretch>
            <a:fillRect/>
          </a:stretch>
        </p:blipFill>
        <p:spPr>
          <a:xfrm>
            <a:off x="794497" y="2123672"/>
            <a:ext cx="719924" cy="799364"/>
          </a:xfrm>
          <a:prstGeom prst="rect">
            <a:avLst/>
          </a:prstGeom>
        </p:spPr>
      </p:pic>
      <p:pic>
        <p:nvPicPr>
          <p:cNvPr id="10" name="Picture 9">
            <a:extLst>
              <a:ext uri="{FF2B5EF4-FFF2-40B4-BE49-F238E27FC236}">
                <a16:creationId xmlns:a16="http://schemas.microsoft.com/office/drawing/2014/main" id="{E6D41DA9-46A9-D748-9BA3-19994C2F3C26}"/>
              </a:ext>
            </a:extLst>
          </p:cNvPr>
          <p:cNvPicPr>
            <a:picLocks noChangeAspect="1"/>
          </p:cNvPicPr>
          <p:nvPr/>
        </p:nvPicPr>
        <p:blipFill>
          <a:blip r:embed="rId6"/>
          <a:stretch>
            <a:fillRect/>
          </a:stretch>
        </p:blipFill>
        <p:spPr>
          <a:xfrm>
            <a:off x="874707" y="3728067"/>
            <a:ext cx="856562" cy="756244"/>
          </a:xfrm>
          <a:prstGeom prst="rect">
            <a:avLst/>
          </a:prstGeom>
        </p:spPr>
      </p:pic>
      <p:pic>
        <p:nvPicPr>
          <p:cNvPr id="12" name="Picture 11">
            <a:extLst>
              <a:ext uri="{FF2B5EF4-FFF2-40B4-BE49-F238E27FC236}">
                <a16:creationId xmlns:a16="http://schemas.microsoft.com/office/drawing/2014/main" id="{62F9678A-3386-6D4D-A537-14457C0370DF}"/>
              </a:ext>
            </a:extLst>
          </p:cNvPr>
          <p:cNvPicPr>
            <a:picLocks noChangeAspect="1"/>
          </p:cNvPicPr>
          <p:nvPr/>
        </p:nvPicPr>
        <p:blipFill>
          <a:blip r:embed="rId7"/>
          <a:stretch>
            <a:fillRect/>
          </a:stretch>
        </p:blipFill>
        <p:spPr>
          <a:xfrm>
            <a:off x="897990" y="5238877"/>
            <a:ext cx="658778" cy="781750"/>
          </a:xfrm>
          <a:prstGeom prst="rect">
            <a:avLst/>
          </a:prstGeom>
        </p:spPr>
      </p:pic>
      <p:sp>
        <p:nvSpPr>
          <p:cNvPr id="13" name="Title 1">
            <a:extLst>
              <a:ext uri="{FF2B5EF4-FFF2-40B4-BE49-F238E27FC236}">
                <a16:creationId xmlns:a16="http://schemas.microsoft.com/office/drawing/2014/main" id="{52C647AB-7026-2C4D-A94A-D26EC69E3026}"/>
              </a:ext>
            </a:extLst>
          </p:cNvPr>
          <p:cNvSpPr txBox="1">
            <a:spLocks/>
          </p:cNvSpPr>
          <p:nvPr/>
        </p:nvSpPr>
        <p:spPr>
          <a:xfrm>
            <a:off x="1808173" y="575694"/>
            <a:ext cx="2514600" cy="781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fr-fr" sz="2000" b="1" dirty="0">
                <a:solidFill>
                  <a:srgbClr val="179984"/>
                </a:solidFill>
              </a:rPr>
              <a:t>Trop bavard</a:t>
            </a:r>
          </a:p>
        </p:txBody>
      </p:sp>
      <p:sp>
        <p:nvSpPr>
          <p:cNvPr id="14" name="Title 1">
            <a:extLst>
              <a:ext uri="{FF2B5EF4-FFF2-40B4-BE49-F238E27FC236}">
                <a16:creationId xmlns:a16="http://schemas.microsoft.com/office/drawing/2014/main" id="{875017AF-966A-194E-BCF7-B44FE5623212}"/>
              </a:ext>
            </a:extLst>
          </p:cNvPr>
          <p:cNvSpPr txBox="1">
            <a:spLocks/>
          </p:cNvSpPr>
          <p:nvPr/>
        </p:nvSpPr>
        <p:spPr>
          <a:xfrm>
            <a:off x="1808173" y="2209341"/>
            <a:ext cx="2765831" cy="781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fr-fr" sz="2000" b="1" dirty="0">
                <a:solidFill>
                  <a:srgbClr val="179984"/>
                </a:solidFill>
              </a:rPr>
              <a:t>Facilement distrait</a:t>
            </a:r>
          </a:p>
        </p:txBody>
      </p:sp>
      <p:sp>
        <p:nvSpPr>
          <p:cNvPr id="15" name="Title 1">
            <a:extLst>
              <a:ext uri="{FF2B5EF4-FFF2-40B4-BE49-F238E27FC236}">
                <a16:creationId xmlns:a16="http://schemas.microsoft.com/office/drawing/2014/main" id="{126313E3-82CD-CF40-ABB4-2CD7EC7E1865}"/>
              </a:ext>
            </a:extLst>
          </p:cNvPr>
          <p:cNvSpPr txBox="1">
            <a:spLocks/>
          </p:cNvSpPr>
          <p:nvPr/>
        </p:nvSpPr>
        <p:spPr>
          <a:xfrm>
            <a:off x="1808173" y="3789712"/>
            <a:ext cx="2514600" cy="781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fr-fr" sz="2000" b="1" dirty="0">
                <a:solidFill>
                  <a:srgbClr val="179984"/>
                </a:solidFill>
              </a:rPr>
              <a:t>Indifférent</a:t>
            </a:r>
          </a:p>
        </p:txBody>
      </p:sp>
      <p:sp>
        <p:nvSpPr>
          <p:cNvPr id="16" name="Title 1">
            <a:extLst>
              <a:ext uri="{FF2B5EF4-FFF2-40B4-BE49-F238E27FC236}">
                <a16:creationId xmlns:a16="http://schemas.microsoft.com/office/drawing/2014/main" id="{2F9F7CE2-FE66-FE4D-A99C-AC713C7B13D9}"/>
              </a:ext>
            </a:extLst>
          </p:cNvPr>
          <p:cNvSpPr txBox="1">
            <a:spLocks/>
          </p:cNvSpPr>
          <p:nvPr/>
        </p:nvSpPr>
        <p:spPr>
          <a:xfrm>
            <a:off x="1808173" y="5273908"/>
            <a:ext cx="3554648" cy="781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fr-fr" sz="2000" b="1" dirty="0">
                <a:solidFill>
                  <a:srgbClr val="179984"/>
                </a:solidFill>
              </a:rPr>
              <a:t>Argumente beaucoup</a:t>
            </a:r>
          </a:p>
        </p:txBody>
      </p:sp>
      <p:sp>
        <p:nvSpPr>
          <p:cNvPr id="17" name="Title 1">
            <a:extLst>
              <a:ext uri="{FF2B5EF4-FFF2-40B4-BE49-F238E27FC236}">
                <a16:creationId xmlns:a16="http://schemas.microsoft.com/office/drawing/2014/main" id="{235CFA50-B314-1241-8714-95ECACD90345}"/>
              </a:ext>
            </a:extLst>
          </p:cNvPr>
          <p:cNvSpPr txBox="1">
            <a:spLocks/>
          </p:cNvSpPr>
          <p:nvPr/>
        </p:nvSpPr>
        <p:spPr>
          <a:xfrm>
            <a:off x="6707346" y="320858"/>
            <a:ext cx="4255742" cy="12575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pPr>
              <a:lnSpc>
                <a:spcPct val="100000"/>
              </a:lnSpc>
            </a:pPr>
            <a:r>
              <a:rPr lang="fr-fr" sz="2000" b="1" dirty="0">
                <a:solidFill>
                  <a:srgbClr val="13336A"/>
                </a:solidFill>
              </a:rPr>
              <a:t>Personnalité combative. </a:t>
            </a:r>
          </a:p>
          <a:p>
            <a:pPr>
              <a:lnSpc>
                <a:spcPct val="100000"/>
              </a:lnSpc>
            </a:pPr>
            <a:r>
              <a:rPr lang="fr-fr" sz="2000" b="1" dirty="0">
                <a:solidFill>
                  <a:srgbClr val="13336A"/>
                </a:solidFill>
              </a:rPr>
              <a:t>Crée régulièrement une </a:t>
            </a:r>
            <a:r>
              <a:rPr lang="fr-FR" sz="2000" b="1" dirty="0">
                <a:solidFill>
                  <a:srgbClr val="13336A"/>
                </a:solidFill>
              </a:rPr>
              <a:t>débat</a:t>
            </a:r>
            <a:r>
              <a:rPr lang="fr-fr" sz="2000" b="1" dirty="0">
                <a:solidFill>
                  <a:srgbClr val="13336A"/>
                </a:solidFill>
              </a:rPr>
              <a:t>.</a:t>
            </a:r>
          </a:p>
        </p:txBody>
      </p:sp>
      <p:sp>
        <p:nvSpPr>
          <p:cNvPr id="18" name="Title 1">
            <a:extLst>
              <a:ext uri="{FF2B5EF4-FFF2-40B4-BE49-F238E27FC236}">
                <a16:creationId xmlns:a16="http://schemas.microsoft.com/office/drawing/2014/main" id="{9652B62E-A7B2-BA40-B74F-DFEB69DD54EF}"/>
              </a:ext>
            </a:extLst>
          </p:cNvPr>
          <p:cNvSpPr txBox="1">
            <a:spLocks/>
          </p:cNvSpPr>
          <p:nvPr/>
        </p:nvSpPr>
        <p:spPr>
          <a:xfrm>
            <a:off x="6707345" y="1771205"/>
            <a:ext cx="5067559" cy="15444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pPr>
              <a:lnSpc>
                <a:spcPct val="100000"/>
              </a:lnSpc>
            </a:pPr>
            <a:r>
              <a:rPr lang="fr-fr" sz="2000" b="1" dirty="0">
                <a:solidFill>
                  <a:srgbClr val="13336A"/>
                </a:solidFill>
              </a:rPr>
              <a:t>Aime être le centre d'attention, peut en savoir beaucoup sur le sujet et veut en parler à tout le monde, ou aime beaucoup parler. </a:t>
            </a:r>
          </a:p>
          <a:p>
            <a:pPr>
              <a:lnSpc>
                <a:spcPct val="100000"/>
              </a:lnSpc>
            </a:pPr>
            <a:endParaRPr lang="en-US" sz="2000" b="1" dirty="0">
              <a:solidFill>
                <a:srgbClr val="13336A"/>
              </a:solidFill>
            </a:endParaRPr>
          </a:p>
        </p:txBody>
      </p:sp>
      <p:sp>
        <p:nvSpPr>
          <p:cNvPr id="19" name="Title 1">
            <a:extLst>
              <a:ext uri="{FF2B5EF4-FFF2-40B4-BE49-F238E27FC236}">
                <a16:creationId xmlns:a16="http://schemas.microsoft.com/office/drawing/2014/main" id="{E441D812-27A9-3D43-844E-2194A07F93F1}"/>
              </a:ext>
            </a:extLst>
          </p:cNvPr>
          <p:cNvSpPr txBox="1">
            <a:spLocks/>
          </p:cNvSpPr>
          <p:nvPr/>
        </p:nvSpPr>
        <p:spPr>
          <a:xfrm>
            <a:off x="6707345" y="3429000"/>
            <a:ext cx="5067559" cy="15444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pPr>
              <a:lnSpc>
                <a:spcPct val="100000"/>
              </a:lnSpc>
            </a:pPr>
            <a:r>
              <a:rPr lang="fr-fr" sz="2000" b="1" dirty="0">
                <a:solidFill>
                  <a:srgbClr val="13336A"/>
                </a:solidFill>
              </a:rPr>
              <a:t>Est facilement distrait, distrait d'autres membres et vous avec des conversations parallèles.</a:t>
            </a:r>
          </a:p>
        </p:txBody>
      </p:sp>
      <p:sp>
        <p:nvSpPr>
          <p:cNvPr id="20" name="Title 1">
            <a:extLst>
              <a:ext uri="{FF2B5EF4-FFF2-40B4-BE49-F238E27FC236}">
                <a16:creationId xmlns:a16="http://schemas.microsoft.com/office/drawing/2014/main" id="{5840F0BF-D0FC-BC44-842E-4921F0224E5D}"/>
              </a:ext>
            </a:extLst>
          </p:cNvPr>
          <p:cNvSpPr txBox="1">
            <a:spLocks/>
          </p:cNvSpPr>
          <p:nvPr/>
        </p:nvSpPr>
        <p:spPr>
          <a:xfrm>
            <a:off x="6707345" y="5177171"/>
            <a:ext cx="5227981" cy="12717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pPr>
              <a:lnSpc>
                <a:spcPct val="100000"/>
              </a:lnSpc>
            </a:pPr>
            <a:r>
              <a:rPr lang="fr-fr" sz="2000" b="1" dirty="0">
                <a:solidFill>
                  <a:srgbClr val="13336A"/>
                </a:solidFill>
              </a:rPr>
              <a:t>Semble s'ennuyer, comme s'il s'en fichait. Ou peut se montrer timide.</a:t>
            </a:r>
          </a:p>
          <a:p>
            <a:pPr>
              <a:lnSpc>
                <a:spcPct val="100000"/>
              </a:lnSpc>
            </a:pPr>
            <a:endParaRPr lang="en-US" sz="2000" b="1" dirty="0">
              <a:solidFill>
                <a:srgbClr val="13336A"/>
              </a:solidFill>
            </a:endParaRPr>
          </a:p>
        </p:txBody>
      </p:sp>
      <p:sp>
        <p:nvSpPr>
          <p:cNvPr id="21" name="TextBox 20">
            <a:extLst>
              <a:ext uri="{FF2B5EF4-FFF2-40B4-BE49-F238E27FC236}">
                <a16:creationId xmlns:a16="http://schemas.microsoft.com/office/drawing/2014/main" id="{37ACDE1F-3DA5-44B3-A396-62FF99D714A3}"/>
              </a:ext>
            </a:extLst>
          </p:cNvPr>
          <p:cNvSpPr txBox="1"/>
          <p:nvPr/>
        </p:nvSpPr>
        <p:spPr>
          <a:xfrm>
            <a:off x="8386011" y="6396951"/>
            <a:ext cx="3649958" cy="338554"/>
          </a:xfrm>
          <a:prstGeom prst="rect">
            <a:avLst/>
          </a:prstGeom>
          <a:solidFill>
            <a:schemeClr val="bg1"/>
          </a:solidFill>
        </p:spPr>
        <p:txBody>
          <a:bodyPr wrap="square" rtlCol="0">
            <a:spAutoFit/>
          </a:bodyPr>
          <a:lstStyle/>
          <a:p>
            <a:r>
              <a:rPr lang="en-US" sz="1600" b="1" dirty="0">
                <a:solidFill>
                  <a:srgbClr val="298178"/>
                </a:solidFill>
                <a:latin typeface="Ubuntu" panose="020B0504030602030204" pitchFamily="34" charset="0"/>
              </a:rPr>
              <a:t>LEADERSHIP POUR LES ATHLÈTES</a:t>
            </a:r>
          </a:p>
        </p:txBody>
      </p:sp>
    </p:spTree>
    <p:extLst>
      <p:ext uri="{BB962C8B-B14F-4D97-AF65-F5344CB8AC3E}">
        <p14:creationId xmlns:p14="http://schemas.microsoft.com/office/powerpoint/2010/main" val="39328339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3767B69-DF83-2E4C-BC8F-69804F93F4F7}"/>
              </a:ext>
            </a:extLst>
          </p:cNvPr>
          <p:cNvPicPr>
            <a:picLocks noChangeAspect="1"/>
          </p:cNvPicPr>
          <p:nvPr/>
        </p:nvPicPr>
        <p:blipFill>
          <a:blip r:embed="rId4"/>
          <a:stretch>
            <a:fillRect/>
          </a:stretch>
        </p:blipFill>
        <p:spPr>
          <a:xfrm>
            <a:off x="1090699" y="406856"/>
            <a:ext cx="719925" cy="742659"/>
          </a:xfrm>
          <a:prstGeom prst="rect">
            <a:avLst/>
          </a:prstGeom>
        </p:spPr>
      </p:pic>
      <p:pic>
        <p:nvPicPr>
          <p:cNvPr id="7" name="Picture 6">
            <a:extLst>
              <a:ext uri="{FF2B5EF4-FFF2-40B4-BE49-F238E27FC236}">
                <a16:creationId xmlns:a16="http://schemas.microsoft.com/office/drawing/2014/main" id="{9B87632D-1A56-0842-8260-FBE2C72EFA44}"/>
              </a:ext>
            </a:extLst>
          </p:cNvPr>
          <p:cNvPicPr>
            <a:picLocks noChangeAspect="1"/>
          </p:cNvPicPr>
          <p:nvPr/>
        </p:nvPicPr>
        <p:blipFill>
          <a:blip r:embed="rId5"/>
          <a:stretch>
            <a:fillRect/>
          </a:stretch>
        </p:blipFill>
        <p:spPr>
          <a:xfrm>
            <a:off x="1042574" y="1736382"/>
            <a:ext cx="719924" cy="799364"/>
          </a:xfrm>
          <a:prstGeom prst="rect">
            <a:avLst/>
          </a:prstGeom>
        </p:spPr>
      </p:pic>
      <p:pic>
        <p:nvPicPr>
          <p:cNvPr id="10" name="Picture 9">
            <a:extLst>
              <a:ext uri="{FF2B5EF4-FFF2-40B4-BE49-F238E27FC236}">
                <a16:creationId xmlns:a16="http://schemas.microsoft.com/office/drawing/2014/main" id="{E6D41DA9-46A9-D748-9BA3-19994C2F3C26}"/>
              </a:ext>
            </a:extLst>
          </p:cNvPr>
          <p:cNvPicPr>
            <a:picLocks noChangeAspect="1"/>
          </p:cNvPicPr>
          <p:nvPr/>
        </p:nvPicPr>
        <p:blipFill>
          <a:blip r:embed="rId6"/>
          <a:stretch>
            <a:fillRect/>
          </a:stretch>
        </p:blipFill>
        <p:spPr>
          <a:xfrm>
            <a:off x="1122784" y="3062828"/>
            <a:ext cx="856562" cy="756244"/>
          </a:xfrm>
          <a:prstGeom prst="rect">
            <a:avLst/>
          </a:prstGeom>
        </p:spPr>
      </p:pic>
      <p:pic>
        <p:nvPicPr>
          <p:cNvPr id="12" name="Picture 11">
            <a:extLst>
              <a:ext uri="{FF2B5EF4-FFF2-40B4-BE49-F238E27FC236}">
                <a16:creationId xmlns:a16="http://schemas.microsoft.com/office/drawing/2014/main" id="{62F9678A-3386-6D4D-A537-14457C0370DF}"/>
              </a:ext>
            </a:extLst>
          </p:cNvPr>
          <p:cNvPicPr>
            <a:picLocks noChangeAspect="1"/>
          </p:cNvPicPr>
          <p:nvPr/>
        </p:nvPicPr>
        <p:blipFill>
          <a:blip r:embed="rId7"/>
          <a:stretch>
            <a:fillRect/>
          </a:stretch>
        </p:blipFill>
        <p:spPr>
          <a:xfrm>
            <a:off x="1146067" y="4808604"/>
            <a:ext cx="658778" cy="781750"/>
          </a:xfrm>
          <a:prstGeom prst="rect">
            <a:avLst/>
          </a:prstGeom>
        </p:spPr>
      </p:pic>
      <p:sp>
        <p:nvSpPr>
          <p:cNvPr id="13" name="Title 1">
            <a:extLst>
              <a:ext uri="{FF2B5EF4-FFF2-40B4-BE49-F238E27FC236}">
                <a16:creationId xmlns:a16="http://schemas.microsoft.com/office/drawing/2014/main" id="{52C647AB-7026-2C4D-A94A-D26EC69E3026}"/>
              </a:ext>
            </a:extLst>
          </p:cNvPr>
          <p:cNvSpPr txBox="1">
            <a:spLocks/>
          </p:cNvSpPr>
          <p:nvPr/>
        </p:nvSpPr>
        <p:spPr>
          <a:xfrm>
            <a:off x="2056250" y="354123"/>
            <a:ext cx="1713644" cy="9472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fr-fr" sz="2000" b="1" dirty="0">
                <a:solidFill>
                  <a:srgbClr val="179984"/>
                </a:solidFill>
              </a:rPr>
              <a:t>Trop bavard</a:t>
            </a:r>
          </a:p>
        </p:txBody>
      </p:sp>
      <p:sp>
        <p:nvSpPr>
          <p:cNvPr id="14" name="Title 1">
            <a:extLst>
              <a:ext uri="{FF2B5EF4-FFF2-40B4-BE49-F238E27FC236}">
                <a16:creationId xmlns:a16="http://schemas.microsoft.com/office/drawing/2014/main" id="{875017AF-966A-194E-BCF7-B44FE5623212}"/>
              </a:ext>
            </a:extLst>
          </p:cNvPr>
          <p:cNvSpPr txBox="1">
            <a:spLocks/>
          </p:cNvSpPr>
          <p:nvPr/>
        </p:nvSpPr>
        <p:spPr>
          <a:xfrm>
            <a:off x="2056251" y="1822051"/>
            <a:ext cx="1856320" cy="781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fr-fr" sz="2000" b="1" dirty="0">
                <a:solidFill>
                  <a:srgbClr val="179984"/>
                </a:solidFill>
              </a:rPr>
              <a:t>Facilement distrait</a:t>
            </a:r>
          </a:p>
        </p:txBody>
      </p:sp>
      <p:sp>
        <p:nvSpPr>
          <p:cNvPr id="15" name="Title 1">
            <a:extLst>
              <a:ext uri="{FF2B5EF4-FFF2-40B4-BE49-F238E27FC236}">
                <a16:creationId xmlns:a16="http://schemas.microsoft.com/office/drawing/2014/main" id="{126313E3-82CD-CF40-ABB4-2CD7EC7E1865}"/>
              </a:ext>
            </a:extLst>
          </p:cNvPr>
          <p:cNvSpPr txBox="1">
            <a:spLocks/>
          </p:cNvSpPr>
          <p:nvPr/>
        </p:nvSpPr>
        <p:spPr>
          <a:xfrm>
            <a:off x="2056250" y="3124473"/>
            <a:ext cx="1993806" cy="781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fr-fr" sz="2000" b="1" dirty="0">
                <a:solidFill>
                  <a:srgbClr val="179984"/>
                </a:solidFill>
              </a:rPr>
              <a:t>Indifférent</a:t>
            </a:r>
          </a:p>
        </p:txBody>
      </p:sp>
      <p:sp>
        <p:nvSpPr>
          <p:cNvPr id="16" name="Title 1">
            <a:extLst>
              <a:ext uri="{FF2B5EF4-FFF2-40B4-BE49-F238E27FC236}">
                <a16:creationId xmlns:a16="http://schemas.microsoft.com/office/drawing/2014/main" id="{2F9F7CE2-FE66-FE4D-A99C-AC713C7B13D9}"/>
              </a:ext>
            </a:extLst>
          </p:cNvPr>
          <p:cNvSpPr txBox="1">
            <a:spLocks/>
          </p:cNvSpPr>
          <p:nvPr/>
        </p:nvSpPr>
        <p:spPr>
          <a:xfrm>
            <a:off x="2056250" y="4843635"/>
            <a:ext cx="1856320" cy="7467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fr-fr" sz="2000" b="1" dirty="0">
                <a:solidFill>
                  <a:srgbClr val="179984"/>
                </a:solidFill>
              </a:rPr>
              <a:t>Argumente beaucoup</a:t>
            </a:r>
          </a:p>
        </p:txBody>
      </p:sp>
      <p:sp>
        <p:nvSpPr>
          <p:cNvPr id="17" name="Title 1">
            <a:extLst>
              <a:ext uri="{FF2B5EF4-FFF2-40B4-BE49-F238E27FC236}">
                <a16:creationId xmlns:a16="http://schemas.microsoft.com/office/drawing/2014/main" id="{235CFA50-B314-1241-8714-95ECACD90345}"/>
              </a:ext>
            </a:extLst>
          </p:cNvPr>
          <p:cNvSpPr txBox="1">
            <a:spLocks/>
          </p:cNvSpPr>
          <p:nvPr/>
        </p:nvSpPr>
        <p:spPr>
          <a:xfrm>
            <a:off x="3889640" y="398020"/>
            <a:ext cx="7554010" cy="100559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pPr marL="342900" indent="-342900">
              <a:buFont typeface="Arial" panose="020B0604020202020204" pitchFamily="34" charset="0"/>
              <a:buChar char="•"/>
            </a:pPr>
            <a:r>
              <a:rPr lang="fr-fr" sz="1800" b="1" spc="-20" dirty="0">
                <a:solidFill>
                  <a:srgbClr val="13336A"/>
                </a:solidFill>
              </a:rPr>
              <a:t>Ralentissez-les avec des questions qui les font réfléchir. </a:t>
            </a:r>
          </a:p>
          <a:p>
            <a:pPr marL="342900" indent="-342900">
              <a:buFont typeface="Arial" panose="020B0604020202020204" pitchFamily="34" charset="0"/>
              <a:buChar char="•"/>
            </a:pPr>
            <a:r>
              <a:rPr lang="fr-fr" sz="1800" b="1" spc="-20" dirty="0">
                <a:solidFill>
                  <a:srgbClr val="13336A"/>
                </a:solidFill>
              </a:rPr>
              <a:t>Interrompez avec : « C'est un point intéressant... Maintenant voyons ce que le groupe en pense. »</a:t>
            </a:r>
          </a:p>
        </p:txBody>
      </p:sp>
      <p:sp>
        <p:nvSpPr>
          <p:cNvPr id="21" name="Title 1">
            <a:extLst>
              <a:ext uri="{FF2B5EF4-FFF2-40B4-BE49-F238E27FC236}">
                <a16:creationId xmlns:a16="http://schemas.microsoft.com/office/drawing/2014/main" id="{6B462FEA-AD77-BB4B-89A1-E0C440FAFC9C}"/>
              </a:ext>
            </a:extLst>
          </p:cNvPr>
          <p:cNvSpPr>
            <a:spLocks noGrp="1"/>
          </p:cNvSpPr>
          <p:nvPr>
            <p:ph type="title"/>
          </p:nvPr>
        </p:nvSpPr>
        <p:spPr>
          <a:xfrm rot="16200000">
            <a:off x="-1358971" y="2812157"/>
            <a:ext cx="3554648" cy="756245"/>
          </a:xfrm>
        </p:spPr>
        <p:txBody>
          <a:bodyPr>
            <a:normAutofit/>
          </a:bodyPr>
          <a:lstStyle/>
          <a:p>
            <a:pPr algn="ctr"/>
            <a:r>
              <a:rPr lang="fr-fr" sz="3200" b="1" dirty="0">
                <a:solidFill>
                  <a:srgbClr val="016A5F"/>
                </a:solidFill>
              </a:rPr>
              <a:t>Que faire ?</a:t>
            </a:r>
          </a:p>
        </p:txBody>
      </p:sp>
      <p:sp>
        <p:nvSpPr>
          <p:cNvPr id="22" name="Title 1">
            <a:extLst>
              <a:ext uri="{FF2B5EF4-FFF2-40B4-BE49-F238E27FC236}">
                <a16:creationId xmlns:a16="http://schemas.microsoft.com/office/drawing/2014/main" id="{8D38F4B0-80A1-994C-BAD8-1309677A241C}"/>
              </a:ext>
            </a:extLst>
          </p:cNvPr>
          <p:cNvSpPr txBox="1">
            <a:spLocks/>
          </p:cNvSpPr>
          <p:nvPr/>
        </p:nvSpPr>
        <p:spPr>
          <a:xfrm>
            <a:off x="3889639" y="1700241"/>
            <a:ext cx="7853177" cy="100559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pPr marL="342900" indent="-342900">
              <a:buFont typeface="Arial" panose="020B0604020202020204" pitchFamily="34" charset="0"/>
              <a:buChar char="•"/>
            </a:pPr>
            <a:r>
              <a:rPr lang="fr-fr" sz="1800" b="1" spc="-20" dirty="0">
                <a:solidFill>
                  <a:srgbClr val="13336A"/>
                </a:solidFill>
              </a:rPr>
              <a:t>Faites-le participer en posant une question ou appelez-le par son nom pour attirer son attention.</a:t>
            </a:r>
          </a:p>
          <a:p>
            <a:pPr marL="342900" indent="-342900">
              <a:buFont typeface="Arial" panose="020B0604020202020204" pitchFamily="34" charset="0"/>
              <a:buChar char="•"/>
            </a:pPr>
            <a:r>
              <a:rPr lang="fr-fr" sz="1800" b="1" spc="-20" dirty="0">
                <a:solidFill>
                  <a:srgbClr val="13336A"/>
                </a:solidFill>
              </a:rPr>
              <a:t>Si la situation persiste, vous pouvez gentiment lui demander de rejoindre la discussion de groupe.</a:t>
            </a:r>
          </a:p>
        </p:txBody>
      </p:sp>
      <p:sp>
        <p:nvSpPr>
          <p:cNvPr id="23" name="Title 1">
            <a:extLst>
              <a:ext uri="{FF2B5EF4-FFF2-40B4-BE49-F238E27FC236}">
                <a16:creationId xmlns:a16="http://schemas.microsoft.com/office/drawing/2014/main" id="{C0D1D225-8810-2F44-92AD-130345F154B1}"/>
              </a:ext>
            </a:extLst>
          </p:cNvPr>
          <p:cNvSpPr txBox="1">
            <a:spLocks/>
          </p:cNvSpPr>
          <p:nvPr/>
        </p:nvSpPr>
        <p:spPr>
          <a:xfrm>
            <a:off x="3889639" y="3137493"/>
            <a:ext cx="7648645" cy="1435454"/>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pPr marL="342900" indent="-342900">
              <a:buFont typeface="Arial" panose="020B0604020202020204" pitchFamily="34" charset="0"/>
              <a:buChar char="•"/>
            </a:pPr>
            <a:r>
              <a:rPr lang="fr-fr" sz="1800" b="1" spc="-20" dirty="0">
                <a:solidFill>
                  <a:srgbClr val="13336A"/>
                </a:solidFill>
              </a:rPr>
              <a:t>Rappelez à tout le monde que c'est un lieu sûr et que chacun est libre de partager ses pensées de manière respectueuse.</a:t>
            </a:r>
          </a:p>
          <a:p>
            <a:pPr marL="342900" indent="-342900">
              <a:buFont typeface="Arial" panose="020B0604020202020204" pitchFamily="34" charset="0"/>
              <a:buChar char="•"/>
            </a:pPr>
            <a:r>
              <a:rPr lang="fr-fr" sz="1800" b="1" spc="-20" dirty="0">
                <a:solidFill>
                  <a:srgbClr val="13336A"/>
                </a:solidFill>
              </a:rPr>
              <a:t>Demandez-lui son avis. Renseignez-vous sur ses intérêts. </a:t>
            </a:r>
          </a:p>
          <a:p>
            <a:pPr marL="342900" indent="-342900">
              <a:buFont typeface="Arial" panose="020B0604020202020204" pitchFamily="34" charset="0"/>
              <a:buChar char="•"/>
            </a:pPr>
            <a:r>
              <a:rPr lang="fr-fr" sz="1800" b="1" spc="-20" dirty="0">
                <a:solidFill>
                  <a:srgbClr val="13336A"/>
                </a:solidFill>
              </a:rPr>
              <a:t>Veillez à le complimenter la première fois qu'il partage et soyez sincère.</a:t>
            </a:r>
          </a:p>
        </p:txBody>
      </p:sp>
      <p:sp>
        <p:nvSpPr>
          <p:cNvPr id="24" name="Title 1">
            <a:extLst>
              <a:ext uri="{FF2B5EF4-FFF2-40B4-BE49-F238E27FC236}">
                <a16:creationId xmlns:a16="http://schemas.microsoft.com/office/drawing/2014/main" id="{8131AC06-8593-B543-8E66-A499EE7D9EFB}"/>
              </a:ext>
            </a:extLst>
          </p:cNvPr>
          <p:cNvSpPr txBox="1">
            <a:spLocks/>
          </p:cNvSpPr>
          <p:nvPr/>
        </p:nvSpPr>
        <p:spPr>
          <a:xfrm>
            <a:off x="3889639" y="4843635"/>
            <a:ext cx="8125898" cy="184592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pPr marL="342900" indent="-342900">
              <a:buFont typeface="Arial" panose="020B0604020202020204" pitchFamily="34" charset="0"/>
              <a:buChar char="•"/>
            </a:pPr>
            <a:r>
              <a:rPr lang="fr-fr" sz="1800" b="1" spc="-20" dirty="0">
                <a:solidFill>
                  <a:srgbClr val="13336A"/>
                </a:solidFill>
              </a:rPr>
              <a:t>Gérez vos propres émotions. Ne laissez pas le groupe s'énerver </a:t>
            </a:r>
            <a:br>
              <a:rPr lang="fr-fr" sz="1800" b="1" spc="-20" dirty="0">
                <a:solidFill>
                  <a:srgbClr val="13336A"/>
                </a:solidFill>
              </a:rPr>
            </a:br>
            <a:r>
              <a:rPr lang="fr-fr" sz="1800" b="1" spc="-20" dirty="0">
                <a:solidFill>
                  <a:srgbClr val="13336A"/>
                </a:solidFill>
              </a:rPr>
              <a:t>non plus. </a:t>
            </a:r>
          </a:p>
          <a:p>
            <a:pPr marL="342900" indent="-342900">
              <a:buFont typeface="Arial" panose="020B0604020202020204" pitchFamily="34" charset="0"/>
              <a:buChar char="•"/>
            </a:pPr>
            <a:r>
              <a:rPr lang="fr-fr" sz="1800" b="1" spc="-20" dirty="0">
                <a:solidFill>
                  <a:srgbClr val="13336A"/>
                </a:solidFill>
              </a:rPr>
              <a:t>Examinez ses points pour comprendre son opinion, exprimez votre accord, puis passez à autre chose.</a:t>
            </a:r>
          </a:p>
          <a:p>
            <a:pPr marL="342900" indent="-342900">
              <a:buFont typeface="Arial" panose="020B0604020202020204" pitchFamily="34" charset="0"/>
              <a:buChar char="•"/>
            </a:pPr>
            <a:r>
              <a:rPr lang="fr-fr" sz="1800" b="1" spc="-20" dirty="0">
                <a:solidFill>
                  <a:srgbClr val="13336A"/>
                </a:solidFill>
              </a:rPr>
              <a:t>En dernier recours, parlez-lui en privé pendant une pause. Essayez </a:t>
            </a:r>
            <a:br>
              <a:rPr lang="fr-fr" sz="1800" b="1" spc="-20" dirty="0">
                <a:solidFill>
                  <a:srgbClr val="13336A"/>
                </a:solidFill>
              </a:rPr>
            </a:br>
            <a:r>
              <a:rPr lang="fr-fr" sz="1800" b="1" spc="-20" dirty="0">
                <a:solidFill>
                  <a:srgbClr val="13336A"/>
                </a:solidFill>
              </a:rPr>
              <a:t>de découvrir ce qui le dérange. Voyez si vous pouvez promouvoir la coopération.</a:t>
            </a:r>
          </a:p>
        </p:txBody>
      </p:sp>
      <p:cxnSp>
        <p:nvCxnSpPr>
          <p:cNvPr id="3" name="Straight Connector 2">
            <a:extLst>
              <a:ext uri="{FF2B5EF4-FFF2-40B4-BE49-F238E27FC236}">
                <a16:creationId xmlns:a16="http://schemas.microsoft.com/office/drawing/2014/main" id="{04FD59B7-0D40-E846-9763-F8DEDC4C71BC}"/>
              </a:ext>
            </a:extLst>
          </p:cNvPr>
          <p:cNvCxnSpPr/>
          <p:nvPr/>
        </p:nvCxnSpPr>
        <p:spPr>
          <a:xfrm>
            <a:off x="908770" y="1435700"/>
            <a:ext cx="11395524" cy="0"/>
          </a:xfrm>
          <a:prstGeom prst="line">
            <a:avLst/>
          </a:prstGeom>
          <a:ln w="28575">
            <a:solidFill>
              <a:srgbClr val="016A5F"/>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DCD26B6-48F9-E044-A150-AF6E43AA3BAD}"/>
              </a:ext>
            </a:extLst>
          </p:cNvPr>
          <p:cNvCxnSpPr/>
          <p:nvPr/>
        </p:nvCxnSpPr>
        <p:spPr>
          <a:xfrm>
            <a:off x="908770" y="2919595"/>
            <a:ext cx="11395524" cy="0"/>
          </a:xfrm>
          <a:prstGeom prst="line">
            <a:avLst/>
          </a:prstGeom>
          <a:ln w="28575">
            <a:solidFill>
              <a:srgbClr val="016A5F"/>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50C8D5D-756F-864D-8B9E-5CF05BBE3399}"/>
              </a:ext>
            </a:extLst>
          </p:cNvPr>
          <p:cNvCxnSpPr/>
          <p:nvPr/>
        </p:nvCxnSpPr>
        <p:spPr>
          <a:xfrm>
            <a:off x="908770" y="4708290"/>
            <a:ext cx="11395524" cy="0"/>
          </a:xfrm>
          <a:prstGeom prst="line">
            <a:avLst/>
          </a:prstGeom>
          <a:ln w="28575">
            <a:solidFill>
              <a:srgbClr val="016A5F"/>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08FA753-A8DD-874D-B35C-136D475746F2}"/>
              </a:ext>
            </a:extLst>
          </p:cNvPr>
          <p:cNvCxnSpPr/>
          <p:nvPr/>
        </p:nvCxnSpPr>
        <p:spPr>
          <a:xfrm>
            <a:off x="748350" y="144379"/>
            <a:ext cx="0" cy="6545179"/>
          </a:xfrm>
          <a:prstGeom prst="line">
            <a:avLst/>
          </a:prstGeom>
          <a:ln>
            <a:solidFill>
              <a:srgbClr val="016A5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7411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838200" y="445335"/>
            <a:ext cx="10515600" cy="1142833"/>
          </a:xfrm>
        </p:spPr>
        <p:txBody>
          <a:bodyPr/>
          <a:lstStyle/>
          <a:p>
            <a:r>
              <a:rPr lang="fr-fr" dirty="0"/>
              <a:t>Comportements en réunion</a:t>
            </a:r>
          </a:p>
        </p:txBody>
      </p:sp>
      <p:sp>
        <p:nvSpPr>
          <p:cNvPr id="4" name="Title 1">
            <a:extLst>
              <a:ext uri="{FF2B5EF4-FFF2-40B4-BE49-F238E27FC236}">
                <a16:creationId xmlns:a16="http://schemas.microsoft.com/office/drawing/2014/main" id="{7D91A75F-D594-834D-AAF5-8A3A286659B3}"/>
              </a:ext>
            </a:extLst>
          </p:cNvPr>
          <p:cNvSpPr txBox="1">
            <a:spLocks/>
          </p:cNvSpPr>
          <p:nvPr/>
        </p:nvSpPr>
        <p:spPr>
          <a:xfrm>
            <a:off x="838200" y="1262395"/>
            <a:ext cx="10515600" cy="781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fr-fr" sz="2800" b="1" dirty="0">
                <a:solidFill>
                  <a:srgbClr val="179984"/>
                </a:solidFill>
              </a:rPr>
              <a:t>Activité 2</a:t>
            </a:r>
          </a:p>
        </p:txBody>
      </p:sp>
      <p:sp>
        <p:nvSpPr>
          <p:cNvPr id="5" name="TextBox 4">
            <a:extLst>
              <a:ext uri="{FF2B5EF4-FFF2-40B4-BE49-F238E27FC236}">
                <a16:creationId xmlns:a16="http://schemas.microsoft.com/office/drawing/2014/main" id="{95B92013-32B0-4686-AA33-290EA37E001F}"/>
              </a:ext>
            </a:extLst>
          </p:cNvPr>
          <p:cNvSpPr txBox="1"/>
          <p:nvPr/>
        </p:nvSpPr>
        <p:spPr>
          <a:xfrm>
            <a:off x="8386011" y="6396951"/>
            <a:ext cx="3649958" cy="338554"/>
          </a:xfrm>
          <a:prstGeom prst="rect">
            <a:avLst/>
          </a:prstGeom>
          <a:solidFill>
            <a:schemeClr val="bg1"/>
          </a:solidFill>
        </p:spPr>
        <p:txBody>
          <a:bodyPr wrap="square" rtlCol="0">
            <a:spAutoFit/>
          </a:bodyPr>
          <a:lstStyle/>
          <a:p>
            <a:r>
              <a:rPr lang="en-US" sz="1600" b="1" dirty="0">
                <a:solidFill>
                  <a:srgbClr val="298178"/>
                </a:solidFill>
                <a:latin typeface="Ubuntu" panose="020B0504030602030204" pitchFamily="34" charset="0"/>
              </a:rPr>
              <a:t>LEADERSHIP POUR LES ATHLÈTES</a:t>
            </a:r>
          </a:p>
        </p:txBody>
      </p:sp>
    </p:spTree>
    <p:extLst>
      <p:ext uri="{BB962C8B-B14F-4D97-AF65-F5344CB8AC3E}">
        <p14:creationId xmlns:p14="http://schemas.microsoft.com/office/powerpoint/2010/main" val="26251841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p:txBody>
          <a:bodyPr/>
          <a:lstStyle/>
          <a:p>
            <a:r>
              <a:rPr lang="fr-fr" b="1" dirty="0">
                <a:solidFill>
                  <a:srgbClr val="179984"/>
                </a:solidFill>
              </a:rPr>
              <a:t>Questions de réflexion</a:t>
            </a:r>
          </a:p>
        </p:txBody>
      </p:sp>
      <p:sp>
        <p:nvSpPr>
          <p:cNvPr id="3" name="Content Placeholder 2">
            <a:extLst>
              <a:ext uri="{FF2B5EF4-FFF2-40B4-BE49-F238E27FC236}">
                <a16:creationId xmlns:a16="http://schemas.microsoft.com/office/drawing/2014/main" id="{3EFC1947-16FE-C640-BF35-C26637772CEA}"/>
              </a:ext>
            </a:extLst>
          </p:cNvPr>
          <p:cNvSpPr>
            <a:spLocks noGrp="1"/>
          </p:cNvSpPr>
          <p:nvPr>
            <p:ph idx="1"/>
          </p:nvPr>
        </p:nvSpPr>
        <p:spPr>
          <a:xfrm>
            <a:off x="838199" y="1606464"/>
            <a:ext cx="10856495" cy="4637925"/>
          </a:xfrm>
        </p:spPr>
        <p:txBody>
          <a:bodyPr>
            <a:noAutofit/>
          </a:bodyPr>
          <a:lstStyle/>
          <a:p>
            <a:pPr marL="514350" lvl="0" indent="-514350">
              <a:lnSpc>
                <a:spcPct val="100000"/>
              </a:lnSpc>
              <a:spcBef>
                <a:spcPts val="0"/>
              </a:spcBef>
              <a:buAutoNum type="arabicPeriod"/>
              <a:tabLst>
                <a:tab pos="457200" algn="l"/>
              </a:tabLst>
            </a:pPr>
            <a:r>
              <a:rPr lang="fr-fr" sz="2300" dirty="0">
                <a:solidFill>
                  <a:srgbClr val="202124"/>
                </a:solidFill>
                <a:latin typeface="Ubuntu Light" panose="020B0304030602030204" pitchFamily="34" charset="0"/>
                <a:ea typeface="Times New Roman" panose="02020603050405020304" pitchFamily="18" charset="0"/>
                <a:cs typeface="Arial" panose="020B0604020202020204" pitchFamily="34" charset="0"/>
              </a:rPr>
              <a:t>Partagez quelque chose de nouveau que vous avez appris pendant cette leçon</a:t>
            </a:r>
          </a:p>
          <a:p>
            <a:pPr marL="514350" lvl="0" indent="-514350">
              <a:lnSpc>
                <a:spcPct val="100000"/>
              </a:lnSpc>
              <a:spcBef>
                <a:spcPts val="0"/>
              </a:spcBef>
              <a:buAutoNum type="arabicPeriod"/>
              <a:tabLst>
                <a:tab pos="457200" algn="l"/>
              </a:tabLst>
            </a:pPr>
            <a:endParaRPr lang="en-US" sz="2300" dirty="0">
              <a:solidFill>
                <a:srgbClr val="202124"/>
              </a:solidFill>
              <a:latin typeface="Ubuntu Light" panose="020B0304030602030204" pitchFamily="34" charset="0"/>
              <a:ea typeface="Times New Roman" panose="02020603050405020304" pitchFamily="18" charset="0"/>
              <a:cs typeface="Arial" panose="020B0604020202020204" pitchFamily="34" charset="0"/>
            </a:endParaRPr>
          </a:p>
          <a:p>
            <a:pPr marL="514350" lvl="0" indent="-514350">
              <a:lnSpc>
                <a:spcPct val="100000"/>
              </a:lnSpc>
              <a:spcBef>
                <a:spcPts val="0"/>
              </a:spcBef>
              <a:buAutoNum type="arabicPeriod"/>
              <a:tabLst>
                <a:tab pos="457200" algn="l"/>
              </a:tabLst>
            </a:pPr>
            <a:r>
              <a:rPr lang="fr-fr" sz="2300" dirty="0">
                <a:latin typeface="Ubuntu Light" panose="020B0304030602030204" pitchFamily="34" charset="0"/>
                <a:ea typeface="Calibri" panose="020F0502020204030204" pitchFamily="34" charset="0"/>
                <a:cs typeface="Times New Roman" panose="02020603050405020304" pitchFamily="18" charset="0"/>
              </a:rPr>
              <a:t>Pensez au comportement que vous pouvez avoir lors d'une réunion, souvenez-vous de vos expériences passées lors de réunions et réfléchissez à ce que vous faites habituellement. Examinez ces réponses avec un mentor, un ami, un membre de la famille ou le personnel de Special Olympics pour identifier </a:t>
            </a:r>
            <a:br>
              <a:rPr lang="fr-fr" sz="2300" dirty="0">
                <a:latin typeface="Ubuntu Light" panose="020B0304030602030204" pitchFamily="34" charset="0"/>
                <a:ea typeface="Calibri" panose="020F0502020204030204" pitchFamily="34" charset="0"/>
                <a:cs typeface="Times New Roman" panose="02020603050405020304" pitchFamily="18" charset="0"/>
              </a:rPr>
            </a:br>
            <a:r>
              <a:rPr lang="fr-fr" sz="2300" dirty="0">
                <a:latin typeface="Ubuntu Light" panose="020B0304030602030204" pitchFamily="34" charset="0"/>
                <a:ea typeface="Calibri" panose="020F0502020204030204" pitchFamily="34" charset="0"/>
                <a:cs typeface="Times New Roman" panose="02020603050405020304" pitchFamily="18" charset="0"/>
              </a:rPr>
              <a:t>vos comportements pendant les réunions.</a:t>
            </a:r>
          </a:p>
          <a:p>
            <a:pPr marL="514350" lvl="0" indent="-514350">
              <a:lnSpc>
                <a:spcPct val="100000"/>
              </a:lnSpc>
              <a:spcBef>
                <a:spcPts val="0"/>
              </a:spcBef>
              <a:buAutoNum type="arabicPeriod"/>
              <a:tabLst>
                <a:tab pos="457200" algn="l"/>
              </a:tabLst>
            </a:pPr>
            <a:endParaRPr lang="en-US" sz="2300" dirty="0">
              <a:latin typeface="Ubuntu Light" panose="020B0304030602030204" pitchFamily="34" charset="0"/>
              <a:ea typeface="Calibri" panose="020F0502020204030204" pitchFamily="34" charset="0"/>
              <a:cs typeface="Times New Roman" panose="02020603050405020304" pitchFamily="18" charset="0"/>
            </a:endParaRPr>
          </a:p>
          <a:p>
            <a:pPr marL="514350" lvl="0" indent="-514350">
              <a:lnSpc>
                <a:spcPct val="100000"/>
              </a:lnSpc>
              <a:spcBef>
                <a:spcPts val="0"/>
              </a:spcBef>
              <a:buAutoNum type="arabicPeriod"/>
              <a:tabLst>
                <a:tab pos="457200" algn="l"/>
              </a:tabLst>
            </a:pPr>
            <a:r>
              <a:rPr lang="fr-fr" sz="2300" dirty="0">
                <a:latin typeface="Ubuntu Light" panose="020B0304030602030204" pitchFamily="34" charset="0"/>
                <a:ea typeface="Calibri" panose="020F0502020204030204" pitchFamily="34" charset="0"/>
                <a:cs typeface="Times New Roman" panose="02020603050405020304" pitchFamily="18" charset="0"/>
              </a:rPr>
              <a:t>Après avoir passé en revue vos comportements en réunion, y a-t-il quelque chose que vous souhaitez continuer à faire ? Pourquoi ?</a:t>
            </a:r>
          </a:p>
          <a:p>
            <a:pPr marL="514350" lvl="0" indent="-514350">
              <a:lnSpc>
                <a:spcPct val="100000"/>
              </a:lnSpc>
              <a:spcBef>
                <a:spcPts val="0"/>
              </a:spcBef>
              <a:buAutoNum type="arabicPeriod"/>
              <a:tabLst>
                <a:tab pos="457200" algn="l"/>
              </a:tabLst>
            </a:pPr>
            <a:endParaRPr lang="en-US" sz="2300" dirty="0">
              <a:latin typeface="Ubuntu Light" panose="020B0304030602030204" pitchFamily="34" charset="0"/>
              <a:ea typeface="Calibri" panose="020F0502020204030204" pitchFamily="34" charset="0"/>
              <a:cs typeface="Times New Roman" panose="02020603050405020304" pitchFamily="18" charset="0"/>
            </a:endParaRPr>
          </a:p>
          <a:p>
            <a:pPr marL="514350" lvl="0" indent="-514350">
              <a:lnSpc>
                <a:spcPct val="100000"/>
              </a:lnSpc>
              <a:spcBef>
                <a:spcPts val="0"/>
              </a:spcBef>
              <a:buAutoNum type="arabicPeriod"/>
              <a:tabLst>
                <a:tab pos="457200" algn="l"/>
              </a:tabLst>
            </a:pPr>
            <a:r>
              <a:rPr lang="fr-fr" sz="2300" dirty="0">
                <a:latin typeface="Ubuntu Light" panose="020B0304030602030204" pitchFamily="34" charset="0"/>
                <a:ea typeface="Calibri" panose="020F0502020204030204" pitchFamily="34" charset="0"/>
                <a:cs typeface="Times New Roman" panose="02020603050405020304" pitchFamily="18" charset="0"/>
              </a:rPr>
              <a:t>Après avoir passé en revue vos comportements en réunion, y a-t-il quelque chose que vous souhaitez améliorer ? Pourquoi ?</a:t>
            </a:r>
            <a:endParaRPr lang="en-US" sz="2300" dirty="0">
              <a:solidFill>
                <a:srgbClr val="202124"/>
              </a:solidFill>
              <a:latin typeface="Ubuntu Light" panose="020B0304030602030204" pitchFamily="34" charset="0"/>
              <a:ea typeface="Times New Roman" panose="02020603050405020304" pitchFamily="18" charset="0"/>
              <a:cs typeface="Arial" panose="020B0604020202020204" pitchFamily="34" charset="0"/>
            </a:endParaRPr>
          </a:p>
        </p:txBody>
      </p:sp>
      <p:sp>
        <p:nvSpPr>
          <p:cNvPr id="4" name="TextBox 3">
            <a:extLst>
              <a:ext uri="{FF2B5EF4-FFF2-40B4-BE49-F238E27FC236}">
                <a16:creationId xmlns:a16="http://schemas.microsoft.com/office/drawing/2014/main" id="{30283FCE-2949-4141-817D-40C0FAF5A916}"/>
              </a:ext>
            </a:extLst>
          </p:cNvPr>
          <p:cNvSpPr txBox="1"/>
          <p:nvPr/>
        </p:nvSpPr>
        <p:spPr>
          <a:xfrm>
            <a:off x="8386011" y="6396951"/>
            <a:ext cx="3649958" cy="338554"/>
          </a:xfrm>
          <a:prstGeom prst="rect">
            <a:avLst/>
          </a:prstGeom>
          <a:solidFill>
            <a:schemeClr val="bg1"/>
          </a:solidFill>
        </p:spPr>
        <p:txBody>
          <a:bodyPr wrap="square" rtlCol="0">
            <a:spAutoFit/>
          </a:bodyPr>
          <a:lstStyle/>
          <a:p>
            <a:r>
              <a:rPr lang="en-US" sz="1600" b="1" dirty="0">
                <a:solidFill>
                  <a:srgbClr val="298178"/>
                </a:solidFill>
                <a:latin typeface="Ubuntu" panose="020B0504030602030204" pitchFamily="34" charset="0"/>
              </a:rPr>
              <a:t>LEADERSHIP POUR LES ATHLÈTES</a:t>
            </a:r>
          </a:p>
        </p:txBody>
      </p:sp>
    </p:spTree>
    <p:extLst>
      <p:ext uri="{BB962C8B-B14F-4D97-AF65-F5344CB8AC3E}">
        <p14:creationId xmlns:p14="http://schemas.microsoft.com/office/powerpoint/2010/main" val="19770958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838200" y="1247441"/>
            <a:ext cx="10515600" cy="1325563"/>
          </a:xfrm>
        </p:spPr>
        <p:txBody>
          <a:bodyPr/>
          <a:lstStyle/>
          <a:p>
            <a:r>
              <a:rPr lang="fr-fr" b="1" dirty="0">
                <a:solidFill>
                  <a:schemeClr val="bg1"/>
                </a:solidFill>
              </a:rPr>
              <a:t>Des questions ?</a:t>
            </a:r>
          </a:p>
        </p:txBody>
      </p:sp>
      <p:sp>
        <p:nvSpPr>
          <p:cNvPr id="3" name="TextBox 2">
            <a:extLst>
              <a:ext uri="{FF2B5EF4-FFF2-40B4-BE49-F238E27FC236}">
                <a16:creationId xmlns:a16="http://schemas.microsoft.com/office/drawing/2014/main" id="{E2FA1C5B-B969-4C6C-8B18-6BCD7D02B9E5}"/>
              </a:ext>
            </a:extLst>
          </p:cNvPr>
          <p:cNvSpPr txBox="1"/>
          <p:nvPr/>
        </p:nvSpPr>
        <p:spPr>
          <a:xfrm>
            <a:off x="8386011" y="6396951"/>
            <a:ext cx="3649958" cy="338554"/>
          </a:xfrm>
          <a:prstGeom prst="rect">
            <a:avLst/>
          </a:prstGeom>
          <a:solidFill>
            <a:schemeClr val="bg1"/>
          </a:solidFill>
        </p:spPr>
        <p:txBody>
          <a:bodyPr wrap="square" rtlCol="0">
            <a:spAutoFit/>
          </a:bodyPr>
          <a:lstStyle/>
          <a:p>
            <a:r>
              <a:rPr lang="en-US" sz="1600" b="1" dirty="0">
                <a:solidFill>
                  <a:srgbClr val="298178"/>
                </a:solidFill>
                <a:latin typeface="Ubuntu" panose="020B0504030602030204" pitchFamily="34" charset="0"/>
              </a:rPr>
              <a:t>LEADERSHIP POUR LES ATHLÈTES</a:t>
            </a:r>
          </a:p>
        </p:txBody>
      </p:sp>
    </p:spTree>
    <p:extLst>
      <p:ext uri="{BB962C8B-B14F-4D97-AF65-F5344CB8AC3E}">
        <p14:creationId xmlns:p14="http://schemas.microsoft.com/office/powerpoint/2010/main" val="9075235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838199" y="1062549"/>
            <a:ext cx="11241505" cy="1325563"/>
          </a:xfrm>
        </p:spPr>
        <p:txBody>
          <a:bodyPr/>
          <a:lstStyle/>
          <a:p>
            <a:r>
              <a:rPr lang="fr-fr" dirty="0">
                <a:solidFill>
                  <a:schemeClr val="bg1"/>
                </a:solidFill>
              </a:rPr>
              <a:t>Leçon 3 : Conseil de leadership des athlètes</a:t>
            </a:r>
          </a:p>
        </p:txBody>
      </p:sp>
      <p:sp>
        <p:nvSpPr>
          <p:cNvPr id="3" name="Content Placeholder 2">
            <a:extLst>
              <a:ext uri="{FF2B5EF4-FFF2-40B4-BE49-F238E27FC236}">
                <a16:creationId xmlns:a16="http://schemas.microsoft.com/office/drawing/2014/main" id="{3EFC1947-16FE-C640-BF35-C26637772CEA}"/>
              </a:ext>
            </a:extLst>
          </p:cNvPr>
          <p:cNvSpPr>
            <a:spLocks noGrp="1"/>
          </p:cNvSpPr>
          <p:nvPr>
            <p:ph idx="1"/>
          </p:nvPr>
        </p:nvSpPr>
        <p:spPr>
          <a:xfrm>
            <a:off x="838200" y="2568730"/>
            <a:ext cx="8434137" cy="3474794"/>
          </a:xfrm>
        </p:spPr>
        <p:txBody>
          <a:bodyPr>
            <a:normAutofit fontScale="92500" lnSpcReduction="10000"/>
          </a:bodyPr>
          <a:lstStyle/>
          <a:p>
            <a:pPr marL="0" marR="0" indent="0">
              <a:lnSpc>
                <a:spcPct val="150000"/>
              </a:lnSpc>
              <a:spcBef>
                <a:spcPts val="0"/>
              </a:spcBef>
              <a:buNone/>
            </a:pPr>
            <a:r>
              <a:rPr lang="fr-fr" b="1" dirty="0">
                <a:solidFill>
                  <a:schemeClr val="bg1"/>
                </a:solidFill>
                <a:ea typeface="Calibri" panose="020F0502020204030204" pitchFamily="34" charset="0"/>
                <a:cs typeface="Times New Roman" panose="02020603050405020304" pitchFamily="18" charset="0"/>
              </a:rPr>
              <a:t>Au cours de cette leçon, nous allons : </a:t>
            </a:r>
          </a:p>
          <a:p>
            <a:pPr>
              <a:lnSpc>
                <a:spcPct val="150000"/>
              </a:lnSpc>
              <a:spcBef>
                <a:spcPts val="0"/>
              </a:spcBef>
            </a:pPr>
            <a:r>
              <a:rPr lang="fr-FR" b="1" dirty="0">
                <a:solidFill>
                  <a:schemeClr val="bg1"/>
                </a:solidFill>
              </a:rPr>
              <a:t>Apprendre</a:t>
            </a:r>
            <a:r>
              <a:rPr lang="fr-fr" b="1" dirty="0">
                <a:solidFill>
                  <a:schemeClr val="bg1"/>
                </a:solidFill>
              </a:rPr>
              <a:t> la définition d'un Conseil de leadership des athlètes (CLA).</a:t>
            </a:r>
          </a:p>
          <a:p>
            <a:pPr>
              <a:lnSpc>
                <a:spcPct val="150000"/>
              </a:lnSpc>
              <a:spcBef>
                <a:spcPts val="0"/>
              </a:spcBef>
            </a:pPr>
            <a:r>
              <a:rPr lang="fr-FR" b="1" dirty="0">
                <a:solidFill>
                  <a:schemeClr val="bg1"/>
                </a:solidFill>
              </a:rPr>
              <a:t>Découvrir</a:t>
            </a:r>
            <a:r>
              <a:rPr lang="fr-fr" b="1" dirty="0">
                <a:solidFill>
                  <a:schemeClr val="bg1"/>
                </a:solidFill>
              </a:rPr>
              <a:t> les trois principales responsabilités </a:t>
            </a:r>
            <a:br>
              <a:rPr lang="fr-fr" b="1" dirty="0">
                <a:solidFill>
                  <a:schemeClr val="bg1"/>
                </a:solidFill>
              </a:rPr>
            </a:br>
            <a:r>
              <a:rPr lang="fr-fr" b="1" dirty="0">
                <a:solidFill>
                  <a:schemeClr val="bg1"/>
                </a:solidFill>
              </a:rPr>
              <a:t>des membres du CLA.</a:t>
            </a:r>
          </a:p>
          <a:p>
            <a:pPr>
              <a:lnSpc>
                <a:spcPct val="150000"/>
              </a:lnSpc>
              <a:spcBef>
                <a:spcPts val="0"/>
              </a:spcBef>
            </a:pPr>
            <a:r>
              <a:rPr lang="fr-fr" b="1" dirty="0">
                <a:solidFill>
                  <a:schemeClr val="bg1"/>
                </a:solidFill>
              </a:rPr>
              <a:t>En savoir plus sur les opérations du CLA.</a:t>
            </a:r>
            <a:endParaRPr lang="en-US" sz="3200" b="1" dirty="0">
              <a:solidFill>
                <a:schemeClr val="bg1"/>
              </a:solidFill>
            </a:endParaRPr>
          </a:p>
          <a:p>
            <a:pPr marL="0" marR="0" indent="0">
              <a:lnSpc>
                <a:spcPct val="150000"/>
              </a:lnSpc>
              <a:spcBef>
                <a:spcPts val="0"/>
              </a:spcBef>
              <a:buNone/>
            </a:pPr>
            <a:endParaRPr lang="en-US" sz="3200" b="1" dirty="0">
              <a:solidFill>
                <a:schemeClr val="bg1"/>
              </a:solidFill>
            </a:endParaRPr>
          </a:p>
        </p:txBody>
      </p:sp>
    </p:spTree>
    <p:extLst>
      <p:ext uri="{BB962C8B-B14F-4D97-AF65-F5344CB8AC3E}">
        <p14:creationId xmlns:p14="http://schemas.microsoft.com/office/powerpoint/2010/main" val="42195765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p:txBody>
          <a:bodyPr/>
          <a:lstStyle/>
          <a:p>
            <a:r>
              <a:rPr lang="fr-fr" dirty="0"/>
              <a:t>Qu'est-ce qu'un CLA ?</a:t>
            </a:r>
          </a:p>
        </p:txBody>
      </p:sp>
      <p:sp>
        <p:nvSpPr>
          <p:cNvPr id="3" name="Content Placeholder 2">
            <a:extLst>
              <a:ext uri="{FF2B5EF4-FFF2-40B4-BE49-F238E27FC236}">
                <a16:creationId xmlns:a16="http://schemas.microsoft.com/office/drawing/2014/main" id="{3EFC1947-16FE-C640-BF35-C26637772CEA}"/>
              </a:ext>
            </a:extLst>
          </p:cNvPr>
          <p:cNvSpPr>
            <a:spLocks noGrp="1"/>
          </p:cNvSpPr>
          <p:nvPr>
            <p:ph idx="1"/>
          </p:nvPr>
        </p:nvSpPr>
        <p:spPr>
          <a:xfrm>
            <a:off x="838200" y="2043611"/>
            <a:ext cx="11197769" cy="4565735"/>
          </a:xfrm>
        </p:spPr>
        <p:txBody>
          <a:bodyPr>
            <a:noAutofit/>
          </a:bodyPr>
          <a:lstStyle/>
          <a:p>
            <a:pPr marL="342900" lvl="0" indent="-342900">
              <a:lnSpc>
                <a:spcPct val="100000"/>
              </a:lnSpc>
              <a:spcBef>
                <a:spcPts val="0"/>
              </a:spcBef>
              <a:spcAft>
                <a:spcPts val="300"/>
              </a:spcAft>
              <a:tabLst>
                <a:tab pos="457200" algn="l"/>
              </a:tabLst>
            </a:pPr>
            <a:r>
              <a:rPr lang="fr-fr" sz="2300" b="1" dirty="0">
                <a:solidFill>
                  <a:srgbClr val="202124"/>
                </a:solidFill>
                <a:latin typeface="Ubuntu Light" panose="020B0304030602030204" pitchFamily="34" charset="0"/>
                <a:ea typeface="Times New Roman" panose="02020603050405020304" pitchFamily="18" charset="0"/>
                <a:cs typeface="Arial" panose="020B0604020202020204" pitchFamily="34" charset="0"/>
              </a:rPr>
              <a:t>Faire un rapport à d'autres athlètes et responsables de Programme sur ce qui se passe dans leurs domaines.</a:t>
            </a:r>
          </a:p>
          <a:p>
            <a:pPr marL="342900" lvl="0" indent="-342900">
              <a:lnSpc>
                <a:spcPct val="100000"/>
              </a:lnSpc>
              <a:spcBef>
                <a:spcPts val="0"/>
              </a:spcBef>
              <a:spcAft>
                <a:spcPts val="300"/>
              </a:spcAft>
              <a:tabLst>
                <a:tab pos="457200" algn="l"/>
              </a:tabLst>
            </a:pPr>
            <a:endParaRPr lang="en-US" sz="2300" b="1" dirty="0">
              <a:solidFill>
                <a:srgbClr val="202124"/>
              </a:solidFill>
              <a:latin typeface="Ubuntu Light" panose="020B0304030602030204" pitchFamily="34" charset="0"/>
              <a:ea typeface="Times New Roman" panose="02020603050405020304" pitchFamily="18" charset="0"/>
              <a:cs typeface="Arial" panose="020B0604020202020204" pitchFamily="34" charset="0"/>
            </a:endParaRPr>
          </a:p>
          <a:p>
            <a:pPr marL="342900" lvl="0" indent="-342900">
              <a:lnSpc>
                <a:spcPct val="100000"/>
              </a:lnSpc>
              <a:spcBef>
                <a:spcPts val="0"/>
              </a:spcBef>
              <a:spcAft>
                <a:spcPts val="300"/>
              </a:spcAft>
              <a:tabLst>
                <a:tab pos="457200" algn="l"/>
              </a:tabLst>
            </a:pPr>
            <a:r>
              <a:rPr lang="fr-fr" sz="2300" b="1" dirty="0">
                <a:solidFill>
                  <a:srgbClr val="202124"/>
                </a:solidFill>
                <a:latin typeface="Ubuntu Light" panose="020B0304030602030204" pitchFamily="34" charset="0"/>
                <a:ea typeface="Times New Roman" panose="02020603050405020304" pitchFamily="18" charset="0"/>
                <a:cs typeface="Arial" panose="020B0604020202020204" pitchFamily="34" charset="0"/>
              </a:rPr>
              <a:t>Exprimer leurs opinions sur des problèmes importants liés à Special Olympics.</a:t>
            </a:r>
          </a:p>
          <a:p>
            <a:pPr marL="342900" lvl="0" indent="-342900">
              <a:lnSpc>
                <a:spcPct val="100000"/>
              </a:lnSpc>
              <a:spcBef>
                <a:spcPts val="0"/>
              </a:spcBef>
              <a:spcAft>
                <a:spcPts val="300"/>
              </a:spcAft>
              <a:tabLst>
                <a:tab pos="457200" algn="l"/>
              </a:tabLst>
            </a:pPr>
            <a:endParaRPr lang="en-US" sz="2300" b="1" dirty="0">
              <a:solidFill>
                <a:srgbClr val="202124"/>
              </a:solidFill>
              <a:latin typeface="Ubuntu Light" panose="020B0304030602030204" pitchFamily="34" charset="0"/>
              <a:ea typeface="Times New Roman" panose="02020603050405020304" pitchFamily="18" charset="0"/>
              <a:cs typeface="Arial" panose="020B0604020202020204" pitchFamily="34" charset="0"/>
            </a:endParaRPr>
          </a:p>
          <a:p>
            <a:pPr marL="342900" lvl="0" indent="-342900">
              <a:lnSpc>
                <a:spcPct val="100000"/>
              </a:lnSpc>
              <a:spcBef>
                <a:spcPts val="0"/>
              </a:spcBef>
              <a:spcAft>
                <a:spcPts val="300"/>
              </a:spcAft>
              <a:tabLst>
                <a:tab pos="457200" algn="l"/>
              </a:tabLst>
            </a:pPr>
            <a:r>
              <a:rPr lang="fr-fr" sz="2300" b="1" dirty="0">
                <a:solidFill>
                  <a:srgbClr val="202124"/>
                </a:solidFill>
                <a:latin typeface="Ubuntu Light" panose="020B0304030602030204" pitchFamily="34" charset="0"/>
                <a:ea typeface="Times New Roman" panose="02020603050405020304" pitchFamily="18" charset="0"/>
                <a:cs typeface="Arial" panose="020B0604020202020204" pitchFamily="34" charset="0"/>
              </a:rPr>
              <a:t>Développer, planifier et mettre en œuvre des projets.</a:t>
            </a:r>
          </a:p>
          <a:p>
            <a:pPr marL="342900" lvl="0" indent="-342900">
              <a:lnSpc>
                <a:spcPct val="100000"/>
              </a:lnSpc>
              <a:spcBef>
                <a:spcPts val="0"/>
              </a:spcBef>
              <a:spcAft>
                <a:spcPts val="300"/>
              </a:spcAft>
              <a:tabLst>
                <a:tab pos="457200" algn="l"/>
              </a:tabLst>
            </a:pPr>
            <a:endParaRPr lang="en-US" sz="2300" b="1" dirty="0">
              <a:solidFill>
                <a:srgbClr val="202124"/>
              </a:solidFill>
              <a:latin typeface="Ubuntu Light" panose="020B0304030602030204" pitchFamily="34" charset="0"/>
              <a:ea typeface="Times New Roman" panose="02020603050405020304" pitchFamily="18" charset="0"/>
              <a:cs typeface="Arial" panose="020B0604020202020204" pitchFamily="34" charset="0"/>
            </a:endParaRPr>
          </a:p>
          <a:p>
            <a:pPr marL="342900" lvl="0" indent="-342900">
              <a:lnSpc>
                <a:spcPct val="100000"/>
              </a:lnSpc>
              <a:spcBef>
                <a:spcPts val="0"/>
              </a:spcBef>
              <a:spcAft>
                <a:spcPts val="300"/>
              </a:spcAft>
              <a:tabLst>
                <a:tab pos="457200" algn="l"/>
              </a:tabLst>
            </a:pPr>
            <a:r>
              <a:rPr lang="fr-fr" sz="2300" b="1" dirty="0">
                <a:solidFill>
                  <a:srgbClr val="202124"/>
                </a:solidFill>
                <a:latin typeface="Ubuntu Light" panose="020B0304030602030204" pitchFamily="34" charset="0"/>
                <a:ea typeface="Times New Roman" panose="02020603050405020304" pitchFamily="18" charset="0"/>
                <a:cs typeface="Arial" panose="020B0604020202020204" pitchFamily="34" charset="0"/>
              </a:rPr>
              <a:t>Assurer la liaison dans différents domaines de l'organisation en fournissant une assistance et une expertise.</a:t>
            </a:r>
          </a:p>
          <a:p>
            <a:pPr marL="342900" lvl="0" indent="-342900">
              <a:lnSpc>
                <a:spcPct val="100000"/>
              </a:lnSpc>
              <a:spcBef>
                <a:spcPts val="0"/>
              </a:spcBef>
              <a:spcAft>
                <a:spcPts val="300"/>
              </a:spcAft>
              <a:tabLst>
                <a:tab pos="457200" algn="l"/>
              </a:tabLst>
            </a:pPr>
            <a:endParaRPr lang="en-US" sz="2300" b="1" dirty="0">
              <a:solidFill>
                <a:srgbClr val="202124"/>
              </a:solidFill>
              <a:latin typeface="Ubuntu Light" panose="020B0304030602030204" pitchFamily="34" charset="0"/>
              <a:ea typeface="Times New Roman" panose="02020603050405020304" pitchFamily="18" charset="0"/>
              <a:cs typeface="Arial" panose="020B0604020202020204" pitchFamily="34" charset="0"/>
            </a:endParaRPr>
          </a:p>
          <a:p>
            <a:pPr marL="342900" lvl="0" indent="-342900">
              <a:lnSpc>
                <a:spcPct val="100000"/>
              </a:lnSpc>
              <a:spcBef>
                <a:spcPts val="0"/>
              </a:spcBef>
              <a:spcAft>
                <a:spcPts val="300"/>
              </a:spcAft>
              <a:tabLst>
                <a:tab pos="457200" algn="l"/>
              </a:tabLst>
            </a:pPr>
            <a:r>
              <a:rPr lang="fr-fr" sz="2300" b="1" dirty="0">
                <a:solidFill>
                  <a:srgbClr val="202124"/>
                </a:solidFill>
                <a:latin typeface="Ubuntu Light" panose="020B0304030602030204" pitchFamily="34" charset="0"/>
                <a:ea typeface="Times New Roman" panose="02020603050405020304" pitchFamily="18" charset="0"/>
                <a:cs typeface="Arial" panose="020B0604020202020204" pitchFamily="34" charset="0"/>
              </a:rPr>
              <a:t>Acquérir une formation et une expérience en leadership.</a:t>
            </a:r>
          </a:p>
        </p:txBody>
      </p:sp>
      <p:sp>
        <p:nvSpPr>
          <p:cNvPr id="4" name="Title 1">
            <a:extLst>
              <a:ext uri="{FF2B5EF4-FFF2-40B4-BE49-F238E27FC236}">
                <a16:creationId xmlns:a16="http://schemas.microsoft.com/office/drawing/2014/main" id="{CD2CB542-88CF-814A-A743-596E5ABB8E1F}"/>
              </a:ext>
            </a:extLst>
          </p:cNvPr>
          <p:cNvSpPr txBox="1">
            <a:spLocks/>
          </p:cNvSpPr>
          <p:nvPr/>
        </p:nvSpPr>
        <p:spPr>
          <a:xfrm>
            <a:off x="838200" y="1262395"/>
            <a:ext cx="10515600" cy="781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fr-fr" sz="2800" b="1" dirty="0">
                <a:solidFill>
                  <a:srgbClr val="179984"/>
                </a:solidFill>
              </a:rPr>
              <a:t>Le conseil est une structure créée pour les athlètes pour :</a:t>
            </a:r>
          </a:p>
        </p:txBody>
      </p:sp>
      <p:sp>
        <p:nvSpPr>
          <p:cNvPr id="5" name="TextBox 4">
            <a:extLst>
              <a:ext uri="{FF2B5EF4-FFF2-40B4-BE49-F238E27FC236}">
                <a16:creationId xmlns:a16="http://schemas.microsoft.com/office/drawing/2014/main" id="{5AF885AD-708B-44FB-AA48-F171A5C4701B}"/>
              </a:ext>
            </a:extLst>
          </p:cNvPr>
          <p:cNvSpPr txBox="1"/>
          <p:nvPr/>
        </p:nvSpPr>
        <p:spPr>
          <a:xfrm>
            <a:off x="8386011" y="6396951"/>
            <a:ext cx="3649958" cy="338554"/>
          </a:xfrm>
          <a:prstGeom prst="rect">
            <a:avLst/>
          </a:prstGeom>
          <a:solidFill>
            <a:schemeClr val="bg1"/>
          </a:solidFill>
        </p:spPr>
        <p:txBody>
          <a:bodyPr wrap="square" rtlCol="0">
            <a:spAutoFit/>
          </a:bodyPr>
          <a:lstStyle/>
          <a:p>
            <a:r>
              <a:rPr lang="en-US" sz="1600" b="1" dirty="0">
                <a:solidFill>
                  <a:srgbClr val="298178"/>
                </a:solidFill>
                <a:latin typeface="Ubuntu" panose="020B0504030602030204" pitchFamily="34" charset="0"/>
              </a:rPr>
              <a:t>LEADERSHIP POUR LES ATHLÈTES</a:t>
            </a:r>
          </a:p>
        </p:txBody>
      </p:sp>
    </p:spTree>
    <p:extLst>
      <p:ext uri="{BB962C8B-B14F-4D97-AF65-F5344CB8AC3E}">
        <p14:creationId xmlns:p14="http://schemas.microsoft.com/office/powerpoint/2010/main" val="11665666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p:txBody>
          <a:bodyPr/>
          <a:lstStyle/>
          <a:p>
            <a:r>
              <a:rPr lang="fr-fr" dirty="0"/>
              <a:t>Attentes</a:t>
            </a:r>
          </a:p>
        </p:txBody>
      </p:sp>
      <p:sp>
        <p:nvSpPr>
          <p:cNvPr id="3" name="Content Placeholder 2">
            <a:extLst>
              <a:ext uri="{FF2B5EF4-FFF2-40B4-BE49-F238E27FC236}">
                <a16:creationId xmlns:a16="http://schemas.microsoft.com/office/drawing/2014/main" id="{3EFC1947-16FE-C640-BF35-C26637772CEA}"/>
              </a:ext>
            </a:extLst>
          </p:cNvPr>
          <p:cNvSpPr>
            <a:spLocks noGrp="1"/>
          </p:cNvSpPr>
          <p:nvPr>
            <p:ph idx="1"/>
          </p:nvPr>
        </p:nvSpPr>
        <p:spPr>
          <a:xfrm>
            <a:off x="838200" y="2352570"/>
            <a:ext cx="10515600" cy="3180328"/>
          </a:xfrm>
        </p:spPr>
        <p:txBody>
          <a:bodyPr/>
          <a:lstStyle/>
          <a:p>
            <a:pPr marL="342892" indent="-342892" algn="just">
              <a:lnSpc>
                <a:spcPct val="150000"/>
              </a:lnSpc>
            </a:pPr>
            <a:r>
              <a:rPr lang="fr-fr" dirty="0">
                <a:latin typeface="Ubuntu Light" panose="020B0304030602030204" pitchFamily="34" charset="0"/>
              </a:rPr>
              <a:t>Soyez respectueux de la personne qui intervient</a:t>
            </a:r>
          </a:p>
          <a:p>
            <a:pPr marL="342892" indent="-342892" algn="just">
              <a:lnSpc>
                <a:spcPct val="150000"/>
              </a:lnSpc>
            </a:pPr>
            <a:r>
              <a:rPr lang="fr-fr" dirty="0">
                <a:latin typeface="Ubuntu Light" panose="020B0304030602030204" pitchFamily="34" charset="0"/>
              </a:rPr>
              <a:t>Impliquez-vous dans le cours</a:t>
            </a:r>
          </a:p>
          <a:p>
            <a:pPr marL="342892" indent="-342892" algn="just">
              <a:lnSpc>
                <a:spcPct val="150000"/>
              </a:lnSpc>
            </a:pPr>
            <a:r>
              <a:rPr lang="fr-fr" dirty="0">
                <a:latin typeface="Ubuntu Light" panose="020B0304030602030204" pitchFamily="34" charset="0"/>
              </a:rPr>
              <a:t>Posez des questions</a:t>
            </a:r>
          </a:p>
          <a:p>
            <a:pPr marL="342892" indent="-342892" algn="just">
              <a:lnSpc>
                <a:spcPct val="150000"/>
              </a:lnSpc>
            </a:pPr>
            <a:r>
              <a:rPr lang="fr-fr" dirty="0">
                <a:latin typeface="Ubuntu Light" panose="020B0304030602030204" pitchFamily="34" charset="0"/>
              </a:rPr>
              <a:t>Réduisez les distractions</a:t>
            </a:r>
          </a:p>
          <a:p>
            <a:endParaRPr lang="en-US" dirty="0"/>
          </a:p>
        </p:txBody>
      </p:sp>
      <p:sp>
        <p:nvSpPr>
          <p:cNvPr id="4" name="Title 1">
            <a:extLst>
              <a:ext uri="{FF2B5EF4-FFF2-40B4-BE49-F238E27FC236}">
                <a16:creationId xmlns:a16="http://schemas.microsoft.com/office/drawing/2014/main" id="{7D91A75F-D594-834D-AAF5-8A3A286659B3}"/>
              </a:ext>
            </a:extLst>
          </p:cNvPr>
          <p:cNvSpPr txBox="1">
            <a:spLocks/>
          </p:cNvSpPr>
          <p:nvPr/>
        </p:nvSpPr>
        <p:spPr>
          <a:xfrm>
            <a:off x="838200" y="1310521"/>
            <a:ext cx="10515600" cy="781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fr-fr" b="1" dirty="0">
                <a:solidFill>
                  <a:srgbClr val="179984"/>
                </a:solidFill>
              </a:rPr>
              <a:t>Pour les athlètes </a:t>
            </a:r>
          </a:p>
        </p:txBody>
      </p:sp>
      <p:sp>
        <p:nvSpPr>
          <p:cNvPr id="5" name="TextBox 4">
            <a:extLst>
              <a:ext uri="{FF2B5EF4-FFF2-40B4-BE49-F238E27FC236}">
                <a16:creationId xmlns:a16="http://schemas.microsoft.com/office/drawing/2014/main" id="{17E07AE1-6C95-443C-BA81-1308D4669AD5}"/>
              </a:ext>
            </a:extLst>
          </p:cNvPr>
          <p:cNvSpPr txBox="1"/>
          <p:nvPr/>
        </p:nvSpPr>
        <p:spPr>
          <a:xfrm>
            <a:off x="8386011" y="6396951"/>
            <a:ext cx="3649958" cy="338554"/>
          </a:xfrm>
          <a:prstGeom prst="rect">
            <a:avLst/>
          </a:prstGeom>
          <a:solidFill>
            <a:schemeClr val="bg1"/>
          </a:solidFill>
        </p:spPr>
        <p:txBody>
          <a:bodyPr wrap="square" rtlCol="0">
            <a:spAutoFit/>
          </a:bodyPr>
          <a:lstStyle/>
          <a:p>
            <a:r>
              <a:rPr lang="en-US" sz="1600" b="1" dirty="0">
                <a:solidFill>
                  <a:srgbClr val="298178"/>
                </a:solidFill>
                <a:latin typeface="Ubuntu" panose="020B0504030602030204" pitchFamily="34" charset="0"/>
              </a:rPr>
              <a:t>LEADERSHIP POUR LES ATHLÈTES</a:t>
            </a:r>
          </a:p>
        </p:txBody>
      </p:sp>
    </p:spTree>
    <p:extLst>
      <p:ext uri="{BB962C8B-B14F-4D97-AF65-F5344CB8AC3E}">
        <p14:creationId xmlns:p14="http://schemas.microsoft.com/office/powerpoint/2010/main" val="14035607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7EC30BA-B094-504D-800B-F60B73BD2087}"/>
              </a:ext>
            </a:extLst>
          </p:cNvPr>
          <p:cNvSpPr>
            <a:spLocks noGrp="1"/>
          </p:cNvSpPr>
          <p:nvPr>
            <p:ph idx="1"/>
          </p:nvPr>
        </p:nvSpPr>
        <p:spPr>
          <a:xfrm>
            <a:off x="3679372" y="1231237"/>
            <a:ext cx="5856514" cy="457200"/>
          </a:xfrm>
        </p:spPr>
        <p:txBody>
          <a:bodyPr>
            <a:normAutofit/>
          </a:bodyPr>
          <a:lstStyle/>
          <a:p>
            <a:pPr marL="0" indent="0">
              <a:buNone/>
            </a:pPr>
            <a:r>
              <a:rPr lang="fr-fr" sz="1800" b="1" dirty="0">
                <a:solidFill>
                  <a:srgbClr val="016A5F"/>
                </a:solidFill>
                <a:ea typeface="Calibri" panose="020F0502020204030204" pitchFamily="34" charset="0"/>
                <a:cs typeface="Times New Roman" panose="02020603050405020304" pitchFamily="18" charset="0"/>
              </a:rPr>
              <a:t>Conseil de leadership des athlètes (CLA) mondial</a:t>
            </a:r>
          </a:p>
        </p:txBody>
      </p:sp>
      <p:sp>
        <p:nvSpPr>
          <p:cNvPr id="4" name="Content Placeholder 2">
            <a:extLst>
              <a:ext uri="{FF2B5EF4-FFF2-40B4-BE49-F238E27FC236}">
                <a16:creationId xmlns:a16="http://schemas.microsoft.com/office/drawing/2014/main" id="{15A7B8B0-627E-634F-9DF8-A03A57653CBB}"/>
              </a:ext>
            </a:extLst>
          </p:cNvPr>
          <p:cNvSpPr txBox="1">
            <a:spLocks/>
          </p:cNvSpPr>
          <p:nvPr/>
        </p:nvSpPr>
        <p:spPr>
          <a:xfrm>
            <a:off x="3679372" y="1569269"/>
            <a:ext cx="5856514" cy="4572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2200" dirty="0">
                <a:solidFill>
                  <a:srgbClr val="179984"/>
                </a:solidFill>
                <a:ea typeface="Calibri" panose="020F0502020204030204" pitchFamily="34" charset="0"/>
                <a:cs typeface="Times New Roman" panose="02020603050405020304" pitchFamily="18" charset="0"/>
              </a:rPr>
              <a:t>Siège</a:t>
            </a:r>
          </a:p>
        </p:txBody>
      </p:sp>
      <p:sp>
        <p:nvSpPr>
          <p:cNvPr id="5" name="Content Placeholder 2">
            <a:extLst>
              <a:ext uri="{FF2B5EF4-FFF2-40B4-BE49-F238E27FC236}">
                <a16:creationId xmlns:a16="http://schemas.microsoft.com/office/drawing/2014/main" id="{D0ED13E0-2AAE-CC4C-9170-0606E51AAD82}"/>
              </a:ext>
            </a:extLst>
          </p:cNvPr>
          <p:cNvSpPr txBox="1">
            <a:spLocks/>
          </p:cNvSpPr>
          <p:nvPr/>
        </p:nvSpPr>
        <p:spPr>
          <a:xfrm>
            <a:off x="4479471" y="2450149"/>
            <a:ext cx="5856514" cy="4572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1800" b="1" dirty="0">
                <a:solidFill>
                  <a:srgbClr val="FDB71E"/>
                </a:solidFill>
                <a:ea typeface="Calibri" panose="020F0502020204030204" pitchFamily="34" charset="0"/>
                <a:cs typeface="Times New Roman" panose="02020603050405020304" pitchFamily="18" charset="0"/>
              </a:rPr>
              <a:t>Conseil de leadership des athlètes (CLA) régional</a:t>
            </a:r>
          </a:p>
        </p:txBody>
      </p:sp>
      <p:sp>
        <p:nvSpPr>
          <p:cNvPr id="6" name="Content Placeholder 2">
            <a:extLst>
              <a:ext uri="{FF2B5EF4-FFF2-40B4-BE49-F238E27FC236}">
                <a16:creationId xmlns:a16="http://schemas.microsoft.com/office/drawing/2014/main" id="{1B0D00A7-026C-8C4F-B555-DA6456A85E74}"/>
              </a:ext>
            </a:extLst>
          </p:cNvPr>
          <p:cNvSpPr txBox="1">
            <a:spLocks/>
          </p:cNvSpPr>
          <p:nvPr/>
        </p:nvSpPr>
        <p:spPr>
          <a:xfrm>
            <a:off x="4479471" y="2788181"/>
            <a:ext cx="5856514" cy="4572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2200" dirty="0">
                <a:solidFill>
                  <a:srgbClr val="F2AE1C"/>
                </a:solidFill>
                <a:ea typeface="Calibri" panose="020F0502020204030204" pitchFamily="34" charset="0"/>
                <a:cs typeface="Times New Roman" panose="02020603050405020304" pitchFamily="18" charset="0"/>
              </a:rPr>
              <a:t>Régions</a:t>
            </a:r>
          </a:p>
        </p:txBody>
      </p:sp>
      <p:sp>
        <p:nvSpPr>
          <p:cNvPr id="7" name="Content Placeholder 2">
            <a:extLst>
              <a:ext uri="{FF2B5EF4-FFF2-40B4-BE49-F238E27FC236}">
                <a16:creationId xmlns:a16="http://schemas.microsoft.com/office/drawing/2014/main" id="{70D2F04C-9ADE-7546-96B3-16B60A40D7BE}"/>
              </a:ext>
            </a:extLst>
          </p:cNvPr>
          <p:cNvSpPr txBox="1">
            <a:spLocks/>
          </p:cNvSpPr>
          <p:nvPr/>
        </p:nvSpPr>
        <p:spPr>
          <a:xfrm>
            <a:off x="5018314" y="3951515"/>
            <a:ext cx="5856514" cy="4572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1800" b="1" dirty="0">
                <a:solidFill>
                  <a:srgbClr val="13336A"/>
                </a:solidFill>
                <a:ea typeface="Calibri" panose="020F0502020204030204" pitchFamily="34" charset="0"/>
                <a:cs typeface="Times New Roman" panose="02020603050405020304" pitchFamily="18" charset="0"/>
              </a:rPr>
              <a:t>Conseil de leadership des athlètes (CLA) national</a:t>
            </a:r>
          </a:p>
        </p:txBody>
      </p:sp>
      <p:sp>
        <p:nvSpPr>
          <p:cNvPr id="8" name="Content Placeholder 2">
            <a:extLst>
              <a:ext uri="{FF2B5EF4-FFF2-40B4-BE49-F238E27FC236}">
                <a16:creationId xmlns:a16="http://schemas.microsoft.com/office/drawing/2014/main" id="{43ABD4E4-5716-464B-9163-6CE03C6F0428}"/>
              </a:ext>
            </a:extLst>
          </p:cNvPr>
          <p:cNvSpPr txBox="1">
            <a:spLocks/>
          </p:cNvSpPr>
          <p:nvPr/>
        </p:nvSpPr>
        <p:spPr>
          <a:xfrm>
            <a:off x="5018314" y="4289547"/>
            <a:ext cx="5856514" cy="4572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2200" dirty="0">
                <a:solidFill>
                  <a:srgbClr val="13336A"/>
                </a:solidFill>
                <a:ea typeface="Calibri" panose="020F0502020204030204" pitchFamily="34" charset="0"/>
                <a:cs typeface="Times New Roman" panose="02020603050405020304" pitchFamily="18" charset="0"/>
              </a:rPr>
              <a:t>Programmes</a:t>
            </a:r>
          </a:p>
        </p:txBody>
      </p:sp>
      <p:sp>
        <p:nvSpPr>
          <p:cNvPr id="9" name="Content Placeholder 2">
            <a:extLst>
              <a:ext uri="{FF2B5EF4-FFF2-40B4-BE49-F238E27FC236}">
                <a16:creationId xmlns:a16="http://schemas.microsoft.com/office/drawing/2014/main" id="{726FE68A-5ECF-0B42-9D2C-D16EBE00A7C8}"/>
              </a:ext>
            </a:extLst>
          </p:cNvPr>
          <p:cNvSpPr txBox="1">
            <a:spLocks/>
          </p:cNvSpPr>
          <p:nvPr/>
        </p:nvSpPr>
        <p:spPr>
          <a:xfrm>
            <a:off x="5459186" y="5474940"/>
            <a:ext cx="5856514" cy="4572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1800" b="1" dirty="0">
                <a:solidFill>
                  <a:srgbClr val="1BC4F4"/>
                </a:solidFill>
                <a:ea typeface="Calibri" panose="020F0502020204030204" pitchFamily="34" charset="0"/>
                <a:cs typeface="Times New Roman" panose="02020603050405020304" pitchFamily="18" charset="0"/>
              </a:rPr>
              <a:t>Conseil de leadership des athlètes (CLA) local</a:t>
            </a:r>
          </a:p>
        </p:txBody>
      </p:sp>
      <p:sp>
        <p:nvSpPr>
          <p:cNvPr id="11" name="Content Placeholder 2">
            <a:extLst>
              <a:ext uri="{FF2B5EF4-FFF2-40B4-BE49-F238E27FC236}">
                <a16:creationId xmlns:a16="http://schemas.microsoft.com/office/drawing/2014/main" id="{5CF9DDAE-68D5-8248-94A1-83CE3CBF8029}"/>
              </a:ext>
            </a:extLst>
          </p:cNvPr>
          <p:cNvSpPr txBox="1">
            <a:spLocks/>
          </p:cNvSpPr>
          <p:nvPr/>
        </p:nvSpPr>
        <p:spPr>
          <a:xfrm>
            <a:off x="5459186" y="5812972"/>
            <a:ext cx="5856514" cy="4572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2200" dirty="0">
                <a:solidFill>
                  <a:srgbClr val="23C6F4"/>
                </a:solidFill>
                <a:ea typeface="Calibri" panose="020F0502020204030204" pitchFamily="34" charset="0"/>
                <a:cs typeface="Times New Roman" panose="02020603050405020304" pitchFamily="18" charset="0"/>
              </a:rPr>
              <a:t>Sous-Programmes</a:t>
            </a:r>
          </a:p>
        </p:txBody>
      </p:sp>
    </p:spTree>
    <p:extLst>
      <p:ext uri="{BB962C8B-B14F-4D97-AF65-F5344CB8AC3E}">
        <p14:creationId xmlns:p14="http://schemas.microsoft.com/office/powerpoint/2010/main" val="27821008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563105" y="46494"/>
            <a:ext cx="12443847" cy="1325563"/>
          </a:xfrm>
        </p:spPr>
        <p:txBody>
          <a:bodyPr>
            <a:normAutofit/>
          </a:bodyPr>
          <a:lstStyle/>
          <a:p>
            <a:r>
              <a:rPr lang="fr-fr" sz="4000" dirty="0">
                <a:solidFill>
                  <a:srgbClr val="179984"/>
                </a:solidFill>
              </a:rPr>
              <a:t>Activité 1</a:t>
            </a:r>
          </a:p>
        </p:txBody>
      </p:sp>
      <p:cxnSp>
        <p:nvCxnSpPr>
          <p:cNvPr id="9" name="Straight Connector 8">
            <a:extLst>
              <a:ext uri="{FF2B5EF4-FFF2-40B4-BE49-F238E27FC236}">
                <a16:creationId xmlns:a16="http://schemas.microsoft.com/office/drawing/2014/main" id="{357200B1-8A81-0942-9362-C88CAFD8BCD0}"/>
              </a:ext>
            </a:extLst>
          </p:cNvPr>
          <p:cNvCxnSpPr>
            <a:cxnSpLocks/>
          </p:cNvCxnSpPr>
          <p:nvPr/>
        </p:nvCxnSpPr>
        <p:spPr>
          <a:xfrm>
            <a:off x="986726" y="1205378"/>
            <a:ext cx="0" cy="5061327"/>
          </a:xfrm>
          <a:prstGeom prst="line">
            <a:avLst/>
          </a:prstGeom>
          <a:ln w="635000">
            <a:solidFill>
              <a:srgbClr val="016A5F"/>
            </a:solidFill>
          </a:ln>
        </p:spPr>
        <p:style>
          <a:lnRef idx="1">
            <a:schemeClr val="accent1"/>
          </a:lnRef>
          <a:fillRef idx="0">
            <a:schemeClr val="accent1"/>
          </a:fillRef>
          <a:effectRef idx="0">
            <a:schemeClr val="accent1"/>
          </a:effectRef>
          <a:fontRef idx="minor">
            <a:schemeClr val="tx1"/>
          </a:fontRef>
        </p:style>
      </p:cxnSp>
      <p:pic>
        <p:nvPicPr>
          <p:cNvPr id="8" name="Picture 7" descr="Image contenant un plafond, un intérieur, une personne, un mur&#10;&#10;Description générée automatiquement">
            <a:extLst>
              <a:ext uri="{FF2B5EF4-FFF2-40B4-BE49-F238E27FC236}">
                <a16:creationId xmlns:a16="http://schemas.microsoft.com/office/drawing/2014/main" id="{6287163C-8888-AD4C-BCB4-00BC5F52DB56}"/>
              </a:ext>
            </a:extLst>
          </p:cNvPr>
          <p:cNvPicPr>
            <a:picLocks noChangeAspect="1"/>
          </p:cNvPicPr>
          <p:nvPr/>
        </p:nvPicPr>
        <p:blipFill rotWithShape="1">
          <a:blip r:embed="rId4"/>
          <a:srcRect t="24408" b="8882"/>
          <a:stretch/>
        </p:blipFill>
        <p:spPr>
          <a:xfrm>
            <a:off x="1210160" y="1205378"/>
            <a:ext cx="11380495" cy="5061327"/>
          </a:xfrm>
          <a:prstGeom prst="rect">
            <a:avLst/>
          </a:prstGeom>
        </p:spPr>
      </p:pic>
      <p:cxnSp>
        <p:nvCxnSpPr>
          <p:cNvPr id="11" name="Straight Connector 10">
            <a:extLst>
              <a:ext uri="{FF2B5EF4-FFF2-40B4-BE49-F238E27FC236}">
                <a16:creationId xmlns:a16="http://schemas.microsoft.com/office/drawing/2014/main" id="{F5E11C36-5FAA-F844-871D-E225374264D4}"/>
              </a:ext>
            </a:extLst>
          </p:cNvPr>
          <p:cNvCxnSpPr>
            <a:cxnSpLocks/>
          </p:cNvCxnSpPr>
          <p:nvPr/>
        </p:nvCxnSpPr>
        <p:spPr>
          <a:xfrm>
            <a:off x="11680556" y="1205378"/>
            <a:ext cx="0" cy="5061327"/>
          </a:xfrm>
          <a:prstGeom prst="line">
            <a:avLst/>
          </a:prstGeom>
          <a:ln w="2540000">
            <a:solidFill>
              <a:srgbClr val="016A5F"/>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F073EA3D-D86B-407C-BC2B-FE160CCCB05C}"/>
              </a:ext>
            </a:extLst>
          </p:cNvPr>
          <p:cNvSpPr txBox="1"/>
          <p:nvPr/>
        </p:nvSpPr>
        <p:spPr>
          <a:xfrm>
            <a:off x="8386011" y="6396951"/>
            <a:ext cx="3649958" cy="338554"/>
          </a:xfrm>
          <a:prstGeom prst="rect">
            <a:avLst/>
          </a:prstGeom>
          <a:solidFill>
            <a:schemeClr val="bg1"/>
          </a:solidFill>
        </p:spPr>
        <p:txBody>
          <a:bodyPr wrap="square" rtlCol="0">
            <a:spAutoFit/>
          </a:bodyPr>
          <a:lstStyle/>
          <a:p>
            <a:r>
              <a:rPr lang="en-US" sz="1600" b="1" dirty="0">
                <a:solidFill>
                  <a:srgbClr val="298178"/>
                </a:solidFill>
                <a:latin typeface="Ubuntu" panose="020B0504030602030204" pitchFamily="34" charset="0"/>
              </a:rPr>
              <a:t>LEADERSHIP POUR LES ATHLÈTES</a:t>
            </a:r>
          </a:p>
        </p:txBody>
      </p:sp>
    </p:spTree>
    <p:extLst>
      <p:ext uri="{BB962C8B-B14F-4D97-AF65-F5344CB8AC3E}">
        <p14:creationId xmlns:p14="http://schemas.microsoft.com/office/powerpoint/2010/main" val="32819778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p:txBody>
          <a:bodyPr/>
          <a:lstStyle/>
          <a:p>
            <a:r>
              <a:rPr lang="fr-fr" dirty="0"/>
              <a:t>Responsabilités du CLA</a:t>
            </a:r>
          </a:p>
        </p:txBody>
      </p:sp>
      <p:sp>
        <p:nvSpPr>
          <p:cNvPr id="3" name="Content Placeholder 2">
            <a:extLst>
              <a:ext uri="{FF2B5EF4-FFF2-40B4-BE49-F238E27FC236}">
                <a16:creationId xmlns:a16="http://schemas.microsoft.com/office/drawing/2014/main" id="{3EFC1947-16FE-C640-BF35-C26637772CEA}"/>
              </a:ext>
            </a:extLst>
          </p:cNvPr>
          <p:cNvSpPr>
            <a:spLocks noGrp="1"/>
          </p:cNvSpPr>
          <p:nvPr>
            <p:ph idx="1"/>
          </p:nvPr>
        </p:nvSpPr>
        <p:spPr>
          <a:xfrm>
            <a:off x="374469" y="4006184"/>
            <a:ext cx="3884022" cy="699589"/>
          </a:xfrm>
        </p:spPr>
        <p:txBody>
          <a:bodyPr>
            <a:noAutofit/>
          </a:bodyPr>
          <a:lstStyle/>
          <a:p>
            <a:pPr marL="0" lvl="0" indent="0" algn="ctr">
              <a:lnSpc>
                <a:spcPct val="110000"/>
              </a:lnSpc>
              <a:spcBef>
                <a:spcPts val="0"/>
              </a:spcBef>
              <a:spcAft>
                <a:spcPts val="300"/>
              </a:spcAft>
              <a:buNone/>
              <a:tabLst>
                <a:tab pos="457200" algn="l"/>
              </a:tabLst>
            </a:pPr>
            <a:r>
              <a:rPr lang="fr-FR" sz="3700" b="1" dirty="0">
                <a:solidFill>
                  <a:srgbClr val="13336A"/>
                </a:solidFill>
                <a:ea typeface="Times New Roman" panose="02020603050405020304" pitchFamily="18" charset="0"/>
                <a:cs typeface="Arial" panose="020B0604020202020204" pitchFamily="34" charset="0"/>
              </a:rPr>
              <a:t>RESPONSABLES</a:t>
            </a:r>
            <a:endParaRPr lang="fr-fr" sz="3700" b="1" dirty="0">
              <a:solidFill>
                <a:srgbClr val="13336A"/>
              </a:solidFill>
              <a:ea typeface="Times New Roman" panose="02020603050405020304" pitchFamily="18" charset="0"/>
              <a:cs typeface="Arial" panose="020B0604020202020204" pitchFamily="34" charset="0"/>
            </a:endParaRPr>
          </a:p>
        </p:txBody>
      </p:sp>
      <p:sp>
        <p:nvSpPr>
          <p:cNvPr id="5" name="Content Placeholder 2">
            <a:extLst>
              <a:ext uri="{FF2B5EF4-FFF2-40B4-BE49-F238E27FC236}">
                <a16:creationId xmlns:a16="http://schemas.microsoft.com/office/drawing/2014/main" id="{FEFB6AEE-40B4-9444-8650-1FE478CA86BB}"/>
              </a:ext>
            </a:extLst>
          </p:cNvPr>
          <p:cNvSpPr txBox="1">
            <a:spLocks/>
          </p:cNvSpPr>
          <p:nvPr/>
        </p:nvSpPr>
        <p:spPr>
          <a:xfrm>
            <a:off x="838200" y="4619795"/>
            <a:ext cx="2979821" cy="11487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spcBef>
                <a:spcPts val="0"/>
              </a:spcBef>
              <a:spcAft>
                <a:spcPts val="300"/>
              </a:spcAft>
              <a:buFont typeface="Arial" panose="020B0604020202020204" pitchFamily="34" charset="0"/>
              <a:buNone/>
              <a:tabLst>
                <a:tab pos="457200" algn="l"/>
              </a:tabLst>
            </a:pPr>
            <a:r>
              <a:rPr lang="fr-FR" sz="2400" dirty="0">
                <a:ea typeface="Times New Roman" panose="02020603050405020304" pitchFamily="18" charset="0"/>
                <a:cs typeface="Arial" panose="020B0604020202020204" pitchFamily="34" charset="0"/>
              </a:rPr>
              <a:t>de leur</a:t>
            </a:r>
            <a:r>
              <a:rPr lang="fr-fr" sz="2400" dirty="0">
                <a:ea typeface="Times New Roman" panose="02020603050405020304" pitchFamily="18" charset="0"/>
                <a:cs typeface="Arial" panose="020B0604020202020204" pitchFamily="34" charset="0"/>
              </a:rPr>
              <a:t> Programme Special Olympics</a:t>
            </a:r>
          </a:p>
        </p:txBody>
      </p:sp>
      <p:sp>
        <p:nvSpPr>
          <p:cNvPr id="6" name="Content Placeholder 2">
            <a:extLst>
              <a:ext uri="{FF2B5EF4-FFF2-40B4-BE49-F238E27FC236}">
                <a16:creationId xmlns:a16="http://schemas.microsoft.com/office/drawing/2014/main" id="{B4C5DD42-ECA8-CD48-ABA6-AF685BAE0A88}"/>
              </a:ext>
            </a:extLst>
          </p:cNvPr>
          <p:cNvSpPr txBox="1">
            <a:spLocks/>
          </p:cNvSpPr>
          <p:nvPr/>
        </p:nvSpPr>
        <p:spPr>
          <a:xfrm>
            <a:off x="4800600" y="4006184"/>
            <a:ext cx="2979821" cy="699589"/>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spcBef>
                <a:spcPts val="0"/>
              </a:spcBef>
              <a:spcAft>
                <a:spcPts val="300"/>
              </a:spcAft>
              <a:buFont typeface="Arial" panose="020B0604020202020204" pitchFamily="34" charset="0"/>
              <a:buNone/>
              <a:tabLst>
                <a:tab pos="457200" algn="l"/>
              </a:tabLst>
            </a:pPr>
            <a:r>
              <a:rPr lang="fr-fr" sz="4000" b="1" dirty="0">
                <a:ea typeface="Times New Roman" panose="02020603050405020304" pitchFamily="18" charset="0"/>
                <a:cs typeface="Arial" panose="020B0604020202020204" pitchFamily="34" charset="0"/>
              </a:rPr>
              <a:t>DYNAMISER</a:t>
            </a:r>
          </a:p>
        </p:txBody>
      </p:sp>
      <p:sp>
        <p:nvSpPr>
          <p:cNvPr id="7" name="Content Placeholder 2">
            <a:extLst>
              <a:ext uri="{FF2B5EF4-FFF2-40B4-BE49-F238E27FC236}">
                <a16:creationId xmlns:a16="http://schemas.microsoft.com/office/drawing/2014/main" id="{9F470448-C15F-C646-B7E8-06D70A9A956D}"/>
              </a:ext>
            </a:extLst>
          </p:cNvPr>
          <p:cNvSpPr txBox="1">
            <a:spLocks/>
          </p:cNvSpPr>
          <p:nvPr/>
        </p:nvSpPr>
        <p:spPr>
          <a:xfrm>
            <a:off x="4800600" y="4619795"/>
            <a:ext cx="2979821" cy="5334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spcBef>
                <a:spcPts val="0"/>
              </a:spcBef>
              <a:spcAft>
                <a:spcPts val="300"/>
              </a:spcAft>
              <a:buFont typeface="Arial" panose="020B0604020202020204" pitchFamily="34" charset="0"/>
              <a:buNone/>
              <a:tabLst>
                <a:tab pos="457200" algn="l"/>
              </a:tabLst>
            </a:pPr>
            <a:r>
              <a:rPr lang="fr-FR" sz="2400" dirty="0">
                <a:ea typeface="Times New Roman" panose="02020603050405020304" pitchFamily="18" charset="0"/>
                <a:cs typeface="Arial" panose="020B0604020202020204" pitchFamily="34" charset="0"/>
              </a:rPr>
              <a:t>les athlètes</a:t>
            </a:r>
            <a:endParaRPr lang="fr-fr" sz="2400" dirty="0">
              <a:ea typeface="Times New Roman" panose="02020603050405020304" pitchFamily="18" charset="0"/>
              <a:cs typeface="Arial" panose="020B0604020202020204" pitchFamily="34" charset="0"/>
            </a:endParaRPr>
          </a:p>
        </p:txBody>
      </p:sp>
      <p:sp>
        <p:nvSpPr>
          <p:cNvPr id="8" name="Content Placeholder 2">
            <a:extLst>
              <a:ext uri="{FF2B5EF4-FFF2-40B4-BE49-F238E27FC236}">
                <a16:creationId xmlns:a16="http://schemas.microsoft.com/office/drawing/2014/main" id="{B64ED3A6-F9AB-B34B-A84D-E557142DAC95}"/>
              </a:ext>
            </a:extLst>
          </p:cNvPr>
          <p:cNvSpPr txBox="1">
            <a:spLocks/>
          </p:cNvSpPr>
          <p:nvPr/>
        </p:nvSpPr>
        <p:spPr>
          <a:xfrm>
            <a:off x="8538410" y="4006184"/>
            <a:ext cx="2979821" cy="699589"/>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spcBef>
                <a:spcPts val="0"/>
              </a:spcBef>
              <a:spcAft>
                <a:spcPts val="300"/>
              </a:spcAft>
              <a:buFont typeface="Arial" panose="020B0604020202020204" pitchFamily="34" charset="0"/>
              <a:buNone/>
              <a:tabLst>
                <a:tab pos="457200" algn="l"/>
              </a:tabLst>
            </a:pPr>
            <a:r>
              <a:rPr lang="fr-fr" sz="4000" b="1" dirty="0">
                <a:solidFill>
                  <a:srgbClr val="016A5F"/>
                </a:solidFill>
                <a:ea typeface="Times New Roman" panose="02020603050405020304" pitchFamily="18" charset="0"/>
                <a:cs typeface="Arial" panose="020B0604020202020204" pitchFamily="34" charset="0"/>
              </a:rPr>
              <a:t>PRÔNER</a:t>
            </a:r>
          </a:p>
        </p:txBody>
      </p:sp>
      <p:pic>
        <p:nvPicPr>
          <p:cNvPr id="11" name="Picture 10">
            <a:extLst>
              <a:ext uri="{FF2B5EF4-FFF2-40B4-BE49-F238E27FC236}">
                <a16:creationId xmlns:a16="http://schemas.microsoft.com/office/drawing/2014/main" id="{0AF4A4B7-D252-7C4D-AA60-162226360FFC}"/>
              </a:ext>
            </a:extLst>
          </p:cNvPr>
          <p:cNvPicPr>
            <a:picLocks noChangeAspect="1"/>
          </p:cNvPicPr>
          <p:nvPr/>
        </p:nvPicPr>
        <p:blipFill>
          <a:blip r:embed="rId4"/>
          <a:stretch>
            <a:fillRect/>
          </a:stretch>
        </p:blipFill>
        <p:spPr>
          <a:xfrm>
            <a:off x="1426072" y="2044968"/>
            <a:ext cx="1804076" cy="1654410"/>
          </a:xfrm>
          <a:prstGeom prst="rect">
            <a:avLst/>
          </a:prstGeom>
        </p:spPr>
      </p:pic>
      <p:pic>
        <p:nvPicPr>
          <p:cNvPr id="13" name="Picture 12">
            <a:extLst>
              <a:ext uri="{FF2B5EF4-FFF2-40B4-BE49-F238E27FC236}">
                <a16:creationId xmlns:a16="http://schemas.microsoft.com/office/drawing/2014/main" id="{D6982A8D-986A-6640-A3E8-B47C3B238836}"/>
              </a:ext>
            </a:extLst>
          </p:cNvPr>
          <p:cNvPicPr>
            <a:picLocks noChangeAspect="1"/>
          </p:cNvPicPr>
          <p:nvPr/>
        </p:nvPicPr>
        <p:blipFill>
          <a:blip r:embed="rId5"/>
          <a:stretch>
            <a:fillRect/>
          </a:stretch>
        </p:blipFill>
        <p:spPr>
          <a:xfrm>
            <a:off x="5209675" y="2463917"/>
            <a:ext cx="2363878" cy="1235461"/>
          </a:xfrm>
          <a:prstGeom prst="rect">
            <a:avLst/>
          </a:prstGeom>
        </p:spPr>
      </p:pic>
      <p:pic>
        <p:nvPicPr>
          <p:cNvPr id="15" name="Picture 14">
            <a:extLst>
              <a:ext uri="{FF2B5EF4-FFF2-40B4-BE49-F238E27FC236}">
                <a16:creationId xmlns:a16="http://schemas.microsoft.com/office/drawing/2014/main" id="{7DC6C522-B5B7-B34D-861B-328721ADF0B4}"/>
              </a:ext>
            </a:extLst>
          </p:cNvPr>
          <p:cNvPicPr>
            <a:picLocks noChangeAspect="1"/>
          </p:cNvPicPr>
          <p:nvPr/>
        </p:nvPicPr>
        <p:blipFill>
          <a:blip r:embed="rId6"/>
          <a:stretch>
            <a:fillRect/>
          </a:stretch>
        </p:blipFill>
        <p:spPr>
          <a:xfrm>
            <a:off x="8961854" y="2260055"/>
            <a:ext cx="1993231" cy="1439323"/>
          </a:xfrm>
          <a:prstGeom prst="rect">
            <a:avLst/>
          </a:prstGeom>
        </p:spPr>
      </p:pic>
      <p:sp>
        <p:nvSpPr>
          <p:cNvPr id="12" name="TextBox 11">
            <a:extLst>
              <a:ext uri="{FF2B5EF4-FFF2-40B4-BE49-F238E27FC236}">
                <a16:creationId xmlns:a16="http://schemas.microsoft.com/office/drawing/2014/main" id="{C37DB9CC-850D-420F-AC1B-2F40E18E253A}"/>
              </a:ext>
            </a:extLst>
          </p:cNvPr>
          <p:cNvSpPr txBox="1"/>
          <p:nvPr/>
        </p:nvSpPr>
        <p:spPr>
          <a:xfrm>
            <a:off x="8386011" y="6396951"/>
            <a:ext cx="3649958" cy="338554"/>
          </a:xfrm>
          <a:prstGeom prst="rect">
            <a:avLst/>
          </a:prstGeom>
          <a:solidFill>
            <a:schemeClr val="bg1"/>
          </a:solidFill>
        </p:spPr>
        <p:txBody>
          <a:bodyPr wrap="square" rtlCol="0">
            <a:spAutoFit/>
          </a:bodyPr>
          <a:lstStyle/>
          <a:p>
            <a:r>
              <a:rPr lang="en-US" sz="1600" b="1" dirty="0">
                <a:solidFill>
                  <a:srgbClr val="298178"/>
                </a:solidFill>
                <a:latin typeface="Ubuntu" panose="020B0504030602030204" pitchFamily="34" charset="0"/>
              </a:rPr>
              <a:t>LEADERSHIP POUR LES ATHLÈTES</a:t>
            </a:r>
          </a:p>
        </p:txBody>
      </p:sp>
    </p:spTree>
    <p:extLst>
      <p:ext uri="{BB962C8B-B14F-4D97-AF65-F5344CB8AC3E}">
        <p14:creationId xmlns:p14="http://schemas.microsoft.com/office/powerpoint/2010/main" val="7642171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p:txBody>
          <a:bodyPr/>
          <a:lstStyle/>
          <a:p>
            <a:r>
              <a:rPr lang="fr-fr" dirty="0">
                <a:solidFill>
                  <a:srgbClr val="179984"/>
                </a:solidFill>
              </a:rPr>
              <a:t>Activité 3</a:t>
            </a:r>
          </a:p>
        </p:txBody>
      </p:sp>
      <p:sp>
        <p:nvSpPr>
          <p:cNvPr id="14" name="Content Placeholder 2">
            <a:extLst>
              <a:ext uri="{FF2B5EF4-FFF2-40B4-BE49-F238E27FC236}">
                <a16:creationId xmlns:a16="http://schemas.microsoft.com/office/drawing/2014/main" id="{1B11BBB8-03E0-424B-A834-0766D58B9614}"/>
              </a:ext>
            </a:extLst>
          </p:cNvPr>
          <p:cNvSpPr>
            <a:spLocks noGrp="1"/>
          </p:cNvSpPr>
          <p:nvPr>
            <p:ph idx="1"/>
          </p:nvPr>
        </p:nvSpPr>
        <p:spPr>
          <a:xfrm>
            <a:off x="3721767" y="1691563"/>
            <a:ext cx="8470233" cy="3474873"/>
          </a:xfrm>
        </p:spPr>
        <p:txBody>
          <a:bodyPr>
            <a:normAutofit/>
          </a:bodyPr>
          <a:lstStyle/>
          <a:p>
            <a:pPr marL="0" indent="0">
              <a:buNone/>
            </a:pPr>
            <a:r>
              <a:rPr lang="fr-fr" b="1" dirty="0"/>
              <a:t>Jenna est une athlète de pétanque de Special Olympics et membre du CLA. </a:t>
            </a:r>
            <a:endParaRPr lang="en-US" dirty="0"/>
          </a:p>
          <a:p>
            <a:pPr marL="0" indent="0">
              <a:buNone/>
            </a:pPr>
            <a:endParaRPr lang="en-US" dirty="0"/>
          </a:p>
          <a:p>
            <a:pPr marL="0" indent="0">
              <a:buNone/>
            </a:pPr>
            <a:r>
              <a:rPr lang="fr-fr" dirty="0"/>
              <a:t>Elle a entendu deux athlètes exprimer leurs inquiétudes quant au fait de ne pas avoir beaucoup d'occasions de concourir. Jenna aimerait partager cela avec le reste du Conseil, mais elle n'est pas sûre que tout le monde soit de cet avis.</a:t>
            </a:r>
          </a:p>
        </p:txBody>
      </p:sp>
      <p:pic>
        <p:nvPicPr>
          <p:cNvPr id="12" name="Picture 11">
            <a:extLst>
              <a:ext uri="{FF2B5EF4-FFF2-40B4-BE49-F238E27FC236}">
                <a16:creationId xmlns:a16="http://schemas.microsoft.com/office/drawing/2014/main" id="{3C643E92-6F1A-C34F-A218-D75B3BD871D6}"/>
              </a:ext>
            </a:extLst>
          </p:cNvPr>
          <p:cNvPicPr>
            <a:picLocks noChangeAspect="1"/>
          </p:cNvPicPr>
          <p:nvPr/>
        </p:nvPicPr>
        <p:blipFill>
          <a:blip r:embed="rId4"/>
          <a:stretch>
            <a:fillRect/>
          </a:stretch>
        </p:blipFill>
        <p:spPr>
          <a:xfrm>
            <a:off x="1592180" y="1892968"/>
            <a:ext cx="1398584" cy="4437813"/>
          </a:xfrm>
          <a:prstGeom prst="rect">
            <a:avLst/>
          </a:prstGeom>
        </p:spPr>
      </p:pic>
      <p:sp>
        <p:nvSpPr>
          <p:cNvPr id="16" name="Content Placeholder 2">
            <a:extLst>
              <a:ext uri="{FF2B5EF4-FFF2-40B4-BE49-F238E27FC236}">
                <a16:creationId xmlns:a16="http://schemas.microsoft.com/office/drawing/2014/main" id="{530A14F8-44BA-2F45-8BA9-311F0213D1F3}"/>
              </a:ext>
            </a:extLst>
          </p:cNvPr>
          <p:cNvSpPr txBox="1">
            <a:spLocks/>
          </p:cNvSpPr>
          <p:nvPr/>
        </p:nvSpPr>
        <p:spPr>
          <a:xfrm>
            <a:off x="3721768" y="5524748"/>
            <a:ext cx="8181474" cy="426870"/>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b="1" dirty="0">
                <a:solidFill>
                  <a:srgbClr val="179984"/>
                </a:solidFill>
              </a:rPr>
              <a:t>Que conseilleriez-vous à Jenna de faire ?</a:t>
            </a:r>
            <a:endParaRPr lang="en-US" dirty="0">
              <a:solidFill>
                <a:srgbClr val="179984"/>
              </a:solidFill>
            </a:endParaRPr>
          </a:p>
          <a:p>
            <a:pPr marL="0" indent="0">
              <a:buFont typeface="Arial" panose="020B0604020202020204" pitchFamily="34" charset="0"/>
              <a:buNone/>
            </a:pPr>
            <a:endParaRPr lang="en-US" dirty="0"/>
          </a:p>
        </p:txBody>
      </p:sp>
      <p:sp>
        <p:nvSpPr>
          <p:cNvPr id="6" name="TextBox 5">
            <a:extLst>
              <a:ext uri="{FF2B5EF4-FFF2-40B4-BE49-F238E27FC236}">
                <a16:creationId xmlns:a16="http://schemas.microsoft.com/office/drawing/2014/main" id="{2D3616FC-7846-4E8F-BED5-5BB0442B841D}"/>
              </a:ext>
            </a:extLst>
          </p:cNvPr>
          <p:cNvSpPr txBox="1"/>
          <p:nvPr/>
        </p:nvSpPr>
        <p:spPr>
          <a:xfrm>
            <a:off x="8386011" y="6396951"/>
            <a:ext cx="3649958" cy="338554"/>
          </a:xfrm>
          <a:prstGeom prst="rect">
            <a:avLst/>
          </a:prstGeom>
          <a:solidFill>
            <a:schemeClr val="bg1"/>
          </a:solidFill>
        </p:spPr>
        <p:txBody>
          <a:bodyPr wrap="square" rtlCol="0">
            <a:spAutoFit/>
          </a:bodyPr>
          <a:lstStyle/>
          <a:p>
            <a:r>
              <a:rPr lang="en-US" sz="1600" b="1" dirty="0">
                <a:solidFill>
                  <a:srgbClr val="298178"/>
                </a:solidFill>
                <a:latin typeface="Ubuntu" panose="020B0504030602030204" pitchFamily="34" charset="0"/>
              </a:rPr>
              <a:t>LEADERSHIP POUR LES ATHLÈTES</a:t>
            </a:r>
          </a:p>
        </p:txBody>
      </p:sp>
    </p:spTree>
    <p:extLst>
      <p:ext uri="{BB962C8B-B14F-4D97-AF65-F5344CB8AC3E}">
        <p14:creationId xmlns:p14="http://schemas.microsoft.com/office/powerpoint/2010/main" val="10376360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p:txBody>
          <a:bodyPr/>
          <a:lstStyle/>
          <a:p>
            <a:r>
              <a:rPr lang="fr-fr" dirty="0">
                <a:solidFill>
                  <a:srgbClr val="179984"/>
                </a:solidFill>
              </a:rPr>
              <a:t>Activité 3</a:t>
            </a:r>
          </a:p>
        </p:txBody>
      </p:sp>
      <p:sp>
        <p:nvSpPr>
          <p:cNvPr id="14" name="Content Placeholder 2">
            <a:extLst>
              <a:ext uri="{FF2B5EF4-FFF2-40B4-BE49-F238E27FC236}">
                <a16:creationId xmlns:a16="http://schemas.microsoft.com/office/drawing/2014/main" id="{1B11BBB8-03E0-424B-A834-0766D58B9614}"/>
              </a:ext>
            </a:extLst>
          </p:cNvPr>
          <p:cNvSpPr>
            <a:spLocks noGrp="1"/>
          </p:cNvSpPr>
          <p:nvPr>
            <p:ph idx="1"/>
          </p:nvPr>
        </p:nvSpPr>
        <p:spPr>
          <a:xfrm>
            <a:off x="3721768" y="1691564"/>
            <a:ext cx="7900737" cy="3056900"/>
          </a:xfrm>
        </p:spPr>
        <p:txBody>
          <a:bodyPr>
            <a:normAutofit/>
          </a:bodyPr>
          <a:lstStyle/>
          <a:p>
            <a:pPr marL="0" indent="0">
              <a:buNone/>
            </a:pPr>
            <a:r>
              <a:rPr lang="fr-fr" b="1" dirty="0"/>
              <a:t>L'équipe Special Olympics de Macao planifie ses Jeux Nationaux. </a:t>
            </a:r>
          </a:p>
          <a:p>
            <a:pPr marL="0" indent="0">
              <a:buNone/>
            </a:pPr>
            <a:r>
              <a:rPr lang="fr-fr" dirty="0"/>
              <a:t>Wang, un membre du CLA, a participé à une partie de la discussion </a:t>
            </a:r>
            <a:r>
              <a:rPr lang="fr-FR" dirty="0"/>
              <a:t>sur</a:t>
            </a:r>
            <a:r>
              <a:rPr lang="fr-fr" dirty="0"/>
              <a:t> l'organisation. Elle </a:t>
            </a:r>
            <a:br>
              <a:rPr lang="fr-fr" dirty="0"/>
            </a:br>
            <a:r>
              <a:rPr lang="fr-fr" dirty="0"/>
              <a:t>a de nombreuses idées sur la façon d'impliquer les leaders sportifs pendant les Jeux. </a:t>
            </a:r>
          </a:p>
        </p:txBody>
      </p:sp>
      <p:sp>
        <p:nvSpPr>
          <p:cNvPr id="16" name="Content Placeholder 2">
            <a:extLst>
              <a:ext uri="{FF2B5EF4-FFF2-40B4-BE49-F238E27FC236}">
                <a16:creationId xmlns:a16="http://schemas.microsoft.com/office/drawing/2014/main" id="{530A14F8-44BA-2F45-8BA9-311F0213D1F3}"/>
              </a:ext>
            </a:extLst>
          </p:cNvPr>
          <p:cNvSpPr txBox="1">
            <a:spLocks/>
          </p:cNvSpPr>
          <p:nvPr/>
        </p:nvSpPr>
        <p:spPr>
          <a:xfrm>
            <a:off x="3721768" y="5524748"/>
            <a:ext cx="8181474" cy="426870"/>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b="1" dirty="0">
                <a:solidFill>
                  <a:srgbClr val="179984"/>
                </a:solidFill>
              </a:rPr>
              <a:t>Que conseilleriez-vous à Wang de faire ?</a:t>
            </a:r>
            <a:endParaRPr lang="en-US" dirty="0">
              <a:solidFill>
                <a:srgbClr val="179984"/>
              </a:solidFill>
            </a:endParaRPr>
          </a:p>
          <a:p>
            <a:pPr marL="0" indent="0">
              <a:buFont typeface="Arial" panose="020B0604020202020204" pitchFamily="34" charset="0"/>
              <a:buNone/>
            </a:pPr>
            <a:endParaRPr lang="en-US" dirty="0"/>
          </a:p>
        </p:txBody>
      </p:sp>
      <p:pic>
        <p:nvPicPr>
          <p:cNvPr id="4" name="Picture 3">
            <a:extLst>
              <a:ext uri="{FF2B5EF4-FFF2-40B4-BE49-F238E27FC236}">
                <a16:creationId xmlns:a16="http://schemas.microsoft.com/office/drawing/2014/main" id="{AA5DF4E7-37E7-C649-8365-9C1E019BCFBC}"/>
              </a:ext>
            </a:extLst>
          </p:cNvPr>
          <p:cNvPicPr>
            <a:picLocks noChangeAspect="1"/>
          </p:cNvPicPr>
          <p:nvPr/>
        </p:nvPicPr>
        <p:blipFill>
          <a:blip r:embed="rId4"/>
          <a:stretch>
            <a:fillRect/>
          </a:stretch>
        </p:blipFill>
        <p:spPr>
          <a:xfrm>
            <a:off x="705159" y="1931319"/>
            <a:ext cx="2726283" cy="3844758"/>
          </a:xfrm>
          <a:prstGeom prst="rect">
            <a:avLst/>
          </a:prstGeom>
        </p:spPr>
      </p:pic>
      <p:sp>
        <p:nvSpPr>
          <p:cNvPr id="6" name="TextBox 5">
            <a:extLst>
              <a:ext uri="{FF2B5EF4-FFF2-40B4-BE49-F238E27FC236}">
                <a16:creationId xmlns:a16="http://schemas.microsoft.com/office/drawing/2014/main" id="{CC786E50-0C6F-4911-B8D4-5A7ABE02D114}"/>
              </a:ext>
            </a:extLst>
          </p:cNvPr>
          <p:cNvSpPr txBox="1"/>
          <p:nvPr/>
        </p:nvSpPr>
        <p:spPr>
          <a:xfrm>
            <a:off x="8386011" y="6396951"/>
            <a:ext cx="3649958" cy="338554"/>
          </a:xfrm>
          <a:prstGeom prst="rect">
            <a:avLst/>
          </a:prstGeom>
          <a:solidFill>
            <a:schemeClr val="bg1"/>
          </a:solidFill>
        </p:spPr>
        <p:txBody>
          <a:bodyPr wrap="square" rtlCol="0">
            <a:spAutoFit/>
          </a:bodyPr>
          <a:lstStyle/>
          <a:p>
            <a:r>
              <a:rPr lang="en-US" sz="1600" b="1" dirty="0">
                <a:solidFill>
                  <a:srgbClr val="298178"/>
                </a:solidFill>
                <a:latin typeface="Ubuntu" panose="020B0504030602030204" pitchFamily="34" charset="0"/>
              </a:rPr>
              <a:t>LEADERSHIP POUR LES ATHLÈTES</a:t>
            </a:r>
          </a:p>
        </p:txBody>
      </p:sp>
    </p:spTree>
    <p:extLst>
      <p:ext uri="{BB962C8B-B14F-4D97-AF65-F5344CB8AC3E}">
        <p14:creationId xmlns:p14="http://schemas.microsoft.com/office/powerpoint/2010/main" val="20029894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p:txBody>
          <a:bodyPr/>
          <a:lstStyle/>
          <a:p>
            <a:r>
              <a:rPr lang="fr-fr" dirty="0">
                <a:solidFill>
                  <a:srgbClr val="179984"/>
                </a:solidFill>
              </a:rPr>
              <a:t>Opérations d'ACL</a:t>
            </a:r>
          </a:p>
        </p:txBody>
      </p:sp>
      <p:sp>
        <p:nvSpPr>
          <p:cNvPr id="8" name="Content Placeholder 2">
            <a:extLst>
              <a:ext uri="{FF2B5EF4-FFF2-40B4-BE49-F238E27FC236}">
                <a16:creationId xmlns:a16="http://schemas.microsoft.com/office/drawing/2014/main" id="{C3D5AFB6-6FCB-2E46-A6DE-B7E8F15E7C43}"/>
              </a:ext>
            </a:extLst>
          </p:cNvPr>
          <p:cNvSpPr txBox="1">
            <a:spLocks/>
          </p:cNvSpPr>
          <p:nvPr/>
        </p:nvSpPr>
        <p:spPr>
          <a:xfrm>
            <a:off x="838200" y="2389662"/>
            <a:ext cx="2735179" cy="5231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spcAft>
                <a:spcPts val="300"/>
              </a:spcAft>
              <a:buNone/>
              <a:tabLst>
                <a:tab pos="457200" algn="l"/>
              </a:tabLst>
            </a:pPr>
            <a:r>
              <a:rPr lang="fr-fr" b="1" dirty="0">
                <a:solidFill>
                  <a:srgbClr val="179984"/>
                </a:solidFill>
                <a:ea typeface="Times New Roman" panose="02020603050405020304" pitchFamily="18" charset="0"/>
                <a:cs typeface="Arial" panose="020B0604020202020204" pitchFamily="34" charset="0"/>
              </a:rPr>
              <a:t>Membres</a:t>
            </a:r>
            <a:endParaRPr lang="en-US" b="1" dirty="0">
              <a:solidFill>
                <a:srgbClr val="179984"/>
              </a:solidFill>
              <a:ea typeface="Times New Roman" panose="02020603050405020304" pitchFamily="18" charset="0"/>
            </a:endParaRPr>
          </a:p>
        </p:txBody>
      </p:sp>
      <p:sp>
        <p:nvSpPr>
          <p:cNvPr id="9" name="Content Placeholder 2">
            <a:extLst>
              <a:ext uri="{FF2B5EF4-FFF2-40B4-BE49-F238E27FC236}">
                <a16:creationId xmlns:a16="http://schemas.microsoft.com/office/drawing/2014/main" id="{199A5F1C-670A-694E-B23B-26EC9F442E76}"/>
              </a:ext>
            </a:extLst>
          </p:cNvPr>
          <p:cNvSpPr txBox="1">
            <a:spLocks/>
          </p:cNvSpPr>
          <p:nvPr/>
        </p:nvSpPr>
        <p:spPr>
          <a:xfrm>
            <a:off x="7339263" y="2389662"/>
            <a:ext cx="4139722" cy="52312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spcAft>
                <a:spcPts val="300"/>
              </a:spcAft>
              <a:buNone/>
              <a:tabLst>
                <a:tab pos="457200" algn="l"/>
              </a:tabLst>
            </a:pPr>
            <a:r>
              <a:rPr lang="fr-fr" b="1" dirty="0">
                <a:solidFill>
                  <a:srgbClr val="179984"/>
                </a:solidFill>
                <a:ea typeface="Times New Roman" panose="02020603050405020304" pitchFamily="18" charset="0"/>
                <a:cs typeface="Arial" panose="020B0604020202020204" pitchFamily="34" charset="0"/>
              </a:rPr>
              <a:t>Sélection des membres</a:t>
            </a:r>
            <a:endParaRPr lang="en-US" b="1" dirty="0">
              <a:solidFill>
                <a:srgbClr val="179984"/>
              </a:solidFill>
              <a:ea typeface="Times New Roman" panose="02020603050405020304" pitchFamily="18" charset="0"/>
            </a:endParaRPr>
          </a:p>
        </p:txBody>
      </p:sp>
      <p:sp>
        <p:nvSpPr>
          <p:cNvPr id="10" name="Content Placeholder 2">
            <a:extLst>
              <a:ext uri="{FF2B5EF4-FFF2-40B4-BE49-F238E27FC236}">
                <a16:creationId xmlns:a16="http://schemas.microsoft.com/office/drawing/2014/main" id="{92A2F4C9-0535-DA4C-91F4-86F90832DF1A}"/>
              </a:ext>
            </a:extLst>
          </p:cNvPr>
          <p:cNvSpPr txBox="1">
            <a:spLocks/>
          </p:cNvSpPr>
          <p:nvPr/>
        </p:nvSpPr>
        <p:spPr>
          <a:xfrm>
            <a:off x="2205789" y="3544694"/>
            <a:ext cx="2735179" cy="5231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spcAft>
                <a:spcPts val="300"/>
              </a:spcAft>
              <a:buNone/>
              <a:tabLst>
                <a:tab pos="457200" algn="l"/>
              </a:tabLst>
            </a:pPr>
            <a:r>
              <a:rPr lang="fr-fr" b="1" dirty="0">
                <a:solidFill>
                  <a:srgbClr val="179984"/>
                </a:solidFill>
                <a:ea typeface="Times New Roman" panose="02020603050405020304" pitchFamily="18" charset="0"/>
                <a:cs typeface="Arial" panose="020B0604020202020204" pitchFamily="34" charset="0"/>
              </a:rPr>
              <a:t>Durée</a:t>
            </a:r>
            <a:endParaRPr lang="en-US" b="1" dirty="0">
              <a:solidFill>
                <a:srgbClr val="179984"/>
              </a:solidFill>
              <a:ea typeface="Times New Roman" panose="02020603050405020304" pitchFamily="18" charset="0"/>
            </a:endParaRPr>
          </a:p>
        </p:txBody>
      </p:sp>
      <p:sp>
        <p:nvSpPr>
          <p:cNvPr id="11" name="Content Placeholder 2">
            <a:extLst>
              <a:ext uri="{FF2B5EF4-FFF2-40B4-BE49-F238E27FC236}">
                <a16:creationId xmlns:a16="http://schemas.microsoft.com/office/drawing/2014/main" id="{8BD5C635-7198-6441-87CE-B62376AF9062}"/>
              </a:ext>
            </a:extLst>
          </p:cNvPr>
          <p:cNvSpPr txBox="1">
            <a:spLocks/>
          </p:cNvSpPr>
          <p:nvPr/>
        </p:nvSpPr>
        <p:spPr>
          <a:xfrm>
            <a:off x="6039854" y="3544694"/>
            <a:ext cx="3729788" cy="5231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spcAft>
                <a:spcPts val="300"/>
              </a:spcAft>
              <a:buNone/>
              <a:tabLst>
                <a:tab pos="457200" algn="l"/>
              </a:tabLst>
            </a:pPr>
            <a:r>
              <a:rPr lang="fr-fr" b="1" dirty="0">
                <a:solidFill>
                  <a:srgbClr val="179984"/>
                </a:solidFill>
                <a:ea typeface="Times New Roman" panose="02020603050405020304" pitchFamily="18" charset="0"/>
                <a:cs typeface="Arial" panose="020B0604020202020204" pitchFamily="34" charset="0"/>
              </a:rPr>
              <a:t>Réunions</a:t>
            </a:r>
            <a:endParaRPr lang="en-US" b="1" dirty="0">
              <a:solidFill>
                <a:srgbClr val="179984"/>
              </a:solidFill>
              <a:ea typeface="Times New Roman" panose="02020603050405020304" pitchFamily="18" charset="0"/>
            </a:endParaRPr>
          </a:p>
        </p:txBody>
      </p:sp>
      <p:sp>
        <p:nvSpPr>
          <p:cNvPr id="12" name="Content Placeholder 2">
            <a:extLst>
              <a:ext uri="{FF2B5EF4-FFF2-40B4-BE49-F238E27FC236}">
                <a16:creationId xmlns:a16="http://schemas.microsoft.com/office/drawing/2014/main" id="{146C8C3D-955E-6C41-9F56-F68C2DDB4F61}"/>
              </a:ext>
            </a:extLst>
          </p:cNvPr>
          <p:cNvSpPr txBox="1">
            <a:spLocks/>
          </p:cNvSpPr>
          <p:nvPr/>
        </p:nvSpPr>
        <p:spPr>
          <a:xfrm>
            <a:off x="3834637" y="4738075"/>
            <a:ext cx="3729788" cy="5231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spcAft>
                <a:spcPts val="300"/>
              </a:spcAft>
              <a:buNone/>
              <a:tabLst>
                <a:tab pos="457200" algn="l"/>
              </a:tabLst>
            </a:pPr>
            <a:r>
              <a:rPr lang="fr-fr" b="1" dirty="0">
                <a:solidFill>
                  <a:srgbClr val="179984"/>
                </a:solidFill>
                <a:ea typeface="Times New Roman" panose="02020603050405020304" pitchFamily="18" charset="0"/>
                <a:cs typeface="Arial" panose="020B0604020202020204" pitchFamily="34" charset="0"/>
              </a:rPr>
              <a:t>Mentors</a:t>
            </a:r>
            <a:endParaRPr lang="en-US" b="1" dirty="0">
              <a:solidFill>
                <a:srgbClr val="179984"/>
              </a:solidFill>
              <a:ea typeface="Times New Roman" panose="02020603050405020304" pitchFamily="18" charset="0"/>
            </a:endParaRPr>
          </a:p>
        </p:txBody>
      </p:sp>
      <p:sp>
        <p:nvSpPr>
          <p:cNvPr id="13" name="TextBox 12">
            <a:extLst>
              <a:ext uri="{FF2B5EF4-FFF2-40B4-BE49-F238E27FC236}">
                <a16:creationId xmlns:a16="http://schemas.microsoft.com/office/drawing/2014/main" id="{2D9B4653-D16D-487C-A944-F114B491E393}"/>
              </a:ext>
            </a:extLst>
          </p:cNvPr>
          <p:cNvSpPr txBox="1"/>
          <p:nvPr/>
        </p:nvSpPr>
        <p:spPr>
          <a:xfrm>
            <a:off x="8386011" y="6396951"/>
            <a:ext cx="3649958" cy="338554"/>
          </a:xfrm>
          <a:prstGeom prst="rect">
            <a:avLst/>
          </a:prstGeom>
          <a:solidFill>
            <a:schemeClr val="bg1"/>
          </a:solidFill>
        </p:spPr>
        <p:txBody>
          <a:bodyPr wrap="square" rtlCol="0">
            <a:spAutoFit/>
          </a:bodyPr>
          <a:lstStyle/>
          <a:p>
            <a:r>
              <a:rPr lang="en-US" sz="1600" b="1" dirty="0">
                <a:solidFill>
                  <a:srgbClr val="298178"/>
                </a:solidFill>
                <a:latin typeface="Ubuntu" panose="020B0504030602030204" pitchFamily="34" charset="0"/>
              </a:rPr>
              <a:t>LEADERSHIP POUR LES ATHLÈTES</a:t>
            </a:r>
          </a:p>
        </p:txBody>
      </p:sp>
    </p:spTree>
    <p:extLst>
      <p:ext uri="{BB962C8B-B14F-4D97-AF65-F5344CB8AC3E}">
        <p14:creationId xmlns:p14="http://schemas.microsoft.com/office/powerpoint/2010/main" val="42870580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838200" y="365126"/>
            <a:ext cx="10515600" cy="1068886"/>
          </a:xfrm>
        </p:spPr>
        <p:txBody>
          <a:bodyPr/>
          <a:lstStyle/>
          <a:p>
            <a:r>
              <a:rPr lang="fr-fr" dirty="0">
                <a:solidFill>
                  <a:srgbClr val="179984"/>
                </a:solidFill>
              </a:rPr>
              <a:t>Opérations d'ACL</a:t>
            </a:r>
          </a:p>
        </p:txBody>
      </p:sp>
      <p:sp>
        <p:nvSpPr>
          <p:cNvPr id="3" name="Content Placeholder 2">
            <a:extLst>
              <a:ext uri="{FF2B5EF4-FFF2-40B4-BE49-F238E27FC236}">
                <a16:creationId xmlns:a16="http://schemas.microsoft.com/office/drawing/2014/main" id="{3BA76EEF-C697-C94F-B604-54B05AFC1A41}"/>
              </a:ext>
            </a:extLst>
          </p:cNvPr>
          <p:cNvSpPr>
            <a:spLocks noGrp="1"/>
          </p:cNvSpPr>
          <p:nvPr>
            <p:ph idx="1"/>
          </p:nvPr>
        </p:nvSpPr>
        <p:spPr>
          <a:xfrm>
            <a:off x="838200" y="2043611"/>
            <a:ext cx="10515600" cy="4353340"/>
          </a:xfrm>
        </p:spPr>
        <p:txBody>
          <a:bodyPr>
            <a:normAutofit fontScale="70000" lnSpcReduction="20000"/>
          </a:bodyPr>
          <a:lstStyle/>
          <a:p>
            <a:pPr marL="0" lvl="0" indent="0">
              <a:lnSpc>
                <a:spcPct val="120000"/>
              </a:lnSpc>
              <a:spcBef>
                <a:spcPts val="0"/>
              </a:spcBef>
              <a:spcAft>
                <a:spcPts val="300"/>
              </a:spcAft>
              <a:buNone/>
              <a:tabLst>
                <a:tab pos="457200" algn="l"/>
              </a:tabLst>
            </a:pPr>
            <a:r>
              <a:rPr lang="fr-fr" dirty="0">
                <a:solidFill>
                  <a:srgbClr val="202124"/>
                </a:solidFill>
                <a:latin typeface="Ubuntu Light" panose="020B0304030602030204" pitchFamily="34" charset="0"/>
                <a:ea typeface="Times New Roman" panose="02020603050405020304" pitchFamily="18" charset="0"/>
                <a:cs typeface="Arial" panose="020B0604020202020204" pitchFamily="34" charset="0"/>
              </a:rPr>
              <a:t>Tous les membres du CLA doivent avoir :</a:t>
            </a:r>
          </a:p>
          <a:p>
            <a:pPr marL="342900" lvl="0" indent="-342900">
              <a:lnSpc>
                <a:spcPct val="120000"/>
              </a:lnSpc>
              <a:spcBef>
                <a:spcPts val="0"/>
              </a:spcBef>
              <a:spcAft>
                <a:spcPts val="300"/>
              </a:spcAft>
              <a:tabLst>
                <a:tab pos="457200" algn="l"/>
              </a:tabLst>
            </a:pPr>
            <a:endParaRPr lang="en-US" b="1" dirty="0">
              <a:solidFill>
                <a:srgbClr val="179984"/>
              </a:solidFill>
              <a:latin typeface="Ubuntu Light" panose="020B0304030602030204" pitchFamily="34" charset="0"/>
              <a:ea typeface="Times New Roman" panose="02020603050405020304" pitchFamily="18" charset="0"/>
              <a:cs typeface="Arial" panose="020B0604020202020204" pitchFamily="34" charset="0"/>
            </a:endParaRPr>
          </a:p>
          <a:p>
            <a:pPr marL="342900" lvl="0" indent="-342900">
              <a:lnSpc>
                <a:spcPct val="120000"/>
              </a:lnSpc>
              <a:spcBef>
                <a:spcPts val="0"/>
              </a:spcBef>
              <a:spcAft>
                <a:spcPts val="300"/>
              </a:spcAft>
              <a:tabLst>
                <a:tab pos="457200" algn="l"/>
              </a:tabLst>
            </a:pPr>
            <a:r>
              <a:rPr lang="fr-fr" b="1" dirty="0">
                <a:solidFill>
                  <a:srgbClr val="179984"/>
                </a:solidFill>
                <a:ea typeface="Times New Roman" panose="02020603050405020304" pitchFamily="18" charset="0"/>
                <a:cs typeface="Arial" panose="020B0604020202020204" pitchFamily="34" charset="0"/>
              </a:rPr>
              <a:t>Un président : </a:t>
            </a:r>
            <a:r>
              <a:rPr lang="fr-fr" dirty="0">
                <a:solidFill>
                  <a:srgbClr val="202124"/>
                </a:solidFill>
                <a:latin typeface="Ubuntu Light" panose="020B0304030602030204" pitchFamily="34" charset="0"/>
                <a:ea typeface="Times New Roman" panose="02020603050405020304" pitchFamily="18" charset="0"/>
                <a:cs typeface="Arial" panose="020B0604020202020204" pitchFamily="34" charset="0"/>
              </a:rPr>
              <a:t>le président préside le CLA, collabore avec les membres du Programme SO, prépare les ordres du jour, anime les appels/réunions et assiste de façon régulière aux appels/réunions.</a:t>
            </a:r>
          </a:p>
          <a:p>
            <a:pPr marL="342900" lvl="0" indent="-342900">
              <a:lnSpc>
                <a:spcPct val="120000"/>
              </a:lnSpc>
              <a:spcBef>
                <a:spcPts val="0"/>
              </a:spcBef>
              <a:spcAft>
                <a:spcPts val="300"/>
              </a:spcAft>
              <a:tabLst>
                <a:tab pos="457200" algn="l"/>
              </a:tabLst>
            </a:pPr>
            <a:endParaRPr lang="en-US" dirty="0">
              <a:solidFill>
                <a:srgbClr val="202124"/>
              </a:solidFill>
              <a:latin typeface="Ubuntu Light" panose="020B0304030602030204" pitchFamily="34" charset="0"/>
              <a:ea typeface="Times New Roman" panose="02020603050405020304" pitchFamily="18" charset="0"/>
              <a:cs typeface="Arial" panose="020B0604020202020204" pitchFamily="34" charset="0"/>
            </a:endParaRPr>
          </a:p>
          <a:p>
            <a:pPr marL="342900" lvl="0" indent="-342900">
              <a:lnSpc>
                <a:spcPct val="120000"/>
              </a:lnSpc>
              <a:spcBef>
                <a:spcPts val="0"/>
              </a:spcBef>
              <a:spcAft>
                <a:spcPts val="300"/>
              </a:spcAft>
              <a:tabLst>
                <a:tab pos="457200" algn="l"/>
              </a:tabLst>
            </a:pPr>
            <a:r>
              <a:rPr lang="fr-fr" b="1" dirty="0">
                <a:solidFill>
                  <a:srgbClr val="179984"/>
                </a:solidFill>
                <a:ea typeface="Times New Roman" panose="02020603050405020304" pitchFamily="18" charset="0"/>
                <a:cs typeface="Arial" panose="020B0604020202020204" pitchFamily="34" charset="0"/>
              </a:rPr>
              <a:t>Un vice-président : </a:t>
            </a:r>
            <a:r>
              <a:rPr lang="fr-fr" dirty="0">
                <a:solidFill>
                  <a:srgbClr val="202124"/>
                </a:solidFill>
                <a:latin typeface="Ubuntu Light" panose="020B0304030602030204" pitchFamily="34" charset="0"/>
                <a:ea typeface="Times New Roman" panose="02020603050405020304" pitchFamily="18" charset="0"/>
                <a:cs typeface="Arial" panose="020B0604020202020204" pitchFamily="34" charset="0"/>
              </a:rPr>
              <a:t>le vice-président collabore avec le président et assume les responsabilités du président lorsque ce dernier n'est pas disponible.</a:t>
            </a:r>
          </a:p>
          <a:p>
            <a:pPr marL="342900" lvl="0" indent="-342900">
              <a:lnSpc>
                <a:spcPct val="120000"/>
              </a:lnSpc>
              <a:spcBef>
                <a:spcPts val="0"/>
              </a:spcBef>
              <a:spcAft>
                <a:spcPts val="300"/>
              </a:spcAft>
              <a:tabLst>
                <a:tab pos="457200" algn="l"/>
              </a:tabLst>
            </a:pPr>
            <a:endParaRPr lang="en-US" b="1" dirty="0">
              <a:solidFill>
                <a:srgbClr val="179984"/>
              </a:solidFill>
              <a:latin typeface="Ubuntu Light" panose="020B0304030602030204" pitchFamily="34" charset="0"/>
              <a:ea typeface="Times New Roman" panose="02020603050405020304" pitchFamily="18" charset="0"/>
              <a:cs typeface="Arial" panose="020B0604020202020204" pitchFamily="34" charset="0"/>
            </a:endParaRPr>
          </a:p>
          <a:p>
            <a:pPr marL="342900" lvl="0" indent="-342900">
              <a:lnSpc>
                <a:spcPct val="120000"/>
              </a:lnSpc>
              <a:spcBef>
                <a:spcPts val="0"/>
              </a:spcBef>
              <a:spcAft>
                <a:spcPts val="300"/>
              </a:spcAft>
              <a:tabLst>
                <a:tab pos="457200" algn="l"/>
              </a:tabLst>
            </a:pPr>
            <a:r>
              <a:rPr lang="fr-fr" b="1" dirty="0">
                <a:solidFill>
                  <a:srgbClr val="179984"/>
                </a:solidFill>
                <a:ea typeface="Times New Roman" panose="02020603050405020304" pitchFamily="18" charset="0"/>
                <a:cs typeface="Arial" panose="020B0604020202020204" pitchFamily="34" charset="0"/>
              </a:rPr>
              <a:t>Un secrétaire : </a:t>
            </a:r>
            <a:r>
              <a:rPr lang="fr-FR" dirty="0">
                <a:solidFill>
                  <a:srgbClr val="202124"/>
                </a:solidFill>
                <a:latin typeface="Ubuntu Light" panose="020B0304030602030204" pitchFamily="34" charset="0"/>
                <a:ea typeface="Times New Roman" panose="02020603050405020304" pitchFamily="18" charset="0"/>
                <a:cs typeface="Arial" panose="020B0604020202020204" pitchFamily="34" charset="0"/>
              </a:rPr>
              <a:t>le</a:t>
            </a:r>
            <a:r>
              <a:rPr lang="fr-fr" dirty="0">
                <a:solidFill>
                  <a:srgbClr val="202124"/>
                </a:solidFill>
                <a:latin typeface="Ubuntu Light" panose="020B0304030602030204" pitchFamily="34" charset="0"/>
                <a:ea typeface="Times New Roman" panose="02020603050405020304" pitchFamily="18" charset="0"/>
                <a:cs typeface="Arial" panose="020B0604020202020204" pitchFamily="34" charset="0"/>
              </a:rPr>
              <a:t> secrétaire participe aux appels et aux réunions, transmet rapidement les procès-verbaux des appels/réunions avec l'assistance, le cas échéant, de l'animateur et transmet l'ordre du jour pour les appels/réunions à venir dans un délai convenable</a:t>
            </a:r>
            <a:endParaRPr lang="en-US" dirty="0">
              <a:latin typeface="Ubuntu Light" panose="020B0304030602030204" pitchFamily="34" charset="0"/>
              <a:ea typeface="Times New Roman" panose="02020603050405020304" pitchFamily="18" charset="0"/>
            </a:endParaRPr>
          </a:p>
        </p:txBody>
      </p:sp>
      <p:sp>
        <p:nvSpPr>
          <p:cNvPr id="4" name="Content Placeholder 2">
            <a:extLst>
              <a:ext uri="{FF2B5EF4-FFF2-40B4-BE49-F238E27FC236}">
                <a16:creationId xmlns:a16="http://schemas.microsoft.com/office/drawing/2014/main" id="{D56A618B-1710-5141-AB8B-DF000CB6E802}"/>
              </a:ext>
            </a:extLst>
          </p:cNvPr>
          <p:cNvSpPr txBox="1">
            <a:spLocks/>
          </p:cNvSpPr>
          <p:nvPr/>
        </p:nvSpPr>
        <p:spPr>
          <a:xfrm>
            <a:off x="838200" y="1434011"/>
            <a:ext cx="10515600" cy="45895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300"/>
              </a:spcAft>
              <a:buNone/>
              <a:tabLst>
                <a:tab pos="457200" algn="l"/>
              </a:tabLst>
            </a:pPr>
            <a:r>
              <a:rPr lang="fr-fr" b="1" dirty="0">
                <a:solidFill>
                  <a:srgbClr val="179984"/>
                </a:solidFill>
                <a:ea typeface="Times New Roman" panose="02020603050405020304" pitchFamily="18" charset="0"/>
                <a:cs typeface="Arial" panose="020B0604020202020204" pitchFamily="34" charset="0"/>
              </a:rPr>
              <a:t>Leadership</a:t>
            </a:r>
            <a:endParaRPr lang="en-US" b="1" dirty="0">
              <a:solidFill>
                <a:srgbClr val="179984"/>
              </a:solidFill>
              <a:ea typeface="Times New Roman" panose="02020603050405020304" pitchFamily="18" charset="0"/>
            </a:endParaRPr>
          </a:p>
        </p:txBody>
      </p:sp>
      <p:sp>
        <p:nvSpPr>
          <p:cNvPr id="5" name="TextBox 4">
            <a:extLst>
              <a:ext uri="{FF2B5EF4-FFF2-40B4-BE49-F238E27FC236}">
                <a16:creationId xmlns:a16="http://schemas.microsoft.com/office/drawing/2014/main" id="{4FC266B2-ABE0-4E42-BC40-4122C8ECEF33}"/>
              </a:ext>
            </a:extLst>
          </p:cNvPr>
          <p:cNvSpPr txBox="1"/>
          <p:nvPr/>
        </p:nvSpPr>
        <p:spPr>
          <a:xfrm>
            <a:off x="8386011" y="6396951"/>
            <a:ext cx="3649958" cy="338554"/>
          </a:xfrm>
          <a:prstGeom prst="rect">
            <a:avLst/>
          </a:prstGeom>
          <a:solidFill>
            <a:schemeClr val="bg1"/>
          </a:solidFill>
        </p:spPr>
        <p:txBody>
          <a:bodyPr wrap="square" rtlCol="0">
            <a:spAutoFit/>
          </a:bodyPr>
          <a:lstStyle/>
          <a:p>
            <a:r>
              <a:rPr lang="en-US" sz="1600" b="1" dirty="0">
                <a:solidFill>
                  <a:srgbClr val="298178"/>
                </a:solidFill>
                <a:latin typeface="Ubuntu" panose="020B0504030602030204" pitchFamily="34" charset="0"/>
              </a:rPr>
              <a:t>LEADERSHIP POUR LES ATHLÈTES</a:t>
            </a:r>
          </a:p>
        </p:txBody>
      </p:sp>
    </p:spTree>
    <p:extLst>
      <p:ext uri="{BB962C8B-B14F-4D97-AF65-F5344CB8AC3E}">
        <p14:creationId xmlns:p14="http://schemas.microsoft.com/office/powerpoint/2010/main" val="24040571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p:txBody>
          <a:bodyPr/>
          <a:lstStyle/>
          <a:p>
            <a:r>
              <a:rPr lang="fr-fr" dirty="0">
                <a:solidFill>
                  <a:srgbClr val="179984"/>
                </a:solidFill>
              </a:rPr>
              <a:t>Conseil de leadership des athlètes</a:t>
            </a:r>
          </a:p>
        </p:txBody>
      </p:sp>
      <p:sp>
        <p:nvSpPr>
          <p:cNvPr id="3" name="Content Placeholder 2">
            <a:extLst>
              <a:ext uri="{FF2B5EF4-FFF2-40B4-BE49-F238E27FC236}">
                <a16:creationId xmlns:a16="http://schemas.microsoft.com/office/drawing/2014/main" id="{52B8C1AF-0657-B34C-A587-818C5447A8DD}"/>
              </a:ext>
            </a:extLst>
          </p:cNvPr>
          <p:cNvSpPr txBox="1">
            <a:spLocks/>
          </p:cNvSpPr>
          <p:nvPr/>
        </p:nvSpPr>
        <p:spPr>
          <a:xfrm>
            <a:off x="838200" y="2829674"/>
            <a:ext cx="10515600" cy="201504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300"/>
              </a:spcAft>
              <a:buNone/>
              <a:tabLst>
                <a:tab pos="457200" algn="l"/>
              </a:tabLst>
            </a:pPr>
            <a:r>
              <a:rPr lang="fr-fr" b="1" dirty="0">
                <a:solidFill>
                  <a:srgbClr val="179984"/>
                </a:solidFill>
                <a:ea typeface="Times New Roman" panose="02020603050405020304" pitchFamily="18" charset="0"/>
                <a:cs typeface="Arial" panose="020B0604020202020204" pitchFamily="34" charset="0"/>
              </a:rPr>
              <a:t>SONDAGE :</a:t>
            </a:r>
          </a:p>
          <a:p>
            <a:pPr marL="0" indent="0">
              <a:spcBef>
                <a:spcPts val="0"/>
              </a:spcBef>
              <a:spcAft>
                <a:spcPts val="300"/>
              </a:spcAft>
              <a:buNone/>
              <a:tabLst>
                <a:tab pos="457200" algn="l"/>
              </a:tabLst>
            </a:pPr>
            <a:r>
              <a:rPr lang="fr-FR" b="1" dirty="0">
                <a:ea typeface="Times New Roman" panose="02020603050405020304" pitchFamily="18" charset="0"/>
              </a:rPr>
              <a:t>Vérifiez vos connaissances</a:t>
            </a:r>
            <a:endParaRPr lang="fr-fr" b="1" dirty="0">
              <a:ea typeface="Times New Roman" panose="02020603050405020304" pitchFamily="18" charset="0"/>
            </a:endParaRPr>
          </a:p>
        </p:txBody>
      </p:sp>
      <p:sp>
        <p:nvSpPr>
          <p:cNvPr id="4" name="TextBox 3">
            <a:extLst>
              <a:ext uri="{FF2B5EF4-FFF2-40B4-BE49-F238E27FC236}">
                <a16:creationId xmlns:a16="http://schemas.microsoft.com/office/drawing/2014/main" id="{40A4F04E-F29A-4540-9E18-5F53B2F00608}"/>
              </a:ext>
            </a:extLst>
          </p:cNvPr>
          <p:cNvSpPr txBox="1"/>
          <p:nvPr/>
        </p:nvSpPr>
        <p:spPr>
          <a:xfrm>
            <a:off x="8386011" y="6396951"/>
            <a:ext cx="3649958" cy="338554"/>
          </a:xfrm>
          <a:prstGeom prst="rect">
            <a:avLst/>
          </a:prstGeom>
          <a:solidFill>
            <a:schemeClr val="bg1"/>
          </a:solidFill>
        </p:spPr>
        <p:txBody>
          <a:bodyPr wrap="square" rtlCol="0">
            <a:spAutoFit/>
          </a:bodyPr>
          <a:lstStyle/>
          <a:p>
            <a:r>
              <a:rPr lang="en-US" sz="1600" b="1" dirty="0">
                <a:solidFill>
                  <a:srgbClr val="298178"/>
                </a:solidFill>
                <a:latin typeface="Ubuntu" panose="020B0504030602030204" pitchFamily="34" charset="0"/>
              </a:rPr>
              <a:t>LEADERSHIP POUR LES ATHLÈTES</a:t>
            </a:r>
          </a:p>
        </p:txBody>
      </p:sp>
    </p:spTree>
    <p:extLst>
      <p:ext uri="{BB962C8B-B14F-4D97-AF65-F5344CB8AC3E}">
        <p14:creationId xmlns:p14="http://schemas.microsoft.com/office/powerpoint/2010/main" val="889036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838200" y="1247441"/>
            <a:ext cx="10515600" cy="1325563"/>
          </a:xfrm>
        </p:spPr>
        <p:txBody>
          <a:bodyPr/>
          <a:lstStyle/>
          <a:p>
            <a:r>
              <a:rPr lang="fr-fr" b="1" dirty="0">
                <a:solidFill>
                  <a:schemeClr val="bg1"/>
                </a:solidFill>
              </a:rPr>
              <a:t>Des questions ?</a:t>
            </a:r>
          </a:p>
        </p:txBody>
      </p:sp>
      <p:sp>
        <p:nvSpPr>
          <p:cNvPr id="3" name="TextBox 2">
            <a:extLst>
              <a:ext uri="{FF2B5EF4-FFF2-40B4-BE49-F238E27FC236}">
                <a16:creationId xmlns:a16="http://schemas.microsoft.com/office/drawing/2014/main" id="{1D8EB44C-A853-4AA6-8AFF-C59E02F12E89}"/>
              </a:ext>
            </a:extLst>
          </p:cNvPr>
          <p:cNvSpPr txBox="1"/>
          <p:nvPr/>
        </p:nvSpPr>
        <p:spPr>
          <a:xfrm>
            <a:off x="8386011" y="6396951"/>
            <a:ext cx="3649958" cy="338554"/>
          </a:xfrm>
          <a:prstGeom prst="rect">
            <a:avLst/>
          </a:prstGeom>
          <a:solidFill>
            <a:schemeClr val="bg1"/>
          </a:solidFill>
        </p:spPr>
        <p:txBody>
          <a:bodyPr wrap="square" rtlCol="0">
            <a:spAutoFit/>
          </a:bodyPr>
          <a:lstStyle/>
          <a:p>
            <a:r>
              <a:rPr lang="en-US" sz="1600" b="1" dirty="0">
                <a:solidFill>
                  <a:srgbClr val="298178"/>
                </a:solidFill>
                <a:latin typeface="Ubuntu" panose="020B0504030602030204" pitchFamily="34" charset="0"/>
              </a:rPr>
              <a:t>LEADERSHIP POUR LES ATHLÈTES</a:t>
            </a:r>
          </a:p>
        </p:txBody>
      </p:sp>
    </p:spTree>
    <p:extLst>
      <p:ext uri="{BB962C8B-B14F-4D97-AF65-F5344CB8AC3E}">
        <p14:creationId xmlns:p14="http://schemas.microsoft.com/office/powerpoint/2010/main" val="36740663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838200" y="1062549"/>
            <a:ext cx="10515600" cy="1325563"/>
          </a:xfrm>
        </p:spPr>
        <p:txBody>
          <a:bodyPr/>
          <a:lstStyle/>
          <a:p>
            <a:r>
              <a:rPr lang="fr-fr" dirty="0">
                <a:solidFill>
                  <a:schemeClr val="bg1"/>
                </a:solidFill>
              </a:rPr>
              <a:t>Leçon 4 : Comités et Conseil d'administration</a:t>
            </a:r>
          </a:p>
        </p:txBody>
      </p:sp>
      <p:sp>
        <p:nvSpPr>
          <p:cNvPr id="3" name="Content Placeholder 2">
            <a:extLst>
              <a:ext uri="{FF2B5EF4-FFF2-40B4-BE49-F238E27FC236}">
                <a16:creationId xmlns:a16="http://schemas.microsoft.com/office/drawing/2014/main" id="{3EFC1947-16FE-C640-BF35-C26637772CEA}"/>
              </a:ext>
            </a:extLst>
          </p:cNvPr>
          <p:cNvSpPr>
            <a:spLocks noGrp="1"/>
          </p:cNvSpPr>
          <p:nvPr>
            <p:ph idx="1"/>
          </p:nvPr>
        </p:nvSpPr>
        <p:spPr>
          <a:xfrm>
            <a:off x="838200" y="2568730"/>
            <a:ext cx="8434137" cy="3474794"/>
          </a:xfrm>
        </p:spPr>
        <p:txBody>
          <a:bodyPr>
            <a:normAutofit/>
          </a:bodyPr>
          <a:lstStyle/>
          <a:p>
            <a:pPr marL="0" marR="0" indent="0">
              <a:lnSpc>
                <a:spcPct val="150000"/>
              </a:lnSpc>
              <a:spcBef>
                <a:spcPts val="0"/>
              </a:spcBef>
              <a:buNone/>
            </a:pPr>
            <a:r>
              <a:rPr lang="fr-fr" b="1" dirty="0">
                <a:solidFill>
                  <a:schemeClr val="bg1"/>
                </a:solidFill>
                <a:ea typeface="Calibri" panose="020F0502020204030204" pitchFamily="34" charset="0"/>
                <a:cs typeface="Times New Roman" panose="02020603050405020304" pitchFamily="18" charset="0"/>
              </a:rPr>
              <a:t>Au cours de cette leçon, nous allons : </a:t>
            </a:r>
          </a:p>
          <a:p>
            <a:pPr>
              <a:lnSpc>
                <a:spcPct val="150000"/>
              </a:lnSpc>
              <a:spcBef>
                <a:spcPts val="0"/>
              </a:spcBef>
              <a:spcAft>
                <a:spcPts val="800"/>
              </a:spcAft>
            </a:pPr>
            <a:r>
              <a:rPr lang="fr-FR" b="1" dirty="0">
                <a:solidFill>
                  <a:schemeClr val="bg1"/>
                </a:solidFill>
                <a:ea typeface="Calibri" panose="020F0502020204030204" pitchFamily="34" charset="0"/>
                <a:cs typeface="Times New Roman" panose="02020603050405020304" pitchFamily="18" charset="0"/>
              </a:rPr>
              <a:t>Voir</a:t>
            </a:r>
            <a:r>
              <a:rPr lang="fr-fr" b="1" dirty="0">
                <a:solidFill>
                  <a:schemeClr val="bg1"/>
                </a:solidFill>
                <a:ea typeface="Calibri" panose="020F0502020204030204" pitchFamily="34" charset="0"/>
                <a:cs typeface="Times New Roman" panose="02020603050405020304" pitchFamily="18" charset="0"/>
              </a:rPr>
              <a:t> le but d'un Comité.</a:t>
            </a:r>
          </a:p>
          <a:p>
            <a:pPr>
              <a:lnSpc>
                <a:spcPct val="150000"/>
              </a:lnSpc>
              <a:spcBef>
                <a:spcPts val="0"/>
              </a:spcBef>
              <a:spcAft>
                <a:spcPts val="800"/>
              </a:spcAft>
            </a:pPr>
            <a:r>
              <a:rPr lang="fr-FR" b="1" dirty="0">
                <a:solidFill>
                  <a:schemeClr val="bg1"/>
                </a:solidFill>
                <a:ea typeface="Calibri" panose="020F0502020204030204" pitchFamily="34" charset="0"/>
                <a:cs typeface="Times New Roman" panose="02020603050405020304" pitchFamily="18" charset="0"/>
              </a:rPr>
              <a:t>Voir</a:t>
            </a:r>
            <a:r>
              <a:rPr lang="fr-fr" b="1" dirty="0">
                <a:solidFill>
                  <a:schemeClr val="bg1"/>
                </a:solidFill>
                <a:ea typeface="Calibri" panose="020F0502020204030204" pitchFamily="34" charset="0"/>
                <a:cs typeface="Times New Roman" panose="02020603050405020304" pitchFamily="18" charset="0"/>
              </a:rPr>
              <a:t> le but d'un Conseil d'administration.</a:t>
            </a:r>
          </a:p>
        </p:txBody>
      </p:sp>
    </p:spTree>
    <p:extLst>
      <p:ext uri="{BB962C8B-B14F-4D97-AF65-F5344CB8AC3E}">
        <p14:creationId xmlns:p14="http://schemas.microsoft.com/office/powerpoint/2010/main" val="7938253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p:txBody>
          <a:bodyPr/>
          <a:lstStyle/>
          <a:p>
            <a:r>
              <a:rPr lang="fr-fr" dirty="0"/>
              <a:t>Attentes</a:t>
            </a:r>
          </a:p>
        </p:txBody>
      </p:sp>
      <p:sp>
        <p:nvSpPr>
          <p:cNvPr id="3" name="Content Placeholder 2">
            <a:extLst>
              <a:ext uri="{FF2B5EF4-FFF2-40B4-BE49-F238E27FC236}">
                <a16:creationId xmlns:a16="http://schemas.microsoft.com/office/drawing/2014/main" id="{3EFC1947-16FE-C640-BF35-C26637772CEA}"/>
              </a:ext>
            </a:extLst>
          </p:cNvPr>
          <p:cNvSpPr>
            <a:spLocks noGrp="1"/>
          </p:cNvSpPr>
          <p:nvPr>
            <p:ph idx="1"/>
          </p:nvPr>
        </p:nvSpPr>
        <p:spPr>
          <a:xfrm>
            <a:off x="838200" y="2352569"/>
            <a:ext cx="9797716" cy="4296203"/>
          </a:xfrm>
        </p:spPr>
        <p:txBody>
          <a:bodyPr>
            <a:noAutofit/>
          </a:bodyPr>
          <a:lstStyle/>
          <a:p>
            <a:pPr marL="342892" indent="-342892" algn="just">
              <a:lnSpc>
                <a:spcPct val="130000"/>
              </a:lnSpc>
              <a:spcBef>
                <a:spcPts val="600"/>
              </a:spcBef>
            </a:pPr>
            <a:r>
              <a:rPr lang="fr-fr" sz="2200" dirty="0">
                <a:latin typeface="Ubuntu Light" panose="020B0304030602030204" pitchFamily="34" charset="0"/>
              </a:rPr>
              <a:t>Soyez attentif</a:t>
            </a:r>
          </a:p>
          <a:p>
            <a:pPr marL="342892" indent="-342892" algn="just">
              <a:lnSpc>
                <a:spcPct val="130000"/>
              </a:lnSpc>
              <a:spcBef>
                <a:spcPts val="600"/>
              </a:spcBef>
            </a:pPr>
            <a:r>
              <a:rPr lang="fr-fr" sz="2200" dirty="0">
                <a:latin typeface="Ubuntu Light" panose="020B0304030602030204" pitchFamily="34" charset="0"/>
              </a:rPr>
              <a:t>Soyez prêt à aider les athlètes participants s'ils le demandent</a:t>
            </a:r>
          </a:p>
          <a:p>
            <a:pPr marL="342892" indent="-342892" algn="just">
              <a:lnSpc>
                <a:spcPct val="130000"/>
              </a:lnSpc>
              <a:spcBef>
                <a:spcPts val="600"/>
              </a:spcBef>
            </a:pPr>
            <a:r>
              <a:rPr lang="fr-fr" sz="2200" dirty="0">
                <a:latin typeface="Ubuntu Light" panose="020B0304030602030204" pitchFamily="34" charset="0"/>
              </a:rPr>
              <a:t>Ne parlez pas au nom des athlètes ; apportez-leur de l'aide uniquement s'ils le demandent </a:t>
            </a:r>
          </a:p>
          <a:p>
            <a:pPr marL="342892" indent="-342892" algn="just">
              <a:lnSpc>
                <a:spcPct val="130000"/>
              </a:lnSpc>
              <a:spcBef>
                <a:spcPts val="600"/>
              </a:spcBef>
            </a:pPr>
            <a:r>
              <a:rPr lang="fr-fr" sz="2200" dirty="0">
                <a:latin typeface="Ubuntu Light" panose="020B0304030602030204" pitchFamily="34" charset="0"/>
              </a:rPr>
              <a:t>Ne parlez pas au nom des athlètes et ne supposez pas qu'ils ont besoin d'aide, demandez-leur</a:t>
            </a:r>
          </a:p>
          <a:p>
            <a:pPr marL="342892" indent="-342892" algn="just">
              <a:lnSpc>
                <a:spcPct val="130000"/>
              </a:lnSpc>
              <a:spcBef>
                <a:spcPts val="600"/>
              </a:spcBef>
            </a:pPr>
            <a:r>
              <a:rPr lang="fr-fr" sz="2200" dirty="0">
                <a:latin typeface="Ubuntu Light" panose="020B0304030602030204" pitchFamily="34" charset="0"/>
              </a:rPr>
              <a:t>Soyez dynamique et positif</a:t>
            </a:r>
          </a:p>
          <a:p>
            <a:pPr marL="342892" indent="-342892" algn="just">
              <a:lnSpc>
                <a:spcPct val="130000"/>
              </a:lnSpc>
              <a:spcBef>
                <a:spcPts val="600"/>
              </a:spcBef>
            </a:pPr>
            <a:r>
              <a:rPr lang="fr-fr" sz="2200" dirty="0">
                <a:latin typeface="Ubuntu Light" panose="020B0304030602030204" pitchFamily="34" charset="0"/>
              </a:rPr>
              <a:t>Réduisez les distractions</a:t>
            </a:r>
            <a:endParaRPr lang="en-US" sz="2200" dirty="0"/>
          </a:p>
        </p:txBody>
      </p:sp>
      <p:sp>
        <p:nvSpPr>
          <p:cNvPr id="4" name="Title 1">
            <a:extLst>
              <a:ext uri="{FF2B5EF4-FFF2-40B4-BE49-F238E27FC236}">
                <a16:creationId xmlns:a16="http://schemas.microsoft.com/office/drawing/2014/main" id="{7D91A75F-D594-834D-AAF5-8A3A286659B3}"/>
              </a:ext>
            </a:extLst>
          </p:cNvPr>
          <p:cNvSpPr txBox="1">
            <a:spLocks/>
          </p:cNvSpPr>
          <p:nvPr/>
        </p:nvSpPr>
        <p:spPr>
          <a:xfrm>
            <a:off x="838200" y="1310521"/>
            <a:ext cx="10515600" cy="781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fr-fr" b="1" dirty="0">
                <a:solidFill>
                  <a:srgbClr val="179984"/>
                </a:solidFill>
              </a:rPr>
              <a:t>Pour les mentors</a:t>
            </a:r>
          </a:p>
        </p:txBody>
      </p:sp>
      <p:sp>
        <p:nvSpPr>
          <p:cNvPr id="5" name="TextBox 4">
            <a:extLst>
              <a:ext uri="{FF2B5EF4-FFF2-40B4-BE49-F238E27FC236}">
                <a16:creationId xmlns:a16="http://schemas.microsoft.com/office/drawing/2014/main" id="{16A0C3E4-5276-4830-975E-37DA76C1847A}"/>
              </a:ext>
            </a:extLst>
          </p:cNvPr>
          <p:cNvSpPr txBox="1"/>
          <p:nvPr/>
        </p:nvSpPr>
        <p:spPr>
          <a:xfrm>
            <a:off x="8386011" y="6396951"/>
            <a:ext cx="3649958" cy="338554"/>
          </a:xfrm>
          <a:prstGeom prst="rect">
            <a:avLst/>
          </a:prstGeom>
          <a:solidFill>
            <a:schemeClr val="bg1"/>
          </a:solidFill>
        </p:spPr>
        <p:txBody>
          <a:bodyPr wrap="square" rtlCol="0">
            <a:spAutoFit/>
          </a:bodyPr>
          <a:lstStyle/>
          <a:p>
            <a:r>
              <a:rPr lang="en-US" sz="1600" b="1" dirty="0">
                <a:solidFill>
                  <a:srgbClr val="298178"/>
                </a:solidFill>
                <a:latin typeface="Ubuntu" panose="020B0504030602030204" pitchFamily="34" charset="0"/>
              </a:rPr>
              <a:t>LEADERSHIP POUR LES ATHLÈTES</a:t>
            </a:r>
          </a:p>
        </p:txBody>
      </p:sp>
    </p:spTree>
    <p:extLst>
      <p:ext uri="{BB962C8B-B14F-4D97-AF65-F5344CB8AC3E}">
        <p14:creationId xmlns:p14="http://schemas.microsoft.com/office/powerpoint/2010/main" val="1342477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563105" y="46494"/>
            <a:ext cx="12443847" cy="1325563"/>
          </a:xfrm>
        </p:spPr>
        <p:txBody>
          <a:bodyPr>
            <a:normAutofit/>
          </a:bodyPr>
          <a:lstStyle/>
          <a:p>
            <a:r>
              <a:rPr lang="fr-fr" sz="4000" dirty="0">
                <a:solidFill>
                  <a:srgbClr val="179984"/>
                </a:solidFill>
              </a:rPr>
              <a:t>Qu'est-ce qu'un Comité Special Olympics ?</a:t>
            </a:r>
          </a:p>
        </p:txBody>
      </p:sp>
      <p:cxnSp>
        <p:nvCxnSpPr>
          <p:cNvPr id="9" name="Straight Connector 8">
            <a:extLst>
              <a:ext uri="{FF2B5EF4-FFF2-40B4-BE49-F238E27FC236}">
                <a16:creationId xmlns:a16="http://schemas.microsoft.com/office/drawing/2014/main" id="{357200B1-8A81-0942-9362-C88CAFD8BCD0}"/>
              </a:ext>
            </a:extLst>
          </p:cNvPr>
          <p:cNvCxnSpPr>
            <a:cxnSpLocks/>
          </p:cNvCxnSpPr>
          <p:nvPr/>
        </p:nvCxnSpPr>
        <p:spPr>
          <a:xfrm>
            <a:off x="986726" y="1205378"/>
            <a:ext cx="0" cy="5061327"/>
          </a:xfrm>
          <a:prstGeom prst="line">
            <a:avLst/>
          </a:prstGeom>
          <a:ln w="635000">
            <a:solidFill>
              <a:srgbClr val="016A5F"/>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D4D3AB09-036B-0C4A-B4BA-784433902C22}"/>
              </a:ext>
            </a:extLst>
          </p:cNvPr>
          <p:cNvPicPr>
            <a:picLocks noChangeAspect="1"/>
          </p:cNvPicPr>
          <p:nvPr/>
        </p:nvPicPr>
        <p:blipFill rotWithShape="1">
          <a:blip r:embed="rId4"/>
          <a:srcRect t="20702" b="9123"/>
          <a:stretch/>
        </p:blipFill>
        <p:spPr>
          <a:xfrm>
            <a:off x="1210160" y="1205378"/>
            <a:ext cx="9616519" cy="5061326"/>
          </a:xfrm>
          <a:prstGeom prst="rect">
            <a:avLst/>
          </a:prstGeom>
        </p:spPr>
      </p:pic>
      <p:cxnSp>
        <p:nvCxnSpPr>
          <p:cNvPr id="11" name="Straight Connector 10">
            <a:extLst>
              <a:ext uri="{FF2B5EF4-FFF2-40B4-BE49-F238E27FC236}">
                <a16:creationId xmlns:a16="http://schemas.microsoft.com/office/drawing/2014/main" id="{F5E11C36-5FAA-F844-871D-E225374264D4}"/>
              </a:ext>
            </a:extLst>
          </p:cNvPr>
          <p:cNvCxnSpPr>
            <a:cxnSpLocks/>
          </p:cNvCxnSpPr>
          <p:nvPr/>
        </p:nvCxnSpPr>
        <p:spPr>
          <a:xfrm>
            <a:off x="11680556" y="1205378"/>
            <a:ext cx="0" cy="5061327"/>
          </a:xfrm>
          <a:prstGeom prst="line">
            <a:avLst/>
          </a:prstGeom>
          <a:ln w="2540000">
            <a:solidFill>
              <a:srgbClr val="016A5F"/>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4A2A9647-1DCD-4EA3-A6D9-5FAC08837133}"/>
              </a:ext>
            </a:extLst>
          </p:cNvPr>
          <p:cNvSpPr txBox="1"/>
          <p:nvPr/>
        </p:nvSpPr>
        <p:spPr>
          <a:xfrm>
            <a:off x="8386011" y="6396951"/>
            <a:ext cx="3649958" cy="338554"/>
          </a:xfrm>
          <a:prstGeom prst="rect">
            <a:avLst/>
          </a:prstGeom>
          <a:solidFill>
            <a:schemeClr val="bg1"/>
          </a:solidFill>
        </p:spPr>
        <p:txBody>
          <a:bodyPr wrap="square" rtlCol="0">
            <a:spAutoFit/>
          </a:bodyPr>
          <a:lstStyle/>
          <a:p>
            <a:r>
              <a:rPr lang="en-US" sz="1600" b="1" dirty="0">
                <a:solidFill>
                  <a:srgbClr val="298178"/>
                </a:solidFill>
                <a:latin typeface="Ubuntu" panose="020B0504030602030204" pitchFamily="34" charset="0"/>
              </a:rPr>
              <a:t>LEADERSHIP POUR LES ATHLÈTES</a:t>
            </a:r>
          </a:p>
        </p:txBody>
      </p:sp>
    </p:spTree>
    <p:extLst>
      <p:ext uri="{BB962C8B-B14F-4D97-AF65-F5344CB8AC3E}">
        <p14:creationId xmlns:p14="http://schemas.microsoft.com/office/powerpoint/2010/main" val="23586467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838200" y="445335"/>
            <a:ext cx="10515600" cy="1142833"/>
          </a:xfrm>
        </p:spPr>
        <p:txBody>
          <a:bodyPr/>
          <a:lstStyle/>
          <a:p>
            <a:r>
              <a:rPr lang="fr-fr" dirty="0"/>
              <a:t>Comités et Conseil d'administration</a:t>
            </a:r>
          </a:p>
        </p:txBody>
      </p:sp>
      <p:sp>
        <p:nvSpPr>
          <p:cNvPr id="4" name="Title 1">
            <a:extLst>
              <a:ext uri="{FF2B5EF4-FFF2-40B4-BE49-F238E27FC236}">
                <a16:creationId xmlns:a16="http://schemas.microsoft.com/office/drawing/2014/main" id="{7D91A75F-D594-834D-AAF5-8A3A286659B3}"/>
              </a:ext>
            </a:extLst>
          </p:cNvPr>
          <p:cNvSpPr txBox="1">
            <a:spLocks/>
          </p:cNvSpPr>
          <p:nvPr/>
        </p:nvSpPr>
        <p:spPr>
          <a:xfrm>
            <a:off x="838200" y="1262395"/>
            <a:ext cx="10515600" cy="781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fr-fr" sz="2800" b="1" dirty="0">
                <a:solidFill>
                  <a:srgbClr val="179984"/>
                </a:solidFill>
              </a:rPr>
              <a:t>Activité 1</a:t>
            </a:r>
          </a:p>
        </p:txBody>
      </p:sp>
      <p:sp>
        <p:nvSpPr>
          <p:cNvPr id="8" name="Content Placeholder 2">
            <a:extLst>
              <a:ext uri="{FF2B5EF4-FFF2-40B4-BE49-F238E27FC236}">
                <a16:creationId xmlns:a16="http://schemas.microsoft.com/office/drawing/2014/main" id="{87CD6C9E-B840-EA48-A01A-7FA04115BFF6}"/>
              </a:ext>
            </a:extLst>
          </p:cNvPr>
          <p:cNvSpPr>
            <a:spLocks noGrp="1"/>
          </p:cNvSpPr>
          <p:nvPr>
            <p:ph idx="1"/>
          </p:nvPr>
        </p:nvSpPr>
        <p:spPr>
          <a:xfrm>
            <a:off x="838200" y="2376485"/>
            <a:ext cx="10515600" cy="3077831"/>
          </a:xfrm>
        </p:spPr>
        <p:txBody>
          <a:bodyPr>
            <a:normAutofit fontScale="85000" lnSpcReduction="10000"/>
          </a:bodyPr>
          <a:lstStyle/>
          <a:p>
            <a:pPr marL="0" marR="0" algn="just">
              <a:lnSpc>
                <a:spcPct val="107000"/>
              </a:lnSpc>
              <a:spcBef>
                <a:spcPts val="0"/>
              </a:spcBef>
              <a:spcAft>
                <a:spcPts val="800"/>
              </a:spcAft>
            </a:pPr>
            <a:r>
              <a:rPr lang="fr-fr" dirty="0">
                <a:ea typeface="Calibri" panose="020F0502020204030204" pitchFamily="34" charset="0"/>
                <a:cs typeface="Times New Roman" panose="02020603050405020304" pitchFamily="18" charset="0"/>
              </a:rPr>
              <a:t>Que faut-il pour être un bon membre de Comité ? </a:t>
            </a:r>
          </a:p>
          <a:p>
            <a:pPr marL="0" marR="0" algn="just">
              <a:lnSpc>
                <a:spcPct val="107000"/>
              </a:lnSpc>
              <a:spcBef>
                <a:spcPts val="0"/>
              </a:spcBef>
              <a:spcAft>
                <a:spcPts val="800"/>
              </a:spcAft>
            </a:pPr>
            <a:r>
              <a:rPr lang="fr-fr" dirty="0">
                <a:ea typeface="Calibri" panose="020F0502020204030204" pitchFamily="34" charset="0"/>
                <a:cs typeface="Times New Roman" panose="02020603050405020304" pitchFamily="18" charset="0"/>
              </a:rPr>
              <a:t>Quelles sont les responsabilités des membres </a:t>
            </a:r>
            <a:r>
              <a:rPr lang="fr-FR" dirty="0">
                <a:ea typeface="Calibri" panose="020F0502020204030204" pitchFamily="34" charset="0"/>
                <a:cs typeface="Times New Roman" panose="02020603050405020304" pitchFamily="18" charset="0"/>
              </a:rPr>
              <a:t>de</a:t>
            </a:r>
            <a:r>
              <a:rPr lang="fr-fr" dirty="0">
                <a:ea typeface="Calibri" panose="020F0502020204030204" pitchFamily="34" charset="0"/>
                <a:cs typeface="Times New Roman" panose="02020603050405020304" pitchFamily="18" charset="0"/>
              </a:rPr>
              <a:t> Comité ?</a:t>
            </a:r>
          </a:p>
          <a:p>
            <a:pPr marL="0" marR="0" algn="just">
              <a:lnSpc>
                <a:spcPct val="107000"/>
              </a:lnSpc>
              <a:spcBef>
                <a:spcPts val="0"/>
              </a:spcBef>
              <a:spcAft>
                <a:spcPts val="800"/>
              </a:spcAft>
            </a:pPr>
            <a:endParaRPr lang="en-US" dirty="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endParaRPr lang="en-US" sz="2400" dirty="0">
              <a:ea typeface="Calibri" panose="020F0502020204030204" pitchFamily="34" charset="0"/>
              <a:cs typeface="Times New Roman" panose="02020603050405020304" pitchFamily="18" charset="0"/>
            </a:endParaRPr>
          </a:p>
          <a:p>
            <a:pPr marL="0" marR="0" indent="0" algn="just">
              <a:lnSpc>
                <a:spcPct val="150000"/>
              </a:lnSpc>
              <a:spcBef>
                <a:spcPts val="0"/>
              </a:spcBef>
              <a:spcAft>
                <a:spcPts val="0"/>
              </a:spcAft>
              <a:buNone/>
            </a:pPr>
            <a:r>
              <a:rPr lang="fr-fr" dirty="0">
                <a:solidFill>
                  <a:srgbClr val="179984"/>
                </a:solidFill>
                <a:ea typeface="Calibri" panose="020F0502020204030204" pitchFamily="34" charset="0"/>
                <a:cs typeface="Times New Roman" panose="02020603050405020304" pitchFamily="18" charset="0"/>
              </a:rPr>
              <a:t>Nous devons trouver au moins cinq idées, mais essayons d'arriver à sept ! </a:t>
            </a:r>
          </a:p>
          <a:p>
            <a:pPr marL="0" marR="0" indent="0" algn="just">
              <a:lnSpc>
                <a:spcPct val="150000"/>
              </a:lnSpc>
              <a:spcBef>
                <a:spcPts val="0"/>
              </a:spcBef>
              <a:spcAft>
                <a:spcPts val="0"/>
              </a:spcAft>
              <a:buNone/>
            </a:pPr>
            <a:r>
              <a:rPr lang="fr-fr" dirty="0">
                <a:ea typeface="Calibri" panose="020F0502020204030204" pitchFamily="34" charset="0"/>
                <a:cs typeface="Times New Roman" panose="02020603050405020304" pitchFamily="18" charset="0"/>
              </a:rPr>
              <a:t>Tout le monde peut inscrire ses idées dans la boîte de discussion.</a:t>
            </a:r>
            <a:endParaRPr lang="en-US" dirty="0"/>
          </a:p>
          <a:p>
            <a:pPr marL="514350" lvl="0" indent="-514350">
              <a:spcBef>
                <a:spcPts val="0"/>
              </a:spcBef>
              <a:spcAft>
                <a:spcPts val="300"/>
              </a:spcAft>
              <a:buAutoNum type="arabicPeriod"/>
              <a:tabLst>
                <a:tab pos="457200" algn="l"/>
              </a:tabLst>
            </a:pPr>
            <a:endParaRPr lang="en-US" dirty="0">
              <a:solidFill>
                <a:srgbClr val="202124"/>
              </a:solidFill>
              <a:latin typeface="Ubuntu Light" panose="020B0304030602030204" pitchFamily="34" charset="0"/>
              <a:ea typeface="Times New Roman" panose="02020603050405020304" pitchFamily="18" charset="0"/>
              <a:cs typeface="Arial" panose="020B0604020202020204" pitchFamily="34" charset="0"/>
            </a:endParaRPr>
          </a:p>
        </p:txBody>
      </p:sp>
      <p:sp>
        <p:nvSpPr>
          <p:cNvPr id="5" name="TextBox 4">
            <a:extLst>
              <a:ext uri="{FF2B5EF4-FFF2-40B4-BE49-F238E27FC236}">
                <a16:creationId xmlns:a16="http://schemas.microsoft.com/office/drawing/2014/main" id="{A96F437B-4B35-4CF1-AADD-DC1781B2C666}"/>
              </a:ext>
            </a:extLst>
          </p:cNvPr>
          <p:cNvSpPr txBox="1"/>
          <p:nvPr/>
        </p:nvSpPr>
        <p:spPr>
          <a:xfrm>
            <a:off x="8386011" y="6396951"/>
            <a:ext cx="3649958" cy="338554"/>
          </a:xfrm>
          <a:prstGeom prst="rect">
            <a:avLst/>
          </a:prstGeom>
          <a:solidFill>
            <a:schemeClr val="bg1"/>
          </a:solidFill>
        </p:spPr>
        <p:txBody>
          <a:bodyPr wrap="square" rtlCol="0">
            <a:spAutoFit/>
          </a:bodyPr>
          <a:lstStyle/>
          <a:p>
            <a:r>
              <a:rPr lang="en-US" sz="1600" b="1" dirty="0">
                <a:solidFill>
                  <a:srgbClr val="298178"/>
                </a:solidFill>
                <a:latin typeface="Ubuntu" panose="020B0504030602030204" pitchFamily="34" charset="0"/>
              </a:rPr>
              <a:t>LEADERSHIP POUR LES ATHLÈTES</a:t>
            </a:r>
          </a:p>
        </p:txBody>
      </p:sp>
    </p:spTree>
    <p:extLst>
      <p:ext uri="{BB962C8B-B14F-4D97-AF65-F5344CB8AC3E}">
        <p14:creationId xmlns:p14="http://schemas.microsoft.com/office/powerpoint/2010/main" val="26636495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838200" y="445335"/>
            <a:ext cx="10515600" cy="1142833"/>
          </a:xfrm>
        </p:spPr>
        <p:txBody>
          <a:bodyPr/>
          <a:lstStyle/>
          <a:p>
            <a:r>
              <a:rPr lang="fr-fr" dirty="0"/>
              <a:t>Comités et Conseil d'administration</a:t>
            </a:r>
          </a:p>
        </p:txBody>
      </p:sp>
      <p:sp>
        <p:nvSpPr>
          <p:cNvPr id="4" name="Title 1">
            <a:extLst>
              <a:ext uri="{FF2B5EF4-FFF2-40B4-BE49-F238E27FC236}">
                <a16:creationId xmlns:a16="http://schemas.microsoft.com/office/drawing/2014/main" id="{7D91A75F-D594-834D-AAF5-8A3A286659B3}"/>
              </a:ext>
            </a:extLst>
          </p:cNvPr>
          <p:cNvSpPr txBox="1">
            <a:spLocks/>
          </p:cNvSpPr>
          <p:nvPr/>
        </p:nvSpPr>
        <p:spPr>
          <a:xfrm>
            <a:off x="838200" y="1262395"/>
            <a:ext cx="10515600" cy="781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fr-fr" sz="2800" b="1" dirty="0">
                <a:solidFill>
                  <a:srgbClr val="179984"/>
                </a:solidFill>
              </a:rPr>
              <a:t>Activité 1</a:t>
            </a:r>
          </a:p>
        </p:txBody>
      </p:sp>
      <p:sp>
        <p:nvSpPr>
          <p:cNvPr id="8" name="Content Placeholder 2">
            <a:extLst>
              <a:ext uri="{FF2B5EF4-FFF2-40B4-BE49-F238E27FC236}">
                <a16:creationId xmlns:a16="http://schemas.microsoft.com/office/drawing/2014/main" id="{87CD6C9E-B840-EA48-A01A-7FA04115BFF6}"/>
              </a:ext>
            </a:extLst>
          </p:cNvPr>
          <p:cNvSpPr>
            <a:spLocks noGrp="1"/>
          </p:cNvSpPr>
          <p:nvPr>
            <p:ph idx="1"/>
          </p:nvPr>
        </p:nvSpPr>
        <p:spPr>
          <a:xfrm>
            <a:off x="838199" y="2044145"/>
            <a:ext cx="11197769" cy="4216820"/>
          </a:xfrm>
        </p:spPr>
        <p:txBody>
          <a:bodyPr>
            <a:noAutofit/>
          </a:bodyPr>
          <a:lstStyle/>
          <a:p>
            <a:pPr marL="342900" marR="0" lvl="0" indent="-342900" algn="just">
              <a:lnSpc>
                <a:spcPct val="105000"/>
              </a:lnSpc>
              <a:spcBef>
                <a:spcPts val="0"/>
              </a:spcBef>
              <a:spcAft>
                <a:spcPts val="0"/>
              </a:spcAft>
              <a:buFont typeface="Symbol" panose="05050102010706020507" pitchFamily="18" charset="2"/>
              <a:buChar char=""/>
            </a:pPr>
            <a:r>
              <a:rPr lang="fr-fr" sz="2300" spc="-20" dirty="0">
                <a:latin typeface="Ubuntu Light" panose="020B0304030602030204" pitchFamily="34" charset="0"/>
                <a:ea typeface="Calibri" panose="020F0502020204030204" pitchFamily="34" charset="0"/>
              </a:rPr>
              <a:t>Écouter les idées de chacun.</a:t>
            </a:r>
            <a:endParaRPr lang="en-US" sz="2300" spc="-20" dirty="0">
              <a:latin typeface="Calibri" panose="020F0502020204030204" pitchFamily="34" charset="0"/>
              <a:ea typeface="Calibri" panose="020F0502020204030204" pitchFamily="34" charset="0"/>
            </a:endParaRPr>
          </a:p>
          <a:p>
            <a:pPr marL="342900" marR="0" lvl="0" indent="-342900" algn="just">
              <a:lnSpc>
                <a:spcPct val="105000"/>
              </a:lnSpc>
              <a:spcBef>
                <a:spcPts val="0"/>
              </a:spcBef>
              <a:spcAft>
                <a:spcPts val="0"/>
              </a:spcAft>
              <a:buFont typeface="Symbol" panose="05050102010706020507" pitchFamily="18" charset="2"/>
              <a:buChar char=""/>
            </a:pPr>
            <a:r>
              <a:rPr lang="fr-fr" sz="2300" spc="-20" dirty="0">
                <a:latin typeface="Ubuntu Light" panose="020B0304030602030204" pitchFamily="34" charset="0"/>
                <a:ea typeface="Calibri" panose="020F0502020204030204" pitchFamily="34" charset="0"/>
              </a:rPr>
              <a:t>Effectuer des recherches et se renseigner sur les problèmes.</a:t>
            </a:r>
            <a:endParaRPr lang="en-US" sz="2300" spc="-20" dirty="0">
              <a:latin typeface="Calibri" panose="020F0502020204030204" pitchFamily="34" charset="0"/>
              <a:ea typeface="Calibri" panose="020F0502020204030204" pitchFamily="34" charset="0"/>
            </a:endParaRPr>
          </a:p>
          <a:p>
            <a:pPr marL="342900" marR="0" lvl="0" indent="-342900" algn="just">
              <a:lnSpc>
                <a:spcPct val="105000"/>
              </a:lnSpc>
              <a:spcBef>
                <a:spcPts val="0"/>
              </a:spcBef>
              <a:spcAft>
                <a:spcPts val="0"/>
              </a:spcAft>
              <a:buFont typeface="Symbol" panose="05050102010706020507" pitchFamily="18" charset="2"/>
              <a:buChar char=""/>
            </a:pPr>
            <a:r>
              <a:rPr lang="fr-fr" sz="2300" spc="-20" dirty="0">
                <a:latin typeface="Ubuntu Light" panose="020B0304030602030204" pitchFamily="34" charset="0"/>
                <a:ea typeface="Calibri" panose="020F0502020204030204" pitchFamily="34" charset="0"/>
              </a:rPr>
              <a:t>Dresser une liste de ce qui fonctionne et de ce qui ne fonctionne pas et pourquoi.</a:t>
            </a:r>
            <a:endParaRPr lang="en-US" sz="2300" spc="-20" dirty="0">
              <a:latin typeface="Calibri" panose="020F0502020204030204" pitchFamily="34" charset="0"/>
              <a:ea typeface="Calibri" panose="020F0502020204030204" pitchFamily="34" charset="0"/>
            </a:endParaRPr>
          </a:p>
          <a:p>
            <a:pPr marL="342900" marR="0" lvl="0" indent="-342900" algn="just">
              <a:lnSpc>
                <a:spcPct val="105000"/>
              </a:lnSpc>
              <a:spcBef>
                <a:spcPts val="0"/>
              </a:spcBef>
              <a:spcAft>
                <a:spcPts val="0"/>
              </a:spcAft>
              <a:buFont typeface="Symbol" panose="05050102010706020507" pitchFamily="18" charset="2"/>
              <a:buChar char=""/>
            </a:pPr>
            <a:r>
              <a:rPr lang="fr-fr" sz="2300" spc="-20" dirty="0">
                <a:latin typeface="Ubuntu Light" panose="020B0304030602030204" pitchFamily="34" charset="0"/>
                <a:ea typeface="Calibri" panose="020F0502020204030204" pitchFamily="34" charset="0"/>
              </a:rPr>
              <a:t>Obtenir des commentaires d'autres personnes en dehors du Comité (c'est-à-dire athlètes ou bénévoles).</a:t>
            </a:r>
            <a:endParaRPr lang="en-US" sz="2300" spc="-20" dirty="0">
              <a:latin typeface="Calibri" panose="020F0502020204030204" pitchFamily="34" charset="0"/>
              <a:ea typeface="Calibri" panose="020F0502020204030204" pitchFamily="34" charset="0"/>
            </a:endParaRPr>
          </a:p>
          <a:p>
            <a:pPr marL="342900" marR="0" lvl="0" indent="-342900" algn="just">
              <a:lnSpc>
                <a:spcPct val="105000"/>
              </a:lnSpc>
              <a:spcBef>
                <a:spcPts val="0"/>
              </a:spcBef>
              <a:spcAft>
                <a:spcPts val="0"/>
              </a:spcAft>
              <a:buFont typeface="Symbol" panose="05050102010706020507" pitchFamily="18" charset="2"/>
              <a:buChar char=""/>
            </a:pPr>
            <a:r>
              <a:rPr lang="fr-fr" sz="2300" spc="-20" dirty="0">
                <a:latin typeface="Ubuntu Light" panose="020B0304030602030204" pitchFamily="34" charset="0"/>
                <a:ea typeface="Calibri" panose="020F0502020204030204" pitchFamily="34" charset="0"/>
              </a:rPr>
              <a:t>Ne pas partager d'informations confidentielles avec des personnes ne faisant pas partie du Comité.</a:t>
            </a:r>
            <a:endParaRPr lang="en-US" sz="2300" spc="-20" dirty="0">
              <a:latin typeface="Calibri" panose="020F0502020204030204" pitchFamily="34" charset="0"/>
              <a:ea typeface="Calibri" panose="020F0502020204030204" pitchFamily="34" charset="0"/>
            </a:endParaRPr>
          </a:p>
          <a:p>
            <a:pPr marL="342900" marR="0" lvl="0" indent="-342900" algn="just">
              <a:lnSpc>
                <a:spcPct val="105000"/>
              </a:lnSpc>
              <a:spcBef>
                <a:spcPts val="0"/>
              </a:spcBef>
              <a:spcAft>
                <a:spcPts val="0"/>
              </a:spcAft>
              <a:buFont typeface="Symbol" panose="05050102010706020507" pitchFamily="18" charset="2"/>
              <a:buChar char=""/>
            </a:pPr>
            <a:r>
              <a:rPr lang="fr-fr" sz="2300" spc="-20" dirty="0">
                <a:latin typeface="Ubuntu Light" panose="020B0304030602030204" pitchFamily="34" charset="0"/>
                <a:ea typeface="Calibri" panose="020F0502020204030204" pitchFamily="34" charset="0"/>
              </a:rPr>
              <a:t>Travailler ensemble pour trouver la meilleure solution.</a:t>
            </a:r>
            <a:endParaRPr lang="en-US" sz="2300" spc="-20" dirty="0">
              <a:latin typeface="Calibri" panose="020F0502020204030204" pitchFamily="34" charset="0"/>
              <a:ea typeface="Calibri" panose="020F0502020204030204" pitchFamily="34" charset="0"/>
            </a:endParaRPr>
          </a:p>
          <a:p>
            <a:pPr marL="342900" marR="0" lvl="0" indent="-342900" algn="just">
              <a:lnSpc>
                <a:spcPct val="105000"/>
              </a:lnSpc>
              <a:spcBef>
                <a:spcPts val="0"/>
              </a:spcBef>
              <a:spcAft>
                <a:spcPts val="0"/>
              </a:spcAft>
              <a:buFont typeface="Symbol" panose="05050102010706020507" pitchFamily="18" charset="2"/>
              <a:buChar char=""/>
            </a:pPr>
            <a:r>
              <a:rPr lang="fr-fr" sz="2300" spc="-20" dirty="0">
                <a:latin typeface="Ubuntu Light" panose="020B0304030602030204" pitchFamily="34" charset="0"/>
                <a:ea typeface="Calibri" panose="020F0502020204030204" pitchFamily="34" charset="0"/>
              </a:rPr>
              <a:t>Arriver à un consensus avec le groupe.</a:t>
            </a:r>
            <a:endParaRPr lang="en-US" sz="2300" spc="-20" dirty="0">
              <a:latin typeface="Calibri" panose="020F0502020204030204" pitchFamily="34" charset="0"/>
              <a:ea typeface="Calibri" panose="020F0502020204030204" pitchFamily="34" charset="0"/>
            </a:endParaRPr>
          </a:p>
          <a:p>
            <a:pPr marL="342900" marR="0" lvl="0" indent="-342900" algn="just">
              <a:lnSpc>
                <a:spcPct val="105000"/>
              </a:lnSpc>
              <a:spcBef>
                <a:spcPts val="0"/>
              </a:spcBef>
              <a:spcAft>
                <a:spcPts val="0"/>
              </a:spcAft>
              <a:buFont typeface="Symbol" panose="05050102010706020507" pitchFamily="18" charset="2"/>
              <a:buChar char=""/>
            </a:pPr>
            <a:r>
              <a:rPr lang="fr-fr" sz="2300" spc="-20" dirty="0">
                <a:latin typeface="Ubuntu Light" panose="020B0304030602030204" pitchFamily="34" charset="0"/>
                <a:ea typeface="Calibri" panose="020F0502020204030204" pitchFamily="34" charset="0"/>
                <a:cs typeface="Times New Roman" panose="02020603050405020304" pitchFamily="18" charset="0"/>
              </a:rPr>
              <a:t>Agir de manière professionnelle.</a:t>
            </a:r>
            <a:endParaRPr lang="en-US" sz="2300" spc="-2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5000"/>
              </a:lnSpc>
              <a:spcBef>
                <a:spcPts val="0"/>
              </a:spcBef>
              <a:spcAft>
                <a:spcPts val="0"/>
              </a:spcAft>
              <a:buFont typeface="Symbol" panose="05050102010706020507" pitchFamily="18" charset="2"/>
              <a:buChar char=""/>
            </a:pPr>
            <a:r>
              <a:rPr lang="fr-fr" sz="2300" spc="-20" dirty="0">
                <a:latin typeface="Ubuntu Light" panose="020B0304030602030204" pitchFamily="34" charset="0"/>
                <a:ea typeface="Calibri" panose="020F0502020204030204" pitchFamily="34" charset="0"/>
                <a:cs typeface="Times New Roman" panose="02020603050405020304" pitchFamily="18" charset="0"/>
              </a:rPr>
              <a:t>Accepter la décision du groupe même si vous n'êtes pas d'accord.</a:t>
            </a:r>
            <a:endParaRPr lang="en-US" sz="2300" spc="-20"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04DB4F0C-DEC2-4BF8-94E0-3F979C3C3A4F}"/>
              </a:ext>
            </a:extLst>
          </p:cNvPr>
          <p:cNvSpPr txBox="1"/>
          <p:nvPr/>
        </p:nvSpPr>
        <p:spPr>
          <a:xfrm>
            <a:off x="8386011" y="6396951"/>
            <a:ext cx="3649958" cy="338554"/>
          </a:xfrm>
          <a:prstGeom prst="rect">
            <a:avLst/>
          </a:prstGeom>
          <a:solidFill>
            <a:schemeClr val="bg1"/>
          </a:solidFill>
        </p:spPr>
        <p:txBody>
          <a:bodyPr wrap="square" rtlCol="0">
            <a:spAutoFit/>
          </a:bodyPr>
          <a:lstStyle/>
          <a:p>
            <a:r>
              <a:rPr lang="en-US" sz="1600" b="1" dirty="0">
                <a:solidFill>
                  <a:srgbClr val="298178"/>
                </a:solidFill>
                <a:latin typeface="Ubuntu" panose="020B0504030602030204" pitchFamily="34" charset="0"/>
              </a:rPr>
              <a:t>LEADERSHIP POUR LES ATHLÈTES</a:t>
            </a:r>
          </a:p>
        </p:txBody>
      </p:sp>
    </p:spTree>
    <p:extLst>
      <p:ext uri="{BB962C8B-B14F-4D97-AF65-F5344CB8AC3E}">
        <p14:creationId xmlns:p14="http://schemas.microsoft.com/office/powerpoint/2010/main" val="8025924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838200" y="445335"/>
            <a:ext cx="10515600" cy="1142833"/>
          </a:xfrm>
        </p:spPr>
        <p:txBody>
          <a:bodyPr/>
          <a:lstStyle/>
          <a:p>
            <a:r>
              <a:rPr lang="fr-fr" dirty="0"/>
              <a:t>Comités et Conseil d'administration</a:t>
            </a:r>
          </a:p>
        </p:txBody>
      </p:sp>
      <p:sp>
        <p:nvSpPr>
          <p:cNvPr id="4" name="Title 1">
            <a:extLst>
              <a:ext uri="{FF2B5EF4-FFF2-40B4-BE49-F238E27FC236}">
                <a16:creationId xmlns:a16="http://schemas.microsoft.com/office/drawing/2014/main" id="{7D91A75F-D594-834D-AAF5-8A3A286659B3}"/>
              </a:ext>
            </a:extLst>
          </p:cNvPr>
          <p:cNvSpPr txBox="1">
            <a:spLocks/>
          </p:cNvSpPr>
          <p:nvPr/>
        </p:nvSpPr>
        <p:spPr>
          <a:xfrm>
            <a:off x="838200" y="1262395"/>
            <a:ext cx="10515600" cy="781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fr-fr" sz="2800" b="1" dirty="0">
                <a:solidFill>
                  <a:srgbClr val="179984"/>
                </a:solidFill>
              </a:rPr>
              <a:t>Activité 2</a:t>
            </a:r>
          </a:p>
        </p:txBody>
      </p:sp>
      <p:sp>
        <p:nvSpPr>
          <p:cNvPr id="8" name="Content Placeholder 2">
            <a:extLst>
              <a:ext uri="{FF2B5EF4-FFF2-40B4-BE49-F238E27FC236}">
                <a16:creationId xmlns:a16="http://schemas.microsoft.com/office/drawing/2014/main" id="{87CD6C9E-B840-EA48-A01A-7FA04115BFF6}"/>
              </a:ext>
            </a:extLst>
          </p:cNvPr>
          <p:cNvSpPr>
            <a:spLocks noGrp="1"/>
          </p:cNvSpPr>
          <p:nvPr>
            <p:ph idx="1"/>
          </p:nvPr>
        </p:nvSpPr>
        <p:spPr>
          <a:xfrm>
            <a:off x="838199" y="2705446"/>
            <a:ext cx="11197769" cy="2108410"/>
          </a:xfrm>
        </p:spPr>
        <p:txBody>
          <a:bodyPr>
            <a:normAutofit/>
          </a:bodyPr>
          <a:lstStyle/>
          <a:p>
            <a:pPr marL="0" indent="0">
              <a:buNone/>
            </a:pPr>
            <a:r>
              <a:rPr lang="fr-fr" dirty="0">
                <a:latin typeface="Ubuntu Light" panose="020B0304030602030204" pitchFamily="34" charset="0"/>
                <a:ea typeface="Calibri" panose="020F0502020204030204" pitchFamily="34" charset="0"/>
                <a:cs typeface="Times New Roman" panose="02020603050405020304" pitchFamily="18" charset="0"/>
              </a:rPr>
              <a:t>Chaque groupe sera un Comité des sports </a:t>
            </a:r>
            <a:r>
              <a:rPr lang="fr-FR" dirty="0">
                <a:latin typeface="Ubuntu Light" panose="020B0304030602030204" pitchFamily="34" charset="0"/>
                <a:ea typeface="Calibri" panose="020F0502020204030204" pitchFamily="34" charset="0"/>
                <a:cs typeface="Times New Roman" panose="02020603050405020304" pitchFamily="18" charset="0"/>
              </a:rPr>
              <a:t>unifié</a:t>
            </a:r>
            <a:r>
              <a:rPr lang="fr-fr" dirty="0">
                <a:latin typeface="Ubuntu Light" panose="020B0304030602030204" pitchFamily="34" charset="0"/>
                <a:ea typeface="Calibri" panose="020F0502020204030204" pitchFamily="34" charset="0"/>
                <a:cs typeface="Times New Roman" panose="02020603050405020304" pitchFamily="18" charset="0"/>
              </a:rPr>
              <a:t> pour un Programme Special Olympics et il doit décider comment dépenser 5 000 USD au cours des 6 prochains mois pour augmenter la participation des partenaires unifiés. </a:t>
            </a:r>
            <a:endParaRPr lang="en-US" dirty="0"/>
          </a:p>
        </p:txBody>
      </p:sp>
      <p:sp>
        <p:nvSpPr>
          <p:cNvPr id="5" name="TextBox 4">
            <a:extLst>
              <a:ext uri="{FF2B5EF4-FFF2-40B4-BE49-F238E27FC236}">
                <a16:creationId xmlns:a16="http://schemas.microsoft.com/office/drawing/2014/main" id="{6B349B3F-9F89-44D0-99BB-ED56A2D34BAA}"/>
              </a:ext>
            </a:extLst>
          </p:cNvPr>
          <p:cNvSpPr txBox="1"/>
          <p:nvPr/>
        </p:nvSpPr>
        <p:spPr>
          <a:xfrm>
            <a:off x="8386011" y="6396951"/>
            <a:ext cx="3649958" cy="338554"/>
          </a:xfrm>
          <a:prstGeom prst="rect">
            <a:avLst/>
          </a:prstGeom>
          <a:solidFill>
            <a:schemeClr val="bg1"/>
          </a:solidFill>
        </p:spPr>
        <p:txBody>
          <a:bodyPr wrap="square" rtlCol="0">
            <a:spAutoFit/>
          </a:bodyPr>
          <a:lstStyle/>
          <a:p>
            <a:r>
              <a:rPr lang="en-US" sz="1600" b="1" dirty="0">
                <a:solidFill>
                  <a:srgbClr val="298178"/>
                </a:solidFill>
                <a:latin typeface="Ubuntu" panose="020B0504030602030204" pitchFamily="34" charset="0"/>
              </a:rPr>
              <a:t>LEADERSHIP POUR LES ATHLÈTES</a:t>
            </a:r>
          </a:p>
        </p:txBody>
      </p:sp>
    </p:spTree>
    <p:extLst>
      <p:ext uri="{BB962C8B-B14F-4D97-AF65-F5344CB8AC3E}">
        <p14:creationId xmlns:p14="http://schemas.microsoft.com/office/powerpoint/2010/main" val="859858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838200" y="445335"/>
            <a:ext cx="10515600" cy="1142833"/>
          </a:xfrm>
        </p:spPr>
        <p:txBody>
          <a:bodyPr/>
          <a:lstStyle/>
          <a:p>
            <a:r>
              <a:rPr lang="fr-fr" dirty="0"/>
              <a:t>Comités et Conseil d'administration</a:t>
            </a:r>
          </a:p>
        </p:txBody>
      </p:sp>
      <p:sp>
        <p:nvSpPr>
          <p:cNvPr id="4" name="Title 1">
            <a:extLst>
              <a:ext uri="{FF2B5EF4-FFF2-40B4-BE49-F238E27FC236}">
                <a16:creationId xmlns:a16="http://schemas.microsoft.com/office/drawing/2014/main" id="{7D91A75F-D594-834D-AAF5-8A3A286659B3}"/>
              </a:ext>
            </a:extLst>
          </p:cNvPr>
          <p:cNvSpPr txBox="1">
            <a:spLocks/>
          </p:cNvSpPr>
          <p:nvPr/>
        </p:nvSpPr>
        <p:spPr>
          <a:xfrm>
            <a:off x="838200" y="1262395"/>
            <a:ext cx="10515600" cy="781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fr-fr" sz="2800" b="1" dirty="0">
                <a:solidFill>
                  <a:srgbClr val="179984"/>
                </a:solidFill>
              </a:rPr>
              <a:t>Activité 3</a:t>
            </a:r>
          </a:p>
        </p:txBody>
      </p:sp>
      <p:sp>
        <p:nvSpPr>
          <p:cNvPr id="8" name="Content Placeholder 2">
            <a:extLst>
              <a:ext uri="{FF2B5EF4-FFF2-40B4-BE49-F238E27FC236}">
                <a16:creationId xmlns:a16="http://schemas.microsoft.com/office/drawing/2014/main" id="{87CD6C9E-B840-EA48-A01A-7FA04115BFF6}"/>
              </a:ext>
            </a:extLst>
          </p:cNvPr>
          <p:cNvSpPr>
            <a:spLocks noGrp="1"/>
          </p:cNvSpPr>
          <p:nvPr>
            <p:ph idx="1"/>
          </p:nvPr>
        </p:nvSpPr>
        <p:spPr>
          <a:xfrm>
            <a:off x="838200" y="2705446"/>
            <a:ext cx="10515600" cy="2108410"/>
          </a:xfrm>
        </p:spPr>
        <p:txBody>
          <a:bodyPr>
            <a:normAutofit/>
          </a:bodyPr>
          <a:lstStyle/>
          <a:p>
            <a:pPr marL="0" indent="0">
              <a:lnSpc>
                <a:spcPct val="150000"/>
              </a:lnSpc>
              <a:buNone/>
            </a:pPr>
            <a:r>
              <a:rPr lang="fr-fr" dirty="0">
                <a:latin typeface="Ubuntu Light" panose="020B0304030602030204" pitchFamily="34" charset="0"/>
                <a:ea typeface="Calibri" panose="020F0502020204030204" pitchFamily="34" charset="0"/>
                <a:cs typeface="Times New Roman" panose="02020603050405020304" pitchFamily="18" charset="0"/>
              </a:rPr>
              <a:t>Special Olympics a différents Comités à des fins différentes. </a:t>
            </a:r>
          </a:p>
          <a:p>
            <a:pPr marL="0" indent="0">
              <a:buNone/>
            </a:pPr>
            <a:endParaRPr lang="en-US" b="1" dirty="0">
              <a:solidFill>
                <a:srgbClr val="179984"/>
              </a:solidFill>
              <a:ea typeface="Calibri" panose="020F0502020204030204" pitchFamily="34" charset="0"/>
              <a:cs typeface="Times New Roman" panose="02020603050405020304" pitchFamily="18" charset="0"/>
            </a:endParaRPr>
          </a:p>
          <a:p>
            <a:pPr marL="0" indent="0">
              <a:buNone/>
            </a:pPr>
            <a:r>
              <a:rPr lang="fr-fr" b="1" dirty="0">
                <a:solidFill>
                  <a:srgbClr val="179984"/>
                </a:solidFill>
                <a:ea typeface="Calibri" panose="020F0502020204030204" pitchFamily="34" charset="0"/>
                <a:cs typeface="Times New Roman" panose="02020603050405020304" pitchFamily="18" charset="0"/>
              </a:rPr>
              <a:t>Pouvez-vous en citer quelques-uns ? </a:t>
            </a:r>
          </a:p>
        </p:txBody>
      </p:sp>
      <p:sp>
        <p:nvSpPr>
          <p:cNvPr id="5" name="TextBox 4">
            <a:extLst>
              <a:ext uri="{FF2B5EF4-FFF2-40B4-BE49-F238E27FC236}">
                <a16:creationId xmlns:a16="http://schemas.microsoft.com/office/drawing/2014/main" id="{F58E1B22-C61C-4976-A665-51E634857125}"/>
              </a:ext>
            </a:extLst>
          </p:cNvPr>
          <p:cNvSpPr txBox="1"/>
          <p:nvPr/>
        </p:nvSpPr>
        <p:spPr>
          <a:xfrm>
            <a:off x="8386011" y="6396951"/>
            <a:ext cx="3649958" cy="338554"/>
          </a:xfrm>
          <a:prstGeom prst="rect">
            <a:avLst/>
          </a:prstGeom>
          <a:solidFill>
            <a:schemeClr val="bg1"/>
          </a:solidFill>
        </p:spPr>
        <p:txBody>
          <a:bodyPr wrap="square" rtlCol="0">
            <a:spAutoFit/>
          </a:bodyPr>
          <a:lstStyle/>
          <a:p>
            <a:r>
              <a:rPr lang="en-US" sz="1600" b="1" dirty="0">
                <a:solidFill>
                  <a:srgbClr val="298178"/>
                </a:solidFill>
                <a:latin typeface="Ubuntu" panose="020B0504030602030204" pitchFamily="34" charset="0"/>
              </a:rPr>
              <a:t>LEADERSHIP POUR LES ATHLÈTES</a:t>
            </a:r>
          </a:p>
        </p:txBody>
      </p:sp>
    </p:spTree>
    <p:extLst>
      <p:ext uri="{BB962C8B-B14F-4D97-AF65-F5344CB8AC3E}">
        <p14:creationId xmlns:p14="http://schemas.microsoft.com/office/powerpoint/2010/main" val="10460800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838200" y="445335"/>
            <a:ext cx="9869905" cy="1142833"/>
          </a:xfrm>
        </p:spPr>
        <p:txBody>
          <a:bodyPr>
            <a:normAutofit fontScale="90000"/>
          </a:bodyPr>
          <a:lstStyle/>
          <a:p>
            <a:r>
              <a:rPr lang="fr-fr" dirty="0"/>
              <a:t>Qu'est-ce qu'un Conseil d'administration de Special Olympics ?</a:t>
            </a:r>
          </a:p>
        </p:txBody>
      </p:sp>
      <p:sp>
        <p:nvSpPr>
          <p:cNvPr id="4" name="Content Placeholder 2">
            <a:extLst>
              <a:ext uri="{FF2B5EF4-FFF2-40B4-BE49-F238E27FC236}">
                <a16:creationId xmlns:a16="http://schemas.microsoft.com/office/drawing/2014/main" id="{2489D8BB-C12A-E243-91CA-9EBB530403E9}"/>
              </a:ext>
            </a:extLst>
          </p:cNvPr>
          <p:cNvSpPr>
            <a:spLocks noGrp="1"/>
          </p:cNvSpPr>
          <p:nvPr>
            <p:ph idx="1"/>
          </p:nvPr>
        </p:nvSpPr>
        <p:spPr>
          <a:xfrm>
            <a:off x="4397831" y="2259477"/>
            <a:ext cx="3657596" cy="445969"/>
          </a:xfrm>
        </p:spPr>
        <p:txBody>
          <a:bodyPr>
            <a:normAutofit/>
          </a:bodyPr>
          <a:lstStyle/>
          <a:p>
            <a:pPr marL="0" indent="0" algn="ctr">
              <a:buNone/>
            </a:pPr>
            <a:r>
              <a:rPr lang="fr-fr" sz="2100" b="1" dirty="0">
                <a:solidFill>
                  <a:srgbClr val="179984"/>
                </a:solidFill>
                <a:ea typeface="Calibri" panose="020F0502020204030204" pitchFamily="34" charset="0"/>
                <a:cs typeface="Times New Roman" panose="02020603050405020304" pitchFamily="18" charset="0"/>
              </a:rPr>
              <a:t>Conseil d'administration</a:t>
            </a:r>
          </a:p>
        </p:txBody>
      </p:sp>
      <p:sp>
        <p:nvSpPr>
          <p:cNvPr id="5" name="Content Placeholder 2">
            <a:extLst>
              <a:ext uri="{FF2B5EF4-FFF2-40B4-BE49-F238E27FC236}">
                <a16:creationId xmlns:a16="http://schemas.microsoft.com/office/drawing/2014/main" id="{F9B4ABAA-CFE9-444C-B20F-ED7F2D458F5C}"/>
              </a:ext>
            </a:extLst>
          </p:cNvPr>
          <p:cNvSpPr txBox="1">
            <a:spLocks/>
          </p:cNvSpPr>
          <p:nvPr/>
        </p:nvSpPr>
        <p:spPr>
          <a:xfrm>
            <a:off x="4727122" y="3491362"/>
            <a:ext cx="3031672" cy="4459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fr-fr" sz="2100" b="1" dirty="0">
                <a:solidFill>
                  <a:srgbClr val="179984"/>
                </a:solidFill>
                <a:ea typeface="Calibri" panose="020F0502020204030204" pitchFamily="34" charset="0"/>
                <a:cs typeface="Times New Roman" panose="02020603050405020304" pitchFamily="18" charset="0"/>
              </a:rPr>
              <a:t>Président et PDG</a:t>
            </a:r>
          </a:p>
        </p:txBody>
      </p:sp>
      <p:sp>
        <p:nvSpPr>
          <p:cNvPr id="6" name="Content Placeholder 2">
            <a:extLst>
              <a:ext uri="{FF2B5EF4-FFF2-40B4-BE49-F238E27FC236}">
                <a16:creationId xmlns:a16="http://schemas.microsoft.com/office/drawing/2014/main" id="{45FB0ECA-3BF1-574E-A7A3-DCFB3CD12C72}"/>
              </a:ext>
            </a:extLst>
          </p:cNvPr>
          <p:cNvSpPr txBox="1">
            <a:spLocks/>
          </p:cNvSpPr>
          <p:nvPr/>
        </p:nvSpPr>
        <p:spPr>
          <a:xfrm>
            <a:off x="1034145" y="5056760"/>
            <a:ext cx="1528582" cy="44596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fr-fr" sz="2100" b="1" dirty="0">
                <a:solidFill>
                  <a:srgbClr val="179984"/>
                </a:solidFill>
                <a:ea typeface="Calibri" panose="020F0502020204030204" pitchFamily="34" charset="0"/>
                <a:cs typeface="Times New Roman" panose="02020603050405020304" pitchFamily="18" charset="0"/>
              </a:rPr>
              <a:t>Personnel</a:t>
            </a:r>
          </a:p>
        </p:txBody>
      </p:sp>
      <p:sp>
        <p:nvSpPr>
          <p:cNvPr id="8" name="Content Placeholder 2">
            <a:extLst>
              <a:ext uri="{FF2B5EF4-FFF2-40B4-BE49-F238E27FC236}">
                <a16:creationId xmlns:a16="http://schemas.microsoft.com/office/drawing/2014/main" id="{D24994F1-01B9-B44D-A997-62A104FBE6C5}"/>
              </a:ext>
            </a:extLst>
          </p:cNvPr>
          <p:cNvSpPr txBox="1">
            <a:spLocks/>
          </p:cNvSpPr>
          <p:nvPr/>
        </p:nvSpPr>
        <p:spPr>
          <a:xfrm>
            <a:off x="3075644" y="5056760"/>
            <a:ext cx="1627414" cy="44596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fr-fr" sz="2100" b="1" dirty="0">
                <a:solidFill>
                  <a:srgbClr val="179984"/>
                </a:solidFill>
                <a:ea typeface="Calibri" panose="020F0502020204030204" pitchFamily="34" charset="0"/>
                <a:cs typeface="Times New Roman" panose="02020603050405020304" pitchFamily="18" charset="0"/>
              </a:rPr>
              <a:t>Personnel</a:t>
            </a:r>
          </a:p>
        </p:txBody>
      </p:sp>
      <p:sp>
        <p:nvSpPr>
          <p:cNvPr id="9" name="Content Placeholder 2">
            <a:extLst>
              <a:ext uri="{FF2B5EF4-FFF2-40B4-BE49-F238E27FC236}">
                <a16:creationId xmlns:a16="http://schemas.microsoft.com/office/drawing/2014/main" id="{4B154F5F-47E1-B34A-9DCD-2CC9AE6BB4AD}"/>
              </a:ext>
            </a:extLst>
          </p:cNvPr>
          <p:cNvSpPr txBox="1">
            <a:spLocks/>
          </p:cNvSpPr>
          <p:nvPr/>
        </p:nvSpPr>
        <p:spPr>
          <a:xfrm>
            <a:off x="5449447" y="5051663"/>
            <a:ext cx="1545770" cy="44596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fr-fr" sz="2100" b="1" dirty="0">
                <a:solidFill>
                  <a:srgbClr val="179984"/>
                </a:solidFill>
                <a:ea typeface="Calibri" panose="020F0502020204030204" pitchFamily="34" charset="0"/>
                <a:cs typeface="Times New Roman" panose="02020603050405020304" pitchFamily="18" charset="0"/>
              </a:rPr>
              <a:t>Personnel</a:t>
            </a:r>
          </a:p>
        </p:txBody>
      </p:sp>
      <p:sp>
        <p:nvSpPr>
          <p:cNvPr id="10" name="Content Placeholder 2">
            <a:extLst>
              <a:ext uri="{FF2B5EF4-FFF2-40B4-BE49-F238E27FC236}">
                <a16:creationId xmlns:a16="http://schemas.microsoft.com/office/drawing/2014/main" id="{DC679721-F50C-FE49-8CDF-7B3117B18876}"/>
              </a:ext>
            </a:extLst>
          </p:cNvPr>
          <p:cNvSpPr txBox="1">
            <a:spLocks/>
          </p:cNvSpPr>
          <p:nvPr/>
        </p:nvSpPr>
        <p:spPr>
          <a:xfrm>
            <a:off x="7802764" y="5051663"/>
            <a:ext cx="1666090" cy="44596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fr-fr" sz="2100" b="1" dirty="0">
                <a:solidFill>
                  <a:srgbClr val="179984"/>
                </a:solidFill>
                <a:ea typeface="Calibri" panose="020F0502020204030204" pitchFamily="34" charset="0"/>
                <a:cs typeface="Times New Roman" panose="02020603050405020304" pitchFamily="18" charset="0"/>
              </a:rPr>
              <a:t>Personnel</a:t>
            </a:r>
          </a:p>
        </p:txBody>
      </p:sp>
      <p:sp>
        <p:nvSpPr>
          <p:cNvPr id="11" name="Content Placeholder 2">
            <a:extLst>
              <a:ext uri="{FF2B5EF4-FFF2-40B4-BE49-F238E27FC236}">
                <a16:creationId xmlns:a16="http://schemas.microsoft.com/office/drawing/2014/main" id="{12ACCC56-E8B5-784B-A686-0825B1BDD385}"/>
              </a:ext>
            </a:extLst>
          </p:cNvPr>
          <p:cNvSpPr txBox="1">
            <a:spLocks/>
          </p:cNvSpPr>
          <p:nvPr/>
        </p:nvSpPr>
        <p:spPr>
          <a:xfrm>
            <a:off x="9934642" y="5051663"/>
            <a:ext cx="1579578" cy="44596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fr-fr" sz="2100" b="1" dirty="0">
                <a:solidFill>
                  <a:srgbClr val="179984"/>
                </a:solidFill>
                <a:ea typeface="Calibri" panose="020F0502020204030204" pitchFamily="34" charset="0"/>
                <a:cs typeface="Times New Roman" panose="02020603050405020304" pitchFamily="18" charset="0"/>
              </a:rPr>
              <a:t>Personnel</a:t>
            </a:r>
          </a:p>
        </p:txBody>
      </p:sp>
      <p:sp>
        <p:nvSpPr>
          <p:cNvPr id="12" name="TextBox 11">
            <a:extLst>
              <a:ext uri="{FF2B5EF4-FFF2-40B4-BE49-F238E27FC236}">
                <a16:creationId xmlns:a16="http://schemas.microsoft.com/office/drawing/2014/main" id="{3E940705-AB2F-4367-B721-0E5972036C87}"/>
              </a:ext>
            </a:extLst>
          </p:cNvPr>
          <p:cNvSpPr txBox="1"/>
          <p:nvPr/>
        </p:nvSpPr>
        <p:spPr>
          <a:xfrm>
            <a:off x="8386011" y="6396951"/>
            <a:ext cx="3649958" cy="338554"/>
          </a:xfrm>
          <a:prstGeom prst="rect">
            <a:avLst/>
          </a:prstGeom>
          <a:solidFill>
            <a:schemeClr val="bg1"/>
          </a:solidFill>
        </p:spPr>
        <p:txBody>
          <a:bodyPr wrap="square" rtlCol="0">
            <a:spAutoFit/>
          </a:bodyPr>
          <a:lstStyle/>
          <a:p>
            <a:r>
              <a:rPr lang="en-US" sz="1600" b="1" dirty="0">
                <a:solidFill>
                  <a:srgbClr val="298178"/>
                </a:solidFill>
                <a:latin typeface="Ubuntu" panose="020B0504030602030204" pitchFamily="34" charset="0"/>
              </a:rPr>
              <a:t>LEADERSHIP POUR LES ATHLÈTES</a:t>
            </a:r>
          </a:p>
        </p:txBody>
      </p:sp>
    </p:spTree>
    <p:extLst>
      <p:ext uri="{BB962C8B-B14F-4D97-AF65-F5344CB8AC3E}">
        <p14:creationId xmlns:p14="http://schemas.microsoft.com/office/powerpoint/2010/main" val="34577571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511803F-4E55-6741-BFC2-5438E97C7D24}"/>
              </a:ext>
            </a:extLst>
          </p:cNvPr>
          <p:cNvPicPr>
            <a:picLocks noChangeAspect="1"/>
          </p:cNvPicPr>
          <p:nvPr/>
        </p:nvPicPr>
        <p:blipFill>
          <a:blip r:embed="rId4"/>
          <a:stretch>
            <a:fillRect/>
          </a:stretch>
        </p:blipFill>
        <p:spPr>
          <a:xfrm>
            <a:off x="3356429" y="1396165"/>
            <a:ext cx="5016500" cy="5016500"/>
          </a:xfrm>
          <a:prstGeom prst="rect">
            <a:avLst/>
          </a:prstGeom>
        </p:spPr>
      </p:pic>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838200" y="216727"/>
            <a:ext cx="9725526" cy="1142833"/>
          </a:xfrm>
        </p:spPr>
        <p:txBody>
          <a:bodyPr>
            <a:normAutofit fontScale="90000"/>
          </a:bodyPr>
          <a:lstStyle/>
          <a:p>
            <a:r>
              <a:rPr lang="fr-fr" spc="-20" dirty="0"/>
              <a:t>Qu'est-ce qu'un Conseil d'administration de Special Olympics ?</a:t>
            </a:r>
          </a:p>
        </p:txBody>
      </p:sp>
      <p:sp>
        <p:nvSpPr>
          <p:cNvPr id="5" name="Content Placeholder 2">
            <a:extLst>
              <a:ext uri="{FF2B5EF4-FFF2-40B4-BE49-F238E27FC236}">
                <a16:creationId xmlns:a16="http://schemas.microsoft.com/office/drawing/2014/main" id="{3F3E8486-F17F-BC48-BD4E-4DD58E17D366}"/>
              </a:ext>
            </a:extLst>
          </p:cNvPr>
          <p:cNvSpPr>
            <a:spLocks noGrp="1"/>
          </p:cNvSpPr>
          <p:nvPr>
            <p:ph idx="1"/>
          </p:nvPr>
        </p:nvSpPr>
        <p:spPr>
          <a:xfrm>
            <a:off x="4044610" y="2678004"/>
            <a:ext cx="1494218" cy="930610"/>
          </a:xfrm>
        </p:spPr>
        <p:txBody>
          <a:bodyPr>
            <a:normAutofit/>
          </a:bodyPr>
          <a:lstStyle/>
          <a:p>
            <a:pPr marL="0" indent="0" algn="ctr">
              <a:buNone/>
            </a:pPr>
            <a:r>
              <a:rPr lang="fr-fr" sz="2400" b="1" dirty="0">
                <a:solidFill>
                  <a:srgbClr val="179984"/>
                </a:solidFill>
                <a:ea typeface="Calibri" panose="020F0502020204030204" pitchFamily="34" charset="0"/>
                <a:cs typeface="Times New Roman" panose="02020603050405020304" pitchFamily="18" charset="0"/>
              </a:rPr>
              <a:t>Parent SO</a:t>
            </a:r>
          </a:p>
        </p:txBody>
      </p:sp>
      <p:sp>
        <p:nvSpPr>
          <p:cNvPr id="6" name="Content Placeholder 2">
            <a:extLst>
              <a:ext uri="{FF2B5EF4-FFF2-40B4-BE49-F238E27FC236}">
                <a16:creationId xmlns:a16="http://schemas.microsoft.com/office/drawing/2014/main" id="{E49AFC24-4F86-D44F-AC88-7EC115D136FD}"/>
              </a:ext>
            </a:extLst>
          </p:cNvPr>
          <p:cNvSpPr txBox="1">
            <a:spLocks/>
          </p:cNvSpPr>
          <p:nvPr/>
        </p:nvSpPr>
        <p:spPr>
          <a:xfrm>
            <a:off x="3887358" y="4206044"/>
            <a:ext cx="1574980" cy="9848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fr-fr" sz="2400" b="1" dirty="0">
                <a:solidFill>
                  <a:srgbClr val="179984"/>
                </a:solidFill>
                <a:ea typeface="Calibri" panose="020F0502020204030204" pitchFamily="34" charset="0"/>
                <a:cs typeface="Times New Roman" panose="02020603050405020304" pitchFamily="18" charset="0"/>
              </a:rPr>
              <a:t>Athlète SO</a:t>
            </a:r>
          </a:p>
        </p:txBody>
      </p:sp>
      <p:sp>
        <p:nvSpPr>
          <p:cNvPr id="7" name="Content Placeholder 2">
            <a:extLst>
              <a:ext uri="{FF2B5EF4-FFF2-40B4-BE49-F238E27FC236}">
                <a16:creationId xmlns:a16="http://schemas.microsoft.com/office/drawing/2014/main" id="{123D9FB2-A534-8542-ACBA-68014B353235}"/>
              </a:ext>
            </a:extLst>
          </p:cNvPr>
          <p:cNvSpPr txBox="1">
            <a:spLocks/>
          </p:cNvSpPr>
          <p:nvPr/>
        </p:nvSpPr>
        <p:spPr>
          <a:xfrm>
            <a:off x="5858759" y="2678004"/>
            <a:ext cx="2015241" cy="93061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fr-fr" sz="2400" b="1" dirty="0">
                <a:solidFill>
                  <a:srgbClr val="179984"/>
                </a:solidFill>
                <a:ea typeface="Calibri" panose="020F0502020204030204" pitchFamily="34" charset="0"/>
                <a:cs typeface="Times New Roman" panose="02020603050405020304" pitchFamily="18" charset="0"/>
              </a:rPr>
              <a:t>Expert sportif</a:t>
            </a:r>
          </a:p>
        </p:txBody>
      </p:sp>
      <p:sp>
        <p:nvSpPr>
          <p:cNvPr id="8" name="Content Placeholder 2">
            <a:extLst>
              <a:ext uri="{FF2B5EF4-FFF2-40B4-BE49-F238E27FC236}">
                <a16:creationId xmlns:a16="http://schemas.microsoft.com/office/drawing/2014/main" id="{6A419AA1-C9C0-E84D-B6EB-9363FD1632FB}"/>
              </a:ext>
            </a:extLst>
          </p:cNvPr>
          <p:cNvSpPr txBox="1">
            <a:spLocks/>
          </p:cNvSpPr>
          <p:nvPr/>
        </p:nvSpPr>
        <p:spPr>
          <a:xfrm>
            <a:off x="6310606" y="4201033"/>
            <a:ext cx="1365542" cy="72355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fr-fr" sz="2400" b="1" dirty="0">
                <a:solidFill>
                  <a:srgbClr val="179984"/>
                </a:solidFill>
                <a:ea typeface="Calibri" panose="020F0502020204030204" pitchFamily="34" charset="0"/>
                <a:cs typeface="Times New Roman" panose="02020603050405020304" pitchFamily="18" charset="0"/>
              </a:rPr>
              <a:t>Expert en DI</a:t>
            </a:r>
          </a:p>
        </p:txBody>
      </p:sp>
      <p:sp>
        <p:nvSpPr>
          <p:cNvPr id="10" name="TextBox 9">
            <a:extLst>
              <a:ext uri="{FF2B5EF4-FFF2-40B4-BE49-F238E27FC236}">
                <a16:creationId xmlns:a16="http://schemas.microsoft.com/office/drawing/2014/main" id="{A3324840-30BB-4CE5-ADDE-85720D29122D}"/>
              </a:ext>
            </a:extLst>
          </p:cNvPr>
          <p:cNvSpPr txBox="1"/>
          <p:nvPr/>
        </p:nvSpPr>
        <p:spPr>
          <a:xfrm>
            <a:off x="8386011" y="6396951"/>
            <a:ext cx="3649958" cy="338554"/>
          </a:xfrm>
          <a:prstGeom prst="rect">
            <a:avLst/>
          </a:prstGeom>
          <a:solidFill>
            <a:schemeClr val="bg1"/>
          </a:solidFill>
        </p:spPr>
        <p:txBody>
          <a:bodyPr wrap="square" rtlCol="0">
            <a:spAutoFit/>
          </a:bodyPr>
          <a:lstStyle/>
          <a:p>
            <a:r>
              <a:rPr lang="en-US" sz="1600" b="1" dirty="0">
                <a:solidFill>
                  <a:srgbClr val="298178"/>
                </a:solidFill>
                <a:latin typeface="Ubuntu" panose="020B0504030602030204" pitchFamily="34" charset="0"/>
              </a:rPr>
              <a:t>LEADERSHIP POUR LES ATHLÈTES</a:t>
            </a:r>
          </a:p>
        </p:txBody>
      </p:sp>
    </p:spTree>
    <p:extLst>
      <p:ext uri="{BB962C8B-B14F-4D97-AF65-F5344CB8AC3E}">
        <p14:creationId xmlns:p14="http://schemas.microsoft.com/office/powerpoint/2010/main" val="22122864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p:txBody>
          <a:bodyPr/>
          <a:lstStyle/>
          <a:p>
            <a:r>
              <a:rPr lang="fr-fr" b="1" dirty="0">
                <a:solidFill>
                  <a:srgbClr val="179984"/>
                </a:solidFill>
              </a:rPr>
              <a:t>Questions de réflexion</a:t>
            </a:r>
          </a:p>
        </p:txBody>
      </p:sp>
      <p:sp>
        <p:nvSpPr>
          <p:cNvPr id="3" name="Content Placeholder 2">
            <a:extLst>
              <a:ext uri="{FF2B5EF4-FFF2-40B4-BE49-F238E27FC236}">
                <a16:creationId xmlns:a16="http://schemas.microsoft.com/office/drawing/2014/main" id="{3EFC1947-16FE-C640-BF35-C26637772CEA}"/>
              </a:ext>
            </a:extLst>
          </p:cNvPr>
          <p:cNvSpPr>
            <a:spLocks noGrp="1"/>
          </p:cNvSpPr>
          <p:nvPr>
            <p:ph idx="1"/>
          </p:nvPr>
        </p:nvSpPr>
        <p:spPr>
          <a:xfrm>
            <a:off x="838200" y="1606464"/>
            <a:ext cx="10399296" cy="4649957"/>
          </a:xfrm>
        </p:spPr>
        <p:txBody>
          <a:bodyPr>
            <a:noAutofit/>
          </a:bodyPr>
          <a:lstStyle/>
          <a:p>
            <a:pPr marL="514350" lvl="0" indent="-514350">
              <a:lnSpc>
                <a:spcPct val="100000"/>
              </a:lnSpc>
              <a:spcBef>
                <a:spcPts val="0"/>
              </a:spcBef>
              <a:buAutoNum type="arabicPeriod"/>
              <a:tabLst>
                <a:tab pos="457200" algn="l"/>
              </a:tabLst>
            </a:pPr>
            <a:r>
              <a:rPr lang="fr-fr" sz="2400" dirty="0">
                <a:solidFill>
                  <a:srgbClr val="202124"/>
                </a:solidFill>
                <a:latin typeface="Ubuntu Light" panose="020B0304030602030204" pitchFamily="34" charset="0"/>
                <a:ea typeface="Times New Roman" panose="02020603050405020304" pitchFamily="18" charset="0"/>
                <a:cs typeface="Arial" panose="020B0604020202020204" pitchFamily="34" charset="0"/>
              </a:rPr>
              <a:t>Comment un Programme Special Olympics peut-il bénéficier de la participation d'athlètes en tant que membres d'un Comité ou d'un Conseil d'administration ?</a:t>
            </a:r>
          </a:p>
          <a:p>
            <a:pPr marL="514350" lvl="0" indent="-514350">
              <a:lnSpc>
                <a:spcPct val="100000"/>
              </a:lnSpc>
              <a:spcBef>
                <a:spcPts val="0"/>
              </a:spcBef>
              <a:buAutoNum type="arabicPeriod"/>
              <a:tabLst>
                <a:tab pos="457200" algn="l"/>
              </a:tabLst>
            </a:pPr>
            <a:endParaRPr lang="en-US" sz="1800" dirty="0">
              <a:solidFill>
                <a:srgbClr val="202124"/>
              </a:solidFill>
              <a:latin typeface="Ubuntu Light" panose="020B0304030602030204" pitchFamily="34" charset="0"/>
              <a:ea typeface="Times New Roman" panose="02020603050405020304" pitchFamily="18" charset="0"/>
              <a:cs typeface="Arial" panose="020B0604020202020204" pitchFamily="34" charset="0"/>
            </a:endParaRPr>
          </a:p>
          <a:p>
            <a:pPr marL="514350" lvl="0" indent="-514350">
              <a:lnSpc>
                <a:spcPct val="100000"/>
              </a:lnSpc>
              <a:spcBef>
                <a:spcPts val="0"/>
              </a:spcBef>
              <a:buAutoNum type="arabicPeriod"/>
              <a:tabLst>
                <a:tab pos="457200" algn="l"/>
              </a:tabLst>
            </a:pPr>
            <a:r>
              <a:rPr lang="fr-fr" sz="2400" dirty="0">
                <a:solidFill>
                  <a:srgbClr val="202124"/>
                </a:solidFill>
                <a:latin typeface="Ubuntu Light" panose="020B0304030602030204" pitchFamily="34" charset="0"/>
                <a:ea typeface="Times New Roman" panose="02020603050405020304" pitchFamily="18" charset="0"/>
                <a:cs typeface="Arial" panose="020B0604020202020204" pitchFamily="34" charset="0"/>
              </a:rPr>
              <a:t>Quels sont certains des défis pour un athlète siégeant à un Conseil d'administration ? Comment pourriez-vous les gérer si vous étiez dans un Conseil ?  </a:t>
            </a:r>
          </a:p>
          <a:p>
            <a:pPr marL="514350" lvl="0" indent="-514350">
              <a:lnSpc>
                <a:spcPct val="100000"/>
              </a:lnSpc>
              <a:spcBef>
                <a:spcPts val="0"/>
              </a:spcBef>
              <a:buAutoNum type="arabicPeriod"/>
              <a:tabLst>
                <a:tab pos="457200" algn="l"/>
              </a:tabLst>
            </a:pPr>
            <a:endParaRPr lang="en-US" sz="1800" dirty="0">
              <a:solidFill>
                <a:srgbClr val="202124"/>
              </a:solidFill>
              <a:latin typeface="Ubuntu Light" panose="020B0304030602030204" pitchFamily="34" charset="0"/>
              <a:ea typeface="Times New Roman" panose="02020603050405020304" pitchFamily="18" charset="0"/>
              <a:cs typeface="Arial" panose="020B0604020202020204" pitchFamily="34" charset="0"/>
            </a:endParaRPr>
          </a:p>
          <a:p>
            <a:pPr marL="514350" lvl="0" indent="-514350">
              <a:lnSpc>
                <a:spcPct val="100000"/>
              </a:lnSpc>
              <a:spcBef>
                <a:spcPts val="0"/>
              </a:spcBef>
              <a:buAutoNum type="arabicPeriod"/>
              <a:tabLst>
                <a:tab pos="457200" algn="l"/>
              </a:tabLst>
            </a:pPr>
            <a:r>
              <a:rPr lang="fr-fr" sz="2400" dirty="0">
                <a:solidFill>
                  <a:srgbClr val="202124"/>
                </a:solidFill>
                <a:latin typeface="Ubuntu Light" panose="020B0304030602030204" pitchFamily="34" charset="0"/>
                <a:ea typeface="Times New Roman" panose="02020603050405020304" pitchFamily="18" charset="0"/>
                <a:cs typeface="Arial" panose="020B0604020202020204" pitchFamily="34" charset="0"/>
              </a:rPr>
              <a:t>Pensez à vous </a:t>
            </a:r>
            <a:r>
              <a:rPr lang="fr-FR" sz="2400" dirty="0">
                <a:solidFill>
                  <a:srgbClr val="202124"/>
                </a:solidFill>
                <a:latin typeface="Ubuntu Light" panose="020B0304030602030204" pitchFamily="34" charset="0"/>
                <a:ea typeface="Times New Roman" panose="02020603050405020304" pitchFamily="18" charset="0"/>
                <a:cs typeface="Arial" panose="020B0604020202020204" pitchFamily="34" charset="0"/>
              </a:rPr>
              <a:t>occupant</a:t>
            </a:r>
            <a:r>
              <a:rPr lang="fr-fr" sz="2400" dirty="0">
                <a:solidFill>
                  <a:srgbClr val="202124"/>
                </a:solidFill>
                <a:latin typeface="Ubuntu Light" panose="020B0304030602030204" pitchFamily="34" charset="0"/>
                <a:ea typeface="Times New Roman" panose="02020603050405020304" pitchFamily="18" charset="0"/>
                <a:cs typeface="Arial" panose="020B0604020202020204" pitchFamily="34" charset="0"/>
              </a:rPr>
              <a:t> ces rôles. Quels atouts possédez-vous déjà </a:t>
            </a:r>
            <a:br>
              <a:rPr lang="fr-fr" sz="2400" dirty="0">
                <a:solidFill>
                  <a:srgbClr val="202124"/>
                </a:solidFill>
                <a:latin typeface="Ubuntu Light" panose="020B0304030602030204" pitchFamily="34" charset="0"/>
                <a:ea typeface="Times New Roman" panose="02020603050405020304" pitchFamily="18" charset="0"/>
                <a:cs typeface="Arial" panose="020B0604020202020204" pitchFamily="34" charset="0"/>
              </a:rPr>
            </a:br>
            <a:r>
              <a:rPr lang="fr-fr" sz="2400" dirty="0">
                <a:solidFill>
                  <a:srgbClr val="202124"/>
                </a:solidFill>
                <a:latin typeface="Ubuntu Light" panose="020B0304030602030204" pitchFamily="34" charset="0"/>
                <a:ea typeface="Times New Roman" panose="02020603050405020304" pitchFamily="18" charset="0"/>
                <a:cs typeface="Arial" panose="020B0604020202020204" pitchFamily="34" charset="0"/>
              </a:rPr>
              <a:t>qui vous aideront à réussir ? Qu'auriez-vous besoin d'améliorer ?</a:t>
            </a:r>
          </a:p>
          <a:p>
            <a:pPr marL="514350" lvl="0" indent="-514350">
              <a:lnSpc>
                <a:spcPct val="100000"/>
              </a:lnSpc>
              <a:spcBef>
                <a:spcPts val="0"/>
              </a:spcBef>
              <a:buAutoNum type="arabicPeriod"/>
              <a:tabLst>
                <a:tab pos="457200" algn="l"/>
              </a:tabLst>
            </a:pPr>
            <a:endParaRPr lang="en-US" sz="1800" dirty="0">
              <a:solidFill>
                <a:srgbClr val="202124"/>
              </a:solidFill>
              <a:latin typeface="Ubuntu Light" panose="020B0304030602030204" pitchFamily="34" charset="0"/>
              <a:ea typeface="Times New Roman" panose="02020603050405020304" pitchFamily="18" charset="0"/>
              <a:cs typeface="Arial" panose="020B0604020202020204" pitchFamily="34" charset="0"/>
            </a:endParaRPr>
          </a:p>
          <a:p>
            <a:pPr marL="514350" lvl="0" indent="-514350">
              <a:lnSpc>
                <a:spcPct val="100000"/>
              </a:lnSpc>
              <a:spcBef>
                <a:spcPts val="0"/>
              </a:spcBef>
              <a:buAutoNum type="arabicPeriod"/>
              <a:tabLst>
                <a:tab pos="457200" algn="l"/>
              </a:tabLst>
            </a:pPr>
            <a:r>
              <a:rPr lang="fr-fr" sz="2400" dirty="0">
                <a:solidFill>
                  <a:srgbClr val="202124"/>
                </a:solidFill>
                <a:latin typeface="Ubuntu Light" panose="020B0304030602030204" pitchFamily="34" charset="0"/>
                <a:ea typeface="Times New Roman" panose="02020603050405020304" pitchFamily="18" charset="0"/>
                <a:cs typeface="Arial" panose="020B0604020202020204" pitchFamily="34" charset="0"/>
              </a:rPr>
              <a:t>De quel type de soutien un leader athlète a-t-il besoin pour </a:t>
            </a:r>
            <a:r>
              <a:rPr lang="fr-FR" sz="2400" dirty="0">
                <a:solidFill>
                  <a:srgbClr val="202124"/>
                </a:solidFill>
                <a:latin typeface="Ubuntu Light" panose="020B0304030602030204" pitchFamily="34" charset="0"/>
                <a:ea typeface="Times New Roman" panose="02020603050405020304" pitchFamily="18" charset="0"/>
                <a:cs typeface="Arial" panose="020B0604020202020204" pitchFamily="34" charset="0"/>
              </a:rPr>
              <a:t>réussir</a:t>
            </a:r>
            <a:r>
              <a:rPr lang="fr-fr" sz="2400" dirty="0">
                <a:solidFill>
                  <a:srgbClr val="202124"/>
                </a:solidFill>
                <a:latin typeface="Ubuntu Light" panose="020B0304030602030204" pitchFamily="34" charset="0"/>
                <a:ea typeface="Times New Roman" panose="02020603050405020304" pitchFamily="18" charset="0"/>
                <a:cs typeface="Arial" panose="020B0604020202020204" pitchFamily="34" charset="0"/>
              </a:rPr>
              <a:t> </a:t>
            </a:r>
            <a:br>
              <a:rPr lang="fr-fr" sz="2400" dirty="0">
                <a:solidFill>
                  <a:srgbClr val="202124"/>
                </a:solidFill>
                <a:latin typeface="Ubuntu Light" panose="020B0304030602030204" pitchFamily="34" charset="0"/>
                <a:ea typeface="Times New Roman" panose="02020603050405020304" pitchFamily="18" charset="0"/>
                <a:cs typeface="Arial" panose="020B0604020202020204" pitchFamily="34" charset="0"/>
              </a:rPr>
            </a:br>
            <a:r>
              <a:rPr lang="fr-fr" sz="2400" dirty="0">
                <a:solidFill>
                  <a:srgbClr val="202124"/>
                </a:solidFill>
                <a:latin typeface="Ubuntu Light" panose="020B0304030602030204" pitchFamily="34" charset="0"/>
                <a:ea typeface="Times New Roman" panose="02020603050405020304" pitchFamily="18" charset="0"/>
                <a:cs typeface="Arial" panose="020B0604020202020204" pitchFamily="34" charset="0"/>
              </a:rPr>
              <a:t>dans ces rôles ?</a:t>
            </a:r>
            <a:endParaRPr lang="en-US" sz="2400" dirty="0">
              <a:solidFill>
                <a:srgbClr val="202124"/>
              </a:solidFill>
              <a:latin typeface="Ubuntu Light" panose="020B0304030602030204" pitchFamily="34" charset="0"/>
              <a:ea typeface="Times New Roman" panose="02020603050405020304" pitchFamily="18" charset="0"/>
              <a:cs typeface="Arial" panose="020B0604020202020204" pitchFamily="34" charset="0"/>
            </a:endParaRPr>
          </a:p>
        </p:txBody>
      </p:sp>
      <p:sp>
        <p:nvSpPr>
          <p:cNvPr id="4" name="TextBox 3">
            <a:extLst>
              <a:ext uri="{FF2B5EF4-FFF2-40B4-BE49-F238E27FC236}">
                <a16:creationId xmlns:a16="http://schemas.microsoft.com/office/drawing/2014/main" id="{9BECED33-891E-49B9-B418-2D0DB942BF51}"/>
              </a:ext>
            </a:extLst>
          </p:cNvPr>
          <p:cNvSpPr txBox="1"/>
          <p:nvPr/>
        </p:nvSpPr>
        <p:spPr>
          <a:xfrm>
            <a:off x="8386011" y="6396951"/>
            <a:ext cx="3649958" cy="338554"/>
          </a:xfrm>
          <a:prstGeom prst="rect">
            <a:avLst/>
          </a:prstGeom>
          <a:solidFill>
            <a:schemeClr val="bg1"/>
          </a:solidFill>
        </p:spPr>
        <p:txBody>
          <a:bodyPr wrap="square" rtlCol="0">
            <a:spAutoFit/>
          </a:bodyPr>
          <a:lstStyle/>
          <a:p>
            <a:r>
              <a:rPr lang="en-US" sz="1600" b="1" dirty="0">
                <a:solidFill>
                  <a:srgbClr val="298178"/>
                </a:solidFill>
                <a:latin typeface="Ubuntu" panose="020B0504030602030204" pitchFamily="34" charset="0"/>
              </a:rPr>
              <a:t>LEADERSHIP POUR LES ATHLÈTES</a:t>
            </a:r>
          </a:p>
        </p:txBody>
      </p:sp>
    </p:spTree>
    <p:extLst>
      <p:ext uri="{BB962C8B-B14F-4D97-AF65-F5344CB8AC3E}">
        <p14:creationId xmlns:p14="http://schemas.microsoft.com/office/powerpoint/2010/main" val="25401385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838200" y="1247441"/>
            <a:ext cx="10515600" cy="1325563"/>
          </a:xfrm>
        </p:spPr>
        <p:txBody>
          <a:bodyPr/>
          <a:lstStyle/>
          <a:p>
            <a:r>
              <a:rPr lang="fr-fr" b="1" dirty="0">
                <a:solidFill>
                  <a:schemeClr val="bg1"/>
                </a:solidFill>
              </a:rPr>
              <a:t>Des questions ?</a:t>
            </a:r>
          </a:p>
        </p:txBody>
      </p:sp>
      <p:sp>
        <p:nvSpPr>
          <p:cNvPr id="3" name="TextBox 2">
            <a:extLst>
              <a:ext uri="{FF2B5EF4-FFF2-40B4-BE49-F238E27FC236}">
                <a16:creationId xmlns:a16="http://schemas.microsoft.com/office/drawing/2014/main" id="{796ECD6B-10E2-4C01-8C10-AD6F1C0C2D2E}"/>
              </a:ext>
            </a:extLst>
          </p:cNvPr>
          <p:cNvSpPr txBox="1"/>
          <p:nvPr/>
        </p:nvSpPr>
        <p:spPr>
          <a:xfrm>
            <a:off x="8386011" y="6396951"/>
            <a:ext cx="3649958" cy="338554"/>
          </a:xfrm>
          <a:prstGeom prst="rect">
            <a:avLst/>
          </a:prstGeom>
          <a:solidFill>
            <a:schemeClr val="bg1"/>
          </a:solidFill>
        </p:spPr>
        <p:txBody>
          <a:bodyPr wrap="square" rtlCol="0">
            <a:spAutoFit/>
          </a:bodyPr>
          <a:lstStyle/>
          <a:p>
            <a:r>
              <a:rPr lang="en-US" sz="1600" b="1" dirty="0">
                <a:solidFill>
                  <a:srgbClr val="298178"/>
                </a:solidFill>
                <a:latin typeface="Ubuntu" panose="020B0504030602030204" pitchFamily="34" charset="0"/>
              </a:rPr>
              <a:t>LEADERSHIP POUR LES ATHLÈTES</a:t>
            </a:r>
          </a:p>
        </p:txBody>
      </p:sp>
    </p:spTree>
    <p:extLst>
      <p:ext uri="{BB962C8B-B14F-4D97-AF65-F5344CB8AC3E}">
        <p14:creationId xmlns:p14="http://schemas.microsoft.com/office/powerpoint/2010/main" val="27496486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838200" y="1247441"/>
            <a:ext cx="10515600" cy="1325563"/>
          </a:xfrm>
        </p:spPr>
        <p:txBody>
          <a:bodyPr/>
          <a:lstStyle/>
          <a:p>
            <a:r>
              <a:rPr lang="fr-fr" b="1" dirty="0">
                <a:solidFill>
                  <a:schemeClr val="bg1"/>
                </a:solidFill>
              </a:rPr>
              <a:t>Merci !</a:t>
            </a:r>
          </a:p>
        </p:txBody>
      </p:sp>
      <p:sp>
        <p:nvSpPr>
          <p:cNvPr id="3" name="TextBox 2">
            <a:extLst>
              <a:ext uri="{FF2B5EF4-FFF2-40B4-BE49-F238E27FC236}">
                <a16:creationId xmlns:a16="http://schemas.microsoft.com/office/drawing/2014/main" id="{92D8C1F5-EC72-4EE4-B893-BA5F81E5E2E4}"/>
              </a:ext>
            </a:extLst>
          </p:cNvPr>
          <p:cNvSpPr txBox="1"/>
          <p:nvPr/>
        </p:nvSpPr>
        <p:spPr>
          <a:xfrm>
            <a:off x="8386011" y="6396951"/>
            <a:ext cx="3649958" cy="338554"/>
          </a:xfrm>
          <a:prstGeom prst="rect">
            <a:avLst/>
          </a:prstGeom>
          <a:solidFill>
            <a:schemeClr val="bg1"/>
          </a:solidFill>
        </p:spPr>
        <p:txBody>
          <a:bodyPr wrap="square" rtlCol="0">
            <a:spAutoFit/>
          </a:bodyPr>
          <a:lstStyle/>
          <a:p>
            <a:r>
              <a:rPr lang="en-US" sz="1600" b="1" dirty="0">
                <a:solidFill>
                  <a:srgbClr val="298178"/>
                </a:solidFill>
                <a:latin typeface="Ubuntu" panose="020B0504030602030204" pitchFamily="34" charset="0"/>
              </a:rPr>
              <a:t>LEADERSHIP POUR LES ATHLÈTES</a:t>
            </a:r>
          </a:p>
        </p:txBody>
      </p:sp>
    </p:spTree>
    <p:extLst>
      <p:ext uri="{BB962C8B-B14F-4D97-AF65-F5344CB8AC3E}">
        <p14:creationId xmlns:p14="http://schemas.microsoft.com/office/powerpoint/2010/main" val="15202063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p:txBody>
          <a:bodyPr/>
          <a:lstStyle/>
          <a:p>
            <a:r>
              <a:rPr lang="fr-fr" dirty="0"/>
              <a:t>Attentes</a:t>
            </a:r>
          </a:p>
        </p:txBody>
      </p:sp>
      <p:sp>
        <p:nvSpPr>
          <p:cNvPr id="3" name="Content Placeholder 2">
            <a:extLst>
              <a:ext uri="{FF2B5EF4-FFF2-40B4-BE49-F238E27FC236}">
                <a16:creationId xmlns:a16="http://schemas.microsoft.com/office/drawing/2014/main" id="{3EFC1947-16FE-C640-BF35-C26637772CEA}"/>
              </a:ext>
            </a:extLst>
          </p:cNvPr>
          <p:cNvSpPr>
            <a:spLocks noGrp="1"/>
          </p:cNvSpPr>
          <p:nvPr>
            <p:ph idx="1"/>
          </p:nvPr>
        </p:nvSpPr>
        <p:spPr>
          <a:xfrm>
            <a:off x="838200" y="2352569"/>
            <a:ext cx="10515600" cy="4296203"/>
          </a:xfrm>
        </p:spPr>
        <p:txBody>
          <a:bodyPr>
            <a:normAutofit fontScale="77500" lnSpcReduction="20000"/>
          </a:bodyPr>
          <a:lstStyle/>
          <a:p>
            <a:pPr marL="342892" indent="-342892" algn="just">
              <a:lnSpc>
                <a:spcPct val="140000"/>
              </a:lnSpc>
            </a:pPr>
            <a:r>
              <a:rPr lang="fr-fr" dirty="0">
                <a:latin typeface="Ubuntu Light" panose="020B0304030602030204" pitchFamily="34" charset="0"/>
              </a:rPr>
              <a:t>Soyez prêt à enseigner et à essayer de répondre aux besoins de tous les athlètes</a:t>
            </a:r>
          </a:p>
          <a:p>
            <a:pPr marL="342892" indent="-342892" algn="just">
              <a:lnSpc>
                <a:spcPct val="140000"/>
              </a:lnSpc>
            </a:pPr>
            <a:r>
              <a:rPr lang="fr-fr" dirty="0">
                <a:latin typeface="Ubuntu Light" panose="020B0304030602030204" pitchFamily="34" charset="0"/>
              </a:rPr>
              <a:t>Mettez les participants au défi d'apprendre quelque chose de nouveau sur </a:t>
            </a:r>
            <a:br>
              <a:rPr lang="fr-fr" dirty="0">
                <a:latin typeface="Ubuntu Light" panose="020B0304030602030204" pitchFamily="34" charset="0"/>
              </a:rPr>
            </a:br>
            <a:r>
              <a:rPr lang="fr-fr" dirty="0">
                <a:latin typeface="Ubuntu Light" panose="020B0304030602030204" pitchFamily="34" charset="0"/>
              </a:rPr>
              <a:t>eux-mêmes et sur les autres</a:t>
            </a:r>
          </a:p>
          <a:p>
            <a:pPr marL="342892" indent="-342892" algn="just">
              <a:lnSpc>
                <a:spcPct val="140000"/>
              </a:lnSpc>
            </a:pPr>
            <a:r>
              <a:rPr lang="fr-fr" dirty="0">
                <a:latin typeface="Ubuntu Light" panose="020B0304030602030204" pitchFamily="34" charset="0"/>
              </a:rPr>
              <a:t>Offrez une occasion à chaque athlète de réussir et de s'épanouir</a:t>
            </a:r>
          </a:p>
          <a:p>
            <a:pPr marL="342892" indent="-342892" algn="just">
              <a:lnSpc>
                <a:spcPct val="140000"/>
              </a:lnSpc>
            </a:pPr>
            <a:r>
              <a:rPr lang="fr-fr" dirty="0">
                <a:latin typeface="Ubuntu Light" panose="020B0304030602030204" pitchFamily="34" charset="0"/>
              </a:rPr>
              <a:t>Soutenez et impliquez-vous dans la discussion et le questionnement qui mènent à l'apprentissage</a:t>
            </a:r>
          </a:p>
          <a:p>
            <a:pPr marL="342892" indent="-342892" algn="just">
              <a:lnSpc>
                <a:spcPct val="140000"/>
              </a:lnSpc>
            </a:pPr>
            <a:r>
              <a:rPr lang="fr-fr" dirty="0">
                <a:latin typeface="Ubuntu Light" panose="020B0304030602030204" pitchFamily="34" charset="0"/>
              </a:rPr>
              <a:t>Traitez les athlètes et les mentors avec respect et bienveillance</a:t>
            </a:r>
          </a:p>
          <a:p>
            <a:pPr marL="342892" indent="-342892" algn="just">
              <a:lnSpc>
                <a:spcPct val="140000"/>
              </a:lnSpc>
            </a:pPr>
            <a:r>
              <a:rPr lang="fr-fr" dirty="0">
                <a:latin typeface="Ubuntu Light" panose="020B0304030602030204" pitchFamily="34" charset="0"/>
              </a:rPr>
              <a:t>Créez une atmosphère de respect mutuel et de joie d'apprendre</a:t>
            </a:r>
            <a:endParaRPr lang="en-US" dirty="0"/>
          </a:p>
        </p:txBody>
      </p:sp>
      <p:sp>
        <p:nvSpPr>
          <p:cNvPr id="4" name="Title 1">
            <a:extLst>
              <a:ext uri="{FF2B5EF4-FFF2-40B4-BE49-F238E27FC236}">
                <a16:creationId xmlns:a16="http://schemas.microsoft.com/office/drawing/2014/main" id="{7D91A75F-D594-834D-AAF5-8A3A286659B3}"/>
              </a:ext>
            </a:extLst>
          </p:cNvPr>
          <p:cNvSpPr txBox="1">
            <a:spLocks/>
          </p:cNvSpPr>
          <p:nvPr/>
        </p:nvSpPr>
        <p:spPr>
          <a:xfrm>
            <a:off x="838200" y="1310521"/>
            <a:ext cx="10515600" cy="781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fr-fr" b="1" dirty="0">
                <a:solidFill>
                  <a:srgbClr val="179984"/>
                </a:solidFill>
              </a:rPr>
              <a:t>Pour les animateurs</a:t>
            </a:r>
          </a:p>
        </p:txBody>
      </p:sp>
      <p:sp>
        <p:nvSpPr>
          <p:cNvPr id="5" name="TextBox 4">
            <a:extLst>
              <a:ext uri="{FF2B5EF4-FFF2-40B4-BE49-F238E27FC236}">
                <a16:creationId xmlns:a16="http://schemas.microsoft.com/office/drawing/2014/main" id="{FDDE267D-149B-42D4-BF81-7754E19E096A}"/>
              </a:ext>
            </a:extLst>
          </p:cNvPr>
          <p:cNvSpPr txBox="1"/>
          <p:nvPr/>
        </p:nvSpPr>
        <p:spPr>
          <a:xfrm>
            <a:off x="8386011" y="6396951"/>
            <a:ext cx="3649958" cy="338554"/>
          </a:xfrm>
          <a:prstGeom prst="rect">
            <a:avLst/>
          </a:prstGeom>
          <a:solidFill>
            <a:schemeClr val="bg1"/>
          </a:solidFill>
        </p:spPr>
        <p:txBody>
          <a:bodyPr wrap="square" rtlCol="0">
            <a:spAutoFit/>
          </a:bodyPr>
          <a:lstStyle/>
          <a:p>
            <a:r>
              <a:rPr lang="en-US" sz="1600" b="1" dirty="0">
                <a:solidFill>
                  <a:srgbClr val="298178"/>
                </a:solidFill>
                <a:latin typeface="Ubuntu" panose="020B0504030602030204" pitchFamily="34" charset="0"/>
              </a:rPr>
              <a:t>LEADERSHIP POUR LES ATHLÈTES</a:t>
            </a:r>
          </a:p>
        </p:txBody>
      </p:sp>
    </p:spTree>
    <p:extLst>
      <p:ext uri="{BB962C8B-B14F-4D97-AF65-F5344CB8AC3E}">
        <p14:creationId xmlns:p14="http://schemas.microsoft.com/office/powerpoint/2010/main" val="32572796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838200" y="1062549"/>
            <a:ext cx="10940716" cy="1325563"/>
          </a:xfrm>
        </p:spPr>
        <p:txBody>
          <a:bodyPr/>
          <a:lstStyle/>
          <a:p>
            <a:r>
              <a:rPr lang="fr-fr" dirty="0">
                <a:solidFill>
                  <a:schemeClr val="bg1"/>
                </a:solidFill>
              </a:rPr>
              <a:t>Formation des représentants des athlètes</a:t>
            </a:r>
          </a:p>
        </p:txBody>
      </p:sp>
      <p:sp>
        <p:nvSpPr>
          <p:cNvPr id="3" name="Content Placeholder 2">
            <a:extLst>
              <a:ext uri="{FF2B5EF4-FFF2-40B4-BE49-F238E27FC236}">
                <a16:creationId xmlns:a16="http://schemas.microsoft.com/office/drawing/2014/main" id="{3EFC1947-16FE-C640-BF35-C26637772CEA}"/>
              </a:ext>
            </a:extLst>
          </p:cNvPr>
          <p:cNvSpPr>
            <a:spLocks noGrp="1"/>
          </p:cNvSpPr>
          <p:nvPr>
            <p:ph idx="1"/>
          </p:nvPr>
        </p:nvSpPr>
        <p:spPr>
          <a:xfrm>
            <a:off x="838200" y="3290626"/>
            <a:ext cx="11145253" cy="3474794"/>
          </a:xfrm>
        </p:spPr>
        <p:txBody>
          <a:bodyPr>
            <a:normAutofit/>
          </a:bodyPr>
          <a:lstStyle/>
          <a:p>
            <a:pPr marL="0" marR="0" indent="0">
              <a:lnSpc>
                <a:spcPct val="150000"/>
              </a:lnSpc>
              <a:spcBef>
                <a:spcPts val="0"/>
              </a:spcBef>
              <a:buNone/>
            </a:pPr>
            <a:r>
              <a:rPr lang="fr-fr" sz="2500" b="1" dirty="0">
                <a:solidFill>
                  <a:schemeClr val="bg1"/>
                </a:solidFill>
                <a:ea typeface="Calibri" panose="020F0502020204030204" pitchFamily="34" charset="0"/>
                <a:cs typeface="Times New Roman" panose="02020603050405020304" pitchFamily="18" charset="0"/>
              </a:rPr>
              <a:t>Former les athlètes afin qu'ils puissent donner leurs points de vue </a:t>
            </a:r>
            <a:br>
              <a:rPr lang="fr-fr" sz="2500" b="1" dirty="0">
                <a:solidFill>
                  <a:schemeClr val="bg1"/>
                </a:solidFill>
                <a:ea typeface="Calibri" panose="020F0502020204030204" pitchFamily="34" charset="0"/>
                <a:cs typeface="Times New Roman" panose="02020603050405020304" pitchFamily="18" charset="0"/>
              </a:rPr>
            </a:br>
            <a:r>
              <a:rPr lang="fr-fr" sz="2500" b="1" dirty="0">
                <a:solidFill>
                  <a:schemeClr val="bg1"/>
                </a:solidFill>
                <a:ea typeface="Calibri" panose="020F0502020204030204" pitchFamily="34" charset="0"/>
                <a:cs typeface="Times New Roman" panose="02020603050405020304" pitchFamily="18" charset="0"/>
              </a:rPr>
              <a:t>et opinions au nom des autres athlètes. Elle peut aider à définir la politique, à faire des recommandations pour une amélioration continue, à introduire de nouvelles idées, puis, le cas échéant, à mettre en œuvre ces nouvelles idées pour améliorer la programmation locale.  </a:t>
            </a:r>
            <a:endParaRPr lang="en-US" sz="2500" b="1" dirty="0">
              <a:solidFill>
                <a:schemeClr val="bg1"/>
              </a:solidFill>
            </a:endParaRPr>
          </a:p>
        </p:txBody>
      </p:sp>
      <p:sp>
        <p:nvSpPr>
          <p:cNvPr id="4" name="Title 1">
            <a:extLst>
              <a:ext uri="{FF2B5EF4-FFF2-40B4-BE49-F238E27FC236}">
                <a16:creationId xmlns:a16="http://schemas.microsoft.com/office/drawing/2014/main" id="{7D91A75F-D594-834D-AAF5-8A3A286659B3}"/>
              </a:ext>
            </a:extLst>
          </p:cNvPr>
          <p:cNvSpPr txBox="1">
            <a:spLocks/>
          </p:cNvSpPr>
          <p:nvPr/>
        </p:nvSpPr>
        <p:spPr>
          <a:xfrm>
            <a:off x="838200" y="2172718"/>
            <a:ext cx="10266947" cy="7817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pPr>
              <a:lnSpc>
                <a:spcPct val="110000"/>
              </a:lnSpc>
              <a:spcBef>
                <a:spcPts val="0"/>
              </a:spcBef>
            </a:pPr>
            <a:r>
              <a:rPr lang="fr-fr" sz="3000" dirty="0">
                <a:solidFill>
                  <a:schemeClr val="bg1"/>
                </a:solidFill>
                <a:latin typeface="Ubuntu Light" panose="020B0304030602030204" pitchFamily="34" charset="0"/>
                <a:ea typeface="Calibri" panose="020F0502020204030204" pitchFamily="34" charset="0"/>
                <a:cs typeface="Times New Roman" panose="02020603050405020304" pitchFamily="18" charset="0"/>
              </a:rPr>
              <a:t>L'objectif de la formation des représentants des athlètes est le suivant :</a:t>
            </a:r>
          </a:p>
        </p:txBody>
      </p:sp>
    </p:spTree>
    <p:extLst>
      <p:ext uri="{BB962C8B-B14F-4D97-AF65-F5344CB8AC3E}">
        <p14:creationId xmlns:p14="http://schemas.microsoft.com/office/powerpoint/2010/main" val="22444301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563105" y="46494"/>
            <a:ext cx="12443847" cy="1325563"/>
          </a:xfrm>
        </p:spPr>
        <p:txBody>
          <a:bodyPr>
            <a:normAutofit/>
          </a:bodyPr>
          <a:lstStyle/>
          <a:p>
            <a:r>
              <a:rPr lang="fr-fr" sz="3800" dirty="0">
                <a:solidFill>
                  <a:srgbClr val="179984"/>
                </a:solidFill>
              </a:rPr>
              <a:t>Quel est le rôle d'un représentant des athlètes ?</a:t>
            </a:r>
          </a:p>
        </p:txBody>
      </p:sp>
      <p:cxnSp>
        <p:nvCxnSpPr>
          <p:cNvPr id="9" name="Straight Connector 8">
            <a:extLst>
              <a:ext uri="{FF2B5EF4-FFF2-40B4-BE49-F238E27FC236}">
                <a16:creationId xmlns:a16="http://schemas.microsoft.com/office/drawing/2014/main" id="{357200B1-8A81-0942-9362-C88CAFD8BCD0}"/>
              </a:ext>
            </a:extLst>
          </p:cNvPr>
          <p:cNvCxnSpPr>
            <a:cxnSpLocks/>
          </p:cNvCxnSpPr>
          <p:nvPr/>
        </p:nvCxnSpPr>
        <p:spPr>
          <a:xfrm>
            <a:off x="986726" y="1205378"/>
            <a:ext cx="0" cy="5061327"/>
          </a:xfrm>
          <a:prstGeom prst="line">
            <a:avLst/>
          </a:prstGeom>
          <a:ln w="635000">
            <a:solidFill>
              <a:srgbClr val="016A5F"/>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5E11C36-5FAA-F844-871D-E225374264D4}"/>
              </a:ext>
            </a:extLst>
          </p:cNvPr>
          <p:cNvCxnSpPr>
            <a:cxnSpLocks/>
          </p:cNvCxnSpPr>
          <p:nvPr/>
        </p:nvCxnSpPr>
        <p:spPr>
          <a:xfrm>
            <a:off x="11680556" y="1205378"/>
            <a:ext cx="0" cy="5061327"/>
          </a:xfrm>
          <a:prstGeom prst="line">
            <a:avLst/>
          </a:prstGeom>
          <a:ln w="2540000">
            <a:solidFill>
              <a:srgbClr val="016A5F"/>
            </a:solidFill>
          </a:ln>
        </p:spPr>
        <p:style>
          <a:lnRef idx="1">
            <a:schemeClr val="accent1"/>
          </a:lnRef>
          <a:fillRef idx="0">
            <a:schemeClr val="accent1"/>
          </a:fillRef>
          <a:effectRef idx="0">
            <a:schemeClr val="accent1"/>
          </a:effectRef>
          <a:fontRef idx="minor">
            <a:schemeClr val="tx1"/>
          </a:fontRef>
        </p:style>
      </p:cxnSp>
      <p:pic>
        <p:nvPicPr>
          <p:cNvPr id="7" name="Picture 6" descr="Un groupe de personnes assises à une table&#10;&#10; Description générée automatiquement avec une faible confiance">
            <a:extLst>
              <a:ext uri="{FF2B5EF4-FFF2-40B4-BE49-F238E27FC236}">
                <a16:creationId xmlns:a16="http://schemas.microsoft.com/office/drawing/2014/main" id="{421FEF5F-7ED4-3348-B579-852E941F0FA2}"/>
              </a:ext>
            </a:extLst>
          </p:cNvPr>
          <p:cNvPicPr>
            <a:picLocks noChangeAspect="1"/>
          </p:cNvPicPr>
          <p:nvPr/>
        </p:nvPicPr>
        <p:blipFill rotWithShape="1">
          <a:blip r:embed="rId4"/>
          <a:srcRect t="17083"/>
          <a:stretch/>
        </p:blipFill>
        <p:spPr>
          <a:xfrm>
            <a:off x="1296692" y="1205378"/>
            <a:ext cx="9144000" cy="5061327"/>
          </a:xfrm>
          <a:prstGeom prst="rect">
            <a:avLst/>
          </a:prstGeom>
        </p:spPr>
      </p:pic>
      <p:sp>
        <p:nvSpPr>
          <p:cNvPr id="6" name="TextBox 5">
            <a:extLst>
              <a:ext uri="{FF2B5EF4-FFF2-40B4-BE49-F238E27FC236}">
                <a16:creationId xmlns:a16="http://schemas.microsoft.com/office/drawing/2014/main" id="{E3BFAFFD-8E4E-48AE-9650-90E4068F7937}"/>
              </a:ext>
            </a:extLst>
          </p:cNvPr>
          <p:cNvSpPr txBox="1"/>
          <p:nvPr/>
        </p:nvSpPr>
        <p:spPr>
          <a:xfrm>
            <a:off x="8386011" y="6396951"/>
            <a:ext cx="3649958" cy="338554"/>
          </a:xfrm>
          <a:prstGeom prst="rect">
            <a:avLst/>
          </a:prstGeom>
          <a:solidFill>
            <a:schemeClr val="bg1"/>
          </a:solidFill>
        </p:spPr>
        <p:txBody>
          <a:bodyPr wrap="square" rtlCol="0">
            <a:spAutoFit/>
          </a:bodyPr>
          <a:lstStyle/>
          <a:p>
            <a:r>
              <a:rPr lang="en-US" sz="1600" b="1" dirty="0">
                <a:solidFill>
                  <a:srgbClr val="298178"/>
                </a:solidFill>
                <a:latin typeface="Ubuntu" panose="020B0504030602030204" pitchFamily="34" charset="0"/>
              </a:rPr>
              <a:t>LEADERSHIP POUR LES ATHLÈTES</a:t>
            </a:r>
          </a:p>
        </p:txBody>
      </p:sp>
    </p:spTree>
    <p:extLst>
      <p:ext uri="{BB962C8B-B14F-4D97-AF65-F5344CB8AC3E}">
        <p14:creationId xmlns:p14="http://schemas.microsoft.com/office/powerpoint/2010/main" val="30693312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563105" y="46494"/>
            <a:ext cx="12443847" cy="1325563"/>
          </a:xfrm>
        </p:spPr>
        <p:txBody>
          <a:bodyPr>
            <a:normAutofit/>
          </a:bodyPr>
          <a:lstStyle/>
          <a:p>
            <a:r>
              <a:rPr lang="fr-fr" sz="3800" dirty="0">
                <a:solidFill>
                  <a:srgbClr val="179984"/>
                </a:solidFill>
              </a:rPr>
              <a:t>Rôles de leadership des représentants des athlètes</a:t>
            </a:r>
          </a:p>
        </p:txBody>
      </p:sp>
      <p:cxnSp>
        <p:nvCxnSpPr>
          <p:cNvPr id="9" name="Straight Connector 8">
            <a:extLst>
              <a:ext uri="{FF2B5EF4-FFF2-40B4-BE49-F238E27FC236}">
                <a16:creationId xmlns:a16="http://schemas.microsoft.com/office/drawing/2014/main" id="{357200B1-8A81-0942-9362-C88CAFD8BCD0}"/>
              </a:ext>
            </a:extLst>
          </p:cNvPr>
          <p:cNvCxnSpPr>
            <a:cxnSpLocks/>
          </p:cNvCxnSpPr>
          <p:nvPr/>
        </p:nvCxnSpPr>
        <p:spPr>
          <a:xfrm>
            <a:off x="986726" y="1205378"/>
            <a:ext cx="0" cy="5061327"/>
          </a:xfrm>
          <a:prstGeom prst="line">
            <a:avLst/>
          </a:prstGeom>
          <a:ln w="635000">
            <a:solidFill>
              <a:srgbClr val="016A5F"/>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5E11C36-5FAA-F844-871D-E225374264D4}"/>
              </a:ext>
            </a:extLst>
          </p:cNvPr>
          <p:cNvCxnSpPr>
            <a:cxnSpLocks/>
          </p:cNvCxnSpPr>
          <p:nvPr/>
        </p:nvCxnSpPr>
        <p:spPr>
          <a:xfrm>
            <a:off x="11680556" y="1205378"/>
            <a:ext cx="0" cy="5061327"/>
          </a:xfrm>
          <a:prstGeom prst="line">
            <a:avLst/>
          </a:prstGeom>
          <a:ln w="2540000">
            <a:solidFill>
              <a:srgbClr val="016A5F"/>
            </a:solidFill>
          </a:ln>
        </p:spPr>
        <p:style>
          <a:lnRef idx="1">
            <a:schemeClr val="accent1"/>
          </a:lnRef>
          <a:fillRef idx="0">
            <a:schemeClr val="accent1"/>
          </a:fillRef>
          <a:effectRef idx="0">
            <a:schemeClr val="accent1"/>
          </a:effectRef>
          <a:fontRef idx="minor">
            <a:schemeClr val="tx1"/>
          </a:fontRef>
        </p:style>
      </p:cxnSp>
      <p:pic>
        <p:nvPicPr>
          <p:cNvPr id="6" name="Picture 5" descr="Un groupe de personnes assises à une table avec papier et crayon&#10;&#10; Description générée automatiquement avec une faible confiance">
            <a:extLst>
              <a:ext uri="{FF2B5EF4-FFF2-40B4-BE49-F238E27FC236}">
                <a16:creationId xmlns:a16="http://schemas.microsoft.com/office/drawing/2014/main" id="{CE4006F3-988A-4342-981F-71CC3A95E01A}"/>
              </a:ext>
            </a:extLst>
          </p:cNvPr>
          <p:cNvPicPr>
            <a:picLocks noChangeAspect="1"/>
          </p:cNvPicPr>
          <p:nvPr/>
        </p:nvPicPr>
        <p:blipFill rotWithShape="1">
          <a:blip r:embed="rId4"/>
          <a:srcRect t="1773" b="32151"/>
          <a:stretch/>
        </p:blipFill>
        <p:spPr>
          <a:xfrm>
            <a:off x="1273939" y="1205379"/>
            <a:ext cx="10406617" cy="5061326"/>
          </a:xfrm>
          <a:prstGeom prst="rect">
            <a:avLst/>
          </a:prstGeom>
        </p:spPr>
      </p:pic>
      <p:sp>
        <p:nvSpPr>
          <p:cNvPr id="7" name="TextBox 6">
            <a:extLst>
              <a:ext uri="{FF2B5EF4-FFF2-40B4-BE49-F238E27FC236}">
                <a16:creationId xmlns:a16="http://schemas.microsoft.com/office/drawing/2014/main" id="{00002205-1FC0-42EF-AD36-76CED3F4A74D}"/>
              </a:ext>
            </a:extLst>
          </p:cNvPr>
          <p:cNvSpPr txBox="1"/>
          <p:nvPr/>
        </p:nvSpPr>
        <p:spPr>
          <a:xfrm>
            <a:off x="8386011" y="6396951"/>
            <a:ext cx="3649958" cy="338554"/>
          </a:xfrm>
          <a:prstGeom prst="rect">
            <a:avLst/>
          </a:prstGeom>
          <a:solidFill>
            <a:schemeClr val="bg1"/>
          </a:solidFill>
        </p:spPr>
        <p:txBody>
          <a:bodyPr wrap="square" rtlCol="0">
            <a:spAutoFit/>
          </a:bodyPr>
          <a:lstStyle/>
          <a:p>
            <a:r>
              <a:rPr lang="en-US" sz="1600" b="1" dirty="0">
                <a:solidFill>
                  <a:srgbClr val="298178"/>
                </a:solidFill>
                <a:latin typeface="Ubuntu" panose="020B0504030602030204" pitchFamily="34" charset="0"/>
              </a:rPr>
              <a:t>LEADERSHIP POUR LES ATHLÈTES</a:t>
            </a:r>
          </a:p>
        </p:txBody>
      </p:sp>
    </p:spTree>
    <p:extLst>
      <p:ext uri="{BB962C8B-B14F-4D97-AF65-F5344CB8AC3E}">
        <p14:creationId xmlns:p14="http://schemas.microsoft.com/office/powerpoint/2010/main" val="26940394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838200" y="289324"/>
            <a:ext cx="10515600" cy="1105866"/>
          </a:xfrm>
        </p:spPr>
        <p:txBody>
          <a:bodyPr/>
          <a:lstStyle/>
          <a:p>
            <a:r>
              <a:rPr lang="fr-fr" dirty="0"/>
              <a:t>Présentation du module</a:t>
            </a:r>
          </a:p>
        </p:txBody>
      </p:sp>
      <p:sp>
        <p:nvSpPr>
          <p:cNvPr id="4" name="Title 1">
            <a:extLst>
              <a:ext uri="{FF2B5EF4-FFF2-40B4-BE49-F238E27FC236}">
                <a16:creationId xmlns:a16="http://schemas.microsoft.com/office/drawing/2014/main" id="{7D91A75F-D594-834D-AAF5-8A3A286659B3}"/>
              </a:ext>
            </a:extLst>
          </p:cNvPr>
          <p:cNvSpPr txBox="1">
            <a:spLocks/>
          </p:cNvSpPr>
          <p:nvPr/>
        </p:nvSpPr>
        <p:spPr>
          <a:xfrm>
            <a:off x="838200" y="1231009"/>
            <a:ext cx="10940716" cy="141135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fr-fr" sz="2400" b="1" dirty="0">
                <a:solidFill>
                  <a:srgbClr val="179984"/>
                </a:solidFill>
              </a:rPr>
              <a:t>Leçon 1 : Préparer les réunions</a:t>
            </a:r>
          </a:p>
          <a:p>
            <a:r>
              <a:rPr lang="fr-fr" sz="2400" dirty="0"/>
              <a:t>Nous discuterons et </a:t>
            </a:r>
            <a:r>
              <a:rPr lang="fr-FR" sz="2400" dirty="0"/>
              <a:t>verrons</a:t>
            </a:r>
            <a:r>
              <a:rPr lang="fr-fr" sz="2400" dirty="0"/>
              <a:t> les étapes à suivre pour réussir une réunion </a:t>
            </a:r>
            <a:br>
              <a:rPr lang="fr-fr" sz="2400" dirty="0"/>
            </a:br>
            <a:r>
              <a:rPr lang="fr-fr" sz="2400" dirty="0"/>
              <a:t>et répondre aux attentes, voire les dépasser.</a:t>
            </a:r>
          </a:p>
        </p:txBody>
      </p:sp>
      <p:sp>
        <p:nvSpPr>
          <p:cNvPr id="7" name="Title 1">
            <a:extLst>
              <a:ext uri="{FF2B5EF4-FFF2-40B4-BE49-F238E27FC236}">
                <a16:creationId xmlns:a16="http://schemas.microsoft.com/office/drawing/2014/main" id="{627A335F-5C9F-374B-B8A7-43EAEF1872CC}"/>
              </a:ext>
            </a:extLst>
          </p:cNvPr>
          <p:cNvSpPr txBox="1">
            <a:spLocks/>
          </p:cNvSpPr>
          <p:nvPr/>
        </p:nvSpPr>
        <p:spPr>
          <a:xfrm>
            <a:off x="838200" y="2598074"/>
            <a:ext cx="10515600" cy="12079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fr-fr" sz="2400" b="1" dirty="0">
                <a:solidFill>
                  <a:srgbClr val="179984"/>
                </a:solidFill>
              </a:rPr>
              <a:t>Leçon 2 : Comportements en réunion</a:t>
            </a:r>
          </a:p>
          <a:p>
            <a:r>
              <a:rPr lang="fr-fr" sz="2400" dirty="0"/>
              <a:t>Nous apprendrons et mettrons en pratique certaines compétences pour garantir une réunion productive.</a:t>
            </a:r>
          </a:p>
        </p:txBody>
      </p:sp>
      <p:sp>
        <p:nvSpPr>
          <p:cNvPr id="9" name="Title 1">
            <a:extLst>
              <a:ext uri="{FF2B5EF4-FFF2-40B4-BE49-F238E27FC236}">
                <a16:creationId xmlns:a16="http://schemas.microsoft.com/office/drawing/2014/main" id="{60147F11-436C-7342-9034-B5DC20B28186}"/>
              </a:ext>
            </a:extLst>
          </p:cNvPr>
          <p:cNvSpPr txBox="1">
            <a:spLocks/>
          </p:cNvSpPr>
          <p:nvPr/>
        </p:nvSpPr>
        <p:spPr>
          <a:xfrm>
            <a:off x="838200" y="3790069"/>
            <a:ext cx="10515600" cy="12079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fr-fr" sz="2400" b="1" dirty="0">
                <a:solidFill>
                  <a:srgbClr val="179984"/>
                </a:solidFill>
              </a:rPr>
              <a:t>Leçon 3 : Conseils de leadership des athlètes (CLA)</a:t>
            </a:r>
          </a:p>
          <a:p>
            <a:r>
              <a:rPr lang="fr-fr" sz="2400" dirty="0"/>
              <a:t>Il s'agit d'une discussion plus précise sur les actions du CLA et son fonctionnement</a:t>
            </a:r>
          </a:p>
        </p:txBody>
      </p:sp>
      <p:sp>
        <p:nvSpPr>
          <p:cNvPr id="13" name="Title 1">
            <a:extLst>
              <a:ext uri="{FF2B5EF4-FFF2-40B4-BE49-F238E27FC236}">
                <a16:creationId xmlns:a16="http://schemas.microsoft.com/office/drawing/2014/main" id="{F671EAF9-6269-0F4E-AEF6-179930CD7C8D}"/>
              </a:ext>
            </a:extLst>
          </p:cNvPr>
          <p:cNvSpPr txBox="1">
            <a:spLocks/>
          </p:cNvSpPr>
          <p:nvPr/>
        </p:nvSpPr>
        <p:spPr>
          <a:xfrm>
            <a:off x="838200" y="5127149"/>
            <a:ext cx="10515600" cy="1207950"/>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fr-fr" sz="2400" b="1" dirty="0">
                <a:solidFill>
                  <a:srgbClr val="179984"/>
                </a:solidFill>
              </a:rPr>
              <a:t>Leçon 4 : Comités et Conseil d'administration</a:t>
            </a:r>
          </a:p>
          <a:p>
            <a:r>
              <a:rPr lang="fr-fr" sz="2400" dirty="0"/>
              <a:t>Des Comités spécifiques aux conseils d'administration, vous en apprendrez plus sur ces rôles et découvrirez des exemples de participation significative.</a:t>
            </a:r>
          </a:p>
        </p:txBody>
      </p:sp>
      <p:sp>
        <p:nvSpPr>
          <p:cNvPr id="8" name="TextBox 7">
            <a:extLst>
              <a:ext uri="{FF2B5EF4-FFF2-40B4-BE49-F238E27FC236}">
                <a16:creationId xmlns:a16="http://schemas.microsoft.com/office/drawing/2014/main" id="{9C52F65D-B0F5-44D7-BEC8-80BE7FFF7714}"/>
              </a:ext>
            </a:extLst>
          </p:cNvPr>
          <p:cNvSpPr txBox="1"/>
          <p:nvPr/>
        </p:nvSpPr>
        <p:spPr>
          <a:xfrm>
            <a:off x="8386011" y="109861"/>
            <a:ext cx="3649958" cy="338554"/>
          </a:xfrm>
          <a:prstGeom prst="rect">
            <a:avLst/>
          </a:prstGeom>
          <a:solidFill>
            <a:schemeClr val="bg1"/>
          </a:solidFill>
        </p:spPr>
        <p:txBody>
          <a:bodyPr wrap="square" rtlCol="0">
            <a:spAutoFit/>
          </a:bodyPr>
          <a:lstStyle/>
          <a:p>
            <a:r>
              <a:rPr lang="en-US" sz="1600" b="1" dirty="0">
                <a:solidFill>
                  <a:srgbClr val="298178"/>
                </a:solidFill>
                <a:latin typeface="Ubuntu" panose="020B0504030602030204" pitchFamily="34" charset="0"/>
              </a:rPr>
              <a:t>LEADERSHIP POUR LES ATHLÈTES</a:t>
            </a:r>
          </a:p>
        </p:txBody>
      </p:sp>
    </p:spTree>
    <p:extLst>
      <p:ext uri="{BB962C8B-B14F-4D97-AF65-F5344CB8AC3E}">
        <p14:creationId xmlns:p14="http://schemas.microsoft.com/office/powerpoint/2010/main" val="44188075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758</TotalTime>
  <Words>4865</Words>
  <Application>Microsoft Office PowerPoint</Application>
  <PresentationFormat>Widescreen</PresentationFormat>
  <Paragraphs>519</Paragraphs>
  <Slides>49</Slides>
  <Notes>49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49</vt:i4>
      </vt:variant>
    </vt:vector>
  </HeadingPairs>
  <TitlesOfParts>
    <vt:vector size="56" baseType="lpstr">
      <vt:lpstr>Arial</vt:lpstr>
      <vt:lpstr>Calibri</vt:lpstr>
      <vt:lpstr>Symbol</vt:lpstr>
      <vt:lpstr>Times New Roman</vt:lpstr>
      <vt:lpstr>Ubuntu</vt:lpstr>
      <vt:lpstr>Ubuntu Light</vt:lpstr>
      <vt:lpstr>Office Theme</vt:lpstr>
      <vt:lpstr>PowerPoint Presentation</vt:lpstr>
      <vt:lpstr>Introduction</vt:lpstr>
      <vt:lpstr>Attentes</vt:lpstr>
      <vt:lpstr>Attentes</vt:lpstr>
      <vt:lpstr>Attentes</vt:lpstr>
      <vt:lpstr>Formation des représentants des athlètes</vt:lpstr>
      <vt:lpstr>Quel est le rôle d'un représentant des athlètes ?</vt:lpstr>
      <vt:lpstr>Rôles de leadership des représentants des athlètes</vt:lpstr>
      <vt:lpstr>Présentation du module</vt:lpstr>
      <vt:lpstr>Leçon 1 : Préparer les réunions</vt:lpstr>
      <vt:lpstr>Qu'est-ce qu'une réunion ?</vt:lpstr>
      <vt:lpstr>Avant une réunion</vt:lpstr>
      <vt:lpstr>PowerPoint Presentation</vt:lpstr>
      <vt:lpstr>Lors d'une réunion</vt:lpstr>
      <vt:lpstr>PowerPoint Presentation</vt:lpstr>
      <vt:lpstr>Lors d'une réunion</vt:lpstr>
      <vt:lpstr>Après une réunion</vt:lpstr>
      <vt:lpstr>Questions de réflexion</vt:lpstr>
      <vt:lpstr>Des questions ?</vt:lpstr>
      <vt:lpstr>Leçon 2 : Comportements en réunion</vt:lpstr>
      <vt:lpstr>Comportements en réunion</vt:lpstr>
      <vt:lpstr>Comportements en réunion</vt:lpstr>
      <vt:lpstr>PowerPoint Presentation</vt:lpstr>
      <vt:lpstr>Que faire ?</vt:lpstr>
      <vt:lpstr>Comportements en réunion</vt:lpstr>
      <vt:lpstr>Questions de réflexion</vt:lpstr>
      <vt:lpstr>Des questions ?</vt:lpstr>
      <vt:lpstr>Leçon 3 : Conseil de leadership des athlètes</vt:lpstr>
      <vt:lpstr>Qu'est-ce qu'un CLA ?</vt:lpstr>
      <vt:lpstr>PowerPoint Presentation</vt:lpstr>
      <vt:lpstr>Activité 1</vt:lpstr>
      <vt:lpstr>Responsabilités du CLA</vt:lpstr>
      <vt:lpstr>Activité 3</vt:lpstr>
      <vt:lpstr>Activité 3</vt:lpstr>
      <vt:lpstr>Opérations d'ACL</vt:lpstr>
      <vt:lpstr>Opérations d'ACL</vt:lpstr>
      <vt:lpstr>Conseil de leadership des athlètes</vt:lpstr>
      <vt:lpstr>Des questions ?</vt:lpstr>
      <vt:lpstr>Leçon 4 : Comités et Conseil d'administration</vt:lpstr>
      <vt:lpstr>Qu'est-ce qu'un Comité Special Olympics ?</vt:lpstr>
      <vt:lpstr>Comités et Conseil d'administration</vt:lpstr>
      <vt:lpstr>Comités et Conseil d'administration</vt:lpstr>
      <vt:lpstr>Comités et Conseil d'administration</vt:lpstr>
      <vt:lpstr>Comités et Conseil d'administration</vt:lpstr>
      <vt:lpstr>Qu'est-ce qu'un Conseil d'administration de Special Olympics ?</vt:lpstr>
      <vt:lpstr>Qu'est-ce qu'un Conseil d'administration de Special Olympics ?</vt:lpstr>
      <vt:lpstr>Questions de réflexion</vt:lpstr>
      <vt:lpstr>Des questions ?</vt:lpstr>
      <vt:lpstr>Merci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Maggie Dougherty</dc:creator>
  <cp:lastModifiedBy>Hande, Sujata (Contractor)</cp:lastModifiedBy>
  <cp:revision>69</cp:revision>
  <dcterms:created xsi:type="dcterms:W3CDTF">2021-06-18T02:28:25Z</dcterms:created>
  <dcterms:modified xsi:type="dcterms:W3CDTF">2022-01-03T13:11:54Z</dcterms:modified>
</cp:coreProperties>
</file>