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36A"/>
    <a:srgbClr val="ED1C24"/>
    <a:srgbClr val="016A5F"/>
    <a:srgbClr val="1799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07" autoAdjust="0"/>
    <p:restoredTop sz="96405"/>
  </p:normalViewPr>
  <p:slideViewPr>
    <p:cSldViewPr snapToGrid="0" snapToObjects="1">
      <p:cViewPr varScale="1">
        <p:scale>
          <a:sx n="76" d="100"/>
          <a:sy n="76" d="100"/>
        </p:scale>
        <p:origin x="34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90E6BF-6130-0D40-97DE-B7A2956CF05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295844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0E6BF-6130-0D40-97DE-B7A2956CF05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3044895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0E6BF-6130-0D40-97DE-B7A2956CF05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141557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0E6BF-6130-0D40-97DE-B7A2956CF05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2262197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90E6BF-6130-0D40-97DE-B7A2956CF05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3133409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90E6BF-6130-0D40-97DE-B7A2956CF058}" type="datetimeFigureOut">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2986001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90E6BF-6130-0D40-97DE-B7A2956CF058}" type="datetimeFigureOut">
              <a:rPr lang="en-US" smtClean="0"/>
              <a:t>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1119307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90E6BF-6130-0D40-97DE-B7A2956CF058}" type="datetimeFigureOut">
              <a:rPr lang="en-US" smtClean="0"/>
              <a:t>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387038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0E6BF-6130-0D40-97DE-B7A2956CF058}" type="datetimeFigureOut">
              <a:rPr lang="en-US" smtClean="0"/>
              <a:t>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354078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D90E6BF-6130-0D40-97DE-B7A2956CF058}" type="datetimeFigureOut">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60850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D90E6BF-6130-0D40-97DE-B7A2956CF058}" type="datetimeFigureOut">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296896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D90E6BF-6130-0D40-97DE-B7A2956CF058}" type="datetimeFigureOut">
              <a:rPr lang="en-US" smtClean="0"/>
              <a:t>1/3/2022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7B04227-7E0D-CC41-96C5-A6713E1AB6ED}" type="slidenum">
              <a:rPr lang="en-US" smtClean="0"/>
              <a:t>‹#›</a:t>
            </a:fld>
            <a:endParaRPr lang="en-US"/>
          </a:p>
        </p:txBody>
      </p:sp>
    </p:spTree>
    <p:extLst>
      <p:ext uri="{BB962C8B-B14F-4D97-AF65-F5344CB8AC3E}">
        <p14:creationId xmlns:p14="http://schemas.microsoft.com/office/powerpoint/2010/main" val="3102930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dropbox.com/sh/9cmvbvw9ps1yx22/AABTdLou3vuaVzPSGnVk8CtFa?dl=0"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F3A280B-7035-E440-B155-1A1083095C6E}"/>
              </a:ext>
            </a:extLst>
          </p:cNvPr>
          <p:cNvSpPr txBox="1">
            <a:spLocks/>
          </p:cNvSpPr>
          <p:nvPr/>
        </p:nvSpPr>
        <p:spPr>
          <a:xfrm>
            <a:off x="1449123" y="2192214"/>
            <a:ext cx="3830243" cy="1299498"/>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dirty="0"/>
              <a:t>Représentant des athlètes</a:t>
            </a:r>
            <a:r>
              <a:rPr lang="fr-fr" dirty="0">
                <a:solidFill>
                  <a:schemeClr val="tx1"/>
                </a:solidFill>
              </a:rPr>
              <a:t> </a:t>
            </a:r>
          </a:p>
        </p:txBody>
      </p:sp>
      <p:sp>
        <p:nvSpPr>
          <p:cNvPr id="5" name="Title 1">
            <a:extLst>
              <a:ext uri="{FF2B5EF4-FFF2-40B4-BE49-F238E27FC236}">
                <a16:creationId xmlns:a16="http://schemas.microsoft.com/office/drawing/2014/main" id="{D0199F57-69D7-EE4C-8E11-B5E72BE0760C}"/>
              </a:ext>
            </a:extLst>
          </p:cNvPr>
          <p:cNvSpPr txBox="1">
            <a:spLocks/>
          </p:cNvSpPr>
          <p:nvPr/>
        </p:nvSpPr>
        <p:spPr>
          <a:xfrm>
            <a:off x="1449123" y="3491712"/>
            <a:ext cx="4471035" cy="407577"/>
          </a:xfrm>
          <a:prstGeom prst="rect">
            <a:avLst/>
          </a:prstGeom>
        </p:spPr>
        <p:txBody>
          <a:bodyPr vert="horz" lIns="91440" tIns="45720" rIns="91440" bIns="45720" rtlCol="0" anchor="t">
            <a:normAutofit fontScale="92500" lnSpcReduction="2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2800" b="0" dirty="0"/>
              <a:t>Présentation</a:t>
            </a:r>
          </a:p>
        </p:txBody>
      </p:sp>
      <p:sp>
        <p:nvSpPr>
          <p:cNvPr id="6" name="Title 1">
            <a:extLst>
              <a:ext uri="{FF2B5EF4-FFF2-40B4-BE49-F238E27FC236}">
                <a16:creationId xmlns:a16="http://schemas.microsoft.com/office/drawing/2014/main" id="{B406FF6C-5CFD-F442-B258-6588CE43B3CE}"/>
              </a:ext>
            </a:extLst>
          </p:cNvPr>
          <p:cNvSpPr txBox="1">
            <a:spLocks/>
          </p:cNvSpPr>
          <p:nvPr/>
        </p:nvSpPr>
        <p:spPr>
          <a:xfrm>
            <a:off x="511277" y="9334301"/>
            <a:ext cx="1071338" cy="313792"/>
          </a:xfrm>
          <a:prstGeom prst="rect">
            <a:avLst/>
          </a:prstGeom>
        </p:spPr>
        <p:txBody>
          <a:bodyPr vert="horz" lIns="91440" tIns="45720" rIns="91440" bIns="45720" rtlCol="0" anchor="t">
            <a:normAutofit fontScale="85000"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800" b="0" dirty="0">
                <a:solidFill>
                  <a:srgbClr val="ED1C24"/>
                </a:solidFill>
              </a:rPr>
              <a:t>Juin 2021</a:t>
            </a:r>
          </a:p>
        </p:txBody>
      </p:sp>
      <p:sp>
        <p:nvSpPr>
          <p:cNvPr id="7" name="Title 1">
            <a:extLst>
              <a:ext uri="{FF2B5EF4-FFF2-40B4-BE49-F238E27FC236}">
                <a16:creationId xmlns:a16="http://schemas.microsoft.com/office/drawing/2014/main" id="{38B8B1D5-C105-9341-95BA-FDDAEDA02828}"/>
              </a:ext>
            </a:extLst>
          </p:cNvPr>
          <p:cNvSpPr txBox="1">
            <a:spLocks/>
          </p:cNvSpPr>
          <p:nvPr/>
        </p:nvSpPr>
        <p:spPr>
          <a:xfrm>
            <a:off x="5141343" y="9064670"/>
            <a:ext cx="2631057" cy="853053"/>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800" dirty="0">
                <a:solidFill>
                  <a:srgbClr val="ED1C24"/>
                </a:solidFill>
              </a:rPr>
              <a:t>LEADERSHIP </a:t>
            </a:r>
          </a:p>
          <a:p>
            <a:pPr algn="l"/>
            <a:r>
              <a:rPr lang="fr-fr" sz="1800" dirty="0">
                <a:solidFill>
                  <a:srgbClr val="ED1C24"/>
                </a:solidFill>
              </a:rPr>
              <a:t>POUR LES ATHLÈTES</a:t>
            </a:r>
          </a:p>
        </p:txBody>
      </p:sp>
    </p:spTree>
    <p:extLst>
      <p:ext uri="{BB962C8B-B14F-4D97-AF65-F5344CB8AC3E}">
        <p14:creationId xmlns:p14="http://schemas.microsoft.com/office/powerpoint/2010/main" val="28603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B6F832F-8931-BC4B-A636-2B1520945015}"/>
              </a:ext>
            </a:extLst>
          </p:cNvPr>
          <p:cNvSpPr txBox="1">
            <a:spLocks/>
          </p:cNvSpPr>
          <p:nvPr/>
        </p:nvSpPr>
        <p:spPr>
          <a:xfrm>
            <a:off x="440938" y="330974"/>
            <a:ext cx="5737860" cy="51308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2400" dirty="0">
                <a:solidFill>
                  <a:srgbClr val="ED1C24"/>
                </a:solidFill>
              </a:rPr>
              <a:t>Représentant des athlètes</a:t>
            </a:r>
          </a:p>
        </p:txBody>
      </p:sp>
      <p:sp>
        <p:nvSpPr>
          <p:cNvPr id="5" name="Title 1">
            <a:extLst>
              <a:ext uri="{FF2B5EF4-FFF2-40B4-BE49-F238E27FC236}">
                <a16:creationId xmlns:a16="http://schemas.microsoft.com/office/drawing/2014/main" id="{76A0A884-3837-4046-B400-85C5CAA2B12D}"/>
              </a:ext>
            </a:extLst>
          </p:cNvPr>
          <p:cNvSpPr txBox="1">
            <a:spLocks/>
          </p:cNvSpPr>
          <p:nvPr/>
        </p:nvSpPr>
        <p:spPr>
          <a:xfrm>
            <a:off x="874692" y="1828797"/>
            <a:ext cx="2900139" cy="386864"/>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800" dirty="0">
                <a:solidFill>
                  <a:srgbClr val="13336A"/>
                </a:solidFill>
              </a:rPr>
              <a:t>Pourquoi</a:t>
            </a:r>
            <a:r>
              <a:rPr lang="fr-fr" sz="1800" dirty="0">
                <a:solidFill>
                  <a:schemeClr val="tx1"/>
                </a:solidFill>
              </a:rPr>
              <a:t> ?</a:t>
            </a:r>
          </a:p>
        </p:txBody>
      </p:sp>
      <p:sp>
        <p:nvSpPr>
          <p:cNvPr id="6" name="Title 1">
            <a:extLst>
              <a:ext uri="{FF2B5EF4-FFF2-40B4-BE49-F238E27FC236}">
                <a16:creationId xmlns:a16="http://schemas.microsoft.com/office/drawing/2014/main" id="{EBD21B5C-084B-A94F-8B30-5F1A96DFE8CB}"/>
              </a:ext>
            </a:extLst>
          </p:cNvPr>
          <p:cNvSpPr txBox="1">
            <a:spLocks/>
          </p:cNvSpPr>
          <p:nvPr/>
        </p:nvSpPr>
        <p:spPr>
          <a:xfrm>
            <a:off x="440938" y="776451"/>
            <a:ext cx="5737860" cy="51308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2400" b="0" dirty="0">
                <a:solidFill>
                  <a:srgbClr val="ED1C24"/>
                </a:solidFill>
              </a:rPr>
              <a:t>Présentation</a:t>
            </a:r>
          </a:p>
        </p:txBody>
      </p:sp>
      <p:sp>
        <p:nvSpPr>
          <p:cNvPr id="7" name="Title 1">
            <a:extLst>
              <a:ext uri="{FF2B5EF4-FFF2-40B4-BE49-F238E27FC236}">
                <a16:creationId xmlns:a16="http://schemas.microsoft.com/office/drawing/2014/main" id="{D441316C-EFDB-F848-81DC-1FDD124DD4FD}"/>
              </a:ext>
            </a:extLst>
          </p:cNvPr>
          <p:cNvSpPr txBox="1">
            <a:spLocks/>
          </p:cNvSpPr>
          <p:nvPr/>
        </p:nvSpPr>
        <p:spPr>
          <a:xfrm>
            <a:off x="874692" y="2157043"/>
            <a:ext cx="6651523" cy="1570895"/>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600" b="0" spc="-20" dirty="0">
                <a:solidFill>
                  <a:schemeClr val="tx1"/>
                </a:solidFill>
              </a:rPr>
              <a:t>Les athlètes doivent diriger le travail de Special Olympics. Pour </a:t>
            </a:r>
            <a:br>
              <a:rPr lang="fr-fr" sz="1600" b="0" spc="-20" dirty="0">
                <a:solidFill>
                  <a:schemeClr val="tx1"/>
                </a:solidFill>
              </a:rPr>
            </a:br>
            <a:r>
              <a:rPr lang="fr-fr" sz="1600" b="0" spc="-20" dirty="0">
                <a:solidFill>
                  <a:schemeClr val="tx1"/>
                </a:solidFill>
              </a:rPr>
              <a:t>y parvenir, il doit y avoir une représentation des athlètes dans tous </a:t>
            </a:r>
            <a:br>
              <a:rPr lang="fr-fr" sz="1600" b="0" spc="-20" dirty="0">
                <a:solidFill>
                  <a:schemeClr val="tx1"/>
                </a:solidFill>
              </a:rPr>
            </a:br>
            <a:r>
              <a:rPr lang="fr-fr" sz="1600" b="0" spc="-20" dirty="0">
                <a:solidFill>
                  <a:schemeClr val="tx1"/>
                </a:solidFill>
              </a:rPr>
              <a:t>les groupes de leadership.</a:t>
            </a:r>
          </a:p>
          <a:p>
            <a:pPr algn="l"/>
            <a:endParaRPr lang="en-US" sz="1600" b="0" spc="-20" dirty="0">
              <a:solidFill>
                <a:schemeClr val="tx1"/>
              </a:solidFill>
            </a:endParaRPr>
          </a:p>
          <a:p>
            <a:pPr algn="l"/>
            <a:r>
              <a:rPr lang="fr-fr" sz="1600" b="0" spc="-20" dirty="0">
                <a:solidFill>
                  <a:schemeClr val="tx1"/>
                </a:solidFill>
              </a:rPr>
              <a:t>Pour devenir une organisation dirigée par des athlètes, ces derniers doivent diriger le travail et participer au processus décisionnel et à la mise en œuvre. Les représentants des athlètes peuvent remplir ce rôle.</a:t>
            </a:r>
          </a:p>
        </p:txBody>
      </p:sp>
      <p:sp>
        <p:nvSpPr>
          <p:cNvPr id="8" name="Title 1">
            <a:extLst>
              <a:ext uri="{FF2B5EF4-FFF2-40B4-BE49-F238E27FC236}">
                <a16:creationId xmlns:a16="http://schemas.microsoft.com/office/drawing/2014/main" id="{A5A884BA-2207-C344-B7C8-0498B1611235}"/>
              </a:ext>
            </a:extLst>
          </p:cNvPr>
          <p:cNvSpPr txBox="1">
            <a:spLocks/>
          </p:cNvSpPr>
          <p:nvPr/>
        </p:nvSpPr>
        <p:spPr>
          <a:xfrm>
            <a:off x="874692" y="4044458"/>
            <a:ext cx="2900139" cy="386864"/>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800" dirty="0">
                <a:solidFill>
                  <a:srgbClr val="13336A"/>
                </a:solidFill>
              </a:rPr>
              <a:t>Quoi</a:t>
            </a:r>
            <a:r>
              <a:rPr lang="fr-fr" sz="1800" dirty="0">
                <a:solidFill>
                  <a:schemeClr val="tx1"/>
                </a:solidFill>
              </a:rPr>
              <a:t> ?</a:t>
            </a:r>
          </a:p>
        </p:txBody>
      </p:sp>
      <p:sp>
        <p:nvSpPr>
          <p:cNvPr id="10" name="Title 1">
            <a:extLst>
              <a:ext uri="{FF2B5EF4-FFF2-40B4-BE49-F238E27FC236}">
                <a16:creationId xmlns:a16="http://schemas.microsoft.com/office/drawing/2014/main" id="{6E4D8CF2-C635-5A48-8DC9-9120D88A20EB}"/>
              </a:ext>
            </a:extLst>
          </p:cNvPr>
          <p:cNvSpPr txBox="1">
            <a:spLocks/>
          </p:cNvSpPr>
          <p:nvPr/>
        </p:nvSpPr>
        <p:spPr>
          <a:xfrm>
            <a:off x="874692" y="4489936"/>
            <a:ext cx="6651523" cy="1570895"/>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600" b="0" dirty="0">
                <a:solidFill>
                  <a:schemeClr val="tx1"/>
                </a:solidFill>
              </a:rPr>
              <a:t>Les représentants des athlètes sont des athlètes qui fournissent </a:t>
            </a:r>
            <a:br>
              <a:rPr lang="fr-fr" sz="1600" b="0" dirty="0">
                <a:solidFill>
                  <a:schemeClr val="tx1"/>
                </a:solidFill>
              </a:rPr>
            </a:br>
            <a:r>
              <a:rPr lang="fr-fr" sz="1600" b="0" dirty="0">
                <a:solidFill>
                  <a:schemeClr val="tx1"/>
                </a:solidFill>
              </a:rPr>
              <a:t>des perspectives et des opinions au nom d'autres athlètes. </a:t>
            </a:r>
          </a:p>
          <a:p>
            <a:pPr algn="l"/>
            <a:endParaRPr lang="en-US" sz="1600" b="0" dirty="0">
              <a:solidFill>
                <a:schemeClr val="tx1"/>
              </a:solidFill>
            </a:endParaRPr>
          </a:p>
          <a:p>
            <a:pPr algn="l"/>
            <a:r>
              <a:rPr lang="fr-fr" sz="1600" b="0" dirty="0">
                <a:solidFill>
                  <a:schemeClr val="tx1"/>
                </a:solidFill>
              </a:rPr>
              <a:t>Ils aident à définir la politique, à faire des recommandations pour </a:t>
            </a:r>
            <a:br>
              <a:rPr lang="fr-fr" sz="1600" b="0" dirty="0">
                <a:solidFill>
                  <a:schemeClr val="tx1"/>
                </a:solidFill>
              </a:rPr>
            </a:br>
            <a:r>
              <a:rPr lang="fr-fr" sz="1600" b="0" dirty="0">
                <a:solidFill>
                  <a:schemeClr val="tx1"/>
                </a:solidFill>
              </a:rPr>
              <a:t>une amélioration continue, à introduire de nouvelles idées, puis, </a:t>
            </a:r>
            <a:br>
              <a:rPr lang="fr-fr" sz="1600" b="0" dirty="0">
                <a:solidFill>
                  <a:schemeClr val="tx1"/>
                </a:solidFill>
              </a:rPr>
            </a:br>
            <a:r>
              <a:rPr lang="fr-fr" sz="1600" b="0" dirty="0">
                <a:solidFill>
                  <a:schemeClr val="tx1"/>
                </a:solidFill>
              </a:rPr>
              <a:t>le cas échéant, à mettre en œuvre ces nouvelles idées pour améliorer la programmation locale. </a:t>
            </a:r>
          </a:p>
        </p:txBody>
      </p:sp>
      <p:sp>
        <p:nvSpPr>
          <p:cNvPr id="12" name="Title 1">
            <a:extLst>
              <a:ext uri="{FF2B5EF4-FFF2-40B4-BE49-F238E27FC236}">
                <a16:creationId xmlns:a16="http://schemas.microsoft.com/office/drawing/2014/main" id="{921FF362-6E49-8C4A-80B7-C5DF25F054F1}"/>
              </a:ext>
            </a:extLst>
          </p:cNvPr>
          <p:cNvSpPr txBox="1">
            <a:spLocks/>
          </p:cNvSpPr>
          <p:nvPr/>
        </p:nvSpPr>
        <p:spPr>
          <a:xfrm>
            <a:off x="601468" y="7722780"/>
            <a:ext cx="2039816" cy="157089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r>
              <a:rPr lang="fr-FR" sz="1600" b="0" dirty="0">
                <a:solidFill>
                  <a:schemeClr val="tx1"/>
                </a:solidFill>
              </a:rPr>
              <a:t>Comprennent</a:t>
            </a:r>
            <a:r>
              <a:rPr lang="fr-fr" sz="1600" b="0" dirty="0">
                <a:solidFill>
                  <a:schemeClr val="tx1"/>
                </a:solidFill>
              </a:rPr>
              <a:t> la mission et les objectifs de l'organisation </a:t>
            </a:r>
            <a:br>
              <a:rPr lang="fr-fr" sz="1600" b="0" dirty="0">
                <a:solidFill>
                  <a:schemeClr val="tx1"/>
                </a:solidFill>
              </a:rPr>
            </a:br>
            <a:r>
              <a:rPr lang="fr-fr" sz="1600" b="0" dirty="0">
                <a:solidFill>
                  <a:schemeClr val="tx1"/>
                </a:solidFill>
              </a:rPr>
              <a:t>dont ils font partie.</a:t>
            </a:r>
          </a:p>
        </p:txBody>
      </p:sp>
      <p:sp>
        <p:nvSpPr>
          <p:cNvPr id="13" name="Title 1">
            <a:extLst>
              <a:ext uri="{FF2B5EF4-FFF2-40B4-BE49-F238E27FC236}">
                <a16:creationId xmlns:a16="http://schemas.microsoft.com/office/drawing/2014/main" id="{BCD5A411-5CB4-4E4F-86DB-C2F7CCA3BCF9}"/>
              </a:ext>
            </a:extLst>
          </p:cNvPr>
          <p:cNvSpPr txBox="1">
            <a:spLocks/>
          </p:cNvSpPr>
          <p:nvPr/>
        </p:nvSpPr>
        <p:spPr>
          <a:xfrm>
            <a:off x="3052528" y="7711053"/>
            <a:ext cx="2295850" cy="157089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r>
              <a:rPr lang="fr-fr" sz="1600" b="0" dirty="0">
                <a:solidFill>
                  <a:schemeClr val="tx1"/>
                </a:solidFill>
              </a:rPr>
              <a:t>Sont des connecteurs, engagés à exprimer des opinions et à recueillir ou à partager les commentaires d'autres athlètes.</a:t>
            </a:r>
          </a:p>
        </p:txBody>
      </p:sp>
      <p:sp>
        <p:nvSpPr>
          <p:cNvPr id="14" name="Title 1">
            <a:extLst>
              <a:ext uri="{FF2B5EF4-FFF2-40B4-BE49-F238E27FC236}">
                <a16:creationId xmlns:a16="http://schemas.microsoft.com/office/drawing/2014/main" id="{6C946C12-A983-E54F-ABC8-984983A3C23E}"/>
              </a:ext>
            </a:extLst>
          </p:cNvPr>
          <p:cNvSpPr txBox="1">
            <a:spLocks/>
          </p:cNvSpPr>
          <p:nvPr/>
        </p:nvSpPr>
        <p:spPr>
          <a:xfrm>
            <a:off x="5442044" y="7711054"/>
            <a:ext cx="2295850" cy="157089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r>
              <a:rPr lang="fr-FR" sz="1600" b="0" dirty="0">
                <a:solidFill>
                  <a:schemeClr val="tx1"/>
                </a:solidFill>
              </a:rPr>
              <a:t>Représentent</a:t>
            </a:r>
            <a:r>
              <a:rPr lang="fr-fr" sz="1600" b="0" dirty="0">
                <a:solidFill>
                  <a:schemeClr val="tx1"/>
                </a:solidFill>
              </a:rPr>
              <a:t> </a:t>
            </a:r>
            <a:br>
              <a:rPr lang="fr-fr" sz="1600" b="0" dirty="0">
                <a:solidFill>
                  <a:schemeClr val="tx1"/>
                </a:solidFill>
              </a:rPr>
            </a:br>
            <a:r>
              <a:rPr lang="fr-fr" sz="1600" b="0" dirty="0" err="1">
                <a:solidFill>
                  <a:schemeClr val="tx1"/>
                </a:solidFill>
              </a:rPr>
              <a:t>Special</a:t>
            </a:r>
            <a:r>
              <a:rPr lang="fr-fr" sz="1600" b="0" dirty="0">
                <a:solidFill>
                  <a:schemeClr val="tx1"/>
                </a:solidFill>
              </a:rPr>
              <a:t> Olympics professionnellement.</a:t>
            </a:r>
          </a:p>
        </p:txBody>
      </p:sp>
      <p:sp>
        <p:nvSpPr>
          <p:cNvPr id="15" name="Title 1">
            <a:extLst>
              <a:ext uri="{FF2B5EF4-FFF2-40B4-BE49-F238E27FC236}">
                <a16:creationId xmlns:a16="http://schemas.microsoft.com/office/drawing/2014/main" id="{C9C8A5D4-9431-D149-A380-1284B9C46A61}"/>
              </a:ext>
            </a:extLst>
          </p:cNvPr>
          <p:cNvSpPr txBox="1">
            <a:spLocks/>
          </p:cNvSpPr>
          <p:nvPr/>
        </p:nvSpPr>
        <p:spPr>
          <a:xfrm>
            <a:off x="440938" y="6248401"/>
            <a:ext cx="4459308" cy="304799"/>
          </a:xfrm>
          <a:prstGeom prst="rect">
            <a:avLst/>
          </a:prstGeom>
        </p:spPr>
        <p:txBody>
          <a:bodyPr vert="horz" lIns="91440" tIns="45720" rIns="91440" bIns="45720" rtlCol="0" anchor="t">
            <a:normAutofit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600" b="0" dirty="0">
                <a:solidFill>
                  <a:srgbClr val="ED1C24"/>
                </a:solidFill>
              </a:rPr>
              <a:t>Représentants des athlètes :</a:t>
            </a:r>
          </a:p>
        </p:txBody>
      </p:sp>
    </p:spTree>
    <p:extLst>
      <p:ext uri="{BB962C8B-B14F-4D97-AF65-F5344CB8AC3E}">
        <p14:creationId xmlns:p14="http://schemas.microsoft.com/office/powerpoint/2010/main" val="161531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D7B41-C949-3942-B149-CEF0CB4D26CA}"/>
              </a:ext>
            </a:extLst>
          </p:cNvPr>
          <p:cNvSpPr txBox="1">
            <a:spLocks/>
          </p:cNvSpPr>
          <p:nvPr/>
        </p:nvSpPr>
        <p:spPr>
          <a:xfrm>
            <a:off x="862600" y="506821"/>
            <a:ext cx="5737860" cy="51308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2000" dirty="0">
                <a:solidFill>
                  <a:srgbClr val="ED1C24"/>
                </a:solidFill>
              </a:rPr>
              <a:t>Rôles de leadership</a:t>
            </a:r>
          </a:p>
        </p:txBody>
      </p:sp>
      <p:sp>
        <p:nvSpPr>
          <p:cNvPr id="3" name="Title 1">
            <a:extLst>
              <a:ext uri="{FF2B5EF4-FFF2-40B4-BE49-F238E27FC236}">
                <a16:creationId xmlns:a16="http://schemas.microsoft.com/office/drawing/2014/main" id="{FB140661-F683-3146-AC6A-5CBC74D2456D}"/>
              </a:ext>
            </a:extLst>
          </p:cNvPr>
          <p:cNvSpPr txBox="1">
            <a:spLocks/>
          </p:cNvSpPr>
          <p:nvPr/>
        </p:nvSpPr>
        <p:spPr>
          <a:xfrm>
            <a:off x="862973" y="1450858"/>
            <a:ext cx="1657490" cy="842697"/>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700" dirty="0">
                <a:solidFill>
                  <a:srgbClr val="13336A"/>
                </a:solidFill>
              </a:rPr>
              <a:t>Conseil de leadership des athlètes* </a:t>
            </a:r>
          </a:p>
        </p:txBody>
      </p:sp>
      <p:sp>
        <p:nvSpPr>
          <p:cNvPr id="8" name="Title 1">
            <a:extLst>
              <a:ext uri="{FF2B5EF4-FFF2-40B4-BE49-F238E27FC236}">
                <a16:creationId xmlns:a16="http://schemas.microsoft.com/office/drawing/2014/main" id="{A398950B-2A87-4441-8CA0-C924AFBCD085}"/>
              </a:ext>
            </a:extLst>
          </p:cNvPr>
          <p:cNvSpPr txBox="1">
            <a:spLocks/>
          </p:cNvSpPr>
          <p:nvPr/>
        </p:nvSpPr>
        <p:spPr>
          <a:xfrm>
            <a:off x="862599" y="846792"/>
            <a:ext cx="6640169" cy="375136"/>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400" b="0" dirty="0">
                <a:solidFill>
                  <a:schemeClr val="tx1"/>
                </a:solidFill>
              </a:rPr>
              <a:t>Voici 3 exemples de rôles pour le représentant des athlètes :</a:t>
            </a:r>
          </a:p>
        </p:txBody>
      </p:sp>
      <p:sp>
        <p:nvSpPr>
          <p:cNvPr id="11" name="Title 1">
            <a:extLst>
              <a:ext uri="{FF2B5EF4-FFF2-40B4-BE49-F238E27FC236}">
                <a16:creationId xmlns:a16="http://schemas.microsoft.com/office/drawing/2014/main" id="{AF3D26A4-363B-B44C-A07B-7CCA64C8A976}"/>
              </a:ext>
            </a:extLst>
          </p:cNvPr>
          <p:cNvSpPr txBox="1">
            <a:spLocks/>
          </p:cNvSpPr>
          <p:nvPr/>
        </p:nvSpPr>
        <p:spPr>
          <a:xfrm>
            <a:off x="2520463" y="1279725"/>
            <a:ext cx="5099537" cy="1817080"/>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fr-fr" sz="1300" b="0" dirty="0">
                <a:solidFill>
                  <a:schemeClr val="tx1"/>
                </a:solidFill>
              </a:rPr>
              <a:t>Le Conseil de direction des athlètes est un groupe d'athlètes qui représente les intérêts de tous les athlètes dans son Programme. </a:t>
            </a:r>
            <a:r>
              <a:rPr lang="fr-FR" sz="1300" b="0" dirty="0">
                <a:solidFill>
                  <a:schemeClr val="tx1"/>
                </a:solidFill>
              </a:rPr>
              <a:t>Les athlètes expriment leurs</a:t>
            </a:r>
            <a:r>
              <a:rPr lang="fr-fr" sz="1300" b="0" dirty="0">
                <a:solidFill>
                  <a:schemeClr val="tx1"/>
                </a:solidFill>
              </a:rPr>
              <a:t> opinions sur des questions importantes liées à Special Olympics et apportent soutien et leadership à tous les domaines programmatiques au niveau local, national, régional ou mondial.</a:t>
            </a:r>
          </a:p>
          <a:p>
            <a:pPr algn="l">
              <a:lnSpc>
                <a:spcPct val="100000"/>
              </a:lnSpc>
            </a:pPr>
            <a:endParaRPr lang="en-US" sz="1300" b="0" dirty="0">
              <a:solidFill>
                <a:schemeClr val="tx1"/>
              </a:solidFill>
            </a:endParaRPr>
          </a:p>
          <a:p>
            <a:pPr algn="l">
              <a:lnSpc>
                <a:spcPct val="100000"/>
              </a:lnSpc>
            </a:pPr>
            <a:r>
              <a:rPr lang="fr-fr" sz="1300" b="0" dirty="0">
                <a:solidFill>
                  <a:schemeClr val="tx1"/>
                </a:solidFill>
              </a:rPr>
              <a:t>*Auparavant appelé Conseil d'Apport Sportif</a:t>
            </a:r>
          </a:p>
        </p:txBody>
      </p:sp>
      <p:sp>
        <p:nvSpPr>
          <p:cNvPr id="12" name="Title 1">
            <a:extLst>
              <a:ext uri="{FF2B5EF4-FFF2-40B4-BE49-F238E27FC236}">
                <a16:creationId xmlns:a16="http://schemas.microsoft.com/office/drawing/2014/main" id="{88270048-70E1-154B-BE17-91176026CB6D}"/>
              </a:ext>
            </a:extLst>
          </p:cNvPr>
          <p:cNvSpPr txBox="1">
            <a:spLocks/>
          </p:cNvSpPr>
          <p:nvPr/>
        </p:nvSpPr>
        <p:spPr>
          <a:xfrm>
            <a:off x="862973" y="3142298"/>
            <a:ext cx="1481646" cy="1147500"/>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700" dirty="0">
                <a:solidFill>
                  <a:srgbClr val="13336A"/>
                </a:solidFill>
              </a:rPr>
              <a:t>Membre </a:t>
            </a:r>
            <a:br>
              <a:rPr lang="fr-fr" sz="1700" dirty="0">
                <a:solidFill>
                  <a:srgbClr val="13336A"/>
                </a:solidFill>
              </a:rPr>
            </a:br>
            <a:r>
              <a:rPr lang="fr-fr" sz="1700" dirty="0">
                <a:solidFill>
                  <a:srgbClr val="13336A"/>
                </a:solidFill>
              </a:rPr>
              <a:t>du Conseil d'</a:t>
            </a:r>
            <a:r>
              <a:rPr lang="fr-fr" sz="1700" dirty="0" err="1">
                <a:solidFill>
                  <a:srgbClr val="13336A"/>
                </a:solidFill>
              </a:rPr>
              <a:t>administ-ration</a:t>
            </a:r>
            <a:r>
              <a:rPr lang="fr-fr" sz="1700" dirty="0">
                <a:solidFill>
                  <a:srgbClr val="13336A"/>
                </a:solidFill>
              </a:rPr>
              <a:t> du Programme</a:t>
            </a:r>
          </a:p>
        </p:txBody>
      </p:sp>
      <p:sp>
        <p:nvSpPr>
          <p:cNvPr id="13" name="Title 1">
            <a:extLst>
              <a:ext uri="{FF2B5EF4-FFF2-40B4-BE49-F238E27FC236}">
                <a16:creationId xmlns:a16="http://schemas.microsoft.com/office/drawing/2014/main" id="{009CD15F-5E5D-854A-99FD-2B31A06AEB73}"/>
              </a:ext>
            </a:extLst>
          </p:cNvPr>
          <p:cNvSpPr txBox="1">
            <a:spLocks/>
          </p:cNvSpPr>
          <p:nvPr/>
        </p:nvSpPr>
        <p:spPr>
          <a:xfrm>
            <a:off x="2520463" y="3145018"/>
            <a:ext cx="5099537" cy="2236383"/>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300" b="0" dirty="0">
                <a:solidFill>
                  <a:schemeClr val="tx1"/>
                </a:solidFill>
              </a:rPr>
              <a:t>Tous les conseils d'administration de Special Olympics doivent inclure au moins un athlète actuel de Special Olympics. L'athlète siégeant au conseil doit :</a:t>
            </a:r>
          </a:p>
          <a:p>
            <a:pPr algn="l"/>
            <a:endParaRPr lang="en-US" sz="1300" b="0" dirty="0">
              <a:solidFill>
                <a:schemeClr val="tx1"/>
              </a:solidFill>
            </a:endParaRPr>
          </a:p>
          <a:p>
            <a:pPr marL="285750" indent="-285750" algn="l">
              <a:buFont typeface="Arial" panose="020B0604020202020204" pitchFamily="34" charset="0"/>
              <a:buChar char="•"/>
            </a:pPr>
            <a:r>
              <a:rPr lang="fr-fr" sz="1300" b="0" dirty="0">
                <a:solidFill>
                  <a:schemeClr val="tx1"/>
                </a:solidFill>
              </a:rPr>
              <a:t>Avoir les mêmes droits et privilèges que les autres membres votants du Conseil</a:t>
            </a:r>
          </a:p>
          <a:p>
            <a:pPr marL="285750" indent="-285750" algn="l">
              <a:buFont typeface="Arial" panose="020B0604020202020204" pitchFamily="34" charset="0"/>
              <a:buChar char="•"/>
            </a:pPr>
            <a:r>
              <a:rPr lang="fr-fr" sz="1300" b="0" dirty="0">
                <a:solidFill>
                  <a:schemeClr val="tx1"/>
                </a:solidFill>
              </a:rPr>
              <a:t>Jouer un rôle intégral</a:t>
            </a:r>
          </a:p>
          <a:p>
            <a:pPr marL="285750" indent="-285750" algn="l">
              <a:buFont typeface="Arial" panose="020B0604020202020204" pitchFamily="34" charset="0"/>
              <a:buChar char="•"/>
            </a:pPr>
            <a:r>
              <a:rPr lang="fr-fr" sz="1300" b="0" dirty="0">
                <a:solidFill>
                  <a:schemeClr val="tx1"/>
                </a:solidFill>
              </a:rPr>
              <a:t>Définir l'orientation de l'organisation</a:t>
            </a:r>
          </a:p>
          <a:p>
            <a:pPr marL="285750" indent="-285750" algn="l">
              <a:buFont typeface="Arial" panose="020B0604020202020204" pitchFamily="34" charset="0"/>
              <a:buChar char="•"/>
            </a:pPr>
            <a:r>
              <a:rPr lang="fr-fr" sz="1300" b="0" dirty="0">
                <a:solidFill>
                  <a:schemeClr val="tx1"/>
                </a:solidFill>
              </a:rPr>
              <a:t>Suivre les orientations annuelles et stratégiques</a:t>
            </a:r>
          </a:p>
          <a:p>
            <a:pPr marL="285750" indent="-285750" algn="l">
              <a:buFont typeface="Arial" panose="020B0604020202020204" pitchFamily="34" charset="0"/>
              <a:buChar char="•"/>
            </a:pPr>
            <a:r>
              <a:rPr lang="fr-fr" sz="1300" b="0" dirty="0">
                <a:solidFill>
                  <a:schemeClr val="tx1"/>
                </a:solidFill>
              </a:rPr>
              <a:t>Participer à des réunions régulières pour discuter des questions d'organisation et voter sur ces dernières</a:t>
            </a:r>
          </a:p>
        </p:txBody>
      </p:sp>
      <p:sp>
        <p:nvSpPr>
          <p:cNvPr id="14" name="Title 1">
            <a:extLst>
              <a:ext uri="{FF2B5EF4-FFF2-40B4-BE49-F238E27FC236}">
                <a16:creationId xmlns:a16="http://schemas.microsoft.com/office/drawing/2014/main" id="{E7C2B684-F11E-DE41-8B8B-B47C1FC9E10A}"/>
              </a:ext>
            </a:extLst>
          </p:cNvPr>
          <p:cNvSpPr txBox="1">
            <a:spLocks/>
          </p:cNvSpPr>
          <p:nvPr/>
        </p:nvSpPr>
        <p:spPr>
          <a:xfrm>
            <a:off x="862973" y="5376312"/>
            <a:ext cx="1481646" cy="1147500"/>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700" dirty="0">
                <a:solidFill>
                  <a:srgbClr val="13336A"/>
                </a:solidFill>
              </a:rPr>
              <a:t>Participer aux Comités</a:t>
            </a:r>
            <a:endParaRPr lang="en-US" sz="1700" dirty="0">
              <a:solidFill>
                <a:srgbClr val="13336A"/>
              </a:solidFill>
            </a:endParaRPr>
          </a:p>
        </p:txBody>
      </p:sp>
      <p:sp>
        <p:nvSpPr>
          <p:cNvPr id="15" name="Title 1">
            <a:extLst>
              <a:ext uri="{FF2B5EF4-FFF2-40B4-BE49-F238E27FC236}">
                <a16:creationId xmlns:a16="http://schemas.microsoft.com/office/drawing/2014/main" id="{F295553C-D60B-3A42-A0A6-BE407CB5190D}"/>
              </a:ext>
            </a:extLst>
          </p:cNvPr>
          <p:cNvSpPr txBox="1">
            <a:spLocks/>
          </p:cNvSpPr>
          <p:nvPr/>
        </p:nvSpPr>
        <p:spPr>
          <a:xfrm>
            <a:off x="2520463" y="5327274"/>
            <a:ext cx="5099537" cy="4230791"/>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fr-fr" sz="1300" b="0" dirty="0">
                <a:solidFill>
                  <a:schemeClr val="tx1"/>
                </a:solidFill>
              </a:rPr>
              <a:t>Le but d'un Comité est de résoudre des problèmes, de planifier des événements, d'élaborer des budgets, etc. </a:t>
            </a:r>
            <a:r>
              <a:rPr lang="fr-FR" sz="1300" b="0" dirty="0">
                <a:solidFill>
                  <a:schemeClr val="tx1"/>
                </a:solidFill>
              </a:rPr>
              <a:t>Les membres </a:t>
            </a:r>
            <a:br>
              <a:rPr lang="fr-FR" sz="1300" b="0" dirty="0">
                <a:solidFill>
                  <a:schemeClr val="tx1"/>
                </a:solidFill>
              </a:rPr>
            </a:br>
            <a:r>
              <a:rPr lang="fr-FR" sz="1300" b="0" dirty="0">
                <a:solidFill>
                  <a:schemeClr val="tx1"/>
                </a:solidFill>
              </a:rPr>
              <a:t>du Comité disposent d'un grand champ d'action en matière </a:t>
            </a:r>
            <a:br>
              <a:rPr lang="fr-FR" sz="1300" b="0" dirty="0">
                <a:solidFill>
                  <a:schemeClr val="tx1"/>
                </a:solidFill>
              </a:rPr>
            </a:br>
            <a:r>
              <a:rPr lang="fr-FR" sz="1300" b="0" dirty="0">
                <a:solidFill>
                  <a:schemeClr val="tx1"/>
                </a:solidFill>
              </a:rPr>
              <a:t>de collaboration</a:t>
            </a:r>
            <a:r>
              <a:rPr lang="fr-fr" sz="1300" b="0" dirty="0">
                <a:solidFill>
                  <a:schemeClr val="tx1"/>
                </a:solidFill>
              </a:rPr>
              <a:t> et chacun apporte sa contribution. </a:t>
            </a:r>
          </a:p>
          <a:p>
            <a:pPr algn="l">
              <a:lnSpc>
                <a:spcPct val="100000"/>
              </a:lnSpc>
            </a:pPr>
            <a:endParaRPr lang="en-US" sz="1300" b="0" dirty="0">
              <a:solidFill>
                <a:schemeClr val="tx1"/>
              </a:solidFill>
            </a:endParaRPr>
          </a:p>
          <a:p>
            <a:pPr algn="l">
              <a:lnSpc>
                <a:spcPct val="100000"/>
              </a:lnSpc>
            </a:pPr>
            <a:r>
              <a:rPr lang="fr-fr" sz="1300" b="0" dirty="0">
                <a:solidFill>
                  <a:schemeClr val="tx1"/>
                </a:solidFill>
              </a:rPr>
              <a:t>Ici, les athlètes doivent :</a:t>
            </a:r>
          </a:p>
          <a:p>
            <a:pPr marL="285750" indent="-285750" algn="l">
              <a:lnSpc>
                <a:spcPct val="100000"/>
              </a:lnSpc>
              <a:buFont typeface="Arial" panose="020B0604020202020204" pitchFamily="34" charset="0"/>
              <a:buChar char="•"/>
            </a:pPr>
            <a:r>
              <a:rPr lang="fr-fr" sz="1300" b="0" dirty="0">
                <a:solidFill>
                  <a:schemeClr val="tx1"/>
                </a:solidFill>
              </a:rPr>
              <a:t>Gérer un sujet ou un problème spécifique.</a:t>
            </a:r>
          </a:p>
          <a:p>
            <a:pPr marL="285750" indent="-285750" algn="l">
              <a:lnSpc>
                <a:spcPct val="100000"/>
              </a:lnSpc>
              <a:buFont typeface="Arial" panose="020B0604020202020204" pitchFamily="34" charset="0"/>
              <a:buChar char="•"/>
            </a:pPr>
            <a:r>
              <a:rPr lang="fr-fr" sz="1300" b="0" dirty="0">
                <a:solidFill>
                  <a:schemeClr val="tx1"/>
                </a:solidFill>
              </a:rPr>
              <a:t>Résoudre les questions ou les problèmes et </a:t>
            </a:r>
            <a:r>
              <a:rPr lang="fr-FR" sz="1300" b="0" dirty="0">
                <a:solidFill>
                  <a:schemeClr val="tx1"/>
                </a:solidFill>
              </a:rPr>
              <a:t>émettre</a:t>
            </a:r>
            <a:r>
              <a:rPr lang="fr-fr" sz="1300" b="0" dirty="0">
                <a:solidFill>
                  <a:schemeClr val="tx1"/>
                </a:solidFill>
              </a:rPr>
              <a:t> des recommandations de solutions.</a:t>
            </a:r>
          </a:p>
          <a:p>
            <a:pPr marL="285750" indent="-285750" algn="l">
              <a:lnSpc>
                <a:spcPct val="100000"/>
              </a:lnSpc>
              <a:buFont typeface="Arial" panose="020B0604020202020204" pitchFamily="34" charset="0"/>
              <a:buChar char="•"/>
            </a:pPr>
            <a:r>
              <a:rPr lang="fr-fr" sz="1300" b="0" dirty="0">
                <a:solidFill>
                  <a:schemeClr val="tx1"/>
                </a:solidFill>
              </a:rPr>
              <a:t>Participer régulièrement à des réunions pour accomplir </a:t>
            </a:r>
            <a:br>
              <a:rPr lang="fr-fr" sz="1300" b="0" dirty="0">
                <a:solidFill>
                  <a:schemeClr val="tx1"/>
                </a:solidFill>
              </a:rPr>
            </a:br>
            <a:r>
              <a:rPr lang="fr-fr" sz="1300" b="0" dirty="0">
                <a:solidFill>
                  <a:schemeClr val="tx1"/>
                </a:solidFill>
              </a:rPr>
              <a:t>les tâches.</a:t>
            </a:r>
          </a:p>
          <a:p>
            <a:pPr algn="l">
              <a:lnSpc>
                <a:spcPct val="100000"/>
              </a:lnSpc>
            </a:pPr>
            <a:endParaRPr lang="en-US" sz="1300" b="0" dirty="0">
              <a:solidFill>
                <a:schemeClr val="tx1"/>
              </a:solidFill>
            </a:endParaRPr>
          </a:p>
          <a:p>
            <a:pPr algn="l">
              <a:lnSpc>
                <a:spcPct val="100000"/>
              </a:lnSpc>
            </a:pPr>
            <a:r>
              <a:rPr lang="fr-fr" sz="1300" b="0" dirty="0">
                <a:solidFill>
                  <a:schemeClr val="tx1"/>
                </a:solidFill>
              </a:rPr>
              <a:t>Exemples de Comités Special Olympics :</a:t>
            </a:r>
          </a:p>
          <a:p>
            <a:pPr marL="285750" indent="-285750" algn="l">
              <a:lnSpc>
                <a:spcPct val="100000"/>
              </a:lnSpc>
              <a:buFont typeface="Arial" panose="020B0604020202020204" pitchFamily="34" charset="0"/>
              <a:buChar char="•"/>
            </a:pPr>
            <a:r>
              <a:rPr lang="fr-fr" sz="1300" b="0" dirty="0">
                <a:solidFill>
                  <a:schemeClr val="tx1"/>
                </a:solidFill>
              </a:rPr>
              <a:t>Comité de leadership des athlètes</a:t>
            </a:r>
          </a:p>
          <a:p>
            <a:pPr marL="285750" indent="-285750" algn="l">
              <a:lnSpc>
                <a:spcPct val="100000"/>
              </a:lnSpc>
              <a:buFont typeface="Arial" panose="020B0604020202020204" pitchFamily="34" charset="0"/>
              <a:buChar char="•"/>
            </a:pPr>
            <a:r>
              <a:rPr lang="fr-fr" sz="1300" b="0" dirty="0">
                <a:solidFill>
                  <a:schemeClr val="tx1"/>
                </a:solidFill>
              </a:rPr>
              <a:t>Comité des transports</a:t>
            </a:r>
          </a:p>
          <a:p>
            <a:pPr marL="285750" indent="-285750" algn="l">
              <a:lnSpc>
                <a:spcPct val="100000"/>
              </a:lnSpc>
              <a:buFont typeface="Arial" panose="020B0604020202020204" pitchFamily="34" charset="0"/>
              <a:buChar char="•"/>
            </a:pPr>
            <a:r>
              <a:rPr lang="fr-fr" sz="1300" b="0" dirty="0">
                <a:solidFill>
                  <a:schemeClr val="tx1"/>
                </a:solidFill>
              </a:rPr>
              <a:t>Comité des cérémonies d'ouverture</a:t>
            </a:r>
          </a:p>
          <a:p>
            <a:pPr marL="285750" indent="-285750" algn="l">
              <a:lnSpc>
                <a:spcPct val="100000"/>
              </a:lnSpc>
              <a:buFont typeface="Arial" panose="020B0604020202020204" pitchFamily="34" charset="0"/>
              <a:buChar char="•"/>
            </a:pPr>
            <a:r>
              <a:rPr lang="fr-fr" sz="1300" b="0" dirty="0">
                <a:solidFill>
                  <a:schemeClr val="tx1"/>
                </a:solidFill>
              </a:rPr>
              <a:t>Comité Famille</a:t>
            </a:r>
          </a:p>
          <a:p>
            <a:pPr marL="285750" indent="-285750" algn="l">
              <a:lnSpc>
                <a:spcPct val="100000"/>
              </a:lnSpc>
              <a:buFont typeface="Arial" panose="020B0604020202020204" pitchFamily="34" charset="0"/>
              <a:buChar char="•"/>
            </a:pPr>
            <a:r>
              <a:rPr lang="fr-fr" sz="1300" b="0" dirty="0">
                <a:solidFill>
                  <a:schemeClr val="tx1"/>
                </a:solidFill>
              </a:rPr>
              <a:t>Comité de recrutement des bénévoles</a:t>
            </a:r>
          </a:p>
          <a:p>
            <a:pPr marL="285750" indent="-285750" algn="l">
              <a:lnSpc>
                <a:spcPct val="100000"/>
              </a:lnSpc>
              <a:buFont typeface="Arial" panose="020B0604020202020204" pitchFamily="34" charset="0"/>
              <a:buChar char="•"/>
            </a:pPr>
            <a:r>
              <a:rPr lang="fr-fr" sz="1300" b="0" dirty="0">
                <a:solidFill>
                  <a:schemeClr val="tx1"/>
                </a:solidFill>
              </a:rPr>
              <a:t>Comité des politiques et procédures</a:t>
            </a:r>
          </a:p>
          <a:p>
            <a:pPr marL="285750" indent="-285750" algn="l">
              <a:lnSpc>
                <a:spcPct val="100000"/>
              </a:lnSpc>
              <a:buFont typeface="Arial" panose="020B0604020202020204" pitchFamily="34" charset="0"/>
              <a:buChar char="•"/>
            </a:pPr>
            <a:r>
              <a:rPr lang="fr-fr" sz="1300" b="0" dirty="0">
                <a:solidFill>
                  <a:schemeClr val="tx1"/>
                </a:solidFill>
              </a:rPr>
              <a:t>Comité d'événement de collecte de fonds</a:t>
            </a:r>
          </a:p>
          <a:p>
            <a:pPr marL="285750" indent="-285750" algn="l">
              <a:lnSpc>
                <a:spcPct val="100000"/>
              </a:lnSpc>
              <a:buFont typeface="Arial" panose="020B0604020202020204" pitchFamily="34" charset="0"/>
              <a:buChar char="•"/>
            </a:pPr>
            <a:r>
              <a:rPr lang="fr-fr" sz="1300" b="0" dirty="0">
                <a:solidFill>
                  <a:schemeClr val="tx1"/>
                </a:solidFill>
              </a:rPr>
              <a:t>Comité du Relais de la flamme olympique (LETR)</a:t>
            </a:r>
          </a:p>
        </p:txBody>
      </p:sp>
      <p:sp>
        <p:nvSpPr>
          <p:cNvPr id="10" name="Title 1">
            <a:extLst>
              <a:ext uri="{FF2B5EF4-FFF2-40B4-BE49-F238E27FC236}">
                <a16:creationId xmlns:a16="http://schemas.microsoft.com/office/drawing/2014/main" id="{3802DE61-5C9A-436A-8ACC-5C98DB8D0F43}"/>
              </a:ext>
            </a:extLst>
          </p:cNvPr>
          <p:cNvSpPr txBox="1">
            <a:spLocks/>
          </p:cNvSpPr>
          <p:nvPr/>
        </p:nvSpPr>
        <p:spPr>
          <a:xfrm>
            <a:off x="362640" y="3308593"/>
            <a:ext cx="500333" cy="3420011"/>
          </a:xfrm>
          <a:prstGeom prst="rect">
            <a:avLst/>
          </a:prstGeom>
          <a:solidFill>
            <a:schemeClr val="bg1"/>
          </a:solidFill>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6000" dirty="0">
                <a:solidFill>
                  <a:srgbClr val="13336A"/>
                </a:solidFill>
              </a:rPr>
              <a:t>2</a:t>
            </a:r>
          </a:p>
          <a:p>
            <a:pPr algn="l"/>
            <a:endParaRPr lang="fr-FR" sz="4000" dirty="0">
              <a:solidFill>
                <a:srgbClr val="13336A"/>
              </a:solidFill>
            </a:endParaRPr>
          </a:p>
          <a:p>
            <a:pPr algn="l"/>
            <a:endParaRPr lang="fr-FR" sz="4000" dirty="0">
              <a:solidFill>
                <a:srgbClr val="13336A"/>
              </a:solidFill>
            </a:endParaRPr>
          </a:p>
          <a:p>
            <a:pPr algn="l"/>
            <a:r>
              <a:rPr lang="fr-FR" sz="6000" dirty="0">
                <a:solidFill>
                  <a:srgbClr val="13336A"/>
                </a:solidFill>
              </a:rPr>
              <a:t>3</a:t>
            </a:r>
            <a:endParaRPr lang="en-US" sz="6000" dirty="0">
              <a:solidFill>
                <a:srgbClr val="13336A"/>
              </a:solidFill>
            </a:endParaRPr>
          </a:p>
        </p:txBody>
      </p:sp>
    </p:spTree>
    <p:extLst>
      <p:ext uri="{BB962C8B-B14F-4D97-AF65-F5344CB8AC3E}">
        <p14:creationId xmlns:p14="http://schemas.microsoft.com/office/powerpoint/2010/main" val="178128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23378-46BF-F049-B5CA-BB7DDF249495}"/>
              </a:ext>
            </a:extLst>
          </p:cNvPr>
          <p:cNvSpPr txBox="1">
            <a:spLocks/>
          </p:cNvSpPr>
          <p:nvPr/>
        </p:nvSpPr>
        <p:spPr>
          <a:xfrm>
            <a:off x="904368" y="483376"/>
            <a:ext cx="3978662" cy="348963"/>
          </a:xfrm>
          <a:prstGeom prst="rect">
            <a:avLst/>
          </a:prstGeom>
        </p:spPr>
        <p:txBody>
          <a:bodyPr vert="horz" lIns="91440" tIns="45720" rIns="91440" bIns="45720" rtlCol="0" anchor="t">
            <a:normAutofit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2000" dirty="0">
                <a:solidFill>
                  <a:srgbClr val="ED1C24"/>
                </a:solidFill>
              </a:rPr>
              <a:t>Formation</a:t>
            </a:r>
          </a:p>
        </p:txBody>
      </p:sp>
      <p:sp>
        <p:nvSpPr>
          <p:cNvPr id="15" name="Title 1">
            <a:extLst>
              <a:ext uri="{FF2B5EF4-FFF2-40B4-BE49-F238E27FC236}">
                <a16:creationId xmlns:a16="http://schemas.microsoft.com/office/drawing/2014/main" id="{9B61BA67-4A45-DB4F-AA39-8776BC63D2C3}"/>
              </a:ext>
            </a:extLst>
          </p:cNvPr>
          <p:cNvSpPr txBox="1">
            <a:spLocks/>
          </p:cNvSpPr>
          <p:nvPr/>
        </p:nvSpPr>
        <p:spPr>
          <a:xfrm>
            <a:off x="904368" y="832339"/>
            <a:ext cx="4896181" cy="1817080"/>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endParaRPr lang="en-US" sz="1400" b="0" dirty="0">
              <a:solidFill>
                <a:schemeClr val="tx1"/>
              </a:solidFill>
            </a:endParaRPr>
          </a:p>
        </p:txBody>
      </p:sp>
      <p:sp>
        <p:nvSpPr>
          <p:cNvPr id="17" name="Title 1">
            <a:extLst>
              <a:ext uri="{FF2B5EF4-FFF2-40B4-BE49-F238E27FC236}">
                <a16:creationId xmlns:a16="http://schemas.microsoft.com/office/drawing/2014/main" id="{B6C5E2AE-B673-1047-A845-89B401874BE1}"/>
              </a:ext>
            </a:extLst>
          </p:cNvPr>
          <p:cNvSpPr txBox="1">
            <a:spLocks/>
          </p:cNvSpPr>
          <p:nvPr/>
        </p:nvSpPr>
        <p:spPr>
          <a:xfrm>
            <a:off x="904367" y="808893"/>
            <a:ext cx="6610125" cy="348963"/>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400" b="0" dirty="0">
                <a:solidFill>
                  <a:schemeClr val="tx1"/>
                </a:solidFill>
              </a:rPr>
              <a:t>L'objectif de la formation des Représentants des athlètes est le suivant : </a:t>
            </a:r>
          </a:p>
          <a:p>
            <a:pPr algn="l"/>
            <a:endParaRPr lang="en-US" sz="1400" b="0" dirty="0">
              <a:solidFill>
                <a:schemeClr val="tx1"/>
              </a:solidFill>
            </a:endParaRPr>
          </a:p>
        </p:txBody>
      </p:sp>
      <p:sp>
        <p:nvSpPr>
          <p:cNvPr id="18" name="Title 1">
            <a:extLst>
              <a:ext uri="{FF2B5EF4-FFF2-40B4-BE49-F238E27FC236}">
                <a16:creationId xmlns:a16="http://schemas.microsoft.com/office/drawing/2014/main" id="{7EFE1141-6F94-8245-8BDC-221CCE9A3ED1}"/>
              </a:ext>
            </a:extLst>
          </p:cNvPr>
          <p:cNvSpPr txBox="1">
            <a:spLocks/>
          </p:cNvSpPr>
          <p:nvPr/>
        </p:nvSpPr>
        <p:spPr>
          <a:xfrm>
            <a:off x="1162275" y="1205373"/>
            <a:ext cx="6352217" cy="508186"/>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400" b="0" dirty="0">
                <a:solidFill>
                  <a:schemeClr val="tx1"/>
                </a:solidFill>
              </a:rPr>
              <a:t>Former les athlètes leaders aux compétences en matière de leadership qui leur permettent de participer efficacement en tant que représentants des athlètes.</a:t>
            </a:r>
          </a:p>
        </p:txBody>
      </p:sp>
      <p:sp>
        <p:nvSpPr>
          <p:cNvPr id="19" name="Title 1">
            <a:extLst>
              <a:ext uri="{FF2B5EF4-FFF2-40B4-BE49-F238E27FC236}">
                <a16:creationId xmlns:a16="http://schemas.microsoft.com/office/drawing/2014/main" id="{7419D61D-B112-C940-B63C-5DFE9054C94A}"/>
              </a:ext>
            </a:extLst>
          </p:cNvPr>
          <p:cNvSpPr txBox="1">
            <a:spLocks/>
          </p:cNvSpPr>
          <p:nvPr/>
        </p:nvSpPr>
        <p:spPr>
          <a:xfrm>
            <a:off x="1162275" y="1907431"/>
            <a:ext cx="6610125" cy="508186"/>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400" b="0" spc="-20" dirty="0">
                <a:solidFill>
                  <a:schemeClr val="tx1"/>
                </a:solidFill>
              </a:rPr>
              <a:t>Décrire les rôles de représentant des athlètes disponibles dans Special Olympics et examiner les attentes et les opportunités de leadership pour les athlètes.</a:t>
            </a:r>
          </a:p>
        </p:txBody>
      </p:sp>
      <p:sp>
        <p:nvSpPr>
          <p:cNvPr id="20" name="Title 1">
            <a:extLst>
              <a:ext uri="{FF2B5EF4-FFF2-40B4-BE49-F238E27FC236}">
                <a16:creationId xmlns:a16="http://schemas.microsoft.com/office/drawing/2014/main" id="{D8460DBB-AE37-B740-A025-8C4FC0654A1C}"/>
              </a:ext>
            </a:extLst>
          </p:cNvPr>
          <p:cNvSpPr txBox="1">
            <a:spLocks/>
          </p:cNvSpPr>
          <p:nvPr/>
        </p:nvSpPr>
        <p:spPr>
          <a:xfrm>
            <a:off x="645955" y="2716628"/>
            <a:ext cx="2085017" cy="348963"/>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800" dirty="0">
                <a:solidFill>
                  <a:schemeClr val="bg2">
                    <a:lumMod val="75000"/>
                  </a:schemeClr>
                </a:solidFill>
              </a:rPr>
              <a:t>Thème</a:t>
            </a:r>
          </a:p>
        </p:txBody>
      </p:sp>
      <p:sp>
        <p:nvSpPr>
          <p:cNvPr id="21" name="Title 1">
            <a:extLst>
              <a:ext uri="{FF2B5EF4-FFF2-40B4-BE49-F238E27FC236}">
                <a16:creationId xmlns:a16="http://schemas.microsoft.com/office/drawing/2014/main" id="{630387B9-1F31-6D44-927B-A7254486161B}"/>
              </a:ext>
            </a:extLst>
          </p:cNvPr>
          <p:cNvSpPr txBox="1">
            <a:spLocks/>
          </p:cNvSpPr>
          <p:nvPr/>
        </p:nvSpPr>
        <p:spPr>
          <a:xfrm>
            <a:off x="3377596" y="2760382"/>
            <a:ext cx="2706340" cy="348963"/>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800" dirty="0">
                <a:solidFill>
                  <a:schemeClr val="bg2">
                    <a:lumMod val="75000"/>
                  </a:schemeClr>
                </a:solidFill>
              </a:rPr>
              <a:t>Description</a:t>
            </a:r>
          </a:p>
        </p:txBody>
      </p:sp>
      <p:sp>
        <p:nvSpPr>
          <p:cNvPr id="22" name="Title 1">
            <a:extLst>
              <a:ext uri="{FF2B5EF4-FFF2-40B4-BE49-F238E27FC236}">
                <a16:creationId xmlns:a16="http://schemas.microsoft.com/office/drawing/2014/main" id="{D385D664-8A1C-DE45-B435-A3B95C60FF89}"/>
              </a:ext>
            </a:extLst>
          </p:cNvPr>
          <p:cNvSpPr txBox="1">
            <a:spLocks/>
          </p:cNvSpPr>
          <p:nvPr/>
        </p:nvSpPr>
        <p:spPr>
          <a:xfrm>
            <a:off x="6367322" y="2536093"/>
            <a:ext cx="1147170" cy="348963"/>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800" dirty="0">
                <a:solidFill>
                  <a:schemeClr val="bg2">
                    <a:lumMod val="75000"/>
                  </a:schemeClr>
                </a:solidFill>
              </a:rPr>
              <a:t>Durée estimée</a:t>
            </a:r>
          </a:p>
        </p:txBody>
      </p:sp>
      <p:graphicFrame>
        <p:nvGraphicFramePr>
          <p:cNvPr id="29" name="Table 29">
            <a:extLst>
              <a:ext uri="{FF2B5EF4-FFF2-40B4-BE49-F238E27FC236}">
                <a16:creationId xmlns:a16="http://schemas.microsoft.com/office/drawing/2014/main" id="{F814C6F9-3BCB-1C41-B399-1D6412D9F61B}"/>
              </a:ext>
            </a:extLst>
          </p:cNvPr>
          <p:cNvGraphicFramePr>
            <a:graphicFrameLocks noGrp="1"/>
          </p:cNvGraphicFramePr>
          <p:nvPr>
            <p:extLst>
              <p:ext uri="{D42A27DB-BD31-4B8C-83A1-F6EECF244321}">
                <p14:modId xmlns:p14="http://schemas.microsoft.com/office/powerpoint/2010/main" val="1498951704"/>
              </p:ext>
            </p:extLst>
          </p:nvPr>
        </p:nvGraphicFramePr>
        <p:xfrm>
          <a:off x="581137" y="3109345"/>
          <a:ext cx="6933355" cy="5638990"/>
        </p:xfrm>
        <a:graphic>
          <a:graphicData uri="http://schemas.openxmlformats.org/drawingml/2006/table">
            <a:tbl>
              <a:tblPr firstRow="1" bandRow="1">
                <a:tableStyleId>{5C22544A-7EE6-4342-B048-85BDC9FD1C3A}</a:tableStyleId>
              </a:tblPr>
              <a:tblGrid>
                <a:gridCol w="2558878">
                  <a:extLst>
                    <a:ext uri="{9D8B030D-6E8A-4147-A177-3AD203B41FA5}">
                      <a16:colId xmlns:a16="http://schemas.microsoft.com/office/drawing/2014/main" val="1291694603"/>
                    </a:ext>
                  </a:extLst>
                </a:gridCol>
                <a:gridCol w="3233051">
                  <a:extLst>
                    <a:ext uri="{9D8B030D-6E8A-4147-A177-3AD203B41FA5}">
                      <a16:colId xmlns:a16="http://schemas.microsoft.com/office/drawing/2014/main" val="4279553084"/>
                    </a:ext>
                  </a:extLst>
                </a:gridCol>
                <a:gridCol w="1141426">
                  <a:extLst>
                    <a:ext uri="{9D8B030D-6E8A-4147-A177-3AD203B41FA5}">
                      <a16:colId xmlns:a16="http://schemas.microsoft.com/office/drawing/2014/main" val="3278824454"/>
                    </a:ext>
                  </a:extLst>
                </a:gridCol>
              </a:tblGrid>
              <a:tr h="1064070">
                <a:tc>
                  <a:txBody>
                    <a:bodyPr/>
                    <a:lstStyle/>
                    <a:p>
                      <a:r>
                        <a:rPr lang="fr-fr" sz="1400" b="0" kern="1200" dirty="0">
                          <a:solidFill>
                            <a:schemeClr val="lt1"/>
                          </a:solidFill>
                          <a:effectLst/>
                          <a:latin typeface="+mn-lt"/>
                          <a:ea typeface="+mn-ea"/>
                          <a:cs typeface="+mn-cs"/>
                        </a:rPr>
                        <a:t>Leçon 1 : </a:t>
                      </a:r>
                    </a:p>
                    <a:p>
                      <a:r>
                        <a:rPr lang="fr-fr" sz="1400" b="1" kern="1200" dirty="0">
                          <a:solidFill>
                            <a:schemeClr val="lt1"/>
                          </a:solidFill>
                          <a:effectLst/>
                          <a:latin typeface="+mn-lt"/>
                          <a:ea typeface="+mn-ea"/>
                          <a:cs typeface="+mn-cs"/>
                        </a:rPr>
                        <a:t>Préparer les réunions</a:t>
                      </a:r>
                    </a:p>
                    <a:p>
                      <a:pPr marL="285750" indent="-285750">
                        <a:buFont typeface="Arial" panose="020B0604020202020204" pitchFamily="34" charset="0"/>
                        <a:buChar char="•"/>
                      </a:pPr>
                      <a:r>
                        <a:rPr lang="fr-fr" sz="1400" b="0" kern="1200" dirty="0">
                          <a:solidFill>
                            <a:schemeClr val="lt1"/>
                          </a:solidFill>
                          <a:effectLst/>
                          <a:latin typeface="+mn-lt"/>
                          <a:ea typeface="+mn-ea"/>
                          <a:cs typeface="+mn-cs"/>
                        </a:rPr>
                        <a:t>Avant la réunion</a:t>
                      </a:r>
                    </a:p>
                    <a:p>
                      <a:pPr marL="285750" indent="-285750">
                        <a:buFont typeface="Arial" panose="020B0604020202020204" pitchFamily="34" charset="0"/>
                        <a:buChar char="•"/>
                      </a:pPr>
                      <a:r>
                        <a:rPr lang="fr-fr" sz="1400" b="0" kern="1200" dirty="0">
                          <a:solidFill>
                            <a:schemeClr val="lt1"/>
                          </a:solidFill>
                          <a:effectLst/>
                          <a:latin typeface="+mn-lt"/>
                          <a:ea typeface="+mn-ea"/>
                          <a:cs typeface="+mn-cs"/>
                        </a:rPr>
                        <a:t>Pendant la réunion</a:t>
                      </a:r>
                    </a:p>
                    <a:p>
                      <a:pPr marL="285750" indent="-285750">
                        <a:buFont typeface="Arial" panose="020B0604020202020204" pitchFamily="34" charset="0"/>
                        <a:buChar char="•"/>
                      </a:pPr>
                      <a:r>
                        <a:rPr lang="fr-fr" sz="1400" b="0" kern="1200" dirty="0">
                          <a:solidFill>
                            <a:schemeClr val="lt1"/>
                          </a:solidFill>
                          <a:effectLst/>
                          <a:latin typeface="+mn-lt"/>
                          <a:ea typeface="+mn-ea"/>
                          <a:cs typeface="+mn-cs"/>
                        </a:rPr>
                        <a:t>Après la réunion</a:t>
                      </a:r>
                    </a:p>
                  </a:txBody>
                  <a:tcPr>
                    <a:solidFill>
                      <a:srgbClr val="13336A"/>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fr-fr" sz="1400" b="0" kern="1200" dirty="0">
                          <a:solidFill>
                            <a:schemeClr val="lt1"/>
                          </a:solidFill>
                          <a:effectLst/>
                          <a:latin typeface="+mn-lt"/>
                          <a:ea typeface="+mn-ea"/>
                          <a:cs typeface="+mn-cs"/>
                        </a:rPr>
                        <a:t>Assurez-vous d'être prêt pour la réunion. Apprenez les étapes à suivre pour réussir une réunion et répondre aux attentes, voire les dépasser.</a:t>
                      </a:r>
                    </a:p>
                    <a:p>
                      <a:endParaRPr lang="en-US" sz="1400" dirty="0"/>
                    </a:p>
                  </a:txBody>
                  <a:tcPr>
                    <a:solidFill>
                      <a:srgbClr val="13336A"/>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fr-fr" sz="1400" b="1" kern="1200" dirty="0">
                          <a:solidFill>
                            <a:schemeClr val="lt1"/>
                          </a:solidFill>
                          <a:effectLst/>
                          <a:latin typeface="+mn-lt"/>
                          <a:ea typeface="+mn-ea"/>
                          <a:cs typeface="+mn-cs"/>
                        </a:rPr>
                        <a:t>45 minutes</a:t>
                      </a:r>
                    </a:p>
                    <a:p>
                      <a:endParaRPr lang="en-US" sz="1400" dirty="0"/>
                    </a:p>
                  </a:txBody>
                  <a:tcPr>
                    <a:solidFill>
                      <a:srgbClr val="13336A"/>
                    </a:solidFill>
                  </a:tcPr>
                </a:tc>
                <a:extLst>
                  <a:ext uri="{0D108BD9-81ED-4DB2-BD59-A6C34878D82A}">
                    <a16:rowId xmlns:a16="http://schemas.microsoft.com/office/drawing/2014/main" val="3080074613"/>
                  </a:ext>
                </a:extLst>
              </a:tr>
              <a:tr h="860089">
                <a:tc>
                  <a:txBody>
                    <a:bodyPr/>
                    <a:lstStyle/>
                    <a:p>
                      <a:r>
                        <a:rPr lang="fr-fr" sz="1400" dirty="0">
                          <a:solidFill>
                            <a:srgbClr val="13336A"/>
                          </a:solidFill>
                        </a:rPr>
                        <a:t>Leçon 2 :</a:t>
                      </a:r>
                    </a:p>
                    <a:p>
                      <a:r>
                        <a:rPr lang="fr-fr" sz="1400" b="1" kern="1200" dirty="0">
                          <a:solidFill>
                            <a:srgbClr val="13336A"/>
                          </a:solidFill>
                          <a:effectLst/>
                          <a:latin typeface="+mn-lt"/>
                          <a:ea typeface="+mn-ea"/>
                          <a:cs typeface="+mn-cs"/>
                        </a:rPr>
                        <a:t>Gestions des réunions</a:t>
                      </a:r>
                      <a:endParaRPr lang="en-US" sz="1400" kern="1200" dirty="0">
                        <a:solidFill>
                          <a:srgbClr val="13336A"/>
                        </a:solidFill>
                        <a:effectLst/>
                        <a:latin typeface="+mn-lt"/>
                        <a:ea typeface="+mn-ea"/>
                        <a:cs typeface="+mn-cs"/>
                      </a:endParaRPr>
                    </a:p>
                    <a:p>
                      <a:pPr marL="285750" indent="-285750">
                        <a:buFont typeface="Arial" panose="020B0604020202020204" pitchFamily="34" charset="0"/>
                        <a:buChar char="•"/>
                      </a:pPr>
                      <a:r>
                        <a:rPr lang="fr-fr" sz="1400" kern="1200" dirty="0">
                          <a:solidFill>
                            <a:srgbClr val="13336A"/>
                          </a:solidFill>
                          <a:effectLst/>
                          <a:latin typeface="+mn-lt"/>
                          <a:ea typeface="+mn-ea"/>
                          <a:cs typeface="+mn-cs"/>
                        </a:rPr>
                        <a:t>Conseils pour diriger les réunions</a:t>
                      </a:r>
                    </a:p>
                    <a:p>
                      <a:pPr marL="285750" indent="-285750">
                        <a:buFont typeface="Arial" panose="020B0604020202020204" pitchFamily="34" charset="0"/>
                        <a:buChar char="•"/>
                      </a:pPr>
                      <a:r>
                        <a:rPr lang="fr-fr" sz="1400" kern="1200" dirty="0">
                          <a:solidFill>
                            <a:srgbClr val="13336A"/>
                          </a:solidFill>
                          <a:effectLst/>
                          <a:latin typeface="+mn-lt"/>
                          <a:ea typeface="+mn-ea"/>
                          <a:cs typeface="+mn-cs"/>
                        </a:rPr>
                        <a:t>Dynamique de groupe dans les réunions</a:t>
                      </a:r>
                    </a:p>
                  </a:txBody>
                  <a:tcPr>
                    <a:solidFill>
                      <a:schemeClr val="bg2"/>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fr-fr" sz="1400" kern="1200" dirty="0">
                          <a:solidFill>
                            <a:srgbClr val="13336A"/>
                          </a:solidFill>
                          <a:effectLst/>
                          <a:latin typeface="+mn-lt"/>
                          <a:ea typeface="+mn-ea"/>
                          <a:cs typeface="+mn-cs"/>
                        </a:rPr>
                        <a:t>Toutes les réunions ne se déroulent pas de la même manière, même si le groupe de personnes est le même. Apprenez et mettez en pratique certaines compétences pour garantir une réunion productive.</a:t>
                      </a:r>
                    </a:p>
                  </a:txBody>
                  <a:tcPr>
                    <a:solidFill>
                      <a:schemeClr val="bg2"/>
                    </a:solidFill>
                  </a:tcPr>
                </a:tc>
                <a:tc>
                  <a:txBody>
                    <a:bodyPr/>
                    <a:lstStyle/>
                    <a:p>
                      <a:r>
                        <a:rPr lang="fr-fr" sz="1400" b="1" dirty="0">
                          <a:solidFill>
                            <a:srgbClr val="13336A"/>
                          </a:solidFill>
                        </a:rPr>
                        <a:t>45 minutes</a:t>
                      </a:r>
                    </a:p>
                  </a:txBody>
                  <a:tcPr>
                    <a:solidFill>
                      <a:schemeClr val="bg2"/>
                    </a:solidFill>
                  </a:tcPr>
                </a:tc>
                <a:extLst>
                  <a:ext uri="{0D108BD9-81ED-4DB2-BD59-A6C34878D82A}">
                    <a16:rowId xmlns:a16="http://schemas.microsoft.com/office/drawing/2014/main" val="2180212024"/>
                  </a:ext>
                </a:extLst>
              </a:tr>
              <a:tr h="1310830">
                <a:tc>
                  <a:txBody>
                    <a:bodyPr/>
                    <a:lstStyle/>
                    <a:p>
                      <a:r>
                        <a:rPr lang="fr-fr" sz="1400" b="1" kern="1200" dirty="0">
                          <a:solidFill>
                            <a:schemeClr val="bg1"/>
                          </a:solidFill>
                          <a:effectLst/>
                          <a:latin typeface="+mn-lt"/>
                          <a:ea typeface="+mn-ea"/>
                          <a:cs typeface="+mn-cs"/>
                        </a:rPr>
                        <a:t>Leçon 3 :</a:t>
                      </a:r>
                    </a:p>
                    <a:p>
                      <a:r>
                        <a:rPr lang="fr-fr" sz="1400" b="1" kern="1200" dirty="0">
                          <a:solidFill>
                            <a:schemeClr val="bg1"/>
                          </a:solidFill>
                          <a:effectLst/>
                          <a:latin typeface="+mn-lt"/>
                          <a:ea typeface="+mn-ea"/>
                          <a:cs typeface="+mn-cs"/>
                        </a:rPr>
                        <a:t>Conseil de leadership des athlètes (CLA)</a:t>
                      </a:r>
                      <a:endParaRPr lang="en-US" sz="1400" kern="1200" dirty="0">
                        <a:solidFill>
                          <a:schemeClr val="bg1"/>
                        </a:solidFill>
                        <a:effectLst/>
                        <a:latin typeface="+mn-lt"/>
                        <a:ea typeface="+mn-ea"/>
                        <a:cs typeface="+mn-cs"/>
                      </a:endParaRPr>
                    </a:p>
                    <a:p>
                      <a:r>
                        <a:rPr lang="fr-fr" sz="1400" kern="1200" dirty="0">
                          <a:solidFill>
                            <a:schemeClr val="bg1"/>
                          </a:solidFill>
                          <a:effectLst/>
                          <a:latin typeface="+mn-lt"/>
                          <a:ea typeface="+mn-ea"/>
                          <a:cs typeface="+mn-cs"/>
                        </a:rPr>
                        <a:t>Le CLA </a:t>
                      </a:r>
                      <a:r>
                        <a:rPr lang="fr-FR" sz="1400" kern="1200" dirty="0">
                          <a:solidFill>
                            <a:schemeClr val="bg1"/>
                          </a:solidFill>
                          <a:effectLst/>
                          <a:latin typeface="+mn-lt"/>
                          <a:ea typeface="+mn-ea"/>
                          <a:cs typeface="+mn-cs"/>
                        </a:rPr>
                        <a:t>explique</a:t>
                      </a:r>
                      <a:r>
                        <a:rPr lang="fr-fr" sz="1400" kern="1200" dirty="0">
                          <a:solidFill>
                            <a:schemeClr val="bg1"/>
                          </a:solidFill>
                          <a:effectLst/>
                          <a:latin typeface="+mn-lt"/>
                          <a:ea typeface="+mn-ea"/>
                          <a:cs typeface="+mn-cs"/>
                        </a:rPr>
                        <a:t> la structure, </a:t>
                      </a:r>
                      <a:br>
                        <a:rPr lang="fr-fr" sz="1400" kern="1200" dirty="0">
                          <a:solidFill>
                            <a:schemeClr val="bg1"/>
                          </a:solidFill>
                          <a:effectLst/>
                          <a:latin typeface="+mn-lt"/>
                          <a:ea typeface="+mn-ea"/>
                          <a:cs typeface="+mn-cs"/>
                        </a:rPr>
                      </a:br>
                      <a:r>
                        <a:rPr lang="fr-fr" sz="1400" kern="1200" dirty="0">
                          <a:solidFill>
                            <a:schemeClr val="bg1"/>
                          </a:solidFill>
                          <a:effectLst/>
                          <a:latin typeface="+mn-lt"/>
                          <a:ea typeface="+mn-ea"/>
                          <a:cs typeface="+mn-cs"/>
                        </a:rPr>
                        <a:t>les rôles et les responsabilités</a:t>
                      </a:r>
                    </a:p>
                  </a:txBody>
                  <a:tcPr>
                    <a:solidFill>
                      <a:srgbClr val="13336A"/>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fr-fr" sz="1400" kern="1200" dirty="0">
                          <a:solidFill>
                            <a:schemeClr val="bg1"/>
                          </a:solidFill>
                          <a:effectLst/>
                          <a:latin typeface="+mn-lt"/>
                          <a:ea typeface="+mn-ea"/>
                          <a:cs typeface="+mn-cs"/>
                        </a:rPr>
                        <a:t>Il s'agit d'une discussion plus précise sur les actions du CLA et son fonctionnement. Ce cours présente également quelques suggestions pour augmenter l'efficacité de ce groupe.</a:t>
                      </a:r>
                    </a:p>
                  </a:txBody>
                  <a:tcPr>
                    <a:solidFill>
                      <a:srgbClr val="13336A"/>
                    </a:solidFill>
                  </a:tcPr>
                </a:tc>
                <a:tc>
                  <a:txBody>
                    <a:bodyPr/>
                    <a:lstStyle/>
                    <a:p>
                      <a:r>
                        <a:rPr lang="fr-fr" sz="1400" b="1" dirty="0">
                          <a:solidFill>
                            <a:schemeClr val="bg1"/>
                          </a:solidFill>
                        </a:rPr>
                        <a:t>90 minutes</a:t>
                      </a:r>
                    </a:p>
                  </a:txBody>
                  <a:tcPr>
                    <a:solidFill>
                      <a:srgbClr val="13336A"/>
                    </a:solidFill>
                  </a:tcPr>
                </a:tc>
                <a:extLst>
                  <a:ext uri="{0D108BD9-81ED-4DB2-BD59-A6C34878D82A}">
                    <a16:rowId xmlns:a16="http://schemas.microsoft.com/office/drawing/2014/main" val="2401762217"/>
                  </a:ext>
                </a:extLst>
              </a:tr>
              <a:tr h="1310830">
                <a:tc>
                  <a:txBody>
                    <a:bodyPr/>
                    <a:lstStyle/>
                    <a:p>
                      <a:r>
                        <a:rPr lang="fr-fr" sz="1400" dirty="0">
                          <a:solidFill>
                            <a:srgbClr val="13336A"/>
                          </a:solidFill>
                        </a:rPr>
                        <a:t>Leçon 4 :</a:t>
                      </a:r>
                    </a:p>
                    <a:p>
                      <a:r>
                        <a:rPr lang="fr-fr" sz="1400" b="1" kern="1200" dirty="0">
                          <a:solidFill>
                            <a:srgbClr val="13336A"/>
                          </a:solidFill>
                          <a:effectLst/>
                          <a:latin typeface="+mn-lt"/>
                          <a:ea typeface="+mn-ea"/>
                          <a:cs typeface="+mn-cs"/>
                        </a:rPr>
                        <a:t>Préparation des Comités et conseils d'administration</a:t>
                      </a:r>
                      <a:endParaRPr lang="en-US" sz="1400" kern="1200" dirty="0">
                        <a:solidFill>
                          <a:srgbClr val="13336A"/>
                        </a:solidFill>
                        <a:effectLst/>
                        <a:latin typeface="+mn-lt"/>
                        <a:ea typeface="+mn-ea"/>
                        <a:cs typeface="+mn-cs"/>
                      </a:endParaRPr>
                    </a:p>
                    <a:p>
                      <a:r>
                        <a:rPr lang="fr-fr" sz="1400" kern="1200" dirty="0">
                          <a:solidFill>
                            <a:srgbClr val="13336A"/>
                          </a:solidFill>
                          <a:effectLst/>
                          <a:latin typeface="+mn-lt"/>
                          <a:ea typeface="+mn-ea"/>
                          <a:cs typeface="+mn-cs"/>
                        </a:rPr>
                        <a:t>Les athlètes siégeant aux Comités </a:t>
                      </a:r>
                      <a:r>
                        <a:rPr lang="fr-FR" sz="1400" kern="1200" dirty="0">
                          <a:solidFill>
                            <a:srgbClr val="13336A"/>
                          </a:solidFill>
                          <a:effectLst/>
                          <a:latin typeface="+mn-lt"/>
                          <a:ea typeface="+mn-ea"/>
                          <a:cs typeface="+mn-cs"/>
                        </a:rPr>
                        <a:t>expliquent</a:t>
                      </a:r>
                      <a:r>
                        <a:rPr lang="fr-fr" sz="1400" kern="1200" dirty="0">
                          <a:solidFill>
                            <a:srgbClr val="13336A"/>
                          </a:solidFill>
                          <a:effectLst/>
                          <a:latin typeface="+mn-lt"/>
                          <a:ea typeface="+mn-ea"/>
                          <a:cs typeface="+mn-cs"/>
                        </a:rPr>
                        <a:t> le concept des athlètes siégeant aux conseils, les membres, les </a:t>
                      </a:r>
                      <a:br>
                        <a:rPr lang="fr-fr" sz="1400" kern="1200" dirty="0">
                          <a:solidFill>
                            <a:srgbClr val="13336A"/>
                          </a:solidFill>
                          <a:effectLst/>
                          <a:latin typeface="+mn-lt"/>
                          <a:ea typeface="+mn-ea"/>
                          <a:cs typeface="+mn-cs"/>
                        </a:rPr>
                      </a:br>
                      <a:r>
                        <a:rPr lang="fr-fr" sz="1400" kern="1200" dirty="0">
                          <a:solidFill>
                            <a:srgbClr val="13336A"/>
                          </a:solidFill>
                          <a:effectLst/>
                          <a:latin typeface="+mn-lt"/>
                          <a:ea typeface="+mn-ea"/>
                          <a:cs typeface="+mn-cs"/>
                        </a:rPr>
                        <a:t>rôles et les responsabilités</a:t>
                      </a:r>
                    </a:p>
                  </a:txBody>
                  <a:tcPr>
                    <a:solidFill>
                      <a:schemeClr val="bg1">
                        <a:lumMod val="95000"/>
                      </a:schemeClr>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fr-fr" sz="1400" kern="1200" dirty="0">
                          <a:solidFill>
                            <a:srgbClr val="13336A"/>
                          </a:solidFill>
                          <a:effectLst/>
                          <a:latin typeface="+mn-lt"/>
                          <a:ea typeface="+mn-ea"/>
                          <a:cs typeface="+mn-cs"/>
                        </a:rPr>
                        <a:t>Assurez-vous d'être prêt pour la réunion. Apprenez les étapes à suivre pour réussir une réunion et répondre aux attentes, voire les dépasser.</a:t>
                      </a:r>
                    </a:p>
                    <a:p>
                      <a:endParaRPr lang="en-US" sz="1400" dirty="0">
                        <a:solidFill>
                          <a:srgbClr val="13336A"/>
                        </a:solidFill>
                      </a:endParaRPr>
                    </a:p>
                  </a:txBody>
                  <a:tcPr>
                    <a:solidFill>
                      <a:schemeClr val="bg1">
                        <a:lumMod val="95000"/>
                      </a:schemeClr>
                    </a:solidFill>
                  </a:tcPr>
                </a:tc>
                <a:tc>
                  <a:txBody>
                    <a:bodyPr/>
                    <a:lstStyle/>
                    <a:p>
                      <a:r>
                        <a:rPr lang="fr-fr" sz="1400" b="1" dirty="0">
                          <a:solidFill>
                            <a:srgbClr val="13336A"/>
                          </a:solidFill>
                        </a:rPr>
                        <a:t>60 minutes</a:t>
                      </a:r>
                    </a:p>
                  </a:txBody>
                  <a:tcPr>
                    <a:solidFill>
                      <a:schemeClr val="bg1">
                        <a:lumMod val="95000"/>
                      </a:schemeClr>
                    </a:solidFill>
                  </a:tcPr>
                </a:tc>
                <a:extLst>
                  <a:ext uri="{0D108BD9-81ED-4DB2-BD59-A6C34878D82A}">
                    <a16:rowId xmlns:a16="http://schemas.microsoft.com/office/drawing/2014/main" val="2561060276"/>
                  </a:ext>
                </a:extLst>
              </a:tr>
            </a:tbl>
          </a:graphicData>
        </a:graphic>
      </p:graphicFrame>
      <p:sp>
        <p:nvSpPr>
          <p:cNvPr id="11" name="Title 1">
            <a:extLst>
              <a:ext uri="{FF2B5EF4-FFF2-40B4-BE49-F238E27FC236}">
                <a16:creationId xmlns:a16="http://schemas.microsoft.com/office/drawing/2014/main" id="{5AB89E9E-25D1-A042-8098-4E816CF11C1F}"/>
              </a:ext>
            </a:extLst>
          </p:cNvPr>
          <p:cNvSpPr txBox="1">
            <a:spLocks/>
          </p:cNvSpPr>
          <p:nvPr/>
        </p:nvSpPr>
        <p:spPr>
          <a:xfrm>
            <a:off x="581137" y="8911284"/>
            <a:ext cx="6352217" cy="508186"/>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400" b="0" dirty="0">
                <a:solidFill>
                  <a:schemeClr val="tx1"/>
                </a:solidFill>
              </a:rPr>
              <a:t>Nous vous encourageons à compléter cette formation par les cours avancés de leadership suivants :</a:t>
            </a:r>
            <a:r>
              <a:rPr lang="fr-fr" sz="1500" b="0" dirty="0">
                <a:solidFill>
                  <a:schemeClr val="tx1"/>
                </a:solidFill>
              </a:rPr>
              <a:t> </a:t>
            </a:r>
            <a:r>
              <a:rPr lang="fr-fr" sz="1500" dirty="0">
                <a:solidFill>
                  <a:schemeClr val="tx1"/>
                </a:solidFill>
              </a:rPr>
              <a:t>Discussions sur le leadership, 60 minutes</a:t>
            </a:r>
          </a:p>
        </p:txBody>
      </p:sp>
    </p:spTree>
    <p:extLst>
      <p:ext uri="{BB962C8B-B14F-4D97-AF65-F5344CB8AC3E}">
        <p14:creationId xmlns:p14="http://schemas.microsoft.com/office/powerpoint/2010/main" val="3880151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itle 1">
            <a:extLst>
              <a:ext uri="{FF2B5EF4-FFF2-40B4-BE49-F238E27FC236}">
                <a16:creationId xmlns:a16="http://schemas.microsoft.com/office/drawing/2014/main" id="{DE32CFDB-F37E-9247-8430-68B2246F24BB}"/>
              </a:ext>
            </a:extLst>
          </p:cNvPr>
          <p:cNvSpPr txBox="1">
            <a:spLocks/>
          </p:cNvSpPr>
          <p:nvPr/>
        </p:nvSpPr>
        <p:spPr>
          <a:xfrm>
            <a:off x="904368" y="483376"/>
            <a:ext cx="3978662" cy="348963"/>
          </a:xfrm>
          <a:prstGeom prst="rect">
            <a:avLst/>
          </a:prstGeom>
        </p:spPr>
        <p:txBody>
          <a:bodyPr vert="horz" lIns="91440" tIns="45720" rIns="91440" bIns="45720" rtlCol="0" anchor="t">
            <a:normAutofit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2000" dirty="0">
                <a:solidFill>
                  <a:srgbClr val="ED1C24"/>
                </a:solidFill>
              </a:rPr>
              <a:t>Méthode de formation</a:t>
            </a:r>
          </a:p>
        </p:txBody>
      </p:sp>
      <p:sp>
        <p:nvSpPr>
          <p:cNvPr id="27" name="Title 1">
            <a:extLst>
              <a:ext uri="{FF2B5EF4-FFF2-40B4-BE49-F238E27FC236}">
                <a16:creationId xmlns:a16="http://schemas.microsoft.com/office/drawing/2014/main" id="{7ADE1949-A6ED-BC4E-949C-86096727FE3E}"/>
              </a:ext>
            </a:extLst>
          </p:cNvPr>
          <p:cNvSpPr txBox="1">
            <a:spLocks/>
          </p:cNvSpPr>
          <p:nvPr/>
        </p:nvSpPr>
        <p:spPr>
          <a:xfrm>
            <a:off x="904367" y="988938"/>
            <a:ext cx="6610125" cy="348963"/>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10000"/>
              </a:lnSpc>
            </a:pPr>
            <a:r>
              <a:rPr lang="fr-fr" sz="1200" b="0" dirty="0">
                <a:solidFill>
                  <a:schemeClr val="tx1"/>
                </a:solidFill>
              </a:rPr>
              <a:t>Vous pouvez utiliser ces ressources pour proposer la formation comme cela vous convient, virtuellement ou en personne.</a:t>
            </a:r>
            <a:endParaRPr lang="en-US" sz="1200" b="0" dirty="0">
              <a:solidFill>
                <a:schemeClr val="tx1"/>
              </a:solidFill>
            </a:endParaRPr>
          </a:p>
        </p:txBody>
      </p:sp>
      <p:sp>
        <p:nvSpPr>
          <p:cNvPr id="28" name="Title 1">
            <a:extLst>
              <a:ext uri="{FF2B5EF4-FFF2-40B4-BE49-F238E27FC236}">
                <a16:creationId xmlns:a16="http://schemas.microsoft.com/office/drawing/2014/main" id="{4C4783CA-3CB3-904B-936A-6B3848633651}"/>
              </a:ext>
            </a:extLst>
          </p:cNvPr>
          <p:cNvSpPr txBox="1">
            <a:spLocks/>
          </p:cNvSpPr>
          <p:nvPr/>
        </p:nvSpPr>
        <p:spPr>
          <a:xfrm>
            <a:off x="1689813" y="1466192"/>
            <a:ext cx="5824679" cy="539261"/>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400" b="0" dirty="0">
                <a:solidFill>
                  <a:schemeClr val="tx1"/>
                </a:solidFill>
              </a:rPr>
              <a:t>Le cahier du participant est conçu pour être utilisé par les participants pendant les sessions.</a:t>
            </a:r>
          </a:p>
          <a:p>
            <a:pPr algn="l"/>
            <a:endParaRPr lang="en-US" sz="1400" b="0" dirty="0">
              <a:solidFill>
                <a:schemeClr val="tx1"/>
              </a:solidFill>
            </a:endParaRPr>
          </a:p>
        </p:txBody>
      </p:sp>
      <p:sp>
        <p:nvSpPr>
          <p:cNvPr id="29" name="Title 1">
            <a:extLst>
              <a:ext uri="{FF2B5EF4-FFF2-40B4-BE49-F238E27FC236}">
                <a16:creationId xmlns:a16="http://schemas.microsoft.com/office/drawing/2014/main" id="{A4FEFC68-F6FD-204A-BFFA-76D321F2DDF6}"/>
              </a:ext>
            </a:extLst>
          </p:cNvPr>
          <p:cNvSpPr txBox="1">
            <a:spLocks/>
          </p:cNvSpPr>
          <p:nvPr/>
        </p:nvSpPr>
        <p:spPr>
          <a:xfrm>
            <a:off x="1689813" y="2099238"/>
            <a:ext cx="5918464" cy="737747"/>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400" b="0" dirty="0">
                <a:solidFill>
                  <a:schemeClr val="tx1"/>
                </a:solidFill>
              </a:rPr>
              <a:t>Le guide de l'animateur a pour but d'aider le personnel à animer une discussion via un webinaire virtuel. Les diapositives PowerPoint sont destinées à être utilisées en tant que support visuel lors des échanges.</a:t>
            </a:r>
          </a:p>
          <a:p>
            <a:pPr algn="l"/>
            <a:endParaRPr lang="en-US" sz="1400" b="0" dirty="0">
              <a:solidFill>
                <a:schemeClr val="tx1"/>
              </a:solidFill>
            </a:endParaRPr>
          </a:p>
        </p:txBody>
      </p:sp>
      <p:sp>
        <p:nvSpPr>
          <p:cNvPr id="30" name="Title 1">
            <a:extLst>
              <a:ext uri="{FF2B5EF4-FFF2-40B4-BE49-F238E27FC236}">
                <a16:creationId xmlns:a16="http://schemas.microsoft.com/office/drawing/2014/main" id="{E6923945-679C-9E4A-992A-C6110D02470D}"/>
              </a:ext>
            </a:extLst>
          </p:cNvPr>
          <p:cNvSpPr txBox="1">
            <a:spLocks/>
          </p:cNvSpPr>
          <p:nvPr/>
        </p:nvSpPr>
        <p:spPr>
          <a:xfrm>
            <a:off x="904367" y="2934305"/>
            <a:ext cx="6610125" cy="348963"/>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400" b="0" dirty="0">
                <a:solidFill>
                  <a:schemeClr val="tx1"/>
                </a:solidFill>
              </a:rPr>
              <a:t>Ressources </a:t>
            </a:r>
          </a:p>
        </p:txBody>
      </p:sp>
      <p:sp>
        <p:nvSpPr>
          <p:cNvPr id="31" name="Title 1">
            <a:extLst>
              <a:ext uri="{FF2B5EF4-FFF2-40B4-BE49-F238E27FC236}">
                <a16:creationId xmlns:a16="http://schemas.microsoft.com/office/drawing/2014/main" id="{52747441-3E2C-B64F-AC19-446414BACFDC}"/>
              </a:ext>
            </a:extLst>
          </p:cNvPr>
          <p:cNvSpPr txBox="1">
            <a:spLocks/>
          </p:cNvSpPr>
          <p:nvPr/>
        </p:nvSpPr>
        <p:spPr>
          <a:xfrm>
            <a:off x="2076675" y="3664423"/>
            <a:ext cx="5308863" cy="348963"/>
          </a:xfrm>
          <a:prstGeom prst="rect">
            <a:avLst/>
          </a:prstGeom>
        </p:spPr>
        <p:txBody>
          <a:bodyPr vert="horz" lIns="91440" tIns="45720" rIns="91440" bIns="45720" rtlCol="0" anchor="t">
            <a:normAutofit fontScale="92500"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2000" dirty="0">
                <a:solidFill>
                  <a:srgbClr val="13336A"/>
                </a:solidFill>
              </a:rPr>
              <a:t>Parcours du représentant des athlètes</a:t>
            </a:r>
          </a:p>
        </p:txBody>
      </p:sp>
      <p:sp>
        <p:nvSpPr>
          <p:cNvPr id="32" name="Title 1">
            <a:extLst>
              <a:ext uri="{FF2B5EF4-FFF2-40B4-BE49-F238E27FC236}">
                <a16:creationId xmlns:a16="http://schemas.microsoft.com/office/drawing/2014/main" id="{9F365AA1-8E44-884D-893E-86F85C40DA15}"/>
              </a:ext>
            </a:extLst>
          </p:cNvPr>
          <p:cNvSpPr txBox="1">
            <a:spLocks/>
          </p:cNvSpPr>
          <p:nvPr/>
        </p:nvSpPr>
        <p:spPr>
          <a:xfrm>
            <a:off x="2076675" y="4271146"/>
            <a:ext cx="4910721" cy="418743"/>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2000" dirty="0">
                <a:solidFill>
                  <a:srgbClr val="13336A"/>
                </a:solidFill>
              </a:rPr>
              <a:t>Guide de l'animateur du représentant des athlètes</a:t>
            </a:r>
          </a:p>
        </p:txBody>
      </p:sp>
      <p:sp>
        <p:nvSpPr>
          <p:cNvPr id="33" name="Title 1">
            <a:extLst>
              <a:ext uri="{FF2B5EF4-FFF2-40B4-BE49-F238E27FC236}">
                <a16:creationId xmlns:a16="http://schemas.microsoft.com/office/drawing/2014/main" id="{490B3F2B-5CDE-3849-945D-EADD691E7DBB}"/>
              </a:ext>
            </a:extLst>
          </p:cNvPr>
          <p:cNvSpPr txBox="1">
            <a:spLocks/>
          </p:cNvSpPr>
          <p:nvPr/>
        </p:nvSpPr>
        <p:spPr>
          <a:xfrm>
            <a:off x="2076675" y="5118084"/>
            <a:ext cx="5531602" cy="418743"/>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2000" dirty="0">
                <a:solidFill>
                  <a:srgbClr val="13336A"/>
                </a:solidFill>
              </a:rPr>
              <a:t>Cahier d'exercices</a:t>
            </a:r>
          </a:p>
        </p:txBody>
      </p:sp>
      <p:sp>
        <p:nvSpPr>
          <p:cNvPr id="34" name="Title 1">
            <a:extLst>
              <a:ext uri="{FF2B5EF4-FFF2-40B4-BE49-F238E27FC236}">
                <a16:creationId xmlns:a16="http://schemas.microsoft.com/office/drawing/2014/main" id="{EDEAB3DA-0C92-3E4C-95B2-8D18D8AA4A78}"/>
              </a:ext>
            </a:extLst>
          </p:cNvPr>
          <p:cNvSpPr txBox="1">
            <a:spLocks/>
          </p:cNvSpPr>
          <p:nvPr/>
        </p:nvSpPr>
        <p:spPr>
          <a:xfrm>
            <a:off x="2076675" y="5868361"/>
            <a:ext cx="5531602" cy="418743"/>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2000" dirty="0">
                <a:solidFill>
                  <a:srgbClr val="13336A"/>
                </a:solidFill>
              </a:rPr>
              <a:t>Diapositives PowerPoint</a:t>
            </a:r>
          </a:p>
        </p:txBody>
      </p:sp>
      <p:sp>
        <p:nvSpPr>
          <p:cNvPr id="35" name="Title 1">
            <a:extLst>
              <a:ext uri="{FF2B5EF4-FFF2-40B4-BE49-F238E27FC236}">
                <a16:creationId xmlns:a16="http://schemas.microsoft.com/office/drawing/2014/main" id="{6B50654E-2194-F449-9AE4-B51C47044FEE}"/>
              </a:ext>
            </a:extLst>
          </p:cNvPr>
          <p:cNvSpPr txBox="1">
            <a:spLocks/>
          </p:cNvSpPr>
          <p:nvPr/>
        </p:nvSpPr>
        <p:spPr>
          <a:xfrm>
            <a:off x="1312984" y="8266524"/>
            <a:ext cx="6459416" cy="456779"/>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20000"/>
              </a:lnSpc>
            </a:pPr>
            <a:r>
              <a:rPr lang="fr-fr" sz="1400" b="0" spc="-10" dirty="0">
                <a:solidFill>
                  <a:srgbClr val="13336A"/>
                </a:solidFill>
              </a:rPr>
              <a:t>Vous pouvez accéder à toutes les ressources de formation des représentants des athlètes </a:t>
            </a:r>
            <a:r>
              <a:rPr lang="fr-fr" sz="1400" b="0" u="sng" spc="-10" dirty="0">
                <a:solidFill>
                  <a:srgbClr val="13336A"/>
                </a:solidFill>
                <a:hlinkClick r:id="rId3"/>
              </a:rPr>
              <a:t>ici</a:t>
            </a:r>
            <a:r>
              <a:rPr lang="fr-fr" sz="1400" b="0" spc="-10" dirty="0">
                <a:solidFill>
                  <a:srgbClr val="13336A"/>
                </a:solidFill>
              </a:rPr>
              <a:t>. </a:t>
            </a:r>
            <a:endParaRPr lang="en-US" sz="1600" b="0" spc="-10" dirty="0">
              <a:solidFill>
                <a:schemeClr val="tx1"/>
              </a:solidFill>
            </a:endParaRPr>
          </a:p>
        </p:txBody>
      </p:sp>
      <p:sp>
        <p:nvSpPr>
          <p:cNvPr id="37" name="Title 1">
            <a:extLst>
              <a:ext uri="{FF2B5EF4-FFF2-40B4-BE49-F238E27FC236}">
                <a16:creationId xmlns:a16="http://schemas.microsoft.com/office/drawing/2014/main" id="{77629EFF-DB07-234D-9607-A0349DCADA2E}"/>
              </a:ext>
            </a:extLst>
          </p:cNvPr>
          <p:cNvSpPr txBox="1">
            <a:spLocks/>
          </p:cNvSpPr>
          <p:nvPr/>
        </p:nvSpPr>
        <p:spPr>
          <a:xfrm>
            <a:off x="1312984" y="8927946"/>
            <a:ext cx="5898398" cy="647078"/>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fr-fr" sz="1100" b="0" dirty="0">
                <a:solidFill>
                  <a:srgbClr val="13336A"/>
                </a:solidFill>
              </a:rPr>
              <a:t>https://www.dropbox.com/sh/9cmvbvw9ps1yx22/AABTdLou3vuaVzPSGnVk8CtFa?dl=0</a:t>
            </a:r>
          </a:p>
        </p:txBody>
      </p:sp>
    </p:spTree>
    <p:extLst>
      <p:ext uri="{BB962C8B-B14F-4D97-AF65-F5344CB8AC3E}">
        <p14:creationId xmlns:p14="http://schemas.microsoft.com/office/powerpoint/2010/main" val="3327404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766</TotalTime>
  <Words>894</Words>
  <Application>Microsoft Office PowerPoint</Application>
  <PresentationFormat>Custom</PresentationFormat>
  <Paragraphs>96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Ubuntu</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Maggie Dougherty</dc:creator>
  <cp:lastModifiedBy>Hande, Sujata (Contractor)</cp:lastModifiedBy>
  <cp:revision>42</cp:revision>
  <dcterms:created xsi:type="dcterms:W3CDTF">2021-06-18T02:28:25Z</dcterms:created>
  <dcterms:modified xsi:type="dcterms:W3CDTF">2022-01-03T13:13:33Z</dcterms:modified>
</cp:coreProperties>
</file>