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70" r:id="rId14"/>
    <p:sldId id="269" r:id="rId15"/>
    <p:sldId id="307" r:id="rId16"/>
    <p:sldId id="272" r:id="rId17"/>
    <p:sldId id="273" r:id="rId18"/>
    <p:sldId id="274" r:id="rId19"/>
    <p:sldId id="275" r:id="rId20"/>
    <p:sldId id="276" r:id="rId21"/>
    <p:sldId id="277" r:id="rId22"/>
    <p:sldId id="278" r:id="rId23"/>
    <p:sldId id="279" r:id="rId24"/>
    <p:sldId id="280" r:id="rId25"/>
    <p:sldId id="281"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4"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6A5F"/>
    <a:srgbClr val="179984"/>
    <a:srgbClr val="13336A"/>
    <a:srgbClr val="1BC4F4"/>
    <a:srgbClr val="23C6F4"/>
    <a:srgbClr val="FDB71E"/>
    <a:srgbClr val="F2AE1C"/>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17" autoAdjust="0"/>
    <p:restoredTop sz="95380" autoAdjust="0"/>
  </p:normalViewPr>
  <p:slideViewPr>
    <p:cSldViewPr snapToGrid="0" snapToObjects="1">
      <p:cViewPr varScale="1">
        <p:scale>
          <a:sx n="81" d="100"/>
          <a:sy n="81" d="100"/>
        </p:scale>
        <p:origin x="1110" y="90"/>
      </p:cViewPr>
      <p:guideLst/>
    </p:cSldViewPr>
  </p:slideViewPr>
  <p:notesTextViewPr>
    <p:cViewPr>
      <p:scale>
        <a:sx n="1" d="1"/>
        <a:sy n="1" d="1"/>
      </p:scale>
      <p:origin x="0" y="0"/>
    </p:cViewPr>
  </p:notesTextViewPr>
  <p:notesViewPr>
    <p:cSldViewPr snapToGrid="0" snapToObjects="1" showGuides="1">
      <p:cViewPr>
        <p:scale>
          <a:sx n="100" d="100"/>
          <a:sy n="100" d="100"/>
        </p:scale>
        <p:origin x="2316" y="-2178"/>
      </p:cViewPr>
      <p:guideLst>
        <p:guide orient="horz" pos="290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1C7F34-A710-3E48-82D6-8D94C527FA41}"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5B00B-616A-C142-9BEB-8F3E9E4B3D4D}" type="slidenum">
              <a:rPr lang="en-US" smtClean="0"/>
              <a:t>‹#›</a:t>
            </a:fld>
            <a:endParaRPr lang="en-US"/>
          </a:p>
        </p:txBody>
      </p:sp>
    </p:spTree>
    <p:extLst>
      <p:ext uri="{BB962C8B-B14F-4D97-AF65-F5344CB8AC3E}">
        <p14:creationId xmlns:p14="http://schemas.microsoft.com/office/powerpoint/2010/main" val="949529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a:t>
            </a:fld>
            <a:endParaRPr lang="en-US"/>
          </a:p>
        </p:txBody>
      </p:sp>
    </p:spTree>
    <p:extLst>
      <p:ext uri="{BB962C8B-B14F-4D97-AF65-F5344CB8AC3E}">
        <p14:creationId xmlns:p14="http://schemas.microsoft.com/office/powerpoint/2010/main" val="2152760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10</a:t>
            </a:fld>
            <a:endParaRPr lang="en-US"/>
          </a:p>
        </p:txBody>
      </p:sp>
    </p:spTree>
    <p:extLst>
      <p:ext uri="{BB962C8B-B14F-4D97-AF65-F5344CB8AC3E}">
        <p14:creationId xmlns:p14="http://schemas.microsoft.com/office/powerpoint/2010/main" val="3307930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11</a:t>
            </a:fld>
            <a:endParaRPr lang="en-US"/>
          </a:p>
        </p:txBody>
      </p:sp>
    </p:spTree>
    <p:extLst>
      <p:ext uri="{BB962C8B-B14F-4D97-AF65-F5344CB8AC3E}">
        <p14:creationId xmlns:p14="http://schemas.microsoft.com/office/powerpoint/2010/main" val="1301476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活动 1（10 分钟）：使用 Zoom 的分组讨论室功能进行分组。每个小组均都应使用“会议前检查清单”，并安排一个模拟会议。在他们完成后，邀请一个小组分享他们的检查清单，并邀请另一个小组分享经验。您可以询问他们是否认为检查清单有用，为什么这么认为。询问学员他们还为会议做了哪些准备。</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endParaRPr lang="en-US" dirty="0">
              <a:latin typeface="Ubuntu Light" panose="020B0304030602030204" pitchFamily="34"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12</a:t>
            </a:fld>
            <a:endParaRPr lang="en-US"/>
          </a:p>
        </p:txBody>
      </p:sp>
    </p:spTree>
    <p:extLst>
      <p:ext uri="{BB962C8B-B14F-4D97-AF65-F5344CB8AC3E}">
        <p14:creationId xmlns:p14="http://schemas.microsoft.com/office/powerpoint/2010/main" val="1327237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13</a:t>
            </a:fld>
            <a:endParaRPr lang="en-US"/>
          </a:p>
        </p:txBody>
      </p:sp>
    </p:spTree>
    <p:extLst>
      <p:ext uri="{BB962C8B-B14F-4D97-AF65-F5344CB8AC3E}">
        <p14:creationId xmlns:p14="http://schemas.microsoft.com/office/powerpoint/2010/main" val="2748882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14</a:t>
            </a:fld>
            <a:endParaRPr lang="en-US"/>
          </a:p>
        </p:txBody>
      </p:sp>
    </p:spTree>
    <p:extLst>
      <p:ext uri="{BB962C8B-B14F-4D97-AF65-F5344CB8AC3E}">
        <p14:creationId xmlns:p14="http://schemas.microsoft.com/office/powerpoint/2010/main" val="3609200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会议获得成功的要素：</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zh-cn" sz="1200" dirty="0">
                <a:solidFill>
                  <a:srgbClr val="202124"/>
                </a:solidFill>
                <a:effectLst/>
                <a:latin typeface="Ubuntu Light" panose="020B0304030602030204" pitchFamily="34" charset="0"/>
                <a:ea typeface="SimSun" panose="02010600030101010101" pitchFamily="2" charset="-122"/>
                <a:cs typeface="Arial" panose="020B0604020202020204" pitchFamily="34" charset="0"/>
              </a:rPr>
              <a:t>准时开始。</a:t>
            </a:r>
            <a:endParaRPr lang="en-US" sz="1200" dirty="0">
              <a:effectLst/>
              <a:latin typeface="Ubuntu Light" panose="020B0304030602030204" pitchFamily="34" charset="0"/>
              <a:ea typeface="SimSun" panose="02010600030101010101" pitchFamily="2" charset="-122"/>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zh-cn" sz="1200" dirty="0">
                <a:solidFill>
                  <a:srgbClr val="202124"/>
                </a:solidFill>
                <a:effectLst/>
                <a:latin typeface="Ubuntu Light" panose="020B0304030602030204" pitchFamily="34" charset="0"/>
                <a:ea typeface="SimSun" panose="02010600030101010101" pitchFamily="2" charset="-122"/>
                <a:cs typeface="Arial" panose="020B0604020202020204" pitchFamily="34" charset="0"/>
              </a:rPr>
              <a:t>有足够多的学员参与。</a:t>
            </a:r>
            <a:endParaRPr lang="en-US" sz="1200" dirty="0">
              <a:effectLst/>
              <a:latin typeface="Ubuntu Light" panose="020B0304030602030204" pitchFamily="34" charset="0"/>
              <a:ea typeface="SimSun" panose="02010600030101010101" pitchFamily="2" charset="-122"/>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zh-cn" sz="1200" dirty="0">
                <a:solidFill>
                  <a:srgbClr val="202124"/>
                </a:solidFill>
                <a:effectLst/>
                <a:latin typeface="Ubuntu Light" panose="020B0304030602030204" pitchFamily="34" charset="0"/>
                <a:ea typeface="SimSun" panose="02010600030101010101" pitchFamily="2" charset="-122"/>
                <a:cs typeface="Arial" panose="020B0604020202020204" pitchFamily="34" charset="0"/>
              </a:rPr>
              <a:t>制定了议程。</a:t>
            </a:r>
            <a:endParaRPr lang="en-US" sz="1200" dirty="0">
              <a:effectLst/>
              <a:latin typeface="Ubuntu Light" panose="020B0304030602030204" pitchFamily="34" charset="0"/>
              <a:ea typeface="SimSun" panose="02010600030101010101" pitchFamily="2" charset="-122"/>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zh-cn" sz="1200" dirty="0">
                <a:solidFill>
                  <a:srgbClr val="202124"/>
                </a:solidFill>
                <a:effectLst/>
                <a:latin typeface="Ubuntu Light" panose="020B0304030602030204" pitchFamily="34" charset="0"/>
                <a:ea typeface="SimSun" panose="02010600030101010101" pitchFamily="2" charset="-122"/>
                <a:cs typeface="Arial" panose="020B0604020202020204" pitchFamily="34" charset="0"/>
              </a:rPr>
              <a:t>讨论紧扣主题，富有成效。</a:t>
            </a:r>
            <a:endParaRPr lang="en-US" sz="1200" dirty="0">
              <a:effectLst/>
              <a:latin typeface="Ubuntu Light" panose="020B0304030602030204" pitchFamily="34" charset="0"/>
              <a:ea typeface="SimSun" panose="02010600030101010101" pitchFamily="2" charset="-122"/>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zh-cn" sz="1200" dirty="0">
                <a:solidFill>
                  <a:srgbClr val="000000"/>
                </a:solidFill>
                <a:effectLst/>
                <a:latin typeface="Ubuntu Light" panose="020B0304030602030204" pitchFamily="34" charset="0"/>
                <a:ea typeface="SimSun" panose="02010600030101010101" pitchFamily="2" charset="-122"/>
              </a:rPr>
              <a:t>营造一个友善的环境，让学员觉得可以安全地分享他们的意见。</a:t>
            </a:r>
            <a:endParaRPr lang="en-US" sz="1200" dirty="0">
              <a:effectLst/>
              <a:latin typeface="Ubuntu Light" panose="020B0304030602030204" pitchFamily="34" charset="0"/>
              <a:ea typeface="SimSun" panose="02010600030101010101" pitchFamily="2" charset="-122"/>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zh-cn" sz="1200" dirty="0">
                <a:solidFill>
                  <a:srgbClr val="202124"/>
                </a:solidFill>
                <a:effectLst/>
                <a:latin typeface="Ubuntu Light" panose="020B0304030602030204" pitchFamily="34" charset="0"/>
                <a:ea typeface="SimSun" panose="02010600030101010101" pitchFamily="2" charset="-122"/>
                <a:cs typeface="Arial" panose="020B0604020202020204" pitchFamily="34" charset="0"/>
              </a:rPr>
              <a:t>小组讨论主题并做出决定。</a:t>
            </a:r>
            <a:endParaRPr lang="en-US" sz="1200" dirty="0">
              <a:effectLst/>
              <a:latin typeface="Ubuntu Light" panose="020B0304030602030204" pitchFamily="34" charset="0"/>
              <a:ea typeface="SimSun" panose="02010600030101010101" pitchFamily="2" charset="-122"/>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zh-cn" sz="1200" dirty="0">
                <a:solidFill>
                  <a:srgbClr val="202124"/>
                </a:solidFill>
                <a:effectLst/>
                <a:latin typeface="Ubuntu Light" panose="020B0304030602030204" pitchFamily="34" charset="0"/>
                <a:ea typeface="SimSun" panose="02010600030101010101" pitchFamily="2" charset="-122"/>
                <a:cs typeface="Arial" panose="020B0604020202020204" pitchFamily="34" charset="0"/>
              </a:rPr>
              <a:t>每个人都理解所做的决定。</a:t>
            </a:r>
            <a:endParaRPr lang="en-US" sz="1200" dirty="0">
              <a:effectLst/>
              <a:latin typeface="Ubuntu Light" panose="020B0304030602030204" pitchFamily="34" charset="0"/>
              <a:ea typeface="SimSun" panose="02010600030101010101" pitchFamily="2" charset="-122"/>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zh-cn" sz="1200" dirty="0">
                <a:solidFill>
                  <a:srgbClr val="202124"/>
                </a:solidFill>
                <a:effectLst/>
                <a:latin typeface="Ubuntu Light" panose="020B0304030602030204" pitchFamily="34" charset="0"/>
                <a:ea typeface="SimSun" panose="02010600030101010101" pitchFamily="2" charset="-122"/>
                <a:cs typeface="Arial" panose="020B0604020202020204" pitchFamily="34" charset="0"/>
              </a:rPr>
              <a:t>会议结束后，所有人议定行动计划或后续步骤。</a:t>
            </a:r>
            <a:endParaRPr lang="en-US" sz="1200" dirty="0">
              <a:effectLst/>
              <a:latin typeface="Ubuntu Light" panose="020B0304030602030204" pitchFamily="34" charset="0"/>
              <a:ea typeface="SimSun" panose="02010600030101010101" pitchFamily="2" charset="-122"/>
            </a:endParaRPr>
          </a:p>
          <a:p>
            <a:endParaRPr lang="en-US" dirty="0">
              <a:latin typeface="Ubuntu Light" panose="020B0304030602030204" pitchFamily="34"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15</a:t>
            </a:fld>
            <a:endParaRPr lang="en-US"/>
          </a:p>
        </p:txBody>
      </p:sp>
    </p:spTree>
    <p:extLst>
      <p:ext uri="{BB962C8B-B14F-4D97-AF65-F5344CB8AC3E}">
        <p14:creationId xmlns:p14="http://schemas.microsoft.com/office/powerpoint/2010/main" val="872166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活动 2（15 分钟）：</a:t>
            </a:r>
            <a:r>
              <a:rPr lang="zh-cn" sz="1200" dirty="0">
                <a:solidFill>
                  <a:srgbClr val="202124"/>
                </a:solidFill>
                <a:effectLst/>
                <a:latin typeface="Ubuntu Light" panose="020B0304030602030204" pitchFamily="34" charset="0"/>
                <a:ea typeface="SimSun" panose="02010600030101010101" pitchFamily="2" charset="-122"/>
                <a:cs typeface="Arial" panose="020B0604020202020204" pitchFamily="34" charset="0"/>
              </a:rPr>
              <a:t>相同的小组将再次会面并开始他们计划的会议，他们记得在会议期间需要做的一切。应安排一名学员做会议记录。如果某个学员负责做会议记录，则意味着该学员需要做笔记或记录会议摘要。</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b="1" dirty="0">
              <a:latin typeface="Ubuntu Light" panose="020B0304030602030204" pitchFamily="34" charset="0"/>
              <a:ea typeface="SimSun" panose="02010600030101010101" pitchFamily="2"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让学员回到同一小组的分组讨论室。每个</a:t>
            </a:r>
            <a:r>
              <a:rPr lang="zh-cn" sz="1200" dirty="0">
                <a:solidFill>
                  <a:srgbClr val="202124"/>
                </a:solidFill>
                <a:effectLst/>
                <a:latin typeface="Ubuntu Light" panose="020B0304030602030204" pitchFamily="34" charset="0"/>
                <a:ea typeface="SimSun" panose="02010600030101010101" pitchFamily="2" charset="-122"/>
                <a:cs typeface="Arial" panose="020B0604020202020204" pitchFamily="34" charset="0"/>
              </a:rPr>
              <a:t>小组的学员将再次见面并开始他们的模拟会议。安排一名学员使用提供的格式做笔记。</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endParaRPr lang="en-US" dirty="0">
              <a:latin typeface="Ubuntu Light" panose="020B0304030602030204" pitchFamily="34"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16</a:t>
            </a:fld>
            <a:endParaRPr lang="en-US"/>
          </a:p>
        </p:txBody>
      </p:sp>
    </p:spTree>
    <p:extLst>
      <p:ext uri="{BB962C8B-B14F-4D97-AF65-F5344CB8AC3E}">
        <p14:creationId xmlns:p14="http://schemas.microsoft.com/office/powerpoint/2010/main" val="4160740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17</a:t>
            </a:fld>
            <a:endParaRPr lang="en-US"/>
          </a:p>
        </p:txBody>
      </p:sp>
    </p:spTree>
    <p:extLst>
      <p:ext uri="{BB962C8B-B14F-4D97-AF65-F5344CB8AC3E}">
        <p14:creationId xmlns:p14="http://schemas.microsoft.com/office/powerpoint/2010/main" val="2400695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0"/>
              </a:spcAft>
              <a:buFont typeface="+mj-lt"/>
              <a:buAutoNum type="arabicPeriod"/>
              <a:tabLst>
                <a:tab pos="2470150" algn="l"/>
              </a:tabLs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汇报活动中的思考题（15 分钟）。让志愿者分享对工作表中的思考题的回答。对于大组，可使用分组讨论，将学员分成多个小组来进行分享和讨论，然后再次将这些学员聚集在一起，分享各自小组讨论中的几个例子。以下是建议在大组或小组讨论期间使用的问题：</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742950" marR="0" lvl="1" indent="-285750" algn="just">
              <a:lnSpc>
                <a:spcPct val="150000"/>
              </a:lnSpc>
              <a:spcBef>
                <a:spcPts val="0"/>
              </a:spcBef>
              <a:spcAft>
                <a:spcPts val="0"/>
              </a:spcAft>
              <a:buFont typeface="+mj-lt"/>
              <a:buAutoNum type="alphaLcPeriod"/>
              <a:tabLst>
                <a:tab pos="2470150" algn="l"/>
              </a:tabLs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分享您在本课中学到的新知识。</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742950" marR="0" lvl="1" indent="-285750" algn="just">
              <a:lnSpc>
                <a:spcPct val="150000"/>
              </a:lnSpc>
              <a:spcBef>
                <a:spcPts val="0"/>
              </a:spcBef>
              <a:spcAft>
                <a:spcPts val="0"/>
              </a:spcAft>
              <a:buFont typeface="+mj-lt"/>
              <a:buAutoNum type="alphaLcPeriod"/>
              <a:tabLst>
                <a:tab pos="2470150" algn="l"/>
              </a:tabLs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思考一下您在会议期间感兴趣的角色。这种反思意味着学员要考虑自己的技能和兴趣，以及如何为会议做出贡献。</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742950" marR="0" lvl="1" indent="-285750" algn="just">
              <a:lnSpc>
                <a:spcPct val="150000"/>
              </a:lnSpc>
              <a:spcBef>
                <a:spcPts val="0"/>
              </a:spcBef>
              <a:spcAft>
                <a:spcPts val="0"/>
              </a:spcAft>
              <a:buFont typeface="+mj-lt"/>
              <a:buAutoNum type="alphaLcPeriod"/>
              <a:tabLst>
                <a:tab pos="2470150" algn="l"/>
              </a:tabLs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您将为会议做哪些准备？</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endParaRPr lang="en-US" dirty="0">
              <a:latin typeface="Ubuntu Light" panose="020B0304030602030204" pitchFamily="34"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18</a:t>
            </a:fld>
            <a:endParaRPr lang="en-US"/>
          </a:p>
        </p:txBody>
      </p:sp>
    </p:spTree>
    <p:extLst>
      <p:ext uri="{BB962C8B-B14F-4D97-AF65-F5344CB8AC3E}">
        <p14:creationId xmlns:p14="http://schemas.microsoft.com/office/powerpoint/2010/main" val="2266858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19</a:t>
            </a:fld>
            <a:endParaRPr lang="en-US"/>
          </a:p>
        </p:txBody>
      </p:sp>
    </p:spTree>
    <p:extLst>
      <p:ext uri="{BB962C8B-B14F-4D97-AF65-F5344CB8AC3E}">
        <p14:creationId xmlns:p14="http://schemas.microsoft.com/office/powerpoint/2010/main" val="310915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dirty="0">
                <a:ea typeface="SimSun" panose="02010600030101010101" pitchFamily="2" charset="-122"/>
              </a:rPr>
              <a:t>*</a:t>
            </a:r>
            <a:r>
              <a:rPr lang="zh-cn" dirty="0">
                <a:latin typeface="SimSun" panose="02010600030101010101" pitchFamily="2" charset="-122"/>
                <a:ea typeface="SimSun" panose="02010600030101010101" pitchFamily="2" charset="-122"/>
              </a:rPr>
              <a:t>提到如何打破僵局，从一开始就很好地吸引您的观众</a:t>
            </a: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a:t>
            </a:fld>
            <a:endParaRPr lang="en-US"/>
          </a:p>
        </p:txBody>
      </p:sp>
    </p:spTree>
    <p:extLst>
      <p:ext uri="{BB962C8B-B14F-4D97-AF65-F5344CB8AC3E}">
        <p14:creationId xmlns:p14="http://schemas.microsoft.com/office/powerpoint/2010/main" val="255814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20</a:t>
            </a:fld>
            <a:endParaRPr lang="en-US"/>
          </a:p>
        </p:txBody>
      </p:sp>
    </p:spTree>
    <p:extLst>
      <p:ext uri="{BB962C8B-B14F-4D97-AF65-F5344CB8AC3E}">
        <p14:creationId xmlns:p14="http://schemas.microsoft.com/office/powerpoint/2010/main" val="3542595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zh-cn" sz="1400" b="1" dirty="0">
                <a:effectLst/>
                <a:latin typeface="Ubuntu Light" panose="020B0304030602030204" pitchFamily="34" charset="0"/>
                <a:ea typeface="SimSun" panose="02010600030101010101" pitchFamily="2" charset="-122"/>
                <a:cs typeface="Times New Roman" panose="02020603050405020304" pitchFamily="18" charset="0"/>
              </a:rPr>
              <a:t>会议行为</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行为是</a:t>
            </a:r>
            <a:r>
              <a:rPr lang="zh-cn" sz="1200" dirty="0">
                <a:solidFill>
                  <a:srgbClr val="202124"/>
                </a:solidFill>
                <a:effectLst/>
                <a:latin typeface="Ubuntu Light" panose="020B0304030602030204" pitchFamily="34" charset="0"/>
                <a:ea typeface="SimSun" panose="02010600030101010101" pitchFamily="2" charset="-122"/>
                <a:cs typeface="Arial" panose="020B0604020202020204" pitchFamily="34" charset="0"/>
              </a:rPr>
              <a:t>指一个人的行为方式，尤其是对他人的行为方式。</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会议将</a:t>
            </a:r>
            <a:r>
              <a:rPr lang="zh-cn" sz="1200" dirty="0">
                <a:solidFill>
                  <a:srgbClr val="202124"/>
                </a:solidFill>
                <a:effectLst/>
                <a:latin typeface="Ubuntu Light" panose="020B0304030602030204" pitchFamily="34" charset="0"/>
                <a:ea typeface="SimSun" panose="02010600030101010101" pitchFamily="2" charset="-122"/>
                <a:cs typeface="Arial" panose="020B0604020202020204" pitchFamily="34" charset="0"/>
              </a:rPr>
              <a:t>一群具有不同的个性、经验、想法和专业知识的学员聚集在一起。</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要让会议获得成功（参阅第 1 课），每个人都要做出贡献。他们在会议期间的行为非常重要。</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每个人都具有自己的个性，因此他们在会议期间的行为方式会有所不同。以下是一些您在会议期间将看到的常见行为示例：</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endParaRPr lang="en-US" dirty="0">
              <a:latin typeface="Ubuntu Light" panose="020B0304030602030204" pitchFamily="34"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21</a:t>
            </a:fld>
            <a:endParaRPr lang="en-US"/>
          </a:p>
        </p:txBody>
      </p:sp>
    </p:spTree>
    <p:extLst>
      <p:ext uri="{BB962C8B-B14F-4D97-AF65-F5344CB8AC3E}">
        <p14:creationId xmlns:p14="http://schemas.microsoft.com/office/powerpoint/2010/main" val="678247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活动 1（10 分钟）：浏览左侧的每个行为和右侧列出的定义。用一条线将每个行为连接到正确的定义。</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让每个人将消极行为与我们在会议上看到的表现联系起来。检查答案，确保每个人都有正确的信息，然后查看有关在有人表现出这些行为时该怎么做的技巧。</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22</a:t>
            </a:fld>
            <a:endParaRPr lang="en-US"/>
          </a:p>
        </p:txBody>
      </p:sp>
    </p:spTree>
    <p:extLst>
      <p:ext uri="{BB962C8B-B14F-4D97-AF65-F5344CB8AC3E}">
        <p14:creationId xmlns:p14="http://schemas.microsoft.com/office/powerpoint/2010/main" val="2162434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活动：浏览左侧的每个行为和右侧列出的定义。用一条线将每个行为连接到正确的定义。</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23</a:t>
            </a:fld>
            <a:endParaRPr lang="en-US"/>
          </a:p>
        </p:txBody>
      </p:sp>
    </p:spTree>
    <p:extLst>
      <p:ext uri="{BB962C8B-B14F-4D97-AF65-F5344CB8AC3E}">
        <p14:creationId xmlns:p14="http://schemas.microsoft.com/office/powerpoint/2010/main" val="1763807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活动：浏览左侧的每个行为和右侧列出的定义。用一条线将每个行为连接到正确的定义。</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24</a:t>
            </a:fld>
            <a:endParaRPr lang="en-US"/>
          </a:p>
        </p:txBody>
      </p:sp>
    </p:spTree>
    <p:extLst>
      <p:ext uri="{BB962C8B-B14F-4D97-AF65-F5344CB8AC3E}">
        <p14:creationId xmlns:p14="http://schemas.microsoft.com/office/powerpoint/2010/main" val="2535910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0"/>
              </a:spcAft>
              <a:buFont typeface="+mj-lt"/>
              <a:buAutoNum type="arabicPeriod"/>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活动 2（20 分钟）：将学员分成多个小组，并让辅导员指导每个小组中的活动。每个辅导员将选择一种消极行为，并为其他人展示这种行为。小组的其他成员应尝试运用之前提供的技巧。在辅导员展示完后，某个小组成员就可以自愿展示一种行为，并让其他人对此做出反应。</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457200" marR="0" algn="just">
              <a:lnSpc>
                <a:spcPct val="150000"/>
              </a:lnSpc>
              <a:spcBef>
                <a:spcPts val="0"/>
              </a:spcBef>
              <a:spcAft>
                <a:spcPts val="0"/>
              </a:spcAf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 </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457200" marR="0" algn="just">
              <a:lnSpc>
                <a:spcPct val="150000"/>
              </a:lnSpc>
              <a:spcBef>
                <a:spcPts val="0"/>
              </a:spcBef>
              <a:spcAft>
                <a:spcPts val="0"/>
              </a:spcAf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在重新聚集所有小组成员时，邀请每个小组中的一名成员讨论：</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742950" marR="0" lvl="1" indent="-285750" algn="just">
              <a:lnSpc>
                <a:spcPct val="150000"/>
              </a:lnSpc>
              <a:spcBef>
                <a:spcPts val="0"/>
              </a:spcBef>
              <a:spcAft>
                <a:spcPts val="0"/>
              </a:spcAft>
              <a:buFont typeface="+mj-lt"/>
              <a:buAutoNum type="alphaLcPeriod"/>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他们在活动过程中的感受。</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742950" marR="0" lvl="1" indent="-285750" algn="just">
              <a:lnSpc>
                <a:spcPct val="150000"/>
              </a:lnSpc>
              <a:spcBef>
                <a:spcPts val="0"/>
              </a:spcBef>
              <a:spcAft>
                <a:spcPts val="0"/>
              </a:spcAft>
              <a:buFont typeface="+mj-lt"/>
              <a:buAutoNum type="alphaLcPeriod"/>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对他们来说，哪些行为难以处理，哪些行为容易处理？</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742950" marR="0" lvl="1" indent="-285750" algn="just">
              <a:lnSpc>
                <a:spcPct val="150000"/>
              </a:lnSpc>
              <a:spcBef>
                <a:spcPts val="0"/>
              </a:spcBef>
              <a:spcAft>
                <a:spcPts val="0"/>
              </a:spcAft>
              <a:buFont typeface="+mj-lt"/>
              <a:buAutoNum type="alphaLcPeriod"/>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他们对其他人的消极行为做出了什么反应？</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25</a:t>
            </a:fld>
            <a:endParaRPr lang="en-US"/>
          </a:p>
        </p:txBody>
      </p:sp>
    </p:spTree>
    <p:extLst>
      <p:ext uri="{BB962C8B-B14F-4D97-AF65-F5344CB8AC3E}">
        <p14:creationId xmlns:p14="http://schemas.microsoft.com/office/powerpoint/2010/main" val="147235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0"/>
              </a:spcAft>
              <a:buFont typeface="+mj-lt"/>
              <a:buAutoNum type="arabicPeriod"/>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汇报思考题（15 分钟）。</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742950" marR="0" lvl="1" indent="-285750" algn="just">
              <a:lnSpc>
                <a:spcPct val="150000"/>
              </a:lnSpc>
              <a:spcBef>
                <a:spcPts val="0"/>
              </a:spcBef>
              <a:spcAft>
                <a:spcPts val="0"/>
              </a:spcAft>
              <a:buFont typeface="+mj-lt"/>
              <a:buAutoNum type="alphaLcPeriod"/>
              <a:tabLst>
                <a:tab pos="1098550" algn="l"/>
              </a:tabLs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分享您在本课中学到的新知识。</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742950" marR="0" lvl="1" indent="-285750" algn="just">
              <a:lnSpc>
                <a:spcPct val="150000"/>
              </a:lnSpc>
              <a:spcBef>
                <a:spcPts val="0"/>
              </a:spcBef>
              <a:spcAft>
                <a:spcPts val="0"/>
              </a:spcAft>
              <a:buFont typeface="+mj-lt"/>
              <a:buAutoNum type="alphaLcPeriod"/>
              <a:tabLst>
                <a:tab pos="1098550" algn="l"/>
              </a:tabLs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想想您可以在会议期间展示的行为，记住您过去在会议中的经历并反思您通常做的事情。与导师、朋友、家人或 SO 工作人员一起审查这些答案，确定您在会议期间的行为。</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742950" marR="0" lvl="1" indent="-285750" algn="just">
              <a:lnSpc>
                <a:spcPct val="150000"/>
              </a:lnSpc>
              <a:spcBef>
                <a:spcPts val="0"/>
              </a:spcBef>
              <a:spcAft>
                <a:spcPts val="0"/>
              </a:spcAft>
              <a:buFont typeface="+mj-lt"/>
              <a:buAutoNum type="alphaLcPeriod"/>
              <a:tabLst>
                <a:tab pos="1098550" algn="l"/>
              </a:tabLs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在回顾您在会议中的行为后，您还有什么想继续做的吗？为什么？</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742950" marR="0" lvl="1" indent="-285750" algn="just">
              <a:lnSpc>
                <a:spcPct val="150000"/>
              </a:lnSpc>
              <a:spcBef>
                <a:spcPts val="0"/>
              </a:spcBef>
              <a:spcAft>
                <a:spcPts val="0"/>
              </a:spcAft>
              <a:buFont typeface="+mj-lt"/>
              <a:buAutoNum type="alphaLcPeriod"/>
              <a:tabLst>
                <a:tab pos="1098550" algn="l"/>
              </a:tabLs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在回顾您在会议中的行为后，您还有要改进的地方吗？为什么？</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endParaRPr lang="en-US" dirty="0">
              <a:latin typeface="Ubuntu Light" panose="020B0304030602030204" pitchFamily="34"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26</a:t>
            </a:fld>
            <a:endParaRPr lang="en-US"/>
          </a:p>
        </p:txBody>
      </p:sp>
    </p:spTree>
    <p:extLst>
      <p:ext uri="{BB962C8B-B14F-4D97-AF65-F5344CB8AC3E}">
        <p14:creationId xmlns:p14="http://schemas.microsoft.com/office/powerpoint/2010/main" val="3028708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27</a:t>
            </a:fld>
            <a:endParaRPr lang="en-US"/>
          </a:p>
        </p:txBody>
      </p:sp>
    </p:spTree>
    <p:extLst>
      <p:ext uri="{BB962C8B-B14F-4D97-AF65-F5344CB8AC3E}">
        <p14:creationId xmlns:p14="http://schemas.microsoft.com/office/powerpoint/2010/main" val="303677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28</a:t>
            </a:fld>
            <a:endParaRPr lang="en-US"/>
          </a:p>
        </p:txBody>
      </p:sp>
    </p:spTree>
    <p:extLst>
      <p:ext uri="{BB962C8B-B14F-4D97-AF65-F5344CB8AC3E}">
        <p14:creationId xmlns:p14="http://schemas.microsoft.com/office/powerpoint/2010/main" val="444762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SimSun" panose="02010600030101010101" pitchFamily="2" charset="-122"/>
                <a:cs typeface="Calibri Light" panose="020F0302020204030204" pitchFamily="34" charset="0"/>
              </a:rPr>
              <a:t>以前称作运动员信息委员会。已更改此名称，以便更好地反映该小组在组织中扮演的角色。提供信息仍是一个重要部分，但不是唯一部分。</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endParaRPr lang="en-US" dirty="0">
              <a:latin typeface="Ubuntu Light" panose="020B0304030602030204" pitchFamily="34"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29</a:t>
            </a:fld>
            <a:endParaRPr lang="en-US"/>
          </a:p>
        </p:txBody>
      </p:sp>
    </p:spTree>
    <p:extLst>
      <p:ext uri="{BB962C8B-B14F-4D97-AF65-F5344CB8AC3E}">
        <p14:creationId xmlns:p14="http://schemas.microsoft.com/office/powerpoint/2010/main" val="441231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a:t>
            </a:fld>
            <a:endParaRPr lang="en-US"/>
          </a:p>
        </p:txBody>
      </p:sp>
    </p:spTree>
    <p:extLst>
      <p:ext uri="{BB962C8B-B14F-4D97-AF65-F5344CB8AC3E}">
        <p14:creationId xmlns:p14="http://schemas.microsoft.com/office/powerpoint/2010/main" val="501864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全球、区域、国家和地方层面均有此结构。</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endParaRPr lang="en-US" dirty="0">
              <a:ea typeface="SimSun" panose="02010600030101010101" pitchFamily="2" charset="-122"/>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30</a:t>
            </a:fld>
            <a:endParaRPr lang="en-US"/>
          </a:p>
        </p:txBody>
      </p:sp>
    </p:spTree>
    <p:extLst>
      <p:ext uri="{BB962C8B-B14F-4D97-AF65-F5344CB8AC3E}">
        <p14:creationId xmlns:p14="http://schemas.microsoft.com/office/powerpoint/2010/main" val="4291939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0"/>
              </a:spcAft>
              <a:buFont typeface="+mj-lt"/>
              <a:buAutoNum type="arabicPeriod"/>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活动 1（10 分钟）：在你们了解什么是运动员领袖委员会时，让我们</a:t>
            </a:r>
            <a:br>
              <a:rPr lang="en-US" altLang="zh-CN" sz="1200" dirty="0">
                <a:effectLst/>
                <a:latin typeface="Ubuntu Light" panose="020B0304030602030204" pitchFamily="34" charset="0"/>
                <a:ea typeface="SimSun" panose="02010600030101010101" pitchFamily="2" charset="-122"/>
                <a:cs typeface="Times New Roman" panose="02020603050405020304" pitchFamily="18" charset="0"/>
              </a:rPr>
            </a:br>
            <a:r>
              <a:rPr lang="zh-cn" sz="1200" dirty="0">
                <a:effectLst/>
                <a:latin typeface="Ubuntu Light" panose="020B0304030602030204" pitchFamily="34" charset="0"/>
                <a:ea typeface="SimSun" panose="02010600030101010101" pitchFamily="2" charset="-122"/>
                <a:cs typeface="Times New Roman" panose="02020603050405020304" pitchFamily="18" charset="0"/>
              </a:rPr>
              <a:t>回顾一下这个角色。你们将被分成多个小组，以便能回答和讨论这些问题。</a:t>
            </a:r>
          </a:p>
          <a:p>
            <a:pPr marL="285750" marR="0" indent="-285750" algn="just">
              <a:lnSpc>
                <a:spcPct val="150000"/>
              </a:lnSpc>
              <a:spcBef>
                <a:spcPts val="0"/>
              </a:spcBef>
              <a:spcAft>
                <a:spcPts val="0"/>
              </a:spcAft>
              <a:buFont typeface="Arial" panose="020B0604020202020204" pitchFamily="34" charset="0"/>
              <a:buChar char="•"/>
              <a:tabLst>
                <a:tab pos="1098550" algn="l"/>
              </a:tabLs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为什么拥有运动员领袖委员会对于项目来说很重要？</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1098550" algn="l"/>
              </a:tabLs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特殊奥林匹克运动会项目如何通过拥有运动员领袖委员会受益？</a:t>
            </a:r>
            <a:endParaRPr lang="en-US" sz="1200" dirty="0">
              <a:latin typeface="Ubuntu Light" panose="020B0304030602030204" pitchFamily="34" charset="0"/>
              <a:ea typeface="SimSun" panose="02010600030101010101" pitchFamily="2" charset="-122"/>
              <a:cs typeface="Times New Roman" panose="02020603050405020304" pitchFamily="18" charset="0"/>
            </a:endParaRPr>
          </a:p>
          <a:p>
            <a:pPr marL="285750" indent="-285750" algn="just">
              <a:lnSpc>
                <a:spcPct val="150000"/>
              </a:lnSpc>
              <a:spcBef>
                <a:spcPts val="0"/>
              </a:spcBef>
              <a:buFont typeface="Arial" panose="020B0604020202020204" pitchFamily="34" charset="0"/>
              <a:buChar char="•"/>
              <a:tabLst>
                <a:tab pos="1098550" algn="l"/>
              </a:tabLs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运动员需具备哪些特质才能胜任这个角色？</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endParaRPr lang="en-US" dirty="0">
              <a:latin typeface="Ubuntu Light" panose="020B0304030602030204" pitchFamily="34"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31</a:t>
            </a:fld>
            <a:endParaRPr lang="en-US"/>
          </a:p>
        </p:txBody>
      </p:sp>
    </p:spTree>
    <p:extLst>
      <p:ext uri="{BB962C8B-B14F-4D97-AF65-F5344CB8AC3E}">
        <p14:creationId xmlns:p14="http://schemas.microsoft.com/office/powerpoint/2010/main" val="3972096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dirty="0">
                <a:effectLst/>
                <a:ea typeface="SimSun" panose="02010600030101010101" pitchFamily="2" charset="-122"/>
                <a:cs typeface="Times New Roman" panose="02020603050405020304" pitchFamily="18" charset="0"/>
              </a:rPr>
              <a:t>现在我们将了解运动员领袖委员会成员的三个重要职责和相关行动。</a:t>
            </a:r>
            <a:endParaRPr lang="en-US" sz="1200" dirty="0">
              <a:effectLst/>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32</a:t>
            </a:fld>
            <a:endParaRPr lang="en-US"/>
          </a:p>
        </p:txBody>
      </p:sp>
    </p:spTree>
    <p:extLst>
      <p:ext uri="{BB962C8B-B14F-4D97-AF65-F5344CB8AC3E}">
        <p14:creationId xmlns:p14="http://schemas.microsoft.com/office/powerpoint/2010/main" val="1651638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活动 2：在回顾 ALC 成员的职责之后，我们来阅读以下场景，并思考哪些行动可以帮助这些运动员胜任其角色。您会建议 Jenna 怎么做？</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endParaRPr lang="en-US" dirty="0">
              <a:ea typeface="SimSun" panose="02010600030101010101" pitchFamily="2" charset="-122"/>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33</a:t>
            </a:fld>
            <a:endParaRPr lang="en-US"/>
          </a:p>
        </p:txBody>
      </p:sp>
    </p:spTree>
    <p:extLst>
      <p:ext uri="{BB962C8B-B14F-4D97-AF65-F5344CB8AC3E}">
        <p14:creationId xmlns:p14="http://schemas.microsoft.com/office/powerpoint/2010/main" val="2604702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活动 2：在回顾 ALC 成员的职责之后，我们来阅读以下场景，并思考哪些行动可以帮助这些运动员胜任其角色。您会建议 Wang 怎么做？</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endParaRPr lang="en-US" dirty="0">
              <a:ea typeface="SimSun" panose="02010600030101010101" pitchFamily="2" charset="-122"/>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34</a:t>
            </a:fld>
            <a:endParaRPr lang="en-US"/>
          </a:p>
        </p:txBody>
      </p:sp>
    </p:spTree>
    <p:extLst>
      <p:ext uri="{BB962C8B-B14F-4D97-AF65-F5344CB8AC3E}">
        <p14:creationId xmlns:p14="http://schemas.microsoft.com/office/powerpoint/2010/main" val="2038086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24350"/>
            <a:ext cx="5486400" cy="4581525"/>
          </a:xfrm>
        </p:spPr>
        <p:txBody>
          <a:bodyPr>
            <a:normAutofit fontScale="32500" lnSpcReduction="20000"/>
          </a:bodyPr>
          <a:lstStyle/>
          <a:p>
            <a:pPr marL="0" marR="0">
              <a:lnSpc>
                <a:spcPct val="110000"/>
              </a:lnSpc>
              <a:spcBef>
                <a:spcPts val="0"/>
              </a:spcBef>
              <a:spcAft>
                <a:spcPts val="800"/>
              </a:spcAft>
            </a:pPr>
            <a:r>
              <a:rPr lang="zh-cn" sz="1200" b="1" dirty="0">
                <a:effectLst/>
                <a:latin typeface="Ubuntu Light" panose="020B0304030602030204" pitchFamily="34" charset="0"/>
                <a:ea typeface="SimSun" panose="02010600030101010101" pitchFamily="2" charset="-122"/>
                <a:cs typeface="Calibri" panose="020F0502020204030204" pitchFamily="34" charset="0"/>
              </a:rPr>
              <a:t>成员</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0000"/>
              </a:lnSpc>
              <a:spcBef>
                <a:spcPts val="0"/>
              </a:spcBef>
              <a:spcAft>
                <a:spcPts val="800"/>
              </a:spcAft>
            </a:pPr>
            <a:r>
              <a:rPr lang="zh-cn" sz="1200" dirty="0">
                <a:effectLst/>
                <a:latin typeface="Ubuntu Light" panose="020B0304030602030204" pitchFamily="34" charset="0"/>
                <a:ea typeface="SimSun" panose="02010600030101010101" pitchFamily="2" charset="-122"/>
                <a:cs typeface="Calibri Light" panose="020F0302020204030204" pitchFamily="34" charset="0"/>
              </a:rPr>
              <a:t>委员会中的运动员人数将因特殊奥林匹克运动会项目的规模和需求而不同。重要的是拥有足够多的运动员以获得各种意见和观点。</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0000"/>
              </a:lnSpc>
              <a:spcBef>
                <a:spcPts val="0"/>
              </a:spcBef>
              <a:spcAft>
                <a:spcPts val="800"/>
              </a:spcAft>
            </a:pPr>
            <a:r>
              <a:rPr lang="zh-cn" sz="1200" dirty="0">
                <a:effectLst/>
                <a:latin typeface="Ubuntu Light" panose="020B0304030602030204" pitchFamily="34" charset="0"/>
                <a:ea typeface="SimSun" panose="02010600030101010101" pitchFamily="2" charset="-122"/>
                <a:cs typeface="Calibri" panose="020F0502020204030204" pitchFamily="34" charset="0"/>
              </a:rPr>
              <a:t> </a:t>
            </a:r>
            <a:r>
              <a:rPr lang="zh-cn" sz="1200" i="1" dirty="0">
                <a:effectLst/>
                <a:latin typeface="Ubuntu Light" panose="020B0304030602030204" pitchFamily="34" charset="0"/>
                <a:ea typeface="SimSun" panose="02010600030101010101" pitchFamily="2" charset="-122"/>
                <a:cs typeface="Calibri" panose="020F0502020204030204" pitchFamily="34" charset="0"/>
              </a:rPr>
              <a:t>建议的成员数：最少 2-3 名运动员。</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0000"/>
              </a:lnSpc>
              <a:spcBef>
                <a:spcPts val="0"/>
              </a:spcBef>
              <a:spcAft>
                <a:spcPts val="800"/>
              </a:spcAft>
            </a:pPr>
            <a:r>
              <a:rPr lang="zh-cn" sz="1200" dirty="0">
                <a:effectLst/>
                <a:latin typeface="Ubuntu Light" panose="020B0304030602030204" pitchFamily="34" charset="0"/>
                <a:ea typeface="SimSun" panose="02010600030101010101" pitchFamily="2" charset="-122"/>
                <a:cs typeface="Calibri" panose="020F0502020204030204" pitchFamily="34" charset="0"/>
              </a:rPr>
              <a:t> </a:t>
            </a:r>
            <a:r>
              <a:rPr lang="zh-cn" sz="1200" b="1" dirty="0">
                <a:effectLst/>
                <a:latin typeface="Ubuntu Light" panose="020B0304030602030204" pitchFamily="34" charset="0"/>
                <a:ea typeface="SimSun" panose="02010600030101010101" pitchFamily="2" charset="-122"/>
                <a:cs typeface="Calibri" panose="020F0502020204030204" pitchFamily="34" charset="0"/>
              </a:rPr>
              <a:t>成员遴选</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0000"/>
              </a:lnSpc>
              <a:spcBef>
                <a:spcPts val="0"/>
              </a:spcBef>
              <a:spcAft>
                <a:spcPts val="800"/>
              </a:spcAft>
            </a:pPr>
            <a:r>
              <a:rPr lang="zh-cn" sz="1200" dirty="0">
                <a:effectLst/>
                <a:latin typeface="Ubuntu Light" panose="020B0304030602030204" pitchFamily="34" charset="0"/>
                <a:ea typeface="SimSun" panose="02010600030101010101" pitchFamily="2" charset="-122"/>
                <a:cs typeface="Calibri" panose="020F0502020204030204" pitchFamily="34" charset="0"/>
              </a:rPr>
              <a:t>每个特殊奥林匹克运动会项目最终都将制定标准、要求和流程来选择担任这个角色的运动员。</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0000"/>
              </a:lnSpc>
              <a:spcBef>
                <a:spcPts val="0"/>
              </a:spcBef>
              <a:spcAft>
                <a:spcPts val="800"/>
              </a:spcAft>
            </a:pPr>
            <a:r>
              <a:rPr lang="zh-cn" sz="1200" dirty="0">
                <a:effectLst/>
                <a:latin typeface="Ubuntu Light" panose="020B0304030602030204" pitchFamily="34" charset="0"/>
                <a:ea typeface="SimSun" panose="02010600030101010101" pitchFamily="2" charset="-122"/>
                <a:cs typeface="Calibri" panose="020F0502020204030204" pitchFamily="34" charset="0"/>
              </a:rPr>
              <a:t> </a:t>
            </a:r>
            <a:r>
              <a:rPr lang="zh-cn" sz="1200" i="1" dirty="0">
                <a:effectLst/>
                <a:latin typeface="Ubuntu Light" panose="020B0304030602030204" pitchFamily="34" charset="0"/>
                <a:ea typeface="SimSun" panose="02010600030101010101" pitchFamily="2" charset="-122"/>
                <a:cs typeface="Calibri" panose="020F0502020204030204" pitchFamily="34" charset="0"/>
              </a:rPr>
              <a:t>建议的标准：</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已完成领导力与技能系列核心模块：</a:t>
            </a:r>
            <a:endParaRPr lang="en-US" sz="1200" dirty="0">
              <a:solidFill>
                <a:srgbClr val="000000"/>
              </a:solidFill>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mj-lt"/>
              <a:buAutoNum type="arabicParen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运动员领导力简介</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mj-lt"/>
              <a:buAutoNum type="arabicParen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理解领导力</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0000"/>
              </a:lnSpc>
              <a:spcBef>
                <a:spcPts val="0"/>
              </a:spcBef>
              <a:spcAft>
                <a:spcPts val="0"/>
              </a:spcAft>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完成“运动员代表”模块</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至少拥有五年的特殊奥林匹克运动会经验</a:t>
            </a:r>
            <a:endParaRPr lang="en-US" sz="1200" dirty="0">
              <a:solidFill>
                <a:srgbClr val="000000"/>
              </a:solidFill>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mj-lt"/>
              <a:buAutoNum type="arabicParen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目前是注册运动员</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mj-lt"/>
              <a:buAutoNum type="arabicParen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参与运动员领导力</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mj-lt"/>
              <a:buAutoNum type="arabicParen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在过去五年内参加过体育比赛/项目</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了解特殊奥林匹克运动会</a:t>
            </a:r>
            <a:endParaRPr lang="en-US" sz="1200" dirty="0">
              <a:solidFill>
                <a:srgbClr val="000000"/>
              </a:solidFill>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具备有效的沟通技巧（口头、书面或听力，但不需要全部三种）</a:t>
            </a:r>
            <a:endParaRPr lang="en-US" sz="1200" dirty="0">
              <a:solidFill>
                <a:srgbClr val="000000"/>
              </a:solidFill>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能够在会议中做出贡献</a:t>
            </a:r>
            <a:endParaRPr lang="en-US" sz="1200" dirty="0">
              <a:solidFill>
                <a:srgbClr val="000000"/>
              </a:solidFill>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1000"/>
              </a:spcAft>
              <a:buFont typeface="Symbol" panose="05050102010706020507" pitchFamily="18" charset="2"/>
              <a:buChar cha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能够对角色需要的时间、要求和期望做出承诺</a:t>
            </a:r>
            <a:endParaRPr lang="en-US" sz="1200" dirty="0">
              <a:solidFill>
                <a:srgbClr val="000000"/>
              </a:solidFill>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0000"/>
              </a:lnSpc>
              <a:spcBef>
                <a:spcPts val="0"/>
              </a:spcBef>
              <a:spcAft>
                <a:spcPts val="800"/>
              </a:spcAft>
            </a:pPr>
            <a:r>
              <a:rPr lang="zh-cn" sz="1200" i="1" dirty="0">
                <a:effectLst/>
                <a:latin typeface="Ubuntu Light" panose="020B0304030602030204" pitchFamily="34" charset="0"/>
                <a:ea typeface="SimSun" panose="02010600030101010101" pitchFamily="2" charset="-122"/>
                <a:cs typeface="Calibri" panose="020F0502020204030204" pitchFamily="34" charset="0"/>
              </a:rPr>
              <a:t> 建议的遴选流程：</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800"/>
              </a:spcAft>
              <a:buFont typeface="Symbol" panose="05050102010706020507" pitchFamily="18" charset="2"/>
              <a:buChar char=""/>
            </a:pPr>
            <a:r>
              <a:rPr lang="zh-cn" sz="1200" i="1" dirty="0">
                <a:effectLst/>
                <a:latin typeface="Ubuntu Light" panose="020B0304030602030204" pitchFamily="34" charset="0"/>
                <a:ea typeface="SimSun" panose="02010600030101010101" pitchFamily="2" charset="-122"/>
                <a:cs typeface="Calibri" panose="020F0502020204030204" pitchFamily="34" charset="0"/>
              </a:rPr>
              <a:t>公开招募有兴趣参加的运动员。创立一个由 SO 工作人员、教练和运动员组成的评估委员会。</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0000"/>
              </a:lnSpc>
              <a:spcBef>
                <a:spcPts val="0"/>
              </a:spcBef>
              <a:spcAft>
                <a:spcPts val="800"/>
              </a:spcAft>
            </a:pPr>
            <a:r>
              <a:rPr lang="zh-cn" sz="1200" dirty="0">
                <a:effectLst/>
                <a:latin typeface="Ubuntu Light" panose="020B0304030602030204" pitchFamily="34" charset="0"/>
                <a:ea typeface="SimSun" panose="02010600030101010101" pitchFamily="2" charset="-122"/>
                <a:cs typeface="Calibri" panose="020F0502020204030204" pitchFamily="34" charset="0"/>
              </a:rPr>
              <a:t> </a:t>
            </a:r>
            <a:r>
              <a:rPr lang="zh-cn" sz="1200" b="1" dirty="0">
                <a:effectLst/>
                <a:latin typeface="Ubuntu Light" panose="020B0304030602030204" pitchFamily="34" charset="0"/>
                <a:ea typeface="SimSun" panose="02010600030101010101" pitchFamily="2" charset="-122"/>
                <a:cs typeface="Calibri" panose="020F0502020204030204" pitchFamily="34" charset="0"/>
              </a:rPr>
              <a:t>时长：</a:t>
            </a:r>
            <a:r>
              <a:rPr lang="zh-cn" sz="1200" dirty="0">
                <a:effectLst/>
                <a:latin typeface="Ubuntu Light" panose="020B0304030602030204" pitchFamily="34" charset="0"/>
                <a:ea typeface="SimSun" panose="02010600030101010101" pitchFamily="2" charset="-122"/>
                <a:cs typeface="Calibri" panose="020F0502020204030204" pitchFamily="34" charset="0"/>
              </a:rPr>
              <a:t> </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0000"/>
              </a:lnSpc>
              <a:spcBef>
                <a:spcPts val="0"/>
              </a:spcBef>
              <a:spcAft>
                <a:spcPts val="800"/>
              </a:spcAft>
            </a:pPr>
            <a:r>
              <a:rPr lang="zh-cn" sz="1200"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每个特殊奥林匹克运动会项目将决定成员在委员会任职的任期或时间长度。</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0000"/>
              </a:lnSpc>
              <a:spcBef>
                <a:spcPts val="0"/>
              </a:spcBef>
              <a:spcAft>
                <a:spcPts val="800"/>
              </a:spcAft>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建议的任期：至少三年的任期</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0000"/>
              </a:lnSpc>
              <a:spcBef>
                <a:spcPts val="0"/>
              </a:spcBef>
              <a:spcAft>
                <a:spcPts val="800"/>
              </a:spcAft>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 </a:t>
            </a:r>
            <a:r>
              <a:rPr lang="zh-cn" sz="1200" b="1" dirty="0">
                <a:effectLst/>
                <a:latin typeface="Ubuntu Light" panose="020B0304030602030204" pitchFamily="34" charset="0"/>
                <a:ea typeface="SimSun" panose="02010600030101010101" pitchFamily="2" charset="-122"/>
                <a:cs typeface="Calibri" panose="020F0502020204030204" pitchFamily="34" charset="0"/>
              </a:rPr>
              <a:t>电话会议/现场会议：</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0000"/>
              </a:lnSpc>
              <a:spcBef>
                <a:spcPts val="0"/>
              </a:spcBef>
              <a:spcAft>
                <a:spcPts val="800"/>
              </a:spcAft>
            </a:pPr>
            <a:r>
              <a:rPr lang="zh-cn" sz="1200" dirty="0">
                <a:effectLst/>
                <a:latin typeface="Ubuntu Light" panose="020B0304030602030204" pitchFamily="34" charset="0"/>
                <a:ea typeface="SimSun" panose="02010600030101010101" pitchFamily="2" charset="-122"/>
                <a:cs typeface="Calibri" panose="020F0502020204030204" pitchFamily="34" charset="0"/>
              </a:rPr>
              <a:t>每个特殊奥林匹克运动会项目和 ALC 将决定他们的电话会议/现场会议频率。</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0000"/>
              </a:lnSpc>
              <a:spcBef>
                <a:spcPts val="0"/>
              </a:spcBef>
              <a:spcAft>
                <a:spcPts val="800"/>
              </a:spcAft>
            </a:pPr>
            <a:r>
              <a:rPr lang="zh-cn" sz="1200" i="1" dirty="0">
                <a:effectLst/>
                <a:latin typeface="Ubuntu Light" panose="020B0304030602030204" pitchFamily="34" charset="0"/>
                <a:ea typeface="SimSun" panose="02010600030101010101" pitchFamily="2" charset="-122"/>
                <a:cs typeface="Calibri" panose="020F0502020204030204" pitchFamily="34" charset="0"/>
              </a:rPr>
              <a:t>建议的频率：每月或每两月进行一次电话会议</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0000"/>
              </a:lnSpc>
              <a:spcBef>
                <a:spcPts val="0"/>
              </a:spcBef>
              <a:spcAft>
                <a:spcPts val="800"/>
              </a:spcAft>
            </a:pPr>
            <a:r>
              <a:rPr lang="zh-cn" sz="1200" dirty="0">
                <a:effectLst/>
                <a:latin typeface="Ubuntu Light" panose="020B0304030602030204" pitchFamily="34" charset="0"/>
                <a:ea typeface="SimSun" panose="02010600030101010101" pitchFamily="2" charset="-122"/>
                <a:cs typeface="Calibri" panose="020F0502020204030204" pitchFamily="34" charset="0"/>
              </a:rPr>
              <a:t> </a:t>
            </a:r>
            <a:r>
              <a:rPr lang="zh-cn" sz="1200" b="1" dirty="0">
                <a:effectLst/>
                <a:latin typeface="Ubuntu Light" panose="020B0304030602030204" pitchFamily="34" charset="0"/>
                <a:ea typeface="SimSun" panose="02010600030101010101" pitchFamily="2" charset="-122"/>
                <a:cs typeface="Calibri" panose="020F0502020204030204" pitchFamily="34" charset="0"/>
              </a:rPr>
              <a:t>导师</a:t>
            </a:r>
            <a:r>
              <a:rPr lang="zh-cn" sz="1200" dirty="0">
                <a:effectLst/>
                <a:latin typeface="Ubuntu Light" panose="020B0304030602030204" pitchFamily="34" charset="0"/>
                <a:ea typeface="SimSun" panose="02010600030101010101" pitchFamily="2" charset="-122"/>
                <a:cs typeface="Calibri" panose="020F0502020204030204" pitchFamily="34" charset="0"/>
              </a:rPr>
              <a:t>：</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0000"/>
              </a:lnSpc>
              <a:spcBef>
                <a:spcPts val="0"/>
              </a:spcBef>
              <a:spcAft>
                <a:spcPts val="800"/>
              </a:spcAft>
            </a:pPr>
            <a:r>
              <a:rPr lang="zh-cn" sz="1200" dirty="0">
                <a:effectLst/>
                <a:latin typeface="Ubuntu Light" panose="020B0304030602030204" pitchFamily="34" charset="0"/>
                <a:ea typeface="SimSun" panose="02010600030101010101" pitchFamily="2" charset="-122"/>
                <a:cs typeface="Calibri" panose="020F0502020204030204" pitchFamily="34" charset="0"/>
              </a:rPr>
              <a:t>运动员可以选择在导师的陪同下参加电话会议和现场会议。导师的职责是为 ALC 成员提供必要的支持，帮助他们做好准备，以便成功参加现场会议和电话会议。</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0000"/>
              </a:lnSpc>
              <a:spcBef>
                <a:spcPts val="0"/>
              </a:spcBef>
              <a:spcAft>
                <a:spcPts val="800"/>
              </a:spcAft>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 </a:t>
            </a:r>
            <a:r>
              <a:rPr lang="zh-cn" sz="1200" i="1" dirty="0">
                <a:effectLst/>
                <a:latin typeface="Ubuntu Light" panose="020B0304030602030204" pitchFamily="34" charset="0"/>
                <a:ea typeface="SimSun" panose="02010600030101010101" pitchFamily="2" charset="-122"/>
                <a:cs typeface="Calibri" panose="020F0502020204030204" pitchFamily="34" charset="0"/>
              </a:rPr>
              <a:t>建议的标准：</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已完成领导力与技能系列核心模块：</a:t>
            </a:r>
            <a:endParaRPr lang="en-US" sz="1200" dirty="0">
              <a:solidFill>
                <a:srgbClr val="000000"/>
              </a:solidFill>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mj-lt"/>
              <a:buAutoNum type="arabicParen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运动员领导力简介</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mj-lt"/>
              <a:buAutoNum type="arabicParen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理解领导力</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0000"/>
              </a:lnSpc>
              <a:spcBef>
                <a:spcPts val="0"/>
              </a:spcBef>
              <a:spcAft>
                <a:spcPts val="0"/>
              </a:spcAft>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完成“运动员代表”模块</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至少拥有五年的特殊奥林匹克运动会经验</a:t>
            </a:r>
            <a:endParaRPr lang="en-US" sz="1200" dirty="0">
              <a:solidFill>
                <a:srgbClr val="000000"/>
              </a:solidFill>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mj-lt"/>
              <a:buAutoNum type="arabicParen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目前是注册运动员</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mj-lt"/>
              <a:buAutoNum type="arabicParen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参与运动员领导力</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mj-lt"/>
              <a:buAutoNum type="arabicParen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在过去五年内参加过体育比赛/项目</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了解特殊奥林匹克运动会</a:t>
            </a:r>
            <a:endParaRPr lang="en-US" sz="1200" dirty="0">
              <a:solidFill>
                <a:srgbClr val="000000"/>
              </a:solidFill>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具备有效的沟通技巧（口头、书面或听力，但不需要全部三种）</a:t>
            </a:r>
            <a:endParaRPr lang="en-US" sz="1200" dirty="0">
              <a:solidFill>
                <a:srgbClr val="000000"/>
              </a:solidFill>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能够在会议中做出贡献</a:t>
            </a:r>
            <a:endParaRPr lang="en-US" sz="1200" dirty="0">
              <a:solidFill>
                <a:srgbClr val="000000"/>
              </a:solidFill>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1000"/>
              </a:spcAft>
              <a:buFont typeface="Symbol" panose="05050102010706020507" pitchFamily="18" charset="2"/>
              <a:buChar char=""/>
            </a:pPr>
            <a:r>
              <a:rPr lang="zh-cn" sz="1200" i="1" dirty="0">
                <a:solidFill>
                  <a:srgbClr val="000000"/>
                </a:solidFill>
                <a:effectLst/>
                <a:latin typeface="Ubuntu Light" panose="020B0304030602030204" pitchFamily="34" charset="0"/>
                <a:ea typeface="SimSun" panose="02010600030101010101" pitchFamily="2" charset="-122"/>
                <a:cs typeface="Calibri" panose="020F0502020204030204" pitchFamily="34" charset="0"/>
              </a:rPr>
              <a:t>能够对角色需要的时间、要求和期望做出承诺</a:t>
            </a:r>
          </a:p>
          <a:p>
            <a:pPr marL="0" marR="0">
              <a:lnSpc>
                <a:spcPct val="110000"/>
              </a:lnSpc>
              <a:spcBef>
                <a:spcPts val="0"/>
              </a:spcBef>
              <a:spcAft>
                <a:spcPts val="800"/>
              </a:spcAft>
            </a:pPr>
            <a:r>
              <a:rPr lang="zh-cn" sz="1200" i="1" dirty="0">
                <a:effectLst/>
                <a:latin typeface="Ubuntu Light" panose="020B0304030602030204" pitchFamily="34" charset="0"/>
                <a:ea typeface="SimSun" panose="02010600030101010101" pitchFamily="2" charset="-122"/>
                <a:cs typeface="Calibri" panose="020F0502020204030204" pitchFamily="34" charset="0"/>
              </a:rPr>
              <a:t>建议的遴选流程：</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10000"/>
              </a:lnSpc>
              <a:spcBef>
                <a:spcPts val="0"/>
              </a:spcBef>
              <a:spcAft>
                <a:spcPts val="800"/>
              </a:spcAft>
              <a:buFont typeface="Symbol" panose="05050102010706020507" pitchFamily="18" charset="2"/>
              <a:buChar char=""/>
            </a:pPr>
            <a:r>
              <a:rPr lang="zh-cn" sz="1200" i="1" dirty="0">
                <a:effectLst/>
                <a:latin typeface="Ubuntu Light" panose="020B0304030602030204" pitchFamily="34" charset="0"/>
                <a:ea typeface="SimSun" panose="02010600030101010101" pitchFamily="2" charset="-122"/>
                <a:cs typeface="Calibri" panose="020F0502020204030204" pitchFamily="34" charset="0"/>
              </a:rPr>
              <a:t>公开招募有兴趣参加的运动员。创立一个由 SO 工作人员、教练和运动员组成的评估委员会。</a:t>
            </a:r>
            <a:endParaRPr lang="en-US" dirty="0">
              <a:latin typeface="Ubuntu Light" panose="020B0304030602030204" pitchFamily="34"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35</a:t>
            </a:fld>
            <a:endParaRPr lang="en-US"/>
          </a:p>
        </p:txBody>
      </p:sp>
    </p:spTree>
    <p:extLst>
      <p:ext uri="{BB962C8B-B14F-4D97-AF65-F5344CB8AC3E}">
        <p14:creationId xmlns:p14="http://schemas.microsoft.com/office/powerpoint/2010/main" val="2982704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36</a:t>
            </a:fld>
            <a:endParaRPr lang="en-US"/>
          </a:p>
        </p:txBody>
      </p:sp>
    </p:spTree>
    <p:extLst>
      <p:ext uri="{BB962C8B-B14F-4D97-AF65-F5344CB8AC3E}">
        <p14:creationId xmlns:p14="http://schemas.microsoft.com/office/powerpoint/2010/main" val="2362156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37</a:t>
            </a:fld>
            <a:endParaRPr lang="en-US"/>
          </a:p>
        </p:txBody>
      </p:sp>
    </p:spTree>
    <p:extLst>
      <p:ext uri="{BB962C8B-B14F-4D97-AF65-F5344CB8AC3E}">
        <p14:creationId xmlns:p14="http://schemas.microsoft.com/office/powerpoint/2010/main" val="3748651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38</a:t>
            </a:fld>
            <a:endParaRPr lang="en-US"/>
          </a:p>
        </p:txBody>
      </p:sp>
    </p:spTree>
    <p:extLst>
      <p:ext uri="{BB962C8B-B14F-4D97-AF65-F5344CB8AC3E}">
        <p14:creationId xmlns:p14="http://schemas.microsoft.com/office/powerpoint/2010/main" val="3262444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39</a:t>
            </a:fld>
            <a:endParaRPr lang="en-US"/>
          </a:p>
        </p:txBody>
      </p:sp>
    </p:spTree>
    <p:extLst>
      <p:ext uri="{BB962C8B-B14F-4D97-AF65-F5344CB8AC3E}">
        <p14:creationId xmlns:p14="http://schemas.microsoft.com/office/powerpoint/2010/main" val="3892753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4</a:t>
            </a:fld>
            <a:endParaRPr lang="en-US"/>
          </a:p>
        </p:txBody>
      </p:sp>
    </p:spTree>
    <p:extLst>
      <p:ext uri="{BB962C8B-B14F-4D97-AF65-F5344CB8AC3E}">
        <p14:creationId xmlns:p14="http://schemas.microsoft.com/office/powerpoint/2010/main" val="3154141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委员会负责解决问题、计划活动、制定预算。事实上，当他们相互协作时，几乎可以完成任何工作，并且每个人都会做出自己的贡献。</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endParaRPr lang="en-US" dirty="0">
              <a:latin typeface="Ubuntu Light" panose="020B0304030602030204" pitchFamily="34"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40</a:t>
            </a:fld>
            <a:endParaRPr lang="en-US"/>
          </a:p>
        </p:txBody>
      </p:sp>
    </p:spTree>
    <p:extLst>
      <p:ext uri="{BB962C8B-B14F-4D97-AF65-F5344CB8AC3E}">
        <p14:creationId xmlns:p14="http://schemas.microsoft.com/office/powerpoint/2010/main" val="1261948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a:lnSpc>
                <a:spcPct val="115000"/>
              </a:lnSpc>
              <a:spcBef>
                <a:spcPts val="0"/>
              </a:spcBef>
              <a:spcAft>
                <a:spcPts val="0"/>
              </a:spcAft>
            </a:pPr>
            <a:r>
              <a:rPr lang="zh-cn" sz="1800" dirty="0">
                <a:effectLst/>
                <a:latin typeface="Ubuntu Light" panose="020B0304030602030204" pitchFamily="34" charset="0"/>
                <a:ea typeface="SimSun" panose="02010600030101010101" pitchFamily="2" charset="-122"/>
                <a:cs typeface="Times New Roman" panose="02020603050405020304" pitchFamily="18" charset="0"/>
              </a:rPr>
              <a:t>活动 1（5 分钟）：</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快速集体讨论委员会成员需具备哪些特质才能在委员会中获得成功。让小组成员在聊天窗口中输入他们的一些想法，或者让他们打开语音来说出这些想法。在您有 5 到 7 个不同的想法后，将这些想法与良好行为列表进行比较。</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gn="just">
              <a:lnSpc>
                <a:spcPct val="115000"/>
              </a:lnSpc>
              <a:spcBef>
                <a:spcPts val="0"/>
              </a:spcBef>
              <a:spcAft>
                <a:spcPts val="0"/>
              </a:spcAft>
            </a:pPr>
            <a:r>
              <a:rPr lang="zh-cn" sz="1100" i="1" dirty="0">
                <a:effectLst/>
                <a:latin typeface="Ubuntu Light" panose="020B0304030602030204" pitchFamily="34" charset="0"/>
                <a:ea typeface="SimSun" panose="02010600030101010101" pitchFamily="2" charset="-122"/>
                <a:cs typeface="Times New Roman" panose="02020603050405020304" pitchFamily="18" charset="0"/>
              </a:rPr>
              <a:t>您知道需要具备哪些特质才能成为一名优秀的委员会成员吗？所有委员会成员的职责是什么？</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gn="just">
              <a:lnSpc>
                <a:spcPct val="115000"/>
              </a:lnSpc>
              <a:spcBef>
                <a:spcPts val="0"/>
              </a:spcBef>
              <a:spcAft>
                <a:spcPts val="0"/>
              </a:spcAft>
            </a:pPr>
            <a:r>
              <a:rPr lang="zh-cn" sz="1100" i="1" dirty="0">
                <a:effectLst/>
                <a:latin typeface="Ubuntu Light" panose="020B0304030602030204" pitchFamily="34" charset="0"/>
                <a:ea typeface="SimSun" panose="02010600030101010101" pitchFamily="2" charset="-122"/>
                <a:cs typeface="Times New Roman" panose="02020603050405020304" pitchFamily="18" charset="0"/>
              </a:rPr>
              <a:t>我们需要有至少五个想法，但让我们尝试七个想法！每个人都可以在聊天窗口中写下自己的想法。</a:t>
            </a:r>
            <a:r>
              <a:rPr lang="zh-cn" sz="1100" dirty="0">
                <a:effectLst/>
                <a:latin typeface="Ubuntu Light" panose="020B0304030602030204" pitchFamily="34" charset="0"/>
                <a:ea typeface="SimSun" panose="02010600030101010101" pitchFamily="2" charset="-122"/>
                <a:cs typeface="Times New Roman" panose="02020603050405020304" pitchFamily="18" charset="0"/>
              </a:rPr>
              <a:t>这是个人活动。</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gn="just">
              <a:lnSpc>
                <a:spcPct val="115000"/>
              </a:lnSpc>
              <a:spcBef>
                <a:spcPts val="0"/>
              </a:spcBef>
              <a:spcAft>
                <a:spcPts val="0"/>
              </a:spcAft>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在您获得列表后，将它与委员会成员的这些良好行为进行比较：</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rPr>
              <a:t>倾听每个人的想法。</a:t>
            </a:r>
            <a:endParaRPr lang="en-US" sz="1100" dirty="0">
              <a:effectLst/>
              <a:latin typeface="Ubuntu Light" panose="020B0304030602030204" pitchFamily="34" charset="0"/>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rPr>
              <a:t>研究和了解这些问题。</a:t>
            </a:r>
            <a:endParaRPr lang="en-US" sz="1100" dirty="0">
              <a:effectLst/>
              <a:latin typeface="Ubuntu Light" panose="020B0304030602030204" pitchFamily="34" charset="0"/>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rPr>
              <a:t>列出有效想法、无效想法以及原因。</a:t>
            </a:r>
            <a:endParaRPr lang="en-US" sz="1100" dirty="0">
              <a:effectLst/>
              <a:latin typeface="Ubuntu Light" panose="020B0304030602030204" pitchFamily="34" charset="0"/>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rPr>
              <a:t>获取委员会以外的其他人员（即运动员或志愿者）的意见。</a:t>
            </a:r>
            <a:endParaRPr lang="en-US" sz="1100" dirty="0">
              <a:effectLst/>
              <a:latin typeface="Ubuntu Light" panose="020B0304030602030204" pitchFamily="34" charset="0"/>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rPr>
              <a:t>不要与委员会以外的人员分享机密信息。</a:t>
            </a:r>
            <a:endParaRPr lang="en-US" sz="1100" dirty="0">
              <a:effectLst/>
              <a:latin typeface="Ubuntu Light" panose="020B0304030602030204" pitchFamily="34" charset="0"/>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rPr>
              <a:t>相互协作，找到最佳解决方案。</a:t>
            </a:r>
            <a:endParaRPr lang="en-US" sz="1100" dirty="0">
              <a:effectLst/>
              <a:latin typeface="Ubuntu Light" panose="020B0304030602030204" pitchFamily="34" charset="0"/>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rPr>
              <a:t>小组达成共识</a:t>
            </a:r>
            <a:endParaRPr lang="en-US" sz="1100" dirty="0">
              <a:effectLst/>
              <a:latin typeface="Ubuntu Light" panose="020B0304030602030204" pitchFamily="34" charset="0"/>
              <a:ea typeface="SimSun" panose="02010600030101010101" pitchFamily="2" charset="-122"/>
            </a:endParaRPr>
          </a:p>
          <a:p>
            <a:pPr marL="742950" marR="0" lvl="1" indent="-285750" algn="just">
              <a:lnSpc>
                <a:spcPct val="115000"/>
              </a:lnSpc>
              <a:spcBef>
                <a:spcPts val="0"/>
              </a:spcBef>
              <a:spcAft>
                <a:spcPts val="0"/>
              </a:spcAft>
              <a:buFont typeface="Arial" panose="020B0604020202020204" pitchFamily="34" charset="0"/>
              <a:buChar char="•"/>
              <a:tabLst>
                <a:tab pos="914400" algn="l"/>
              </a:tabLst>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以专业方式行事</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742950" marR="0" lvl="1" indent="-285750" algn="just">
              <a:lnSpc>
                <a:spcPct val="115000"/>
              </a:lnSpc>
              <a:spcBef>
                <a:spcPts val="0"/>
              </a:spcBef>
              <a:spcAft>
                <a:spcPts val="0"/>
              </a:spcAft>
              <a:buFont typeface="Arial" panose="020B0604020202020204" pitchFamily="34" charset="0"/>
              <a:buChar char="•"/>
              <a:tabLst>
                <a:tab pos="914400" algn="l"/>
              </a:tabLst>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即使您不同意，也要接受小组决定</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gn="just">
              <a:lnSpc>
                <a:spcPct val="115000"/>
              </a:lnSpc>
              <a:spcBef>
                <a:spcPts val="0"/>
              </a:spcBef>
              <a:spcAft>
                <a:spcPts val="0"/>
              </a:spcAft>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您还想到了上面的列表中缺少的内容吗？</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zh-cn" sz="1100" i="1" dirty="0">
                <a:effectLst/>
                <a:latin typeface="Ubuntu Light" panose="020B0304030602030204" pitchFamily="34" charset="0"/>
                <a:ea typeface="SimSun" panose="02010600030101010101" pitchFamily="2" charset="-122"/>
                <a:cs typeface="Times New Roman" panose="02020603050405020304" pitchFamily="18" charset="0"/>
              </a:rPr>
              <a:t> </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41</a:t>
            </a:fld>
            <a:endParaRPr lang="en-US"/>
          </a:p>
        </p:txBody>
      </p:sp>
    </p:spTree>
    <p:extLst>
      <p:ext uri="{BB962C8B-B14F-4D97-AF65-F5344CB8AC3E}">
        <p14:creationId xmlns:p14="http://schemas.microsoft.com/office/powerpoint/2010/main" val="557405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18986"/>
          </a:xfrm>
        </p:spPr>
        <p:txBody>
          <a:bodyPr/>
          <a:lstStyle/>
          <a:p>
            <a:pPr marL="0" marR="0">
              <a:lnSpc>
                <a:spcPct val="115000"/>
              </a:lnSpc>
              <a:spcBef>
                <a:spcPts val="0"/>
              </a:spcBef>
              <a:spcAft>
                <a:spcPts val="0"/>
              </a:spcAft>
            </a:pPr>
            <a:r>
              <a:rPr lang="zh-cn" sz="1800" dirty="0">
                <a:effectLst/>
                <a:latin typeface="Ubuntu Light" panose="020B0304030602030204" pitchFamily="34" charset="0"/>
                <a:ea typeface="SimSun" panose="02010600030101010101" pitchFamily="2" charset="-122"/>
                <a:cs typeface="Times New Roman" panose="02020603050405020304" pitchFamily="18" charset="0"/>
              </a:rPr>
              <a:t>活动 1（5 分钟）：</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快速集体讨论委员会成员需具备哪些特质才能在委员会中获得成功。让小组成员在聊天窗口中输入他们的一些想法，或者让他们打开语音来说出这些想法。在您有 5 到 7 个不同的想法后，将这些想法与良好行为列表进行比较。</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gn="just">
              <a:lnSpc>
                <a:spcPct val="115000"/>
              </a:lnSpc>
              <a:spcBef>
                <a:spcPts val="0"/>
              </a:spcBef>
              <a:spcAft>
                <a:spcPts val="0"/>
              </a:spcAft>
            </a:pPr>
            <a:r>
              <a:rPr lang="zh-cn" sz="1100" i="1" dirty="0">
                <a:effectLst/>
                <a:latin typeface="Ubuntu Light" panose="020B0304030602030204" pitchFamily="34" charset="0"/>
                <a:ea typeface="SimSun" panose="02010600030101010101" pitchFamily="2" charset="-122"/>
                <a:cs typeface="Times New Roman" panose="02020603050405020304" pitchFamily="18" charset="0"/>
              </a:rPr>
              <a:t>您知道需要具备哪些特质才能成为一名优秀的委员会成员吗？所有委员会成员的职责是什么？</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gn="just">
              <a:lnSpc>
                <a:spcPct val="115000"/>
              </a:lnSpc>
              <a:spcBef>
                <a:spcPts val="0"/>
              </a:spcBef>
              <a:spcAft>
                <a:spcPts val="0"/>
              </a:spcAft>
            </a:pPr>
            <a:r>
              <a:rPr lang="zh-cn" sz="1100" i="1" dirty="0">
                <a:effectLst/>
                <a:latin typeface="Ubuntu Light" panose="020B0304030602030204" pitchFamily="34" charset="0"/>
                <a:ea typeface="SimSun" panose="02010600030101010101" pitchFamily="2" charset="-122"/>
                <a:cs typeface="Times New Roman" panose="02020603050405020304" pitchFamily="18" charset="0"/>
              </a:rPr>
              <a:t>我们需要有至少五个想法，但让我们尝试七个想法！每个人都可以在聊天窗口中写下自己的想法。</a:t>
            </a:r>
            <a:r>
              <a:rPr lang="zh-cn" sz="1100" dirty="0">
                <a:effectLst/>
                <a:latin typeface="Ubuntu Light" panose="020B0304030602030204" pitchFamily="34" charset="0"/>
                <a:ea typeface="SimSun" panose="02010600030101010101" pitchFamily="2" charset="-122"/>
                <a:cs typeface="Times New Roman" panose="02020603050405020304" pitchFamily="18" charset="0"/>
              </a:rPr>
              <a:t>这是个人活动。</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gn="just">
              <a:lnSpc>
                <a:spcPct val="115000"/>
              </a:lnSpc>
              <a:spcBef>
                <a:spcPts val="0"/>
              </a:spcBef>
              <a:spcAft>
                <a:spcPts val="0"/>
              </a:spcAft>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在您获得列表后，将它与委员会成员的这些良好行为进行比较：</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rPr>
              <a:t>倾听每个人的想法。</a:t>
            </a:r>
            <a:endParaRPr lang="en-US" sz="1100" dirty="0">
              <a:effectLst/>
              <a:latin typeface="Ubuntu Light" panose="020B0304030602030204" pitchFamily="34" charset="0"/>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rPr>
              <a:t>研究和了解这些问题。</a:t>
            </a:r>
            <a:endParaRPr lang="en-US" sz="1100" dirty="0">
              <a:effectLst/>
              <a:latin typeface="Ubuntu Light" panose="020B0304030602030204" pitchFamily="34" charset="0"/>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rPr>
              <a:t>列出有效想法、无效想法以及原因。</a:t>
            </a:r>
            <a:endParaRPr lang="en-US" sz="1100" dirty="0">
              <a:effectLst/>
              <a:latin typeface="Ubuntu Light" panose="020B0304030602030204" pitchFamily="34" charset="0"/>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rPr>
              <a:t>获取委员会以外的其他人员（即运动员或志愿者）的意见。</a:t>
            </a:r>
            <a:endParaRPr lang="en-US" sz="1100" dirty="0">
              <a:effectLst/>
              <a:latin typeface="Ubuntu Light" panose="020B0304030602030204" pitchFamily="34" charset="0"/>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rPr>
              <a:t>不要与委员会以外的人员分享机密信息。</a:t>
            </a:r>
            <a:endParaRPr lang="en-US" sz="1100" dirty="0">
              <a:effectLst/>
              <a:latin typeface="Ubuntu Light" panose="020B0304030602030204" pitchFamily="34" charset="0"/>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rPr>
              <a:t>相互协作，找到最佳解决方案。</a:t>
            </a:r>
            <a:endParaRPr lang="en-US" sz="1100" dirty="0">
              <a:effectLst/>
              <a:latin typeface="Ubuntu Light" panose="020B0304030602030204" pitchFamily="34" charset="0"/>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rPr>
              <a:t>小组达成共识</a:t>
            </a:r>
            <a:endParaRPr lang="en-US" sz="1100" dirty="0">
              <a:effectLst/>
              <a:latin typeface="Ubuntu Light" panose="020B0304030602030204" pitchFamily="34" charset="0"/>
              <a:ea typeface="SimSun" panose="02010600030101010101" pitchFamily="2" charset="-122"/>
            </a:endParaRPr>
          </a:p>
          <a:p>
            <a:pPr marL="742950" marR="0" lvl="1" indent="-285750" algn="just">
              <a:lnSpc>
                <a:spcPct val="115000"/>
              </a:lnSpc>
              <a:spcBef>
                <a:spcPts val="0"/>
              </a:spcBef>
              <a:spcAft>
                <a:spcPts val="0"/>
              </a:spcAft>
              <a:buFont typeface="Arial" panose="020B0604020202020204" pitchFamily="34" charset="0"/>
              <a:buChar char="•"/>
              <a:tabLst>
                <a:tab pos="914400" algn="l"/>
              </a:tabLst>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以专业方式行事</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742950" marR="0" lvl="1" indent="-285750" algn="just">
              <a:lnSpc>
                <a:spcPct val="115000"/>
              </a:lnSpc>
              <a:spcBef>
                <a:spcPts val="0"/>
              </a:spcBef>
              <a:spcAft>
                <a:spcPts val="0"/>
              </a:spcAft>
              <a:buFont typeface="Arial" panose="020B0604020202020204" pitchFamily="34" charset="0"/>
              <a:buChar char="•"/>
              <a:tabLst>
                <a:tab pos="914400" algn="l"/>
              </a:tabLst>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即使您不同意，也要接受小组决定</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gn="just">
              <a:lnSpc>
                <a:spcPct val="115000"/>
              </a:lnSpc>
              <a:spcBef>
                <a:spcPts val="0"/>
              </a:spcBef>
              <a:spcAft>
                <a:spcPts val="0"/>
              </a:spcAft>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您还想到了上面的列表中缺少的内容吗？</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zh-cn" sz="1100" i="1" dirty="0">
                <a:effectLst/>
                <a:latin typeface="Ubuntu Light" panose="020B0304030602030204" pitchFamily="34" charset="0"/>
                <a:ea typeface="SimSun" panose="02010600030101010101" pitchFamily="2" charset="-122"/>
                <a:cs typeface="Times New Roman" panose="02020603050405020304" pitchFamily="18" charset="0"/>
              </a:rPr>
              <a:t> </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42</a:t>
            </a:fld>
            <a:endParaRPr lang="en-US"/>
          </a:p>
        </p:txBody>
      </p:sp>
    </p:spTree>
    <p:extLst>
      <p:ext uri="{BB962C8B-B14F-4D97-AF65-F5344CB8AC3E}">
        <p14:creationId xmlns:p14="http://schemas.microsoft.com/office/powerpoint/2010/main" val="4048496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活动 2（20 分钟）：现在是时候开展实践并体会成为委员会成员的感受了。在活动前，提醒学员回想一下委员会的定义：努力寻求解决方案，做出平等的贡献，并就决定达成一致。我们建议您使用分组讨论室，完成后，让每个小组中的一名团队领导描述他们的决策过程。告诉各个小组的成员，他们有 10 分钟的时间来讨论和寻找解决方案。</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457200" marR="0">
              <a:lnSpc>
                <a:spcPct val="107000"/>
              </a:lnSpc>
              <a:spcBef>
                <a:spcPts val="0"/>
              </a:spcBef>
              <a:spcAft>
                <a:spcPts val="0"/>
              </a:spcAft>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 </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457200" marR="0">
              <a:lnSpc>
                <a:spcPct val="107000"/>
              </a:lnSpc>
              <a:spcBef>
                <a:spcPts val="0"/>
              </a:spcBef>
              <a:spcAft>
                <a:spcPts val="0"/>
              </a:spcAft>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当他们回到小组中时，邀请每个小组中的一名成员分享他们的决定以及这个过程的进行方式。</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457200" marR="0">
              <a:lnSpc>
                <a:spcPct val="107000"/>
              </a:lnSpc>
              <a:spcBef>
                <a:spcPts val="0"/>
              </a:spcBef>
              <a:spcAft>
                <a:spcPts val="0"/>
              </a:spcAft>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在每个人分享完后，提出以下问题：</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457200" marR="0">
              <a:lnSpc>
                <a:spcPct val="107000"/>
              </a:lnSpc>
              <a:spcBef>
                <a:spcPts val="0"/>
              </a:spcBef>
              <a:spcAft>
                <a:spcPts val="0"/>
              </a:spcAft>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 </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您参加委员会会议的感受如何？</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您觉得轻松还是具有挑战性？</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哪些是有效的？</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哪些是无效的？</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zh-cn" sz="1100" i="1" dirty="0">
                <a:effectLst/>
                <a:latin typeface="Ubuntu Light" panose="020B0304030602030204" pitchFamily="34" charset="0"/>
                <a:ea typeface="SimSun" panose="02010600030101010101" pitchFamily="2" charset="-122"/>
                <a:cs typeface="Times New Roman" panose="02020603050405020304" pitchFamily="18" charset="0"/>
              </a:rPr>
              <a:t> </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43</a:t>
            </a:fld>
            <a:endParaRPr lang="en-US"/>
          </a:p>
        </p:txBody>
      </p:sp>
    </p:spTree>
    <p:extLst>
      <p:ext uri="{BB962C8B-B14F-4D97-AF65-F5344CB8AC3E}">
        <p14:creationId xmlns:p14="http://schemas.microsoft.com/office/powerpoint/2010/main" val="3564542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活动 3：在讨论中，首先说明特殊奥林匹克运动会创立了各种具有不同职责的委员会。它们可以是全球、区域、国家和地方性的基于社区的委员会。您可以为像世界运动会这样的大型活动和当地社区的糕饼义卖活动设立委员会来筹集资金。让小组成员使用聊天窗口或打开语音来分享一些示例。在从小组中获得一些答案后，请考虑从您的项目中提供您自己的想法或示例。</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zh-cn" sz="1100" i="1" dirty="0">
                <a:effectLst/>
                <a:latin typeface="Ubuntu Light" panose="020B0304030602030204" pitchFamily="34" charset="0"/>
                <a:ea typeface="SimSun" panose="02010600030101010101" pitchFamily="2" charset="-122"/>
                <a:cs typeface="Times New Roman" panose="02020603050405020304" pitchFamily="18" charset="0"/>
              </a:rPr>
              <a:t> </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44</a:t>
            </a:fld>
            <a:endParaRPr lang="en-US"/>
          </a:p>
        </p:txBody>
      </p:sp>
    </p:spTree>
    <p:extLst>
      <p:ext uri="{BB962C8B-B14F-4D97-AF65-F5344CB8AC3E}">
        <p14:creationId xmlns:p14="http://schemas.microsoft.com/office/powerpoint/2010/main" val="1013343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tabLst>
                <a:tab pos="1098550" algn="l"/>
              </a:tabLst>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董事会将为该项目制定政策并指导首席执行官的工作。他们还会监督该项目的预算。</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tabLst>
                <a:tab pos="1098550" algn="l"/>
              </a:tabLst>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 </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tabLst>
                <a:tab pos="1098550" algn="l"/>
              </a:tabLst>
            </a:pPr>
            <a:r>
              <a:rPr lang="zh-cn" sz="1100" dirty="0">
                <a:effectLst/>
                <a:latin typeface="Ubuntu Light" panose="020B0304030602030204" pitchFamily="34" charset="0"/>
                <a:ea typeface="SimSun" panose="02010600030101010101" pitchFamily="2" charset="-122"/>
                <a:cs typeface="Times New Roman" panose="02020603050405020304" pitchFamily="18" charset="0"/>
              </a:rPr>
              <a:t>董事会需要有足够的成员，以便能进行监督并及时做出决策。他们应该包括来自不同地点和不同职业的成员，这些成员参加过特殊奥林匹克运动会或有智障，或者有兴趣推动特殊奥林匹克运动会的发展。</a:t>
            </a:r>
            <a:endParaRPr lang="en-US" sz="1100" dirty="0">
              <a:effectLst/>
              <a:latin typeface="Ubuntu Light" panose="020B0304030602030204" pitchFamily="34" charset="0"/>
              <a:ea typeface="SimSun" panose="0201060003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45</a:t>
            </a:fld>
            <a:endParaRPr lang="en-US"/>
          </a:p>
        </p:txBody>
      </p:sp>
    </p:spTree>
    <p:extLst>
      <p:ext uri="{BB962C8B-B14F-4D97-AF65-F5344CB8AC3E}">
        <p14:creationId xmlns:p14="http://schemas.microsoft.com/office/powerpoint/2010/main" val="6806787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按照要求，所有董事会必须包括至少一个：</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46</a:t>
            </a:fld>
            <a:endParaRPr lang="en-US"/>
          </a:p>
        </p:txBody>
      </p:sp>
    </p:spTree>
    <p:extLst>
      <p:ext uri="{BB962C8B-B14F-4D97-AF65-F5344CB8AC3E}">
        <p14:creationId xmlns:p14="http://schemas.microsoft.com/office/powerpoint/2010/main" val="14137522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tabLst>
                <a:tab pos="1098550" algn="l"/>
              </a:tabLs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 </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tabLst>
                <a:tab pos="1098550" algn="l"/>
              </a:tabLs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让运动员以董事会成员和委员会成员的身份参与特殊奥林匹克运动会项目将给项目带来哪些好处？</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tabLst>
                <a:tab pos="1098550" algn="l"/>
              </a:tabLst>
            </a:pPr>
            <a:r>
              <a:rPr lang="zh-cn" sz="1200" dirty="0">
                <a:effectLst/>
                <a:latin typeface="Ubuntu Light" panose="020B0304030602030204" pitchFamily="34" charset="0"/>
                <a:ea typeface="SimSun" panose="02010600030101010101" pitchFamily="2" charset="-122"/>
              </a:rPr>
              <a:t>在董事会任职的运动员将遇到哪些挑战？如果您是董事会成员，您将会如何应对这些挑战？</a:t>
            </a:r>
            <a:r>
              <a:rPr lang="zh-cn" sz="1200" dirty="0">
                <a:effectLst/>
                <a:latin typeface="Ubuntu Light" panose="020B0304030602030204" pitchFamily="34" charset="0"/>
                <a:ea typeface="SimSun" panose="02010600030101010101" pitchFamily="2" charset="-122"/>
                <a:cs typeface="Times New Roman" panose="02020603050405020304" pitchFamily="18" charset="0"/>
              </a:rPr>
              <a:t> </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tabLst>
                <a:tab pos="1098550" algn="l"/>
              </a:tabLs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想想您自己在这些角色中的表现。您拥有的哪些优势可以帮助您取得成功？您需要在哪些方面做出改进？</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tabLst>
                <a:tab pos="1098550" algn="l"/>
              </a:tabLst>
            </a:pPr>
            <a:r>
              <a:rPr lang="zh-cn" sz="1200" dirty="0">
                <a:effectLst/>
                <a:latin typeface="Ubuntu Light" panose="020B0304030602030204" pitchFamily="34" charset="0"/>
                <a:ea typeface="SimSun" panose="02010600030101010101" pitchFamily="2" charset="-122"/>
                <a:cs typeface="Times New Roman" panose="02020603050405020304" pitchFamily="18" charset="0"/>
              </a:rPr>
              <a:t>运动员领袖需要获得什么样的支持才能在这些角色中取得成功？</a:t>
            </a:r>
            <a:endParaRPr lang="en-US" sz="1200" dirty="0">
              <a:effectLst/>
              <a:latin typeface="Ubuntu Light" panose="020B0304030602030204" pitchFamily="34" charset="0"/>
              <a:ea typeface="SimSun" panose="02010600030101010101" pitchFamily="2" charset="-122"/>
              <a:cs typeface="Times New Roman" panose="02020603050405020304" pitchFamily="18" charset="0"/>
            </a:endParaRPr>
          </a:p>
          <a:p>
            <a:endParaRPr lang="en-US" dirty="0">
              <a:latin typeface="Ubuntu Light" panose="020B0304030602030204" pitchFamily="34"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47</a:t>
            </a:fld>
            <a:endParaRPr lang="en-US"/>
          </a:p>
        </p:txBody>
      </p:sp>
    </p:spTree>
    <p:extLst>
      <p:ext uri="{BB962C8B-B14F-4D97-AF65-F5344CB8AC3E}">
        <p14:creationId xmlns:p14="http://schemas.microsoft.com/office/powerpoint/2010/main" val="27581835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48</a:t>
            </a:fld>
            <a:endParaRPr lang="en-US"/>
          </a:p>
        </p:txBody>
      </p:sp>
    </p:spTree>
    <p:extLst>
      <p:ext uri="{BB962C8B-B14F-4D97-AF65-F5344CB8AC3E}">
        <p14:creationId xmlns:p14="http://schemas.microsoft.com/office/powerpoint/2010/main" val="23886190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49</a:t>
            </a:fld>
            <a:endParaRPr lang="en-US"/>
          </a:p>
        </p:txBody>
      </p:sp>
    </p:spTree>
    <p:extLst>
      <p:ext uri="{BB962C8B-B14F-4D97-AF65-F5344CB8AC3E}">
        <p14:creationId xmlns:p14="http://schemas.microsoft.com/office/powerpoint/2010/main" val="3040248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5</a:t>
            </a:fld>
            <a:endParaRPr lang="en-US"/>
          </a:p>
        </p:txBody>
      </p:sp>
    </p:spTree>
    <p:extLst>
      <p:ext uri="{BB962C8B-B14F-4D97-AF65-F5344CB8AC3E}">
        <p14:creationId xmlns:p14="http://schemas.microsoft.com/office/powerpoint/2010/main" val="1809481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6</a:t>
            </a:fld>
            <a:endParaRPr lang="en-US"/>
          </a:p>
        </p:txBody>
      </p:sp>
    </p:spTree>
    <p:extLst>
      <p:ext uri="{BB962C8B-B14F-4D97-AF65-F5344CB8AC3E}">
        <p14:creationId xmlns:p14="http://schemas.microsoft.com/office/powerpoint/2010/main" val="153391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7</a:t>
            </a:fld>
            <a:endParaRPr lang="en-US"/>
          </a:p>
        </p:txBody>
      </p:sp>
    </p:spTree>
    <p:extLst>
      <p:ext uri="{BB962C8B-B14F-4D97-AF65-F5344CB8AC3E}">
        <p14:creationId xmlns:p14="http://schemas.microsoft.com/office/powerpoint/2010/main" val="1211981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8</a:t>
            </a:fld>
            <a:endParaRPr lang="en-US"/>
          </a:p>
        </p:txBody>
      </p:sp>
    </p:spTree>
    <p:extLst>
      <p:ext uri="{BB962C8B-B14F-4D97-AF65-F5344CB8AC3E}">
        <p14:creationId xmlns:p14="http://schemas.microsoft.com/office/powerpoint/2010/main" val="2688418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9</a:t>
            </a:fld>
            <a:endParaRPr lang="en-US"/>
          </a:p>
        </p:txBody>
      </p:sp>
    </p:spTree>
    <p:extLst>
      <p:ext uri="{BB962C8B-B14F-4D97-AF65-F5344CB8AC3E}">
        <p14:creationId xmlns:p14="http://schemas.microsoft.com/office/powerpoint/2010/main" val="2068900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413855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38736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367591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925442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90E6BF-6130-0D40-97DE-B7A2956CF058}"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61232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90E6BF-6130-0D40-97DE-B7A2956CF058}"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569720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90E6BF-6130-0D40-97DE-B7A2956CF058}"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18328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90E6BF-6130-0D40-97DE-B7A2956CF058}"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3229235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0E6BF-6130-0D40-97DE-B7A2956CF058}"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72080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90E6BF-6130-0D40-97DE-B7A2956CF058}"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22239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90E6BF-6130-0D40-97DE-B7A2956CF058}"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219826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0E6BF-6130-0D40-97DE-B7A2956CF058}" type="datetimeFigureOut">
              <a:rPr lang="en-US" smtClean="0"/>
              <a:t>1/12/2022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04227-7E0D-CC41-96C5-A6713E1AB6ED}" type="slidenum">
              <a:rPr lang="en-US" smtClean="0"/>
              <a:t>‹#›</a:t>
            </a:fld>
            <a:endParaRPr lang="en-US"/>
          </a:p>
        </p:txBody>
      </p:sp>
    </p:spTree>
    <p:extLst>
      <p:ext uri="{BB962C8B-B14F-4D97-AF65-F5344CB8AC3E}">
        <p14:creationId xmlns:p14="http://schemas.microsoft.com/office/powerpoint/2010/main" val="399504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09304FBD-2C3F-49B7-AED4-9810EB42804D}"/>
              </a:ext>
            </a:extLst>
          </p:cNvPr>
          <p:cNvPicPr>
            <a:picLocks noChangeAspect="1"/>
          </p:cNvPicPr>
          <p:nvPr/>
        </p:nvPicPr>
        <p:blipFill>
          <a:blip r:embed="rId4"/>
          <a:stretch>
            <a:fillRect/>
          </a:stretch>
        </p:blipFill>
        <p:spPr>
          <a:xfrm>
            <a:off x="0" y="0"/>
            <a:ext cx="12192000" cy="6858000"/>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FFD2542C-8BF9-4F1A-8D07-A74AA2C22CC1}"/>
              </a:ext>
            </a:extLst>
          </p:cNvPr>
          <p:cNvPicPr>
            <a:picLocks noChangeAspect="1"/>
          </p:cNvPicPr>
          <p:nvPr/>
        </p:nvPicPr>
        <p:blipFill>
          <a:blip r:embed="rId5"/>
          <a:stretch>
            <a:fillRect/>
          </a:stretch>
        </p:blipFill>
        <p:spPr>
          <a:xfrm>
            <a:off x="0" y="0"/>
            <a:ext cx="12192000" cy="6858000"/>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4C66951A-BB72-4B3B-8524-D01C0ABB0B59}"/>
              </a:ext>
            </a:extLst>
          </p:cNvPr>
          <p:cNvPicPr>
            <a:picLocks noChangeAspect="1"/>
          </p:cNvPicPr>
          <p:nvPr/>
        </p:nvPicPr>
        <p:blipFill>
          <a:blip r:embed="rId6"/>
          <a:stretch>
            <a:fillRect/>
          </a:stretch>
        </p:blipFill>
        <p:spPr>
          <a:xfrm>
            <a:off x="0" y="0"/>
            <a:ext cx="12192000" cy="6858000"/>
          </a:xfrm>
          <a:prstGeom prst="rect">
            <a:avLst/>
          </a:prstGeom>
        </p:spPr>
      </p:pic>
      <p:pic>
        <p:nvPicPr>
          <p:cNvPr id="11" name="Picture 10" descr="A picture containing chart&#10;&#10;Description automatically generated">
            <a:extLst>
              <a:ext uri="{FF2B5EF4-FFF2-40B4-BE49-F238E27FC236}">
                <a16:creationId xmlns:a16="http://schemas.microsoft.com/office/drawing/2014/main" id="{6C74CB75-2D54-4298-B400-BA42EEA7ABDC}"/>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86031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zh-cn" dirty="0">
                <a:solidFill>
                  <a:schemeClr val="bg1"/>
                </a:solidFill>
                <a:latin typeface="SimSun" panose="02010600030101010101" pitchFamily="2" charset="-122"/>
                <a:ea typeface="SimSun" panose="02010600030101010101" pitchFamily="2" charset="-122"/>
              </a:rPr>
              <a:t>第 </a:t>
            </a:r>
            <a:r>
              <a:rPr lang="zh-cn" dirty="0">
                <a:solidFill>
                  <a:schemeClr val="bg1"/>
                </a:solidFill>
              </a:rPr>
              <a:t>1</a:t>
            </a:r>
            <a:r>
              <a:rPr lang="zh-cn" dirty="0">
                <a:solidFill>
                  <a:schemeClr val="bg1"/>
                </a:solidFill>
                <a:latin typeface="SimSun" panose="02010600030101010101" pitchFamily="2" charset="-122"/>
                <a:ea typeface="SimSun" panose="02010600030101010101" pitchFamily="2" charset="-122"/>
              </a:rPr>
              <a:t> 课：为会议做准备</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3209524"/>
            <a:ext cx="10515600" cy="1621397"/>
          </a:xfrm>
        </p:spPr>
        <p:txBody>
          <a:bodyPr>
            <a:normAutofit/>
          </a:bodyPr>
          <a:lstStyle/>
          <a:p>
            <a:pPr marL="257168" indent="-257168" algn="just">
              <a:lnSpc>
                <a:spcPct val="150000"/>
              </a:lnSpc>
            </a:pPr>
            <a:r>
              <a:rPr lang="zh-cn" b="1" dirty="0">
                <a:solidFill>
                  <a:schemeClr val="bg1"/>
                </a:solidFill>
                <a:latin typeface="SimSun" panose="02010600030101010101" pitchFamily="2" charset="-122"/>
                <a:ea typeface="SimSun" panose="02010600030101010101" pitchFamily="2" charset="-122"/>
              </a:rPr>
              <a:t>了解会议的含义。</a:t>
            </a:r>
          </a:p>
          <a:p>
            <a:pPr marL="257168" indent="-257168" algn="just">
              <a:lnSpc>
                <a:spcPct val="150000"/>
              </a:lnSpc>
            </a:pPr>
            <a:r>
              <a:rPr lang="zh-cn" b="1" dirty="0">
                <a:solidFill>
                  <a:schemeClr val="bg1"/>
                </a:solidFill>
                <a:latin typeface="SimSun" panose="02010600030101010101" pitchFamily="2" charset="-122"/>
                <a:ea typeface="SimSun" panose="02010600030101010101" pitchFamily="2" charset="-122"/>
              </a:rPr>
              <a:t>在会议前、会议期间和会议后应做的工作。</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883961"/>
            <a:ext cx="10515600" cy="78175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50000"/>
              </a:lnSpc>
              <a:spcBef>
                <a:spcPts val="0"/>
              </a:spcBef>
            </a:pPr>
            <a:r>
              <a:rPr lang="zh-cn" dirty="0">
                <a:solidFill>
                  <a:schemeClr val="bg1"/>
                </a:solidFill>
                <a:latin typeface="SimSun" panose="02010600030101010101" pitchFamily="2" charset="-122"/>
                <a:ea typeface="SimSun" panose="02010600030101010101" pitchFamily="2" charset="-122"/>
                <a:cs typeface="Times New Roman" panose="02020603050405020304" pitchFamily="18" charset="0"/>
              </a:rPr>
              <a:t>在本课中，我们将：</a:t>
            </a:r>
          </a:p>
        </p:txBody>
      </p:sp>
    </p:spTree>
    <p:extLst>
      <p:ext uri="{BB962C8B-B14F-4D97-AF65-F5344CB8AC3E}">
        <p14:creationId xmlns:p14="http://schemas.microsoft.com/office/powerpoint/2010/main" val="3297112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716849"/>
            <a:ext cx="10515600" cy="1325563"/>
          </a:xfrm>
        </p:spPr>
        <p:txBody>
          <a:bodyPr/>
          <a:lstStyle/>
          <a:p>
            <a:r>
              <a:rPr lang="zh-cn" b="1" dirty="0">
                <a:solidFill>
                  <a:srgbClr val="016A5F"/>
                </a:solidFill>
                <a:latin typeface="SimSun" panose="02010600030101010101" pitchFamily="2" charset="-122"/>
                <a:ea typeface="SimSun" panose="02010600030101010101" pitchFamily="2" charset="-122"/>
              </a:rPr>
              <a:t>什么是会议？</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770014"/>
            <a:ext cx="10078844" cy="2219431"/>
          </a:xfrm>
        </p:spPr>
        <p:txBody>
          <a:bodyPr>
            <a:normAutofit/>
          </a:bodyPr>
          <a:lstStyle/>
          <a:p>
            <a:pPr marL="0" indent="0" algn="just">
              <a:lnSpc>
                <a:spcPct val="150000"/>
              </a:lnSpc>
              <a:buNone/>
            </a:pPr>
            <a:r>
              <a:rPr lang="zh-cn" b="1" dirty="0">
                <a:latin typeface="SimSun" panose="02010600030101010101" pitchFamily="2" charset="-122"/>
                <a:ea typeface="SimSun" panose="02010600030101010101" pitchFamily="2" charset="-122"/>
              </a:rPr>
              <a:t>会议是指两个或两个以上的人员聚在一起讨论一个或多个主题的过程，它通常在正式场合或商务场合中进行，但也会在各种其他环境中进行。</a:t>
            </a:r>
          </a:p>
        </p:txBody>
      </p:sp>
      <p:sp>
        <p:nvSpPr>
          <p:cNvPr id="4" name="TextBox 3">
            <a:extLst>
              <a:ext uri="{FF2B5EF4-FFF2-40B4-BE49-F238E27FC236}">
                <a16:creationId xmlns:a16="http://schemas.microsoft.com/office/drawing/2014/main" id="{2D2F5DA9-9126-4975-9E03-E80EBCCB6BEE}"/>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344361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0"/>
            <a:ext cx="10515600" cy="1325563"/>
          </a:xfrm>
        </p:spPr>
        <p:txBody>
          <a:bodyPr/>
          <a:lstStyle/>
          <a:p>
            <a:r>
              <a:rPr lang="zh-cn" b="1" dirty="0">
                <a:solidFill>
                  <a:srgbClr val="016A5F"/>
                </a:solidFill>
                <a:latin typeface="SimSun" panose="02010600030101010101" pitchFamily="2" charset="-122"/>
                <a:ea typeface="SimSun" panose="02010600030101010101" pitchFamily="2" charset="-122"/>
              </a:rPr>
              <a:t>会议前</a:t>
            </a:r>
          </a:p>
        </p:txBody>
      </p:sp>
      <p:pic>
        <p:nvPicPr>
          <p:cNvPr id="4" name="Picture 3" descr="一群人坐在一张摆有笔记本电脑和资料的桌子旁&#10;&#10;自动生成的描述（中置信度）">
            <a:extLst>
              <a:ext uri="{FF2B5EF4-FFF2-40B4-BE49-F238E27FC236}">
                <a16:creationId xmlns:a16="http://schemas.microsoft.com/office/drawing/2014/main" id="{D934DA94-CA17-3845-911B-80BD85031A49}"/>
              </a:ext>
            </a:extLst>
          </p:cNvPr>
          <p:cNvPicPr>
            <a:picLocks noChangeAspect="1"/>
          </p:cNvPicPr>
          <p:nvPr/>
        </p:nvPicPr>
        <p:blipFill>
          <a:blip r:embed="rId4"/>
          <a:stretch>
            <a:fillRect/>
          </a:stretch>
        </p:blipFill>
        <p:spPr>
          <a:xfrm>
            <a:off x="2955235" y="1790082"/>
            <a:ext cx="6718852" cy="4479235"/>
          </a:xfrm>
          <a:prstGeom prst="rect">
            <a:avLst/>
          </a:prstGeom>
        </p:spPr>
      </p:pic>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9971700" y="1782904"/>
            <a:ext cx="0" cy="4479235"/>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386929" y="1782904"/>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zh-cn" sz="3200" b="1" dirty="0">
                <a:solidFill>
                  <a:srgbClr val="179984"/>
                </a:solidFill>
                <a:latin typeface="SimSun" panose="02010600030101010101" pitchFamily="2" charset="-122"/>
                <a:ea typeface="SimSun" panose="02010600030101010101" pitchFamily="2" charset="-122"/>
              </a:rPr>
              <a:t>活动 </a:t>
            </a:r>
            <a:r>
              <a:rPr lang="zh-cn" sz="3200" b="1" dirty="0">
                <a:solidFill>
                  <a:srgbClr val="179984"/>
                </a:solidFill>
              </a:rPr>
              <a:t>1</a:t>
            </a:r>
          </a:p>
        </p:txBody>
      </p:sp>
      <p:sp>
        <p:nvSpPr>
          <p:cNvPr id="7" name="TextBox 6">
            <a:extLst>
              <a:ext uri="{FF2B5EF4-FFF2-40B4-BE49-F238E27FC236}">
                <a16:creationId xmlns:a16="http://schemas.microsoft.com/office/drawing/2014/main" id="{58970EAA-FD5E-48B8-9060-9C9C0E9B34E6}"/>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1090614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060760-E560-164F-9505-7427F0E9E646}"/>
              </a:ext>
            </a:extLst>
          </p:cNvPr>
          <p:cNvSpPr>
            <a:spLocks noGrp="1"/>
          </p:cNvSpPr>
          <p:nvPr>
            <p:ph idx="1"/>
          </p:nvPr>
        </p:nvSpPr>
        <p:spPr>
          <a:xfrm>
            <a:off x="421342" y="129217"/>
            <a:ext cx="829235" cy="395219"/>
          </a:xfrm>
        </p:spPr>
        <p:txBody>
          <a:bodyPr>
            <a:normAutofit lnSpcReduction="10000"/>
          </a:bodyPr>
          <a:lstStyle/>
          <a:p>
            <a:pPr marL="0" indent="0" algn="just">
              <a:lnSpc>
                <a:spcPct val="150000"/>
              </a:lnSpc>
              <a:buNone/>
            </a:pPr>
            <a:r>
              <a:rPr lang="zh-cn" sz="1600" b="1" dirty="0">
                <a:solidFill>
                  <a:srgbClr val="179984"/>
                </a:solidFill>
                <a:latin typeface="SimSun" panose="02010600030101010101" pitchFamily="2" charset="-122"/>
                <a:ea typeface="SimSun" panose="02010600030101010101" pitchFamily="2" charset="-122"/>
              </a:rPr>
              <a:t>日期</a:t>
            </a:r>
          </a:p>
        </p:txBody>
      </p:sp>
      <p:sp>
        <p:nvSpPr>
          <p:cNvPr id="4" name="Content Placeholder 2">
            <a:extLst>
              <a:ext uri="{FF2B5EF4-FFF2-40B4-BE49-F238E27FC236}">
                <a16:creationId xmlns:a16="http://schemas.microsoft.com/office/drawing/2014/main" id="{4159B752-0C9B-0842-B400-9A4B3441AAB7}"/>
              </a:ext>
            </a:extLst>
          </p:cNvPr>
          <p:cNvSpPr txBox="1">
            <a:spLocks/>
          </p:cNvSpPr>
          <p:nvPr/>
        </p:nvSpPr>
        <p:spPr>
          <a:xfrm>
            <a:off x="4132730" y="129217"/>
            <a:ext cx="829235" cy="3952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zh-cn" sz="1600" b="1" dirty="0">
                <a:solidFill>
                  <a:srgbClr val="179984"/>
                </a:solidFill>
                <a:latin typeface="SimSun" panose="02010600030101010101" pitchFamily="2" charset="-122"/>
                <a:ea typeface="SimSun" panose="02010600030101010101" pitchFamily="2" charset="-122"/>
              </a:rPr>
              <a:t>时间</a:t>
            </a:r>
          </a:p>
        </p:txBody>
      </p:sp>
      <p:cxnSp>
        <p:nvCxnSpPr>
          <p:cNvPr id="5" name="Straight Connector 4">
            <a:extLst>
              <a:ext uri="{FF2B5EF4-FFF2-40B4-BE49-F238E27FC236}">
                <a16:creationId xmlns:a16="http://schemas.microsoft.com/office/drawing/2014/main" id="{17D5DD1A-EF44-7E44-B0BC-AE5256EA0E25}"/>
              </a:ext>
            </a:extLst>
          </p:cNvPr>
          <p:cNvCxnSpPr/>
          <p:nvPr/>
        </p:nvCxnSpPr>
        <p:spPr>
          <a:xfrm>
            <a:off x="421342" y="524436"/>
            <a:ext cx="11371729"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F7E3F1CC-32DC-F04F-9AFF-FE4CE7EBAC99}"/>
              </a:ext>
            </a:extLst>
          </p:cNvPr>
          <p:cNvSpPr txBox="1">
            <a:spLocks/>
          </p:cNvSpPr>
          <p:nvPr/>
        </p:nvSpPr>
        <p:spPr>
          <a:xfrm>
            <a:off x="421342" y="640205"/>
            <a:ext cx="2012576" cy="449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sz="1600" b="1" dirty="0">
                <a:solidFill>
                  <a:srgbClr val="179984"/>
                </a:solidFill>
                <a:latin typeface="SimSun" panose="02010600030101010101" pitchFamily="2" charset="-122"/>
                <a:ea typeface="SimSun" panose="02010600030101010101" pitchFamily="2" charset="-122"/>
              </a:rPr>
              <a:t>哪些人将参与</a:t>
            </a:r>
            <a:r>
              <a:rPr lang="zh-cn" altLang="en-US" sz="1600" b="1" dirty="0">
                <a:solidFill>
                  <a:srgbClr val="179984"/>
                </a:solidFill>
              </a:rPr>
              <a:t>？</a:t>
            </a:r>
          </a:p>
        </p:txBody>
      </p:sp>
      <p:sp>
        <p:nvSpPr>
          <p:cNvPr id="8" name="Content Placeholder 2">
            <a:extLst>
              <a:ext uri="{FF2B5EF4-FFF2-40B4-BE49-F238E27FC236}">
                <a16:creationId xmlns:a16="http://schemas.microsoft.com/office/drawing/2014/main" id="{991D8DB5-E5A2-014C-8DE4-CCD27B895A90}"/>
              </a:ext>
            </a:extLst>
          </p:cNvPr>
          <p:cNvSpPr txBox="1">
            <a:spLocks/>
          </p:cNvSpPr>
          <p:nvPr/>
        </p:nvSpPr>
        <p:spPr>
          <a:xfrm>
            <a:off x="6808694" y="599865"/>
            <a:ext cx="2510117" cy="5431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79984"/>
                </a:solidFill>
                <a:latin typeface="SimSun" panose="02010600030101010101" pitchFamily="2" charset="-122"/>
                <a:ea typeface="SimSun" panose="02010600030101010101" pitchFamily="2" charset="-122"/>
              </a:rPr>
              <a:t>通过哪种方式向他们发出邀请？</a:t>
            </a:r>
            <a:r>
              <a:rPr lang="zh-cn" sz="1600" b="1" i="1" dirty="0">
                <a:solidFill>
                  <a:srgbClr val="179984"/>
                </a:solidFill>
                <a:latin typeface="SimSun" panose="02010600030101010101" pitchFamily="2" charset="-122"/>
                <a:ea typeface="SimSun" panose="02010600030101010101" pitchFamily="2" charset="-122"/>
              </a:rPr>
              <a:t>（圈出一项）</a:t>
            </a:r>
          </a:p>
        </p:txBody>
      </p:sp>
      <p:sp>
        <p:nvSpPr>
          <p:cNvPr id="10" name="Content Placeholder 2">
            <a:extLst>
              <a:ext uri="{FF2B5EF4-FFF2-40B4-BE49-F238E27FC236}">
                <a16:creationId xmlns:a16="http://schemas.microsoft.com/office/drawing/2014/main" id="{03F780CA-562A-D04D-8938-156DC06DC69C}"/>
              </a:ext>
            </a:extLst>
          </p:cNvPr>
          <p:cNvSpPr txBox="1">
            <a:spLocks/>
          </p:cNvSpPr>
          <p:nvPr/>
        </p:nvSpPr>
        <p:spPr>
          <a:xfrm>
            <a:off x="9464488" y="484094"/>
            <a:ext cx="1575548" cy="448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sz="1600" b="1" i="1" dirty="0">
                <a:solidFill>
                  <a:srgbClr val="13336A"/>
                </a:solidFill>
                <a:latin typeface="SimSun" panose="02010600030101010101" pitchFamily="2" charset="-122"/>
                <a:ea typeface="SimSun" panose="02010600030101010101" pitchFamily="2" charset="-122"/>
              </a:rPr>
              <a:t>电子邮件</a:t>
            </a:r>
          </a:p>
        </p:txBody>
      </p:sp>
      <p:sp>
        <p:nvSpPr>
          <p:cNvPr id="11" name="Content Placeholder 2">
            <a:extLst>
              <a:ext uri="{FF2B5EF4-FFF2-40B4-BE49-F238E27FC236}">
                <a16:creationId xmlns:a16="http://schemas.microsoft.com/office/drawing/2014/main" id="{B6DBCB3C-382B-CF45-9AFA-7084DE5FB86F}"/>
              </a:ext>
            </a:extLst>
          </p:cNvPr>
          <p:cNvSpPr txBox="1">
            <a:spLocks/>
          </p:cNvSpPr>
          <p:nvPr/>
        </p:nvSpPr>
        <p:spPr>
          <a:xfrm>
            <a:off x="11029265" y="457200"/>
            <a:ext cx="963705" cy="448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sz="1600" b="1" i="1" dirty="0">
                <a:solidFill>
                  <a:srgbClr val="13336A"/>
                </a:solidFill>
                <a:latin typeface="SimSun" panose="02010600030101010101" pitchFamily="2" charset="-122"/>
                <a:ea typeface="SimSun" panose="02010600030101010101" pitchFamily="2" charset="-122"/>
              </a:rPr>
              <a:t>电话</a:t>
            </a:r>
          </a:p>
        </p:txBody>
      </p:sp>
      <p:sp>
        <p:nvSpPr>
          <p:cNvPr id="12" name="Content Placeholder 2">
            <a:extLst>
              <a:ext uri="{FF2B5EF4-FFF2-40B4-BE49-F238E27FC236}">
                <a16:creationId xmlns:a16="http://schemas.microsoft.com/office/drawing/2014/main" id="{321FE118-0700-AA49-80AB-4A4CAD24342D}"/>
              </a:ext>
            </a:extLst>
          </p:cNvPr>
          <p:cNvSpPr txBox="1">
            <a:spLocks/>
          </p:cNvSpPr>
          <p:nvPr/>
        </p:nvSpPr>
        <p:spPr>
          <a:xfrm>
            <a:off x="9672313" y="825468"/>
            <a:ext cx="1875865" cy="448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zh-cn" sz="1600" b="1" i="1" dirty="0">
                <a:solidFill>
                  <a:srgbClr val="13336A"/>
                </a:solidFill>
                <a:latin typeface="SimSun" panose="02010600030101010101" pitchFamily="2" charset="-122"/>
                <a:ea typeface="SimSun" panose="02010600030101010101" pitchFamily="2" charset="-122"/>
              </a:rPr>
              <a:t>公告</a:t>
            </a:r>
          </a:p>
        </p:txBody>
      </p:sp>
      <p:sp>
        <p:nvSpPr>
          <p:cNvPr id="13" name="Content Placeholder 2">
            <a:extLst>
              <a:ext uri="{FF2B5EF4-FFF2-40B4-BE49-F238E27FC236}">
                <a16:creationId xmlns:a16="http://schemas.microsoft.com/office/drawing/2014/main" id="{7238F7A7-E8F2-1643-AC9C-2031B808A25F}"/>
              </a:ext>
            </a:extLst>
          </p:cNvPr>
          <p:cNvSpPr txBox="1">
            <a:spLocks/>
          </p:cNvSpPr>
          <p:nvPr/>
        </p:nvSpPr>
        <p:spPr>
          <a:xfrm>
            <a:off x="6835589" y="129217"/>
            <a:ext cx="1445558" cy="3952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zh-cn" sz="1600" b="1" dirty="0">
                <a:solidFill>
                  <a:srgbClr val="179984"/>
                </a:solidFill>
                <a:latin typeface="SimSun" panose="02010600030101010101" pitchFamily="2" charset="-122"/>
                <a:ea typeface="SimSun" panose="02010600030101010101" pitchFamily="2" charset="-122"/>
              </a:rPr>
              <a:t>地点</a:t>
            </a:r>
          </a:p>
        </p:txBody>
      </p:sp>
      <p:sp>
        <p:nvSpPr>
          <p:cNvPr id="15" name="Content Placeholder 2">
            <a:extLst>
              <a:ext uri="{FF2B5EF4-FFF2-40B4-BE49-F238E27FC236}">
                <a16:creationId xmlns:a16="http://schemas.microsoft.com/office/drawing/2014/main" id="{1D19C021-34A6-EC45-9C43-A52F3C84D01F}"/>
              </a:ext>
            </a:extLst>
          </p:cNvPr>
          <p:cNvSpPr txBox="1">
            <a:spLocks/>
          </p:cNvSpPr>
          <p:nvPr/>
        </p:nvSpPr>
        <p:spPr>
          <a:xfrm>
            <a:off x="421343" y="1366347"/>
            <a:ext cx="2121136" cy="5431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79984"/>
                </a:solidFill>
                <a:latin typeface="SimSun" panose="02010600030101010101" pitchFamily="2" charset="-122"/>
                <a:ea typeface="SimSun" panose="02010600030101010101" pitchFamily="2" charset="-122"/>
              </a:rPr>
              <a:t>主题（我们要谈论什么内容</a:t>
            </a:r>
            <a:r>
              <a:rPr lang="zh-cn" sz="1600" b="1" dirty="0">
                <a:solidFill>
                  <a:srgbClr val="179984"/>
                </a:solidFill>
              </a:rPr>
              <a:t>？</a:t>
            </a:r>
            <a:r>
              <a:rPr lang="zh-CN" altLang="en-US" sz="1600" b="1" dirty="0">
                <a:solidFill>
                  <a:srgbClr val="179984"/>
                </a:solidFill>
                <a:latin typeface="SimSun" panose="02010600030101010101" pitchFamily="2" charset="-122"/>
                <a:ea typeface="SimSun" panose="02010600030101010101" pitchFamily="2" charset="-122"/>
              </a:rPr>
              <a:t>）</a:t>
            </a:r>
            <a:endParaRPr lang="zh-cn" sz="1600" b="1" dirty="0">
              <a:solidFill>
                <a:srgbClr val="179984"/>
              </a:solidFill>
              <a:latin typeface="SimSun" panose="02010600030101010101" pitchFamily="2" charset="-122"/>
              <a:ea typeface="SimSun" panose="02010600030101010101" pitchFamily="2" charset="-122"/>
            </a:endParaRPr>
          </a:p>
        </p:txBody>
      </p:sp>
      <p:sp>
        <p:nvSpPr>
          <p:cNvPr id="16" name="Content Placeholder 2">
            <a:extLst>
              <a:ext uri="{FF2B5EF4-FFF2-40B4-BE49-F238E27FC236}">
                <a16:creationId xmlns:a16="http://schemas.microsoft.com/office/drawing/2014/main" id="{61C1C1E0-850F-A746-81B8-018C443AB269}"/>
              </a:ext>
            </a:extLst>
          </p:cNvPr>
          <p:cNvSpPr txBox="1">
            <a:spLocks/>
          </p:cNvSpPr>
          <p:nvPr/>
        </p:nvSpPr>
        <p:spPr>
          <a:xfrm>
            <a:off x="6808695" y="1506007"/>
            <a:ext cx="1595718" cy="5431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79984"/>
                </a:solidFill>
                <a:latin typeface="SimSun" panose="02010600030101010101" pitchFamily="2" charset="-122"/>
                <a:ea typeface="SimSun" panose="02010600030101010101" pitchFamily="2" charset="-122"/>
              </a:rPr>
              <a:t>议程</a:t>
            </a:r>
            <a:endParaRPr lang="en-US" sz="1600" b="1" i="1" dirty="0">
              <a:solidFill>
                <a:srgbClr val="179984"/>
              </a:solidFill>
              <a:latin typeface="SimSun" panose="02010600030101010101" pitchFamily="2" charset="-122"/>
              <a:ea typeface="SimSun" panose="02010600030101010101" pitchFamily="2" charset="-122"/>
            </a:endParaRPr>
          </a:p>
        </p:txBody>
      </p:sp>
      <p:sp>
        <p:nvSpPr>
          <p:cNvPr id="19" name="Content Placeholder 2">
            <a:extLst>
              <a:ext uri="{FF2B5EF4-FFF2-40B4-BE49-F238E27FC236}">
                <a16:creationId xmlns:a16="http://schemas.microsoft.com/office/drawing/2014/main" id="{1E62C880-229B-6A4A-9EFC-748C5DB4AF58}"/>
              </a:ext>
            </a:extLst>
          </p:cNvPr>
          <p:cNvSpPr txBox="1">
            <a:spLocks/>
          </p:cNvSpPr>
          <p:nvPr/>
        </p:nvSpPr>
        <p:spPr>
          <a:xfrm>
            <a:off x="8621423" y="1457472"/>
            <a:ext cx="1683123" cy="5431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i="1" dirty="0">
                <a:solidFill>
                  <a:srgbClr val="13336A"/>
                </a:solidFill>
                <a:latin typeface="SimSun" panose="02010600030101010101" pitchFamily="2" charset="-122"/>
                <a:ea typeface="SimSun" panose="02010600030101010101" pitchFamily="2" charset="-122"/>
              </a:rPr>
              <a:t>上次会议的项目</a:t>
            </a:r>
          </a:p>
        </p:txBody>
      </p:sp>
      <p:sp>
        <p:nvSpPr>
          <p:cNvPr id="20" name="Content Placeholder 2">
            <a:extLst>
              <a:ext uri="{FF2B5EF4-FFF2-40B4-BE49-F238E27FC236}">
                <a16:creationId xmlns:a16="http://schemas.microsoft.com/office/drawing/2014/main" id="{4076E23E-FC33-EF44-B9AA-4A3630322725}"/>
              </a:ext>
            </a:extLst>
          </p:cNvPr>
          <p:cNvSpPr txBox="1">
            <a:spLocks/>
          </p:cNvSpPr>
          <p:nvPr/>
        </p:nvSpPr>
        <p:spPr>
          <a:xfrm>
            <a:off x="10869705" y="1457472"/>
            <a:ext cx="1595718" cy="5431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i="1" dirty="0">
                <a:solidFill>
                  <a:srgbClr val="13336A"/>
                </a:solidFill>
                <a:latin typeface="SimSun" panose="02010600030101010101" pitchFamily="2" charset="-122"/>
                <a:ea typeface="SimSun" panose="02010600030101010101" pitchFamily="2" charset="-122"/>
              </a:rPr>
              <a:t>新项目</a:t>
            </a:r>
          </a:p>
        </p:txBody>
      </p:sp>
      <p:sp>
        <p:nvSpPr>
          <p:cNvPr id="21" name="Content Placeholder 2">
            <a:extLst>
              <a:ext uri="{FF2B5EF4-FFF2-40B4-BE49-F238E27FC236}">
                <a16:creationId xmlns:a16="http://schemas.microsoft.com/office/drawing/2014/main" id="{46763D4D-7DB0-6944-9F74-94B6C320B221}"/>
              </a:ext>
            </a:extLst>
          </p:cNvPr>
          <p:cNvSpPr txBox="1">
            <a:spLocks/>
          </p:cNvSpPr>
          <p:nvPr/>
        </p:nvSpPr>
        <p:spPr>
          <a:xfrm>
            <a:off x="421342" y="2294194"/>
            <a:ext cx="4312023" cy="354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79984"/>
                </a:solidFill>
                <a:latin typeface="SimSun" panose="02010600030101010101" pitchFamily="2" charset="-122"/>
                <a:ea typeface="SimSun" panose="02010600030101010101" pitchFamily="2" charset="-122"/>
              </a:rPr>
              <a:t>辅导员检查清单</a:t>
            </a:r>
          </a:p>
        </p:txBody>
      </p:sp>
      <p:sp>
        <p:nvSpPr>
          <p:cNvPr id="22" name="Content Placeholder 2">
            <a:extLst>
              <a:ext uri="{FF2B5EF4-FFF2-40B4-BE49-F238E27FC236}">
                <a16:creationId xmlns:a16="http://schemas.microsoft.com/office/drawing/2014/main" id="{9E3A48C9-E11E-4F41-BAC1-881171DF8D2E}"/>
              </a:ext>
            </a:extLst>
          </p:cNvPr>
          <p:cNvSpPr txBox="1">
            <a:spLocks/>
          </p:cNvSpPr>
          <p:nvPr/>
        </p:nvSpPr>
        <p:spPr>
          <a:xfrm>
            <a:off x="1411942" y="2974741"/>
            <a:ext cx="3832411" cy="354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79984"/>
                </a:solidFill>
                <a:latin typeface="SimSun" panose="02010600030101010101" pitchFamily="2" charset="-122"/>
                <a:ea typeface="SimSun" panose="02010600030101010101" pitchFamily="2" charset="-122"/>
              </a:rPr>
              <a:t>谁负责做笔记</a:t>
            </a:r>
            <a:r>
              <a:rPr lang="zh-cn" altLang="en-US" sz="1600" b="1" dirty="0">
                <a:solidFill>
                  <a:srgbClr val="179984"/>
                </a:solidFill>
              </a:rPr>
              <a:t>？</a:t>
            </a:r>
          </a:p>
        </p:txBody>
      </p:sp>
      <p:cxnSp>
        <p:nvCxnSpPr>
          <p:cNvPr id="23" name="Straight Connector 22">
            <a:extLst>
              <a:ext uri="{FF2B5EF4-FFF2-40B4-BE49-F238E27FC236}">
                <a16:creationId xmlns:a16="http://schemas.microsoft.com/office/drawing/2014/main" id="{A9C8263E-4D73-EB4C-BF5B-9BECAE1F0C1D}"/>
              </a:ext>
            </a:extLst>
          </p:cNvPr>
          <p:cNvCxnSpPr>
            <a:cxnSpLocks/>
          </p:cNvCxnSpPr>
          <p:nvPr/>
        </p:nvCxnSpPr>
        <p:spPr>
          <a:xfrm>
            <a:off x="582707" y="3272896"/>
            <a:ext cx="829235"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3F560814-FF62-984F-80C6-5BBC2461EBFC}"/>
              </a:ext>
            </a:extLst>
          </p:cNvPr>
          <p:cNvSpPr txBox="1">
            <a:spLocks/>
          </p:cNvSpPr>
          <p:nvPr/>
        </p:nvSpPr>
        <p:spPr>
          <a:xfrm>
            <a:off x="1411942" y="3781564"/>
            <a:ext cx="3832411" cy="637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79984"/>
                </a:solidFill>
                <a:latin typeface="SimSun" panose="02010600030101010101" pitchFamily="2" charset="-122"/>
                <a:ea typeface="SimSun" panose="02010600030101010101" pitchFamily="2" charset="-122"/>
              </a:rPr>
              <a:t>上次会议记录（应提前发放）</a:t>
            </a:r>
          </a:p>
        </p:txBody>
      </p:sp>
      <p:cxnSp>
        <p:nvCxnSpPr>
          <p:cNvPr id="25" name="Straight Connector 24">
            <a:extLst>
              <a:ext uri="{FF2B5EF4-FFF2-40B4-BE49-F238E27FC236}">
                <a16:creationId xmlns:a16="http://schemas.microsoft.com/office/drawing/2014/main" id="{7FE7C473-D728-F24A-8678-6D9354460127}"/>
              </a:ext>
            </a:extLst>
          </p:cNvPr>
          <p:cNvCxnSpPr>
            <a:cxnSpLocks/>
          </p:cNvCxnSpPr>
          <p:nvPr/>
        </p:nvCxnSpPr>
        <p:spPr>
          <a:xfrm>
            <a:off x="582707" y="4079719"/>
            <a:ext cx="829235"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DCA5702D-9BA8-EE4B-9A90-64E1EB8DCC81}"/>
              </a:ext>
            </a:extLst>
          </p:cNvPr>
          <p:cNvSpPr txBox="1">
            <a:spLocks/>
          </p:cNvSpPr>
          <p:nvPr/>
        </p:nvSpPr>
        <p:spPr>
          <a:xfrm>
            <a:off x="1411942" y="4803540"/>
            <a:ext cx="3832411" cy="637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79984"/>
                </a:solidFill>
                <a:latin typeface="SimSun" panose="02010600030101010101" pitchFamily="2" charset="-122"/>
                <a:ea typeface="SimSun" panose="02010600030101010101" pitchFamily="2" charset="-122"/>
              </a:rPr>
              <a:t>如果是现场会议，请预定并安排会议室</a:t>
            </a:r>
          </a:p>
        </p:txBody>
      </p:sp>
      <p:cxnSp>
        <p:nvCxnSpPr>
          <p:cNvPr id="27" name="Straight Connector 26">
            <a:extLst>
              <a:ext uri="{FF2B5EF4-FFF2-40B4-BE49-F238E27FC236}">
                <a16:creationId xmlns:a16="http://schemas.microsoft.com/office/drawing/2014/main" id="{293FB489-2E03-E44E-90CA-E93037E09379}"/>
              </a:ext>
            </a:extLst>
          </p:cNvPr>
          <p:cNvCxnSpPr>
            <a:cxnSpLocks/>
          </p:cNvCxnSpPr>
          <p:nvPr/>
        </p:nvCxnSpPr>
        <p:spPr>
          <a:xfrm>
            <a:off x="582707" y="5101695"/>
            <a:ext cx="829235"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E93C763C-96F6-4A4F-91E2-38489145ECBC}"/>
              </a:ext>
            </a:extLst>
          </p:cNvPr>
          <p:cNvSpPr txBox="1">
            <a:spLocks/>
          </p:cNvSpPr>
          <p:nvPr/>
        </p:nvSpPr>
        <p:spPr>
          <a:xfrm>
            <a:off x="1411942" y="5704493"/>
            <a:ext cx="3832411" cy="637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79984"/>
                </a:solidFill>
                <a:latin typeface="SimSun" panose="02010600030101010101" pitchFamily="2" charset="-122"/>
                <a:ea typeface="SimSun" panose="02010600030101010101" pitchFamily="2" charset="-122"/>
              </a:rPr>
              <a:t>如果在线或通过电话参加会议，请确认拨入、</a:t>
            </a:r>
            <a:r>
              <a:rPr lang="en-US" altLang="zh-CN" sz="1600" b="1" dirty="0">
                <a:solidFill>
                  <a:srgbClr val="179984"/>
                </a:solidFill>
              </a:rPr>
              <a:t>Zoom</a:t>
            </a:r>
            <a:r>
              <a:rPr lang="zh-cn" sz="1600" b="1" dirty="0">
                <a:solidFill>
                  <a:srgbClr val="179984"/>
                </a:solidFill>
                <a:latin typeface="SimSun" panose="02010600030101010101" pitchFamily="2" charset="-122"/>
                <a:ea typeface="SimSun" panose="02010600030101010101" pitchFamily="2" charset="-122"/>
              </a:rPr>
              <a:t> 链接等</a:t>
            </a:r>
          </a:p>
        </p:txBody>
      </p:sp>
      <p:cxnSp>
        <p:nvCxnSpPr>
          <p:cNvPr id="29" name="Straight Connector 28">
            <a:extLst>
              <a:ext uri="{FF2B5EF4-FFF2-40B4-BE49-F238E27FC236}">
                <a16:creationId xmlns:a16="http://schemas.microsoft.com/office/drawing/2014/main" id="{E52BF572-2B5D-5544-AC10-2CF1DCA53431}"/>
              </a:ext>
            </a:extLst>
          </p:cNvPr>
          <p:cNvCxnSpPr>
            <a:cxnSpLocks/>
          </p:cNvCxnSpPr>
          <p:nvPr/>
        </p:nvCxnSpPr>
        <p:spPr>
          <a:xfrm>
            <a:off x="582707" y="6002648"/>
            <a:ext cx="829235"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B0C24E04-8B3A-1345-916C-9AD49BE61902}"/>
              </a:ext>
            </a:extLst>
          </p:cNvPr>
          <p:cNvSpPr txBox="1">
            <a:spLocks/>
          </p:cNvSpPr>
          <p:nvPr/>
        </p:nvSpPr>
        <p:spPr>
          <a:xfrm>
            <a:off x="7207625" y="2974741"/>
            <a:ext cx="3832411" cy="1005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79984"/>
                </a:solidFill>
                <a:latin typeface="SimSun" panose="02010600030101010101" pitchFamily="2" charset="-122"/>
                <a:ea typeface="SimSun" panose="02010600030101010101" pitchFamily="2" charset="-122"/>
              </a:rPr>
              <a:t>我们是否需要活动挂图、记号笔、投影仪、演示文稿或其他资料</a:t>
            </a:r>
            <a:r>
              <a:rPr lang="zh-cn" altLang="en-US" sz="1600" b="1" dirty="0">
                <a:solidFill>
                  <a:srgbClr val="179984"/>
                </a:solidFill>
              </a:rPr>
              <a:t>？</a:t>
            </a:r>
          </a:p>
        </p:txBody>
      </p:sp>
      <p:cxnSp>
        <p:nvCxnSpPr>
          <p:cNvPr id="31" name="Straight Connector 30">
            <a:extLst>
              <a:ext uri="{FF2B5EF4-FFF2-40B4-BE49-F238E27FC236}">
                <a16:creationId xmlns:a16="http://schemas.microsoft.com/office/drawing/2014/main" id="{A694C7A3-D4D2-0E45-B336-5398C6419C27}"/>
              </a:ext>
            </a:extLst>
          </p:cNvPr>
          <p:cNvCxnSpPr>
            <a:cxnSpLocks/>
          </p:cNvCxnSpPr>
          <p:nvPr/>
        </p:nvCxnSpPr>
        <p:spPr>
          <a:xfrm>
            <a:off x="6378390" y="3272896"/>
            <a:ext cx="829235"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A13D7F9D-1B8B-7348-A122-148B3D22ED38}"/>
              </a:ext>
            </a:extLst>
          </p:cNvPr>
          <p:cNvSpPr txBox="1">
            <a:spLocks/>
          </p:cNvSpPr>
          <p:nvPr/>
        </p:nvSpPr>
        <p:spPr>
          <a:xfrm>
            <a:off x="7207625" y="4548047"/>
            <a:ext cx="3832411" cy="1005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79984"/>
                </a:solidFill>
                <a:latin typeface="SimSun" panose="02010600030101010101" pitchFamily="2" charset="-122"/>
                <a:ea typeface="SimSun" panose="02010600030101010101" pitchFamily="2" charset="-122"/>
              </a:rPr>
              <a:t>是否要邀请特别来宾</a:t>
            </a:r>
            <a:r>
              <a:rPr lang="zh-cn" altLang="en-US" sz="1600" b="1" dirty="0">
                <a:solidFill>
                  <a:srgbClr val="179984"/>
                </a:solidFill>
              </a:rPr>
              <a:t>？</a:t>
            </a:r>
          </a:p>
        </p:txBody>
      </p:sp>
      <p:cxnSp>
        <p:nvCxnSpPr>
          <p:cNvPr id="33" name="Straight Connector 32">
            <a:extLst>
              <a:ext uri="{FF2B5EF4-FFF2-40B4-BE49-F238E27FC236}">
                <a16:creationId xmlns:a16="http://schemas.microsoft.com/office/drawing/2014/main" id="{EFD836EA-F472-1C4F-8D44-0210070EF486}"/>
              </a:ext>
            </a:extLst>
          </p:cNvPr>
          <p:cNvCxnSpPr>
            <a:cxnSpLocks/>
          </p:cNvCxnSpPr>
          <p:nvPr/>
        </p:nvCxnSpPr>
        <p:spPr>
          <a:xfrm>
            <a:off x="6378390" y="4846202"/>
            <a:ext cx="829235"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402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latin typeface="SimSun" panose="02010600030101010101" pitchFamily="2" charset="-122"/>
                <a:ea typeface="SimSun" panose="02010600030101010101" pitchFamily="2" charset="-122"/>
              </a:rPr>
              <a:t>会议期间</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1578393"/>
            <a:ext cx="10515600" cy="4597817"/>
          </a:xfrm>
        </p:spPr>
        <p:txBody>
          <a:bodyPr>
            <a:normAutofit/>
          </a:bodyPr>
          <a:lstStyle/>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zh-cn" sz="2400" dirty="0">
                <a:solidFill>
                  <a:srgbClr val="202124"/>
                </a:solidFill>
                <a:ea typeface="SimSun" panose="02010600030101010101" pitchFamily="2" charset="-122"/>
                <a:cs typeface="Arial" panose="020B0604020202020204" pitchFamily="34" charset="0"/>
              </a:rPr>
              <a:t>准时开始</a:t>
            </a:r>
            <a:endParaRPr lang="en-US" sz="2400" dirty="0">
              <a:ea typeface="SimSun" panose="02010600030101010101" pitchFamily="2" charset="-122"/>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zh-cn" sz="2400" dirty="0">
                <a:solidFill>
                  <a:srgbClr val="202124"/>
                </a:solidFill>
                <a:ea typeface="SimSun" panose="02010600030101010101" pitchFamily="2" charset="-122"/>
                <a:cs typeface="Arial" panose="020B0604020202020204" pitchFamily="34" charset="0"/>
              </a:rPr>
              <a:t>有足够多的学员参与</a:t>
            </a:r>
            <a:endParaRPr lang="en-US" sz="2400" dirty="0">
              <a:ea typeface="SimSun" panose="02010600030101010101" pitchFamily="2" charset="-122"/>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zh-cn" sz="2400" dirty="0">
                <a:solidFill>
                  <a:srgbClr val="202124"/>
                </a:solidFill>
                <a:ea typeface="SimSun" panose="02010600030101010101" pitchFamily="2" charset="-122"/>
                <a:cs typeface="Arial" panose="020B0604020202020204" pitchFamily="34" charset="0"/>
              </a:rPr>
              <a:t>制定了议程</a:t>
            </a:r>
            <a:endParaRPr lang="en-US" sz="2400" dirty="0">
              <a:ea typeface="SimSun" panose="02010600030101010101" pitchFamily="2" charset="-122"/>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zh-cn" sz="2400" dirty="0">
                <a:solidFill>
                  <a:srgbClr val="202124"/>
                </a:solidFill>
                <a:ea typeface="SimSun" panose="02010600030101010101" pitchFamily="2" charset="-122"/>
                <a:cs typeface="Arial" panose="020B0604020202020204" pitchFamily="34" charset="0"/>
              </a:rPr>
              <a:t>讨论紧扣主题，富有成效</a:t>
            </a:r>
            <a:endParaRPr lang="en-US" sz="2400" dirty="0">
              <a:ea typeface="SimSun" panose="02010600030101010101" pitchFamily="2" charset="-122"/>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zh-cn" sz="2400" dirty="0">
                <a:solidFill>
                  <a:srgbClr val="000000"/>
                </a:solidFill>
                <a:ea typeface="SimSun" panose="02010600030101010101" pitchFamily="2" charset="-122"/>
              </a:rPr>
              <a:t>营造一个友善的环境，让学员觉得可以安全地分享他们的意见</a:t>
            </a:r>
            <a:endParaRPr lang="en-US" sz="2400" dirty="0">
              <a:ea typeface="SimSun" panose="02010600030101010101" pitchFamily="2" charset="-122"/>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zh-cn" sz="2400" dirty="0">
                <a:solidFill>
                  <a:srgbClr val="202124"/>
                </a:solidFill>
                <a:ea typeface="SimSun" panose="02010600030101010101" pitchFamily="2" charset="-122"/>
                <a:cs typeface="Arial" panose="020B0604020202020204" pitchFamily="34" charset="0"/>
              </a:rPr>
              <a:t>小组讨论主题并做出决定</a:t>
            </a:r>
            <a:endParaRPr lang="en-US" sz="2400" dirty="0">
              <a:ea typeface="SimSun" panose="02010600030101010101" pitchFamily="2" charset="-122"/>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zh-cn" sz="2400" dirty="0">
                <a:solidFill>
                  <a:srgbClr val="202124"/>
                </a:solidFill>
                <a:ea typeface="SimSun" panose="02010600030101010101" pitchFamily="2" charset="-122"/>
                <a:cs typeface="Arial" panose="020B0604020202020204" pitchFamily="34" charset="0"/>
              </a:rPr>
              <a:t>每个人都理解所做的决定</a:t>
            </a:r>
            <a:endParaRPr lang="en-US" sz="2400" dirty="0">
              <a:ea typeface="SimSun" panose="02010600030101010101" pitchFamily="2" charset="-122"/>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zh-cn" sz="2400" dirty="0">
                <a:solidFill>
                  <a:srgbClr val="202124"/>
                </a:solidFill>
                <a:ea typeface="SimSun" panose="02010600030101010101" pitchFamily="2" charset="-122"/>
                <a:cs typeface="Arial" panose="020B0604020202020204" pitchFamily="34" charset="0"/>
              </a:rPr>
              <a:t>会议结束后，所有人议定行动计划或后续步骤</a:t>
            </a:r>
            <a:endParaRPr lang="en-US" sz="2400" dirty="0">
              <a:ea typeface="SimSun" panose="02010600030101010101" pitchFamily="2" charset="-122"/>
            </a:endParaRPr>
          </a:p>
        </p:txBody>
      </p:sp>
      <p:sp>
        <p:nvSpPr>
          <p:cNvPr id="4" name="TextBox 3">
            <a:extLst>
              <a:ext uri="{FF2B5EF4-FFF2-40B4-BE49-F238E27FC236}">
                <a16:creationId xmlns:a16="http://schemas.microsoft.com/office/drawing/2014/main" id="{482E29EB-293B-446A-BC78-EC76CC93A022}"/>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828032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060760-E560-164F-9505-7427F0E9E646}"/>
              </a:ext>
            </a:extLst>
          </p:cNvPr>
          <p:cNvSpPr>
            <a:spLocks noGrp="1"/>
          </p:cNvSpPr>
          <p:nvPr>
            <p:ph idx="1"/>
          </p:nvPr>
        </p:nvSpPr>
        <p:spPr>
          <a:xfrm>
            <a:off x="421342" y="277134"/>
            <a:ext cx="829235" cy="395219"/>
          </a:xfrm>
        </p:spPr>
        <p:txBody>
          <a:bodyPr>
            <a:normAutofit lnSpcReduction="10000"/>
          </a:bodyPr>
          <a:lstStyle/>
          <a:p>
            <a:pPr marL="0" indent="0" algn="just">
              <a:lnSpc>
                <a:spcPct val="150000"/>
              </a:lnSpc>
              <a:buNone/>
            </a:pPr>
            <a:r>
              <a:rPr lang="zh-cn" sz="1600" b="1" dirty="0">
                <a:solidFill>
                  <a:srgbClr val="179984"/>
                </a:solidFill>
                <a:latin typeface="SimSun" panose="02010600030101010101" pitchFamily="2" charset="-122"/>
                <a:ea typeface="SimSun" panose="02010600030101010101" pitchFamily="2" charset="-122"/>
              </a:rPr>
              <a:t>日期</a:t>
            </a:r>
          </a:p>
        </p:txBody>
      </p:sp>
      <p:sp>
        <p:nvSpPr>
          <p:cNvPr id="4" name="Content Placeholder 2">
            <a:extLst>
              <a:ext uri="{FF2B5EF4-FFF2-40B4-BE49-F238E27FC236}">
                <a16:creationId xmlns:a16="http://schemas.microsoft.com/office/drawing/2014/main" id="{4159B752-0C9B-0842-B400-9A4B3441AAB7}"/>
              </a:ext>
            </a:extLst>
          </p:cNvPr>
          <p:cNvSpPr txBox="1">
            <a:spLocks/>
          </p:cNvSpPr>
          <p:nvPr/>
        </p:nvSpPr>
        <p:spPr>
          <a:xfrm>
            <a:off x="2931459" y="277134"/>
            <a:ext cx="829235" cy="3952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zh-cn" sz="1600" b="1" dirty="0">
                <a:solidFill>
                  <a:srgbClr val="179984"/>
                </a:solidFill>
                <a:latin typeface="SimSun" panose="02010600030101010101" pitchFamily="2" charset="-122"/>
                <a:ea typeface="SimSun" panose="02010600030101010101" pitchFamily="2" charset="-122"/>
              </a:rPr>
              <a:t>时间</a:t>
            </a:r>
          </a:p>
        </p:txBody>
      </p:sp>
      <p:sp>
        <p:nvSpPr>
          <p:cNvPr id="7" name="Content Placeholder 2">
            <a:extLst>
              <a:ext uri="{FF2B5EF4-FFF2-40B4-BE49-F238E27FC236}">
                <a16:creationId xmlns:a16="http://schemas.microsoft.com/office/drawing/2014/main" id="{F7E3F1CC-32DC-F04F-9AFF-FE4CE7EBAC99}"/>
              </a:ext>
            </a:extLst>
          </p:cNvPr>
          <p:cNvSpPr txBox="1">
            <a:spLocks/>
          </p:cNvSpPr>
          <p:nvPr/>
        </p:nvSpPr>
        <p:spPr>
          <a:xfrm>
            <a:off x="421342" y="816481"/>
            <a:ext cx="2012576" cy="449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sz="1600" b="1" dirty="0">
                <a:solidFill>
                  <a:srgbClr val="179984"/>
                </a:solidFill>
                <a:latin typeface="SimSun" panose="02010600030101010101" pitchFamily="2" charset="-122"/>
                <a:ea typeface="SimSun" panose="02010600030101010101" pitchFamily="2" charset="-122"/>
              </a:rPr>
              <a:t>学员</a:t>
            </a:r>
          </a:p>
        </p:txBody>
      </p:sp>
      <p:sp>
        <p:nvSpPr>
          <p:cNvPr id="8" name="Content Placeholder 2">
            <a:extLst>
              <a:ext uri="{FF2B5EF4-FFF2-40B4-BE49-F238E27FC236}">
                <a16:creationId xmlns:a16="http://schemas.microsoft.com/office/drawing/2014/main" id="{991D8DB5-E5A2-014C-8DE4-CCD27B895A90}"/>
              </a:ext>
            </a:extLst>
          </p:cNvPr>
          <p:cNvSpPr txBox="1">
            <a:spLocks/>
          </p:cNvSpPr>
          <p:nvPr/>
        </p:nvSpPr>
        <p:spPr>
          <a:xfrm>
            <a:off x="277906" y="1487088"/>
            <a:ext cx="1207653" cy="4464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3336A"/>
                </a:solidFill>
                <a:latin typeface="SimSun" panose="02010600030101010101" pitchFamily="2" charset="-122"/>
                <a:ea typeface="SimSun" panose="02010600030101010101" pitchFamily="2" charset="-122"/>
              </a:rPr>
              <a:t>辅导员</a:t>
            </a:r>
            <a:endParaRPr lang="en-US" sz="1600" b="1" i="1" dirty="0">
              <a:solidFill>
                <a:srgbClr val="13336A"/>
              </a:solidFill>
              <a:latin typeface="SimSun" panose="02010600030101010101" pitchFamily="2" charset="-122"/>
              <a:ea typeface="SimSun" panose="02010600030101010101" pitchFamily="2" charset="-122"/>
            </a:endParaRPr>
          </a:p>
        </p:txBody>
      </p:sp>
      <p:sp>
        <p:nvSpPr>
          <p:cNvPr id="13" name="Content Placeholder 2">
            <a:extLst>
              <a:ext uri="{FF2B5EF4-FFF2-40B4-BE49-F238E27FC236}">
                <a16:creationId xmlns:a16="http://schemas.microsoft.com/office/drawing/2014/main" id="{7238F7A7-E8F2-1643-AC9C-2031B808A25F}"/>
              </a:ext>
            </a:extLst>
          </p:cNvPr>
          <p:cNvSpPr txBox="1">
            <a:spLocks/>
          </p:cNvSpPr>
          <p:nvPr/>
        </p:nvSpPr>
        <p:spPr>
          <a:xfrm>
            <a:off x="5611907" y="277134"/>
            <a:ext cx="1445558" cy="3952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zh-cn" sz="1600" b="1" dirty="0">
                <a:solidFill>
                  <a:srgbClr val="179984"/>
                </a:solidFill>
                <a:latin typeface="SimSun" panose="02010600030101010101" pitchFamily="2" charset="-122"/>
                <a:ea typeface="SimSun" panose="02010600030101010101" pitchFamily="2" charset="-122"/>
              </a:rPr>
              <a:t>地点</a:t>
            </a:r>
          </a:p>
        </p:txBody>
      </p:sp>
      <p:sp>
        <p:nvSpPr>
          <p:cNvPr id="15" name="Content Placeholder 2">
            <a:extLst>
              <a:ext uri="{FF2B5EF4-FFF2-40B4-BE49-F238E27FC236}">
                <a16:creationId xmlns:a16="http://schemas.microsoft.com/office/drawing/2014/main" id="{1D19C021-34A6-EC45-9C43-A52F3C84D01F}"/>
              </a:ext>
            </a:extLst>
          </p:cNvPr>
          <p:cNvSpPr txBox="1">
            <a:spLocks/>
          </p:cNvSpPr>
          <p:nvPr/>
        </p:nvSpPr>
        <p:spPr>
          <a:xfrm>
            <a:off x="5611907" y="854515"/>
            <a:ext cx="2510117" cy="351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79984"/>
                </a:solidFill>
                <a:latin typeface="SimSun" panose="02010600030101010101" pitchFamily="2" charset="-122"/>
                <a:ea typeface="SimSun" panose="02010600030101010101" pitchFamily="2" charset="-122"/>
              </a:rPr>
              <a:t>特别来宾</a:t>
            </a:r>
          </a:p>
        </p:txBody>
      </p:sp>
      <p:sp>
        <p:nvSpPr>
          <p:cNvPr id="22" name="Content Placeholder 2">
            <a:extLst>
              <a:ext uri="{FF2B5EF4-FFF2-40B4-BE49-F238E27FC236}">
                <a16:creationId xmlns:a16="http://schemas.microsoft.com/office/drawing/2014/main" id="{9E3A48C9-E11E-4F41-BAC1-881171DF8D2E}"/>
              </a:ext>
            </a:extLst>
          </p:cNvPr>
          <p:cNvSpPr txBox="1">
            <a:spLocks/>
          </p:cNvSpPr>
          <p:nvPr/>
        </p:nvSpPr>
        <p:spPr>
          <a:xfrm>
            <a:off x="277906" y="1904270"/>
            <a:ext cx="2958352" cy="6401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3336A"/>
                </a:solidFill>
                <a:latin typeface="SimSun" panose="02010600030101010101" pitchFamily="2" charset="-122"/>
                <a:ea typeface="SimSun" panose="02010600030101010101" pitchFamily="2" charset="-122"/>
              </a:rPr>
              <a:t>会议开始时间：</a:t>
            </a:r>
          </a:p>
        </p:txBody>
      </p:sp>
      <p:cxnSp>
        <p:nvCxnSpPr>
          <p:cNvPr id="23" name="Straight Connector 22">
            <a:extLst>
              <a:ext uri="{FF2B5EF4-FFF2-40B4-BE49-F238E27FC236}">
                <a16:creationId xmlns:a16="http://schemas.microsoft.com/office/drawing/2014/main" id="{A9C8263E-4D73-EB4C-BF5B-9BECAE1F0C1D}"/>
              </a:ext>
            </a:extLst>
          </p:cNvPr>
          <p:cNvCxnSpPr>
            <a:cxnSpLocks/>
          </p:cNvCxnSpPr>
          <p:nvPr/>
        </p:nvCxnSpPr>
        <p:spPr>
          <a:xfrm>
            <a:off x="1761893" y="2202425"/>
            <a:ext cx="4334107"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E05D5198-3B14-AB4B-9823-BEE0496C05FF}"/>
              </a:ext>
            </a:extLst>
          </p:cNvPr>
          <p:cNvSpPr txBox="1">
            <a:spLocks/>
          </p:cNvSpPr>
          <p:nvPr/>
        </p:nvSpPr>
        <p:spPr>
          <a:xfrm>
            <a:off x="277906" y="2467601"/>
            <a:ext cx="11026587" cy="368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3336A"/>
                </a:solidFill>
                <a:latin typeface="SimSun" panose="02010600030101010101" pitchFamily="2" charset="-122"/>
                <a:ea typeface="SimSun" panose="02010600030101010101" pitchFamily="2" charset="-122"/>
              </a:rPr>
              <a:t>阅读上次会议记录。</a:t>
            </a:r>
            <a:r>
              <a:rPr lang="zh-cn" sz="1600" b="1" i="1" dirty="0">
                <a:solidFill>
                  <a:srgbClr val="13336A"/>
                </a:solidFill>
                <a:latin typeface="SimSun" panose="02010600030101010101" pitchFamily="2" charset="-122"/>
                <a:ea typeface="SimSun" panose="02010600030101010101" pitchFamily="2" charset="-122"/>
              </a:rPr>
              <a:t>有人有问题吗</a:t>
            </a:r>
            <a:r>
              <a:rPr lang="zh-cn" sz="1600" b="1" i="1" dirty="0">
                <a:solidFill>
                  <a:srgbClr val="13336A"/>
                </a:solidFill>
              </a:rPr>
              <a:t>？</a:t>
            </a:r>
            <a:endParaRPr lang="zh-cn" sz="1600" b="1" i="1" dirty="0">
              <a:solidFill>
                <a:srgbClr val="13336A"/>
              </a:solidFill>
              <a:latin typeface="SimSun" panose="02010600030101010101" pitchFamily="2" charset="-122"/>
              <a:ea typeface="SimSun" panose="02010600030101010101" pitchFamily="2" charset="-122"/>
            </a:endParaRPr>
          </a:p>
        </p:txBody>
      </p:sp>
      <p:cxnSp>
        <p:nvCxnSpPr>
          <p:cNvPr id="35" name="Straight Connector 34">
            <a:extLst>
              <a:ext uri="{FF2B5EF4-FFF2-40B4-BE49-F238E27FC236}">
                <a16:creationId xmlns:a16="http://schemas.microsoft.com/office/drawing/2014/main" id="{98DD0DE3-68DA-D945-BB9C-B35F138F7C6D}"/>
              </a:ext>
            </a:extLst>
          </p:cNvPr>
          <p:cNvCxnSpPr>
            <a:cxnSpLocks/>
          </p:cNvCxnSpPr>
          <p:nvPr/>
        </p:nvCxnSpPr>
        <p:spPr>
          <a:xfrm>
            <a:off x="376518" y="3149584"/>
            <a:ext cx="11604811"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BBF6DFD8-0809-B144-B75A-F98592AB8A94}"/>
              </a:ext>
            </a:extLst>
          </p:cNvPr>
          <p:cNvSpPr txBox="1">
            <a:spLocks/>
          </p:cNvSpPr>
          <p:nvPr/>
        </p:nvSpPr>
        <p:spPr>
          <a:xfrm>
            <a:off x="6303310" y="1904270"/>
            <a:ext cx="2958352" cy="6401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3336A"/>
                </a:solidFill>
                <a:latin typeface="SimSun" panose="02010600030101010101" pitchFamily="2" charset="-122"/>
                <a:ea typeface="SimSun" panose="02010600030101010101" pitchFamily="2" charset="-122"/>
              </a:rPr>
              <a:t>会议结束时间：</a:t>
            </a:r>
          </a:p>
        </p:txBody>
      </p:sp>
      <p:cxnSp>
        <p:nvCxnSpPr>
          <p:cNvPr id="37" name="Straight Connector 36">
            <a:extLst>
              <a:ext uri="{FF2B5EF4-FFF2-40B4-BE49-F238E27FC236}">
                <a16:creationId xmlns:a16="http://schemas.microsoft.com/office/drawing/2014/main" id="{3AE4A839-D1A9-904E-A94C-521D71BE2F55}"/>
              </a:ext>
            </a:extLst>
          </p:cNvPr>
          <p:cNvCxnSpPr>
            <a:cxnSpLocks/>
          </p:cNvCxnSpPr>
          <p:nvPr/>
        </p:nvCxnSpPr>
        <p:spPr>
          <a:xfrm>
            <a:off x="7783551" y="2202425"/>
            <a:ext cx="4197778"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38" name="Content Placeholder 2">
            <a:extLst>
              <a:ext uri="{FF2B5EF4-FFF2-40B4-BE49-F238E27FC236}">
                <a16:creationId xmlns:a16="http://schemas.microsoft.com/office/drawing/2014/main" id="{7D37856E-D9BF-4A43-9079-DC9E2CE59236}"/>
              </a:ext>
            </a:extLst>
          </p:cNvPr>
          <p:cNvSpPr txBox="1">
            <a:spLocks/>
          </p:cNvSpPr>
          <p:nvPr/>
        </p:nvSpPr>
        <p:spPr>
          <a:xfrm>
            <a:off x="277906" y="3178771"/>
            <a:ext cx="10399059" cy="368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3336A"/>
                </a:solidFill>
                <a:latin typeface="SimSun" panose="02010600030101010101" pitchFamily="2" charset="-122"/>
                <a:ea typeface="SimSun" panose="02010600030101010101" pitchFamily="2" charset="-122"/>
              </a:rPr>
              <a:t>遗留工作 </a:t>
            </a:r>
            <a:r>
              <a:rPr lang="en-US" altLang="zh-CN" sz="1600" b="1" dirty="0">
                <a:solidFill>
                  <a:srgbClr val="13336A"/>
                </a:solidFill>
                <a:latin typeface="SimSun" panose="02010600030101010101" pitchFamily="2" charset="-122"/>
                <a:ea typeface="SimSun" panose="02010600030101010101" pitchFamily="2" charset="-122"/>
              </a:rPr>
              <a:t>—</a:t>
            </a:r>
            <a:r>
              <a:rPr lang="zh-cn" sz="1600" b="1" dirty="0">
                <a:solidFill>
                  <a:srgbClr val="13336A"/>
                </a:solidFill>
                <a:latin typeface="SimSun" panose="02010600030101010101" pitchFamily="2" charset="-122"/>
                <a:ea typeface="SimSun" panose="02010600030101010101" pitchFamily="2" charset="-122"/>
              </a:rPr>
              <a:t> 讨论上次会议未决的项目</a:t>
            </a:r>
            <a:endParaRPr lang="en-US" sz="1600" b="1" i="1" dirty="0">
              <a:solidFill>
                <a:srgbClr val="13336A"/>
              </a:solidFill>
              <a:latin typeface="SimSun" panose="02010600030101010101" pitchFamily="2" charset="-122"/>
              <a:ea typeface="SimSun" panose="02010600030101010101" pitchFamily="2" charset="-122"/>
            </a:endParaRPr>
          </a:p>
        </p:txBody>
      </p:sp>
      <p:cxnSp>
        <p:nvCxnSpPr>
          <p:cNvPr id="39" name="Straight Connector 38">
            <a:extLst>
              <a:ext uri="{FF2B5EF4-FFF2-40B4-BE49-F238E27FC236}">
                <a16:creationId xmlns:a16="http://schemas.microsoft.com/office/drawing/2014/main" id="{0B446CED-ED48-EF4F-BC40-8312BDCA93CB}"/>
              </a:ext>
            </a:extLst>
          </p:cNvPr>
          <p:cNvCxnSpPr>
            <a:cxnSpLocks/>
          </p:cNvCxnSpPr>
          <p:nvPr/>
        </p:nvCxnSpPr>
        <p:spPr>
          <a:xfrm>
            <a:off x="376518" y="3806966"/>
            <a:ext cx="11591364"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1286D38-DE3E-2544-B7D7-5E47F5165D75}"/>
              </a:ext>
            </a:extLst>
          </p:cNvPr>
          <p:cNvCxnSpPr>
            <a:cxnSpLocks/>
          </p:cNvCxnSpPr>
          <p:nvPr/>
        </p:nvCxnSpPr>
        <p:spPr>
          <a:xfrm>
            <a:off x="1070517" y="1772119"/>
            <a:ext cx="10910812"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F5E64402-958B-2E48-86D9-D9B3B77C031F}"/>
              </a:ext>
            </a:extLst>
          </p:cNvPr>
          <p:cNvSpPr txBox="1">
            <a:spLocks/>
          </p:cNvSpPr>
          <p:nvPr/>
        </p:nvSpPr>
        <p:spPr>
          <a:xfrm>
            <a:off x="277906" y="4294877"/>
            <a:ext cx="11026587" cy="368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3336A"/>
                </a:solidFill>
                <a:latin typeface="SimSun" panose="02010600030101010101" pitchFamily="2" charset="-122"/>
                <a:ea typeface="SimSun" panose="02010600030101010101" pitchFamily="2" charset="-122"/>
              </a:rPr>
              <a:t>新工作 </a:t>
            </a:r>
            <a:r>
              <a:rPr lang="en-US" altLang="zh-CN" sz="1600" b="1" dirty="0">
                <a:solidFill>
                  <a:srgbClr val="13336A"/>
                </a:solidFill>
                <a:latin typeface="SimSun" panose="02010600030101010101" pitchFamily="2" charset="-122"/>
                <a:ea typeface="SimSun" panose="02010600030101010101" pitchFamily="2" charset="-122"/>
              </a:rPr>
              <a:t>—</a:t>
            </a:r>
            <a:r>
              <a:rPr lang="zh-cn" sz="1600" b="1" dirty="0">
                <a:solidFill>
                  <a:srgbClr val="13336A"/>
                </a:solidFill>
                <a:latin typeface="SimSun" panose="02010600030101010101" pitchFamily="2" charset="-122"/>
                <a:ea typeface="SimSun" panose="02010600030101010101" pitchFamily="2" charset="-122"/>
              </a:rPr>
              <a:t> 讨论新项目</a:t>
            </a:r>
            <a:endParaRPr lang="en-US" sz="1600" b="1" i="1" dirty="0">
              <a:solidFill>
                <a:srgbClr val="13336A"/>
              </a:solidFill>
              <a:latin typeface="SimSun" panose="02010600030101010101" pitchFamily="2" charset="-122"/>
              <a:ea typeface="SimSun" panose="02010600030101010101" pitchFamily="2" charset="-122"/>
            </a:endParaRPr>
          </a:p>
        </p:txBody>
      </p:sp>
      <p:cxnSp>
        <p:nvCxnSpPr>
          <p:cNvPr id="42" name="Straight Connector 41">
            <a:extLst>
              <a:ext uri="{FF2B5EF4-FFF2-40B4-BE49-F238E27FC236}">
                <a16:creationId xmlns:a16="http://schemas.microsoft.com/office/drawing/2014/main" id="{F4A5008B-BAC3-AD40-9908-BA3A190206A6}"/>
              </a:ext>
            </a:extLst>
          </p:cNvPr>
          <p:cNvCxnSpPr>
            <a:cxnSpLocks/>
          </p:cNvCxnSpPr>
          <p:nvPr/>
        </p:nvCxnSpPr>
        <p:spPr>
          <a:xfrm>
            <a:off x="376518" y="4936519"/>
            <a:ext cx="11604811"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43" name="Content Placeholder 2">
            <a:extLst>
              <a:ext uri="{FF2B5EF4-FFF2-40B4-BE49-F238E27FC236}">
                <a16:creationId xmlns:a16="http://schemas.microsoft.com/office/drawing/2014/main" id="{A7E08788-6B5B-D040-9446-B6C32EA2D6B0}"/>
              </a:ext>
            </a:extLst>
          </p:cNvPr>
          <p:cNvSpPr txBox="1">
            <a:spLocks/>
          </p:cNvSpPr>
          <p:nvPr/>
        </p:nvSpPr>
        <p:spPr>
          <a:xfrm>
            <a:off x="277906" y="5410982"/>
            <a:ext cx="11026587" cy="368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sz="1600" b="1" dirty="0">
                <a:solidFill>
                  <a:srgbClr val="13336A"/>
                </a:solidFill>
                <a:latin typeface="SimSun" panose="02010600030101010101" pitchFamily="2" charset="-122"/>
                <a:ea typeface="SimSun" panose="02010600030101010101" pitchFamily="2" charset="-122"/>
              </a:rPr>
              <a:t>后续措施</a:t>
            </a:r>
            <a:endParaRPr lang="en-US" sz="1600" b="1" i="1" dirty="0">
              <a:solidFill>
                <a:srgbClr val="13336A"/>
              </a:solidFill>
              <a:latin typeface="SimSun" panose="02010600030101010101" pitchFamily="2" charset="-122"/>
              <a:ea typeface="SimSun" panose="02010600030101010101" pitchFamily="2" charset="-122"/>
            </a:endParaRPr>
          </a:p>
        </p:txBody>
      </p:sp>
      <p:cxnSp>
        <p:nvCxnSpPr>
          <p:cNvPr id="44" name="Straight Connector 43">
            <a:extLst>
              <a:ext uri="{FF2B5EF4-FFF2-40B4-BE49-F238E27FC236}">
                <a16:creationId xmlns:a16="http://schemas.microsoft.com/office/drawing/2014/main" id="{9D45EED8-A562-1947-806C-ECB2D74CC299}"/>
              </a:ext>
            </a:extLst>
          </p:cNvPr>
          <p:cNvCxnSpPr>
            <a:cxnSpLocks/>
          </p:cNvCxnSpPr>
          <p:nvPr/>
        </p:nvCxnSpPr>
        <p:spPr>
          <a:xfrm>
            <a:off x="376518" y="6146753"/>
            <a:ext cx="11591364"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96C2E58-CE9A-B045-83EE-8AFF6EE8850A}"/>
              </a:ext>
            </a:extLst>
          </p:cNvPr>
          <p:cNvCxnSpPr>
            <a:cxnSpLocks/>
          </p:cNvCxnSpPr>
          <p:nvPr/>
        </p:nvCxnSpPr>
        <p:spPr>
          <a:xfrm>
            <a:off x="376518" y="4277612"/>
            <a:ext cx="11604811" cy="17265"/>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ED9DA13-CB59-7B4A-AF6D-BC3E01241598}"/>
              </a:ext>
            </a:extLst>
          </p:cNvPr>
          <p:cNvCxnSpPr>
            <a:cxnSpLocks/>
          </p:cNvCxnSpPr>
          <p:nvPr/>
        </p:nvCxnSpPr>
        <p:spPr>
          <a:xfrm>
            <a:off x="376518" y="5380272"/>
            <a:ext cx="11604811"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480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latin typeface="SimSun" panose="02010600030101010101" pitchFamily="2" charset="-122"/>
                <a:ea typeface="SimSun" panose="02010600030101010101" pitchFamily="2" charset="-122"/>
              </a:rPr>
              <a:t>会议期间</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SimSun" panose="02010600030101010101" pitchFamily="2" charset="-122"/>
                <a:ea typeface="SimSun" panose="02010600030101010101" pitchFamily="2" charset="-122"/>
              </a:rPr>
              <a:t>活动 </a:t>
            </a:r>
            <a:r>
              <a:rPr lang="zh-cn" sz="2800" b="1" dirty="0">
                <a:solidFill>
                  <a:srgbClr val="179984"/>
                </a:solidFill>
              </a:rPr>
              <a:t>2</a:t>
            </a:r>
            <a:endParaRPr lang="zh-cn" sz="2800" b="1" dirty="0">
              <a:solidFill>
                <a:srgbClr val="179984"/>
              </a:solidFill>
              <a:ea typeface="SimSun" panose="02010600030101010101" pitchFamily="2" charset="-122"/>
            </a:endParaRPr>
          </a:p>
        </p:txBody>
      </p:sp>
      <p:pic>
        <p:nvPicPr>
          <p:cNvPr id="8" name="Picture 7">
            <a:extLst>
              <a:ext uri="{FF2B5EF4-FFF2-40B4-BE49-F238E27FC236}">
                <a16:creationId xmlns:a16="http://schemas.microsoft.com/office/drawing/2014/main" id="{E3167FE4-75CC-6343-914D-5FBD6C59DDB6}"/>
              </a:ext>
            </a:extLst>
          </p:cNvPr>
          <p:cNvPicPr>
            <a:picLocks noChangeAspect="1"/>
          </p:cNvPicPr>
          <p:nvPr/>
        </p:nvPicPr>
        <p:blipFill>
          <a:blip r:embed="rId4"/>
          <a:stretch>
            <a:fillRect/>
          </a:stretch>
        </p:blipFill>
        <p:spPr>
          <a:xfrm>
            <a:off x="4125494" y="2455112"/>
            <a:ext cx="3941011" cy="3140493"/>
          </a:xfrm>
          <a:prstGeom prst="rect">
            <a:avLst/>
          </a:prstGeom>
        </p:spPr>
      </p:pic>
      <p:sp>
        <p:nvSpPr>
          <p:cNvPr id="5" name="TextBox 4">
            <a:extLst>
              <a:ext uri="{FF2B5EF4-FFF2-40B4-BE49-F238E27FC236}">
                <a16:creationId xmlns:a16="http://schemas.microsoft.com/office/drawing/2014/main" id="{5A27A867-4AEB-4FA7-8777-3E819163B4A9}"/>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2444849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latin typeface="SimSun" panose="02010600030101010101" pitchFamily="2" charset="-122"/>
                <a:ea typeface="SimSun" panose="02010600030101010101" pitchFamily="2" charset="-122"/>
              </a:rPr>
              <a:t>会议后</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043612"/>
            <a:ext cx="10515600" cy="4132596"/>
          </a:xfrm>
        </p:spPr>
        <p:txBody>
          <a:bodyPr>
            <a:normAutofit/>
          </a:bodyPr>
          <a:lstStyle/>
          <a:p>
            <a:pPr marL="342900" lvl="0" indent="-342900">
              <a:spcBef>
                <a:spcPts val="0"/>
              </a:spcBef>
              <a:spcAft>
                <a:spcPts val="300"/>
              </a:spcAft>
              <a:tabLst>
                <a:tab pos="457200" algn="l"/>
              </a:tabLst>
            </a:pPr>
            <a:r>
              <a:rPr lang="zh-cn" dirty="0">
                <a:solidFill>
                  <a:srgbClr val="202124"/>
                </a:solidFill>
                <a:latin typeface="SimSun" panose="02010600030101010101" pitchFamily="2" charset="-122"/>
                <a:ea typeface="SimSun" panose="02010600030101010101" pitchFamily="2" charset="-122"/>
                <a:cs typeface="Arial" panose="020B0604020202020204" pitchFamily="34" charset="0"/>
              </a:rPr>
              <a:t>将会议记录传达给所有学员（通过 </a:t>
            </a:r>
            <a:r>
              <a:rPr lang="zh-cn"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WhatsApp </a:t>
            </a:r>
            <a:r>
              <a:rPr lang="zh-cn" dirty="0">
                <a:solidFill>
                  <a:srgbClr val="202124"/>
                </a:solidFill>
                <a:latin typeface="SimSun" panose="02010600030101010101" pitchFamily="2" charset="-122"/>
                <a:ea typeface="SimSun" panose="02010600030101010101" pitchFamily="2" charset="-122"/>
                <a:cs typeface="Arial" panose="020B0604020202020204" pitchFamily="34" charset="0"/>
              </a:rPr>
              <a:t>、</a:t>
            </a:r>
            <a:br>
              <a:rPr lang="en-US" altLang="zh-CN" dirty="0">
                <a:solidFill>
                  <a:srgbClr val="202124"/>
                </a:solidFill>
                <a:latin typeface="SimSun" panose="02010600030101010101" pitchFamily="2" charset="-122"/>
                <a:ea typeface="SimSun" panose="02010600030101010101" pitchFamily="2" charset="-122"/>
                <a:cs typeface="Arial" panose="020B0604020202020204" pitchFamily="34" charset="0"/>
              </a:rPr>
            </a:br>
            <a:r>
              <a:rPr lang="zh-cn" dirty="0">
                <a:solidFill>
                  <a:srgbClr val="202124"/>
                </a:solidFill>
                <a:latin typeface="SimSun" panose="02010600030101010101" pitchFamily="2" charset="-122"/>
                <a:ea typeface="SimSun" panose="02010600030101010101" pitchFamily="2" charset="-122"/>
                <a:cs typeface="Arial" panose="020B0604020202020204" pitchFamily="34" charset="0"/>
              </a:rPr>
              <a:t>电子邮件、电话等）</a:t>
            </a:r>
          </a:p>
          <a:p>
            <a:pPr marR="0" lvl="0">
              <a:spcBef>
                <a:spcPts val="0"/>
              </a:spcBef>
              <a:spcAft>
                <a:spcPts val="300"/>
              </a:spcAft>
              <a:tabLst>
                <a:tab pos="457200" algn="l"/>
              </a:tabLst>
            </a:pPr>
            <a:endParaRPr lang="en-US" dirty="0">
              <a:latin typeface="SimSun" panose="02010600030101010101" pitchFamily="2" charset="-122"/>
              <a:ea typeface="SimSun" panose="02010600030101010101" pitchFamily="2" charset="-122"/>
            </a:endParaRPr>
          </a:p>
          <a:p>
            <a:pPr marL="342900" lvl="0" indent="-342900">
              <a:spcBef>
                <a:spcPts val="0"/>
              </a:spcBef>
              <a:spcAft>
                <a:spcPts val="300"/>
              </a:spcAft>
              <a:tabLst>
                <a:tab pos="457200" algn="l"/>
              </a:tabLst>
            </a:pPr>
            <a:r>
              <a:rPr lang="zh-cn" dirty="0">
                <a:solidFill>
                  <a:srgbClr val="202124"/>
                </a:solidFill>
                <a:latin typeface="SimSun" panose="02010600030101010101" pitchFamily="2" charset="-122"/>
                <a:ea typeface="SimSun" panose="02010600030101010101" pitchFamily="2" charset="-122"/>
                <a:cs typeface="Arial" panose="020B0604020202020204" pitchFamily="34" charset="0"/>
              </a:rPr>
              <a:t>跟进团队成员（通过 </a:t>
            </a:r>
            <a:r>
              <a:rPr lang="zh-cn"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WhatsApp </a:t>
            </a:r>
            <a:r>
              <a:rPr lang="zh-cn" dirty="0">
                <a:solidFill>
                  <a:srgbClr val="202124"/>
                </a:solidFill>
                <a:latin typeface="SimSun" panose="02010600030101010101" pitchFamily="2" charset="-122"/>
                <a:ea typeface="SimSun" panose="02010600030101010101" pitchFamily="2" charset="-122"/>
                <a:cs typeface="Arial" panose="020B0604020202020204" pitchFamily="34" charset="0"/>
              </a:rPr>
              <a:t>、电子邮件、电话等）</a:t>
            </a:r>
          </a:p>
          <a:p>
            <a:pPr marR="0" lvl="0">
              <a:spcBef>
                <a:spcPts val="0"/>
              </a:spcBef>
              <a:spcAft>
                <a:spcPts val="300"/>
              </a:spcAft>
              <a:tabLst>
                <a:tab pos="457200" algn="l"/>
              </a:tabLst>
            </a:pPr>
            <a:endParaRPr lang="en-US" dirty="0">
              <a:latin typeface="SimSun" panose="02010600030101010101" pitchFamily="2" charset="-122"/>
              <a:ea typeface="SimSun" panose="02010600030101010101" pitchFamily="2" charset="-122"/>
            </a:endParaRPr>
          </a:p>
          <a:p>
            <a:pPr marL="342900" lvl="0" indent="-342900">
              <a:spcBef>
                <a:spcPts val="0"/>
              </a:spcBef>
              <a:spcAft>
                <a:spcPts val="300"/>
              </a:spcAft>
              <a:tabLst>
                <a:tab pos="457200" algn="l"/>
              </a:tabLst>
            </a:pPr>
            <a:r>
              <a:rPr lang="zh-cn" dirty="0">
                <a:solidFill>
                  <a:srgbClr val="202124"/>
                </a:solidFill>
                <a:latin typeface="SimSun" panose="02010600030101010101" pitchFamily="2" charset="-122"/>
                <a:ea typeface="SimSun" panose="02010600030101010101" pitchFamily="2" charset="-122"/>
                <a:cs typeface="Arial" panose="020B0604020202020204" pitchFamily="34" charset="0"/>
              </a:rPr>
              <a:t>规划并完成您的任务</a:t>
            </a:r>
          </a:p>
          <a:p>
            <a:pPr marR="0" lvl="0">
              <a:spcBef>
                <a:spcPts val="0"/>
              </a:spcBef>
              <a:spcAft>
                <a:spcPts val="300"/>
              </a:spcAft>
              <a:tabLst>
                <a:tab pos="457200" algn="l"/>
              </a:tabLst>
            </a:pPr>
            <a:endParaRPr lang="en-US" dirty="0">
              <a:latin typeface="SimSun" panose="02010600030101010101" pitchFamily="2" charset="-122"/>
              <a:ea typeface="SimSun" panose="02010600030101010101" pitchFamily="2" charset="-122"/>
            </a:endParaRPr>
          </a:p>
          <a:p>
            <a:pPr marL="342900" lvl="0" indent="-342900">
              <a:spcBef>
                <a:spcPts val="0"/>
              </a:spcBef>
              <a:spcAft>
                <a:spcPts val="300"/>
              </a:spcAft>
              <a:tabLst>
                <a:tab pos="457200" algn="l"/>
              </a:tabLst>
            </a:pPr>
            <a:r>
              <a:rPr lang="zh-cn" dirty="0">
                <a:solidFill>
                  <a:srgbClr val="202124"/>
                </a:solidFill>
                <a:latin typeface="SimSun" panose="02010600030101010101" pitchFamily="2" charset="-122"/>
                <a:ea typeface="SimSun" panose="02010600030101010101" pitchFamily="2" charset="-122"/>
                <a:cs typeface="Arial" panose="020B0604020202020204" pitchFamily="34" charset="0"/>
              </a:rPr>
              <a:t>保持联系：提出问题，帮助他人</a:t>
            </a:r>
            <a:endParaRPr lang="en-US" dirty="0">
              <a:latin typeface="SimSun" panose="02010600030101010101" pitchFamily="2" charset="-122"/>
              <a:ea typeface="SimSun" panose="02010600030101010101" pitchFamily="2" charset="-122"/>
            </a:endParaRPr>
          </a:p>
        </p:txBody>
      </p:sp>
      <p:sp>
        <p:nvSpPr>
          <p:cNvPr id="4" name="TextBox 3">
            <a:extLst>
              <a:ext uri="{FF2B5EF4-FFF2-40B4-BE49-F238E27FC236}">
                <a16:creationId xmlns:a16="http://schemas.microsoft.com/office/drawing/2014/main" id="{A479E87A-223D-45E7-B533-24220B066AAD}"/>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1392890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b="1" dirty="0">
                <a:solidFill>
                  <a:srgbClr val="179984"/>
                </a:solidFill>
                <a:latin typeface="SimSun" panose="02010600030101010101" pitchFamily="2" charset="-122"/>
                <a:ea typeface="SimSun" panose="02010600030101010101" pitchFamily="2" charset="-122"/>
              </a:rPr>
              <a:t>思考题</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1606464"/>
            <a:ext cx="10515600" cy="1100641"/>
          </a:xfrm>
        </p:spPr>
        <p:txBody>
          <a:bodyPr>
            <a:normAutofit/>
          </a:bodyPr>
          <a:lstStyle/>
          <a:p>
            <a:pPr marL="514350" indent="-514350">
              <a:spcBef>
                <a:spcPts val="0"/>
              </a:spcBef>
              <a:spcAft>
                <a:spcPts val="300"/>
              </a:spcAft>
              <a:buFont typeface="Arial" panose="020B0604020202020204" pitchFamily="34" charset="0"/>
              <a:buAutoNum type="arabicPeriod"/>
              <a:tabLst>
                <a:tab pos="457200" algn="l"/>
              </a:tabLst>
            </a:pPr>
            <a:r>
              <a:rPr lang="zh-cn" dirty="0">
                <a:solidFill>
                  <a:srgbClr val="202124"/>
                </a:solidFill>
                <a:latin typeface="Ubuntu Light" panose="020B0304030602030204" pitchFamily="34" charset="0"/>
                <a:ea typeface="SimSun" panose="02010600030101010101" pitchFamily="2" charset="-122"/>
                <a:cs typeface="Arial" panose="020B0604020202020204" pitchFamily="34" charset="0"/>
              </a:rPr>
              <a:t>分享您在本课中学到的新知识。</a:t>
            </a:r>
            <a:endParaRPr lang="zh-cn" altLang="en-US" dirty="0">
              <a:solidFill>
                <a:srgbClr val="202124"/>
              </a:solidFill>
              <a:latin typeface="Ubuntu Light" panose="020B0304030602030204" pitchFamily="34" charset="0"/>
              <a:cs typeface="Arial" panose="020B0604020202020204" pitchFamily="34" charset="0"/>
            </a:endParaRPr>
          </a:p>
          <a:p>
            <a:pPr marL="514350" lvl="0" indent="-514350">
              <a:spcBef>
                <a:spcPts val="0"/>
              </a:spcBef>
              <a:spcAft>
                <a:spcPts val="300"/>
              </a:spcAft>
              <a:buAutoNum type="arabicPeriod"/>
              <a:tabLst>
                <a:tab pos="457200" algn="l"/>
              </a:tabLst>
            </a:pPr>
            <a:r>
              <a:rPr lang="zh-cn" dirty="0">
                <a:latin typeface="Ubuntu Light" panose="020B0304030602030204" pitchFamily="34" charset="0"/>
                <a:ea typeface="SimSun" panose="02010600030101010101" pitchFamily="2" charset="-122"/>
                <a:cs typeface="Times New Roman" panose="02020603050405020304" pitchFamily="18" charset="0"/>
              </a:rPr>
              <a:t>思考一下您在会议期间感兴趣的角色</a:t>
            </a:r>
          </a:p>
          <a:p>
            <a:pPr marL="514350" lvl="0" indent="-514350">
              <a:spcBef>
                <a:spcPts val="0"/>
              </a:spcBef>
              <a:spcAft>
                <a:spcPts val="300"/>
              </a:spcAft>
              <a:buAutoNum type="arabicPeriod"/>
              <a:tabLst>
                <a:tab pos="457200" algn="l"/>
              </a:tabLst>
            </a:pPr>
            <a:endParaRPr lang="en-US" dirty="0">
              <a:solidFill>
                <a:srgbClr val="202124"/>
              </a:solidFill>
              <a:latin typeface="Ubuntu Light" panose="020B0304030602030204" pitchFamily="34" charset="0"/>
              <a:ea typeface="SimSun" panose="02010600030101010101" pitchFamily="2" charset="-122"/>
              <a:cs typeface="Arial" panose="020B0604020202020204" pitchFamily="34" charset="0"/>
            </a:endParaRPr>
          </a:p>
        </p:txBody>
      </p:sp>
      <p:sp>
        <p:nvSpPr>
          <p:cNvPr id="4" name="Content Placeholder 2">
            <a:extLst>
              <a:ext uri="{FF2B5EF4-FFF2-40B4-BE49-F238E27FC236}">
                <a16:creationId xmlns:a16="http://schemas.microsoft.com/office/drawing/2014/main" id="{F57D382E-E6DB-8B46-915C-CB6BA16C602B}"/>
              </a:ext>
            </a:extLst>
          </p:cNvPr>
          <p:cNvSpPr txBox="1">
            <a:spLocks/>
          </p:cNvSpPr>
          <p:nvPr/>
        </p:nvSpPr>
        <p:spPr>
          <a:xfrm>
            <a:off x="838200" y="5675274"/>
            <a:ext cx="10515600" cy="6193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300"/>
              </a:spcAft>
              <a:buNone/>
              <a:tabLst>
                <a:tab pos="457200" algn="l"/>
              </a:tabLst>
            </a:pPr>
            <a:r>
              <a:rPr lang="zh-cn" dirty="0">
                <a:solidFill>
                  <a:srgbClr val="202124"/>
                </a:solidFill>
                <a:latin typeface="Ubuntu Light" panose="020B0304030602030204" pitchFamily="34" charset="0"/>
                <a:ea typeface="SimSun" panose="02010600030101010101" pitchFamily="2" charset="-122"/>
                <a:cs typeface="Arial" panose="020B0604020202020204" pitchFamily="34" charset="0"/>
              </a:rPr>
              <a:t>3.</a:t>
            </a:r>
            <a:r>
              <a:rPr lang="en-US" altLang="zh-CN" dirty="0">
                <a:solidFill>
                  <a:srgbClr val="202124"/>
                </a:solidFill>
                <a:latin typeface="Ubuntu Light" panose="020B0304030602030204" pitchFamily="34" charset="0"/>
                <a:ea typeface="SimSun" panose="02010600030101010101" pitchFamily="2" charset="-122"/>
                <a:cs typeface="Arial" panose="020B0604020202020204" pitchFamily="34" charset="0"/>
              </a:rPr>
              <a:t>  </a:t>
            </a:r>
            <a:r>
              <a:rPr lang="en-US" altLang="zh-CN" sz="1800" dirty="0">
                <a:solidFill>
                  <a:srgbClr val="202124"/>
                </a:solidFill>
                <a:latin typeface="Ubuntu Light" panose="020B0304030602030204" pitchFamily="34" charset="0"/>
                <a:ea typeface="SimSun" panose="02010600030101010101" pitchFamily="2" charset="-122"/>
                <a:cs typeface="Arial" panose="020B0604020202020204" pitchFamily="34" charset="0"/>
              </a:rPr>
              <a:t>  </a:t>
            </a:r>
            <a:r>
              <a:rPr lang="zh-cn" dirty="0">
                <a:latin typeface="Ubuntu Light" panose="020B0304030602030204" pitchFamily="34" charset="0"/>
                <a:ea typeface="SimSun" panose="02010600030101010101" pitchFamily="2" charset="-122"/>
                <a:cs typeface="Times New Roman" panose="02020603050405020304" pitchFamily="18" charset="0"/>
              </a:rPr>
              <a:t>您将为会议做哪些准备？</a:t>
            </a:r>
          </a:p>
          <a:p>
            <a:pPr marL="514350" indent="-514350">
              <a:spcBef>
                <a:spcPts val="0"/>
              </a:spcBef>
              <a:spcAft>
                <a:spcPts val="300"/>
              </a:spcAft>
              <a:buFont typeface="Arial" panose="020B0604020202020204" pitchFamily="34" charset="0"/>
              <a:buAutoNum type="arabicPeriod"/>
              <a:tabLst>
                <a:tab pos="457200" algn="l"/>
              </a:tabLst>
            </a:pPr>
            <a:endParaRPr lang="en-US" dirty="0">
              <a:solidFill>
                <a:srgbClr val="202124"/>
              </a:solidFill>
              <a:latin typeface="SimSun" panose="02010600030101010101" pitchFamily="2" charset="-122"/>
              <a:ea typeface="SimSun" panose="02010600030101010101" pitchFamily="2" charset="-122"/>
              <a:cs typeface="Arial" panose="020B0604020202020204" pitchFamily="34" charset="0"/>
            </a:endParaRPr>
          </a:p>
        </p:txBody>
      </p:sp>
      <p:graphicFrame>
        <p:nvGraphicFramePr>
          <p:cNvPr id="6" name="Table 6">
            <a:extLst>
              <a:ext uri="{FF2B5EF4-FFF2-40B4-BE49-F238E27FC236}">
                <a16:creationId xmlns:a16="http://schemas.microsoft.com/office/drawing/2014/main" id="{41E68B6E-CC9F-024F-9031-01C3AA5C3B9E}"/>
              </a:ext>
            </a:extLst>
          </p:cNvPr>
          <p:cNvGraphicFramePr>
            <a:graphicFrameLocks noGrp="1"/>
          </p:cNvGraphicFramePr>
          <p:nvPr>
            <p:extLst>
              <p:ext uri="{D42A27DB-BD31-4B8C-83A1-F6EECF244321}">
                <p14:modId xmlns:p14="http://schemas.microsoft.com/office/powerpoint/2010/main" val="3970316542"/>
              </p:ext>
            </p:extLst>
          </p:nvPr>
        </p:nvGraphicFramePr>
        <p:xfrm>
          <a:off x="973219" y="2675021"/>
          <a:ext cx="9835149" cy="2747210"/>
        </p:xfrm>
        <a:graphic>
          <a:graphicData uri="http://schemas.openxmlformats.org/drawingml/2006/table">
            <a:tbl>
              <a:tblPr firstRow="1" bandRow="1">
                <a:tableStyleId>{5C22544A-7EE6-4342-B048-85BDC9FD1C3A}</a:tableStyleId>
              </a:tblPr>
              <a:tblGrid>
                <a:gridCol w="7448885">
                  <a:extLst>
                    <a:ext uri="{9D8B030D-6E8A-4147-A177-3AD203B41FA5}">
                      <a16:colId xmlns:a16="http://schemas.microsoft.com/office/drawing/2014/main" val="796954501"/>
                    </a:ext>
                  </a:extLst>
                </a:gridCol>
                <a:gridCol w="1171074">
                  <a:extLst>
                    <a:ext uri="{9D8B030D-6E8A-4147-A177-3AD203B41FA5}">
                      <a16:colId xmlns:a16="http://schemas.microsoft.com/office/drawing/2014/main" val="2663890608"/>
                    </a:ext>
                  </a:extLst>
                </a:gridCol>
                <a:gridCol w="1215190">
                  <a:extLst>
                    <a:ext uri="{9D8B030D-6E8A-4147-A177-3AD203B41FA5}">
                      <a16:colId xmlns:a16="http://schemas.microsoft.com/office/drawing/2014/main" val="3661384557"/>
                    </a:ext>
                  </a:extLst>
                </a:gridCol>
              </a:tblGrid>
              <a:tr h="549442">
                <a:tc>
                  <a:txBody>
                    <a:bodyPr/>
                    <a:lstStyle/>
                    <a:p>
                      <a:endParaRPr lang="en-US" dirty="0">
                        <a:latin typeface="SimSun" panose="02010600030101010101" pitchFamily="2" charset="-122"/>
                        <a:ea typeface="SimSun" panose="02010600030101010101" pitchFamily="2" charset="-122"/>
                      </a:endParaRPr>
                    </a:p>
                  </a:txBody>
                  <a:tcPr>
                    <a:solidFill>
                      <a:srgbClr val="179984"/>
                    </a:solidFill>
                  </a:tcPr>
                </a:tc>
                <a:tc>
                  <a:txBody>
                    <a:bodyPr/>
                    <a:lstStyle/>
                    <a:p>
                      <a:pPr algn="ctr"/>
                      <a:r>
                        <a:rPr lang="zh-cn" sz="2400" dirty="0">
                          <a:latin typeface="SimSun" panose="02010600030101010101" pitchFamily="2" charset="-122"/>
                          <a:ea typeface="SimSun" panose="02010600030101010101" pitchFamily="2" charset="-122"/>
                        </a:rPr>
                        <a:t>是</a:t>
                      </a:r>
                    </a:p>
                  </a:txBody>
                  <a:tcPr>
                    <a:solidFill>
                      <a:srgbClr val="179984"/>
                    </a:solidFill>
                  </a:tcPr>
                </a:tc>
                <a:tc>
                  <a:txBody>
                    <a:bodyPr/>
                    <a:lstStyle/>
                    <a:p>
                      <a:pPr algn="ctr"/>
                      <a:r>
                        <a:rPr lang="zh-cn" sz="2400" dirty="0">
                          <a:latin typeface="SimSun" panose="02010600030101010101" pitchFamily="2" charset="-122"/>
                          <a:ea typeface="SimSun" panose="02010600030101010101" pitchFamily="2" charset="-122"/>
                        </a:rPr>
                        <a:t>否</a:t>
                      </a:r>
                    </a:p>
                  </a:txBody>
                  <a:tcPr>
                    <a:solidFill>
                      <a:srgbClr val="179984"/>
                    </a:solidFill>
                  </a:tcPr>
                </a:tc>
                <a:extLst>
                  <a:ext uri="{0D108BD9-81ED-4DB2-BD59-A6C34878D82A}">
                    <a16:rowId xmlns:a16="http://schemas.microsoft.com/office/drawing/2014/main" val="758702669"/>
                  </a:ext>
                </a:extLst>
              </a:tr>
              <a:tr h="549442">
                <a:tc>
                  <a:txBody>
                    <a:bodyPr/>
                    <a:lstStyle/>
                    <a:p>
                      <a:r>
                        <a:rPr lang="zh-cn" sz="2000" dirty="0">
                          <a:latin typeface="SimSun" panose="02010600030101010101" pitchFamily="2" charset="-122"/>
                          <a:ea typeface="SimSun" panose="02010600030101010101" pitchFamily="2" charset="-122"/>
                        </a:rPr>
                        <a:t>您想成为辅导员吗</a:t>
                      </a:r>
                      <a:r>
                        <a:rPr lang="zh-cn" altLang="en-US" sz="2000" dirty="0">
                          <a:latin typeface="Ubuntu" panose="020B0504030602030204" pitchFamily="34" charset="0"/>
                        </a:rPr>
                        <a:t>？</a:t>
                      </a:r>
                      <a:endParaRPr lang="zh-cn" sz="2000" dirty="0">
                        <a:latin typeface="SimSun" panose="02010600030101010101" pitchFamily="2" charset="-122"/>
                        <a:ea typeface="SimSun" panose="02010600030101010101" pitchFamily="2" charset="-122"/>
                      </a:endParaRPr>
                    </a:p>
                  </a:txBody>
                  <a:tcPr>
                    <a:solidFill>
                      <a:schemeClr val="bg1">
                        <a:lumMod val="85000"/>
                      </a:schemeClr>
                    </a:solidFill>
                  </a:tcPr>
                </a:tc>
                <a:tc>
                  <a:txBody>
                    <a:bodyPr/>
                    <a:lstStyle/>
                    <a:p>
                      <a:endParaRPr lang="en-US">
                        <a:latin typeface="SimSun" panose="02010600030101010101" pitchFamily="2" charset="-122"/>
                        <a:ea typeface="SimSun" panose="02010600030101010101" pitchFamily="2" charset="-122"/>
                      </a:endParaRPr>
                    </a:p>
                  </a:txBody>
                  <a:tcPr>
                    <a:solidFill>
                      <a:schemeClr val="bg1">
                        <a:lumMod val="85000"/>
                      </a:schemeClr>
                    </a:solidFill>
                  </a:tcPr>
                </a:tc>
                <a:tc>
                  <a:txBody>
                    <a:bodyPr/>
                    <a:lstStyle/>
                    <a:p>
                      <a:endParaRPr lang="en-US" dirty="0">
                        <a:latin typeface="SimSun" panose="02010600030101010101" pitchFamily="2" charset="-122"/>
                        <a:ea typeface="SimSun" panose="02010600030101010101" pitchFamily="2" charset="-122"/>
                      </a:endParaRPr>
                    </a:p>
                  </a:txBody>
                  <a:tcPr>
                    <a:solidFill>
                      <a:schemeClr val="bg1">
                        <a:lumMod val="85000"/>
                      </a:schemeClr>
                    </a:solidFill>
                  </a:tcPr>
                </a:tc>
                <a:extLst>
                  <a:ext uri="{0D108BD9-81ED-4DB2-BD59-A6C34878D82A}">
                    <a16:rowId xmlns:a16="http://schemas.microsoft.com/office/drawing/2014/main" val="820587840"/>
                  </a:ext>
                </a:extLst>
              </a:tr>
              <a:tr h="549442">
                <a:tc>
                  <a:txBody>
                    <a:bodyPr/>
                    <a:lstStyle/>
                    <a:p>
                      <a:r>
                        <a:rPr lang="zh-cn" sz="2000" dirty="0">
                          <a:latin typeface="SimSun" panose="02010600030101010101" pitchFamily="2" charset="-122"/>
                          <a:ea typeface="SimSun" panose="02010600030101010101" pitchFamily="2" charset="-122"/>
                        </a:rPr>
                        <a:t>您想做会议记录吗</a:t>
                      </a:r>
                      <a:r>
                        <a:rPr lang="zh-cn" altLang="en-US" sz="2000" dirty="0">
                          <a:latin typeface="Ubuntu" panose="020B0504030602030204" pitchFamily="34" charset="0"/>
                        </a:rPr>
                        <a:t>？</a:t>
                      </a:r>
                      <a:endParaRPr lang="zh-cn" sz="2000" dirty="0">
                        <a:latin typeface="SimSun" panose="02010600030101010101" pitchFamily="2" charset="-122"/>
                        <a:ea typeface="SimSun" panose="02010600030101010101" pitchFamily="2" charset="-122"/>
                      </a:endParaRPr>
                    </a:p>
                  </a:txBody>
                  <a:tcPr>
                    <a:solidFill>
                      <a:schemeClr val="bg2"/>
                    </a:solidFill>
                  </a:tcPr>
                </a:tc>
                <a:tc>
                  <a:txBody>
                    <a:bodyPr/>
                    <a:lstStyle/>
                    <a:p>
                      <a:endParaRPr lang="en-US">
                        <a:latin typeface="SimSun" panose="02010600030101010101" pitchFamily="2" charset="-122"/>
                        <a:ea typeface="SimSun" panose="02010600030101010101" pitchFamily="2" charset="-122"/>
                      </a:endParaRPr>
                    </a:p>
                  </a:txBody>
                  <a:tcPr>
                    <a:solidFill>
                      <a:schemeClr val="bg2"/>
                    </a:solidFill>
                  </a:tcPr>
                </a:tc>
                <a:tc>
                  <a:txBody>
                    <a:bodyPr/>
                    <a:lstStyle/>
                    <a:p>
                      <a:endParaRPr lang="en-US" dirty="0">
                        <a:latin typeface="SimSun" panose="02010600030101010101" pitchFamily="2" charset="-122"/>
                        <a:ea typeface="SimSun" panose="02010600030101010101" pitchFamily="2" charset="-122"/>
                      </a:endParaRPr>
                    </a:p>
                  </a:txBody>
                  <a:tcPr>
                    <a:solidFill>
                      <a:schemeClr val="bg2"/>
                    </a:solidFill>
                  </a:tcPr>
                </a:tc>
                <a:extLst>
                  <a:ext uri="{0D108BD9-81ED-4DB2-BD59-A6C34878D82A}">
                    <a16:rowId xmlns:a16="http://schemas.microsoft.com/office/drawing/2014/main" val="1620110601"/>
                  </a:ext>
                </a:extLst>
              </a:tr>
              <a:tr h="549442">
                <a:tc>
                  <a:txBody>
                    <a:bodyPr/>
                    <a:lstStyle/>
                    <a:p>
                      <a:r>
                        <a:rPr lang="zh-cn" sz="2000" dirty="0">
                          <a:latin typeface="SimSun" panose="02010600030101010101" pitchFamily="2" charset="-122"/>
                          <a:ea typeface="SimSun" panose="02010600030101010101" pitchFamily="2" charset="-122"/>
                        </a:rPr>
                        <a:t>您想跟进成员及其任务吗</a:t>
                      </a:r>
                      <a:r>
                        <a:rPr lang="zh-cn" altLang="en-US" sz="2000" dirty="0">
                          <a:latin typeface="Ubuntu" panose="020B0504030602030204" pitchFamily="34" charset="0"/>
                        </a:rPr>
                        <a:t>？</a:t>
                      </a:r>
                      <a:endParaRPr lang="zh-cn" sz="2000" dirty="0">
                        <a:latin typeface="SimSun" panose="02010600030101010101" pitchFamily="2" charset="-122"/>
                        <a:ea typeface="SimSun" panose="02010600030101010101" pitchFamily="2" charset="-122"/>
                      </a:endParaRPr>
                    </a:p>
                  </a:txBody>
                  <a:tcPr>
                    <a:solidFill>
                      <a:schemeClr val="bg1">
                        <a:lumMod val="85000"/>
                      </a:schemeClr>
                    </a:solidFill>
                  </a:tcPr>
                </a:tc>
                <a:tc>
                  <a:txBody>
                    <a:bodyPr/>
                    <a:lstStyle/>
                    <a:p>
                      <a:endParaRPr lang="en-US">
                        <a:latin typeface="SimSun" panose="02010600030101010101" pitchFamily="2" charset="-122"/>
                        <a:ea typeface="SimSun" panose="02010600030101010101" pitchFamily="2" charset="-122"/>
                      </a:endParaRPr>
                    </a:p>
                  </a:txBody>
                  <a:tcPr>
                    <a:solidFill>
                      <a:schemeClr val="bg1">
                        <a:lumMod val="85000"/>
                      </a:schemeClr>
                    </a:solidFill>
                  </a:tcPr>
                </a:tc>
                <a:tc>
                  <a:txBody>
                    <a:bodyPr/>
                    <a:lstStyle/>
                    <a:p>
                      <a:endParaRPr lang="en-US" dirty="0">
                        <a:latin typeface="SimSun" panose="02010600030101010101" pitchFamily="2" charset="-122"/>
                        <a:ea typeface="SimSun" panose="02010600030101010101" pitchFamily="2" charset="-122"/>
                      </a:endParaRPr>
                    </a:p>
                  </a:txBody>
                  <a:tcPr>
                    <a:solidFill>
                      <a:schemeClr val="bg1">
                        <a:lumMod val="85000"/>
                      </a:schemeClr>
                    </a:solidFill>
                  </a:tcPr>
                </a:tc>
                <a:extLst>
                  <a:ext uri="{0D108BD9-81ED-4DB2-BD59-A6C34878D82A}">
                    <a16:rowId xmlns:a16="http://schemas.microsoft.com/office/drawing/2014/main" val="538285718"/>
                  </a:ext>
                </a:extLst>
              </a:tr>
              <a:tr h="549442">
                <a:tc>
                  <a:txBody>
                    <a:bodyPr/>
                    <a:lstStyle/>
                    <a:p>
                      <a:r>
                        <a:rPr lang="zh-cn" sz="2000" dirty="0">
                          <a:latin typeface="SimSun" panose="02010600030101010101" pitchFamily="2" charset="-122"/>
                          <a:ea typeface="SimSun" panose="02010600030101010101" pitchFamily="2" charset="-122"/>
                        </a:rPr>
                        <a:t>您想与他人进行后续讨论吗</a:t>
                      </a:r>
                      <a:r>
                        <a:rPr lang="zh-cn" altLang="en-US" sz="2000" dirty="0">
                          <a:latin typeface="Ubuntu" panose="020B0504030602030204" pitchFamily="34" charset="0"/>
                        </a:rPr>
                        <a:t>？</a:t>
                      </a:r>
                      <a:endParaRPr lang="zh-cn" sz="2000" dirty="0">
                        <a:latin typeface="SimSun" panose="02010600030101010101" pitchFamily="2" charset="-122"/>
                        <a:ea typeface="SimSun" panose="02010600030101010101" pitchFamily="2" charset="-122"/>
                      </a:endParaRPr>
                    </a:p>
                  </a:txBody>
                  <a:tcPr>
                    <a:solidFill>
                      <a:schemeClr val="bg2"/>
                    </a:solidFill>
                  </a:tcPr>
                </a:tc>
                <a:tc>
                  <a:txBody>
                    <a:bodyPr/>
                    <a:lstStyle/>
                    <a:p>
                      <a:endParaRPr lang="en-US">
                        <a:latin typeface="SimSun" panose="02010600030101010101" pitchFamily="2" charset="-122"/>
                        <a:ea typeface="SimSun" panose="02010600030101010101" pitchFamily="2" charset="-122"/>
                      </a:endParaRPr>
                    </a:p>
                  </a:txBody>
                  <a:tcPr>
                    <a:solidFill>
                      <a:schemeClr val="bg2"/>
                    </a:solidFill>
                  </a:tcPr>
                </a:tc>
                <a:tc>
                  <a:txBody>
                    <a:bodyPr/>
                    <a:lstStyle/>
                    <a:p>
                      <a:endParaRPr lang="en-US" dirty="0">
                        <a:latin typeface="SimSun" panose="02010600030101010101" pitchFamily="2" charset="-122"/>
                        <a:ea typeface="SimSun" panose="02010600030101010101" pitchFamily="2" charset="-122"/>
                      </a:endParaRPr>
                    </a:p>
                  </a:txBody>
                  <a:tcPr>
                    <a:solidFill>
                      <a:schemeClr val="bg2"/>
                    </a:solidFill>
                  </a:tcPr>
                </a:tc>
                <a:extLst>
                  <a:ext uri="{0D108BD9-81ED-4DB2-BD59-A6C34878D82A}">
                    <a16:rowId xmlns:a16="http://schemas.microsoft.com/office/drawing/2014/main" val="2854012421"/>
                  </a:ext>
                </a:extLst>
              </a:tr>
            </a:tbl>
          </a:graphicData>
        </a:graphic>
      </p:graphicFrame>
      <p:sp>
        <p:nvSpPr>
          <p:cNvPr id="7" name="TextBox 6">
            <a:extLst>
              <a:ext uri="{FF2B5EF4-FFF2-40B4-BE49-F238E27FC236}">
                <a16:creationId xmlns:a16="http://schemas.microsoft.com/office/drawing/2014/main" id="{0CCB0D93-4E01-4E1F-8BDA-1BB5B61AEB25}"/>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63291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zh-cn" b="1" dirty="0">
                <a:solidFill>
                  <a:schemeClr val="bg1"/>
                </a:solidFill>
                <a:latin typeface="SimSun" panose="02010600030101010101" pitchFamily="2" charset="-122"/>
                <a:ea typeface="SimSun" panose="02010600030101010101" pitchFamily="2" charset="-122"/>
              </a:rPr>
              <a:t>有问题吗</a:t>
            </a:r>
            <a:r>
              <a:rPr lang="en-US" b="1" dirty="0">
                <a:solidFill>
                  <a:schemeClr val="bg1"/>
                </a:solidFill>
              </a:rPr>
              <a:t>?</a:t>
            </a:r>
            <a:endParaRPr lang="zh-cn" b="1" dirty="0">
              <a:solidFill>
                <a:schemeClr val="bg1"/>
              </a:solidFill>
            </a:endParaRPr>
          </a:p>
        </p:txBody>
      </p:sp>
      <p:sp>
        <p:nvSpPr>
          <p:cNvPr id="3" name="TextBox 2">
            <a:extLst>
              <a:ext uri="{FF2B5EF4-FFF2-40B4-BE49-F238E27FC236}">
                <a16:creationId xmlns:a16="http://schemas.microsoft.com/office/drawing/2014/main" id="{3E8B25FF-4CB2-484B-8344-D9B85255DD64}"/>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2722567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latin typeface="SimSun" panose="02010600030101010101" pitchFamily="2" charset="-122"/>
                <a:ea typeface="SimSun" panose="02010600030101010101" pitchFamily="2" charset="-122"/>
              </a:rPr>
              <a:t>介绍</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p:txBody>
          <a:bodyPr/>
          <a:lstStyle/>
          <a:p>
            <a:r>
              <a:rPr lang="zh-cn" dirty="0">
                <a:latin typeface="SimSun" panose="02010600030101010101" pitchFamily="2" charset="-122"/>
                <a:ea typeface="SimSun" panose="02010600030101010101" pitchFamily="2" charset="-122"/>
              </a:rPr>
              <a:t>自我介绍！</a:t>
            </a:r>
          </a:p>
          <a:p>
            <a:endParaRPr lang="en-US" dirty="0">
              <a:latin typeface="SimSun" panose="02010600030101010101" pitchFamily="2" charset="-122"/>
              <a:ea typeface="SimSun" panose="02010600030101010101" pitchFamily="2" charset="-122"/>
            </a:endParaRPr>
          </a:p>
          <a:p>
            <a:pPr lvl="1"/>
            <a:r>
              <a:rPr lang="zh-cn" dirty="0">
                <a:latin typeface="SimSun" panose="02010600030101010101" pitchFamily="2" charset="-122"/>
                <a:ea typeface="SimSun" panose="02010600030101010101" pitchFamily="2" charset="-122"/>
              </a:rPr>
              <a:t>姓名</a:t>
            </a:r>
          </a:p>
          <a:p>
            <a:pPr lvl="1"/>
            <a:endParaRPr lang="en-US" dirty="0">
              <a:latin typeface="SimSun" panose="02010600030101010101" pitchFamily="2" charset="-122"/>
              <a:ea typeface="SimSun" panose="02010600030101010101" pitchFamily="2" charset="-122"/>
            </a:endParaRPr>
          </a:p>
          <a:p>
            <a:pPr lvl="1"/>
            <a:r>
              <a:rPr lang="zh-cn" dirty="0">
                <a:latin typeface="SimSun" panose="02010600030101010101" pitchFamily="2" charset="-122"/>
                <a:ea typeface="SimSun" panose="02010600030101010101" pitchFamily="2" charset="-122"/>
              </a:rPr>
              <a:t>分享您最喜爱的打破僵局活动</a:t>
            </a:r>
          </a:p>
          <a:p>
            <a:pPr marL="0" indent="0">
              <a:buNone/>
            </a:pPr>
            <a:endParaRPr lang="en-US" dirty="0">
              <a:latin typeface="SimSun" panose="02010600030101010101" pitchFamily="2" charset="-122"/>
              <a:ea typeface="SimSun" panose="02010600030101010101" pitchFamily="2" charset="-122"/>
            </a:endParaRPr>
          </a:p>
        </p:txBody>
      </p:sp>
      <p:sp>
        <p:nvSpPr>
          <p:cNvPr id="4" name="TextBox 3">
            <a:extLst>
              <a:ext uri="{FF2B5EF4-FFF2-40B4-BE49-F238E27FC236}">
                <a16:creationId xmlns:a16="http://schemas.microsoft.com/office/drawing/2014/main" id="{58EAAA0C-49BD-44B5-8BD1-1578321948EA}"/>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3011620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zh-cn" dirty="0">
                <a:solidFill>
                  <a:schemeClr val="bg1"/>
                </a:solidFill>
                <a:latin typeface="SimSun" panose="02010600030101010101" pitchFamily="2" charset="-122"/>
                <a:ea typeface="SimSun" panose="02010600030101010101" pitchFamily="2" charset="-122"/>
              </a:rPr>
              <a:t>第 </a:t>
            </a:r>
            <a:r>
              <a:rPr lang="zh-cn" dirty="0">
                <a:solidFill>
                  <a:schemeClr val="bg1"/>
                </a:solidFill>
              </a:rPr>
              <a:t>2</a:t>
            </a:r>
            <a:r>
              <a:rPr lang="zh-cn" dirty="0">
                <a:solidFill>
                  <a:schemeClr val="bg1"/>
                </a:solidFill>
                <a:latin typeface="SimSun" panose="02010600030101010101" pitchFamily="2" charset="-122"/>
                <a:ea typeface="SimSun" panose="02010600030101010101" pitchFamily="2" charset="-122"/>
              </a:rPr>
              <a:t> 课：会议行为</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568730"/>
            <a:ext cx="8434137" cy="3474794"/>
          </a:xfrm>
        </p:spPr>
        <p:txBody>
          <a:bodyPr>
            <a:normAutofit/>
          </a:bodyPr>
          <a:lstStyle/>
          <a:p>
            <a:pPr marL="0" marR="0" indent="0">
              <a:lnSpc>
                <a:spcPct val="150000"/>
              </a:lnSpc>
              <a:spcBef>
                <a:spcPts val="0"/>
              </a:spcBef>
              <a:buNone/>
            </a:pPr>
            <a:r>
              <a:rPr lang="zh-cn" b="1" dirty="0">
                <a:solidFill>
                  <a:schemeClr val="bg1"/>
                </a:solidFill>
                <a:latin typeface="SimSun" panose="02010600030101010101" pitchFamily="2" charset="-122"/>
                <a:ea typeface="SimSun" panose="02010600030101010101" pitchFamily="2" charset="-122"/>
                <a:cs typeface="Times New Roman" panose="02020603050405020304" pitchFamily="18" charset="0"/>
              </a:rPr>
              <a:t>在本课中，我们将：</a:t>
            </a:r>
          </a:p>
          <a:p>
            <a:pPr>
              <a:lnSpc>
                <a:spcPct val="150000"/>
              </a:lnSpc>
              <a:spcBef>
                <a:spcPts val="0"/>
              </a:spcBef>
            </a:pPr>
            <a:r>
              <a:rPr lang="zh-cn" b="1" dirty="0">
                <a:solidFill>
                  <a:schemeClr val="bg1"/>
                </a:solidFill>
                <a:latin typeface="SimSun" panose="02010600030101010101" pitchFamily="2" charset="-122"/>
                <a:ea typeface="SimSun" panose="02010600030101010101" pitchFamily="2" charset="-122"/>
              </a:rPr>
              <a:t>了解如何确定不同的会议行为。</a:t>
            </a:r>
          </a:p>
          <a:p>
            <a:pPr>
              <a:lnSpc>
                <a:spcPct val="150000"/>
              </a:lnSpc>
              <a:spcBef>
                <a:spcPts val="0"/>
              </a:spcBef>
            </a:pPr>
            <a:r>
              <a:rPr lang="zh-cn" b="1" dirty="0">
                <a:solidFill>
                  <a:schemeClr val="bg1"/>
                </a:solidFill>
                <a:latin typeface="SimSun" panose="02010600030101010101" pitchFamily="2" charset="-122"/>
                <a:ea typeface="SimSun" panose="02010600030101010101" pitchFamily="2" charset="-122"/>
              </a:rPr>
              <a:t>了解如何管理这些行为以确保会议获得成功。</a:t>
            </a:r>
          </a:p>
          <a:p>
            <a:pPr marL="0" marR="0" indent="0">
              <a:lnSpc>
                <a:spcPct val="150000"/>
              </a:lnSpc>
              <a:spcBef>
                <a:spcPts val="0"/>
              </a:spcBef>
              <a:buNone/>
            </a:pPr>
            <a:endParaRPr lang="en-US" sz="3200" b="1" dirty="0">
              <a:solidFill>
                <a:schemeClr val="bg1"/>
              </a:solidFill>
              <a:latin typeface="SimSun" panose="02010600030101010101" pitchFamily="2" charset="-122"/>
              <a:ea typeface="SimSun" panose="02010600030101010101" pitchFamily="2" charset="-122"/>
            </a:endParaRPr>
          </a:p>
          <a:p>
            <a:pPr marL="0" marR="0" indent="0">
              <a:lnSpc>
                <a:spcPct val="150000"/>
              </a:lnSpc>
              <a:spcBef>
                <a:spcPts val="0"/>
              </a:spcBef>
              <a:buNone/>
            </a:pPr>
            <a:endParaRPr lang="en-US" sz="3200" b="1"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809468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318968"/>
            <a:ext cx="10515600" cy="1325563"/>
          </a:xfrm>
        </p:spPr>
        <p:txBody>
          <a:bodyPr/>
          <a:lstStyle/>
          <a:p>
            <a:r>
              <a:rPr lang="zh-cn" b="1" dirty="0">
                <a:solidFill>
                  <a:srgbClr val="016A5F"/>
                </a:solidFill>
                <a:latin typeface="SimSun" panose="02010600030101010101" pitchFamily="2" charset="-122"/>
                <a:ea typeface="SimSun" panose="02010600030101010101" pitchFamily="2" charset="-122"/>
              </a:rPr>
              <a:t>会议行为</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1552075" y="3127782"/>
            <a:ext cx="1608814" cy="775291"/>
          </a:xfrm>
        </p:spPr>
        <p:txBody>
          <a:bodyPr>
            <a:noAutofit/>
          </a:bodyPr>
          <a:lstStyle/>
          <a:p>
            <a:pPr marL="0" indent="0" algn="ctr">
              <a:lnSpc>
                <a:spcPct val="150000"/>
              </a:lnSpc>
              <a:buNone/>
            </a:pPr>
            <a:r>
              <a:rPr lang="zh-cn" sz="2400" b="1" dirty="0">
                <a:solidFill>
                  <a:srgbClr val="016A5F"/>
                </a:solidFill>
                <a:latin typeface="SimSun" panose="02010600030101010101" pitchFamily="2" charset="-122"/>
                <a:ea typeface="SimSun" panose="02010600030101010101" pitchFamily="2" charset="-122"/>
              </a:rPr>
              <a:t>认真倾听</a:t>
            </a:r>
          </a:p>
        </p:txBody>
      </p:sp>
      <p:sp>
        <p:nvSpPr>
          <p:cNvPr id="4" name="Content Placeholder 2">
            <a:extLst>
              <a:ext uri="{FF2B5EF4-FFF2-40B4-BE49-F238E27FC236}">
                <a16:creationId xmlns:a16="http://schemas.microsoft.com/office/drawing/2014/main" id="{2DDC1DBB-BEA5-E840-B582-4776A7C091DB}"/>
              </a:ext>
            </a:extLst>
          </p:cNvPr>
          <p:cNvSpPr txBox="1">
            <a:spLocks/>
          </p:cNvSpPr>
          <p:nvPr/>
        </p:nvSpPr>
        <p:spPr>
          <a:xfrm>
            <a:off x="4463713" y="3127781"/>
            <a:ext cx="2642938" cy="775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zh-cn" sz="2400" b="1" dirty="0">
                <a:solidFill>
                  <a:srgbClr val="016A5F"/>
                </a:solidFill>
                <a:latin typeface="SimSun" panose="02010600030101010101" pitchFamily="2" charset="-122"/>
                <a:ea typeface="SimSun" panose="02010600030101010101" pitchFamily="2" charset="-122"/>
              </a:rPr>
              <a:t>准确地表述</a:t>
            </a:r>
          </a:p>
        </p:txBody>
      </p:sp>
      <p:sp>
        <p:nvSpPr>
          <p:cNvPr id="5" name="Content Placeholder 2">
            <a:extLst>
              <a:ext uri="{FF2B5EF4-FFF2-40B4-BE49-F238E27FC236}">
                <a16:creationId xmlns:a16="http://schemas.microsoft.com/office/drawing/2014/main" id="{95C38C82-0077-4A4D-987C-2DCBF52E6BA7}"/>
              </a:ext>
            </a:extLst>
          </p:cNvPr>
          <p:cNvSpPr txBox="1">
            <a:spLocks/>
          </p:cNvSpPr>
          <p:nvPr/>
        </p:nvSpPr>
        <p:spPr>
          <a:xfrm>
            <a:off x="8021052" y="3127781"/>
            <a:ext cx="3926305" cy="775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zh-cn" sz="2400" b="1" dirty="0">
                <a:solidFill>
                  <a:srgbClr val="016A5F"/>
                </a:solidFill>
                <a:latin typeface="SimSun" panose="02010600030101010101" pitchFamily="2" charset="-122"/>
                <a:ea typeface="SimSun" panose="02010600030101010101" pitchFamily="2" charset="-122"/>
              </a:rPr>
              <a:t>消除干扰</a:t>
            </a:r>
          </a:p>
        </p:txBody>
      </p:sp>
      <p:sp>
        <p:nvSpPr>
          <p:cNvPr id="6" name="Content Placeholder 2">
            <a:extLst>
              <a:ext uri="{FF2B5EF4-FFF2-40B4-BE49-F238E27FC236}">
                <a16:creationId xmlns:a16="http://schemas.microsoft.com/office/drawing/2014/main" id="{641D4810-828F-134F-A8C4-45F5EAFD9C42}"/>
              </a:ext>
            </a:extLst>
          </p:cNvPr>
          <p:cNvSpPr txBox="1">
            <a:spLocks/>
          </p:cNvSpPr>
          <p:nvPr/>
        </p:nvSpPr>
        <p:spPr>
          <a:xfrm>
            <a:off x="180475" y="5117003"/>
            <a:ext cx="4070684" cy="775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zh-cn" sz="2400" b="1" dirty="0">
                <a:solidFill>
                  <a:srgbClr val="016A5F"/>
                </a:solidFill>
                <a:latin typeface="SimSun" panose="02010600030101010101" pitchFamily="2" charset="-122"/>
                <a:ea typeface="SimSun" panose="02010600030101010101" pitchFamily="2" charset="-122"/>
              </a:rPr>
              <a:t>轮流发言</a:t>
            </a:r>
          </a:p>
        </p:txBody>
      </p:sp>
      <p:sp>
        <p:nvSpPr>
          <p:cNvPr id="7" name="Content Placeholder 2">
            <a:extLst>
              <a:ext uri="{FF2B5EF4-FFF2-40B4-BE49-F238E27FC236}">
                <a16:creationId xmlns:a16="http://schemas.microsoft.com/office/drawing/2014/main" id="{A585A0CC-9E25-2647-9F3E-D3795DF69AF5}"/>
              </a:ext>
            </a:extLst>
          </p:cNvPr>
          <p:cNvSpPr txBox="1">
            <a:spLocks/>
          </p:cNvSpPr>
          <p:nvPr/>
        </p:nvSpPr>
        <p:spPr>
          <a:xfrm>
            <a:off x="4078703" y="5117001"/>
            <a:ext cx="3412959" cy="775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zh-cn" sz="2400" b="1" dirty="0">
                <a:solidFill>
                  <a:srgbClr val="016A5F"/>
                </a:solidFill>
                <a:latin typeface="SimSun" panose="02010600030101010101" pitchFamily="2" charset="-122"/>
                <a:ea typeface="SimSun" panose="02010600030101010101" pitchFamily="2" charset="-122"/>
              </a:rPr>
              <a:t>取得进展</a:t>
            </a:r>
          </a:p>
        </p:txBody>
      </p:sp>
      <p:sp>
        <p:nvSpPr>
          <p:cNvPr id="8" name="Content Placeholder 2">
            <a:extLst>
              <a:ext uri="{FF2B5EF4-FFF2-40B4-BE49-F238E27FC236}">
                <a16:creationId xmlns:a16="http://schemas.microsoft.com/office/drawing/2014/main" id="{16423A20-DE16-4648-8A63-0EB5A0A9719A}"/>
              </a:ext>
            </a:extLst>
          </p:cNvPr>
          <p:cNvSpPr txBox="1">
            <a:spLocks/>
          </p:cNvSpPr>
          <p:nvPr/>
        </p:nvSpPr>
        <p:spPr>
          <a:xfrm>
            <a:off x="8021052" y="5117001"/>
            <a:ext cx="3926305" cy="775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zh-cn" sz="2400" b="1" dirty="0">
                <a:solidFill>
                  <a:srgbClr val="016A5F"/>
                </a:solidFill>
                <a:latin typeface="SimSun" panose="02010600030101010101" pitchFamily="2" charset="-122"/>
                <a:ea typeface="SimSun" panose="02010600030101010101" pitchFamily="2" charset="-122"/>
              </a:rPr>
              <a:t>时间观念强</a:t>
            </a:r>
          </a:p>
        </p:txBody>
      </p:sp>
      <p:pic>
        <p:nvPicPr>
          <p:cNvPr id="10" name="Picture 9">
            <a:extLst>
              <a:ext uri="{FF2B5EF4-FFF2-40B4-BE49-F238E27FC236}">
                <a16:creationId xmlns:a16="http://schemas.microsoft.com/office/drawing/2014/main" id="{66293690-0DC6-6F43-AD13-8475FF786B2E}"/>
              </a:ext>
            </a:extLst>
          </p:cNvPr>
          <p:cNvPicPr>
            <a:picLocks noChangeAspect="1"/>
          </p:cNvPicPr>
          <p:nvPr/>
        </p:nvPicPr>
        <p:blipFill>
          <a:blip r:embed="rId4"/>
          <a:stretch>
            <a:fillRect/>
          </a:stretch>
        </p:blipFill>
        <p:spPr>
          <a:xfrm>
            <a:off x="9465644" y="4151801"/>
            <a:ext cx="1028700" cy="965200"/>
          </a:xfrm>
          <a:prstGeom prst="rect">
            <a:avLst/>
          </a:prstGeom>
        </p:spPr>
      </p:pic>
      <p:pic>
        <p:nvPicPr>
          <p:cNvPr id="12" name="Picture 11">
            <a:extLst>
              <a:ext uri="{FF2B5EF4-FFF2-40B4-BE49-F238E27FC236}">
                <a16:creationId xmlns:a16="http://schemas.microsoft.com/office/drawing/2014/main" id="{10F251BE-3F03-B040-ACDA-6BE14D8709FF}"/>
              </a:ext>
            </a:extLst>
          </p:cNvPr>
          <p:cNvPicPr>
            <a:picLocks noChangeAspect="1"/>
          </p:cNvPicPr>
          <p:nvPr/>
        </p:nvPicPr>
        <p:blipFill>
          <a:blip r:embed="rId5"/>
          <a:stretch>
            <a:fillRect/>
          </a:stretch>
        </p:blipFill>
        <p:spPr>
          <a:xfrm>
            <a:off x="9291764" y="1972833"/>
            <a:ext cx="1219200" cy="1206500"/>
          </a:xfrm>
          <a:prstGeom prst="rect">
            <a:avLst/>
          </a:prstGeom>
        </p:spPr>
      </p:pic>
      <p:pic>
        <p:nvPicPr>
          <p:cNvPr id="14" name="Picture 13">
            <a:extLst>
              <a:ext uri="{FF2B5EF4-FFF2-40B4-BE49-F238E27FC236}">
                <a16:creationId xmlns:a16="http://schemas.microsoft.com/office/drawing/2014/main" id="{D83CD6CD-E9A5-F440-AE0E-1CD46E1EFDCF}"/>
              </a:ext>
            </a:extLst>
          </p:cNvPr>
          <p:cNvPicPr>
            <a:picLocks noChangeAspect="1"/>
          </p:cNvPicPr>
          <p:nvPr/>
        </p:nvPicPr>
        <p:blipFill>
          <a:blip r:embed="rId6"/>
          <a:stretch>
            <a:fillRect/>
          </a:stretch>
        </p:blipFill>
        <p:spPr>
          <a:xfrm>
            <a:off x="1903399" y="1991558"/>
            <a:ext cx="647700" cy="977900"/>
          </a:xfrm>
          <a:prstGeom prst="rect">
            <a:avLst/>
          </a:prstGeom>
        </p:spPr>
      </p:pic>
      <p:pic>
        <p:nvPicPr>
          <p:cNvPr id="16" name="Picture 15">
            <a:extLst>
              <a:ext uri="{FF2B5EF4-FFF2-40B4-BE49-F238E27FC236}">
                <a16:creationId xmlns:a16="http://schemas.microsoft.com/office/drawing/2014/main" id="{ECA9AA8D-5641-1C4A-A9CC-1343613F6731}"/>
              </a:ext>
            </a:extLst>
          </p:cNvPr>
          <p:cNvPicPr>
            <a:picLocks noChangeAspect="1"/>
          </p:cNvPicPr>
          <p:nvPr/>
        </p:nvPicPr>
        <p:blipFill>
          <a:blip r:embed="rId7"/>
          <a:stretch>
            <a:fillRect/>
          </a:stretch>
        </p:blipFill>
        <p:spPr>
          <a:xfrm>
            <a:off x="5181401" y="4141844"/>
            <a:ext cx="1028700" cy="1001629"/>
          </a:xfrm>
          <a:prstGeom prst="rect">
            <a:avLst/>
          </a:prstGeom>
        </p:spPr>
      </p:pic>
      <p:pic>
        <p:nvPicPr>
          <p:cNvPr id="18" name="Picture 17">
            <a:extLst>
              <a:ext uri="{FF2B5EF4-FFF2-40B4-BE49-F238E27FC236}">
                <a16:creationId xmlns:a16="http://schemas.microsoft.com/office/drawing/2014/main" id="{712366A4-3026-FD49-9C3C-3BCB524D6B9D}"/>
              </a:ext>
            </a:extLst>
          </p:cNvPr>
          <p:cNvPicPr>
            <a:picLocks noChangeAspect="1"/>
          </p:cNvPicPr>
          <p:nvPr/>
        </p:nvPicPr>
        <p:blipFill>
          <a:blip r:embed="rId8"/>
          <a:stretch>
            <a:fillRect/>
          </a:stretch>
        </p:blipFill>
        <p:spPr>
          <a:xfrm>
            <a:off x="5064672" y="2135287"/>
            <a:ext cx="1441777" cy="1044046"/>
          </a:xfrm>
          <a:prstGeom prst="rect">
            <a:avLst/>
          </a:prstGeom>
        </p:spPr>
      </p:pic>
      <p:pic>
        <p:nvPicPr>
          <p:cNvPr id="20" name="Picture 19">
            <a:extLst>
              <a:ext uri="{FF2B5EF4-FFF2-40B4-BE49-F238E27FC236}">
                <a16:creationId xmlns:a16="http://schemas.microsoft.com/office/drawing/2014/main" id="{864CB4F0-9D5A-504A-889E-DBA943E88B4E}"/>
              </a:ext>
            </a:extLst>
          </p:cNvPr>
          <p:cNvPicPr>
            <a:picLocks noChangeAspect="1"/>
          </p:cNvPicPr>
          <p:nvPr/>
        </p:nvPicPr>
        <p:blipFill>
          <a:blip r:embed="rId9"/>
          <a:stretch>
            <a:fillRect/>
          </a:stretch>
        </p:blipFill>
        <p:spPr>
          <a:xfrm>
            <a:off x="1552075" y="4085636"/>
            <a:ext cx="1327484" cy="1057839"/>
          </a:xfrm>
          <a:prstGeom prst="rect">
            <a:avLst/>
          </a:prstGeom>
        </p:spPr>
      </p:pic>
      <p:sp>
        <p:nvSpPr>
          <p:cNvPr id="15" name="TextBox 14">
            <a:extLst>
              <a:ext uri="{FF2B5EF4-FFF2-40B4-BE49-F238E27FC236}">
                <a16:creationId xmlns:a16="http://schemas.microsoft.com/office/drawing/2014/main" id="{AE81E1A7-F96F-4B94-8B8E-471BDAB743B4}"/>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3065902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zh-cn" dirty="0">
                <a:latin typeface="SimSun" panose="02010600030101010101" pitchFamily="2" charset="-122"/>
                <a:ea typeface="SimSun" panose="02010600030101010101" pitchFamily="2" charset="-122"/>
              </a:rPr>
              <a:t>会议行为</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SimSun" panose="02010600030101010101" pitchFamily="2" charset="-122"/>
                <a:ea typeface="SimSun" panose="02010600030101010101" pitchFamily="2" charset="-122"/>
              </a:rPr>
              <a:t>活动 </a:t>
            </a:r>
            <a:r>
              <a:rPr lang="zh-cn" sz="2800" b="1" dirty="0">
                <a:solidFill>
                  <a:srgbClr val="179984"/>
                </a:solidFill>
              </a:rPr>
              <a:t>1</a:t>
            </a:r>
            <a:endParaRPr lang="zh-cn" sz="2800" b="1" dirty="0">
              <a:solidFill>
                <a:srgbClr val="179984"/>
              </a:solidFill>
              <a:latin typeface="SimSun" panose="02010600030101010101" pitchFamily="2" charset="-122"/>
              <a:ea typeface="SimSun" panose="02010600030101010101" pitchFamily="2" charset="-122"/>
            </a:endParaRPr>
          </a:p>
        </p:txBody>
      </p:sp>
      <p:pic>
        <p:nvPicPr>
          <p:cNvPr id="5" name="Picture 4">
            <a:extLst>
              <a:ext uri="{FF2B5EF4-FFF2-40B4-BE49-F238E27FC236}">
                <a16:creationId xmlns:a16="http://schemas.microsoft.com/office/drawing/2014/main" id="{73767B69-DF83-2E4C-BC8F-69804F93F4F7}"/>
              </a:ext>
            </a:extLst>
          </p:cNvPr>
          <p:cNvPicPr>
            <a:picLocks noChangeAspect="1"/>
          </p:cNvPicPr>
          <p:nvPr/>
        </p:nvPicPr>
        <p:blipFill>
          <a:blip r:embed="rId4"/>
          <a:stretch>
            <a:fillRect/>
          </a:stretch>
        </p:blipFill>
        <p:spPr>
          <a:xfrm>
            <a:off x="3624737" y="3260283"/>
            <a:ext cx="977649" cy="1008522"/>
          </a:xfrm>
          <a:prstGeom prst="rect">
            <a:avLst/>
          </a:prstGeom>
        </p:spPr>
      </p:pic>
      <p:pic>
        <p:nvPicPr>
          <p:cNvPr id="7" name="Picture 6">
            <a:extLst>
              <a:ext uri="{FF2B5EF4-FFF2-40B4-BE49-F238E27FC236}">
                <a16:creationId xmlns:a16="http://schemas.microsoft.com/office/drawing/2014/main" id="{9B87632D-1A56-0842-8260-FBE2C72EFA44}"/>
              </a:ext>
            </a:extLst>
          </p:cNvPr>
          <p:cNvPicPr>
            <a:picLocks noChangeAspect="1"/>
          </p:cNvPicPr>
          <p:nvPr/>
        </p:nvPicPr>
        <p:blipFill>
          <a:blip r:embed="rId5"/>
          <a:stretch>
            <a:fillRect/>
          </a:stretch>
        </p:blipFill>
        <p:spPr>
          <a:xfrm>
            <a:off x="5039192" y="3175713"/>
            <a:ext cx="977649" cy="1085528"/>
          </a:xfrm>
          <a:prstGeom prst="rect">
            <a:avLst/>
          </a:prstGeom>
        </p:spPr>
      </p:pic>
      <p:pic>
        <p:nvPicPr>
          <p:cNvPr id="10" name="Picture 9">
            <a:extLst>
              <a:ext uri="{FF2B5EF4-FFF2-40B4-BE49-F238E27FC236}">
                <a16:creationId xmlns:a16="http://schemas.microsoft.com/office/drawing/2014/main" id="{E6D41DA9-46A9-D748-9BA3-19994C2F3C26}"/>
              </a:ext>
            </a:extLst>
          </p:cNvPr>
          <p:cNvPicPr>
            <a:picLocks noChangeAspect="1"/>
          </p:cNvPicPr>
          <p:nvPr/>
        </p:nvPicPr>
        <p:blipFill>
          <a:blip r:embed="rId6"/>
          <a:stretch>
            <a:fillRect/>
          </a:stretch>
        </p:blipFill>
        <p:spPr>
          <a:xfrm>
            <a:off x="6640502" y="3175713"/>
            <a:ext cx="1158055" cy="1022427"/>
          </a:xfrm>
          <a:prstGeom prst="rect">
            <a:avLst/>
          </a:prstGeom>
        </p:spPr>
      </p:pic>
      <p:pic>
        <p:nvPicPr>
          <p:cNvPr id="12" name="Picture 11">
            <a:extLst>
              <a:ext uri="{FF2B5EF4-FFF2-40B4-BE49-F238E27FC236}">
                <a16:creationId xmlns:a16="http://schemas.microsoft.com/office/drawing/2014/main" id="{62F9678A-3386-6D4D-A537-14457C0370DF}"/>
              </a:ext>
            </a:extLst>
          </p:cNvPr>
          <p:cNvPicPr>
            <a:picLocks noChangeAspect="1"/>
          </p:cNvPicPr>
          <p:nvPr/>
        </p:nvPicPr>
        <p:blipFill>
          <a:blip r:embed="rId7"/>
          <a:stretch>
            <a:fillRect/>
          </a:stretch>
        </p:blipFill>
        <p:spPr>
          <a:xfrm>
            <a:off x="8013156" y="3250346"/>
            <a:ext cx="858252" cy="1018459"/>
          </a:xfrm>
          <a:prstGeom prst="rect">
            <a:avLst/>
          </a:prstGeom>
        </p:spPr>
      </p:pic>
      <p:sp>
        <p:nvSpPr>
          <p:cNvPr id="8" name="TextBox 7">
            <a:extLst>
              <a:ext uri="{FF2B5EF4-FFF2-40B4-BE49-F238E27FC236}">
                <a16:creationId xmlns:a16="http://schemas.microsoft.com/office/drawing/2014/main" id="{DB8F6C3D-654A-4C1B-973B-B70FF6BC7524}"/>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524472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767B69-DF83-2E4C-BC8F-69804F93F4F7}"/>
              </a:ext>
            </a:extLst>
          </p:cNvPr>
          <p:cNvPicPr>
            <a:picLocks noChangeAspect="1"/>
          </p:cNvPicPr>
          <p:nvPr/>
        </p:nvPicPr>
        <p:blipFill>
          <a:blip r:embed="rId4"/>
          <a:stretch>
            <a:fillRect/>
          </a:stretch>
        </p:blipFill>
        <p:spPr>
          <a:xfrm>
            <a:off x="705986" y="554043"/>
            <a:ext cx="856562" cy="883611"/>
          </a:xfrm>
          <a:prstGeom prst="rect">
            <a:avLst/>
          </a:prstGeom>
        </p:spPr>
      </p:pic>
      <p:pic>
        <p:nvPicPr>
          <p:cNvPr id="7" name="Picture 6">
            <a:extLst>
              <a:ext uri="{FF2B5EF4-FFF2-40B4-BE49-F238E27FC236}">
                <a16:creationId xmlns:a16="http://schemas.microsoft.com/office/drawing/2014/main" id="{9B87632D-1A56-0842-8260-FBE2C72EFA44}"/>
              </a:ext>
            </a:extLst>
          </p:cNvPr>
          <p:cNvPicPr>
            <a:picLocks noChangeAspect="1"/>
          </p:cNvPicPr>
          <p:nvPr/>
        </p:nvPicPr>
        <p:blipFill>
          <a:blip r:embed="rId5"/>
          <a:stretch>
            <a:fillRect/>
          </a:stretch>
        </p:blipFill>
        <p:spPr>
          <a:xfrm>
            <a:off x="794497" y="2123672"/>
            <a:ext cx="719924" cy="799364"/>
          </a:xfrm>
          <a:prstGeom prst="rect">
            <a:avLst/>
          </a:prstGeom>
        </p:spPr>
      </p:pic>
      <p:pic>
        <p:nvPicPr>
          <p:cNvPr id="10" name="Picture 9">
            <a:extLst>
              <a:ext uri="{FF2B5EF4-FFF2-40B4-BE49-F238E27FC236}">
                <a16:creationId xmlns:a16="http://schemas.microsoft.com/office/drawing/2014/main" id="{E6D41DA9-46A9-D748-9BA3-19994C2F3C26}"/>
              </a:ext>
            </a:extLst>
          </p:cNvPr>
          <p:cNvPicPr>
            <a:picLocks noChangeAspect="1"/>
          </p:cNvPicPr>
          <p:nvPr/>
        </p:nvPicPr>
        <p:blipFill>
          <a:blip r:embed="rId6"/>
          <a:stretch>
            <a:fillRect/>
          </a:stretch>
        </p:blipFill>
        <p:spPr>
          <a:xfrm>
            <a:off x="874707" y="3728067"/>
            <a:ext cx="856562" cy="756244"/>
          </a:xfrm>
          <a:prstGeom prst="rect">
            <a:avLst/>
          </a:prstGeom>
        </p:spPr>
      </p:pic>
      <p:pic>
        <p:nvPicPr>
          <p:cNvPr id="12" name="Picture 11">
            <a:extLst>
              <a:ext uri="{FF2B5EF4-FFF2-40B4-BE49-F238E27FC236}">
                <a16:creationId xmlns:a16="http://schemas.microsoft.com/office/drawing/2014/main" id="{62F9678A-3386-6D4D-A537-14457C0370DF}"/>
              </a:ext>
            </a:extLst>
          </p:cNvPr>
          <p:cNvPicPr>
            <a:picLocks noChangeAspect="1"/>
          </p:cNvPicPr>
          <p:nvPr/>
        </p:nvPicPr>
        <p:blipFill>
          <a:blip r:embed="rId7"/>
          <a:stretch>
            <a:fillRect/>
          </a:stretch>
        </p:blipFill>
        <p:spPr>
          <a:xfrm>
            <a:off x="897990" y="5238877"/>
            <a:ext cx="658778" cy="781750"/>
          </a:xfrm>
          <a:prstGeom prst="rect">
            <a:avLst/>
          </a:prstGeom>
        </p:spPr>
      </p:pic>
      <p:sp>
        <p:nvSpPr>
          <p:cNvPr id="13" name="Title 1">
            <a:extLst>
              <a:ext uri="{FF2B5EF4-FFF2-40B4-BE49-F238E27FC236}">
                <a16:creationId xmlns:a16="http://schemas.microsoft.com/office/drawing/2014/main" id="{52C647AB-7026-2C4D-A94A-D26EC69E3026}"/>
              </a:ext>
            </a:extLst>
          </p:cNvPr>
          <p:cNvSpPr txBox="1">
            <a:spLocks/>
          </p:cNvSpPr>
          <p:nvPr/>
        </p:nvSpPr>
        <p:spPr>
          <a:xfrm>
            <a:off x="1808173" y="575694"/>
            <a:ext cx="2514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000" b="1" dirty="0">
                <a:solidFill>
                  <a:srgbClr val="179984"/>
                </a:solidFill>
                <a:latin typeface="SimSun" panose="02010600030101010101" pitchFamily="2" charset="-122"/>
                <a:ea typeface="SimSun" panose="02010600030101010101" pitchFamily="2" charset="-122"/>
              </a:rPr>
              <a:t>过于健谈</a:t>
            </a:r>
          </a:p>
        </p:txBody>
      </p:sp>
      <p:sp>
        <p:nvSpPr>
          <p:cNvPr id="14" name="Title 1">
            <a:extLst>
              <a:ext uri="{FF2B5EF4-FFF2-40B4-BE49-F238E27FC236}">
                <a16:creationId xmlns:a16="http://schemas.microsoft.com/office/drawing/2014/main" id="{875017AF-966A-194E-BCF7-B44FE5623212}"/>
              </a:ext>
            </a:extLst>
          </p:cNvPr>
          <p:cNvSpPr txBox="1">
            <a:spLocks/>
          </p:cNvSpPr>
          <p:nvPr/>
        </p:nvSpPr>
        <p:spPr>
          <a:xfrm>
            <a:off x="1808173" y="2209341"/>
            <a:ext cx="2765831"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000" b="1" dirty="0">
                <a:solidFill>
                  <a:srgbClr val="179984"/>
                </a:solidFill>
                <a:latin typeface="SimSun" panose="02010600030101010101" pitchFamily="2" charset="-122"/>
                <a:ea typeface="SimSun" panose="02010600030101010101" pitchFamily="2" charset="-122"/>
              </a:rPr>
              <a:t>容易分心</a:t>
            </a:r>
          </a:p>
        </p:txBody>
      </p:sp>
      <p:sp>
        <p:nvSpPr>
          <p:cNvPr id="15" name="Title 1">
            <a:extLst>
              <a:ext uri="{FF2B5EF4-FFF2-40B4-BE49-F238E27FC236}">
                <a16:creationId xmlns:a16="http://schemas.microsoft.com/office/drawing/2014/main" id="{126313E3-82CD-CF40-ABB4-2CD7EC7E1865}"/>
              </a:ext>
            </a:extLst>
          </p:cNvPr>
          <p:cNvSpPr txBox="1">
            <a:spLocks/>
          </p:cNvSpPr>
          <p:nvPr/>
        </p:nvSpPr>
        <p:spPr>
          <a:xfrm>
            <a:off x="1808173" y="3789712"/>
            <a:ext cx="2514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000" b="1" dirty="0">
                <a:solidFill>
                  <a:srgbClr val="179984"/>
                </a:solidFill>
                <a:latin typeface="SimSun" panose="02010600030101010101" pitchFamily="2" charset="-122"/>
                <a:ea typeface="SimSun" panose="02010600030101010101" pitchFamily="2" charset="-122"/>
              </a:rPr>
              <a:t>不感兴趣</a:t>
            </a:r>
          </a:p>
        </p:txBody>
      </p:sp>
      <p:sp>
        <p:nvSpPr>
          <p:cNvPr id="16" name="Title 1">
            <a:extLst>
              <a:ext uri="{FF2B5EF4-FFF2-40B4-BE49-F238E27FC236}">
                <a16:creationId xmlns:a16="http://schemas.microsoft.com/office/drawing/2014/main" id="{2F9F7CE2-FE66-FE4D-A99C-AC713C7B13D9}"/>
              </a:ext>
            </a:extLst>
          </p:cNvPr>
          <p:cNvSpPr txBox="1">
            <a:spLocks/>
          </p:cNvSpPr>
          <p:nvPr/>
        </p:nvSpPr>
        <p:spPr>
          <a:xfrm>
            <a:off x="1808173" y="5273908"/>
            <a:ext cx="3554648"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000" b="1" dirty="0">
                <a:solidFill>
                  <a:srgbClr val="179984"/>
                </a:solidFill>
                <a:latin typeface="SimSun" panose="02010600030101010101" pitchFamily="2" charset="-122"/>
                <a:ea typeface="SimSun" panose="02010600030101010101" pitchFamily="2" charset="-122"/>
              </a:rPr>
              <a:t>喜欢争辩</a:t>
            </a:r>
          </a:p>
        </p:txBody>
      </p:sp>
      <p:sp>
        <p:nvSpPr>
          <p:cNvPr id="17" name="Title 1">
            <a:extLst>
              <a:ext uri="{FF2B5EF4-FFF2-40B4-BE49-F238E27FC236}">
                <a16:creationId xmlns:a16="http://schemas.microsoft.com/office/drawing/2014/main" id="{235CFA50-B314-1241-8714-95ECACD90345}"/>
              </a:ext>
            </a:extLst>
          </p:cNvPr>
          <p:cNvSpPr txBox="1">
            <a:spLocks/>
          </p:cNvSpPr>
          <p:nvPr/>
        </p:nvSpPr>
        <p:spPr>
          <a:xfrm>
            <a:off x="6707346" y="320858"/>
            <a:ext cx="4255742" cy="12575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00000"/>
              </a:lnSpc>
            </a:pPr>
            <a:r>
              <a:rPr lang="zh-cn" sz="2000" b="1" dirty="0">
                <a:solidFill>
                  <a:srgbClr val="13336A"/>
                </a:solidFill>
                <a:latin typeface="SimSun" panose="02010600030101010101" pitchFamily="2" charset="-122"/>
                <a:ea typeface="SimSun" panose="02010600030101010101" pitchFamily="2" charset="-122"/>
              </a:rPr>
              <a:t>好斗的个性。</a:t>
            </a:r>
          </a:p>
          <a:p>
            <a:pPr>
              <a:lnSpc>
                <a:spcPct val="100000"/>
              </a:lnSpc>
            </a:pPr>
            <a:r>
              <a:rPr lang="zh-cn" sz="2000" b="1" dirty="0">
                <a:solidFill>
                  <a:srgbClr val="13336A"/>
                </a:solidFill>
                <a:latin typeface="SimSun" panose="02010600030101010101" pitchFamily="2" charset="-122"/>
                <a:ea typeface="SimSun" panose="02010600030101010101" pitchFamily="2" charset="-122"/>
              </a:rPr>
              <a:t>定期发起讨论。</a:t>
            </a:r>
          </a:p>
        </p:txBody>
      </p:sp>
      <p:sp>
        <p:nvSpPr>
          <p:cNvPr id="18" name="Title 1">
            <a:extLst>
              <a:ext uri="{FF2B5EF4-FFF2-40B4-BE49-F238E27FC236}">
                <a16:creationId xmlns:a16="http://schemas.microsoft.com/office/drawing/2014/main" id="{9652B62E-A7B2-BA40-B74F-DFEB69DD54EF}"/>
              </a:ext>
            </a:extLst>
          </p:cNvPr>
          <p:cNvSpPr txBox="1">
            <a:spLocks/>
          </p:cNvSpPr>
          <p:nvPr/>
        </p:nvSpPr>
        <p:spPr>
          <a:xfrm>
            <a:off x="6707345" y="1771205"/>
            <a:ext cx="5067559" cy="1544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00000"/>
              </a:lnSpc>
            </a:pPr>
            <a:r>
              <a:rPr lang="zh-cn" sz="2000" b="1" dirty="0">
                <a:solidFill>
                  <a:srgbClr val="13336A"/>
                </a:solidFill>
                <a:latin typeface="SimSun" panose="02010600030101010101" pitchFamily="2" charset="-122"/>
                <a:ea typeface="SimSun" panose="02010600030101010101" pitchFamily="2" charset="-122"/>
              </a:rPr>
              <a:t>喜欢成为关注的焦点，可能对这个主题有深入的了解，想告诉每个人，或者喜欢说很多。</a:t>
            </a:r>
          </a:p>
          <a:p>
            <a:pPr>
              <a:lnSpc>
                <a:spcPct val="100000"/>
              </a:lnSpc>
            </a:pPr>
            <a:endParaRPr lang="en-US" sz="2000" b="1" dirty="0">
              <a:solidFill>
                <a:srgbClr val="13336A"/>
              </a:solidFill>
              <a:latin typeface="SimSun" panose="02010600030101010101" pitchFamily="2" charset="-122"/>
              <a:ea typeface="SimSun" panose="02010600030101010101" pitchFamily="2" charset="-122"/>
            </a:endParaRPr>
          </a:p>
        </p:txBody>
      </p:sp>
      <p:sp>
        <p:nvSpPr>
          <p:cNvPr id="19" name="Title 1">
            <a:extLst>
              <a:ext uri="{FF2B5EF4-FFF2-40B4-BE49-F238E27FC236}">
                <a16:creationId xmlns:a16="http://schemas.microsoft.com/office/drawing/2014/main" id="{E441D812-27A9-3D43-844E-2194A07F93F1}"/>
              </a:ext>
            </a:extLst>
          </p:cNvPr>
          <p:cNvSpPr txBox="1">
            <a:spLocks/>
          </p:cNvSpPr>
          <p:nvPr/>
        </p:nvSpPr>
        <p:spPr>
          <a:xfrm>
            <a:off x="6707345" y="3429000"/>
            <a:ext cx="5067559" cy="1544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00000"/>
              </a:lnSpc>
            </a:pPr>
            <a:r>
              <a:rPr lang="zh-cn" sz="2000" b="1" dirty="0">
                <a:solidFill>
                  <a:srgbClr val="13336A"/>
                </a:solidFill>
                <a:latin typeface="SimSun" panose="02010600030101010101" pitchFamily="2" charset="-122"/>
                <a:ea typeface="SimSun" panose="02010600030101010101" pitchFamily="2" charset="-122"/>
              </a:rPr>
              <a:t>容易分心，私下议论以至于分散其他成员和您的注意力。</a:t>
            </a:r>
          </a:p>
        </p:txBody>
      </p:sp>
      <p:sp>
        <p:nvSpPr>
          <p:cNvPr id="20" name="Title 1">
            <a:extLst>
              <a:ext uri="{FF2B5EF4-FFF2-40B4-BE49-F238E27FC236}">
                <a16:creationId xmlns:a16="http://schemas.microsoft.com/office/drawing/2014/main" id="{5840F0BF-D0FC-BC44-842E-4921F0224E5D}"/>
              </a:ext>
            </a:extLst>
          </p:cNvPr>
          <p:cNvSpPr txBox="1">
            <a:spLocks/>
          </p:cNvSpPr>
          <p:nvPr/>
        </p:nvSpPr>
        <p:spPr>
          <a:xfrm>
            <a:off x="6707345" y="5177171"/>
            <a:ext cx="5067559" cy="12717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00000"/>
              </a:lnSpc>
            </a:pPr>
            <a:r>
              <a:rPr lang="zh-cn" sz="2000" b="1" dirty="0">
                <a:solidFill>
                  <a:srgbClr val="13336A"/>
                </a:solidFill>
                <a:latin typeface="SimSun" panose="02010600030101010101" pitchFamily="2" charset="-122"/>
                <a:ea typeface="SimSun" panose="02010600030101010101" pitchFamily="2" charset="-122"/>
              </a:rPr>
              <a:t>看起来很无聊，好像他们不在乎。或者给人害羞的印象。</a:t>
            </a:r>
          </a:p>
          <a:p>
            <a:pPr>
              <a:lnSpc>
                <a:spcPct val="100000"/>
              </a:lnSpc>
            </a:pPr>
            <a:endParaRPr lang="en-US" sz="2000" b="1" dirty="0">
              <a:solidFill>
                <a:srgbClr val="13336A"/>
              </a:solidFill>
              <a:latin typeface="SimSun" panose="02010600030101010101" pitchFamily="2" charset="-122"/>
              <a:ea typeface="SimSun" panose="02010600030101010101" pitchFamily="2" charset="-122"/>
            </a:endParaRPr>
          </a:p>
        </p:txBody>
      </p:sp>
      <p:sp>
        <p:nvSpPr>
          <p:cNvPr id="21" name="TextBox 20">
            <a:extLst>
              <a:ext uri="{FF2B5EF4-FFF2-40B4-BE49-F238E27FC236}">
                <a16:creationId xmlns:a16="http://schemas.microsoft.com/office/drawing/2014/main" id="{970B7E11-26D4-4386-AFCE-F9006B312D9A}"/>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3932833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767B69-DF83-2E4C-BC8F-69804F93F4F7}"/>
              </a:ext>
            </a:extLst>
          </p:cNvPr>
          <p:cNvPicPr>
            <a:picLocks noChangeAspect="1"/>
          </p:cNvPicPr>
          <p:nvPr/>
        </p:nvPicPr>
        <p:blipFill>
          <a:blip r:embed="rId4"/>
          <a:stretch>
            <a:fillRect/>
          </a:stretch>
        </p:blipFill>
        <p:spPr>
          <a:xfrm>
            <a:off x="1090699" y="406856"/>
            <a:ext cx="719925" cy="742659"/>
          </a:xfrm>
          <a:prstGeom prst="rect">
            <a:avLst/>
          </a:prstGeom>
        </p:spPr>
      </p:pic>
      <p:pic>
        <p:nvPicPr>
          <p:cNvPr id="7" name="Picture 6">
            <a:extLst>
              <a:ext uri="{FF2B5EF4-FFF2-40B4-BE49-F238E27FC236}">
                <a16:creationId xmlns:a16="http://schemas.microsoft.com/office/drawing/2014/main" id="{9B87632D-1A56-0842-8260-FBE2C72EFA44}"/>
              </a:ext>
            </a:extLst>
          </p:cNvPr>
          <p:cNvPicPr>
            <a:picLocks noChangeAspect="1"/>
          </p:cNvPicPr>
          <p:nvPr/>
        </p:nvPicPr>
        <p:blipFill>
          <a:blip r:embed="rId5"/>
          <a:stretch>
            <a:fillRect/>
          </a:stretch>
        </p:blipFill>
        <p:spPr>
          <a:xfrm>
            <a:off x="1042574" y="1736382"/>
            <a:ext cx="719924" cy="799364"/>
          </a:xfrm>
          <a:prstGeom prst="rect">
            <a:avLst/>
          </a:prstGeom>
        </p:spPr>
      </p:pic>
      <p:pic>
        <p:nvPicPr>
          <p:cNvPr id="10" name="Picture 9">
            <a:extLst>
              <a:ext uri="{FF2B5EF4-FFF2-40B4-BE49-F238E27FC236}">
                <a16:creationId xmlns:a16="http://schemas.microsoft.com/office/drawing/2014/main" id="{E6D41DA9-46A9-D748-9BA3-19994C2F3C26}"/>
              </a:ext>
            </a:extLst>
          </p:cNvPr>
          <p:cNvPicPr>
            <a:picLocks noChangeAspect="1"/>
          </p:cNvPicPr>
          <p:nvPr/>
        </p:nvPicPr>
        <p:blipFill>
          <a:blip r:embed="rId6"/>
          <a:stretch>
            <a:fillRect/>
          </a:stretch>
        </p:blipFill>
        <p:spPr>
          <a:xfrm>
            <a:off x="1122784" y="3062828"/>
            <a:ext cx="856562" cy="756244"/>
          </a:xfrm>
          <a:prstGeom prst="rect">
            <a:avLst/>
          </a:prstGeom>
        </p:spPr>
      </p:pic>
      <p:pic>
        <p:nvPicPr>
          <p:cNvPr id="12" name="Picture 11">
            <a:extLst>
              <a:ext uri="{FF2B5EF4-FFF2-40B4-BE49-F238E27FC236}">
                <a16:creationId xmlns:a16="http://schemas.microsoft.com/office/drawing/2014/main" id="{62F9678A-3386-6D4D-A537-14457C0370DF}"/>
              </a:ext>
            </a:extLst>
          </p:cNvPr>
          <p:cNvPicPr>
            <a:picLocks noChangeAspect="1"/>
          </p:cNvPicPr>
          <p:nvPr/>
        </p:nvPicPr>
        <p:blipFill>
          <a:blip r:embed="rId7"/>
          <a:stretch>
            <a:fillRect/>
          </a:stretch>
        </p:blipFill>
        <p:spPr>
          <a:xfrm>
            <a:off x="1146067" y="4808604"/>
            <a:ext cx="658778" cy="781750"/>
          </a:xfrm>
          <a:prstGeom prst="rect">
            <a:avLst/>
          </a:prstGeom>
        </p:spPr>
      </p:pic>
      <p:sp>
        <p:nvSpPr>
          <p:cNvPr id="13" name="Title 1">
            <a:extLst>
              <a:ext uri="{FF2B5EF4-FFF2-40B4-BE49-F238E27FC236}">
                <a16:creationId xmlns:a16="http://schemas.microsoft.com/office/drawing/2014/main" id="{52C647AB-7026-2C4D-A94A-D26EC69E3026}"/>
              </a:ext>
            </a:extLst>
          </p:cNvPr>
          <p:cNvSpPr txBox="1">
            <a:spLocks/>
          </p:cNvSpPr>
          <p:nvPr/>
        </p:nvSpPr>
        <p:spPr>
          <a:xfrm>
            <a:off x="2056250" y="354123"/>
            <a:ext cx="1713644" cy="947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000" b="1" dirty="0">
                <a:solidFill>
                  <a:srgbClr val="179984"/>
                </a:solidFill>
                <a:latin typeface="SimSun" panose="02010600030101010101" pitchFamily="2" charset="-122"/>
                <a:ea typeface="SimSun" panose="02010600030101010101" pitchFamily="2" charset="-122"/>
              </a:rPr>
              <a:t>过于健谈</a:t>
            </a:r>
          </a:p>
        </p:txBody>
      </p:sp>
      <p:sp>
        <p:nvSpPr>
          <p:cNvPr id="14" name="Title 1">
            <a:extLst>
              <a:ext uri="{FF2B5EF4-FFF2-40B4-BE49-F238E27FC236}">
                <a16:creationId xmlns:a16="http://schemas.microsoft.com/office/drawing/2014/main" id="{875017AF-966A-194E-BCF7-B44FE5623212}"/>
              </a:ext>
            </a:extLst>
          </p:cNvPr>
          <p:cNvSpPr txBox="1">
            <a:spLocks/>
          </p:cNvSpPr>
          <p:nvPr/>
        </p:nvSpPr>
        <p:spPr>
          <a:xfrm>
            <a:off x="2056251" y="1822051"/>
            <a:ext cx="185632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000" b="1" dirty="0">
                <a:solidFill>
                  <a:srgbClr val="179984"/>
                </a:solidFill>
                <a:latin typeface="SimSun" panose="02010600030101010101" pitchFamily="2" charset="-122"/>
                <a:ea typeface="SimSun" panose="02010600030101010101" pitchFamily="2" charset="-122"/>
              </a:rPr>
              <a:t>容易分心</a:t>
            </a:r>
          </a:p>
        </p:txBody>
      </p:sp>
      <p:sp>
        <p:nvSpPr>
          <p:cNvPr id="15" name="Title 1">
            <a:extLst>
              <a:ext uri="{FF2B5EF4-FFF2-40B4-BE49-F238E27FC236}">
                <a16:creationId xmlns:a16="http://schemas.microsoft.com/office/drawing/2014/main" id="{126313E3-82CD-CF40-ABB4-2CD7EC7E1865}"/>
              </a:ext>
            </a:extLst>
          </p:cNvPr>
          <p:cNvSpPr txBox="1">
            <a:spLocks/>
          </p:cNvSpPr>
          <p:nvPr/>
        </p:nvSpPr>
        <p:spPr>
          <a:xfrm>
            <a:off x="2056250" y="3124473"/>
            <a:ext cx="1993806"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000" b="1" dirty="0">
                <a:solidFill>
                  <a:srgbClr val="179984"/>
                </a:solidFill>
                <a:latin typeface="SimSun" panose="02010600030101010101" pitchFamily="2" charset="-122"/>
                <a:ea typeface="SimSun" panose="02010600030101010101" pitchFamily="2" charset="-122"/>
              </a:rPr>
              <a:t>不感兴趣</a:t>
            </a:r>
          </a:p>
        </p:txBody>
      </p:sp>
      <p:sp>
        <p:nvSpPr>
          <p:cNvPr id="16" name="Title 1">
            <a:extLst>
              <a:ext uri="{FF2B5EF4-FFF2-40B4-BE49-F238E27FC236}">
                <a16:creationId xmlns:a16="http://schemas.microsoft.com/office/drawing/2014/main" id="{2F9F7CE2-FE66-FE4D-A99C-AC713C7B13D9}"/>
              </a:ext>
            </a:extLst>
          </p:cNvPr>
          <p:cNvSpPr txBox="1">
            <a:spLocks/>
          </p:cNvSpPr>
          <p:nvPr/>
        </p:nvSpPr>
        <p:spPr>
          <a:xfrm>
            <a:off x="2056250" y="4843635"/>
            <a:ext cx="1856320" cy="7467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000" b="1" dirty="0">
                <a:solidFill>
                  <a:srgbClr val="179984"/>
                </a:solidFill>
                <a:latin typeface="SimSun" panose="02010600030101010101" pitchFamily="2" charset="-122"/>
                <a:ea typeface="SimSun" panose="02010600030101010101" pitchFamily="2" charset="-122"/>
              </a:rPr>
              <a:t>喜欢争辩</a:t>
            </a:r>
          </a:p>
        </p:txBody>
      </p:sp>
      <p:sp>
        <p:nvSpPr>
          <p:cNvPr id="17" name="Title 1">
            <a:extLst>
              <a:ext uri="{FF2B5EF4-FFF2-40B4-BE49-F238E27FC236}">
                <a16:creationId xmlns:a16="http://schemas.microsoft.com/office/drawing/2014/main" id="{235CFA50-B314-1241-8714-95ECACD90345}"/>
              </a:ext>
            </a:extLst>
          </p:cNvPr>
          <p:cNvSpPr txBox="1">
            <a:spLocks/>
          </p:cNvSpPr>
          <p:nvPr/>
        </p:nvSpPr>
        <p:spPr>
          <a:xfrm>
            <a:off x="3889639" y="398020"/>
            <a:ext cx="8125898" cy="10055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marL="342900" indent="-342900">
              <a:lnSpc>
                <a:spcPct val="100000"/>
              </a:lnSpc>
              <a:buFont typeface="Arial" panose="020B0604020202020204" pitchFamily="34" charset="0"/>
              <a:buChar char="•"/>
            </a:pPr>
            <a:r>
              <a:rPr lang="zh-cn" sz="1800" b="1" dirty="0">
                <a:solidFill>
                  <a:srgbClr val="13336A"/>
                </a:solidFill>
                <a:latin typeface="SimSun" panose="02010600030101010101" pitchFamily="2" charset="-122"/>
                <a:ea typeface="SimSun" panose="02010600030101010101" pitchFamily="2" charset="-122"/>
              </a:rPr>
              <a:t>问一些能引起他们思考的问题，让他们慢下来。</a:t>
            </a:r>
          </a:p>
          <a:p>
            <a:pPr marL="342900" indent="-342900">
              <a:lnSpc>
                <a:spcPct val="100000"/>
              </a:lnSpc>
              <a:buFont typeface="Arial" panose="020B0604020202020204" pitchFamily="34" charset="0"/>
              <a:buChar char="•"/>
            </a:pPr>
            <a:r>
              <a:rPr lang="zh-cn" sz="1800" b="1" dirty="0">
                <a:solidFill>
                  <a:srgbClr val="13336A"/>
                </a:solidFill>
                <a:latin typeface="SimSun" panose="02010600030101010101" pitchFamily="2" charset="-122"/>
                <a:ea typeface="SimSun" panose="02010600030101010101" pitchFamily="2" charset="-122"/>
              </a:rPr>
              <a:t>可以这样打断：“这是一个有趣的观点…现在让我们看看小</a:t>
            </a:r>
            <a:br>
              <a:rPr lang="en-US" altLang="zh-CN" sz="1800" b="1" dirty="0">
                <a:solidFill>
                  <a:srgbClr val="13336A"/>
                </a:solidFill>
                <a:latin typeface="SimSun" panose="02010600030101010101" pitchFamily="2" charset="-122"/>
                <a:ea typeface="SimSun" panose="02010600030101010101" pitchFamily="2" charset="-122"/>
              </a:rPr>
            </a:br>
            <a:r>
              <a:rPr lang="zh-cn" sz="1800" b="1" dirty="0">
                <a:solidFill>
                  <a:srgbClr val="13336A"/>
                </a:solidFill>
                <a:latin typeface="SimSun" panose="02010600030101010101" pitchFamily="2" charset="-122"/>
                <a:ea typeface="SimSun" panose="02010600030101010101" pitchFamily="2" charset="-122"/>
              </a:rPr>
              <a:t>组是怎么想的。”</a:t>
            </a:r>
          </a:p>
        </p:txBody>
      </p:sp>
      <p:sp>
        <p:nvSpPr>
          <p:cNvPr id="21" name="Title 1">
            <a:extLst>
              <a:ext uri="{FF2B5EF4-FFF2-40B4-BE49-F238E27FC236}">
                <a16:creationId xmlns:a16="http://schemas.microsoft.com/office/drawing/2014/main" id="{6B462FEA-AD77-BB4B-89A1-E0C440FAFC9C}"/>
              </a:ext>
            </a:extLst>
          </p:cNvPr>
          <p:cNvSpPr>
            <a:spLocks noGrp="1"/>
          </p:cNvSpPr>
          <p:nvPr>
            <p:ph type="title"/>
          </p:nvPr>
        </p:nvSpPr>
        <p:spPr>
          <a:xfrm rot="16200000">
            <a:off x="-1358971" y="2812157"/>
            <a:ext cx="3554648" cy="756245"/>
          </a:xfrm>
        </p:spPr>
        <p:txBody>
          <a:bodyPr>
            <a:normAutofit/>
          </a:bodyPr>
          <a:lstStyle/>
          <a:p>
            <a:pPr algn="ctr"/>
            <a:r>
              <a:rPr lang="zh-cn" sz="3200" b="1" dirty="0">
                <a:solidFill>
                  <a:srgbClr val="016A5F"/>
                </a:solidFill>
                <a:latin typeface="SimSun" panose="02010600030101010101" pitchFamily="2" charset="-122"/>
                <a:ea typeface="SimSun" panose="02010600030101010101" pitchFamily="2" charset="-122"/>
              </a:rPr>
              <a:t>该怎么办？</a:t>
            </a:r>
          </a:p>
        </p:txBody>
      </p:sp>
      <p:sp>
        <p:nvSpPr>
          <p:cNvPr id="22" name="Title 1">
            <a:extLst>
              <a:ext uri="{FF2B5EF4-FFF2-40B4-BE49-F238E27FC236}">
                <a16:creationId xmlns:a16="http://schemas.microsoft.com/office/drawing/2014/main" id="{8D38F4B0-80A1-994C-BAD8-1309677A241C}"/>
              </a:ext>
            </a:extLst>
          </p:cNvPr>
          <p:cNvSpPr txBox="1">
            <a:spLocks/>
          </p:cNvSpPr>
          <p:nvPr/>
        </p:nvSpPr>
        <p:spPr>
          <a:xfrm>
            <a:off x="3889639" y="1867506"/>
            <a:ext cx="8125898" cy="10055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marL="342900" indent="-342900">
              <a:lnSpc>
                <a:spcPct val="100000"/>
              </a:lnSpc>
              <a:buFont typeface="Arial" panose="020B0604020202020204" pitchFamily="34" charset="0"/>
              <a:buChar char="•"/>
            </a:pPr>
            <a:r>
              <a:rPr lang="zh-cn" sz="1800" b="1" dirty="0">
                <a:solidFill>
                  <a:srgbClr val="13336A"/>
                </a:solidFill>
                <a:latin typeface="SimSun" panose="02010600030101010101" pitchFamily="2" charset="-122"/>
                <a:ea typeface="SimSun" panose="02010600030101010101" pitchFamily="2" charset="-122"/>
              </a:rPr>
              <a:t>通过提出问题来让他们参与，或者直呼其姓名来吸引他们的注意。</a:t>
            </a:r>
          </a:p>
          <a:p>
            <a:pPr marL="342900" indent="-342900">
              <a:lnSpc>
                <a:spcPct val="100000"/>
              </a:lnSpc>
              <a:buFont typeface="Arial" panose="020B0604020202020204" pitchFamily="34" charset="0"/>
              <a:buChar char="•"/>
            </a:pPr>
            <a:r>
              <a:rPr lang="zh-cn" sz="1800" b="1" dirty="0">
                <a:solidFill>
                  <a:srgbClr val="13336A"/>
                </a:solidFill>
                <a:latin typeface="SimSun" panose="02010600030101010101" pitchFamily="2" charset="-122"/>
                <a:ea typeface="SimSun" panose="02010600030101010101" pitchFamily="2" charset="-122"/>
              </a:rPr>
              <a:t>如果此情况仍然存在，您可以友善地邀请他们加入小组讨论。</a:t>
            </a:r>
          </a:p>
        </p:txBody>
      </p:sp>
      <p:sp>
        <p:nvSpPr>
          <p:cNvPr id="23" name="Title 1">
            <a:extLst>
              <a:ext uri="{FF2B5EF4-FFF2-40B4-BE49-F238E27FC236}">
                <a16:creationId xmlns:a16="http://schemas.microsoft.com/office/drawing/2014/main" id="{C0D1D225-8810-2F44-92AD-130345F154B1}"/>
              </a:ext>
            </a:extLst>
          </p:cNvPr>
          <p:cNvSpPr txBox="1">
            <a:spLocks/>
          </p:cNvSpPr>
          <p:nvPr/>
        </p:nvSpPr>
        <p:spPr>
          <a:xfrm>
            <a:off x="3889639" y="3237851"/>
            <a:ext cx="8125898" cy="15147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marL="342900" indent="-342900">
              <a:lnSpc>
                <a:spcPct val="100000"/>
              </a:lnSpc>
              <a:buFont typeface="Arial" panose="020B0604020202020204" pitchFamily="34" charset="0"/>
              <a:buChar char="•"/>
            </a:pPr>
            <a:r>
              <a:rPr lang="zh-cn" sz="1800" b="1" dirty="0">
                <a:solidFill>
                  <a:srgbClr val="13336A"/>
                </a:solidFill>
                <a:latin typeface="SimSun" panose="02010600030101010101" pitchFamily="2" charset="-122"/>
                <a:ea typeface="SimSun" panose="02010600030101010101" pitchFamily="2" charset="-122"/>
              </a:rPr>
              <a:t>提醒每个人这是一个安全的空间，他们可以相互尊重的方式，</a:t>
            </a:r>
            <a:br>
              <a:rPr lang="en-US" altLang="zh-CN" sz="1800" b="1" dirty="0">
                <a:solidFill>
                  <a:srgbClr val="13336A"/>
                </a:solidFill>
                <a:latin typeface="SimSun" panose="02010600030101010101" pitchFamily="2" charset="-122"/>
                <a:ea typeface="SimSun" panose="02010600030101010101" pitchFamily="2" charset="-122"/>
              </a:rPr>
            </a:br>
            <a:r>
              <a:rPr lang="zh-cn" sz="1800" b="1" dirty="0">
                <a:solidFill>
                  <a:srgbClr val="13336A"/>
                </a:solidFill>
                <a:latin typeface="SimSun" panose="02010600030101010101" pitchFamily="2" charset="-122"/>
                <a:ea typeface="SimSun" panose="02010600030101010101" pitchFamily="2" charset="-122"/>
              </a:rPr>
              <a:t>自由分享自己的想法。</a:t>
            </a:r>
          </a:p>
          <a:p>
            <a:pPr marL="342900" indent="-342900">
              <a:lnSpc>
                <a:spcPct val="100000"/>
              </a:lnSpc>
              <a:buFont typeface="Arial" panose="020B0604020202020204" pitchFamily="34" charset="0"/>
              <a:buChar char="•"/>
            </a:pPr>
            <a:r>
              <a:rPr lang="zh-cn" sz="1800" b="1" dirty="0">
                <a:solidFill>
                  <a:srgbClr val="13336A"/>
                </a:solidFill>
                <a:latin typeface="SimSun" panose="02010600030101010101" pitchFamily="2" charset="-122"/>
                <a:ea typeface="SimSun" panose="02010600030101010101" pitchFamily="2" charset="-122"/>
              </a:rPr>
              <a:t>询问他们的意见。了解他们的兴趣。</a:t>
            </a:r>
          </a:p>
          <a:p>
            <a:pPr marL="342900" indent="-342900">
              <a:lnSpc>
                <a:spcPct val="100000"/>
              </a:lnSpc>
              <a:buFont typeface="Arial" panose="020B0604020202020204" pitchFamily="34" charset="0"/>
              <a:buChar char="•"/>
            </a:pPr>
            <a:r>
              <a:rPr lang="zh-cn" sz="1800" b="1" dirty="0">
                <a:solidFill>
                  <a:srgbClr val="13336A"/>
                </a:solidFill>
                <a:latin typeface="SimSun" panose="02010600030101010101" pitchFamily="2" charset="-122"/>
                <a:ea typeface="SimSun" panose="02010600030101010101" pitchFamily="2" charset="-122"/>
              </a:rPr>
              <a:t>务必在他们第一次分享想法时，以真诚的态度给予赞赏。</a:t>
            </a:r>
          </a:p>
        </p:txBody>
      </p:sp>
      <p:sp>
        <p:nvSpPr>
          <p:cNvPr id="24" name="Title 1">
            <a:extLst>
              <a:ext uri="{FF2B5EF4-FFF2-40B4-BE49-F238E27FC236}">
                <a16:creationId xmlns:a16="http://schemas.microsoft.com/office/drawing/2014/main" id="{8131AC06-8593-B543-8E66-A499EE7D9EFB}"/>
              </a:ext>
            </a:extLst>
          </p:cNvPr>
          <p:cNvSpPr txBox="1">
            <a:spLocks/>
          </p:cNvSpPr>
          <p:nvPr/>
        </p:nvSpPr>
        <p:spPr>
          <a:xfrm>
            <a:off x="3889639" y="4843635"/>
            <a:ext cx="8125898" cy="15147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marL="342900" indent="-342900">
              <a:lnSpc>
                <a:spcPct val="100000"/>
              </a:lnSpc>
              <a:buFont typeface="Arial" panose="020B0604020202020204" pitchFamily="34" charset="0"/>
              <a:buChar char="•"/>
            </a:pPr>
            <a:r>
              <a:rPr lang="zh-cn" sz="1800" b="1" dirty="0">
                <a:solidFill>
                  <a:srgbClr val="13336A"/>
                </a:solidFill>
                <a:latin typeface="SimSun" panose="02010600030101010101" pitchFamily="2" charset="-122"/>
                <a:ea typeface="SimSun" panose="02010600030101010101" pitchFamily="2" charset="-122"/>
              </a:rPr>
              <a:t>管理您自己的情绪。也不要让小组变得兴奋。</a:t>
            </a:r>
          </a:p>
          <a:p>
            <a:pPr marL="342900" indent="-342900">
              <a:lnSpc>
                <a:spcPct val="100000"/>
              </a:lnSpc>
              <a:buFont typeface="Arial" panose="020B0604020202020204" pitchFamily="34" charset="0"/>
              <a:buChar char="•"/>
            </a:pPr>
            <a:r>
              <a:rPr lang="zh-cn" sz="1800" b="1" dirty="0">
                <a:solidFill>
                  <a:srgbClr val="13336A"/>
                </a:solidFill>
                <a:latin typeface="SimSun" panose="02010600030101010101" pitchFamily="2" charset="-122"/>
                <a:ea typeface="SimSun" panose="02010600030101010101" pitchFamily="2" charset="-122"/>
              </a:rPr>
              <a:t>审查他们的观点以了解他们的意见，表达您的同意，然后继续做其他事情。</a:t>
            </a:r>
          </a:p>
          <a:p>
            <a:pPr marL="342900" indent="-342900">
              <a:lnSpc>
                <a:spcPct val="100000"/>
              </a:lnSpc>
              <a:buFont typeface="Arial" panose="020B0604020202020204" pitchFamily="34" charset="0"/>
              <a:buChar char="•"/>
            </a:pPr>
            <a:r>
              <a:rPr lang="zh-cn" sz="1800" b="1" dirty="0">
                <a:solidFill>
                  <a:srgbClr val="13336A"/>
                </a:solidFill>
                <a:latin typeface="SimSun" panose="02010600030101010101" pitchFamily="2" charset="-122"/>
                <a:ea typeface="SimSun" panose="02010600030101010101" pitchFamily="2" charset="-122"/>
              </a:rPr>
              <a:t>作为最后的手段，在休息时私下与他们谈谈。尝试找出困扰他们的东西。</a:t>
            </a:r>
            <a:br>
              <a:rPr lang="en-US" altLang="zh-CN" sz="1800" b="1" dirty="0">
                <a:solidFill>
                  <a:srgbClr val="13336A"/>
                </a:solidFill>
                <a:latin typeface="SimSun" panose="02010600030101010101" pitchFamily="2" charset="-122"/>
                <a:ea typeface="SimSun" panose="02010600030101010101" pitchFamily="2" charset="-122"/>
              </a:rPr>
            </a:br>
            <a:r>
              <a:rPr lang="zh-cn" sz="1800" b="1" dirty="0">
                <a:solidFill>
                  <a:srgbClr val="13336A"/>
                </a:solidFill>
                <a:latin typeface="SimSun" panose="02010600030101010101" pitchFamily="2" charset="-122"/>
                <a:ea typeface="SimSun" panose="02010600030101010101" pitchFamily="2" charset="-122"/>
              </a:rPr>
              <a:t>看看您能不能推动合作。</a:t>
            </a:r>
          </a:p>
        </p:txBody>
      </p:sp>
      <p:cxnSp>
        <p:nvCxnSpPr>
          <p:cNvPr id="3" name="Straight Connector 2">
            <a:extLst>
              <a:ext uri="{FF2B5EF4-FFF2-40B4-BE49-F238E27FC236}">
                <a16:creationId xmlns:a16="http://schemas.microsoft.com/office/drawing/2014/main" id="{04FD59B7-0D40-E846-9763-F8DEDC4C71BC}"/>
              </a:ext>
            </a:extLst>
          </p:cNvPr>
          <p:cNvCxnSpPr/>
          <p:nvPr/>
        </p:nvCxnSpPr>
        <p:spPr>
          <a:xfrm>
            <a:off x="908770" y="1435700"/>
            <a:ext cx="11395524" cy="0"/>
          </a:xfrm>
          <a:prstGeom prst="line">
            <a:avLst/>
          </a:prstGeom>
          <a:ln w="28575">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DCD26B6-48F9-E044-A150-AF6E43AA3BAD}"/>
              </a:ext>
            </a:extLst>
          </p:cNvPr>
          <p:cNvCxnSpPr/>
          <p:nvPr/>
        </p:nvCxnSpPr>
        <p:spPr>
          <a:xfrm>
            <a:off x="908770" y="2895532"/>
            <a:ext cx="11395524" cy="0"/>
          </a:xfrm>
          <a:prstGeom prst="line">
            <a:avLst/>
          </a:prstGeom>
          <a:ln w="28575">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50C8D5D-756F-864D-8B9E-5CF05BBE3399}"/>
              </a:ext>
            </a:extLst>
          </p:cNvPr>
          <p:cNvCxnSpPr/>
          <p:nvPr/>
        </p:nvCxnSpPr>
        <p:spPr>
          <a:xfrm>
            <a:off x="908770" y="4708290"/>
            <a:ext cx="11395524" cy="0"/>
          </a:xfrm>
          <a:prstGeom prst="line">
            <a:avLst/>
          </a:prstGeom>
          <a:ln w="28575">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08FA753-A8DD-874D-B35C-136D475746F2}"/>
              </a:ext>
            </a:extLst>
          </p:cNvPr>
          <p:cNvCxnSpPr/>
          <p:nvPr/>
        </p:nvCxnSpPr>
        <p:spPr>
          <a:xfrm>
            <a:off x="748350" y="144379"/>
            <a:ext cx="0" cy="6545179"/>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41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zh-cn" dirty="0">
                <a:latin typeface="SimSun" panose="02010600030101010101" pitchFamily="2" charset="-122"/>
                <a:ea typeface="SimSun" panose="02010600030101010101" pitchFamily="2" charset="-122"/>
              </a:rPr>
              <a:t>会议行为</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SimSun" panose="02010600030101010101" pitchFamily="2" charset="-122"/>
                <a:ea typeface="SimSun" panose="02010600030101010101" pitchFamily="2" charset="-122"/>
              </a:rPr>
              <a:t>活动 </a:t>
            </a:r>
            <a:r>
              <a:rPr lang="zh-cn" sz="2800" b="1" dirty="0">
                <a:solidFill>
                  <a:srgbClr val="179984"/>
                </a:solidFill>
              </a:rPr>
              <a:t>2</a:t>
            </a:r>
            <a:endParaRPr lang="zh-cn" sz="2800" b="1" dirty="0">
              <a:solidFill>
                <a:srgbClr val="179984"/>
              </a:solidFill>
              <a:latin typeface="SimSun" panose="02010600030101010101" pitchFamily="2" charset="-122"/>
              <a:ea typeface="SimSun" panose="02010600030101010101" pitchFamily="2" charset="-122"/>
            </a:endParaRPr>
          </a:p>
        </p:txBody>
      </p:sp>
      <p:sp>
        <p:nvSpPr>
          <p:cNvPr id="5" name="TextBox 4">
            <a:extLst>
              <a:ext uri="{FF2B5EF4-FFF2-40B4-BE49-F238E27FC236}">
                <a16:creationId xmlns:a16="http://schemas.microsoft.com/office/drawing/2014/main" id="{5CF6F739-7271-4DAB-9843-5124BE9876A2}"/>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2625184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b="1" dirty="0">
                <a:solidFill>
                  <a:srgbClr val="179984"/>
                </a:solidFill>
                <a:latin typeface="SimSun" panose="02010600030101010101" pitchFamily="2" charset="-122"/>
                <a:ea typeface="SimSun" panose="02010600030101010101" pitchFamily="2" charset="-122"/>
              </a:rPr>
              <a:t>思考题</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1606464"/>
            <a:ext cx="10515600" cy="4886411"/>
          </a:xfrm>
        </p:spPr>
        <p:txBody>
          <a:bodyPr>
            <a:normAutofit/>
          </a:bodyPr>
          <a:lstStyle/>
          <a:p>
            <a:pPr marL="514350" lvl="0" indent="-514350">
              <a:lnSpc>
                <a:spcPct val="110000"/>
              </a:lnSpc>
              <a:spcBef>
                <a:spcPts val="0"/>
              </a:spcBef>
              <a:spcAft>
                <a:spcPts val="300"/>
              </a:spcAft>
              <a:buAutoNum type="arabicPeriod"/>
              <a:tabLst>
                <a:tab pos="457200" algn="l"/>
              </a:tabLst>
            </a:pPr>
            <a:r>
              <a:rPr lang="zh-cn" sz="2600" dirty="0">
                <a:solidFill>
                  <a:srgbClr val="202124"/>
                </a:solidFill>
                <a:latin typeface="Ubuntu Light" panose="020B0304030602030204" pitchFamily="34" charset="0"/>
                <a:ea typeface="SimSun" panose="02010600030101010101" pitchFamily="2" charset="-122"/>
                <a:cs typeface="Arial" panose="020B0604020202020204" pitchFamily="34" charset="0"/>
              </a:rPr>
              <a:t>分享您在本课中学到的新知识。</a:t>
            </a:r>
          </a:p>
          <a:p>
            <a:pPr marL="514350" lvl="0" indent="-514350">
              <a:lnSpc>
                <a:spcPct val="110000"/>
              </a:lnSpc>
              <a:spcBef>
                <a:spcPts val="0"/>
              </a:spcBef>
              <a:spcAft>
                <a:spcPts val="300"/>
              </a:spcAft>
              <a:buAutoNum type="arabicPeriod"/>
              <a:tabLst>
                <a:tab pos="457200" algn="l"/>
              </a:tabLst>
            </a:pPr>
            <a:endParaRPr lang="en-US" sz="2600" dirty="0">
              <a:solidFill>
                <a:srgbClr val="202124"/>
              </a:solidFill>
              <a:latin typeface="Ubuntu Light" panose="020B0304030602030204" pitchFamily="34" charset="0"/>
              <a:ea typeface="SimSun" panose="02010600030101010101" pitchFamily="2" charset="-122"/>
              <a:cs typeface="Arial" panose="020B0604020202020204" pitchFamily="34" charset="0"/>
            </a:endParaRPr>
          </a:p>
          <a:p>
            <a:pPr marL="514350" lvl="0" indent="-514350">
              <a:lnSpc>
                <a:spcPct val="110000"/>
              </a:lnSpc>
              <a:spcBef>
                <a:spcPts val="0"/>
              </a:spcBef>
              <a:spcAft>
                <a:spcPts val="300"/>
              </a:spcAft>
              <a:buAutoNum type="arabicPeriod"/>
              <a:tabLst>
                <a:tab pos="457200" algn="l"/>
              </a:tabLst>
            </a:pPr>
            <a:r>
              <a:rPr lang="zh-cn" sz="2600" dirty="0">
                <a:latin typeface="Ubuntu Light" panose="020B0304030602030204" pitchFamily="34" charset="0"/>
                <a:ea typeface="SimSun" panose="02010600030101010101" pitchFamily="2" charset="-122"/>
                <a:cs typeface="Times New Roman" panose="02020603050405020304" pitchFamily="18" charset="0"/>
              </a:rPr>
              <a:t>想想您可以在会议期间展示的行为，记住您过去在会议中的经历并反思您通常做的事情。与导师、朋友、家人或 </a:t>
            </a:r>
            <a:r>
              <a:rPr lang="zh-cn" sz="2600" dirty="0">
                <a:latin typeface="Ubuntu Light" panose="020B0304030602030204" pitchFamily="34" charset="0"/>
                <a:ea typeface="Calibri" panose="020F0502020204030204" pitchFamily="34" charset="0"/>
                <a:cs typeface="Times New Roman" panose="02020603050405020304" pitchFamily="18" charset="0"/>
              </a:rPr>
              <a:t>SO</a:t>
            </a:r>
            <a:r>
              <a:rPr lang="zh-cn" sz="2600" dirty="0">
                <a:latin typeface="Ubuntu Light" panose="020B0304030602030204" pitchFamily="34" charset="0"/>
                <a:ea typeface="SimSun" panose="02010600030101010101" pitchFamily="2" charset="-122"/>
                <a:cs typeface="Times New Roman" panose="02020603050405020304" pitchFamily="18" charset="0"/>
              </a:rPr>
              <a:t> 工作人员一起审查这些答案，确定您在会议期间的行为。</a:t>
            </a:r>
          </a:p>
          <a:p>
            <a:pPr marL="514350" lvl="0" indent="-514350">
              <a:lnSpc>
                <a:spcPct val="110000"/>
              </a:lnSpc>
              <a:spcBef>
                <a:spcPts val="0"/>
              </a:spcBef>
              <a:spcAft>
                <a:spcPts val="300"/>
              </a:spcAft>
              <a:buAutoNum type="arabicPeriod"/>
              <a:tabLst>
                <a:tab pos="457200" algn="l"/>
              </a:tabLst>
            </a:pPr>
            <a:endParaRPr lang="en-US" sz="2600" dirty="0">
              <a:latin typeface="Ubuntu Light" panose="020B0304030602030204" pitchFamily="34" charset="0"/>
              <a:ea typeface="SimSun" panose="02010600030101010101" pitchFamily="2" charset="-122"/>
              <a:cs typeface="Times New Roman" panose="02020603050405020304" pitchFamily="18" charset="0"/>
            </a:endParaRPr>
          </a:p>
          <a:p>
            <a:pPr marL="514350" lvl="0" indent="-514350">
              <a:lnSpc>
                <a:spcPct val="110000"/>
              </a:lnSpc>
              <a:spcBef>
                <a:spcPts val="0"/>
              </a:spcBef>
              <a:spcAft>
                <a:spcPts val="300"/>
              </a:spcAft>
              <a:buAutoNum type="arabicPeriod"/>
              <a:tabLst>
                <a:tab pos="457200" algn="l"/>
              </a:tabLst>
            </a:pPr>
            <a:r>
              <a:rPr lang="zh-cn" sz="2600" dirty="0">
                <a:latin typeface="Ubuntu Light" panose="020B0304030602030204" pitchFamily="34" charset="0"/>
                <a:ea typeface="SimSun" panose="02010600030101010101" pitchFamily="2" charset="-122"/>
                <a:cs typeface="Times New Roman" panose="02020603050405020304" pitchFamily="18" charset="0"/>
              </a:rPr>
              <a:t>在回顾您在会议中的行为后，您还有什么想继续做的吗？为什么？</a:t>
            </a:r>
          </a:p>
          <a:p>
            <a:pPr marL="514350" lvl="0" indent="-514350">
              <a:lnSpc>
                <a:spcPct val="110000"/>
              </a:lnSpc>
              <a:spcBef>
                <a:spcPts val="0"/>
              </a:spcBef>
              <a:spcAft>
                <a:spcPts val="300"/>
              </a:spcAft>
              <a:buAutoNum type="arabicPeriod"/>
              <a:tabLst>
                <a:tab pos="457200" algn="l"/>
              </a:tabLst>
            </a:pPr>
            <a:endParaRPr lang="en-US" sz="2600" dirty="0">
              <a:latin typeface="Ubuntu Light" panose="020B0304030602030204" pitchFamily="34" charset="0"/>
              <a:ea typeface="SimSun" panose="02010600030101010101" pitchFamily="2" charset="-122"/>
              <a:cs typeface="Times New Roman" panose="02020603050405020304" pitchFamily="18" charset="0"/>
            </a:endParaRPr>
          </a:p>
          <a:p>
            <a:pPr marL="514350" lvl="0" indent="-514350">
              <a:lnSpc>
                <a:spcPct val="110000"/>
              </a:lnSpc>
              <a:spcBef>
                <a:spcPts val="0"/>
              </a:spcBef>
              <a:spcAft>
                <a:spcPts val="300"/>
              </a:spcAft>
              <a:buAutoNum type="arabicPeriod"/>
              <a:tabLst>
                <a:tab pos="457200" algn="l"/>
              </a:tabLst>
            </a:pPr>
            <a:r>
              <a:rPr lang="zh-cn" sz="2600" dirty="0">
                <a:latin typeface="Ubuntu Light" panose="020B0304030602030204" pitchFamily="34" charset="0"/>
                <a:ea typeface="SimSun" panose="02010600030101010101" pitchFamily="2" charset="-122"/>
                <a:cs typeface="Times New Roman" panose="02020603050405020304" pitchFamily="18" charset="0"/>
              </a:rPr>
              <a:t>在回顾您在会议中的行为后，您还有要改进的地方吗？为什么？</a:t>
            </a:r>
          </a:p>
          <a:p>
            <a:pPr marL="514350" lvl="0" indent="-514350">
              <a:spcBef>
                <a:spcPts val="0"/>
              </a:spcBef>
              <a:spcAft>
                <a:spcPts val="300"/>
              </a:spcAft>
              <a:buAutoNum type="arabicPeriod"/>
              <a:tabLst>
                <a:tab pos="457200" algn="l"/>
              </a:tabLst>
            </a:pPr>
            <a:endParaRPr lang="en-US" sz="2600" dirty="0">
              <a:latin typeface="Ubuntu Light" panose="020B0304030602030204" pitchFamily="34" charset="0"/>
              <a:ea typeface="SimSun" panose="02010600030101010101" pitchFamily="2" charset="-122"/>
              <a:cs typeface="Times New Roman" panose="02020603050405020304" pitchFamily="18" charset="0"/>
            </a:endParaRPr>
          </a:p>
          <a:p>
            <a:pPr marL="514350" lvl="0" indent="-514350">
              <a:spcBef>
                <a:spcPts val="0"/>
              </a:spcBef>
              <a:spcAft>
                <a:spcPts val="300"/>
              </a:spcAft>
              <a:buAutoNum type="arabicPeriod"/>
              <a:tabLst>
                <a:tab pos="457200" algn="l"/>
              </a:tabLst>
            </a:pPr>
            <a:endParaRPr lang="en-US" sz="2600" dirty="0">
              <a:solidFill>
                <a:srgbClr val="202124"/>
              </a:solidFill>
              <a:latin typeface="Ubuntu Light" panose="020B0304030602030204" pitchFamily="34" charset="0"/>
              <a:ea typeface="SimSun" panose="02010600030101010101" pitchFamily="2" charset="-122"/>
              <a:cs typeface="Arial" panose="020B0604020202020204" pitchFamily="34" charset="0"/>
            </a:endParaRPr>
          </a:p>
        </p:txBody>
      </p:sp>
      <p:sp>
        <p:nvSpPr>
          <p:cNvPr id="4" name="TextBox 3">
            <a:extLst>
              <a:ext uri="{FF2B5EF4-FFF2-40B4-BE49-F238E27FC236}">
                <a16:creationId xmlns:a16="http://schemas.microsoft.com/office/drawing/2014/main" id="{17BF799B-9D58-41E0-8F3E-4BC8712B5B2A}"/>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1977095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zh-cn" b="1" dirty="0">
                <a:solidFill>
                  <a:schemeClr val="bg1"/>
                </a:solidFill>
                <a:latin typeface="SimSun" panose="02010600030101010101" pitchFamily="2" charset="-122"/>
                <a:ea typeface="SimSun" panose="02010600030101010101" pitchFamily="2" charset="-122"/>
              </a:rPr>
              <a:t>有问题吗</a:t>
            </a:r>
            <a:r>
              <a:rPr lang="en-US" b="1" dirty="0">
                <a:solidFill>
                  <a:schemeClr val="bg1"/>
                </a:solidFill>
              </a:rPr>
              <a:t>?</a:t>
            </a:r>
            <a:endParaRPr lang="zh-cn" b="1" dirty="0">
              <a:solidFill>
                <a:schemeClr val="bg1"/>
              </a:solidFill>
              <a:latin typeface="SimSun" panose="02010600030101010101" pitchFamily="2" charset="-122"/>
              <a:ea typeface="SimSun" panose="02010600030101010101" pitchFamily="2" charset="-122"/>
            </a:endParaRPr>
          </a:p>
        </p:txBody>
      </p:sp>
      <p:sp>
        <p:nvSpPr>
          <p:cNvPr id="3" name="TextBox 2">
            <a:extLst>
              <a:ext uri="{FF2B5EF4-FFF2-40B4-BE49-F238E27FC236}">
                <a16:creationId xmlns:a16="http://schemas.microsoft.com/office/drawing/2014/main" id="{B73617ED-E2E6-42B4-A06C-F41962B73AA3}"/>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907523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zh-cn" dirty="0">
                <a:solidFill>
                  <a:schemeClr val="bg1"/>
                </a:solidFill>
                <a:latin typeface="SimSun" panose="02010600030101010101" pitchFamily="2" charset="-122"/>
                <a:ea typeface="SimSun" panose="02010600030101010101" pitchFamily="2" charset="-122"/>
              </a:rPr>
              <a:t>第 </a:t>
            </a:r>
            <a:r>
              <a:rPr lang="en-US" altLang="zh-CN" dirty="0">
                <a:solidFill>
                  <a:schemeClr val="bg1"/>
                </a:solidFill>
              </a:rPr>
              <a:t>3</a:t>
            </a:r>
            <a:r>
              <a:rPr lang="zh-cn" dirty="0">
                <a:solidFill>
                  <a:schemeClr val="bg1"/>
                </a:solidFill>
                <a:latin typeface="SimSun" panose="02010600030101010101" pitchFamily="2" charset="-122"/>
                <a:ea typeface="SimSun" panose="02010600030101010101" pitchFamily="2" charset="-122"/>
              </a:rPr>
              <a:t> 课：运动员领袖委员会</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568730"/>
            <a:ext cx="8434137" cy="3474794"/>
          </a:xfrm>
        </p:spPr>
        <p:txBody>
          <a:bodyPr>
            <a:normAutofit/>
          </a:bodyPr>
          <a:lstStyle/>
          <a:p>
            <a:pPr marL="0" marR="0" indent="0">
              <a:lnSpc>
                <a:spcPct val="150000"/>
              </a:lnSpc>
              <a:spcBef>
                <a:spcPts val="0"/>
              </a:spcBef>
              <a:buNone/>
            </a:pPr>
            <a:r>
              <a:rPr lang="zh-cn" sz="2600" b="1" dirty="0">
                <a:solidFill>
                  <a:schemeClr val="bg1"/>
                </a:solidFill>
                <a:latin typeface="SimSun" panose="02010600030101010101" pitchFamily="2" charset="-122"/>
                <a:ea typeface="SimSun" panose="02010600030101010101" pitchFamily="2" charset="-122"/>
                <a:cs typeface="Times New Roman" panose="02020603050405020304" pitchFamily="18" charset="0"/>
              </a:rPr>
              <a:t>在本课中，我们将：</a:t>
            </a:r>
          </a:p>
          <a:p>
            <a:pPr>
              <a:lnSpc>
                <a:spcPct val="150000"/>
              </a:lnSpc>
              <a:spcBef>
                <a:spcPts val="0"/>
              </a:spcBef>
            </a:pPr>
            <a:r>
              <a:rPr lang="zh-cn" sz="2600" b="1" dirty="0">
                <a:solidFill>
                  <a:schemeClr val="bg1"/>
                </a:solidFill>
                <a:latin typeface="SimSun" panose="02010600030101010101" pitchFamily="2" charset="-122"/>
                <a:ea typeface="SimSun" panose="02010600030101010101" pitchFamily="2" charset="-122"/>
              </a:rPr>
              <a:t>了解运动员领袖委员会 </a:t>
            </a:r>
            <a:r>
              <a:rPr lang="zh-cn" sz="2600" b="1" dirty="0">
                <a:solidFill>
                  <a:schemeClr val="bg1"/>
                </a:solidFill>
              </a:rPr>
              <a:t>(ALC)</a:t>
            </a:r>
            <a:r>
              <a:rPr lang="zh-cn" sz="2600" b="1" dirty="0">
                <a:solidFill>
                  <a:schemeClr val="bg1"/>
                </a:solidFill>
                <a:latin typeface="SimSun" panose="02010600030101010101" pitchFamily="2" charset="-122"/>
                <a:ea typeface="SimSun" panose="02010600030101010101" pitchFamily="2" charset="-122"/>
              </a:rPr>
              <a:t> 的定义。</a:t>
            </a:r>
          </a:p>
          <a:p>
            <a:pPr>
              <a:lnSpc>
                <a:spcPct val="150000"/>
              </a:lnSpc>
              <a:spcBef>
                <a:spcPts val="0"/>
              </a:spcBef>
            </a:pPr>
            <a:r>
              <a:rPr lang="zh-cn" sz="2600" b="1" dirty="0">
                <a:solidFill>
                  <a:schemeClr val="bg1"/>
                </a:solidFill>
                <a:latin typeface="SimSun" panose="02010600030101010101" pitchFamily="2" charset="-122"/>
                <a:ea typeface="SimSun" panose="02010600030101010101" pitchFamily="2" charset="-122"/>
              </a:rPr>
              <a:t>了解 </a:t>
            </a:r>
            <a:r>
              <a:rPr lang="en-US" altLang="zh-CN" sz="2600" b="1" dirty="0">
                <a:solidFill>
                  <a:schemeClr val="bg1"/>
                </a:solidFill>
              </a:rPr>
              <a:t>ALC</a:t>
            </a:r>
            <a:r>
              <a:rPr lang="zh-cn" sz="2600" b="1" dirty="0">
                <a:solidFill>
                  <a:schemeClr val="bg1"/>
                </a:solidFill>
                <a:latin typeface="SimSun" panose="02010600030101010101" pitchFamily="2" charset="-122"/>
                <a:ea typeface="SimSun" panose="02010600030101010101" pitchFamily="2" charset="-122"/>
              </a:rPr>
              <a:t> 成员的三个主要职责。</a:t>
            </a:r>
          </a:p>
          <a:p>
            <a:pPr>
              <a:lnSpc>
                <a:spcPct val="150000"/>
              </a:lnSpc>
              <a:spcBef>
                <a:spcPts val="0"/>
              </a:spcBef>
            </a:pPr>
            <a:r>
              <a:rPr lang="zh-cn" sz="2600" b="1" dirty="0">
                <a:solidFill>
                  <a:schemeClr val="bg1"/>
                </a:solidFill>
                <a:latin typeface="SimSun" panose="02010600030101010101" pitchFamily="2" charset="-122"/>
                <a:ea typeface="SimSun" panose="02010600030101010101" pitchFamily="2" charset="-122"/>
              </a:rPr>
              <a:t>了解 </a:t>
            </a:r>
            <a:r>
              <a:rPr lang="en-US" altLang="zh-CN" sz="2600" b="1" dirty="0">
                <a:solidFill>
                  <a:schemeClr val="bg1"/>
                </a:solidFill>
              </a:rPr>
              <a:t>ALC</a:t>
            </a:r>
            <a:r>
              <a:rPr lang="zh-cn" sz="2600" b="1" dirty="0">
                <a:solidFill>
                  <a:schemeClr val="bg1"/>
                </a:solidFill>
                <a:latin typeface="SimSun" panose="02010600030101010101" pitchFamily="2" charset="-122"/>
                <a:ea typeface="SimSun" panose="02010600030101010101" pitchFamily="2" charset="-122"/>
              </a:rPr>
              <a:t> 的运营。</a:t>
            </a:r>
            <a:endParaRPr lang="en-US" sz="2600" b="1" dirty="0">
              <a:solidFill>
                <a:schemeClr val="bg1"/>
              </a:solidFill>
              <a:latin typeface="SimSun" panose="02010600030101010101" pitchFamily="2" charset="-122"/>
              <a:ea typeface="SimSun" panose="02010600030101010101" pitchFamily="2" charset="-122"/>
            </a:endParaRPr>
          </a:p>
          <a:p>
            <a:pPr marL="0" marR="0" indent="0">
              <a:lnSpc>
                <a:spcPct val="150000"/>
              </a:lnSpc>
              <a:spcBef>
                <a:spcPts val="0"/>
              </a:spcBef>
              <a:buNone/>
            </a:pPr>
            <a:endParaRPr lang="en-US" sz="2600" b="1"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219576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latin typeface="Ubuntu" panose="020B0804030602030204" pitchFamily="34" charset="0"/>
                <a:ea typeface="SimSun" panose="02010600030101010101" pitchFamily="2" charset="-122"/>
              </a:rPr>
              <a:t>什么是 </a:t>
            </a:r>
            <a:r>
              <a:rPr lang="en-US" dirty="0"/>
              <a:t>ALC</a:t>
            </a:r>
            <a:r>
              <a:rPr lang="zh-cn" dirty="0">
                <a:latin typeface="Ubuntu" panose="020B0804030602030204" pitchFamily="34" charset="0"/>
                <a:ea typeface="SimSun" panose="02010600030101010101" pitchFamily="2" charset="-122"/>
              </a:rPr>
              <a:t> </a:t>
            </a:r>
            <a:r>
              <a:rPr lang="en-US" dirty="0"/>
              <a:t>?</a:t>
            </a:r>
            <a:endParaRPr lang="zh-cn" altLang="en-US" dirty="0">
              <a:latin typeface="Ubuntu" panose="020B0804030602030204" pitchFamily="34" charset="0"/>
              <a:ea typeface="SimSun" panose="02010600030101010101" pitchFamily="2" charset="-122"/>
            </a:endParaRP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043611"/>
            <a:ext cx="11065042" cy="4565735"/>
          </a:xfrm>
        </p:spPr>
        <p:txBody>
          <a:bodyPr>
            <a:normAutofit/>
          </a:bodyPr>
          <a:lstStyle/>
          <a:p>
            <a:pPr marL="342900" lvl="0" indent="-342900">
              <a:lnSpc>
                <a:spcPct val="110000"/>
              </a:lnSpc>
              <a:spcBef>
                <a:spcPts val="0"/>
              </a:spcBef>
              <a:spcAft>
                <a:spcPts val="300"/>
              </a:spcAft>
              <a:tabLst>
                <a:tab pos="457200" algn="l"/>
              </a:tabLst>
            </a:pPr>
            <a:r>
              <a:rPr lang="zh-cn" sz="2400" b="1" dirty="0">
                <a:solidFill>
                  <a:srgbClr val="202124"/>
                </a:solidFill>
                <a:latin typeface="SimSun" panose="02010600030101010101" pitchFamily="2" charset="-122"/>
                <a:ea typeface="SimSun" panose="02010600030101010101" pitchFamily="2" charset="-122"/>
                <a:cs typeface="Arial" panose="020B0604020202020204" pitchFamily="34" charset="0"/>
              </a:rPr>
              <a:t>向其他运动员和项目负责人报告他们所在地区内正在发生的事情。</a:t>
            </a:r>
          </a:p>
          <a:p>
            <a:pPr marL="342900" lvl="0" indent="-342900">
              <a:lnSpc>
                <a:spcPct val="110000"/>
              </a:lnSpc>
              <a:spcBef>
                <a:spcPts val="0"/>
              </a:spcBef>
              <a:spcAft>
                <a:spcPts val="300"/>
              </a:spcAft>
              <a:tabLst>
                <a:tab pos="457200" algn="l"/>
              </a:tabLst>
            </a:pPr>
            <a:endParaRPr lang="en-US" sz="2400" b="1" dirty="0">
              <a:solidFill>
                <a:srgbClr val="202124"/>
              </a:solidFill>
              <a:latin typeface="SimSun" panose="02010600030101010101" pitchFamily="2" charset="-122"/>
              <a:ea typeface="SimSun" panose="02010600030101010101" pitchFamily="2" charset="-122"/>
              <a:cs typeface="Arial" panose="020B0604020202020204" pitchFamily="34" charset="0"/>
            </a:endParaRPr>
          </a:p>
          <a:p>
            <a:pPr marL="342900" lvl="0" indent="-342900">
              <a:lnSpc>
                <a:spcPct val="110000"/>
              </a:lnSpc>
              <a:spcBef>
                <a:spcPts val="0"/>
              </a:spcBef>
              <a:spcAft>
                <a:spcPts val="300"/>
              </a:spcAft>
              <a:tabLst>
                <a:tab pos="457200" algn="l"/>
              </a:tabLst>
            </a:pPr>
            <a:r>
              <a:rPr lang="zh-cn" sz="2400" b="1" dirty="0">
                <a:solidFill>
                  <a:srgbClr val="202124"/>
                </a:solidFill>
                <a:latin typeface="SimSun" panose="02010600030101010101" pitchFamily="2" charset="-122"/>
                <a:ea typeface="SimSun" panose="02010600030101010101" pitchFamily="2" charset="-122"/>
                <a:cs typeface="Arial" panose="020B0604020202020204" pitchFamily="34" charset="0"/>
              </a:rPr>
              <a:t>就与特殊奥林匹克运动会相关的重要问题发表同行的意见。</a:t>
            </a:r>
          </a:p>
          <a:p>
            <a:pPr marL="342900" lvl="0" indent="-342900">
              <a:lnSpc>
                <a:spcPct val="110000"/>
              </a:lnSpc>
              <a:spcBef>
                <a:spcPts val="0"/>
              </a:spcBef>
              <a:spcAft>
                <a:spcPts val="300"/>
              </a:spcAft>
              <a:tabLst>
                <a:tab pos="457200" algn="l"/>
              </a:tabLst>
            </a:pPr>
            <a:endParaRPr lang="en-US" sz="2400" b="1" dirty="0">
              <a:solidFill>
                <a:srgbClr val="202124"/>
              </a:solidFill>
              <a:latin typeface="SimSun" panose="02010600030101010101" pitchFamily="2" charset="-122"/>
              <a:ea typeface="SimSun" panose="02010600030101010101" pitchFamily="2" charset="-122"/>
              <a:cs typeface="Arial" panose="020B0604020202020204" pitchFamily="34" charset="0"/>
            </a:endParaRPr>
          </a:p>
          <a:p>
            <a:pPr marL="342900" lvl="0" indent="-342900">
              <a:lnSpc>
                <a:spcPct val="110000"/>
              </a:lnSpc>
              <a:spcBef>
                <a:spcPts val="0"/>
              </a:spcBef>
              <a:spcAft>
                <a:spcPts val="300"/>
              </a:spcAft>
              <a:tabLst>
                <a:tab pos="457200" algn="l"/>
              </a:tabLst>
            </a:pPr>
            <a:r>
              <a:rPr lang="zh-cn" sz="2400" b="1" dirty="0">
                <a:solidFill>
                  <a:srgbClr val="202124"/>
                </a:solidFill>
                <a:latin typeface="SimSun" panose="02010600030101010101" pitchFamily="2" charset="-122"/>
                <a:ea typeface="SimSun" panose="02010600030101010101" pitchFamily="2" charset="-122"/>
                <a:cs typeface="Arial" panose="020B0604020202020204" pitchFamily="34" charset="0"/>
              </a:rPr>
              <a:t>开发、计划和实施项目。</a:t>
            </a:r>
          </a:p>
          <a:p>
            <a:pPr marL="342900" lvl="0" indent="-342900">
              <a:lnSpc>
                <a:spcPct val="110000"/>
              </a:lnSpc>
              <a:spcBef>
                <a:spcPts val="0"/>
              </a:spcBef>
              <a:spcAft>
                <a:spcPts val="300"/>
              </a:spcAft>
              <a:tabLst>
                <a:tab pos="457200" algn="l"/>
              </a:tabLst>
            </a:pPr>
            <a:endParaRPr lang="en-US" sz="2400" b="1" dirty="0">
              <a:solidFill>
                <a:srgbClr val="202124"/>
              </a:solidFill>
              <a:latin typeface="SimSun" panose="02010600030101010101" pitchFamily="2" charset="-122"/>
              <a:ea typeface="SimSun" panose="02010600030101010101" pitchFamily="2" charset="-122"/>
              <a:cs typeface="Arial" panose="020B0604020202020204" pitchFamily="34" charset="0"/>
            </a:endParaRPr>
          </a:p>
          <a:p>
            <a:pPr marL="342900" lvl="0" indent="-342900">
              <a:lnSpc>
                <a:spcPct val="110000"/>
              </a:lnSpc>
              <a:spcBef>
                <a:spcPts val="0"/>
              </a:spcBef>
              <a:spcAft>
                <a:spcPts val="300"/>
              </a:spcAft>
              <a:tabLst>
                <a:tab pos="457200" algn="l"/>
              </a:tabLst>
            </a:pPr>
            <a:r>
              <a:rPr lang="zh-cn" sz="2400" b="1" dirty="0">
                <a:solidFill>
                  <a:srgbClr val="202124"/>
                </a:solidFill>
                <a:latin typeface="SimSun" panose="02010600030101010101" pitchFamily="2" charset="-122"/>
                <a:ea typeface="SimSun" panose="02010600030101010101" pitchFamily="2" charset="-122"/>
                <a:cs typeface="Arial" panose="020B0604020202020204" pitchFamily="34" charset="0"/>
              </a:rPr>
              <a:t>作为组织不同领域的联络人，提供支持和专业知识。</a:t>
            </a:r>
          </a:p>
          <a:p>
            <a:pPr marL="342900" lvl="0" indent="-342900">
              <a:lnSpc>
                <a:spcPct val="110000"/>
              </a:lnSpc>
              <a:spcBef>
                <a:spcPts val="0"/>
              </a:spcBef>
              <a:spcAft>
                <a:spcPts val="300"/>
              </a:spcAft>
              <a:tabLst>
                <a:tab pos="457200" algn="l"/>
              </a:tabLst>
            </a:pPr>
            <a:endParaRPr lang="en-US" sz="2400" b="1" dirty="0">
              <a:solidFill>
                <a:srgbClr val="202124"/>
              </a:solidFill>
              <a:latin typeface="SimSun" panose="02010600030101010101" pitchFamily="2" charset="-122"/>
              <a:ea typeface="SimSun" panose="02010600030101010101" pitchFamily="2" charset="-122"/>
              <a:cs typeface="Arial" panose="020B0604020202020204" pitchFamily="34" charset="0"/>
            </a:endParaRPr>
          </a:p>
          <a:p>
            <a:pPr marL="342900" lvl="0" indent="-342900">
              <a:lnSpc>
                <a:spcPct val="110000"/>
              </a:lnSpc>
              <a:spcBef>
                <a:spcPts val="0"/>
              </a:spcBef>
              <a:spcAft>
                <a:spcPts val="300"/>
              </a:spcAft>
              <a:tabLst>
                <a:tab pos="457200" algn="l"/>
              </a:tabLst>
            </a:pPr>
            <a:r>
              <a:rPr lang="zh-cn" sz="2400" b="1" dirty="0">
                <a:solidFill>
                  <a:srgbClr val="202124"/>
                </a:solidFill>
                <a:latin typeface="SimSun" panose="02010600030101010101" pitchFamily="2" charset="-122"/>
                <a:ea typeface="SimSun" panose="02010600030101010101" pitchFamily="2" charset="-122"/>
                <a:cs typeface="Arial" panose="020B0604020202020204" pitchFamily="34" charset="0"/>
              </a:rPr>
              <a:t>获得领导力培训和经验。</a:t>
            </a:r>
          </a:p>
        </p:txBody>
      </p:sp>
      <p:sp>
        <p:nvSpPr>
          <p:cNvPr id="4" name="Title 1">
            <a:extLst>
              <a:ext uri="{FF2B5EF4-FFF2-40B4-BE49-F238E27FC236}">
                <a16:creationId xmlns:a16="http://schemas.microsoft.com/office/drawing/2014/main" id="{CD2CB542-88CF-814A-A743-596E5ABB8E1F}"/>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SimSun" panose="02010600030101010101" pitchFamily="2" charset="-122"/>
                <a:ea typeface="SimSun" panose="02010600030101010101" pitchFamily="2" charset="-122"/>
              </a:rPr>
              <a:t>该委员会是为运动员设立的一个组织，目的是：</a:t>
            </a:r>
          </a:p>
        </p:txBody>
      </p:sp>
      <p:sp>
        <p:nvSpPr>
          <p:cNvPr id="5" name="TextBox 4">
            <a:extLst>
              <a:ext uri="{FF2B5EF4-FFF2-40B4-BE49-F238E27FC236}">
                <a16:creationId xmlns:a16="http://schemas.microsoft.com/office/drawing/2014/main" id="{F945B1EB-9332-4B4E-B1A6-92161550A00A}"/>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1166566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b="1" dirty="0">
                <a:solidFill>
                  <a:srgbClr val="179984"/>
                </a:solidFill>
                <a:latin typeface="SimSun" panose="02010600030101010101" pitchFamily="2" charset="-122"/>
                <a:ea typeface="SimSun" panose="02010600030101010101" pitchFamily="2" charset="-122"/>
              </a:rPr>
              <a:t>对运动员的</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52570"/>
            <a:ext cx="10515600" cy="3180328"/>
          </a:xfrm>
        </p:spPr>
        <p:txBody>
          <a:bodyPr/>
          <a:lstStyle/>
          <a:p>
            <a:pPr marL="342892" indent="-342892" algn="just">
              <a:lnSpc>
                <a:spcPct val="150000"/>
              </a:lnSpc>
            </a:pPr>
            <a:r>
              <a:rPr lang="zh-cn" dirty="0">
                <a:latin typeface="SimSun" panose="02010600030101010101" pitchFamily="2" charset="-122"/>
                <a:ea typeface="SimSun" panose="02010600030101010101" pitchFamily="2" charset="-122"/>
              </a:rPr>
              <a:t>尊重发言人</a:t>
            </a:r>
          </a:p>
          <a:p>
            <a:pPr marL="342892" indent="-342892" algn="just">
              <a:lnSpc>
                <a:spcPct val="150000"/>
              </a:lnSpc>
            </a:pPr>
            <a:r>
              <a:rPr lang="zh-cn" dirty="0">
                <a:latin typeface="SimSun" panose="02010600030101010101" pitchFamily="2" charset="-122"/>
                <a:ea typeface="SimSun" panose="02010600030101010101" pitchFamily="2" charset="-122"/>
              </a:rPr>
              <a:t>在课堂上积极参与</a:t>
            </a:r>
          </a:p>
          <a:p>
            <a:pPr marL="342892" indent="-342892" algn="just">
              <a:lnSpc>
                <a:spcPct val="150000"/>
              </a:lnSpc>
            </a:pPr>
            <a:r>
              <a:rPr lang="zh-cn" dirty="0">
                <a:latin typeface="SimSun" panose="02010600030101010101" pitchFamily="2" charset="-122"/>
                <a:ea typeface="SimSun" panose="02010600030101010101" pitchFamily="2" charset="-122"/>
              </a:rPr>
              <a:t>主动提问</a:t>
            </a:r>
          </a:p>
          <a:p>
            <a:pPr marL="342892" indent="-342892" algn="just">
              <a:lnSpc>
                <a:spcPct val="150000"/>
              </a:lnSpc>
            </a:pPr>
            <a:r>
              <a:rPr lang="zh-cn" dirty="0">
                <a:latin typeface="SimSun" panose="02010600030101010101" pitchFamily="2" charset="-122"/>
                <a:ea typeface="SimSun" panose="02010600030101010101" pitchFamily="2" charset="-122"/>
              </a:rPr>
              <a:t>尽量减少干扰</a:t>
            </a:r>
          </a:p>
          <a:p>
            <a:endParaRPr lang="en-US" dirty="0">
              <a:latin typeface="SimSun" panose="02010600030101010101" pitchFamily="2" charset="-122"/>
              <a:ea typeface="SimSun" panose="02010600030101010101" pitchFamily="2" charset="-122"/>
            </a:endParaRP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dirty="0">
                <a:latin typeface="SimSun" panose="02010600030101010101" pitchFamily="2" charset="-122"/>
                <a:ea typeface="SimSun" panose="02010600030101010101" pitchFamily="2" charset="-122"/>
              </a:rPr>
              <a:t>期望</a:t>
            </a:r>
          </a:p>
        </p:txBody>
      </p:sp>
      <p:sp>
        <p:nvSpPr>
          <p:cNvPr id="5" name="TextBox 4">
            <a:extLst>
              <a:ext uri="{FF2B5EF4-FFF2-40B4-BE49-F238E27FC236}">
                <a16:creationId xmlns:a16="http://schemas.microsoft.com/office/drawing/2014/main" id="{3576A8E4-EAB3-442A-8901-B05E7A3E0BDC}"/>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1403560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EC30BA-B094-504D-800B-F60B73BD2087}"/>
              </a:ext>
            </a:extLst>
          </p:cNvPr>
          <p:cNvSpPr>
            <a:spLocks noGrp="1"/>
          </p:cNvSpPr>
          <p:nvPr>
            <p:ph idx="1"/>
          </p:nvPr>
        </p:nvSpPr>
        <p:spPr>
          <a:xfrm>
            <a:off x="3679372" y="1231237"/>
            <a:ext cx="5856514" cy="457200"/>
          </a:xfrm>
        </p:spPr>
        <p:txBody>
          <a:bodyPr>
            <a:normAutofit/>
          </a:bodyPr>
          <a:lstStyle/>
          <a:p>
            <a:pPr marL="0" indent="0">
              <a:buNone/>
            </a:pPr>
            <a:r>
              <a:rPr lang="zh-cn" sz="2400" b="1" dirty="0">
                <a:solidFill>
                  <a:srgbClr val="016A5F"/>
                </a:solidFill>
                <a:latin typeface="SimSun" panose="02010600030101010101" pitchFamily="2" charset="-122"/>
                <a:ea typeface="SimSun" panose="02010600030101010101" pitchFamily="2" charset="-122"/>
                <a:cs typeface="Times New Roman" panose="02020603050405020304" pitchFamily="18" charset="0"/>
              </a:rPr>
              <a:t>全球运动员领袖委员会</a:t>
            </a:r>
          </a:p>
        </p:txBody>
      </p:sp>
      <p:sp>
        <p:nvSpPr>
          <p:cNvPr id="4" name="Content Placeholder 2">
            <a:extLst>
              <a:ext uri="{FF2B5EF4-FFF2-40B4-BE49-F238E27FC236}">
                <a16:creationId xmlns:a16="http://schemas.microsoft.com/office/drawing/2014/main" id="{15A7B8B0-627E-634F-9DF8-A03A57653CBB}"/>
              </a:ext>
            </a:extLst>
          </p:cNvPr>
          <p:cNvSpPr txBox="1">
            <a:spLocks/>
          </p:cNvSpPr>
          <p:nvPr/>
        </p:nvSpPr>
        <p:spPr>
          <a:xfrm>
            <a:off x="3679372" y="1569269"/>
            <a:ext cx="5856514"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sz="2400" dirty="0">
                <a:solidFill>
                  <a:srgbClr val="179984"/>
                </a:solidFill>
                <a:latin typeface="SimSun" panose="02010600030101010101" pitchFamily="2" charset="-122"/>
                <a:ea typeface="SimSun" panose="02010600030101010101" pitchFamily="2" charset="-122"/>
                <a:cs typeface="Times New Roman" panose="02020603050405020304" pitchFamily="18" charset="0"/>
              </a:rPr>
              <a:t>总部</a:t>
            </a:r>
          </a:p>
        </p:txBody>
      </p:sp>
      <p:sp>
        <p:nvSpPr>
          <p:cNvPr id="5" name="Content Placeholder 2">
            <a:extLst>
              <a:ext uri="{FF2B5EF4-FFF2-40B4-BE49-F238E27FC236}">
                <a16:creationId xmlns:a16="http://schemas.microsoft.com/office/drawing/2014/main" id="{D0ED13E0-2AAE-CC4C-9170-0606E51AAD82}"/>
              </a:ext>
            </a:extLst>
          </p:cNvPr>
          <p:cNvSpPr txBox="1">
            <a:spLocks/>
          </p:cNvSpPr>
          <p:nvPr/>
        </p:nvSpPr>
        <p:spPr>
          <a:xfrm>
            <a:off x="4479471" y="2450149"/>
            <a:ext cx="5856514"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400" b="1" dirty="0">
                <a:solidFill>
                  <a:srgbClr val="FDB71E"/>
                </a:solidFill>
                <a:latin typeface="SimSun" panose="02010600030101010101" pitchFamily="2" charset="-122"/>
                <a:ea typeface="SimSun" panose="02010600030101010101" pitchFamily="2" charset="-122"/>
                <a:cs typeface="Times New Roman" panose="02020603050405020304" pitchFamily="18" charset="0"/>
              </a:rPr>
              <a:t>区域</a:t>
            </a:r>
            <a:r>
              <a:rPr lang="zh-cn" sz="2400" b="1" dirty="0">
                <a:solidFill>
                  <a:srgbClr val="FDB71E"/>
                </a:solidFill>
                <a:latin typeface="SimSun" panose="02010600030101010101" pitchFamily="2" charset="-122"/>
                <a:ea typeface="SimSun" panose="02010600030101010101" pitchFamily="2" charset="-122"/>
                <a:cs typeface="Times New Roman" panose="02020603050405020304" pitchFamily="18" charset="0"/>
              </a:rPr>
              <a:t>运动员领袖委员会</a:t>
            </a:r>
          </a:p>
        </p:txBody>
      </p:sp>
      <p:sp>
        <p:nvSpPr>
          <p:cNvPr id="6" name="Content Placeholder 2">
            <a:extLst>
              <a:ext uri="{FF2B5EF4-FFF2-40B4-BE49-F238E27FC236}">
                <a16:creationId xmlns:a16="http://schemas.microsoft.com/office/drawing/2014/main" id="{1B0D00A7-026C-8C4F-B555-DA6456A85E74}"/>
              </a:ext>
            </a:extLst>
          </p:cNvPr>
          <p:cNvSpPr txBox="1">
            <a:spLocks/>
          </p:cNvSpPr>
          <p:nvPr/>
        </p:nvSpPr>
        <p:spPr>
          <a:xfrm>
            <a:off x="4479471" y="2788181"/>
            <a:ext cx="5856514"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sz="2400" dirty="0">
                <a:solidFill>
                  <a:srgbClr val="F2AE1C"/>
                </a:solidFill>
                <a:latin typeface="SimSun" panose="02010600030101010101" pitchFamily="2" charset="-122"/>
                <a:ea typeface="SimSun" panose="02010600030101010101" pitchFamily="2" charset="-122"/>
                <a:cs typeface="Times New Roman" panose="02020603050405020304" pitchFamily="18" charset="0"/>
              </a:rPr>
              <a:t>地区</a:t>
            </a:r>
          </a:p>
        </p:txBody>
      </p:sp>
      <p:sp>
        <p:nvSpPr>
          <p:cNvPr id="7" name="Content Placeholder 2">
            <a:extLst>
              <a:ext uri="{FF2B5EF4-FFF2-40B4-BE49-F238E27FC236}">
                <a16:creationId xmlns:a16="http://schemas.microsoft.com/office/drawing/2014/main" id="{70D2F04C-9ADE-7546-96B3-16B60A40D7BE}"/>
              </a:ext>
            </a:extLst>
          </p:cNvPr>
          <p:cNvSpPr txBox="1">
            <a:spLocks/>
          </p:cNvSpPr>
          <p:nvPr/>
        </p:nvSpPr>
        <p:spPr>
          <a:xfrm>
            <a:off x="5018314" y="3951515"/>
            <a:ext cx="5856514"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sz="2400" b="1" dirty="0">
                <a:solidFill>
                  <a:srgbClr val="13336A"/>
                </a:solidFill>
                <a:latin typeface="SimSun" panose="02010600030101010101" pitchFamily="2" charset="-122"/>
                <a:ea typeface="SimSun" panose="02010600030101010101" pitchFamily="2" charset="-122"/>
                <a:cs typeface="Times New Roman" panose="02020603050405020304" pitchFamily="18" charset="0"/>
              </a:rPr>
              <a:t>国家运动员领袖委员会</a:t>
            </a:r>
          </a:p>
        </p:txBody>
      </p:sp>
      <p:sp>
        <p:nvSpPr>
          <p:cNvPr id="8" name="Content Placeholder 2">
            <a:extLst>
              <a:ext uri="{FF2B5EF4-FFF2-40B4-BE49-F238E27FC236}">
                <a16:creationId xmlns:a16="http://schemas.microsoft.com/office/drawing/2014/main" id="{43ABD4E4-5716-464B-9163-6CE03C6F0428}"/>
              </a:ext>
            </a:extLst>
          </p:cNvPr>
          <p:cNvSpPr txBox="1">
            <a:spLocks/>
          </p:cNvSpPr>
          <p:nvPr/>
        </p:nvSpPr>
        <p:spPr>
          <a:xfrm>
            <a:off x="5018314" y="4289547"/>
            <a:ext cx="5856514"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sz="2400" dirty="0">
                <a:solidFill>
                  <a:srgbClr val="13336A"/>
                </a:solidFill>
                <a:latin typeface="SimSun" panose="02010600030101010101" pitchFamily="2" charset="-122"/>
                <a:ea typeface="SimSun" panose="02010600030101010101" pitchFamily="2" charset="-122"/>
                <a:cs typeface="Times New Roman" panose="02020603050405020304" pitchFamily="18" charset="0"/>
              </a:rPr>
              <a:t>项目</a:t>
            </a:r>
          </a:p>
        </p:txBody>
      </p:sp>
      <p:sp>
        <p:nvSpPr>
          <p:cNvPr id="9" name="Content Placeholder 2">
            <a:extLst>
              <a:ext uri="{FF2B5EF4-FFF2-40B4-BE49-F238E27FC236}">
                <a16:creationId xmlns:a16="http://schemas.microsoft.com/office/drawing/2014/main" id="{726FE68A-5ECF-0B42-9D2C-D16EBE00A7C8}"/>
              </a:ext>
            </a:extLst>
          </p:cNvPr>
          <p:cNvSpPr txBox="1">
            <a:spLocks/>
          </p:cNvSpPr>
          <p:nvPr/>
        </p:nvSpPr>
        <p:spPr>
          <a:xfrm>
            <a:off x="5459186" y="5474940"/>
            <a:ext cx="5856514"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sz="2400" b="1" dirty="0">
                <a:solidFill>
                  <a:srgbClr val="1BC4F4"/>
                </a:solidFill>
                <a:latin typeface="SimSun" panose="02010600030101010101" pitchFamily="2" charset="-122"/>
                <a:ea typeface="SimSun" panose="02010600030101010101" pitchFamily="2" charset="-122"/>
                <a:cs typeface="Times New Roman" panose="02020603050405020304" pitchFamily="18" charset="0"/>
              </a:rPr>
              <a:t>地方运动员领袖委员会</a:t>
            </a:r>
          </a:p>
        </p:txBody>
      </p:sp>
      <p:sp>
        <p:nvSpPr>
          <p:cNvPr id="11" name="Content Placeholder 2">
            <a:extLst>
              <a:ext uri="{FF2B5EF4-FFF2-40B4-BE49-F238E27FC236}">
                <a16:creationId xmlns:a16="http://schemas.microsoft.com/office/drawing/2014/main" id="{5CF9DDAE-68D5-8248-94A1-83CE3CBF8029}"/>
              </a:ext>
            </a:extLst>
          </p:cNvPr>
          <p:cNvSpPr txBox="1">
            <a:spLocks/>
          </p:cNvSpPr>
          <p:nvPr/>
        </p:nvSpPr>
        <p:spPr>
          <a:xfrm>
            <a:off x="5459186" y="5812972"/>
            <a:ext cx="5856514"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sz="2400" dirty="0">
                <a:solidFill>
                  <a:srgbClr val="23C6F4"/>
                </a:solidFill>
                <a:latin typeface="SimSun" panose="02010600030101010101" pitchFamily="2" charset="-122"/>
                <a:ea typeface="SimSun" panose="02010600030101010101" pitchFamily="2" charset="-122"/>
                <a:cs typeface="Times New Roman" panose="02020603050405020304" pitchFamily="18" charset="0"/>
              </a:rPr>
              <a:t>子项目</a:t>
            </a:r>
          </a:p>
        </p:txBody>
      </p:sp>
    </p:spTree>
    <p:extLst>
      <p:ext uri="{BB962C8B-B14F-4D97-AF65-F5344CB8AC3E}">
        <p14:creationId xmlns:p14="http://schemas.microsoft.com/office/powerpoint/2010/main" val="2782100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563105" y="46494"/>
            <a:ext cx="12443847" cy="1325563"/>
          </a:xfrm>
        </p:spPr>
        <p:txBody>
          <a:bodyPr>
            <a:normAutofit/>
          </a:bodyPr>
          <a:lstStyle/>
          <a:p>
            <a:r>
              <a:rPr lang="zh-cn" sz="4000" dirty="0">
                <a:solidFill>
                  <a:srgbClr val="179984"/>
                </a:solidFill>
                <a:latin typeface="SimSun" panose="02010600030101010101" pitchFamily="2" charset="-122"/>
                <a:ea typeface="SimSun" panose="02010600030101010101" pitchFamily="2" charset="-122"/>
              </a:rPr>
              <a:t>活动</a:t>
            </a:r>
            <a:r>
              <a:rPr lang="zh-cn" sz="4000" dirty="0">
                <a:solidFill>
                  <a:srgbClr val="179984"/>
                </a:solidFill>
              </a:rPr>
              <a:t> 1</a:t>
            </a:r>
          </a:p>
        </p:txBody>
      </p:sp>
      <p:cxnSp>
        <p:nvCxnSpPr>
          <p:cNvPr id="9" name="Straight Connector 8">
            <a:extLst>
              <a:ext uri="{FF2B5EF4-FFF2-40B4-BE49-F238E27FC236}">
                <a16:creationId xmlns:a16="http://schemas.microsoft.com/office/drawing/2014/main" id="{357200B1-8A81-0942-9362-C88CAFD8BCD0}"/>
              </a:ext>
            </a:extLst>
          </p:cNvPr>
          <p:cNvCxnSpPr>
            <a:cxnSpLocks/>
          </p:cNvCxnSpPr>
          <p:nvPr/>
        </p:nvCxnSpPr>
        <p:spPr>
          <a:xfrm>
            <a:off x="986726" y="1205378"/>
            <a:ext cx="0" cy="5061327"/>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pic>
        <p:nvPicPr>
          <p:cNvPr id="8" name="Picture 7" descr="一张包含天花板、室内、人员、墙的图片&#10;&#10;自动生成的描述">
            <a:extLst>
              <a:ext uri="{FF2B5EF4-FFF2-40B4-BE49-F238E27FC236}">
                <a16:creationId xmlns:a16="http://schemas.microsoft.com/office/drawing/2014/main" id="{6287163C-8888-AD4C-BCB4-00BC5F52DB56}"/>
              </a:ext>
            </a:extLst>
          </p:cNvPr>
          <p:cNvPicPr>
            <a:picLocks noChangeAspect="1"/>
          </p:cNvPicPr>
          <p:nvPr/>
        </p:nvPicPr>
        <p:blipFill rotWithShape="1">
          <a:blip r:embed="rId4"/>
          <a:srcRect t="24408" b="8882"/>
          <a:stretch/>
        </p:blipFill>
        <p:spPr>
          <a:xfrm>
            <a:off x="1210160" y="1205378"/>
            <a:ext cx="11380495" cy="5061327"/>
          </a:xfrm>
          <a:prstGeom prst="rect">
            <a:avLst/>
          </a:prstGeom>
        </p:spPr>
      </p:pic>
      <p:cxnSp>
        <p:nvCxnSpPr>
          <p:cNvPr id="11" name="Straight Connector 10">
            <a:extLst>
              <a:ext uri="{FF2B5EF4-FFF2-40B4-BE49-F238E27FC236}">
                <a16:creationId xmlns:a16="http://schemas.microsoft.com/office/drawing/2014/main" id="{F5E11C36-5FAA-F844-871D-E225374264D4}"/>
              </a:ext>
            </a:extLst>
          </p:cNvPr>
          <p:cNvCxnSpPr>
            <a:cxnSpLocks/>
          </p:cNvCxnSpPr>
          <p:nvPr/>
        </p:nvCxnSpPr>
        <p:spPr>
          <a:xfrm>
            <a:off x="11680556" y="1205378"/>
            <a:ext cx="0" cy="5061327"/>
          </a:xfrm>
          <a:prstGeom prst="line">
            <a:avLst/>
          </a:prstGeom>
          <a:ln w="2540000">
            <a:solidFill>
              <a:srgbClr val="016A5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41FADC7-CFE0-4FBE-86AC-08ABE050B8E3}"/>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3281977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t>ALC</a:t>
            </a:r>
            <a:r>
              <a:rPr lang="en-US" altLang="zh-CN" dirty="0"/>
              <a:t> </a:t>
            </a:r>
            <a:r>
              <a:rPr lang="zh-cn" dirty="0">
                <a:latin typeface="SimSun" panose="02010600030101010101" pitchFamily="2" charset="-122"/>
                <a:ea typeface="SimSun" panose="02010600030101010101" pitchFamily="2" charset="-122"/>
              </a:rPr>
              <a:t>职责</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1263316" y="4006184"/>
            <a:ext cx="2129589" cy="699589"/>
          </a:xfrm>
        </p:spPr>
        <p:txBody>
          <a:bodyPr>
            <a:normAutofit fontScale="92500"/>
          </a:bodyPr>
          <a:lstStyle/>
          <a:p>
            <a:pPr marL="0" lvl="0" indent="0" algn="ctr">
              <a:lnSpc>
                <a:spcPct val="110000"/>
              </a:lnSpc>
              <a:spcBef>
                <a:spcPts val="0"/>
              </a:spcBef>
              <a:spcAft>
                <a:spcPts val="300"/>
              </a:spcAft>
              <a:buNone/>
              <a:tabLst>
                <a:tab pos="457200" algn="l"/>
              </a:tabLst>
            </a:pPr>
            <a:r>
              <a:rPr lang="zh-cn" sz="4000" b="1" dirty="0">
                <a:solidFill>
                  <a:srgbClr val="13336A"/>
                </a:solidFill>
                <a:latin typeface="SimSun" panose="02010600030101010101" pitchFamily="2" charset="-122"/>
                <a:ea typeface="SimSun" panose="02010600030101010101" pitchFamily="2" charset="-122"/>
                <a:cs typeface="Arial" panose="020B0604020202020204" pitchFamily="34" charset="0"/>
              </a:rPr>
              <a:t>领导</a:t>
            </a:r>
          </a:p>
        </p:txBody>
      </p:sp>
      <p:sp>
        <p:nvSpPr>
          <p:cNvPr id="5" name="Content Placeholder 2">
            <a:extLst>
              <a:ext uri="{FF2B5EF4-FFF2-40B4-BE49-F238E27FC236}">
                <a16:creationId xmlns:a16="http://schemas.microsoft.com/office/drawing/2014/main" id="{FEFB6AEE-40B4-9444-8650-1FE478CA86BB}"/>
              </a:ext>
            </a:extLst>
          </p:cNvPr>
          <p:cNvSpPr txBox="1">
            <a:spLocks/>
          </p:cNvSpPr>
          <p:nvPr/>
        </p:nvSpPr>
        <p:spPr>
          <a:xfrm>
            <a:off x="838200" y="4619795"/>
            <a:ext cx="2979821" cy="1148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spcAft>
                <a:spcPts val="300"/>
              </a:spcAft>
              <a:buFont typeface="Arial" panose="020B0604020202020204" pitchFamily="34" charset="0"/>
              <a:buNone/>
              <a:tabLst>
                <a:tab pos="457200" algn="l"/>
              </a:tabLst>
            </a:pPr>
            <a:r>
              <a:rPr lang="zh-cn" sz="2400" dirty="0">
                <a:latin typeface="SimSun" panose="02010600030101010101" pitchFamily="2" charset="-122"/>
                <a:ea typeface="SimSun" panose="02010600030101010101" pitchFamily="2" charset="-122"/>
                <a:cs typeface="Arial" panose="020B0604020202020204" pitchFamily="34" charset="0"/>
              </a:rPr>
              <a:t>他们的特殊奥林</a:t>
            </a:r>
            <a:br>
              <a:rPr lang="en-US" altLang="zh-CN" sz="2400" dirty="0">
                <a:latin typeface="SimSun" panose="02010600030101010101" pitchFamily="2" charset="-122"/>
                <a:ea typeface="SimSun" panose="02010600030101010101" pitchFamily="2" charset="-122"/>
                <a:cs typeface="Arial" panose="020B0604020202020204" pitchFamily="34" charset="0"/>
              </a:rPr>
            </a:br>
            <a:r>
              <a:rPr lang="zh-cn" sz="2400" dirty="0">
                <a:latin typeface="SimSun" panose="02010600030101010101" pitchFamily="2" charset="-122"/>
                <a:ea typeface="SimSun" panose="02010600030101010101" pitchFamily="2" charset="-122"/>
                <a:cs typeface="Arial" panose="020B0604020202020204" pitchFamily="34" charset="0"/>
              </a:rPr>
              <a:t>匹克运动会项目</a:t>
            </a:r>
          </a:p>
        </p:txBody>
      </p:sp>
      <p:sp>
        <p:nvSpPr>
          <p:cNvPr id="6" name="Content Placeholder 2">
            <a:extLst>
              <a:ext uri="{FF2B5EF4-FFF2-40B4-BE49-F238E27FC236}">
                <a16:creationId xmlns:a16="http://schemas.microsoft.com/office/drawing/2014/main" id="{B4C5DD42-ECA8-CD48-ABA6-AF685BAE0A88}"/>
              </a:ext>
            </a:extLst>
          </p:cNvPr>
          <p:cNvSpPr txBox="1">
            <a:spLocks/>
          </p:cNvSpPr>
          <p:nvPr/>
        </p:nvSpPr>
        <p:spPr>
          <a:xfrm>
            <a:off x="4800600" y="4006184"/>
            <a:ext cx="2979821" cy="69958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spcAft>
                <a:spcPts val="300"/>
              </a:spcAft>
              <a:buFont typeface="Arial" panose="020B0604020202020204" pitchFamily="34" charset="0"/>
              <a:buNone/>
              <a:tabLst>
                <a:tab pos="457200" algn="l"/>
              </a:tabLst>
            </a:pPr>
            <a:r>
              <a:rPr lang="zh-cn" sz="4000" b="1" dirty="0">
                <a:latin typeface="SimSun" panose="02010600030101010101" pitchFamily="2" charset="-122"/>
                <a:ea typeface="SimSun" panose="02010600030101010101" pitchFamily="2" charset="-122"/>
                <a:cs typeface="Arial" panose="020B0604020202020204" pitchFamily="34" charset="0"/>
              </a:rPr>
              <a:t>帮助</a:t>
            </a:r>
          </a:p>
        </p:txBody>
      </p:sp>
      <p:sp>
        <p:nvSpPr>
          <p:cNvPr id="7" name="Content Placeholder 2">
            <a:extLst>
              <a:ext uri="{FF2B5EF4-FFF2-40B4-BE49-F238E27FC236}">
                <a16:creationId xmlns:a16="http://schemas.microsoft.com/office/drawing/2014/main" id="{9F470448-C15F-C646-B7E8-06D70A9A956D}"/>
              </a:ext>
            </a:extLst>
          </p:cNvPr>
          <p:cNvSpPr txBox="1">
            <a:spLocks/>
          </p:cNvSpPr>
          <p:nvPr/>
        </p:nvSpPr>
        <p:spPr>
          <a:xfrm>
            <a:off x="4800600" y="4619795"/>
            <a:ext cx="2979821" cy="533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spcAft>
                <a:spcPts val="300"/>
              </a:spcAft>
              <a:buFont typeface="Arial" panose="020B0604020202020204" pitchFamily="34" charset="0"/>
              <a:buNone/>
              <a:tabLst>
                <a:tab pos="457200" algn="l"/>
              </a:tabLst>
            </a:pPr>
            <a:r>
              <a:rPr lang="zh-cn" sz="2400" dirty="0">
                <a:latin typeface="SimSun" panose="02010600030101010101" pitchFamily="2" charset="-122"/>
                <a:ea typeface="SimSun" panose="02010600030101010101" pitchFamily="2" charset="-122"/>
                <a:cs typeface="Arial" panose="020B0604020202020204" pitchFamily="34" charset="0"/>
              </a:rPr>
              <a:t>运动员</a:t>
            </a:r>
          </a:p>
        </p:txBody>
      </p:sp>
      <p:sp>
        <p:nvSpPr>
          <p:cNvPr id="8" name="Content Placeholder 2">
            <a:extLst>
              <a:ext uri="{FF2B5EF4-FFF2-40B4-BE49-F238E27FC236}">
                <a16:creationId xmlns:a16="http://schemas.microsoft.com/office/drawing/2014/main" id="{B64ED3A6-F9AB-B34B-A84D-E557142DAC95}"/>
              </a:ext>
            </a:extLst>
          </p:cNvPr>
          <p:cNvSpPr txBox="1">
            <a:spLocks/>
          </p:cNvSpPr>
          <p:nvPr/>
        </p:nvSpPr>
        <p:spPr>
          <a:xfrm>
            <a:off x="8538410" y="4006184"/>
            <a:ext cx="2979821" cy="69958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spcAft>
                <a:spcPts val="300"/>
              </a:spcAft>
              <a:buFont typeface="Arial" panose="020B0604020202020204" pitchFamily="34" charset="0"/>
              <a:buNone/>
              <a:tabLst>
                <a:tab pos="457200" algn="l"/>
              </a:tabLst>
            </a:pPr>
            <a:r>
              <a:rPr lang="zh-cn" sz="4000" b="1" dirty="0">
                <a:solidFill>
                  <a:srgbClr val="016A5F"/>
                </a:solidFill>
                <a:latin typeface="SimSun" panose="02010600030101010101" pitchFamily="2" charset="-122"/>
                <a:ea typeface="SimSun" panose="02010600030101010101" pitchFamily="2" charset="-122"/>
                <a:cs typeface="Arial" panose="020B0604020202020204" pitchFamily="34" charset="0"/>
              </a:rPr>
              <a:t>倡导</a:t>
            </a:r>
          </a:p>
        </p:txBody>
      </p:sp>
      <p:pic>
        <p:nvPicPr>
          <p:cNvPr id="11" name="Picture 10">
            <a:extLst>
              <a:ext uri="{FF2B5EF4-FFF2-40B4-BE49-F238E27FC236}">
                <a16:creationId xmlns:a16="http://schemas.microsoft.com/office/drawing/2014/main" id="{0AF4A4B7-D252-7C4D-AA60-162226360FFC}"/>
              </a:ext>
            </a:extLst>
          </p:cNvPr>
          <p:cNvPicPr>
            <a:picLocks noChangeAspect="1"/>
          </p:cNvPicPr>
          <p:nvPr/>
        </p:nvPicPr>
        <p:blipFill>
          <a:blip r:embed="rId4"/>
          <a:stretch>
            <a:fillRect/>
          </a:stretch>
        </p:blipFill>
        <p:spPr>
          <a:xfrm>
            <a:off x="1426072" y="2044968"/>
            <a:ext cx="1804076" cy="1654410"/>
          </a:xfrm>
          <a:prstGeom prst="rect">
            <a:avLst/>
          </a:prstGeom>
        </p:spPr>
      </p:pic>
      <p:pic>
        <p:nvPicPr>
          <p:cNvPr id="13" name="Picture 12">
            <a:extLst>
              <a:ext uri="{FF2B5EF4-FFF2-40B4-BE49-F238E27FC236}">
                <a16:creationId xmlns:a16="http://schemas.microsoft.com/office/drawing/2014/main" id="{D6982A8D-986A-6640-A3E8-B47C3B238836}"/>
              </a:ext>
            </a:extLst>
          </p:cNvPr>
          <p:cNvPicPr>
            <a:picLocks noChangeAspect="1"/>
          </p:cNvPicPr>
          <p:nvPr/>
        </p:nvPicPr>
        <p:blipFill>
          <a:blip r:embed="rId5"/>
          <a:stretch>
            <a:fillRect/>
          </a:stretch>
        </p:blipFill>
        <p:spPr>
          <a:xfrm>
            <a:off x="5209675" y="2463917"/>
            <a:ext cx="2363878" cy="1235461"/>
          </a:xfrm>
          <a:prstGeom prst="rect">
            <a:avLst/>
          </a:prstGeom>
        </p:spPr>
      </p:pic>
      <p:pic>
        <p:nvPicPr>
          <p:cNvPr id="15" name="Picture 14">
            <a:extLst>
              <a:ext uri="{FF2B5EF4-FFF2-40B4-BE49-F238E27FC236}">
                <a16:creationId xmlns:a16="http://schemas.microsoft.com/office/drawing/2014/main" id="{7DC6C522-B5B7-B34D-861B-328721ADF0B4}"/>
              </a:ext>
            </a:extLst>
          </p:cNvPr>
          <p:cNvPicPr>
            <a:picLocks noChangeAspect="1"/>
          </p:cNvPicPr>
          <p:nvPr/>
        </p:nvPicPr>
        <p:blipFill>
          <a:blip r:embed="rId6"/>
          <a:stretch>
            <a:fillRect/>
          </a:stretch>
        </p:blipFill>
        <p:spPr>
          <a:xfrm>
            <a:off x="8961854" y="2260055"/>
            <a:ext cx="1993231" cy="1439323"/>
          </a:xfrm>
          <a:prstGeom prst="rect">
            <a:avLst/>
          </a:prstGeom>
        </p:spPr>
      </p:pic>
      <p:sp>
        <p:nvSpPr>
          <p:cNvPr id="12" name="TextBox 11">
            <a:extLst>
              <a:ext uri="{FF2B5EF4-FFF2-40B4-BE49-F238E27FC236}">
                <a16:creationId xmlns:a16="http://schemas.microsoft.com/office/drawing/2014/main" id="{422B1503-A00D-4978-82AB-D0F852FEEDE1}"/>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764217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solidFill>
                  <a:srgbClr val="179984"/>
                </a:solidFill>
                <a:latin typeface="SimSun" panose="02010600030101010101" pitchFamily="2" charset="-122"/>
                <a:ea typeface="SimSun" panose="02010600030101010101" pitchFamily="2" charset="-122"/>
              </a:rPr>
              <a:t>活动 </a:t>
            </a:r>
            <a:r>
              <a:rPr lang="zh-cn" dirty="0">
                <a:solidFill>
                  <a:srgbClr val="179984"/>
                </a:solidFill>
              </a:rPr>
              <a:t>3</a:t>
            </a:r>
          </a:p>
        </p:txBody>
      </p:sp>
      <p:sp>
        <p:nvSpPr>
          <p:cNvPr id="14" name="Content Placeholder 2">
            <a:extLst>
              <a:ext uri="{FF2B5EF4-FFF2-40B4-BE49-F238E27FC236}">
                <a16:creationId xmlns:a16="http://schemas.microsoft.com/office/drawing/2014/main" id="{1B11BBB8-03E0-424B-A834-0766D58B9614}"/>
              </a:ext>
            </a:extLst>
          </p:cNvPr>
          <p:cNvSpPr>
            <a:spLocks noGrp="1"/>
          </p:cNvSpPr>
          <p:nvPr>
            <p:ph idx="1"/>
          </p:nvPr>
        </p:nvSpPr>
        <p:spPr>
          <a:xfrm>
            <a:off x="3721768" y="1691563"/>
            <a:ext cx="8181474" cy="3474873"/>
          </a:xfrm>
        </p:spPr>
        <p:txBody>
          <a:bodyPr>
            <a:normAutofit/>
          </a:bodyPr>
          <a:lstStyle/>
          <a:p>
            <a:pPr marL="0" indent="0">
              <a:buNone/>
            </a:pPr>
            <a:r>
              <a:rPr lang="en-US" altLang="zh-CN" b="1" dirty="0"/>
              <a:t>Jenna </a:t>
            </a:r>
            <a:r>
              <a:rPr lang="zh-cn" b="1" dirty="0">
                <a:latin typeface="SimSun" panose="02010600030101010101" pitchFamily="2" charset="-122"/>
                <a:ea typeface="SimSun" panose="02010600030101010101" pitchFamily="2" charset="-122"/>
              </a:rPr>
              <a:t>是特殊奥林匹克运动会室外地滚球运动员和 </a:t>
            </a:r>
            <a:r>
              <a:rPr lang="en-US" altLang="zh-CN" b="1" dirty="0"/>
              <a:t>ALC </a:t>
            </a:r>
            <a:r>
              <a:rPr lang="zh-cn" b="1" dirty="0">
                <a:latin typeface="SimSun" panose="02010600030101010101" pitchFamily="2" charset="-122"/>
                <a:ea typeface="SimSun" panose="02010600030101010101" pitchFamily="2" charset="-122"/>
              </a:rPr>
              <a:t>成员。</a:t>
            </a:r>
            <a:endParaRPr lang="en-US" dirty="0">
              <a:latin typeface="SimSun" panose="02010600030101010101" pitchFamily="2" charset="-122"/>
              <a:ea typeface="SimSun" panose="02010600030101010101" pitchFamily="2" charset="-122"/>
            </a:endParaRPr>
          </a:p>
          <a:p>
            <a:pPr marL="0" indent="0">
              <a:buNone/>
            </a:pPr>
            <a:endParaRPr lang="en-US" dirty="0">
              <a:latin typeface="SimSun" panose="02010600030101010101" pitchFamily="2" charset="-122"/>
              <a:ea typeface="SimSun" panose="02010600030101010101" pitchFamily="2" charset="-122"/>
            </a:endParaRPr>
          </a:p>
          <a:p>
            <a:pPr marL="0" indent="0">
              <a:buNone/>
            </a:pPr>
            <a:r>
              <a:rPr lang="zh-cn" dirty="0">
                <a:latin typeface="SimSun" panose="02010600030101010101" pitchFamily="2" charset="-122"/>
                <a:ea typeface="SimSun" panose="02010600030101010101" pitchFamily="2" charset="-122"/>
              </a:rPr>
              <a:t>有两名运动员告诉她，他们担心没有很多的机会参加比赛。</a:t>
            </a:r>
            <a:r>
              <a:rPr lang="en-US" dirty="0"/>
              <a:t>Jenna</a:t>
            </a:r>
            <a:r>
              <a:rPr lang="en-US" altLang="zh-CN" b="1" dirty="0"/>
              <a:t> </a:t>
            </a:r>
            <a:r>
              <a:rPr lang="zh-cn" dirty="0">
                <a:latin typeface="SimSun" panose="02010600030101010101" pitchFamily="2" charset="-122"/>
                <a:ea typeface="SimSun" panose="02010600030101010101" pitchFamily="2" charset="-122"/>
              </a:rPr>
              <a:t>想与委员会的其他成员分享此信息，但她不确定是否每名运动员都有这样的担忧。</a:t>
            </a:r>
          </a:p>
        </p:txBody>
      </p:sp>
      <p:pic>
        <p:nvPicPr>
          <p:cNvPr id="12" name="Picture 11">
            <a:extLst>
              <a:ext uri="{FF2B5EF4-FFF2-40B4-BE49-F238E27FC236}">
                <a16:creationId xmlns:a16="http://schemas.microsoft.com/office/drawing/2014/main" id="{3C643E92-6F1A-C34F-A218-D75B3BD871D6}"/>
              </a:ext>
            </a:extLst>
          </p:cNvPr>
          <p:cNvPicPr>
            <a:picLocks noChangeAspect="1"/>
          </p:cNvPicPr>
          <p:nvPr/>
        </p:nvPicPr>
        <p:blipFill>
          <a:blip r:embed="rId4"/>
          <a:stretch>
            <a:fillRect/>
          </a:stretch>
        </p:blipFill>
        <p:spPr>
          <a:xfrm>
            <a:off x="1592180" y="1892968"/>
            <a:ext cx="1398584" cy="4437813"/>
          </a:xfrm>
          <a:prstGeom prst="rect">
            <a:avLst/>
          </a:prstGeom>
        </p:spPr>
      </p:pic>
      <p:sp>
        <p:nvSpPr>
          <p:cNvPr id="16" name="Content Placeholder 2">
            <a:extLst>
              <a:ext uri="{FF2B5EF4-FFF2-40B4-BE49-F238E27FC236}">
                <a16:creationId xmlns:a16="http://schemas.microsoft.com/office/drawing/2014/main" id="{530A14F8-44BA-2F45-8BA9-311F0213D1F3}"/>
              </a:ext>
            </a:extLst>
          </p:cNvPr>
          <p:cNvSpPr txBox="1">
            <a:spLocks/>
          </p:cNvSpPr>
          <p:nvPr/>
        </p:nvSpPr>
        <p:spPr>
          <a:xfrm>
            <a:off x="3721768" y="5524748"/>
            <a:ext cx="8181474" cy="42687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b="1" dirty="0">
                <a:solidFill>
                  <a:srgbClr val="179984"/>
                </a:solidFill>
                <a:latin typeface="SimSun" panose="02010600030101010101" pitchFamily="2" charset="-122"/>
                <a:ea typeface="SimSun" panose="02010600030101010101" pitchFamily="2" charset="-122"/>
              </a:rPr>
              <a:t>您会建议 </a:t>
            </a:r>
            <a:r>
              <a:rPr lang="en-US" b="1" dirty="0">
                <a:solidFill>
                  <a:srgbClr val="179984"/>
                </a:solidFill>
              </a:rPr>
              <a:t>Jenna </a:t>
            </a:r>
            <a:r>
              <a:rPr lang="zh-cn" b="1" dirty="0">
                <a:solidFill>
                  <a:srgbClr val="179984"/>
                </a:solidFill>
                <a:latin typeface="SimSun" panose="02010600030101010101" pitchFamily="2" charset="-122"/>
                <a:ea typeface="SimSun" panose="02010600030101010101" pitchFamily="2" charset="-122"/>
              </a:rPr>
              <a:t>怎么做</a:t>
            </a:r>
            <a:r>
              <a:rPr lang="en-US" b="1" dirty="0">
                <a:solidFill>
                  <a:srgbClr val="179984"/>
                </a:solidFill>
              </a:rPr>
              <a:t>?</a:t>
            </a:r>
            <a:endParaRPr lang="en-US" dirty="0">
              <a:solidFill>
                <a:srgbClr val="179984"/>
              </a:solidFill>
              <a:latin typeface="SimSun" panose="02010600030101010101" pitchFamily="2" charset="-122"/>
              <a:ea typeface="SimSun" panose="02010600030101010101" pitchFamily="2" charset="-122"/>
            </a:endParaRPr>
          </a:p>
          <a:p>
            <a:pPr marL="0" indent="0">
              <a:buFont typeface="Arial" panose="020B0604020202020204" pitchFamily="34" charset="0"/>
              <a:buNone/>
            </a:pPr>
            <a:endParaRPr lang="en-US" dirty="0">
              <a:latin typeface="SimSun" panose="02010600030101010101" pitchFamily="2" charset="-122"/>
              <a:ea typeface="SimSun" panose="02010600030101010101" pitchFamily="2" charset="-122"/>
            </a:endParaRPr>
          </a:p>
        </p:txBody>
      </p:sp>
      <p:sp>
        <p:nvSpPr>
          <p:cNvPr id="6" name="TextBox 5">
            <a:extLst>
              <a:ext uri="{FF2B5EF4-FFF2-40B4-BE49-F238E27FC236}">
                <a16:creationId xmlns:a16="http://schemas.microsoft.com/office/drawing/2014/main" id="{3ADAC757-64A4-4398-8E66-902C39B8D66E}"/>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1037636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solidFill>
                  <a:srgbClr val="179984"/>
                </a:solidFill>
                <a:latin typeface="SimSun" panose="02010600030101010101" pitchFamily="2" charset="-122"/>
                <a:ea typeface="SimSun" panose="02010600030101010101" pitchFamily="2" charset="-122"/>
              </a:rPr>
              <a:t>活动 </a:t>
            </a:r>
            <a:r>
              <a:rPr lang="zh-cn" dirty="0">
                <a:solidFill>
                  <a:srgbClr val="179984"/>
                </a:solidFill>
              </a:rPr>
              <a:t>3</a:t>
            </a:r>
          </a:p>
        </p:txBody>
      </p:sp>
      <p:sp>
        <p:nvSpPr>
          <p:cNvPr id="14" name="Content Placeholder 2">
            <a:extLst>
              <a:ext uri="{FF2B5EF4-FFF2-40B4-BE49-F238E27FC236}">
                <a16:creationId xmlns:a16="http://schemas.microsoft.com/office/drawing/2014/main" id="{1B11BBB8-03E0-424B-A834-0766D58B9614}"/>
              </a:ext>
            </a:extLst>
          </p:cNvPr>
          <p:cNvSpPr>
            <a:spLocks noGrp="1"/>
          </p:cNvSpPr>
          <p:nvPr>
            <p:ph idx="1"/>
          </p:nvPr>
        </p:nvSpPr>
        <p:spPr>
          <a:xfrm>
            <a:off x="3721768" y="1691564"/>
            <a:ext cx="7998164" cy="3056900"/>
          </a:xfrm>
        </p:spPr>
        <p:txBody>
          <a:bodyPr>
            <a:normAutofit/>
          </a:bodyPr>
          <a:lstStyle/>
          <a:p>
            <a:pPr marL="0" indent="0">
              <a:buNone/>
            </a:pPr>
            <a:r>
              <a:rPr lang="zh-cn" b="1" dirty="0">
                <a:latin typeface="SimSun" panose="02010600030101010101" pitchFamily="2" charset="-122"/>
                <a:ea typeface="SimSun" panose="02010600030101010101" pitchFamily="2" charset="-122"/>
              </a:rPr>
              <a:t>澳门特殊奥林匹克运动会团队正在筹划他们</a:t>
            </a:r>
            <a:br>
              <a:rPr lang="en-US" altLang="zh-CN" b="1" dirty="0">
                <a:latin typeface="SimSun" panose="02010600030101010101" pitchFamily="2" charset="-122"/>
                <a:ea typeface="SimSun" panose="02010600030101010101" pitchFamily="2" charset="-122"/>
              </a:rPr>
            </a:br>
            <a:r>
              <a:rPr lang="zh-cn" b="1" dirty="0">
                <a:latin typeface="SimSun" panose="02010600030101010101" pitchFamily="2" charset="-122"/>
                <a:ea typeface="SimSun" panose="02010600030101010101" pitchFamily="2" charset="-122"/>
              </a:rPr>
              <a:t>的运动会。</a:t>
            </a:r>
            <a:endParaRPr lang="en-US" altLang="zh-CN" b="1" dirty="0">
              <a:latin typeface="SimSun" panose="02010600030101010101" pitchFamily="2" charset="-122"/>
              <a:ea typeface="SimSun" panose="02010600030101010101" pitchFamily="2" charset="-122"/>
            </a:endParaRPr>
          </a:p>
          <a:p>
            <a:pPr marL="0" indent="0">
              <a:buNone/>
            </a:pPr>
            <a:endParaRPr lang="zh-cn" b="1" dirty="0">
              <a:latin typeface="SimSun" panose="02010600030101010101" pitchFamily="2" charset="-122"/>
              <a:ea typeface="SimSun" panose="02010600030101010101" pitchFamily="2" charset="-122"/>
            </a:endParaRPr>
          </a:p>
          <a:p>
            <a:pPr marL="0" indent="0">
              <a:buNone/>
            </a:pPr>
            <a:r>
              <a:rPr lang="zh-cn" dirty="0">
                <a:latin typeface="SimSun" panose="02010600030101010101" pitchFamily="2" charset="-122"/>
                <a:ea typeface="SimSun" panose="02010600030101010101" pitchFamily="2" charset="-122"/>
              </a:rPr>
              <a:t>作为 </a:t>
            </a:r>
            <a:r>
              <a:rPr lang="en-US" altLang="zh-CN" dirty="0"/>
              <a:t>ALC</a:t>
            </a:r>
            <a:r>
              <a:rPr lang="zh-cn" dirty="0">
                <a:latin typeface="SimSun" panose="02010600030101010101" pitchFamily="2" charset="-122"/>
                <a:ea typeface="SimSun" panose="02010600030101010101" pitchFamily="2" charset="-122"/>
              </a:rPr>
              <a:t> 成员，</a:t>
            </a:r>
            <a:r>
              <a:rPr lang="en-US" dirty="0"/>
              <a:t> Wang</a:t>
            </a:r>
            <a:r>
              <a:rPr lang="zh-cn" dirty="0">
                <a:latin typeface="SimSun" panose="02010600030101010101" pitchFamily="2" charset="-122"/>
                <a:ea typeface="SimSun" panose="02010600030101010101" pitchFamily="2" charset="-122"/>
              </a:rPr>
              <a:t> 参与了一些规划讨论。</a:t>
            </a:r>
            <a:br>
              <a:rPr lang="en-US" altLang="zh-CN" dirty="0">
                <a:latin typeface="SimSun" panose="02010600030101010101" pitchFamily="2" charset="-122"/>
                <a:ea typeface="SimSun" panose="02010600030101010101" pitchFamily="2" charset="-122"/>
              </a:rPr>
            </a:br>
            <a:r>
              <a:rPr lang="zh-cn" dirty="0">
                <a:latin typeface="SimSun" panose="02010600030101010101" pitchFamily="2" charset="-122"/>
                <a:ea typeface="SimSun" panose="02010600030101010101" pitchFamily="2" charset="-122"/>
              </a:rPr>
              <a:t>她对如何在全运会期间吸引运动员领袖有很多</a:t>
            </a:r>
            <a:br>
              <a:rPr lang="en-US" altLang="zh-CN" dirty="0">
                <a:latin typeface="SimSun" panose="02010600030101010101" pitchFamily="2" charset="-122"/>
                <a:ea typeface="SimSun" panose="02010600030101010101" pitchFamily="2" charset="-122"/>
              </a:rPr>
            </a:br>
            <a:r>
              <a:rPr lang="zh-cn" dirty="0">
                <a:latin typeface="SimSun" panose="02010600030101010101" pitchFamily="2" charset="-122"/>
                <a:ea typeface="SimSun" panose="02010600030101010101" pitchFamily="2" charset="-122"/>
              </a:rPr>
              <a:t>想法。</a:t>
            </a:r>
          </a:p>
        </p:txBody>
      </p:sp>
      <p:sp>
        <p:nvSpPr>
          <p:cNvPr id="16" name="Content Placeholder 2">
            <a:extLst>
              <a:ext uri="{FF2B5EF4-FFF2-40B4-BE49-F238E27FC236}">
                <a16:creationId xmlns:a16="http://schemas.microsoft.com/office/drawing/2014/main" id="{530A14F8-44BA-2F45-8BA9-311F0213D1F3}"/>
              </a:ext>
            </a:extLst>
          </p:cNvPr>
          <p:cNvSpPr txBox="1">
            <a:spLocks/>
          </p:cNvSpPr>
          <p:nvPr/>
        </p:nvSpPr>
        <p:spPr>
          <a:xfrm>
            <a:off x="3721768" y="5524748"/>
            <a:ext cx="8181474" cy="42687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b="1" dirty="0">
                <a:solidFill>
                  <a:srgbClr val="179984"/>
                </a:solidFill>
                <a:latin typeface="SimSun" panose="02010600030101010101" pitchFamily="2" charset="-122"/>
                <a:ea typeface="SimSun" panose="02010600030101010101" pitchFamily="2" charset="-122"/>
              </a:rPr>
              <a:t>您会建议 </a:t>
            </a:r>
            <a:r>
              <a:rPr lang="en-US" b="1" dirty="0">
                <a:solidFill>
                  <a:srgbClr val="179984"/>
                </a:solidFill>
              </a:rPr>
              <a:t>Wang</a:t>
            </a:r>
            <a:r>
              <a:rPr lang="zh-cn" b="1" dirty="0">
                <a:solidFill>
                  <a:srgbClr val="179984"/>
                </a:solidFill>
                <a:latin typeface="SimSun" panose="02010600030101010101" pitchFamily="2" charset="-122"/>
                <a:ea typeface="SimSun" panose="02010600030101010101" pitchFamily="2" charset="-122"/>
              </a:rPr>
              <a:t> 怎么做？</a:t>
            </a:r>
            <a:endParaRPr lang="en-US" dirty="0">
              <a:solidFill>
                <a:srgbClr val="179984"/>
              </a:solidFill>
              <a:latin typeface="SimSun" panose="02010600030101010101" pitchFamily="2" charset="-122"/>
              <a:ea typeface="SimSun" panose="02010600030101010101" pitchFamily="2" charset="-122"/>
            </a:endParaRPr>
          </a:p>
          <a:p>
            <a:pPr marL="0" indent="0">
              <a:buFont typeface="Arial" panose="020B0604020202020204" pitchFamily="34" charset="0"/>
              <a:buNone/>
            </a:pPr>
            <a:endParaRPr lang="en-US" dirty="0">
              <a:latin typeface="SimSun" panose="02010600030101010101" pitchFamily="2" charset="-122"/>
              <a:ea typeface="SimSun" panose="02010600030101010101" pitchFamily="2" charset="-122"/>
            </a:endParaRPr>
          </a:p>
        </p:txBody>
      </p:sp>
      <p:pic>
        <p:nvPicPr>
          <p:cNvPr id="4" name="Picture 3">
            <a:extLst>
              <a:ext uri="{FF2B5EF4-FFF2-40B4-BE49-F238E27FC236}">
                <a16:creationId xmlns:a16="http://schemas.microsoft.com/office/drawing/2014/main" id="{AA5DF4E7-37E7-C649-8365-9C1E019BCFBC}"/>
              </a:ext>
            </a:extLst>
          </p:cNvPr>
          <p:cNvPicPr>
            <a:picLocks noChangeAspect="1"/>
          </p:cNvPicPr>
          <p:nvPr/>
        </p:nvPicPr>
        <p:blipFill>
          <a:blip r:embed="rId4"/>
          <a:stretch>
            <a:fillRect/>
          </a:stretch>
        </p:blipFill>
        <p:spPr>
          <a:xfrm>
            <a:off x="705159" y="1931319"/>
            <a:ext cx="2726283" cy="3844758"/>
          </a:xfrm>
          <a:prstGeom prst="rect">
            <a:avLst/>
          </a:prstGeom>
        </p:spPr>
      </p:pic>
      <p:sp>
        <p:nvSpPr>
          <p:cNvPr id="6" name="TextBox 5">
            <a:extLst>
              <a:ext uri="{FF2B5EF4-FFF2-40B4-BE49-F238E27FC236}">
                <a16:creationId xmlns:a16="http://schemas.microsoft.com/office/drawing/2014/main" id="{E6613B2D-CEE2-445A-9C6D-1B43ED5727D3}"/>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2002989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solidFill>
                  <a:srgbClr val="179984"/>
                </a:solidFill>
              </a:rPr>
              <a:t>ACL </a:t>
            </a:r>
            <a:r>
              <a:rPr lang="zh-cn" dirty="0">
                <a:solidFill>
                  <a:srgbClr val="179984"/>
                </a:solidFill>
                <a:latin typeface="SimSun" panose="02010600030101010101" pitchFamily="2" charset="-122"/>
                <a:ea typeface="SimSun" panose="02010600030101010101" pitchFamily="2" charset="-122"/>
              </a:rPr>
              <a:t>运营</a:t>
            </a:r>
          </a:p>
        </p:txBody>
      </p:sp>
      <p:sp>
        <p:nvSpPr>
          <p:cNvPr id="8" name="Content Placeholder 2">
            <a:extLst>
              <a:ext uri="{FF2B5EF4-FFF2-40B4-BE49-F238E27FC236}">
                <a16:creationId xmlns:a16="http://schemas.microsoft.com/office/drawing/2014/main" id="{C3D5AFB6-6FCB-2E46-A6DE-B7E8F15E7C43}"/>
              </a:ext>
            </a:extLst>
          </p:cNvPr>
          <p:cNvSpPr txBox="1">
            <a:spLocks/>
          </p:cNvSpPr>
          <p:nvPr/>
        </p:nvSpPr>
        <p:spPr>
          <a:xfrm>
            <a:off x="838200" y="2389662"/>
            <a:ext cx="2735179" cy="523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300"/>
              </a:spcAft>
              <a:buNone/>
              <a:tabLst>
                <a:tab pos="457200" algn="l"/>
              </a:tabLst>
            </a:pPr>
            <a:r>
              <a:rPr lang="zh-cn" b="1" dirty="0">
                <a:solidFill>
                  <a:srgbClr val="179984"/>
                </a:solidFill>
                <a:latin typeface="SimSun" panose="02010600030101010101" pitchFamily="2" charset="-122"/>
                <a:ea typeface="SimSun" panose="02010600030101010101" pitchFamily="2" charset="-122"/>
                <a:cs typeface="Arial" panose="020B0604020202020204" pitchFamily="34" charset="0"/>
              </a:rPr>
              <a:t>成员</a:t>
            </a:r>
            <a:endParaRPr lang="en-US" b="1" dirty="0">
              <a:solidFill>
                <a:srgbClr val="179984"/>
              </a:solidFill>
              <a:latin typeface="SimSun" panose="02010600030101010101" pitchFamily="2" charset="-122"/>
              <a:ea typeface="SimSun" panose="02010600030101010101" pitchFamily="2" charset="-122"/>
            </a:endParaRPr>
          </a:p>
        </p:txBody>
      </p:sp>
      <p:sp>
        <p:nvSpPr>
          <p:cNvPr id="9" name="Content Placeholder 2">
            <a:extLst>
              <a:ext uri="{FF2B5EF4-FFF2-40B4-BE49-F238E27FC236}">
                <a16:creationId xmlns:a16="http://schemas.microsoft.com/office/drawing/2014/main" id="{199A5F1C-670A-694E-B23B-26EC9F442E76}"/>
              </a:ext>
            </a:extLst>
          </p:cNvPr>
          <p:cNvSpPr txBox="1">
            <a:spLocks/>
          </p:cNvSpPr>
          <p:nvPr/>
        </p:nvSpPr>
        <p:spPr>
          <a:xfrm>
            <a:off x="7749197" y="2389662"/>
            <a:ext cx="3729788" cy="523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300"/>
              </a:spcAft>
              <a:buNone/>
              <a:tabLst>
                <a:tab pos="457200" algn="l"/>
              </a:tabLst>
            </a:pPr>
            <a:r>
              <a:rPr lang="zh-cn" b="1" dirty="0">
                <a:solidFill>
                  <a:srgbClr val="179984"/>
                </a:solidFill>
                <a:latin typeface="SimSun" panose="02010600030101010101" pitchFamily="2" charset="-122"/>
                <a:ea typeface="SimSun" panose="02010600030101010101" pitchFamily="2" charset="-122"/>
                <a:cs typeface="Arial" panose="020B0604020202020204" pitchFamily="34" charset="0"/>
              </a:rPr>
              <a:t>选择成员</a:t>
            </a:r>
            <a:endParaRPr lang="en-US" b="1" dirty="0">
              <a:solidFill>
                <a:srgbClr val="179984"/>
              </a:solidFill>
              <a:latin typeface="SimSun" panose="02010600030101010101" pitchFamily="2" charset="-122"/>
              <a:ea typeface="SimSun" panose="02010600030101010101" pitchFamily="2" charset="-122"/>
            </a:endParaRPr>
          </a:p>
        </p:txBody>
      </p:sp>
      <p:sp>
        <p:nvSpPr>
          <p:cNvPr id="10" name="Content Placeholder 2">
            <a:extLst>
              <a:ext uri="{FF2B5EF4-FFF2-40B4-BE49-F238E27FC236}">
                <a16:creationId xmlns:a16="http://schemas.microsoft.com/office/drawing/2014/main" id="{92A2F4C9-0535-DA4C-91F4-86F90832DF1A}"/>
              </a:ext>
            </a:extLst>
          </p:cNvPr>
          <p:cNvSpPr txBox="1">
            <a:spLocks/>
          </p:cNvSpPr>
          <p:nvPr/>
        </p:nvSpPr>
        <p:spPr>
          <a:xfrm>
            <a:off x="2205789" y="3544694"/>
            <a:ext cx="2735179" cy="523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300"/>
              </a:spcAft>
              <a:buNone/>
              <a:tabLst>
                <a:tab pos="457200" algn="l"/>
              </a:tabLst>
            </a:pPr>
            <a:r>
              <a:rPr lang="zh-cn" b="1" dirty="0">
                <a:solidFill>
                  <a:srgbClr val="179984"/>
                </a:solidFill>
                <a:latin typeface="SimSun" panose="02010600030101010101" pitchFamily="2" charset="-122"/>
                <a:ea typeface="SimSun" panose="02010600030101010101" pitchFamily="2" charset="-122"/>
                <a:cs typeface="Arial" panose="020B0604020202020204" pitchFamily="34" charset="0"/>
              </a:rPr>
              <a:t>时长</a:t>
            </a:r>
            <a:endParaRPr lang="en-US" b="1" dirty="0">
              <a:solidFill>
                <a:srgbClr val="179984"/>
              </a:solidFill>
              <a:latin typeface="SimSun" panose="02010600030101010101" pitchFamily="2" charset="-122"/>
              <a:ea typeface="SimSun" panose="02010600030101010101" pitchFamily="2" charset="-122"/>
            </a:endParaRPr>
          </a:p>
        </p:txBody>
      </p:sp>
      <p:sp>
        <p:nvSpPr>
          <p:cNvPr id="11" name="Content Placeholder 2">
            <a:extLst>
              <a:ext uri="{FF2B5EF4-FFF2-40B4-BE49-F238E27FC236}">
                <a16:creationId xmlns:a16="http://schemas.microsoft.com/office/drawing/2014/main" id="{8BD5C635-7198-6441-87CE-B62376AF9062}"/>
              </a:ext>
            </a:extLst>
          </p:cNvPr>
          <p:cNvSpPr txBox="1">
            <a:spLocks/>
          </p:cNvSpPr>
          <p:nvPr/>
        </p:nvSpPr>
        <p:spPr>
          <a:xfrm>
            <a:off x="6039854" y="3544694"/>
            <a:ext cx="3729788" cy="523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300"/>
              </a:spcAft>
              <a:buNone/>
              <a:tabLst>
                <a:tab pos="457200" algn="l"/>
              </a:tabLst>
            </a:pPr>
            <a:r>
              <a:rPr lang="zh-cn" b="1" dirty="0">
                <a:solidFill>
                  <a:srgbClr val="179984"/>
                </a:solidFill>
                <a:latin typeface="SimSun" panose="02010600030101010101" pitchFamily="2" charset="-122"/>
                <a:ea typeface="SimSun" panose="02010600030101010101" pitchFamily="2" charset="-122"/>
                <a:cs typeface="Arial" panose="020B0604020202020204" pitchFamily="34" charset="0"/>
              </a:rPr>
              <a:t>会议</a:t>
            </a:r>
            <a:endParaRPr lang="en-US" b="1" dirty="0">
              <a:solidFill>
                <a:srgbClr val="179984"/>
              </a:solidFill>
              <a:latin typeface="SimSun" panose="02010600030101010101" pitchFamily="2" charset="-122"/>
              <a:ea typeface="SimSun" panose="02010600030101010101" pitchFamily="2" charset="-122"/>
            </a:endParaRPr>
          </a:p>
        </p:txBody>
      </p:sp>
      <p:sp>
        <p:nvSpPr>
          <p:cNvPr id="12" name="Content Placeholder 2">
            <a:extLst>
              <a:ext uri="{FF2B5EF4-FFF2-40B4-BE49-F238E27FC236}">
                <a16:creationId xmlns:a16="http://schemas.microsoft.com/office/drawing/2014/main" id="{146C8C3D-955E-6C41-9F56-F68C2DDB4F61}"/>
              </a:ext>
            </a:extLst>
          </p:cNvPr>
          <p:cNvSpPr txBox="1">
            <a:spLocks/>
          </p:cNvSpPr>
          <p:nvPr/>
        </p:nvSpPr>
        <p:spPr>
          <a:xfrm>
            <a:off x="3834637" y="4738075"/>
            <a:ext cx="3729788" cy="523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300"/>
              </a:spcAft>
              <a:buNone/>
              <a:tabLst>
                <a:tab pos="457200" algn="l"/>
              </a:tabLst>
            </a:pPr>
            <a:r>
              <a:rPr lang="zh-cn" b="1" dirty="0">
                <a:solidFill>
                  <a:srgbClr val="179984"/>
                </a:solidFill>
                <a:latin typeface="SimSun" panose="02010600030101010101" pitchFamily="2" charset="-122"/>
                <a:ea typeface="SimSun" panose="02010600030101010101" pitchFamily="2" charset="-122"/>
                <a:cs typeface="Arial" panose="020B0604020202020204" pitchFamily="34" charset="0"/>
              </a:rPr>
              <a:t>导师</a:t>
            </a:r>
            <a:endParaRPr lang="en-US" b="1" dirty="0">
              <a:solidFill>
                <a:srgbClr val="179984"/>
              </a:solidFill>
              <a:latin typeface="SimSun" panose="02010600030101010101" pitchFamily="2" charset="-122"/>
              <a:ea typeface="SimSun" panose="02010600030101010101" pitchFamily="2" charset="-122"/>
            </a:endParaRPr>
          </a:p>
        </p:txBody>
      </p:sp>
      <p:sp>
        <p:nvSpPr>
          <p:cNvPr id="13" name="TextBox 12">
            <a:extLst>
              <a:ext uri="{FF2B5EF4-FFF2-40B4-BE49-F238E27FC236}">
                <a16:creationId xmlns:a16="http://schemas.microsoft.com/office/drawing/2014/main" id="{F6A3C52E-BE3C-47EA-A61F-D930F8EF16FC}"/>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4287058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365126"/>
            <a:ext cx="10515600" cy="1068886"/>
          </a:xfrm>
        </p:spPr>
        <p:txBody>
          <a:bodyPr/>
          <a:lstStyle/>
          <a:p>
            <a:r>
              <a:rPr lang="en-US" dirty="0">
                <a:solidFill>
                  <a:srgbClr val="179984"/>
                </a:solidFill>
              </a:rPr>
              <a:t>ACL</a:t>
            </a:r>
            <a:r>
              <a:rPr lang="zh-cn" dirty="0">
                <a:solidFill>
                  <a:srgbClr val="179984"/>
                </a:solidFill>
                <a:latin typeface="SimSun" panose="02010600030101010101" pitchFamily="2" charset="-122"/>
                <a:ea typeface="SimSun" panose="02010600030101010101" pitchFamily="2" charset="-122"/>
              </a:rPr>
              <a:t> 运营</a:t>
            </a:r>
          </a:p>
        </p:txBody>
      </p:sp>
      <p:sp>
        <p:nvSpPr>
          <p:cNvPr id="3" name="Content Placeholder 2">
            <a:extLst>
              <a:ext uri="{FF2B5EF4-FFF2-40B4-BE49-F238E27FC236}">
                <a16:creationId xmlns:a16="http://schemas.microsoft.com/office/drawing/2014/main" id="{3BA76EEF-C697-C94F-B604-54B05AFC1A41}"/>
              </a:ext>
            </a:extLst>
          </p:cNvPr>
          <p:cNvSpPr>
            <a:spLocks noGrp="1"/>
          </p:cNvSpPr>
          <p:nvPr>
            <p:ph idx="1"/>
          </p:nvPr>
        </p:nvSpPr>
        <p:spPr>
          <a:xfrm>
            <a:off x="838200" y="2043611"/>
            <a:ext cx="10515600" cy="4068431"/>
          </a:xfrm>
        </p:spPr>
        <p:txBody>
          <a:bodyPr>
            <a:normAutofit/>
          </a:bodyPr>
          <a:lstStyle/>
          <a:p>
            <a:pPr marL="0" lvl="0" indent="0">
              <a:lnSpc>
                <a:spcPct val="120000"/>
              </a:lnSpc>
              <a:spcBef>
                <a:spcPts val="0"/>
              </a:spcBef>
              <a:spcAft>
                <a:spcPts val="300"/>
              </a:spcAft>
              <a:buNone/>
              <a:tabLst>
                <a:tab pos="457200" algn="l"/>
              </a:tabLst>
            </a:pPr>
            <a:r>
              <a:rPr lang="zh-cn" sz="2000" dirty="0">
                <a:solidFill>
                  <a:srgbClr val="202124"/>
                </a:solidFill>
                <a:latin typeface="SimSun" panose="02010600030101010101" pitchFamily="2" charset="-122"/>
                <a:ea typeface="SimSun" panose="02010600030101010101" pitchFamily="2" charset="-122"/>
                <a:cs typeface="Arial" panose="020B0604020202020204" pitchFamily="34" charset="0"/>
              </a:rPr>
              <a:t>所有 </a:t>
            </a:r>
            <a:r>
              <a:rPr lang="en-US" sz="20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ALC</a:t>
            </a:r>
            <a:r>
              <a:rPr lang="zh-cn" sz="2000" dirty="0">
                <a:solidFill>
                  <a:srgbClr val="202124"/>
                </a:solidFill>
                <a:latin typeface="SimSun" panose="02010600030101010101" pitchFamily="2" charset="-122"/>
                <a:ea typeface="SimSun" panose="02010600030101010101" pitchFamily="2" charset="-122"/>
                <a:cs typeface="Arial" panose="020B0604020202020204" pitchFamily="34" charset="0"/>
              </a:rPr>
              <a:t> 必须有：</a:t>
            </a:r>
          </a:p>
          <a:p>
            <a:pPr marL="342900" lvl="0" indent="-342900">
              <a:lnSpc>
                <a:spcPct val="120000"/>
              </a:lnSpc>
              <a:spcBef>
                <a:spcPts val="0"/>
              </a:spcBef>
              <a:spcAft>
                <a:spcPts val="300"/>
              </a:spcAft>
              <a:tabLst>
                <a:tab pos="457200" algn="l"/>
              </a:tabLst>
            </a:pPr>
            <a:endParaRPr lang="en-US" sz="2000" b="1" dirty="0">
              <a:solidFill>
                <a:srgbClr val="179984"/>
              </a:solidFill>
              <a:latin typeface="SimSun" panose="02010600030101010101" pitchFamily="2" charset="-122"/>
              <a:ea typeface="SimSun" panose="02010600030101010101" pitchFamily="2" charset="-122"/>
              <a:cs typeface="Arial" panose="020B0604020202020204" pitchFamily="34" charset="0"/>
            </a:endParaRPr>
          </a:p>
          <a:p>
            <a:pPr marL="342900" lvl="0" indent="-342900">
              <a:lnSpc>
                <a:spcPct val="120000"/>
              </a:lnSpc>
              <a:spcBef>
                <a:spcPts val="0"/>
              </a:spcBef>
              <a:spcAft>
                <a:spcPts val="300"/>
              </a:spcAft>
              <a:tabLst>
                <a:tab pos="457200" algn="l"/>
              </a:tabLst>
            </a:pPr>
            <a:r>
              <a:rPr lang="zh-cn" sz="2000" b="1" dirty="0">
                <a:solidFill>
                  <a:srgbClr val="179984"/>
                </a:solidFill>
                <a:latin typeface="SimSun" panose="02010600030101010101" pitchFamily="2" charset="-122"/>
                <a:ea typeface="SimSun" panose="02010600030101010101" pitchFamily="2" charset="-122"/>
                <a:cs typeface="Arial" panose="020B0604020202020204" pitchFamily="34" charset="0"/>
              </a:rPr>
              <a:t>主席：</a:t>
            </a:r>
            <a:r>
              <a:rPr lang="zh-cn" sz="2000" dirty="0">
                <a:solidFill>
                  <a:srgbClr val="202124"/>
                </a:solidFill>
                <a:latin typeface="SimSun" panose="02010600030101010101" pitchFamily="2" charset="-122"/>
                <a:ea typeface="SimSun" panose="02010600030101010101" pitchFamily="2" charset="-122"/>
                <a:cs typeface="Arial" panose="020B0604020202020204" pitchFamily="34" charset="0"/>
              </a:rPr>
              <a:t>主席负责指导 </a:t>
            </a:r>
            <a:r>
              <a:rPr lang="en-US" sz="20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ALC</a:t>
            </a:r>
            <a:r>
              <a:rPr lang="zh-cn" sz="2000" dirty="0">
                <a:solidFill>
                  <a:srgbClr val="202124"/>
                </a:solidFill>
                <a:latin typeface="SimSun" panose="02010600030101010101" pitchFamily="2" charset="-122"/>
                <a:ea typeface="SimSun" panose="02010600030101010101" pitchFamily="2" charset="-122"/>
                <a:cs typeface="Arial" panose="020B0604020202020204" pitchFamily="34" charset="0"/>
              </a:rPr>
              <a:t> 的工作；与 </a:t>
            </a:r>
            <a:r>
              <a:rPr lang="en-US" altLang="zh-CN" sz="2000" dirty="0">
                <a:solidFill>
                  <a:srgbClr val="202124"/>
                </a:solidFill>
                <a:latin typeface="Ubuntu Light" panose="020B0304030602030204" pitchFamily="34" charset="0"/>
                <a:cs typeface="Arial" panose="020B0604020202020204" pitchFamily="34" charset="0"/>
              </a:rPr>
              <a:t>SO</a:t>
            </a:r>
            <a:r>
              <a:rPr lang="zh-cn" sz="2000" dirty="0">
                <a:solidFill>
                  <a:srgbClr val="202124"/>
                </a:solidFill>
                <a:latin typeface="SimSun" panose="02010600030101010101" pitchFamily="2" charset="-122"/>
                <a:ea typeface="SimSun" panose="02010600030101010101" pitchFamily="2" charset="-122"/>
                <a:cs typeface="Arial" panose="020B0604020202020204" pitchFamily="34" charset="0"/>
              </a:rPr>
              <a:t> 项目人员协作；准备议程；推进电话会议/</a:t>
            </a:r>
            <a:br>
              <a:rPr lang="en-US" altLang="zh-CN" sz="2000" dirty="0">
                <a:solidFill>
                  <a:srgbClr val="202124"/>
                </a:solidFill>
                <a:latin typeface="SimSun" panose="02010600030101010101" pitchFamily="2" charset="-122"/>
                <a:ea typeface="SimSun" panose="02010600030101010101" pitchFamily="2" charset="-122"/>
                <a:cs typeface="Arial" panose="020B0604020202020204" pitchFamily="34" charset="0"/>
              </a:rPr>
            </a:br>
            <a:r>
              <a:rPr lang="zh-cn" sz="2000" dirty="0">
                <a:solidFill>
                  <a:srgbClr val="202124"/>
                </a:solidFill>
                <a:latin typeface="SimSun" panose="02010600030101010101" pitchFamily="2" charset="-122"/>
                <a:ea typeface="SimSun" panose="02010600030101010101" pitchFamily="2" charset="-122"/>
                <a:cs typeface="Arial" panose="020B0604020202020204" pitchFamily="34" charset="0"/>
              </a:rPr>
              <a:t>现场会议；并定期参加电话会议/现场会议。</a:t>
            </a:r>
          </a:p>
          <a:p>
            <a:pPr marL="342900" lvl="0" indent="-342900">
              <a:lnSpc>
                <a:spcPct val="120000"/>
              </a:lnSpc>
              <a:spcBef>
                <a:spcPts val="0"/>
              </a:spcBef>
              <a:spcAft>
                <a:spcPts val="300"/>
              </a:spcAft>
              <a:tabLst>
                <a:tab pos="457200" algn="l"/>
              </a:tabLst>
            </a:pPr>
            <a:endParaRPr lang="en-US" sz="2000" dirty="0">
              <a:solidFill>
                <a:srgbClr val="202124"/>
              </a:solidFill>
              <a:latin typeface="SimSun" panose="02010600030101010101" pitchFamily="2" charset="-122"/>
              <a:ea typeface="SimSun" panose="02010600030101010101" pitchFamily="2" charset="-122"/>
              <a:cs typeface="Arial" panose="020B0604020202020204" pitchFamily="34" charset="0"/>
            </a:endParaRPr>
          </a:p>
          <a:p>
            <a:pPr marL="342900" lvl="0" indent="-342900">
              <a:lnSpc>
                <a:spcPct val="120000"/>
              </a:lnSpc>
              <a:spcBef>
                <a:spcPts val="0"/>
              </a:spcBef>
              <a:spcAft>
                <a:spcPts val="300"/>
              </a:spcAft>
              <a:tabLst>
                <a:tab pos="457200" algn="l"/>
              </a:tabLst>
            </a:pPr>
            <a:r>
              <a:rPr lang="zh-cn" sz="2000" b="1" dirty="0">
                <a:solidFill>
                  <a:srgbClr val="179984"/>
                </a:solidFill>
                <a:latin typeface="SimSun" panose="02010600030101010101" pitchFamily="2" charset="-122"/>
                <a:ea typeface="SimSun" panose="02010600030101010101" pitchFamily="2" charset="-122"/>
                <a:cs typeface="Arial" panose="020B0604020202020204" pitchFamily="34" charset="0"/>
              </a:rPr>
              <a:t>副主席：</a:t>
            </a:r>
            <a:r>
              <a:rPr lang="zh-cn" sz="2000" dirty="0">
                <a:solidFill>
                  <a:srgbClr val="202124"/>
                </a:solidFill>
                <a:latin typeface="SimSun" panose="02010600030101010101" pitchFamily="2" charset="-122"/>
                <a:ea typeface="SimSun" panose="02010600030101010101" pitchFamily="2" charset="-122"/>
                <a:cs typeface="Arial" panose="020B0604020202020204" pitchFamily="34" charset="0"/>
              </a:rPr>
              <a:t>副主席与主席协作，并在主席不在时履行主席的职责。</a:t>
            </a:r>
          </a:p>
          <a:p>
            <a:pPr marL="342900" lvl="0" indent="-342900">
              <a:lnSpc>
                <a:spcPct val="120000"/>
              </a:lnSpc>
              <a:spcBef>
                <a:spcPts val="0"/>
              </a:spcBef>
              <a:spcAft>
                <a:spcPts val="300"/>
              </a:spcAft>
              <a:tabLst>
                <a:tab pos="457200" algn="l"/>
              </a:tabLst>
            </a:pPr>
            <a:endParaRPr lang="en-US" sz="2000" b="1" dirty="0">
              <a:solidFill>
                <a:srgbClr val="179984"/>
              </a:solidFill>
              <a:latin typeface="SimSun" panose="02010600030101010101" pitchFamily="2" charset="-122"/>
              <a:ea typeface="SimSun" panose="02010600030101010101" pitchFamily="2" charset="-122"/>
              <a:cs typeface="Arial" panose="020B0604020202020204" pitchFamily="34" charset="0"/>
            </a:endParaRPr>
          </a:p>
          <a:p>
            <a:pPr marL="342900" lvl="0" indent="-342900">
              <a:lnSpc>
                <a:spcPct val="120000"/>
              </a:lnSpc>
              <a:spcBef>
                <a:spcPts val="0"/>
              </a:spcBef>
              <a:spcAft>
                <a:spcPts val="300"/>
              </a:spcAft>
              <a:tabLst>
                <a:tab pos="457200" algn="l"/>
              </a:tabLst>
            </a:pPr>
            <a:r>
              <a:rPr lang="zh-cn" sz="2000" b="1" dirty="0">
                <a:solidFill>
                  <a:srgbClr val="179984"/>
                </a:solidFill>
                <a:latin typeface="SimSun" panose="02010600030101010101" pitchFamily="2" charset="-122"/>
                <a:ea typeface="SimSun" panose="02010600030101010101" pitchFamily="2" charset="-122"/>
                <a:cs typeface="Arial" panose="020B0604020202020204" pitchFamily="34" charset="0"/>
              </a:rPr>
              <a:t>秘书：</a:t>
            </a:r>
            <a:r>
              <a:rPr lang="zh-cn" sz="2000" dirty="0">
                <a:solidFill>
                  <a:srgbClr val="202124"/>
                </a:solidFill>
                <a:latin typeface="SimSun" panose="02010600030101010101" pitchFamily="2" charset="-122"/>
                <a:ea typeface="SimSun" panose="02010600030101010101" pitchFamily="2" charset="-122"/>
                <a:cs typeface="Arial" panose="020B0604020202020204" pitchFamily="34" charset="0"/>
              </a:rPr>
              <a:t>秘书负责出席电话会议和现场会议；根据辅导员的需要，及时分发所有电话会议/现场会议记录；并及时分发即将召开的电话会议/现场会议的议程。</a:t>
            </a:r>
            <a:endParaRPr lang="en-US" sz="2000" dirty="0">
              <a:latin typeface="SimSun" panose="02010600030101010101" pitchFamily="2" charset="-122"/>
              <a:ea typeface="SimSun" panose="02010600030101010101" pitchFamily="2" charset="-122"/>
            </a:endParaRPr>
          </a:p>
        </p:txBody>
      </p:sp>
      <p:sp>
        <p:nvSpPr>
          <p:cNvPr id="4" name="Content Placeholder 2">
            <a:extLst>
              <a:ext uri="{FF2B5EF4-FFF2-40B4-BE49-F238E27FC236}">
                <a16:creationId xmlns:a16="http://schemas.microsoft.com/office/drawing/2014/main" id="{D56A618B-1710-5141-AB8B-DF000CB6E802}"/>
              </a:ext>
            </a:extLst>
          </p:cNvPr>
          <p:cNvSpPr txBox="1">
            <a:spLocks/>
          </p:cNvSpPr>
          <p:nvPr/>
        </p:nvSpPr>
        <p:spPr>
          <a:xfrm>
            <a:off x="838200" y="1434011"/>
            <a:ext cx="10515600" cy="45895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300"/>
              </a:spcAft>
              <a:buNone/>
              <a:tabLst>
                <a:tab pos="457200" algn="l"/>
              </a:tabLst>
            </a:pPr>
            <a:r>
              <a:rPr lang="zh-cn" b="1" dirty="0">
                <a:solidFill>
                  <a:srgbClr val="179984"/>
                </a:solidFill>
                <a:latin typeface="SimSun" panose="02010600030101010101" pitchFamily="2" charset="-122"/>
                <a:ea typeface="SimSun" panose="02010600030101010101" pitchFamily="2" charset="-122"/>
                <a:cs typeface="Arial" panose="020B0604020202020204" pitchFamily="34" charset="0"/>
              </a:rPr>
              <a:t>领导力</a:t>
            </a:r>
            <a:endParaRPr lang="en-US" b="1" dirty="0">
              <a:solidFill>
                <a:srgbClr val="179984"/>
              </a:solidFill>
              <a:latin typeface="SimSun" panose="02010600030101010101" pitchFamily="2" charset="-122"/>
              <a:ea typeface="SimSun" panose="02010600030101010101" pitchFamily="2" charset="-122"/>
            </a:endParaRPr>
          </a:p>
        </p:txBody>
      </p:sp>
      <p:sp>
        <p:nvSpPr>
          <p:cNvPr id="5" name="TextBox 4">
            <a:extLst>
              <a:ext uri="{FF2B5EF4-FFF2-40B4-BE49-F238E27FC236}">
                <a16:creationId xmlns:a16="http://schemas.microsoft.com/office/drawing/2014/main" id="{7DD7CD91-EB01-4283-B0FD-575950CEC3A7}"/>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2404057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solidFill>
                  <a:srgbClr val="179984"/>
                </a:solidFill>
                <a:latin typeface="SimSun" panose="02010600030101010101" pitchFamily="2" charset="-122"/>
                <a:ea typeface="SimSun" panose="02010600030101010101" pitchFamily="2" charset="-122"/>
              </a:rPr>
              <a:t>运动员领袖委员会</a:t>
            </a:r>
          </a:p>
        </p:txBody>
      </p:sp>
      <p:sp>
        <p:nvSpPr>
          <p:cNvPr id="3" name="Content Placeholder 2">
            <a:extLst>
              <a:ext uri="{FF2B5EF4-FFF2-40B4-BE49-F238E27FC236}">
                <a16:creationId xmlns:a16="http://schemas.microsoft.com/office/drawing/2014/main" id="{52B8C1AF-0657-B34C-A587-818C5447A8DD}"/>
              </a:ext>
            </a:extLst>
          </p:cNvPr>
          <p:cNvSpPr txBox="1">
            <a:spLocks/>
          </p:cNvSpPr>
          <p:nvPr/>
        </p:nvSpPr>
        <p:spPr>
          <a:xfrm>
            <a:off x="838200" y="2829674"/>
            <a:ext cx="10515600" cy="2015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300"/>
              </a:spcAft>
              <a:buNone/>
              <a:tabLst>
                <a:tab pos="457200" algn="l"/>
              </a:tabLst>
            </a:pPr>
            <a:r>
              <a:rPr lang="zh-cn" b="1" dirty="0">
                <a:solidFill>
                  <a:srgbClr val="179984"/>
                </a:solidFill>
                <a:latin typeface="SimSun" panose="02010600030101010101" pitchFamily="2" charset="-122"/>
                <a:ea typeface="SimSun" panose="02010600030101010101" pitchFamily="2" charset="-122"/>
                <a:cs typeface="Arial" panose="020B0604020202020204" pitchFamily="34" charset="0"/>
              </a:rPr>
              <a:t>民意调查：</a:t>
            </a:r>
          </a:p>
          <a:p>
            <a:pPr marL="0" indent="0">
              <a:spcBef>
                <a:spcPts val="0"/>
              </a:spcBef>
              <a:spcAft>
                <a:spcPts val="300"/>
              </a:spcAft>
              <a:buNone/>
              <a:tabLst>
                <a:tab pos="457200" algn="l"/>
              </a:tabLst>
            </a:pPr>
            <a:r>
              <a:rPr lang="zh-cn" b="1" dirty="0">
                <a:latin typeface="SimSun" panose="02010600030101010101" pitchFamily="2" charset="-122"/>
                <a:ea typeface="SimSun" panose="02010600030101010101" pitchFamily="2" charset="-122"/>
              </a:rPr>
              <a:t>检查您的理解情况</a:t>
            </a:r>
          </a:p>
        </p:txBody>
      </p:sp>
      <p:sp>
        <p:nvSpPr>
          <p:cNvPr id="4" name="TextBox 3">
            <a:extLst>
              <a:ext uri="{FF2B5EF4-FFF2-40B4-BE49-F238E27FC236}">
                <a16:creationId xmlns:a16="http://schemas.microsoft.com/office/drawing/2014/main" id="{F4F54BC5-5CC6-4998-83CC-EB8403B4A3DF}"/>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88903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zh-cn" b="1" dirty="0">
                <a:solidFill>
                  <a:schemeClr val="bg1"/>
                </a:solidFill>
                <a:latin typeface="SimSun" panose="02010600030101010101" pitchFamily="2" charset="-122"/>
                <a:ea typeface="SimSun" panose="02010600030101010101" pitchFamily="2" charset="-122"/>
              </a:rPr>
              <a:t>有问题吗</a:t>
            </a:r>
            <a:r>
              <a:rPr lang="en-US" b="1" dirty="0">
                <a:solidFill>
                  <a:schemeClr val="bg1"/>
                </a:solidFill>
              </a:rPr>
              <a:t>?</a:t>
            </a:r>
            <a:endParaRPr lang="zh-cn" b="1" dirty="0">
              <a:solidFill>
                <a:schemeClr val="bg1"/>
              </a:solidFill>
            </a:endParaRPr>
          </a:p>
        </p:txBody>
      </p:sp>
      <p:sp>
        <p:nvSpPr>
          <p:cNvPr id="3" name="TextBox 2">
            <a:extLst>
              <a:ext uri="{FF2B5EF4-FFF2-40B4-BE49-F238E27FC236}">
                <a16:creationId xmlns:a16="http://schemas.microsoft.com/office/drawing/2014/main" id="{6F5181F2-E9F3-431F-AC7F-11608E5EE7FE}"/>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3674066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zh-cn" dirty="0">
                <a:solidFill>
                  <a:schemeClr val="bg1"/>
                </a:solidFill>
                <a:latin typeface="SimSun" panose="02010600030101010101" pitchFamily="2" charset="-122"/>
                <a:ea typeface="SimSun" panose="02010600030101010101" pitchFamily="2" charset="-122"/>
              </a:rPr>
              <a:t>第 </a:t>
            </a:r>
            <a:r>
              <a:rPr lang="zh-cn" dirty="0">
                <a:solidFill>
                  <a:schemeClr val="bg1"/>
                </a:solidFill>
              </a:rPr>
              <a:t>4</a:t>
            </a:r>
            <a:r>
              <a:rPr lang="en-US" altLang="zh-CN" dirty="0">
                <a:solidFill>
                  <a:schemeClr val="bg1"/>
                </a:solidFill>
              </a:rPr>
              <a:t> </a:t>
            </a:r>
            <a:r>
              <a:rPr lang="zh-cn" dirty="0">
                <a:solidFill>
                  <a:schemeClr val="bg1"/>
                </a:solidFill>
                <a:latin typeface="SimSun" panose="02010600030101010101" pitchFamily="2" charset="-122"/>
                <a:ea typeface="SimSun" panose="02010600030101010101" pitchFamily="2" charset="-122"/>
              </a:rPr>
              <a:t>课：委员会和董事会</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568730"/>
            <a:ext cx="8434137" cy="3474794"/>
          </a:xfrm>
        </p:spPr>
        <p:txBody>
          <a:bodyPr>
            <a:normAutofit/>
          </a:bodyPr>
          <a:lstStyle/>
          <a:p>
            <a:pPr marL="0" marR="0" indent="0">
              <a:lnSpc>
                <a:spcPct val="150000"/>
              </a:lnSpc>
              <a:spcBef>
                <a:spcPts val="0"/>
              </a:spcBef>
              <a:buNone/>
            </a:pPr>
            <a:r>
              <a:rPr lang="zh-cn" b="1" dirty="0">
                <a:solidFill>
                  <a:schemeClr val="bg1"/>
                </a:solidFill>
                <a:latin typeface="SimSun" panose="02010600030101010101" pitchFamily="2" charset="-122"/>
                <a:ea typeface="SimSun" panose="02010600030101010101" pitchFamily="2" charset="-122"/>
                <a:cs typeface="Times New Roman" panose="02020603050405020304" pitchFamily="18" charset="0"/>
              </a:rPr>
              <a:t>在本课中，我们将：</a:t>
            </a:r>
          </a:p>
          <a:p>
            <a:pPr>
              <a:lnSpc>
                <a:spcPct val="150000"/>
              </a:lnSpc>
              <a:spcBef>
                <a:spcPts val="0"/>
              </a:spcBef>
              <a:spcAft>
                <a:spcPts val="800"/>
              </a:spcAft>
            </a:pPr>
            <a:r>
              <a:rPr lang="zh-cn" b="1" dirty="0">
                <a:solidFill>
                  <a:schemeClr val="bg1"/>
                </a:solidFill>
                <a:latin typeface="SimSun" panose="02010600030101010101" pitchFamily="2" charset="-122"/>
                <a:ea typeface="SimSun" panose="02010600030101010101" pitchFamily="2" charset="-122"/>
                <a:cs typeface="Times New Roman" panose="02020603050405020304" pitchFamily="18" charset="0"/>
              </a:rPr>
              <a:t>了解委员会的作用。</a:t>
            </a:r>
          </a:p>
          <a:p>
            <a:pPr>
              <a:lnSpc>
                <a:spcPct val="150000"/>
              </a:lnSpc>
              <a:spcBef>
                <a:spcPts val="0"/>
              </a:spcBef>
              <a:spcAft>
                <a:spcPts val="800"/>
              </a:spcAft>
            </a:pPr>
            <a:r>
              <a:rPr lang="zh-cn" b="1" dirty="0">
                <a:solidFill>
                  <a:schemeClr val="bg1"/>
                </a:solidFill>
                <a:latin typeface="SimSun" panose="02010600030101010101" pitchFamily="2" charset="-122"/>
                <a:ea typeface="SimSun" panose="02010600030101010101" pitchFamily="2" charset="-122"/>
                <a:cs typeface="Times New Roman" panose="02020603050405020304" pitchFamily="18" charset="0"/>
              </a:rPr>
              <a:t>了解董事会的作用。</a:t>
            </a:r>
          </a:p>
        </p:txBody>
      </p:sp>
    </p:spTree>
    <p:extLst>
      <p:ext uri="{BB962C8B-B14F-4D97-AF65-F5344CB8AC3E}">
        <p14:creationId xmlns:p14="http://schemas.microsoft.com/office/powerpoint/2010/main" val="793825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b="1" dirty="0">
                <a:solidFill>
                  <a:srgbClr val="179984"/>
                </a:solidFill>
                <a:latin typeface="SimSun" panose="02010600030101010101" pitchFamily="2" charset="-122"/>
                <a:ea typeface="SimSun" panose="02010600030101010101" pitchFamily="2" charset="-122"/>
              </a:rPr>
              <a:t>对导师的</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52569"/>
            <a:ext cx="10515600" cy="4296203"/>
          </a:xfrm>
        </p:spPr>
        <p:txBody>
          <a:bodyPr>
            <a:normAutofit/>
          </a:bodyPr>
          <a:lstStyle/>
          <a:p>
            <a:pPr marL="342892" indent="-342892" algn="just">
              <a:lnSpc>
                <a:spcPct val="150000"/>
              </a:lnSpc>
            </a:pPr>
            <a:r>
              <a:rPr lang="zh-cn" sz="2400" dirty="0">
                <a:latin typeface="SimSun" panose="02010600030101010101" pitchFamily="2" charset="-122"/>
                <a:ea typeface="SimSun" panose="02010600030101010101" pitchFamily="2" charset="-122"/>
              </a:rPr>
              <a:t>用心倾听</a:t>
            </a:r>
          </a:p>
          <a:p>
            <a:pPr marL="342892" indent="-342892" algn="just">
              <a:lnSpc>
                <a:spcPct val="150000"/>
              </a:lnSpc>
            </a:pPr>
            <a:r>
              <a:rPr lang="zh-cn" sz="2400" dirty="0">
                <a:latin typeface="SimSun" panose="02010600030101010101" pitchFamily="2" charset="-122"/>
                <a:ea typeface="SimSun" panose="02010600030101010101" pitchFamily="2" charset="-122"/>
              </a:rPr>
              <a:t>准备好在运动员学员提出要求时提供帮助</a:t>
            </a:r>
          </a:p>
          <a:p>
            <a:pPr marL="342892" indent="-342892" algn="just">
              <a:lnSpc>
                <a:spcPct val="150000"/>
              </a:lnSpc>
            </a:pPr>
            <a:r>
              <a:rPr lang="zh-cn" sz="2400" dirty="0">
                <a:latin typeface="SimSun" panose="02010600030101010101" pitchFamily="2" charset="-122"/>
                <a:ea typeface="SimSun" panose="02010600030101010101" pitchFamily="2" charset="-122"/>
              </a:rPr>
              <a:t>不要代替运动员发言，仅在运动员寻求帮助时提供帮助</a:t>
            </a:r>
          </a:p>
          <a:p>
            <a:pPr marL="342892" indent="-342892" algn="just">
              <a:lnSpc>
                <a:spcPct val="150000"/>
              </a:lnSpc>
            </a:pPr>
            <a:r>
              <a:rPr lang="zh-cn" sz="2400" dirty="0">
                <a:latin typeface="SimSun" panose="02010600030101010101" pitchFamily="2" charset="-122"/>
                <a:ea typeface="SimSun" panose="02010600030101010101" pitchFamily="2" charset="-122"/>
              </a:rPr>
              <a:t>不要代替运动员发言或假设他们需要帮助，先询问他们</a:t>
            </a:r>
          </a:p>
          <a:p>
            <a:pPr marL="342892" indent="-342892" algn="just">
              <a:lnSpc>
                <a:spcPct val="150000"/>
              </a:lnSpc>
            </a:pPr>
            <a:r>
              <a:rPr lang="zh-cn" sz="2400" dirty="0">
                <a:latin typeface="SimSun" panose="02010600030101010101" pitchFamily="2" charset="-122"/>
                <a:ea typeface="SimSun" panose="02010600030101010101" pitchFamily="2" charset="-122"/>
              </a:rPr>
              <a:t>充满活力、积极向上</a:t>
            </a:r>
          </a:p>
          <a:p>
            <a:pPr marL="342892" indent="-342892" algn="just">
              <a:lnSpc>
                <a:spcPct val="150000"/>
              </a:lnSpc>
            </a:pPr>
            <a:r>
              <a:rPr lang="zh-cn" sz="2400" dirty="0">
                <a:latin typeface="SimSun" panose="02010600030101010101" pitchFamily="2" charset="-122"/>
                <a:ea typeface="SimSun" panose="02010600030101010101" pitchFamily="2" charset="-122"/>
              </a:rPr>
              <a:t>尽量减少干扰</a:t>
            </a:r>
          </a:p>
          <a:p>
            <a:endParaRPr lang="en-US" sz="2400" dirty="0">
              <a:latin typeface="SimSun" panose="02010600030101010101" pitchFamily="2" charset="-122"/>
              <a:ea typeface="SimSun" panose="02010600030101010101" pitchFamily="2" charset="-122"/>
            </a:endParaRP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dirty="0">
                <a:latin typeface="SimSun" panose="02010600030101010101" pitchFamily="2" charset="-122"/>
                <a:ea typeface="SimSun" panose="02010600030101010101" pitchFamily="2" charset="-122"/>
              </a:rPr>
              <a:t>期望</a:t>
            </a:r>
          </a:p>
        </p:txBody>
      </p:sp>
      <p:sp>
        <p:nvSpPr>
          <p:cNvPr id="5" name="TextBox 4">
            <a:extLst>
              <a:ext uri="{FF2B5EF4-FFF2-40B4-BE49-F238E27FC236}">
                <a16:creationId xmlns:a16="http://schemas.microsoft.com/office/drawing/2014/main" id="{C1D5C372-2AB0-496A-BDFB-9064A05E667A}"/>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134247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563105" y="46494"/>
            <a:ext cx="12443847" cy="1325563"/>
          </a:xfrm>
        </p:spPr>
        <p:txBody>
          <a:bodyPr>
            <a:normAutofit/>
          </a:bodyPr>
          <a:lstStyle/>
          <a:p>
            <a:r>
              <a:rPr lang="zh-cn" sz="4000" dirty="0">
                <a:solidFill>
                  <a:srgbClr val="179984"/>
                </a:solidFill>
                <a:latin typeface="SimSun" panose="02010600030101010101" pitchFamily="2" charset="-122"/>
                <a:ea typeface="SimSun" panose="02010600030101010101" pitchFamily="2" charset="-122"/>
              </a:rPr>
              <a:t>什么是特殊奥林匹克运动会委员会</a:t>
            </a:r>
            <a:r>
              <a:rPr lang="en-US" sz="4000" dirty="0">
                <a:solidFill>
                  <a:srgbClr val="179984"/>
                </a:solidFill>
              </a:rPr>
              <a:t>?</a:t>
            </a:r>
            <a:endParaRPr lang="zh-cn" sz="4000" dirty="0">
              <a:solidFill>
                <a:srgbClr val="179984"/>
              </a:solidFill>
              <a:latin typeface="SimSun" panose="02010600030101010101" pitchFamily="2" charset="-122"/>
              <a:ea typeface="SimSun" panose="02010600030101010101" pitchFamily="2" charset="-122"/>
            </a:endParaRPr>
          </a:p>
        </p:txBody>
      </p:sp>
      <p:cxnSp>
        <p:nvCxnSpPr>
          <p:cNvPr id="9" name="Straight Connector 8">
            <a:extLst>
              <a:ext uri="{FF2B5EF4-FFF2-40B4-BE49-F238E27FC236}">
                <a16:creationId xmlns:a16="http://schemas.microsoft.com/office/drawing/2014/main" id="{357200B1-8A81-0942-9362-C88CAFD8BCD0}"/>
              </a:ext>
            </a:extLst>
          </p:cNvPr>
          <p:cNvCxnSpPr>
            <a:cxnSpLocks/>
          </p:cNvCxnSpPr>
          <p:nvPr/>
        </p:nvCxnSpPr>
        <p:spPr>
          <a:xfrm>
            <a:off x="986726" y="1205378"/>
            <a:ext cx="0" cy="5061327"/>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4D3AB09-036B-0C4A-B4BA-784433902C22}"/>
              </a:ext>
            </a:extLst>
          </p:cNvPr>
          <p:cNvPicPr>
            <a:picLocks noChangeAspect="1"/>
          </p:cNvPicPr>
          <p:nvPr/>
        </p:nvPicPr>
        <p:blipFill rotWithShape="1">
          <a:blip r:embed="rId4"/>
          <a:srcRect t="20702" b="9123"/>
          <a:stretch/>
        </p:blipFill>
        <p:spPr>
          <a:xfrm>
            <a:off x="1210160" y="1205378"/>
            <a:ext cx="9616519" cy="5061326"/>
          </a:xfrm>
          <a:prstGeom prst="rect">
            <a:avLst/>
          </a:prstGeom>
        </p:spPr>
      </p:pic>
      <p:cxnSp>
        <p:nvCxnSpPr>
          <p:cNvPr id="11" name="Straight Connector 10">
            <a:extLst>
              <a:ext uri="{FF2B5EF4-FFF2-40B4-BE49-F238E27FC236}">
                <a16:creationId xmlns:a16="http://schemas.microsoft.com/office/drawing/2014/main" id="{F5E11C36-5FAA-F844-871D-E225374264D4}"/>
              </a:ext>
            </a:extLst>
          </p:cNvPr>
          <p:cNvCxnSpPr>
            <a:cxnSpLocks/>
          </p:cNvCxnSpPr>
          <p:nvPr/>
        </p:nvCxnSpPr>
        <p:spPr>
          <a:xfrm>
            <a:off x="11680556" y="1205378"/>
            <a:ext cx="0" cy="5061327"/>
          </a:xfrm>
          <a:prstGeom prst="line">
            <a:avLst/>
          </a:prstGeom>
          <a:ln w="2540000">
            <a:solidFill>
              <a:srgbClr val="016A5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1C68119-9576-4179-B440-0FD2A9EFFF43}"/>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2358646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zh-cn" dirty="0">
                <a:latin typeface="SimSun" panose="02010600030101010101" pitchFamily="2" charset="-122"/>
                <a:ea typeface="SimSun" panose="02010600030101010101" pitchFamily="2" charset="-122"/>
              </a:rPr>
              <a:t>委员会和董事会</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SimSun" panose="02010600030101010101" pitchFamily="2" charset="-122"/>
                <a:ea typeface="SimSun" panose="02010600030101010101" pitchFamily="2" charset="-122"/>
              </a:rPr>
              <a:t>活动 </a:t>
            </a:r>
            <a:r>
              <a:rPr lang="en-US" sz="2800" b="1" dirty="0">
                <a:solidFill>
                  <a:srgbClr val="179984"/>
                </a:solidFill>
              </a:rPr>
              <a:t>1</a:t>
            </a:r>
            <a:endParaRPr lang="zh-cn" sz="2800" b="1" dirty="0">
              <a:solidFill>
                <a:srgbClr val="179984"/>
              </a:solidFill>
              <a:latin typeface="SimSun" panose="02010600030101010101" pitchFamily="2" charset="-122"/>
              <a:ea typeface="SimSun" panose="02010600030101010101" pitchFamily="2" charset="-122"/>
            </a:endParaRP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376485"/>
            <a:ext cx="10515600" cy="3077831"/>
          </a:xfrm>
        </p:spPr>
        <p:txBody>
          <a:bodyPr>
            <a:normAutofit fontScale="92500" lnSpcReduction="20000"/>
          </a:bodyPr>
          <a:lstStyle/>
          <a:p>
            <a:pPr marL="0" marR="0" algn="just">
              <a:lnSpc>
                <a:spcPct val="107000"/>
              </a:lnSpc>
              <a:spcBef>
                <a:spcPts val="0"/>
              </a:spcBef>
              <a:spcAft>
                <a:spcPts val="800"/>
              </a:spcAft>
            </a:pPr>
            <a:r>
              <a:rPr lang="zh-cn" dirty="0">
                <a:latin typeface="SimSun" panose="02010600030101010101" pitchFamily="2" charset="-122"/>
                <a:ea typeface="SimSun" panose="02010600030101010101" pitchFamily="2" charset="-122"/>
                <a:cs typeface="Times New Roman" panose="02020603050405020304" pitchFamily="18" charset="0"/>
              </a:rPr>
              <a:t>需要具备哪些特质才能成为一名优秀的委员会成员</a:t>
            </a:r>
            <a:r>
              <a:rPr lang="en-US" dirty="0">
                <a:ea typeface="Calibri" panose="020F0502020204030204" pitchFamily="34" charset="0"/>
                <a:cs typeface="Times New Roman" panose="02020603050405020304" pitchFamily="18" charset="0"/>
              </a:rPr>
              <a:t>?</a:t>
            </a:r>
            <a:endParaRPr lang="zh-cn" dirty="0">
              <a:latin typeface="SimSun" panose="02010600030101010101" pitchFamily="2" charset="-122"/>
              <a:ea typeface="SimSun" panose="02010600030101010101" pitchFamily="2" charset="-122"/>
              <a:cs typeface="Times New Roman" panose="02020603050405020304" pitchFamily="18" charset="0"/>
            </a:endParaRPr>
          </a:p>
          <a:p>
            <a:pPr marL="0" marR="0" algn="just">
              <a:lnSpc>
                <a:spcPct val="107000"/>
              </a:lnSpc>
              <a:spcBef>
                <a:spcPts val="0"/>
              </a:spcBef>
              <a:spcAft>
                <a:spcPts val="800"/>
              </a:spcAft>
            </a:pPr>
            <a:r>
              <a:rPr lang="zh-cn" dirty="0">
                <a:latin typeface="SimSun" panose="02010600030101010101" pitchFamily="2" charset="-122"/>
                <a:ea typeface="SimSun" panose="02010600030101010101" pitchFamily="2" charset="-122"/>
                <a:cs typeface="Times New Roman" panose="02020603050405020304" pitchFamily="18" charset="0"/>
              </a:rPr>
              <a:t>所有委员会成员的职责是什么</a:t>
            </a:r>
            <a:r>
              <a:rPr lang="en-US" dirty="0">
                <a:ea typeface="Calibri" panose="020F0502020204030204" pitchFamily="34" charset="0"/>
                <a:cs typeface="Times New Roman" panose="02020603050405020304" pitchFamily="18" charset="0"/>
              </a:rPr>
              <a:t>?</a:t>
            </a:r>
            <a:endParaRPr lang="zh-cn" dirty="0">
              <a:latin typeface="SimSun" panose="02010600030101010101" pitchFamily="2" charset="-122"/>
              <a:ea typeface="SimSun" panose="02010600030101010101" pitchFamily="2" charset="-122"/>
              <a:cs typeface="Times New Roman" panose="02020603050405020304" pitchFamily="18" charset="0"/>
            </a:endParaRPr>
          </a:p>
          <a:p>
            <a:pPr marL="0" marR="0" algn="just">
              <a:lnSpc>
                <a:spcPct val="107000"/>
              </a:lnSpc>
              <a:spcBef>
                <a:spcPts val="0"/>
              </a:spcBef>
              <a:spcAft>
                <a:spcPts val="800"/>
              </a:spcAft>
            </a:pPr>
            <a:endParaRPr lang="en-US" dirty="0">
              <a:latin typeface="SimSun" panose="02010600030101010101" pitchFamily="2" charset="-122"/>
              <a:ea typeface="SimSun" panose="02010600030101010101" pitchFamily="2" charset="-122"/>
              <a:cs typeface="Times New Roman" panose="02020603050405020304" pitchFamily="18" charset="0"/>
            </a:endParaRPr>
          </a:p>
          <a:p>
            <a:pPr marL="0" marR="0" algn="just">
              <a:lnSpc>
                <a:spcPct val="107000"/>
              </a:lnSpc>
              <a:spcBef>
                <a:spcPts val="0"/>
              </a:spcBef>
              <a:spcAft>
                <a:spcPts val="800"/>
              </a:spcAft>
            </a:pPr>
            <a:endParaRPr lang="en-US" sz="2400" dirty="0">
              <a:latin typeface="SimSun" panose="02010600030101010101" pitchFamily="2" charset="-122"/>
              <a:ea typeface="SimSun" panose="02010600030101010101" pitchFamily="2" charset="-122"/>
              <a:cs typeface="Times New Roman" panose="02020603050405020304" pitchFamily="18" charset="0"/>
            </a:endParaRPr>
          </a:p>
          <a:p>
            <a:pPr marL="0" marR="0" indent="0" algn="just">
              <a:lnSpc>
                <a:spcPct val="150000"/>
              </a:lnSpc>
              <a:spcBef>
                <a:spcPts val="0"/>
              </a:spcBef>
              <a:spcAft>
                <a:spcPts val="0"/>
              </a:spcAft>
              <a:buNone/>
            </a:pPr>
            <a:r>
              <a:rPr lang="zh-cn" dirty="0">
                <a:solidFill>
                  <a:srgbClr val="179984"/>
                </a:solidFill>
                <a:latin typeface="SimSun" panose="02010600030101010101" pitchFamily="2" charset="-122"/>
                <a:ea typeface="SimSun" panose="02010600030101010101" pitchFamily="2" charset="-122"/>
                <a:cs typeface="Times New Roman" panose="02020603050405020304" pitchFamily="18" charset="0"/>
              </a:rPr>
              <a:t>我们需要有至少五个想法，但让我们尝试七个想法！</a:t>
            </a:r>
          </a:p>
          <a:p>
            <a:pPr marL="0" marR="0" indent="0" algn="just">
              <a:lnSpc>
                <a:spcPct val="150000"/>
              </a:lnSpc>
              <a:spcBef>
                <a:spcPts val="0"/>
              </a:spcBef>
              <a:spcAft>
                <a:spcPts val="0"/>
              </a:spcAft>
              <a:buNone/>
            </a:pPr>
            <a:r>
              <a:rPr lang="zh-cn" dirty="0">
                <a:latin typeface="SimSun" panose="02010600030101010101" pitchFamily="2" charset="-122"/>
                <a:ea typeface="SimSun" panose="02010600030101010101" pitchFamily="2" charset="-122"/>
                <a:cs typeface="Times New Roman" panose="02020603050405020304" pitchFamily="18" charset="0"/>
              </a:rPr>
              <a:t>每个人都可以在聊天窗口中写下自己的想法。</a:t>
            </a:r>
            <a:endParaRPr lang="en-US" dirty="0">
              <a:latin typeface="SimSun" panose="02010600030101010101" pitchFamily="2" charset="-122"/>
              <a:ea typeface="SimSun" panose="02010600030101010101" pitchFamily="2" charset="-122"/>
            </a:endParaRPr>
          </a:p>
          <a:p>
            <a:pPr marL="514350" lvl="0" indent="-514350">
              <a:spcBef>
                <a:spcPts val="0"/>
              </a:spcBef>
              <a:spcAft>
                <a:spcPts val="300"/>
              </a:spcAft>
              <a:buAutoNum type="arabicPeriod"/>
              <a:tabLst>
                <a:tab pos="457200" algn="l"/>
              </a:tabLst>
            </a:pPr>
            <a:endParaRPr lang="en-US" dirty="0">
              <a:solidFill>
                <a:srgbClr val="202124"/>
              </a:solidFill>
              <a:latin typeface="SimSun" panose="02010600030101010101" pitchFamily="2" charset="-122"/>
              <a:ea typeface="SimSun"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0589770F-E684-466C-984B-8B904369A486}"/>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2663649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zh-cn" dirty="0">
                <a:latin typeface="SimSun" panose="02010600030101010101" pitchFamily="2" charset="-122"/>
                <a:ea typeface="SimSun" panose="02010600030101010101" pitchFamily="2" charset="-122"/>
              </a:rPr>
              <a:t>委员会和董事会</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SimSun" panose="02010600030101010101" pitchFamily="2" charset="-122"/>
                <a:ea typeface="SimSun" panose="02010600030101010101" pitchFamily="2" charset="-122"/>
              </a:rPr>
              <a:t>活动 </a:t>
            </a:r>
            <a:r>
              <a:rPr lang="en-US" sz="2800" b="1" dirty="0">
                <a:solidFill>
                  <a:srgbClr val="179984"/>
                </a:solidFill>
              </a:rPr>
              <a:t>1</a:t>
            </a:r>
            <a:endParaRPr lang="zh-cn" sz="2800" b="1" dirty="0">
              <a:solidFill>
                <a:srgbClr val="179984"/>
              </a:solidFill>
              <a:latin typeface="SimSun" panose="02010600030101010101" pitchFamily="2" charset="-122"/>
              <a:ea typeface="SimSun" panose="02010600030101010101" pitchFamily="2" charset="-122"/>
            </a:endParaRP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044145"/>
            <a:ext cx="10515600" cy="4216820"/>
          </a:xfrm>
        </p:spPr>
        <p:txBody>
          <a:bodyPr>
            <a:normAutofit/>
          </a:bodyPr>
          <a:lstStyle/>
          <a:p>
            <a:pPr marL="342900" marR="0" lvl="0" indent="-342900" algn="just">
              <a:lnSpc>
                <a:spcPct val="115000"/>
              </a:lnSpc>
              <a:spcBef>
                <a:spcPts val="0"/>
              </a:spcBef>
              <a:spcAft>
                <a:spcPts val="0"/>
              </a:spcAft>
              <a:buFont typeface="Symbol" panose="05050102010706020507" pitchFamily="18" charset="2"/>
              <a:buChar char=""/>
            </a:pPr>
            <a:r>
              <a:rPr lang="zh-cn" sz="2600" dirty="0">
                <a:latin typeface="SimSun" panose="02010600030101010101" pitchFamily="2" charset="-122"/>
                <a:ea typeface="SimSun" panose="02010600030101010101" pitchFamily="2" charset="-122"/>
              </a:rPr>
              <a:t>倾听每个人的想法。</a:t>
            </a:r>
            <a:endParaRPr lang="en-US" sz="2600" dirty="0">
              <a:latin typeface="SimSun" panose="02010600030101010101" pitchFamily="2" charset="-122"/>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2600" dirty="0">
                <a:latin typeface="SimSun" panose="02010600030101010101" pitchFamily="2" charset="-122"/>
                <a:ea typeface="SimSun" panose="02010600030101010101" pitchFamily="2" charset="-122"/>
              </a:rPr>
              <a:t>研究和了解这些问题。</a:t>
            </a:r>
            <a:endParaRPr lang="en-US" sz="2600" dirty="0">
              <a:latin typeface="SimSun" panose="02010600030101010101" pitchFamily="2" charset="-122"/>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2600" dirty="0">
                <a:latin typeface="SimSun" panose="02010600030101010101" pitchFamily="2" charset="-122"/>
                <a:ea typeface="SimSun" panose="02010600030101010101" pitchFamily="2" charset="-122"/>
              </a:rPr>
              <a:t>列出有效想法、无效想法以及原因。</a:t>
            </a:r>
            <a:endParaRPr lang="en-US" sz="2600" dirty="0">
              <a:latin typeface="SimSun" panose="02010600030101010101" pitchFamily="2" charset="-122"/>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2600" dirty="0">
                <a:latin typeface="SimSun" panose="02010600030101010101" pitchFamily="2" charset="-122"/>
                <a:ea typeface="SimSun" panose="02010600030101010101" pitchFamily="2" charset="-122"/>
              </a:rPr>
              <a:t>获取委员会以外的其他人员（即运动员或志愿者）的意见。</a:t>
            </a:r>
            <a:endParaRPr lang="en-US" sz="2600" dirty="0">
              <a:latin typeface="SimSun" panose="02010600030101010101" pitchFamily="2" charset="-122"/>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2600" dirty="0">
                <a:latin typeface="SimSun" panose="02010600030101010101" pitchFamily="2" charset="-122"/>
                <a:ea typeface="SimSun" panose="02010600030101010101" pitchFamily="2" charset="-122"/>
              </a:rPr>
              <a:t>不要与委员会以外的人员分享机密信息。</a:t>
            </a:r>
            <a:endParaRPr lang="en-US" sz="2600" dirty="0">
              <a:latin typeface="SimSun" panose="02010600030101010101" pitchFamily="2" charset="-122"/>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2600" dirty="0">
                <a:latin typeface="SimSun" panose="02010600030101010101" pitchFamily="2" charset="-122"/>
                <a:ea typeface="SimSun" panose="02010600030101010101" pitchFamily="2" charset="-122"/>
              </a:rPr>
              <a:t>相互协作，找到最佳解决方案。</a:t>
            </a:r>
            <a:endParaRPr lang="en-US" sz="2600" dirty="0">
              <a:latin typeface="SimSun" panose="02010600030101010101" pitchFamily="2" charset="-122"/>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2600" dirty="0">
                <a:latin typeface="SimSun" panose="02010600030101010101" pitchFamily="2" charset="-122"/>
                <a:ea typeface="SimSun" panose="02010600030101010101" pitchFamily="2" charset="-122"/>
              </a:rPr>
              <a:t>小组达成共识</a:t>
            </a:r>
            <a:r>
              <a:rPr lang="zh-CN" altLang="en-US" sz="2600" dirty="0">
                <a:latin typeface="SimSun" panose="02010600030101010101" pitchFamily="2" charset="-122"/>
                <a:ea typeface="SimSun" panose="02010600030101010101" pitchFamily="2" charset="-122"/>
              </a:rPr>
              <a:t>。</a:t>
            </a:r>
            <a:endParaRPr lang="en-US" sz="2600" dirty="0">
              <a:latin typeface="SimSun" panose="02010600030101010101" pitchFamily="2" charset="-122"/>
              <a:ea typeface="SimSun" panose="02010600030101010101" pitchFamily="2" charset="-122"/>
            </a:endParaRPr>
          </a:p>
          <a:p>
            <a:pPr marL="342900" marR="0" lvl="0" indent="-342900" algn="just">
              <a:lnSpc>
                <a:spcPct val="115000"/>
              </a:lnSpc>
              <a:spcBef>
                <a:spcPts val="0"/>
              </a:spcBef>
              <a:spcAft>
                <a:spcPts val="0"/>
              </a:spcAft>
              <a:buFont typeface="Symbol" panose="05050102010706020507" pitchFamily="18" charset="2"/>
              <a:buChar char=""/>
            </a:pPr>
            <a:r>
              <a:rPr lang="zh-cn" sz="2600" dirty="0">
                <a:latin typeface="SimSun" panose="02010600030101010101" pitchFamily="2" charset="-122"/>
                <a:ea typeface="SimSun" panose="02010600030101010101" pitchFamily="2" charset="-122"/>
                <a:cs typeface="Times New Roman" panose="02020603050405020304" pitchFamily="18" charset="0"/>
              </a:rPr>
              <a:t>以专业方式行事</a:t>
            </a:r>
            <a:r>
              <a:rPr lang="zh-CN" altLang="en-US" sz="2600" dirty="0">
                <a:latin typeface="SimSun" panose="02010600030101010101" pitchFamily="2" charset="-122"/>
                <a:ea typeface="SimSun" panose="02010600030101010101" pitchFamily="2" charset="-122"/>
                <a:cs typeface="Times New Roman" panose="02020603050405020304" pitchFamily="18" charset="0"/>
              </a:rPr>
              <a:t>。</a:t>
            </a:r>
            <a:endParaRPr lang="en-US" sz="2600" dirty="0">
              <a:latin typeface="SimSun" panose="02010600030101010101" pitchFamily="2" charset="-122"/>
              <a:ea typeface="SimSun" panose="02010600030101010101" pitchFamily="2" charset="-122"/>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zh-cn" sz="2600" dirty="0">
                <a:latin typeface="SimSun" panose="02010600030101010101" pitchFamily="2" charset="-122"/>
                <a:ea typeface="SimSun" panose="02010600030101010101" pitchFamily="2" charset="-122"/>
                <a:cs typeface="Times New Roman" panose="02020603050405020304" pitchFamily="18" charset="0"/>
              </a:rPr>
              <a:t>即使您不同意，也要接受小组决定。</a:t>
            </a:r>
            <a:endParaRPr lang="en-US" sz="2600" dirty="0">
              <a:latin typeface="SimSun" panose="02010600030101010101" pitchFamily="2" charset="-122"/>
              <a:ea typeface="SimSun" panose="02010600030101010101" pitchFamily="2" charset="-122"/>
              <a:cs typeface="Times New Roman" panose="02020603050405020304" pitchFamily="18" charset="0"/>
            </a:endParaRPr>
          </a:p>
        </p:txBody>
      </p:sp>
      <p:sp>
        <p:nvSpPr>
          <p:cNvPr id="5" name="TextBox 4">
            <a:extLst>
              <a:ext uri="{FF2B5EF4-FFF2-40B4-BE49-F238E27FC236}">
                <a16:creationId xmlns:a16="http://schemas.microsoft.com/office/drawing/2014/main" id="{015A1C4F-531F-4D7A-ADF9-2906A739FC2E}"/>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802592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zh-cn" dirty="0">
                <a:latin typeface="SimSun" panose="02010600030101010101" pitchFamily="2" charset="-122"/>
                <a:ea typeface="SimSun" panose="02010600030101010101" pitchFamily="2" charset="-122"/>
              </a:rPr>
              <a:t>委员会和董事会</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SimSun" panose="02010600030101010101" pitchFamily="2" charset="-122"/>
                <a:ea typeface="SimSun" panose="02010600030101010101" pitchFamily="2" charset="-122"/>
              </a:rPr>
              <a:t>活动 </a:t>
            </a:r>
            <a:r>
              <a:rPr lang="en-US" sz="2800" b="1" dirty="0">
                <a:solidFill>
                  <a:srgbClr val="179984"/>
                </a:solidFill>
              </a:rPr>
              <a:t>2</a:t>
            </a:r>
            <a:endParaRPr lang="zh-cn" sz="2800" b="1" dirty="0">
              <a:solidFill>
                <a:srgbClr val="179984"/>
              </a:solidFill>
              <a:latin typeface="SimSun" panose="02010600030101010101" pitchFamily="2" charset="-122"/>
              <a:ea typeface="SimSun" panose="02010600030101010101" pitchFamily="2" charset="-122"/>
            </a:endParaRP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705446"/>
            <a:ext cx="10515600" cy="2108410"/>
          </a:xfrm>
        </p:spPr>
        <p:txBody>
          <a:bodyPr>
            <a:normAutofit/>
          </a:bodyPr>
          <a:lstStyle/>
          <a:p>
            <a:pPr marL="0" indent="0">
              <a:buNone/>
            </a:pPr>
            <a:r>
              <a:rPr lang="zh-cn" dirty="0">
                <a:latin typeface="SimSun" panose="02010600030101010101" pitchFamily="2" charset="-122"/>
                <a:ea typeface="SimSun" panose="02010600030101010101" pitchFamily="2" charset="-122"/>
                <a:cs typeface="Times New Roman" panose="02020603050405020304" pitchFamily="18" charset="0"/>
              </a:rPr>
              <a:t>每个小组都将成为特殊奥林匹克运动会项目的融合运动委员会，</a:t>
            </a:r>
            <a:br>
              <a:rPr lang="en-US" altLang="zh-CN" dirty="0">
                <a:latin typeface="SimSun" panose="02010600030101010101" pitchFamily="2" charset="-122"/>
                <a:ea typeface="SimSun" panose="02010600030101010101" pitchFamily="2" charset="-122"/>
                <a:cs typeface="Times New Roman" panose="02020603050405020304" pitchFamily="18" charset="0"/>
              </a:rPr>
            </a:br>
            <a:r>
              <a:rPr lang="zh-cn" dirty="0">
                <a:latin typeface="SimSun" panose="02010600030101010101" pitchFamily="2" charset="-122"/>
                <a:ea typeface="SimSun" panose="02010600030101010101" pitchFamily="2" charset="-122"/>
                <a:cs typeface="Times New Roman" panose="02020603050405020304" pitchFamily="18" charset="0"/>
              </a:rPr>
              <a:t>他们需要决定如何在未来 </a:t>
            </a:r>
            <a:r>
              <a:rPr lang="en-US" altLang="zh-CN" dirty="0">
                <a:latin typeface="Ubuntu Light" panose="020B0304030602030204" pitchFamily="34" charset="0"/>
                <a:cs typeface="Times New Roman" panose="02020603050405020304" pitchFamily="18" charset="0"/>
              </a:rPr>
              <a:t>6</a:t>
            </a:r>
            <a:r>
              <a:rPr lang="zh-cn" dirty="0">
                <a:latin typeface="SimSun" panose="02010600030101010101" pitchFamily="2" charset="-122"/>
                <a:ea typeface="SimSun" panose="02010600030101010101" pitchFamily="2" charset="-122"/>
                <a:cs typeface="Times New Roman" panose="02020603050405020304" pitchFamily="18" charset="0"/>
              </a:rPr>
              <a:t> 个月内花费 </a:t>
            </a:r>
            <a:r>
              <a:rPr lang="en-US" altLang="zh-CN" dirty="0">
                <a:latin typeface="Ubuntu Light" panose="020B0304030602030204" pitchFamily="34" charset="0"/>
                <a:cs typeface="Times New Roman" panose="02020603050405020304" pitchFamily="18" charset="0"/>
              </a:rPr>
              <a:t>32,000</a:t>
            </a:r>
            <a:r>
              <a:rPr lang="zh-cn" dirty="0">
                <a:latin typeface="SimSun" panose="02010600030101010101" pitchFamily="2" charset="-122"/>
                <a:ea typeface="SimSun" panose="02010600030101010101" pitchFamily="2" charset="-122"/>
                <a:cs typeface="Times New Roman" panose="02020603050405020304" pitchFamily="18" charset="0"/>
              </a:rPr>
              <a:t> 元以提高融合</a:t>
            </a:r>
            <a:br>
              <a:rPr lang="en-US" altLang="zh-CN" dirty="0">
                <a:latin typeface="SimSun" panose="02010600030101010101" pitchFamily="2" charset="-122"/>
                <a:ea typeface="SimSun" panose="02010600030101010101" pitchFamily="2" charset="-122"/>
                <a:cs typeface="Times New Roman" panose="02020603050405020304" pitchFamily="18" charset="0"/>
              </a:rPr>
            </a:br>
            <a:r>
              <a:rPr lang="zh-cn" dirty="0">
                <a:latin typeface="SimSun" panose="02010600030101010101" pitchFamily="2" charset="-122"/>
                <a:ea typeface="SimSun" panose="02010600030101010101" pitchFamily="2" charset="-122"/>
                <a:cs typeface="Times New Roman" panose="02020603050405020304" pitchFamily="18" charset="0"/>
              </a:rPr>
              <a:t>合作伙伴的参与度。</a:t>
            </a:r>
            <a:endParaRPr lang="en-US" dirty="0">
              <a:latin typeface="SimSun" panose="02010600030101010101" pitchFamily="2" charset="-122"/>
              <a:ea typeface="SimSun" panose="02010600030101010101" pitchFamily="2" charset="-122"/>
            </a:endParaRPr>
          </a:p>
        </p:txBody>
      </p:sp>
      <p:sp>
        <p:nvSpPr>
          <p:cNvPr id="5" name="TextBox 4">
            <a:extLst>
              <a:ext uri="{FF2B5EF4-FFF2-40B4-BE49-F238E27FC236}">
                <a16:creationId xmlns:a16="http://schemas.microsoft.com/office/drawing/2014/main" id="{8423618A-F148-41C7-81F2-E181732FF55E}"/>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85985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zh-cn" dirty="0">
                <a:latin typeface="SimSun" panose="02010600030101010101" pitchFamily="2" charset="-122"/>
                <a:ea typeface="SimSun" panose="02010600030101010101" pitchFamily="2" charset="-122"/>
              </a:rPr>
              <a:t>委员会和董事会</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SimSun" panose="02010600030101010101" pitchFamily="2" charset="-122"/>
                <a:ea typeface="SimSun" panose="02010600030101010101" pitchFamily="2" charset="-122"/>
              </a:rPr>
              <a:t>活动 </a:t>
            </a:r>
            <a:r>
              <a:rPr lang="en-US" sz="2800" b="1" dirty="0">
                <a:solidFill>
                  <a:srgbClr val="179984"/>
                </a:solidFill>
              </a:rPr>
              <a:t>3</a:t>
            </a:r>
            <a:endParaRPr lang="zh-cn" sz="2800" b="1" dirty="0">
              <a:solidFill>
                <a:srgbClr val="179984"/>
              </a:solidFill>
              <a:latin typeface="SimSun" panose="02010600030101010101" pitchFamily="2" charset="-122"/>
              <a:ea typeface="SimSun" panose="02010600030101010101" pitchFamily="2" charset="-122"/>
            </a:endParaRP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705446"/>
            <a:ext cx="10515600" cy="2108410"/>
          </a:xfrm>
        </p:spPr>
        <p:txBody>
          <a:bodyPr>
            <a:normAutofit/>
          </a:bodyPr>
          <a:lstStyle/>
          <a:p>
            <a:pPr marL="0" indent="0">
              <a:lnSpc>
                <a:spcPct val="150000"/>
              </a:lnSpc>
              <a:buNone/>
            </a:pPr>
            <a:r>
              <a:rPr lang="zh-cn" dirty="0">
                <a:latin typeface="SimSun" panose="02010600030101010101" pitchFamily="2" charset="-122"/>
                <a:ea typeface="SimSun" panose="02010600030101010101" pitchFamily="2" charset="-122"/>
                <a:cs typeface="Times New Roman" panose="02020603050405020304" pitchFamily="18" charset="0"/>
              </a:rPr>
              <a:t>特殊奥林匹克运动会创立了各种具有不同作用的委员会。</a:t>
            </a:r>
          </a:p>
          <a:p>
            <a:pPr marL="0" indent="0">
              <a:buNone/>
            </a:pPr>
            <a:endParaRPr lang="en-US" b="1" dirty="0">
              <a:solidFill>
                <a:srgbClr val="179984"/>
              </a:solidFill>
              <a:latin typeface="SimSun" panose="02010600030101010101" pitchFamily="2" charset="-122"/>
              <a:ea typeface="SimSun" panose="02010600030101010101" pitchFamily="2" charset="-122"/>
              <a:cs typeface="Times New Roman" panose="02020603050405020304" pitchFamily="18" charset="0"/>
            </a:endParaRPr>
          </a:p>
          <a:p>
            <a:pPr marL="0" indent="0">
              <a:buNone/>
            </a:pPr>
            <a:r>
              <a:rPr lang="zh-cn" b="1" dirty="0">
                <a:solidFill>
                  <a:srgbClr val="179984"/>
                </a:solidFill>
                <a:latin typeface="SimSun" panose="02010600030101010101" pitchFamily="2" charset="-122"/>
                <a:ea typeface="SimSun" panose="02010600030101010101" pitchFamily="2" charset="-122"/>
                <a:cs typeface="Times New Roman" panose="02020603050405020304" pitchFamily="18" charset="0"/>
              </a:rPr>
              <a:t>您能想出一些吗？</a:t>
            </a:r>
          </a:p>
        </p:txBody>
      </p:sp>
      <p:sp>
        <p:nvSpPr>
          <p:cNvPr id="5" name="TextBox 4">
            <a:extLst>
              <a:ext uri="{FF2B5EF4-FFF2-40B4-BE49-F238E27FC236}">
                <a16:creationId xmlns:a16="http://schemas.microsoft.com/office/drawing/2014/main" id="{24F66870-3435-49A6-8E5F-72FDFEFCAD8B}"/>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10460800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normAutofit/>
          </a:bodyPr>
          <a:lstStyle/>
          <a:p>
            <a:r>
              <a:rPr lang="zh-cn" dirty="0">
                <a:latin typeface="SimSun" panose="02010600030101010101" pitchFamily="2" charset="-122"/>
                <a:ea typeface="SimSun" panose="02010600030101010101" pitchFamily="2" charset="-122"/>
              </a:rPr>
              <a:t>什么是特殊奥林匹克运动会董事会？</a:t>
            </a:r>
          </a:p>
        </p:txBody>
      </p:sp>
      <p:sp>
        <p:nvSpPr>
          <p:cNvPr id="4" name="Content Placeholder 2">
            <a:extLst>
              <a:ext uri="{FF2B5EF4-FFF2-40B4-BE49-F238E27FC236}">
                <a16:creationId xmlns:a16="http://schemas.microsoft.com/office/drawing/2014/main" id="{2489D8BB-C12A-E243-91CA-9EBB530403E9}"/>
              </a:ext>
            </a:extLst>
          </p:cNvPr>
          <p:cNvSpPr>
            <a:spLocks noGrp="1"/>
          </p:cNvSpPr>
          <p:nvPr>
            <p:ph idx="1"/>
          </p:nvPr>
        </p:nvSpPr>
        <p:spPr>
          <a:xfrm>
            <a:off x="4710793" y="2259477"/>
            <a:ext cx="3031672" cy="445969"/>
          </a:xfrm>
        </p:spPr>
        <p:txBody>
          <a:bodyPr>
            <a:normAutofit/>
          </a:bodyPr>
          <a:lstStyle/>
          <a:p>
            <a:pPr marL="0" indent="0" algn="ctr">
              <a:buNone/>
            </a:pPr>
            <a:r>
              <a:rPr lang="zh-cn" sz="2400" b="1" dirty="0">
                <a:solidFill>
                  <a:srgbClr val="179984"/>
                </a:solidFill>
                <a:latin typeface="SimSun" panose="02010600030101010101" pitchFamily="2" charset="-122"/>
                <a:ea typeface="SimSun" panose="02010600030101010101" pitchFamily="2" charset="-122"/>
                <a:cs typeface="Times New Roman" panose="02020603050405020304" pitchFamily="18" charset="0"/>
              </a:rPr>
              <a:t>董事会</a:t>
            </a:r>
          </a:p>
        </p:txBody>
      </p:sp>
      <p:sp>
        <p:nvSpPr>
          <p:cNvPr id="5" name="Content Placeholder 2">
            <a:extLst>
              <a:ext uri="{FF2B5EF4-FFF2-40B4-BE49-F238E27FC236}">
                <a16:creationId xmlns:a16="http://schemas.microsoft.com/office/drawing/2014/main" id="{F9B4ABAA-CFE9-444C-B20F-ED7F2D458F5C}"/>
              </a:ext>
            </a:extLst>
          </p:cNvPr>
          <p:cNvSpPr txBox="1">
            <a:spLocks/>
          </p:cNvSpPr>
          <p:nvPr/>
        </p:nvSpPr>
        <p:spPr>
          <a:xfrm>
            <a:off x="4727122" y="3491362"/>
            <a:ext cx="3031672" cy="4459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sz="2400" b="1" dirty="0">
                <a:solidFill>
                  <a:srgbClr val="179984"/>
                </a:solidFill>
                <a:latin typeface="SimSun" panose="02010600030101010101" pitchFamily="2" charset="-122"/>
                <a:ea typeface="SimSun" panose="02010600030101010101" pitchFamily="2" charset="-122"/>
                <a:cs typeface="Times New Roman" panose="02020603050405020304" pitchFamily="18" charset="0"/>
              </a:rPr>
              <a:t>总裁兼首席执行官</a:t>
            </a:r>
          </a:p>
        </p:txBody>
      </p:sp>
      <p:sp>
        <p:nvSpPr>
          <p:cNvPr id="6" name="Content Placeholder 2">
            <a:extLst>
              <a:ext uri="{FF2B5EF4-FFF2-40B4-BE49-F238E27FC236}">
                <a16:creationId xmlns:a16="http://schemas.microsoft.com/office/drawing/2014/main" id="{45FB0ECA-3BF1-574E-A7A3-DCFB3CD12C72}"/>
              </a:ext>
            </a:extLst>
          </p:cNvPr>
          <p:cNvSpPr txBox="1">
            <a:spLocks/>
          </p:cNvSpPr>
          <p:nvPr/>
        </p:nvSpPr>
        <p:spPr>
          <a:xfrm>
            <a:off x="1230086" y="5134817"/>
            <a:ext cx="1088572" cy="44596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sz="2400" b="1" dirty="0">
                <a:solidFill>
                  <a:srgbClr val="179984"/>
                </a:solidFill>
                <a:latin typeface="SimSun" panose="02010600030101010101" pitchFamily="2" charset="-122"/>
                <a:ea typeface="SimSun" panose="02010600030101010101" pitchFamily="2" charset="-122"/>
                <a:cs typeface="Times New Roman" panose="02020603050405020304" pitchFamily="18" charset="0"/>
              </a:rPr>
              <a:t>工作人员</a:t>
            </a:r>
          </a:p>
        </p:txBody>
      </p:sp>
      <p:sp>
        <p:nvSpPr>
          <p:cNvPr id="8" name="Content Placeholder 2">
            <a:extLst>
              <a:ext uri="{FF2B5EF4-FFF2-40B4-BE49-F238E27FC236}">
                <a16:creationId xmlns:a16="http://schemas.microsoft.com/office/drawing/2014/main" id="{D24994F1-01B9-B44D-A997-62A104FBE6C5}"/>
              </a:ext>
            </a:extLst>
          </p:cNvPr>
          <p:cNvSpPr txBox="1">
            <a:spLocks/>
          </p:cNvSpPr>
          <p:nvPr/>
        </p:nvSpPr>
        <p:spPr>
          <a:xfrm>
            <a:off x="3369129" y="5134817"/>
            <a:ext cx="1088572" cy="44596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sz="2400" b="1" dirty="0">
                <a:solidFill>
                  <a:srgbClr val="179984"/>
                </a:solidFill>
                <a:latin typeface="SimSun" panose="02010600030101010101" pitchFamily="2" charset="-122"/>
                <a:ea typeface="SimSun" panose="02010600030101010101" pitchFamily="2" charset="-122"/>
                <a:cs typeface="Times New Roman" panose="02020603050405020304" pitchFamily="18" charset="0"/>
              </a:rPr>
              <a:t>工作人员</a:t>
            </a:r>
          </a:p>
        </p:txBody>
      </p:sp>
      <p:sp>
        <p:nvSpPr>
          <p:cNvPr id="9" name="Content Placeholder 2">
            <a:extLst>
              <a:ext uri="{FF2B5EF4-FFF2-40B4-BE49-F238E27FC236}">
                <a16:creationId xmlns:a16="http://schemas.microsoft.com/office/drawing/2014/main" id="{4B154F5F-47E1-B34A-9DCD-2CC9AE6BB4AD}"/>
              </a:ext>
            </a:extLst>
          </p:cNvPr>
          <p:cNvSpPr txBox="1">
            <a:spLocks/>
          </p:cNvSpPr>
          <p:nvPr/>
        </p:nvSpPr>
        <p:spPr>
          <a:xfrm>
            <a:off x="5666014" y="5129720"/>
            <a:ext cx="1088572" cy="44596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sz="2400" b="1" dirty="0">
                <a:solidFill>
                  <a:srgbClr val="179984"/>
                </a:solidFill>
                <a:latin typeface="SimSun" panose="02010600030101010101" pitchFamily="2" charset="-122"/>
                <a:ea typeface="SimSun" panose="02010600030101010101" pitchFamily="2" charset="-122"/>
                <a:cs typeface="Times New Roman" panose="02020603050405020304" pitchFamily="18" charset="0"/>
              </a:rPr>
              <a:t>工作人员</a:t>
            </a:r>
          </a:p>
        </p:txBody>
      </p:sp>
      <p:sp>
        <p:nvSpPr>
          <p:cNvPr id="10" name="Content Placeholder 2">
            <a:extLst>
              <a:ext uri="{FF2B5EF4-FFF2-40B4-BE49-F238E27FC236}">
                <a16:creationId xmlns:a16="http://schemas.microsoft.com/office/drawing/2014/main" id="{DC679721-F50C-FE49-8CDF-7B3117B18876}"/>
              </a:ext>
            </a:extLst>
          </p:cNvPr>
          <p:cNvSpPr txBox="1">
            <a:spLocks/>
          </p:cNvSpPr>
          <p:nvPr/>
        </p:nvSpPr>
        <p:spPr>
          <a:xfrm>
            <a:off x="8100031" y="5129720"/>
            <a:ext cx="1088572" cy="44596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sz="2400" b="1" dirty="0">
                <a:solidFill>
                  <a:srgbClr val="179984"/>
                </a:solidFill>
                <a:latin typeface="SimSun" panose="02010600030101010101" pitchFamily="2" charset="-122"/>
                <a:ea typeface="SimSun" panose="02010600030101010101" pitchFamily="2" charset="-122"/>
                <a:cs typeface="Times New Roman" panose="02020603050405020304" pitchFamily="18" charset="0"/>
              </a:rPr>
              <a:t>工作人员</a:t>
            </a:r>
          </a:p>
        </p:txBody>
      </p:sp>
      <p:sp>
        <p:nvSpPr>
          <p:cNvPr id="11" name="Content Placeholder 2">
            <a:extLst>
              <a:ext uri="{FF2B5EF4-FFF2-40B4-BE49-F238E27FC236}">
                <a16:creationId xmlns:a16="http://schemas.microsoft.com/office/drawing/2014/main" id="{12ACCC56-E8B5-784B-A686-0825B1BDD385}"/>
              </a:ext>
            </a:extLst>
          </p:cNvPr>
          <p:cNvSpPr txBox="1">
            <a:spLocks/>
          </p:cNvSpPr>
          <p:nvPr/>
        </p:nvSpPr>
        <p:spPr>
          <a:xfrm>
            <a:off x="10216241" y="5129720"/>
            <a:ext cx="1088572" cy="44596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sz="2400" b="1" dirty="0">
                <a:solidFill>
                  <a:srgbClr val="179984"/>
                </a:solidFill>
                <a:latin typeface="SimSun" panose="02010600030101010101" pitchFamily="2" charset="-122"/>
                <a:ea typeface="SimSun" panose="02010600030101010101" pitchFamily="2" charset="-122"/>
                <a:cs typeface="Times New Roman" panose="02020603050405020304" pitchFamily="18" charset="0"/>
              </a:rPr>
              <a:t>工作人员</a:t>
            </a:r>
          </a:p>
        </p:txBody>
      </p:sp>
      <p:sp>
        <p:nvSpPr>
          <p:cNvPr id="12" name="TextBox 11">
            <a:extLst>
              <a:ext uri="{FF2B5EF4-FFF2-40B4-BE49-F238E27FC236}">
                <a16:creationId xmlns:a16="http://schemas.microsoft.com/office/drawing/2014/main" id="{86B4E623-48C8-4DD8-AC66-6C8D282E6D6F}"/>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3457757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11803F-4E55-6741-BFC2-5438E97C7D24}"/>
              </a:ext>
            </a:extLst>
          </p:cNvPr>
          <p:cNvPicPr>
            <a:picLocks noChangeAspect="1"/>
          </p:cNvPicPr>
          <p:nvPr/>
        </p:nvPicPr>
        <p:blipFill>
          <a:blip r:embed="rId4"/>
          <a:stretch>
            <a:fillRect/>
          </a:stretch>
        </p:blipFill>
        <p:spPr>
          <a:xfrm>
            <a:off x="3356429" y="1396165"/>
            <a:ext cx="5016500" cy="5016500"/>
          </a:xfrm>
          <a:prstGeom prst="rect">
            <a:avLst/>
          </a:prstGeom>
        </p:spPr>
      </p:pic>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normAutofit/>
          </a:bodyPr>
          <a:lstStyle/>
          <a:p>
            <a:r>
              <a:rPr lang="zh-cn" dirty="0">
                <a:latin typeface="SimSun" panose="02010600030101010101" pitchFamily="2" charset="-122"/>
                <a:ea typeface="SimSun" panose="02010600030101010101" pitchFamily="2" charset="-122"/>
              </a:rPr>
              <a:t>什么是特殊奥林匹克运动会董事会</a:t>
            </a:r>
            <a:r>
              <a:rPr lang="en-US" dirty="0"/>
              <a:t>?</a:t>
            </a:r>
            <a:endParaRPr lang="zh-cn" dirty="0">
              <a:latin typeface="SimSun" panose="02010600030101010101" pitchFamily="2" charset="-122"/>
              <a:ea typeface="SimSun" panose="02010600030101010101" pitchFamily="2" charset="-122"/>
            </a:endParaRPr>
          </a:p>
        </p:txBody>
      </p:sp>
      <p:sp>
        <p:nvSpPr>
          <p:cNvPr id="5" name="Content Placeholder 2">
            <a:extLst>
              <a:ext uri="{FF2B5EF4-FFF2-40B4-BE49-F238E27FC236}">
                <a16:creationId xmlns:a16="http://schemas.microsoft.com/office/drawing/2014/main" id="{3F3E8486-F17F-BC48-BD4E-4DD58E17D366}"/>
              </a:ext>
            </a:extLst>
          </p:cNvPr>
          <p:cNvSpPr>
            <a:spLocks noGrp="1"/>
          </p:cNvSpPr>
          <p:nvPr>
            <p:ph idx="1"/>
          </p:nvPr>
        </p:nvSpPr>
        <p:spPr>
          <a:xfrm>
            <a:off x="3564764" y="2678004"/>
            <a:ext cx="2347686" cy="930610"/>
          </a:xfrm>
        </p:spPr>
        <p:txBody>
          <a:bodyPr>
            <a:normAutofit/>
          </a:bodyPr>
          <a:lstStyle/>
          <a:p>
            <a:pPr marL="0" indent="0" algn="ctr">
              <a:buNone/>
            </a:pPr>
            <a:r>
              <a:rPr lang="en-US" altLang="zh-CN" sz="2400" b="1" dirty="0">
                <a:solidFill>
                  <a:srgbClr val="179984"/>
                </a:solidFill>
                <a:cs typeface="Times New Roman" panose="02020603050405020304" pitchFamily="18" charset="0"/>
              </a:rPr>
              <a:t>SO</a:t>
            </a:r>
            <a:r>
              <a:rPr lang="zh-cn" sz="2400" b="1" dirty="0">
                <a:solidFill>
                  <a:srgbClr val="179984"/>
                </a:solidFill>
                <a:latin typeface="SimSun" panose="02010600030101010101" pitchFamily="2" charset="-122"/>
                <a:ea typeface="SimSun" panose="02010600030101010101" pitchFamily="2" charset="-122"/>
                <a:cs typeface="Times New Roman" panose="02020603050405020304" pitchFamily="18" charset="0"/>
              </a:rPr>
              <a:t> 家庭成员</a:t>
            </a:r>
          </a:p>
        </p:txBody>
      </p:sp>
      <p:sp>
        <p:nvSpPr>
          <p:cNvPr id="6" name="Content Placeholder 2">
            <a:extLst>
              <a:ext uri="{FF2B5EF4-FFF2-40B4-BE49-F238E27FC236}">
                <a16:creationId xmlns:a16="http://schemas.microsoft.com/office/drawing/2014/main" id="{E49AFC24-4F86-D44F-AC88-7EC115D136FD}"/>
              </a:ext>
            </a:extLst>
          </p:cNvPr>
          <p:cNvSpPr txBox="1">
            <a:spLocks/>
          </p:cNvSpPr>
          <p:nvPr/>
        </p:nvSpPr>
        <p:spPr>
          <a:xfrm>
            <a:off x="3804427" y="4206044"/>
            <a:ext cx="1916150" cy="984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sz="2400" b="1" dirty="0">
                <a:solidFill>
                  <a:srgbClr val="179984"/>
                </a:solidFill>
                <a:cs typeface="Times New Roman" panose="02020603050405020304" pitchFamily="18" charset="0"/>
              </a:rPr>
              <a:t>SO</a:t>
            </a:r>
            <a:r>
              <a:rPr lang="zh-cn" sz="2400" b="1" dirty="0">
                <a:solidFill>
                  <a:srgbClr val="179984"/>
                </a:solidFill>
                <a:latin typeface="SimSun" panose="02010600030101010101" pitchFamily="2" charset="-122"/>
                <a:ea typeface="SimSun" panose="02010600030101010101" pitchFamily="2" charset="-122"/>
                <a:cs typeface="Times New Roman" panose="02020603050405020304" pitchFamily="18" charset="0"/>
              </a:rPr>
              <a:t> 运动员</a:t>
            </a:r>
          </a:p>
        </p:txBody>
      </p:sp>
      <p:sp>
        <p:nvSpPr>
          <p:cNvPr id="7" name="Content Placeholder 2">
            <a:extLst>
              <a:ext uri="{FF2B5EF4-FFF2-40B4-BE49-F238E27FC236}">
                <a16:creationId xmlns:a16="http://schemas.microsoft.com/office/drawing/2014/main" id="{123D9FB2-A534-8542-ACBA-68014B353235}"/>
              </a:ext>
            </a:extLst>
          </p:cNvPr>
          <p:cNvSpPr txBox="1">
            <a:spLocks/>
          </p:cNvSpPr>
          <p:nvPr/>
        </p:nvSpPr>
        <p:spPr>
          <a:xfrm>
            <a:off x="6001657" y="2678004"/>
            <a:ext cx="1872343" cy="9306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sz="2400" b="1" dirty="0">
                <a:solidFill>
                  <a:srgbClr val="179984"/>
                </a:solidFill>
                <a:latin typeface="SimSun" panose="02010600030101010101" pitchFamily="2" charset="-122"/>
                <a:ea typeface="SimSun" panose="02010600030101010101" pitchFamily="2" charset="-122"/>
                <a:cs typeface="Times New Roman" panose="02020603050405020304" pitchFamily="18" charset="0"/>
              </a:rPr>
              <a:t>运动专家</a:t>
            </a:r>
          </a:p>
        </p:txBody>
      </p:sp>
      <p:sp>
        <p:nvSpPr>
          <p:cNvPr id="8" name="Content Placeholder 2">
            <a:extLst>
              <a:ext uri="{FF2B5EF4-FFF2-40B4-BE49-F238E27FC236}">
                <a16:creationId xmlns:a16="http://schemas.microsoft.com/office/drawing/2014/main" id="{6A419AA1-C9C0-E84D-B6EB-9363FD1632FB}"/>
              </a:ext>
            </a:extLst>
          </p:cNvPr>
          <p:cNvSpPr txBox="1">
            <a:spLocks/>
          </p:cNvSpPr>
          <p:nvPr/>
        </p:nvSpPr>
        <p:spPr>
          <a:xfrm>
            <a:off x="6238422" y="4297288"/>
            <a:ext cx="1398815" cy="72355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sz="2400" b="1" dirty="0">
                <a:solidFill>
                  <a:srgbClr val="179984"/>
                </a:solidFill>
                <a:cs typeface="Times New Roman" panose="02020603050405020304" pitchFamily="18" charset="0"/>
              </a:rPr>
              <a:t>ID</a:t>
            </a:r>
            <a:r>
              <a:rPr lang="zh-cn" sz="2400" b="1" dirty="0">
                <a:solidFill>
                  <a:srgbClr val="179984"/>
                </a:solidFill>
                <a:latin typeface="SimSun" panose="02010600030101010101" pitchFamily="2" charset="-122"/>
                <a:ea typeface="SimSun" panose="02010600030101010101" pitchFamily="2" charset="-122"/>
                <a:cs typeface="Times New Roman" panose="02020603050405020304" pitchFamily="18" charset="0"/>
              </a:rPr>
              <a:t> 领域专家</a:t>
            </a:r>
          </a:p>
        </p:txBody>
      </p:sp>
      <p:sp>
        <p:nvSpPr>
          <p:cNvPr id="10" name="TextBox 9">
            <a:extLst>
              <a:ext uri="{FF2B5EF4-FFF2-40B4-BE49-F238E27FC236}">
                <a16:creationId xmlns:a16="http://schemas.microsoft.com/office/drawing/2014/main" id="{9FBC9C91-A25F-486F-AA63-78D34CC5B956}"/>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2212286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b="1" dirty="0">
                <a:solidFill>
                  <a:srgbClr val="179984"/>
                </a:solidFill>
                <a:latin typeface="SimSun" panose="02010600030101010101" pitchFamily="2" charset="-122"/>
                <a:ea typeface="SimSun" panose="02010600030101010101" pitchFamily="2" charset="-122"/>
              </a:rPr>
              <a:t>思考题</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1606464"/>
            <a:ext cx="10515600" cy="4886411"/>
          </a:xfrm>
        </p:spPr>
        <p:txBody>
          <a:bodyPr>
            <a:normAutofit/>
          </a:bodyPr>
          <a:lstStyle/>
          <a:p>
            <a:pPr marL="514350" lvl="0" indent="-514350">
              <a:lnSpc>
                <a:spcPct val="110000"/>
              </a:lnSpc>
              <a:spcBef>
                <a:spcPts val="0"/>
              </a:spcBef>
              <a:spcAft>
                <a:spcPts val="300"/>
              </a:spcAft>
              <a:buAutoNum type="arabicPeriod"/>
              <a:tabLst>
                <a:tab pos="457200" algn="l"/>
              </a:tabLst>
            </a:pPr>
            <a:r>
              <a:rPr lang="zh-cn" sz="2600" dirty="0">
                <a:solidFill>
                  <a:srgbClr val="202124"/>
                </a:solidFill>
                <a:latin typeface="Ubuntu Light" panose="020B0304030602030204" pitchFamily="34" charset="0"/>
                <a:ea typeface="SimSun" panose="02010600030101010101" pitchFamily="2" charset="-122"/>
                <a:cs typeface="Arial" panose="020B0604020202020204" pitchFamily="34" charset="0"/>
              </a:rPr>
              <a:t>让运动员以董事会成员和委员会成员的身份参与特殊奥林匹克运动会项目将给项目带来哪些好处</a:t>
            </a:r>
            <a:r>
              <a:rPr lang="en-US"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a:t>
            </a:r>
            <a:endParaRPr lang="zh-cn" sz="2600" dirty="0">
              <a:solidFill>
                <a:srgbClr val="202124"/>
              </a:solidFill>
              <a:latin typeface="Ubuntu Light" panose="020B0304030602030204" pitchFamily="34" charset="0"/>
              <a:ea typeface="SimSun" panose="02010600030101010101" pitchFamily="2" charset="-122"/>
              <a:cs typeface="Arial" panose="020B0604020202020204" pitchFamily="34" charset="0"/>
            </a:endParaRPr>
          </a:p>
          <a:p>
            <a:pPr marL="514350" lvl="0" indent="-514350">
              <a:lnSpc>
                <a:spcPct val="110000"/>
              </a:lnSpc>
              <a:spcBef>
                <a:spcPts val="0"/>
              </a:spcBef>
              <a:spcAft>
                <a:spcPts val="300"/>
              </a:spcAft>
              <a:buAutoNum type="arabicPeriod"/>
              <a:tabLst>
                <a:tab pos="457200" algn="l"/>
              </a:tabLst>
            </a:pPr>
            <a:endParaRPr lang="en-US" sz="2600" dirty="0">
              <a:solidFill>
                <a:srgbClr val="202124"/>
              </a:solidFill>
              <a:latin typeface="Ubuntu Light" panose="020B0304030602030204" pitchFamily="34" charset="0"/>
              <a:ea typeface="SimSun" panose="02010600030101010101" pitchFamily="2" charset="-122"/>
              <a:cs typeface="Arial" panose="020B0604020202020204" pitchFamily="34" charset="0"/>
            </a:endParaRPr>
          </a:p>
          <a:p>
            <a:pPr marL="514350" lvl="0" indent="-514350">
              <a:lnSpc>
                <a:spcPct val="110000"/>
              </a:lnSpc>
              <a:spcBef>
                <a:spcPts val="0"/>
              </a:spcBef>
              <a:spcAft>
                <a:spcPts val="300"/>
              </a:spcAft>
              <a:buAutoNum type="arabicPeriod"/>
              <a:tabLst>
                <a:tab pos="457200" algn="l"/>
              </a:tabLst>
            </a:pPr>
            <a:r>
              <a:rPr lang="zh-cn" sz="2600" dirty="0">
                <a:solidFill>
                  <a:srgbClr val="202124"/>
                </a:solidFill>
                <a:latin typeface="Ubuntu Light" panose="020B0304030602030204" pitchFamily="34" charset="0"/>
                <a:ea typeface="SimSun" panose="02010600030101010101" pitchFamily="2" charset="-122"/>
                <a:cs typeface="Arial" panose="020B0604020202020204" pitchFamily="34" charset="0"/>
              </a:rPr>
              <a:t>在董事会任职的运动员将遇到哪些挑战</a:t>
            </a:r>
            <a:r>
              <a:rPr lang="en-US"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 </a:t>
            </a:r>
            <a:r>
              <a:rPr lang="zh-cn" sz="2600" dirty="0">
                <a:solidFill>
                  <a:srgbClr val="202124"/>
                </a:solidFill>
                <a:latin typeface="Ubuntu Light" panose="020B0304030602030204" pitchFamily="34" charset="0"/>
                <a:ea typeface="SimSun" panose="02010600030101010101" pitchFamily="2" charset="-122"/>
                <a:cs typeface="Arial" panose="020B0604020202020204" pitchFamily="34" charset="0"/>
              </a:rPr>
              <a:t>如果您是董事会成员，您将会如何应对这些挑战</a:t>
            </a:r>
            <a:r>
              <a:rPr lang="en-US"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 </a:t>
            </a:r>
            <a:r>
              <a:rPr lang="zh-cn" sz="2600" dirty="0">
                <a:solidFill>
                  <a:srgbClr val="202124"/>
                </a:solidFill>
                <a:latin typeface="Ubuntu Light" panose="020B0304030602030204" pitchFamily="34" charset="0"/>
                <a:ea typeface="SimSun" panose="02010600030101010101" pitchFamily="2" charset="-122"/>
                <a:cs typeface="Arial" panose="020B0604020202020204" pitchFamily="34" charset="0"/>
              </a:rPr>
              <a:t> </a:t>
            </a:r>
          </a:p>
          <a:p>
            <a:pPr marL="514350" lvl="0" indent="-514350">
              <a:lnSpc>
                <a:spcPct val="110000"/>
              </a:lnSpc>
              <a:spcBef>
                <a:spcPts val="0"/>
              </a:spcBef>
              <a:spcAft>
                <a:spcPts val="300"/>
              </a:spcAft>
              <a:buAutoNum type="arabicPeriod"/>
              <a:tabLst>
                <a:tab pos="457200" algn="l"/>
              </a:tabLst>
            </a:pPr>
            <a:endParaRPr lang="en-US" sz="2600" dirty="0">
              <a:solidFill>
                <a:srgbClr val="202124"/>
              </a:solidFill>
              <a:latin typeface="Ubuntu Light" panose="020B0304030602030204" pitchFamily="34" charset="0"/>
              <a:ea typeface="SimSun" panose="02010600030101010101" pitchFamily="2" charset="-122"/>
              <a:cs typeface="Arial" panose="020B0604020202020204" pitchFamily="34" charset="0"/>
            </a:endParaRPr>
          </a:p>
          <a:p>
            <a:pPr marL="514350" lvl="0" indent="-514350">
              <a:lnSpc>
                <a:spcPct val="110000"/>
              </a:lnSpc>
              <a:spcBef>
                <a:spcPts val="0"/>
              </a:spcBef>
              <a:spcAft>
                <a:spcPts val="300"/>
              </a:spcAft>
              <a:buAutoNum type="arabicPeriod"/>
              <a:tabLst>
                <a:tab pos="457200" algn="l"/>
              </a:tabLst>
            </a:pPr>
            <a:r>
              <a:rPr lang="zh-cn" sz="2600" dirty="0">
                <a:solidFill>
                  <a:srgbClr val="202124"/>
                </a:solidFill>
                <a:latin typeface="Ubuntu Light" panose="020B0304030602030204" pitchFamily="34" charset="0"/>
                <a:ea typeface="SimSun" panose="02010600030101010101" pitchFamily="2" charset="-122"/>
                <a:cs typeface="Arial" panose="020B0604020202020204" pitchFamily="34" charset="0"/>
              </a:rPr>
              <a:t>想想您自己在这些角色中的表现。您拥有的哪些优势可以帮助您取得成功</a:t>
            </a:r>
            <a:r>
              <a:rPr lang="en-US"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 </a:t>
            </a:r>
            <a:r>
              <a:rPr lang="zh-cn" sz="2600" dirty="0">
                <a:solidFill>
                  <a:srgbClr val="202124"/>
                </a:solidFill>
                <a:latin typeface="Ubuntu Light" panose="020B0304030602030204" pitchFamily="34" charset="0"/>
                <a:ea typeface="SimSun" panose="02010600030101010101" pitchFamily="2" charset="-122"/>
                <a:cs typeface="Arial" panose="020B0604020202020204" pitchFamily="34" charset="0"/>
              </a:rPr>
              <a:t>您需要在哪些方面做出改进</a:t>
            </a:r>
            <a:r>
              <a:rPr lang="en-US"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a:t>
            </a:r>
            <a:endParaRPr lang="zh-cn" sz="2600" dirty="0">
              <a:solidFill>
                <a:srgbClr val="202124"/>
              </a:solidFill>
              <a:latin typeface="Ubuntu Light" panose="020B0304030602030204" pitchFamily="34" charset="0"/>
              <a:ea typeface="SimSun" panose="02010600030101010101" pitchFamily="2" charset="-122"/>
              <a:cs typeface="Arial" panose="020B0604020202020204" pitchFamily="34" charset="0"/>
            </a:endParaRPr>
          </a:p>
          <a:p>
            <a:pPr marL="514350" lvl="0" indent="-514350">
              <a:lnSpc>
                <a:spcPct val="110000"/>
              </a:lnSpc>
              <a:spcBef>
                <a:spcPts val="0"/>
              </a:spcBef>
              <a:spcAft>
                <a:spcPts val="300"/>
              </a:spcAft>
              <a:buAutoNum type="arabicPeriod"/>
              <a:tabLst>
                <a:tab pos="457200" algn="l"/>
              </a:tabLst>
            </a:pPr>
            <a:endParaRPr lang="en-US" sz="2600" dirty="0">
              <a:solidFill>
                <a:srgbClr val="202124"/>
              </a:solidFill>
              <a:latin typeface="Ubuntu Light" panose="020B0304030602030204" pitchFamily="34" charset="0"/>
              <a:ea typeface="SimSun" panose="02010600030101010101" pitchFamily="2" charset="-122"/>
              <a:cs typeface="Arial" panose="020B0604020202020204" pitchFamily="34" charset="0"/>
            </a:endParaRPr>
          </a:p>
          <a:p>
            <a:pPr marL="514350" lvl="0" indent="-514350">
              <a:lnSpc>
                <a:spcPct val="110000"/>
              </a:lnSpc>
              <a:spcBef>
                <a:spcPts val="0"/>
              </a:spcBef>
              <a:spcAft>
                <a:spcPts val="300"/>
              </a:spcAft>
              <a:buAutoNum type="arabicPeriod"/>
              <a:tabLst>
                <a:tab pos="457200" algn="l"/>
              </a:tabLst>
            </a:pPr>
            <a:r>
              <a:rPr lang="zh-cn" sz="2600" dirty="0">
                <a:solidFill>
                  <a:srgbClr val="202124"/>
                </a:solidFill>
                <a:latin typeface="Ubuntu Light" panose="020B0304030602030204" pitchFamily="34" charset="0"/>
                <a:ea typeface="SimSun" panose="02010600030101010101" pitchFamily="2" charset="-122"/>
                <a:cs typeface="Arial" panose="020B0604020202020204" pitchFamily="34" charset="0"/>
              </a:rPr>
              <a:t>运动员领袖需要获得什么样的支持才能在这些角色中取得成功</a:t>
            </a:r>
            <a:r>
              <a:rPr lang="en-US"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a:t>
            </a:r>
            <a:endParaRPr lang="en-US" sz="2600" dirty="0">
              <a:latin typeface="Ubuntu Light" panose="020B0304030602030204" pitchFamily="34" charset="0"/>
              <a:ea typeface="SimSun" panose="02010600030101010101" pitchFamily="2" charset="-122"/>
              <a:cs typeface="Times New Roman" panose="02020603050405020304" pitchFamily="18" charset="0"/>
            </a:endParaRPr>
          </a:p>
          <a:p>
            <a:pPr marL="514350" lvl="0" indent="-514350">
              <a:spcBef>
                <a:spcPts val="0"/>
              </a:spcBef>
              <a:spcAft>
                <a:spcPts val="300"/>
              </a:spcAft>
              <a:buAutoNum type="arabicPeriod"/>
              <a:tabLst>
                <a:tab pos="457200" algn="l"/>
              </a:tabLst>
            </a:pPr>
            <a:endParaRPr lang="en-US" sz="2600" dirty="0">
              <a:solidFill>
                <a:srgbClr val="202124"/>
              </a:solidFill>
              <a:latin typeface="Ubuntu Light" panose="020B0304030602030204" pitchFamily="34" charset="0"/>
              <a:ea typeface="SimSun" panose="02010600030101010101" pitchFamily="2" charset="-122"/>
              <a:cs typeface="Arial" panose="020B0604020202020204" pitchFamily="34" charset="0"/>
            </a:endParaRPr>
          </a:p>
        </p:txBody>
      </p:sp>
      <p:sp>
        <p:nvSpPr>
          <p:cNvPr id="4" name="TextBox 3">
            <a:extLst>
              <a:ext uri="{FF2B5EF4-FFF2-40B4-BE49-F238E27FC236}">
                <a16:creationId xmlns:a16="http://schemas.microsoft.com/office/drawing/2014/main" id="{BC331223-39B2-411E-8B09-0CD9D9E6B3DC}"/>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2540138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zh-cn" b="1" dirty="0">
                <a:solidFill>
                  <a:schemeClr val="bg1"/>
                </a:solidFill>
                <a:latin typeface="SimSun" panose="02010600030101010101" pitchFamily="2" charset="-122"/>
                <a:ea typeface="SimSun" panose="02010600030101010101" pitchFamily="2" charset="-122"/>
              </a:rPr>
              <a:t>有问题吗</a:t>
            </a:r>
            <a:r>
              <a:rPr lang="en-US" b="1" dirty="0">
                <a:solidFill>
                  <a:schemeClr val="bg1"/>
                </a:solidFill>
              </a:rPr>
              <a:t>?</a:t>
            </a:r>
            <a:endParaRPr lang="zh-cn" b="1" dirty="0">
              <a:solidFill>
                <a:schemeClr val="bg1"/>
              </a:solidFill>
            </a:endParaRPr>
          </a:p>
        </p:txBody>
      </p:sp>
      <p:sp>
        <p:nvSpPr>
          <p:cNvPr id="3" name="TextBox 2">
            <a:extLst>
              <a:ext uri="{FF2B5EF4-FFF2-40B4-BE49-F238E27FC236}">
                <a16:creationId xmlns:a16="http://schemas.microsoft.com/office/drawing/2014/main" id="{523B7CC0-22A4-4C59-B01C-C4B7D98FE983}"/>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2749648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zh-cn" b="1" dirty="0">
                <a:solidFill>
                  <a:schemeClr val="bg1"/>
                </a:solidFill>
                <a:latin typeface="SimSun" panose="02010600030101010101" pitchFamily="2" charset="-122"/>
                <a:ea typeface="SimSun" panose="02010600030101010101" pitchFamily="2" charset="-122"/>
              </a:rPr>
              <a:t>谢谢</a:t>
            </a:r>
            <a:r>
              <a:rPr lang="en-US" b="1" dirty="0">
                <a:solidFill>
                  <a:schemeClr val="bg1"/>
                </a:solidFill>
              </a:rPr>
              <a:t>!</a:t>
            </a:r>
            <a:endParaRPr lang="zh-cn" b="1" dirty="0">
              <a:solidFill>
                <a:schemeClr val="bg1"/>
              </a:solidFill>
            </a:endParaRPr>
          </a:p>
        </p:txBody>
      </p:sp>
      <p:sp>
        <p:nvSpPr>
          <p:cNvPr id="3" name="TextBox 2">
            <a:extLst>
              <a:ext uri="{FF2B5EF4-FFF2-40B4-BE49-F238E27FC236}">
                <a16:creationId xmlns:a16="http://schemas.microsoft.com/office/drawing/2014/main" id="{4D2B055E-FC3E-42F6-BB0F-C51E1529026C}"/>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1520206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b="1" dirty="0">
                <a:solidFill>
                  <a:srgbClr val="179984"/>
                </a:solidFill>
                <a:latin typeface="SimSun" panose="02010600030101010101" pitchFamily="2" charset="-122"/>
                <a:ea typeface="SimSun" panose="02010600030101010101" pitchFamily="2" charset="-122"/>
              </a:rPr>
              <a:t>对辅导员的</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52569"/>
            <a:ext cx="10515600" cy="4296203"/>
          </a:xfrm>
        </p:spPr>
        <p:txBody>
          <a:bodyPr>
            <a:normAutofit/>
          </a:bodyPr>
          <a:lstStyle/>
          <a:p>
            <a:pPr marL="342892" indent="-342892" algn="just">
              <a:lnSpc>
                <a:spcPct val="150000"/>
              </a:lnSpc>
            </a:pPr>
            <a:r>
              <a:rPr lang="zh-cn" sz="2400" dirty="0">
                <a:latin typeface="SimSun" panose="02010600030101010101" pitchFamily="2" charset="-122"/>
                <a:ea typeface="SimSun" panose="02010600030101010101" pitchFamily="2" charset="-122"/>
              </a:rPr>
              <a:t>准备好教学并努力满足所有运动员的需求</a:t>
            </a:r>
          </a:p>
          <a:p>
            <a:pPr marL="342892" indent="-342892" algn="just">
              <a:lnSpc>
                <a:spcPct val="150000"/>
              </a:lnSpc>
            </a:pPr>
            <a:r>
              <a:rPr lang="zh-cn" sz="2400" dirty="0">
                <a:latin typeface="SimSun" panose="02010600030101010101" pitchFamily="2" charset="-122"/>
                <a:ea typeface="SimSun" panose="02010600030101010101" pitchFamily="2" charset="-122"/>
              </a:rPr>
              <a:t>向学员发起挑战，鼓励他们了解关于自己和他人的新内容</a:t>
            </a:r>
          </a:p>
          <a:p>
            <a:pPr marL="342892" indent="-342892" algn="just">
              <a:lnSpc>
                <a:spcPct val="150000"/>
              </a:lnSpc>
            </a:pPr>
            <a:r>
              <a:rPr lang="zh-cn" sz="2400" dirty="0">
                <a:latin typeface="SimSun" panose="02010600030101010101" pitchFamily="2" charset="-122"/>
                <a:ea typeface="SimSun" panose="02010600030101010101" pitchFamily="2" charset="-122"/>
              </a:rPr>
              <a:t>为每位运动员提供成功和成长的机会</a:t>
            </a:r>
          </a:p>
          <a:p>
            <a:pPr marL="342892" indent="-342892" algn="just">
              <a:lnSpc>
                <a:spcPct val="150000"/>
              </a:lnSpc>
            </a:pPr>
            <a:r>
              <a:rPr lang="zh-cn" sz="2400" dirty="0">
                <a:latin typeface="SimSun" panose="02010600030101010101" pitchFamily="2" charset="-122"/>
                <a:ea typeface="SimSun" panose="02010600030101010101" pitchFamily="2" charset="-122"/>
              </a:rPr>
              <a:t>支持并参与讨论和提问，促进学习</a:t>
            </a:r>
          </a:p>
          <a:p>
            <a:pPr marL="342892" indent="-342892" algn="just">
              <a:lnSpc>
                <a:spcPct val="150000"/>
              </a:lnSpc>
            </a:pPr>
            <a:r>
              <a:rPr lang="zh-cn" sz="2400" dirty="0">
                <a:latin typeface="SimSun" panose="02010600030101010101" pitchFamily="2" charset="-122"/>
                <a:ea typeface="SimSun" panose="02010600030101010101" pitchFamily="2" charset="-122"/>
              </a:rPr>
              <a:t>尊重、关心运动员和导师</a:t>
            </a:r>
          </a:p>
          <a:p>
            <a:pPr marL="342892" indent="-342892" algn="just">
              <a:lnSpc>
                <a:spcPct val="150000"/>
              </a:lnSpc>
            </a:pPr>
            <a:r>
              <a:rPr lang="zh-cn" sz="2400" dirty="0">
                <a:latin typeface="SimSun" panose="02010600030101010101" pitchFamily="2" charset="-122"/>
                <a:ea typeface="SimSun" panose="02010600030101010101" pitchFamily="2" charset="-122"/>
              </a:rPr>
              <a:t>营造相互尊重、快乐学习的氛围</a:t>
            </a:r>
          </a:p>
          <a:p>
            <a:endParaRPr lang="en-US" sz="2400" dirty="0">
              <a:latin typeface="SimSun" panose="02010600030101010101" pitchFamily="2" charset="-122"/>
              <a:ea typeface="SimSun" panose="02010600030101010101" pitchFamily="2" charset="-122"/>
            </a:endParaRP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dirty="0">
                <a:latin typeface="SimSun" panose="02010600030101010101" pitchFamily="2" charset="-122"/>
                <a:ea typeface="SimSun" panose="02010600030101010101" pitchFamily="2" charset="-122"/>
              </a:rPr>
              <a:t>期望</a:t>
            </a:r>
          </a:p>
        </p:txBody>
      </p:sp>
      <p:sp>
        <p:nvSpPr>
          <p:cNvPr id="5" name="TextBox 4">
            <a:extLst>
              <a:ext uri="{FF2B5EF4-FFF2-40B4-BE49-F238E27FC236}">
                <a16:creationId xmlns:a16="http://schemas.microsoft.com/office/drawing/2014/main" id="{16BB6F8A-F83B-42C9-B471-8F6A8355F443}"/>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3257279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zh-cn" b="1" dirty="0">
                <a:solidFill>
                  <a:schemeClr val="bg1"/>
                </a:solidFill>
                <a:latin typeface="SimSun" panose="02010600030101010101" pitchFamily="2" charset="-122"/>
                <a:ea typeface="SimSun" panose="02010600030101010101" pitchFamily="2" charset="-122"/>
              </a:rPr>
              <a:t>运动员代表培训</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3049994"/>
            <a:ext cx="10515600" cy="3474794"/>
          </a:xfrm>
        </p:spPr>
        <p:txBody>
          <a:bodyPr>
            <a:normAutofit/>
          </a:bodyPr>
          <a:lstStyle/>
          <a:p>
            <a:pPr marL="0" marR="0" indent="0">
              <a:lnSpc>
                <a:spcPct val="150000"/>
              </a:lnSpc>
              <a:spcBef>
                <a:spcPts val="0"/>
              </a:spcBef>
              <a:buNone/>
            </a:pPr>
            <a:r>
              <a:rPr lang="zh-cn" b="1" dirty="0">
                <a:solidFill>
                  <a:schemeClr val="bg1"/>
                </a:solidFill>
                <a:latin typeface="SimSun" panose="02010600030101010101" pitchFamily="2" charset="-122"/>
                <a:ea typeface="SimSun" panose="02010600030101010101" pitchFamily="2" charset="-122"/>
                <a:cs typeface="Times New Roman" panose="02020603050405020304" pitchFamily="18" charset="0"/>
              </a:rPr>
              <a:t>培训运动员，使他们能够代表其他运动员发表观点和意见。</a:t>
            </a:r>
            <a:br>
              <a:rPr lang="en-US" altLang="zh-CN" b="1" dirty="0">
                <a:solidFill>
                  <a:schemeClr val="bg1"/>
                </a:solidFill>
                <a:latin typeface="SimSun" panose="02010600030101010101" pitchFamily="2" charset="-122"/>
                <a:ea typeface="SimSun" panose="02010600030101010101" pitchFamily="2" charset="-122"/>
                <a:cs typeface="Times New Roman" panose="02020603050405020304" pitchFamily="18" charset="0"/>
              </a:rPr>
            </a:br>
            <a:r>
              <a:rPr lang="zh-cn" b="1" dirty="0">
                <a:solidFill>
                  <a:schemeClr val="bg1"/>
                </a:solidFill>
                <a:latin typeface="SimSun" panose="02010600030101010101" pitchFamily="2" charset="-122"/>
                <a:ea typeface="SimSun" panose="02010600030101010101" pitchFamily="2" charset="-122"/>
                <a:cs typeface="Times New Roman" panose="02020603050405020304" pitchFamily="18" charset="0"/>
              </a:rPr>
              <a:t>使他们能够帮助制定政策，提出建议来帮助实现持续改进，</a:t>
            </a:r>
            <a:br>
              <a:rPr lang="en-US" altLang="zh-CN" b="1" dirty="0">
                <a:solidFill>
                  <a:schemeClr val="bg1"/>
                </a:solidFill>
                <a:latin typeface="SimSun" panose="02010600030101010101" pitchFamily="2" charset="-122"/>
                <a:ea typeface="SimSun" panose="02010600030101010101" pitchFamily="2" charset="-122"/>
                <a:cs typeface="Times New Roman" panose="02020603050405020304" pitchFamily="18" charset="0"/>
              </a:rPr>
            </a:br>
            <a:r>
              <a:rPr lang="zh-cn" b="1" dirty="0">
                <a:solidFill>
                  <a:schemeClr val="bg1"/>
                </a:solidFill>
                <a:latin typeface="SimSun" panose="02010600030101010101" pitchFamily="2" charset="-122"/>
                <a:ea typeface="SimSun" panose="02010600030101010101" pitchFamily="2" charset="-122"/>
                <a:cs typeface="Times New Roman" panose="02020603050405020304" pitchFamily="18" charset="0"/>
              </a:rPr>
              <a:t>引入新的想法，然后在适当的时候实施这些新想法来改进本</a:t>
            </a:r>
            <a:br>
              <a:rPr lang="en-US" altLang="zh-CN" b="1" dirty="0">
                <a:solidFill>
                  <a:schemeClr val="bg1"/>
                </a:solidFill>
                <a:latin typeface="SimSun" panose="02010600030101010101" pitchFamily="2" charset="-122"/>
                <a:ea typeface="SimSun" panose="02010600030101010101" pitchFamily="2" charset="-122"/>
                <a:cs typeface="Times New Roman" panose="02020603050405020304" pitchFamily="18" charset="0"/>
              </a:rPr>
            </a:br>
            <a:r>
              <a:rPr lang="zh-cn" b="1" dirty="0">
                <a:solidFill>
                  <a:schemeClr val="bg1"/>
                </a:solidFill>
                <a:latin typeface="SimSun" panose="02010600030101010101" pitchFamily="2" charset="-122"/>
                <a:ea typeface="SimSun" panose="02010600030101010101" pitchFamily="2" charset="-122"/>
                <a:cs typeface="Times New Roman" panose="02020603050405020304" pitchFamily="18" charset="0"/>
              </a:rPr>
              <a:t>地规划。</a:t>
            </a:r>
            <a:endParaRPr lang="en-US" sz="3200" b="1" dirty="0">
              <a:solidFill>
                <a:schemeClr val="bg1"/>
              </a:solidFill>
              <a:latin typeface="SimSun" panose="02010600030101010101" pitchFamily="2" charset="-122"/>
              <a:ea typeface="SimSun" panose="02010600030101010101" pitchFamily="2" charset="-122"/>
            </a:endParaRP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883961"/>
            <a:ext cx="10515600" cy="78175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50000"/>
              </a:lnSpc>
              <a:spcBef>
                <a:spcPts val="0"/>
              </a:spcBef>
            </a:pPr>
            <a:r>
              <a:rPr lang="zh-cn" dirty="0">
                <a:solidFill>
                  <a:schemeClr val="bg1"/>
                </a:solidFill>
                <a:latin typeface="SimSun" panose="02010600030101010101" pitchFamily="2" charset="-122"/>
                <a:ea typeface="SimSun" panose="02010600030101010101" pitchFamily="2" charset="-122"/>
                <a:cs typeface="Times New Roman" panose="02020603050405020304" pitchFamily="18" charset="0"/>
              </a:rPr>
              <a:t>运动员代表培训课程的目的是：</a:t>
            </a:r>
          </a:p>
        </p:txBody>
      </p:sp>
    </p:spTree>
    <p:extLst>
      <p:ext uri="{BB962C8B-B14F-4D97-AF65-F5344CB8AC3E}">
        <p14:creationId xmlns:p14="http://schemas.microsoft.com/office/powerpoint/2010/main" val="2244430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563105" y="46494"/>
            <a:ext cx="12443847" cy="1325563"/>
          </a:xfrm>
        </p:spPr>
        <p:txBody>
          <a:bodyPr>
            <a:normAutofit/>
          </a:bodyPr>
          <a:lstStyle/>
          <a:p>
            <a:r>
              <a:rPr lang="zh-cn" sz="4000" dirty="0">
                <a:solidFill>
                  <a:srgbClr val="179984"/>
                </a:solidFill>
                <a:latin typeface="SimSun" panose="02010600030101010101" pitchFamily="2" charset="-122"/>
                <a:ea typeface="SimSun" panose="02010600030101010101" pitchFamily="2" charset="-122"/>
              </a:rPr>
              <a:t>运动员代表扮演什么角色？</a:t>
            </a:r>
          </a:p>
        </p:txBody>
      </p:sp>
      <p:cxnSp>
        <p:nvCxnSpPr>
          <p:cNvPr id="9" name="Straight Connector 8">
            <a:extLst>
              <a:ext uri="{FF2B5EF4-FFF2-40B4-BE49-F238E27FC236}">
                <a16:creationId xmlns:a16="http://schemas.microsoft.com/office/drawing/2014/main" id="{357200B1-8A81-0942-9362-C88CAFD8BCD0}"/>
              </a:ext>
            </a:extLst>
          </p:cNvPr>
          <p:cNvCxnSpPr>
            <a:cxnSpLocks/>
          </p:cNvCxnSpPr>
          <p:nvPr/>
        </p:nvCxnSpPr>
        <p:spPr>
          <a:xfrm>
            <a:off x="986726" y="1205378"/>
            <a:ext cx="0" cy="5061327"/>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E11C36-5FAA-F844-871D-E225374264D4}"/>
              </a:ext>
            </a:extLst>
          </p:cNvPr>
          <p:cNvCxnSpPr>
            <a:cxnSpLocks/>
          </p:cNvCxnSpPr>
          <p:nvPr/>
        </p:nvCxnSpPr>
        <p:spPr>
          <a:xfrm>
            <a:off x="11680556" y="1205378"/>
            <a:ext cx="0" cy="5061327"/>
          </a:xfrm>
          <a:prstGeom prst="line">
            <a:avLst/>
          </a:prstGeom>
          <a:ln w="2540000">
            <a:solidFill>
              <a:srgbClr val="016A5F"/>
            </a:solidFill>
          </a:ln>
        </p:spPr>
        <p:style>
          <a:lnRef idx="1">
            <a:schemeClr val="accent1"/>
          </a:lnRef>
          <a:fillRef idx="0">
            <a:schemeClr val="accent1"/>
          </a:fillRef>
          <a:effectRef idx="0">
            <a:schemeClr val="accent1"/>
          </a:effectRef>
          <a:fontRef idx="minor">
            <a:schemeClr val="tx1"/>
          </a:fontRef>
        </p:style>
      </p:cxnSp>
      <p:pic>
        <p:nvPicPr>
          <p:cNvPr id="7" name="Picture 6" descr="一群人坐在一张桌子旁&#10;&#10;自动生成的描述（低置信度）">
            <a:extLst>
              <a:ext uri="{FF2B5EF4-FFF2-40B4-BE49-F238E27FC236}">
                <a16:creationId xmlns:a16="http://schemas.microsoft.com/office/drawing/2014/main" id="{421FEF5F-7ED4-3348-B579-852E941F0FA2}"/>
              </a:ext>
            </a:extLst>
          </p:cNvPr>
          <p:cNvPicPr>
            <a:picLocks noChangeAspect="1"/>
          </p:cNvPicPr>
          <p:nvPr/>
        </p:nvPicPr>
        <p:blipFill rotWithShape="1">
          <a:blip r:embed="rId4"/>
          <a:srcRect t="17083"/>
          <a:stretch/>
        </p:blipFill>
        <p:spPr>
          <a:xfrm>
            <a:off x="1296692" y="1205378"/>
            <a:ext cx="9144000" cy="5061327"/>
          </a:xfrm>
          <a:prstGeom prst="rect">
            <a:avLst/>
          </a:prstGeom>
        </p:spPr>
      </p:pic>
      <p:sp>
        <p:nvSpPr>
          <p:cNvPr id="6" name="TextBox 5">
            <a:extLst>
              <a:ext uri="{FF2B5EF4-FFF2-40B4-BE49-F238E27FC236}">
                <a16:creationId xmlns:a16="http://schemas.microsoft.com/office/drawing/2014/main" id="{75347936-16C7-4C9D-8EC1-D1BC665369D8}"/>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3069331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563105" y="46494"/>
            <a:ext cx="12443847" cy="1325563"/>
          </a:xfrm>
        </p:spPr>
        <p:txBody>
          <a:bodyPr>
            <a:normAutofit/>
          </a:bodyPr>
          <a:lstStyle/>
          <a:p>
            <a:r>
              <a:rPr lang="zh-cn" sz="4000" dirty="0">
                <a:solidFill>
                  <a:srgbClr val="179984"/>
                </a:solidFill>
                <a:latin typeface="SimSun" panose="02010600030101010101" pitchFamily="2" charset="-122"/>
                <a:ea typeface="SimSun" panose="02010600030101010101" pitchFamily="2" charset="-122"/>
              </a:rPr>
              <a:t>运动员代表领导角色</a:t>
            </a:r>
          </a:p>
        </p:txBody>
      </p:sp>
      <p:cxnSp>
        <p:nvCxnSpPr>
          <p:cNvPr id="9" name="Straight Connector 8">
            <a:extLst>
              <a:ext uri="{FF2B5EF4-FFF2-40B4-BE49-F238E27FC236}">
                <a16:creationId xmlns:a16="http://schemas.microsoft.com/office/drawing/2014/main" id="{357200B1-8A81-0942-9362-C88CAFD8BCD0}"/>
              </a:ext>
            </a:extLst>
          </p:cNvPr>
          <p:cNvCxnSpPr>
            <a:cxnSpLocks/>
          </p:cNvCxnSpPr>
          <p:nvPr/>
        </p:nvCxnSpPr>
        <p:spPr>
          <a:xfrm>
            <a:off x="986726" y="1205378"/>
            <a:ext cx="0" cy="5061327"/>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E11C36-5FAA-F844-871D-E225374264D4}"/>
              </a:ext>
            </a:extLst>
          </p:cNvPr>
          <p:cNvCxnSpPr>
            <a:cxnSpLocks/>
          </p:cNvCxnSpPr>
          <p:nvPr/>
        </p:nvCxnSpPr>
        <p:spPr>
          <a:xfrm>
            <a:off x="11680556" y="1205378"/>
            <a:ext cx="0" cy="5061327"/>
          </a:xfrm>
          <a:prstGeom prst="line">
            <a:avLst/>
          </a:prstGeom>
          <a:ln w="2540000">
            <a:solidFill>
              <a:srgbClr val="016A5F"/>
            </a:solidFill>
          </a:ln>
        </p:spPr>
        <p:style>
          <a:lnRef idx="1">
            <a:schemeClr val="accent1"/>
          </a:lnRef>
          <a:fillRef idx="0">
            <a:schemeClr val="accent1"/>
          </a:fillRef>
          <a:effectRef idx="0">
            <a:schemeClr val="accent1"/>
          </a:effectRef>
          <a:fontRef idx="minor">
            <a:schemeClr val="tx1"/>
          </a:fontRef>
        </p:style>
      </p:cxnSp>
      <p:pic>
        <p:nvPicPr>
          <p:cNvPr id="6" name="Picture 5" descr="一群人坐在一张摆有资料和笔的桌子旁&#10;&#10;自动生成的描述（低置信度）">
            <a:extLst>
              <a:ext uri="{FF2B5EF4-FFF2-40B4-BE49-F238E27FC236}">
                <a16:creationId xmlns:a16="http://schemas.microsoft.com/office/drawing/2014/main" id="{CE4006F3-988A-4342-981F-71CC3A95E01A}"/>
              </a:ext>
            </a:extLst>
          </p:cNvPr>
          <p:cNvPicPr>
            <a:picLocks noChangeAspect="1"/>
          </p:cNvPicPr>
          <p:nvPr/>
        </p:nvPicPr>
        <p:blipFill rotWithShape="1">
          <a:blip r:embed="rId4"/>
          <a:srcRect t="1773" b="32151"/>
          <a:stretch/>
        </p:blipFill>
        <p:spPr>
          <a:xfrm>
            <a:off x="1273939" y="1205379"/>
            <a:ext cx="10406617" cy="5061326"/>
          </a:xfrm>
          <a:prstGeom prst="rect">
            <a:avLst/>
          </a:prstGeom>
        </p:spPr>
      </p:pic>
      <p:sp>
        <p:nvSpPr>
          <p:cNvPr id="7" name="TextBox 6">
            <a:extLst>
              <a:ext uri="{FF2B5EF4-FFF2-40B4-BE49-F238E27FC236}">
                <a16:creationId xmlns:a16="http://schemas.microsoft.com/office/drawing/2014/main" id="{E15D026D-5A78-4FBB-9216-ED9C7FAC7904}"/>
              </a:ext>
            </a:extLst>
          </p:cNvPr>
          <p:cNvSpPr txBox="1"/>
          <p:nvPr/>
        </p:nvSpPr>
        <p:spPr>
          <a:xfrm>
            <a:off x="9634606" y="64213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2694039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289324"/>
            <a:ext cx="10515600" cy="1105866"/>
          </a:xfrm>
        </p:spPr>
        <p:txBody>
          <a:bodyPr/>
          <a:lstStyle/>
          <a:p>
            <a:r>
              <a:rPr lang="zh-cn" dirty="0">
                <a:latin typeface="SimSun" panose="02010600030101010101" pitchFamily="2" charset="-122"/>
                <a:ea typeface="SimSun" panose="02010600030101010101" pitchFamily="2" charset="-122"/>
              </a:rPr>
              <a:t>模块概述</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31009"/>
            <a:ext cx="10515600" cy="14113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400" b="1" dirty="0">
                <a:solidFill>
                  <a:srgbClr val="179984"/>
                </a:solidFill>
                <a:latin typeface="SimSun" panose="02010600030101010101" pitchFamily="2" charset="-122"/>
                <a:ea typeface="SimSun" panose="02010600030101010101" pitchFamily="2" charset="-122"/>
              </a:rPr>
              <a:t>第 </a:t>
            </a:r>
            <a:r>
              <a:rPr lang="en-US" altLang="zh-CN" sz="2400" b="1" dirty="0">
                <a:solidFill>
                  <a:srgbClr val="179984"/>
                </a:solidFill>
              </a:rPr>
              <a:t>1</a:t>
            </a:r>
            <a:r>
              <a:rPr lang="zh-cn" sz="2400" b="1" dirty="0">
                <a:solidFill>
                  <a:srgbClr val="179984"/>
                </a:solidFill>
                <a:latin typeface="SimSun" panose="02010600030101010101" pitchFamily="2" charset="-122"/>
                <a:ea typeface="SimSun" panose="02010600030101010101" pitchFamily="2" charset="-122"/>
              </a:rPr>
              <a:t> 课：为会议做准备</a:t>
            </a:r>
          </a:p>
          <a:p>
            <a:r>
              <a:rPr lang="zh-cn" sz="2400" dirty="0">
                <a:latin typeface="SimSun" panose="02010600030101010101" pitchFamily="2" charset="-122"/>
                <a:ea typeface="SimSun" panose="02010600030101010101" pitchFamily="2" charset="-122"/>
              </a:rPr>
              <a:t>我们将讨论您应采取哪些措施来确保会议获得成功并达到或超过期望。</a:t>
            </a:r>
          </a:p>
        </p:txBody>
      </p:sp>
      <p:sp>
        <p:nvSpPr>
          <p:cNvPr id="7" name="Title 1">
            <a:extLst>
              <a:ext uri="{FF2B5EF4-FFF2-40B4-BE49-F238E27FC236}">
                <a16:creationId xmlns:a16="http://schemas.microsoft.com/office/drawing/2014/main" id="{627A335F-5C9F-374B-B8A7-43EAEF1872CC}"/>
              </a:ext>
            </a:extLst>
          </p:cNvPr>
          <p:cNvSpPr txBox="1">
            <a:spLocks/>
          </p:cNvSpPr>
          <p:nvPr/>
        </p:nvSpPr>
        <p:spPr>
          <a:xfrm>
            <a:off x="838200" y="2598074"/>
            <a:ext cx="10515600" cy="1207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400" b="1" dirty="0">
                <a:solidFill>
                  <a:srgbClr val="179984"/>
                </a:solidFill>
                <a:latin typeface="SimSun" panose="02010600030101010101" pitchFamily="2" charset="-122"/>
                <a:ea typeface="SimSun" panose="02010600030101010101" pitchFamily="2" charset="-122"/>
              </a:rPr>
              <a:t>第 </a:t>
            </a:r>
            <a:r>
              <a:rPr lang="en-US" altLang="zh-CN" sz="2400" b="1" dirty="0">
                <a:solidFill>
                  <a:srgbClr val="179984"/>
                </a:solidFill>
              </a:rPr>
              <a:t>2</a:t>
            </a:r>
            <a:r>
              <a:rPr lang="zh-cn" sz="2400" b="1" dirty="0">
                <a:solidFill>
                  <a:srgbClr val="179984"/>
                </a:solidFill>
                <a:latin typeface="SimSun" panose="02010600030101010101" pitchFamily="2" charset="-122"/>
                <a:ea typeface="SimSun" panose="02010600030101010101" pitchFamily="2" charset="-122"/>
              </a:rPr>
              <a:t> 课：会议行为</a:t>
            </a:r>
          </a:p>
          <a:p>
            <a:r>
              <a:rPr lang="zh-cn" sz="2400" dirty="0">
                <a:latin typeface="SimSun" panose="02010600030101010101" pitchFamily="2" charset="-122"/>
                <a:ea typeface="SimSun" panose="02010600030101010101" pitchFamily="2" charset="-122"/>
              </a:rPr>
              <a:t>我们将了解并练习一些技巧来确保会议富有成效。</a:t>
            </a:r>
          </a:p>
        </p:txBody>
      </p:sp>
      <p:sp>
        <p:nvSpPr>
          <p:cNvPr id="9" name="Title 1">
            <a:extLst>
              <a:ext uri="{FF2B5EF4-FFF2-40B4-BE49-F238E27FC236}">
                <a16:creationId xmlns:a16="http://schemas.microsoft.com/office/drawing/2014/main" id="{60147F11-436C-7342-9034-B5DC20B28186}"/>
              </a:ext>
            </a:extLst>
          </p:cNvPr>
          <p:cNvSpPr txBox="1">
            <a:spLocks/>
          </p:cNvSpPr>
          <p:nvPr/>
        </p:nvSpPr>
        <p:spPr>
          <a:xfrm>
            <a:off x="838200" y="3790069"/>
            <a:ext cx="10515600" cy="12079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400" b="1" dirty="0">
                <a:solidFill>
                  <a:srgbClr val="179984"/>
                </a:solidFill>
                <a:latin typeface="SimSun" panose="02010600030101010101" pitchFamily="2" charset="-122"/>
                <a:ea typeface="SimSun" panose="02010600030101010101" pitchFamily="2" charset="-122"/>
              </a:rPr>
              <a:t>第 </a:t>
            </a:r>
            <a:r>
              <a:rPr lang="en-US" altLang="zh-CN" sz="2400" b="1" dirty="0">
                <a:solidFill>
                  <a:srgbClr val="179984"/>
                </a:solidFill>
              </a:rPr>
              <a:t>3</a:t>
            </a:r>
            <a:r>
              <a:rPr lang="zh-cn" sz="2400" b="1" dirty="0">
                <a:solidFill>
                  <a:srgbClr val="179984"/>
                </a:solidFill>
                <a:latin typeface="SimSun" panose="02010600030101010101" pitchFamily="2" charset="-122"/>
                <a:ea typeface="SimSun" panose="02010600030101010101" pitchFamily="2" charset="-122"/>
              </a:rPr>
              <a:t> 课：运动员领袖委员会</a:t>
            </a:r>
          </a:p>
          <a:p>
            <a:r>
              <a:rPr lang="zh-cn" sz="2400" dirty="0">
                <a:latin typeface="SimSun" panose="02010600030101010101" pitchFamily="2" charset="-122"/>
                <a:ea typeface="SimSun" panose="02010600030101010101" pitchFamily="2" charset="-122"/>
              </a:rPr>
              <a:t>这是关于 </a:t>
            </a:r>
            <a:r>
              <a:rPr lang="zh-cn" sz="2400" dirty="0"/>
              <a:t>ALC</a:t>
            </a:r>
            <a:r>
              <a:rPr lang="zh-cn" sz="2400" dirty="0">
                <a:latin typeface="SimSun" panose="02010600030101010101" pitchFamily="2" charset="-122"/>
                <a:ea typeface="SimSun" panose="02010600030101010101" pitchFamily="2" charset="-122"/>
              </a:rPr>
              <a:t> 的工作内容及其运作方式的更具体的讨论</a:t>
            </a:r>
            <a:r>
              <a:rPr lang="en-US" sz="2400" dirty="0">
                <a:solidFill>
                  <a:srgbClr val="000000"/>
                </a:solidFill>
                <a:latin typeface="SimSun" panose="02010600030101010101" pitchFamily="2" charset="-122"/>
                <a:ea typeface="SimSun" panose="02010600030101010101" pitchFamily="2" charset="-122"/>
              </a:rPr>
              <a:t>。</a:t>
            </a:r>
            <a:endParaRPr lang="zh-cn" sz="2400" dirty="0">
              <a:latin typeface="SimSun" panose="02010600030101010101" pitchFamily="2" charset="-122"/>
              <a:ea typeface="SimSun" panose="02010600030101010101" pitchFamily="2" charset="-122"/>
            </a:endParaRPr>
          </a:p>
        </p:txBody>
      </p:sp>
      <p:sp>
        <p:nvSpPr>
          <p:cNvPr id="13" name="Title 1">
            <a:extLst>
              <a:ext uri="{FF2B5EF4-FFF2-40B4-BE49-F238E27FC236}">
                <a16:creationId xmlns:a16="http://schemas.microsoft.com/office/drawing/2014/main" id="{F671EAF9-6269-0F4E-AEF6-179930CD7C8D}"/>
              </a:ext>
            </a:extLst>
          </p:cNvPr>
          <p:cNvSpPr txBox="1">
            <a:spLocks/>
          </p:cNvSpPr>
          <p:nvPr/>
        </p:nvSpPr>
        <p:spPr>
          <a:xfrm>
            <a:off x="838200" y="5038249"/>
            <a:ext cx="10515600" cy="12079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400" b="1" dirty="0">
                <a:solidFill>
                  <a:srgbClr val="179984"/>
                </a:solidFill>
                <a:latin typeface="SimSun" panose="02010600030101010101" pitchFamily="2" charset="-122"/>
                <a:ea typeface="SimSun" panose="02010600030101010101" pitchFamily="2" charset="-122"/>
              </a:rPr>
              <a:t>第 </a:t>
            </a:r>
            <a:r>
              <a:rPr lang="en-US" altLang="zh-CN" sz="2400" b="1" dirty="0">
                <a:solidFill>
                  <a:srgbClr val="179984"/>
                </a:solidFill>
              </a:rPr>
              <a:t>4</a:t>
            </a:r>
            <a:r>
              <a:rPr lang="zh-cn" sz="2400" b="1" dirty="0">
                <a:solidFill>
                  <a:srgbClr val="179984"/>
                </a:solidFill>
                <a:latin typeface="SimSun" panose="02010600030101010101" pitchFamily="2" charset="-122"/>
                <a:ea typeface="SimSun" panose="02010600030101010101" pitchFamily="2" charset="-122"/>
              </a:rPr>
              <a:t> 课：委员会和董事会</a:t>
            </a:r>
          </a:p>
          <a:p>
            <a:r>
              <a:rPr lang="zh-cn" sz="2400" dirty="0">
                <a:latin typeface="SimSun" panose="02010600030101010101" pitchFamily="2" charset="-122"/>
                <a:ea typeface="SimSun" panose="02010600030101010101" pitchFamily="2" charset="-122"/>
              </a:rPr>
              <a:t>从具体的委员会到董事会，您将详细了解这些角色和有意义的参与的例子。</a:t>
            </a:r>
          </a:p>
        </p:txBody>
      </p:sp>
      <p:sp>
        <p:nvSpPr>
          <p:cNvPr id="8" name="TextBox 7">
            <a:extLst>
              <a:ext uri="{FF2B5EF4-FFF2-40B4-BE49-F238E27FC236}">
                <a16:creationId xmlns:a16="http://schemas.microsoft.com/office/drawing/2014/main" id="{CD298E98-42D8-47C7-8A55-464E91299527}"/>
              </a:ext>
            </a:extLst>
          </p:cNvPr>
          <p:cNvSpPr txBox="1"/>
          <p:nvPr/>
        </p:nvSpPr>
        <p:spPr>
          <a:xfrm>
            <a:off x="9634606" y="160290"/>
            <a:ext cx="2221638" cy="230832"/>
          </a:xfrm>
          <a:prstGeom prst="rect">
            <a:avLst/>
          </a:prstGeom>
          <a:solidFill>
            <a:schemeClr val="bg1"/>
          </a:solidFill>
        </p:spPr>
        <p:txBody>
          <a:bodyPr wrap="square" lIns="0" tIns="0" rIns="0" bIns="0" rtlCol="0">
            <a:spAutoFit/>
          </a:bodyPr>
          <a:lstStyle/>
          <a:p>
            <a:r>
              <a:rPr lang="zh-CN" altLang="en-US" sz="1500" b="1" dirty="0">
                <a:solidFill>
                  <a:srgbClr val="016A5F"/>
                </a:solidFill>
                <a:latin typeface="SimSun" panose="02010600030101010101" pitchFamily="2" charset="-122"/>
                <a:ea typeface="SimSun" panose="02010600030101010101" pitchFamily="2" charset="-122"/>
              </a:rPr>
              <a:t>运动员领导力</a:t>
            </a:r>
          </a:p>
        </p:txBody>
      </p:sp>
    </p:spTree>
    <p:extLst>
      <p:ext uri="{BB962C8B-B14F-4D97-AF65-F5344CB8AC3E}">
        <p14:creationId xmlns:p14="http://schemas.microsoft.com/office/powerpoint/2010/main" val="4418807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1854</TotalTime>
  <Words>7411</Words>
  <Application>Microsoft Office PowerPoint</Application>
  <PresentationFormat>Widescreen</PresentationFormat>
  <Paragraphs>506</Paragraphs>
  <Slides>49</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SimSun</vt:lpstr>
      <vt:lpstr>Arial</vt:lpstr>
      <vt:lpstr>Calibri</vt:lpstr>
      <vt:lpstr>Symbol</vt:lpstr>
      <vt:lpstr>Ubuntu</vt:lpstr>
      <vt:lpstr>Ubuntu Light</vt:lpstr>
      <vt:lpstr>Office Theme</vt:lpstr>
      <vt:lpstr>PowerPoint Presentation</vt:lpstr>
      <vt:lpstr>介绍</vt:lpstr>
      <vt:lpstr>对运动员的</vt:lpstr>
      <vt:lpstr>对导师的</vt:lpstr>
      <vt:lpstr>对辅导员的</vt:lpstr>
      <vt:lpstr>运动员代表培训</vt:lpstr>
      <vt:lpstr>运动员代表扮演什么角色？</vt:lpstr>
      <vt:lpstr>运动员代表领导角色</vt:lpstr>
      <vt:lpstr>模块概述</vt:lpstr>
      <vt:lpstr>第 1 课：为会议做准备</vt:lpstr>
      <vt:lpstr>什么是会议？</vt:lpstr>
      <vt:lpstr>会议前</vt:lpstr>
      <vt:lpstr>PowerPoint Presentation</vt:lpstr>
      <vt:lpstr>会议期间</vt:lpstr>
      <vt:lpstr>PowerPoint Presentation</vt:lpstr>
      <vt:lpstr>会议期间</vt:lpstr>
      <vt:lpstr>会议后</vt:lpstr>
      <vt:lpstr>思考题</vt:lpstr>
      <vt:lpstr>有问题吗?</vt:lpstr>
      <vt:lpstr>第 2 课：会议行为</vt:lpstr>
      <vt:lpstr>会议行为</vt:lpstr>
      <vt:lpstr>会议行为</vt:lpstr>
      <vt:lpstr>PowerPoint Presentation</vt:lpstr>
      <vt:lpstr>该怎么办？</vt:lpstr>
      <vt:lpstr>会议行为</vt:lpstr>
      <vt:lpstr>思考题</vt:lpstr>
      <vt:lpstr>有问题吗?</vt:lpstr>
      <vt:lpstr>第 3 课：运动员领袖委员会</vt:lpstr>
      <vt:lpstr>什么是 ALC ?</vt:lpstr>
      <vt:lpstr>PowerPoint Presentation</vt:lpstr>
      <vt:lpstr>活动 1</vt:lpstr>
      <vt:lpstr>ALC 职责</vt:lpstr>
      <vt:lpstr>活动 3</vt:lpstr>
      <vt:lpstr>活动 3</vt:lpstr>
      <vt:lpstr>ACL 运营</vt:lpstr>
      <vt:lpstr>ACL 运营</vt:lpstr>
      <vt:lpstr>运动员领袖委员会</vt:lpstr>
      <vt:lpstr>有问题吗?</vt:lpstr>
      <vt:lpstr>第 4 课：委员会和董事会</vt:lpstr>
      <vt:lpstr>什么是特殊奥林匹克运动会委员会?</vt:lpstr>
      <vt:lpstr>委员会和董事会</vt:lpstr>
      <vt:lpstr>委员会和董事会</vt:lpstr>
      <vt:lpstr>委员会和董事会</vt:lpstr>
      <vt:lpstr>委员会和董事会</vt:lpstr>
      <vt:lpstr>什么是特殊奥林匹克运动会董事会？</vt:lpstr>
      <vt:lpstr>什么是特殊奥林匹克运动会董事会?</vt:lpstr>
      <vt:lpstr>思考题</vt:lpstr>
      <vt:lpstr>有问题吗?</vt:lpstr>
      <vt:lpstr>谢谢!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Dougherty</dc:creator>
  <cp:lastModifiedBy>Rain, Faiyaj</cp:lastModifiedBy>
  <cp:revision>103</cp:revision>
  <dcterms:created xsi:type="dcterms:W3CDTF">2021-06-18T02:28:25Z</dcterms:created>
  <dcterms:modified xsi:type="dcterms:W3CDTF">2022-01-12T16:25:47Z</dcterms:modified>
</cp:coreProperties>
</file>