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36A"/>
    <a:srgbClr val="ED1C24"/>
    <a:srgbClr val="016A5F"/>
    <a:srgbClr val="1799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03" autoAdjust="0"/>
    <p:restoredTop sz="91505" autoAdjust="0"/>
  </p:normalViewPr>
  <p:slideViewPr>
    <p:cSldViewPr snapToGrid="0" snapToObjects="1">
      <p:cViewPr varScale="1">
        <p:scale>
          <a:sx n="56" d="100"/>
          <a:sy n="56" d="100"/>
        </p:scale>
        <p:origin x="29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95844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044895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141557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6BF-6130-0D40-97DE-B7A2956CF05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26219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0E6BF-6130-0D40-97DE-B7A2956CF05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13340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0E6BF-6130-0D40-97DE-B7A2956CF05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98600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0E6BF-6130-0D40-97DE-B7A2956CF058}"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111930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0E6BF-6130-0D40-97DE-B7A2956CF058}"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87038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0E6BF-6130-0D40-97DE-B7A2956CF058}"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354078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D90E6BF-6130-0D40-97DE-B7A2956CF05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60850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D90E6BF-6130-0D40-97DE-B7A2956CF05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04227-7E0D-CC41-96C5-A6713E1AB6ED}" type="slidenum">
              <a:rPr lang="en-US" smtClean="0"/>
              <a:t>‹#›</a:t>
            </a:fld>
            <a:endParaRPr lang="en-US"/>
          </a:p>
        </p:txBody>
      </p:sp>
    </p:spTree>
    <p:extLst>
      <p:ext uri="{BB962C8B-B14F-4D97-AF65-F5344CB8AC3E}">
        <p14:creationId xmlns:p14="http://schemas.microsoft.com/office/powerpoint/2010/main" val="29689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D90E6BF-6130-0D40-97DE-B7A2956CF058}" type="datetimeFigureOut">
              <a:rPr lang="en-US" smtClean="0"/>
              <a:t>1/12/2022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7B04227-7E0D-CC41-96C5-A6713E1AB6ED}" type="slidenum">
              <a:rPr lang="en-US" smtClean="0"/>
              <a:t>‹#›</a:t>
            </a:fld>
            <a:endParaRPr lang="en-US"/>
          </a:p>
        </p:txBody>
      </p:sp>
    </p:spTree>
    <p:extLst>
      <p:ext uri="{BB962C8B-B14F-4D97-AF65-F5344CB8AC3E}">
        <p14:creationId xmlns:p14="http://schemas.microsoft.com/office/powerpoint/2010/main" val="3102930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dropbox.com/sh/9cmvbvw9ps1yx22/AABTdLou3vuaVzPSGnVk8CtFa?dl=0"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F3A280B-7035-E440-B155-1A1083095C6E}"/>
              </a:ext>
            </a:extLst>
          </p:cNvPr>
          <p:cNvSpPr txBox="1">
            <a:spLocks/>
          </p:cNvSpPr>
          <p:nvPr/>
        </p:nvSpPr>
        <p:spPr>
          <a:xfrm>
            <a:off x="1449123" y="2192214"/>
            <a:ext cx="5294577" cy="1299498"/>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dirty="0">
                <a:latin typeface="SimSun" panose="02010600030101010101" pitchFamily="2" charset="-122"/>
                <a:ea typeface="SimSun" panose="02010600030101010101" pitchFamily="2" charset="-122"/>
              </a:rPr>
              <a:t>运动员代表</a:t>
            </a:r>
            <a:r>
              <a:rPr lang="zh-cn" dirty="0">
                <a:solidFill>
                  <a:schemeClr val="tx1"/>
                </a:solidFill>
                <a:latin typeface="SimSun" panose="02010600030101010101" pitchFamily="2" charset="-122"/>
                <a:ea typeface="SimSun" panose="02010600030101010101" pitchFamily="2" charset="-122"/>
              </a:rPr>
              <a:t> </a:t>
            </a:r>
          </a:p>
        </p:txBody>
      </p:sp>
      <p:sp>
        <p:nvSpPr>
          <p:cNvPr id="5" name="Title 1">
            <a:extLst>
              <a:ext uri="{FF2B5EF4-FFF2-40B4-BE49-F238E27FC236}">
                <a16:creationId xmlns:a16="http://schemas.microsoft.com/office/drawing/2014/main" id="{D0199F57-69D7-EE4C-8E11-B5E72BE0760C}"/>
              </a:ext>
            </a:extLst>
          </p:cNvPr>
          <p:cNvSpPr txBox="1">
            <a:spLocks/>
          </p:cNvSpPr>
          <p:nvPr/>
        </p:nvSpPr>
        <p:spPr>
          <a:xfrm>
            <a:off x="1449123" y="3491712"/>
            <a:ext cx="4471035" cy="407577"/>
          </a:xfrm>
          <a:prstGeom prst="rect">
            <a:avLst/>
          </a:prstGeom>
        </p:spPr>
        <p:txBody>
          <a:bodyPr vert="horz" lIns="91440" tIns="45720" rIns="91440" bIns="45720" rtlCol="0" anchor="t">
            <a:normAutofit fontScale="92500" lnSpcReduction="2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2800" b="0" dirty="0">
                <a:latin typeface="SimSun" panose="02010600030101010101" pitchFamily="2" charset="-122"/>
                <a:ea typeface="SimSun" panose="02010600030101010101" pitchFamily="2" charset="-122"/>
              </a:rPr>
              <a:t>概述</a:t>
            </a:r>
          </a:p>
        </p:txBody>
      </p:sp>
      <p:sp>
        <p:nvSpPr>
          <p:cNvPr id="6" name="Title 1">
            <a:extLst>
              <a:ext uri="{FF2B5EF4-FFF2-40B4-BE49-F238E27FC236}">
                <a16:creationId xmlns:a16="http://schemas.microsoft.com/office/drawing/2014/main" id="{B406FF6C-5CFD-F442-B258-6588CE43B3CE}"/>
              </a:ext>
            </a:extLst>
          </p:cNvPr>
          <p:cNvSpPr txBox="1">
            <a:spLocks/>
          </p:cNvSpPr>
          <p:nvPr/>
        </p:nvSpPr>
        <p:spPr>
          <a:xfrm>
            <a:off x="511277" y="9334301"/>
            <a:ext cx="1333852" cy="313792"/>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1400" b="0" dirty="0">
                <a:solidFill>
                  <a:srgbClr val="ED1C24"/>
                </a:solidFill>
              </a:rPr>
              <a:t>2021 </a:t>
            </a:r>
            <a:r>
              <a:rPr lang="zh-cn" sz="1400" b="0" dirty="0">
                <a:solidFill>
                  <a:srgbClr val="ED1C24"/>
                </a:solidFill>
                <a:latin typeface="SimSun" panose="02010600030101010101" pitchFamily="2" charset="-122"/>
                <a:ea typeface="SimSun" panose="02010600030101010101" pitchFamily="2" charset="-122"/>
              </a:rPr>
              <a:t>年</a:t>
            </a:r>
            <a:r>
              <a:rPr lang="zh-cn" sz="1400" b="0" dirty="0">
                <a:solidFill>
                  <a:srgbClr val="ED1C24"/>
                </a:solidFill>
              </a:rPr>
              <a:t> 6 </a:t>
            </a:r>
            <a:r>
              <a:rPr lang="zh-cn" altLang="en-US" sz="1400" b="0" dirty="0">
                <a:solidFill>
                  <a:srgbClr val="ED1C24"/>
                </a:solidFill>
                <a:latin typeface="SimSun" panose="02010600030101010101" pitchFamily="2" charset="-122"/>
                <a:ea typeface="SimSun" panose="02010600030101010101" pitchFamily="2" charset="-122"/>
              </a:rPr>
              <a:t>月</a:t>
            </a:r>
          </a:p>
        </p:txBody>
      </p:sp>
      <p:sp>
        <p:nvSpPr>
          <p:cNvPr id="7" name="Title 1">
            <a:extLst>
              <a:ext uri="{FF2B5EF4-FFF2-40B4-BE49-F238E27FC236}">
                <a16:creationId xmlns:a16="http://schemas.microsoft.com/office/drawing/2014/main" id="{38B8B1D5-C105-9341-95BA-FDDAEDA02828}"/>
              </a:ext>
            </a:extLst>
          </p:cNvPr>
          <p:cNvSpPr txBox="1">
            <a:spLocks/>
          </p:cNvSpPr>
          <p:nvPr/>
        </p:nvSpPr>
        <p:spPr>
          <a:xfrm>
            <a:off x="5568466" y="9064670"/>
            <a:ext cx="3412248" cy="73247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dirty="0">
                <a:solidFill>
                  <a:srgbClr val="ED1C24"/>
                </a:solidFill>
                <a:latin typeface="SimSun" panose="02010600030101010101" pitchFamily="2" charset="-122"/>
                <a:ea typeface="SimSun" panose="02010600030101010101" pitchFamily="2" charset="-122"/>
              </a:rPr>
              <a:t>运动员</a:t>
            </a:r>
          </a:p>
          <a:p>
            <a:pPr algn="l">
              <a:lnSpc>
                <a:spcPct val="100000"/>
              </a:lnSpc>
            </a:pPr>
            <a:r>
              <a:rPr lang="zh-cn" sz="1800" dirty="0">
                <a:solidFill>
                  <a:srgbClr val="ED1C24"/>
                </a:solidFill>
                <a:latin typeface="SimSun" panose="02010600030101010101" pitchFamily="2" charset="-122"/>
                <a:ea typeface="SimSun" panose="02010600030101010101" pitchFamily="2" charset="-122"/>
              </a:rPr>
              <a:t>领导力</a:t>
            </a:r>
          </a:p>
        </p:txBody>
      </p:sp>
    </p:spTree>
    <p:extLst>
      <p:ext uri="{BB962C8B-B14F-4D97-AF65-F5344CB8AC3E}">
        <p14:creationId xmlns:p14="http://schemas.microsoft.com/office/powerpoint/2010/main" val="28603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B6F832F-8931-BC4B-A636-2B1520945015}"/>
              </a:ext>
            </a:extLst>
          </p:cNvPr>
          <p:cNvSpPr txBox="1">
            <a:spLocks/>
          </p:cNvSpPr>
          <p:nvPr/>
        </p:nvSpPr>
        <p:spPr>
          <a:xfrm>
            <a:off x="440938" y="330974"/>
            <a:ext cx="5737860" cy="51308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2400" dirty="0">
                <a:solidFill>
                  <a:srgbClr val="ED1C24"/>
                </a:solidFill>
                <a:latin typeface="SimSun" panose="02010600030101010101" pitchFamily="2" charset="-122"/>
                <a:ea typeface="SimSun" panose="02010600030101010101" pitchFamily="2" charset="-122"/>
              </a:rPr>
              <a:t>运动员代表</a:t>
            </a:r>
          </a:p>
        </p:txBody>
      </p:sp>
      <p:sp>
        <p:nvSpPr>
          <p:cNvPr id="5" name="Title 1">
            <a:extLst>
              <a:ext uri="{FF2B5EF4-FFF2-40B4-BE49-F238E27FC236}">
                <a16:creationId xmlns:a16="http://schemas.microsoft.com/office/drawing/2014/main" id="{76A0A884-3837-4046-B400-85C5CAA2B12D}"/>
              </a:ext>
            </a:extLst>
          </p:cNvPr>
          <p:cNvSpPr txBox="1">
            <a:spLocks/>
          </p:cNvSpPr>
          <p:nvPr/>
        </p:nvSpPr>
        <p:spPr>
          <a:xfrm>
            <a:off x="874692" y="1828797"/>
            <a:ext cx="2900139" cy="386864"/>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dirty="0">
                <a:solidFill>
                  <a:srgbClr val="13336A"/>
                </a:solidFill>
                <a:latin typeface="SimSun" panose="02010600030101010101" pitchFamily="2" charset="-122"/>
                <a:ea typeface="SimSun" panose="02010600030101010101" pitchFamily="2" charset="-122"/>
              </a:rPr>
              <a:t>为什么</a:t>
            </a:r>
            <a:r>
              <a:rPr lang="zh-cn" sz="1800" dirty="0">
                <a:solidFill>
                  <a:schemeClr val="tx1"/>
                </a:solidFill>
              </a:rPr>
              <a:t>？</a:t>
            </a:r>
            <a:endParaRPr lang="zh-cn" sz="1800" dirty="0">
              <a:solidFill>
                <a:schemeClr val="tx1"/>
              </a:solidFill>
              <a:latin typeface="SimSun" panose="02010600030101010101" pitchFamily="2" charset="-122"/>
              <a:ea typeface="SimSun" panose="02010600030101010101" pitchFamily="2" charset="-122"/>
            </a:endParaRPr>
          </a:p>
        </p:txBody>
      </p:sp>
      <p:sp>
        <p:nvSpPr>
          <p:cNvPr id="6" name="Title 1">
            <a:extLst>
              <a:ext uri="{FF2B5EF4-FFF2-40B4-BE49-F238E27FC236}">
                <a16:creationId xmlns:a16="http://schemas.microsoft.com/office/drawing/2014/main" id="{EBD21B5C-084B-A94F-8B30-5F1A96DFE8CB}"/>
              </a:ext>
            </a:extLst>
          </p:cNvPr>
          <p:cNvSpPr txBox="1">
            <a:spLocks/>
          </p:cNvSpPr>
          <p:nvPr/>
        </p:nvSpPr>
        <p:spPr>
          <a:xfrm>
            <a:off x="440938" y="776451"/>
            <a:ext cx="5737860" cy="51308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2400" b="0" dirty="0">
                <a:solidFill>
                  <a:srgbClr val="ED1C24"/>
                </a:solidFill>
                <a:latin typeface="SimSun" panose="02010600030101010101" pitchFamily="2" charset="-122"/>
                <a:ea typeface="SimSun" panose="02010600030101010101" pitchFamily="2" charset="-122"/>
              </a:rPr>
              <a:t>概述</a:t>
            </a:r>
          </a:p>
        </p:txBody>
      </p:sp>
      <p:sp>
        <p:nvSpPr>
          <p:cNvPr id="7" name="Title 1">
            <a:extLst>
              <a:ext uri="{FF2B5EF4-FFF2-40B4-BE49-F238E27FC236}">
                <a16:creationId xmlns:a16="http://schemas.microsoft.com/office/drawing/2014/main" id="{D441316C-EFDB-F848-81DC-1FDD124DD4FD}"/>
              </a:ext>
            </a:extLst>
          </p:cNvPr>
          <p:cNvSpPr txBox="1">
            <a:spLocks/>
          </p:cNvSpPr>
          <p:nvPr/>
        </p:nvSpPr>
        <p:spPr>
          <a:xfrm>
            <a:off x="874692" y="2157043"/>
            <a:ext cx="6651523"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b="0" dirty="0">
                <a:solidFill>
                  <a:schemeClr val="tx1"/>
                </a:solidFill>
                <a:latin typeface="SimSun" panose="02010600030101010101" pitchFamily="2" charset="-122"/>
                <a:ea typeface="SimSun" panose="02010600030101010101" pitchFamily="2" charset="-122"/>
              </a:rPr>
              <a:t>运动员需要推动特殊奥林匹克运动会工作。为了实现这一目标，所有领导小组中都需要有运动员代表。</a:t>
            </a:r>
          </a:p>
          <a:p>
            <a:pPr algn="l">
              <a:lnSpc>
                <a:spcPct val="100000"/>
              </a:lnSpc>
            </a:pPr>
            <a:endParaRPr lang="en-US" sz="1800" b="0" dirty="0">
              <a:solidFill>
                <a:schemeClr val="tx1"/>
              </a:solidFill>
              <a:latin typeface="SimSun" panose="02010600030101010101" pitchFamily="2" charset="-122"/>
              <a:ea typeface="SimSun" panose="02010600030101010101" pitchFamily="2" charset="-122"/>
            </a:endParaRPr>
          </a:p>
          <a:p>
            <a:pPr algn="l">
              <a:lnSpc>
                <a:spcPct val="100000"/>
              </a:lnSpc>
            </a:pPr>
            <a:r>
              <a:rPr lang="zh-cn" sz="1800" b="0" dirty="0">
                <a:solidFill>
                  <a:schemeClr val="tx1"/>
                </a:solidFill>
                <a:latin typeface="SimSun" panose="02010600030101010101" pitchFamily="2" charset="-122"/>
                <a:ea typeface="SimSun" panose="02010600030101010101" pitchFamily="2" charset="-122"/>
              </a:rPr>
              <a:t>要成为一个运动员主导的组织，运动员必须领导工作并参与决策过程和实施。运动员代表可以胜任这个角色。</a:t>
            </a:r>
          </a:p>
        </p:txBody>
      </p:sp>
      <p:sp>
        <p:nvSpPr>
          <p:cNvPr id="8" name="Title 1">
            <a:extLst>
              <a:ext uri="{FF2B5EF4-FFF2-40B4-BE49-F238E27FC236}">
                <a16:creationId xmlns:a16="http://schemas.microsoft.com/office/drawing/2014/main" id="{A5A884BA-2207-C344-B7C8-0498B1611235}"/>
              </a:ext>
            </a:extLst>
          </p:cNvPr>
          <p:cNvSpPr txBox="1">
            <a:spLocks/>
          </p:cNvSpPr>
          <p:nvPr/>
        </p:nvSpPr>
        <p:spPr>
          <a:xfrm>
            <a:off x="874692" y="4044458"/>
            <a:ext cx="2900139" cy="386864"/>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dirty="0">
                <a:solidFill>
                  <a:srgbClr val="13336A"/>
                </a:solidFill>
                <a:latin typeface="SimSun" panose="02010600030101010101" pitchFamily="2" charset="-122"/>
                <a:ea typeface="SimSun" panose="02010600030101010101" pitchFamily="2" charset="-122"/>
              </a:rPr>
              <a:t>职责</a:t>
            </a:r>
            <a:r>
              <a:rPr lang="zh-cn" sz="1800" dirty="0">
                <a:solidFill>
                  <a:schemeClr val="tx1"/>
                </a:solidFill>
              </a:rPr>
              <a:t>？</a:t>
            </a:r>
            <a:endParaRPr lang="zh-cn" sz="1800" dirty="0">
              <a:solidFill>
                <a:schemeClr val="tx1"/>
              </a:solidFill>
              <a:latin typeface="SimSun" panose="02010600030101010101" pitchFamily="2" charset="-122"/>
              <a:ea typeface="SimSun" panose="02010600030101010101" pitchFamily="2" charset="-122"/>
            </a:endParaRPr>
          </a:p>
        </p:txBody>
      </p:sp>
      <p:sp>
        <p:nvSpPr>
          <p:cNvPr id="10" name="Title 1">
            <a:extLst>
              <a:ext uri="{FF2B5EF4-FFF2-40B4-BE49-F238E27FC236}">
                <a16:creationId xmlns:a16="http://schemas.microsoft.com/office/drawing/2014/main" id="{6E4D8CF2-C635-5A48-8DC9-9120D88A20EB}"/>
              </a:ext>
            </a:extLst>
          </p:cNvPr>
          <p:cNvSpPr txBox="1">
            <a:spLocks/>
          </p:cNvSpPr>
          <p:nvPr/>
        </p:nvSpPr>
        <p:spPr>
          <a:xfrm>
            <a:off x="874692" y="4489936"/>
            <a:ext cx="6651523"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b="0" dirty="0">
                <a:solidFill>
                  <a:schemeClr val="tx1"/>
                </a:solidFill>
                <a:latin typeface="SimSun" panose="02010600030101010101" pitchFamily="2" charset="-122"/>
                <a:ea typeface="SimSun" panose="02010600030101010101" pitchFamily="2" charset="-122"/>
              </a:rPr>
              <a:t>运动员代表是指代表其他运动员发表观点和意见的运动员。</a:t>
            </a:r>
          </a:p>
          <a:p>
            <a:pPr algn="l">
              <a:lnSpc>
                <a:spcPct val="100000"/>
              </a:lnSpc>
            </a:pPr>
            <a:endParaRPr lang="en-US" sz="1800" b="0" dirty="0">
              <a:solidFill>
                <a:schemeClr val="tx1"/>
              </a:solidFill>
              <a:latin typeface="SimSun" panose="02010600030101010101" pitchFamily="2" charset="-122"/>
              <a:ea typeface="SimSun" panose="02010600030101010101" pitchFamily="2" charset="-122"/>
            </a:endParaRPr>
          </a:p>
          <a:p>
            <a:pPr algn="l">
              <a:lnSpc>
                <a:spcPct val="100000"/>
              </a:lnSpc>
            </a:pPr>
            <a:r>
              <a:rPr lang="zh-cn" sz="1800" b="0" dirty="0">
                <a:solidFill>
                  <a:schemeClr val="tx1"/>
                </a:solidFill>
                <a:latin typeface="SimSun" panose="02010600030101010101" pitchFamily="2" charset="-122"/>
                <a:ea typeface="SimSun" panose="02010600030101010101" pitchFamily="2" charset="-122"/>
              </a:rPr>
              <a:t>他们能够帮助制定政策，提出建议来帮助实现持续改进，引入新的想法，然后在适当的时候实施这些新想法来改进本地规划。</a:t>
            </a:r>
          </a:p>
        </p:txBody>
      </p:sp>
      <p:sp>
        <p:nvSpPr>
          <p:cNvPr id="12" name="Title 1">
            <a:extLst>
              <a:ext uri="{FF2B5EF4-FFF2-40B4-BE49-F238E27FC236}">
                <a16:creationId xmlns:a16="http://schemas.microsoft.com/office/drawing/2014/main" id="{921FF362-6E49-8C4A-80B7-C5DF25F054F1}"/>
              </a:ext>
            </a:extLst>
          </p:cNvPr>
          <p:cNvSpPr txBox="1">
            <a:spLocks/>
          </p:cNvSpPr>
          <p:nvPr/>
        </p:nvSpPr>
        <p:spPr>
          <a:xfrm>
            <a:off x="601468" y="7722780"/>
            <a:ext cx="2039816"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nSpc>
                <a:spcPct val="100000"/>
              </a:lnSpc>
            </a:pPr>
            <a:r>
              <a:rPr lang="zh-cn" sz="1600" b="0" dirty="0">
                <a:solidFill>
                  <a:schemeClr val="tx1"/>
                </a:solidFill>
                <a:latin typeface="SimSun" panose="02010600030101010101" pitchFamily="2" charset="-122"/>
                <a:ea typeface="SimSun" panose="02010600030101010101" pitchFamily="2" charset="-122"/>
              </a:rPr>
              <a:t>了解他们所服务的组织的使命和目标。</a:t>
            </a:r>
          </a:p>
        </p:txBody>
      </p:sp>
      <p:sp>
        <p:nvSpPr>
          <p:cNvPr id="13" name="Title 1">
            <a:extLst>
              <a:ext uri="{FF2B5EF4-FFF2-40B4-BE49-F238E27FC236}">
                <a16:creationId xmlns:a16="http://schemas.microsoft.com/office/drawing/2014/main" id="{BCD5A411-5CB4-4E4F-86DB-C2F7CCA3BCF9}"/>
              </a:ext>
            </a:extLst>
          </p:cNvPr>
          <p:cNvSpPr txBox="1">
            <a:spLocks/>
          </p:cNvSpPr>
          <p:nvPr/>
        </p:nvSpPr>
        <p:spPr>
          <a:xfrm>
            <a:off x="2891060" y="7711053"/>
            <a:ext cx="2618785"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nSpc>
                <a:spcPct val="100000"/>
              </a:lnSpc>
            </a:pPr>
            <a:r>
              <a:rPr lang="zh-cn" sz="1600" b="0" dirty="0">
                <a:solidFill>
                  <a:schemeClr val="tx1"/>
                </a:solidFill>
                <a:latin typeface="SimSun" panose="02010600030101010101" pitchFamily="2" charset="-122"/>
                <a:ea typeface="SimSun" panose="02010600030101010101" pitchFamily="2" charset="-122"/>
              </a:rPr>
              <a:t>是联络人，负责表达意见，收集或分享其他运动员</a:t>
            </a:r>
            <a:br>
              <a:rPr lang="en-US" altLang="zh-CN" sz="1600" b="0" dirty="0">
                <a:solidFill>
                  <a:schemeClr val="tx1"/>
                </a:solidFill>
                <a:latin typeface="SimSun" panose="02010600030101010101" pitchFamily="2" charset="-122"/>
                <a:ea typeface="SimSun" panose="02010600030101010101" pitchFamily="2" charset="-122"/>
              </a:rPr>
            </a:br>
            <a:r>
              <a:rPr lang="zh-cn" sz="1600" b="0" dirty="0">
                <a:solidFill>
                  <a:schemeClr val="tx1"/>
                </a:solidFill>
                <a:latin typeface="SimSun" panose="02010600030101010101" pitchFamily="2" charset="-122"/>
                <a:ea typeface="SimSun" panose="02010600030101010101" pitchFamily="2" charset="-122"/>
              </a:rPr>
              <a:t>的反馈。</a:t>
            </a:r>
          </a:p>
        </p:txBody>
      </p:sp>
      <p:sp>
        <p:nvSpPr>
          <p:cNvPr id="14" name="Title 1">
            <a:extLst>
              <a:ext uri="{FF2B5EF4-FFF2-40B4-BE49-F238E27FC236}">
                <a16:creationId xmlns:a16="http://schemas.microsoft.com/office/drawing/2014/main" id="{6C946C12-A983-E54F-ABC8-984983A3C23E}"/>
              </a:ext>
            </a:extLst>
          </p:cNvPr>
          <p:cNvSpPr txBox="1">
            <a:spLocks/>
          </p:cNvSpPr>
          <p:nvPr/>
        </p:nvSpPr>
        <p:spPr>
          <a:xfrm>
            <a:off x="5759621" y="7711054"/>
            <a:ext cx="1887416" cy="157089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nSpc>
                <a:spcPct val="100000"/>
              </a:lnSpc>
            </a:pPr>
            <a:r>
              <a:rPr lang="zh-cn" sz="1600" b="0" dirty="0">
                <a:solidFill>
                  <a:schemeClr val="tx1"/>
                </a:solidFill>
                <a:latin typeface="SimSun" panose="02010600030101010101" pitchFamily="2" charset="-122"/>
                <a:ea typeface="SimSun" panose="02010600030101010101" pitchFamily="2" charset="-122"/>
              </a:rPr>
              <a:t>专业代表特殊奥林匹克运动会。</a:t>
            </a:r>
          </a:p>
        </p:txBody>
      </p:sp>
      <p:sp>
        <p:nvSpPr>
          <p:cNvPr id="15" name="Title 1">
            <a:extLst>
              <a:ext uri="{FF2B5EF4-FFF2-40B4-BE49-F238E27FC236}">
                <a16:creationId xmlns:a16="http://schemas.microsoft.com/office/drawing/2014/main" id="{C9C8A5D4-9431-D149-A380-1284B9C46A61}"/>
              </a:ext>
            </a:extLst>
          </p:cNvPr>
          <p:cNvSpPr txBox="1">
            <a:spLocks/>
          </p:cNvSpPr>
          <p:nvPr/>
        </p:nvSpPr>
        <p:spPr>
          <a:xfrm>
            <a:off x="440938" y="6248401"/>
            <a:ext cx="4459308" cy="304799"/>
          </a:xfrm>
          <a:prstGeom prst="rect">
            <a:avLst/>
          </a:prstGeom>
        </p:spPr>
        <p:txBody>
          <a:bodyPr vert="horz" lIns="91440" tIns="45720" rIns="91440" bIns="45720" rtlCol="0" anchor="t">
            <a:normAutofit fontScale="92500" lnSpcReduction="2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10000"/>
              </a:lnSpc>
            </a:pPr>
            <a:r>
              <a:rPr lang="zh-cn" sz="1600" b="0" dirty="0">
                <a:solidFill>
                  <a:srgbClr val="ED1C24"/>
                </a:solidFill>
                <a:latin typeface="SimSun" panose="02010600030101010101" pitchFamily="2" charset="-122"/>
                <a:ea typeface="SimSun" panose="02010600030101010101" pitchFamily="2" charset="-122"/>
              </a:rPr>
              <a:t>运动员代表：</a:t>
            </a:r>
          </a:p>
        </p:txBody>
      </p:sp>
    </p:spTree>
    <p:extLst>
      <p:ext uri="{BB962C8B-B14F-4D97-AF65-F5344CB8AC3E}">
        <p14:creationId xmlns:p14="http://schemas.microsoft.com/office/powerpoint/2010/main" val="16153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7B41-C949-3942-B149-CEF0CB4D26CA}"/>
              </a:ext>
            </a:extLst>
          </p:cNvPr>
          <p:cNvSpPr txBox="1">
            <a:spLocks/>
          </p:cNvSpPr>
          <p:nvPr/>
        </p:nvSpPr>
        <p:spPr>
          <a:xfrm>
            <a:off x="862600" y="506821"/>
            <a:ext cx="5737860" cy="513085"/>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2000" dirty="0">
                <a:solidFill>
                  <a:srgbClr val="ED1C24"/>
                </a:solidFill>
                <a:latin typeface="SimSun" panose="02010600030101010101" pitchFamily="2" charset="-122"/>
                <a:ea typeface="SimSun" panose="02010600030101010101" pitchFamily="2" charset="-122"/>
              </a:rPr>
              <a:t>领导角色</a:t>
            </a:r>
          </a:p>
        </p:txBody>
      </p:sp>
      <p:sp>
        <p:nvSpPr>
          <p:cNvPr id="3" name="Title 1">
            <a:extLst>
              <a:ext uri="{FF2B5EF4-FFF2-40B4-BE49-F238E27FC236}">
                <a16:creationId xmlns:a16="http://schemas.microsoft.com/office/drawing/2014/main" id="{FB140661-F683-3146-AC6A-5CBC74D2456D}"/>
              </a:ext>
            </a:extLst>
          </p:cNvPr>
          <p:cNvSpPr txBox="1">
            <a:spLocks/>
          </p:cNvSpPr>
          <p:nvPr/>
        </p:nvSpPr>
        <p:spPr>
          <a:xfrm>
            <a:off x="862973" y="1468111"/>
            <a:ext cx="1481646" cy="842697"/>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dirty="0">
                <a:solidFill>
                  <a:srgbClr val="13336A"/>
                </a:solidFill>
                <a:latin typeface="SimSun" panose="02010600030101010101" pitchFamily="2" charset="-122"/>
                <a:ea typeface="SimSun" panose="02010600030101010101" pitchFamily="2" charset="-122"/>
              </a:rPr>
              <a:t>运动员领袖委员会*</a:t>
            </a:r>
          </a:p>
        </p:txBody>
      </p:sp>
      <p:sp>
        <p:nvSpPr>
          <p:cNvPr id="8" name="Title 1">
            <a:extLst>
              <a:ext uri="{FF2B5EF4-FFF2-40B4-BE49-F238E27FC236}">
                <a16:creationId xmlns:a16="http://schemas.microsoft.com/office/drawing/2014/main" id="{A398950B-2A87-4441-8CA0-C924AFBCD085}"/>
              </a:ext>
            </a:extLst>
          </p:cNvPr>
          <p:cNvSpPr txBox="1">
            <a:spLocks/>
          </p:cNvSpPr>
          <p:nvPr/>
        </p:nvSpPr>
        <p:spPr>
          <a:xfrm>
            <a:off x="862599" y="846792"/>
            <a:ext cx="6640169" cy="375136"/>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以下是运动员代表角色的 </a:t>
            </a:r>
            <a:r>
              <a:rPr lang="en-US" altLang="zh-CN" sz="1400" b="0" dirty="0">
                <a:solidFill>
                  <a:schemeClr val="tx1"/>
                </a:solidFill>
              </a:rPr>
              <a:t>3</a:t>
            </a:r>
            <a:r>
              <a:rPr lang="zh-cn" sz="1400" b="0" dirty="0">
                <a:solidFill>
                  <a:schemeClr val="tx1"/>
                </a:solidFill>
                <a:latin typeface="SimSun" panose="02010600030101010101" pitchFamily="2" charset="-122"/>
                <a:ea typeface="SimSun" panose="02010600030101010101" pitchFamily="2" charset="-122"/>
              </a:rPr>
              <a:t> 个示例：</a:t>
            </a:r>
          </a:p>
        </p:txBody>
      </p:sp>
      <p:sp>
        <p:nvSpPr>
          <p:cNvPr id="11" name="Title 1">
            <a:extLst>
              <a:ext uri="{FF2B5EF4-FFF2-40B4-BE49-F238E27FC236}">
                <a16:creationId xmlns:a16="http://schemas.microsoft.com/office/drawing/2014/main" id="{AF3D26A4-363B-B44C-A07B-7CCA64C8A976}"/>
              </a:ext>
            </a:extLst>
          </p:cNvPr>
          <p:cNvSpPr txBox="1">
            <a:spLocks/>
          </p:cNvSpPr>
          <p:nvPr/>
        </p:nvSpPr>
        <p:spPr>
          <a:xfrm>
            <a:off x="2520463" y="1400496"/>
            <a:ext cx="5099537" cy="1817080"/>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运动员领袖委员会是一个运动员小组，他们代表了所有运动员在其项目中的利益。他们就与特殊奥林匹克运动会有关的重要问题发表意见，并在地方、国家、区域或全球层面为所有计划领域提供支持和领导。</a:t>
            </a:r>
          </a:p>
          <a:p>
            <a:pPr algn="l">
              <a:lnSpc>
                <a:spcPct val="100000"/>
              </a:lnSpc>
            </a:pPr>
            <a:endParaRPr lang="en-US" sz="1400" b="0" dirty="0">
              <a:solidFill>
                <a:schemeClr val="tx1"/>
              </a:solidFill>
              <a:latin typeface="SimSun" panose="02010600030101010101" pitchFamily="2" charset="-122"/>
              <a:ea typeface="SimSun" panose="02010600030101010101" pitchFamily="2" charset="-122"/>
            </a:endParaRPr>
          </a:p>
          <a:p>
            <a:pPr algn="l">
              <a:lnSpc>
                <a:spcPct val="100000"/>
              </a:lnSpc>
            </a:pPr>
            <a:r>
              <a:rPr lang="zh-cn" sz="1400" b="0" dirty="0">
                <a:solidFill>
                  <a:schemeClr val="tx1"/>
                </a:solidFill>
                <a:latin typeface="SimSun" panose="02010600030101010101" pitchFamily="2" charset="-122"/>
                <a:ea typeface="SimSun" panose="02010600030101010101" pitchFamily="2" charset="-122"/>
              </a:rPr>
              <a:t>*以前称作运动员信息委员会</a:t>
            </a:r>
          </a:p>
        </p:txBody>
      </p:sp>
      <p:sp>
        <p:nvSpPr>
          <p:cNvPr id="12" name="Title 1">
            <a:extLst>
              <a:ext uri="{FF2B5EF4-FFF2-40B4-BE49-F238E27FC236}">
                <a16:creationId xmlns:a16="http://schemas.microsoft.com/office/drawing/2014/main" id="{88270048-70E1-154B-BE17-91176026CB6D}"/>
              </a:ext>
            </a:extLst>
          </p:cNvPr>
          <p:cNvSpPr txBox="1">
            <a:spLocks/>
          </p:cNvSpPr>
          <p:nvPr/>
        </p:nvSpPr>
        <p:spPr>
          <a:xfrm>
            <a:off x="862973" y="3246531"/>
            <a:ext cx="1481646" cy="1147500"/>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dirty="0">
                <a:solidFill>
                  <a:srgbClr val="13336A"/>
                </a:solidFill>
                <a:latin typeface="SimSun" panose="02010600030101010101" pitchFamily="2" charset="-122"/>
                <a:ea typeface="SimSun" panose="02010600030101010101" pitchFamily="2" charset="-122"/>
              </a:rPr>
              <a:t>在项目董事会任职</a:t>
            </a:r>
          </a:p>
        </p:txBody>
      </p:sp>
      <p:sp>
        <p:nvSpPr>
          <p:cNvPr id="13" name="Title 1">
            <a:extLst>
              <a:ext uri="{FF2B5EF4-FFF2-40B4-BE49-F238E27FC236}">
                <a16:creationId xmlns:a16="http://schemas.microsoft.com/office/drawing/2014/main" id="{009CD15F-5E5D-854A-99FD-2B31A06AEB73}"/>
              </a:ext>
            </a:extLst>
          </p:cNvPr>
          <p:cNvSpPr txBox="1">
            <a:spLocks/>
          </p:cNvSpPr>
          <p:nvPr/>
        </p:nvSpPr>
        <p:spPr>
          <a:xfrm>
            <a:off x="2520463" y="3217503"/>
            <a:ext cx="5099537" cy="223638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所有特殊奥林匹克运动会董事会都必须包含至少一名现役特殊奥林匹克运动会运动员。在董事会任职的运动员：</a:t>
            </a:r>
          </a:p>
          <a:p>
            <a:pPr algn="l">
              <a:lnSpc>
                <a:spcPct val="100000"/>
              </a:lnSpc>
            </a:pPr>
            <a:endParaRPr lang="en-US" sz="1400" b="0" dirty="0">
              <a:solidFill>
                <a:schemeClr val="tx1"/>
              </a:solidFill>
              <a:latin typeface="SimSun" panose="02010600030101010101" pitchFamily="2" charset="-122"/>
              <a:ea typeface="SimSun" panose="02010600030101010101" pitchFamily="2" charset="-122"/>
            </a:endParaRP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必须具有与其他有投票权的董事会成员相同的权利和特权</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发挥不可或缺的作用</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设定组织方向</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监控年度和战略方向</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定期开会以讨论组织事项并进行投票表决</a:t>
            </a:r>
          </a:p>
        </p:txBody>
      </p:sp>
      <p:sp>
        <p:nvSpPr>
          <p:cNvPr id="14" name="Title 1">
            <a:extLst>
              <a:ext uri="{FF2B5EF4-FFF2-40B4-BE49-F238E27FC236}">
                <a16:creationId xmlns:a16="http://schemas.microsoft.com/office/drawing/2014/main" id="{E7C2B684-F11E-DE41-8B8B-B47C1FC9E10A}"/>
              </a:ext>
            </a:extLst>
          </p:cNvPr>
          <p:cNvSpPr txBox="1">
            <a:spLocks/>
          </p:cNvSpPr>
          <p:nvPr/>
        </p:nvSpPr>
        <p:spPr>
          <a:xfrm>
            <a:off x="862972" y="5410822"/>
            <a:ext cx="1809891" cy="1147500"/>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800" dirty="0">
                <a:solidFill>
                  <a:srgbClr val="13336A"/>
                </a:solidFill>
                <a:latin typeface="SimSun" panose="02010600030101010101" pitchFamily="2" charset="-122"/>
                <a:ea typeface="SimSun" panose="02010600030101010101" pitchFamily="2" charset="-122"/>
              </a:rPr>
              <a:t>加入委员会</a:t>
            </a:r>
          </a:p>
          <a:p>
            <a:pPr algn="l">
              <a:lnSpc>
                <a:spcPct val="100000"/>
              </a:lnSpc>
            </a:pPr>
            <a:endParaRPr lang="en-US" sz="1800" dirty="0">
              <a:solidFill>
                <a:srgbClr val="13336A"/>
              </a:solidFill>
              <a:latin typeface="SimSun" panose="02010600030101010101" pitchFamily="2" charset="-122"/>
              <a:ea typeface="SimSun" panose="02010600030101010101" pitchFamily="2" charset="-122"/>
            </a:endParaRPr>
          </a:p>
        </p:txBody>
      </p:sp>
      <p:sp>
        <p:nvSpPr>
          <p:cNvPr id="15" name="Title 1">
            <a:extLst>
              <a:ext uri="{FF2B5EF4-FFF2-40B4-BE49-F238E27FC236}">
                <a16:creationId xmlns:a16="http://schemas.microsoft.com/office/drawing/2014/main" id="{F295553C-D60B-3A42-A0A6-BE407CB5190D}"/>
              </a:ext>
            </a:extLst>
          </p:cNvPr>
          <p:cNvSpPr txBox="1">
            <a:spLocks/>
          </p:cNvSpPr>
          <p:nvPr/>
        </p:nvSpPr>
        <p:spPr>
          <a:xfrm>
            <a:off x="2520463" y="5413544"/>
            <a:ext cx="5099537" cy="4018292"/>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委员会的职责是解决问题、计划活动、制定预算等。事实上，当他们相互协作时，几乎可以完成任何工作，并且每个人都会做出贡献。</a:t>
            </a:r>
          </a:p>
          <a:p>
            <a:pPr algn="l">
              <a:lnSpc>
                <a:spcPct val="100000"/>
              </a:lnSpc>
            </a:pPr>
            <a:endParaRPr lang="en-US" sz="1400" b="0" dirty="0">
              <a:solidFill>
                <a:schemeClr val="tx1"/>
              </a:solidFill>
              <a:latin typeface="SimSun" panose="02010600030101010101" pitchFamily="2" charset="-122"/>
              <a:ea typeface="SimSun" panose="02010600030101010101" pitchFamily="2" charset="-122"/>
            </a:endParaRPr>
          </a:p>
          <a:p>
            <a:pPr algn="l">
              <a:lnSpc>
                <a:spcPct val="100000"/>
              </a:lnSpc>
            </a:pPr>
            <a:r>
              <a:rPr lang="zh-cn" sz="1400" b="0" dirty="0">
                <a:solidFill>
                  <a:schemeClr val="tx1"/>
                </a:solidFill>
                <a:latin typeface="SimSun" panose="02010600030101010101" pitchFamily="2" charset="-122"/>
                <a:ea typeface="SimSun" panose="02010600030101010101" pitchFamily="2" charset="-122"/>
              </a:rPr>
              <a:t>在这里，运动员必须：</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管理具体的主题或问题。</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解决问题并提供建议的解决方案。</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定期开会以完成任务。</a:t>
            </a:r>
          </a:p>
          <a:p>
            <a:pPr algn="l">
              <a:lnSpc>
                <a:spcPct val="100000"/>
              </a:lnSpc>
            </a:pPr>
            <a:endParaRPr lang="en-US" sz="1400" b="0" dirty="0">
              <a:solidFill>
                <a:schemeClr val="tx1"/>
              </a:solidFill>
              <a:latin typeface="SimSun" panose="02010600030101010101" pitchFamily="2" charset="-122"/>
              <a:ea typeface="SimSun" panose="02010600030101010101" pitchFamily="2" charset="-122"/>
            </a:endParaRPr>
          </a:p>
          <a:p>
            <a:pPr algn="l">
              <a:lnSpc>
                <a:spcPct val="100000"/>
              </a:lnSpc>
            </a:pPr>
            <a:r>
              <a:rPr lang="zh-cn" sz="1400" b="0" dirty="0">
                <a:solidFill>
                  <a:schemeClr val="tx1"/>
                </a:solidFill>
                <a:latin typeface="SimSun" panose="02010600030101010101" pitchFamily="2" charset="-122"/>
                <a:ea typeface="SimSun" panose="02010600030101010101" pitchFamily="2" charset="-122"/>
              </a:rPr>
              <a:t>特殊奥林匹克运动会委员会示例：</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运动员领袖委员会</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交通委员会</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开幕式委员会</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家庭委员会</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志愿者招募委员会</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政策与程序委员会</a:t>
            </a:r>
          </a:p>
          <a:p>
            <a:pPr marL="285750" indent="-285750" algn="l">
              <a:lnSpc>
                <a:spcPct val="100000"/>
              </a:lnSpc>
              <a:buFont typeface="Arial" panose="020B0604020202020204" pitchFamily="34" charset="0"/>
              <a:buChar char="•"/>
            </a:pPr>
            <a:r>
              <a:rPr lang="zh-cn" sz="1400" b="0" dirty="0">
                <a:solidFill>
                  <a:schemeClr val="tx1"/>
                </a:solidFill>
                <a:latin typeface="SimSun" panose="02010600030101010101" pitchFamily="2" charset="-122"/>
                <a:ea typeface="SimSun" panose="02010600030101010101" pitchFamily="2" charset="-122"/>
              </a:rPr>
              <a:t>筹款活动委员会</a:t>
            </a:r>
          </a:p>
          <a:p>
            <a:pPr marL="285750" indent="-285750" algn="l">
              <a:lnSpc>
                <a:spcPct val="100000"/>
              </a:lnSpc>
              <a:buFont typeface="Arial" panose="020B0604020202020204" pitchFamily="34" charset="0"/>
              <a:buChar char="•"/>
            </a:pPr>
            <a:r>
              <a:rPr lang="en-US" sz="1400" b="0" dirty="0">
                <a:solidFill>
                  <a:schemeClr val="tx1"/>
                </a:solidFill>
              </a:rPr>
              <a:t>LETR</a:t>
            </a:r>
            <a:r>
              <a:rPr lang="zh-cn" sz="1400" b="0" dirty="0">
                <a:solidFill>
                  <a:schemeClr val="tx1"/>
                </a:solidFill>
                <a:latin typeface="SimSun" panose="02010600030101010101" pitchFamily="2" charset="-122"/>
                <a:ea typeface="SimSun" panose="02010600030101010101" pitchFamily="2" charset="-122"/>
              </a:rPr>
              <a:t> 委员会</a:t>
            </a:r>
          </a:p>
        </p:txBody>
      </p:sp>
      <p:sp>
        <p:nvSpPr>
          <p:cNvPr id="10" name="Title 1">
            <a:extLst>
              <a:ext uri="{FF2B5EF4-FFF2-40B4-BE49-F238E27FC236}">
                <a16:creationId xmlns:a16="http://schemas.microsoft.com/office/drawing/2014/main" id="{0FF111D6-C1A3-4D7C-8B59-559A2E15AAB9}"/>
              </a:ext>
            </a:extLst>
          </p:cNvPr>
          <p:cNvSpPr txBox="1">
            <a:spLocks/>
          </p:cNvSpPr>
          <p:nvPr/>
        </p:nvSpPr>
        <p:spPr>
          <a:xfrm>
            <a:off x="427546" y="1259456"/>
            <a:ext cx="501369" cy="5321814"/>
          </a:xfrm>
          <a:prstGeom prst="rect">
            <a:avLst/>
          </a:prstGeom>
          <a:solidFill>
            <a:schemeClr val="bg1"/>
          </a:solidFill>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nSpc>
                <a:spcPct val="100000"/>
              </a:lnSpc>
            </a:pPr>
            <a:r>
              <a:rPr lang="en-US" sz="6000" dirty="0">
                <a:solidFill>
                  <a:srgbClr val="13336A"/>
                </a:solidFill>
              </a:rPr>
              <a:t>1</a:t>
            </a:r>
          </a:p>
          <a:p>
            <a:pPr>
              <a:lnSpc>
                <a:spcPct val="100000"/>
              </a:lnSpc>
            </a:pPr>
            <a:endParaRPr lang="en-US" sz="5800" dirty="0">
              <a:solidFill>
                <a:srgbClr val="13336A"/>
              </a:solidFill>
            </a:endParaRPr>
          </a:p>
          <a:p>
            <a:pPr>
              <a:lnSpc>
                <a:spcPct val="100000"/>
              </a:lnSpc>
            </a:pPr>
            <a:r>
              <a:rPr lang="en-US" sz="6000" dirty="0">
                <a:solidFill>
                  <a:srgbClr val="13336A"/>
                </a:solidFill>
              </a:rPr>
              <a:t>2</a:t>
            </a:r>
          </a:p>
          <a:p>
            <a:pPr>
              <a:lnSpc>
                <a:spcPct val="100000"/>
              </a:lnSpc>
            </a:pPr>
            <a:endParaRPr lang="en-US" sz="8000" dirty="0">
              <a:solidFill>
                <a:srgbClr val="13336A"/>
              </a:solidFill>
            </a:endParaRPr>
          </a:p>
          <a:p>
            <a:pPr>
              <a:lnSpc>
                <a:spcPct val="100000"/>
              </a:lnSpc>
            </a:pPr>
            <a:r>
              <a:rPr lang="en-US" sz="6000" dirty="0">
                <a:solidFill>
                  <a:srgbClr val="13336A"/>
                </a:solidFill>
              </a:rPr>
              <a:t>3</a:t>
            </a:r>
            <a:endParaRPr lang="es-xl" sz="6000" dirty="0">
              <a:solidFill>
                <a:srgbClr val="13336A"/>
              </a:solidFill>
            </a:endParaRPr>
          </a:p>
        </p:txBody>
      </p:sp>
    </p:spTree>
    <p:extLst>
      <p:ext uri="{BB962C8B-B14F-4D97-AF65-F5344CB8AC3E}">
        <p14:creationId xmlns:p14="http://schemas.microsoft.com/office/powerpoint/2010/main" val="17812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3378-46BF-F049-B5CA-BB7DDF249495}"/>
              </a:ext>
            </a:extLst>
          </p:cNvPr>
          <p:cNvSpPr txBox="1">
            <a:spLocks/>
          </p:cNvSpPr>
          <p:nvPr/>
        </p:nvSpPr>
        <p:spPr>
          <a:xfrm>
            <a:off x="904368" y="483376"/>
            <a:ext cx="3978662" cy="348963"/>
          </a:xfrm>
          <a:prstGeom prst="rect">
            <a:avLst/>
          </a:prstGeom>
        </p:spPr>
        <p:txBody>
          <a:bodyPr vert="horz" lIns="91440" tIns="45720" rIns="91440" bIns="45720"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2000" dirty="0">
                <a:solidFill>
                  <a:srgbClr val="ED1C24"/>
                </a:solidFill>
                <a:latin typeface="SimSun" panose="02010600030101010101" pitchFamily="2" charset="-122"/>
                <a:ea typeface="SimSun" panose="02010600030101010101" pitchFamily="2" charset="-122"/>
              </a:rPr>
              <a:t>培训</a:t>
            </a:r>
          </a:p>
        </p:txBody>
      </p:sp>
      <p:sp>
        <p:nvSpPr>
          <p:cNvPr id="15" name="Title 1">
            <a:extLst>
              <a:ext uri="{FF2B5EF4-FFF2-40B4-BE49-F238E27FC236}">
                <a16:creationId xmlns:a16="http://schemas.microsoft.com/office/drawing/2014/main" id="{9B61BA67-4A45-DB4F-AA39-8776BC63D2C3}"/>
              </a:ext>
            </a:extLst>
          </p:cNvPr>
          <p:cNvSpPr txBox="1">
            <a:spLocks/>
          </p:cNvSpPr>
          <p:nvPr/>
        </p:nvSpPr>
        <p:spPr>
          <a:xfrm>
            <a:off x="904368" y="866845"/>
            <a:ext cx="4896181" cy="1817080"/>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endParaRPr lang="en-US" sz="1400" b="0" dirty="0">
              <a:solidFill>
                <a:schemeClr val="tx1"/>
              </a:solidFill>
            </a:endParaRPr>
          </a:p>
        </p:txBody>
      </p:sp>
      <p:sp>
        <p:nvSpPr>
          <p:cNvPr id="17" name="Title 1">
            <a:extLst>
              <a:ext uri="{FF2B5EF4-FFF2-40B4-BE49-F238E27FC236}">
                <a16:creationId xmlns:a16="http://schemas.microsoft.com/office/drawing/2014/main" id="{B6C5E2AE-B673-1047-A845-89B401874BE1}"/>
              </a:ext>
            </a:extLst>
          </p:cNvPr>
          <p:cNvSpPr txBox="1">
            <a:spLocks/>
          </p:cNvSpPr>
          <p:nvPr/>
        </p:nvSpPr>
        <p:spPr>
          <a:xfrm>
            <a:off x="904367" y="808893"/>
            <a:ext cx="6610125" cy="34896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1400" b="0" dirty="0">
                <a:solidFill>
                  <a:schemeClr val="tx1"/>
                </a:solidFill>
                <a:latin typeface="SimSun" panose="02010600030101010101" pitchFamily="2" charset="-122"/>
                <a:ea typeface="SimSun" panose="02010600030101010101" pitchFamily="2" charset="-122"/>
              </a:rPr>
              <a:t>运动员代表培训课程的目的是：</a:t>
            </a:r>
          </a:p>
          <a:p>
            <a:pPr algn="l"/>
            <a:endParaRPr lang="en-US" sz="1400" b="0" dirty="0">
              <a:solidFill>
                <a:schemeClr val="tx1"/>
              </a:solidFill>
              <a:latin typeface="SimSun" panose="02010600030101010101" pitchFamily="2" charset="-122"/>
              <a:ea typeface="SimSun" panose="02010600030101010101" pitchFamily="2" charset="-122"/>
            </a:endParaRPr>
          </a:p>
        </p:txBody>
      </p:sp>
      <p:sp>
        <p:nvSpPr>
          <p:cNvPr id="18" name="Title 1">
            <a:extLst>
              <a:ext uri="{FF2B5EF4-FFF2-40B4-BE49-F238E27FC236}">
                <a16:creationId xmlns:a16="http://schemas.microsoft.com/office/drawing/2014/main" id="{7EFE1141-6F94-8245-8BDC-221CCE9A3ED1}"/>
              </a:ext>
            </a:extLst>
          </p:cNvPr>
          <p:cNvSpPr txBox="1">
            <a:spLocks/>
          </p:cNvSpPr>
          <p:nvPr/>
        </p:nvSpPr>
        <p:spPr>
          <a:xfrm>
            <a:off x="1162275" y="1308891"/>
            <a:ext cx="6352217" cy="508186"/>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1400" b="0" dirty="0">
                <a:solidFill>
                  <a:schemeClr val="tx1"/>
                </a:solidFill>
                <a:latin typeface="SimSun" panose="02010600030101010101" pitchFamily="2" charset="-122"/>
                <a:ea typeface="SimSun" panose="02010600030101010101" pitchFamily="2" charset="-122"/>
              </a:rPr>
              <a:t>培训运动员领袖的领导技能，使他们能够作为运动员代表高效参与。</a:t>
            </a:r>
          </a:p>
        </p:txBody>
      </p:sp>
      <p:sp>
        <p:nvSpPr>
          <p:cNvPr id="19" name="Title 1">
            <a:extLst>
              <a:ext uri="{FF2B5EF4-FFF2-40B4-BE49-F238E27FC236}">
                <a16:creationId xmlns:a16="http://schemas.microsoft.com/office/drawing/2014/main" id="{7419D61D-B112-C940-B63C-5DFE9054C94A}"/>
              </a:ext>
            </a:extLst>
          </p:cNvPr>
          <p:cNvSpPr txBox="1">
            <a:spLocks/>
          </p:cNvSpPr>
          <p:nvPr/>
        </p:nvSpPr>
        <p:spPr>
          <a:xfrm>
            <a:off x="1162275" y="1924684"/>
            <a:ext cx="6019575" cy="508186"/>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1400" b="0" dirty="0">
                <a:solidFill>
                  <a:schemeClr val="tx1"/>
                </a:solidFill>
                <a:latin typeface="SimSun" panose="02010600030101010101" pitchFamily="2" charset="-122"/>
                <a:ea typeface="SimSun" panose="02010600030101010101" pitchFamily="2" charset="-122"/>
              </a:rPr>
              <a:t>描述特殊奥林匹克运动会中的运动员代表角色，并审查运动员的期望和领导机会。</a:t>
            </a:r>
          </a:p>
        </p:txBody>
      </p:sp>
      <p:sp>
        <p:nvSpPr>
          <p:cNvPr id="20" name="Title 1">
            <a:extLst>
              <a:ext uri="{FF2B5EF4-FFF2-40B4-BE49-F238E27FC236}">
                <a16:creationId xmlns:a16="http://schemas.microsoft.com/office/drawing/2014/main" id="{D8460DBB-AE37-B740-A025-8C4FC0654A1C}"/>
              </a:ext>
            </a:extLst>
          </p:cNvPr>
          <p:cNvSpPr txBox="1">
            <a:spLocks/>
          </p:cNvSpPr>
          <p:nvPr/>
        </p:nvSpPr>
        <p:spPr>
          <a:xfrm>
            <a:off x="645955" y="2716628"/>
            <a:ext cx="2085017" cy="348963"/>
          </a:xfrm>
          <a:prstGeom prst="rect">
            <a:avLst/>
          </a:prstGeom>
        </p:spPr>
        <p:txBody>
          <a:bodyPr vert="horz" lIns="91440" tIns="45720" rIns="91440" bIns="45720"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2000" dirty="0">
                <a:solidFill>
                  <a:schemeClr val="bg2">
                    <a:lumMod val="75000"/>
                  </a:schemeClr>
                </a:solidFill>
                <a:latin typeface="SimSun" panose="02010600030101010101" pitchFamily="2" charset="-122"/>
                <a:ea typeface="SimSun" panose="02010600030101010101" pitchFamily="2" charset="-122"/>
              </a:rPr>
              <a:t>主题</a:t>
            </a:r>
          </a:p>
        </p:txBody>
      </p:sp>
      <p:sp>
        <p:nvSpPr>
          <p:cNvPr id="21" name="Title 1">
            <a:extLst>
              <a:ext uri="{FF2B5EF4-FFF2-40B4-BE49-F238E27FC236}">
                <a16:creationId xmlns:a16="http://schemas.microsoft.com/office/drawing/2014/main" id="{630387B9-1F31-6D44-927B-A7254486161B}"/>
              </a:ext>
            </a:extLst>
          </p:cNvPr>
          <p:cNvSpPr txBox="1">
            <a:spLocks/>
          </p:cNvSpPr>
          <p:nvPr/>
        </p:nvSpPr>
        <p:spPr>
          <a:xfrm>
            <a:off x="3377596" y="2760382"/>
            <a:ext cx="2706340" cy="348963"/>
          </a:xfrm>
          <a:prstGeom prst="rect">
            <a:avLst/>
          </a:prstGeom>
        </p:spPr>
        <p:txBody>
          <a:bodyPr vert="horz" lIns="91440" tIns="45720" rIns="91440" bIns="45720" rtlCol="0" anchor="t">
            <a:normAutofit lnSpcReduction="1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2000" dirty="0">
                <a:solidFill>
                  <a:schemeClr val="bg2">
                    <a:lumMod val="75000"/>
                  </a:schemeClr>
                </a:solidFill>
                <a:latin typeface="SimSun" panose="02010600030101010101" pitchFamily="2" charset="-122"/>
                <a:ea typeface="SimSun" panose="02010600030101010101" pitchFamily="2" charset="-122"/>
              </a:rPr>
              <a:t>说明</a:t>
            </a:r>
          </a:p>
        </p:txBody>
      </p:sp>
      <p:sp>
        <p:nvSpPr>
          <p:cNvPr id="22" name="Title 1">
            <a:extLst>
              <a:ext uri="{FF2B5EF4-FFF2-40B4-BE49-F238E27FC236}">
                <a16:creationId xmlns:a16="http://schemas.microsoft.com/office/drawing/2014/main" id="{D385D664-8A1C-DE45-B435-A3B95C60FF89}"/>
              </a:ext>
            </a:extLst>
          </p:cNvPr>
          <p:cNvSpPr txBox="1">
            <a:spLocks/>
          </p:cNvSpPr>
          <p:nvPr/>
        </p:nvSpPr>
        <p:spPr>
          <a:xfrm>
            <a:off x="6314537" y="2683925"/>
            <a:ext cx="1286220" cy="381666"/>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r>
              <a:rPr lang="zh-cn" sz="2000" dirty="0">
                <a:solidFill>
                  <a:schemeClr val="bg2">
                    <a:lumMod val="75000"/>
                  </a:schemeClr>
                </a:solidFill>
                <a:latin typeface="SimSun" panose="02010600030101010101" pitchFamily="2" charset="-122"/>
                <a:ea typeface="SimSun" panose="02010600030101010101" pitchFamily="2" charset="-122"/>
              </a:rPr>
              <a:t>预计时间</a:t>
            </a:r>
          </a:p>
        </p:txBody>
      </p:sp>
      <p:graphicFrame>
        <p:nvGraphicFramePr>
          <p:cNvPr id="29" name="Table 29">
            <a:extLst>
              <a:ext uri="{FF2B5EF4-FFF2-40B4-BE49-F238E27FC236}">
                <a16:creationId xmlns:a16="http://schemas.microsoft.com/office/drawing/2014/main" id="{F814C6F9-3BCB-1C41-B399-1D6412D9F61B}"/>
              </a:ext>
            </a:extLst>
          </p:cNvPr>
          <p:cNvGraphicFramePr>
            <a:graphicFrameLocks noGrp="1"/>
          </p:cNvGraphicFramePr>
          <p:nvPr>
            <p:extLst>
              <p:ext uri="{D42A27DB-BD31-4B8C-83A1-F6EECF244321}">
                <p14:modId xmlns:p14="http://schemas.microsoft.com/office/powerpoint/2010/main" val="3137551277"/>
              </p:ext>
            </p:extLst>
          </p:nvPr>
        </p:nvGraphicFramePr>
        <p:xfrm>
          <a:off x="581137" y="3109345"/>
          <a:ext cx="6933355" cy="4724780"/>
        </p:xfrm>
        <a:graphic>
          <a:graphicData uri="http://schemas.openxmlformats.org/drawingml/2006/table">
            <a:tbl>
              <a:tblPr firstRow="1" bandRow="1">
                <a:tableStyleId>{5C22544A-7EE6-4342-B048-85BDC9FD1C3A}</a:tableStyleId>
              </a:tblPr>
              <a:tblGrid>
                <a:gridCol w="2333513">
                  <a:extLst>
                    <a:ext uri="{9D8B030D-6E8A-4147-A177-3AD203B41FA5}">
                      <a16:colId xmlns:a16="http://schemas.microsoft.com/office/drawing/2014/main" val="1291694603"/>
                    </a:ext>
                  </a:extLst>
                </a:gridCol>
                <a:gridCol w="3458416">
                  <a:extLst>
                    <a:ext uri="{9D8B030D-6E8A-4147-A177-3AD203B41FA5}">
                      <a16:colId xmlns:a16="http://schemas.microsoft.com/office/drawing/2014/main" val="4279553084"/>
                    </a:ext>
                  </a:extLst>
                </a:gridCol>
                <a:gridCol w="1141426">
                  <a:extLst>
                    <a:ext uri="{9D8B030D-6E8A-4147-A177-3AD203B41FA5}">
                      <a16:colId xmlns:a16="http://schemas.microsoft.com/office/drawing/2014/main" val="3278824454"/>
                    </a:ext>
                  </a:extLst>
                </a:gridCol>
              </a:tblGrid>
              <a:tr h="1064070">
                <a:tc>
                  <a:txBody>
                    <a:bodyPr/>
                    <a:lstStyle/>
                    <a:p>
                      <a:r>
                        <a:rPr lang="zh-cn" sz="1400" b="0" kern="1200" dirty="0">
                          <a:solidFill>
                            <a:schemeClr val="lt1"/>
                          </a:solidFill>
                          <a:effectLst/>
                          <a:latin typeface="SimSun" panose="02010600030101010101" pitchFamily="2" charset="-122"/>
                          <a:ea typeface="SimSun" panose="02010600030101010101" pitchFamily="2" charset="-122"/>
                          <a:cs typeface="+mn-cs"/>
                        </a:rPr>
                        <a:t>第 </a:t>
                      </a:r>
                      <a:r>
                        <a:rPr lang="en-US" altLang="zh-CN" sz="1400" b="0" kern="1200" dirty="0">
                          <a:solidFill>
                            <a:schemeClr val="lt1"/>
                          </a:solidFill>
                          <a:effectLst/>
                          <a:latin typeface="+mn-lt"/>
                          <a:ea typeface="+mn-ea"/>
                          <a:cs typeface="+mn-cs"/>
                        </a:rPr>
                        <a:t>1</a:t>
                      </a:r>
                      <a:r>
                        <a:rPr lang="zh-cn" sz="1400" b="0" kern="1200" dirty="0">
                          <a:solidFill>
                            <a:schemeClr val="lt1"/>
                          </a:solidFill>
                          <a:effectLst/>
                          <a:latin typeface="SimSun" panose="02010600030101010101" pitchFamily="2" charset="-122"/>
                          <a:ea typeface="SimSun" panose="02010600030101010101" pitchFamily="2" charset="-122"/>
                          <a:cs typeface="+mn-cs"/>
                        </a:rPr>
                        <a:t> 课：</a:t>
                      </a:r>
                    </a:p>
                    <a:p>
                      <a:r>
                        <a:rPr lang="zh-cn" sz="1400" b="1" kern="1200" dirty="0">
                          <a:solidFill>
                            <a:schemeClr val="lt1"/>
                          </a:solidFill>
                          <a:effectLst/>
                          <a:latin typeface="SimSun" panose="02010600030101010101" pitchFamily="2" charset="-122"/>
                          <a:ea typeface="SimSun" panose="02010600030101010101" pitchFamily="2" charset="-122"/>
                          <a:cs typeface="+mn-cs"/>
                        </a:rPr>
                        <a:t>为会议做准备</a:t>
                      </a:r>
                    </a:p>
                    <a:p>
                      <a:pPr marL="285750" indent="-285750">
                        <a:buFont typeface="Arial" panose="020B0604020202020204" pitchFamily="34" charset="0"/>
                        <a:buChar char="•"/>
                      </a:pPr>
                      <a:r>
                        <a:rPr lang="zh-cn" sz="1400" b="0" kern="1200" dirty="0">
                          <a:solidFill>
                            <a:schemeClr val="lt1"/>
                          </a:solidFill>
                          <a:effectLst/>
                          <a:latin typeface="SimSun" panose="02010600030101010101" pitchFamily="2" charset="-122"/>
                          <a:ea typeface="SimSun" panose="02010600030101010101" pitchFamily="2" charset="-122"/>
                          <a:cs typeface="+mn-cs"/>
                        </a:rPr>
                        <a:t>会议前</a:t>
                      </a:r>
                    </a:p>
                    <a:p>
                      <a:pPr marL="285750" indent="-285750">
                        <a:buFont typeface="Arial" panose="020B0604020202020204" pitchFamily="34" charset="0"/>
                        <a:buChar char="•"/>
                      </a:pPr>
                      <a:r>
                        <a:rPr lang="zh-cn" sz="1400" b="0" kern="1200" dirty="0">
                          <a:solidFill>
                            <a:schemeClr val="lt1"/>
                          </a:solidFill>
                          <a:effectLst/>
                          <a:latin typeface="SimSun" panose="02010600030101010101" pitchFamily="2" charset="-122"/>
                          <a:ea typeface="SimSun" panose="02010600030101010101" pitchFamily="2" charset="-122"/>
                          <a:cs typeface="+mn-cs"/>
                        </a:rPr>
                        <a:t>会议期间</a:t>
                      </a:r>
                    </a:p>
                    <a:p>
                      <a:pPr marL="285750" indent="-285750">
                        <a:buFont typeface="Arial" panose="020B0604020202020204" pitchFamily="34" charset="0"/>
                        <a:buChar char="•"/>
                      </a:pPr>
                      <a:r>
                        <a:rPr lang="zh-cn" sz="1400" b="0" kern="1200" dirty="0">
                          <a:solidFill>
                            <a:schemeClr val="lt1"/>
                          </a:solidFill>
                          <a:effectLst/>
                          <a:latin typeface="SimSun" panose="02010600030101010101" pitchFamily="2" charset="-122"/>
                          <a:ea typeface="SimSun" panose="02010600030101010101" pitchFamily="2" charset="-122"/>
                          <a:cs typeface="+mn-cs"/>
                        </a:rPr>
                        <a:t>会议后</a:t>
                      </a:r>
                    </a:p>
                  </a:txBody>
                  <a:tcPr>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zh-cn" sz="1400" b="0" kern="1200" dirty="0">
                          <a:solidFill>
                            <a:schemeClr val="lt1"/>
                          </a:solidFill>
                          <a:effectLst/>
                          <a:latin typeface="SimSun" panose="02010600030101010101" pitchFamily="2" charset="-122"/>
                          <a:ea typeface="SimSun" panose="02010600030101010101" pitchFamily="2" charset="-122"/>
                          <a:cs typeface="+mn-cs"/>
                        </a:rPr>
                        <a:t>确保您为会议做好准备。了解您应采取哪些措施来确保会议获得成功并达到或超过期望。</a:t>
                      </a:r>
                    </a:p>
                    <a:p>
                      <a:endParaRPr lang="en-US" sz="1400" dirty="0">
                        <a:latin typeface="SimSun" panose="02010600030101010101" pitchFamily="2" charset="-122"/>
                        <a:ea typeface="SimSun" panose="02010600030101010101" pitchFamily="2" charset="-122"/>
                      </a:endParaRPr>
                    </a:p>
                  </a:txBody>
                  <a:tcPr>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lt1"/>
                          </a:solidFill>
                          <a:effectLst/>
                          <a:latin typeface="+mn-lt"/>
                          <a:ea typeface="+mn-ea"/>
                          <a:cs typeface="+mn-cs"/>
                        </a:rPr>
                        <a:t>45</a:t>
                      </a:r>
                      <a:r>
                        <a:rPr lang="zh-cn" sz="1400" b="1" kern="1200" dirty="0">
                          <a:solidFill>
                            <a:schemeClr val="lt1"/>
                          </a:solidFill>
                          <a:effectLst/>
                          <a:latin typeface="SimSun" panose="02010600030101010101" pitchFamily="2" charset="-122"/>
                          <a:ea typeface="SimSun" panose="02010600030101010101" pitchFamily="2" charset="-122"/>
                          <a:cs typeface="+mn-cs"/>
                        </a:rPr>
                        <a:t> 分钟</a:t>
                      </a:r>
                    </a:p>
                    <a:p>
                      <a:endParaRPr lang="en-US" sz="1400" dirty="0">
                        <a:latin typeface="SimSun" panose="02010600030101010101" pitchFamily="2" charset="-122"/>
                        <a:ea typeface="SimSun" panose="02010600030101010101" pitchFamily="2" charset="-122"/>
                      </a:endParaRPr>
                    </a:p>
                  </a:txBody>
                  <a:tcPr>
                    <a:solidFill>
                      <a:srgbClr val="13336A"/>
                    </a:solidFill>
                  </a:tcPr>
                </a:tc>
                <a:extLst>
                  <a:ext uri="{0D108BD9-81ED-4DB2-BD59-A6C34878D82A}">
                    <a16:rowId xmlns:a16="http://schemas.microsoft.com/office/drawing/2014/main" val="3080074613"/>
                  </a:ext>
                </a:extLst>
              </a:tr>
              <a:tr h="860089">
                <a:tc>
                  <a:txBody>
                    <a:bodyPr/>
                    <a:lstStyle/>
                    <a:p>
                      <a:r>
                        <a:rPr lang="zh-cn" sz="1400" dirty="0">
                          <a:solidFill>
                            <a:srgbClr val="13336A"/>
                          </a:solidFill>
                          <a:latin typeface="SimSun" panose="02010600030101010101" pitchFamily="2" charset="-122"/>
                          <a:ea typeface="SimSun" panose="02010600030101010101" pitchFamily="2" charset="-122"/>
                        </a:rPr>
                        <a:t>第 </a:t>
                      </a:r>
                      <a:r>
                        <a:rPr lang="en-US" sz="1400" kern="1200" dirty="0">
                          <a:solidFill>
                            <a:srgbClr val="13336A"/>
                          </a:solidFill>
                          <a:latin typeface="+mn-lt"/>
                          <a:ea typeface="+mn-ea"/>
                          <a:cs typeface="+mn-cs"/>
                        </a:rPr>
                        <a:t>2</a:t>
                      </a:r>
                      <a:r>
                        <a:rPr lang="zh-cn" sz="1400" dirty="0">
                          <a:solidFill>
                            <a:srgbClr val="13336A"/>
                          </a:solidFill>
                          <a:latin typeface="SimSun" panose="02010600030101010101" pitchFamily="2" charset="-122"/>
                          <a:ea typeface="SimSun" panose="02010600030101010101" pitchFamily="2" charset="-122"/>
                        </a:rPr>
                        <a:t> 课：</a:t>
                      </a:r>
                    </a:p>
                    <a:p>
                      <a:r>
                        <a:rPr lang="zh-cn" sz="1400" b="1" kern="1200" dirty="0">
                          <a:solidFill>
                            <a:srgbClr val="13336A"/>
                          </a:solidFill>
                          <a:effectLst/>
                          <a:latin typeface="SimSun" panose="02010600030101010101" pitchFamily="2" charset="-122"/>
                          <a:ea typeface="SimSun" panose="02010600030101010101" pitchFamily="2" charset="-122"/>
                          <a:cs typeface="+mn-cs"/>
                        </a:rPr>
                        <a:t>会议管理</a:t>
                      </a:r>
                      <a:endParaRPr lang="en-US" sz="1400" kern="1200" dirty="0">
                        <a:solidFill>
                          <a:srgbClr val="13336A"/>
                        </a:solidFill>
                        <a:effectLst/>
                        <a:latin typeface="SimSun" panose="02010600030101010101" pitchFamily="2" charset="-122"/>
                        <a:ea typeface="SimSun" panose="02010600030101010101" pitchFamily="2" charset="-122"/>
                        <a:cs typeface="+mn-cs"/>
                      </a:endParaRPr>
                    </a:p>
                    <a:p>
                      <a:pPr marL="285750" indent="-285750">
                        <a:buFont typeface="Arial" panose="020B0604020202020204" pitchFamily="34" charset="0"/>
                        <a:buChar char="•"/>
                      </a:pPr>
                      <a:r>
                        <a:rPr lang="zh-cn" sz="1400" kern="1200" dirty="0">
                          <a:solidFill>
                            <a:srgbClr val="13336A"/>
                          </a:solidFill>
                          <a:effectLst/>
                          <a:latin typeface="SimSun" panose="02010600030101010101" pitchFamily="2" charset="-122"/>
                          <a:ea typeface="SimSun" panose="02010600030101010101" pitchFamily="2" charset="-122"/>
                          <a:cs typeface="+mn-cs"/>
                        </a:rPr>
                        <a:t>领导会议的提示</a:t>
                      </a:r>
                    </a:p>
                    <a:p>
                      <a:pPr marL="285750" indent="-285750">
                        <a:buFont typeface="Arial" panose="020B0604020202020204" pitchFamily="34" charset="0"/>
                        <a:buChar char="•"/>
                      </a:pPr>
                      <a:r>
                        <a:rPr lang="zh-cn" sz="1400" kern="1200" dirty="0">
                          <a:solidFill>
                            <a:srgbClr val="13336A"/>
                          </a:solidFill>
                          <a:effectLst/>
                          <a:latin typeface="SimSun" panose="02010600030101010101" pitchFamily="2" charset="-122"/>
                          <a:ea typeface="SimSun" panose="02010600030101010101" pitchFamily="2" charset="-122"/>
                          <a:cs typeface="+mn-cs"/>
                        </a:rPr>
                        <a:t>会议中的小组动态</a:t>
                      </a:r>
                    </a:p>
                  </a:txBody>
                  <a:tcPr>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zh-cn" sz="1400" kern="1200" dirty="0">
                          <a:solidFill>
                            <a:srgbClr val="13336A"/>
                          </a:solidFill>
                          <a:effectLst/>
                          <a:latin typeface="SimSun" panose="02010600030101010101" pitchFamily="2" charset="-122"/>
                          <a:ea typeface="SimSun" panose="02010600030101010101" pitchFamily="2" charset="-122"/>
                          <a:cs typeface="+mn-cs"/>
                        </a:rPr>
                        <a:t>并非所有会议都以同样的方式进行，即便是同一组人也是如此。了解并练习一些技巧来确保会议富有成效。</a:t>
                      </a:r>
                    </a:p>
                  </a:txBody>
                  <a:tcPr>
                    <a:solidFill>
                      <a:schemeClr val="bg2"/>
                    </a:solidFill>
                  </a:tcPr>
                </a:tc>
                <a:tc>
                  <a:txBody>
                    <a:bodyPr/>
                    <a:lstStyle/>
                    <a:p>
                      <a:r>
                        <a:rPr lang="en-US" altLang="zh-CN" sz="1400" b="1" kern="1200" dirty="0">
                          <a:solidFill>
                            <a:srgbClr val="13336A"/>
                          </a:solidFill>
                          <a:latin typeface="+mn-lt"/>
                          <a:ea typeface="+mn-ea"/>
                          <a:cs typeface="+mn-cs"/>
                        </a:rPr>
                        <a:t>45</a:t>
                      </a:r>
                      <a:r>
                        <a:rPr lang="zh-cn" sz="1400" b="1" dirty="0">
                          <a:solidFill>
                            <a:srgbClr val="13336A"/>
                          </a:solidFill>
                          <a:latin typeface="SimSun" panose="02010600030101010101" pitchFamily="2" charset="-122"/>
                          <a:ea typeface="SimSun" panose="02010600030101010101" pitchFamily="2" charset="-122"/>
                        </a:rPr>
                        <a:t> 分钟</a:t>
                      </a:r>
                    </a:p>
                  </a:txBody>
                  <a:tcPr>
                    <a:solidFill>
                      <a:schemeClr val="bg2"/>
                    </a:solidFill>
                  </a:tcPr>
                </a:tc>
                <a:extLst>
                  <a:ext uri="{0D108BD9-81ED-4DB2-BD59-A6C34878D82A}">
                    <a16:rowId xmlns:a16="http://schemas.microsoft.com/office/drawing/2014/main" val="2180212024"/>
                  </a:ext>
                </a:extLst>
              </a:tr>
              <a:tr h="1310830">
                <a:tc>
                  <a:txBody>
                    <a:bodyPr/>
                    <a:lstStyle/>
                    <a:p>
                      <a:r>
                        <a:rPr lang="zh-cn" sz="1400" b="1" kern="1200" dirty="0">
                          <a:solidFill>
                            <a:schemeClr val="bg1"/>
                          </a:solidFill>
                          <a:effectLst/>
                          <a:latin typeface="SimSun" panose="02010600030101010101" pitchFamily="2" charset="-122"/>
                          <a:ea typeface="SimSun" panose="02010600030101010101" pitchFamily="2" charset="-122"/>
                          <a:cs typeface="+mn-cs"/>
                        </a:rPr>
                        <a:t>第 </a:t>
                      </a:r>
                      <a:r>
                        <a:rPr lang="en-US" altLang="zh-CN" sz="1400" b="0" kern="1200" dirty="0">
                          <a:solidFill>
                            <a:schemeClr val="lt1"/>
                          </a:solidFill>
                          <a:effectLst/>
                          <a:latin typeface="+mn-lt"/>
                          <a:ea typeface="+mn-ea"/>
                          <a:cs typeface="+mn-cs"/>
                        </a:rPr>
                        <a:t>3</a:t>
                      </a:r>
                      <a:r>
                        <a:rPr lang="zh-cn" sz="1400" b="1" kern="1200" dirty="0">
                          <a:solidFill>
                            <a:schemeClr val="bg1"/>
                          </a:solidFill>
                          <a:effectLst/>
                          <a:latin typeface="SimSun" panose="02010600030101010101" pitchFamily="2" charset="-122"/>
                          <a:ea typeface="SimSun" panose="02010600030101010101" pitchFamily="2" charset="-122"/>
                          <a:cs typeface="+mn-cs"/>
                        </a:rPr>
                        <a:t> 课：</a:t>
                      </a:r>
                    </a:p>
                    <a:p>
                      <a:r>
                        <a:rPr lang="zh-cn" sz="1400" b="1" kern="1200" dirty="0">
                          <a:solidFill>
                            <a:schemeClr val="bg1"/>
                          </a:solidFill>
                          <a:effectLst/>
                          <a:latin typeface="SimSun" panose="02010600030101010101" pitchFamily="2" charset="-122"/>
                          <a:ea typeface="SimSun" panose="02010600030101010101" pitchFamily="2" charset="-122"/>
                          <a:cs typeface="+mn-cs"/>
                        </a:rPr>
                        <a:t>运动员领袖委员会 </a:t>
                      </a:r>
                      <a:br>
                        <a:rPr lang="en-US" altLang="zh-CN" sz="1400" b="1" kern="1200" dirty="0">
                          <a:solidFill>
                            <a:schemeClr val="bg1"/>
                          </a:solidFill>
                          <a:effectLst/>
                          <a:latin typeface="SimSun" panose="02010600030101010101" pitchFamily="2" charset="-122"/>
                          <a:ea typeface="SimSun" panose="02010600030101010101" pitchFamily="2" charset="-122"/>
                          <a:cs typeface="+mn-cs"/>
                        </a:rPr>
                      </a:br>
                      <a:r>
                        <a:rPr lang="en-US" altLang="zh-CN" sz="1400" b="0" kern="1200" dirty="0">
                          <a:solidFill>
                            <a:schemeClr val="lt1"/>
                          </a:solidFill>
                          <a:effectLst/>
                          <a:latin typeface="+mn-lt"/>
                          <a:ea typeface="+mn-ea"/>
                          <a:cs typeface="+mn-cs"/>
                        </a:rPr>
                        <a:t>(ALC) ALC </a:t>
                      </a:r>
                      <a:r>
                        <a:rPr lang="zh-cn" sz="1400" kern="1200" dirty="0">
                          <a:solidFill>
                            <a:schemeClr val="bg1"/>
                          </a:solidFill>
                          <a:effectLst/>
                          <a:latin typeface="SimSun" panose="02010600030101010101" pitchFamily="2" charset="-122"/>
                          <a:ea typeface="SimSun" panose="02010600030101010101" pitchFamily="2" charset="-122"/>
                          <a:cs typeface="+mn-cs"/>
                        </a:rPr>
                        <a:t>说明了结构、</a:t>
                      </a:r>
                      <a:br>
                        <a:rPr lang="en-US" altLang="zh-CN" sz="1400" kern="1200" dirty="0">
                          <a:solidFill>
                            <a:schemeClr val="bg1"/>
                          </a:solidFill>
                          <a:effectLst/>
                          <a:latin typeface="SimSun" panose="02010600030101010101" pitchFamily="2" charset="-122"/>
                          <a:ea typeface="SimSun" panose="02010600030101010101" pitchFamily="2" charset="-122"/>
                          <a:cs typeface="+mn-cs"/>
                        </a:rPr>
                      </a:br>
                      <a:r>
                        <a:rPr lang="zh-cn" sz="1400" kern="1200" dirty="0">
                          <a:solidFill>
                            <a:schemeClr val="bg1"/>
                          </a:solidFill>
                          <a:effectLst/>
                          <a:latin typeface="SimSun" panose="02010600030101010101" pitchFamily="2" charset="-122"/>
                          <a:ea typeface="SimSun" panose="02010600030101010101" pitchFamily="2" charset="-122"/>
                          <a:cs typeface="+mn-cs"/>
                        </a:rPr>
                        <a:t>角色和职责</a:t>
                      </a:r>
                    </a:p>
                  </a:txBody>
                  <a:tcPr>
                    <a:solidFill>
                      <a:srgbClr val="13336A"/>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zh-cn" sz="1400" kern="1200" dirty="0">
                          <a:solidFill>
                            <a:schemeClr val="bg1"/>
                          </a:solidFill>
                          <a:effectLst/>
                          <a:latin typeface="SimSun" panose="02010600030101010101" pitchFamily="2" charset="-122"/>
                          <a:ea typeface="SimSun" panose="02010600030101010101" pitchFamily="2" charset="-122"/>
                          <a:cs typeface="+mn-cs"/>
                        </a:rPr>
                        <a:t>这是关于 </a:t>
                      </a:r>
                      <a:r>
                        <a:rPr lang="en-US" altLang="zh-CN" sz="1400" b="0" kern="1200" dirty="0">
                          <a:solidFill>
                            <a:schemeClr val="lt1"/>
                          </a:solidFill>
                          <a:effectLst/>
                          <a:latin typeface="+mn-lt"/>
                          <a:ea typeface="+mn-ea"/>
                          <a:cs typeface="+mn-cs"/>
                        </a:rPr>
                        <a:t>ALC</a:t>
                      </a:r>
                      <a:r>
                        <a:rPr lang="zh-cn" sz="1400" kern="1200" dirty="0">
                          <a:solidFill>
                            <a:schemeClr val="bg1"/>
                          </a:solidFill>
                          <a:effectLst/>
                          <a:latin typeface="SimSun" panose="02010600030101010101" pitchFamily="2" charset="-122"/>
                          <a:ea typeface="SimSun" panose="02010600030101010101" pitchFamily="2" charset="-122"/>
                          <a:cs typeface="+mn-cs"/>
                        </a:rPr>
                        <a:t> 的工作内容及其运作方式的更具体的讨论。本课程还包含一些提高小组工作成效的建议。</a:t>
                      </a:r>
                    </a:p>
                  </a:txBody>
                  <a:tcPr>
                    <a:solidFill>
                      <a:srgbClr val="13336A"/>
                    </a:solidFill>
                  </a:tcPr>
                </a:tc>
                <a:tc>
                  <a:txBody>
                    <a:bodyPr/>
                    <a:lstStyle/>
                    <a:p>
                      <a:r>
                        <a:rPr lang="en-US" altLang="zh-CN" sz="1400" b="1" kern="1200" dirty="0">
                          <a:solidFill>
                            <a:schemeClr val="lt1"/>
                          </a:solidFill>
                          <a:effectLst/>
                          <a:latin typeface="+mn-lt"/>
                          <a:ea typeface="+mn-ea"/>
                          <a:cs typeface="+mn-cs"/>
                        </a:rPr>
                        <a:t>90</a:t>
                      </a:r>
                      <a:r>
                        <a:rPr lang="zh-cn" sz="1400" b="1" dirty="0">
                          <a:solidFill>
                            <a:schemeClr val="bg1"/>
                          </a:solidFill>
                          <a:latin typeface="SimSun" panose="02010600030101010101" pitchFamily="2" charset="-122"/>
                          <a:ea typeface="SimSun" panose="02010600030101010101" pitchFamily="2" charset="-122"/>
                        </a:rPr>
                        <a:t> 分钟</a:t>
                      </a:r>
                    </a:p>
                  </a:txBody>
                  <a:tcPr>
                    <a:solidFill>
                      <a:srgbClr val="13336A"/>
                    </a:solidFill>
                  </a:tcPr>
                </a:tc>
                <a:extLst>
                  <a:ext uri="{0D108BD9-81ED-4DB2-BD59-A6C34878D82A}">
                    <a16:rowId xmlns:a16="http://schemas.microsoft.com/office/drawing/2014/main" val="2401762217"/>
                  </a:ext>
                </a:extLst>
              </a:tr>
              <a:tr h="1310830">
                <a:tc>
                  <a:txBody>
                    <a:bodyPr/>
                    <a:lstStyle/>
                    <a:p>
                      <a:r>
                        <a:rPr lang="zh-cn" sz="1400" dirty="0">
                          <a:solidFill>
                            <a:srgbClr val="13336A"/>
                          </a:solidFill>
                          <a:latin typeface="SimSun" panose="02010600030101010101" pitchFamily="2" charset="-122"/>
                          <a:ea typeface="SimSun" panose="02010600030101010101" pitchFamily="2" charset="-122"/>
                        </a:rPr>
                        <a:t>第 </a:t>
                      </a:r>
                      <a:r>
                        <a:rPr lang="en-US" altLang="zh-CN" sz="1400" kern="1200" dirty="0">
                          <a:solidFill>
                            <a:srgbClr val="13336A"/>
                          </a:solidFill>
                          <a:latin typeface="+mn-lt"/>
                          <a:ea typeface="+mn-ea"/>
                          <a:cs typeface="+mn-cs"/>
                        </a:rPr>
                        <a:t>4</a:t>
                      </a:r>
                      <a:r>
                        <a:rPr lang="zh-cn" sz="1400" dirty="0">
                          <a:solidFill>
                            <a:srgbClr val="13336A"/>
                          </a:solidFill>
                          <a:latin typeface="SimSun" panose="02010600030101010101" pitchFamily="2" charset="-122"/>
                          <a:ea typeface="SimSun" panose="02010600030101010101" pitchFamily="2" charset="-122"/>
                        </a:rPr>
                        <a:t> 课：</a:t>
                      </a:r>
                    </a:p>
                    <a:p>
                      <a:r>
                        <a:rPr lang="zh-cn" sz="1400" b="1" kern="1200" dirty="0">
                          <a:solidFill>
                            <a:srgbClr val="13336A"/>
                          </a:solidFill>
                          <a:effectLst/>
                          <a:latin typeface="SimSun" panose="02010600030101010101" pitchFamily="2" charset="-122"/>
                          <a:ea typeface="SimSun" panose="02010600030101010101" pitchFamily="2" charset="-122"/>
                          <a:cs typeface="+mn-cs"/>
                        </a:rPr>
                        <a:t>委员会和董事会的准备工作</a:t>
                      </a:r>
                      <a:endParaRPr lang="en-US" sz="1400" kern="1200" dirty="0">
                        <a:solidFill>
                          <a:srgbClr val="13336A"/>
                        </a:solidFill>
                        <a:effectLst/>
                        <a:latin typeface="SimSun" panose="02010600030101010101" pitchFamily="2" charset="-122"/>
                        <a:ea typeface="SimSun" panose="02010600030101010101" pitchFamily="2" charset="-122"/>
                        <a:cs typeface="+mn-cs"/>
                      </a:endParaRPr>
                    </a:p>
                    <a:p>
                      <a:r>
                        <a:rPr lang="zh-cn" sz="1400" kern="1200" dirty="0">
                          <a:solidFill>
                            <a:srgbClr val="13336A"/>
                          </a:solidFill>
                          <a:effectLst/>
                          <a:latin typeface="SimSun" panose="02010600030101010101" pitchFamily="2" charset="-122"/>
                          <a:ea typeface="SimSun" panose="02010600030101010101" pitchFamily="2" charset="-122"/>
                          <a:cs typeface="+mn-cs"/>
                        </a:rPr>
                        <a:t>在委员会任职的运动员说明了成员、角色和职责</a:t>
                      </a:r>
                    </a:p>
                  </a:txBody>
                  <a:tcPr>
                    <a:solidFill>
                      <a:schemeClr val="bg1">
                        <a:lumMod val="95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zh-cn" sz="1400" kern="1200" dirty="0">
                          <a:solidFill>
                            <a:srgbClr val="13336A"/>
                          </a:solidFill>
                          <a:effectLst/>
                          <a:latin typeface="SimSun" panose="02010600030101010101" pitchFamily="2" charset="-122"/>
                          <a:ea typeface="SimSun" panose="02010600030101010101" pitchFamily="2" charset="-122"/>
                          <a:cs typeface="+mn-cs"/>
                        </a:rPr>
                        <a:t>确保您为会议做好准备。了解您应采取哪些措施来确保会议获得成功并达到或超过期望。</a:t>
                      </a:r>
                    </a:p>
                    <a:p>
                      <a:endParaRPr lang="en-US" sz="1400" dirty="0">
                        <a:solidFill>
                          <a:srgbClr val="13336A"/>
                        </a:solidFill>
                        <a:latin typeface="SimSun" panose="02010600030101010101" pitchFamily="2" charset="-122"/>
                        <a:ea typeface="SimSun" panose="02010600030101010101" pitchFamily="2" charset="-122"/>
                      </a:endParaRPr>
                    </a:p>
                  </a:txBody>
                  <a:tcPr>
                    <a:solidFill>
                      <a:schemeClr val="bg1">
                        <a:lumMod val="95000"/>
                      </a:schemeClr>
                    </a:solidFill>
                  </a:tcPr>
                </a:tc>
                <a:tc>
                  <a:txBody>
                    <a:bodyPr/>
                    <a:lstStyle/>
                    <a:p>
                      <a:r>
                        <a:rPr lang="en-US" altLang="zh-CN" sz="1400" b="1" kern="1200" dirty="0">
                          <a:solidFill>
                            <a:srgbClr val="13336A"/>
                          </a:solidFill>
                          <a:latin typeface="+mn-lt"/>
                          <a:ea typeface="+mn-ea"/>
                          <a:cs typeface="+mn-cs"/>
                        </a:rPr>
                        <a:t>60</a:t>
                      </a:r>
                      <a:r>
                        <a:rPr lang="zh-cn" sz="1400" b="1" dirty="0">
                          <a:solidFill>
                            <a:srgbClr val="13336A"/>
                          </a:solidFill>
                          <a:latin typeface="SimSun" panose="02010600030101010101" pitchFamily="2" charset="-122"/>
                          <a:ea typeface="SimSun" panose="02010600030101010101" pitchFamily="2" charset="-122"/>
                        </a:rPr>
                        <a:t> 分钟</a:t>
                      </a:r>
                    </a:p>
                  </a:txBody>
                  <a:tcPr>
                    <a:solidFill>
                      <a:schemeClr val="bg1">
                        <a:lumMod val="95000"/>
                      </a:schemeClr>
                    </a:solidFill>
                  </a:tcPr>
                </a:tc>
                <a:extLst>
                  <a:ext uri="{0D108BD9-81ED-4DB2-BD59-A6C34878D82A}">
                    <a16:rowId xmlns:a16="http://schemas.microsoft.com/office/drawing/2014/main" val="2561060276"/>
                  </a:ext>
                </a:extLst>
              </a:tr>
            </a:tbl>
          </a:graphicData>
        </a:graphic>
      </p:graphicFrame>
      <p:sp>
        <p:nvSpPr>
          <p:cNvPr id="11" name="Title 1">
            <a:extLst>
              <a:ext uri="{FF2B5EF4-FFF2-40B4-BE49-F238E27FC236}">
                <a16:creationId xmlns:a16="http://schemas.microsoft.com/office/drawing/2014/main" id="{5AB89E9E-25D1-A042-8098-4E816CF11C1F}"/>
              </a:ext>
            </a:extLst>
          </p:cNvPr>
          <p:cNvSpPr txBox="1">
            <a:spLocks/>
          </p:cNvSpPr>
          <p:nvPr/>
        </p:nvSpPr>
        <p:spPr>
          <a:xfrm>
            <a:off x="581137" y="8911284"/>
            <a:ext cx="7093986" cy="508186"/>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Ubuntu" panose="020B0804030602030204" pitchFamily="34" charset="0"/>
                <a:ea typeface="SimSun" panose="02010600030101010101" pitchFamily="2" charset="-122"/>
              </a:rPr>
              <a:t>我们鼓励您参加以下高级领导力课程作为本培训课程的补充</a:t>
            </a:r>
            <a:r>
              <a:rPr lang="zh-cn" sz="1400" b="0" kern="0" dirty="0">
                <a:solidFill>
                  <a:schemeClr val="tx1"/>
                </a:solidFill>
                <a:latin typeface="Ubuntu" panose="020B0804030602030204" pitchFamily="34" charset="0"/>
                <a:ea typeface="SimSun" panose="02010600030101010101" pitchFamily="2" charset="-122"/>
              </a:rPr>
              <a:t>：</a:t>
            </a:r>
            <a:r>
              <a:rPr lang="zh-cn" sz="1500" dirty="0">
                <a:solidFill>
                  <a:schemeClr val="tx1"/>
                </a:solidFill>
                <a:latin typeface="Ubuntu" panose="020B0804030602030204" pitchFamily="34" charset="0"/>
                <a:ea typeface="SimSun" panose="02010600030101010101" pitchFamily="2" charset="-122"/>
              </a:rPr>
              <a:t>领导力讨论， </a:t>
            </a:r>
            <a:br>
              <a:rPr lang="en-US" altLang="zh-CN" sz="1500" dirty="0">
                <a:solidFill>
                  <a:schemeClr val="tx1"/>
                </a:solidFill>
                <a:latin typeface="Ubuntu" panose="020B0804030602030204" pitchFamily="34" charset="0"/>
                <a:ea typeface="SimSun" panose="02010600030101010101" pitchFamily="2" charset="-122"/>
              </a:rPr>
            </a:br>
            <a:r>
              <a:rPr lang="zh-cn" sz="1500" dirty="0">
                <a:solidFill>
                  <a:schemeClr val="tx1"/>
                </a:solidFill>
                <a:latin typeface="Ubuntu" panose="020B0804030602030204" pitchFamily="34" charset="0"/>
                <a:ea typeface="SimSun" panose="02010600030101010101" pitchFamily="2" charset="-122"/>
              </a:rPr>
              <a:t>60 分钟</a:t>
            </a:r>
          </a:p>
        </p:txBody>
      </p:sp>
    </p:spTree>
    <p:extLst>
      <p:ext uri="{BB962C8B-B14F-4D97-AF65-F5344CB8AC3E}">
        <p14:creationId xmlns:p14="http://schemas.microsoft.com/office/powerpoint/2010/main" val="388015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DE32CFDB-F37E-9247-8430-68B2246F24BB}"/>
              </a:ext>
            </a:extLst>
          </p:cNvPr>
          <p:cNvSpPr txBox="1">
            <a:spLocks/>
          </p:cNvSpPr>
          <p:nvPr/>
        </p:nvSpPr>
        <p:spPr>
          <a:xfrm>
            <a:off x="904368" y="483376"/>
            <a:ext cx="3978662" cy="348963"/>
          </a:xfrm>
          <a:prstGeom prst="rect">
            <a:avLst/>
          </a:prstGeom>
        </p:spPr>
        <p:txBody>
          <a:bodyPr vert="horz" lIns="91440" tIns="45720" rIns="91440" bIns="45720" rtlCol="0" anchor="t">
            <a:normAutofit fontScale="85000" lnSpcReduction="20000"/>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10000"/>
              </a:lnSpc>
            </a:pPr>
            <a:r>
              <a:rPr lang="zh-cn" sz="2000" dirty="0">
                <a:solidFill>
                  <a:srgbClr val="ED1C24"/>
                </a:solidFill>
                <a:latin typeface="SimSun" panose="02010600030101010101" pitchFamily="2" charset="-122"/>
                <a:ea typeface="SimSun" panose="02010600030101010101" pitchFamily="2" charset="-122"/>
              </a:rPr>
              <a:t>授课方式：</a:t>
            </a:r>
          </a:p>
        </p:txBody>
      </p:sp>
      <p:sp>
        <p:nvSpPr>
          <p:cNvPr id="27" name="Title 1">
            <a:extLst>
              <a:ext uri="{FF2B5EF4-FFF2-40B4-BE49-F238E27FC236}">
                <a16:creationId xmlns:a16="http://schemas.microsoft.com/office/drawing/2014/main" id="{7ADE1949-A6ED-BC4E-949C-86096727FE3E}"/>
              </a:ext>
            </a:extLst>
          </p:cNvPr>
          <p:cNvSpPr txBox="1">
            <a:spLocks/>
          </p:cNvSpPr>
          <p:nvPr/>
        </p:nvSpPr>
        <p:spPr>
          <a:xfrm>
            <a:off x="904367" y="1023444"/>
            <a:ext cx="6610125" cy="34896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您可以使用这些资源以最适合您的方式提供培训 </a:t>
            </a:r>
            <a:r>
              <a:rPr lang="en-US" altLang="zh-CN" sz="1400" b="0" dirty="0">
                <a:solidFill>
                  <a:schemeClr val="tx1"/>
                </a:solidFill>
                <a:latin typeface="SimSun" panose="02010600030101010101" pitchFamily="2" charset="-122"/>
                <a:ea typeface="SimSun" panose="02010600030101010101" pitchFamily="2" charset="-122"/>
              </a:rPr>
              <a:t>—</a:t>
            </a:r>
            <a:r>
              <a:rPr lang="zh-cn" sz="1400" b="0" dirty="0">
                <a:solidFill>
                  <a:schemeClr val="tx1"/>
                </a:solidFill>
                <a:latin typeface="SimSun" panose="02010600030101010101" pitchFamily="2" charset="-122"/>
                <a:ea typeface="SimSun" panose="02010600030101010101" pitchFamily="2" charset="-122"/>
              </a:rPr>
              <a:t> 线上或现场。</a:t>
            </a:r>
          </a:p>
          <a:p>
            <a:pPr algn="l">
              <a:lnSpc>
                <a:spcPct val="100000"/>
              </a:lnSpc>
            </a:pPr>
            <a:endParaRPr lang="en-US" sz="1400" b="0" dirty="0">
              <a:solidFill>
                <a:schemeClr val="tx1"/>
              </a:solidFill>
              <a:latin typeface="SimSun" panose="02010600030101010101" pitchFamily="2" charset="-122"/>
              <a:ea typeface="SimSun" panose="02010600030101010101" pitchFamily="2" charset="-122"/>
            </a:endParaRPr>
          </a:p>
        </p:txBody>
      </p:sp>
      <p:sp>
        <p:nvSpPr>
          <p:cNvPr id="28" name="Title 1">
            <a:extLst>
              <a:ext uri="{FF2B5EF4-FFF2-40B4-BE49-F238E27FC236}">
                <a16:creationId xmlns:a16="http://schemas.microsoft.com/office/drawing/2014/main" id="{4C4783CA-3CB3-904B-936A-6B3848633651}"/>
              </a:ext>
            </a:extLst>
          </p:cNvPr>
          <p:cNvSpPr txBox="1">
            <a:spLocks/>
          </p:cNvSpPr>
          <p:nvPr/>
        </p:nvSpPr>
        <p:spPr>
          <a:xfrm>
            <a:off x="1689813" y="1466192"/>
            <a:ext cx="5519879" cy="539261"/>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该工作簿供学员在会议期间使用。</a:t>
            </a:r>
          </a:p>
          <a:p>
            <a:pPr algn="l">
              <a:lnSpc>
                <a:spcPct val="100000"/>
              </a:lnSpc>
            </a:pPr>
            <a:endParaRPr lang="en-US" sz="1400" b="0" dirty="0">
              <a:solidFill>
                <a:schemeClr val="tx1"/>
              </a:solidFill>
              <a:latin typeface="SimSun" panose="02010600030101010101" pitchFamily="2" charset="-122"/>
              <a:ea typeface="SimSun" panose="02010600030101010101" pitchFamily="2" charset="-122"/>
            </a:endParaRPr>
          </a:p>
        </p:txBody>
      </p:sp>
      <p:sp>
        <p:nvSpPr>
          <p:cNvPr id="29" name="Title 1">
            <a:extLst>
              <a:ext uri="{FF2B5EF4-FFF2-40B4-BE49-F238E27FC236}">
                <a16:creationId xmlns:a16="http://schemas.microsoft.com/office/drawing/2014/main" id="{A4FEFC68-F6FD-204A-BFFA-76D321F2DDF6}"/>
              </a:ext>
            </a:extLst>
          </p:cNvPr>
          <p:cNvSpPr txBox="1">
            <a:spLocks/>
          </p:cNvSpPr>
          <p:nvPr/>
        </p:nvSpPr>
        <p:spPr>
          <a:xfrm>
            <a:off x="1689813" y="2099238"/>
            <a:ext cx="5918464" cy="737747"/>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辅导员指南旨在帮助工作人员通过线上网络研讨会促进讨论。</a:t>
            </a:r>
            <a:r>
              <a:rPr lang="en-US" altLang="zh-CN" sz="1400" b="0" dirty="0">
                <a:solidFill>
                  <a:schemeClr val="tx1"/>
                </a:solidFill>
              </a:rPr>
              <a:t>PowerPoint</a:t>
            </a:r>
            <a:r>
              <a:rPr lang="zh-cn" sz="1400" b="0" dirty="0">
                <a:solidFill>
                  <a:schemeClr val="tx1"/>
                </a:solidFill>
                <a:latin typeface="SimSun" panose="02010600030101010101" pitchFamily="2" charset="-122"/>
                <a:ea typeface="SimSun" panose="02010600030101010101" pitchFamily="2" charset="-122"/>
              </a:rPr>
              <a:t> 幻灯片用于在讨论期间呈现可视化内容。</a:t>
            </a:r>
          </a:p>
          <a:p>
            <a:pPr algn="l">
              <a:lnSpc>
                <a:spcPct val="100000"/>
              </a:lnSpc>
            </a:pPr>
            <a:endParaRPr lang="en-US" sz="1400" b="0" dirty="0">
              <a:solidFill>
                <a:schemeClr val="tx1"/>
              </a:solidFill>
              <a:latin typeface="SimSun" panose="02010600030101010101" pitchFamily="2" charset="-122"/>
              <a:ea typeface="SimSun" panose="02010600030101010101" pitchFamily="2" charset="-122"/>
            </a:endParaRPr>
          </a:p>
        </p:txBody>
      </p:sp>
      <p:sp>
        <p:nvSpPr>
          <p:cNvPr id="30" name="Title 1">
            <a:extLst>
              <a:ext uri="{FF2B5EF4-FFF2-40B4-BE49-F238E27FC236}">
                <a16:creationId xmlns:a16="http://schemas.microsoft.com/office/drawing/2014/main" id="{E6923945-679C-9E4A-992A-C6110D02470D}"/>
              </a:ext>
            </a:extLst>
          </p:cNvPr>
          <p:cNvSpPr txBox="1">
            <a:spLocks/>
          </p:cNvSpPr>
          <p:nvPr/>
        </p:nvSpPr>
        <p:spPr>
          <a:xfrm>
            <a:off x="904367" y="2934305"/>
            <a:ext cx="6610125" cy="348963"/>
          </a:xfrm>
          <a:prstGeom prst="rect">
            <a:avLst/>
          </a:prstGeom>
        </p:spPr>
        <p:txBody>
          <a:bodyPr vert="horz" lIns="91440" tIns="45720" rIns="91440" bIns="45720" rtlCol="0" anchor="t">
            <a:norm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chemeClr val="tx1"/>
                </a:solidFill>
                <a:latin typeface="SimSun" panose="02010600030101010101" pitchFamily="2" charset="-122"/>
                <a:ea typeface="SimSun" panose="02010600030101010101" pitchFamily="2" charset="-122"/>
              </a:rPr>
              <a:t>资源</a:t>
            </a:r>
          </a:p>
        </p:txBody>
      </p:sp>
      <p:sp>
        <p:nvSpPr>
          <p:cNvPr id="31" name="Title 1">
            <a:extLst>
              <a:ext uri="{FF2B5EF4-FFF2-40B4-BE49-F238E27FC236}">
                <a16:creationId xmlns:a16="http://schemas.microsoft.com/office/drawing/2014/main" id="{52747441-3E2C-B64F-AC19-446414BACFDC}"/>
              </a:ext>
            </a:extLst>
          </p:cNvPr>
          <p:cNvSpPr txBox="1">
            <a:spLocks/>
          </p:cNvSpPr>
          <p:nvPr/>
        </p:nvSpPr>
        <p:spPr>
          <a:xfrm>
            <a:off x="2076675" y="3664423"/>
            <a:ext cx="5308863" cy="34896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2000" dirty="0">
                <a:solidFill>
                  <a:srgbClr val="13336A"/>
                </a:solidFill>
                <a:latin typeface="SimSun" panose="02010600030101010101" pitchFamily="2" charset="-122"/>
                <a:ea typeface="SimSun" panose="02010600030101010101" pitchFamily="2" charset="-122"/>
              </a:rPr>
              <a:t>成为运动员代表的途径</a:t>
            </a:r>
          </a:p>
        </p:txBody>
      </p:sp>
      <p:sp>
        <p:nvSpPr>
          <p:cNvPr id="32" name="Title 1">
            <a:extLst>
              <a:ext uri="{FF2B5EF4-FFF2-40B4-BE49-F238E27FC236}">
                <a16:creationId xmlns:a16="http://schemas.microsoft.com/office/drawing/2014/main" id="{9F365AA1-8E44-884D-893E-86F85C40DA15}"/>
              </a:ext>
            </a:extLst>
          </p:cNvPr>
          <p:cNvSpPr txBox="1">
            <a:spLocks/>
          </p:cNvSpPr>
          <p:nvPr/>
        </p:nvSpPr>
        <p:spPr>
          <a:xfrm>
            <a:off x="2076675" y="4426423"/>
            <a:ext cx="5531602" cy="41874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2000" dirty="0">
                <a:solidFill>
                  <a:srgbClr val="13336A"/>
                </a:solidFill>
                <a:latin typeface="SimSun" panose="02010600030101010101" pitchFamily="2" charset="-122"/>
                <a:ea typeface="SimSun" panose="02010600030101010101" pitchFamily="2" charset="-122"/>
              </a:rPr>
              <a:t>运动员代表辅导员指南</a:t>
            </a:r>
          </a:p>
        </p:txBody>
      </p:sp>
      <p:sp>
        <p:nvSpPr>
          <p:cNvPr id="33" name="Title 1">
            <a:extLst>
              <a:ext uri="{FF2B5EF4-FFF2-40B4-BE49-F238E27FC236}">
                <a16:creationId xmlns:a16="http://schemas.microsoft.com/office/drawing/2014/main" id="{490B3F2B-5CDE-3849-945D-EADD691E7DBB}"/>
              </a:ext>
            </a:extLst>
          </p:cNvPr>
          <p:cNvSpPr txBox="1">
            <a:spLocks/>
          </p:cNvSpPr>
          <p:nvPr/>
        </p:nvSpPr>
        <p:spPr>
          <a:xfrm>
            <a:off x="2076675" y="5118084"/>
            <a:ext cx="5531602" cy="41874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2000" dirty="0">
                <a:solidFill>
                  <a:srgbClr val="13336A"/>
                </a:solidFill>
                <a:latin typeface="SimSun" panose="02010600030101010101" pitchFamily="2" charset="-122"/>
                <a:ea typeface="SimSun" panose="02010600030101010101" pitchFamily="2" charset="-122"/>
              </a:rPr>
              <a:t>工作簿</a:t>
            </a:r>
          </a:p>
        </p:txBody>
      </p:sp>
      <p:sp>
        <p:nvSpPr>
          <p:cNvPr id="34" name="Title 1">
            <a:extLst>
              <a:ext uri="{FF2B5EF4-FFF2-40B4-BE49-F238E27FC236}">
                <a16:creationId xmlns:a16="http://schemas.microsoft.com/office/drawing/2014/main" id="{EDEAB3DA-0C92-3E4C-95B2-8D18D8AA4A78}"/>
              </a:ext>
            </a:extLst>
          </p:cNvPr>
          <p:cNvSpPr txBox="1">
            <a:spLocks/>
          </p:cNvSpPr>
          <p:nvPr/>
        </p:nvSpPr>
        <p:spPr>
          <a:xfrm>
            <a:off x="2076675" y="5868361"/>
            <a:ext cx="5531602" cy="418743"/>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en-US" altLang="zh-CN" sz="2000" dirty="0">
                <a:solidFill>
                  <a:srgbClr val="13336A"/>
                </a:solidFill>
              </a:rPr>
              <a:t>PowerPoint </a:t>
            </a:r>
            <a:r>
              <a:rPr lang="zh-cn" sz="2000" dirty="0">
                <a:solidFill>
                  <a:srgbClr val="13336A"/>
                </a:solidFill>
                <a:latin typeface="SimSun" panose="02010600030101010101" pitchFamily="2" charset="-122"/>
                <a:ea typeface="SimSun" panose="02010600030101010101" pitchFamily="2" charset="-122"/>
              </a:rPr>
              <a:t>幻灯片</a:t>
            </a:r>
          </a:p>
        </p:txBody>
      </p:sp>
      <p:sp>
        <p:nvSpPr>
          <p:cNvPr id="35" name="Title 1">
            <a:extLst>
              <a:ext uri="{FF2B5EF4-FFF2-40B4-BE49-F238E27FC236}">
                <a16:creationId xmlns:a16="http://schemas.microsoft.com/office/drawing/2014/main" id="{6B50654E-2194-F449-9AE4-B51C47044FEE}"/>
              </a:ext>
            </a:extLst>
          </p:cNvPr>
          <p:cNvSpPr txBox="1">
            <a:spLocks/>
          </p:cNvSpPr>
          <p:nvPr/>
        </p:nvSpPr>
        <p:spPr>
          <a:xfrm>
            <a:off x="1312984" y="8559824"/>
            <a:ext cx="5990491" cy="456779"/>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400" b="0" dirty="0">
                <a:solidFill>
                  <a:srgbClr val="13336A"/>
                </a:solidFill>
                <a:latin typeface="SimSun" panose="02010600030101010101" pitchFamily="2" charset="-122"/>
                <a:ea typeface="SimSun" panose="02010600030101010101" pitchFamily="2" charset="-122"/>
              </a:rPr>
              <a:t>您可以在</a:t>
            </a:r>
            <a:r>
              <a:rPr lang="zh-cn" sz="1400" b="0" u="sng" dirty="0">
                <a:solidFill>
                  <a:srgbClr val="13336A"/>
                </a:solidFill>
                <a:latin typeface="SimSun" panose="02010600030101010101" pitchFamily="2" charset="-122"/>
                <a:ea typeface="SimSun" panose="02010600030101010101" pitchFamily="2" charset="-122"/>
                <a:hlinkClick r:id="rId3"/>
              </a:rPr>
              <a:t>此处</a:t>
            </a:r>
            <a:r>
              <a:rPr lang="zh-cn" sz="1400" b="0" dirty="0">
                <a:solidFill>
                  <a:srgbClr val="13336A"/>
                </a:solidFill>
                <a:latin typeface="SimSun" panose="02010600030101010101" pitchFamily="2" charset="-122"/>
                <a:ea typeface="SimSun" panose="02010600030101010101" pitchFamily="2" charset="-122"/>
              </a:rPr>
              <a:t>访问所有运动员代表培训资源。</a:t>
            </a:r>
          </a:p>
          <a:p>
            <a:pPr algn="l">
              <a:lnSpc>
                <a:spcPct val="100000"/>
              </a:lnSpc>
            </a:pPr>
            <a:endParaRPr lang="en-US" sz="1600" b="0" dirty="0">
              <a:solidFill>
                <a:schemeClr val="tx1"/>
              </a:solidFill>
              <a:latin typeface="SimSun" panose="02010600030101010101" pitchFamily="2" charset="-122"/>
              <a:ea typeface="SimSun" panose="02010600030101010101" pitchFamily="2" charset="-122"/>
            </a:endParaRPr>
          </a:p>
        </p:txBody>
      </p:sp>
      <p:sp>
        <p:nvSpPr>
          <p:cNvPr id="37" name="Title 1">
            <a:extLst>
              <a:ext uri="{FF2B5EF4-FFF2-40B4-BE49-F238E27FC236}">
                <a16:creationId xmlns:a16="http://schemas.microsoft.com/office/drawing/2014/main" id="{77629EFF-DB07-234D-9607-A0349DCADA2E}"/>
              </a:ext>
            </a:extLst>
          </p:cNvPr>
          <p:cNvSpPr txBox="1">
            <a:spLocks/>
          </p:cNvSpPr>
          <p:nvPr/>
        </p:nvSpPr>
        <p:spPr>
          <a:xfrm>
            <a:off x="1312984" y="8927946"/>
            <a:ext cx="6072554" cy="647078"/>
          </a:xfrm>
          <a:prstGeom prst="rect">
            <a:avLst/>
          </a:prstGeom>
        </p:spPr>
        <p:txBody>
          <a:bodyPr vert="horz" lIns="91440" tIns="45720" rIns="91440" bIns="45720" rtlCol="0" anchor="t">
            <a:noAutofit/>
          </a:bodyPr>
          <a:lstStyle>
            <a:lvl1pPr algn="ctr" defTabSz="777240" rtl="0" eaLnBrk="1" latinLnBrk="0" hangingPunct="1">
              <a:lnSpc>
                <a:spcPct val="90000"/>
              </a:lnSpc>
              <a:spcBef>
                <a:spcPct val="0"/>
              </a:spcBef>
              <a:buNone/>
              <a:defRPr sz="3600" b="1" kern="1200">
                <a:solidFill>
                  <a:schemeClr val="bg1"/>
                </a:solidFill>
                <a:latin typeface="Ubuntu" panose="020B0504030602030204" pitchFamily="34" charset="0"/>
                <a:ea typeface="+mj-ea"/>
                <a:cs typeface="+mj-cs"/>
              </a:defRPr>
            </a:lvl1pPr>
          </a:lstStyle>
          <a:p>
            <a:pPr algn="l">
              <a:lnSpc>
                <a:spcPct val="100000"/>
              </a:lnSpc>
            </a:pPr>
            <a:r>
              <a:rPr lang="zh-cn" sz="1100" b="0" dirty="0">
                <a:solidFill>
                  <a:srgbClr val="13336A"/>
                </a:solidFill>
              </a:rPr>
              <a:t>https://www.dropbox.com/sh/9cmvbvw9ps1yx22/AABTdLou3vuaVzPSGnVk8CtFa?dl=0</a:t>
            </a:r>
          </a:p>
        </p:txBody>
      </p:sp>
    </p:spTree>
    <p:extLst>
      <p:ext uri="{BB962C8B-B14F-4D97-AF65-F5344CB8AC3E}">
        <p14:creationId xmlns:p14="http://schemas.microsoft.com/office/powerpoint/2010/main" val="3327404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863</TotalTime>
  <Words>1342</Words>
  <Application>Microsoft Office PowerPoint</Application>
  <PresentationFormat>Custom</PresentationFormat>
  <Paragraphs>96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SimSun</vt:lpstr>
      <vt:lpstr>Arial</vt:lpstr>
      <vt:lpstr>Calibri</vt:lpstr>
      <vt:lpstr>Calibri Light</vt:lpstr>
      <vt:lpstr>Ubuntu</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Maggie Dougherty</dc:creator>
  <cp:lastModifiedBy>Rain, Faiyaj</cp:lastModifiedBy>
  <cp:revision>46</cp:revision>
  <dcterms:created xsi:type="dcterms:W3CDTF">2021-06-18T02:28:25Z</dcterms:created>
  <dcterms:modified xsi:type="dcterms:W3CDTF">2022-01-12T16:14:48Z</dcterms:modified>
</cp:coreProperties>
</file>