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61" r:id="rId2"/>
    <p:sldId id="257" r:id="rId3"/>
    <p:sldId id="258" r:id="rId4"/>
    <p:sldId id="259" r:id="rId5"/>
    <p:sldId id="260"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36A"/>
    <a:srgbClr val="ED1C24"/>
    <a:srgbClr val="016A5F"/>
    <a:srgbClr val="1799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49" autoAdjust="0"/>
    <p:restoredTop sz="94394" autoAdjust="0"/>
  </p:normalViewPr>
  <p:slideViewPr>
    <p:cSldViewPr snapToGrid="0" snapToObjects="1">
      <p:cViewPr varScale="1">
        <p:scale>
          <a:sx n="49" d="100"/>
          <a:sy n="49" d="100"/>
        </p:scale>
        <p:origin x="2184"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D90E6BF-6130-0D40-97DE-B7A2956CF058}" type="datetimeFigureOut">
              <a:rPr lang="en-US" smtClean="0"/>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04227-7E0D-CC41-96C5-A6713E1AB6ED}" type="slidenum">
              <a:rPr lang="en-US" smtClean="0"/>
              <a:t>‹Nº›</a:t>
            </a:fld>
            <a:endParaRPr lang="en-US"/>
          </a:p>
        </p:txBody>
      </p:sp>
    </p:spTree>
    <p:extLst>
      <p:ext uri="{BB962C8B-B14F-4D97-AF65-F5344CB8AC3E}">
        <p14:creationId xmlns:p14="http://schemas.microsoft.com/office/powerpoint/2010/main" val="2839059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D90E6BF-6130-0D40-97DE-B7A2956CF058}" type="datetimeFigureOut">
              <a:rPr lang="en-US" smtClean="0"/>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04227-7E0D-CC41-96C5-A6713E1AB6ED}" type="slidenum">
              <a:rPr lang="en-US" smtClean="0"/>
              <a:t>‹Nº›</a:t>
            </a:fld>
            <a:endParaRPr lang="en-US"/>
          </a:p>
        </p:txBody>
      </p:sp>
    </p:spTree>
    <p:extLst>
      <p:ext uri="{BB962C8B-B14F-4D97-AF65-F5344CB8AC3E}">
        <p14:creationId xmlns:p14="http://schemas.microsoft.com/office/powerpoint/2010/main" val="1825223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D90E6BF-6130-0D40-97DE-B7A2956CF058}" type="datetimeFigureOut">
              <a:rPr lang="en-US" smtClean="0"/>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04227-7E0D-CC41-96C5-A6713E1AB6ED}" type="slidenum">
              <a:rPr lang="en-US" smtClean="0"/>
              <a:t>‹Nº›</a:t>
            </a:fld>
            <a:endParaRPr lang="en-US"/>
          </a:p>
        </p:txBody>
      </p:sp>
    </p:spTree>
    <p:extLst>
      <p:ext uri="{BB962C8B-B14F-4D97-AF65-F5344CB8AC3E}">
        <p14:creationId xmlns:p14="http://schemas.microsoft.com/office/powerpoint/2010/main" val="392508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D90E6BF-6130-0D40-97DE-B7A2956CF058}" type="datetimeFigureOut">
              <a:rPr lang="en-US" smtClean="0"/>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04227-7E0D-CC41-96C5-A6713E1AB6ED}" type="slidenum">
              <a:rPr lang="en-US" smtClean="0"/>
              <a:t>‹Nº›</a:t>
            </a:fld>
            <a:endParaRPr lang="en-US"/>
          </a:p>
        </p:txBody>
      </p:sp>
    </p:spTree>
    <p:extLst>
      <p:ext uri="{BB962C8B-B14F-4D97-AF65-F5344CB8AC3E}">
        <p14:creationId xmlns:p14="http://schemas.microsoft.com/office/powerpoint/2010/main" val="487469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D90E6BF-6130-0D40-97DE-B7A2956CF058}" type="datetimeFigureOut">
              <a:rPr lang="en-US" smtClean="0"/>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04227-7E0D-CC41-96C5-A6713E1AB6ED}" type="slidenum">
              <a:rPr lang="en-US" smtClean="0"/>
              <a:t>‹Nº›</a:t>
            </a:fld>
            <a:endParaRPr lang="en-US"/>
          </a:p>
        </p:txBody>
      </p:sp>
    </p:spTree>
    <p:extLst>
      <p:ext uri="{BB962C8B-B14F-4D97-AF65-F5344CB8AC3E}">
        <p14:creationId xmlns:p14="http://schemas.microsoft.com/office/powerpoint/2010/main" val="3879598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D90E6BF-6130-0D40-97DE-B7A2956CF058}" type="datetimeFigureOut">
              <a:rPr lang="en-US" smtClean="0"/>
              <a:t>10/30/2021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04227-7E0D-CC41-96C5-A6713E1AB6ED}" type="slidenum">
              <a:rPr lang="en-US" smtClean="0"/>
              <a:t>‹Nº›</a:t>
            </a:fld>
            <a:endParaRPr lang="en-US"/>
          </a:p>
        </p:txBody>
      </p:sp>
    </p:spTree>
    <p:extLst>
      <p:ext uri="{BB962C8B-B14F-4D97-AF65-F5344CB8AC3E}">
        <p14:creationId xmlns:p14="http://schemas.microsoft.com/office/powerpoint/2010/main" val="1261209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618442"/>
            <a:ext cx="2901255" cy="532218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618442"/>
            <a:ext cx="2915543" cy="532218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D90E6BF-6130-0D40-97DE-B7A2956CF058}" type="datetimeFigureOut">
              <a:rPr lang="en-US" smtClean="0"/>
              <a:t>10/30/2021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04227-7E0D-CC41-96C5-A6713E1AB6ED}" type="slidenum">
              <a:rPr lang="en-US" smtClean="0"/>
              <a:t>‹Nº›</a:t>
            </a:fld>
            <a:endParaRPr lang="en-US"/>
          </a:p>
        </p:txBody>
      </p:sp>
    </p:spTree>
    <p:extLst>
      <p:ext uri="{BB962C8B-B14F-4D97-AF65-F5344CB8AC3E}">
        <p14:creationId xmlns:p14="http://schemas.microsoft.com/office/powerpoint/2010/main" val="3078122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D90E6BF-6130-0D40-97DE-B7A2956CF058}" type="datetimeFigureOut">
              <a:rPr lang="en-US" smtClean="0"/>
              <a:t>10/30/2021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04227-7E0D-CC41-96C5-A6713E1AB6ED}" type="slidenum">
              <a:rPr lang="en-US" smtClean="0"/>
              <a:t>‹Nº›</a:t>
            </a:fld>
            <a:endParaRPr lang="en-US"/>
          </a:p>
        </p:txBody>
      </p:sp>
    </p:spTree>
    <p:extLst>
      <p:ext uri="{BB962C8B-B14F-4D97-AF65-F5344CB8AC3E}">
        <p14:creationId xmlns:p14="http://schemas.microsoft.com/office/powerpoint/2010/main" val="4200150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0E6BF-6130-0D40-97DE-B7A2956CF058}" type="datetimeFigureOut">
              <a:rPr lang="en-US" smtClean="0"/>
              <a:t>10/30/2021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04227-7E0D-CC41-96C5-A6713E1AB6ED}" type="slidenum">
              <a:rPr lang="en-US" smtClean="0"/>
              <a:t>‹Nº›</a:t>
            </a:fld>
            <a:endParaRPr lang="en-US"/>
          </a:p>
        </p:txBody>
      </p:sp>
    </p:spTree>
    <p:extLst>
      <p:ext uri="{BB962C8B-B14F-4D97-AF65-F5344CB8AC3E}">
        <p14:creationId xmlns:p14="http://schemas.microsoft.com/office/powerpoint/2010/main" val="2350302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D90E6BF-6130-0D40-97DE-B7A2956CF058}" type="datetimeFigureOut">
              <a:rPr lang="en-US" smtClean="0"/>
              <a:t>10/30/2021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04227-7E0D-CC41-96C5-A6713E1AB6ED}" type="slidenum">
              <a:rPr lang="en-US" smtClean="0"/>
              <a:t>‹Nº›</a:t>
            </a:fld>
            <a:endParaRPr lang="en-US"/>
          </a:p>
        </p:txBody>
      </p:sp>
    </p:spTree>
    <p:extLst>
      <p:ext uri="{BB962C8B-B14F-4D97-AF65-F5344CB8AC3E}">
        <p14:creationId xmlns:p14="http://schemas.microsoft.com/office/powerpoint/2010/main" val="260093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D90E6BF-6130-0D40-97DE-B7A2956CF058}" type="datetimeFigureOut">
              <a:rPr lang="en-US" smtClean="0"/>
              <a:t>10/30/2021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04227-7E0D-CC41-96C5-A6713E1AB6ED}" type="slidenum">
              <a:rPr lang="en-US" smtClean="0"/>
              <a:t>‹Nº›</a:t>
            </a:fld>
            <a:endParaRPr lang="en-US"/>
          </a:p>
        </p:txBody>
      </p:sp>
    </p:spTree>
    <p:extLst>
      <p:ext uri="{BB962C8B-B14F-4D97-AF65-F5344CB8AC3E}">
        <p14:creationId xmlns:p14="http://schemas.microsoft.com/office/powerpoint/2010/main" val="1226894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D90E6BF-6130-0D40-97DE-B7A2956CF058}" type="datetimeFigureOut">
              <a:rPr lang="en-US" smtClean="0"/>
              <a:t>10/30/2021</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7B04227-7E0D-CC41-96C5-A6713E1AB6ED}" type="slidenum">
              <a:rPr lang="en-US" smtClean="0"/>
              <a:t>‹Nº›</a:t>
            </a:fld>
            <a:endParaRPr lang="en-US"/>
          </a:p>
        </p:txBody>
      </p:sp>
    </p:spTree>
    <p:extLst>
      <p:ext uri="{BB962C8B-B14F-4D97-AF65-F5344CB8AC3E}">
        <p14:creationId xmlns:p14="http://schemas.microsoft.com/office/powerpoint/2010/main" val="29126488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dropbox.com/sh/9cmvbvw9ps1yx22/AABTdLou3vuaVzPSGnVk8CtFa?dl=0" TargetMode="Externa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F3A280B-7035-E440-B155-1A1083095C6E}"/>
              </a:ext>
            </a:extLst>
          </p:cNvPr>
          <p:cNvSpPr txBox="1">
            <a:spLocks/>
          </p:cNvSpPr>
          <p:nvPr/>
        </p:nvSpPr>
        <p:spPr>
          <a:xfrm>
            <a:off x="1278638" y="2449777"/>
            <a:ext cx="5062818" cy="1146616"/>
          </a:xfrm>
          <a:prstGeom prst="rect">
            <a:avLst/>
          </a:prstGeom>
        </p:spPr>
        <p:txBody>
          <a:bodyPr vert="horz" lIns="80682" tIns="40341" rIns="80682" bIns="40341"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3177" dirty="0"/>
              <a:t>Athlete </a:t>
            </a:r>
          </a:p>
          <a:p>
            <a:pPr algn="l"/>
            <a:r>
              <a:rPr lang="en-US" sz="3177" dirty="0"/>
              <a:t>Representative</a:t>
            </a:r>
            <a:r>
              <a:rPr lang="en-US" sz="3177" dirty="0">
                <a:solidFill>
                  <a:schemeClr val="tx1"/>
                </a:solidFill>
              </a:rPr>
              <a:t> </a:t>
            </a:r>
          </a:p>
        </p:txBody>
      </p:sp>
      <p:sp>
        <p:nvSpPr>
          <p:cNvPr id="5" name="Title 1">
            <a:extLst>
              <a:ext uri="{FF2B5EF4-FFF2-40B4-BE49-F238E27FC236}">
                <a16:creationId xmlns:a16="http://schemas.microsoft.com/office/drawing/2014/main" id="{D0199F57-69D7-EE4C-8E11-B5E72BE0760C}"/>
              </a:ext>
            </a:extLst>
          </p:cNvPr>
          <p:cNvSpPr txBox="1">
            <a:spLocks/>
          </p:cNvSpPr>
          <p:nvPr/>
        </p:nvSpPr>
        <p:spPr>
          <a:xfrm>
            <a:off x="1278643" y="3596398"/>
            <a:ext cx="3945031" cy="359627"/>
          </a:xfrm>
          <a:prstGeom prst="rect">
            <a:avLst/>
          </a:prstGeom>
        </p:spPr>
        <p:txBody>
          <a:bodyPr vert="horz" lIns="80682" tIns="40341" rIns="80682" bIns="40341" rtlCol="0" anchor="t">
            <a:normAutofit fontScale="92500" lnSpcReduction="20000"/>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2471" b="0" dirty="0"/>
              <a:t>Overview</a:t>
            </a:r>
          </a:p>
        </p:txBody>
      </p:sp>
      <p:sp>
        <p:nvSpPr>
          <p:cNvPr id="6" name="Title 1">
            <a:extLst>
              <a:ext uri="{FF2B5EF4-FFF2-40B4-BE49-F238E27FC236}">
                <a16:creationId xmlns:a16="http://schemas.microsoft.com/office/drawing/2014/main" id="{B406FF6C-5CFD-F442-B258-6588CE43B3CE}"/>
              </a:ext>
            </a:extLst>
          </p:cNvPr>
          <p:cNvSpPr txBox="1">
            <a:spLocks/>
          </p:cNvSpPr>
          <p:nvPr/>
        </p:nvSpPr>
        <p:spPr>
          <a:xfrm>
            <a:off x="451127" y="9266401"/>
            <a:ext cx="945298" cy="276875"/>
          </a:xfrm>
          <a:prstGeom prst="rect">
            <a:avLst/>
          </a:prstGeom>
        </p:spPr>
        <p:txBody>
          <a:bodyPr vert="horz" lIns="80682" tIns="40341" rIns="80682" bIns="40341" rtlCol="0" anchor="t">
            <a:normAutofit fontScale="85000" lnSpcReduction="10000"/>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588" b="0" dirty="0">
                <a:solidFill>
                  <a:srgbClr val="ED1C24"/>
                </a:solidFill>
              </a:rPr>
              <a:t>June 2021</a:t>
            </a:r>
          </a:p>
        </p:txBody>
      </p:sp>
      <p:sp>
        <p:nvSpPr>
          <p:cNvPr id="7" name="Title 1">
            <a:extLst>
              <a:ext uri="{FF2B5EF4-FFF2-40B4-BE49-F238E27FC236}">
                <a16:creationId xmlns:a16="http://schemas.microsoft.com/office/drawing/2014/main" id="{38B8B1D5-C105-9341-95BA-FDDAEDA02828}"/>
              </a:ext>
            </a:extLst>
          </p:cNvPr>
          <p:cNvSpPr txBox="1">
            <a:spLocks/>
          </p:cNvSpPr>
          <p:nvPr/>
        </p:nvSpPr>
        <p:spPr>
          <a:xfrm>
            <a:off x="4913352" y="9028495"/>
            <a:ext cx="1944648" cy="752694"/>
          </a:xfrm>
          <a:prstGeom prst="rect">
            <a:avLst/>
          </a:prstGeom>
        </p:spPr>
        <p:txBody>
          <a:bodyPr vert="horz" lIns="80682" tIns="40341" rIns="80682" bIns="40341"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588" dirty="0">
                <a:solidFill>
                  <a:srgbClr val="ED1C24"/>
                </a:solidFill>
              </a:rPr>
              <a:t>ATHLETE </a:t>
            </a:r>
          </a:p>
          <a:p>
            <a:pPr algn="l"/>
            <a:r>
              <a:rPr lang="en-US" sz="1588" dirty="0">
                <a:solidFill>
                  <a:srgbClr val="ED1C24"/>
                </a:solidFill>
              </a:rPr>
              <a:t>LEADERSHIP</a:t>
            </a:r>
          </a:p>
        </p:txBody>
      </p:sp>
    </p:spTree>
    <p:extLst>
      <p:ext uri="{BB962C8B-B14F-4D97-AF65-F5344CB8AC3E}">
        <p14:creationId xmlns:p14="http://schemas.microsoft.com/office/powerpoint/2010/main" val="3820789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B6F832F-8931-BC4B-A636-2B1520945015}"/>
              </a:ext>
            </a:extLst>
          </p:cNvPr>
          <p:cNvSpPr txBox="1">
            <a:spLocks/>
          </p:cNvSpPr>
          <p:nvPr/>
        </p:nvSpPr>
        <p:spPr>
          <a:xfrm>
            <a:off x="389063" y="527342"/>
            <a:ext cx="5062818" cy="452722"/>
          </a:xfrm>
          <a:prstGeom prst="rect">
            <a:avLst/>
          </a:prstGeom>
        </p:spPr>
        <p:txBody>
          <a:bodyPr vert="horz" lIns="80682" tIns="40341" rIns="80682" bIns="40341"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2118" dirty="0">
                <a:solidFill>
                  <a:srgbClr val="ED1C24"/>
                </a:solidFill>
              </a:rPr>
              <a:t>Athlete Representative</a:t>
            </a:r>
          </a:p>
        </p:txBody>
      </p:sp>
      <p:sp>
        <p:nvSpPr>
          <p:cNvPr id="5" name="Title 1">
            <a:extLst>
              <a:ext uri="{FF2B5EF4-FFF2-40B4-BE49-F238E27FC236}">
                <a16:creationId xmlns:a16="http://schemas.microsoft.com/office/drawing/2014/main" id="{76A0A884-3837-4046-B400-85C5CAA2B12D}"/>
              </a:ext>
            </a:extLst>
          </p:cNvPr>
          <p:cNvSpPr txBox="1">
            <a:spLocks/>
          </p:cNvSpPr>
          <p:nvPr/>
        </p:nvSpPr>
        <p:spPr>
          <a:xfrm>
            <a:off x="771791" y="1596908"/>
            <a:ext cx="2558946" cy="341351"/>
          </a:xfrm>
          <a:prstGeom prst="rect">
            <a:avLst/>
          </a:prstGeom>
        </p:spPr>
        <p:txBody>
          <a:bodyPr vert="horz" lIns="80682" tIns="40341" rIns="80682" bIns="40341"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588" dirty="0">
                <a:solidFill>
                  <a:srgbClr val="13336A"/>
                </a:solidFill>
              </a:rPr>
              <a:t>Why</a:t>
            </a:r>
            <a:r>
              <a:rPr lang="en-US" sz="1588" dirty="0">
                <a:solidFill>
                  <a:schemeClr val="tx1"/>
                </a:solidFill>
              </a:rPr>
              <a:t>?</a:t>
            </a:r>
          </a:p>
        </p:txBody>
      </p:sp>
      <p:sp>
        <p:nvSpPr>
          <p:cNvPr id="6" name="Title 1">
            <a:extLst>
              <a:ext uri="{FF2B5EF4-FFF2-40B4-BE49-F238E27FC236}">
                <a16:creationId xmlns:a16="http://schemas.microsoft.com/office/drawing/2014/main" id="{EBD21B5C-084B-A94F-8B30-5F1A96DFE8CB}"/>
              </a:ext>
            </a:extLst>
          </p:cNvPr>
          <p:cNvSpPr txBox="1">
            <a:spLocks/>
          </p:cNvSpPr>
          <p:nvPr/>
        </p:nvSpPr>
        <p:spPr>
          <a:xfrm>
            <a:off x="389063" y="920410"/>
            <a:ext cx="5062818" cy="452722"/>
          </a:xfrm>
          <a:prstGeom prst="rect">
            <a:avLst/>
          </a:prstGeom>
        </p:spPr>
        <p:txBody>
          <a:bodyPr vert="horz" lIns="80682" tIns="40341" rIns="80682" bIns="40341"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2118" b="0" dirty="0">
                <a:solidFill>
                  <a:srgbClr val="ED1C24"/>
                </a:solidFill>
              </a:rPr>
              <a:t>Overview</a:t>
            </a:r>
          </a:p>
        </p:txBody>
      </p:sp>
      <p:sp>
        <p:nvSpPr>
          <p:cNvPr id="7" name="Title 1">
            <a:extLst>
              <a:ext uri="{FF2B5EF4-FFF2-40B4-BE49-F238E27FC236}">
                <a16:creationId xmlns:a16="http://schemas.microsoft.com/office/drawing/2014/main" id="{D441316C-EFDB-F848-81DC-1FDD124DD4FD}"/>
              </a:ext>
            </a:extLst>
          </p:cNvPr>
          <p:cNvSpPr txBox="1">
            <a:spLocks/>
          </p:cNvSpPr>
          <p:nvPr/>
        </p:nvSpPr>
        <p:spPr>
          <a:xfrm>
            <a:off x="771792" y="1886541"/>
            <a:ext cx="5760000" cy="1386084"/>
          </a:xfrm>
          <a:prstGeom prst="rect">
            <a:avLst/>
          </a:prstGeom>
        </p:spPr>
        <p:txBody>
          <a:bodyPr vert="horz" lIns="80682" tIns="40341" rIns="80682" bIns="40341" rtlCol="0" anchor="t">
            <a:normAutofit fontScale="92500" lnSpcReduction="10000"/>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588" b="0" dirty="0">
                <a:solidFill>
                  <a:schemeClr val="tx1"/>
                </a:solidFill>
              </a:rPr>
              <a:t>Athletes need to drive Special Olympics work. To achieve this, there needs to be athlete representation on all leadership groups.</a:t>
            </a:r>
          </a:p>
          <a:p>
            <a:pPr algn="l"/>
            <a:endParaRPr lang="en-US" sz="1588" b="0" dirty="0">
              <a:solidFill>
                <a:schemeClr val="tx1"/>
              </a:solidFill>
            </a:endParaRPr>
          </a:p>
          <a:p>
            <a:pPr algn="l"/>
            <a:r>
              <a:rPr lang="en-US" sz="1588" b="0" dirty="0">
                <a:solidFill>
                  <a:schemeClr val="tx1"/>
                </a:solidFill>
              </a:rPr>
              <a:t>To become an athlete led organization, athletes must lead the work and participate in the decision-making process and implementation. Athlete Representatives can fulfil that role.</a:t>
            </a:r>
          </a:p>
        </p:txBody>
      </p:sp>
      <p:sp>
        <p:nvSpPr>
          <p:cNvPr id="8" name="Title 1">
            <a:extLst>
              <a:ext uri="{FF2B5EF4-FFF2-40B4-BE49-F238E27FC236}">
                <a16:creationId xmlns:a16="http://schemas.microsoft.com/office/drawing/2014/main" id="{A5A884BA-2207-C344-B7C8-0498B1611235}"/>
              </a:ext>
            </a:extLst>
          </p:cNvPr>
          <p:cNvSpPr txBox="1">
            <a:spLocks/>
          </p:cNvSpPr>
          <p:nvPr/>
        </p:nvSpPr>
        <p:spPr>
          <a:xfrm>
            <a:off x="771791" y="3651783"/>
            <a:ext cx="2558946" cy="341351"/>
          </a:xfrm>
          <a:prstGeom prst="rect">
            <a:avLst/>
          </a:prstGeom>
        </p:spPr>
        <p:txBody>
          <a:bodyPr vert="horz" lIns="80682" tIns="40341" rIns="80682" bIns="40341"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588" dirty="0">
                <a:solidFill>
                  <a:srgbClr val="13336A"/>
                </a:solidFill>
              </a:rPr>
              <a:t>What</a:t>
            </a:r>
            <a:r>
              <a:rPr lang="en-US" sz="1588" dirty="0">
                <a:solidFill>
                  <a:schemeClr val="tx1"/>
                </a:solidFill>
              </a:rPr>
              <a:t>?</a:t>
            </a:r>
          </a:p>
        </p:txBody>
      </p:sp>
      <p:sp>
        <p:nvSpPr>
          <p:cNvPr id="10" name="Title 1">
            <a:extLst>
              <a:ext uri="{FF2B5EF4-FFF2-40B4-BE49-F238E27FC236}">
                <a16:creationId xmlns:a16="http://schemas.microsoft.com/office/drawing/2014/main" id="{6E4D8CF2-C635-5A48-8DC9-9120D88A20EB}"/>
              </a:ext>
            </a:extLst>
          </p:cNvPr>
          <p:cNvSpPr txBox="1">
            <a:spLocks/>
          </p:cNvSpPr>
          <p:nvPr/>
        </p:nvSpPr>
        <p:spPr>
          <a:xfrm>
            <a:off x="771792" y="4044856"/>
            <a:ext cx="5760000" cy="1386084"/>
          </a:xfrm>
          <a:prstGeom prst="rect">
            <a:avLst/>
          </a:prstGeom>
        </p:spPr>
        <p:txBody>
          <a:bodyPr vert="horz" lIns="80682" tIns="40341" rIns="80682" bIns="40341" rtlCol="0" anchor="t">
            <a:normAutofit fontScale="92500"/>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588" b="0" dirty="0">
                <a:solidFill>
                  <a:schemeClr val="tx1"/>
                </a:solidFill>
              </a:rPr>
              <a:t>Athlete Representatives are athletes who provide perspective and opinions on behalf of other athletes. </a:t>
            </a:r>
          </a:p>
          <a:p>
            <a:pPr algn="l"/>
            <a:endParaRPr lang="en-US" sz="1588" b="0" dirty="0">
              <a:solidFill>
                <a:schemeClr val="tx1"/>
              </a:solidFill>
            </a:endParaRPr>
          </a:p>
          <a:p>
            <a:pPr algn="l"/>
            <a:r>
              <a:rPr lang="en-US" sz="1588" b="0" dirty="0">
                <a:solidFill>
                  <a:schemeClr val="tx1"/>
                </a:solidFill>
              </a:rPr>
              <a:t>They help set policy, make recommendations for continuous improvement, introduce new ideas, and then, when appropriate, implement those new ideas to improve local programming. </a:t>
            </a:r>
          </a:p>
        </p:txBody>
      </p:sp>
      <p:sp>
        <p:nvSpPr>
          <p:cNvPr id="12" name="Title 1">
            <a:extLst>
              <a:ext uri="{FF2B5EF4-FFF2-40B4-BE49-F238E27FC236}">
                <a16:creationId xmlns:a16="http://schemas.microsoft.com/office/drawing/2014/main" id="{921FF362-6E49-8C4A-80B7-C5DF25F054F1}"/>
              </a:ext>
            </a:extLst>
          </p:cNvPr>
          <p:cNvSpPr txBox="1">
            <a:spLocks/>
          </p:cNvSpPr>
          <p:nvPr/>
        </p:nvSpPr>
        <p:spPr>
          <a:xfrm>
            <a:off x="556568" y="7159327"/>
            <a:ext cx="1799838" cy="1386084"/>
          </a:xfrm>
          <a:prstGeom prst="rect">
            <a:avLst/>
          </a:prstGeom>
        </p:spPr>
        <p:txBody>
          <a:bodyPr vert="horz" lIns="80682" tIns="40341" rIns="80682" bIns="40341"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r>
              <a:rPr lang="en-US" sz="1412" b="0" dirty="0">
                <a:solidFill>
                  <a:schemeClr val="tx1"/>
                </a:solidFill>
              </a:rPr>
              <a:t>Understand the mission and goals of the organization they serve.</a:t>
            </a:r>
          </a:p>
        </p:txBody>
      </p:sp>
      <p:sp>
        <p:nvSpPr>
          <p:cNvPr id="14" name="Title 1">
            <a:extLst>
              <a:ext uri="{FF2B5EF4-FFF2-40B4-BE49-F238E27FC236}">
                <a16:creationId xmlns:a16="http://schemas.microsoft.com/office/drawing/2014/main" id="{6C946C12-A983-E54F-ABC8-984983A3C23E}"/>
              </a:ext>
            </a:extLst>
          </p:cNvPr>
          <p:cNvSpPr txBox="1">
            <a:spLocks/>
          </p:cNvSpPr>
          <p:nvPr/>
        </p:nvSpPr>
        <p:spPr>
          <a:xfrm>
            <a:off x="5082019" y="7159327"/>
            <a:ext cx="1449773" cy="1386084"/>
          </a:xfrm>
          <a:prstGeom prst="rect">
            <a:avLst/>
          </a:prstGeom>
        </p:spPr>
        <p:txBody>
          <a:bodyPr vert="horz" lIns="80682" tIns="40341" rIns="80682" bIns="40341"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r>
              <a:rPr lang="en-US" sz="1400" b="0" dirty="0">
                <a:solidFill>
                  <a:schemeClr val="tx1"/>
                </a:solidFill>
              </a:rPr>
              <a:t>Represent Special Olympics professionally.</a:t>
            </a:r>
          </a:p>
        </p:txBody>
      </p:sp>
      <p:sp>
        <p:nvSpPr>
          <p:cNvPr id="15" name="Title 1">
            <a:extLst>
              <a:ext uri="{FF2B5EF4-FFF2-40B4-BE49-F238E27FC236}">
                <a16:creationId xmlns:a16="http://schemas.microsoft.com/office/drawing/2014/main" id="{C9C8A5D4-9431-D149-A380-1284B9C46A61}"/>
              </a:ext>
            </a:extLst>
          </p:cNvPr>
          <p:cNvSpPr txBox="1">
            <a:spLocks/>
          </p:cNvSpPr>
          <p:nvPr/>
        </p:nvSpPr>
        <p:spPr>
          <a:xfrm>
            <a:off x="389064" y="5800466"/>
            <a:ext cx="3934684" cy="268940"/>
          </a:xfrm>
          <a:prstGeom prst="rect">
            <a:avLst/>
          </a:prstGeom>
        </p:spPr>
        <p:txBody>
          <a:bodyPr vert="horz" lIns="80682" tIns="40341" rIns="80682" bIns="40341" rtlCol="0" anchor="t">
            <a:normAutofit lnSpcReduction="10000"/>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412" b="0" dirty="0">
                <a:solidFill>
                  <a:srgbClr val="ED1C24"/>
                </a:solidFill>
              </a:rPr>
              <a:t>Athlete Representatives:</a:t>
            </a:r>
          </a:p>
        </p:txBody>
      </p:sp>
      <p:sp>
        <p:nvSpPr>
          <p:cNvPr id="16" name="Title 1">
            <a:extLst>
              <a:ext uri="{FF2B5EF4-FFF2-40B4-BE49-F238E27FC236}">
                <a16:creationId xmlns:a16="http://schemas.microsoft.com/office/drawing/2014/main" id="{85F07586-F9B3-49B6-BD52-275F7C9C3682}"/>
              </a:ext>
            </a:extLst>
          </p:cNvPr>
          <p:cNvSpPr txBox="1">
            <a:spLocks/>
          </p:cNvSpPr>
          <p:nvPr/>
        </p:nvSpPr>
        <p:spPr>
          <a:xfrm>
            <a:off x="2513734" y="7159327"/>
            <a:ext cx="2310693" cy="1386084"/>
          </a:xfrm>
          <a:prstGeom prst="rect">
            <a:avLst/>
          </a:prstGeom>
        </p:spPr>
        <p:txBody>
          <a:bodyPr vert="horz" lIns="80682" tIns="40341" rIns="80682" bIns="40341"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r>
              <a:rPr lang="en-US" sz="1412" b="0" dirty="0">
                <a:solidFill>
                  <a:schemeClr val="tx1"/>
                </a:solidFill>
              </a:rPr>
              <a:t>Are connectors, committed to expressing opinions and </a:t>
            </a:r>
          </a:p>
          <a:p>
            <a:r>
              <a:rPr lang="en-US" sz="1412" b="0" dirty="0">
                <a:solidFill>
                  <a:schemeClr val="tx1"/>
                </a:solidFill>
              </a:rPr>
              <a:t>gathering or </a:t>
            </a:r>
            <a:r>
              <a:rPr lang="en-US" sz="1400" b="0" dirty="0">
                <a:solidFill>
                  <a:schemeClr val="tx1"/>
                </a:solidFill>
              </a:rPr>
              <a:t>sharing</a:t>
            </a:r>
            <a:r>
              <a:rPr lang="en-US" sz="1412" b="0" dirty="0">
                <a:solidFill>
                  <a:schemeClr val="tx1"/>
                </a:solidFill>
              </a:rPr>
              <a:t> </a:t>
            </a:r>
          </a:p>
          <a:p>
            <a:r>
              <a:rPr lang="en-US" sz="1412" b="0" dirty="0">
                <a:solidFill>
                  <a:schemeClr val="tx1"/>
                </a:solidFill>
              </a:rPr>
              <a:t>feedback of other athletes.</a:t>
            </a:r>
          </a:p>
        </p:txBody>
      </p:sp>
    </p:spTree>
    <p:extLst>
      <p:ext uri="{BB962C8B-B14F-4D97-AF65-F5344CB8AC3E}">
        <p14:creationId xmlns:p14="http://schemas.microsoft.com/office/powerpoint/2010/main" val="161531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D7B41-C949-3942-B149-CEF0CB4D26CA}"/>
              </a:ext>
            </a:extLst>
          </p:cNvPr>
          <p:cNvSpPr txBox="1">
            <a:spLocks/>
          </p:cNvSpPr>
          <p:nvPr/>
        </p:nvSpPr>
        <p:spPr>
          <a:xfrm>
            <a:off x="761117" y="532436"/>
            <a:ext cx="5062818" cy="452722"/>
          </a:xfrm>
          <a:prstGeom prst="rect">
            <a:avLst/>
          </a:prstGeom>
        </p:spPr>
        <p:txBody>
          <a:bodyPr vert="horz" lIns="80682" tIns="40341" rIns="80682" bIns="40341"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765" dirty="0">
                <a:solidFill>
                  <a:srgbClr val="ED1C24"/>
                </a:solidFill>
              </a:rPr>
              <a:t>Leadership Roles</a:t>
            </a:r>
          </a:p>
        </p:txBody>
      </p:sp>
      <p:sp>
        <p:nvSpPr>
          <p:cNvPr id="3" name="Title 1">
            <a:extLst>
              <a:ext uri="{FF2B5EF4-FFF2-40B4-BE49-F238E27FC236}">
                <a16:creationId xmlns:a16="http://schemas.microsoft.com/office/drawing/2014/main" id="{FB140661-F683-3146-AC6A-5CBC74D2456D}"/>
              </a:ext>
            </a:extLst>
          </p:cNvPr>
          <p:cNvSpPr txBox="1">
            <a:spLocks/>
          </p:cNvSpPr>
          <p:nvPr/>
        </p:nvSpPr>
        <p:spPr>
          <a:xfrm>
            <a:off x="761448" y="1383259"/>
            <a:ext cx="1307335" cy="743556"/>
          </a:xfrm>
          <a:prstGeom prst="rect">
            <a:avLst/>
          </a:prstGeom>
        </p:spPr>
        <p:txBody>
          <a:bodyPr vert="horz" lIns="80682" tIns="40341" rIns="80682" bIns="40341"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588" dirty="0">
                <a:solidFill>
                  <a:srgbClr val="13336A"/>
                </a:solidFill>
              </a:rPr>
              <a:t>Athlete Leadership Council* </a:t>
            </a:r>
          </a:p>
        </p:txBody>
      </p:sp>
      <p:sp>
        <p:nvSpPr>
          <p:cNvPr id="8" name="Title 1">
            <a:extLst>
              <a:ext uri="{FF2B5EF4-FFF2-40B4-BE49-F238E27FC236}">
                <a16:creationId xmlns:a16="http://schemas.microsoft.com/office/drawing/2014/main" id="{A398950B-2A87-4441-8CA0-C924AFBCD085}"/>
              </a:ext>
            </a:extLst>
          </p:cNvPr>
          <p:cNvSpPr txBox="1">
            <a:spLocks/>
          </p:cNvSpPr>
          <p:nvPr/>
        </p:nvSpPr>
        <p:spPr>
          <a:xfrm>
            <a:off x="761122" y="832406"/>
            <a:ext cx="5858973" cy="331002"/>
          </a:xfrm>
          <a:prstGeom prst="rect">
            <a:avLst/>
          </a:prstGeom>
        </p:spPr>
        <p:txBody>
          <a:bodyPr vert="horz" lIns="80682" tIns="40341" rIns="80682" bIns="40341"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235" b="0" dirty="0">
                <a:solidFill>
                  <a:schemeClr val="tx1"/>
                </a:solidFill>
              </a:rPr>
              <a:t>Here are 3 examples of roles for Athlete Representative:</a:t>
            </a:r>
          </a:p>
        </p:txBody>
      </p:sp>
      <p:sp>
        <p:nvSpPr>
          <p:cNvPr id="11" name="Title 1">
            <a:extLst>
              <a:ext uri="{FF2B5EF4-FFF2-40B4-BE49-F238E27FC236}">
                <a16:creationId xmlns:a16="http://schemas.microsoft.com/office/drawing/2014/main" id="{AF3D26A4-363B-B44C-A07B-7CCA64C8A976}"/>
              </a:ext>
            </a:extLst>
          </p:cNvPr>
          <p:cNvSpPr txBox="1">
            <a:spLocks/>
          </p:cNvSpPr>
          <p:nvPr/>
        </p:nvSpPr>
        <p:spPr>
          <a:xfrm>
            <a:off x="2223942" y="1393904"/>
            <a:ext cx="4320000" cy="1603306"/>
          </a:xfrm>
          <a:prstGeom prst="rect">
            <a:avLst/>
          </a:prstGeom>
        </p:spPr>
        <p:txBody>
          <a:bodyPr vert="horz" lIns="80682" tIns="40341" rIns="80682" bIns="40341"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100" b="0" dirty="0">
                <a:solidFill>
                  <a:schemeClr val="tx1"/>
                </a:solidFill>
              </a:rPr>
              <a:t>The Athlete Leadership Council is a group of athletes that represent the interests of all athletes in their Program. They voice their opinions about important issues related to Special Olympics and provide support and leadership to all programmatic areas at a local, national, regional or global level.</a:t>
            </a:r>
          </a:p>
          <a:p>
            <a:pPr algn="l"/>
            <a:br>
              <a:rPr lang="en-US" sz="1100" b="0" dirty="0">
                <a:solidFill>
                  <a:schemeClr val="tx1"/>
                </a:solidFill>
              </a:rPr>
            </a:br>
            <a:endParaRPr lang="en-US" sz="1100" b="0" dirty="0">
              <a:solidFill>
                <a:schemeClr val="tx1"/>
              </a:solidFill>
            </a:endParaRPr>
          </a:p>
          <a:p>
            <a:pPr algn="l"/>
            <a:r>
              <a:rPr lang="en-US" sz="1100" b="0" dirty="0">
                <a:solidFill>
                  <a:schemeClr val="tx1"/>
                </a:solidFill>
              </a:rPr>
              <a:t>*Previously referred to as Athlete Input Council</a:t>
            </a:r>
          </a:p>
        </p:txBody>
      </p:sp>
      <p:sp>
        <p:nvSpPr>
          <p:cNvPr id="12" name="Title 1">
            <a:extLst>
              <a:ext uri="{FF2B5EF4-FFF2-40B4-BE49-F238E27FC236}">
                <a16:creationId xmlns:a16="http://schemas.microsoft.com/office/drawing/2014/main" id="{88270048-70E1-154B-BE17-91176026CB6D}"/>
              </a:ext>
            </a:extLst>
          </p:cNvPr>
          <p:cNvSpPr txBox="1">
            <a:spLocks/>
          </p:cNvSpPr>
          <p:nvPr/>
        </p:nvSpPr>
        <p:spPr>
          <a:xfrm>
            <a:off x="761448" y="3019767"/>
            <a:ext cx="1307335" cy="1012500"/>
          </a:xfrm>
          <a:prstGeom prst="rect">
            <a:avLst/>
          </a:prstGeom>
        </p:spPr>
        <p:txBody>
          <a:bodyPr vert="horz" lIns="80682" tIns="40341" rIns="80682" bIns="40341"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588" dirty="0">
                <a:solidFill>
                  <a:srgbClr val="13336A"/>
                </a:solidFill>
              </a:rPr>
              <a:t>Serving on Program Board of Directors</a:t>
            </a:r>
          </a:p>
        </p:txBody>
      </p:sp>
      <p:sp>
        <p:nvSpPr>
          <p:cNvPr id="13" name="Title 1">
            <a:extLst>
              <a:ext uri="{FF2B5EF4-FFF2-40B4-BE49-F238E27FC236}">
                <a16:creationId xmlns:a16="http://schemas.microsoft.com/office/drawing/2014/main" id="{009CD15F-5E5D-854A-99FD-2B31A06AEB73}"/>
              </a:ext>
            </a:extLst>
          </p:cNvPr>
          <p:cNvSpPr txBox="1">
            <a:spLocks/>
          </p:cNvSpPr>
          <p:nvPr/>
        </p:nvSpPr>
        <p:spPr>
          <a:xfrm>
            <a:off x="2223942" y="3044967"/>
            <a:ext cx="4320000" cy="2095772"/>
          </a:xfrm>
          <a:prstGeom prst="rect">
            <a:avLst/>
          </a:prstGeom>
        </p:spPr>
        <p:txBody>
          <a:bodyPr vert="horz" lIns="80682" tIns="40341" rIns="80682" bIns="40341"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100" b="0" dirty="0">
                <a:solidFill>
                  <a:schemeClr val="tx1"/>
                </a:solidFill>
              </a:rPr>
              <a:t>All Special Olympics Board of Directors must include at least one current Special Olympics athlete. The athlete serving on the board:</a:t>
            </a:r>
          </a:p>
          <a:p>
            <a:pPr algn="l"/>
            <a:endParaRPr lang="en-US" sz="1100" b="0" dirty="0">
              <a:solidFill>
                <a:schemeClr val="tx1"/>
              </a:solidFill>
            </a:endParaRPr>
          </a:p>
          <a:p>
            <a:pPr marL="252152" indent="-252152" algn="l">
              <a:buFont typeface="Arial" panose="020B0604020202020204" pitchFamily="34" charset="0"/>
              <a:buChar char="•"/>
            </a:pPr>
            <a:r>
              <a:rPr lang="en-US" sz="1100" b="0" dirty="0">
                <a:solidFill>
                  <a:schemeClr val="tx1"/>
                </a:solidFill>
              </a:rPr>
              <a:t>Must have the same rights and privileges as other voting Board members</a:t>
            </a:r>
          </a:p>
          <a:p>
            <a:pPr marL="252152" indent="-252152" algn="l">
              <a:buFont typeface="Arial" panose="020B0604020202020204" pitchFamily="34" charset="0"/>
              <a:buChar char="•"/>
            </a:pPr>
            <a:r>
              <a:rPr lang="en-US" sz="1100" b="0" dirty="0">
                <a:solidFill>
                  <a:schemeClr val="tx1"/>
                </a:solidFill>
              </a:rPr>
              <a:t>Play an integral role</a:t>
            </a:r>
          </a:p>
          <a:p>
            <a:pPr marL="252152" indent="-252152" algn="l">
              <a:buFont typeface="Arial" panose="020B0604020202020204" pitchFamily="34" charset="0"/>
              <a:buChar char="•"/>
            </a:pPr>
            <a:r>
              <a:rPr lang="en-US" sz="1100" b="0" dirty="0">
                <a:solidFill>
                  <a:schemeClr val="tx1"/>
                </a:solidFill>
              </a:rPr>
              <a:t>Set organization direction</a:t>
            </a:r>
          </a:p>
          <a:p>
            <a:pPr marL="252152" indent="-252152" algn="l">
              <a:buFont typeface="Arial" panose="020B0604020202020204" pitchFamily="34" charset="0"/>
              <a:buChar char="•"/>
            </a:pPr>
            <a:r>
              <a:rPr lang="en-US" sz="1100" b="0" dirty="0">
                <a:solidFill>
                  <a:schemeClr val="tx1"/>
                </a:solidFill>
              </a:rPr>
              <a:t>Monitor annual and strategic direction</a:t>
            </a:r>
          </a:p>
          <a:p>
            <a:pPr marL="252152" indent="-252152" algn="l">
              <a:buFont typeface="Arial" panose="020B0604020202020204" pitchFamily="34" charset="0"/>
              <a:buChar char="•"/>
            </a:pPr>
            <a:r>
              <a:rPr lang="en-US" sz="1100" b="0" dirty="0">
                <a:solidFill>
                  <a:schemeClr val="tx1"/>
                </a:solidFill>
              </a:rPr>
              <a:t>Meet periodically to discuss and vote on organizational matters</a:t>
            </a:r>
          </a:p>
        </p:txBody>
      </p:sp>
      <p:sp>
        <p:nvSpPr>
          <p:cNvPr id="14" name="Title 1">
            <a:extLst>
              <a:ext uri="{FF2B5EF4-FFF2-40B4-BE49-F238E27FC236}">
                <a16:creationId xmlns:a16="http://schemas.microsoft.com/office/drawing/2014/main" id="{E7C2B684-F11E-DE41-8B8B-B47C1FC9E10A}"/>
              </a:ext>
            </a:extLst>
          </p:cNvPr>
          <p:cNvSpPr txBox="1">
            <a:spLocks/>
          </p:cNvSpPr>
          <p:nvPr/>
        </p:nvSpPr>
        <p:spPr>
          <a:xfrm>
            <a:off x="761451" y="5123339"/>
            <a:ext cx="1596963" cy="1012500"/>
          </a:xfrm>
          <a:prstGeom prst="rect">
            <a:avLst/>
          </a:prstGeom>
        </p:spPr>
        <p:txBody>
          <a:bodyPr vert="horz" lIns="80682" tIns="40341" rIns="80682" bIns="40341"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588" dirty="0">
                <a:solidFill>
                  <a:srgbClr val="13336A"/>
                </a:solidFill>
              </a:rPr>
              <a:t>Participating on Committees</a:t>
            </a:r>
          </a:p>
          <a:p>
            <a:pPr algn="l"/>
            <a:endParaRPr lang="en-US" sz="1588" dirty="0">
              <a:solidFill>
                <a:srgbClr val="13336A"/>
              </a:solidFill>
            </a:endParaRPr>
          </a:p>
        </p:txBody>
      </p:sp>
      <p:sp>
        <p:nvSpPr>
          <p:cNvPr id="15" name="Title 1">
            <a:extLst>
              <a:ext uri="{FF2B5EF4-FFF2-40B4-BE49-F238E27FC236}">
                <a16:creationId xmlns:a16="http://schemas.microsoft.com/office/drawing/2014/main" id="{F295553C-D60B-3A42-A0A6-BE407CB5190D}"/>
              </a:ext>
            </a:extLst>
          </p:cNvPr>
          <p:cNvSpPr txBox="1">
            <a:spLocks/>
          </p:cNvSpPr>
          <p:nvPr/>
        </p:nvSpPr>
        <p:spPr>
          <a:xfrm>
            <a:off x="2223942" y="5123339"/>
            <a:ext cx="4320000" cy="3545552"/>
          </a:xfrm>
          <a:prstGeom prst="rect">
            <a:avLst/>
          </a:prstGeom>
        </p:spPr>
        <p:txBody>
          <a:bodyPr vert="horz" lIns="80682" tIns="40341" rIns="80682" bIns="40341"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100" b="0" dirty="0">
                <a:solidFill>
                  <a:schemeClr val="tx1"/>
                </a:solidFill>
              </a:rPr>
              <a:t>The purpose of a committee is to solve problems, plan events, develop budgets, and so much more. Really, they can do just about anything when they work together, and everyone contributes. </a:t>
            </a:r>
          </a:p>
          <a:p>
            <a:pPr algn="l"/>
            <a:br>
              <a:rPr lang="en-US" sz="1100" b="0" dirty="0">
                <a:solidFill>
                  <a:schemeClr val="tx1"/>
                </a:solidFill>
              </a:rPr>
            </a:br>
            <a:endParaRPr lang="en-US" sz="1100" b="0" dirty="0">
              <a:solidFill>
                <a:schemeClr val="tx1"/>
              </a:solidFill>
            </a:endParaRPr>
          </a:p>
          <a:p>
            <a:pPr algn="l"/>
            <a:r>
              <a:rPr lang="en-US" sz="1100" b="0" dirty="0">
                <a:solidFill>
                  <a:schemeClr val="tx1"/>
                </a:solidFill>
              </a:rPr>
              <a:t>Here, athletes must:</a:t>
            </a:r>
          </a:p>
          <a:p>
            <a:pPr marL="252152" indent="-252152" algn="l">
              <a:buFont typeface="Arial" panose="020B0604020202020204" pitchFamily="34" charset="0"/>
              <a:buChar char="•"/>
            </a:pPr>
            <a:r>
              <a:rPr lang="en-US" sz="1100" b="0" dirty="0">
                <a:solidFill>
                  <a:schemeClr val="tx1"/>
                </a:solidFill>
              </a:rPr>
              <a:t>Manage a specific topic or issue.</a:t>
            </a:r>
          </a:p>
          <a:p>
            <a:pPr marL="252152" indent="-252152" algn="l">
              <a:buFont typeface="Arial" panose="020B0604020202020204" pitchFamily="34" charset="0"/>
              <a:buChar char="•"/>
            </a:pPr>
            <a:r>
              <a:rPr lang="en-US" sz="1100" b="0" dirty="0">
                <a:solidFill>
                  <a:schemeClr val="tx1"/>
                </a:solidFill>
              </a:rPr>
              <a:t>Address issues or problems and make recommendations for solutions.</a:t>
            </a:r>
          </a:p>
          <a:p>
            <a:pPr marL="252152" indent="-252152" algn="l">
              <a:buFont typeface="Arial" panose="020B0604020202020204" pitchFamily="34" charset="0"/>
              <a:buChar char="•"/>
            </a:pPr>
            <a:r>
              <a:rPr lang="en-US" sz="1100" b="0" dirty="0">
                <a:solidFill>
                  <a:schemeClr val="tx1"/>
                </a:solidFill>
              </a:rPr>
              <a:t>Meet regularly to complete tasks.</a:t>
            </a:r>
          </a:p>
          <a:p>
            <a:pPr algn="l"/>
            <a:br>
              <a:rPr lang="en-US" sz="1100" b="0" dirty="0">
                <a:solidFill>
                  <a:schemeClr val="tx1"/>
                </a:solidFill>
              </a:rPr>
            </a:br>
            <a:endParaRPr lang="en-US" sz="1100" b="0" dirty="0">
              <a:solidFill>
                <a:schemeClr val="tx1"/>
              </a:solidFill>
            </a:endParaRPr>
          </a:p>
          <a:p>
            <a:pPr algn="l"/>
            <a:r>
              <a:rPr lang="en-US" sz="1100" b="0" dirty="0">
                <a:solidFill>
                  <a:schemeClr val="tx1"/>
                </a:solidFill>
              </a:rPr>
              <a:t>Examples of Special Olympics Committees:</a:t>
            </a:r>
          </a:p>
          <a:p>
            <a:pPr marL="252152" indent="-252152" algn="l">
              <a:buFont typeface="Arial" panose="020B0604020202020204" pitchFamily="34" charset="0"/>
              <a:buChar char="•"/>
            </a:pPr>
            <a:r>
              <a:rPr lang="en-US" sz="1100" b="0" dirty="0">
                <a:solidFill>
                  <a:schemeClr val="tx1"/>
                </a:solidFill>
              </a:rPr>
              <a:t>Athlete Leadership Committee</a:t>
            </a:r>
          </a:p>
          <a:p>
            <a:pPr marL="252152" indent="-252152" algn="l">
              <a:buFont typeface="Arial" panose="020B0604020202020204" pitchFamily="34" charset="0"/>
              <a:buChar char="•"/>
            </a:pPr>
            <a:r>
              <a:rPr lang="en-US" sz="1100" b="0" dirty="0">
                <a:solidFill>
                  <a:schemeClr val="tx1"/>
                </a:solidFill>
              </a:rPr>
              <a:t>Transportation Committee</a:t>
            </a:r>
          </a:p>
          <a:p>
            <a:pPr marL="252152" indent="-252152" algn="l">
              <a:buFont typeface="Arial" panose="020B0604020202020204" pitchFamily="34" charset="0"/>
              <a:buChar char="•"/>
            </a:pPr>
            <a:r>
              <a:rPr lang="en-US" sz="1100" b="0" dirty="0">
                <a:solidFill>
                  <a:schemeClr val="tx1"/>
                </a:solidFill>
              </a:rPr>
              <a:t>Opening Ceremonies Committee</a:t>
            </a:r>
          </a:p>
          <a:p>
            <a:pPr marL="252152" indent="-252152" algn="l">
              <a:buFont typeface="Arial" panose="020B0604020202020204" pitchFamily="34" charset="0"/>
              <a:buChar char="•"/>
            </a:pPr>
            <a:r>
              <a:rPr lang="en-US" sz="1100" b="0" dirty="0">
                <a:solidFill>
                  <a:schemeClr val="tx1"/>
                </a:solidFill>
              </a:rPr>
              <a:t>Family Committee</a:t>
            </a:r>
          </a:p>
          <a:p>
            <a:pPr marL="252152" indent="-252152" algn="l">
              <a:buFont typeface="Arial" panose="020B0604020202020204" pitchFamily="34" charset="0"/>
              <a:buChar char="•"/>
            </a:pPr>
            <a:r>
              <a:rPr lang="en-US" sz="1100" b="0" dirty="0">
                <a:solidFill>
                  <a:schemeClr val="tx1"/>
                </a:solidFill>
              </a:rPr>
              <a:t>Volunteer Recruitment Committee</a:t>
            </a:r>
          </a:p>
          <a:p>
            <a:pPr marL="252152" indent="-252152" algn="l">
              <a:buFont typeface="Arial" panose="020B0604020202020204" pitchFamily="34" charset="0"/>
              <a:buChar char="•"/>
            </a:pPr>
            <a:r>
              <a:rPr lang="en-US" sz="1100" b="0" dirty="0">
                <a:solidFill>
                  <a:schemeClr val="tx1"/>
                </a:solidFill>
              </a:rPr>
              <a:t>Policies &amp; Procedures Committee</a:t>
            </a:r>
          </a:p>
          <a:p>
            <a:pPr marL="252152" indent="-252152" algn="l">
              <a:buFont typeface="Arial" panose="020B0604020202020204" pitchFamily="34" charset="0"/>
              <a:buChar char="•"/>
            </a:pPr>
            <a:r>
              <a:rPr lang="en-US" sz="1100" b="0" dirty="0">
                <a:solidFill>
                  <a:schemeClr val="tx1"/>
                </a:solidFill>
              </a:rPr>
              <a:t>Fundraising Event Committee</a:t>
            </a:r>
          </a:p>
          <a:p>
            <a:pPr marL="252152" indent="-252152" algn="l">
              <a:buFont typeface="Arial" panose="020B0604020202020204" pitchFamily="34" charset="0"/>
              <a:buChar char="•"/>
            </a:pPr>
            <a:r>
              <a:rPr lang="en-US" sz="1100" b="0" dirty="0">
                <a:solidFill>
                  <a:schemeClr val="tx1"/>
                </a:solidFill>
              </a:rPr>
              <a:t>LETR Committee</a:t>
            </a:r>
          </a:p>
        </p:txBody>
      </p:sp>
    </p:spTree>
    <p:extLst>
      <p:ext uri="{BB962C8B-B14F-4D97-AF65-F5344CB8AC3E}">
        <p14:creationId xmlns:p14="http://schemas.microsoft.com/office/powerpoint/2010/main" val="178128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23378-46BF-F049-B5CA-BB7DDF249495}"/>
              </a:ext>
            </a:extLst>
          </p:cNvPr>
          <p:cNvSpPr txBox="1">
            <a:spLocks/>
          </p:cNvSpPr>
          <p:nvPr/>
        </p:nvSpPr>
        <p:spPr>
          <a:xfrm>
            <a:off x="797972" y="527338"/>
            <a:ext cx="3510584" cy="307909"/>
          </a:xfrm>
          <a:prstGeom prst="rect">
            <a:avLst/>
          </a:prstGeom>
        </p:spPr>
        <p:txBody>
          <a:bodyPr vert="horz" lIns="80682" tIns="40341" rIns="80682" bIns="40341" rtlCol="0" anchor="t">
            <a:normAutofit lnSpcReduction="10000"/>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765" dirty="0">
                <a:solidFill>
                  <a:srgbClr val="ED1C24"/>
                </a:solidFill>
              </a:rPr>
              <a:t>Training</a:t>
            </a:r>
          </a:p>
        </p:txBody>
      </p:sp>
      <p:sp>
        <p:nvSpPr>
          <p:cNvPr id="15" name="Title 1">
            <a:extLst>
              <a:ext uri="{FF2B5EF4-FFF2-40B4-BE49-F238E27FC236}">
                <a16:creationId xmlns:a16="http://schemas.microsoft.com/office/drawing/2014/main" id="{9B61BA67-4A45-DB4F-AA39-8776BC63D2C3}"/>
              </a:ext>
            </a:extLst>
          </p:cNvPr>
          <p:cNvSpPr txBox="1">
            <a:spLocks/>
          </p:cNvSpPr>
          <p:nvPr/>
        </p:nvSpPr>
        <p:spPr>
          <a:xfrm>
            <a:off x="797976" y="1249887"/>
            <a:ext cx="4320160" cy="1603306"/>
          </a:xfrm>
          <a:prstGeom prst="rect">
            <a:avLst/>
          </a:prstGeom>
        </p:spPr>
        <p:txBody>
          <a:bodyPr vert="horz" lIns="80682" tIns="40341" rIns="80682" bIns="40341"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endParaRPr lang="en-US" sz="1235" b="0" dirty="0">
              <a:solidFill>
                <a:schemeClr val="tx1"/>
              </a:solidFill>
            </a:endParaRPr>
          </a:p>
        </p:txBody>
      </p:sp>
      <p:sp>
        <p:nvSpPr>
          <p:cNvPr id="17" name="Title 1">
            <a:extLst>
              <a:ext uri="{FF2B5EF4-FFF2-40B4-BE49-F238E27FC236}">
                <a16:creationId xmlns:a16="http://schemas.microsoft.com/office/drawing/2014/main" id="{B6C5E2AE-B673-1047-A845-89B401874BE1}"/>
              </a:ext>
            </a:extLst>
          </p:cNvPr>
          <p:cNvSpPr txBox="1">
            <a:spLocks/>
          </p:cNvSpPr>
          <p:nvPr/>
        </p:nvSpPr>
        <p:spPr>
          <a:xfrm>
            <a:off x="797976" y="814558"/>
            <a:ext cx="5832463" cy="307909"/>
          </a:xfrm>
          <a:prstGeom prst="rect">
            <a:avLst/>
          </a:prstGeom>
        </p:spPr>
        <p:txBody>
          <a:bodyPr vert="horz" lIns="80682" tIns="40341" rIns="80682" bIns="40341"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100" b="0" dirty="0">
                <a:solidFill>
                  <a:schemeClr val="tx1"/>
                </a:solidFill>
              </a:rPr>
              <a:t>The purpose of the Athlete Representative training course is to: </a:t>
            </a:r>
          </a:p>
          <a:p>
            <a:pPr algn="l"/>
            <a:endParaRPr lang="en-US" sz="1100" b="0" dirty="0">
              <a:solidFill>
                <a:schemeClr val="tx1"/>
              </a:solidFill>
            </a:endParaRPr>
          </a:p>
        </p:txBody>
      </p:sp>
      <p:sp>
        <p:nvSpPr>
          <p:cNvPr id="18" name="Title 1">
            <a:extLst>
              <a:ext uri="{FF2B5EF4-FFF2-40B4-BE49-F238E27FC236}">
                <a16:creationId xmlns:a16="http://schemas.microsoft.com/office/drawing/2014/main" id="{7EFE1141-6F94-8245-8BDC-221CCE9A3ED1}"/>
              </a:ext>
            </a:extLst>
          </p:cNvPr>
          <p:cNvSpPr txBox="1">
            <a:spLocks/>
          </p:cNvSpPr>
          <p:nvPr/>
        </p:nvSpPr>
        <p:spPr>
          <a:xfrm>
            <a:off x="1025543" y="1215526"/>
            <a:ext cx="5277209" cy="448399"/>
          </a:xfrm>
          <a:prstGeom prst="rect">
            <a:avLst/>
          </a:prstGeom>
        </p:spPr>
        <p:txBody>
          <a:bodyPr vert="horz" lIns="80682" tIns="40341" rIns="80682" bIns="40341"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100" b="0" dirty="0">
                <a:solidFill>
                  <a:schemeClr val="tx1"/>
                </a:solidFill>
              </a:rPr>
              <a:t>Train athlete leaders in leadership skills that allow them to participate effectively as Athlete Representatives.</a:t>
            </a:r>
          </a:p>
        </p:txBody>
      </p:sp>
      <p:sp>
        <p:nvSpPr>
          <p:cNvPr id="19" name="Title 1">
            <a:extLst>
              <a:ext uri="{FF2B5EF4-FFF2-40B4-BE49-F238E27FC236}">
                <a16:creationId xmlns:a16="http://schemas.microsoft.com/office/drawing/2014/main" id="{7419D61D-B112-C940-B63C-5DFE9054C94A}"/>
              </a:ext>
            </a:extLst>
          </p:cNvPr>
          <p:cNvSpPr txBox="1">
            <a:spLocks/>
          </p:cNvSpPr>
          <p:nvPr/>
        </p:nvSpPr>
        <p:spPr>
          <a:xfrm>
            <a:off x="1025542" y="1810159"/>
            <a:ext cx="5277209" cy="620174"/>
          </a:xfrm>
          <a:prstGeom prst="rect">
            <a:avLst/>
          </a:prstGeom>
        </p:spPr>
        <p:txBody>
          <a:bodyPr vert="horz" lIns="80682" tIns="40341" rIns="80682" bIns="40341"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100" b="0" dirty="0">
                <a:solidFill>
                  <a:schemeClr val="tx1"/>
                </a:solidFill>
              </a:rPr>
              <a:t>Describe the Athlete Representative roles available in Special Olympics and review expectations and leadership opportunities for athletes.</a:t>
            </a:r>
          </a:p>
        </p:txBody>
      </p:sp>
      <p:sp>
        <p:nvSpPr>
          <p:cNvPr id="20" name="Title 1">
            <a:extLst>
              <a:ext uri="{FF2B5EF4-FFF2-40B4-BE49-F238E27FC236}">
                <a16:creationId xmlns:a16="http://schemas.microsoft.com/office/drawing/2014/main" id="{D8460DBB-AE37-B740-A025-8C4FC0654A1C}"/>
              </a:ext>
            </a:extLst>
          </p:cNvPr>
          <p:cNvSpPr txBox="1">
            <a:spLocks/>
          </p:cNvSpPr>
          <p:nvPr/>
        </p:nvSpPr>
        <p:spPr>
          <a:xfrm>
            <a:off x="560513" y="2886225"/>
            <a:ext cx="1839721" cy="307909"/>
          </a:xfrm>
          <a:prstGeom prst="rect">
            <a:avLst/>
          </a:prstGeom>
        </p:spPr>
        <p:txBody>
          <a:bodyPr vert="horz" lIns="80682" tIns="40341" rIns="80682" bIns="40341" rtlCol="0" anchor="t">
            <a:normAutofit lnSpcReduction="10000"/>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r>
              <a:rPr lang="en-US" sz="1765" dirty="0">
                <a:solidFill>
                  <a:schemeClr val="bg2">
                    <a:lumMod val="75000"/>
                  </a:schemeClr>
                </a:solidFill>
              </a:rPr>
              <a:t>Topic</a:t>
            </a:r>
          </a:p>
        </p:txBody>
      </p:sp>
      <p:sp>
        <p:nvSpPr>
          <p:cNvPr id="21" name="Title 1">
            <a:extLst>
              <a:ext uri="{FF2B5EF4-FFF2-40B4-BE49-F238E27FC236}">
                <a16:creationId xmlns:a16="http://schemas.microsoft.com/office/drawing/2014/main" id="{630387B9-1F31-6D44-927B-A7254486161B}"/>
              </a:ext>
            </a:extLst>
          </p:cNvPr>
          <p:cNvSpPr txBox="1">
            <a:spLocks/>
          </p:cNvSpPr>
          <p:nvPr/>
        </p:nvSpPr>
        <p:spPr>
          <a:xfrm>
            <a:off x="2558739" y="2881618"/>
            <a:ext cx="2387947" cy="307909"/>
          </a:xfrm>
          <a:prstGeom prst="rect">
            <a:avLst/>
          </a:prstGeom>
        </p:spPr>
        <p:txBody>
          <a:bodyPr vert="horz" lIns="80682" tIns="40341" rIns="80682" bIns="40341" rtlCol="0" anchor="t">
            <a:normAutofit lnSpcReduction="10000"/>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r>
              <a:rPr lang="en-US" sz="1765" dirty="0">
                <a:solidFill>
                  <a:schemeClr val="bg2">
                    <a:lumMod val="75000"/>
                  </a:schemeClr>
                </a:solidFill>
              </a:rPr>
              <a:t>Description</a:t>
            </a:r>
          </a:p>
        </p:txBody>
      </p:sp>
      <p:sp>
        <p:nvSpPr>
          <p:cNvPr id="22" name="Title 1">
            <a:extLst>
              <a:ext uri="{FF2B5EF4-FFF2-40B4-BE49-F238E27FC236}">
                <a16:creationId xmlns:a16="http://schemas.microsoft.com/office/drawing/2014/main" id="{D385D664-8A1C-DE45-B435-A3B95C60FF89}"/>
              </a:ext>
            </a:extLst>
          </p:cNvPr>
          <p:cNvSpPr txBox="1">
            <a:spLocks/>
          </p:cNvSpPr>
          <p:nvPr/>
        </p:nvSpPr>
        <p:spPr>
          <a:xfrm>
            <a:off x="5216557" y="2879468"/>
            <a:ext cx="1012209" cy="307909"/>
          </a:xfrm>
          <a:prstGeom prst="rect">
            <a:avLst/>
          </a:prstGeom>
        </p:spPr>
        <p:txBody>
          <a:bodyPr vert="horz" lIns="80682" tIns="40341" rIns="80682" bIns="40341" rtlCol="0" anchor="t">
            <a:normAutofit fontScale="92500"/>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r>
              <a:rPr lang="en-US" sz="1765" dirty="0">
                <a:solidFill>
                  <a:schemeClr val="bg2">
                    <a:lumMod val="75000"/>
                  </a:schemeClr>
                </a:solidFill>
              </a:rPr>
              <a:t>Est Time</a:t>
            </a:r>
          </a:p>
        </p:txBody>
      </p:sp>
      <p:graphicFrame>
        <p:nvGraphicFramePr>
          <p:cNvPr id="29" name="Table 29">
            <a:extLst>
              <a:ext uri="{FF2B5EF4-FFF2-40B4-BE49-F238E27FC236}">
                <a16:creationId xmlns:a16="http://schemas.microsoft.com/office/drawing/2014/main" id="{F814C6F9-3BCB-1C41-B399-1D6412D9F61B}"/>
              </a:ext>
            </a:extLst>
          </p:cNvPr>
          <p:cNvGraphicFramePr>
            <a:graphicFrameLocks noGrp="1"/>
          </p:cNvGraphicFramePr>
          <p:nvPr>
            <p:extLst>
              <p:ext uri="{D42A27DB-BD31-4B8C-83A1-F6EECF244321}">
                <p14:modId xmlns:p14="http://schemas.microsoft.com/office/powerpoint/2010/main" val="253153665"/>
              </p:ext>
            </p:extLst>
          </p:nvPr>
        </p:nvGraphicFramePr>
        <p:xfrm>
          <a:off x="555249" y="3220409"/>
          <a:ext cx="5747503" cy="5131565"/>
        </p:xfrm>
        <a:graphic>
          <a:graphicData uri="http://schemas.openxmlformats.org/drawingml/2006/table">
            <a:tbl>
              <a:tblPr firstRow="1" bandRow="1">
                <a:tableStyleId>{5C22544A-7EE6-4342-B048-85BDC9FD1C3A}</a:tableStyleId>
              </a:tblPr>
              <a:tblGrid>
                <a:gridCol w="1915834">
                  <a:extLst>
                    <a:ext uri="{9D8B030D-6E8A-4147-A177-3AD203B41FA5}">
                      <a16:colId xmlns:a16="http://schemas.microsoft.com/office/drawing/2014/main" val="1291694603"/>
                    </a:ext>
                  </a:extLst>
                </a:gridCol>
                <a:gridCol w="2658164">
                  <a:extLst>
                    <a:ext uri="{9D8B030D-6E8A-4147-A177-3AD203B41FA5}">
                      <a16:colId xmlns:a16="http://schemas.microsoft.com/office/drawing/2014/main" val="4279553084"/>
                    </a:ext>
                  </a:extLst>
                </a:gridCol>
                <a:gridCol w="1173505">
                  <a:extLst>
                    <a:ext uri="{9D8B030D-6E8A-4147-A177-3AD203B41FA5}">
                      <a16:colId xmlns:a16="http://schemas.microsoft.com/office/drawing/2014/main" val="3278824454"/>
                    </a:ext>
                  </a:extLst>
                </a:gridCol>
              </a:tblGrid>
              <a:tr h="1021976">
                <a:tc>
                  <a:txBody>
                    <a:bodyPr/>
                    <a:lstStyle/>
                    <a:p>
                      <a:r>
                        <a:rPr lang="en-US" sz="1200" b="0" kern="1200" dirty="0">
                          <a:solidFill>
                            <a:schemeClr val="lt1"/>
                          </a:solidFill>
                          <a:effectLst/>
                          <a:latin typeface="+mn-lt"/>
                          <a:ea typeface="+mn-ea"/>
                          <a:cs typeface="+mn-cs"/>
                        </a:rPr>
                        <a:t>Lesson 1: </a:t>
                      </a:r>
                    </a:p>
                    <a:p>
                      <a:r>
                        <a:rPr lang="en-US" sz="1200" b="1" kern="1200" dirty="0">
                          <a:solidFill>
                            <a:schemeClr val="lt1"/>
                          </a:solidFill>
                          <a:effectLst/>
                          <a:latin typeface="+mn-lt"/>
                          <a:ea typeface="+mn-ea"/>
                          <a:cs typeface="+mn-cs"/>
                        </a:rPr>
                        <a:t>Preparing for Meetings</a:t>
                      </a:r>
                    </a:p>
                    <a:p>
                      <a:pPr marL="285750" indent="-285750">
                        <a:buFont typeface="Arial" panose="020B0604020202020204" pitchFamily="34" charset="0"/>
                        <a:buChar char="•"/>
                      </a:pPr>
                      <a:r>
                        <a:rPr lang="en-US" sz="1200" b="0" kern="1200" dirty="0">
                          <a:solidFill>
                            <a:schemeClr val="lt1"/>
                          </a:solidFill>
                          <a:effectLst/>
                          <a:latin typeface="+mn-lt"/>
                          <a:ea typeface="+mn-ea"/>
                          <a:cs typeface="+mn-cs"/>
                        </a:rPr>
                        <a:t>Before the meeting</a:t>
                      </a:r>
                    </a:p>
                    <a:p>
                      <a:pPr marL="285750" indent="-285750">
                        <a:buFont typeface="Arial" panose="020B0604020202020204" pitchFamily="34" charset="0"/>
                        <a:buChar char="•"/>
                      </a:pPr>
                      <a:r>
                        <a:rPr lang="en-US" sz="1200" b="0" kern="1200" dirty="0">
                          <a:solidFill>
                            <a:schemeClr val="lt1"/>
                          </a:solidFill>
                          <a:effectLst/>
                          <a:latin typeface="+mn-lt"/>
                          <a:ea typeface="+mn-ea"/>
                          <a:cs typeface="+mn-cs"/>
                        </a:rPr>
                        <a:t>During the meeting</a:t>
                      </a:r>
                    </a:p>
                    <a:p>
                      <a:pPr marL="285750" indent="-285750">
                        <a:buFont typeface="Arial" panose="020B0604020202020204" pitchFamily="34" charset="0"/>
                        <a:buChar char="•"/>
                      </a:pPr>
                      <a:r>
                        <a:rPr lang="en-US" sz="1200" b="0" kern="1200" dirty="0">
                          <a:solidFill>
                            <a:schemeClr val="lt1"/>
                          </a:solidFill>
                          <a:effectLst/>
                          <a:latin typeface="+mn-lt"/>
                          <a:ea typeface="+mn-ea"/>
                          <a:cs typeface="+mn-cs"/>
                        </a:rPr>
                        <a:t>After the meeting</a:t>
                      </a:r>
                    </a:p>
                  </a:txBody>
                  <a:tcPr marL="80682" marR="80682" marT="40341" marB="40341">
                    <a:solidFill>
                      <a:srgbClr val="13336A"/>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b="0" kern="1200" dirty="0">
                          <a:solidFill>
                            <a:schemeClr val="lt1"/>
                          </a:solidFill>
                          <a:effectLst/>
                          <a:latin typeface="+mn-lt"/>
                          <a:ea typeface="+mn-ea"/>
                          <a:cs typeface="+mn-cs"/>
                        </a:rPr>
                        <a:t>Ensure you are prepared for the meeting. Learn the steps you should take to have a successful meeting and meet or exceed expectations.</a:t>
                      </a:r>
                    </a:p>
                    <a:p>
                      <a:endParaRPr lang="en-US" sz="1200" dirty="0"/>
                    </a:p>
                  </a:txBody>
                  <a:tcPr marL="80682" marR="80682" marT="40341" marB="40341">
                    <a:solidFill>
                      <a:srgbClr val="13336A"/>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45 mins</a:t>
                      </a:r>
                    </a:p>
                    <a:p>
                      <a:endParaRPr lang="en-US" sz="1200" dirty="0"/>
                    </a:p>
                  </a:txBody>
                  <a:tcPr marL="80682" marR="80682" marT="40341" marB="40341">
                    <a:solidFill>
                      <a:srgbClr val="13336A"/>
                    </a:solidFill>
                  </a:tcPr>
                </a:tc>
                <a:extLst>
                  <a:ext uri="{0D108BD9-81ED-4DB2-BD59-A6C34878D82A}">
                    <a16:rowId xmlns:a16="http://schemas.microsoft.com/office/drawing/2014/main" val="3080074613"/>
                  </a:ext>
                </a:extLst>
              </a:tr>
              <a:tr h="1021976">
                <a:tc>
                  <a:txBody>
                    <a:bodyPr/>
                    <a:lstStyle/>
                    <a:p>
                      <a:r>
                        <a:rPr lang="en-US" sz="1200" dirty="0">
                          <a:solidFill>
                            <a:srgbClr val="13336A"/>
                          </a:solidFill>
                        </a:rPr>
                        <a:t>Lesson 2:</a:t>
                      </a:r>
                    </a:p>
                    <a:p>
                      <a:r>
                        <a:rPr lang="en-US" sz="1200" b="1" kern="1200" dirty="0">
                          <a:solidFill>
                            <a:srgbClr val="13336A"/>
                          </a:solidFill>
                          <a:effectLst/>
                          <a:latin typeface="+mn-lt"/>
                          <a:ea typeface="+mn-ea"/>
                          <a:cs typeface="+mn-cs"/>
                        </a:rPr>
                        <a:t>Meeting Management</a:t>
                      </a:r>
                      <a:endParaRPr lang="en-US" sz="1200" kern="1200" dirty="0">
                        <a:solidFill>
                          <a:srgbClr val="13336A"/>
                        </a:solidFill>
                        <a:effectLst/>
                        <a:latin typeface="+mn-lt"/>
                        <a:ea typeface="+mn-ea"/>
                        <a:cs typeface="+mn-cs"/>
                      </a:endParaRPr>
                    </a:p>
                    <a:p>
                      <a:pPr marL="285750" indent="-285750">
                        <a:buFont typeface="Arial" panose="020B0604020202020204" pitchFamily="34" charset="0"/>
                        <a:buChar char="•"/>
                      </a:pPr>
                      <a:r>
                        <a:rPr lang="en-US" sz="1200" kern="1200" dirty="0">
                          <a:solidFill>
                            <a:srgbClr val="13336A"/>
                          </a:solidFill>
                          <a:effectLst/>
                          <a:latin typeface="+mn-lt"/>
                          <a:ea typeface="+mn-ea"/>
                          <a:cs typeface="+mn-cs"/>
                        </a:rPr>
                        <a:t>Tips for leading meetings</a:t>
                      </a:r>
                    </a:p>
                    <a:p>
                      <a:pPr marL="285750" indent="-285750">
                        <a:buFont typeface="Arial" panose="020B0604020202020204" pitchFamily="34" charset="0"/>
                        <a:buChar char="•"/>
                      </a:pPr>
                      <a:r>
                        <a:rPr lang="en-US" sz="1200" kern="1200" dirty="0">
                          <a:solidFill>
                            <a:srgbClr val="13336A"/>
                          </a:solidFill>
                          <a:effectLst/>
                          <a:latin typeface="+mn-lt"/>
                          <a:ea typeface="+mn-ea"/>
                          <a:cs typeface="+mn-cs"/>
                        </a:rPr>
                        <a:t>Group dynamics in meetings</a:t>
                      </a:r>
                    </a:p>
                  </a:txBody>
                  <a:tcPr marL="80682" marR="80682" marT="40341" marB="40341">
                    <a:solidFill>
                      <a:schemeClr val="bg2"/>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kern="1200" dirty="0">
                          <a:solidFill>
                            <a:srgbClr val="13336A"/>
                          </a:solidFill>
                          <a:effectLst/>
                          <a:latin typeface="+mn-lt"/>
                          <a:ea typeface="+mn-ea"/>
                          <a:cs typeface="+mn-cs"/>
                        </a:rPr>
                        <a:t>Not all meetings flow the same way, even if it is the same group of people. Learn and practice some skills to guarantee a productive meeting.</a:t>
                      </a:r>
                    </a:p>
                  </a:txBody>
                  <a:tcPr marL="80682" marR="80682" marT="40341" marB="40341">
                    <a:solidFill>
                      <a:schemeClr val="bg2"/>
                    </a:solidFill>
                  </a:tcPr>
                </a:tc>
                <a:tc>
                  <a:txBody>
                    <a:bodyPr/>
                    <a:lstStyle/>
                    <a:p>
                      <a:r>
                        <a:rPr lang="en-US" sz="1200" b="1" dirty="0">
                          <a:solidFill>
                            <a:srgbClr val="13336A"/>
                          </a:solidFill>
                        </a:rPr>
                        <a:t>45 mins</a:t>
                      </a:r>
                    </a:p>
                  </a:txBody>
                  <a:tcPr marL="80682" marR="80682" marT="40341" marB="40341">
                    <a:solidFill>
                      <a:schemeClr val="bg2"/>
                    </a:solidFill>
                  </a:tcPr>
                </a:tc>
                <a:extLst>
                  <a:ext uri="{0D108BD9-81ED-4DB2-BD59-A6C34878D82A}">
                    <a16:rowId xmlns:a16="http://schemas.microsoft.com/office/drawing/2014/main" val="2180212024"/>
                  </a:ext>
                </a:extLst>
              </a:tr>
              <a:tr h="1156615">
                <a:tc>
                  <a:txBody>
                    <a:bodyPr/>
                    <a:lstStyle/>
                    <a:p>
                      <a:r>
                        <a:rPr lang="en-US" sz="1200" b="1" kern="1200" dirty="0">
                          <a:solidFill>
                            <a:schemeClr val="bg1"/>
                          </a:solidFill>
                          <a:effectLst/>
                          <a:latin typeface="+mn-lt"/>
                          <a:ea typeface="+mn-ea"/>
                          <a:cs typeface="+mn-cs"/>
                        </a:rPr>
                        <a:t>Lesson 3:</a:t>
                      </a:r>
                    </a:p>
                    <a:p>
                      <a:r>
                        <a:rPr lang="en-US" sz="1200" b="1" kern="1200" dirty="0">
                          <a:solidFill>
                            <a:schemeClr val="bg1"/>
                          </a:solidFill>
                          <a:effectLst/>
                          <a:latin typeface="+mn-lt"/>
                          <a:ea typeface="+mn-ea"/>
                          <a:cs typeface="+mn-cs"/>
                        </a:rPr>
                        <a:t>Athletic Leadership Council (ALC)</a:t>
                      </a:r>
                      <a:endParaRPr lang="en-US" sz="1200" kern="1200" dirty="0">
                        <a:solidFill>
                          <a:schemeClr val="bg1"/>
                        </a:solidFill>
                        <a:effectLst/>
                        <a:latin typeface="+mn-lt"/>
                        <a:ea typeface="+mn-ea"/>
                        <a:cs typeface="+mn-cs"/>
                      </a:endParaRPr>
                    </a:p>
                    <a:p>
                      <a:r>
                        <a:rPr lang="en-US" sz="1200" kern="1200" dirty="0">
                          <a:solidFill>
                            <a:schemeClr val="bg1"/>
                          </a:solidFill>
                          <a:effectLst/>
                          <a:latin typeface="+mn-lt"/>
                          <a:ea typeface="+mn-ea"/>
                          <a:cs typeface="+mn-cs"/>
                        </a:rPr>
                        <a:t>ALC explained Structure, roles, and responsibilities</a:t>
                      </a:r>
                    </a:p>
                  </a:txBody>
                  <a:tcPr marL="80682" marR="80682" marT="40341" marB="40341">
                    <a:solidFill>
                      <a:srgbClr val="13336A"/>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kern="1200" dirty="0">
                          <a:solidFill>
                            <a:schemeClr val="bg1"/>
                          </a:solidFill>
                          <a:effectLst/>
                          <a:latin typeface="+mn-lt"/>
                          <a:ea typeface="+mn-ea"/>
                          <a:cs typeface="+mn-cs"/>
                        </a:rPr>
                        <a:t>This is a more specific discussion on what an ALC does and how it functions. This course also covers some suggestions to increase effectiveness of this group.</a:t>
                      </a:r>
                    </a:p>
                  </a:txBody>
                  <a:tcPr marL="80682" marR="80682" marT="40341" marB="40341">
                    <a:solidFill>
                      <a:srgbClr val="13336A"/>
                    </a:solidFill>
                  </a:tcPr>
                </a:tc>
                <a:tc>
                  <a:txBody>
                    <a:bodyPr/>
                    <a:lstStyle/>
                    <a:p>
                      <a:r>
                        <a:rPr lang="en-US" sz="1200" b="1" dirty="0">
                          <a:solidFill>
                            <a:schemeClr val="bg1"/>
                          </a:solidFill>
                        </a:rPr>
                        <a:t>90 mins</a:t>
                      </a:r>
                    </a:p>
                  </a:txBody>
                  <a:tcPr marL="80682" marR="80682" marT="40341" marB="40341">
                    <a:solidFill>
                      <a:srgbClr val="13336A"/>
                    </a:solidFill>
                  </a:tcPr>
                </a:tc>
                <a:extLst>
                  <a:ext uri="{0D108BD9-81ED-4DB2-BD59-A6C34878D82A}">
                    <a16:rowId xmlns:a16="http://schemas.microsoft.com/office/drawing/2014/main" val="2401762217"/>
                  </a:ext>
                </a:extLst>
              </a:tr>
              <a:tr h="1775012">
                <a:tc>
                  <a:txBody>
                    <a:bodyPr/>
                    <a:lstStyle/>
                    <a:p>
                      <a:r>
                        <a:rPr lang="en-US" sz="1200" dirty="0">
                          <a:solidFill>
                            <a:srgbClr val="13336A"/>
                          </a:solidFill>
                        </a:rPr>
                        <a:t>Lesson 4:</a:t>
                      </a:r>
                    </a:p>
                    <a:p>
                      <a:r>
                        <a:rPr lang="en-US" sz="1200" b="1" kern="1200" dirty="0">
                          <a:solidFill>
                            <a:srgbClr val="13336A"/>
                          </a:solidFill>
                          <a:effectLst/>
                          <a:latin typeface="+mn-lt"/>
                          <a:ea typeface="+mn-ea"/>
                          <a:cs typeface="+mn-cs"/>
                        </a:rPr>
                        <a:t>Preparing Committees &amp; Boards of Directors</a:t>
                      </a:r>
                      <a:endParaRPr lang="en-US" sz="1200" kern="1200" dirty="0">
                        <a:solidFill>
                          <a:srgbClr val="13336A"/>
                        </a:solidFill>
                        <a:effectLst/>
                        <a:latin typeface="+mn-lt"/>
                        <a:ea typeface="+mn-ea"/>
                        <a:cs typeface="+mn-cs"/>
                      </a:endParaRPr>
                    </a:p>
                    <a:p>
                      <a:r>
                        <a:rPr lang="en-US" sz="1200" kern="1200" dirty="0">
                          <a:solidFill>
                            <a:srgbClr val="13336A"/>
                          </a:solidFill>
                          <a:effectLst/>
                          <a:latin typeface="+mn-lt"/>
                          <a:ea typeface="+mn-ea"/>
                          <a:cs typeface="+mn-cs"/>
                        </a:rPr>
                        <a:t>Athletes serving on committees explained Athletes serving on boards explained Members, roles, and responsibilities</a:t>
                      </a:r>
                    </a:p>
                  </a:txBody>
                  <a:tcPr marL="80682" marR="80682" marT="40341" marB="40341">
                    <a:solidFill>
                      <a:schemeClr val="bg1">
                        <a:lumMod val="95000"/>
                      </a:schemeClr>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kern="1200" dirty="0">
                          <a:solidFill>
                            <a:srgbClr val="13336A"/>
                          </a:solidFill>
                          <a:effectLst/>
                          <a:latin typeface="+mn-lt"/>
                          <a:ea typeface="+mn-ea"/>
                          <a:cs typeface="+mn-cs"/>
                        </a:rPr>
                        <a:t>Ensure you are prepared for the meeting. Learn the steps you should take to have a successful meeting and meet or exceed expectations.</a:t>
                      </a:r>
                    </a:p>
                    <a:p>
                      <a:endParaRPr lang="en-US" sz="1200" dirty="0">
                        <a:solidFill>
                          <a:srgbClr val="13336A"/>
                        </a:solidFill>
                      </a:endParaRPr>
                    </a:p>
                  </a:txBody>
                  <a:tcPr marL="80682" marR="80682" marT="40341" marB="40341">
                    <a:solidFill>
                      <a:schemeClr val="bg1">
                        <a:lumMod val="95000"/>
                      </a:schemeClr>
                    </a:solidFill>
                  </a:tcPr>
                </a:tc>
                <a:tc>
                  <a:txBody>
                    <a:bodyPr/>
                    <a:lstStyle/>
                    <a:p>
                      <a:r>
                        <a:rPr lang="en-US" sz="1200" b="1" dirty="0">
                          <a:solidFill>
                            <a:srgbClr val="13336A"/>
                          </a:solidFill>
                        </a:rPr>
                        <a:t>60 mins</a:t>
                      </a:r>
                    </a:p>
                  </a:txBody>
                  <a:tcPr marL="80682" marR="80682" marT="40341" marB="40341">
                    <a:solidFill>
                      <a:schemeClr val="bg1">
                        <a:lumMod val="95000"/>
                      </a:schemeClr>
                    </a:solidFill>
                  </a:tcPr>
                </a:tc>
                <a:extLst>
                  <a:ext uri="{0D108BD9-81ED-4DB2-BD59-A6C34878D82A}">
                    <a16:rowId xmlns:a16="http://schemas.microsoft.com/office/drawing/2014/main" val="2561060276"/>
                  </a:ext>
                </a:extLst>
              </a:tr>
            </a:tbl>
          </a:graphicData>
        </a:graphic>
      </p:graphicFrame>
      <p:sp>
        <p:nvSpPr>
          <p:cNvPr id="11" name="Title 1">
            <a:extLst>
              <a:ext uri="{FF2B5EF4-FFF2-40B4-BE49-F238E27FC236}">
                <a16:creationId xmlns:a16="http://schemas.microsoft.com/office/drawing/2014/main" id="{5AB89E9E-25D1-A042-8098-4E816CF11C1F}"/>
              </a:ext>
            </a:extLst>
          </p:cNvPr>
          <p:cNvSpPr txBox="1">
            <a:spLocks/>
          </p:cNvSpPr>
          <p:nvPr/>
        </p:nvSpPr>
        <p:spPr>
          <a:xfrm>
            <a:off x="512773" y="8602567"/>
            <a:ext cx="5789979" cy="448399"/>
          </a:xfrm>
          <a:prstGeom prst="rect">
            <a:avLst/>
          </a:prstGeom>
        </p:spPr>
        <p:txBody>
          <a:bodyPr vert="horz" lIns="80682" tIns="40341" rIns="80682" bIns="40341"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100" b="0" dirty="0">
                <a:solidFill>
                  <a:schemeClr val="tx1"/>
                </a:solidFill>
              </a:rPr>
              <a:t>We encourage you to complement this training course with the following Advanced Leadership Courses: </a:t>
            </a:r>
            <a:r>
              <a:rPr lang="en-US" sz="1100" dirty="0">
                <a:solidFill>
                  <a:schemeClr val="tx1"/>
                </a:solidFill>
              </a:rPr>
              <a:t>Leadership Discussions, 60 mins</a:t>
            </a:r>
          </a:p>
        </p:txBody>
      </p:sp>
    </p:spTree>
    <p:extLst>
      <p:ext uri="{BB962C8B-B14F-4D97-AF65-F5344CB8AC3E}">
        <p14:creationId xmlns:p14="http://schemas.microsoft.com/office/powerpoint/2010/main" val="3880151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itle 1">
            <a:extLst>
              <a:ext uri="{FF2B5EF4-FFF2-40B4-BE49-F238E27FC236}">
                <a16:creationId xmlns:a16="http://schemas.microsoft.com/office/drawing/2014/main" id="{DE32CFDB-F37E-9247-8430-68B2246F24BB}"/>
              </a:ext>
            </a:extLst>
          </p:cNvPr>
          <p:cNvSpPr txBox="1">
            <a:spLocks/>
          </p:cNvSpPr>
          <p:nvPr/>
        </p:nvSpPr>
        <p:spPr>
          <a:xfrm>
            <a:off x="797972" y="527342"/>
            <a:ext cx="3510584" cy="307909"/>
          </a:xfrm>
          <a:prstGeom prst="rect">
            <a:avLst/>
          </a:prstGeom>
        </p:spPr>
        <p:txBody>
          <a:bodyPr vert="horz" lIns="80682" tIns="40341" rIns="80682" bIns="40341" rtlCol="0" anchor="t">
            <a:normAutofit lnSpcReduction="10000"/>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765" dirty="0">
                <a:solidFill>
                  <a:srgbClr val="ED1C24"/>
                </a:solidFill>
              </a:rPr>
              <a:t>Delivery Method</a:t>
            </a:r>
          </a:p>
        </p:txBody>
      </p:sp>
      <p:sp>
        <p:nvSpPr>
          <p:cNvPr id="27" name="Title 1">
            <a:extLst>
              <a:ext uri="{FF2B5EF4-FFF2-40B4-BE49-F238E27FC236}">
                <a16:creationId xmlns:a16="http://schemas.microsoft.com/office/drawing/2014/main" id="{7ADE1949-A6ED-BC4E-949C-86096727FE3E}"/>
              </a:ext>
            </a:extLst>
          </p:cNvPr>
          <p:cNvSpPr txBox="1">
            <a:spLocks/>
          </p:cNvSpPr>
          <p:nvPr/>
        </p:nvSpPr>
        <p:spPr>
          <a:xfrm>
            <a:off x="797977" y="860348"/>
            <a:ext cx="5437724" cy="307909"/>
          </a:xfrm>
          <a:prstGeom prst="rect">
            <a:avLst/>
          </a:prstGeom>
        </p:spPr>
        <p:txBody>
          <a:bodyPr vert="horz" lIns="80682" tIns="40341" rIns="80682" bIns="40341"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100" b="0" dirty="0">
                <a:solidFill>
                  <a:schemeClr val="tx1"/>
                </a:solidFill>
              </a:rPr>
              <a:t>You can use these resources to offer the training in whatever way works best for you – virtually or in person.</a:t>
            </a:r>
          </a:p>
          <a:p>
            <a:pPr algn="l"/>
            <a:endParaRPr lang="en-US" sz="1100" b="0" dirty="0">
              <a:solidFill>
                <a:schemeClr val="tx1"/>
              </a:solidFill>
            </a:endParaRPr>
          </a:p>
        </p:txBody>
      </p:sp>
      <p:sp>
        <p:nvSpPr>
          <p:cNvPr id="28" name="Title 1">
            <a:extLst>
              <a:ext uri="{FF2B5EF4-FFF2-40B4-BE49-F238E27FC236}">
                <a16:creationId xmlns:a16="http://schemas.microsoft.com/office/drawing/2014/main" id="{4C4783CA-3CB3-904B-936A-6B3848633651}"/>
              </a:ext>
            </a:extLst>
          </p:cNvPr>
          <p:cNvSpPr txBox="1">
            <a:spLocks/>
          </p:cNvSpPr>
          <p:nvPr/>
        </p:nvSpPr>
        <p:spPr>
          <a:xfrm>
            <a:off x="1491017" y="1441088"/>
            <a:ext cx="4832973" cy="475819"/>
          </a:xfrm>
          <a:prstGeom prst="rect">
            <a:avLst/>
          </a:prstGeom>
        </p:spPr>
        <p:txBody>
          <a:bodyPr vert="horz" lIns="80682" tIns="40341" rIns="80682" bIns="40341"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100" b="0" dirty="0">
                <a:solidFill>
                  <a:schemeClr val="tx1"/>
                </a:solidFill>
              </a:rPr>
              <a:t>The workbook is designed to be used by the participants during the sessions.</a:t>
            </a:r>
          </a:p>
          <a:p>
            <a:pPr algn="l"/>
            <a:endParaRPr lang="en-US" sz="1100" b="0" dirty="0">
              <a:solidFill>
                <a:schemeClr val="tx1"/>
              </a:solidFill>
            </a:endParaRPr>
          </a:p>
        </p:txBody>
      </p:sp>
      <p:sp>
        <p:nvSpPr>
          <p:cNvPr id="29" name="Title 1">
            <a:extLst>
              <a:ext uri="{FF2B5EF4-FFF2-40B4-BE49-F238E27FC236}">
                <a16:creationId xmlns:a16="http://schemas.microsoft.com/office/drawing/2014/main" id="{A4FEFC68-F6FD-204A-BFFA-76D321F2DDF6}"/>
              </a:ext>
            </a:extLst>
          </p:cNvPr>
          <p:cNvSpPr txBox="1">
            <a:spLocks/>
          </p:cNvSpPr>
          <p:nvPr/>
        </p:nvSpPr>
        <p:spPr>
          <a:xfrm>
            <a:off x="1491012" y="2061490"/>
            <a:ext cx="4832978" cy="650953"/>
          </a:xfrm>
          <a:prstGeom prst="rect">
            <a:avLst/>
          </a:prstGeom>
        </p:spPr>
        <p:txBody>
          <a:bodyPr vert="horz" lIns="80682" tIns="40341" rIns="80682" bIns="40341"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100" b="0" dirty="0">
                <a:solidFill>
                  <a:schemeClr val="tx1"/>
                </a:solidFill>
              </a:rPr>
              <a:t>The facilitator guide is to assist staff in facilitating a discussion via virtual webinar. The PowerPoint slides are to be used as a visual during the discussion.</a:t>
            </a:r>
          </a:p>
          <a:p>
            <a:pPr algn="l"/>
            <a:endParaRPr lang="en-US" sz="1100" b="0" dirty="0">
              <a:solidFill>
                <a:schemeClr val="tx1"/>
              </a:solidFill>
            </a:endParaRPr>
          </a:p>
        </p:txBody>
      </p:sp>
      <p:sp>
        <p:nvSpPr>
          <p:cNvPr id="30" name="Title 1">
            <a:extLst>
              <a:ext uri="{FF2B5EF4-FFF2-40B4-BE49-F238E27FC236}">
                <a16:creationId xmlns:a16="http://schemas.microsoft.com/office/drawing/2014/main" id="{E6923945-679C-9E4A-992A-C6110D02470D}"/>
              </a:ext>
            </a:extLst>
          </p:cNvPr>
          <p:cNvSpPr txBox="1">
            <a:spLocks/>
          </p:cNvSpPr>
          <p:nvPr/>
        </p:nvSpPr>
        <p:spPr>
          <a:xfrm>
            <a:off x="797977" y="2986858"/>
            <a:ext cx="5526014" cy="307909"/>
          </a:xfrm>
          <a:prstGeom prst="rect">
            <a:avLst/>
          </a:prstGeom>
        </p:spPr>
        <p:txBody>
          <a:bodyPr vert="horz" lIns="80682" tIns="40341" rIns="80682" bIns="40341"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235" b="0" dirty="0">
                <a:solidFill>
                  <a:schemeClr val="tx1"/>
                </a:solidFill>
              </a:rPr>
              <a:t>Resources </a:t>
            </a:r>
          </a:p>
        </p:txBody>
      </p:sp>
      <p:sp>
        <p:nvSpPr>
          <p:cNvPr id="31" name="Title 1">
            <a:extLst>
              <a:ext uri="{FF2B5EF4-FFF2-40B4-BE49-F238E27FC236}">
                <a16:creationId xmlns:a16="http://schemas.microsoft.com/office/drawing/2014/main" id="{52747441-3E2C-B64F-AC19-446414BACFDC}"/>
              </a:ext>
            </a:extLst>
          </p:cNvPr>
          <p:cNvSpPr txBox="1">
            <a:spLocks/>
          </p:cNvSpPr>
          <p:nvPr/>
        </p:nvSpPr>
        <p:spPr>
          <a:xfrm>
            <a:off x="1832365" y="3565228"/>
            <a:ext cx="4684291" cy="307909"/>
          </a:xfrm>
          <a:prstGeom prst="rect">
            <a:avLst/>
          </a:prstGeom>
        </p:spPr>
        <p:txBody>
          <a:bodyPr vert="horz" lIns="80682" tIns="40341" rIns="80682" bIns="40341" rtlCol="0" anchor="t">
            <a:normAutofit lnSpcReduction="10000"/>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765" dirty="0">
                <a:solidFill>
                  <a:srgbClr val="13336A"/>
                </a:solidFill>
              </a:rPr>
              <a:t>Pathway to Athlete Representative</a:t>
            </a:r>
          </a:p>
        </p:txBody>
      </p:sp>
      <p:sp>
        <p:nvSpPr>
          <p:cNvPr id="32" name="Title 1">
            <a:extLst>
              <a:ext uri="{FF2B5EF4-FFF2-40B4-BE49-F238E27FC236}">
                <a16:creationId xmlns:a16="http://schemas.microsoft.com/office/drawing/2014/main" id="{9F365AA1-8E44-884D-893E-86F85C40DA15}"/>
              </a:ext>
            </a:extLst>
          </p:cNvPr>
          <p:cNvSpPr txBox="1">
            <a:spLocks/>
          </p:cNvSpPr>
          <p:nvPr/>
        </p:nvSpPr>
        <p:spPr>
          <a:xfrm>
            <a:off x="1832360" y="4346304"/>
            <a:ext cx="4880825" cy="369479"/>
          </a:xfrm>
          <a:prstGeom prst="rect">
            <a:avLst/>
          </a:prstGeom>
        </p:spPr>
        <p:txBody>
          <a:bodyPr vert="horz" lIns="80682" tIns="40341" rIns="80682" bIns="40341"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765" dirty="0">
                <a:solidFill>
                  <a:srgbClr val="13336A"/>
                </a:solidFill>
              </a:rPr>
              <a:t>Athlete Representative facilitator guide</a:t>
            </a:r>
          </a:p>
        </p:txBody>
      </p:sp>
      <p:sp>
        <p:nvSpPr>
          <p:cNvPr id="33" name="Title 1">
            <a:extLst>
              <a:ext uri="{FF2B5EF4-FFF2-40B4-BE49-F238E27FC236}">
                <a16:creationId xmlns:a16="http://schemas.microsoft.com/office/drawing/2014/main" id="{490B3F2B-5CDE-3849-945D-EADD691E7DBB}"/>
              </a:ext>
            </a:extLst>
          </p:cNvPr>
          <p:cNvSpPr txBox="1">
            <a:spLocks/>
          </p:cNvSpPr>
          <p:nvPr/>
        </p:nvSpPr>
        <p:spPr>
          <a:xfrm>
            <a:off x="1832360" y="5031432"/>
            <a:ext cx="4880825" cy="369479"/>
          </a:xfrm>
          <a:prstGeom prst="rect">
            <a:avLst/>
          </a:prstGeom>
        </p:spPr>
        <p:txBody>
          <a:bodyPr vert="horz" lIns="80682" tIns="40341" rIns="80682" bIns="40341"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765" dirty="0">
                <a:solidFill>
                  <a:srgbClr val="13336A"/>
                </a:solidFill>
              </a:rPr>
              <a:t>Workbook</a:t>
            </a:r>
          </a:p>
        </p:txBody>
      </p:sp>
      <p:sp>
        <p:nvSpPr>
          <p:cNvPr id="34" name="Title 1">
            <a:extLst>
              <a:ext uri="{FF2B5EF4-FFF2-40B4-BE49-F238E27FC236}">
                <a16:creationId xmlns:a16="http://schemas.microsoft.com/office/drawing/2014/main" id="{EDEAB3DA-0C92-3E4C-95B2-8D18D8AA4A78}"/>
              </a:ext>
            </a:extLst>
          </p:cNvPr>
          <p:cNvSpPr txBox="1">
            <a:spLocks/>
          </p:cNvSpPr>
          <p:nvPr/>
        </p:nvSpPr>
        <p:spPr>
          <a:xfrm>
            <a:off x="1832360" y="5788691"/>
            <a:ext cx="4880825" cy="369479"/>
          </a:xfrm>
          <a:prstGeom prst="rect">
            <a:avLst/>
          </a:prstGeom>
        </p:spPr>
        <p:txBody>
          <a:bodyPr vert="horz" lIns="80682" tIns="40341" rIns="80682" bIns="40341"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1765" dirty="0">
                <a:solidFill>
                  <a:srgbClr val="13336A"/>
                </a:solidFill>
              </a:rPr>
              <a:t>PowerPoint slides</a:t>
            </a:r>
          </a:p>
        </p:txBody>
      </p:sp>
      <p:sp>
        <p:nvSpPr>
          <p:cNvPr id="35" name="Title 1">
            <a:extLst>
              <a:ext uri="{FF2B5EF4-FFF2-40B4-BE49-F238E27FC236}">
                <a16:creationId xmlns:a16="http://schemas.microsoft.com/office/drawing/2014/main" id="{6B50654E-2194-F449-9AE4-B51C47044FEE}"/>
              </a:ext>
            </a:extLst>
          </p:cNvPr>
          <p:cNvSpPr txBox="1">
            <a:spLocks/>
          </p:cNvSpPr>
          <p:nvPr/>
        </p:nvSpPr>
        <p:spPr>
          <a:xfrm>
            <a:off x="634141" y="8068261"/>
            <a:ext cx="5437724" cy="403040"/>
          </a:xfrm>
          <a:prstGeom prst="rect">
            <a:avLst/>
          </a:prstGeom>
        </p:spPr>
        <p:txBody>
          <a:bodyPr vert="horz" lIns="80682" tIns="40341" rIns="80682" bIns="40341"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20000"/>
              </a:lnSpc>
            </a:pPr>
            <a:r>
              <a:rPr lang="en-US" sz="1235" b="0" dirty="0">
                <a:solidFill>
                  <a:srgbClr val="13336A"/>
                </a:solidFill>
              </a:rPr>
              <a:t>You can access all Athlete Representative Training resources </a:t>
            </a:r>
            <a:r>
              <a:rPr lang="en-US" sz="1235" b="0" u="sng" dirty="0">
                <a:solidFill>
                  <a:srgbClr val="13336A"/>
                </a:solidFill>
                <a:hlinkClick r:id="rId3"/>
              </a:rPr>
              <a:t>here</a:t>
            </a:r>
            <a:r>
              <a:rPr lang="en-US" sz="1235" b="0" dirty="0">
                <a:solidFill>
                  <a:srgbClr val="13336A"/>
                </a:solidFill>
              </a:rPr>
              <a:t>. </a:t>
            </a:r>
          </a:p>
          <a:p>
            <a:pPr algn="l">
              <a:lnSpc>
                <a:spcPct val="120000"/>
              </a:lnSpc>
            </a:pPr>
            <a:endParaRPr lang="en-US" sz="1412" b="0" dirty="0">
              <a:solidFill>
                <a:schemeClr val="tx1"/>
              </a:solidFill>
            </a:endParaRPr>
          </a:p>
        </p:txBody>
      </p:sp>
      <p:sp>
        <p:nvSpPr>
          <p:cNvPr id="37" name="Title 1">
            <a:extLst>
              <a:ext uri="{FF2B5EF4-FFF2-40B4-BE49-F238E27FC236}">
                <a16:creationId xmlns:a16="http://schemas.microsoft.com/office/drawing/2014/main" id="{77629EFF-DB07-234D-9607-A0349DCADA2E}"/>
              </a:ext>
            </a:extLst>
          </p:cNvPr>
          <p:cNvSpPr txBox="1">
            <a:spLocks/>
          </p:cNvSpPr>
          <p:nvPr/>
        </p:nvSpPr>
        <p:spPr>
          <a:xfrm>
            <a:off x="634141" y="8391321"/>
            <a:ext cx="5204469" cy="253561"/>
          </a:xfrm>
          <a:prstGeom prst="rect">
            <a:avLst/>
          </a:prstGeom>
        </p:spPr>
        <p:txBody>
          <a:bodyPr vert="horz" lIns="80682" tIns="40341" rIns="80682" bIns="40341"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en-US" sz="971" b="0" dirty="0">
                <a:solidFill>
                  <a:srgbClr val="13336A"/>
                </a:solidFill>
              </a:rPr>
              <a:t>https://</a:t>
            </a:r>
            <a:r>
              <a:rPr lang="en-US" sz="971" b="0" dirty="0" err="1">
                <a:solidFill>
                  <a:srgbClr val="13336A"/>
                </a:solidFill>
              </a:rPr>
              <a:t>www.dropbox.com</a:t>
            </a:r>
            <a:r>
              <a:rPr lang="en-US" sz="971" b="0" dirty="0">
                <a:solidFill>
                  <a:srgbClr val="13336A"/>
                </a:solidFill>
              </a:rPr>
              <a:t>/</a:t>
            </a:r>
            <a:r>
              <a:rPr lang="en-US" sz="971" b="0" dirty="0" err="1">
                <a:solidFill>
                  <a:srgbClr val="13336A"/>
                </a:solidFill>
              </a:rPr>
              <a:t>sh</a:t>
            </a:r>
            <a:r>
              <a:rPr lang="en-US" sz="971" b="0" dirty="0">
                <a:solidFill>
                  <a:srgbClr val="13336A"/>
                </a:solidFill>
              </a:rPr>
              <a:t>/9cmvbvw9ps1yx22/AABTdLou3vuaVzPSGnVk8CtFa?dl=0</a:t>
            </a:r>
          </a:p>
        </p:txBody>
      </p:sp>
    </p:spTree>
    <p:extLst>
      <p:ext uri="{BB962C8B-B14F-4D97-AF65-F5344CB8AC3E}">
        <p14:creationId xmlns:p14="http://schemas.microsoft.com/office/powerpoint/2010/main" val="332740425"/>
      </p:ext>
    </p:extLst>
  </p:cSld>
  <p:clrMapOvr>
    <a:masterClrMapping/>
  </p:clrMapOvr>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693</TotalTime>
  <Words>744</Words>
  <Application>Microsoft Office PowerPoint</Application>
  <PresentationFormat>A4 (210 x 297 mm)</PresentationFormat>
  <Paragraphs>95</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Calibri</vt:lpstr>
      <vt:lpstr>Calibri Light</vt:lpstr>
      <vt:lpstr>Ubuntu</vt:lpstr>
      <vt:lpstr>Office Theme</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Maggie Dougherty</dc:creator>
  <cp:lastModifiedBy>Isabel Morazan</cp:lastModifiedBy>
  <cp:revision>33</cp:revision>
  <dcterms:created xsi:type="dcterms:W3CDTF">2021-06-18T02:28:25Z</dcterms:created>
  <dcterms:modified xsi:type="dcterms:W3CDTF">2021-10-30T17:38:36Z</dcterms:modified>
</cp:coreProperties>
</file>