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1" r:id="rId2"/>
    <p:sldMasterId id="2147483685" r:id="rId3"/>
    <p:sldMasterId id="2147483688" r:id="rId4"/>
    <p:sldMasterId id="2147483694" r:id="rId5"/>
  </p:sldMasterIdLst>
  <p:notesMasterIdLst>
    <p:notesMasterId r:id="rId37"/>
  </p:notesMasterIdLst>
  <p:sldIdLst>
    <p:sldId id="256" r:id="rId6"/>
    <p:sldId id="258" r:id="rId7"/>
    <p:sldId id="259" r:id="rId8"/>
    <p:sldId id="262" r:id="rId9"/>
    <p:sldId id="260" r:id="rId10"/>
    <p:sldId id="261" r:id="rId11"/>
    <p:sldId id="263" r:id="rId12"/>
    <p:sldId id="264" r:id="rId13"/>
    <p:sldId id="270" r:id="rId14"/>
    <p:sldId id="285" r:id="rId15"/>
    <p:sldId id="286" r:id="rId16"/>
    <p:sldId id="265" r:id="rId17"/>
    <p:sldId id="268" r:id="rId18"/>
    <p:sldId id="266" r:id="rId19"/>
    <p:sldId id="267" r:id="rId20"/>
    <p:sldId id="269" r:id="rId21"/>
    <p:sldId id="284" r:id="rId22"/>
    <p:sldId id="271" r:id="rId23"/>
    <p:sldId id="287" r:id="rId24"/>
    <p:sldId id="282" r:id="rId25"/>
    <p:sldId id="283" r:id="rId26"/>
    <p:sldId id="272" r:id="rId27"/>
    <p:sldId id="273" r:id="rId28"/>
    <p:sldId id="280" r:id="rId29"/>
    <p:sldId id="276" r:id="rId30"/>
    <p:sldId id="279" r:id="rId31"/>
    <p:sldId id="278" r:id="rId32"/>
    <p:sldId id="274" r:id="rId33"/>
    <p:sldId id="275" r:id="rId34"/>
    <p:sldId id="277" r:id="rId35"/>
    <p:sldId id="281"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A1D2313-FA9A-764E-A5D5-43B9DD5B845E}">
          <p14:sldIdLst>
            <p14:sldId id="256"/>
            <p14:sldId id="258"/>
            <p14:sldId id="259"/>
            <p14:sldId id="262"/>
            <p14:sldId id="260"/>
            <p14:sldId id="261"/>
            <p14:sldId id="263"/>
            <p14:sldId id="264"/>
            <p14:sldId id="270"/>
            <p14:sldId id="285"/>
            <p14:sldId id="286"/>
            <p14:sldId id="265"/>
            <p14:sldId id="268"/>
            <p14:sldId id="266"/>
            <p14:sldId id="267"/>
            <p14:sldId id="269"/>
            <p14:sldId id="284"/>
            <p14:sldId id="271"/>
            <p14:sldId id="287"/>
            <p14:sldId id="282"/>
            <p14:sldId id="283"/>
            <p14:sldId id="272"/>
            <p14:sldId id="273"/>
            <p14:sldId id="280"/>
            <p14:sldId id="276"/>
            <p14:sldId id="279"/>
            <p14:sldId id="278"/>
            <p14:sldId id="274"/>
            <p14:sldId id="275"/>
            <p14:sldId id="277"/>
            <p14:sldId id="28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autoAdjust="0"/>
    <p:restoredTop sz="94705" autoAdjust="0"/>
  </p:normalViewPr>
  <p:slideViewPr>
    <p:cSldViewPr>
      <p:cViewPr>
        <p:scale>
          <a:sx n="77" d="100"/>
          <a:sy n="77" d="100"/>
        </p:scale>
        <p:origin x="-1164" y="-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76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8A244D1-0E55-42CD-9FB0-49E3863EB775}" type="datetimeFigureOut">
              <a:rPr lang="en-US" smtClean="0"/>
              <a:t>4/14/2016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1C7AB5C-B029-4D64-B2E7-E3FECB9FD0BB}" type="slidenum">
              <a:rPr lang="en-US" smtClean="0"/>
              <a:t>‹#›</a:t>
            </a:fld>
            <a:endParaRPr lang="en-US"/>
          </a:p>
        </p:txBody>
      </p:sp>
    </p:spTree>
    <p:extLst>
      <p:ext uri="{BB962C8B-B14F-4D97-AF65-F5344CB8AC3E}">
        <p14:creationId xmlns:p14="http://schemas.microsoft.com/office/powerpoint/2010/main" val="2084492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a:t>
            </a:fld>
            <a:endParaRPr lang="en-US"/>
          </a:p>
        </p:txBody>
      </p:sp>
    </p:spTree>
    <p:extLst>
      <p:ext uri="{BB962C8B-B14F-4D97-AF65-F5344CB8AC3E}">
        <p14:creationId xmlns:p14="http://schemas.microsoft.com/office/powerpoint/2010/main" val="151705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Interactive tips:</a:t>
            </a:r>
          </a:p>
          <a:p>
            <a:r>
              <a:rPr lang="en-US" dirty="0" smtClean="0"/>
              <a:t>Did you</a:t>
            </a:r>
            <a:r>
              <a:rPr lang="en-US" baseline="0" dirty="0" smtClean="0"/>
              <a:t> know that Avocado is the new super fruit?  It helps lower cholesterol and reduce the risks of cancer, heart disease, and immune system disorders.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Avocadoes can be added to a smoothie to produce a creamy drink, sliced as an addition to a sandwich, or mashed and used as a substitute for mayonnaise. </a:t>
            </a: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10</a:t>
            </a:fld>
            <a:endParaRPr lang="en-US"/>
          </a:p>
        </p:txBody>
      </p:sp>
    </p:spTree>
    <p:extLst>
      <p:ext uri="{BB962C8B-B14F-4D97-AF65-F5344CB8AC3E}">
        <p14:creationId xmlns:p14="http://schemas.microsoft.com/office/powerpoint/2010/main" val="1038179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Interactive tips:</a:t>
            </a:r>
          </a:p>
          <a:p>
            <a:r>
              <a:rPr lang="en-US" dirty="0" smtClean="0"/>
              <a:t>To lose or maintain weight,</a:t>
            </a:r>
            <a:r>
              <a:rPr lang="en-US" baseline="0" dirty="0" smtClean="0"/>
              <a:t> fill your plate with less food than when you are active or training.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Seek the assistance of a Registered Dietician for more advice on losing or maintaining weight. </a:t>
            </a:r>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11</a:t>
            </a:fld>
            <a:endParaRPr lang="en-US"/>
          </a:p>
        </p:txBody>
      </p:sp>
    </p:spTree>
    <p:extLst>
      <p:ext uri="{BB962C8B-B14F-4D97-AF65-F5344CB8AC3E}">
        <p14:creationId xmlns:p14="http://schemas.microsoft.com/office/powerpoint/2010/main" val="3997353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a:t>
            </a:r>
            <a:r>
              <a:rPr lang="en-US" baseline="0" dirty="0" smtClean="0"/>
              <a:t> can never go wrong with using a combination of these food groups when making breakfast, lunch and dinner.    </a:t>
            </a:r>
            <a:br>
              <a:rPr lang="en-US" baseline="0" dirty="0" smtClean="0"/>
            </a:br>
            <a:r>
              <a:rPr lang="en-US" baseline="0" dirty="0" smtClean="0"/>
              <a:t>Question: can you tell me where we just saw all of these food categories?   On the My Plate! </a:t>
            </a:r>
          </a:p>
          <a:p>
            <a:pPr>
              <a:defRPr/>
            </a:pPr>
            <a:r>
              <a:rPr lang="en-US" b="1" dirty="0"/>
              <a:t>Please go to folder 3 for ideas for teachable moments for Healthy Team Tips on My Plate.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12</a:t>
            </a:fld>
            <a:endParaRPr lang="en-US"/>
          </a:p>
        </p:txBody>
      </p:sp>
    </p:spTree>
    <p:extLst>
      <p:ext uri="{BB962C8B-B14F-4D97-AF65-F5344CB8AC3E}">
        <p14:creationId xmlns:p14="http://schemas.microsoft.com/office/powerpoint/2010/main" val="245401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Did you know that you should look closely at the labels to see if grain products really are 100% whole grain?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Please go to folder 4 for ideas for teachable moments for Healthy Team Tips on Grains. </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13</a:t>
            </a:fld>
            <a:endParaRPr lang="en-US"/>
          </a:p>
        </p:txBody>
      </p:sp>
    </p:spTree>
    <p:extLst>
      <p:ext uri="{BB962C8B-B14F-4D97-AF65-F5344CB8AC3E}">
        <p14:creationId xmlns:p14="http://schemas.microsoft.com/office/powerpoint/2010/main" val="2919726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14</a:t>
            </a:fld>
            <a:endParaRPr lang="en-US"/>
          </a:p>
        </p:txBody>
      </p:sp>
    </p:spTree>
    <p:extLst>
      <p:ext uri="{BB962C8B-B14F-4D97-AF65-F5344CB8AC3E}">
        <p14:creationId xmlns:p14="http://schemas.microsoft.com/office/powerpoint/2010/main" val="750373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Good carbs fills</a:t>
            </a:r>
            <a:r>
              <a:rPr lang="en-US" baseline="0" dirty="0" smtClean="0"/>
              <a:t> you up quicker, keeps you full longer, and gives you energy. </a:t>
            </a:r>
            <a:r>
              <a:rPr lang="en-US" b="1" baseline="0" dirty="0" smtClean="0"/>
              <a:t>Please go to folder 5 for ideas for teachable moments for Healthy Team Tips on Carbohydrates Good and Bad </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15</a:t>
            </a:fld>
            <a:endParaRPr lang="en-US"/>
          </a:p>
        </p:txBody>
      </p:sp>
    </p:spTree>
    <p:extLst>
      <p:ext uri="{BB962C8B-B14F-4D97-AF65-F5344CB8AC3E}">
        <p14:creationId xmlns:p14="http://schemas.microsoft.com/office/powerpoint/2010/main" val="768186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Lean</a:t>
            </a:r>
            <a:r>
              <a:rPr lang="en-US" baseline="0" dirty="0" smtClean="0"/>
              <a:t> proteins help to build muscles.   Emphasize building muscles to athletes. </a:t>
            </a:r>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16</a:t>
            </a:fld>
            <a:endParaRPr lang="en-US"/>
          </a:p>
        </p:txBody>
      </p:sp>
    </p:spTree>
    <p:extLst>
      <p:ext uri="{BB962C8B-B14F-4D97-AF65-F5344CB8AC3E}">
        <p14:creationId xmlns:p14="http://schemas.microsoft.com/office/powerpoint/2010/main" val="847195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Please go to folder 6 for ideas for teachable moments for Healthy Team Tips on Protein. </a:t>
            </a: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17</a:t>
            </a:fld>
            <a:endParaRPr lang="en-US"/>
          </a:p>
        </p:txBody>
      </p:sp>
    </p:spTree>
    <p:extLst>
      <p:ext uri="{BB962C8B-B14F-4D97-AF65-F5344CB8AC3E}">
        <p14:creationId xmlns:p14="http://schemas.microsoft.com/office/powerpoint/2010/main" val="4038759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Nuts, salmon,</a:t>
            </a:r>
            <a:r>
              <a:rPr lang="en-US" baseline="0" dirty="0" smtClean="0"/>
              <a:t> o</a:t>
            </a:r>
            <a:r>
              <a:rPr lang="en-US" dirty="0" smtClean="0"/>
              <a:t>live</a:t>
            </a:r>
            <a:r>
              <a:rPr lang="en-US" baseline="0" dirty="0" smtClean="0"/>
              <a:t> oil and avocadoes are sources of good fats and Omega-3 fatty acids, which reduces the risks of some cancers. </a:t>
            </a:r>
            <a:r>
              <a:rPr lang="en-US" b="1" baseline="0" dirty="0" smtClean="0"/>
              <a:t>Please go to folder 7 for ideas for teachable moments for Healthy Team Tips on Fats.</a:t>
            </a: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18</a:t>
            </a:fld>
            <a:endParaRPr lang="en-US"/>
          </a:p>
        </p:txBody>
      </p:sp>
    </p:spTree>
    <p:extLst>
      <p:ext uri="{BB962C8B-B14F-4D97-AF65-F5344CB8AC3E}">
        <p14:creationId xmlns:p14="http://schemas.microsoft.com/office/powerpoint/2010/main" val="717600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Please go to folder 5,6, and7 to review all of these topics.</a:t>
            </a:r>
            <a:r>
              <a:rPr lang="en-US" b="1" dirty="0" smtClean="0"/>
              <a:t> </a:t>
            </a:r>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19</a:t>
            </a:fld>
            <a:endParaRPr lang="en-US"/>
          </a:p>
        </p:txBody>
      </p:sp>
    </p:spTree>
    <p:extLst>
      <p:ext uri="{BB962C8B-B14F-4D97-AF65-F5344CB8AC3E}">
        <p14:creationId xmlns:p14="http://schemas.microsoft.com/office/powerpoint/2010/main" val="309343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C7AB5C-B029-4D64-B2E7-E3FECB9FD0BB}" type="slidenum">
              <a:rPr lang="en-US" smtClean="0"/>
              <a:t>2</a:t>
            </a:fld>
            <a:endParaRPr lang="en-US"/>
          </a:p>
        </p:txBody>
      </p:sp>
    </p:spTree>
    <p:extLst>
      <p:ext uri="{BB962C8B-B14F-4D97-AF65-F5344CB8AC3E}">
        <p14:creationId xmlns:p14="http://schemas.microsoft.com/office/powerpoint/2010/main" val="2037979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20</a:t>
            </a:fld>
            <a:endParaRPr lang="en-US"/>
          </a:p>
        </p:txBody>
      </p:sp>
    </p:spTree>
    <p:extLst>
      <p:ext uri="{BB962C8B-B14F-4D97-AF65-F5344CB8AC3E}">
        <p14:creationId xmlns:p14="http://schemas.microsoft.com/office/powerpoint/2010/main" val="3473310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Interactive tips: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Instead</a:t>
            </a:r>
            <a:r>
              <a:rPr lang="en-US" baseline="0" dirty="0" smtClean="0"/>
              <a:t> of having 3 meals, break them down to 5 smaller meals throughout the day.  </a:t>
            </a:r>
            <a:r>
              <a:rPr lang="en-US" b="1" baseline="0" dirty="0" smtClean="0"/>
              <a:t>Please go to folder 8 for ideas for teachable moments for Healthy Team Tips on Portion Control </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21</a:t>
            </a:fld>
            <a:endParaRPr lang="en-US"/>
          </a:p>
        </p:txBody>
      </p:sp>
    </p:spTree>
    <p:extLst>
      <p:ext uri="{BB962C8B-B14F-4D97-AF65-F5344CB8AC3E}">
        <p14:creationId xmlns:p14="http://schemas.microsoft.com/office/powerpoint/2010/main" val="808792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22</a:t>
            </a:fld>
            <a:endParaRPr lang="en-US"/>
          </a:p>
        </p:txBody>
      </p:sp>
    </p:spTree>
    <p:extLst>
      <p:ext uri="{BB962C8B-B14F-4D97-AF65-F5344CB8AC3E}">
        <p14:creationId xmlns:p14="http://schemas.microsoft.com/office/powerpoint/2010/main" val="3328671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Please go to folder 9 for ideas for teachable moments for Healthy Team Tips on Vitamins and Minerals </a:t>
            </a:r>
            <a:endParaRPr lang="en-US" b="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23</a:t>
            </a:fld>
            <a:endParaRPr lang="en-US"/>
          </a:p>
        </p:txBody>
      </p:sp>
    </p:spTree>
    <p:extLst>
      <p:ext uri="{BB962C8B-B14F-4D97-AF65-F5344CB8AC3E}">
        <p14:creationId xmlns:p14="http://schemas.microsoft.com/office/powerpoint/2010/main" val="1775440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Please go to folder 10 for ideas for teachable moments for Healthy Team Tips on Pre and Post Workout Nutrition.</a:t>
            </a: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24</a:t>
            </a:fld>
            <a:endParaRPr lang="en-US"/>
          </a:p>
        </p:txBody>
      </p:sp>
    </p:spTree>
    <p:extLst>
      <p:ext uri="{BB962C8B-B14F-4D97-AF65-F5344CB8AC3E}">
        <p14:creationId xmlns:p14="http://schemas.microsoft.com/office/powerpoint/2010/main" val="2747821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Please go to folder 11 for more information on this topic to share with families and how they can healthy travel tips for scrimmages</a:t>
            </a:r>
            <a:r>
              <a:rPr lang="en-US" b="1" dirty="0" smtClean="0"/>
              <a:t> and competition on the road.</a:t>
            </a:r>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25</a:t>
            </a:fld>
            <a:endParaRPr lang="en-US"/>
          </a:p>
        </p:txBody>
      </p:sp>
    </p:spTree>
    <p:extLst>
      <p:ext uri="{BB962C8B-B14F-4D97-AF65-F5344CB8AC3E}">
        <p14:creationId xmlns:p14="http://schemas.microsoft.com/office/powerpoint/2010/main" val="624828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Please go to folder 11 for more information on this topic to share with families </a:t>
            </a: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26</a:t>
            </a:fld>
            <a:endParaRPr lang="en-US"/>
          </a:p>
        </p:txBody>
      </p:sp>
    </p:spTree>
    <p:extLst>
      <p:ext uri="{BB962C8B-B14F-4D97-AF65-F5344CB8AC3E}">
        <p14:creationId xmlns:p14="http://schemas.microsoft.com/office/powerpoint/2010/main" val="2590483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Please go to folder 11 for information to share with families </a:t>
            </a:r>
            <a:endParaRPr lang="en-US" b="1" dirty="0" smtClean="0"/>
          </a:p>
          <a:p>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27</a:t>
            </a:fld>
            <a:endParaRPr lang="en-US"/>
          </a:p>
        </p:txBody>
      </p:sp>
    </p:spTree>
    <p:extLst>
      <p:ext uri="{BB962C8B-B14F-4D97-AF65-F5344CB8AC3E}">
        <p14:creationId xmlns:p14="http://schemas.microsoft.com/office/powerpoint/2010/main" val="2722166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review of all the important concepts that you should be reinforcing in your practices as the occasions allow and in your daily life to serve a role model.</a:t>
            </a:r>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28</a:t>
            </a:fld>
            <a:endParaRPr lang="en-US"/>
          </a:p>
        </p:txBody>
      </p:sp>
    </p:spTree>
    <p:extLst>
      <p:ext uri="{BB962C8B-B14F-4D97-AF65-F5344CB8AC3E}">
        <p14:creationId xmlns:p14="http://schemas.microsoft.com/office/powerpoint/2010/main" val="2426897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C7AB5C-B029-4D64-B2E7-E3FECB9FD0BB}" type="slidenum">
              <a:rPr lang="en-US" smtClean="0"/>
              <a:t>29</a:t>
            </a:fld>
            <a:endParaRPr lang="en-US"/>
          </a:p>
        </p:txBody>
      </p:sp>
    </p:spTree>
    <p:extLst>
      <p:ext uri="{BB962C8B-B14F-4D97-AF65-F5344CB8AC3E}">
        <p14:creationId xmlns:p14="http://schemas.microsoft.com/office/powerpoint/2010/main" val="88689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has various benefits besides quenching</a:t>
            </a:r>
            <a:r>
              <a:rPr lang="en-US" baseline="0" dirty="0" smtClean="0"/>
              <a:t> thirst.  It tastes great and it is refreshing; it clears your skin, and it helps you lose weight. </a:t>
            </a:r>
            <a:endParaRPr lang="en-US" b="1" dirty="0"/>
          </a:p>
        </p:txBody>
      </p:sp>
      <p:sp>
        <p:nvSpPr>
          <p:cNvPr id="4" name="Slide Number Placeholder 3"/>
          <p:cNvSpPr>
            <a:spLocks noGrp="1"/>
          </p:cNvSpPr>
          <p:nvPr>
            <p:ph type="sldNum" sz="quarter" idx="10"/>
          </p:nvPr>
        </p:nvSpPr>
        <p:spPr/>
        <p:txBody>
          <a:bodyPr/>
          <a:lstStyle/>
          <a:p>
            <a:fld id="{61C7AB5C-B029-4D64-B2E7-E3FECB9FD0BB}" type="slidenum">
              <a:rPr lang="en-US" smtClean="0"/>
              <a:t>3</a:t>
            </a:fld>
            <a:endParaRPr lang="en-US"/>
          </a:p>
        </p:txBody>
      </p:sp>
    </p:spTree>
    <p:extLst>
      <p:ext uri="{BB962C8B-B14F-4D97-AF65-F5344CB8AC3E}">
        <p14:creationId xmlns:p14="http://schemas.microsoft.com/office/powerpoint/2010/main" val="3064143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 have the opportunity to eat out with your team, think healthy meals!</a:t>
            </a:r>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30</a:t>
            </a:fld>
            <a:endParaRPr lang="en-US"/>
          </a:p>
        </p:txBody>
      </p:sp>
    </p:spTree>
    <p:extLst>
      <p:ext uri="{BB962C8B-B14F-4D97-AF65-F5344CB8AC3E}">
        <p14:creationId xmlns:p14="http://schemas.microsoft.com/office/powerpoint/2010/main" val="665098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C7AB5C-B029-4D64-B2E7-E3FECB9FD0BB}" type="slidenum">
              <a:rPr lang="en-US" smtClean="0"/>
              <a:t>31</a:t>
            </a:fld>
            <a:endParaRPr lang="en-US"/>
          </a:p>
        </p:txBody>
      </p:sp>
    </p:spTree>
    <p:extLst>
      <p:ext uri="{BB962C8B-B14F-4D97-AF65-F5344CB8AC3E}">
        <p14:creationId xmlns:p14="http://schemas.microsoft.com/office/powerpoint/2010/main" val="383214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Try not to drink</a:t>
            </a:r>
            <a:r>
              <a:rPr lang="en-US" baseline="0" dirty="0" smtClean="0"/>
              <a:t> </a:t>
            </a:r>
            <a:r>
              <a:rPr lang="en-US" dirty="0" smtClean="0"/>
              <a:t>water right before practice or running.  Drink</a:t>
            </a:r>
            <a:r>
              <a:rPr lang="en-US" baseline="0" dirty="0" smtClean="0"/>
              <a:t> water at least 15 minutes before activities.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1" baseline="0" dirty="0" smtClean="0"/>
              <a:t>Please go to folder 1 for ideas for teachable moments for Healthy Team Tips on Hydration. </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61C7AB5C-B029-4D64-B2E7-E3FECB9FD0BB}" type="slidenum">
              <a:rPr lang="en-US" smtClean="0"/>
              <a:t>4</a:t>
            </a:fld>
            <a:endParaRPr lang="en-US"/>
          </a:p>
        </p:txBody>
      </p:sp>
    </p:spTree>
    <p:extLst>
      <p:ext uri="{BB962C8B-B14F-4D97-AF65-F5344CB8AC3E}">
        <p14:creationId xmlns:p14="http://schemas.microsoft.com/office/powerpoint/2010/main" val="3669862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Encourage</a:t>
            </a:r>
            <a:r>
              <a:rPr lang="en-US" baseline="0" dirty="0" smtClean="0"/>
              <a:t> athletes to notify you, if they feel any of these symptoms.  It may be due to dehydration or other more serious factors. </a:t>
            </a:r>
            <a:endParaRPr lang="en-US" b="1" dirty="0"/>
          </a:p>
        </p:txBody>
      </p:sp>
      <p:sp>
        <p:nvSpPr>
          <p:cNvPr id="4" name="Slide Number Placeholder 3"/>
          <p:cNvSpPr>
            <a:spLocks noGrp="1"/>
          </p:cNvSpPr>
          <p:nvPr>
            <p:ph type="sldNum" sz="quarter" idx="10"/>
          </p:nvPr>
        </p:nvSpPr>
        <p:spPr/>
        <p:txBody>
          <a:bodyPr/>
          <a:lstStyle/>
          <a:p>
            <a:fld id="{61C7AB5C-B029-4D64-B2E7-E3FECB9FD0BB}" type="slidenum">
              <a:rPr lang="en-US" smtClean="0"/>
              <a:t>5</a:t>
            </a:fld>
            <a:endParaRPr lang="en-US"/>
          </a:p>
        </p:txBody>
      </p:sp>
    </p:spTree>
    <p:extLst>
      <p:ext uri="{BB962C8B-B14F-4D97-AF65-F5344CB8AC3E}">
        <p14:creationId xmlns:p14="http://schemas.microsoft.com/office/powerpoint/2010/main" val="953694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 urine indicates</a:t>
            </a:r>
            <a:r>
              <a:rPr lang="en-US" baseline="0" dirty="0" smtClean="0"/>
              <a:t> that a person has had plenty of fluid.  Dark or cloudy colored urine may indicate dehydration or other more serious conditions. </a:t>
            </a:r>
          </a:p>
          <a:p>
            <a:r>
              <a:rPr lang="en-US" b="1" baseline="0" dirty="0" smtClean="0"/>
              <a:t>Please go to folder 2 for more  tips on teachable moments for Healthy Team Tips on Dehydration.</a:t>
            </a:r>
            <a:endParaRPr lang="en-US" b="1" dirty="0"/>
          </a:p>
        </p:txBody>
      </p:sp>
      <p:sp>
        <p:nvSpPr>
          <p:cNvPr id="4" name="Slide Number Placeholder 3"/>
          <p:cNvSpPr>
            <a:spLocks noGrp="1"/>
          </p:cNvSpPr>
          <p:nvPr>
            <p:ph type="sldNum" sz="quarter" idx="10"/>
          </p:nvPr>
        </p:nvSpPr>
        <p:spPr/>
        <p:txBody>
          <a:bodyPr/>
          <a:lstStyle/>
          <a:p>
            <a:fld id="{61C7AB5C-B029-4D64-B2E7-E3FECB9FD0BB}" type="slidenum">
              <a:rPr lang="en-US" smtClean="0"/>
              <a:t>6</a:t>
            </a:fld>
            <a:endParaRPr lang="en-US"/>
          </a:p>
        </p:txBody>
      </p:sp>
    </p:spTree>
    <p:extLst>
      <p:ext uri="{BB962C8B-B14F-4D97-AF65-F5344CB8AC3E}">
        <p14:creationId xmlns:p14="http://schemas.microsoft.com/office/powerpoint/2010/main" val="4272160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a:t>
            </a:r>
            <a:r>
              <a:rPr lang="en-US" dirty="0" smtClean="0"/>
              <a:t>June 2, 2011,  the US Department of Agriculture, with assistance from first lady Michelle Obama, launched a new visual guide designed to help Americans have balanced diets in an era of high concern about obesity among adults and children.  The 'My Plate' is</a:t>
            </a:r>
            <a:r>
              <a:rPr lang="en-US" baseline="0" dirty="0" smtClean="0"/>
              <a:t> designed to</a:t>
            </a:r>
            <a:r>
              <a:rPr lang="en-US" dirty="0" smtClean="0"/>
              <a:t> help Americans visualize what they need to eat better than the former food pyramid did. </a:t>
            </a:r>
            <a:endParaRPr lang="en-US" b="1" dirty="0"/>
          </a:p>
        </p:txBody>
      </p:sp>
      <p:sp>
        <p:nvSpPr>
          <p:cNvPr id="4" name="Slide Number Placeholder 3"/>
          <p:cNvSpPr>
            <a:spLocks noGrp="1"/>
          </p:cNvSpPr>
          <p:nvPr>
            <p:ph type="sldNum" sz="quarter" idx="10"/>
          </p:nvPr>
        </p:nvSpPr>
        <p:spPr/>
        <p:txBody>
          <a:bodyPr/>
          <a:lstStyle/>
          <a:p>
            <a:fld id="{61C7AB5C-B029-4D64-B2E7-E3FECB9FD0BB}" type="slidenum">
              <a:rPr lang="en-US" smtClean="0"/>
              <a:t>7</a:t>
            </a:fld>
            <a:endParaRPr lang="en-US"/>
          </a:p>
        </p:txBody>
      </p:sp>
    </p:spTree>
    <p:extLst>
      <p:ext uri="{BB962C8B-B14F-4D97-AF65-F5344CB8AC3E}">
        <p14:creationId xmlns:p14="http://schemas.microsoft.com/office/powerpoint/2010/main" val="479372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can’t go wrong with using the guidelines of the My</a:t>
            </a:r>
            <a:r>
              <a:rPr lang="en-US" baseline="0" dirty="0" smtClean="0"/>
              <a:t> Plate—always make half of your plate fruits and vegetables. </a:t>
            </a:r>
            <a:endParaRPr lang="en-US" dirty="0"/>
          </a:p>
        </p:txBody>
      </p:sp>
      <p:sp>
        <p:nvSpPr>
          <p:cNvPr id="4" name="Slide Number Placeholder 3"/>
          <p:cNvSpPr>
            <a:spLocks noGrp="1"/>
          </p:cNvSpPr>
          <p:nvPr>
            <p:ph type="sldNum" sz="quarter" idx="10"/>
          </p:nvPr>
        </p:nvSpPr>
        <p:spPr/>
        <p:txBody>
          <a:bodyPr/>
          <a:lstStyle/>
          <a:p>
            <a:fld id="{61C7AB5C-B029-4D64-B2E7-E3FECB9FD0BB}" type="slidenum">
              <a:rPr lang="en-US" smtClean="0"/>
              <a:t>8</a:t>
            </a:fld>
            <a:endParaRPr lang="en-US"/>
          </a:p>
        </p:txBody>
      </p:sp>
    </p:spTree>
    <p:extLst>
      <p:ext uri="{BB962C8B-B14F-4D97-AF65-F5344CB8AC3E}">
        <p14:creationId xmlns:p14="http://schemas.microsoft.com/office/powerpoint/2010/main" val="182127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4837"/>
            <a:ext cx="5607050" cy="4183063"/>
          </a:xfrm>
        </p:spPr>
        <p:txBody>
          <a:bodyPr/>
          <a:lstStyle/>
          <a:p>
            <a:r>
              <a:rPr lang="en-US" dirty="0" smtClean="0"/>
              <a:t>Dried fruits and Juices</a:t>
            </a:r>
            <a:r>
              <a:rPr lang="en-US" baseline="0" dirty="0" smtClean="0"/>
              <a:t> are good, but they are often high in sugar; so don’t overdo it.  When faced with  both options (fruits or vegetables), choose more vegetables over fruits. </a:t>
            </a:r>
            <a:endParaRPr lang="en-US" b="1" baseline="0" dirty="0" smtClean="0"/>
          </a:p>
        </p:txBody>
      </p:sp>
      <p:sp>
        <p:nvSpPr>
          <p:cNvPr id="4" name="Slide Number Placeholder 3"/>
          <p:cNvSpPr>
            <a:spLocks noGrp="1"/>
          </p:cNvSpPr>
          <p:nvPr>
            <p:ph type="sldNum" sz="quarter" idx="10"/>
          </p:nvPr>
        </p:nvSpPr>
        <p:spPr/>
        <p:txBody>
          <a:bodyPr/>
          <a:lstStyle/>
          <a:p>
            <a:fld id="{61C7AB5C-B029-4D64-B2E7-E3FECB9FD0BB}" type="slidenum">
              <a:rPr lang="en-US" smtClean="0"/>
              <a:t>9</a:t>
            </a:fld>
            <a:endParaRPr lang="en-US"/>
          </a:p>
        </p:txBody>
      </p:sp>
    </p:spTree>
    <p:extLst>
      <p:ext uri="{BB962C8B-B14F-4D97-AF65-F5344CB8AC3E}">
        <p14:creationId xmlns:p14="http://schemas.microsoft.com/office/powerpoint/2010/main" val="354710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Box 4"/>
          <p:cNvSpPr txBox="1">
            <a:spLocks noChangeArrowheads="1"/>
          </p:cNvSpPr>
          <p:nvPr/>
        </p:nvSpPr>
        <p:spPr bwMode="auto">
          <a:xfrm>
            <a:off x="544513" y="6455255"/>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chemeClr val="tx1"/>
                </a:solidFill>
                <a:effectLst/>
                <a:uLnTx/>
                <a:uFillTx/>
                <a:latin typeface="Ubuntu" charset="0"/>
                <a:ea typeface="MS PGothic" charset="0"/>
                <a:cs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smtClean="0">
                <a:ln>
                  <a:noFill/>
                </a:ln>
                <a:solidFill>
                  <a:srgbClr val="2E3333"/>
                </a:solidFill>
                <a:effectLst/>
                <a:uLnTx/>
                <a:uFillTx/>
                <a:latin typeface="Ubuntu" charset="0"/>
                <a:ea typeface="MS PGothic" charset="0"/>
                <a:cs typeface="MS PGothic" charset="0"/>
                <a:sym typeface="Ubuntu" charset="0"/>
              </a:rPr>
              <a:t> /  </a:t>
            </a:r>
            <a:r>
              <a:rPr kumimoji="0" lang="en-US" sz="900" b="0" i="0" u="none" strike="noStrike" kern="1200" cap="none" spc="0" normalizeH="0" baseline="0" noProof="0" dirty="0" smtClean="0">
                <a:ln>
                  <a:noFill/>
                </a:ln>
                <a:solidFill>
                  <a:srgbClr val="2E3333"/>
                </a:solidFill>
                <a:effectLst/>
                <a:uLnTx/>
                <a:uFillTx/>
                <a:latin typeface="Ubuntu"/>
                <a:ea typeface="MS PGothic" charset="0"/>
                <a:cs typeface="Ubuntu"/>
                <a:sym typeface="Ubuntu" charset="0"/>
              </a:rPr>
              <a:t>Special Olympics Florida – 2013 Leadership Conference</a:t>
            </a:r>
            <a:endParaRPr kumimoji="0" lang="en-US" sz="900" b="0" i="0" u="none" strike="noStrike" kern="1200" cap="none" spc="0" normalizeH="0" baseline="0" noProof="0" dirty="0">
              <a:ln>
                <a:noFill/>
              </a:ln>
              <a:solidFill>
                <a:srgbClr val="2E3333"/>
              </a:solidFill>
              <a:effectLst/>
              <a:uLnTx/>
              <a:uFillTx/>
              <a:latin typeface="Ubuntu"/>
              <a:ea typeface="MS PGothic" charset="0"/>
              <a:cs typeface="Ubuntu"/>
              <a:sym typeface="Ubuntu" charset="0"/>
            </a:endParaRPr>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4711" y="1741289"/>
            <a:ext cx="3902273" cy="4464844"/>
          </a:xfrm>
          <a:prstGeom prst="rect">
            <a:avLst/>
          </a:prstGeo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4141" y="1741289"/>
            <a:ext cx="3902273" cy="4464844"/>
          </a:xfrm>
          <a:prstGeom prst="rect">
            <a:avLst/>
          </a:prstGeo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 Florida</a:t>
            </a:r>
          </a:p>
          <a:p>
            <a:endParaRPr lang="en-US" dirty="0"/>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44513" y="1741488"/>
            <a:ext cx="7912100" cy="4464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4513" y="482600"/>
            <a:ext cx="7902575" cy="1195388"/>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44711" y="1741289"/>
            <a:ext cx="3902273" cy="4464844"/>
          </a:xfrm>
          <a:prstGeom prst="rect">
            <a:avLst/>
          </a:prstGeo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4141" y="1741289"/>
            <a:ext cx="3902273" cy="4464844"/>
          </a:xfrm>
          <a:prstGeom prst="rect">
            <a:avLst/>
          </a:prstGeo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xfrm>
            <a:off x="554037" y="6446156"/>
            <a:ext cx="3630637" cy="187325"/>
          </a:xfrm>
          <a:prstGeom prst="rect">
            <a:avLst/>
          </a:prstGeom>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 Florida</a:t>
            </a:r>
          </a:p>
          <a:p>
            <a:endParaRPr lang="en-US" dirty="0"/>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774703" y="2973325"/>
            <a:ext cx="6400354" cy="1164504"/>
          </a:xfrm>
          <a:prstGeom prst="rect">
            <a:avLst/>
          </a:prstGeom>
        </p:spPr>
        <p:txBody>
          <a:bodyPr lIns="64291" tIns="32146" rIns="64291" bIns="32146"/>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1500628517"/>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1099991"/>
            <a:ext cx="7772176" cy="1500188"/>
          </a:xfrm>
          <a:prstGeom prst="rect">
            <a:avLst/>
          </a:prstGeom>
        </p:spPr>
        <p:txBody>
          <a:bodyPr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dirty="0">
              <a:latin typeface="Ubuntu"/>
              <a:cs typeface="Ubuntu"/>
            </a:endParaRPr>
          </a:p>
        </p:txBody>
      </p:sp>
    </p:spTree>
    <p:extLst>
      <p:ext uri="{BB962C8B-B14F-4D97-AF65-F5344CB8AC3E}">
        <p14:creationId xmlns:p14="http://schemas.microsoft.com/office/powerpoint/2010/main" val="3897841079"/>
      </p:ext>
    </p:extLst>
  </p:cSld>
  <p:clrMapOvr>
    <a:masterClrMapping/>
  </p:clrMapOvr>
  <p:transition spd="med">
    <p:dissolve/>
  </p:transition>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4049039348"/>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dirty="0">
              <a:latin typeface="Ubuntu"/>
              <a:cs typeface="Ubuntu"/>
            </a:endParaRPr>
          </a:p>
        </p:txBody>
      </p:sp>
    </p:spTree>
    <p:extLst>
      <p:ext uri="{BB962C8B-B14F-4D97-AF65-F5344CB8AC3E}">
        <p14:creationId xmlns:p14="http://schemas.microsoft.com/office/powerpoint/2010/main" val="212028301"/>
      </p:ext>
    </p:extLst>
  </p:cSld>
  <p:clrMapOvr>
    <a:masterClrMapping/>
  </p:clrMapOvr>
  <p:transition spd="med">
    <p:dissolve/>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44513" y="1741488"/>
            <a:ext cx="7912100" cy="4464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7127E936-153C-4D2A-846E-3F4B5537696F}" type="slidenum">
              <a:rPr lang="en-US"/>
              <a:pPr>
                <a:defRPr/>
              </a:pPr>
              <a:t>‹#›</a:t>
            </a:fld>
            <a:endParaRPr lang="en-US"/>
          </a:p>
        </p:txBody>
      </p:sp>
    </p:spTree>
    <p:extLst>
      <p:ext uri="{BB962C8B-B14F-4D97-AF65-F5344CB8AC3E}">
        <p14:creationId xmlns:p14="http://schemas.microsoft.com/office/powerpoint/2010/main" val="456611126"/>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4163DF47-9C09-452D-9BE5-E6C6E9120E63}" type="slidenum">
              <a:rPr lang="en-US" smtClean="0"/>
              <a:t>‹#›</a:t>
            </a:fld>
            <a:endParaRPr lang="en-US"/>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AC74E555-6379-4057-B216-EF15810E12A0}" type="slidenum">
              <a:rPr lang="en-US"/>
              <a:pPr>
                <a:defRPr/>
              </a:pPr>
              <a:t>‹#›</a:t>
            </a:fld>
            <a:endParaRPr lang="en-US"/>
          </a:p>
        </p:txBody>
      </p:sp>
    </p:spTree>
    <p:extLst>
      <p:ext uri="{BB962C8B-B14F-4D97-AF65-F5344CB8AC3E}">
        <p14:creationId xmlns:p14="http://schemas.microsoft.com/office/powerpoint/2010/main" val="2550466647"/>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4713"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4143"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36DDC11A-C10E-4D46-A0DD-5EBD60C3076D}" type="slidenum">
              <a:rPr lang="en-US"/>
              <a:pPr>
                <a:defRPr/>
              </a:pPr>
              <a:t>‹#›</a:t>
            </a:fld>
            <a:endParaRPr lang="en-US"/>
          </a:p>
        </p:txBody>
      </p:sp>
    </p:spTree>
    <p:extLst>
      <p:ext uri="{BB962C8B-B14F-4D97-AF65-F5344CB8AC3E}">
        <p14:creationId xmlns:p14="http://schemas.microsoft.com/office/powerpoint/2010/main" val="3954477380"/>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016B70C2-688C-4594-AEF0-6AC5283EB0B0}" type="slidenum">
              <a:rPr lang="en-US"/>
              <a:pPr>
                <a:defRPr/>
              </a:pPr>
              <a:t>‹#›</a:t>
            </a:fld>
            <a:endParaRPr lang="en-US"/>
          </a:p>
        </p:txBody>
      </p:sp>
    </p:spTree>
    <p:extLst>
      <p:ext uri="{BB962C8B-B14F-4D97-AF65-F5344CB8AC3E}">
        <p14:creationId xmlns:p14="http://schemas.microsoft.com/office/powerpoint/2010/main" val="2257152367"/>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7ED7011D-9DCC-4902-B63E-1102D99F0167}" type="slidenum">
              <a:rPr lang="en-US"/>
              <a:pPr>
                <a:defRPr/>
              </a:pPr>
              <a:t>‹#›</a:t>
            </a:fld>
            <a:endParaRPr lang="en-US"/>
          </a:p>
        </p:txBody>
      </p:sp>
    </p:spTree>
    <p:extLst>
      <p:ext uri="{BB962C8B-B14F-4D97-AF65-F5344CB8AC3E}">
        <p14:creationId xmlns:p14="http://schemas.microsoft.com/office/powerpoint/2010/main" val="4130973344"/>
      </p:ext>
    </p:extLst>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F7285716-593C-42EC-952D-A888AA44E937}" type="slidenum">
              <a:rPr lang="en-US"/>
              <a:pPr>
                <a:defRPr/>
              </a:pPr>
              <a:t>‹#›</a:t>
            </a:fld>
            <a:endParaRPr lang="en-US"/>
          </a:p>
        </p:txBody>
      </p:sp>
    </p:spTree>
    <p:extLst>
      <p:ext uri="{BB962C8B-B14F-4D97-AF65-F5344CB8AC3E}">
        <p14:creationId xmlns:p14="http://schemas.microsoft.com/office/powerpoint/2010/main" val="3809372781"/>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4"/>
            <a:ext cx="3008189" cy="826519"/>
          </a:xfrm>
        </p:spPr>
        <p:txBody>
          <a:bodyPr anchor="b"/>
          <a:lstStyle>
            <a:lvl1pPr algn="l">
              <a:defRPr sz="1400" b="1"/>
            </a:lvl1pPr>
          </a:lstStyle>
          <a:p>
            <a:r>
              <a:rPr lang="en-US"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649" y="1910081"/>
            <a:ext cx="3008189" cy="4215684"/>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7060E1E3-5332-43DE-A168-DF09BCD34A39}" type="slidenum">
              <a:rPr lang="en-US"/>
              <a:pPr>
                <a:defRPr/>
              </a:pPr>
              <a:t>‹#›</a:t>
            </a:fld>
            <a:endParaRPr lang="en-US"/>
          </a:p>
        </p:txBody>
      </p:sp>
    </p:spTree>
    <p:extLst>
      <p:ext uri="{BB962C8B-B14F-4D97-AF65-F5344CB8AC3E}">
        <p14:creationId xmlns:p14="http://schemas.microsoft.com/office/powerpoint/2010/main" val="2181313233"/>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pPr lvl="0"/>
            <a:r>
              <a:rPr lang="en-US" noProof="0" smtClean="0">
                <a:sym typeface="Ubuntu" charset="0"/>
              </a:rPr>
              <a:t>Click icon to add picture</a:t>
            </a:r>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049101AC-D58E-461D-8850-C6E7715B2AD6}" type="slidenum">
              <a:rPr lang="en-US"/>
              <a:pPr>
                <a:defRPr/>
              </a:pPr>
              <a:t>‹#›</a:t>
            </a:fld>
            <a:endParaRPr lang="en-US"/>
          </a:p>
        </p:txBody>
      </p:sp>
    </p:spTree>
    <p:extLst>
      <p:ext uri="{BB962C8B-B14F-4D97-AF65-F5344CB8AC3E}">
        <p14:creationId xmlns:p14="http://schemas.microsoft.com/office/powerpoint/2010/main" val="403193855"/>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4163DF47-9C09-452D-9BE5-E6C6E9120E63}" type="slidenum">
              <a:rPr lang="en-US" smtClean="0"/>
              <a:t>‹#›</a:t>
            </a:fld>
            <a:endParaRPr lang="en-US"/>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4163DF47-9C09-452D-9BE5-E6C6E9120E63}" type="slidenum">
              <a:rPr lang="en-US" smtClean="0"/>
              <a:t>‹#›</a:t>
            </a:fld>
            <a:endParaRPr lang="en-US"/>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4163DF47-9C09-452D-9BE5-E6C6E9120E63}" type="slidenum">
              <a:rPr lang="en-US" smtClean="0"/>
              <a:t>‹#›</a:t>
            </a:fld>
            <a:endParaRPr lang="en-US"/>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en-US"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4163DF47-9C09-452D-9BE5-E6C6E9120E63}" type="slidenum">
              <a:rPr lang="en-US" smtClean="0"/>
              <a:t>‹#›</a:t>
            </a:fld>
            <a:endParaRPr lang="en-US"/>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4163DF47-9C09-452D-9BE5-E6C6E9120E63}" type="slidenum">
              <a:rPr lang="en-US" smtClean="0"/>
              <a:t>‹#›</a:t>
            </a:fld>
            <a:endParaRPr lang="en-US"/>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en-US" noProof="0" smtClean="0">
                <a:sym typeface="Ubuntu" charset="0"/>
              </a:rPr>
              <a:t>Click icon to add picture</a:t>
            </a: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889358"/>
            <a:ext cx="7773293" cy="1470049"/>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774703" y="2712061"/>
            <a:ext cx="6400354" cy="1752451"/>
          </a:xfrm>
          <a:prstGeom prst="rect">
            <a:avLst/>
          </a:prstGeo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4163DF47-9C09-452D-9BE5-E6C6E9120E63}" type="slidenum">
              <a:rPr lang="en-US" smtClean="0"/>
              <a:t>‹#›</a:t>
            </a:fld>
            <a:endParaRPr lang="en-US"/>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889358"/>
            <a:ext cx="7773293" cy="1470049"/>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774703" y="2712061"/>
            <a:ext cx="6400354" cy="1752451"/>
          </a:xfrm>
          <a:prstGeom prst="rect">
            <a:avLst/>
          </a:prstGeo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4.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5.jpeg"/><Relationship Id="rId4" Type="http://schemas.openxmlformats.org/officeDocument/2006/relationships/slideLayout" Target="../slideLayouts/slideLayout22.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smtClean="0">
                <a:sym typeface="Ubuntu" charset="0"/>
              </a:rPr>
              <a:t>Click to edit Master text styles</a:t>
            </a:r>
          </a:p>
          <a:p>
            <a:pPr lvl="1"/>
            <a:r>
              <a:rPr lang="en-US" smtClean="0">
                <a:sym typeface="Ubuntu" charset="0"/>
              </a:rPr>
              <a:t>Second level</a:t>
            </a:r>
          </a:p>
          <a:p>
            <a:pPr lvl="2"/>
            <a:r>
              <a:rPr lang="en-US" smtClean="0">
                <a:sym typeface="Ubuntu" charset="0"/>
              </a:rPr>
              <a:t>Third level</a:t>
            </a:r>
          </a:p>
          <a:p>
            <a:pPr lvl="3"/>
            <a:r>
              <a:rPr lang="en-US" smtClean="0">
                <a:sym typeface="Ubuntu" charset="0"/>
              </a:rPr>
              <a:t>Fourth level</a:t>
            </a:r>
          </a:p>
          <a:p>
            <a:pPr lvl="4"/>
            <a:r>
              <a:rPr lang="en-US"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4163DF47-9C09-452D-9BE5-E6C6E9120E6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smtClean="0">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smtClean="0"/>
              <a:t> </a:t>
            </a:r>
            <a:endParaRPr lang="en-US" dirty="0">
              <a:latin typeface="Ubuntu"/>
              <a:cs typeface="Ubuntu"/>
            </a:endParaRPr>
          </a:p>
        </p:txBody>
      </p:sp>
      <p:sp>
        <p:nvSpPr>
          <p:cNvPr id="3" name="TextBox 2"/>
          <p:cNvSpPr txBox="1"/>
          <p:nvPr/>
        </p:nvSpPr>
        <p:spPr>
          <a:xfrm>
            <a:off x="3978000" y="5749806"/>
            <a:ext cx="3497034" cy="415498"/>
          </a:xfrm>
          <a:prstGeom prst="rect">
            <a:avLst/>
          </a:prstGeom>
          <a:noFill/>
        </p:spPr>
        <p:txBody>
          <a:bodyPr wrap="square" rtlCol="0">
            <a:spAutoFit/>
          </a:bodyPr>
          <a:lstStyle/>
          <a:p>
            <a:pPr algn="r"/>
            <a:r>
              <a:rPr lang="en-US" sz="2100" b="0" i="1" kern="1200" spc="-100" dirty="0" smtClean="0">
                <a:solidFill>
                  <a:srgbClr val="4F5146"/>
                </a:solidFill>
                <a:latin typeface="Ubuntu"/>
              </a:rPr>
              <a:t>Florida</a:t>
            </a:r>
            <a:endParaRPr lang="en-US" sz="2100" b="0" i="1" kern="1200" spc="-100" dirty="0">
              <a:solidFill>
                <a:srgbClr val="4F5146"/>
              </a:solidFill>
              <a:latin typeface="Ubuntu"/>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7"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50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8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36625"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363"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100"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83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HC PPT Title Slide Backgroun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9" y="0"/>
            <a:ext cx="91373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544711" y="482203"/>
            <a:ext cx="7902773" cy="119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5717" tIns="35717" rIns="35717" bIns="35717" numCol="1" anchor="t" anchorCtr="0" compatLnSpc="1">
            <a:prstTxWarp prst="textNoShape">
              <a:avLst/>
            </a:prstTxWarp>
          </a:bodyPr>
          <a:lstStyle/>
          <a:p>
            <a:pPr lvl="0"/>
            <a:r>
              <a:rPr lang="en-US" altLang="en-US" smtClean="0">
                <a:sym typeface="Ubuntu Light" pitchFamily="34" charset="0"/>
              </a:rPr>
              <a:t>Click to edit Master title style</a:t>
            </a:r>
          </a:p>
        </p:txBody>
      </p:sp>
      <p:sp>
        <p:nvSpPr>
          <p:cNvPr id="1028" name="Text Box 4"/>
          <p:cNvSpPr txBox="1">
            <a:spLocks noGrp="1" noChangeArrowheads="1"/>
          </p:cNvSpPr>
          <p:nvPr>
            <p:ph type="sldNum" sz="quarter" idx="4"/>
          </p:nvPr>
        </p:nvSpPr>
        <p:spPr bwMode="auto">
          <a:xfrm>
            <a:off x="553641" y="6581180"/>
            <a:ext cx="200918" cy="187523"/>
          </a:xfrm>
          <a:prstGeom prst="rect">
            <a:avLst/>
          </a:prstGeom>
          <a:noFill/>
          <a:ln>
            <a:noFill/>
          </a:ln>
          <a:effectLst/>
          <a:extLst/>
        </p:spPr>
        <p:txBody>
          <a:bodyPr vert="horz" wrap="none" lIns="64291" tIns="32146" rIns="64291" bIns="32146" numCol="1" anchor="t" anchorCtr="0" compatLnSpc="1">
            <a:prstTxWarp prst="textNoShape">
              <a:avLst/>
            </a:prstTxWarp>
          </a:bodyPr>
          <a:lstStyle>
            <a:lvl1pPr algn="l" eaLnBrk="1" hangingPunct="1">
              <a:defRPr sz="800">
                <a:solidFill>
                  <a:schemeClr val="tx1"/>
                </a:solidFill>
                <a:latin typeface="Ubuntu" pitchFamily="34" charset="0"/>
                <a:ea typeface="MS PGothic" pitchFamily="34" charset="-128"/>
                <a:sym typeface="Ubuntu" pitchFamily="34" charset="0"/>
              </a:defRPr>
            </a:lvl1pPr>
            <a:lvl2pPr marL="522368" indent="-200911" eaLnBrk="0" hangingPunct="0">
              <a:defRPr sz="3000">
                <a:solidFill>
                  <a:srgbClr val="000000"/>
                </a:solidFill>
                <a:latin typeface="Gill Sans" charset="0"/>
                <a:ea typeface="ヒラギノ角ゴ ProN W3" charset="-128"/>
                <a:sym typeface="Gill Sans" charset="0"/>
              </a:defRPr>
            </a:lvl2pPr>
            <a:lvl3pPr marL="803643" indent="-160729" eaLnBrk="0" hangingPunct="0">
              <a:defRPr sz="3000">
                <a:solidFill>
                  <a:srgbClr val="000000"/>
                </a:solidFill>
                <a:latin typeface="Gill Sans" charset="0"/>
                <a:ea typeface="ヒラギノ角ゴ ProN W3" charset="-128"/>
                <a:sym typeface="Gill Sans" charset="0"/>
              </a:defRPr>
            </a:lvl3pPr>
            <a:lvl4pPr marL="1125101" indent="-160729" eaLnBrk="0" hangingPunct="0">
              <a:defRPr sz="3000">
                <a:solidFill>
                  <a:srgbClr val="000000"/>
                </a:solidFill>
                <a:latin typeface="Gill Sans" charset="0"/>
                <a:ea typeface="ヒラギノ角ゴ ProN W3" charset="-128"/>
                <a:sym typeface="Gill Sans" charset="0"/>
              </a:defRPr>
            </a:lvl4pPr>
            <a:lvl5pPr marL="1446558" indent="-160729" eaLnBrk="0" hangingPunct="0">
              <a:defRPr sz="3000">
                <a:solidFill>
                  <a:srgbClr val="000000"/>
                </a:solidFill>
                <a:latin typeface="Gill Sans" charset="0"/>
                <a:ea typeface="ヒラギノ角ゴ ProN W3" charset="-128"/>
                <a:sym typeface="Gill Sans" charset="0"/>
              </a:defRPr>
            </a:lvl5pPr>
            <a:lvl6pPr marL="1768015"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6pPr>
            <a:lvl7pPr marL="2089473"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7pPr>
            <a:lvl8pPr marL="2410930"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8pPr>
            <a:lvl9pPr marL="2732387"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9pPr>
          </a:lstStyle>
          <a:p>
            <a:fld id="{4163DF47-9C09-452D-9BE5-E6C6E9120E63}" type="slidenum">
              <a:rPr lang="en-US" smtClean="0"/>
              <a:t>‹#›</a:t>
            </a:fld>
            <a:endParaRPr lang="en-US"/>
          </a:p>
        </p:txBody>
      </p:sp>
      <p:sp>
        <p:nvSpPr>
          <p:cNvPr id="1029" name="Rectangle 5"/>
          <p:cNvSpPr>
            <a:spLocks/>
          </p:cNvSpPr>
          <p:nvPr/>
        </p:nvSpPr>
        <p:spPr bwMode="auto">
          <a:xfrm>
            <a:off x="789162" y="6613385"/>
            <a:ext cx="113172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r>
              <a:rPr lang="en-US" altLang="en-US" sz="800">
                <a:solidFill>
                  <a:srgbClr val="9A9A9A"/>
                </a:solidFill>
                <a:latin typeface="Ubuntu" pitchFamily="34" charset="0"/>
                <a:ea typeface="MS PGothic" pitchFamily="34" charset="-128"/>
                <a:sym typeface="Ubuntu" pitchFamily="34" charset="0"/>
              </a:rPr>
              <a:t>Special Olympics Florida</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ransition spd="med">
    <p:dissolve/>
  </p:transition>
  <p:timing>
    <p:tnLst>
      <p:par>
        <p:cTn id="1" dur="indefinite" restart="never" nodeType="tmRoot"/>
      </p:par>
    </p:tnLst>
  </p:timing>
  <p:txStyles>
    <p:titleStyle>
      <a:lvl1pPr algn="l" rtl="0" eaLnBrk="1" fontAlgn="base" hangingPunct="1">
        <a:spcBef>
          <a:spcPct val="0"/>
        </a:spcBef>
        <a:spcAft>
          <a:spcPct val="0"/>
        </a:spcAft>
        <a:defRPr sz="5900">
          <a:solidFill>
            <a:srgbClr val="FFFFFF"/>
          </a:solidFill>
          <a:latin typeface="+mj-lt"/>
          <a:ea typeface="+mj-ea"/>
          <a:cs typeface="+mj-cs"/>
          <a:sym typeface="Ubuntu Light" pitchFamily="34"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pitchFamily="34"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pitchFamily="34"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pitchFamily="34"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pitchFamily="34"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41093" indent="-241093" algn="l" rtl="0" eaLnBrk="1" fontAlgn="base" hangingPunct="1">
        <a:lnSpc>
          <a:spcPct val="140000"/>
        </a:lnSpc>
        <a:spcBef>
          <a:spcPct val="0"/>
        </a:spcBef>
        <a:spcAft>
          <a:spcPct val="0"/>
        </a:spcAft>
        <a:defRPr sz="2500">
          <a:solidFill>
            <a:srgbClr val="FEFDD5"/>
          </a:solidFill>
          <a:latin typeface="+mn-lt"/>
          <a:ea typeface="+mn-ea"/>
          <a:cs typeface="+mn-cs"/>
          <a:sym typeface="Ubuntu Light" pitchFamily="34" charset="0"/>
        </a:defRPr>
      </a:lvl1pPr>
      <a:lvl2pPr marL="522368" indent="-200911" algn="l" rtl="0" eaLnBrk="1" fontAlgn="base" hangingPunct="1">
        <a:lnSpc>
          <a:spcPct val="140000"/>
        </a:lnSpc>
        <a:spcBef>
          <a:spcPct val="0"/>
        </a:spcBef>
        <a:spcAft>
          <a:spcPct val="0"/>
        </a:spcAft>
        <a:defRPr sz="2500">
          <a:solidFill>
            <a:srgbClr val="FEFDD5"/>
          </a:solidFill>
          <a:latin typeface="+mn-lt"/>
          <a:ea typeface="+mn-ea"/>
          <a:cs typeface="+mn-cs"/>
          <a:sym typeface="Ubuntu Light" pitchFamily="34" charset="0"/>
        </a:defRPr>
      </a:lvl2pPr>
      <a:lvl3pPr marL="803643" indent="-160729" algn="l" rtl="0" eaLnBrk="1" fontAlgn="base" hangingPunct="1">
        <a:lnSpc>
          <a:spcPct val="140000"/>
        </a:lnSpc>
        <a:spcBef>
          <a:spcPct val="0"/>
        </a:spcBef>
        <a:spcAft>
          <a:spcPct val="0"/>
        </a:spcAft>
        <a:defRPr sz="2500">
          <a:solidFill>
            <a:srgbClr val="FEFDD5"/>
          </a:solidFill>
          <a:latin typeface="+mn-lt"/>
          <a:ea typeface="+mn-ea"/>
          <a:cs typeface="+mn-cs"/>
          <a:sym typeface="Ubuntu Light" pitchFamily="34" charset="0"/>
        </a:defRPr>
      </a:lvl3pPr>
      <a:lvl4pPr marL="1125101" indent="-160729" algn="l" rtl="0" eaLnBrk="1" fontAlgn="base" hangingPunct="1">
        <a:lnSpc>
          <a:spcPct val="140000"/>
        </a:lnSpc>
        <a:spcBef>
          <a:spcPct val="0"/>
        </a:spcBef>
        <a:spcAft>
          <a:spcPct val="0"/>
        </a:spcAft>
        <a:defRPr sz="2500">
          <a:solidFill>
            <a:srgbClr val="FEFDD5"/>
          </a:solidFill>
          <a:latin typeface="+mn-lt"/>
          <a:ea typeface="+mn-ea"/>
          <a:cs typeface="+mn-cs"/>
          <a:sym typeface="Ubuntu Light" pitchFamily="34" charset="0"/>
        </a:defRPr>
      </a:lvl4pPr>
      <a:lvl5pPr marL="1446558" indent="-160729" algn="l" rtl="0" eaLnBrk="1" fontAlgn="base" hangingPunct="1">
        <a:lnSpc>
          <a:spcPct val="140000"/>
        </a:lnSpc>
        <a:spcBef>
          <a:spcPct val="0"/>
        </a:spcBef>
        <a:spcAft>
          <a:spcPct val="0"/>
        </a:spcAft>
        <a:defRPr sz="2500">
          <a:solidFill>
            <a:srgbClr val="FEFDD5"/>
          </a:solidFill>
          <a:latin typeface="+mn-lt"/>
          <a:ea typeface="+mn-ea"/>
          <a:cs typeface="+mn-cs"/>
          <a:sym typeface="Ubuntu Light" pitchFamily="34"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HC PPT Background.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350" y="0"/>
            <a:ext cx="91373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body" idx="1"/>
          </p:nvPr>
        </p:nvSpPr>
        <p:spPr bwMode="auto">
          <a:xfrm>
            <a:off x="544712" y="1741289"/>
            <a:ext cx="8078019" cy="446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5715" tIns="35715" rIns="35715" bIns="35715" numCol="1" anchor="t" anchorCtr="0" compatLnSpc="1">
            <a:prstTxWarp prst="textNoShape">
              <a:avLst/>
            </a:prstTxWarp>
          </a:bodyPr>
          <a:lstStyle/>
          <a:p>
            <a:pPr lvl="0"/>
            <a:r>
              <a:rPr lang="en-US" altLang="en-US" smtClean="0">
                <a:sym typeface="Ubuntu" pitchFamily="34" charset="0"/>
              </a:rPr>
              <a:t>Click to edit Master text styles</a:t>
            </a:r>
          </a:p>
          <a:p>
            <a:pPr lvl="1"/>
            <a:r>
              <a:rPr lang="en-US" altLang="en-US" smtClean="0">
                <a:sym typeface="Ubuntu" pitchFamily="34" charset="0"/>
              </a:rPr>
              <a:t>Second level</a:t>
            </a:r>
          </a:p>
          <a:p>
            <a:pPr lvl="2"/>
            <a:r>
              <a:rPr lang="en-US" altLang="en-US" smtClean="0">
                <a:sym typeface="Ubuntu" pitchFamily="34" charset="0"/>
              </a:rPr>
              <a:t>Third level</a:t>
            </a:r>
          </a:p>
          <a:p>
            <a:pPr lvl="3"/>
            <a:r>
              <a:rPr lang="en-US" altLang="en-US" smtClean="0">
                <a:sym typeface="Ubuntu" pitchFamily="34" charset="0"/>
              </a:rPr>
              <a:t>Fourth level</a:t>
            </a:r>
          </a:p>
          <a:p>
            <a:pPr lvl="4"/>
            <a:r>
              <a:rPr lang="en-US" altLang="en-US" smtClean="0">
                <a:sym typeface="Ubuntu" pitchFamily="34" charset="0"/>
              </a:rPr>
              <a:t>Fifth level</a:t>
            </a:r>
            <a:endParaRPr lang="en-US" altLang="en-US" smtClean="0">
              <a:sym typeface="Ubuntu Light" pitchFamily="34" charset="0"/>
            </a:endParaRPr>
          </a:p>
        </p:txBody>
      </p:sp>
      <p:sp>
        <p:nvSpPr>
          <p:cNvPr id="2052" name="Rectangle 3"/>
          <p:cNvSpPr>
            <a:spLocks noGrp="1" noChangeArrowheads="1"/>
          </p:cNvSpPr>
          <p:nvPr>
            <p:ph type="title"/>
          </p:nvPr>
        </p:nvSpPr>
        <p:spPr bwMode="auto">
          <a:xfrm>
            <a:off x="544711" y="366118"/>
            <a:ext cx="6356822"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5715" tIns="35715" rIns="35715" bIns="35715" numCol="1" anchor="t" anchorCtr="0" compatLnSpc="1">
            <a:prstTxWarp prst="textNoShape">
              <a:avLst/>
            </a:prstTxWarp>
          </a:bodyPr>
          <a:lstStyle/>
          <a:p>
            <a:pPr lvl="0"/>
            <a:r>
              <a:rPr lang="en-US" altLang="en-US" smtClean="0">
                <a:sym typeface="Ubuntu Light" pitchFamily="34" charset="0"/>
              </a:rPr>
              <a:t>Click to edit Master title style</a:t>
            </a:r>
          </a:p>
        </p:txBody>
      </p:sp>
      <p:sp>
        <p:nvSpPr>
          <p:cNvPr id="2" name="Text Box 4"/>
          <p:cNvSpPr txBox="1">
            <a:spLocks noGrp="1" noChangeArrowheads="1"/>
          </p:cNvSpPr>
          <p:nvPr>
            <p:ph type="sldNum" sz="quarter" idx="4"/>
          </p:nvPr>
        </p:nvSpPr>
        <p:spPr bwMode="auto">
          <a:xfrm>
            <a:off x="553641" y="6581181"/>
            <a:ext cx="200918" cy="187523"/>
          </a:xfrm>
          <a:prstGeom prst="rect">
            <a:avLst/>
          </a:prstGeom>
          <a:noFill/>
          <a:ln>
            <a:noFill/>
          </a:ln>
          <a:effectLst/>
          <a:extLst/>
        </p:spPr>
        <p:txBody>
          <a:bodyPr vert="horz" wrap="none" lIns="64288" tIns="32144" rIns="64288" bIns="32144" numCol="1" anchor="t" anchorCtr="0" compatLnSpc="1">
            <a:prstTxWarp prst="textNoShape">
              <a:avLst/>
            </a:prstTxWarp>
          </a:bodyPr>
          <a:lstStyle>
            <a:lvl1pPr algn="l" eaLnBrk="1" hangingPunct="1">
              <a:defRPr sz="800">
                <a:solidFill>
                  <a:schemeClr val="tx1"/>
                </a:solidFill>
                <a:latin typeface="Ubuntu" pitchFamily="34" charset="0"/>
                <a:ea typeface="MS PGothic" pitchFamily="34" charset="-128"/>
                <a:sym typeface="Ubuntu" pitchFamily="34" charset="0"/>
              </a:defRPr>
            </a:lvl1pPr>
            <a:lvl2pPr marL="522341" indent="-200901" eaLnBrk="0" hangingPunct="0">
              <a:defRPr sz="3000">
                <a:solidFill>
                  <a:srgbClr val="000000"/>
                </a:solidFill>
                <a:latin typeface="Gill Sans" charset="0"/>
                <a:ea typeface="ヒラギノ角ゴ ProN W3" charset="-128"/>
                <a:sym typeface="Gill Sans" charset="0"/>
              </a:defRPr>
            </a:lvl2pPr>
            <a:lvl3pPr marL="803602" indent="-160721" eaLnBrk="0" hangingPunct="0">
              <a:defRPr sz="3000">
                <a:solidFill>
                  <a:srgbClr val="000000"/>
                </a:solidFill>
                <a:latin typeface="Gill Sans" charset="0"/>
                <a:ea typeface="ヒラギノ角ゴ ProN W3" charset="-128"/>
                <a:sym typeface="Gill Sans" charset="0"/>
              </a:defRPr>
            </a:lvl3pPr>
            <a:lvl4pPr marL="1125044" indent="-160721" eaLnBrk="0" hangingPunct="0">
              <a:defRPr sz="3000">
                <a:solidFill>
                  <a:srgbClr val="000000"/>
                </a:solidFill>
                <a:latin typeface="Gill Sans" charset="0"/>
                <a:ea typeface="ヒラギノ角ゴ ProN W3" charset="-128"/>
                <a:sym typeface="Gill Sans" charset="0"/>
              </a:defRPr>
            </a:lvl4pPr>
            <a:lvl5pPr marL="1446484" indent="-160721" eaLnBrk="0" hangingPunct="0">
              <a:defRPr sz="3000">
                <a:solidFill>
                  <a:srgbClr val="000000"/>
                </a:solidFill>
                <a:latin typeface="Gill Sans" charset="0"/>
                <a:ea typeface="ヒラギノ角ゴ ProN W3" charset="-128"/>
                <a:sym typeface="Gill Sans" charset="0"/>
              </a:defRPr>
            </a:lvl5pPr>
            <a:lvl6pPr marL="1767925" indent="-160721"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6pPr>
            <a:lvl7pPr marL="2089366" indent="-160721"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7pPr>
            <a:lvl8pPr marL="2410807" indent="-160721"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8pPr>
            <a:lvl9pPr marL="2732247" indent="-160721"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9pPr>
          </a:lstStyle>
          <a:p>
            <a:pPr>
              <a:defRPr/>
            </a:pPr>
            <a:fld id="{DB9BCD9B-B79A-4A97-89EB-8F1975096E79}" type="slidenum">
              <a:rPr lang="en-US"/>
              <a:pPr>
                <a:defRPr/>
              </a:pPr>
              <a:t>‹#›</a:t>
            </a:fld>
            <a:endParaRPr lang="en-US"/>
          </a:p>
        </p:txBody>
      </p:sp>
      <p:sp>
        <p:nvSpPr>
          <p:cNvPr id="2054" name="Rectangle 5"/>
          <p:cNvSpPr>
            <a:spLocks/>
          </p:cNvSpPr>
          <p:nvPr/>
        </p:nvSpPr>
        <p:spPr bwMode="auto">
          <a:xfrm>
            <a:off x="789162" y="6613386"/>
            <a:ext cx="113172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r>
              <a:rPr lang="en-US" altLang="en-US" sz="800">
                <a:solidFill>
                  <a:srgbClr val="4F5146"/>
                </a:solidFill>
                <a:latin typeface="Ubuntu" pitchFamily="34" charset="0"/>
                <a:ea typeface="MS PGothic" pitchFamily="34" charset="-128"/>
                <a:sym typeface="Ubuntu" pitchFamily="34" charset="0"/>
              </a:rPr>
              <a:t>Special Olympics Florida</a:t>
            </a:r>
          </a:p>
        </p:txBody>
      </p:sp>
      <p:sp>
        <p:nvSpPr>
          <p:cNvPr id="2055" name="Line 6"/>
          <p:cNvSpPr>
            <a:spLocks noChangeShapeType="1"/>
          </p:cNvSpPr>
          <p:nvPr/>
        </p:nvSpPr>
        <p:spPr bwMode="auto">
          <a:xfrm>
            <a:off x="561455" y="6518672"/>
            <a:ext cx="7200676" cy="0"/>
          </a:xfrm>
          <a:prstGeom prst="line">
            <a:avLst/>
          </a:prstGeom>
          <a:noFill/>
          <a:ln w="635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transition spd="med">
    <p:dissolve/>
  </p:transition>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1"/>
          </a:solidFill>
          <a:latin typeface="+mj-lt"/>
          <a:ea typeface="+mj-ea"/>
          <a:cs typeface="+mj-cs"/>
          <a:sym typeface="Ubuntu Light" pitchFamily="34" charset="0"/>
        </a:defRPr>
      </a:lvl1pPr>
      <a:lvl2pPr algn="l" rtl="0" eaLnBrk="1" fontAlgn="base" hangingPunct="1">
        <a:spcBef>
          <a:spcPct val="0"/>
        </a:spcBef>
        <a:spcAft>
          <a:spcPct val="0"/>
        </a:spcAft>
        <a:defRPr sz="3000">
          <a:solidFill>
            <a:schemeClr val="tx1"/>
          </a:solidFill>
          <a:latin typeface="Ubuntu Light" charset="0"/>
          <a:ea typeface="ヒラギノ角ゴ ProN W3" charset="0"/>
          <a:cs typeface="ヒラギノ角ゴ ProN W3" charset="0"/>
          <a:sym typeface="Ubuntu Light" pitchFamily="34" charset="0"/>
        </a:defRPr>
      </a:lvl2pPr>
      <a:lvl3pPr algn="l" rtl="0" eaLnBrk="1" fontAlgn="base" hangingPunct="1">
        <a:spcBef>
          <a:spcPct val="0"/>
        </a:spcBef>
        <a:spcAft>
          <a:spcPct val="0"/>
        </a:spcAft>
        <a:defRPr sz="3000">
          <a:solidFill>
            <a:schemeClr val="tx1"/>
          </a:solidFill>
          <a:latin typeface="Ubuntu Light" charset="0"/>
          <a:ea typeface="ヒラギノ角ゴ ProN W3" charset="0"/>
          <a:cs typeface="ヒラギノ角ゴ ProN W3" charset="0"/>
          <a:sym typeface="Ubuntu Light" pitchFamily="34" charset="0"/>
        </a:defRPr>
      </a:lvl3pPr>
      <a:lvl4pPr algn="l" rtl="0" eaLnBrk="1" fontAlgn="base" hangingPunct="1">
        <a:spcBef>
          <a:spcPct val="0"/>
        </a:spcBef>
        <a:spcAft>
          <a:spcPct val="0"/>
        </a:spcAft>
        <a:defRPr sz="3000">
          <a:solidFill>
            <a:schemeClr val="tx1"/>
          </a:solidFill>
          <a:latin typeface="Ubuntu Light" charset="0"/>
          <a:ea typeface="ヒラギノ角ゴ ProN W3" charset="0"/>
          <a:cs typeface="ヒラギノ角ゴ ProN W3" charset="0"/>
          <a:sym typeface="Ubuntu Light" pitchFamily="34" charset="0"/>
        </a:defRPr>
      </a:lvl4pPr>
      <a:lvl5pPr algn="l" rtl="0" eaLnBrk="1" fontAlgn="base" hangingPunct="1">
        <a:spcBef>
          <a:spcPct val="0"/>
        </a:spcBef>
        <a:spcAft>
          <a:spcPct val="0"/>
        </a:spcAft>
        <a:defRPr sz="3000">
          <a:solidFill>
            <a:schemeClr val="tx1"/>
          </a:solidFill>
          <a:latin typeface="Ubuntu Light" charset="0"/>
          <a:ea typeface="ヒラギノ角ゴ ProN W3" charset="0"/>
          <a:cs typeface="ヒラギノ角ゴ ProN W3" charset="0"/>
          <a:sym typeface="Ubuntu Light" pitchFamily="34" charset="0"/>
        </a:defRPr>
      </a:lvl5pPr>
      <a:lvl6pPr marL="321440"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88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23"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763"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41080" indent="-241080" algn="l" rtl="0" eaLnBrk="1" fontAlgn="base" hangingPunct="1">
        <a:lnSpc>
          <a:spcPct val="110000"/>
        </a:lnSpc>
        <a:spcBef>
          <a:spcPts val="844"/>
        </a:spcBef>
        <a:spcAft>
          <a:spcPct val="0"/>
        </a:spcAft>
        <a:defRPr sz="2500">
          <a:solidFill>
            <a:schemeClr val="tx1"/>
          </a:solidFill>
          <a:latin typeface="+mn-lt"/>
          <a:ea typeface="+mn-ea"/>
          <a:cs typeface="+mn-cs"/>
          <a:sym typeface="Ubuntu" pitchFamily="34" charset="0"/>
        </a:defRPr>
      </a:lvl1pPr>
      <a:lvl2pPr marL="285725" indent="-285725" algn="l" rtl="0" eaLnBrk="1" fontAlgn="base" hangingPunct="1">
        <a:lnSpc>
          <a:spcPct val="110000"/>
        </a:lnSpc>
        <a:spcBef>
          <a:spcPts val="844"/>
        </a:spcBef>
        <a:spcAft>
          <a:spcPct val="0"/>
        </a:spcAft>
        <a:buClr>
          <a:srgbClr val="4F5146"/>
        </a:buClr>
        <a:buSzPct val="80000"/>
        <a:buFont typeface="Ubuntu Light" pitchFamily="34" charset="0"/>
        <a:buChar char="‣"/>
        <a:defRPr sz="2500">
          <a:solidFill>
            <a:srgbClr val="4F5146"/>
          </a:solidFill>
          <a:latin typeface="+mj-lt"/>
          <a:ea typeface="+mn-ea"/>
          <a:cs typeface="+mn-cs"/>
          <a:sym typeface="Ubuntu Light" pitchFamily="34" charset="0"/>
        </a:defRPr>
      </a:lvl2pPr>
      <a:lvl3pPr marL="535735" indent="-285725" algn="l" rtl="0" eaLnBrk="1" fontAlgn="base" hangingPunct="1">
        <a:lnSpc>
          <a:spcPct val="140000"/>
        </a:lnSpc>
        <a:spcBef>
          <a:spcPct val="0"/>
        </a:spcBef>
        <a:spcAft>
          <a:spcPct val="0"/>
        </a:spcAft>
        <a:buClr>
          <a:srgbClr val="4F5146"/>
        </a:buClr>
        <a:buSzPct val="80000"/>
        <a:buFont typeface="Ubuntu Light" pitchFamily="34" charset="0"/>
        <a:buChar char="‣"/>
        <a:defRPr sz="1700">
          <a:solidFill>
            <a:srgbClr val="4F5146"/>
          </a:solidFill>
          <a:latin typeface="+mj-lt"/>
          <a:ea typeface="+mn-ea"/>
          <a:cs typeface="+mn-cs"/>
          <a:sym typeface="Ubuntu Light" pitchFamily="34" charset="0"/>
        </a:defRPr>
      </a:lvl3pPr>
      <a:lvl4pPr marL="535735" indent="-285725" algn="l" rtl="0" eaLnBrk="1" fontAlgn="base" hangingPunct="1">
        <a:lnSpc>
          <a:spcPct val="140000"/>
        </a:lnSpc>
        <a:spcBef>
          <a:spcPct val="0"/>
        </a:spcBef>
        <a:spcAft>
          <a:spcPct val="0"/>
        </a:spcAft>
        <a:buClr>
          <a:srgbClr val="4F5146"/>
        </a:buClr>
        <a:buSzPct val="80000"/>
        <a:buFont typeface="Ubuntu Light" pitchFamily="34" charset="0"/>
        <a:buChar char="‣"/>
        <a:defRPr sz="1700">
          <a:solidFill>
            <a:srgbClr val="4F5146"/>
          </a:solidFill>
          <a:latin typeface="+mj-lt"/>
          <a:ea typeface="+mn-ea"/>
          <a:cs typeface="+mn-cs"/>
          <a:sym typeface="Ubuntu Light" pitchFamily="34" charset="0"/>
        </a:defRPr>
      </a:lvl4pPr>
      <a:lvl5pPr marL="535735" indent="-285725" algn="l" rtl="0" eaLnBrk="1" fontAlgn="base" hangingPunct="1">
        <a:lnSpc>
          <a:spcPct val="140000"/>
        </a:lnSpc>
        <a:spcBef>
          <a:spcPct val="0"/>
        </a:spcBef>
        <a:spcAft>
          <a:spcPct val="0"/>
        </a:spcAft>
        <a:buClr>
          <a:srgbClr val="4F5146"/>
        </a:buClr>
        <a:buSzPct val="80000"/>
        <a:buFont typeface="Ubuntu Light" pitchFamily="34" charset="0"/>
        <a:buChar char="‣"/>
        <a:defRPr sz="1700">
          <a:solidFill>
            <a:srgbClr val="4F5146"/>
          </a:solidFill>
          <a:latin typeface="+mj-lt"/>
          <a:ea typeface="+mn-ea"/>
          <a:cs typeface="+mn-cs"/>
          <a:sym typeface="Ubuntu Light" pitchFamily="34" charset="0"/>
        </a:defRPr>
      </a:lvl5pPr>
      <a:lvl6pPr marL="857176" indent="-285725"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16" indent="-285725"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058" indent="-285725"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498" indent="-285725"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2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png"/><Relationship Id="rId10" Type="http://schemas.microsoft.com/office/2007/relationships/hdphoto" Target="../media/hdphoto4.wdp"/><Relationship Id="rId4" Type="http://schemas.openxmlformats.org/officeDocument/2006/relationships/image" Target="../media/image50.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52400"/>
            <a:ext cx="6248400" cy="1981200"/>
          </a:xfrm>
        </p:spPr>
        <p:txBody>
          <a:bodyPr/>
          <a:lstStyle/>
          <a:p>
            <a:r>
              <a:rPr lang="en-US" sz="4000" b="1" dirty="0" smtClean="0"/>
              <a:t>Special Olympics Coaches</a:t>
            </a:r>
            <a:r>
              <a:rPr lang="en-US" sz="4000" b="1" dirty="0"/>
              <a:t>' Guide to Sports Nutrition </a:t>
            </a:r>
            <a:r>
              <a:rPr lang="en-US" sz="4400" b="1" dirty="0"/>
              <a:t/>
            </a:r>
            <a:br>
              <a:rPr lang="en-US" sz="4400" b="1" dirty="0"/>
            </a:br>
            <a:endParaRPr lang="en-US" sz="4400" b="1" dirty="0"/>
          </a:p>
        </p:txBody>
      </p:sp>
      <p:sp>
        <p:nvSpPr>
          <p:cNvPr id="5" name="Subtitle 4"/>
          <p:cNvSpPr>
            <a:spLocks noGrp="1"/>
          </p:cNvSpPr>
          <p:nvPr>
            <p:ph type="subTitle" idx="1"/>
          </p:nvPr>
        </p:nvSpPr>
        <p:spPr>
          <a:xfrm>
            <a:off x="1295400" y="2057400"/>
            <a:ext cx="6400354" cy="3124200"/>
          </a:xfrm>
        </p:spPr>
        <p:txBody>
          <a:bodyPr/>
          <a:lstStyle/>
          <a:p>
            <a:r>
              <a:rPr lang="en-US" dirty="0" smtClean="0"/>
              <a:t>This </a:t>
            </a:r>
            <a:r>
              <a:rPr lang="en-US" smtClean="0"/>
              <a:t>Special Olympics </a:t>
            </a:r>
            <a:r>
              <a:rPr lang="en-US" dirty="0"/>
              <a:t>Coaches' Guide to Sports Nutrition is designed to assist Special Olympics Florida coaches of all sports activities and competitive levels in understanding the established principles of nutrition that can facilitate success for Special Olympics Florida Athletes. </a:t>
            </a:r>
          </a:p>
          <a:p>
            <a:endParaRPr lang="en-US" dirty="0"/>
          </a:p>
        </p:txBody>
      </p:sp>
      <p:sp>
        <p:nvSpPr>
          <p:cNvPr id="6" name="TextBox 5"/>
          <p:cNvSpPr txBox="1"/>
          <p:nvPr/>
        </p:nvSpPr>
        <p:spPr>
          <a:xfrm>
            <a:off x="533400" y="5616551"/>
            <a:ext cx="6781800" cy="830997"/>
          </a:xfrm>
          <a:prstGeom prst="rect">
            <a:avLst/>
          </a:prstGeom>
          <a:noFill/>
        </p:spPr>
        <p:txBody>
          <a:bodyPr wrap="square" rtlCol="0">
            <a:spAutoFit/>
          </a:bodyPr>
          <a:lstStyle/>
          <a:p>
            <a:pPr lvl="0">
              <a:buClr>
                <a:schemeClr val="dk1"/>
              </a:buClr>
              <a:buSzPct val="55000"/>
            </a:pPr>
            <a:r>
              <a:rPr lang="en-US" sz="1600" dirty="0">
                <a:solidFill>
                  <a:schemeClr val="dk1"/>
                </a:solidFill>
              </a:rPr>
              <a:t>Special Olympics Florida-Healthy Community in Conjunction </a:t>
            </a:r>
          </a:p>
          <a:p>
            <a:pPr lvl="0">
              <a:buClr>
                <a:schemeClr val="dk1"/>
              </a:buClr>
              <a:buSzPct val="55000"/>
            </a:pPr>
            <a:r>
              <a:rPr lang="en-US" sz="1600" dirty="0">
                <a:solidFill>
                  <a:schemeClr val="dk1"/>
                </a:solidFill>
              </a:rPr>
              <a:t>Florida International University Robert </a:t>
            </a:r>
            <a:r>
              <a:rPr lang="en-US" sz="1600" dirty="0" err="1">
                <a:solidFill>
                  <a:schemeClr val="dk1"/>
                </a:solidFill>
              </a:rPr>
              <a:t>Stempel</a:t>
            </a:r>
            <a:r>
              <a:rPr lang="en-US" sz="1600" dirty="0">
                <a:solidFill>
                  <a:schemeClr val="dk1"/>
                </a:solidFill>
              </a:rPr>
              <a:t> </a:t>
            </a:r>
          </a:p>
          <a:p>
            <a:pPr lvl="0">
              <a:buClr>
                <a:schemeClr val="dk1"/>
              </a:buClr>
              <a:buSzPct val="55000"/>
            </a:pPr>
            <a:r>
              <a:rPr lang="en-US" sz="1600" dirty="0">
                <a:solidFill>
                  <a:schemeClr val="dk1"/>
                </a:solidFill>
              </a:rPr>
              <a:t>College of Public </a:t>
            </a:r>
            <a:r>
              <a:rPr lang="en-US" sz="1600">
                <a:solidFill>
                  <a:schemeClr val="dk1"/>
                </a:solidFill>
              </a:rPr>
              <a:t>Health-Dietetics </a:t>
            </a:r>
            <a:r>
              <a:rPr lang="en-US" sz="1600" smtClean="0">
                <a:solidFill>
                  <a:schemeClr val="dk1"/>
                </a:solidFill>
              </a:rPr>
              <a:t>Department Interns</a:t>
            </a:r>
            <a:endParaRPr lang="en-US" sz="1600" dirty="0">
              <a:solidFill>
                <a:schemeClr val="dk1"/>
              </a:solidFill>
            </a:endParaRPr>
          </a:p>
        </p:txBody>
      </p:sp>
    </p:spTree>
    <p:extLst>
      <p:ext uri="{BB962C8B-B14F-4D97-AF65-F5344CB8AC3E}">
        <p14:creationId xmlns:p14="http://schemas.microsoft.com/office/powerpoint/2010/main" val="3212924739"/>
      </p:ext>
    </p:extLst>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Healthy Plate</a:t>
            </a:r>
            <a:endParaRPr lang="en-US" sz="3600"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10</a:t>
            </a:fld>
            <a:endParaRPr lang="en-US"/>
          </a:p>
        </p:txBody>
      </p:sp>
      <p:pic>
        <p:nvPicPr>
          <p:cNvPr id="5" name="Picture 4"/>
          <p:cNvPicPr>
            <a:picLocks noChangeAspect="1"/>
          </p:cNvPicPr>
          <p:nvPr/>
        </p:nvPicPr>
        <p:blipFill>
          <a:blip r:embed="rId3"/>
          <a:stretch>
            <a:fillRect/>
          </a:stretch>
        </p:blipFill>
        <p:spPr>
          <a:xfrm>
            <a:off x="381000" y="1295400"/>
            <a:ext cx="7830640" cy="5105400"/>
          </a:xfrm>
          <a:prstGeom prst="rect">
            <a:avLst/>
          </a:prstGeom>
        </p:spPr>
      </p:pic>
    </p:spTree>
    <p:extLst>
      <p:ext uri="{BB962C8B-B14F-4D97-AF65-F5344CB8AC3E}">
        <p14:creationId xmlns:p14="http://schemas.microsoft.com/office/powerpoint/2010/main" val="2032251979"/>
      </p:ext>
    </p:extLst>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Healthy Plate</a:t>
            </a:r>
            <a:endParaRPr lang="en-US" sz="3600"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11</a:t>
            </a:fld>
            <a:endParaRPr lang="en-US"/>
          </a:p>
        </p:txBody>
      </p:sp>
      <p:pic>
        <p:nvPicPr>
          <p:cNvPr id="3" name="Picture 2"/>
          <p:cNvPicPr>
            <a:picLocks noChangeAspect="1"/>
          </p:cNvPicPr>
          <p:nvPr/>
        </p:nvPicPr>
        <p:blipFill>
          <a:blip r:embed="rId3"/>
          <a:stretch>
            <a:fillRect/>
          </a:stretch>
        </p:blipFill>
        <p:spPr>
          <a:xfrm>
            <a:off x="152400" y="1219200"/>
            <a:ext cx="8001000" cy="5231770"/>
          </a:xfrm>
          <a:prstGeom prst="rect">
            <a:avLst/>
          </a:prstGeom>
        </p:spPr>
      </p:pic>
    </p:spTree>
    <p:extLst>
      <p:ext uri="{BB962C8B-B14F-4D97-AF65-F5344CB8AC3E}">
        <p14:creationId xmlns:p14="http://schemas.microsoft.com/office/powerpoint/2010/main" val="2445336768"/>
      </p:ext>
    </p:extLst>
  </p:cSld>
  <p:clrMapOvr>
    <a:masterClrMapping/>
  </p:clrMapOvr>
  <p:transition spd="med">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Nutrition and Sports</a:t>
            </a:r>
            <a:endParaRPr lang="en-US" sz="4000" b="1" dirty="0"/>
          </a:p>
        </p:txBody>
      </p:sp>
      <p:sp>
        <p:nvSpPr>
          <p:cNvPr id="3" name="Content Placeholder 2"/>
          <p:cNvSpPr>
            <a:spLocks noGrp="1"/>
          </p:cNvSpPr>
          <p:nvPr>
            <p:ph idx="1"/>
          </p:nvPr>
        </p:nvSpPr>
        <p:spPr>
          <a:xfrm>
            <a:off x="544711" y="1205509"/>
            <a:ext cx="8000999" cy="4910733"/>
          </a:xfrm>
        </p:spPr>
        <p:txBody>
          <a:bodyPr/>
          <a:lstStyle/>
          <a:p>
            <a:pPr>
              <a:lnSpc>
                <a:spcPct val="130000"/>
              </a:lnSpc>
            </a:pPr>
            <a:r>
              <a:rPr lang="en-US" sz="2000" b="1" dirty="0"/>
              <a:t>Grains- </a:t>
            </a:r>
            <a:r>
              <a:rPr lang="en-US" sz="1800" dirty="0"/>
              <a:t>Grains provide mainly carbohydrate, which is the body’s main source of fuel during exercise, particularly as </a:t>
            </a:r>
            <a:r>
              <a:rPr lang="en-US" sz="1800" dirty="0" smtClean="0"/>
              <a:t>intensity increases</a:t>
            </a:r>
            <a:r>
              <a:rPr lang="en-US" sz="1800" dirty="0"/>
              <a:t>. Skimping on carbs leads to a break-down of muscle for energy. </a:t>
            </a:r>
          </a:p>
          <a:p>
            <a:pPr>
              <a:lnSpc>
                <a:spcPct val="130000"/>
              </a:lnSpc>
            </a:pPr>
            <a:r>
              <a:rPr lang="en-US" sz="2000" b="1" dirty="0"/>
              <a:t>Protein-</a:t>
            </a:r>
            <a:r>
              <a:rPr lang="en-US" sz="2000" dirty="0"/>
              <a:t> </a:t>
            </a:r>
            <a:r>
              <a:rPr lang="en-US" sz="1800" dirty="0"/>
              <a:t>Protein is important for muscle re-synthesis and re-building for athletes. </a:t>
            </a:r>
          </a:p>
          <a:p>
            <a:pPr>
              <a:lnSpc>
                <a:spcPct val="130000"/>
              </a:lnSpc>
            </a:pPr>
            <a:r>
              <a:rPr lang="en-US" sz="2000" b="1" dirty="0"/>
              <a:t>Fruits- </a:t>
            </a:r>
            <a:r>
              <a:rPr lang="en-US" sz="1800" dirty="0"/>
              <a:t>Fruits provide carbohydrates, but also vitamins and minerals essential for proper recovery of trained muscles and prevention of illness. </a:t>
            </a:r>
          </a:p>
          <a:p>
            <a:pPr>
              <a:lnSpc>
                <a:spcPct val="130000"/>
              </a:lnSpc>
            </a:pPr>
            <a:r>
              <a:rPr lang="en-US" sz="2000" b="1" dirty="0"/>
              <a:t>Vegetables</a:t>
            </a:r>
            <a:r>
              <a:rPr lang="en-US" sz="2000" dirty="0"/>
              <a:t>- </a:t>
            </a:r>
            <a:r>
              <a:rPr lang="en-US" sz="1800" dirty="0"/>
              <a:t>Vegetables are a great source of fiber as well as vitamins and minerals. Fiber provides “staying power”, leading to sustained energy during activity. </a:t>
            </a:r>
          </a:p>
          <a:p>
            <a:pPr>
              <a:lnSpc>
                <a:spcPct val="130000"/>
              </a:lnSpc>
            </a:pPr>
            <a:r>
              <a:rPr lang="en-US" sz="2000" b="1" dirty="0"/>
              <a:t>Dairy- </a:t>
            </a:r>
            <a:r>
              <a:rPr lang="en-US" sz="1800" dirty="0"/>
              <a:t>Choosing low-fat dairy products is a great way for athletes to take on more protein and carbs, as well bone-strengthening calcium and Vitamin D – two components important for protection from injury. </a:t>
            </a:r>
          </a:p>
          <a:p>
            <a:endParaRPr lang="en-US" sz="1800"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12</a:t>
            </a:fld>
            <a:endParaRPr lang="en-US"/>
          </a:p>
        </p:txBody>
      </p:sp>
    </p:spTree>
    <p:extLst>
      <p:ext uri="{BB962C8B-B14F-4D97-AF65-F5344CB8AC3E}">
        <p14:creationId xmlns:p14="http://schemas.microsoft.com/office/powerpoint/2010/main" val="3287382133"/>
      </p:ext>
    </p:extLst>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Opt for WHOLE GRAINS</a:t>
            </a:r>
            <a:endParaRPr lang="en-US" sz="3600"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13</a:t>
            </a:fld>
            <a:endParaRPr lang="en-US"/>
          </a:p>
        </p:txBody>
      </p:sp>
      <p:pic>
        <p:nvPicPr>
          <p:cNvPr id="5" name="Picture 4"/>
          <p:cNvPicPr>
            <a:picLocks noChangeAspect="1"/>
          </p:cNvPicPr>
          <p:nvPr/>
        </p:nvPicPr>
        <p:blipFill>
          <a:blip r:embed="rId3"/>
          <a:stretch>
            <a:fillRect/>
          </a:stretch>
        </p:blipFill>
        <p:spPr>
          <a:xfrm>
            <a:off x="566704" y="990600"/>
            <a:ext cx="6248400" cy="5535052"/>
          </a:xfrm>
          <a:prstGeom prst="rect">
            <a:avLst/>
          </a:prstGeom>
        </p:spPr>
      </p:pic>
      <p:pic>
        <p:nvPicPr>
          <p:cNvPr id="6" name="Picture 5"/>
          <p:cNvPicPr>
            <a:picLocks noChangeAspect="1"/>
          </p:cNvPicPr>
          <p:nvPr/>
        </p:nvPicPr>
        <p:blipFill>
          <a:blip r:embed="rId4"/>
          <a:stretch>
            <a:fillRect/>
          </a:stretch>
        </p:blipFill>
        <p:spPr>
          <a:xfrm>
            <a:off x="6918950" y="1600200"/>
            <a:ext cx="1981200" cy="2737908"/>
          </a:xfrm>
          <a:prstGeom prst="rect">
            <a:avLst/>
          </a:prstGeom>
        </p:spPr>
      </p:pic>
    </p:spTree>
    <p:extLst>
      <p:ext uri="{BB962C8B-B14F-4D97-AF65-F5344CB8AC3E}">
        <p14:creationId xmlns:p14="http://schemas.microsoft.com/office/powerpoint/2010/main" val="4246909160"/>
      </p:ext>
    </p:extLst>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8639"/>
            <a:ext cx="6356822" cy="839391"/>
          </a:xfrm>
        </p:spPr>
        <p:txBody>
          <a:bodyPr/>
          <a:lstStyle/>
          <a:p>
            <a:r>
              <a:rPr lang="en-US" sz="3600" b="1" dirty="0" smtClean="0"/>
              <a:t>Carbohydrates</a:t>
            </a:r>
            <a:endParaRPr lang="en-US" sz="3600" b="1" dirty="0"/>
          </a:p>
        </p:txBody>
      </p:sp>
      <p:sp>
        <p:nvSpPr>
          <p:cNvPr id="3" name="Content Placeholder 2"/>
          <p:cNvSpPr>
            <a:spLocks noGrp="1"/>
          </p:cNvSpPr>
          <p:nvPr>
            <p:ph idx="1"/>
          </p:nvPr>
        </p:nvSpPr>
        <p:spPr>
          <a:xfrm>
            <a:off x="457200" y="1828800"/>
            <a:ext cx="8229600" cy="4464844"/>
          </a:xfrm>
        </p:spPr>
        <p:txBody>
          <a:bodyPr/>
          <a:lstStyle/>
          <a:p>
            <a:r>
              <a:rPr lang="en-US" sz="2400" dirty="0"/>
              <a:t>Carbohydrate is the primary fuel source for high-intensity, maximal-outburst activity, and significant early fuel source for endurance exercise. </a:t>
            </a:r>
          </a:p>
          <a:p>
            <a:r>
              <a:rPr lang="en-US" sz="2400" dirty="0"/>
              <a:t>Consuming adequate amounts of carbohydrate helps you maintain a high level of training intensity and promotes rapid recovery. </a:t>
            </a:r>
          </a:p>
          <a:p>
            <a:r>
              <a:rPr lang="en-US" sz="2400" dirty="0"/>
              <a:t>Carbohydrates should be eaten at all meals and before and after exercise </a:t>
            </a:r>
          </a:p>
          <a:p>
            <a:r>
              <a:rPr lang="en-US" sz="2400" dirty="0"/>
              <a:t>Foods containing carbohydrates: bread, rice, pasta, cereals, crackers, fruits, juices, vegetables, dried beans/peas </a:t>
            </a:r>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14</a:t>
            </a:fld>
            <a:endParaRPr lang="en-US"/>
          </a:p>
        </p:txBody>
      </p:sp>
      <p:pic>
        <p:nvPicPr>
          <p:cNvPr id="6" name="Picture 5"/>
          <p:cNvPicPr>
            <a:picLocks noChangeAspect="1"/>
          </p:cNvPicPr>
          <p:nvPr/>
        </p:nvPicPr>
        <p:blipFill>
          <a:blip r:embed="rId3"/>
          <a:stretch>
            <a:fillRect/>
          </a:stretch>
        </p:blipFill>
        <p:spPr>
          <a:xfrm>
            <a:off x="3276600" y="93691"/>
            <a:ext cx="3839108" cy="1756880"/>
          </a:xfrm>
          <a:prstGeom prst="rect">
            <a:avLst/>
          </a:prstGeom>
        </p:spPr>
      </p:pic>
    </p:spTree>
    <p:extLst>
      <p:ext uri="{BB962C8B-B14F-4D97-AF65-F5344CB8AC3E}">
        <p14:creationId xmlns:p14="http://schemas.microsoft.com/office/powerpoint/2010/main" val="539772465"/>
      </p:ext>
    </p:extLst>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6118"/>
            <a:ext cx="7010400" cy="839391"/>
          </a:xfrm>
        </p:spPr>
        <p:txBody>
          <a:bodyPr/>
          <a:lstStyle/>
          <a:p>
            <a:r>
              <a:rPr lang="en-US" sz="4000" b="1" dirty="0" smtClean="0"/>
              <a:t>Good Carbs vs. Bad Carbs</a:t>
            </a:r>
            <a:endParaRPr lang="en-US" sz="4000"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15</a:t>
            </a:fld>
            <a:endParaRPr lang="en-US"/>
          </a:p>
        </p:txBody>
      </p:sp>
      <p:pic>
        <p:nvPicPr>
          <p:cNvPr id="8" name="Picture 7"/>
          <p:cNvPicPr>
            <a:picLocks noChangeAspect="1"/>
          </p:cNvPicPr>
          <p:nvPr/>
        </p:nvPicPr>
        <p:blipFill>
          <a:blip r:embed="rId3"/>
          <a:stretch>
            <a:fillRect/>
          </a:stretch>
        </p:blipFill>
        <p:spPr>
          <a:xfrm>
            <a:off x="4876800" y="1524000"/>
            <a:ext cx="4186741" cy="4186741"/>
          </a:xfrm>
          <a:prstGeom prst="rect">
            <a:avLst/>
          </a:prstGeom>
        </p:spPr>
      </p:pic>
      <p:pic>
        <p:nvPicPr>
          <p:cNvPr id="9" name="Picture 8"/>
          <p:cNvPicPr>
            <a:picLocks noChangeAspect="1"/>
          </p:cNvPicPr>
          <p:nvPr/>
        </p:nvPicPr>
        <p:blipFill>
          <a:blip r:embed="rId4"/>
          <a:stretch>
            <a:fillRect/>
          </a:stretch>
        </p:blipFill>
        <p:spPr>
          <a:xfrm>
            <a:off x="76200" y="1443541"/>
            <a:ext cx="4267200" cy="4267200"/>
          </a:xfrm>
          <a:prstGeom prst="rect">
            <a:avLst/>
          </a:prstGeom>
        </p:spPr>
      </p:pic>
    </p:spTree>
    <p:extLst>
      <p:ext uri="{BB962C8B-B14F-4D97-AF65-F5344CB8AC3E}">
        <p14:creationId xmlns:p14="http://schemas.microsoft.com/office/powerpoint/2010/main" val="4196057043"/>
      </p:ext>
    </p:extLst>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07" y="250923"/>
            <a:ext cx="6356822" cy="839391"/>
          </a:xfrm>
        </p:spPr>
        <p:txBody>
          <a:bodyPr/>
          <a:lstStyle/>
          <a:p>
            <a:r>
              <a:rPr lang="en-US" sz="4000" b="1" dirty="0" smtClean="0"/>
              <a:t>Proteins</a:t>
            </a:r>
            <a:endParaRPr lang="en-US" sz="4000"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16</a:t>
            </a:fld>
            <a:endParaRPr lang="en-US"/>
          </a:p>
        </p:txBody>
      </p:sp>
      <p:pic>
        <p:nvPicPr>
          <p:cNvPr id="5" name="Picture 4"/>
          <p:cNvPicPr>
            <a:picLocks noChangeAspect="1"/>
          </p:cNvPicPr>
          <p:nvPr/>
        </p:nvPicPr>
        <p:blipFill>
          <a:blip r:embed="rId3">
            <a:alphaModFix amt="37000"/>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a:off x="3429000" y="1524000"/>
            <a:ext cx="5029200" cy="5029200"/>
          </a:xfrm>
          <a:prstGeom prst="rect">
            <a:avLst/>
          </a:prstGeom>
        </p:spPr>
      </p:pic>
      <p:pic>
        <p:nvPicPr>
          <p:cNvPr id="7" name="Picture 6"/>
          <p:cNvPicPr>
            <a:picLocks noChangeAspect="1"/>
          </p:cNvPicPr>
          <p:nvPr/>
        </p:nvPicPr>
        <p:blipFill>
          <a:blip r:embed="rId5"/>
          <a:stretch>
            <a:fillRect/>
          </a:stretch>
        </p:blipFill>
        <p:spPr>
          <a:xfrm>
            <a:off x="420188" y="1298350"/>
            <a:ext cx="3810000" cy="5074795"/>
          </a:xfrm>
          <a:prstGeom prst="rect">
            <a:avLst/>
          </a:prstGeom>
        </p:spPr>
      </p:pic>
      <p:sp>
        <p:nvSpPr>
          <p:cNvPr id="3" name="Content Placeholder 2"/>
          <p:cNvSpPr>
            <a:spLocks noGrp="1"/>
          </p:cNvSpPr>
          <p:nvPr>
            <p:ph idx="1"/>
          </p:nvPr>
        </p:nvSpPr>
        <p:spPr>
          <a:xfrm>
            <a:off x="4419600" y="1524000"/>
            <a:ext cx="4626429" cy="4495800"/>
          </a:xfrm>
        </p:spPr>
        <p:txBody>
          <a:bodyPr/>
          <a:lstStyle/>
          <a:p>
            <a:pPr>
              <a:lnSpc>
                <a:spcPct val="100000"/>
              </a:lnSpc>
            </a:pPr>
            <a:r>
              <a:rPr lang="en-US" dirty="0"/>
              <a:t>Used for building and repairing muscles, red blood cells, hair, and other </a:t>
            </a:r>
            <a:r>
              <a:rPr lang="en-US" dirty="0" smtClean="0"/>
              <a:t>tissues. </a:t>
            </a:r>
          </a:p>
          <a:p>
            <a:pPr>
              <a:lnSpc>
                <a:spcPct val="100000"/>
              </a:lnSpc>
            </a:pPr>
            <a:endParaRPr lang="en-US" sz="1000" dirty="0"/>
          </a:p>
          <a:p>
            <a:pPr>
              <a:lnSpc>
                <a:spcPct val="100000"/>
              </a:lnSpc>
            </a:pPr>
            <a:r>
              <a:rPr lang="en-US" dirty="0"/>
              <a:t>Athletes get enough protein for muscle growth and repair in an average mixed </a:t>
            </a:r>
            <a:r>
              <a:rPr lang="en-US" dirty="0" smtClean="0"/>
              <a:t>diet. </a:t>
            </a:r>
          </a:p>
          <a:p>
            <a:pPr>
              <a:lnSpc>
                <a:spcPct val="100000"/>
              </a:lnSpc>
            </a:pPr>
            <a:endParaRPr lang="en-US" sz="1000" dirty="0"/>
          </a:p>
          <a:p>
            <a:pPr>
              <a:lnSpc>
                <a:spcPct val="100000"/>
              </a:lnSpc>
            </a:pPr>
            <a:r>
              <a:rPr lang="en-US" dirty="0"/>
              <a:t>Protein is found in meat, poultry, dairy </a:t>
            </a:r>
            <a:r>
              <a:rPr lang="en-US" dirty="0" smtClean="0"/>
              <a:t>products, eggs</a:t>
            </a:r>
            <a:r>
              <a:rPr lang="en-US" dirty="0"/>
              <a:t>, nuts, tofu, and </a:t>
            </a:r>
            <a:r>
              <a:rPr lang="en-US" dirty="0" smtClean="0"/>
              <a:t>beans. </a:t>
            </a:r>
            <a:endParaRPr lang="en-US" dirty="0"/>
          </a:p>
          <a:p>
            <a:endParaRPr lang="en-US" dirty="0"/>
          </a:p>
        </p:txBody>
      </p:sp>
    </p:spTree>
    <p:extLst>
      <p:ext uri="{BB962C8B-B14F-4D97-AF65-F5344CB8AC3E}">
        <p14:creationId xmlns:p14="http://schemas.microsoft.com/office/powerpoint/2010/main" val="3896383360"/>
      </p:ext>
    </p:extLst>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41" y="0"/>
            <a:ext cx="6356822" cy="839391"/>
          </a:xfrm>
        </p:spPr>
        <p:txBody>
          <a:bodyPr/>
          <a:lstStyle/>
          <a:p>
            <a:r>
              <a:rPr lang="en-US" sz="3600" b="1" dirty="0" smtClean="0"/>
              <a:t>Proteins</a:t>
            </a:r>
            <a:endParaRPr lang="en-US" sz="3600"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17</a:t>
            </a:fld>
            <a:endParaRPr lang="en-US"/>
          </a:p>
        </p:txBody>
      </p:sp>
      <p:pic>
        <p:nvPicPr>
          <p:cNvPr id="5" name="Picture 4"/>
          <p:cNvPicPr>
            <a:picLocks noChangeAspect="1"/>
          </p:cNvPicPr>
          <p:nvPr/>
        </p:nvPicPr>
        <p:blipFill>
          <a:blip r:embed="rId3"/>
          <a:stretch>
            <a:fillRect/>
          </a:stretch>
        </p:blipFill>
        <p:spPr>
          <a:xfrm>
            <a:off x="990600" y="720742"/>
            <a:ext cx="5638800" cy="2763012"/>
          </a:xfrm>
          <a:prstGeom prst="rect">
            <a:avLst/>
          </a:prstGeom>
        </p:spPr>
      </p:pic>
      <p:pic>
        <p:nvPicPr>
          <p:cNvPr id="7" name="Picture 6"/>
          <p:cNvPicPr>
            <a:picLocks noChangeAspect="1"/>
          </p:cNvPicPr>
          <p:nvPr/>
        </p:nvPicPr>
        <p:blipFill>
          <a:blip r:embed="rId4"/>
          <a:stretch>
            <a:fillRect/>
          </a:stretch>
        </p:blipFill>
        <p:spPr>
          <a:xfrm>
            <a:off x="1003663" y="3592289"/>
            <a:ext cx="5715000" cy="2962766"/>
          </a:xfrm>
          <a:prstGeom prst="rect">
            <a:avLst/>
          </a:prstGeom>
        </p:spPr>
      </p:pic>
    </p:spTree>
    <p:extLst>
      <p:ext uri="{BB962C8B-B14F-4D97-AF65-F5344CB8AC3E}">
        <p14:creationId xmlns:p14="http://schemas.microsoft.com/office/powerpoint/2010/main" val="1807754441"/>
      </p:ext>
    </p:extLst>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381000"/>
            <a:ext cx="2939133" cy="839391"/>
          </a:xfrm>
        </p:spPr>
        <p:txBody>
          <a:bodyPr/>
          <a:lstStyle/>
          <a:p>
            <a:pPr algn="ctr"/>
            <a:r>
              <a:rPr lang="en-US" sz="4000" b="1" dirty="0" smtClean="0"/>
              <a:t>FATS</a:t>
            </a:r>
            <a:endParaRPr lang="en-US" sz="4000" b="1" dirty="0"/>
          </a:p>
        </p:txBody>
      </p:sp>
      <p:sp>
        <p:nvSpPr>
          <p:cNvPr id="3" name="Content Placeholder 2"/>
          <p:cNvSpPr>
            <a:spLocks noGrp="1"/>
          </p:cNvSpPr>
          <p:nvPr>
            <p:ph idx="1"/>
          </p:nvPr>
        </p:nvSpPr>
        <p:spPr>
          <a:xfrm>
            <a:off x="381000" y="2095382"/>
            <a:ext cx="7772400" cy="3287911"/>
          </a:xfrm>
        </p:spPr>
        <p:txBody>
          <a:bodyPr/>
          <a:lstStyle/>
          <a:p>
            <a:r>
              <a:rPr lang="en-US" sz="2400" dirty="0"/>
              <a:t>Helps sustain prolonged exercise </a:t>
            </a:r>
          </a:p>
          <a:p>
            <a:r>
              <a:rPr lang="en-US" sz="2400" dirty="0"/>
              <a:t>Source of stored energy, burned mostly during low-level activity and when other sources are not available </a:t>
            </a:r>
          </a:p>
          <a:p>
            <a:r>
              <a:rPr lang="en-US" sz="2400" dirty="0"/>
              <a:t>Fat should comprise no more than 20-25% of our total calories </a:t>
            </a:r>
          </a:p>
          <a:p>
            <a:r>
              <a:rPr lang="en-US" sz="2400" dirty="0"/>
              <a:t>Healthier fat choices: nuts, seeds, olive oil, canola oil, fish, avocados, and olives </a:t>
            </a:r>
          </a:p>
          <a:p>
            <a:r>
              <a:rPr lang="en-US" sz="2400" dirty="0"/>
              <a:t>Fat also regulates body temperature and hormones and provides fat- soluble vitamins and essential fatty acids. </a:t>
            </a:r>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18</a:t>
            </a:fld>
            <a:endParaRPr lang="en-US"/>
          </a:p>
        </p:txBody>
      </p:sp>
      <p:pic>
        <p:nvPicPr>
          <p:cNvPr id="7" name="Picture 6"/>
          <p:cNvPicPr>
            <a:picLocks noChangeAspect="1"/>
          </p:cNvPicPr>
          <p:nvPr/>
        </p:nvPicPr>
        <p:blipFill>
          <a:blip r:embed="rId3"/>
          <a:stretch>
            <a:fillRect/>
          </a:stretch>
        </p:blipFill>
        <p:spPr>
          <a:xfrm>
            <a:off x="5638800" y="1249665"/>
            <a:ext cx="2362200" cy="1552059"/>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228600" y="228600"/>
            <a:ext cx="3505200" cy="1714382"/>
          </a:xfrm>
          <a:prstGeom prst="rect">
            <a:avLst/>
          </a:prstGeom>
        </p:spPr>
      </p:pic>
    </p:spTree>
    <p:extLst>
      <p:ext uri="{BB962C8B-B14F-4D97-AF65-F5344CB8AC3E}">
        <p14:creationId xmlns:p14="http://schemas.microsoft.com/office/powerpoint/2010/main" val="3710534008"/>
      </p:ext>
    </p:extLst>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41" y="304800"/>
            <a:ext cx="6356822" cy="839391"/>
          </a:xfrm>
        </p:spPr>
        <p:txBody>
          <a:bodyPr/>
          <a:lstStyle/>
          <a:p>
            <a:r>
              <a:rPr lang="en-US" sz="3600" b="1" dirty="0" smtClean="0"/>
              <a:t>Carbs, Fat, Protein</a:t>
            </a:r>
            <a:endParaRPr lang="en-US" sz="3600"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19</a:t>
            </a:fld>
            <a:endParaRPr lang="en-US"/>
          </a:p>
        </p:txBody>
      </p:sp>
      <p:pic>
        <p:nvPicPr>
          <p:cNvPr id="5" name="Picture 4"/>
          <p:cNvPicPr>
            <a:picLocks noChangeAspect="1"/>
          </p:cNvPicPr>
          <p:nvPr/>
        </p:nvPicPr>
        <p:blipFill>
          <a:blip r:embed="rId3"/>
          <a:stretch>
            <a:fillRect/>
          </a:stretch>
        </p:blipFill>
        <p:spPr>
          <a:xfrm>
            <a:off x="0" y="1371600"/>
            <a:ext cx="9144000" cy="5130800"/>
          </a:xfrm>
          <a:prstGeom prst="rect">
            <a:avLst/>
          </a:prstGeom>
        </p:spPr>
      </p:pic>
    </p:spTree>
    <p:extLst>
      <p:ext uri="{BB962C8B-B14F-4D97-AF65-F5344CB8AC3E}">
        <p14:creationId xmlns:p14="http://schemas.microsoft.com/office/powerpoint/2010/main" val="3011847177"/>
      </p:ext>
    </p:extLst>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Topics Covered</a:t>
            </a:r>
            <a:endParaRPr lang="en-US" sz="4400" b="1" dirty="0"/>
          </a:p>
        </p:txBody>
      </p:sp>
      <p:sp>
        <p:nvSpPr>
          <p:cNvPr id="3" name="Content Placeholder 2"/>
          <p:cNvSpPr>
            <a:spLocks noGrp="1"/>
          </p:cNvSpPr>
          <p:nvPr>
            <p:ph idx="1"/>
          </p:nvPr>
        </p:nvSpPr>
        <p:spPr>
          <a:xfrm>
            <a:off x="762000" y="1447800"/>
            <a:ext cx="8078019" cy="4464844"/>
          </a:xfrm>
        </p:spPr>
        <p:txBody>
          <a:bodyPr/>
          <a:lstStyle/>
          <a:p>
            <a:pPr marL="457200" marR="0" lvl="0" indent="-457200">
              <a:lnSpc>
                <a:spcPct val="115000"/>
              </a:lnSpc>
              <a:spcBef>
                <a:spcPts val="0"/>
              </a:spcBef>
              <a:spcAft>
                <a:spcPts val="0"/>
              </a:spcAft>
              <a:buFont typeface="+mj-lt"/>
              <a:buAutoNum type="arabicPeriod"/>
            </a:pPr>
            <a:r>
              <a:rPr lang="en-US" sz="2300" dirty="0">
                <a:latin typeface="Umbutu"/>
                <a:ea typeface="Calibri" panose="020F0502020204030204" pitchFamily="34" charset="0"/>
                <a:cs typeface="Times New Roman" panose="02020603050405020304" pitchFamily="18" charset="0"/>
              </a:rPr>
              <a:t>Hydration                                       </a:t>
            </a:r>
          </a:p>
          <a:p>
            <a:pPr marL="457200" marR="0" lvl="0" indent="-457200">
              <a:lnSpc>
                <a:spcPct val="115000"/>
              </a:lnSpc>
              <a:spcBef>
                <a:spcPts val="0"/>
              </a:spcBef>
              <a:spcAft>
                <a:spcPts val="0"/>
              </a:spcAft>
              <a:buFont typeface="+mj-lt"/>
              <a:buAutoNum type="arabicPeriod"/>
            </a:pPr>
            <a:r>
              <a:rPr lang="en-US" sz="2300" dirty="0">
                <a:latin typeface="Umbutu"/>
                <a:ea typeface="Calibri" panose="020F0502020204030204" pitchFamily="34" charset="0"/>
                <a:cs typeface="Times New Roman" panose="02020603050405020304" pitchFamily="18" charset="0"/>
              </a:rPr>
              <a:t>Dehydration                                                    </a:t>
            </a:r>
          </a:p>
          <a:p>
            <a:pPr marL="457200" marR="0" lvl="0" indent="-457200">
              <a:lnSpc>
                <a:spcPct val="115000"/>
              </a:lnSpc>
              <a:spcBef>
                <a:spcPts val="0"/>
              </a:spcBef>
              <a:spcAft>
                <a:spcPts val="0"/>
              </a:spcAft>
              <a:buFont typeface="+mj-lt"/>
              <a:buAutoNum type="arabicPeriod"/>
            </a:pPr>
            <a:r>
              <a:rPr lang="en-US" sz="2300" dirty="0" err="1">
                <a:latin typeface="Umbutu"/>
                <a:ea typeface="Calibri" panose="020F0502020204030204" pitchFamily="34" charset="0"/>
                <a:cs typeface="Times New Roman" panose="02020603050405020304" pitchFamily="18" charset="0"/>
              </a:rPr>
              <a:t>MyPlate</a:t>
            </a:r>
            <a:r>
              <a:rPr lang="en-US" sz="2300" dirty="0">
                <a:latin typeface="Umbutu"/>
                <a:ea typeface="Calibri" panose="020F0502020204030204" pitchFamily="34" charset="0"/>
                <a:cs typeface="Times New Roman" panose="02020603050405020304" pitchFamily="18" charset="0"/>
              </a:rPr>
              <a:t>                                                            </a:t>
            </a:r>
          </a:p>
          <a:p>
            <a:pPr marL="457200" marR="0" lvl="0" indent="-457200">
              <a:lnSpc>
                <a:spcPct val="115000"/>
              </a:lnSpc>
              <a:spcBef>
                <a:spcPts val="0"/>
              </a:spcBef>
              <a:spcAft>
                <a:spcPts val="0"/>
              </a:spcAft>
              <a:buFont typeface="+mj-lt"/>
              <a:buAutoNum type="arabicPeriod"/>
            </a:pPr>
            <a:r>
              <a:rPr lang="en-US" sz="2300" dirty="0" smtClean="0">
                <a:latin typeface="Umbutu"/>
                <a:ea typeface="Calibri" panose="020F0502020204030204" pitchFamily="34" charset="0"/>
                <a:cs typeface="Times New Roman" panose="02020603050405020304" pitchFamily="18" charset="0"/>
              </a:rPr>
              <a:t>Whole Grains</a:t>
            </a:r>
          </a:p>
          <a:p>
            <a:pPr marL="457200" marR="0" lvl="0" indent="-457200">
              <a:lnSpc>
                <a:spcPct val="115000"/>
              </a:lnSpc>
              <a:spcBef>
                <a:spcPts val="0"/>
              </a:spcBef>
              <a:spcAft>
                <a:spcPts val="0"/>
              </a:spcAft>
              <a:buFont typeface="+mj-lt"/>
              <a:buAutoNum type="arabicPeriod"/>
            </a:pPr>
            <a:r>
              <a:rPr lang="en-US" sz="2300" dirty="0" smtClean="0">
                <a:latin typeface="Umbutu"/>
                <a:ea typeface="Calibri" panose="020F0502020204030204" pitchFamily="34" charset="0"/>
                <a:cs typeface="Times New Roman" panose="02020603050405020304" pitchFamily="18" charset="0"/>
              </a:rPr>
              <a:t>Carbohydrates (Good </a:t>
            </a:r>
            <a:r>
              <a:rPr lang="en-US" sz="2300" dirty="0">
                <a:latin typeface="Umbutu"/>
                <a:ea typeface="Calibri" panose="020F0502020204030204" pitchFamily="34" charset="0"/>
                <a:cs typeface="Times New Roman" panose="02020603050405020304" pitchFamily="18" charset="0"/>
              </a:rPr>
              <a:t>vs. Bad </a:t>
            </a:r>
            <a:r>
              <a:rPr lang="en-US" sz="2300" dirty="0" smtClean="0">
                <a:latin typeface="Umbutu"/>
                <a:ea typeface="Calibri" panose="020F0502020204030204" pitchFamily="34" charset="0"/>
                <a:cs typeface="Times New Roman" panose="02020603050405020304" pitchFamily="18" charset="0"/>
              </a:rPr>
              <a:t>Carbs)</a:t>
            </a:r>
            <a:endParaRPr lang="en-US" sz="2300" dirty="0">
              <a:latin typeface="Umbutu"/>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mj-lt"/>
              <a:buAutoNum type="arabicPeriod"/>
            </a:pPr>
            <a:r>
              <a:rPr lang="en-US" sz="2300" dirty="0" smtClean="0">
                <a:latin typeface="Umbutu"/>
                <a:ea typeface="Calibri" panose="020F0502020204030204" pitchFamily="34" charset="0"/>
                <a:cs typeface="Times New Roman" panose="02020603050405020304" pitchFamily="18" charset="0"/>
              </a:rPr>
              <a:t>Protein</a:t>
            </a:r>
            <a:endParaRPr lang="en-US" sz="2300" dirty="0">
              <a:latin typeface="Umbutu"/>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mj-lt"/>
              <a:buAutoNum type="arabicPeriod"/>
            </a:pPr>
            <a:r>
              <a:rPr lang="en-US" sz="2300" dirty="0">
                <a:latin typeface="Umbutu"/>
                <a:ea typeface="Calibri" panose="020F0502020204030204" pitchFamily="34" charset="0"/>
                <a:cs typeface="Times New Roman" panose="02020603050405020304" pitchFamily="18" charset="0"/>
              </a:rPr>
              <a:t>Fats </a:t>
            </a:r>
            <a:endParaRPr lang="en-US" sz="2300" dirty="0" smtClean="0">
              <a:latin typeface="Umbutu"/>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mj-lt"/>
              <a:buAutoNum type="arabicPeriod"/>
            </a:pPr>
            <a:r>
              <a:rPr lang="en-US" sz="2300" dirty="0" smtClean="0">
                <a:latin typeface="Umbutu"/>
                <a:ea typeface="Calibri" panose="020F0502020204030204" pitchFamily="34" charset="0"/>
                <a:cs typeface="Times New Roman" panose="02020603050405020304" pitchFamily="18" charset="0"/>
              </a:rPr>
              <a:t>Portion Control</a:t>
            </a:r>
          </a:p>
          <a:p>
            <a:pPr marL="457200" marR="0" lvl="0" indent="-457200">
              <a:lnSpc>
                <a:spcPct val="115000"/>
              </a:lnSpc>
              <a:spcBef>
                <a:spcPts val="0"/>
              </a:spcBef>
              <a:spcAft>
                <a:spcPts val="0"/>
              </a:spcAft>
              <a:buFont typeface="+mj-lt"/>
              <a:buAutoNum type="arabicPeriod"/>
            </a:pPr>
            <a:r>
              <a:rPr lang="en-US" sz="2300" dirty="0" smtClean="0">
                <a:latin typeface="Umbutu"/>
                <a:ea typeface="Calibri" panose="020F0502020204030204" pitchFamily="34" charset="0"/>
                <a:cs typeface="Times New Roman" panose="02020603050405020304" pitchFamily="18" charset="0"/>
              </a:rPr>
              <a:t>Vitamins </a:t>
            </a:r>
            <a:r>
              <a:rPr lang="en-US" sz="2300" dirty="0">
                <a:latin typeface="Umbutu"/>
                <a:ea typeface="Calibri" panose="020F0502020204030204" pitchFamily="34" charset="0"/>
                <a:cs typeface="Times New Roman" panose="02020603050405020304" pitchFamily="18" charset="0"/>
              </a:rPr>
              <a:t>and Minerals</a:t>
            </a:r>
          </a:p>
          <a:p>
            <a:pPr marL="457200" marR="0" lvl="0" indent="-457200">
              <a:lnSpc>
                <a:spcPct val="115000"/>
              </a:lnSpc>
              <a:spcBef>
                <a:spcPts val="0"/>
              </a:spcBef>
              <a:spcAft>
                <a:spcPts val="0"/>
              </a:spcAft>
              <a:buFont typeface="+mj-lt"/>
              <a:buAutoNum type="arabicPeriod"/>
            </a:pPr>
            <a:r>
              <a:rPr lang="en-US" sz="2300" dirty="0">
                <a:latin typeface="Umbutu"/>
                <a:ea typeface="Calibri" panose="020F0502020204030204" pitchFamily="34" charset="0"/>
                <a:cs typeface="Times New Roman" panose="02020603050405020304" pitchFamily="18" charset="0"/>
              </a:rPr>
              <a:t>Pre &amp; Post Workout Snacks</a:t>
            </a:r>
          </a:p>
          <a:p>
            <a:pPr marL="457200" marR="0" lvl="0" indent="-457200">
              <a:lnSpc>
                <a:spcPct val="115000"/>
              </a:lnSpc>
              <a:spcBef>
                <a:spcPts val="0"/>
              </a:spcBef>
              <a:spcAft>
                <a:spcPts val="0"/>
              </a:spcAft>
              <a:buFont typeface="+mj-lt"/>
              <a:buAutoNum type="arabicPeriod"/>
            </a:pPr>
            <a:r>
              <a:rPr lang="en-US" sz="2300" dirty="0">
                <a:latin typeface="Umbutu"/>
                <a:ea typeface="Calibri" panose="020F0502020204030204" pitchFamily="34" charset="0"/>
                <a:cs typeface="Times New Roman" panose="02020603050405020304" pitchFamily="18" charset="0"/>
              </a:rPr>
              <a:t>Eating on the Road</a:t>
            </a:r>
          </a:p>
          <a:p>
            <a:pPr marL="457200" marR="0" lvl="0" indent="-457200">
              <a:lnSpc>
                <a:spcPct val="115000"/>
              </a:lnSpc>
              <a:spcBef>
                <a:spcPts val="0"/>
              </a:spcBef>
              <a:spcAft>
                <a:spcPts val="1000"/>
              </a:spcAft>
              <a:buFont typeface="+mj-lt"/>
              <a:buAutoNum type="arabicPeriod"/>
            </a:pPr>
            <a:r>
              <a:rPr lang="en-US" sz="2300" dirty="0">
                <a:latin typeface="Umbutu"/>
                <a:ea typeface="Calibri" panose="020F0502020204030204" pitchFamily="34" charset="0"/>
                <a:cs typeface="Times New Roman" panose="02020603050405020304" pitchFamily="18" charset="0"/>
              </a:rPr>
              <a:t>Coaches Notes/Review</a:t>
            </a:r>
          </a:p>
          <a:p>
            <a:endParaRPr lang="en-US" sz="2300" dirty="0"/>
          </a:p>
        </p:txBody>
      </p:sp>
    </p:spTree>
    <p:extLst>
      <p:ext uri="{BB962C8B-B14F-4D97-AF65-F5344CB8AC3E}">
        <p14:creationId xmlns:p14="http://schemas.microsoft.com/office/powerpoint/2010/main" val="1829012066"/>
      </p:ext>
    </p:extLst>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744"/>
            <a:ext cx="6356822" cy="839391"/>
          </a:xfrm>
        </p:spPr>
        <p:txBody>
          <a:bodyPr/>
          <a:lstStyle/>
          <a:p>
            <a:r>
              <a:rPr lang="en-US" sz="3600" b="1" dirty="0" smtClean="0"/>
              <a:t>Portion Control</a:t>
            </a:r>
            <a:endParaRPr lang="en-US" sz="3600" b="1" dirty="0"/>
          </a:p>
        </p:txBody>
      </p:sp>
      <p:sp>
        <p:nvSpPr>
          <p:cNvPr id="3" name="Content Placeholder 2"/>
          <p:cNvSpPr>
            <a:spLocks noGrp="1"/>
          </p:cNvSpPr>
          <p:nvPr>
            <p:ph idx="1"/>
          </p:nvPr>
        </p:nvSpPr>
        <p:spPr>
          <a:xfrm>
            <a:off x="564490" y="1371600"/>
            <a:ext cx="3657600" cy="1600200"/>
          </a:xfrm>
        </p:spPr>
        <p:txBody>
          <a:bodyPr/>
          <a:lstStyle/>
          <a:p>
            <a:pPr>
              <a:lnSpc>
                <a:spcPct val="100000"/>
              </a:lnSpc>
              <a:spcBef>
                <a:spcPts val="0"/>
              </a:spcBef>
            </a:pPr>
            <a:r>
              <a:rPr lang="en-US" dirty="0" smtClean="0"/>
              <a:t>Too much of a Good thing can also be BAD</a:t>
            </a:r>
          </a:p>
          <a:p>
            <a:pPr>
              <a:lnSpc>
                <a:spcPct val="100000"/>
              </a:lnSpc>
              <a:spcBef>
                <a:spcPts val="0"/>
              </a:spcBef>
            </a:pPr>
            <a:endParaRPr lang="en-US" dirty="0" smtClean="0"/>
          </a:p>
          <a:p>
            <a:pPr>
              <a:lnSpc>
                <a:spcPct val="100000"/>
              </a:lnSpc>
              <a:spcBef>
                <a:spcPts val="0"/>
              </a:spcBef>
            </a:pPr>
            <a:r>
              <a:rPr lang="en-US" dirty="0" smtClean="0"/>
              <a:t>Remember to look for the serving size on the Nutrition Facts label.</a:t>
            </a:r>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20</a:t>
            </a:fld>
            <a:endParaRPr lang="en-US"/>
          </a:p>
        </p:txBody>
      </p:sp>
      <p:pic>
        <p:nvPicPr>
          <p:cNvPr id="5" name="Picture 4"/>
          <p:cNvPicPr>
            <a:picLocks noChangeAspect="1"/>
          </p:cNvPicPr>
          <p:nvPr/>
        </p:nvPicPr>
        <p:blipFill>
          <a:blip r:embed="rId3"/>
          <a:stretch>
            <a:fillRect/>
          </a:stretch>
        </p:blipFill>
        <p:spPr>
          <a:xfrm>
            <a:off x="4535350" y="1676400"/>
            <a:ext cx="3237050" cy="2270867"/>
          </a:xfrm>
          <a:prstGeom prst="rect">
            <a:avLst/>
          </a:prstGeom>
        </p:spPr>
      </p:pic>
      <p:pic>
        <p:nvPicPr>
          <p:cNvPr id="6" name="Picture 5"/>
          <p:cNvPicPr>
            <a:picLocks noChangeAspect="1"/>
          </p:cNvPicPr>
          <p:nvPr/>
        </p:nvPicPr>
        <p:blipFill>
          <a:blip r:embed="rId4"/>
          <a:stretch>
            <a:fillRect/>
          </a:stretch>
        </p:blipFill>
        <p:spPr>
          <a:xfrm>
            <a:off x="838200" y="4131338"/>
            <a:ext cx="3200400" cy="2329633"/>
          </a:xfrm>
          <a:prstGeom prst="rect">
            <a:avLst/>
          </a:prstGeom>
        </p:spPr>
      </p:pic>
      <p:pic>
        <p:nvPicPr>
          <p:cNvPr id="8" name="Picture 7"/>
          <p:cNvPicPr>
            <a:picLocks noChangeAspect="1"/>
          </p:cNvPicPr>
          <p:nvPr/>
        </p:nvPicPr>
        <p:blipFill>
          <a:blip r:embed="rId5"/>
          <a:stretch>
            <a:fillRect/>
          </a:stretch>
        </p:blipFill>
        <p:spPr>
          <a:xfrm>
            <a:off x="4559300" y="4100858"/>
            <a:ext cx="3213100" cy="2360113"/>
          </a:xfrm>
          <a:prstGeom prst="rect">
            <a:avLst/>
          </a:prstGeom>
        </p:spPr>
      </p:pic>
    </p:spTree>
    <p:extLst>
      <p:ext uri="{BB962C8B-B14F-4D97-AF65-F5344CB8AC3E}">
        <p14:creationId xmlns:p14="http://schemas.microsoft.com/office/powerpoint/2010/main" val="2103585340"/>
      </p:ext>
    </p:extLst>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356822" cy="839391"/>
          </a:xfrm>
        </p:spPr>
        <p:txBody>
          <a:bodyPr/>
          <a:lstStyle/>
          <a:p>
            <a:r>
              <a:rPr lang="en-US" b="1" dirty="0" smtClean="0"/>
              <a:t>Portion Control</a:t>
            </a:r>
            <a:endParaRPr lang="en-US"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21</a:t>
            </a:fld>
            <a:endParaRPr lang="en-US"/>
          </a:p>
        </p:txBody>
      </p:sp>
      <p:pic>
        <p:nvPicPr>
          <p:cNvPr id="5" name="Picture 4"/>
          <p:cNvPicPr>
            <a:picLocks noChangeAspect="1"/>
          </p:cNvPicPr>
          <p:nvPr/>
        </p:nvPicPr>
        <p:blipFill>
          <a:blip r:embed="rId3"/>
          <a:stretch>
            <a:fillRect/>
          </a:stretch>
        </p:blipFill>
        <p:spPr>
          <a:xfrm>
            <a:off x="2795103" y="838198"/>
            <a:ext cx="4386856" cy="5410201"/>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90601" y="2667000"/>
            <a:ext cx="5562601" cy="1905000"/>
          </a:xfrm>
          <a:prstGeom prst="rect">
            <a:avLst/>
          </a:prstGeom>
          <a:noFill/>
          <a:ln>
            <a:noFill/>
          </a:ln>
        </p:spPr>
      </p:pic>
    </p:spTree>
    <p:extLst>
      <p:ext uri="{BB962C8B-B14F-4D97-AF65-F5344CB8AC3E}">
        <p14:creationId xmlns:p14="http://schemas.microsoft.com/office/powerpoint/2010/main" val="2076998617"/>
      </p:ext>
    </p:extLst>
  </p:cSld>
  <p:clrMapOvr>
    <a:masterClrMapping/>
  </p:clrMapOvr>
  <p:transition spd="med">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Vitamins and Minerals</a:t>
            </a:r>
            <a:endParaRPr lang="en-US" sz="4000" b="1" dirty="0"/>
          </a:p>
        </p:txBody>
      </p:sp>
      <p:sp>
        <p:nvSpPr>
          <p:cNvPr id="3" name="Content Placeholder 2"/>
          <p:cNvSpPr>
            <a:spLocks noGrp="1"/>
          </p:cNvSpPr>
          <p:nvPr>
            <p:ph idx="1"/>
          </p:nvPr>
        </p:nvSpPr>
        <p:spPr>
          <a:xfrm>
            <a:off x="443951" y="1143000"/>
            <a:ext cx="6752262" cy="4464844"/>
          </a:xfrm>
        </p:spPr>
        <p:txBody>
          <a:bodyPr/>
          <a:lstStyle/>
          <a:p>
            <a:pPr>
              <a:lnSpc>
                <a:spcPct val="100000"/>
              </a:lnSpc>
            </a:pPr>
            <a:r>
              <a:rPr lang="en-US" sz="2400" dirty="0" smtClean="0"/>
              <a:t>Needed </a:t>
            </a:r>
            <a:r>
              <a:rPr lang="en-US" sz="2400" dirty="0"/>
              <a:t>to regulate processes in the body- used to utilize energy from carbohydrates, protein, and </a:t>
            </a:r>
            <a:r>
              <a:rPr lang="en-US" sz="2400" dirty="0" smtClean="0"/>
              <a:t>fat. </a:t>
            </a:r>
            <a:endParaRPr lang="en-US" sz="2400" dirty="0"/>
          </a:p>
          <a:p>
            <a:pPr algn="ctr">
              <a:lnSpc>
                <a:spcPct val="100000"/>
              </a:lnSpc>
            </a:pPr>
            <a:r>
              <a:rPr lang="en-US" sz="2400" b="1" u="sng" dirty="0" smtClean="0">
                <a:solidFill>
                  <a:srgbClr val="3366FF"/>
                </a:solidFill>
              </a:rPr>
              <a:t>Calcium</a:t>
            </a:r>
          </a:p>
          <a:p>
            <a:pPr>
              <a:lnSpc>
                <a:spcPct val="100000"/>
              </a:lnSpc>
            </a:pPr>
            <a:r>
              <a:rPr lang="en-US" sz="2400" dirty="0" smtClean="0"/>
              <a:t>Builds </a:t>
            </a:r>
            <a:r>
              <a:rPr lang="en-US" sz="2400" dirty="0"/>
              <a:t>bones, length, and </a:t>
            </a:r>
            <a:r>
              <a:rPr lang="en-US" sz="2400" dirty="0" smtClean="0"/>
              <a:t>strength.</a:t>
            </a:r>
          </a:p>
          <a:p>
            <a:pPr>
              <a:lnSpc>
                <a:spcPct val="100000"/>
              </a:lnSpc>
            </a:pPr>
            <a:r>
              <a:rPr lang="en-US" sz="2400" dirty="0" smtClean="0"/>
              <a:t>Helps </a:t>
            </a:r>
            <a:r>
              <a:rPr lang="en-US" sz="2400" dirty="0"/>
              <a:t>your muscles contract and </a:t>
            </a:r>
            <a:r>
              <a:rPr lang="en-US" sz="2400" dirty="0" smtClean="0"/>
              <a:t>nerves function </a:t>
            </a:r>
            <a:endParaRPr lang="en-US" sz="2400" dirty="0"/>
          </a:p>
          <a:p>
            <a:pPr>
              <a:lnSpc>
                <a:spcPct val="100000"/>
              </a:lnSpc>
            </a:pPr>
            <a:r>
              <a:rPr lang="en-US" sz="2400" dirty="0" smtClean="0"/>
              <a:t>Found </a:t>
            </a:r>
            <a:r>
              <a:rPr lang="en-US" sz="2400" dirty="0"/>
              <a:t>in dairy products, calcium-fortified orange juice, dark green vegetables, dried legumes </a:t>
            </a:r>
          </a:p>
          <a:p>
            <a:pPr>
              <a:lnSpc>
                <a:spcPct val="100000"/>
              </a:lnSpc>
            </a:pPr>
            <a:r>
              <a:rPr lang="en-US" sz="2400" dirty="0" smtClean="0"/>
              <a:t>Not </a:t>
            </a:r>
            <a:r>
              <a:rPr lang="en-US" sz="2400" dirty="0"/>
              <a:t>enough calcium can affect bone density and bone loss, increasing your risk of stress fractures. Lack of calcium can also </a:t>
            </a:r>
            <a:r>
              <a:rPr lang="en-US" sz="2400" dirty="0" smtClean="0"/>
              <a:t>contribute </a:t>
            </a:r>
            <a:r>
              <a:rPr lang="en-US" sz="2400" dirty="0"/>
              <a:t>to muscle cramping. </a:t>
            </a:r>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22</a:t>
            </a:fld>
            <a:endParaRPr lang="en-US"/>
          </a:p>
        </p:txBody>
      </p:sp>
      <p:pic>
        <p:nvPicPr>
          <p:cNvPr id="5" name="Picture 4"/>
          <p:cNvPicPr>
            <a:picLocks noChangeAspect="1"/>
          </p:cNvPicPr>
          <p:nvPr/>
        </p:nvPicPr>
        <p:blipFill>
          <a:blip r:embed="rId3"/>
          <a:stretch>
            <a:fillRect/>
          </a:stretch>
        </p:blipFill>
        <p:spPr>
          <a:xfrm>
            <a:off x="7209462" y="1524000"/>
            <a:ext cx="1905000" cy="1905000"/>
          </a:xfrm>
          <a:prstGeom prst="rect">
            <a:avLst/>
          </a:prstGeom>
        </p:spPr>
      </p:pic>
      <p:pic>
        <p:nvPicPr>
          <p:cNvPr id="7" name="Picture 6"/>
          <p:cNvPicPr>
            <a:picLocks noChangeAspect="1"/>
          </p:cNvPicPr>
          <p:nvPr/>
        </p:nvPicPr>
        <p:blipFill>
          <a:blip r:embed="rId4"/>
          <a:stretch>
            <a:fillRect/>
          </a:stretch>
        </p:blipFill>
        <p:spPr>
          <a:xfrm>
            <a:off x="7159202" y="3582591"/>
            <a:ext cx="1955260" cy="1371600"/>
          </a:xfrm>
          <a:prstGeom prst="rect">
            <a:avLst/>
          </a:prstGeom>
        </p:spPr>
      </p:pic>
    </p:spTree>
    <p:extLst>
      <p:ext uri="{BB962C8B-B14F-4D97-AF65-F5344CB8AC3E}">
        <p14:creationId xmlns:p14="http://schemas.microsoft.com/office/powerpoint/2010/main" val="3472346017"/>
      </p:ext>
    </p:extLst>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189309"/>
            <a:ext cx="6356822" cy="839391"/>
          </a:xfrm>
        </p:spPr>
        <p:txBody>
          <a:bodyPr/>
          <a:lstStyle/>
          <a:p>
            <a:r>
              <a:rPr lang="en-US" sz="4000" b="1" dirty="0"/>
              <a:t>Vitamins and Minerals</a:t>
            </a:r>
            <a:endParaRPr lang="en-US" sz="4000" dirty="0"/>
          </a:p>
        </p:txBody>
      </p:sp>
      <p:sp>
        <p:nvSpPr>
          <p:cNvPr id="3" name="Content Placeholder 2"/>
          <p:cNvSpPr>
            <a:spLocks noGrp="1"/>
          </p:cNvSpPr>
          <p:nvPr>
            <p:ph idx="1"/>
          </p:nvPr>
        </p:nvSpPr>
        <p:spPr>
          <a:xfrm>
            <a:off x="4191000" y="1295400"/>
            <a:ext cx="4953000" cy="4876800"/>
          </a:xfrm>
        </p:spPr>
        <p:txBody>
          <a:bodyPr/>
          <a:lstStyle/>
          <a:p>
            <a:pPr algn="ctr"/>
            <a:r>
              <a:rPr lang="en-US" sz="2800" b="1" u="sng" dirty="0" smtClean="0">
                <a:solidFill>
                  <a:srgbClr val="008000"/>
                </a:solidFill>
              </a:rPr>
              <a:t>Iron</a:t>
            </a:r>
            <a:endParaRPr lang="en-US" sz="2800" b="1" u="sng" dirty="0">
              <a:solidFill>
                <a:srgbClr val="008000"/>
              </a:solidFill>
            </a:endParaRPr>
          </a:p>
          <a:p>
            <a:pPr>
              <a:lnSpc>
                <a:spcPct val="100000"/>
              </a:lnSpc>
            </a:pPr>
            <a:r>
              <a:rPr lang="en-US" dirty="0" smtClean="0"/>
              <a:t>Aids </a:t>
            </a:r>
            <a:r>
              <a:rPr lang="en-US" dirty="0"/>
              <a:t>in energy </a:t>
            </a:r>
            <a:r>
              <a:rPr lang="en-US" dirty="0" smtClean="0"/>
              <a:t>metabolism. </a:t>
            </a:r>
          </a:p>
          <a:p>
            <a:pPr>
              <a:lnSpc>
                <a:spcPct val="100000"/>
              </a:lnSpc>
            </a:pPr>
            <a:r>
              <a:rPr lang="en-US" dirty="0" smtClean="0"/>
              <a:t>Deficiency </a:t>
            </a:r>
            <a:r>
              <a:rPr lang="en-US" dirty="0"/>
              <a:t>can lead to weakness and </a:t>
            </a:r>
            <a:r>
              <a:rPr lang="en-US" dirty="0" smtClean="0"/>
              <a:t>reduced resistance to infection. </a:t>
            </a:r>
            <a:endParaRPr lang="en-US" dirty="0"/>
          </a:p>
          <a:p>
            <a:pPr>
              <a:lnSpc>
                <a:spcPct val="100000"/>
              </a:lnSpc>
            </a:pPr>
            <a:r>
              <a:rPr lang="en-US" dirty="0"/>
              <a:t>Iron is found in lean meats, eggs, legumes, whole grains, green leafy vegetables </a:t>
            </a:r>
          </a:p>
          <a:p>
            <a:pPr>
              <a:lnSpc>
                <a:spcPct val="100000"/>
              </a:lnSpc>
            </a:pPr>
            <a:r>
              <a:rPr lang="en-US" b="1" u="sng" dirty="0">
                <a:solidFill>
                  <a:srgbClr val="FF6600"/>
                </a:solidFill>
              </a:rPr>
              <a:t>Vitamin C </a:t>
            </a:r>
            <a:r>
              <a:rPr lang="en-US" dirty="0"/>
              <a:t>increases the body’s ability to absorb </a:t>
            </a:r>
            <a:r>
              <a:rPr lang="en-US" dirty="0" smtClean="0"/>
              <a:t>iron.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23</a:t>
            </a:fld>
            <a:endParaRPr lang="en-US"/>
          </a:p>
        </p:txBody>
      </p:sp>
      <p:pic>
        <p:nvPicPr>
          <p:cNvPr id="5" name="Picture 4"/>
          <p:cNvPicPr>
            <a:picLocks noChangeAspect="1"/>
          </p:cNvPicPr>
          <p:nvPr/>
        </p:nvPicPr>
        <p:blipFill>
          <a:blip r:embed="rId3"/>
          <a:stretch>
            <a:fillRect/>
          </a:stretch>
        </p:blipFill>
        <p:spPr>
          <a:xfrm>
            <a:off x="211525" y="938349"/>
            <a:ext cx="3844149" cy="2971800"/>
          </a:xfrm>
          <a:prstGeom prst="rect">
            <a:avLst/>
          </a:prstGeom>
        </p:spPr>
      </p:pic>
      <p:pic>
        <p:nvPicPr>
          <p:cNvPr id="6" name="Picture 5"/>
          <p:cNvPicPr>
            <a:picLocks noChangeAspect="1"/>
          </p:cNvPicPr>
          <p:nvPr/>
        </p:nvPicPr>
        <p:blipFill>
          <a:blip r:embed="rId4"/>
          <a:stretch>
            <a:fillRect/>
          </a:stretch>
        </p:blipFill>
        <p:spPr>
          <a:xfrm>
            <a:off x="211525" y="3959140"/>
            <a:ext cx="3844149" cy="2555631"/>
          </a:xfrm>
          <a:prstGeom prst="rect">
            <a:avLst/>
          </a:prstGeom>
        </p:spPr>
      </p:pic>
    </p:spTree>
    <p:extLst>
      <p:ext uri="{BB962C8B-B14F-4D97-AF65-F5344CB8AC3E}">
        <p14:creationId xmlns:p14="http://schemas.microsoft.com/office/powerpoint/2010/main" val="505356361"/>
      </p:ext>
    </p:extLst>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What should I eat?</a:t>
            </a:r>
            <a:endParaRPr lang="en-US"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24</a:t>
            </a:fld>
            <a:endParaRPr lang="en-US"/>
          </a:p>
        </p:txBody>
      </p:sp>
      <p:pic>
        <p:nvPicPr>
          <p:cNvPr id="10" name="Picture 9"/>
          <p:cNvPicPr>
            <a:picLocks noChangeAspect="1"/>
          </p:cNvPicPr>
          <p:nvPr/>
        </p:nvPicPr>
        <p:blipFill>
          <a:blip r:embed="rId3"/>
          <a:stretch>
            <a:fillRect/>
          </a:stretch>
        </p:blipFill>
        <p:spPr>
          <a:xfrm>
            <a:off x="5105400" y="1781908"/>
            <a:ext cx="3429000" cy="3867151"/>
          </a:xfrm>
          <a:prstGeom prst="rect">
            <a:avLst/>
          </a:prstGeom>
        </p:spPr>
      </p:pic>
      <p:pic>
        <p:nvPicPr>
          <p:cNvPr id="11" name="Picture 10"/>
          <p:cNvPicPr>
            <a:picLocks noChangeAspect="1"/>
          </p:cNvPicPr>
          <p:nvPr/>
        </p:nvPicPr>
        <p:blipFill>
          <a:blip r:embed="rId4"/>
          <a:stretch>
            <a:fillRect/>
          </a:stretch>
        </p:blipFill>
        <p:spPr>
          <a:xfrm>
            <a:off x="1447800" y="1788439"/>
            <a:ext cx="3352800" cy="3860620"/>
          </a:xfrm>
          <a:prstGeom prst="rect">
            <a:avLst/>
          </a:prstGeom>
        </p:spPr>
      </p:pic>
    </p:spTree>
    <p:extLst>
      <p:ext uri="{BB962C8B-B14F-4D97-AF65-F5344CB8AC3E}">
        <p14:creationId xmlns:p14="http://schemas.microsoft.com/office/powerpoint/2010/main" val="67162791"/>
      </p:ext>
    </p:extLst>
  </p:cSld>
  <p:clrMapOvr>
    <a:masterClrMapping/>
  </p:clrMapOvr>
  <p:transition spd="med">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sp>
        <p:nvSpPr>
          <p:cNvPr id="12" name="Content Placeholder 11"/>
          <p:cNvSpPr>
            <a:spLocks noGrp="1"/>
          </p:cNvSpPr>
          <p:nvPr>
            <p:ph idx="1"/>
          </p:nvPr>
        </p:nvSpPr>
        <p:spPr>
          <a:xfrm>
            <a:off x="381000" y="1600200"/>
            <a:ext cx="8078019" cy="2525911"/>
          </a:xfrm>
        </p:spPr>
        <p:txBody>
          <a:bodyPr/>
          <a:lstStyle/>
          <a:p>
            <a:r>
              <a:rPr lang="en-US" dirty="0"/>
              <a:t>Planning ahead! </a:t>
            </a:r>
          </a:p>
          <a:p>
            <a:r>
              <a:rPr lang="en-US" dirty="0"/>
              <a:t>Decide in advance when and where the meals are going to be during the road trip. </a:t>
            </a:r>
          </a:p>
          <a:p>
            <a:r>
              <a:rPr lang="en-US" dirty="0"/>
              <a:t>Call ahead and order so the meals are ready when you arrive. Most chain restaurants have online menus. </a:t>
            </a:r>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25</a:t>
            </a:fld>
            <a:endParaRPr lang="en-US"/>
          </a:p>
        </p:txBody>
      </p:sp>
      <p:pic>
        <p:nvPicPr>
          <p:cNvPr id="8" name="Picture 7"/>
          <p:cNvPicPr>
            <a:picLocks noChangeAspect="1"/>
          </p:cNvPicPr>
          <p:nvPr/>
        </p:nvPicPr>
        <p:blipFill>
          <a:blip r:embed="rId3"/>
          <a:stretch>
            <a:fillRect/>
          </a:stretch>
        </p:blipFill>
        <p:spPr>
          <a:xfrm>
            <a:off x="313172" y="188913"/>
            <a:ext cx="6819900" cy="1193800"/>
          </a:xfrm>
          <a:prstGeom prst="rect">
            <a:avLst/>
          </a:prstGeom>
        </p:spPr>
      </p:pic>
      <p:pic>
        <p:nvPicPr>
          <p:cNvPr id="13" name="Picture 12"/>
          <p:cNvPicPr>
            <a:picLocks noChangeAspect="1"/>
          </p:cNvPicPr>
          <p:nvPr/>
        </p:nvPicPr>
        <p:blipFill>
          <a:blip r:embed="rId4"/>
          <a:stretch>
            <a:fillRect/>
          </a:stretch>
        </p:blipFill>
        <p:spPr>
          <a:xfrm>
            <a:off x="228600" y="4191000"/>
            <a:ext cx="2336800" cy="2336800"/>
          </a:xfrm>
          <a:prstGeom prst="rect">
            <a:avLst/>
          </a:prstGeom>
        </p:spPr>
      </p:pic>
      <p:pic>
        <p:nvPicPr>
          <p:cNvPr id="14" name="Picture 13"/>
          <p:cNvPicPr>
            <a:picLocks noChangeAspect="1"/>
          </p:cNvPicPr>
          <p:nvPr/>
        </p:nvPicPr>
        <p:blipFill>
          <a:blip r:embed="rId5"/>
          <a:stretch>
            <a:fillRect/>
          </a:stretch>
        </p:blipFill>
        <p:spPr>
          <a:xfrm>
            <a:off x="2819400" y="4191000"/>
            <a:ext cx="1752600" cy="2375470"/>
          </a:xfrm>
          <a:prstGeom prst="rect">
            <a:avLst/>
          </a:prstGeom>
        </p:spPr>
      </p:pic>
      <p:pic>
        <p:nvPicPr>
          <p:cNvPr id="15" name="Picture 14"/>
          <p:cNvPicPr>
            <a:picLocks noChangeAspect="1"/>
          </p:cNvPicPr>
          <p:nvPr/>
        </p:nvPicPr>
        <p:blipFill>
          <a:blip r:embed="rId6"/>
          <a:stretch>
            <a:fillRect/>
          </a:stretch>
        </p:blipFill>
        <p:spPr>
          <a:xfrm>
            <a:off x="4800599" y="4191000"/>
            <a:ext cx="2968831" cy="2286000"/>
          </a:xfrm>
          <a:prstGeom prst="rect">
            <a:avLst/>
          </a:prstGeom>
        </p:spPr>
      </p:pic>
    </p:spTree>
    <p:extLst>
      <p:ext uri="{BB962C8B-B14F-4D97-AF65-F5344CB8AC3E}">
        <p14:creationId xmlns:p14="http://schemas.microsoft.com/office/powerpoint/2010/main" val="1414952786"/>
      </p:ext>
    </p:extLst>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78" y="228600"/>
            <a:ext cx="6356822" cy="839391"/>
          </a:xfrm>
        </p:spPr>
        <p:txBody>
          <a:bodyPr/>
          <a:lstStyle/>
          <a:p>
            <a:r>
              <a:rPr lang="en-US" dirty="0" smtClean="0"/>
              <a:t>When </a:t>
            </a:r>
            <a:r>
              <a:rPr lang="en-US" dirty="0"/>
              <a:t>Getting Snacks For the Team Cooler, Look for... </a:t>
            </a:r>
            <a:br>
              <a:rPr lang="en-US" dirty="0"/>
            </a:br>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26</a:t>
            </a:fld>
            <a:endParaRPr lang="en-US"/>
          </a:p>
        </p:txBody>
      </p:sp>
      <p:pic>
        <p:nvPicPr>
          <p:cNvPr id="5" name="Picture 4"/>
          <p:cNvPicPr>
            <a:picLocks noChangeAspect="1"/>
          </p:cNvPicPr>
          <p:nvPr/>
        </p:nvPicPr>
        <p:blipFill>
          <a:blip r:embed="rId3"/>
          <a:stretch>
            <a:fillRect/>
          </a:stretch>
        </p:blipFill>
        <p:spPr>
          <a:xfrm>
            <a:off x="74145" y="1314938"/>
            <a:ext cx="2567556" cy="3352800"/>
          </a:xfrm>
          <a:prstGeom prst="rect">
            <a:avLst/>
          </a:prstGeom>
        </p:spPr>
      </p:pic>
      <p:pic>
        <p:nvPicPr>
          <p:cNvPr id="9" name="Picture 8"/>
          <p:cNvPicPr>
            <a:picLocks noChangeAspect="1"/>
          </p:cNvPicPr>
          <p:nvPr/>
        </p:nvPicPr>
        <p:blipFill>
          <a:blip r:embed="rId4"/>
          <a:stretch>
            <a:fillRect/>
          </a:stretch>
        </p:blipFill>
        <p:spPr>
          <a:xfrm>
            <a:off x="2667000" y="1295400"/>
            <a:ext cx="2857500" cy="2857500"/>
          </a:xfrm>
          <a:prstGeom prst="rect">
            <a:avLst/>
          </a:prstGeom>
        </p:spPr>
      </p:pic>
      <p:pic>
        <p:nvPicPr>
          <p:cNvPr id="10" name="Picture 9"/>
          <p:cNvPicPr>
            <a:picLocks noChangeAspect="1"/>
          </p:cNvPicPr>
          <p:nvPr/>
        </p:nvPicPr>
        <p:blipFill>
          <a:blip r:embed="rId5"/>
          <a:stretch>
            <a:fillRect/>
          </a:stretch>
        </p:blipFill>
        <p:spPr>
          <a:xfrm>
            <a:off x="0" y="4191000"/>
            <a:ext cx="3505200" cy="2311400"/>
          </a:xfrm>
          <a:prstGeom prst="rect">
            <a:avLst/>
          </a:prstGeom>
        </p:spPr>
      </p:pic>
      <p:pic>
        <p:nvPicPr>
          <p:cNvPr id="11" name="Picture 10"/>
          <p:cNvPicPr>
            <a:picLocks noChangeAspect="1"/>
          </p:cNvPicPr>
          <p:nvPr/>
        </p:nvPicPr>
        <p:blipFill>
          <a:blip r:embed="rId6"/>
          <a:stretch>
            <a:fillRect/>
          </a:stretch>
        </p:blipFill>
        <p:spPr>
          <a:xfrm>
            <a:off x="3505200" y="4191000"/>
            <a:ext cx="2438400" cy="2438400"/>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553200" y="1600200"/>
            <a:ext cx="2933700" cy="2768600"/>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0" b="100000" l="0" r="89804"/>
                    </a14:imgEffect>
                  </a14:imgLayer>
                </a14:imgProps>
              </a:ext>
            </a:extLst>
          </a:blip>
          <a:stretch>
            <a:fillRect/>
          </a:stretch>
        </p:blipFill>
        <p:spPr>
          <a:xfrm>
            <a:off x="6096000" y="3962400"/>
            <a:ext cx="2743200" cy="2130014"/>
          </a:xfrm>
          <a:prstGeom prst="rect">
            <a:avLst/>
          </a:prstGeom>
        </p:spPr>
      </p:pic>
    </p:spTree>
    <p:extLst>
      <p:ext uri="{BB962C8B-B14F-4D97-AF65-F5344CB8AC3E}">
        <p14:creationId xmlns:p14="http://schemas.microsoft.com/office/powerpoint/2010/main" val="2110585132"/>
      </p:ext>
    </p:extLst>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94" y="152400"/>
            <a:ext cx="6356822" cy="839391"/>
          </a:xfrm>
        </p:spPr>
        <p:txBody>
          <a:bodyPr/>
          <a:lstStyle/>
          <a:p>
            <a:r>
              <a:rPr lang="en-US" b="1" dirty="0" smtClean="0"/>
              <a:t>Healthy Snack Options</a:t>
            </a:r>
            <a:endParaRPr lang="en-US"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27</a:t>
            </a:fld>
            <a:endParaRPr lang="en-US"/>
          </a:p>
        </p:txBody>
      </p:sp>
      <p:pic>
        <p:nvPicPr>
          <p:cNvPr id="8" name="Picture 7"/>
          <p:cNvPicPr>
            <a:picLocks noChangeAspect="1"/>
          </p:cNvPicPr>
          <p:nvPr/>
        </p:nvPicPr>
        <p:blipFill>
          <a:blip r:embed="rId3"/>
          <a:stretch>
            <a:fillRect/>
          </a:stretch>
        </p:blipFill>
        <p:spPr>
          <a:xfrm>
            <a:off x="685800" y="838200"/>
            <a:ext cx="5557289" cy="5620266"/>
          </a:xfrm>
          <a:prstGeom prst="rect">
            <a:avLst/>
          </a:prstGeom>
        </p:spPr>
      </p:pic>
      <p:pic>
        <p:nvPicPr>
          <p:cNvPr id="9" name="Picture 8"/>
          <p:cNvPicPr>
            <a:picLocks noChangeAspect="1"/>
          </p:cNvPicPr>
          <p:nvPr/>
        </p:nvPicPr>
        <p:blipFill>
          <a:blip r:embed="rId4"/>
          <a:stretch>
            <a:fillRect/>
          </a:stretch>
        </p:blipFill>
        <p:spPr>
          <a:xfrm rot="5400000">
            <a:off x="6248400" y="2273300"/>
            <a:ext cx="3416300" cy="2374900"/>
          </a:xfrm>
          <a:prstGeom prst="rect">
            <a:avLst/>
          </a:prstGeom>
        </p:spPr>
      </p:pic>
    </p:spTree>
    <p:extLst>
      <p:ext uri="{BB962C8B-B14F-4D97-AF65-F5344CB8AC3E}">
        <p14:creationId xmlns:p14="http://schemas.microsoft.com/office/powerpoint/2010/main" val="1080777481"/>
      </p:ext>
    </p:extLst>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1209"/>
            <a:ext cx="6356822" cy="839391"/>
          </a:xfrm>
        </p:spPr>
        <p:txBody>
          <a:bodyPr/>
          <a:lstStyle/>
          <a:p>
            <a:pPr algn="ctr"/>
            <a:r>
              <a:rPr lang="en-US" sz="3600" b="1" dirty="0" smtClean="0"/>
              <a:t>Notes for the Coach</a:t>
            </a:r>
            <a:endParaRPr lang="en-US" sz="3600" b="1" dirty="0"/>
          </a:p>
        </p:txBody>
      </p:sp>
      <p:sp>
        <p:nvSpPr>
          <p:cNvPr id="3" name="Content Placeholder 2"/>
          <p:cNvSpPr>
            <a:spLocks noGrp="1"/>
          </p:cNvSpPr>
          <p:nvPr>
            <p:ph idx="1"/>
          </p:nvPr>
        </p:nvSpPr>
        <p:spPr>
          <a:xfrm>
            <a:off x="152400" y="2286000"/>
            <a:ext cx="8229600" cy="4495800"/>
          </a:xfrm>
        </p:spPr>
        <p:txBody>
          <a:bodyPr/>
          <a:lstStyle/>
          <a:p>
            <a:pPr marL="342900" indent="-342900">
              <a:lnSpc>
                <a:spcPct val="100000"/>
              </a:lnSpc>
              <a:buFont typeface="Arial"/>
              <a:buChar char="•"/>
            </a:pPr>
            <a:r>
              <a:rPr lang="en-US" dirty="0"/>
              <a:t>Teach athletes about good nutrition </a:t>
            </a:r>
          </a:p>
          <a:p>
            <a:pPr marL="342900" indent="-342900">
              <a:lnSpc>
                <a:spcPct val="100000"/>
              </a:lnSpc>
              <a:buFont typeface="Arial"/>
              <a:buChar char="•"/>
            </a:pPr>
            <a:r>
              <a:rPr lang="en-US" dirty="0"/>
              <a:t>Foods that are high in carbohydrates provide athletes with the energy their muscles need </a:t>
            </a:r>
          </a:p>
          <a:p>
            <a:pPr marL="342900" indent="-342900">
              <a:lnSpc>
                <a:spcPct val="100000"/>
              </a:lnSpc>
              <a:buFont typeface="Arial"/>
              <a:buChar char="•"/>
            </a:pPr>
            <a:r>
              <a:rPr lang="en-US" b="1" dirty="0" smtClean="0"/>
              <a:t>Healthy </a:t>
            </a:r>
            <a:r>
              <a:rPr lang="en-US" b="1" dirty="0"/>
              <a:t>carbohydrates </a:t>
            </a:r>
            <a:r>
              <a:rPr lang="en-US" dirty="0"/>
              <a:t>- whole grains, </a:t>
            </a:r>
            <a:r>
              <a:rPr lang="en-US" dirty="0" smtClean="0"/>
              <a:t>etc.</a:t>
            </a:r>
          </a:p>
          <a:p>
            <a:pPr marL="342900" indent="-342900">
              <a:lnSpc>
                <a:spcPct val="100000"/>
              </a:lnSpc>
              <a:buFont typeface="Arial"/>
              <a:buChar char="•"/>
            </a:pPr>
            <a:r>
              <a:rPr lang="en-US" dirty="0" smtClean="0"/>
              <a:t>Encourage </a:t>
            </a:r>
            <a:r>
              <a:rPr lang="en-US" b="1" dirty="0">
                <a:solidFill>
                  <a:srgbClr val="3366FF"/>
                </a:solidFill>
              </a:rPr>
              <a:t>4 servings per day of calcium</a:t>
            </a:r>
            <a:r>
              <a:rPr lang="en-US" dirty="0"/>
              <a:t>-rich foods like </a:t>
            </a:r>
            <a:r>
              <a:rPr lang="en-US" dirty="0" smtClean="0"/>
              <a:t>milk</a:t>
            </a:r>
            <a:r>
              <a:rPr lang="en-US" dirty="0"/>
              <a:t>, cheese, </a:t>
            </a:r>
            <a:r>
              <a:rPr lang="en-US" dirty="0" smtClean="0"/>
              <a:t>yogurt.</a:t>
            </a:r>
          </a:p>
          <a:p>
            <a:pPr marL="342900" indent="-342900">
              <a:lnSpc>
                <a:spcPct val="100000"/>
              </a:lnSpc>
              <a:buFont typeface="Arial"/>
              <a:buChar char="•"/>
            </a:pPr>
            <a:r>
              <a:rPr lang="en-US" dirty="0" smtClean="0"/>
              <a:t>Encourage </a:t>
            </a:r>
            <a:r>
              <a:rPr lang="en-US" b="1" dirty="0">
                <a:solidFill>
                  <a:srgbClr val="FF0000"/>
                </a:solidFill>
              </a:rPr>
              <a:t>4-5 servings </a:t>
            </a:r>
            <a:r>
              <a:rPr lang="en-US" b="1" dirty="0">
                <a:solidFill>
                  <a:srgbClr val="FF6600"/>
                </a:solidFill>
              </a:rPr>
              <a:t>per</a:t>
            </a:r>
            <a:r>
              <a:rPr lang="en-US" b="1" dirty="0"/>
              <a:t> </a:t>
            </a:r>
            <a:r>
              <a:rPr lang="en-US" b="1" dirty="0">
                <a:solidFill>
                  <a:srgbClr val="FF6600"/>
                </a:solidFill>
              </a:rPr>
              <a:t>day</a:t>
            </a:r>
            <a:r>
              <a:rPr lang="en-US" b="1" dirty="0"/>
              <a:t> </a:t>
            </a:r>
            <a:r>
              <a:rPr lang="en-US" b="1" dirty="0">
                <a:solidFill>
                  <a:srgbClr val="008000"/>
                </a:solidFill>
              </a:rPr>
              <a:t>of fruits and </a:t>
            </a:r>
            <a:r>
              <a:rPr lang="en-US" b="1" dirty="0">
                <a:solidFill>
                  <a:srgbClr val="0000FF"/>
                </a:solidFill>
              </a:rPr>
              <a:t>vegetables.</a:t>
            </a:r>
            <a:r>
              <a:rPr lang="en-US" b="1" dirty="0"/>
              <a:t> </a:t>
            </a:r>
            <a:r>
              <a:rPr lang="en-US" dirty="0"/>
              <a:t>Eat nutritious snacks provided at half-time. </a:t>
            </a:r>
            <a:endParaRPr lang="en-US" dirty="0" smtClean="0"/>
          </a:p>
          <a:p>
            <a:pPr marL="342900" indent="-342900">
              <a:lnSpc>
                <a:spcPct val="100000"/>
              </a:lnSpc>
              <a:buFont typeface="Arial"/>
              <a:buChar char="•"/>
            </a:pPr>
            <a:r>
              <a:rPr lang="en-US" dirty="0" smtClean="0"/>
              <a:t>Drink </a:t>
            </a:r>
            <a:r>
              <a:rPr lang="en-US" dirty="0"/>
              <a:t>fluids throughout the </a:t>
            </a:r>
            <a:r>
              <a:rPr lang="en-US" dirty="0" smtClean="0"/>
              <a:t>training and events.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28</a:t>
            </a:fld>
            <a:endParaRPr lang="en-US"/>
          </a:p>
        </p:txBody>
      </p:sp>
      <p:pic>
        <p:nvPicPr>
          <p:cNvPr id="5" name="Picture 4"/>
          <p:cNvPicPr>
            <a:picLocks noChangeAspect="1"/>
          </p:cNvPicPr>
          <p:nvPr/>
        </p:nvPicPr>
        <p:blipFill rotWithShape="1">
          <a:blip r:embed="rId3"/>
          <a:srcRect l="1141" t="16638" r="15566" b="9683"/>
          <a:stretch/>
        </p:blipFill>
        <p:spPr>
          <a:xfrm>
            <a:off x="3124200" y="838200"/>
            <a:ext cx="3670648" cy="1356815"/>
          </a:xfrm>
          <a:prstGeom prst="rect">
            <a:avLst/>
          </a:prstGeom>
        </p:spPr>
      </p:pic>
      <p:pic>
        <p:nvPicPr>
          <p:cNvPr id="6" name="Picture 5"/>
          <p:cNvPicPr>
            <a:picLocks noChangeAspect="1"/>
          </p:cNvPicPr>
          <p:nvPr/>
        </p:nvPicPr>
        <p:blipFill>
          <a:blip r:embed="rId4"/>
          <a:stretch>
            <a:fillRect/>
          </a:stretch>
        </p:blipFill>
        <p:spPr>
          <a:xfrm>
            <a:off x="228600" y="762000"/>
            <a:ext cx="2712358" cy="1524000"/>
          </a:xfrm>
          <a:prstGeom prst="rect">
            <a:avLst/>
          </a:prstGeom>
        </p:spPr>
      </p:pic>
    </p:spTree>
    <p:extLst>
      <p:ext uri="{BB962C8B-B14F-4D97-AF65-F5344CB8AC3E}">
        <p14:creationId xmlns:p14="http://schemas.microsoft.com/office/powerpoint/2010/main" val="2109129541"/>
      </p:ext>
    </p:extLst>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6934200" cy="839391"/>
          </a:xfrm>
        </p:spPr>
        <p:txBody>
          <a:bodyPr/>
          <a:lstStyle/>
          <a:p>
            <a:r>
              <a:rPr lang="en-US" sz="4000" b="1" dirty="0" smtClean="0"/>
              <a:t>Notes </a:t>
            </a:r>
            <a:r>
              <a:rPr lang="en-US" sz="4000" b="1" dirty="0"/>
              <a:t>for the Coach-Cont’d </a:t>
            </a:r>
          </a:p>
        </p:txBody>
      </p:sp>
      <p:sp>
        <p:nvSpPr>
          <p:cNvPr id="3" name="Content Placeholder 2"/>
          <p:cNvSpPr>
            <a:spLocks noGrp="1"/>
          </p:cNvSpPr>
          <p:nvPr>
            <p:ph idx="1"/>
          </p:nvPr>
        </p:nvSpPr>
        <p:spPr>
          <a:xfrm>
            <a:off x="152400" y="1295400"/>
            <a:ext cx="8686800" cy="4464844"/>
          </a:xfrm>
        </p:spPr>
        <p:txBody>
          <a:bodyPr/>
          <a:lstStyle/>
          <a:p>
            <a:pPr marL="342900" indent="-342900">
              <a:lnSpc>
                <a:spcPct val="100000"/>
              </a:lnSpc>
              <a:buFont typeface="Arial"/>
              <a:buChar char="•"/>
            </a:pPr>
            <a:r>
              <a:rPr lang="en-US" dirty="0"/>
              <a:t>Instruct athletes regarding the importance of pre-event meals and fluids. </a:t>
            </a:r>
          </a:p>
          <a:p>
            <a:pPr marL="342900" indent="-342900">
              <a:lnSpc>
                <a:spcPct val="100000"/>
              </a:lnSpc>
              <a:buFont typeface="Arial"/>
              <a:buChar char="•"/>
            </a:pPr>
            <a:r>
              <a:rPr lang="en-US" dirty="0"/>
              <a:t>Enforce healthy habits between-game eating. </a:t>
            </a:r>
          </a:p>
          <a:p>
            <a:pPr marL="342900" indent="-342900">
              <a:lnSpc>
                <a:spcPct val="100000"/>
              </a:lnSpc>
              <a:buFont typeface="Arial"/>
              <a:buChar char="•"/>
            </a:pPr>
            <a:r>
              <a:rPr lang="en-US" dirty="0"/>
              <a:t>Provide healthy snacks during tournaments. </a:t>
            </a:r>
          </a:p>
          <a:p>
            <a:pPr marL="342900" indent="-342900">
              <a:lnSpc>
                <a:spcPct val="100000"/>
              </a:lnSpc>
              <a:buFont typeface="Arial"/>
              <a:buChar char="•"/>
            </a:pPr>
            <a:r>
              <a:rPr lang="en-US" dirty="0"/>
              <a:t>Pre-select an appropriate restaurant that can healthfully handle the whole team. </a:t>
            </a:r>
          </a:p>
          <a:p>
            <a:pPr marL="342900" indent="-342900">
              <a:lnSpc>
                <a:spcPct val="100000"/>
              </a:lnSpc>
              <a:buFont typeface="Arial"/>
              <a:buChar char="•"/>
            </a:pPr>
            <a:r>
              <a:rPr lang="en-US" dirty="0"/>
              <a:t>Instruct players to pack their own healthy favorites. </a:t>
            </a:r>
          </a:p>
          <a:p>
            <a:pPr marL="342900" indent="-342900">
              <a:lnSpc>
                <a:spcPct val="100000"/>
              </a:lnSpc>
              <a:buFont typeface="Arial"/>
              <a:buChar char="•"/>
            </a:pPr>
            <a:r>
              <a:rPr lang="en-US" dirty="0"/>
              <a:t>Pre-game dietary goals should be, continuous hydration and maintaining low blood sugar levels. </a:t>
            </a:r>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29</a:t>
            </a:fld>
            <a:endParaRPr lang="en-US"/>
          </a:p>
        </p:txBody>
      </p:sp>
      <p:pic>
        <p:nvPicPr>
          <p:cNvPr id="6" name="Picture 5"/>
          <p:cNvPicPr>
            <a:picLocks noChangeAspect="1"/>
          </p:cNvPicPr>
          <p:nvPr/>
        </p:nvPicPr>
        <p:blipFill>
          <a:blip r:embed="rId3"/>
          <a:stretch>
            <a:fillRect/>
          </a:stretch>
        </p:blipFill>
        <p:spPr>
          <a:xfrm>
            <a:off x="3200400" y="5324474"/>
            <a:ext cx="2971800" cy="1533525"/>
          </a:xfrm>
          <a:prstGeom prst="rect">
            <a:avLst/>
          </a:prstGeom>
        </p:spPr>
      </p:pic>
      <p:pic>
        <p:nvPicPr>
          <p:cNvPr id="7" name="Picture 6"/>
          <p:cNvPicPr>
            <a:picLocks noChangeAspect="1"/>
          </p:cNvPicPr>
          <p:nvPr/>
        </p:nvPicPr>
        <p:blipFill>
          <a:blip r:embed="rId4"/>
          <a:stretch>
            <a:fillRect/>
          </a:stretch>
        </p:blipFill>
        <p:spPr>
          <a:xfrm>
            <a:off x="7533048" y="1676400"/>
            <a:ext cx="1574800" cy="1581830"/>
          </a:xfrm>
          <a:prstGeom prst="rect">
            <a:avLst/>
          </a:prstGeom>
        </p:spPr>
      </p:pic>
    </p:spTree>
    <p:extLst>
      <p:ext uri="{BB962C8B-B14F-4D97-AF65-F5344CB8AC3E}">
        <p14:creationId xmlns:p14="http://schemas.microsoft.com/office/powerpoint/2010/main" val="3898129901"/>
      </p:ext>
    </p:extLst>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Hydration</a:t>
            </a:r>
            <a:endParaRPr lang="en-US" sz="4400" b="1" dirty="0"/>
          </a:p>
        </p:txBody>
      </p:sp>
      <p:sp>
        <p:nvSpPr>
          <p:cNvPr id="3" name="Content Placeholder 2"/>
          <p:cNvSpPr>
            <a:spLocks noGrp="1"/>
          </p:cNvSpPr>
          <p:nvPr>
            <p:ph idx="1"/>
          </p:nvPr>
        </p:nvSpPr>
        <p:spPr>
          <a:xfrm>
            <a:off x="2819400" y="1676400"/>
            <a:ext cx="6324600" cy="4464844"/>
          </a:xfrm>
        </p:spPr>
        <p:txBody>
          <a:bodyPr/>
          <a:lstStyle/>
          <a:p>
            <a:pPr marL="342900" indent="-342900">
              <a:buFont typeface="Arial"/>
              <a:buChar char="•"/>
            </a:pPr>
            <a:r>
              <a:rPr lang="en-US" sz="2300" dirty="0"/>
              <a:t>The coach plays a vital roll in ensuring that their athletes are properly hydrated. </a:t>
            </a:r>
          </a:p>
          <a:p>
            <a:pPr marL="342900" indent="-342900">
              <a:buFont typeface="Arial"/>
              <a:buChar char="•"/>
            </a:pPr>
            <a:r>
              <a:rPr lang="en-US" sz="2300" dirty="0"/>
              <a:t>Hydrating is critical prior, during, and after practice and competition. </a:t>
            </a:r>
          </a:p>
          <a:p>
            <a:pPr marL="342900" indent="-342900">
              <a:buFont typeface="Arial"/>
              <a:buChar char="•"/>
            </a:pPr>
            <a:r>
              <a:rPr lang="en-US" sz="2300" dirty="0"/>
              <a:t>Athletes lose fluid through sweat (skin) and breathing (lungs). </a:t>
            </a:r>
          </a:p>
          <a:p>
            <a:pPr marL="342900" indent="-342900">
              <a:buFont typeface="Arial"/>
              <a:buChar char="•"/>
            </a:pPr>
            <a:r>
              <a:rPr lang="en-US" sz="2300" dirty="0"/>
              <a:t>If fluid is not replaced, dehydration could take effect. </a:t>
            </a:r>
          </a:p>
          <a:p>
            <a:pPr marL="342900" indent="-342900">
              <a:buFont typeface="Arial"/>
              <a:buChar char="•"/>
            </a:pPr>
            <a:r>
              <a:rPr lang="en-US" sz="2300" dirty="0"/>
              <a:t>Increase the number of water breaks in warm climates. </a:t>
            </a:r>
          </a:p>
          <a:p>
            <a:pPr marL="0" indent="0"/>
            <a:r>
              <a:rPr lang="en-US" sz="2300" dirty="0"/>
              <a:t>*The best replacement fluid is WATER! </a:t>
            </a:r>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3</a:t>
            </a:fld>
            <a:endParaRPr lang="en-US"/>
          </a:p>
        </p:txBody>
      </p:sp>
      <p:pic>
        <p:nvPicPr>
          <p:cNvPr id="7" name="Picture 6"/>
          <p:cNvPicPr>
            <a:picLocks noChangeAspect="1"/>
          </p:cNvPicPr>
          <p:nvPr/>
        </p:nvPicPr>
        <p:blipFill>
          <a:blip r:embed="rId3"/>
          <a:stretch>
            <a:fillRect/>
          </a:stretch>
        </p:blipFill>
        <p:spPr>
          <a:xfrm>
            <a:off x="0" y="4748125"/>
            <a:ext cx="2712544" cy="1805075"/>
          </a:xfrm>
          <a:prstGeom prst="rect">
            <a:avLst/>
          </a:prstGeom>
        </p:spPr>
      </p:pic>
      <p:pic>
        <p:nvPicPr>
          <p:cNvPr id="9" name="Picture 8"/>
          <p:cNvPicPr>
            <a:picLocks noChangeAspect="1"/>
          </p:cNvPicPr>
          <p:nvPr/>
        </p:nvPicPr>
        <p:blipFill>
          <a:blip r:embed="rId4"/>
          <a:stretch>
            <a:fillRect/>
          </a:stretch>
        </p:blipFill>
        <p:spPr>
          <a:xfrm>
            <a:off x="0" y="1143000"/>
            <a:ext cx="2743200" cy="3505200"/>
          </a:xfrm>
          <a:prstGeom prst="rect">
            <a:avLst/>
          </a:prstGeom>
        </p:spPr>
      </p:pic>
    </p:spTree>
    <p:extLst>
      <p:ext uri="{BB962C8B-B14F-4D97-AF65-F5344CB8AC3E}">
        <p14:creationId xmlns:p14="http://schemas.microsoft.com/office/powerpoint/2010/main" val="568440749"/>
      </p:ext>
    </p:extLst>
  </p:cSld>
  <p:clrMapOvr>
    <a:masterClrMapping/>
  </p:clrMapOvr>
  <p:transition spd="med">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examples of healthful restaurant choices: </a:t>
            </a:r>
            <a:br>
              <a:rPr lang="en-US" dirty="0"/>
            </a:br>
            <a:endParaRPr lang="en-US" dirty="0"/>
          </a:p>
        </p:txBody>
      </p:sp>
      <p:sp>
        <p:nvSpPr>
          <p:cNvPr id="6" name="Content Placeholder 5"/>
          <p:cNvSpPr>
            <a:spLocks noGrp="1"/>
          </p:cNvSpPr>
          <p:nvPr>
            <p:ph idx="1"/>
          </p:nvPr>
        </p:nvSpPr>
        <p:spPr>
          <a:xfrm>
            <a:off x="304800" y="1524000"/>
            <a:ext cx="8610600" cy="4953000"/>
          </a:xfrm>
        </p:spPr>
        <p:txBody>
          <a:bodyPr/>
          <a:lstStyle/>
          <a:p>
            <a:pPr>
              <a:lnSpc>
                <a:spcPct val="100000"/>
              </a:lnSpc>
            </a:pPr>
            <a:r>
              <a:rPr lang="en-US" sz="2400" b="1" dirty="0" smtClean="0"/>
              <a:t>Sandwich </a:t>
            </a:r>
            <a:r>
              <a:rPr lang="en-US" sz="2400" b="1" dirty="0"/>
              <a:t>shops </a:t>
            </a:r>
            <a:r>
              <a:rPr lang="en-US" sz="2400" dirty="0"/>
              <a:t>(Subway, </a:t>
            </a:r>
            <a:r>
              <a:rPr lang="en-US" sz="2400" dirty="0" err="1" smtClean="0"/>
              <a:t>Quiznos</a:t>
            </a:r>
            <a:r>
              <a:rPr lang="en-US" sz="2400" dirty="0"/>
              <a:t>, </a:t>
            </a:r>
            <a:r>
              <a:rPr lang="en-US" sz="2400" dirty="0" err="1" smtClean="0"/>
              <a:t>Togos</a:t>
            </a:r>
            <a:r>
              <a:rPr lang="en-US" sz="2400" dirty="0"/>
              <a:t>) </a:t>
            </a:r>
            <a:r>
              <a:rPr lang="en-US" sz="2400" dirty="0" smtClean="0"/>
              <a:t>- Encourage </a:t>
            </a:r>
            <a:r>
              <a:rPr lang="en-US" sz="2400" dirty="0"/>
              <a:t>lean protein with lots of vegetables, baked chips </a:t>
            </a:r>
          </a:p>
          <a:p>
            <a:pPr>
              <a:lnSpc>
                <a:spcPct val="100000"/>
              </a:lnSpc>
            </a:pPr>
            <a:r>
              <a:rPr lang="en-US" sz="2400" b="1" dirty="0"/>
              <a:t>Bagel shops </a:t>
            </a:r>
            <a:r>
              <a:rPr lang="en-US" sz="2400" dirty="0"/>
              <a:t>(</a:t>
            </a:r>
            <a:r>
              <a:rPr lang="en-US" sz="2400" dirty="0" err="1"/>
              <a:t>Bruegger’s</a:t>
            </a:r>
            <a:r>
              <a:rPr lang="en-US" sz="2400" dirty="0"/>
              <a:t>, </a:t>
            </a:r>
            <a:r>
              <a:rPr lang="en-US" sz="2400" dirty="0" smtClean="0"/>
              <a:t>Einstein </a:t>
            </a:r>
            <a:r>
              <a:rPr lang="en-US" sz="2400" dirty="0"/>
              <a:t>Bros.) </a:t>
            </a:r>
            <a:r>
              <a:rPr lang="en-US" sz="2400" dirty="0" smtClean="0"/>
              <a:t>- Bagel </a:t>
            </a:r>
            <a:r>
              <a:rPr lang="en-US" sz="2400" dirty="0"/>
              <a:t>with light cream cheese or egg for breakfast with fresh fruit or juice </a:t>
            </a:r>
          </a:p>
          <a:p>
            <a:pPr>
              <a:lnSpc>
                <a:spcPct val="100000"/>
              </a:lnSpc>
            </a:pPr>
            <a:r>
              <a:rPr lang="en-US" sz="2400" b="1" dirty="0"/>
              <a:t>Salad bar restaurants </a:t>
            </a:r>
            <a:r>
              <a:rPr lang="en-US" sz="2400" dirty="0" smtClean="0"/>
              <a:t>(</a:t>
            </a:r>
            <a:r>
              <a:rPr lang="en-US" sz="2400" dirty="0" err="1"/>
              <a:t>Souplantation</a:t>
            </a:r>
            <a:r>
              <a:rPr lang="en-US" sz="2400" dirty="0"/>
              <a:t>, Fresh Choice, </a:t>
            </a:r>
            <a:r>
              <a:rPr lang="en-US" sz="2400" dirty="0" smtClean="0"/>
              <a:t>Sweet Tomato, Crispers) - Encourage </a:t>
            </a:r>
            <a:r>
              <a:rPr lang="en-US" sz="2400" dirty="0"/>
              <a:t>non-creamy soups, pasta, </a:t>
            </a:r>
            <a:r>
              <a:rPr lang="en-US" sz="2400" dirty="0" smtClean="0"/>
              <a:t>salads</a:t>
            </a:r>
            <a:r>
              <a:rPr lang="en-US" sz="2400" dirty="0"/>
              <a:t>, breads, low-fat muffins </a:t>
            </a:r>
          </a:p>
          <a:p>
            <a:pPr>
              <a:lnSpc>
                <a:spcPct val="100000"/>
              </a:lnSpc>
            </a:pPr>
            <a:r>
              <a:rPr lang="en-US" sz="2400" b="1" dirty="0"/>
              <a:t>Italian eateries </a:t>
            </a:r>
            <a:r>
              <a:rPr lang="en-US" sz="2400" b="1" dirty="0" smtClean="0"/>
              <a:t>- </a:t>
            </a:r>
            <a:r>
              <a:rPr lang="en-US" sz="2400" dirty="0" smtClean="0"/>
              <a:t>Encourage </a:t>
            </a:r>
            <a:r>
              <a:rPr lang="en-US" sz="2400" dirty="0"/>
              <a:t>pasta dishes with non- creamy sauces, non-fried items </a:t>
            </a:r>
          </a:p>
          <a:p>
            <a:pPr>
              <a:lnSpc>
                <a:spcPct val="100000"/>
              </a:lnSpc>
            </a:pPr>
            <a:r>
              <a:rPr lang="en-US" sz="2400" b="1" dirty="0"/>
              <a:t>Supermarkets </a:t>
            </a:r>
            <a:r>
              <a:rPr lang="en-US" sz="2400" b="1" dirty="0" smtClean="0"/>
              <a:t>- </a:t>
            </a:r>
            <a:r>
              <a:rPr lang="en-US" sz="2400" dirty="0" smtClean="0"/>
              <a:t>Salad </a:t>
            </a:r>
            <a:r>
              <a:rPr lang="en-US" sz="2400" dirty="0"/>
              <a:t>bars, bagels, fruit, delis, yogurt, lunch meat, bread and peanut butter </a:t>
            </a:r>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30</a:t>
            </a:fld>
            <a:endParaRPr lang="en-US"/>
          </a:p>
        </p:txBody>
      </p:sp>
    </p:spTree>
    <p:extLst>
      <p:ext uri="{BB962C8B-B14F-4D97-AF65-F5344CB8AC3E}">
        <p14:creationId xmlns:p14="http://schemas.microsoft.com/office/powerpoint/2010/main" val="168600472"/>
      </p:ext>
    </p:extLst>
  </p:cSld>
  <p:clrMapOvr>
    <a:masterClrMapping/>
  </p:clrMapOvr>
  <p:transition spd="med">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14462"/>
            <a:ext cx="6356822" cy="839391"/>
          </a:xfrm>
        </p:spPr>
        <p:txBody>
          <a:bodyPr/>
          <a:lstStyle/>
          <a:p>
            <a:r>
              <a:rPr lang="en-US" sz="2800" dirty="0" smtClean="0"/>
              <a:t>For </a:t>
            </a:r>
            <a:r>
              <a:rPr lang="en-US" sz="2800" dirty="0"/>
              <a:t>more information regarding Special Olympics Florida Healthy Community programs, please contact: </a:t>
            </a:r>
            <a:br>
              <a:rPr lang="en-US" sz="2800" dirty="0"/>
            </a:br>
            <a:endParaRPr lang="en-US" sz="2800" dirty="0"/>
          </a:p>
        </p:txBody>
      </p:sp>
      <p:sp>
        <p:nvSpPr>
          <p:cNvPr id="4" name="Content Placeholder 3"/>
          <p:cNvSpPr>
            <a:spLocks noGrp="1"/>
          </p:cNvSpPr>
          <p:nvPr>
            <p:ph idx="1"/>
          </p:nvPr>
        </p:nvSpPr>
        <p:spPr>
          <a:xfrm>
            <a:off x="381000" y="2209800"/>
            <a:ext cx="8001000" cy="3810000"/>
          </a:xfrm>
        </p:spPr>
        <p:txBody>
          <a:bodyPr/>
          <a:lstStyle/>
          <a:p>
            <a:pPr>
              <a:lnSpc>
                <a:spcPct val="100000"/>
              </a:lnSpc>
            </a:pPr>
            <a:r>
              <a:rPr lang="en-US" sz="1800" b="1" dirty="0" err="1"/>
              <a:t>Karlyn</a:t>
            </a:r>
            <a:r>
              <a:rPr lang="en-US" sz="1800" b="1" dirty="0"/>
              <a:t> G. Emile, MPH, CHES </a:t>
            </a:r>
          </a:p>
          <a:p>
            <a:pPr>
              <a:lnSpc>
                <a:spcPct val="100000"/>
              </a:lnSpc>
            </a:pPr>
            <a:r>
              <a:rPr lang="en-US" sz="1800" dirty="0" smtClean="0"/>
              <a:t>	Director</a:t>
            </a:r>
            <a:r>
              <a:rPr lang="en-US" sz="1800" dirty="0"/>
              <a:t>, South Florida Healthy Community </a:t>
            </a:r>
            <a:endParaRPr lang="en-US" sz="1800" dirty="0" smtClean="0"/>
          </a:p>
          <a:p>
            <a:pPr>
              <a:lnSpc>
                <a:spcPct val="100000"/>
              </a:lnSpc>
            </a:pPr>
            <a:r>
              <a:rPr lang="en-US" sz="1800" dirty="0"/>
              <a:t>	</a:t>
            </a:r>
            <a:r>
              <a:rPr lang="en-US" sz="1800" dirty="0" smtClean="0"/>
              <a:t>Special </a:t>
            </a:r>
            <a:r>
              <a:rPr lang="en-US" sz="1800" dirty="0"/>
              <a:t>Olympics Florida</a:t>
            </a:r>
            <a:br>
              <a:rPr lang="en-US" sz="1800" dirty="0"/>
            </a:br>
            <a:r>
              <a:rPr lang="en-US" sz="1800" dirty="0"/>
              <a:t>6411 Taft Street</a:t>
            </a:r>
            <a:br>
              <a:rPr lang="en-US" sz="1800" dirty="0"/>
            </a:br>
            <a:r>
              <a:rPr lang="en-US" sz="1800" dirty="0"/>
              <a:t>Hollywood, FL 33024 </a:t>
            </a:r>
          </a:p>
          <a:p>
            <a:pPr>
              <a:lnSpc>
                <a:spcPct val="100000"/>
              </a:lnSpc>
            </a:pPr>
            <a:r>
              <a:rPr lang="en-US" sz="1800" dirty="0" smtClean="0"/>
              <a:t>	(</a:t>
            </a:r>
            <a:r>
              <a:rPr lang="en-US" sz="1800" dirty="0"/>
              <a:t>954) 901-9232</a:t>
            </a:r>
            <a:br>
              <a:rPr lang="en-US" sz="1800" dirty="0"/>
            </a:br>
            <a:r>
              <a:rPr lang="en-US" sz="1800" dirty="0"/>
              <a:t>(954) 842-4573 - Fax</a:t>
            </a:r>
            <a:br>
              <a:rPr lang="en-US" sz="1800" dirty="0"/>
            </a:br>
            <a:r>
              <a:rPr lang="en-US" sz="1800" dirty="0" err="1"/>
              <a:t>karlynemile@sofl.org</a:t>
            </a:r>
            <a:r>
              <a:rPr lang="en-US" sz="1800" dirty="0"/>
              <a:t> </a:t>
            </a:r>
            <a:endParaRPr lang="en-US" sz="1800" dirty="0" smtClean="0"/>
          </a:p>
          <a:p>
            <a:pPr>
              <a:lnSpc>
                <a:spcPct val="90000"/>
              </a:lnSpc>
            </a:pPr>
            <a:r>
              <a:rPr lang="en-US" sz="1800" dirty="0" smtClean="0"/>
              <a:t>	http</a:t>
            </a:r>
            <a:r>
              <a:rPr lang="en-US" sz="1800" dirty="0"/>
              <a:t>://</a:t>
            </a:r>
            <a:r>
              <a:rPr lang="en-US" sz="1800" dirty="0" err="1"/>
              <a:t>www.specialolympicsflorida.org</a:t>
            </a:r>
            <a:r>
              <a:rPr lang="en-US" sz="1800" dirty="0"/>
              <a:t>/healthy-community/healthy- </a:t>
            </a:r>
            <a:r>
              <a:rPr lang="en-US" sz="1800" dirty="0" err="1"/>
              <a:t>community.html</a:t>
            </a:r>
            <a:r>
              <a:rPr lang="en-US" sz="1800" dirty="0"/>
              <a:t> </a:t>
            </a:r>
            <a:endParaRPr lang="en-US" sz="1800" dirty="0" smtClean="0"/>
          </a:p>
          <a:p>
            <a:pPr>
              <a:lnSpc>
                <a:spcPct val="90000"/>
              </a:lnSpc>
            </a:pPr>
            <a:r>
              <a:rPr lang="en-US" sz="1800" dirty="0" smtClean="0"/>
              <a:t>	https</a:t>
            </a:r>
            <a:r>
              <a:rPr lang="en-US" sz="1800" dirty="0"/>
              <a:t>://</a:t>
            </a:r>
            <a:r>
              <a:rPr lang="en-US" sz="1800" dirty="0" err="1"/>
              <a:t>www.facebook.com</a:t>
            </a:r>
            <a:r>
              <a:rPr lang="en-US" sz="1800" dirty="0"/>
              <a:t>/</a:t>
            </a:r>
            <a:r>
              <a:rPr lang="en-US" sz="1800" dirty="0" err="1"/>
              <a:t>specialolympicshealthycommunitys</a:t>
            </a:r>
            <a:r>
              <a:rPr lang="en-US" sz="1800" dirty="0"/>
              <a:t> </a:t>
            </a:r>
          </a:p>
          <a:p>
            <a:endParaRPr lang="en-US" sz="1800" dirty="0"/>
          </a:p>
        </p:txBody>
      </p:sp>
      <p:sp>
        <p:nvSpPr>
          <p:cNvPr id="3" name="Slide Number Placeholder 2"/>
          <p:cNvSpPr>
            <a:spLocks noGrp="1"/>
          </p:cNvSpPr>
          <p:nvPr>
            <p:ph type="sldNum" sz="quarter" idx="10"/>
          </p:nvPr>
        </p:nvSpPr>
        <p:spPr/>
        <p:txBody>
          <a:bodyPr/>
          <a:lstStyle/>
          <a:p>
            <a:pPr>
              <a:defRPr/>
            </a:pPr>
            <a:fld id="{7ED7011D-9DCC-4902-B63E-1102D99F0167}" type="slidenum">
              <a:rPr lang="en-US" smtClean="0"/>
              <a:pPr>
                <a:defRPr/>
              </a:pPr>
              <a:t>31</a:t>
            </a:fld>
            <a:endParaRPr lang="en-US"/>
          </a:p>
        </p:txBody>
      </p:sp>
      <p:pic>
        <p:nvPicPr>
          <p:cNvPr id="6" name="Picture 5"/>
          <p:cNvPicPr>
            <a:picLocks noChangeAspect="1"/>
          </p:cNvPicPr>
          <p:nvPr/>
        </p:nvPicPr>
        <p:blipFill>
          <a:blip r:embed="rId3"/>
          <a:stretch>
            <a:fillRect/>
          </a:stretch>
        </p:blipFill>
        <p:spPr>
          <a:xfrm>
            <a:off x="5943600" y="1752261"/>
            <a:ext cx="2628900" cy="26172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47097935"/>
      </p:ext>
    </p:extLst>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When should you hydrate?</a:t>
            </a:r>
            <a:endParaRPr lang="en-US" sz="4000"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4</a:t>
            </a:fld>
            <a:endParaRPr lang="en-US"/>
          </a:p>
        </p:txBody>
      </p:sp>
      <p:pic>
        <p:nvPicPr>
          <p:cNvPr id="8" name="Picture 7"/>
          <p:cNvPicPr>
            <a:picLocks noChangeAspect="1"/>
          </p:cNvPicPr>
          <p:nvPr/>
        </p:nvPicPr>
        <p:blipFill>
          <a:blip r:embed="rId3"/>
          <a:stretch>
            <a:fillRect/>
          </a:stretch>
        </p:blipFill>
        <p:spPr>
          <a:xfrm>
            <a:off x="662809" y="1484015"/>
            <a:ext cx="8407642" cy="5060155"/>
          </a:xfrm>
          <a:prstGeom prst="rect">
            <a:avLst/>
          </a:prstGeom>
        </p:spPr>
      </p:pic>
    </p:spTree>
    <p:extLst>
      <p:ext uri="{BB962C8B-B14F-4D97-AF65-F5344CB8AC3E}">
        <p14:creationId xmlns:p14="http://schemas.microsoft.com/office/powerpoint/2010/main" val="2078187681"/>
      </p:ext>
    </p:extLst>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356822" cy="839391"/>
          </a:xfrm>
        </p:spPr>
        <p:txBody>
          <a:bodyPr/>
          <a:lstStyle/>
          <a:p>
            <a:pPr algn="ctr"/>
            <a:r>
              <a:rPr lang="en-US" sz="4400" b="1" dirty="0" smtClean="0"/>
              <a:t>Dehydration</a:t>
            </a:r>
            <a:endParaRPr lang="en-US" sz="4400" b="1" dirty="0"/>
          </a:p>
        </p:txBody>
      </p:sp>
      <p:sp>
        <p:nvSpPr>
          <p:cNvPr id="3" name="Content Placeholder 2"/>
          <p:cNvSpPr>
            <a:spLocks noGrp="1"/>
          </p:cNvSpPr>
          <p:nvPr>
            <p:ph idx="1"/>
          </p:nvPr>
        </p:nvSpPr>
        <p:spPr>
          <a:xfrm>
            <a:off x="457200" y="1752600"/>
            <a:ext cx="8078019" cy="4464844"/>
          </a:xfrm>
        </p:spPr>
        <p:txBody>
          <a:bodyPr/>
          <a:lstStyle/>
          <a:p>
            <a:r>
              <a:rPr lang="en-US" dirty="0"/>
              <a:t>Signs and Symptoms of Dehydration </a:t>
            </a:r>
          </a:p>
          <a:p>
            <a:pPr>
              <a:lnSpc>
                <a:spcPct val="80000"/>
              </a:lnSpc>
            </a:pPr>
            <a:r>
              <a:rPr lang="en-US" sz="2300" dirty="0"/>
              <a:t>‣  Dry mouth </a:t>
            </a:r>
          </a:p>
          <a:p>
            <a:pPr>
              <a:lnSpc>
                <a:spcPct val="80000"/>
              </a:lnSpc>
            </a:pPr>
            <a:r>
              <a:rPr lang="en-US" sz="2300" dirty="0"/>
              <a:t>‣  Lack of tears/saliva </a:t>
            </a:r>
          </a:p>
          <a:p>
            <a:pPr>
              <a:lnSpc>
                <a:spcPct val="80000"/>
              </a:lnSpc>
            </a:pPr>
            <a:r>
              <a:rPr lang="en-US" sz="2300" dirty="0"/>
              <a:t>‣  Dizziness </a:t>
            </a:r>
          </a:p>
          <a:p>
            <a:pPr>
              <a:lnSpc>
                <a:spcPct val="80000"/>
              </a:lnSpc>
            </a:pPr>
            <a:r>
              <a:rPr lang="en-US" sz="2300" dirty="0"/>
              <a:t>‣  Inability to sweat or urinate </a:t>
            </a:r>
          </a:p>
          <a:p>
            <a:pPr>
              <a:lnSpc>
                <a:spcPct val="80000"/>
              </a:lnSpc>
            </a:pPr>
            <a:r>
              <a:rPr lang="en-US" sz="2300" dirty="0"/>
              <a:t>‣  Rapid Heart Rate </a:t>
            </a:r>
          </a:p>
          <a:p>
            <a:pPr>
              <a:lnSpc>
                <a:spcPct val="80000"/>
              </a:lnSpc>
            </a:pPr>
            <a:r>
              <a:rPr lang="en-US" sz="2300" dirty="0"/>
              <a:t>‣  Delirium </a:t>
            </a:r>
          </a:p>
          <a:p>
            <a:pPr>
              <a:lnSpc>
                <a:spcPct val="80000"/>
              </a:lnSpc>
            </a:pPr>
            <a:r>
              <a:rPr lang="en-US" sz="2300" dirty="0"/>
              <a:t>‣  Altered Mental Status </a:t>
            </a:r>
          </a:p>
          <a:p>
            <a:pPr>
              <a:lnSpc>
                <a:spcPct val="80000"/>
              </a:lnSpc>
            </a:pPr>
            <a:r>
              <a:rPr lang="en-US" sz="2300" dirty="0"/>
              <a:t>‣  Loss of Consciousness </a:t>
            </a:r>
            <a:endParaRPr lang="en-US" sz="2300" dirty="0" smtClean="0"/>
          </a:p>
          <a:p>
            <a:pPr>
              <a:lnSpc>
                <a:spcPct val="80000"/>
              </a:lnSpc>
            </a:pPr>
            <a:endParaRPr lang="en-US" dirty="0"/>
          </a:p>
          <a:p>
            <a:pPr>
              <a:lnSpc>
                <a:spcPct val="80000"/>
              </a:lnSpc>
            </a:pPr>
            <a:r>
              <a:rPr lang="en-US" dirty="0" smtClean="0"/>
              <a:t>*</a:t>
            </a:r>
            <a:r>
              <a:rPr lang="en-US" dirty="0"/>
              <a:t>Drink before you feel thirsty! </a:t>
            </a:r>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5</a:t>
            </a:fld>
            <a:endParaRPr lang="en-US"/>
          </a:p>
        </p:txBody>
      </p:sp>
      <p:pic>
        <p:nvPicPr>
          <p:cNvPr id="5" name="Picture 4"/>
          <p:cNvPicPr>
            <a:picLocks noChangeAspect="1"/>
          </p:cNvPicPr>
          <p:nvPr/>
        </p:nvPicPr>
        <p:blipFill>
          <a:blip r:embed="rId3"/>
          <a:stretch>
            <a:fillRect/>
          </a:stretch>
        </p:blipFill>
        <p:spPr>
          <a:xfrm>
            <a:off x="6096000" y="2057400"/>
            <a:ext cx="2628900" cy="3086100"/>
          </a:xfrm>
          <a:prstGeom prst="rect">
            <a:avLst/>
          </a:prstGeom>
        </p:spPr>
      </p:pic>
      <p:pic>
        <p:nvPicPr>
          <p:cNvPr id="6" name="Picture 5"/>
          <p:cNvPicPr>
            <a:picLocks noChangeAspect="1"/>
          </p:cNvPicPr>
          <p:nvPr/>
        </p:nvPicPr>
        <p:blipFill>
          <a:blip r:embed="rId4"/>
          <a:stretch>
            <a:fillRect/>
          </a:stretch>
        </p:blipFill>
        <p:spPr>
          <a:xfrm>
            <a:off x="381001" y="59430"/>
            <a:ext cx="2362200" cy="176937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193" b="100000" l="9043" r="89894"/>
                    </a14:imgEffect>
                  </a14:imgLayer>
                </a14:imgProps>
              </a:ext>
            </a:extLst>
          </a:blip>
          <a:stretch>
            <a:fillRect/>
          </a:stretch>
        </p:blipFill>
        <p:spPr>
          <a:xfrm>
            <a:off x="4419600" y="3733800"/>
            <a:ext cx="1676400" cy="2033081"/>
          </a:xfrm>
          <a:prstGeom prst="rect">
            <a:avLst/>
          </a:prstGeom>
        </p:spPr>
      </p:pic>
    </p:spTree>
    <p:extLst>
      <p:ext uri="{BB962C8B-B14F-4D97-AF65-F5344CB8AC3E}">
        <p14:creationId xmlns:p14="http://schemas.microsoft.com/office/powerpoint/2010/main" val="2525846774"/>
      </p:ext>
    </p:extLst>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7363"/>
            <a:ext cx="7391400" cy="1219200"/>
          </a:xfrm>
        </p:spPr>
        <p:txBody>
          <a:bodyPr/>
          <a:lstStyle/>
          <a:p>
            <a:r>
              <a:rPr lang="en-US" sz="3600" b="1" dirty="0" smtClean="0"/>
              <a:t>Drink </a:t>
            </a:r>
            <a:r>
              <a:rPr lang="en-US" sz="3600" b="1" dirty="0"/>
              <a:t>Until You’re in the CLEAR! </a:t>
            </a:r>
            <a:r>
              <a:rPr lang="en-US" sz="4400" dirty="0"/>
              <a:t/>
            </a:r>
            <a:br>
              <a:rPr lang="en-US" sz="4400" dirty="0"/>
            </a:br>
            <a:endParaRPr lang="en-US" sz="4400" dirty="0"/>
          </a:p>
        </p:txBody>
      </p:sp>
      <p:sp>
        <p:nvSpPr>
          <p:cNvPr id="3" name="Content Placeholder 2"/>
          <p:cNvSpPr>
            <a:spLocks noGrp="1"/>
          </p:cNvSpPr>
          <p:nvPr>
            <p:ph idx="1"/>
          </p:nvPr>
        </p:nvSpPr>
        <p:spPr>
          <a:xfrm>
            <a:off x="4953000" y="1752600"/>
            <a:ext cx="3886200" cy="4953000"/>
          </a:xfrm>
        </p:spPr>
        <p:txBody>
          <a:bodyPr/>
          <a:lstStyle/>
          <a:p>
            <a:pPr marL="342900" indent="-342900">
              <a:buFont typeface="Arial"/>
              <a:buChar char="•"/>
            </a:pPr>
            <a:r>
              <a:rPr lang="en-US" dirty="0"/>
              <a:t>Urine that is dark golden in color indicates dehydration. </a:t>
            </a:r>
          </a:p>
          <a:p>
            <a:pPr marL="342900" indent="-342900">
              <a:buFont typeface="Arial"/>
              <a:buChar char="•"/>
            </a:pPr>
            <a:r>
              <a:rPr lang="en-US" dirty="0"/>
              <a:t>Coaches should instruct their athletes to check their urine color and notify them if their color </a:t>
            </a:r>
            <a:r>
              <a:rPr lang="en-US" dirty="0" smtClean="0"/>
              <a:t>becomes too dark.</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6</a:t>
            </a:fld>
            <a:endParaRPr lang="en-US"/>
          </a:p>
        </p:txBody>
      </p:sp>
      <p:pic>
        <p:nvPicPr>
          <p:cNvPr id="6" name="Picture 5"/>
          <p:cNvPicPr>
            <a:picLocks noChangeAspect="1"/>
          </p:cNvPicPr>
          <p:nvPr/>
        </p:nvPicPr>
        <p:blipFill>
          <a:blip r:embed="rId3"/>
          <a:stretch>
            <a:fillRect/>
          </a:stretch>
        </p:blipFill>
        <p:spPr>
          <a:xfrm>
            <a:off x="381000" y="1036617"/>
            <a:ext cx="4419600" cy="5294910"/>
          </a:xfrm>
          <a:prstGeom prst="rect">
            <a:avLst/>
          </a:prstGeom>
        </p:spPr>
      </p:pic>
    </p:spTree>
    <p:extLst>
      <p:ext uri="{BB962C8B-B14F-4D97-AF65-F5344CB8AC3E}">
        <p14:creationId xmlns:p14="http://schemas.microsoft.com/office/powerpoint/2010/main" val="952357544"/>
      </p:ext>
    </p:extLst>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err="1" smtClean="0"/>
              <a:t>MyPlate</a:t>
            </a:r>
            <a:r>
              <a:rPr lang="en-US" sz="4000" b="1" dirty="0" smtClean="0"/>
              <a:t>: Important Points</a:t>
            </a:r>
            <a:endParaRPr lang="en-US" sz="4000" b="1"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7</a:t>
            </a:fld>
            <a:endParaRPr lang="en-US"/>
          </a:p>
        </p:txBody>
      </p:sp>
      <p:pic>
        <p:nvPicPr>
          <p:cNvPr id="10" name="Picture 9"/>
          <p:cNvPicPr>
            <a:picLocks noChangeAspect="1"/>
          </p:cNvPicPr>
          <p:nvPr/>
        </p:nvPicPr>
        <p:blipFill rotWithShape="1">
          <a:blip r:embed="rId3"/>
          <a:srcRect t="1812" b="7447"/>
          <a:stretch/>
        </p:blipFill>
        <p:spPr>
          <a:xfrm>
            <a:off x="304800" y="1295400"/>
            <a:ext cx="8255000" cy="4609689"/>
          </a:xfrm>
          <a:prstGeom prst="rect">
            <a:avLst/>
          </a:prstGeom>
        </p:spPr>
      </p:pic>
    </p:spTree>
    <p:extLst>
      <p:ext uri="{BB962C8B-B14F-4D97-AF65-F5344CB8AC3E}">
        <p14:creationId xmlns:p14="http://schemas.microsoft.com/office/powerpoint/2010/main" val="3862466130"/>
      </p:ext>
    </p:extLst>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Build a Healthy Plate</a:t>
            </a:r>
            <a:endParaRPr lang="en-US" sz="4000" b="1" dirty="0"/>
          </a:p>
        </p:txBody>
      </p:sp>
      <p:sp>
        <p:nvSpPr>
          <p:cNvPr id="3" name="Content Placeholder 2"/>
          <p:cNvSpPr>
            <a:spLocks noGrp="1"/>
          </p:cNvSpPr>
          <p:nvPr>
            <p:ph idx="1"/>
          </p:nvPr>
        </p:nvSpPr>
        <p:spPr>
          <a:xfrm>
            <a:off x="381000" y="1660923"/>
            <a:ext cx="8078019" cy="4464844"/>
          </a:xfrm>
        </p:spPr>
        <p:txBody>
          <a:bodyPr/>
          <a:lstStyle/>
          <a:p>
            <a:r>
              <a:rPr lang="en-US" dirty="0"/>
              <a:t>Try some of these options: </a:t>
            </a:r>
          </a:p>
          <a:p>
            <a:r>
              <a:rPr lang="en-US" dirty="0"/>
              <a:t>Make half your plate fruits and vegetables. </a:t>
            </a:r>
          </a:p>
          <a:p>
            <a:r>
              <a:rPr lang="en-US" dirty="0"/>
              <a:t>‣  Switch to skim or 1% milk. </a:t>
            </a:r>
          </a:p>
          <a:p>
            <a:r>
              <a:rPr lang="en-US" dirty="0"/>
              <a:t>‣  Make at least half your grains whole. </a:t>
            </a:r>
          </a:p>
          <a:p>
            <a:r>
              <a:rPr lang="en-US" dirty="0"/>
              <a:t>‣  Vary your protein food choices. </a:t>
            </a:r>
          </a:p>
          <a:p>
            <a:pPr marL="0" indent="0"/>
            <a:r>
              <a:rPr lang="en-US" dirty="0" smtClean="0"/>
              <a:t>	‣  Keep </a:t>
            </a:r>
            <a:r>
              <a:rPr lang="en-US" dirty="0"/>
              <a:t>your food safe </a:t>
            </a:r>
            <a:r>
              <a:rPr lang="en-US" dirty="0" smtClean="0"/>
              <a:t>to eat – learn</a:t>
            </a:r>
          </a:p>
          <a:p>
            <a:pPr marL="0" indent="0"/>
            <a:r>
              <a:rPr lang="en-US" dirty="0"/>
              <a:t>	 </a:t>
            </a:r>
            <a:r>
              <a:rPr lang="en-US" dirty="0" smtClean="0"/>
              <a:t>   more </a:t>
            </a:r>
            <a:r>
              <a:rPr lang="en-US" dirty="0"/>
              <a:t>at </a:t>
            </a:r>
            <a:r>
              <a:rPr lang="en-US" dirty="0" smtClean="0"/>
              <a:t>www.FoodSafety.gov </a:t>
            </a:r>
            <a:endParaRPr lang="en-US" dirty="0"/>
          </a:p>
          <a:p>
            <a:r>
              <a:rPr lang="en-US" dirty="0" smtClean="0"/>
              <a:t>		‣ </a:t>
            </a:r>
            <a:r>
              <a:rPr lang="en-US" dirty="0"/>
              <a:t> </a:t>
            </a:r>
            <a:r>
              <a:rPr lang="en-US" dirty="0" smtClean="0"/>
              <a:t>Check </a:t>
            </a:r>
            <a:r>
              <a:rPr lang="en-US" dirty="0"/>
              <a:t>out- www.choosemyplate.gov </a:t>
            </a:r>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8</a:t>
            </a:fld>
            <a:endParaRPr lang="en-US"/>
          </a:p>
        </p:txBody>
      </p:sp>
      <p:pic>
        <p:nvPicPr>
          <p:cNvPr id="6" name="Picture 5"/>
          <p:cNvPicPr>
            <a:picLocks noChangeAspect="1"/>
          </p:cNvPicPr>
          <p:nvPr/>
        </p:nvPicPr>
        <p:blipFill>
          <a:blip r:embed="rId3"/>
          <a:stretch>
            <a:fillRect/>
          </a:stretch>
        </p:blipFill>
        <p:spPr>
          <a:xfrm>
            <a:off x="6634065" y="1676400"/>
            <a:ext cx="2488164" cy="3657600"/>
          </a:xfrm>
          <a:prstGeom prst="rect">
            <a:avLst/>
          </a:prstGeom>
        </p:spPr>
      </p:pic>
    </p:spTree>
    <p:extLst>
      <p:ext uri="{BB962C8B-B14F-4D97-AF65-F5344CB8AC3E}">
        <p14:creationId xmlns:p14="http://schemas.microsoft.com/office/powerpoint/2010/main" val="2245629554"/>
      </p:ext>
    </p:extLst>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6781800" cy="1143000"/>
          </a:xfrm>
        </p:spPr>
        <p:txBody>
          <a:bodyPr/>
          <a:lstStyle/>
          <a:p>
            <a:r>
              <a:rPr lang="en-US" sz="4000" b="1" dirty="0" smtClean="0"/>
              <a:t>Ma</a:t>
            </a:r>
            <a:r>
              <a:rPr lang="en-US" sz="4000" b="1" dirty="0"/>
              <a:t>ke Half of your Plate Fruits &amp; Vegetables </a:t>
            </a:r>
            <a:br>
              <a:rPr lang="en-US" sz="4000" b="1" dirty="0"/>
            </a:br>
            <a:endParaRPr lang="en-US" sz="4000" b="1" dirty="0"/>
          </a:p>
        </p:txBody>
      </p:sp>
      <p:sp>
        <p:nvSpPr>
          <p:cNvPr id="3" name="Content Placeholder 2"/>
          <p:cNvSpPr>
            <a:spLocks noGrp="1"/>
          </p:cNvSpPr>
          <p:nvPr>
            <p:ph idx="1"/>
          </p:nvPr>
        </p:nvSpPr>
        <p:spPr>
          <a:xfrm>
            <a:off x="228600" y="1447800"/>
            <a:ext cx="8763000" cy="1535311"/>
          </a:xfrm>
        </p:spPr>
        <p:txBody>
          <a:bodyPr/>
          <a:lstStyle/>
          <a:p>
            <a:r>
              <a:rPr lang="en-US" dirty="0"/>
              <a:t>Any fruit or 100% fruit juice counts as part of the Fruit Group. Fruits and vegetables may be fresh, canned, frozen, or dried, and may be whole, cut-up, or pureed. </a:t>
            </a:r>
          </a:p>
          <a:p>
            <a:endParaRPr lang="en-US" dirty="0"/>
          </a:p>
        </p:txBody>
      </p:sp>
      <p:sp>
        <p:nvSpPr>
          <p:cNvPr id="4" name="Slide Number Placeholder 3"/>
          <p:cNvSpPr>
            <a:spLocks noGrp="1"/>
          </p:cNvSpPr>
          <p:nvPr>
            <p:ph type="sldNum" sz="quarter" idx="10"/>
          </p:nvPr>
        </p:nvSpPr>
        <p:spPr/>
        <p:txBody>
          <a:bodyPr/>
          <a:lstStyle/>
          <a:p>
            <a:pPr>
              <a:defRPr/>
            </a:pPr>
            <a:fld id="{AC74E555-6379-4057-B216-EF15810E12A0}" type="slidenum">
              <a:rPr lang="en-US" smtClean="0"/>
              <a:pPr>
                <a:defRPr/>
              </a:pPr>
              <a:t>9</a:t>
            </a:fld>
            <a:endParaRPr lang="en-US"/>
          </a:p>
        </p:txBody>
      </p:sp>
      <p:pic>
        <p:nvPicPr>
          <p:cNvPr id="5" name="Picture 4"/>
          <p:cNvPicPr>
            <a:picLocks noChangeAspect="1"/>
          </p:cNvPicPr>
          <p:nvPr/>
        </p:nvPicPr>
        <p:blipFill>
          <a:blip r:embed="rId3"/>
          <a:stretch>
            <a:fillRect/>
          </a:stretch>
        </p:blipFill>
        <p:spPr>
          <a:xfrm>
            <a:off x="381000" y="2743200"/>
            <a:ext cx="2286000" cy="2100384"/>
          </a:xfrm>
          <a:prstGeom prst="rect">
            <a:avLst/>
          </a:prstGeom>
        </p:spPr>
      </p:pic>
      <p:pic>
        <p:nvPicPr>
          <p:cNvPr id="6" name="Picture 5"/>
          <p:cNvPicPr>
            <a:picLocks noChangeAspect="1"/>
          </p:cNvPicPr>
          <p:nvPr/>
        </p:nvPicPr>
        <p:blipFill>
          <a:blip r:embed="rId4"/>
          <a:stretch>
            <a:fillRect/>
          </a:stretch>
        </p:blipFill>
        <p:spPr>
          <a:xfrm>
            <a:off x="4267200" y="4876800"/>
            <a:ext cx="2971800" cy="1664208"/>
          </a:xfrm>
          <a:prstGeom prst="rect">
            <a:avLst/>
          </a:prstGeom>
        </p:spPr>
      </p:pic>
      <p:pic>
        <p:nvPicPr>
          <p:cNvPr id="8" name="Picture 7"/>
          <p:cNvPicPr>
            <a:picLocks noChangeAspect="1"/>
          </p:cNvPicPr>
          <p:nvPr/>
        </p:nvPicPr>
        <p:blipFill>
          <a:blip r:embed="rId5"/>
          <a:stretch>
            <a:fillRect/>
          </a:stretch>
        </p:blipFill>
        <p:spPr>
          <a:xfrm>
            <a:off x="6140760" y="2743200"/>
            <a:ext cx="2971800" cy="1852143"/>
          </a:xfrm>
          <a:prstGeom prst="rect">
            <a:avLst/>
          </a:prstGeom>
        </p:spPr>
      </p:pic>
      <p:pic>
        <p:nvPicPr>
          <p:cNvPr id="9" name="Picture 8"/>
          <p:cNvPicPr>
            <a:picLocks noChangeAspect="1"/>
          </p:cNvPicPr>
          <p:nvPr/>
        </p:nvPicPr>
        <p:blipFill>
          <a:blip r:embed="rId6"/>
          <a:stretch>
            <a:fillRect/>
          </a:stretch>
        </p:blipFill>
        <p:spPr>
          <a:xfrm>
            <a:off x="2895600" y="2743200"/>
            <a:ext cx="2895600" cy="1882140"/>
          </a:xfrm>
          <a:prstGeom prst="rect">
            <a:avLst/>
          </a:prstGeom>
        </p:spPr>
      </p:pic>
      <p:pic>
        <p:nvPicPr>
          <p:cNvPr id="12" name="Picture 11"/>
          <p:cNvPicPr>
            <a:picLocks noChangeAspect="1"/>
          </p:cNvPicPr>
          <p:nvPr/>
        </p:nvPicPr>
        <p:blipFill>
          <a:blip r:embed="rId7"/>
          <a:stretch>
            <a:fillRect/>
          </a:stretch>
        </p:blipFill>
        <p:spPr>
          <a:xfrm>
            <a:off x="1143000" y="4953000"/>
            <a:ext cx="2857500" cy="1600200"/>
          </a:xfrm>
          <a:prstGeom prst="rect">
            <a:avLst/>
          </a:prstGeom>
        </p:spPr>
      </p:pic>
    </p:spTree>
    <p:extLst>
      <p:ext uri="{BB962C8B-B14F-4D97-AF65-F5344CB8AC3E}">
        <p14:creationId xmlns:p14="http://schemas.microsoft.com/office/powerpoint/2010/main" val="1897966068"/>
      </p:ext>
    </p:extLst>
  </p:cSld>
  <p:clrMapOvr>
    <a:masterClrMapping/>
  </p:clrMapOvr>
  <p:transition spd="med">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222</Template>
  <TotalTime>1769</TotalTime>
  <Words>1911</Words>
  <Application>Microsoft Office PowerPoint</Application>
  <PresentationFormat>On-screen Show (4:3)</PresentationFormat>
  <Paragraphs>231</Paragraphs>
  <Slides>31</Slides>
  <Notes>31</Notes>
  <HiddenSlides>0</HiddenSlides>
  <MMClips>0</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Body White copy</vt:lpstr>
      <vt:lpstr>SO_AP_Presentation</vt:lpstr>
      <vt:lpstr>Blank</vt:lpstr>
      <vt:lpstr>Title</vt:lpstr>
      <vt:lpstr>1_Body White copy</vt:lpstr>
      <vt:lpstr>Special Olympics Coaches' Guide to Sports Nutrition  </vt:lpstr>
      <vt:lpstr>Topics Covered</vt:lpstr>
      <vt:lpstr>Hydration</vt:lpstr>
      <vt:lpstr>When should you hydrate?</vt:lpstr>
      <vt:lpstr>Dehydration</vt:lpstr>
      <vt:lpstr>Drink Until You’re in the CLEAR!  </vt:lpstr>
      <vt:lpstr>MyPlate: Important Points</vt:lpstr>
      <vt:lpstr>Build a Healthy Plate</vt:lpstr>
      <vt:lpstr>Make Half of your Plate Fruits &amp; Vegetables  </vt:lpstr>
      <vt:lpstr>Healthy Plate</vt:lpstr>
      <vt:lpstr>Healthy Plate</vt:lpstr>
      <vt:lpstr>Nutrition and Sports</vt:lpstr>
      <vt:lpstr>Opt for WHOLE GRAINS</vt:lpstr>
      <vt:lpstr>Carbohydrates</vt:lpstr>
      <vt:lpstr>Good Carbs vs. Bad Carbs</vt:lpstr>
      <vt:lpstr>Proteins</vt:lpstr>
      <vt:lpstr>Proteins</vt:lpstr>
      <vt:lpstr>FATS</vt:lpstr>
      <vt:lpstr>Carbs, Fat, Protein</vt:lpstr>
      <vt:lpstr>Portion Control</vt:lpstr>
      <vt:lpstr>Portion Control</vt:lpstr>
      <vt:lpstr>Vitamins and Minerals</vt:lpstr>
      <vt:lpstr>Vitamins and Minerals</vt:lpstr>
      <vt:lpstr>What should I eat?</vt:lpstr>
      <vt:lpstr>PowerPoint Presentation</vt:lpstr>
      <vt:lpstr>When Getting Snacks For the Team Cooler, Look for...  </vt:lpstr>
      <vt:lpstr>Healthy Snack Options</vt:lpstr>
      <vt:lpstr>Notes for the Coach</vt:lpstr>
      <vt:lpstr>Notes for the Coach-Cont’d </vt:lpstr>
      <vt:lpstr>Good examples of healthful restaurant choices:  </vt:lpstr>
      <vt:lpstr>For more information regarding Special Olympics Florida Healthy Community programs, please contact: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Olympics Florida (SOFL)</dc:title>
  <dc:creator>Manager</dc:creator>
  <cp:lastModifiedBy>Kristin Hughes</cp:lastModifiedBy>
  <cp:revision>184</cp:revision>
  <cp:lastPrinted>2015-08-11T15:28:53Z</cp:lastPrinted>
  <dcterms:created xsi:type="dcterms:W3CDTF">2013-10-23T14:48:31Z</dcterms:created>
  <dcterms:modified xsi:type="dcterms:W3CDTF">2016-04-14T18:42:58Z</dcterms:modified>
</cp:coreProperties>
</file>