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B88A4967-B622-4C7E-97FC-355DB04E821E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457D74EA-01A7-40A2-A2D4-BD6A4CA1B3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376B-81E2-4F77-8FBB-F35D0CFFF949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3820-FCF4-4FE2-9552-675FB33A4AA4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56A3-6E30-48DC-A46D-7A0CB264DD65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BCE3-9C81-42A5-86AF-1ED15B8CCE46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3754-D88A-42F0-A66D-DBB2D5EBDA98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B360-04A3-4CC2-B85A-516DAF73BC69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FB65-7750-4FCF-91B0-AAC44B219225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AFFF-46D8-4EC8-B7EA-015A948247BC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7B2D-E10B-4F82-8433-883D06DC2CB0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082-5263-4541-A490-D479AF53EBA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C926-FDC1-4F8B-B8FA-A85DCE4EA125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50D2E7-415C-432C-B737-0677079A2E7B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5231DF-6B7D-41B9-A996-9EAE5871910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welco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bsalonen@somt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4.jpg@01D546D3.7FD35DE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2200" b="0" dirty="0">
                <a:solidFill>
                  <a:srgbClr val="FFFFFF"/>
                </a:solidFill>
                <a:effectLst/>
              </a:rPr>
              <a:t>Worksite Wellness in Big Sky Country</a:t>
            </a:r>
            <a:br>
              <a:rPr lang="en-US" sz="2200" dirty="0">
                <a:effectLst/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953000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pPr algn="l"/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D0488-D071-4F9F-9A1E-8838B5E089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143000"/>
            <a:ext cx="571499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B0AD5-020F-4F4A-A809-BBB875873F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257800"/>
            <a:ext cx="4876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 descr="See the source image">
            <a:extLst>
              <a:ext uri="{FF2B5EF4-FFF2-40B4-BE49-F238E27FC236}">
                <a16:creationId xmlns:a16="http://schemas.microsoft.com/office/drawing/2014/main" id="{A55D9AE6-77A6-4DF7-BEA2-3CFBC4FD04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799"/>
            <a:ext cx="3886200" cy="228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9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Worksite Wellness in Big Sky Country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A339E6-1FAB-4313-90F6-5DF33AA3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r>
              <a:rPr lang="en-US" sz="6200" b="1" u="sng" dirty="0"/>
              <a:t>Globally</a:t>
            </a:r>
            <a:endParaRPr lang="en-US" sz="6200" dirty="0"/>
          </a:p>
          <a:p>
            <a:r>
              <a:rPr lang="en-US" sz="5600" dirty="0"/>
              <a:t>The World’s 3.2 billion workers are increasingly unwell</a:t>
            </a:r>
          </a:p>
          <a:p>
            <a:r>
              <a:rPr lang="en-US" sz="5600" dirty="0"/>
              <a:t>18% of labor force over 55 by 2030</a:t>
            </a:r>
          </a:p>
          <a:p>
            <a:r>
              <a:rPr lang="en-US" sz="5600" dirty="0"/>
              <a:t>52% of adults overweight or obese</a:t>
            </a:r>
          </a:p>
          <a:p>
            <a:r>
              <a:rPr lang="en-US" sz="5600" dirty="0"/>
              <a:t>76% are struggling or suffering in their physical wellbeing</a:t>
            </a:r>
          </a:p>
          <a:p>
            <a:endParaRPr lang="en-US" sz="5600" dirty="0"/>
          </a:p>
          <a:p>
            <a:pPr marL="137160" indent="0">
              <a:buNone/>
            </a:pPr>
            <a:r>
              <a:rPr lang="en-US" sz="4800" i="1" dirty="0"/>
              <a:t>Source: WELCOA</a:t>
            </a:r>
            <a:endParaRPr lang="en-US" sz="4800" dirty="0"/>
          </a:p>
          <a:p>
            <a:endParaRPr lang="en-US" sz="4500" dirty="0"/>
          </a:p>
          <a:p>
            <a:pPr marL="137160" indent="0">
              <a:buNone/>
            </a:pPr>
            <a:r>
              <a:rPr lang="en-US" sz="6200" b="1" u="sng" dirty="0"/>
              <a:t>U.S.</a:t>
            </a:r>
            <a:endParaRPr lang="en-US" sz="6200" dirty="0"/>
          </a:p>
          <a:p>
            <a:r>
              <a:rPr lang="en-US" sz="5600" dirty="0"/>
              <a:t>100+ million Americans have been diagnosed with pre-or type 2 diabetes</a:t>
            </a:r>
          </a:p>
          <a:p>
            <a:r>
              <a:rPr lang="en-US" sz="5600" dirty="0"/>
              <a:t>A major consequence of type 2 diabetes is cardiovascular diseases</a:t>
            </a:r>
          </a:p>
          <a:p>
            <a:r>
              <a:rPr lang="en-US" sz="5600" dirty="0"/>
              <a:t>7 in 10 Americans take at least one prescription drug daily; one-half take two; 20% take five</a:t>
            </a:r>
          </a:p>
          <a:p>
            <a:pPr marL="137160" indent="0">
              <a:buNone/>
            </a:pPr>
            <a:endParaRPr lang="en-US" sz="5600" i="1" dirty="0"/>
          </a:p>
          <a:p>
            <a:pPr marL="137160" indent="0">
              <a:buNone/>
            </a:pPr>
            <a:r>
              <a:rPr lang="en-US" sz="4800" i="1" dirty="0"/>
              <a:t>Source: WELCOA</a:t>
            </a:r>
            <a:endParaRPr lang="en-US" sz="4800" dirty="0"/>
          </a:p>
          <a:p>
            <a:endParaRPr lang="en-US" sz="4400" dirty="0"/>
          </a:p>
          <a:p>
            <a:pPr marL="137160" indent="0">
              <a:buNone/>
            </a:pPr>
            <a:endParaRPr lang="en-US" sz="6400" b="1" u="sng" dirty="0"/>
          </a:p>
          <a:p>
            <a:pPr marL="137160" indent="0">
              <a:buNone/>
            </a:pPr>
            <a:r>
              <a:rPr lang="en-US" sz="6400" b="1" u="sng" dirty="0"/>
              <a:t>Why Worksite Wellness?</a:t>
            </a:r>
            <a:endParaRPr lang="en-US" sz="6400" dirty="0"/>
          </a:p>
          <a:p>
            <a:pPr lvl="0"/>
            <a:r>
              <a:rPr lang="en-US" sz="5600" dirty="0"/>
              <a:t>Increased Productivity </a:t>
            </a:r>
          </a:p>
          <a:p>
            <a:pPr lvl="0"/>
            <a:r>
              <a:rPr lang="en-US" sz="5600" dirty="0"/>
              <a:t>Improved Morale </a:t>
            </a:r>
          </a:p>
          <a:p>
            <a:pPr lvl="0"/>
            <a:r>
              <a:rPr lang="en-US" sz="5600" dirty="0"/>
              <a:t>Decreased Absenteeism and Presenteeism </a:t>
            </a:r>
          </a:p>
          <a:p>
            <a:pPr lvl="0"/>
            <a:r>
              <a:rPr lang="en-US" sz="5600" dirty="0"/>
              <a:t>Healthcare Cost Containment </a:t>
            </a:r>
          </a:p>
          <a:p>
            <a:pPr lvl="0"/>
            <a:r>
              <a:rPr lang="en-US" sz="5600" dirty="0"/>
              <a:t>Improved Employee Health Status </a:t>
            </a:r>
          </a:p>
          <a:p>
            <a:pPr marL="137160" indent="0">
              <a:buNone/>
            </a:pPr>
            <a:r>
              <a:rPr lang="en-US" sz="5600" dirty="0"/>
              <a:t> </a:t>
            </a:r>
          </a:p>
          <a:p>
            <a:pPr marL="137160" indent="0">
              <a:buNone/>
            </a:pPr>
            <a:r>
              <a:rPr lang="en-US" sz="5600" i="1" dirty="0"/>
              <a:t>As employers, it makes sense to assist employees by creating a work environment that supports and encourages good health. Healthy employees make healthy companies. </a:t>
            </a:r>
          </a:p>
          <a:p>
            <a:pPr marL="137160" indent="0">
              <a:buNone/>
            </a:pPr>
            <a:r>
              <a:rPr lang="en-US" sz="5600" b="1" dirty="0"/>
              <a:t> </a:t>
            </a:r>
            <a:endParaRPr lang="en-US" sz="5600" dirty="0"/>
          </a:p>
          <a:p>
            <a:endParaRPr lang="en-US" sz="4500" dirty="0"/>
          </a:p>
          <a:p>
            <a:endParaRPr lang="en-US" sz="4500" dirty="0"/>
          </a:p>
          <a:p>
            <a:endParaRPr lang="en-US" sz="4500" dirty="0"/>
          </a:p>
          <a:p>
            <a:endParaRPr lang="en-US" sz="4500" dirty="0"/>
          </a:p>
          <a:p>
            <a:endParaRPr lang="en-US" sz="3300" dirty="0"/>
          </a:p>
          <a:p>
            <a:pPr marL="13716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37160" indent="0">
              <a:buNone/>
            </a:pPr>
            <a:endParaRPr lang="en-US" sz="1600" i="1" dirty="0"/>
          </a:p>
          <a:p>
            <a:pPr marL="137160" indent="0">
              <a:buNone/>
            </a:pPr>
            <a:endParaRPr lang="en-US" sz="1600" i="1" dirty="0"/>
          </a:p>
          <a:p>
            <a:pPr marL="137160" indent="0">
              <a:buNone/>
            </a:pPr>
            <a:endParaRPr lang="en-US" sz="1600" i="1" dirty="0"/>
          </a:p>
          <a:p>
            <a:pPr marL="137160" indent="0">
              <a:buNone/>
            </a:pPr>
            <a:endParaRPr lang="en-US" sz="1600" i="1" dirty="0"/>
          </a:p>
          <a:p>
            <a:pPr marL="137160" indent="0">
              <a:buNone/>
            </a:pPr>
            <a:endParaRPr lang="en-US" sz="1600" i="1" dirty="0"/>
          </a:p>
          <a:p>
            <a:pPr marL="137160" indent="0">
              <a:buNone/>
            </a:pPr>
            <a:r>
              <a:rPr lang="en-US" sz="1600" i="1" dirty="0"/>
              <a:t>Source: WELCOA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Worksite Wellness in Big Sky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en-US" sz="1600" b="1" u="sng" dirty="0"/>
          </a:p>
          <a:p>
            <a:pPr marL="137160" indent="0">
              <a:buNone/>
            </a:pPr>
            <a:r>
              <a:rPr lang="en-US" sz="1600" b="1" u="sng" dirty="0"/>
              <a:t>Montana’s Worksite Wellness Programs – State-Wide Reach</a:t>
            </a:r>
          </a:p>
          <a:p>
            <a:pPr marL="137160" indent="0">
              <a:buNone/>
            </a:pPr>
            <a:endParaRPr lang="en-US" sz="1600" b="1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Montana is home of Glacier National Park and Yellowstone National Park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“Big Sky Country”, “Treasure State”, and more recently “The Last Best Place”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630 miles long east to west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Grant through  the Montana Department of Public Health, Chronic Disease and Health Promotion Bureau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Health Promotion  Specialists at 13 public health departments provide technical assistance for up to three worksites in their region for up to 36 months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Reach is to 56 counties and seven tribal reservations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Penny Paul provides technical assistance for the state office to the 12 Health Promotion Specialists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Penny also has sites in her region she assists in worksite wellness, which includes Special Olympics of Montana in Great Falls, Montana</a:t>
            </a:r>
            <a:br>
              <a:rPr lang="en-US" sz="1400" dirty="0"/>
            </a:b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endParaRPr lang="en-US" sz="1400" i="1" dirty="0"/>
          </a:p>
          <a:p>
            <a:pPr>
              <a:buFont typeface="Wingdings" panose="05000000000000000000" pitchFamily="2" charset="2"/>
              <a:buChar char="v"/>
            </a:pPr>
            <a:endParaRPr lang="en-US" sz="1400" i="1" dirty="0"/>
          </a:p>
          <a:p>
            <a:pPr marL="137160" indent="0">
              <a:buNone/>
            </a:pPr>
            <a:endParaRPr lang="en-US" sz="1400" i="1" dirty="0"/>
          </a:p>
          <a:p>
            <a:pPr>
              <a:buFont typeface="Wingdings" panose="05000000000000000000" pitchFamily="2" charset="2"/>
              <a:buChar char="v"/>
            </a:pPr>
            <a:endParaRPr lang="en-US" sz="1400" i="1" dirty="0"/>
          </a:p>
          <a:p>
            <a:pPr marL="137160" indent="0">
              <a:buNone/>
            </a:pP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Worksite Wellness in Big Sky Country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600" b="1" u="sng" dirty="0"/>
              <a:t>The Process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Utilize Wellness Council of America’s (WELCOA) Seven Benchmarks for successful, sustainable program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WELCOA is one of the nation’s most respected resources for building high-performance, healthy workplaces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Founded by William Kizer, former CEO of Central States Indemnity in Omaha Nebraska along with founding Directors, Warren Buffett, Chairman/CEO of Berkshire Hathaway, and Dr. Lois Sullivan, former Secretary of Health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30 years old, over 5,000 members, impeccable reputation for helping businesses and health professionals improve employee well-being  and create heathier organizational cultures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Seven Benchmarks serve as evidenced-based framework for building a results-oriented wellness program</a:t>
            </a:r>
          </a:p>
          <a:p>
            <a:pPr marL="137160" indent="0">
              <a:buNone/>
            </a:pPr>
            <a:endParaRPr lang="en-US" sz="1400" i="1" dirty="0"/>
          </a:p>
          <a:p>
            <a:pPr marL="137160" indent="0">
              <a:buNone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6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7DFC-D9C4-4173-A5B7-7DAB2017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Worksite Wellness in Big Sky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A461-72A6-4FF7-AA62-D56F07958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en-US" sz="2900" b="1" u="sng" dirty="0"/>
              <a:t>The Seven Benchmarks </a:t>
            </a:r>
          </a:p>
          <a:p>
            <a:pPr marL="137160" indent="0">
              <a:buNone/>
            </a:pPr>
            <a:endParaRPr lang="en-US" sz="3200" b="1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500" b="1" dirty="0"/>
              <a:t>Committed and Aligned Leadership – </a:t>
            </a:r>
            <a:r>
              <a:rPr lang="en-US" sz="2500" b="1" i="1" dirty="0"/>
              <a:t>SOMT leadership had complete buy-in</a:t>
            </a:r>
          </a:p>
          <a:p>
            <a:pPr>
              <a:buFont typeface="Wingdings" panose="05000000000000000000" pitchFamily="2" charset="2"/>
              <a:buChar char="v"/>
            </a:pPr>
            <a:br>
              <a:rPr lang="en-US" sz="2500" b="1" dirty="0"/>
            </a:br>
            <a:r>
              <a:rPr lang="en-US" sz="2500" b="1" dirty="0"/>
              <a:t>Collaboration in Support of Wellness – </a:t>
            </a:r>
            <a:r>
              <a:rPr lang="en-US" sz="2500" b="1" i="1" dirty="0"/>
              <a:t>diverse wellness team formed by those that wanted to serve</a:t>
            </a:r>
          </a:p>
          <a:p>
            <a:pPr>
              <a:buFont typeface="Wingdings" panose="05000000000000000000" pitchFamily="2" charset="2"/>
              <a:buChar char="v"/>
            </a:pPr>
            <a:br>
              <a:rPr lang="en-US" sz="2500" b="1" dirty="0"/>
            </a:br>
            <a:r>
              <a:rPr lang="en-US" sz="2500" b="1" dirty="0"/>
              <a:t>Collecting Meaningful data to Evolve a Wellness Strategy – </a:t>
            </a:r>
            <a:r>
              <a:rPr lang="en-US" sz="2500" b="1" i="1" dirty="0"/>
              <a:t>survey done to access needs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5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500" b="1" dirty="0"/>
              <a:t>Crafting an Operating Plan – </a:t>
            </a:r>
            <a:r>
              <a:rPr lang="en-US" sz="2500" b="1" i="1" dirty="0"/>
              <a:t>developed an operating plan around needs that came forward from the employee survey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5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500" b="1" dirty="0"/>
              <a:t>Choosing Initiatives that Support the Whole Employee – </a:t>
            </a:r>
            <a:r>
              <a:rPr lang="en-US" sz="2500" b="1" i="1" dirty="0"/>
              <a:t>Bill Salonen will discuss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5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500" b="1" dirty="0"/>
              <a:t>Cultivate Supportive Health Promotion Environments, Polices and Practices – </a:t>
            </a:r>
            <a:r>
              <a:rPr lang="en-US" sz="2500" b="1" i="1" dirty="0"/>
              <a:t>working in this benchmark now - some policy changes in flex time – Bill will discuss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5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500" b="1" dirty="0"/>
              <a:t>Conduct Evaluation, Communicate, Celebrate, and Iterate – </a:t>
            </a:r>
            <a:r>
              <a:rPr lang="en-US" sz="2500" b="1" i="1" dirty="0"/>
              <a:t>will evaluate again in Spring 2020</a:t>
            </a:r>
            <a:br>
              <a:rPr lang="en-US" sz="2500" b="1" i="1" dirty="0"/>
            </a:br>
            <a:endParaRPr lang="en-US" sz="2500" i="1" dirty="0"/>
          </a:p>
          <a:p>
            <a:pPr marL="137160" indent="0">
              <a:buNone/>
            </a:pPr>
            <a:r>
              <a:rPr lang="en-US" sz="2200" b="1" dirty="0"/>
              <a:t>(</a:t>
            </a:r>
            <a:r>
              <a:rPr lang="en-US" sz="2200" b="1" i="1" dirty="0"/>
              <a:t>Seven Benchmarks pdf will be provided</a:t>
            </a:r>
            <a:r>
              <a:rPr lang="en-US" sz="2200" b="1" dirty="0"/>
              <a:t>)</a:t>
            </a:r>
            <a:br>
              <a:rPr lang="en-US" sz="2200" b="1" dirty="0"/>
            </a:br>
            <a:endParaRPr lang="en-US" sz="2200" b="1" dirty="0"/>
          </a:p>
          <a:p>
            <a:pPr marL="137160" indent="0">
              <a:buNone/>
            </a:pPr>
            <a:r>
              <a:rPr lang="en-US" sz="2500" b="1" dirty="0">
                <a:hlinkClick r:id="rId2"/>
              </a:rPr>
              <a:t>https://www.welcoa.org</a:t>
            </a:r>
            <a:endParaRPr lang="en-US" sz="25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903C7-9335-4E9C-9665-1FF82859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5E3B7-25AD-4752-8B26-A5984DC6E9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45" y="5997892"/>
            <a:ext cx="1524000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13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/>
              <a:t>Worksite Wellness in Big Sky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8305800" cy="559276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sz="1400" dirty="0"/>
          </a:p>
          <a:p>
            <a:pPr marL="137160" indent="0">
              <a:buNone/>
            </a:pPr>
            <a:r>
              <a:rPr lang="en-US" sz="1600" b="1" dirty="0"/>
              <a:t>Special Olympics of Montana Worksite Health Perspectives from Bill Salonen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Monthly SOMT Wellness Committee Meetings with Penny – team currently on Benchmark #6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Weekly “Wednesday Wellness” health and wellness email; ergonomics, exercises, recipes, nutrition information/articles, inspirational quotes and some humor. Penny supplies information and resources.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Wednesday Walks – 9:00 a.m. – walk for 10-12 minutes in our residential neighborhood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Employee Flexible Schedules: Memorial Day to Labor Day – 4 10’s with Fridays off; options available now (ex: 4 9’s and working only half day on Friday)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Employee Flex Time: especially during the peak work periods (ex: time off the week of Thanksgiving after State Basketball Tournament)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Quiet Work Times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Engagement Activities (to reduce silos of Development, Sports, Health, etc.)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500" dirty="0"/>
          </a:p>
          <a:p>
            <a:pPr>
              <a:buFont typeface="Wingdings" panose="05000000000000000000" pitchFamily="2" charset="2"/>
              <a:buChar char="v"/>
            </a:pPr>
            <a:endParaRPr lang="en-US" sz="1500" dirty="0"/>
          </a:p>
          <a:p>
            <a:pPr marL="137160" indent="0">
              <a:buNone/>
            </a:pPr>
            <a:endParaRPr lang="en-US" sz="1800" u="sng" dirty="0"/>
          </a:p>
          <a:p>
            <a:pPr marL="137160" indent="0">
              <a:buNone/>
            </a:pPr>
            <a:endParaRPr lang="en-US" sz="1800" b="1" u="sng" dirty="0"/>
          </a:p>
          <a:p>
            <a:pPr>
              <a:buFont typeface="Wingdings" panose="05000000000000000000" pitchFamily="2" charset="2"/>
              <a:buChar char="v"/>
            </a:pPr>
            <a:endParaRPr lang="en-US" sz="1800" i="1" dirty="0"/>
          </a:p>
          <a:p>
            <a:pPr>
              <a:buFont typeface="Wingdings" panose="05000000000000000000" pitchFamily="2" charset="2"/>
              <a:buChar char="v"/>
            </a:pP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7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</a:rPr>
              <a:t>Worksite Wellness in Big Sky Country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1600" dirty="0"/>
          </a:p>
          <a:p>
            <a:pPr lvl="0"/>
            <a:r>
              <a:rPr lang="en-US" sz="1500" dirty="0"/>
              <a:t>Picnic, Bocce, Corn Hole in the Hall</a:t>
            </a:r>
          </a:p>
          <a:p>
            <a:pPr lvl="0"/>
            <a:endParaRPr lang="en-US" sz="1500" dirty="0"/>
          </a:p>
          <a:p>
            <a:pPr lvl="0"/>
            <a:r>
              <a:rPr lang="en-US" sz="1500" dirty="0"/>
              <a:t>Field trip to get Flu shots at the Health Department’s drive-through flu shot clinic</a:t>
            </a:r>
          </a:p>
          <a:p>
            <a:pPr lvl="0"/>
            <a:endParaRPr lang="en-US" sz="1500" dirty="0"/>
          </a:p>
          <a:p>
            <a:pPr lvl="0"/>
            <a:r>
              <a:rPr lang="en-US" sz="1500" dirty="0"/>
              <a:t>Chair Massage</a:t>
            </a:r>
          </a:p>
          <a:p>
            <a:pPr lvl="0"/>
            <a:endParaRPr lang="en-US" sz="1500" dirty="0"/>
          </a:p>
          <a:p>
            <a:pPr lvl="0"/>
            <a:r>
              <a:rPr lang="en-US" sz="1500" dirty="0"/>
              <a:t>Ergonomics Observation</a:t>
            </a:r>
          </a:p>
          <a:p>
            <a:pPr marL="137160" indent="0">
              <a:buNone/>
            </a:pPr>
            <a:endParaRPr lang="en-US" sz="1500" b="1" dirty="0"/>
          </a:p>
          <a:p>
            <a:pPr marL="137160" indent="0">
              <a:buNone/>
            </a:pPr>
            <a:r>
              <a:rPr lang="en-US" sz="2600" b="1" dirty="0"/>
              <a:t>Questions?</a:t>
            </a:r>
          </a:p>
          <a:p>
            <a:pPr marL="137160" indent="0">
              <a:buNone/>
            </a:pPr>
            <a:endParaRPr lang="en-US" sz="1500" b="1" dirty="0"/>
          </a:p>
          <a:p>
            <a:pPr marL="137160" indent="0">
              <a:buNone/>
            </a:pPr>
            <a:r>
              <a:rPr lang="en-US" sz="1500" b="1" dirty="0"/>
              <a:t>Bill Salonen </a:t>
            </a:r>
            <a:br>
              <a:rPr lang="en-US" sz="1500" b="1" dirty="0"/>
            </a:br>
            <a:r>
              <a:rPr lang="en-US" sz="1500" i="1" dirty="0"/>
              <a:t>Senior Director of Innovation </a:t>
            </a:r>
            <a:br>
              <a:rPr lang="en-US" sz="1500" i="1" dirty="0"/>
            </a:br>
            <a:r>
              <a:rPr lang="en-US" sz="1500" dirty="0"/>
              <a:t>Special Olympics Montana </a:t>
            </a:r>
            <a:br>
              <a:rPr lang="en-US" sz="1500" dirty="0"/>
            </a:br>
            <a:r>
              <a:rPr lang="en-US" sz="1500" u="sng" dirty="0">
                <a:hlinkClick r:id="rId2"/>
              </a:rPr>
              <a:t>bsalonen@somt.org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dirty="0"/>
              <a:t>406-315-4230 (w) </a:t>
            </a:r>
            <a:br>
              <a:rPr lang="en-US" sz="1500" dirty="0"/>
            </a:br>
            <a:r>
              <a:rPr lang="en-US" sz="1500" dirty="0"/>
              <a:t>406-788-4393 (c) </a:t>
            </a:r>
            <a:br>
              <a:rPr lang="en-US" sz="1500" dirty="0"/>
            </a:br>
            <a:r>
              <a:rPr lang="en-US" sz="1500" dirty="0"/>
              <a:t>Fax: 406-315-5830 </a:t>
            </a:r>
            <a:br>
              <a:rPr lang="en-US" sz="1500" dirty="0"/>
            </a:br>
            <a:r>
              <a:rPr lang="en-US" sz="1500" dirty="0"/>
              <a:t>710 1</a:t>
            </a:r>
            <a:r>
              <a:rPr lang="en-US" sz="1500" baseline="30000" dirty="0"/>
              <a:t>st</a:t>
            </a:r>
            <a:r>
              <a:rPr lang="en-US" sz="1500" dirty="0"/>
              <a:t> Avenue North</a:t>
            </a:r>
            <a:br>
              <a:rPr lang="en-US" sz="1500" dirty="0"/>
            </a:br>
            <a:r>
              <a:rPr lang="en-US" sz="1500" dirty="0"/>
              <a:t>Great Falls, Montana 59401 </a:t>
            </a:r>
            <a:br>
              <a:rPr lang="en-US" sz="1500" dirty="0"/>
            </a:br>
            <a:r>
              <a:rPr lang="en-US" sz="1500" dirty="0"/>
              <a:t>PO Box 3507 </a:t>
            </a:r>
            <a:br>
              <a:rPr lang="en-US" sz="1500" dirty="0"/>
            </a:br>
            <a:r>
              <a:rPr lang="en-US" sz="1500" dirty="0"/>
              <a:t>Great Falls, Montana 59403 </a:t>
            </a:r>
          </a:p>
          <a:p>
            <a:pPr marL="137160" indent="0">
              <a:buNone/>
            </a:pPr>
            <a:endParaRPr lang="en-US" sz="1400" dirty="0"/>
          </a:p>
          <a:p>
            <a:pPr marL="137160" indent="0">
              <a:buNone/>
            </a:pPr>
            <a:endParaRPr lang="en-US" sz="1400" dirty="0"/>
          </a:p>
          <a:p>
            <a:pPr marL="137160" indent="0">
              <a:buNone/>
            </a:pPr>
            <a:r>
              <a:rPr lang="en-US" sz="2000" b="1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31DF-6B7D-41B9-A996-9EAE5871910F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image002 (002)">
            <a:extLst>
              <a:ext uri="{FF2B5EF4-FFF2-40B4-BE49-F238E27FC236}">
                <a16:creationId xmlns:a16="http://schemas.microsoft.com/office/drawing/2014/main" id="{CB4CB553-5B61-4E7C-AB48-79B3A420F377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049962"/>
            <a:ext cx="236220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162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B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5788</TotalTime>
  <Words>583</Words>
  <Application>Microsoft Office PowerPoint</Application>
  <PresentationFormat>On-screen Show (4:3)</PresentationFormat>
  <Paragraphs>140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Worksite Wellness in Big Sky Country </vt:lpstr>
      <vt:lpstr>Worksite Wellness in Big Sky Country</vt:lpstr>
      <vt:lpstr>Worksite Wellness in Big Sky Country</vt:lpstr>
      <vt:lpstr>Worksite Wellness in Big Sky Country</vt:lpstr>
      <vt:lpstr>Worksite Wellness in Big Sky Country</vt:lpstr>
      <vt:lpstr>Worksite Wellness in Big Sky Country</vt:lpstr>
      <vt:lpstr>Worksite Wellness in Big Sky Country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WORLD OF WELLNESS</dc:title>
  <dc:creator>Paul. Penny</dc:creator>
  <cp:lastModifiedBy>Paul, Penny</cp:lastModifiedBy>
  <cp:revision>58</cp:revision>
  <cp:lastPrinted>2019-10-07T13:48:01Z</cp:lastPrinted>
  <dcterms:created xsi:type="dcterms:W3CDTF">2015-06-22T15:09:07Z</dcterms:created>
  <dcterms:modified xsi:type="dcterms:W3CDTF">2019-10-07T13:48:14Z</dcterms:modified>
</cp:coreProperties>
</file>