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4"/>
    <p:sldMasterId id="2147483723" r:id="rId5"/>
  </p:sldMasterIdLst>
  <p:notesMasterIdLst>
    <p:notesMasterId r:id="rId32"/>
  </p:notesMasterIdLst>
  <p:handoutMasterIdLst>
    <p:handoutMasterId r:id="rId33"/>
  </p:handoutMasterIdLst>
  <p:sldIdLst>
    <p:sldId id="256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4" r:id="rId15"/>
    <p:sldId id="273" r:id="rId16"/>
    <p:sldId id="277" r:id="rId17"/>
    <p:sldId id="276" r:id="rId18"/>
    <p:sldId id="280" r:id="rId19"/>
    <p:sldId id="278" r:id="rId20"/>
    <p:sldId id="279" r:id="rId21"/>
    <p:sldId id="281" r:id="rId22"/>
    <p:sldId id="285" r:id="rId23"/>
    <p:sldId id="282" r:id="rId24"/>
    <p:sldId id="284" r:id="rId25"/>
    <p:sldId id="283" r:id="rId26"/>
    <p:sldId id="286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22421"/>
    <a:srgbClr val="2E3333"/>
    <a:srgbClr val="1A1A16"/>
    <a:srgbClr val="1A1A10"/>
    <a:srgbClr val="16151E"/>
    <a:srgbClr val="292511"/>
    <a:srgbClr val="000000"/>
    <a:srgbClr val="FF5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9BC5B-6228-42F4-9692-FA6F6FC5C24D}" v="12" dt="2022-01-10T19:27:36.942"/>
    <p1510:client id="{D0612DD9-F1FD-4EB9-9E56-7B35E11DB8E1}" v="927" dt="2022-01-10T20:22:39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E34E608-BF79-A941-BF4C-AAB00E9CB79A}" type="datetime1">
              <a:rPr lang="en-US" altLang="en-US"/>
              <a:pPr/>
              <a:t>1/10/2022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D0B8049-078B-144D-9231-78E24C6B5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472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F7C3149-1CBA-A24F-B767-71F1BF6A8DB1}" type="datetime1">
              <a:rPr lang="en-US" altLang="en-US"/>
              <a:pPr/>
              <a:t>1/10/2022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/>
              <a:t>Click to edit Master text styles</a:t>
            </a:r>
          </a:p>
          <a:p>
            <a:pPr lvl="1"/>
            <a:r>
              <a:rPr lang="ga-IE" altLang="en-US"/>
              <a:t>Second level</a:t>
            </a:r>
          </a:p>
          <a:p>
            <a:pPr lvl="2"/>
            <a:r>
              <a:rPr lang="ga-IE" altLang="en-US"/>
              <a:t>Third level</a:t>
            </a:r>
          </a:p>
          <a:p>
            <a:pPr lvl="3"/>
            <a:r>
              <a:rPr lang="ga-IE" altLang="en-US"/>
              <a:t>Fourth level</a:t>
            </a:r>
          </a:p>
          <a:p>
            <a:pPr lvl="4"/>
            <a:r>
              <a:rPr lang="ga-IE" altLang="en-US"/>
              <a:t>Fifth level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1A92A8-3015-A242-9F27-FEBFC7424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791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Special Olympics’ Global Strategic Plan's three broad strategies are to: (1) improve and expand local activities; (2) empower athlete and other leaders to create inclusive change; and (3) grow inclusive practices and activities. Needless to say, health, fitness and access to medical care are an essential part of each of these goals.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92A8-3015-A242-9F27-FEBFC742467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87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1150623"/>
            <a:ext cx="10364391" cy="1470049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938" y="2973325"/>
            <a:ext cx="8533805" cy="1752451"/>
          </a:xfrm>
        </p:spPr>
        <p:txBody>
          <a:bodyPr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7CB24-580A-4F4B-A921-480360020E0D}" type="slidenum">
              <a:rPr lang="en-US" altLang="en-US"/>
              <a:pPr/>
              <a:t>‹#›</a:t>
            </a:fld>
            <a:r>
              <a:rPr lang="en-US" altLang="en-US"/>
              <a:t> </a:t>
            </a:r>
            <a:endParaRPr lang="en-US" altLang="en-US" b="1">
              <a:latin typeface="Helvetica Neue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39136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69B4D-3153-684F-A4E9-4921C9A75D94}" type="slidenum">
              <a:rPr lang="en-US" altLang="en-US"/>
              <a:pPr/>
              <a:t>‹#›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56657171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9B9743-B188-364E-B002-63787091B727}" type="slidenum">
              <a:rPr lang="en-US" altLang="en-US"/>
              <a:pPr/>
              <a:t>‹#›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211864846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282" y="1741289"/>
            <a:ext cx="5203031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89" y="1741289"/>
            <a:ext cx="5203031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97260-FB97-C746-8BC1-9A7026941B8D}" type="slidenum">
              <a:rPr lang="en-US" altLang="en-US"/>
              <a:pPr/>
              <a:t>‹#›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42823917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7EA53-7AA9-F84C-A535-FEE1A10571E0}" type="slidenum">
              <a:rPr lang="en-US" altLang="en-US"/>
              <a:pPr/>
              <a:t>‹#›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119806270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2C5A9-EB5B-2D43-8130-3CB231F499FE}" type="slidenum">
              <a:rPr lang="en-US" altLang="en-US"/>
              <a:pPr/>
              <a:t>‹#›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103324227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781A8-E295-F344-847B-5608FA6B4D4F}" type="slidenum">
              <a:rPr lang="en-US" altLang="en-US"/>
              <a:pPr/>
              <a:t>‹#›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115017989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4"/>
            <a:ext cx="4010919" cy="82651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5" y="1910081"/>
            <a:ext cx="6814840" cy="42156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910081"/>
            <a:ext cx="4010919" cy="4215684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48FFC-5495-BE4F-A9E6-243CF8A3961A}" type="slidenum">
              <a:rPr lang="en-US" altLang="en-US"/>
              <a:pPr/>
              <a:t>‹#›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157322223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890" y="221922"/>
            <a:ext cx="11721415" cy="643621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>
                <a:sym typeface="Ubuntu" charset="0"/>
              </a:rPr>
              <a:t>Drag picture to placeholder or click icon to add</a:t>
            </a:r>
            <a:endParaRPr lang="en-US" noProof="0">
              <a:sym typeface="Ubuntu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91" y="5084342"/>
            <a:ext cx="916684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991" y="5757637"/>
            <a:ext cx="9189012" cy="616450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BEFE3A-8CC6-F842-AA85-A9E42EECB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4339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482326-8C50-A941-AD88-2CC6DB66BC54}" type="slidenum">
              <a:rPr lang="en-US" altLang="en-US"/>
              <a:pPr/>
              <a:t>‹#›</a:t>
            </a:fld>
            <a:r>
              <a:rPr lang="en-US" altLang="en-US"/>
              <a:t> </a:t>
            </a:r>
            <a:endParaRPr lang="en-US" altLang="en-US" b="1">
              <a:latin typeface="Helvetica Neue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46248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9" y="2600180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9" y="1099991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70CDC0-7A4C-5F43-AFA4-15BA886E258C}" type="slidenum">
              <a:rPr lang="en-US" altLang="en-US"/>
              <a:pPr/>
              <a:t>‹#›</a:t>
            </a:fld>
            <a:r>
              <a:rPr lang="en-US" altLang="en-US"/>
              <a:t> </a:t>
            </a:r>
            <a:endParaRPr lang="en-US" altLang="en-US" b="1">
              <a:latin typeface="Helvetica Neue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246605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282" y="2375298"/>
            <a:ext cx="5203031" cy="18573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89" y="2375298"/>
            <a:ext cx="5203031" cy="18573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1C69EE-1F42-1D43-85F9-84B1AE30CD2E}" type="slidenum">
              <a:rPr lang="en-US" altLang="en-US"/>
              <a:pPr/>
              <a:t>‹#›</a:t>
            </a:fld>
            <a:r>
              <a:rPr lang="en-US" altLang="en-US"/>
              <a:t> </a:t>
            </a:r>
            <a:endParaRPr lang="en-US" altLang="en-US" b="1">
              <a:latin typeface="Helvetica Neue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52880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6" y="2246178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6" y="2885766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1" y="2267026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1" y="2906614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6B5C07-928B-9C45-8B81-759D5341D871}" type="slidenum">
              <a:rPr lang="en-US" altLang="en-US"/>
              <a:pPr/>
              <a:t>‹#›</a:t>
            </a:fld>
            <a:r>
              <a:rPr lang="en-US" altLang="en-US"/>
              <a:t> </a:t>
            </a:r>
            <a:endParaRPr lang="en-US" altLang="en-US" b="1">
              <a:latin typeface="Helvetica Neue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184924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859662-CC91-BB46-B67F-F2E619947E43}" type="slidenum">
              <a:rPr lang="en-US" altLang="en-US"/>
              <a:pPr/>
              <a:t>‹#›</a:t>
            </a:fld>
            <a:r>
              <a:rPr lang="en-US" altLang="en-US"/>
              <a:t> </a:t>
            </a:r>
            <a:endParaRPr lang="en-US" altLang="en-US" b="1">
              <a:latin typeface="Helvetica Neue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66813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B03DD0-325B-4F44-B921-800F03BE8F47}" type="slidenum">
              <a:rPr lang="en-US" altLang="en-US"/>
              <a:pPr/>
              <a:t>‹#›</a:t>
            </a:fld>
            <a:r>
              <a:rPr lang="en-US" altLang="en-US"/>
              <a:t> / </a:t>
            </a:r>
            <a:r>
              <a:rPr lang="en-US" altLang="en-US" b="1">
                <a:latin typeface="Helvetica Neue" charset="0"/>
                <a:ea typeface="MS PGothic" charset="-128"/>
              </a:rPr>
              <a:t>storyful.</a:t>
            </a:r>
          </a:p>
        </p:txBody>
      </p:sp>
    </p:spTree>
    <p:extLst>
      <p:ext uri="{BB962C8B-B14F-4D97-AF65-F5344CB8AC3E}">
        <p14:creationId xmlns:p14="http://schemas.microsoft.com/office/powerpoint/2010/main" val="26744171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4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3603B3-A10C-344A-8924-754E3B622E33}" type="slidenum">
              <a:rPr lang="en-US" altLang="en-US"/>
              <a:pPr/>
              <a:t>‹#›</a:t>
            </a:fld>
            <a:r>
              <a:rPr lang="en-US" altLang="en-US"/>
              <a:t> </a:t>
            </a:r>
            <a:endParaRPr lang="en-US" altLang="en-US" b="1">
              <a:latin typeface="Helvetica Neue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64764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>
                <a:sym typeface="Ubuntu Light" charset="0"/>
              </a:rPr>
              <a:t>Drag picture to placeholder or click icon to add</a:t>
            </a:r>
            <a:endParaRPr lang="en-US" noProof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2BC1A9-4598-4745-B6BD-E3E9790097E4}" type="slidenum">
              <a:rPr lang="en-US" altLang="en-US"/>
              <a:pPr/>
              <a:t>‹#›</a:t>
            </a:fld>
            <a:r>
              <a:rPr lang="en-US" altLang="en-US"/>
              <a:t> </a:t>
            </a:r>
            <a:endParaRPr lang="en-US" altLang="en-US" b="1">
              <a:latin typeface="Helvetica Neue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72120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017" y="2374901"/>
            <a:ext cx="1054946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>
                <a:sym typeface="Ubuntu Light" charset="0"/>
              </a:rPr>
              <a:t>Click to edit Master text styles</a:t>
            </a:r>
          </a:p>
          <a:p>
            <a:pPr lvl="1"/>
            <a:r>
              <a:rPr lang="ga-IE" altLang="en-US">
                <a:sym typeface="Ubuntu Light" charset="0"/>
              </a:rPr>
              <a:t>Second level</a:t>
            </a:r>
          </a:p>
          <a:p>
            <a:pPr lvl="2"/>
            <a:r>
              <a:rPr lang="ga-IE" altLang="en-US">
                <a:sym typeface="Ubuntu Light" charset="0"/>
              </a:rPr>
              <a:t>Third level</a:t>
            </a:r>
          </a:p>
          <a:p>
            <a:pPr lvl="3"/>
            <a:r>
              <a:rPr lang="ga-IE" altLang="en-US">
                <a:sym typeface="Ubuntu Light" charset="0"/>
              </a:rPr>
              <a:t>Fourth level</a:t>
            </a:r>
          </a:p>
          <a:p>
            <a:pPr lvl="4"/>
            <a:r>
              <a:rPr lang="ga-IE" altLang="en-US">
                <a:sym typeface="Ubuntu Light" charset="0"/>
              </a:rPr>
              <a:t>Fifth level</a:t>
            </a:r>
            <a:endParaRPr lang="en-US" altLang="en-US">
              <a:sym typeface="Ubuntu Light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6018" y="482600"/>
            <a:ext cx="1053676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>
                <a:sym typeface="Ubuntu Light" charset="0"/>
              </a:rPr>
              <a:t>Click to edit Master title style</a:t>
            </a:r>
            <a:endParaRPr lang="en-US" altLang="en-US">
              <a:sym typeface="Ubuntu Light" charset="0"/>
            </a:endParaRPr>
          </a:p>
        </p:txBody>
      </p:sp>
      <p:sp>
        <p:nvSpPr>
          <p:cNvPr id="102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8717" y="6446839"/>
            <a:ext cx="4840816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Ubuntu" charset="0"/>
                <a:ea typeface="ヒラギノ角ゴ ProN W3" charset="-128"/>
                <a:sym typeface="Ubuntu" charset="0"/>
              </a:defRPr>
            </a:lvl1pPr>
          </a:lstStyle>
          <a:p>
            <a:fld id="{1AEDBAA2-C75B-FD4C-9504-2D5791483EC7}" type="slidenum">
              <a:rPr lang="en-US" altLang="en-US"/>
              <a:pPr/>
              <a:t>‹#›</a:t>
            </a:fld>
            <a:r>
              <a:rPr lang="en-US" altLang="en-US"/>
              <a:t> </a:t>
            </a:r>
            <a:endParaRPr lang="en-US" altLang="en-US"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5903089" y="5254906"/>
            <a:ext cx="5729468" cy="119193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84" y="5165656"/>
            <a:ext cx="4787739" cy="14685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transition spd="med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900" spc="-100">
          <a:solidFill>
            <a:srgbClr val="FFFFFF"/>
          </a:solidFill>
          <a:latin typeface="+mj-lt"/>
          <a:ea typeface="+mj-ea"/>
          <a:cs typeface="+mj-cs"/>
          <a:sym typeface="Ubuntu Light" charset="0"/>
        </a:defRPr>
      </a:lvl1pPr>
      <a:lvl2pPr algn="l" rtl="0" fontAlgn="base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fontAlgn="base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fontAlgn="base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fontAlgn="base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fontAlgn="base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1pPr>
      <a:lvl2pPr marL="522288" indent="-200025" algn="l" rtl="0" fontAlgn="base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2pPr>
      <a:lvl3pPr marL="803275" indent="-160338" algn="l" rtl="0" fontAlgn="base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3pPr>
      <a:lvl4pPr marL="1123950" indent="-160338" algn="l" rtl="0" fontAlgn="base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4pPr>
      <a:lvl5pPr marL="1446213" indent="-160338" algn="l" rtl="0" fontAlgn="base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5pPr>
      <a:lvl6pPr marL="32145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64291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96437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128582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017" y="1741488"/>
            <a:ext cx="1054946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>
                <a:sym typeface="Ubuntu" charset="0"/>
              </a:rPr>
              <a:t>Click to edit Master text styles</a:t>
            </a:r>
          </a:p>
          <a:p>
            <a:pPr lvl="1"/>
            <a:r>
              <a:rPr lang="ga-IE" altLang="en-US">
                <a:sym typeface="Ubuntu Light" charset="0"/>
              </a:rPr>
              <a:t>Second level</a:t>
            </a:r>
          </a:p>
          <a:p>
            <a:pPr lvl="2"/>
            <a:r>
              <a:rPr lang="ga-IE" altLang="en-US">
                <a:sym typeface="Ubuntu Light" charset="0"/>
              </a:rPr>
              <a:t>Third level</a:t>
            </a:r>
          </a:p>
          <a:p>
            <a:pPr lvl="3"/>
            <a:r>
              <a:rPr lang="ga-IE" altLang="en-US">
                <a:sym typeface="Ubuntu Light" charset="0"/>
              </a:rPr>
              <a:t>Fourth level</a:t>
            </a:r>
          </a:p>
          <a:p>
            <a:pPr lvl="4"/>
            <a:r>
              <a:rPr lang="ga-IE" altLang="en-US">
                <a:sym typeface="Ubuntu Light" charset="0"/>
              </a:rPr>
              <a:t>Fifth level</a:t>
            </a:r>
            <a:endParaRPr lang="en-US" altLang="en-US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6018" y="366713"/>
            <a:ext cx="9402233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>
                <a:sym typeface="Ubuntu Light" charset="0"/>
              </a:rPr>
              <a:t>Click to edit Master title style</a:t>
            </a:r>
            <a:endParaRPr lang="en-US" altLang="en-US">
              <a:sym typeface="Ubuntu Light" charset="0"/>
            </a:endParaRPr>
          </a:p>
        </p:txBody>
      </p:sp>
      <p:sp>
        <p:nvSpPr>
          <p:cNvPr id="20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8718" y="6470651"/>
            <a:ext cx="466513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Ubuntu" charset="0"/>
                <a:ea typeface="ヒラギノ角ゴ ProN W3" charset="-128"/>
                <a:sym typeface="Ubuntu" charset="0"/>
              </a:defRPr>
            </a:lvl1pPr>
          </a:lstStyle>
          <a:p>
            <a:fld id="{EDB415E5-223C-564C-A4A4-9AFBF4BEC123}" type="slidenum">
              <a:rPr lang="en-US" altLang="en-US"/>
              <a:pPr/>
              <a:t>‹#›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0256389" y="243068"/>
            <a:ext cx="1434041" cy="116980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3"/>
          <a:stretch/>
        </p:blipFill>
        <p:spPr>
          <a:xfrm>
            <a:off x="10324618" y="128442"/>
            <a:ext cx="1365812" cy="14685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0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71" r:id="rId8"/>
  </p:sldLayoutIdLst>
  <p:transition spd="med">
    <p:fade/>
  </p:transition>
  <p:hf hdr="0" ftr="0" dt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3600" spc="-100">
          <a:solidFill>
            <a:schemeClr val="tx1"/>
          </a:solidFill>
          <a:latin typeface="+mj-lt"/>
          <a:ea typeface="+mj-ea"/>
          <a:cs typeface="+mj-cs"/>
          <a:sym typeface="Ubuntu Light" charset="0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fontAlgn="base">
        <a:lnSpc>
          <a:spcPct val="110000"/>
        </a:lnSpc>
        <a:spcBef>
          <a:spcPts val="85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284163" indent="-284163" algn="l" rtl="0" fontAlgn="base">
        <a:lnSpc>
          <a:spcPct val="110000"/>
        </a:lnSpc>
        <a:spcBef>
          <a:spcPts val="85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25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534988" indent="-284163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534988" indent="-284163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534988" indent="-284163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857220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1178677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1500134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1821591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research@specialolympics.or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09800" y="1150939"/>
            <a:ext cx="7772400" cy="1470025"/>
          </a:xfrm>
        </p:spPr>
        <p:txBody>
          <a:bodyPr/>
          <a:lstStyle/>
          <a:p>
            <a:r>
              <a:rPr lang="en-US" altLang="en-US"/>
              <a:t>Single Health Evaluation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09800" y="3170239"/>
            <a:ext cx="5543550" cy="1697037"/>
          </a:xfrm>
        </p:spPr>
        <p:txBody>
          <a:bodyPr/>
          <a:lstStyle/>
          <a:p>
            <a:r>
              <a:rPr lang="en-US" altLang="en-US" dirty="0"/>
              <a:t>11 January 2022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2pPr>
            <a:lvl3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3pPr>
            <a:lvl4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4pPr>
            <a:lvl5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9pPr>
          </a:lstStyle>
          <a:p>
            <a:fld id="{F2E37C05-2E23-C443-A43E-18CF8E1518DE}" type="slidenum">
              <a:rPr lang="en-US" altLang="en-US">
                <a:latin typeface="Ubuntu" charset="0"/>
              </a:rPr>
              <a:pPr/>
              <a:t>1</a:t>
            </a:fld>
            <a:endParaRPr lang="en-US" altLang="en-US">
              <a:latin typeface="Ubuntu" charset="0"/>
              <a:ea typeface="MS PGothic" charset="-128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92B8-F4E6-43B8-BC7F-FDDC2254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1 – Play to Prevent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2A526-1297-4E81-8714-6D2021C5B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10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B0DCA0-5C62-407F-8188-4FF49C02E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06" y="1613693"/>
            <a:ext cx="6661371" cy="48271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8071976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92B8-F4E6-43B8-BC7F-FDDC2254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1 – Play to Prevent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9E8F3-918A-4E85-A122-5126FDBC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04" y="4625975"/>
            <a:ext cx="3081979" cy="4464050"/>
          </a:xfrm>
        </p:spPr>
        <p:txBody>
          <a:bodyPr/>
          <a:lstStyle/>
          <a:p>
            <a:pPr marL="0" indent="0"/>
            <a:r>
              <a:rPr lang="en-US" u="sng"/>
              <a:t>Note</a:t>
            </a:r>
            <a:r>
              <a:rPr lang="en-US"/>
              <a:t>: </a:t>
            </a:r>
            <a:r>
              <a:rPr lang="en-US" b="1" u="sng"/>
              <a:t>do not</a:t>
            </a:r>
            <a:r>
              <a:rPr lang="en-US"/>
              <a:t> include Family Health Forum numbers 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2A526-1297-4E81-8714-6D2021C5B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11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9E9110-FF76-4CC8-B18F-3E742B844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04" y="1752174"/>
            <a:ext cx="7972734" cy="27033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5F5A6D-6176-400A-871E-311DE74FB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475" y="2832973"/>
            <a:ext cx="3181514" cy="32450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851971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92B8-F4E6-43B8-BC7F-FDDC2254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1 – Play to Prevent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9E8F3-918A-4E85-A122-5126FDBC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0317" y="2187409"/>
            <a:ext cx="3081979" cy="4464050"/>
          </a:xfrm>
        </p:spPr>
        <p:txBody>
          <a:bodyPr/>
          <a:lstStyle/>
          <a:p>
            <a:pPr marL="0" indent="0"/>
            <a:r>
              <a:rPr lang="en-US" u="sng"/>
              <a:t>Note</a:t>
            </a:r>
            <a:r>
              <a:rPr lang="en-US"/>
              <a:t>: </a:t>
            </a:r>
            <a:r>
              <a:rPr lang="en-US" b="1" u="sng"/>
              <a:t>do not include</a:t>
            </a:r>
            <a:r>
              <a:rPr lang="en-US"/>
              <a:t> those trained through the Online Learning Portal.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2A526-1297-4E81-8714-6D2021C5B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12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8F59C-DAD4-42C0-99F7-DC0458AA1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4" y="1997001"/>
            <a:ext cx="8626958" cy="41391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545331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576C-89EF-4D20-AB86-07996F91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2 – Assess to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01C36-3F25-4221-9117-61D37EDA5B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13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7F098-3EBA-4CA0-8B1C-A7E3F1103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01" y="1844593"/>
            <a:ext cx="6784155" cy="44719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5015415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576C-89EF-4D20-AB86-07996F91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2 – Assess to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01C36-3F25-4221-9117-61D37EDA5B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14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BAC79-215A-485C-B374-AECAD2561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2" y="1875661"/>
            <a:ext cx="8401696" cy="2295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CBF032-7CBD-4CFE-9D7A-15B0338C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82" y="4502933"/>
            <a:ext cx="8401695" cy="1530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E30E7D-AFCD-4A0E-B121-ECEF31E5EB3E}"/>
              </a:ext>
            </a:extLst>
          </p:cNvPr>
          <p:cNvSpPr txBox="1"/>
          <p:nvPr/>
        </p:nvSpPr>
        <p:spPr>
          <a:xfrm>
            <a:off x="8583478" y="1776015"/>
            <a:ext cx="345826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2500" u="sng">
                <a:latin typeface="+mn-lt"/>
              </a:rPr>
              <a:t>Notes</a:t>
            </a:r>
            <a:r>
              <a:rPr lang="en-US" sz="2500">
                <a:latin typeface="+mn-lt"/>
              </a:rPr>
              <a:t>:</a:t>
            </a:r>
          </a:p>
          <a:p>
            <a:pPr marL="342900" indent="-342900">
              <a:buAutoNum type="arabicParenR"/>
            </a:pPr>
            <a:r>
              <a:rPr lang="en-US" sz="2500">
                <a:latin typeface="+mn-lt"/>
              </a:rPr>
              <a:t>must </a:t>
            </a:r>
            <a:r>
              <a:rPr lang="en-US" sz="2500" b="1" u="sng">
                <a:latin typeface="+mn-lt"/>
              </a:rPr>
              <a:t>use HAS forms</a:t>
            </a:r>
            <a:r>
              <a:rPr lang="en-US" sz="2500">
                <a:latin typeface="+mn-lt"/>
              </a:rPr>
              <a:t> to complete this section</a:t>
            </a:r>
          </a:p>
          <a:p>
            <a:pPr marL="342900" indent="-342900">
              <a:buAutoNum type="arabicParenR"/>
            </a:pPr>
            <a:r>
              <a:rPr lang="en-US" sz="2500">
                <a:latin typeface="+mn-lt"/>
              </a:rPr>
              <a:t>Highlighted section </a:t>
            </a:r>
            <a:r>
              <a:rPr lang="en-US" sz="2500" b="1" u="sng">
                <a:latin typeface="+mn-lt"/>
              </a:rPr>
              <a:t>only</a:t>
            </a:r>
            <a:r>
              <a:rPr lang="en-US" sz="2500">
                <a:latin typeface="+mn-lt"/>
              </a:rPr>
              <a:t> for FUNfitness and Health Promotion</a:t>
            </a:r>
          </a:p>
          <a:p>
            <a:pPr marL="342900" indent="-342900">
              <a:buAutoNum type="arabicParenR"/>
            </a:pPr>
            <a:r>
              <a:rPr lang="en-US" sz="2500">
                <a:latin typeface="+mn-lt"/>
              </a:rPr>
              <a:t>MedFest has unique follow-up care questions</a:t>
            </a:r>
          </a:p>
          <a:p>
            <a:pPr marL="342900" indent="-342900">
              <a:buAutoNum type="arabicParenR"/>
            </a:pPr>
            <a:r>
              <a:rPr lang="en-US" sz="2500">
                <a:latin typeface="+mn-lt"/>
              </a:rPr>
              <a:t>No referrals for Strong Minds</a:t>
            </a:r>
          </a:p>
          <a:p>
            <a:pPr marL="342900" indent="-342900">
              <a:buAutoNum type="arabicParenR"/>
            </a:pPr>
            <a:endParaRPr lang="en-US" sz="25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97996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576C-89EF-4D20-AB86-07996F91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2 – Assess to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01C36-3F25-4221-9117-61D37EDA5B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15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91CBD-A713-47AF-ABD6-8BE20BD6A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18" y="1888898"/>
            <a:ext cx="9112267" cy="36817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9107793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576C-89EF-4D20-AB86-07996F91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2 – Assess to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01C36-3F25-4221-9117-61D37EDA5B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16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1A8B9-152C-4121-B2A4-2234CB1F9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07" y="2028594"/>
            <a:ext cx="9062770" cy="40232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914866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576C-89EF-4D20-AB86-07996F91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2 – Assess to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01C36-3F25-4221-9117-61D37EDA5B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17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6B275-ACFE-4053-A074-0B5AC8787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18" y="1802999"/>
            <a:ext cx="8106681" cy="38449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7DB21-A79E-46BD-BBAE-BD9BB1031E14}"/>
              </a:ext>
            </a:extLst>
          </p:cNvPr>
          <p:cNvSpPr txBox="1"/>
          <p:nvPr/>
        </p:nvSpPr>
        <p:spPr>
          <a:xfrm>
            <a:off x="8940956" y="2171431"/>
            <a:ext cx="30064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u="sng"/>
              <a:t>Note</a:t>
            </a:r>
            <a:r>
              <a:rPr lang="en-US"/>
              <a:t>: track enrollment in fitness programming only for referrals in physical activity, obesity, blood pressure, and low bone density.</a:t>
            </a:r>
          </a:p>
        </p:txBody>
      </p:sp>
    </p:spTree>
    <p:extLst>
      <p:ext uri="{BB962C8B-B14F-4D97-AF65-F5344CB8AC3E}">
        <p14:creationId xmlns:p14="http://schemas.microsoft.com/office/powerpoint/2010/main" val="129283845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7E25-E044-4094-841F-B756F6CA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3 – Train to Treat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7D4A5-2407-4B07-A173-5DA43D3A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168" y="1741488"/>
            <a:ext cx="2922316" cy="4464050"/>
          </a:xfrm>
        </p:spPr>
        <p:txBody>
          <a:bodyPr/>
          <a:lstStyle/>
          <a:p>
            <a:pPr marL="0" indent="0"/>
            <a:r>
              <a:rPr lang="en-US" u="sng"/>
              <a:t>Notes</a:t>
            </a:r>
            <a:r>
              <a:rPr lang="en-US"/>
              <a:t>: </a:t>
            </a:r>
          </a:p>
          <a:p>
            <a:pPr marL="457200" indent="-457200">
              <a:buAutoNum type="arabicParenR"/>
            </a:pPr>
            <a:r>
              <a:rPr lang="en-US"/>
              <a:t>do </a:t>
            </a:r>
            <a:r>
              <a:rPr lang="en-US" b="1" u="sng"/>
              <a:t>not</a:t>
            </a:r>
            <a:r>
              <a:rPr lang="en-US"/>
              <a:t> include training through the Online Learning Portal</a:t>
            </a:r>
          </a:p>
          <a:p>
            <a:pPr marL="457200" indent="-457200">
              <a:buAutoNum type="arabicParenR"/>
            </a:pPr>
            <a:r>
              <a:rPr lang="en-US"/>
              <a:t>Only include </a:t>
            </a:r>
            <a:r>
              <a:rPr lang="en-US" b="1" u="sng"/>
              <a:t>active</a:t>
            </a:r>
            <a:r>
              <a:rPr lang="en-US"/>
              <a:t> partnerships</a:t>
            </a:r>
          </a:p>
          <a:p>
            <a:pPr marL="457200" indent="-457200">
              <a:buAutoNum type="arabicParenR"/>
            </a:pPr>
            <a:endParaRPr lang="en-US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4359A-D68D-462F-AFAC-9E8CA6787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18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72644-4AF9-47D0-B274-0F169770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65" y="1714412"/>
            <a:ext cx="7695799" cy="47385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89146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7E25-E044-4094-841F-B756F6CA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3 – Train to Treat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4359A-D68D-462F-AFAC-9E8CA6787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19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5932C-66D2-4178-AEE9-25CC725F3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18" y="1939895"/>
            <a:ext cx="9301924" cy="19154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89203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Agenda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altLang="en-US"/>
              <a:t>Goals</a:t>
            </a:r>
          </a:p>
          <a:p>
            <a:pPr marL="342900" indent="-342900">
              <a:buFontTx/>
              <a:buChar char="•"/>
            </a:pPr>
            <a:r>
              <a:rPr lang="en-US" altLang="en-US"/>
              <a:t>Metrics</a:t>
            </a:r>
          </a:p>
          <a:p>
            <a:pPr marL="342900" indent="-342900">
              <a:buFontTx/>
              <a:buChar char="•"/>
            </a:pPr>
            <a:r>
              <a:rPr lang="en-US" altLang="en-US"/>
              <a:t>Deadlines</a:t>
            </a:r>
          </a:p>
          <a:p>
            <a:pPr marL="342900" indent="-342900">
              <a:buFontTx/>
              <a:buChar char="•"/>
            </a:pPr>
            <a:r>
              <a:rPr lang="en-US" altLang="en-US"/>
              <a:t>High-level changes</a:t>
            </a:r>
          </a:p>
          <a:p>
            <a:pPr marL="342900" indent="-342900">
              <a:buFontTx/>
              <a:buChar char="•"/>
            </a:pPr>
            <a:r>
              <a:rPr lang="en-US" altLang="en-US"/>
              <a:t>Pillar reporting</a:t>
            </a:r>
          </a:p>
          <a:p>
            <a:pPr marL="342900" indent="-342900">
              <a:buFontTx/>
              <a:buChar char="•"/>
            </a:pPr>
            <a:r>
              <a:rPr lang="en-US" altLang="en-US"/>
              <a:t>Tracking tools</a:t>
            </a:r>
          </a:p>
          <a:p>
            <a:pPr marL="342900" indent="-342900">
              <a:buFontTx/>
              <a:buChar char="•"/>
            </a:pPr>
            <a:r>
              <a:rPr lang="en-US" altLang="en-US"/>
              <a:t>Questions/comments</a:t>
            </a:r>
          </a:p>
          <a:p>
            <a:pPr marL="342900" indent="-342900">
              <a:buFontTx/>
              <a:buChar char="•"/>
            </a:pPr>
            <a:endParaRPr lang="en-US" altLang="en-US"/>
          </a:p>
          <a:p>
            <a:pPr marL="342900" indent="-342900">
              <a:buFontTx/>
              <a:buChar char="•"/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2pPr>
            <a:lvl3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3pPr>
            <a:lvl4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4pPr>
            <a:lvl5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9pPr>
          </a:lstStyle>
          <a:p>
            <a:fld id="{651E8887-E50B-C048-A41D-67105285A9F9}" type="slidenum">
              <a:rPr lang="en-US" altLang="en-US">
                <a:latin typeface="Ubuntu" charset="0"/>
              </a:rPr>
              <a:pPr/>
              <a:t>2</a:t>
            </a:fld>
            <a:r>
              <a:rPr lang="en-US" altLang="en-US">
                <a:latin typeface="Ubuntu" charset="0"/>
              </a:rPr>
              <a:t> /  </a:t>
            </a:r>
            <a:r>
              <a:rPr lang="en-US" altLang="en-US">
                <a:latin typeface="Ubuntu" charset="0"/>
                <a:ea typeface="MS PGothic" charset="-128"/>
              </a:rPr>
              <a:t>Special Olympics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7E25-E044-4094-841F-B756F6CA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3 – Train to Treat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7D4A5-2407-4B07-A173-5DA43D3A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718" y="5498757"/>
            <a:ext cx="9330386" cy="706779"/>
          </a:xfrm>
        </p:spPr>
        <p:txBody>
          <a:bodyPr/>
          <a:lstStyle/>
          <a:p>
            <a:pPr marL="0" indent="0"/>
            <a:r>
              <a:rPr lang="en-US" u="sng"/>
              <a:t>Note</a:t>
            </a:r>
            <a:r>
              <a:rPr lang="en-US"/>
              <a:t>: do </a:t>
            </a:r>
            <a:r>
              <a:rPr lang="en-US" b="1" u="sng"/>
              <a:t>not</a:t>
            </a:r>
            <a:r>
              <a:rPr lang="en-US" b="1"/>
              <a:t> </a:t>
            </a:r>
            <a:r>
              <a:rPr lang="en-US"/>
              <a:t>include Health Messengers trained by SOI or your region.</a:t>
            </a:r>
            <a:endParaRPr lang="en-US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4359A-D68D-462F-AFAC-9E8CA6787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20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0036C-E2A2-4228-BB69-630BFA0D3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60" y="1864240"/>
            <a:ext cx="9618544" cy="34730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582813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7E25-E044-4094-841F-B756F6CA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4 – Rise Up to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7D4A5-2407-4B07-A173-5DA43D3A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50" y="3768810"/>
            <a:ext cx="3311611" cy="2782317"/>
          </a:xfrm>
        </p:spPr>
        <p:txBody>
          <a:bodyPr/>
          <a:lstStyle/>
          <a:p>
            <a:r>
              <a:rPr lang="en-US" u="sng" dirty="0"/>
              <a:t>Notes</a:t>
            </a:r>
            <a:r>
              <a:rPr lang="en-US" dirty="0"/>
              <a:t>:</a:t>
            </a:r>
          </a:p>
          <a:p>
            <a:pPr marL="457200" indent="-457200">
              <a:buAutoNum type="arabicParenR"/>
            </a:pPr>
            <a:r>
              <a:rPr lang="en-US" dirty="0"/>
              <a:t>include only </a:t>
            </a:r>
            <a:r>
              <a:rPr lang="en-US" b="1" u="sng" dirty="0"/>
              <a:t>active </a:t>
            </a:r>
            <a:r>
              <a:rPr lang="en-US" dirty="0"/>
              <a:t>partnerships</a:t>
            </a:r>
          </a:p>
          <a:p>
            <a:pPr marL="457200" indent="-457200">
              <a:buAutoNum type="arabicParenR"/>
            </a:pPr>
            <a:r>
              <a:rPr lang="en-US" dirty="0"/>
              <a:t>you will still submit a complete partners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4359A-D68D-462F-AFAC-9E8CA6787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21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558E9-8450-4C5D-9E1B-5CA52C3C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23" y="2076932"/>
            <a:ext cx="10431534" cy="14447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3902839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7E25-E044-4094-841F-B756F6CA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4 – Rise Up to Reform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4359A-D68D-462F-AFAC-9E8CA6787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22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E82A1-497E-46AD-A43A-76B43A3E9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96" y="1608303"/>
            <a:ext cx="6526901" cy="47967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524764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7E25-E044-4094-841F-B756F6CA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4 – Rise Up to Reform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4359A-D68D-462F-AFAC-9E8CA6787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23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7948D-D7EF-4798-9021-DF185E9C1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76" y="2150464"/>
            <a:ext cx="9564667" cy="28293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0136148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E925-0727-49E6-801F-06BC3EE7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 – Communications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D4E8D-1316-41AF-8317-46F3E0B662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24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3596A-ED85-4C7B-A33F-2CDB1D4C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18" y="1985171"/>
            <a:ext cx="9152078" cy="38969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671136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5096-7109-484A-8DB0-E67F818F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Tracking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C8511-A519-4E37-9145-713591FB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287" y="1574476"/>
            <a:ext cx="3648275" cy="1025526"/>
          </a:xfrm>
        </p:spPr>
        <p:txBody>
          <a:bodyPr/>
          <a:lstStyle/>
          <a:p>
            <a:pPr marL="0" indent="0"/>
            <a:r>
              <a:rPr lang="en-US" u="sng" dirty="0"/>
              <a:t>Single Health Evaluation</a:t>
            </a:r>
          </a:p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D7DF6-741D-4A5B-A74F-F1ECDE528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25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377DB9-B7D8-4266-9821-3DC30222A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84" y="2101641"/>
            <a:ext cx="3784199" cy="19548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FE0B95-6F53-4FBC-9603-A8240AD2D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951" y="3384440"/>
            <a:ext cx="4076439" cy="19548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79795E-E1AF-45A9-91F9-489D9EA87051}"/>
              </a:ext>
            </a:extLst>
          </p:cNvPr>
          <p:cNvSpPr txBox="1"/>
          <p:nvPr/>
        </p:nvSpPr>
        <p:spPr>
          <a:xfrm>
            <a:off x="6647701" y="2834115"/>
            <a:ext cx="325823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2500" u="sng" dirty="0">
                <a:latin typeface="+mn-lt"/>
              </a:rPr>
              <a:t>Partner’s List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AD39C3-3180-4E01-90AA-4C0C878F5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184" y="4684910"/>
            <a:ext cx="4293867" cy="16399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D4EB05-947A-4956-B505-4B7F5A0A3446}"/>
              </a:ext>
            </a:extLst>
          </p:cNvPr>
          <p:cNvSpPr txBox="1"/>
          <p:nvPr/>
        </p:nvSpPr>
        <p:spPr>
          <a:xfrm>
            <a:off x="1148287" y="4172231"/>
            <a:ext cx="378419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2500" u="sng" dirty="0">
                <a:latin typeface="+mn-lt"/>
              </a:rPr>
              <a:t>Communications Metrics</a:t>
            </a:r>
          </a:p>
        </p:txBody>
      </p:sp>
    </p:spTree>
    <p:extLst>
      <p:ext uri="{BB962C8B-B14F-4D97-AF65-F5344CB8AC3E}">
        <p14:creationId xmlns:p14="http://schemas.microsoft.com/office/powerpoint/2010/main" val="86145650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3DD76D-3915-4C87-823C-8EA59E63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  <a:br>
              <a:rPr lang="en-US" dirty="0"/>
            </a:br>
            <a:br>
              <a:rPr lang="en-US" dirty="0"/>
            </a:br>
            <a:r>
              <a:rPr lang="en-US" sz="2500" dirty="0"/>
              <a:t>Following this meeting, please contact </a:t>
            </a:r>
            <a:r>
              <a:rPr lang="en-US" sz="2500" b="1" dirty="0">
                <a:solidFill>
                  <a:srgbClr val="22242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research@specialolympics.org</a:t>
            </a:r>
            <a:r>
              <a:rPr lang="en-US" sz="2500" b="1" dirty="0">
                <a:solidFill>
                  <a:srgbClr val="222421"/>
                </a:solidFill>
              </a:rPr>
              <a:t> </a:t>
            </a:r>
            <a:r>
              <a:rPr lang="en-US" sz="2500" dirty="0"/>
              <a:t>with any other questions!</a:t>
            </a:r>
            <a:br>
              <a:rPr lang="en-US" sz="25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0D433-379D-48F1-81C7-779BF5DEF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26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33864748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0163-F6B2-41A2-AD67-C4F9D34D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0ACD-7E7D-487C-AD97-8DE02BC0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To report the unique number of people participating in health activities.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</a:rPr>
              <a:t>Including, among others: athletes, family members/caregivers, and health professionals.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</a:rPr>
              <a:t>To understand reach of activities and outcomes.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E7A31-735C-4866-81A7-4526F4243E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3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213238538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9AA1-100A-4D5B-9603-B3FA10F5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61B75-DBF6-4C8E-B960-2DC5AAC2C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4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6663A1-C9CC-46EE-9521-A18E9C21D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711" y="1795416"/>
            <a:ext cx="8073956" cy="46752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051986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C265-5175-401E-863D-C6023858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4A9BA-81D4-45FE-BCD5-D998C77B8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2 reports per year (every 6 months)!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/>
              <a:t>CDC-Funded Programs: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u="sng">
                <a:solidFill>
                  <a:schemeClr val="tx1"/>
                </a:solidFill>
                <a:latin typeface="+mn-lt"/>
              </a:rPr>
              <a:t>Mid-year</a:t>
            </a:r>
            <a:r>
              <a:rPr lang="en-US">
                <a:solidFill>
                  <a:schemeClr val="tx1"/>
                </a:solidFill>
                <a:latin typeface="+mn-lt"/>
              </a:rPr>
              <a:t>: 1 Aug 2021 – 31 Jan 2022 </a:t>
            </a:r>
            <a:r>
              <a:rPr lang="en-US" b="1">
                <a:solidFill>
                  <a:schemeClr val="accent1"/>
                </a:solidFill>
                <a:latin typeface="+mn-lt"/>
              </a:rPr>
              <a:t>(due 15 February 2022)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u="sng">
                <a:solidFill>
                  <a:schemeClr val="tx1"/>
                </a:solidFill>
                <a:latin typeface="+mn-lt"/>
              </a:rPr>
              <a:t>End-of-year</a:t>
            </a:r>
            <a:r>
              <a:rPr lang="en-US">
                <a:solidFill>
                  <a:schemeClr val="tx1"/>
                </a:solidFill>
                <a:latin typeface="+mn-lt"/>
              </a:rPr>
              <a:t>: 1 Feb 2022 – 31 Jul 2022 </a:t>
            </a:r>
            <a:r>
              <a:rPr lang="en-US" b="1">
                <a:solidFill>
                  <a:schemeClr val="accent1"/>
                </a:solidFill>
                <a:latin typeface="+mn-lt"/>
              </a:rPr>
              <a:t>(due 15 August 2022)</a:t>
            </a:r>
            <a:endParaRPr lang="en-US">
              <a:solidFill>
                <a:schemeClr val="accent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/>
              <a:t>Golisano-Funded Programs: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u="sng">
                <a:solidFill>
                  <a:schemeClr val="tx1"/>
                </a:solidFill>
                <a:latin typeface="+mn-lt"/>
              </a:rPr>
              <a:t>Mid-year</a:t>
            </a:r>
            <a:r>
              <a:rPr lang="en-US">
                <a:solidFill>
                  <a:schemeClr val="tx1"/>
                </a:solidFill>
                <a:latin typeface="+mn-lt"/>
              </a:rPr>
              <a:t>: 1 Jan 2022 – 30 Jun 2022 </a:t>
            </a:r>
            <a:r>
              <a:rPr lang="en-US" b="1">
                <a:solidFill>
                  <a:schemeClr val="accent1"/>
                </a:solidFill>
                <a:latin typeface="+mn-lt"/>
              </a:rPr>
              <a:t>(due 15 July 2022)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u="sng">
                <a:solidFill>
                  <a:schemeClr val="tx1"/>
                </a:solidFill>
                <a:latin typeface="+mn-lt"/>
              </a:rPr>
              <a:t>End-of-year</a:t>
            </a:r>
            <a:r>
              <a:rPr lang="en-US">
                <a:solidFill>
                  <a:schemeClr val="tx1"/>
                </a:solidFill>
                <a:latin typeface="+mn-lt"/>
              </a:rPr>
              <a:t>: 1 Jul 2022 – 31 Dec 2022 </a:t>
            </a:r>
            <a:r>
              <a:rPr lang="en-US" b="1">
                <a:solidFill>
                  <a:schemeClr val="accent1"/>
                </a:solidFill>
                <a:latin typeface="+mn-lt"/>
              </a:rPr>
              <a:t>(due 15 January 2022)</a:t>
            </a:r>
            <a:endParaRPr lang="en-US">
              <a:solidFill>
                <a:schemeClr val="accent1"/>
              </a:solidFill>
              <a:latin typeface="+mn-lt"/>
            </a:endParaRPr>
          </a:p>
          <a:p>
            <a:pPr marL="0" indent="0"/>
            <a:endParaRPr lang="en-US" b="1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CE90B-C1B7-49C3-828C-911BAEC53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5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372450935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E6E8-0117-4B5D-8D8F-A04952C3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High-Level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E328-0D90-444F-8451-AFE2A7EE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No more geographic-focus area! Report </a:t>
            </a:r>
            <a:r>
              <a:rPr lang="en-US" b="1" i="1" u="sng"/>
              <a:t>Program-wide</a:t>
            </a:r>
            <a:r>
              <a:rPr lang="en-US" i="1"/>
              <a:t> </a:t>
            </a:r>
            <a:r>
              <a:rPr lang="en-US"/>
              <a:t>participation.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Re-organization of questions by Pillar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u="sng"/>
              <a:t>All</a:t>
            </a:r>
            <a:r>
              <a:rPr lang="en-US"/>
              <a:t> health activities will be reported through the SHE, </a:t>
            </a:r>
            <a:r>
              <a:rPr lang="en-US" b="1" i="1" u="sng"/>
              <a:t>except</a:t>
            </a:r>
            <a:r>
              <a:rPr lang="en-US"/>
              <a:t> Family Health Forums and the Online Learning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majority of open-ended questions have been moved to the Monthly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5D285-E128-4EA2-A091-00DF8CA04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6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289953418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31DF-C197-4DB6-BB06-7E154AB5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13B6-0DD7-4421-801F-04AB52BA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412" y="2001719"/>
            <a:ext cx="3625703" cy="4468932"/>
          </a:xfrm>
        </p:spPr>
        <p:txBody>
          <a:bodyPr/>
          <a:lstStyle/>
          <a:p>
            <a:pPr marL="0" indent="0"/>
            <a:r>
              <a:rPr lang="en-US" u="sng"/>
              <a:t>Note:</a:t>
            </a:r>
            <a:r>
              <a:rPr lang="en-US"/>
              <a:t> you should be reporting on the number of athletes vaccinated </a:t>
            </a:r>
            <a:r>
              <a:rPr lang="en-US" b="1" u="sng"/>
              <a:t>as a result of</a:t>
            </a:r>
            <a:r>
              <a:rPr lang="en-US"/>
              <a:t> your COVID-19 activities, </a:t>
            </a:r>
            <a:r>
              <a:rPr lang="en-US" b="1" u="sng"/>
              <a:t>not</a:t>
            </a:r>
            <a:r>
              <a:rPr lang="en-US"/>
              <a:t>, the number of vaccinated athletes in your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2E0F8-0C2D-49D2-BCCE-8D3BD793E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7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1177C-163C-463B-948E-67F4D0585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5" y="1677988"/>
            <a:ext cx="7626712" cy="48132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464115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92B8-F4E6-43B8-BC7F-FDDC2254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1 – Play to Prevent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9E8F3-918A-4E85-A122-5126FDBC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1495" y="2033336"/>
            <a:ext cx="2323989" cy="4172201"/>
          </a:xfrm>
        </p:spPr>
        <p:txBody>
          <a:bodyPr/>
          <a:lstStyle/>
          <a:p>
            <a:pPr marL="0" indent="0"/>
            <a:r>
              <a:rPr lang="en-US" u="sng"/>
              <a:t>Note:</a:t>
            </a:r>
            <a:r>
              <a:rPr lang="en-US"/>
              <a:t> Young Athletes numbers should match how you report on the Census.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2A526-1297-4E81-8714-6D2021C5B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8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987D2-7FE3-4958-A2B5-489657A3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1" y="1741488"/>
            <a:ext cx="8423540" cy="45510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715180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92B8-F4E6-43B8-BC7F-FDDC2254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Pillar Reporting: 1 – Play to Prevent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9E8F3-918A-4E85-A122-5126FDBC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740" y="2006016"/>
            <a:ext cx="3142741" cy="4651960"/>
          </a:xfrm>
        </p:spPr>
        <p:txBody>
          <a:bodyPr/>
          <a:lstStyle/>
          <a:p>
            <a:pPr marL="0" indent="0"/>
            <a:r>
              <a:rPr lang="en-US" u="sng" dirty="0"/>
              <a:t>Notes</a:t>
            </a:r>
            <a:r>
              <a:rPr lang="en-US" dirty="0"/>
              <a:t>: </a:t>
            </a:r>
          </a:p>
          <a:p>
            <a:pPr marL="457200" indent="-457200">
              <a:buAutoNum type="arabicParenR"/>
            </a:pPr>
            <a:r>
              <a:rPr lang="en-US" dirty="0"/>
              <a:t>count the number of </a:t>
            </a:r>
            <a:r>
              <a:rPr lang="en-US" b="1" u="sng" dirty="0"/>
              <a:t>individuals</a:t>
            </a:r>
            <a:r>
              <a:rPr lang="en-US" dirty="0"/>
              <a:t> participating in structured fitness.</a:t>
            </a:r>
          </a:p>
          <a:p>
            <a:pPr marL="457200" indent="-457200">
              <a:buAutoNum type="arabicParenR"/>
            </a:pPr>
            <a:r>
              <a:rPr lang="en-US" dirty="0"/>
              <a:t>include views of content on social media under Communications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2A526-1297-4E81-8714-6D2021C5B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743-B188-364E-B002-63787091B727}" type="slidenum">
              <a:rPr lang="en-US" altLang="en-US" smtClean="0"/>
              <a:pPr/>
              <a:t>9</a:t>
            </a:fld>
            <a:r>
              <a:rPr lang="en-US" altLang="en-US">
                <a:solidFill>
                  <a:srgbClr val="2E3333"/>
                </a:solidFill>
              </a:rPr>
              <a:t> /  </a:t>
            </a:r>
            <a:r>
              <a:rPr lang="en-US" altLang="en-US">
                <a:solidFill>
                  <a:srgbClr val="2E3333"/>
                </a:solidFill>
                <a:ea typeface="MS PGothic" charset="-128"/>
              </a:rPr>
              <a:t>Special Olympics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382C1-7F1A-48EC-882E-DD25D194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8" y="2006017"/>
            <a:ext cx="8349784" cy="40622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55778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_AP_Presentation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D606EC5ACAA5468BB5310F4A570D94" ma:contentTypeVersion="8" ma:contentTypeDescription="Create a new document." ma:contentTypeScope="" ma:versionID="ad3b3ee228b87ac3b4e76bce3a524013">
  <xsd:schema xmlns:xsd="http://www.w3.org/2001/XMLSchema" xmlns:xs="http://www.w3.org/2001/XMLSchema" xmlns:p="http://schemas.microsoft.com/office/2006/metadata/properties" xmlns:ns2="65b766f2-d8ce-4a2e-98cc-7d72f4b1b03e" xmlns:ns3="45d8c64d-b06d-41ec-b82d-185eb8d0601d" targetNamespace="http://schemas.microsoft.com/office/2006/metadata/properties" ma:root="true" ma:fieldsID="635e742177b8a904152c463fec9c518d" ns2:_="" ns3:_="">
    <xsd:import namespace="65b766f2-d8ce-4a2e-98cc-7d72f4b1b03e"/>
    <xsd:import namespace="45d8c64d-b06d-41ec-b82d-185eb8d06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766f2-d8ce-4a2e-98cc-7d72f4b1b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8c64d-b06d-41ec-b82d-185eb8d0601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352592-ECAA-430E-A0EF-E0D12C9E87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C0C530-572B-4DBC-BCC9-6111AB2A52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E3326FC-F536-4CBD-B3F1-133E99E7B756}"/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0</TotalTime>
  <Words>706</Words>
  <Application>Microsoft Office PowerPoint</Application>
  <PresentationFormat>Widescreen</PresentationFormat>
  <Paragraphs>100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Gill Sans</vt:lpstr>
      <vt:lpstr>Helvetica Neue</vt:lpstr>
      <vt:lpstr>Ubuntu</vt:lpstr>
      <vt:lpstr>Ubuntu Light</vt:lpstr>
      <vt:lpstr>SO_AP_Presentation</vt:lpstr>
      <vt:lpstr>Body White copy</vt:lpstr>
      <vt:lpstr>Single Health Evaluation</vt:lpstr>
      <vt:lpstr>Agenda</vt:lpstr>
      <vt:lpstr>Goals</vt:lpstr>
      <vt:lpstr>Metrics</vt:lpstr>
      <vt:lpstr>Deadlines</vt:lpstr>
      <vt:lpstr>High-Level Changes </vt:lpstr>
      <vt:lpstr>Pillar Reporting: General Information</vt:lpstr>
      <vt:lpstr>Pillar Reporting: 1 – Play to Prevent</vt:lpstr>
      <vt:lpstr>Pillar Reporting: 1 – Play to Prevent</vt:lpstr>
      <vt:lpstr>Pillar Reporting: 1 – Play to Prevent</vt:lpstr>
      <vt:lpstr>Pillar Reporting: 1 – Play to Prevent</vt:lpstr>
      <vt:lpstr>Pillar Reporting: 1 – Play to Prevent</vt:lpstr>
      <vt:lpstr>Pillar Reporting: 2 – Assess to Address</vt:lpstr>
      <vt:lpstr>Pillar Reporting: 2 – Assess to Address</vt:lpstr>
      <vt:lpstr>Pillar Reporting: 2 – Assess to Address</vt:lpstr>
      <vt:lpstr>Pillar Reporting: 2 – Assess to Address</vt:lpstr>
      <vt:lpstr>Pillar Reporting: 2 – Assess to Address</vt:lpstr>
      <vt:lpstr>Pillar Reporting: 3 – Train to Treat</vt:lpstr>
      <vt:lpstr>Pillar Reporting: 3 – Train to Treat</vt:lpstr>
      <vt:lpstr>Pillar Reporting: 3 – Train to Treat</vt:lpstr>
      <vt:lpstr>Pillar Reporting: 4 – Rise Up to Reform</vt:lpstr>
      <vt:lpstr>Pillar Reporting: 4 – Rise Up to Reform</vt:lpstr>
      <vt:lpstr>Pillar Reporting: 4 – Rise Up to Reform</vt:lpstr>
      <vt:lpstr>Pillar Reporting – Communications </vt:lpstr>
      <vt:lpstr>Tracking Tools</vt:lpstr>
      <vt:lpstr>Questions/Comments  Following this meeting, please contact research@specialolympics.org with any other questions!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Special Olympics powerpoint template</dc:title>
  <dc:creator>Microsoft Office User</dc:creator>
  <cp:lastModifiedBy>Iulia Mihaila</cp:lastModifiedBy>
  <cp:revision>2</cp:revision>
  <dcterms:created xsi:type="dcterms:W3CDTF">2017-06-11T15:21:33Z</dcterms:created>
  <dcterms:modified xsi:type="dcterms:W3CDTF">2022-01-10T20:35:54Z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0x010100A1D606EC5ACAA5468BB5310F4A570D94</vt:lpwstr>
  </property>
</Properties>
</file>