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11"/>
  </p:notesMasterIdLst>
  <p:handoutMasterIdLst>
    <p:handoutMasterId r:id="rId12"/>
  </p:handoutMasterIdLst>
  <p:sldIdLst>
    <p:sldId id="256" r:id="rId5"/>
    <p:sldId id="270" r:id="rId6"/>
    <p:sldId id="271" r:id="rId7"/>
    <p:sldId id="272" r:id="rId8"/>
    <p:sldId id="273"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792" autoAdjust="0"/>
  </p:normalViewPr>
  <p:slideViewPr>
    <p:cSldViewPr snapToGrid="0" snapToObjects="1">
      <p:cViewPr varScale="1">
        <p:scale>
          <a:sx n="69" d="100"/>
          <a:sy n="69" d="100"/>
        </p:scale>
        <p:origin x="524" y="44"/>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1/11/2021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dirty="0"/>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1/11/2021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dirty="0"/>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B4B2F-0019-C942-9AE2-8EB4A07943DA}" type="slidenum">
              <a:rPr lang="en-US" smtClean="0"/>
              <a:t>1</a:t>
            </a:fld>
            <a:endParaRPr lang="en-US" dirty="0"/>
          </a:p>
        </p:txBody>
      </p:sp>
    </p:spTree>
    <p:extLst>
      <p:ext uri="{BB962C8B-B14F-4D97-AF65-F5344CB8AC3E}">
        <p14:creationId xmlns:p14="http://schemas.microsoft.com/office/powerpoint/2010/main" val="1114050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806" y="1150623"/>
            <a:ext cx="10364391" cy="1470049"/>
          </a:xfrm>
        </p:spPr>
        <p:txBody>
          <a:bodyPr/>
          <a:lstStyle/>
          <a:p>
            <a:r>
              <a:rPr lang="en-US"/>
              <a:t>Click to edit Master title style</a:t>
            </a:r>
          </a:p>
        </p:txBody>
      </p:sp>
      <p:sp>
        <p:nvSpPr>
          <p:cNvPr id="3" name="Subtitle 2"/>
          <p:cNvSpPr>
            <a:spLocks noGrp="1"/>
          </p:cNvSpPr>
          <p:nvPr>
            <p:ph type="subTitle" idx="1"/>
          </p:nvPr>
        </p:nvSpPr>
        <p:spPr>
          <a:xfrm>
            <a:off x="1032938" y="2973325"/>
            <a:ext cx="8533805"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n-US"/>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806" y="2130849"/>
            <a:ext cx="10364391" cy="1470049"/>
          </a:xfrm>
        </p:spPr>
        <p:txBody>
          <a:bodyPr/>
          <a:lstStyle/>
          <a:p>
            <a:r>
              <a:rPr lang="ga-IE"/>
              <a:t>Click to edit Master title style</a:t>
            </a:r>
            <a:endParaRPr lang="en-US"/>
          </a:p>
        </p:txBody>
      </p:sp>
      <p:sp>
        <p:nvSpPr>
          <p:cNvPr id="3" name="Subtitle 2"/>
          <p:cNvSpPr>
            <a:spLocks noGrp="1"/>
          </p:cNvSpPr>
          <p:nvPr>
            <p:ph type="subTitle" idx="1"/>
          </p:nvPr>
        </p:nvSpPr>
        <p:spPr>
          <a:xfrm>
            <a:off x="1829099" y="3886648"/>
            <a:ext cx="8533805"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dirty="0"/>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726282" y="1741289"/>
            <a:ext cx="5203031"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6072189" y="1741289"/>
            <a:ext cx="5203031"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dirty="0"/>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0197" y="274588"/>
            <a:ext cx="10971609"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610196" y="1534791"/>
            <a:ext cx="5386091"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610196" y="2174380"/>
            <a:ext cx="5386091"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6192741" y="1534791"/>
            <a:ext cx="5389065"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6192741" y="2174380"/>
            <a:ext cx="5389065"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0197" y="273474"/>
            <a:ext cx="401091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4766965" y="1910081"/>
            <a:ext cx="681484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610197" y="1910081"/>
            <a:ext cx="401091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235890" y="221922"/>
            <a:ext cx="11721415"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dirty="0">
              <a:sym typeface="Ubuntu" charset="0"/>
            </a:endParaRPr>
          </a:p>
        </p:txBody>
      </p:sp>
      <p:sp>
        <p:nvSpPr>
          <p:cNvPr id="2" name="Title 1"/>
          <p:cNvSpPr>
            <a:spLocks noGrp="1"/>
          </p:cNvSpPr>
          <p:nvPr>
            <p:ph type="title"/>
          </p:nvPr>
        </p:nvSpPr>
        <p:spPr>
          <a:xfrm>
            <a:off x="400991" y="5084342"/>
            <a:ext cx="9166843"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400991" y="5757637"/>
            <a:ext cx="9189012"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806" y="2130849"/>
            <a:ext cx="10364391"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829099" y="3886648"/>
            <a:ext cx="8533805"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806" y="2130849"/>
            <a:ext cx="10364391"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829099" y="3886648"/>
            <a:ext cx="8533805"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19" y="2600180"/>
            <a:ext cx="10362901" cy="1361777"/>
          </a:xfrm>
        </p:spPr>
        <p:txBody>
          <a:bodyPr/>
          <a:lstStyle>
            <a:lvl1pPr algn="l">
              <a:defRPr sz="2800" b="1" cap="all"/>
            </a:lvl1pPr>
          </a:lstStyle>
          <a:p>
            <a:r>
              <a:rPr lang="en-US"/>
              <a:t>Click to edit Master title style</a:t>
            </a:r>
          </a:p>
        </p:txBody>
      </p:sp>
      <p:sp>
        <p:nvSpPr>
          <p:cNvPr id="3" name="Text Placeholder 2"/>
          <p:cNvSpPr>
            <a:spLocks noGrp="1"/>
          </p:cNvSpPr>
          <p:nvPr>
            <p:ph type="body" idx="1"/>
          </p:nvPr>
        </p:nvSpPr>
        <p:spPr>
          <a:xfrm>
            <a:off x="962919" y="1099991"/>
            <a:ext cx="10362901"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en-US"/>
              <a:t>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6282" y="2375298"/>
            <a:ext cx="5203031"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72189" y="2375298"/>
            <a:ext cx="5203031"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0197" y="274588"/>
            <a:ext cx="10971609"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0196" y="2246178"/>
            <a:ext cx="5386091"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n-US"/>
              <a:t>Edit Master text styles</a:t>
            </a:r>
          </a:p>
        </p:txBody>
      </p:sp>
      <p:sp>
        <p:nvSpPr>
          <p:cNvPr id="4" name="Content Placeholder 3"/>
          <p:cNvSpPr>
            <a:spLocks noGrp="1"/>
          </p:cNvSpPr>
          <p:nvPr>
            <p:ph sz="half" idx="2"/>
          </p:nvPr>
        </p:nvSpPr>
        <p:spPr>
          <a:xfrm>
            <a:off x="610196" y="2885766"/>
            <a:ext cx="5386091"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741" y="2267026"/>
            <a:ext cx="5389065"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n-US"/>
              <a:t>Edit Master text styles</a:t>
            </a:r>
          </a:p>
        </p:txBody>
      </p:sp>
      <p:sp>
        <p:nvSpPr>
          <p:cNvPr id="6" name="Content Placeholder 5"/>
          <p:cNvSpPr>
            <a:spLocks noGrp="1"/>
          </p:cNvSpPr>
          <p:nvPr>
            <p:ph sz="quarter" idx="4"/>
          </p:nvPr>
        </p:nvSpPr>
        <p:spPr>
          <a:xfrm>
            <a:off x="6192741" y="2906614"/>
            <a:ext cx="5389065"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 </a:t>
            </a:r>
            <a:r>
              <a:rPr lang="en-US" b="1" dirty="0">
                <a:latin typeface="Helvetica Neue"/>
                <a:cs typeface="Helvetica Neue"/>
              </a:rPr>
              <a:t>storyful.</a:t>
            </a: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0197" y="273474"/>
            <a:ext cx="4010919" cy="1161975"/>
          </a:xfrm>
        </p:spPr>
        <p:txBody>
          <a:bodyPr anchor="b"/>
          <a:lstStyle>
            <a:lvl1pPr algn="l">
              <a:defRPr sz="1400" b="1"/>
            </a:lvl1pPr>
          </a:lstStyle>
          <a:p>
            <a:r>
              <a:rPr lang="en-US"/>
              <a:t>Click to edit Master title style</a:t>
            </a:r>
          </a:p>
        </p:txBody>
      </p:sp>
      <p:sp>
        <p:nvSpPr>
          <p:cNvPr id="3" name="Content Placeholder 2"/>
          <p:cNvSpPr>
            <a:spLocks noGrp="1"/>
          </p:cNvSpPr>
          <p:nvPr>
            <p:ph idx="1"/>
          </p:nvPr>
        </p:nvSpPr>
        <p:spPr>
          <a:xfrm>
            <a:off x="4766965" y="273472"/>
            <a:ext cx="681484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0197" y="1435448"/>
            <a:ext cx="401091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n-US"/>
              <a:t>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90181" y="4800825"/>
            <a:ext cx="7314903" cy="567035"/>
          </a:xfrm>
        </p:spPr>
        <p:txBody>
          <a:bodyPr anchor="b"/>
          <a:lstStyle>
            <a:lvl1pPr algn="l">
              <a:defRPr sz="1400" b="1"/>
            </a:lvl1pPr>
          </a:lstStyle>
          <a:p>
            <a:r>
              <a:rPr lang="en-US"/>
              <a:t>Click to edit Master title style</a:t>
            </a:r>
          </a:p>
        </p:txBody>
      </p:sp>
      <p:sp>
        <p:nvSpPr>
          <p:cNvPr id="3" name="Picture Placeholder 2"/>
          <p:cNvSpPr>
            <a:spLocks noGrp="1"/>
          </p:cNvSpPr>
          <p:nvPr>
            <p:ph type="pic" idx="1"/>
          </p:nvPr>
        </p:nvSpPr>
        <p:spPr>
          <a:xfrm>
            <a:off x="2390181" y="612800"/>
            <a:ext cx="7314903"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en-US" noProof="0" dirty="0">
                <a:sym typeface="Ubuntu Light" charset="0"/>
              </a:rPr>
              <a:t>Click icon to add picture</a:t>
            </a:r>
          </a:p>
        </p:txBody>
      </p:sp>
      <p:sp>
        <p:nvSpPr>
          <p:cNvPr id="4" name="Text Placeholder 3"/>
          <p:cNvSpPr>
            <a:spLocks noGrp="1"/>
          </p:cNvSpPr>
          <p:nvPr>
            <p:ph type="body" sz="half" idx="2"/>
          </p:nvPr>
        </p:nvSpPr>
        <p:spPr>
          <a:xfrm>
            <a:off x="2390181" y="5367859"/>
            <a:ext cx="7314903"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n-US"/>
              <a:t>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jp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726017" y="2374901"/>
            <a:ext cx="10549467" cy="18573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vert="horz" wrap="square" lIns="35717" tIns="35717" rIns="35717" bIns="35717" numCol="1" anchor="t" anchorCtr="0" compatLnSpc="1">
            <a:prstTxWarp prst="textNoShape">
              <a:avLst/>
            </a:prstTxWarp>
          </a:bodyPr>
          <a:lstStyle/>
          <a:p>
            <a:pPr lvl="0"/>
            <a:r>
              <a:rPr lang="en-US">
                <a:sym typeface="Ubuntu Light" charset="0"/>
              </a:rPr>
              <a:t>Edit Master text styles</a:t>
            </a:r>
          </a:p>
          <a:p>
            <a:pPr lvl="1"/>
            <a:r>
              <a:rPr lang="en-US">
                <a:sym typeface="Ubuntu Light" charset="0"/>
              </a:rPr>
              <a:t>Second level</a:t>
            </a:r>
          </a:p>
          <a:p>
            <a:pPr lvl="2"/>
            <a:r>
              <a:rPr lang="en-US">
                <a:sym typeface="Ubuntu Light" charset="0"/>
              </a:rPr>
              <a:t>Third level</a:t>
            </a:r>
          </a:p>
          <a:p>
            <a:pPr lvl="3"/>
            <a:r>
              <a:rPr lang="en-US">
                <a:sym typeface="Ubuntu Light" charset="0"/>
              </a:rPr>
              <a:t>Fourth level</a:t>
            </a:r>
          </a:p>
          <a:p>
            <a:pPr lvl="4"/>
            <a:r>
              <a:rPr lang="en-US">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726018" y="482600"/>
            <a:ext cx="10536767" cy="1195388"/>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vert="horz" wrap="square" lIns="35717" tIns="35717" rIns="35717" bIns="35717" numCol="1" anchor="t" anchorCtr="0" compatLnSpc="1">
            <a:prstTxWarp prst="textNoShape">
              <a:avLst/>
            </a:prstTxWarp>
          </a:bodyPr>
          <a:lstStyle/>
          <a:p>
            <a:pPr lvl="0"/>
            <a:r>
              <a:rPr lang="en-US">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738717" y="6446157"/>
            <a:ext cx="4840849" cy="1873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t> </a:t>
            </a:r>
            <a:endParaRPr lang="en-US" dirty="0">
              <a:latin typeface="Ubuntu"/>
              <a:cs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726018" y="1874010"/>
            <a:ext cx="10549467" cy="446405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dirty="0">
                <a:sym typeface="Ubuntu" charset="0"/>
              </a:rPr>
              <a:t>Second level</a:t>
            </a:r>
          </a:p>
          <a:p>
            <a:pPr lvl="2"/>
            <a:r>
              <a:rPr lang="ga-IE" dirty="0">
                <a:sym typeface="Ubuntu" charset="0"/>
              </a:rPr>
              <a:t>Third level</a:t>
            </a:r>
          </a:p>
          <a:p>
            <a:pPr lvl="3"/>
            <a:r>
              <a:rPr lang="ga-IE" dirty="0">
                <a:sym typeface="Ubuntu" charset="0"/>
              </a:rPr>
              <a:t>Fourth level</a:t>
            </a:r>
          </a:p>
          <a:p>
            <a:pPr lvl="4"/>
            <a:r>
              <a:rPr lang="ga-IE" dirty="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726018" y="366713"/>
            <a:ext cx="9402431" cy="1046064"/>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738718" y="6470815"/>
            <a:ext cx="4665041" cy="1873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a:xfrm>
            <a:off x="913806" y="941736"/>
            <a:ext cx="10364391" cy="972790"/>
          </a:xfrm>
        </p:spPr>
        <p:txBody>
          <a:bodyPr/>
          <a:lstStyle/>
          <a:p>
            <a:r>
              <a:rPr lang="en-US" dirty="0"/>
              <a:t>Healthy Communities</a:t>
            </a:r>
          </a:p>
        </p:txBody>
      </p:sp>
      <p:sp>
        <p:nvSpPr>
          <p:cNvPr id="9" name="Subtitle 8"/>
          <p:cNvSpPr>
            <a:spLocks noGrp="1"/>
          </p:cNvSpPr>
          <p:nvPr>
            <p:ph type="subTitle" idx="1"/>
          </p:nvPr>
        </p:nvSpPr>
        <p:spPr>
          <a:xfrm>
            <a:off x="913802" y="2032141"/>
            <a:ext cx="8285616" cy="3189293"/>
          </a:xfrm>
        </p:spPr>
        <p:txBody>
          <a:bodyPr/>
          <a:lstStyle/>
          <a:p>
            <a:pPr>
              <a:lnSpc>
                <a:spcPct val="100000"/>
              </a:lnSpc>
            </a:pPr>
            <a:r>
              <a:rPr lang="en-US" u="sng" dirty="0">
                <a:solidFill>
                  <a:schemeClr val="bg1"/>
                </a:solidFill>
              </a:rPr>
              <a:t>Agenda - </a:t>
            </a:r>
            <a:r>
              <a:rPr lang="en-US" u="sng" dirty="0" smtClean="0">
                <a:solidFill>
                  <a:schemeClr val="bg1"/>
                </a:solidFill>
              </a:rPr>
              <a:t>12 January 2021</a:t>
            </a:r>
            <a:endParaRPr lang="en-US" u="sng" dirty="0"/>
          </a:p>
          <a:p>
            <a:pPr>
              <a:lnSpc>
                <a:spcPct val="100000"/>
              </a:lnSpc>
            </a:pPr>
            <a:endParaRPr lang="en-US" u="sng" dirty="0">
              <a:solidFill>
                <a:schemeClr val="bg1"/>
              </a:solidFill>
            </a:endParaRPr>
          </a:p>
          <a:p>
            <a:pPr indent="-342900">
              <a:lnSpc>
                <a:spcPct val="100000"/>
              </a:lnSpc>
              <a:buFont typeface="Arial" panose="020B0604020202020204" pitchFamily="34" charset="0"/>
              <a:buChar char="•"/>
            </a:pPr>
            <a:r>
              <a:rPr lang="en-US" dirty="0">
                <a:solidFill>
                  <a:schemeClr val="bg1"/>
                </a:solidFill>
              </a:rPr>
              <a:t>Welcome!</a:t>
            </a:r>
          </a:p>
          <a:p>
            <a:pPr indent="-342900">
              <a:lnSpc>
                <a:spcPct val="100000"/>
              </a:lnSpc>
              <a:buFont typeface="Arial" panose="020B0604020202020204" pitchFamily="34" charset="0"/>
              <a:buChar char="•"/>
            </a:pPr>
            <a:r>
              <a:rPr lang="en-US" dirty="0" smtClean="0">
                <a:solidFill>
                  <a:schemeClr val="bg1"/>
                </a:solidFill>
              </a:rPr>
              <a:t>Promoting </a:t>
            </a:r>
            <a:r>
              <a:rPr lang="en-US" dirty="0" smtClean="0">
                <a:solidFill>
                  <a:schemeClr val="bg1"/>
                </a:solidFill>
              </a:rPr>
              <a:t>Golisano</a:t>
            </a:r>
            <a:r>
              <a:rPr lang="en-US" dirty="0" smtClean="0">
                <a:solidFill>
                  <a:schemeClr val="bg1"/>
                </a:solidFill>
              </a:rPr>
              <a:t> Health Leadership Award Honorees</a:t>
            </a:r>
          </a:p>
          <a:p>
            <a:pPr indent="-342900">
              <a:lnSpc>
                <a:spcPct val="100000"/>
              </a:lnSpc>
              <a:buFont typeface="Arial" panose="020B0604020202020204" pitchFamily="34" charset="0"/>
              <a:buChar char="•"/>
            </a:pPr>
            <a:r>
              <a:rPr lang="en-US" dirty="0" smtClean="0">
                <a:solidFill>
                  <a:schemeClr val="bg1"/>
                </a:solidFill>
              </a:rPr>
              <a:t>SO Kansas</a:t>
            </a:r>
          </a:p>
          <a:p>
            <a:pPr indent="-342900">
              <a:lnSpc>
                <a:spcPct val="100000"/>
              </a:lnSpc>
              <a:buFont typeface="Arial" panose="020B0604020202020204" pitchFamily="34" charset="0"/>
              <a:buChar char="•"/>
            </a:pPr>
            <a:r>
              <a:rPr lang="en-US" dirty="0" smtClean="0">
                <a:solidFill>
                  <a:schemeClr val="bg1"/>
                </a:solidFill>
              </a:rPr>
              <a:t>SO Israel</a:t>
            </a:r>
            <a:endParaRPr lang="en-US" dirty="0">
              <a:solidFill>
                <a:schemeClr val="bg1"/>
              </a:solidFill>
            </a:endParaRPr>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
        <p:nvSpPr>
          <p:cNvPr id="2" name="TextBox 1">
            <a:extLst>
              <a:ext uri="{FF2B5EF4-FFF2-40B4-BE49-F238E27FC236}">
                <a16:creationId xmlns:a16="http://schemas.microsoft.com/office/drawing/2014/main" id="{F470543D-00E7-1141-B861-1A0BA0B51089}"/>
              </a:ext>
            </a:extLst>
          </p:cNvPr>
          <p:cNvSpPr txBox="1"/>
          <p:nvPr/>
        </p:nvSpPr>
        <p:spPr>
          <a:xfrm>
            <a:off x="1931670" y="6633483"/>
            <a:ext cx="10115550" cy="184666"/>
          </a:xfrm>
          <a:prstGeom prst="rect">
            <a:avLst/>
          </a:prstGeom>
          <a:noFill/>
        </p:spPr>
        <p:txBody>
          <a:bodyPr wrap="square" rtlCol="0">
            <a:spAutoFit/>
          </a:bodyPr>
          <a:lstStyle/>
          <a:p>
            <a:pPr algn="r"/>
            <a:r>
              <a:rPr lang="en-US" sz="600" dirty="0"/>
              <a:t>The mark “CDC” is owned by the US Dept. of Health and Human Services and is used with permission. Use of this logo is not an endorsement by HHS or CDC of any particular product, service, or enterprise.</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Award</a:t>
            </a:r>
            <a:endParaRPr lang="en-US" b="1"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highest honor that Special Olympics awards to health partners and individuals who are on the frontlines of bringing essential health care services to those with ID</a:t>
            </a:r>
          </a:p>
          <a:p>
            <a:pPr marL="342900" indent="-342900">
              <a:buFont typeface="Arial" panose="020B0604020202020204" pitchFamily="34" charset="0"/>
              <a:buChar char="•"/>
            </a:pPr>
            <a:r>
              <a:rPr lang="en-US" dirty="0"/>
              <a:t>Recognizes individuals and organizations that are making significant contributions to Special Olympics’ Health programs and the promotion to equal access to healthcare, wellness, and fitness for people with ID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a:t>
            </a:fld>
            <a:endParaRPr lang="en-US" dirty="0"/>
          </a:p>
        </p:txBody>
      </p:sp>
    </p:spTree>
    <p:extLst>
      <p:ext uri="{BB962C8B-B14F-4D97-AF65-F5344CB8AC3E}">
        <p14:creationId xmlns:p14="http://schemas.microsoft.com/office/powerpoint/2010/main" val="1364107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Local Awards</a:t>
            </a:r>
            <a:endParaRPr lang="en-US" b="1" dirty="0"/>
          </a:p>
        </p:txBody>
      </p:sp>
      <p:sp>
        <p:nvSpPr>
          <p:cNvPr id="3" name="Content Placeholder 2"/>
          <p:cNvSpPr>
            <a:spLocks noGrp="1"/>
          </p:cNvSpPr>
          <p:nvPr>
            <p:ph idx="1"/>
          </p:nvPr>
        </p:nvSpPr>
        <p:spPr/>
        <p:txBody>
          <a:bodyPr/>
          <a:lstStyle/>
          <a:p>
            <a:pPr>
              <a:lnSpc>
                <a:spcPct val="100000"/>
              </a:lnSpc>
              <a:spcBef>
                <a:spcPts val="0"/>
              </a:spcBef>
            </a:pPr>
            <a:r>
              <a:rPr lang="en-US" dirty="0" smtClean="0"/>
              <a:t>Local SO Programs have selected up to 3 individuals/organizations for </a:t>
            </a:r>
          </a:p>
          <a:p>
            <a:pPr>
              <a:lnSpc>
                <a:spcPct val="100000"/>
              </a:lnSpc>
              <a:spcBef>
                <a:spcPts val="0"/>
              </a:spcBef>
            </a:pPr>
            <a:r>
              <a:rPr lang="en-US" dirty="0" smtClean="0"/>
              <a:t>awards:</a:t>
            </a:r>
            <a:endParaRPr lang="en-US" dirty="0"/>
          </a:p>
          <a:p>
            <a:pPr lvl="1"/>
            <a:r>
              <a:rPr lang="en-US" dirty="0" smtClean="0">
                <a:latin typeface="+mn-lt"/>
              </a:rPr>
              <a:t>Programs </a:t>
            </a:r>
            <a:r>
              <a:rPr lang="en-US" dirty="0">
                <a:latin typeface="+mn-lt"/>
              </a:rPr>
              <a:t>must be a current or past 3-year HC grantee</a:t>
            </a:r>
          </a:p>
          <a:p>
            <a:pPr lvl="1"/>
            <a:r>
              <a:rPr lang="en-US" dirty="0" smtClean="0">
                <a:latin typeface="+mn-lt"/>
              </a:rPr>
              <a:t>Honorees </a:t>
            </a:r>
            <a:r>
              <a:rPr lang="en-US" dirty="0">
                <a:latin typeface="+mn-lt"/>
              </a:rPr>
              <a:t>should be chosen by staff, athlete leaders, Healthy Athlete Clinical Directors, etc. </a:t>
            </a:r>
            <a:endParaRPr lang="en-US" dirty="0" smtClean="0">
              <a:latin typeface="+mn-lt"/>
            </a:endParaRPr>
          </a:p>
          <a:p>
            <a:pPr lvl="1"/>
            <a:r>
              <a:rPr lang="en-US" dirty="0" smtClean="0">
                <a:latin typeface="+mn-lt"/>
              </a:rPr>
              <a:t>Honorees must be contributing to Healthy Communities</a:t>
            </a:r>
            <a:endParaRPr lang="en-US" dirty="0">
              <a:latin typeface="+mn-lt"/>
            </a:endParaRPr>
          </a:p>
          <a:p>
            <a:endParaRPr lang="en-US" dirty="0"/>
          </a:p>
          <a:p>
            <a:r>
              <a:rPr lang="en-US" dirty="0" smtClean="0"/>
              <a:t>Awards should </a:t>
            </a:r>
            <a:r>
              <a:rPr lang="en-US" dirty="0"/>
              <a:t>be presented anytime before 31 March 2021</a:t>
            </a:r>
            <a:r>
              <a:rPr lang="en-US" sz="2000" dirty="0"/>
              <a:t>.</a:t>
            </a:r>
            <a:endParaRPr lang="en-US" sz="2000" b="1"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dirty="0"/>
          </a:p>
        </p:txBody>
      </p:sp>
    </p:spTree>
    <p:extLst>
      <p:ext uri="{BB962C8B-B14F-4D97-AF65-F5344CB8AC3E}">
        <p14:creationId xmlns:p14="http://schemas.microsoft.com/office/powerpoint/2010/main" val="1099056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Virtual Opportunities to Present Awards</a:t>
            </a:r>
            <a:endParaRPr lang="en-US" b="1"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dirty="0"/>
          </a:p>
        </p:txBody>
      </p:sp>
      <p:sp>
        <p:nvSpPr>
          <p:cNvPr id="6" name="Content Placeholder 2"/>
          <p:cNvSpPr>
            <a:spLocks noGrp="1"/>
          </p:cNvSpPr>
          <p:nvPr>
            <p:ph idx="1"/>
          </p:nvPr>
        </p:nvSpPr>
        <p:spPr>
          <a:xfrm>
            <a:off x="726018" y="1874010"/>
            <a:ext cx="10549467" cy="4464050"/>
          </a:xfrm>
        </p:spPr>
        <p:txBody>
          <a:bodyPr/>
          <a:lstStyle/>
          <a:p>
            <a:pPr marL="342900" indent="-342900">
              <a:buFont typeface="Arial" panose="020B0604020202020204" pitchFamily="34" charset="0"/>
              <a:buChar char="•"/>
            </a:pPr>
            <a:r>
              <a:rPr lang="en-US" dirty="0" smtClean="0"/>
              <a:t>Taped video message of congratulations from a Health Messenger to the Award winner</a:t>
            </a:r>
          </a:p>
          <a:p>
            <a:pPr marL="342900" indent="-342900">
              <a:buFont typeface="Arial" panose="020B0604020202020204" pitchFamily="34" charset="0"/>
              <a:buChar char="•"/>
            </a:pPr>
            <a:r>
              <a:rPr lang="en-US" dirty="0" smtClean="0"/>
              <a:t>Host a ‘LIVE’ awards event over Instagram, </a:t>
            </a:r>
            <a:r>
              <a:rPr lang="en-US" dirty="0" smtClean="0"/>
              <a:t>FacebookLive</a:t>
            </a:r>
            <a:r>
              <a:rPr lang="en-US" dirty="0" smtClean="0"/>
              <a:t> or Zoom</a:t>
            </a:r>
          </a:p>
          <a:p>
            <a:pPr marL="638175" lvl="2" indent="-342900">
              <a:buFont typeface="Arial" panose="020B0604020202020204" pitchFamily="34" charset="0"/>
              <a:buChar char="•"/>
            </a:pPr>
            <a:r>
              <a:rPr lang="en-US" dirty="0" smtClean="0"/>
              <a:t>1-2 hour event</a:t>
            </a:r>
          </a:p>
          <a:p>
            <a:pPr marL="638175" lvl="2" indent="-342900">
              <a:buFont typeface="Arial" panose="020B0604020202020204" pitchFamily="34" charset="0"/>
              <a:buChar char="•"/>
            </a:pPr>
            <a:r>
              <a:rPr lang="en-US" dirty="0" smtClean="0"/>
              <a:t>Individual speeches from Program CEO, health messenger and Program celebrity ambassador</a:t>
            </a:r>
          </a:p>
          <a:p>
            <a:pPr marL="638175" lvl="2" indent="-342900">
              <a:buFont typeface="Arial" panose="020B0604020202020204" pitchFamily="34" charset="0"/>
              <a:buChar char="•"/>
            </a:pPr>
            <a:r>
              <a:rPr lang="en-US" dirty="0" smtClean="0"/>
              <a:t>Target different stakeholders for the event</a:t>
            </a:r>
          </a:p>
          <a:p>
            <a:pPr marL="960407" lvl="5" indent="-342900">
              <a:buFont typeface="Arial" panose="020B0604020202020204" pitchFamily="34" charset="0"/>
              <a:buChar char="•"/>
            </a:pPr>
            <a:r>
              <a:rPr lang="en-US" dirty="0" smtClean="0"/>
              <a:t>Local health care professionals, Minister of Health, medical associations and disability organizations</a:t>
            </a:r>
          </a:p>
          <a:p>
            <a:pPr marL="960407" lvl="5" indent="-342900">
              <a:buFont typeface="Arial" panose="020B0604020202020204" pitchFamily="34" charset="0"/>
              <a:buChar char="•"/>
            </a:pPr>
            <a:r>
              <a:rPr lang="en-US" dirty="0" smtClean="0"/>
              <a:t>Special Olympics volunteers, Health Messengers and Program staff</a:t>
            </a:r>
          </a:p>
          <a:p>
            <a:pPr marL="960407" lvl="5" indent="-342900">
              <a:buFont typeface="Arial" panose="020B0604020202020204" pitchFamily="34" charset="0"/>
              <a:buChar char="•"/>
            </a:pPr>
            <a:r>
              <a:rPr lang="en-US" dirty="0" smtClean="0"/>
              <a:t>Honoree’s employer, family members, local media</a:t>
            </a:r>
          </a:p>
          <a:p>
            <a:pPr marL="638175" lvl="4" indent="-342900">
              <a:buFont typeface="Arial" panose="020B0604020202020204" pitchFamily="34" charset="0"/>
              <a:buChar char="•"/>
            </a:pPr>
            <a:r>
              <a:rPr lang="en-US" dirty="0" smtClean="0"/>
              <a:t>Social media promotion pre, during and post-event</a:t>
            </a:r>
          </a:p>
          <a:p>
            <a:pPr marL="638175" lvl="2"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0" indent="0"/>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576372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Creating Awareness for Awards</a:t>
            </a:r>
            <a:endParaRPr lang="en-US" b="1"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5</a:t>
            </a:fld>
            <a:endParaRPr lang="en-US" dirty="0"/>
          </a:p>
        </p:txBody>
      </p:sp>
      <p:sp>
        <p:nvSpPr>
          <p:cNvPr id="6" name="Content Placeholder 2"/>
          <p:cNvSpPr>
            <a:spLocks noGrp="1"/>
          </p:cNvSpPr>
          <p:nvPr>
            <p:ph idx="1"/>
          </p:nvPr>
        </p:nvSpPr>
        <p:spPr>
          <a:xfrm>
            <a:off x="726018" y="1874010"/>
            <a:ext cx="10549467" cy="4464050"/>
          </a:xfrm>
        </p:spPr>
        <p:txBody>
          <a:bodyPr/>
          <a:lstStyle/>
          <a:p>
            <a:pPr marL="342900" indent="-342900">
              <a:buFont typeface="Arial" panose="020B0604020202020204" pitchFamily="34" charset="0"/>
              <a:buChar char="•"/>
            </a:pPr>
            <a:r>
              <a:rPr lang="en-US" dirty="0" smtClean="0"/>
              <a:t>Conduct localized media outreach</a:t>
            </a:r>
          </a:p>
          <a:p>
            <a:pPr marL="638175" lvl="2" indent="-342900">
              <a:buFont typeface="Arial" panose="020B0604020202020204" pitchFamily="34" charset="0"/>
              <a:buChar char="•"/>
            </a:pPr>
            <a:r>
              <a:rPr lang="en-US" dirty="0" smtClean="0"/>
              <a:t>Reference previously developed materials in toolkit</a:t>
            </a:r>
          </a:p>
          <a:p>
            <a:pPr marL="638175" lvl="2" indent="-342900">
              <a:buFont typeface="Arial" panose="020B0604020202020204" pitchFamily="34" charset="0"/>
              <a:buChar char="•"/>
            </a:pPr>
            <a:r>
              <a:rPr lang="en-US" dirty="0" smtClean="0"/>
              <a:t>Pre and post event</a:t>
            </a:r>
          </a:p>
          <a:p>
            <a:pPr marL="342900" indent="-342900">
              <a:buFont typeface="Arial" panose="020B0604020202020204" pitchFamily="34" charset="0"/>
              <a:buChar char="•"/>
            </a:pPr>
            <a:r>
              <a:rPr lang="en-US" dirty="0" smtClean="0"/>
              <a:t>Share </a:t>
            </a:r>
            <a:r>
              <a:rPr lang="en-US" dirty="0"/>
              <a:t>photo and quote of honoree on social </a:t>
            </a:r>
            <a:r>
              <a:rPr lang="en-US" dirty="0" smtClean="0"/>
              <a:t>media</a:t>
            </a:r>
          </a:p>
          <a:p>
            <a:pPr marL="342900" indent="-342900">
              <a:buFont typeface="Arial" panose="020B0604020202020204" pitchFamily="34" charset="0"/>
              <a:buChar char="•"/>
            </a:pPr>
            <a:r>
              <a:rPr lang="en-US" dirty="0" smtClean="0"/>
              <a:t>Encourage honoree to share on their social networks, in their organization/industry newsletters</a:t>
            </a:r>
          </a:p>
          <a:p>
            <a:pPr marL="638175" lvl="2"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0" indent="0"/>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5925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726018" y="1802245"/>
            <a:ext cx="10536767" cy="1195388"/>
          </a:xfrm>
        </p:spPr>
        <p:txBody>
          <a:bodyPr/>
          <a:lstStyle/>
          <a:p>
            <a:pPr algn="ctr"/>
            <a:r>
              <a:rPr lang="en-US" dirty="0"/>
              <a:t>Thank you</a:t>
            </a:r>
            <a:br>
              <a:rPr lang="en-US" dirty="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6</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ealthy-Athletes-Health-Red-Golisano-US.pptx" id="{8B50278C-EC34-458A-909C-61CDDD1816F6}" vid="{EE7544DB-AE44-4DC1-9621-F5AAA124FF51}"/>
    </a:ext>
  </a:ext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ealthy-Athletes-Health-Red-Golisano-US.pptx" id="{8B50278C-EC34-458A-909C-61CDDD1816F6}" vid="{89A9DB6D-0EC2-4A45-877A-A4DE960BE519}"/>
    </a:ext>
  </a:ext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ealthy-Athletes-Health-Red-Golisano-US.pptx" id="{8B50278C-EC34-458A-909C-61CDDD1816F6}" vid="{B2AD32EC-0FFF-431B-9560-941FEF25F894}"/>
    </a:ext>
  </a:ext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ealthy-Athletes-Health-Red-Golisano-US.pptx" id="{8B50278C-EC34-458A-909C-61CDDD1816F6}" vid="{E8A793A8-DB61-4D2E-8185-3343DC33ABD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Health Template US with CDC</Template>
  <TotalTime>1708</TotalTime>
  <Words>327</Words>
  <Application>Microsoft Office PowerPoint</Application>
  <PresentationFormat>Widescreen</PresentationFormat>
  <Paragraphs>53</Paragraphs>
  <Slides>6</Slides>
  <Notes>1</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6</vt:i4>
      </vt:variant>
    </vt:vector>
  </HeadingPairs>
  <TitlesOfParts>
    <vt:vector size="18"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Healthy Communities</vt:lpstr>
      <vt:lpstr>The Award</vt:lpstr>
      <vt:lpstr>Local Awards</vt:lpstr>
      <vt:lpstr>Virtual Opportunities to Present Awards</vt:lpstr>
      <vt:lpstr>Creating Awareness for Awards</vt:lpstr>
      <vt:lpstr>Thank you  </vt:lpstr>
    </vt:vector>
  </TitlesOfParts>
  <Company>SOI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Communities</dc:title>
  <dc:creator>Onolee Stephan</dc:creator>
  <cp:lastModifiedBy>Christy Weir</cp:lastModifiedBy>
  <cp:revision>23</cp:revision>
  <dcterms:created xsi:type="dcterms:W3CDTF">2020-06-09T11:16:06Z</dcterms:created>
  <dcterms:modified xsi:type="dcterms:W3CDTF">2021-01-11T23:10:00Z</dcterms:modified>
</cp:coreProperties>
</file>