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99" r:id="rId3"/>
    <p:sldId id="300" r:id="rId4"/>
    <p:sldId id="303" r:id="rId5"/>
    <p:sldId id="302" r:id="rId6"/>
    <p:sldId id="29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23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3" autoAdjust="0"/>
    <p:restoredTop sz="76196" autoAdjust="0"/>
  </p:normalViewPr>
  <p:slideViewPr>
    <p:cSldViewPr snapToGrid="0" snapToObjects="1">
      <p:cViewPr varScale="1">
        <p:scale>
          <a:sx n="47" d="100"/>
          <a:sy n="47" d="100"/>
        </p:scale>
        <p:origin x="178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7A6E8-FF69-4149-948C-A3C278CB1DB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54312-75CF-4841-93EB-76B36AD11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7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Ubuntu" panose="020B0504030602030204" pitchFamily="34" charset="0"/>
              </a:rPr>
              <a:t>2 parts: Kaiser Medical Group &amp; Insurance – they work in tandem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 group is the clinicians, Insurance is the benefits piece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with our athletes on a local level was more impactful and the possibility of more creativity outside of USA Games was intriguing to them – many became clinical directors and volunteered at the USA Games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Ubuntu" panose="020B0504030602030204" pitchFamily="34" charset="0"/>
              </a:rPr>
              <a:t>Storytelling opportunities with our athletes – who we know are Kaiser members!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54312-75CF-4841-93EB-76B36AD113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3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really appreciate flexibility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Presented them with marketing opportunities through the Unified Champion Schools Program – (teachers, youth, parents)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Expand their reach through visibility at LETR &amp; Polar Plunge Events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54312-75CF-4841-93EB-76B36AD113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31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(Healthy Athletes and Healthy Communities) – recognition as official health partner </a:t>
            </a:r>
            <a:endParaRPr lang="en-US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/>
              <a:t>sponsorship (logo and marketing activation at LETR, Polar Plunge, RWTC’s, Day of Inclusion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/>
              <a:t>Technology, 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/>
              <a:t>EVERYTHING HEALTHY ATHLETES and HEALTHY COMMUNITIE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Multiyear agreement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In Kind and Cash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Large portion designated for technology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Ubuntu" panose="020B0504030602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absolutely think they will renew in the future – we see this as a lifelong partnership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Ubuntu" panose="020B05040306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54312-75CF-4841-93EB-76B36AD113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7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Advice: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Determine, what are their priorities (be prepared to solve both of your problems) - at the end of the day they are a business, in the end, how are we getting more members for them, elevating their brand and vice versa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 frequently- every 2 weeks and now we have an account manager (activation piece doesn’t just fall on one person) </a:t>
            </a:r>
          </a:p>
          <a:p>
            <a:pPr marL="228600" indent="-228600" rtl="0" fontAlgn="ctr">
              <a:buAutoNum type="arabicPeriod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 fontAlgn="ctr"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Challenges: 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in making sure that the development side is not overselling on something we can't deliver </a:t>
            </a: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want "official health partnership" - but they can't deliver on all our needs (ex: dental) 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honest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kaiser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"this puts us in a bind, are you ok with us approaching other like sponsors"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Athlete Involvement: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SOWA Athletes are KP members - storytelling opportunities &amp; real opportunity to elevate this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54312-75CF-4841-93EB-76B36AD113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7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9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3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2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9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8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4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7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7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1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9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1752-013A-F846-A224-C050C598DA3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7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norton@sowa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mdo@sow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norton@sowa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mdo@sowa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389" y="0"/>
            <a:ext cx="8216152" cy="496115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Kaiser Permanente of Washington Partnership </a:t>
            </a:r>
            <a:br>
              <a:rPr lang="en-US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</a:br>
            <a:br>
              <a:rPr lang="en-US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</a:br>
            <a:r>
              <a:rPr lang="en-US" sz="3200" i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Special Olympics Washington</a:t>
            </a:r>
            <a:br>
              <a:rPr lang="en-US" sz="3200" i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</a:br>
            <a:br>
              <a:rPr lang="en-US" sz="3200" i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</a:br>
            <a:br>
              <a:rPr lang="en-US" sz="1800" i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</a:br>
            <a:r>
              <a:rPr lang="en-US" sz="1800" i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Della Norton , Director of Health Programs </a:t>
            </a:r>
            <a:br>
              <a:rPr lang="en-US" sz="1800" i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</a:br>
            <a:r>
              <a:rPr lang="en-US" sz="1800" i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  <a:hlinkClick r:id="rId3"/>
              </a:rPr>
              <a:t>dnorton@sowa.org</a:t>
            </a:r>
            <a:br>
              <a:rPr lang="en-US" sz="1800" i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</a:br>
            <a:br>
              <a:rPr lang="en-US" sz="1800" i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</a:br>
            <a:r>
              <a:rPr lang="en-US" sz="1800" i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Mary Do, </a:t>
            </a:r>
            <a:r>
              <a:rPr lang="en-US" sz="1800" i="1" dirty="0">
                <a:solidFill>
                  <a:schemeClr val="bg1"/>
                </a:solidFill>
                <a:latin typeface="Ubuntu" panose="020B0504030602030204" pitchFamily="34" charset="0"/>
              </a:rPr>
              <a:t>Senior Vice President of Development and Communications</a:t>
            </a:r>
            <a:br>
              <a:rPr lang="en-US" sz="1800" i="1" dirty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Ubuntu" panose="020B0504030602030204" pitchFamily="34" charset="0"/>
                <a:hlinkClick r:id="rId4"/>
              </a:rPr>
              <a:t>mdo@sowa.org</a:t>
            </a:r>
            <a:br>
              <a:rPr lang="en-US" sz="1800" i="1" dirty="0">
                <a:solidFill>
                  <a:schemeClr val="bg1"/>
                </a:solidFill>
                <a:latin typeface="Ubuntu" panose="020B0504030602030204" pitchFamily="34" charset="0"/>
              </a:rPr>
            </a:br>
            <a:endParaRPr lang="en-US" sz="1600" dirty="0">
              <a:latin typeface="Ubuntu" panose="020B0504030602030204" pitchFamily="34" charset="0"/>
              <a:ea typeface="Ubuntu" charset="0"/>
              <a:cs typeface="Ubuntu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D13CC0-5A67-4A7B-A00F-423243AF5F2E}"/>
              </a:ext>
            </a:extLst>
          </p:cNvPr>
          <p:cNvSpPr/>
          <p:nvPr/>
        </p:nvSpPr>
        <p:spPr>
          <a:xfrm>
            <a:off x="6104965" y="5190565"/>
            <a:ext cx="2904564" cy="15688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9D8A9AAC-0A1D-4431-8F93-B794BA5DE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1530" y="5395127"/>
            <a:ext cx="2967320" cy="122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886D28-844F-4FFB-874C-ABD5116AF36A}"/>
              </a:ext>
            </a:extLst>
          </p:cNvPr>
          <p:cNvSpPr/>
          <p:nvPr/>
        </p:nvSpPr>
        <p:spPr>
          <a:xfrm>
            <a:off x="6454588" y="161365"/>
            <a:ext cx="2501153" cy="1138517"/>
          </a:xfrm>
          <a:prstGeom prst="rect">
            <a:avLst/>
          </a:prstGeom>
          <a:solidFill>
            <a:srgbClr val="EB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53" y="6784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Ubuntu" panose="020B0504030602030204" pitchFamily="34" charset="0"/>
              </a:rPr>
              <a:t>Who Kaiser is and why they were initially interested in our health work?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65C1B3-A629-46FA-A3B0-FAFB5550B5BB}"/>
              </a:ext>
            </a:extLst>
          </p:cNvPr>
          <p:cNvSpPr txBox="1"/>
          <p:nvPr/>
        </p:nvSpPr>
        <p:spPr>
          <a:xfrm>
            <a:off x="708212" y="2061882"/>
            <a:ext cx="5746376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Kaiser is a national healthcare company (formerly: </a:t>
            </a:r>
            <a:r>
              <a:rPr lang="en-US" dirty="0" err="1">
                <a:latin typeface="Ubuntu" panose="020B0504030602030204" pitchFamily="34" charset="0"/>
              </a:rPr>
              <a:t>GroupHealth</a:t>
            </a:r>
            <a:r>
              <a:rPr lang="en-US" dirty="0">
                <a:latin typeface="Ubuntu" panose="020B050403060203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They sponsored the USA Games in 2018 and were drawn to the national stage and platform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Overlapping goals and commitment to improve health of athletes, data/technology on health metrics and follow up care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Opportunity to gain membership through working with our program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Storytelling opportunities with our athletes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Ubuntu" panose="020B050403060203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Ubuntu" panose="020B0504030602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Ubuntu" panose="020B05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Ubuntu" panose="020B0504030602030204" pitchFamily="34" charset="0"/>
            </a:endParaRPr>
          </a:p>
        </p:txBody>
      </p:sp>
      <p:pic>
        <p:nvPicPr>
          <p:cNvPr id="5" name="Picture 4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BB4CC548-9A14-4F57-BC14-1761FD320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588" y="2061882"/>
            <a:ext cx="2402338" cy="36049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CFFF4A-86DF-4A57-BD96-FE7C499EB54B}"/>
              </a:ext>
            </a:extLst>
          </p:cNvPr>
          <p:cNvSpPr txBox="1"/>
          <p:nvPr/>
        </p:nvSpPr>
        <p:spPr>
          <a:xfrm>
            <a:off x="6248501" y="5655074"/>
            <a:ext cx="2913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Ubuntu" panose="020B0504030602030204" pitchFamily="34" charset="0"/>
              </a:rPr>
              <a:t>Kaiser worked with our local program and athletes through “Team WA” leading up to games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886D28-844F-4FFB-874C-ABD5116AF36A}"/>
              </a:ext>
            </a:extLst>
          </p:cNvPr>
          <p:cNvSpPr/>
          <p:nvPr/>
        </p:nvSpPr>
        <p:spPr>
          <a:xfrm>
            <a:off x="6454588" y="161365"/>
            <a:ext cx="2501153" cy="1138517"/>
          </a:xfrm>
          <a:prstGeom prst="rect">
            <a:avLst/>
          </a:prstGeom>
          <a:solidFill>
            <a:srgbClr val="EB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53" y="6784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Ubuntu" panose="020B0504030602030204" pitchFamily="34" charset="0"/>
              </a:rPr>
              <a:t>How did we approach them about funding and build a strong relationship?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65C1B3-A629-46FA-A3B0-FAFB5550B5BB}"/>
              </a:ext>
            </a:extLst>
          </p:cNvPr>
          <p:cNvSpPr txBox="1"/>
          <p:nvPr/>
        </p:nvSpPr>
        <p:spPr>
          <a:xfrm>
            <a:off x="708212" y="2061882"/>
            <a:ext cx="475667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Capitalized on the momentum after USA Games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Aligned our priorities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Emphasized flexibility in partnership and activation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Gave them opportunities to see their marketing dollars at work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Demonstrated potential impact on their target audience: </a:t>
            </a:r>
            <a:r>
              <a:rPr lang="en-US" i="1" dirty="0">
                <a:latin typeface="Ubuntu" panose="020B0504030602030204" pitchFamily="34" charset="0"/>
              </a:rPr>
              <a:t>teachers, parents, youth</a:t>
            </a:r>
          </a:p>
          <a:p>
            <a:pPr>
              <a:lnSpc>
                <a:spcPct val="150000"/>
              </a:lnSpc>
            </a:pPr>
            <a:endParaRPr lang="en-US" dirty="0">
              <a:latin typeface="Ubuntu" panose="020B0504030602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Ubuntu" panose="020B05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Ubuntu" panose="020B0504030602030204" pitchFamily="34" charset="0"/>
            </a:endParaRPr>
          </a:p>
        </p:txBody>
      </p:sp>
      <p:pic>
        <p:nvPicPr>
          <p:cNvPr id="7" name="Picture 6" descr="A picture containing book, sitting, table, computer&#10;&#10;Description automatically generated">
            <a:extLst>
              <a:ext uri="{FF2B5EF4-FFF2-40B4-BE49-F238E27FC236}">
                <a16:creationId xmlns:a16="http://schemas.microsoft.com/office/drawing/2014/main" id="{C9AFF572-E592-4018-83A4-D48681885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69"/>
          <a:stretch/>
        </p:blipFill>
        <p:spPr>
          <a:xfrm rot="5400000">
            <a:off x="5437543" y="2089834"/>
            <a:ext cx="3511061" cy="32219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72FBA6-5025-48B4-BF65-C7CBE93B8F85}"/>
              </a:ext>
            </a:extLst>
          </p:cNvPr>
          <p:cNvSpPr txBox="1"/>
          <p:nvPr/>
        </p:nvSpPr>
        <p:spPr>
          <a:xfrm>
            <a:off x="5736410" y="5546514"/>
            <a:ext cx="2913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Ubuntu" panose="020B0504030602030204" pitchFamily="34" charset="0"/>
              </a:rPr>
              <a:t>Kaiser Fruit Stand at Summer Games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9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886D28-844F-4FFB-874C-ABD5116AF36A}"/>
              </a:ext>
            </a:extLst>
          </p:cNvPr>
          <p:cNvSpPr/>
          <p:nvPr/>
        </p:nvSpPr>
        <p:spPr>
          <a:xfrm>
            <a:off x="6454588" y="161365"/>
            <a:ext cx="2501153" cy="1138517"/>
          </a:xfrm>
          <a:prstGeom prst="rect">
            <a:avLst/>
          </a:prstGeom>
          <a:solidFill>
            <a:srgbClr val="EB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53" y="6784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Ubuntu" panose="020B0504030602030204" pitchFamily="34" charset="0"/>
              </a:rPr>
              <a:t>What are they funding us to do &amp; do we think they will renew funding in the future?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41C50C-CBB7-4402-98C3-8BA1593CD45C}"/>
              </a:ext>
            </a:extLst>
          </p:cNvPr>
          <p:cNvSpPr txBox="1"/>
          <p:nvPr/>
        </p:nvSpPr>
        <p:spPr>
          <a:xfrm>
            <a:off x="600273" y="2005997"/>
            <a:ext cx="4163257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Designation as </a:t>
            </a:r>
            <a:r>
              <a:rPr lang="en-US" i="1" dirty="0">
                <a:latin typeface="Ubuntu" panose="020B0504030602030204" pitchFamily="34" charset="0"/>
              </a:rPr>
              <a:t>Official Health Partner</a:t>
            </a:r>
          </a:p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Year-round gold level sponsorship &amp; recognition</a:t>
            </a:r>
          </a:p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Onsite volunteer and leadership opportunities </a:t>
            </a:r>
          </a:p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Sideline Support &amp; First Aid </a:t>
            </a:r>
          </a:p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Train new Clinical Directors</a:t>
            </a:r>
          </a:p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Storytelling Opportunities </a:t>
            </a:r>
          </a:p>
          <a:p>
            <a:pPr fontAlgn="ctr"/>
            <a:endParaRPr lang="en-US" dirty="0">
              <a:latin typeface="Ubuntu" panose="020B05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Ubuntu" panose="020B0504030602030204" pitchFamily="34" charset="0"/>
            </a:endParaRPr>
          </a:p>
        </p:txBody>
      </p:sp>
      <p:pic>
        <p:nvPicPr>
          <p:cNvPr id="10" name="Picture 9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510867A1-EFEC-4D1A-BD0A-45CF87515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243" y="1946188"/>
            <a:ext cx="3113664" cy="2075269"/>
          </a:xfrm>
          <a:prstGeom prst="rect">
            <a:avLst/>
          </a:prstGeom>
        </p:spPr>
      </p:pic>
      <p:pic>
        <p:nvPicPr>
          <p:cNvPr id="12" name="Picture 11" descr="A person standing in a room&#10;&#10;Description automatically generated">
            <a:extLst>
              <a:ext uri="{FF2B5EF4-FFF2-40B4-BE49-F238E27FC236}">
                <a16:creationId xmlns:a16="http://schemas.microsoft.com/office/drawing/2014/main" id="{3883C73C-47D7-4D87-9D96-63ACE71AD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244" y="4316544"/>
            <a:ext cx="3112904" cy="207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7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886D28-844F-4FFB-874C-ABD5116AF36A}"/>
              </a:ext>
            </a:extLst>
          </p:cNvPr>
          <p:cNvSpPr/>
          <p:nvPr/>
        </p:nvSpPr>
        <p:spPr>
          <a:xfrm>
            <a:off x="6454588" y="161365"/>
            <a:ext cx="2501153" cy="1138517"/>
          </a:xfrm>
          <a:prstGeom prst="rect">
            <a:avLst/>
          </a:prstGeom>
          <a:solidFill>
            <a:srgbClr val="EB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53" y="67841"/>
            <a:ext cx="8018566" cy="132556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Ubuntu" panose="020B0504030602030204" pitchFamily="34" charset="0"/>
              </a:rPr>
              <a:t>Challenges we had to overcome,  key players and advice:</a:t>
            </a:r>
            <a:endParaRPr lang="en-US" sz="1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65C1B3-A629-46FA-A3B0-FAFB5550B5BB}"/>
              </a:ext>
            </a:extLst>
          </p:cNvPr>
          <p:cNvSpPr txBox="1"/>
          <p:nvPr/>
        </p:nvSpPr>
        <p:spPr>
          <a:xfrm>
            <a:off x="708212" y="2061882"/>
            <a:ext cx="8108334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Ubuntu" panose="020B0504030602030204" pitchFamily="34" charset="0"/>
              </a:rPr>
              <a:t>Challenges: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Not overselling on something we can’t deliver 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Respecting exclusivity while delivering on our needs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Aligning as a staff to deliver on partnership agreements  </a:t>
            </a:r>
          </a:p>
          <a:p>
            <a:pPr>
              <a:lnSpc>
                <a:spcPct val="150000"/>
              </a:lnSpc>
            </a:pPr>
            <a:endParaRPr lang="en-US" dirty="0">
              <a:latin typeface="Ubuntu" panose="020B05040306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Ubuntu" panose="020B0504030602030204" pitchFamily="34" charset="0"/>
              </a:rPr>
              <a:t>Advice: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Development and Health department working together = key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Aligning priorities with sponsor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" panose="020B0504030602030204" pitchFamily="34" charset="0"/>
              </a:rPr>
              <a:t>Meet frequently &amp; designate an account manager to execute benefits</a:t>
            </a:r>
          </a:p>
          <a:p>
            <a:pPr>
              <a:lnSpc>
                <a:spcPct val="150000"/>
              </a:lnSpc>
            </a:pPr>
            <a:endParaRPr lang="en-US" dirty="0">
              <a:latin typeface="Ubuntu" panose="020B050403060203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5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5554"/>
            <a:ext cx="7772400" cy="334572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Ubuntu" panose="020B0504030602030204" pitchFamily="34" charset="0"/>
                <a:ea typeface="Ubuntu" charset="0"/>
                <a:cs typeface="Ubuntu" charset="0"/>
              </a:rPr>
              <a:t>Thank you!</a:t>
            </a:r>
            <a:br>
              <a:rPr lang="en-US" sz="2800" dirty="0">
                <a:solidFill>
                  <a:schemeClr val="bg1"/>
                </a:solidFill>
                <a:latin typeface="Ubuntu Light" panose="020B0304030602030204" pitchFamily="34" charset="0"/>
                <a:ea typeface="Ubuntu" charset="0"/>
                <a:cs typeface="Ubuntu" charset="0"/>
              </a:rPr>
            </a:br>
            <a:br>
              <a:rPr lang="en-US" sz="2800" dirty="0">
                <a:solidFill>
                  <a:schemeClr val="bg1"/>
                </a:solidFill>
                <a:latin typeface="Ubuntu Light" panose="020B0304030602030204" pitchFamily="34" charset="0"/>
                <a:ea typeface="Ubuntu" charset="0"/>
                <a:cs typeface="Ubuntu" charset="0"/>
              </a:rPr>
            </a:br>
            <a:br>
              <a:rPr lang="en-US" sz="2800" dirty="0">
                <a:solidFill>
                  <a:schemeClr val="bg1"/>
                </a:solidFill>
                <a:latin typeface="Ubuntu Light" panose="020B0304030602030204" pitchFamily="34" charset="0"/>
                <a:ea typeface="Ubuntu" charset="0"/>
                <a:cs typeface="Ubuntu" charset="0"/>
              </a:rPr>
            </a:br>
            <a:r>
              <a:rPr lang="en-US" sz="2800" i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Della Norton , Director of Health Programs </a:t>
            </a:r>
            <a:br>
              <a:rPr lang="en-US" sz="2800" i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</a:br>
            <a:r>
              <a:rPr lang="en-US" sz="2800" i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  <a:hlinkClick r:id="rId3"/>
              </a:rPr>
              <a:t>dnorton@sowa.org</a:t>
            </a:r>
            <a:br>
              <a:rPr lang="en-US" sz="2800" i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</a:br>
            <a:br>
              <a:rPr lang="en-US" sz="2800" i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</a:br>
            <a:r>
              <a:rPr lang="en-US" sz="2800" i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Mary Do, </a:t>
            </a:r>
            <a:r>
              <a:rPr lang="en-US" sz="2800" i="1" dirty="0">
                <a:solidFill>
                  <a:schemeClr val="bg1"/>
                </a:solidFill>
                <a:latin typeface="Ubuntu" panose="020B0504030602030204" pitchFamily="34" charset="0"/>
              </a:rPr>
              <a:t>Senior Vice President of Development and Communications</a:t>
            </a:r>
            <a:br>
              <a:rPr lang="en-US" sz="2800" i="1" dirty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en-US" sz="2800" i="1" dirty="0">
                <a:solidFill>
                  <a:schemeClr val="bg1"/>
                </a:solidFill>
                <a:latin typeface="Ubuntu" panose="020B0504030602030204" pitchFamily="34" charset="0"/>
                <a:hlinkClick r:id="rId4"/>
              </a:rPr>
              <a:t>mdo@sowa.org</a:t>
            </a:r>
            <a:endParaRPr lang="en-US" sz="2800" dirty="0">
              <a:solidFill>
                <a:schemeClr val="bg1"/>
              </a:solidFill>
              <a:latin typeface="Ubuntu Light" panose="020B0304030602030204" pitchFamily="34" charset="0"/>
              <a:ea typeface="Ubuntu" charset="0"/>
              <a:cs typeface="Ubuntu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89B2C0-B9D3-4F5F-A05F-6287BA905EC7}"/>
              </a:ext>
            </a:extLst>
          </p:cNvPr>
          <p:cNvSpPr/>
          <p:nvPr/>
        </p:nvSpPr>
        <p:spPr>
          <a:xfrm>
            <a:off x="6104965" y="5190565"/>
            <a:ext cx="2904564" cy="15688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F5F7F3B-638F-4B2C-83A4-2F6F6BFC5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1530" y="5395127"/>
            <a:ext cx="2967320" cy="122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72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734</TotalTime>
  <Words>668</Words>
  <Application>Microsoft Office PowerPoint</Application>
  <PresentationFormat>On-screen Show (4:3)</PresentationFormat>
  <Paragraphs>72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Ubuntu</vt:lpstr>
      <vt:lpstr>Ubuntu Light</vt:lpstr>
      <vt:lpstr>Office Theme</vt:lpstr>
      <vt:lpstr>Kaiser Permanente of Washington Partnership   Special Olympics Washington   Della Norton , Director of Health Programs  dnorton@sowa.org  Mary Do, Senior Vice President of Development and Communications mdo@sowa.org </vt:lpstr>
      <vt:lpstr>Who Kaiser is and why they were initially interested in our health work? </vt:lpstr>
      <vt:lpstr>How did we approach them about funding and build a strong relationship?</vt:lpstr>
      <vt:lpstr>What are they funding us to do &amp; do we think they will renew funding in the future? </vt:lpstr>
      <vt:lpstr>Challenges we had to overcome,  key players and advice:</vt:lpstr>
      <vt:lpstr>Thank you!   Della Norton , Director of Health Programs  dnorton@sowa.org  Mary Do, Senior Vice President of Development and Communications mdo@sowa.org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Sub-title  Date</dc:title>
  <dc:creator>Microsoft Office User</dc:creator>
  <cp:lastModifiedBy>Mary Do</cp:lastModifiedBy>
  <cp:revision>37</cp:revision>
  <dcterms:created xsi:type="dcterms:W3CDTF">2016-07-26T16:26:50Z</dcterms:created>
  <dcterms:modified xsi:type="dcterms:W3CDTF">2020-01-10T17:14:01Z</dcterms:modified>
</cp:coreProperties>
</file>