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sldIdLst>
    <p:sldId id="274" r:id="rId4"/>
    <p:sldId id="262" r:id="rId5"/>
    <p:sldId id="263" r:id="rId6"/>
    <p:sldId id="264" r:id="rId7"/>
    <p:sldId id="276" r:id="rId8"/>
    <p:sldId id="277" r:id="rId9"/>
    <p:sldId id="266" r:id="rId10"/>
    <p:sldId id="268" r:id="rId11"/>
    <p:sldId id="267" r:id="rId12"/>
    <p:sldId id="269" r:id="rId13"/>
    <p:sldId id="270" r:id="rId14"/>
    <p:sldId id="271" r:id="rId15"/>
    <p:sldId id="272" r:id="rId16"/>
    <p:sldId id="261" r:id="rId17"/>
    <p:sldId id="258" r:id="rId18"/>
    <p:sldId id="260" r:id="rId19"/>
    <p:sldId id="259" r:id="rId20"/>
    <p:sldId id="275" r:id="rId21"/>
    <p:sldId id="2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51" d="100"/>
          <a:sy n="51" d="100"/>
        </p:scale>
        <p:origin x="100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41857-2917-4090-BAC5-C5BE1532ACFF}"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F7548-51B1-455A-AF65-D66B8392D403}" type="slidenum">
              <a:rPr lang="en-US" smtClean="0"/>
              <a:t>‹#›</a:t>
            </a:fld>
            <a:endParaRPr lang="en-US"/>
          </a:p>
        </p:txBody>
      </p:sp>
    </p:spTree>
    <p:extLst>
      <p:ext uri="{BB962C8B-B14F-4D97-AF65-F5344CB8AC3E}">
        <p14:creationId xmlns:p14="http://schemas.microsoft.com/office/powerpoint/2010/main" val="23213447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1857-2917-4090-BAC5-C5BE1532ACFF}"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F7548-51B1-455A-AF65-D66B8392D403}" type="slidenum">
              <a:rPr lang="en-US" smtClean="0"/>
              <a:t>‹#›</a:t>
            </a:fld>
            <a:endParaRPr lang="en-US"/>
          </a:p>
        </p:txBody>
      </p:sp>
    </p:spTree>
    <p:extLst>
      <p:ext uri="{BB962C8B-B14F-4D97-AF65-F5344CB8AC3E}">
        <p14:creationId xmlns:p14="http://schemas.microsoft.com/office/powerpoint/2010/main" val="329519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1857-2917-4090-BAC5-C5BE1532ACFF}"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F7548-51B1-455A-AF65-D66B8392D403}" type="slidenum">
              <a:rPr lang="en-US" smtClean="0"/>
              <a:t>‹#›</a:t>
            </a:fld>
            <a:endParaRPr lang="en-US"/>
          </a:p>
        </p:txBody>
      </p:sp>
    </p:spTree>
    <p:extLst>
      <p:ext uri="{BB962C8B-B14F-4D97-AF65-F5344CB8AC3E}">
        <p14:creationId xmlns:p14="http://schemas.microsoft.com/office/powerpoint/2010/main" val="1434519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6" y="1150623"/>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774703" y="2973326"/>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113297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20963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80"/>
            <a:ext cx="7772176" cy="1361777"/>
          </a:xfrm>
        </p:spPr>
        <p:txBody>
          <a:bodyPr/>
          <a:lstStyle>
            <a:lvl1pPr algn="l">
              <a:defRPr sz="2800" b="1" cap="all"/>
            </a:lvl1pPr>
          </a:lstStyle>
          <a:p>
            <a:r>
              <a:rPr lang="ga-IE" smtClean="0"/>
              <a:t>Click to edit Master title style</a:t>
            </a:r>
            <a:endParaRPr lang="en-US"/>
          </a:p>
        </p:txBody>
      </p:sp>
      <p:sp>
        <p:nvSpPr>
          <p:cNvPr id="3" name="Text Placeholder 2"/>
          <p:cNvSpPr>
            <a:spLocks noGrp="1"/>
          </p:cNvSpPr>
          <p:nvPr>
            <p:ph type="body" idx="1"/>
          </p:nvPr>
        </p:nvSpPr>
        <p:spPr>
          <a:xfrm>
            <a:off x="722189" y="1099992"/>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414623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3" y="2375298"/>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3" y="2375298"/>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55079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2246178"/>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885766"/>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4557" y="2267026"/>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7" y="2906614"/>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210155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85338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 </a:t>
            </a:r>
            <a:r>
              <a:rPr lang="en-US" b="1" smtClean="0">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3339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3"/>
            <a:ext cx="3008189" cy="1161975"/>
          </a:xfrm>
        </p:spPr>
        <p:txBody>
          <a:bodyPr anchor="b"/>
          <a:lstStyle>
            <a:lvl1pPr algn="l">
              <a:defRPr sz="1400" b="1"/>
            </a:lvl1pPr>
          </a:lstStyle>
          <a:p>
            <a:r>
              <a:rPr lang="ga-IE"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185147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41857-2917-4090-BAC5-C5BE1532ACFF}"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F7548-51B1-455A-AF65-D66B8392D403}" type="slidenum">
              <a:rPr lang="en-US" smtClean="0"/>
              <a:t>‹#›</a:t>
            </a:fld>
            <a:endParaRPr lang="en-US"/>
          </a:p>
        </p:txBody>
      </p:sp>
    </p:spTree>
    <p:extLst>
      <p:ext uri="{BB962C8B-B14F-4D97-AF65-F5344CB8AC3E}">
        <p14:creationId xmlns:p14="http://schemas.microsoft.com/office/powerpoint/2010/main" val="7767939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5"/>
            <a:ext cx="5486177" cy="567035"/>
          </a:xfrm>
        </p:spPr>
        <p:txBody>
          <a:bodyPr anchor="b"/>
          <a:lstStyle>
            <a:lvl1pPr algn="l">
              <a:defRPr sz="1400" b="1"/>
            </a:lvl1pPr>
          </a:lstStyle>
          <a:p>
            <a:r>
              <a:rPr lang="ga-IE"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Light" charset="0"/>
              </a:rPr>
              <a:t>Drag picture to placeholder or click icon to add</a:t>
            </a:r>
            <a:endParaRPr lang="en-US" noProof="0" smtClean="0">
              <a:sym typeface="Ubuntu Light" charset="0"/>
            </a:endParaRPr>
          </a:p>
        </p:txBody>
      </p:sp>
      <p:sp>
        <p:nvSpPr>
          <p:cNvPr id="4" name="Text Placeholder 3"/>
          <p:cNvSpPr>
            <a:spLocks noGrp="1"/>
          </p:cNvSpPr>
          <p:nvPr>
            <p:ph type="body" sz="half" idx="2"/>
          </p:nvPr>
        </p:nvSpPr>
        <p:spPr>
          <a:xfrm>
            <a:off x="1792637"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51780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29350"/>
            <a:ext cx="3371850" cy="457200"/>
          </a:xfrm>
          <a:prstGeom prst="rect">
            <a:avLst/>
          </a:prstGeom>
        </p:spPr>
        <p:txBody>
          <a:bodyPr/>
          <a:lstStyle>
            <a:lvl1pPr>
              <a:defRPr/>
            </a:lvl1pPr>
          </a:lstStyle>
          <a:p>
            <a:r>
              <a:rPr lang="en-US"/>
              <a:t>General Orientation for Volunteers (December 2002)</a:t>
            </a:r>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7D9064CA-37AA-4B45-A8F2-B7B2969B070D}" type="slidenum">
              <a:rPr lang="en-US"/>
              <a:pPr/>
              <a:t>‹#›</a:t>
            </a:fld>
            <a:endParaRPr lang="en-US"/>
          </a:p>
        </p:txBody>
      </p:sp>
    </p:spTree>
    <p:extLst>
      <p:ext uri="{BB962C8B-B14F-4D97-AF65-F5344CB8AC3E}">
        <p14:creationId xmlns:p14="http://schemas.microsoft.com/office/powerpoint/2010/main" val="4117004780"/>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885950"/>
            <a:ext cx="8178800" cy="4171950"/>
          </a:xfrm>
        </p:spPr>
        <p:txBody>
          <a:bodyPr/>
          <a:lstStyle/>
          <a:p>
            <a:endParaRPr lang="en-US"/>
          </a:p>
        </p:txBody>
      </p:sp>
      <p:sp>
        <p:nvSpPr>
          <p:cNvPr id="4" name="Date Placeholder 3"/>
          <p:cNvSpPr>
            <a:spLocks noGrp="1"/>
          </p:cNvSpPr>
          <p:nvPr>
            <p:ph type="dt" sz="half" idx="10"/>
          </p:nvPr>
        </p:nvSpPr>
        <p:spPr>
          <a:xfrm>
            <a:off x="431800" y="622935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29350"/>
            <a:ext cx="3371850" cy="457200"/>
          </a:xfrm>
          <a:prstGeom prst="rect">
            <a:avLst/>
          </a:prstGeom>
        </p:spPr>
        <p:txBody>
          <a:bodyPr/>
          <a:lstStyle>
            <a:lvl1pPr>
              <a:defRPr/>
            </a:lvl1pPr>
          </a:lstStyle>
          <a:p>
            <a:r>
              <a:rPr lang="en-US"/>
              <a:t>General Orientation for Volunteers (December 2002)</a:t>
            </a:r>
          </a:p>
        </p:txBody>
      </p:sp>
      <p:sp>
        <p:nvSpPr>
          <p:cNvPr id="6" name="Slide Number Placeholder 5"/>
          <p:cNvSpPr>
            <a:spLocks noGrp="1"/>
          </p:cNvSpPr>
          <p:nvPr>
            <p:ph type="sldNum" sz="quarter" idx="12"/>
          </p:nvPr>
        </p:nvSpPr>
        <p:spPr>
          <a:xfrm>
            <a:off x="6731000" y="6229350"/>
            <a:ext cx="1905000" cy="457200"/>
          </a:xfrm>
        </p:spPr>
        <p:txBody>
          <a:bodyPr/>
          <a:lstStyle>
            <a:lvl1pPr>
              <a:defRPr/>
            </a:lvl1pPr>
          </a:lstStyle>
          <a:p>
            <a:fld id="{BD4F7A2F-FA8C-458B-AF45-E075FC100B2D}" type="slidenum">
              <a:rPr lang="en-US"/>
              <a:pPr/>
              <a:t>‹#›</a:t>
            </a:fld>
            <a:endParaRPr lang="en-US"/>
          </a:p>
        </p:txBody>
      </p:sp>
    </p:spTree>
    <p:extLst>
      <p:ext uri="{BB962C8B-B14F-4D97-AF65-F5344CB8AC3E}">
        <p14:creationId xmlns:p14="http://schemas.microsoft.com/office/powerpoint/2010/main" val="1430193117"/>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1"/>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4048126"/>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31800" y="6229350"/>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29350"/>
            <a:ext cx="3371850" cy="457200"/>
          </a:xfrm>
          <a:prstGeom prst="rect">
            <a:avLst/>
          </a:prstGeom>
        </p:spPr>
        <p:txBody>
          <a:bodyPr/>
          <a:lstStyle>
            <a:lvl1pPr>
              <a:defRPr/>
            </a:lvl1pPr>
          </a:lstStyle>
          <a:p>
            <a:r>
              <a:rPr lang="en-US"/>
              <a:t>General Orientation for Volunteers (December 2002)</a:t>
            </a:r>
          </a:p>
        </p:txBody>
      </p:sp>
      <p:sp>
        <p:nvSpPr>
          <p:cNvPr id="8" name="Slide Number Placeholder 7"/>
          <p:cNvSpPr>
            <a:spLocks noGrp="1"/>
          </p:cNvSpPr>
          <p:nvPr>
            <p:ph type="sldNum" sz="quarter" idx="12"/>
          </p:nvPr>
        </p:nvSpPr>
        <p:spPr>
          <a:xfrm>
            <a:off x="6731000" y="6229350"/>
            <a:ext cx="1905000" cy="457200"/>
          </a:xfrm>
        </p:spPr>
        <p:txBody>
          <a:bodyPr/>
          <a:lstStyle>
            <a:lvl1pPr>
              <a:defRPr/>
            </a:lvl1pPr>
          </a:lstStyle>
          <a:p>
            <a:fld id="{460656BF-49A9-427A-89FF-2D96D271481A}" type="slidenum">
              <a:rPr lang="en-US"/>
              <a:pPr/>
              <a:t>‹#›</a:t>
            </a:fld>
            <a:endParaRPr lang="en-US"/>
          </a:p>
        </p:txBody>
      </p:sp>
    </p:spTree>
    <p:extLst>
      <p:ext uri="{BB962C8B-B14F-4D97-AF65-F5344CB8AC3E}">
        <p14:creationId xmlns:p14="http://schemas.microsoft.com/office/powerpoint/2010/main" val="1290238908"/>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29350"/>
            <a:ext cx="3371850" cy="457200"/>
          </a:xfrm>
          <a:prstGeom prst="rect">
            <a:avLst/>
          </a:prstGeom>
        </p:spPr>
        <p:txBody>
          <a:bodyPr/>
          <a:lstStyle>
            <a:lvl1pPr>
              <a:defRPr/>
            </a:lvl1pPr>
          </a:lstStyle>
          <a:p>
            <a:r>
              <a:rPr lang="en-US"/>
              <a:t>General Orientation for Volunteers (December 2002)</a:t>
            </a:r>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A96B0A13-9EA6-4CFD-AB99-51C9E03D2BFB}" type="slidenum">
              <a:rPr lang="en-US"/>
              <a:pPr/>
              <a:t>‹#›</a:t>
            </a:fld>
            <a:endParaRPr lang="en-US"/>
          </a:p>
        </p:txBody>
      </p:sp>
    </p:spTree>
    <p:extLst>
      <p:ext uri="{BB962C8B-B14F-4D97-AF65-F5344CB8AC3E}">
        <p14:creationId xmlns:p14="http://schemas.microsoft.com/office/powerpoint/2010/main" val="3361040024"/>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85950"/>
            <a:ext cx="4013200" cy="4171950"/>
          </a:xfrm>
        </p:spPr>
        <p:txBody>
          <a:bodyPr/>
          <a:lstStyle/>
          <a:p>
            <a:endParaRPr lang="en-US"/>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29350"/>
            <a:ext cx="3371850" cy="457200"/>
          </a:xfrm>
          <a:prstGeom prst="rect">
            <a:avLst/>
          </a:prstGeom>
        </p:spPr>
        <p:txBody>
          <a:bodyPr/>
          <a:lstStyle>
            <a:lvl1pPr>
              <a:defRPr/>
            </a:lvl1pPr>
          </a:lstStyle>
          <a:p>
            <a:r>
              <a:rPr lang="en-US"/>
              <a:t>General Orientation for Volunteers (December 2002)</a:t>
            </a:r>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CFC21626-69BC-4436-9722-4CCD66C5034C}" type="slidenum">
              <a:rPr lang="en-US"/>
              <a:pPr/>
              <a:t>‹#›</a:t>
            </a:fld>
            <a:endParaRPr lang="en-US"/>
          </a:p>
        </p:txBody>
      </p:sp>
    </p:spTree>
    <p:extLst>
      <p:ext uri="{BB962C8B-B14F-4D97-AF65-F5344CB8AC3E}">
        <p14:creationId xmlns:p14="http://schemas.microsoft.com/office/powerpoint/2010/main" val="1939476466"/>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6" y="1150623"/>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774703" y="2973326"/>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411752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08656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80"/>
            <a:ext cx="7772176" cy="1361777"/>
          </a:xfrm>
        </p:spPr>
        <p:txBody>
          <a:bodyPr/>
          <a:lstStyle>
            <a:lvl1pPr algn="l">
              <a:defRPr sz="2800" b="1" cap="all"/>
            </a:lvl1pPr>
          </a:lstStyle>
          <a:p>
            <a:r>
              <a:rPr lang="ga-IE" smtClean="0"/>
              <a:t>Click to edit Master title style</a:t>
            </a:r>
            <a:endParaRPr lang="en-US"/>
          </a:p>
        </p:txBody>
      </p:sp>
      <p:sp>
        <p:nvSpPr>
          <p:cNvPr id="3" name="Text Placeholder 2"/>
          <p:cNvSpPr>
            <a:spLocks noGrp="1"/>
          </p:cNvSpPr>
          <p:nvPr>
            <p:ph type="body" idx="1"/>
          </p:nvPr>
        </p:nvSpPr>
        <p:spPr>
          <a:xfrm>
            <a:off x="722189" y="1099992"/>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52425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3" y="2375298"/>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3" y="2375298"/>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29067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A41857-2917-4090-BAC5-C5BE1532ACFF}"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F7548-51B1-455A-AF65-D66B8392D403}" type="slidenum">
              <a:rPr lang="en-US" smtClean="0"/>
              <a:t>‹#›</a:t>
            </a:fld>
            <a:endParaRPr lang="en-US"/>
          </a:p>
        </p:txBody>
      </p:sp>
    </p:spTree>
    <p:extLst>
      <p:ext uri="{BB962C8B-B14F-4D97-AF65-F5344CB8AC3E}">
        <p14:creationId xmlns:p14="http://schemas.microsoft.com/office/powerpoint/2010/main" val="14438132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2246178"/>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885766"/>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4557" y="2267026"/>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7" y="2906614"/>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231640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18240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 </a:t>
            </a:r>
            <a:r>
              <a:rPr lang="en-US" b="1" smtClean="0">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1415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3"/>
            <a:ext cx="3008189" cy="1161975"/>
          </a:xfrm>
        </p:spPr>
        <p:txBody>
          <a:bodyPr anchor="b"/>
          <a:lstStyle>
            <a:lvl1pPr algn="l">
              <a:defRPr sz="1400" b="1"/>
            </a:lvl1pPr>
          </a:lstStyle>
          <a:p>
            <a:r>
              <a:rPr lang="ga-IE"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14978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5"/>
            <a:ext cx="5486177" cy="567035"/>
          </a:xfrm>
        </p:spPr>
        <p:txBody>
          <a:bodyPr anchor="b"/>
          <a:lstStyle>
            <a:lvl1pPr algn="l">
              <a:defRPr sz="1400" b="1"/>
            </a:lvl1pPr>
          </a:lstStyle>
          <a:p>
            <a:r>
              <a:rPr lang="ga-IE"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Light" charset="0"/>
              </a:rPr>
              <a:t>Drag picture to placeholder or click icon to add</a:t>
            </a:r>
            <a:endParaRPr lang="en-US" noProof="0" smtClean="0">
              <a:sym typeface="Ubuntu Light" charset="0"/>
            </a:endParaRPr>
          </a:p>
        </p:txBody>
      </p:sp>
      <p:sp>
        <p:nvSpPr>
          <p:cNvPr id="4" name="Text Placeholder 3"/>
          <p:cNvSpPr>
            <a:spLocks noGrp="1"/>
          </p:cNvSpPr>
          <p:nvPr>
            <p:ph type="body" sz="half" idx="2"/>
          </p:nvPr>
        </p:nvSpPr>
        <p:spPr>
          <a:xfrm>
            <a:off x="1792637"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11132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29350"/>
            <a:ext cx="3371850" cy="457200"/>
          </a:xfrm>
          <a:prstGeom prst="rect">
            <a:avLst/>
          </a:prstGeom>
        </p:spPr>
        <p:txBody>
          <a:bodyPr/>
          <a:lstStyle>
            <a:lvl1pPr>
              <a:defRPr/>
            </a:lvl1pPr>
          </a:lstStyle>
          <a:p>
            <a:r>
              <a:rPr lang="en-US"/>
              <a:t>General Orientation for Volunteers (December 2002)</a:t>
            </a:r>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7D9064CA-37AA-4B45-A8F2-B7B2969B070D}" type="slidenum">
              <a:rPr lang="en-US"/>
              <a:pPr/>
              <a:t>‹#›</a:t>
            </a:fld>
            <a:endParaRPr lang="en-US"/>
          </a:p>
        </p:txBody>
      </p:sp>
    </p:spTree>
    <p:extLst>
      <p:ext uri="{BB962C8B-B14F-4D97-AF65-F5344CB8AC3E}">
        <p14:creationId xmlns:p14="http://schemas.microsoft.com/office/powerpoint/2010/main" val="1100689314"/>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885950"/>
            <a:ext cx="8178800" cy="4171950"/>
          </a:xfrm>
        </p:spPr>
        <p:txBody>
          <a:bodyPr/>
          <a:lstStyle/>
          <a:p>
            <a:endParaRPr lang="en-US"/>
          </a:p>
        </p:txBody>
      </p:sp>
      <p:sp>
        <p:nvSpPr>
          <p:cNvPr id="4" name="Date Placeholder 3"/>
          <p:cNvSpPr>
            <a:spLocks noGrp="1"/>
          </p:cNvSpPr>
          <p:nvPr>
            <p:ph type="dt" sz="half" idx="10"/>
          </p:nvPr>
        </p:nvSpPr>
        <p:spPr>
          <a:xfrm>
            <a:off x="431800" y="622935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29350"/>
            <a:ext cx="3371850" cy="457200"/>
          </a:xfrm>
          <a:prstGeom prst="rect">
            <a:avLst/>
          </a:prstGeom>
        </p:spPr>
        <p:txBody>
          <a:bodyPr/>
          <a:lstStyle>
            <a:lvl1pPr>
              <a:defRPr/>
            </a:lvl1pPr>
          </a:lstStyle>
          <a:p>
            <a:r>
              <a:rPr lang="en-US"/>
              <a:t>General Orientation for Volunteers (December 2002)</a:t>
            </a:r>
          </a:p>
        </p:txBody>
      </p:sp>
      <p:sp>
        <p:nvSpPr>
          <p:cNvPr id="6" name="Slide Number Placeholder 5"/>
          <p:cNvSpPr>
            <a:spLocks noGrp="1"/>
          </p:cNvSpPr>
          <p:nvPr>
            <p:ph type="sldNum" sz="quarter" idx="12"/>
          </p:nvPr>
        </p:nvSpPr>
        <p:spPr>
          <a:xfrm>
            <a:off x="6731000" y="6229350"/>
            <a:ext cx="1905000" cy="457200"/>
          </a:xfrm>
        </p:spPr>
        <p:txBody>
          <a:bodyPr/>
          <a:lstStyle>
            <a:lvl1pPr>
              <a:defRPr/>
            </a:lvl1pPr>
          </a:lstStyle>
          <a:p>
            <a:fld id="{BD4F7A2F-FA8C-458B-AF45-E075FC100B2D}" type="slidenum">
              <a:rPr lang="en-US"/>
              <a:pPr/>
              <a:t>‹#›</a:t>
            </a:fld>
            <a:endParaRPr lang="en-US"/>
          </a:p>
        </p:txBody>
      </p:sp>
    </p:spTree>
    <p:extLst>
      <p:ext uri="{BB962C8B-B14F-4D97-AF65-F5344CB8AC3E}">
        <p14:creationId xmlns:p14="http://schemas.microsoft.com/office/powerpoint/2010/main" val="2430723323"/>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1"/>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4048126"/>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31800" y="6229350"/>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29350"/>
            <a:ext cx="3371850" cy="457200"/>
          </a:xfrm>
          <a:prstGeom prst="rect">
            <a:avLst/>
          </a:prstGeom>
        </p:spPr>
        <p:txBody>
          <a:bodyPr/>
          <a:lstStyle>
            <a:lvl1pPr>
              <a:defRPr/>
            </a:lvl1pPr>
          </a:lstStyle>
          <a:p>
            <a:r>
              <a:rPr lang="en-US"/>
              <a:t>General Orientation for Volunteers (December 2002)</a:t>
            </a:r>
          </a:p>
        </p:txBody>
      </p:sp>
      <p:sp>
        <p:nvSpPr>
          <p:cNvPr id="8" name="Slide Number Placeholder 7"/>
          <p:cNvSpPr>
            <a:spLocks noGrp="1"/>
          </p:cNvSpPr>
          <p:nvPr>
            <p:ph type="sldNum" sz="quarter" idx="12"/>
          </p:nvPr>
        </p:nvSpPr>
        <p:spPr>
          <a:xfrm>
            <a:off x="6731000" y="6229350"/>
            <a:ext cx="1905000" cy="457200"/>
          </a:xfrm>
        </p:spPr>
        <p:txBody>
          <a:bodyPr/>
          <a:lstStyle>
            <a:lvl1pPr>
              <a:defRPr/>
            </a:lvl1pPr>
          </a:lstStyle>
          <a:p>
            <a:fld id="{460656BF-49A9-427A-89FF-2D96D271481A}" type="slidenum">
              <a:rPr lang="en-US"/>
              <a:pPr/>
              <a:t>‹#›</a:t>
            </a:fld>
            <a:endParaRPr lang="en-US"/>
          </a:p>
        </p:txBody>
      </p:sp>
    </p:spTree>
    <p:extLst>
      <p:ext uri="{BB962C8B-B14F-4D97-AF65-F5344CB8AC3E}">
        <p14:creationId xmlns:p14="http://schemas.microsoft.com/office/powerpoint/2010/main" val="1382381908"/>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29350"/>
            <a:ext cx="3371850" cy="457200"/>
          </a:xfrm>
          <a:prstGeom prst="rect">
            <a:avLst/>
          </a:prstGeom>
        </p:spPr>
        <p:txBody>
          <a:bodyPr/>
          <a:lstStyle>
            <a:lvl1pPr>
              <a:defRPr/>
            </a:lvl1pPr>
          </a:lstStyle>
          <a:p>
            <a:r>
              <a:rPr lang="en-US"/>
              <a:t>General Orientation for Volunteers (December 2002)</a:t>
            </a:r>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A96B0A13-9EA6-4CFD-AB99-51C9E03D2BFB}" type="slidenum">
              <a:rPr lang="en-US"/>
              <a:pPr/>
              <a:t>‹#›</a:t>
            </a:fld>
            <a:endParaRPr lang="en-US"/>
          </a:p>
        </p:txBody>
      </p:sp>
    </p:spTree>
    <p:extLst>
      <p:ext uri="{BB962C8B-B14F-4D97-AF65-F5344CB8AC3E}">
        <p14:creationId xmlns:p14="http://schemas.microsoft.com/office/powerpoint/2010/main" val="1276338854"/>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85950"/>
            <a:ext cx="4013200" cy="4171950"/>
          </a:xfrm>
        </p:spPr>
        <p:txBody>
          <a:bodyPr/>
          <a:lstStyle/>
          <a:p>
            <a:endParaRPr lang="en-US"/>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29350"/>
            <a:ext cx="3371850" cy="457200"/>
          </a:xfrm>
          <a:prstGeom prst="rect">
            <a:avLst/>
          </a:prstGeom>
        </p:spPr>
        <p:txBody>
          <a:bodyPr/>
          <a:lstStyle>
            <a:lvl1pPr>
              <a:defRPr/>
            </a:lvl1pPr>
          </a:lstStyle>
          <a:p>
            <a:r>
              <a:rPr lang="en-US"/>
              <a:t>General Orientation for Volunteers (December 2002)</a:t>
            </a:r>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CFC21626-69BC-4436-9722-4CCD66C5034C}" type="slidenum">
              <a:rPr lang="en-US"/>
              <a:pPr/>
              <a:t>‹#›</a:t>
            </a:fld>
            <a:endParaRPr lang="en-US"/>
          </a:p>
        </p:txBody>
      </p:sp>
    </p:spTree>
    <p:extLst>
      <p:ext uri="{BB962C8B-B14F-4D97-AF65-F5344CB8AC3E}">
        <p14:creationId xmlns:p14="http://schemas.microsoft.com/office/powerpoint/2010/main" val="264713242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41857-2917-4090-BAC5-C5BE1532ACFF}"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F7548-51B1-455A-AF65-D66B8392D403}" type="slidenum">
              <a:rPr lang="en-US" smtClean="0"/>
              <a:t>‹#›</a:t>
            </a:fld>
            <a:endParaRPr lang="en-US"/>
          </a:p>
        </p:txBody>
      </p:sp>
    </p:spTree>
    <p:extLst>
      <p:ext uri="{BB962C8B-B14F-4D97-AF65-F5344CB8AC3E}">
        <p14:creationId xmlns:p14="http://schemas.microsoft.com/office/powerpoint/2010/main" val="32337424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41857-2917-4090-BAC5-C5BE1532ACFF}"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F7548-51B1-455A-AF65-D66B8392D403}" type="slidenum">
              <a:rPr lang="en-US" smtClean="0"/>
              <a:t>‹#›</a:t>
            </a:fld>
            <a:endParaRPr lang="en-US"/>
          </a:p>
        </p:txBody>
      </p:sp>
    </p:spTree>
    <p:extLst>
      <p:ext uri="{BB962C8B-B14F-4D97-AF65-F5344CB8AC3E}">
        <p14:creationId xmlns:p14="http://schemas.microsoft.com/office/powerpoint/2010/main" val="18601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41857-2917-4090-BAC5-C5BE1532ACFF}"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F7548-51B1-455A-AF65-D66B8392D403}" type="slidenum">
              <a:rPr lang="en-US" smtClean="0"/>
              <a:t>‹#›</a:t>
            </a:fld>
            <a:endParaRPr lang="en-US"/>
          </a:p>
        </p:txBody>
      </p:sp>
    </p:spTree>
    <p:extLst>
      <p:ext uri="{BB962C8B-B14F-4D97-AF65-F5344CB8AC3E}">
        <p14:creationId xmlns:p14="http://schemas.microsoft.com/office/powerpoint/2010/main" val="18879950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41857-2917-4090-BAC5-C5BE1532ACFF}"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F7548-51B1-455A-AF65-D66B8392D403}" type="slidenum">
              <a:rPr lang="en-US" smtClean="0"/>
              <a:t>‹#›</a:t>
            </a:fld>
            <a:endParaRPr lang="en-US"/>
          </a:p>
        </p:txBody>
      </p:sp>
    </p:spTree>
    <p:extLst>
      <p:ext uri="{BB962C8B-B14F-4D97-AF65-F5344CB8AC3E}">
        <p14:creationId xmlns:p14="http://schemas.microsoft.com/office/powerpoint/2010/main" val="34138373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41857-2917-4090-BAC5-C5BE1532ACFF}"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F7548-51B1-455A-AF65-D66B8392D403}" type="slidenum">
              <a:rPr lang="en-US" smtClean="0"/>
              <a:t>‹#›</a:t>
            </a:fld>
            <a:endParaRPr lang="en-US"/>
          </a:p>
        </p:txBody>
      </p:sp>
    </p:spTree>
    <p:extLst>
      <p:ext uri="{BB962C8B-B14F-4D97-AF65-F5344CB8AC3E}">
        <p14:creationId xmlns:p14="http://schemas.microsoft.com/office/powerpoint/2010/main" val="197888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41857-2917-4090-BAC5-C5BE1532ACFF}"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F7548-51B1-455A-AF65-D66B8392D403}" type="slidenum">
              <a:rPr lang="en-US" smtClean="0"/>
              <a:t>‹#›</a:t>
            </a:fld>
            <a:endParaRPr lang="en-US"/>
          </a:p>
        </p:txBody>
      </p:sp>
    </p:spTree>
    <p:extLst>
      <p:ext uri="{BB962C8B-B14F-4D97-AF65-F5344CB8AC3E}">
        <p14:creationId xmlns:p14="http://schemas.microsoft.com/office/powerpoint/2010/main" val="132430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41857-2917-4090-BAC5-C5BE1532ACFF}" type="datetimeFigureOut">
              <a:rPr lang="en-US" smtClean="0"/>
              <a:t>1/14/2019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F7548-51B1-455A-AF65-D66B8392D403}" type="slidenum">
              <a:rPr lang="en-US" smtClean="0"/>
              <a:t>‹#›</a:t>
            </a:fld>
            <a:endParaRPr lang="en-US"/>
          </a:p>
        </p:txBody>
      </p:sp>
    </p:spTree>
    <p:extLst>
      <p:ext uri="{BB962C8B-B14F-4D97-AF65-F5344CB8AC3E}">
        <p14:creationId xmlns:p14="http://schemas.microsoft.com/office/powerpoint/2010/main" val="3594639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dirty="0" smtClean="0">
                <a:sym typeface="Ubuntu Light" charset="0"/>
              </a:rPr>
              <a:t>Click to edit Master text styles</a:t>
            </a:r>
          </a:p>
          <a:p>
            <a:pPr lvl="1"/>
            <a:r>
              <a:rPr lang="ga-IE" dirty="0" smtClean="0">
                <a:sym typeface="Ubuntu Light" charset="0"/>
              </a:rPr>
              <a:t>Second level</a:t>
            </a:r>
          </a:p>
          <a:p>
            <a:pPr lvl="2"/>
            <a:r>
              <a:rPr lang="ga-IE" dirty="0" smtClean="0">
                <a:sym typeface="Ubuntu Light" charset="0"/>
              </a:rPr>
              <a:t>Third level</a:t>
            </a:r>
          </a:p>
          <a:p>
            <a:pPr lvl="3"/>
            <a:r>
              <a:rPr lang="ga-IE" dirty="0" smtClean="0">
                <a:sym typeface="Ubuntu Light" charset="0"/>
              </a:rPr>
              <a:t>Fourth level</a:t>
            </a:r>
          </a:p>
          <a:p>
            <a:pPr lvl="4"/>
            <a:r>
              <a:rPr lang="ga-IE" dirty="0"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5"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9" y="6446157"/>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smtClean="0"/>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err="1" smtClean="0">
                <a:solidFill>
                  <a:srgbClr val="4F5146"/>
                </a:solidFill>
                <a:latin typeface="Ubuntu"/>
              </a:rPr>
              <a:t>Hawai</a:t>
            </a:r>
            <a:r>
              <a:rPr lang="en-US" sz="2100" b="0" i="1" kern="1200" spc="-100" dirty="0" smtClean="0">
                <a:solidFill>
                  <a:srgbClr val="4F5146"/>
                </a:solidFill>
                <a:latin typeface="Ubuntu"/>
              </a:rPr>
              <a:t> </a:t>
            </a:r>
            <a:r>
              <a:rPr lang="en-US" sz="2100" b="0" i="1" kern="1200" spc="-100" baseline="0" dirty="0" smtClean="0">
                <a:solidFill>
                  <a:srgbClr val="4F5146"/>
                </a:solidFill>
                <a:latin typeface="Ubuntu"/>
              </a:rPr>
              <a:t>‘</a:t>
            </a:r>
            <a:r>
              <a:rPr lang="en-US" sz="2100" b="0" i="1" kern="1200" spc="-100" dirty="0" smtClean="0">
                <a:solidFill>
                  <a:srgbClr val="4F5146"/>
                </a:solidFill>
                <a:latin typeface="Ubuntu"/>
              </a:rPr>
              <a:t>i</a:t>
            </a:r>
            <a:endParaRPr lang="en-US" sz="2100" b="0" i="1" kern="1200" spc="-100" dirty="0">
              <a:solidFill>
                <a:srgbClr val="4F5146"/>
              </a:solidFill>
              <a:latin typeface="Ubuntu"/>
            </a:endParaRPr>
          </a:p>
        </p:txBody>
      </p:sp>
    </p:spTree>
    <p:extLst>
      <p:ext uri="{BB962C8B-B14F-4D97-AF65-F5344CB8AC3E}">
        <p14:creationId xmlns:p14="http://schemas.microsoft.com/office/powerpoint/2010/main" val="2287446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dirty="0" smtClean="0">
                <a:sym typeface="Ubuntu Light" charset="0"/>
              </a:rPr>
              <a:t>Click to edit Master text styles</a:t>
            </a:r>
          </a:p>
          <a:p>
            <a:pPr lvl="1"/>
            <a:r>
              <a:rPr lang="ga-IE" dirty="0" smtClean="0">
                <a:sym typeface="Ubuntu Light" charset="0"/>
              </a:rPr>
              <a:t>Second level</a:t>
            </a:r>
          </a:p>
          <a:p>
            <a:pPr lvl="2"/>
            <a:r>
              <a:rPr lang="ga-IE" dirty="0" smtClean="0">
                <a:sym typeface="Ubuntu Light" charset="0"/>
              </a:rPr>
              <a:t>Third level</a:t>
            </a:r>
          </a:p>
          <a:p>
            <a:pPr lvl="3"/>
            <a:r>
              <a:rPr lang="ga-IE" dirty="0" smtClean="0">
                <a:sym typeface="Ubuntu Light" charset="0"/>
              </a:rPr>
              <a:t>Fourth level</a:t>
            </a:r>
          </a:p>
          <a:p>
            <a:pPr lvl="4"/>
            <a:r>
              <a:rPr lang="ga-IE" dirty="0"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5"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9" y="6446157"/>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smtClean="0"/>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err="1" smtClean="0">
                <a:solidFill>
                  <a:srgbClr val="4F5146"/>
                </a:solidFill>
                <a:latin typeface="Ubuntu"/>
              </a:rPr>
              <a:t>Hawai</a:t>
            </a:r>
            <a:r>
              <a:rPr lang="en-US" sz="2100" b="0" i="1" kern="1200" spc="-100" dirty="0" smtClean="0">
                <a:solidFill>
                  <a:srgbClr val="4F5146"/>
                </a:solidFill>
                <a:latin typeface="Ubuntu"/>
              </a:rPr>
              <a:t> </a:t>
            </a:r>
            <a:r>
              <a:rPr lang="en-US" sz="2100" b="0" i="1" kern="1200" spc="-100" baseline="0" dirty="0" smtClean="0">
                <a:solidFill>
                  <a:srgbClr val="4F5146"/>
                </a:solidFill>
                <a:latin typeface="Ubuntu"/>
              </a:rPr>
              <a:t>‘</a:t>
            </a:r>
            <a:r>
              <a:rPr lang="en-US" sz="2100" b="0" i="1" kern="1200" spc="-100" dirty="0" smtClean="0">
                <a:solidFill>
                  <a:srgbClr val="4F5146"/>
                </a:solidFill>
                <a:latin typeface="Ubuntu"/>
              </a:rPr>
              <a:t>i</a:t>
            </a:r>
            <a:endParaRPr lang="en-US" sz="2100" b="0" i="1" kern="1200" spc="-100" dirty="0">
              <a:solidFill>
                <a:srgbClr val="4F5146"/>
              </a:solidFill>
              <a:latin typeface="Ubuntu"/>
            </a:endParaRPr>
          </a:p>
        </p:txBody>
      </p:sp>
    </p:spTree>
    <p:extLst>
      <p:ext uri="{BB962C8B-B14F-4D97-AF65-F5344CB8AC3E}">
        <p14:creationId xmlns:p14="http://schemas.microsoft.com/office/powerpoint/2010/main" val="366209466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4B88F72-1EA4-FE40-A5CA-BD0111E6622B}" type="slidenum">
              <a:rPr kumimoji="0" lang="en-US" sz="900" b="0" i="0" u="none" strike="noStrike" kern="1200" cap="none" spc="20" normalizeH="0" baseline="0" noProof="0" smtClean="0">
                <a:ln>
                  <a:noFill/>
                </a:ln>
                <a:solidFill>
                  <a:srgbClr val="46473E"/>
                </a:solidFill>
                <a:effectLst/>
                <a:uLnTx/>
                <a:uFillTx/>
                <a:latin typeface="Ubuntu" charset="0"/>
                <a:ea typeface="MS PGothic" charset="0"/>
                <a:sym typeface="Ubuntu" charset="0"/>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20" normalizeH="0" baseline="0" noProof="0" dirty="0">
              <a:ln>
                <a:noFill/>
              </a:ln>
              <a:solidFill>
                <a:srgbClr val="46473E"/>
              </a:solidFill>
              <a:effectLst/>
              <a:uLnTx/>
              <a:uFillTx/>
              <a:latin typeface="Ubuntu"/>
              <a:ea typeface="MS PGothic" charset="0"/>
              <a:cs typeface="Ubuntu"/>
              <a:sym typeface="Ubuntu" charset="0"/>
            </a:endParaRPr>
          </a:p>
        </p:txBody>
      </p:sp>
      <p:sp>
        <p:nvSpPr>
          <p:cNvPr id="6" name="Title 5"/>
          <p:cNvSpPr>
            <a:spLocks noGrp="1"/>
          </p:cNvSpPr>
          <p:nvPr>
            <p:ph type="ctrTitle"/>
          </p:nvPr>
        </p:nvSpPr>
        <p:spPr/>
        <p:txBody>
          <a:bodyPr/>
          <a:lstStyle/>
          <a:p>
            <a:r>
              <a:rPr lang="en-US" sz="5400" dirty="0">
                <a:latin typeface="Ubuntu" panose="020B0504030602030204" pitchFamily="34" charset="0"/>
              </a:rPr>
              <a:t>Hawaii’s Daily Tooth Brushing Program (Pilot)</a:t>
            </a:r>
            <a:endParaRPr lang="en-US" sz="5400" dirty="0"/>
          </a:p>
        </p:txBody>
      </p:sp>
      <p:sp>
        <p:nvSpPr>
          <p:cNvPr id="2" name="TextBox 1"/>
          <p:cNvSpPr txBox="1"/>
          <p:nvPr/>
        </p:nvSpPr>
        <p:spPr>
          <a:xfrm>
            <a:off x="1282148" y="3297382"/>
            <a:ext cx="5805055" cy="1384995"/>
          </a:xfrm>
          <a:prstGeom prst="rect">
            <a:avLst/>
          </a:prstGeom>
          <a:noFill/>
        </p:spPr>
        <p:txBody>
          <a:bodyPr wrap="square" rtlCol="0">
            <a:spAutoFit/>
          </a:bodyPr>
          <a:lstStyle/>
          <a:p>
            <a:pPr algn="ctr"/>
            <a:r>
              <a:rPr lang="en-US" sz="2800" dirty="0" smtClean="0">
                <a:solidFill>
                  <a:schemeClr val="bg1"/>
                </a:solidFill>
              </a:rPr>
              <a:t>Jen Ernst</a:t>
            </a:r>
          </a:p>
          <a:p>
            <a:pPr algn="ctr"/>
            <a:r>
              <a:rPr lang="en-US" sz="2800" dirty="0" smtClean="0">
                <a:solidFill>
                  <a:schemeClr val="bg1"/>
                </a:solidFill>
              </a:rPr>
              <a:t>ha@sohawaii.org</a:t>
            </a:r>
          </a:p>
          <a:p>
            <a:pPr algn="ctr"/>
            <a:r>
              <a:rPr lang="en-US" sz="2800" dirty="0" smtClean="0">
                <a:solidFill>
                  <a:schemeClr val="bg1"/>
                </a:solidFill>
              </a:rPr>
              <a:t>1/16/2019</a:t>
            </a:r>
            <a:endParaRPr lang="en-US" sz="2800" dirty="0">
              <a:solidFill>
                <a:schemeClr val="bg1"/>
              </a:solidFill>
            </a:endParaRPr>
          </a:p>
        </p:txBody>
      </p:sp>
    </p:spTree>
    <p:extLst>
      <p:ext uri="{BB962C8B-B14F-4D97-AF65-F5344CB8AC3E}">
        <p14:creationId xmlns:p14="http://schemas.microsoft.com/office/powerpoint/2010/main" val="262335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Ubuntu" panose="020B0504030602030204" pitchFamily="34" charset="0"/>
              </a:rPr>
              <a:t>6 Weeks – 6 Lesson Plans</a:t>
            </a:r>
            <a:endParaRPr lang="en-US" dirty="0">
              <a:latin typeface="Ubuntu" panose="020B0504030602030204" pitchFamily="34" charset="0"/>
            </a:endParaRPr>
          </a:p>
        </p:txBody>
      </p:sp>
      <p:sp>
        <p:nvSpPr>
          <p:cNvPr id="3" name="Content Placeholder 2"/>
          <p:cNvSpPr>
            <a:spLocks noGrp="1"/>
          </p:cNvSpPr>
          <p:nvPr>
            <p:ph idx="1"/>
          </p:nvPr>
        </p:nvSpPr>
        <p:spPr>
          <a:xfrm>
            <a:off x="628650" y="1825625"/>
            <a:ext cx="3486150" cy="4351338"/>
          </a:xfrm>
        </p:spPr>
        <p:txBody>
          <a:bodyPr/>
          <a:lstStyle/>
          <a:p>
            <a:endParaRPr lang="en-US" dirty="0"/>
          </a:p>
        </p:txBody>
      </p:sp>
      <p:pic>
        <p:nvPicPr>
          <p:cNvPr id="4" name="Picture 3"/>
          <p:cNvPicPr/>
          <p:nvPr/>
        </p:nvPicPr>
        <p:blipFill rotWithShape="1">
          <a:blip r:embed="rId2"/>
          <a:srcRect l="14263" t="12219" r="33814" b="5448"/>
          <a:stretch/>
        </p:blipFill>
        <p:spPr bwMode="auto">
          <a:xfrm>
            <a:off x="628650" y="1758157"/>
            <a:ext cx="3700462" cy="448627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Picture 7"/>
          <p:cNvPicPr/>
          <p:nvPr/>
        </p:nvPicPr>
        <p:blipFill rotWithShape="1">
          <a:blip r:embed="rId3"/>
          <a:srcRect l="14263" t="13622" r="36036" b="4648"/>
          <a:stretch/>
        </p:blipFill>
        <p:spPr bwMode="auto">
          <a:xfrm>
            <a:off x="4849091" y="1690689"/>
            <a:ext cx="3486150" cy="448627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5047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Ubuntu" panose="020B0504030602030204" pitchFamily="34" charset="0"/>
              </a:rPr>
              <a:t>Adding incremental skills….</a:t>
            </a:r>
            <a:endParaRPr lang="en-US" dirty="0">
              <a:latin typeface="Ubuntu" panose="020B0504030602030204" pitchFamily="34" charset="0"/>
            </a:endParaRPr>
          </a:p>
        </p:txBody>
      </p:sp>
      <p:pic>
        <p:nvPicPr>
          <p:cNvPr id="4" name="Content Placeholder 3"/>
          <p:cNvPicPr>
            <a:picLocks noGrp="1"/>
          </p:cNvPicPr>
          <p:nvPr>
            <p:ph idx="1"/>
          </p:nvPr>
        </p:nvPicPr>
        <p:blipFill rotWithShape="1">
          <a:blip r:embed="rId2"/>
          <a:srcRect l="14423" t="12420" r="33814" b="4648"/>
          <a:stretch/>
        </p:blipFill>
        <p:spPr bwMode="auto">
          <a:xfrm>
            <a:off x="628650" y="1950316"/>
            <a:ext cx="3394924" cy="435133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p:cNvPicPr/>
          <p:nvPr/>
        </p:nvPicPr>
        <p:blipFill rotWithShape="1">
          <a:blip r:embed="rId3"/>
          <a:srcRect l="14423" t="12821" r="33974" b="4647"/>
          <a:stretch/>
        </p:blipFill>
        <p:spPr bwMode="auto">
          <a:xfrm>
            <a:off x="4572000" y="1950316"/>
            <a:ext cx="3449781" cy="435133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2153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Ubuntu" panose="020B0504030602030204" pitchFamily="34" charset="0"/>
              </a:rPr>
              <a:t>Options to keep it interesting!</a:t>
            </a:r>
            <a:endParaRPr lang="en-US" dirty="0">
              <a:latin typeface="Ubuntu" panose="020B0504030602030204" pitchFamily="34" charset="0"/>
            </a:endParaRPr>
          </a:p>
        </p:txBody>
      </p:sp>
      <p:pic>
        <p:nvPicPr>
          <p:cNvPr id="4" name="Content Placeholder 3"/>
          <p:cNvPicPr>
            <a:picLocks noGrp="1"/>
          </p:cNvPicPr>
          <p:nvPr>
            <p:ph idx="1"/>
          </p:nvPr>
        </p:nvPicPr>
        <p:blipFill rotWithShape="1">
          <a:blip r:embed="rId2"/>
          <a:srcRect l="14423" t="12620" r="33814" b="4448"/>
          <a:stretch/>
        </p:blipFill>
        <p:spPr bwMode="auto">
          <a:xfrm>
            <a:off x="822613" y="1964171"/>
            <a:ext cx="3394924" cy="435133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p:cNvPicPr/>
          <p:nvPr/>
        </p:nvPicPr>
        <p:blipFill rotWithShape="1">
          <a:blip r:embed="rId3"/>
          <a:srcRect l="14423" t="12020" r="33974" b="4046"/>
          <a:stretch/>
        </p:blipFill>
        <p:spPr bwMode="auto">
          <a:xfrm>
            <a:off x="4821382" y="1964171"/>
            <a:ext cx="3279197" cy="435133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7387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Ubuntu" panose="020B0504030602030204" pitchFamily="34" charset="0"/>
              </a:rPr>
              <a:t>Keep Tracking Simple</a:t>
            </a:r>
            <a:endParaRPr lang="en-US" dirty="0">
              <a:latin typeface="Ubuntu" panose="020B0504030602030204" pitchFamily="34" charset="0"/>
            </a:endParaRPr>
          </a:p>
        </p:txBody>
      </p:sp>
      <p:pic>
        <p:nvPicPr>
          <p:cNvPr id="4" name="Content Placeholder 3"/>
          <p:cNvPicPr>
            <a:picLocks noGrp="1"/>
          </p:cNvPicPr>
          <p:nvPr>
            <p:ph idx="1"/>
          </p:nvPr>
        </p:nvPicPr>
        <p:blipFill rotWithShape="1">
          <a:blip r:embed="rId2"/>
          <a:srcRect l="8814" t="10817" r="8173" b="10457"/>
          <a:stretch/>
        </p:blipFill>
        <p:spPr bwMode="auto">
          <a:xfrm>
            <a:off x="1496291" y="1825624"/>
            <a:ext cx="6303818" cy="4436631"/>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5" name="TextBox 4"/>
          <p:cNvSpPr txBox="1"/>
          <p:nvPr/>
        </p:nvSpPr>
        <p:spPr>
          <a:xfrm>
            <a:off x="4973781" y="3351211"/>
            <a:ext cx="210589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FF0000"/>
                </a:solidFill>
                <a:latin typeface="Ubuntu" panose="020B0504030602030204" pitchFamily="34" charset="0"/>
              </a:rPr>
              <a:t>Need to know if SO Athlete or not for reporting</a:t>
            </a:r>
            <a:endParaRPr lang="en-US" b="1" dirty="0">
              <a:solidFill>
                <a:srgbClr val="FF0000"/>
              </a:solidFill>
              <a:latin typeface="Ubuntu" panose="020B0504030602030204" pitchFamily="34" charset="0"/>
            </a:endParaRPr>
          </a:p>
        </p:txBody>
      </p:sp>
    </p:spTree>
    <p:extLst>
      <p:ext uri="{BB962C8B-B14F-4D97-AF65-F5344CB8AC3E}">
        <p14:creationId xmlns:p14="http://schemas.microsoft.com/office/powerpoint/2010/main" val="1824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1165"/>
          </a:xfrm>
        </p:spPr>
        <p:txBody>
          <a:bodyPr/>
          <a:lstStyle/>
          <a:p>
            <a:pPr algn="ctr"/>
            <a:r>
              <a:rPr lang="en-US" dirty="0" smtClean="0">
                <a:latin typeface="Ubuntu" panose="020B0504030602030204" pitchFamily="34" charset="0"/>
              </a:rPr>
              <a:t>Supplies for Participants</a:t>
            </a:r>
            <a:endParaRPr lang="en-US" dirty="0">
              <a:latin typeface="Ubuntu" panose="020B0504030602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473" y="1747589"/>
            <a:ext cx="4710545" cy="4747497"/>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5417128" y="2466107"/>
            <a:ext cx="3380509" cy="3046988"/>
          </a:xfrm>
          <a:prstGeom prst="rect">
            <a:avLst/>
          </a:prstGeom>
          <a:noFill/>
        </p:spPr>
        <p:txBody>
          <a:bodyPr wrap="square" rtlCol="0">
            <a:spAutoFit/>
          </a:bodyPr>
          <a:lstStyle/>
          <a:p>
            <a:r>
              <a:rPr lang="en-US" sz="2400" b="1" dirty="0" smtClean="0">
                <a:latin typeface="Ubuntu" panose="020B0504030602030204" pitchFamily="34" charset="0"/>
              </a:rPr>
              <a:t>Full sized toothpaste</a:t>
            </a:r>
            <a:r>
              <a:rPr lang="en-US" sz="2400" dirty="0" smtClean="0">
                <a:latin typeface="Ubuntu" panose="020B0504030602030204" pitchFamily="34" charset="0"/>
              </a:rPr>
              <a:t>: </a:t>
            </a:r>
          </a:p>
          <a:p>
            <a:r>
              <a:rPr lang="en-US" sz="2400" dirty="0">
                <a:latin typeface="Ubuntu" panose="020B0504030602030204" pitchFamily="34" charset="0"/>
              </a:rPr>
              <a:t>	</a:t>
            </a:r>
            <a:r>
              <a:rPr lang="en-US" sz="2400" dirty="0" smtClean="0">
                <a:latin typeface="Ubuntu" panose="020B0504030602030204" pitchFamily="34" charset="0"/>
              </a:rPr>
              <a:t>2 per participant</a:t>
            </a:r>
          </a:p>
          <a:p>
            <a:r>
              <a:rPr lang="en-US" sz="2400" b="1" dirty="0" smtClean="0">
                <a:latin typeface="Ubuntu" panose="020B0504030602030204" pitchFamily="34" charset="0"/>
              </a:rPr>
              <a:t>Soft bristled brush</a:t>
            </a:r>
            <a:r>
              <a:rPr lang="en-US" sz="2400" dirty="0" smtClean="0">
                <a:latin typeface="Ubuntu" panose="020B0504030602030204" pitchFamily="34" charset="0"/>
              </a:rPr>
              <a:t>: </a:t>
            </a:r>
          </a:p>
          <a:p>
            <a:r>
              <a:rPr lang="en-US" sz="2400" dirty="0">
                <a:latin typeface="Ubuntu" panose="020B0504030602030204" pitchFamily="34" charset="0"/>
              </a:rPr>
              <a:t>	</a:t>
            </a:r>
            <a:r>
              <a:rPr lang="en-US" sz="2400" dirty="0" smtClean="0">
                <a:latin typeface="Ubuntu" panose="020B0504030602030204" pitchFamily="34" charset="0"/>
              </a:rPr>
              <a:t>2 per participant</a:t>
            </a:r>
          </a:p>
          <a:p>
            <a:r>
              <a:rPr lang="en-US" sz="2400" b="1" dirty="0" smtClean="0">
                <a:latin typeface="Ubuntu" panose="020B0504030602030204" pitchFamily="34" charset="0"/>
              </a:rPr>
              <a:t>2- minute timers </a:t>
            </a:r>
            <a:r>
              <a:rPr lang="en-US" sz="2400" dirty="0" smtClean="0">
                <a:latin typeface="Ubuntu" panose="020B0504030602030204" pitchFamily="34" charset="0"/>
              </a:rPr>
              <a:t>:</a:t>
            </a:r>
          </a:p>
          <a:p>
            <a:r>
              <a:rPr lang="en-US" sz="2400" dirty="0">
                <a:latin typeface="Ubuntu" panose="020B0504030602030204" pitchFamily="34" charset="0"/>
              </a:rPr>
              <a:t>	</a:t>
            </a:r>
            <a:r>
              <a:rPr lang="en-US" sz="2400" dirty="0" smtClean="0">
                <a:latin typeface="Ubuntu" panose="020B0504030602030204" pitchFamily="34" charset="0"/>
              </a:rPr>
              <a:t>1 per participant</a:t>
            </a:r>
          </a:p>
          <a:p>
            <a:r>
              <a:rPr lang="en-US" sz="2400" b="1" dirty="0" smtClean="0">
                <a:latin typeface="Ubuntu" panose="020B0504030602030204" pitchFamily="34" charset="0"/>
              </a:rPr>
              <a:t>Weekly Stickers:</a:t>
            </a:r>
          </a:p>
          <a:p>
            <a:r>
              <a:rPr lang="en-US" sz="2400" dirty="0">
                <a:latin typeface="Ubuntu" panose="020B0504030602030204" pitchFamily="34" charset="0"/>
              </a:rPr>
              <a:t>	</a:t>
            </a:r>
            <a:r>
              <a:rPr lang="en-US" sz="2400" dirty="0" smtClean="0">
                <a:latin typeface="Ubuntu" panose="020B0504030602030204" pitchFamily="34" charset="0"/>
              </a:rPr>
              <a:t>6 per participant</a:t>
            </a:r>
            <a:endParaRPr lang="en-US" sz="2400" dirty="0">
              <a:latin typeface="Ubuntu" panose="020B0504030602030204" pitchFamily="34" charset="0"/>
            </a:endParaRPr>
          </a:p>
        </p:txBody>
      </p:sp>
    </p:spTree>
    <p:extLst>
      <p:ext uri="{BB962C8B-B14F-4D97-AF65-F5344CB8AC3E}">
        <p14:creationId xmlns:p14="http://schemas.microsoft.com/office/powerpoint/2010/main" val="4205255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90" y="2012372"/>
            <a:ext cx="5971310" cy="4478482"/>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1004455" y="332509"/>
            <a:ext cx="7121236" cy="1446550"/>
          </a:xfrm>
          <a:prstGeom prst="rect">
            <a:avLst/>
          </a:prstGeom>
          <a:noFill/>
        </p:spPr>
        <p:txBody>
          <a:bodyPr wrap="square" rtlCol="0">
            <a:spAutoFit/>
          </a:bodyPr>
          <a:lstStyle/>
          <a:p>
            <a:pPr algn="ctr"/>
            <a:r>
              <a:rPr lang="en-US" sz="4400" dirty="0" smtClean="0">
                <a:latin typeface="Ubuntu" panose="020B0504030602030204" pitchFamily="34" charset="0"/>
              </a:rPr>
              <a:t>Individual Container for EACH PARTICIPANT</a:t>
            </a:r>
            <a:endParaRPr lang="en-US" sz="4400" dirty="0">
              <a:latin typeface="Ubuntu" panose="020B0504030602030204" pitchFamily="34" charset="0"/>
            </a:endParaRPr>
          </a:p>
        </p:txBody>
      </p:sp>
      <p:sp>
        <p:nvSpPr>
          <p:cNvPr id="3" name="TextBox 2"/>
          <p:cNvSpPr txBox="1"/>
          <p:nvPr/>
        </p:nvSpPr>
        <p:spPr>
          <a:xfrm>
            <a:off x="3650672" y="2723519"/>
            <a:ext cx="2348346" cy="1200329"/>
          </a:xfrm>
          <a:prstGeom prst="rect">
            <a:avLst/>
          </a:prstGeom>
          <a:noFill/>
        </p:spPr>
        <p:txBody>
          <a:bodyPr wrap="square" rtlCol="0">
            <a:spAutoFit/>
          </a:bodyPr>
          <a:lstStyle/>
          <a:p>
            <a:pPr algn="ctr"/>
            <a:r>
              <a:rPr lang="en-US" sz="2400" dirty="0" smtClean="0">
                <a:solidFill>
                  <a:schemeClr val="bg1"/>
                </a:solidFill>
                <a:latin typeface="Ubuntu" panose="020B0504030602030204" pitchFamily="34" charset="0"/>
              </a:rPr>
              <a:t>Name on Box</a:t>
            </a:r>
          </a:p>
          <a:p>
            <a:pPr algn="ctr"/>
            <a:r>
              <a:rPr lang="en-US" sz="2400" dirty="0" smtClean="0">
                <a:solidFill>
                  <a:schemeClr val="bg1"/>
                </a:solidFill>
                <a:latin typeface="Ubuntu" panose="020B0504030602030204" pitchFamily="34" charset="0"/>
              </a:rPr>
              <a:t>Dry brush</a:t>
            </a:r>
          </a:p>
          <a:p>
            <a:pPr algn="ctr"/>
            <a:endParaRPr lang="en-US" sz="2400" dirty="0">
              <a:latin typeface="Ubuntu" panose="020B0504030602030204" pitchFamily="34" charset="0"/>
            </a:endParaRPr>
          </a:p>
        </p:txBody>
      </p:sp>
    </p:spTree>
    <p:extLst>
      <p:ext uri="{BB962C8B-B14F-4D97-AF65-F5344CB8AC3E}">
        <p14:creationId xmlns:p14="http://schemas.microsoft.com/office/powerpoint/2010/main" val="3308378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291" y="2192480"/>
            <a:ext cx="5380182" cy="4035137"/>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1149927" y="374073"/>
            <a:ext cx="6941128" cy="1446550"/>
          </a:xfrm>
          <a:prstGeom prst="rect">
            <a:avLst/>
          </a:prstGeom>
          <a:noFill/>
        </p:spPr>
        <p:txBody>
          <a:bodyPr wrap="square" rtlCol="0">
            <a:spAutoFit/>
          </a:bodyPr>
          <a:lstStyle/>
          <a:p>
            <a:pPr algn="ctr"/>
            <a:r>
              <a:rPr lang="en-US" sz="4400" dirty="0" smtClean="0">
                <a:latin typeface="Ubuntu" panose="020B0504030602030204" pitchFamily="34" charset="0"/>
              </a:rPr>
              <a:t>Additional Supplies for Program</a:t>
            </a:r>
            <a:endParaRPr lang="en-US" sz="4400" dirty="0">
              <a:latin typeface="Ubuntu" panose="020B0504030602030204" pitchFamily="34" charset="0"/>
            </a:endParaRPr>
          </a:p>
        </p:txBody>
      </p:sp>
    </p:spTree>
    <p:extLst>
      <p:ext uri="{BB962C8B-B14F-4D97-AF65-F5344CB8AC3E}">
        <p14:creationId xmlns:p14="http://schemas.microsoft.com/office/powerpoint/2010/main" val="264634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144" y="1902603"/>
            <a:ext cx="6077527" cy="4235537"/>
          </a:xfrm>
          <a:prstGeom prst="rect">
            <a:avLst/>
          </a:prstGeom>
        </p:spPr>
      </p:pic>
      <p:sp>
        <p:nvSpPr>
          <p:cNvPr id="3" name="TextBox 2"/>
          <p:cNvSpPr txBox="1"/>
          <p:nvPr/>
        </p:nvSpPr>
        <p:spPr>
          <a:xfrm>
            <a:off x="762000" y="235527"/>
            <a:ext cx="7772400" cy="1446550"/>
          </a:xfrm>
          <a:prstGeom prst="rect">
            <a:avLst/>
          </a:prstGeom>
          <a:noFill/>
        </p:spPr>
        <p:txBody>
          <a:bodyPr wrap="square" rtlCol="0">
            <a:spAutoFit/>
          </a:bodyPr>
          <a:lstStyle/>
          <a:p>
            <a:pPr algn="ctr"/>
            <a:r>
              <a:rPr lang="en-US" sz="4400" dirty="0" smtClean="0">
                <a:latin typeface="Ubuntu" panose="020B0504030602030204" pitchFamily="34" charset="0"/>
              </a:rPr>
              <a:t>Poster Printed for Each Program</a:t>
            </a:r>
            <a:endParaRPr lang="en-US" sz="4400" dirty="0">
              <a:latin typeface="Ubuntu" panose="020B0504030602030204" pitchFamily="34" charset="0"/>
            </a:endParaRPr>
          </a:p>
        </p:txBody>
      </p:sp>
    </p:spTree>
    <p:extLst>
      <p:ext uri="{BB962C8B-B14F-4D97-AF65-F5344CB8AC3E}">
        <p14:creationId xmlns:p14="http://schemas.microsoft.com/office/powerpoint/2010/main" val="1871118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Ubuntu" panose="020B0504030602030204" pitchFamily="34" charset="0"/>
              </a:rPr>
              <a:t>So far so good!</a:t>
            </a:r>
            <a:endParaRPr lang="en-US" dirty="0">
              <a:latin typeface="Ubuntu" panose="020B050403060203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Some programs are on week three already!</a:t>
            </a:r>
          </a:p>
          <a:p>
            <a:r>
              <a:rPr lang="en-US" dirty="0" smtClean="0"/>
              <a:t>Waited to provided take home supplies until roster submitted.</a:t>
            </a:r>
          </a:p>
          <a:p>
            <a:r>
              <a:rPr lang="en-US" dirty="0" smtClean="0"/>
              <a:t>Created “parent letter” to accompany take home supplies.</a:t>
            </a:r>
          </a:p>
          <a:p>
            <a:r>
              <a:rPr lang="en-US" dirty="0" smtClean="0"/>
              <a:t>Encouraging photos for Henry Schein Dental and to promote within program.</a:t>
            </a:r>
          </a:p>
          <a:p>
            <a:r>
              <a:rPr lang="en-US" dirty="0" smtClean="0"/>
              <a:t>Hoping after six weeks program will continue.</a:t>
            </a:r>
          </a:p>
          <a:p>
            <a:r>
              <a:rPr lang="en-US" dirty="0" smtClean="0"/>
              <a:t>Program to seek own donations or purchase.</a:t>
            </a:r>
          </a:p>
          <a:p>
            <a:r>
              <a:rPr lang="en-US" dirty="0" smtClean="0"/>
              <a:t>Meet with staff for feedback.</a:t>
            </a:r>
          </a:p>
          <a:p>
            <a:r>
              <a:rPr lang="en-US" dirty="0" smtClean="0"/>
              <a:t>Duplicate for other programs.</a:t>
            </a:r>
            <a:endParaRPr lang="en-US" dirty="0"/>
          </a:p>
        </p:txBody>
      </p:sp>
    </p:spTree>
    <p:extLst>
      <p:ext uri="{BB962C8B-B14F-4D97-AF65-F5344CB8AC3E}">
        <p14:creationId xmlns:p14="http://schemas.microsoft.com/office/powerpoint/2010/main" val="3750522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Circle-&lt;strong&gt;question&lt;/strong&gt;-&lt;strong&gt;red&lt;/strong&gt;.svg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6331" y="1229879"/>
            <a:ext cx="4351338" cy="4351338"/>
          </a:xfrm>
        </p:spPr>
      </p:pic>
    </p:spTree>
    <p:extLst>
      <p:ext uri="{BB962C8B-B14F-4D97-AF65-F5344CB8AC3E}">
        <p14:creationId xmlns:p14="http://schemas.microsoft.com/office/powerpoint/2010/main" val="3154009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Ubuntu" panose="020B0504030602030204" pitchFamily="34" charset="0"/>
              </a:rPr>
              <a:t>The “</a:t>
            </a:r>
            <a:r>
              <a:rPr lang="en-US" dirty="0" smtClean="0">
                <a:solidFill>
                  <a:srgbClr val="FF0000"/>
                </a:solidFill>
                <a:latin typeface="Ubuntu" panose="020B0504030602030204" pitchFamily="34" charset="0"/>
              </a:rPr>
              <a:t>IDEA</a:t>
            </a:r>
            <a:r>
              <a:rPr lang="en-US" dirty="0" smtClean="0">
                <a:latin typeface="Ubuntu" panose="020B0504030602030204" pitchFamily="34" charset="0"/>
              </a:rPr>
              <a:t>”</a:t>
            </a:r>
            <a:endParaRPr lang="en-US" dirty="0">
              <a:latin typeface="Ubuntu" panose="020B050403060203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Ubuntu" panose="020B0504030602030204" pitchFamily="34" charset="0"/>
              </a:rPr>
              <a:t>Poor Oral Hygiene!</a:t>
            </a:r>
          </a:p>
          <a:p>
            <a:r>
              <a:rPr lang="en-US" dirty="0" smtClean="0">
                <a:latin typeface="Ubuntu" panose="020B0504030602030204" pitchFamily="34" charset="0"/>
              </a:rPr>
              <a:t>Urgent Dental Needs</a:t>
            </a:r>
          </a:p>
          <a:p>
            <a:r>
              <a:rPr lang="en-US" dirty="0" smtClean="0">
                <a:latin typeface="Ubuntu" panose="020B0504030602030204" pitchFamily="34" charset="0"/>
              </a:rPr>
              <a:t>Additional Ongoing Wellness Program; Criteria 5</a:t>
            </a:r>
          </a:p>
          <a:p>
            <a:r>
              <a:rPr lang="en-US" dirty="0" smtClean="0">
                <a:latin typeface="Ubuntu" panose="020B0504030602030204" pitchFamily="34" charset="0"/>
              </a:rPr>
              <a:t>Simple, grass roots solution</a:t>
            </a:r>
          </a:p>
          <a:p>
            <a:r>
              <a:rPr lang="en-US" dirty="0" smtClean="0">
                <a:latin typeface="Ubuntu" panose="020B0504030602030204" pitchFamily="34" charset="0"/>
              </a:rPr>
              <a:t>Win for Individuals, Program (IEP)  and Community</a:t>
            </a:r>
          </a:p>
          <a:p>
            <a:r>
              <a:rPr lang="en-US" dirty="0" smtClean="0">
                <a:latin typeface="Ubuntu" panose="020B0504030602030204" pitchFamily="34" charset="0"/>
              </a:rPr>
              <a:t>Easy to start</a:t>
            </a:r>
          </a:p>
          <a:p>
            <a:r>
              <a:rPr lang="en-US" dirty="0" smtClean="0">
                <a:latin typeface="Ubuntu" panose="020B0504030602030204" pitchFamily="34" charset="0"/>
              </a:rPr>
              <a:t>Not “that”  expensive</a:t>
            </a:r>
            <a:r>
              <a:rPr lang="en-US" dirty="0" smtClean="0">
                <a:latin typeface="Ubuntu" panose="020B0504030602030204" pitchFamily="34" charset="0"/>
              </a:rPr>
              <a:t>; 50% supported by in-kind</a:t>
            </a:r>
            <a:endParaRPr lang="en-US" dirty="0" smtClean="0">
              <a:latin typeface="Ubuntu" panose="020B0504030602030204" pitchFamily="34" charset="0"/>
            </a:endParaRPr>
          </a:p>
          <a:p>
            <a:r>
              <a:rPr lang="en-US" dirty="0" smtClean="0">
                <a:latin typeface="Ubuntu" panose="020B0504030602030204" pitchFamily="34" charset="0"/>
              </a:rPr>
              <a:t>Easy to track</a:t>
            </a:r>
          </a:p>
          <a:p>
            <a:r>
              <a:rPr lang="en-US" dirty="0" smtClean="0">
                <a:latin typeface="Ubuntu" panose="020B0504030602030204" pitchFamily="34" charset="0"/>
              </a:rPr>
              <a:t>Engaging/fun</a:t>
            </a:r>
          </a:p>
          <a:p>
            <a:r>
              <a:rPr lang="en-US" dirty="0" smtClean="0">
                <a:latin typeface="Ubuntu" panose="020B0504030602030204" pitchFamily="34" charset="0"/>
              </a:rPr>
              <a:t>Easy to sustain…hopefully</a:t>
            </a:r>
          </a:p>
          <a:p>
            <a:endParaRPr lang="en-US" dirty="0" smtClean="0">
              <a:latin typeface="Ubuntu" panose="020B0504030602030204" pitchFamily="34" charset="0"/>
            </a:endParaRPr>
          </a:p>
          <a:p>
            <a:endParaRPr lang="en-US" dirty="0"/>
          </a:p>
        </p:txBody>
      </p:sp>
    </p:spTree>
    <p:extLst>
      <p:ext uri="{BB962C8B-B14F-4D97-AF65-F5344CB8AC3E}">
        <p14:creationId xmlns:p14="http://schemas.microsoft.com/office/powerpoint/2010/main" val="342991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Ubuntu" panose="020B0504030602030204" pitchFamily="34" charset="0"/>
              </a:rPr>
              <a:t>Partnerships</a:t>
            </a:r>
            <a:endParaRPr lang="en-US" dirty="0">
              <a:latin typeface="Ubuntu" panose="020B0504030602030204" pitchFamily="34" charset="0"/>
            </a:endParaRPr>
          </a:p>
        </p:txBody>
      </p:sp>
      <p:sp>
        <p:nvSpPr>
          <p:cNvPr id="3" name="Content Placeholder 2"/>
          <p:cNvSpPr>
            <a:spLocks noGrp="1"/>
          </p:cNvSpPr>
          <p:nvPr>
            <p:ph idx="1"/>
          </p:nvPr>
        </p:nvSpPr>
        <p:spPr>
          <a:xfrm>
            <a:off x="318656" y="1439862"/>
            <a:ext cx="8548254" cy="5168755"/>
          </a:xfrm>
        </p:spPr>
        <p:txBody>
          <a:bodyPr>
            <a:noAutofit/>
          </a:bodyPr>
          <a:lstStyle/>
          <a:p>
            <a:pPr marL="0" indent="0" algn="ctr">
              <a:buNone/>
            </a:pPr>
            <a:r>
              <a:rPr lang="en-US" b="1" u="sng" dirty="0" smtClean="0">
                <a:latin typeface="Ubuntu" panose="020B0504030602030204" pitchFamily="34" charset="0"/>
              </a:rPr>
              <a:t>Goodwill Adult Day Health Program</a:t>
            </a:r>
          </a:p>
          <a:p>
            <a:pPr lvl="1" algn="ctr"/>
            <a:r>
              <a:rPr lang="en-US" sz="2800" b="1" dirty="0" smtClean="0">
                <a:solidFill>
                  <a:srgbClr val="FF0000"/>
                </a:solidFill>
                <a:latin typeface="Ubuntu" panose="020B0504030602030204" pitchFamily="34" charset="0"/>
              </a:rPr>
              <a:t>100 </a:t>
            </a:r>
            <a:r>
              <a:rPr lang="en-US" sz="2800" b="1" dirty="0" smtClean="0">
                <a:solidFill>
                  <a:srgbClr val="FF0000"/>
                </a:solidFill>
                <a:latin typeface="Ubuntu" panose="020B0504030602030204" pitchFamily="34" charset="0"/>
              </a:rPr>
              <a:t>participants; SO and Non-SO</a:t>
            </a:r>
          </a:p>
          <a:p>
            <a:pPr lvl="1" algn="ctr"/>
            <a:r>
              <a:rPr lang="en-US" sz="2800" b="1" dirty="0" smtClean="0">
                <a:solidFill>
                  <a:srgbClr val="FF0000"/>
                </a:solidFill>
                <a:latin typeface="Ubuntu" panose="020B0504030602030204" pitchFamily="34" charset="0"/>
              </a:rPr>
              <a:t>16 support staff</a:t>
            </a:r>
          </a:p>
          <a:p>
            <a:pPr marL="0" lvl="1" indent="0" algn="ctr">
              <a:buNone/>
            </a:pPr>
            <a:endParaRPr lang="en-US" sz="2800" dirty="0">
              <a:latin typeface="Ubuntu" panose="020B0504030602030204" pitchFamily="34" charset="0"/>
            </a:endParaRPr>
          </a:p>
          <a:p>
            <a:pPr marL="0" lvl="1" indent="290513"/>
            <a:r>
              <a:rPr lang="en-US" sz="2800" b="1" dirty="0" smtClean="0">
                <a:latin typeface="Ubuntu" panose="020B0504030602030204" pitchFamily="34" charset="0"/>
              </a:rPr>
              <a:t>Henry Schein Dental</a:t>
            </a:r>
          </a:p>
          <a:p>
            <a:pPr lvl="2"/>
            <a:r>
              <a:rPr lang="en-US" sz="2800" dirty="0" smtClean="0">
                <a:latin typeface="Ubuntu" panose="020B0504030602030204" pitchFamily="34" charset="0"/>
              </a:rPr>
              <a:t>Brushes</a:t>
            </a:r>
          </a:p>
          <a:p>
            <a:pPr lvl="2"/>
            <a:r>
              <a:rPr lang="en-US" sz="2800" dirty="0" smtClean="0">
                <a:latin typeface="Ubuntu" panose="020B0504030602030204" pitchFamily="34" charset="0"/>
              </a:rPr>
              <a:t>Paste</a:t>
            </a:r>
          </a:p>
          <a:p>
            <a:pPr lvl="2"/>
            <a:r>
              <a:rPr lang="en-US" sz="2800" dirty="0" smtClean="0">
                <a:latin typeface="Ubuntu" panose="020B0504030602030204" pitchFamily="34" charset="0"/>
              </a:rPr>
              <a:t>Timers</a:t>
            </a:r>
          </a:p>
          <a:p>
            <a:pPr lvl="2"/>
            <a:r>
              <a:rPr lang="en-US" sz="2800" dirty="0" smtClean="0">
                <a:latin typeface="Ubuntu" panose="020B0504030602030204" pitchFamily="34" charset="0"/>
              </a:rPr>
              <a:t>Stickers</a:t>
            </a:r>
          </a:p>
          <a:p>
            <a:pPr lvl="2"/>
            <a:endParaRPr lang="en-US" sz="2800" dirty="0" smtClean="0">
              <a:latin typeface="Ubuntu" panose="020B0504030602030204" pitchFamily="34" charset="0"/>
            </a:endParaRPr>
          </a:p>
          <a:p>
            <a:pPr algn="ctr"/>
            <a:r>
              <a:rPr lang="en-US" b="1" i="1" dirty="0" smtClean="0">
                <a:latin typeface="Ubuntu" panose="020B0504030602030204" pitchFamily="34" charset="0"/>
              </a:rPr>
              <a:t>Dental Office/Dentist</a:t>
            </a:r>
            <a:endParaRPr lang="en-US" b="1" i="1" dirty="0">
              <a:latin typeface="Ubuntu" panose="020B0504030602030204" pitchFamily="34" charset="0"/>
            </a:endParaRPr>
          </a:p>
        </p:txBody>
      </p:sp>
      <p:sp>
        <p:nvSpPr>
          <p:cNvPr id="6" name="TextBox 5"/>
          <p:cNvSpPr txBox="1"/>
          <p:nvPr/>
        </p:nvSpPr>
        <p:spPr>
          <a:xfrm>
            <a:off x="4904511" y="3202793"/>
            <a:ext cx="3962399" cy="2246769"/>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latin typeface="Ubuntu" panose="020B0504030602030204" pitchFamily="34" charset="0"/>
              </a:rPr>
              <a:t>Healthy Communities Grant</a:t>
            </a:r>
            <a:endParaRPr lang="en-US" sz="2800" b="1" dirty="0">
              <a:latin typeface="Ubuntu" panose="020B0504030602030204" pitchFamily="34" charset="0"/>
            </a:endParaRPr>
          </a:p>
          <a:p>
            <a:pPr marL="800100" lvl="1" indent="-342900">
              <a:buFont typeface="Arial" panose="020B0604020202020204" pitchFamily="34" charset="0"/>
              <a:buChar char="•"/>
            </a:pPr>
            <a:r>
              <a:rPr lang="en-US" sz="2800" dirty="0" smtClean="0">
                <a:latin typeface="Ubuntu" panose="020B0504030602030204" pitchFamily="34" charset="0"/>
              </a:rPr>
              <a:t>Printing </a:t>
            </a:r>
            <a:r>
              <a:rPr lang="en-US" sz="2800" dirty="0" smtClean="0">
                <a:latin typeface="Ubuntu" panose="020B0504030602030204" pitchFamily="34" charset="0"/>
              </a:rPr>
              <a:t>of poster</a:t>
            </a:r>
          </a:p>
          <a:p>
            <a:pPr marL="742950" lvl="1" indent="-285750">
              <a:buFont typeface="Arial" panose="020B0604020202020204" pitchFamily="34" charset="0"/>
              <a:buChar char="•"/>
            </a:pPr>
            <a:r>
              <a:rPr lang="en-US" sz="2800" dirty="0" smtClean="0">
                <a:latin typeface="Ubuntu" panose="020B0504030602030204" pitchFamily="34" charset="0"/>
              </a:rPr>
              <a:t>Mouth models</a:t>
            </a:r>
          </a:p>
          <a:p>
            <a:pPr marL="742950" lvl="1" indent="-285750">
              <a:buFont typeface="Arial" panose="020B0604020202020204" pitchFamily="34" charset="0"/>
              <a:buChar char="•"/>
            </a:pPr>
            <a:r>
              <a:rPr lang="en-US" sz="2800" dirty="0" smtClean="0">
                <a:latin typeface="Ubuntu" panose="020B0504030602030204" pitchFamily="34" charset="0"/>
              </a:rPr>
              <a:t>Hand mirrors</a:t>
            </a:r>
            <a:endParaRPr lang="en-US" sz="2800" dirty="0">
              <a:latin typeface="Ubuntu" panose="020B0504030602030204" pitchFamily="34" charset="0"/>
            </a:endParaRPr>
          </a:p>
        </p:txBody>
      </p:sp>
    </p:spTree>
    <p:extLst>
      <p:ext uri="{BB962C8B-B14F-4D97-AF65-F5344CB8AC3E}">
        <p14:creationId xmlns:p14="http://schemas.microsoft.com/office/powerpoint/2010/main" val="209126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05" y="642217"/>
            <a:ext cx="7886700" cy="1325563"/>
          </a:xfrm>
        </p:spPr>
        <p:txBody>
          <a:bodyPr/>
          <a:lstStyle/>
          <a:p>
            <a:pPr algn="ctr"/>
            <a:r>
              <a:rPr lang="en-US" dirty="0" smtClean="0">
                <a:latin typeface="Ubuntu" panose="020B0504030602030204" pitchFamily="34" charset="0"/>
              </a:rPr>
              <a:t>Educate Staff</a:t>
            </a:r>
            <a:endParaRPr lang="en-US" dirty="0">
              <a:latin typeface="Ubuntu" panose="020B0504030602030204" pitchFamily="34" charset="0"/>
            </a:endParaRPr>
          </a:p>
        </p:txBody>
      </p:sp>
      <p:sp>
        <p:nvSpPr>
          <p:cNvPr id="3" name="Content Placeholder 2"/>
          <p:cNvSpPr>
            <a:spLocks noGrp="1"/>
          </p:cNvSpPr>
          <p:nvPr>
            <p:ph idx="1"/>
          </p:nvPr>
        </p:nvSpPr>
        <p:spPr>
          <a:xfrm>
            <a:off x="739487" y="2105891"/>
            <a:ext cx="7559386" cy="3727379"/>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endParaRPr lang="en-US" dirty="0" smtClean="0"/>
          </a:p>
          <a:p>
            <a:pPr marL="0" indent="0" algn="ctr">
              <a:buNone/>
            </a:pPr>
            <a:r>
              <a:rPr lang="en-US" dirty="0" smtClean="0"/>
              <a:t> </a:t>
            </a:r>
            <a:r>
              <a:rPr lang="en-US" sz="8000" b="1" dirty="0" smtClean="0">
                <a:solidFill>
                  <a:srgbClr val="FF0000"/>
                </a:solidFill>
                <a:latin typeface="Ubuntu" panose="020B0504030602030204" pitchFamily="34" charset="0"/>
              </a:rPr>
              <a:t>WHY is this important</a:t>
            </a:r>
            <a:r>
              <a:rPr lang="en-US" sz="8000" dirty="0" smtClean="0">
                <a:solidFill>
                  <a:srgbClr val="FF0000"/>
                </a:solidFill>
                <a:latin typeface="Ubuntu" panose="020B0504030602030204" pitchFamily="34" charset="0"/>
              </a:rPr>
              <a:t>?</a:t>
            </a:r>
          </a:p>
        </p:txBody>
      </p:sp>
    </p:spTree>
    <p:extLst>
      <p:ext uri="{BB962C8B-B14F-4D97-AF65-F5344CB8AC3E}">
        <p14:creationId xmlns:p14="http://schemas.microsoft.com/office/powerpoint/2010/main" val="474218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dirty="0" smtClean="0">
                <a:latin typeface="Ubuntu" panose="020B0504030602030204" pitchFamily="34" charset="0"/>
              </a:rPr>
              <a:t>Staff Training: </a:t>
            </a:r>
            <a:r>
              <a:rPr lang="en-US" altLang="en-US" b="1" u="sng" dirty="0" smtClean="0">
                <a:latin typeface="Ubuntu" panose="020B0504030602030204" pitchFamily="34" charset="0"/>
              </a:rPr>
              <a:t>The FACTS</a:t>
            </a:r>
          </a:p>
        </p:txBody>
      </p:sp>
      <p:sp>
        <p:nvSpPr>
          <p:cNvPr id="24579" name="Content Placeholder 2"/>
          <p:cNvSpPr>
            <a:spLocks noGrp="1"/>
          </p:cNvSpPr>
          <p:nvPr>
            <p:ph idx="1"/>
          </p:nvPr>
        </p:nvSpPr>
        <p:spPr>
          <a:xfrm>
            <a:off x="628650" y="1825625"/>
            <a:ext cx="7886700" cy="4305668"/>
          </a:xfrm>
        </p:spPr>
        <p:txBody>
          <a:bodyPr>
            <a:normAutofit lnSpcReduction="10000"/>
          </a:bodyPr>
          <a:lstStyle/>
          <a:p>
            <a:pPr eaLnBrk="1" hangingPunct="1"/>
            <a:r>
              <a:rPr lang="en-US" altLang="en-US" sz="2400" dirty="0" smtClean="0">
                <a:latin typeface="Ubuntu" panose="020B0504030602030204" pitchFamily="34" charset="0"/>
              </a:rPr>
              <a:t>People with intellectual disabilities have </a:t>
            </a:r>
            <a:r>
              <a:rPr lang="en-US" altLang="en-US" sz="2400" b="1" dirty="0" smtClean="0">
                <a:solidFill>
                  <a:srgbClr val="FF0000"/>
                </a:solidFill>
                <a:latin typeface="Ubuntu" panose="020B0504030602030204" pitchFamily="34" charset="0"/>
              </a:rPr>
              <a:t>an equal right</a:t>
            </a:r>
            <a:r>
              <a:rPr lang="en-US" altLang="en-US" sz="2400" dirty="0" smtClean="0">
                <a:latin typeface="Ubuntu" panose="020B0504030602030204" pitchFamily="34" charset="0"/>
              </a:rPr>
              <a:t> to good oral health.</a:t>
            </a:r>
          </a:p>
          <a:p>
            <a:pPr eaLnBrk="1" hangingPunct="1"/>
            <a:r>
              <a:rPr lang="en-US" altLang="en-US" sz="2400" dirty="0" smtClean="0">
                <a:latin typeface="Ubuntu" panose="020B0504030602030204" pitchFamily="34" charset="0"/>
              </a:rPr>
              <a:t>Good oral hygiene can </a:t>
            </a:r>
            <a:r>
              <a:rPr lang="en-US" altLang="en-US" sz="2400" b="1" dirty="0" smtClean="0">
                <a:solidFill>
                  <a:srgbClr val="FF0000"/>
                </a:solidFill>
                <a:latin typeface="Ubuntu" panose="020B0504030602030204" pitchFamily="34" charset="0"/>
              </a:rPr>
              <a:t>improve social experiences, behaviors and eating.</a:t>
            </a:r>
          </a:p>
          <a:p>
            <a:pPr eaLnBrk="1" hangingPunct="1"/>
            <a:r>
              <a:rPr lang="en-US" altLang="en-US" sz="2400" dirty="0" smtClean="0">
                <a:latin typeface="Ubuntu" panose="020B0504030602030204" pitchFamily="34" charset="0"/>
              </a:rPr>
              <a:t>Oral care is not only an important part of the participant’s personal grooming care, it is the </a:t>
            </a:r>
            <a:r>
              <a:rPr lang="en-US" altLang="en-US" sz="2400" b="1" dirty="0" smtClean="0">
                <a:solidFill>
                  <a:srgbClr val="FF0000"/>
                </a:solidFill>
                <a:latin typeface="Ubuntu" panose="020B0504030602030204" pitchFamily="34" charset="0"/>
              </a:rPr>
              <a:t>prevention of secondary infections that can travel to other parts of the body and have </a:t>
            </a:r>
            <a:r>
              <a:rPr lang="en-US" altLang="en-US" sz="2400" b="1" u="sng" dirty="0" smtClean="0">
                <a:solidFill>
                  <a:srgbClr val="FF0000"/>
                </a:solidFill>
                <a:latin typeface="Ubuntu" panose="020B0504030602030204" pitchFamily="34" charset="0"/>
              </a:rPr>
              <a:t>SERIOUS</a:t>
            </a:r>
            <a:r>
              <a:rPr lang="en-US" altLang="en-US" sz="2400" b="1" dirty="0" smtClean="0">
                <a:solidFill>
                  <a:srgbClr val="FF0000"/>
                </a:solidFill>
                <a:latin typeface="Ubuntu" panose="020B0504030602030204" pitchFamily="34" charset="0"/>
              </a:rPr>
              <a:t> consequences!</a:t>
            </a:r>
          </a:p>
          <a:p>
            <a:pPr eaLnBrk="1" hangingPunct="1"/>
            <a:r>
              <a:rPr lang="en-US" altLang="en-US" sz="2400" b="1" dirty="0" smtClean="0">
                <a:solidFill>
                  <a:srgbClr val="FF0000"/>
                </a:solidFill>
                <a:latin typeface="Ubuntu" panose="020B0504030602030204" pitchFamily="34" charset="0"/>
              </a:rPr>
              <a:t>YOU can have a positive influence on the health </a:t>
            </a:r>
            <a:r>
              <a:rPr lang="en-US" altLang="en-US" sz="2400" dirty="0" smtClean="0">
                <a:latin typeface="Ubuntu" panose="020B0504030602030204" pitchFamily="34" charset="0"/>
              </a:rPr>
              <a:t>of your participants by helping them learn how to independently and regularly brush their teeth.</a:t>
            </a:r>
          </a:p>
          <a:p>
            <a:pPr eaLnBrk="1" hangingPunct="1"/>
            <a:endParaRPr lang="en-US" altLang="en-US" sz="2400" dirty="0" smtClean="0"/>
          </a:p>
          <a:p>
            <a:pPr marL="0" indent="0" eaLnBrk="1" hangingPunct="1">
              <a:buNone/>
            </a:pPr>
            <a:endParaRPr lang="en-US" altLang="en-US" sz="2400" dirty="0" smtClean="0"/>
          </a:p>
          <a:p>
            <a:pPr eaLnBrk="1" hangingPunct="1">
              <a:buFontTx/>
              <a:buNone/>
            </a:pPr>
            <a:endParaRPr lang="en-US" altLang="en-US" sz="2400" dirty="0" smtClean="0"/>
          </a:p>
          <a:p>
            <a:endParaRPr lang="en-US" altLang="en-US" dirty="0" smtClean="0"/>
          </a:p>
        </p:txBody>
      </p:sp>
    </p:spTree>
    <p:extLst>
      <p:ext uri="{BB962C8B-B14F-4D97-AF65-F5344CB8AC3E}">
        <p14:creationId xmlns:p14="http://schemas.microsoft.com/office/powerpoint/2010/main" val="93094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Ubuntu" panose="020B0504030602030204" pitchFamily="34" charset="0"/>
              </a:rPr>
              <a:t>Staff Training…program highlights</a:t>
            </a:r>
            <a:endParaRPr lang="en-US" dirty="0">
              <a:latin typeface="Ubuntu" panose="020B050403060203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Weekly lesson plans; incrementally increase skills each week</a:t>
            </a:r>
          </a:p>
          <a:p>
            <a:r>
              <a:rPr lang="en-US" dirty="0" smtClean="0"/>
              <a:t>Empower participant to brush </a:t>
            </a:r>
            <a:r>
              <a:rPr lang="en-US" i="1" u="sng" dirty="0" smtClean="0">
                <a:solidFill>
                  <a:srgbClr val="FF0000"/>
                </a:solidFill>
              </a:rPr>
              <a:t>independently</a:t>
            </a:r>
            <a:r>
              <a:rPr lang="en-US" dirty="0" smtClean="0"/>
              <a:t> as much as possible</a:t>
            </a:r>
          </a:p>
          <a:p>
            <a:r>
              <a:rPr lang="en-US" dirty="0" smtClean="0"/>
              <a:t>Infection control techniques; storage/no sharing!</a:t>
            </a:r>
          </a:p>
          <a:p>
            <a:r>
              <a:rPr lang="en-US" dirty="0" smtClean="0"/>
              <a:t>Inform parents; support program; brush before bed</a:t>
            </a:r>
          </a:p>
          <a:p>
            <a:r>
              <a:rPr lang="en-US" dirty="0" smtClean="0"/>
              <a:t>Reinforce positive brushing behavior</a:t>
            </a:r>
          </a:p>
          <a:p>
            <a:r>
              <a:rPr lang="en-US" dirty="0" smtClean="0"/>
              <a:t>Motivation for staff </a:t>
            </a:r>
          </a:p>
          <a:p>
            <a:r>
              <a:rPr lang="en-US" dirty="0" smtClean="0"/>
              <a:t>Simple tracking form and requirements</a:t>
            </a:r>
          </a:p>
          <a:p>
            <a:r>
              <a:rPr lang="en-US" dirty="0" smtClean="0"/>
              <a:t>Incentives ($5 gift card) for submitting roster at end of 6 week.</a:t>
            </a:r>
            <a:endParaRPr lang="en-US" dirty="0"/>
          </a:p>
        </p:txBody>
      </p:sp>
    </p:spTree>
    <p:extLst>
      <p:ext uri="{BB962C8B-B14F-4D97-AF65-F5344CB8AC3E}">
        <p14:creationId xmlns:p14="http://schemas.microsoft.com/office/powerpoint/2010/main" val="3510345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Ubuntu" panose="020B0504030602030204" pitchFamily="34" charset="0"/>
              </a:rPr>
              <a:t>Individuals with Intellectual Disabilities (Disparities)</a:t>
            </a:r>
            <a:endParaRPr lang="en-US" dirty="0">
              <a:latin typeface="Ubuntu" panose="020B0504030602030204" pitchFamily="34"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Are at a higher risk </a:t>
            </a:r>
            <a:r>
              <a:rPr lang="en-US" b="1" dirty="0"/>
              <a:t>for gum disease and tooth </a:t>
            </a:r>
            <a:r>
              <a:rPr lang="en-US" b="1" dirty="0" smtClean="0"/>
              <a:t>decay compared to the general population: </a:t>
            </a:r>
          </a:p>
          <a:p>
            <a:endParaRPr lang="en-US" b="1" dirty="0" smtClean="0"/>
          </a:p>
          <a:p>
            <a:endParaRPr lang="en-US" b="1" dirty="0"/>
          </a:p>
          <a:p>
            <a:endParaRPr lang="en-US" b="1" dirty="0" smtClean="0"/>
          </a:p>
          <a:p>
            <a:endParaRPr lang="en-US" b="1" dirty="0" smtClean="0"/>
          </a:p>
          <a:p>
            <a:endParaRPr lang="en-US" b="1" dirty="0"/>
          </a:p>
          <a:p>
            <a:endParaRPr lang="en-US" b="1" dirty="0" smtClean="0"/>
          </a:p>
          <a:p>
            <a:pPr marL="0" indent="0">
              <a:buNone/>
            </a:pPr>
            <a:endParaRPr lang="en-US" b="1" dirty="0" smtClean="0"/>
          </a:p>
          <a:p>
            <a:pPr marL="0" indent="0">
              <a:buNone/>
            </a:pPr>
            <a:r>
              <a:rPr lang="en-US" b="1" dirty="0" smtClean="0"/>
              <a:t>Poor</a:t>
            </a:r>
            <a:r>
              <a:rPr lang="en-US" b="1" dirty="0"/>
              <a:t> communication skills, lack of manual dexterity, fear, uncontrolled movements, and other physical, emotional or behavioral factors can make it difficult </a:t>
            </a:r>
            <a:r>
              <a:rPr lang="en-US" b="1" dirty="0" smtClean="0"/>
              <a:t>to </a:t>
            </a:r>
            <a:r>
              <a:rPr lang="en-US" b="1" dirty="0"/>
              <a:t>maintain proper oral hygiene</a:t>
            </a:r>
            <a:r>
              <a:rPr lang="en-US" dirty="0"/>
              <a:t>.</a:t>
            </a:r>
          </a:p>
          <a:p>
            <a:pPr marL="0" indent="0">
              <a:buNone/>
            </a:pPr>
            <a:r>
              <a:rPr lang="en-US" dirty="0"/>
              <a:t> </a:t>
            </a:r>
          </a:p>
          <a:p>
            <a:endParaRPr lang="en-US" dirty="0"/>
          </a:p>
        </p:txBody>
      </p:sp>
      <p:graphicFrame>
        <p:nvGraphicFramePr>
          <p:cNvPr id="4" name="Table 3"/>
          <p:cNvGraphicFramePr>
            <a:graphicFrameLocks noGrp="1"/>
          </p:cNvGraphicFramePr>
          <p:nvPr>
            <p:extLst/>
          </p:nvPr>
        </p:nvGraphicFramePr>
        <p:xfrm>
          <a:off x="721543" y="2454759"/>
          <a:ext cx="7065645" cy="2168907"/>
        </p:xfrm>
        <a:graphic>
          <a:graphicData uri="http://schemas.openxmlformats.org/drawingml/2006/table">
            <a:tbl>
              <a:tblPr>
                <a:tableStyleId>{5C22544A-7EE6-4342-B048-85BDC9FD1C3A}</a:tableStyleId>
              </a:tblPr>
              <a:tblGrid>
                <a:gridCol w="2355215">
                  <a:extLst>
                    <a:ext uri="{9D8B030D-6E8A-4147-A177-3AD203B41FA5}">
                      <a16:colId xmlns:a16="http://schemas.microsoft.com/office/drawing/2014/main" val="2614534728"/>
                    </a:ext>
                  </a:extLst>
                </a:gridCol>
                <a:gridCol w="2355215">
                  <a:extLst>
                    <a:ext uri="{9D8B030D-6E8A-4147-A177-3AD203B41FA5}">
                      <a16:colId xmlns:a16="http://schemas.microsoft.com/office/drawing/2014/main" val="281665215"/>
                    </a:ext>
                  </a:extLst>
                </a:gridCol>
                <a:gridCol w="2355215">
                  <a:extLst>
                    <a:ext uri="{9D8B030D-6E8A-4147-A177-3AD203B41FA5}">
                      <a16:colId xmlns:a16="http://schemas.microsoft.com/office/drawing/2014/main" val="1526719212"/>
                    </a:ext>
                  </a:extLst>
                </a:gridCol>
              </a:tblGrid>
              <a:tr h="281305">
                <a:tc>
                  <a:txBody>
                    <a:bodyPr/>
                    <a:lstStyle/>
                    <a:p>
                      <a:pPr marL="0" marR="0">
                        <a:lnSpc>
                          <a:spcPct val="107000"/>
                        </a:lnSpc>
                        <a:spcBef>
                          <a:spcPts val="0"/>
                        </a:spcBef>
                        <a:spcAft>
                          <a:spcPts val="0"/>
                        </a:spcAft>
                      </a:pPr>
                      <a:r>
                        <a:rPr lang="en-US" sz="1200" dirty="0">
                          <a:effectLst/>
                        </a:rPr>
                        <a:t> </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tc>
                  <a:txBody>
                    <a:bodyPr/>
                    <a:lstStyle/>
                    <a:p>
                      <a:pPr marL="0" marR="0">
                        <a:lnSpc>
                          <a:spcPct val="107000"/>
                        </a:lnSpc>
                        <a:spcBef>
                          <a:spcPts val="0"/>
                        </a:spcBef>
                        <a:spcAft>
                          <a:spcPts val="0"/>
                        </a:spcAft>
                      </a:pPr>
                      <a:r>
                        <a:rPr lang="en-US" sz="1150" dirty="0">
                          <a:effectLst/>
                        </a:rPr>
                        <a:t>Special Olympics athletes </a:t>
                      </a:r>
                      <a:endParaRPr lang="en-US" sz="1200" dirty="0">
                        <a:effectLst/>
                      </a:endParaRPr>
                    </a:p>
                    <a:p>
                      <a:pPr marL="0" marR="0" algn="ctr">
                        <a:lnSpc>
                          <a:spcPct val="107000"/>
                        </a:lnSpc>
                        <a:spcBef>
                          <a:spcPts val="0"/>
                        </a:spcBef>
                        <a:spcAft>
                          <a:spcPts val="0"/>
                        </a:spcAft>
                      </a:pPr>
                      <a:r>
                        <a:rPr lang="en-US" sz="1150" dirty="0">
                          <a:effectLst/>
                        </a:rPr>
                        <a:t>(%) </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tc>
                  <a:txBody>
                    <a:bodyPr/>
                    <a:lstStyle/>
                    <a:p>
                      <a:pPr marL="0" marR="0">
                        <a:lnSpc>
                          <a:spcPct val="107000"/>
                        </a:lnSpc>
                        <a:spcBef>
                          <a:spcPts val="0"/>
                        </a:spcBef>
                        <a:spcAft>
                          <a:spcPts val="0"/>
                        </a:spcAft>
                      </a:pPr>
                      <a:r>
                        <a:rPr lang="en-US" sz="1150">
                          <a:effectLst/>
                        </a:rPr>
                        <a:t>General population (%) </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extLst>
                  <a:ext uri="{0D108BD9-81ED-4DB2-BD59-A6C34878D82A}">
                    <a16:rowId xmlns:a16="http://schemas.microsoft.com/office/drawing/2014/main" val="2824062011"/>
                  </a:ext>
                </a:extLst>
              </a:tr>
              <a:tr h="174625">
                <a:tc>
                  <a:txBody>
                    <a:bodyPr/>
                    <a:lstStyle/>
                    <a:p>
                      <a:pPr marL="0" marR="0">
                        <a:lnSpc>
                          <a:spcPct val="107000"/>
                        </a:lnSpc>
                        <a:spcBef>
                          <a:spcPts val="0"/>
                        </a:spcBef>
                        <a:spcAft>
                          <a:spcPts val="0"/>
                        </a:spcAft>
                      </a:pPr>
                      <a:r>
                        <a:rPr lang="en-US" sz="1100">
                          <a:effectLst/>
                        </a:rPr>
                        <a:t>Mouth pain in Special Olympics athletes and general population (pain in face and jaw) (18+) </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tc>
                  <a:txBody>
                    <a:bodyPr/>
                    <a:lstStyle/>
                    <a:p>
                      <a:pPr marL="0" marR="0" algn="ctr">
                        <a:lnSpc>
                          <a:spcPct val="107000"/>
                        </a:lnSpc>
                        <a:spcBef>
                          <a:spcPts val="0"/>
                        </a:spcBef>
                        <a:spcAft>
                          <a:spcPts val="0"/>
                        </a:spcAft>
                      </a:pPr>
                      <a:r>
                        <a:rPr lang="en-US" sz="1100" dirty="0">
                          <a:effectLst/>
                        </a:rPr>
                        <a:t>11.7 </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tc>
                  <a:txBody>
                    <a:bodyPr/>
                    <a:lstStyle/>
                    <a:p>
                      <a:pPr marL="0" marR="0" algn="ctr">
                        <a:lnSpc>
                          <a:spcPct val="107000"/>
                        </a:lnSpc>
                        <a:spcBef>
                          <a:spcPts val="0"/>
                        </a:spcBef>
                        <a:spcAft>
                          <a:spcPts val="0"/>
                        </a:spcAft>
                      </a:pPr>
                      <a:r>
                        <a:rPr lang="en-US" sz="1100" dirty="0">
                          <a:effectLst/>
                        </a:rPr>
                        <a:t>4.8</a:t>
                      </a:r>
                      <a:r>
                        <a:rPr lang="en-US" sz="700" baseline="30000" dirty="0">
                          <a:effectLst/>
                        </a:rPr>
                        <a:t>1 </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extLst>
                  <a:ext uri="{0D108BD9-81ED-4DB2-BD59-A6C34878D82A}">
                    <a16:rowId xmlns:a16="http://schemas.microsoft.com/office/drawing/2014/main" val="247034884"/>
                  </a:ext>
                </a:extLst>
              </a:tr>
              <a:tr h="173990">
                <a:tc>
                  <a:txBody>
                    <a:bodyPr/>
                    <a:lstStyle/>
                    <a:p>
                      <a:pPr marL="0" marR="0">
                        <a:lnSpc>
                          <a:spcPct val="107000"/>
                        </a:lnSpc>
                        <a:spcBef>
                          <a:spcPts val="0"/>
                        </a:spcBef>
                        <a:spcAft>
                          <a:spcPts val="0"/>
                        </a:spcAft>
                      </a:pPr>
                      <a:r>
                        <a:rPr lang="en-US" sz="1100" dirty="0">
                          <a:effectLst/>
                        </a:rPr>
                        <a:t>Untreated Tooth Decay in Special Olympics athletes and general population (18-64) </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tc>
                  <a:txBody>
                    <a:bodyPr/>
                    <a:lstStyle/>
                    <a:p>
                      <a:pPr marL="0" marR="0" algn="ctr">
                        <a:lnSpc>
                          <a:spcPct val="107000"/>
                        </a:lnSpc>
                        <a:spcBef>
                          <a:spcPts val="0"/>
                        </a:spcBef>
                        <a:spcAft>
                          <a:spcPts val="0"/>
                        </a:spcAft>
                      </a:pPr>
                      <a:r>
                        <a:rPr lang="en-US" sz="1100" dirty="0">
                          <a:effectLst/>
                        </a:rPr>
                        <a:t>25.6 </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tc>
                  <a:txBody>
                    <a:bodyPr/>
                    <a:lstStyle/>
                    <a:p>
                      <a:pPr marL="0" marR="0" algn="ctr">
                        <a:lnSpc>
                          <a:spcPct val="107000"/>
                        </a:lnSpc>
                        <a:spcBef>
                          <a:spcPts val="0"/>
                        </a:spcBef>
                        <a:spcAft>
                          <a:spcPts val="0"/>
                        </a:spcAft>
                      </a:pPr>
                      <a:r>
                        <a:rPr lang="en-US" sz="1100" dirty="0">
                          <a:effectLst/>
                        </a:rPr>
                        <a:t>23.7</a:t>
                      </a:r>
                      <a:r>
                        <a:rPr lang="en-US" sz="700" baseline="30000" dirty="0">
                          <a:effectLst/>
                        </a:rPr>
                        <a:t>1 </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extLst>
                  <a:ext uri="{0D108BD9-81ED-4DB2-BD59-A6C34878D82A}">
                    <a16:rowId xmlns:a16="http://schemas.microsoft.com/office/drawing/2014/main" val="2035863335"/>
                  </a:ext>
                </a:extLst>
              </a:tr>
              <a:tr h="173990">
                <a:tc>
                  <a:txBody>
                    <a:bodyPr/>
                    <a:lstStyle/>
                    <a:p>
                      <a:pPr marL="0" marR="0">
                        <a:lnSpc>
                          <a:spcPct val="107000"/>
                        </a:lnSpc>
                        <a:spcBef>
                          <a:spcPts val="0"/>
                        </a:spcBef>
                        <a:spcAft>
                          <a:spcPts val="0"/>
                        </a:spcAft>
                      </a:pPr>
                      <a:r>
                        <a:rPr lang="en-US" sz="1100" dirty="0">
                          <a:effectLst/>
                        </a:rPr>
                        <a:t>Missing teeth in Special Olympics athletes (missing teeth) and general population (broken or missing teeth) (18+) </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tc>
                  <a:txBody>
                    <a:bodyPr/>
                    <a:lstStyle/>
                    <a:p>
                      <a:pPr marL="0" marR="0" algn="ctr">
                        <a:lnSpc>
                          <a:spcPct val="107000"/>
                        </a:lnSpc>
                        <a:spcBef>
                          <a:spcPts val="0"/>
                        </a:spcBef>
                        <a:spcAft>
                          <a:spcPts val="0"/>
                        </a:spcAft>
                      </a:pPr>
                      <a:r>
                        <a:rPr lang="en-US" sz="1100">
                          <a:effectLst/>
                        </a:rPr>
                        <a:t>32.7 </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tc>
                  <a:txBody>
                    <a:bodyPr/>
                    <a:lstStyle/>
                    <a:p>
                      <a:pPr marL="0" marR="0" algn="ctr">
                        <a:lnSpc>
                          <a:spcPct val="107000"/>
                        </a:lnSpc>
                        <a:spcBef>
                          <a:spcPts val="0"/>
                        </a:spcBef>
                        <a:spcAft>
                          <a:spcPts val="0"/>
                        </a:spcAft>
                      </a:pPr>
                      <a:r>
                        <a:rPr lang="en-US" sz="1100" dirty="0">
                          <a:effectLst/>
                        </a:rPr>
                        <a:t>16.9</a:t>
                      </a:r>
                      <a:r>
                        <a:rPr lang="en-US" sz="700" baseline="30000" dirty="0">
                          <a:effectLst/>
                        </a:rPr>
                        <a:t>2 </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solidFill>
                      <a:srgbClr val="F9CEBD"/>
                    </a:solidFill>
                  </a:tcPr>
                </a:tc>
                <a:extLst>
                  <a:ext uri="{0D108BD9-81ED-4DB2-BD59-A6C34878D82A}">
                    <a16:rowId xmlns:a16="http://schemas.microsoft.com/office/drawing/2014/main" val="4263612089"/>
                  </a:ext>
                </a:extLst>
              </a:tr>
            </a:tbl>
          </a:graphicData>
        </a:graphic>
      </p:graphicFrame>
      <p:sp>
        <p:nvSpPr>
          <p:cNvPr id="5" name="Rectangle 1"/>
          <p:cNvSpPr>
            <a:spLocks noChangeArrowheads="1"/>
          </p:cNvSpPr>
          <p:nvPr/>
        </p:nvSpPr>
        <p:spPr bwMode="auto">
          <a:xfrm>
            <a:off x="1087939" y="237722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2622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Ubuntu" panose="020B0504030602030204" pitchFamily="34" charset="0"/>
              </a:rPr>
              <a:t>A Dental Abscess</a:t>
            </a:r>
            <a:endParaRPr lang="en-US" dirty="0">
              <a:latin typeface="Ubuntu" panose="020B0504030602030204" pitchFamily="34" charset="0"/>
            </a:endParaRPr>
          </a:p>
        </p:txBody>
      </p:sp>
      <p:pic>
        <p:nvPicPr>
          <p:cNvPr id="11268" name="Picture 4" descr="Image result for photo of dental abs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05" y="1428797"/>
            <a:ext cx="4086210" cy="306071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photo of dental abs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4981885"/>
            <a:ext cx="2095500" cy="144846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photo of dental abs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223" y="1585959"/>
            <a:ext cx="2571750" cy="1752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6205" y="4676020"/>
            <a:ext cx="4688573" cy="1754326"/>
          </a:xfrm>
          <a:prstGeom prst="rect">
            <a:avLst/>
          </a:prstGeom>
          <a:noFill/>
        </p:spPr>
        <p:txBody>
          <a:bodyPr wrap="square" rtlCol="0">
            <a:spAutoFit/>
          </a:bodyPr>
          <a:lstStyle/>
          <a:p>
            <a:r>
              <a:rPr lang="en-US" dirty="0" smtClean="0">
                <a:latin typeface="Ubuntu" panose="020B0504030602030204" pitchFamily="34" charset="0"/>
              </a:rPr>
              <a:t>If left untreated, infection can spread deeper into the tissue and affect surrounding teeth and bones. This could lead to increased pain and swelling and the infection could travel to other parts of the face and body.</a:t>
            </a:r>
            <a:endParaRPr lang="en-US" dirty="0">
              <a:latin typeface="Ubuntu" panose="020B0504030602030204" pitchFamily="34" charset="0"/>
            </a:endParaRPr>
          </a:p>
        </p:txBody>
      </p:sp>
      <p:sp>
        <p:nvSpPr>
          <p:cNvPr id="3" name="Rectangle 2"/>
          <p:cNvSpPr/>
          <p:nvPr/>
        </p:nvSpPr>
        <p:spPr>
          <a:xfrm>
            <a:off x="4572000" y="3475691"/>
            <a:ext cx="4572000" cy="1200329"/>
          </a:xfrm>
          <a:prstGeom prst="rect">
            <a:avLst/>
          </a:prstGeom>
        </p:spPr>
        <p:txBody>
          <a:bodyPr>
            <a:spAutoFit/>
          </a:bodyPr>
          <a:lstStyle/>
          <a:p>
            <a:r>
              <a:rPr lang="en-US" dirty="0">
                <a:latin typeface="Ubuntu" panose="020B0504030602030204" pitchFamily="34" charset="0"/>
              </a:rPr>
              <a:t>The gum tissue can become inflamed, swollen, or infected. A small pimple on the gums may develop and is usually a sign of a dental infection. </a:t>
            </a:r>
          </a:p>
        </p:txBody>
      </p:sp>
    </p:spTree>
    <p:extLst>
      <p:ext uri="{BB962C8B-B14F-4D97-AF65-F5344CB8AC3E}">
        <p14:creationId xmlns:p14="http://schemas.microsoft.com/office/powerpoint/2010/main" val="275641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27" y="721260"/>
            <a:ext cx="7886700" cy="1325563"/>
          </a:xfrm>
        </p:spPr>
        <p:txBody>
          <a:bodyPr>
            <a:normAutofit fontScale="90000"/>
          </a:bodyPr>
          <a:lstStyle/>
          <a:p>
            <a:r>
              <a:rPr lang="en-US" sz="4000" dirty="0" smtClean="0">
                <a:latin typeface="Ubuntu" panose="020B0504030602030204" pitchFamily="34" charset="0"/>
              </a:rPr>
              <a:t>Dental Abscess: </a:t>
            </a:r>
            <a:r>
              <a:rPr lang="en-US" sz="4000" dirty="0">
                <a:latin typeface="Ubuntu" panose="020B0504030602030204" pitchFamily="34" charset="0"/>
              </a:rPr>
              <a:t>Symptoms and Signs</a:t>
            </a:r>
            <a:r>
              <a:rPr lang="en-US" dirty="0">
                <a:latin typeface="Ubuntu" panose="020B0504030602030204" pitchFamily="34" charset="0"/>
              </a:rPr>
              <a:t/>
            </a:r>
            <a:br>
              <a:rPr lang="en-US" dirty="0">
                <a:latin typeface="Ubuntu" panose="020B0504030602030204" pitchFamily="34" charset="0"/>
              </a:rPr>
            </a:br>
            <a:endParaRPr lang="en-US" dirty="0">
              <a:latin typeface="Ubuntu" panose="020B0504030602030204" pitchFamily="34" charset="0"/>
            </a:endParaRPr>
          </a:p>
        </p:txBody>
      </p:sp>
      <p:sp>
        <p:nvSpPr>
          <p:cNvPr id="3" name="Content Placeholder 2"/>
          <p:cNvSpPr>
            <a:spLocks noGrp="1"/>
          </p:cNvSpPr>
          <p:nvPr>
            <p:ph idx="1"/>
          </p:nvPr>
        </p:nvSpPr>
        <p:spPr>
          <a:xfrm>
            <a:off x="590148" y="1594619"/>
            <a:ext cx="7886700" cy="4632926"/>
          </a:xfrm>
        </p:spPr>
        <p:txBody>
          <a:bodyPr>
            <a:normAutofit fontScale="85000" lnSpcReduction="20000"/>
          </a:bodyPr>
          <a:lstStyle/>
          <a:p>
            <a:r>
              <a:rPr lang="en-US" sz="2600" dirty="0" smtClean="0">
                <a:latin typeface="Ubuntu" panose="020B0504030602030204" pitchFamily="34" charset="0"/>
              </a:rPr>
              <a:t>Common </a:t>
            </a:r>
            <a:r>
              <a:rPr lang="en-US" sz="2600" dirty="0">
                <a:latin typeface="Ubuntu" panose="020B0504030602030204" pitchFamily="34" charset="0"/>
              </a:rPr>
              <a:t>symptoms of a </a:t>
            </a:r>
            <a:r>
              <a:rPr lang="en-US" sz="2600" dirty="0" smtClean="0">
                <a:latin typeface="Ubuntu" panose="020B0504030602030204" pitchFamily="34" charset="0"/>
              </a:rPr>
              <a:t>dental abscess</a:t>
            </a:r>
            <a:r>
              <a:rPr lang="en-US" sz="2600" dirty="0">
                <a:latin typeface="Ubuntu" panose="020B0504030602030204" pitchFamily="34" charset="0"/>
              </a:rPr>
              <a:t> include</a:t>
            </a:r>
          </a:p>
          <a:p>
            <a:pPr lvl="1"/>
            <a:r>
              <a:rPr lang="en-US" sz="2600" dirty="0">
                <a:latin typeface="Ubuntu" panose="020B0504030602030204" pitchFamily="34" charset="0"/>
              </a:rPr>
              <a:t>swelling,</a:t>
            </a:r>
          </a:p>
          <a:p>
            <a:pPr lvl="1"/>
            <a:r>
              <a:rPr lang="en-US" sz="2600" dirty="0" smtClean="0">
                <a:latin typeface="Ubuntu" panose="020B0504030602030204" pitchFamily="34" charset="0"/>
              </a:rPr>
              <a:t>pain</a:t>
            </a:r>
            <a:r>
              <a:rPr lang="en-US" sz="2600" dirty="0">
                <a:latin typeface="Ubuntu" panose="020B0504030602030204" pitchFamily="34" charset="0"/>
              </a:rPr>
              <a:t> when chewing,</a:t>
            </a:r>
          </a:p>
          <a:p>
            <a:pPr lvl="1"/>
            <a:r>
              <a:rPr lang="en-US" sz="2600" dirty="0">
                <a:latin typeface="Ubuntu" panose="020B0504030602030204" pitchFamily="34" charset="0"/>
              </a:rPr>
              <a:t>a constant </a:t>
            </a:r>
            <a:r>
              <a:rPr lang="en-US" sz="2600" dirty="0" smtClean="0">
                <a:latin typeface="Ubuntu" panose="020B0504030602030204" pitchFamily="34" charset="0"/>
              </a:rPr>
              <a:t>toothache</a:t>
            </a:r>
            <a:r>
              <a:rPr lang="en-US" sz="2600" dirty="0">
                <a:latin typeface="Ubuntu" panose="020B0504030602030204" pitchFamily="34" charset="0"/>
              </a:rPr>
              <a:t> or a dull,</a:t>
            </a:r>
          </a:p>
          <a:p>
            <a:pPr lvl="1"/>
            <a:r>
              <a:rPr lang="en-US" sz="2600" dirty="0">
                <a:latin typeface="Ubuntu" panose="020B0504030602030204" pitchFamily="34" charset="0"/>
              </a:rPr>
              <a:t>constant throb associated with the tooth.</a:t>
            </a:r>
          </a:p>
          <a:p>
            <a:r>
              <a:rPr lang="en-US" sz="2600" dirty="0">
                <a:latin typeface="Ubuntu" panose="020B0504030602030204" pitchFamily="34" charset="0"/>
              </a:rPr>
              <a:t>Other symptoms may include</a:t>
            </a:r>
          </a:p>
          <a:p>
            <a:pPr lvl="1"/>
            <a:r>
              <a:rPr lang="en-US" sz="2600" dirty="0">
                <a:latin typeface="Ubuntu" panose="020B0504030602030204" pitchFamily="34" charset="0"/>
              </a:rPr>
              <a:t>s</a:t>
            </a:r>
            <a:r>
              <a:rPr lang="en-US" sz="2600" dirty="0" smtClean="0">
                <a:latin typeface="Ubuntu" panose="020B0504030602030204" pitchFamily="34" charset="0"/>
              </a:rPr>
              <a:t>welling </a:t>
            </a:r>
            <a:r>
              <a:rPr lang="en-US" sz="2600" dirty="0">
                <a:latin typeface="Ubuntu" panose="020B0504030602030204" pitchFamily="34" charset="0"/>
              </a:rPr>
              <a:t>of the glands of the neck,</a:t>
            </a:r>
          </a:p>
          <a:p>
            <a:pPr lvl="1"/>
            <a:r>
              <a:rPr lang="en-US" sz="2600" dirty="0" smtClean="0">
                <a:latin typeface="Ubuntu" panose="020B0504030602030204" pitchFamily="34" charset="0"/>
              </a:rPr>
              <a:t>fever,</a:t>
            </a:r>
            <a:endParaRPr lang="en-US" sz="2600" dirty="0">
              <a:latin typeface="Ubuntu" panose="020B0504030602030204" pitchFamily="34" charset="0"/>
            </a:endParaRPr>
          </a:p>
          <a:p>
            <a:pPr lvl="1"/>
            <a:r>
              <a:rPr lang="en-US" sz="2600" dirty="0">
                <a:latin typeface="Ubuntu" panose="020B0504030602030204" pitchFamily="34" charset="0"/>
              </a:rPr>
              <a:t>b</a:t>
            </a:r>
            <a:r>
              <a:rPr lang="en-US" sz="2600" dirty="0" smtClean="0">
                <a:latin typeface="Ubuntu" panose="020B0504030602030204" pitchFamily="34" charset="0"/>
              </a:rPr>
              <a:t>ad breath, </a:t>
            </a:r>
            <a:r>
              <a:rPr lang="en-US" sz="2600" dirty="0">
                <a:latin typeface="Ubuntu" panose="020B0504030602030204" pitchFamily="34" charset="0"/>
              </a:rPr>
              <a:t>and</a:t>
            </a:r>
          </a:p>
          <a:p>
            <a:pPr lvl="1"/>
            <a:r>
              <a:rPr lang="en-US" sz="2600" dirty="0">
                <a:latin typeface="Ubuntu" panose="020B0504030602030204" pitchFamily="34" charset="0"/>
              </a:rPr>
              <a:t>odd or bitter taste in the mouth</a:t>
            </a:r>
            <a:r>
              <a:rPr lang="en-US" sz="2600" dirty="0" smtClean="0">
                <a:latin typeface="Ubuntu" panose="020B0504030602030204" pitchFamily="34" charset="0"/>
              </a:rPr>
              <a:t>.</a:t>
            </a:r>
          </a:p>
          <a:p>
            <a:pPr marL="457200" lvl="1" indent="0">
              <a:buNone/>
            </a:pPr>
            <a:endParaRPr lang="en-US" dirty="0">
              <a:latin typeface="Ubuntu" panose="020B0504030602030204" pitchFamily="34" charset="0"/>
            </a:endParaRPr>
          </a:p>
          <a:p>
            <a:r>
              <a:rPr lang="en-US" sz="2600" dirty="0" smtClean="0">
                <a:latin typeface="Ubuntu" panose="020B0504030602030204" pitchFamily="34" charset="0"/>
              </a:rPr>
              <a:t>The </a:t>
            </a:r>
            <a:r>
              <a:rPr lang="en-US" sz="2600" dirty="0">
                <a:latin typeface="Ubuntu" panose="020B0504030602030204" pitchFamily="34" charset="0"/>
              </a:rPr>
              <a:t>abscess can be painful but occasionally the problem can go unnoticed unless detected by a dental professional</a:t>
            </a:r>
            <a:r>
              <a:rPr lang="en-US" sz="2600" dirty="0" smtClean="0">
                <a:latin typeface="Ubuntu" panose="020B0504030602030204" pitchFamily="34" charset="0"/>
              </a:rPr>
              <a:t>.</a:t>
            </a:r>
          </a:p>
          <a:p>
            <a:r>
              <a:rPr lang="en-US" sz="2600" dirty="0" smtClean="0">
                <a:latin typeface="Ubuntu" panose="020B0504030602030204" pitchFamily="34" charset="0"/>
              </a:rPr>
              <a:t>If seen, recommend participant seek dental evaluations as soon as possible.</a:t>
            </a:r>
            <a:endParaRPr lang="en-US" sz="2600" dirty="0">
              <a:latin typeface="Ubuntu" panose="020B0504030602030204" pitchFamily="34" charset="0"/>
            </a:endParaRPr>
          </a:p>
          <a:p>
            <a:endParaRPr lang="en-US" sz="2600" dirty="0"/>
          </a:p>
        </p:txBody>
      </p:sp>
    </p:spTree>
    <p:extLst>
      <p:ext uri="{BB962C8B-B14F-4D97-AF65-F5344CB8AC3E}">
        <p14:creationId xmlns:p14="http://schemas.microsoft.com/office/powerpoint/2010/main" val="410406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292</TotalTime>
  <Words>551</Words>
  <Application>Microsoft Office PowerPoint</Application>
  <PresentationFormat>On-screen Show (4:3)</PresentationFormat>
  <Paragraphs>120</Paragraphs>
  <Slides>19</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MS PGothic</vt:lpstr>
      <vt:lpstr>Arial</vt:lpstr>
      <vt:lpstr>Calibri</vt:lpstr>
      <vt:lpstr>Calibri Light</vt:lpstr>
      <vt:lpstr>Gill Sans</vt:lpstr>
      <vt:lpstr>Helvetica Neue</vt:lpstr>
      <vt:lpstr>Ubuntu</vt:lpstr>
      <vt:lpstr>Ubuntu Light</vt:lpstr>
      <vt:lpstr>ヒラギノ角ゴ ProN W3</vt:lpstr>
      <vt:lpstr>Office Theme</vt:lpstr>
      <vt:lpstr>SO_AP_Presentation</vt:lpstr>
      <vt:lpstr>1_SO_AP_Presentation</vt:lpstr>
      <vt:lpstr>Hawaii’s Daily Tooth Brushing Program (Pilot)</vt:lpstr>
      <vt:lpstr>The “IDEA”</vt:lpstr>
      <vt:lpstr>Partnerships</vt:lpstr>
      <vt:lpstr>Educate Staff</vt:lpstr>
      <vt:lpstr>Staff Training: The FACTS</vt:lpstr>
      <vt:lpstr>Staff Training…program highlights</vt:lpstr>
      <vt:lpstr>Individuals with Intellectual Disabilities (Disparities)</vt:lpstr>
      <vt:lpstr>A Dental Abscess</vt:lpstr>
      <vt:lpstr>Dental Abscess: Symptoms and Signs </vt:lpstr>
      <vt:lpstr>6 Weeks – 6 Lesson Plans</vt:lpstr>
      <vt:lpstr>Adding incremental skills….</vt:lpstr>
      <vt:lpstr>Options to keep it interesting!</vt:lpstr>
      <vt:lpstr>Keep Tracking Simple</vt:lpstr>
      <vt:lpstr>Supplies for Participants</vt:lpstr>
      <vt:lpstr>PowerPoint Presentation</vt:lpstr>
      <vt:lpstr>PowerPoint Presentation</vt:lpstr>
      <vt:lpstr>PowerPoint Presentation</vt:lpstr>
      <vt:lpstr>So far so good!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Ernst</dc:creator>
  <cp:lastModifiedBy>Jennifer Ernst</cp:lastModifiedBy>
  <cp:revision>23</cp:revision>
  <dcterms:created xsi:type="dcterms:W3CDTF">2019-01-09T22:46:36Z</dcterms:created>
  <dcterms:modified xsi:type="dcterms:W3CDTF">2019-01-14T20:04:57Z</dcterms:modified>
</cp:coreProperties>
</file>