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6"/>
  </p:notesMasterIdLst>
  <p:sldIdLst>
    <p:sldId id="425" r:id="rId3"/>
    <p:sldId id="428" r:id="rId4"/>
    <p:sldId id="479" r:id="rId5"/>
    <p:sldId id="429" r:id="rId6"/>
    <p:sldId id="421" r:id="rId7"/>
    <p:sldId id="465" r:id="rId8"/>
    <p:sldId id="422" r:id="rId9"/>
    <p:sldId id="476" r:id="rId10"/>
    <p:sldId id="430" r:id="rId11"/>
    <p:sldId id="436" r:id="rId12"/>
    <p:sldId id="437" r:id="rId13"/>
    <p:sldId id="480" r:id="rId14"/>
    <p:sldId id="438" r:id="rId15"/>
    <p:sldId id="433" r:id="rId16"/>
    <p:sldId id="439" r:id="rId17"/>
    <p:sldId id="440" r:id="rId18"/>
    <p:sldId id="441" r:id="rId19"/>
    <p:sldId id="481" r:id="rId20"/>
    <p:sldId id="450" r:id="rId21"/>
    <p:sldId id="448" r:id="rId22"/>
    <p:sldId id="474" r:id="rId23"/>
    <p:sldId id="424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2C33A-AD33-4597-8DD4-1F4A5FF3EC8A}" v="1" dt="2024-10-18T11:33:03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58320" autoAdjust="0"/>
  </p:normalViewPr>
  <p:slideViewPr>
    <p:cSldViewPr snapToGrid="0" snapToObjects="1">
      <p:cViewPr varScale="1">
        <p:scale>
          <a:sx n="32" d="100"/>
          <a:sy n="32" d="100"/>
        </p:scale>
        <p:origin x="2284" y="2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B77A8-BF71-40B4-B47A-5FF8FA4EC0CA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Editar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C8316-FB35-4AC8-984C-370EF0F37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7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790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 resistencia también puede denominarse: aptitud aeróbica, aptitud cardiovascular, cardio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/>
              <a:t>Los ejercicios de </a:t>
            </a:r>
            <a:r>
              <a:rPr lang="en-US" dirty="0"/>
              <a:t>resistencia </a:t>
            </a:r>
            <a:r>
              <a:rPr lang="en-US" baseline="0" dirty="0"/>
              <a:t>son </a:t>
            </a:r>
            <a:r>
              <a:rPr lang="en-US" dirty="0"/>
              <a:t>movimientos continuos y rítmicos,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montar</a:t>
            </a:r>
            <a:r>
              <a:rPr lang="en-US" dirty="0"/>
              <a:t> </a:t>
            </a:r>
            <a:r>
              <a:rPr lang="en-US" dirty="0" err="1"/>
              <a:t>bicicleta</a:t>
            </a:r>
            <a:r>
              <a:rPr lang="en-US" dirty="0"/>
              <a:t>, correr o nadar.</a:t>
            </a: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Los ejercicios de resistencia entrenan el corazón y los pulmones para bombear mejor la sangre y hacer llegar más oxígeno a los músculos.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 ejercicio de resistencia también favorece el sueño y reduce la presión arterial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91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¿Cuáles son </a:t>
            </a:r>
            <a:r>
              <a:rPr lang="en-US" baseline="0" dirty="0"/>
              <a:t>otros ejercicios de resistencia? ¿Cuál es su favorito?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 ejercicio de resistencia puede realizarse en cualquier lugar. Prueba tu ejercicio de resistencia favorito durante 30 minutos, 5 días a la semana.</a:t>
            </a: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6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Ubuntu" panose="020B0504030602030204" pitchFamily="34" charset="0"/>
                <a:cs typeface="Calibri"/>
              </a:rPr>
              <a:t>Empieza con poco peso y ve aumentando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56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¿Cuáles son </a:t>
            </a:r>
            <a:r>
              <a:rPr lang="en-US" baseline="0" dirty="0"/>
              <a:t>otros ejercicios de fuerza? ¿Cuál es su favorito?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Los ejercicios de fuerza aumentan la resistencia no sólo de los músculos, sino también de los huesos.</a:t>
            </a:r>
          </a:p>
          <a:p>
            <a:pPr marL="0" indent="0"/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Los ejercicios de fuerza se pueden hacer en cualquier sitio. </a:t>
            </a:r>
            <a:r>
              <a:rPr lang="en-US" sz="1200" dirty="0"/>
              <a:t>La mejor manera de ponerse fuerte es hacer ejercicios de fuerza 2-3 días cada semana.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17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72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Recuerde a los atletas que deben realizar ESTIRAMIENTOS DINÁMICOS antes de la práctica/actividad y Estiramientos estáticos después.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Explique </a:t>
            </a:r>
            <a:r>
              <a:rPr lang="en-US" dirty="0"/>
              <a:t>brevemente </a:t>
            </a:r>
            <a:r>
              <a:rPr lang="en-US" baseline="0" dirty="0"/>
              <a:t>la diferencia entre ambos.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Calibri"/>
              </a:rPr>
              <a:t>Estiramientos dinámicos son rodillas altas, círculos de brazos, patadas en las piernas, etc.</a:t>
            </a:r>
            <a:endParaRPr lang="en-US" dirty="0"/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¿Cuáles son </a:t>
            </a:r>
            <a:r>
              <a:rPr lang="en-US" baseline="0" dirty="0"/>
              <a:t>otros estiramientos? ¿Cuál es tu favorito?</a:t>
            </a:r>
            <a:endParaRPr lang="en-US" dirty="0">
              <a:cs typeface="Calibri" panose="020F0502020204030204"/>
            </a:endParaRPr>
          </a:p>
          <a:p>
            <a:pPr marL="0" indent="0"/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Los estiramientos pueden hacerse en cualquier parte. Intenta realizar un estiramiento para todas las partes del cuerpo, ¡dos o tres días a la semana!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35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El </a:t>
            </a:r>
            <a:r>
              <a:rPr lang="en-US" dirty="0" err="1"/>
              <a:t>equilibrio</a:t>
            </a:r>
            <a:r>
              <a:rPr lang="en-US" dirty="0"/>
              <a:t> facilita el movimiento.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El </a:t>
            </a:r>
            <a:r>
              <a:rPr lang="en-US" dirty="0" err="1"/>
              <a:t>equilibrio</a:t>
            </a:r>
            <a:r>
              <a:rPr lang="en-US" dirty="0"/>
              <a:t> ayuda a prevenir lesiones.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El </a:t>
            </a:r>
            <a:r>
              <a:rPr lang="en-US" dirty="0" err="1"/>
              <a:t>equilibrio</a:t>
            </a:r>
            <a:r>
              <a:rPr lang="en-US" dirty="0"/>
              <a:t> ayuda a disminuir las caídas.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85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El </a:t>
            </a:r>
            <a:r>
              <a:rPr lang="en-US" dirty="0" err="1"/>
              <a:t>equilibrio</a:t>
            </a:r>
            <a:r>
              <a:rPr lang="en-US" dirty="0"/>
              <a:t> puede practicarse en cualquier lugar. Intenta completar un entrenamiento de </a:t>
            </a:r>
            <a:r>
              <a:rPr lang="en-US" dirty="0" err="1"/>
              <a:t>equilibrio</a:t>
            </a:r>
            <a:r>
              <a:rPr lang="en-US" dirty="0"/>
              <a:t> de todo el cuerpo, ¡dos o tres días a la semana!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06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Puedes utilizar las Tarjetas de </a:t>
            </a:r>
            <a:r>
              <a:rPr lang="en-US" baseline="0" dirty="0" err="1"/>
              <a:t>Mejoramiento</a:t>
            </a:r>
            <a:r>
              <a:rPr lang="en-US" baseline="0" dirty="0"/>
              <a:t> </a:t>
            </a:r>
            <a:r>
              <a:rPr lang="en-US" baseline="0" dirty="0" err="1"/>
              <a:t>Físico</a:t>
            </a:r>
            <a:r>
              <a:rPr lang="en-US" baseline="0" dirty="0"/>
              <a:t> para crear rutinas de ejercicios.  Son tarjetas con 5 niveles de resistencia, fuerza, flexibilidad y </a:t>
            </a:r>
            <a:r>
              <a:rPr lang="en-US" baseline="0" dirty="0" err="1"/>
              <a:t>equilibrio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dirty="0"/>
              <a:t>Como Mensajero de Salud, es posible que te pidan que dirijas ejercicios como parte de una práctica, un Programa de Acondicionamiento Físico o incluso como parte de una presentación. Hoy vamos a trabajar juntos para diseñar un entrenamiento. Primero haremos un calentamiento en gran grupo.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87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29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205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035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411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Ahora, ¡a hacer los deberes! Como Mensajero de Salud, puede que te guste guiar a tus compañeros de equipo en el ejercicio.  Tus deberes son crear un vídeo en el que enseñes un ejercicio. O puedes crear un circuito de ejercicios con algunos ejercicios y compartirlo con un amigo. Intenta incluir al menos una forma de hacer el ejercicio más difícil o más fácil.  Puedes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Tarjetas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Mejoramiento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Físico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cualquier otro de tus ejercicios favoritos.  Si te gusta lo que has creado, puedes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publicarlo en los medios de comunicación social para que lo hagan otros atletas.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Puntos extra si puedes explicarme los beneficios de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ejercicios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Gracias a todos por acompañarnos hoy y aprender sobre el Mejoramiento Físico, la actividad física y el ejercicio.  Si tienen alguna pregunta después de la presentación de hoy, pueden enviarnos un correo electrónico a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fitness@specialolympics.org. 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Despues</a:t>
            </a: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aprenderán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sobre los otros dos componentes del Acondicionamiento Físico: Nutrición e Hidratación.  ¡Estamos impacientes por repasar tus deberes!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¡Adiós a todos!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4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Ubuntu" panose="020B0504030602030204" pitchFamily="34" charset="0"/>
                <a:cs typeface="Calibri"/>
              </a:rPr>
              <a:t>Cuando estás en forma, te sientes bien y tienes mucha energía porque tu cuerpo está fuerte y sano.</a:t>
            </a:r>
            <a:endParaRPr lang="en-US" sz="1200" dirty="0">
              <a:latin typeface="Ubuntu" panose="020B0504030602030204" pitchFamily="34" charset="0"/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4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72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Proporcione a los atletas la Guía Fit 5 para Mensajeros de Salud de la </a:t>
            </a:r>
            <a:r>
              <a:rPr lang="en-US" altLang="en-US" dirty="0"/>
              <a:t>sección Cuaderno de ejercicios de la página Recursos para Mensajeros de Salud</a:t>
            </a:r>
            <a:r>
              <a:rPr lang="en-US" dirty="0"/>
              <a:t>.  Dé a los atletas de 3 a 5 minutos para leer la guía.</a:t>
            </a:r>
          </a:p>
          <a:p>
            <a:endParaRPr lang="en-US" dirty="0"/>
          </a:p>
          <a:p>
            <a:r>
              <a:rPr lang="en-US" dirty="0"/>
              <a:t>PREGUNTE: levantando la mano, ¿quién conoce el FIT5?</a:t>
            </a:r>
          </a:p>
          <a:p>
            <a:endParaRPr lang="en-US" dirty="0"/>
          </a:p>
          <a:p>
            <a:r>
              <a:rPr lang="en-US" dirty="0"/>
              <a:t>DI: </a:t>
            </a:r>
          </a:p>
          <a:p>
            <a:r>
              <a:rPr lang="en-US" dirty="0"/>
              <a:t>Olimpiadas Especiales creó una </a:t>
            </a:r>
            <a:r>
              <a:rPr lang="en-US" baseline="0" dirty="0"/>
              <a:t>guía llamada "Cómo conseguir tu Fit 5" para que sea más fácil estar en forma.  </a:t>
            </a:r>
          </a:p>
          <a:p>
            <a:endParaRPr lang="en-US" baseline="0" dirty="0"/>
          </a:p>
          <a:p>
            <a:r>
              <a:rPr lang="en-US" baseline="0" dirty="0"/>
              <a:t>La guía se basa en 3 sencillos objetivos: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Ejercicio 5 días a la semana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Comer un total de 5 frutas y verduras al día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Beber 5 botellas de agua al día</a:t>
            </a:r>
          </a:p>
          <a:p>
            <a:endParaRPr lang="en-US" baseline="0" dirty="0"/>
          </a:p>
          <a:p>
            <a:r>
              <a:rPr lang="en-US" baseline="0" dirty="0"/>
              <a:t>La guía contiene mucha información para ayudar a los atletas a alcanzar su objetivo en cada una de esas áreas.</a:t>
            </a:r>
          </a:p>
          <a:p>
            <a:r>
              <a:rPr lang="en-US" baseline="0" dirty="0"/>
              <a:t>Puedes seguir tus progresos en el tracker que encontrarás al final de la guía.  </a:t>
            </a:r>
          </a:p>
          <a:p>
            <a:endParaRPr lang="en-US" baseline="0" dirty="0"/>
          </a:p>
          <a:p>
            <a:r>
              <a:rPr lang="en-US" baseline="0" dirty="0"/>
              <a:t>Fue diseñado por atletas, para atletas, con atletas que enseñan a otros atletas cada lección.  Incluye ejercicios de adaptación.  Los animamos a poner en práctica FIT5 con los atletas de sus comunidades.</a:t>
            </a:r>
          </a:p>
          <a:p>
            <a:endParaRPr lang="en-US" dirty="0"/>
          </a:p>
          <a:p>
            <a:r>
              <a:rPr lang="en-US" baseline="0" dirty="0"/>
              <a:t>En otra sesión nos </a:t>
            </a:r>
            <a:r>
              <a:rPr lang="en-US" dirty="0"/>
              <a:t>centraremos en la Nutrición </a:t>
            </a:r>
            <a:r>
              <a:rPr lang="en-US" baseline="0" dirty="0"/>
              <a:t>y la Hidratación.  Ahora nos centraremos en la Actividad Física y el Ejercicio.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2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Hablemos más de actividad física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87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DI:</a:t>
            </a:r>
          </a:p>
          <a:p>
            <a:r>
              <a:rPr lang="en-US" dirty="0"/>
              <a:t>A veces las palabras actividad física y ejercicio se utilizan como la misma cosa, pero no lo son. 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La actividad física es CUALQUIER movimiento de nuestro cuerpo.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El ejercicio es un movimiento intencionado que se realiza para mejorar o mantener la forma física.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El ejercicio es un TIPO de actividad física, pero no todas las actividades físicas son ejercicio.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PREGUNTA:</a:t>
            </a:r>
          </a:p>
          <a:p>
            <a:r>
              <a:rPr lang="en-US" dirty="0"/>
              <a:t>¿Puede </a:t>
            </a:r>
            <a:r>
              <a:rPr lang="en-US" baseline="0" dirty="0"/>
              <a:t>darme 3 ejemplos de cada uno que no estén ya en la foto?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Ejemplos de AF serían </a:t>
            </a:r>
            <a:r>
              <a:rPr lang="en-US" b="1" baseline="0" dirty="0"/>
              <a:t>cualquier actividad: trabajar en el jardín</a:t>
            </a:r>
            <a:r>
              <a:rPr lang="en-US" baseline="0" dirty="0"/>
              <a:t>, caminar, montar en bicicleta, limpiar, subir escaleras,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Ejemplos de ejercicios serían yoga, footing o caminar a paso ligero, levantamiento de pesas, flexiones, etc.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DI:</a:t>
            </a:r>
          </a:p>
          <a:p>
            <a:r>
              <a:rPr lang="en-US" baseline="0" dirty="0"/>
              <a:t>Se recomienda realizar al menos de 150 a 300 minutos (de 2,5 a 5 horas a lo largo de la semana) de actividad física de intensidad media a alta a lo largo de la semana para mantenerse sano.  Siguiendo el objetivo de Fit 5 de HACER EJERCICIO 5 días a la semana te asegurarás de conseguir esa recomendación. </a:t>
            </a:r>
            <a:r>
              <a:rPr lang="en-US" dirty="0">
                <a:cs typeface="Calibri"/>
              </a:rPr>
              <a:t>Necesita una combinación de actividad física para mantenerse en forma y sano.  Estas son las directrices para adultos.  Intensidad moderada significa actividad que hace que su corazón lata más rápido, respire más fuerte y le haga sudar.</a:t>
            </a:r>
          </a:p>
          <a:p>
            <a:endParaRPr lang="en-US" dirty="0"/>
          </a:p>
          <a:p>
            <a:r>
              <a:rPr lang="en-US" dirty="0">
                <a:cs typeface="Calibri"/>
              </a:rPr>
              <a:t>Las personas que prefieren un entrenamiento más duro y enérgico, como correr, pueden dedicar 75 minutos a la semana.</a:t>
            </a:r>
          </a:p>
          <a:p>
            <a:endParaRPr lang="en-US" baseline="0" dirty="0"/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Intente mantenerse activo a lo largo del día con ejercicio y actividades físicas. Incluso una actividad física ligera, como subir las escaleras, estar de pie en lugar de sentado o hacer tareas domésticas, es mejor para ti que estar sentado sin hacer nada.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3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Puedes convertirte en un major </a:t>
            </a:r>
            <a:r>
              <a:rPr lang="en-US" dirty="0" err="1"/>
              <a:t>atleta</a:t>
            </a:r>
            <a:r>
              <a:rPr lang="en-US" dirty="0"/>
              <a:t> disfrutando de la actividad física fuera de tu práctica deportiva. Hay muchas formas de mantenerse físicamente activo. Ciertos ejercicios pueden ayudarte a mejorar las habilidades necesarias para tu deporte.</a:t>
            </a:r>
          </a:p>
          <a:p>
            <a:endParaRPr lang="en-US" dirty="0"/>
          </a:p>
          <a:p>
            <a:r>
              <a:rPr lang="en-US" dirty="0"/>
              <a:t>El Mejoramiento Físico consta de 4 partes relacionadas con el ejercicio y la actividad física:</a:t>
            </a:r>
          </a:p>
          <a:p>
            <a:r>
              <a:rPr lang="en-US" dirty="0"/>
              <a:t>Resistencia</a:t>
            </a:r>
          </a:p>
          <a:p>
            <a:r>
              <a:rPr lang="en-US" dirty="0"/>
              <a:t>Fuerza</a:t>
            </a:r>
          </a:p>
          <a:p>
            <a:r>
              <a:rPr lang="en-US" dirty="0"/>
              <a:t>Flexibilidad</a:t>
            </a:r>
          </a:p>
          <a:p>
            <a:r>
              <a:rPr lang="en-US" dirty="0"/>
              <a:t>Equilibrio o Balance</a:t>
            </a:r>
          </a:p>
          <a:p>
            <a:pPr marL="0" indent="0"/>
            <a:endParaRPr lang="en-US" dirty="0"/>
          </a:p>
          <a:p>
            <a:r>
              <a:rPr lang="en-US" dirty="0"/>
              <a:t>Todos los ejercicios </a:t>
            </a:r>
            <a:r>
              <a:rPr lang="en-US" baseline="0" dirty="0"/>
              <a:t>hacen trabajar el cuerpo de distintas maneras.  Para mantenerte sano, debes incorporar distintos tipos de ejercicios. 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 resistencia es la capacidad de tu cuerpo para mantenerse en movimiento durante largos periodos de tiempo. La resistencia puede ayudarte a correr distancias más largas sin parar y a practicar durante más tiempo con menos descansos.  ¿Cuáles son algunos ejemplos de ejercicios de resistencia?</a:t>
            </a:r>
            <a:r>
              <a:rPr lang="en-US" baseline="0" dirty="0"/>
              <a:t>  (pide 2 ejemplos)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 fuerza es la capacidad del cuerpo para realizar un trabajo. La fuerza te permite saltar más alto, lanzar más lejos y </a:t>
            </a:r>
            <a:r>
              <a:rPr lang="en-US" dirty="0" err="1"/>
              <a:t>esprintar</a:t>
            </a:r>
            <a:r>
              <a:rPr lang="en-US" dirty="0"/>
              <a:t> (</a:t>
            </a:r>
            <a:r>
              <a:rPr lang="en-US" dirty="0" err="1"/>
              <a:t>correr</a:t>
            </a:r>
            <a:r>
              <a:rPr lang="en-US" dirty="0"/>
              <a:t> mas </a:t>
            </a:r>
            <a:r>
              <a:rPr lang="en-US" dirty="0" err="1"/>
              <a:t>rápido</a:t>
            </a:r>
            <a:r>
              <a:rPr lang="en-US" dirty="0"/>
              <a:t> al </a:t>
            </a:r>
            <a:r>
              <a:rPr lang="en-US" dirty="0" err="1"/>
              <a:t>finalizar</a:t>
            </a:r>
            <a:r>
              <a:rPr lang="en-US" dirty="0"/>
              <a:t> una Carrera) más rápido. </a:t>
            </a:r>
            <a:r>
              <a:rPr lang="en-US" baseline="0" dirty="0"/>
              <a:t>¿Cuáles son algunos ejemplos de ejercicios de fuerza? (pide al menos 2 ejemplos)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 flexibilidad es la capacidad de tu cuerpo para moverse con facilidad en todas direcciones. Ser flexible facilita la práctica deportiva y ayuda a prevenir lesiones musculares y articulares. </a:t>
            </a:r>
            <a:r>
              <a:rPr lang="en-US" baseline="0" dirty="0"/>
              <a:t>¿Cuáles son algunos ejemplos de ejercicios de flexibilidad? (pide 2 ejemplos)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El </a:t>
            </a:r>
            <a:r>
              <a:rPr lang="en-US" dirty="0" err="1"/>
              <a:t>equilibrio</a:t>
            </a:r>
            <a:r>
              <a:rPr lang="en-US" dirty="0"/>
              <a:t> es la capacidad del cuerpo para mantenerse erguido o controlar los movimientos. El </a:t>
            </a:r>
            <a:r>
              <a:rPr lang="en-US" dirty="0" err="1"/>
              <a:t>equilibrio</a:t>
            </a:r>
            <a:r>
              <a:rPr lang="en-US" dirty="0"/>
              <a:t> te ayuda a mantener el control cuando haces deporte y a evitar caídas. </a:t>
            </a:r>
            <a:r>
              <a:rPr lang="en-US" baseline="0" dirty="0"/>
              <a:t>¿Cuáles son algunos ejemplos de ejercicios de </a:t>
            </a:r>
            <a:r>
              <a:rPr lang="en-US" baseline="0" dirty="0" err="1"/>
              <a:t>equilibrio</a:t>
            </a:r>
            <a:r>
              <a:rPr lang="en-US" baseline="0" dirty="0"/>
              <a:t>? (pide 2 ejemplos)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9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7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9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3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9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16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64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5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7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3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06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2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25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0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7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9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8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7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1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9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7886700" cy="5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Haga clic para editar el estilo del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Haga clic para editar los estilos de texto maestro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1752-013A-F846-A224-C050C598DA3C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7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Ubuntu" charset="0"/>
          <a:ea typeface="Ubuntu" charset="0"/>
          <a:cs typeface="Ubuntu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6F34-350C-9D48-A06E-294113D0B0B9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77E832-02F6-4194-9E7C-A75028694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291" y="1219201"/>
            <a:ext cx="3918709" cy="2396835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Mejoramiento Físico para Mensajeros de Salud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1002615"/>
            <a:ext cx="4890800" cy="32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9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Resistencia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603057" cy="39475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/>
            <a:r>
              <a:rPr lang="en-US" sz="3000" dirty="0">
                <a:latin typeface="Ubuntu" panose="020B0504030602030204" pitchFamily="34" charset="0"/>
                <a:ea typeface="+mn-lt"/>
                <a:cs typeface="Calibri"/>
              </a:rPr>
              <a:t>Capacidad para mantener el cuerpo en movimiento durante largos periodos de tiempo</a:t>
            </a:r>
            <a:endParaRPr lang="en-US" sz="3000" dirty="0">
              <a:latin typeface="Ubuntu" panose="020B0504030602030204" pitchFamily="34" charset="0"/>
              <a:cs typeface="Calibri"/>
            </a:endParaRP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ea typeface="+mn-lt"/>
                <a:cs typeface="Calibri"/>
              </a:rPr>
              <a:t>Te ayuda a correr distancias largas sin parar y a practicar durante más tiempo sin descanso</a:t>
            </a: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ea typeface="+mn-lt"/>
                <a:cs typeface="Calibri"/>
              </a:rPr>
              <a:t>Mejorar la resistencia realizando actividades que aumenten el ritmo cardíaco y le hagan respirar con más dificultad.</a:t>
            </a:r>
            <a:endParaRPr lang="en-US" sz="3000" dirty="0">
              <a:latin typeface="Ubuntu" panose="020B0504030602030204" pitchFamily="34" charset="0"/>
              <a:cs typeface="Calibri"/>
            </a:endParaRPr>
          </a:p>
          <a:p>
            <a:pPr marL="342900" indent="-342900"/>
            <a:endParaRPr lang="en-US" sz="3000" dirty="0">
              <a:latin typeface="Ubuntu" panose="020B0504030602030204" pitchFamily="34" charset="0"/>
              <a:cs typeface="Calibri"/>
            </a:endParaRPr>
          </a:p>
          <a:p>
            <a:pPr marL="457200" indent="-457200"/>
            <a:endParaRPr lang="en-US" sz="3000" dirty="0">
              <a:solidFill>
                <a:schemeClr val="tx2"/>
              </a:solidFill>
              <a:latin typeface="Ubuntu" panose="020B0504030602030204" pitchFamily="34" charset="0"/>
              <a:cs typeface="Calibri"/>
            </a:endParaRPr>
          </a:p>
          <a:p>
            <a:endParaRPr lang="en-US" sz="3000" dirty="0">
              <a:latin typeface="Ubuntu" panose="020B0504030602030204" pitchFamily="34" charset="0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2" y="2413124"/>
            <a:ext cx="1570180" cy="364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0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Ubuntu"/>
              </a:rPr>
              <a:t>Actividades de resistencia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5FE4A-03D2-4E29-B9C5-FD21D2EC4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789498"/>
            <a:ext cx="4014148" cy="17923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¿Qué ejercicios haces para aumentar tu resistencia?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B2A09B-A31A-D54D-F8BD-459AB869B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8" y="2326329"/>
            <a:ext cx="4804592" cy="307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6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E259-440D-41D5-B3F2-EA290F35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/>
              </a:rPr>
              <a:t>Fuerza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88DC2-0E78-424E-BE0A-269BC07C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54" y="1951017"/>
            <a:ext cx="673887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Capacidad de trabajo de su cuerpo</a:t>
            </a: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La fuerza te ayuda a saltar alto, lanzar lejos y esprintar rápido</a:t>
            </a: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Cuando eres fuerte, puedes levantar y cargar cosas pesadas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cs typeface="Calibri"/>
              </a:rPr>
              <a:t>Mejorar la fuerza realizando actividades que carguen los músculos con peso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86A84-E7BF-4123-AA6B-2580B3AC3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31" y="2006283"/>
            <a:ext cx="1579648" cy="33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2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Ubuntu"/>
              </a:rPr>
              <a:t>Actividades de fuerza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9C843-178E-4690-97D9-3AF3832E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5328" y="2983092"/>
            <a:ext cx="3886200" cy="15640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¿Cuáles son sus ejercicios preferidos para aumentar la fuerza?</a:t>
            </a:r>
            <a:endParaRPr lang="en-US" sz="34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28D69-E295-9A6C-E158-FB75A74FF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" y="2545215"/>
            <a:ext cx="50387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0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Flexibilidad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88444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en-US" sz="3000" dirty="0">
                <a:latin typeface="Ubuntu" panose="020B0504030602030204" pitchFamily="34" charset="0"/>
                <a:cs typeface="Calibri"/>
              </a:rPr>
              <a:t>Capacidad del cuerpo para moverse con facilidad en todas direcciones</a:t>
            </a: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cs typeface="Calibri"/>
              </a:rPr>
              <a:t>Facilita la práctica de habilidades deportivas</a:t>
            </a: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cs typeface="Calibri"/>
              </a:rPr>
              <a:t>Evita lesiones en músculos y articulaciones</a:t>
            </a:r>
            <a:endParaRPr lang="en-US" dirty="0">
              <a:latin typeface="Ubuntu" panose="020B0504030602030204" pitchFamily="34" charset="0"/>
            </a:endParaRP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Mejorar la flexibilidad realizando estiramientos dinámicos y estáticos</a:t>
            </a:r>
          </a:p>
          <a:p>
            <a:pPr marL="342900" indent="-342900"/>
            <a:endParaRPr lang="en-US" dirty="0">
              <a:latin typeface="Ubuntu" panose="020B0504030602030204" pitchFamily="34" charset="0"/>
              <a:cs typeface="Calibri"/>
            </a:endParaRPr>
          </a:p>
          <a:p>
            <a:pPr marL="800100" lvl="1" indent="-342900"/>
            <a:endParaRPr lang="en-US" dirty="0">
              <a:latin typeface="Ubuntu" panose="020B0504030602030204" pitchFamily="34" charset="0"/>
            </a:endParaRPr>
          </a:p>
          <a:p>
            <a:pPr marL="457200" indent="-457200"/>
            <a:endParaRPr lang="en-US" dirty="0">
              <a:solidFill>
                <a:srgbClr val="44546A"/>
              </a:solidFill>
              <a:latin typeface="Ubuntu" panose="020B0504030602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Ubuntu" panose="020B05040306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51" y="2754920"/>
            <a:ext cx="2145355" cy="28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2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Ubuntu"/>
              </a:rPr>
              <a:t>Actividades de flexibilidad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E39A-866C-470E-9EF3-CAEFB8A8A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236" y="1814739"/>
            <a:ext cx="4235923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200" dirty="0">
                <a:latin typeface="Ubuntu" panose="020B0504030602030204" pitchFamily="34" charset="0"/>
                <a:cs typeface="Calibri"/>
              </a:rPr>
              <a:t>Estiramientos dinámicos mueven todo el cuerpo para preparar los músculos para la actividad</a:t>
            </a:r>
            <a:endParaRPr lang="en-US" sz="3200" dirty="0">
              <a:latin typeface="Ubuntu" panose="020B0504030602030204" pitchFamily="34" charset="0"/>
              <a:ea typeface="+mn-lt"/>
              <a:cs typeface="+mn-lt"/>
            </a:endParaRPr>
          </a:p>
          <a:p>
            <a:pPr lvl="1"/>
            <a:r>
              <a:rPr lang="en-US" sz="2800" dirty="0">
                <a:latin typeface="Ubuntu" panose="020B0504030602030204" pitchFamily="34" charset="0"/>
                <a:cs typeface="Calibri"/>
              </a:rPr>
              <a:t>Lo mejor para calentar</a:t>
            </a:r>
            <a:endParaRPr lang="en-US" sz="2800" dirty="0">
              <a:latin typeface="Ubuntu" panose="020B0504030602030204" pitchFamily="34" charset="0"/>
              <a:ea typeface="+mn-lt"/>
              <a:cs typeface="+mn-lt"/>
            </a:endParaRPr>
          </a:p>
          <a:p>
            <a:r>
              <a:rPr lang="en-US" sz="3200" dirty="0">
                <a:latin typeface="Ubuntu" panose="020B0504030602030204" pitchFamily="34" charset="0"/>
                <a:cs typeface="Calibri"/>
              </a:rPr>
              <a:t>Los estiramientos estáticos consisten en mantener la posición de estiramiento sin moverse.</a:t>
            </a:r>
            <a:endParaRPr lang="en-US" sz="3200" dirty="0">
              <a:latin typeface="Ubuntu" panose="020B0504030602030204" pitchFamily="34" charset="0"/>
              <a:ea typeface="+mn-lt"/>
              <a:cs typeface="+mn-lt"/>
            </a:endParaRPr>
          </a:p>
          <a:p>
            <a:pPr lvl="1"/>
            <a:r>
              <a:rPr lang="en-US" sz="2800" dirty="0">
                <a:latin typeface="Ubuntu" panose="020B0504030602030204" pitchFamily="34" charset="0"/>
                <a:ea typeface="+mn-lt"/>
                <a:cs typeface="+mn-lt"/>
              </a:rPr>
              <a:t>Lo mejor para refrescarse</a:t>
            </a:r>
            <a:endParaRPr lang="en-US" sz="2800" dirty="0">
              <a:latin typeface="Ubuntu" panose="020B0504030602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828D7-10E0-87C3-9A8D-2016AB4D2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4583"/>
            <a:ext cx="4716236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0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4" y="2576945"/>
            <a:ext cx="2927986" cy="3272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Equilibrio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27910"/>
            <a:ext cx="6341644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/>
            <a:r>
              <a:rPr lang="en-US" sz="3000" dirty="0">
                <a:latin typeface="Ubuntu" panose="020B0504030602030204" pitchFamily="34" charset="0"/>
                <a:cs typeface="Calibri"/>
              </a:rPr>
              <a:t>Capacidad del cuerpo para mantenerse erguido y </a:t>
            </a:r>
            <a:r>
              <a:rPr lang="en-US" sz="3000" dirty="0" err="1">
                <a:latin typeface="Ubuntu" panose="020B0504030602030204" pitchFamily="34" charset="0"/>
                <a:cs typeface="Calibri"/>
              </a:rPr>
              <a:t>estable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, y </a:t>
            </a:r>
            <a:r>
              <a:rPr lang="en-US" sz="3000" dirty="0" err="1">
                <a:latin typeface="Ubuntu" panose="020B0504030602030204" pitchFamily="34" charset="0"/>
                <a:cs typeface="Calibri"/>
              </a:rPr>
              <a:t>controlar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los movimientos.</a:t>
            </a: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cs typeface="Calibri"/>
              </a:rPr>
              <a:t>Ayuda a mantener el control durante la práctica deportiva y a evitar caídas</a:t>
            </a: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cs typeface="Calibri"/>
              </a:rPr>
              <a:t>Mejore el </a:t>
            </a:r>
            <a:r>
              <a:rPr lang="en-US" sz="3000" dirty="0" err="1">
                <a:latin typeface="Ubuntu" panose="020B0504030602030204" pitchFamily="34" charset="0"/>
                <a:cs typeface="Calibri"/>
              </a:rPr>
              <a:t>equilibrio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realizando actividades que le hagan ponerse de pie sobre uno o ambos pies, moverse y desplazar su peso.</a:t>
            </a:r>
          </a:p>
          <a:p>
            <a:pPr marL="0" indent="0">
              <a:buNone/>
            </a:pPr>
            <a:endParaRPr lang="en-US" sz="3000" dirty="0">
              <a:latin typeface="Ubuntu" panose="020B0504030602030204" pitchFamily="34" charset="0"/>
              <a:cs typeface="Calibri"/>
            </a:endParaRPr>
          </a:p>
          <a:p>
            <a:pPr marL="800100" lvl="1" indent="-342900"/>
            <a:endParaRPr lang="en-US" sz="3000" dirty="0">
              <a:solidFill>
                <a:srgbClr val="000000"/>
              </a:solidFill>
              <a:latin typeface="Ubuntu" panose="020B0504030602030204" pitchFamily="34" charset="0"/>
              <a:cs typeface="Calibri"/>
            </a:endParaRPr>
          </a:p>
          <a:p>
            <a:pPr marL="457200" indent="-457200"/>
            <a:endParaRPr lang="en-US" sz="3000" dirty="0">
              <a:solidFill>
                <a:srgbClr val="44546A"/>
              </a:solidFill>
              <a:latin typeface="Ubuntu" panose="020B0504030602030204" pitchFamily="34" charset="0"/>
              <a:cs typeface="Calibri"/>
            </a:endParaRPr>
          </a:p>
          <a:p>
            <a:endParaRPr lang="en-US" sz="3000" dirty="0">
              <a:latin typeface="Ubuntu" panose="020B0504030602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772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Ubuntu"/>
              </a:rPr>
              <a:t>Actividades de balance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07BE2-0F7F-497A-B016-653E99B1C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5093" y="2935968"/>
            <a:ext cx="4147457" cy="19673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Dé un ejemplo de cuándo utiliza el </a:t>
            </a:r>
            <a:r>
              <a:rPr lang="en-US" sz="3400" b="1" dirty="0" err="1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equilibrio</a:t>
            </a: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E89B9-1142-69CC-C986-83416BD4E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" y="2986261"/>
            <a:ext cx="5057504" cy="20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5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Tarjetas de mejoramiento físico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027E3-A0B7-6E59-14AA-A032280FF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10" y="1640114"/>
            <a:ext cx="3380225" cy="5217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415916-7146-0350-9C4E-52AA590D75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572000" y="1643743"/>
            <a:ext cx="3393638" cy="52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78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77E832-02F6-4194-9E7C-A75028694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0781" y="892995"/>
            <a:ext cx="9411511" cy="2387600"/>
          </a:xfrm>
        </p:spPr>
        <p:txBody>
          <a:bodyPr/>
          <a:lstStyle/>
          <a:p>
            <a:r>
              <a:rPr lang="en-US" dirty="0" err="1"/>
              <a:t>Consejos</a:t>
            </a:r>
            <a:r>
              <a:rPr lang="en-US" dirty="0"/>
              <a:t> para los Mensajeros de Salud</a:t>
            </a:r>
          </a:p>
        </p:txBody>
      </p:sp>
    </p:spTree>
    <p:extLst>
      <p:ext uri="{BB962C8B-B14F-4D97-AF65-F5344CB8AC3E}">
        <p14:creationId xmlns:p14="http://schemas.microsoft.com/office/powerpoint/2010/main" val="122614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77E832-02F6-4194-9E7C-A75028694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0781" y="892995"/>
            <a:ext cx="9411511" cy="2387600"/>
          </a:xfrm>
        </p:spPr>
        <p:txBody>
          <a:bodyPr/>
          <a:lstStyle/>
          <a:p>
            <a:r>
              <a:rPr lang="en-US" dirty="0"/>
              <a:t>¿Qué es el Mejoramiento Físico?</a:t>
            </a:r>
          </a:p>
        </p:txBody>
      </p:sp>
    </p:spTree>
    <p:extLst>
      <p:ext uri="{BB962C8B-B14F-4D97-AF65-F5344CB8AC3E}">
        <p14:creationId xmlns:p14="http://schemas.microsoft.com/office/powerpoint/2010/main" val="1952314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" y="238418"/>
            <a:ext cx="5927272" cy="78179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Ubuntu"/>
              </a:rPr>
              <a:t>Claves para el Mejoramiento Físico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88" y="1709869"/>
            <a:ext cx="8244041" cy="47082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3000" dirty="0">
                <a:latin typeface="Ubuntu"/>
              </a:rPr>
              <a:t>Debe ser divertido y desafiante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r>
              <a:rPr lang="en-US" sz="3000" dirty="0">
                <a:latin typeface="Ubuntu"/>
              </a:rPr>
              <a:t>Debe ser social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r>
              <a:rPr lang="en-US" sz="3000" dirty="0">
                <a:latin typeface="Ubuntu"/>
              </a:rPr>
              <a:t>Debe ser personalizado</a:t>
            </a:r>
          </a:p>
          <a:p>
            <a:pPr marL="342900" indent="-342900"/>
            <a:r>
              <a:rPr lang="en-US" sz="3000" dirty="0">
                <a:latin typeface="Ubuntu"/>
              </a:rPr>
              <a:t>Debe ser Seguro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r>
              <a:rPr lang="en-US" sz="3000" dirty="0" err="1">
                <a:latin typeface="Ubuntu"/>
              </a:rPr>
              <a:t>Empezar</a:t>
            </a:r>
            <a:r>
              <a:rPr lang="en-US" sz="3000" dirty="0">
                <a:latin typeface="Ubuntu"/>
              </a:rPr>
              <a:t> despacio y en buena forma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r>
              <a:rPr lang="en-US" sz="3000" dirty="0">
                <a:latin typeface="Ubuntu"/>
              </a:rPr>
              <a:t>Todo el año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r>
              <a:rPr lang="en-US" sz="3000" dirty="0">
                <a:latin typeface="Ubuntu"/>
              </a:rPr>
              <a:t>Es progresivo: cada vez mejor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r>
              <a:rPr lang="en-US" sz="3000" dirty="0" err="1">
                <a:latin typeface="Ubuntu"/>
              </a:rPr>
              <a:t>Realizar</a:t>
            </a:r>
            <a:r>
              <a:rPr lang="en-US" sz="3000" dirty="0">
                <a:latin typeface="Ubuntu"/>
              </a:rPr>
              <a:t> </a:t>
            </a:r>
            <a:r>
              <a:rPr lang="en-US" sz="3000" dirty="0" err="1">
                <a:latin typeface="Ubuntu"/>
              </a:rPr>
              <a:t>Mejoramiento</a:t>
            </a:r>
            <a:r>
              <a:rPr lang="en-US" sz="3000" dirty="0">
                <a:latin typeface="Ubuntu"/>
              </a:rPr>
              <a:t> Físico para ser el mejor.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endParaRPr lang="en-US" sz="3000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pPr marL="342900" indent="-342900"/>
            <a:endParaRPr lang="en-US" sz="3000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pPr marL="342900" indent="-342900"/>
            <a:endParaRPr lang="en-US" sz="3000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pPr marL="800100" lvl="1" indent="-342900"/>
            <a:endParaRPr lang="en-US" sz="3000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pPr marL="457200" indent="-457200"/>
            <a:endParaRPr lang="en-US" sz="3000" dirty="0">
              <a:solidFill>
                <a:srgbClr val="44546A"/>
              </a:solidFill>
              <a:latin typeface="Ubuntu" panose="020B0504030602030204" pitchFamily="34" charset="0"/>
            </a:endParaRPr>
          </a:p>
          <a:p>
            <a:endParaRPr lang="en-US" sz="3000" dirty="0">
              <a:latin typeface="Ubuntu" panose="020B0504030602030204" pitchFamily="34" charset="0"/>
            </a:endParaRPr>
          </a:p>
        </p:txBody>
      </p:sp>
      <p:pic>
        <p:nvPicPr>
          <p:cNvPr id="5" name="Picture 5" descr="A picture containing text, LEGO, toy, vector graphics&#10;&#10;Description automatically generated">
            <a:extLst>
              <a:ext uri="{FF2B5EF4-FFF2-40B4-BE49-F238E27FC236}">
                <a16:creationId xmlns:a16="http://schemas.microsoft.com/office/drawing/2014/main" id="{3EB3812F-2A6D-43EC-A355-99890851B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834869"/>
            <a:ext cx="2099883" cy="20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1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/>
              </a:rPr>
              <a:t>¿Qué puede hacer usted?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0674"/>
            <a:ext cx="7809497" cy="46172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/>
            <a:r>
              <a:rPr lang="en-US" sz="3000" dirty="0">
                <a:latin typeface="Ubuntu" panose="020B0504030602030204" pitchFamily="34" charset="0"/>
                <a:cs typeface="Calibri"/>
              </a:rPr>
              <a:t>Dirigir clases de ejercicio y/o clases de Fit 5</a:t>
            </a: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cs typeface="Calibri"/>
              </a:rPr>
              <a:t>Apoya a tu entrenador y dirige ejercicios dinámicos de calentamiento y enfriamiento en los entrenamientos.</a:t>
            </a: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cs typeface="Calibri"/>
              </a:rPr>
              <a:t>Sea un modelo de buena forma física</a:t>
            </a: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cs typeface="Calibri"/>
              </a:rPr>
              <a:t>Crear un grupo para caminar o correr</a:t>
            </a:r>
          </a:p>
          <a:p>
            <a:pPr marL="342900" indent="-342900"/>
            <a:r>
              <a:rPr lang="en-US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Enseñar a otros atletas a estar en forma y ayudarles a fijarse objetivos.</a:t>
            </a:r>
          </a:p>
          <a:p>
            <a:pPr marL="342900" indent="-342900"/>
            <a:r>
              <a:rPr lang="en-US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Dirigir una clase de alimentación sana</a:t>
            </a:r>
          </a:p>
          <a:p>
            <a:pPr marL="342900" indent="-342900"/>
            <a:r>
              <a:rPr lang="en-US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Organizar un reto de hidratación</a:t>
            </a:r>
          </a:p>
          <a:p>
            <a:pPr marL="342900" indent="-342900"/>
            <a:endParaRPr lang="en-US" sz="3000" dirty="0">
              <a:solidFill>
                <a:srgbClr val="000000"/>
              </a:solidFill>
              <a:latin typeface="Ubuntu" panose="020B0504030602030204" pitchFamily="34" charset="0"/>
              <a:cs typeface="Calibri"/>
            </a:endParaRPr>
          </a:p>
          <a:p>
            <a:pPr marL="800100" lvl="1" indent="-342900"/>
            <a:endParaRPr lang="en-US" sz="3000" dirty="0">
              <a:solidFill>
                <a:srgbClr val="000000"/>
              </a:solidFill>
              <a:latin typeface="Ubuntu" panose="020B0504030602030204" pitchFamily="34" charset="0"/>
              <a:cs typeface="Calibri"/>
            </a:endParaRPr>
          </a:p>
          <a:p>
            <a:pPr marL="457200" indent="-457200"/>
            <a:endParaRPr lang="en-US" sz="3000" dirty="0">
              <a:solidFill>
                <a:srgbClr val="44546A"/>
              </a:solidFill>
              <a:latin typeface="Ubuntu" panose="020B0504030602030204" pitchFamily="34" charset="0"/>
              <a:cs typeface="Calibri"/>
            </a:endParaRPr>
          </a:p>
          <a:p>
            <a:endParaRPr lang="en-US" sz="3000" dirty="0">
              <a:solidFill>
                <a:srgbClr val="000000"/>
              </a:solidFill>
              <a:latin typeface="Ubuntu" panose="020B0504030602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4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¡Tus deberes!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89" y="1825624"/>
            <a:ext cx="8750481" cy="48037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600" b="1" dirty="0">
                <a:latin typeface="Ubuntu" panose="020B0504030602030204" pitchFamily="34" charset="0"/>
              </a:rPr>
              <a:t>Enseña a tus compañeros a hacer ejercicio</a:t>
            </a:r>
          </a:p>
          <a:p>
            <a:pPr marL="0" indent="0">
              <a:buNone/>
            </a:pPr>
            <a:endParaRPr lang="en-US" sz="3400" dirty="0">
              <a:latin typeface="Ubuntu" panose="020B0504030602030204" pitchFamily="34" charset="0"/>
            </a:endParaRPr>
          </a:p>
          <a:p>
            <a:r>
              <a:rPr lang="en-US" sz="3700" dirty="0">
                <a:latin typeface="Ubuntu" panose="020B0504030602030204" pitchFamily="34" charset="0"/>
              </a:rPr>
              <a:t>Crea un vídeo enseñando a otros a hacer un ejercicio.  Incluye al menos una forma de hacer el ejercicio más difícil o más fácil.</a:t>
            </a:r>
            <a:br>
              <a:rPr lang="en-US" sz="3700" dirty="0">
                <a:latin typeface="Ubuntu" panose="020B0504030602030204" pitchFamily="34" charset="0"/>
              </a:rPr>
            </a:br>
            <a:endParaRPr lang="en-US" sz="3700" dirty="0">
              <a:latin typeface="Ubuntu" panose="020B0504030602030204" pitchFamily="34" charset="0"/>
            </a:endParaRPr>
          </a:p>
          <a:p>
            <a:pPr marL="0" indent="0" algn="ctr">
              <a:buNone/>
            </a:pPr>
            <a:r>
              <a:rPr lang="en-US" sz="3700" b="1" dirty="0">
                <a:latin typeface="Ubuntu" panose="020B0504030602030204" pitchFamily="34" charset="0"/>
              </a:rPr>
              <a:t>O</a:t>
            </a:r>
            <a:endParaRPr lang="en-US" sz="3700" dirty="0">
              <a:latin typeface="Ubuntu" panose="020B0504030602030204" pitchFamily="34" charset="0"/>
            </a:endParaRPr>
          </a:p>
          <a:p>
            <a:r>
              <a:rPr lang="en-US" sz="3700" dirty="0">
                <a:latin typeface="Ubuntu" panose="020B0504030602030204" pitchFamily="34" charset="0"/>
              </a:rPr>
              <a:t>Crea un circuito de ejercicios: escríbelo y compártelo con tus compañeros de </a:t>
            </a:r>
            <a:r>
              <a:rPr lang="en-US" sz="3700" dirty="0" err="1">
                <a:latin typeface="Ubuntu" panose="020B0504030602030204" pitchFamily="34" charset="0"/>
              </a:rPr>
              <a:t>equipo</a:t>
            </a:r>
            <a:r>
              <a:rPr lang="en-US" sz="3700" dirty="0">
                <a:latin typeface="Ubuntu" panose="020B0504030602030204" pitchFamily="34" charset="0"/>
              </a:rPr>
              <a:t>.</a:t>
            </a:r>
          </a:p>
          <a:p>
            <a:endParaRPr lang="en-US" sz="3700" dirty="0">
              <a:latin typeface="Ubuntu" panose="020B0504030602030204" pitchFamily="34" charset="0"/>
            </a:endParaRPr>
          </a:p>
          <a:p>
            <a:r>
              <a:rPr lang="en-US" sz="3700" dirty="0" err="1">
                <a:latin typeface="Ubuntu" panose="020B0504030602030204" pitchFamily="34" charset="0"/>
              </a:rPr>
              <a:t>Puedes</a:t>
            </a:r>
            <a:r>
              <a:rPr lang="en-US" sz="3700" dirty="0">
                <a:latin typeface="Ubuntu" panose="020B0504030602030204" pitchFamily="34" charset="0"/>
              </a:rPr>
              <a:t> </a:t>
            </a:r>
            <a:r>
              <a:rPr lang="en-US" sz="3700" dirty="0" err="1">
                <a:latin typeface="Ubuntu" panose="020B0504030602030204" pitchFamily="34" charset="0"/>
              </a:rPr>
              <a:t>utilizar</a:t>
            </a:r>
            <a:r>
              <a:rPr lang="en-US" sz="3700" dirty="0">
                <a:latin typeface="Ubuntu" panose="020B0504030602030204" pitchFamily="34" charset="0"/>
              </a:rPr>
              <a:t> las </a:t>
            </a:r>
            <a:r>
              <a:rPr lang="en-US" sz="3700" dirty="0" err="1">
                <a:latin typeface="Ubuntu" panose="020B0504030602030204" pitchFamily="34" charset="0"/>
              </a:rPr>
              <a:t>Tarjetas</a:t>
            </a:r>
            <a:r>
              <a:rPr lang="en-US" sz="3700" dirty="0">
                <a:latin typeface="Ubuntu" panose="020B0504030602030204" pitchFamily="34" charset="0"/>
              </a:rPr>
              <a:t> de </a:t>
            </a:r>
            <a:r>
              <a:rPr lang="en-US" sz="3700" dirty="0" err="1">
                <a:latin typeface="Ubuntu" panose="020B0504030602030204" pitchFamily="34" charset="0"/>
              </a:rPr>
              <a:t>mejoramiento</a:t>
            </a:r>
            <a:r>
              <a:rPr lang="en-US" sz="3700" dirty="0">
                <a:latin typeface="Ubuntu" panose="020B0504030602030204" pitchFamily="34" charset="0"/>
              </a:rPr>
              <a:t> </a:t>
            </a:r>
            <a:r>
              <a:rPr lang="en-US" sz="3700" dirty="0" err="1">
                <a:latin typeface="Ubuntu" panose="020B0504030602030204" pitchFamily="34" charset="0"/>
              </a:rPr>
              <a:t>físico</a:t>
            </a:r>
            <a:r>
              <a:rPr lang="en-US" sz="3700" dirty="0">
                <a:latin typeface="Ubuntu" panose="020B0504030602030204" pitchFamily="34" charset="0"/>
              </a:rPr>
              <a:t> o </a:t>
            </a:r>
            <a:r>
              <a:rPr lang="en-US" sz="3700" dirty="0" err="1">
                <a:latin typeface="Ubuntu" panose="020B0504030602030204" pitchFamily="34" charset="0"/>
              </a:rPr>
              <a:t>tus</a:t>
            </a:r>
            <a:r>
              <a:rPr lang="en-US" sz="3700" dirty="0">
                <a:latin typeface="Ubuntu" panose="020B0504030602030204" pitchFamily="34" charset="0"/>
              </a:rPr>
              <a:t> </a:t>
            </a:r>
            <a:r>
              <a:rPr lang="en-US" sz="3700" dirty="0" err="1">
                <a:latin typeface="Ubuntu" panose="020B0504030602030204" pitchFamily="34" charset="0"/>
              </a:rPr>
              <a:t>ejercicios</a:t>
            </a:r>
            <a:r>
              <a:rPr lang="en-US" sz="3700" dirty="0">
                <a:latin typeface="Ubuntu" panose="020B0504030602030204" pitchFamily="34" charset="0"/>
              </a:rPr>
              <a:t> </a:t>
            </a:r>
            <a:r>
              <a:rPr lang="en-US" sz="3700" dirty="0" err="1">
                <a:latin typeface="Ubuntu" panose="020B0504030602030204" pitchFamily="34" charset="0"/>
              </a:rPr>
              <a:t>favoritos</a:t>
            </a:r>
            <a:endParaRPr lang="en-US" sz="3700" dirty="0">
              <a:latin typeface="Ubuntu" panose="020B0504030602030204" pitchFamily="34" charset="0"/>
            </a:endParaRPr>
          </a:p>
          <a:p>
            <a:pPr marL="0" indent="0">
              <a:buNone/>
            </a:pPr>
            <a:br>
              <a:rPr lang="en-US" sz="3400" dirty="0">
                <a:latin typeface="Ubuntu" panose="020B0504030602030204" pitchFamily="34" charset="0"/>
              </a:rPr>
            </a:br>
            <a:endParaRPr lang="en-US" sz="3400" dirty="0">
              <a:latin typeface="Ubuntu" panose="020B0504030602030204" pitchFamily="34" charset="0"/>
            </a:endParaRPr>
          </a:p>
          <a:p>
            <a:pPr marL="0" indent="0" algn="ctr">
              <a:buNone/>
            </a:pPr>
            <a:r>
              <a:rPr lang="en-US" sz="3400" dirty="0">
                <a:latin typeface="Ubuntu" panose="020B050403060203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89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2654-C2E4-B8F2-E1AE-C537B694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Reconocimiento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09EF-CE14-DFE8-F84C-F9AA144C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E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versión original de este documento se desarrolló con fondos de muchas fuentes, incluso en los Estados Unidos por la Subvención Número NU27DD000021 de los Centros para el Control y la Prevención de Enfermedades (CDC) del Departamento de Salud y Servicios Humanos de los Estados Unidos (HHS), con $18.1 millones (64%) financiados con fondos federales de los Estados Unidos y $10.2 millones (36%) respaldados por fuentes no federales. 
El contenido de este documento es responsabilidad exclusiva de los autores y no representa necesariamente los puntos de vista oficiales de los Centros para el Control y la Prevención de Enfermedades o el Departamento de Salud y Servicios Humanos de los Estados Unidos.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6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EDED-46FA-4D77-9E4B-26960FD2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/>
              </a:rPr>
              <a:t>Mejoramiento Físico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D9783-3C53-4075-9818-B450CFC16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79913"/>
            <a:ext cx="7886700" cy="3597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Ubuntu" panose="020B0504030602030204" pitchFamily="34" charset="0"/>
                <a:ea typeface="+mn-lt"/>
                <a:cs typeface="+mn-lt"/>
              </a:rPr>
              <a:t>Su </a:t>
            </a:r>
            <a:r>
              <a:rPr lang="en-US" sz="3200" dirty="0" err="1">
                <a:latin typeface="Ubuntu" panose="020B0504030602030204" pitchFamily="34" charset="0"/>
                <a:ea typeface="+mn-lt"/>
                <a:cs typeface="+mn-lt"/>
              </a:rPr>
              <a:t>mejor</a:t>
            </a:r>
            <a:r>
              <a:rPr lang="en-US" sz="3200" dirty="0">
                <a:latin typeface="Ubuntu" panose="020B0504030602030204" pitchFamily="34" charset="0"/>
                <a:ea typeface="+mn-lt"/>
                <a:cs typeface="+mn-lt"/>
              </a:rPr>
              <a:t> </a:t>
            </a:r>
            <a:r>
              <a:rPr lang="en-US" sz="3200" dirty="0" err="1">
                <a:latin typeface="Ubuntu" panose="020B0504030602030204" pitchFamily="34" charset="0"/>
                <a:ea typeface="+mn-lt"/>
                <a:cs typeface="+mn-lt"/>
              </a:rPr>
              <a:t>estado</a:t>
            </a:r>
            <a:r>
              <a:rPr lang="en-US" sz="3200" dirty="0">
                <a:latin typeface="Ubuntu" panose="020B0504030602030204" pitchFamily="34" charset="0"/>
                <a:ea typeface="+mn-lt"/>
                <a:cs typeface="+mn-lt"/>
              </a:rPr>
              <a:t> de </a:t>
            </a:r>
            <a:r>
              <a:rPr lang="en-US" sz="3200" dirty="0" err="1">
                <a:latin typeface="Ubuntu" panose="020B0504030602030204" pitchFamily="34" charset="0"/>
                <a:ea typeface="+mn-lt"/>
                <a:cs typeface="+mn-lt"/>
              </a:rPr>
              <a:t>salud</a:t>
            </a:r>
            <a:r>
              <a:rPr lang="en-US" sz="3200" dirty="0">
                <a:latin typeface="Ubuntu" panose="020B0504030602030204" pitchFamily="34" charset="0"/>
                <a:ea typeface="+mn-lt"/>
                <a:cs typeface="+mn-lt"/>
              </a:rPr>
              <a:t> y </a:t>
            </a:r>
            <a:endParaRPr lang="en-US" sz="3200" dirty="0">
              <a:solidFill>
                <a:srgbClr val="00B0F0"/>
              </a:solidFill>
              <a:latin typeface="Ubuntu" panose="020B0504030602030204" pitchFamily="34" charset="0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Ubuntu" panose="020B0504030602030204" pitchFamily="34" charset="0"/>
                <a:ea typeface="+mn-lt"/>
                <a:cs typeface="+mn-lt"/>
              </a:rPr>
              <a:t>rendimiento a través de </a:t>
            </a:r>
            <a:endParaRPr lang="en-US" sz="3200" dirty="0">
              <a:solidFill>
                <a:srgbClr val="00B0F0"/>
              </a:solidFill>
              <a:latin typeface="Ubuntu" panose="020B0504030602030204" pitchFamily="34" charset="0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C000"/>
                </a:solidFill>
                <a:latin typeface="Ubuntu" panose="020B0504030602030204" pitchFamily="34" charset="0"/>
                <a:ea typeface="+mn-lt"/>
                <a:cs typeface="+mn-lt"/>
              </a:rPr>
              <a:t>actividad física</a:t>
            </a:r>
            <a:r>
              <a:rPr lang="en-US" sz="3200" dirty="0">
                <a:latin typeface="Ubuntu" panose="020B0504030602030204" pitchFamily="34" charset="0"/>
                <a:ea typeface="+mn-lt"/>
                <a:cs typeface="+mn-lt"/>
              </a:rPr>
              <a:t>, </a:t>
            </a:r>
            <a:r>
              <a:rPr lang="en-US" sz="3200" b="1" dirty="0">
                <a:solidFill>
                  <a:srgbClr val="FF33CC"/>
                </a:solidFill>
                <a:latin typeface="Ubuntu" panose="020B0504030602030204" pitchFamily="34" charset="0"/>
                <a:ea typeface="+mn-lt"/>
                <a:cs typeface="+mn-lt"/>
              </a:rPr>
              <a:t>nutrición </a:t>
            </a:r>
            <a:r>
              <a:rPr lang="en-US" sz="3200" dirty="0">
                <a:latin typeface="Ubuntu" panose="020B0504030602030204" pitchFamily="34" charset="0"/>
                <a:ea typeface="+mn-lt"/>
                <a:cs typeface="+mn-lt"/>
              </a:rPr>
              <a:t>e </a:t>
            </a:r>
            <a:r>
              <a:rPr lang="en-US" sz="3200" b="1" dirty="0">
                <a:solidFill>
                  <a:srgbClr val="00B0F0"/>
                </a:solidFill>
                <a:latin typeface="Ubuntu" panose="020B0504030602030204" pitchFamily="34" charset="0"/>
                <a:ea typeface="+mn-lt"/>
                <a:cs typeface="+mn-lt"/>
              </a:rPr>
              <a:t>hidratación</a:t>
            </a:r>
            <a:endParaRPr lang="en-US" sz="3200" dirty="0">
              <a:solidFill>
                <a:srgbClr val="00B0F0"/>
              </a:solidFill>
              <a:latin typeface="Ubuntu" panose="020B0504030602030204" pitchFamily="34" charset="0"/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3200" dirty="0">
              <a:latin typeface="Ubuntu" panose="020B0504030602030204" pitchFamily="34" charset="0"/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3200" dirty="0">
              <a:latin typeface="Ubuntu" panose="020B0504030602030204" pitchFamily="34" charset="0"/>
              <a:cs typeface="Calibri"/>
            </a:endParaRPr>
          </a:p>
          <a:p>
            <a:endParaRPr lang="en-US" sz="3200" dirty="0">
              <a:latin typeface="Ubuntu" panose="020B0504030602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14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356"/>
            <a:ext cx="7886700" cy="585850"/>
          </a:xfrm>
        </p:spPr>
        <p:txBody>
          <a:bodyPr>
            <a:noAutofit/>
          </a:bodyPr>
          <a:lstStyle/>
          <a:p>
            <a:r>
              <a:rPr lang="en-US" dirty="0"/>
              <a:t>¿Por qué es importante el Mejoramiento Físico?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" y="2101784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3000" dirty="0">
                <a:latin typeface="Ubuntu" panose="020B0504030602030204" pitchFamily="34" charset="0"/>
                <a:cs typeface="Calibri"/>
              </a:rPr>
              <a:t>Ayuda a mejorar el rendimiento deportivo</a:t>
            </a:r>
          </a:p>
          <a:p>
            <a:pPr marL="457200" indent="-457200"/>
            <a:r>
              <a:rPr lang="en-US" sz="3000" dirty="0">
                <a:latin typeface="Ubuntu" panose="020B0504030602030204" pitchFamily="34" charset="0"/>
                <a:cs typeface="Calibri"/>
              </a:rPr>
              <a:t>Te da energía</a:t>
            </a:r>
          </a:p>
          <a:p>
            <a:pPr marL="457200" indent="-457200"/>
            <a:r>
              <a:rPr lang="en-US" sz="3000" dirty="0">
                <a:latin typeface="Ubuntu" panose="020B0504030602030204" pitchFamily="34" charset="0"/>
                <a:cs typeface="Calibri"/>
              </a:rPr>
              <a:t>Te hace sentir mejor</a:t>
            </a:r>
          </a:p>
          <a:p>
            <a:pPr marL="457200" indent="-457200"/>
            <a:r>
              <a:rPr lang="en-US" sz="3000" dirty="0">
                <a:latin typeface="Ubuntu" panose="020B0504030602030204" pitchFamily="34" charset="0"/>
                <a:cs typeface="Calibri"/>
              </a:rPr>
              <a:t>Mejora el sueño</a:t>
            </a:r>
          </a:p>
          <a:p>
            <a:pPr marL="457200" indent="-457200"/>
            <a:r>
              <a:rPr lang="en-US" sz="3000" dirty="0">
                <a:latin typeface="Ubuntu" panose="020B0504030602030204" pitchFamily="34" charset="0"/>
                <a:cs typeface="Calibri"/>
              </a:rPr>
              <a:t>Ayuda a tener un peso saludable</a:t>
            </a:r>
          </a:p>
          <a:p>
            <a:pPr marL="457200" indent="-457200"/>
            <a:r>
              <a:rPr lang="en-US" sz="3000" dirty="0" err="1">
                <a:latin typeface="Ubuntu" panose="020B0504030602030204" pitchFamily="34" charset="0"/>
                <a:cs typeface="Calibri"/>
              </a:rPr>
              <a:t>Te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ayuda a estar sano y a vivir más tiempo</a:t>
            </a:r>
          </a:p>
          <a:p>
            <a:pPr marL="457200" indent="-457200"/>
            <a:r>
              <a:rPr lang="en-US" sz="3000" dirty="0">
                <a:latin typeface="Ubuntu" panose="020B0504030602030204" pitchFamily="34" charset="0"/>
                <a:cs typeface="Calibri"/>
              </a:rPr>
              <a:t>Reduce el estrés</a:t>
            </a:r>
          </a:p>
          <a:p>
            <a:pPr marL="457200" indent="-457200"/>
            <a:endParaRPr lang="en-US" sz="3000" dirty="0">
              <a:solidFill>
                <a:schemeClr val="tx2"/>
              </a:solidFill>
              <a:latin typeface="Ubuntu" panose="020B0504030602030204" pitchFamily="34" charset="0"/>
              <a:cs typeface="Calibri"/>
            </a:endParaRPr>
          </a:p>
          <a:p>
            <a:endParaRPr lang="en-US" sz="3000" dirty="0">
              <a:latin typeface="Ubuntu" panose="020B0504030602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78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47CD3A-7F40-7C4B-FC11-C4ECEE9F2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" b="3555"/>
          <a:stretch/>
        </p:blipFill>
        <p:spPr>
          <a:xfrm>
            <a:off x="-101600" y="1281"/>
            <a:ext cx="9244457" cy="69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5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77E832-02F6-4194-9E7C-A75028694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0781" y="892995"/>
            <a:ext cx="9411511" cy="2387600"/>
          </a:xfrm>
        </p:spPr>
        <p:txBody>
          <a:bodyPr/>
          <a:lstStyle/>
          <a:p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/>
              <a:t>Física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6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333"/>
            <a:ext cx="6756400" cy="52322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Actividad física y ejercicio</a:t>
            </a:r>
          </a:p>
        </p:txBody>
      </p:sp>
      <p:pic>
        <p:nvPicPr>
          <p:cNvPr id="1026" name="Picture 2" descr="Image result for physical activity versus exercis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9"/>
          <a:stretch/>
        </p:blipFill>
        <p:spPr bwMode="auto">
          <a:xfrm>
            <a:off x="1160549" y="2422280"/>
            <a:ext cx="6756400" cy="32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5831" y="5986154"/>
            <a:ext cx="3852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buntu" panose="020B0504030602030204" pitchFamily="34" charset="0"/>
              </a:rPr>
              <a:t>¿Cuál es la diferencia?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1760" y="1899060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buntu" panose="020B0504030602030204" pitchFamily="34" charset="0"/>
              </a:rPr>
              <a:t>Ejercicio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6579" y="1878278"/>
            <a:ext cx="289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buntu" panose="020B0504030602030204" pitchFamily="34" charset="0"/>
              </a:rPr>
              <a:t>Actividad física </a:t>
            </a:r>
          </a:p>
        </p:txBody>
      </p:sp>
    </p:spTree>
    <p:extLst>
      <p:ext uri="{BB962C8B-B14F-4D97-AF65-F5344CB8AC3E}">
        <p14:creationId xmlns:p14="http://schemas.microsoft.com/office/powerpoint/2010/main" val="49213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31DBA6AB-461C-42D0-B5B5-D100F52A0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54" y="2059520"/>
            <a:ext cx="8858490" cy="44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1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4" y="161563"/>
            <a:ext cx="6197600" cy="108997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Ubuntu"/>
              </a:rPr>
              <a:t>Las cuatro partes del Mejoramiento Físico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E8148-A53F-55FE-79B3-559176470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2341"/>
            <a:ext cx="9153308" cy="334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4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2076</Words>
  <Application>Microsoft Office PowerPoint</Application>
  <PresentationFormat>On-screen Show (4:3)</PresentationFormat>
  <Paragraphs>205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Custom Design</vt:lpstr>
      <vt:lpstr>Mejoramiento Físico para Mensajeros de Salud</vt:lpstr>
      <vt:lpstr>¿Qué es el Mejoramiento Físico?</vt:lpstr>
      <vt:lpstr>Mejoramiento Físico</vt:lpstr>
      <vt:lpstr>¿Por qué es importante el Mejoramiento Físico?</vt:lpstr>
      <vt:lpstr>PowerPoint Presentation</vt:lpstr>
      <vt:lpstr>Actividad Física</vt:lpstr>
      <vt:lpstr>Actividad física y ejercicio</vt:lpstr>
      <vt:lpstr>PowerPoint Presentation</vt:lpstr>
      <vt:lpstr>Las cuatro partes del Mejoramiento Físico</vt:lpstr>
      <vt:lpstr>Resistencia</vt:lpstr>
      <vt:lpstr>Actividades de resistencia</vt:lpstr>
      <vt:lpstr>Fuerza</vt:lpstr>
      <vt:lpstr>Actividades de fuerza</vt:lpstr>
      <vt:lpstr>Flexibilidad</vt:lpstr>
      <vt:lpstr>Actividades de flexibilidad</vt:lpstr>
      <vt:lpstr>Equilibrio</vt:lpstr>
      <vt:lpstr>Actividades de balance</vt:lpstr>
      <vt:lpstr>Tarjetas de mejoramiento físico</vt:lpstr>
      <vt:lpstr>Consejos para los Mensajeros de Salud</vt:lpstr>
      <vt:lpstr>Claves para el Mejoramiento Físico</vt:lpstr>
      <vt:lpstr>¿Qué puede hacer usted?</vt:lpstr>
      <vt:lpstr>¡Tus deberes!</vt:lpstr>
      <vt:lpstr>Reconocimiento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Sub-title  Date</dc:title>
  <dc:creator>Microsoft Office User</dc:creator>
  <cp:keywords>, docId:8EC2E7CE57C8C284BA0D11D01797E012</cp:keywords>
  <cp:lastModifiedBy>Faith Chabedi</cp:lastModifiedBy>
  <cp:revision>114</cp:revision>
  <dcterms:created xsi:type="dcterms:W3CDTF">2016-07-26T16:26:50Z</dcterms:created>
  <dcterms:modified xsi:type="dcterms:W3CDTF">2024-11-15T18:44:55Z</dcterms:modified>
</cp:coreProperties>
</file>