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61"/>
  </p:notesMasterIdLst>
  <p:sldIdLst>
    <p:sldId id="256" r:id="rId3"/>
    <p:sldId id="470" r:id="rId4"/>
    <p:sldId id="431" r:id="rId5"/>
    <p:sldId id="519" r:id="rId6"/>
    <p:sldId id="413" r:id="rId7"/>
    <p:sldId id="432" r:id="rId8"/>
    <p:sldId id="433" r:id="rId9"/>
    <p:sldId id="437" r:id="rId10"/>
    <p:sldId id="410" r:id="rId11"/>
    <p:sldId id="386" r:id="rId12"/>
    <p:sldId id="430" r:id="rId13"/>
    <p:sldId id="387" r:id="rId14"/>
    <p:sldId id="414" r:id="rId15"/>
    <p:sldId id="391" r:id="rId16"/>
    <p:sldId id="419" r:id="rId17"/>
    <p:sldId id="418" r:id="rId18"/>
    <p:sldId id="407" r:id="rId19"/>
    <p:sldId id="416" r:id="rId20"/>
    <p:sldId id="420" r:id="rId21"/>
    <p:sldId id="417" r:id="rId22"/>
    <p:sldId id="398" r:id="rId23"/>
    <p:sldId id="403" r:id="rId24"/>
    <p:sldId id="340" r:id="rId25"/>
    <p:sldId id="302" r:id="rId26"/>
    <p:sldId id="393" r:id="rId27"/>
    <p:sldId id="352" r:id="rId28"/>
    <p:sldId id="347" r:id="rId29"/>
    <p:sldId id="348" r:id="rId30"/>
    <p:sldId id="354" r:id="rId31"/>
    <p:sldId id="349" r:id="rId32"/>
    <p:sldId id="396" r:id="rId33"/>
    <p:sldId id="385" r:id="rId34"/>
    <p:sldId id="401" r:id="rId35"/>
    <p:sldId id="257" r:id="rId36"/>
    <p:sldId id="363" r:id="rId37"/>
    <p:sldId id="359" r:id="rId38"/>
    <p:sldId id="362" r:id="rId39"/>
    <p:sldId id="355" r:id="rId40"/>
    <p:sldId id="357" r:id="rId41"/>
    <p:sldId id="361" r:id="rId42"/>
    <p:sldId id="356" r:id="rId43"/>
    <p:sldId id="358" r:id="rId44"/>
    <p:sldId id="364" r:id="rId45"/>
    <p:sldId id="360" r:id="rId46"/>
    <p:sldId id="365" r:id="rId47"/>
    <p:sldId id="429" r:id="rId48"/>
    <p:sldId id="450" r:id="rId49"/>
    <p:sldId id="451" r:id="rId50"/>
    <p:sldId id="457" r:id="rId51"/>
    <p:sldId id="452" r:id="rId52"/>
    <p:sldId id="473" r:id="rId53"/>
    <p:sldId id="415" r:id="rId54"/>
    <p:sldId id="465" r:id="rId55"/>
    <p:sldId id="472" r:id="rId56"/>
    <p:sldId id="461" r:id="rId57"/>
    <p:sldId id="462" r:id="rId58"/>
    <p:sldId id="463" r:id="rId59"/>
    <p:sldId id="27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7BB0E-3EAB-4813-BF71-0649CB7E122D}" v="3" dt="2024-10-18T11:30:13.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7" autoAdjust="0"/>
    <p:restoredTop sz="61787" autoAdjust="0"/>
  </p:normalViewPr>
  <p:slideViewPr>
    <p:cSldViewPr snapToGrid="0" snapToObjects="1">
      <p:cViewPr varScale="1">
        <p:scale>
          <a:sx n="34" d="100"/>
          <a:sy n="34" d="100"/>
        </p:scale>
        <p:origin x="1300" y="308"/>
      </p:cViewPr>
      <p:guideLst/>
    </p:cSldViewPr>
  </p:slideViewPr>
  <p:outlineViewPr>
    <p:cViewPr>
      <p:scale>
        <a:sx n="33" d="100"/>
        <a:sy n="33" d="100"/>
      </p:scale>
      <p:origin x="0" y="-26628"/>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42" d="100"/>
          <a:sy n="42" d="100"/>
        </p:scale>
        <p:origin x="2820"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image" Target="../media/image6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image" Target="../media/image6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7FC0A-EFA1-4C20-B326-CCD9AD2666EE}" type="doc">
      <dgm:prSet loTypeId="urn:microsoft.com/office/officeart/2005/8/layout/pList2" loCatId="list" qsTypeId="urn:microsoft.com/office/officeart/2005/8/quickstyle/simple1" qsCatId="simple" csTypeId="urn:microsoft.com/office/officeart/2005/8/colors/accent1_2" csCatId="accent1" phldr="1"/>
      <dgm:spPr/>
    </dgm:pt>
    <dgm:pt modelId="{FEB3DFFA-A60F-4A52-94EC-A2647761E8CB}">
      <dgm:prSet phldrT="[Text]"/>
      <dgm:spPr/>
      <dgm:t>
        <a:bodyPr/>
        <a:lstStyle/>
        <a:p>
          <a:r>
            <a:rPr lang="es-ES" dirty="0"/>
            <a:t>Liderar sesiones de actividad física</a:t>
          </a:r>
          <a:endParaRPr lang="en-US" dirty="0"/>
        </a:p>
      </dgm:t>
    </dgm:pt>
    <dgm:pt modelId="{9D0E8E5D-B3E9-4334-8D98-F88949C9C8FA}" type="parTrans" cxnId="{CEA5AB08-9973-4CB8-817E-7F6E95235D31}">
      <dgm:prSet/>
      <dgm:spPr/>
      <dgm:t>
        <a:bodyPr/>
        <a:lstStyle/>
        <a:p>
          <a:endParaRPr lang="en-US"/>
        </a:p>
      </dgm:t>
    </dgm:pt>
    <dgm:pt modelId="{597013DA-BB9E-4056-AA2C-CE9C1E3C2E15}" type="sibTrans" cxnId="{CEA5AB08-9973-4CB8-817E-7F6E95235D31}">
      <dgm:prSet/>
      <dgm:spPr/>
      <dgm:t>
        <a:bodyPr/>
        <a:lstStyle/>
        <a:p>
          <a:endParaRPr lang="en-US"/>
        </a:p>
      </dgm:t>
    </dgm:pt>
    <dgm:pt modelId="{41E5E1F0-3C54-48D5-B106-834011685B52}">
      <dgm:prSet phldrT="[Text]"/>
      <dgm:spPr/>
      <dgm:t>
        <a:bodyPr/>
        <a:lstStyle/>
        <a:p>
          <a:r>
            <a:rPr lang="es-ES" dirty="0"/>
            <a:t>Hablar en eventos de Comunidades Saludables</a:t>
          </a:r>
          <a:endParaRPr lang="en-US" dirty="0"/>
        </a:p>
      </dgm:t>
    </dgm:pt>
    <dgm:pt modelId="{83152064-6755-47F9-8485-6D44752719A1}" type="parTrans" cxnId="{28B40DEB-C333-46D9-A9F4-CB82AE1694F9}">
      <dgm:prSet/>
      <dgm:spPr/>
      <dgm:t>
        <a:bodyPr/>
        <a:lstStyle/>
        <a:p>
          <a:endParaRPr lang="en-US"/>
        </a:p>
      </dgm:t>
    </dgm:pt>
    <dgm:pt modelId="{5EF7178C-F055-45C4-BC34-A8AF27261543}" type="sibTrans" cxnId="{28B40DEB-C333-46D9-A9F4-CB82AE1694F9}">
      <dgm:prSet/>
      <dgm:spPr/>
      <dgm:t>
        <a:bodyPr/>
        <a:lstStyle/>
        <a:p>
          <a:endParaRPr lang="en-US"/>
        </a:p>
      </dgm:t>
    </dgm:pt>
    <dgm:pt modelId="{FDA8D8A1-C4D4-4D33-A156-73E09FCF54B3}">
      <dgm:prSet phldrT="[Text]"/>
      <dgm:spPr/>
      <dgm:t>
        <a:bodyPr/>
        <a:lstStyle/>
        <a:p>
          <a:r>
            <a:rPr lang="es-ES" dirty="0"/>
            <a:t>Hablar en eventos de cambio del sistema de salud</a:t>
          </a:r>
          <a:endParaRPr lang="en-US" dirty="0"/>
        </a:p>
      </dgm:t>
    </dgm:pt>
    <dgm:pt modelId="{4FF0CDF8-C4DA-4EB4-AC82-7CB1CAE3A565}" type="parTrans" cxnId="{25C8F5E8-772E-49B6-8BF9-2207043FB060}">
      <dgm:prSet/>
      <dgm:spPr/>
      <dgm:t>
        <a:bodyPr/>
        <a:lstStyle/>
        <a:p>
          <a:endParaRPr lang="en-US"/>
        </a:p>
      </dgm:t>
    </dgm:pt>
    <dgm:pt modelId="{5205FCA2-1FB3-4EF3-B07F-10AB92CF0ADF}" type="sibTrans" cxnId="{25C8F5E8-772E-49B6-8BF9-2207043FB060}">
      <dgm:prSet/>
      <dgm:spPr/>
      <dgm:t>
        <a:bodyPr/>
        <a:lstStyle/>
        <a:p>
          <a:endParaRPr lang="en-US"/>
        </a:p>
      </dgm:t>
    </dgm:pt>
    <dgm:pt modelId="{17AB8C95-60BA-469C-A5E7-21AB295F8D48}" type="pres">
      <dgm:prSet presAssocID="{B867FC0A-EFA1-4C20-B326-CCD9AD2666EE}" presName="Name0" presStyleCnt="0">
        <dgm:presLayoutVars>
          <dgm:dir/>
          <dgm:resizeHandles val="exact"/>
        </dgm:presLayoutVars>
      </dgm:prSet>
      <dgm:spPr/>
    </dgm:pt>
    <dgm:pt modelId="{6A6AD55C-7357-4819-AAFA-86E9F1512079}" type="pres">
      <dgm:prSet presAssocID="{B867FC0A-EFA1-4C20-B326-CCD9AD2666EE}" presName="bkgdShp" presStyleLbl="alignAccFollowNode1" presStyleIdx="0" presStyleCnt="1" custLinFactNeighborY="11111"/>
      <dgm:spPr/>
    </dgm:pt>
    <dgm:pt modelId="{30D03CDC-70FE-47BD-BA38-D4E0AA9DF6D0}" type="pres">
      <dgm:prSet presAssocID="{B867FC0A-EFA1-4C20-B326-CCD9AD2666EE}" presName="linComp" presStyleCnt="0"/>
      <dgm:spPr/>
    </dgm:pt>
    <dgm:pt modelId="{4FAA108E-A454-4D1C-ABDD-233E9D125909}" type="pres">
      <dgm:prSet presAssocID="{FEB3DFFA-A60F-4A52-94EC-A2647761E8CB}" presName="compNode" presStyleCnt="0"/>
      <dgm:spPr/>
    </dgm:pt>
    <dgm:pt modelId="{50696E79-1DF9-40E6-ADBC-685828F8F21B}" type="pres">
      <dgm:prSet presAssocID="{FEB3DFFA-A60F-4A52-94EC-A2647761E8CB}" presName="node" presStyleLbl="node1" presStyleIdx="0" presStyleCnt="3">
        <dgm:presLayoutVars>
          <dgm:bulletEnabled val="1"/>
        </dgm:presLayoutVars>
      </dgm:prSet>
      <dgm:spPr/>
    </dgm:pt>
    <dgm:pt modelId="{809A74DE-69B5-4A1C-B586-95C0E79C5AC3}" type="pres">
      <dgm:prSet presAssocID="{FEB3DFFA-A60F-4A52-94EC-A2647761E8CB}" presName="invisiNode" presStyleLbl="node1" presStyleIdx="0" presStyleCnt="3"/>
      <dgm:spPr/>
    </dgm:pt>
    <dgm:pt modelId="{1DA4FF4E-EAD5-45B6-B7AC-88B1B6CC9C5B}" type="pres">
      <dgm:prSet presAssocID="{FEB3DFFA-A60F-4A52-94EC-A2647761E8C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D3490E4-DD14-419D-BF85-FEDBC7F86111}" type="pres">
      <dgm:prSet presAssocID="{597013DA-BB9E-4056-AA2C-CE9C1E3C2E15}" presName="sibTrans" presStyleLbl="sibTrans2D1" presStyleIdx="0" presStyleCnt="0"/>
      <dgm:spPr/>
    </dgm:pt>
    <dgm:pt modelId="{E0FCBADD-D492-40B0-91A9-07413237E175}" type="pres">
      <dgm:prSet presAssocID="{41E5E1F0-3C54-48D5-B106-834011685B52}" presName="compNode" presStyleCnt="0"/>
      <dgm:spPr/>
    </dgm:pt>
    <dgm:pt modelId="{962BF358-ECC4-4726-AC8B-C0AB386B1A17}" type="pres">
      <dgm:prSet presAssocID="{41E5E1F0-3C54-48D5-B106-834011685B52}" presName="node" presStyleLbl="node1" presStyleIdx="1" presStyleCnt="3">
        <dgm:presLayoutVars>
          <dgm:bulletEnabled val="1"/>
        </dgm:presLayoutVars>
      </dgm:prSet>
      <dgm:spPr/>
    </dgm:pt>
    <dgm:pt modelId="{AA9278CB-308A-4E6A-BBAE-A5DA35284B3F}" type="pres">
      <dgm:prSet presAssocID="{41E5E1F0-3C54-48D5-B106-834011685B52}" presName="invisiNode" presStyleLbl="node1" presStyleIdx="1" presStyleCnt="3"/>
      <dgm:spPr/>
    </dgm:pt>
    <dgm:pt modelId="{05384B79-5D20-453A-BEAB-8E9FF131EC97}" type="pres">
      <dgm:prSet presAssocID="{41E5E1F0-3C54-48D5-B106-834011685B5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4C25CD55-67DC-400E-92A2-285C45BAF109}" type="pres">
      <dgm:prSet presAssocID="{5EF7178C-F055-45C4-BC34-A8AF27261543}" presName="sibTrans" presStyleLbl="sibTrans2D1" presStyleIdx="0" presStyleCnt="0"/>
      <dgm:spPr/>
    </dgm:pt>
    <dgm:pt modelId="{B36F276F-B6FB-44A5-9EB2-4743D5EEEBD2}" type="pres">
      <dgm:prSet presAssocID="{FDA8D8A1-C4D4-4D33-A156-73E09FCF54B3}" presName="compNode" presStyleCnt="0"/>
      <dgm:spPr/>
    </dgm:pt>
    <dgm:pt modelId="{D4690183-4BBC-482B-9575-ED43E133877E}" type="pres">
      <dgm:prSet presAssocID="{FDA8D8A1-C4D4-4D33-A156-73E09FCF54B3}" presName="node" presStyleLbl="node1" presStyleIdx="2" presStyleCnt="3">
        <dgm:presLayoutVars>
          <dgm:bulletEnabled val="1"/>
        </dgm:presLayoutVars>
      </dgm:prSet>
      <dgm:spPr/>
    </dgm:pt>
    <dgm:pt modelId="{89AD3EB3-0239-4584-B79F-CC8A058F8156}" type="pres">
      <dgm:prSet presAssocID="{FDA8D8A1-C4D4-4D33-A156-73E09FCF54B3}" presName="invisiNode" presStyleLbl="node1" presStyleIdx="2" presStyleCnt="3"/>
      <dgm:spPr/>
    </dgm:pt>
    <dgm:pt modelId="{EE2E2D2F-B863-4394-BCE8-77F9D0A420C8}" type="pres">
      <dgm:prSet presAssocID="{FDA8D8A1-C4D4-4D33-A156-73E09FCF54B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CEA5AB08-9973-4CB8-817E-7F6E95235D31}" srcId="{B867FC0A-EFA1-4C20-B326-CCD9AD2666EE}" destId="{FEB3DFFA-A60F-4A52-94EC-A2647761E8CB}" srcOrd="0" destOrd="0" parTransId="{9D0E8E5D-B3E9-4334-8D98-F88949C9C8FA}" sibTransId="{597013DA-BB9E-4056-AA2C-CE9C1E3C2E15}"/>
    <dgm:cxn modelId="{AA2D523F-99AF-407C-B44C-BC4F66FCC785}" type="presOf" srcId="{597013DA-BB9E-4056-AA2C-CE9C1E3C2E15}" destId="{6D3490E4-DD14-419D-BF85-FEDBC7F86111}" srcOrd="0" destOrd="0" presId="urn:microsoft.com/office/officeart/2005/8/layout/pList2"/>
    <dgm:cxn modelId="{37B7E45F-5D3B-4265-8825-5ECB422ED32B}" type="presOf" srcId="{5EF7178C-F055-45C4-BC34-A8AF27261543}" destId="{4C25CD55-67DC-400E-92A2-285C45BAF109}" srcOrd="0" destOrd="0" presId="urn:microsoft.com/office/officeart/2005/8/layout/pList2"/>
    <dgm:cxn modelId="{E9A7D341-A3BC-4CA4-BB73-E562CCB87BB5}" type="presOf" srcId="{41E5E1F0-3C54-48D5-B106-834011685B52}" destId="{962BF358-ECC4-4726-AC8B-C0AB386B1A17}" srcOrd="0" destOrd="0" presId="urn:microsoft.com/office/officeart/2005/8/layout/pList2"/>
    <dgm:cxn modelId="{733FDF6F-44A0-4610-A626-995FA3E6A251}" type="presOf" srcId="{B867FC0A-EFA1-4C20-B326-CCD9AD2666EE}" destId="{17AB8C95-60BA-469C-A5E7-21AB295F8D48}" srcOrd="0" destOrd="0" presId="urn:microsoft.com/office/officeart/2005/8/layout/pList2"/>
    <dgm:cxn modelId="{54156872-6FB4-4BA3-BFDE-CE308A98A1EF}" type="presOf" srcId="{FEB3DFFA-A60F-4A52-94EC-A2647761E8CB}" destId="{50696E79-1DF9-40E6-ADBC-685828F8F21B}" srcOrd="0" destOrd="0" presId="urn:microsoft.com/office/officeart/2005/8/layout/pList2"/>
    <dgm:cxn modelId="{C556C097-D87E-4CFB-A988-337899A5F29B}" type="presOf" srcId="{FDA8D8A1-C4D4-4D33-A156-73E09FCF54B3}" destId="{D4690183-4BBC-482B-9575-ED43E133877E}" srcOrd="0" destOrd="0" presId="urn:microsoft.com/office/officeart/2005/8/layout/pList2"/>
    <dgm:cxn modelId="{25C8F5E8-772E-49B6-8BF9-2207043FB060}" srcId="{B867FC0A-EFA1-4C20-B326-CCD9AD2666EE}" destId="{FDA8D8A1-C4D4-4D33-A156-73E09FCF54B3}" srcOrd="2" destOrd="0" parTransId="{4FF0CDF8-C4DA-4EB4-AC82-7CB1CAE3A565}" sibTransId="{5205FCA2-1FB3-4EF3-B07F-10AB92CF0ADF}"/>
    <dgm:cxn modelId="{28B40DEB-C333-46D9-A9F4-CB82AE1694F9}" srcId="{B867FC0A-EFA1-4C20-B326-CCD9AD2666EE}" destId="{41E5E1F0-3C54-48D5-B106-834011685B52}" srcOrd="1" destOrd="0" parTransId="{83152064-6755-47F9-8485-6D44752719A1}" sibTransId="{5EF7178C-F055-45C4-BC34-A8AF27261543}"/>
    <dgm:cxn modelId="{5E418ACA-4E20-4922-BF26-99D20544FAA0}" type="presParOf" srcId="{17AB8C95-60BA-469C-A5E7-21AB295F8D48}" destId="{6A6AD55C-7357-4819-AAFA-86E9F1512079}" srcOrd="0" destOrd="0" presId="urn:microsoft.com/office/officeart/2005/8/layout/pList2"/>
    <dgm:cxn modelId="{9D4FC60A-A906-4909-83E1-3F84A85DAE04}" type="presParOf" srcId="{17AB8C95-60BA-469C-A5E7-21AB295F8D48}" destId="{30D03CDC-70FE-47BD-BA38-D4E0AA9DF6D0}" srcOrd="1" destOrd="0" presId="urn:microsoft.com/office/officeart/2005/8/layout/pList2"/>
    <dgm:cxn modelId="{67BCE33C-CD46-40AA-8330-C91B3894CD91}" type="presParOf" srcId="{30D03CDC-70FE-47BD-BA38-D4E0AA9DF6D0}" destId="{4FAA108E-A454-4D1C-ABDD-233E9D125909}" srcOrd="0" destOrd="0" presId="urn:microsoft.com/office/officeart/2005/8/layout/pList2"/>
    <dgm:cxn modelId="{B6D42BF0-6A3D-4749-8285-4FEF9B031D24}" type="presParOf" srcId="{4FAA108E-A454-4D1C-ABDD-233E9D125909}" destId="{50696E79-1DF9-40E6-ADBC-685828F8F21B}" srcOrd="0" destOrd="0" presId="urn:microsoft.com/office/officeart/2005/8/layout/pList2"/>
    <dgm:cxn modelId="{D3EEE29E-1BA4-4D9F-BC07-1B95B11CF966}" type="presParOf" srcId="{4FAA108E-A454-4D1C-ABDD-233E9D125909}" destId="{809A74DE-69B5-4A1C-B586-95C0E79C5AC3}" srcOrd="1" destOrd="0" presId="urn:microsoft.com/office/officeart/2005/8/layout/pList2"/>
    <dgm:cxn modelId="{7E94327F-320E-4902-9B86-F6B2147180FA}" type="presParOf" srcId="{4FAA108E-A454-4D1C-ABDD-233E9D125909}" destId="{1DA4FF4E-EAD5-45B6-B7AC-88B1B6CC9C5B}" srcOrd="2" destOrd="0" presId="urn:microsoft.com/office/officeart/2005/8/layout/pList2"/>
    <dgm:cxn modelId="{2F05E785-FBB6-44CB-A1BB-152BF97EBEB1}" type="presParOf" srcId="{30D03CDC-70FE-47BD-BA38-D4E0AA9DF6D0}" destId="{6D3490E4-DD14-419D-BF85-FEDBC7F86111}" srcOrd="1" destOrd="0" presId="urn:microsoft.com/office/officeart/2005/8/layout/pList2"/>
    <dgm:cxn modelId="{3908AAA1-744E-4ACD-B1A7-A41994853DA7}" type="presParOf" srcId="{30D03CDC-70FE-47BD-BA38-D4E0AA9DF6D0}" destId="{E0FCBADD-D492-40B0-91A9-07413237E175}" srcOrd="2" destOrd="0" presId="urn:microsoft.com/office/officeart/2005/8/layout/pList2"/>
    <dgm:cxn modelId="{CFA419D3-DFFF-4DD7-9704-BCBB1F176D9F}" type="presParOf" srcId="{E0FCBADD-D492-40B0-91A9-07413237E175}" destId="{962BF358-ECC4-4726-AC8B-C0AB386B1A17}" srcOrd="0" destOrd="0" presId="urn:microsoft.com/office/officeart/2005/8/layout/pList2"/>
    <dgm:cxn modelId="{4D2C1A14-4C79-48F2-A4BB-893520011D4D}" type="presParOf" srcId="{E0FCBADD-D492-40B0-91A9-07413237E175}" destId="{AA9278CB-308A-4E6A-BBAE-A5DA35284B3F}" srcOrd="1" destOrd="0" presId="urn:microsoft.com/office/officeart/2005/8/layout/pList2"/>
    <dgm:cxn modelId="{AF372EC4-9D57-4523-9A87-530EEA30E841}" type="presParOf" srcId="{E0FCBADD-D492-40B0-91A9-07413237E175}" destId="{05384B79-5D20-453A-BEAB-8E9FF131EC97}" srcOrd="2" destOrd="0" presId="urn:microsoft.com/office/officeart/2005/8/layout/pList2"/>
    <dgm:cxn modelId="{5834D627-D50F-4620-BC31-C364CE5055D8}" type="presParOf" srcId="{30D03CDC-70FE-47BD-BA38-D4E0AA9DF6D0}" destId="{4C25CD55-67DC-400E-92A2-285C45BAF109}" srcOrd="3" destOrd="0" presId="urn:microsoft.com/office/officeart/2005/8/layout/pList2"/>
    <dgm:cxn modelId="{2D71E087-A016-4614-9C19-944386E9E546}" type="presParOf" srcId="{30D03CDC-70FE-47BD-BA38-D4E0AA9DF6D0}" destId="{B36F276F-B6FB-44A5-9EB2-4743D5EEEBD2}" srcOrd="4" destOrd="0" presId="urn:microsoft.com/office/officeart/2005/8/layout/pList2"/>
    <dgm:cxn modelId="{0C187444-41FD-47A2-9EA8-B5B619684E1F}" type="presParOf" srcId="{B36F276F-B6FB-44A5-9EB2-4743D5EEEBD2}" destId="{D4690183-4BBC-482B-9575-ED43E133877E}" srcOrd="0" destOrd="0" presId="urn:microsoft.com/office/officeart/2005/8/layout/pList2"/>
    <dgm:cxn modelId="{BF7B0AC5-B893-493A-AF6A-2B79E6211D41}" type="presParOf" srcId="{B36F276F-B6FB-44A5-9EB2-4743D5EEEBD2}" destId="{89AD3EB3-0239-4584-B79F-CC8A058F8156}" srcOrd="1" destOrd="0" presId="urn:microsoft.com/office/officeart/2005/8/layout/pList2"/>
    <dgm:cxn modelId="{86BD28A0-729F-4EB4-A583-A0BC56DD6D5E}" type="presParOf" srcId="{B36F276F-B6FB-44A5-9EB2-4743D5EEEBD2}" destId="{EE2E2D2F-B863-4394-BCE8-77F9D0A420C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AD55C-7357-4819-AAFA-86E9F1512079}">
      <dsp:nvSpPr>
        <dsp:cNvPr id="0" name=""/>
        <dsp:cNvSpPr/>
      </dsp:nvSpPr>
      <dsp:spPr>
        <a:xfrm>
          <a:off x="0" y="224748"/>
          <a:ext cx="7764235" cy="20227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A4FF4E-EAD5-45B6-B7AC-88B1B6CC9C5B}">
      <dsp:nvSpPr>
        <dsp:cNvPr id="0" name=""/>
        <dsp:cNvSpPr/>
      </dsp:nvSpPr>
      <dsp:spPr>
        <a:xfrm>
          <a:off x="232927" y="269700"/>
          <a:ext cx="2280744" cy="14833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696E79-1DF9-40E6-ADBC-685828F8F21B}">
      <dsp:nvSpPr>
        <dsp:cNvPr id="0" name=""/>
        <dsp:cNvSpPr/>
      </dsp:nvSpPr>
      <dsp:spPr>
        <a:xfrm rot="10800000">
          <a:off x="232927" y="2022753"/>
          <a:ext cx="2280744" cy="247225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s-ES" sz="2500" kern="1200" dirty="0"/>
            <a:t>Liderar sesiones de actividad física</a:t>
          </a:r>
          <a:endParaRPr lang="en-US" sz="2500" kern="1200" dirty="0"/>
        </a:p>
      </dsp:txBody>
      <dsp:txXfrm rot="10800000">
        <a:off x="303068" y="2022753"/>
        <a:ext cx="2140462" cy="2402112"/>
      </dsp:txXfrm>
    </dsp:sp>
    <dsp:sp modelId="{05384B79-5D20-453A-BEAB-8E9FF131EC97}">
      <dsp:nvSpPr>
        <dsp:cNvPr id="0" name=""/>
        <dsp:cNvSpPr/>
      </dsp:nvSpPr>
      <dsp:spPr>
        <a:xfrm>
          <a:off x="2741745" y="269700"/>
          <a:ext cx="2280744" cy="148335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BF358-ECC4-4726-AC8B-C0AB386B1A17}">
      <dsp:nvSpPr>
        <dsp:cNvPr id="0" name=""/>
        <dsp:cNvSpPr/>
      </dsp:nvSpPr>
      <dsp:spPr>
        <a:xfrm rot="10800000">
          <a:off x="2741745" y="2022753"/>
          <a:ext cx="2280744" cy="247225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s-ES" sz="2500" kern="1200" dirty="0"/>
            <a:t>Hablar en eventos de Comunidades Saludables</a:t>
          </a:r>
          <a:endParaRPr lang="en-US" sz="2500" kern="1200" dirty="0"/>
        </a:p>
      </dsp:txBody>
      <dsp:txXfrm rot="10800000">
        <a:off x="2811886" y="2022753"/>
        <a:ext cx="2140462" cy="2402112"/>
      </dsp:txXfrm>
    </dsp:sp>
    <dsp:sp modelId="{EE2E2D2F-B863-4394-BCE8-77F9D0A420C8}">
      <dsp:nvSpPr>
        <dsp:cNvPr id="0" name=""/>
        <dsp:cNvSpPr/>
      </dsp:nvSpPr>
      <dsp:spPr>
        <a:xfrm>
          <a:off x="5250563" y="269700"/>
          <a:ext cx="2280744" cy="148335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690183-4BBC-482B-9575-ED43E133877E}">
      <dsp:nvSpPr>
        <dsp:cNvPr id="0" name=""/>
        <dsp:cNvSpPr/>
      </dsp:nvSpPr>
      <dsp:spPr>
        <a:xfrm rot="10800000">
          <a:off x="5250563" y="2022753"/>
          <a:ext cx="2280744" cy="247225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s-ES" sz="2500" kern="1200" dirty="0"/>
            <a:t>Hablar en eventos de cambio del sistema de salud</a:t>
          </a:r>
          <a:endParaRPr lang="en-US" sz="2500" kern="1200" dirty="0"/>
        </a:p>
      </dsp:txBody>
      <dsp:txXfrm rot="10800000">
        <a:off x="5320704" y="2022753"/>
        <a:ext cx="2140462" cy="240211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B77A8-BF71-40B4-B47A-5FF8FA4EC0CA}" type="datetimeFigureOut">
              <a:rPr lang="en-US" smtClean="0"/>
              <a:t>11/15/2024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Editar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C8316-FB35-4AC8-984C-370EF0F37AED}" type="slidenum">
              <a:rPr lang="en-US" smtClean="0"/>
              <a:t>‹#›</a:t>
            </a:fld>
            <a:endParaRPr lang="en-US" dirty="0"/>
          </a:p>
        </p:txBody>
      </p:sp>
    </p:spTree>
    <p:extLst>
      <p:ext uri="{BB962C8B-B14F-4D97-AF65-F5344CB8AC3E}">
        <p14:creationId xmlns:p14="http://schemas.microsoft.com/office/powerpoint/2010/main" val="338857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Duración total de la presentación - 90 minutos</a:t>
            </a:r>
          </a:p>
          <a:p>
            <a:endParaRPr lang="en-US" dirty="0"/>
          </a:p>
          <a:p>
            <a:r>
              <a:rPr lang="en-US" dirty="0"/>
              <a:t>Presentación de los participantes - 20 minutos</a:t>
            </a:r>
          </a:p>
          <a:p>
            <a:r>
              <a:rPr lang="en-US" dirty="0"/>
              <a:t>Presentación de diapositivas - 35 min</a:t>
            </a:r>
          </a:p>
          <a:p>
            <a:r>
              <a:rPr lang="en-US" dirty="0"/>
              <a:t>Actividades - 35 min</a:t>
            </a:r>
          </a:p>
        </p:txBody>
      </p:sp>
      <p:sp>
        <p:nvSpPr>
          <p:cNvPr id="4" name="Slide Number Placeholder 3"/>
          <p:cNvSpPr>
            <a:spLocks noGrp="1"/>
          </p:cNvSpPr>
          <p:nvPr>
            <p:ph type="sldNum" sz="quarter" idx="5"/>
          </p:nvPr>
        </p:nvSpPr>
        <p:spPr/>
        <p:txBody>
          <a:bodyPr/>
          <a:lstStyle/>
          <a:p>
            <a:fld id="{6CCC8316-FB35-4AC8-984C-370EF0F37AED}" type="slidenum">
              <a:rPr lang="en-US" smtClean="0"/>
              <a:t>1</a:t>
            </a:fld>
            <a:endParaRPr lang="en-US" dirty="0"/>
          </a:p>
        </p:txBody>
      </p:sp>
    </p:spTree>
    <p:extLst>
      <p:ext uri="{BB962C8B-B14F-4D97-AF65-F5344CB8AC3E}">
        <p14:creationId xmlns:p14="http://schemas.microsoft.com/office/powerpoint/2010/main" val="106379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C58B1E92-43B5-4F9A-B807-0E7F8770FF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99BFACCF-EA7F-495E-B185-D7F28ECCB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Atletas Saludables - </a:t>
            </a:r>
            <a:r>
              <a:rPr lang="en-US" sz="1200" dirty="0">
                <a:solidFill>
                  <a:schemeClr val="bg1"/>
                </a:solidFill>
                <a:latin typeface="Ubuntu" panose="020B0504030602030204" pitchFamily="34" charset="0"/>
              </a:rPr>
              <a:t>Ofrece revisiones, educación y derivación a atletas en ocho categorías de salud preventiva.</a:t>
            </a:r>
          </a:p>
          <a:p>
            <a:pPr marL="228600" indent="-228600">
              <a:buFont typeface="+mj-lt"/>
              <a:buAutoNum type="arabicPeriod"/>
            </a:pPr>
            <a:r>
              <a:rPr lang="en-US" altLang="en-US" dirty="0"/>
              <a:t>Pies Saludables - comprobaciones para asegurarse de que sus pies están sanos.</a:t>
            </a:r>
          </a:p>
          <a:p>
            <a:pPr marL="228600" indent="-228600">
              <a:buAutoNum type="arabicPeriod" startAt="2"/>
            </a:pPr>
            <a:r>
              <a:rPr lang="en-US" altLang="en-US" dirty="0"/>
              <a:t>Audición sana: se asegura de que todo el mundo oye bien y le proporciona un audífono de ser necesario.</a:t>
            </a:r>
          </a:p>
          <a:p>
            <a:pPr marL="228600" indent="-228600">
              <a:buAutoNum type="arabicPeriod" startAt="2"/>
            </a:pPr>
            <a:r>
              <a:rPr lang="en-US" altLang="en-US" dirty="0"/>
              <a:t>Abriendo Tus Ojos - se asegura de que todos puedan ver y proporciona gafas </a:t>
            </a:r>
            <a:r>
              <a:rPr lang="en-US" altLang="en-US" dirty="0" err="1"/>
              <a:t>si</a:t>
            </a:r>
            <a:r>
              <a:rPr lang="en-US" altLang="en-US" dirty="0"/>
              <a:t> es que las </a:t>
            </a:r>
            <a:r>
              <a:rPr lang="en-US" altLang="en-US" dirty="0" err="1"/>
              <a:t>necesitan</a:t>
            </a:r>
            <a:r>
              <a:rPr lang="en-US" altLang="en-US" dirty="0"/>
              <a:t>.</a:t>
            </a:r>
          </a:p>
          <a:p>
            <a:pPr marL="228600" indent="-228600">
              <a:buAutoNum type="arabicPeriod" startAt="2"/>
            </a:pPr>
            <a:r>
              <a:rPr lang="en-US" altLang="en-US" dirty="0"/>
              <a:t>Sonrisas Especiales - se asegura de que los dientes de todos estén sanos.</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altLang="en-US" dirty="0" err="1"/>
              <a:t>Acondicionamiento</a:t>
            </a:r>
            <a:r>
              <a:rPr lang="en-US" altLang="en-US" dirty="0"/>
              <a:t> Físico -nuestro programa de fisioterapia.</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altLang="en-US" dirty="0"/>
              <a:t>Mentes Poderosas - nuestro Programa de Bienestar Emocional.</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altLang="en-US" dirty="0"/>
              <a:t>Promoción de la salud: enseña a los atletas a comer bien, beber lo adecuado, hacer ejercicio, protegerse la piel del sol, no fumar, lavarse las manos y, en general, estar sanos. </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altLang="en-US" dirty="0"/>
              <a:t>MedFest - proporciona los exámenes físicos deportivos que los atletas necesitan para competir en Olimpiadas Especiales.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Comunidades Saludables - </a:t>
            </a:r>
            <a:r>
              <a:rPr lang="en-US" sz="1200" dirty="0" err="1">
                <a:solidFill>
                  <a:schemeClr val="bg1"/>
                </a:solidFill>
                <a:latin typeface="Ubuntu" panose="020B0504030602030204" pitchFamily="34" charset="0"/>
              </a:rPr>
              <a:t>Trabaja</a:t>
            </a:r>
            <a:r>
              <a:rPr lang="en-US" sz="1200" dirty="0">
                <a:solidFill>
                  <a:schemeClr val="bg1"/>
                </a:solidFill>
                <a:latin typeface="Ubuntu" panose="020B0504030602030204" pitchFamily="34" charset="0"/>
              </a:rPr>
              <a:t> para garantizar durante todo el año el acceso comunitario a una atención sanitaria de calidad, cuidados de seguimiento y programas de prevención.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Ubuntu" panose="020B0504030602030204" pitchFamily="34" charset="0"/>
              </a:rPr>
              <a:t>Mejoramiento Físico- Las </a:t>
            </a:r>
            <a:r>
              <a:rPr lang="en-US" sz="1200" b="0" i="0" kern="1200" dirty="0">
                <a:solidFill>
                  <a:schemeClr val="tx1"/>
                </a:solidFill>
                <a:effectLst/>
                <a:latin typeface="+mn-lt"/>
                <a:ea typeface="+mn-ea"/>
                <a:cs typeface="+mn-cs"/>
              </a:rPr>
              <a:t>actividades más allá del deporte están mejorando el rendimiento deportivo, la salud y la vida de nuestros atletas.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Programas de Mejoramiento Físico que fueron creados por Programas de Olimpiadas Especiales han sido replicados por otros Programas de Olimpiadas Especiales alrededor del mundo.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Fit 5, del que sabrás más adelante, ofrece consejos e información para que atletas, padres, entrenadores, socios y otros colaboradores lleven un estilo de vida saludable a través de la actividad física, la nutrición y la hidratación.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Las Tarjetas de mejoramiento físico y los vídeos tienen instrucciones sencillas y siguen un enfoque nivelado para que el ejercicio sea posible para todas las capacidades.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Ubuntu" panose="020B0504030602030204" pitchFamily="34" charset="0"/>
              </a:rPr>
              <a:t>Los Foros de Familias y Salud ofrecen un entorno en el que padres y cuidadores pueden acceder directamente a información sanitaria, recursos y apoyo.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Olimpiadas Especiales pretende reforzar la capacidad de las organizaciones sanitarias, los proveedores, los educadores y las personas influyentes para que las políticas, los programas, los servicios, la investigación, la formación y los flujos de financiación sean inclusivos y tengan en cuenta a las personas con discapacidad intelectual.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r>
              <a:rPr lang="en-US" altLang="en-US" dirty="0"/>
              <a:t>PREGUNTA: </a:t>
            </a:r>
          </a:p>
          <a:p>
            <a:r>
              <a:rPr lang="en-US" altLang="en-US" dirty="0"/>
              <a:t>¿Alguien ha participado en alguno de estos programas? Si alguien levanta la mano, pídale que comparta su experiencia. (2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endParaRPr lang="en-US" alt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en-US" dirty="0"/>
          </a:p>
        </p:txBody>
      </p:sp>
      <p:sp>
        <p:nvSpPr>
          <p:cNvPr id="144388" name="Slide Number Placeholder 3">
            <a:extLst>
              <a:ext uri="{FF2B5EF4-FFF2-40B4-BE49-F238E27FC236}">
                <a16:creationId xmlns:a16="http://schemas.microsoft.com/office/drawing/2014/main" id="{975D441E-6E8E-4154-9E07-85C21972F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4580DF32-0321-4177-9A71-671F3DB9433C}" type="slidenum">
              <a:rPr lang="en-US" altLang="en-US" smtClean="0">
                <a:solidFill>
                  <a:srgbClr val="000000"/>
                </a:solidFill>
                <a:latin typeface="Calibri" panose="020F0502020204030204" pitchFamily="34" charset="0"/>
              </a:rPr>
              <a:t>14</a:t>
            </a:fld>
            <a:endParaRPr lang="en-US" altLang="en-US" dirty="0">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(leer diapositiva)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t>
            </a:r>
          </a:p>
          <a:p>
            <a:r>
              <a:rPr lang="en-US" sz="1200" kern="1200" dirty="0">
                <a:solidFill>
                  <a:schemeClr val="tx1"/>
                </a:solidFill>
                <a:effectLst/>
                <a:latin typeface="+mn-lt"/>
                <a:ea typeface="+mn-ea"/>
                <a:cs typeface="+mn-cs"/>
              </a:rPr>
              <a:t>Son fundamentales para </a:t>
            </a:r>
            <a:r>
              <a:rPr lang="en-US" sz="1200" kern="1200" dirty="0" err="1">
                <a:solidFill>
                  <a:schemeClr val="tx1"/>
                </a:solidFill>
                <a:effectLst/>
                <a:latin typeface="+mn-lt"/>
                <a:ea typeface="+mn-ea"/>
                <a:cs typeface="+mn-cs"/>
              </a:rPr>
              <a:t>garantizar</a:t>
            </a:r>
            <a:r>
              <a:rPr lang="en-US" sz="1200" kern="1200" dirty="0">
                <a:solidFill>
                  <a:schemeClr val="tx1"/>
                </a:solidFill>
                <a:effectLst/>
                <a:latin typeface="+mn-lt"/>
                <a:ea typeface="+mn-ea"/>
                <a:cs typeface="+mn-cs"/>
              </a:rPr>
              <a:t> que Olimpiadas </a:t>
            </a:r>
            <a:r>
              <a:rPr lang="en-US" sz="1200" kern="1200" dirty="0" err="1">
                <a:solidFill>
                  <a:schemeClr val="tx1"/>
                </a:solidFill>
                <a:effectLst/>
                <a:latin typeface="+mn-lt"/>
                <a:ea typeface="+mn-ea"/>
                <a:cs typeface="+mn-cs"/>
              </a:rPr>
              <a:t>Especiales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alcance</a:t>
            </a:r>
            <a:r>
              <a:rPr lang="en-US" sz="1200" kern="1200" dirty="0">
                <a:solidFill>
                  <a:schemeClr val="tx1"/>
                </a:solidFill>
                <a:effectLst/>
                <a:latin typeface="+mn-lt"/>
                <a:ea typeface="+mn-ea"/>
                <a:cs typeface="+mn-cs"/>
              </a:rPr>
              <a:t> su objetivo de salud equitativa para todas las personas con DI.</a:t>
            </a:r>
            <a:endParaRPr lang="en-US" dirty="0"/>
          </a:p>
        </p:txBody>
      </p:sp>
      <p:sp>
        <p:nvSpPr>
          <p:cNvPr id="4" name="Slide Number Placeholder 3"/>
          <p:cNvSpPr>
            <a:spLocks noGrp="1"/>
          </p:cNvSpPr>
          <p:nvPr>
            <p:ph type="sldNum" sz="quarter" idx="5"/>
          </p:nvPr>
        </p:nvSpPr>
        <p:spPr/>
        <p:txBody>
          <a:bodyPr/>
          <a:lstStyle/>
          <a:p>
            <a:pPr>
              <a:defRPr/>
            </a:pPr>
            <a:fld id="{6A74ECC2-A39A-46CC-890A-84911E637ECE}" type="slidenum">
              <a:rPr lang="en-US" altLang="en-US" smtClean="0"/>
              <a:t>15</a:t>
            </a:fld>
            <a:endParaRPr lang="en-US" altLang="en-US" dirty="0"/>
          </a:p>
        </p:txBody>
      </p:sp>
    </p:spTree>
    <p:extLst>
      <p:ext uri="{BB962C8B-B14F-4D97-AF65-F5344CB8AC3E}">
        <p14:creationId xmlns:p14="http://schemas.microsoft.com/office/powerpoint/2010/main" val="197024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DDBFBA26-3F0C-48DA-8B2B-9B2FCA497C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405702AF-D61F-4149-B544-64648E273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 </a:t>
            </a:r>
          </a:p>
          <a:p>
            <a:r>
              <a:rPr lang="en-US" altLang="en-US" dirty="0"/>
              <a:t>Por eso se creó el Programa Mensajeros de Salud, ¡y por eso estás hoy aquí!  Eres parte de la solución para mejorar la salud de las personas con discapacidad intelectual. ¡Este trabajo no puede hacerse sin ti! </a:t>
            </a:r>
          </a:p>
          <a:p>
            <a:endParaRPr lang="en-US" altLang="en-US" dirty="0"/>
          </a:p>
          <a:p>
            <a:r>
              <a:rPr lang="en-US" altLang="en-US" dirty="0"/>
              <a:t>(leer definición)</a:t>
            </a:r>
          </a:p>
          <a:p>
            <a:endParaRPr lang="en-US" altLang="en-US" dirty="0"/>
          </a:p>
          <a:p>
            <a:endParaRPr lang="en-US" altLang="en-US" dirty="0"/>
          </a:p>
        </p:txBody>
      </p:sp>
      <p:sp>
        <p:nvSpPr>
          <p:cNvPr id="108548" name="Slide Number Placeholder 3">
            <a:extLst>
              <a:ext uri="{FF2B5EF4-FFF2-40B4-BE49-F238E27FC236}">
                <a16:creationId xmlns:a16="http://schemas.microsoft.com/office/drawing/2014/main" id="{757315C9-DBA4-417B-8E68-1A2FD69983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8BF00CDD-9419-4D57-A1E8-815FEFF7828A}" type="slidenum">
              <a:rPr lang="en-US" altLang="en-US" smtClean="0">
                <a:solidFill>
                  <a:srgbClr val="000000"/>
                </a:solidFill>
                <a:latin typeface="Calibri" panose="020F0502020204030204" pitchFamily="34" charset="0"/>
              </a:rPr>
              <a:t>16</a:t>
            </a:fld>
            <a:endParaRPr lang="en-US" altLang="en-US" dirty="0">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EAC02EA3-E428-4890-AA55-C92B16801C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0D49EE76-1B2A-42D0-A043-CD29A41D61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 </a:t>
            </a:r>
          </a:p>
          <a:p>
            <a:r>
              <a:rPr lang="en-US" altLang="en-US" dirty="0"/>
              <a:t>Los líderes tienen diferentes dones, talentos, experiencias y pasiones. Dentro del </a:t>
            </a:r>
            <a:r>
              <a:rPr lang="en-US" altLang="en-US" dirty="0" err="1"/>
              <a:t>Programa</a:t>
            </a:r>
            <a:r>
              <a:rPr lang="en-US" altLang="en-US" dirty="0"/>
              <a:t> </a:t>
            </a:r>
            <a:r>
              <a:rPr lang="en-US" altLang="en-US" dirty="0" err="1"/>
              <a:t>Mensajeros</a:t>
            </a:r>
            <a:r>
              <a:rPr lang="en-US" altLang="en-US" dirty="0"/>
              <a:t> de Salud, los </a:t>
            </a:r>
            <a:r>
              <a:rPr lang="en-US" altLang="en-US" dirty="0" err="1"/>
              <a:t>atletas</a:t>
            </a:r>
            <a:r>
              <a:rPr lang="en-US" altLang="en-US" dirty="0"/>
              <a:t> </a:t>
            </a:r>
            <a:r>
              <a:rPr lang="en-US" altLang="en-US" dirty="0" err="1"/>
              <a:t>capacitados</a:t>
            </a:r>
            <a:r>
              <a:rPr lang="en-US" altLang="en-US" dirty="0"/>
              <a:t> evaluarán cómo quieren servir como líderes. Es posible que se </a:t>
            </a:r>
            <a:r>
              <a:rPr lang="en-US" altLang="en-US" dirty="0" err="1"/>
              <a:t>sientan</a:t>
            </a:r>
            <a:r>
              <a:rPr lang="en-US" altLang="en-US" dirty="0"/>
              <a:t> </a:t>
            </a:r>
            <a:r>
              <a:rPr lang="en-US" altLang="en-US" dirty="0" err="1"/>
              <a:t>confiados</a:t>
            </a:r>
            <a:r>
              <a:rPr lang="en-US" altLang="en-US" dirty="0"/>
              <a:t> para desempeñar una o varias funciones de liderazgo. Algunos ejemplos de las formas en que los Mensajeros de Salud pueden ser activos incluyen:</a:t>
            </a:r>
          </a:p>
          <a:p>
            <a:endParaRPr lang="en-US" altLang="en-US" dirty="0"/>
          </a:p>
          <a:p>
            <a:pPr marL="228600" indent="-228600">
              <a:buAutoNum type="arabicPeriod"/>
            </a:pPr>
            <a:r>
              <a:rPr lang="en-US" altLang="en-US" dirty="0"/>
              <a:t>Servir de modelo para sus compañeros y en sus comunidades.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Hablar a los medios de comunicación o asistir a reuniones con personas influyentes en el ámbito de la salud, en nombre de las personas con DI, sobre las necesidades de salud y bienestar y las barreras a las que se enfrentan.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Promover estilos de vida más saludables para los atletas, los compañeros unificados, los entrenadores y las familias </a:t>
            </a:r>
            <a:r>
              <a:rPr lang="en-US" altLang="en-US" dirty="0" err="1"/>
              <a:t>mediante</a:t>
            </a:r>
            <a:r>
              <a:rPr lang="en-US" altLang="en-US" dirty="0"/>
              <a:t> un </a:t>
            </a:r>
            <a:r>
              <a:rPr lang="en-US" altLang="en-US" dirty="0" err="1"/>
              <a:t>enfoque</a:t>
            </a:r>
            <a:r>
              <a:rPr lang="en-US" altLang="en-US" dirty="0"/>
              <a:t> </a:t>
            </a:r>
            <a:r>
              <a:rPr lang="en-US" altLang="en-US" dirty="0" err="1"/>
              <a:t>en</a:t>
            </a:r>
            <a:r>
              <a:rPr lang="en-US" altLang="en-US" dirty="0"/>
              <a:t> </a:t>
            </a:r>
            <a:r>
              <a:rPr lang="en-US" altLang="en-US" dirty="0" err="1"/>
              <a:t>educación</a:t>
            </a:r>
            <a:r>
              <a:rPr lang="en-US" altLang="en-US" dirty="0"/>
              <a:t> o actividades continuas sobre salud y </a:t>
            </a:r>
            <a:r>
              <a:rPr lang="en-US" altLang="en-US" dirty="0" err="1"/>
              <a:t>activación</a:t>
            </a:r>
            <a:r>
              <a:rPr lang="en-US" altLang="en-US" dirty="0"/>
              <a:t> física, ya sea como parte de un equipo de Olimpiadas Especiales o en paralelo. Por ejemplo, dirigiendo un club de Fitness, dirigiendo actividades de Fitness como parte de los entrenamientos, utilizando los medios de comunicación social para ofrecer consejos de salud o mensajes alentadores, o enseñando a otros atletas a establecer objetivos personales de salud y ayudándoles a alcanzarlos.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Dirigir y estar disponible </a:t>
            </a:r>
            <a:r>
              <a:rPr lang="en-US" altLang="en-US" dirty="0" err="1"/>
              <a:t>durante</a:t>
            </a:r>
            <a:r>
              <a:rPr lang="en-US" altLang="en-US" dirty="0"/>
              <a:t> las </a:t>
            </a:r>
            <a:r>
              <a:rPr lang="en-US" altLang="en-US" dirty="0" err="1"/>
              <a:t>evaluaciones</a:t>
            </a:r>
            <a:r>
              <a:rPr lang="en-US" altLang="en-US" dirty="0"/>
              <a:t> de Atletas Saludables para reclutar y guiar a los atletas a </a:t>
            </a:r>
            <a:r>
              <a:rPr lang="en-US" altLang="en-US" dirty="0" err="1"/>
              <a:t>través</a:t>
            </a:r>
            <a:r>
              <a:rPr lang="en-US" altLang="en-US" dirty="0"/>
              <a:t> de las </a:t>
            </a:r>
            <a:r>
              <a:rPr lang="en-US" altLang="en-US" dirty="0" err="1"/>
              <a:t>diferentes</a:t>
            </a:r>
            <a:r>
              <a:rPr lang="en-US" altLang="en-US" dirty="0"/>
              <a:t> </a:t>
            </a:r>
            <a:r>
              <a:rPr lang="en-US" altLang="en-US" dirty="0" err="1"/>
              <a:t>revisiones</a:t>
            </a:r>
            <a:r>
              <a:rPr lang="en-US" altLang="en-US" dirty="0"/>
              <a:t>, servir como educador de sus pares en las estaciones de educación para la salud y ayudar con la logística de las </a:t>
            </a:r>
            <a:r>
              <a:rPr lang="en-US" altLang="en-US" dirty="0" err="1"/>
              <a:t>evaluaciones</a:t>
            </a:r>
            <a:r>
              <a:rPr lang="en-US" altLang="en-US" dirty="0"/>
              <a:t>. </a:t>
            </a:r>
          </a:p>
          <a:p>
            <a:endParaRPr lang="en-US" altLang="en-US" dirty="0"/>
          </a:p>
          <a:p>
            <a:endParaRPr lang="en-US" altLang="en-US" dirty="0"/>
          </a:p>
          <a:p>
            <a:endParaRPr lang="en-US" altLang="en-US" dirty="0"/>
          </a:p>
          <a:p>
            <a:endParaRPr lang="en-US" altLang="en-US" dirty="0"/>
          </a:p>
        </p:txBody>
      </p:sp>
      <p:sp>
        <p:nvSpPr>
          <p:cNvPr id="136196" name="Slide Number Placeholder 3">
            <a:extLst>
              <a:ext uri="{FF2B5EF4-FFF2-40B4-BE49-F238E27FC236}">
                <a16:creationId xmlns:a16="http://schemas.microsoft.com/office/drawing/2014/main" id="{442EF089-F042-4E6B-B6D2-0DCD34DD46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ED37C844-EF49-4596-AE8A-36ED9079AA02}" type="slidenum">
              <a:rPr lang="en-US" altLang="en-US" smtClean="0">
                <a:solidFill>
                  <a:srgbClr val="000000"/>
                </a:solidFill>
                <a:latin typeface="Calibri" panose="020F0502020204030204" pitchFamily="34" charset="0"/>
              </a:rPr>
              <a:t>17</a:t>
            </a:fld>
            <a:endParaRPr lang="en-US" altLang="en-US" dirty="0">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0333D22-9297-4F91-91F9-04DA610D3F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EDE75893-3CB7-4B14-9546-82490C0F7E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a:t>
            </a:r>
          </a:p>
          <a:p>
            <a:r>
              <a:rPr lang="en-US" sz="1200" kern="1200" dirty="0">
                <a:solidFill>
                  <a:schemeClr val="tx1"/>
                </a:solidFill>
                <a:effectLst/>
                <a:latin typeface="+mn-lt"/>
                <a:ea typeface="+mn-ea"/>
                <a:cs typeface="+mn-cs"/>
              </a:rPr>
              <a:t>He aquí algunas cosas en las que debería pensar cuando decida cuál quiere que sea su papel como Mensajero de Salud.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PREGUNTA: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¿Alguien quiere compartir qué papel cree que se le </a:t>
            </a:r>
            <a:r>
              <a:rPr lang="en-US" sz="1200" kern="1200" dirty="0" err="1">
                <a:solidFill>
                  <a:schemeClr val="tx1"/>
                </a:solidFill>
                <a:effectLst/>
                <a:latin typeface="+mn-lt"/>
                <a:ea typeface="+mn-ea"/>
                <a:cs typeface="+mn-cs"/>
              </a:rPr>
              <a:t>quedaría</a:t>
            </a:r>
            <a:r>
              <a:rPr lang="en-US" sz="1200" kern="1200" dirty="0">
                <a:solidFill>
                  <a:schemeClr val="tx1"/>
                </a:solidFill>
                <a:effectLst/>
                <a:latin typeface="+mn-lt"/>
                <a:ea typeface="+mn-ea"/>
                <a:cs typeface="+mn-cs"/>
              </a:rPr>
              <a:t> bien y por qué?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Remita a los participantes a la hoja de trabajo "Papel del Mensajero de Salud", que completarán a lo largo de la </a:t>
            </a:r>
            <a:r>
              <a:rPr lang="en-US" sz="1200" kern="1200" dirty="0" err="1">
                <a:solidFill>
                  <a:schemeClr val="tx1"/>
                </a:solidFill>
                <a:effectLst/>
                <a:latin typeface="+mn-lt"/>
                <a:ea typeface="+mn-ea"/>
                <a:cs typeface="+mn-cs"/>
              </a:rPr>
              <a:t>capacitación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p:txBody>
      </p:sp>
      <p:sp>
        <p:nvSpPr>
          <p:cNvPr id="116740" name="Slide Number Placeholder 3">
            <a:extLst>
              <a:ext uri="{FF2B5EF4-FFF2-40B4-BE49-F238E27FC236}">
                <a16:creationId xmlns:a16="http://schemas.microsoft.com/office/drawing/2014/main" id="{DAB49FD0-6F68-471D-8F01-BF12178B8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74D9D2F6-D785-454E-AD80-B9393247520D}" type="slidenum">
              <a:rPr lang="en-US" altLang="en-US" smtClean="0">
                <a:latin typeface="Calibri" panose="020F0502020204030204" pitchFamily="34" charset="0"/>
              </a:rPr>
              <a:t>18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9575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F3830D7E-4FA8-4D35-8A6D-A4D055F601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143F2CFA-9BAD-4888-95D1-E6AB1A991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PREGUNTA: </a:t>
            </a:r>
          </a:p>
          <a:p>
            <a:r>
              <a:rPr lang="en-US" altLang="en-US" dirty="0"/>
              <a:t>¿Cómo describiría a este atleta?</a:t>
            </a:r>
          </a:p>
          <a:p>
            <a:endParaRPr lang="en-US" altLang="en-US" dirty="0"/>
          </a:p>
          <a:p>
            <a:r>
              <a:rPr lang="en-US" altLang="en-US" dirty="0"/>
              <a:t>Haz que los alumnos hablen de todas las características saludables</a:t>
            </a:r>
            <a:r>
              <a:rPr lang="en-US" altLang="en-US" baseline="0" dirty="0"/>
              <a:t>: en forma, Nutrición, hidratado, sano, fuerte, etc. </a:t>
            </a:r>
            <a:endParaRPr lang="en-US" altLang="en-US" dirty="0"/>
          </a:p>
        </p:txBody>
      </p:sp>
      <p:sp>
        <p:nvSpPr>
          <p:cNvPr id="123908" name="Slide Number Placeholder 3">
            <a:extLst>
              <a:ext uri="{FF2B5EF4-FFF2-40B4-BE49-F238E27FC236}">
                <a16:creationId xmlns:a16="http://schemas.microsoft.com/office/drawing/2014/main" id="{D6FB2C1F-FE61-4E90-8A7F-7DA1609A72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A2FAF4C6-22BB-49BD-99D1-BD41FE8574B3}" type="slidenum">
              <a:rPr lang="en-US" altLang="en-US" smtClean="0">
                <a:latin typeface="Calibri" panose="020F0502020204030204" pitchFamily="34" charset="0"/>
              </a:rPr>
              <a:t>19</a:t>
            </a:fld>
            <a:endParaRPr lang="en-US" altLang="en-US"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081C20A7-27A8-48B7-9438-F650EEED4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6738E9E-E2F4-44AF-B383-AC2E1FD581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(leer diapositiva)</a:t>
            </a:r>
          </a:p>
        </p:txBody>
      </p:sp>
      <p:sp>
        <p:nvSpPr>
          <p:cNvPr id="121860" name="Slide Number Placeholder 3">
            <a:extLst>
              <a:ext uri="{FF2B5EF4-FFF2-40B4-BE49-F238E27FC236}">
                <a16:creationId xmlns:a16="http://schemas.microsoft.com/office/drawing/2014/main" id="{895AE648-E962-42FE-AC91-7875966853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57A0FB-5CB3-4D21-B455-0711E5295328}" type="slidenum">
              <a:rPr lang="en-US" altLang="en-US" smtClean="0">
                <a:solidFill>
                  <a:srgbClr val="000000"/>
                </a:solidFill>
              </a:rPr>
              <a:t>20</a:t>
            </a:fld>
            <a:endParaRPr lang="en-US" altLang="en-US"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6FA78FE-1791-4375-96CC-4B4349476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835E2EA0-A1C9-47C7-98C9-590FA2C166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Actividad - tiempo total 7 min</a:t>
            </a:r>
          </a:p>
          <a:p>
            <a:r>
              <a:rPr lang="en-US" altLang="en-US" dirty="0"/>
              <a:t>Debate - 5 minutos</a:t>
            </a:r>
          </a:p>
          <a:p>
            <a:r>
              <a:rPr lang="en-US" altLang="en-US" dirty="0"/>
              <a:t>Informe - 2 minutos</a:t>
            </a:r>
          </a:p>
          <a:p>
            <a:endParaRPr lang="en-US" altLang="en-US" dirty="0"/>
          </a:p>
          <a:p>
            <a:pPr marL="228600" indent="-228600">
              <a:buAutoNum type="arabicPeriod"/>
            </a:pPr>
            <a:r>
              <a:rPr lang="en-US" altLang="en-US" dirty="0"/>
              <a:t>Discútelo en tu mesa. </a:t>
            </a:r>
          </a:p>
          <a:p>
            <a:pPr marL="228600" indent="-228600">
              <a:buAutoNum type="arabicPeriod"/>
            </a:pPr>
            <a:r>
              <a:rPr lang="en-US" altLang="en-US" dirty="0"/>
              <a:t>Cada grupo debe informar al grupo de lo que significa saludable</a:t>
            </a:r>
          </a:p>
          <a:p>
            <a:pPr marL="228600" indent="-228600">
              <a:buAutoNum type="arabicPeriod"/>
            </a:pPr>
            <a:endParaRPr lang="en-US" altLang="en-US" dirty="0"/>
          </a:p>
          <a:p>
            <a:pPr marL="0" indent="0">
              <a:buNone/>
            </a:pPr>
            <a:r>
              <a:rPr lang="en-US" altLang="en-US" dirty="0"/>
              <a:t>{Los participantes utilizarán la hoja de trabajo "La importancia de estar sano" para esta actividad.}</a:t>
            </a:r>
          </a:p>
        </p:txBody>
      </p:sp>
      <p:sp>
        <p:nvSpPr>
          <p:cNvPr id="125956" name="Slide Number Placeholder 3">
            <a:extLst>
              <a:ext uri="{FF2B5EF4-FFF2-40B4-BE49-F238E27FC236}">
                <a16:creationId xmlns:a16="http://schemas.microsoft.com/office/drawing/2014/main" id="{EA3B4D73-0B96-4892-BE2E-3D6EBF1EA0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E7F8956A-FA7E-49E5-A7D1-06B432D2D8A9}" type="slidenum">
              <a:rPr lang="en-US" altLang="en-US" smtClean="0">
                <a:latin typeface="Calibri" panose="020F0502020204030204" pitchFamily="34" charset="0"/>
              </a:rPr>
              <a:t>21</a:t>
            </a:fld>
            <a:endParaRPr lang="en-US" altLang="en-US"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48340AB6-176A-4347-A33C-FC0BD59FB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BAFA6AF0-3D30-49E1-AF91-B942A10FB7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(leer definición)</a:t>
            </a:r>
          </a:p>
          <a:p>
            <a:endParaRPr lang="en-US" altLang="en-US" dirty="0"/>
          </a:p>
          <a:p>
            <a:r>
              <a:rPr lang="en-US" altLang="en-US" dirty="0"/>
              <a:t>DI: </a:t>
            </a:r>
          </a:p>
          <a:p>
            <a:r>
              <a:rPr lang="en-US" altLang="en-US" dirty="0"/>
              <a:t>Como atletas, es importante encontrar el equilibrio que nos permita entrenar, trabajar y ser miembros valiosos de nuestras familias y nuestra comunidad.  </a:t>
            </a:r>
          </a:p>
          <a:p>
            <a:endParaRPr lang="en-US" altLang="en-US" dirty="0"/>
          </a:p>
          <a:p>
            <a:r>
              <a:rPr lang="en-US" altLang="en-US" dirty="0"/>
              <a:t>DEMOSTRACIÓN COMPLETA:</a:t>
            </a:r>
          </a:p>
          <a:p>
            <a:r>
              <a:rPr lang="en-US" altLang="en-US" dirty="0"/>
              <a:t>Actividad: - tiempo total 5 min</a:t>
            </a:r>
          </a:p>
          <a:p>
            <a:r>
              <a:rPr lang="en-US" altLang="en-US" dirty="0"/>
              <a:t>Demostración de rocas, guijarros y arena - 3 minutos</a:t>
            </a:r>
          </a:p>
          <a:p>
            <a:r>
              <a:rPr lang="en-US" altLang="en-US" dirty="0"/>
              <a:t>Debate - 2 minutos</a:t>
            </a:r>
          </a:p>
          <a:p>
            <a:endParaRPr lang="en-US" altLang="en-US" dirty="0"/>
          </a:p>
          <a:p>
            <a:r>
              <a:rPr lang="en-US" altLang="en-US" dirty="0"/>
              <a:t>{El Facilitador utilizará la "Guía de actividades </a:t>
            </a:r>
            <a:r>
              <a:rPr lang="en-US" altLang="en-US" dirty="0" err="1"/>
              <a:t>sobre</a:t>
            </a:r>
            <a:r>
              <a:rPr lang="en-US" altLang="en-US" dirty="0"/>
              <a:t> </a:t>
            </a:r>
            <a:r>
              <a:rPr lang="en-US" altLang="en-US" dirty="0" err="1"/>
              <a:t>piedras</a:t>
            </a:r>
            <a:r>
              <a:rPr lang="en-US" altLang="en-US" dirty="0"/>
              <a:t>, guijarros y arena" para esta demostración.}</a:t>
            </a:r>
          </a:p>
        </p:txBody>
      </p:sp>
      <p:sp>
        <p:nvSpPr>
          <p:cNvPr id="128004" name="Slide Number Placeholder 3">
            <a:extLst>
              <a:ext uri="{FF2B5EF4-FFF2-40B4-BE49-F238E27FC236}">
                <a16:creationId xmlns:a16="http://schemas.microsoft.com/office/drawing/2014/main" id="{B0263FAF-826A-4C4D-B658-6D1CF44B5D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4967AFE5-EE8C-47A2-BD87-75594EEB7374}" type="slidenum">
              <a:rPr lang="en-US" altLang="en-US" smtClean="0">
                <a:latin typeface="Calibri" panose="020F0502020204030204" pitchFamily="34" charset="0"/>
              </a:rPr>
              <a:t>22</a:t>
            </a:fld>
            <a:endParaRPr lang="en-US" altLang="en-US"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D2D11A5F-03FF-4C0A-A2D7-5302366B6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42E688A2-5D1C-41FF-AA0A-CFF83179AA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a:t>
            </a:r>
          </a:p>
          <a:p>
            <a:r>
              <a:rPr lang="en-US" altLang="en-US" dirty="0"/>
              <a:t>¿Pueden levantarse todos los que hayan recibido una medalla de oro, plata o bronce? Esta es una sala de campeones. Choca esos cinco con la persona que tengas al lado.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Permanezca de pie si no fuma.</a:t>
            </a:r>
          </a:p>
          <a:p>
            <a:r>
              <a:rPr lang="en-US" altLang="en-US" dirty="0"/>
              <a:t>Permanezca de pie si anoche cenó sano.</a:t>
            </a:r>
          </a:p>
          <a:p>
            <a:r>
              <a:rPr lang="en-US" altLang="en-US" dirty="0"/>
              <a:t>Permanezca de pie si anoche durmió al menos 7 horas.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Permanezca de pie si hace ejercicio durante al menos 30 minutos 5 veces por semana.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Permanezca de pie si bebe 5 botellas de agua al día.</a:t>
            </a:r>
          </a:p>
          <a:p>
            <a:endParaRPr lang="en-US" altLang="en-US" dirty="0"/>
          </a:p>
          <a:p>
            <a:r>
              <a:rPr lang="en-US" altLang="en-US" dirty="0"/>
              <a:t>¡Buen trabajo a los que </a:t>
            </a:r>
            <a:r>
              <a:rPr lang="en-US" altLang="en-US" dirty="0" err="1"/>
              <a:t>aún</a:t>
            </a:r>
            <a:r>
              <a:rPr lang="en-US" altLang="en-US" dirty="0"/>
              <a:t> </a:t>
            </a:r>
            <a:r>
              <a:rPr lang="en-US" altLang="en-US" dirty="0" err="1"/>
              <a:t>estan</a:t>
            </a:r>
            <a:r>
              <a:rPr lang="en-US" altLang="en-US" dirty="0"/>
              <a:t> de pie!  Para la mayoría de las personas, es muy difícil hacer todas estas cosas todo el tiempo. Ahí es donde entras tú.</a:t>
            </a:r>
          </a:p>
          <a:p>
            <a:endParaRPr lang="en-US" altLang="en-US" dirty="0"/>
          </a:p>
        </p:txBody>
      </p:sp>
      <p:sp>
        <p:nvSpPr>
          <p:cNvPr id="119812" name="Slide Number Placeholder 3">
            <a:extLst>
              <a:ext uri="{FF2B5EF4-FFF2-40B4-BE49-F238E27FC236}">
                <a16:creationId xmlns:a16="http://schemas.microsoft.com/office/drawing/2014/main" id="{BBC58D4C-09C2-4DC7-9DE2-7519084022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B086CB-AE06-426B-A7BA-D3829429E598}" type="slidenum">
              <a:rPr lang="en-US" altLang="en-US" smtClean="0"/>
              <a:t>23</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CC8316-FB35-4AC8-984C-370EF0F37AED}" type="slidenum">
              <a:rPr lang="en-US" smtClean="0"/>
              <a:t>2</a:t>
            </a:fld>
            <a:endParaRPr lang="en-US" dirty="0"/>
          </a:p>
        </p:txBody>
      </p:sp>
    </p:spTree>
    <p:extLst>
      <p:ext uri="{BB962C8B-B14F-4D97-AF65-F5344CB8AC3E}">
        <p14:creationId xmlns:p14="http://schemas.microsoft.com/office/powerpoint/2010/main" val="1836031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a:extLst>
              <a:ext uri="{FF2B5EF4-FFF2-40B4-BE49-F238E27FC236}">
                <a16:creationId xmlns:a16="http://schemas.microsoft.com/office/drawing/2014/main" id="{85B63685-B084-4622-AB72-AAF5AB63E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8" name="Notes Placeholder 2">
            <a:extLst>
              <a:ext uri="{FF2B5EF4-FFF2-40B4-BE49-F238E27FC236}">
                <a16:creationId xmlns:a16="http://schemas.microsoft.com/office/drawing/2014/main" id="{8B2CC50C-AC22-40D1-A6F2-9164026A1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 </a:t>
            </a:r>
          </a:p>
          <a:p>
            <a:r>
              <a:rPr lang="en-US" altLang="en-US" dirty="0"/>
              <a:t>Como líderes de la salud, es importante practicar lo que predicamos sobre la salud, porque la gente nos admira y copia nuestras acciones.  Así que, como Mensajeros de Salud, ¡</a:t>
            </a:r>
            <a:r>
              <a:rPr lang="en-US" altLang="en-US" dirty="0" err="1"/>
              <a:t>tienen</a:t>
            </a:r>
            <a:r>
              <a:rPr lang="en-US" altLang="en-US" dirty="0"/>
              <a:t> que </a:t>
            </a:r>
            <a:r>
              <a:rPr lang="en-US" altLang="en-US" dirty="0" err="1"/>
              <a:t>cuidarse</a:t>
            </a:r>
            <a:r>
              <a:rPr lang="en-US" altLang="en-US" dirty="0"/>
              <a:t> mucho y poner en práctica estos hábitos saludables tanto </a:t>
            </a:r>
            <a:r>
              <a:rPr lang="en-US" altLang="en-US" dirty="0" err="1"/>
              <a:t>como</a:t>
            </a:r>
            <a:r>
              <a:rPr lang="en-US" altLang="en-US" dirty="0"/>
              <a:t> sea </a:t>
            </a:r>
            <a:r>
              <a:rPr lang="en-US" altLang="en-US" dirty="0" err="1"/>
              <a:t>posible</a:t>
            </a:r>
            <a:r>
              <a:rPr lang="en-US" altLang="en-US" dirty="0"/>
              <a:t>!</a:t>
            </a:r>
          </a:p>
          <a:p>
            <a:endParaRPr lang="en-US" altLang="en-US" dirty="0"/>
          </a:p>
          <a:p>
            <a:r>
              <a:rPr lang="en-US" altLang="en-US" dirty="0"/>
              <a:t>Pregunta: ¿Alguien quiere compartir qué actividades de salud realiza cada día?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{Pida a los participantes que rellenen la ficha "La importancia de estar sano" para saber qué hacen cada día para estar sanos.}</a:t>
            </a:r>
          </a:p>
          <a:p>
            <a:endParaRPr lang="en-US" altLang="en-US" dirty="0"/>
          </a:p>
        </p:txBody>
      </p:sp>
      <p:sp>
        <p:nvSpPr>
          <p:cNvPr id="183299" name="Slide Number Placeholder 3">
            <a:extLst>
              <a:ext uri="{FF2B5EF4-FFF2-40B4-BE49-F238E27FC236}">
                <a16:creationId xmlns:a16="http://schemas.microsoft.com/office/drawing/2014/main" id="{A49F22BD-5913-4D95-83FF-20109847E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E1F693-A22A-4E2D-A173-7F7D18308797}" type="slidenum">
              <a:rPr lang="en-US" altLang="en-US" smtClean="0"/>
              <a:t>24</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11F3E70D-873F-4465-9E85-C588819F2A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71E9A4D1-E949-47CA-BB5F-0475372DE3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(leer diapositiva)</a:t>
            </a:r>
          </a:p>
          <a:p>
            <a:endParaRPr lang="en-US" altLang="en-US" dirty="0"/>
          </a:p>
          <a:p>
            <a:r>
              <a:rPr lang="en-US" altLang="en-US" dirty="0"/>
              <a:t>DI: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 objetivo diario es comer 5 raciones de fruta y verdura.</a:t>
            </a:r>
          </a:p>
          <a:p>
            <a:endParaRPr lang="en-US" altLang="en-US" dirty="0"/>
          </a:p>
          <a:p>
            <a:r>
              <a:rPr lang="en-US" altLang="en-US" dirty="0"/>
              <a:t>Aprenderá más sobre Nutrición en una sesión posterior. </a:t>
            </a:r>
          </a:p>
        </p:txBody>
      </p:sp>
      <p:sp>
        <p:nvSpPr>
          <p:cNvPr id="162820" name="Slide Number Placeholder 3">
            <a:extLst>
              <a:ext uri="{FF2B5EF4-FFF2-40B4-BE49-F238E27FC236}">
                <a16:creationId xmlns:a16="http://schemas.microsoft.com/office/drawing/2014/main" id="{7E1E027F-6F4A-4D5A-9A48-6569DFC2E9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A410EBFF-403B-4B74-81F2-EEA482B1EF01}" type="slidenum">
              <a:rPr lang="en-US" altLang="en-US" smtClean="0">
                <a:latin typeface="Calibri" panose="020F0502020204030204" pitchFamily="34" charset="0"/>
              </a:rPr>
              <a:t>25</a:t>
            </a:fld>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51C32453-3E7C-43CF-83EC-AC207B2451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a:extLst>
              <a:ext uri="{FF2B5EF4-FFF2-40B4-BE49-F238E27FC236}">
                <a16:creationId xmlns:a16="http://schemas.microsoft.com/office/drawing/2014/main" id="{8E526A65-32B1-42CF-911D-A766B598B8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Pregunta: </a:t>
            </a:r>
          </a:p>
          <a:p>
            <a:r>
              <a:rPr lang="en-US" altLang="en-US" dirty="0"/>
              <a:t>¿Qué tiene de malo esta foto?</a:t>
            </a:r>
          </a:p>
          <a:p>
            <a:pPr marL="0" indent="0">
              <a:buFont typeface="Arial" panose="020B0604020202020204" pitchFamily="34" charset="0"/>
              <a:buNone/>
            </a:pPr>
            <a:endParaRPr lang="en-US" altLang="en-US" dirty="0"/>
          </a:p>
          <a:p>
            <a:r>
              <a:rPr lang="en-US" altLang="en-US" dirty="0"/>
              <a:t>DIGA: el objetivo es hacer ejercicio 5 días a la semana.  Hay muchas formas de conseguirlo.</a:t>
            </a:r>
          </a:p>
          <a:p>
            <a:endParaRPr lang="en-US" altLang="en-US" dirty="0"/>
          </a:p>
          <a:p>
            <a:r>
              <a:rPr lang="en-US" altLang="en-US" dirty="0"/>
              <a:t>Actividad ( 1 minuto):</a:t>
            </a:r>
          </a:p>
          <a:p>
            <a:pPr marL="228600" indent="-228600">
              <a:buAutoNum type="arabicPeriod"/>
            </a:pPr>
            <a:r>
              <a:rPr lang="en-US" altLang="en-US" dirty="0"/>
              <a:t>Haz que todos se pongan de pie y se estiren hacia el techo lo más alto que puedan, mientras inspiran profundamente.</a:t>
            </a:r>
          </a:p>
          <a:p>
            <a:pPr marL="228600" indent="-228600">
              <a:buAutoNum type="arabicPeriod"/>
            </a:pPr>
            <a:r>
              <a:rPr lang="en-US" altLang="en-US" dirty="0"/>
              <a:t>A continuación, agáchese y tóquese los dedos de los pies durante 10 segundos. Intenta exhalar el aire mientras te agachas.</a:t>
            </a:r>
          </a:p>
          <a:p>
            <a:pPr marL="228600" indent="-228600">
              <a:buAutoNum type="arabicPeriod"/>
            </a:pPr>
            <a:r>
              <a:rPr lang="en-US" altLang="en-US" dirty="0"/>
              <a:t>Repite 3 veces.</a:t>
            </a:r>
          </a:p>
          <a:p>
            <a:pPr marL="228600" indent="-228600">
              <a:buAutoNum type="arabicPeriod"/>
            </a:pPr>
            <a:r>
              <a:rPr lang="en-US" altLang="en-US" dirty="0"/>
              <a:t>No te olvides de respirar.</a:t>
            </a:r>
          </a:p>
          <a:p>
            <a:pPr marL="0" indent="0">
              <a:buFont typeface="Arial" panose="020B0604020202020204" pitchFamily="34" charset="0"/>
              <a:buNone/>
            </a:pPr>
            <a:endParaRPr lang="en-US" altLang="en-US" dirty="0"/>
          </a:p>
          <a:p>
            <a:endParaRPr lang="en-US" altLang="en-US" dirty="0"/>
          </a:p>
        </p:txBody>
      </p:sp>
      <p:sp>
        <p:nvSpPr>
          <p:cNvPr id="143363" name="Slide Number Placeholder 3">
            <a:extLst>
              <a:ext uri="{FF2B5EF4-FFF2-40B4-BE49-F238E27FC236}">
                <a16:creationId xmlns:a16="http://schemas.microsoft.com/office/drawing/2014/main" id="{D3C44D78-D4AC-4450-8A6B-BF4FB66E96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66777155-C60F-4008-A926-B8B8EDE4BC89}" type="slidenum">
              <a:rPr lang="en-US" altLang="en-US" smtClean="0">
                <a:latin typeface="Calibri" panose="020F0502020204030204" pitchFamily="34" charset="0"/>
              </a:r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70449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646F3494-1B71-41BC-9A7C-A88784523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32A7A721-F314-4CF6-843E-DAD7259304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Pregunta: </a:t>
            </a:r>
          </a:p>
          <a:p>
            <a:r>
              <a:rPr lang="en-US" altLang="en-US" dirty="0"/>
              <a:t>¿Por qué es tan importante el ejercicio?</a:t>
            </a:r>
          </a:p>
          <a:p>
            <a:endParaRPr lang="en-US" altLang="en-US" dirty="0"/>
          </a:p>
          <a:p>
            <a:r>
              <a:rPr lang="en-US" altLang="en-US" dirty="0"/>
              <a:t>DI: </a:t>
            </a:r>
          </a:p>
          <a:p>
            <a:r>
              <a:rPr lang="en-US" altLang="en-US" dirty="0"/>
              <a:t>Cuando no se está físicamente activo, es </a:t>
            </a:r>
            <a:r>
              <a:rPr lang="en-US" altLang="en-US" dirty="0" err="1"/>
              <a:t>más</a:t>
            </a:r>
            <a:r>
              <a:rPr lang="en-US" altLang="en-US" dirty="0"/>
              <a:t> probable:</a:t>
            </a:r>
          </a:p>
          <a:p>
            <a:pPr marL="171450" indent="-171450">
              <a:buFont typeface="Arial" panose="020B0604020202020204" pitchFamily="34" charset="0"/>
              <a:buChar char="•"/>
            </a:pPr>
            <a:r>
              <a:rPr lang="en-US" altLang="en-US" dirty="0"/>
              <a:t>Tener sobrepeso</a:t>
            </a:r>
          </a:p>
          <a:p>
            <a:pPr marL="171450" indent="-171450">
              <a:buFont typeface="Arial" panose="020B0604020202020204" pitchFamily="34" charset="0"/>
              <a:buChar char="•"/>
            </a:pPr>
            <a:r>
              <a:rPr lang="en-US" altLang="en-US" dirty="0"/>
              <a:t>Contraer enfermedades cardíacas</a:t>
            </a:r>
          </a:p>
          <a:p>
            <a:pPr marL="171450" indent="-171450">
              <a:buFont typeface="Arial" panose="020B0604020202020204" pitchFamily="34" charset="0"/>
              <a:buChar char="•"/>
            </a:pPr>
            <a:r>
              <a:rPr lang="en-US" altLang="en-US" dirty="0"/>
              <a:t>Padecer diabetes tipo 2</a:t>
            </a:r>
          </a:p>
          <a:p>
            <a:pPr marL="171450" indent="-171450">
              <a:buFont typeface="Arial" panose="020B0604020202020204" pitchFamily="34" charset="0"/>
              <a:buChar char="•"/>
            </a:pPr>
            <a:r>
              <a:rPr lang="en-US" altLang="en-US" dirty="0"/>
              <a:t>Tener la </a:t>
            </a:r>
            <a:r>
              <a:rPr lang="en-US" altLang="en-US" dirty="0" err="1"/>
              <a:t>presión</a:t>
            </a:r>
            <a:r>
              <a:rPr lang="en-US" altLang="en-US" dirty="0"/>
              <a:t> arterial alta</a:t>
            </a:r>
          </a:p>
          <a:p>
            <a:pPr marL="171450" indent="-171450">
              <a:buFont typeface="Arial" panose="020B0604020202020204" pitchFamily="34" charset="0"/>
              <a:buChar char="•"/>
            </a:pPr>
            <a:r>
              <a:rPr lang="en-US" altLang="en-US" dirty="0"/>
              <a:t>Tener el colesterol alto</a:t>
            </a:r>
          </a:p>
          <a:p>
            <a:pPr marL="171450" indent="-171450">
              <a:buFont typeface="Arial" panose="020B0604020202020204" pitchFamily="34" charset="0"/>
              <a:buChar char="•"/>
            </a:pPr>
            <a:r>
              <a:rPr lang="en-US" altLang="en-US" dirty="0"/>
              <a:t>Tener un derrame cerebral</a:t>
            </a:r>
          </a:p>
          <a:p>
            <a:pPr marL="0" indent="0">
              <a:buFont typeface="Arial" panose="020B0604020202020204" pitchFamily="34" charset="0"/>
              <a:buNone/>
            </a:pPr>
            <a:endParaRPr lang="en-US" altLang="en-US" dirty="0"/>
          </a:p>
          <a:p>
            <a:r>
              <a:rPr lang="en-US" altLang="en-US" dirty="0"/>
              <a:t>El ejercicio es bueno para la mente, el cuerpo y el alma. </a:t>
            </a:r>
          </a:p>
          <a:p>
            <a:pPr marL="171450" indent="-171450">
              <a:buFont typeface="Arial" panose="020B0604020202020204" pitchFamily="34" charset="0"/>
              <a:buChar char="•"/>
            </a:pPr>
            <a:r>
              <a:rPr lang="en-US" altLang="en-US" dirty="0"/>
              <a:t>El ejercicio te hace </a:t>
            </a:r>
            <a:r>
              <a:rPr lang="en-US" altLang="en-US" dirty="0" err="1"/>
              <a:t>más</a:t>
            </a:r>
            <a:r>
              <a:rPr lang="en-US" altLang="en-US" dirty="0"/>
              <a:t> </a:t>
            </a:r>
            <a:r>
              <a:rPr lang="en-US" altLang="en-US" dirty="0" err="1"/>
              <a:t>feliz</a:t>
            </a:r>
            <a:r>
              <a:rPr lang="en-US" altLang="en-US" dirty="0"/>
              <a:t>. La actividad física libera unas sustancias químicas en el cerebro llamadas endorfinas que se sabe te hacen sentir más feliz y relajado.</a:t>
            </a:r>
          </a:p>
          <a:p>
            <a:pPr marL="171450" indent="-171450">
              <a:buFont typeface="Arial" panose="020B0604020202020204" pitchFamily="34" charset="0"/>
              <a:buChar char="•"/>
            </a:pPr>
            <a:r>
              <a:rPr lang="en-US" altLang="en-US" dirty="0"/>
              <a:t>El </a:t>
            </a:r>
            <a:r>
              <a:rPr lang="en-US" altLang="en-US" dirty="0" err="1"/>
              <a:t>ejercicio</a:t>
            </a:r>
            <a:r>
              <a:rPr lang="en-US" altLang="en-US" dirty="0"/>
              <a:t> </a:t>
            </a:r>
            <a:r>
              <a:rPr lang="en-US" altLang="en-US" dirty="0" err="1"/>
              <a:t>te</a:t>
            </a:r>
            <a:r>
              <a:rPr lang="en-US" altLang="en-US" dirty="0"/>
              <a:t> ayuda a mantener un peso saludable. Estar activo aumenta la cantidad de </a:t>
            </a:r>
            <a:r>
              <a:rPr lang="en-US" altLang="en-US" dirty="0" err="1"/>
              <a:t>calorías</a:t>
            </a:r>
            <a:r>
              <a:rPr lang="en-US" altLang="en-US" dirty="0"/>
              <a:t> </a:t>
            </a:r>
            <a:r>
              <a:rPr lang="en-US" altLang="en-US" dirty="0" err="1"/>
              <a:t>consumidas</a:t>
            </a:r>
            <a:r>
              <a:rPr lang="en-US" altLang="en-US" dirty="0"/>
              <a:t>. </a:t>
            </a:r>
          </a:p>
          <a:p>
            <a:pPr marL="171450" indent="-171450">
              <a:buFont typeface="Arial" panose="020B0604020202020204" pitchFamily="34" charset="0"/>
              <a:buChar char="•"/>
            </a:pPr>
            <a:r>
              <a:rPr lang="en-US" altLang="en-US" dirty="0"/>
              <a:t>El ejercicio es bueno para el corazón. Ayuda a mantener una </a:t>
            </a:r>
            <a:r>
              <a:rPr lang="en-US" altLang="en-US" dirty="0" err="1"/>
              <a:t>presión</a:t>
            </a:r>
            <a:r>
              <a:rPr lang="en-US" altLang="en-US" dirty="0"/>
              <a:t> arterial </a:t>
            </a:r>
            <a:r>
              <a:rPr lang="en-US" altLang="en-US" dirty="0" err="1"/>
              <a:t>adecuada</a:t>
            </a:r>
            <a:r>
              <a:rPr lang="en-US" altLang="en-US" dirty="0"/>
              <a:t> y mejora la circulación.</a:t>
            </a:r>
          </a:p>
          <a:p>
            <a:pPr marL="171450" indent="-171450">
              <a:buFont typeface="Arial" panose="020B0604020202020204" pitchFamily="34" charset="0"/>
              <a:buChar char="•"/>
            </a:pPr>
            <a:r>
              <a:rPr lang="en-US" altLang="en-US" dirty="0"/>
              <a:t>El ejercicio ayuda a concentrarse mejor.  </a:t>
            </a:r>
          </a:p>
          <a:p>
            <a:pPr marL="171450" indent="-171450">
              <a:buFont typeface="Arial" panose="020B0604020202020204" pitchFamily="34" charset="0"/>
              <a:buChar char="•"/>
            </a:pPr>
            <a:r>
              <a:rPr lang="en-US" altLang="en-US" dirty="0"/>
              <a:t>La actividad física regular ayuda a dormir mejor. Cuando estás activo durante el día, normalmente te duermes más fácilmente y permaneces dormido más tiempo.</a:t>
            </a:r>
          </a:p>
          <a:p>
            <a:pPr marL="0" indent="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t>Así pues, el ejercicio no sólo te ayuda a ser mejor atleta, sino también a vivir una vida más larga y saludable.</a:t>
            </a:r>
          </a:p>
          <a:p>
            <a:pPr marL="0" indent="0">
              <a:buFont typeface="Arial" panose="020B0604020202020204" pitchFamily="34" charset="0"/>
              <a:buNone/>
            </a:pPr>
            <a:endParaRPr lang="en-US" altLang="en-US" dirty="0"/>
          </a:p>
          <a:p>
            <a:pPr marL="171450" indent="-171450">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a:p>
            <a:pPr marL="0" indent="0">
              <a:buFont typeface="Arial" panose="020B0604020202020204" pitchFamily="34" charset="0"/>
              <a:buNone/>
            </a:pPr>
            <a:endParaRPr lang="en-US" altLang="en-US" dirty="0"/>
          </a:p>
          <a:p>
            <a:endParaRPr lang="en-US" altLang="en-US" dirty="0"/>
          </a:p>
          <a:p>
            <a:endParaRPr lang="en-US" altLang="en-US" dirty="0"/>
          </a:p>
        </p:txBody>
      </p:sp>
      <p:sp>
        <p:nvSpPr>
          <p:cNvPr id="156676" name="Slide Number Placeholder 3">
            <a:extLst>
              <a:ext uri="{FF2B5EF4-FFF2-40B4-BE49-F238E27FC236}">
                <a16:creationId xmlns:a16="http://schemas.microsoft.com/office/drawing/2014/main" id="{CC6A29A6-899A-4F9C-AE88-B62A4B9E7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53CC0744-74D1-4254-9960-509FFADD0005}" type="slidenum">
              <a:rPr lang="en-US" altLang="en-US" smtClean="0">
                <a:latin typeface="Calibri" panose="020F0502020204030204" pitchFamily="34" charset="0"/>
              </a:rPr>
              <a:t>27</a:t>
            </a:fld>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D9294F0E-DB3B-4A3E-9B84-9B5578DC6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4D91E383-69FD-4964-8DB4-9418C15DCD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Tiempo total de la actividad - 5 minutos</a:t>
            </a:r>
          </a:p>
          <a:p>
            <a:endParaRPr lang="en-US" altLang="en-US" dirty="0"/>
          </a:p>
          <a:p>
            <a:r>
              <a:rPr lang="en-US" altLang="en-US" dirty="0"/>
              <a:t>DI: </a:t>
            </a:r>
          </a:p>
          <a:p>
            <a:r>
              <a:rPr lang="en-US" altLang="en-US" dirty="0"/>
              <a:t>Estás intentando animar a un compañero para que alcance su objetivo de hacer ejercicio 5 días a la semana.  Se le han ocurrido un montón de excusas para no hacer ejercicio.  ¿Qué le dirías a tu compañero para ayudarle?  </a:t>
            </a:r>
          </a:p>
          <a:p>
            <a:endParaRPr lang="en-US" altLang="en-US" dirty="0"/>
          </a:p>
          <a:p>
            <a:pPr marL="228600" indent="-228600">
              <a:buAutoNum type="arabicPeriod"/>
            </a:pPr>
            <a:r>
              <a:rPr lang="en-US" altLang="en-US" dirty="0"/>
              <a:t>Haz que cada atleta y su Mentor elijan una excusa y den una respuesta. (3 minutos)</a:t>
            </a:r>
          </a:p>
          <a:p>
            <a:pPr marL="228600" indent="-228600">
              <a:buAutoNum type="arabicPeriod"/>
            </a:pPr>
            <a:r>
              <a:rPr lang="en-US" altLang="en-US" dirty="0"/>
              <a:t>Pida 3 voluntarios que quieran compartir lo que dirían. ( 2 minutos)</a:t>
            </a:r>
          </a:p>
          <a:p>
            <a:pPr marL="228600" indent="-228600">
              <a:buAutoNum type="arabicPeriod"/>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Más adelante aprenderás más sobre el Mejoramiento Físico y FIT5. </a:t>
            </a:r>
          </a:p>
          <a:p>
            <a:pPr marL="0" indent="0">
              <a:buNone/>
            </a:pPr>
            <a:endParaRPr lang="en-US" altLang="en-US" dirty="0"/>
          </a:p>
        </p:txBody>
      </p:sp>
      <p:sp>
        <p:nvSpPr>
          <p:cNvPr id="160772" name="Slide Number Placeholder 3">
            <a:extLst>
              <a:ext uri="{FF2B5EF4-FFF2-40B4-BE49-F238E27FC236}">
                <a16:creationId xmlns:a16="http://schemas.microsoft.com/office/drawing/2014/main" id="{89CA3AAF-E0A4-4768-BAB3-B9AE80D366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BF640E7C-CB1D-48AD-8230-B8955640E493}" type="slidenum">
              <a:rPr lang="en-US" altLang="en-US" smtClean="0">
                <a:latin typeface="Calibri" panose="020F0502020204030204" pitchFamily="34" charset="0"/>
              </a:rPr>
              <a:t>28</a:t>
            </a:fld>
            <a:endParaRPr lang="en-US" altLang="en-US"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9DA47350-D3DC-4B9B-8095-62DB00024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25A4E81E-4E22-4FE1-955B-F5AAB1E5E9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PREGUNTA: </a:t>
            </a:r>
          </a:p>
          <a:p>
            <a:r>
              <a:rPr lang="en-US" altLang="en-US" dirty="0"/>
              <a:t>¿Quién puede decirme por qué el agua es buena para la salud? </a:t>
            </a:r>
          </a:p>
          <a:p>
            <a:endParaRPr lang="en-US" altLang="en-US" dirty="0"/>
          </a:p>
          <a:p>
            <a:r>
              <a:rPr lang="en-US" altLang="en-US" dirty="0"/>
              <a:t>Respuestas:</a:t>
            </a:r>
          </a:p>
          <a:p>
            <a:pPr marL="171450" indent="-171450">
              <a:buFont typeface="Arial" panose="020B0604020202020204" pitchFamily="34" charset="0"/>
              <a:buChar char="•"/>
            </a:pPr>
            <a:r>
              <a:rPr lang="en-US" altLang="en-US" dirty="0"/>
              <a:t>El agua es buena para la piel y los músculos</a:t>
            </a:r>
          </a:p>
          <a:p>
            <a:pPr marL="171450" indent="-171450">
              <a:buFont typeface="Arial" panose="020B0604020202020204" pitchFamily="34" charset="0"/>
              <a:buChar char="•"/>
            </a:pPr>
            <a:r>
              <a:rPr lang="en-US" altLang="en-US" dirty="0"/>
              <a:t>Ayuda a eliminar toxinas del organismo</a:t>
            </a:r>
          </a:p>
          <a:p>
            <a:pPr marL="171450" indent="-171450">
              <a:buFont typeface="Arial" panose="020B0604020202020204" pitchFamily="34" charset="0"/>
              <a:buChar char="•"/>
            </a:pPr>
            <a:r>
              <a:rPr lang="en-US" altLang="en-US" dirty="0"/>
              <a:t>Es esencial para el rendimiento atlético.  Es importante mantenerse hidratado con agua, especialmente cuando practicamos deporte porque el cuerpo suda. </a:t>
            </a:r>
          </a:p>
          <a:p>
            <a:pPr marL="171450" indent="-171450">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Tu objetivo debe ser beber 5 botellas de agua al día. Más adelante aprenderás más sobre la importancia de la hidratación. </a:t>
            </a:r>
          </a:p>
          <a:p>
            <a:endParaRPr lang="en-US" altLang="en-US" dirty="0"/>
          </a:p>
          <a:p>
            <a:pPr marL="171450" indent="-171450">
              <a:buFont typeface="Arial" panose="020B0604020202020204" pitchFamily="34" charset="0"/>
              <a:buChar char="•"/>
            </a:pPr>
            <a:endParaRPr lang="en-US" altLang="en-US" dirty="0"/>
          </a:p>
          <a:p>
            <a:endParaRPr lang="en-US" altLang="en-US" dirty="0"/>
          </a:p>
          <a:p>
            <a:endParaRPr lang="en-US" altLang="en-US" dirty="0"/>
          </a:p>
        </p:txBody>
      </p:sp>
      <p:sp>
        <p:nvSpPr>
          <p:cNvPr id="164868" name="Slide Number Placeholder 3">
            <a:extLst>
              <a:ext uri="{FF2B5EF4-FFF2-40B4-BE49-F238E27FC236}">
                <a16:creationId xmlns:a16="http://schemas.microsoft.com/office/drawing/2014/main" id="{B803949F-8EA4-4C60-8324-F00BA5656D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86AF72-42AC-4C35-8CBA-3681DE5F3D6E}" type="slidenum">
              <a:rPr lang="en-US" altLang="en-US" smtClean="0"/>
              <a:t>29</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a:extLst>
              <a:ext uri="{FF2B5EF4-FFF2-40B4-BE49-F238E27FC236}">
                <a16:creationId xmlns:a16="http://schemas.microsoft.com/office/drawing/2014/main" id="{AC6EAC49-92EF-4400-98E1-3DF0DD2D7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4" name="Notes Placeholder 2">
            <a:extLst>
              <a:ext uri="{FF2B5EF4-FFF2-40B4-BE49-F238E27FC236}">
                <a16:creationId xmlns:a16="http://schemas.microsoft.com/office/drawing/2014/main" id="{DD2DFBC6-5338-44A3-AADE-900FE469D1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4500"/>
            <a:r>
              <a:rPr lang="en-US" altLang="en-US" dirty="0"/>
              <a:t>DI: </a:t>
            </a:r>
          </a:p>
          <a:p>
            <a:pPr defTabSz="444500"/>
            <a:r>
              <a:rPr lang="en-US" altLang="en-US" dirty="0"/>
              <a:t>La higiene personal también es importante para mantenernos sanos.  </a:t>
            </a:r>
          </a:p>
          <a:p>
            <a:pPr defTabSz="444500"/>
            <a:r>
              <a:rPr lang="en-US" altLang="en-US" dirty="0" err="1"/>
              <a:t>Practicar</a:t>
            </a:r>
            <a:r>
              <a:rPr lang="en-US" altLang="en-US" dirty="0"/>
              <a:t> una buena higiene puede </a:t>
            </a:r>
            <a:r>
              <a:rPr lang="en-US" altLang="en-US" dirty="0" err="1"/>
              <a:t>prevenir</a:t>
            </a:r>
            <a:r>
              <a:rPr lang="en-US" altLang="en-US" dirty="0"/>
              <a:t> </a:t>
            </a:r>
            <a:r>
              <a:rPr lang="en-US" altLang="en-US" dirty="0" err="1"/>
              <a:t>enfermedades</a:t>
            </a:r>
            <a:r>
              <a:rPr lang="en-US" altLang="en-US" dirty="0"/>
              <a:t>.</a:t>
            </a:r>
          </a:p>
          <a:p>
            <a:pPr defTabSz="444500"/>
            <a:r>
              <a:rPr lang="en-US" altLang="en-US" dirty="0"/>
              <a:t>Es especialmente importante mantener la higiene cuando se viaja.  </a:t>
            </a:r>
          </a:p>
          <a:p>
            <a:pPr defTabSz="444500"/>
            <a:r>
              <a:rPr lang="en-US" altLang="en-US" dirty="0"/>
              <a:t>¿Por qué?  Porque habrá MUCHOS gérmenes por todas partes y mantenernos limpios nos ayudará a evitar enfermar.  </a:t>
            </a:r>
          </a:p>
          <a:p>
            <a:pPr defTabSz="444500"/>
            <a:r>
              <a:rPr lang="en-US" altLang="en-US" dirty="0" err="1"/>
              <a:t>También</a:t>
            </a:r>
            <a:r>
              <a:rPr lang="en-US" altLang="en-US" dirty="0"/>
              <a:t> es importante mantener la higiene cuando se hace mucho ejercicio, como ocurrirá en el campo de entrenamiento y en los Juegos Mundiales.  ¿Por qué?  Porque probablemente hará calor, y todos sudaremos y necesitaremos mantenernos limpios para asegurarnos de no ofender a nadie. </a:t>
            </a:r>
          </a:p>
          <a:p>
            <a:pPr defTabSz="444500"/>
            <a:endParaRPr lang="en-US" altLang="en-US" dirty="0"/>
          </a:p>
          <a:p>
            <a:pPr defTabSz="444500"/>
            <a:endParaRPr lang="en-US" altLang="en-US" dirty="0"/>
          </a:p>
        </p:txBody>
      </p:sp>
      <p:sp>
        <p:nvSpPr>
          <p:cNvPr id="161795" name="Slide Number Placeholder 3">
            <a:extLst>
              <a:ext uri="{FF2B5EF4-FFF2-40B4-BE49-F238E27FC236}">
                <a16:creationId xmlns:a16="http://schemas.microsoft.com/office/drawing/2014/main" id="{7FAF146A-BC0F-4C62-83E9-D8C38E35AD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684E8A-CABD-418A-91C2-48577518A544}" type="slidenum">
              <a:rPr lang="en-US" altLang="en-US" smtClean="0"/>
              <a:t>30</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F17F5D10-FA87-444A-8DA4-9F84723F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1EC84BCB-7262-4623-A443-38B882B06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Nota para el Facilitador: añada prácticas que sean relevantes para los atletas de su comunidad.</a:t>
            </a:r>
          </a:p>
        </p:txBody>
      </p:sp>
      <p:sp>
        <p:nvSpPr>
          <p:cNvPr id="166916" name="Slide Number Placeholder 3">
            <a:extLst>
              <a:ext uri="{FF2B5EF4-FFF2-40B4-BE49-F238E27FC236}">
                <a16:creationId xmlns:a16="http://schemas.microsoft.com/office/drawing/2014/main" id="{85DC2BE9-27FA-48C6-9B21-6428EDE4BC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281B9E6C-2145-43ED-A5E0-9288A17F07D1}" type="slidenum">
              <a:rPr lang="en-US" altLang="en-US" smtClean="0">
                <a:latin typeface="Calibri" panose="020F0502020204030204" pitchFamily="34" charset="0"/>
              </a:rPr>
              <a:t>31</a:t>
            </a:fld>
            <a:endParaRPr lang="en-US" altLang="en-US"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54D14503-B6F9-4BBB-895C-CC198E28B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1A27F18B-D716-4DC4-87C2-4090CC064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Leer diapositiva.</a:t>
            </a:r>
          </a:p>
          <a:p>
            <a:endParaRPr lang="en-US" altLang="en-US" dirty="0"/>
          </a:p>
          <a:p>
            <a:r>
              <a:rPr lang="en-US" altLang="en-US" dirty="0"/>
              <a:t>Pregunta: ¿Alguien quiere compartir qué nuevo hábito saludable va a probar?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{Pida a los participantes que rellenen la ficha "La importancia de estar sano" para decir qué nuevo hábito saludable van a probar.}</a:t>
            </a:r>
          </a:p>
          <a:p>
            <a:endParaRPr lang="en-US" altLang="en-US" dirty="0"/>
          </a:p>
        </p:txBody>
      </p:sp>
      <p:sp>
        <p:nvSpPr>
          <p:cNvPr id="175108" name="Slide Number Placeholder 3">
            <a:extLst>
              <a:ext uri="{FF2B5EF4-FFF2-40B4-BE49-F238E27FC236}">
                <a16:creationId xmlns:a16="http://schemas.microsoft.com/office/drawing/2014/main" id="{5353D000-D24E-4837-9A99-0B8F7B9AA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32014AAD-E100-4C3A-853B-EDAD5D7C154A}" type="slidenum">
              <a:rPr lang="en-US" altLang="en-US" smtClean="0">
                <a:latin typeface="Calibri" panose="020F0502020204030204" pitchFamily="34" charset="0"/>
              </a:rPr>
              <a:t>32</a:t>
            </a:fld>
            <a:endParaRPr lang="en-US" altLang="en-US"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4CAB4CDD-0DAA-4CFC-825A-990BC680E2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86F334CD-1E71-4BFF-B292-A890F23F8E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Tiempo total - 10 minutos</a:t>
            </a:r>
          </a:p>
          <a:p>
            <a:endParaRPr lang="en-US" altLang="en-US" dirty="0"/>
          </a:p>
          <a:p>
            <a:r>
              <a:rPr lang="en-US" altLang="en-US" dirty="0"/>
              <a:t>DI: </a:t>
            </a:r>
          </a:p>
          <a:p>
            <a:r>
              <a:rPr lang="en-US" altLang="en-US" dirty="0"/>
              <a:t>Ahora que ya hemos hablado de los distintos comportamientos saludables, es hora de hacer una competición amistosa para poner a prueba lo aprendido. El equipo que gane tendrá derecho a presumir. Se anima a hablar de la basura.</a:t>
            </a:r>
          </a:p>
          <a:p>
            <a:endParaRPr lang="en-US" altLang="en-US" dirty="0"/>
          </a:p>
          <a:p>
            <a:endParaRPr lang="en-US" altLang="en-US" dirty="0"/>
          </a:p>
          <a:p>
            <a:r>
              <a:rPr lang="en-US" altLang="en-US" dirty="0"/>
              <a:t>Nota para el Facilitador: Sustituya ejemplos relevantes para sus comunidades.</a:t>
            </a:r>
          </a:p>
          <a:p>
            <a:endParaRPr lang="en-US" altLang="en-US" dirty="0"/>
          </a:p>
        </p:txBody>
      </p:sp>
      <p:sp>
        <p:nvSpPr>
          <p:cNvPr id="146436" name="Slide Number Placeholder 3">
            <a:extLst>
              <a:ext uri="{FF2B5EF4-FFF2-40B4-BE49-F238E27FC236}">
                <a16:creationId xmlns:a16="http://schemas.microsoft.com/office/drawing/2014/main" id="{FCAB9936-8F19-4C45-A2F5-D30C395617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927AC372-6D34-4A0B-829E-D96A91875D2E}" type="slidenum">
              <a:rPr lang="en-US" altLang="en-US" smtClean="0">
                <a:latin typeface="Calibri" panose="020F0502020204030204" pitchFamily="34" charset="0"/>
              </a:rPr>
              <a:t>33</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4</a:t>
            </a:fld>
            <a:endParaRPr lang="en-US" dirty="0"/>
          </a:p>
        </p:txBody>
      </p:sp>
    </p:spTree>
    <p:extLst>
      <p:ext uri="{BB962C8B-B14F-4D97-AF65-F5344CB8AC3E}">
        <p14:creationId xmlns:p14="http://schemas.microsoft.com/office/powerpoint/2010/main" val="2503547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F2052-4783-4B43-8425-693ACF693205}" type="slidenum">
              <a:rPr lang="en-US" smtClean="0"/>
              <a:t>34</a:t>
            </a:fld>
            <a:endParaRPr lang="en-US" dirty="0"/>
          </a:p>
        </p:txBody>
      </p:sp>
    </p:spTree>
    <p:extLst>
      <p:ext uri="{BB962C8B-B14F-4D97-AF65-F5344CB8AC3E}">
        <p14:creationId xmlns:p14="http://schemas.microsoft.com/office/powerpoint/2010/main" val="503911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t>
            </a:r>
          </a:p>
          <a:p>
            <a:pPr marL="171450" indent="-171450">
              <a:buFont typeface="Arial" panose="020B0604020202020204" pitchFamily="34" charset="0"/>
              <a:buChar char="•"/>
            </a:pPr>
            <a:r>
              <a:rPr lang="en-US" dirty="0"/>
              <a:t>Aunque queremos comer pan por los hidratos de carbono que nos dan energía, comer demasiado a diario nos hará ganar peso.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No hay límite en la cantidad de fruta o verdura que puedes comer cada día. Son un alimento libre de culpa.  En las comidas, intenta que la mitad de tu plato sea de fruta y verdura. Así conseguirás las 5 raciones diarias recomendadas.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 cuando comas pan, asegúrate de que sea integral en lugar de blanco.</a:t>
            </a:r>
          </a:p>
        </p:txBody>
      </p:sp>
      <p:sp>
        <p:nvSpPr>
          <p:cNvPr id="4" name="Slide Number Placeholder 3"/>
          <p:cNvSpPr>
            <a:spLocks noGrp="1"/>
          </p:cNvSpPr>
          <p:nvPr>
            <p:ph type="sldNum" sz="quarter" idx="5"/>
          </p:nvPr>
        </p:nvSpPr>
        <p:spPr/>
        <p:txBody>
          <a:bodyPr/>
          <a:lstStyle/>
          <a:p>
            <a:fld id="{E43F2052-4783-4B43-8425-693ACF693205}" type="slidenum">
              <a:rPr lang="en-US" smtClean="0"/>
              <a:t>35</a:t>
            </a:fld>
            <a:endParaRPr lang="en-US" dirty="0"/>
          </a:p>
        </p:txBody>
      </p:sp>
    </p:spTree>
    <p:extLst>
      <p:ext uri="{BB962C8B-B14F-4D97-AF65-F5344CB8AC3E}">
        <p14:creationId xmlns:p14="http://schemas.microsoft.com/office/powerpoint/2010/main" val="1317011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t>
            </a:r>
          </a:p>
          <a:p>
            <a:pPr marL="171450" indent="-171450">
              <a:buFont typeface="Arial" panose="020B0604020202020204" pitchFamily="34" charset="0"/>
              <a:buChar char="•"/>
            </a:pPr>
            <a:r>
              <a:rPr lang="en-US" dirty="0"/>
              <a:t>Los arándanos son una gran fuente de nutrición; sin embargo, las magdalenas en las que se encuentran están cargadas de azúcar, lo que hará que vuelvas a sentir hambre poco después de comerlas.  </a:t>
            </a:r>
          </a:p>
          <a:p>
            <a:endParaRPr lang="en-US" dirty="0"/>
          </a:p>
          <a:p>
            <a:pPr marL="171450" indent="-171450">
              <a:buFont typeface="Arial" panose="020B0604020202020204" pitchFamily="34" charset="0"/>
              <a:buChar char="•"/>
            </a:pPr>
            <a:r>
              <a:rPr lang="en-US" dirty="0"/>
              <a:t>Los huevos son la mejor opción. Están repletos de proteínas, que ayudan a desarrollar los músculos y a sentirse saciado durante más tiempo.  Además, puedes comerlos de muchas formas distintas.</a:t>
            </a:r>
          </a:p>
        </p:txBody>
      </p:sp>
      <p:sp>
        <p:nvSpPr>
          <p:cNvPr id="4" name="Slide Number Placeholder 3"/>
          <p:cNvSpPr>
            <a:spLocks noGrp="1"/>
          </p:cNvSpPr>
          <p:nvPr>
            <p:ph type="sldNum" sz="quarter" idx="5"/>
          </p:nvPr>
        </p:nvSpPr>
        <p:spPr/>
        <p:txBody>
          <a:bodyPr/>
          <a:lstStyle/>
          <a:p>
            <a:fld id="{E43F2052-4783-4B43-8425-693ACF693205}" type="slidenum">
              <a:rPr lang="en-US" smtClean="0"/>
              <a:t>36</a:t>
            </a:fld>
            <a:endParaRPr lang="en-US" dirty="0"/>
          </a:p>
        </p:txBody>
      </p:sp>
    </p:spTree>
    <p:extLst>
      <p:ext uri="{BB962C8B-B14F-4D97-AF65-F5344CB8AC3E}">
        <p14:creationId xmlns:p14="http://schemas.microsoft.com/office/powerpoint/2010/main" val="4067625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t>
            </a:r>
          </a:p>
          <a:p>
            <a:r>
              <a:rPr lang="en-US" dirty="0"/>
              <a:t>Esta es una pregunta trampa.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Los batidos, como el de la foto, son una forma estupenda de ingerir las frutas y verduras recomendadas. Pero, a menudo están cargados con un montón de azúcar y calorías adicionales que pueden convertirlo de un aperitivo a una comida completa.  Este batido, hecho con fresas, kiwi y yogur desnatado... que son opciones saludables... tiene 450 calorías y 94 gramos de azúcar.  Eso es mucho más azúcar que una botella de refresco.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 ganador es el queso en tiras.  En realidad, el queso en tiras es bajo en grasa y sólo tiene 60 calorías y 0 gramos de azúcar.  Además, está repleto de proteínas, que son excelentes para los músculos y te mantendrán saciado durante más tiempo, y calcio, que es excelente para los huesos.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quieres tomar un batido, intenta hacerlo en casa sólo con agua, fruta y verduras.  </a:t>
            </a:r>
          </a:p>
        </p:txBody>
      </p:sp>
      <p:sp>
        <p:nvSpPr>
          <p:cNvPr id="4" name="Slide Number Placeholder 3"/>
          <p:cNvSpPr>
            <a:spLocks noGrp="1"/>
          </p:cNvSpPr>
          <p:nvPr>
            <p:ph type="sldNum" sz="quarter" idx="5"/>
          </p:nvPr>
        </p:nvSpPr>
        <p:spPr/>
        <p:txBody>
          <a:bodyPr/>
          <a:lstStyle/>
          <a:p>
            <a:fld id="{E43F2052-4783-4B43-8425-693ACF693205}" type="slidenum">
              <a:rPr lang="en-US" smtClean="0"/>
              <a:t>37</a:t>
            </a:fld>
            <a:endParaRPr lang="en-US" dirty="0"/>
          </a:p>
        </p:txBody>
      </p:sp>
    </p:spTree>
    <p:extLst>
      <p:ext uri="{BB962C8B-B14F-4D97-AF65-F5344CB8AC3E}">
        <p14:creationId xmlns:p14="http://schemas.microsoft.com/office/powerpoint/2010/main" val="3649547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t>
            </a:r>
          </a:p>
          <a:p>
            <a:pPr marL="171450" indent="-171450">
              <a:buFont typeface="Arial" panose="020B0604020202020204" pitchFamily="34" charset="0"/>
              <a:buChar char="•"/>
            </a:pPr>
            <a:r>
              <a:rPr lang="en-US" dirty="0"/>
              <a:t>Aunque las bebidas deportivas son estupendas para hidratarse después de haber hecho 60 minutos completos de ejercicio intenso, también están cargadas de mucho azúcar.  </a:t>
            </a:r>
          </a:p>
          <a:p>
            <a:endParaRPr lang="en-US" dirty="0"/>
          </a:p>
          <a:p>
            <a:pPr marL="171450" indent="-171450">
              <a:buFont typeface="Arial" panose="020B0604020202020204" pitchFamily="34" charset="0"/>
              <a:buChar char="•"/>
            </a:pPr>
            <a:r>
              <a:rPr lang="en-US" dirty="0"/>
              <a:t>La mejor opción es siempre el agua.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Pregunta extra: ¿cuántas botellas de agua deberías intentar beber al día?</a:t>
            </a:r>
          </a:p>
          <a:p>
            <a:pPr marL="171450" indent="-171450">
              <a:buFont typeface="Arial" panose="020B0604020202020204" pitchFamily="34" charset="0"/>
              <a:buChar char="•"/>
            </a:pPr>
            <a:r>
              <a:rPr lang="en-US" dirty="0"/>
              <a:t>Contesta: 5</a:t>
            </a:r>
          </a:p>
        </p:txBody>
      </p:sp>
      <p:sp>
        <p:nvSpPr>
          <p:cNvPr id="4" name="Slide Number Placeholder 3"/>
          <p:cNvSpPr>
            <a:spLocks noGrp="1"/>
          </p:cNvSpPr>
          <p:nvPr>
            <p:ph type="sldNum" sz="quarter" idx="5"/>
          </p:nvPr>
        </p:nvSpPr>
        <p:spPr/>
        <p:txBody>
          <a:bodyPr/>
          <a:lstStyle/>
          <a:p>
            <a:fld id="{E43F2052-4783-4B43-8425-693ACF693205}" type="slidenum">
              <a:rPr lang="en-US" smtClean="0"/>
              <a:t>38</a:t>
            </a:fld>
            <a:endParaRPr lang="en-US" dirty="0"/>
          </a:p>
        </p:txBody>
      </p:sp>
    </p:spTree>
    <p:extLst>
      <p:ext uri="{BB962C8B-B14F-4D97-AF65-F5344CB8AC3E}">
        <p14:creationId xmlns:p14="http://schemas.microsoft.com/office/powerpoint/2010/main" val="668380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t>
            </a:r>
          </a:p>
          <a:p>
            <a:pPr marL="171450" indent="-171450">
              <a:buFont typeface="Arial" panose="020B0604020202020204" pitchFamily="34" charset="0"/>
              <a:buChar char="•"/>
            </a:pPr>
            <a:r>
              <a:rPr lang="en-US" dirty="0"/>
              <a:t>Aunque ambas opciones pueden ser relajantes, pasar demasiado tiempo sentado es perjudicial para la salud. Es mejor moverse siempre que se pueda.</a:t>
            </a:r>
          </a:p>
        </p:txBody>
      </p:sp>
      <p:sp>
        <p:nvSpPr>
          <p:cNvPr id="4" name="Slide Number Placeholder 3"/>
          <p:cNvSpPr>
            <a:spLocks noGrp="1"/>
          </p:cNvSpPr>
          <p:nvPr>
            <p:ph type="sldNum" sz="quarter" idx="5"/>
          </p:nvPr>
        </p:nvSpPr>
        <p:spPr/>
        <p:txBody>
          <a:bodyPr/>
          <a:lstStyle/>
          <a:p>
            <a:fld id="{E43F2052-4783-4B43-8425-693ACF693205}" type="slidenum">
              <a:rPr lang="en-US" smtClean="0"/>
              <a:t>39</a:t>
            </a:fld>
            <a:endParaRPr lang="en-US" dirty="0"/>
          </a:p>
        </p:txBody>
      </p:sp>
    </p:spTree>
    <p:extLst>
      <p:ext uri="{BB962C8B-B14F-4D97-AF65-F5344CB8AC3E}">
        <p14:creationId xmlns:p14="http://schemas.microsoft.com/office/powerpoint/2010/main" val="1935119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t>
            </a:r>
          </a:p>
          <a:p>
            <a:pPr marL="171450" indent="-171450">
              <a:buFont typeface="Arial" panose="020B0604020202020204" pitchFamily="34" charset="0"/>
              <a:buChar char="•"/>
            </a:pPr>
            <a:r>
              <a:rPr lang="en-US" dirty="0"/>
              <a:t>El entrenamiento con pesas es excelente para desarrollar los músculos y la fuerza.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El yoga es la mejor opción para mejorar la flexibilidad.  </a:t>
            </a:r>
          </a:p>
        </p:txBody>
      </p:sp>
      <p:sp>
        <p:nvSpPr>
          <p:cNvPr id="4" name="Slide Number Placeholder 3"/>
          <p:cNvSpPr>
            <a:spLocks noGrp="1"/>
          </p:cNvSpPr>
          <p:nvPr>
            <p:ph type="sldNum" sz="quarter" idx="5"/>
          </p:nvPr>
        </p:nvSpPr>
        <p:spPr/>
        <p:txBody>
          <a:bodyPr/>
          <a:lstStyle/>
          <a:p>
            <a:fld id="{E43F2052-4783-4B43-8425-693ACF693205}" type="slidenum">
              <a:rPr lang="en-US" smtClean="0"/>
              <a:t>40</a:t>
            </a:fld>
            <a:endParaRPr lang="en-US" dirty="0"/>
          </a:p>
        </p:txBody>
      </p:sp>
    </p:spTree>
    <p:extLst>
      <p:ext uri="{BB962C8B-B14F-4D97-AF65-F5344CB8AC3E}">
        <p14:creationId xmlns:p14="http://schemas.microsoft.com/office/powerpoint/2010/main" val="4079930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Los analgésicos alivian temporalmente el dolor de muelas, pero no solucionan el problema a largo plazo.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Cuando te duelen los dientes, por lo general significa que hay algo realmente mal que sólo empeorará con el tiempo, y causará más dolor.  Por eso es importante que acudas al dentista lo antes posible para que pueda determinar qué te ocurre y solucionarlo rápidamente.</a:t>
            </a:r>
          </a:p>
          <a:p>
            <a:endParaRPr lang="en-US" dirty="0"/>
          </a:p>
        </p:txBody>
      </p:sp>
      <p:sp>
        <p:nvSpPr>
          <p:cNvPr id="4" name="Slide Number Placeholder 3"/>
          <p:cNvSpPr>
            <a:spLocks noGrp="1"/>
          </p:cNvSpPr>
          <p:nvPr>
            <p:ph type="sldNum" sz="quarter" idx="5"/>
          </p:nvPr>
        </p:nvSpPr>
        <p:spPr/>
        <p:txBody>
          <a:bodyPr/>
          <a:lstStyle/>
          <a:p>
            <a:fld id="{E43F2052-4783-4B43-8425-693ACF693205}" type="slidenum">
              <a:rPr lang="en-US" smtClean="0"/>
              <a:t>41</a:t>
            </a:fld>
            <a:endParaRPr lang="en-US" dirty="0"/>
          </a:p>
        </p:txBody>
      </p:sp>
    </p:spTree>
    <p:extLst>
      <p:ext uri="{BB962C8B-B14F-4D97-AF65-F5344CB8AC3E}">
        <p14:creationId xmlns:p14="http://schemas.microsoft.com/office/powerpoint/2010/main" val="3279661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Diga</a:t>
            </a:r>
            <a:r>
              <a:rPr lang="en-US" dirty="0"/>
              <a:t> la </a:t>
            </a:r>
            <a:r>
              <a:rPr lang="en-US" dirty="0" err="1"/>
              <a:t>respuesta</a:t>
            </a:r>
            <a:r>
              <a:rPr lang="en-US" dirty="0"/>
              <a:t> que es verdadera.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El sol es una fuente importante de vitamina D, importante para mantener fuertes nuestros huesos.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Sólo necesitas unos 10 minutos al día de exposición directa al sol para obtener este beneficio.  Después de 10 minutos, es mejor pasar la mayor parte del tiempo a la sombra, sobre todo entre las 10.00 y las 16.00 horas, cuando los rayos solares son más intensos.  </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tiene que estar al sol durante más de 10 minutos, no olvide ponerse protector solar en toda la piel expuesta al sol y llevar ropa protectora, como camisa y sombrero.</a:t>
            </a:r>
          </a:p>
        </p:txBody>
      </p:sp>
      <p:sp>
        <p:nvSpPr>
          <p:cNvPr id="4" name="Slide Number Placeholder 3"/>
          <p:cNvSpPr>
            <a:spLocks noGrp="1"/>
          </p:cNvSpPr>
          <p:nvPr>
            <p:ph type="sldNum" sz="quarter" idx="5"/>
          </p:nvPr>
        </p:nvSpPr>
        <p:spPr/>
        <p:txBody>
          <a:bodyPr/>
          <a:lstStyle/>
          <a:p>
            <a:fld id="{E43F2052-4783-4B43-8425-693ACF693205}" type="slidenum">
              <a:rPr lang="en-US" smtClean="0"/>
              <a:t>42</a:t>
            </a:fld>
            <a:endParaRPr lang="en-US" dirty="0"/>
          </a:p>
        </p:txBody>
      </p:sp>
    </p:spTree>
    <p:extLst>
      <p:ext uri="{BB962C8B-B14F-4D97-AF65-F5344CB8AC3E}">
        <p14:creationId xmlns:p14="http://schemas.microsoft.com/office/powerpoint/2010/main" val="4214687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La luz azul de televisores, tabletas y móviles envía señales al cerebro que le hacen pensar que es de día y no de noche, lo que dificulta conciliar el sueño.  Además, mirar los medios de comunicación social o enviar mensajes de texto antes de acostarse puede hacer que estemos demasiado excitados o ansiosos para relajarnos y conciliar el sueño.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Apaga todos los aparatos electrónicos al menos una hora antes de acostarte y lee un libro para relajarte.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 puedes, mantén el teléfono fuera de tu habitación, o siléncialo, para que no te tienten las alertas.</a:t>
            </a:r>
            <a:endParaRPr lang="en-US" dirty="0"/>
          </a:p>
        </p:txBody>
      </p:sp>
      <p:sp>
        <p:nvSpPr>
          <p:cNvPr id="4" name="Slide Number Placeholder 3"/>
          <p:cNvSpPr>
            <a:spLocks noGrp="1"/>
          </p:cNvSpPr>
          <p:nvPr>
            <p:ph type="sldNum" sz="quarter" idx="5"/>
          </p:nvPr>
        </p:nvSpPr>
        <p:spPr/>
        <p:txBody>
          <a:bodyPr/>
          <a:lstStyle/>
          <a:p>
            <a:fld id="{E43F2052-4783-4B43-8425-693ACF693205}" type="slidenum">
              <a:rPr lang="en-US" smtClean="0"/>
              <a:t>43</a:t>
            </a:fld>
            <a:endParaRPr lang="en-US" dirty="0"/>
          </a:p>
        </p:txBody>
      </p:sp>
    </p:spTree>
    <p:extLst>
      <p:ext uri="{BB962C8B-B14F-4D97-AF65-F5344CB8AC3E}">
        <p14:creationId xmlns:p14="http://schemas.microsoft.com/office/powerpoint/2010/main" val="386815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ACF20ED1-8D5D-45F0-8602-2C0290AB0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5C740F82-6B79-4DAC-97AB-1EF8B6539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Lea los objetivos de aprendizaje</a:t>
            </a:r>
          </a:p>
          <a:p>
            <a:pPr eaLnBrk="1" hangingPunct="1">
              <a:spcBef>
                <a:spcPct val="0"/>
              </a:spcBef>
            </a:pPr>
            <a:endParaRPr lang="en-US" altLang="en-US" dirty="0"/>
          </a:p>
          <a:p>
            <a:pPr eaLnBrk="1" hangingPunct="1">
              <a:spcBef>
                <a:spcPct val="0"/>
              </a:spcBef>
            </a:pPr>
            <a:r>
              <a:rPr lang="en-US" altLang="en-US" dirty="0"/>
              <a:t>Explique el orden del día de los 2 próximos días:</a:t>
            </a:r>
          </a:p>
          <a:p>
            <a:pPr marL="171450" indent="-171450" eaLnBrk="1" hangingPunct="1">
              <a:spcBef>
                <a:spcPct val="0"/>
              </a:spcBef>
              <a:buFont typeface="Arial" panose="020B0604020202020204" pitchFamily="34" charset="0"/>
              <a:buChar char="•"/>
            </a:pPr>
            <a:r>
              <a:rPr lang="en-US" altLang="en-US" dirty="0"/>
              <a:t>Aprender sobre las expectativas de los Mensajeros de Salud, la salud de las personas con DI y el Programa de Salud en Olimpiadas Especiales, y cómo ser modelos de conducta saludables.</a:t>
            </a:r>
          </a:p>
          <a:p>
            <a:pPr marL="171450" indent="-171450" eaLnBrk="1" hangingPunct="1">
              <a:spcBef>
                <a:spcPct val="0"/>
              </a:spcBef>
              <a:buFont typeface="Arial" panose="020B0604020202020204" pitchFamily="34" charset="0"/>
              <a:buChar char="•"/>
            </a:pPr>
            <a:r>
              <a:rPr lang="en-US" altLang="en-US" dirty="0"/>
              <a:t>Poner en práctica lo que aprendemos compartiéndolo con los demás y realizando actividades prácticas.</a:t>
            </a:r>
          </a:p>
          <a:p>
            <a:pPr marL="171450" indent="-171450" eaLnBrk="1" hangingPunct="1">
              <a:spcBef>
                <a:spcPct val="0"/>
              </a:spcBef>
              <a:buFont typeface="Arial" panose="020B0604020202020204" pitchFamily="34" charset="0"/>
              <a:buChar char="•"/>
            </a:pPr>
            <a:r>
              <a:rPr lang="en-US" altLang="en-US" dirty="0"/>
              <a:t>Trabajar en nuestras prácticas a lo largo de la formación.</a:t>
            </a:r>
          </a:p>
          <a:p>
            <a:pPr marL="171450" indent="-171450" eaLnBrk="1" hangingPunct="1">
              <a:spcBef>
                <a:spcPct val="0"/>
              </a:spcBef>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dirty="0"/>
              <a:t>Play Inclusive Health Acortando distancias video: https://www.youtube.com/watch?v=X4DZXVHNYUY&amp;t=11s</a:t>
            </a:r>
          </a:p>
          <a:p>
            <a:pPr marL="171450" indent="-171450" eaLnBrk="1" hangingPunct="1">
              <a:spcBef>
                <a:spcPct val="0"/>
              </a:spcBef>
              <a:buFont typeface="Arial" panose="020B0604020202020204" pitchFamily="34" charset="0"/>
              <a:buChar char="•"/>
            </a:pPr>
            <a:endParaRPr lang="en-US" altLang="en-US" dirty="0"/>
          </a:p>
          <a:p>
            <a:pPr marL="0" indent="0" eaLnBrk="1" hangingPunct="1">
              <a:spcBef>
                <a:spcPct val="0"/>
              </a:spcBef>
              <a:buFont typeface="Arial" panose="020B0604020202020204" pitchFamily="34" charset="0"/>
              <a:buNone/>
            </a:pPr>
            <a:endParaRPr lang="en-US" altLang="en-US" dirty="0"/>
          </a:p>
        </p:txBody>
      </p:sp>
      <p:sp>
        <p:nvSpPr>
          <p:cNvPr id="110596" name="Slide Number Placeholder 3">
            <a:extLst>
              <a:ext uri="{FF2B5EF4-FFF2-40B4-BE49-F238E27FC236}">
                <a16:creationId xmlns:a16="http://schemas.microsoft.com/office/drawing/2014/main" id="{FD6258F9-60AC-4EB5-94F3-2E9ACE296E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60413" indent="-292100">
              <a:defRPr>
                <a:solidFill>
                  <a:schemeClr val="tx1"/>
                </a:solidFill>
                <a:latin typeface="Ubuntu Light" panose="020B0304030602030204" pitchFamily="34" charset="0"/>
                <a:ea typeface="ヒラギノ角ゴ ProN W3" charset="-128"/>
              </a:defRPr>
            </a:lvl2pPr>
            <a:lvl3pPr marL="1173163" indent="-231775">
              <a:defRPr>
                <a:solidFill>
                  <a:schemeClr val="tx1"/>
                </a:solidFill>
                <a:latin typeface="Ubuntu Light" panose="020B0304030602030204" pitchFamily="34" charset="0"/>
                <a:ea typeface="ヒラギノ角ゴ ProN W3" charset="-128"/>
              </a:defRPr>
            </a:lvl3pPr>
            <a:lvl4pPr marL="1643063" indent="-231775">
              <a:defRPr>
                <a:solidFill>
                  <a:schemeClr val="tx1"/>
                </a:solidFill>
                <a:latin typeface="Ubuntu Light" panose="020B0304030602030204" pitchFamily="34" charset="0"/>
                <a:ea typeface="ヒラギノ角ゴ ProN W3" charset="-128"/>
              </a:defRPr>
            </a:lvl4pPr>
            <a:lvl5pPr marL="2112963" indent="-231775">
              <a:defRPr>
                <a:solidFill>
                  <a:schemeClr val="tx1"/>
                </a:solidFill>
                <a:latin typeface="Ubuntu Light" panose="020B0304030602030204" pitchFamily="34" charset="0"/>
                <a:ea typeface="ヒラギノ角ゴ ProN W3" charset="-128"/>
              </a:defRPr>
            </a:lvl5pPr>
            <a:lvl6pPr marL="25701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30273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845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9417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E35AB9F3-8C05-4FBD-9741-918D1EF793D6}" type="slidenum">
              <a:rPr lang="en-US" altLang="en-US" smtClean="0">
                <a:solidFill>
                  <a:srgbClr val="000000"/>
                </a:solidFill>
                <a:latin typeface="Gill Sans" charset="0"/>
                <a:sym typeface="Gill Sans" charset="0"/>
              </a:rPr>
              <a:t>5</a:t>
            </a:fld>
            <a:endParaRPr lang="en-US" altLang="en-US" dirty="0">
              <a:solidFill>
                <a:srgbClr val="000000"/>
              </a:solidFill>
              <a:latin typeface="Gill Sans" charset="0"/>
              <a:sym typeface="Gill San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¡Falso! </a:t>
            </a:r>
          </a:p>
          <a:p>
            <a:endParaRPr lang="en-US" dirty="0"/>
          </a:p>
          <a:p>
            <a:r>
              <a:rPr lang="en-US" dirty="0"/>
              <a:t>Debes intentar ir al médico al menos una vez al año para una revisión, aunque te encuentres muy bien.  </a:t>
            </a:r>
          </a:p>
        </p:txBody>
      </p:sp>
      <p:sp>
        <p:nvSpPr>
          <p:cNvPr id="4" name="Slide Number Placeholder 3"/>
          <p:cNvSpPr>
            <a:spLocks noGrp="1"/>
          </p:cNvSpPr>
          <p:nvPr>
            <p:ph type="sldNum" sz="quarter" idx="5"/>
          </p:nvPr>
        </p:nvSpPr>
        <p:spPr/>
        <p:txBody>
          <a:bodyPr/>
          <a:lstStyle/>
          <a:p>
            <a:fld id="{E43F2052-4783-4B43-8425-693ACF693205}" type="slidenum">
              <a:rPr lang="en-US" smtClean="0"/>
              <a:t>44</a:t>
            </a:fld>
            <a:endParaRPr lang="en-US" dirty="0"/>
          </a:p>
        </p:txBody>
      </p:sp>
    </p:spTree>
    <p:extLst>
      <p:ext uri="{BB962C8B-B14F-4D97-AF65-F5344CB8AC3E}">
        <p14:creationId xmlns:p14="http://schemas.microsoft.com/office/powerpoint/2010/main" val="1319609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F2052-4783-4B43-8425-693ACF693205}" type="slidenum">
              <a:rPr lang="en-US" smtClean="0"/>
              <a:t>45</a:t>
            </a:fld>
            <a:endParaRPr lang="en-US" dirty="0"/>
          </a:p>
        </p:txBody>
      </p:sp>
    </p:spTree>
    <p:extLst>
      <p:ext uri="{BB962C8B-B14F-4D97-AF65-F5344CB8AC3E}">
        <p14:creationId xmlns:p14="http://schemas.microsoft.com/office/powerpoint/2010/main" val="3654630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6FA78FE-1791-4375-96CC-4B4349476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835E2EA0-A1C9-47C7-98C9-590FA2C166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Actividad - tiempo total 20 min</a:t>
            </a:r>
          </a:p>
          <a:p>
            <a:r>
              <a:rPr lang="en-US" altLang="en-US" dirty="0"/>
              <a:t>Debate en grupo - 10 minutos</a:t>
            </a:r>
          </a:p>
          <a:p>
            <a:r>
              <a:rPr lang="en-US" altLang="en-US" dirty="0"/>
              <a:t>Informe - 10 minutos</a:t>
            </a:r>
          </a:p>
          <a:p>
            <a:endParaRPr lang="en-US" altLang="en-US" dirty="0"/>
          </a:p>
          <a:p>
            <a:r>
              <a:rPr lang="en-US" altLang="en-US" dirty="0"/>
              <a:t>DI:</a:t>
            </a:r>
          </a:p>
          <a:p>
            <a:pPr marL="228600" indent="-228600">
              <a:buAutoNum type="arabicPeriod"/>
            </a:pPr>
            <a:r>
              <a:rPr lang="en-US" altLang="en-US" dirty="0"/>
              <a:t>Tienen 10 minutos para debatir cada una de estas preguntas en grupo en su mesa. </a:t>
            </a:r>
          </a:p>
          <a:p>
            <a:pPr marL="228600" indent="-228600">
              <a:buAutoNum type="arabicPeriod"/>
            </a:pPr>
            <a:r>
              <a:rPr lang="en-US" altLang="en-US" dirty="0"/>
              <a:t>Elige a una persona de tu mesa para que tome notas e informe al resto del grupo sobre lo que </a:t>
            </a:r>
            <a:r>
              <a:rPr lang="en-US" altLang="en-US" dirty="0" err="1"/>
              <a:t>han</a:t>
            </a:r>
            <a:r>
              <a:rPr lang="en-US" altLang="en-US" dirty="0"/>
              <a:t> </a:t>
            </a:r>
            <a:r>
              <a:rPr lang="en-US" altLang="en-US" dirty="0" err="1"/>
              <a:t>discutido</a:t>
            </a:r>
            <a:r>
              <a:rPr lang="en-US" altLang="en-US" dirty="0"/>
              <a:t>.  </a:t>
            </a:r>
          </a:p>
          <a:p>
            <a:pPr marL="0" indent="0">
              <a:buNone/>
            </a:pPr>
            <a:endParaRPr lang="en-US" altLang="en-US" dirty="0"/>
          </a:p>
          <a:p>
            <a:pPr marL="0" indent="0">
              <a:buNone/>
            </a:pPr>
            <a:r>
              <a:rPr lang="en-US" altLang="en-US" dirty="0"/>
              <a:t>{Tenga 3 hojas de rotafolio y rotuladores pegados por toda la sala.}</a:t>
            </a:r>
          </a:p>
          <a:p>
            <a:pPr marL="0" indent="0">
              <a:buNone/>
            </a:pPr>
            <a:r>
              <a:rPr lang="en-US" altLang="en-US" dirty="0"/>
              <a:t>Titule cada página:</a:t>
            </a:r>
          </a:p>
          <a:p>
            <a:pPr marL="171450" indent="-171450">
              <a:buFontTx/>
              <a:buChar char="-"/>
            </a:pPr>
            <a:r>
              <a:rPr lang="en-US" altLang="en-US" dirty="0"/>
              <a:t>Desafíos a los que se enfrenta para conseguir una buena salud. (Indica algunos ejemplos, si es necesario: </a:t>
            </a:r>
            <a:r>
              <a:rPr lang="en-US" altLang="en-US" dirty="0" err="1"/>
              <a:t>costo</a:t>
            </a:r>
            <a:r>
              <a:rPr lang="en-US" altLang="en-US" dirty="0"/>
              <a:t>, transporte, estar rodeado de personas que toman decisiones poco saludables, falta de control sobre mis decisiones).</a:t>
            </a:r>
          </a:p>
          <a:p>
            <a:pPr marL="171450" indent="-171450">
              <a:buFontTx/>
              <a:buChar char="-"/>
            </a:pPr>
            <a:r>
              <a:rPr lang="en-US" altLang="en-US" dirty="0"/>
              <a:t>Retos a los que se enfrentan otros atletas para gozar de buena salud.</a:t>
            </a:r>
          </a:p>
          <a:p>
            <a:pPr marL="171450" indent="-171450">
              <a:buFontTx/>
              <a:buChar char="-"/>
            </a:pPr>
            <a:r>
              <a:rPr lang="en-US" altLang="en-US" dirty="0"/>
              <a:t>Soluciones para gozar de buena salud.</a:t>
            </a:r>
          </a:p>
          <a:p>
            <a:pPr marL="0" indent="0">
              <a:buNone/>
            </a:pPr>
            <a:endParaRPr lang="en-US" altLang="en-US" dirty="0"/>
          </a:p>
          <a:p>
            <a:pPr marL="0" indent="0">
              <a:buNone/>
            </a:pPr>
            <a:r>
              <a:rPr lang="en-US" altLang="en-US" dirty="0"/>
              <a:t>{Los participantes utilizarán la hoja de trabajo "La importancia de estar sano" para esta actividad.}</a:t>
            </a:r>
          </a:p>
        </p:txBody>
      </p:sp>
      <p:sp>
        <p:nvSpPr>
          <p:cNvPr id="125956" name="Slide Number Placeholder 3">
            <a:extLst>
              <a:ext uri="{FF2B5EF4-FFF2-40B4-BE49-F238E27FC236}">
                <a16:creationId xmlns:a16="http://schemas.microsoft.com/office/drawing/2014/main" id="{EA3B4D73-0B96-4892-BE2E-3D6EBF1EA0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E7F8956A-FA7E-49E5-A7D1-06B432D2D8A9}" type="slidenum">
              <a:rPr lang="en-US" altLang="en-US" smtClean="0">
                <a:latin typeface="Calibri" panose="020F0502020204030204" pitchFamily="34" charset="0"/>
              </a:rPr>
              <a:t>46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4693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
Usar </a:t>
            </a:r>
            <a:r>
              <a:rPr lang="en-US" dirty="0" err="1"/>
              <a:t>toboganes</a:t>
            </a:r>
            <a:r>
              <a:rPr lang="en-US" dirty="0"/>
              <a:t> de fitness</a:t>
            </a:r>
          </a:p>
        </p:txBody>
      </p:sp>
      <p:sp>
        <p:nvSpPr>
          <p:cNvPr id="4" name="Slide Number Placeholder 3"/>
          <p:cNvSpPr>
            <a:spLocks noGrp="1"/>
          </p:cNvSpPr>
          <p:nvPr>
            <p:ph type="sldNum" sz="quarter" idx="5"/>
          </p:nvPr>
        </p:nvSpPr>
        <p:spPr/>
        <p:txBody>
          <a:bodyPr/>
          <a:lstStyle/>
          <a:p>
            <a:fld id="{6CCC8316-FB35-4AC8-984C-370EF0F37AED}" type="slidenum">
              <a:rPr lang="en-US" smtClean="0"/>
              <a:t>47</a:t>
            </a:fld>
            <a:endParaRPr lang="en-US" dirty="0"/>
          </a:p>
        </p:txBody>
      </p:sp>
    </p:spTree>
    <p:extLst>
      <p:ext uri="{BB962C8B-B14F-4D97-AF65-F5344CB8AC3E}">
        <p14:creationId xmlns:p14="http://schemas.microsoft.com/office/powerpoint/2010/main" val="20089995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Nota:
Usar diapositivas de Nutrición e Hidratación</a:t>
            </a:r>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48</a:t>
            </a:fld>
            <a:endParaRPr lang="en-US" dirty="0"/>
          </a:p>
        </p:txBody>
      </p:sp>
    </p:spTree>
    <p:extLst>
      <p:ext uri="{BB962C8B-B14F-4D97-AF65-F5344CB8AC3E}">
        <p14:creationId xmlns:p14="http://schemas.microsoft.com/office/powerpoint/2010/main" val="1030748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Nota: 
Usar diapositivas de Salud Emocional</a:t>
            </a:r>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49</a:t>
            </a:fld>
            <a:endParaRPr lang="en-US" dirty="0"/>
          </a:p>
        </p:txBody>
      </p:sp>
    </p:spTree>
    <p:extLst>
      <p:ext uri="{BB962C8B-B14F-4D97-AF65-F5344CB8AC3E}">
        <p14:creationId xmlns:p14="http://schemas.microsoft.com/office/powerpoint/2010/main" val="598025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 
Usar </a:t>
            </a:r>
            <a:r>
              <a:rPr lang="en-US" dirty="0" err="1"/>
              <a:t>diapositivas</a:t>
            </a:r>
            <a:r>
              <a:rPr lang="en-US" dirty="0"/>
              <a:t> de </a:t>
            </a:r>
            <a:r>
              <a:rPr lang="en-US" dirty="0" err="1"/>
              <a:t>comunicaciones</a:t>
            </a:r>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50</a:t>
            </a:fld>
            <a:endParaRPr lang="en-US" dirty="0"/>
          </a:p>
        </p:txBody>
      </p:sp>
    </p:spTree>
    <p:extLst>
      <p:ext uri="{BB962C8B-B14F-4D97-AF65-F5344CB8AC3E}">
        <p14:creationId xmlns:p14="http://schemas.microsoft.com/office/powerpoint/2010/main" val="2635662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 
Usar </a:t>
            </a:r>
            <a:r>
              <a:rPr lang="en-US" dirty="0" err="1"/>
              <a:t>diapositivas</a:t>
            </a:r>
            <a:r>
              <a:rPr lang="en-US" dirty="0"/>
              <a:t> de </a:t>
            </a:r>
            <a:r>
              <a:rPr lang="en-US" dirty="0" err="1"/>
              <a:t>promoción</a:t>
            </a:r>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51</a:t>
            </a:fld>
            <a:endParaRPr lang="en-US" dirty="0"/>
          </a:p>
        </p:txBody>
      </p:sp>
    </p:spTree>
    <p:extLst>
      <p:ext uri="{BB962C8B-B14F-4D97-AF65-F5344CB8AC3E}">
        <p14:creationId xmlns:p14="http://schemas.microsoft.com/office/powerpoint/2010/main" val="883728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DE8FD3B8-DB01-4B36-9D60-EFD436E3E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88DB204C-9346-456F-90BD-63D26B65A2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Prácticar</a:t>
            </a:r>
            <a:r>
              <a:rPr lang="en-US" altLang="en-US" dirty="0"/>
              <a:t> es aprender haciendo. Es poner en práctica lo aprendido.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Cada atleta certificado como Mensajero de Salud debe realizar una </a:t>
            </a:r>
            <a:r>
              <a:rPr lang="en-US" sz="1200" kern="1200" dirty="0" err="1">
                <a:solidFill>
                  <a:schemeClr val="tx1"/>
                </a:solidFill>
                <a:effectLst/>
                <a:latin typeface="+mn-lt"/>
                <a:ea typeface="+mn-ea"/>
                <a:cs typeface="+mn-cs"/>
              </a:rPr>
              <a:t>práctica</a:t>
            </a:r>
            <a:r>
              <a:rPr lang="en-US" sz="1200" kern="1200" dirty="0">
                <a:solidFill>
                  <a:schemeClr val="tx1"/>
                </a:solidFill>
                <a:effectLst/>
                <a:latin typeface="+mn-lt"/>
                <a:ea typeface="+mn-ea"/>
                <a:cs typeface="+mn-cs"/>
              </a:rPr>
              <a:t> centrada en la salud y el bienestar en su comunidad en el plazo de un año tras recibir la </a:t>
            </a:r>
            <a:r>
              <a:rPr lang="en-US" sz="1200" kern="1200" dirty="0" err="1">
                <a:solidFill>
                  <a:schemeClr val="tx1"/>
                </a:solidFill>
                <a:effectLst/>
                <a:latin typeface="+mn-lt"/>
                <a:ea typeface="+mn-ea"/>
                <a:cs typeface="+mn-cs"/>
              </a:rPr>
              <a:t>capacitación</a:t>
            </a:r>
            <a:r>
              <a:rPr lang="en-US" sz="1200" kern="1200" dirty="0">
                <a:solidFill>
                  <a:schemeClr val="tx1"/>
                </a:solidFill>
                <a:effectLst/>
                <a:latin typeface="+mn-lt"/>
                <a:ea typeface="+mn-ea"/>
                <a:cs typeface="+mn-cs"/>
              </a:rPr>
              <a:t>. Es un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centrado en la salud que se compromete a realizar en sus comunidades para demostrar su liderazgo en salud y bienestar.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(comparta algunos ejemplos de lo que los Mensajeros de Salud podrían hacer por su proyecto)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PREGUNTA: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Levanten la mano: ¿quiénes se reunieron con sus Mentores antes de la </a:t>
            </a:r>
            <a:r>
              <a:rPr lang="en-US" sz="1200" kern="1200" dirty="0" err="1">
                <a:solidFill>
                  <a:schemeClr val="tx1"/>
                </a:solidFill>
                <a:effectLst/>
                <a:latin typeface="+mn-lt"/>
                <a:ea typeface="+mn-ea"/>
                <a:cs typeface="+mn-cs"/>
              </a:rPr>
              <a:t>capacitación</a:t>
            </a:r>
            <a:r>
              <a:rPr lang="en-US" sz="1200" kern="1200" dirty="0">
                <a:solidFill>
                  <a:schemeClr val="tx1"/>
                </a:solidFill>
                <a:effectLst/>
                <a:latin typeface="+mn-lt"/>
                <a:ea typeface="+mn-ea"/>
                <a:cs typeface="+mn-cs"/>
              </a:rPr>
              <a:t> para empezar a hablar de cómo podrían activarse como Mensajeros de Salud?  </a:t>
            </a:r>
          </a:p>
        </p:txBody>
      </p:sp>
      <p:sp>
        <p:nvSpPr>
          <p:cNvPr id="114692" name="Slide Number Placeholder 3">
            <a:extLst>
              <a:ext uri="{FF2B5EF4-FFF2-40B4-BE49-F238E27FC236}">
                <a16:creationId xmlns:a16="http://schemas.microsoft.com/office/drawing/2014/main" id="{04F60F35-3AA9-449C-8A02-4753AACE18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19D5E031-670B-4005-8B6B-FFD162382DB3}" type="slidenum">
              <a:rPr lang="en-US" altLang="en-US" smtClean="0">
                <a:latin typeface="Calibri" panose="020F0502020204030204" pitchFamily="34" charset="0"/>
              </a:rPr>
              <a:t>52</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0614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53</a:t>
            </a:fld>
            <a:endParaRPr lang="en-US" dirty="0"/>
          </a:p>
        </p:txBody>
      </p:sp>
    </p:spTree>
    <p:extLst>
      <p:ext uri="{BB962C8B-B14F-4D97-AF65-F5344CB8AC3E}">
        <p14:creationId xmlns:p14="http://schemas.microsoft.com/office/powerpoint/2010/main" val="114394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B6A3BFC8-8F61-49A5-B0C4-19CE94A4DD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C776AEA9-0005-44EF-B3A3-D2EA0FBAF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highlight>
                  <a:srgbClr val="FFFF00"/>
                </a:highlight>
              </a:rPr>
              <a:t>Reproduzca el vídeo "Mensajero de Salud".</a:t>
            </a:r>
            <a:endParaRPr lang="en-US" altLang="en-US" dirty="0"/>
          </a:p>
        </p:txBody>
      </p:sp>
      <p:sp>
        <p:nvSpPr>
          <p:cNvPr id="134148" name="Slide Number Placeholder 3">
            <a:extLst>
              <a:ext uri="{FF2B5EF4-FFF2-40B4-BE49-F238E27FC236}">
                <a16:creationId xmlns:a16="http://schemas.microsoft.com/office/drawing/2014/main" id="{E393A706-9E28-4C73-BFC0-23B2755FD4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218CD63D-7766-47C2-9D68-3C69213B191D}" type="slidenum">
              <a:rPr lang="en-US" altLang="en-US" smtClean="0">
                <a:latin typeface="Calibri" panose="020F0502020204030204" pitchFamily="34" charset="0"/>
              </a:rPr>
              <a:t>9</a:t>
            </a:fld>
            <a:endParaRPr lang="en-US" altLang="en-US" dirty="0">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CC8316-FB35-4AC8-984C-370EF0F37AED}" type="slidenum">
              <a:rPr lang="en-US" smtClean="0"/>
              <a:t>54</a:t>
            </a:fld>
            <a:endParaRPr lang="en-US" dirty="0"/>
          </a:p>
        </p:txBody>
      </p:sp>
    </p:spTree>
    <p:extLst>
      <p:ext uri="{BB962C8B-B14F-4D97-AF65-F5344CB8AC3E}">
        <p14:creationId xmlns:p14="http://schemas.microsoft.com/office/powerpoint/2010/main" val="19989888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56</a:t>
            </a:fld>
            <a:endParaRPr lang="en-US" dirty="0"/>
          </a:p>
        </p:txBody>
      </p:sp>
    </p:spTree>
    <p:extLst>
      <p:ext uri="{BB962C8B-B14F-4D97-AF65-F5344CB8AC3E}">
        <p14:creationId xmlns:p14="http://schemas.microsoft.com/office/powerpoint/2010/main" val="1744500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57</a:t>
            </a:fld>
            <a:endParaRPr lang="en-US" dirty="0"/>
          </a:p>
        </p:txBody>
      </p:sp>
    </p:spTree>
    <p:extLst>
      <p:ext uri="{BB962C8B-B14F-4D97-AF65-F5344CB8AC3E}">
        <p14:creationId xmlns:p14="http://schemas.microsoft.com/office/powerpoint/2010/main" val="347141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E2AA85E4-C040-4853-B932-A3A0163A13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C6D748FC-CBBC-46F4-94A8-92812C2FF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 </a:t>
            </a:r>
          </a:p>
          <a:p>
            <a:r>
              <a:rPr lang="en-US" altLang="en-US" dirty="0"/>
              <a:t>Antes de entrar en la </a:t>
            </a:r>
            <a:r>
              <a:rPr lang="en-US" altLang="en-US" dirty="0" err="1"/>
              <a:t>capacitación</a:t>
            </a:r>
            <a:r>
              <a:rPr lang="en-US" altLang="en-US" dirty="0"/>
              <a:t> de Mensajeros de Salud, es importante hablar de la salud de las Personas con Discapacidad Intelectual y de por qué necesitamos tu ayuda.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 Personas con discapacidad intelectual están excluidas de la mayoría de los aspectos de los sistemas sanitarios, lo que crea importantes disparidades sanitarias para esta población. Como resultado, se encuentran: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 veces más probabilidades de padecer diabetes</a:t>
            </a:r>
          </a:p>
          <a:p>
            <a:pPr lvl="0"/>
            <a:r>
              <a:rPr lang="en-US" sz="1200" kern="1200" dirty="0">
                <a:solidFill>
                  <a:schemeClr val="tx1"/>
                </a:solidFill>
                <a:effectLst/>
                <a:latin typeface="+mn-lt"/>
                <a:ea typeface="+mn-ea"/>
                <a:cs typeface="+mn-cs"/>
              </a:rPr>
              <a:t>3 veces más probabilidades de padecer artritis</a:t>
            </a:r>
          </a:p>
          <a:p>
            <a:pPr lvl="0"/>
            <a:r>
              <a:rPr lang="en-US" sz="1200" kern="1200" dirty="0">
                <a:solidFill>
                  <a:schemeClr val="tx1"/>
                </a:solidFill>
                <a:effectLst/>
                <a:latin typeface="+mn-lt"/>
                <a:ea typeface="+mn-ea"/>
                <a:cs typeface="+mn-cs"/>
              </a:rPr>
              <a:t>2 veces más probabilidades de padecer enfermedades cardiovasculares y asma</a:t>
            </a:r>
          </a:p>
          <a:p>
            <a:pPr lvl="0"/>
            <a:r>
              <a:rPr lang="en-US" sz="1200" kern="1200" dirty="0">
                <a:solidFill>
                  <a:schemeClr val="tx1"/>
                </a:solidFill>
                <a:effectLst/>
                <a:latin typeface="+mn-lt"/>
                <a:ea typeface="+mn-ea"/>
                <a:cs typeface="+mn-cs"/>
              </a:rPr>
              <a:t>Tienen un 10% más de prevalencia de obesidad</a:t>
            </a:r>
          </a:p>
          <a:p>
            <a:pPr lvl="0"/>
            <a:r>
              <a:rPr lang="en-US" sz="1200" kern="1200" dirty="0">
                <a:solidFill>
                  <a:schemeClr val="tx1"/>
                </a:solidFill>
                <a:effectLst/>
                <a:latin typeface="+mn-lt"/>
                <a:ea typeface="+mn-ea"/>
                <a:cs typeface="+mn-cs"/>
              </a:rPr>
              <a:t>Mueren una media de 16 años antes</a:t>
            </a:r>
          </a:p>
          <a:p>
            <a:pPr eaLnBrk="1" hangingPunct="1">
              <a:spcBef>
                <a:spcPct val="0"/>
              </a:spcBef>
            </a:pPr>
            <a:endParaRPr lang="en-US" altLang="en-US" dirty="0"/>
          </a:p>
          <a:p>
            <a:pPr eaLnBrk="1" hangingPunct="1">
              <a:spcBef>
                <a:spcPct val="0"/>
              </a:spcBef>
            </a:pPr>
            <a:r>
              <a:rPr lang="en-US" altLang="en-US" dirty="0"/>
              <a:t>Esto se atribuye a un acceso limitado o deficiente a la atención sanitaria, los deportes, las actividades físicas, etc. ¡NO porque tengan DI! </a:t>
            </a:r>
          </a:p>
        </p:txBody>
      </p:sp>
      <p:sp>
        <p:nvSpPr>
          <p:cNvPr id="138244" name="Slide Number Placeholder 3">
            <a:extLst>
              <a:ext uri="{FF2B5EF4-FFF2-40B4-BE49-F238E27FC236}">
                <a16:creationId xmlns:a16="http://schemas.microsoft.com/office/drawing/2014/main" id="{B5BA7324-C144-46A2-8776-BC2B4AA5AD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60413" indent="-292100">
              <a:defRPr>
                <a:solidFill>
                  <a:schemeClr val="tx1"/>
                </a:solidFill>
                <a:latin typeface="Ubuntu Light" panose="020B0304030602030204" pitchFamily="34" charset="0"/>
                <a:ea typeface="ヒラギノ角ゴ ProN W3" charset="-128"/>
              </a:defRPr>
            </a:lvl2pPr>
            <a:lvl3pPr marL="1173163" indent="-231775">
              <a:defRPr>
                <a:solidFill>
                  <a:schemeClr val="tx1"/>
                </a:solidFill>
                <a:latin typeface="Ubuntu Light" panose="020B0304030602030204" pitchFamily="34" charset="0"/>
                <a:ea typeface="ヒラギノ角ゴ ProN W3" charset="-128"/>
              </a:defRPr>
            </a:lvl3pPr>
            <a:lvl4pPr marL="1643063" indent="-231775">
              <a:defRPr>
                <a:solidFill>
                  <a:schemeClr val="tx1"/>
                </a:solidFill>
                <a:latin typeface="Ubuntu Light" panose="020B0304030602030204" pitchFamily="34" charset="0"/>
                <a:ea typeface="ヒラギノ角ゴ ProN W3" charset="-128"/>
              </a:defRPr>
            </a:lvl4pPr>
            <a:lvl5pPr marL="2112963" indent="-231775">
              <a:defRPr>
                <a:solidFill>
                  <a:schemeClr val="tx1"/>
                </a:solidFill>
                <a:latin typeface="Ubuntu Light" panose="020B0304030602030204" pitchFamily="34" charset="0"/>
                <a:ea typeface="ヒラギノ角ゴ ProN W3" charset="-128"/>
              </a:defRPr>
            </a:lvl5pPr>
            <a:lvl6pPr marL="25701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30273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845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9417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995AE554-96AF-4E8B-A416-E31CE4F9E403}" type="slidenum">
              <a:rPr lang="en-US" altLang="en-US" smtClean="0">
                <a:solidFill>
                  <a:srgbClr val="000000"/>
                </a:solidFill>
                <a:latin typeface="Gill Sans" charset="0"/>
                <a:sym typeface="Gill Sans" charset="0"/>
              </a:rPr>
              <a:t>10</a:t>
            </a:fld>
            <a:endParaRPr lang="en-US" altLang="en-US" dirty="0">
              <a:solidFill>
                <a:srgbClr val="000000"/>
              </a:solidFill>
              <a:latin typeface="Gill Sans" charset="0"/>
              <a:sym typeface="Gill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A" dirty="0"/>
          </a:p>
        </p:txBody>
      </p:sp>
      <p:sp>
        <p:nvSpPr>
          <p:cNvPr id="4" name="Slide Number Placeholder 3"/>
          <p:cNvSpPr>
            <a:spLocks noGrp="1"/>
          </p:cNvSpPr>
          <p:nvPr>
            <p:ph type="sldNum" sz="quarter" idx="5"/>
          </p:nvPr>
        </p:nvSpPr>
        <p:spPr/>
        <p:txBody>
          <a:bodyPr/>
          <a:lstStyle/>
          <a:p>
            <a:fld id="{6CCC8316-FB35-4AC8-984C-370EF0F37AED}" type="slidenum">
              <a:rPr lang="en-US" smtClean="0"/>
              <a:t>11</a:t>
            </a:fld>
            <a:endParaRPr lang="en-US" dirty="0"/>
          </a:p>
        </p:txBody>
      </p:sp>
    </p:spTree>
    <p:extLst>
      <p:ext uri="{BB962C8B-B14F-4D97-AF65-F5344CB8AC3E}">
        <p14:creationId xmlns:p14="http://schemas.microsoft.com/office/powerpoint/2010/main" val="39301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6DD5F463-C005-4F12-AB78-7760859D2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2A215107-DFF1-4C6B-AC36-00E121A1B7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0292" name="Slide Number Placeholder 3">
            <a:extLst>
              <a:ext uri="{FF2B5EF4-FFF2-40B4-BE49-F238E27FC236}">
                <a16:creationId xmlns:a16="http://schemas.microsoft.com/office/drawing/2014/main" id="{25AB8E70-9C44-41C1-8707-9A7EA541AE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3698400C-92F8-466C-92C8-F8D661E86D9E}" type="slidenum">
              <a:rPr lang="en-US" altLang="en-US" smtClean="0">
                <a:solidFill>
                  <a:srgbClr val="000000"/>
                </a:solidFill>
                <a:latin typeface="Calibri" panose="020F0502020204030204" pitchFamily="34" charset="0"/>
              </a:rPr>
              <a:t>12</a:t>
            </a:fld>
            <a:endParaRPr lang="en-US" altLang="en-US" dirty="0">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a:extLst>
              <a:ext uri="{FF2B5EF4-FFF2-40B4-BE49-F238E27FC236}">
                <a16:creationId xmlns:a16="http://schemas.microsoft.com/office/drawing/2014/main" id="{AFAC5E73-6105-4821-808B-EA702B6BD106}"/>
              </a:ext>
            </a:extLst>
          </p:cNvPr>
          <p:cNvSpPr>
            <a:spLocks noGrp="1" noRot="1" noChangeAspect="1" noTextEdit="1"/>
          </p:cNvSpPr>
          <p:nvPr>
            <p:ph type="sldImg"/>
          </p:nvPr>
        </p:nvSpPr>
        <p:spPr bwMode="auto">
          <a:xfrm>
            <a:off x="1214438" y="709613"/>
            <a:ext cx="47244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2" name="Notes Placeholder 2">
            <a:extLst>
              <a:ext uri="{FF2B5EF4-FFF2-40B4-BE49-F238E27FC236}">
                <a16:creationId xmlns:a16="http://schemas.microsoft.com/office/drawing/2014/main" id="{04591464-6329-49BA-A4C2-D2756ECB7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 </a:t>
            </a:r>
          </a:p>
          <a:p>
            <a:pPr eaLnBrk="1" hangingPunct="1">
              <a:spcBef>
                <a:spcPct val="0"/>
              </a:spcBef>
            </a:pPr>
            <a:r>
              <a:rPr lang="en-US" altLang="en-US" dirty="0"/>
              <a:t>Durante los últimos 20 años, </a:t>
            </a:r>
            <a:r>
              <a:rPr lang="en-US" altLang="en-US" dirty="0" err="1"/>
              <a:t>Olimpiadas</a:t>
            </a:r>
            <a:r>
              <a:rPr lang="en-US" altLang="en-US" dirty="0"/>
              <a:t> </a:t>
            </a:r>
            <a:r>
              <a:rPr lang="en-US" altLang="en-US" dirty="0" err="1"/>
              <a:t>Especiales</a:t>
            </a:r>
            <a:r>
              <a:rPr lang="en-US" altLang="en-US" dirty="0"/>
              <a:t> ha trabajado en todo el mundo para cambiar estas estadísticas centrándose en dos objetivos:</a:t>
            </a:r>
          </a:p>
          <a:p>
            <a:pPr eaLnBrk="1" hangingPunct="1">
              <a:spcBef>
                <a:spcPct val="0"/>
              </a:spcBef>
            </a:pPr>
            <a:endParaRPr lang="en-US" altLang="en-US" dirty="0"/>
          </a:p>
          <a:p>
            <a:pPr marL="228600" indent="-228600" eaLnBrk="1" hangingPunct="1">
              <a:spcBef>
                <a:spcPct val="0"/>
              </a:spcBef>
              <a:buAutoNum type="arabicPeriod"/>
            </a:pPr>
            <a:r>
              <a:rPr lang="en-US" altLang="en-US" dirty="0"/>
              <a:t>Mejorar el estado de salud de las personas con DI y </a:t>
            </a:r>
          </a:p>
          <a:p>
            <a:pPr marL="228600" indent="-228600" eaLnBrk="1" hangingPunct="1">
              <a:spcBef>
                <a:spcPct val="0"/>
              </a:spcBef>
              <a:buAutoNum type="arabicPeriod"/>
            </a:pPr>
            <a:r>
              <a:rPr lang="en-US" altLang="en-US" dirty="0"/>
              <a:t>Aumentar el acceso de las personas con DI a la atención sanitaria y los recursos sanitarios. </a:t>
            </a:r>
          </a:p>
        </p:txBody>
      </p:sp>
      <p:sp>
        <p:nvSpPr>
          <p:cNvPr id="179203" name="Slide Number Placeholder 3">
            <a:extLst>
              <a:ext uri="{FF2B5EF4-FFF2-40B4-BE49-F238E27FC236}">
                <a16:creationId xmlns:a16="http://schemas.microsoft.com/office/drawing/2014/main" id="{65FC6219-3DF8-4BF4-ADA0-0238D6F981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8350" indent="-293688">
              <a:spcBef>
                <a:spcPct val="30000"/>
              </a:spcBef>
              <a:defRPr sz="1200">
                <a:solidFill>
                  <a:schemeClr val="tx1"/>
                </a:solidFill>
                <a:latin typeface="Calibri" panose="020F0502020204030204" pitchFamily="34" charset="0"/>
              </a:defRPr>
            </a:lvl2pPr>
            <a:lvl3pPr marL="1182688" indent="-233363">
              <a:spcBef>
                <a:spcPct val="30000"/>
              </a:spcBef>
              <a:defRPr sz="1200">
                <a:solidFill>
                  <a:schemeClr val="tx1"/>
                </a:solidFill>
                <a:latin typeface="Calibri" panose="020F0502020204030204" pitchFamily="34" charset="0"/>
              </a:defRPr>
            </a:lvl3pPr>
            <a:lvl4pPr marL="1657350" indent="-233363">
              <a:spcBef>
                <a:spcPct val="30000"/>
              </a:spcBef>
              <a:defRPr sz="1200">
                <a:solidFill>
                  <a:schemeClr val="tx1"/>
                </a:solidFill>
                <a:latin typeface="Calibri" panose="020F0502020204030204" pitchFamily="34" charset="0"/>
              </a:defRPr>
            </a:lvl4pPr>
            <a:lvl5pPr marL="2132013" indent="-233363">
              <a:spcBef>
                <a:spcPct val="30000"/>
              </a:spcBef>
              <a:defRPr sz="1200">
                <a:solidFill>
                  <a:schemeClr val="tx1"/>
                </a:solidFill>
                <a:latin typeface="Calibri" panose="020F0502020204030204" pitchFamily="34" charset="0"/>
              </a:defRPr>
            </a:lvl5pPr>
            <a:lvl6pPr marL="2589213" indent="-233363" defTabSz="457200" eaLnBrk="0" fontAlgn="base" hangingPunct="0">
              <a:spcBef>
                <a:spcPct val="30000"/>
              </a:spcBef>
              <a:spcAft>
                <a:spcPct val="0"/>
              </a:spcAft>
              <a:defRPr sz="1200">
                <a:solidFill>
                  <a:schemeClr val="tx1"/>
                </a:solidFill>
                <a:latin typeface="Calibri" panose="020F0502020204030204" pitchFamily="34" charset="0"/>
              </a:defRPr>
            </a:lvl6pPr>
            <a:lvl7pPr marL="3046413" indent="-233363" defTabSz="457200" eaLnBrk="0" fontAlgn="base" hangingPunct="0">
              <a:spcBef>
                <a:spcPct val="30000"/>
              </a:spcBef>
              <a:spcAft>
                <a:spcPct val="0"/>
              </a:spcAft>
              <a:defRPr sz="1200">
                <a:solidFill>
                  <a:schemeClr val="tx1"/>
                </a:solidFill>
                <a:latin typeface="Calibri" panose="020F0502020204030204" pitchFamily="34" charset="0"/>
              </a:defRPr>
            </a:lvl7pPr>
            <a:lvl8pPr marL="3503613" indent="-233363" defTabSz="457200" eaLnBrk="0" fontAlgn="base" hangingPunct="0">
              <a:spcBef>
                <a:spcPct val="30000"/>
              </a:spcBef>
              <a:spcAft>
                <a:spcPct val="0"/>
              </a:spcAft>
              <a:defRPr sz="1200">
                <a:solidFill>
                  <a:schemeClr val="tx1"/>
                </a:solidFill>
                <a:latin typeface="Calibri" panose="020F0502020204030204" pitchFamily="34" charset="0"/>
              </a:defRPr>
            </a:lvl8pPr>
            <a:lvl9pPr marL="3960813" indent="-2333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D6E9F0-4CA8-426B-ABD3-7FADE222587C}" type="slidenum">
              <a:rPr lang="en-US" altLang="en-US" smtClean="0">
                <a:solidFill>
                  <a:srgbClr val="000000"/>
                </a:solidFill>
                <a:latin typeface="Gill Sans" charset="0"/>
              </a:rPr>
              <a:t>13</a:t>
            </a:fld>
            <a:endParaRPr lang="en-US" altLang="en-US" dirty="0">
              <a:solidFill>
                <a:srgbClr val="000000"/>
              </a:solidFill>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3847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29253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BC723E-295F-452B-9590-54E7E09518AF}"/>
              </a:ext>
            </a:extLst>
          </p:cNvPr>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457035" eaLnBrk="1" hangingPunct="1">
              <a:defRPr/>
            </a:pPr>
            <a:endParaRPr lang="en-US" dirty="0">
              <a:solidFill>
                <a:prstClr val="white"/>
              </a:solidFill>
            </a:endParaRPr>
          </a:p>
        </p:txBody>
      </p:sp>
    </p:spTree>
    <p:extLst>
      <p:ext uri="{BB962C8B-B14F-4D97-AF65-F5344CB8AC3E}">
        <p14:creationId xmlns:p14="http://schemas.microsoft.com/office/powerpoint/2010/main" val="408456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58049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08411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493964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68125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64497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405513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4987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68702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931525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994703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971671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670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61439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dirty="0"/>
              <a:t>Haga clic para editar el estilo del título principal</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Haga clic para editar los estilos de texto maestro</a:t>
            </a:r>
          </a:p>
          <a:p>
            <a:pPr lvl="1"/>
            <a:r>
              <a:rPr lang="en-US" dirty="0"/>
              <a:t>Segundo nivel</a:t>
            </a:r>
          </a:p>
          <a:p>
            <a:pPr lvl="2"/>
            <a:r>
              <a:rPr lang="en-US" dirty="0"/>
              <a:t>Tercer nivel</a:t>
            </a:r>
          </a:p>
          <a:p>
            <a:pPr lvl="3"/>
            <a:r>
              <a:rPr lang="en-US" dirty="0"/>
              <a:t>Cuarto nivel</a:t>
            </a:r>
          </a:p>
          <a:p>
            <a:pPr lvl="4"/>
            <a:r>
              <a:rPr lang="en-US" dirty="0"/>
              <a:t>Quinto nivel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11/15/2024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dirty="0"/>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6F34-350C-9D48-A06E-294113D0B0B9}" type="datetimeFigureOut">
              <a:rPr lang="en-US" smtClean="0"/>
              <a:t>11/15/2024</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dirty="0"/>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5.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4.sv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747" y="1704041"/>
            <a:ext cx="8604505" cy="2387600"/>
          </a:xfrm>
        </p:spPr>
        <p:txBody>
          <a:bodyPr>
            <a:normAutofit/>
          </a:bodyPr>
          <a:lstStyle/>
          <a:p>
            <a:pPr algn="l"/>
            <a:r>
              <a:rPr lang="en-US" dirty="0"/>
              <a:t>Mensajero de Salud</a:t>
            </a:r>
            <a:br>
              <a:rPr lang="en-US" dirty="0">
                <a:solidFill>
                  <a:schemeClr val="bg1"/>
                </a:solidFill>
                <a:latin typeface="Ubuntu" charset="0"/>
                <a:ea typeface="Ubuntu" charset="0"/>
                <a:cs typeface="Ubuntu" charset="0"/>
              </a:rPr>
            </a:br>
            <a:endParaRPr lang="en-US" dirty="0">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6DA43B-722F-4921-B462-B148F7567A98}"/>
              </a:ext>
            </a:extLst>
          </p:cNvPr>
          <p:cNvSpPr>
            <a:spLocks noGrp="1"/>
          </p:cNvSpPr>
          <p:nvPr>
            <p:ph type="title"/>
          </p:nvPr>
        </p:nvSpPr>
        <p:spPr>
          <a:xfrm>
            <a:off x="531813" y="257175"/>
            <a:ext cx="7904162" cy="1195388"/>
          </a:xfrm>
        </p:spPr>
        <p:txBody>
          <a:bodyPr/>
          <a:lstStyle/>
          <a:p>
            <a:pPr>
              <a:defRPr/>
            </a:pPr>
            <a:r>
              <a:rPr lang="en-US" dirty="0">
                <a:sym typeface="Ubuntu Light" panose="020B0604030602030204" pitchFamily="34" charset="0"/>
              </a:rPr>
              <a:t>Estadísticas</a:t>
            </a:r>
          </a:p>
        </p:txBody>
      </p:sp>
      <p:sp>
        <p:nvSpPr>
          <p:cNvPr id="7" name="Content Placeholder 6">
            <a:extLst>
              <a:ext uri="{FF2B5EF4-FFF2-40B4-BE49-F238E27FC236}">
                <a16:creationId xmlns:a16="http://schemas.microsoft.com/office/drawing/2014/main" id="{F552001A-094B-4652-8373-BA8482048EA7}"/>
              </a:ext>
            </a:extLst>
          </p:cNvPr>
          <p:cNvSpPr>
            <a:spLocks noGrp="1"/>
          </p:cNvSpPr>
          <p:nvPr>
            <p:ph idx="1"/>
          </p:nvPr>
        </p:nvSpPr>
        <p:spPr>
          <a:xfrm>
            <a:off x="370681" y="2196482"/>
            <a:ext cx="8402638" cy="3646379"/>
          </a:xfrm>
        </p:spPr>
        <p:txBody>
          <a:bodyPr>
            <a:noAutofit/>
          </a:bodyPr>
          <a:lstStyle/>
          <a:p>
            <a:pPr marL="322247" lvl="1" indent="0">
              <a:buFont typeface="Ubuntu Light" panose="020B0304030602030204" pitchFamily="34" charset="0"/>
              <a:buNone/>
              <a:defRPr/>
            </a:pPr>
            <a:r>
              <a:rPr lang="en-US" sz="3200" dirty="0">
                <a:sym typeface="Ubuntu Light" panose="020B0604030602030204" pitchFamily="34" charset="0"/>
              </a:rPr>
              <a:t>En comparación con las personas sin Discapacidad Intelectual (DI), las personas con </a:t>
            </a:r>
            <a:r>
              <a:rPr lang="en-US" sz="3200" u="sng" dirty="0">
                <a:sym typeface="Ubuntu Light" panose="020B0604030602030204" pitchFamily="34" charset="0"/>
              </a:rPr>
              <a:t>DI</a:t>
            </a:r>
            <a:r>
              <a:rPr lang="en-US" sz="3200" dirty="0">
                <a:sym typeface="Ubuntu Light" panose="020B0604030602030204" pitchFamily="34" charset="0"/>
              </a:rPr>
              <a:t>:</a:t>
            </a:r>
          </a:p>
          <a:p>
            <a:pPr marL="643704" lvl="1" indent="-321457">
              <a:buFont typeface="Arial" pitchFamily="34" charset="0"/>
              <a:buChar char="•"/>
              <a:defRPr/>
            </a:pPr>
            <a:r>
              <a:rPr lang="en-US" sz="3200" b="1" dirty="0">
                <a:sym typeface="Ubuntu Light" panose="020B0604030602030204" pitchFamily="34" charset="0"/>
              </a:rPr>
              <a:t>Mueren 16 años antes </a:t>
            </a:r>
            <a:r>
              <a:rPr lang="en-US" sz="3200" dirty="0" err="1">
                <a:sym typeface="Ubuntu Light" panose="020B0604030602030204" pitchFamily="34" charset="0"/>
              </a:rPr>
              <a:t>en</a:t>
            </a:r>
            <a:r>
              <a:rPr lang="en-US" sz="3200" dirty="0">
                <a:sym typeface="Ubuntu Light" panose="020B0604030602030204" pitchFamily="34" charset="0"/>
              </a:rPr>
              <a:t> </a:t>
            </a:r>
            <a:r>
              <a:rPr lang="en-US" sz="3200" dirty="0" err="1">
                <a:sym typeface="Ubuntu Light" panose="020B0604030602030204" pitchFamily="34" charset="0"/>
              </a:rPr>
              <a:t>promedio</a:t>
            </a:r>
            <a:endParaRPr lang="en-US" sz="3200" dirty="0">
              <a:sym typeface="Ubuntu Light" panose="020B0604030602030204" pitchFamily="34" charset="0"/>
            </a:endParaRPr>
          </a:p>
          <a:p>
            <a:pPr marL="643704" lvl="1" indent="-321457">
              <a:buFont typeface="Arial" pitchFamily="34" charset="0"/>
              <a:buChar char="•"/>
              <a:defRPr/>
            </a:pPr>
            <a:r>
              <a:rPr lang="en-US" sz="3200" dirty="0">
                <a:sym typeface="Ubuntu Light" panose="020B0604030602030204" pitchFamily="34" charset="0"/>
              </a:rPr>
              <a:t>Tienen un </a:t>
            </a:r>
            <a:r>
              <a:rPr lang="en-US" sz="3200" b="1" dirty="0">
                <a:sym typeface="Ubuntu Light" panose="020B0604030602030204" pitchFamily="34" charset="0"/>
              </a:rPr>
              <a:t>peso menos saludable </a:t>
            </a:r>
          </a:p>
          <a:p>
            <a:pPr marL="643704" lvl="1" indent="-321457">
              <a:buFont typeface="Arial" pitchFamily="34" charset="0"/>
              <a:buChar char="•"/>
              <a:defRPr/>
            </a:pPr>
            <a:r>
              <a:rPr lang="en-US" sz="3200" dirty="0">
                <a:sym typeface="Ubuntu Light" panose="020B0604030602030204" pitchFamily="34" charset="0"/>
              </a:rPr>
              <a:t>Tienen </a:t>
            </a:r>
            <a:r>
              <a:rPr lang="en-US" sz="3200" b="1" dirty="0">
                <a:sym typeface="Ubuntu Light" panose="020B0604030602030204" pitchFamily="34" charset="0"/>
              </a:rPr>
              <a:t>menos control sobre su nutrición</a:t>
            </a:r>
          </a:p>
          <a:p>
            <a:pPr marL="643704" lvl="1" indent="-321457">
              <a:buFont typeface="Arial" pitchFamily="34" charset="0"/>
              <a:buChar char="•"/>
              <a:defRPr/>
            </a:pPr>
            <a:r>
              <a:rPr lang="en-US" sz="3200" dirty="0">
                <a:sym typeface="Ubuntu Light" panose="020B0604030602030204" pitchFamily="34" charset="0"/>
              </a:rPr>
              <a:t>Tienden a tener la </a:t>
            </a:r>
            <a:r>
              <a:rPr lang="en-US" sz="3200" b="1" dirty="0" err="1">
                <a:sym typeface="Ubuntu Light" panose="020B0604030602030204" pitchFamily="34" charset="0"/>
              </a:rPr>
              <a:t>presión</a:t>
            </a:r>
            <a:r>
              <a:rPr lang="en-US" sz="3200" b="1" dirty="0">
                <a:sym typeface="Ubuntu Light" panose="020B0604030602030204" pitchFamily="34" charset="0"/>
              </a:rPr>
              <a:t> arterial más alta</a:t>
            </a:r>
            <a:endParaRPr lang="en-US" sz="3200" dirty="0">
              <a:sym typeface="Ubuntu Light" panose="020B0604030602030204" pitchFamily="34" charset="0"/>
            </a:endParaRP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73BA-FB72-286E-3C66-E3EF2A786BC8}"/>
              </a:ext>
            </a:extLst>
          </p:cNvPr>
          <p:cNvSpPr>
            <a:spLocks noGrp="1"/>
          </p:cNvSpPr>
          <p:nvPr>
            <p:ph type="title"/>
          </p:nvPr>
        </p:nvSpPr>
        <p:spPr/>
        <p:txBody>
          <a:bodyPr>
            <a:normAutofit fontScale="90000"/>
          </a:bodyPr>
          <a:lstStyle/>
          <a:p>
            <a:endParaRPr lang="en-US"/>
          </a:p>
        </p:txBody>
      </p:sp>
      <p:pic>
        <p:nvPicPr>
          <p:cNvPr id="1026" name="Picture 2" descr="Strategies for Reducing Health Disparities 2016 - Minority Health - CDC">
            <a:extLst>
              <a:ext uri="{FF2B5EF4-FFF2-40B4-BE49-F238E27FC236}">
                <a16:creationId xmlns:a16="http://schemas.microsoft.com/office/drawing/2014/main" id="{171BDE8D-07F6-1CE6-2A62-FFC340F80F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8665" y="1715520"/>
            <a:ext cx="5824816" cy="514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0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A08D-1088-4409-BD46-FEDF34036EBE}"/>
              </a:ext>
            </a:extLst>
          </p:cNvPr>
          <p:cNvSpPr>
            <a:spLocks noGrp="1"/>
          </p:cNvSpPr>
          <p:nvPr>
            <p:ph type="title"/>
          </p:nvPr>
        </p:nvSpPr>
        <p:spPr>
          <a:xfrm>
            <a:off x="0" y="411136"/>
            <a:ext cx="7886700" cy="585850"/>
          </a:xfrm>
        </p:spPr>
        <p:txBody>
          <a:bodyPr>
            <a:noAutofit/>
          </a:bodyPr>
          <a:lstStyle/>
          <a:p>
            <a:pPr>
              <a:defRPr/>
            </a:pPr>
            <a:r>
              <a:rPr lang="en-US" sz="3400" dirty="0"/>
              <a:t>¿Por qué existen disparidades? </a:t>
            </a:r>
          </a:p>
        </p:txBody>
      </p:sp>
      <p:sp>
        <p:nvSpPr>
          <p:cNvPr id="3" name="Content Placeholder 2">
            <a:extLst>
              <a:ext uri="{FF2B5EF4-FFF2-40B4-BE49-F238E27FC236}">
                <a16:creationId xmlns:a16="http://schemas.microsoft.com/office/drawing/2014/main" id="{4835500C-80DA-4471-A052-5143EF2E3945}"/>
              </a:ext>
            </a:extLst>
          </p:cNvPr>
          <p:cNvSpPr>
            <a:spLocks noGrp="1"/>
          </p:cNvSpPr>
          <p:nvPr>
            <p:ph idx="1"/>
          </p:nvPr>
        </p:nvSpPr>
        <p:spPr>
          <a:xfrm>
            <a:off x="194321" y="1838352"/>
            <a:ext cx="5029200" cy="4608512"/>
          </a:xfrm>
        </p:spPr>
        <p:txBody>
          <a:bodyPr>
            <a:normAutofit fontScale="92500" lnSpcReduction="10000"/>
          </a:bodyPr>
          <a:lstStyle/>
          <a:p>
            <a:pPr marL="285750" indent="-285750" defTabSz="457200">
              <a:buFont typeface="Arial" panose="020B0604020202020204" pitchFamily="34" charset="0"/>
              <a:buChar char="•"/>
              <a:defRPr/>
            </a:pPr>
            <a:r>
              <a:rPr lang="en-US" sz="3200" dirty="0"/>
              <a:t>Falta de formación del personal de </a:t>
            </a:r>
            <a:r>
              <a:rPr lang="en-US" sz="3200" dirty="0" err="1"/>
              <a:t>salud</a:t>
            </a:r>
            <a:endParaRPr lang="en-US" sz="3200" dirty="0"/>
          </a:p>
          <a:p>
            <a:pPr marL="285750" indent="-285750" defTabSz="457200">
              <a:buFont typeface="Arial" panose="020B0604020202020204" pitchFamily="34" charset="0"/>
              <a:buChar char="•"/>
              <a:defRPr/>
            </a:pPr>
            <a:r>
              <a:rPr lang="en-US" sz="3200" dirty="0"/>
              <a:t>La educación preventiva no está adaptada</a:t>
            </a:r>
          </a:p>
          <a:p>
            <a:pPr marL="285750" indent="-285750" defTabSz="457200">
              <a:buFont typeface="Arial" panose="020B0604020202020204" pitchFamily="34" charset="0"/>
              <a:buChar char="•"/>
              <a:defRPr/>
            </a:pPr>
            <a:r>
              <a:rPr lang="en-US" sz="3200" dirty="0"/>
              <a:t>Instalaciones inaccesibles</a:t>
            </a:r>
          </a:p>
          <a:p>
            <a:pPr marL="285750" indent="-285750" defTabSz="457200">
              <a:buFont typeface="Arial" panose="020B0604020202020204" pitchFamily="34" charset="0"/>
              <a:buChar char="•"/>
              <a:defRPr/>
            </a:pPr>
            <a:r>
              <a:rPr lang="en-US" sz="3200" dirty="0"/>
              <a:t>Autodefensa limitada</a:t>
            </a:r>
          </a:p>
          <a:p>
            <a:pPr marL="285750" indent="-285750" defTabSz="457200">
              <a:buFont typeface="Arial" panose="020B0604020202020204" pitchFamily="34" charset="0"/>
              <a:buChar char="•"/>
              <a:defRPr/>
            </a:pPr>
            <a:r>
              <a:rPr lang="en-US" sz="3200" dirty="0" err="1"/>
              <a:t>Estigmas</a:t>
            </a:r>
            <a:endParaRPr lang="en-US" sz="3200" dirty="0"/>
          </a:p>
          <a:p>
            <a:pPr marL="285750" indent="-285750" defTabSz="457200">
              <a:buFont typeface="Arial" panose="020B0604020202020204" pitchFamily="34" charset="0"/>
              <a:buChar char="•"/>
              <a:defRPr/>
            </a:pPr>
            <a:r>
              <a:rPr lang="en-US" sz="3200" dirty="0"/>
              <a:t>Creencias culturales</a:t>
            </a:r>
          </a:p>
          <a:p>
            <a:pPr marL="285750" indent="-285750" defTabSz="457200">
              <a:buFont typeface="Arial" panose="020B0604020202020204" pitchFamily="34" charset="0"/>
              <a:buChar char="•"/>
              <a:defRPr/>
            </a:pPr>
            <a:r>
              <a:rPr lang="en-US" sz="3200" dirty="0"/>
              <a:t>Aplicación deficiente de las leyes</a:t>
            </a:r>
          </a:p>
          <a:p>
            <a:pPr>
              <a:defRPr/>
            </a:pPr>
            <a:endParaRPr lang="en-US" sz="3200" dirty="0"/>
          </a:p>
        </p:txBody>
      </p:sp>
      <p:pic>
        <p:nvPicPr>
          <p:cNvPr id="139268" name="Picture 4">
            <a:extLst>
              <a:ext uri="{FF2B5EF4-FFF2-40B4-BE49-F238E27FC236}">
                <a16:creationId xmlns:a16="http://schemas.microsoft.com/office/drawing/2014/main" id="{B196C97A-E11B-47D7-9756-D4E23C0EBF4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1013" y="2595059"/>
            <a:ext cx="36544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D515AB17-8085-E84C-8DB8-6CD484E1F474}"/>
              </a:ext>
            </a:extLst>
          </p:cNvPr>
          <p:cNvSpPr>
            <a:spLocks noGrp="1" noChangeArrowheads="1"/>
          </p:cNvSpPr>
          <p:nvPr>
            <p:ph type="title"/>
          </p:nvPr>
        </p:nvSpPr>
        <p:spPr>
          <a:xfrm>
            <a:off x="0" y="401703"/>
            <a:ext cx="7886700" cy="585850"/>
          </a:xfrm>
        </p:spPr>
        <p:txBody>
          <a:bodyPr>
            <a:normAutofit fontScale="90000"/>
          </a:bodyPr>
          <a:lstStyle/>
          <a:p>
            <a:pPr eaLnBrk="1" hangingPunct="1">
              <a:defRPr/>
            </a:pPr>
            <a:r>
              <a:rPr lang="en-US" b="1" dirty="0">
                <a:sym typeface="Ubuntu Light" charset="0"/>
              </a:rPr>
              <a:t>Objetivos de Salud </a:t>
            </a:r>
            <a:r>
              <a:rPr lang="en-US" b="1" dirty="0" err="1">
                <a:sym typeface="Ubuntu Light" charset="0"/>
              </a:rPr>
              <a:t>en</a:t>
            </a:r>
            <a:r>
              <a:rPr lang="en-US" b="1" dirty="0">
                <a:sym typeface="Ubuntu Light" charset="0"/>
              </a:rPr>
              <a:t> </a:t>
            </a:r>
            <a:br>
              <a:rPr lang="en-US" b="1" dirty="0">
                <a:sym typeface="Ubuntu Light" charset="0"/>
              </a:rPr>
            </a:br>
            <a:r>
              <a:rPr lang="en-US" b="1" dirty="0" err="1">
                <a:sym typeface="Ubuntu Light" charset="0"/>
              </a:rPr>
              <a:t>Olimpiadas</a:t>
            </a:r>
            <a:r>
              <a:rPr lang="en-US" b="1" dirty="0">
                <a:sym typeface="Ubuntu Light" charset="0"/>
              </a:rPr>
              <a:t> Especiales</a:t>
            </a:r>
          </a:p>
        </p:txBody>
      </p:sp>
      <p:sp>
        <p:nvSpPr>
          <p:cNvPr id="9218" name="Rectangle 2">
            <a:extLst>
              <a:ext uri="{FF2B5EF4-FFF2-40B4-BE49-F238E27FC236}">
                <a16:creationId xmlns:a16="http://schemas.microsoft.com/office/drawing/2014/main" id="{E86B13ED-A297-D740-A903-2B7F489F0FB1}"/>
              </a:ext>
            </a:extLst>
          </p:cNvPr>
          <p:cNvSpPr>
            <a:spLocks noGrp="1" noChangeArrowheads="1"/>
          </p:cNvSpPr>
          <p:nvPr>
            <p:ph type="body" idx="1"/>
          </p:nvPr>
        </p:nvSpPr>
        <p:spPr>
          <a:xfrm>
            <a:off x="458168" y="2506662"/>
            <a:ext cx="7886700" cy="4351338"/>
          </a:xfrm>
        </p:spPr>
        <p:txBody>
          <a:bodyPr>
            <a:normAutofit/>
          </a:bodyPr>
          <a:lstStyle/>
          <a:p>
            <a:pPr marL="514350" indent="-514350">
              <a:buFont typeface="+mj-lt"/>
              <a:buAutoNum type="arabicPeriod"/>
              <a:defRPr/>
            </a:pPr>
            <a:r>
              <a:rPr lang="en-US" sz="3200" b="1" dirty="0">
                <a:solidFill>
                  <a:srgbClr val="FF0000"/>
                </a:solidFill>
              </a:rPr>
              <a:t>Mejorar </a:t>
            </a:r>
            <a:r>
              <a:rPr lang="en-US" sz="3200" dirty="0"/>
              <a:t>el estado de salud de las personas con discapacidad intelectual</a:t>
            </a:r>
          </a:p>
          <a:p>
            <a:pPr marL="514350" indent="-514350">
              <a:buFont typeface="+mj-lt"/>
              <a:buAutoNum type="arabicPeriod"/>
              <a:defRPr/>
            </a:pPr>
            <a:r>
              <a:rPr lang="en-US" sz="3200" b="1" dirty="0">
                <a:solidFill>
                  <a:srgbClr val="FF0000"/>
                </a:solidFill>
              </a:rPr>
              <a:t>Aumentar el </a:t>
            </a:r>
            <a:r>
              <a:rPr lang="en-US" sz="3200" dirty="0"/>
              <a:t>acceso de las Personas con discapacidad intelectual a una atención sanitaria y a recursos sanitarios de calidad.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29A9-FFCE-49D3-A7F8-A025BCCE70D1}"/>
              </a:ext>
            </a:extLst>
          </p:cNvPr>
          <p:cNvSpPr>
            <a:spLocks noGrp="1"/>
          </p:cNvSpPr>
          <p:nvPr>
            <p:ph type="title"/>
          </p:nvPr>
        </p:nvSpPr>
        <p:spPr>
          <a:xfrm>
            <a:off x="46494" y="527597"/>
            <a:ext cx="7886700" cy="585850"/>
          </a:xfrm>
        </p:spPr>
        <p:txBody>
          <a:bodyPr>
            <a:normAutofit/>
          </a:bodyPr>
          <a:lstStyle/>
          <a:p>
            <a:pPr>
              <a:defRPr/>
            </a:pPr>
            <a:r>
              <a:rPr lang="en-US" sz="3200" dirty="0"/>
              <a:t>Salud en Olimpiadas Especiales</a:t>
            </a:r>
          </a:p>
        </p:txBody>
      </p:sp>
      <p:sp>
        <p:nvSpPr>
          <p:cNvPr id="3" name="Content Placeholder 2">
            <a:extLst>
              <a:ext uri="{FF2B5EF4-FFF2-40B4-BE49-F238E27FC236}">
                <a16:creationId xmlns:a16="http://schemas.microsoft.com/office/drawing/2014/main" id="{40F56420-630F-4ACD-98E0-65EF2E66B50A}"/>
              </a:ext>
            </a:extLst>
          </p:cNvPr>
          <p:cNvSpPr>
            <a:spLocks noGrp="1"/>
          </p:cNvSpPr>
          <p:nvPr>
            <p:ph idx="1"/>
          </p:nvPr>
        </p:nvSpPr>
        <p:spPr>
          <a:xfrm>
            <a:off x="628650" y="2118550"/>
            <a:ext cx="7886700" cy="4351338"/>
          </a:xfrm>
        </p:spPr>
        <p:txBody>
          <a:bodyPr>
            <a:normAutofit/>
          </a:bodyPr>
          <a:lstStyle/>
          <a:p>
            <a:pPr marL="342900" indent="-342900">
              <a:buFont typeface="Arial" panose="020B0604020202020204" pitchFamily="34" charset="0"/>
              <a:buChar char="•"/>
              <a:defRPr/>
            </a:pPr>
            <a:r>
              <a:rPr lang="en-US" sz="3200" dirty="0"/>
              <a:t>Atletas Saludables</a:t>
            </a:r>
          </a:p>
          <a:p>
            <a:pPr marL="342900" indent="-342900">
              <a:buFont typeface="Arial" panose="020B0604020202020204" pitchFamily="34" charset="0"/>
              <a:buChar char="•"/>
              <a:defRPr/>
            </a:pPr>
            <a:r>
              <a:rPr lang="en-US" sz="3200" dirty="0"/>
              <a:t>Comunidades sanas</a:t>
            </a:r>
          </a:p>
          <a:p>
            <a:pPr marL="638175" lvl="2" indent="-342900">
              <a:buFont typeface="Arial" panose="020B0604020202020204" pitchFamily="34" charset="0"/>
              <a:buChar char="•"/>
              <a:defRPr/>
            </a:pPr>
            <a:r>
              <a:rPr lang="en-US" sz="2800" dirty="0"/>
              <a:t>Cuidados de seguimiento</a:t>
            </a:r>
          </a:p>
          <a:p>
            <a:pPr marL="638175" lvl="2" indent="-342900">
              <a:buFont typeface="Arial" panose="020B0604020202020204" pitchFamily="34" charset="0"/>
              <a:buChar char="•"/>
              <a:defRPr/>
            </a:pPr>
            <a:r>
              <a:rPr lang="en-US" sz="2800" dirty="0"/>
              <a:t>Programas de educación sanitaria y bienestar</a:t>
            </a:r>
          </a:p>
          <a:p>
            <a:pPr marL="342900" indent="-342900">
              <a:buFont typeface="Arial" panose="020B0604020202020204" pitchFamily="34" charset="0"/>
              <a:buChar char="•"/>
              <a:defRPr/>
            </a:pPr>
            <a:r>
              <a:rPr lang="en-US" sz="3200" dirty="0"/>
              <a:t>Mejoramiento Físico</a:t>
            </a:r>
          </a:p>
          <a:p>
            <a:pPr marL="342900" indent="-342900">
              <a:buFont typeface="Arial" panose="020B0604020202020204" pitchFamily="34" charset="0"/>
              <a:buChar char="•"/>
              <a:defRPr/>
            </a:pPr>
            <a:r>
              <a:rPr lang="en-US" sz="3200" dirty="0"/>
              <a:t>Foros de Familias y Salud</a:t>
            </a:r>
          </a:p>
          <a:p>
            <a:pPr marL="342900" indent="-342900">
              <a:buFont typeface="Arial" panose="020B0604020202020204" pitchFamily="34" charset="0"/>
              <a:buChar char="•"/>
              <a:defRPr/>
            </a:pPr>
            <a:r>
              <a:rPr lang="en-US" sz="3200" dirty="0"/>
              <a:t>Asociaciones y Abogacía para la Salud Inclusiva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A8E7A-2F8D-4E28-8C5D-16506332FE01}"/>
              </a:ext>
            </a:extLst>
          </p:cNvPr>
          <p:cNvSpPr>
            <a:spLocks noGrp="1"/>
          </p:cNvSpPr>
          <p:nvPr>
            <p:ph idx="1"/>
          </p:nvPr>
        </p:nvSpPr>
        <p:spPr>
          <a:xfrm>
            <a:off x="170481" y="2393950"/>
            <a:ext cx="8710048" cy="4464050"/>
          </a:xfrm>
        </p:spPr>
        <p:txBody>
          <a:bodyPr>
            <a:normAutofit/>
          </a:bodyPr>
          <a:lstStyle/>
          <a:p>
            <a:pPr marL="0" indent="0" algn="ctr">
              <a:buNone/>
            </a:pPr>
            <a:r>
              <a:rPr lang="en-US" sz="4000" b="1" dirty="0"/>
              <a:t>Las personas con DI deben tener la oportunidad de hablar por sí mismas y desempeñar un papel de liderazgo en la creación de soluciones sostenibles para todo el sistema.</a:t>
            </a:r>
          </a:p>
          <a:p>
            <a:pPr algn="ctr"/>
            <a:endParaRPr lang="en-US" sz="4000" b="1" dirty="0"/>
          </a:p>
        </p:txBody>
      </p:sp>
    </p:spTree>
    <p:extLst>
      <p:ext uri="{BB962C8B-B14F-4D97-AF65-F5344CB8AC3E}">
        <p14:creationId xmlns:p14="http://schemas.microsoft.com/office/powerpoint/2010/main" val="169299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6">
            <a:extLst>
              <a:ext uri="{FF2B5EF4-FFF2-40B4-BE49-F238E27FC236}">
                <a16:creationId xmlns:a16="http://schemas.microsoft.com/office/drawing/2014/main" id="{EF3CD84A-C337-41CC-9B75-E25022CAA0B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91625" cy="6894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D3B2798-D522-40B9-AC9F-5DD443943CCB}"/>
              </a:ext>
            </a:extLst>
          </p:cNvPr>
          <p:cNvSpPr>
            <a:spLocks noGrp="1"/>
          </p:cNvSpPr>
          <p:nvPr>
            <p:ph type="sldNum" sz="quarter" idx="10"/>
          </p:nvPr>
        </p:nvSpPr>
        <p:spPr/>
        <p:txBody>
          <a:bodyPr/>
          <a:lstStyle/>
          <a:p>
            <a:pPr>
              <a:defRPr/>
            </a:pPr>
            <a:fld id="{C5A1DCA8-47A1-41D9-98F5-F981D81FE1A0}" type="slidenum">
              <a:rPr lang="en-US" smtClean="0">
                <a:solidFill>
                  <a:srgbClr val="000000"/>
                </a:solidFill>
              </a:rPr>
              <a:t>16</a:t>
            </a:fld>
            <a:endParaRPr lang="en-US" dirty="0">
              <a:solidFill>
                <a:srgbClr val="000000"/>
              </a:solidFill>
            </a:endParaRPr>
          </a:p>
        </p:txBody>
      </p:sp>
      <p:sp>
        <p:nvSpPr>
          <p:cNvPr id="107524" name="Rectangle 1">
            <a:extLst>
              <a:ext uri="{FF2B5EF4-FFF2-40B4-BE49-F238E27FC236}">
                <a16:creationId xmlns:a16="http://schemas.microsoft.com/office/drawing/2014/main" id="{4E75850E-F1CC-4952-A104-E3FB53AD70F3}"/>
              </a:ext>
            </a:extLst>
          </p:cNvPr>
          <p:cNvSpPr>
            <a:spLocks noChangeArrowheads="1"/>
          </p:cNvSpPr>
          <p:nvPr/>
        </p:nvSpPr>
        <p:spPr bwMode="auto">
          <a:xfrm>
            <a:off x="0" y="0"/>
            <a:ext cx="9191625" cy="6892925"/>
          </a:xfrm>
          <a:prstGeom prst="rect">
            <a:avLst/>
          </a:prstGeom>
          <a:solidFill>
            <a:schemeClr val="bg1">
              <a:alpha val="74901"/>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defTabSz="914400" eaLnBrk="1" hangingPunct="1"/>
            <a:endParaRPr lang="en-US" altLang="en-US" sz="4200" dirty="0">
              <a:solidFill>
                <a:srgbClr val="000000"/>
              </a:solidFill>
              <a:latin typeface="Gill Sans" charset="0"/>
              <a:sym typeface="Gill Sans" charset="0"/>
            </a:endParaRPr>
          </a:p>
        </p:txBody>
      </p:sp>
      <p:sp>
        <p:nvSpPr>
          <p:cNvPr id="3" name="Content Placeholder 2">
            <a:extLst>
              <a:ext uri="{FF2B5EF4-FFF2-40B4-BE49-F238E27FC236}">
                <a16:creationId xmlns:a16="http://schemas.microsoft.com/office/drawing/2014/main" id="{D6EAE590-4483-41FC-9E67-DAB21AF698BF}"/>
              </a:ext>
            </a:extLst>
          </p:cNvPr>
          <p:cNvSpPr>
            <a:spLocks noGrp="1"/>
          </p:cNvSpPr>
          <p:nvPr>
            <p:ph idx="1"/>
          </p:nvPr>
        </p:nvSpPr>
        <p:spPr>
          <a:xfrm>
            <a:off x="418453" y="1890713"/>
            <a:ext cx="8586061" cy="4464050"/>
          </a:xfrm>
        </p:spPr>
        <p:txBody>
          <a:bodyPr/>
          <a:lstStyle/>
          <a:p>
            <a:pPr marL="0" indent="0" algn="ctr">
              <a:buNone/>
              <a:defRPr/>
            </a:pPr>
            <a:r>
              <a:rPr lang="en-US" sz="3600" b="1" dirty="0"/>
              <a:t>Un Mensajero de Salud es un atleta de Olimpiadas Especiales que ha recibido formación para actuar como líder, educador, Defensor, modelo de salud y bienestar en sus comunidades de Olimpiadas Especiales y en la comunidad en general.</a:t>
            </a:r>
          </a:p>
          <a:p>
            <a:pPr marL="0" indent="0" algn="ctr">
              <a:buNone/>
              <a:defRPr/>
            </a:pPr>
            <a:endParaRPr lang="en-US" b="1" dirty="0"/>
          </a:p>
          <a:p>
            <a:pPr algn="ctr">
              <a:defRPr/>
            </a:pP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E6D0-28DF-41FC-A652-DFF49E3C988B}"/>
              </a:ext>
            </a:extLst>
          </p:cNvPr>
          <p:cNvSpPr>
            <a:spLocks noGrp="1"/>
          </p:cNvSpPr>
          <p:nvPr>
            <p:ph type="title"/>
          </p:nvPr>
        </p:nvSpPr>
        <p:spPr>
          <a:xfrm>
            <a:off x="262890" y="401703"/>
            <a:ext cx="5904828" cy="585850"/>
          </a:xfrm>
        </p:spPr>
        <p:txBody>
          <a:bodyPr>
            <a:normAutofit fontScale="90000"/>
          </a:bodyPr>
          <a:lstStyle/>
          <a:p>
            <a:pPr>
              <a:defRPr/>
            </a:pPr>
            <a:r>
              <a:rPr lang="en-US" dirty="0">
                <a:sym typeface="Ubuntu Light" panose="020B0604030602030204" pitchFamily="34" charset="0"/>
              </a:rPr>
              <a:t>¿Qué hacen los Mensajeros de Salud?</a:t>
            </a:r>
          </a:p>
        </p:txBody>
      </p:sp>
      <p:pic>
        <p:nvPicPr>
          <p:cNvPr id="5" name="Picture 4">
            <a:extLst>
              <a:ext uri="{FF2B5EF4-FFF2-40B4-BE49-F238E27FC236}">
                <a16:creationId xmlns:a16="http://schemas.microsoft.com/office/drawing/2014/main" id="{D7CB0F44-ED31-9425-81D8-24A571CBC9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2904" y="1544814"/>
            <a:ext cx="2866237" cy="2267442"/>
          </a:xfrm>
          <a:prstGeom prst="rect">
            <a:avLst/>
          </a:prstGeom>
        </p:spPr>
      </p:pic>
      <p:pic>
        <p:nvPicPr>
          <p:cNvPr id="9" name="Picture 8">
            <a:extLst>
              <a:ext uri="{FF2B5EF4-FFF2-40B4-BE49-F238E27FC236}">
                <a16:creationId xmlns:a16="http://schemas.microsoft.com/office/drawing/2014/main" id="{DDE1A64A-797D-57F2-3D44-DB44B5BB1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4020" y="3838821"/>
            <a:ext cx="2455959" cy="2695565"/>
          </a:xfrm>
          <a:prstGeom prst="rect">
            <a:avLst/>
          </a:prstGeom>
        </p:spPr>
      </p:pic>
      <p:pic>
        <p:nvPicPr>
          <p:cNvPr id="11" name="Picture 10">
            <a:extLst>
              <a:ext uri="{FF2B5EF4-FFF2-40B4-BE49-F238E27FC236}">
                <a16:creationId xmlns:a16="http://schemas.microsoft.com/office/drawing/2014/main" id="{31FFA4B8-387D-6EE5-C142-468073D3229E}"/>
              </a:ext>
            </a:extLst>
          </p:cNvPr>
          <p:cNvPicPr>
            <a:picLocks noChangeAspect="1"/>
          </p:cNvPicPr>
          <p:nvPr/>
        </p:nvPicPr>
        <p:blipFill>
          <a:blip r:embed="rId5"/>
          <a:stretch>
            <a:fillRect/>
          </a:stretch>
        </p:blipFill>
        <p:spPr>
          <a:xfrm>
            <a:off x="217615" y="4102301"/>
            <a:ext cx="2638793" cy="2429214"/>
          </a:xfrm>
          <a:prstGeom prst="rect">
            <a:avLst/>
          </a:prstGeom>
        </p:spPr>
      </p:pic>
      <p:pic>
        <p:nvPicPr>
          <p:cNvPr id="13" name="Picture 12">
            <a:extLst>
              <a:ext uri="{FF2B5EF4-FFF2-40B4-BE49-F238E27FC236}">
                <a16:creationId xmlns:a16="http://schemas.microsoft.com/office/drawing/2014/main" id="{EA5A1EE1-928A-69AE-1ACA-776C88F9EC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75203" y="4078607"/>
            <a:ext cx="1985097" cy="23960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3AE-75E0-4E57-9529-03395A10100B}"/>
              </a:ext>
            </a:extLst>
          </p:cNvPr>
          <p:cNvSpPr>
            <a:spLocks noGrp="1"/>
          </p:cNvSpPr>
          <p:nvPr>
            <p:ph type="title"/>
          </p:nvPr>
        </p:nvSpPr>
        <p:spPr/>
        <p:txBody>
          <a:bodyPr>
            <a:normAutofit fontScale="90000"/>
          </a:bodyPr>
          <a:lstStyle/>
          <a:p>
            <a:pPr>
              <a:defRPr/>
            </a:pPr>
            <a:r>
              <a:rPr lang="en-US" dirty="0"/>
              <a:t>Cosas en las que pensar</a:t>
            </a:r>
          </a:p>
        </p:txBody>
      </p:sp>
      <p:sp>
        <p:nvSpPr>
          <p:cNvPr id="3" name="Content Placeholder 2">
            <a:extLst>
              <a:ext uri="{FF2B5EF4-FFF2-40B4-BE49-F238E27FC236}">
                <a16:creationId xmlns:a16="http://schemas.microsoft.com/office/drawing/2014/main" id="{E1D0A3DD-A810-4435-AD9C-C9D2BD409B1A}"/>
              </a:ext>
            </a:extLst>
          </p:cNvPr>
          <p:cNvSpPr>
            <a:spLocks noGrp="1"/>
          </p:cNvSpPr>
          <p:nvPr>
            <p:ph idx="1"/>
          </p:nvPr>
        </p:nvSpPr>
        <p:spPr/>
        <p:txBody>
          <a:bodyPr>
            <a:noAutofit/>
          </a:bodyPr>
          <a:lstStyle/>
          <a:p>
            <a:pPr marL="457200" indent="-457200">
              <a:buFontTx/>
              <a:buAutoNum type="arabicPeriod"/>
              <a:defRPr/>
            </a:pPr>
            <a:r>
              <a:rPr lang="en-US" dirty="0"/>
              <a:t>¿Qué tipo de líder quieres ser después de la </a:t>
            </a:r>
            <a:r>
              <a:rPr lang="en-US" dirty="0" err="1"/>
              <a:t>capacitación</a:t>
            </a:r>
            <a:r>
              <a:rPr lang="en-US" dirty="0"/>
              <a:t>?</a:t>
            </a:r>
          </a:p>
          <a:p>
            <a:pPr marL="457200" indent="-457200">
              <a:buFontTx/>
              <a:buAutoNum type="arabicPeriod"/>
              <a:defRPr/>
            </a:pPr>
            <a:r>
              <a:rPr lang="en-US" dirty="0"/>
              <a:t>¿</a:t>
            </a:r>
            <a:r>
              <a:rPr lang="en-US" dirty="0" err="1"/>
              <a:t>Te</a:t>
            </a:r>
            <a:r>
              <a:rPr lang="en-US" dirty="0"/>
              <a:t> </a:t>
            </a:r>
            <a:r>
              <a:rPr lang="en-US" dirty="0" err="1"/>
              <a:t>gusta</a:t>
            </a:r>
            <a:r>
              <a:rPr lang="en-US" dirty="0"/>
              <a:t> </a:t>
            </a:r>
            <a:r>
              <a:rPr lang="en-US" dirty="0" err="1"/>
              <a:t>motivar</a:t>
            </a:r>
            <a:r>
              <a:rPr lang="en-US" dirty="0"/>
              <a:t> a los </a:t>
            </a:r>
            <a:r>
              <a:rPr lang="en-US" dirty="0" err="1"/>
              <a:t>compañeros</a:t>
            </a:r>
            <a:r>
              <a:rPr lang="en-US" dirty="0"/>
              <a:t> del equipo?</a:t>
            </a:r>
          </a:p>
          <a:p>
            <a:pPr marL="457200" indent="-457200">
              <a:buFontTx/>
              <a:buAutoNum type="arabicPeriod"/>
              <a:defRPr/>
            </a:pPr>
            <a:r>
              <a:rPr lang="en-US" dirty="0"/>
              <a:t>¿Te gusta hablar con la gente de la comunidad sobre por qué deberían apoyar a </a:t>
            </a:r>
            <a:r>
              <a:rPr lang="en-US" dirty="0" err="1"/>
              <a:t>Olimpiadas</a:t>
            </a:r>
            <a:r>
              <a:rPr lang="en-US" dirty="0"/>
              <a:t> Especiales? </a:t>
            </a:r>
          </a:p>
          <a:p>
            <a:pPr marL="457200" indent="-457200">
              <a:buFontTx/>
              <a:buAutoNum type="arabicPeriod"/>
              <a:defRPr/>
            </a:pPr>
            <a:r>
              <a:rPr lang="en-US" dirty="0"/>
              <a:t>¿</a:t>
            </a:r>
            <a:r>
              <a:rPr lang="en-US" dirty="0" err="1"/>
              <a:t>Te</a:t>
            </a:r>
            <a:r>
              <a:rPr lang="en-US" dirty="0"/>
              <a:t> apasiona el Mejoramiento Físico o la Nutrición? </a:t>
            </a:r>
          </a:p>
          <a:p>
            <a:pPr marL="457200" indent="-457200">
              <a:buFontTx/>
              <a:buAutoNum type="arabicPeriod"/>
              <a:defRPr/>
            </a:pPr>
            <a:r>
              <a:rPr lang="en-US" dirty="0"/>
              <a:t>¿</a:t>
            </a:r>
            <a:r>
              <a:rPr lang="en-US" dirty="0" err="1"/>
              <a:t>Te</a:t>
            </a:r>
            <a:r>
              <a:rPr lang="en-US" dirty="0"/>
              <a:t> </a:t>
            </a:r>
            <a:r>
              <a:rPr lang="en-US" dirty="0" err="1"/>
              <a:t>gusta</a:t>
            </a:r>
            <a:r>
              <a:rPr lang="en-US" dirty="0"/>
              <a:t> "vender" Olimpiadas Especiales? </a:t>
            </a:r>
          </a:p>
        </p:txBody>
      </p:sp>
    </p:spTree>
    <p:extLst>
      <p:ext uri="{BB962C8B-B14F-4D97-AF65-F5344CB8AC3E}">
        <p14:creationId xmlns:p14="http://schemas.microsoft.com/office/powerpoint/2010/main" val="244907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52EB9C41-901A-42E1-ACFD-C842085C36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9225"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8B22-9D0C-525B-4DD0-EE851B2B39CB}"/>
              </a:ext>
            </a:extLst>
          </p:cNvPr>
          <p:cNvSpPr>
            <a:spLocks noGrp="1"/>
          </p:cNvSpPr>
          <p:nvPr>
            <p:ph type="title"/>
          </p:nvPr>
        </p:nvSpPr>
        <p:spPr/>
        <p:txBody>
          <a:bodyPr>
            <a:normAutofit fontScale="90000"/>
          </a:bodyPr>
          <a:lstStyle/>
          <a:p>
            <a:r>
              <a:rPr lang="en-US" dirty="0" err="1">
                <a:latin typeface="Ubuntu"/>
              </a:rPr>
              <a:t>Introducción</a:t>
            </a:r>
            <a:endParaRPr lang="en-US" dirty="0"/>
          </a:p>
        </p:txBody>
      </p:sp>
      <p:sp>
        <p:nvSpPr>
          <p:cNvPr id="3" name="Content Placeholder 2">
            <a:extLst>
              <a:ext uri="{FF2B5EF4-FFF2-40B4-BE49-F238E27FC236}">
                <a16:creationId xmlns:a16="http://schemas.microsoft.com/office/drawing/2014/main" id="{E9C80F00-C8DB-E0B1-55ED-08038D598F0C}"/>
              </a:ext>
            </a:extLst>
          </p:cNvPr>
          <p:cNvSpPr>
            <a:spLocks noGrp="1"/>
          </p:cNvSpPr>
          <p:nvPr>
            <p:ph idx="1"/>
          </p:nvPr>
        </p:nvSpPr>
        <p:spPr/>
        <p:txBody>
          <a:bodyPr vert="horz" lIns="91440" tIns="45720" rIns="91440" bIns="45720" rtlCol="0" anchor="t">
            <a:normAutofit/>
          </a:bodyPr>
          <a:lstStyle/>
          <a:p>
            <a:pPr marL="0" indent="0">
              <a:buNone/>
            </a:pPr>
            <a:r>
              <a:rPr lang="es-ES" dirty="0"/>
              <a:t>Por favor, comparte:
¿Cómo te llamas?
¿Qué haces para estar sano?
¿Qué pueden hacer los Mensajeros de Salud?</a:t>
            </a:r>
            <a:endParaRPr lang="en-US" dirty="0">
              <a:ea typeface="Calibri"/>
              <a:cs typeface="Calibri"/>
            </a:endParaRPr>
          </a:p>
        </p:txBody>
      </p:sp>
      <p:pic>
        <p:nvPicPr>
          <p:cNvPr id="5" name="Content Placeholder 8" descr="A green circle with white text&#10;&#10;Description automatically generated">
            <a:extLst>
              <a:ext uri="{FF2B5EF4-FFF2-40B4-BE49-F238E27FC236}">
                <a16:creationId xmlns:a16="http://schemas.microsoft.com/office/drawing/2014/main" id="{2E438C50-D9BE-0ACE-3360-4CB521F6E2F3}"/>
              </a:ext>
            </a:extLst>
          </p:cNvPr>
          <p:cNvPicPr>
            <a:picLocks noChangeAspect="1"/>
          </p:cNvPicPr>
          <p:nvPr/>
        </p:nvPicPr>
        <p:blipFill>
          <a:blip r:embed="rId3"/>
          <a:stretch>
            <a:fillRect/>
          </a:stretch>
        </p:blipFill>
        <p:spPr>
          <a:xfrm>
            <a:off x="6120934" y="3601879"/>
            <a:ext cx="3023066" cy="3017520"/>
          </a:xfrm>
          <a:prstGeom prst="rect">
            <a:avLst/>
          </a:prstGeom>
        </p:spPr>
      </p:pic>
    </p:spTree>
    <p:extLst>
      <p:ext uri="{BB962C8B-B14F-4D97-AF65-F5344CB8AC3E}">
        <p14:creationId xmlns:p14="http://schemas.microsoft.com/office/powerpoint/2010/main" val="185162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8" descr="smiles_feng_perlman09.jpg">
            <a:extLst>
              <a:ext uri="{FF2B5EF4-FFF2-40B4-BE49-F238E27FC236}">
                <a16:creationId xmlns:a16="http://schemas.microsoft.com/office/drawing/2014/main" id="{78743C4F-4FEA-42F4-87AA-74DA99E4E27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Rectangle 1">
            <a:extLst>
              <a:ext uri="{FF2B5EF4-FFF2-40B4-BE49-F238E27FC236}">
                <a16:creationId xmlns:a16="http://schemas.microsoft.com/office/drawing/2014/main" id="{1A9DDED6-1B87-44DA-B63F-F32700722B49}"/>
              </a:ext>
            </a:extLst>
          </p:cNvPr>
          <p:cNvSpPr>
            <a:spLocks noChangeArrowheads="1"/>
          </p:cNvSpPr>
          <p:nvPr/>
        </p:nvSpPr>
        <p:spPr bwMode="auto">
          <a:xfrm>
            <a:off x="0" y="0"/>
            <a:ext cx="9143999" cy="6858000"/>
          </a:xfrm>
          <a:prstGeom prst="rect">
            <a:avLst/>
          </a:prstGeom>
          <a:solidFill>
            <a:schemeClr val="bg1">
              <a:alpha val="4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defTabSz="914400" eaLnBrk="1" hangingPunct="1"/>
            <a:endParaRPr lang="en-US" altLang="en-US" sz="4200" dirty="0">
              <a:solidFill>
                <a:srgbClr val="000000"/>
              </a:solidFill>
              <a:latin typeface="Gill Sans" charset="0"/>
              <a:sym typeface="Gill Sans" charset="0"/>
            </a:endParaRPr>
          </a:p>
        </p:txBody>
      </p:sp>
      <p:sp>
        <p:nvSpPr>
          <p:cNvPr id="120838" name="Rectangle 5">
            <a:extLst>
              <a:ext uri="{FF2B5EF4-FFF2-40B4-BE49-F238E27FC236}">
                <a16:creationId xmlns:a16="http://schemas.microsoft.com/office/drawing/2014/main" id="{D27C21F0-EFB0-49FD-BB18-19439C553877}"/>
              </a:ext>
            </a:extLst>
          </p:cNvPr>
          <p:cNvSpPr>
            <a:spLocks noChangeArrowheads="1"/>
          </p:cNvSpPr>
          <p:nvPr/>
        </p:nvSpPr>
        <p:spPr bwMode="auto">
          <a:xfrm>
            <a:off x="742950" y="3629025"/>
            <a:ext cx="76565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50"/>
              </a:spcBef>
              <a:defRPr sz="2500">
                <a:solidFill>
                  <a:schemeClr val="tx1"/>
                </a:solidFill>
                <a:latin typeface="Ubuntu" panose="020B0504030602030204" pitchFamily="34" charset="0"/>
                <a:ea typeface="ヒラギノ角ゴ ProN W3" charset="-128"/>
                <a:sym typeface="Ubuntu" panose="020B0504030602030204" pitchFamily="34" charset="0"/>
              </a:defRPr>
            </a:lvl1pPr>
            <a:lvl2pPr marL="742950" indent="-285750">
              <a:lnSpc>
                <a:spcPct val="110000"/>
              </a:lnSpc>
              <a:spcBef>
                <a:spcPts val="850"/>
              </a:spcBef>
              <a:buClr>
                <a:srgbClr val="FF0000"/>
              </a:buClr>
              <a:buSzPct val="80000"/>
              <a:buFont typeface="Ubuntu Light" panose="020B0304030602030204" pitchFamily="34" charset="0"/>
              <a:buChar char="‣"/>
              <a:defRPr sz="2500">
                <a:solidFill>
                  <a:srgbClr val="4F5146"/>
                </a:solidFill>
                <a:latin typeface="Ubuntu Light" panose="020B0304030602030204" pitchFamily="34" charset="0"/>
                <a:ea typeface="ヒラギノ角ゴ ProN W3" charset="-128"/>
                <a:sym typeface="Ubuntu Light" panose="020B0304030602030204" pitchFamily="34" charset="0"/>
              </a:defRPr>
            </a:lvl2pPr>
            <a:lvl3pPr marL="1143000" indent="-228600">
              <a:lnSpc>
                <a:spcPct val="140000"/>
              </a:lnSpc>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3pPr>
            <a:lvl4pPr marL="1600200" indent="-228600">
              <a:lnSpc>
                <a:spcPct val="140000"/>
              </a:lnSpc>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4pPr>
            <a:lvl5pPr marL="2057400" indent="-228600">
              <a:lnSpc>
                <a:spcPct val="140000"/>
              </a:lnSpc>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5pPr>
            <a:lvl6pPr marL="2514600" indent="-228600" defTabSz="457200" eaLnBrk="0" fontAlgn="base" hangingPunct="0">
              <a:lnSpc>
                <a:spcPct val="140000"/>
              </a:lnSpc>
              <a:spcBef>
                <a:spcPct val="0"/>
              </a:spcBef>
              <a:spcAft>
                <a:spcPct val="0"/>
              </a:spcAft>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6pPr>
            <a:lvl7pPr marL="2971800" indent="-228600" defTabSz="457200" eaLnBrk="0" fontAlgn="base" hangingPunct="0">
              <a:lnSpc>
                <a:spcPct val="140000"/>
              </a:lnSpc>
              <a:spcBef>
                <a:spcPct val="0"/>
              </a:spcBef>
              <a:spcAft>
                <a:spcPct val="0"/>
              </a:spcAft>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7pPr>
            <a:lvl8pPr marL="3429000" indent="-228600" defTabSz="457200" eaLnBrk="0" fontAlgn="base" hangingPunct="0">
              <a:lnSpc>
                <a:spcPct val="140000"/>
              </a:lnSpc>
              <a:spcBef>
                <a:spcPct val="0"/>
              </a:spcBef>
              <a:spcAft>
                <a:spcPct val="0"/>
              </a:spcAft>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8pPr>
            <a:lvl9pPr marL="3886200" indent="-228600" defTabSz="457200" eaLnBrk="0" fontAlgn="base" hangingPunct="0">
              <a:lnSpc>
                <a:spcPct val="140000"/>
              </a:lnSpc>
              <a:spcBef>
                <a:spcPct val="0"/>
              </a:spcBef>
              <a:spcAft>
                <a:spcPct val="0"/>
              </a:spcAft>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9pPr>
          </a:lstStyle>
          <a:p>
            <a:pPr algn="ctr" eaLnBrk="1" hangingPunct="1">
              <a:lnSpc>
                <a:spcPct val="100000"/>
              </a:lnSpc>
              <a:spcBef>
                <a:spcPct val="0"/>
              </a:spcBef>
            </a:pPr>
            <a:r>
              <a:rPr lang="en-US" altLang="en-US" sz="5400" b="1" dirty="0">
                <a:solidFill>
                  <a:srgbClr val="000000"/>
                </a:solidFill>
                <a:latin typeface="Ubuntu Light" panose="020B0304030602030204" pitchFamily="34" charset="0"/>
              </a:rPr>
              <a:t>Pero estar sano es una ELECCIÓN.</a:t>
            </a:r>
          </a:p>
        </p:txBody>
      </p:sp>
      <p:sp>
        <p:nvSpPr>
          <p:cNvPr id="7" name="Rectangle 6">
            <a:extLst>
              <a:ext uri="{FF2B5EF4-FFF2-40B4-BE49-F238E27FC236}">
                <a16:creationId xmlns:a16="http://schemas.microsoft.com/office/drawing/2014/main" id="{911CC31A-A054-4596-A424-52F5AF544C38}"/>
              </a:ext>
            </a:extLst>
          </p:cNvPr>
          <p:cNvSpPr/>
          <p:nvPr/>
        </p:nvSpPr>
        <p:spPr>
          <a:xfrm>
            <a:off x="0" y="1874838"/>
            <a:ext cx="9144000" cy="1908175"/>
          </a:xfrm>
          <a:prstGeom prst="rect">
            <a:avLst/>
          </a:prstGeom>
          <a:effectLst>
            <a:outerShdw blurRad="279400" dist="38100" dir="2700000">
              <a:srgbClr val="000000">
                <a:alpha val="91000"/>
              </a:srgbClr>
            </a:outerShdw>
          </a:effectLst>
        </p:spPr>
        <p:txBody>
          <a:bodyPr>
            <a:spAutoFit/>
          </a:bodyPr>
          <a:lstStyle/>
          <a:p>
            <a:pPr algn="ctr" eaLnBrk="1" hangingPunct="1">
              <a:defRPr/>
            </a:pPr>
            <a:r>
              <a:rPr lang="en-US" sz="3200" b="1" dirty="0">
                <a:solidFill>
                  <a:srgbClr val="FFFFFF"/>
                </a:solidFill>
                <a:latin typeface="Ubuntu Light"/>
                <a:ea typeface="ヒラギノ角ゴ ProN W3"/>
                <a:cs typeface="Ubuntu Light"/>
              </a:rPr>
              <a:t>Para ser el mejor atleta posible,</a:t>
            </a:r>
          </a:p>
          <a:p>
            <a:pPr algn="ctr" eaLnBrk="1" hangingPunct="1">
              <a:defRPr/>
            </a:pPr>
            <a:r>
              <a:rPr lang="en-US" sz="3200" b="1" dirty="0" err="1">
                <a:solidFill>
                  <a:srgbClr val="FFFFFF"/>
                </a:solidFill>
                <a:latin typeface="Ubuntu Light"/>
                <a:ea typeface="ヒラギノ角ゴ ProN W3"/>
                <a:cs typeface="Ubuntu Light"/>
              </a:rPr>
              <a:t>necesitas</a:t>
            </a:r>
            <a:r>
              <a:rPr lang="en-US" sz="3200" b="1" dirty="0">
                <a:solidFill>
                  <a:srgbClr val="FFFFFF"/>
                </a:solidFill>
                <a:latin typeface="Ubuntu Light"/>
                <a:ea typeface="ヒラギノ角ゴ ProN W3"/>
                <a:cs typeface="Ubuntu Light"/>
              </a:rPr>
              <a:t> </a:t>
            </a:r>
            <a:r>
              <a:rPr lang="en-US" sz="3200" b="1" dirty="0" err="1">
                <a:solidFill>
                  <a:srgbClr val="FFFFFF"/>
                </a:solidFill>
                <a:latin typeface="Ubuntu Light"/>
                <a:ea typeface="ヒラギノ角ゴ ProN W3"/>
                <a:cs typeface="Ubuntu Light"/>
              </a:rPr>
              <a:t>estar</a:t>
            </a:r>
            <a:r>
              <a:rPr lang="en-US" sz="3200" b="1" dirty="0">
                <a:solidFill>
                  <a:srgbClr val="FFFFFF"/>
                </a:solidFill>
                <a:latin typeface="Ubuntu Light"/>
                <a:ea typeface="ヒラギノ角ゴ ProN W3"/>
                <a:cs typeface="Ubuntu Light"/>
              </a:rPr>
              <a:t>:</a:t>
            </a:r>
          </a:p>
          <a:p>
            <a:pPr algn="ctr" eaLnBrk="1" hangingPunct="1">
              <a:defRPr/>
            </a:pPr>
            <a:r>
              <a:rPr lang="en-US" sz="5400" b="1" dirty="0">
                <a:solidFill>
                  <a:srgbClr val="FFFFFF"/>
                </a:solidFill>
                <a:latin typeface="Ubuntu Light"/>
                <a:ea typeface="ヒラギノ角ゴ ProN W3"/>
                <a:cs typeface="Ubuntu Light"/>
              </a:rPr>
              <a:t>¡SALUDABLE! </a:t>
            </a:r>
          </a:p>
        </p:txBody>
      </p:sp>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1">
            <a:extLst>
              <a:ext uri="{FF2B5EF4-FFF2-40B4-BE49-F238E27FC236}">
                <a16:creationId xmlns:a16="http://schemas.microsoft.com/office/drawing/2014/main" id="{1DD1A8A8-F2B1-4F4D-BB95-7DA3B5F4AB37}"/>
              </a:ext>
            </a:extLst>
          </p:cNvPr>
          <p:cNvSpPr txBox="1">
            <a:spLocks noChangeArrowheads="1"/>
          </p:cNvSpPr>
          <p:nvPr/>
        </p:nvSpPr>
        <p:spPr bwMode="auto">
          <a:xfrm>
            <a:off x="919297" y="2933108"/>
            <a:ext cx="70739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a:r>
              <a:rPr lang="en-US" altLang="en-US" sz="5400" dirty="0">
                <a:latin typeface="Calibri" panose="020F0502020204030204" pitchFamily="34" charset="0"/>
                <a:cs typeface="Calibri" panose="020F0502020204030204" pitchFamily="34" charset="0"/>
              </a:rPr>
              <a:t>¿Qué significa para usted </a:t>
            </a:r>
            <a:r>
              <a:rPr lang="en-US" altLang="en-US" sz="5400" dirty="0" err="1">
                <a:latin typeface="Calibri" panose="020F0502020204030204" pitchFamily="34" charset="0"/>
                <a:cs typeface="Calibri" panose="020F0502020204030204" pitchFamily="34" charset="0"/>
              </a:rPr>
              <a:t>estar</a:t>
            </a:r>
            <a:r>
              <a:rPr lang="en-US" altLang="en-US" sz="5400" dirty="0">
                <a:latin typeface="Calibri" panose="020F0502020204030204" pitchFamily="34" charset="0"/>
                <a:cs typeface="Calibri" panose="020F0502020204030204" pitchFamily="34" charset="0"/>
              </a:rPr>
              <a:t> </a:t>
            </a:r>
            <a:r>
              <a:rPr lang="en-US" altLang="en-US" sz="5400" dirty="0" err="1">
                <a:solidFill>
                  <a:srgbClr val="00B050"/>
                </a:solidFill>
                <a:latin typeface="Calibri" panose="020F0502020204030204" pitchFamily="34" charset="0"/>
                <a:cs typeface="Calibri" panose="020F0502020204030204" pitchFamily="34" charset="0"/>
              </a:rPr>
              <a:t>sano</a:t>
            </a:r>
            <a:r>
              <a:rPr lang="en-US" altLang="en-US" sz="5400" dirty="0">
                <a:solidFill>
                  <a:srgbClr val="00B050"/>
                </a:solidFill>
                <a:latin typeface="Calibri" panose="020F0502020204030204" pitchFamily="34" charset="0"/>
                <a:cs typeface="Calibri" panose="020F0502020204030204" pitchFamily="34" charset="0"/>
              </a:rPr>
              <a:t> o </a:t>
            </a:r>
            <a:r>
              <a:rPr lang="en-US" altLang="en-US" sz="5400" dirty="0" err="1">
                <a:solidFill>
                  <a:srgbClr val="00B050"/>
                </a:solidFill>
                <a:latin typeface="Calibri" panose="020F0502020204030204" pitchFamily="34" charset="0"/>
                <a:cs typeface="Calibri" panose="020F0502020204030204" pitchFamily="34" charset="0"/>
              </a:rPr>
              <a:t>saludable</a:t>
            </a:r>
            <a:r>
              <a:rPr lang="en-US" altLang="en-US" sz="5400" dirty="0">
                <a:latin typeface="Calibri" panose="020F0502020204030204" pitchFamily="34" charset="0"/>
                <a:cs typeface="Calibri" panose="020F0502020204030204" pitchFamily="34" charset="0"/>
              </a:rPr>
              <a:t>? </a:t>
            </a:r>
          </a:p>
        </p:txBody>
      </p:sp>
      <p:sp>
        <p:nvSpPr>
          <p:cNvPr id="2" name="Title 1">
            <a:extLst>
              <a:ext uri="{FF2B5EF4-FFF2-40B4-BE49-F238E27FC236}">
                <a16:creationId xmlns:a16="http://schemas.microsoft.com/office/drawing/2014/main" id="{3E873B76-A855-4009-9F54-E5251976A08A}"/>
              </a:ext>
            </a:extLst>
          </p:cNvPr>
          <p:cNvSpPr>
            <a:spLocks noGrp="1"/>
          </p:cNvSpPr>
          <p:nvPr>
            <p:ph type="title"/>
          </p:nvPr>
        </p:nvSpPr>
        <p:spPr/>
        <p:txBody>
          <a:bodyPr>
            <a:normAutofit fontScale="90000"/>
          </a:bodyPr>
          <a:lstStyle/>
          <a:p>
            <a:r>
              <a:rPr lang="en-US" dirty="0"/>
              <a:t>Actividad</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
            <a:extLst>
              <a:ext uri="{FF2B5EF4-FFF2-40B4-BE49-F238E27FC236}">
                <a16:creationId xmlns:a16="http://schemas.microsoft.com/office/drawing/2014/main" id="{144BA17F-6958-4577-8CCD-EC62D37927C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3367" y="1920833"/>
            <a:ext cx="6629501" cy="467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2">
            <a:extLst>
              <a:ext uri="{FF2B5EF4-FFF2-40B4-BE49-F238E27FC236}">
                <a16:creationId xmlns:a16="http://schemas.microsoft.com/office/drawing/2014/main" id="{76EFEE17-3BB1-4895-A703-4ABE997A1118}"/>
              </a:ext>
            </a:extLst>
          </p:cNvPr>
          <p:cNvSpPr>
            <a:spLocks noChangeArrowheads="1"/>
          </p:cNvSpPr>
          <p:nvPr/>
        </p:nvSpPr>
        <p:spPr bwMode="auto">
          <a:xfrm>
            <a:off x="82550" y="258763"/>
            <a:ext cx="8947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a:r>
              <a:rPr lang="en-US" altLang="en-US" sz="2400" b="1" dirty="0"/>
              <a:t>La salud es un estado de completo bienestar físico, mental y social, y no solamente la ausencia de afecciones o enfermedades. </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39CE-9FD5-4D2F-A6BF-D7D3893EB3FB}"/>
              </a:ext>
            </a:extLst>
          </p:cNvPr>
          <p:cNvSpPr>
            <a:spLocks noGrp="1"/>
          </p:cNvSpPr>
          <p:nvPr>
            <p:ph type="title"/>
          </p:nvPr>
        </p:nvSpPr>
        <p:spPr/>
        <p:txBody>
          <a:bodyPr>
            <a:normAutofit fontScale="90000"/>
          </a:bodyPr>
          <a:lstStyle/>
          <a:p>
            <a:pPr>
              <a:defRPr/>
            </a:pPr>
            <a:endParaRPr lang="en-US" dirty="0"/>
          </a:p>
        </p:txBody>
      </p:sp>
      <p:sp>
        <p:nvSpPr>
          <p:cNvPr id="3" name="Content Placeholder 2">
            <a:extLst>
              <a:ext uri="{FF2B5EF4-FFF2-40B4-BE49-F238E27FC236}">
                <a16:creationId xmlns:a16="http://schemas.microsoft.com/office/drawing/2014/main" id="{4799C269-9860-4DFF-A3A9-4A43D6241CB9}"/>
              </a:ext>
            </a:extLst>
          </p:cNvPr>
          <p:cNvSpPr>
            <a:spLocks noGrp="1"/>
          </p:cNvSpPr>
          <p:nvPr>
            <p:ph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2A4F73D4-30C6-4D50-8BBF-26269B0EDCCE}"/>
              </a:ext>
            </a:extLst>
          </p:cNvPr>
          <p:cNvSpPr>
            <a:spLocks noGrp="1"/>
          </p:cNvSpPr>
          <p:nvPr>
            <p:ph type="sldNum" sz="quarter" idx="10"/>
          </p:nvPr>
        </p:nvSpPr>
        <p:spPr/>
        <p:txBody>
          <a:bodyPr/>
          <a:lstStyle>
            <a:lvl1pPr eaLnBrk="0" hangingPunct="0">
              <a:defRPr>
                <a:solidFill>
                  <a:schemeClr val="tx1"/>
                </a:solidFill>
                <a:latin typeface="Ubuntu Light" panose="020B0304030602030204" pitchFamily="34" charset="0"/>
                <a:ea typeface="ヒラギノ角ゴ ProN W3" charset="-128"/>
              </a:defRPr>
            </a:lvl1pPr>
            <a:lvl2pPr marL="742950" indent="-285750" eaLnBrk="0" hangingPunct="0">
              <a:defRPr>
                <a:solidFill>
                  <a:schemeClr val="tx1"/>
                </a:solidFill>
                <a:latin typeface="Ubuntu Light" panose="020B0304030602030204" pitchFamily="34" charset="0"/>
                <a:ea typeface="ヒラギノ角ゴ ProN W3" charset="-128"/>
              </a:defRPr>
            </a:lvl2pPr>
            <a:lvl3pPr marL="1143000" indent="-228600" eaLnBrk="0" hangingPunct="0">
              <a:defRPr>
                <a:solidFill>
                  <a:schemeClr val="tx1"/>
                </a:solidFill>
                <a:latin typeface="Ubuntu Light" panose="020B0304030602030204" pitchFamily="34" charset="0"/>
                <a:ea typeface="ヒラギノ角ゴ ProN W3" charset="-128"/>
              </a:defRPr>
            </a:lvl3pPr>
            <a:lvl4pPr marL="1600200" indent="-228600" eaLnBrk="0" hangingPunct="0">
              <a:defRPr>
                <a:solidFill>
                  <a:schemeClr val="tx1"/>
                </a:solidFill>
                <a:latin typeface="Ubuntu Light" panose="020B0304030602030204" pitchFamily="34" charset="0"/>
                <a:ea typeface="ヒラギノ角ゴ ProN W3" charset="-128"/>
              </a:defRPr>
            </a:lvl4pPr>
            <a:lvl5pPr marL="2057400" indent="-228600" eaLnBrk="0" hangingPunct="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eaLnBrk="1" hangingPunct="1">
              <a:defRPr/>
            </a:pPr>
            <a:fld id="{C009BB3B-45A7-4932-9A14-A5C19F3C3A1E}" type="slidenum">
              <a:rPr lang="en-US" altLang="en-US" smtClean="0">
                <a:latin typeface="Ubuntu" panose="020B0504030602030204" pitchFamily="34" charset="0"/>
                <a:ea typeface="MS PGothic" panose="020B0600070205080204" pitchFamily="34" charset="-128"/>
              </a:rPr>
              <a:t>23</a:t>
            </a:fld>
            <a:r>
              <a:rPr lang="en-US" altLang="en-US" dirty="0">
                <a:solidFill>
                  <a:srgbClr val="2E3333"/>
                </a:solidFill>
                <a:latin typeface="Ubuntu" panose="020B0504030602030204" pitchFamily="34" charset="0"/>
                <a:ea typeface="MS PGothic" panose="020B0600070205080204" pitchFamily="34" charset="-128"/>
              </a:rPr>
              <a:t> / </a:t>
            </a:r>
            <a:r>
              <a:rPr lang="en-US" altLang="en-US" dirty="0">
                <a:solidFill>
                  <a:srgbClr val="2E3333"/>
                </a:solidFill>
                <a:latin typeface="Ubuntu" panose="020B0504030602030204" pitchFamily="34" charset="0"/>
                <a:ea typeface="MS PGothic" panose="020B0600070205080204" pitchFamily="34" charset="-128"/>
                <a:cs typeface="Ubuntu" panose="020B0504030602030204" pitchFamily="34" charset="0"/>
              </a:rPr>
              <a:t>Olimpiadas Especiales</a:t>
            </a:r>
          </a:p>
        </p:txBody>
      </p:sp>
      <p:pic>
        <p:nvPicPr>
          <p:cNvPr id="118789" name="Picture 2" descr="R:\Brochures\Igniting a Movement booklet-photos\Corman shots\HOG-142ps2.jpg">
            <a:extLst>
              <a:ext uri="{FF2B5EF4-FFF2-40B4-BE49-F238E27FC236}">
                <a16:creationId xmlns:a16="http://schemas.microsoft.com/office/drawing/2014/main" id="{2B062353-E29A-4F81-93EC-AF62AB8B65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95300"/>
            <a:ext cx="9734550" cy="760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A4B5-EB60-7845-A5DE-1E233F2BEF00}"/>
              </a:ext>
            </a:extLst>
          </p:cNvPr>
          <p:cNvSpPr>
            <a:spLocks noGrp="1"/>
          </p:cNvSpPr>
          <p:nvPr>
            <p:ph type="title"/>
          </p:nvPr>
        </p:nvSpPr>
        <p:spPr>
          <a:xfrm>
            <a:off x="315913" y="212618"/>
            <a:ext cx="6119439" cy="1046162"/>
          </a:xfrm>
        </p:spPr>
        <p:txBody>
          <a:bodyPr>
            <a:normAutofit fontScale="90000"/>
          </a:bodyPr>
          <a:lstStyle/>
          <a:p>
            <a:pPr eaLnBrk="1" hangingPunct="1">
              <a:defRPr/>
            </a:pPr>
            <a:r>
              <a:rPr lang="en-US" b="1" dirty="0">
                <a:sym typeface="Ubuntu Light" charset="0"/>
              </a:rPr>
              <a:t>Los Mensajeros de Salud son modelos de conducta</a:t>
            </a:r>
          </a:p>
        </p:txBody>
      </p:sp>
      <p:sp>
        <p:nvSpPr>
          <p:cNvPr id="3" name="Content Placeholder 2">
            <a:extLst>
              <a:ext uri="{FF2B5EF4-FFF2-40B4-BE49-F238E27FC236}">
                <a16:creationId xmlns:a16="http://schemas.microsoft.com/office/drawing/2014/main" id="{88C87C4C-7ACA-5840-A564-120CF8448F7A}"/>
              </a:ext>
            </a:extLst>
          </p:cNvPr>
          <p:cNvSpPr>
            <a:spLocks noGrp="1"/>
          </p:cNvSpPr>
          <p:nvPr>
            <p:ph idx="1"/>
          </p:nvPr>
        </p:nvSpPr>
        <p:spPr>
          <a:xfrm>
            <a:off x="315913" y="1805983"/>
            <a:ext cx="8512174" cy="4930775"/>
          </a:xfrm>
        </p:spPr>
        <p:txBody>
          <a:bodyPr>
            <a:normAutofit fontScale="92500" lnSpcReduction="20000"/>
          </a:bodyPr>
          <a:lstStyle/>
          <a:p>
            <a:pPr marL="0" indent="0" eaLnBrk="1" fontAlgn="auto" hangingPunct="1">
              <a:spcAft>
                <a:spcPts val="0"/>
              </a:spcAft>
              <a:buNone/>
              <a:defRPr/>
            </a:pPr>
            <a:r>
              <a:rPr lang="en-US" sz="3500" b="1" dirty="0">
                <a:sym typeface="Ubuntu" charset="0"/>
              </a:rPr>
              <a:t>ANIMAR. MOTIVAR. APOYAR. </a:t>
            </a:r>
            <a:endParaRPr lang="en-US" sz="3500" dirty="0">
              <a:sym typeface="Ubuntu" charset="0"/>
            </a:endParaRPr>
          </a:p>
          <a:p>
            <a:pPr marL="0" indent="0" eaLnBrk="1" fontAlgn="auto" hangingPunct="1">
              <a:spcAft>
                <a:spcPts val="0"/>
              </a:spcAft>
              <a:buNone/>
              <a:defRPr/>
            </a:pPr>
            <a:endParaRPr lang="en-US" dirty="0">
              <a:sym typeface="Ubuntu" charset="0"/>
            </a:endParaRPr>
          </a:p>
          <a:p>
            <a:pPr marL="0" indent="0" eaLnBrk="1" fontAlgn="auto" hangingPunct="1">
              <a:spcAft>
                <a:spcPts val="0"/>
              </a:spcAft>
              <a:buNone/>
              <a:defRPr/>
            </a:pPr>
            <a:r>
              <a:rPr lang="en-US" sz="3000" dirty="0">
                <a:sym typeface="Ubuntu" charset="0"/>
              </a:rPr>
              <a:t>Tome </a:t>
            </a:r>
            <a:r>
              <a:rPr lang="en-US" sz="3000" dirty="0" err="1">
                <a:sym typeface="Ubuntu" charset="0"/>
              </a:rPr>
              <a:t>decisiones</a:t>
            </a:r>
            <a:r>
              <a:rPr lang="en-US" sz="3000" dirty="0">
                <a:sym typeface="Ubuntu" charset="0"/>
              </a:rPr>
              <a:t> </a:t>
            </a:r>
            <a:r>
              <a:rPr lang="en-US" sz="3000" dirty="0" err="1">
                <a:sym typeface="Ubuntu" charset="0"/>
              </a:rPr>
              <a:t>saludables</a:t>
            </a:r>
            <a:r>
              <a:rPr lang="en-US" sz="3000" dirty="0">
                <a:sym typeface="Ubuntu" charset="0"/>
              </a:rPr>
              <a:t>:</a:t>
            </a:r>
          </a:p>
          <a:p>
            <a:pPr marL="342900" indent="-342900" eaLnBrk="1" fontAlgn="auto" hangingPunct="1">
              <a:spcAft>
                <a:spcPts val="0"/>
              </a:spcAft>
              <a:buFont typeface="Arial" panose="020B0604020202020204" pitchFamily="34" charset="0"/>
              <a:buChar char="•"/>
              <a:defRPr/>
            </a:pPr>
            <a:r>
              <a:rPr lang="en-US" sz="3000" dirty="0">
                <a:sym typeface="Ubuntu" charset="0"/>
              </a:rPr>
              <a:t>Comer sano</a:t>
            </a:r>
          </a:p>
          <a:p>
            <a:pPr marL="342900" indent="-342900" eaLnBrk="1" fontAlgn="auto" hangingPunct="1">
              <a:spcAft>
                <a:spcPts val="0"/>
              </a:spcAft>
              <a:buFont typeface="Arial" panose="020B0604020202020204" pitchFamily="34" charset="0"/>
              <a:buChar char="•"/>
              <a:defRPr/>
            </a:pPr>
            <a:r>
              <a:rPr lang="en-US" sz="3000" dirty="0">
                <a:sym typeface="Ubuntu" charset="0"/>
              </a:rPr>
              <a:t>Ejercicio diario</a:t>
            </a:r>
          </a:p>
          <a:p>
            <a:pPr marL="342900" indent="-342900" eaLnBrk="1" fontAlgn="auto" hangingPunct="1">
              <a:spcAft>
                <a:spcPts val="0"/>
              </a:spcAft>
              <a:buFont typeface="Arial" panose="020B0604020202020204" pitchFamily="34" charset="0"/>
              <a:buChar char="•"/>
              <a:defRPr/>
            </a:pPr>
            <a:r>
              <a:rPr lang="en-US" sz="3000" dirty="0">
                <a:sym typeface="Ubuntu" charset="0"/>
              </a:rPr>
              <a:t>Beber suficiente agua</a:t>
            </a:r>
          </a:p>
          <a:p>
            <a:pPr marL="342900" indent="-342900" eaLnBrk="1" fontAlgn="auto" hangingPunct="1">
              <a:spcAft>
                <a:spcPts val="0"/>
              </a:spcAft>
              <a:buFont typeface="Arial" panose="020B0604020202020204" pitchFamily="34" charset="0"/>
              <a:buChar char="•"/>
              <a:defRPr/>
            </a:pPr>
            <a:r>
              <a:rPr lang="en-US" sz="3000" dirty="0">
                <a:sym typeface="Ubuntu" charset="0"/>
              </a:rPr>
              <a:t>Mantener una buena higiene</a:t>
            </a:r>
          </a:p>
          <a:p>
            <a:pPr marL="342900" indent="-342900" eaLnBrk="1" fontAlgn="auto" hangingPunct="1">
              <a:spcAft>
                <a:spcPts val="0"/>
              </a:spcAft>
              <a:buFont typeface="Arial" panose="020B0604020202020204" pitchFamily="34" charset="0"/>
              <a:buChar char="•"/>
              <a:defRPr/>
            </a:pPr>
            <a:r>
              <a:rPr lang="en-US" sz="3000" dirty="0" err="1">
                <a:sym typeface="Ubuntu" charset="0"/>
              </a:rPr>
              <a:t>Dormir</a:t>
            </a:r>
            <a:r>
              <a:rPr lang="en-US" sz="3000" dirty="0">
                <a:sym typeface="Ubuntu" charset="0"/>
              </a:rPr>
              <a:t> lo suficiente</a:t>
            </a:r>
          </a:p>
          <a:p>
            <a:pPr marL="342900" indent="-342900" eaLnBrk="1" fontAlgn="auto" hangingPunct="1">
              <a:spcAft>
                <a:spcPts val="0"/>
              </a:spcAft>
              <a:buFont typeface="Arial" panose="020B0604020202020204" pitchFamily="34" charset="0"/>
              <a:buChar char="•"/>
              <a:defRPr/>
            </a:pPr>
            <a:r>
              <a:rPr lang="en-US" sz="3000" dirty="0">
                <a:sym typeface="Ubuntu" charset="0"/>
              </a:rPr>
              <a:t>Mantener relaciones sanas</a:t>
            </a:r>
          </a:p>
          <a:p>
            <a:pPr marL="342900" indent="-342900" eaLnBrk="1" fontAlgn="auto" hangingPunct="1">
              <a:spcAft>
                <a:spcPts val="0"/>
              </a:spcAft>
              <a:buFont typeface="Arial" panose="020B0604020202020204" pitchFamily="34" charset="0"/>
              <a:buChar char="•"/>
              <a:defRPr/>
            </a:pPr>
            <a:r>
              <a:rPr lang="en-US" sz="3000" dirty="0">
                <a:sym typeface="Ubuntu" charset="0"/>
              </a:rPr>
              <a:t>No </a:t>
            </a:r>
            <a:r>
              <a:rPr lang="en-US" sz="3000" dirty="0" err="1">
                <a:sym typeface="Ubuntu" charset="0"/>
              </a:rPr>
              <a:t>fumar</a:t>
            </a:r>
            <a:endParaRPr lang="en-US" sz="3000" dirty="0">
              <a:sym typeface="Ubuntu" charset="0"/>
            </a:endParaRPr>
          </a:p>
          <a:p>
            <a:pPr marL="342900" indent="-342900" eaLnBrk="1" fontAlgn="auto" hangingPunct="1">
              <a:spcAft>
                <a:spcPts val="0"/>
              </a:spcAft>
              <a:buFont typeface="Arial" panose="020B0604020202020204" pitchFamily="34" charset="0"/>
              <a:buChar char="•"/>
              <a:defRPr/>
            </a:pPr>
            <a:r>
              <a:rPr lang="en-US" sz="3000" dirty="0">
                <a:sym typeface="Ubuntu" charset="0"/>
              </a:rPr>
              <a:t>Acudir al médico y al dentista con regularidad</a:t>
            </a:r>
          </a:p>
          <a:p>
            <a:pPr marL="0" indent="0" eaLnBrk="1" fontAlgn="auto" hangingPunct="1">
              <a:spcAft>
                <a:spcPts val="0"/>
              </a:spcAft>
              <a:defRPr/>
            </a:pPr>
            <a:endParaRPr lang="en-US" sz="3000" dirty="0">
              <a:sym typeface="Ubuntu" charset="0"/>
            </a:endParaRPr>
          </a:p>
          <a:p>
            <a:pPr eaLnBrk="1" hangingPunct="1">
              <a:defRPr/>
            </a:pPr>
            <a:endParaRPr lang="en-US" dirty="0">
              <a:sym typeface="Ubuntu" charset="0"/>
            </a:endParaRPr>
          </a:p>
        </p:txBody>
      </p:sp>
      <p:pic>
        <p:nvPicPr>
          <p:cNvPr id="5" name="Picture 7">
            <a:extLst>
              <a:ext uri="{FF2B5EF4-FFF2-40B4-BE49-F238E27FC236}">
                <a16:creationId xmlns:a16="http://schemas.microsoft.com/office/drawing/2014/main" id="{0928DA78-E8F3-4A32-8112-2FB6B9A21E6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5737" y="2768493"/>
            <a:ext cx="35623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64EA-65B8-42AA-B71B-C0DF0BA62FA6}"/>
              </a:ext>
            </a:extLst>
          </p:cNvPr>
          <p:cNvSpPr>
            <a:spLocks noGrp="1"/>
          </p:cNvSpPr>
          <p:nvPr>
            <p:ph type="title"/>
          </p:nvPr>
        </p:nvSpPr>
        <p:spPr>
          <a:xfrm>
            <a:off x="116732" y="150313"/>
            <a:ext cx="6060486" cy="1046162"/>
          </a:xfrm>
        </p:spPr>
        <p:txBody>
          <a:bodyPr>
            <a:normAutofit fontScale="90000"/>
          </a:bodyPr>
          <a:lstStyle/>
          <a:p>
            <a:pPr>
              <a:defRPr/>
            </a:pPr>
            <a:r>
              <a:rPr lang="en-US" dirty="0"/>
              <a:t>Una dieta sana es importante porque...</a:t>
            </a:r>
          </a:p>
        </p:txBody>
      </p:sp>
      <p:sp>
        <p:nvSpPr>
          <p:cNvPr id="3" name="Content Placeholder 2">
            <a:extLst>
              <a:ext uri="{FF2B5EF4-FFF2-40B4-BE49-F238E27FC236}">
                <a16:creationId xmlns:a16="http://schemas.microsoft.com/office/drawing/2014/main" id="{8819F47F-A8A6-4A02-A00A-89A69E0F8E93}"/>
              </a:ext>
            </a:extLst>
          </p:cNvPr>
          <p:cNvSpPr>
            <a:spLocks noGrp="1"/>
          </p:cNvSpPr>
          <p:nvPr>
            <p:ph idx="1"/>
          </p:nvPr>
        </p:nvSpPr>
        <p:spPr>
          <a:xfrm>
            <a:off x="621869" y="1747477"/>
            <a:ext cx="7886700" cy="4351338"/>
          </a:xfrm>
        </p:spPr>
        <p:txBody>
          <a:bodyPr>
            <a:normAutofit/>
          </a:bodyPr>
          <a:lstStyle/>
          <a:p>
            <a:pPr marL="342900" indent="-342900">
              <a:buFont typeface="Arial" panose="020B0604020202020204" pitchFamily="34" charset="0"/>
              <a:buChar char="•"/>
              <a:defRPr/>
            </a:pPr>
            <a:r>
              <a:rPr lang="en-US" sz="3200" dirty="0"/>
              <a:t>Mantiene el cuerpo y la mente sanos</a:t>
            </a:r>
          </a:p>
          <a:p>
            <a:pPr marL="342900" indent="-342900">
              <a:buFont typeface="Arial" panose="020B0604020202020204" pitchFamily="34" charset="0"/>
              <a:buChar char="•"/>
              <a:defRPr/>
            </a:pPr>
            <a:r>
              <a:rPr lang="en-US" sz="3200" dirty="0"/>
              <a:t>Da energía al cuerpo para estar activo y funcionar bien </a:t>
            </a:r>
          </a:p>
          <a:p>
            <a:pPr marL="342900" indent="-342900">
              <a:buFont typeface="Arial" panose="020B0604020202020204" pitchFamily="34" charset="0"/>
              <a:buChar char="•"/>
              <a:defRPr/>
            </a:pPr>
            <a:r>
              <a:rPr lang="en-US" sz="3200" dirty="0"/>
              <a:t>Ayuda al organismo a crecer y repararse</a:t>
            </a:r>
          </a:p>
          <a:p>
            <a:pPr marL="342900" indent="-342900">
              <a:buFont typeface="Arial" panose="020B0604020202020204" pitchFamily="34" charset="0"/>
              <a:buChar char="•"/>
              <a:defRPr/>
            </a:pPr>
            <a:r>
              <a:rPr lang="en-US" sz="3200" dirty="0"/>
              <a:t>Ayuda al organismo a combatir infecciones y enfermedades </a:t>
            </a:r>
          </a:p>
        </p:txBody>
      </p:sp>
      <p:sp>
        <p:nvSpPr>
          <p:cNvPr id="4" name="TextBox 3">
            <a:extLst>
              <a:ext uri="{FF2B5EF4-FFF2-40B4-BE49-F238E27FC236}">
                <a16:creationId xmlns:a16="http://schemas.microsoft.com/office/drawing/2014/main" id="{C5F2C026-2186-4BC7-B12C-F05E5FE26A7D}"/>
              </a:ext>
            </a:extLst>
          </p:cNvPr>
          <p:cNvSpPr txBox="1"/>
          <p:nvPr/>
        </p:nvSpPr>
        <p:spPr>
          <a:xfrm>
            <a:off x="488674" y="6280485"/>
            <a:ext cx="8166652" cy="384721"/>
          </a:xfrm>
          <a:prstGeom prst="rect">
            <a:avLst/>
          </a:prstGeom>
          <a:noFill/>
          <a:ln w="38100">
            <a:solidFill>
              <a:schemeClr val="tx1"/>
            </a:solidFill>
          </a:ln>
        </p:spPr>
        <p:txBody>
          <a:bodyPr wrap="square" rtlCol="0">
            <a:spAutoFit/>
          </a:bodyPr>
          <a:lstStyle/>
          <a:p>
            <a:pPr algn="ctr"/>
            <a:r>
              <a:rPr lang="en-US" sz="1900" b="1" dirty="0"/>
              <a:t>Objetivo de ración diaria: </a:t>
            </a:r>
            <a:r>
              <a:rPr lang="en-US" sz="1900" dirty="0"/>
              <a:t>2 raciones de fruta + 3 raciones de verdura =5 raciones</a:t>
            </a:r>
          </a:p>
        </p:txBody>
      </p:sp>
      <p:pic>
        <p:nvPicPr>
          <p:cNvPr id="5" name="Picture 4">
            <a:extLst>
              <a:ext uri="{FF2B5EF4-FFF2-40B4-BE49-F238E27FC236}">
                <a16:creationId xmlns:a16="http://schemas.microsoft.com/office/drawing/2014/main" id="{35D9B955-1C1F-441F-AEFC-986CC38A7AA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4128" y="4494179"/>
            <a:ext cx="2651884" cy="148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7B83-C8E4-5348-A9BB-C903660E2F96}"/>
              </a:ext>
            </a:extLst>
          </p:cNvPr>
          <p:cNvSpPr>
            <a:spLocks noGrp="1"/>
          </p:cNvSpPr>
          <p:nvPr>
            <p:ph type="title"/>
          </p:nvPr>
        </p:nvSpPr>
        <p:spPr/>
        <p:txBody>
          <a:bodyPr>
            <a:normAutofit fontScale="90000"/>
          </a:bodyPr>
          <a:lstStyle/>
          <a:p>
            <a:pPr>
              <a:defRPr/>
            </a:pPr>
            <a:endParaRPr lang="en-US" dirty="0"/>
          </a:p>
        </p:txBody>
      </p:sp>
      <p:sp>
        <p:nvSpPr>
          <p:cNvPr id="3" name="Content Placeholder 2">
            <a:extLst>
              <a:ext uri="{FF2B5EF4-FFF2-40B4-BE49-F238E27FC236}">
                <a16:creationId xmlns:a16="http://schemas.microsoft.com/office/drawing/2014/main" id="{40B7F1CF-64A7-694B-9D9F-BDD4970A6369}"/>
              </a:ext>
            </a:extLst>
          </p:cNvPr>
          <p:cNvSpPr>
            <a:spLocks noGrp="1"/>
          </p:cNvSpPr>
          <p:nvPr>
            <p:ph sz="half" idx="1"/>
          </p:nvPr>
        </p:nvSpPr>
        <p:spPr>
          <a:xfrm>
            <a:off x="544513" y="1741488"/>
            <a:ext cx="3902075" cy="4464050"/>
          </a:xfrm>
        </p:spPr>
        <p:txBody>
          <a:bodyPr/>
          <a:lstStyle/>
          <a:p>
            <a:pPr marL="0" indent="0">
              <a:defRPr/>
            </a:pPr>
            <a:endParaRPr lang="en-US" altLang="en-US" dirty="0"/>
          </a:p>
        </p:txBody>
      </p:sp>
      <p:sp>
        <p:nvSpPr>
          <p:cNvPr id="4" name="Content Placeholder 3">
            <a:extLst>
              <a:ext uri="{FF2B5EF4-FFF2-40B4-BE49-F238E27FC236}">
                <a16:creationId xmlns:a16="http://schemas.microsoft.com/office/drawing/2014/main" id="{65AA6A51-EA6F-1742-9286-C2D807DE8D03}"/>
              </a:ext>
            </a:extLst>
          </p:cNvPr>
          <p:cNvSpPr>
            <a:spLocks noGrp="1"/>
          </p:cNvSpPr>
          <p:nvPr>
            <p:ph sz="half" idx="2"/>
          </p:nvPr>
        </p:nvSpPr>
        <p:spPr>
          <a:xfrm>
            <a:off x="4554538" y="1741488"/>
            <a:ext cx="3902075" cy="4464050"/>
          </a:xfrm>
        </p:spPr>
        <p:txBody>
          <a:bodyPr/>
          <a:lstStyle/>
          <a:p>
            <a:pPr marL="0" indent="0">
              <a:defRPr/>
            </a:pPr>
            <a:endParaRPr lang="en-US" altLang="en-US" dirty="0"/>
          </a:p>
        </p:txBody>
      </p:sp>
      <p:sp>
        <p:nvSpPr>
          <p:cNvPr id="5" name="Slide Number Placeholder 4">
            <a:extLst>
              <a:ext uri="{FF2B5EF4-FFF2-40B4-BE49-F238E27FC236}">
                <a16:creationId xmlns:a16="http://schemas.microsoft.com/office/drawing/2014/main" id="{260325D8-EE02-9A4C-9556-AB1C11AC19F4}"/>
              </a:ext>
            </a:extLst>
          </p:cNvPr>
          <p:cNvSpPr>
            <a:spLocks noGrp="1"/>
          </p:cNvSpPr>
          <p:nvPr>
            <p:ph type="sldNum" sz="quarter" idx="10"/>
          </p:nvPr>
        </p:nvSpPr>
        <p:spPr/>
        <p:txBody>
          <a:bodyPr/>
          <a:lstStyle>
            <a:lvl1pPr eaLnBrk="0" hangingPunct="0">
              <a:defRPr>
                <a:solidFill>
                  <a:schemeClr val="tx1"/>
                </a:solidFill>
                <a:latin typeface="Ubuntu Light" panose="020B0304030602030204" pitchFamily="34" charset="0"/>
                <a:ea typeface="ヒラギノ角ゴ ProN W3" charset="-128"/>
              </a:defRPr>
            </a:lvl1pPr>
            <a:lvl2pPr marL="742950" indent="-285750" eaLnBrk="0" hangingPunct="0">
              <a:defRPr>
                <a:solidFill>
                  <a:schemeClr val="tx1"/>
                </a:solidFill>
                <a:latin typeface="Ubuntu Light" panose="020B0304030602030204" pitchFamily="34" charset="0"/>
                <a:ea typeface="ヒラギノ角ゴ ProN W3" charset="-128"/>
              </a:defRPr>
            </a:lvl2pPr>
            <a:lvl3pPr marL="1143000" indent="-228600" eaLnBrk="0" hangingPunct="0">
              <a:defRPr>
                <a:solidFill>
                  <a:schemeClr val="tx1"/>
                </a:solidFill>
                <a:latin typeface="Ubuntu Light" panose="020B0304030602030204" pitchFamily="34" charset="0"/>
                <a:ea typeface="ヒラギノ角ゴ ProN W3" charset="-128"/>
              </a:defRPr>
            </a:lvl3pPr>
            <a:lvl4pPr marL="1600200" indent="-228600" eaLnBrk="0" hangingPunct="0">
              <a:defRPr>
                <a:solidFill>
                  <a:schemeClr val="tx1"/>
                </a:solidFill>
                <a:latin typeface="Ubuntu Light" panose="020B0304030602030204" pitchFamily="34" charset="0"/>
                <a:ea typeface="ヒラギノ角ゴ ProN W3" charset="-128"/>
              </a:defRPr>
            </a:lvl4pPr>
            <a:lvl5pPr marL="2057400" indent="-228600" eaLnBrk="0" hangingPunct="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eaLnBrk="1" hangingPunct="1">
              <a:defRPr/>
            </a:pPr>
            <a:fld id="{EAD536FF-266C-4790-ABD7-2CB7D1CFB85B}" type="slidenum">
              <a:rPr lang="en-US" altLang="en-US" smtClean="0">
                <a:latin typeface="Ubuntu" panose="020B0504030602030204" pitchFamily="34" charset="0"/>
                <a:ea typeface="MS PGothic" panose="020B0600070205080204" pitchFamily="34" charset="-128"/>
              </a:rPr>
              <a:t>26</a:t>
            </a:fld>
            <a:r>
              <a:rPr lang="en-US" altLang="en-US" dirty="0">
                <a:solidFill>
                  <a:srgbClr val="2E3333"/>
                </a:solidFill>
                <a:latin typeface="Ubuntu" panose="020B0504030602030204" pitchFamily="34" charset="0"/>
                <a:ea typeface="MS PGothic" panose="020B0600070205080204" pitchFamily="34" charset="-128"/>
              </a:rPr>
              <a:t> / Olimpiadas </a:t>
            </a:r>
            <a:r>
              <a:rPr lang="en-US" altLang="en-US" dirty="0">
                <a:solidFill>
                  <a:srgbClr val="2E3333"/>
                </a:solidFill>
                <a:latin typeface="Ubuntu" panose="020B0504030602030204" pitchFamily="34" charset="0"/>
                <a:ea typeface="MS PGothic" panose="020B0600070205080204" pitchFamily="34" charset="-128"/>
                <a:cs typeface="Ubuntu" panose="020B0504030602030204" pitchFamily="34" charset="0"/>
              </a:rPr>
              <a:t>Especiales</a:t>
            </a:r>
          </a:p>
        </p:txBody>
      </p:sp>
      <p:pic>
        <p:nvPicPr>
          <p:cNvPr id="142341" name="Picture 2">
            <a:extLst>
              <a:ext uri="{FF2B5EF4-FFF2-40B4-BE49-F238E27FC236}">
                <a16:creationId xmlns:a16="http://schemas.microsoft.com/office/drawing/2014/main" id="{30A5F802-8B2D-4BE8-9B20-E63B258A35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000" y="0"/>
            <a:ext cx="10185400" cy="687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317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F54E-7806-4430-AA92-6E39C359BB94}"/>
              </a:ext>
            </a:extLst>
          </p:cNvPr>
          <p:cNvSpPr>
            <a:spLocks noGrp="1"/>
          </p:cNvSpPr>
          <p:nvPr>
            <p:ph type="title"/>
          </p:nvPr>
        </p:nvSpPr>
        <p:spPr/>
        <p:txBody>
          <a:bodyPr>
            <a:normAutofit fontScale="90000"/>
          </a:bodyPr>
          <a:lstStyle/>
          <a:p>
            <a:pPr>
              <a:defRPr/>
            </a:pPr>
            <a:r>
              <a:rPr lang="en-US" dirty="0"/>
              <a:t>¿Por qué </a:t>
            </a:r>
            <a:r>
              <a:rPr lang="en-US" dirty="0" err="1"/>
              <a:t>hacer</a:t>
            </a:r>
            <a:r>
              <a:rPr lang="en-US" dirty="0"/>
              <a:t> </a:t>
            </a:r>
            <a:r>
              <a:rPr lang="en-US" dirty="0" err="1"/>
              <a:t>ejercicios</a:t>
            </a:r>
            <a:r>
              <a:rPr lang="en-US" dirty="0"/>
              <a:t>?</a:t>
            </a:r>
          </a:p>
        </p:txBody>
      </p:sp>
      <p:sp>
        <p:nvSpPr>
          <p:cNvPr id="3" name="Content Placeholder 2">
            <a:extLst>
              <a:ext uri="{FF2B5EF4-FFF2-40B4-BE49-F238E27FC236}">
                <a16:creationId xmlns:a16="http://schemas.microsoft.com/office/drawing/2014/main" id="{D9543CD2-7E5E-4E9A-BD9B-CE1AB449E73E}"/>
              </a:ext>
            </a:extLst>
          </p:cNvPr>
          <p:cNvSpPr>
            <a:spLocks noGrp="1"/>
          </p:cNvSpPr>
          <p:nvPr>
            <p:ph idx="1"/>
          </p:nvPr>
        </p:nvSpPr>
        <p:spPr>
          <a:xfrm>
            <a:off x="380677" y="2104959"/>
            <a:ext cx="7886700" cy="4351338"/>
          </a:xfrm>
        </p:spPr>
        <p:txBody>
          <a:bodyPr>
            <a:normAutofit fontScale="92500" lnSpcReduction="10000"/>
          </a:bodyPr>
          <a:lstStyle/>
          <a:p>
            <a:pPr marL="0" indent="0">
              <a:buNone/>
              <a:defRPr/>
            </a:pPr>
            <a:r>
              <a:rPr lang="en-US" sz="3200" dirty="0"/>
              <a:t>Para:</a:t>
            </a:r>
          </a:p>
          <a:p>
            <a:pPr marL="342900" indent="-342900">
              <a:buFont typeface="Arial" panose="020B0604020202020204" pitchFamily="34" charset="0"/>
              <a:buChar char="•"/>
              <a:defRPr/>
            </a:pPr>
            <a:endParaRPr lang="en-US" sz="3200" dirty="0"/>
          </a:p>
          <a:p>
            <a:pPr marL="342900" indent="-342900">
              <a:buFont typeface="Arial" panose="020B0604020202020204" pitchFamily="34" charset="0"/>
              <a:buChar char="•"/>
              <a:defRPr/>
            </a:pPr>
            <a:r>
              <a:rPr lang="en-US" sz="3200" dirty="0"/>
              <a:t>Ser mejor atleta</a:t>
            </a:r>
          </a:p>
          <a:p>
            <a:pPr marL="342900" indent="-342900">
              <a:buFont typeface="Arial" panose="020B0604020202020204" pitchFamily="34" charset="0"/>
              <a:buChar char="•"/>
              <a:defRPr/>
            </a:pPr>
            <a:r>
              <a:rPr lang="en-US" sz="3200" dirty="0"/>
              <a:t>Tener músculos y huesos más fuertes</a:t>
            </a:r>
          </a:p>
          <a:p>
            <a:pPr marL="342900" indent="-342900">
              <a:buFont typeface="Arial" panose="020B0604020202020204" pitchFamily="34" charset="0"/>
              <a:buChar char="•"/>
              <a:defRPr/>
            </a:pPr>
            <a:r>
              <a:rPr lang="en-US" sz="3200" dirty="0"/>
              <a:t>Mantener o alcanzar un peso saludable</a:t>
            </a:r>
          </a:p>
          <a:p>
            <a:pPr marL="342900" indent="-342900">
              <a:buFont typeface="Arial" panose="020B0604020202020204" pitchFamily="34" charset="0"/>
              <a:buChar char="•"/>
              <a:defRPr/>
            </a:pPr>
            <a:r>
              <a:rPr lang="en-US" sz="3200" dirty="0" err="1"/>
              <a:t>Aumentar</a:t>
            </a:r>
            <a:r>
              <a:rPr lang="en-US" sz="3200" dirty="0"/>
              <a:t> sus posibilidades de vivir más tiempo</a:t>
            </a:r>
          </a:p>
          <a:p>
            <a:pPr marL="342900" indent="-342900">
              <a:buFont typeface="Arial" panose="020B0604020202020204" pitchFamily="34" charset="0"/>
              <a:buChar char="•"/>
              <a:defRPr/>
            </a:pPr>
            <a:r>
              <a:rPr lang="en-US" sz="3200" dirty="0" err="1"/>
              <a:t>Aumentar</a:t>
            </a:r>
            <a:r>
              <a:rPr lang="en-US" sz="3200" dirty="0"/>
              <a:t> su nivel de energía</a:t>
            </a:r>
          </a:p>
          <a:p>
            <a:pPr marL="342900" indent="-342900">
              <a:buFont typeface="Arial" panose="020B0604020202020204" pitchFamily="34" charset="0"/>
              <a:buChar char="•"/>
              <a:defRPr/>
            </a:pPr>
            <a:r>
              <a:rPr lang="en-US" sz="3200" dirty="0"/>
              <a:t>Ser más feliz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988D-CEE1-4F64-9813-E373D642509B}"/>
              </a:ext>
            </a:extLst>
          </p:cNvPr>
          <p:cNvSpPr>
            <a:spLocks noGrp="1"/>
          </p:cNvSpPr>
          <p:nvPr>
            <p:ph type="title"/>
          </p:nvPr>
        </p:nvSpPr>
        <p:spPr/>
        <p:txBody>
          <a:bodyPr>
            <a:normAutofit fontScale="90000"/>
          </a:bodyPr>
          <a:lstStyle/>
          <a:p>
            <a:pPr>
              <a:defRPr/>
            </a:pPr>
            <a:r>
              <a:rPr lang="en-US" dirty="0"/>
              <a:t>Actividad</a:t>
            </a:r>
          </a:p>
        </p:txBody>
      </p:sp>
      <p:sp>
        <p:nvSpPr>
          <p:cNvPr id="3" name="Content Placeholder 2">
            <a:extLst>
              <a:ext uri="{FF2B5EF4-FFF2-40B4-BE49-F238E27FC236}">
                <a16:creationId xmlns:a16="http://schemas.microsoft.com/office/drawing/2014/main" id="{ADA885D3-B99D-466F-B113-DCD450EA4930}"/>
              </a:ext>
            </a:extLst>
          </p:cNvPr>
          <p:cNvSpPr>
            <a:spLocks noGrp="1"/>
          </p:cNvSpPr>
          <p:nvPr>
            <p:ph idx="1"/>
          </p:nvPr>
        </p:nvSpPr>
        <p:spPr/>
        <p:txBody>
          <a:bodyPr>
            <a:normAutofit/>
          </a:bodyPr>
          <a:lstStyle/>
          <a:p>
            <a:pPr marL="342900" indent="-342900">
              <a:buFont typeface="Arial" panose="020B0604020202020204" pitchFamily="34" charset="0"/>
              <a:buChar char="•"/>
              <a:defRPr/>
            </a:pPr>
            <a:endParaRPr lang="en-US" sz="3200" dirty="0"/>
          </a:p>
          <a:p>
            <a:pPr marL="0" indent="0">
              <a:buNone/>
              <a:defRPr/>
            </a:pPr>
            <a:r>
              <a:rPr lang="en-US" sz="3600" b="1" dirty="0"/>
              <a:t>Excusas, excusas...</a:t>
            </a:r>
          </a:p>
          <a:p>
            <a:pPr marL="342900" indent="-342900">
              <a:buFont typeface="Arial" panose="020B0604020202020204" pitchFamily="34" charset="0"/>
              <a:buChar char="•"/>
              <a:defRPr/>
            </a:pPr>
            <a:r>
              <a:rPr lang="en-US" sz="3200" dirty="0"/>
              <a:t>"No tengo tiempo suficiente".</a:t>
            </a:r>
          </a:p>
          <a:p>
            <a:pPr marL="342900" indent="-342900">
              <a:buFont typeface="Arial" panose="020B0604020202020204" pitchFamily="34" charset="0"/>
              <a:buChar char="•"/>
              <a:defRPr/>
            </a:pPr>
            <a:r>
              <a:rPr lang="en-US" sz="3200" dirty="0"/>
              <a:t>"El ejercicio es demasiado duro".</a:t>
            </a:r>
          </a:p>
          <a:p>
            <a:pPr marL="342900" indent="-342900">
              <a:buFont typeface="Arial" panose="020B0604020202020204" pitchFamily="34" charset="0"/>
              <a:buChar char="•"/>
              <a:defRPr/>
            </a:pPr>
            <a:r>
              <a:rPr lang="en-US" sz="3200" dirty="0"/>
              <a:t>"No tengo suscripción al gimnasio".</a:t>
            </a:r>
          </a:p>
          <a:p>
            <a:pPr marL="342900" indent="-342900">
              <a:buFont typeface="Arial" panose="020B0604020202020204" pitchFamily="34" charset="0"/>
              <a:buChar char="•"/>
              <a:defRPr/>
            </a:pPr>
            <a:r>
              <a:rPr lang="en-US" sz="3200" dirty="0"/>
              <a:t>"No sé cómo empezar".</a:t>
            </a:r>
          </a:p>
          <a:p>
            <a:pPr marL="342900" indent="-342900">
              <a:buFont typeface="Arial" panose="020B0604020202020204" pitchFamily="34" charset="0"/>
              <a:buChar char="•"/>
              <a:defRPr/>
            </a:pPr>
            <a:endParaRPr lang="en-US" sz="3200" dirty="0"/>
          </a:p>
          <a:p>
            <a:pPr marL="342900" indent="-342900">
              <a:buFont typeface="Arial" panose="020B0604020202020204" pitchFamily="34" charset="0"/>
              <a:buChar char="•"/>
              <a:defRPr/>
            </a:pP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7504-1094-45ED-8A5E-81A048CA1779}"/>
              </a:ext>
            </a:extLst>
          </p:cNvPr>
          <p:cNvSpPr>
            <a:spLocks noGrp="1"/>
          </p:cNvSpPr>
          <p:nvPr>
            <p:ph type="title"/>
          </p:nvPr>
        </p:nvSpPr>
        <p:spPr/>
        <p:txBody>
          <a:bodyPr>
            <a:normAutofit fontScale="90000"/>
          </a:bodyPr>
          <a:lstStyle/>
          <a:p>
            <a:pPr>
              <a:defRPr/>
            </a:pPr>
            <a:r>
              <a:rPr lang="en-US" dirty="0"/>
              <a:t>Hidratación</a:t>
            </a:r>
          </a:p>
        </p:txBody>
      </p:sp>
      <p:sp>
        <p:nvSpPr>
          <p:cNvPr id="5" name="Content Placeholder 4">
            <a:extLst>
              <a:ext uri="{FF2B5EF4-FFF2-40B4-BE49-F238E27FC236}">
                <a16:creationId xmlns:a16="http://schemas.microsoft.com/office/drawing/2014/main" id="{F474B4C6-C2E5-4686-9CCF-DA68AD0CB360}"/>
              </a:ext>
            </a:extLst>
          </p:cNvPr>
          <p:cNvSpPr>
            <a:spLocks noGrp="1"/>
          </p:cNvSpPr>
          <p:nvPr>
            <p:ph idx="1"/>
          </p:nvPr>
        </p:nvSpPr>
        <p:spPr>
          <a:xfrm>
            <a:off x="743919" y="1825625"/>
            <a:ext cx="8121111" cy="4351338"/>
          </a:xfrm>
        </p:spPr>
        <p:txBody>
          <a:bodyPr>
            <a:normAutofit/>
          </a:bodyPr>
          <a:lstStyle/>
          <a:p>
            <a:pPr marL="342900" indent="-342900">
              <a:buFont typeface="Arial" panose="020B0604020202020204" pitchFamily="34" charset="0"/>
              <a:buChar char="•"/>
              <a:defRPr/>
            </a:pPr>
            <a:r>
              <a:rPr lang="en-US" sz="3200" dirty="0"/>
              <a:t>El agua es la mejor opción</a:t>
            </a:r>
          </a:p>
          <a:p>
            <a:pPr marL="342900" indent="-342900">
              <a:buFont typeface="Arial" panose="020B0604020202020204" pitchFamily="34" charset="0"/>
              <a:buChar char="•"/>
              <a:defRPr/>
            </a:pPr>
            <a:r>
              <a:rPr lang="en-US" sz="3200" dirty="0"/>
              <a:t>Beber agua a lo largo del día</a:t>
            </a:r>
          </a:p>
          <a:p>
            <a:pPr marL="342900" indent="-342900">
              <a:buFont typeface="Arial" panose="020B0604020202020204" pitchFamily="34" charset="0"/>
              <a:buChar char="•"/>
              <a:defRPr/>
            </a:pPr>
            <a:r>
              <a:rPr lang="en-US" sz="3200" dirty="0"/>
              <a:t>Mantente hidratado mientras realizas actividad física</a:t>
            </a:r>
          </a:p>
        </p:txBody>
      </p:sp>
      <p:pic>
        <p:nvPicPr>
          <p:cNvPr id="163845" name="Picture 2">
            <a:extLst>
              <a:ext uri="{FF2B5EF4-FFF2-40B4-BE49-F238E27FC236}">
                <a16:creationId xmlns:a16="http://schemas.microsoft.com/office/drawing/2014/main" id="{2FA20498-2EBF-4B40-8A75-E22B581265B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12950" y="4138047"/>
            <a:ext cx="5029200" cy="254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r code on a white background&#10;&#10;Description automatically generated">
            <a:extLst>
              <a:ext uri="{FF2B5EF4-FFF2-40B4-BE49-F238E27FC236}">
                <a16:creationId xmlns:a16="http://schemas.microsoft.com/office/drawing/2014/main" id="{B5503A8B-97BC-88CA-6555-EE3209BBB709}"/>
              </a:ext>
            </a:extLst>
          </p:cNvPr>
          <p:cNvPicPr>
            <a:picLocks noGrp="1" noChangeAspect="1"/>
          </p:cNvPicPr>
          <p:nvPr>
            <p:ph idx="1"/>
          </p:nvPr>
        </p:nvPicPr>
        <p:blipFill>
          <a:blip r:embed="rId2"/>
          <a:stretch>
            <a:fillRect/>
          </a:stretch>
        </p:blipFill>
        <p:spPr>
          <a:xfrm>
            <a:off x="1917510" y="1735765"/>
            <a:ext cx="4899547" cy="4899547"/>
          </a:xfrm>
        </p:spPr>
      </p:pic>
      <p:sp>
        <p:nvSpPr>
          <p:cNvPr id="7" name="Rectangle 4">
            <a:extLst>
              <a:ext uri="{FF2B5EF4-FFF2-40B4-BE49-F238E27FC236}">
                <a16:creationId xmlns:a16="http://schemas.microsoft.com/office/drawing/2014/main" id="{594486DA-1073-DF9C-F4E9-EB0F04801A25}"/>
              </a:ext>
            </a:extLst>
          </p:cNvPr>
          <p:cNvSpPr>
            <a:spLocks noGrp="1" noChangeArrowheads="1"/>
          </p:cNvSpPr>
          <p:nvPr>
            <p:ph type="title"/>
          </p:nvPr>
        </p:nvSpPr>
        <p:spPr bwMode="auto">
          <a:xfrm>
            <a:off x="0" y="430353"/>
            <a:ext cx="2958823" cy="528358"/>
          </a:xfrm>
          <a:prstGeom prst="rect">
            <a:avLst/>
          </a:prstGeom>
          <a:noFill/>
          <a:ln>
            <a:noFill/>
          </a:ln>
          <a:effectLst/>
        </p:spPr>
        <p:txBody>
          <a:bodyPr vert="horz" wrap="none" lIns="0" tIns="-12696" rIns="0" bIns="-12696" numCol="1" anchor="ctr" anchorCtr="0" compatLnSpc="1">
            <a:prstTxWarp prst="textNoShape">
              <a:avLst/>
            </a:prstTxWarp>
            <a:spAutoFit/>
          </a:bodyPr>
          <a:lstStyle/>
          <a:p>
            <a:pPr lvl="0" eaLnBrk="0" fontAlgn="base" hangingPunct="0">
              <a:lnSpc>
                <a:spcPct val="100000"/>
              </a:lnSpc>
              <a:spcAft>
                <a:spcPct val="0"/>
              </a:spcAft>
            </a:pPr>
            <a:r>
              <a:rPr lang="en-US" altLang="en-US" sz="3600" b="0">
                <a:latin typeface="inherit"/>
              </a:rPr>
              <a:t>Pruebas previas</a:t>
            </a:r>
            <a:endParaRPr kumimoji="0" lang="ru-RU" altLang="en-US" sz="36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025175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a:extLst>
              <a:ext uri="{FF2B5EF4-FFF2-40B4-BE49-F238E27FC236}">
                <a16:creationId xmlns:a16="http://schemas.microsoft.com/office/drawing/2014/main" id="{0757CE84-4E7F-4A51-8EEE-491D14DF14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38" y="2702275"/>
            <a:ext cx="9202738"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919B5124-35A9-4041-806C-E862BEEC83A8}"/>
              </a:ext>
            </a:extLst>
          </p:cNvPr>
          <p:cNvSpPr>
            <a:spLocks noGrp="1"/>
          </p:cNvSpPr>
          <p:nvPr>
            <p:ph type="title"/>
          </p:nvPr>
        </p:nvSpPr>
        <p:spPr/>
        <p:txBody>
          <a:bodyPr>
            <a:normAutofit fontScale="90000"/>
          </a:bodyPr>
          <a:lstStyle/>
          <a:p>
            <a:pPr>
              <a:defRPr/>
            </a:pPr>
            <a:r>
              <a:rPr lang="en-US" dirty="0"/>
              <a:t>Higiene personal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5E07-BCAC-48CA-BAE1-C83758309076}"/>
              </a:ext>
            </a:extLst>
          </p:cNvPr>
          <p:cNvSpPr>
            <a:spLocks noGrp="1"/>
          </p:cNvSpPr>
          <p:nvPr>
            <p:ph type="title"/>
          </p:nvPr>
        </p:nvSpPr>
        <p:spPr>
          <a:xfrm>
            <a:off x="108488" y="468782"/>
            <a:ext cx="7886700" cy="585850"/>
          </a:xfrm>
        </p:spPr>
        <p:txBody>
          <a:bodyPr>
            <a:normAutofit fontScale="90000"/>
          </a:bodyPr>
          <a:lstStyle/>
          <a:p>
            <a:pPr>
              <a:defRPr/>
            </a:pPr>
            <a:r>
              <a:rPr lang="en-US" dirty="0"/>
              <a:t>Buenas prácticas de higiene</a:t>
            </a:r>
          </a:p>
        </p:txBody>
      </p:sp>
      <p:sp>
        <p:nvSpPr>
          <p:cNvPr id="3" name="Content Placeholder 2">
            <a:extLst>
              <a:ext uri="{FF2B5EF4-FFF2-40B4-BE49-F238E27FC236}">
                <a16:creationId xmlns:a16="http://schemas.microsoft.com/office/drawing/2014/main" id="{8D859E5E-A06B-49DA-A244-5D8FB54CB3FB}"/>
              </a:ext>
            </a:extLst>
          </p:cNvPr>
          <p:cNvSpPr>
            <a:spLocks noGrp="1"/>
          </p:cNvSpPr>
          <p:nvPr>
            <p:ph idx="1"/>
          </p:nvPr>
        </p:nvSpPr>
        <p:spPr>
          <a:xfrm>
            <a:off x="0" y="1906621"/>
            <a:ext cx="9144000" cy="4951379"/>
          </a:xfrm>
        </p:spPr>
        <p:txBody>
          <a:bodyPr>
            <a:normAutofit/>
          </a:bodyPr>
          <a:lstStyle/>
          <a:p>
            <a:pPr marL="342900" indent="-342900">
              <a:buFont typeface="Arial" panose="020B0604020202020204" pitchFamily="34" charset="0"/>
              <a:buChar char="•"/>
              <a:defRPr/>
            </a:pPr>
            <a:r>
              <a:rPr lang="en-US" sz="3200" dirty="0"/>
              <a:t>Lávese las manos con agua limpia y jabón durante 20 segundos:</a:t>
            </a:r>
          </a:p>
          <a:p>
            <a:pPr marL="971550" lvl="1" indent="-514350">
              <a:buFont typeface="+mj-lt"/>
              <a:buAutoNum type="arabicPeriod"/>
              <a:defRPr/>
            </a:pPr>
            <a:r>
              <a:rPr lang="en-US" sz="2800" dirty="0"/>
              <a:t>Después de ir al baño.</a:t>
            </a:r>
          </a:p>
          <a:p>
            <a:pPr marL="971550" lvl="1" indent="-514350">
              <a:buFont typeface="+mj-lt"/>
              <a:buAutoNum type="arabicPeriod"/>
              <a:defRPr/>
            </a:pPr>
            <a:r>
              <a:rPr lang="en-US" sz="2800" dirty="0"/>
              <a:t>Antes de cocinar y consumir alimentos.</a:t>
            </a:r>
          </a:p>
          <a:p>
            <a:pPr marL="971550" lvl="1" indent="-514350">
              <a:buFont typeface="+mj-lt"/>
              <a:buAutoNum type="arabicPeriod"/>
              <a:defRPr/>
            </a:pPr>
            <a:r>
              <a:rPr lang="en-US" sz="2800" dirty="0"/>
              <a:t>Después de sonarse la nariz o toser en la mano.</a:t>
            </a:r>
          </a:p>
          <a:p>
            <a:pPr marL="342900" indent="-342900">
              <a:spcBef>
                <a:spcPts val="2400"/>
              </a:spcBef>
              <a:buFont typeface="Arial" panose="020B0604020202020204" pitchFamily="34" charset="0"/>
              <a:buChar char="•"/>
              <a:defRPr/>
            </a:pPr>
            <a:r>
              <a:rPr lang="en-US" sz="3200" dirty="0"/>
              <a:t>Dúchate o báñate a diario y usa desodorante.</a:t>
            </a:r>
          </a:p>
          <a:p>
            <a:pPr marL="342900" indent="-342900">
              <a:spcBef>
                <a:spcPts val="2400"/>
              </a:spcBef>
              <a:buFont typeface="Arial" panose="020B0604020202020204" pitchFamily="34" charset="0"/>
              <a:buChar char="•"/>
              <a:defRPr/>
            </a:pPr>
            <a:r>
              <a:rPr lang="en-US" sz="3200" dirty="0"/>
              <a:t>Cepíllate los dientes dos o </a:t>
            </a:r>
            <a:r>
              <a:rPr lang="en-US" sz="3200" dirty="0" err="1"/>
              <a:t>más</a:t>
            </a:r>
            <a:r>
              <a:rPr lang="en-US" sz="3200" dirty="0"/>
              <a:t> </a:t>
            </a:r>
            <a:r>
              <a:rPr lang="en-US" sz="3200" dirty="0" err="1"/>
              <a:t>veces</a:t>
            </a:r>
            <a:r>
              <a:rPr lang="en-US" sz="3200" dirty="0"/>
              <a:t> al día.</a:t>
            </a:r>
          </a:p>
          <a:p>
            <a:pPr marL="342900" indent="-342900">
              <a:spcBef>
                <a:spcPts val="2400"/>
              </a:spcBef>
              <a:buFont typeface="Arial" panose="020B0604020202020204" pitchFamily="34" charset="0"/>
              <a:buChar char="•"/>
              <a:defRPr/>
            </a:pPr>
            <a:r>
              <a:rPr lang="en-US" sz="3200" dirty="0" err="1"/>
              <a:t>Usa</a:t>
            </a:r>
            <a:r>
              <a:rPr lang="en-US" sz="3200" dirty="0"/>
              <a:t> ropa y </a:t>
            </a:r>
            <a:r>
              <a:rPr lang="en-US" sz="3200" dirty="0" err="1"/>
              <a:t>calcetines</a:t>
            </a:r>
            <a:r>
              <a:rPr lang="en-US" sz="3200" dirty="0"/>
              <a:t> limpios.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1C9C-DCBD-4E49-BE3C-95B2EBD62483}"/>
              </a:ext>
            </a:extLst>
          </p:cNvPr>
          <p:cNvSpPr>
            <a:spLocks noGrp="1"/>
          </p:cNvSpPr>
          <p:nvPr>
            <p:ph type="title"/>
          </p:nvPr>
        </p:nvSpPr>
        <p:spPr/>
        <p:txBody>
          <a:bodyPr>
            <a:normAutofit fontScale="90000"/>
          </a:bodyPr>
          <a:lstStyle/>
          <a:p>
            <a:pPr>
              <a:defRPr/>
            </a:pPr>
            <a:r>
              <a:rPr lang="en-US" dirty="0">
                <a:sym typeface="Ubuntu Light" panose="020B0604030602030204" pitchFamily="34" charset="0"/>
              </a:rPr>
              <a:t>Otros hábitos saludables</a:t>
            </a:r>
          </a:p>
        </p:txBody>
      </p:sp>
      <p:sp>
        <p:nvSpPr>
          <p:cNvPr id="3" name="Content Placeholder 2">
            <a:extLst>
              <a:ext uri="{FF2B5EF4-FFF2-40B4-BE49-F238E27FC236}">
                <a16:creationId xmlns:a16="http://schemas.microsoft.com/office/drawing/2014/main" id="{BDE79D7C-71A4-4473-A306-64209C588017}"/>
              </a:ext>
            </a:extLst>
          </p:cNvPr>
          <p:cNvSpPr>
            <a:spLocks noGrp="1"/>
          </p:cNvSpPr>
          <p:nvPr>
            <p:ph idx="1"/>
          </p:nvPr>
        </p:nvSpPr>
        <p:spPr>
          <a:xfrm>
            <a:off x="262890" y="1875294"/>
            <a:ext cx="8881110" cy="4982705"/>
          </a:xfrm>
        </p:spPr>
        <p:txBody>
          <a:bodyPr>
            <a:normAutofit fontScale="92500" lnSpcReduction="10000"/>
          </a:bodyPr>
          <a:lstStyle/>
          <a:p>
            <a:pPr marL="342900" indent="-342900">
              <a:buFont typeface="Arial" panose="020B0604020202020204" pitchFamily="34" charset="0"/>
              <a:buChar char="•"/>
              <a:defRPr/>
            </a:pPr>
            <a:r>
              <a:rPr lang="en-US" sz="3500" dirty="0"/>
              <a:t>Evita fumar y respirar el humo de otras personas</a:t>
            </a:r>
          </a:p>
          <a:p>
            <a:pPr marL="342900" indent="-342900">
              <a:buFont typeface="Arial" panose="020B0604020202020204" pitchFamily="34" charset="0"/>
              <a:buChar char="•"/>
              <a:defRPr/>
            </a:pPr>
            <a:r>
              <a:rPr lang="en-US" sz="3500" dirty="0" err="1"/>
              <a:t>Debes</a:t>
            </a:r>
            <a:r>
              <a:rPr lang="en-US" sz="3500" dirty="0"/>
              <a:t> </a:t>
            </a:r>
            <a:r>
              <a:rPr lang="en-US" sz="3500" dirty="0" err="1"/>
              <a:t>establecer</a:t>
            </a:r>
            <a:r>
              <a:rPr lang="en-US" sz="3500" dirty="0"/>
              <a:t> relaciones seguras, sanas y de apoyo con la familia y los amigos. </a:t>
            </a:r>
          </a:p>
          <a:p>
            <a:pPr marL="342900" indent="-342900">
              <a:buFont typeface="Arial" panose="020B0604020202020204" pitchFamily="34" charset="0"/>
              <a:buChar char="•"/>
              <a:defRPr/>
            </a:pPr>
            <a:r>
              <a:rPr lang="en-US" sz="3500" dirty="0" err="1"/>
              <a:t>Duerme</a:t>
            </a:r>
            <a:r>
              <a:rPr lang="en-US" sz="3500" dirty="0"/>
              <a:t> entre 7 y 9 horas cada noche</a:t>
            </a:r>
          </a:p>
          <a:p>
            <a:pPr marL="342900" indent="-342900">
              <a:buFont typeface="Arial" panose="020B0604020202020204" pitchFamily="34" charset="0"/>
              <a:buChar char="•"/>
              <a:defRPr/>
            </a:pPr>
            <a:r>
              <a:rPr lang="en-US" sz="3500" dirty="0" err="1"/>
              <a:t>Mantente</a:t>
            </a:r>
            <a:r>
              <a:rPr lang="en-US" sz="3500" dirty="0"/>
              <a:t> positivo</a:t>
            </a:r>
          </a:p>
          <a:p>
            <a:pPr marL="342900" indent="-342900">
              <a:buFont typeface="Arial" panose="020B0604020202020204" pitchFamily="34" charset="0"/>
              <a:buChar char="•"/>
              <a:defRPr/>
            </a:pPr>
            <a:r>
              <a:rPr lang="en-US" sz="3500" dirty="0"/>
              <a:t>Toma tiempo para relajarse</a:t>
            </a:r>
          </a:p>
          <a:p>
            <a:pPr marL="342900" indent="-342900">
              <a:buFont typeface="Arial" panose="020B0604020202020204" pitchFamily="34" charset="0"/>
              <a:buChar char="•"/>
              <a:defRPr/>
            </a:pPr>
            <a:r>
              <a:rPr lang="en-US" sz="3500" dirty="0"/>
              <a:t>Visita al médico y al dentista</a:t>
            </a:r>
          </a:p>
          <a:p>
            <a:pPr marL="638175" lvl="2" indent="-342900">
              <a:buFont typeface="Arial" panose="020B0604020202020204" pitchFamily="34" charset="0"/>
              <a:buChar char="•"/>
              <a:defRPr/>
            </a:pPr>
            <a:r>
              <a:rPr lang="en-US" sz="3000" dirty="0">
                <a:sym typeface="Ubuntu Light" panose="020B0604030602030204" pitchFamily="34" charset="0"/>
              </a:rPr>
              <a:t>Debe acudir a un médico de atención primaria una vez al año (o con la frecuencia que le indiquen)</a:t>
            </a:r>
          </a:p>
          <a:p>
            <a:pPr marL="638175" lvl="2" indent="-342900">
              <a:buFont typeface="Arial" panose="020B0604020202020204" pitchFamily="34" charset="0"/>
              <a:buChar char="•"/>
              <a:defRPr/>
            </a:pPr>
            <a:r>
              <a:rPr lang="en-US" sz="3000" dirty="0">
                <a:sym typeface="Ubuntu Light" panose="020B0604030602030204" pitchFamily="34" charset="0"/>
              </a:rPr>
              <a:t>Debes acudir al dentista cada 6 meses (o con la frecuencia que te indiquen)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1">
            <a:extLst>
              <a:ext uri="{FF2B5EF4-FFF2-40B4-BE49-F238E27FC236}">
                <a16:creationId xmlns:a16="http://schemas.microsoft.com/office/drawing/2014/main" id="{8B682D73-C3EC-47E3-99CD-52F0E264AFBD}"/>
              </a:ext>
            </a:extLst>
          </p:cNvPr>
          <p:cNvSpPr txBox="1">
            <a:spLocks noChangeArrowheads="1"/>
          </p:cNvSpPr>
          <p:nvPr/>
        </p:nvSpPr>
        <p:spPr bwMode="auto">
          <a:xfrm>
            <a:off x="711038" y="2956112"/>
            <a:ext cx="735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a:r>
              <a:rPr lang="en-US" altLang="en-US" sz="5400" b="1" dirty="0">
                <a:latin typeface="Calibri" panose="020F0502020204030204" pitchFamily="34" charset="0"/>
                <a:cs typeface="Calibri" panose="020F0502020204030204" pitchFamily="34" charset="0"/>
              </a:rPr>
              <a:t>Cuestionario sobre hábitos saludables</a:t>
            </a:r>
          </a:p>
        </p:txBody>
      </p:sp>
      <p:sp>
        <p:nvSpPr>
          <p:cNvPr id="4" name="Title 1">
            <a:extLst>
              <a:ext uri="{FF2B5EF4-FFF2-40B4-BE49-F238E27FC236}">
                <a16:creationId xmlns:a16="http://schemas.microsoft.com/office/drawing/2014/main" id="{9D2EE964-E2EB-4856-B363-B6A1323F3DA6}"/>
              </a:ext>
            </a:extLst>
          </p:cNvPr>
          <p:cNvSpPr>
            <a:spLocks noGrp="1"/>
          </p:cNvSpPr>
          <p:nvPr>
            <p:ph type="title"/>
          </p:nvPr>
        </p:nvSpPr>
        <p:spPr>
          <a:xfrm>
            <a:off x="262890" y="401703"/>
            <a:ext cx="7886700" cy="585850"/>
          </a:xfrm>
        </p:spPr>
        <p:txBody>
          <a:bodyPr>
            <a:normAutofit fontScale="90000"/>
          </a:bodyPr>
          <a:lstStyle/>
          <a:p>
            <a:pPr>
              <a:defRPr/>
            </a:pPr>
            <a:r>
              <a:rPr lang="en-US" dirty="0"/>
              <a:t>Actividad</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735" y="1797248"/>
            <a:ext cx="7886700" cy="3263504"/>
          </a:xfrm>
        </p:spPr>
        <p:txBody>
          <a:bodyPr>
            <a:noAutofit/>
          </a:bodyPr>
          <a:lstStyle/>
          <a:p>
            <a:pPr marL="514350" indent="-514350">
              <a:lnSpc>
                <a:spcPct val="110000"/>
              </a:lnSpc>
              <a:buFont typeface="+mj-lt"/>
              <a:buAutoNum type="arabicPeriod"/>
            </a:pPr>
            <a:r>
              <a:rPr lang="en-US" dirty="0"/>
              <a:t>Divídanse en dos grupos</a:t>
            </a:r>
          </a:p>
          <a:p>
            <a:pPr marL="514350" indent="-514350">
              <a:lnSpc>
                <a:spcPct val="110000"/>
              </a:lnSpc>
              <a:buFont typeface="+mj-lt"/>
              <a:buAutoNum type="arabicPeriod"/>
            </a:pPr>
            <a:r>
              <a:rPr lang="en-US" dirty="0"/>
              <a:t>Cada grupo debe elegir un líder para decir las respuestas</a:t>
            </a:r>
          </a:p>
          <a:p>
            <a:pPr marL="514350" indent="-514350">
              <a:lnSpc>
                <a:spcPct val="110000"/>
              </a:lnSpc>
              <a:buFont typeface="+mj-lt"/>
              <a:buAutoNum type="arabicPeriod"/>
            </a:pPr>
            <a:r>
              <a:rPr lang="en-US" dirty="0"/>
              <a:t>Las preguntas se presentarán a ambos grupos</a:t>
            </a:r>
          </a:p>
          <a:p>
            <a:pPr marL="514350" indent="-514350">
              <a:lnSpc>
                <a:spcPct val="110000"/>
              </a:lnSpc>
              <a:buFont typeface="+mj-lt"/>
              <a:buAutoNum type="arabicPeriod"/>
            </a:pPr>
            <a:r>
              <a:rPr lang="en-US" dirty="0"/>
              <a:t>Los miembros del grupo deben ayudar a su líder a responder a la pregunta en 60 segundos</a:t>
            </a:r>
          </a:p>
          <a:p>
            <a:pPr marL="514350" indent="-514350">
              <a:lnSpc>
                <a:spcPct val="110000"/>
              </a:lnSpc>
              <a:buFont typeface="+mj-lt"/>
              <a:buAutoNum type="arabicPeriod"/>
            </a:pPr>
            <a:r>
              <a:rPr lang="en-US" dirty="0"/>
              <a:t>El grupo que levante primero la mano responderá a la pregunta.</a:t>
            </a:r>
          </a:p>
          <a:p>
            <a:pPr marL="514350" indent="-514350">
              <a:lnSpc>
                <a:spcPct val="110000"/>
              </a:lnSpc>
              <a:buFont typeface="+mj-lt"/>
              <a:buAutoNum type="arabicPeriod"/>
            </a:pPr>
            <a:r>
              <a:rPr lang="en-US" dirty="0"/>
              <a:t>Gana el grupo con mayor puntuación</a:t>
            </a:r>
          </a:p>
          <a:p>
            <a:pPr marL="0" indent="0">
              <a:lnSpc>
                <a:spcPct val="110000"/>
              </a:lnSpc>
              <a:buNone/>
            </a:pPr>
            <a:endParaRPr lang="en-US" dirty="0"/>
          </a:p>
        </p:txBody>
      </p:sp>
      <p:sp>
        <p:nvSpPr>
          <p:cNvPr id="5" name="Title 1">
            <a:extLst>
              <a:ext uri="{FF2B5EF4-FFF2-40B4-BE49-F238E27FC236}">
                <a16:creationId xmlns:a16="http://schemas.microsoft.com/office/drawing/2014/main" id="{8E3B205D-19F6-4C7B-AC45-03231209F4F8}"/>
              </a:ext>
            </a:extLst>
          </p:cNvPr>
          <p:cNvSpPr txBox="1">
            <a:spLocks/>
          </p:cNvSpPr>
          <p:nvPr/>
        </p:nvSpPr>
        <p:spPr>
          <a:xfrm>
            <a:off x="95250" y="388112"/>
            <a:ext cx="7886700" cy="5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400" dirty="0"/>
              <a:t>Nuestro plan de diversión </a:t>
            </a:r>
          </a:p>
        </p:txBody>
      </p:sp>
    </p:spTree>
    <p:extLst>
      <p:ext uri="{BB962C8B-B14F-4D97-AF65-F5344CB8AC3E}">
        <p14:creationId xmlns:p14="http://schemas.microsoft.com/office/powerpoint/2010/main" val="866143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7491" y="2118122"/>
            <a:ext cx="3868340" cy="617934"/>
          </a:xfrm>
        </p:spPr>
        <p:txBody>
          <a:bodyPr>
            <a:normAutofit/>
          </a:bodyPr>
          <a:lstStyle/>
          <a:p>
            <a:r>
              <a:rPr lang="en-US" dirty="0"/>
              <a:t>Opción 1. Pan</a:t>
            </a:r>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19979" y="2905116"/>
            <a:ext cx="3638674" cy="241744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572000" y="2118122"/>
            <a:ext cx="3887391" cy="617934"/>
          </a:xfrm>
        </p:spPr>
        <p:txBody>
          <a:bodyPr>
            <a:normAutofit/>
          </a:bodyPr>
          <a:lstStyle/>
          <a:p>
            <a:r>
              <a:rPr lang="en-US" dirty="0"/>
              <a:t>Opción 2. Frutas y verduras</a:t>
            </a:r>
          </a:p>
        </p:txBody>
      </p:sp>
      <p:pic>
        <p:nvPicPr>
          <p:cNvPr id="8" name="Content Placeholder 7"/>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4652609" y="2905116"/>
            <a:ext cx="3357835" cy="2444504"/>
          </a:xfrm>
          <a:prstGeom prst="rect">
            <a:avLst/>
          </a:prstGeom>
          <a:blipFill>
            <a:blip r:embed="rId5"/>
            <a:tile tx="0" ty="0" sx="100000" sy="100000" flip="none" algn="tl"/>
          </a:blipFill>
          <a:ln w="38100" cap="sq">
            <a:solidFill>
              <a:schemeClr val="tx1"/>
            </a:solidFill>
            <a:prstDash val="solid"/>
            <a:miter lim="800000"/>
          </a:ln>
          <a:effectLst>
            <a:outerShdw blurRad="50800" dist="38100" dir="2700000" algn="tl" rotWithShape="0">
              <a:srgbClr val="000000">
                <a:alpha val="43000"/>
              </a:srgbClr>
            </a:outerShdw>
          </a:effectLst>
        </p:spPr>
      </p:pic>
      <p:sp>
        <p:nvSpPr>
          <p:cNvPr id="9" name="Title 1">
            <a:extLst>
              <a:ext uri="{FF2B5EF4-FFF2-40B4-BE49-F238E27FC236}">
                <a16:creationId xmlns:a16="http://schemas.microsoft.com/office/drawing/2014/main" id="{9F91DBF4-102D-45EE-AC63-926B5F082074}"/>
              </a:ext>
            </a:extLst>
          </p:cNvPr>
          <p:cNvSpPr txBox="1">
            <a:spLocks/>
          </p:cNvSpPr>
          <p:nvPr/>
        </p:nvSpPr>
        <p:spPr>
          <a:xfrm>
            <a:off x="-564204" y="435404"/>
            <a:ext cx="6331527"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pPr algn="ctr"/>
            <a:r>
              <a:rPr lang="en-US" sz="3600" dirty="0"/>
              <a:t>P1. ¿Qué debe comer </a:t>
            </a:r>
          </a:p>
          <a:p>
            <a:pPr algn="ctr"/>
            <a:r>
              <a:rPr lang="en-US" sz="3600" dirty="0"/>
              <a:t>”</a:t>
            </a:r>
            <a:r>
              <a:rPr lang="en-US" sz="3600" dirty="0" err="1"/>
              <a:t>mucho</a:t>
            </a:r>
            <a:r>
              <a:rPr lang="en-US" sz="3600" dirty="0"/>
              <a:t> a </a:t>
            </a:r>
            <a:r>
              <a:rPr lang="en-US" sz="3600" dirty="0" err="1"/>
              <a:t>diario</a:t>
            </a:r>
            <a:r>
              <a:rPr lang="en-US" sz="3600" dirty="0"/>
              <a:t>”?</a:t>
            </a:r>
          </a:p>
        </p:txBody>
      </p:sp>
    </p:spTree>
    <p:extLst>
      <p:ext uri="{BB962C8B-B14F-4D97-AF65-F5344CB8AC3E}">
        <p14:creationId xmlns:p14="http://schemas.microsoft.com/office/powerpoint/2010/main" val="1060347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901" y="2102893"/>
            <a:ext cx="3868340" cy="823912"/>
          </a:xfrm>
        </p:spPr>
        <p:txBody>
          <a:bodyPr/>
          <a:lstStyle/>
          <a:p>
            <a:r>
              <a:rPr lang="en-US" dirty="0"/>
              <a:t>Opción 1. Muffin de arándanos</a:t>
            </a:r>
          </a:p>
        </p:txBody>
      </p:sp>
      <p:sp>
        <p:nvSpPr>
          <p:cNvPr id="5" name="Text Placeholder 4"/>
          <p:cNvSpPr>
            <a:spLocks noGrp="1"/>
          </p:cNvSpPr>
          <p:nvPr>
            <p:ph type="body" sz="quarter" idx="3"/>
          </p:nvPr>
        </p:nvSpPr>
        <p:spPr>
          <a:xfrm>
            <a:off x="5050035" y="2102893"/>
            <a:ext cx="4805795" cy="823912"/>
          </a:xfrm>
        </p:spPr>
        <p:txBody>
          <a:bodyPr/>
          <a:lstStyle/>
          <a:p>
            <a:r>
              <a:rPr lang="en-US" dirty="0"/>
              <a:t>Opción 2. Huevos</a:t>
            </a:r>
          </a:p>
        </p:txBody>
      </p:sp>
      <p:sp>
        <p:nvSpPr>
          <p:cNvPr id="9" name="Title 1">
            <a:extLst>
              <a:ext uri="{FF2B5EF4-FFF2-40B4-BE49-F238E27FC236}">
                <a16:creationId xmlns:a16="http://schemas.microsoft.com/office/drawing/2014/main" id="{486DF64C-E7AA-4F7C-8106-40A262DA6F69}"/>
              </a:ext>
            </a:extLst>
          </p:cNvPr>
          <p:cNvSpPr txBox="1">
            <a:spLocks/>
          </p:cNvSpPr>
          <p:nvPr/>
        </p:nvSpPr>
        <p:spPr>
          <a:xfrm>
            <a:off x="50280" y="44807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dirty="0"/>
              <a:t>P2. ¿Qué alimentos son </a:t>
            </a:r>
            <a:r>
              <a:rPr lang="en-US" sz="3600" dirty="0" err="1"/>
              <a:t>más</a:t>
            </a:r>
            <a:r>
              <a:rPr lang="en-US" sz="3600" dirty="0"/>
              <a:t> </a:t>
            </a:r>
            <a:r>
              <a:rPr lang="en-US" sz="3600" dirty="0" err="1"/>
              <a:t>saludables</a:t>
            </a:r>
            <a:r>
              <a:rPr lang="en-US" sz="3600" dirty="0"/>
              <a:t> para desayunar?</a:t>
            </a:r>
          </a:p>
        </p:txBody>
      </p:sp>
      <p:pic>
        <p:nvPicPr>
          <p:cNvPr id="4100" name="Picture 4" descr="https://tse3.mm.bing.net/th?id=OIP.yvaHj_8XMSmyBN8Gd5X4gAHaFj&amp;pid=Api&amp;P=0&amp;w=248&amp;h=187">
            <a:extLst>
              <a:ext uri="{FF2B5EF4-FFF2-40B4-BE49-F238E27FC236}">
                <a16:creationId xmlns:a16="http://schemas.microsoft.com/office/drawing/2014/main" id="{9EF8F6B2-729A-45CC-91E4-7D3ABEDE2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028" y="3165533"/>
            <a:ext cx="3488951" cy="2616713"/>
          </a:xfrm>
          <a:prstGeom prst="rect">
            <a:avLst/>
          </a:prstGeom>
          <a:blipFill>
            <a:blip r:embed="rId4"/>
            <a:tile tx="0" ty="0" sx="100000" sy="100000" flip="none" algn="tl"/>
          </a:blipFill>
          <a:ln w="38100">
            <a:solidFill>
              <a:schemeClr val="tx1"/>
            </a:solidFill>
          </a:ln>
        </p:spPr>
      </p:pic>
      <p:pic>
        <p:nvPicPr>
          <p:cNvPr id="4102" name="Picture 6" descr="https://tse4.mm.bing.net/th?id=OIP.loMF8UJH5SYugVimNewMHAHaDt&amp;pid=Api&amp;P=0&amp;w=311&amp;h=156">
            <a:extLst>
              <a:ext uri="{FF2B5EF4-FFF2-40B4-BE49-F238E27FC236}">
                <a16:creationId xmlns:a16="http://schemas.microsoft.com/office/drawing/2014/main" id="{656F63C4-8A20-4660-A7E8-DF9493D82C6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56609" y="3300641"/>
            <a:ext cx="4101656" cy="205742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44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4139" y="2427089"/>
            <a:ext cx="3868340" cy="617934"/>
          </a:xfrm>
        </p:spPr>
        <p:txBody>
          <a:bodyPr>
            <a:normAutofit/>
          </a:bodyPr>
          <a:lstStyle/>
          <a:p>
            <a:r>
              <a:rPr lang="en-US" dirty="0"/>
              <a:t>Opción 1. Queso en tiras</a:t>
            </a:r>
          </a:p>
        </p:txBody>
      </p:sp>
      <p:sp>
        <p:nvSpPr>
          <p:cNvPr id="5" name="Text Placeholder 4"/>
          <p:cNvSpPr>
            <a:spLocks noGrp="1"/>
          </p:cNvSpPr>
          <p:nvPr>
            <p:ph type="body" sz="quarter" idx="3"/>
          </p:nvPr>
        </p:nvSpPr>
        <p:spPr>
          <a:xfrm>
            <a:off x="5019775" y="2443695"/>
            <a:ext cx="3887391" cy="617934"/>
          </a:xfrm>
        </p:spPr>
        <p:txBody>
          <a:bodyPr>
            <a:normAutofit/>
          </a:bodyPr>
          <a:lstStyle/>
          <a:p>
            <a:r>
              <a:rPr lang="en-US" dirty="0"/>
              <a:t>Opción 2. Batido</a:t>
            </a:r>
          </a:p>
        </p:txBody>
      </p:sp>
      <p:sp>
        <p:nvSpPr>
          <p:cNvPr id="9" name="Title 1">
            <a:extLst>
              <a:ext uri="{FF2B5EF4-FFF2-40B4-BE49-F238E27FC236}">
                <a16:creationId xmlns:a16="http://schemas.microsoft.com/office/drawing/2014/main" id="{CBD8383E-4823-41C1-81B5-1911F48204B5}"/>
              </a:ext>
            </a:extLst>
          </p:cNvPr>
          <p:cNvSpPr txBox="1">
            <a:spLocks/>
          </p:cNvSpPr>
          <p:nvPr/>
        </p:nvSpPr>
        <p:spPr>
          <a:xfrm>
            <a:off x="50457" y="400998"/>
            <a:ext cx="6735354" cy="6179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dirty="0"/>
              <a:t>P3. ¿Cuál es el mejor tentempié?</a:t>
            </a:r>
          </a:p>
        </p:txBody>
      </p:sp>
      <p:pic>
        <p:nvPicPr>
          <p:cNvPr id="1028" name="Picture 4" descr="https://tse1.mm.bing.net/th?id=OIP.Y3zAQvr9yxHBT9Ig7rVO3wHaDt&amp;pid=Api&amp;P=0&amp;w=336&amp;h=169">
            <a:extLst>
              <a:ext uri="{FF2B5EF4-FFF2-40B4-BE49-F238E27FC236}">
                <a16:creationId xmlns:a16="http://schemas.microsoft.com/office/drawing/2014/main" id="{4210204F-4E34-4D06-AD8A-C7D76E4ACE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94" y="3359433"/>
            <a:ext cx="4290685" cy="214534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4" descr="Kiwi QuencherÂ®">
            <a:extLst>
              <a:ext uri="{FF2B5EF4-FFF2-40B4-BE49-F238E27FC236}">
                <a16:creationId xmlns:a16="http://schemas.microsoft.com/office/drawing/2014/main" id="{CA49F96D-A8AC-40FF-B80D-4E63018AFEB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63947" y="3125796"/>
            <a:ext cx="2279589" cy="341938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99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078327" y="2221111"/>
            <a:ext cx="3868340" cy="617934"/>
          </a:xfrm>
        </p:spPr>
        <p:txBody>
          <a:bodyPr>
            <a:normAutofit fontScale="92500"/>
          </a:bodyPr>
          <a:lstStyle/>
          <a:p>
            <a:r>
              <a:rPr lang="en-US" dirty="0"/>
              <a:t>Opción 1. Bebidas deportivas</a:t>
            </a:r>
          </a:p>
        </p:txBody>
      </p:sp>
      <p:sp>
        <p:nvSpPr>
          <p:cNvPr id="6" name="Text Placeholder 5"/>
          <p:cNvSpPr>
            <a:spLocks noGrp="1"/>
          </p:cNvSpPr>
          <p:nvPr>
            <p:ph type="body" sz="quarter" idx="3"/>
          </p:nvPr>
        </p:nvSpPr>
        <p:spPr>
          <a:xfrm>
            <a:off x="5003223" y="2015133"/>
            <a:ext cx="3887391" cy="823912"/>
          </a:xfrm>
        </p:spPr>
        <p:txBody>
          <a:bodyPr>
            <a:normAutofit fontScale="92500"/>
          </a:bodyPr>
          <a:lstStyle/>
          <a:p>
            <a:r>
              <a:rPr lang="en-US" dirty="0"/>
              <a:t>Opción 2. Agua</a:t>
            </a:r>
          </a:p>
        </p:txBody>
      </p:sp>
      <p:sp>
        <p:nvSpPr>
          <p:cNvPr id="10" name="Title 1">
            <a:extLst>
              <a:ext uri="{FF2B5EF4-FFF2-40B4-BE49-F238E27FC236}">
                <a16:creationId xmlns:a16="http://schemas.microsoft.com/office/drawing/2014/main" id="{0A8DC29D-16D9-4095-BA60-735817B87E9B}"/>
              </a:ext>
            </a:extLst>
          </p:cNvPr>
          <p:cNvSpPr txBox="1">
            <a:spLocks/>
          </p:cNvSpPr>
          <p:nvPr/>
        </p:nvSpPr>
        <p:spPr>
          <a:xfrm>
            <a:off x="95250" y="388112"/>
            <a:ext cx="5834495"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dirty="0"/>
              <a:t>P4. ¿Cuál es la mejor bebida para hidratarse?</a:t>
            </a:r>
          </a:p>
        </p:txBody>
      </p:sp>
      <p:pic>
        <p:nvPicPr>
          <p:cNvPr id="2050" name="Picture 2" descr="10 unhealthy foods disguised as healthy">
            <a:extLst>
              <a:ext uri="{FF2B5EF4-FFF2-40B4-BE49-F238E27FC236}">
                <a16:creationId xmlns:a16="http://schemas.microsoft.com/office/drawing/2014/main" id="{CBE4E37D-5BEE-4E37-A6B7-E588C73A53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1743" y="3028016"/>
            <a:ext cx="2356020" cy="353157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s://tse1.mm.bing.net/th?id=OIP.fI36KRQy1nOyaWHvHXPrSQAAAA&amp;pid=Api&amp;P=0&amp;w=300&amp;h=300">
            <a:extLst>
              <a:ext uri="{FF2B5EF4-FFF2-40B4-BE49-F238E27FC236}">
                <a16:creationId xmlns:a16="http://schemas.microsoft.com/office/drawing/2014/main" id="{AF595AC4-E397-4A21-8382-1F8F88CE6B3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08187" y="3028016"/>
            <a:ext cx="2704958" cy="34531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02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9520" y="2118122"/>
            <a:ext cx="3868340" cy="617934"/>
          </a:xfrm>
        </p:spPr>
        <p:txBody>
          <a:bodyPr>
            <a:normAutofit/>
          </a:bodyPr>
          <a:lstStyle/>
          <a:p>
            <a:r>
              <a:rPr lang="en-US" dirty="0"/>
              <a:t>Opción 1. Ejercicio</a:t>
            </a:r>
          </a:p>
        </p:txBody>
      </p:sp>
      <p:sp>
        <p:nvSpPr>
          <p:cNvPr id="5" name="Text Placeholder 4"/>
          <p:cNvSpPr>
            <a:spLocks noGrp="1"/>
          </p:cNvSpPr>
          <p:nvPr>
            <p:ph type="body" sz="quarter" idx="3"/>
          </p:nvPr>
        </p:nvSpPr>
        <p:spPr>
          <a:xfrm>
            <a:off x="4947814" y="2148602"/>
            <a:ext cx="3887391" cy="617934"/>
          </a:xfrm>
        </p:spPr>
        <p:txBody>
          <a:bodyPr>
            <a:normAutofit/>
          </a:bodyPr>
          <a:lstStyle/>
          <a:p>
            <a:r>
              <a:rPr lang="en-US" dirty="0"/>
              <a:t>Opción 2. Ver la televisión</a:t>
            </a:r>
          </a:p>
        </p:txBody>
      </p:sp>
      <p:sp>
        <p:nvSpPr>
          <p:cNvPr id="9" name="Title 1">
            <a:extLst>
              <a:ext uri="{FF2B5EF4-FFF2-40B4-BE49-F238E27FC236}">
                <a16:creationId xmlns:a16="http://schemas.microsoft.com/office/drawing/2014/main" id="{C08E7F6A-9446-4A9E-B2C9-85EF0E690781}"/>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dirty="0"/>
              <a:t>P5. ¿Qué es lo que mejor te ayuda a reducir el estrés?</a:t>
            </a:r>
          </a:p>
        </p:txBody>
      </p:sp>
      <p:pic>
        <p:nvPicPr>
          <p:cNvPr id="10" name="Picture 9">
            <a:extLst>
              <a:ext uri="{FF2B5EF4-FFF2-40B4-BE49-F238E27FC236}">
                <a16:creationId xmlns:a16="http://schemas.microsoft.com/office/drawing/2014/main" id="{36134045-66CE-41A5-842F-A8E0B6C6CF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788" y="3013687"/>
            <a:ext cx="3868339" cy="2578893"/>
          </a:xfrm>
          <a:prstGeom prst="rect">
            <a:avLst/>
          </a:prstGeom>
          <a:ln w="38100">
            <a:solidFill>
              <a:schemeClr val="tx1"/>
            </a:solidFill>
          </a:ln>
        </p:spPr>
      </p:pic>
      <p:pic>
        <p:nvPicPr>
          <p:cNvPr id="2050" name="Picture 2" descr="https://tse4.mm.bing.net/th?id=OIP.vJlRy0jZYQemWOQ1XM3zBgHaFD&amp;pid=Api&amp;P=0&amp;w=221&amp;h=152">
            <a:extLst>
              <a:ext uri="{FF2B5EF4-FFF2-40B4-BE49-F238E27FC236}">
                <a16:creationId xmlns:a16="http://schemas.microsoft.com/office/drawing/2014/main" id="{9E404C3F-5E09-4D4D-8ABE-8C29D5A406D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8435" y="3013687"/>
            <a:ext cx="3774406" cy="257889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87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4F524B1-8A1E-6528-762C-9AF6C8EC6818}"/>
              </a:ext>
            </a:extLst>
          </p:cNvPr>
          <p:cNvGraphicFramePr>
            <a:graphicFrameLocks noGrp="1"/>
          </p:cNvGraphicFramePr>
          <p:nvPr>
            <p:ph idx="1"/>
          </p:nvPr>
        </p:nvGraphicFramePr>
        <p:xfrm>
          <a:off x="628650" y="1610139"/>
          <a:ext cx="7886700" cy="5176053"/>
        </p:xfrm>
        <a:graphic>
          <a:graphicData uri="http://schemas.openxmlformats.org/drawingml/2006/table">
            <a:tbl>
              <a:tblPr firstRow="1" bandRow="1">
                <a:tableStyleId>{5C22544A-7EE6-4342-B048-85BDC9FD1C3A}</a:tableStyleId>
              </a:tblPr>
              <a:tblGrid>
                <a:gridCol w="1500401">
                  <a:extLst>
                    <a:ext uri="{9D8B030D-6E8A-4147-A177-3AD203B41FA5}">
                      <a16:colId xmlns:a16="http://schemas.microsoft.com/office/drawing/2014/main" val="3219784412"/>
                    </a:ext>
                  </a:extLst>
                </a:gridCol>
                <a:gridCol w="1323833">
                  <a:extLst>
                    <a:ext uri="{9D8B030D-6E8A-4147-A177-3AD203B41FA5}">
                      <a16:colId xmlns:a16="http://schemas.microsoft.com/office/drawing/2014/main" val="3394527514"/>
                    </a:ext>
                  </a:extLst>
                </a:gridCol>
                <a:gridCol w="5062466">
                  <a:extLst>
                    <a:ext uri="{9D8B030D-6E8A-4147-A177-3AD203B41FA5}">
                      <a16:colId xmlns:a16="http://schemas.microsoft.com/office/drawing/2014/main" val="4084008920"/>
                    </a:ext>
                  </a:extLst>
                </a:gridCol>
              </a:tblGrid>
              <a:tr h="362248">
                <a:tc>
                  <a:txBody>
                    <a:bodyPr/>
                    <a:lstStyle/>
                    <a:p>
                      <a:r>
                        <a:rPr lang="en-US" dirty="0" err="1">
                          <a:solidFill>
                            <a:schemeClr val="bg1"/>
                          </a:solidFill>
                        </a:rPr>
                        <a:t>Sesión</a:t>
                      </a:r>
                      <a:endParaRPr lang="en-US" dirty="0">
                        <a:solidFill>
                          <a:schemeClr val="bg1"/>
                        </a:solidFill>
                      </a:endParaRPr>
                    </a:p>
                  </a:txBody>
                  <a:tcPr>
                    <a:solidFill>
                      <a:srgbClr val="C00000"/>
                    </a:solidFill>
                  </a:tcPr>
                </a:tc>
                <a:tc>
                  <a:txBody>
                    <a:bodyPr/>
                    <a:lstStyle/>
                    <a:p>
                      <a:endParaRPr lang="en-US" dirty="0">
                        <a:solidFill>
                          <a:schemeClr val="bg1"/>
                        </a:solidFill>
                      </a:endParaRPr>
                    </a:p>
                  </a:txBody>
                  <a:tcPr>
                    <a:solidFill>
                      <a:srgbClr val="C00000"/>
                    </a:solidFill>
                  </a:tcPr>
                </a:tc>
                <a:tc>
                  <a:txBody>
                    <a:bodyPr/>
                    <a:lstStyle/>
                    <a:p>
                      <a:r>
                        <a:rPr lang="en-US" dirty="0">
                          <a:solidFill>
                            <a:schemeClr val="bg1"/>
                          </a:solidFill>
                        </a:rPr>
                        <a:t>TEMA</a:t>
                      </a:r>
                    </a:p>
                  </a:txBody>
                  <a:tcPr>
                    <a:solidFill>
                      <a:srgbClr val="C00000"/>
                    </a:solidFill>
                  </a:tcPr>
                </a:tc>
                <a:extLst>
                  <a:ext uri="{0D108BD9-81ED-4DB2-BD59-A6C34878D82A}">
                    <a16:rowId xmlns:a16="http://schemas.microsoft.com/office/drawing/2014/main" val="3750380822"/>
                  </a:ext>
                </a:extLst>
              </a:tr>
              <a:tr h="765067">
                <a:tc>
                  <a:txBody>
                    <a:bodyPr/>
                    <a:lstStyle/>
                    <a:p>
                      <a:r>
                        <a:rPr lang="en-US" sz="2000" dirty="0">
                          <a:solidFill>
                            <a:schemeClr val="bg1"/>
                          </a:solidFill>
                          <a:latin typeface="Ubuntu" panose="020B0504030602030204" pitchFamily="34" charset="0"/>
                        </a:rPr>
                        <a:t>1</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n-US" sz="2000" dirty="0" err="1">
                          <a:solidFill>
                            <a:schemeClr val="bg1"/>
                          </a:solidFill>
                          <a:latin typeface="Ubuntu" panose="020B0504030602030204" pitchFamily="34" charset="0"/>
                        </a:rPr>
                        <a:t>Introducción</a:t>
                      </a:r>
                      <a:endParaRPr lang="en-US" sz="2000" dirty="0">
                        <a:solidFill>
                          <a:schemeClr val="bg1"/>
                        </a:solidFill>
                        <a:latin typeface="Ubuntu" panose="020B0504030602030204" pitchFamily="34" charset="0"/>
                      </a:endParaRPr>
                    </a:p>
                    <a:p>
                      <a:pPr>
                        <a:spcAft>
                          <a:spcPts val="600"/>
                        </a:spcAft>
                      </a:pPr>
                      <a:r>
                        <a:rPr lang="es-ES" sz="2000" dirty="0">
                          <a:solidFill>
                            <a:schemeClr val="bg1"/>
                          </a:solidFill>
                          <a:latin typeface="Ubuntu" panose="020B0504030602030204" pitchFamily="34" charset="0"/>
                        </a:rPr>
                        <a:t>¿Qué es un Mensajero de Salud?</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3191104126"/>
                  </a:ext>
                </a:extLst>
              </a:tr>
              <a:tr h="580918">
                <a:tc>
                  <a:txBody>
                    <a:bodyPr/>
                    <a:lstStyle/>
                    <a:p>
                      <a:r>
                        <a:rPr lang="en-US" sz="2000" dirty="0">
                          <a:solidFill>
                            <a:schemeClr val="bg1"/>
                          </a:solidFill>
                          <a:latin typeface="Ubuntu" panose="020B0504030602030204" pitchFamily="34" charset="0"/>
                        </a:rPr>
                        <a:t>2</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ES" sz="2000" dirty="0">
                          <a:solidFill>
                            <a:schemeClr val="bg1"/>
                          </a:solidFill>
                          <a:latin typeface="Ubuntu" panose="020B0504030602030204" pitchFamily="34" charset="0"/>
                        </a:rPr>
                        <a:t>Disparidades en la salud y SO Health</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2209431172"/>
                  </a:ext>
                </a:extLst>
              </a:tr>
              <a:tr h="467369">
                <a:tc>
                  <a:txBody>
                    <a:bodyPr/>
                    <a:lstStyle/>
                    <a:p>
                      <a:r>
                        <a:rPr lang="en-US" sz="2000" dirty="0">
                          <a:solidFill>
                            <a:schemeClr val="bg1"/>
                          </a:solidFill>
                          <a:latin typeface="Ubuntu" panose="020B0504030602030204" pitchFamily="34" charset="0"/>
                        </a:rPr>
                        <a:t>3</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n-US" sz="2000" dirty="0" err="1">
                          <a:solidFill>
                            <a:schemeClr val="bg1"/>
                          </a:solidFill>
                          <a:latin typeface="Ubuntu" panose="020B0504030602030204" pitchFamily="34" charset="0"/>
                        </a:rPr>
                        <a:t>Aptitud</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3359720325"/>
                  </a:ext>
                </a:extLst>
              </a:tr>
              <a:tr h="611764">
                <a:tc>
                  <a:txBody>
                    <a:bodyPr/>
                    <a:lstStyle/>
                    <a:p>
                      <a:r>
                        <a:rPr lang="en-US" sz="2000" dirty="0">
                          <a:solidFill>
                            <a:schemeClr val="bg1"/>
                          </a:solidFill>
                          <a:latin typeface="Ubuntu" panose="020B0504030602030204" pitchFamily="34" charset="0"/>
                        </a:rPr>
                        <a:t>4</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dirty="0" err="1">
                          <a:solidFill>
                            <a:schemeClr val="bg1"/>
                          </a:solidFill>
                          <a:latin typeface="Ubuntu" panose="020B0504030602030204" pitchFamily="34" charset="0"/>
                        </a:rPr>
                        <a:t>Nutrición</a:t>
                      </a:r>
                      <a:r>
                        <a:rPr lang="en-US" sz="2000" dirty="0">
                          <a:solidFill>
                            <a:schemeClr val="bg1"/>
                          </a:solidFill>
                          <a:latin typeface="Ubuntu" panose="020B0504030602030204" pitchFamily="34" charset="0"/>
                        </a:rPr>
                        <a:t> y </a:t>
                      </a:r>
                      <a:r>
                        <a:rPr lang="en-US" sz="2000" dirty="0" err="1">
                          <a:solidFill>
                            <a:schemeClr val="bg1"/>
                          </a:solidFill>
                          <a:latin typeface="Ubuntu" panose="020B0504030602030204" pitchFamily="34" charset="0"/>
                        </a:rPr>
                        <a:t>Hábitos</a:t>
                      </a:r>
                      <a:r>
                        <a:rPr lang="en-US" sz="2000" dirty="0">
                          <a:solidFill>
                            <a:schemeClr val="bg1"/>
                          </a:solidFill>
                          <a:latin typeface="Ubuntu" panose="020B0504030602030204" pitchFamily="34" charset="0"/>
                        </a:rPr>
                        <a:t> </a:t>
                      </a:r>
                      <a:r>
                        <a:rPr lang="en-US" sz="2000" dirty="0" err="1">
                          <a:solidFill>
                            <a:schemeClr val="bg1"/>
                          </a:solidFill>
                          <a:latin typeface="Ubuntu" panose="020B0504030602030204" pitchFamily="34" charset="0"/>
                        </a:rPr>
                        <a:t>Saludables</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1545557502"/>
                  </a:ext>
                </a:extLst>
              </a:tr>
              <a:tr h="390034">
                <a:tc>
                  <a:txBody>
                    <a:bodyPr/>
                    <a:lstStyle/>
                    <a:p>
                      <a:r>
                        <a:rPr lang="en-US" sz="2000" dirty="0">
                          <a:solidFill>
                            <a:schemeClr val="bg1"/>
                          </a:solidFill>
                          <a:latin typeface="Ubuntu" panose="020B0504030602030204" pitchFamily="34" charset="0"/>
                        </a:rPr>
                        <a:t>5</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dirty="0" err="1">
                          <a:solidFill>
                            <a:schemeClr val="bg1"/>
                          </a:solidFill>
                          <a:latin typeface="Ubuntu" panose="020B0504030602030204" pitchFamily="34" charset="0"/>
                        </a:rPr>
                        <a:t>Salud</a:t>
                      </a:r>
                      <a:r>
                        <a:rPr lang="en-US" sz="2000" dirty="0">
                          <a:solidFill>
                            <a:schemeClr val="bg1"/>
                          </a:solidFill>
                          <a:latin typeface="Ubuntu" panose="020B0504030602030204" pitchFamily="34" charset="0"/>
                        </a:rPr>
                        <a:t> </a:t>
                      </a:r>
                      <a:r>
                        <a:rPr lang="en-US" sz="2000" dirty="0" err="1">
                          <a:solidFill>
                            <a:schemeClr val="bg1"/>
                          </a:solidFill>
                          <a:latin typeface="Ubuntu" panose="020B0504030602030204" pitchFamily="34" charset="0"/>
                        </a:rPr>
                        <a:t>Emocional</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1794588824"/>
                  </a:ext>
                </a:extLst>
              </a:tr>
              <a:tr h="765067">
                <a:tc>
                  <a:txBody>
                    <a:bodyPr/>
                    <a:lstStyle/>
                    <a:p>
                      <a:r>
                        <a:rPr lang="en-US" sz="2000" dirty="0">
                          <a:solidFill>
                            <a:schemeClr val="bg1"/>
                          </a:solidFill>
                          <a:latin typeface="Ubuntu" panose="020B0504030602030204" pitchFamily="34" charset="0"/>
                        </a:rPr>
                        <a:t>6</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n-US" sz="2000" dirty="0" err="1">
                          <a:solidFill>
                            <a:schemeClr val="bg1"/>
                          </a:solidFill>
                          <a:latin typeface="Ubuntu" panose="020B0504030602030204" pitchFamily="34" charset="0"/>
                        </a:rPr>
                        <a:t>Comunicación</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117520732"/>
                  </a:ext>
                </a:extLst>
              </a:tr>
              <a:tr h="700720">
                <a:tc>
                  <a:txBody>
                    <a:bodyPr/>
                    <a:lstStyle/>
                    <a:p>
                      <a:r>
                        <a:rPr lang="en-US" sz="2000" dirty="0">
                          <a:solidFill>
                            <a:schemeClr val="bg1"/>
                          </a:solidFill>
                          <a:latin typeface="Ubuntu" panose="020B0504030602030204" pitchFamily="34" charset="0"/>
                        </a:rPr>
                        <a:t>7</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n-US" sz="2000" dirty="0" err="1">
                          <a:solidFill>
                            <a:schemeClr val="bg1"/>
                          </a:solidFill>
                          <a:latin typeface="Ubuntu" panose="020B0504030602030204" pitchFamily="34" charset="0"/>
                        </a:rPr>
                        <a:t>Abogacía</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3309893178"/>
                  </a:ext>
                </a:extLst>
              </a:tr>
              <a:tr h="510975">
                <a:tc>
                  <a:txBody>
                    <a:bodyPr/>
                    <a:lstStyle/>
                    <a:p>
                      <a:r>
                        <a:rPr lang="en-US" sz="2000" dirty="0">
                          <a:solidFill>
                            <a:schemeClr val="bg1"/>
                          </a:solidFill>
                          <a:latin typeface="Ubuntu" panose="020B0504030602030204" pitchFamily="34" charset="0"/>
                        </a:rPr>
                        <a:t>8</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s-ES" sz="2000" dirty="0">
                          <a:solidFill>
                            <a:schemeClr val="bg1"/>
                          </a:solidFill>
                          <a:latin typeface="Ubuntu" panose="020B0504030602030204" pitchFamily="34" charset="0"/>
                        </a:rPr>
                        <a:t>Plan de activación y cierre</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1204975966"/>
                  </a:ext>
                </a:extLst>
              </a:tr>
            </a:tbl>
          </a:graphicData>
        </a:graphic>
      </p:graphicFrame>
      <p:pic>
        <p:nvPicPr>
          <p:cNvPr id="6" name="Graphic 5" descr="Doctor female with solid fill">
            <a:extLst>
              <a:ext uri="{FF2B5EF4-FFF2-40B4-BE49-F238E27FC236}">
                <a16:creationId xmlns:a16="http://schemas.microsoft.com/office/drawing/2014/main" id="{7FF448DC-B35C-5B9F-C936-C10C6EDA3C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7844" y="2800664"/>
            <a:ext cx="539087" cy="539087"/>
          </a:xfrm>
          <a:prstGeom prst="rect">
            <a:avLst/>
          </a:prstGeom>
        </p:spPr>
      </p:pic>
      <p:pic>
        <p:nvPicPr>
          <p:cNvPr id="10" name="Graphic 9" descr="Dumbbell with solid fill">
            <a:extLst>
              <a:ext uri="{FF2B5EF4-FFF2-40B4-BE49-F238E27FC236}">
                <a16:creationId xmlns:a16="http://schemas.microsoft.com/office/drawing/2014/main" id="{21FCD09D-DA78-E988-3848-99EA9F819E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7844" y="3293514"/>
            <a:ext cx="539087" cy="539087"/>
          </a:xfrm>
          <a:prstGeom prst="rect">
            <a:avLst/>
          </a:prstGeom>
        </p:spPr>
      </p:pic>
      <p:pic>
        <p:nvPicPr>
          <p:cNvPr id="16" name="Graphic 15" descr="Smiling face with solid fill with solid fill">
            <a:extLst>
              <a:ext uri="{FF2B5EF4-FFF2-40B4-BE49-F238E27FC236}">
                <a16:creationId xmlns:a16="http://schemas.microsoft.com/office/drawing/2014/main" id="{B56E50C8-1C36-013F-3015-8D270559FD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55878" y="4381578"/>
            <a:ext cx="463018" cy="463018"/>
          </a:xfrm>
          <a:prstGeom prst="rect">
            <a:avLst/>
          </a:prstGeom>
        </p:spPr>
      </p:pic>
      <p:pic>
        <p:nvPicPr>
          <p:cNvPr id="18" name="Graphic 17" descr="Lecturer with solid fill">
            <a:extLst>
              <a:ext uri="{FF2B5EF4-FFF2-40B4-BE49-F238E27FC236}">
                <a16:creationId xmlns:a16="http://schemas.microsoft.com/office/drawing/2014/main" id="{2E224BC1-B6B1-3C68-ED59-484BCE08AE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17844" y="5743506"/>
            <a:ext cx="463018" cy="369449"/>
          </a:xfrm>
          <a:prstGeom prst="rect">
            <a:avLst/>
          </a:prstGeom>
        </p:spPr>
      </p:pic>
      <p:sp>
        <p:nvSpPr>
          <p:cNvPr id="3" name="Rectangle 1">
            <a:extLst>
              <a:ext uri="{FF2B5EF4-FFF2-40B4-BE49-F238E27FC236}">
                <a16:creationId xmlns:a16="http://schemas.microsoft.com/office/drawing/2014/main" id="{E2B4B00C-E01D-4B10-20C2-C45785E1D77A}"/>
              </a:ext>
            </a:extLst>
          </p:cNvPr>
          <p:cNvSpPr>
            <a:spLocks noGrp="1" noChangeArrowheads="1"/>
          </p:cNvSpPr>
          <p:nvPr>
            <p:ph type="title"/>
          </p:nvPr>
        </p:nvSpPr>
        <p:spPr bwMode="auto">
          <a:xfrm>
            <a:off x="262890" y="430449"/>
            <a:ext cx="4464364" cy="528358"/>
          </a:xfrm>
          <a:prstGeom prst="rect">
            <a:avLst/>
          </a:prstGeom>
          <a:noFill/>
          <a:ln>
            <a:noFill/>
          </a:ln>
          <a:effectLst/>
        </p:spPr>
        <p:txBody>
          <a:bodyPr vert="horz" wrap="none" lIns="0" tIns="-12696" rIns="0" bIns="-12696" numCol="1" anchor="ctr" anchorCtr="0" compatLnSpc="1">
            <a:prstTxWarp prst="textNoShape">
              <a:avLst/>
            </a:prstTxWarp>
            <a:spAutoFit/>
          </a:bodyPr>
          <a:lstStyle/>
          <a:p>
            <a:pPr lvl="0" eaLnBrk="0" fontAlgn="base" hangingPunct="0">
              <a:lnSpc>
                <a:spcPct val="100000"/>
              </a:lnSpc>
              <a:spcAft>
                <a:spcPct val="0"/>
              </a:spcAft>
            </a:pPr>
            <a:r>
              <a:rPr lang="en-US" altLang="en-US" sz="3600" b="0">
                <a:latin typeface="Ubuntu" panose="020B0504030602030204" pitchFamily="34" charset="0"/>
              </a:rPr>
              <a:t>Horario de formación</a:t>
            </a:r>
            <a:endParaRPr kumimoji="0" lang="ru-RU" altLang="en-US" sz="3600" b="0" i="0" u="none" strike="noStrike" cap="none" normalizeH="0" baseline="0" dirty="0">
              <a:ln>
                <a:noFill/>
              </a:ln>
              <a:effectLst/>
              <a:latin typeface="Ubuntu" panose="020B0504030602030204" pitchFamily="34" charset="0"/>
            </a:endParaRPr>
          </a:p>
        </p:txBody>
      </p:sp>
      <p:pic>
        <p:nvPicPr>
          <p:cNvPr id="5" name="Graphic 4" descr="Apple with solid fill">
            <a:extLst>
              <a:ext uri="{FF2B5EF4-FFF2-40B4-BE49-F238E27FC236}">
                <a16:creationId xmlns:a16="http://schemas.microsoft.com/office/drawing/2014/main" id="{D19BFD7C-FE6E-BA62-A7C5-6F7289EE38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17844" y="3809443"/>
            <a:ext cx="539087" cy="539087"/>
          </a:xfrm>
          <a:prstGeom prst="rect">
            <a:avLst/>
          </a:prstGeom>
        </p:spPr>
      </p:pic>
      <p:pic>
        <p:nvPicPr>
          <p:cNvPr id="13" name="Graphic 12" descr="Handshake outline">
            <a:extLst>
              <a:ext uri="{FF2B5EF4-FFF2-40B4-BE49-F238E27FC236}">
                <a16:creationId xmlns:a16="http://schemas.microsoft.com/office/drawing/2014/main" id="{786DD600-882B-83BC-B729-D0ADD07156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00566" y="2083415"/>
            <a:ext cx="731520" cy="731520"/>
          </a:xfrm>
          <a:prstGeom prst="rect">
            <a:avLst/>
          </a:prstGeom>
        </p:spPr>
      </p:pic>
      <p:pic>
        <p:nvPicPr>
          <p:cNvPr id="15" name="Graphic 14" descr="Open envelope with solid fill">
            <a:extLst>
              <a:ext uri="{FF2B5EF4-FFF2-40B4-BE49-F238E27FC236}">
                <a16:creationId xmlns:a16="http://schemas.microsoft.com/office/drawing/2014/main" id="{9988B15E-A02D-FD4C-7D2A-5B72096EEA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437726" y="4942325"/>
            <a:ext cx="457200" cy="457200"/>
          </a:xfrm>
          <a:prstGeom prst="rect">
            <a:avLst/>
          </a:prstGeom>
        </p:spPr>
      </p:pic>
    </p:spTree>
    <p:extLst>
      <p:ext uri="{BB962C8B-B14F-4D97-AF65-F5344CB8AC3E}">
        <p14:creationId xmlns:p14="http://schemas.microsoft.com/office/powerpoint/2010/main" val="3023987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043" y="2236615"/>
            <a:ext cx="3868340" cy="617934"/>
          </a:xfrm>
        </p:spPr>
        <p:txBody>
          <a:bodyPr>
            <a:normAutofit fontScale="92500" lnSpcReduction="20000"/>
          </a:bodyPr>
          <a:lstStyle/>
          <a:p>
            <a:r>
              <a:rPr lang="en-US" dirty="0"/>
              <a:t>Opción 1. Levantamiento de pesas</a:t>
            </a:r>
          </a:p>
        </p:txBody>
      </p:sp>
      <p:sp>
        <p:nvSpPr>
          <p:cNvPr id="5" name="Text Placeholder 4"/>
          <p:cNvSpPr>
            <a:spLocks noGrp="1"/>
          </p:cNvSpPr>
          <p:nvPr>
            <p:ph type="body" sz="quarter" idx="3"/>
          </p:nvPr>
        </p:nvSpPr>
        <p:spPr>
          <a:xfrm>
            <a:off x="5256609" y="2119885"/>
            <a:ext cx="3887391" cy="617934"/>
          </a:xfrm>
        </p:spPr>
        <p:txBody>
          <a:bodyPr>
            <a:normAutofit fontScale="92500" lnSpcReduction="20000"/>
          </a:bodyPr>
          <a:lstStyle/>
          <a:p>
            <a:r>
              <a:rPr lang="en-US" dirty="0"/>
              <a:t>Opción 2. Yoga</a:t>
            </a:r>
          </a:p>
        </p:txBody>
      </p:sp>
      <p:sp>
        <p:nvSpPr>
          <p:cNvPr id="9" name="Title 1">
            <a:extLst>
              <a:ext uri="{FF2B5EF4-FFF2-40B4-BE49-F238E27FC236}">
                <a16:creationId xmlns:a16="http://schemas.microsoft.com/office/drawing/2014/main" id="{DDF81842-19C6-47FB-9CAD-7150A9147FFC}"/>
              </a:ext>
            </a:extLst>
          </p:cNvPr>
          <p:cNvSpPr txBox="1">
            <a:spLocks/>
          </p:cNvSpPr>
          <p:nvPr/>
        </p:nvSpPr>
        <p:spPr>
          <a:xfrm>
            <a:off x="95250" y="548532"/>
            <a:ext cx="638337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dirty="0"/>
              <a:t>P6. </a:t>
            </a:r>
            <a:r>
              <a:rPr lang="en-US" sz="3500" dirty="0"/>
              <a:t>¿Cuál es el mejor ejercicio para la flexibilidad?</a:t>
            </a:r>
          </a:p>
          <a:p>
            <a:endParaRPr lang="en-US" sz="3600" dirty="0"/>
          </a:p>
        </p:txBody>
      </p:sp>
      <p:pic>
        <p:nvPicPr>
          <p:cNvPr id="2056" name="Picture 8" descr="https://res.cloudinary.com/bulldog-yoga/image/upload/h_1600,w_1200/v1491336315/Villanova-Special-Olympics-2-e1486664993753_lih8k9.jpg">
            <a:extLst>
              <a:ext uri="{FF2B5EF4-FFF2-40B4-BE49-F238E27FC236}">
                <a16:creationId xmlns:a16="http://schemas.microsoft.com/office/drawing/2014/main" id="{8C250DAF-22A2-4E8C-A9D6-972A6E046E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6609" y="3001871"/>
            <a:ext cx="2480698" cy="330759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https://tse3.mm.bing.net/th?id=OIP.EEGTZ-c9dadPbqhhMRuf8AHaEK&amp;pid=Api&amp;P=0&amp;w=319&amp;h=180">
            <a:extLst>
              <a:ext uri="{FF2B5EF4-FFF2-40B4-BE49-F238E27FC236}">
                <a16:creationId xmlns:a16="http://schemas.microsoft.com/office/drawing/2014/main" id="{1FD74410-F18B-44EC-8580-D1F315D903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4456" y="3444943"/>
            <a:ext cx="3832131" cy="21623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22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4597" y="2111182"/>
            <a:ext cx="4318295" cy="823912"/>
          </a:xfrm>
        </p:spPr>
        <p:txBody>
          <a:bodyPr>
            <a:normAutofit/>
          </a:bodyPr>
          <a:lstStyle/>
          <a:p>
            <a:r>
              <a:rPr lang="en-US" dirty="0"/>
              <a:t>Opción 1. Tomar un analgésico</a:t>
            </a:r>
          </a:p>
        </p:txBody>
      </p:sp>
      <p:sp>
        <p:nvSpPr>
          <p:cNvPr id="5" name="Text Placeholder 4"/>
          <p:cNvSpPr>
            <a:spLocks noGrp="1"/>
          </p:cNvSpPr>
          <p:nvPr>
            <p:ph type="body" sz="quarter" idx="3"/>
          </p:nvPr>
        </p:nvSpPr>
        <p:spPr>
          <a:xfrm>
            <a:off x="4893470" y="2312992"/>
            <a:ext cx="3887391" cy="617934"/>
          </a:xfrm>
        </p:spPr>
        <p:txBody>
          <a:bodyPr>
            <a:normAutofit/>
          </a:bodyPr>
          <a:lstStyle/>
          <a:p>
            <a:r>
              <a:rPr lang="en-US" dirty="0"/>
              <a:t>Opción 2. Ir al dentista</a:t>
            </a:r>
          </a:p>
        </p:txBody>
      </p:sp>
      <p:sp>
        <p:nvSpPr>
          <p:cNvPr id="9" name="Title 1">
            <a:extLst>
              <a:ext uri="{FF2B5EF4-FFF2-40B4-BE49-F238E27FC236}">
                <a16:creationId xmlns:a16="http://schemas.microsoft.com/office/drawing/2014/main" id="{8B3A3A48-D94B-4F80-ABCF-7230777536EC}"/>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500" dirty="0"/>
              <a:t>P7. ¿Qué consejo le darías a un amigo con dolor de muelas?</a:t>
            </a:r>
          </a:p>
        </p:txBody>
      </p:sp>
      <p:pic>
        <p:nvPicPr>
          <p:cNvPr id="3074" name="Picture 2" descr="http://staging.resources.specialolympics.org/uploadedImages/special-olympics-resources/Taxonomy/Health/300x200-SS-Related.jpg">
            <a:extLst>
              <a:ext uri="{FF2B5EF4-FFF2-40B4-BE49-F238E27FC236}">
                <a16:creationId xmlns:a16="http://schemas.microsoft.com/office/drawing/2014/main" id="{B630041D-6029-4F0D-BF00-37F2F67630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93469" y="3109216"/>
            <a:ext cx="3797733" cy="253182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www.almrsal.com/wp-content/uploads/2014/12/man-taking-pill-with-glass-of-water.jpg">
            <a:extLst>
              <a:ext uri="{FF2B5EF4-FFF2-40B4-BE49-F238E27FC236}">
                <a16:creationId xmlns:a16="http://schemas.microsoft.com/office/drawing/2014/main" id="{1E01ECBC-A941-46D4-BE88-475DA6C393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9179" y="3037204"/>
            <a:ext cx="2475702" cy="327365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99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355E9F9-EC2A-4E07-B88F-830A7E94E842}"/>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dirty="0"/>
              <a:t>P8. ¿Verdadero o falso?</a:t>
            </a:r>
          </a:p>
        </p:txBody>
      </p:sp>
      <p:sp>
        <p:nvSpPr>
          <p:cNvPr id="13" name="Text Placeholder 2">
            <a:extLst>
              <a:ext uri="{FF2B5EF4-FFF2-40B4-BE49-F238E27FC236}">
                <a16:creationId xmlns:a16="http://schemas.microsoft.com/office/drawing/2014/main" id="{5BEC6B0C-2C65-497F-9A0A-7398A4DF3D12}"/>
              </a:ext>
            </a:extLst>
          </p:cNvPr>
          <p:cNvSpPr>
            <a:spLocks noGrp="1"/>
          </p:cNvSpPr>
          <p:nvPr>
            <p:ph type="body" idx="1"/>
          </p:nvPr>
        </p:nvSpPr>
        <p:spPr>
          <a:xfrm>
            <a:off x="566208" y="1294911"/>
            <a:ext cx="7546659" cy="1498059"/>
          </a:xfrm>
        </p:spPr>
        <p:txBody>
          <a:bodyPr>
            <a:normAutofit/>
          </a:bodyPr>
          <a:lstStyle/>
          <a:p>
            <a:pPr algn="ctr"/>
            <a:r>
              <a:rPr lang="en-US" sz="3200" dirty="0"/>
              <a:t>El sol puede aportar importantes beneficios para la salud?</a:t>
            </a:r>
          </a:p>
        </p:txBody>
      </p:sp>
      <p:pic>
        <p:nvPicPr>
          <p:cNvPr id="16" name="Picture 15">
            <a:extLst>
              <a:ext uri="{FF2B5EF4-FFF2-40B4-BE49-F238E27FC236}">
                <a16:creationId xmlns:a16="http://schemas.microsoft.com/office/drawing/2014/main" id="{D405DADD-9E72-4795-9B88-6533F7B2A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2384463" y="3150740"/>
            <a:ext cx="4375073" cy="3281305"/>
          </a:xfrm>
          <a:prstGeom prst="rect">
            <a:avLst/>
          </a:prstGeom>
          <a:ln w="38100">
            <a:solidFill>
              <a:schemeClr val="tx1"/>
            </a:solidFill>
          </a:ln>
        </p:spPr>
      </p:pic>
    </p:spTree>
    <p:extLst>
      <p:ext uri="{BB962C8B-B14F-4D97-AF65-F5344CB8AC3E}">
        <p14:creationId xmlns:p14="http://schemas.microsoft.com/office/powerpoint/2010/main" val="1719693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4933" y="2042981"/>
            <a:ext cx="3868340" cy="617934"/>
          </a:xfrm>
        </p:spPr>
        <p:txBody>
          <a:bodyPr>
            <a:normAutofit fontScale="92500" lnSpcReduction="20000"/>
          </a:bodyPr>
          <a:lstStyle/>
          <a:p>
            <a:r>
              <a:rPr lang="en-US" dirty="0"/>
              <a:t>Opción 1. Leer un libro </a:t>
            </a:r>
          </a:p>
        </p:txBody>
      </p:sp>
      <p:sp>
        <p:nvSpPr>
          <p:cNvPr id="5" name="Text Placeholder 4"/>
          <p:cNvSpPr>
            <a:spLocks noGrp="1"/>
          </p:cNvSpPr>
          <p:nvPr>
            <p:ph type="body" sz="quarter" idx="3"/>
          </p:nvPr>
        </p:nvSpPr>
        <p:spPr>
          <a:xfrm>
            <a:off x="4726820" y="2148102"/>
            <a:ext cx="4656257" cy="617934"/>
          </a:xfrm>
        </p:spPr>
        <p:txBody>
          <a:bodyPr>
            <a:normAutofit fontScale="92500" lnSpcReduction="20000"/>
          </a:bodyPr>
          <a:lstStyle/>
          <a:p>
            <a:r>
              <a:rPr lang="en-US" dirty="0"/>
              <a:t>Opción 2. </a:t>
            </a:r>
            <a:r>
              <a:rPr lang="en-US" dirty="0" err="1"/>
              <a:t>Dedicarse</a:t>
            </a:r>
            <a:r>
              <a:rPr lang="en-US" dirty="0"/>
              <a:t> a </a:t>
            </a:r>
            <a:r>
              <a:rPr lang="en-US" dirty="0" err="1"/>
              <a:t>revisar</a:t>
            </a:r>
            <a:r>
              <a:rPr lang="en-US" dirty="0"/>
              <a:t> los medios de comunicación social </a:t>
            </a:r>
          </a:p>
        </p:txBody>
      </p:sp>
      <p:sp>
        <p:nvSpPr>
          <p:cNvPr id="8" name="Title 1">
            <a:extLst>
              <a:ext uri="{FF2B5EF4-FFF2-40B4-BE49-F238E27FC236}">
                <a16:creationId xmlns:a16="http://schemas.microsoft.com/office/drawing/2014/main" id="{7DA0206E-A50F-4C1C-A230-B04D4334D214}"/>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dirty="0"/>
              <a:t>P9. ¿Qué debes hacer para relajarte antes de acostarte? </a:t>
            </a:r>
          </a:p>
        </p:txBody>
      </p:sp>
      <p:pic>
        <p:nvPicPr>
          <p:cNvPr id="5124" name="Picture 4" descr="https://tse1.mm.bing.net/th?id=OIP.9hBlRTMNEE7Kx1fV-21bWgHaEK&amp;pid=Api&amp;P=0&amp;w=300&amp;h=170">
            <a:extLst>
              <a:ext uri="{FF2B5EF4-FFF2-40B4-BE49-F238E27FC236}">
                <a16:creationId xmlns:a16="http://schemas.microsoft.com/office/drawing/2014/main" id="{C258836A-F84C-4378-A523-E5047287C2A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53413" y="3004872"/>
            <a:ext cx="3901650" cy="22863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https://tse4.mm.bing.net/th?id=OIP.3WO0uPnj4-zPBGWBRLkceAEjDW&amp;pid=Api&amp;P=0&amp;w=216&amp;h=160">
            <a:extLst>
              <a:ext uri="{FF2B5EF4-FFF2-40B4-BE49-F238E27FC236}">
                <a16:creationId xmlns:a16="http://schemas.microsoft.com/office/drawing/2014/main" id="{C9F2EB1F-BFA6-404E-A689-F96888FA22D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38"/>
          <a:stretch/>
        </p:blipFill>
        <p:spPr bwMode="auto">
          <a:xfrm>
            <a:off x="561803" y="2942396"/>
            <a:ext cx="3606562" cy="239410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30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208" y="2840476"/>
            <a:ext cx="7546659" cy="1498059"/>
          </a:xfrm>
        </p:spPr>
        <p:txBody>
          <a:bodyPr>
            <a:normAutofit/>
          </a:bodyPr>
          <a:lstStyle/>
          <a:p>
            <a:pPr algn="ctr"/>
            <a:r>
              <a:rPr lang="en-US" sz="4000" dirty="0"/>
              <a:t>¿Sólo debo ir al médico cuando me </a:t>
            </a:r>
            <a:r>
              <a:rPr lang="en-US" sz="4000" dirty="0" err="1"/>
              <a:t>sienta</a:t>
            </a:r>
            <a:r>
              <a:rPr lang="en-US" sz="4000" dirty="0"/>
              <a:t> mal o </a:t>
            </a:r>
            <a:r>
              <a:rPr lang="en-US" sz="4000" dirty="0" err="1"/>
              <a:t>este</a:t>
            </a:r>
            <a:r>
              <a:rPr lang="en-US" sz="4000" dirty="0"/>
              <a:t> </a:t>
            </a:r>
            <a:r>
              <a:rPr lang="en-US" sz="4000" dirty="0" err="1"/>
              <a:t>enfermo</a:t>
            </a:r>
            <a:r>
              <a:rPr lang="en-US" sz="4000" dirty="0"/>
              <a:t>?</a:t>
            </a:r>
          </a:p>
        </p:txBody>
      </p:sp>
      <p:sp>
        <p:nvSpPr>
          <p:cNvPr id="9" name="Title 1">
            <a:extLst>
              <a:ext uri="{FF2B5EF4-FFF2-40B4-BE49-F238E27FC236}">
                <a16:creationId xmlns:a16="http://schemas.microsoft.com/office/drawing/2014/main" id="{5BA8DCED-3541-48F5-87B5-9D06728CF86D}"/>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dirty="0"/>
              <a:t>P10. ¿Verdadero o falso?</a:t>
            </a:r>
          </a:p>
        </p:txBody>
      </p:sp>
    </p:spTree>
    <p:extLst>
      <p:ext uri="{BB962C8B-B14F-4D97-AF65-F5344CB8AC3E}">
        <p14:creationId xmlns:p14="http://schemas.microsoft.com/office/powerpoint/2010/main" val="1746430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A1BD59-3127-56FE-15CF-F6F5BD29BBBD}"/>
              </a:ext>
            </a:extLst>
          </p:cNvPr>
          <p:cNvPicPr>
            <a:picLocks noChangeAspect="1"/>
          </p:cNvPicPr>
          <p:nvPr/>
        </p:nvPicPr>
        <p:blipFill>
          <a:blip r:embed="rId3"/>
          <a:stretch>
            <a:fillRect/>
          </a:stretch>
        </p:blipFill>
        <p:spPr>
          <a:xfrm>
            <a:off x="2543956" y="1881692"/>
            <a:ext cx="3839111" cy="4334480"/>
          </a:xfrm>
          <a:prstGeom prst="rect">
            <a:avLst/>
          </a:prstGeom>
        </p:spPr>
      </p:pic>
    </p:spTree>
    <p:extLst>
      <p:ext uri="{BB962C8B-B14F-4D97-AF65-F5344CB8AC3E}">
        <p14:creationId xmlns:p14="http://schemas.microsoft.com/office/powerpoint/2010/main" val="1318511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1">
            <a:extLst>
              <a:ext uri="{FF2B5EF4-FFF2-40B4-BE49-F238E27FC236}">
                <a16:creationId xmlns:a16="http://schemas.microsoft.com/office/drawing/2014/main" id="{1DD1A8A8-F2B1-4F4D-BB95-7DA3B5F4AB37}"/>
              </a:ext>
            </a:extLst>
          </p:cNvPr>
          <p:cNvSpPr txBox="1">
            <a:spLocks noChangeArrowheads="1"/>
          </p:cNvSpPr>
          <p:nvPr/>
        </p:nvSpPr>
        <p:spPr bwMode="auto">
          <a:xfrm>
            <a:off x="0" y="2309653"/>
            <a:ext cx="89569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marL="742950" indent="-742950">
              <a:buFont typeface="+mj-lt"/>
              <a:buAutoNum type="arabicPeriod"/>
            </a:pPr>
            <a:r>
              <a:rPr lang="en-US" altLang="en-US" sz="4400" dirty="0">
                <a:latin typeface="Calibri" panose="020F0502020204030204" pitchFamily="34" charset="0"/>
                <a:cs typeface="Calibri" panose="020F0502020204030204" pitchFamily="34" charset="0"/>
              </a:rPr>
              <a:t>¿A qué </a:t>
            </a:r>
            <a:r>
              <a:rPr lang="en-US" altLang="en-US" sz="4400" dirty="0" err="1">
                <a:latin typeface="Calibri" panose="020F0502020204030204" pitchFamily="34" charset="0"/>
                <a:cs typeface="Calibri" panose="020F0502020204030204" pitchFamily="34" charset="0"/>
              </a:rPr>
              <a:t>retos</a:t>
            </a:r>
            <a:r>
              <a:rPr lang="en-US" altLang="en-US" sz="4400" dirty="0">
                <a:latin typeface="Calibri" panose="020F0502020204030204" pitchFamily="34" charset="0"/>
                <a:cs typeface="Calibri" panose="020F0502020204030204" pitchFamily="34" charset="0"/>
              </a:rPr>
              <a:t> </a:t>
            </a:r>
            <a:r>
              <a:rPr lang="en-US" altLang="en-US" sz="4400" dirty="0" err="1">
                <a:latin typeface="Calibri" panose="020F0502020204030204" pitchFamily="34" charset="0"/>
                <a:cs typeface="Calibri" panose="020F0502020204030204" pitchFamily="34" charset="0"/>
              </a:rPr>
              <a:t>te</a:t>
            </a:r>
            <a:r>
              <a:rPr lang="en-US" altLang="en-US" sz="4400" dirty="0">
                <a:latin typeface="Calibri" panose="020F0502020204030204" pitchFamily="34" charset="0"/>
                <a:cs typeface="Calibri" panose="020F0502020204030204" pitchFamily="34" charset="0"/>
              </a:rPr>
              <a:t> </a:t>
            </a:r>
            <a:r>
              <a:rPr lang="en-US" altLang="en-US" sz="4400" dirty="0" err="1">
                <a:latin typeface="Calibri" panose="020F0502020204030204" pitchFamily="34" charset="0"/>
                <a:cs typeface="Calibri" panose="020F0502020204030204" pitchFamily="34" charset="0"/>
              </a:rPr>
              <a:t>enfrentas</a:t>
            </a:r>
            <a:r>
              <a:rPr lang="en-US" altLang="en-US" sz="4400" dirty="0">
                <a:latin typeface="Calibri" panose="020F0502020204030204" pitchFamily="34" charset="0"/>
                <a:cs typeface="Calibri" panose="020F0502020204030204" pitchFamily="34" charset="0"/>
              </a:rPr>
              <a:t> para gozar de buena salud? </a:t>
            </a:r>
          </a:p>
          <a:p>
            <a:pPr marL="742950" indent="-742950">
              <a:buFont typeface="+mj-lt"/>
              <a:buAutoNum type="arabicPeriod" startAt="2"/>
            </a:pPr>
            <a:r>
              <a:rPr lang="en-US" altLang="en-US" sz="4400" dirty="0">
                <a:latin typeface="Calibri" panose="020F0502020204030204" pitchFamily="34" charset="0"/>
                <a:cs typeface="Calibri" panose="020F0502020204030204" pitchFamily="34" charset="0"/>
              </a:rPr>
              <a:t>¿A qué retos se enfrentan otros atletas que </a:t>
            </a:r>
            <a:r>
              <a:rPr lang="en-US" altLang="en-US" sz="4400" dirty="0" err="1">
                <a:latin typeface="Calibri" panose="020F0502020204030204" pitchFamily="34" charset="0"/>
                <a:cs typeface="Calibri" panose="020F0502020204030204" pitchFamily="34" charset="0"/>
              </a:rPr>
              <a:t>tu</a:t>
            </a:r>
            <a:r>
              <a:rPr lang="en-US" altLang="en-US" sz="4400" dirty="0">
                <a:latin typeface="Calibri" panose="020F0502020204030204" pitchFamily="34" charset="0"/>
                <a:cs typeface="Calibri" panose="020F0502020204030204" pitchFamily="34" charset="0"/>
              </a:rPr>
              <a:t> </a:t>
            </a:r>
            <a:r>
              <a:rPr lang="en-US" altLang="en-US" sz="4400" dirty="0" err="1">
                <a:latin typeface="Calibri" panose="020F0502020204030204" pitchFamily="34" charset="0"/>
                <a:cs typeface="Calibri" panose="020F0502020204030204" pitchFamily="34" charset="0"/>
              </a:rPr>
              <a:t>conoces</a:t>
            </a:r>
            <a:r>
              <a:rPr lang="en-US" altLang="en-US" sz="4400" dirty="0">
                <a:latin typeface="Calibri" panose="020F0502020204030204" pitchFamily="34" charset="0"/>
                <a:cs typeface="Calibri" panose="020F0502020204030204" pitchFamily="34" charset="0"/>
              </a:rPr>
              <a:t>?</a:t>
            </a:r>
          </a:p>
          <a:p>
            <a:pPr marL="742950" indent="-742950">
              <a:buFont typeface="+mj-lt"/>
              <a:buAutoNum type="arabicPeriod" startAt="2"/>
            </a:pPr>
            <a:r>
              <a:rPr lang="en-US" altLang="en-US" sz="4400" dirty="0">
                <a:latin typeface="Calibri" panose="020F0502020204030204" pitchFamily="34" charset="0"/>
                <a:cs typeface="Calibri" panose="020F0502020204030204" pitchFamily="34" charset="0"/>
              </a:rPr>
              <a:t>¿Cuáles son algunas soluciones para afrontar estos retos?</a:t>
            </a:r>
          </a:p>
        </p:txBody>
      </p:sp>
      <p:sp>
        <p:nvSpPr>
          <p:cNvPr id="2" name="Title 1">
            <a:extLst>
              <a:ext uri="{FF2B5EF4-FFF2-40B4-BE49-F238E27FC236}">
                <a16:creationId xmlns:a16="http://schemas.microsoft.com/office/drawing/2014/main" id="{3E873B76-A855-4009-9F54-E5251976A08A}"/>
              </a:ext>
            </a:extLst>
          </p:cNvPr>
          <p:cNvSpPr>
            <a:spLocks noGrp="1"/>
          </p:cNvSpPr>
          <p:nvPr>
            <p:ph type="title"/>
          </p:nvPr>
        </p:nvSpPr>
        <p:spPr/>
        <p:txBody>
          <a:bodyPr>
            <a:normAutofit fontScale="90000"/>
          </a:bodyPr>
          <a:lstStyle/>
          <a:p>
            <a:r>
              <a:rPr lang="en-US" dirty="0"/>
              <a:t>Actividad</a:t>
            </a:r>
          </a:p>
        </p:txBody>
      </p:sp>
    </p:spTree>
    <p:extLst>
      <p:ext uri="{BB962C8B-B14F-4D97-AF65-F5344CB8AC3E}">
        <p14:creationId xmlns:p14="http://schemas.microsoft.com/office/powerpoint/2010/main" val="142565078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09E7-941D-88E7-4A62-FC1EFC09DD0F}"/>
              </a:ext>
            </a:extLst>
          </p:cNvPr>
          <p:cNvSpPr>
            <a:spLocks noGrp="1"/>
          </p:cNvSpPr>
          <p:nvPr>
            <p:ph type="title"/>
          </p:nvPr>
        </p:nvSpPr>
        <p:spPr/>
        <p:txBody>
          <a:bodyPr>
            <a:normAutofit fontScale="90000"/>
          </a:bodyPr>
          <a:lstStyle/>
          <a:p>
            <a:r>
              <a:rPr lang="en-US" dirty="0" err="1"/>
              <a:t>Aptitud</a:t>
            </a:r>
            <a:endParaRPr lang="en-US" dirty="0"/>
          </a:p>
        </p:txBody>
      </p:sp>
      <p:pic>
        <p:nvPicPr>
          <p:cNvPr id="3" name="Picture 2">
            <a:extLst>
              <a:ext uri="{FF2B5EF4-FFF2-40B4-BE49-F238E27FC236}">
                <a16:creationId xmlns:a16="http://schemas.microsoft.com/office/drawing/2014/main" id="{721DD450-B39A-2D92-353C-652855728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980" y="1825625"/>
            <a:ext cx="454342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26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22E0-6408-8961-4C2C-6B84211F4461}"/>
              </a:ext>
            </a:extLst>
          </p:cNvPr>
          <p:cNvSpPr>
            <a:spLocks noGrp="1"/>
          </p:cNvSpPr>
          <p:nvPr>
            <p:ph type="title"/>
          </p:nvPr>
        </p:nvSpPr>
        <p:spPr/>
        <p:txBody>
          <a:bodyPr>
            <a:normAutofit fontScale="90000"/>
          </a:bodyPr>
          <a:lstStyle/>
          <a:p>
            <a:r>
              <a:rPr lang="en-US" dirty="0" err="1"/>
              <a:t>Nutrición</a:t>
            </a:r>
            <a:r>
              <a:rPr lang="en-US" dirty="0"/>
              <a:t> e </a:t>
            </a:r>
            <a:r>
              <a:rPr lang="en-US" dirty="0" err="1"/>
              <a:t>Hidratación</a:t>
            </a:r>
            <a:endParaRPr lang="en-US" dirty="0"/>
          </a:p>
        </p:txBody>
      </p:sp>
      <p:pic>
        <p:nvPicPr>
          <p:cNvPr id="4098" name="Picture 2">
            <a:extLst>
              <a:ext uri="{FF2B5EF4-FFF2-40B4-BE49-F238E27FC236}">
                <a16:creationId xmlns:a16="http://schemas.microsoft.com/office/drawing/2014/main" id="{B89292B4-5B0F-A2C8-034B-857607709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277" y="1998597"/>
            <a:ext cx="45339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0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71C2-C0AF-9401-31E3-0E83F9DAA2AC}"/>
              </a:ext>
            </a:extLst>
          </p:cNvPr>
          <p:cNvSpPr>
            <a:spLocks noGrp="1"/>
          </p:cNvSpPr>
          <p:nvPr>
            <p:ph type="title"/>
          </p:nvPr>
        </p:nvSpPr>
        <p:spPr/>
        <p:txBody>
          <a:bodyPr>
            <a:normAutofit fontScale="90000"/>
          </a:bodyPr>
          <a:lstStyle/>
          <a:p>
            <a:r>
              <a:rPr lang="en-US" dirty="0" err="1"/>
              <a:t>Salud</a:t>
            </a:r>
            <a:r>
              <a:rPr lang="en-US" dirty="0"/>
              <a:t> </a:t>
            </a:r>
            <a:r>
              <a:rPr lang="en-US" dirty="0" err="1"/>
              <a:t>Emocional</a:t>
            </a:r>
            <a:endParaRPr lang="en-US" dirty="0"/>
          </a:p>
        </p:txBody>
      </p:sp>
      <p:pic>
        <p:nvPicPr>
          <p:cNvPr id="2050" name="Picture 2">
            <a:extLst>
              <a:ext uri="{FF2B5EF4-FFF2-40B4-BE49-F238E27FC236}">
                <a16:creationId xmlns:a16="http://schemas.microsoft.com/office/drawing/2014/main" id="{C459D140-9F13-495B-4B58-EBE8CA8AFD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6679" y="1825625"/>
            <a:ext cx="56306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4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9DAF64-BFE9-4CEB-A4D2-976262F2088D}"/>
              </a:ext>
            </a:extLst>
          </p:cNvPr>
          <p:cNvSpPr>
            <a:spLocks noGrp="1"/>
          </p:cNvSpPr>
          <p:nvPr>
            <p:ph type="title"/>
          </p:nvPr>
        </p:nvSpPr>
        <p:spPr>
          <a:xfrm>
            <a:off x="531813" y="257175"/>
            <a:ext cx="7904162" cy="1195388"/>
          </a:xfrm>
        </p:spPr>
        <p:txBody>
          <a:bodyPr/>
          <a:lstStyle/>
          <a:p>
            <a:pPr>
              <a:defRPr/>
            </a:pPr>
            <a:r>
              <a:rPr lang="en-US" dirty="0">
                <a:sym typeface="Ubuntu Light" panose="020B0604030602030204" pitchFamily="34" charset="0"/>
              </a:rPr>
              <a:t>Objetivos</a:t>
            </a:r>
          </a:p>
        </p:txBody>
      </p:sp>
      <p:sp>
        <p:nvSpPr>
          <p:cNvPr id="7" name="Content Placeholder 6">
            <a:extLst>
              <a:ext uri="{FF2B5EF4-FFF2-40B4-BE49-F238E27FC236}">
                <a16:creationId xmlns:a16="http://schemas.microsoft.com/office/drawing/2014/main" id="{D0DC888B-FDAE-42B0-9FFA-BC6A29B62897}"/>
              </a:ext>
            </a:extLst>
          </p:cNvPr>
          <p:cNvSpPr>
            <a:spLocks noGrp="1"/>
          </p:cNvSpPr>
          <p:nvPr>
            <p:ph idx="1"/>
          </p:nvPr>
        </p:nvSpPr>
        <p:spPr>
          <a:xfrm>
            <a:off x="282575" y="2035363"/>
            <a:ext cx="8402638" cy="4008976"/>
          </a:xfrm>
        </p:spPr>
        <p:txBody>
          <a:bodyPr>
            <a:noAutofit/>
          </a:bodyPr>
          <a:lstStyle/>
          <a:p>
            <a:pPr marL="836597" lvl="1" indent="-514350">
              <a:buFont typeface="+mj-lt"/>
              <a:buAutoNum type="arabicPeriod"/>
              <a:defRPr/>
            </a:pPr>
            <a:r>
              <a:rPr lang="en-US" sz="2800" dirty="0" err="1">
                <a:sym typeface="Ubuntu Light" panose="020B0604030602030204" pitchFamily="34" charset="0"/>
              </a:rPr>
              <a:t>Aprender</a:t>
            </a:r>
            <a:r>
              <a:rPr lang="en-US" sz="2800" dirty="0">
                <a:sym typeface="Ubuntu Light" panose="020B0604030602030204" pitchFamily="34" charset="0"/>
              </a:rPr>
              <a:t> a desarrollar comportamientos saludables positivos y a ser un modelo a seguir.</a:t>
            </a:r>
          </a:p>
          <a:p>
            <a:pPr marL="836597" lvl="1" indent="-514350">
              <a:buFont typeface="+mj-lt"/>
              <a:buAutoNum type="arabicPeriod"/>
              <a:defRPr/>
            </a:pPr>
            <a:r>
              <a:rPr lang="en-US" sz="2800" dirty="0">
                <a:sym typeface="Ubuntu Light" panose="020B0604030602030204" pitchFamily="34" charset="0"/>
              </a:rPr>
              <a:t>Aprender habilidades y actividades para ayudar a los demás a estar </a:t>
            </a:r>
            <a:r>
              <a:rPr lang="en-US" sz="2800" dirty="0" err="1">
                <a:sym typeface="Ubuntu Light" panose="020B0604030602030204" pitchFamily="34" charset="0"/>
              </a:rPr>
              <a:t>más</a:t>
            </a:r>
            <a:r>
              <a:rPr lang="en-US" sz="2800" dirty="0">
                <a:sym typeface="Ubuntu Light" panose="020B0604030602030204" pitchFamily="34" charset="0"/>
              </a:rPr>
              <a:t> </a:t>
            </a:r>
            <a:r>
              <a:rPr lang="en-US" sz="2800" dirty="0" err="1">
                <a:sym typeface="Ubuntu Light" panose="020B0604030602030204" pitchFamily="34" charset="0"/>
              </a:rPr>
              <a:t>saludables</a:t>
            </a:r>
            <a:r>
              <a:rPr lang="en-US" sz="2800" dirty="0">
                <a:sym typeface="Ubuntu Light" panose="020B0604030602030204" pitchFamily="34" charset="0"/>
              </a:rPr>
              <a:t>.</a:t>
            </a:r>
          </a:p>
          <a:p>
            <a:pPr marL="836597" lvl="1" indent="-514350">
              <a:buFont typeface="+mj-lt"/>
              <a:buAutoNum type="arabicPeriod"/>
              <a:defRPr/>
            </a:pPr>
            <a:r>
              <a:rPr lang="en-US" sz="2800" dirty="0">
                <a:sym typeface="Ubuntu Light" panose="020B0604030602030204" pitchFamily="34" charset="0"/>
              </a:rPr>
              <a:t>Sentirse capacitado para defender las </a:t>
            </a:r>
            <a:r>
              <a:rPr lang="en-US" sz="2800" dirty="0" err="1">
                <a:sym typeface="Ubuntu Light" panose="020B0604030602030204" pitchFamily="34" charset="0"/>
              </a:rPr>
              <a:t>necesidades</a:t>
            </a:r>
            <a:r>
              <a:rPr lang="en-US" sz="2800" dirty="0">
                <a:sym typeface="Ubuntu Light" panose="020B0604030602030204" pitchFamily="34" charset="0"/>
              </a:rPr>
              <a:t> de </a:t>
            </a:r>
            <a:r>
              <a:rPr lang="en-US" sz="2800" dirty="0" err="1">
                <a:sym typeface="Ubuntu Light" panose="020B0604030602030204" pitchFamily="34" charset="0"/>
              </a:rPr>
              <a:t>salud</a:t>
            </a:r>
            <a:r>
              <a:rPr lang="en-US" sz="2800" dirty="0">
                <a:sym typeface="Ubuntu Light" panose="020B0604030602030204" pitchFamily="34" charset="0"/>
              </a:rPr>
              <a:t> de las personas con DI.</a:t>
            </a:r>
          </a:p>
          <a:p>
            <a:pPr marL="836597" lvl="1" indent="-514350">
              <a:buFont typeface="+mj-lt"/>
              <a:buAutoNum type="arabicPeriod"/>
              <a:defRPr/>
            </a:pPr>
            <a:r>
              <a:rPr lang="en-US" sz="2800" dirty="0">
                <a:sym typeface="Ubuntu Light" panose="020B0604030602030204" pitchFamily="34" charset="0"/>
              </a:rPr>
              <a:t>Crear planes individuales de activación de Mensajeros de Salud.</a:t>
            </a:r>
          </a:p>
          <a:p>
            <a:pPr marL="836597" lvl="1" indent="-514350">
              <a:buFont typeface="+mj-lt"/>
              <a:buAutoNum type="arabicPeriod"/>
              <a:defRPr/>
            </a:pPr>
            <a:r>
              <a:rPr lang="en-US" sz="2800" dirty="0">
                <a:sym typeface="Ubuntu Light" panose="020B0604030602030204" pitchFamily="34" charset="0"/>
              </a:rPr>
              <a:t>Desarrollar una red de Mensajeros de Salud</a:t>
            </a:r>
            <a:r>
              <a:rPr lang="en-US" sz="3200" dirty="0">
                <a:sym typeface="Ubuntu Light" panose="020B0604030602030204" pitchFamily="34" charset="0"/>
              </a:rPr>
              <a:t>.</a:t>
            </a:r>
          </a:p>
        </p:txBody>
      </p:sp>
    </p:spTree>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30BA-4160-1394-969E-A0DCF3E60128}"/>
              </a:ext>
            </a:extLst>
          </p:cNvPr>
          <p:cNvSpPr>
            <a:spLocks noGrp="1"/>
          </p:cNvSpPr>
          <p:nvPr>
            <p:ph type="title"/>
          </p:nvPr>
        </p:nvSpPr>
        <p:spPr/>
        <p:txBody>
          <a:bodyPr>
            <a:normAutofit fontScale="90000"/>
          </a:bodyPr>
          <a:lstStyle/>
          <a:p>
            <a:r>
              <a:rPr lang="en-US" dirty="0"/>
              <a:t>Comunicaciones</a:t>
            </a:r>
          </a:p>
        </p:txBody>
      </p:sp>
      <p:pic>
        <p:nvPicPr>
          <p:cNvPr id="4" name="Picture 3">
            <a:extLst>
              <a:ext uri="{FF2B5EF4-FFF2-40B4-BE49-F238E27FC236}">
                <a16:creationId xmlns:a16="http://schemas.microsoft.com/office/drawing/2014/main" id="{79AFE453-DD74-DBFA-B0F6-88CE3443C4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8521" y="1593351"/>
            <a:ext cx="5065777" cy="4663440"/>
          </a:xfrm>
          <a:prstGeom prst="rect">
            <a:avLst/>
          </a:prstGeom>
        </p:spPr>
      </p:pic>
    </p:spTree>
    <p:extLst>
      <p:ext uri="{BB962C8B-B14F-4D97-AF65-F5344CB8AC3E}">
        <p14:creationId xmlns:p14="http://schemas.microsoft.com/office/powerpoint/2010/main" val="2257423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DF66-B0EF-4ED0-1B8E-857467B05553}"/>
              </a:ext>
            </a:extLst>
          </p:cNvPr>
          <p:cNvSpPr>
            <a:spLocks noGrp="1"/>
          </p:cNvSpPr>
          <p:nvPr>
            <p:ph type="title"/>
          </p:nvPr>
        </p:nvSpPr>
        <p:spPr/>
        <p:txBody>
          <a:bodyPr>
            <a:normAutofit fontScale="90000"/>
          </a:bodyPr>
          <a:lstStyle/>
          <a:p>
            <a:r>
              <a:rPr lang="en-US" dirty="0" err="1"/>
              <a:t>Abogacía</a:t>
            </a:r>
            <a:endParaRPr lang="en-US" dirty="0"/>
          </a:p>
        </p:txBody>
      </p:sp>
      <p:pic>
        <p:nvPicPr>
          <p:cNvPr id="4" name="Graphic 3" descr="Lecturer with solid fill">
            <a:extLst>
              <a:ext uri="{FF2B5EF4-FFF2-40B4-BE49-F238E27FC236}">
                <a16:creationId xmlns:a16="http://schemas.microsoft.com/office/drawing/2014/main" id="{38A16B8C-14DE-5B2D-384D-E828E26D9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8212" y="2393495"/>
            <a:ext cx="3627575" cy="3627575"/>
          </a:xfrm>
          <a:prstGeom prst="rect">
            <a:avLst/>
          </a:prstGeom>
        </p:spPr>
      </p:pic>
    </p:spTree>
    <p:extLst>
      <p:ext uri="{BB962C8B-B14F-4D97-AF65-F5344CB8AC3E}">
        <p14:creationId xmlns:p14="http://schemas.microsoft.com/office/powerpoint/2010/main" val="1715358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636A-89A0-4C13-B9B4-8533293E2F97}"/>
              </a:ext>
            </a:extLst>
          </p:cNvPr>
          <p:cNvSpPr>
            <a:spLocks noGrp="1"/>
          </p:cNvSpPr>
          <p:nvPr>
            <p:ph type="title"/>
          </p:nvPr>
        </p:nvSpPr>
        <p:spPr>
          <a:xfrm>
            <a:off x="262890" y="401703"/>
            <a:ext cx="5703957" cy="585850"/>
          </a:xfrm>
        </p:spPr>
        <p:txBody>
          <a:bodyPr>
            <a:normAutofit fontScale="90000"/>
          </a:bodyPr>
          <a:lstStyle/>
          <a:p>
            <a:r>
              <a:rPr lang="en-US" dirty="0"/>
              <a:t>Activación del Mensajero de Salud</a:t>
            </a:r>
          </a:p>
        </p:txBody>
      </p:sp>
      <p:pic>
        <p:nvPicPr>
          <p:cNvPr id="5" name="Content Placeholder 4">
            <a:extLst>
              <a:ext uri="{FF2B5EF4-FFF2-40B4-BE49-F238E27FC236}">
                <a16:creationId xmlns:a16="http://schemas.microsoft.com/office/drawing/2014/main" id="{752DF10A-2D00-429D-A269-345A1562E361}"/>
              </a:ext>
            </a:extLst>
          </p:cNvPr>
          <p:cNvPicPr>
            <a:picLocks noGrp="1" noChangeAspect="1"/>
          </p:cNvPicPr>
          <p:nvPr>
            <p:ph idx="4294967295"/>
          </p:nvPr>
        </p:nvPicPr>
        <p:blipFill>
          <a:blip r:embed="rId3"/>
          <a:stretch>
            <a:fillRect/>
          </a:stretch>
        </p:blipFill>
        <p:spPr>
          <a:xfrm>
            <a:off x="0" y="2079625"/>
            <a:ext cx="9144000" cy="4778375"/>
          </a:xfrm>
        </p:spPr>
      </p:pic>
    </p:spTree>
    <p:extLst>
      <p:ext uri="{BB962C8B-B14F-4D97-AF65-F5344CB8AC3E}">
        <p14:creationId xmlns:p14="http://schemas.microsoft.com/office/powerpoint/2010/main" val="2040588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4070-B195-EAF2-914F-C04FC6F2F1F1}"/>
              </a:ext>
            </a:extLst>
          </p:cNvPr>
          <p:cNvSpPr>
            <a:spLocks noGrp="1"/>
          </p:cNvSpPr>
          <p:nvPr>
            <p:ph type="title"/>
          </p:nvPr>
        </p:nvSpPr>
        <p:spPr/>
        <p:txBody>
          <a:bodyPr>
            <a:normAutofit fontScale="90000"/>
          </a:bodyPr>
          <a:lstStyle/>
          <a:p>
            <a:r>
              <a:rPr lang="en-US" dirty="0" err="1"/>
              <a:t>Ejemplos</a:t>
            </a:r>
            <a:endParaRPr lang="en-US" dirty="0"/>
          </a:p>
        </p:txBody>
      </p:sp>
      <p:sp>
        <p:nvSpPr>
          <p:cNvPr id="13" name="Content Placeholder 12">
            <a:extLst>
              <a:ext uri="{FF2B5EF4-FFF2-40B4-BE49-F238E27FC236}">
                <a16:creationId xmlns:a16="http://schemas.microsoft.com/office/drawing/2014/main" id="{0611E3DB-7C36-DB8B-718F-21002C6B3F98}"/>
              </a:ext>
            </a:extLst>
          </p:cNvPr>
          <p:cNvSpPr>
            <a:spLocks noGrp="1"/>
          </p:cNvSpPr>
          <p:nvPr>
            <p:ph idx="1"/>
          </p:nvPr>
        </p:nvSpPr>
        <p:spPr/>
        <p:txBody>
          <a:bodyPr/>
          <a:lstStyle/>
          <a:p>
            <a:endParaRPr lang="en-US" dirty="0"/>
          </a:p>
        </p:txBody>
      </p:sp>
      <p:graphicFrame>
        <p:nvGraphicFramePr>
          <p:cNvPr id="10" name="Diagram 9">
            <a:extLst>
              <a:ext uri="{FF2B5EF4-FFF2-40B4-BE49-F238E27FC236}">
                <a16:creationId xmlns:a16="http://schemas.microsoft.com/office/drawing/2014/main" id="{D31887A2-E111-7102-22F2-63679B4F189B}"/>
              </a:ext>
            </a:extLst>
          </p:cNvPr>
          <p:cNvGraphicFramePr/>
          <p:nvPr/>
        </p:nvGraphicFramePr>
        <p:xfrm>
          <a:off x="751114" y="1681955"/>
          <a:ext cx="7764235" cy="4495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22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2229-7334-A8BD-955C-E23934DB1A79}"/>
              </a:ext>
            </a:extLst>
          </p:cNvPr>
          <p:cNvSpPr>
            <a:spLocks noGrp="1"/>
          </p:cNvSpPr>
          <p:nvPr>
            <p:ph type="title"/>
          </p:nvPr>
        </p:nvSpPr>
        <p:spPr/>
        <p:txBody>
          <a:bodyPr>
            <a:normAutofit fontScale="90000"/>
          </a:bodyPr>
          <a:lstStyle/>
          <a:p>
            <a:r>
              <a:rPr lang="en-US" dirty="0">
                <a:latin typeface="Ubuntu"/>
              </a:rPr>
              <a:t>Plan de </a:t>
            </a:r>
            <a:r>
              <a:rPr lang="en-US" dirty="0" err="1">
                <a:latin typeface="Ubuntu"/>
              </a:rPr>
              <a:t>activación</a:t>
            </a:r>
            <a:r>
              <a:rPr lang="en-US" dirty="0">
                <a:latin typeface="Ubuntu"/>
              </a:rPr>
              <a:t> de Health Messenger</a:t>
            </a:r>
            <a:endParaRPr lang="en-US" dirty="0"/>
          </a:p>
        </p:txBody>
      </p:sp>
      <p:pic>
        <p:nvPicPr>
          <p:cNvPr id="3" name="Content Placeholder 8" descr="A green circle with white text&#10;&#10;Description automatically generated">
            <a:extLst>
              <a:ext uri="{FF2B5EF4-FFF2-40B4-BE49-F238E27FC236}">
                <a16:creationId xmlns:a16="http://schemas.microsoft.com/office/drawing/2014/main" id="{B4232FA5-EFA2-CD0F-C1EA-E379DD82216B}"/>
              </a:ext>
            </a:extLst>
          </p:cNvPr>
          <p:cNvPicPr>
            <a:picLocks noChangeAspect="1"/>
          </p:cNvPicPr>
          <p:nvPr/>
        </p:nvPicPr>
        <p:blipFill>
          <a:blip r:embed="rId3"/>
          <a:stretch>
            <a:fillRect/>
          </a:stretch>
        </p:blipFill>
        <p:spPr>
          <a:xfrm>
            <a:off x="2602427" y="2024870"/>
            <a:ext cx="3939146" cy="3931920"/>
          </a:xfrm>
          <a:prstGeom prst="rect">
            <a:avLst/>
          </a:prstGeom>
        </p:spPr>
      </p:pic>
    </p:spTree>
    <p:extLst>
      <p:ext uri="{BB962C8B-B14F-4D97-AF65-F5344CB8AC3E}">
        <p14:creationId xmlns:p14="http://schemas.microsoft.com/office/powerpoint/2010/main" val="2409773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977A-AD6B-184C-CE78-19EAE13E438D}"/>
              </a:ext>
            </a:extLst>
          </p:cNvPr>
          <p:cNvSpPr>
            <a:spLocks noGrp="1"/>
          </p:cNvSpPr>
          <p:nvPr>
            <p:ph type="title"/>
          </p:nvPr>
        </p:nvSpPr>
        <p:spPr/>
        <p:txBody>
          <a:bodyPr>
            <a:normAutofit fontScale="90000"/>
          </a:bodyPr>
          <a:lstStyle/>
          <a:p>
            <a:r>
              <a:rPr lang="en-US" dirty="0" err="1"/>
              <a:t>Registro</a:t>
            </a:r>
            <a:endParaRPr lang="en-US" dirty="0"/>
          </a:p>
        </p:txBody>
      </p:sp>
      <p:pic>
        <p:nvPicPr>
          <p:cNvPr id="5" name="Content Placeholder 4" descr="A qr code on a white background&#10;&#10;Description automatically generated">
            <a:extLst>
              <a:ext uri="{FF2B5EF4-FFF2-40B4-BE49-F238E27FC236}">
                <a16:creationId xmlns:a16="http://schemas.microsoft.com/office/drawing/2014/main" id="{58C82E0B-5DBB-D826-FB3B-995DC280056E}"/>
              </a:ext>
            </a:extLst>
          </p:cNvPr>
          <p:cNvPicPr>
            <a:picLocks noGrp="1" noChangeAspect="1"/>
          </p:cNvPicPr>
          <p:nvPr>
            <p:ph idx="1"/>
          </p:nvPr>
        </p:nvPicPr>
        <p:blipFill>
          <a:blip r:embed="rId2"/>
          <a:stretch>
            <a:fillRect/>
          </a:stretch>
        </p:blipFill>
        <p:spPr>
          <a:xfrm>
            <a:off x="2219011" y="1750319"/>
            <a:ext cx="4705978" cy="4705978"/>
          </a:xfrm>
        </p:spPr>
      </p:pic>
    </p:spTree>
    <p:extLst>
      <p:ext uri="{BB962C8B-B14F-4D97-AF65-F5344CB8AC3E}">
        <p14:creationId xmlns:p14="http://schemas.microsoft.com/office/powerpoint/2010/main" val="673307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83A8-D1E7-B90B-E23E-1428BB99516B}"/>
              </a:ext>
            </a:extLst>
          </p:cNvPr>
          <p:cNvSpPr>
            <a:spLocks noGrp="1"/>
          </p:cNvSpPr>
          <p:nvPr>
            <p:ph type="title"/>
          </p:nvPr>
        </p:nvSpPr>
        <p:spPr/>
        <p:txBody>
          <a:bodyPr>
            <a:normAutofit fontScale="90000"/>
          </a:bodyPr>
          <a:lstStyle/>
          <a:p>
            <a:r>
              <a:rPr lang="en-US" dirty="0"/>
              <a:t>Post-</a:t>
            </a:r>
            <a:r>
              <a:rPr lang="en-US" dirty="0" err="1"/>
              <a:t>Prueba</a:t>
            </a:r>
            <a:endParaRPr lang="en-US" dirty="0"/>
          </a:p>
        </p:txBody>
      </p:sp>
      <p:pic>
        <p:nvPicPr>
          <p:cNvPr id="5" name="Content Placeholder 4" descr="A qr code on a white background&#10;&#10;Description automatically generated">
            <a:extLst>
              <a:ext uri="{FF2B5EF4-FFF2-40B4-BE49-F238E27FC236}">
                <a16:creationId xmlns:a16="http://schemas.microsoft.com/office/drawing/2014/main" id="{0EFA0834-40A1-97B4-ADBA-7D87164DE65A}"/>
              </a:ext>
            </a:extLst>
          </p:cNvPr>
          <p:cNvPicPr>
            <a:picLocks noGrp="1" noChangeAspect="1"/>
          </p:cNvPicPr>
          <p:nvPr>
            <p:ph idx="1"/>
          </p:nvPr>
        </p:nvPicPr>
        <p:blipFill>
          <a:blip r:embed="rId3"/>
          <a:stretch>
            <a:fillRect/>
          </a:stretch>
        </p:blipFill>
        <p:spPr>
          <a:xfrm>
            <a:off x="2231409" y="1775115"/>
            <a:ext cx="4681182" cy="4681182"/>
          </a:xfrm>
        </p:spPr>
      </p:pic>
    </p:spTree>
    <p:extLst>
      <p:ext uri="{BB962C8B-B14F-4D97-AF65-F5344CB8AC3E}">
        <p14:creationId xmlns:p14="http://schemas.microsoft.com/office/powerpoint/2010/main" val="2668744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6255-441C-1AF4-F4A0-A003177FB5CA}"/>
              </a:ext>
            </a:extLst>
          </p:cNvPr>
          <p:cNvSpPr>
            <a:spLocks noGrp="1"/>
          </p:cNvSpPr>
          <p:nvPr>
            <p:ph type="title"/>
          </p:nvPr>
        </p:nvSpPr>
        <p:spPr/>
        <p:txBody>
          <a:bodyPr>
            <a:normAutofit fontScale="90000"/>
          </a:bodyPr>
          <a:lstStyle/>
          <a:p>
            <a:r>
              <a:rPr lang="es-ES"/>
              <a:t>Felicidades</a:t>
            </a:r>
            <a:br>
              <a:rPr lang="es-ES"/>
            </a:br>
            <a:r>
              <a:rPr lang="es-ES"/>
              <a:t>¡Mensajeros de la salud!</a:t>
            </a:r>
            <a:endParaRPr lang="en-US" dirty="0"/>
          </a:p>
        </p:txBody>
      </p:sp>
      <p:pic>
        <p:nvPicPr>
          <p:cNvPr id="4" name="Picture 3" descr="A group of people holding certificates&#10;&#10;Description automatically generated">
            <a:extLst>
              <a:ext uri="{FF2B5EF4-FFF2-40B4-BE49-F238E27FC236}">
                <a16:creationId xmlns:a16="http://schemas.microsoft.com/office/drawing/2014/main" id="{21EBB84C-BDEA-7862-5C61-64287321071E}"/>
              </a:ext>
            </a:extLst>
          </p:cNvPr>
          <p:cNvPicPr>
            <a:picLocks noChangeAspect="1"/>
          </p:cNvPicPr>
          <p:nvPr/>
        </p:nvPicPr>
        <p:blipFill>
          <a:blip r:embed="rId3"/>
          <a:stretch>
            <a:fillRect/>
          </a:stretch>
        </p:blipFill>
        <p:spPr>
          <a:xfrm>
            <a:off x="914400" y="1734207"/>
            <a:ext cx="6583680" cy="4937760"/>
          </a:xfrm>
          <a:prstGeom prst="rect">
            <a:avLst/>
          </a:prstGeom>
        </p:spPr>
      </p:pic>
    </p:spTree>
    <p:extLst>
      <p:ext uri="{BB962C8B-B14F-4D97-AF65-F5344CB8AC3E}">
        <p14:creationId xmlns:p14="http://schemas.microsoft.com/office/powerpoint/2010/main" val="623741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2654-C2E4-B8F2-E1AE-C537B6942A0C}"/>
              </a:ext>
            </a:extLst>
          </p:cNvPr>
          <p:cNvSpPr>
            <a:spLocks noGrp="1"/>
          </p:cNvSpPr>
          <p:nvPr>
            <p:ph type="title"/>
          </p:nvPr>
        </p:nvSpPr>
        <p:spPr/>
        <p:txBody>
          <a:bodyPr>
            <a:normAutofit fontScale="90000"/>
          </a:bodyPr>
          <a:lstStyle/>
          <a:p>
            <a:r>
              <a:rPr lang="en-US"/>
              <a:t>Reconocimiento</a:t>
            </a:r>
            <a:endParaRPr lang="en-US" dirty="0"/>
          </a:p>
        </p:txBody>
      </p:sp>
      <p:sp>
        <p:nvSpPr>
          <p:cNvPr id="3" name="Content Placeholder 2">
            <a:extLst>
              <a:ext uri="{FF2B5EF4-FFF2-40B4-BE49-F238E27FC236}">
                <a16:creationId xmlns:a16="http://schemas.microsoft.com/office/drawing/2014/main" id="{881809EF-CE14-DFE8-F84C-F9AA144CC5EE}"/>
              </a:ext>
            </a:extLst>
          </p:cNvPr>
          <p:cNvSpPr>
            <a:spLocks noGrp="1"/>
          </p:cNvSpPr>
          <p:nvPr>
            <p:ph idx="1"/>
          </p:nvPr>
        </p:nvSpPr>
        <p:spPr/>
        <p:txBody>
          <a:bodyPr/>
          <a:lstStyle/>
          <a:p>
            <a:pPr marL="0" marR="0" indent="0">
              <a:lnSpc>
                <a:spcPct val="107000"/>
              </a:lnSpc>
              <a:spcBef>
                <a:spcPts val="0"/>
              </a:spcBef>
              <a:spcAft>
                <a:spcPts val="800"/>
              </a:spcAft>
              <a:buNone/>
            </a:pPr>
            <a:r>
              <a:rPr lang="es-ES" sz="1800" kern="100" dirty="0">
                <a:latin typeface="Aptos" panose="020B0004020202020204" pitchFamily="34" charset="0"/>
                <a:ea typeface="Aptos" panose="020B0004020202020204" pitchFamily="34" charset="0"/>
                <a:cs typeface="Times New Roman" panose="02020603050405020304" pitchFamily="18" charset="0"/>
              </a:rPr>
              <a:t>La versión original de este documento se desarrolló con fondos de muchas fuentes, incluso en los Estados Unidos por la Subvención Número NU27DD000021 de los Centros para el Control y la Prevención de Enfermedades (CDC) del Departamento de Salud y Servicios Humanos de los Estados Unidos (HHS), con $18.1 millones (64%) financiados con fondos federales de los Estados Unidos y $10.2 millones (36%) respaldados por fuentes no federales. 
El contenido de este documento es responsabilidad exclusiva de los autores y no representa necesariamente los puntos de vista oficiales de los Centros para el Control y la Prevención de Enfermedades o el Departamento de Salud y Servicios Humanos de los Estados Unidos.</a:t>
            </a:r>
            <a:endParaRPr lang="en-US" dirty="0"/>
          </a:p>
        </p:txBody>
      </p:sp>
    </p:spTree>
    <p:extLst>
      <p:ext uri="{BB962C8B-B14F-4D97-AF65-F5344CB8AC3E}">
        <p14:creationId xmlns:p14="http://schemas.microsoft.com/office/powerpoint/2010/main" val="215446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21A2-4F3E-8F21-53AC-6FAC38CE1E6F}"/>
              </a:ext>
            </a:extLst>
          </p:cNvPr>
          <p:cNvSpPr>
            <a:spLocks noGrp="1"/>
          </p:cNvSpPr>
          <p:nvPr>
            <p:ph type="title"/>
          </p:nvPr>
        </p:nvSpPr>
        <p:spPr/>
        <p:txBody>
          <a:bodyPr>
            <a:normAutofit fontScale="90000"/>
          </a:bodyPr>
          <a:lstStyle/>
          <a:p>
            <a:r>
              <a:rPr lang="en-US" dirty="0" err="1"/>
              <a:t>Expectativas</a:t>
            </a:r>
            <a:r>
              <a:rPr lang="en-US" dirty="0"/>
              <a:t> - </a:t>
            </a:r>
            <a:r>
              <a:rPr lang="en-US" dirty="0" err="1"/>
              <a:t>Atletas</a:t>
            </a:r>
            <a:endParaRPr lang="en-US" dirty="0"/>
          </a:p>
        </p:txBody>
      </p:sp>
      <p:sp>
        <p:nvSpPr>
          <p:cNvPr id="3" name="Content Placeholder 2">
            <a:extLst>
              <a:ext uri="{FF2B5EF4-FFF2-40B4-BE49-F238E27FC236}">
                <a16:creationId xmlns:a16="http://schemas.microsoft.com/office/drawing/2014/main" id="{4D2E466B-256A-C81E-3CED-D48955DA8302}"/>
              </a:ext>
            </a:extLst>
          </p:cNvPr>
          <p:cNvSpPr>
            <a:spLocks noGrp="1"/>
          </p:cNvSpPr>
          <p:nvPr>
            <p:ph idx="1"/>
          </p:nvPr>
        </p:nvSpPr>
        <p:spPr/>
        <p:txBody>
          <a:bodyPr/>
          <a:lstStyle/>
          <a:p>
            <a:pPr fontAlgn="base"/>
            <a:r>
              <a:rPr lang="es-ES" sz="3200" dirty="0">
                <a:solidFill>
                  <a:srgbClr val="000000"/>
                </a:solidFill>
              </a:rPr>
              <a:t>Sé respetuoso con la persona que habla
Participa en la clase
Haz preguntas y pídele ayuda a tu mentor si la necesitas
Minimiza las distracciones</a:t>
            </a:r>
            <a:endParaRPr lang="en-US" dirty="0"/>
          </a:p>
        </p:txBody>
      </p:sp>
    </p:spTree>
    <p:extLst>
      <p:ext uri="{BB962C8B-B14F-4D97-AF65-F5344CB8AC3E}">
        <p14:creationId xmlns:p14="http://schemas.microsoft.com/office/powerpoint/2010/main" val="35458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08F8-6DF0-5688-5435-6043710E0CED}"/>
              </a:ext>
            </a:extLst>
          </p:cNvPr>
          <p:cNvSpPr>
            <a:spLocks noGrp="1"/>
          </p:cNvSpPr>
          <p:nvPr>
            <p:ph type="title"/>
          </p:nvPr>
        </p:nvSpPr>
        <p:spPr/>
        <p:txBody>
          <a:bodyPr>
            <a:normAutofit fontScale="90000"/>
          </a:bodyPr>
          <a:lstStyle/>
          <a:p>
            <a:r>
              <a:rPr lang="en-US" dirty="0" err="1"/>
              <a:t>Expectativas</a:t>
            </a:r>
            <a:r>
              <a:rPr lang="en-US" dirty="0"/>
              <a:t> - </a:t>
            </a:r>
            <a:r>
              <a:rPr lang="en-US" dirty="0" err="1"/>
              <a:t>Mentores</a:t>
            </a:r>
            <a:endParaRPr lang="en-US" dirty="0"/>
          </a:p>
        </p:txBody>
      </p:sp>
      <p:sp>
        <p:nvSpPr>
          <p:cNvPr id="3" name="Content Placeholder 2">
            <a:extLst>
              <a:ext uri="{FF2B5EF4-FFF2-40B4-BE49-F238E27FC236}">
                <a16:creationId xmlns:a16="http://schemas.microsoft.com/office/drawing/2014/main" id="{EF4C3031-0B09-0344-03B2-2F8EC649266B}"/>
              </a:ext>
            </a:extLst>
          </p:cNvPr>
          <p:cNvSpPr>
            <a:spLocks noGrp="1"/>
          </p:cNvSpPr>
          <p:nvPr>
            <p:ph idx="1"/>
          </p:nvPr>
        </p:nvSpPr>
        <p:spPr>
          <a:xfrm>
            <a:off x="628650" y="1825625"/>
            <a:ext cx="7886700" cy="4351338"/>
          </a:xfrm>
        </p:spPr>
        <p:txBody>
          <a:bodyPr>
            <a:noAutofit/>
          </a:bodyPr>
          <a:lstStyle/>
          <a:p>
            <a:pPr algn="just" fontAlgn="base"/>
            <a:r>
              <a:rPr lang="es-ES" sz="3200" dirty="0">
                <a:solidFill>
                  <a:srgbClr val="000000"/>
                </a:solidFill>
              </a:rPr>
              <a:t>Esté atento
No hables en nombre de los atletas; Dar ayuda solo si el atleta lo pide
No te limites a intervenir y asumir que necesitan ayuda
Sé enérgico y positivo
Minimiza las distracciones</a:t>
            </a:r>
            <a:endParaRPr lang="en-US" sz="3200" dirty="0"/>
          </a:p>
        </p:txBody>
      </p:sp>
    </p:spTree>
    <p:extLst>
      <p:ext uri="{BB962C8B-B14F-4D97-AF65-F5344CB8AC3E}">
        <p14:creationId xmlns:p14="http://schemas.microsoft.com/office/powerpoint/2010/main" val="63147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4374-FF58-DB65-6E34-CC56B6C73A9C}"/>
              </a:ext>
            </a:extLst>
          </p:cNvPr>
          <p:cNvSpPr>
            <a:spLocks noGrp="1"/>
          </p:cNvSpPr>
          <p:nvPr>
            <p:ph type="title"/>
          </p:nvPr>
        </p:nvSpPr>
        <p:spPr>
          <a:xfrm>
            <a:off x="262890" y="440894"/>
            <a:ext cx="7886700" cy="585850"/>
          </a:xfrm>
        </p:spPr>
        <p:txBody>
          <a:bodyPr>
            <a:normAutofit fontScale="90000"/>
          </a:bodyPr>
          <a:lstStyle/>
          <a:p>
            <a:r>
              <a:rPr lang="en-US" dirty="0" err="1"/>
              <a:t>Aparcamiento</a:t>
            </a:r>
            <a:endParaRPr lang="en-US" dirty="0"/>
          </a:p>
        </p:txBody>
      </p:sp>
      <p:sp>
        <p:nvSpPr>
          <p:cNvPr id="4" name="Rectangle 3">
            <a:extLst>
              <a:ext uri="{FF2B5EF4-FFF2-40B4-BE49-F238E27FC236}">
                <a16:creationId xmlns:a16="http://schemas.microsoft.com/office/drawing/2014/main" id="{5BE5A95D-62EB-5F02-A53E-742C5CBA004D}"/>
              </a:ext>
            </a:extLst>
          </p:cNvPr>
          <p:cNvSpPr/>
          <p:nvPr/>
        </p:nvSpPr>
        <p:spPr>
          <a:xfrm>
            <a:off x="682388" y="2197289"/>
            <a:ext cx="7779224" cy="3794077"/>
          </a:xfrm>
          <a:prstGeom prst="rect">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lipboard with solid fill">
            <a:extLst>
              <a:ext uri="{FF2B5EF4-FFF2-40B4-BE49-F238E27FC236}">
                <a16:creationId xmlns:a16="http://schemas.microsoft.com/office/drawing/2014/main" id="{22B8B5CB-F6F0-072F-F5FE-6DBEB2B068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6759" y="4785120"/>
            <a:ext cx="914400" cy="914400"/>
          </a:xfrm>
          <a:prstGeom prst="rect">
            <a:avLst/>
          </a:prstGeom>
        </p:spPr>
      </p:pic>
      <p:pic>
        <p:nvPicPr>
          <p:cNvPr id="8" name="Graphic 7" descr="Good Idea with solid fill">
            <a:extLst>
              <a:ext uri="{FF2B5EF4-FFF2-40B4-BE49-F238E27FC236}">
                <a16:creationId xmlns:a16="http://schemas.microsoft.com/office/drawing/2014/main" id="{C8FE477F-61F7-8DB8-939E-B324813EAD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577" y="3589110"/>
            <a:ext cx="914400" cy="914400"/>
          </a:xfrm>
          <a:prstGeom prst="rect">
            <a:avLst/>
          </a:prstGeom>
        </p:spPr>
      </p:pic>
      <p:pic>
        <p:nvPicPr>
          <p:cNvPr id="10" name="Graphic 9" descr="Car with solid fill">
            <a:extLst>
              <a:ext uri="{FF2B5EF4-FFF2-40B4-BE49-F238E27FC236}">
                <a16:creationId xmlns:a16="http://schemas.microsoft.com/office/drawing/2014/main" id="{65FCBC72-0CEA-91E5-D43D-E43BF1A68D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7577" y="2514600"/>
            <a:ext cx="914400" cy="914400"/>
          </a:xfrm>
          <a:prstGeom prst="rect">
            <a:avLst/>
          </a:prstGeom>
        </p:spPr>
      </p:pic>
      <p:sp>
        <p:nvSpPr>
          <p:cNvPr id="11" name="TextBox 10">
            <a:extLst>
              <a:ext uri="{FF2B5EF4-FFF2-40B4-BE49-F238E27FC236}">
                <a16:creationId xmlns:a16="http://schemas.microsoft.com/office/drawing/2014/main" id="{83C45C09-2505-5D13-856D-251B0BC3C342}"/>
              </a:ext>
            </a:extLst>
          </p:cNvPr>
          <p:cNvSpPr txBox="1"/>
          <p:nvPr/>
        </p:nvSpPr>
        <p:spPr>
          <a:xfrm>
            <a:off x="2122714" y="2663166"/>
            <a:ext cx="5854529" cy="2862322"/>
          </a:xfrm>
          <a:prstGeom prst="rect">
            <a:avLst/>
          </a:prstGeom>
          <a:noFill/>
        </p:spPr>
        <p:txBody>
          <a:bodyPr wrap="square" rtlCol="0">
            <a:spAutoFit/>
          </a:bodyPr>
          <a:lstStyle/>
          <a:p>
            <a:r>
              <a:rPr lang="es-ES" sz="2000" dirty="0">
                <a:latin typeface="Ubuntu" panose="020B0504030602030204" pitchFamily="34" charset="0"/>
              </a:rPr>
              <a:t>Es posible que le pidamos que ponga una idea o pregunta en el "Estacionamiento"</a:t>
            </a:r>
            <a:r>
              <a:rPr lang="en-US" sz="2000" dirty="0">
                <a:latin typeface="Ubuntu" panose="020B0504030602030204" pitchFamily="34" charset="0"/>
              </a:rPr>
              <a:t>”</a:t>
            </a:r>
          </a:p>
          <a:p>
            <a:endParaRPr lang="en-US" sz="2000" dirty="0">
              <a:latin typeface="Ubuntu" panose="020B0504030602030204" pitchFamily="34" charset="0"/>
            </a:endParaRPr>
          </a:p>
          <a:p>
            <a:endParaRPr lang="en-US" sz="2000" dirty="0">
              <a:latin typeface="Ubuntu" panose="020B0504030602030204" pitchFamily="34" charset="0"/>
            </a:endParaRPr>
          </a:p>
          <a:p>
            <a:r>
              <a:rPr lang="es-ES" sz="2000" dirty="0">
                <a:latin typeface="Ubuntu" panose="020B0504030602030204" pitchFamily="34" charset="0"/>
              </a:rPr>
              <a:t>Esto no significa que sea una mala idea. Simplemente no tenemos tiempo para hablar de ello durante el entrenamiento</a:t>
            </a:r>
            <a:r>
              <a:rPr lang="en-US" sz="2000" dirty="0">
                <a:latin typeface="Ubuntu" panose="020B0504030602030204" pitchFamily="34" charset="0"/>
              </a:rPr>
              <a:t>.</a:t>
            </a:r>
          </a:p>
          <a:p>
            <a:endParaRPr lang="en-US" sz="2000" dirty="0">
              <a:latin typeface="Ubuntu" panose="020B0504030602030204" pitchFamily="34" charset="0"/>
            </a:endParaRPr>
          </a:p>
          <a:p>
            <a:r>
              <a:rPr lang="es-ES" sz="2000" dirty="0">
                <a:latin typeface="Ubuntu" panose="020B0504030602030204" pitchFamily="34" charset="0"/>
              </a:rPr>
              <a:t>¡Ten a mano papel y bolígrafo!</a:t>
            </a:r>
            <a:endParaRPr lang="en-US" sz="2000" dirty="0">
              <a:latin typeface="Ubuntu" panose="020B0504030602030204" pitchFamily="34" charset="0"/>
            </a:endParaRPr>
          </a:p>
        </p:txBody>
      </p:sp>
    </p:spTree>
    <p:extLst>
      <p:ext uri="{BB962C8B-B14F-4D97-AF65-F5344CB8AC3E}">
        <p14:creationId xmlns:p14="http://schemas.microsoft.com/office/powerpoint/2010/main" val="416092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CFA0C-676D-4CED-B8B5-6BFA68767ADE}"/>
              </a:ext>
            </a:extLst>
          </p:cNvPr>
          <p:cNvSpPr txBox="1"/>
          <p:nvPr/>
        </p:nvSpPr>
        <p:spPr>
          <a:xfrm>
            <a:off x="806835" y="2948395"/>
            <a:ext cx="7530331" cy="2123658"/>
          </a:xfrm>
          <a:prstGeom prst="rect">
            <a:avLst/>
          </a:prstGeom>
          <a:noFill/>
        </p:spPr>
        <p:txBody>
          <a:bodyPr wrap="none" rtlCol="0">
            <a:spAutoFit/>
          </a:bodyPr>
          <a:lstStyle/>
          <a:p>
            <a:pPr algn="ctr"/>
            <a:r>
              <a:rPr lang="en-US" sz="4400" b="1" dirty="0"/>
              <a:t>“</a:t>
            </a:r>
            <a:r>
              <a:rPr lang="en-US" sz="4400" b="1" dirty="0" err="1"/>
              <a:t>Todo</a:t>
            </a:r>
            <a:r>
              <a:rPr lang="en-US" sz="4400" b="1" dirty="0"/>
              <a:t> el mundo tiene el mismo</a:t>
            </a:r>
          </a:p>
          <a:p>
            <a:pPr algn="ctr"/>
            <a:r>
              <a:rPr lang="en-US" sz="4400" b="1" dirty="0"/>
              <a:t> </a:t>
            </a:r>
          </a:p>
          <a:p>
            <a:pPr algn="ctr"/>
            <a:r>
              <a:rPr lang="en-US" sz="4400" b="1" dirty="0"/>
              <a:t>derecho a la </a:t>
            </a:r>
            <a:r>
              <a:rPr lang="en-US" sz="4400" b="1" dirty="0" err="1"/>
              <a:t>salud</a:t>
            </a:r>
            <a:r>
              <a:rPr lang="en-US" sz="4400" b="1" dirty="0"/>
              <a:t>”</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TotalTime>
  <Words>4803</Words>
  <Application>Microsoft Office PowerPoint</Application>
  <PresentationFormat>On-screen Show (4:3)</PresentationFormat>
  <Paragraphs>537</Paragraphs>
  <Slides>58</Slides>
  <Notes>52</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 Theme</vt:lpstr>
      <vt:lpstr>Custom Design</vt:lpstr>
      <vt:lpstr>Mensajero de Salud </vt:lpstr>
      <vt:lpstr>Introducción</vt:lpstr>
      <vt:lpstr>Pruebas previas</vt:lpstr>
      <vt:lpstr>Horario de formación</vt:lpstr>
      <vt:lpstr>Objetivos</vt:lpstr>
      <vt:lpstr>Expectativas - Atletas</vt:lpstr>
      <vt:lpstr>Expectativas - Mentores</vt:lpstr>
      <vt:lpstr>Aparcamiento</vt:lpstr>
      <vt:lpstr>PowerPoint Presentation</vt:lpstr>
      <vt:lpstr>Estadísticas</vt:lpstr>
      <vt:lpstr>PowerPoint Presentation</vt:lpstr>
      <vt:lpstr>¿Por qué existen disparidades? </vt:lpstr>
      <vt:lpstr>Objetivos de Salud en  Olimpiadas Especiales</vt:lpstr>
      <vt:lpstr>Salud en Olimpiadas Especiales</vt:lpstr>
      <vt:lpstr>PowerPoint Presentation</vt:lpstr>
      <vt:lpstr>PowerPoint Presentation</vt:lpstr>
      <vt:lpstr>¿Qué hacen los Mensajeros de Salud?</vt:lpstr>
      <vt:lpstr>Cosas en las que pensar</vt:lpstr>
      <vt:lpstr>PowerPoint Presentation</vt:lpstr>
      <vt:lpstr>PowerPoint Presentation</vt:lpstr>
      <vt:lpstr>Actividad</vt:lpstr>
      <vt:lpstr>PowerPoint Presentation</vt:lpstr>
      <vt:lpstr>PowerPoint Presentation</vt:lpstr>
      <vt:lpstr>Los Mensajeros de Salud son modelos de conducta</vt:lpstr>
      <vt:lpstr>Una dieta sana es importante porque...</vt:lpstr>
      <vt:lpstr>PowerPoint Presentation</vt:lpstr>
      <vt:lpstr>¿Por qué hacer ejercicios?</vt:lpstr>
      <vt:lpstr>Actividad</vt:lpstr>
      <vt:lpstr>Hidratación</vt:lpstr>
      <vt:lpstr>Higiene personal</vt:lpstr>
      <vt:lpstr>Buenas prácticas de higiene</vt:lpstr>
      <vt:lpstr>Otros hábitos saludables</vt:lpstr>
      <vt:lpstr>Actividad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Actividad</vt:lpstr>
      <vt:lpstr>Aptitud</vt:lpstr>
      <vt:lpstr>Nutrición e Hidratación</vt:lpstr>
      <vt:lpstr>Salud Emocional</vt:lpstr>
      <vt:lpstr>Comunicaciones</vt:lpstr>
      <vt:lpstr>Abogacía</vt:lpstr>
      <vt:lpstr>Activación del Mensajero de Salud</vt:lpstr>
      <vt:lpstr>Ejemplos</vt:lpstr>
      <vt:lpstr>Plan de activación de Health Messenger</vt:lpstr>
      <vt:lpstr>Registro</vt:lpstr>
      <vt:lpstr>Post-Prueba</vt:lpstr>
      <vt:lpstr>Felicidades ¡Mensajeros de la salud!</vt:lpstr>
      <vt:lpstr>Reconocimiento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keywords>, docId:F19B05DC1A6802EE11D9254F757F583F</cp:keywords>
  <cp:lastModifiedBy>Faith Chabedi</cp:lastModifiedBy>
  <cp:revision>167</cp:revision>
  <dcterms:created xsi:type="dcterms:W3CDTF">2016-07-26T16:26:50Z</dcterms:created>
  <dcterms:modified xsi:type="dcterms:W3CDTF">2024-11-15T18:26:22Z</dcterms:modified>
</cp:coreProperties>
</file>