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3"/>
  </p:notesMasterIdLst>
  <p:sldIdLst>
    <p:sldId id="256" r:id="rId3"/>
    <p:sldId id="365" r:id="rId4"/>
    <p:sldId id="353" r:id="rId5"/>
    <p:sldId id="324" r:id="rId6"/>
    <p:sldId id="381" r:id="rId7"/>
    <p:sldId id="363" r:id="rId8"/>
    <p:sldId id="376" r:id="rId9"/>
    <p:sldId id="379" r:id="rId10"/>
    <p:sldId id="378" r:id="rId11"/>
    <p:sldId id="377" r:id="rId12"/>
    <p:sldId id="373" r:id="rId13"/>
    <p:sldId id="364" r:id="rId14"/>
    <p:sldId id="380" r:id="rId15"/>
    <p:sldId id="370" r:id="rId16"/>
    <p:sldId id="371" r:id="rId17"/>
    <p:sldId id="368" r:id="rId18"/>
    <p:sldId id="369" r:id="rId19"/>
    <p:sldId id="366" r:id="rId20"/>
    <p:sldId id="375" r:id="rId21"/>
    <p:sldId id="27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83D38-576B-4714-8062-1B5909E0D7AE}" v="1" dt="2024-10-18T11:34:57.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55" d="100"/>
          <a:sy n="55" d="100"/>
        </p:scale>
        <p:origin x="1600" y="2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B77A8-BF71-40B4-B47A-5FF8FA4EC0CA}" type="datetimeFigureOut">
              <a:rPr lang="en-US" smtClean="0"/>
              <a:t>11/15/2024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C8316-FB35-4AC8-984C-370EF0F37AED}" type="slidenum">
              <a:rPr lang="en-US" smtClean="0"/>
              <a:t>‹#›</a:t>
            </a:fld>
            <a:endParaRPr lang="en-US"/>
          </a:p>
        </p:txBody>
      </p:sp>
    </p:spTree>
    <p:extLst>
      <p:ext uri="{BB962C8B-B14F-4D97-AF65-F5344CB8AC3E}">
        <p14:creationId xmlns:p14="http://schemas.microsoft.com/office/powerpoint/2010/main" val="338857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Duración total de la presentación - 30 minutos</a:t>
            </a:r>
          </a:p>
          <a:p>
            <a:pPr marL="171450" indent="-171450">
              <a:buFont typeface="Arial" panose="020B0604020202020204" pitchFamily="34" charset="0"/>
              <a:buChar char="•"/>
            </a:pPr>
            <a:r>
              <a:rPr lang="en-US"/>
              <a:t>Presentación de diapositivas - 20 minutos</a:t>
            </a:r>
          </a:p>
          <a:p>
            <a:pPr marL="171450" indent="-171450">
              <a:buFont typeface="Arial" panose="020B0604020202020204" pitchFamily="34" charset="0"/>
              <a:buChar char="•"/>
            </a:pPr>
            <a:r>
              <a:rPr lang="en-US"/>
              <a:t>Actividad de planificación individual - 10 minutos</a:t>
            </a:r>
          </a:p>
          <a:p>
            <a:endParaRPr lang="en-US"/>
          </a:p>
        </p:txBody>
      </p:sp>
      <p:sp>
        <p:nvSpPr>
          <p:cNvPr id="4" name="Slide Number Placeholder 3"/>
          <p:cNvSpPr>
            <a:spLocks noGrp="1"/>
          </p:cNvSpPr>
          <p:nvPr>
            <p:ph type="sldNum" sz="quarter" idx="5"/>
          </p:nvPr>
        </p:nvSpPr>
        <p:spPr/>
        <p:txBody>
          <a:bodyPr/>
          <a:lstStyle/>
          <a:p>
            <a:fld id="{6CCC8316-FB35-4AC8-984C-370EF0F37AED}" type="slidenum">
              <a:rPr lang="en-US" smtClean="0"/>
              <a:t>1</a:t>
            </a:fld>
            <a:endParaRPr lang="en-US"/>
          </a:p>
        </p:txBody>
      </p:sp>
    </p:spTree>
    <p:extLst>
      <p:ext uri="{BB962C8B-B14F-4D97-AF65-F5344CB8AC3E}">
        <p14:creationId xmlns:p14="http://schemas.microsoft.com/office/powerpoint/2010/main" val="106379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171450" indent="-171450">
              <a:buFontTx/>
              <a:buChar char="-"/>
            </a:pPr>
            <a:r>
              <a:rPr lang="en-US"/>
              <a:t>¡No hay necesidad de recrear la rueda!  Olimpiadas Especiales ha creado un montón de gráficos e información sobre salud que puedes utilizar.</a:t>
            </a:r>
          </a:p>
          <a:p>
            <a:pPr marL="171450" indent="-171450">
              <a:buFontTx/>
              <a:buChar char="-"/>
            </a:pPr>
            <a:endParaRPr lang="en-US"/>
          </a:p>
          <a:p>
            <a:pPr marL="0" indent="0">
              <a:buFontTx/>
              <a:buNone/>
            </a:pPr>
            <a:r>
              <a:rPr lang="en-US"/>
              <a:t>Nota del Facilitador:</a:t>
            </a:r>
          </a:p>
          <a:p>
            <a:pPr marL="171450" indent="-171450">
              <a:buFont typeface="Arial" panose="020B0604020202020204" pitchFamily="34" charset="0"/>
              <a:buChar char="•"/>
            </a:pPr>
            <a:r>
              <a:rPr lang="en-US"/>
              <a:t>Indique a los Mensajeros de </a:t>
            </a:r>
            <a:r>
              <a:rPr lang="en-US" baseline="0"/>
              <a:t>Salud que busquen recursos ya creados. </a:t>
            </a:r>
          </a:p>
        </p:txBody>
      </p:sp>
      <p:sp>
        <p:nvSpPr>
          <p:cNvPr id="4" name="Slide Number Placeholder 3"/>
          <p:cNvSpPr>
            <a:spLocks noGrp="1"/>
          </p:cNvSpPr>
          <p:nvPr>
            <p:ph type="sldNum" sz="quarter" idx="10"/>
          </p:nvPr>
        </p:nvSpPr>
        <p:spPr/>
        <p:txBody>
          <a:bodyPr/>
          <a:lstStyle/>
          <a:p>
            <a:fld id="{1AC5CC87-18D6-2949-8A9C-E6692CDF0070}" type="slidenum">
              <a:rPr lang="en-US" smtClean="0"/>
              <a:t>11</a:t>
            </a:fld>
            <a:endParaRPr lang="en-US"/>
          </a:p>
        </p:txBody>
      </p:sp>
    </p:spTree>
    <p:extLst>
      <p:ext uri="{BB962C8B-B14F-4D97-AF65-F5344CB8AC3E}">
        <p14:creationId xmlns:p14="http://schemas.microsoft.com/office/powerpoint/2010/main" val="196964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Tienes un público de atletas esperando tus noticias.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Una vez que hayas decidido </a:t>
            </a:r>
            <a:r>
              <a:rPr lang="en-US" baseline="0"/>
              <a:t>cómo te activarás en los medios de comunicación social, es importante que crees un plan para mantener tu presencia.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Se trata de una guía para planificar el uso de los medios de comunicación social durante los seis primeros meses como Mensajero de Salud. </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12</a:t>
            </a:fld>
            <a:endParaRPr lang="en-US"/>
          </a:p>
        </p:txBody>
      </p:sp>
    </p:spTree>
    <p:extLst>
      <p:ext uri="{BB962C8B-B14F-4D97-AF65-F5344CB8AC3E}">
        <p14:creationId xmlns:p14="http://schemas.microsoft.com/office/powerpoint/2010/main" val="94619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171450" indent="-171450">
              <a:buFontTx/>
              <a:buChar char="-"/>
            </a:pPr>
            <a:r>
              <a:rPr lang="en-US"/>
              <a:t>Los retos son una forma estupenda de conseguir que un grupo de personas se active en los medios de comunicación social en torno a la salud.  </a:t>
            </a:r>
          </a:p>
          <a:p>
            <a:pPr marL="171450" indent="-171450">
              <a:buFontTx/>
              <a:buChar char="-"/>
            </a:pPr>
            <a:r>
              <a:rPr lang="en-US"/>
              <a:t>¿Alguien puede compartir algún reto sanitario que haya visto o en el que haya participado?</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13</a:t>
            </a:fld>
            <a:endParaRPr lang="en-US"/>
          </a:p>
        </p:txBody>
      </p:sp>
    </p:spTree>
    <p:extLst>
      <p:ext uri="{BB962C8B-B14F-4D97-AF65-F5344CB8AC3E}">
        <p14:creationId xmlns:p14="http://schemas.microsoft.com/office/powerpoint/2010/main" val="2535134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171450" indent="-171450">
              <a:buFont typeface="Arial" panose="020B0604020202020204" pitchFamily="34" charset="0"/>
              <a:buChar char="•"/>
            </a:pPr>
            <a:r>
              <a:rPr lang="en-US"/>
              <a:t>Aquí tienes más ideas de retos.</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14</a:t>
            </a:fld>
            <a:endParaRPr lang="en-US"/>
          </a:p>
        </p:txBody>
      </p:sp>
    </p:spTree>
    <p:extLst>
      <p:ext uri="{BB962C8B-B14F-4D97-AF65-F5344CB8AC3E}">
        <p14:creationId xmlns:p14="http://schemas.microsoft.com/office/powerpoint/2010/main" val="32289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 quién no le gusta una buena foto de comida? </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15</a:t>
            </a:fld>
            <a:endParaRPr lang="en-US"/>
          </a:p>
        </p:txBody>
      </p:sp>
    </p:spTree>
    <p:extLst>
      <p:ext uri="{BB962C8B-B14F-4D97-AF65-F5344CB8AC3E}">
        <p14:creationId xmlns:p14="http://schemas.microsoft.com/office/powerpoint/2010/main" val="418116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a:t>Di:</a:t>
            </a:r>
          </a:p>
          <a:p>
            <a:pPr marL="171450" marR="0" lvl="0" indent="-171450" algn="l" defTabSz="3214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Es importante que los Mensajeros de Salud se pongan en contacto con su red social y vean cómo les va. </a:t>
            </a:r>
          </a:p>
          <a:p>
            <a:pPr marL="171450" marR="0" lvl="0" indent="-171450" algn="l" defTabSz="3214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Es una gran oportunidad para recibir recomendaciones de tus amigos y miembros del público sobre cómo mejorar en tu papel de Mensajero de Salud. </a:t>
            </a:r>
            <a:endParaRPr lang="en-US"/>
          </a:p>
          <a:p>
            <a:pPr marL="0" marR="0" lvl="0" indent="0" algn="l" defTabSz="321457" rtl="0" eaLnBrk="1" fontAlgn="auto" latinLnBrk="0" hangingPunct="1">
              <a:lnSpc>
                <a:spcPct val="100000"/>
              </a:lnSpc>
              <a:spcBef>
                <a:spcPts val="0"/>
              </a:spcBef>
              <a:spcAft>
                <a:spcPts val="0"/>
              </a:spcAft>
              <a:buClrTx/>
              <a:buSzTx/>
              <a:buFontTx/>
              <a:buNone/>
              <a:tabLst/>
              <a:defRPr/>
            </a:pPr>
            <a:endParaRPr lang="en-US"/>
          </a:p>
          <a:p>
            <a:pPr marL="0" marR="0" lvl="0" indent="0" algn="l" defTabSz="321457" rtl="0" eaLnBrk="1" fontAlgn="auto" latinLnBrk="0" hangingPunct="1">
              <a:lnSpc>
                <a:spcPct val="100000"/>
              </a:lnSpc>
              <a:spcBef>
                <a:spcPts val="0"/>
              </a:spcBef>
              <a:spcAft>
                <a:spcPts val="0"/>
              </a:spcAft>
              <a:buClrTx/>
              <a:buSzTx/>
              <a:buFontTx/>
              <a:buNone/>
              <a:tabLst/>
              <a:defRPr/>
            </a:pPr>
            <a:r>
              <a:rPr lang="en-US"/>
              <a:t>*Véase también </a:t>
            </a:r>
            <a:r>
              <a:rPr lang="en-US" baseline="0"/>
              <a:t>el documento de planificación</a:t>
            </a:r>
            <a:endParaRPr lang="en-US"/>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16</a:t>
            </a:fld>
            <a:endParaRPr lang="en-US"/>
          </a:p>
        </p:txBody>
      </p:sp>
    </p:spTree>
    <p:extLst>
      <p:ext uri="{BB962C8B-B14F-4D97-AF65-F5344CB8AC3E}">
        <p14:creationId xmlns:p14="http://schemas.microsoft.com/office/powerpoint/2010/main" val="50806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171450" indent="-171450">
              <a:buFont typeface="Arial" panose="020B0604020202020204" pitchFamily="34" charset="0"/>
              <a:buChar char="•"/>
            </a:pPr>
            <a:r>
              <a:rPr lang="en-US"/>
              <a:t>Compartir los éxitos </a:t>
            </a:r>
            <a:r>
              <a:rPr lang="en-US" baseline="0"/>
              <a:t>es importante para mantener la motivación, especialmente en el mundo de la salud y el fitness. </a:t>
            </a:r>
          </a:p>
          <a:p>
            <a:pPr marL="171450" indent="-171450">
              <a:buFont typeface="Arial" panose="020B0604020202020204" pitchFamily="34" charset="0"/>
              <a:buChar char="•"/>
            </a:pPr>
            <a:r>
              <a:rPr lang="en-US" baseline="0"/>
              <a:t>Los Mensajeros de Salud no sólo deben compartir sus progresos en los medios de comunicación social, sino también ponerse en contacto con los miembros de su grupo para ver cómo les va, ya sea publicando una pregunta o preguntando en privado. </a:t>
            </a: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17</a:t>
            </a:fld>
            <a:endParaRPr lang="en-US"/>
          </a:p>
        </p:txBody>
      </p:sp>
    </p:spTree>
    <p:extLst>
      <p:ext uri="{BB962C8B-B14F-4D97-AF65-F5344CB8AC3E}">
        <p14:creationId xmlns:p14="http://schemas.microsoft.com/office/powerpoint/2010/main" val="1201680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a:t>Di:</a:t>
            </a:r>
          </a:p>
          <a:p>
            <a:pPr marL="171450" marR="0" lvl="0" indent="-171450" algn="l" defTabSz="32145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Para </a:t>
            </a:r>
            <a:r>
              <a:rPr lang="en-US" baseline="0"/>
              <a:t>algunos de ustedes, la creación de un plan físico será una buena manera de mantenerse al día con sus grupos de medios de comunicación social. Sin embargo, esto no pretende ser una talla única para todos. Si alguien no quiere establecer un límite, no tiene por qué hacerlo.</a:t>
            </a:r>
          </a:p>
          <a:p>
            <a:pPr marL="0" marR="0" lvl="0" indent="0" algn="l" defTabSz="32145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a:p>
            <a:pPr marL="0" marR="0" lvl="0" indent="0" algn="l" defTabSz="321457"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18</a:t>
            </a:fld>
            <a:endParaRPr lang="en-US"/>
          </a:p>
        </p:txBody>
      </p:sp>
    </p:spTree>
    <p:extLst>
      <p:ext uri="{BB962C8B-B14F-4D97-AF65-F5344CB8AC3E}">
        <p14:creationId xmlns:p14="http://schemas.microsoft.com/office/powerpoint/2010/main" val="2916675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Tiempo total - 10 minutos</a:t>
            </a:r>
          </a:p>
          <a:p>
            <a:r>
              <a:rPr lang="en-US"/>
              <a:t>Mensajero de Salud/Mentor debate y rellena el documento de planificación de medios de comunicación social - 5 minutos</a:t>
            </a:r>
          </a:p>
          <a:p>
            <a:r>
              <a:rPr lang="en-US"/>
              <a:t>Informes de los grupos - 3 minutos (1 minuto por mesa)</a:t>
            </a:r>
          </a:p>
          <a:p>
            <a:endParaRPr lang="en-US"/>
          </a:p>
          <a:p>
            <a:r>
              <a:rPr lang="en-US"/>
              <a:t>Di:</a:t>
            </a:r>
          </a:p>
          <a:p>
            <a:pPr marL="171450" indent="-171450">
              <a:buFont typeface="Arial" panose="020B0604020202020204" pitchFamily="34" charset="0"/>
              <a:buChar char="•"/>
            </a:pPr>
            <a:r>
              <a:rPr lang="en-US"/>
              <a:t>Ahora dedicaremos unos minutos a crear el plan que guiará su actividad en los medios de comunicación social este año. </a:t>
            </a:r>
          </a:p>
          <a:p>
            <a:pPr marL="171450" indent="-171450">
              <a:buFont typeface="Arial" panose="020B0604020202020204" pitchFamily="34" charset="0"/>
              <a:buChar char="•"/>
            </a:pPr>
            <a:r>
              <a:rPr lang="en-US"/>
              <a:t>He aquí un ejemplo de plan. (leer viñetas)</a:t>
            </a:r>
          </a:p>
          <a:p>
            <a:endParaRPr lang="en-US"/>
          </a:p>
          <a:p>
            <a:r>
              <a:rPr lang="en-US"/>
              <a:t>Notas del Facilitador:</a:t>
            </a:r>
          </a:p>
          <a:p>
            <a:pPr marL="171450" indent="-171450">
              <a:buFont typeface="Arial" panose="020B0604020202020204" pitchFamily="34" charset="0"/>
              <a:buChar char="•"/>
            </a:pPr>
            <a:r>
              <a:rPr lang="en-US"/>
              <a:t>El Mensajero de Salud y su Mentor deben rellenar juntos la hoja de trabajo "Planificación de medios de comunicación social".</a:t>
            </a:r>
          </a:p>
          <a:p>
            <a:pPr marL="171450" indent="-171450">
              <a:buFont typeface="Arial" panose="020B0604020202020204" pitchFamily="34" charset="0"/>
              <a:buChar char="•"/>
            </a:pPr>
            <a:r>
              <a:rPr lang="en-US"/>
              <a:t>Si hay algún atleta que no quiere utilizar los medios de comunicación social, ¡no pasa nada!</a:t>
            </a:r>
          </a:p>
        </p:txBody>
      </p:sp>
      <p:sp>
        <p:nvSpPr>
          <p:cNvPr id="4" name="Slide Number Placeholder 3"/>
          <p:cNvSpPr>
            <a:spLocks noGrp="1"/>
          </p:cNvSpPr>
          <p:nvPr>
            <p:ph type="sldNum" sz="quarter" idx="10"/>
          </p:nvPr>
        </p:nvSpPr>
        <p:spPr/>
        <p:txBody>
          <a:bodyPr/>
          <a:lstStyle/>
          <a:p>
            <a:fld id="{1AC5CC87-18D6-2949-8A9C-E6692CDF0070}" type="slidenum">
              <a:rPr lang="en-US" smtClean="0"/>
              <a:t>19</a:t>
            </a:fld>
            <a:endParaRPr lang="en-US"/>
          </a:p>
        </p:txBody>
      </p:sp>
    </p:spTree>
    <p:extLst>
      <p:ext uri="{BB962C8B-B14F-4D97-AF65-F5344CB8AC3E}">
        <p14:creationId xmlns:p14="http://schemas.microsoft.com/office/powerpoint/2010/main" val="115058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171450" indent="-171450">
              <a:buFontTx/>
              <a:buChar char="-"/>
            </a:pPr>
            <a:r>
              <a:rPr lang="en-US"/>
              <a:t>El objetivo de esta sesión es </a:t>
            </a:r>
            <a:r>
              <a:rPr lang="en-US" baseline="0"/>
              <a:t>que salgas preparado para utilizar tus medios de comunicación social para difundir mensajes a tus compañeros de equipo y a la comunidad de Olimpiadas Especiales sobre salud y bienestar.</a:t>
            </a:r>
          </a:p>
          <a:p>
            <a:pPr marL="171450" indent="-171450">
              <a:buFontTx/>
              <a:buChar char="-"/>
            </a:pPr>
            <a:r>
              <a:rPr lang="en-US" baseline="0"/>
              <a:t>Quiero que entiendas que </a:t>
            </a:r>
            <a:r>
              <a:rPr lang="en-US" b="1" baseline="0"/>
              <a:t>esto puede hacerse fácilmente</a:t>
            </a:r>
            <a:r>
              <a:rPr lang="en-US" baseline="0"/>
              <a:t>. </a:t>
            </a:r>
          </a:p>
          <a:p>
            <a:pPr marL="171450" indent="-171450">
              <a:buFontTx/>
              <a:buChar char="-"/>
            </a:pPr>
            <a:r>
              <a:rPr lang="en-US" baseline="0"/>
              <a:t>Esta sesión </a:t>
            </a:r>
            <a:r>
              <a:rPr lang="en-US" b="1" baseline="0"/>
              <a:t>te ayudará a poner en marcha un plan, para que te </a:t>
            </a:r>
            <a:r>
              <a:rPr lang="en-US" baseline="0"/>
              <a:t>sientas preparado para empezar por tu cuenta cuando llegues a casa. </a:t>
            </a:r>
          </a:p>
          <a:p>
            <a:endParaRPr lang="en-US" baseline="0"/>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2</a:t>
            </a:fld>
            <a:endParaRPr lang="en-US"/>
          </a:p>
        </p:txBody>
      </p:sp>
    </p:spTree>
    <p:extLst>
      <p:ext uri="{BB962C8B-B14F-4D97-AF65-F5344CB8AC3E}">
        <p14:creationId xmlns:p14="http://schemas.microsoft.com/office/powerpoint/2010/main" val="157362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endParaRPr lang="en-US" baseline="0"/>
          </a:p>
          <a:p>
            <a:pPr marL="171450" indent="-171450">
              <a:buFont typeface="Arial" panose="020B0604020202020204" pitchFamily="34" charset="0"/>
              <a:buChar char="•"/>
            </a:pPr>
            <a:r>
              <a:rPr lang="en-US" baseline="0"/>
              <a:t>Con diferencia, los medios de comunicación social son la forma más fácil y accesible de llegar a un grupo de personas en un momento dado. </a:t>
            </a: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3</a:t>
            </a:fld>
            <a:endParaRPr lang="en-US"/>
          </a:p>
        </p:txBody>
      </p:sp>
    </p:spTree>
    <p:extLst>
      <p:ext uri="{BB962C8B-B14F-4D97-AF65-F5344CB8AC3E}">
        <p14:creationId xmlns:p14="http://schemas.microsoft.com/office/powerpoint/2010/main" val="90631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¿Qué espera conseguir en este puesto?</a:t>
            </a:r>
            <a:endParaRPr lang="en-US" sz="1200" i="1"/>
          </a:p>
          <a:p>
            <a:endParaRPr lang="en-US"/>
          </a:p>
          <a:p>
            <a:endParaRPr lang="en-US"/>
          </a:p>
          <a:p>
            <a:r>
              <a:rPr lang="en-US"/>
              <a:t>Notas del Facilitador:</a:t>
            </a:r>
          </a:p>
          <a:p>
            <a:pPr marL="171450" indent="-171450">
              <a:buFont typeface="Arial" panose="020B0604020202020204" pitchFamily="34" charset="0"/>
              <a:buChar char="•"/>
            </a:pPr>
            <a:r>
              <a:rPr lang="en-US"/>
              <a:t>Es muy importante guiar a sus atletas en su papel </a:t>
            </a:r>
            <a:r>
              <a:rPr lang="en-US" baseline="0"/>
              <a:t>de Mensajeros de Salud.</a:t>
            </a:r>
          </a:p>
          <a:p>
            <a:pPr marL="171450" indent="-171450">
              <a:buFont typeface="Arial" panose="020B0604020202020204" pitchFamily="34" charset="0"/>
              <a:buChar char="•"/>
            </a:pPr>
            <a:r>
              <a:rPr lang="en-US" baseline="0"/>
              <a:t>Pregúntales si hay otras cosas que quieran hacer en este puesto. </a:t>
            </a:r>
          </a:p>
          <a:p>
            <a:endParaRPr lang="en-US" baseline="0"/>
          </a:p>
          <a:p>
            <a:endParaRPr lang="en-US" baseline="0"/>
          </a:p>
          <a:p>
            <a:endParaRPr lang="en-US" baseline="0"/>
          </a:p>
        </p:txBody>
      </p:sp>
      <p:sp>
        <p:nvSpPr>
          <p:cNvPr id="4" name="Slide Number Placeholder 3"/>
          <p:cNvSpPr>
            <a:spLocks noGrp="1"/>
          </p:cNvSpPr>
          <p:nvPr>
            <p:ph type="sldNum" sz="quarter" idx="10"/>
          </p:nvPr>
        </p:nvSpPr>
        <p:spPr/>
        <p:txBody>
          <a:bodyPr/>
          <a:lstStyle/>
          <a:p>
            <a:fld id="{1AC5CC87-18D6-2949-8A9C-E6692CDF0070}" type="slidenum">
              <a:rPr lang="en-US" smtClean="0"/>
              <a:t>4</a:t>
            </a:fld>
            <a:endParaRPr lang="en-US"/>
          </a:p>
        </p:txBody>
      </p:sp>
    </p:spTree>
    <p:extLst>
      <p:ext uri="{BB962C8B-B14F-4D97-AF65-F5344CB8AC3E}">
        <p14:creationId xmlns:p14="http://schemas.microsoft.com/office/powerpoint/2010/main" val="404577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 del Facilitador:</a:t>
            </a:r>
          </a:p>
          <a:p>
            <a:pPr marL="171450" indent="-171450">
              <a:buFontTx/>
              <a:buChar char="-"/>
            </a:pPr>
            <a:r>
              <a:rPr lang="en-US"/>
              <a:t>Haga que los grupos discutan estas preguntas en sus mesas. (4 minutos)</a:t>
            </a:r>
          </a:p>
          <a:p>
            <a:pPr marL="171450" indent="-171450">
              <a:buFontTx/>
              <a:buChar char="-"/>
            </a:pPr>
            <a:r>
              <a:rPr lang="en-US"/>
              <a:t>Pide a una mesa que comparta con todos sus respuestas. (1 minuto)</a:t>
            </a:r>
          </a:p>
        </p:txBody>
      </p:sp>
      <p:sp>
        <p:nvSpPr>
          <p:cNvPr id="4" name="Slide Number Placeholder 3"/>
          <p:cNvSpPr>
            <a:spLocks noGrp="1"/>
          </p:cNvSpPr>
          <p:nvPr>
            <p:ph type="sldNum" sz="quarter" idx="10"/>
          </p:nvPr>
        </p:nvSpPr>
        <p:spPr/>
        <p:txBody>
          <a:bodyPr/>
          <a:lstStyle/>
          <a:p>
            <a:fld id="{1AC5CC87-18D6-2949-8A9C-E6692CDF0070}" type="slidenum">
              <a:rPr lang="en-US" smtClean="0"/>
              <a:t>5</a:t>
            </a:fld>
            <a:endParaRPr lang="en-US"/>
          </a:p>
        </p:txBody>
      </p:sp>
    </p:spTree>
    <p:extLst>
      <p:ext uri="{BB962C8B-B14F-4D97-AF65-F5344CB8AC3E}">
        <p14:creationId xmlns:p14="http://schemas.microsoft.com/office/powerpoint/2010/main" val="411313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 del Facilitador:</a:t>
            </a:r>
          </a:p>
          <a:p>
            <a:pPr marL="171450" indent="-171450">
              <a:buFont typeface="Arial" panose="020B0604020202020204" pitchFamily="34" charset="0"/>
              <a:buChar char="•"/>
            </a:pPr>
            <a:r>
              <a:rPr lang="en-US"/>
              <a:t>Es importante que los atletas comprendan que son líderes en </a:t>
            </a:r>
            <a:r>
              <a:rPr lang="en-US" baseline="0"/>
              <a:t>este papel. He aquí algunos consejos para ayudarles a encontrar su voz como líderes dentro del movimiento de Salud en Olimpiadas Especiales. </a:t>
            </a:r>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6</a:t>
            </a:fld>
            <a:endParaRPr lang="en-US"/>
          </a:p>
        </p:txBody>
      </p:sp>
    </p:spTree>
    <p:extLst>
      <p:ext uri="{BB962C8B-B14F-4D97-AF65-F5344CB8AC3E}">
        <p14:creationId xmlns:p14="http://schemas.microsoft.com/office/powerpoint/2010/main" val="263456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t>
            </a:r>
          </a:p>
          <a:p>
            <a:pPr marL="171450" indent="-171450">
              <a:buFont typeface="Arial" panose="020B0604020202020204" pitchFamily="34" charset="0"/>
              <a:buChar char="•"/>
            </a:pPr>
            <a:r>
              <a:rPr lang="en-US"/>
              <a:t>Cada uno tiene </a:t>
            </a:r>
            <a:r>
              <a:rPr lang="en-US" baseline="0"/>
              <a:t>su propio estilo y querrá hacer las cosas de forma diferente. </a:t>
            </a:r>
          </a:p>
          <a:p>
            <a:pPr marL="171450" indent="-171450">
              <a:buFont typeface="Arial" panose="020B0604020202020204" pitchFamily="34" charset="0"/>
              <a:buChar char="•"/>
            </a:pPr>
            <a:r>
              <a:rPr lang="en-US" baseline="0"/>
              <a:t>Estas son las formas en que recomendamos utilizar los medios de comunicación social, pero ¿alguien tiene otra idea?</a:t>
            </a:r>
          </a:p>
          <a:p>
            <a:endParaRPr lang="en-US" baseline="0"/>
          </a:p>
          <a:p>
            <a:r>
              <a:rPr lang="en-US" baseline="0"/>
              <a:t>Notas del Facilitador:</a:t>
            </a:r>
          </a:p>
          <a:p>
            <a:pPr marL="171450" indent="-171450">
              <a:buFont typeface="Arial" panose="020B0604020202020204" pitchFamily="34" charset="0"/>
              <a:buChar char="•"/>
            </a:pPr>
            <a:r>
              <a:rPr lang="en-US" baseline="0"/>
              <a:t>Estas ideas de activación están ordenadas de menos a más complicadas. </a:t>
            </a:r>
          </a:p>
          <a:p>
            <a:pPr marL="171450" indent="-171450">
              <a:buFont typeface="Arial" panose="020B0604020202020204" pitchFamily="34" charset="0"/>
              <a:buChar char="•"/>
            </a:pPr>
            <a:r>
              <a:rPr lang="en-US" baseline="0"/>
              <a:t>Las siguientes diapositivas mostrarán cómo es esto. </a:t>
            </a:r>
          </a:p>
          <a:p>
            <a:endParaRPr lang="en-US" baseline="0"/>
          </a:p>
          <a:p>
            <a:endParaRPr lang="en-US" baseline="0"/>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7</a:t>
            </a:fld>
            <a:endParaRPr lang="en-US"/>
          </a:p>
        </p:txBody>
      </p:sp>
    </p:spTree>
    <p:extLst>
      <p:ext uri="{BB962C8B-B14F-4D97-AF65-F5344CB8AC3E}">
        <p14:creationId xmlns:p14="http://schemas.microsoft.com/office/powerpoint/2010/main" val="3321023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a:t>Nota del Facilitador:</a:t>
            </a:r>
          </a:p>
          <a:p>
            <a:pPr marL="0" marR="0" lvl="0" indent="0" algn="l" defTabSz="321457" rtl="0" eaLnBrk="1" fontAlgn="auto" latinLnBrk="0" hangingPunct="1">
              <a:lnSpc>
                <a:spcPct val="100000"/>
              </a:lnSpc>
              <a:spcBef>
                <a:spcPts val="0"/>
              </a:spcBef>
              <a:spcAft>
                <a:spcPts val="0"/>
              </a:spcAft>
              <a:buClrTx/>
              <a:buSzTx/>
              <a:buFontTx/>
              <a:buNone/>
              <a:tabLst/>
              <a:defRPr/>
            </a:pPr>
            <a:r>
              <a:rPr lang="en-US"/>
              <a:t>- Este </a:t>
            </a:r>
            <a:r>
              <a:rPr lang="en-US" baseline="0"/>
              <a:t>enlace le mostrará cómo crear una página: https://www.facebook.com/pages/creation/</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9</a:t>
            </a:fld>
            <a:endParaRPr lang="en-US"/>
          </a:p>
        </p:txBody>
      </p:sp>
    </p:spTree>
    <p:extLst>
      <p:ext uri="{BB962C8B-B14F-4D97-AF65-F5344CB8AC3E}">
        <p14:creationId xmlns:p14="http://schemas.microsoft.com/office/powerpoint/2010/main" val="292072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US" baseline="0"/>
              <a:t>Este enlace le mostrará cómo crear un grupo privado: https://www.facebook.com/help/167970719931213/</a:t>
            </a:r>
          </a:p>
          <a:p>
            <a:endParaRPr lang="en-US"/>
          </a:p>
        </p:txBody>
      </p:sp>
      <p:sp>
        <p:nvSpPr>
          <p:cNvPr id="4" name="Slide Number Placeholder 3"/>
          <p:cNvSpPr>
            <a:spLocks noGrp="1"/>
          </p:cNvSpPr>
          <p:nvPr>
            <p:ph type="sldNum" sz="quarter" idx="10"/>
          </p:nvPr>
        </p:nvSpPr>
        <p:spPr/>
        <p:txBody>
          <a:bodyPr/>
          <a:lstStyle/>
          <a:p>
            <a:fld id="{1AC5CC87-18D6-2949-8A9C-E6692CDF0070}" type="slidenum">
              <a:rPr lang="en-US" smtClean="0"/>
              <a:t>10</a:t>
            </a:fld>
            <a:endParaRPr lang="en-US"/>
          </a:p>
        </p:txBody>
      </p:sp>
    </p:spTree>
    <p:extLst>
      <p:ext uri="{BB962C8B-B14F-4D97-AF65-F5344CB8AC3E}">
        <p14:creationId xmlns:p14="http://schemas.microsoft.com/office/powerpoint/2010/main" val="140962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421752-013A-F846-A224-C050C598DA3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38477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65299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292535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CC6F34-350C-9D48-A06E-294113D0B0B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58049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084116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CC6F34-350C-9D48-A06E-294113D0B0B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396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CC6F34-350C-9D48-A06E-294113D0B0B9}"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8125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CC6F34-350C-9D48-A06E-294113D0B0B9}"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644975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CC6F34-350C-9D48-A06E-294113D0B0B9}"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405513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C6F34-350C-9D48-A06E-294113D0B0B9}"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498706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31525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421752-013A-F846-A224-C050C598DA3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68702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CC6F34-350C-9D48-A06E-294113D0B0B9}"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994703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1971671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CC6F34-350C-9D48-A06E-294113D0B0B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43A04-39EC-6A40-89AD-6AAB51D20199}" type="slidenum">
              <a:rPr lang="en-US" smtClean="0"/>
              <a:t>‹#›</a:t>
            </a:fld>
            <a:endParaRPr lang="en-US"/>
          </a:p>
        </p:txBody>
      </p:sp>
    </p:spTree>
    <p:extLst>
      <p:ext uri="{BB962C8B-B14F-4D97-AF65-F5344CB8AC3E}">
        <p14:creationId xmlns:p14="http://schemas.microsoft.com/office/powerpoint/2010/main" val="6707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421752-013A-F846-A224-C050C598DA3C}"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61439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421752-013A-F846-A224-C050C598DA3C}"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10228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421752-013A-F846-A224-C050C598DA3C}"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86104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421752-013A-F846-A224-C050C598DA3C}"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136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21752-013A-F846-A224-C050C598DA3C}"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49527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52281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421752-013A-F846-A224-C050C598DA3C}"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DEDA7-8FE2-BE49-B2EE-5CB0341EADE5}" type="slidenum">
              <a:rPr lang="en-US" smtClean="0"/>
              <a:t>‹#›</a:t>
            </a:fld>
            <a:endParaRPr lang="en-US"/>
          </a:p>
        </p:txBody>
      </p:sp>
    </p:spTree>
    <p:extLst>
      <p:ext uri="{BB962C8B-B14F-4D97-AF65-F5344CB8AC3E}">
        <p14:creationId xmlns:p14="http://schemas.microsoft.com/office/powerpoint/2010/main" val="159259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2890" y="401703"/>
            <a:ext cx="7886700" cy="585850"/>
          </a:xfrm>
          <a:prstGeom prst="rect">
            <a:avLst/>
          </a:prstGeom>
        </p:spPr>
        <p:txBody>
          <a:bodyPr vert="horz" lIns="91440" tIns="45720" rIns="91440" bIns="45720" rtlCol="0" anchor="ctr">
            <a:normAutofit/>
          </a:bodyPr>
          <a:lstStyle/>
          <a:p>
            <a:r>
              <a:rPr lang="en-US"/>
              <a:t>Haga clic para editar el estilo del título principal</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21752-013A-F846-A224-C050C598DA3C}" type="datetimeFigureOut">
              <a:rPr lang="en-US" smtClean="0"/>
              <a:t>11/15/2024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DEDA7-8FE2-BE49-B2EE-5CB0341EADE5}" type="slidenum">
              <a:rPr lang="en-US" smtClean="0"/>
              <a:t>‹#›</a:t>
            </a:fld>
            <a:endParaRPr lang="en-US"/>
          </a:p>
        </p:txBody>
      </p:sp>
    </p:spTree>
    <p:extLst>
      <p:ext uri="{BB962C8B-B14F-4D97-AF65-F5344CB8AC3E}">
        <p14:creationId xmlns:p14="http://schemas.microsoft.com/office/powerpoint/2010/main" val="1185178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bg1"/>
          </a:solidFill>
          <a:latin typeface="Ubuntu" charset="0"/>
          <a:ea typeface="Ubuntu" charset="0"/>
          <a:cs typeface="Ubuntu"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Haga clic para editar el estilo del título principal</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C6F34-350C-9D48-A06E-294113D0B0B9}" type="datetimeFigureOut">
              <a:rPr lang="en-US" smtClean="0"/>
              <a:t>11/15/2024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43A04-39EC-6A40-89AD-6AAB51D20199}" type="slidenum">
              <a:rPr lang="en-US" smtClean="0"/>
              <a:t>‹#›</a:t>
            </a:fld>
            <a:endParaRPr lang="en-US"/>
          </a:p>
        </p:txBody>
      </p:sp>
    </p:spTree>
    <p:extLst>
      <p:ext uri="{BB962C8B-B14F-4D97-AF65-F5344CB8AC3E}">
        <p14:creationId xmlns:p14="http://schemas.microsoft.com/office/powerpoint/2010/main" val="4016851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specialolympics.org/MyHealth"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495" y="1921013"/>
            <a:ext cx="8163829" cy="2387600"/>
          </a:xfrm>
        </p:spPr>
        <p:txBody>
          <a:bodyPr>
            <a:normAutofit fontScale="90000"/>
          </a:bodyPr>
          <a:lstStyle/>
          <a:p>
            <a:pPr algn="l"/>
            <a:r>
              <a:rPr lang="en-US" dirty="0" err="1"/>
              <a:t>Utilizar</a:t>
            </a:r>
            <a:r>
              <a:rPr lang="en-US" dirty="0"/>
              <a:t> </a:t>
            </a:r>
            <a:r>
              <a:rPr lang="en-US" dirty="0" err="1"/>
              <a:t>los</a:t>
            </a:r>
            <a:r>
              <a:rPr lang="en-US" dirty="0"/>
              <a:t> </a:t>
            </a:r>
            <a:r>
              <a:rPr lang="en-US" dirty="0" err="1"/>
              <a:t>medios</a:t>
            </a:r>
            <a:r>
              <a:rPr lang="en-US" dirty="0"/>
              <a:t> de </a:t>
            </a:r>
            <a:r>
              <a:rPr lang="en-US" dirty="0" err="1"/>
              <a:t>comunicación</a:t>
            </a:r>
            <a:r>
              <a:rPr lang="en-US" dirty="0"/>
              <a:t> </a:t>
            </a:r>
            <a:r>
              <a:rPr lang="en-US" b="1" dirty="0">
                <a:solidFill>
                  <a:schemeClr val="bg1"/>
                </a:solidFill>
                <a:latin typeface="Ubuntu" charset="0"/>
                <a:ea typeface="Ubuntu" charset="0"/>
                <a:cs typeface="Ubuntu" charset="0"/>
              </a:rPr>
              <a:t>social para </a:t>
            </a:r>
            <a:r>
              <a:rPr lang="en-US" b="1" dirty="0" err="1">
                <a:solidFill>
                  <a:schemeClr val="bg1"/>
                </a:solidFill>
                <a:latin typeface="Ubuntu" charset="0"/>
                <a:ea typeface="Ubuntu" charset="0"/>
                <a:cs typeface="Ubuntu" charset="0"/>
              </a:rPr>
              <a:t>difundir</a:t>
            </a:r>
            <a:r>
              <a:rPr lang="en-US" b="1" dirty="0">
                <a:solidFill>
                  <a:schemeClr val="bg1"/>
                </a:solidFill>
                <a:latin typeface="Ubuntu" charset="0"/>
                <a:ea typeface="Ubuntu" charset="0"/>
                <a:cs typeface="Ubuntu" charset="0"/>
              </a:rPr>
              <a:t> </a:t>
            </a:r>
            <a:r>
              <a:rPr lang="en-US" b="1" dirty="0" err="1">
                <a:solidFill>
                  <a:schemeClr val="bg1"/>
                </a:solidFill>
                <a:latin typeface="Ubuntu" charset="0"/>
                <a:ea typeface="Ubuntu" charset="0"/>
                <a:cs typeface="Ubuntu" charset="0"/>
              </a:rPr>
              <a:t>mensajes</a:t>
            </a:r>
            <a:r>
              <a:rPr lang="en-US" b="1" dirty="0">
                <a:solidFill>
                  <a:schemeClr val="bg1"/>
                </a:solidFill>
                <a:latin typeface="Ubuntu" charset="0"/>
                <a:ea typeface="Ubuntu" charset="0"/>
                <a:cs typeface="Ubuntu" charset="0"/>
              </a:rPr>
              <a:t> </a:t>
            </a:r>
            <a:r>
              <a:rPr lang="en-US" b="1" dirty="0" err="1">
                <a:solidFill>
                  <a:schemeClr val="bg1"/>
                </a:solidFill>
                <a:latin typeface="Ubuntu" charset="0"/>
                <a:ea typeface="Ubuntu" charset="0"/>
                <a:cs typeface="Ubuntu" charset="0"/>
              </a:rPr>
              <a:t>sobre</a:t>
            </a:r>
            <a:r>
              <a:rPr lang="en-US" b="1" dirty="0">
                <a:solidFill>
                  <a:schemeClr val="bg1"/>
                </a:solidFill>
                <a:latin typeface="Ubuntu" charset="0"/>
                <a:ea typeface="Ubuntu" charset="0"/>
                <a:cs typeface="Ubuntu" charset="0"/>
              </a:rPr>
              <a:t> </a:t>
            </a:r>
            <a:r>
              <a:rPr lang="en-US" b="1" dirty="0" err="1">
                <a:solidFill>
                  <a:schemeClr val="bg1"/>
                </a:solidFill>
                <a:latin typeface="Ubuntu" charset="0"/>
                <a:ea typeface="Ubuntu" charset="0"/>
                <a:cs typeface="Ubuntu" charset="0"/>
              </a:rPr>
              <a:t>salud</a:t>
            </a:r>
            <a:r>
              <a:rPr lang="en-US" b="1" dirty="0">
                <a:solidFill>
                  <a:schemeClr val="bg1"/>
                </a:solidFill>
                <a:latin typeface="Ubuntu" charset="0"/>
                <a:ea typeface="Ubuntu" charset="0"/>
                <a:cs typeface="Ubuntu" charset="0"/>
              </a:rPr>
              <a:t> </a:t>
            </a:r>
            <a:br>
              <a:rPr lang="en-US" dirty="0">
                <a:solidFill>
                  <a:schemeClr val="bg1"/>
                </a:solidFill>
                <a:latin typeface="Ubuntu" charset="0"/>
                <a:ea typeface="Ubuntu" charset="0"/>
                <a:cs typeface="Ubuntu" charset="0"/>
              </a:rPr>
            </a:br>
            <a:endParaRPr lang="en-US" dirty="0">
              <a:latin typeface="Ubuntu" charset="0"/>
              <a:ea typeface="Ubuntu" charset="0"/>
              <a:cs typeface="Ubuntu" charset="0"/>
            </a:endParaRPr>
          </a:p>
        </p:txBody>
      </p:sp>
    </p:spTree>
    <p:extLst>
      <p:ext uri="{BB962C8B-B14F-4D97-AF65-F5344CB8AC3E}">
        <p14:creationId xmlns:p14="http://schemas.microsoft.com/office/powerpoint/2010/main" val="105614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Crear un grupo privado</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1453" y="2050697"/>
            <a:ext cx="7021093" cy="4122472"/>
          </a:xfrm>
          <a:ln>
            <a:solidFill>
              <a:schemeClr val="tx1"/>
            </a:solidFill>
          </a:ln>
        </p:spPr>
      </p:pic>
    </p:spTree>
    <p:extLst>
      <p:ext uri="{BB962C8B-B14F-4D97-AF65-F5344CB8AC3E}">
        <p14:creationId xmlns:p14="http://schemas.microsoft.com/office/powerpoint/2010/main" val="367766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Materiales y recursos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852717"/>
            <a:ext cx="3828659" cy="2010008"/>
          </a:xfrm>
          <a:prstGeom prst="rect">
            <a:avLst/>
          </a:prstGeom>
          <a:ln>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1838070"/>
            <a:ext cx="3829802" cy="2024655"/>
          </a:xfrm>
          <a:prstGeom prst="rect">
            <a:avLst/>
          </a:prstGeom>
          <a:ln>
            <a:solidFill>
              <a:schemeClr val="tx2"/>
            </a:solidFill>
          </a:ln>
        </p:spPr>
      </p:pic>
      <p:sp>
        <p:nvSpPr>
          <p:cNvPr id="3" name="TextBox 2"/>
          <p:cNvSpPr txBox="1"/>
          <p:nvPr/>
        </p:nvSpPr>
        <p:spPr>
          <a:xfrm>
            <a:off x="247625" y="5589240"/>
            <a:ext cx="8496944" cy="461665"/>
          </a:xfrm>
          <a:prstGeom prst="rect">
            <a:avLst/>
          </a:prstGeom>
          <a:noFill/>
        </p:spPr>
        <p:txBody>
          <a:bodyPr wrap="square" rtlCol="0">
            <a:spAutoFit/>
          </a:bodyPr>
          <a:lstStyle/>
          <a:p>
            <a:pPr algn="ctr"/>
            <a:r>
              <a:rPr lang="en-US" sz="2400">
                <a:hlinkClick r:id="rId5"/>
              </a:rPr>
              <a:t>www.SpecialOlympics.org/MyHealth </a:t>
            </a:r>
          </a:p>
        </p:txBody>
      </p:sp>
      <p:sp>
        <p:nvSpPr>
          <p:cNvPr id="9" name="TextBox 8"/>
          <p:cNvSpPr txBox="1"/>
          <p:nvPr/>
        </p:nvSpPr>
        <p:spPr>
          <a:xfrm>
            <a:off x="262890" y="4146217"/>
            <a:ext cx="8481679" cy="892552"/>
          </a:xfrm>
          <a:prstGeom prst="rect">
            <a:avLst/>
          </a:prstGeom>
          <a:noFill/>
        </p:spPr>
        <p:txBody>
          <a:bodyPr wrap="square" rtlCol="0">
            <a:spAutoFit/>
          </a:bodyPr>
          <a:lstStyle/>
          <a:p>
            <a:r>
              <a:rPr lang="en-US" sz="2600"/>
              <a:t>Ya hay muchos materiales creados para promover la Salud en Olimpiadas Especiales. Échales un vistazo. </a:t>
            </a:r>
          </a:p>
        </p:txBody>
      </p:sp>
    </p:spTree>
    <p:extLst>
      <p:ext uri="{BB962C8B-B14F-4D97-AF65-F5344CB8AC3E}">
        <p14:creationId xmlns:p14="http://schemas.microsoft.com/office/powerpoint/2010/main" val="2489402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9" y="264517"/>
            <a:ext cx="5522261" cy="839391"/>
          </a:xfrm>
        </p:spPr>
        <p:txBody>
          <a:bodyPr>
            <a:noAutofit/>
          </a:bodyPr>
          <a:lstStyle/>
          <a:p>
            <a:r>
              <a:rPr lang="en-US" sz="3000" dirty="0"/>
              <a:t>Hoja de </a:t>
            </a:r>
            <a:r>
              <a:rPr lang="en-US" sz="3000" dirty="0" err="1"/>
              <a:t>ruta</a:t>
            </a:r>
            <a:r>
              <a:rPr lang="en-US" sz="3000" dirty="0"/>
              <a:t> </a:t>
            </a:r>
            <a:r>
              <a:rPr lang="en-US" sz="3000" dirty="0" err="1"/>
              <a:t>hacia</a:t>
            </a:r>
            <a:r>
              <a:rPr lang="en-US" sz="3000" dirty="0"/>
              <a:t> el éxito: ¡la </a:t>
            </a:r>
            <a:r>
              <a:rPr lang="en-US" sz="3000" dirty="0" err="1"/>
              <a:t>planificación</a:t>
            </a:r>
            <a:r>
              <a:rPr lang="en-US" sz="3000" dirty="0"/>
              <a:t> </a:t>
            </a:r>
            <a:r>
              <a:rPr lang="en-US" sz="3000" dirty="0" err="1"/>
              <a:t>hace</a:t>
            </a:r>
            <a:r>
              <a:rPr lang="en-US" sz="3000" dirty="0"/>
              <a:t> la </a:t>
            </a:r>
            <a:r>
              <a:rPr lang="en-US" sz="3000" dirty="0" err="1"/>
              <a:t>perfección</a:t>
            </a:r>
            <a:r>
              <a:rPr lang="en-US" sz="3000" dirty="0"/>
              <a:t>!  </a:t>
            </a:r>
          </a:p>
        </p:txBody>
      </p:sp>
      <p:sp>
        <p:nvSpPr>
          <p:cNvPr id="3" name="Rectangle 2"/>
          <p:cNvSpPr/>
          <p:nvPr/>
        </p:nvSpPr>
        <p:spPr>
          <a:xfrm>
            <a:off x="181668" y="1797546"/>
            <a:ext cx="8570446" cy="4555093"/>
          </a:xfrm>
          <a:prstGeom prst="rect">
            <a:avLst/>
          </a:prstGeom>
        </p:spPr>
        <p:txBody>
          <a:bodyPr wrap="square">
            <a:spAutoFit/>
          </a:bodyPr>
          <a:lstStyle/>
          <a:p>
            <a:pPr marL="342900" indent="-342900" algn="l">
              <a:buFont typeface="Arial" panose="020B0604020202020204" pitchFamily="34" charset="0"/>
              <a:buChar char="•"/>
            </a:pPr>
            <a:r>
              <a:rPr lang="en-US" sz="2800" b="1" dirty="0" err="1"/>
              <a:t>Mes</a:t>
            </a:r>
            <a:r>
              <a:rPr lang="en-US" sz="2800" b="1" dirty="0"/>
              <a:t> 1: </a:t>
            </a:r>
            <a:r>
              <a:rPr lang="en-US" sz="2800" dirty="0"/>
              <a:t>Agenda y </a:t>
            </a:r>
            <a:r>
              <a:rPr lang="en-US" sz="2800" dirty="0" err="1"/>
              <a:t>planificación</a:t>
            </a:r>
            <a:endParaRPr lang="en-US" sz="2800" dirty="0"/>
          </a:p>
          <a:p>
            <a:pPr marL="664357" lvl="1" indent="-342900" algn="l">
              <a:spcAft>
                <a:spcPts val="600"/>
              </a:spcAft>
              <a:buFont typeface="Arial" panose="020B0604020202020204" pitchFamily="34" charset="0"/>
              <a:buChar char="•"/>
            </a:pPr>
            <a:r>
              <a:rPr lang="en-US" sz="2400" dirty="0" err="1"/>
              <a:t>Utiliza</a:t>
            </a:r>
            <a:r>
              <a:rPr lang="en-US" sz="2400" dirty="0"/>
              <a:t> </a:t>
            </a:r>
            <a:r>
              <a:rPr lang="en-US" sz="2400" dirty="0" err="1"/>
              <a:t>tus</a:t>
            </a:r>
            <a:r>
              <a:rPr lang="en-US" sz="2400" dirty="0"/>
              <a:t> </a:t>
            </a:r>
            <a:r>
              <a:rPr lang="en-US" sz="2400" dirty="0" err="1"/>
              <a:t>documentos</a:t>
            </a:r>
            <a:r>
              <a:rPr lang="en-US" sz="2400" dirty="0"/>
              <a:t> de </a:t>
            </a:r>
            <a:r>
              <a:rPr lang="en-US" sz="2400" dirty="0" err="1"/>
              <a:t>planificación</a:t>
            </a:r>
            <a:r>
              <a:rPr lang="en-US" sz="2400" dirty="0"/>
              <a:t> para </a:t>
            </a:r>
            <a:r>
              <a:rPr lang="en-US" sz="2400" dirty="0" err="1"/>
              <a:t>decidir</a:t>
            </a:r>
            <a:r>
              <a:rPr lang="en-US" sz="2400" dirty="0"/>
              <a:t> </a:t>
            </a:r>
            <a:r>
              <a:rPr lang="en-US" sz="2400" dirty="0" err="1"/>
              <a:t>sobre</a:t>
            </a:r>
            <a:r>
              <a:rPr lang="en-US" sz="2400" dirty="0"/>
              <a:t> </a:t>
            </a:r>
            <a:r>
              <a:rPr lang="en-US" sz="2400" dirty="0" err="1"/>
              <a:t>qué</a:t>
            </a:r>
            <a:r>
              <a:rPr lang="en-US" sz="2400" dirty="0"/>
              <a:t> </a:t>
            </a:r>
            <a:r>
              <a:rPr lang="en-US" sz="2400" dirty="0" err="1"/>
              <a:t>temas</a:t>
            </a:r>
            <a:r>
              <a:rPr lang="en-US" sz="2400" dirty="0"/>
              <a:t> </a:t>
            </a:r>
            <a:r>
              <a:rPr lang="en-US" sz="2400" dirty="0" err="1"/>
              <a:t>compartirás</a:t>
            </a:r>
            <a:r>
              <a:rPr lang="en-US" sz="2400" dirty="0"/>
              <a:t>, </a:t>
            </a:r>
            <a:r>
              <a:rPr lang="en-US" sz="2400" dirty="0" err="1"/>
              <a:t>cuántas</a:t>
            </a:r>
            <a:r>
              <a:rPr lang="en-US" sz="2400" dirty="0"/>
              <a:t> </a:t>
            </a:r>
            <a:r>
              <a:rPr lang="en-US" sz="2400" dirty="0" err="1"/>
              <a:t>veces</a:t>
            </a:r>
            <a:r>
              <a:rPr lang="en-US" sz="2400" dirty="0"/>
              <a:t> a la </a:t>
            </a:r>
            <a:r>
              <a:rPr lang="en-US" sz="2400" dirty="0" err="1"/>
              <a:t>semana</a:t>
            </a:r>
            <a:r>
              <a:rPr lang="en-US" sz="2400" dirty="0"/>
              <a:t> </a:t>
            </a:r>
            <a:r>
              <a:rPr lang="en-US" sz="2400" dirty="0" err="1"/>
              <a:t>planeas</a:t>
            </a:r>
            <a:r>
              <a:rPr lang="en-US" sz="2400" dirty="0"/>
              <a:t> </a:t>
            </a:r>
            <a:r>
              <a:rPr lang="en-US" sz="2400" dirty="0" err="1"/>
              <a:t>publicar</a:t>
            </a:r>
            <a:r>
              <a:rPr lang="en-US" sz="2400" dirty="0"/>
              <a:t>, </a:t>
            </a:r>
            <a:r>
              <a:rPr lang="en-US" sz="2400" dirty="0" err="1"/>
              <a:t>en</a:t>
            </a:r>
            <a:r>
              <a:rPr lang="en-US" sz="2400" dirty="0"/>
              <a:t> </a:t>
            </a:r>
            <a:r>
              <a:rPr lang="en-US" sz="2400" dirty="0" err="1"/>
              <a:t>qué</a:t>
            </a:r>
            <a:r>
              <a:rPr lang="en-US" sz="2400" dirty="0"/>
              <a:t> días </a:t>
            </a:r>
            <a:r>
              <a:rPr lang="en-US" sz="2400" dirty="0" err="1"/>
              <a:t>planeas</a:t>
            </a:r>
            <a:r>
              <a:rPr lang="en-US" sz="2400" dirty="0"/>
              <a:t> </a:t>
            </a:r>
            <a:r>
              <a:rPr lang="en-US" sz="2400" dirty="0" err="1"/>
              <a:t>publicar</a:t>
            </a:r>
            <a:endParaRPr lang="en-US" sz="2400" dirty="0"/>
          </a:p>
          <a:p>
            <a:pPr marL="342900" indent="-342900" algn="l">
              <a:buFont typeface="Arial" panose="020B0604020202020204" pitchFamily="34" charset="0"/>
              <a:buChar char="•"/>
            </a:pPr>
            <a:r>
              <a:rPr lang="en-US" sz="2800" b="1" dirty="0" err="1"/>
              <a:t>Mes</a:t>
            </a:r>
            <a:r>
              <a:rPr lang="en-US" sz="2800" b="1" dirty="0"/>
              <a:t> 2: </a:t>
            </a:r>
            <a:r>
              <a:rPr lang="en-US" sz="2800" dirty="0" err="1"/>
              <a:t>Presentación</a:t>
            </a:r>
            <a:r>
              <a:rPr lang="en-US" sz="2800" dirty="0"/>
              <a:t> del </a:t>
            </a:r>
            <a:r>
              <a:rPr lang="en-US" sz="2800" dirty="0" err="1"/>
              <a:t>grupo</a:t>
            </a:r>
            <a:r>
              <a:rPr lang="en-US" sz="2800" dirty="0"/>
              <a:t> y </a:t>
            </a:r>
            <a:r>
              <a:rPr lang="en-US" sz="2800" dirty="0" err="1"/>
              <a:t>puesta</a:t>
            </a:r>
            <a:r>
              <a:rPr lang="en-US" sz="2800" dirty="0"/>
              <a:t> </a:t>
            </a:r>
            <a:r>
              <a:rPr lang="en-US" sz="2800" dirty="0" err="1"/>
              <a:t>en</a:t>
            </a:r>
            <a:r>
              <a:rPr lang="en-US" sz="2800" dirty="0"/>
              <a:t> </a:t>
            </a:r>
            <a:r>
              <a:rPr lang="en-US" sz="2800" dirty="0" err="1"/>
              <a:t>marcha</a:t>
            </a:r>
            <a:endParaRPr lang="en-US" sz="2800" dirty="0"/>
          </a:p>
          <a:p>
            <a:pPr marL="664357" lvl="1" indent="-342900" algn="l">
              <a:spcAft>
                <a:spcPts val="600"/>
              </a:spcAft>
              <a:buFont typeface="Arial" panose="020B0604020202020204" pitchFamily="34" charset="0"/>
              <a:buChar char="•"/>
            </a:pPr>
            <a:r>
              <a:rPr lang="en-US" sz="2400" dirty="0" err="1"/>
              <a:t>Acabas</a:t>
            </a:r>
            <a:r>
              <a:rPr lang="en-US" sz="2400" dirty="0"/>
              <a:t> de </a:t>
            </a:r>
            <a:r>
              <a:rPr lang="en-US" sz="2400" dirty="0" err="1"/>
              <a:t>convertirte</a:t>
            </a:r>
            <a:r>
              <a:rPr lang="en-US" sz="2400" dirty="0"/>
              <a:t> </a:t>
            </a:r>
            <a:r>
              <a:rPr lang="en-US" sz="2400" dirty="0" err="1"/>
              <a:t>en</a:t>
            </a:r>
            <a:r>
              <a:rPr lang="en-US" sz="2400" dirty="0"/>
              <a:t> </a:t>
            </a:r>
            <a:r>
              <a:rPr lang="en-US" sz="2400" dirty="0" err="1"/>
              <a:t>Mensajero</a:t>
            </a:r>
            <a:r>
              <a:rPr lang="en-US" sz="2400" dirty="0"/>
              <a:t> de </a:t>
            </a:r>
            <a:r>
              <a:rPr lang="en-US" sz="2400" dirty="0" err="1"/>
              <a:t>Salud</a:t>
            </a:r>
            <a:r>
              <a:rPr lang="en-US" sz="2400" dirty="0"/>
              <a:t> de </a:t>
            </a:r>
            <a:r>
              <a:rPr lang="en-US" sz="2400" dirty="0" err="1"/>
              <a:t>Olimpiadas</a:t>
            </a:r>
            <a:r>
              <a:rPr lang="en-US" sz="2400" dirty="0"/>
              <a:t> </a:t>
            </a:r>
            <a:r>
              <a:rPr lang="en-US" sz="2400" dirty="0" err="1"/>
              <a:t>Especiales</a:t>
            </a:r>
            <a:r>
              <a:rPr lang="en-US" sz="2400" dirty="0"/>
              <a:t>, ¡</a:t>
            </a:r>
            <a:r>
              <a:rPr lang="en-US" sz="2400" dirty="0" err="1"/>
              <a:t>celébralo</a:t>
            </a:r>
            <a:r>
              <a:rPr lang="en-US" sz="2400" dirty="0"/>
              <a:t>! Si </a:t>
            </a:r>
            <a:r>
              <a:rPr lang="en-US" sz="2400" dirty="0" err="1"/>
              <a:t>publicas</a:t>
            </a:r>
            <a:r>
              <a:rPr lang="en-US" sz="2400" dirty="0"/>
              <a:t> </a:t>
            </a:r>
            <a:r>
              <a:rPr lang="en-US" sz="2400" dirty="0" err="1"/>
              <a:t>en</a:t>
            </a:r>
            <a:r>
              <a:rPr lang="en-US" sz="2400" dirty="0"/>
              <a:t> un </a:t>
            </a:r>
            <a:r>
              <a:rPr lang="en-US" sz="2400" dirty="0" err="1"/>
              <a:t>grupo</a:t>
            </a:r>
            <a:r>
              <a:rPr lang="en-US" sz="2400" dirty="0"/>
              <a:t> o </a:t>
            </a:r>
            <a:r>
              <a:rPr lang="en-US" sz="2400" dirty="0" err="1"/>
              <a:t>página</a:t>
            </a:r>
            <a:r>
              <a:rPr lang="en-US" sz="2400" dirty="0"/>
              <a:t>, </a:t>
            </a:r>
            <a:r>
              <a:rPr lang="en-US" sz="2400" dirty="0" err="1"/>
              <a:t>añade</a:t>
            </a:r>
            <a:r>
              <a:rPr lang="en-US" sz="2400" dirty="0"/>
              <a:t> </a:t>
            </a:r>
            <a:r>
              <a:rPr lang="en-US" sz="2400" dirty="0" err="1"/>
              <a:t>gente</a:t>
            </a:r>
            <a:r>
              <a:rPr lang="en-US" sz="2400" dirty="0"/>
              <a:t> y </a:t>
            </a:r>
            <a:r>
              <a:rPr lang="en-US" sz="2400" dirty="0" err="1"/>
              <a:t>cuéntales</a:t>
            </a:r>
            <a:r>
              <a:rPr lang="en-US" sz="2400" dirty="0"/>
              <a:t> por </a:t>
            </a:r>
            <a:r>
              <a:rPr lang="en-US" sz="2400" dirty="0" err="1"/>
              <a:t>qué</a:t>
            </a:r>
            <a:r>
              <a:rPr lang="en-US" sz="2400" dirty="0"/>
              <a:t> lo </a:t>
            </a:r>
            <a:r>
              <a:rPr lang="en-US" sz="2400" dirty="0" err="1"/>
              <a:t>haces</a:t>
            </a:r>
            <a:r>
              <a:rPr lang="en-US" sz="2400" dirty="0"/>
              <a:t>. Si </a:t>
            </a:r>
            <a:r>
              <a:rPr lang="en-US" sz="2400" dirty="0" err="1"/>
              <a:t>publicas</a:t>
            </a:r>
            <a:r>
              <a:rPr lang="en-US" sz="2400" dirty="0"/>
              <a:t> </a:t>
            </a:r>
            <a:r>
              <a:rPr lang="en-US" sz="2400" dirty="0" err="1"/>
              <a:t>en</a:t>
            </a:r>
            <a:r>
              <a:rPr lang="en-US" sz="2400" dirty="0"/>
              <a:t> un </a:t>
            </a:r>
            <a:r>
              <a:rPr lang="en-US" sz="2400" dirty="0" err="1"/>
              <a:t>perfil</a:t>
            </a:r>
            <a:r>
              <a:rPr lang="en-US" sz="2400" dirty="0"/>
              <a:t> </a:t>
            </a:r>
            <a:r>
              <a:rPr lang="en-US" sz="2400" dirty="0" err="1"/>
              <a:t>ya</a:t>
            </a:r>
            <a:r>
              <a:rPr lang="en-US" sz="2400" dirty="0"/>
              <a:t> </a:t>
            </a:r>
            <a:r>
              <a:rPr lang="en-US" sz="2400" dirty="0" err="1"/>
              <a:t>existente</a:t>
            </a:r>
            <a:r>
              <a:rPr lang="en-US" sz="2400" dirty="0"/>
              <a:t>, </a:t>
            </a:r>
            <a:r>
              <a:rPr lang="en-US" sz="2400" dirty="0" err="1"/>
              <a:t>cuenta</a:t>
            </a:r>
            <a:r>
              <a:rPr lang="en-US" sz="2400" dirty="0"/>
              <a:t> a </a:t>
            </a:r>
            <a:r>
              <a:rPr lang="en-US" sz="2400" dirty="0" err="1"/>
              <a:t>tus</a:t>
            </a:r>
            <a:r>
              <a:rPr lang="en-US" sz="2400" dirty="0"/>
              <a:t> amigos </a:t>
            </a:r>
            <a:r>
              <a:rPr lang="en-US" sz="2400" dirty="0" err="1"/>
              <a:t>tu</a:t>
            </a:r>
            <a:r>
              <a:rPr lang="en-US" sz="2400" dirty="0"/>
              <a:t> nuevo </a:t>
            </a:r>
            <a:r>
              <a:rPr lang="en-US" sz="2400" dirty="0" err="1"/>
              <a:t>papel</a:t>
            </a:r>
            <a:r>
              <a:rPr lang="en-US" sz="2400" dirty="0"/>
              <a:t> y lo que </a:t>
            </a:r>
            <a:r>
              <a:rPr lang="en-US" sz="2400" dirty="0" err="1"/>
              <a:t>pueden</a:t>
            </a:r>
            <a:r>
              <a:rPr lang="en-US" sz="2400" dirty="0"/>
              <a:t> </a:t>
            </a:r>
            <a:r>
              <a:rPr lang="en-US" sz="2400" dirty="0" err="1"/>
              <a:t>esperar</a:t>
            </a:r>
            <a:r>
              <a:rPr lang="en-US" sz="2400" dirty="0"/>
              <a:t>.</a:t>
            </a:r>
          </a:p>
          <a:p>
            <a:pPr marL="342900" indent="-342900" algn="l">
              <a:buFont typeface="Arial" panose="020B0604020202020204" pitchFamily="34" charset="0"/>
              <a:buChar char="•"/>
            </a:pPr>
            <a:r>
              <a:rPr lang="en-US" sz="2800" b="1" dirty="0" err="1"/>
              <a:t>Mes</a:t>
            </a:r>
            <a:r>
              <a:rPr lang="en-US" sz="2800" b="1" dirty="0"/>
              <a:t> 3: </a:t>
            </a:r>
            <a:r>
              <a:rPr lang="en-US" sz="2800" dirty="0" err="1"/>
              <a:t>Empezar</a:t>
            </a:r>
            <a:r>
              <a:rPr lang="en-US" sz="2800" dirty="0"/>
              <a:t> a </a:t>
            </a:r>
            <a:r>
              <a:rPr lang="en-US" sz="2800" dirty="0" err="1"/>
              <a:t>publicar</a:t>
            </a:r>
            <a:r>
              <a:rPr lang="en-US" sz="2800" dirty="0"/>
              <a:t> </a:t>
            </a:r>
            <a:r>
              <a:rPr lang="en-US" sz="2800" dirty="0" err="1"/>
              <a:t>consejos</a:t>
            </a:r>
            <a:endParaRPr lang="en-US" sz="2800" dirty="0"/>
          </a:p>
        </p:txBody>
      </p:sp>
    </p:spTree>
    <p:extLst>
      <p:ext uri="{BB962C8B-B14F-4D97-AF65-F5344CB8AC3E}">
        <p14:creationId xmlns:p14="http://schemas.microsoft.com/office/powerpoint/2010/main" val="31821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 y="401703"/>
            <a:ext cx="4962253" cy="585850"/>
          </a:xfrm>
        </p:spPr>
        <p:txBody>
          <a:bodyPr>
            <a:noAutofit/>
          </a:bodyPr>
          <a:lstStyle/>
          <a:p>
            <a:r>
              <a:rPr lang="en-US" sz="3200" dirty="0"/>
              <a:t>Hoja de </a:t>
            </a:r>
            <a:r>
              <a:rPr lang="en-US" sz="3200" dirty="0" err="1"/>
              <a:t>ruta</a:t>
            </a:r>
            <a:r>
              <a:rPr lang="en-US" sz="3200" dirty="0"/>
              <a:t> </a:t>
            </a:r>
            <a:r>
              <a:rPr lang="en-US" sz="3200" dirty="0" err="1"/>
              <a:t>hacia</a:t>
            </a:r>
            <a:r>
              <a:rPr lang="en-US" sz="3200" dirty="0"/>
              <a:t> el éxito - </a:t>
            </a:r>
            <a:r>
              <a:rPr lang="en-US" sz="3200" dirty="0" err="1"/>
              <a:t>Continuación</a:t>
            </a:r>
            <a:r>
              <a:rPr lang="en-US" sz="3200" dirty="0"/>
              <a:t> del plan </a:t>
            </a:r>
          </a:p>
        </p:txBody>
      </p:sp>
      <p:sp>
        <p:nvSpPr>
          <p:cNvPr id="3" name="Content Placeholder 2"/>
          <p:cNvSpPr>
            <a:spLocks noGrp="1"/>
          </p:cNvSpPr>
          <p:nvPr>
            <p:ph idx="1"/>
          </p:nvPr>
        </p:nvSpPr>
        <p:spPr>
          <a:xfrm>
            <a:off x="262890" y="1825625"/>
            <a:ext cx="8252460" cy="4630672"/>
          </a:xfrm>
        </p:spPr>
        <p:txBody>
          <a:bodyPr>
            <a:normAutofit fontScale="92500" lnSpcReduction="20000"/>
          </a:bodyPr>
          <a:lstStyle/>
          <a:p>
            <a:pPr marL="342900" lvl="0" indent="-342900" eaLnBrk="1" hangingPunct="1">
              <a:lnSpc>
                <a:spcPct val="100000"/>
              </a:lnSpc>
              <a:spcBef>
                <a:spcPct val="0"/>
              </a:spcBef>
              <a:buFont typeface="Arial" panose="020B0604020202020204" pitchFamily="34" charset="0"/>
              <a:buChar char="•"/>
            </a:pPr>
            <a:r>
              <a:rPr lang="en-US" sz="3000" b="1" kern="1200" dirty="0" err="1">
                <a:ea typeface="ヒラギノ角ゴ ProN W3" charset="-128"/>
                <a:sym typeface="Gill Sans" charset="0"/>
              </a:rPr>
              <a:t>Mes</a:t>
            </a:r>
            <a:r>
              <a:rPr lang="en-US" sz="3000" b="1" kern="1200" dirty="0">
                <a:ea typeface="ヒラギノ角ゴ ProN W3" charset="-128"/>
                <a:sym typeface="Gill Sans" charset="0"/>
              </a:rPr>
              <a:t> 4: </a:t>
            </a:r>
            <a:r>
              <a:rPr lang="en-US" sz="3000" kern="1200" dirty="0">
                <a:ea typeface="ヒラギノ角ゴ ProN W3" charset="-128"/>
                <a:sym typeface="Gill Sans" charset="0"/>
              </a:rPr>
              <a:t>¡</a:t>
            </a:r>
            <a:r>
              <a:rPr lang="en-US" sz="3000" kern="1200" dirty="0" err="1">
                <a:ea typeface="ヒラギノ角ゴ ProN W3" charset="-128"/>
                <a:sym typeface="Gill Sans" charset="0"/>
              </a:rPr>
              <a:t>Sigue</a:t>
            </a:r>
            <a:r>
              <a:rPr lang="en-US" sz="3000" kern="1200" dirty="0">
                <a:ea typeface="ヒラギノ角ゴ ProN W3" charset="-128"/>
                <a:sym typeface="Gill Sans" charset="0"/>
              </a:rPr>
              <a:t> </a:t>
            </a:r>
            <a:r>
              <a:rPr lang="en-US" sz="3000" kern="1200" dirty="0" err="1">
                <a:ea typeface="ヒラギノ角ゴ ProN W3" charset="-128"/>
                <a:sym typeface="Gill Sans" charset="0"/>
              </a:rPr>
              <a:t>publicando</a:t>
            </a:r>
            <a:r>
              <a:rPr lang="en-US" sz="3000" kern="1200" dirty="0">
                <a:ea typeface="ヒラギノ角ゴ ProN W3" charset="-128"/>
                <a:sym typeface="Gill Sans" charset="0"/>
              </a:rPr>
              <a:t> </a:t>
            </a:r>
            <a:r>
              <a:rPr lang="en-US" sz="3000" kern="1200" dirty="0" err="1">
                <a:ea typeface="ヒラギノ角ゴ ProN W3" charset="-128"/>
                <a:sym typeface="Gill Sans" charset="0"/>
              </a:rPr>
              <a:t>consejos</a:t>
            </a:r>
            <a:r>
              <a:rPr lang="en-US" sz="3000" kern="1200" dirty="0">
                <a:ea typeface="ヒラギノ角ゴ ProN W3" charset="-128"/>
                <a:sym typeface="Gill Sans" charset="0"/>
              </a:rPr>
              <a:t>!</a:t>
            </a:r>
          </a:p>
          <a:p>
            <a:pPr marL="664357" lvl="1" indent="-342900" eaLnBrk="1" hangingPunct="1">
              <a:lnSpc>
                <a:spcPct val="100000"/>
              </a:lnSpc>
              <a:spcBef>
                <a:spcPct val="0"/>
              </a:spcBef>
              <a:buClrTx/>
              <a:buSzTx/>
              <a:buFont typeface="Arial" panose="020B0604020202020204" pitchFamily="34" charset="0"/>
              <a:buChar char="•"/>
            </a:pPr>
            <a:r>
              <a:rPr lang="en-US" sz="2600" kern="1200" dirty="0" err="1">
                <a:ea typeface="ヒラギノ角ゴ ProN W3" charset="-128"/>
                <a:sym typeface="Gill Sans" charset="0"/>
              </a:rPr>
              <a:t>Pregunte</a:t>
            </a:r>
            <a:r>
              <a:rPr lang="en-US" sz="2600" kern="1200" dirty="0">
                <a:ea typeface="ヒラギノ角ゴ ProN W3" charset="-128"/>
                <a:sym typeface="Gill Sans" charset="0"/>
              </a:rPr>
              <a:t> a </a:t>
            </a:r>
            <a:r>
              <a:rPr lang="en-US" sz="2600" kern="1200" dirty="0" err="1">
                <a:ea typeface="ヒラギノ角ゴ ProN W3" charset="-128"/>
                <a:sym typeface="Gill Sans" charset="0"/>
              </a:rPr>
              <a:t>su</a:t>
            </a:r>
            <a:r>
              <a:rPr lang="en-US" sz="2600" kern="1200" dirty="0">
                <a:ea typeface="ヒラギノ角ゴ ProN W3" charset="-128"/>
                <a:sym typeface="Gill Sans" charset="0"/>
              </a:rPr>
              <a:t> </a:t>
            </a:r>
            <a:r>
              <a:rPr lang="en-US" sz="2600" kern="1200" dirty="0" err="1">
                <a:ea typeface="ヒラギノ角ゴ ProN W3" charset="-128"/>
                <a:sym typeface="Gill Sans" charset="0"/>
              </a:rPr>
              <a:t>público</a:t>
            </a:r>
            <a:r>
              <a:rPr lang="en-US" sz="2600" kern="1200" dirty="0">
                <a:ea typeface="ヒラギノ角ゴ ProN W3" charset="-128"/>
                <a:sym typeface="Gill Sans" charset="0"/>
              </a:rPr>
              <a:t> </a:t>
            </a:r>
            <a:r>
              <a:rPr lang="en-US" sz="2600" kern="1200" dirty="0" err="1">
                <a:ea typeface="ヒラギノ角ゴ ProN W3" charset="-128"/>
                <a:sym typeface="Gill Sans" charset="0"/>
              </a:rPr>
              <a:t>qué</a:t>
            </a:r>
            <a:r>
              <a:rPr lang="en-US" sz="2600" kern="1200" dirty="0">
                <a:ea typeface="ヒラギノ角ゴ ProN W3" charset="-128"/>
                <a:sym typeface="Gill Sans" charset="0"/>
              </a:rPr>
              <a:t> le </a:t>
            </a:r>
            <a:r>
              <a:rPr lang="en-US" sz="2600" kern="1200" dirty="0" err="1">
                <a:ea typeface="ヒラギノ角ゴ ProN W3" charset="-128"/>
                <a:sym typeface="Gill Sans" charset="0"/>
              </a:rPr>
              <a:t>interesa</a:t>
            </a:r>
            <a:r>
              <a:rPr lang="en-US" sz="2600" kern="1200" dirty="0">
                <a:ea typeface="ヒラギノ角ゴ ProN W3" charset="-128"/>
                <a:sym typeface="Gill Sans" charset="0"/>
              </a:rPr>
              <a:t> </a:t>
            </a:r>
            <a:r>
              <a:rPr lang="en-US" sz="2600" kern="1200" dirty="0" err="1">
                <a:ea typeface="ヒラギノ角ゴ ProN W3" charset="-128"/>
                <a:sym typeface="Gill Sans" charset="0"/>
              </a:rPr>
              <a:t>escuchar</a:t>
            </a:r>
            <a:endParaRPr lang="en-US" sz="2600" kern="1200" dirty="0">
              <a:ea typeface="ヒラギノ角ゴ ProN W3" charset="-128"/>
              <a:sym typeface="Gill Sans" charset="0"/>
            </a:endParaRPr>
          </a:p>
          <a:p>
            <a:pPr marL="664357" lvl="1" indent="-342900" eaLnBrk="1" hangingPunct="1">
              <a:lnSpc>
                <a:spcPct val="100000"/>
              </a:lnSpc>
              <a:spcBef>
                <a:spcPct val="0"/>
              </a:spcBef>
              <a:spcAft>
                <a:spcPts val="1200"/>
              </a:spcAft>
              <a:buClrTx/>
              <a:buSzTx/>
              <a:buFont typeface="Arial" panose="020B0604020202020204" pitchFamily="34" charset="0"/>
              <a:buChar char="•"/>
            </a:pPr>
            <a:r>
              <a:rPr lang="en-US" sz="2600" kern="1200" dirty="0" err="1">
                <a:ea typeface="ヒラギノ角ゴ ProN W3" charset="-128"/>
                <a:sym typeface="Gill Sans" charset="0"/>
              </a:rPr>
              <a:t>Obtén</a:t>
            </a:r>
            <a:r>
              <a:rPr lang="en-US" sz="2600" kern="1200" dirty="0">
                <a:ea typeface="ヒラギノ角ゴ ProN W3" charset="-128"/>
                <a:sym typeface="Gill Sans" charset="0"/>
              </a:rPr>
              <a:t> </a:t>
            </a:r>
            <a:r>
              <a:rPr lang="en-US" sz="2600" kern="1200" dirty="0" err="1">
                <a:ea typeface="ヒラギノ角ゴ ProN W3" charset="-128"/>
                <a:sym typeface="Gill Sans" charset="0"/>
              </a:rPr>
              <a:t>su</a:t>
            </a:r>
            <a:r>
              <a:rPr lang="en-US" sz="2600" kern="1200" dirty="0">
                <a:ea typeface="ヒラギノ角ゴ ProN W3" charset="-128"/>
                <a:sym typeface="Gill Sans" charset="0"/>
              </a:rPr>
              <a:t> </a:t>
            </a:r>
            <a:r>
              <a:rPr lang="en-US" sz="2600" kern="1200" dirty="0" err="1">
                <a:ea typeface="ヒラギノ角ゴ ProN W3" charset="-128"/>
                <a:sym typeface="Gill Sans" charset="0"/>
              </a:rPr>
              <a:t>opinión</a:t>
            </a:r>
            <a:r>
              <a:rPr lang="en-US" sz="2600" kern="1200" dirty="0">
                <a:ea typeface="ヒラギノ角ゴ ProN W3" charset="-128"/>
                <a:sym typeface="Gill Sans" charset="0"/>
              </a:rPr>
              <a:t> para </a:t>
            </a:r>
            <a:r>
              <a:rPr lang="en-US" sz="2600" kern="1200" dirty="0" err="1">
                <a:ea typeface="ヒラギノ角ゴ ProN W3" charset="-128"/>
                <a:sym typeface="Gill Sans" charset="0"/>
              </a:rPr>
              <a:t>ver</a:t>
            </a:r>
            <a:r>
              <a:rPr lang="en-US" sz="2600" kern="1200" dirty="0">
                <a:ea typeface="ヒラギノ角ゴ ProN W3" charset="-128"/>
                <a:sym typeface="Gill Sans" charset="0"/>
              </a:rPr>
              <a:t> </a:t>
            </a:r>
            <a:r>
              <a:rPr lang="en-US" sz="2600" kern="1200" dirty="0" err="1">
                <a:ea typeface="ヒラギノ角ゴ ProN W3" charset="-128"/>
                <a:sym typeface="Gill Sans" charset="0"/>
              </a:rPr>
              <a:t>cómo</a:t>
            </a:r>
            <a:r>
              <a:rPr lang="en-US" sz="2600" kern="1200" dirty="0">
                <a:ea typeface="ヒラギノ角ゴ ProN W3" charset="-128"/>
                <a:sym typeface="Gill Sans" charset="0"/>
              </a:rPr>
              <a:t> </a:t>
            </a:r>
            <a:r>
              <a:rPr lang="en-US" sz="2600" kern="1200" dirty="0" err="1">
                <a:ea typeface="ヒラギノ角ゴ ProN W3" charset="-128"/>
                <a:sym typeface="Gill Sans" charset="0"/>
              </a:rPr>
              <a:t>puedes</a:t>
            </a:r>
            <a:r>
              <a:rPr lang="en-US" sz="2600" kern="1200" dirty="0">
                <a:ea typeface="ヒラギノ角ゴ ProN W3" charset="-128"/>
                <a:sym typeface="Gill Sans" charset="0"/>
              </a:rPr>
              <a:t> </a:t>
            </a:r>
            <a:r>
              <a:rPr lang="en-US" sz="2600" kern="1200" dirty="0" err="1">
                <a:ea typeface="ヒラギノ角ゴ ProN W3" charset="-128"/>
                <a:sym typeface="Gill Sans" charset="0"/>
              </a:rPr>
              <a:t>mejorar</a:t>
            </a:r>
            <a:r>
              <a:rPr lang="en-US" sz="2600" kern="1200" dirty="0">
                <a:ea typeface="ヒラギノ角ゴ ProN W3" charset="-128"/>
                <a:sym typeface="Gill Sans" charset="0"/>
              </a:rPr>
              <a:t> </a:t>
            </a:r>
            <a:r>
              <a:rPr lang="en-US" sz="2600" kern="1200" dirty="0" err="1">
                <a:ea typeface="ヒラギノ角ゴ ProN W3" charset="-128"/>
                <a:sym typeface="Gill Sans" charset="0"/>
              </a:rPr>
              <a:t>en</a:t>
            </a:r>
            <a:r>
              <a:rPr lang="en-US" sz="2600" kern="1200" dirty="0">
                <a:ea typeface="ヒラギノ角ゴ ProN W3" charset="-128"/>
                <a:sym typeface="Gill Sans" charset="0"/>
              </a:rPr>
              <a:t> </a:t>
            </a:r>
            <a:r>
              <a:rPr lang="en-US" sz="2600" kern="1200" dirty="0" err="1">
                <a:ea typeface="ヒラギノ角ゴ ProN W3" charset="-128"/>
                <a:sym typeface="Gill Sans" charset="0"/>
              </a:rPr>
              <a:t>tu</a:t>
            </a:r>
            <a:r>
              <a:rPr lang="en-US" sz="2600" kern="1200" dirty="0">
                <a:ea typeface="ヒラギノ角ゴ ProN W3" charset="-128"/>
                <a:sym typeface="Gill Sans" charset="0"/>
              </a:rPr>
              <a:t> </a:t>
            </a:r>
            <a:r>
              <a:rPr lang="en-US" sz="2600" kern="1200" dirty="0" err="1">
                <a:ea typeface="ヒラギノ角ゴ ProN W3" charset="-128"/>
                <a:sym typeface="Gill Sans" charset="0"/>
              </a:rPr>
              <a:t>función</a:t>
            </a:r>
            <a:endParaRPr lang="en-US" sz="2600" kern="1200" dirty="0">
              <a:ea typeface="ヒラギノ角ゴ ProN W3" charset="-128"/>
              <a:sym typeface="Gill Sans" charset="0"/>
            </a:endParaRPr>
          </a:p>
          <a:p>
            <a:pPr marL="342900" lvl="0" indent="-342900" eaLnBrk="1" hangingPunct="1">
              <a:lnSpc>
                <a:spcPct val="100000"/>
              </a:lnSpc>
              <a:spcBef>
                <a:spcPct val="0"/>
              </a:spcBef>
              <a:spcAft>
                <a:spcPts val="1200"/>
              </a:spcAft>
              <a:buFont typeface="Arial" panose="020B0604020202020204" pitchFamily="34" charset="0"/>
              <a:buChar char="•"/>
            </a:pPr>
            <a:r>
              <a:rPr lang="en-US" sz="3000" b="1" kern="1200" dirty="0" err="1">
                <a:ea typeface="ヒラギノ角ゴ ProN W3" charset="-128"/>
                <a:sym typeface="Gill Sans" charset="0"/>
              </a:rPr>
              <a:t>Mes</a:t>
            </a:r>
            <a:r>
              <a:rPr lang="en-US" sz="3000" b="1" kern="1200" dirty="0">
                <a:ea typeface="ヒラギノ角ゴ ProN W3" charset="-128"/>
                <a:sym typeface="Gill Sans" charset="0"/>
              </a:rPr>
              <a:t> 5: </a:t>
            </a:r>
            <a:r>
              <a:rPr lang="en-US" sz="3000" kern="1200" dirty="0" err="1">
                <a:ea typeface="ヒラギノ角ゴ ProN W3" charset="-128"/>
                <a:sym typeface="Gill Sans" charset="0"/>
              </a:rPr>
              <a:t>Después</a:t>
            </a:r>
            <a:r>
              <a:rPr lang="en-US" sz="3000" kern="1200" dirty="0">
                <a:ea typeface="ヒラギノ角ゴ ProN W3" charset="-128"/>
                <a:sym typeface="Gill Sans" charset="0"/>
              </a:rPr>
              <a:t> de </a:t>
            </a:r>
            <a:r>
              <a:rPr lang="en-US" sz="3000" kern="1200" dirty="0" err="1">
                <a:ea typeface="ヒラギノ角ゴ ProN W3" charset="-128"/>
                <a:sym typeface="Gill Sans" charset="0"/>
              </a:rPr>
              <a:t>preguntar</a:t>
            </a:r>
            <a:r>
              <a:rPr lang="en-US" sz="3000" kern="1200" dirty="0">
                <a:ea typeface="ヒラギノ角ゴ ProN W3" charset="-128"/>
                <a:sym typeface="Gill Sans" charset="0"/>
              </a:rPr>
              <a:t> a los </a:t>
            </a:r>
            <a:r>
              <a:rPr lang="en-US" sz="3000" kern="1200" dirty="0" err="1">
                <a:ea typeface="ヒラギノ角ゴ ProN W3" charset="-128"/>
                <a:sym typeface="Gill Sans" charset="0"/>
              </a:rPr>
              <a:t>miembros</a:t>
            </a:r>
            <a:r>
              <a:rPr lang="en-US" sz="3000" kern="1200" dirty="0">
                <a:ea typeface="ヒラギノ角ゴ ProN W3" charset="-128"/>
                <a:sym typeface="Gill Sans" charset="0"/>
              </a:rPr>
              <a:t> de </a:t>
            </a:r>
            <a:r>
              <a:rPr lang="en-US" sz="3000" kern="1200" dirty="0" err="1">
                <a:ea typeface="ヒラギノ角ゴ ProN W3" charset="-128"/>
                <a:sym typeface="Gill Sans" charset="0"/>
              </a:rPr>
              <a:t>tu</a:t>
            </a:r>
            <a:r>
              <a:rPr lang="en-US" sz="3000" kern="1200" dirty="0">
                <a:ea typeface="ヒラギノ角ゴ ProN W3" charset="-128"/>
                <a:sym typeface="Gill Sans" charset="0"/>
              </a:rPr>
              <a:t> </a:t>
            </a:r>
            <a:r>
              <a:rPr lang="en-US" sz="3000" kern="1200" dirty="0" err="1">
                <a:ea typeface="ヒラギノ角ゴ ProN W3" charset="-128"/>
                <a:sym typeface="Gill Sans" charset="0"/>
              </a:rPr>
              <a:t>grupo</a:t>
            </a:r>
            <a:r>
              <a:rPr lang="en-US" sz="3000" kern="1200" dirty="0">
                <a:ea typeface="ヒラギノ角ゴ ProN W3" charset="-128"/>
                <a:sym typeface="Gill Sans" charset="0"/>
              </a:rPr>
              <a:t> </a:t>
            </a:r>
            <a:r>
              <a:rPr lang="en-US" sz="3000" kern="1200" dirty="0" err="1">
                <a:ea typeface="ヒラギノ角ゴ ProN W3" charset="-128"/>
                <a:sym typeface="Gill Sans" charset="0"/>
              </a:rPr>
              <a:t>qué</a:t>
            </a:r>
            <a:r>
              <a:rPr lang="en-US" sz="3000" kern="1200" dirty="0">
                <a:ea typeface="ヒラギノ角ゴ ProN W3" charset="-128"/>
                <a:sym typeface="Gill Sans" charset="0"/>
              </a:rPr>
              <a:t> les </a:t>
            </a:r>
            <a:r>
              <a:rPr lang="en-US" sz="3000" kern="1200" dirty="0" err="1">
                <a:ea typeface="ヒラギノ角ゴ ProN W3" charset="-128"/>
                <a:sym typeface="Gill Sans" charset="0"/>
              </a:rPr>
              <a:t>interesa</a:t>
            </a:r>
            <a:r>
              <a:rPr lang="en-US" sz="3000" kern="1200" dirty="0">
                <a:ea typeface="ヒラギノ角ゴ ProN W3" charset="-128"/>
                <a:sym typeface="Gill Sans" charset="0"/>
              </a:rPr>
              <a:t>, </a:t>
            </a:r>
            <a:r>
              <a:rPr lang="en-US" sz="3000" kern="1200" dirty="0" err="1">
                <a:ea typeface="ヒラギノ角ゴ ProN W3" charset="-128"/>
                <a:sym typeface="Gill Sans" charset="0"/>
              </a:rPr>
              <a:t>intenta</a:t>
            </a:r>
            <a:r>
              <a:rPr lang="en-US" sz="3000" kern="1200" dirty="0">
                <a:ea typeface="ヒラギノ角ゴ ProN W3" charset="-128"/>
                <a:sym typeface="Gill Sans" charset="0"/>
              </a:rPr>
              <a:t> </a:t>
            </a:r>
            <a:r>
              <a:rPr lang="en-US" sz="3000" kern="1200" dirty="0" err="1">
                <a:ea typeface="ヒラギノ角ゴ ProN W3" charset="-128"/>
                <a:sym typeface="Gill Sans" charset="0"/>
              </a:rPr>
              <a:t>crear</a:t>
            </a:r>
            <a:r>
              <a:rPr lang="en-US" sz="3000" kern="1200" dirty="0">
                <a:ea typeface="ヒラギノ角ゴ ProN W3" charset="-128"/>
                <a:sym typeface="Gill Sans" charset="0"/>
              </a:rPr>
              <a:t> entradas que </a:t>
            </a:r>
            <a:r>
              <a:rPr lang="en-US" sz="3000" kern="1200" dirty="0" err="1">
                <a:ea typeface="ヒラギノ角ゴ ProN W3" charset="-128"/>
                <a:sym typeface="Gill Sans" charset="0"/>
              </a:rPr>
              <a:t>traten</a:t>
            </a:r>
            <a:r>
              <a:rPr lang="en-US" sz="3000" kern="1200" dirty="0">
                <a:ea typeface="ヒラギノ角ゴ ProN W3" charset="-128"/>
                <a:sym typeface="Gill Sans" charset="0"/>
              </a:rPr>
              <a:t> </a:t>
            </a:r>
            <a:r>
              <a:rPr lang="en-US" sz="3000" kern="1200" dirty="0" err="1">
                <a:ea typeface="ヒラギノ角ゴ ProN W3" charset="-128"/>
                <a:sym typeface="Gill Sans" charset="0"/>
              </a:rPr>
              <a:t>esos</a:t>
            </a:r>
            <a:r>
              <a:rPr lang="en-US" sz="3000" kern="1200" dirty="0">
                <a:ea typeface="ヒラギノ角ゴ ProN W3" charset="-128"/>
                <a:sym typeface="Gill Sans" charset="0"/>
              </a:rPr>
              <a:t> </a:t>
            </a:r>
            <a:r>
              <a:rPr lang="en-US" sz="3000" kern="1200" dirty="0" err="1">
                <a:ea typeface="ヒラギノ角ゴ ProN W3" charset="-128"/>
                <a:sym typeface="Gill Sans" charset="0"/>
              </a:rPr>
              <a:t>temas</a:t>
            </a:r>
            <a:r>
              <a:rPr lang="en-US" sz="3000" kern="1200" dirty="0">
                <a:ea typeface="ヒラギノ角ゴ ProN W3" charset="-128"/>
                <a:sym typeface="Gill Sans" charset="0"/>
              </a:rPr>
              <a:t>.</a:t>
            </a:r>
          </a:p>
          <a:p>
            <a:pPr marL="342900" lvl="0" indent="-342900" eaLnBrk="1" hangingPunct="1">
              <a:lnSpc>
                <a:spcPct val="100000"/>
              </a:lnSpc>
              <a:spcBef>
                <a:spcPct val="0"/>
              </a:spcBef>
              <a:buFont typeface="Arial" panose="020B0604020202020204" pitchFamily="34" charset="0"/>
              <a:buChar char="•"/>
            </a:pPr>
            <a:r>
              <a:rPr lang="en-US" sz="3000" b="1" kern="1200" dirty="0" err="1">
                <a:ea typeface="ヒラギノ角ゴ ProN W3" charset="-128"/>
                <a:sym typeface="Gill Sans" charset="0"/>
              </a:rPr>
              <a:t>Mes</a:t>
            </a:r>
            <a:r>
              <a:rPr lang="en-US" sz="3000" b="1" kern="1200" dirty="0">
                <a:ea typeface="ヒラギノ角ゴ ProN W3" charset="-128"/>
                <a:sym typeface="Gill Sans" charset="0"/>
              </a:rPr>
              <a:t> 6: </a:t>
            </a:r>
            <a:r>
              <a:rPr lang="en-US" sz="3000" kern="1200" dirty="0" err="1">
                <a:ea typeface="ヒラギノ角ゴ ProN W3" charset="-128"/>
                <a:sym typeface="Gill Sans" charset="0"/>
              </a:rPr>
              <a:t>Introducir</a:t>
            </a:r>
            <a:r>
              <a:rPr lang="en-US" sz="3000" kern="1200" dirty="0">
                <a:ea typeface="ヒラギノ角ゴ ProN W3" charset="-128"/>
                <a:sym typeface="Gill Sans" charset="0"/>
              </a:rPr>
              <a:t> un </a:t>
            </a:r>
            <a:r>
              <a:rPr lang="en-US" sz="3000" kern="1200" dirty="0" err="1">
                <a:ea typeface="ヒラギノ角ゴ ProN W3" charset="-128"/>
                <a:sym typeface="Gill Sans" charset="0"/>
              </a:rPr>
              <a:t>reto</a:t>
            </a:r>
            <a:endParaRPr lang="en-US" sz="3000" kern="1200" dirty="0">
              <a:ea typeface="ヒラギノ角ゴ ProN W3" charset="-128"/>
              <a:sym typeface="Gill Sans" charset="0"/>
            </a:endParaRPr>
          </a:p>
          <a:p>
            <a:pPr marL="637569" lvl="2" indent="-342900" eaLnBrk="1" hangingPunct="1">
              <a:lnSpc>
                <a:spcPct val="100000"/>
              </a:lnSpc>
              <a:buFont typeface="Arial" panose="020B0604020202020204" pitchFamily="34" charset="0"/>
              <a:buChar char="•"/>
            </a:pPr>
            <a:r>
              <a:rPr lang="en-US" sz="2600" kern="1200" dirty="0">
                <a:ea typeface="ヒラギノ角ゴ ProN W3" charset="-128"/>
                <a:sym typeface="Gill Sans" charset="0"/>
              </a:rPr>
              <a:t>A </a:t>
            </a:r>
            <a:r>
              <a:rPr lang="en-US" sz="2600" kern="1200" dirty="0" err="1">
                <a:ea typeface="ヒラギノ角ゴ ProN W3" charset="-128"/>
                <a:sym typeface="Gill Sans" charset="0"/>
              </a:rPr>
              <a:t>ver</a:t>
            </a:r>
            <a:r>
              <a:rPr lang="en-US" sz="2600" kern="1200" dirty="0">
                <a:ea typeface="ヒラギノ角ゴ ProN W3" charset="-128"/>
                <a:sym typeface="Gill Sans" charset="0"/>
              </a:rPr>
              <a:t> </a:t>
            </a:r>
            <a:r>
              <a:rPr lang="en-US" sz="2600" kern="1200" dirty="0" err="1">
                <a:ea typeface="ヒラギノ角ゴ ProN W3" charset="-128"/>
                <a:sym typeface="Gill Sans" charset="0"/>
              </a:rPr>
              <a:t>si</a:t>
            </a:r>
            <a:r>
              <a:rPr lang="en-US" sz="2600" kern="1200" dirty="0">
                <a:ea typeface="ヒラギノ角ゴ ProN W3" charset="-128"/>
                <a:sym typeface="Gill Sans" charset="0"/>
              </a:rPr>
              <a:t> se </a:t>
            </a:r>
            <a:r>
              <a:rPr lang="en-US" sz="2600" kern="1200" dirty="0" err="1">
                <a:ea typeface="ヒラギノ角ゴ ProN W3" charset="-128"/>
                <a:sym typeface="Gill Sans" charset="0"/>
              </a:rPr>
              <a:t>te</a:t>
            </a:r>
            <a:r>
              <a:rPr lang="en-US" sz="2600" kern="1200" dirty="0">
                <a:ea typeface="ヒラギノ角ゴ ProN W3" charset="-128"/>
                <a:sym typeface="Gill Sans" charset="0"/>
              </a:rPr>
              <a:t> </a:t>
            </a:r>
            <a:r>
              <a:rPr lang="en-US" sz="2600" kern="1200" dirty="0" err="1">
                <a:ea typeface="ヒラギノ角ゴ ProN W3" charset="-128"/>
                <a:sym typeface="Gill Sans" charset="0"/>
              </a:rPr>
              <a:t>ocurre</a:t>
            </a:r>
            <a:r>
              <a:rPr lang="en-US" sz="2600" kern="1200" dirty="0">
                <a:ea typeface="ヒラギノ角ゴ ProN W3" charset="-128"/>
                <a:sym typeface="Gill Sans" charset="0"/>
              </a:rPr>
              <a:t> un </a:t>
            </a:r>
            <a:r>
              <a:rPr lang="en-US" sz="2600" kern="1200" dirty="0" err="1">
                <a:ea typeface="ヒラギノ角ゴ ProN W3" charset="-128"/>
                <a:sym typeface="Gill Sans" charset="0"/>
              </a:rPr>
              <a:t>reto</a:t>
            </a:r>
            <a:r>
              <a:rPr lang="en-US" sz="2600" kern="1200" dirty="0">
                <a:ea typeface="ヒラギノ角ゴ ProN W3" charset="-128"/>
                <a:sym typeface="Gill Sans" charset="0"/>
              </a:rPr>
              <a:t> </a:t>
            </a:r>
            <a:r>
              <a:rPr lang="en-US" sz="2600" kern="1200" dirty="0" err="1">
                <a:ea typeface="ヒラギノ角ゴ ProN W3" charset="-128"/>
                <a:sym typeface="Gill Sans" charset="0"/>
              </a:rPr>
              <a:t>en</a:t>
            </a:r>
            <a:r>
              <a:rPr lang="en-US" sz="2600" kern="1200" dirty="0">
                <a:ea typeface="ヒラギノ角ゴ ProN W3" charset="-128"/>
                <a:sym typeface="Gill Sans" charset="0"/>
              </a:rPr>
              <a:t> el que </a:t>
            </a:r>
            <a:r>
              <a:rPr lang="en-US" sz="2600" kern="1200" dirty="0" err="1">
                <a:ea typeface="ヒラギノ角ゴ ProN W3" charset="-128"/>
                <a:sym typeface="Gill Sans" charset="0"/>
              </a:rPr>
              <a:t>puedan</a:t>
            </a:r>
            <a:r>
              <a:rPr lang="en-US" sz="2600" kern="1200" dirty="0">
                <a:ea typeface="ヒラギノ角ゴ ProN W3" charset="-128"/>
                <a:sym typeface="Gill Sans" charset="0"/>
              </a:rPr>
              <a:t> </a:t>
            </a:r>
            <a:r>
              <a:rPr lang="en-US" sz="2600" kern="1200" dirty="0" err="1">
                <a:ea typeface="ヒラギノ角ゴ ProN W3" charset="-128"/>
                <a:sym typeface="Gill Sans" charset="0"/>
              </a:rPr>
              <a:t>participar</a:t>
            </a:r>
            <a:r>
              <a:rPr lang="en-US" sz="2600" kern="1200" dirty="0">
                <a:ea typeface="ヒラギノ角ゴ ProN W3" charset="-128"/>
                <a:sym typeface="Gill Sans" charset="0"/>
              </a:rPr>
              <a:t> los </a:t>
            </a:r>
            <a:r>
              <a:rPr lang="en-US" sz="2600" kern="1200" dirty="0" err="1">
                <a:ea typeface="ヒラギノ角ゴ ProN W3" charset="-128"/>
                <a:sym typeface="Gill Sans" charset="0"/>
              </a:rPr>
              <a:t>miembros</a:t>
            </a:r>
            <a:r>
              <a:rPr lang="en-US" sz="2600" kern="1200" dirty="0">
                <a:ea typeface="ヒラギノ角ゴ ProN W3" charset="-128"/>
                <a:sym typeface="Gill Sans" charset="0"/>
              </a:rPr>
              <a:t> de </a:t>
            </a:r>
            <a:r>
              <a:rPr lang="en-US" sz="2600" kern="1200" dirty="0" err="1">
                <a:ea typeface="ヒラギノ角ゴ ProN W3" charset="-128"/>
                <a:sym typeface="Gill Sans" charset="0"/>
              </a:rPr>
              <a:t>tu</a:t>
            </a:r>
            <a:r>
              <a:rPr lang="en-US" sz="2600" kern="1200" dirty="0">
                <a:ea typeface="ヒラギノ角ゴ ProN W3" charset="-128"/>
                <a:sym typeface="Gill Sans" charset="0"/>
              </a:rPr>
              <a:t> </a:t>
            </a:r>
            <a:r>
              <a:rPr lang="en-US" sz="2600" kern="1200" dirty="0" err="1">
                <a:ea typeface="ヒラギノ角ゴ ProN W3" charset="-128"/>
                <a:sym typeface="Gill Sans" charset="0"/>
              </a:rPr>
              <a:t>grupo</a:t>
            </a:r>
            <a:r>
              <a:rPr lang="en-US" sz="2600" kern="1200" dirty="0">
                <a:ea typeface="ヒラギノ角ゴ ProN W3" charset="-128"/>
                <a:sym typeface="Gill Sans" charset="0"/>
              </a:rPr>
              <a:t>. </a:t>
            </a:r>
            <a:r>
              <a:rPr lang="en-US" sz="2600" i="1" kern="1200" dirty="0">
                <a:ea typeface="ヒラギノ角ゴ ProN W3" charset="-128"/>
                <a:sym typeface="Gill Sans" charset="0"/>
              </a:rPr>
              <a:t>Por </a:t>
            </a:r>
            <a:r>
              <a:rPr lang="en-US" sz="2600" i="1" kern="1200" dirty="0" err="1">
                <a:ea typeface="ヒラギノ角ゴ ProN W3" charset="-128"/>
                <a:sym typeface="Gill Sans" charset="0"/>
              </a:rPr>
              <a:t>ejemplo</a:t>
            </a:r>
            <a:r>
              <a:rPr lang="en-US" sz="2600" i="1" kern="1200" dirty="0">
                <a:ea typeface="ヒラギノ角ゴ ProN W3" charset="-128"/>
                <a:sym typeface="Gill Sans" charset="0"/>
              </a:rPr>
              <a:t>: </a:t>
            </a:r>
            <a:r>
              <a:rPr lang="en-US" sz="2600" i="1" kern="1200" dirty="0" err="1">
                <a:ea typeface="ヒラギノ角ゴ ProN W3" charset="-128"/>
                <a:sym typeface="Gill Sans" charset="0"/>
              </a:rPr>
              <a:t>Beber</a:t>
            </a:r>
            <a:r>
              <a:rPr lang="en-US" sz="2600" i="1" kern="1200" dirty="0">
                <a:ea typeface="ヒラギノ角ゴ ProN W3" charset="-128"/>
                <a:sym typeface="Gill Sans" charset="0"/>
              </a:rPr>
              <a:t> 5 </a:t>
            </a:r>
            <a:r>
              <a:rPr lang="en-US" sz="2600" i="1" kern="1200" dirty="0" err="1">
                <a:ea typeface="ヒラギノ角ゴ ProN W3" charset="-128"/>
                <a:sym typeface="Gill Sans" charset="0"/>
              </a:rPr>
              <a:t>botellas</a:t>
            </a:r>
            <a:r>
              <a:rPr lang="en-US" sz="2600" i="1" kern="1200" dirty="0">
                <a:ea typeface="ヒラギノ角ゴ ProN W3" charset="-128"/>
                <a:sym typeface="Gill Sans" charset="0"/>
              </a:rPr>
              <a:t> de </a:t>
            </a:r>
            <a:r>
              <a:rPr lang="en-US" sz="2600" i="1" kern="1200" dirty="0" err="1">
                <a:ea typeface="ヒラギノ角ゴ ProN W3" charset="-128"/>
                <a:sym typeface="Gill Sans" charset="0"/>
              </a:rPr>
              <a:t>agua</a:t>
            </a:r>
            <a:r>
              <a:rPr lang="en-US" sz="2600" i="1" kern="1200" dirty="0">
                <a:ea typeface="ヒラギノ角ゴ ProN W3" charset="-128"/>
                <a:sym typeface="Gill Sans" charset="0"/>
              </a:rPr>
              <a:t> </a:t>
            </a:r>
            <a:r>
              <a:rPr lang="en-US" sz="2600" i="1" kern="1200" dirty="0" err="1">
                <a:ea typeface="ヒラギノ角ゴ ProN W3" charset="-128"/>
                <a:sym typeface="Gill Sans" charset="0"/>
              </a:rPr>
              <a:t>cada</a:t>
            </a:r>
            <a:r>
              <a:rPr lang="en-US" sz="2600" i="1" kern="1200" dirty="0">
                <a:ea typeface="ヒラギノ角ゴ ProN W3" charset="-128"/>
                <a:sym typeface="Gill Sans" charset="0"/>
              </a:rPr>
              <a:t> día </a:t>
            </a:r>
            <a:r>
              <a:rPr lang="en-US" sz="2600" i="1" kern="1200" dirty="0" err="1">
                <a:ea typeface="ヒラギノ角ゴ ProN W3" charset="-128"/>
                <a:sym typeface="Gill Sans" charset="0"/>
              </a:rPr>
              <a:t>durante</a:t>
            </a:r>
            <a:r>
              <a:rPr lang="en-US" sz="2600" i="1" kern="1200" dirty="0">
                <a:ea typeface="ヒラギノ角ゴ ProN W3" charset="-128"/>
                <a:sym typeface="Gill Sans" charset="0"/>
              </a:rPr>
              <a:t> dos </a:t>
            </a:r>
            <a:r>
              <a:rPr lang="en-US" sz="2600" i="1" kern="1200" dirty="0" err="1">
                <a:ea typeface="ヒラギノ角ゴ ProN W3" charset="-128"/>
                <a:sym typeface="Gill Sans" charset="0"/>
              </a:rPr>
              <a:t>semanas</a:t>
            </a:r>
            <a:r>
              <a:rPr lang="en-US" sz="2600" i="1" kern="1200" dirty="0">
                <a:ea typeface="ヒラギノ角ゴ ProN W3" charset="-128"/>
                <a:sym typeface="Gill Sans" charset="0"/>
              </a:rPr>
              <a:t> o </a:t>
            </a:r>
            <a:r>
              <a:rPr lang="en-US" sz="2600" i="1" kern="1200" dirty="0" err="1">
                <a:ea typeface="ヒラギノ角ゴ ProN W3" charset="-128"/>
                <a:sym typeface="Gill Sans" charset="0"/>
              </a:rPr>
              <a:t>alcanzar</a:t>
            </a:r>
            <a:r>
              <a:rPr lang="en-US" sz="2600" i="1" kern="1200" dirty="0">
                <a:ea typeface="ヒラギノ角ゴ ProN W3" charset="-128"/>
                <a:sym typeface="Gill Sans" charset="0"/>
              </a:rPr>
              <a:t> los 10.000 pasos </a:t>
            </a:r>
            <a:r>
              <a:rPr lang="en-US" sz="2600" i="1" kern="1200" dirty="0" err="1">
                <a:ea typeface="ヒラギノ角ゴ ProN W3" charset="-128"/>
                <a:sym typeface="Gill Sans" charset="0"/>
              </a:rPr>
              <a:t>cada</a:t>
            </a:r>
            <a:r>
              <a:rPr lang="en-US" sz="2600" i="1" kern="1200" dirty="0">
                <a:ea typeface="ヒラギノ角ゴ ProN W3" charset="-128"/>
                <a:sym typeface="Gill Sans" charset="0"/>
              </a:rPr>
              <a:t> día </a:t>
            </a:r>
            <a:r>
              <a:rPr lang="en-US" sz="2600" i="1" kern="1200" dirty="0" err="1">
                <a:ea typeface="ヒラギノ角ゴ ProN W3" charset="-128"/>
                <a:sym typeface="Gill Sans" charset="0"/>
              </a:rPr>
              <a:t>durante</a:t>
            </a:r>
            <a:r>
              <a:rPr lang="en-US" sz="2600" i="1" kern="1200" dirty="0">
                <a:ea typeface="ヒラギノ角ゴ ProN W3" charset="-128"/>
                <a:sym typeface="Gill Sans" charset="0"/>
              </a:rPr>
              <a:t> una </a:t>
            </a:r>
            <a:r>
              <a:rPr lang="en-US" sz="2600" i="1" kern="1200" dirty="0" err="1">
                <a:ea typeface="ヒラギノ角ゴ ProN W3" charset="-128"/>
                <a:sym typeface="Gill Sans" charset="0"/>
              </a:rPr>
              <a:t>semana</a:t>
            </a:r>
            <a:r>
              <a:rPr lang="en-US" sz="2600" i="1" kern="1200" dirty="0">
                <a:ea typeface="ヒラギノ角ゴ ProN W3" charset="-128"/>
                <a:sym typeface="Gill Sans" charset="0"/>
              </a:rPr>
              <a:t>. </a:t>
            </a:r>
          </a:p>
          <a:p>
            <a:endParaRPr lang="en-US" sz="3200" dirty="0"/>
          </a:p>
        </p:txBody>
      </p:sp>
    </p:spTree>
    <p:extLst>
      <p:ext uri="{BB962C8B-B14F-4D97-AF65-F5344CB8AC3E}">
        <p14:creationId xmlns:p14="http://schemas.microsoft.com/office/powerpoint/2010/main" val="2675168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6028"/>
            <a:ext cx="7886700" cy="585850"/>
          </a:xfrm>
        </p:spPr>
        <p:txBody>
          <a:bodyPr/>
          <a:lstStyle/>
          <a:p>
            <a:r>
              <a:rPr lang="en-US" sz="3600"/>
              <a:t>Desafío 1: Seguir al líder</a:t>
            </a:r>
          </a:p>
        </p:txBody>
      </p:sp>
      <p:sp>
        <p:nvSpPr>
          <p:cNvPr id="3" name="Content Placeholder 2"/>
          <p:cNvSpPr>
            <a:spLocks noGrp="1"/>
          </p:cNvSpPr>
          <p:nvPr>
            <p:ph idx="1"/>
          </p:nvPr>
        </p:nvSpPr>
        <p:spPr>
          <a:xfrm>
            <a:off x="280307" y="1901389"/>
            <a:ext cx="7886700" cy="4351338"/>
          </a:xfrm>
        </p:spPr>
        <p:txBody>
          <a:bodyPr>
            <a:normAutofit/>
          </a:bodyPr>
          <a:lstStyle/>
          <a:p>
            <a:pPr marL="44647" lvl="1" indent="0">
              <a:buNone/>
            </a:pPr>
            <a:r>
              <a:rPr lang="en-US" sz="2800"/>
              <a:t>Todos los grupos elegirán un número objetivo de pasos a alcanzar para el Día 1. Después del Día 1, el objetivo de todos los miembros del grupo será dar 100 pasos más que el día anterior. </a:t>
            </a:r>
          </a:p>
          <a:p>
            <a:pPr marL="44647" lvl="1" indent="0">
              <a:buNone/>
            </a:pPr>
            <a:endParaRPr lang="en-US" sz="2800"/>
          </a:p>
          <a:p>
            <a:pPr marL="44647" lvl="1" indent="0">
              <a:buNone/>
            </a:pPr>
            <a:r>
              <a:rPr lang="en-US" sz="2800"/>
              <a:t>Todos los miembros del grupo aumentarán 100 pasos al día durante 10 días. De este modo, al final del reto habrán dado un total de 1.000 pasos más.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866" y="5173578"/>
            <a:ext cx="2021908" cy="1516431"/>
          </a:xfrm>
          <a:prstGeom prst="rect">
            <a:avLst/>
          </a:prstGeom>
        </p:spPr>
      </p:pic>
    </p:spTree>
    <p:extLst>
      <p:ext uri="{BB962C8B-B14F-4D97-AF65-F5344CB8AC3E}">
        <p14:creationId xmlns:p14="http://schemas.microsoft.com/office/powerpoint/2010/main" val="609994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9" y="274600"/>
            <a:ext cx="7200800" cy="1033586"/>
          </a:xfrm>
        </p:spPr>
        <p:txBody>
          <a:bodyPr>
            <a:normAutofit fontScale="90000"/>
          </a:bodyPr>
          <a:lstStyle/>
          <a:p>
            <a:r>
              <a:rPr lang="en-US" sz="3600"/>
              <a:t>Reto 2: Aperitivos sobre aperitivos  </a:t>
            </a:r>
          </a:p>
        </p:txBody>
      </p:sp>
      <p:sp>
        <p:nvSpPr>
          <p:cNvPr id="3" name="Content Placeholder 2"/>
          <p:cNvSpPr>
            <a:spLocks noGrp="1"/>
          </p:cNvSpPr>
          <p:nvPr>
            <p:ph idx="1"/>
          </p:nvPr>
        </p:nvSpPr>
        <p:spPr>
          <a:xfrm>
            <a:off x="805968" y="2025237"/>
            <a:ext cx="7911703" cy="1831727"/>
          </a:xfrm>
        </p:spPr>
        <p:txBody>
          <a:bodyPr>
            <a:normAutofit/>
          </a:bodyPr>
          <a:lstStyle/>
          <a:p>
            <a:pPr marL="44647" lvl="1" indent="0">
              <a:buNone/>
            </a:pPr>
            <a:r>
              <a:rPr lang="en-US" sz="2800"/>
              <a:t>Reta a tu grupo a que publique una foto de su tentempié saludable favorito con la receta: ¡anima a tus compañeros de equipo a probar las cosas favoritas de los demás!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03" y="3871904"/>
            <a:ext cx="2443648" cy="2463461"/>
          </a:xfrm>
          <a:prstGeom prst="rect">
            <a:avLst/>
          </a:prstGeom>
          <a:ln w="9525">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297" y="3881024"/>
            <a:ext cx="2520280" cy="2466808"/>
          </a:xfrm>
          <a:prstGeom prst="rect">
            <a:avLst/>
          </a:prstGeom>
          <a:ln>
            <a:solidFill>
              <a:schemeClr val="tx2"/>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5625" y="3891203"/>
            <a:ext cx="2476741" cy="2463461"/>
          </a:xfrm>
          <a:prstGeom prst="rect">
            <a:avLst/>
          </a:prstGeom>
          <a:ln>
            <a:solidFill>
              <a:schemeClr val="tx2"/>
            </a:solidFill>
          </a:ln>
        </p:spPr>
      </p:pic>
    </p:spTree>
    <p:extLst>
      <p:ext uri="{BB962C8B-B14F-4D97-AF65-F5344CB8AC3E}">
        <p14:creationId xmlns:p14="http://schemas.microsoft.com/office/powerpoint/2010/main" val="1930056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530"/>
            <a:ext cx="7171641" cy="887636"/>
          </a:xfrm>
        </p:spPr>
        <p:txBody>
          <a:bodyPr/>
          <a:lstStyle/>
          <a:p>
            <a:r>
              <a:rPr lang="en-US" sz="3600" dirty="0" err="1"/>
              <a:t>Obtener</a:t>
            </a:r>
            <a:r>
              <a:rPr lang="en-US" sz="3600" dirty="0"/>
              <a:t> </a:t>
            </a:r>
            <a:r>
              <a:rPr lang="en-US" sz="3600" dirty="0" err="1"/>
              <a:t>retroalimentación</a:t>
            </a:r>
            <a:endParaRPr lang="en-US" sz="3600" dirty="0"/>
          </a:p>
        </p:txBody>
      </p:sp>
      <p:sp>
        <p:nvSpPr>
          <p:cNvPr id="3" name="Content Placeholder 2"/>
          <p:cNvSpPr>
            <a:spLocks noGrp="1"/>
          </p:cNvSpPr>
          <p:nvPr>
            <p:ph idx="1"/>
          </p:nvPr>
        </p:nvSpPr>
        <p:spPr>
          <a:xfrm>
            <a:off x="263355" y="1988210"/>
            <a:ext cx="7911703" cy="4464844"/>
          </a:xfrm>
        </p:spPr>
        <p:txBody>
          <a:bodyPr/>
          <a:lstStyle/>
          <a:p>
            <a:pPr marL="0" indent="0">
              <a:spcAft>
                <a:spcPts val="1200"/>
              </a:spcAft>
              <a:buNone/>
            </a:pPr>
            <a:r>
              <a:rPr lang="en-US" dirty="0"/>
              <a:t>Los </a:t>
            </a:r>
            <a:r>
              <a:rPr lang="en-US" dirty="0" err="1"/>
              <a:t>comentarios</a:t>
            </a:r>
            <a:r>
              <a:rPr lang="en-US" dirty="0"/>
              <a:t> de </a:t>
            </a:r>
            <a:r>
              <a:rPr lang="en-US" dirty="0" err="1"/>
              <a:t>tus</a:t>
            </a:r>
            <a:r>
              <a:rPr lang="en-US" dirty="0"/>
              <a:t> </a:t>
            </a:r>
            <a:r>
              <a:rPr lang="en-US" dirty="0" err="1"/>
              <a:t>compañeros</a:t>
            </a:r>
            <a:r>
              <a:rPr lang="en-US" dirty="0"/>
              <a:t> de </a:t>
            </a:r>
            <a:r>
              <a:rPr lang="en-US" dirty="0" err="1"/>
              <a:t>equipo</a:t>
            </a:r>
            <a:r>
              <a:rPr lang="en-US" dirty="0"/>
              <a:t> son </a:t>
            </a:r>
            <a:r>
              <a:rPr lang="en-US" dirty="0" err="1"/>
              <a:t>importantes</a:t>
            </a:r>
            <a:r>
              <a:rPr lang="en-US" dirty="0"/>
              <a:t> </a:t>
            </a:r>
            <a:r>
              <a:rPr lang="en-US" dirty="0" err="1"/>
              <a:t>porque</a:t>
            </a:r>
            <a:r>
              <a:rPr lang="en-US" dirty="0"/>
              <a:t> </a:t>
            </a:r>
            <a:r>
              <a:rPr lang="en-US" dirty="0" err="1"/>
              <a:t>te</a:t>
            </a:r>
            <a:r>
              <a:rPr lang="en-US" dirty="0"/>
              <a:t> dan la </a:t>
            </a:r>
            <a:r>
              <a:rPr lang="en-US" dirty="0" err="1"/>
              <a:t>oportunidad</a:t>
            </a:r>
            <a:r>
              <a:rPr lang="en-US" dirty="0"/>
              <a:t> de </a:t>
            </a:r>
            <a:r>
              <a:rPr lang="en-US" dirty="0" err="1"/>
              <a:t>comprobar</a:t>
            </a:r>
            <a:r>
              <a:rPr lang="en-US" dirty="0"/>
              <a:t> y </a:t>
            </a:r>
            <a:r>
              <a:rPr lang="en-US" dirty="0" err="1"/>
              <a:t>escuchar</a:t>
            </a:r>
            <a:r>
              <a:rPr lang="en-US" dirty="0"/>
              <a:t> sus </a:t>
            </a:r>
            <a:r>
              <a:rPr lang="en-US" dirty="0" err="1"/>
              <a:t>opiniones</a:t>
            </a:r>
            <a:r>
              <a:rPr lang="en-US" dirty="0"/>
              <a:t>.</a:t>
            </a:r>
          </a:p>
          <a:p>
            <a:pPr marL="637569" lvl="2" indent="-342900">
              <a:buFont typeface="Arial" panose="020B0604020202020204" pitchFamily="34" charset="0"/>
              <a:buChar char="•"/>
            </a:pPr>
            <a:r>
              <a:rPr lang="en-US" sz="2400" dirty="0" err="1"/>
              <a:t>Ejemplos</a:t>
            </a:r>
            <a:r>
              <a:rPr lang="en-US" sz="2400" dirty="0"/>
              <a:t> de </a:t>
            </a:r>
            <a:r>
              <a:rPr lang="en-US" sz="2400" dirty="0" err="1"/>
              <a:t>preguntas</a:t>
            </a:r>
            <a:r>
              <a:rPr lang="en-US" sz="2400" dirty="0"/>
              <a:t> de </a:t>
            </a:r>
            <a:r>
              <a:rPr lang="en-US" sz="2400" dirty="0" err="1"/>
              <a:t>respuesta</a:t>
            </a:r>
            <a:r>
              <a:rPr lang="en-US" sz="2400" dirty="0"/>
              <a:t>:</a:t>
            </a:r>
          </a:p>
          <a:p>
            <a:pPr marL="959027" lvl="5" indent="-342900">
              <a:buFont typeface="Arial" panose="020B0604020202020204" pitchFamily="34" charset="0"/>
              <a:buChar char="•"/>
            </a:pPr>
            <a:r>
              <a:rPr lang="en-US" sz="2400" dirty="0"/>
              <a:t>¿</a:t>
            </a:r>
            <a:r>
              <a:rPr lang="en-US" sz="2400" dirty="0" err="1"/>
              <a:t>Cómo</a:t>
            </a:r>
            <a:r>
              <a:rPr lang="en-US" sz="2400" dirty="0"/>
              <a:t> </a:t>
            </a:r>
            <a:r>
              <a:rPr lang="en-US" sz="2400" dirty="0" err="1"/>
              <a:t>voy</a:t>
            </a:r>
            <a:r>
              <a:rPr lang="en-US" sz="2400" dirty="0"/>
              <a:t> hasta </a:t>
            </a:r>
            <a:r>
              <a:rPr lang="en-US" sz="2400" dirty="0" err="1"/>
              <a:t>ahora</a:t>
            </a:r>
            <a:r>
              <a:rPr lang="en-US" sz="2400" dirty="0"/>
              <a:t>?</a:t>
            </a:r>
          </a:p>
          <a:p>
            <a:pPr marL="959027" lvl="5" indent="-342900">
              <a:buFont typeface="Arial" panose="020B0604020202020204" pitchFamily="34" charset="0"/>
              <a:buChar char="•"/>
            </a:pPr>
            <a:r>
              <a:rPr lang="en-US" sz="2400" dirty="0"/>
              <a:t>¿</a:t>
            </a:r>
            <a:r>
              <a:rPr lang="en-US" sz="2400" dirty="0" err="1"/>
              <a:t>Qué</a:t>
            </a:r>
            <a:r>
              <a:rPr lang="en-US" sz="2400" dirty="0"/>
              <a:t> </a:t>
            </a:r>
            <a:r>
              <a:rPr lang="en-US" sz="2400" dirty="0" err="1"/>
              <a:t>herramientas</a:t>
            </a:r>
            <a:r>
              <a:rPr lang="en-US" sz="2400" dirty="0"/>
              <a:t> le </a:t>
            </a:r>
            <a:r>
              <a:rPr lang="en-US" sz="2400" dirty="0" err="1"/>
              <a:t>resultan</a:t>
            </a:r>
            <a:r>
              <a:rPr lang="en-US" sz="2400" dirty="0"/>
              <a:t> </a:t>
            </a:r>
            <a:r>
              <a:rPr lang="en-US" sz="2400" dirty="0" err="1"/>
              <a:t>útiles</a:t>
            </a:r>
            <a:r>
              <a:rPr lang="en-US" sz="2400" dirty="0"/>
              <a:t>? </a:t>
            </a:r>
          </a:p>
          <a:p>
            <a:pPr marL="959027" lvl="5" indent="-342900">
              <a:buFont typeface="Arial" panose="020B0604020202020204" pitchFamily="34" charset="0"/>
              <a:buChar char="•"/>
            </a:pPr>
            <a:r>
              <a:rPr lang="en-US" sz="2400" dirty="0"/>
              <a:t>¿Hay </a:t>
            </a:r>
            <a:r>
              <a:rPr lang="en-US" sz="2400" dirty="0" err="1"/>
              <a:t>algún</a:t>
            </a:r>
            <a:r>
              <a:rPr lang="en-US" sz="2400" dirty="0"/>
              <a:t> </a:t>
            </a:r>
            <a:r>
              <a:rPr lang="en-US" sz="2400" dirty="0" err="1"/>
              <a:t>consejo</a:t>
            </a:r>
            <a:r>
              <a:rPr lang="en-US" sz="2400" dirty="0"/>
              <a:t> que </a:t>
            </a:r>
            <a:r>
              <a:rPr lang="en-US" sz="2400" dirty="0" err="1"/>
              <a:t>creas</a:t>
            </a:r>
            <a:r>
              <a:rPr lang="en-US" sz="2400" dirty="0"/>
              <a:t> que </a:t>
            </a:r>
            <a:r>
              <a:rPr lang="en-US" sz="2400" dirty="0" err="1"/>
              <a:t>puede</a:t>
            </a:r>
            <a:r>
              <a:rPr lang="en-US" sz="2400" dirty="0"/>
              <a:t> ser </a:t>
            </a:r>
            <a:r>
              <a:rPr lang="en-US" sz="2400" dirty="0" err="1"/>
              <a:t>importante</a:t>
            </a:r>
            <a:r>
              <a:rPr lang="en-US" sz="2400" dirty="0"/>
              <a:t> que </a:t>
            </a:r>
            <a:r>
              <a:rPr lang="en-US" sz="2400" dirty="0" err="1"/>
              <a:t>nuestro</a:t>
            </a:r>
            <a:r>
              <a:rPr lang="en-US" sz="2400" dirty="0"/>
              <a:t> </a:t>
            </a:r>
            <a:r>
              <a:rPr lang="en-US" sz="2400" dirty="0" err="1"/>
              <a:t>grupo</a:t>
            </a:r>
            <a:r>
              <a:rPr lang="en-US" sz="2400" dirty="0"/>
              <a:t> </a:t>
            </a:r>
            <a:r>
              <a:rPr lang="en-US" sz="2400" dirty="0" err="1"/>
              <a:t>conozca</a:t>
            </a:r>
            <a:r>
              <a:rPr lang="en-US" sz="2400" dirty="0"/>
              <a:t>? ¡</a:t>
            </a:r>
            <a:r>
              <a:rPr lang="en-US" sz="2400" dirty="0" err="1"/>
              <a:t>Escriba</a:t>
            </a:r>
            <a:r>
              <a:rPr lang="en-US" sz="2400" dirty="0"/>
              <a:t> </a:t>
            </a:r>
            <a:r>
              <a:rPr lang="en-US" sz="2400" dirty="0" err="1"/>
              <a:t>aquí</a:t>
            </a:r>
            <a:r>
              <a:rPr lang="en-US" sz="2400" dirty="0"/>
              <a:t> sus ideas! </a:t>
            </a:r>
          </a:p>
          <a:p>
            <a:pPr marL="959027" lvl="5" indent="-342900">
              <a:buFont typeface="Arial" panose="020B0604020202020204" pitchFamily="34" charset="0"/>
              <a:buChar char="•"/>
            </a:pPr>
            <a:r>
              <a:rPr lang="en-US" sz="2400" dirty="0"/>
              <a:t>¿Hay algo que </a:t>
            </a:r>
            <a:r>
              <a:rPr lang="en-US" sz="2400" dirty="0" err="1"/>
              <a:t>crea</a:t>
            </a:r>
            <a:r>
              <a:rPr lang="en-US" sz="2400" dirty="0"/>
              <a:t> que </a:t>
            </a:r>
            <a:r>
              <a:rPr lang="en-US" sz="2400" dirty="0" err="1"/>
              <a:t>deberíamos</a:t>
            </a:r>
            <a:r>
              <a:rPr lang="en-US" sz="2400" dirty="0"/>
              <a:t> </a:t>
            </a:r>
            <a:r>
              <a:rPr lang="en-US" sz="2400" dirty="0" err="1"/>
              <a:t>hacer</a:t>
            </a:r>
            <a:r>
              <a:rPr lang="en-US" sz="2400" dirty="0"/>
              <a:t> de forma </a:t>
            </a:r>
            <a:r>
              <a:rPr lang="en-US" sz="2400" dirty="0" err="1"/>
              <a:t>diferente</a:t>
            </a:r>
            <a:r>
              <a:rPr lang="en-US" sz="2400" dirty="0"/>
              <a:t>? </a:t>
            </a:r>
            <a:r>
              <a:rPr lang="en-US" sz="2400" dirty="0" err="1"/>
              <a:t>Coméntelo</a:t>
            </a:r>
            <a:r>
              <a:rPr lang="en-US" sz="2400" dirty="0"/>
              <a:t> </a:t>
            </a:r>
            <a:r>
              <a:rPr lang="en-US" sz="2400" dirty="0" err="1"/>
              <a:t>aquí</a:t>
            </a:r>
            <a:r>
              <a:rPr lang="en-US" sz="2400" dirty="0"/>
              <a:t>. </a:t>
            </a:r>
          </a:p>
          <a:p>
            <a:pPr marL="637569" lvl="3" indent="-342900">
              <a:buFont typeface="Arial" panose="020B0604020202020204" pitchFamily="34" charset="0"/>
              <a:buChar char="•"/>
            </a:pPr>
            <a:endParaRPr lang="en-US" sz="1800" dirty="0"/>
          </a:p>
          <a:p>
            <a:pPr marL="637569" lvl="3" indent="-342900">
              <a:buFont typeface="Arial" panose="020B0604020202020204" pitchFamily="34" charset="0"/>
              <a:buChar char="•"/>
            </a:pPr>
            <a:endParaRPr lang="en-US" sz="3000" dirty="0"/>
          </a:p>
          <a:p>
            <a:pPr marL="637569" lvl="2" indent="-342900">
              <a:buFont typeface="Arial" panose="020B0604020202020204" pitchFamily="34" charset="0"/>
              <a:buChar char="•"/>
            </a:pPr>
            <a:endParaRPr lang="en-US" sz="3000" dirty="0"/>
          </a:p>
        </p:txBody>
      </p:sp>
    </p:spTree>
    <p:extLst>
      <p:ext uri="{BB962C8B-B14F-4D97-AF65-F5344CB8AC3E}">
        <p14:creationId xmlns:p14="http://schemas.microsoft.com/office/powerpoint/2010/main" val="139731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Compartir éxitos</a:t>
            </a:r>
          </a:p>
        </p:txBody>
      </p:sp>
      <p:sp>
        <p:nvSpPr>
          <p:cNvPr id="3" name="Content Placeholder 2"/>
          <p:cNvSpPr>
            <a:spLocks noGrp="1"/>
          </p:cNvSpPr>
          <p:nvPr>
            <p:ph idx="1"/>
          </p:nvPr>
        </p:nvSpPr>
        <p:spPr>
          <a:xfrm>
            <a:off x="544711" y="1741289"/>
            <a:ext cx="7911703" cy="2335783"/>
          </a:xfrm>
        </p:spPr>
        <p:txBody>
          <a:bodyPr>
            <a:normAutofit/>
          </a:bodyPr>
          <a:lstStyle/>
          <a:p>
            <a:pPr marL="342900" indent="-342900">
              <a:buFont typeface="Arial" panose="020B0604020202020204" pitchFamily="34" charset="0"/>
              <a:buChar char="•"/>
            </a:pPr>
            <a:r>
              <a:rPr lang="en-US"/>
              <a:t>¿Qué son los éxitos? Los éxitos varían de una persona a otra, pero por grandes o pequeños que sean, ¡todos deben celebrarse!</a:t>
            </a:r>
          </a:p>
          <a:p>
            <a:pPr marL="342900" indent="-342900">
              <a:buFont typeface="Arial" panose="020B0604020202020204" pitchFamily="34" charset="0"/>
              <a:buChar char="•"/>
            </a:pPr>
            <a:r>
              <a:rPr lang="en-US"/>
              <a:t>Felicite a los miembros del grupo que publican sobre su éxito </a:t>
            </a:r>
          </a:p>
          <a:p>
            <a:pPr marL="342900" indent="-342900">
              <a:buFont typeface="Arial" panose="020B0604020202020204" pitchFamily="34" charset="0"/>
              <a:buChar char="•"/>
            </a:pPr>
            <a:endParaRPr lang="en-US"/>
          </a:p>
          <a:p>
            <a:pPr marL="387547" lvl="1" indent="-342900">
              <a:buFont typeface="Arial" panose="020B0604020202020204" pitchFamily="34" charset="0"/>
              <a:buChar char="•"/>
            </a:pPr>
            <a:endParaRPr lang="en-US" sz="28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4280265"/>
            <a:ext cx="2532097" cy="1688422"/>
          </a:xfrm>
          <a:prstGeom prst="rect">
            <a:avLst/>
          </a:prstGeom>
          <a:ln>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1048" y="4280265"/>
            <a:ext cx="2532097" cy="1688422"/>
          </a:xfrm>
          <a:prstGeom prst="rect">
            <a:avLst/>
          </a:prstGeom>
          <a:ln>
            <a:solidFill>
              <a:schemeClr val="tx2"/>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712" y="4280265"/>
            <a:ext cx="2532097" cy="1701253"/>
          </a:xfrm>
          <a:prstGeom prst="rect">
            <a:avLst/>
          </a:prstGeom>
          <a:ln>
            <a:solidFill>
              <a:schemeClr val="tx2"/>
            </a:solidFill>
          </a:ln>
        </p:spPr>
      </p:pic>
    </p:spTree>
    <p:extLst>
      <p:ext uri="{BB962C8B-B14F-4D97-AF65-F5344CB8AC3E}">
        <p14:creationId xmlns:p14="http://schemas.microsoft.com/office/powerpoint/2010/main" val="1834131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54" y="57448"/>
            <a:ext cx="6475561" cy="1375172"/>
          </a:xfrm>
        </p:spPr>
        <p:txBody>
          <a:bodyPr/>
          <a:lstStyle/>
          <a:p>
            <a:r>
              <a:rPr lang="en-US" sz="3600"/>
              <a:t>Crear un plan que funcione para usted </a:t>
            </a:r>
          </a:p>
        </p:txBody>
      </p:sp>
      <p:sp>
        <p:nvSpPr>
          <p:cNvPr id="3" name="Content Placeholder 2"/>
          <p:cNvSpPr>
            <a:spLocks noGrp="1"/>
          </p:cNvSpPr>
          <p:nvPr>
            <p:ph idx="1"/>
          </p:nvPr>
        </p:nvSpPr>
        <p:spPr>
          <a:xfrm>
            <a:off x="544711" y="2479269"/>
            <a:ext cx="7911703" cy="3404764"/>
          </a:xfrm>
        </p:spPr>
        <p:txBody>
          <a:bodyPr>
            <a:normAutofit fontScale="92500" lnSpcReduction="10000"/>
          </a:bodyPr>
          <a:lstStyle/>
          <a:p>
            <a:pPr marL="342900" indent="-342900">
              <a:buFont typeface="Arial" panose="020B0604020202020204" pitchFamily="34" charset="0"/>
              <a:buChar char="•"/>
            </a:pPr>
            <a:r>
              <a:rPr lang="en-US" sz="3000" dirty="0"/>
              <a:t>¿</a:t>
            </a:r>
            <a:r>
              <a:rPr lang="en-US" sz="3000" dirty="0" err="1"/>
              <a:t>Cuántas</a:t>
            </a:r>
            <a:r>
              <a:rPr lang="en-US" sz="3000" dirty="0"/>
              <a:t> </a:t>
            </a:r>
            <a:r>
              <a:rPr lang="en-US" sz="3000" dirty="0" err="1"/>
              <a:t>veces</a:t>
            </a:r>
            <a:r>
              <a:rPr lang="en-US" sz="3000" dirty="0"/>
              <a:t> a la </a:t>
            </a:r>
            <a:r>
              <a:rPr lang="en-US" sz="3000" dirty="0" err="1"/>
              <a:t>semana</a:t>
            </a:r>
            <a:r>
              <a:rPr lang="en-US" sz="3000" dirty="0"/>
              <a:t> </a:t>
            </a:r>
            <a:r>
              <a:rPr lang="en-US" sz="3000" dirty="0" err="1"/>
              <a:t>hablarás</a:t>
            </a:r>
            <a:r>
              <a:rPr lang="en-US" sz="3000" dirty="0"/>
              <a:t> con </a:t>
            </a:r>
            <a:r>
              <a:rPr lang="en-US" sz="3000" dirty="0" err="1"/>
              <a:t>tus</a:t>
            </a:r>
            <a:r>
              <a:rPr lang="en-US" sz="3000" dirty="0"/>
              <a:t> </a:t>
            </a:r>
            <a:r>
              <a:rPr lang="en-US" sz="3000" dirty="0" err="1"/>
              <a:t>compañeros</a:t>
            </a:r>
            <a:r>
              <a:rPr lang="en-US" sz="3000" dirty="0"/>
              <a:t> de </a:t>
            </a:r>
            <a:r>
              <a:rPr lang="en-US" sz="3000" dirty="0" err="1"/>
              <a:t>equipo</a:t>
            </a:r>
            <a:r>
              <a:rPr lang="en-US" sz="3000" dirty="0"/>
              <a:t>?</a:t>
            </a:r>
          </a:p>
          <a:p>
            <a:pPr marL="637569" lvl="2" indent="-342900">
              <a:buFont typeface="Arial" panose="020B0604020202020204" pitchFamily="34" charset="0"/>
              <a:buChar char="•"/>
            </a:pPr>
            <a:r>
              <a:rPr lang="en-US" sz="2600" dirty="0"/>
              <a:t>¿Hay días </a:t>
            </a:r>
            <a:r>
              <a:rPr lang="en-US" sz="2600" dirty="0" err="1"/>
              <a:t>concretos</a:t>
            </a:r>
            <a:r>
              <a:rPr lang="en-US" sz="2600" dirty="0"/>
              <a:t> que </a:t>
            </a:r>
            <a:r>
              <a:rPr lang="en-US" sz="2600" dirty="0" err="1"/>
              <a:t>desee</a:t>
            </a:r>
            <a:r>
              <a:rPr lang="en-US" sz="2600" dirty="0"/>
              <a:t> </a:t>
            </a:r>
            <a:r>
              <a:rPr lang="en-US" sz="2600" dirty="0" err="1"/>
              <a:t>elegir</a:t>
            </a:r>
            <a:r>
              <a:rPr lang="en-US" sz="2600" dirty="0"/>
              <a:t> </a:t>
            </a:r>
            <a:r>
              <a:rPr lang="en-US" sz="2600" dirty="0" err="1"/>
              <a:t>como</a:t>
            </a:r>
            <a:r>
              <a:rPr lang="en-US" sz="2600" dirty="0"/>
              <a:t> días para </a:t>
            </a:r>
            <a:r>
              <a:rPr lang="en-US" sz="2600" dirty="0" err="1"/>
              <a:t>postear</a:t>
            </a:r>
            <a:r>
              <a:rPr lang="en-US" sz="2600" dirty="0"/>
              <a:t>? </a:t>
            </a:r>
            <a:r>
              <a:rPr lang="en-US" sz="2600" dirty="0" err="1"/>
              <a:t>Así</a:t>
            </a:r>
            <a:r>
              <a:rPr lang="en-US" sz="2600" dirty="0"/>
              <a:t> </a:t>
            </a:r>
            <a:r>
              <a:rPr lang="en-US" sz="2600" dirty="0" err="1"/>
              <a:t>sabrán</a:t>
            </a:r>
            <a:r>
              <a:rPr lang="en-US" sz="2600" dirty="0"/>
              <a:t> a </a:t>
            </a:r>
            <a:r>
              <a:rPr lang="en-US" sz="2600" dirty="0" err="1"/>
              <a:t>qué</a:t>
            </a:r>
            <a:r>
              <a:rPr lang="en-US" sz="2600" dirty="0"/>
              <a:t> </a:t>
            </a:r>
            <a:r>
              <a:rPr lang="en-US" sz="2600" dirty="0" err="1"/>
              <a:t>atenerse</a:t>
            </a:r>
            <a:r>
              <a:rPr lang="en-US" sz="2600" dirty="0"/>
              <a:t>. Por </a:t>
            </a:r>
            <a:r>
              <a:rPr lang="en-US" sz="2600" dirty="0" err="1"/>
              <a:t>ejemplo</a:t>
            </a:r>
            <a:r>
              <a:rPr lang="en-US" sz="2600" dirty="0"/>
              <a:t>, </a:t>
            </a:r>
            <a:r>
              <a:rPr lang="en-US" sz="2600" dirty="0" err="1"/>
              <a:t>si</a:t>
            </a:r>
            <a:r>
              <a:rPr lang="en-US" sz="2600" dirty="0"/>
              <a:t> </a:t>
            </a:r>
            <a:r>
              <a:rPr lang="en-US" sz="2600" dirty="0" err="1"/>
              <a:t>te</a:t>
            </a:r>
            <a:r>
              <a:rPr lang="en-US" sz="2600" dirty="0"/>
              <a:t> </a:t>
            </a:r>
            <a:r>
              <a:rPr lang="en-US" sz="2600" dirty="0" err="1"/>
              <a:t>comprometes</a:t>
            </a:r>
            <a:r>
              <a:rPr lang="en-US" sz="2600" dirty="0"/>
              <a:t> a </a:t>
            </a:r>
            <a:r>
              <a:rPr lang="en-US" sz="2600" dirty="0" err="1"/>
              <a:t>publicar</a:t>
            </a:r>
            <a:r>
              <a:rPr lang="en-US" sz="2600" dirty="0"/>
              <a:t> 2 días a la </a:t>
            </a:r>
            <a:r>
              <a:rPr lang="en-US" sz="2600" dirty="0" err="1"/>
              <a:t>semana</a:t>
            </a:r>
            <a:r>
              <a:rPr lang="en-US" sz="2600" dirty="0"/>
              <a:t>, </a:t>
            </a:r>
            <a:r>
              <a:rPr lang="en-US" sz="2600" dirty="0" err="1"/>
              <a:t>puedes</a:t>
            </a:r>
            <a:r>
              <a:rPr lang="en-US" sz="2600" dirty="0"/>
              <a:t> </a:t>
            </a:r>
            <a:r>
              <a:rPr lang="en-US" sz="2600" dirty="0" err="1"/>
              <a:t>elegir</a:t>
            </a:r>
            <a:r>
              <a:rPr lang="en-US" sz="2600" dirty="0"/>
              <a:t> </a:t>
            </a:r>
            <a:r>
              <a:rPr lang="en-US" sz="2600" dirty="0" err="1"/>
              <a:t>publicar</a:t>
            </a:r>
            <a:r>
              <a:rPr lang="en-US" sz="2600" dirty="0"/>
              <a:t> </a:t>
            </a:r>
            <a:r>
              <a:rPr lang="en-US" sz="2600" dirty="0" err="1"/>
              <a:t>todos</a:t>
            </a:r>
            <a:r>
              <a:rPr lang="en-US" sz="2600" dirty="0"/>
              <a:t> los lunes y </a:t>
            </a:r>
            <a:r>
              <a:rPr lang="en-US" sz="2600" dirty="0" err="1"/>
              <a:t>miércoles</a:t>
            </a:r>
            <a:r>
              <a:rPr lang="en-US" sz="2600" dirty="0"/>
              <a:t>.  </a:t>
            </a:r>
          </a:p>
          <a:p>
            <a:pPr marL="294669" lvl="2" indent="0">
              <a:buNone/>
            </a:pPr>
            <a:endParaRPr lang="en-US" sz="2800" dirty="0"/>
          </a:p>
          <a:p>
            <a:pPr marL="294669" lvl="2" indent="0">
              <a:buNone/>
            </a:pPr>
            <a:r>
              <a:rPr lang="en-US" sz="2800" dirty="0" err="1"/>
              <a:t>Compromiso</a:t>
            </a:r>
            <a:r>
              <a:rPr lang="en-US" sz="2800" dirty="0"/>
              <a:t>: </a:t>
            </a:r>
            <a:r>
              <a:rPr lang="en-US" sz="2800" dirty="0" err="1"/>
              <a:t>Publicaré</a:t>
            </a:r>
            <a:r>
              <a:rPr lang="en-US" sz="2800" dirty="0"/>
              <a:t> ______ </a:t>
            </a:r>
            <a:r>
              <a:rPr lang="en-US" sz="2800" dirty="0" err="1"/>
              <a:t>veces</a:t>
            </a:r>
            <a:r>
              <a:rPr lang="en-US" sz="2800" dirty="0"/>
              <a:t> a la </a:t>
            </a:r>
            <a:r>
              <a:rPr lang="en-US" sz="2800" dirty="0" err="1"/>
              <a:t>semana</a:t>
            </a:r>
            <a:r>
              <a:rPr lang="en-US" sz="2800" dirty="0"/>
              <a:t>. </a:t>
            </a:r>
            <a:r>
              <a:rPr lang="en-US" sz="2800" dirty="0" err="1"/>
              <a:t>Siempre</a:t>
            </a:r>
            <a:r>
              <a:rPr lang="en-US" sz="2800" dirty="0"/>
              <a:t> </a:t>
            </a:r>
            <a:r>
              <a:rPr lang="en-US" sz="2800" dirty="0" err="1"/>
              <a:t>puedes</a:t>
            </a:r>
            <a:r>
              <a:rPr lang="en-US" sz="2800" dirty="0"/>
              <a:t> </a:t>
            </a:r>
            <a:r>
              <a:rPr lang="en-US" sz="2800" dirty="0" err="1"/>
              <a:t>añadir</a:t>
            </a:r>
            <a:r>
              <a:rPr lang="en-US" sz="2800" dirty="0"/>
              <a:t> </a:t>
            </a:r>
            <a:r>
              <a:rPr lang="en-US" sz="2800" dirty="0" err="1"/>
              <a:t>más</a:t>
            </a:r>
            <a:r>
              <a:rPr lang="en-US" sz="2800" dirty="0"/>
              <a:t> o </a:t>
            </a:r>
            <a:r>
              <a:rPr lang="en-US" sz="2800" dirty="0" err="1"/>
              <a:t>quitar</a:t>
            </a:r>
            <a:r>
              <a:rPr lang="en-US" sz="2800" dirty="0"/>
              <a:t> </a:t>
            </a:r>
            <a:r>
              <a:rPr lang="en-US" sz="2800" dirty="0" err="1"/>
              <a:t>algunos</a:t>
            </a:r>
            <a:r>
              <a:rPr lang="en-US" sz="2800" dirty="0"/>
              <a:t>. </a:t>
            </a:r>
            <a:r>
              <a:rPr lang="en-US" sz="2800" dirty="0" err="1"/>
              <a:t>Encuentra</a:t>
            </a:r>
            <a:r>
              <a:rPr lang="en-US" sz="2800" dirty="0"/>
              <a:t> algo que se </a:t>
            </a:r>
            <a:r>
              <a:rPr lang="en-US" sz="2800" dirty="0" err="1"/>
              <a:t>adapte</a:t>
            </a:r>
            <a:r>
              <a:rPr lang="en-US" sz="2800" dirty="0"/>
              <a:t> a </a:t>
            </a:r>
            <a:r>
              <a:rPr lang="en-US" sz="2800" dirty="0" err="1"/>
              <a:t>tu</a:t>
            </a:r>
            <a:r>
              <a:rPr lang="en-US" sz="2800" dirty="0"/>
              <a:t> </a:t>
            </a:r>
            <a:r>
              <a:rPr lang="en-US" sz="2800" dirty="0" err="1"/>
              <a:t>horario</a:t>
            </a:r>
            <a:r>
              <a:rPr lang="en-US" sz="2800" dirty="0"/>
              <a:t>. </a:t>
            </a:r>
          </a:p>
          <a:p>
            <a:pPr marL="294669" lvl="2" indent="0">
              <a:buNone/>
            </a:pPr>
            <a:endParaRPr lang="en-US" sz="2800" dirty="0"/>
          </a:p>
          <a:p>
            <a:pPr marL="294669" lvl="2" indent="0">
              <a:buNone/>
            </a:pPr>
            <a:endParaRPr lang="en-US" sz="3200"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dirty="0"/>
          </a:p>
        </p:txBody>
      </p:sp>
    </p:spTree>
    <p:extLst>
      <p:ext uri="{BB962C8B-B14F-4D97-AF65-F5344CB8AC3E}">
        <p14:creationId xmlns:p14="http://schemas.microsoft.com/office/powerpoint/2010/main" val="329833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 y="401703"/>
            <a:ext cx="5862139" cy="585850"/>
          </a:xfrm>
        </p:spPr>
        <p:txBody>
          <a:bodyPr>
            <a:noAutofit/>
          </a:bodyPr>
          <a:lstStyle/>
          <a:p>
            <a:r>
              <a:rPr lang="en-US" sz="3200" dirty="0" err="1"/>
              <a:t>Actividad</a:t>
            </a:r>
            <a:r>
              <a:rPr lang="en-US" sz="3200" dirty="0"/>
              <a:t>: </a:t>
            </a:r>
            <a:r>
              <a:rPr lang="en-US" sz="3200" dirty="0" err="1"/>
              <a:t>Crea</a:t>
            </a:r>
            <a:r>
              <a:rPr lang="en-US" sz="3200" dirty="0"/>
              <a:t> </a:t>
            </a:r>
            <a:r>
              <a:rPr lang="en-US" sz="3200" dirty="0" err="1"/>
              <a:t>tu</a:t>
            </a:r>
            <a:r>
              <a:rPr lang="en-US" sz="3200" dirty="0"/>
              <a:t> plan de </a:t>
            </a:r>
            <a:r>
              <a:rPr lang="en-US" sz="3200" dirty="0" err="1"/>
              <a:t>medios</a:t>
            </a:r>
            <a:r>
              <a:rPr lang="en-US" sz="3200" dirty="0"/>
              <a:t> de </a:t>
            </a:r>
            <a:r>
              <a:rPr lang="en-US" sz="3200" dirty="0" err="1"/>
              <a:t>comunicación</a:t>
            </a:r>
            <a:r>
              <a:rPr lang="en-US" sz="3200" dirty="0"/>
              <a:t> social </a:t>
            </a:r>
          </a:p>
        </p:txBody>
      </p:sp>
      <p:sp>
        <p:nvSpPr>
          <p:cNvPr id="3" name="Content Placeholder 2"/>
          <p:cNvSpPr>
            <a:spLocks noGrp="1"/>
          </p:cNvSpPr>
          <p:nvPr>
            <p:ph idx="1"/>
          </p:nvPr>
        </p:nvSpPr>
        <p:spPr>
          <a:xfrm>
            <a:off x="691243" y="2235587"/>
            <a:ext cx="7886700" cy="4351338"/>
          </a:xfrm>
        </p:spPr>
        <p:txBody>
          <a:bodyPr>
            <a:normAutofit/>
          </a:bodyPr>
          <a:lstStyle/>
          <a:p>
            <a:pPr marL="0" indent="0">
              <a:buNone/>
            </a:pPr>
            <a:r>
              <a:rPr lang="en-US"/>
              <a:t>He aquí un ejemplo:</a:t>
            </a:r>
          </a:p>
          <a:p>
            <a:pPr marL="342900" indent="-342900">
              <a:buFont typeface="Arial" panose="020B0604020202020204" pitchFamily="34" charset="0"/>
              <a:buChar char="•"/>
            </a:pPr>
            <a:r>
              <a:rPr lang="en-US" sz="2400"/>
              <a:t>Publicaré 1 vez por semana. </a:t>
            </a:r>
          </a:p>
          <a:p>
            <a:pPr marL="342900" indent="-342900">
              <a:buFont typeface="Arial" panose="020B0604020202020204" pitchFamily="34" charset="0"/>
              <a:buChar char="•"/>
            </a:pPr>
            <a:r>
              <a:rPr lang="en-US" sz="2400"/>
              <a:t>2 consejos de Mejoramiento Físico y 2 de Nutrición al </a:t>
            </a:r>
            <a:r>
              <a:rPr lang="en-US" sz="2400" b="1"/>
              <a:t>mes</a:t>
            </a:r>
          </a:p>
          <a:p>
            <a:pPr marL="342900" indent="-342900">
              <a:buFont typeface="Arial" panose="020B0604020202020204" pitchFamily="34" charset="0"/>
              <a:buChar char="•"/>
            </a:pPr>
            <a:r>
              <a:rPr lang="en-US" sz="2400"/>
              <a:t>1 pregunta al </a:t>
            </a:r>
            <a:r>
              <a:rPr lang="en-US" sz="2400" b="1"/>
              <a:t>mes </a:t>
            </a:r>
          </a:p>
          <a:p>
            <a:pPr marL="342900" indent="-342900"/>
            <a:r>
              <a:rPr lang="en-US" sz="2400"/>
              <a:t>Compartir los éxitos de los miembros del grupo cada mes a partir del </a:t>
            </a:r>
            <a:r>
              <a:rPr lang="en-US" sz="2400" b="1"/>
              <a:t>mes 3</a:t>
            </a:r>
          </a:p>
          <a:p>
            <a:pPr marL="342900" indent="-342900">
              <a:buFont typeface="Arial" panose="020B0604020202020204" pitchFamily="34" charset="0"/>
              <a:buChar char="•"/>
            </a:pPr>
            <a:r>
              <a:rPr lang="en-US" sz="2400"/>
              <a:t>Desafíos de una semana en el Mes </a:t>
            </a:r>
            <a:r>
              <a:rPr lang="en-US" sz="2400" b="1"/>
              <a:t>5 </a:t>
            </a:r>
            <a:r>
              <a:rPr lang="en-US" sz="2400"/>
              <a:t>y el </a:t>
            </a:r>
            <a:r>
              <a:rPr lang="en-US" sz="2400" b="1"/>
              <a:t>Mes 7</a:t>
            </a:r>
          </a:p>
          <a:p>
            <a:endParaRPr lang="en-US" sz="3200"/>
          </a:p>
        </p:txBody>
      </p:sp>
    </p:spTree>
    <p:extLst>
      <p:ext uri="{BB962C8B-B14F-4D97-AF65-F5344CB8AC3E}">
        <p14:creationId xmlns:p14="http://schemas.microsoft.com/office/powerpoint/2010/main" val="34286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a:t>Objetivo</a:t>
            </a:r>
            <a:r>
              <a:rPr lang="en-US" sz="3600" dirty="0"/>
              <a:t> de la </a:t>
            </a:r>
            <a:r>
              <a:rPr lang="en-US" sz="3600" dirty="0" err="1"/>
              <a:t>sesión</a:t>
            </a:r>
            <a:r>
              <a:rPr lang="en-US" sz="3600" dirty="0"/>
              <a:t> </a:t>
            </a:r>
            <a:r>
              <a:rPr lang="en-US" sz="3600" dirty="0" err="1"/>
              <a:t>sobre</a:t>
            </a:r>
            <a:r>
              <a:rPr lang="en-US" sz="3600" dirty="0"/>
              <a:t> </a:t>
            </a:r>
            <a:br>
              <a:rPr lang="en-US" sz="3600" dirty="0"/>
            </a:br>
            <a:r>
              <a:rPr lang="en-US" sz="3600" dirty="0" err="1"/>
              <a:t>medios</a:t>
            </a:r>
            <a:r>
              <a:rPr lang="en-US" sz="3600" dirty="0"/>
              <a:t> de </a:t>
            </a:r>
            <a:r>
              <a:rPr lang="en-US" sz="3600" dirty="0" err="1"/>
              <a:t>comunicación</a:t>
            </a:r>
            <a:r>
              <a:rPr lang="en-US" sz="3600" dirty="0"/>
              <a:t> social</a:t>
            </a:r>
          </a:p>
        </p:txBody>
      </p:sp>
      <p:sp>
        <p:nvSpPr>
          <p:cNvPr id="3" name="Content Placeholder 2"/>
          <p:cNvSpPr>
            <a:spLocks noGrp="1"/>
          </p:cNvSpPr>
          <p:nvPr>
            <p:ph idx="1"/>
          </p:nvPr>
        </p:nvSpPr>
        <p:spPr>
          <a:xfrm>
            <a:off x="391789" y="1929096"/>
            <a:ext cx="8179334" cy="2794454"/>
          </a:xfrm>
        </p:spPr>
        <p:txBody>
          <a:bodyPr vert="horz" lIns="91440" tIns="45720" rIns="91440" bIns="45720" rtlCol="0" anchor="t">
            <a:normAutofit/>
          </a:bodyPr>
          <a:lstStyle/>
          <a:p>
            <a:pPr>
              <a:spcAft>
                <a:spcPts val="600"/>
              </a:spcAft>
            </a:pPr>
            <a:r>
              <a:rPr lang="en-US" dirty="0" err="1"/>
              <a:t>Aprenda</a:t>
            </a:r>
            <a:r>
              <a:rPr lang="en-US" dirty="0"/>
              <a:t> a </a:t>
            </a:r>
            <a:r>
              <a:rPr lang="en-US" dirty="0" err="1"/>
              <a:t>crear</a:t>
            </a:r>
            <a:r>
              <a:rPr lang="en-US" dirty="0"/>
              <a:t> una </a:t>
            </a:r>
            <a:r>
              <a:rPr lang="en-US" dirty="0" err="1"/>
              <a:t>comunidad</a:t>
            </a:r>
            <a:r>
              <a:rPr lang="en-US" dirty="0"/>
              <a:t> </a:t>
            </a:r>
            <a:r>
              <a:rPr lang="en-US" dirty="0" err="1"/>
              <a:t>utilizando</a:t>
            </a:r>
            <a:r>
              <a:rPr lang="en-US" dirty="0"/>
              <a:t> los </a:t>
            </a:r>
            <a:r>
              <a:rPr lang="en-US" dirty="0" err="1"/>
              <a:t>medios</a:t>
            </a:r>
            <a:r>
              <a:rPr lang="en-US" dirty="0"/>
              <a:t> de </a:t>
            </a:r>
            <a:r>
              <a:rPr lang="en-US" dirty="0" err="1"/>
              <a:t>comunicación</a:t>
            </a:r>
            <a:r>
              <a:rPr lang="en-US" dirty="0"/>
              <a:t> social para </a:t>
            </a:r>
            <a:r>
              <a:rPr lang="en-US" dirty="0" err="1"/>
              <a:t>ayudar</a:t>
            </a:r>
            <a:r>
              <a:rPr lang="en-US" dirty="0"/>
              <a:t> a </a:t>
            </a:r>
            <a:r>
              <a:rPr lang="en-US" dirty="0" err="1"/>
              <a:t>otros</a:t>
            </a:r>
            <a:r>
              <a:rPr lang="en-US" dirty="0"/>
              <a:t> </a:t>
            </a:r>
            <a:r>
              <a:rPr lang="en-US" dirty="0" err="1"/>
              <a:t>atletas</a:t>
            </a:r>
            <a:r>
              <a:rPr lang="en-US" dirty="0"/>
              <a:t> a </a:t>
            </a:r>
            <a:r>
              <a:rPr lang="en-US" dirty="0" err="1"/>
              <a:t>mejorar</a:t>
            </a:r>
            <a:r>
              <a:rPr lang="en-US" dirty="0"/>
              <a:t> </a:t>
            </a:r>
            <a:r>
              <a:rPr lang="en-US" dirty="0" err="1"/>
              <a:t>su</a:t>
            </a:r>
            <a:r>
              <a:rPr lang="en-US" dirty="0"/>
              <a:t> </a:t>
            </a:r>
            <a:r>
              <a:rPr lang="en-US" dirty="0" err="1"/>
              <a:t>salud</a:t>
            </a:r>
            <a:r>
              <a:rPr lang="en-US" dirty="0"/>
              <a:t> y </a:t>
            </a:r>
            <a:r>
              <a:rPr lang="en-US" dirty="0" err="1"/>
              <a:t>su</a:t>
            </a:r>
            <a:r>
              <a:rPr lang="en-US" dirty="0"/>
              <a:t> </a:t>
            </a:r>
            <a:r>
              <a:rPr lang="en-US" dirty="0" err="1"/>
              <a:t>estado</a:t>
            </a:r>
            <a:r>
              <a:rPr lang="en-US" dirty="0"/>
              <a:t> </a:t>
            </a:r>
            <a:r>
              <a:rPr lang="en-US" dirty="0" err="1"/>
              <a:t>físico</a:t>
            </a:r>
            <a:r>
              <a:rPr lang="en-US" dirty="0"/>
              <a:t>. </a:t>
            </a:r>
          </a:p>
          <a:p>
            <a:r>
              <a:rPr lang="en-US" dirty="0" err="1"/>
              <a:t>Elabore</a:t>
            </a:r>
            <a:r>
              <a:rPr lang="en-US" dirty="0"/>
              <a:t> un plan que le </a:t>
            </a:r>
            <a:r>
              <a:rPr lang="en-US" dirty="0" err="1"/>
              <a:t>guíe</a:t>
            </a:r>
            <a:r>
              <a:rPr lang="en-US" dirty="0"/>
              <a:t> </a:t>
            </a:r>
            <a:r>
              <a:rPr lang="en-US" dirty="0" err="1"/>
              <a:t>en</a:t>
            </a:r>
            <a:r>
              <a:rPr lang="en-US" dirty="0"/>
              <a:t> el </a:t>
            </a:r>
            <a:r>
              <a:rPr lang="en-US" dirty="0" err="1"/>
              <a:t>uso</a:t>
            </a:r>
            <a:r>
              <a:rPr lang="en-US" dirty="0"/>
              <a:t> de los </a:t>
            </a:r>
            <a:r>
              <a:rPr lang="en-US" dirty="0" err="1"/>
              <a:t>medios</a:t>
            </a:r>
            <a:r>
              <a:rPr lang="en-US" dirty="0"/>
              <a:t> de </a:t>
            </a:r>
            <a:r>
              <a:rPr lang="en-US" dirty="0" err="1"/>
              <a:t>comunicación</a:t>
            </a:r>
            <a:r>
              <a:rPr lang="en-US" dirty="0"/>
              <a:t> social </a:t>
            </a:r>
            <a:r>
              <a:rPr lang="en-US" dirty="0" err="1"/>
              <a:t>como</a:t>
            </a:r>
            <a:r>
              <a:rPr lang="en-US" dirty="0"/>
              <a:t> </a:t>
            </a:r>
            <a:r>
              <a:rPr lang="en-US" dirty="0" err="1"/>
              <a:t>Mensajero</a:t>
            </a:r>
            <a:r>
              <a:rPr lang="en-US" dirty="0"/>
              <a:t> de </a:t>
            </a:r>
            <a:r>
              <a:rPr lang="en-US" dirty="0" err="1"/>
              <a:t>Salud</a:t>
            </a:r>
            <a:r>
              <a:rPr lang="en-US" dirty="0"/>
              <a:t> </a:t>
            </a:r>
            <a:endParaRPr lang="en-US" dirty="0">
              <a:ea typeface="Calibri"/>
              <a:cs typeface="Calibri"/>
            </a:endParaRPr>
          </a:p>
        </p:txBody>
      </p:sp>
      <p:pic>
        <p:nvPicPr>
          <p:cNvPr id="2052" name="Picture 4" descr="Image result for notepad emoj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210" y="4567441"/>
            <a:ext cx="1619195" cy="161919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Image result for strong arm emoji"/>
          <p:cNvSpPr>
            <a:spLocks noChangeAspect="1" noChangeArrowheads="1"/>
          </p:cNvSpPr>
          <p:nvPr/>
        </p:nvSpPr>
        <p:spPr bwMode="auto">
          <a:xfrm>
            <a:off x="155575" y="-2185988"/>
            <a:ext cx="4562475" cy="4562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Image result for strong arm emoj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443" y="4567440"/>
            <a:ext cx="1588397" cy="15883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4581128"/>
            <a:ext cx="1544035" cy="161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6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A2654-C2E4-B8F2-E1AE-C537B6942A0C}"/>
              </a:ext>
            </a:extLst>
          </p:cNvPr>
          <p:cNvSpPr>
            <a:spLocks noGrp="1"/>
          </p:cNvSpPr>
          <p:nvPr>
            <p:ph type="title"/>
          </p:nvPr>
        </p:nvSpPr>
        <p:spPr/>
        <p:txBody>
          <a:bodyPr>
            <a:normAutofit fontScale="90000"/>
          </a:bodyPr>
          <a:lstStyle/>
          <a:p>
            <a:r>
              <a:rPr lang="en-US"/>
              <a:t>Reconocimiento</a:t>
            </a:r>
            <a:endParaRPr lang="en-US" dirty="0"/>
          </a:p>
        </p:txBody>
      </p:sp>
      <p:sp>
        <p:nvSpPr>
          <p:cNvPr id="3" name="Content Placeholder 2">
            <a:extLst>
              <a:ext uri="{FF2B5EF4-FFF2-40B4-BE49-F238E27FC236}">
                <a16:creationId xmlns:a16="http://schemas.microsoft.com/office/drawing/2014/main" id="{881809EF-CE14-DFE8-F84C-F9AA144CC5EE}"/>
              </a:ext>
            </a:extLst>
          </p:cNvPr>
          <p:cNvSpPr>
            <a:spLocks noGrp="1"/>
          </p:cNvSpPr>
          <p:nvPr>
            <p:ph idx="1"/>
          </p:nvPr>
        </p:nvSpPr>
        <p:spPr/>
        <p:txBody>
          <a:bodyPr/>
          <a:lstStyle/>
          <a:p>
            <a:pPr marL="0" marR="0" indent="0">
              <a:lnSpc>
                <a:spcPct val="107000"/>
              </a:lnSpc>
              <a:spcBef>
                <a:spcPts val="0"/>
              </a:spcBef>
              <a:spcAft>
                <a:spcPts val="800"/>
              </a:spcAft>
              <a:buNone/>
            </a:pPr>
            <a:r>
              <a:rPr lang="es-ES" sz="1800" kern="100" dirty="0">
                <a:latin typeface="Aptos" panose="020B0004020202020204" pitchFamily="34" charset="0"/>
                <a:ea typeface="Aptos" panose="020B0004020202020204" pitchFamily="34" charset="0"/>
                <a:cs typeface="Times New Roman" panose="02020603050405020304" pitchFamily="18" charset="0"/>
              </a:rPr>
              <a:t>La versión original de este documento se desarrolló con fondos de muchas fuentes, incluso en los Estados Unidos por la Subvención Número NU27DD000021 de los Centros para el Control y la Prevención de Enfermedades (CDC) del Departamento de Salud y Servicios Humanos de los Estados Unidos (HHS), con $18.1 millones (64%) financiados con fondos federales de los Estados Unidos y $10.2 millones (36%) respaldados por fuentes no federales. 
El contenido de este documento es responsabilidad exclusiva de los autores y no representa necesariamente los puntos de vista oficiales de los Centros para el Control y la Prevención de Enfermedades o el Departamento de Salud y Servicios Humanos de los Estados Unidos.</a:t>
            </a:r>
            <a:endParaRPr lang="en-US" dirty="0"/>
          </a:p>
        </p:txBody>
      </p:sp>
    </p:spTree>
    <p:extLst>
      <p:ext uri="{BB962C8B-B14F-4D97-AF65-F5344CB8AC3E}">
        <p14:creationId xmlns:p14="http://schemas.microsoft.com/office/powerpoint/2010/main" val="2154462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01" y="56026"/>
            <a:ext cx="7483673" cy="1550715"/>
          </a:xfrm>
        </p:spPr>
        <p:txBody>
          <a:bodyPr>
            <a:noAutofit/>
          </a:bodyPr>
          <a:lstStyle/>
          <a:p>
            <a:r>
              <a:rPr lang="en-US" sz="2800" dirty="0"/>
              <a:t>¿Por </a:t>
            </a:r>
            <a:r>
              <a:rPr lang="en-US" sz="2800" dirty="0" err="1"/>
              <a:t>qué</a:t>
            </a:r>
            <a:r>
              <a:rPr lang="en-US" sz="2800" dirty="0"/>
              <a:t> </a:t>
            </a:r>
            <a:r>
              <a:rPr lang="en-US" sz="2800" dirty="0" err="1"/>
              <a:t>elegir</a:t>
            </a:r>
            <a:r>
              <a:rPr lang="en-US" sz="2800" dirty="0"/>
              <a:t> los </a:t>
            </a:r>
            <a:r>
              <a:rPr lang="en-US" sz="2800" dirty="0" err="1"/>
              <a:t>medios</a:t>
            </a:r>
            <a:r>
              <a:rPr lang="en-US" sz="2800" dirty="0"/>
              <a:t> de </a:t>
            </a:r>
            <a:r>
              <a:rPr lang="en-US" sz="2800" dirty="0" err="1"/>
              <a:t>comunicación</a:t>
            </a:r>
            <a:r>
              <a:rPr lang="en-US" sz="2800" dirty="0"/>
              <a:t> social para </a:t>
            </a:r>
            <a:r>
              <a:rPr lang="en-US" sz="2800" dirty="0" err="1"/>
              <a:t>transmitir</a:t>
            </a:r>
            <a:r>
              <a:rPr lang="en-US" sz="2800" dirty="0"/>
              <a:t> </a:t>
            </a:r>
            <a:r>
              <a:rPr lang="en-US" sz="2800" dirty="0" err="1"/>
              <a:t>su</a:t>
            </a:r>
            <a:r>
              <a:rPr lang="en-US" sz="2800" dirty="0"/>
              <a:t> </a:t>
            </a:r>
            <a:r>
              <a:rPr lang="en-US" sz="2800" dirty="0" err="1"/>
              <a:t>mensaje</a:t>
            </a:r>
            <a:r>
              <a:rPr lang="en-US" sz="2800" dirty="0"/>
              <a:t>?</a:t>
            </a:r>
          </a:p>
        </p:txBody>
      </p:sp>
      <p:sp>
        <p:nvSpPr>
          <p:cNvPr id="3" name="TextBox 2"/>
          <p:cNvSpPr txBox="1"/>
          <p:nvPr/>
        </p:nvSpPr>
        <p:spPr>
          <a:xfrm>
            <a:off x="202558" y="2672404"/>
            <a:ext cx="7906791" cy="2985433"/>
          </a:xfrm>
          <a:prstGeom prst="rect">
            <a:avLst/>
          </a:prstGeom>
          <a:noFill/>
        </p:spPr>
        <p:txBody>
          <a:bodyPr wrap="square" rtlCol="0">
            <a:spAutoFit/>
          </a:bodyPr>
          <a:lstStyle/>
          <a:p>
            <a:pPr marL="457200" indent="-457200" algn="l">
              <a:buFont typeface="Arial" panose="020B0604020202020204" pitchFamily="34" charset="0"/>
              <a:buChar char="•"/>
            </a:pPr>
            <a:r>
              <a:rPr lang="en-US" sz="2800"/>
              <a:t>Manera fácil de llegar a un grupo de personas</a:t>
            </a:r>
          </a:p>
          <a:p>
            <a:pPr marL="457200" indent="-457200" algn="l">
              <a:buFont typeface="Arial" panose="020B0604020202020204" pitchFamily="34" charset="0"/>
              <a:buChar char="•"/>
            </a:pPr>
            <a:endParaRPr lang="en-US" sz="2800"/>
          </a:p>
          <a:p>
            <a:pPr marL="457200" indent="-457200" algn="l">
              <a:buFont typeface="Arial" panose="020B0604020202020204" pitchFamily="34" charset="0"/>
              <a:buChar char="•"/>
            </a:pPr>
            <a:r>
              <a:rPr lang="en-US" sz="2800"/>
              <a:t>Capacidad para mantener una conversación bidireccional</a:t>
            </a:r>
          </a:p>
          <a:p>
            <a:pPr marL="457200" indent="-457200" algn="l">
              <a:buFont typeface="Arial" panose="020B0604020202020204" pitchFamily="34" charset="0"/>
              <a:buChar char="•"/>
            </a:pPr>
            <a:endParaRPr lang="en-US" sz="2800"/>
          </a:p>
          <a:p>
            <a:pPr marL="457200" indent="-457200" algn="l">
              <a:buFont typeface="Arial" panose="020B0604020202020204" pitchFamily="34" charset="0"/>
              <a:buChar char="•"/>
            </a:pPr>
            <a:r>
              <a:rPr lang="en-US" sz="2800"/>
              <a:t>Un lugar donde la gente ya está</a:t>
            </a:r>
          </a:p>
          <a:p>
            <a:pPr marL="457200" indent="-457200" algn="l">
              <a:buFont typeface="Arial" panose="020B0604020202020204" pitchFamily="34" charset="0"/>
              <a:buChar char="•"/>
            </a:pPr>
            <a:endParaRPr lang="en-US" sz="2800"/>
          </a:p>
          <a:p>
            <a:pPr marL="457200" indent="-457200" algn="l">
              <a:buFont typeface="Arial" panose="020B0604020202020204" pitchFamily="34" charset="0"/>
              <a:buChar char="•"/>
            </a:pPr>
            <a:endParaRPr lang="en-US" sz="20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375" y="4343400"/>
            <a:ext cx="2124798" cy="1961874"/>
          </a:xfrm>
          <a:prstGeom prst="rect">
            <a:avLst/>
          </a:prstGeom>
        </p:spPr>
      </p:pic>
    </p:spTree>
    <p:extLst>
      <p:ext uri="{BB962C8B-B14F-4D97-AF65-F5344CB8AC3E}">
        <p14:creationId xmlns:p14="http://schemas.microsoft.com/office/powerpoint/2010/main" val="133077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13" y="397350"/>
            <a:ext cx="5961616" cy="585850"/>
          </a:xfrm>
        </p:spPr>
        <p:txBody>
          <a:bodyPr>
            <a:noAutofit/>
          </a:bodyPr>
          <a:lstStyle/>
          <a:p>
            <a:r>
              <a:rPr lang="en-US" sz="3600"/>
              <a:t>Su objetivo como Mensajero de Salud </a:t>
            </a:r>
          </a:p>
        </p:txBody>
      </p:sp>
      <p:sp>
        <p:nvSpPr>
          <p:cNvPr id="6" name="Rectangle 5"/>
          <p:cNvSpPr/>
          <p:nvPr/>
        </p:nvSpPr>
        <p:spPr>
          <a:xfrm>
            <a:off x="470920" y="1606296"/>
            <a:ext cx="6981400" cy="41269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t"/>
          <a:lstStyle/>
          <a:p>
            <a:pPr marL="285750" indent="-285750" algn="l">
              <a:spcAft>
                <a:spcPts val="422"/>
              </a:spcAft>
              <a:buSzPct val="50000"/>
              <a:buFont typeface="Arial" panose="020B0604020202020204" pitchFamily="34" charset="0"/>
              <a:buChar char="•"/>
              <a:defRPr/>
            </a:pPr>
            <a:endParaRPr lang="en-US" sz="1700">
              <a:solidFill>
                <a:prstClr val="black"/>
              </a:solidFill>
              <a:cs typeface="Gotham Book" pitchFamily="50" charset="0"/>
            </a:endParaRPr>
          </a:p>
        </p:txBody>
      </p:sp>
      <p:sp>
        <p:nvSpPr>
          <p:cNvPr id="3" name="TextBox 2"/>
          <p:cNvSpPr txBox="1"/>
          <p:nvPr/>
        </p:nvSpPr>
        <p:spPr>
          <a:xfrm>
            <a:off x="387366" y="2039717"/>
            <a:ext cx="8280920" cy="5201424"/>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t>Los </a:t>
            </a:r>
            <a:r>
              <a:rPr lang="en-US" sz="2800" dirty="0" err="1"/>
              <a:t>medios</a:t>
            </a:r>
            <a:r>
              <a:rPr lang="en-US" sz="2800" dirty="0"/>
              <a:t> </a:t>
            </a:r>
            <a:r>
              <a:rPr lang="en-US" sz="2800" dirty="0" err="1"/>
              <a:t>sociales</a:t>
            </a:r>
            <a:r>
              <a:rPr lang="en-US" sz="2800" dirty="0"/>
              <a:t> </a:t>
            </a:r>
            <a:r>
              <a:rPr lang="en-US" sz="2800" dirty="0" err="1"/>
              <a:t>ofrecen</a:t>
            </a:r>
            <a:r>
              <a:rPr lang="en-US" sz="2800" dirty="0"/>
              <a:t> </a:t>
            </a:r>
            <a:r>
              <a:rPr lang="en-US" sz="2800" dirty="0" err="1"/>
              <a:t>otra</a:t>
            </a:r>
            <a:r>
              <a:rPr lang="en-US" sz="2800" dirty="0"/>
              <a:t> </a:t>
            </a:r>
            <a:r>
              <a:rPr lang="en-US" sz="2800" dirty="0" err="1"/>
              <a:t>plataforma</a:t>
            </a:r>
            <a:r>
              <a:rPr lang="en-US" sz="2800" dirty="0"/>
              <a:t> para que </a:t>
            </a:r>
            <a:r>
              <a:rPr lang="en-US" sz="2800" dirty="0" err="1"/>
              <a:t>usted</a:t>
            </a:r>
            <a:r>
              <a:rPr lang="en-US" sz="2800" dirty="0"/>
              <a:t>, </a:t>
            </a:r>
            <a:r>
              <a:rPr lang="en-US" sz="2800" dirty="0" err="1"/>
              <a:t>como</a:t>
            </a:r>
            <a:r>
              <a:rPr lang="en-US" sz="2800" dirty="0"/>
              <a:t> </a:t>
            </a:r>
            <a:r>
              <a:rPr lang="en-US" sz="2800" dirty="0" err="1"/>
              <a:t>Mensajero</a:t>
            </a:r>
            <a:r>
              <a:rPr lang="en-US" sz="2800" dirty="0"/>
              <a:t> de </a:t>
            </a:r>
            <a:r>
              <a:rPr lang="en-US" sz="2800" dirty="0" err="1"/>
              <a:t>Salud</a:t>
            </a:r>
            <a:r>
              <a:rPr lang="en-US" sz="2800" dirty="0"/>
              <a:t>, </a:t>
            </a:r>
            <a:r>
              <a:rPr lang="en-US" sz="2800" dirty="0" err="1"/>
              <a:t>asuma</a:t>
            </a:r>
            <a:r>
              <a:rPr lang="en-US" sz="2800" dirty="0"/>
              <a:t> un </a:t>
            </a:r>
            <a:r>
              <a:rPr lang="en-US" sz="2800" dirty="0" err="1"/>
              <a:t>papel</a:t>
            </a:r>
            <a:r>
              <a:rPr lang="en-US" sz="2800" dirty="0"/>
              <a:t> de </a:t>
            </a:r>
            <a:r>
              <a:rPr lang="en-US" sz="2800" dirty="0" err="1"/>
              <a:t>liderazgo</a:t>
            </a:r>
            <a:r>
              <a:rPr lang="en-US" sz="2800" dirty="0"/>
              <a:t> y le </a:t>
            </a:r>
            <a:r>
              <a:rPr lang="en-US" sz="2800" dirty="0" err="1"/>
              <a:t>ayuden</a:t>
            </a:r>
            <a:r>
              <a:rPr lang="en-US" sz="2800" dirty="0"/>
              <a:t>: </a:t>
            </a:r>
          </a:p>
          <a:p>
            <a:pPr marL="778510" lvl="1" indent="-457200" algn="l">
              <a:buFont typeface="Arial" panose="020B0604020202020204" pitchFamily="34" charset="0"/>
              <a:buChar char="•"/>
            </a:pPr>
            <a:r>
              <a:rPr lang="en-US" sz="2400" b="1" dirty="0" err="1"/>
              <a:t>Construir</a:t>
            </a:r>
            <a:r>
              <a:rPr lang="en-US" sz="2400" b="1" dirty="0"/>
              <a:t> </a:t>
            </a:r>
            <a:r>
              <a:rPr lang="en-US" sz="2400" dirty="0"/>
              <a:t>una </a:t>
            </a:r>
            <a:r>
              <a:rPr lang="en-US" sz="2400" dirty="0" err="1"/>
              <a:t>comunidad</a:t>
            </a:r>
            <a:r>
              <a:rPr lang="en-US" sz="2400" dirty="0"/>
              <a:t> </a:t>
            </a:r>
            <a:r>
              <a:rPr lang="en-US" sz="2400" dirty="0" err="1"/>
              <a:t>dedicada</a:t>
            </a:r>
            <a:r>
              <a:rPr lang="en-US" sz="2400" dirty="0"/>
              <a:t> a </a:t>
            </a:r>
            <a:r>
              <a:rPr lang="en-US" sz="2400" dirty="0" err="1"/>
              <a:t>alcanzar</a:t>
            </a:r>
            <a:r>
              <a:rPr lang="en-US" sz="2400" dirty="0"/>
              <a:t> el mismo </a:t>
            </a:r>
            <a:r>
              <a:rPr lang="en-US" sz="2400" dirty="0" err="1"/>
              <a:t>objetivo</a:t>
            </a:r>
            <a:endParaRPr lang="en-US" sz="2400" dirty="0">
              <a:ea typeface="Calibri" panose="020F0502020204030204"/>
              <a:cs typeface="Calibri" panose="020F0502020204030204"/>
            </a:endParaRPr>
          </a:p>
          <a:p>
            <a:pPr marL="778510" lvl="1" indent="-457200">
              <a:buFont typeface="Arial" panose="020B0604020202020204" pitchFamily="34" charset="0"/>
              <a:buChar char="•"/>
            </a:pPr>
            <a:r>
              <a:rPr lang="en-US" sz="2400" b="1" dirty="0" err="1"/>
              <a:t>Inspirar</a:t>
            </a:r>
            <a:r>
              <a:rPr lang="en-US" sz="2400" b="1" dirty="0"/>
              <a:t> </a:t>
            </a:r>
            <a:r>
              <a:rPr lang="en-US" sz="2400" dirty="0"/>
              <a:t>la </a:t>
            </a:r>
            <a:r>
              <a:rPr lang="en-US" sz="2400" dirty="0" err="1"/>
              <a:t>acción</a:t>
            </a:r>
            <a:r>
              <a:rPr lang="en-US" sz="2400" dirty="0"/>
              <a:t> de </a:t>
            </a:r>
            <a:r>
              <a:rPr lang="en-US" sz="2400" dirty="0" err="1"/>
              <a:t>otros</a:t>
            </a:r>
            <a:r>
              <a:rPr lang="en-US" sz="2400" dirty="0"/>
              <a:t> </a:t>
            </a:r>
            <a:r>
              <a:rPr lang="en-US" sz="2400" dirty="0" err="1"/>
              <a:t>atletas</a:t>
            </a:r>
            <a:r>
              <a:rPr lang="en-US" sz="2400" dirty="0"/>
              <a:t> </a:t>
            </a:r>
            <a:endParaRPr lang="en-US" sz="2400" dirty="0">
              <a:ea typeface="Calibri"/>
              <a:cs typeface="Calibri"/>
            </a:endParaRPr>
          </a:p>
          <a:p>
            <a:pPr marL="778510" lvl="1" indent="-457200" algn="l">
              <a:buFont typeface="Arial" panose="020B0604020202020204" pitchFamily="34" charset="0"/>
              <a:buChar char="•"/>
            </a:pPr>
            <a:r>
              <a:rPr lang="en-US" sz="2400" b="1" dirty="0" err="1"/>
              <a:t>Trabaja</a:t>
            </a:r>
            <a:r>
              <a:rPr lang="en-US" sz="2400" b="1" dirty="0"/>
              <a:t> </a:t>
            </a:r>
            <a:r>
              <a:rPr lang="en-US" sz="2400" dirty="0"/>
              <a:t>para </a:t>
            </a:r>
            <a:r>
              <a:rPr lang="en-US" sz="2400" dirty="0" err="1"/>
              <a:t>ayudar</a:t>
            </a:r>
            <a:r>
              <a:rPr lang="en-US" sz="2400" dirty="0"/>
              <a:t> a </a:t>
            </a:r>
            <a:r>
              <a:rPr lang="en-US" sz="2400" dirty="0" err="1"/>
              <a:t>otros</a:t>
            </a:r>
            <a:r>
              <a:rPr lang="en-US" sz="2400" dirty="0"/>
              <a:t> </a:t>
            </a:r>
            <a:r>
              <a:rPr lang="en-US" sz="2400" dirty="0" err="1"/>
              <a:t>atletas</a:t>
            </a:r>
            <a:r>
              <a:rPr lang="en-US" sz="2400" dirty="0"/>
              <a:t> a </a:t>
            </a:r>
            <a:r>
              <a:rPr lang="en-US" sz="2400" dirty="0" err="1"/>
              <a:t>estar</a:t>
            </a:r>
            <a:r>
              <a:rPr lang="en-US" sz="2400" dirty="0"/>
              <a:t> lo </a:t>
            </a:r>
            <a:r>
              <a:rPr lang="en-US" sz="2400" dirty="0" err="1"/>
              <a:t>más</a:t>
            </a:r>
            <a:r>
              <a:rPr lang="en-US" sz="2400" dirty="0"/>
              <a:t> </a:t>
            </a:r>
            <a:r>
              <a:rPr lang="en-US" sz="2400" dirty="0" err="1"/>
              <a:t>sanos</a:t>
            </a:r>
            <a:r>
              <a:rPr lang="en-US" sz="2400" dirty="0"/>
              <a:t> </a:t>
            </a:r>
            <a:r>
              <a:rPr lang="en-US" sz="2400" dirty="0" err="1"/>
              <a:t>posible</a:t>
            </a:r>
            <a:r>
              <a:rPr lang="en-US" sz="2400" dirty="0"/>
              <a:t>. </a:t>
            </a:r>
            <a:endParaRPr lang="en-US" sz="2400" dirty="0">
              <a:ea typeface="Calibri" panose="020F0502020204030204"/>
              <a:cs typeface="Calibri" panose="020F0502020204030204"/>
            </a:endParaRPr>
          </a:p>
          <a:p>
            <a:pPr marL="778510" lvl="1" indent="-457200">
              <a:buFont typeface="Arial" panose="020B0604020202020204" pitchFamily="34" charset="0"/>
              <a:buChar char="•"/>
            </a:pPr>
            <a:r>
              <a:rPr lang="en-US" sz="2400" b="1" dirty="0" err="1"/>
              <a:t>Ayudar</a:t>
            </a:r>
            <a:r>
              <a:rPr lang="en-US" sz="2400" b="1" dirty="0"/>
              <a:t> a los </a:t>
            </a:r>
            <a:r>
              <a:rPr lang="en-US" sz="2400" b="1" dirty="0" err="1"/>
              <a:t>miembros</a:t>
            </a:r>
            <a:r>
              <a:rPr lang="en-US" sz="2400" b="1" dirty="0"/>
              <a:t> </a:t>
            </a:r>
            <a:r>
              <a:rPr lang="en-US" sz="2400" dirty="0"/>
              <a:t>a </a:t>
            </a:r>
            <a:r>
              <a:rPr lang="en-US" sz="2400" dirty="0" err="1"/>
              <a:t>estar</a:t>
            </a:r>
            <a:r>
              <a:rPr lang="en-US" sz="2400" dirty="0"/>
              <a:t> </a:t>
            </a:r>
            <a:r>
              <a:rPr lang="en-US" sz="2400" dirty="0" err="1"/>
              <a:t>más</a:t>
            </a:r>
            <a:r>
              <a:rPr lang="en-US" sz="2400" dirty="0"/>
              <a:t> </a:t>
            </a:r>
            <a:r>
              <a:rPr lang="en-US" sz="2400" dirty="0" err="1"/>
              <a:t>sanos</a:t>
            </a:r>
            <a:r>
              <a:rPr lang="en-US" sz="2400" dirty="0"/>
              <a:t>.</a:t>
            </a:r>
            <a:endParaRPr lang="en-US" sz="2400" dirty="0">
              <a:ea typeface="Calibri"/>
              <a:cs typeface="Calibri"/>
            </a:endParaRPr>
          </a:p>
          <a:p>
            <a:pPr lvl="1" algn="l"/>
            <a:endParaRPr lang="en-US" sz="2800" dirty="0"/>
          </a:p>
          <a:p>
            <a:pPr lvl="1" algn="l"/>
            <a:r>
              <a:rPr lang="en-US" sz="2800" i="1" dirty="0"/>
              <a:t>¿</a:t>
            </a:r>
            <a:r>
              <a:rPr lang="en-US" sz="2800" i="1" dirty="0" err="1"/>
              <a:t>Tienes</a:t>
            </a:r>
            <a:r>
              <a:rPr lang="en-US" sz="2800" i="1" dirty="0"/>
              <a:t> algo </a:t>
            </a:r>
            <a:r>
              <a:rPr lang="en-US" sz="2800" i="1" dirty="0" err="1"/>
              <a:t>más</a:t>
            </a:r>
            <a:r>
              <a:rPr lang="en-US" sz="2800" i="1" dirty="0"/>
              <a:t> que </a:t>
            </a:r>
            <a:r>
              <a:rPr lang="en-US" sz="2800" i="1" dirty="0" err="1"/>
              <a:t>quieras</a:t>
            </a:r>
            <a:r>
              <a:rPr lang="en-US" sz="2800" i="1" dirty="0"/>
              <a:t> </a:t>
            </a:r>
            <a:r>
              <a:rPr lang="en-US" sz="2800" i="1" dirty="0" err="1"/>
              <a:t>conseguir</a:t>
            </a:r>
            <a:r>
              <a:rPr lang="en-US" sz="2800" i="1" dirty="0"/>
              <a:t>?</a:t>
            </a:r>
          </a:p>
          <a:p>
            <a:pPr marL="778510" lvl="1" indent="-457200" algn="l">
              <a:buFont typeface="Arial" panose="020B0604020202020204" pitchFamily="34" charset="0"/>
              <a:buChar char="•"/>
            </a:pPr>
            <a:endParaRPr lang="en-US" sz="2800" dirty="0">
              <a:ea typeface="Calibri" panose="020F0502020204030204"/>
              <a:cs typeface="Calibri" panose="020F0502020204030204"/>
            </a:endParaRPr>
          </a:p>
          <a:p>
            <a:pPr marL="457200" indent="-457200" algn="l">
              <a:buFont typeface="Arial" panose="020B0604020202020204" pitchFamily="34" charset="0"/>
              <a:buChar char="•"/>
            </a:pPr>
            <a:endParaRPr lang="en-US" sz="2000" dirty="0"/>
          </a:p>
        </p:txBody>
      </p:sp>
    </p:spTree>
    <p:extLst>
      <p:ext uri="{BB962C8B-B14F-4D97-AF65-F5344CB8AC3E}">
        <p14:creationId xmlns:p14="http://schemas.microsoft.com/office/powerpoint/2010/main" val="300040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Ubuntu"/>
              </a:rPr>
              <a:t>Lluvia de ideas de 5 minutos </a:t>
            </a:r>
            <a:endParaRPr lang="en-US"/>
          </a:p>
        </p:txBody>
      </p:sp>
      <p:sp>
        <p:nvSpPr>
          <p:cNvPr id="3" name="Content Placeholder 2"/>
          <p:cNvSpPr>
            <a:spLocks noGrp="1"/>
          </p:cNvSpPr>
          <p:nvPr>
            <p:ph idx="1"/>
          </p:nvPr>
        </p:nvSpPr>
        <p:spPr>
          <a:xfrm>
            <a:off x="391884" y="2561157"/>
            <a:ext cx="7895573" cy="3089195"/>
          </a:xfrm>
        </p:spPr>
        <p:txBody>
          <a:bodyPr/>
          <a:lstStyle/>
          <a:p>
            <a:pPr marL="0" indent="0">
              <a:buNone/>
            </a:pPr>
            <a:r>
              <a:rPr lang="en-US"/>
              <a:t>Responde a las siguientes preguntas:</a:t>
            </a:r>
          </a:p>
          <a:p>
            <a:pPr marL="514350" indent="-514350">
              <a:spcAft>
                <a:spcPts val="600"/>
              </a:spcAft>
              <a:buAutoNum type="arabicPeriod"/>
            </a:pPr>
            <a:r>
              <a:rPr lang="en-US"/>
              <a:t>¿Cuál es su plataforma de medios de comunicación social favorita y por qué?</a:t>
            </a:r>
          </a:p>
          <a:p>
            <a:pPr marL="514350" indent="-514350">
              <a:buAutoNum type="arabicPeriod"/>
            </a:pPr>
            <a:r>
              <a:rPr lang="en-US"/>
              <a:t>¿Cómo utilizar los medios de comunicación social para hablar de salud?</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06379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Encuentra tu voz</a:t>
            </a:r>
          </a:p>
        </p:txBody>
      </p:sp>
      <p:sp>
        <p:nvSpPr>
          <p:cNvPr id="7" name="TextBox 6"/>
          <p:cNvSpPr txBox="1"/>
          <p:nvPr/>
        </p:nvSpPr>
        <p:spPr>
          <a:xfrm>
            <a:off x="753446" y="1844824"/>
            <a:ext cx="7274937" cy="1938992"/>
          </a:xfrm>
          <a:prstGeom prst="rect">
            <a:avLst/>
          </a:prstGeom>
          <a:noFill/>
        </p:spPr>
        <p:txBody>
          <a:bodyPr wrap="square" lIns="91440" tIns="45720" rIns="91440" bIns="45720" rtlCol="0" anchor="t">
            <a:spAutoFit/>
          </a:bodyPr>
          <a:lstStyle/>
          <a:p>
            <a:pPr algn="l"/>
            <a:r>
              <a:rPr lang="en-US" sz="2800"/>
              <a:t>Cuando te dirijas a tu público debes </a:t>
            </a:r>
          </a:p>
          <a:p>
            <a:pPr marL="778510" lvl="1" indent="-457200" algn="l">
              <a:buFont typeface="Arial" panose="020B0604020202020204" pitchFamily="34" charset="0"/>
              <a:buChar char="•"/>
            </a:pPr>
            <a:r>
              <a:rPr lang="en-US" sz="2400"/>
              <a:t>Sé tú mismo: auténtico y honesto</a:t>
            </a:r>
            <a:endParaRPr lang="en-US" sz="2400">
              <a:ea typeface="Calibri" panose="020F0502020204030204"/>
              <a:cs typeface="Calibri" panose="020F0502020204030204"/>
            </a:endParaRPr>
          </a:p>
          <a:p>
            <a:pPr marL="778510" lvl="1" indent="-457200" algn="l">
              <a:buFont typeface="Arial" panose="020B0604020202020204" pitchFamily="34" charset="0"/>
              <a:buChar char="•"/>
            </a:pPr>
            <a:r>
              <a:rPr lang="en-US" sz="2400"/>
              <a:t>Tener un objetivo claro </a:t>
            </a:r>
            <a:endParaRPr lang="en-US" sz="2400">
              <a:ea typeface="Calibri" panose="020F0502020204030204"/>
              <a:cs typeface="Calibri" panose="020F0502020204030204"/>
            </a:endParaRPr>
          </a:p>
          <a:p>
            <a:pPr marL="778510" lvl="1" indent="-457200">
              <a:buFont typeface="Arial" panose="020B0604020202020204" pitchFamily="34" charset="0"/>
              <a:buChar char="•"/>
            </a:pPr>
            <a:r>
              <a:rPr lang="en-US" sz="2400"/>
              <a:t>Recuerda que estás hablando con amigos </a:t>
            </a:r>
            <a:endParaRPr lang="en-US" sz="2400">
              <a:ea typeface="Calibri" panose="020F0502020204030204"/>
              <a:cs typeface="Calibri" panose="020F0502020204030204"/>
            </a:endParaRPr>
          </a:p>
          <a:p>
            <a:pPr marL="457200" indent="-457200" algn="l">
              <a:buFont typeface="Arial" panose="020B0604020202020204" pitchFamily="34" charset="0"/>
              <a:buChar char="•"/>
            </a:pPr>
            <a:endParaRPr lang="en-US" sz="20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822" y="4383314"/>
            <a:ext cx="3109474" cy="2072983"/>
          </a:xfrm>
          <a:prstGeom prst="rect">
            <a:avLst/>
          </a:prstGeom>
          <a:ln>
            <a:solidFill>
              <a:schemeClr val="tx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051" y="4383314"/>
            <a:ext cx="3114531" cy="2072983"/>
          </a:xfrm>
          <a:prstGeom prst="rect">
            <a:avLst/>
          </a:prstGeom>
          <a:ln>
            <a:solidFill>
              <a:schemeClr val="tx2"/>
            </a:solidFill>
          </a:ln>
        </p:spPr>
      </p:pic>
    </p:spTree>
    <p:extLst>
      <p:ext uri="{BB962C8B-B14F-4D97-AF65-F5344CB8AC3E}">
        <p14:creationId xmlns:p14="http://schemas.microsoft.com/office/powerpoint/2010/main" val="3155767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477" y="1924142"/>
            <a:ext cx="7585045" cy="2326560"/>
          </a:xfrm>
        </p:spPr>
        <p:txBody>
          <a:bodyPr>
            <a:normAutofit/>
          </a:bodyPr>
          <a:lstStyle/>
          <a:p>
            <a:pPr marL="637569" lvl="2" indent="-342900">
              <a:buFont typeface="Arial" panose="020B0604020202020204" pitchFamily="34" charset="0"/>
              <a:buChar char="•"/>
            </a:pPr>
            <a:endParaRPr lang="en-US" dirty="0"/>
          </a:p>
          <a:p>
            <a:pPr marL="294669" lvl="2" indent="0" algn="ctr">
              <a:buNone/>
            </a:pPr>
            <a:r>
              <a:rPr lang="en-US" sz="4000" b="1" i="1" dirty="0" err="1"/>
              <a:t>Diferentes</a:t>
            </a:r>
            <a:r>
              <a:rPr lang="en-US" sz="4000" b="1" i="1" dirty="0"/>
              <a:t> </a:t>
            </a:r>
            <a:r>
              <a:rPr lang="en-US" sz="4000" b="1" i="1" dirty="0" err="1"/>
              <a:t>formas</a:t>
            </a:r>
            <a:r>
              <a:rPr lang="en-US" sz="4000" b="1" i="1" dirty="0"/>
              <a:t> de </a:t>
            </a:r>
            <a:r>
              <a:rPr lang="en-US" sz="4000" b="1" i="1" dirty="0" err="1"/>
              <a:t>utilizar</a:t>
            </a:r>
            <a:r>
              <a:rPr lang="en-US" sz="4000" b="1" i="1" dirty="0"/>
              <a:t> los </a:t>
            </a:r>
            <a:r>
              <a:rPr lang="en-US" sz="4000" b="1" i="1" dirty="0" err="1"/>
              <a:t>medios</a:t>
            </a:r>
            <a:r>
              <a:rPr lang="en-US" sz="4000" b="1" i="1" dirty="0"/>
              <a:t> de </a:t>
            </a:r>
            <a:r>
              <a:rPr lang="en-US" sz="4000" b="1" i="1" dirty="0" err="1"/>
              <a:t>comunicación</a:t>
            </a:r>
            <a:r>
              <a:rPr lang="en-US" sz="4000" b="1" i="1" dirty="0"/>
              <a:t> social </a:t>
            </a:r>
            <a:r>
              <a:rPr lang="en-US" sz="4000" b="1" i="1" dirty="0" err="1"/>
              <a:t>como</a:t>
            </a:r>
            <a:r>
              <a:rPr lang="en-US" sz="4000" b="1" i="1" dirty="0"/>
              <a:t> </a:t>
            </a:r>
            <a:r>
              <a:rPr lang="en-US" sz="4000" b="1" i="1" dirty="0" err="1"/>
              <a:t>Mensajeros</a:t>
            </a:r>
            <a:r>
              <a:rPr lang="en-US" sz="4000" b="1" i="1" dirty="0"/>
              <a:t> de </a:t>
            </a:r>
            <a:r>
              <a:rPr lang="en-US" sz="4000" b="1" i="1" dirty="0" err="1"/>
              <a:t>Salud</a:t>
            </a:r>
            <a:endParaRPr lang="en-US" sz="4000" b="1" i="1" dirty="0"/>
          </a:p>
          <a:p>
            <a:pPr marL="294669" lvl="2" indent="0">
              <a:buNone/>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648587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1703"/>
            <a:ext cx="6604000" cy="585850"/>
          </a:xfrm>
        </p:spPr>
        <p:txBody>
          <a:bodyPr>
            <a:normAutofit fontScale="90000"/>
          </a:bodyPr>
          <a:lstStyle/>
          <a:p>
            <a:r>
              <a:rPr lang="en-US" sz="3600"/>
              <a:t>Publique mensajes en su propia página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764" y="1908452"/>
            <a:ext cx="6010473" cy="4819844"/>
          </a:xfrm>
          <a:prstGeom prst="rect">
            <a:avLst/>
          </a:prstGeom>
          <a:ln>
            <a:solidFill>
              <a:schemeClr val="tx1"/>
            </a:solidFill>
          </a:ln>
        </p:spPr>
      </p:pic>
    </p:spTree>
    <p:extLst>
      <p:ext uri="{BB962C8B-B14F-4D97-AF65-F5344CB8AC3E}">
        <p14:creationId xmlns:p14="http://schemas.microsoft.com/office/powerpoint/2010/main" val="113006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Crear una página dedicada</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6916" y="1839133"/>
            <a:ext cx="5212314" cy="4819426"/>
          </a:xfrm>
          <a:ln>
            <a:solidFill>
              <a:schemeClr val="tx1"/>
            </a:solidFill>
          </a:ln>
        </p:spPr>
      </p:pic>
      <p:sp>
        <p:nvSpPr>
          <p:cNvPr id="4" name="Slide Number Placeholder 3"/>
          <p:cNvSpPr>
            <a:spLocks noGrp="1"/>
          </p:cNvSpPr>
          <p:nvPr>
            <p:ph type="sldNum" sz="quarter" idx="10"/>
          </p:nvPr>
        </p:nvSpPr>
        <p:spPr/>
        <p:txBody>
          <a:bodyPr/>
          <a:lstStyle/>
          <a:p>
            <a:fld id="{E50C573C-1BE5-44F8-A1BC-CC0194AF2DE8}" type="slidenum">
              <a:rPr lang="en-US" smtClean="0"/>
              <a:t>9</a:t>
            </a:fld>
            <a:endParaRPr lang="en-US"/>
          </a:p>
        </p:txBody>
      </p:sp>
    </p:spTree>
    <p:extLst>
      <p:ext uri="{BB962C8B-B14F-4D97-AF65-F5344CB8AC3E}">
        <p14:creationId xmlns:p14="http://schemas.microsoft.com/office/powerpoint/2010/main" val="13178026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TotalTime>
  <Words>1869</Words>
  <Application>Microsoft Office PowerPoint</Application>
  <PresentationFormat>On-screen Show (4:3)</PresentationFormat>
  <Paragraphs>173</Paragraphs>
  <Slides>20</Slides>
  <Notes>18</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Custom Design</vt:lpstr>
      <vt:lpstr>Utilizar los medios de comunicación social para difundir mensajes sobre salud  </vt:lpstr>
      <vt:lpstr>Objetivo de la sesión sobre  medios de comunicación social</vt:lpstr>
      <vt:lpstr>¿Por qué elegir los medios de comunicación social para transmitir su mensaje?</vt:lpstr>
      <vt:lpstr>Su objetivo como Mensajero de Salud </vt:lpstr>
      <vt:lpstr>Lluvia de ideas de 5 minutos </vt:lpstr>
      <vt:lpstr>Encuentra tu voz</vt:lpstr>
      <vt:lpstr>PowerPoint Presentation</vt:lpstr>
      <vt:lpstr>Publique mensajes en su propia página </vt:lpstr>
      <vt:lpstr>Crear una página dedicada</vt:lpstr>
      <vt:lpstr>Crear un grupo privado</vt:lpstr>
      <vt:lpstr>Materiales y recursos</vt:lpstr>
      <vt:lpstr>Hoja de ruta hacia el éxito: ¡la planificación hace la perfección!  </vt:lpstr>
      <vt:lpstr>Hoja de ruta hacia el éxito - Continuación del plan </vt:lpstr>
      <vt:lpstr>Desafío 1: Seguir al líder</vt:lpstr>
      <vt:lpstr>Reto 2: Aperitivos sobre aperitivos  </vt:lpstr>
      <vt:lpstr>Obtener retroalimentación</vt:lpstr>
      <vt:lpstr>Compartir éxitos</vt:lpstr>
      <vt:lpstr>Crear un plan que funcione para usted </vt:lpstr>
      <vt:lpstr>Actividad: Crea tu plan de medios de comunicación social </vt:lpstr>
      <vt:lpstr>Reconocimiento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  Date</dc:title>
  <dc:creator>Microsoft Office User</dc:creator>
  <cp:keywords>, docId:C60646927963F2FE19298FBBE01EA300</cp:keywords>
  <cp:lastModifiedBy>Faith Chabedi</cp:lastModifiedBy>
  <cp:revision>6</cp:revision>
  <dcterms:created xsi:type="dcterms:W3CDTF">2016-07-26T16:26:50Z</dcterms:created>
  <dcterms:modified xsi:type="dcterms:W3CDTF">2024-11-15T18:48:47Z</dcterms:modified>
</cp:coreProperties>
</file>