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425" r:id="rId3"/>
    <p:sldId id="428" r:id="rId4"/>
    <p:sldId id="479" r:id="rId5"/>
    <p:sldId id="429" r:id="rId6"/>
    <p:sldId id="421" r:id="rId7"/>
    <p:sldId id="465" r:id="rId8"/>
    <p:sldId id="422" r:id="rId9"/>
    <p:sldId id="476" r:id="rId10"/>
    <p:sldId id="430" r:id="rId11"/>
    <p:sldId id="436" r:id="rId12"/>
    <p:sldId id="437" r:id="rId13"/>
    <p:sldId id="480" r:id="rId14"/>
    <p:sldId id="438" r:id="rId15"/>
    <p:sldId id="433" r:id="rId16"/>
    <p:sldId id="439" r:id="rId17"/>
    <p:sldId id="440" r:id="rId18"/>
    <p:sldId id="441" r:id="rId19"/>
    <p:sldId id="481" r:id="rId20"/>
    <p:sldId id="450" r:id="rId21"/>
    <p:sldId id="448" r:id="rId22"/>
    <p:sldId id="474" r:id="rId23"/>
    <p:sldId id="424" r:id="rId24"/>
    <p:sldId id="3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F6F7F7"/>
    <a:srgbClr val="0C776C"/>
    <a:srgbClr val="F4F3F3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F8BDA-9AA5-43B7-91C8-7D473AC67B80}" v="1" dt="2024-10-17T06:47:16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4085" autoAdjust="0"/>
  </p:normalViewPr>
  <p:slideViewPr>
    <p:cSldViewPr snapToGrid="0" snapToObjects="1">
      <p:cViewPr varScale="1">
        <p:scale>
          <a:sx n="36" d="100"/>
          <a:sy n="36" d="100"/>
        </p:scale>
        <p:origin x="2184" y="2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B77A8-BF71-40B4-B47A-5FF8FA4EC0CA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Редактирование стилей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8316-FB35-4AC8-984C-370EF0F37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7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90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Выносливость также может называться: аэробный фитнес, сердечно-сосудистый фитнес, </a:t>
            </a:r>
            <a:r>
              <a:rPr lang="ru-RU" dirty="0" err="1"/>
              <a:t>кардио</a:t>
            </a:r>
            <a:r>
              <a:rPr lang="ru-RU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aseline="0" dirty="0" err="1"/>
              <a:t>Упражнения</a:t>
            </a:r>
            <a:r>
              <a:rPr lang="en-US" baseline="0" dirty="0"/>
              <a:t> на </a:t>
            </a:r>
            <a:r>
              <a:rPr lang="en-US" dirty="0"/>
              <a:t>выносливость </a:t>
            </a:r>
            <a:r>
              <a:rPr lang="en-US" baseline="0" dirty="0"/>
              <a:t>- это </a:t>
            </a:r>
            <a:r>
              <a:rPr lang="en-US" dirty="0"/>
              <a:t>непрерывные, ритмичные движения, такие как езда на велосипеде, бег, плавание.</a:t>
            </a: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Упражнения на выносливость тренируют сердце и </a:t>
            </a:r>
            <a:r>
              <a:rPr lang="en-US" dirty="0" err="1"/>
              <a:t>лёгкие</a:t>
            </a:r>
            <a:r>
              <a:rPr lang="ru-RU" dirty="0"/>
              <a:t>, чтобы они</a:t>
            </a:r>
            <a:r>
              <a:rPr lang="en-US" dirty="0"/>
              <a:t> </a:t>
            </a:r>
            <a:r>
              <a:rPr lang="en-US" dirty="0" err="1"/>
              <a:t>лучше</a:t>
            </a:r>
            <a:r>
              <a:rPr lang="en-US" dirty="0"/>
              <a:t> </a:t>
            </a:r>
            <a:r>
              <a:rPr lang="en-US" dirty="0" err="1"/>
              <a:t>перекачива</a:t>
            </a:r>
            <a:r>
              <a:rPr lang="ru-RU" dirty="0"/>
              <a:t>ли</a:t>
            </a:r>
            <a:r>
              <a:rPr lang="en-US" dirty="0"/>
              <a:t> </a:t>
            </a:r>
            <a:r>
              <a:rPr lang="en-US" dirty="0" err="1"/>
              <a:t>кровь</a:t>
            </a:r>
            <a:r>
              <a:rPr lang="ru-RU" dirty="0"/>
              <a:t> и </a:t>
            </a:r>
            <a:r>
              <a:rPr lang="en-US" dirty="0"/>
              <a:t> </a:t>
            </a:r>
            <a:r>
              <a:rPr lang="en-US" dirty="0" err="1"/>
              <a:t>достав</a:t>
            </a:r>
            <a:r>
              <a:rPr lang="ru-RU" dirty="0"/>
              <a:t>ляли</a:t>
            </a:r>
            <a:r>
              <a:rPr lang="en-US" dirty="0"/>
              <a:t> больше кислорода к мышцам.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Упражнения на выносливость также помогают заснуть и снижают кровяное давление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9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Какие </a:t>
            </a:r>
            <a:r>
              <a:rPr lang="en-US" baseline="0" dirty="0"/>
              <a:t>еще есть упражнения на выносливость? </a:t>
            </a:r>
            <a:r>
              <a:rPr lang="en-US" baseline="0" dirty="0" err="1"/>
              <a:t>Какое</a:t>
            </a:r>
            <a:r>
              <a:rPr lang="en-US" baseline="0" dirty="0"/>
              <a:t> </a:t>
            </a:r>
            <a:r>
              <a:rPr lang="ru-RU" baseline="0" dirty="0"/>
              <a:t>ваше</a:t>
            </a:r>
            <a:r>
              <a:rPr lang="en-US" baseline="0" dirty="0"/>
              <a:t> любимое?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Упражнения на выносливость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делать</a:t>
            </a:r>
            <a:r>
              <a:rPr lang="ru-RU" dirty="0"/>
              <a:t>,</a:t>
            </a:r>
            <a:r>
              <a:rPr lang="en-US" dirty="0"/>
              <a:t> где угодно. </a:t>
            </a:r>
            <a:r>
              <a:rPr lang="en-US" dirty="0" err="1"/>
              <a:t>Попробуй</a:t>
            </a:r>
            <a:r>
              <a:rPr lang="ru-RU" dirty="0"/>
              <a:t>те</a:t>
            </a:r>
            <a:r>
              <a:rPr lang="en-US" dirty="0"/>
              <a:t> выполнять своё любимое упражнение на выносливость в течение 30 минут 5 </a:t>
            </a:r>
            <a:r>
              <a:rPr lang="en-US" dirty="0" err="1"/>
              <a:t>дней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неделю.</a:t>
            </a:r>
            <a:endParaRPr lang="en-US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Ubuntu" panose="020B0504030602030204" pitchFamily="34" charset="0"/>
                <a:cs typeface="Calibri"/>
              </a:rPr>
              <a:t>Начни с легкого и </a:t>
            </a:r>
            <a:r>
              <a:rPr lang="ru-RU" sz="1200" dirty="0">
                <a:latin typeface="Ubuntu" panose="020B0504030602030204" pitchFamily="34" charset="0"/>
                <a:cs typeface="Calibri"/>
              </a:rPr>
              <a:t>закончи</a:t>
            </a:r>
            <a:r>
              <a:rPr lang="en-US" sz="12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1200" dirty="0" err="1">
                <a:latin typeface="Ubuntu" panose="020B0504030602030204" pitchFamily="34" charset="0"/>
                <a:cs typeface="Calibri"/>
              </a:rPr>
              <a:t>тяжел</a:t>
            </a:r>
            <a:r>
              <a:rPr lang="ru-RU" sz="1200" dirty="0" err="1">
                <a:latin typeface="Ubuntu" panose="020B0504030602030204" pitchFamily="34" charset="0"/>
                <a:cs typeface="Calibri"/>
              </a:rPr>
              <a:t>ым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5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Какие </a:t>
            </a:r>
            <a:r>
              <a:rPr lang="en-US" baseline="0" dirty="0"/>
              <a:t>еще есть силовые упражнения? </a:t>
            </a:r>
            <a:r>
              <a:rPr lang="en-US" baseline="0" dirty="0" err="1"/>
              <a:t>Какое</a:t>
            </a:r>
            <a:r>
              <a:rPr lang="en-US" baseline="0" dirty="0"/>
              <a:t> </a:t>
            </a:r>
            <a:r>
              <a:rPr lang="ru-RU" baseline="0" dirty="0"/>
              <a:t>ваше</a:t>
            </a:r>
            <a:r>
              <a:rPr lang="en-US" baseline="0" dirty="0"/>
              <a:t> любимое?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Силовые упражнения увеличивают прочность не </a:t>
            </a:r>
            <a:r>
              <a:rPr lang="en-US" sz="1200" dirty="0" err="1"/>
              <a:t>только</a:t>
            </a:r>
            <a:r>
              <a:rPr lang="en-US" sz="1200" dirty="0"/>
              <a:t> </a:t>
            </a:r>
            <a:r>
              <a:rPr lang="ru-RU" sz="1200" dirty="0"/>
              <a:t>ваших</a:t>
            </a:r>
            <a:r>
              <a:rPr lang="en-US" sz="1200" dirty="0"/>
              <a:t> мышц, но и костей.</a:t>
            </a:r>
          </a:p>
          <a:p>
            <a:pPr marL="0" indent="0"/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Силовые упражнения </a:t>
            </a:r>
            <a:r>
              <a:rPr lang="en-US" dirty="0" err="1"/>
              <a:t>можно</a:t>
            </a:r>
            <a:r>
              <a:rPr lang="en-US" dirty="0"/>
              <a:t> </a:t>
            </a:r>
            <a:r>
              <a:rPr lang="en-US" dirty="0" err="1"/>
              <a:t>делать</a:t>
            </a:r>
            <a:r>
              <a:rPr lang="en-US" dirty="0"/>
              <a:t> где угодно. </a:t>
            </a:r>
            <a:r>
              <a:rPr lang="en-US" sz="1200" dirty="0"/>
              <a:t>Лучший способ стать сильным - делать силовые упражнения 2-3 </a:t>
            </a:r>
            <a:r>
              <a:rPr lang="en-US" sz="1200" dirty="0" err="1"/>
              <a:t>дня</a:t>
            </a:r>
            <a:r>
              <a:rPr lang="en-US" sz="1200" dirty="0"/>
              <a:t> </a:t>
            </a:r>
            <a:r>
              <a:rPr lang="ru-RU" sz="1200" dirty="0"/>
              <a:t>в</a:t>
            </a:r>
            <a:r>
              <a:rPr lang="en-US" sz="1200" dirty="0"/>
              <a:t> неделю.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17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72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Напомни</a:t>
            </a:r>
            <a:r>
              <a:rPr lang="ru-RU" dirty="0"/>
              <a:t>те</a:t>
            </a:r>
            <a:r>
              <a:rPr lang="en-US" dirty="0"/>
              <a:t> </a:t>
            </a:r>
            <a:r>
              <a:rPr lang="ru-RU" dirty="0"/>
              <a:t>атлетам</a:t>
            </a:r>
            <a:r>
              <a:rPr lang="en-US" dirty="0"/>
              <a:t>, что они должны </a:t>
            </a:r>
            <a:r>
              <a:rPr lang="en-US" dirty="0" err="1"/>
              <a:t>делать</a:t>
            </a:r>
            <a:r>
              <a:rPr lang="en-US" dirty="0"/>
              <a:t> ДИНАМИЧЕСК</a:t>
            </a:r>
            <a:r>
              <a:rPr lang="ru-RU" dirty="0"/>
              <a:t>УЮ растяжку </a:t>
            </a:r>
            <a:r>
              <a:rPr lang="en-US" dirty="0" err="1"/>
              <a:t>перед</a:t>
            </a:r>
            <a:r>
              <a:rPr lang="en-US" dirty="0"/>
              <a:t> тренировкой/активностью и </a:t>
            </a:r>
            <a:r>
              <a:rPr lang="en-US" dirty="0" err="1"/>
              <a:t>статическ</a:t>
            </a:r>
            <a:r>
              <a:rPr lang="ru-RU" dirty="0"/>
              <a:t>ую</a:t>
            </a:r>
            <a:r>
              <a:rPr lang="en-US" dirty="0"/>
              <a:t> </a:t>
            </a:r>
            <a:r>
              <a:rPr lang="ru-RU" dirty="0"/>
              <a:t>растяжку</a:t>
            </a:r>
            <a:r>
              <a:rPr lang="en-US" dirty="0"/>
              <a:t> </a:t>
            </a:r>
            <a:r>
              <a:rPr lang="en-US" dirty="0" err="1"/>
              <a:t>после</a:t>
            </a:r>
            <a:r>
              <a:rPr lang="ru-RU" dirty="0"/>
              <a:t> нее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Кратко</a:t>
            </a:r>
            <a:r>
              <a:rPr lang="en-US" dirty="0"/>
              <a:t> </a:t>
            </a:r>
            <a:r>
              <a:rPr lang="en-US" baseline="0" dirty="0" err="1"/>
              <a:t>объясни</a:t>
            </a:r>
            <a:r>
              <a:rPr lang="ru-RU" baseline="0" dirty="0"/>
              <a:t>те</a:t>
            </a:r>
            <a:r>
              <a:rPr lang="en-US" baseline="0" dirty="0"/>
              <a:t> разницу между ними.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Calibri"/>
              </a:rPr>
              <a:t>Динамическ</a:t>
            </a:r>
            <a:r>
              <a:rPr lang="ru-RU" dirty="0" err="1">
                <a:cs typeface="Calibri"/>
              </a:rPr>
              <a:t>ая</a:t>
            </a:r>
            <a:r>
              <a:rPr lang="en-US" dirty="0">
                <a:cs typeface="Calibri"/>
              </a:rPr>
              <a:t> </a:t>
            </a:r>
            <a:r>
              <a:rPr lang="ru-RU" dirty="0">
                <a:cs typeface="Calibri"/>
              </a:rPr>
              <a:t>растяжка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это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высок</a:t>
            </a:r>
            <a:r>
              <a:rPr lang="ru-RU" dirty="0" err="1">
                <a:cs typeface="Calibri"/>
              </a:rPr>
              <a:t>ое</a:t>
            </a:r>
            <a:r>
              <a:rPr lang="ru-RU" dirty="0">
                <a:cs typeface="Calibri"/>
              </a:rPr>
              <a:t> поднимание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колен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круг</a:t>
            </a:r>
            <a:r>
              <a:rPr lang="ru-RU" dirty="0" err="1">
                <a:cs typeface="Calibri"/>
              </a:rPr>
              <a:t>овые</a:t>
            </a:r>
            <a:r>
              <a:rPr lang="ru-RU" dirty="0">
                <a:cs typeface="Calibri"/>
              </a:rPr>
              <a:t> движения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рука</a:t>
            </a:r>
            <a:r>
              <a:rPr lang="ru-RU" dirty="0">
                <a:cs typeface="Calibri"/>
              </a:rPr>
              <a:t>ми</a:t>
            </a:r>
            <a:r>
              <a:rPr lang="en-US" dirty="0">
                <a:cs typeface="Calibri"/>
              </a:rPr>
              <a:t>, удары ногами и т.д.</a:t>
            </a:r>
            <a:endParaRPr lang="en-US" dirty="0"/>
          </a:p>
          <a:p>
            <a:pPr marL="342900" marR="0" lvl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Какие </a:t>
            </a:r>
            <a:r>
              <a:rPr lang="en-US" baseline="0" dirty="0"/>
              <a:t>еще есть виды растяжки? </a:t>
            </a:r>
            <a:r>
              <a:rPr lang="en-US" baseline="0" dirty="0" err="1"/>
              <a:t>Как</a:t>
            </a:r>
            <a:r>
              <a:rPr lang="ru-RU" baseline="0" dirty="0" err="1"/>
              <a:t>ие</a:t>
            </a:r>
            <a:r>
              <a:rPr lang="ru-RU" baseline="0" dirty="0"/>
              <a:t> ваши </a:t>
            </a:r>
            <a:r>
              <a:rPr lang="en-US" baseline="0" dirty="0" err="1"/>
              <a:t>любимы</a:t>
            </a:r>
            <a:r>
              <a:rPr lang="ru-RU" baseline="0" dirty="0"/>
              <a:t>е</a:t>
            </a:r>
            <a:r>
              <a:rPr lang="en-US" baseline="0" dirty="0"/>
              <a:t>?</a:t>
            </a:r>
            <a:endParaRPr lang="en-US" dirty="0">
              <a:cs typeface="Calibri" panose="020F0502020204030204"/>
            </a:endParaRPr>
          </a:p>
          <a:p>
            <a:pPr marL="0" indent="0"/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Растяжку</a:t>
            </a:r>
            <a:r>
              <a:rPr lang="en-US" dirty="0"/>
              <a:t> можно делать в любом месте. </a:t>
            </a:r>
            <a:r>
              <a:rPr lang="en-US" dirty="0" err="1"/>
              <a:t>Старай</a:t>
            </a:r>
            <a:r>
              <a:rPr lang="ru-RU" dirty="0" err="1"/>
              <a:t>тесь</a:t>
            </a:r>
            <a:r>
              <a:rPr lang="en-US" dirty="0"/>
              <a:t> </a:t>
            </a:r>
            <a:r>
              <a:rPr lang="ru-RU" dirty="0"/>
              <a:t>делать</a:t>
            </a:r>
            <a:r>
              <a:rPr lang="en-US" dirty="0"/>
              <a:t> растяжку для всех частей тела 2-3 </a:t>
            </a:r>
            <a:r>
              <a:rPr lang="en-US" dirty="0" err="1"/>
              <a:t>дня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неделю!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3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Равновесие</a:t>
            </a:r>
            <a:r>
              <a:rPr lang="en-US" dirty="0"/>
              <a:t> облегчает движение.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Равновесие</a:t>
            </a:r>
            <a:r>
              <a:rPr lang="en-US" dirty="0"/>
              <a:t> помогает предотвратить травмы.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Равновесие</a:t>
            </a:r>
            <a:r>
              <a:rPr lang="en-US" dirty="0"/>
              <a:t> помогает уменьшить количество падений.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8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Какие </a:t>
            </a:r>
            <a:r>
              <a:rPr lang="en-US" baseline="0" dirty="0"/>
              <a:t>еще есть виды растяжки? </a:t>
            </a:r>
            <a:r>
              <a:rPr lang="en-US" baseline="0" dirty="0" err="1"/>
              <a:t>Как</a:t>
            </a:r>
            <a:r>
              <a:rPr lang="ru-RU" baseline="0" dirty="0" err="1"/>
              <a:t>ие</a:t>
            </a:r>
            <a:r>
              <a:rPr lang="ru-RU" baseline="0" dirty="0"/>
              <a:t> ваши </a:t>
            </a:r>
            <a:r>
              <a:rPr lang="en-US" baseline="0" dirty="0" err="1"/>
              <a:t>любимы</a:t>
            </a:r>
            <a:r>
              <a:rPr lang="ru-RU" baseline="0" dirty="0"/>
              <a:t>е</a:t>
            </a:r>
            <a:r>
              <a:rPr lang="en-US" baseline="0" dirty="0"/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Упражнения на равновесие</a:t>
            </a:r>
            <a:r>
              <a:rPr lang="en-US" dirty="0"/>
              <a:t> можно </a:t>
            </a:r>
            <a:r>
              <a:rPr lang="en-US" dirty="0" err="1"/>
              <a:t>делать</a:t>
            </a:r>
            <a:r>
              <a:rPr lang="en-US" dirty="0"/>
              <a:t> </a:t>
            </a:r>
            <a:r>
              <a:rPr lang="ru-RU" dirty="0"/>
              <a:t>в любом месте</a:t>
            </a:r>
            <a:r>
              <a:rPr lang="en-US" dirty="0"/>
              <a:t>. </a:t>
            </a:r>
            <a:r>
              <a:rPr lang="en-US" dirty="0" err="1"/>
              <a:t>Старай</a:t>
            </a:r>
            <a:r>
              <a:rPr lang="ru-RU" dirty="0" err="1"/>
              <a:t>тесь</a:t>
            </a:r>
            <a:r>
              <a:rPr lang="en-US" dirty="0"/>
              <a:t> </a:t>
            </a:r>
            <a:r>
              <a:rPr lang="en-US" dirty="0" err="1"/>
              <a:t>выполнять</a:t>
            </a:r>
            <a:r>
              <a:rPr lang="en-US" dirty="0"/>
              <a:t> </a:t>
            </a:r>
            <a:r>
              <a:rPr lang="ru-RU" dirty="0"/>
              <a:t>комплексную тренировка на равновесие</a:t>
            </a:r>
            <a:r>
              <a:rPr lang="en-US" dirty="0"/>
              <a:t>, 2-3 </a:t>
            </a:r>
            <a:r>
              <a:rPr lang="en-US" dirty="0" err="1"/>
              <a:t>дня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en-US" dirty="0" err="1"/>
              <a:t>неделю</a:t>
            </a:r>
            <a:r>
              <a:rPr lang="en-US" dirty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0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en-US" dirty="0"/>
              <a:t>ы </a:t>
            </a:r>
            <a:r>
              <a:rPr lang="en-US" baseline="0" dirty="0" err="1"/>
              <a:t>може</a:t>
            </a:r>
            <a:r>
              <a:rPr lang="ru-RU" baseline="0" dirty="0"/>
              <a:t>те</a:t>
            </a:r>
            <a:r>
              <a:rPr lang="en-US" baseline="0" dirty="0"/>
              <a:t> использовать фитнес-карты, </a:t>
            </a:r>
            <a:r>
              <a:rPr lang="en-US" baseline="0" dirty="0" err="1"/>
              <a:t>чтобы</a:t>
            </a:r>
            <a:r>
              <a:rPr lang="en-US" baseline="0" dirty="0"/>
              <a:t> </a:t>
            </a:r>
            <a:r>
              <a:rPr lang="ru-RU" baseline="0" dirty="0"/>
              <a:t>составить</a:t>
            </a:r>
            <a:r>
              <a:rPr lang="en-US" baseline="0" dirty="0"/>
              <a:t> программу тренировок.  Это карточки с 5 уровнями по выносливости, силе, гибкости и </a:t>
            </a:r>
            <a:r>
              <a:rPr lang="ru-RU" baseline="0" dirty="0"/>
              <a:t>равновесию</a:t>
            </a:r>
            <a:r>
              <a:rPr lang="en-US" baseline="0" dirty="0"/>
              <a:t>!</a:t>
            </a:r>
          </a:p>
          <a:p>
            <a:endParaRPr lang="en-US" baseline="0" dirty="0"/>
          </a:p>
          <a:p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ru-RU" dirty="0"/>
              <a:t>Посланник</a:t>
            </a:r>
            <a:r>
              <a:rPr lang="en-US" dirty="0"/>
              <a:t> </a:t>
            </a:r>
            <a:r>
              <a:rPr lang="en-US" dirty="0" err="1"/>
              <a:t>Здоровья</a:t>
            </a:r>
            <a:r>
              <a:rPr lang="en-US" dirty="0"/>
              <a:t>, </a:t>
            </a:r>
            <a:r>
              <a:rPr lang="ru-RU" dirty="0"/>
              <a:t>вас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попросить</a:t>
            </a:r>
            <a:r>
              <a:rPr lang="en-US" dirty="0"/>
              <a:t> </a:t>
            </a:r>
            <a:r>
              <a:rPr lang="ru-RU" dirty="0"/>
              <a:t>показать</a:t>
            </a:r>
            <a:r>
              <a:rPr lang="en-US" dirty="0"/>
              <a:t> </a:t>
            </a:r>
            <a:r>
              <a:rPr lang="en-US" dirty="0" err="1"/>
              <a:t>упражнения</a:t>
            </a:r>
            <a:r>
              <a:rPr lang="ru-RU" dirty="0"/>
              <a:t>,</a:t>
            </a:r>
            <a:r>
              <a:rPr lang="en-US" dirty="0"/>
              <a:t> как часть тренировки, фитнес-программы или даже как часть презентации. Сегодня мы </a:t>
            </a:r>
            <a:r>
              <a:rPr lang="en-US" dirty="0" err="1"/>
              <a:t>вместе</a:t>
            </a:r>
            <a:r>
              <a:rPr lang="en-US" dirty="0"/>
              <a:t> </a:t>
            </a:r>
            <a:r>
              <a:rPr lang="ru-RU" dirty="0"/>
              <a:t>составим</a:t>
            </a:r>
            <a:r>
              <a:rPr lang="en-US" dirty="0"/>
              <a:t> тренировку. Сначала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ru-RU" dirty="0"/>
              <a:t>проведем</a:t>
            </a:r>
            <a:r>
              <a:rPr lang="en-US" dirty="0"/>
              <a:t> </a:t>
            </a:r>
            <a:r>
              <a:rPr lang="en-US" dirty="0" err="1"/>
              <a:t>разминку</a:t>
            </a:r>
            <a:r>
              <a:rPr lang="ru-RU" dirty="0"/>
              <a:t> в</a:t>
            </a:r>
            <a:r>
              <a:rPr lang="en-US" dirty="0"/>
              <a:t> большой группой.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87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29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05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356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11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Теперь о 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вашей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домашн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Посланник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Здоровья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обнаружить,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нравится руководить своими товарищами по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команде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домашнее задание 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ролик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котором ты будешь обучать какому-либо упражнению.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придумать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схему упражнений из нескольких упражнений и поделиться ею с другом.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Постарай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включить хотя бы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вариант, как сделать упражнения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сложнее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легче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использовать фитнес-карты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другие ваши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любимые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понравится то, что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придумали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выложить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 видеоролик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социальных сетях, чтобы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атлеты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могли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заниматься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заработаете б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онусные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очки,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сможе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рассказать мне о пользе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этих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упражнений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Спасибо всем,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присоединились сегодня и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фитнесе, физической активности и упражнениях!  Если после сегодняшней презентации у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останутся вопросы,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написать нам на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fitness@specialolympics.org!  В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ы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узнае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двух других компонентах фитнеса - питании 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потребление воды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Нам не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терпится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роверить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вашу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домашн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юю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пока!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вы в хорошей форме, вы чувствуете себя хорошо и у вас много энергии, потому что ваше тело сильное и здоровое.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4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72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Раздайте атлетам</a:t>
            </a:r>
            <a:r>
              <a:rPr lang="en-US" dirty="0"/>
              <a:t> </a:t>
            </a:r>
            <a:r>
              <a:rPr lang="en-US" dirty="0" err="1"/>
              <a:t>Руководство</a:t>
            </a:r>
            <a:r>
              <a:rPr lang="en-US" dirty="0"/>
              <a:t> Fit 5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Посланников</a:t>
            </a:r>
            <a:r>
              <a:rPr lang="en-US" dirty="0"/>
              <a:t> </a:t>
            </a:r>
            <a:r>
              <a:rPr lang="en-US" dirty="0" err="1"/>
              <a:t>Здоровья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altLang="en-US" dirty="0"/>
              <a:t>раздела Workbook на странице ресурсов </a:t>
            </a:r>
            <a:r>
              <a:rPr lang="en-US" altLang="en-US" dirty="0" err="1"/>
              <a:t>для</a:t>
            </a:r>
            <a:r>
              <a:rPr lang="en-US" altLang="en-US" dirty="0"/>
              <a:t> </a:t>
            </a:r>
            <a:r>
              <a:rPr lang="en-US" altLang="en-US" dirty="0" err="1"/>
              <a:t>Посланников</a:t>
            </a:r>
            <a:r>
              <a:rPr lang="en-US" altLang="en-US" dirty="0"/>
              <a:t> </a:t>
            </a:r>
            <a:r>
              <a:rPr lang="en-US" altLang="en-US" dirty="0" err="1"/>
              <a:t>Здоровья</a:t>
            </a:r>
            <a:r>
              <a:rPr lang="en-US" dirty="0"/>
              <a:t>.  </a:t>
            </a:r>
            <a:r>
              <a:rPr lang="en-US" dirty="0" err="1"/>
              <a:t>Дай</a:t>
            </a:r>
            <a:r>
              <a:rPr lang="ru-RU" dirty="0"/>
              <a:t>те</a:t>
            </a:r>
            <a:r>
              <a:rPr lang="en-US" dirty="0"/>
              <a:t> </a:t>
            </a:r>
            <a:r>
              <a:rPr lang="ru-RU" dirty="0" err="1"/>
              <a:t>атетам</a:t>
            </a:r>
            <a:r>
              <a:rPr lang="en-US" dirty="0"/>
              <a:t> 3-5 минут на </a:t>
            </a:r>
            <a:r>
              <a:rPr lang="en-US" dirty="0" err="1"/>
              <a:t>изучение</a:t>
            </a:r>
            <a:r>
              <a:rPr lang="en-US" dirty="0"/>
              <a:t> </a:t>
            </a:r>
            <a:r>
              <a:rPr lang="en-US" dirty="0" err="1"/>
              <a:t>Руководства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ВОПРОС: </a:t>
            </a:r>
            <a:r>
              <a:rPr lang="en-US" dirty="0" err="1"/>
              <a:t>Подн</a:t>
            </a:r>
            <a:r>
              <a:rPr lang="ru-RU" dirty="0" err="1"/>
              <a:t>имите</a:t>
            </a:r>
            <a:r>
              <a:rPr lang="ru-RU" dirty="0"/>
              <a:t> руки </a:t>
            </a:r>
            <a:r>
              <a:rPr lang="en-US" dirty="0"/>
              <a:t>- кто знаком с FIT5?</a:t>
            </a:r>
          </a:p>
          <a:p>
            <a:endParaRPr lang="en-US" dirty="0"/>
          </a:p>
          <a:p>
            <a:r>
              <a:rPr lang="en-US" dirty="0"/>
              <a:t>СКАЖИ</a:t>
            </a:r>
            <a:r>
              <a:rPr lang="ru-RU" dirty="0"/>
              <a:t>ТЕ</a:t>
            </a:r>
            <a:r>
              <a:rPr lang="en-US" dirty="0"/>
              <a:t>: </a:t>
            </a:r>
          </a:p>
          <a:p>
            <a:r>
              <a:rPr lang="en-US" dirty="0"/>
              <a:t>Специальная </a:t>
            </a:r>
            <a:r>
              <a:rPr lang="en-US" dirty="0" err="1"/>
              <a:t>Олимпиада</a:t>
            </a:r>
            <a:r>
              <a:rPr lang="en-US" dirty="0"/>
              <a:t> </a:t>
            </a:r>
            <a:r>
              <a:rPr lang="ru-RU" dirty="0"/>
              <a:t>разработало</a:t>
            </a:r>
            <a:r>
              <a:rPr lang="en-US" dirty="0"/>
              <a:t> </a:t>
            </a:r>
            <a:r>
              <a:rPr lang="en-US" baseline="0" dirty="0" err="1"/>
              <a:t>Руководство</a:t>
            </a:r>
            <a:r>
              <a:rPr lang="en-US" baseline="0" dirty="0"/>
              <a:t> </a:t>
            </a:r>
            <a:r>
              <a:rPr lang="en-US" baseline="0" dirty="0" err="1"/>
              <a:t>под</a:t>
            </a:r>
            <a:r>
              <a:rPr lang="en-US" baseline="0" dirty="0"/>
              <a:t> названием </a:t>
            </a:r>
            <a:r>
              <a:rPr lang="en-US" b="1" i="1" baseline="0" dirty="0">
                <a:solidFill>
                  <a:srgbClr val="FFC000"/>
                </a:solidFill>
              </a:rPr>
              <a:t>"Как получить свой Fit 5"</a:t>
            </a:r>
            <a:r>
              <a:rPr lang="en-US" baseline="0" dirty="0">
                <a:solidFill>
                  <a:srgbClr val="FF0000"/>
                </a:solidFill>
              </a:rPr>
              <a:t>, </a:t>
            </a:r>
            <a:r>
              <a:rPr lang="en-US" baseline="0" dirty="0" err="1"/>
              <a:t>чтобы</a:t>
            </a:r>
            <a:r>
              <a:rPr lang="en-US" baseline="0" dirty="0"/>
              <a:t> </a:t>
            </a:r>
            <a:r>
              <a:rPr lang="ru-RU" baseline="0" dirty="0"/>
              <a:t>улучшить физическую ф</a:t>
            </a:r>
            <a:r>
              <a:rPr lang="en-US" baseline="0" dirty="0" err="1"/>
              <a:t>орм</a:t>
            </a:r>
            <a:r>
              <a:rPr lang="ru-RU" baseline="0" dirty="0"/>
              <a:t>у</a:t>
            </a:r>
            <a:r>
              <a:rPr lang="en-US" baseline="0" dirty="0"/>
              <a:t>.  </a:t>
            </a:r>
          </a:p>
          <a:p>
            <a:endParaRPr lang="en-US" baseline="0" dirty="0"/>
          </a:p>
          <a:p>
            <a:r>
              <a:rPr lang="en-US" baseline="0" dirty="0" err="1"/>
              <a:t>Руководств</a:t>
            </a:r>
            <a:r>
              <a:rPr lang="ru-RU" baseline="0" dirty="0"/>
              <a:t>о основано на </a:t>
            </a:r>
            <a:r>
              <a:rPr lang="en-US" baseline="0" dirty="0"/>
              <a:t>3 </a:t>
            </a:r>
            <a:r>
              <a:rPr lang="en-US" baseline="0" dirty="0" err="1"/>
              <a:t>просты</a:t>
            </a:r>
            <a:r>
              <a:rPr lang="ru-RU" baseline="0" dirty="0"/>
              <a:t>х</a:t>
            </a:r>
            <a:r>
              <a:rPr lang="en-US" baseline="0" dirty="0"/>
              <a:t> </a:t>
            </a:r>
            <a:r>
              <a:rPr lang="en-US" baseline="0" dirty="0" err="1"/>
              <a:t>цел</a:t>
            </a:r>
            <a:r>
              <a:rPr lang="ru-RU" baseline="0" dirty="0" err="1"/>
              <a:t>ях</a:t>
            </a:r>
            <a:r>
              <a:rPr lang="en-US" baseline="0" dirty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/>
              <a:t>Выполня</a:t>
            </a:r>
            <a:r>
              <a:rPr lang="ru-RU" baseline="0" dirty="0" err="1"/>
              <a:t>ть</a:t>
            </a:r>
            <a:r>
              <a:rPr lang="en-US" baseline="0" dirty="0"/>
              <a:t> физические упражнения 5 дней в неделю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/>
              <a:t>Съеда</a:t>
            </a:r>
            <a:r>
              <a:rPr lang="ru-RU" baseline="0" dirty="0" err="1"/>
              <a:t>ть</a:t>
            </a:r>
            <a:r>
              <a:rPr lang="en-US" baseline="0" dirty="0"/>
              <a:t> 5 </a:t>
            </a:r>
            <a:r>
              <a:rPr lang="en-US" baseline="0" dirty="0" err="1"/>
              <a:t>фруктов</a:t>
            </a:r>
            <a:r>
              <a:rPr lang="en-US" baseline="0" dirty="0"/>
              <a:t> и овощей в день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err="1"/>
              <a:t>Выпива</a:t>
            </a:r>
            <a:r>
              <a:rPr lang="ru-RU" baseline="0" dirty="0" err="1"/>
              <a:t>ть</a:t>
            </a:r>
            <a:r>
              <a:rPr lang="en-US" baseline="0" dirty="0"/>
              <a:t> 5 бутылок воды в день</a:t>
            </a:r>
          </a:p>
          <a:p>
            <a:endParaRPr lang="en-US" baseline="0" dirty="0"/>
          </a:p>
          <a:p>
            <a:r>
              <a:rPr lang="en-US" baseline="0" dirty="0"/>
              <a:t>В </a:t>
            </a:r>
            <a:r>
              <a:rPr lang="en-US" baseline="0" dirty="0" err="1"/>
              <a:t>Руководстве</a:t>
            </a:r>
            <a:r>
              <a:rPr lang="en-US" baseline="0" dirty="0"/>
              <a:t> </a:t>
            </a:r>
            <a:r>
              <a:rPr lang="en-US" baseline="0" dirty="0" err="1"/>
              <a:t>есть</a:t>
            </a:r>
            <a:r>
              <a:rPr lang="en-US" baseline="0" dirty="0"/>
              <a:t> много информации, которая </a:t>
            </a:r>
            <a:r>
              <a:rPr lang="en-US" baseline="0" dirty="0" err="1"/>
              <a:t>поможет</a:t>
            </a:r>
            <a:r>
              <a:rPr lang="en-US" baseline="0" dirty="0"/>
              <a:t> </a:t>
            </a:r>
            <a:r>
              <a:rPr lang="ru-RU" baseline="0" dirty="0"/>
              <a:t>атлетам</a:t>
            </a:r>
            <a:r>
              <a:rPr lang="en-US" baseline="0" dirty="0"/>
              <a:t> достичь своей цели в каждой из этих областей.</a:t>
            </a:r>
          </a:p>
          <a:p>
            <a:r>
              <a:rPr lang="ru-RU" baseline="0" dirty="0"/>
              <a:t>В</a:t>
            </a:r>
            <a:r>
              <a:rPr lang="en-US" baseline="0" dirty="0"/>
              <a:t>ы </a:t>
            </a:r>
            <a:r>
              <a:rPr lang="en-US" baseline="0" dirty="0" err="1"/>
              <a:t>може</a:t>
            </a:r>
            <a:r>
              <a:rPr lang="ru-RU" baseline="0" dirty="0"/>
              <a:t>те </a:t>
            </a:r>
            <a:r>
              <a:rPr lang="en-US" baseline="0" dirty="0" err="1"/>
              <a:t>отслеживать</a:t>
            </a:r>
            <a:r>
              <a:rPr lang="en-US" baseline="0" dirty="0"/>
              <a:t> свой прогресс на трекере в задней части руководства.  </a:t>
            </a:r>
          </a:p>
          <a:p>
            <a:endParaRPr lang="en-US" baseline="0" dirty="0"/>
          </a:p>
          <a:p>
            <a:r>
              <a:rPr lang="en-US" baseline="0" dirty="0"/>
              <a:t>Он был </a:t>
            </a:r>
            <a:r>
              <a:rPr lang="en-US" baseline="0" dirty="0" err="1"/>
              <a:t>разработан</a:t>
            </a:r>
            <a:r>
              <a:rPr lang="en-US" baseline="0" dirty="0"/>
              <a:t> </a:t>
            </a:r>
            <a:r>
              <a:rPr lang="ru-RU" baseline="0" dirty="0"/>
              <a:t>атлетами</a:t>
            </a:r>
            <a:r>
              <a:rPr lang="en-US" baseline="0" dirty="0"/>
              <a:t>, </a:t>
            </a:r>
            <a:r>
              <a:rPr lang="en-US" baseline="0" dirty="0" err="1"/>
              <a:t>для</a:t>
            </a:r>
            <a:r>
              <a:rPr lang="en-US" baseline="0" dirty="0"/>
              <a:t> </a:t>
            </a:r>
            <a:r>
              <a:rPr lang="ru-RU" baseline="0" dirty="0"/>
              <a:t>атлетов</a:t>
            </a:r>
            <a:r>
              <a:rPr lang="en-US" baseline="0" dirty="0"/>
              <a:t>, </a:t>
            </a:r>
            <a:r>
              <a:rPr lang="en-US" baseline="0" dirty="0" err="1"/>
              <a:t>причем</a:t>
            </a:r>
            <a:r>
              <a:rPr lang="en-US" baseline="0" dirty="0"/>
              <a:t> </a:t>
            </a:r>
            <a:r>
              <a:rPr lang="ru-RU" baseline="0" dirty="0"/>
              <a:t>атлеты</a:t>
            </a:r>
            <a:r>
              <a:rPr lang="en-US" baseline="0" dirty="0"/>
              <a:t> обучают </a:t>
            </a:r>
            <a:r>
              <a:rPr lang="en-US" baseline="0" dirty="0" err="1"/>
              <a:t>других</a:t>
            </a:r>
            <a:r>
              <a:rPr lang="en-US" baseline="0" dirty="0"/>
              <a:t> </a:t>
            </a:r>
            <a:r>
              <a:rPr lang="ru-RU" baseline="0" dirty="0"/>
              <a:t>атлетов</a:t>
            </a:r>
            <a:r>
              <a:rPr lang="en-US" baseline="0" dirty="0"/>
              <a:t> </a:t>
            </a:r>
            <a:r>
              <a:rPr lang="en-US" baseline="0" dirty="0" err="1"/>
              <a:t>каждом</a:t>
            </a:r>
            <a:r>
              <a:rPr lang="ru-RU" baseline="0" dirty="0"/>
              <a:t>у</a:t>
            </a:r>
            <a:r>
              <a:rPr lang="en-US" baseline="0" dirty="0"/>
              <a:t> </a:t>
            </a:r>
            <a:r>
              <a:rPr lang="en-US" baseline="0" dirty="0" err="1"/>
              <a:t>урок</a:t>
            </a:r>
            <a:r>
              <a:rPr lang="ru-RU" baseline="0" dirty="0"/>
              <a:t>у</a:t>
            </a:r>
            <a:r>
              <a:rPr lang="en-US" baseline="0" dirty="0"/>
              <a:t>.  В </a:t>
            </a:r>
            <a:r>
              <a:rPr lang="ru-RU" baseline="0" dirty="0"/>
              <a:t>руководство</a:t>
            </a:r>
            <a:r>
              <a:rPr lang="en-US" baseline="0" dirty="0"/>
              <a:t> включены адаптивные упражнения.  </a:t>
            </a:r>
            <a:r>
              <a:rPr lang="en-US" baseline="0" dirty="0" err="1"/>
              <a:t>Мы</a:t>
            </a:r>
            <a:r>
              <a:rPr lang="en-US" baseline="0" dirty="0"/>
              <a:t> </a:t>
            </a:r>
            <a:r>
              <a:rPr lang="ru-RU" baseline="0" dirty="0"/>
              <a:t>хотели, чтобы вы </a:t>
            </a:r>
            <a:r>
              <a:rPr lang="en-US" baseline="0" dirty="0" err="1"/>
              <a:t>внедря</a:t>
            </a:r>
            <a:r>
              <a:rPr lang="ru-RU" baseline="0" dirty="0"/>
              <a:t>ли</a:t>
            </a:r>
            <a:r>
              <a:rPr lang="en-US" baseline="0" dirty="0"/>
              <a:t> FIT5</a:t>
            </a:r>
            <a:r>
              <a:rPr lang="ru-RU" baseline="0" dirty="0"/>
              <a:t> в работу с</a:t>
            </a:r>
            <a:r>
              <a:rPr lang="en-US" baseline="0" dirty="0"/>
              <a:t> атлетами в своих сообществах.</a:t>
            </a:r>
          </a:p>
          <a:p>
            <a:endParaRPr lang="en-US" dirty="0"/>
          </a:p>
          <a:p>
            <a:r>
              <a:rPr lang="en-US" dirty="0" err="1"/>
              <a:t>Мы</a:t>
            </a:r>
            <a:r>
              <a:rPr lang="en-US" dirty="0"/>
              <a:t> </a:t>
            </a:r>
            <a:r>
              <a:rPr lang="ru-RU" dirty="0"/>
              <a:t>остановимся</a:t>
            </a:r>
            <a:r>
              <a:rPr lang="en-US" dirty="0"/>
              <a:t> на питании </a:t>
            </a:r>
            <a:r>
              <a:rPr lang="en-US" baseline="0" dirty="0"/>
              <a:t>и </a:t>
            </a:r>
            <a:r>
              <a:rPr lang="ru-RU" baseline="0" dirty="0"/>
              <a:t>потреблении воды</a:t>
            </a:r>
            <a:r>
              <a:rPr lang="en-US" baseline="0" dirty="0"/>
              <a:t> на другом занятии.  Сейчас мы сосредоточимся на физической активности и упражнениях.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2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Давай</a:t>
            </a:r>
            <a:r>
              <a:rPr lang="ru-RU" dirty="0"/>
              <a:t>те</a:t>
            </a:r>
            <a:r>
              <a:rPr lang="en-US" dirty="0"/>
              <a:t> </a:t>
            </a:r>
            <a:r>
              <a:rPr lang="ru-RU" dirty="0"/>
              <a:t>по</a:t>
            </a:r>
            <a:r>
              <a:rPr lang="en-US" dirty="0" err="1"/>
              <a:t>говор</a:t>
            </a:r>
            <a:r>
              <a:rPr lang="ru-RU" dirty="0"/>
              <a:t>им больше</a:t>
            </a:r>
            <a:r>
              <a:rPr lang="en-US" dirty="0"/>
              <a:t> о физической активности!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CC8316-FB35-4AC8-984C-370EF0F37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7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СКАЖИ</a:t>
            </a:r>
            <a:r>
              <a:rPr lang="ru-RU" dirty="0"/>
              <a:t>ТЕ</a:t>
            </a:r>
            <a:r>
              <a:rPr lang="en-US" dirty="0"/>
              <a:t>:</a:t>
            </a:r>
          </a:p>
          <a:p>
            <a:r>
              <a:rPr lang="en-US" dirty="0"/>
              <a:t>Иногда </a:t>
            </a:r>
            <a:r>
              <a:rPr lang="en-US" dirty="0" err="1"/>
              <a:t>слова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en-US" dirty="0" err="1"/>
              <a:t>физическая</a:t>
            </a:r>
            <a:r>
              <a:rPr lang="en-US" dirty="0"/>
              <a:t> </a:t>
            </a:r>
            <a:r>
              <a:rPr lang="en-US" dirty="0" err="1"/>
              <a:t>активность</a:t>
            </a:r>
            <a:r>
              <a:rPr lang="ru-RU" dirty="0"/>
              <a:t>»</a:t>
            </a:r>
            <a:r>
              <a:rPr lang="en-US" dirty="0"/>
              <a:t> и </a:t>
            </a:r>
            <a:r>
              <a:rPr lang="ru-RU" dirty="0"/>
              <a:t>«</a:t>
            </a:r>
            <a:r>
              <a:rPr lang="en-US" dirty="0" err="1"/>
              <a:t>упражнени</a:t>
            </a:r>
            <a:r>
              <a:rPr lang="ru-RU" dirty="0"/>
              <a:t>е»</a:t>
            </a:r>
            <a:r>
              <a:rPr lang="en-US" dirty="0"/>
              <a:t> используются как одно и то же, но это не так. 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Физическая </a:t>
            </a:r>
            <a:r>
              <a:rPr lang="en-US" baseline="0" dirty="0"/>
              <a:t>активность - это ЛЮБОЕ движение нашего тела.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Упражнение - </a:t>
            </a:r>
            <a:r>
              <a:rPr lang="en-US" baseline="0" dirty="0" err="1"/>
              <a:t>это</a:t>
            </a:r>
            <a:r>
              <a:rPr lang="en-US" baseline="0" dirty="0"/>
              <a:t> </a:t>
            </a:r>
            <a:r>
              <a:rPr lang="ru-RU" baseline="0" dirty="0"/>
              <a:t>целенаправленное</a:t>
            </a:r>
            <a:r>
              <a:rPr lang="en-US" baseline="0" dirty="0"/>
              <a:t> </a:t>
            </a:r>
            <a:r>
              <a:rPr lang="en-US" baseline="0" dirty="0" err="1"/>
              <a:t>движени</a:t>
            </a:r>
            <a:r>
              <a:rPr lang="ru-RU" baseline="0" dirty="0"/>
              <a:t>я</a:t>
            </a:r>
            <a:r>
              <a:rPr lang="en-US" baseline="0" dirty="0"/>
              <a:t>, </a:t>
            </a:r>
            <a:r>
              <a:rPr lang="en-US" baseline="0" dirty="0" err="1"/>
              <a:t>котор</a:t>
            </a:r>
            <a:r>
              <a:rPr lang="ru-RU" baseline="0" dirty="0"/>
              <a:t>ы</a:t>
            </a:r>
            <a:r>
              <a:rPr lang="en-US" baseline="0" dirty="0"/>
              <a:t>е </a:t>
            </a:r>
            <a:r>
              <a:rPr lang="en-US" baseline="0" dirty="0" err="1"/>
              <a:t>выполня</a:t>
            </a:r>
            <a:r>
              <a:rPr lang="ru-RU" baseline="0" dirty="0"/>
              <a:t>ю</a:t>
            </a:r>
            <a:r>
              <a:rPr lang="en-US" baseline="0" dirty="0" err="1"/>
              <a:t>тся</a:t>
            </a:r>
            <a:r>
              <a:rPr lang="en-US" baseline="0" dirty="0"/>
              <a:t> для улучшения или </a:t>
            </a:r>
            <a:r>
              <a:rPr lang="en-US" baseline="0" dirty="0" err="1"/>
              <a:t>поддержания</a:t>
            </a:r>
            <a:r>
              <a:rPr lang="en-US" baseline="0" dirty="0"/>
              <a:t> </a:t>
            </a:r>
            <a:r>
              <a:rPr lang="ru-RU" baseline="0" dirty="0"/>
              <a:t>вашей</a:t>
            </a:r>
            <a:r>
              <a:rPr lang="en-US" baseline="0" dirty="0"/>
              <a:t> физической формы.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Упражнения - </a:t>
            </a:r>
            <a:r>
              <a:rPr lang="en-US" baseline="0" dirty="0" err="1"/>
              <a:t>это</a:t>
            </a:r>
            <a:r>
              <a:rPr lang="en-US" baseline="0" dirty="0"/>
              <a:t> </a:t>
            </a:r>
            <a:r>
              <a:rPr lang="ru-RU" baseline="0" dirty="0"/>
              <a:t>ВИД</a:t>
            </a:r>
            <a:r>
              <a:rPr lang="en-US" baseline="0" dirty="0"/>
              <a:t> </a:t>
            </a:r>
            <a:r>
              <a:rPr lang="en-US" baseline="0" dirty="0" err="1"/>
              <a:t>физической</a:t>
            </a:r>
            <a:r>
              <a:rPr lang="en-US" baseline="0" dirty="0"/>
              <a:t> активности, но не все виды физической активности являются упражнениями.</a:t>
            </a:r>
            <a:endParaRPr lang="en-US" dirty="0"/>
          </a:p>
          <a:p>
            <a:endParaRPr lang="en-US" dirty="0"/>
          </a:p>
          <a:p>
            <a:r>
              <a:rPr lang="en-US" dirty="0"/>
              <a:t>СПРОСИ</a:t>
            </a:r>
            <a:r>
              <a:rPr lang="ru-RU" dirty="0"/>
              <a:t>ТЕ</a:t>
            </a:r>
            <a:r>
              <a:rPr lang="en-US" dirty="0"/>
              <a:t>:</a:t>
            </a:r>
          </a:p>
          <a:p>
            <a:r>
              <a:rPr lang="en-US" dirty="0" err="1"/>
              <a:t>Може</a:t>
            </a:r>
            <a:r>
              <a:rPr lang="ru-RU" dirty="0"/>
              <a:t>те ли вы</a:t>
            </a:r>
            <a:r>
              <a:rPr lang="en-US" dirty="0"/>
              <a:t> </a:t>
            </a:r>
            <a:r>
              <a:rPr lang="en-US" baseline="0" dirty="0"/>
              <a:t>привести по 3 примера каждого из них, которые еще не изображены </a:t>
            </a:r>
            <a:r>
              <a:rPr lang="en-US" baseline="0" dirty="0" err="1"/>
              <a:t>на</a:t>
            </a:r>
            <a:r>
              <a:rPr lang="en-US" baseline="0" dirty="0"/>
              <a:t> </a:t>
            </a:r>
            <a:r>
              <a:rPr lang="ru-RU" baseline="0" dirty="0"/>
              <a:t>рисунке</a:t>
            </a:r>
            <a:r>
              <a:rPr lang="en-US" baseline="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/>
              <a:t>Примерами</a:t>
            </a:r>
            <a:r>
              <a:rPr lang="en-US" baseline="0" dirty="0"/>
              <a:t> </a:t>
            </a:r>
            <a:r>
              <a:rPr lang="ru-RU" baseline="0" dirty="0"/>
              <a:t>Ф</a:t>
            </a:r>
            <a:r>
              <a:rPr lang="en-US" baseline="0" dirty="0"/>
              <a:t>А может быть </a:t>
            </a:r>
            <a:r>
              <a:rPr lang="en-US" b="1" baseline="0" dirty="0"/>
              <a:t>всё активное - садоводство</a:t>
            </a:r>
            <a:r>
              <a:rPr lang="en-US" baseline="0" dirty="0"/>
              <a:t>, ходьба, езда на велосипеде, уборка, подъём по лестнице и т.д.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Примерами упражнений могут быть такие вещи, как йога, бег трусцой или бодрая ходьба, поднятие тяжестей, отжимания и т.д.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СКАЖИ</a:t>
            </a:r>
            <a:r>
              <a:rPr lang="ru-RU" dirty="0"/>
              <a:t>ТЕ</a:t>
            </a:r>
            <a:r>
              <a:rPr lang="en-US" dirty="0"/>
              <a:t>:</a:t>
            </a:r>
          </a:p>
          <a:p>
            <a:r>
              <a:rPr lang="en-US" baseline="0" dirty="0"/>
              <a:t>Для сохранения здоровья </a:t>
            </a:r>
            <a:r>
              <a:rPr lang="en-US" baseline="0" dirty="0" err="1"/>
              <a:t>рекомендуется</a:t>
            </a:r>
            <a:r>
              <a:rPr lang="en-US" baseline="0" dirty="0"/>
              <a:t> </a:t>
            </a:r>
            <a:r>
              <a:rPr lang="ru-RU" baseline="0" dirty="0"/>
              <a:t>уделять</a:t>
            </a:r>
            <a:r>
              <a:rPr lang="en-US" baseline="0" dirty="0"/>
              <a:t> не менее 150-300 минут (2,5-5 часов в течение недели) </a:t>
            </a:r>
            <a:r>
              <a:rPr lang="ru-RU" baseline="0" dirty="0"/>
              <a:t>физической активности </a:t>
            </a:r>
            <a:r>
              <a:rPr lang="en-US" baseline="0" dirty="0" err="1"/>
              <a:t>средней</a:t>
            </a:r>
            <a:r>
              <a:rPr lang="en-US" baseline="0" dirty="0"/>
              <a:t> и </a:t>
            </a:r>
            <a:r>
              <a:rPr lang="ru-RU" baseline="0" dirty="0"/>
              <a:t>высокой</a:t>
            </a:r>
            <a:r>
              <a:rPr lang="en-US" baseline="0" dirty="0"/>
              <a:t> </a:t>
            </a:r>
            <a:r>
              <a:rPr lang="ru-RU" baseline="0" dirty="0"/>
              <a:t>интенсивности</a:t>
            </a:r>
            <a:r>
              <a:rPr lang="en-US" baseline="0" dirty="0"/>
              <a:t> в течение недели.  Следуя цели Fit 5 - </a:t>
            </a:r>
            <a:r>
              <a:rPr lang="en-US" baseline="0" dirty="0" err="1"/>
              <a:t>заниматься</a:t>
            </a:r>
            <a:r>
              <a:rPr lang="en-US" baseline="0" dirty="0"/>
              <a:t> </a:t>
            </a:r>
            <a:r>
              <a:rPr lang="ru-RU" baseline="0" dirty="0"/>
              <a:t>СПОРТОМ</a:t>
            </a:r>
            <a:r>
              <a:rPr lang="en-US" baseline="0" dirty="0"/>
              <a:t> 5 дней в неделю - </a:t>
            </a:r>
            <a:r>
              <a:rPr lang="ru-RU" baseline="0" dirty="0"/>
              <a:t>в</a:t>
            </a:r>
            <a:r>
              <a:rPr lang="en-US" baseline="0" dirty="0"/>
              <a:t>ы сможешь выполнить эту рекомендацию. </a:t>
            </a:r>
            <a:r>
              <a:rPr lang="en-US" dirty="0">
                <a:cs typeface="Calibri"/>
              </a:rPr>
              <a:t>Для поддержания хорошей физической формы и здоровья необходимо </a:t>
            </a:r>
            <a:r>
              <a:rPr lang="en-US" dirty="0" err="1">
                <a:cs typeface="Calibri"/>
              </a:rPr>
              <a:t>сочетание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физическ</a:t>
            </a:r>
            <a:r>
              <a:rPr lang="ru-RU" dirty="0">
                <a:cs typeface="Calibri"/>
              </a:rPr>
              <a:t>их</a:t>
            </a:r>
            <a:r>
              <a:rPr lang="en-US" dirty="0">
                <a:cs typeface="Calibri"/>
              </a:rPr>
              <a:t> </a:t>
            </a:r>
            <a:r>
              <a:rPr lang="ru-RU" dirty="0">
                <a:cs typeface="Calibri"/>
              </a:rPr>
              <a:t>нагрузок</a:t>
            </a:r>
            <a:r>
              <a:rPr lang="en-US" dirty="0">
                <a:cs typeface="Calibri"/>
              </a:rPr>
              <a:t>.  Вот рекомендации для взрослых.  Умеренная интенсивность означает активность, которая заставляет твое сердце биться быстрее, дышать тяжелее и </a:t>
            </a:r>
            <a:r>
              <a:rPr lang="en-US" dirty="0" err="1">
                <a:cs typeface="Calibri"/>
              </a:rPr>
              <a:t>заставляет</a:t>
            </a:r>
            <a:r>
              <a:rPr lang="en-US" dirty="0">
                <a:cs typeface="Calibri"/>
              </a:rPr>
              <a:t> </a:t>
            </a:r>
            <a:r>
              <a:rPr lang="ru-RU" dirty="0">
                <a:cs typeface="Calibri"/>
              </a:rPr>
              <a:t>вас</a:t>
            </a:r>
            <a:r>
              <a:rPr lang="en-US" dirty="0">
                <a:cs typeface="Calibri"/>
              </a:rPr>
              <a:t> потеть.</a:t>
            </a:r>
          </a:p>
          <a:p>
            <a:endParaRPr lang="en-US" dirty="0"/>
          </a:p>
          <a:p>
            <a:r>
              <a:rPr lang="en-US" dirty="0" err="1">
                <a:cs typeface="Calibri"/>
              </a:rPr>
              <a:t>Для</a:t>
            </a:r>
            <a:r>
              <a:rPr lang="en-US" dirty="0">
                <a:cs typeface="Calibri"/>
              </a:rPr>
              <a:t> </a:t>
            </a:r>
            <a:r>
              <a:rPr lang="ru-RU" dirty="0">
                <a:cs typeface="Calibri"/>
              </a:rPr>
              <a:t>тех</a:t>
            </a:r>
            <a:r>
              <a:rPr lang="en-US" dirty="0">
                <a:cs typeface="Calibri"/>
              </a:rPr>
              <a:t>,</a:t>
            </a:r>
            <a:r>
              <a:rPr lang="ru-RU" dirty="0">
                <a:cs typeface="Calibri"/>
              </a:rPr>
              <a:t> кто </a:t>
            </a:r>
            <a:r>
              <a:rPr lang="en-US" dirty="0" err="1">
                <a:cs typeface="Calibri"/>
              </a:rPr>
              <a:t>предпочита</a:t>
            </a:r>
            <a:r>
              <a:rPr lang="ru-RU" dirty="0">
                <a:cs typeface="Calibri"/>
              </a:rPr>
              <a:t>е</a:t>
            </a:r>
            <a:r>
              <a:rPr lang="en-US" dirty="0">
                <a:cs typeface="Calibri"/>
              </a:rPr>
              <a:t>т </a:t>
            </a:r>
            <a:r>
              <a:rPr lang="en-US" dirty="0" err="1">
                <a:cs typeface="Calibri"/>
              </a:rPr>
              <a:t>более</a:t>
            </a:r>
            <a:r>
              <a:rPr lang="en-US" dirty="0">
                <a:cs typeface="Calibri"/>
              </a:rPr>
              <a:t> </a:t>
            </a:r>
            <a:r>
              <a:rPr lang="ru-RU" dirty="0">
                <a:cs typeface="Calibri"/>
              </a:rPr>
              <a:t>интенсивные</a:t>
            </a:r>
            <a:r>
              <a:rPr lang="en-US" dirty="0">
                <a:cs typeface="Calibri"/>
              </a:rPr>
              <a:t> и энергичные тренировки, такие как бег, </a:t>
            </a:r>
            <a:r>
              <a:rPr lang="en-US" dirty="0" err="1">
                <a:cs typeface="Calibri"/>
              </a:rPr>
              <a:t>мож</a:t>
            </a:r>
            <a:r>
              <a:rPr lang="ru-RU" dirty="0">
                <a:cs typeface="Calibri"/>
              </a:rPr>
              <a:t>но</a:t>
            </a:r>
            <a:r>
              <a:rPr lang="en-US" dirty="0">
                <a:cs typeface="Calibri"/>
              </a:rPr>
              <a:t> стремиться к 75 минутам в неделю.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Старай</a:t>
            </a:r>
            <a:r>
              <a:rPr lang="ru-RU" baseline="0" dirty="0" err="1"/>
              <a:t>тесь</a:t>
            </a:r>
            <a:r>
              <a:rPr lang="en-US" baseline="0" dirty="0"/>
              <a:t> быть активным в течение дня, выполняя как упражнения, так и физические нагрузки. Даже легкая физическая активность, например, подниматься по лестнице, стоять вместо того, чтобы сидеть, или делать работу по дому, лучше </a:t>
            </a:r>
            <a:r>
              <a:rPr lang="en-US" baseline="0" dirty="0" err="1"/>
              <a:t>для</a:t>
            </a:r>
            <a:r>
              <a:rPr lang="en-US" baseline="0" dirty="0"/>
              <a:t> </a:t>
            </a:r>
            <a:r>
              <a:rPr lang="ru-RU" baseline="0" dirty="0"/>
              <a:t>вас</a:t>
            </a:r>
            <a:r>
              <a:rPr lang="en-US" baseline="0" dirty="0"/>
              <a:t>, чем сидеть и ничего не делать.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3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en-US" dirty="0"/>
              <a:t>ы </a:t>
            </a:r>
            <a:r>
              <a:rPr lang="en-US" dirty="0" err="1"/>
              <a:t>може</a:t>
            </a:r>
            <a:r>
              <a:rPr lang="ru-RU" dirty="0"/>
              <a:t>те</a:t>
            </a:r>
            <a:r>
              <a:rPr lang="en-US" dirty="0"/>
              <a:t> стать </a:t>
            </a:r>
            <a:r>
              <a:rPr lang="en-US" dirty="0" err="1"/>
              <a:t>лучшим</a:t>
            </a:r>
            <a:r>
              <a:rPr lang="en-US" dirty="0"/>
              <a:t> </a:t>
            </a:r>
            <a:r>
              <a:rPr lang="ru-RU" dirty="0"/>
              <a:t>атлетом</a:t>
            </a:r>
            <a:r>
              <a:rPr lang="en-US" dirty="0"/>
              <a:t>, получая удовольствие от физической активности вне спортивных тренировок. Существует множество способов быть физически активным. Определенные упражнения могут </a:t>
            </a:r>
            <a:r>
              <a:rPr lang="en-US" dirty="0" err="1"/>
              <a:t>помочь</a:t>
            </a:r>
            <a:r>
              <a:rPr lang="en-US" dirty="0"/>
              <a:t> </a:t>
            </a:r>
            <a:r>
              <a:rPr lang="ru-RU" dirty="0"/>
              <a:t>вам</a:t>
            </a:r>
            <a:r>
              <a:rPr lang="en-US" dirty="0"/>
              <a:t> улучшить навыки, необходимые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ru-RU" dirty="0"/>
              <a:t>вашего</a:t>
            </a:r>
            <a:r>
              <a:rPr lang="en-US" dirty="0"/>
              <a:t> вида спорта.</a:t>
            </a:r>
          </a:p>
          <a:p>
            <a:endParaRPr lang="en-US" dirty="0"/>
          </a:p>
          <a:p>
            <a:r>
              <a:rPr lang="en-US" dirty="0"/>
              <a:t>Фитнес состоит из 4 частей, связанных с упражнениями и физической активностью:</a:t>
            </a:r>
          </a:p>
          <a:p>
            <a:r>
              <a:rPr lang="en-US" dirty="0"/>
              <a:t>Выносливость</a:t>
            </a:r>
          </a:p>
          <a:p>
            <a:r>
              <a:rPr lang="en-US" dirty="0"/>
              <a:t>Сила</a:t>
            </a:r>
          </a:p>
          <a:p>
            <a:r>
              <a:rPr lang="en-US" dirty="0"/>
              <a:t>Гибкость</a:t>
            </a:r>
          </a:p>
          <a:p>
            <a:r>
              <a:rPr lang="ru-RU" dirty="0"/>
              <a:t>Равновесие</a:t>
            </a:r>
            <a:endParaRPr lang="en-US" dirty="0"/>
          </a:p>
          <a:p>
            <a:pPr marL="0" indent="0"/>
            <a:endParaRPr lang="en-US" dirty="0"/>
          </a:p>
          <a:p>
            <a:r>
              <a:rPr lang="ru-RU" dirty="0"/>
              <a:t>Все упражнения по-разному воздействуют на ваше тело.  Для того чтобы оставаться здоровым, вам необходимо использовать различные виды упражнений</a:t>
            </a:r>
            <a:r>
              <a:rPr lang="en-US" baseline="0" dirty="0"/>
              <a:t>. 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Выносливость - это </a:t>
            </a:r>
            <a:r>
              <a:rPr lang="en-US" dirty="0" err="1"/>
              <a:t>способность</a:t>
            </a:r>
            <a:r>
              <a:rPr lang="en-US" dirty="0"/>
              <a:t> </a:t>
            </a:r>
            <a:r>
              <a:rPr lang="ru-RU" dirty="0"/>
              <a:t>вашего</a:t>
            </a:r>
            <a:r>
              <a:rPr lang="en-US" dirty="0"/>
              <a:t> тела продолжать двигаться в </a:t>
            </a:r>
            <a:r>
              <a:rPr lang="en-US" dirty="0" err="1"/>
              <a:t>течение</a:t>
            </a:r>
            <a:r>
              <a:rPr lang="en-US" dirty="0"/>
              <a:t> </a:t>
            </a:r>
            <a:r>
              <a:rPr lang="en-US" dirty="0" err="1"/>
              <a:t>длительн</a:t>
            </a:r>
            <a:r>
              <a:rPr lang="ru-RU" dirty="0"/>
              <a:t>ого </a:t>
            </a:r>
            <a:r>
              <a:rPr lang="en-US" dirty="0" err="1"/>
              <a:t>времени</a:t>
            </a:r>
            <a:r>
              <a:rPr lang="en-US" dirty="0"/>
              <a:t>. Выносливость может </a:t>
            </a:r>
            <a:r>
              <a:rPr lang="en-US" dirty="0" err="1"/>
              <a:t>помочь</a:t>
            </a:r>
            <a:r>
              <a:rPr lang="en-US" dirty="0"/>
              <a:t> </a:t>
            </a:r>
            <a:r>
              <a:rPr lang="ru-RU" dirty="0"/>
              <a:t>вам</a:t>
            </a:r>
            <a:r>
              <a:rPr lang="en-US" dirty="0"/>
              <a:t> </a:t>
            </a:r>
            <a:r>
              <a:rPr lang="ru-RU" dirty="0"/>
              <a:t>про</a:t>
            </a:r>
            <a:r>
              <a:rPr lang="en-US" dirty="0" err="1"/>
              <a:t>бегать</a:t>
            </a:r>
            <a:r>
              <a:rPr lang="en-US" dirty="0"/>
              <a:t> </a:t>
            </a:r>
            <a:r>
              <a:rPr lang="en-US" dirty="0" err="1"/>
              <a:t>бол</a:t>
            </a:r>
            <a:r>
              <a:rPr lang="ru-RU" dirty="0" err="1"/>
              <a:t>ьшие</a:t>
            </a:r>
            <a:r>
              <a:rPr lang="en-US" dirty="0"/>
              <a:t> </a:t>
            </a:r>
            <a:r>
              <a:rPr lang="ru-RU" dirty="0"/>
              <a:t>расстояния</a:t>
            </a:r>
            <a:r>
              <a:rPr lang="en-US" dirty="0"/>
              <a:t> без остановок и тренироваться дольше с меньшим количеством перерывов.  Какие есть примеры упражнений на выносливость?</a:t>
            </a:r>
            <a:r>
              <a:rPr lang="en-US" baseline="0" dirty="0"/>
              <a:t>  (</a:t>
            </a:r>
            <a:r>
              <a:rPr lang="en-US" baseline="0" dirty="0" err="1"/>
              <a:t>Попроси</a:t>
            </a:r>
            <a:r>
              <a:rPr lang="ru-RU" baseline="0" dirty="0"/>
              <a:t>те</a:t>
            </a:r>
            <a:r>
              <a:rPr lang="en-US" baseline="0" dirty="0"/>
              <a:t> привести 2 примера).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Сила - это </a:t>
            </a:r>
            <a:r>
              <a:rPr lang="en-US" dirty="0" err="1"/>
              <a:t>способность</a:t>
            </a:r>
            <a:r>
              <a:rPr lang="en-US" dirty="0"/>
              <a:t> </a:t>
            </a:r>
            <a:r>
              <a:rPr lang="ru-RU" dirty="0"/>
              <a:t>вашего</a:t>
            </a:r>
            <a:r>
              <a:rPr lang="en-US" dirty="0"/>
              <a:t> тела выполнять работу. Сила </a:t>
            </a:r>
            <a:r>
              <a:rPr lang="en-US" dirty="0" err="1"/>
              <a:t>дает</a:t>
            </a:r>
            <a:r>
              <a:rPr lang="en-US" dirty="0"/>
              <a:t> </a:t>
            </a:r>
            <a:r>
              <a:rPr lang="ru-RU" dirty="0"/>
              <a:t>вам</a:t>
            </a:r>
            <a:r>
              <a:rPr lang="en-US" dirty="0"/>
              <a:t> </a:t>
            </a:r>
            <a:r>
              <a:rPr lang="en-US" dirty="0" err="1"/>
              <a:t>возможность</a:t>
            </a:r>
            <a:r>
              <a:rPr lang="en-US" dirty="0"/>
              <a:t> </a:t>
            </a:r>
            <a:r>
              <a:rPr lang="en-US" dirty="0" err="1"/>
              <a:t>выше</a:t>
            </a:r>
            <a:r>
              <a:rPr lang="ru-RU" dirty="0"/>
              <a:t> </a:t>
            </a:r>
            <a:r>
              <a:rPr lang="en-US" dirty="0" err="1"/>
              <a:t>прыгать</a:t>
            </a:r>
            <a:r>
              <a:rPr lang="en-US" dirty="0"/>
              <a:t>, </a:t>
            </a:r>
            <a:r>
              <a:rPr lang="en-US" dirty="0" err="1"/>
              <a:t>дальше</a:t>
            </a:r>
            <a:r>
              <a:rPr lang="ru-RU" dirty="0"/>
              <a:t> </a:t>
            </a:r>
            <a:r>
              <a:rPr lang="en-US" dirty="0" err="1"/>
              <a:t>бросать</a:t>
            </a:r>
            <a:r>
              <a:rPr lang="en-US" dirty="0"/>
              <a:t> и </a:t>
            </a:r>
            <a:r>
              <a:rPr lang="en-US" dirty="0" err="1"/>
              <a:t>быстрее</a:t>
            </a:r>
            <a:r>
              <a:rPr lang="ru-RU" dirty="0"/>
              <a:t> бегать</a:t>
            </a:r>
            <a:r>
              <a:rPr lang="en-US" dirty="0"/>
              <a:t>. </a:t>
            </a:r>
            <a:r>
              <a:rPr lang="en-US" baseline="0" dirty="0"/>
              <a:t>Какие есть </a:t>
            </a:r>
            <a:r>
              <a:rPr lang="en-US" baseline="0" dirty="0" err="1"/>
              <a:t>примеры</a:t>
            </a:r>
            <a:r>
              <a:rPr lang="en-US" baseline="0" dirty="0"/>
              <a:t> </a:t>
            </a:r>
            <a:r>
              <a:rPr lang="en-US" baseline="0" dirty="0" err="1"/>
              <a:t>упражнений</a:t>
            </a:r>
            <a:r>
              <a:rPr lang="ru-RU" baseline="0" dirty="0"/>
              <a:t> на силу</a:t>
            </a:r>
            <a:r>
              <a:rPr lang="en-US" baseline="0" dirty="0"/>
              <a:t>? (</a:t>
            </a:r>
            <a:r>
              <a:rPr lang="en-US" baseline="0" dirty="0" err="1"/>
              <a:t>Попроси</a:t>
            </a:r>
            <a:r>
              <a:rPr lang="ru-RU" baseline="0" dirty="0"/>
              <a:t>те</a:t>
            </a:r>
            <a:r>
              <a:rPr lang="en-US" baseline="0" dirty="0"/>
              <a:t> привести как минимум 2 примера)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Гибкость - это </a:t>
            </a:r>
            <a:r>
              <a:rPr lang="en-US" dirty="0" err="1"/>
              <a:t>способность</a:t>
            </a:r>
            <a:r>
              <a:rPr lang="en-US" dirty="0"/>
              <a:t> </a:t>
            </a:r>
            <a:r>
              <a:rPr lang="ru-RU" dirty="0"/>
              <a:t>вашего</a:t>
            </a:r>
            <a:r>
              <a:rPr lang="en-US" dirty="0"/>
              <a:t> тела легко двигаться во всех направлениях. Гибкость облегчает выполнение </a:t>
            </a:r>
            <a:r>
              <a:rPr lang="en-US" dirty="0" err="1"/>
              <a:t>спортивных</a:t>
            </a:r>
            <a:r>
              <a:rPr lang="en-US" dirty="0"/>
              <a:t> </a:t>
            </a:r>
            <a:r>
              <a:rPr lang="ru-RU" dirty="0"/>
              <a:t>упражнений</a:t>
            </a:r>
            <a:r>
              <a:rPr lang="en-US" dirty="0"/>
              <a:t> и помогает предотвратить </a:t>
            </a:r>
            <a:r>
              <a:rPr lang="en-US" dirty="0" err="1"/>
              <a:t>травмы</a:t>
            </a:r>
            <a:r>
              <a:rPr lang="en-US" dirty="0"/>
              <a:t> </a:t>
            </a:r>
            <a:r>
              <a:rPr lang="en-US" dirty="0" err="1"/>
              <a:t>мышц</a:t>
            </a:r>
            <a:r>
              <a:rPr lang="en-US" dirty="0"/>
              <a:t> и суставов! </a:t>
            </a:r>
            <a:r>
              <a:rPr lang="en-US" baseline="0" dirty="0"/>
              <a:t>Какие есть примеры упражнений на гибкость? (</a:t>
            </a:r>
            <a:r>
              <a:rPr lang="en-US" baseline="0" dirty="0" err="1"/>
              <a:t>Попроси</a:t>
            </a:r>
            <a:r>
              <a:rPr lang="ru-RU" baseline="0" dirty="0"/>
              <a:t>те</a:t>
            </a:r>
            <a:r>
              <a:rPr lang="en-US" baseline="0" dirty="0"/>
              <a:t> привести 2 примера).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Баланс - это </a:t>
            </a:r>
            <a:r>
              <a:rPr lang="en-US" dirty="0" err="1"/>
              <a:t>способность</a:t>
            </a:r>
            <a:r>
              <a:rPr lang="en-US" dirty="0"/>
              <a:t> </a:t>
            </a:r>
            <a:r>
              <a:rPr lang="ru-RU" dirty="0"/>
              <a:t>вашего</a:t>
            </a:r>
            <a:r>
              <a:rPr lang="en-US" dirty="0"/>
              <a:t> тела оставаться в вертикальном положении или сохранять контроль над своими движениями. Баланс помогает тебе сохранять контроль, когда ты занимаешься спортом, и помогает тебе избежать падений. </a:t>
            </a:r>
            <a:r>
              <a:rPr lang="en-US" baseline="0" dirty="0"/>
              <a:t>Какие есть примеры упражнений на равновесие? (</a:t>
            </a:r>
            <a:r>
              <a:rPr lang="en-US" baseline="0" dirty="0" err="1"/>
              <a:t>Попроси</a:t>
            </a:r>
            <a:r>
              <a:rPr lang="ru-RU" baseline="0" dirty="0"/>
              <a:t>те</a:t>
            </a:r>
            <a:r>
              <a:rPr lang="en-US" baseline="0" dirty="0"/>
              <a:t> привести 2 примера)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C8316-FB35-4AC8-984C-370EF0F37A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9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7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9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3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9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16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64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5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7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06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2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25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0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7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9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7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9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2890" y="401703"/>
            <a:ext cx="7886700" cy="585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Нажмите, чтобы отредактировать стили текста мастера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1752-013A-F846-A224-C050C598DA3C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DEDA7-8FE2-BE49-B2EE-5CB0341EAD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7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Ubuntu" charset="0"/>
          <a:ea typeface="Ubuntu" charset="0"/>
          <a:cs typeface="Ubuntu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текста мастера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6F34-350C-9D48-A06E-294113D0B0B9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3A04-39EC-6A40-89AD-6AAB51D201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2266" y="1050095"/>
            <a:ext cx="4411734" cy="2396835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Фитнес </a:t>
            </a:r>
            <a:r>
              <a:rPr lang="en-US" sz="4800" dirty="0" err="1"/>
              <a:t>для</a:t>
            </a:r>
            <a:r>
              <a:rPr lang="en-US" sz="4800" dirty="0"/>
              <a:t> </a:t>
            </a:r>
            <a:r>
              <a:rPr lang="en-US" sz="4800" dirty="0" err="1"/>
              <a:t>Посланников</a:t>
            </a:r>
            <a:r>
              <a:rPr lang="en-US" sz="4800" dirty="0"/>
              <a:t> </a:t>
            </a:r>
            <a:r>
              <a:rPr lang="en-US" sz="4800" dirty="0" err="1"/>
              <a:t>Здоровья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1002616"/>
            <a:ext cx="4573601" cy="304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Выносливость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689892" cy="394750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/>
            <a:r>
              <a:rPr lang="ru-RU" sz="3000" dirty="0">
                <a:latin typeface="Ubuntu" panose="020B0504030602030204" pitchFamily="34" charset="0"/>
                <a:ea typeface="+mn-lt"/>
                <a:cs typeface="Calibri"/>
              </a:rPr>
              <a:t>Способность поддерживать тело в движении в течение длительных периодов времени</a:t>
            </a:r>
          </a:p>
          <a:p>
            <a:pPr marL="342900" indent="-342900"/>
            <a:r>
              <a:rPr lang="ru-RU" sz="3000" dirty="0">
                <a:latin typeface="Ubuntu" panose="020B0504030602030204" pitchFamily="34" charset="0"/>
                <a:ea typeface="+mn-lt"/>
                <a:cs typeface="Calibri"/>
              </a:rPr>
              <a:t>Помогает пробегать большие расстояния без остановки и тренироваться дольше без перерыва</a:t>
            </a:r>
            <a:endParaRPr lang="en-US" sz="3000" dirty="0">
              <a:latin typeface="Ubuntu" panose="020B0504030602030204" pitchFamily="34" charset="0"/>
              <a:ea typeface="+mn-lt"/>
              <a:cs typeface="Calibri"/>
            </a:endParaRPr>
          </a:p>
          <a:p>
            <a:pPr marL="342900" indent="-342900"/>
            <a:r>
              <a:rPr lang="ru-RU" sz="3000" dirty="0">
                <a:latin typeface="Ubuntu" panose="020B0504030602030204" pitchFamily="34" charset="0"/>
                <a:ea typeface="+mn-lt"/>
                <a:cs typeface="Calibri"/>
              </a:rPr>
              <a:t>Повышайте выносливость, выполняя упражнения, которые увеличивают частоту сердечных сокращений и заставляют вас тяжелее дышать</a:t>
            </a: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457200" indent="-457200"/>
            <a:endParaRPr lang="en-US" sz="3000" dirty="0">
              <a:solidFill>
                <a:schemeClr val="tx2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latin typeface="Ubuntu" panose="020B0504030602030204" pitchFamily="34" charset="0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2" y="2413124"/>
            <a:ext cx="1570180" cy="36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0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Ubuntu"/>
              </a:rPr>
              <a:t>Тренировка</a:t>
            </a:r>
            <a:r>
              <a:rPr lang="en-US" dirty="0">
                <a:latin typeface="Ubuntu"/>
              </a:rPr>
              <a:t> </a:t>
            </a:r>
            <a:br>
              <a:rPr lang="ru-RU" dirty="0">
                <a:latin typeface="Ubuntu"/>
              </a:rPr>
            </a:br>
            <a:r>
              <a:rPr lang="en-US" dirty="0" err="1">
                <a:latin typeface="Ubuntu"/>
              </a:rPr>
              <a:t>на</a:t>
            </a:r>
            <a:r>
              <a:rPr lang="en-US" dirty="0">
                <a:latin typeface="Ubuntu"/>
              </a:rPr>
              <a:t> </a:t>
            </a:r>
            <a:r>
              <a:rPr lang="en-US" dirty="0" err="1">
                <a:latin typeface="Ubuntu"/>
              </a:rPr>
              <a:t>выносливость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5" y="2383170"/>
            <a:ext cx="4405745" cy="289334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5FE4A-03D2-4E29-B9C5-FD21D2EC4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789498"/>
            <a:ext cx="4014148" cy="17923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Какие </a:t>
            </a: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упражнения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вы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делае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те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для развития выносливости?</a:t>
            </a:r>
          </a:p>
        </p:txBody>
      </p:sp>
    </p:spTree>
    <p:extLst>
      <p:ext uri="{BB962C8B-B14F-4D97-AF65-F5344CB8AC3E}">
        <p14:creationId xmlns:p14="http://schemas.microsoft.com/office/powerpoint/2010/main" val="191216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E259-440D-41D5-B3F2-EA290F35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/>
              </a:rPr>
              <a:t>Сила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88DC2-0E78-424E-BE0A-269BC07C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54" y="1661457"/>
            <a:ext cx="6738876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/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Способность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вашего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тела выполнять работу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Сила </a:t>
            </a:r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помогает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вам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высоко прыгать, далеко бросать и </a:t>
            </a:r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быстро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бегать</a:t>
            </a:r>
            <a:endParaRPr lang="en-US" sz="3000" dirty="0">
              <a:latin typeface="Ubuntu" panose="020B0504030602030204" pitchFamily="34" charset="0"/>
              <a:ea typeface="+mn-lt"/>
              <a:cs typeface="+mn-lt"/>
            </a:endParaRPr>
          </a:p>
          <a:p>
            <a:pPr marL="342900" indent="-342900"/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Когда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в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ы </a:t>
            </a:r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сил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ь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н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ы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, 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в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ы </a:t>
            </a:r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може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те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поднимать и переносить тяжелые вещи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 err="1">
                <a:latin typeface="Ubuntu" panose="020B0504030602030204" pitchFamily="34" charset="0"/>
                <a:cs typeface="Calibri"/>
              </a:rPr>
              <a:t>Улучшай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силу, выполняя действия, которые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нагружают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ваши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мышцы весом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86A84-E7BF-4123-AA6B-2580B3AC3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31" y="2006283"/>
            <a:ext cx="1579648" cy="333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2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Ubuntu"/>
              </a:rPr>
              <a:t>Силовые мероприятия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0" y="2318996"/>
            <a:ext cx="4831465" cy="329707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C843-178E-4690-97D9-3AF3832E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5328" y="2983092"/>
            <a:ext cx="3886200" cy="15640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Какие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ваши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любимые упражнения </a:t>
            </a: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для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развития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силы?</a:t>
            </a:r>
            <a:endParaRPr lang="en-US" sz="3400" b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0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Гибкость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1305"/>
            <a:ext cx="588444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Способность твоего тела легко двигаться во всех направлениях</a:t>
            </a: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Облегчает выполнение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спортивных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упражнений</a:t>
            </a: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342900" indent="-342900"/>
            <a:r>
              <a:rPr lang="en-US" sz="3000" dirty="0">
                <a:latin typeface="Ubuntu" panose="020B0504030602030204" pitchFamily="34" charset="0"/>
                <a:cs typeface="Calibri"/>
              </a:rPr>
              <a:t>Предотвращает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травмы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мышц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и суставов!</a:t>
            </a:r>
            <a:endParaRPr lang="en-US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Улучшай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те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гибкость, выполняя динамические и </a:t>
            </a:r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статические</a:t>
            </a:r>
            <a:r>
              <a:rPr lang="en-US" sz="30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упражнения на </a:t>
            </a:r>
            <a:r>
              <a:rPr lang="en-US" sz="3000" dirty="0" err="1">
                <a:latin typeface="Ubuntu" panose="020B0504030602030204" pitchFamily="34" charset="0"/>
                <a:ea typeface="+mn-lt"/>
                <a:cs typeface="+mn-lt"/>
              </a:rPr>
              <a:t>растяжк</a:t>
            </a:r>
            <a:r>
              <a:rPr lang="ru-RU" sz="3000" dirty="0">
                <a:latin typeface="Ubuntu" panose="020B0504030602030204" pitchFamily="34" charset="0"/>
                <a:ea typeface="+mn-lt"/>
                <a:cs typeface="+mn-lt"/>
              </a:rPr>
              <a:t>у</a:t>
            </a:r>
            <a:endParaRPr lang="en-US" sz="3000" dirty="0">
              <a:latin typeface="Ubuntu" panose="020B0504030602030204" pitchFamily="34" charset="0"/>
              <a:ea typeface="+mn-lt"/>
              <a:cs typeface="+mn-lt"/>
            </a:endParaRPr>
          </a:p>
          <a:p>
            <a:pPr marL="342900" indent="-342900"/>
            <a:endParaRPr lang="en-US" dirty="0">
              <a:latin typeface="Ubuntu" panose="020B0504030602030204" pitchFamily="34" charset="0"/>
              <a:cs typeface="Calibri"/>
            </a:endParaRPr>
          </a:p>
          <a:p>
            <a:pPr marL="800100" lvl="1" indent="-342900"/>
            <a:endParaRPr lang="en-US" dirty="0">
              <a:latin typeface="Ubuntu" panose="020B0504030602030204" pitchFamily="34" charset="0"/>
            </a:endParaRPr>
          </a:p>
          <a:p>
            <a:pPr marL="457200" indent="-457200"/>
            <a:endParaRPr lang="en-US" dirty="0">
              <a:solidFill>
                <a:srgbClr val="44546A"/>
              </a:solidFill>
              <a:latin typeface="Ubuntu" panose="020B0504030602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Ubuntu" panose="020B05040306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51" y="2754920"/>
            <a:ext cx="2145355" cy="280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Ubuntu"/>
              </a:rPr>
              <a:t>Упражнения</a:t>
            </a:r>
            <a:r>
              <a:rPr lang="en-US" dirty="0">
                <a:latin typeface="Ubuntu"/>
              </a:rPr>
              <a:t> </a:t>
            </a:r>
            <a:r>
              <a:rPr lang="ru-RU" dirty="0">
                <a:latin typeface="Ubuntu"/>
              </a:rPr>
              <a:t>на</a:t>
            </a:r>
            <a:r>
              <a:rPr lang="en-US" dirty="0">
                <a:latin typeface="Ubuntu"/>
              </a:rPr>
              <a:t> </a:t>
            </a:r>
            <a:r>
              <a:rPr lang="en-US" dirty="0" err="1">
                <a:latin typeface="Ubuntu"/>
              </a:rPr>
              <a:t>развити</a:t>
            </a:r>
            <a:r>
              <a:rPr lang="ru-RU" dirty="0">
                <a:latin typeface="Ubuntu"/>
              </a:rPr>
              <a:t>е</a:t>
            </a:r>
            <a:r>
              <a:rPr lang="en-US" dirty="0">
                <a:latin typeface="Ubuntu"/>
              </a:rPr>
              <a:t> </a:t>
            </a:r>
            <a:r>
              <a:rPr lang="en-US" dirty="0" err="1">
                <a:latin typeface="Ubuntu"/>
              </a:rPr>
              <a:t>гибкости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" y="3013554"/>
            <a:ext cx="4581400" cy="178844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AE39A-866C-470E-9EF3-CAEFB8A8A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236" y="1570899"/>
            <a:ext cx="4235923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200" dirty="0" err="1">
                <a:latin typeface="Ubuntu" panose="020B0504030602030204" pitchFamily="34" charset="0"/>
                <a:cs typeface="Calibri"/>
              </a:rPr>
              <a:t>Динамическ</a:t>
            </a:r>
            <a:r>
              <a:rPr lang="ru-RU" sz="3200" dirty="0" err="1">
                <a:latin typeface="Ubuntu" panose="020B0504030602030204" pitchFamily="34" charset="0"/>
                <a:cs typeface="Calibri"/>
              </a:rPr>
              <a:t>ая</a:t>
            </a:r>
            <a:r>
              <a:rPr lang="en-US" sz="32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200" dirty="0" err="1">
                <a:latin typeface="Ubuntu" panose="020B0504030602030204" pitchFamily="34" charset="0"/>
                <a:cs typeface="Calibri"/>
              </a:rPr>
              <a:t>растяжк</a:t>
            </a:r>
            <a:r>
              <a:rPr lang="ru-RU" sz="3200" dirty="0">
                <a:latin typeface="Ubuntu" panose="020B0504030602030204" pitchFamily="34" charset="0"/>
                <a:cs typeface="Calibri"/>
              </a:rPr>
              <a:t>а</a:t>
            </a:r>
            <a:r>
              <a:rPr lang="en-US" sz="32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200" dirty="0">
                <a:latin typeface="Ubuntu" panose="020B0504030602030204" pitchFamily="34" charset="0"/>
                <a:cs typeface="Calibri"/>
              </a:rPr>
              <a:t>задействует</a:t>
            </a:r>
            <a:r>
              <a:rPr lang="en-US" sz="3200" dirty="0">
                <a:latin typeface="Ubuntu" panose="020B0504030602030204" pitchFamily="34" charset="0"/>
                <a:cs typeface="Calibri"/>
              </a:rPr>
              <a:t> все тело, чтобы подготовить мышцы к активности</a:t>
            </a:r>
            <a:endParaRPr lang="en-US" sz="3200" dirty="0">
              <a:latin typeface="Ubuntu" panose="020B0504030602030204" pitchFamily="34" charset="0"/>
              <a:ea typeface="+mn-lt"/>
              <a:cs typeface="+mn-lt"/>
            </a:endParaRPr>
          </a:p>
          <a:p>
            <a:pPr lvl="1"/>
            <a:r>
              <a:rPr lang="en-US" sz="2800" dirty="0">
                <a:latin typeface="Ubuntu" panose="020B0504030602030204" pitchFamily="34" charset="0"/>
                <a:cs typeface="Calibri"/>
              </a:rPr>
              <a:t>Лучше всего подходит для разминки</a:t>
            </a:r>
            <a:endParaRPr lang="en-US" sz="2800" dirty="0">
              <a:latin typeface="Ubuntu" panose="020B0504030602030204" pitchFamily="34" charset="0"/>
              <a:ea typeface="+mn-lt"/>
              <a:cs typeface="+mn-lt"/>
            </a:endParaRPr>
          </a:p>
          <a:p>
            <a:r>
              <a:rPr lang="en-US" sz="3200" dirty="0">
                <a:latin typeface="Ubuntu" panose="020B0504030602030204" pitchFamily="34" charset="0"/>
                <a:cs typeface="Calibri"/>
              </a:rPr>
              <a:t>Статическая растяжка - </a:t>
            </a:r>
            <a:r>
              <a:rPr lang="en-US" sz="3200" dirty="0" err="1">
                <a:latin typeface="Ubuntu" panose="020B0504030602030204" pitchFamily="34" charset="0"/>
                <a:cs typeface="Calibri"/>
              </a:rPr>
              <a:t>это</a:t>
            </a:r>
            <a:r>
              <a:rPr lang="en-US" sz="32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200" dirty="0" err="1">
                <a:latin typeface="Ubuntu" panose="020B0504030602030204" pitchFamily="34" charset="0"/>
                <a:cs typeface="Calibri"/>
              </a:rPr>
              <a:t>удержание</a:t>
            </a:r>
            <a:r>
              <a:rPr lang="ru-RU" sz="3200" dirty="0">
                <a:latin typeface="Ubuntu" panose="020B0504030602030204" pitchFamily="34" charset="0"/>
                <a:cs typeface="Calibri"/>
              </a:rPr>
              <a:t> растянутого </a:t>
            </a:r>
            <a:r>
              <a:rPr lang="en-US" sz="32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200" dirty="0" err="1">
                <a:latin typeface="Ubuntu" panose="020B0504030602030204" pitchFamily="34" charset="0"/>
                <a:cs typeface="Calibri"/>
              </a:rPr>
              <a:t>положения</a:t>
            </a:r>
            <a:r>
              <a:rPr lang="en-US" sz="32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200" dirty="0" err="1">
                <a:latin typeface="Ubuntu" panose="020B0504030602030204" pitchFamily="34" charset="0"/>
                <a:cs typeface="Calibri"/>
              </a:rPr>
              <a:t>без</a:t>
            </a:r>
            <a:r>
              <a:rPr lang="en-US" sz="3200" dirty="0">
                <a:latin typeface="Ubuntu" panose="020B0504030602030204" pitchFamily="34" charset="0"/>
                <a:cs typeface="Calibri"/>
              </a:rPr>
              <a:t> движения</a:t>
            </a:r>
            <a:endParaRPr lang="en-US" sz="3200" dirty="0">
              <a:latin typeface="Ubuntu" panose="020B0504030602030204" pitchFamily="34" charset="0"/>
              <a:ea typeface="+mn-lt"/>
              <a:cs typeface="+mn-lt"/>
            </a:endParaRPr>
          </a:p>
          <a:p>
            <a:pPr lvl="1"/>
            <a:r>
              <a:rPr lang="en-US" sz="2800" dirty="0">
                <a:latin typeface="Ubuntu" panose="020B0504030602030204" pitchFamily="34" charset="0"/>
                <a:ea typeface="+mn-lt"/>
                <a:cs typeface="+mn-lt"/>
              </a:rPr>
              <a:t>Лучше всего подходит </a:t>
            </a:r>
            <a:r>
              <a:rPr lang="en-US" sz="2800" dirty="0" err="1">
                <a:latin typeface="Ubuntu" panose="020B0504030602030204" pitchFamily="34" charset="0"/>
                <a:ea typeface="+mn-lt"/>
                <a:cs typeface="+mn-lt"/>
              </a:rPr>
              <a:t>для</a:t>
            </a:r>
            <a:r>
              <a:rPr lang="en-US" sz="28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ru-RU" sz="2800" dirty="0">
                <a:latin typeface="Ubuntu" panose="020B0504030602030204" pitchFamily="34" charset="0"/>
                <a:ea typeface="+mn-lt"/>
                <a:cs typeface="+mn-lt"/>
              </a:rPr>
              <a:t>заминки</a:t>
            </a:r>
            <a:endParaRPr lang="en-US" sz="28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0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0" y="1845129"/>
            <a:ext cx="3329760" cy="3721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Равновеси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2127910"/>
            <a:ext cx="6341644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/>
            <a:r>
              <a:rPr lang="en-US" sz="3000" dirty="0" err="1">
                <a:latin typeface="Ubuntu" panose="020B0504030602030204" pitchFamily="34" charset="0"/>
                <a:cs typeface="Calibri"/>
              </a:rPr>
              <a:t>Способность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вашего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тела сохранять вертикальное положение и устойчивость, а также контролировать движения</a:t>
            </a:r>
          </a:p>
          <a:p>
            <a:pPr marL="342900" indent="-342900"/>
            <a:r>
              <a:rPr lang="en-US" sz="3000" dirty="0" err="1">
                <a:latin typeface="Ubuntu" panose="020B0504030602030204" pitchFamily="34" charset="0"/>
                <a:cs typeface="Calibri"/>
              </a:rPr>
              <a:t>Помогает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вам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сохранять контроль во время занятий спортом и избегать падений</a:t>
            </a:r>
          </a:p>
          <a:p>
            <a:pPr marL="342900" indent="-342900"/>
            <a:r>
              <a:rPr lang="en-US" sz="3000" dirty="0" err="1">
                <a:latin typeface="Ubuntu" panose="020B0504030602030204" pitchFamily="34" charset="0"/>
                <a:cs typeface="Calibri"/>
              </a:rPr>
              <a:t>Улучшай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баланс, выполняя действия, которые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заставляют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вас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стоять на одной или обеих ногах,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двига</a:t>
            </a:r>
            <a:r>
              <a:rPr lang="ru-RU" sz="3000" dirty="0" err="1">
                <a:latin typeface="Ubuntu" panose="020B0504030602030204" pitchFamily="34" charset="0"/>
                <a:cs typeface="Calibri"/>
              </a:rPr>
              <a:t>йтесь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и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смеща</a:t>
            </a:r>
            <a:r>
              <a:rPr lang="ru-RU" sz="3000" dirty="0" err="1">
                <a:latin typeface="Ubuntu" panose="020B0504030602030204" pitchFamily="34" charset="0"/>
                <a:cs typeface="Calibri"/>
              </a:rPr>
              <a:t>йте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свой вес</a:t>
            </a:r>
          </a:p>
          <a:p>
            <a:pPr marL="0" indent="0">
              <a:buNone/>
            </a:pP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800100" lvl="1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  <a:p>
            <a:pPr marL="457200" indent="-457200"/>
            <a:endParaRPr lang="en-US" sz="3000" dirty="0">
              <a:solidFill>
                <a:srgbClr val="44546A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77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Ubuntu"/>
              </a:rPr>
              <a:t>Упражнения </a:t>
            </a:r>
            <a:br>
              <a:rPr lang="ru-RU" dirty="0">
                <a:latin typeface="Ubuntu"/>
              </a:rPr>
            </a:br>
            <a:r>
              <a:rPr lang="ru-RU" dirty="0">
                <a:latin typeface="Ubuntu"/>
              </a:rPr>
              <a:t>на равновесие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7" y="3000674"/>
            <a:ext cx="4548248" cy="1847849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07BE2-0F7F-497A-B016-653E99B1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5093" y="2935968"/>
            <a:ext cx="4147457" cy="19673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Приведи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те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пример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, </a:t>
            </a: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когда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в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ы </a:t>
            </a:r>
            <a:r>
              <a:rPr lang="en-US" sz="3400" b="1" dirty="0" err="1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используе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те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равновесие</a:t>
            </a:r>
            <a:r>
              <a:rPr lang="en-US" sz="3400" b="1" dirty="0">
                <a:solidFill>
                  <a:srgbClr val="FF0000"/>
                </a:solidFill>
                <a:latin typeface="Ubuntu" panose="020B0504030602030204" pitchFamily="34" charset="0"/>
                <a:cs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185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Фитнес-карты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41" y="1692591"/>
            <a:ext cx="3279419" cy="5078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22"/>
          <a:stretch/>
        </p:blipFill>
        <p:spPr>
          <a:xfrm>
            <a:off x="4780547" y="1779860"/>
            <a:ext cx="3185276" cy="4993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978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781" y="892995"/>
            <a:ext cx="9411511" cy="2387600"/>
          </a:xfrm>
        </p:spPr>
        <p:txBody>
          <a:bodyPr/>
          <a:lstStyle/>
          <a:p>
            <a:r>
              <a:rPr lang="en-US" dirty="0"/>
              <a:t>Советы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Посланников</a:t>
            </a:r>
            <a:r>
              <a:rPr lang="en-US" dirty="0"/>
              <a:t> </a:t>
            </a:r>
            <a:r>
              <a:rPr lang="en-US" dirty="0" err="1"/>
              <a:t>Здоровья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4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781" y="892995"/>
            <a:ext cx="9411511" cy="2387600"/>
          </a:xfrm>
        </p:spPr>
        <p:txBody>
          <a:bodyPr/>
          <a:lstStyle/>
          <a:p>
            <a:r>
              <a:rPr lang="en-US" dirty="0"/>
              <a:t>Что такое фитнес?</a:t>
            </a:r>
          </a:p>
        </p:txBody>
      </p:sp>
    </p:spTree>
    <p:extLst>
      <p:ext uri="{BB962C8B-B14F-4D97-AF65-F5344CB8AC3E}">
        <p14:creationId xmlns:p14="http://schemas.microsoft.com/office/powerpoint/2010/main" val="195231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" y="238418"/>
            <a:ext cx="5927272" cy="78179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Ubuntu"/>
              </a:rPr>
              <a:t>Ключи к фитнесу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88" y="1542229"/>
            <a:ext cx="8244041" cy="47082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/>
            <a:r>
              <a:rPr lang="en-US" sz="3000" dirty="0">
                <a:latin typeface="Ubuntu"/>
              </a:rPr>
              <a:t>Должен быть веселым и </a:t>
            </a:r>
            <a:r>
              <a:rPr lang="ru-RU" sz="3000" dirty="0">
                <a:latin typeface="Ubuntu"/>
              </a:rPr>
              <a:t>увлекательным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Должен быть социальным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Должен быть персонализированным</a:t>
            </a:r>
          </a:p>
          <a:p>
            <a:pPr marL="342900" indent="-342900"/>
            <a:r>
              <a:rPr lang="en-US" sz="3000" dirty="0">
                <a:latin typeface="Ubuntu"/>
              </a:rPr>
              <a:t>Должен быть безопасным</a:t>
            </a:r>
            <a:endParaRPr lang="en-US" sz="3000" dirty="0">
              <a:latin typeface="Ubuntu" panose="020B0504030602030204" pitchFamily="34" charset="0"/>
            </a:endParaRPr>
          </a:p>
          <a:p>
            <a:pPr marL="800100" lvl="1"/>
            <a:r>
              <a:rPr lang="en-US" sz="3000" dirty="0" err="1">
                <a:latin typeface="Ubuntu"/>
              </a:rPr>
              <a:t>Начинай</a:t>
            </a:r>
            <a:r>
              <a:rPr lang="ru-RU" sz="3000" dirty="0">
                <a:latin typeface="Ubuntu"/>
              </a:rPr>
              <a:t>те</a:t>
            </a:r>
            <a:r>
              <a:rPr lang="en-US" sz="3000" dirty="0">
                <a:latin typeface="Ubuntu"/>
              </a:rPr>
              <a:t> медленно и </a:t>
            </a:r>
            <a:r>
              <a:rPr lang="en-US" sz="3000" dirty="0" err="1">
                <a:latin typeface="Ubuntu"/>
              </a:rPr>
              <a:t>используй</a:t>
            </a:r>
            <a:r>
              <a:rPr lang="ru-RU" sz="3000" dirty="0">
                <a:latin typeface="Ubuntu"/>
              </a:rPr>
              <a:t>те</a:t>
            </a:r>
            <a:r>
              <a:rPr lang="en-US" sz="3000" dirty="0">
                <a:latin typeface="Ubuntu"/>
              </a:rPr>
              <a:t> хорошую форму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ru-RU" sz="3000" dirty="0">
                <a:latin typeface="Ubuntu"/>
              </a:rPr>
              <a:t>К</a:t>
            </a:r>
            <a:r>
              <a:rPr lang="en-US" sz="3000" dirty="0" err="1">
                <a:latin typeface="Ubuntu"/>
              </a:rPr>
              <a:t>руглогодичн</a:t>
            </a:r>
            <a:r>
              <a:rPr lang="ru-RU" sz="3000" dirty="0">
                <a:latin typeface="Ubuntu"/>
              </a:rPr>
              <a:t>о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Является прогрессивным - становится все лучше и лучше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r>
              <a:rPr lang="en-US" sz="3000" dirty="0">
                <a:latin typeface="Ubuntu"/>
              </a:rPr>
              <a:t>Фитнес </a:t>
            </a:r>
            <a:r>
              <a:rPr lang="en-US" sz="3000" dirty="0" err="1">
                <a:latin typeface="Ubuntu"/>
              </a:rPr>
              <a:t>делает</a:t>
            </a:r>
            <a:r>
              <a:rPr lang="en-US" sz="3000" dirty="0">
                <a:latin typeface="Ubuntu"/>
              </a:rPr>
              <a:t> </a:t>
            </a:r>
            <a:r>
              <a:rPr lang="ru-RU" sz="3000" dirty="0">
                <a:latin typeface="Ubuntu"/>
              </a:rPr>
              <a:t>вас</a:t>
            </a:r>
            <a:r>
              <a:rPr lang="en-US" sz="3000" dirty="0">
                <a:latin typeface="Ubuntu"/>
              </a:rPr>
              <a:t> самым лучшим!</a:t>
            </a:r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800100" lvl="1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pPr marL="457200" indent="-457200"/>
            <a:endParaRPr lang="en-US" sz="3000" dirty="0">
              <a:solidFill>
                <a:srgbClr val="44546A"/>
              </a:solidFill>
              <a:latin typeface="Ubuntu" panose="020B0504030602030204" pitchFamily="34" charset="0"/>
            </a:endParaRPr>
          </a:p>
          <a:p>
            <a:endParaRPr lang="en-US" sz="3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01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Ubuntu"/>
              </a:rPr>
              <a:t>Что</a:t>
            </a:r>
            <a:r>
              <a:rPr lang="en-US" dirty="0">
                <a:latin typeface="Ubuntu"/>
              </a:rPr>
              <a:t> </a:t>
            </a:r>
            <a:r>
              <a:rPr lang="ru-RU" dirty="0">
                <a:latin typeface="Ubuntu"/>
              </a:rPr>
              <a:t>вы</a:t>
            </a:r>
            <a:r>
              <a:rPr lang="en-US" dirty="0">
                <a:latin typeface="Ubuntu"/>
              </a:rPr>
              <a:t> можешь сделать?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80674"/>
            <a:ext cx="7809497" cy="46172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/>
            <a:r>
              <a:rPr lang="en-US" sz="3000" dirty="0" err="1">
                <a:latin typeface="Ubuntu" panose="020B0504030602030204" pitchFamily="34" charset="0"/>
                <a:cs typeface="Calibri"/>
              </a:rPr>
              <a:t>Веди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занятия по физкультуре и/или уроки Fit 5</a:t>
            </a:r>
          </a:p>
          <a:p>
            <a:pPr marL="342900" indent="-342900"/>
            <a:r>
              <a:rPr lang="en-US" sz="3000" dirty="0" err="1">
                <a:latin typeface="Ubuntu" panose="020B0504030602030204" pitchFamily="34" charset="0"/>
                <a:cs typeface="Calibri"/>
              </a:rPr>
              <a:t>Поддерживай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вашего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тренера и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проводи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динамичные разминки и заминки на тренировках</a:t>
            </a:r>
          </a:p>
          <a:p>
            <a:pPr marL="342900" indent="-342900"/>
            <a:r>
              <a:rPr lang="en-US" sz="3000" dirty="0" err="1">
                <a:latin typeface="Ubuntu" panose="020B0504030602030204" pitchFamily="34" charset="0"/>
                <a:cs typeface="Calibri"/>
              </a:rPr>
              <a:t>Будь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ролевой моделью в фитнесе</a:t>
            </a:r>
          </a:p>
          <a:p>
            <a:pPr marL="342900" indent="-342900"/>
            <a:r>
              <a:rPr lang="ru-RU" sz="3000" dirty="0">
                <a:latin typeface="Ubuntu" panose="020B0504030602030204" pitchFamily="34" charset="0"/>
                <a:cs typeface="Calibri"/>
              </a:rPr>
              <a:t>Создайте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группу по ходьбе или бегу</a:t>
            </a:r>
          </a:p>
          <a:p>
            <a:pPr marL="342900" indent="-342900"/>
            <a:r>
              <a:rPr lang="en-US" sz="3000" dirty="0" err="1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Обучай</a:t>
            </a:r>
            <a:r>
              <a:rPr lang="ru-RU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других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атлетов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фитнесу и </a:t>
            </a:r>
            <a:r>
              <a:rPr lang="en-US" sz="3000" dirty="0" err="1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помогай</a:t>
            </a:r>
            <a:r>
              <a:rPr lang="ru-RU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им ставить цели</a:t>
            </a:r>
          </a:p>
          <a:p>
            <a:pPr marL="342900" indent="-342900"/>
            <a:r>
              <a:rPr lang="en-US" sz="3000" dirty="0" err="1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Веди</a:t>
            </a:r>
            <a:r>
              <a:rPr lang="ru-RU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занятия по здоровому питанию</a:t>
            </a:r>
          </a:p>
          <a:p>
            <a:pPr marL="342900" indent="-342900"/>
            <a:r>
              <a:rPr lang="en-US" sz="3000" dirty="0" err="1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Организуй</a:t>
            </a:r>
            <a:r>
              <a:rPr lang="ru-RU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те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испытания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по</a:t>
            </a:r>
            <a:r>
              <a:rPr lang="en-US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solidFill>
                  <a:srgbClr val="000000"/>
                </a:solidFill>
                <a:latin typeface="Ubuntu" panose="020B0504030602030204" pitchFamily="34" charset="0"/>
                <a:cs typeface="Calibri"/>
              </a:rPr>
              <a:t>потреблению воды</a:t>
            </a:r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  <a:p>
            <a:pPr marL="342900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  <a:p>
            <a:pPr marL="800100" lvl="1" indent="-342900"/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  <a:p>
            <a:pPr marL="457200" indent="-457200"/>
            <a:endParaRPr lang="en-US" sz="3000" dirty="0">
              <a:solidFill>
                <a:srgbClr val="44546A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solidFill>
                <a:srgbClr val="000000"/>
              </a:solidFill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41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Ваше</a:t>
            </a:r>
            <a:r>
              <a:rPr lang="en-US" dirty="0"/>
              <a:t> домашняя работа!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89" y="1825624"/>
            <a:ext cx="8750481" cy="48037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600" b="1" dirty="0" err="1">
                <a:latin typeface="Ubuntu" panose="020B0504030602030204" pitchFamily="34" charset="0"/>
              </a:rPr>
              <a:t>Приучай</a:t>
            </a:r>
            <a:r>
              <a:rPr lang="ru-RU" sz="4600" b="1" dirty="0">
                <a:latin typeface="Ubuntu" panose="020B0504030602030204" pitchFamily="34" charset="0"/>
              </a:rPr>
              <a:t>те</a:t>
            </a:r>
            <a:r>
              <a:rPr lang="en-US" sz="4600" b="1" dirty="0">
                <a:latin typeface="Ubuntu" panose="020B0504030602030204" pitchFamily="34" charset="0"/>
              </a:rPr>
              <a:t> </a:t>
            </a:r>
            <a:r>
              <a:rPr lang="ru-RU" sz="4600" b="1" dirty="0">
                <a:latin typeface="Ubuntu" panose="020B0504030602030204" pitchFamily="34" charset="0"/>
              </a:rPr>
              <a:t>ваших</a:t>
            </a:r>
            <a:r>
              <a:rPr lang="en-US" sz="4600" b="1" dirty="0">
                <a:latin typeface="Ubuntu" panose="020B0504030602030204" pitchFamily="34" charset="0"/>
              </a:rPr>
              <a:t> товарищей по </a:t>
            </a:r>
            <a:r>
              <a:rPr lang="en-US" sz="4600" b="1" dirty="0" err="1">
                <a:latin typeface="Ubuntu" panose="020B0504030602030204" pitchFamily="34" charset="0"/>
              </a:rPr>
              <a:t>команде</a:t>
            </a:r>
            <a:r>
              <a:rPr lang="en-US" sz="4600" b="1" dirty="0">
                <a:latin typeface="Ubuntu" panose="020B0504030602030204" pitchFamily="34" charset="0"/>
              </a:rPr>
              <a:t> </a:t>
            </a:r>
            <a:r>
              <a:rPr lang="ru-RU" sz="4600" b="1" dirty="0">
                <a:latin typeface="Ubuntu" panose="020B0504030602030204" pitchFamily="34" charset="0"/>
              </a:rPr>
              <a:t>делать</a:t>
            </a:r>
            <a:r>
              <a:rPr lang="en-US" sz="4600" b="1" dirty="0">
                <a:latin typeface="Ubuntu" panose="020B0504030602030204" pitchFamily="34" charset="0"/>
              </a:rPr>
              <a:t> </a:t>
            </a:r>
            <a:r>
              <a:rPr lang="en-US" sz="4600" b="1" dirty="0" err="1">
                <a:latin typeface="Ubuntu" panose="020B0504030602030204" pitchFamily="34" charset="0"/>
              </a:rPr>
              <a:t>упражнения</a:t>
            </a:r>
            <a:r>
              <a:rPr lang="en-US" sz="4600" b="1" dirty="0">
                <a:latin typeface="Ubuntu" panose="020B0504030602030204" pitchFamily="34" charset="0"/>
              </a:rPr>
              <a:t>!</a:t>
            </a:r>
          </a:p>
          <a:p>
            <a:pPr marL="0" indent="0">
              <a:buNone/>
            </a:pPr>
            <a:endParaRPr lang="en-US" sz="3400" dirty="0">
              <a:latin typeface="Ubuntu" panose="020B0504030602030204" pitchFamily="34" charset="0"/>
            </a:endParaRPr>
          </a:p>
          <a:p>
            <a:r>
              <a:rPr lang="en-US" sz="3400" dirty="0" err="1">
                <a:latin typeface="Ubuntu" panose="020B0504030602030204" pitchFamily="34" charset="0"/>
              </a:rPr>
              <a:t>Создай</a:t>
            </a:r>
            <a:r>
              <a:rPr lang="ru-RU" sz="3400" dirty="0">
                <a:latin typeface="Ubuntu" panose="020B0504030602030204" pitchFamily="34" charset="0"/>
              </a:rPr>
              <a:t>те</a:t>
            </a:r>
            <a:r>
              <a:rPr lang="en-US" sz="3400" dirty="0">
                <a:latin typeface="Ubuntu" panose="020B0504030602030204" pitchFamily="34" charset="0"/>
              </a:rPr>
              <a:t> </a:t>
            </a:r>
            <a:r>
              <a:rPr lang="en-US" sz="3400" dirty="0" err="1">
                <a:latin typeface="Ubuntu" panose="020B0504030602030204" pitchFamily="34" charset="0"/>
              </a:rPr>
              <a:t>видео</a:t>
            </a:r>
            <a:r>
              <a:rPr lang="ru-RU" sz="3400" dirty="0">
                <a:latin typeface="Ubuntu" panose="020B0504030602030204" pitchFamily="34" charset="0"/>
              </a:rPr>
              <a:t>ролик</a:t>
            </a:r>
            <a:r>
              <a:rPr lang="en-US" sz="3400" dirty="0">
                <a:latin typeface="Ubuntu" panose="020B0504030602030204" pitchFamily="34" charset="0"/>
              </a:rPr>
              <a:t>, в </a:t>
            </a:r>
            <a:r>
              <a:rPr lang="en-US" sz="3400" dirty="0" err="1">
                <a:latin typeface="Ubuntu" panose="020B0504030602030204" pitchFamily="34" charset="0"/>
              </a:rPr>
              <a:t>котором</a:t>
            </a:r>
            <a:r>
              <a:rPr lang="en-US" sz="3400" dirty="0">
                <a:latin typeface="Ubuntu" panose="020B0504030602030204" pitchFamily="34" charset="0"/>
              </a:rPr>
              <a:t> </a:t>
            </a:r>
            <a:r>
              <a:rPr lang="ru-RU" sz="3400" dirty="0">
                <a:latin typeface="Ubuntu" panose="020B0504030602030204" pitchFamily="34" charset="0"/>
              </a:rPr>
              <a:t>в</a:t>
            </a:r>
            <a:r>
              <a:rPr lang="en-US" sz="3400" dirty="0">
                <a:latin typeface="Ubuntu" panose="020B0504030602030204" pitchFamily="34" charset="0"/>
              </a:rPr>
              <a:t>ы </a:t>
            </a:r>
            <a:r>
              <a:rPr lang="en-US" sz="3400" dirty="0" err="1">
                <a:latin typeface="Ubuntu" panose="020B0504030602030204" pitchFamily="34" charset="0"/>
              </a:rPr>
              <a:t>учи</a:t>
            </a:r>
            <a:r>
              <a:rPr lang="ru-RU" sz="3400" dirty="0">
                <a:latin typeface="Ubuntu" panose="020B0504030602030204" pitchFamily="34" charset="0"/>
              </a:rPr>
              <a:t>те</a:t>
            </a:r>
            <a:r>
              <a:rPr lang="en-US" sz="3400" dirty="0">
                <a:latin typeface="Ubuntu" panose="020B0504030602030204" pitchFamily="34" charset="0"/>
              </a:rPr>
              <a:t> других, как выполнять упражнение.  </a:t>
            </a:r>
            <a:r>
              <a:rPr lang="en-US" sz="3400" dirty="0" err="1">
                <a:latin typeface="Ubuntu" panose="020B0504030602030204" pitchFamily="34" charset="0"/>
              </a:rPr>
              <a:t>Включ</a:t>
            </a:r>
            <a:r>
              <a:rPr lang="ru-RU" sz="3400" dirty="0">
                <a:latin typeface="Ubuntu" panose="020B0504030602030204" pitchFamily="34" charset="0"/>
              </a:rPr>
              <a:t>т</a:t>
            </a:r>
            <a:r>
              <a:rPr lang="en-US" sz="3400" dirty="0">
                <a:latin typeface="Ubuntu" panose="020B0504030602030204" pitchFamily="34" charset="0"/>
              </a:rPr>
              <a:t>и</a:t>
            </a:r>
            <a:r>
              <a:rPr lang="ru-RU" sz="3400" dirty="0">
                <a:latin typeface="Ubuntu" panose="020B0504030602030204" pitchFamily="34" charset="0"/>
              </a:rPr>
              <a:t>те</a:t>
            </a:r>
            <a:r>
              <a:rPr lang="en-US" sz="3400" dirty="0">
                <a:latin typeface="Ubuntu" panose="020B0504030602030204" pitchFamily="34" charset="0"/>
              </a:rPr>
              <a:t> хотя бы </a:t>
            </a:r>
            <a:r>
              <a:rPr lang="en-US" sz="3400" dirty="0" err="1">
                <a:latin typeface="Ubuntu" panose="020B0504030602030204" pitchFamily="34" charset="0"/>
              </a:rPr>
              <a:t>один</a:t>
            </a:r>
            <a:r>
              <a:rPr lang="en-US" sz="3400" dirty="0">
                <a:latin typeface="Ubuntu" panose="020B0504030602030204" pitchFamily="34" charset="0"/>
              </a:rPr>
              <a:t> </a:t>
            </a:r>
            <a:r>
              <a:rPr lang="ru-RU" sz="3400" dirty="0">
                <a:latin typeface="Ubuntu" panose="020B0504030602030204" pitchFamily="34" charset="0"/>
              </a:rPr>
              <a:t>вариант, как</a:t>
            </a:r>
            <a:r>
              <a:rPr lang="en-US" sz="3400" dirty="0">
                <a:latin typeface="Ubuntu" panose="020B0504030602030204" pitchFamily="34" charset="0"/>
              </a:rPr>
              <a:t> сделать упражнение сложнее или легче</a:t>
            </a:r>
            <a:br>
              <a:rPr lang="en-US" sz="3400" dirty="0">
                <a:latin typeface="Ubuntu" panose="020B0504030602030204" pitchFamily="34" charset="0"/>
              </a:rPr>
            </a:br>
            <a:endParaRPr lang="en-US" sz="3400" dirty="0">
              <a:latin typeface="Ubuntu" panose="020B050403060203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Ubuntu" panose="020B0504030602030204" pitchFamily="34" charset="0"/>
              </a:rPr>
              <a:t>ИЛИ</a:t>
            </a:r>
            <a:br>
              <a:rPr lang="en-US" sz="3400" dirty="0">
                <a:latin typeface="Ubuntu" panose="020B0504030602030204" pitchFamily="34" charset="0"/>
              </a:rPr>
            </a:br>
            <a:endParaRPr lang="en-US" sz="3400" dirty="0">
              <a:latin typeface="Ubuntu" panose="020B0504030602030204" pitchFamily="34" charset="0"/>
            </a:endParaRPr>
          </a:p>
          <a:p>
            <a:r>
              <a:rPr lang="ru-RU" sz="3400" dirty="0">
                <a:latin typeface="Ubuntu" panose="020B0504030602030204" pitchFamily="34" charset="0"/>
              </a:rPr>
              <a:t>Придумайте</a:t>
            </a:r>
            <a:r>
              <a:rPr lang="en-US" sz="3400" dirty="0">
                <a:latin typeface="Ubuntu" panose="020B0504030602030204" pitchFamily="34" charset="0"/>
              </a:rPr>
              <a:t> схему упражнений - запишите ее и поделитесь ею с товарищами по команде</a:t>
            </a:r>
          </a:p>
          <a:p>
            <a:pPr marL="0" indent="0">
              <a:buNone/>
            </a:pPr>
            <a:br>
              <a:rPr lang="en-US" sz="3400" dirty="0">
                <a:latin typeface="Ubuntu" panose="020B0504030602030204" pitchFamily="34" charset="0"/>
              </a:rPr>
            </a:br>
            <a:endParaRPr lang="en-US" sz="3400" dirty="0">
              <a:latin typeface="Ubuntu" panose="020B0504030602030204" pitchFamily="34" charset="0"/>
            </a:endParaRPr>
          </a:p>
          <a:p>
            <a:pPr marL="0" indent="0" algn="ctr">
              <a:buNone/>
            </a:pPr>
            <a:r>
              <a:rPr lang="ru-RU" sz="3400" dirty="0">
                <a:latin typeface="Ubuntu" panose="020B0504030602030204" pitchFamily="34" charset="0"/>
              </a:rPr>
              <a:t>В</a:t>
            </a:r>
            <a:r>
              <a:rPr lang="en-US" sz="3400" dirty="0">
                <a:latin typeface="Ubuntu" panose="020B0504030602030204" pitchFamily="34" charset="0"/>
              </a:rPr>
              <a:t>ы </a:t>
            </a:r>
            <a:r>
              <a:rPr lang="en-US" sz="3400" dirty="0" err="1">
                <a:latin typeface="Ubuntu" panose="020B0504030602030204" pitchFamily="34" charset="0"/>
              </a:rPr>
              <a:t>може</a:t>
            </a:r>
            <a:r>
              <a:rPr lang="ru-RU" sz="3400" dirty="0">
                <a:latin typeface="Ubuntu" panose="020B0504030602030204" pitchFamily="34" charset="0"/>
              </a:rPr>
              <a:t>те</a:t>
            </a:r>
            <a:r>
              <a:rPr lang="en-US" sz="3400" dirty="0">
                <a:latin typeface="Ubuntu" panose="020B0504030602030204" pitchFamily="34" charset="0"/>
              </a:rPr>
              <a:t> использовать фитнес-карты или свои любимые упражнения!</a:t>
            </a:r>
          </a:p>
          <a:p>
            <a:pPr marL="0" indent="0">
              <a:buNone/>
            </a:pPr>
            <a:endParaRPr 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28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7528-E15D-2046-4F2F-432AEE5E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4B91-0C36-5BE1-6D7A-FBCB5584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документ был разработан при финансировании из многих источников, в том числе в Соединенных Штатах за счет гранта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NU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000021 от Центров по контролю и профилактике заболеваний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Министерства здравоохранения и социальных служб США (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HHS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при этом $18,1 млн (64%) были профинансированы из федеральных фондов США и $10,2 млн (36%) были поддержаны из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нефедеральных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источников.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Ответственность за содержание данного документа лежит исключительно на авторах и не обязательно отражает официальную точку зрения Центров по контролю и профилактике заболеваний или Министерства здравоохранения и социальных служб США.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EDED-46FA-4D77-9E4B-26960FD24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Ubuntu"/>
              </a:rPr>
              <a:t>Фитнес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D9783-3C53-4075-9818-B450CFC16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579913"/>
            <a:ext cx="8228479" cy="3597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200" dirty="0">
                <a:latin typeface="Ubuntu" panose="020B0504030602030204" pitchFamily="34" charset="0"/>
                <a:ea typeface="+mn-lt"/>
                <a:cs typeface="+mn-lt"/>
              </a:rPr>
              <a:t>Вы можете поддерживать ваше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en-US" sz="3200" dirty="0" err="1">
                <a:latin typeface="Ubuntu" panose="020B0504030602030204" pitchFamily="34" charset="0"/>
                <a:ea typeface="+mn-lt"/>
                <a:cs typeface="+mn-lt"/>
              </a:rPr>
              <a:t>здоровье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 и </a:t>
            </a:r>
            <a:r>
              <a:rPr lang="ru-RU" sz="3200" dirty="0">
                <a:latin typeface="Ubuntu" panose="020B0504030602030204" pitchFamily="34" charset="0"/>
                <a:ea typeface="+mn-lt"/>
                <a:cs typeface="+mn-lt"/>
              </a:rPr>
              <a:t> работоспособность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ru-RU" sz="3200" dirty="0">
                <a:latin typeface="Ubuntu" panose="020B0504030602030204" pitchFamily="34" charset="0"/>
                <a:ea typeface="+mn-lt"/>
                <a:cs typeface="+mn-lt"/>
              </a:rPr>
              <a:t>благодаря</a:t>
            </a:r>
            <a:endParaRPr lang="en-US" sz="3200" dirty="0">
              <a:solidFill>
                <a:srgbClr val="00B0F0"/>
              </a:solidFill>
              <a:latin typeface="Ubuntu" panose="020B0504030602030204" pitchFamily="34" charset="0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 err="1">
                <a:solidFill>
                  <a:srgbClr val="FFC000"/>
                </a:solidFill>
                <a:latin typeface="Ubuntu" panose="020B0504030602030204" pitchFamily="34" charset="0"/>
                <a:ea typeface="+mn-lt"/>
                <a:cs typeface="+mn-lt"/>
              </a:rPr>
              <a:t>физическ</a:t>
            </a:r>
            <a:r>
              <a:rPr lang="ru-RU" sz="3200" b="1" dirty="0">
                <a:solidFill>
                  <a:srgbClr val="FFC000"/>
                </a:solidFill>
                <a:latin typeface="Ubuntu" panose="020B0504030602030204" pitchFamily="34" charset="0"/>
                <a:ea typeface="+mn-lt"/>
                <a:cs typeface="+mn-lt"/>
              </a:rPr>
              <a:t>ой</a:t>
            </a:r>
            <a:r>
              <a:rPr lang="en-US" sz="3200" b="1" dirty="0">
                <a:solidFill>
                  <a:srgbClr val="FFC000"/>
                </a:solidFill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Ubuntu" panose="020B0504030602030204" pitchFamily="34" charset="0"/>
                <a:ea typeface="+mn-lt"/>
                <a:cs typeface="+mn-lt"/>
              </a:rPr>
              <a:t>активност</a:t>
            </a:r>
            <a:r>
              <a:rPr lang="ru-RU" sz="3200" b="1" dirty="0">
                <a:solidFill>
                  <a:srgbClr val="FFC000"/>
                </a:solidFill>
                <a:latin typeface="Ubuntu" panose="020B0504030602030204" pitchFamily="34" charset="0"/>
                <a:ea typeface="+mn-lt"/>
                <a:cs typeface="+mn-lt"/>
              </a:rPr>
              <a:t>и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Ubuntu" panose="020B0504030602030204" pitchFamily="34" charset="0"/>
                <a:ea typeface="+mn-lt"/>
                <a:cs typeface="+mn-lt"/>
              </a:rPr>
              <a:t>питани</a:t>
            </a:r>
            <a:r>
              <a:rPr lang="ru-RU" sz="3200" b="1" dirty="0">
                <a:solidFill>
                  <a:srgbClr val="FF33CC"/>
                </a:solidFill>
                <a:latin typeface="Ubuntu" panose="020B0504030602030204" pitchFamily="34" charset="0"/>
                <a:ea typeface="+mn-lt"/>
                <a:cs typeface="+mn-lt"/>
              </a:rPr>
              <a:t>ю</a:t>
            </a:r>
            <a:r>
              <a:rPr lang="en-US" sz="3200" b="1" dirty="0">
                <a:solidFill>
                  <a:srgbClr val="FF33CC"/>
                </a:solidFill>
                <a:latin typeface="Ubuntu" panose="020B0504030602030204" pitchFamily="34" charset="0"/>
                <a:ea typeface="+mn-lt"/>
                <a:cs typeface="+mn-lt"/>
              </a:rPr>
              <a:t> </a:t>
            </a:r>
            <a:r>
              <a:rPr lang="en-US" sz="3200" dirty="0">
                <a:latin typeface="Ubuntu" panose="020B0504030602030204" pitchFamily="34" charset="0"/>
                <a:ea typeface="+mn-lt"/>
                <a:cs typeface="+mn-lt"/>
              </a:rPr>
              <a:t>и </a:t>
            </a:r>
            <a:r>
              <a:rPr lang="ru-RU" sz="3200" b="1" dirty="0">
                <a:solidFill>
                  <a:srgbClr val="00B0F0"/>
                </a:solidFill>
                <a:latin typeface="Ubuntu" panose="020B0504030602030204" pitchFamily="34" charset="0"/>
                <a:ea typeface="+mn-lt"/>
                <a:cs typeface="+mn-lt"/>
              </a:rPr>
              <a:t>потреблению воды</a:t>
            </a:r>
            <a:endParaRPr lang="en-US" sz="3200" dirty="0">
              <a:solidFill>
                <a:srgbClr val="00B0F0"/>
              </a:solidFill>
              <a:latin typeface="Ubuntu" panose="020B0504030602030204" pitchFamily="34" charset="0"/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3200" dirty="0">
              <a:latin typeface="Ubuntu" panose="020B0504030602030204" pitchFamily="34" charset="0"/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3200" dirty="0">
              <a:latin typeface="Ubuntu" panose="020B0504030602030204" pitchFamily="34" charset="0"/>
              <a:cs typeface="Calibri"/>
            </a:endParaRPr>
          </a:p>
          <a:p>
            <a:endParaRPr lang="en-US" sz="3200" dirty="0"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1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30" y="411356"/>
            <a:ext cx="7886700" cy="585850"/>
          </a:xfrm>
        </p:spPr>
        <p:txBody>
          <a:bodyPr>
            <a:noAutofit/>
          </a:bodyPr>
          <a:lstStyle/>
          <a:p>
            <a:r>
              <a:rPr lang="en-US" dirty="0"/>
              <a:t>Почему </a:t>
            </a:r>
            <a:r>
              <a:rPr lang="en-US" dirty="0" err="1"/>
              <a:t>фитнес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так </a:t>
            </a:r>
            <a:r>
              <a:rPr lang="en-US" dirty="0" err="1"/>
              <a:t>важен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29" y="2101784"/>
            <a:ext cx="85207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000" dirty="0" err="1">
                <a:latin typeface="Ubuntu" panose="020B0504030602030204" pitchFamily="34" charset="0"/>
                <a:cs typeface="Calibri"/>
              </a:rPr>
              <a:t>Помогает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вам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лучше выступать в спорте</a:t>
            </a:r>
          </a:p>
          <a:p>
            <a:pPr marL="457200" indent="-457200"/>
            <a:r>
              <a:rPr lang="en-US" sz="3000" dirty="0" err="1">
                <a:latin typeface="Ubuntu" panose="020B0504030602030204" pitchFamily="34" charset="0"/>
                <a:cs typeface="Calibri"/>
              </a:rPr>
              <a:t>Дает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вам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энергию</a:t>
            </a:r>
          </a:p>
          <a:p>
            <a:pPr marL="457200" indent="-457200"/>
            <a:r>
              <a:rPr lang="ru-RU" sz="3000" dirty="0">
                <a:latin typeface="Ubuntu" panose="020B0504030602030204" pitchFamily="34" charset="0"/>
                <a:cs typeface="Calibri"/>
              </a:rPr>
              <a:t>Улучшает самочувствие</a:t>
            </a: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457200" indent="-457200"/>
            <a:r>
              <a:rPr lang="en-US" sz="3000" dirty="0" err="1">
                <a:latin typeface="Ubuntu" panose="020B0504030602030204" pitchFamily="34" charset="0"/>
                <a:cs typeface="Calibri"/>
              </a:rPr>
              <a:t>Улучшает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сон</a:t>
            </a: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457200" indent="-457200"/>
            <a:r>
              <a:rPr lang="en-US" sz="3000" dirty="0" err="1">
                <a:latin typeface="Ubuntu" panose="020B0504030602030204" pitchFamily="34" charset="0"/>
                <a:cs typeface="Calibri"/>
              </a:rPr>
              <a:t>Помогает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ru-RU" sz="3000" dirty="0">
                <a:latin typeface="Ubuntu" panose="020B0504030602030204" pitchFamily="34" charset="0"/>
                <a:cs typeface="Calibri"/>
              </a:rPr>
              <a:t>поддерживать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здоровый вес</a:t>
            </a:r>
          </a:p>
          <a:p>
            <a:pPr marL="457200" indent="-457200"/>
            <a:r>
              <a:rPr lang="en-US" sz="3000" dirty="0" err="1">
                <a:latin typeface="Ubuntu" panose="020B0504030602030204" pitchFamily="34" charset="0"/>
                <a:cs typeface="Calibri"/>
              </a:rPr>
              <a:t>Помогает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быть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здоровым и жить дольше</a:t>
            </a:r>
          </a:p>
          <a:p>
            <a:pPr marL="457200" indent="-457200"/>
            <a:r>
              <a:rPr lang="ru-RU" sz="3000" dirty="0">
                <a:latin typeface="Ubuntu" panose="020B0504030602030204" pitchFamily="34" charset="0"/>
                <a:cs typeface="Calibri"/>
              </a:rPr>
              <a:t>Снижает</a:t>
            </a:r>
            <a:r>
              <a:rPr lang="en-US" sz="3000" dirty="0">
                <a:latin typeface="Ubuntu" panose="020B0504030602030204" pitchFamily="34" charset="0"/>
                <a:cs typeface="Calibri"/>
              </a:rPr>
              <a:t> </a:t>
            </a:r>
            <a:r>
              <a:rPr lang="en-US" sz="3000" dirty="0" err="1">
                <a:latin typeface="Ubuntu" panose="020B0504030602030204" pitchFamily="34" charset="0"/>
                <a:cs typeface="Calibri"/>
              </a:rPr>
              <a:t>стресс</a:t>
            </a:r>
            <a:endParaRPr lang="en-US" sz="3000" dirty="0">
              <a:latin typeface="Ubuntu" panose="020B0504030602030204" pitchFamily="34" charset="0"/>
              <a:cs typeface="Calibri"/>
            </a:endParaRPr>
          </a:p>
          <a:p>
            <a:pPr marL="457200" indent="-457200"/>
            <a:endParaRPr lang="en-US" sz="3000" dirty="0">
              <a:solidFill>
                <a:schemeClr val="tx2"/>
              </a:solidFill>
              <a:latin typeface="Ubuntu" panose="020B0504030602030204" pitchFamily="34" charset="0"/>
              <a:cs typeface="Calibri"/>
            </a:endParaRPr>
          </a:p>
          <a:p>
            <a:endParaRPr lang="en-US" sz="3000" dirty="0">
              <a:latin typeface="Ubuntu" panose="020B0504030602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78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ym typeface="Ubuntu Light" panose="020B0604030602030204" pitchFamily="34" charset="0"/>
              </a:rPr>
              <a:t>Fit 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01989"/>
            <a:ext cx="9144000" cy="7059989"/>
          </a:xfrm>
        </p:spPr>
      </p:pic>
    </p:spTree>
    <p:extLst>
      <p:ext uri="{BB962C8B-B14F-4D97-AF65-F5344CB8AC3E}">
        <p14:creationId xmlns:p14="http://schemas.microsoft.com/office/powerpoint/2010/main" val="173735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77E832-02F6-4194-9E7C-A75028694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781" y="892995"/>
            <a:ext cx="9411511" cy="2387600"/>
          </a:xfrm>
        </p:spPr>
        <p:txBody>
          <a:bodyPr/>
          <a:lstStyle/>
          <a:p>
            <a:r>
              <a:rPr lang="en-US" dirty="0"/>
              <a:t>Физическая активность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53236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333"/>
            <a:ext cx="6756400" cy="523220"/>
          </a:xfrm>
        </p:spPr>
        <p:txBody>
          <a:bodyPr>
            <a:normAutofit fontScale="90000"/>
          </a:bodyPr>
          <a:lstStyle/>
          <a:p>
            <a:r>
              <a:rPr lang="en-US" dirty="0"/>
              <a:t>Физическая активность и упражнения</a:t>
            </a:r>
          </a:p>
        </p:txBody>
      </p:sp>
      <p:pic>
        <p:nvPicPr>
          <p:cNvPr id="1026" name="Picture 2" descr="Image result for physical activity versus exercis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9"/>
          <a:stretch/>
        </p:blipFill>
        <p:spPr bwMode="auto">
          <a:xfrm>
            <a:off x="1160549" y="2422280"/>
            <a:ext cx="6756400" cy="32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7502" y="5986154"/>
            <a:ext cx="3852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В чем разница?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4560" y="1908360"/>
            <a:ext cx="1612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Упражнение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30689" y="1878278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buntu" panose="020B0504030602030204" pitchFamily="34" charset="0"/>
              </a:rPr>
              <a:t>Физическая активность </a:t>
            </a:r>
          </a:p>
        </p:txBody>
      </p:sp>
    </p:spTree>
    <p:extLst>
      <p:ext uri="{BB962C8B-B14F-4D97-AF65-F5344CB8AC3E}">
        <p14:creationId xmlns:p14="http://schemas.microsoft.com/office/powerpoint/2010/main" val="49213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31DBA6AB-461C-42D0-B5B5-D100F52A0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54" y="2059520"/>
            <a:ext cx="8858490" cy="44751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AC4234F-A58A-6C24-D6D7-CEAD5F45512E}"/>
              </a:ext>
            </a:extLst>
          </p:cNvPr>
          <p:cNvSpPr/>
          <p:nvPr/>
        </p:nvSpPr>
        <p:spPr>
          <a:xfrm>
            <a:off x="388620" y="2118360"/>
            <a:ext cx="5311140" cy="411480"/>
          </a:xfrm>
          <a:prstGeom prst="rect">
            <a:avLst/>
          </a:prstGeom>
          <a:solidFill>
            <a:srgbClr val="F4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n w="0"/>
                <a:solidFill>
                  <a:srgbClr val="0C776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buntu" panose="020B0504030602030204" pitchFamily="34" charset="0"/>
              </a:rPr>
              <a:t>Какая нагрузка мне нужна?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65E99F-F405-C6B2-BD4B-A9BA84565647}"/>
              </a:ext>
            </a:extLst>
          </p:cNvPr>
          <p:cNvSpPr/>
          <p:nvPr/>
        </p:nvSpPr>
        <p:spPr>
          <a:xfrm>
            <a:off x="196093" y="2743202"/>
            <a:ext cx="4375906" cy="815338"/>
          </a:xfrm>
          <a:prstGeom prst="rect">
            <a:avLst/>
          </a:prstGeom>
          <a:solidFill>
            <a:srgbClr val="F6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Умерено-интенсивная аэробная нагрузка</a:t>
            </a:r>
          </a:p>
          <a:p>
            <a:r>
              <a:rPr lang="ru-RU" sz="1600" dirty="0">
                <a:ln w="0"/>
                <a:solidFill>
                  <a:schemeClr val="tx1"/>
                </a:solidFill>
                <a:latin typeface="Ubuntu" panose="020B0504030602030204" pitchFamily="34" charset="0"/>
              </a:rPr>
              <a:t>Нагрузка, которая заставляет биться ваше сердце быстрее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245432-AF89-8272-2192-9CAF090A3A52}"/>
              </a:ext>
            </a:extLst>
          </p:cNvPr>
          <p:cNvSpPr/>
          <p:nvPr/>
        </p:nvSpPr>
        <p:spPr>
          <a:xfrm>
            <a:off x="2033526" y="3850007"/>
            <a:ext cx="701040" cy="1562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Ubuntu" panose="020B0504030602030204" pitchFamily="34" charset="0"/>
              </a:rPr>
              <a:t>Не менее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F1C98A-76A9-86AB-30AB-FD708DB30833}"/>
              </a:ext>
            </a:extLst>
          </p:cNvPr>
          <p:cNvSpPr/>
          <p:nvPr/>
        </p:nvSpPr>
        <p:spPr>
          <a:xfrm>
            <a:off x="1981200" y="4006215"/>
            <a:ext cx="753366" cy="2559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Ubuntu" panose="020B0504030602030204" pitchFamily="34" charset="0"/>
              </a:rPr>
              <a:t>150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738137-1DEE-ECE9-5D1C-CAB7A7902EC6}"/>
              </a:ext>
            </a:extLst>
          </p:cNvPr>
          <p:cNvSpPr/>
          <p:nvPr/>
        </p:nvSpPr>
        <p:spPr>
          <a:xfrm>
            <a:off x="2007362" y="4266938"/>
            <a:ext cx="753365" cy="2949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Ubuntu" panose="020B0504030602030204" pitchFamily="34" charset="0"/>
              </a:rPr>
              <a:t>Минут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Ubuntu" panose="020B0504030602030204" pitchFamily="34" charset="0"/>
              </a:rPr>
              <a:t>в неделю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3907EEC-AA94-7E69-83F5-9A57E85826E2}"/>
              </a:ext>
            </a:extLst>
          </p:cNvPr>
          <p:cNvSpPr/>
          <p:nvPr/>
        </p:nvSpPr>
        <p:spPr>
          <a:xfrm>
            <a:off x="4297680" y="4006215"/>
            <a:ext cx="533400" cy="3219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Ubuntu" panose="020B0504030602030204" pitchFamily="34" charset="0"/>
              </a:rPr>
              <a:t>ИЛИ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52C3429-C6BD-585B-31D9-ACEF651C95E1}"/>
              </a:ext>
            </a:extLst>
          </p:cNvPr>
          <p:cNvSpPr/>
          <p:nvPr/>
        </p:nvSpPr>
        <p:spPr>
          <a:xfrm>
            <a:off x="6461760" y="3928110"/>
            <a:ext cx="701040" cy="1619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Ubuntu" panose="020B0504030602030204" pitchFamily="34" charset="0"/>
              </a:rPr>
              <a:t>Не менее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DA4C92-0C39-272D-1B88-29D1495721A3}"/>
              </a:ext>
            </a:extLst>
          </p:cNvPr>
          <p:cNvSpPr/>
          <p:nvPr/>
        </p:nvSpPr>
        <p:spPr>
          <a:xfrm>
            <a:off x="6409434" y="4090034"/>
            <a:ext cx="753366" cy="2559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E5A9570-E1F5-A242-0B62-CF3C7F776EE5}"/>
              </a:ext>
            </a:extLst>
          </p:cNvPr>
          <p:cNvSpPr/>
          <p:nvPr/>
        </p:nvSpPr>
        <p:spPr>
          <a:xfrm>
            <a:off x="6409434" y="4345939"/>
            <a:ext cx="753365" cy="355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Ubuntu" panose="020B0504030602030204" pitchFamily="34" charset="0"/>
              </a:rPr>
              <a:t>дней 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Ubuntu" panose="020B0504030602030204" pitchFamily="34" charset="0"/>
              </a:rPr>
              <a:t>в неделю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6F8226-34F8-7EBB-FD6F-3F09E4B53832}"/>
              </a:ext>
            </a:extLst>
          </p:cNvPr>
          <p:cNvSpPr/>
          <p:nvPr/>
        </p:nvSpPr>
        <p:spPr>
          <a:xfrm>
            <a:off x="4571999" y="2655256"/>
            <a:ext cx="4295900" cy="8153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Нагрузка на мышцы</a:t>
            </a:r>
          </a:p>
          <a:p>
            <a:r>
              <a:rPr lang="ru-RU" sz="1600" dirty="0">
                <a:ln w="0"/>
                <a:solidFill>
                  <a:schemeClr val="tx1"/>
                </a:solidFill>
                <a:latin typeface="Ubuntu" panose="020B0504030602030204" pitchFamily="34" charset="0"/>
              </a:rPr>
              <a:t>Нагрузка, которая заставляет работать ваши мышцы интенсивнее, чем обычно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79DC32-8BEE-67D6-914F-4556E81AED39}"/>
              </a:ext>
            </a:extLst>
          </p:cNvPr>
          <p:cNvSpPr/>
          <p:nvPr/>
        </p:nvSpPr>
        <p:spPr>
          <a:xfrm>
            <a:off x="288544" y="5994255"/>
            <a:ext cx="7895336" cy="355470"/>
          </a:xfrm>
          <a:prstGeom prst="rect">
            <a:avLst/>
          </a:prstGeom>
          <a:solidFill>
            <a:srgbClr val="F4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ln w="0"/>
                <a:solidFill>
                  <a:schemeClr val="tx1"/>
                </a:solidFill>
                <a:latin typeface="Ubuntu" panose="020B0504030602030204" pitchFamily="34" charset="0"/>
              </a:rPr>
              <a:t>Нет времени на этой неделе? </a:t>
            </a:r>
            <a:r>
              <a:rPr lang="ru-RU" sz="1500" b="1" dirty="0">
                <a:ln w="0"/>
                <a:solidFill>
                  <a:schemeClr val="tx1"/>
                </a:solidFill>
                <a:latin typeface="Ubuntu" panose="020B0504030602030204" pitchFamily="34" charset="0"/>
              </a:rPr>
              <a:t>Начните всего с 5 минут! </a:t>
            </a:r>
            <a:r>
              <a:rPr lang="ru-RU" sz="1500" dirty="0">
                <a:ln w="0"/>
                <a:solidFill>
                  <a:schemeClr val="tx1"/>
                </a:solidFill>
                <a:latin typeface="Ubuntu" panose="020B0504030602030204" pitchFamily="34" charset="0"/>
              </a:rPr>
              <a:t>И постепенно прибавляйте </a:t>
            </a:r>
          </a:p>
        </p:txBody>
      </p:sp>
    </p:spTree>
    <p:extLst>
      <p:ext uri="{BB962C8B-B14F-4D97-AF65-F5344CB8AC3E}">
        <p14:creationId xmlns:p14="http://schemas.microsoft.com/office/powerpoint/2010/main" val="118441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4" y="161563"/>
            <a:ext cx="6197600" cy="1089978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Ubuntu"/>
              </a:rPr>
              <a:t>Четыре</a:t>
            </a:r>
            <a:r>
              <a:rPr lang="ru-RU" sz="3600" dirty="0">
                <a:latin typeface="Ubuntu"/>
              </a:rPr>
              <a:t> </a:t>
            </a:r>
            <a:r>
              <a:rPr lang="ru-RU" sz="3600" dirty="0" err="1">
                <a:latin typeface="Ubuntu"/>
              </a:rPr>
              <a:t>составляюшие</a:t>
            </a:r>
            <a:r>
              <a:rPr lang="ru-RU" sz="3600" dirty="0">
                <a:latin typeface="Ubuntu"/>
              </a:rPr>
              <a:t> </a:t>
            </a:r>
            <a:r>
              <a:rPr lang="en-US" sz="3600" dirty="0">
                <a:latin typeface="Ubuntu"/>
              </a:rPr>
              <a:t> части фитнеса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33911"/>
            <a:ext cx="9144000" cy="35045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674F28-38C1-3E37-6981-D29DB4D42544}"/>
              </a:ext>
            </a:extLst>
          </p:cNvPr>
          <p:cNvSpPr/>
          <p:nvPr/>
        </p:nvSpPr>
        <p:spPr>
          <a:xfrm>
            <a:off x="231494" y="5532119"/>
            <a:ext cx="1886866" cy="406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ВЫНОСЛИВОСТЬ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23070C-A4E1-3AF5-17EB-7FDB40303338}"/>
              </a:ext>
            </a:extLst>
          </p:cNvPr>
          <p:cNvSpPr/>
          <p:nvPr/>
        </p:nvSpPr>
        <p:spPr>
          <a:xfrm>
            <a:off x="2484474" y="5532119"/>
            <a:ext cx="1691640" cy="406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СИЛА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4FC7AE-7272-FAC6-C79B-7B6D3A7C442B}"/>
              </a:ext>
            </a:extLst>
          </p:cNvPr>
          <p:cNvSpPr/>
          <p:nvPr/>
        </p:nvSpPr>
        <p:spPr>
          <a:xfrm>
            <a:off x="4968417" y="5481337"/>
            <a:ext cx="1691640" cy="406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ГИБКОСТЬ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44F0AE-81DB-7C17-1869-759A1C57A232}"/>
              </a:ext>
            </a:extLst>
          </p:cNvPr>
          <p:cNvSpPr/>
          <p:nvPr/>
        </p:nvSpPr>
        <p:spPr>
          <a:xfrm>
            <a:off x="7353123" y="5471157"/>
            <a:ext cx="1691640" cy="406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РАВНОВЕСИЕ</a:t>
            </a:r>
          </a:p>
        </p:txBody>
      </p:sp>
    </p:spTree>
    <p:extLst>
      <p:ext uri="{BB962C8B-B14F-4D97-AF65-F5344CB8AC3E}">
        <p14:creationId xmlns:p14="http://schemas.microsoft.com/office/powerpoint/2010/main" val="2261944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34884</TotalTime>
  <Words>2012</Words>
  <Application>Microsoft Office PowerPoint</Application>
  <PresentationFormat>On-screen Show (4:3)</PresentationFormat>
  <Paragraphs>224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Фитнес для Посланников Здоровья</vt:lpstr>
      <vt:lpstr>Что такое фитнес?</vt:lpstr>
      <vt:lpstr>Фитнес</vt:lpstr>
      <vt:lpstr>Почему фитнес  так важен?</vt:lpstr>
      <vt:lpstr>Fit 5</vt:lpstr>
      <vt:lpstr>Физическая активность</vt:lpstr>
      <vt:lpstr>Физическая активность и упражнения</vt:lpstr>
      <vt:lpstr>PowerPoint Presentation</vt:lpstr>
      <vt:lpstr>Четыре составляюшие  части фитнеса</vt:lpstr>
      <vt:lpstr>Выносливость</vt:lpstr>
      <vt:lpstr>Тренировка  на выносливость</vt:lpstr>
      <vt:lpstr>Сила</vt:lpstr>
      <vt:lpstr>Силовые мероприятия</vt:lpstr>
      <vt:lpstr>Гибкость</vt:lpstr>
      <vt:lpstr>Упражнения на развитие гибкости</vt:lpstr>
      <vt:lpstr>Равновеси</vt:lpstr>
      <vt:lpstr>Упражнения  на равновесие</vt:lpstr>
      <vt:lpstr>Фитнес-карты</vt:lpstr>
      <vt:lpstr>Советы для Посланников Здоровья</vt:lpstr>
      <vt:lpstr>Ключи к фитнесу</vt:lpstr>
      <vt:lpstr>Что вы можешь сделать?</vt:lpstr>
      <vt:lpstr>Ваше домашняя работа!</vt:lpstr>
      <vt:lpstr>Признание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Sub-title  Date</dc:title>
  <dc:creator>Microsoft Office User</dc:creator>
  <cp:keywords>, docId:D0C090815BA5532AB9500BEB490C81F8</cp:keywords>
  <cp:lastModifiedBy>Faith Chabedi</cp:lastModifiedBy>
  <cp:revision>113</cp:revision>
  <dcterms:created xsi:type="dcterms:W3CDTF">2016-07-26T16:26:50Z</dcterms:created>
  <dcterms:modified xsi:type="dcterms:W3CDTF">2024-11-27T16:07:28Z</dcterms:modified>
</cp:coreProperties>
</file>