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2"/>
  </p:notesMasterIdLst>
  <p:sldIdLst>
    <p:sldId id="256" r:id="rId3"/>
    <p:sldId id="814" r:id="rId4"/>
    <p:sldId id="829" r:id="rId5"/>
    <p:sldId id="782" r:id="rId6"/>
    <p:sldId id="797" r:id="rId7"/>
    <p:sldId id="825" r:id="rId8"/>
    <p:sldId id="798" r:id="rId9"/>
    <p:sldId id="821" r:id="rId10"/>
    <p:sldId id="799" r:id="rId11"/>
    <p:sldId id="756" r:id="rId12"/>
    <p:sldId id="839" r:id="rId13"/>
    <p:sldId id="836" r:id="rId14"/>
    <p:sldId id="837" r:id="rId15"/>
    <p:sldId id="840" r:id="rId16"/>
    <p:sldId id="841" r:id="rId17"/>
    <p:sldId id="842" r:id="rId18"/>
    <p:sldId id="843" r:id="rId19"/>
    <p:sldId id="844" r:id="rId20"/>
    <p:sldId id="845" r:id="rId21"/>
    <p:sldId id="838" r:id="rId22"/>
    <p:sldId id="827" r:id="rId23"/>
    <p:sldId id="846" r:id="rId24"/>
    <p:sldId id="847" r:id="rId25"/>
    <p:sldId id="832" r:id="rId26"/>
    <p:sldId id="833" r:id="rId27"/>
    <p:sldId id="818" r:id="rId28"/>
    <p:sldId id="802" r:id="rId29"/>
    <p:sldId id="813" r:id="rId30"/>
    <p:sldId id="382" r:id="rId31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60D529-39EE-48C7-A3D1-7D3D5387BE17}" v="1" dt="2024-10-17T06:44:29.4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960" autoAdjust="0"/>
  </p:normalViewPr>
  <p:slideViewPr>
    <p:cSldViewPr snapToGrid="0">
      <p:cViewPr varScale="1">
        <p:scale>
          <a:sx n="39" d="100"/>
          <a:sy n="39" d="100"/>
        </p:scale>
        <p:origin x="206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ith Chabedi" userId="2142cf2e-8ca9-46d9-9615-2430e226769d" providerId="ADAL" clId="{CA60D529-39EE-48C7-A3D1-7D3D5387BE17}"/>
    <pc:docChg chg="addSld modSld">
      <pc:chgData name="Faith Chabedi" userId="2142cf2e-8ca9-46d9-9615-2430e226769d" providerId="ADAL" clId="{CA60D529-39EE-48C7-A3D1-7D3D5387BE17}" dt="2024-10-17T06:44:29.433" v="0"/>
      <pc:docMkLst>
        <pc:docMk/>
      </pc:docMkLst>
      <pc:sldChg chg="add">
        <pc:chgData name="Faith Chabedi" userId="2142cf2e-8ca9-46d9-9615-2430e226769d" providerId="ADAL" clId="{CA60D529-39EE-48C7-A3D1-7D3D5387BE17}" dt="2024-10-17T06:44:29.433" v="0"/>
        <pc:sldMkLst>
          <pc:docMk/>
          <pc:sldMk cId="3738762734" sldId="382"/>
        </pc:sldMkLst>
      </pc:sldChg>
    </pc:docChg>
  </pc:docChgLst>
  <pc:docChgLst>
    <pc:chgData name="Kathryn Spivey" userId="e050a052-2dc1-4613-8f68-817edd95e6e7" providerId="ADAL" clId="{A6D0069D-EA57-485F-AC2B-F416A0ED7AA7}"/>
    <pc:docChg chg="delSld">
      <pc:chgData name="Kathryn Spivey" userId="e050a052-2dc1-4613-8f68-817edd95e6e7" providerId="ADAL" clId="{A6D0069D-EA57-485F-AC2B-F416A0ED7AA7}" dt="2022-08-24T01:48:58.995" v="0" actId="2696"/>
      <pc:docMkLst>
        <pc:docMk/>
      </pc:docMkLst>
      <pc:sldChg chg="del">
        <pc:chgData name="Kathryn Spivey" userId="e050a052-2dc1-4613-8f68-817edd95e6e7" providerId="ADAL" clId="{A6D0069D-EA57-485F-AC2B-F416A0ED7AA7}" dt="2022-08-24T01:48:58.995" v="0" actId="2696"/>
        <pc:sldMkLst>
          <pc:docMk/>
          <pc:sldMk cId="1268729032" sldId="8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FCB77A8-BF71-40B4-B47A-5FF8FA4EC0C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Редактирование стилей основного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CCC8316-FB35-4AC8-984C-370EF0F37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77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C8316-FB35-4AC8-984C-370EF0F37A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90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36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77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Использование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может</a:t>
            </a:r>
            <a:r>
              <a:rPr lang="en-US" dirty="0"/>
              <a:t> </a:t>
            </a:r>
            <a:r>
              <a:rPr lang="en-US" dirty="0" err="1"/>
              <a:t>быть</a:t>
            </a:r>
            <a:r>
              <a:rPr lang="en-US" dirty="0"/>
              <a:t> </a:t>
            </a:r>
            <a:r>
              <a:rPr lang="en-US" dirty="0" err="1"/>
              <a:t>очень</a:t>
            </a:r>
            <a:r>
              <a:rPr lang="en-US" dirty="0"/>
              <a:t> </a:t>
            </a:r>
            <a:r>
              <a:rPr lang="en-US" dirty="0" err="1"/>
              <a:t>мощной</a:t>
            </a:r>
            <a:r>
              <a:rPr lang="en-US" dirty="0"/>
              <a:t> </a:t>
            </a:r>
            <a:r>
              <a:rPr lang="en-US" dirty="0" err="1"/>
              <a:t>частью</a:t>
            </a:r>
            <a:r>
              <a:rPr lang="en-US" dirty="0"/>
              <a:t> </a:t>
            </a:r>
            <a:r>
              <a:rPr lang="en-US" dirty="0" err="1"/>
              <a:t>истории</a:t>
            </a:r>
            <a:r>
              <a:rPr lang="en-US" dirty="0"/>
              <a:t>. </a:t>
            </a:r>
            <a:r>
              <a:rPr lang="en-US" dirty="0" err="1"/>
              <a:t>Некоторые</a:t>
            </a:r>
            <a:r>
              <a:rPr lang="en-US" dirty="0"/>
              <a:t> </a:t>
            </a:r>
            <a:r>
              <a:rPr lang="en-US" baseline="0" dirty="0" err="1"/>
              <a:t>люди</a:t>
            </a:r>
            <a:r>
              <a:rPr lang="en-US" baseline="0" dirty="0"/>
              <a:t> </a:t>
            </a:r>
            <a:r>
              <a:rPr lang="en-US" baseline="0" dirty="0" err="1"/>
              <a:t>могут</a:t>
            </a:r>
            <a:r>
              <a:rPr lang="en-US" baseline="0" dirty="0"/>
              <a:t> </a:t>
            </a:r>
            <a:r>
              <a:rPr lang="en-US" baseline="0" dirty="0" err="1"/>
              <a:t>подумать</a:t>
            </a:r>
            <a:r>
              <a:rPr lang="en-US" baseline="0" dirty="0"/>
              <a:t>, </a:t>
            </a:r>
            <a:r>
              <a:rPr lang="en-US" baseline="0" dirty="0" err="1"/>
              <a:t>что</a:t>
            </a:r>
            <a:r>
              <a:rPr lang="en-US" baseline="0" dirty="0"/>
              <a:t> </a:t>
            </a:r>
            <a:r>
              <a:rPr lang="en-US" baseline="0" dirty="0" err="1"/>
              <a:t>объективные</a:t>
            </a:r>
            <a:r>
              <a:rPr lang="en-US" baseline="0" dirty="0"/>
              <a:t> </a:t>
            </a:r>
            <a:r>
              <a:rPr lang="en-US" baseline="0" dirty="0" err="1"/>
              <a:t>данные</a:t>
            </a:r>
            <a:r>
              <a:rPr lang="en-US" baseline="0" dirty="0"/>
              <a:t> </a:t>
            </a:r>
            <a:r>
              <a:rPr lang="en-US" baseline="0" dirty="0" err="1"/>
              <a:t>могут</a:t>
            </a:r>
            <a:r>
              <a:rPr lang="en-US" baseline="0" dirty="0"/>
              <a:t> </a:t>
            </a:r>
            <a:r>
              <a:rPr lang="en-US" baseline="0" dirty="0" err="1"/>
              <a:t>быть</a:t>
            </a:r>
            <a:r>
              <a:rPr lang="en-US" baseline="0" dirty="0"/>
              <a:t> </a:t>
            </a:r>
            <a:r>
              <a:rPr lang="en-US" baseline="0" dirty="0" err="1"/>
              <a:t>сухими</a:t>
            </a:r>
            <a:r>
              <a:rPr lang="en-US" baseline="0" dirty="0"/>
              <a:t>, </a:t>
            </a:r>
            <a:r>
              <a:rPr lang="en-US" baseline="0" dirty="0" err="1"/>
              <a:t>но</a:t>
            </a:r>
            <a:r>
              <a:rPr lang="en-US" baseline="0" dirty="0"/>
              <a:t> </a:t>
            </a:r>
            <a:r>
              <a:rPr lang="en-US" baseline="0" dirty="0" err="1"/>
              <a:t>при</a:t>
            </a:r>
            <a:r>
              <a:rPr lang="en-US" baseline="0" dirty="0"/>
              <a:t> </a:t>
            </a:r>
            <a:r>
              <a:rPr lang="en-US" baseline="0" dirty="0" err="1"/>
              <a:t>правильном</a:t>
            </a:r>
            <a:r>
              <a:rPr lang="en-US" baseline="0" dirty="0"/>
              <a:t> </a:t>
            </a:r>
            <a:r>
              <a:rPr lang="en-US" baseline="0" dirty="0" err="1"/>
              <a:t>использовании</a:t>
            </a:r>
            <a:r>
              <a:rPr lang="en-US" baseline="0" dirty="0"/>
              <a:t> </a:t>
            </a:r>
            <a:r>
              <a:rPr lang="en-US" baseline="0" dirty="0" err="1"/>
              <a:t>они</a:t>
            </a:r>
            <a:r>
              <a:rPr lang="en-US" baseline="0" dirty="0"/>
              <a:t> </a:t>
            </a:r>
            <a:r>
              <a:rPr lang="en-US" baseline="0" dirty="0" err="1"/>
              <a:t>могут</a:t>
            </a:r>
            <a:r>
              <a:rPr lang="en-US" baseline="0" dirty="0"/>
              <a:t> </a:t>
            </a:r>
            <a:r>
              <a:rPr lang="en-US" baseline="0" dirty="0" err="1"/>
              <a:t>добавить</a:t>
            </a:r>
            <a:r>
              <a:rPr lang="en-US" baseline="0" dirty="0"/>
              <a:t> </a:t>
            </a:r>
            <a:r>
              <a:rPr lang="en-US" baseline="0" dirty="0" err="1"/>
              <a:t>контекст</a:t>
            </a:r>
            <a:r>
              <a:rPr lang="en-US" baseline="0" dirty="0"/>
              <a:t> к </a:t>
            </a:r>
            <a:r>
              <a:rPr lang="en-US" baseline="0" dirty="0" err="1"/>
              <a:t>воздействию</a:t>
            </a:r>
            <a:r>
              <a:rPr lang="en-US" baseline="0" dirty="0"/>
              <a:t> </a:t>
            </a:r>
            <a:r>
              <a:rPr lang="en-US" baseline="0" dirty="0" err="1"/>
              <a:t>истории</a:t>
            </a:r>
            <a:r>
              <a:rPr lang="en-US" baseline="0" dirty="0"/>
              <a:t> и </a:t>
            </a:r>
            <a:r>
              <a:rPr lang="en-US" baseline="0" dirty="0" err="1"/>
              <a:t>помочь</a:t>
            </a:r>
            <a:r>
              <a:rPr lang="en-US" baseline="0" dirty="0"/>
              <a:t> </a:t>
            </a:r>
            <a:r>
              <a:rPr lang="en-US" baseline="0" dirty="0" err="1"/>
              <a:t>нарисовать</a:t>
            </a:r>
            <a:r>
              <a:rPr lang="en-US" baseline="0" dirty="0"/>
              <a:t> </a:t>
            </a:r>
            <a:r>
              <a:rPr lang="en-US" baseline="0" dirty="0" err="1"/>
              <a:t>картину</a:t>
            </a:r>
            <a:r>
              <a:rPr lang="en-US" baseline="0" dirty="0"/>
              <a:t>. </a:t>
            </a:r>
            <a:r>
              <a:rPr lang="ru-RU" baseline="0" dirty="0"/>
              <a:t>При</a:t>
            </a:r>
            <a:r>
              <a:rPr lang="en-US" baseline="0" dirty="0"/>
              <a:t> </a:t>
            </a:r>
            <a:r>
              <a:rPr lang="en-US" baseline="0" dirty="0" err="1"/>
              <a:t>это</a:t>
            </a:r>
            <a:r>
              <a:rPr lang="ru-RU" baseline="0" dirty="0"/>
              <a:t>м</a:t>
            </a:r>
            <a:r>
              <a:rPr lang="en-US" baseline="0" dirty="0"/>
              <a:t>, </a:t>
            </a:r>
            <a:r>
              <a:rPr lang="en-US" baseline="0" dirty="0" err="1"/>
              <a:t>лучше</a:t>
            </a:r>
            <a:r>
              <a:rPr lang="en-US" baseline="0" dirty="0"/>
              <a:t> </a:t>
            </a:r>
            <a:r>
              <a:rPr lang="en-US" baseline="0" dirty="0" err="1"/>
              <a:t>избегать</a:t>
            </a:r>
            <a:r>
              <a:rPr lang="en-US" baseline="0" dirty="0"/>
              <a:t> </a:t>
            </a:r>
            <a:r>
              <a:rPr lang="en-US" baseline="0" dirty="0" err="1"/>
              <a:t>использования</a:t>
            </a:r>
            <a:r>
              <a:rPr lang="en-US" baseline="0" dirty="0"/>
              <a:t> </a:t>
            </a:r>
            <a:r>
              <a:rPr lang="en-US" baseline="0" dirty="0" err="1"/>
              <a:t>данных</a:t>
            </a:r>
            <a:r>
              <a:rPr lang="en-US" baseline="0" dirty="0"/>
              <a:t> в </a:t>
            </a:r>
            <a:r>
              <a:rPr lang="en-US" baseline="0" dirty="0" err="1"/>
              <a:t>заголовке</a:t>
            </a:r>
            <a:r>
              <a:rPr lang="en-US" baseline="0" dirty="0"/>
              <a:t> и </a:t>
            </a:r>
            <a:r>
              <a:rPr lang="en-US" baseline="0" dirty="0" err="1"/>
              <a:t>больше</a:t>
            </a:r>
            <a:r>
              <a:rPr lang="en-US" baseline="0" dirty="0"/>
              <a:t> </a:t>
            </a:r>
            <a:r>
              <a:rPr lang="en-US" baseline="0" dirty="0" err="1"/>
              <a:t>использовать</a:t>
            </a:r>
            <a:r>
              <a:rPr lang="en-US" baseline="0" dirty="0"/>
              <a:t> </a:t>
            </a:r>
            <a:r>
              <a:rPr lang="en-US" baseline="0" dirty="0" err="1"/>
              <a:t>их</a:t>
            </a:r>
            <a:r>
              <a:rPr lang="en-US" baseline="0" dirty="0"/>
              <a:t> в </a:t>
            </a:r>
            <a:r>
              <a:rPr lang="en-US" baseline="0" dirty="0" err="1"/>
              <a:t>основной</a:t>
            </a:r>
            <a:r>
              <a:rPr lang="en-US" baseline="0" dirty="0"/>
              <a:t> </a:t>
            </a:r>
            <a:r>
              <a:rPr lang="en-US" baseline="0" dirty="0" err="1"/>
              <a:t>части</a:t>
            </a:r>
            <a:r>
              <a:rPr lang="en-US" baseline="0" dirty="0"/>
              <a:t> </a:t>
            </a:r>
            <a:r>
              <a:rPr lang="en-US" baseline="0" dirty="0" err="1"/>
              <a:t>истории</a:t>
            </a:r>
            <a:r>
              <a:rPr lang="en-US" baseline="0" dirty="0"/>
              <a:t>. </a:t>
            </a:r>
            <a:r>
              <a:rPr lang="en-US" baseline="0" dirty="0" err="1"/>
              <a:t>Например</a:t>
            </a:r>
            <a:r>
              <a:rPr lang="en-US" baseline="0" dirty="0"/>
              <a:t>: (</a:t>
            </a:r>
            <a:r>
              <a:rPr lang="en-US" baseline="0" dirty="0" err="1"/>
              <a:t>первый</a:t>
            </a:r>
            <a:r>
              <a:rPr lang="en-US" baseline="0" dirty="0"/>
              <a:t> </a:t>
            </a:r>
            <a:r>
              <a:rPr lang="en-US" baseline="0" dirty="0" err="1"/>
              <a:t>пример</a:t>
            </a:r>
            <a:r>
              <a:rPr lang="en-US" baseline="0" dirty="0"/>
              <a:t>).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Приведите пример того, как превратить вторую точку данных в заголовок?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52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87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В</a:t>
            </a:r>
            <a:r>
              <a:rPr lang="en-US" baseline="0" dirty="0"/>
              <a:t>ы </a:t>
            </a:r>
            <a:r>
              <a:rPr lang="en-US" baseline="0" dirty="0" err="1"/>
              <a:t>выступае</a:t>
            </a:r>
            <a:r>
              <a:rPr lang="ru-RU" baseline="0" dirty="0"/>
              <a:t>те</a:t>
            </a:r>
            <a:r>
              <a:rPr lang="en-US" baseline="0" dirty="0"/>
              <a:t> </a:t>
            </a:r>
            <a:r>
              <a:rPr lang="en-US" baseline="0" dirty="0" err="1"/>
              <a:t>от</a:t>
            </a:r>
            <a:r>
              <a:rPr lang="en-US" baseline="0" dirty="0"/>
              <a:t> </a:t>
            </a:r>
            <a:r>
              <a:rPr lang="en-US" baseline="0" dirty="0" err="1"/>
              <a:t>имени</a:t>
            </a:r>
            <a:r>
              <a:rPr lang="en-US" baseline="0" dirty="0"/>
              <a:t> </a:t>
            </a:r>
            <a:r>
              <a:rPr lang="en-US" baseline="0" dirty="0" err="1"/>
              <a:t>Движения</a:t>
            </a:r>
            <a:r>
              <a:rPr lang="en-US" baseline="0" dirty="0"/>
              <a:t> и </a:t>
            </a:r>
            <a:r>
              <a:rPr lang="ru-RU" baseline="0" dirty="0"/>
              <a:t>делитесь</a:t>
            </a:r>
            <a:r>
              <a:rPr lang="en-US" baseline="0" dirty="0"/>
              <a:t> </a:t>
            </a:r>
            <a:r>
              <a:rPr lang="en-US" baseline="0" dirty="0" err="1"/>
              <a:t>своей</a:t>
            </a:r>
            <a:r>
              <a:rPr lang="en-US" baseline="0" dirty="0"/>
              <a:t> </a:t>
            </a:r>
            <a:r>
              <a:rPr lang="en-US" baseline="0" dirty="0" err="1"/>
              <a:t>историей</a:t>
            </a:r>
            <a:r>
              <a:rPr lang="en-US" baseline="0" dirty="0"/>
              <a:t>.</a:t>
            </a:r>
          </a:p>
          <a:p>
            <a:pPr marL="0" marR="0" lvl="0" indent="0" algn="l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Вы</a:t>
            </a:r>
            <a:r>
              <a:rPr lang="en-US" baseline="0" dirty="0"/>
              <a:t> </a:t>
            </a:r>
            <a:r>
              <a:rPr lang="ru-RU" baseline="0" dirty="0"/>
              <a:t>должны</a:t>
            </a:r>
            <a:r>
              <a:rPr lang="en-US" baseline="0" dirty="0"/>
              <a:t> </a:t>
            </a:r>
            <a:r>
              <a:rPr lang="en-US" baseline="0" dirty="0" err="1"/>
              <a:t>четко</a:t>
            </a:r>
            <a:r>
              <a:rPr lang="en-US" baseline="0" dirty="0"/>
              <a:t> и </a:t>
            </a:r>
            <a:r>
              <a:rPr lang="en-US" baseline="0" dirty="0" err="1"/>
              <a:t>эффективно</a:t>
            </a:r>
            <a:r>
              <a:rPr lang="en-US" baseline="0" dirty="0"/>
              <a:t> </a:t>
            </a:r>
            <a:r>
              <a:rPr lang="ru-RU" baseline="0" dirty="0"/>
              <a:t>излагать</a:t>
            </a:r>
            <a:r>
              <a:rPr lang="en-US" baseline="0" dirty="0"/>
              <a:t> </a:t>
            </a:r>
            <a:r>
              <a:rPr lang="en-US" baseline="0" dirty="0" err="1"/>
              <a:t>свои</a:t>
            </a:r>
            <a:r>
              <a:rPr lang="en-US" baseline="0" dirty="0"/>
              <a:t> </a:t>
            </a:r>
            <a:r>
              <a:rPr lang="en-US" baseline="0" dirty="0" err="1"/>
              <a:t>ключевые</a:t>
            </a:r>
            <a:r>
              <a:rPr lang="en-US" baseline="0" dirty="0"/>
              <a:t> </a:t>
            </a:r>
            <a:r>
              <a:rPr lang="en-US" baseline="0" dirty="0" err="1"/>
              <a:t>мысли</a:t>
            </a:r>
            <a:r>
              <a:rPr lang="en-US" baseline="0" dirty="0"/>
              <a:t> </a:t>
            </a:r>
            <a:r>
              <a:rPr lang="en-US" baseline="0" dirty="0" err="1"/>
              <a:t>на</a:t>
            </a:r>
            <a:r>
              <a:rPr lang="en-US" baseline="0" dirty="0"/>
              <a:t> </a:t>
            </a:r>
            <a:r>
              <a:rPr lang="en-US" baseline="0" dirty="0" err="1"/>
              <a:t>протяжении</a:t>
            </a:r>
            <a:r>
              <a:rPr lang="en-US" baseline="0" dirty="0"/>
              <a:t> </a:t>
            </a:r>
            <a:r>
              <a:rPr lang="en-US" baseline="0" dirty="0" err="1"/>
              <a:t>всего</a:t>
            </a:r>
            <a:r>
              <a:rPr lang="en-US" baseline="0" dirty="0"/>
              <a:t> </a:t>
            </a:r>
            <a:r>
              <a:rPr lang="ru-RU" baseline="0" dirty="0"/>
              <a:t>интервью</a:t>
            </a:r>
            <a:r>
              <a:rPr lang="en-US" baseline="0" dirty="0"/>
              <a:t>.</a:t>
            </a:r>
          </a:p>
          <a:p>
            <a:pPr marL="0" marR="0" lvl="0" indent="0" algn="l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Вам</a:t>
            </a:r>
            <a:r>
              <a:rPr lang="en-US" baseline="0" dirty="0"/>
              <a:t> </a:t>
            </a:r>
            <a:r>
              <a:rPr lang="en-US" baseline="0" dirty="0" err="1"/>
              <a:t>следует</a:t>
            </a:r>
            <a:r>
              <a:rPr lang="en-US" baseline="0" dirty="0"/>
              <a:t> </a:t>
            </a:r>
            <a:r>
              <a:rPr lang="en-US" baseline="0" dirty="0" err="1"/>
              <a:t>сосредоточиться</a:t>
            </a:r>
            <a:r>
              <a:rPr lang="en-US" baseline="0" dirty="0"/>
              <a:t> </a:t>
            </a:r>
            <a:r>
              <a:rPr lang="en-US" baseline="0" dirty="0" err="1"/>
              <a:t>не</a:t>
            </a:r>
            <a:r>
              <a:rPr lang="en-US" baseline="0" dirty="0"/>
              <a:t> </a:t>
            </a:r>
            <a:r>
              <a:rPr lang="en-US" baseline="0" dirty="0" err="1"/>
              <a:t>более</a:t>
            </a:r>
            <a:r>
              <a:rPr lang="en-US" baseline="0" dirty="0"/>
              <a:t> </a:t>
            </a:r>
            <a:r>
              <a:rPr lang="en-US" baseline="0" dirty="0" err="1"/>
              <a:t>чем</a:t>
            </a:r>
            <a:r>
              <a:rPr lang="en-US" baseline="0" dirty="0"/>
              <a:t> </a:t>
            </a:r>
            <a:r>
              <a:rPr lang="en-US" baseline="0" dirty="0" err="1"/>
              <a:t>на</a:t>
            </a:r>
            <a:r>
              <a:rPr lang="en-US" baseline="0" dirty="0"/>
              <a:t> 3 </a:t>
            </a:r>
            <a:r>
              <a:rPr lang="en-US" baseline="0" dirty="0" err="1"/>
              <a:t>ключевых</a:t>
            </a:r>
            <a:r>
              <a:rPr lang="en-US" baseline="0" dirty="0"/>
              <a:t> </a:t>
            </a:r>
            <a:r>
              <a:rPr lang="ru-RU" baseline="0" dirty="0"/>
              <a:t>идей</a:t>
            </a:r>
            <a:r>
              <a:rPr lang="en-US" baseline="0" dirty="0"/>
              <a:t>. </a:t>
            </a:r>
          </a:p>
          <a:p>
            <a:pPr marL="0" marR="0" lvl="0" indent="0" algn="l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Используй</a:t>
            </a:r>
            <a:r>
              <a:rPr lang="ru-RU" baseline="0" dirty="0"/>
              <a:t>те</a:t>
            </a:r>
            <a:r>
              <a:rPr lang="en-US" baseline="0" dirty="0"/>
              <a:t> </a:t>
            </a:r>
            <a:r>
              <a:rPr lang="en-US" baseline="0" dirty="0" err="1"/>
              <a:t>слова</a:t>
            </a:r>
            <a:r>
              <a:rPr lang="en-US" baseline="0" dirty="0"/>
              <a:t> и </a:t>
            </a:r>
            <a:r>
              <a:rPr lang="en-US" baseline="0" dirty="0" err="1"/>
              <a:t>фразы</a:t>
            </a:r>
            <a:r>
              <a:rPr lang="en-US" baseline="0" dirty="0"/>
              <a:t>, </a:t>
            </a:r>
            <a:r>
              <a:rPr lang="en-US" baseline="0" dirty="0" err="1"/>
              <a:t>которые</a:t>
            </a:r>
            <a:r>
              <a:rPr lang="en-US" baseline="0" dirty="0"/>
              <a:t> </a:t>
            </a:r>
            <a:r>
              <a:rPr lang="en-US" baseline="0" dirty="0" err="1"/>
              <a:t>будут</a:t>
            </a:r>
            <a:r>
              <a:rPr lang="en-US" baseline="0" dirty="0"/>
              <a:t> </a:t>
            </a:r>
            <a:r>
              <a:rPr lang="en-US" baseline="0" dirty="0" err="1"/>
              <a:t>понятны</a:t>
            </a:r>
            <a:r>
              <a:rPr lang="en-US" baseline="0" dirty="0"/>
              <a:t> </a:t>
            </a:r>
            <a:r>
              <a:rPr lang="ru-RU" baseline="0" dirty="0"/>
              <a:t>вашей</a:t>
            </a:r>
            <a:r>
              <a:rPr lang="en-US" baseline="0" dirty="0"/>
              <a:t> </a:t>
            </a:r>
            <a:r>
              <a:rPr lang="en-US" baseline="0" dirty="0" err="1"/>
              <a:t>аудитории</a:t>
            </a:r>
            <a:r>
              <a:rPr lang="en-US" baseline="0" dirty="0"/>
              <a:t>.  </a:t>
            </a:r>
            <a:r>
              <a:rPr lang="en-US" sz="1200" dirty="0" err="1">
                <a:solidFill>
                  <a:srgbClr val="000000"/>
                </a:solidFill>
                <a:cs typeface="Ubuntu"/>
              </a:rPr>
              <a:t>Объясняй</a:t>
            </a:r>
            <a:r>
              <a:rPr lang="ru-RU" sz="1200" dirty="0">
                <a:solidFill>
                  <a:srgbClr val="000000"/>
                </a:solidFill>
                <a:cs typeface="Ubuntu"/>
              </a:rPr>
              <a:t>те</a:t>
            </a:r>
            <a:r>
              <a:rPr lang="en-US" sz="1200" dirty="0">
                <a:solidFill>
                  <a:srgbClr val="000000"/>
                </a:solidFill>
                <a:cs typeface="Ubuntu"/>
              </a:rPr>
              <a:t> </a:t>
            </a:r>
            <a:r>
              <a:rPr lang="en-US" sz="1200" dirty="0" err="1">
                <a:solidFill>
                  <a:srgbClr val="000000"/>
                </a:solidFill>
                <a:cs typeface="Ubuntu"/>
              </a:rPr>
              <a:t>вещи</a:t>
            </a:r>
            <a:r>
              <a:rPr lang="en-US" sz="1200" dirty="0">
                <a:solidFill>
                  <a:srgbClr val="000000"/>
                </a:solidFill>
                <a:cs typeface="Ubuntu"/>
              </a:rPr>
              <a:t> </a:t>
            </a:r>
            <a:r>
              <a:rPr lang="en-US" sz="1200" dirty="0" err="1">
                <a:solidFill>
                  <a:srgbClr val="000000"/>
                </a:solidFill>
                <a:cs typeface="Ubuntu"/>
              </a:rPr>
              <a:t>так</a:t>
            </a:r>
            <a:r>
              <a:rPr lang="ru-RU" sz="1200" dirty="0">
                <a:solidFill>
                  <a:srgbClr val="000000"/>
                </a:solidFill>
                <a:cs typeface="Ubuntu"/>
              </a:rPr>
              <a:t>им образом</a:t>
            </a:r>
            <a:r>
              <a:rPr lang="en-US" sz="1200" dirty="0">
                <a:solidFill>
                  <a:srgbClr val="000000"/>
                </a:solidFill>
                <a:cs typeface="Ubuntu"/>
              </a:rPr>
              <a:t>, </a:t>
            </a:r>
            <a:r>
              <a:rPr lang="en-US" sz="1200" dirty="0" err="1">
                <a:solidFill>
                  <a:srgbClr val="000000"/>
                </a:solidFill>
                <a:cs typeface="Ubuntu"/>
              </a:rPr>
              <a:t>чтобы</a:t>
            </a:r>
            <a:r>
              <a:rPr lang="en-US" sz="1200" dirty="0">
                <a:solidFill>
                  <a:srgbClr val="000000"/>
                </a:solidFill>
                <a:cs typeface="Ubuntu"/>
              </a:rPr>
              <a:t> </a:t>
            </a:r>
            <a:r>
              <a:rPr lang="en-US" sz="1200" dirty="0" err="1">
                <a:solidFill>
                  <a:srgbClr val="000000"/>
                </a:solidFill>
                <a:cs typeface="Ubuntu"/>
              </a:rPr>
              <a:t>их</a:t>
            </a:r>
            <a:r>
              <a:rPr lang="en-US" sz="1200" dirty="0">
                <a:solidFill>
                  <a:srgbClr val="000000"/>
                </a:solidFill>
                <a:cs typeface="Ubuntu"/>
              </a:rPr>
              <a:t> </a:t>
            </a:r>
            <a:r>
              <a:rPr lang="en-US" sz="1200" dirty="0" err="1">
                <a:solidFill>
                  <a:srgbClr val="000000"/>
                </a:solidFill>
                <a:cs typeface="Ubuntu"/>
              </a:rPr>
              <a:t>смысл</a:t>
            </a:r>
            <a:r>
              <a:rPr lang="en-US" sz="1200" dirty="0">
                <a:solidFill>
                  <a:srgbClr val="000000"/>
                </a:solidFill>
                <a:cs typeface="Ubuntu"/>
              </a:rPr>
              <a:t> </a:t>
            </a:r>
            <a:r>
              <a:rPr lang="en-US" sz="1200" dirty="0" err="1">
                <a:solidFill>
                  <a:srgbClr val="000000"/>
                </a:solidFill>
                <a:cs typeface="Ubuntu"/>
              </a:rPr>
              <a:t>был</a:t>
            </a:r>
            <a:r>
              <a:rPr lang="en-US" sz="1200" dirty="0">
                <a:solidFill>
                  <a:srgbClr val="000000"/>
                </a:solidFill>
                <a:cs typeface="Ubuntu"/>
              </a:rPr>
              <a:t> </a:t>
            </a:r>
            <a:r>
              <a:rPr lang="en-US" sz="1200" dirty="0" err="1">
                <a:solidFill>
                  <a:srgbClr val="000000"/>
                </a:solidFill>
                <a:cs typeface="Ubuntu"/>
              </a:rPr>
              <a:t>понятен</a:t>
            </a:r>
            <a:r>
              <a:rPr lang="en-US" sz="1200" i="1" dirty="0">
                <a:solidFill>
                  <a:srgbClr val="000000"/>
                </a:solidFill>
                <a:cs typeface="Ubuntu"/>
              </a:rPr>
              <a:t>.</a:t>
            </a:r>
          </a:p>
          <a:p>
            <a:pPr marL="0" marR="0" lvl="0" indent="0" algn="l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defTabSz="942289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46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r>
              <a:rPr lang="en-US" baseline="0" dirty="0"/>
              <a:t>-</a:t>
            </a:r>
            <a:r>
              <a:rPr lang="en-US" baseline="0" dirty="0" err="1"/>
              <a:t>За</a:t>
            </a:r>
            <a:r>
              <a:rPr lang="en-US" baseline="0" dirty="0"/>
              <a:t> </a:t>
            </a:r>
            <a:r>
              <a:rPr lang="en-US" baseline="0" dirty="0" err="1"/>
              <a:t>пределами</a:t>
            </a:r>
            <a:r>
              <a:rPr lang="en-US" baseline="0" dirty="0"/>
              <a:t> </a:t>
            </a:r>
            <a:r>
              <a:rPr lang="en-US" baseline="0" dirty="0" err="1"/>
              <a:t>нашей</a:t>
            </a:r>
            <a:r>
              <a:rPr lang="en-US" baseline="0" dirty="0"/>
              <a:t> </a:t>
            </a:r>
            <a:r>
              <a:rPr lang="en-US" baseline="0" dirty="0" err="1"/>
              <a:t>семьи</a:t>
            </a:r>
            <a:r>
              <a:rPr lang="en-US" baseline="0" dirty="0"/>
              <a:t> </a:t>
            </a:r>
            <a:r>
              <a:rPr lang="en-US" baseline="0" dirty="0" err="1"/>
              <a:t>Специальной</a:t>
            </a:r>
            <a:r>
              <a:rPr lang="en-US" baseline="0" dirty="0"/>
              <a:t> </a:t>
            </a:r>
            <a:r>
              <a:rPr lang="en-US" baseline="0" dirty="0" err="1"/>
              <a:t>Олимпиады</a:t>
            </a:r>
            <a:r>
              <a:rPr lang="en-US" baseline="0" dirty="0"/>
              <a:t> </a:t>
            </a:r>
            <a:r>
              <a:rPr lang="en-US" baseline="0" dirty="0" err="1"/>
              <a:t>широкая</a:t>
            </a:r>
            <a:r>
              <a:rPr lang="en-US" baseline="0" dirty="0"/>
              <a:t> </a:t>
            </a:r>
            <a:r>
              <a:rPr lang="en-US" baseline="0" dirty="0" err="1"/>
              <a:t>публика</a:t>
            </a:r>
            <a:r>
              <a:rPr lang="en-US" baseline="0" dirty="0"/>
              <a:t> </a:t>
            </a:r>
            <a:r>
              <a:rPr lang="en-US" baseline="0" dirty="0" err="1"/>
              <a:t>не</a:t>
            </a:r>
            <a:r>
              <a:rPr lang="en-US" baseline="0" dirty="0"/>
              <a:t> </a:t>
            </a:r>
            <a:r>
              <a:rPr lang="en-US" baseline="0" dirty="0" err="1"/>
              <a:t>понимает</a:t>
            </a:r>
            <a:r>
              <a:rPr lang="en-US" baseline="0" dirty="0"/>
              <a:t>, </a:t>
            </a:r>
            <a:r>
              <a:rPr lang="en-US" baseline="0" dirty="0" err="1"/>
              <a:t>что</a:t>
            </a:r>
            <a:r>
              <a:rPr lang="en-US" baseline="0" dirty="0"/>
              <a:t> </a:t>
            </a:r>
            <a:r>
              <a:rPr lang="en-US" baseline="0" dirty="0" err="1"/>
              <a:t>такое</a:t>
            </a:r>
            <a:r>
              <a:rPr lang="en-US" baseline="0" dirty="0"/>
              <a:t> </a:t>
            </a:r>
            <a:r>
              <a:rPr lang="en-US" baseline="0" dirty="0" err="1"/>
              <a:t>эти</a:t>
            </a:r>
            <a:r>
              <a:rPr lang="en-US" baseline="0" dirty="0"/>
              <a:t> </a:t>
            </a:r>
            <a:r>
              <a:rPr lang="en-US" baseline="0" dirty="0" err="1"/>
              <a:t>объяснения</a:t>
            </a:r>
            <a:r>
              <a:rPr lang="en-US" baseline="0" dirty="0"/>
              <a:t>.</a:t>
            </a:r>
          </a:p>
          <a:p>
            <a:pPr defTabSz="942289">
              <a:defRPr/>
            </a:pPr>
            <a:r>
              <a:rPr lang="en-US" baseline="0" dirty="0"/>
              <a:t>- </a:t>
            </a:r>
            <a:r>
              <a:rPr lang="ru-RU" baseline="0" dirty="0"/>
              <a:t>В</a:t>
            </a:r>
            <a:r>
              <a:rPr lang="en-US" baseline="0" dirty="0"/>
              <a:t>ы </a:t>
            </a:r>
            <a:r>
              <a:rPr lang="en-US" baseline="0" dirty="0" err="1"/>
              <a:t>должен</a:t>
            </a:r>
            <a:r>
              <a:rPr lang="en-US" baseline="0" dirty="0"/>
              <a:t> </a:t>
            </a:r>
            <a:r>
              <a:rPr lang="en-US" baseline="0" dirty="0" err="1"/>
              <a:t>объяснить</a:t>
            </a:r>
            <a:r>
              <a:rPr lang="en-US" baseline="0" dirty="0"/>
              <a:t> </a:t>
            </a:r>
            <a:r>
              <a:rPr lang="en-US" baseline="0" dirty="0" err="1"/>
              <a:t>их</a:t>
            </a:r>
            <a:r>
              <a:rPr lang="ru-RU" baseline="0" dirty="0"/>
              <a:t> значение</a:t>
            </a:r>
            <a:r>
              <a:rPr lang="en-US" baseline="0" dirty="0"/>
              <a:t>, </a:t>
            </a:r>
            <a:r>
              <a:rPr lang="en-US" baseline="0" dirty="0" err="1"/>
              <a:t>когда</a:t>
            </a:r>
            <a:r>
              <a:rPr lang="en-US" baseline="0" dirty="0"/>
              <a:t> </a:t>
            </a:r>
            <a:r>
              <a:rPr lang="en-US" baseline="0" dirty="0" err="1"/>
              <a:t>говори</a:t>
            </a:r>
            <a:r>
              <a:rPr lang="ru-RU" baseline="0" dirty="0"/>
              <a:t>те</a:t>
            </a:r>
            <a:r>
              <a:rPr lang="en-US" baseline="0" dirty="0"/>
              <a:t> о </a:t>
            </a:r>
            <a:r>
              <a:rPr lang="en-US" baseline="0" dirty="0" err="1"/>
              <a:t>них</a:t>
            </a:r>
            <a:r>
              <a:rPr lang="en-US" baseline="0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59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42289">
              <a:buFontTx/>
              <a:buChar char="-"/>
              <a:defRPr/>
            </a:pPr>
            <a:r>
              <a:rPr lang="en-US" baseline="0" dirty="0" err="1"/>
              <a:t>Всегда</a:t>
            </a:r>
            <a:r>
              <a:rPr lang="en-US" baseline="0" dirty="0"/>
              <a:t> </a:t>
            </a:r>
            <a:r>
              <a:rPr lang="en-US" baseline="0" dirty="0" err="1"/>
              <a:t>обращай</a:t>
            </a:r>
            <a:r>
              <a:rPr lang="ru-RU" baseline="0" dirty="0" err="1"/>
              <a:t>тесь</a:t>
            </a:r>
            <a:r>
              <a:rPr lang="en-US" baseline="0" dirty="0"/>
              <a:t> к </a:t>
            </a:r>
            <a:r>
              <a:rPr lang="en-US" baseline="0" dirty="0" err="1"/>
              <a:t>нашему</a:t>
            </a:r>
            <a:r>
              <a:rPr lang="en-US" baseline="0" dirty="0"/>
              <a:t> </a:t>
            </a:r>
            <a:r>
              <a:rPr lang="en-US" baseline="0" dirty="0" err="1"/>
              <a:t>руководству</a:t>
            </a:r>
            <a:r>
              <a:rPr lang="en-US" baseline="0" dirty="0"/>
              <a:t> </a:t>
            </a:r>
            <a:r>
              <a:rPr lang="en-US" baseline="0" dirty="0" err="1"/>
              <a:t>по</a:t>
            </a:r>
            <a:r>
              <a:rPr lang="en-US" baseline="0" dirty="0"/>
              <a:t> </a:t>
            </a:r>
            <a:r>
              <a:rPr lang="en-US" baseline="0" dirty="0" err="1"/>
              <a:t>стилю</a:t>
            </a:r>
            <a:r>
              <a:rPr lang="en-US" baseline="0" dirty="0"/>
              <a:t>, </a:t>
            </a:r>
            <a:r>
              <a:rPr lang="en-US" baseline="0" dirty="0" err="1"/>
              <a:t>если</a:t>
            </a:r>
            <a:r>
              <a:rPr lang="en-US" baseline="0" dirty="0"/>
              <a:t> </a:t>
            </a:r>
            <a:r>
              <a:rPr lang="ru-RU" baseline="0" dirty="0"/>
              <a:t>вам</a:t>
            </a:r>
            <a:r>
              <a:rPr lang="en-US" baseline="0" dirty="0"/>
              <a:t> </a:t>
            </a:r>
            <a:r>
              <a:rPr lang="en-US" baseline="0" dirty="0" err="1"/>
              <a:t>нужна</a:t>
            </a:r>
            <a:r>
              <a:rPr lang="en-US" baseline="0" dirty="0"/>
              <a:t> </a:t>
            </a:r>
            <a:r>
              <a:rPr lang="en-US" baseline="0" dirty="0" err="1"/>
              <a:t>помощь</a:t>
            </a:r>
            <a:r>
              <a:rPr lang="en-US" baseline="0" dirty="0"/>
              <a:t>!  </a:t>
            </a:r>
            <a:r>
              <a:rPr lang="en-US" baseline="0" dirty="0" err="1"/>
              <a:t>Оно</a:t>
            </a:r>
            <a:r>
              <a:rPr lang="en-US" baseline="0" dirty="0"/>
              <a:t> </a:t>
            </a:r>
            <a:r>
              <a:rPr lang="en-US" baseline="0" dirty="0" err="1"/>
              <a:t>находится</a:t>
            </a:r>
            <a:r>
              <a:rPr lang="en-US" baseline="0" dirty="0"/>
              <a:t> в </a:t>
            </a:r>
            <a:r>
              <a:rPr lang="en-US" baseline="0" dirty="0" err="1"/>
              <a:t>разделе</a:t>
            </a:r>
            <a:r>
              <a:rPr lang="en-US" baseline="0" dirty="0"/>
              <a:t> "</a:t>
            </a:r>
            <a:r>
              <a:rPr lang="en-US" baseline="0" dirty="0" err="1"/>
              <a:t>Ресурсы</a:t>
            </a:r>
            <a:r>
              <a:rPr lang="en-US" baseline="0" dirty="0"/>
              <a:t>".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44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Примечание</a:t>
            </a:r>
            <a:r>
              <a:rPr lang="en-US" dirty="0"/>
              <a:t> </a:t>
            </a:r>
            <a:r>
              <a:rPr lang="en-US" dirty="0" err="1"/>
              <a:t>фасилитатора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Попроси</a:t>
            </a:r>
            <a:r>
              <a:rPr lang="ru-RU" dirty="0"/>
              <a:t>те</a:t>
            </a:r>
            <a:r>
              <a:rPr lang="en-US" dirty="0"/>
              <a:t> </a:t>
            </a:r>
            <a:r>
              <a:rPr lang="en-US" dirty="0" err="1"/>
              <a:t>группу</a:t>
            </a:r>
            <a:r>
              <a:rPr lang="en-US" dirty="0"/>
              <a:t> </a:t>
            </a:r>
            <a:r>
              <a:rPr lang="en-US" dirty="0" err="1"/>
              <a:t>предложить</a:t>
            </a:r>
            <a:r>
              <a:rPr lang="en-US" dirty="0"/>
              <a:t> </a:t>
            </a:r>
            <a:r>
              <a:rPr lang="en-US" dirty="0" err="1"/>
              <a:t>другие</a:t>
            </a:r>
            <a:r>
              <a:rPr lang="en-US" dirty="0"/>
              <a:t> </a:t>
            </a:r>
            <a:r>
              <a:rPr lang="en-US" dirty="0" err="1"/>
              <a:t>Призывы</a:t>
            </a:r>
            <a:r>
              <a:rPr lang="en-US" dirty="0"/>
              <a:t> к </a:t>
            </a:r>
            <a:r>
              <a:rPr lang="en-US" dirty="0" err="1"/>
              <a:t>действию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3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 defTabSz="942289">
              <a:buFontTx/>
              <a:buChar char="-"/>
              <a:defRPr/>
            </a:pPr>
            <a:endParaRPr lang="en-US" baseline="0"/>
          </a:p>
          <a:p>
            <a:pPr defTabSz="942289">
              <a:defRPr/>
            </a:pP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36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1pPr>
            <a:lvl2pPr marL="778335" indent="-29935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2pPr>
            <a:lvl3pPr marL="1197437" indent="-2394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3pPr>
            <a:lvl4pPr marL="1676412" indent="-2394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4pPr>
            <a:lvl5pPr marL="2155387" indent="-2394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5pPr>
            <a:lvl6pPr marL="2634362" indent="-2394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6pPr>
            <a:lvl7pPr marL="3113336" indent="-2394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7pPr>
            <a:lvl8pPr marL="3592311" indent="-2394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8pPr>
            <a:lvl9pPr marL="4071287" indent="-2394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173B5B-18E8-4808-8095-3625D7BD8C4E}" type="slidenum">
              <a:rPr lang="en-US" altLang="en-US" smtClean="0"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549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Вы</a:t>
            </a:r>
            <a:r>
              <a:rPr lang="en-US" dirty="0"/>
              <a:t> </a:t>
            </a:r>
            <a:r>
              <a:rPr lang="en-US" dirty="0" err="1"/>
              <a:t>являетесь</a:t>
            </a:r>
            <a:r>
              <a:rPr lang="en-US" dirty="0"/>
              <a:t> </a:t>
            </a:r>
            <a:r>
              <a:rPr lang="en-US" baseline="0" dirty="0" err="1"/>
              <a:t>послами</a:t>
            </a:r>
            <a:r>
              <a:rPr lang="en-US" baseline="0" dirty="0"/>
              <a:t> </a:t>
            </a:r>
            <a:r>
              <a:rPr lang="en-US" baseline="0" dirty="0" err="1"/>
              <a:t>нашего</a:t>
            </a:r>
            <a:r>
              <a:rPr lang="en-US" baseline="0" dirty="0"/>
              <a:t> </a:t>
            </a:r>
            <a:r>
              <a:rPr lang="en-US" baseline="0" dirty="0" err="1"/>
              <a:t>бренда</a:t>
            </a:r>
            <a:r>
              <a:rPr lang="en-US" baseline="0" dirty="0"/>
              <a:t>, </a:t>
            </a:r>
            <a:r>
              <a:rPr lang="en-US" baseline="0" dirty="0" err="1"/>
              <a:t>нашей</a:t>
            </a:r>
            <a:r>
              <a:rPr lang="en-US" baseline="0" dirty="0"/>
              <a:t> </a:t>
            </a:r>
            <a:r>
              <a:rPr lang="en-US" baseline="0" dirty="0" err="1"/>
              <a:t>истории</a:t>
            </a:r>
            <a:r>
              <a:rPr lang="en-US" baseline="0" dirty="0"/>
              <a:t> </a:t>
            </a:r>
            <a:r>
              <a:rPr lang="en-US" baseline="0" dirty="0" err="1"/>
              <a:t>здоровья</a:t>
            </a:r>
            <a:r>
              <a:rPr lang="en-US" baseline="0" dirty="0"/>
              <a:t>, </a:t>
            </a:r>
            <a:r>
              <a:rPr lang="en-US" baseline="0" dirty="0" err="1"/>
              <a:t>нашей</a:t>
            </a:r>
            <a:r>
              <a:rPr lang="en-US" baseline="0" dirty="0"/>
              <a:t> </a:t>
            </a:r>
            <a:r>
              <a:rPr lang="en-US" baseline="0" dirty="0" err="1"/>
              <a:t>миссии</a:t>
            </a:r>
            <a:r>
              <a:rPr lang="ru-RU" baseline="0" dirty="0"/>
              <a:t>.</a:t>
            </a:r>
            <a:endParaRPr lang="en-US" baseline="0" dirty="0"/>
          </a:p>
          <a:p>
            <a:r>
              <a:rPr lang="ru-RU" baseline="0" dirty="0"/>
              <a:t>Ваши</a:t>
            </a:r>
            <a:r>
              <a:rPr lang="en-US" baseline="0" dirty="0"/>
              <a:t> </a:t>
            </a:r>
            <a:r>
              <a:rPr lang="en-US" baseline="0" dirty="0" err="1"/>
              <a:t>истории</a:t>
            </a:r>
            <a:r>
              <a:rPr lang="en-US" baseline="0" dirty="0"/>
              <a:t> </a:t>
            </a:r>
            <a:r>
              <a:rPr lang="en-US" baseline="0" dirty="0" err="1"/>
              <a:t>изменят</a:t>
            </a:r>
            <a:r>
              <a:rPr lang="en-US" baseline="0" dirty="0"/>
              <a:t> </a:t>
            </a:r>
            <a:r>
              <a:rPr lang="en-US" baseline="0" dirty="0" err="1"/>
              <a:t>взгляды</a:t>
            </a:r>
            <a:r>
              <a:rPr lang="en-US" baseline="0" dirty="0"/>
              <a:t> </a:t>
            </a:r>
            <a:r>
              <a:rPr lang="en-US" baseline="0" dirty="0" err="1"/>
              <a:t>людей</a:t>
            </a:r>
            <a:r>
              <a:rPr lang="en-US" baseline="0" dirty="0"/>
              <a:t> </a:t>
            </a:r>
            <a:r>
              <a:rPr lang="en-US" baseline="0" dirty="0" err="1"/>
              <a:t>на</a:t>
            </a:r>
            <a:r>
              <a:rPr lang="en-US" baseline="0" dirty="0"/>
              <a:t> </a:t>
            </a:r>
            <a:r>
              <a:rPr lang="ru-RU" baseline="0" dirty="0"/>
              <a:t>возможности</a:t>
            </a:r>
            <a:r>
              <a:rPr lang="en-US" baseline="0" dirty="0"/>
              <a:t> </a:t>
            </a:r>
            <a:r>
              <a:rPr lang="en-US" baseline="0" dirty="0" err="1"/>
              <a:t>людей</a:t>
            </a:r>
            <a:r>
              <a:rPr lang="en-US" baseline="0" dirty="0"/>
              <a:t> с </a:t>
            </a:r>
            <a:r>
              <a:rPr lang="ru-RU" baseline="0" dirty="0"/>
              <a:t>ИО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3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Будь</a:t>
            </a:r>
            <a:r>
              <a:rPr lang="ru-RU" dirty="0"/>
              <a:t>те</a:t>
            </a:r>
            <a:r>
              <a:rPr lang="en-US" dirty="0"/>
              <a:t> </a:t>
            </a:r>
            <a:r>
              <a:rPr lang="en-US" dirty="0" err="1"/>
              <a:t>защитником</a:t>
            </a:r>
            <a:r>
              <a:rPr lang="en-US" dirty="0"/>
              <a:t> </a:t>
            </a:r>
            <a:r>
              <a:rPr lang="en-US" dirty="0" err="1"/>
              <a:t>тех</a:t>
            </a:r>
            <a:r>
              <a:rPr lang="en-US" dirty="0"/>
              <a:t>, у </a:t>
            </a:r>
            <a:r>
              <a:rPr lang="en-US" dirty="0" err="1"/>
              <a:t>кого</a:t>
            </a:r>
            <a:r>
              <a:rPr lang="en-US" dirty="0"/>
              <a:t> </a:t>
            </a:r>
            <a:r>
              <a:rPr lang="en-US" dirty="0" err="1"/>
              <a:t>нет</a:t>
            </a:r>
            <a:r>
              <a:rPr lang="en-US" dirty="0"/>
              <a:t> </a:t>
            </a:r>
            <a:r>
              <a:rPr lang="en-US" dirty="0" err="1"/>
              <a:t>голоса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95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Сказать</a:t>
            </a:r>
            <a:r>
              <a:rPr lang="en-US" dirty="0"/>
              <a:t>:</a:t>
            </a:r>
          </a:p>
          <a:p>
            <a:pPr marL="176679" indent="-176679">
              <a:buFontTx/>
              <a:buChar char="-"/>
            </a:pP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начала</a:t>
            </a:r>
            <a:r>
              <a:rPr lang="en-US" dirty="0"/>
              <a:t> </a:t>
            </a:r>
            <a:r>
              <a:rPr lang="ru-RU" dirty="0"/>
              <a:t>вам</a:t>
            </a:r>
            <a:r>
              <a:rPr lang="en-US" dirty="0"/>
              <a:t> </a:t>
            </a:r>
            <a:r>
              <a:rPr lang="en-US" dirty="0" err="1"/>
              <a:t>нужно</a:t>
            </a:r>
            <a:r>
              <a:rPr lang="en-US" dirty="0"/>
              <a:t> </a:t>
            </a:r>
            <a:r>
              <a:rPr lang="en-US" dirty="0" err="1"/>
              <a:t>рассказать</a:t>
            </a:r>
            <a:r>
              <a:rPr lang="en-US" dirty="0"/>
              <a:t> о </a:t>
            </a:r>
            <a:r>
              <a:rPr lang="en-US" dirty="0" err="1"/>
              <a:t>том</a:t>
            </a:r>
            <a:r>
              <a:rPr lang="en-US" dirty="0"/>
              <a:t>, </a:t>
            </a:r>
            <a:r>
              <a:rPr lang="ru-RU" dirty="0"/>
              <a:t>что такое</a:t>
            </a:r>
            <a:r>
              <a:rPr lang="en-US" dirty="0"/>
              <a:t> </a:t>
            </a:r>
            <a:r>
              <a:rPr lang="en-US" dirty="0" err="1"/>
              <a:t>Специальн</a:t>
            </a:r>
            <a:r>
              <a:rPr lang="ru-RU" dirty="0" err="1"/>
              <a:t>ая</a:t>
            </a:r>
            <a:r>
              <a:rPr lang="en-US" dirty="0"/>
              <a:t> </a:t>
            </a:r>
            <a:r>
              <a:rPr lang="en-US" dirty="0" err="1"/>
              <a:t>Олимпи</a:t>
            </a:r>
            <a:r>
              <a:rPr lang="ru-RU" dirty="0"/>
              <a:t>ада</a:t>
            </a:r>
            <a:r>
              <a:rPr lang="en-US" u="sng" dirty="0"/>
              <a:t>.  -- </a:t>
            </a:r>
            <a:r>
              <a:rPr lang="en-US" u="sng" dirty="0" err="1"/>
              <a:t>Мы</a:t>
            </a:r>
            <a:r>
              <a:rPr lang="en-US" u="sng" dirty="0"/>
              <a:t> </a:t>
            </a:r>
            <a:r>
              <a:rPr lang="en-US" u="sng" dirty="0" err="1"/>
              <a:t>хотим</a:t>
            </a:r>
            <a:r>
              <a:rPr lang="en-US" u="sng" dirty="0"/>
              <a:t> </a:t>
            </a:r>
            <a:r>
              <a:rPr lang="en-US" u="sng" dirty="0" err="1"/>
              <a:t>положить</a:t>
            </a:r>
            <a:r>
              <a:rPr lang="en-US" u="sng" dirty="0"/>
              <a:t> </a:t>
            </a:r>
            <a:r>
              <a:rPr lang="en-US" u="sng" dirty="0" err="1"/>
              <a:t>конец</a:t>
            </a:r>
            <a:r>
              <a:rPr lang="en-US" u="sng" dirty="0"/>
              <a:t> </a:t>
            </a:r>
            <a:r>
              <a:rPr lang="en-US" u="sng" dirty="0" err="1"/>
              <a:t>дискриминации</a:t>
            </a:r>
            <a:r>
              <a:rPr lang="en-US" u="sng" dirty="0"/>
              <a:t> </a:t>
            </a:r>
            <a:r>
              <a:rPr lang="en-US" u="sng" baseline="0" dirty="0" err="1"/>
              <a:t>людей</a:t>
            </a:r>
            <a:r>
              <a:rPr lang="en-US" u="sng" baseline="0" dirty="0"/>
              <a:t> с </a:t>
            </a:r>
            <a:r>
              <a:rPr lang="ru-RU" u="sng" baseline="0" dirty="0"/>
              <a:t>ИО</a:t>
            </a:r>
            <a:r>
              <a:rPr lang="en-US" u="sng" baseline="0" dirty="0"/>
              <a:t>. </a:t>
            </a:r>
          </a:p>
          <a:p>
            <a:pPr marL="176679" indent="-176679">
              <a:buFontTx/>
              <a:buChar char="-"/>
            </a:pPr>
            <a:r>
              <a:rPr lang="ru-RU" u="none" dirty="0"/>
              <a:t>Необходимо</a:t>
            </a:r>
            <a:r>
              <a:rPr lang="en-US" u="none" dirty="0"/>
              <a:t> </a:t>
            </a:r>
            <a:r>
              <a:rPr lang="en-US" u="none" baseline="0" dirty="0" err="1"/>
              <a:t>объяснить</a:t>
            </a:r>
            <a:r>
              <a:rPr lang="en-US" u="none" baseline="0" dirty="0"/>
              <a:t>, </a:t>
            </a:r>
            <a:r>
              <a:rPr lang="en-US" u="none" baseline="0" dirty="0" err="1"/>
              <a:t>что</a:t>
            </a:r>
            <a:r>
              <a:rPr lang="en-US" u="none" baseline="0" dirty="0"/>
              <a:t> </a:t>
            </a:r>
            <a:r>
              <a:rPr lang="en-US" u="none" baseline="0" dirty="0" err="1"/>
              <a:t>представляет</a:t>
            </a:r>
            <a:r>
              <a:rPr lang="en-US" u="none" baseline="0" dirty="0"/>
              <a:t> </a:t>
            </a:r>
            <a:r>
              <a:rPr lang="en-US" u="none" baseline="0" dirty="0" err="1"/>
              <a:t>собой</a:t>
            </a:r>
            <a:r>
              <a:rPr lang="en-US" u="none" baseline="0" dirty="0"/>
              <a:t> </a:t>
            </a:r>
            <a:r>
              <a:rPr lang="ru-RU" u="none" baseline="0" dirty="0"/>
              <a:t>ваше</a:t>
            </a:r>
            <a:r>
              <a:rPr lang="en-US" u="none" baseline="0" dirty="0"/>
              <a:t> </a:t>
            </a:r>
            <a:r>
              <a:rPr lang="en-US" u="none" baseline="0" dirty="0" err="1"/>
              <a:t>определение</a:t>
            </a:r>
            <a:r>
              <a:rPr lang="en-US" u="none" baseline="0" dirty="0"/>
              <a:t> </a:t>
            </a:r>
            <a:r>
              <a:rPr lang="en-US" u="none" baseline="0" dirty="0" err="1"/>
              <a:t>инклюзивного</a:t>
            </a:r>
            <a:r>
              <a:rPr lang="en-US" u="none" baseline="0" dirty="0"/>
              <a:t> </a:t>
            </a:r>
            <a:r>
              <a:rPr lang="en-US" u="none" baseline="0" dirty="0" err="1"/>
              <a:t>здоровья</a:t>
            </a:r>
            <a:r>
              <a:rPr lang="en-US" u="none" baseline="0" dirty="0"/>
              <a:t> - </a:t>
            </a:r>
            <a:r>
              <a:rPr lang="en-US" u="none" baseline="0" dirty="0" err="1"/>
              <a:t>доступ</a:t>
            </a:r>
            <a:r>
              <a:rPr lang="en-US" u="none" baseline="0" dirty="0"/>
              <a:t> к </a:t>
            </a:r>
            <a:r>
              <a:rPr lang="en-US" u="none" baseline="0" dirty="0" err="1"/>
              <a:t>врачам</a:t>
            </a:r>
            <a:r>
              <a:rPr lang="en-US" u="none" baseline="0" dirty="0"/>
              <a:t>, </a:t>
            </a:r>
            <a:r>
              <a:rPr lang="en-US" u="none" baseline="0" dirty="0" err="1"/>
              <a:t>фитнес-программам</a:t>
            </a:r>
            <a:r>
              <a:rPr lang="en-US" u="none" baseline="0" dirty="0"/>
              <a:t> и </a:t>
            </a:r>
            <a:r>
              <a:rPr lang="en-US" u="none" baseline="0" dirty="0" err="1"/>
              <a:t>т.д</a:t>
            </a:r>
            <a:r>
              <a:rPr lang="en-US" u="none" baseline="0" dirty="0"/>
              <a:t>. 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3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Телевидение</a:t>
            </a:r>
            <a:r>
              <a:rPr lang="en-US" dirty="0"/>
              <a:t> - </a:t>
            </a:r>
            <a:r>
              <a:rPr lang="en-US" dirty="0" err="1"/>
              <a:t>Национальные</a:t>
            </a:r>
            <a:r>
              <a:rPr lang="en-US" dirty="0"/>
              <a:t>, </a:t>
            </a:r>
            <a:r>
              <a:rPr lang="en-US" dirty="0" err="1"/>
              <a:t>местные</a:t>
            </a:r>
            <a:r>
              <a:rPr lang="en-US" dirty="0"/>
              <a:t> и </a:t>
            </a:r>
            <a:r>
              <a:rPr lang="en-US" dirty="0" err="1"/>
              <a:t>кабельные</a:t>
            </a:r>
            <a:r>
              <a:rPr lang="en-US" dirty="0"/>
              <a:t> </a:t>
            </a:r>
            <a:r>
              <a:rPr lang="en-US" dirty="0" err="1"/>
              <a:t>новости</a:t>
            </a:r>
            <a:endParaRPr lang="en-US" dirty="0"/>
          </a:p>
          <a:p>
            <a:r>
              <a:rPr lang="en-US" dirty="0" err="1"/>
              <a:t>Радио</a:t>
            </a:r>
            <a:r>
              <a:rPr lang="en-US" dirty="0"/>
              <a:t> - </a:t>
            </a:r>
            <a:r>
              <a:rPr lang="en-US" dirty="0" err="1"/>
              <a:t>национальное</a:t>
            </a:r>
            <a:r>
              <a:rPr lang="en-US" dirty="0"/>
              <a:t> и </a:t>
            </a:r>
            <a:r>
              <a:rPr lang="en-US" dirty="0" err="1"/>
              <a:t>местное</a:t>
            </a:r>
            <a:endParaRPr lang="en-US" dirty="0"/>
          </a:p>
          <a:p>
            <a:r>
              <a:rPr lang="en-US" dirty="0" err="1"/>
              <a:t>Газеты</a:t>
            </a:r>
            <a:r>
              <a:rPr lang="en-US" dirty="0"/>
              <a:t> - </a:t>
            </a:r>
            <a:r>
              <a:rPr lang="en-US" dirty="0" err="1"/>
              <a:t>национальные</a:t>
            </a:r>
            <a:r>
              <a:rPr lang="en-US" dirty="0"/>
              <a:t>, </a:t>
            </a:r>
            <a:r>
              <a:rPr lang="en-US" dirty="0" err="1"/>
              <a:t>местные</a:t>
            </a:r>
            <a:r>
              <a:rPr lang="en-US" dirty="0"/>
              <a:t>, </a:t>
            </a:r>
            <a:r>
              <a:rPr lang="en-US" dirty="0" err="1"/>
              <a:t>международные</a:t>
            </a:r>
            <a:endParaRPr lang="en-US" dirty="0"/>
          </a:p>
          <a:p>
            <a:r>
              <a:rPr lang="en-US" dirty="0" err="1"/>
              <a:t>Журналы</a:t>
            </a:r>
            <a:r>
              <a:rPr lang="en-US" dirty="0"/>
              <a:t> - </a:t>
            </a:r>
            <a:r>
              <a:rPr lang="en-US" dirty="0" err="1"/>
              <a:t>национальные</a:t>
            </a:r>
            <a:r>
              <a:rPr lang="en-US" dirty="0"/>
              <a:t> и </a:t>
            </a:r>
            <a:r>
              <a:rPr lang="en-US" dirty="0" err="1"/>
              <a:t>местные</a:t>
            </a:r>
            <a:endParaRPr lang="en-US" dirty="0"/>
          </a:p>
          <a:p>
            <a:r>
              <a:rPr lang="ru-RU" dirty="0"/>
              <a:t>Информационные службы - передача материалов во многие новостные издания</a:t>
            </a:r>
          </a:p>
          <a:p>
            <a:r>
              <a:rPr lang="en-US" dirty="0" err="1"/>
              <a:t>Интернет</a:t>
            </a:r>
            <a:r>
              <a:rPr lang="en-US" dirty="0"/>
              <a:t> - </a:t>
            </a:r>
            <a:r>
              <a:rPr lang="en-US" dirty="0" err="1"/>
              <a:t>блоги</a:t>
            </a:r>
            <a:r>
              <a:rPr lang="en-US" dirty="0"/>
              <a:t>, </a:t>
            </a:r>
            <a:r>
              <a:rPr lang="en-US" dirty="0" err="1"/>
              <a:t>социальные</a:t>
            </a:r>
            <a:r>
              <a:rPr lang="en-US" dirty="0"/>
              <a:t> </a:t>
            </a:r>
            <a:r>
              <a:rPr lang="en-US" dirty="0" err="1"/>
              <a:t>сети</a:t>
            </a:r>
            <a:r>
              <a:rPr lang="en-US" dirty="0"/>
              <a:t> (Facebook, Twitter), </a:t>
            </a:r>
            <a:r>
              <a:rPr lang="en-US" dirty="0" err="1"/>
              <a:t>посты</a:t>
            </a:r>
            <a:r>
              <a:rPr lang="en-US" dirty="0"/>
              <a:t> с </a:t>
            </a:r>
            <a:r>
              <a:rPr lang="en-US" dirty="0" err="1"/>
              <a:t>комментариями</a:t>
            </a:r>
            <a:r>
              <a:rPr lang="en-US" dirty="0"/>
              <a:t>, </a:t>
            </a:r>
            <a:r>
              <a:rPr lang="en-US" dirty="0" err="1"/>
              <a:t>видеопосты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36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0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С</a:t>
            </a:r>
            <a:r>
              <a:rPr lang="ru-RU" baseline="0" dirty="0"/>
              <a:t>МИ</a:t>
            </a:r>
            <a:r>
              <a:rPr lang="en-US" baseline="0" dirty="0"/>
              <a:t> </a:t>
            </a:r>
            <a:r>
              <a:rPr lang="en-US" baseline="0" dirty="0" err="1"/>
              <a:t>хотят</a:t>
            </a:r>
            <a:r>
              <a:rPr lang="en-US" baseline="0" dirty="0"/>
              <a:t> </a:t>
            </a:r>
            <a:r>
              <a:rPr lang="en-US" baseline="0" dirty="0" err="1"/>
              <a:t>поделиться</a:t>
            </a:r>
            <a:r>
              <a:rPr lang="en-US" baseline="0" dirty="0"/>
              <a:t> </a:t>
            </a:r>
            <a:r>
              <a:rPr lang="ru-RU" baseline="0" dirty="0"/>
              <a:t>о замечательной</a:t>
            </a:r>
            <a:r>
              <a:rPr lang="en-US" baseline="0" dirty="0"/>
              <a:t> </a:t>
            </a:r>
            <a:r>
              <a:rPr lang="en-US" baseline="0" dirty="0" err="1"/>
              <a:t>работой</a:t>
            </a:r>
            <a:r>
              <a:rPr lang="en-US" baseline="0" dirty="0"/>
              <a:t>, </a:t>
            </a:r>
            <a:r>
              <a:rPr lang="en-US" baseline="0" dirty="0" err="1"/>
              <a:t>которую</a:t>
            </a:r>
            <a:r>
              <a:rPr lang="en-US" baseline="0" dirty="0"/>
              <a:t> </a:t>
            </a:r>
            <a:r>
              <a:rPr lang="en-US" baseline="0" dirty="0" err="1"/>
              <a:t>мы</a:t>
            </a:r>
            <a:r>
              <a:rPr lang="en-US" baseline="0" dirty="0"/>
              <a:t> </a:t>
            </a:r>
            <a:r>
              <a:rPr lang="en-US" baseline="0" dirty="0" err="1"/>
              <a:t>делаем</a:t>
            </a:r>
            <a:r>
              <a:rPr lang="en-US" baseline="0" dirty="0"/>
              <a:t>.  </a:t>
            </a:r>
            <a:r>
              <a:rPr lang="en-US" baseline="0" dirty="0" err="1"/>
              <a:t>Упоминание</a:t>
            </a:r>
            <a:r>
              <a:rPr lang="en-US" baseline="0" dirty="0"/>
              <a:t> о </a:t>
            </a:r>
            <a:r>
              <a:rPr lang="ru-RU" baseline="0" dirty="0"/>
              <a:t>«</a:t>
            </a:r>
            <a:r>
              <a:rPr lang="en-US" baseline="0" dirty="0" err="1"/>
              <a:t>Школе</a:t>
            </a:r>
            <a:r>
              <a:rPr lang="en-US" baseline="0" dirty="0"/>
              <a:t> </a:t>
            </a:r>
            <a:r>
              <a:rPr lang="en-US" baseline="0" dirty="0" err="1"/>
              <a:t>силы</a:t>
            </a:r>
            <a:r>
              <a:rPr lang="ru-RU" baseline="0" dirty="0"/>
              <a:t>»</a:t>
            </a:r>
            <a:r>
              <a:rPr lang="en-US" baseline="0" dirty="0"/>
              <a:t> - </a:t>
            </a:r>
            <a:r>
              <a:rPr lang="en-US" baseline="0" dirty="0" err="1"/>
              <a:t>Шоу</a:t>
            </a:r>
            <a:r>
              <a:rPr lang="en-US" baseline="0" dirty="0"/>
              <a:t> </a:t>
            </a:r>
            <a:r>
              <a:rPr lang="ru-RU" baseline="0" dirty="0"/>
              <a:t>«</a:t>
            </a:r>
            <a:r>
              <a:rPr lang="en-US" baseline="0" dirty="0"/>
              <a:t>TODAY</a:t>
            </a:r>
            <a:r>
              <a:rPr lang="ru-RU" baseline="0" dirty="0"/>
              <a:t>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36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Сегодня</a:t>
            </a:r>
            <a:r>
              <a:rPr lang="en-US" dirty="0"/>
              <a:t> мы получаем наши новости и </a:t>
            </a:r>
            <a:r>
              <a:rPr lang="en-US" dirty="0" err="1"/>
              <a:t>контент</a:t>
            </a:r>
            <a:r>
              <a:rPr lang="ru-RU" dirty="0"/>
              <a:t> совсем по-другому</a:t>
            </a:r>
            <a:endParaRPr lang="en-US" dirty="0"/>
          </a:p>
          <a:p>
            <a:r>
              <a:rPr lang="ru-RU" dirty="0"/>
              <a:t>Сколько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ru-RU" dirty="0"/>
              <a:t>вас смотрит</a:t>
            </a:r>
            <a:r>
              <a:rPr lang="en-US" dirty="0"/>
              <a:t> </a:t>
            </a:r>
            <a:r>
              <a:rPr lang="en-US" dirty="0" err="1"/>
              <a:t>стрим</a:t>
            </a:r>
            <a:r>
              <a:rPr lang="ru-RU" dirty="0"/>
              <a:t> вещание</a:t>
            </a:r>
            <a:r>
              <a:rPr lang="en-US" baseline="0" dirty="0"/>
              <a:t>?</a:t>
            </a:r>
            <a:endParaRPr lang="en-US" dirty="0"/>
          </a:p>
          <a:p>
            <a:r>
              <a:rPr lang="en-US" dirty="0"/>
              <a:t>Сколько из вас смотрят кабельное телевидение?</a:t>
            </a:r>
          </a:p>
          <a:p>
            <a:r>
              <a:rPr lang="en-US" baseline="0" dirty="0"/>
              <a:t>Сколько </a:t>
            </a:r>
            <a:r>
              <a:rPr lang="en-US" baseline="0" dirty="0" err="1"/>
              <a:t>из</a:t>
            </a:r>
            <a:r>
              <a:rPr lang="en-US" baseline="0" dirty="0"/>
              <a:t> </a:t>
            </a:r>
            <a:r>
              <a:rPr lang="ru-RU" baseline="0" dirty="0"/>
              <a:t>вас</a:t>
            </a:r>
            <a:r>
              <a:rPr lang="en-US" baseline="0" dirty="0"/>
              <a:t> получают новости </a:t>
            </a:r>
            <a:r>
              <a:rPr lang="en-US" baseline="0" dirty="0" err="1"/>
              <a:t>из</a:t>
            </a:r>
            <a:r>
              <a:rPr lang="en-US" baseline="0" dirty="0"/>
              <a:t> </a:t>
            </a:r>
            <a:r>
              <a:rPr lang="en-US" baseline="0" dirty="0" err="1"/>
              <a:t>социальных</a:t>
            </a:r>
            <a:r>
              <a:rPr lang="en-US" baseline="0" dirty="0"/>
              <a:t> сетей, таких как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TikTok, Instagram, Facebook, Сколько </a:t>
            </a:r>
            <a:r>
              <a:rPr lang="en-US" baseline="0" dirty="0" err="1"/>
              <a:t>из</a:t>
            </a:r>
            <a:r>
              <a:rPr lang="en-US" baseline="0" dirty="0"/>
              <a:t> </a:t>
            </a:r>
            <a:r>
              <a:rPr lang="ru-RU" baseline="0" dirty="0"/>
              <a:t>вас</a:t>
            </a:r>
            <a:r>
              <a:rPr lang="en-US" baseline="0" dirty="0"/>
              <a:t> получают их из разных приложений на телефоне?</a:t>
            </a:r>
          </a:p>
          <a:p>
            <a:r>
              <a:rPr lang="en-US" baseline="0" dirty="0"/>
              <a:t>Из </a:t>
            </a:r>
            <a:r>
              <a:rPr lang="en-US" baseline="0" dirty="0" err="1"/>
              <a:t>газеты</a:t>
            </a:r>
            <a:r>
              <a:rPr lang="en-US" baseline="0" dirty="0"/>
              <a:t>?</a:t>
            </a:r>
            <a:endParaRPr lang="ru-RU" baseline="0" dirty="0"/>
          </a:p>
          <a:p>
            <a:endParaRPr lang="en-US" baseline="0" dirty="0"/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оценкам, в начале 2021 года в Доминиканской Республике насчитывалось более шести миллионов пользователей Facebook, что на 124% больше, чем 2,7 миллиона пользователей четырьмя годами ранее. По прогнозам, к 2025 году этот показатель превысит 7,5 млн пользователей.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период с 2017 по 2021 год количество пользователей Instagram на Ямайке, по оценкам, увеличилось более чем на 150%.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93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В настоящее время, в связи с проблемой COVID, наша работа со СМИ направлена на разъяснение того, что люди с ИО умирают от COVID в 6 раз чаще, чем люди без ИО, и что они должны быть приоритетными для вакцинации.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3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7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35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C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6"/>
          </a:p>
        </p:txBody>
      </p:sp>
    </p:spTree>
    <p:extLst>
      <p:ext uri="{BB962C8B-B14F-4D97-AF65-F5344CB8AC3E}">
        <p14:creationId xmlns:p14="http://schemas.microsoft.com/office/powerpoint/2010/main" val="2185881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90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16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64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56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75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3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0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25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25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03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71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9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4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77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79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1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9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2890" y="401703"/>
            <a:ext cx="7886700" cy="5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Нажмите, чтобы отредактировать стиль заголовка мастера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Нажмите, чтобы отредактировать стили текста мастера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21752-013A-F846-A224-C050C598D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7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Ubuntu" charset="0"/>
          <a:ea typeface="Ubuntu" charset="0"/>
          <a:cs typeface="Ubuntu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Нажмите, чтобы отредактировать стиль заголовка мастера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Нажмите, чтобы отредактировать стили текста мастера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C6F34-350C-9D48-A06E-294113D0B0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496" y="1493076"/>
            <a:ext cx="77724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>
                <a:latin typeface="Ubuntu"/>
              </a:rPr>
              <a:t>Советы по эффективному </a:t>
            </a:r>
            <a:r>
              <a:rPr lang="en-US">
                <a:latin typeface="Ubuntu"/>
              </a:rPr>
              <a:t>общению</a:t>
            </a:r>
            <a:br>
              <a:rPr lang="en-US">
                <a:latin typeface="Ubuntu" charset="0"/>
                <a:ea typeface="Ubuntu" charset="0"/>
                <a:cs typeface="Ubuntu" charset="0"/>
              </a:rPr>
            </a:br>
            <a:endParaRPr lang="en-US">
              <a:latin typeface="Ubuntu" charset="0"/>
              <a:ea typeface="Ubuntu" charset="0"/>
              <a:cs typeface="Ubunt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4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pic>
        <p:nvPicPr>
          <p:cNvPr id="3074" name="Picture 2" descr="http://www.salesengine.com/wp-content/uploads/2013/04/Whats-Your-Story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287"/>
            <a:ext cx="9144000" cy="581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704859-272F-46EC-63B6-2323D9125A4A}"/>
              </a:ext>
            </a:extLst>
          </p:cNvPr>
          <p:cNvSpPr/>
          <p:nvPr/>
        </p:nvSpPr>
        <p:spPr>
          <a:xfrm>
            <a:off x="1553028" y="1988458"/>
            <a:ext cx="5689600" cy="75474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300" i="1" dirty="0">
                <a:latin typeface="Ubuntu" panose="020B0504030602030204" pitchFamily="34" charset="0"/>
              </a:rPr>
              <a:t>Какая у вас история?</a:t>
            </a:r>
          </a:p>
        </p:txBody>
      </p:sp>
    </p:spTree>
    <p:extLst>
      <p:ext uri="{BB962C8B-B14F-4D97-AF65-F5344CB8AC3E}">
        <p14:creationId xmlns:p14="http://schemas.microsoft.com/office/powerpoint/2010/main" val="4090346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AD36C1D1-9DE2-BC54-AC12-3E2AA74FF0C3}"/>
              </a:ext>
            </a:extLst>
          </p:cNvPr>
          <p:cNvSpPr/>
          <p:nvPr/>
        </p:nvSpPr>
        <p:spPr>
          <a:xfrm>
            <a:off x="5597690" y="3332691"/>
            <a:ext cx="1477697" cy="14523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F0C840-92F8-B506-5DE0-EBE801906BA2}"/>
              </a:ext>
            </a:extLst>
          </p:cNvPr>
          <p:cNvSpPr/>
          <p:nvPr/>
        </p:nvSpPr>
        <p:spPr>
          <a:xfrm>
            <a:off x="7398332" y="3332691"/>
            <a:ext cx="1477698" cy="14523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F02FA4-1C72-36FB-6793-335652999888}"/>
              </a:ext>
            </a:extLst>
          </p:cNvPr>
          <p:cNvSpPr/>
          <p:nvPr/>
        </p:nvSpPr>
        <p:spPr>
          <a:xfrm>
            <a:off x="3872345" y="3332690"/>
            <a:ext cx="1477697" cy="14523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767CDE-9C59-F235-02B2-01AA6770838F}"/>
              </a:ext>
            </a:extLst>
          </p:cNvPr>
          <p:cNvSpPr/>
          <p:nvPr/>
        </p:nvSpPr>
        <p:spPr>
          <a:xfrm>
            <a:off x="2077924" y="3397753"/>
            <a:ext cx="1471476" cy="13961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B52E3-87C0-02CD-7CAA-909D1A76A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" y="401703"/>
            <a:ext cx="6101334" cy="585850"/>
          </a:xfrm>
        </p:spPr>
        <p:txBody>
          <a:bodyPr>
            <a:noAutofit/>
          </a:bodyPr>
          <a:lstStyle/>
          <a:p>
            <a:r>
              <a:rPr lang="en-US" sz="3000" dirty="0" err="1"/>
              <a:t>Хороший</a:t>
            </a:r>
            <a:r>
              <a:rPr lang="en-US" sz="3000" dirty="0"/>
              <a:t> </a:t>
            </a:r>
            <a:r>
              <a:rPr lang="en-US" sz="3000" dirty="0" err="1"/>
              <a:t>пресс-секретарь</a:t>
            </a:r>
            <a:br>
              <a:rPr lang="en-US" sz="3000" dirty="0"/>
            </a:br>
            <a:r>
              <a:rPr lang="en-US" sz="3000" dirty="0" err="1"/>
              <a:t>gомогает</a:t>
            </a:r>
            <a:r>
              <a:rPr lang="en-US" sz="3000" dirty="0"/>
              <a:t> </a:t>
            </a:r>
            <a:r>
              <a:rPr lang="en-US" sz="3000" dirty="0" err="1"/>
              <a:t>создать</a:t>
            </a:r>
            <a:r>
              <a:rPr lang="en-US" sz="3000" dirty="0"/>
              <a:t> </a:t>
            </a:r>
            <a:r>
              <a:rPr lang="en-US" sz="3000" dirty="0" err="1"/>
              <a:t>хорошую</a:t>
            </a:r>
            <a:r>
              <a:rPr lang="en-US" sz="3000" dirty="0"/>
              <a:t> </a:t>
            </a:r>
            <a:r>
              <a:rPr lang="en-US" sz="3000" dirty="0" err="1"/>
              <a:t>историю</a:t>
            </a:r>
            <a:endParaRPr lang="en-US" sz="30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5B90B0-4F2C-194F-01BB-0214A15900AD}"/>
              </a:ext>
            </a:extLst>
          </p:cNvPr>
          <p:cNvSpPr/>
          <p:nvPr/>
        </p:nvSpPr>
        <p:spPr>
          <a:xfrm>
            <a:off x="346358" y="3388856"/>
            <a:ext cx="1399310" cy="13961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898A4C-E072-C909-FC5D-FA1235F12A37}"/>
              </a:ext>
            </a:extLst>
          </p:cNvPr>
          <p:cNvSpPr txBox="1"/>
          <p:nvPr/>
        </p:nvSpPr>
        <p:spPr>
          <a:xfrm>
            <a:off x="337245" y="3810409"/>
            <a:ext cx="1399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Ubuntu" panose="020B0504030602030204" pitchFamily="34" charset="0"/>
              </a:rPr>
              <a:t>Новости</a:t>
            </a:r>
            <a:endParaRPr lang="en-US" sz="22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CD9A8C-26ED-B710-7C31-4BF1B7F757AA}"/>
              </a:ext>
            </a:extLst>
          </p:cNvPr>
          <p:cNvSpPr txBox="1"/>
          <p:nvPr/>
        </p:nvSpPr>
        <p:spPr>
          <a:xfrm>
            <a:off x="2098295" y="3871964"/>
            <a:ext cx="1399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Cyrl-UZ" sz="2000" b="1" dirty="0">
                <a:solidFill>
                  <a:schemeClr val="bg1"/>
                </a:solidFill>
                <a:latin typeface="Ubuntu" panose="020B0504030602030204" pitchFamily="34" charset="0"/>
              </a:rPr>
              <a:t>О</a:t>
            </a:r>
            <a:r>
              <a:rPr lang="ru-RU" sz="2000" b="1" dirty="0" err="1">
                <a:solidFill>
                  <a:schemeClr val="bg1"/>
                </a:solidFill>
                <a:latin typeface="Ubuntu" panose="020B0504030602030204" pitchFamily="34" charset="0"/>
              </a:rPr>
              <a:t>пыт</a:t>
            </a:r>
            <a:endParaRPr lang="en-US" sz="20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6F158E-1AD1-F3DB-B829-D970E6015DAD}"/>
              </a:ext>
            </a:extLst>
          </p:cNvPr>
          <p:cNvSpPr txBox="1"/>
          <p:nvPr/>
        </p:nvSpPr>
        <p:spPr>
          <a:xfrm>
            <a:off x="3727863" y="3568788"/>
            <a:ext cx="17896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Ubuntu" panose="020B0504030602030204" pitchFamily="34" charset="0"/>
              </a:rPr>
              <a:t>Почему</a:t>
            </a:r>
            <a:r>
              <a:rPr lang="en-US" sz="1600" b="1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Ubuntu" panose="020B0504030602030204" pitchFamily="34" charset="0"/>
              </a:rPr>
              <a:t>это</a:t>
            </a:r>
            <a:r>
              <a:rPr lang="en-US" sz="1600" b="1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Ubuntu" panose="020B0504030602030204" pitchFamily="34" charset="0"/>
              </a:rPr>
              <a:t>должно</a:t>
            </a:r>
            <a:r>
              <a:rPr lang="en-US" sz="1600" b="1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Ubuntu" panose="020B0504030602030204" pitchFamily="34" charset="0"/>
              </a:rPr>
              <a:t>их</a:t>
            </a:r>
            <a:r>
              <a:rPr lang="en-US" sz="1600" b="1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Ubuntu" panose="020B0504030602030204" pitchFamily="34" charset="0"/>
              </a:rPr>
              <a:t>интересовать</a:t>
            </a:r>
            <a:r>
              <a:rPr lang="en-US" b="1" dirty="0">
                <a:solidFill>
                  <a:schemeClr val="bg1"/>
                </a:solidFill>
                <a:latin typeface="Ubuntu" panose="020B050403060203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151F90-2B59-A484-45C9-FC1759487B6D}"/>
              </a:ext>
            </a:extLst>
          </p:cNvPr>
          <p:cNvSpPr txBox="1"/>
          <p:nvPr/>
        </p:nvSpPr>
        <p:spPr>
          <a:xfrm>
            <a:off x="5683962" y="3768843"/>
            <a:ext cx="139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buntu" panose="020B0504030602030204" pitchFamily="34" charset="0"/>
              </a:rPr>
              <a:t>Просто</a:t>
            </a:r>
            <a:endParaRPr lang="en-US" sz="24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E8E87C-EDC2-0523-59C6-D14DEAED5E2C}"/>
              </a:ext>
            </a:extLst>
          </p:cNvPr>
          <p:cNvSpPr txBox="1"/>
          <p:nvPr/>
        </p:nvSpPr>
        <p:spPr>
          <a:xfrm>
            <a:off x="7468988" y="3830398"/>
            <a:ext cx="1399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buntu" panose="020B0504030602030204" pitchFamily="34" charset="0"/>
              </a:rPr>
              <a:t>Примеры</a:t>
            </a:r>
            <a:endParaRPr lang="en-US" sz="20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266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478" y="275823"/>
            <a:ext cx="7886700" cy="927374"/>
          </a:xfrm>
        </p:spPr>
        <p:txBody>
          <a:bodyPr>
            <a:noAutofit/>
          </a:bodyPr>
          <a:lstStyle/>
          <a:p>
            <a:r>
              <a:rPr lang="en-US" dirty="0" err="1"/>
              <a:t>Какие</a:t>
            </a:r>
            <a:r>
              <a:rPr lang="en-US" dirty="0"/>
              <a:t> </a:t>
            </a:r>
            <a:r>
              <a:rPr lang="en-US" dirty="0" err="1"/>
              <a:t>истории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рассказывать</a:t>
            </a: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418523" y="1775376"/>
            <a:ext cx="8229600" cy="4946041"/>
          </a:xfrm>
        </p:spPr>
        <p:txBody>
          <a:bodyPr>
            <a:normAutofit/>
          </a:bodyPr>
          <a:lstStyle/>
          <a:p>
            <a:pPr marL="482186" indent="-482186">
              <a:lnSpc>
                <a:spcPct val="110000"/>
              </a:lnSpc>
              <a:defRPr/>
            </a:pPr>
            <a:r>
              <a:rPr lang="en-US" dirty="0" err="1">
                <a:ea typeface="ヒラギノ角ゴ ProN W3" charset="-128"/>
                <a:sym typeface="Gill Sans" charset="0"/>
              </a:rPr>
              <a:t>Влияние</a:t>
            </a:r>
            <a:r>
              <a:rPr lang="en-US" dirty="0">
                <a:ea typeface="ヒラギノ角ゴ ProN W3" charset="-128"/>
                <a:sym typeface="Gill Sans" charset="0"/>
              </a:rPr>
              <a:t> </a:t>
            </a:r>
            <a:r>
              <a:rPr lang="en-US" dirty="0" err="1">
                <a:ea typeface="ヒラギノ角ゴ ProN W3" charset="-128"/>
                <a:sym typeface="Gill Sans" charset="0"/>
              </a:rPr>
              <a:t>Специальн</a:t>
            </a:r>
            <a:r>
              <a:rPr lang="ru-RU" dirty="0">
                <a:ea typeface="ヒラギノ角ゴ ProN W3" charset="-128"/>
                <a:sym typeface="Gill Sans" charset="0"/>
              </a:rPr>
              <a:t>ой</a:t>
            </a:r>
            <a:r>
              <a:rPr lang="en-US" dirty="0">
                <a:ea typeface="ヒラギノ角ゴ ProN W3" charset="-128"/>
                <a:sym typeface="Gill Sans" charset="0"/>
              </a:rPr>
              <a:t> </a:t>
            </a:r>
            <a:r>
              <a:rPr lang="en-US" dirty="0" err="1">
                <a:ea typeface="ヒラギノ角ゴ ProN W3" charset="-128"/>
                <a:sym typeface="Gill Sans" charset="0"/>
              </a:rPr>
              <a:t>Олимпи</a:t>
            </a:r>
            <a:r>
              <a:rPr lang="ru-RU" dirty="0" err="1">
                <a:ea typeface="ヒラギノ角ゴ ProN W3" charset="-128"/>
                <a:sym typeface="Gill Sans" charset="0"/>
              </a:rPr>
              <a:t>ады</a:t>
            </a:r>
            <a:endParaRPr lang="en-US" dirty="0">
              <a:ea typeface="ヒラギノ角ゴ ProN W3" charset="-128"/>
              <a:sym typeface="Gill Sans" charset="0"/>
            </a:endParaRPr>
          </a:p>
          <a:p>
            <a:pPr marL="482186" indent="-482186">
              <a:lnSpc>
                <a:spcPct val="110000"/>
              </a:lnSpc>
              <a:defRPr/>
            </a:pPr>
            <a:r>
              <a:rPr lang="en-US" dirty="0" err="1">
                <a:ea typeface="ヒラギノ角ゴ ProN W3" charset="-128"/>
                <a:sym typeface="Gill Sans" charset="0"/>
              </a:rPr>
              <a:t>Последующ</a:t>
            </a:r>
            <a:r>
              <a:rPr lang="ru-RU" dirty="0">
                <a:ea typeface="ヒラギノ角ゴ ProN W3" charset="-128"/>
                <a:sym typeface="Gill Sans" charset="0"/>
              </a:rPr>
              <a:t>ее наблюдение</a:t>
            </a:r>
            <a:endParaRPr lang="en-US" dirty="0">
              <a:ea typeface="ヒラギノ角ゴ ProN W3" charset="-128"/>
              <a:sym typeface="Gill Sans" charset="0"/>
            </a:endParaRPr>
          </a:p>
          <a:p>
            <a:pPr marL="482186" indent="-482186">
              <a:lnSpc>
                <a:spcPct val="110000"/>
              </a:lnSpc>
              <a:defRPr/>
            </a:pPr>
            <a:r>
              <a:rPr lang="en-US" dirty="0" err="1">
                <a:ea typeface="ヒラギノ角ゴ ProN W3" charset="-128"/>
                <a:sym typeface="Gill Sans" charset="0"/>
              </a:rPr>
              <a:t>Инновационные</a:t>
            </a:r>
            <a:r>
              <a:rPr lang="en-US" dirty="0">
                <a:ea typeface="ヒラギノ角ゴ ProN W3" charset="-128"/>
                <a:sym typeface="Gill Sans" charset="0"/>
              </a:rPr>
              <a:t> </a:t>
            </a:r>
            <a:r>
              <a:rPr lang="ru-RU" dirty="0">
                <a:ea typeface="ヒラギノ角ゴ ProN W3" charset="-128"/>
                <a:sym typeface="Gill Sans" charset="0"/>
              </a:rPr>
              <a:t>методы</a:t>
            </a:r>
            <a:endParaRPr lang="en-US" dirty="0">
              <a:ea typeface="ヒラギノ角ゴ ProN W3" charset="-128"/>
              <a:sym typeface="Gill Sans" charset="0"/>
            </a:endParaRPr>
          </a:p>
          <a:p>
            <a:pPr marL="482186" indent="-482186">
              <a:lnSpc>
                <a:spcPct val="110000"/>
              </a:lnSpc>
              <a:defRPr/>
            </a:pPr>
            <a:r>
              <a:rPr lang="en-US" dirty="0" err="1">
                <a:ea typeface="ヒラギノ角ゴ ProN W3" charset="-128"/>
                <a:sym typeface="Gill Sans" charset="0"/>
              </a:rPr>
              <a:t>Успехи</a:t>
            </a:r>
            <a:r>
              <a:rPr lang="en-US" dirty="0">
                <a:ea typeface="ヒラギノ角ゴ ProN W3" charset="-128"/>
                <a:sym typeface="Gill Sans" charset="0"/>
              </a:rPr>
              <a:t> </a:t>
            </a:r>
            <a:r>
              <a:rPr lang="en-US" dirty="0" err="1">
                <a:ea typeface="ヒラギノ角ゴ ProN W3" charset="-128"/>
                <a:sym typeface="Gill Sans" charset="0"/>
              </a:rPr>
              <a:t>партнерства</a:t>
            </a:r>
            <a:endParaRPr lang="en-US" dirty="0">
              <a:ea typeface="ヒラギノ角ゴ ProN W3" charset="-128"/>
              <a:sym typeface="Gill Sans" charset="0"/>
            </a:endParaRPr>
          </a:p>
          <a:p>
            <a:pPr marL="482186" indent="-482186">
              <a:lnSpc>
                <a:spcPct val="110000"/>
              </a:lnSpc>
              <a:defRPr/>
            </a:pPr>
            <a:r>
              <a:rPr lang="en-US" dirty="0" err="1">
                <a:ea typeface="ヒラギノ角ゴ ProN W3" charset="-128"/>
                <a:sym typeface="Gill Sans" charset="0"/>
              </a:rPr>
              <a:t>Лидерство</a:t>
            </a:r>
            <a:r>
              <a:rPr lang="en-US" dirty="0">
                <a:ea typeface="ヒラギノ角ゴ ProN W3" charset="-128"/>
                <a:sym typeface="Gill Sans" charset="0"/>
              </a:rPr>
              <a:t> </a:t>
            </a:r>
            <a:r>
              <a:rPr lang="ru-RU" dirty="0">
                <a:ea typeface="ヒラギノ角ゴ ProN W3" charset="-128"/>
                <a:sym typeface="Gill Sans" charset="0"/>
              </a:rPr>
              <a:t>атлетов</a:t>
            </a:r>
            <a:endParaRPr lang="en-US" dirty="0">
              <a:ea typeface="ヒラギノ角ゴ ProN W3" charset="-128"/>
              <a:sym typeface="Gill Sans" charset="0"/>
            </a:endParaRPr>
          </a:p>
          <a:p>
            <a:pPr marL="482186" indent="-482186">
              <a:lnSpc>
                <a:spcPct val="110000"/>
              </a:lnSpc>
              <a:defRPr/>
            </a:pPr>
            <a:r>
              <a:rPr lang="en-US" dirty="0" err="1">
                <a:ea typeface="ヒラギノ角ゴ ProN W3" charset="-128"/>
                <a:sym typeface="Gill Sans" charset="0"/>
              </a:rPr>
              <a:t>Основные</a:t>
            </a:r>
            <a:r>
              <a:rPr lang="en-US" dirty="0">
                <a:ea typeface="ヒラギノ角ゴ ProN W3" charset="-128"/>
                <a:sym typeface="Gill Sans" charset="0"/>
              </a:rPr>
              <a:t> </a:t>
            </a:r>
            <a:r>
              <a:rPr lang="ru-RU" dirty="0">
                <a:ea typeface="ヒラギノ角ゴ ProN W3" charset="-128"/>
                <a:sym typeface="Gill Sans" charset="0"/>
              </a:rPr>
              <a:t>направления</a:t>
            </a:r>
            <a:r>
              <a:rPr lang="en-US" dirty="0">
                <a:ea typeface="ヒラギノ角ゴ ProN W3" charset="-128"/>
                <a:sym typeface="Gill Sans" charset="0"/>
              </a:rPr>
              <a:t> </a:t>
            </a:r>
            <a:r>
              <a:rPr lang="en-US" dirty="0" err="1">
                <a:ea typeface="ヒラギノ角ゴ ProN W3" charset="-128"/>
                <a:sym typeface="Gill Sans" charset="0"/>
              </a:rPr>
              <a:t>спонсорства</a:t>
            </a:r>
            <a:endParaRPr lang="en-US" dirty="0">
              <a:ea typeface="ヒラギノ角ゴ ProN W3" charset="-128"/>
              <a:sym typeface="Gill Sans" charset="0"/>
            </a:endParaRPr>
          </a:p>
          <a:p>
            <a:pPr marL="482186" indent="-482186">
              <a:lnSpc>
                <a:spcPct val="110000"/>
              </a:lnSpc>
              <a:defRPr/>
            </a:pPr>
            <a:r>
              <a:rPr lang="ru-RU" dirty="0">
                <a:ea typeface="ヒラギノ角ゴ ProN W3" charset="-128"/>
                <a:sym typeface="Gill Sans" charset="0"/>
              </a:rPr>
              <a:t>Перемены</a:t>
            </a:r>
            <a:r>
              <a:rPr lang="en-US" dirty="0">
                <a:ea typeface="ヒラギノ角ゴ ProN W3" charset="-128"/>
                <a:sym typeface="Gill Sans" charset="0"/>
              </a:rPr>
              <a:t> </a:t>
            </a:r>
            <a:r>
              <a:rPr lang="en-US" dirty="0" err="1">
                <a:ea typeface="ヒラギノ角ゴ ProN W3" charset="-128"/>
                <a:sym typeface="Gill Sans" charset="0"/>
              </a:rPr>
              <a:t>сообщества</a:t>
            </a:r>
            <a:endParaRPr lang="en-US" dirty="0">
              <a:ea typeface="ヒラギノ角ゴ ProN W3" charset="-128"/>
              <a:sym typeface="Gill Sans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sz="2182" dirty="0"/>
          </a:p>
          <a:p>
            <a:endParaRPr lang="en-US" sz="2182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150" y="2443034"/>
            <a:ext cx="2084327" cy="313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20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478" y="275823"/>
            <a:ext cx="5754065" cy="927374"/>
          </a:xfrm>
        </p:spPr>
        <p:txBody>
          <a:bodyPr>
            <a:noAutofit/>
          </a:bodyPr>
          <a:lstStyle/>
          <a:p>
            <a:r>
              <a:rPr lang="en-US" sz="3300" dirty="0" err="1"/>
              <a:t>Как</a:t>
            </a:r>
            <a:r>
              <a:rPr lang="en-US" sz="3300" dirty="0"/>
              <a:t> </a:t>
            </a:r>
            <a:r>
              <a:rPr lang="en-US" sz="3300" dirty="0" err="1"/>
              <a:t>использовать</a:t>
            </a:r>
            <a:r>
              <a:rPr lang="en-US" sz="3300" dirty="0"/>
              <a:t> </a:t>
            </a:r>
            <a:r>
              <a:rPr lang="en-US" sz="3300" dirty="0" err="1"/>
              <a:t>данные</a:t>
            </a:r>
            <a:r>
              <a:rPr lang="en-US" sz="3300" dirty="0"/>
              <a:t> </a:t>
            </a:r>
            <a:r>
              <a:rPr lang="en-US" sz="3300" dirty="0" err="1"/>
              <a:t>для</a:t>
            </a:r>
            <a:r>
              <a:rPr lang="en-US" sz="3300" dirty="0"/>
              <a:t> </a:t>
            </a:r>
            <a:r>
              <a:rPr lang="en-US" sz="3300" dirty="0" err="1"/>
              <a:t>создания</a:t>
            </a:r>
            <a:r>
              <a:rPr lang="en-US" sz="3300" dirty="0"/>
              <a:t> </a:t>
            </a:r>
            <a:r>
              <a:rPr lang="en-US" sz="3300" dirty="0" err="1"/>
              <a:t>более</a:t>
            </a:r>
            <a:r>
              <a:rPr lang="en-US" sz="3300" dirty="0"/>
              <a:t> </a:t>
            </a:r>
            <a:r>
              <a:rPr lang="ru-RU" sz="3300" dirty="0"/>
              <a:t>убедительной</a:t>
            </a:r>
            <a:r>
              <a:rPr lang="en-US" sz="3300" dirty="0"/>
              <a:t> </a:t>
            </a:r>
            <a:r>
              <a:rPr lang="en-US" sz="3300" dirty="0" err="1"/>
              <a:t>истории</a:t>
            </a:r>
            <a:endParaRPr lang="en-US" sz="3300" dirty="0"/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411161" y="1775376"/>
            <a:ext cx="8229600" cy="4946041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err="1">
                <a:latin typeface="Ubuntu" panose="020B0504030602030204" pitchFamily="34" charset="0"/>
              </a:rPr>
              <a:t>Специальная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Олимпиада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подготовила</a:t>
            </a:r>
            <a:r>
              <a:rPr lang="en-US" dirty="0">
                <a:latin typeface="Ubuntu" panose="020B0504030602030204" pitchFamily="34" charset="0"/>
              </a:rPr>
              <a:t> 4 000 </a:t>
            </a:r>
            <a:r>
              <a:rPr lang="en-US" dirty="0" err="1">
                <a:latin typeface="Ubuntu" panose="020B0504030602030204" pitchFamily="34" charset="0"/>
              </a:rPr>
              <a:t>таких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атлетов</a:t>
            </a:r>
            <a:r>
              <a:rPr lang="en-US" dirty="0">
                <a:latin typeface="Ubuntu" panose="020B0504030602030204" pitchFamily="34" charset="0"/>
              </a:rPr>
              <a:t>, </a:t>
            </a:r>
            <a:r>
              <a:rPr lang="en-US" dirty="0" err="1">
                <a:latin typeface="Ubuntu" panose="020B0504030602030204" pitchFamily="34" charset="0"/>
              </a:rPr>
              <a:t>как</a:t>
            </a:r>
            <a:r>
              <a:rPr lang="en-US" dirty="0">
                <a:latin typeface="Ubuntu" panose="020B0504030602030204" pitchFamily="34" charset="0"/>
              </a:rPr>
              <a:t> я, </a:t>
            </a:r>
            <a:r>
              <a:rPr lang="ru-RU" dirty="0">
                <a:latin typeface="Ubuntu" panose="020B0504030602030204" pitchFamily="34" charset="0"/>
              </a:rPr>
              <a:t>к работе в качестве </a:t>
            </a:r>
            <a:r>
              <a:rPr lang="ru-RU" dirty="0" err="1">
                <a:latin typeface="Ubuntu" panose="020B0504030602030204" pitchFamily="34" charset="0"/>
              </a:rPr>
              <a:t>самозащитников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по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вопросам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здоровья</a:t>
            </a:r>
            <a:r>
              <a:rPr lang="en-US" dirty="0">
                <a:latin typeface="Ubuntu" panose="020B0504030602030204" pitchFamily="34" charset="0"/>
              </a:rPr>
              <a:t>. </a:t>
            </a:r>
            <a:r>
              <a:rPr lang="en-US" dirty="0" err="1">
                <a:latin typeface="Ubuntu" panose="020B0504030602030204" pitchFamily="34" charset="0"/>
              </a:rPr>
              <a:t>Мы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встречаемся</a:t>
            </a:r>
            <a:r>
              <a:rPr lang="en-US" dirty="0">
                <a:latin typeface="Ubuntu" panose="020B0504030602030204" pitchFamily="34" charset="0"/>
              </a:rPr>
              <a:t> с </a:t>
            </a:r>
            <a:r>
              <a:rPr lang="en-US" dirty="0" err="1">
                <a:latin typeface="Ubuntu" panose="020B0504030602030204" pitchFamily="34" charset="0"/>
              </a:rPr>
              <a:t>государственными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чиновниками</a:t>
            </a:r>
            <a:r>
              <a:rPr lang="en-US" dirty="0">
                <a:latin typeface="Ubuntu" panose="020B0504030602030204" pitchFamily="34" charset="0"/>
              </a:rPr>
              <a:t>, </a:t>
            </a:r>
            <a:r>
              <a:rPr lang="en-US" dirty="0" err="1">
                <a:latin typeface="Ubuntu" panose="020B0504030602030204" pitchFamily="34" charset="0"/>
              </a:rPr>
              <a:t>консультируем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студентов-медиков</a:t>
            </a:r>
            <a:r>
              <a:rPr lang="en-US" dirty="0">
                <a:latin typeface="Ubuntu" panose="020B0504030602030204" pitchFamily="34" charset="0"/>
              </a:rPr>
              <a:t> и </a:t>
            </a:r>
            <a:r>
              <a:rPr lang="en-US" dirty="0" err="1">
                <a:latin typeface="Ubuntu" panose="020B0504030602030204" pitchFamily="34" charset="0"/>
              </a:rPr>
              <a:t>выступаем</a:t>
            </a:r>
            <a:r>
              <a:rPr lang="en-US" dirty="0">
                <a:latin typeface="Ubuntu" panose="020B0504030602030204" pitchFamily="34" charset="0"/>
              </a:rPr>
              <a:t> в СМИ с </a:t>
            </a:r>
            <a:r>
              <a:rPr lang="en-US" dirty="0" err="1">
                <a:latin typeface="Ubuntu" panose="020B0504030602030204" pitchFamily="34" charset="0"/>
              </a:rPr>
              <a:t>рассказами</a:t>
            </a:r>
            <a:r>
              <a:rPr lang="en-US" dirty="0">
                <a:latin typeface="Ubuntu" panose="020B0504030602030204" pitchFamily="34" charset="0"/>
              </a:rPr>
              <a:t> о </a:t>
            </a:r>
            <a:r>
              <a:rPr lang="ru-RU" dirty="0">
                <a:latin typeface="Ubuntu" panose="020B0504030602030204" pitchFamily="34" charset="0"/>
              </a:rPr>
              <a:t>своих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потребностях</a:t>
            </a:r>
            <a:r>
              <a:rPr lang="en-US" dirty="0">
                <a:latin typeface="Ubuntu" panose="020B0504030602030204" pitchFamily="34" charset="0"/>
              </a:rPr>
              <a:t> в </a:t>
            </a:r>
            <a:r>
              <a:rPr lang="en-US" dirty="0" err="1">
                <a:latin typeface="Ubuntu" panose="020B0504030602030204" pitchFamily="34" charset="0"/>
              </a:rPr>
              <a:t>здоровье</a:t>
            </a:r>
            <a:r>
              <a:rPr lang="en-US" dirty="0">
                <a:latin typeface="Ubuntu" panose="020B0504030602030204" pitchFamily="34" charset="0"/>
              </a:rPr>
              <a:t>. </a:t>
            </a:r>
            <a:endParaRPr lang="en-US" b="1" i="1" dirty="0">
              <a:latin typeface="Ubuntu" panose="020B0504030602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i="1" dirty="0" err="1">
                <a:latin typeface="Ubuntu" panose="020B0504030602030204" pitchFamily="34" charset="0"/>
              </a:rPr>
              <a:t>Специальная</a:t>
            </a:r>
            <a:r>
              <a:rPr lang="en-US" b="1" i="1" dirty="0">
                <a:latin typeface="Ubuntu" panose="020B0504030602030204" pitchFamily="34" charset="0"/>
              </a:rPr>
              <a:t> </a:t>
            </a:r>
            <a:r>
              <a:rPr lang="en-US" b="1" i="1" dirty="0" err="1">
                <a:latin typeface="Ubuntu" panose="020B0504030602030204" pitchFamily="34" charset="0"/>
              </a:rPr>
              <a:t>Олимпиада</a:t>
            </a:r>
            <a:r>
              <a:rPr lang="en-US" b="1" i="1" dirty="0">
                <a:latin typeface="Ubuntu" panose="020B0504030602030204" pitchFamily="34" charset="0"/>
              </a:rPr>
              <a:t> </a:t>
            </a:r>
            <a:r>
              <a:rPr lang="ru-RU" b="1" i="1" dirty="0">
                <a:latin typeface="Ubuntu" panose="020B0504030602030204" pitchFamily="34" charset="0"/>
              </a:rPr>
              <a:t>обучает</a:t>
            </a:r>
            <a:r>
              <a:rPr lang="en-US" b="1" i="1" dirty="0">
                <a:latin typeface="Ubuntu" panose="020B0504030602030204" pitchFamily="34" charset="0"/>
              </a:rPr>
              <a:t> </a:t>
            </a:r>
            <a:r>
              <a:rPr lang="ru-RU" b="1" i="1" dirty="0">
                <a:latin typeface="Ubuntu" panose="020B0504030602030204" pitchFamily="34" charset="0"/>
              </a:rPr>
              <a:t>новое</a:t>
            </a:r>
            <a:r>
              <a:rPr lang="en-US" b="1" i="1" dirty="0">
                <a:latin typeface="Ubuntu" panose="020B0504030602030204" pitchFamily="34" charset="0"/>
              </a:rPr>
              <a:t> </a:t>
            </a:r>
            <a:r>
              <a:rPr lang="en-US" b="1" i="1" dirty="0" err="1">
                <a:latin typeface="Ubuntu" panose="020B0504030602030204" pitchFamily="34" charset="0"/>
              </a:rPr>
              <a:t>поколение</a:t>
            </a:r>
            <a:r>
              <a:rPr lang="ru-RU" b="1" i="1" dirty="0">
                <a:latin typeface="Ubuntu" panose="020B0504030602030204" pitchFamily="34" charset="0"/>
              </a:rPr>
              <a:t> специалистов</a:t>
            </a:r>
            <a:r>
              <a:rPr lang="en-US" b="1" i="1" dirty="0">
                <a:latin typeface="Ubuntu" panose="020B0504030602030204" pitchFamily="34" charset="0"/>
              </a:rPr>
              <a:t> </a:t>
            </a:r>
            <a:r>
              <a:rPr lang="ru-RU" b="1" i="1" dirty="0">
                <a:latin typeface="Ubuntu" panose="020B0504030602030204" pitchFamily="34" charset="0"/>
              </a:rPr>
              <a:t>в области здравоохранения</a:t>
            </a:r>
            <a:r>
              <a:rPr lang="en-US" b="1" i="1" dirty="0">
                <a:latin typeface="Ubuntu" panose="020B0504030602030204" pitchFamily="34" charset="0"/>
              </a:rPr>
              <a:t>.</a:t>
            </a:r>
            <a:endParaRPr lang="en-US" i="1" dirty="0"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</a:pP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err="1">
                <a:latin typeface="Ubuntu" panose="020B0504030602030204" pitchFamily="34" charset="0"/>
              </a:rPr>
              <a:t>Более</a:t>
            </a:r>
            <a:r>
              <a:rPr lang="en-US" dirty="0">
                <a:latin typeface="Ubuntu" panose="020B0504030602030204" pitchFamily="34" charset="0"/>
              </a:rPr>
              <a:t> 300 000 </a:t>
            </a:r>
            <a:r>
              <a:rPr lang="en-US" dirty="0" err="1">
                <a:latin typeface="Ubuntu" panose="020B0504030602030204" pitchFamily="34" charset="0"/>
              </a:rPr>
              <a:t>медицинских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работников</a:t>
            </a:r>
            <a:r>
              <a:rPr lang="en-US" dirty="0">
                <a:latin typeface="Ubuntu" panose="020B0504030602030204" pitchFamily="34" charset="0"/>
              </a:rPr>
              <a:t> и </a:t>
            </a:r>
            <a:r>
              <a:rPr lang="en-US" dirty="0" err="1">
                <a:latin typeface="Ubuntu" panose="020B0504030602030204" pitchFamily="34" charset="0"/>
              </a:rPr>
              <a:t>студентов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прошли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обучение</a:t>
            </a:r>
            <a:r>
              <a:rPr lang="en-US" dirty="0">
                <a:latin typeface="Ubuntu" panose="020B0504030602030204" pitchFamily="34" charset="0"/>
              </a:rPr>
              <a:t> в 60 </a:t>
            </a:r>
            <a:r>
              <a:rPr lang="en-US" dirty="0" err="1">
                <a:latin typeface="Ubuntu" panose="020B0504030602030204" pitchFamily="34" charset="0"/>
              </a:rPr>
              <a:t>странах</a:t>
            </a:r>
            <a:r>
              <a:rPr lang="en-US" dirty="0">
                <a:latin typeface="Ubuntu" panose="020B0504030602030204" pitchFamily="34" charset="0"/>
              </a:rPr>
              <a:t>, а 130 </a:t>
            </a:r>
            <a:r>
              <a:rPr lang="ru-RU" dirty="0">
                <a:latin typeface="Ubuntu" panose="020B0504030602030204" pitchFamily="34" charset="0"/>
              </a:rPr>
              <a:t>медицинских учебных заведений </a:t>
            </a:r>
            <a:r>
              <a:rPr lang="en-US" dirty="0" err="1">
                <a:latin typeface="Ubuntu" panose="020B0504030602030204" pitchFamily="34" charset="0"/>
              </a:rPr>
              <a:t>теперь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имеют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учебные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программы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по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инклюзивному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здоровью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для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подготовки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студентов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по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вопросам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интеллектуальных отклонений</a:t>
            </a:r>
            <a:r>
              <a:rPr lang="en-US" dirty="0">
                <a:latin typeface="Ubuntu" panose="020B0504030602030204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Ubuntu" panose="020B0504030602030204" pitchFamily="34" charset="0"/>
              </a:rPr>
              <a:t>С 1997 </a:t>
            </a:r>
            <a:r>
              <a:rPr lang="en-US" dirty="0" err="1">
                <a:latin typeface="Ubuntu" panose="020B0504030602030204" pitchFamily="34" charset="0"/>
              </a:rPr>
              <a:t>года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в рамках </a:t>
            </a:r>
            <a:r>
              <a:rPr lang="en-US" dirty="0" err="1">
                <a:latin typeface="Ubuntu" panose="020B0504030602030204" pitchFamily="34" charset="0"/>
              </a:rPr>
              <a:t>Специальн</a:t>
            </a:r>
            <a:r>
              <a:rPr lang="ru-RU" dirty="0">
                <a:latin typeface="Ubuntu" panose="020B0504030602030204" pitchFamily="34" charset="0"/>
              </a:rPr>
              <a:t>ой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Олимпиад</a:t>
            </a:r>
            <a:r>
              <a:rPr lang="ru-RU" dirty="0">
                <a:latin typeface="Ubuntu" panose="020B0504030602030204" pitchFamily="34" charset="0"/>
              </a:rPr>
              <a:t>ы было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прове</a:t>
            </a:r>
            <a:r>
              <a:rPr lang="ru-RU" dirty="0" err="1">
                <a:latin typeface="Ubuntu" panose="020B0504030602030204" pitchFamily="34" charset="0"/>
              </a:rPr>
              <a:t>дено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более</a:t>
            </a:r>
            <a:r>
              <a:rPr lang="en-US" dirty="0">
                <a:latin typeface="Ubuntu" panose="020B0504030602030204" pitchFamily="34" charset="0"/>
              </a:rPr>
              <a:t> 2 </a:t>
            </a:r>
            <a:r>
              <a:rPr lang="en-US" dirty="0" err="1">
                <a:latin typeface="Ubuntu" panose="020B0504030602030204" pitchFamily="34" charset="0"/>
              </a:rPr>
              <a:t>миллионов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бесплатных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медицинских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скринингов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для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атлетов</a:t>
            </a:r>
            <a:r>
              <a:rPr lang="en-US" dirty="0">
                <a:latin typeface="Ubuntu" panose="020B0504030602030204" pitchFamily="34" charset="0"/>
              </a:rPr>
              <a:t>. У </a:t>
            </a:r>
            <a:r>
              <a:rPr lang="en-US" dirty="0" err="1">
                <a:latin typeface="Ubuntu" panose="020B0504030602030204" pitchFamily="34" charset="0"/>
              </a:rPr>
              <a:t>тех</a:t>
            </a:r>
            <a:r>
              <a:rPr lang="en-US" dirty="0">
                <a:latin typeface="Ubuntu" panose="020B0504030602030204" pitchFamily="34" charset="0"/>
              </a:rPr>
              <a:t>, </a:t>
            </a:r>
            <a:r>
              <a:rPr lang="en-US" dirty="0" err="1">
                <a:latin typeface="Ubuntu" panose="020B0504030602030204" pitchFamily="34" charset="0"/>
              </a:rPr>
              <a:t>кто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прошел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хотя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бы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два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скрининга</a:t>
            </a:r>
            <a:r>
              <a:rPr lang="en-US" dirty="0">
                <a:latin typeface="Ubuntu" panose="020B0504030602030204" pitchFamily="34" charset="0"/>
              </a:rPr>
              <a:t>, </a:t>
            </a:r>
            <a:r>
              <a:rPr lang="en-US" dirty="0" err="1">
                <a:latin typeface="Ubuntu" panose="020B0504030602030204" pitchFamily="34" charset="0"/>
              </a:rPr>
              <a:t>отмечается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улучшение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здоровья</a:t>
            </a:r>
            <a:r>
              <a:rPr lang="en-US" dirty="0">
                <a:latin typeface="Ubuntu" panose="020B0504030602030204" pitchFamily="34" charset="0"/>
              </a:rPr>
              <a:t>. </a:t>
            </a:r>
          </a:p>
          <a:p>
            <a:pPr marL="0" indent="0">
              <a:buNone/>
            </a:pPr>
            <a:endParaRPr lang="en-US" dirty="0"/>
          </a:p>
          <a:p>
            <a:endParaRPr lang="en-US" sz="2182" dirty="0"/>
          </a:p>
          <a:p>
            <a:endParaRPr lang="en-US" sz="2182" dirty="0"/>
          </a:p>
        </p:txBody>
      </p:sp>
    </p:spTree>
    <p:extLst>
      <p:ext uri="{BB962C8B-B14F-4D97-AF65-F5344CB8AC3E}">
        <p14:creationId xmlns:p14="http://schemas.microsoft.com/office/powerpoint/2010/main" val="2953456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09EDB-D730-ADDA-0D43-23868A8E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Ожидания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ru-RU" dirty="0"/>
              <a:t>интервью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8BCD3-1841-4273-934A-FDDE6EE56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Ubuntu" panose="020B0504030602030204" pitchFamily="34" charset="0"/>
              </a:rPr>
              <a:t>Открытые вопросы</a:t>
            </a:r>
            <a:endParaRPr lang="en-US" dirty="0">
              <a:latin typeface="Ubuntu" panose="020B0504030602030204" pitchFamily="34" charset="0"/>
            </a:endParaRPr>
          </a:p>
          <a:p>
            <a:pPr lvl="1"/>
            <a:r>
              <a:rPr lang="en-US" dirty="0" err="1">
                <a:latin typeface="Ubuntu" panose="020B0504030602030204" pitchFamily="34" charset="0"/>
              </a:rPr>
              <a:t>Какие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новости</a:t>
            </a:r>
            <a:r>
              <a:rPr lang="en-US" dirty="0">
                <a:latin typeface="Ubuntu" panose="020B0504030602030204" pitchFamily="34" charset="0"/>
              </a:rPr>
              <a:t>? </a:t>
            </a:r>
            <a:r>
              <a:rPr lang="en-US" dirty="0" err="1">
                <a:latin typeface="Ubuntu" panose="020B0504030602030204" pitchFamily="34" charset="0"/>
              </a:rPr>
              <a:t>Почему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мы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сегодня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беседуем</a:t>
            </a:r>
            <a:r>
              <a:rPr lang="en-US" dirty="0">
                <a:latin typeface="Ubuntu" panose="020B0504030602030204" pitchFamily="34" charset="0"/>
              </a:rPr>
              <a:t>?</a:t>
            </a:r>
          </a:p>
          <a:p>
            <a:r>
              <a:rPr lang="en-US" dirty="0" err="1">
                <a:latin typeface="Ubuntu" panose="020B0504030602030204" pitchFamily="34" charset="0"/>
              </a:rPr>
              <a:t>Не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стесняйтесь</a:t>
            </a:r>
            <a:r>
              <a:rPr lang="en-US" dirty="0">
                <a:latin typeface="Ubuntu" panose="020B0504030602030204" pitchFamily="34" charset="0"/>
              </a:rPr>
              <a:t> </a:t>
            </a:r>
          </a:p>
          <a:p>
            <a:pPr lvl="1"/>
            <a:r>
              <a:rPr lang="ru-RU" dirty="0">
                <a:latin typeface="Ubuntu" panose="020B0504030602030204" pitchFamily="34" charset="0"/>
              </a:rPr>
              <a:t>Начните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беседу</a:t>
            </a:r>
            <a:r>
              <a:rPr lang="en-US" dirty="0">
                <a:latin typeface="Ubuntu" panose="020B0504030602030204" pitchFamily="34" charset="0"/>
              </a:rPr>
              <a:t>. </a:t>
            </a:r>
            <a:r>
              <a:rPr lang="en-US" dirty="0" err="1">
                <a:latin typeface="Ubuntu" panose="020B0504030602030204" pitchFamily="34" charset="0"/>
              </a:rPr>
              <a:t>Возьми</a:t>
            </a:r>
            <a:r>
              <a:rPr lang="uz-Cyrl-UZ" dirty="0">
                <a:latin typeface="Ubuntu" panose="020B0504030602030204" pitchFamily="34" charset="0"/>
              </a:rPr>
              <a:t>те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контроль</a:t>
            </a:r>
            <a:r>
              <a:rPr lang="en-US" dirty="0">
                <a:latin typeface="Ubuntu" panose="020B0504030602030204" pitchFamily="34" charset="0"/>
              </a:rPr>
              <a:t> в </a:t>
            </a:r>
            <a:r>
              <a:rPr lang="en-US" dirty="0" err="1">
                <a:latin typeface="Ubuntu" panose="020B0504030602030204" pitchFamily="34" charset="0"/>
              </a:rPr>
              <a:t>свои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руки</a:t>
            </a:r>
            <a:r>
              <a:rPr lang="en-US" dirty="0">
                <a:latin typeface="Ubuntu" panose="020B0504030602030204" pitchFamily="34" charset="0"/>
              </a:rPr>
              <a:t>. </a:t>
            </a:r>
          </a:p>
          <a:p>
            <a:r>
              <a:rPr lang="uz-Cyrl-UZ" dirty="0">
                <a:latin typeface="Ubuntu" panose="020B0504030602030204" pitchFamily="34" charset="0"/>
              </a:rPr>
              <a:t>В</a:t>
            </a:r>
            <a:r>
              <a:rPr lang="ru-RU" dirty="0">
                <a:latin typeface="Ubuntu" panose="020B0504030602030204" pitchFamily="34" charset="0"/>
              </a:rPr>
              <a:t>ы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не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обязан</a:t>
            </a:r>
            <a:r>
              <a:rPr lang="ru-RU" dirty="0">
                <a:latin typeface="Ubuntu" panose="020B0504030602030204" pitchFamily="34" charset="0"/>
              </a:rPr>
              <a:t>ы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отвечать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на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вопрос</a:t>
            </a:r>
            <a:endParaRPr lang="en-US" dirty="0">
              <a:latin typeface="Ubuntu" panose="020B0504030602030204" pitchFamily="34" charset="0"/>
            </a:endParaRPr>
          </a:p>
          <a:p>
            <a:pPr lvl="1"/>
            <a:r>
              <a:rPr lang="ru-RU" dirty="0">
                <a:latin typeface="Ubuntu" panose="020B0504030602030204" pitchFamily="34" charset="0"/>
              </a:rPr>
              <a:t>Воздержитесь от простого ответа на заданный вопрос.</a:t>
            </a:r>
            <a:r>
              <a:rPr lang="en-US" dirty="0">
                <a:latin typeface="Ubuntu" panose="020B0504030602030204" pitchFamily="34" charset="0"/>
              </a:rPr>
              <a:t> </a:t>
            </a:r>
          </a:p>
          <a:p>
            <a:r>
              <a:rPr lang="en-US" dirty="0" err="1">
                <a:latin typeface="Ubuntu" panose="020B0504030602030204" pitchFamily="34" charset="0"/>
              </a:rPr>
              <a:t>Весели</a:t>
            </a:r>
            <a:r>
              <a:rPr lang="ru-RU" dirty="0" err="1">
                <a:latin typeface="Ubuntu" panose="020B0504030602030204" pitchFamily="34" charset="0"/>
              </a:rPr>
              <a:t>тесь</a:t>
            </a:r>
            <a:r>
              <a:rPr lang="en-US" dirty="0">
                <a:latin typeface="Ubuntu" panose="020B0504030602030204" pitchFamily="34" charset="0"/>
              </a:rPr>
              <a:t>! </a:t>
            </a:r>
          </a:p>
          <a:p>
            <a:pPr lvl="1"/>
            <a:r>
              <a:rPr lang="en-US" dirty="0" err="1">
                <a:latin typeface="Ubuntu" panose="020B0504030602030204" pitchFamily="34" charset="0"/>
              </a:rPr>
              <a:t>Расскажи</a:t>
            </a:r>
            <a:r>
              <a:rPr lang="ru-RU" dirty="0">
                <a:latin typeface="Ubuntu" panose="020B0504030602030204" pitchFamily="34" charset="0"/>
              </a:rPr>
              <a:t>те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свою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историю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своими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словами</a:t>
            </a:r>
            <a:r>
              <a:rPr lang="en-US" dirty="0">
                <a:latin typeface="Ubuntu" panose="020B0504030602030204" pitchFamily="34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39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2DB34-7E10-E228-1D13-908DACD8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</a:t>
            </a:r>
            <a:r>
              <a:rPr lang="en-US" dirty="0" err="1"/>
              <a:t>вопроса</a:t>
            </a:r>
            <a:r>
              <a:rPr lang="ru-RU" dirty="0"/>
              <a:t> для подготовки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5145E-8C20-6C30-A4D3-CF114200A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b="1" dirty="0"/>
              <a:t>С </a:t>
            </a:r>
            <a:r>
              <a:rPr lang="en-US" b="1" dirty="0" err="1"/>
              <a:t>кем</a:t>
            </a:r>
            <a:r>
              <a:rPr lang="en-US" b="1" dirty="0"/>
              <a:t> я </a:t>
            </a:r>
            <a:r>
              <a:rPr lang="en-US" b="1" dirty="0" err="1"/>
              <a:t>разговариваю</a:t>
            </a:r>
            <a:r>
              <a:rPr lang="en-US" b="1" dirty="0"/>
              <a:t>? 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b="1" dirty="0" err="1"/>
              <a:t>Почему</a:t>
            </a:r>
            <a:r>
              <a:rPr lang="en-US" b="1" dirty="0"/>
              <a:t> я </a:t>
            </a:r>
            <a:r>
              <a:rPr lang="en-US" b="1" dirty="0" err="1"/>
              <a:t>это</a:t>
            </a:r>
            <a:r>
              <a:rPr lang="en-US" b="1" dirty="0"/>
              <a:t> </a:t>
            </a:r>
            <a:r>
              <a:rPr lang="en-US" b="1" dirty="0" err="1"/>
              <a:t>делаю</a:t>
            </a:r>
            <a:r>
              <a:rPr lang="en-US" b="1" dirty="0"/>
              <a:t>? 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b="1" dirty="0" err="1"/>
              <a:t>Какова</a:t>
            </a:r>
            <a:r>
              <a:rPr lang="en-US" b="1" dirty="0"/>
              <a:t> </a:t>
            </a:r>
            <a:r>
              <a:rPr lang="en-US" b="1" dirty="0" err="1"/>
              <a:t>моя</a:t>
            </a:r>
            <a:r>
              <a:rPr lang="en-US" b="1" dirty="0"/>
              <a:t> </a:t>
            </a:r>
            <a:r>
              <a:rPr lang="en-US" b="1" dirty="0" err="1"/>
              <a:t>история</a:t>
            </a:r>
            <a:r>
              <a:rPr lang="en-US" b="1" dirty="0"/>
              <a:t>?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b="1" dirty="0" err="1"/>
              <a:t>Какие</a:t>
            </a:r>
            <a:r>
              <a:rPr lang="en-US" b="1" dirty="0"/>
              <a:t> 3-5 </a:t>
            </a:r>
            <a:r>
              <a:rPr lang="en-US" b="1" dirty="0" err="1"/>
              <a:t>пунктов</a:t>
            </a:r>
            <a:r>
              <a:rPr lang="en-US" b="1" dirty="0"/>
              <a:t> я </a:t>
            </a:r>
            <a:r>
              <a:rPr lang="en-US" b="1" dirty="0" err="1"/>
              <a:t>должен</a:t>
            </a:r>
            <a:r>
              <a:rPr lang="en-US" b="1" dirty="0"/>
              <a:t> </a:t>
            </a:r>
            <a:r>
              <a:rPr lang="en-US" b="1" dirty="0" err="1"/>
              <a:t>сделать</a:t>
            </a:r>
            <a:r>
              <a:rPr lang="en-US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591069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327C-D0AE-D744-8BEC-A631CFB7C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Контроль над интервью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2C397-81A8-6B46-F00C-0BD94CE82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b="1"/>
          </a:p>
          <a:p>
            <a:pPr marL="0" indent="0" algn="ctr">
              <a:buNone/>
            </a:pPr>
            <a:r>
              <a:rPr lang="en-US" sz="4800" b="1"/>
              <a:t>"Есть ли у кого-нибудь вопросы к моим ответам?".</a:t>
            </a:r>
          </a:p>
          <a:p>
            <a:pPr marL="0" indent="0" algn="ctr">
              <a:buNone/>
            </a:pPr>
            <a:endParaRPr lang="en-US" sz="4800" b="1"/>
          </a:p>
          <a:p>
            <a:pPr marL="0" indent="0" algn="ctr">
              <a:buNone/>
            </a:pPr>
            <a:r>
              <a:rPr lang="en-US" sz="2400" b="1" i="1"/>
              <a:t>Генри Киссинджер</a:t>
            </a:r>
          </a:p>
        </p:txBody>
      </p:sp>
    </p:spTree>
    <p:extLst>
      <p:ext uri="{BB962C8B-B14F-4D97-AF65-F5344CB8AC3E}">
        <p14:creationId xmlns:p14="http://schemas.microsoft.com/office/powerpoint/2010/main" val="1137475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17356-A4A9-DFD0-43B3-5B79B650B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Переосмыслить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вопросы</a:t>
            </a:r>
            <a:r>
              <a:rPr lang="en-US" dirty="0"/>
              <a:t> и </a:t>
            </a:r>
            <a:r>
              <a:rPr lang="en-US" dirty="0" err="1"/>
              <a:t>ответы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752B4-523C-A9FB-5F31-5C7C6C78A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09" y="1584235"/>
            <a:ext cx="4192497" cy="487206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ru-RU" sz="2600" dirty="0">
                <a:latin typeface="Ubuntu" panose="020B0504030602030204" pitchFamily="34" charset="0"/>
              </a:rPr>
              <a:t>Как правило это</a:t>
            </a:r>
            <a:r>
              <a:rPr lang="en-US" sz="2600" dirty="0">
                <a:latin typeface="Ubuntu" panose="020B0504030602030204" pitchFamily="34" charset="0"/>
              </a:rPr>
              <a:t> </a:t>
            </a:r>
            <a:r>
              <a:rPr lang="en-US" sz="2600" dirty="0" err="1">
                <a:latin typeface="Ubuntu" panose="020B0504030602030204" pitchFamily="34" charset="0"/>
              </a:rPr>
              <a:t>по</a:t>
            </a:r>
            <a:r>
              <a:rPr lang="en-US" sz="2600" dirty="0">
                <a:latin typeface="Ubuntu" panose="020B0504030602030204" pitchFamily="34" charset="0"/>
              </a:rPr>
              <a:t> </a:t>
            </a:r>
            <a:r>
              <a:rPr lang="en-US" sz="2600" dirty="0" err="1">
                <a:latin typeface="Ubuntu" panose="020B0504030602030204" pitchFamily="34" charset="0"/>
              </a:rPr>
              <a:t>принципу</a:t>
            </a:r>
            <a:r>
              <a:rPr lang="en-US" sz="2600" dirty="0">
                <a:latin typeface="Ubuntu" panose="020B0504030602030204" pitchFamily="34" charset="0"/>
              </a:rPr>
              <a:t> "</a:t>
            </a:r>
            <a:r>
              <a:rPr lang="en-US" sz="2600" dirty="0" err="1">
                <a:latin typeface="Ubuntu" panose="020B0504030602030204" pitchFamily="34" charset="0"/>
              </a:rPr>
              <a:t>туда-сюда</a:t>
            </a:r>
            <a:r>
              <a:rPr lang="en-US" sz="2600" dirty="0">
                <a:latin typeface="Ubuntu" panose="020B0504030602030204" pitchFamily="34" charset="0"/>
              </a:rPr>
              <a:t>"...</a:t>
            </a:r>
          </a:p>
          <a:p>
            <a:pPr lvl="1">
              <a:lnSpc>
                <a:spcPct val="200000"/>
              </a:lnSpc>
            </a:pPr>
            <a:r>
              <a:rPr lang="ru-RU" dirty="0">
                <a:latin typeface="Ubuntu" panose="020B0504030602030204" pitchFamily="34" charset="0"/>
              </a:rPr>
              <a:t>Вопрос</a:t>
            </a:r>
            <a:r>
              <a:rPr lang="en-US" dirty="0">
                <a:latin typeface="Ubuntu" panose="020B0504030602030204" pitchFamily="34" charset="0"/>
              </a:rPr>
              <a:t>/</a:t>
            </a:r>
            <a:r>
              <a:rPr lang="ru-RU" dirty="0">
                <a:latin typeface="Ubuntu" panose="020B0504030602030204" pitchFamily="34" charset="0"/>
              </a:rPr>
              <a:t>Ответ</a:t>
            </a:r>
            <a:r>
              <a:rPr lang="en-US" dirty="0">
                <a:latin typeface="Ubuntu" panose="020B0504030602030204" pitchFamily="34" charset="0"/>
              </a:rPr>
              <a:t>, </a:t>
            </a:r>
            <a:r>
              <a:rPr lang="ru-RU" dirty="0">
                <a:latin typeface="Ubuntu" panose="020B0504030602030204" pitchFamily="34" charset="0"/>
              </a:rPr>
              <a:t>Вопрос</a:t>
            </a:r>
            <a:r>
              <a:rPr lang="en-US" dirty="0">
                <a:latin typeface="Ubuntu" panose="020B0504030602030204" pitchFamily="34" charset="0"/>
              </a:rPr>
              <a:t>/</a:t>
            </a:r>
            <a:r>
              <a:rPr lang="ru-RU" dirty="0">
                <a:latin typeface="Ubuntu" panose="020B0504030602030204" pitchFamily="34" charset="0"/>
              </a:rPr>
              <a:t>Ответ</a:t>
            </a:r>
            <a:r>
              <a:rPr lang="en-US" dirty="0">
                <a:latin typeface="Ubuntu" panose="020B0504030602030204" pitchFamily="34" charset="0"/>
              </a:rPr>
              <a:t>, </a:t>
            </a:r>
            <a:r>
              <a:rPr lang="ru-RU" dirty="0">
                <a:latin typeface="Ubuntu" panose="020B0504030602030204" pitchFamily="34" charset="0"/>
              </a:rPr>
              <a:t>Вопрос</a:t>
            </a:r>
            <a:r>
              <a:rPr lang="en-US" dirty="0">
                <a:latin typeface="Ubuntu" panose="020B0504030602030204" pitchFamily="34" charset="0"/>
              </a:rPr>
              <a:t>/</a:t>
            </a:r>
            <a:r>
              <a:rPr lang="ru-RU" dirty="0">
                <a:latin typeface="Ubuntu" panose="020B0504030602030204" pitchFamily="34" charset="0"/>
              </a:rPr>
              <a:t>Ответ</a:t>
            </a:r>
            <a:r>
              <a:rPr lang="en-US" dirty="0">
                <a:latin typeface="Ubuntu" panose="020B0504030602030204" pitchFamily="34" charset="0"/>
              </a:rPr>
              <a:t>...</a:t>
            </a:r>
          </a:p>
          <a:p>
            <a:pPr>
              <a:lnSpc>
                <a:spcPct val="200000"/>
              </a:lnSpc>
            </a:pPr>
            <a:r>
              <a:rPr lang="en-US" dirty="0" err="1">
                <a:latin typeface="Ubuntu" panose="020B0504030602030204" pitchFamily="34" charset="0"/>
              </a:rPr>
              <a:t>Вместо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этого</a:t>
            </a:r>
            <a:endParaRPr lang="en-US" dirty="0">
              <a:latin typeface="Ubuntu" panose="020B0504030602030204" pitchFamily="34" charset="0"/>
            </a:endParaRPr>
          </a:p>
          <a:p>
            <a:pPr lvl="1">
              <a:lnSpc>
                <a:spcPct val="200000"/>
              </a:lnSpc>
            </a:pPr>
            <a:r>
              <a:rPr lang="ru-RU" dirty="0">
                <a:latin typeface="Ubuntu" panose="020B0504030602030204" pitchFamily="34" charset="0"/>
              </a:rPr>
              <a:t>Вопрос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	         информация</a:t>
            </a:r>
            <a:endParaRPr lang="en-US" dirty="0">
              <a:latin typeface="Ubuntu" panose="020B050403060203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61B9328-79D5-C510-F425-0A91704928FC}"/>
              </a:ext>
            </a:extLst>
          </p:cNvPr>
          <p:cNvSpPr/>
          <p:nvPr/>
        </p:nvSpPr>
        <p:spPr>
          <a:xfrm>
            <a:off x="2489138" y="5816906"/>
            <a:ext cx="491837" cy="29434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9C79AD-85C2-34B9-7109-8448E6BB1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555" y="2107779"/>
            <a:ext cx="3588327" cy="400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56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F5F5B-78BE-4175-BA7C-F130DE222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Наведение «мостов»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2830F-A27A-3598-1BA2-F3D828900F6B}"/>
              </a:ext>
            </a:extLst>
          </p:cNvPr>
          <p:cNvSpPr txBox="1"/>
          <p:nvPr/>
        </p:nvSpPr>
        <p:spPr>
          <a:xfrm>
            <a:off x="374069" y="2853573"/>
            <a:ext cx="23552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buntu" panose="020B0504030602030204" pitchFamily="34" charset="0"/>
              </a:rPr>
              <a:t>A</a:t>
            </a:r>
          </a:p>
          <a:p>
            <a:pPr algn="ctr"/>
            <a:r>
              <a:rPr lang="ru-RU" dirty="0">
                <a:latin typeface="Ubuntu" panose="020B0504030602030204" pitchFamily="34" charset="0"/>
              </a:rPr>
              <a:t>ПРИЗНАТЬ ВОПРОС</a:t>
            </a:r>
            <a:endParaRPr lang="en-US" dirty="0">
              <a:latin typeface="Ubuntu" panose="020B05040306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C2CC05-ABAE-EEFE-F1A2-7A30FD92BB57}"/>
              </a:ext>
            </a:extLst>
          </p:cNvPr>
          <p:cNvSpPr txBox="1"/>
          <p:nvPr/>
        </p:nvSpPr>
        <p:spPr>
          <a:xfrm>
            <a:off x="3394363" y="2830819"/>
            <a:ext cx="23552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buntu" panose="020B0504030602030204" pitchFamily="34" charset="0"/>
              </a:rPr>
              <a:t>B</a:t>
            </a:r>
          </a:p>
          <a:p>
            <a:pPr algn="ctr"/>
            <a:r>
              <a:rPr lang="ru-RU" dirty="0">
                <a:latin typeface="Ubuntu" panose="020B0504030602030204" pitchFamily="34" charset="0"/>
              </a:rPr>
              <a:t>ВНИКНУТЬ В СУТЬ ВОПРОСА</a:t>
            </a:r>
            <a:endParaRPr lang="en-US" dirty="0">
              <a:latin typeface="Ubuntu" panose="020B05040306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8100A-7003-6137-DA24-AF0917CC3A83}"/>
              </a:ext>
            </a:extLst>
          </p:cNvPr>
          <p:cNvSpPr txBox="1"/>
          <p:nvPr/>
        </p:nvSpPr>
        <p:spPr>
          <a:xfrm>
            <a:off x="6414658" y="2916379"/>
            <a:ext cx="23552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buntu" panose="020B0504030602030204" pitchFamily="34" charset="0"/>
              </a:rPr>
              <a:t>C</a:t>
            </a:r>
          </a:p>
          <a:p>
            <a:pPr algn="ctr"/>
            <a:r>
              <a:rPr lang="en-US" dirty="0">
                <a:latin typeface="Ubuntu" panose="020B0504030602030204" pitchFamily="34" charset="0"/>
              </a:rPr>
              <a:t>ДОНЕСИТЕ СВОЮ МЫСЛЬ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8C5756-DD9A-004B-D47F-1542D9A04E17}"/>
              </a:ext>
            </a:extLst>
          </p:cNvPr>
          <p:cNvSpPr/>
          <p:nvPr/>
        </p:nvSpPr>
        <p:spPr>
          <a:xfrm>
            <a:off x="277085" y="2639292"/>
            <a:ext cx="2549240" cy="2209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7507508-C085-6082-734D-83817F04E2CD}"/>
              </a:ext>
            </a:extLst>
          </p:cNvPr>
          <p:cNvSpPr/>
          <p:nvPr/>
        </p:nvSpPr>
        <p:spPr>
          <a:xfrm>
            <a:off x="6317675" y="2722416"/>
            <a:ext cx="2549240" cy="2209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F2B4D2-2D24-58BA-1746-F7D14915AABD}"/>
              </a:ext>
            </a:extLst>
          </p:cNvPr>
          <p:cNvSpPr/>
          <p:nvPr/>
        </p:nvSpPr>
        <p:spPr>
          <a:xfrm>
            <a:off x="3297380" y="2694697"/>
            <a:ext cx="2549240" cy="2209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15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11314-7E28-4304-6D40-B70BA9E8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Наши мосты: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B26B6-9100-DB2D-E9EF-4C3D14EDB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latin typeface="Ubuntu"/>
              </a:rPr>
              <a:t>Ответьте на</a:t>
            </a:r>
            <a:r>
              <a:rPr lang="en-US" b="1" dirty="0">
                <a:latin typeface="Ubuntu"/>
              </a:rPr>
              <a:t> </a:t>
            </a:r>
            <a:r>
              <a:rPr lang="en-US" dirty="0" err="1">
                <a:latin typeface="Ubuntu"/>
              </a:rPr>
              <a:t>вопро</a:t>
            </a:r>
            <a:r>
              <a:rPr lang="ru-RU" dirty="0">
                <a:latin typeface="Ubuntu"/>
              </a:rPr>
              <a:t>с</a:t>
            </a:r>
            <a:r>
              <a:rPr lang="en-US" dirty="0">
                <a:latin typeface="Ubuntu"/>
              </a:rPr>
              <a:t>...</a:t>
            </a:r>
          </a:p>
          <a:p>
            <a:pPr lvl="1">
              <a:lnSpc>
                <a:spcPct val="100000"/>
              </a:lnSpc>
            </a:pPr>
            <a:r>
              <a:rPr lang="en-US" dirty="0" err="1">
                <a:latin typeface="Ubuntu"/>
              </a:rPr>
              <a:t>Спасибо</a:t>
            </a:r>
            <a:r>
              <a:rPr lang="en-US" dirty="0">
                <a:latin typeface="Ubuntu"/>
              </a:rPr>
              <a:t> </a:t>
            </a:r>
            <a:r>
              <a:rPr lang="ru-RU" dirty="0">
                <a:latin typeface="Ubuntu"/>
              </a:rPr>
              <a:t>вам</a:t>
            </a:r>
            <a:r>
              <a:rPr lang="en-US" dirty="0">
                <a:latin typeface="Ubuntu"/>
              </a:rPr>
              <a:t> за этот вопрос. ИЛИ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Ubuntu"/>
              </a:rPr>
              <a:t>Я рад, </a:t>
            </a:r>
            <a:r>
              <a:rPr lang="en-US" dirty="0" err="1">
                <a:latin typeface="Ubuntu"/>
              </a:rPr>
              <a:t>что</a:t>
            </a:r>
            <a:r>
              <a:rPr lang="en-US" dirty="0">
                <a:latin typeface="Ubuntu"/>
              </a:rPr>
              <a:t> </a:t>
            </a:r>
            <a:r>
              <a:rPr lang="ru-RU" dirty="0">
                <a:latin typeface="Ubuntu"/>
              </a:rPr>
              <a:t>в</a:t>
            </a:r>
            <a:r>
              <a:rPr lang="en-US" dirty="0">
                <a:latin typeface="Ubuntu"/>
              </a:rPr>
              <a:t>ы </a:t>
            </a:r>
            <a:r>
              <a:rPr lang="en-US" dirty="0" err="1">
                <a:latin typeface="Ubuntu"/>
              </a:rPr>
              <a:t>спросил</a:t>
            </a:r>
            <a:r>
              <a:rPr lang="ru-RU" dirty="0">
                <a:latin typeface="Ubuntu"/>
              </a:rPr>
              <a:t>и</a:t>
            </a:r>
            <a:r>
              <a:rPr lang="en-US" dirty="0">
                <a:latin typeface="Ubuntu"/>
              </a:rPr>
              <a:t> об этом.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err="1">
                <a:latin typeface="Ubuntu"/>
              </a:rPr>
              <a:t>Мост</a:t>
            </a:r>
            <a:r>
              <a:rPr lang="ru-RU" b="1" dirty="0">
                <a:latin typeface="Ubuntu"/>
              </a:rPr>
              <a:t>ы</a:t>
            </a:r>
            <a:r>
              <a:rPr lang="en-US" b="1" dirty="0">
                <a:latin typeface="Ubuntu"/>
              </a:rPr>
              <a:t> Прочь</a:t>
            </a:r>
            <a:r>
              <a:rPr lang="en-US" dirty="0">
                <a:latin typeface="Ubuntu"/>
              </a:rPr>
              <a:t>, тогда...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Ubuntu"/>
              </a:rPr>
              <a:t>Эти соревнования важны для </a:t>
            </a:r>
            <a:r>
              <a:rPr lang="en-US" dirty="0" err="1">
                <a:latin typeface="Ubuntu"/>
              </a:rPr>
              <a:t>наших</a:t>
            </a:r>
            <a:r>
              <a:rPr lang="en-US" dirty="0">
                <a:latin typeface="Ubuntu"/>
              </a:rPr>
              <a:t> </a:t>
            </a:r>
            <a:r>
              <a:rPr lang="ru-RU" dirty="0">
                <a:latin typeface="Ubuntu"/>
              </a:rPr>
              <a:t>атлетов</a:t>
            </a:r>
            <a:r>
              <a:rPr lang="en-US" dirty="0">
                <a:latin typeface="Ubuntu"/>
              </a:rPr>
              <a:t>, потому что... ИЛИ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Ubuntu"/>
              </a:rPr>
              <a:t>Большинство людей не осознают...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err="1">
                <a:latin typeface="Ubuntu"/>
              </a:rPr>
              <a:t>Донеси</a:t>
            </a:r>
            <a:r>
              <a:rPr lang="ru-RU" b="1" dirty="0">
                <a:latin typeface="Ubuntu"/>
              </a:rPr>
              <a:t>те</a:t>
            </a:r>
            <a:r>
              <a:rPr lang="en-US" b="1" dirty="0">
                <a:latin typeface="Ubuntu"/>
              </a:rPr>
              <a:t> </a:t>
            </a:r>
            <a:r>
              <a:rPr lang="en-US" dirty="0" err="1">
                <a:latin typeface="Ubuntu"/>
              </a:rPr>
              <a:t>сво</a:t>
            </a:r>
            <a:r>
              <a:rPr lang="ru-RU" dirty="0">
                <a:latin typeface="Ubuntu"/>
              </a:rPr>
              <a:t>ю</a:t>
            </a:r>
            <a:r>
              <a:rPr lang="en-US" dirty="0">
                <a:latin typeface="Ubuntu"/>
              </a:rPr>
              <a:t> </a:t>
            </a:r>
            <a:r>
              <a:rPr lang="ru-RU" dirty="0">
                <a:latin typeface="Ubuntu"/>
              </a:rPr>
              <a:t>мысль</a:t>
            </a:r>
            <a:r>
              <a:rPr lang="en-US" dirty="0">
                <a:latin typeface="Ubuntu"/>
              </a:rPr>
              <a:t>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203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7" name="TextBox 6"/>
          <p:cNvSpPr txBox="1"/>
          <p:nvPr/>
        </p:nvSpPr>
        <p:spPr>
          <a:xfrm>
            <a:off x="418523" y="2008138"/>
            <a:ext cx="7853655" cy="260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Репортеры освещают больше, чем один ритм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Не только отвечать за публикацию истории, но и целый день вести твиттер, быть автором блога, снимать видео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Мы живем в условиях 24-часовых новостей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За контент идет жесткая конкуренция </a:t>
            </a: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Ваши</a:t>
            </a:r>
            <a:r>
              <a:rPr lang="en-US" dirty="0"/>
              <a:t> </a:t>
            </a:r>
            <a:r>
              <a:rPr lang="en-US" dirty="0" err="1"/>
              <a:t>возможност</a:t>
            </a:r>
            <a:r>
              <a:rPr lang="ru-RU" dirty="0"/>
              <a:t>и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289752"/>
            <a:ext cx="8229600" cy="38402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Ubuntu" panose="020B0504030602030204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Ubuntu" panose="020B0504030602030204" pitchFamily="34" charset="0"/>
              </a:rPr>
              <a:t>Чтобы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наше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u="sng" dirty="0" err="1">
                <a:latin typeface="Ubuntu" panose="020B0504030602030204" pitchFamily="34" charset="0"/>
              </a:rPr>
              <a:t>движение</a:t>
            </a:r>
            <a:r>
              <a:rPr lang="en-US" u="sng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говорило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в один голос</a:t>
            </a:r>
            <a:endParaRPr lang="en-US" dirty="0">
              <a:latin typeface="Ubuntu" panose="020B0504030602030204" pitchFamily="34" charset="0"/>
            </a:endParaRPr>
          </a:p>
          <a:p>
            <a:pPr marL="0" indent="0">
              <a:buNone/>
            </a:pPr>
            <a:endParaRPr lang="en-US" dirty="0">
              <a:latin typeface="Ubuntu" panose="020B0504030602030204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Ubuntu" panose="020B0504030602030204" pitchFamily="34" charset="0"/>
              </a:rPr>
              <a:t>Покажи</a:t>
            </a:r>
            <a:r>
              <a:rPr lang="ru-RU" dirty="0">
                <a:latin typeface="Ubuntu" panose="020B0504030602030204" pitchFamily="34" charset="0"/>
              </a:rPr>
              <a:t>те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миру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значение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инклюзивности</a:t>
            </a:r>
            <a:r>
              <a:rPr lang="en-US" dirty="0">
                <a:latin typeface="Ubuntu" panose="020B0504030602030204" pitchFamily="34" charset="0"/>
              </a:rPr>
              <a:t> и </a:t>
            </a:r>
            <a:r>
              <a:rPr lang="en-US" dirty="0" err="1">
                <a:latin typeface="Ubuntu" panose="020B0504030602030204" pitchFamily="34" charset="0"/>
              </a:rPr>
              <a:t>уважения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через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u="sng" dirty="0" err="1">
                <a:latin typeface="Ubuntu" panose="020B0504030602030204" pitchFamily="34" charset="0"/>
              </a:rPr>
              <a:t>свои</a:t>
            </a:r>
            <a:r>
              <a:rPr lang="en-US" u="sng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истории</a:t>
            </a:r>
            <a:endParaRPr lang="en-US" dirty="0">
              <a:latin typeface="Ubuntu" panose="020B0504030602030204" pitchFamily="34" charset="0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4657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478" y="275823"/>
            <a:ext cx="6289642" cy="927374"/>
          </a:xfrm>
        </p:spPr>
        <p:txBody>
          <a:bodyPr>
            <a:noAutofit/>
          </a:bodyPr>
          <a:lstStyle/>
          <a:p>
            <a:r>
              <a:rPr lang="en-US" dirty="0" err="1"/>
              <a:t>Давай</a:t>
            </a:r>
            <a:r>
              <a:rPr lang="ru-RU" dirty="0"/>
              <a:t>те</a:t>
            </a:r>
            <a:r>
              <a:rPr lang="en-US" dirty="0"/>
              <a:t> </a:t>
            </a:r>
            <a:r>
              <a:rPr lang="en-US" dirty="0" err="1"/>
              <a:t>потренируемся</a:t>
            </a:r>
            <a:r>
              <a:rPr lang="en-US" dirty="0"/>
              <a:t>! 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411161" y="1775376"/>
            <a:ext cx="8229600" cy="49460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err="1"/>
              <a:t>Есть</a:t>
            </a:r>
            <a:r>
              <a:rPr lang="en-US" sz="3600" b="1" dirty="0"/>
              <a:t> </a:t>
            </a:r>
            <a:r>
              <a:rPr lang="en-US" sz="3600" b="1" dirty="0" err="1"/>
              <a:t>добровольцы</a:t>
            </a:r>
            <a:r>
              <a:rPr lang="en-US" sz="3600" b="1" dirty="0"/>
              <a:t>?</a:t>
            </a:r>
          </a:p>
          <a:p>
            <a:pPr marL="0" indent="0">
              <a:buNone/>
            </a:pPr>
            <a:r>
              <a:rPr lang="en-US" sz="3200" i="1" dirty="0"/>
              <a:t>В </a:t>
            </a:r>
            <a:r>
              <a:rPr lang="en-US" sz="3200" i="1" dirty="0" err="1"/>
              <a:t>своих</a:t>
            </a:r>
            <a:r>
              <a:rPr lang="en-US" sz="3200" i="1" dirty="0"/>
              <a:t> </a:t>
            </a:r>
            <a:r>
              <a:rPr lang="en-US" sz="3200" i="1" dirty="0" err="1"/>
              <a:t>ответах</a:t>
            </a:r>
            <a:r>
              <a:rPr lang="en-US" sz="3200" i="1" dirty="0"/>
              <a:t> </a:t>
            </a:r>
            <a:r>
              <a:rPr lang="ru-RU" sz="3200" i="1" dirty="0"/>
              <a:t>вы</a:t>
            </a:r>
            <a:r>
              <a:rPr lang="en-US" sz="3200" i="1" dirty="0"/>
              <a:t> </a:t>
            </a:r>
            <a:r>
              <a:rPr lang="en-US" sz="3200" i="1" dirty="0" err="1"/>
              <a:t>може</a:t>
            </a:r>
            <a:r>
              <a:rPr lang="ru-RU" sz="3200" i="1" dirty="0"/>
              <a:t>те</a:t>
            </a:r>
            <a:r>
              <a:rPr lang="en-US" sz="3200" i="1" dirty="0"/>
              <a:t> </a:t>
            </a:r>
            <a:r>
              <a:rPr lang="en-US" sz="3200" i="1" dirty="0" err="1"/>
              <a:t>использовать</a:t>
            </a:r>
            <a:r>
              <a:rPr lang="en-US" sz="3200" i="1" dirty="0"/>
              <a:t> </a:t>
            </a:r>
            <a:r>
              <a:rPr lang="en-US" sz="3200" i="1" dirty="0" err="1"/>
              <a:t>тезисы</a:t>
            </a:r>
            <a:r>
              <a:rPr lang="en-US" sz="3200" i="1" dirty="0"/>
              <a:t> </a:t>
            </a:r>
            <a:r>
              <a:rPr lang="en-US" sz="3200" i="1" dirty="0" err="1"/>
              <a:t>предыдущего</a:t>
            </a:r>
            <a:r>
              <a:rPr lang="en-US" sz="3200" i="1" dirty="0"/>
              <a:t> </a:t>
            </a:r>
            <a:r>
              <a:rPr lang="en-US" sz="3200" i="1" dirty="0" err="1"/>
              <a:t>слайда</a:t>
            </a:r>
            <a:r>
              <a:rPr lang="en-US" sz="3200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62289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478" y="275823"/>
            <a:ext cx="7886700" cy="927374"/>
          </a:xfrm>
        </p:spPr>
        <p:txBody>
          <a:bodyPr>
            <a:noAutofit/>
          </a:bodyPr>
          <a:lstStyle/>
          <a:p>
            <a:r>
              <a:rPr lang="en-US" dirty="0" err="1"/>
              <a:t>Понимание</a:t>
            </a:r>
            <a:r>
              <a:rPr lang="en-US" dirty="0"/>
              <a:t> </a:t>
            </a:r>
            <a:r>
              <a:rPr lang="ru-RU" dirty="0"/>
              <a:t>ваших</a:t>
            </a:r>
            <a:r>
              <a:rPr lang="en-US" dirty="0"/>
              <a:t> </a:t>
            </a:r>
            <a:br>
              <a:rPr lang="ru-RU" dirty="0"/>
            </a:br>
            <a:r>
              <a:rPr lang="en-US" dirty="0" err="1"/>
              <a:t>ключевых</a:t>
            </a:r>
            <a:r>
              <a:rPr lang="en-US" dirty="0"/>
              <a:t> </a:t>
            </a:r>
            <a:r>
              <a:rPr lang="en-US" dirty="0" err="1"/>
              <a:t>сообщений</a:t>
            </a: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411161" y="1775376"/>
            <a:ext cx="8229600" cy="4946041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ru-RU" dirty="0">
                <a:latin typeface="Ubuntu" panose="020B0504030602030204" pitchFamily="34" charset="0"/>
              </a:rPr>
              <a:t>Под</a:t>
            </a:r>
            <a:r>
              <a:rPr lang="en-US" dirty="0" err="1">
                <a:latin typeface="Ubuntu" panose="020B0504030602030204" pitchFamily="34" charset="0"/>
              </a:rPr>
              <a:t>умай</a:t>
            </a:r>
            <a:r>
              <a:rPr lang="ru-RU" dirty="0">
                <a:latin typeface="Ubuntu" panose="020B0504030602030204" pitchFamily="34" charset="0"/>
              </a:rPr>
              <a:t>те</a:t>
            </a:r>
            <a:r>
              <a:rPr lang="en-US" dirty="0">
                <a:latin typeface="Ubuntu" panose="020B0504030602030204" pitchFamily="34" charset="0"/>
              </a:rPr>
              <a:t>, </a:t>
            </a:r>
            <a:r>
              <a:rPr lang="en-US" dirty="0" err="1">
                <a:latin typeface="Ubuntu" panose="020B0504030602030204" pitchFamily="34" charset="0"/>
              </a:rPr>
              <a:t>прежде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чем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на</a:t>
            </a:r>
            <a:r>
              <a:rPr lang="en-US" dirty="0" err="1">
                <a:latin typeface="Ubuntu" panose="020B0504030602030204" pitchFamily="34" charset="0"/>
              </a:rPr>
              <a:t>писать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или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по</a:t>
            </a:r>
            <a:r>
              <a:rPr lang="en-US" dirty="0" err="1">
                <a:latin typeface="Ubuntu" panose="020B0504030602030204" pitchFamily="34" charset="0"/>
              </a:rPr>
              <a:t>делиться</a:t>
            </a:r>
            <a:r>
              <a:rPr lang="en-US" dirty="0">
                <a:latin typeface="Ubuntu" panose="020B0504030602030204" pitchFamily="34" charset="0"/>
              </a:rPr>
              <a:t>:</a:t>
            </a:r>
          </a:p>
          <a:p>
            <a:endParaRPr lang="en-US" dirty="0">
              <a:latin typeface="Ubuntu" panose="020B0504030602030204" pitchFamily="34" charset="0"/>
            </a:endParaRPr>
          </a:p>
          <a:p>
            <a:pPr marL="457200" indent="-457200">
              <a:buAutoNum type="arabicPeriod"/>
            </a:pPr>
            <a:r>
              <a:rPr lang="en-US" dirty="0" err="1">
                <a:latin typeface="Ubuntu" panose="020B0504030602030204" pitchFamily="34" charset="0"/>
              </a:rPr>
              <a:t>Кого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это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волнует</a:t>
            </a:r>
            <a:r>
              <a:rPr lang="en-US" dirty="0">
                <a:latin typeface="Ubuntu" panose="020B0504030602030204" pitchFamily="34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dirty="0" err="1">
                <a:latin typeface="Ubuntu" panose="020B0504030602030204" pitchFamily="34" charset="0"/>
              </a:rPr>
              <a:t>Почему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это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должно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их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волновать</a:t>
            </a:r>
            <a:r>
              <a:rPr lang="en-US" dirty="0">
                <a:latin typeface="Ubuntu" panose="020B0504030602030204" pitchFamily="34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dirty="0" err="1">
                <a:latin typeface="Ubuntu" panose="020B0504030602030204" pitchFamily="34" charset="0"/>
              </a:rPr>
              <a:t>Как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сделать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так</a:t>
            </a:r>
            <a:r>
              <a:rPr lang="en-US" dirty="0">
                <a:latin typeface="Ubuntu" panose="020B0504030602030204" pitchFamily="34" charset="0"/>
              </a:rPr>
              <a:t>, </a:t>
            </a:r>
            <a:r>
              <a:rPr lang="en-US" dirty="0" err="1">
                <a:latin typeface="Ubuntu" panose="020B0504030602030204" pitchFamily="34" charset="0"/>
              </a:rPr>
              <a:t>чтобы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это волновало больше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людей</a:t>
            </a:r>
            <a:r>
              <a:rPr lang="en-US" dirty="0">
                <a:latin typeface="Ubuntu" panose="020B0504030602030204" pitchFamily="34" charset="0"/>
              </a:rPr>
              <a:t>?</a:t>
            </a:r>
          </a:p>
          <a:p>
            <a:endParaRPr lang="en-US" sz="2182" dirty="0"/>
          </a:p>
          <a:p>
            <a:endParaRPr lang="en-US" sz="2182" dirty="0"/>
          </a:p>
        </p:txBody>
      </p:sp>
    </p:spTree>
    <p:extLst>
      <p:ext uri="{BB962C8B-B14F-4D97-AF65-F5344CB8AC3E}">
        <p14:creationId xmlns:p14="http://schemas.microsoft.com/office/powerpoint/2010/main" val="1226335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F6EF-B418-8C65-8CC4-730FB0C1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Флаг</a:t>
            </a:r>
            <a:r>
              <a:rPr lang="en-US" dirty="0"/>
              <a:t>, </a:t>
            </a:r>
            <a:r>
              <a:rPr lang="en-US" dirty="0" err="1"/>
              <a:t>который</a:t>
            </a:r>
            <a:r>
              <a:rPr lang="en-US" dirty="0"/>
              <a:t> </a:t>
            </a:r>
            <a:br>
              <a:rPr lang="ru-RU" dirty="0"/>
            </a:br>
            <a:r>
              <a:rPr lang="en-US" dirty="0" err="1"/>
              <a:t>имеет</a:t>
            </a:r>
            <a:r>
              <a:rPr lang="en-US" dirty="0"/>
              <a:t> </a:t>
            </a:r>
            <a:r>
              <a:rPr lang="en-US" dirty="0" err="1"/>
              <a:t>значение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E8552-B5AD-659E-5B58-FA80D6733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32" y="2643043"/>
            <a:ext cx="3028950" cy="346681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>
                <a:latin typeface="Ubuntu" panose="020B0504030602030204" pitchFamily="34" charset="0"/>
              </a:rPr>
              <a:t>Сосредоточь</a:t>
            </a:r>
            <a:r>
              <a:rPr lang="ru-RU" dirty="0" err="1">
                <a:latin typeface="Ubuntu" panose="020B0504030602030204" pitchFamily="34" charset="0"/>
              </a:rPr>
              <a:t>тесь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на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самом </a:t>
            </a:r>
            <a:r>
              <a:rPr lang="en-US" dirty="0" err="1">
                <a:latin typeface="Ubuntu" panose="020B0504030602030204" pitchFamily="34" charset="0"/>
              </a:rPr>
              <a:t>важно</a:t>
            </a:r>
            <a:endParaRPr lang="en-US" dirty="0">
              <a:latin typeface="Ubuntu" panose="020B0504030602030204" pitchFamily="34" charset="0"/>
            </a:endParaRPr>
          </a:p>
          <a:p>
            <a:pPr marL="0" indent="0">
              <a:buNone/>
            </a:pPr>
            <a:endParaRPr lang="en-US" dirty="0">
              <a:latin typeface="Ubuntu" panose="020B0504030602030204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Ubuntu" panose="020B0504030602030204" pitchFamily="34" charset="0"/>
              </a:rPr>
              <a:t>Используй</a:t>
            </a:r>
            <a:r>
              <a:rPr lang="ru-RU" dirty="0">
                <a:latin typeface="Ubuntu" panose="020B0504030602030204" pitchFamily="34" charset="0"/>
              </a:rPr>
              <a:t>те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свой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голос</a:t>
            </a:r>
            <a:r>
              <a:rPr lang="en-US" dirty="0">
                <a:latin typeface="Ubuntu" panose="020B0504030602030204" pitchFamily="34" charset="0"/>
              </a:rPr>
              <a:t> и </a:t>
            </a:r>
            <a:r>
              <a:rPr lang="en-US" dirty="0" err="1">
                <a:latin typeface="Ubuntu" panose="020B0504030602030204" pitchFamily="34" charset="0"/>
              </a:rPr>
              <a:t>тело</a:t>
            </a:r>
            <a:r>
              <a:rPr lang="en-US" dirty="0">
                <a:latin typeface="Ubuntu" panose="020B0504030602030204" pitchFamily="34" charset="0"/>
              </a:rPr>
              <a:t>, </a:t>
            </a:r>
            <a:r>
              <a:rPr lang="en-US" dirty="0" err="1">
                <a:latin typeface="Ubuntu" panose="020B0504030602030204" pitchFamily="34" charset="0"/>
              </a:rPr>
              <a:t>чтобы</a:t>
            </a:r>
            <a:r>
              <a:rPr lang="ru-RU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подчеркнуть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свои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важные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моменты</a:t>
            </a:r>
            <a:endParaRPr lang="en-US" dirty="0">
              <a:latin typeface="Ubuntu" panose="020B05040306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57069C-9C2C-DE42-CCFC-437DF3BDE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1" r="5657"/>
          <a:stretch/>
        </p:blipFill>
        <p:spPr>
          <a:xfrm>
            <a:off x="3756330" y="2237716"/>
            <a:ext cx="5235269" cy="421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25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 descr="Flag with solid fill">
            <a:extLst>
              <a:ext uri="{FF2B5EF4-FFF2-40B4-BE49-F238E27FC236}">
                <a16:creationId xmlns:a16="http://schemas.microsoft.com/office/drawing/2014/main" id="{BA4114F4-92B5-682F-2805-3E58A5007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8324" y="3300485"/>
            <a:ext cx="4327090" cy="3583416"/>
          </a:xfrm>
          <a:prstGeom prst="rect">
            <a:avLst/>
          </a:prstGeom>
        </p:spPr>
      </p:pic>
      <p:pic>
        <p:nvPicPr>
          <p:cNvPr id="22" name="Graphic 21" descr="Flag with solid fill">
            <a:extLst>
              <a:ext uri="{FF2B5EF4-FFF2-40B4-BE49-F238E27FC236}">
                <a16:creationId xmlns:a16="http://schemas.microsoft.com/office/drawing/2014/main" id="{DB451319-78BE-6242-3E35-D67B895D6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955" y="3243798"/>
            <a:ext cx="3748900" cy="3583416"/>
          </a:xfrm>
          <a:prstGeom prst="rect">
            <a:avLst/>
          </a:prstGeom>
        </p:spPr>
      </p:pic>
      <p:pic>
        <p:nvPicPr>
          <p:cNvPr id="17" name="Graphic 16" descr="Flag with solid fill">
            <a:extLst>
              <a:ext uri="{FF2B5EF4-FFF2-40B4-BE49-F238E27FC236}">
                <a16:creationId xmlns:a16="http://schemas.microsoft.com/office/drawing/2014/main" id="{FE4F4437-E0CC-653A-A1B9-77668A5C0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9291" y="1480434"/>
            <a:ext cx="4673124" cy="4087782"/>
          </a:xfrm>
          <a:prstGeom prst="rect">
            <a:avLst/>
          </a:prstGeom>
        </p:spPr>
      </p:pic>
      <p:pic>
        <p:nvPicPr>
          <p:cNvPr id="20" name="Graphic 19" descr="Flag with solid fill">
            <a:extLst>
              <a:ext uri="{FF2B5EF4-FFF2-40B4-BE49-F238E27FC236}">
                <a16:creationId xmlns:a16="http://schemas.microsoft.com/office/drawing/2014/main" id="{2987F71A-2845-FA93-EA2A-228833096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0636" y="3300485"/>
            <a:ext cx="3996101" cy="3583416"/>
          </a:xfrm>
          <a:prstGeom prst="rect">
            <a:avLst/>
          </a:prstGeom>
        </p:spPr>
      </p:pic>
      <p:pic>
        <p:nvPicPr>
          <p:cNvPr id="19" name="Graphic 18" descr="Flag with solid fill">
            <a:extLst>
              <a:ext uri="{FF2B5EF4-FFF2-40B4-BE49-F238E27FC236}">
                <a16:creationId xmlns:a16="http://schemas.microsoft.com/office/drawing/2014/main" id="{0803B505-7232-4CCB-A70F-86C0D6603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1386" y="1508777"/>
            <a:ext cx="4327090" cy="3583416"/>
          </a:xfrm>
          <a:prstGeom prst="rect">
            <a:avLst/>
          </a:prstGeom>
        </p:spPr>
      </p:pic>
      <p:pic>
        <p:nvPicPr>
          <p:cNvPr id="15" name="Graphic 14" descr="Flag with solid fill">
            <a:extLst>
              <a:ext uri="{FF2B5EF4-FFF2-40B4-BE49-F238E27FC236}">
                <a16:creationId xmlns:a16="http://schemas.microsoft.com/office/drawing/2014/main" id="{9BDFB13C-9927-32F9-5DCE-41622BE7C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3840" y="1480434"/>
            <a:ext cx="4327090" cy="3583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DFAB8-27D1-AFBC-C041-1FCB2201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Установите</a:t>
            </a:r>
            <a:r>
              <a:rPr lang="en-US" dirty="0"/>
              <a:t> </a:t>
            </a:r>
            <a:r>
              <a:rPr lang="en-US" dirty="0" err="1"/>
              <a:t>свой</a:t>
            </a:r>
            <a:r>
              <a:rPr lang="en-US" dirty="0"/>
              <a:t> </a:t>
            </a:r>
            <a:r>
              <a:rPr lang="en-US" dirty="0" err="1"/>
              <a:t>флаг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49D6C7-7D70-00A7-C953-4BF0A75AB2A0}"/>
              </a:ext>
            </a:extLst>
          </p:cNvPr>
          <p:cNvSpPr txBox="1"/>
          <p:nvPr/>
        </p:nvSpPr>
        <p:spPr>
          <a:xfrm>
            <a:off x="6862415" y="2000271"/>
            <a:ext cx="1857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Ubuntu" panose="020B0504030602030204" pitchFamily="34" charset="0"/>
              </a:rPr>
              <a:t>«</a:t>
            </a:r>
            <a:r>
              <a:rPr lang="en-US" dirty="0" err="1">
                <a:solidFill>
                  <a:schemeClr val="bg1"/>
                </a:solidFill>
                <a:latin typeface="Ubuntu" panose="020B0504030602030204" pitchFamily="34" charset="0"/>
              </a:rPr>
              <a:t>Важно</a:t>
            </a:r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buntu" panose="020B0504030602030204" pitchFamily="34" charset="0"/>
              </a:rPr>
              <a:t>подчеркнуть</a:t>
            </a:r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...</a:t>
            </a:r>
            <a:r>
              <a:rPr lang="ru-RU" dirty="0">
                <a:solidFill>
                  <a:schemeClr val="bg1"/>
                </a:solidFill>
                <a:latin typeface="Ubuntu" panose="020B0504030602030204" pitchFamily="34" charset="0"/>
              </a:rPr>
              <a:t>»</a:t>
            </a:r>
            <a:endParaRPr lang="en-US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0E98ED-9A1A-9864-785A-44A6E09DE21D}"/>
              </a:ext>
            </a:extLst>
          </p:cNvPr>
          <p:cNvSpPr txBox="1"/>
          <p:nvPr/>
        </p:nvSpPr>
        <p:spPr>
          <a:xfrm>
            <a:off x="1166613" y="3779376"/>
            <a:ext cx="1773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Ubuntu" panose="020B0504030602030204" pitchFamily="34" charset="0"/>
              </a:rPr>
              <a:t>«</a:t>
            </a:r>
            <a:r>
              <a:rPr lang="en-US" dirty="0" err="1">
                <a:solidFill>
                  <a:schemeClr val="bg1"/>
                </a:solidFill>
                <a:latin typeface="Ubuntu" panose="020B0504030602030204" pitchFamily="34" charset="0"/>
              </a:rPr>
              <a:t>Настоящий</a:t>
            </a:r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buntu" panose="020B0504030602030204" pitchFamily="34" charset="0"/>
              </a:rPr>
              <a:t>вопрос</a:t>
            </a:r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buntu" panose="020B0504030602030204" pitchFamily="34" charset="0"/>
              </a:rPr>
              <a:t>здесь</a:t>
            </a:r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 в </a:t>
            </a:r>
            <a:r>
              <a:rPr lang="en-US" dirty="0" err="1">
                <a:solidFill>
                  <a:schemeClr val="bg1"/>
                </a:solidFill>
                <a:latin typeface="Ubuntu" panose="020B0504030602030204" pitchFamily="34" charset="0"/>
              </a:rPr>
              <a:t>том</a:t>
            </a:r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Ubuntu" panose="020B0504030602030204" pitchFamily="34" charset="0"/>
              </a:rPr>
              <a:t>что</a:t>
            </a:r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...</a:t>
            </a:r>
            <a:r>
              <a:rPr lang="ru-RU" dirty="0">
                <a:solidFill>
                  <a:schemeClr val="bg1"/>
                </a:solidFill>
                <a:latin typeface="Ubuntu" panose="020B0504030602030204" pitchFamily="34" charset="0"/>
              </a:rPr>
              <a:t>»</a:t>
            </a:r>
            <a:endParaRPr lang="en-US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7C291-E568-ADBC-EB12-72FFC80C6E6B}"/>
              </a:ext>
            </a:extLst>
          </p:cNvPr>
          <p:cNvSpPr txBox="1"/>
          <p:nvPr/>
        </p:nvSpPr>
        <p:spPr>
          <a:xfrm>
            <a:off x="3685937" y="1794814"/>
            <a:ext cx="22581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Ubuntu" panose="020B0504030602030204" pitchFamily="34" charset="0"/>
              </a:rPr>
              <a:t>«Самый важный момент, на который следует обратить внимание...»</a:t>
            </a:r>
            <a:endParaRPr lang="en-US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662153-C4E0-26DC-B114-10764AEA1907}"/>
              </a:ext>
            </a:extLst>
          </p:cNvPr>
          <p:cNvSpPr txBox="1"/>
          <p:nvPr/>
        </p:nvSpPr>
        <p:spPr>
          <a:xfrm>
            <a:off x="4188472" y="3872404"/>
            <a:ext cx="1773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Ubuntu" panose="020B0504030602030204" pitchFamily="34" charset="0"/>
              </a:rPr>
              <a:t>«</a:t>
            </a:r>
            <a:r>
              <a:rPr lang="en-US" dirty="0" err="1">
                <a:solidFill>
                  <a:schemeClr val="bg1"/>
                </a:solidFill>
                <a:latin typeface="Ubuntu" panose="020B0504030602030204" pitchFamily="34" charset="0"/>
              </a:rPr>
              <a:t>Чего</a:t>
            </a:r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buntu" panose="020B0504030602030204" pitchFamily="34" charset="0"/>
              </a:rPr>
              <a:t>люди</a:t>
            </a:r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buntu" panose="020B0504030602030204" pitchFamily="34" charset="0"/>
              </a:rPr>
              <a:t>не</a:t>
            </a:r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buntu" panose="020B0504030602030204" pitchFamily="34" charset="0"/>
              </a:rPr>
              <a:t>понимают</a:t>
            </a:r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...</a:t>
            </a:r>
            <a:r>
              <a:rPr lang="ru-RU" dirty="0">
                <a:solidFill>
                  <a:schemeClr val="bg1"/>
                </a:solidFill>
                <a:latin typeface="Ubuntu" panose="020B0504030602030204" pitchFamily="34" charset="0"/>
              </a:rPr>
              <a:t>»</a:t>
            </a:r>
            <a:endParaRPr lang="en-US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2D19D-E621-526C-4E66-B26ADB0A03ED}"/>
              </a:ext>
            </a:extLst>
          </p:cNvPr>
          <p:cNvSpPr txBox="1"/>
          <p:nvPr/>
        </p:nvSpPr>
        <p:spPr>
          <a:xfrm>
            <a:off x="7097329" y="3856775"/>
            <a:ext cx="1773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Ubuntu" panose="020B0504030602030204" pitchFamily="34" charset="0"/>
              </a:rPr>
              <a:t>«</a:t>
            </a:r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В </a:t>
            </a:r>
            <a:r>
              <a:rPr lang="en-US" dirty="0" err="1">
                <a:solidFill>
                  <a:schemeClr val="bg1"/>
                </a:solidFill>
                <a:latin typeface="Ubuntu" panose="020B0504030602030204" pitchFamily="34" charset="0"/>
              </a:rPr>
              <a:t>двух</a:t>
            </a:r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buntu" panose="020B0504030602030204" pitchFamily="34" charset="0"/>
              </a:rPr>
              <a:t>словах</a:t>
            </a:r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...</a:t>
            </a:r>
            <a:r>
              <a:rPr lang="ru-RU" dirty="0">
                <a:solidFill>
                  <a:schemeClr val="bg1"/>
                </a:solidFill>
                <a:latin typeface="Ubuntu" panose="020B0504030602030204" pitchFamily="34" charset="0"/>
              </a:rPr>
              <a:t>»</a:t>
            </a:r>
            <a:endParaRPr lang="en-US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BF7AB1-3A4E-7C4F-414A-85BEFC1488DD}"/>
              </a:ext>
            </a:extLst>
          </p:cNvPr>
          <p:cNvSpPr txBox="1"/>
          <p:nvPr/>
        </p:nvSpPr>
        <p:spPr>
          <a:xfrm>
            <a:off x="724595" y="2016011"/>
            <a:ext cx="2005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«</a:t>
            </a:r>
            <a:r>
              <a:rPr lang="ru-RU" dirty="0">
                <a:solidFill>
                  <a:schemeClr val="bg1"/>
                </a:solidFill>
                <a:latin typeface="Ubuntu" panose="020B0504030602030204" pitchFamily="34" charset="0"/>
              </a:rPr>
              <a:t>Нужно помнить о трех вещах…</a:t>
            </a:r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372284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1621"/>
            <a:ext cx="7886700" cy="927374"/>
          </a:xfrm>
        </p:spPr>
        <p:txBody>
          <a:bodyPr>
            <a:noAutofit/>
          </a:bodyPr>
          <a:lstStyle/>
          <a:p>
            <a:r>
              <a:rPr lang="ru-RU" dirty="0"/>
              <a:t>Беседа</a:t>
            </a:r>
            <a:r>
              <a:rPr lang="en-US" dirty="0"/>
              <a:t> </a:t>
            </a:r>
            <a:br>
              <a:rPr lang="ru-RU" dirty="0"/>
            </a:br>
            <a:r>
              <a:rPr lang="en-US" dirty="0"/>
              <a:t>о </a:t>
            </a:r>
            <a:r>
              <a:rPr lang="en-US" dirty="0" err="1"/>
              <a:t>Специальной</a:t>
            </a:r>
            <a:r>
              <a:rPr lang="en-US" dirty="0"/>
              <a:t> </a:t>
            </a:r>
            <a:r>
              <a:rPr lang="en-US" dirty="0" err="1"/>
              <a:t>Олимпиаде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3067" y="1880911"/>
            <a:ext cx="38557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Маленькие</a:t>
            </a:r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атлеты</a:t>
            </a:r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Сильные</a:t>
            </a:r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духом</a:t>
            </a:r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Программа</a:t>
            </a:r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Здоровые</a:t>
            </a:r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атлеты</a:t>
            </a:r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ru-RU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Всемирный</a:t>
            </a:r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посланник</a:t>
            </a:r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8828" y="1880911"/>
            <a:ext cx="385576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MATP</a:t>
            </a:r>
          </a:p>
          <a:p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Здоровые</a:t>
            </a:r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сообщества</a:t>
            </a:r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Юнис</a:t>
            </a:r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Кеннеди</a:t>
            </a:r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Шрайвер</a:t>
            </a:r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ru-RU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Особые</a:t>
            </a:r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улыбки</a:t>
            </a:r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Здоровый</a:t>
            </a:r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слух</a:t>
            </a:r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551710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478" y="430371"/>
            <a:ext cx="7886700" cy="927374"/>
          </a:xfrm>
        </p:spPr>
        <p:txBody>
          <a:bodyPr>
            <a:noAutofit/>
          </a:bodyPr>
          <a:lstStyle/>
          <a:p>
            <a:r>
              <a:rPr lang="ru-RU" dirty="0"/>
              <a:t>Беседа</a:t>
            </a:r>
            <a:r>
              <a:rPr lang="en-US" dirty="0"/>
              <a:t> о </a:t>
            </a:r>
            <a:r>
              <a:rPr lang="en-US" dirty="0" err="1"/>
              <a:t>Специальной</a:t>
            </a:r>
            <a:r>
              <a:rPr lang="en-US" dirty="0"/>
              <a:t> </a:t>
            </a:r>
            <a:r>
              <a:rPr lang="en-US" dirty="0" err="1"/>
              <a:t>Олимпиаде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1432" y="1793933"/>
            <a:ext cx="39754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Маленькие</a:t>
            </a:r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атлеты</a:t>
            </a:r>
          </a:p>
          <a:p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Сильные</a:t>
            </a:r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духом</a:t>
            </a:r>
          </a:p>
          <a:p>
            <a:endParaRPr lang="ru-RU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Программа</a:t>
            </a:r>
            <a:endParaRPr lang="ru-RU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endParaRPr lang="ru-RU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Здоровые</a:t>
            </a:r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атлеты</a:t>
            </a:r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endParaRPr lang="ru-RU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ru-RU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Всемирный посланник</a:t>
            </a:r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442669" y="1990245"/>
            <a:ext cx="1417320" cy="26289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429510" y="2810831"/>
            <a:ext cx="1417320" cy="26289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429510" y="3794096"/>
            <a:ext cx="1417320" cy="26289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442669" y="4902273"/>
            <a:ext cx="1417320" cy="26289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453983" y="6004394"/>
            <a:ext cx="1417320" cy="26289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22252" y="1569517"/>
            <a:ext cx="3726180" cy="9273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43500" y="2561792"/>
            <a:ext cx="3726180" cy="9577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3500" y="3615097"/>
            <a:ext cx="3726180" cy="7772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43500" y="4550823"/>
            <a:ext cx="3726180" cy="7772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3500" y="5466418"/>
            <a:ext cx="3726180" cy="1082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22252" y="1530708"/>
            <a:ext cx="3726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Игровая программа для детей младшего возраста с интеллектуальными отклонениями и без них в возрасте от 2 до 7 лет.</a:t>
            </a:r>
            <a:endParaRPr lang="en-US" sz="1500" dirty="0"/>
          </a:p>
        </p:txBody>
      </p:sp>
      <p:sp>
        <p:nvSpPr>
          <p:cNvPr id="18" name="TextBox 17"/>
          <p:cNvSpPr txBox="1"/>
          <p:nvPr/>
        </p:nvSpPr>
        <p:spPr>
          <a:xfrm>
            <a:off x="5122252" y="2477265"/>
            <a:ext cx="385576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1600" dirty="0"/>
              <a:t>Учебное</a:t>
            </a:r>
            <a:r>
              <a:rPr lang="en-US" sz="1600" dirty="0"/>
              <a:t> </a:t>
            </a:r>
            <a:r>
              <a:rPr lang="ru-RU" sz="1600" dirty="0"/>
              <a:t>занятие</a:t>
            </a:r>
            <a:r>
              <a:rPr lang="en-US" sz="1600" dirty="0"/>
              <a:t>, </a:t>
            </a:r>
            <a:r>
              <a:rPr lang="en-US" sz="1600" dirty="0" err="1"/>
              <a:t>направлен</a:t>
            </a:r>
            <a:r>
              <a:rPr lang="ru-RU" sz="1600" dirty="0" err="1"/>
              <a:t>ные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развитие</a:t>
            </a:r>
            <a:r>
              <a:rPr lang="en-US" sz="1600" dirty="0"/>
              <a:t> </a:t>
            </a:r>
            <a:r>
              <a:rPr lang="en-US" sz="1600" dirty="0" err="1"/>
              <a:t>адаптивных</a:t>
            </a:r>
            <a:r>
              <a:rPr lang="en-US" sz="1600" dirty="0"/>
              <a:t> </a:t>
            </a:r>
            <a:r>
              <a:rPr lang="en-US" sz="1600" dirty="0" err="1"/>
              <a:t>навыков</a:t>
            </a:r>
            <a:r>
              <a:rPr lang="en-US" sz="1600" dirty="0"/>
              <a:t> </a:t>
            </a:r>
            <a:r>
              <a:rPr lang="en-US" sz="1600" dirty="0" err="1"/>
              <a:t>преодоления</a:t>
            </a:r>
            <a:r>
              <a:rPr lang="en-US" sz="1600" dirty="0"/>
              <a:t> </a:t>
            </a:r>
            <a:r>
              <a:rPr lang="en-US" sz="1600" dirty="0" err="1"/>
              <a:t>трудностей</a:t>
            </a:r>
            <a:r>
              <a:rPr lang="en-US" sz="1600" dirty="0"/>
              <a:t>; </a:t>
            </a:r>
            <a:r>
              <a:rPr lang="en-US" sz="1600" dirty="0" err="1"/>
              <a:t>Одн</a:t>
            </a:r>
            <a:r>
              <a:rPr lang="ru-RU" sz="1600" dirty="0"/>
              <a:t>о</a:t>
            </a:r>
            <a:r>
              <a:rPr lang="en-US" sz="1600" dirty="0"/>
              <a:t> </a:t>
            </a:r>
            <a:r>
              <a:rPr lang="en-US" sz="1600" dirty="0" err="1"/>
              <a:t>из</a:t>
            </a:r>
            <a:r>
              <a:rPr lang="en-US" sz="1600" dirty="0"/>
              <a:t> 8 </a:t>
            </a:r>
            <a:r>
              <a:rPr lang="en-US" sz="1600" dirty="0" err="1"/>
              <a:t>дисциплин</a:t>
            </a:r>
            <a:r>
              <a:rPr lang="ru-RU" sz="1600" dirty="0"/>
              <a:t> программы </a:t>
            </a:r>
            <a:r>
              <a:rPr lang="en-US" sz="1600" dirty="0"/>
              <a:t>"Здоровый атлет".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43500" y="3656908"/>
            <a:ext cx="372617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 err="1"/>
              <a:t>Местный</a:t>
            </a:r>
            <a:r>
              <a:rPr lang="en-US" sz="1600" dirty="0"/>
              <a:t> </a:t>
            </a:r>
            <a:r>
              <a:rPr lang="en-US" sz="1600" dirty="0" err="1"/>
              <a:t>офис</a:t>
            </a:r>
            <a:r>
              <a:rPr lang="en-US" sz="1600" dirty="0"/>
              <a:t>/ </a:t>
            </a:r>
            <a:r>
              <a:rPr lang="en-US" sz="1600" dirty="0" err="1"/>
              <a:t>филиал</a:t>
            </a:r>
            <a:r>
              <a:rPr lang="en-US" sz="1600" dirty="0"/>
              <a:t>/ </a:t>
            </a:r>
            <a:r>
              <a:rPr lang="en-US" sz="1600" dirty="0" err="1"/>
              <a:t>отделение</a:t>
            </a:r>
            <a:r>
              <a:rPr lang="en-US" sz="1600" dirty="0"/>
              <a:t> </a:t>
            </a:r>
            <a:r>
              <a:rPr lang="en-US" sz="1600" dirty="0" err="1"/>
              <a:t>Специальной</a:t>
            </a:r>
            <a:r>
              <a:rPr lang="en-US" sz="1600" dirty="0"/>
              <a:t> </a:t>
            </a:r>
            <a:r>
              <a:rPr lang="en-US" sz="1600" dirty="0" err="1"/>
              <a:t>Олимпиады</a:t>
            </a:r>
            <a:r>
              <a:rPr lang="en-US" sz="1600" dirty="0"/>
              <a:t> и </a:t>
            </a:r>
            <a:r>
              <a:rPr lang="en-US" sz="1600" dirty="0" err="1"/>
              <a:t>т.д</a:t>
            </a:r>
            <a:r>
              <a:rPr lang="en-US" sz="1600" dirty="0"/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2252" y="4566244"/>
            <a:ext cx="3726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Бесплатные</a:t>
            </a:r>
            <a:r>
              <a:rPr lang="en-US" sz="1600" dirty="0"/>
              <a:t> </a:t>
            </a:r>
            <a:r>
              <a:rPr lang="en-US" sz="1600" dirty="0" err="1"/>
              <a:t>медицинские</a:t>
            </a:r>
            <a:r>
              <a:rPr lang="en-US" sz="1600" dirty="0"/>
              <a:t> </a:t>
            </a:r>
            <a:r>
              <a:rPr lang="ru-RU" sz="1600" dirty="0" err="1"/>
              <a:t>скрининги</a:t>
            </a:r>
            <a:r>
              <a:rPr lang="en-US" sz="1600" dirty="0"/>
              <a:t> и </a:t>
            </a:r>
            <a:r>
              <a:rPr lang="en-US" sz="1600" dirty="0" err="1"/>
              <a:t>обучение</a:t>
            </a:r>
            <a:r>
              <a:rPr lang="en-US" sz="1600" dirty="0"/>
              <a:t> </a:t>
            </a:r>
            <a:r>
              <a:rPr lang="ru-RU" sz="1600" dirty="0"/>
              <a:t>атлетов</a:t>
            </a:r>
            <a:r>
              <a:rPr lang="en-US" sz="1600" dirty="0"/>
              <a:t> </a:t>
            </a:r>
            <a:r>
              <a:rPr lang="en-US" sz="1600" dirty="0" err="1"/>
              <a:t>Специальной</a:t>
            </a:r>
            <a:r>
              <a:rPr lang="en-US" sz="1600" dirty="0"/>
              <a:t> </a:t>
            </a:r>
            <a:r>
              <a:rPr lang="en-US" sz="1600" dirty="0" err="1"/>
              <a:t>Олимпиады</a:t>
            </a:r>
            <a:r>
              <a:rPr lang="en-US" sz="1600" dirty="0"/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43500" y="5471874"/>
            <a:ext cx="3634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Атлеты</a:t>
            </a:r>
            <a:r>
              <a:rPr lang="en-US" sz="1600" dirty="0"/>
              <a:t>, </a:t>
            </a:r>
            <a:r>
              <a:rPr lang="en-US" sz="1600" dirty="0" err="1"/>
              <a:t>выбранные</a:t>
            </a:r>
            <a:r>
              <a:rPr lang="en-US" sz="1600" dirty="0"/>
              <a:t> </a:t>
            </a:r>
            <a:r>
              <a:rPr lang="en-US" sz="1600" dirty="0" err="1"/>
              <a:t>для</a:t>
            </a:r>
            <a:r>
              <a:rPr lang="en-US" sz="1600" dirty="0"/>
              <a:t> </a:t>
            </a:r>
            <a:r>
              <a:rPr lang="en-US" sz="1600" dirty="0" err="1"/>
              <a:t>того</a:t>
            </a:r>
            <a:r>
              <a:rPr lang="en-US" sz="1600" dirty="0"/>
              <a:t>, </a:t>
            </a:r>
            <a:r>
              <a:rPr lang="en-US" sz="1600" dirty="0" err="1"/>
              <a:t>чтобы</a:t>
            </a:r>
            <a:r>
              <a:rPr lang="en-US" sz="1600" dirty="0"/>
              <a:t> </a:t>
            </a:r>
            <a:r>
              <a:rPr lang="en-US" sz="1600" dirty="0" err="1"/>
              <a:t>возглавить</a:t>
            </a:r>
            <a:r>
              <a:rPr lang="en-US" sz="1600" dirty="0"/>
              <a:t> </a:t>
            </a:r>
            <a:r>
              <a:rPr lang="en-US" sz="1600" dirty="0" err="1"/>
              <a:t>кампанию</a:t>
            </a:r>
            <a:r>
              <a:rPr lang="en-US" sz="1600" dirty="0"/>
              <a:t> </a:t>
            </a:r>
            <a:r>
              <a:rPr lang="en-US" sz="1600" dirty="0" err="1"/>
              <a:t>за</a:t>
            </a:r>
            <a:r>
              <a:rPr lang="ru-RU" sz="1600" dirty="0"/>
              <a:t> создание</a:t>
            </a:r>
            <a:r>
              <a:rPr lang="en-US" sz="1600" dirty="0"/>
              <a:t> </a:t>
            </a:r>
            <a:r>
              <a:rPr lang="en-US" sz="1600" dirty="0" err="1"/>
              <a:t>более</a:t>
            </a:r>
            <a:r>
              <a:rPr lang="en-US" sz="1600" dirty="0"/>
              <a:t> </a:t>
            </a:r>
            <a:r>
              <a:rPr lang="en-US" sz="1600" dirty="0" err="1"/>
              <a:t>инклюзивн</a:t>
            </a:r>
            <a:r>
              <a:rPr lang="ru-RU" sz="1600" dirty="0"/>
              <a:t>ого</a:t>
            </a:r>
            <a:r>
              <a:rPr lang="en-US" sz="1600" dirty="0"/>
              <a:t> </a:t>
            </a:r>
            <a:r>
              <a:rPr lang="en-US" sz="1600" dirty="0" err="1"/>
              <a:t>мир</a:t>
            </a:r>
            <a:r>
              <a:rPr lang="ru-RU" sz="1600" dirty="0"/>
              <a:t>а</a:t>
            </a:r>
            <a:r>
              <a:rPr lang="en-US" sz="1600" dirty="0"/>
              <a:t> </a:t>
            </a:r>
            <a:r>
              <a:rPr lang="en-US" sz="1600" dirty="0" err="1"/>
              <a:t>для</a:t>
            </a:r>
            <a:r>
              <a:rPr lang="en-US" sz="1600" dirty="0"/>
              <a:t> </a:t>
            </a:r>
            <a:r>
              <a:rPr lang="en-US" sz="1600" dirty="0" err="1"/>
              <a:t>людей</a:t>
            </a:r>
            <a:r>
              <a:rPr lang="en-US" sz="1600" dirty="0"/>
              <a:t> с </a:t>
            </a:r>
            <a:r>
              <a:rPr lang="en-US" sz="1600" dirty="0" err="1"/>
              <a:t>интеллект</a:t>
            </a:r>
            <a:r>
              <a:rPr lang="ru-RU" sz="1600" dirty="0" err="1"/>
              <a:t>уальными</a:t>
            </a:r>
            <a:r>
              <a:rPr lang="ru-RU" sz="1600" dirty="0"/>
              <a:t> отклонениями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5630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26" y="464333"/>
            <a:ext cx="6249849" cy="585850"/>
          </a:xfrm>
        </p:spPr>
        <p:txBody>
          <a:bodyPr>
            <a:noAutofit/>
          </a:bodyPr>
          <a:lstStyle/>
          <a:p>
            <a:r>
              <a:rPr lang="ru-RU" sz="3300" dirty="0"/>
              <a:t>Примеры призывов к действию </a:t>
            </a:r>
            <a:br>
              <a:rPr lang="en-US" sz="3300" dirty="0"/>
            </a:br>
            <a:r>
              <a:rPr lang="ru-RU" sz="3300" dirty="0"/>
              <a:t>в области здоровья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442" y="2104959"/>
            <a:ext cx="7886700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>
                <a:latin typeface="Ubuntu" panose="020B0504030602030204" pitchFamily="34" charset="0"/>
              </a:rPr>
              <a:t>Если вы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общаетесь</a:t>
            </a:r>
            <a:r>
              <a:rPr lang="en-US" dirty="0">
                <a:latin typeface="Ubuntu" panose="020B0504030602030204" pitchFamily="34" charset="0"/>
              </a:rPr>
              <a:t> с </a:t>
            </a:r>
            <a:r>
              <a:rPr lang="en-US" dirty="0" err="1">
                <a:latin typeface="Ubuntu" panose="020B0504030602030204" pitchFamily="34" charset="0"/>
              </a:rPr>
              <a:t>коллегами</a:t>
            </a:r>
            <a:r>
              <a:rPr lang="en-US" dirty="0">
                <a:latin typeface="Ubuntu" panose="020B0504030602030204" pitchFamily="34" charset="0"/>
              </a:rPr>
              <a:t>-</a:t>
            </a:r>
            <a:r>
              <a:rPr lang="ru-RU" dirty="0">
                <a:latin typeface="Ubuntu" panose="020B0504030602030204" pitchFamily="34" charset="0"/>
              </a:rPr>
              <a:t>атлетами</a:t>
            </a:r>
            <a:r>
              <a:rPr lang="en-US" dirty="0">
                <a:latin typeface="Ubuntu" panose="020B0504030602030204" pitchFamily="34" charset="0"/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ru-RU" dirty="0">
                <a:latin typeface="Ubuntu" panose="020B0504030602030204" pitchFamily="34" charset="0"/>
              </a:rPr>
              <a:t>Участвуйте в программе "Здоровые спортсмены", чтобы укреплять свое здоровье и выступать на соревнованиях с максимальной отдачей.</a:t>
            </a:r>
            <a:r>
              <a:rPr lang="en-US" dirty="0">
                <a:latin typeface="Ubuntu" panose="020B0504030602030204" pitchFamily="34" charset="0"/>
              </a:rPr>
              <a:t>.</a:t>
            </a:r>
          </a:p>
          <a:p>
            <a:pPr lvl="1">
              <a:lnSpc>
                <a:spcPct val="120000"/>
              </a:lnSpc>
            </a:pPr>
            <a:r>
              <a:rPr lang="ru-RU" dirty="0">
                <a:latin typeface="Ubuntu" panose="020B0504030602030204" pitchFamily="34" charset="0"/>
              </a:rPr>
              <a:t>Делитесь своими достижениями в области здоровья и фитнеса, чтобы вдохновлять других.</a:t>
            </a: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err="1">
                <a:latin typeface="Ubuntu" panose="020B0504030602030204" pitchFamily="34" charset="0"/>
              </a:rPr>
              <a:t>Если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вы </a:t>
            </a:r>
            <a:r>
              <a:rPr lang="en-US" dirty="0" err="1">
                <a:latin typeface="Ubuntu" panose="020B0504030602030204" pitchFamily="34" charset="0"/>
              </a:rPr>
              <a:t>выступае</a:t>
            </a:r>
            <a:r>
              <a:rPr lang="ru-RU" dirty="0">
                <a:latin typeface="Ubuntu" panose="020B0504030602030204" pitchFamily="34" charset="0"/>
              </a:rPr>
              <a:t>те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перед</a:t>
            </a:r>
            <a:r>
              <a:rPr lang="en-US" dirty="0">
                <a:latin typeface="Ubuntu" panose="020B0504030602030204" pitchFamily="34" charset="0"/>
              </a:rPr>
              <a:t> СМИ:</a:t>
            </a:r>
          </a:p>
          <a:p>
            <a:pPr lvl="1">
              <a:lnSpc>
                <a:spcPct val="120000"/>
              </a:lnSpc>
            </a:pPr>
            <a:r>
              <a:rPr lang="en-US" dirty="0" err="1">
                <a:latin typeface="Ubuntu" panose="020B0504030602030204" pitchFamily="34" charset="0"/>
              </a:rPr>
              <a:t>Продолжай</a:t>
            </a:r>
            <a:r>
              <a:rPr lang="ru-RU" dirty="0">
                <a:latin typeface="Ubuntu" panose="020B0504030602030204" pitchFamily="34" charset="0"/>
              </a:rPr>
              <a:t>те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освещать</a:t>
            </a:r>
            <a:r>
              <a:rPr lang="en-US" dirty="0">
                <a:latin typeface="Ubuntu" panose="020B0504030602030204" pitchFamily="34" charset="0"/>
              </a:rPr>
              <a:t> и </a:t>
            </a:r>
            <a:r>
              <a:rPr lang="en-US" dirty="0" err="1">
                <a:latin typeface="Ubuntu" panose="020B0504030602030204" pitchFamily="34" charset="0"/>
              </a:rPr>
              <a:t>привлекать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внимание</a:t>
            </a:r>
            <a:r>
              <a:rPr lang="en-US" dirty="0">
                <a:latin typeface="Ubuntu" panose="020B0504030602030204" pitchFamily="34" charset="0"/>
              </a:rPr>
              <a:t> к </a:t>
            </a:r>
            <a:r>
              <a:rPr lang="en-US" dirty="0" err="1">
                <a:latin typeface="Ubuntu" panose="020B0504030602030204" pitchFamily="34" charset="0"/>
              </a:rPr>
              <a:t>программам</a:t>
            </a:r>
            <a:r>
              <a:rPr lang="ru-RU" dirty="0">
                <a:latin typeface="Ubuntu" panose="020B0504030602030204" pitchFamily="34" charset="0"/>
              </a:rPr>
              <a:t> Специальной Олимпиаде «З</a:t>
            </a:r>
            <a:r>
              <a:rPr lang="en-US" dirty="0" err="1">
                <a:latin typeface="Ubuntu" panose="020B0504030602030204" pitchFamily="34" charset="0"/>
              </a:rPr>
              <a:t>доровь</a:t>
            </a:r>
            <a:r>
              <a:rPr lang="ru-RU" dirty="0">
                <a:latin typeface="Ubuntu" panose="020B0504030602030204" pitchFamily="34" charset="0"/>
              </a:rPr>
              <a:t>е»</a:t>
            </a:r>
            <a:r>
              <a:rPr lang="en-US" dirty="0">
                <a:latin typeface="Ubuntu" panose="020B0504030602030204" pitchFamily="34" charset="0"/>
              </a:rPr>
              <a:t>. </a:t>
            </a:r>
            <a:r>
              <a:rPr lang="ru-RU" dirty="0">
                <a:latin typeface="Ubuntu" panose="020B0504030602030204" pitchFamily="34" charset="0"/>
              </a:rPr>
              <a:t>В</a:t>
            </a:r>
            <a:r>
              <a:rPr lang="en-US" dirty="0">
                <a:latin typeface="Ubuntu" panose="020B0504030602030204" pitchFamily="34" charset="0"/>
              </a:rPr>
              <a:t>ы </a:t>
            </a:r>
            <a:r>
              <a:rPr lang="en-US" dirty="0" err="1">
                <a:latin typeface="Ubuntu" panose="020B0504030602030204" pitchFamily="34" charset="0"/>
              </a:rPr>
              <a:t>помогае</a:t>
            </a:r>
            <a:r>
              <a:rPr lang="ru-RU" dirty="0">
                <a:latin typeface="Ubuntu" panose="020B0504030602030204" pitchFamily="34" charset="0"/>
              </a:rPr>
              <a:t>те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Спе</a:t>
            </a:r>
            <a:r>
              <a:rPr lang="ru-RU" dirty="0" err="1">
                <a:latin typeface="Ubuntu" panose="020B0504030602030204" pitchFamily="34" charset="0"/>
              </a:rPr>
              <a:t>циальной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Олимпи</a:t>
            </a:r>
            <a:r>
              <a:rPr lang="ru-RU" dirty="0">
                <a:latin typeface="Ubuntu" panose="020B0504030602030204" pitchFamily="34" charset="0"/>
              </a:rPr>
              <a:t>аде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сделать</a:t>
            </a:r>
            <a:r>
              <a:rPr lang="en-US" dirty="0">
                <a:latin typeface="Ubuntu" panose="020B0504030602030204" pitchFamily="34" charset="0"/>
              </a:rPr>
              <a:t> #инклюзивноездоровье </a:t>
            </a:r>
            <a:r>
              <a:rPr lang="en-US" dirty="0" err="1">
                <a:latin typeface="Ubuntu" panose="020B0504030602030204" pitchFamily="34" charset="0"/>
              </a:rPr>
              <a:t>реальностью</a:t>
            </a:r>
            <a:r>
              <a:rPr lang="en-US" dirty="0">
                <a:latin typeface="Ubuntu" panose="020B0504030602030204" pitchFamily="34" charset="0"/>
              </a:rPr>
              <a:t>.</a:t>
            </a:r>
          </a:p>
          <a:p>
            <a:pPr lvl="1">
              <a:lnSpc>
                <a:spcPct val="120000"/>
              </a:lnSpc>
            </a:pP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err="1">
                <a:latin typeface="Ubuntu" panose="020B0504030602030204" pitchFamily="34" charset="0"/>
              </a:rPr>
              <a:t>Заходи</a:t>
            </a:r>
            <a:r>
              <a:rPr lang="ru-RU" dirty="0">
                <a:latin typeface="Ubuntu" panose="020B0504030602030204" pitchFamily="34" charset="0"/>
              </a:rPr>
              <a:t>те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на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сайт</a:t>
            </a:r>
            <a:r>
              <a:rPr lang="en-US" dirty="0">
                <a:latin typeface="Ubuntu" panose="020B0504030602030204" pitchFamily="34" charset="0"/>
              </a:rPr>
              <a:t> SpecialOlympics.org и </a:t>
            </a:r>
            <a:r>
              <a:rPr lang="en-US" dirty="0" err="1">
                <a:latin typeface="Ubuntu" panose="020B0504030602030204" pitchFamily="34" charset="0"/>
              </a:rPr>
              <a:t>следи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за</a:t>
            </a:r>
            <a:r>
              <a:rPr lang="en-US" dirty="0">
                <a:latin typeface="Ubuntu" panose="020B0504030602030204" pitchFamily="34" charset="0"/>
              </a:rPr>
              <a:t> @SpecialOlympics в </a:t>
            </a:r>
            <a:r>
              <a:rPr lang="en-US" dirty="0" err="1">
                <a:latin typeface="Ubuntu" panose="020B0504030602030204" pitchFamily="34" charset="0"/>
              </a:rPr>
              <a:t>социальных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сетях</a:t>
            </a:r>
            <a:r>
              <a:rPr lang="en-US" dirty="0">
                <a:latin typeface="Ubuntu" panose="020B0504030602030204" pitchFamily="34" charset="0"/>
              </a:rPr>
              <a:t>, </a:t>
            </a:r>
            <a:r>
              <a:rPr lang="en-US" dirty="0" err="1">
                <a:latin typeface="Ubuntu" panose="020B0504030602030204" pitchFamily="34" charset="0"/>
              </a:rPr>
              <a:t>чтобы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быть</a:t>
            </a:r>
            <a:r>
              <a:rPr lang="en-US" dirty="0">
                <a:latin typeface="Ubuntu" panose="020B0504030602030204" pitchFamily="34" charset="0"/>
              </a:rPr>
              <a:t> в </a:t>
            </a:r>
            <a:r>
              <a:rPr lang="en-US" dirty="0" err="1">
                <a:latin typeface="Ubuntu" panose="020B0504030602030204" pitchFamily="34" charset="0"/>
              </a:rPr>
              <a:t>курсе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последних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ресурсов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по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здоровью</a:t>
            </a:r>
            <a:r>
              <a:rPr lang="en-US" dirty="0">
                <a:latin typeface="Ubuntu" panose="020B0504030602030204" pitchFamily="34" charset="0"/>
              </a:rPr>
              <a:t> и </a:t>
            </a:r>
            <a:r>
              <a:rPr lang="en-US" dirty="0" err="1">
                <a:latin typeface="Ubuntu" panose="020B0504030602030204" pitchFamily="34" charset="0"/>
              </a:rPr>
              <a:t>фитнесу</a:t>
            </a:r>
            <a:r>
              <a:rPr lang="en-US" dirty="0">
                <a:latin typeface="Ubuntu" panose="020B0504030602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0647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7" name="TextBox 6"/>
          <p:cNvSpPr txBox="1"/>
          <p:nvPr/>
        </p:nvSpPr>
        <p:spPr>
          <a:xfrm>
            <a:off x="418523" y="2008138"/>
            <a:ext cx="7853655" cy="260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Репортеры освещают больше, чем один ритм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Не только отвечать за публикацию истории, но и целый день вести твиттер, быть автором блога, снимать видео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Мы живем в условиях 24-часовых новостей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За контент идет жесткая конкуренция </a:t>
            </a: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Советы по проведению интервью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27727"/>
            <a:ext cx="8229600" cy="3840211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sz="2400" dirty="0" err="1">
                <a:latin typeface="Ubuntu" panose="020B0504030602030204" pitchFamily="34" charset="0"/>
              </a:rPr>
              <a:t>Будь</a:t>
            </a:r>
            <a:r>
              <a:rPr lang="ru-RU" sz="2400" dirty="0">
                <a:latin typeface="Ubuntu" panose="020B0504030602030204" pitchFamily="34" charset="0"/>
              </a:rPr>
              <a:t>те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самим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собой</a:t>
            </a:r>
            <a:r>
              <a:rPr lang="en-US" sz="2400" dirty="0">
                <a:latin typeface="Ubuntu" panose="020B0504030602030204" pitchFamily="34" charset="0"/>
              </a:rPr>
              <a:t>!</a:t>
            </a:r>
          </a:p>
          <a:p>
            <a:r>
              <a:rPr lang="en-US" sz="2400" dirty="0" err="1">
                <a:latin typeface="Ubuntu" panose="020B0504030602030204" pitchFamily="34" charset="0"/>
              </a:rPr>
              <a:t>Подготовь</a:t>
            </a:r>
            <a:r>
              <a:rPr lang="ru-RU" sz="2400" dirty="0" err="1">
                <a:latin typeface="Ubuntu" panose="020B0504030602030204" pitchFamily="34" charset="0"/>
              </a:rPr>
              <a:t>тесь</a:t>
            </a:r>
            <a:r>
              <a:rPr lang="en-US" sz="2400" dirty="0">
                <a:latin typeface="Ubuntu" panose="020B0504030602030204" pitchFamily="34" charset="0"/>
              </a:rPr>
              <a:t> - </a:t>
            </a:r>
            <a:r>
              <a:rPr lang="en-US" sz="2400" dirty="0" err="1">
                <a:latin typeface="Ubuntu" panose="020B0504030602030204" pitchFamily="34" charset="0"/>
              </a:rPr>
              <a:t>убедись</a:t>
            </a:r>
            <a:r>
              <a:rPr lang="ru-RU" sz="2400" dirty="0">
                <a:latin typeface="Ubuntu" panose="020B0504030602030204" pitchFamily="34" charset="0"/>
              </a:rPr>
              <a:t>те</a:t>
            </a:r>
            <a:r>
              <a:rPr lang="en-US" sz="2400" dirty="0">
                <a:latin typeface="Ubuntu" panose="020B0504030602030204" pitchFamily="34" charset="0"/>
              </a:rPr>
              <a:t>, </a:t>
            </a:r>
            <a:r>
              <a:rPr lang="en-US" sz="2400" dirty="0" err="1">
                <a:latin typeface="Ubuntu" panose="020B0504030602030204" pitchFamily="34" charset="0"/>
              </a:rPr>
              <a:t>что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ru-RU" sz="2400" dirty="0">
                <a:latin typeface="Ubuntu" panose="020B0504030602030204" pitchFamily="34" charset="0"/>
              </a:rPr>
              <a:t>в</a:t>
            </a:r>
            <a:r>
              <a:rPr lang="en-US" sz="2400" dirty="0">
                <a:latin typeface="Ubuntu" panose="020B0504030602030204" pitchFamily="34" charset="0"/>
              </a:rPr>
              <a:t>ы </a:t>
            </a:r>
            <a:r>
              <a:rPr lang="en-US" sz="2400" dirty="0" err="1">
                <a:latin typeface="Ubuntu" panose="020B0504030602030204" pitchFamily="34" charset="0"/>
              </a:rPr>
              <a:t>знае</a:t>
            </a:r>
            <a:r>
              <a:rPr lang="ru-RU" sz="2400" dirty="0">
                <a:latin typeface="Ubuntu" panose="020B0504030602030204" pitchFamily="34" charset="0"/>
              </a:rPr>
              <a:t>те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факты</a:t>
            </a:r>
            <a:r>
              <a:rPr lang="en-US" sz="2400" dirty="0">
                <a:latin typeface="Ubuntu" panose="020B0504030602030204" pitchFamily="34" charset="0"/>
              </a:rPr>
              <a:t> и </a:t>
            </a:r>
            <a:r>
              <a:rPr lang="en-US" sz="2400" dirty="0" err="1">
                <a:latin typeface="Ubuntu" panose="020B0504030602030204" pitchFamily="34" charset="0"/>
              </a:rPr>
              <a:t>свои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ru-RU" sz="2400" dirty="0">
                <a:latin typeface="Ubuntu" panose="020B0504030602030204" pitchFamily="34" charset="0"/>
              </a:rPr>
              <a:t>послания</a:t>
            </a:r>
            <a:r>
              <a:rPr lang="en-US" sz="2400" dirty="0">
                <a:latin typeface="Ubuntu" panose="020B0504030602030204" pitchFamily="34" charset="0"/>
              </a:rPr>
              <a:t>!</a:t>
            </a:r>
          </a:p>
          <a:p>
            <a:r>
              <a:rPr lang="en-US" sz="2400" dirty="0" err="1">
                <a:latin typeface="Ubuntu" panose="020B0504030602030204" pitchFamily="34" charset="0"/>
              </a:rPr>
              <a:t>Старай</a:t>
            </a:r>
            <a:r>
              <a:rPr lang="ru-RU" sz="2400" dirty="0" err="1">
                <a:latin typeface="Ubuntu" panose="020B0504030602030204" pitchFamily="34" charset="0"/>
              </a:rPr>
              <a:t>тесь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носить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логотип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Спе</a:t>
            </a:r>
            <a:r>
              <a:rPr lang="ru-RU" sz="2400" dirty="0" err="1">
                <a:latin typeface="Ubuntu" panose="020B0504030602030204" pitchFamily="34" charset="0"/>
              </a:rPr>
              <a:t>циальной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Олимпи</a:t>
            </a:r>
            <a:r>
              <a:rPr lang="ru-RU" sz="2400" dirty="0" err="1">
                <a:latin typeface="Ubuntu" panose="020B0504030602030204" pitchFamily="34" charset="0"/>
              </a:rPr>
              <a:t>ады</a:t>
            </a:r>
            <a:r>
              <a:rPr lang="en-US" sz="2400" dirty="0">
                <a:latin typeface="Ubuntu" panose="020B0504030602030204" pitchFamily="34" charset="0"/>
              </a:rPr>
              <a:t> (</a:t>
            </a:r>
            <a:r>
              <a:rPr lang="en-US" sz="2400" dirty="0" err="1">
                <a:latin typeface="Ubuntu" panose="020B0504030602030204" pitchFamily="34" charset="0"/>
              </a:rPr>
              <a:t>на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футболке</a:t>
            </a:r>
            <a:r>
              <a:rPr lang="en-US" sz="2400" dirty="0">
                <a:latin typeface="Ubuntu" panose="020B0504030602030204" pitchFamily="34" charset="0"/>
              </a:rPr>
              <a:t>, </a:t>
            </a:r>
            <a:r>
              <a:rPr lang="ru-RU" sz="2400" dirty="0">
                <a:latin typeface="Ubuntu" panose="020B0504030602030204" pitchFamily="34" charset="0"/>
              </a:rPr>
              <a:t>значке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или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медали</a:t>
            </a:r>
            <a:r>
              <a:rPr lang="en-US" sz="2400" dirty="0">
                <a:latin typeface="Ubuntu" panose="020B0504030602030204" pitchFamily="34" charset="0"/>
              </a:rPr>
              <a:t>)</a:t>
            </a:r>
          </a:p>
          <a:p>
            <a:r>
              <a:rPr lang="en-US" sz="2400" dirty="0" err="1">
                <a:latin typeface="Ubuntu" panose="020B0504030602030204" pitchFamily="34" charset="0"/>
              </a:rPr>
              <a:t>Будь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позитивным</a:t>
            </a:r>
            <a:r>
              <a:rPr lang="en-US" sz="2400" dirty="0">
                <a:latin typeface="Ubuntu" panose="020B0504030602030204" pitchFamily="34" charset="0"/>
              </a:rPr>
              <a:t> и </a:t>
            </a:r>
            <a:r>
              <a:rPr lang="en-US" sz="2400" dirty="0" err="1">
                <a:latin typeface="Ubuntu" panose="020B0504030602030204" pitchFamily="34" charset="0"/>
              </a:rPr>
              <a:t>энергичным</a:t>
            </a:r>
            <a:endParaRPr lang="en-US" sz="2400" dirty="0">
              <a:latin typeface="Ubuntu" panose="020B0504030602030204" pitchFamily="34" charset="0"/>
            </a:endParaRPr>
          </a:p>
          <a:p>
            <a:r>
              <a:rPr lang="ru-RU" sz="2400" dirty="0">
                <a:latin typeface="Ubuntu" panose="020B0504030602030204" pitchFamily="34" charset="0"/>
              </a:rPr>
              <a:t>В</a:t>
            </a:r>
            <a:r>
              <a:rPr lang="en-US" sz="2400" dirty="0">
                <a:latin typeface="Ubuntu" panose="020B0504030602030204" pitchFamily="34" charset="0"/>
              </a:rPr>
              <a:t>ы </a:t>
            </a:r>
            <a:r>
              <a:rPr lang="en-US" sz="2400" dirty="0" err="1">
                <a:latin typeface="Ubuntu" panose="020B0504030602030204" pitchFamily="34" charset="0"/>
              </a:rPr>
              <a:t>всегда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на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слуху</a:t>
            </a:r>
            <a:r>
              <a:rPr lang="en-US" sz="2400" dirty="0">
                <a:latin typeface="Ubuntu" panose="020B0504030602030204" pitchFamily="34" charset="0"/>
              </a:rPr>
              <a:t> - </a:t>
            </a:r>
            <a:r>
              <a:rPr lang="en-US" sz="2400" dirty="0" err="1">
                <a:latin typeface="Ubuntu" panose="020B0504030602030204" pitchFamily="34" charset="0"/>
              </a:rPr>
              <a:t>если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ru-RU" sz="2400" dirty="0">
                <a:latin typeface="Ubuntu" panose="020B0504030602030204" pitchFamily="34" charset="0"/>
              </a:rPr>
              <a:t>в</a:t>
            </a:r>
            <a:r>
              <a:rPr lang="en-US" sz="2400" dirty="0">
                <a:latin typeface="Ubuntu" panose="020B0504030602030204" pitchFamily="34" charset="0"/>
              </a:rPr>
              <a:t>ы </a:t>
            </a:r>
            <a:r>
              <a:rPr lang="en-US" sz="2400" dirty="0" err="1">
                <a:latin typeface="Ubuntu" panose="020B0504030602030204" pitchFamily="34" charset="0"/>
              </a:rPr>
              <a:t>не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уверен</a:t>
            </a:r>
            <a:r>
              <a:rPr lang="ru-RU" sz="2400" dirty="0">
                <a:latin typeface="Ubuntu" panose="020B0504030602030204" pitchFamily="34" charset="0"/>
              </a:rPr>
              <a:t>ы</a:t>
            </a:r>
            <a:r>
              <a:rPr lang="en-US" sz="2400" dirty="0">
                <a:latin typeface="Ubuntu" panose="020B0504030602030204" pitchFamily="34" charset="0"/>
              </a:rPr>
              <a:t> в </a:t>
            </a:r>
            <a:r>
              <a:rPr lang="en-US" sz="2400" dirty="0" err="1">
                <a:latin typeface="Ubuntu" panose="020B0504030602030204" pitchFamily="34" charset="0"/>
              </a:rPr>
              <a:t>каком-то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факте</a:t>
            </a:r>
            <a:r>
              <a:rPr lang="en-US" sz="2400" dirty="0">
                <a:latin typeface="Ubuntu" panose="020B0504030602030204" pitchFamily="34" charset="0"/>
              </a:rPr>
              <a:t>, </a:t>
            </a:r>
            <a:r>
              <a:rPr lang="en-US" sz="2400" dirty="0" err="1">
                <a:latin typeface="Ubuntu" panose="020B0504030602030204" pitchFamily="34" charset="0"/>
              </a:rPr>
              <a:t>не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говори</a:t>
            </a:r>
            <a:r>
              <a:rPr lang="ru-RU" sz="2400" dirty="0">
                <a:latin typeface="Ubuntu" panose="020B0504030602030204" pitchFamily="34" charset="0"/>
              </a:rPr>
              <a:t>те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его</a:t>
            </a:r>
            <a:r>
              <a:rPr lang="en-US" sz="2400" dirty="0">
                <a:latin typeface="Ubuntu" panose="020B0504030602030204" pitchFamily="34" charset="0"/>
              </a:rPr>
              <a:t>.</a:t>
            </a:r>
          </a:p>
          <a:p>
            <a:r>
              <a:rPr lang="en-US" sz="2400" dirty="0" err="1">
                <a:latin typeface="Ubuntu" panose="020B0504030602030204" pitchFamily="34" charset="0"/>
              </a:rPr>
              <a:t>Помни</a:t>
            </a:r>
            <a:r>
              <a:rPr lang="ru-RU" sz="2400" dirty="0">
                <a:latin typeface="Ubuntu" panose="020B0504030602030204" pitchFamily="34" charset="0"/>
              </a:rPr>
              <a:t>те</a:t>
            </a:r>
            <a:r>
              <a:rPr lang="en-US" sz="2400" dirty="0">
                <a:latin typeface="Ubuntu" panose="020B0504030602030204" pitchFamily="34" charset="0"/>
              </a:rPr>
              <a:t>, </a:t>
            </a:r>
            <a:r>
              <a:rPr lang="en-US" sz="2400" dirty="0" err="1">
                <a:latin typeface="Ubuntu" panose="020B0504030602030204" pitchFamily="34" charset="0"/>
              </a:rPr>
              <a:t>что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ru-RU" sz="2400" dirty="0">
                <a:latin typeface="Ubuntu" panose="020B0504030602030204" pitchFamily="34" charset="0"/>
              </a:rPr>
              <a:t>в</a:t>
            </a:r>
            <a:r>
              <a:rPr lang="en-US" sz="2400" dirty="0">
                <a:latin typeface="Ubuntu" panose="020B0504030602030204" pitchFamily="34" charset="0"/>
              </a:rPr>
              <a:t>ы </a:t>
            </a:r>
            <a:r>
              <a:rPr lang="en-US" sz="2400" dirty="0" err="1">
                <a:latin typeface="Ubuntu" panose="020B0504030602030204" pitchFamily="34" charset="0"/>
              </a:rPr>
              <a:t>играе</a:t>
            </a:r>
            <a:r>
              <a:rPr lang="ru-RU" sz="2400" dirty="0">
                <a:latin typeface="Ubuntu" panose="020B0504030602030204" pitchFamily="34" charset="0"/>
              </a:rPr>
              <a:t>те </a:t>
            </a:r>
            <a:r>
              <a:rPr lang="en-US" sz="2400" dirty="0" err="1">
                <a:latin typeface="Ubuntu" panose="020B0504030602030204" pitchFamily="34" charset="0"/>
              </a:rPr>
              <a:t>важную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роль</a:t>
            </a:r>
            <a:r>
              <a:rPr lang="en-US" sz="2400" dirty="0">
                <a:latin typeface="Ubuntu" panose="020B0504030602030204" pitchFamily="34" charset="0"/>
              </a:rPr>
              <a:t> в </a:t>
            </a:r>
            <a:r>
              <a:rPr lang="en-US" sz="2400" dirty="0" err="1">
                <a:latin typeface="Ubuntu" panose="020B0504030602030204" pitchFamily="34" charset="0"/>
              </a:rPr>
              <a:t>Специальной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Олимпиаде</a:t>
            </a:r>
            <a:r>
              <a:rPr lang="en-US" sz="2400" dirty="0">
                <a:latin typeface="Ubuntu" panose="020B0504030602030204" pitchFamily="34" charset="0"/>
              </a:rPr>
              <a:t>....</a:t>
            </a:r>
            <a:r>
              <a:rPr lang="ru-RU" sz="2400" dirty="0">
                <a:latin typeface="Ubuntu" panose="020B0504030602030204" pitchFamily="34" charset="0"/>
              </a:rPr>
              <a:t>без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дав</a:t>
            </a:r>
            <a:r>
              <a:rPr lang="ru-RU" sz="2400" dirty="0" err="1">
                <a:latin typeface="Ubuntu" panose="020B0504030602030204" pitchFamily="34" charset="0"/>
              </a:rPr>
              <a:t>ления</a:t>
            </a:r>
            <a:r>
              <a:rPr lang="en-US" sz="2400" dirty="0">
                <a:latin typeface="Ubuntu" panose="020B0504030602030204" pitchFamily="34" charset="0"/>
              </a:rPr>
              <a:t>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81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69101" y="591413"/>
            <a:ext cx="8229600" cy="357909"/>
          </a:xfrm>
        </p:spPr>
        <p:txBody>
          <a:bodyPr>
            <a:noAutofit/>
          </a:bodyPr>
          <a:lstStyle/>
          <a:p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попасть</a:t>
            </a:r>
            <a:r>
              <a:rPr lang="en-US" dirty="0"/>
              <a:t> </a:t>
            </a:r>
            <a:br>
              <a:rPr lang="ru-RU" dirty="0"/>
            </a:br>
            <a:r>
              <a:rPr lang="en-US" dirty="0"/>
              <a:t>в </a:t>
            </a:r>
            <a:r>
              <a:rPr lang="en-US" dirty="0" err="1"/>
              <a:t>новост</a:t>
            </a:r>
            <a:r>
              <a:rPr lang="ru-RU" dirty="0" err="1"/>
              <a:t>ные</a:t>
            </a:r>
            <a:r>
              <a:rPr lang="ru-RU" dirty="0"/>
              <a:t> ленты</a:t>
            </a:r>
            <a:endParaRPr lang="en-US" dirty="0"/>
          </a:p>
        </p:txBody>
      </p:sp>
      <p:sp>
        <p:nvSpPr>
          <p:cNvPr id="21" name="Content Placeholder 5"/>
          <p:cNvSpPr>
            <a:spLocks noGrp="1"/>
          </p:cNvSpPr>
          <p:nvPr>
            <p:ph idx="1"/>
          </p:nvPr>
        </p:nvSpPr>
        <p:spPr>
          <a:xfrm>
            <a:off x="450937" y="2119587"/>
            <a:ext cx="8229600" cy="3840211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pPr>
              <a:spcAft>
                <a:spcPts val="600"/>
              </a:spcAft>
            </a:pPr>
            <a:r>
              <a:rPr lang="ru-RU" dirty="0">
                <a:latin typeface="Ubuntu" panose="020B0504030602030204" pitchFamily="34" charset="0"/>
              </a:rPr>
              <a:t>Поделитесь фотографиями с местной программой и напишите рассказ о своем опыте поддержания здоровья</a:t>
            </a:r>
          </a:p>
          <a:p>
            <a:pPr>
              <a:spcAft>
                <a:spcPts val="600"/>
              </a:spcAft>
            </a:pPr>
            <a:r>
              <a:rPr lang="ru-RU" dirty="0">
                <a:latin typeface="Ubuntu" panose="020B0504030602030204" pitchFamily="34" charset="0"/>
              </a:rPr>
              <a:t>Если вы пользуетесь социальными сетями, поделитесь своей историей о здоровье в рамках Специальной Олимпиаде с фотографиями</a:t>
            </a:r>
          </a:p>
          <a:p>
            <a:pPr>
              <a:spcAft>
                <a:spcPts val="600"/>
              </a:spcAft>
            </a:pPr>
            <a:r>
              <a:rPr lang="ru-RU">
                <a:latin typeface="Ubuntu" panose="020B0504030602030204" pitchFamily="34" charset="0"/>
              </a:rPr>
              <a:t>Предупредите местную программу о том, что вы что-то делаете, чтобы они могли помочь вам обеспечить поддержку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129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77528-E15D-2046-4F2F-432AEE5E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Признание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04B91-0C36-5BE1-6D7A-FBCB55847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документ был разработан при финансировании из многих источников, в том числе в Соединенных Штатах за счет гранта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NU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000021 от Центров по контролю и профилактике заболеваний (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CDC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Министерства здравоохранения и социальных служб США (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HHS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при этом $18,1 млн (64%) были профинансированы из федеральных фондов США и $10,2 млн (36%) были поддержаны из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нефедеральных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источников.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Ответственность за содержание данного документа лежит исключительно на авторах и не обязательно отражает официальную точку зрения Центров по контролю и профилактике заболеваний или Министерства здравоохранения и социальных служб США.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762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7" name="TextBox 6"/>
          <p:cNvSpPr txBox="1"/>
          <p:nvPr/>
        </p:nvSpPr>
        <p:spPr>
          <a:xfrm>
            <a:off x="418523" y="2008138"/>
            <a:ext cx="7853655" cy="260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Репортеры освещают больше, чем один ритм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Не только отвечать за публикацию истории, но и целый день вести твиттер, быть автором блога, снимать видео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Мы живем в условиях 24-часовых новостей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За контент идет жесткая конкуренция </a:t>
            </a: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Ваша</a:t>
            </a:r>
            <a:r>
              <a:rPr lang="en-US" dirty="0"/>
              <a:t> </a:t>
            </a:r>
            <a:r>
              <a:rPr lang="en-US" dirty="0" err="1"/>
              <a:t>роль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4902" y="1898361"/>
            <a:ext cx="8410575" cy="384021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 err="1">
                <a:latin typeface="Ubuntu" panose="020B0504030602030204" pitchFamily="34" charset="0"/>
              </a:rPr>
              <a:t>Помо</a:t>
            </a:r>
            <a:r>
              <a:rPr lang="ru-RU" dirty="0">
                <a:latin typeface="Ubuntu" panose="020B0504030602030204" pitchFamily="34" charset="0"/>
              </a:rPr>
              <a:t>гите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привлечь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больше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людей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к </a:t>
            </a:r>
            <a:r>
              <a:rPr lang="en-US" dirty="0" err="1">
                <a:latin typeface="Ubuntu" panose="020B0504030602030204" pitchFamily="34" charset="0"/>
              </a:rPr>
              <a:t>участ</a:t>
            </a:r>
            <a:r>
              <a:rPr lang="ru-RU" dirty="0" err="1">
                <a:latin typeface="Ubuntu" panose="020B0504030602030204" pitchFamily="34" charset="0"/>
              </a:rPr>
              <a:t>ию</a:t>
            </a:r>
            <a:r>
              <a:rPr lang="en-US" dirty="0">
                <a:latin typeface="Ubuntu" panose="020B0504030602030204" pitchFamily="34" charset="0"/>
              </a:rPr>
              <a:t> в </a:t>
            </a:r>
            <a:r>
              <a:rPr lang="en-US" dirty="0" err="1">
                <a:latin typeface="Ubuntu" panose="020B0504030602030204" pitchFamily="34" charset="0"/>
              </a:rPr>
              <a:t>программах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Специальной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Олимпиады</a:t>
            </a: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 err="1">
                <a:latin typeface="Ubuntu" panose="020B0504030602030204" pitchFamily="34" charset="0"/>
              </a:rPr>
              <a:t>Подели</a:t>
            </a:r>
            <a:r>
              <a:rPr lang="ru-RU" dirty="0" err="1">
                <a:latin typeface="Ubuntu" panose="020B0504030602030204" pitchFamily="34" charset="0"/>
              </a:rPr>
              <a:t>тесь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своей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историей</a:t>
            </a:r>
            <a:r>
              <a:rPr lang="en-US" dirty="0">
                <a:latin typeface="Ubuntu" panose="020B0504030602030204" pitchFamily="34" charset="0"/>
              </a:rPr>
              <a:t> о </a:t>
            </a:r>
            <a:r>
              <a:rPr lang="en-US" dirty="0" err="1">
                <a:latin typeface="Ubuntu" panose="020B0504030602030204" pitchFamily="34" charset="0"/>
              </a:rPr>
              <a:t>том</a:t>
            </a:r>
            <a:r>
              <a:rPr lang="en-US" dirty="0">
                <a:latin typeface="Ubuntu" panose="020B0504030602030204" pitchFamily="34" charset="0"/>
              </a:rPr>
              <a:t>, </a:t>
            </a:r>
            <a:r>
              <a:rPr lang="en-US" dirty="0" err="1">
                <a:latin typeface="Ubuntu" panose="020B0504030602030204" pitchFamily="34" charset="0"/>
              </a:rPr>
              <a:t>как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оздоровительные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программы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Специальной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Олимпи</a:t>
            </a:r>
            <a:r>
              <a:rPr lang="ru-RU" dirty="0" err="1">
                <a:latin typeface="Ubuntu" panose="020B0504030602030204" pitchFamily="34" charset="0"/>
              </a:rPr>
              <a:t>ады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изменили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u="sng" dirty="0">
                <a:latin typeface="Ubuntu" panose="020B0504030602030204" pitchFamily="34" charset="0"/>
              </a:rPr>
              <a:t>вашу</a:t>
            </a:r>
            <a:r>
              <a:rPr lang="en-US" u="sng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жизнь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или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жизнь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других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людей</a:t>
            </a:r>
            <a:r>
              <a:rPr lang="en-US" dirty="0">
                <a:latin typeface="Ubuntu" panose="020B0504030602030204" pitchFamily="34" charset="0"/>
              </a:rPr>
              <a:t> в </a:t>
            </a:r>
            <a:r>
              <a:rPr lang="ru-RU" dirty="0">
                <a:latin typeface="Ubuntu" panose="020B0504030602030204" pitchFamily="34" charset="0"/>
              </a:rPr>
              <a:t>вашей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жизни</a:t>
            </a: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 err="1">
                <a:latin typeface="Ubuntu" panose="020B0504030602030204" pitchFamily="34" charset="0"/>
              </a:rPr>
              <a:t>Найди</a:t>
            </a:r>
            <a:r>
              <a:rPr lang="ru-RU" dirty="0">
                <a:latin typeface="Ubuntu" panose="020B0504030602030204" pitchFamily="34" charset="0"/>
              </a:rPr>
              <a:t>те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возможности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рассказать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свою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историю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своим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фанатам</a:t>
            </a:r>
            <a:r>
              <a:rPr lang="en-US" dirty="0">
                <a:latin typeface="Ubuntu" panose="020B0504030602030204" pitchFamily="34" charset="0"/>
              </a:rPr>
              <a:t>, </a:t>
            </a:r>
            <a:r>
              <a:rPr lang="en-US" dirty="0" err="1">
                <a:latin typeface="Ubuntu" panose="020B0504030602030204" pitchFamily="34" charset="0"/>
              </a:rPr>
              <a:t>своему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сообществу</a:t>
            </a:r>
            <a:r>
              <a:rPr lang="en-US" dirty="0">
                <a:latin typeface="Ubuntu" panose="020B0504030602030204" pitchFamily="34" charset="0"/>
              </a:rPr>
              <a:t> и </a:t>
            </a:r>
            <a:r>
              <a:rPr lang="en-US" dirty="0" err="1">
                <a:latin typeface="Ubuntu" panose="020B0504030602030204" pitchFamily="34" charset="0"/>
              </a:rPr>
              <a:t>представителям</a:t>
            </a:r>
            <a:r>
              <a:rPr lang="en-US" dirty="0">
                <a:latin typeface="Ubuntu" panose="020B0504030602030204" pitchFamily="34" charset="0"/>
              </a:rPr>
              <a:t> СМИ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784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Где</a:t>
            </a:r>
            <a:r>
              <a:rPr lang="en-US" dirty="0"/>
              <a:t> </a:t>
            </a:r>
            <a:r>
              <a:rPr lang="en-US" dirty="0" err="1"/>
              <a:t>мы</a:t>
            </a:r>
            <a:r>
              <a:rPr lang="en-US" dirty="0"/>
              <a:t> </a:t>
            </a:r>
            <a:r>
              <a:rPr lang="en-US" dirty="0" err="1"/>
              <a:t>находимся</a:t>
            </a:r>
            <a:r>
              <a:rPr lang="en-US" dirty="0"/>
              <a:t> </a:t>
            </a:r>
            <a:br>
              <a:rPr lang="ru-RU" dirty="0"/>
            </a:br>
            <a:r>
              <a:rPr lang="en-US" dirty="0" err="1"/>
              <a:t>сегодня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11432"/>
            <a:ext cx="8229600" cy="384021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Ubuntu"/>
              </a:rPr>
              <a:t>Более 6 </a:t>
            </a:r>
            <a:r>
              <a:rPr lang="en-US" dirty="0" err="1">
                <a:latin typeface="Ubuntu"/>
              </a:rPr>
              <a:t>миллионов</a:t>
            </a:r>
            <a:r>
              <a:rPr lang="en-US" dirty="0">
                <a:latin typeface="Ubuntu"/>
              </a:rPr>
              <a:t> </a:t>
            </a:r>
            <a:r>
              <a:rPr lang="ru-RU" dirty="0">
                <a:latin typeface="Ubuntu"/>
              </a:rPr>
              <a:t>атлетов</a:t>
            </a:r>
            <a:r>
              <a:rPr lang="en-US" dirty="0">
                <a:latin typeface="Ubuntu"/>
              </a:rPr>
              <a:t> и </a:t>
            </a:r>
            <a:r>
              <a:rPr lang="ru-RU" dirty="0" err="1">
                <a:latin typeface="Ubuntu"/>
              </a:rPr>
              <a:t>Юнифайд</a:t>
            </a:r>
            <a:r>
              <a:rPr lang="ru-RU" dirty="0">
                <a:latin typeface="Ubuntu"/>
              </a:rPr>
              <a:t> </a:t>
            </a:r>
            <a:r>
              <a:rPr lang="en-US" dirty="0" err="1">
                <a:latin typeface="Ubuntu"/>
              </a:rPr>
              <a:t>партнеров</a:t>
            </a:r>
            <a:r>
              <a:rPr lang="en-US" dirty="0">
                <a:latin typeface="Ubuntu"/>
              </a:rPr>
              <a:t> в более чем 190 </a:t>
            </a:r>
            <a:r>
              <a:rPr lang="en-US" dirty="0" err="1">
                <a:latin typeface="Ubuntu"/>
              </a:rPr>
              <a:t>странах</a:t>
            </a:r>
            <a:r>
              <a:rPr lang="ru-RU" dirty="0">
                <a:latin typeface="Ubuntu"/>
              </a:rPr>
              <a:t> мира</a:t>
            </a:r>
            <a:r>
              <a:rPr lang="en-US" dirty="0">
                <a:latin typeface="Ubuntu"/>
              </a:rPr>
              <a:t>.</a:t>
            </a: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Ubuntu"/>
              </a:rPr>
              <a:t>Мы создаем мир, в котором люди с </a:t>
            </a:r>
            <a:r>
              <a:rPr lang="en-US" dirty="0" err="1">
                <a:latin typeface="Ubuntu"/>
              </a:rPr>
              <a:t>интеллект</a:t>
            </a:r>
            <a:r>
              <a:rPr lang="ru-RU" dirty="0" err="1">
                <a:latin typeface="Ubuntu"/>
              </a:rPr>
              <a:t>уальными</a:t>
            </a:r>
            <a:r>
              <a:rPr lang="ru-RU" dirty="0">
                <a:latin typeface="Ubuntu"/>
              </a:rPr>
              <a:t> отклонениями</a:t>
            </a:r>
            <a:r>
              <a:rPr lang="en-US" dirty="0">
                <a:latin typeface="Ubuntu"/>
              </a:rPr>
              <a:t> имеют все возможности быть </a:t>
            </a:r>
            <a:r>
              <a:rPr lang="en-US" dirty="0" err="1">
                <a:latin typeface="Ubuntu"/>
              </a:rPr>
              <a:t>здоровыми</a:t>
            </a:r>
            <a:r>
              <a:rPr lang="en-US" dirty="0">
                <a:latin typeface="Ubuntu"/>
              </a:rPr>
              <a:t>.</a:t>
            </a:r>
            <a:r>
              <a:rPr lang="ru-RU" dirty="0">
                <a:latin typeface="Ubuntu"/>
              </a:rPr>
              <a:t> </a:t>
            </a:r>
            <a:endParaRPr lang="en-US" dirty="0">
              <a:latin typeface="Ubuntu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Ubuntu"/>
              </a:rPr>
              <a:t>Инклюзивное здоровье означает, что люди с </a:t>
            </a:r>
            <a:r>
              <a:rPr lang="ru-RU" dirty="0">
                <a:latin typeface="Ubuntu"/>
              </a:rPr>
              <a:t>ИО</a:t>
            </a:r>
            <a:r>
              <a:rPr lang="en-US" dirty="0">
                <a:latin typeface="Ubuntu"/>
              </a:rPr>
              <a:t> могут в </a:t>
            </a:r>
            <a:r>
              <a:rPr lang="ru-RU" dirty="0">
                <a:latin typeface="Ubuntu"/>
              </a:rPr>
              <a:t>полной</a:t>
            </a:r>
            <a:r>
              <a:rPr lang="en-US" dirty="0">
                <a:latin typeface="Ubuntu"/>
              </a:rPr>
              <a:t> </a:t>
            </a:r>
            <a:r>
              <a:rPr lang="ru-RU" dirty="0">
                <a:latin typeface="Ubuntu"/>
              </a:rPr>
              <a:t>мере</a:t>
            </a:r>
            <a:r>
              <a:rPr lang="en-US" dirty="0">
                <a:latin typeface="Ubuntu"/>
              </a:rPr>
              <a:t> </a:t>
            </a:r>
            <a:r>
              <a:rPr lang="ru-RU" dirty="0">
                <a:latin typeface="Ubuntu"/>
              </a:rPr>
              <a:t>пользоваться</a:t>
            </a:r>
            <a:r>
              <a:rPr lang="en-US" dirty="0">
                <a:latin typeface="Ubuntu"/>
              </a:rPr>
              <a:t> теми же медицинскими программами и услугами, которые доступны людям, </a:t>
            </a:r>
            <a:r>
              <a:rPr lang="ru-RU" dirty="0">
                <a:latin typeface="Ubuntu"/>
              </a:rPr>
              <a:t>не</a:t>
            </a:r>
            <a:r>
              <a:rPr lang="en-US" dirty="0">
                <a:latin typeface="Ubuntu"/>
              </a:rPr>
              <a:t> </a:t>
            </a:r>
            <a:r>
              <a:rPr lang="ru-RU" dirty="0">
                <a:latin typeface="Ubuntu"/>
              </a:rPr>
              <a:t>имеющих</a:t>
            </a:r>
            <a:r>
              <a:rPr lang="en-US" dirty="0">
                <a:latin typeface="Ubuntu"/>
              </a:rPr>
              <a:t> </a:t>
            </a:r>
            <a:r>
              <a:rPr lang="ru-RU" dirty="0">
                <a:latin typeface="Ubuntu"/>
              </a:rPr>
              <a:t>ИО</a:t>
            </a:r>
            <a:r>
              <a:rPr lang="en-US" dirty="0">
                <a:latin typeface="Ubuntu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1009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328" y="2757904"/>
            <a:ext cx="2066159" cy="1547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019" y="1716688"/>
            <a:ext cx="2341200" cy="1316925"/>
          </a:xfrm>
          <a:prstGeom prst="rect">
            <a:avLst/>
          </a:prstGeom>
        </p:spPr>
      </p:pic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676"/>
            <a:ext cx="8229600" cy="357909"/>
          </a:xfrm>
        </p:spPr>
        <p:txBody>
          <a:bodyPr>
            <a:noAutofit/>
          </a:bodyPr>
          <a:lstStyle/>
          <a:p>
            <a:r>
              <a:rPr lang="en-US"/>
              <a:t>Кто такие СМИ?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77" y="1823035"/>
            <a:ext cx="2498963" cy="921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7272" y="1889164"/>
            <a:ext cx="2056151" cy="1108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945" y="1823035"/>
            <a:ext cx="2073568" cy="1228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74" y="2997873"/>
            <a:ext cx="2508176" cy="13188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0861" y="3130039"/>
            <a:ext cx="1382484" cy="13824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26" y="4788867"/>
            <a:ext cx="3248025" cy="1409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1499" y="4190470"/>
            <a:ext cx="2143125" cy="2143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5529" y="3051553"/>
            <a:ext cx="1679107" cy="16791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89829" y="4709160"/>
            <a:ext cx="1512386" cy="151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25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7" name="TextBox 6"/>
          <p:cNvSpPr txBox="1"/>
          <p:nvPr/>
        </p:nvSpPr>
        <p:spPr>
          <a:xfrm>
            <a:off x="418523" y="2008138"/>
            <a:ext cx="7853655" cy="260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Репортеры освещают больше, чем один ритм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Не только отвечать за публикацию истории, но и целый день вести твиттер, быть автором блога, снимать видео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Мы живем в условиях 24-часовых новостей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За контент идет жесткая конкуренция </a:t>
            </a: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1938" y="2017378"/>
            <a:ext cx="8199245" cy="386118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Ubuntu"/>
              </a:rPr>
              <a:t>Новостные организации стали меньше, более раздробленными</a:t>
            </a:r>
          </a:p>
          <a:p>
            <a:pPr>
              <a:lnSpc>
                <a:spcPct val="100000"/>
              </a:lnSpc>
            </a:pPr>
            <a:r>
              <a:rPr lang="ru-RU" dirty="0">
                <a:latin typeface="Ubuntu"/>
              </a:rPr>
              <a:t>24-часовая</a:t>
            </a:r>
            <a:r>
              <a:rPr lang="en-US" dirty="0">
                <a:latin typeface="Ubuntu"/>
              </a:rPr>
              <a:t> новостная среда</a:t>
            </a:r>
          </a:p>
          <a:p>
            <a:pPr>
              <a:lnSpc>
                <a:spcPct val="100000"/>
              </a:lnSpc>
            </a:pPr>
            <a:r>
              <a:rPr lang="ru-RU" dirty="0">
                <a:latin typeface="Ubuntu"/>
              </a:rPr>
              <a:t>Нехватка</a:t>
            </a:r>
            <a:r>
              <a:rPr lang="en-US" dirty="0">
                <a:latin typeface="Ubuntu"/>
              </a:rPr>
              <a:t> </a:t>
            </a:r>
            <a:r>
              <a:rPr lang="ru-RU" dirty="0">
                <a:latin typeface="Ubuntu"/>
              </a:rPr>
              <a:t>острых дискуссий</a:t>
            </a:r>
            <a:r>
              <a:rPr lang="en-US" dirty="0">
                <a:latin typeface="Ubuntu"/>
              </a:rPr>
              <a:t> и </a:t>
            </a:r>
            <a:r>
              <a:rPr lang="ru-RU" dirty="0">
                <a:latin typeface="Ubuntu"/>
              </a:rPr>
              <a:t>«</a:t>
            </a:r>
            <a:r>
              <a:rPr lang="en-US" dirty="0" err="1">
                <a:latin typeface="Ubuntu"/>
              </a:rPr>
              <a:t>сенсаций</a:t>
            </a:r>
            <a:r>
              <a:rPr lang="ru-RU" dirty="0">
                <a:latin typeface="Ubuntu"/>
              </a:rPr>
              <a:t>»</a:t>
            </a:r>
            <a:endParaRPr lang="en-US" dirty="0">
              <a:latin typeface="Ubuntu"/>
            </a:endParaRPr>
          </a:p>
          <a:p>
            <a:pPr>
              <a:lnSpc>
                <a:spcPct val="100000"/>
              </a:lnSpc>
            </a:pPr>
            <a:r>
              <a:rPr lang="ru-RU" dirty="0">
                <a:latin typeface="Ubuntu"/>
              </a:rPr>
              <a:t>Нехватка</a:t>
            </a:r>
            <a:r>
              <a:rPr lang="en-US" dirty="0">
                <a:latin typeface="Ubuntu"/>
              </a:rPr>
              <a:t> </a:t>
            </a:r>
            <a:r>
              <a:rPr lang="en-US" dirty="0" err="1">
                <a:latin typeface="Ubuntu"/>
              </a:rPr>
              <a:t>мощн</a:t>
            </a:r>
            <a:r>
              <a:rPr lang="ru-RU" dirty="0">
                <a:latin typeface="Ubuntu"/>
              </a:rPr>
              <a:t>ого</a:t>
            </a:r>
            <a:r>
              <a:rPr lang="en-US" dirty="0">
                <a:latin typeface="Ubuntu"/>
              </a:rPr>
              <a:t> видео</a:t>
            </a:r>
          </a:p>
          <a:p>
            <a:pPr>
              <a:lnSpc>
                <a:spcPct val="100000"/>
              </a:lnSpc>
            </a:pPr>
            <a:r>
              <a:rPr lang="ru-RU" dirty="0">
                <a:latin typeface="Ubuntu"/>
              </a:rPr>
              <a:t>Социальные сети изменили то, как мы получаем наши новости</a:t>
            </a:r>
          </a:p>
          <a:p>
            <a:pPr>
              <a:lnSpc>
                <a:spcPct val="100000"/>
              </a:lnSpc>
            </a:pPr>
            <a:r>
              <a:rPr lang="en-US" dirty="0" err="1">
                <a:latin typeface="Ubuntu"/>
              </a:rPr>
              <a:t>Всегда</a:t>
            </a:r>
            <a:r>
              <a:rPr lang="en-US" dirty="0">
                <a:latin typeface="Ubuntu"/>
              </a:rPr>
              <a:t> </a:t>
            </a:r>
            <a:r>
              <a:rPr lang="ru-RU" dirty="0">
                <a:latin typeface="Ubuntu"/>
              </a:rPr>
              <a:t>сжатые сроки</a:t>
            </a:r>
            <a:endParaRPr lang="en-US" dirty="0">
              <a:latin typeface="Ubuntu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Ubuntu"/>
                <a:cs typeface="Calibri"/>
              </a:rPr>
              <a:t>Репортеры освещают </a:t>
            </a:r>
            <a:r>
              <a:rPr lang="en-US" dirty="0" err="1">
                <a:latin typeface="Ubuntu"/>
                <a:cs typeface="Calibri"/>
              </a:rPr>
              <a:t>более</a:t>
            </a:r>
            <a:r>
              <a:rPr lang="en-US" dirty="0">
                <a:latin typeface="Ubuntu"/>
                <a:cs typeface="Calibri"/>
              </a:rPr>
              <a:t> </a:t>
            </a:r>
            <a:r>
              <a:rPr lang="ru-RU" dirty="0">
                <a:latin typeface="Ubuntu"/>
                <a:cs typeface="Calibri"/>
              </a:rPr>
              <a:t>одной </a:t>
            </a:r>
            <a:r>
              <a:rPr lang="en-US" dirty="0" err="1">
                <a:latin typeface="Ubuntu"/>
                <a:cs typeface="Calibri"/>
              </a:rPr>
              <a:t>тем</a:t>
            </a:r>
            <a:r>
              <a:rPr lang="ru-RU" dirty="0">
                <a:latin typeface="Ubuntu"/>
                <a:cs typeface="Calibri"/>
              </a:rPr>
              <a:t>ы</a:t>
            </a:r>
            <a:endParaRPr lang="en-US" dirty="0">
              <a:latin typeface="Ubuntu"/>
              <a:cs typeface="Calibri"/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E4B6F6-D10E-A23E-C0C3-47946F11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" y="401703"/>
            <a:ext cx="6124055" cy="58585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Работа</a:t>
            </a:r>
            <a:r>
              <a:rPr lang="en-US" dirty="0"/>
              <a:t> СМИ </a:t>
            </a:r>
            <a:r>
              <a:rPr lang="en-US" dirty="0" err="1"/>
              <a:t>сейчас</a:t>
            </a:r>
            <a:r>
              <a:rPr lang="en-US" dirty="0"/>
              <a:t> </a:t>
            </a:r>
            <a:r>
              <a:rPr lang="en-US" dirty="0" err="1"/>
              <a:t>трудн</a:t>
            </a:r>
            <a:r>
              <a:rPr lang="ru-RU" dirty="0"/>
              <a:t>а как никогда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694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7" name="TextBox 6"/>
          <p:cNvSpPr txBox="1"/>
          <p:nvPr/>
        </p:nvSpPr>
        <p:spPr>
          <a:xfrm>
            <a:off x="418523" y="2008138"/>
            <a:ext cx="7853655" cy="260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Репортеры освещают больше, чем один ритм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Не только отвечать за публикацию истории, но и целый день вести твиттер, быть автором блога, снимать видео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Мы живем в условиях 24-часовых новостей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За контент идет жесткая конкуренция </a:t>
            </a: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38" y="183733"/>
            <a:ext cx="6424219" cy="585850"/>
          </a:xfrm>
        </p:spPr>
        <p:txBody>
          <a:bodyPr>
            <a:noAutofit/>
          </a:bodyPr>
          <a:lstStyle/>
          <a:p>
            <a:br>
              <a:rPr lang="en-US" sz="3300" dirty="0"/>
            </a:br>
            <a:r>
              <a:rPr lang="en-US" sz="3300" dirty="0" err="1"/>
              <a:t>Как</a:t>
            </a:r>
            <a:r>
              <a:rPr lang="en-US" sz="3300" dirty="0"/>
              <a:t> СМИ </a:t>
            </a:r>
            <a:r>
              <a:rPr lang="en-US" sz="3300" dirty="0" err="1"/>
              <a:t>помогают</a:t>
            </a:r>
            <a:r>
              <a:rPr lang="en-US" sz="3300" dirty="0"/>
              <a:t> </a:t>
            </a:r>
            <a:r>
              <a:rPr lang="ru-RU" sz="3300" dirty="0"/>
              <a:t>развивать</a:t>
            </a:r>
            <a:r>
              <a:rPr lang="en-US" sz="3300" dirty="0"/>
              <a:t> </a:t>
            </a:r>
            <a:r>
              <a:rPr lang="en-US" sz="3300" dirty="0" err="1"/>
              <a:t>Специальную</a:t>
            </a:r>
            <a:r>
              <a:rPr lang="en-US" sz="3300" dirty="0"/>
              <a:t> </a:t>
            </a:r>
            <a:r>
              <a:rPr lang="en-US" sz="3300" dirty="0" err="1"/>
              <a:t>Олимпиаду</a:t>
            </a:r>
            <a:endParaRPr lang="en-US" sz="33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7838" y="2038350"/>
            <a:ext cx="8503345" cy="384021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ru-RU" dirty="0">
                <a:latin typeface="Ubuntu" panose="020B0504030602030204" pitchFamily="34" charset="0"/>
              </a:rPr>
              <a:t>Формируют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понимание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того</a:t>
            </a:r>
            <a:r>
              <a:rPr lang="en-US" dirty="0">
                <a:latin typeface="Ubuntu" panose="020B0504030602030204" pitchFamily="34" charset="0"/>
              </a:rPr>
              <a:t>, </a:t>
            </a:r>
            <a:r>
              <a:rPr lang="en-US" dirty="0" err="1">
                <a:latin typeface="Ubuntu" panose="020B0504030602030204" pitchFamily="34" charset="0"/>
              </a:rPr>
              <a:t>кто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мы</a:t>
            </a:r>
            <a:r>
              <a:rPr lang="en-US" dirty="0">
                <a:latin typeface="Ubuntu" panose="020B0504030602030204" pitchFamily="34" charset="0"/>
              </a:rPr>
              <a:t> и </a:t>
            </a:r>
            <a:r>
              <a:rPr lang="en-US" dirty="0" err="1">
                <a:latin typeface="Ubuntu" panose="020B0504030602030204" pitchFamily="34" charset="0"/>
              </a:rPr>
              <a:t>что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мы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делаем</a:t>
            </a: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dirty="0">
                <a:latin typeface="Ubuntu" panose="020B0504030602030204" pitchFamily="34" charset="0"/>
              </a:rPr>
              <a:t>Объясняют</a:t>
            </a:r>
            <a:r>
              <a:rPr lang="en-US" dirty="0">
                <a:latin typeface="Ubuntu" panose="020B0504030602030204" pitchFamily="34" charset="0"/>
              </a:rPr>
              <a:t>, </a:t>
            </a:r>
            <a:r>
              <a:rPr lang="en-US" dirty="0" err="1">
                <a:latin typeface="Ubuntu" panose="020B0504030602030204" pitchFamily="34" charset="0"/>
              </a:rPr>
              <a:t>почему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наша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работа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важна</a:t>
            </a:r>
            <a:endParaRPr lang="en-US" dirty="0">
              <a:latin typeface="Ubuntu" panose="020B0504030602030204" pitchFamily="34" charset="0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ru-RU" dirty="0">
                <a:latin typeface="Ubuntu" panose="020B0504030602030204" pitchFamily="34" charset="0"/>
              </a:rPr>
              <a:t>Меняют взгляды </a:t>
            </a:r>
            <a:r>
              <a:rPr lang="en-US" dirty="0">
                <a:latin typeface="Ubuntu" panose="020B0504030602030204" pitchFamily="34" charset="0"/>
              </a:rPr>
              <a:t>о </a:t>
            </a:r>
            <a:r>
              <a:rPr lang="en-US" dirty="0" err="1">
                <a:latin typeface="Ubuntu" panose="020B0504030602030204" pitchFamily="34" charset="0"/>
              </a:rPr>
              <a:t>том</a:t>
            </a:r>
            <a:r>
              <a:rPr lang="en-US" dirty="0">
                <a:latin typeface="Ubuntu" panose="020B0504030602030204" pitchFamily="34" charset="0"/>
              </a:rPr>
              <a:t>, </a:t>
            </a:r>
            <a:r>
              <a:rPr lang="en-US" dirty="0" err="1">
                <a:latin typeface="Ubuntu" panose="020B0504030602030204" pitchFamily="34" charset="0"/>
              </a:rPr>
              <a:t>чего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могут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достичь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наши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атлеты</a:t>
            </a: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 err="1">
                <a:latin typeface="Ubuntu" panose="020B0504030602030204" pitchFamily="34" charset="0"/>
              </a:rPr>
              <a:t>Помога</a:t>
            </a:r>
            <a:r>
              <a:rPr lang="ru-RU" dirty="0">
                <a:latin typeface="Ubuntu" panose="020B0504030602030204" pitchFamily="34" charset="0"/>
              </a:rPr>
              <a:t>ют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привлечь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деньги</a:t>
            </a: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 err="1">
                <a:latin typeface="Ubuntu" panose="020B0504030602030204" pitchFamily="34" charset="0"/>
              </a:rPr>
              <a:t>Привлека</a:t>
            </a:r>
            <a:r>
              <a:rPr lang="ru-RU" dirty="0">
                <a:latin typeface="Ubuntu" panose="020B0504030602030204" pitchFamily="34" charset="0"/>
              </a:rPr>
              <a:t>ю</a:t>
            </a:r>
            <a:r>
              <a:rPr lang="en-US" dirty="0">
                <a:latin typeface="Ubuntu" panose="020B0504030602030204" pitchFamily="34" charset="0"/>
              </a:rPr>
              <a:t>т </a:t>
            </a:r>
            <a:r>
              <a:rPr lang="en-US" dirty="0" err="1">
                <a:latin typeface="Ubuntu" panose="020B0504030602030204" pitchFamily="34" charset="0"/>
              </a:rPr>
              <a:t>людей</a:t>
            </a:r>
            <a:r>
              <a:rPr lang="en-US" dirty="0">
                <a:latin typeface="Ubuntu" panose="020B0504030602030204" pitchFamily="34" charset="0"/>
              </a:rPr>
              <a:t> в </a:t>
            </a:r>
            <a:r>
              <a:rPr lang="en-US" dirty="0" err="1">
                <a:latin typeface="Ubuntu" panose="020B0504030602030204" pitchFamily="34" charset="0"/>
              </a:rPr>
              <a:t>движение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Специальной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Олимпиады</a:t>
            </a: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271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5" y="1612345"/>
            <a:ext cx="2098418" cy="20984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39" y="1741678"/>
            <a:ext cx="3072140" cy="2044370"/>
          </a:xfrm>
          <a:prstGeom prst="rect">
            <a:avLst/>
          </a:prstGeom>
        </p:spPr>
      </p:pic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86" y="183733"/>
            <a:ext cx="6388430" cy="585850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мы</a:t>
            </a:r>
            <a:r>
              <a:rPr lang="en-US" dirty="0"/>
              <a:t> </a:t>
            </a:r>
            <a:r>
              <a:rPr lang="ru-RU" dirty="0"/>
              <a:t>используем</a:t>
            </a:r>
            <a:r>
              <a:rPr lang="en-US" dirty="0"/>
              <a:t> </a:t>
            </a:r>
            <a:r>
              <a:rPr lang="ru-RU" dirty="0"/>
              <a:t>СМИ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683" y="4421339"/>
            <a:ext cx="1678315" cy="16783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309" y="4338282"/>
            <a:ext cx="1578611" cy="15786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3033" y="1692429"/>
            <a:ext cx="1621471" cy="16214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5868" y="3245378"/>
            <a:ext cx="2351922" cy="2351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6650" y="2055981"/>
            <a:ext cx="1574697" cy="157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40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7" name="TextBox 6"/>
          <p:cNvSpPr txBox="1"/>
          <p:nvPr/>
        </p:nvSpPr>
        <p:spPr>
          <a:xfrm>
            <a:off x="295935" y="2470203"/>
            <a:ext cx="7853655" cy="260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Репортеры освещают больше, чем один ритм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Не только отвечать за публикацию истории, но и целый день вести твиттер, быть автором блога, снимать видео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Мы живем в условиях 24-часовых новостей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За контент идет жесткая конкуренция </a:t>
            </a: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Виды</a:t>
            </a:r>
            <a:r>
              <a:rPr lang="en-US" dirty="0"/>
              <a:t> </a:t>
            </a:r>
            <a:r>
              <a:rPr lang="ru-RU" dirty="0"/>
              <a:t>информационных</a:t>
            </a:r>
            <a:r>
              <a:rPr lang="en-US" dirty="0"/>
              <a:t> </a:t>
            </a:r>
            <a:br>
              <a:rPr lang="ru-RU" dirty="0"/>
            </a:br>
            <a:r>
              <a:rPr lang="ru-RU" dirty="0"/>
              <a:t>материалов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9977" y="1726099"/>
            <a:ext cx="8229600" cy="438441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70000"/>
              </a:lnSpc>
            </a:pPr>
            <a:r>
              <a:rPr lang="ru-RU" sz="2000" dirty="0">
                <a:latin typeface="Ubuntu"/>
              </a:rPr>
              <a:t>Срочные новости</a:t>
            </a:r>
            <a:r>
              <a:rPr lang="ru-RU" sz="1800" dirty="0">
                <a:latin typeface="Ubuntu"/>
              </a:rPr>
              <a:t> — важные новости освещаются повсюду</a:t>
            </a:r>
          </a:p>
          <a:p>
            <a:pPr>
              <a:lnSpc>
                <a:spcPct val="170000"/>
              </a:lnSpc>
            </a:pPr>
            <a:r>
              <a:rPr lang="ru-RU" sz="2000" dirty="0">
                <a:latin typeface="Ubuntu"/>
              </a:rPr>
              <a:t>Тематический рассказ</a:t>
            </a:r>
            <a:r>
              <a:rPr lang="ru-RU" sz="1800" dirty="0">
                <a:latin typeface="Ubuntu"/>
              </a:rPr>
              <a:t> – Профиль (например, длинная статья в газете или журнале)</a:t>
            </a:r>
          </a:p>
          <a:p>
            <a:pPr>
              <a:lnSpc>
                <a:spcPct val="170000"/>
              </a:lnSpc>
            </a:pPr>
            <a:r>
              <a:rPr lang="ru-RU" sz="1800" dirty="0">
                <a:latin typeface="Ubuntu"/>
              </a:rPr>
              <a:t>Редакционная статья или блог</a:t>
            </a:r>
          </a:p>
          <a:p>
            <a:pPr>
              <a:lnSpc>
                <a:spcPct val="170000"/>
              </a:lnSpc>
            </a:pPr>
            <a:r>
              <a:rPr lang="ru-RU" sz="1800" dirty="0">
                <a:latin typeface="Ubuntu"/>
              </a:rPr>
              <a:t>История человеческого интереса — нужно показать влияние, личная история</a:t>
            </a:r>
          </a:p>
          <a:p>
            <a:pPr>
              <a:lnSpc>
                <a:spcPct val="170000"/>
              </a:lnSpc>
            </a:pPr>
            <a:r>
              <a:rPr lang="ru-RU" sz="1800" dirty="0">
                <a:latin typeface="Ubuntu"/>
              </a:rPr>
              <a:t>Оказаться в нужном месте в нужное время — история, которую вы помогаете рассказать на основе текущих новостей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745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3397</TotalTime>
  <Words>2035</Words>
  <Application>Microsoft Office PowerPoint</Application>
  <PresentationFormat>On-screen Show (4:3)</PresentationFormat>
  <Paragraphs>282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ＭＳ Ｐゴシック</vt:lpstr>
      <vt:lpstr>Arial</vt:lpstr>
      <vt:lpstr>Calibri</vt:lpstr>
      <vt:lpstr>Calibri Light</vt:lpstr>
      <vt:lpstr>Montserrat</vt:lpstr>
      <vt:lpstr>Ubuntu</vt:lpstr>
      <vt:lpstr>Ubuntu Light</vt:lpstr>
      <vt:lpstr>ヒラギノ角ゴ ProN W3</vt:lpstr>
      <vt:lpstr>Office Theme</vt:lpstr>
      <vt:lpstr>Custom Design</vt:lpstr>
      <vt:lpstr>Советы по эффективному общению </vt:lpstr>
      <vt:lpstr>Ваши возможности</vt:lpstr>
      <vt:lpstr>Ваша роль</vt:lpstr>
      <vt:lpstr>Где мы находимся  сегодня</vt:lpstr>
      <vt:lpstr>Кто такие СМИ?</vt:lpstr>
      <vt:lpstr>Работа СМИ сейчас трудна как никогда</vt:lpstr>
      <vt:lpstr> Как СМИ помогают развивать Специальную Олимпиаду</vt:lpstr>
      <vt:lpstr> Как мы используем СМИ</vt:lpstr>
      <vt:lpstr>Виды информационных  материалов</vt:lpstr>
      <vt:lpstr>PowerPoint Presentation</vt:lpstr>
      <vt:lpstr>Хороший пресс-секретарь gомогает создать хорошую историю</vt:lpstr>
      <vt:lpstr>Какие истории  рассказывать</vt:lpstr>
      <vt:lpstr>Как использовать данные для создания более убедительной истории</vt:lpstr>
      <vt:lpstr>Ожидания от интервью</vt:lpstr>
      <vt:lpstr>4 вопроса для подготовки</vt:lpstr>
      <vt:lpstr>Контроль над интервью</vt:lpstr>
      <vt:lpstr>Переосмыслить  вопросы и ответы</vt:lpstr>
      <vt:lpstr>Наведение «мостов»</vt:lpstr>
      <vt:lpstr>Наши мосты:</vt:lpstr>
      <vt:lpstr>Давайте потренируемся! </vt:lpstr>
      <vt:lpstr>Понимание ваших  ключевых сообщений</vt:lpstr>
      <vt:lpstr>Флаг, который  имеет значение</vt:lpstr>
      <vt:lpstr>Установите свой флаг</vt:lpstr>
      <vt:lpstr>Беседа  о Специальной Олимпиаде</vt:lpstr>
      <vt:lpstr>Беседа о Специальной Олимпиаде</vt:lpstr>
      <vt:lpstr>Примеры призывов к действию  в области здоровья</vt:lpstr>
      <vt:lpstr>Советы по проведению интервью</vt:lpstr>
      <vt:lpstr>Как попасть  в новостные ленты</vt:lpstr>
      <vt:lpstr>Признание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Sub-title  Date</dc:title>
  <dc:creator>Microsoft Office User</dc:creator>
  <cp:keywords>, docId:324BF54A86D4B1CBFC5166732ECAB4D6</cp:keywords>
  <cp:lastModifiedBy>Faith Chabedi</cp:lastModifiedBy>
  <cp:revision>5</cp:revision>
  <cp:lastPrinted>2020-07-29T19:22:35Z</cp:lastPrinted>
  <dcterms:created xsi:type="dcterms:W3CDTF">2016-07-26T16:26:50Z</dcterms:created>
  <dcterms:modified xsi:type="dcterms:W3CDTF">2024-10-17T06:44:31Z</dcterms:modified>
</cp:coreProperties>
</file>