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DF_B5443677.xml" ContentType="application/vnd.ms-powerpoint.comments+xml"/>
  <Override PartName="/ppt/notesSlides/notesSlide4.xml" ContentType="application/vnd.openxmlformats-officedocument.presentationml.notesSlide+xml"/>
  <Override PartName="/ppt/comments/modernComment_1AD_E558985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B4_F4EF075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E0_E18D2BC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B7_4F2DD67D.xml" ContentType="application/vnd.ms-powerpoint.comments+xml"/>
  <Override PartName="/ppt/notesSlides/notesSlide16.xml" ContentType="application/vnd.openxmlformats-officedocument.presentationml.notesSlide+xml"/>
  <Override PartName="/ppt/comments/modernComment_1B8_48B43FAB.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C0_5D66AF1C.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6"/>
  </p:notesMasterIdLst>
  <p:sldIdLst>
    <p:sldId id="425" r:id="rId3"/>
    <p:sldId id="428" r:id="rId4"/>
    <p:sldId id="479" r:id="rId5"/>
    <p:sldId id="429" r:id="rId6"/>
    <p:sldId id="421" r:id="rId7"/>
    <p:sldId id="465" r:id="rId8"/>
    <p:sldId id="422" r:id="rId9"/>
    <p:sldId id="476" r:id="rId10"/>
    <p:sldId id="430" r:id="rId11"/>
    <p:sldId id="436" r:id="rId12"/>
    <p:sldId id="437" r:id="rId13"/>
    <p:sldId id="480" r:id="rId14"/>
    <p:sldId id="438" r:id="rId15"/>
    <p:sldId id="433" r:id="rId16"/>
    <p:sldId id="439" r:id="rId17"/>
    <p:sldId id="440" r:id="rId18"/>
    <p:sldId id="441" r:id="rId19"/>
    <p:sldId id="481" r:id="rId20"/>
    <p:sldId id="450" r:id="rId21"/>
    <p:sldId id="448" r:id="rId22"/>
    <p:sldId id="474" r:id="rId23"/>
    <p:sldId id="424" r:id="rId24"/>
    <p:sldId id="38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D22470-9645-EC19-5DB1-D5674EBF5CA1}" name="Assita Ouedraogo" initials="AO" userId="S::Ouedraogo_Assita@itf.org.uk::21ec7349-3bf7-4a4d-b765-5537cf3efb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F00B5-64A6-4223-8035-EB11244A7EA6}" v="1" dt="2024-10-16T13:51:52.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300" autoAdjust="0"/>
  </p:normalViewPr>
  <p:slideViewPr>
    <p:cSldViewPr snapToGrid="0" snapToObjects="1">
      <p:cViewPr varScale="1">
        <p:scale>
          <a:sx n="32" d="100"/>
          <a:sy n="32" d="100"/>
        </p:scale>
        <p:origin x="2284" y="2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AD_E558985D.xml><?xml version="1.0" encoding="utf-8"?>
<p188:cmLst xmlns:a="http://schemas.openxmlformats.org/drawingml/2006/main" xmlns:r="http://schemas.openxmlformats.org/officeDocument/2006/relationships" xmlns:p188="http://schemas.microsoft.com/office/powerpoint/2018/8/main">
  <p188:cm id="{31CF5C2D-0632-40A0-9959-2A6F544B051D}" authorId="{49D22470-9645-EC19-5DB1-D5674EBF5CA1}" created="2024-06-09T18:35:33.982">
    <ac:deMkLst xmlns:ac="http://schemas.microsoft.com/office/drawing/2013/main/command">
      <pc:docMk xmlns:pc="http://schemas.microsoft.com/office/powerpoint/2013/main/command"/>
      <pc:sldMk xmlns:pc="http://schemas.microsoft.com/office/powerpoint/2013/main/command" cId="3847788637" sldId="429"/>
      <ac:spMk id="3" creationId="{00000000-0000-0000-0000-000000000000}"/>
    </ac:deMkLst>
    <p188:txBody>
      <a:bodyPr/>
      <a:lstStyle/>
      <a:p>
        <a:r>
          <a:rPr lang="fr-CI"/>
          <a:t>Réduit le stress</a:t>
        </a:r>
      </a:p>
    </p188:txBody>
  </p188:cm>
</p188:cmLst>
</file>

<file path=ppt/comments/modernComment_1B4_F4EF075B.xml><?xml version="1.0" encoding="utf-8"?>
<p188:cmLst xmlns:a="http://schemas.openxmlformats.org/drawingml/2006/main" xmlns:r="http://schemas.openxmlformats.org/officeDocument/2006/relationships" xmlns:p188="http://schemas.microsoft.com/office/powerpoint/2018/8/main">
  <p188:cm id="{C3A6D5F2-9F28-4063-A8FC-AA8793C1E101}" authorId="{49D22470-9645-EC19-5DB1-D5674EBF5CA1}" created="2024-06-09T18:38:38.246">
    <ac:deMkLst xmlns:ac="http://schemas.microsoft.com/office/drawing/2013/main/command">
      <pc:docMk xmlns:pc="http://schemas.microsoft.com/office/powerpoint/2013/main/command"/>
      <pc:sldMk xmlns:pc="http://schemas.microsoft.com/office/powerpoint/2013/main/command" cId="4109305691" sldId="436"/>
      <ac:spMk id="3" creationId="{00000000-0000-0000-0000-000000000000}"/>
    </ac:deMkLst>
    <p188:txBody>
      <a:bodyPr/>
      <a:lstStyle/>
      <a:p>
        <a:r>
          <a:rPr lang="fr-CI"/>
          <a:t>Améliore </a:t>
        </a:r>
      </a:p>
    </p188:txBody>
  </p188:cm>
</p188:cmLst>
</file>

<file path=ppt/comments/modernComment_1B7_4F2DD67D.xml><?xml version="1.0" encoding="utf-8"?>
<p188:cmLst xmlns:a="http://schemas.openxmlformats.org/drawingml/2006/main" xmlns:r="http://schemas.openxmlformats.org/officeDocument/2006/relationships" xmlns:p188="http://schemas.microsoft.com/office/powerpoint/2018/8/main">
  <p188:cm id="{4A01E8EC-6C26-4A7D-A557-3E3BCB3A8EB9}" authorId="{49D22470-9645-EC19-5DB1-D5674EBF5CA1}" created="2024-06-09T18:46:48.859">
    <pc:sldMkLst xmlns:pc="http://schemas.microsoft.com/office/powerpoint/2013/main/command">
      <pc:docMk/>
      <pc:sldMk cId="1328404093" sldId="439"/>
    </pc:sldMkLst>
    <p188:txBody>
      <a:bodyPr/>
      <a:lstStyle/>
      <a:p>
        <a:r>
          <a:rPr lang="fr-CI"/>
          <a:t>Ils sont meilleurs pour  l'échauffement 
</a:t>
        </a:r>
      </a:p>
    </p188:txBody>
  </p188:cm>
</p188:cmLst>
</file>

<file path=ppt/comments/modernComment_1B8_48B43FAB.xml><?xml version="1.0" encoding="utf-8"?>
<p188:cmLst xmlns:a="http://schemas.openxmlformats.org/drawingml/2006/main" xmlns:r="http://schemas.openxmlformats.org/officeDocument/2006/relationships" xmlns:p188="http://schemas.microsoft.com/office/powerpoint/2018/8/main">
  <p188:cm id="{A4584774-C6A6-4937-8891-1C1DB868AB83}" authorId="{49D22470-9645-EC19-5DB1-D5674EBF5CA1}" created="2024-06-09T18:49:20.463">
    <pc:sldMkLst xmlns:pc="http://schemas.microsoft.com/office/powerpoint/2013/main/command">
      <pc:docMk/>
      <pc:sldMk cId="1219772331" sldId="440"/>
    </pc:sldMkLst>
    <p188:txBody>
      <a:bodyPr/>
      <a:lstStyle/>
      <a:p>
        <a:r>
          <a:rPr lang="fr-CI"/>
          <a:t>Vous pouvez améliorer votre équilibre en faisant des activités qui vous font tenir sur un ou deux pieds, bouger et déplacer  votre poids.</a:t>
        </a:r>
      </a:p>
    </p188:txBody>
  </p188:cm>
</p188:cmLst>
</file>

<file path=ppt/comments/modernComment_1C0_5D66AF1C.xml><?xml version="1.0" encoding="utf-8"?>
<p188:cmLst xmlns:a="http://schemas.openxmlformats.org/drawingml/2006/main" xmlns:r="http://schemas.openxmlformats.org/officeDocument/2006/relationships" xmlns:p188="http://schemas.microsoft.com/office/powerpoint/2018/8/main">
  <p188:cm id="{8E2BDE50-BF10-4D8D-BE8D-6C9ADA7C03C5}" authorId="{49D22470-9645-EC19-5DB1-D5674EBF5CA1}" created="2024-06-09T18:53:57.996">
    <pc:sldMkLst xmlns:pc="http://schemas.microsoft.com/office/powerpoint/2013/main/command">
      <pc:docMk/>
      <pc:sldMk cId="1567010588" sldId="448"/>
    </pc:sldMkLst>
    <p188:txBody>
      <a:bodyPr/>
      <a:lstStyle/>
      <a:p>
        <a:r>
          <a:rPr lang="fr-CI"/>
          <a:t>Libellé non claire ( Commencez lentement et ado, bonne forme physique)</a:t>
        </a:r>
      </a:p>
    </p188:txBody>
  </p188:cm>
</p188:cmLst>
</file>

<file path=ppt/comments/modernComment_1DF_B5443677.xml><?xml version="1.0" encoding="utf-8"?>
<p188:cmLst xmlns:a="http://schemas.openxmlformats.org/drawingml/2006/main" xmlns:r="http://schemas.openxmlformats.org/officeDocument/2006/relationships" xmlns:p188="http://schemas.microsoft.com/office/powerpoint/2018/8/main">
  <p188:cm id="{C31DAAF9-C62B-4698-8F48-8CDE2D02C91E}" authorId="{49D22470-9645-EC19-5DB1-D5674EBF5CA1}" created="2024-06-09T18:33:36.165">
    <pc:sldMkLst xmlns:pc="http://schemas.microsoft.com/office/powerpoint/2013/main/command">
      <pc:docMk/>
      <pc:sldMk cId="3041146487" sldId="479"/>
    </pc:sldMkLst>
    <p188:txBody>
      <a:bodyPr/>
      <a:lstStyle/>
      <a:p>
        <a:r>
          <a:rPr lang="fr-CI"/>
          <a:t>Activité physique </a:t>
        </a:r>
      </a:p>
    </p188:txBody>
  </p188:cm>
</p188:cmLst>
</file>

<file path=ppt/comments/modernComment_1E0_E18D2BC5.xml><?xml version="1.0" encoding="utf-8"?>
<p188:cmLst xmlns:a="http://schemas.openxmlformats.org/drawingml/2006/main" xmlns:r="http://schemas.openxmlformats.org/officeDocument/2006/relationships" xmlns:p188="http://schemas.microsoft.com/office/powerpoint/2018/8/main">
  <p188:cm id="{54771E7B-B760-47B9-9511-F8E763249BF3}" authorId="{49D22470-9645-EC19-5DB1-D5674EBF5CA1}" created="2024-06-09T18:41:52.824">
    <ac:deMkLst xmlns:ac="http://schemas.microsoft.com/office/drawing/2013/main/command">
      <pc:docMk xmlns:pc="http://schemas.microsoft.com/office/powerpoint/2013/main/command"/>
      <pc:sldMk xmlns:pc="http://schemas.microsoft.com/office/powerpoint/2013/main/command" cId="3784125381" sldId="480"/>
      <ac:spMk id="3" creationId="{89988DC2-0E78-424E-BE0A-269BC07C5569}"/>
    </ac:deMkLst>
    <p188:txBody>
      <a:bodyPr/>
      <a:lstStyle/>
      <a:p>
        <a:r>
          <a:rPr lang="fr-CI"/>
          <a:t>Et porter des charges lourdes</a:t>
        </a:r>
      </a:p>
    </p188:txBody>
  </p188:cm>
  <p188:cm id="{30F76F8A-F4B9-49F1-9BE1-E1E11E39D820}" authorId="{49D22470-9645-EC19-5DB1-D5674EBF5CA1}" created="2024-06-09T18:43:32.069">
    <ac:deMkLst xmlns:ac="http://schemas.microsoft.com/office/drawing/2013/main/command">
      <pc:docMk xmlns:pc="http://schemas.microsoft.com/office/powerpoint/2013/main/command"/>
      <pc:sldMk xmlns:pc="http://schemas.microsoft.com/office/powerpoint/2013/main/command" cId="3784125381" sldId="480"/>
      <ac:spMk id="3" creationId="{89988DC2-0E78-424E-BE0A-269BC07C5569}"/>
    </ac:deMkLst>
    <p188:txBody>
      <a:bodyPr/>
      <a:lstStyle/>
      <a:p>
        <a:r>
          <a:rPr lang="fr-CI"/>
          <a:t>Vous pouvez améliorer  votre force en pratiquant  des activités qui sollicitent vos muscles avec un poids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11/4/2024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dirty="0"/>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L'endurance peut également être appelée : forme physique aérobie, forme physique cardiovasculaire, cardio</a:t>
            </a:r>
          </a:p>
          <a:p>
            <a:pPr marL="342900" indent="-342900">
              <a:buFont typeface="Arial" panose="020B0604020202020204" pitchFamily="34" charset="0"/>
              <a:buChar char="•"/>
            </a:pPr>
            <a:r>
              <a:rPr lang="en-US" baseline="0" dirty="0"/>
              <a:t>Les exercices d'</a:t>
            </a:r>
            <a:r>
              <a:rPr lang="en-US" dirty="0"/>
              <a:t>endurance </a:t>
            </a:r>
            <a:r>
              <a:rPr lang="en-US" baseline="0" dirty="0"/>
              <a:t>sont des </a:t>
            </a:r>
            <a:r>
              <a:rPr lang="en-US" dirty="0"/>
              <a:t>mouvements continus et rythmés comme le vélo, la course à pied, la natation.</a:t>
            </a:r>
            <a:endParaRPr lang="en-US" dirty="0">
              <a:cs typeface="Calibri"/>
            </a:endParaRPr>
          </a:p>
          <a:p>
            <a:pPr marL="342900" indent="-342900">
              <a:buFont typeface="Arial" panose="020B0604020202020204" pitchFamily="34" charset="0"/>
              <a:buChar char="•"/>
            </a:pPr>
            <a:r>
              <a:rPr lang="en-US" dirty="0"/>
              <a:t>Les exercices d'endurance entraînent </a:t>
            </a:r>
            <a:r>
              <a:rPr lang="en-US" baseline="0" dirty="0"/>
              <a:t>le </a:t>
            </a:r>
            <a:r>
              <a:rPr lang="en-US" dirty="0"/>
              <a:t>cœur et les poumons à mieux pomper le sang pour apporter plus d'oxygène aux muscles.</a:t>
            </a:r>
          </a:p>
          <a:p>
            <a:pPr marL="342900" indent="-342900">
              <a:buFont typeface="Arial" panose="020B0604020202020204" pitchFamily="34" charset="0"/>
              <a:buChar char="•"/>
            </a:pPr>
            <a:r>
              <a:rPr lang="en-US" dirty="0"/>
              <a:t>L'exercice d'endurance favorise également le sommeil et réduit la tension artérielle.</a:t>
            </a:r>
          </a:p>
        </p:txBody>
      </p:sp>
      <p:sp>
        <p:nvSpPr>
          <p:cNvPr id="4" name="Slide Number Placeholder 3"/>
          <p:cNvSpPr>
            <a:spLocks noGrp="1"/>
          </p:cNvSpPr>
          <p:nvPr>
            <p:ph type="sldNum" sz="quarter" idx="10"/>
          </p:nvPr>
        </p:nvSpPr>
        <p:spPr/>
        <p:txBody>
          <a:bodyPr/>
          <a:lstStyle/>
          <a:p>
            <a:fld id="{6CCC8316-FB35-4AC8-984C-370EF0F37AED}" type="slidenum">
              <a:rPr lang="en-US" smtClean="0"/>
              <a:t>10</a:t>
            </a:fld>
            <a:endParaRPr lang="en-US" dirty="0"/>
          </a:p>
        </p:txBody>
      </p:sp>
    </p:spTree>
    <p:extLst>
      <p:ext uri="{BB962C8B-B14F-4D97-AF65-F5344CB8AC3E}">
        <p14:creationId xmlns:p14="http://schemas.microsoft.com/office/powerpoint/2010/main" val="58239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Quels sont les </a:t>
            </a:r>
            <a:r>
              <a:rPr lang="en-US" baseline="0" dirty="0"/>
              <a:t>autres exercices d'endurance ? Quel est votre exercice préféré ?</a:t>
            </a:r>
          </a:p>
          <a:p>
            <a:pPr marL="342900" indent="-342900">
              <a:buFont typeface="Arial" panose="020B0604020202020204" pitchFamily="34" charset="0"/>
              <a:buChar char="•"/>
            </a:pPr>
            <a:r>
              <a:rPr lang="en-US" dirty="0"/>
              <a:t>Les exercices d'endurance peuvent être pratiqués n'importe où. Essayez votre exercice d'endurance préféré pendant 30 minutes, 5 jours par semaine.</a:t>
            </a:r>
            <a:endParaRPr lang="en-US" baseline="0"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11</a:t>
            </a:fld>
            <a:endParaRPr lang="en-US" dirty="0"/>
          </a:p>
        </p:txBody>
      </p:sp>
    </p:spTree>
    <p:extLst>
      <p:ext uri="{BB962C8B-B14F-4D97-AF65-F5344CB8AC3E}">
        <p14:creationId xmlns:p14="http://schemas.microsoft.com/office/powerpoint/2010/main" val="237532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Ubuntu" panose="020B0504030602030204" pitchFamily="34" charset="0"/>
                <a:cs typeface="Calibri"/>
              </a:rPr>
              <a:t>Commencer léger et devenir plus lourd</a:t>
            </a:r>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12</a:t>
            </a:fld>
            <a:endParaRPr lang="en-US" dirty="0"/>
          </a:p>
        </p:txBody>
      </p:sp>
    </p:spTree>
    <p:extLst>
      <p:ext uri="{BB962C8B-B14F-4D97-AF65-F5344CB8AC3E}">
        <p14:creationId xmlns:p14="http://schemas.microsoft.com/office/powerpoint/2010/main" val="298615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Quels sont les </a:t>
            </a:r>
            <a:r>
              <a:rPr lang="en-US" baseline="0" dirty="0"/>
              <a:t>autres exercices de musculation ? Quel est votre exercice préféré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Les exercices de musculation renforcent non seulement les muscles, mais aussi les os.</a:t>
            </a:r>
          </a:p>
          <a:p>
            <a:pPr marL="0" indent="0"/>
            <a:endParaRPr lang="en-US" sz="1200" dirty="0"/>
          </a:p>
          <a:p>
            <a:pPr marL="342900" indent="-342900">
              <a:buFont typeface="Arial" panose="020B0604020202020204" pitchFamily="34" charset="0"/>
              <a:buChar char="•"/>
            </a:pPr>
            <a:r>
              <a:rPr lang="en-US" dirty="0"/>
              <a:t>Les exercices de musculation peuvent être pratiqués n'importe où. </a:t>
            </a:r>
            <a:r>
              <a:rPr lang="en-US" sz="1200" dirty="0"/>
              <a:t>La meilleure façon de devenir fort est de faire des exercices de musculation 2 à 3 jours par semaine.</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13</a:t>
            </a:fld>
            <a:endParaRPr lang="en-US" dirty="0"/>
          </a:p>
        </p:txBody>
      </p:sp>
    </p:spTree>
    <p:extLst>
      <p:ext uri="{BB962C8B-B14F-4D97-AF65-F5344CB8AC3E}">
        <p14:creationId xmlns:p14="http://schemas.microsoft.com/office/powerpoint/2010/main" val="317581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14</a:t>
            </a:fld>
            <a:endParaRPr lang="en-US" dirty="0"/>
          </a:p>
        </p:txBody>
      </p:sp>
    </p:spTree>
    <p:extLst>
      <p:ext uri="{BB962C8B-B14F-4D97-AF65-F5344CB8AC3E}">
        <p14:creationId xmlns:p14="http://schemas.microsoft.com/office/powerpoint/2010/main" val="384907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Rappelez aux athlètes qu'ils doivent faire des étirements dynamiques avant l'entraînement/l'activité et des étirements statiques après.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Expliquez </a:t>
            </a:r>
            <a:r>
              <a:rPr lang="en-US" dirty="0"/>
              <a:t>brièvement </a:t>
            </a:r>
            <a:r>
              <a:rPr lang="en-US" baseline="0" dirty="0"/>
              <a:t>la différence entre les deux.</a:t>
            </a:r>
            <a:endParaRPr lang="en-US" dirty="0"/>
          </a:p>
          <a:p>
            <a:pPr marL="342900" indent="-342900">
              <a:buFont typeface="Arial" panose="020B0604020202020204" pitchFamily="34" charset="0"/>
              <a:buChar char="•"/>
              <a:defRPr/>
            </a:pPr>
            <a:endParaRPr lang="en-US" dirty="0">
              <a:cs typeface="Calibri"/>
            </a:endParaRPr>
          </a:p>
          <a:p>
            <a:pPr marL="342900" indent="-342900">
              <a:buFont typeface="Arial" panose="020B0604020202020204" pitchFamily="34" charset="0"/>
              <a:buChar char="•"/>
              <a:defRPr/>
            </a:pPr>
            <a:r>
              <a:rPr lang="en-US" dirty="0">
                <a:cs typeface="Calibri"/>
              </a:rPr>
              <a:t>Les étirements dynamiques sont les genoux hauts, les cercles avec les bras, les coups de pied dans les jambes, etc.</a:t>
            </a:r>
            <a:endParaRPr lang="en-US" dirty="0"/>
          </a:p>
          <a:p>
            <a:pPr marL="342900" marR="0" lvl="0" indent="-342900" algn="l" defTabSz="914400">
              <a:lnSpc>
                <a:spcPct val="100000"/>
              </a:lnSpc>
              <a:spcBef>
                <a:spcPts val="0"/>
              </a:spcBef>
              <a:spcAft>
                <a:spcPts val="0"/>
              </a:spcAft>
              <a:buClrTx/>
              <a:buSzTx/>
              <a:buFont typeface="Arial" panose="020B0604020202020204" pitchFamily="34" charset="0"/>
              <a:buChar char="•"/>
              <a:tabLst/>
              <a:defRPr/>
            </a:pPr>
            <a:r>
              <a:rPr lang="en-US" dirty="0"/>
              <a:t>Quels sont les </a:t>
            </a:r>
            <a:r>
              <a:rPr lang="en-US" baseline="0" dirty="0"/>
              <a:t>autres étirements ? Quel est votre étirement préféré ?</a:t>
            </a:r>
            <a:endParaRPr lang="en-US" dirty="0">
              <a:cs typeface="Calibri" panose="020F0502020204030204"/>
            </a:endParaRPr>
          </a:p>
          <a:p>
            <a:pPr marL="0" indent="0"/>
            <a:endParaRPr lang="en-US" sz="1200" dirty="0"/>
          </a:p>
          <a:p>
            <a:pPr marL="342900" indent="-342900">
              <a:buFont typeface="Arial" panose="020B0604020202020204" pitchFamily="34" charset="0"/>
              <a:buChar char="•"/>
            </a:pPr>
            <a:r>
              <a:rPr lang="en-US" dirty="0"/>
              <a:t>Les étirements peuvent être effectués n'importe où. Essayez de réaliser un étirement pour toutes les parties du corps, 2 à 3 jours par semaine !</a:t>
            </a:r>
          </a:p>
        </p:txBody>
      </p:sp>
      <p:sp>
        <p:nvSpPr>
          <p:cNvPr id="4" name="Slide Number Placeholder 3"/>
          <p:cNvSpPr>
            <a:spLocks noGrp="1"/>
          </p:cNvSpPr>
          <p:nvPr>
            <p:ph type="sldNum" sz="quarter" idx="10"/>
          </p:nvPr>
        </p:nvSpPr>
        <p:spPr/>
        <p:txBody>
          <a:bodyPr/>
          <a:lstStyle/>
          <a:p>
            <a:fld id="{6CCC8316-FB35-4AC8-984C-370EF0F37AED}" type="slidenum">
              <a:rPr lang="en-US" smtClean="0"/>
              <a:t>15</a:t>
            </a:fld>
            <a:endParaRPr lang="en-US" dirty="0"/>
          </a:p>
        </p:txBody>
      </p:sp>
    </p:spTree>
    <p:extLst>
      <p:ext uri="{BB962C8B-B14F-4D97-AF65-F5344CB8AC3E}">
        <p14:creationId xmlns:p14="http://schemas.microsoft.com/office/powerpoint/2010/main" val="423853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L'équilibre facilite les déplacements.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L'équilibre aide à prévenir les blessures.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L'équilibre contribue à réduire les chutes.</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16</a:t>
            </a:fld>
            <a:endParaRPr lang="en-US" dirty="0"/>
          </a:p>
        </p:txBody>
      </p:sp>
    </p:spTree>
    <p:extLst>
      <p:ext uri="{BB962C8B-B14F-4D97-AF65-F5344CB8AC3E}">
        <p14:creationId xmlns:p14="http://schemas.microsoft.com/office/powerpoint/2010/main" val="3859785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Quels sont les </a:t>
            </a:r>
            <a:r>
              <a:rPr lang="en-US" baseline="0" dirty="0"/>
              <a:t>autres étirements ? Quel est votre étirement préféré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L'équilibre peut être pratiqué n'importe où. Essayez de faire une séance d'entraînement d'équilibre pour tout le corps, 2 à 3 jours par semaine ! </a:t>
            </a:r>
          </a:p>
        </p:txBody>
      </p:sp>
      <p:sp>
        <p:nvSpPr>
          <p:cNvPr id="4" name="Slide Number Placeholder 3"/>
          <p:cNvSpPr>
            <a:spLocks noGrp="1"/>
          </p:cNvSpPr>
          <p:nvPr>
            <p:ph type="sldNum" sz="quarter" idx="10"/>
          </p:nvPr>
        </p:nvSpPr>
        <p:spPr/>
        <p:txBody>
          <a:bodyPr/>
          <a:lstStyle/>
          <a:p>
            <a:fld id="{6CCC8316-FB35-4AC8-984C-370EF0F37AED}" type="slidenum">
              <a:rPr lang="en-US" smtClean="0"/>
              <a:t>17</a:t>
            </a:fld>
            <a:endParaRPr lang="en-US" dirty="0"/>
          </a:p>
        </p:txBody>
      </p:sp>
    </p:spTree>
    <p:extLst>
      <p:ext uri="{BB962C8B-B14F-4D97-AF65-F5344CB8AC3E}">
        <p14:creationId xmlns:p14="http://schemas.microsoft.com/office/powerpoint/2010/main" val="29025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Vous </a:t>
            </a:r>
            <a:r>
              <a:rPr lang="en-US" baseline="0" dirty="0"/>
              <a:t>pouvez utiliser les cartes de Forme Physique pour élaborer des programmes d'exercices.  Ces cartes comportent 5 niveaux d'endurance, de force, de souplesse et d'équilibre !</a:t>
            </a:r>
          </a:p>
          <a:p>
            <a:endParaRPr lang="en-US" baseline="0" dirty="0"/>
          </a:p>
          <a:p>
            <a:r>
              <a:rPr lang="en-US" dirty="0"/>
              <a:t>En tant qu'Ambassadeur de santé, vous pouvez être amené à diriger des exercices dans le cadre d'un entraînement, d'un programme de remise en forme ou même d'une présentation. Aujourd'hui, nous allons travailler ensemble pour concevoir une séance d'entraînement. Nous commencerons par un échauffement en grand groupe</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18</a:t>
            </a:fld>
            <a:endParaRPr lang="en-US" dirty="0"/>
          </a:p>
        </p:txBody>
      </p:sp>
    </p:spTree>
    <p:extLst>
      <p:ext uri="{BB962C8B-B14F-4D97-AF65-F5344CB8AC3E}">
        <p14:creationId xmlns:p14="http://schemas.microsoft.com/office/powerpoint/2010/main" val="129188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9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0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35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1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Et maintenant, les devoirs ! En tant qu'Ambassadeur de la santé, il se peut que tu aimes diriger les exercices de tes coéquipiers.  Votre devoir consiste à créer une vidéo de vous en train d'enseigner un exercice. Vous pouvez également créer un circuit d'exercices avec quelques exercices et le partager avec un ami. Essayez d'inclure au moins un moyen de rendre l'exercice plus difficile ou plus facile.  Vous pouvez utiliser les Cartes de Forme Physique ou n'importe quel autre de vos exercices préférés.  Si vous aimez ce que vous avez créé, vous pouvez </a:t>
            </a:r>
            <a:r>
              <a:rPr lang="en-US" sz="1200" kern="1200" baseline="0" dirty="0">
                <a:solidFill>
                  <a:schemeClr val="tx1"/>
                </a:solidFill>
                <a:effectLst/>
                <a:latin typeface="+mn-lt"/>
                <a:ea typeface="+mn-ea"/>
                <a:cs typeface="+mn-cs"/>
              </a:rPr>
              <a:t>le publier sur les médias sociaux pour que d'autres athlètes puissent le faire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Des points bonus si vous pouvez me dire quels sont les avantages de ces </a:t>
            </a:r>
            <a:r>
              <a:rPr lang="en-US" sz="1200" kern="1200" baseline="0">
                <a:solidFill>
                  <a:schemeClr val="tx1"/>
                </a:solidFill>
                <a:effectLst/>
                <a:latin typeface="+mn-lt"/>
                <a:ea typeface="+mn-ea"/>
                <a:cs typeface="+mn-cs"/>
              </a:rPr>
              <a:t>exercices !</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Merci à tous de vous être joints à nous aujourd'hui pour en apprendre davantage sur la forme physique, l'activité physique et l'exercice !  Si vous avez des questions après la présentation d'aujourd'hui, vous pouvez nous envoyer un courriel à </a:t>
            </a:r>
            <a:r>
              <a:rPr lang="en-US" sz="1200" u="sng" kern="1200" dirty="0">
                <a:solidFill>
                  <a:schemeClr val="tx1"/>
                </a:solidFill>
                <a:effectLst/>
                <a:latin typeface="+mn-lt"/>
                <a:ea typeface="+mn-ea"/>
                <a:cs typeface="+mn-cs"/>
              </a:rPr>
              <a:t>fitness@specialolympics.org !  </a:t>
            </a:r>
            <a:r>
              <a:rPr lang="en-US" sz="1200" kern="1200" dirty="0">
                <a:solidFill>
                  <a:schemeClr val="tx1"/>
                </a:solidFill>
                <a:effectLst/>
                <a:latin typeface="+mn-lt"/>
                <a:ea typeface="+mn-ea"/>
                <a:cs typeface="+mn-cs"/>
              </a:rPr>
              <a:t>Mercredi, </a:t>
            </a:r>
            <a:r>
              <a:rPr lang="en-US" sz="1200" kern="1200" baseline="0" dirty="0">
                <a:solidFill>
                  <a:schemeClr val="tx1"/>
                </a:solidFill>
                <a:effectLst/>
                <a:latin typeface="+mn-lt"/>
                <a:ea typeface="+mn-ea"/>
                <a:cs typeface="+mn-cs"/>
              </a:rPr>
              <a:t>vous découvrirez </a:t>
            </a:r>
            <a:r>
              <a:rPr lang="en-US" sz="1200" kern="1200" dirty="0">
                <a:solidFill>
                  <a:schemeClr val="tx1"/>
                </a:solidFill>
                <a:effectLst/>
                <a:latin typeface="+mn-lt"/>
                <a:ea typeface="+mn-ea"/>
                <a:cs typeface="+mn-cs"/>
              </a:rPr>
              <a:t>les deux autres composantes de la forme physique, à savoir la nutrition et l'hydratation.  Nous </a:t>
            </a:r>
            <a:r>
              <a:rPr lang="en-US" sz="1200" kern="1200" baseline="0" dirty="0">
                <a:solidFill>
                  <a:schemeClr val="tx1"/>
                </a:solidFill>
                <a:effectLst/>
                <a:latin typeface="+mn-lt"/>
                <a:ea typeface="+mn-ea"/>
                <a:cs typeface="+mn-cs"/>
              </a:rPr>
              <a:t>sommes impatients de </a:t>
            </a:r>
            <a:r>
              <a:rPr lang="en-US" sz="1200" kern="1200" dirty="0">
                <a:solidFill>
                  <a:schemeClr val="tx1"/>
                </a:solidFill>
                <a:effectLst/>
                <a:latin typeface="+mn-lt"/>
                <a:ea typeface="+mn-ea"/>
                <a:cs typeface="+mn-cs"/>
              </a:rPr>
              <a:t>revoir vos devoirs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 revoir à tous !</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22</a:t>
            </a:fld>
            <a:endParaRPr lang="en-US" dirty="0"/>
          </a:p>
        </p:txBody>
      </p:sp>
    </p:spTree>
    <p:extLst>
      <p:ext uri="{BB962C8B-B14F-4D97-AF65-F5344CB8AC3E}">
        <p14:creationId xmlns:p14="http://schemas.microsoft.com/office/powerpoint/2010/main" val="13136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Ubuntu" panose="020B0504030602030204" pitchFamily="34" charset="0"/>
                <a:cs typeface="Calibri"/>
              </a:rPr>
              <a:t>Lorsque vous êtes en forme, vous vous sentez bien et vous avez beaucoup d'énergie parce que votre corps est fort et en bonne santé</a:t>
            </a:r>
            <a:endParaRPr lang="en-US" sz="1200" dirty="0">
              <a:latin typeface="Ubuntu" panose="020B0504030602030204" pitchFamily="34" charset="0"/>
              <a:ea typeface="+mn-lt"/>
              <a:cs typeface="+mn-lt"/>
            </a:endParaRPr>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3</a:t>
            </a:fld>
            <a:endParaRPr lang="en-US" dirty="0"/>
          </a:p>
        </p:txBody>
      </p:sp>
    </p:spTree>
    <p:extLst>
      <p:ext uri="{BB962C8B-B14F-4D97-AF65-F5344CB8AC3E}">
        <p14:creationId xmlns:p14="http://schemas.microsoft.com/office/powerpoint/2010/main" val="308954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4</a:t>
            </a:fld>
            <a:endParaRPr lang="en-US" dirty="0"/>
          </a:p>
        </p:txBody>
      </p:sp>
    </p:spTree>
    <p:extLst>
      <p:ext uri="{BB962C8B-B14F-4D97-AF65-F5344CB8AC3E}">
        <p14:creationId xmlns:p14="http://schemas.microsoft.com/office/powerpoint/2010/main" val="383097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Fournissez aux athlètes le Guide de la Forme Physique 5 pour les Ambassadeurs de la santé dans la </a:t>
            </a:r>
            <a:r>
              <a:rPr lang="en-US" altLang="en-US" dirty="0"/>
              <a:t>section Cahier d'exercices de la page Ressources pour les Ambassadeurs de la santé</a:t>
            </a:r>
            <a:r>
              <a:rPr lang="en-US" dirty="0"/>
              <a:t>.  Donnez aux athlètes 3 à 5 minutes pour parcourir le guide.</a:t>
            </a:r>
          </a:p>
          <a:p>
            <a:endParaRPr lang="en-US" dirty="0"/>
          </a:p>
          <a:p>
            <a:r>
              <a:rPr lang="en-US" dirty="0"/>
              <a:t>DEMANDER : à main levée - qui connaît FIT5 ?</a:t>
            </a:r>
          </a:p>
          <a:p>
            <a:endParaRPr lang="en-US" dirty="0"/>
          </a:p>
          <a:p>
            <a:r>
              <a:rPr lang="en-US" dirty="0"/>
              <a:t>DITES : </a:t>
            </a:r>
          </a:p>
          <a:p>
            <a:r>
              <a:rPr lang="en-US" dirty="0"/>
              <a:t>Special Olympics a créé un </a:t>
            </a:r>
            <a:r>
              <a:rPr lang="en-US" baseline="0" dirty="0"/>
              <a:t>guide intitulé "How to get your Forme Physique 5" pour faciliter la mise en forme.  </a:t>
            </a:r>
          </a:p>
          <a:p>
            <a:endParaRPr lang="en-US" baseline="0" dirty="0"/>
          </a:p>
          <a:p>
            <a:r>
              <a:rPr lang="en-US" baseline="0" dirty="0"/>
              <a:t>Le guide est basé sur trois objectifs simples :</a:t>
            </a:r>
          </a:p>
          <a:p>
            <a:pPr marL="228600" indent="-228600">
              <a:buFont typeface="+mj-lt"/>
              <a:buAutoNum type="arabicPeriod"/>
            </a:pPr>
            <a:r>
              <a:rPr lang="en-US" baseline="0" dirty="0"/>
              <a:t>Faire de l'exercice 5 jours par semaine</a:t>
            </a:r>
          </a:p>
          <a:p>
            <a:pPr marL="228600" indent="-228600">
              <a:buFont typeface="+mj-lt"/>
              <a:buAutoNum type="arabicPeriod"/>
            </a:pPr>
            <a:r>
              <a:rPr lang="en-US" baseline="0" dirty="0"/>
              <a:t>Manger 5 fruits et légumes par jour</a:t>
            </a:r>
          </a:p>
          <a:p>
            <a:pPr marL="228600" indent="-228600">
              <a:buFont typeface="+mj-lt"/>
              <a:buAutoNum type="arabicPeriod"/>
            </a:pPr>
            <a:r>
              <a:rPr lang="en-US" baseline="0" dirty="0"/>
              <a:t>Boire 5 bouteilles d'eau par jour</a:t>
            </a:r>
          </a:p>
          <a:p>
            <a:endParaRPr lang="en-US" baseline="0" dirty="0"/>
          </a:p>
          <a:p>
            <a:r>
              <a:rPr lang="en-US" baseline="0" dirty="0"/>
              <a:t>Le guide contient de nombreuses informations pour aider les athlètes à atteindre leur objectif dans chacun de ces domaines.</a:t>
            </a:r>
          </a:p>
          <a:p>
            <a:r>
              <a:rPr lang="en-US" baseline="0" dirty="0"/>
              <a:t>Vous pouvez suivre vos progrès sur le tableau de bord qui se trouve à la fin du guide.  </a:t>
            </a:r>
          </a:p>
          <a:p>
            <a:endParaRPr lang="en-US" baseline="0" dirty="0"/>
          </a:p>
          <a:p>
            <a:r>
              <a:rPr lang="en-US" baseline="0" dirty="0"/>
              <a:t>Il a été conçu par des athlètes, pour des athlètes, et des athlètes enseignent chaque leçon à d'autres athlètes.  Des exercices d'adaptation sont inclus tout au long du programme.  Nous vous encourageons à mettre en œuvre FIT5 avec les athlètes de vos communautés.</a:t>
            </a:r>
          </a:p>
          <a:p>
            <a:endParaRPr lang="en-US" dirty="0"/>
          </a:p>
          <a:p>
            <a:r>
              <a:rPr lang="en-US" dirty="0"/>
              <a:t>Nous nous pencherons sur la Nutrition </a:t>
            </a:r>
            <a:r>
              <a:rPr lang="en-US" baseline="0" dirty="0"/>
              <a:t>et l'Hydratation lors d'une autre session.  Nous allons maintenant nous concentrer sur l'activité physique et l'exercice.</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5</a:t>
            </a:fld>
            <a:endParaRPr lang="en-US" dirty="0"/>
          </a:p>
        </p:txBody>
      </p:sp>
    </p:spTree>
    <p:extLst>
      <p:ext uri="{BB962C8B-B14F-4D97-AF65-F5344CB8AC3E}">
        <p14:creationId xmlns:p14="http://schemas.microsoft.com/office/powerpoint/2010/main" val="414922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Parlons davantage d'activité physique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DITES :</a:t>
            </a:r>
          </a:p>
          <a:p>
            <a:r>
              <a:rPr lang="en-US" dirty="0"/>
              <a:t>Les mots "activité physique" et "exercice" sont parfois utilisés pour désigner la même chose, mais ce n'est pas le cas.  </a:t>
            </a:r>
          </a:p>
          <a:p>
            <a:endParaRPr lang="en-US" dirty="0"/>
          </a:p>
          <a:p>
            <a:pPr marL="171450" indent="-171450">
              <a:buFont typeface="Arial" panose="020B0604020202020204" pitchFamily="34" charset="0"/>
              <a:buChar char="•"/>
            </a:pPr>
            <a:r>
              <a:rPr lang="en-US" baseline="0" dirty="0"/>
              <a:t>L'activité </a:t>
            </a:r>
            <a:r>
              <a:rPr lang="en-US" dirty="0"/>
              <a:t>physique </a:t>
            </a:r>
            <a:r>
              <a:rPr lang="en-US" baseline="0" dirty="0"/>
              <a:t>est tout mouvement de notre corps.</a:t>
            </a:r>
          </a:p>
          <a:p>
            <a:pPr marL="171450" indent="-171450">
              <a:buFont typeface="Arial" panose="020B0604020202020204" pitchFamily="34" charset="0"/>
              <a:buChar char="•"/>
            </a:pPr>
            <a:r>
              <a:rPr lang="en-US" baseline="0" dirty="0"/>
              <a:t>L'exercice est un mouvement intentionnel effectué dans le but d'améliorer ou de maintenir sa forme physique.</a:t>
            </a:r>
          </a:p>
          <a:p>
            <a:pPr marL="171450" indent="-171450">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L'exercice est un TYPE d'activité physique, mais toutes les activités physiques ne sont pas des exercices.</a:t>
            </a:r>
            <a:endParaRPr lang="en-US" dirty="0"/>
          </a:p>
          <a:p>
            <a:endParaRPr lang="en-US" dirty="0"/>
          </a:p>
          <a:p>
            <a:r>
              <a:rPr lang="en-US" dirty="0"/>
              <a:t>DEMANDER :</a:t>
            </a:r>
          </a:p>
          <a:p>
            <a:r>
              <a:rPr lang="en-US" dirty="0"/>
              <a:t>Pouvez-vous </a:t>
            </a:r>
            <a:r>
              <a:rPr lang="en-US" baseline="0" dirty="0"/>
              <a:t>me donner 3 exemples de chacun d'entre eux qui ne sont pas déjà illustrés ?</a:t>
            </a:r>
          </a:p>
          <a:p>
            <a:pPr marL="171450" indent="-171450">
              <a:buFont typeface="Arial" panose="020B0604020202020204" pitchFamily="34" charset="0"/>
              <a:buChar char="•"/>
            </a:pPr>
            <a:r>
              <a:rPr lang="en-US" baseline="0" dirty="0"/>
              <a:t>Les exemples d'AP sont </a:t>
            </a:r>
            <a:r>
              <a:rPr lang="en-US" b="1" baseline="0" dirty="0"/>
              <a:t>tout ce qui est actif : le jardinage</a:t>
            </a:r>
            <a:r>
              <a:rPr lang="en-US" baseline="0" dirty="0"/>
              <a:t>, la marche, le vélo, le nettoyage, les escaliers, etc. </a:t>
            </a:r>
          </a:p>
          <a:p>
            <a:pPr marL="171450" indent="-171450">
              <a:buFont typeface="Arial" panose="020B0604020202020204" pitchFamily="34" charset="0"/>
              <a:buChar char="•"/>
            </a:pPr>
            <a:r>
              <a:rPr lang="en-US" baseline="0" dirty="0"/>
              <a:t>Des exemples d'exercices sont le yoga, le jogging ou la marche rapide, l'haltérophilie, les pompes, etc.</a:t>
            </a:r>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7</a:t>
            </a:fld>
            <a:endParaRPr lang="en-US" dirty="0"/>
          </a:p>
        </p:txBody>
      </p:sp>
    </p:spTree>
    <p:extLst>
      <p:ext uri="{BB962C8B-B14F-4D97-AF65-F5344CB8AC3E}">
        <p14:creationId xmlns:p14="http://schemas.microsoft.com/office/powerpoint/2010/main" val="25012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DITES :</a:t>
            </a:r>
          </a:p>
          <a:p>
            <a:r>
              <a:rPr lang="en-US" baseline="0" dirty="0"/>
              <a:t>Pour rester en bonne santé, il est recommandé de pratiquer au moins 150 à 300 minutes (2,5 à 5 heures par semaine) d'activité physique moyenne à intense tout au long de la semaine.  L'objectif de Forme Physique 5, qui consiste à faire de l'exercice 5 jours par semaine, vous permettra d'atteindre cette recommandation. </a:t>
            </a:r>
            <a:r>
              <a:rPr lang="en-US" dirty="0">
                <a:cs typeface="Calibri"/>
              </a:rPr>
              <a:t>Il faut un mélange d'activités physiques pour rester en forme et en bonne santé.  Voici les recommandations pour les adultes.  L'intensité modérée est une activité qui fait battre le cœur plus vite, qui fait respirer plus fort et qui fait transpirer.</a:t>
            </a:r>
          </a:p>
          <a:p>
            <a:endParaRPr lang="en-US" dirty="0"/>
          </a:p>
          <a:p>
            <a:r>
              <a:rPr lang="en-US" dirty="0">
                <a:cs typeface="Calibri"/>
              </a:rPr>
              <a:t>Les personnes qui préfèrent un entraînement plus difficile et plus vigoureux, comme la course à pied, peuvent viser 75 minutes par semaine.</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Essayez d'être actif tout au long de la journée en faisant de l'exercice et des activités physiques. Même une activité physique légère, comme prendre les escaliers, rester debout au lieu de s'asseoir ou effectuer des tâches ménagères, est plus bénéfique que de rester assis sans rien faire.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8</a:t>
            </a:fld>
            <a:endParaRPr lang="en-US" dirty="0"/>
          </a:p>
        </p:txBody>
      </p:sp>
    </p:spTree>
    <p:extLst>
      <p:ext uri="{BB962C8B-B14F-4D97-AF65-F5344CB8AC3E}">
        <p14:creationId xmlns:p14="http://schemas.microsoft.com/office/powerpoint/2010/main" val="201413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Vous pouvez devenir un meilleur athlète en pratiquant une activité physique en dehors de votre pratique sportive. Il existe de nombreuses façons d'être physiquement actif. Certains exercices peuvent vous aider à améliorer les compétences nécessaires à la pratique de votre sport.</a:t>
            </a:r>
          </a:p>
          <a:p>
            <a:endParaRPr lang="en-US" dirty="0"/>
          </a:p>
          <a:p>
            <a:r>
              <a:rPr lang="en-US" dirty="0"/>
              <a:t>La Forme Physique comprend 4 parties liées à l'exercice et à l'activité physique :</a:t>
            </a:r>
          </a:p>
          <a:p>
            <a:r>
              <a:rPr lang="en-US" dirty="0"/>
              <a:t>Endurance</a:t>
            </a:r>
          </a:p>
          <a:p>
            <a:r>
              <a:rPr lang="en-US" dirty="0"/>
              <a:t>La force</a:t>
            </a:r>
          </a:p>
          <a:p>
            <a:r>
              <a:rPr lang="en-US" dirty="0"/>
              <a:t>Flexibilité</a:t>
            </a:r>
          </a:p>
          <a:p>
            <a:r>
              <a:rPr lang="en-US" dirty="0"/>
              <a:t>Équilibre</a:t>
            </a:r>
          </a:p>
          <a:p>
            <a:pPr marL="0" indent="0"/>
            <a:endParaRPr lang="en-US" dirty="0"/>
          </a:p>
          <a:p>
            <a:r>
              <a:rPr lang="en-US" dirty="0"/>
              <a:t>Tous les exercices </a:t>
            </a:r>
            <a:r>
              <a:rPr lang="en-US" baseline="0" dirty="0"/>
              <a:t>font travailler le corps de différentes manières.  Pour rester en bonne santé, vous devez intégrer différents types d'exercices.  </a:t>
            </a:r>
          </a:p>
          <a:p>
            <a:endParaRPr lang="en-US" dirty="0"/>
          </a:p>
          <a:p>
            <a:pPr marL="171450" indent="-171450">
              <a:buFont typeface="Arial" panose="020B0604020202020204" pitchFamily="34" charset="0"/>
              <a:buChar char="•"/>
            </a:pPr>
            <a:r>
              <a:rPr lang="en-US" dirty="0"/>
              <a:t>L'endurance est la capacité de votre corps à rester en mouvement pendant de longues périodes. L'endurance peut vous aider à courir sur de plus longues distances sans vous arrêter et à vous entraîner plus longtemps en faisant moins de pauses.  Quels sont des exemples d'exercices d'endurance ?</a:t>
            </a:r>
            <a:r>
              <a:rPr lang="en-US" baseline="0" dirty="0"/>
              <a:t>  (demander 2 exemples)</a:t>
            </a:r>
          </a:p>
          <a:p>
            <a:pPr marL="171450" indent="-171450">
              <a:buFont typeface="Arial" panose="020B0604020202020204" pitchFamily="34" charset="0"/>
              <a:buChar char="•"/>
            </a:pPr>
            <a:r>
              <a:rPr lang="en-US" dirty="0"/>
              <a:t>La force est la capacité de votre corps à effectuer un travail. La force vous permet de sauter plus haut, de lancer plus loin et de sprinter plus vite. </a:t>
            </a:r>
            <a:r>
              <a:rPr lang="en-US" baseline="0" dirty="0"/>
              <a:t>Quels sont des exemples d'exercices de musculation ? (demandez au moins 2 exemples)</a:t>
            </a:r>
          </a:p>
          <a:p>
            <a:pPr marL="171450" indent="-171450">
              <a:buFont typeface="Arial" panose="020B0604020202020204" pitchFamily="34" charset="0"/>
              <a:buChar char="•"/>
            </a:pPr>
            <a:r>
              <a:rPr lang="en-US" dirty="0"/>
              <a:t>La souplesse est la capacité de votre corps à bouger facilement dans toutes les directions. La souplesse facilite l'exécution d'activités sportives et aide à prévenir les blessures aux muscles et aux articulations ! </a:t>
            </a:r>
            <a:r>
              <a:rPr lang="en-US" baseline="0" dirty="0"/>
              <a:t>Quels sont des exemples d'exercices d'assouplissement ? (demander 2 exemples)</a:t>
            </a:r>
          </a:p>
          <a:p>
            <a:pPr marL="171450" indent="-171450">
              <a:buFont typeface="Arial" panose="020B0604020202020204" pitchFamily="34" charset="0"/>
              <a:buChar char="•"/>
            </a:pPr>
            <a:r>
              <a:rPr lang="en-US" dirty="0"/>
              <a:t>L'équilibre est la capacité de votre corps à rester debout ou à contrôler vos mouvements. L'équilibre vous aide à garder le contrôle lorsque vous faites du sport et à éviter les chutes. </a:t>
            </a:r>
            <a:r>
              <a:rPr lang="en-US" baseline="0" dirty="0"/>
              <a:t>Quels sont des exemples d'exercices d'équilibre ? (demander 2 exemples)</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9</a:t>
            </a:fld>
            <a:endParaRPr lang="en-US" dirty="0"/>
          </a:p>
        </p:txBody>
      </p:sp>
    </p:spTree>
    <p:extLst>
      <p:ext uri="{BB962C8B-B14F-4D97-AF65-F5344CB8AC3E}">
        <p14:creationId xmlns:p14="http://schemas.microsoft.com/office/powerpoint/2010/main" val="150669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dirty="0"/>
              <a:t>Cliquez pour modifier le style du titre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Cliquez pour modifier les styles de texte du Master</a:t>
            </a:r>
          </a:p>
          <a:p>
            <a:pPr lvl="1"/>
            <a:r>
              <a:rPr lang="en-US" dirty="0"/>
              <a:t>Deuxième niveau</a:t>
            </a:r>
          </a:p>
          <a:p>
            <a:pPr lvl="2"/>
            <a:r>
              <a:rPr lang="en-US" dirty="0"/>
              <a:t>Troisième niveau</a:t>
            </a:r>
          </a:p>
          <a:p>
            <a:pPr lvl="3"/>
            <a:r>
              <a:rPr lang="en-US" dirty="0"/>
              <a:t>Quatrième niveau</a:t>
            </a:r>
          </a:p>
          <a:p>
            <a:pPr lvl="4"/>
            <a:r>
              <a:rPr lang="en-US" dirty="0"/>
              <a:t>Cinquième niveau</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11/4/2024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dirty="0"/>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11/4/2024</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dirty="0"/>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microsoft.com/office/2018/10/relationships/comments" Target="../comments/modernComment_1B4_F4EF075B.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E0_E18D2BC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B7_4F2DD67D.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B8_48B43FAB.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C0_5D66AF1C.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DF_B5443677.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AD_E558985D.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5225291" y="1219201"/>
            <a:ext cx="3918709" cy="2396835"/>
          </a:xfrm>
        </p:spPr>
        <p:txBody>
          <a:bodyPr>
            <a:noAutofit/>
          </a:bodyPr>
          <a:lstStyle/>
          <a:p>
            <a:pPr algn="l"/>
            <a:r>
              <a:rPr lang="en-US" sz="4800" dirty="0"/>
              <a:t>Forme Physique pour les messagers de la santé</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7" y="1002615"/>
            <a:ext cx="4890800" cy="3260923"/>
          </a:xfrm>
          <a:prstGeom prst="rect">
            <a:avLst/>
          </a:prstGeom>
        </p:spPr>
      </p:pic>
    </p:spTree>
    <p:extLst>
      <p:ext uri="{BB962C8B-B14F-4D97-AF65-F5344CB8AC3E}">
        <p14:creationId xmlns:p14="http://schemas.microsoft.com/office/powerpoint/2010/main" val="175509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Endurance</a:t>
            </a:r>
          </a:p>
        </p:txBody>
      </p:sp>
      <p:sp>
        <p:nvSpPr>
          <p:cNvPr id="3" name="Content Placeholder 2"/>
          <p:cNvSpPr>
            <a:spLocks noGrp="1"/>
          </p:cNvSpPr>
          <p:nvPr>
            <p:ph idx="1"/>
          </p:nvPr>
        </p:nvSpPr>
        <p:spPr>
          <a:xfrm>
            <a:off x="628650" y="1825625"/>
            <a:ext cx="6603057" cy="3947503"/>
          </a:xfrm>
        </p:spPr>
        <p:txBody>
          <a:bodyPr vert="horz" lIns="91440" tIns="45720" rIns="91440" bIns="45720" rtlCol="0" anchor="t">
            <a:normAutofit fontScale="92500" lnSpcReduction="20000"/>
          </a:bodyPr>
          <a:lstStyle/>
          <a:p>
            <a:pPr marL="342900" indent="-342900"/>
            <a:r>
              <a:rPr lang="en-US" sz="3000" dirty="0">
                <a:latin typeface="Ubuntu" panose="020B0504030602030204" pitchFamily="34" charset="0"/>
                <a:ea typeface="+mn-lt"/>
                <a:cs typeface="Calibri"/>
              </a:rPr>
              <a:t>Capacité à maintenir le corps en mouvement pendant de longues périodes.</a:t>
            </a:r>
            <a:endParaRPr lang="en-US" sz="3000" dirty="0">
              <a:latin typeface="Ubuntu" panose="020B0504030602030204" pitchFamily="34" charset="0"/>
              <a:cs typeface="Calibri"/>
            </a:endParaRPr>
          </a:p>
          <a:p>
            <a:pPr marL="342900" indent="-342900"/>
            <a:r>
              <a:rPr lang="en-US" sz="3000" dirty="0">
                <a:latin typeface="Ubuntu" panose="020B0504030602030204" pitchFamily="34" charset="0"/>
                <a:ea typeface="+mn-lt"/>
                <a:cs typeface="Calibri"/>
              </a:rPr>
              <a:t>Permet de courir sur de longues distances sans s'arrêter et de s'entraîner plus longtemps sans faire de pause</a:t>
            </a:r>
          </a:p>
          <a:p>
            <a:pPr marL="342900" indent="-342900"/>
            <a:r>
              <a:rPr lang="en-US" sz="3000" dirty="0">
                <a:latin typeface="Ubuntu" panose="020B0504030602030204" pitchFamily="34" charset="0"/>
                <a:ea typeface="+mn-lt"/>
                <a:cs typeface="Calibri"/>
              </a:rPr>
              <a:t>Améliorez votre endurance en pratiquant des activités qui augmentent votre rythme cardiaque et vous obligent à respirer plus fort.</a:t>
            </a:r>
            <a:endParaRPr lang="en-US" sz="3000" dirty="0">
              <a:latin typeface="Ubuntu" panose="020B0504030602030204" pitchFamily="34" charset="0"/>
              <a:cs typeface="Calibri"/>
            </a:endParaRPr>
          </a:p>
          <a:p>
            <a:pPr marL="342900" indent="-342900"/>
            <a:endParaRPr lang="en-US" sz="3000" dirty="0">
              <a:latin typeface="Ubuntu" panose="020B0504030602030204" pitchFamily="34" charset="0"/>
              <a:cs typeface="Calibri"/>
            </a:endParaRPr>
          </a:p>
          <a:p>
            <a:pPr marL="457200" indent="-457200"/>
            <a:endParaRPr lang="en-US" sz="3000" dirty="0">
              <a:solidFill>
                <a:schemeClr val="tx2"/>
              </a:solidFill>
              <a:latin typeface="Ubuntu" panose="020B0504030602030204" pitchFamily="34" charset="0"/>
              <a:cs typeface="Calibri"/>
            </a:endParaRPr>
          </a:p>
          <a:p>
            <a:endParaRPr lang="en-US" sz="3000" dirty="0">
              <a:latin typeface="Ubuntu" panose="020B0504030602030204" pitchFamily="34" charset="0"/>
              <a:cs typeface="Calibri"/>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542" y="2413124"/>
            <a:ext cx="1570180" cy="3643542"/>
          </a:xfrm>
          <a:prstGeom prst="rect">
            <a:avLst/>
          </a:prstGeom>
        </p:spPr>
      </p:pic>
    </p:spTree>
    <p:extLst>
      <p:ext uri="{BB962C8B-B14F-4D97-AF65-F5344CB8AC3E}">
        <p14:creationId xmlns:p14="http://schemas.microsoft.com/office/powerpoint/2010/main" val="410930569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Activités d'endurance</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105" y="2383170"/>
            <a:ext cx="4405745" cy="2893348"/>
          </a:xfrm>
        </p:spPr>
      </p:pic>
      <p:sp>
        <p:nvSpPr>
          <p:cNvPr id="3" name="Content Placeholder 2">
            <a:extLst>
              <a:ext uri="{FF2B5EF4-FFF2-40B4-BE49-F238E27FC236}">
                <a16:creationId xmlns:a16="http://schemas.microsoft.com/office/drawing/2014/main" id="{B1E5FE4A-03D2-4E29-B9C5-FD21D2EC4D15}"/>
              </a:ext>
            </a:extLst>
          </p:cNvPr>
          <p:cNvSpPr>
            <a:spLocks noGrp="1"/>
          </p:cNvSpPr>
          <p:nvPr>
            <p:ph sz="half" idx="2"/>
          </p:nvPr>
        </p:nvSpPr>
        <p:spPr>
          <a:xfrm>
            <a:off x="4629150" y="2789498"/>
            <a:ext cx="4014148" cy="1792383"/>
          </a:xfrm>
        </p:spPr>
        <p:txBody>
          <a:bodyPr vert="horz" lIns="91440" tIns="45720" rIns="91440" bIns="45720" rtlCol="0" anchor="t">
            <a:normAutofit lnSpcReduction="10000"/>
          </a:bodyPr>
          <a:lstStyle/>
          <a:p>
            <a:pPr marL="0" indent="0" algn="ctr">
              <a:buNone/>
            </a:pPr>
            <a:r>
              <a:rPr lang="en-US" sz="3400" b="1" dirty="0">
                <a:solidFill>
                  <a:srgbClr val="FF0000"/>
                </a:solidFill>
                <a:latin typeface="Ubuntu" panose="020B0504030602030204" pitchFamily="34" charset="0"/>
                <a:cs typeface="Calibri"/>
              </a:rPr>
              <a:t>Quels exercices faites-vous pour développer votre endurance ?</a:t>
            </a:r>
          </a:p>
        </p:txBody>
      </p:sp>
    </p:spTree>
    <p:extLst>
      <p:ext uri="{BB962C8B-B14F-4D97-AF65-F5344CB8AC3E}">
        <p14:creationId xmlns:p14="http://schemas.microsoft.com/office/powerpoint/2010/main" val="191216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E259-440D-41D5-B3F2-EA290F35378F}"/>
              </a:ext>
            </a:extLst>
          </p:cNvPr>
          <p:cNvSpPr>
            <a:spLocks noGrp="1"/>
          </p:cNvSpPr>
          <p:nvPr>
            <p:ph type="title"/>
          </p:nvPr>
        </p:nvSpPr>
        <p:spPr/>
        <p:txBody>
          <a:bodyPr>
            <a:normAutofit fontScale="90000"/>
          </a:bodyPr>
          <a:lstStyle/>
          <a:p>
            <a:r>
              <a:rPr lang="en-US" dirty="0">
                <a:latin typeface="Ubuntu"/>
              </a:rPr>
              <a:t>La force</a:t>
            </a:r>
            <a:endParaRPr lang="en-US" dirty="0"/>
          </a:p>
        </p:txBody>
      </p:sp>
      <p:sp>
        <p:nvSpPr>
          <p:cNvPr id="3" name="Content Placeholder 2">
            <a:extLst>
              <a:ext uri="{FF2B5EF4-FFF2-40B4-BE49-F238E27FC236}">
                <a16:creationId xmlns:a16="http://schemas.microsoft.com/office/drawing/2014/main" id="{89988DC2-0E78-424E-BE0A-269BC07C5569}"/>
              </a:ext>
            </a:extLst>
          </p:cNvPr>
          <p:cNvSpPr>
            <a:spLocks noGrp="1"/>
          </p:cNvSpPr>
          <p:nvPr>
            <p:ph idx="1"/>
          </p:nvPr>
        </p:nvSpPr>
        <p:spPr>
          <a:xfrm>
            <a:off x="184954" y="1951017"/>
            <a:ext cx="6738876" cy="4351338"/>
          </a:xfrm>
        </p:spPr>
        <p:txBody>
          <a:bodyPr vert="horz" lIns="91440" tIns="45720" rIns="91440" bIns="45720" rtlCol="0" anchor="t">
            <a:normAutofit/>
          </a:bodyPr>
          <a:lstStyle/>
          <a:p>
            <a:pPr marL="342900" indent="-342900"/>
            <a:r>
              <a:rPr lang="en-US" sz="3000" dirty="0">
                <a:latin typeface="Ubuntu" panose="020B0504030602030204" pitchFamily="34" charset="0"/>
                <a:ea typeface="+mn-lt"/>
                <a:cs typeface="+mn-lt"/>
              </a:rPr>
              <a:t>Capacité de votre corps à travailler</a:t>
            </a:r>
          </a:p>
          <a:p>
            <a:pPr marL="342900" indent="-342900"/>
            <a:r>
              <a:rPr lang="en-US" sz="3000" dirty="0">
                <a:latin typeface="Ubuntu" panose="020B0504030602030204" pitchFamily="34" charset="0"/>
                <a:ea typeface="+mn-lt"/>
                <a:cs typeface="+mn-lt"/>
              </a:rPr>
              <a:t>La force permet de sauter haut, de lancer loin et de sprinter vite.</a:t>
            </a:r>
          </a:p>
          <a:p>
            <a:pPr marL="342900" indent="-342900"/>
            <a:r>
              <a:rPr lang="en-US" sz="3000" dirty="0">
                <a:latin typeface="Ubuntu" panose="020B0504030602030204" pitchFamily="34" charset="0"/>
                <a:ea typeface="+mn-lt"/>
                <a:cs typeface="+mn-lt"/>
              </a:rPr>
              <a:t>Quand on est fort, on peut soulever et porter des choses lourdes.</a:t>
            </a:r>
            <a:endParaRPr lang="en-US" sz="3000" dirty="0">
              <a:latin typeface="Ubuntu" panose="020B0504030602030204" pitchFamily="34" charset="0"/>
            </a:endParaRPr>
          </a:p>
          <a:p>
            <a:pPr marL="342900" indent="-342900"/>
            <a:r>
              <a:rPr lang="en-US" sz="3000" dirty="0">
                <a:latin typeface="Ubuntu" panose="020B0504030602030204" pitchFamily="34" charset="0"/>
                <a:cs typeface="Calibri"/>
              </a:rPr>
              <a:t>Améliorez votre force en pratiquant des activités qui sollicitent vos muscles avec un poids.</a:t>
            </a:r>
          </a:p>
        </p:txBody>
      </p:sp>
      <p:pic>
        <p:nvPicPr>
          <p:cNvPr id="5" name="Picture 4">
            <a:extLst>
              <a:ext uri="{FF2B5EF4-FFF2-40B4-BE49-F238E27FC236}">
                <a16:creationId xmlns:a16="http://schemas.microsoft.com/office/drawing/2014/main" id="{25886A84-E7BF-4123-AA6B-2580B3AC3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231" y="2006283"/>
            <a:ext cx="1579648" cy="3332754"/>
          </a:xfrm>
          <a:prstGeom prst="rect">
            <a:avLst/>
          </a:prstGeom>
        </p:spPr>
      </p:pic>
    </p:spTree>
    <p:extLst>
      <p:ext uri="{BB962C8B-B14F-4D97-AF65-F5344CB8AC3E}">
        <p14:creationId xmlns:p14="http://schemas.microsoft.com/office/powerpoint/2010/main" val="378412538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Activités de renforcement</a:t>
            </a:r>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7790" y="2318996"/>
            <a:ext cx="4831465" cy="3297077"/>
          </a:xfrm>
        </p:spPr>
      </p:pic>
      <p:sp>
        <p:nvSpPr>
          <p:cNvPr id="3" name="Content Placeholder 2">
            <a:extLst>
              <a:ext uri="{FF2B5EF4-FFF2-40B4-BE49-F238E27FC236}">
                <a16:creationId xmlns:a16="http://schemas.microsoft.com/office/drawing/2014/main" id="{C8D9C843-178E-4690-97D9-3AF3832E5A04}"/>
              </a:ext>
            </a:extLst>
          </p:cNvPr>
          <p:cNvSpPr>
            <a:spLocks noGrp="1"/>
          </p:cNvSpPr>
          <p:nvPr>
            <p:ph sz="half" idx="2"/>
          </p:nvPr>
        </p:nvSpPr>
        <p:spPr>
          <a:xfrm>
            <a:off x="5005328" y="2983092"/>
            <a:ext cx="3886200" cy="1564045"/>
          </a:xfrm>
        </p:spPr>
        <p:txBody>
          <a:bodyPr vert="horz" lIns="91440" tIns="45720" rIns="91440" bIns="45720" rtlCol="0" anchor="t">
            <a:noAutofit/>
          </a:bodyPr>
          <a:lstStyle/>
          <a:p>
            <a:pPr marL="0" indent="0" algn="ctr">
              <a:buNone/>
            </a:pPr>
            <a:r>
              <a:rPr lang="en-US" sz="3400" b="1" dirty="0">
                <a:solidFill>
                  <a:srgbClr val="FF0000"/>
                </a:solidFill>
                <a:latin typeface="Ubuntu" panose="020B0504030602030204" pitchFamily="34" charset="0"/>
                <a:cs typeface="Calibri"/>
              </a:rPr>
              <a:t>Quels sont vos exercices préférés pour développer la force ?</a:t>
            </a:r>
            <a:endParaRPr lang="en-US" sz="3400" b="1" dirty="0">
              <a:solidFill>
                <a:srgbClr val="FF0000"/>
              </a:solidFill>
              <a:latin typeface="Ubuntu" panose="020B0504030602030204" pitchFamily="34" charset="0"/>
            </a:endParaRPr>
          </a:p>
        </p:txBody>
      </p:sp>
    </p:spTree>
    <p:extLst>
      <p:ext uri="{BB962C8B-B14F-4D97-AF65-F5344CB8AC3E}">
        <p14:creationId xmlns:p14="http://schemas.microsoft.com/office/powerpoint/2010/main" val="297970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Flexibilité</a:t>
            </a:r>
          </a:p>
        </p:txBody>
      </p:sp>
      <p:sp>
        <p:nvSpPr>
          <p:cNvPr id="3" name="Content Placeholder 2"/>
          <p:cNvSpPr>
            <a:spLocks noGrp="1"/>
          </p:cNvSpPr>
          <p:nvPr>
            <p:ph idx="1"/>
          </p:nvPr>
        </p:nvSpPr>
        <p:spPr>
          <a:xfrm>
            <a:off x="628650" y="1825625"/>
            <a:ext cx="5884445" cy="4351338"/>
          </a:xfrm>
        </p:spPr>
        <p:txBody>
          <a:bodyPr vert="horz" lIns="91440" tIns="45720" rIns="91440" bIns="45720" rtlCol="0" anchor="t">
            <a:noAutofit/>
          </a:bodyPr>
          <a:lstStyle/>
          <a:p>
            <a:pPr marL="342900" indent="-342900"/>
            <a:r>
              <a:rPr lang="en-US" sz="3000" dirty="0">
                <a:latin typeface="Ubuntu" panose="020B0504030602030204" pitchFamily="34" charset="0"/>
                <a:cs typeface="Calibri"/>
              </a:rPr>
              <a:t>Capacité du corps à bouger facilement dans toutes les directions</a:t>
            </a:r>
          </a:p>
          <a:p>
            <a:pPr marL="342900" indent="-342900"/>
            <a:r>
              <a:rPr lang="en-US" sz="3000" dirty="0">
                <a:latin typeface="Ubuntu" panose="020B0504030602030204" pitchFamily="34" charset="0"/>
                <a:cs typeface="Calibri"/>
              </a:rPr>
              <a:t>Facilite la pratique du sport</a:t>
            </a:r>
          </a:p>
          <a:p>
            <a:pPr marL="342900" indent="-342900"/>
            <a:r>
              <a:rPr lang="en-US" sz="3000" dirty="0">
                <a:latin typeface="Ubuntu" panose="020B0504030602030204" pitchFamily="34" charset="0"/>
                <a:cs typeface="Calibri"/>
              </a:rPr>
              <a:t>Prévient les blessures aux muscles et aux articulations !</a:t>
            </a:r>
            <a:endParaRPr lang="en-US" dirty="0">
              <a:latin typeface="Ubuntu" panose="020B0504030602030204" pitchFamily="34" charset="0"/>
            </a:endParaRPr>
          </a:p>
          <a:p>
            <a:pPr marL="342900" indent="-342900"/>
            <a:r>
              <a:rPr lang="en-US" sz="3000" dirty="0">
                <a:latin typeface="Ubuntu" panose="020B0504030602030204" pitchFamily="34" charset="0"/>
                <a:ea typeface="+mn-lt"/>
                <a:cs typeface="+mn-lt"/>
              </a:rPr>
              <a:t>Améliorer la souplesse en faisant des étirements dynamiques et statiques.</a:t>
            </a:r>
          </a:p>
          <a:p>
            <a:pPr marL="342900" indent="-342900"/>
            <a:endParaRPr lang="en-US" dirty="0">
              <a:latin typeface="Ubuntu" panose="020B0504030602030204" pitchFamily="34" charset="0"/>
              <a:cs typeface="Calibri"/>
            </a:endParaRPr>
          </a:p>
          <a:p>
            <a:pPr marL="800100" lvl="1" indent="-342900"/>
            <a:endParaRPr lang="en-US" dirty="0">
              <a:latin typeface="Ubuntu" panose="020B0504030602030204" pitchFamily="34" charset="0"/>
            </a:endParaRPr>
          </a:p>
          <a:p>
            <a:pPr marL="457200" indent="-457200"/>
            <a:endParaRPr lang="en-US" dirty="0">
              <a:solidFill>
                <a:srgbClr val="44546A"/>
              </a:solidFill>
              <a:latin typeface="Ubuntu" panose="020B0504030602030204" pitchFamily="34" charset="0"/>
            </a:endParaRPr>
          </a:p>
          <a:p>
            <a:endParaRPr lang="en-US" dirty="0">
              <a:solidFill>
                <a:srgbClr val="000000"/>
              </a:solidFill>
              <a:latin typeface="Ubuntu" panose="020B05040306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51" y="2754920"/>
            <a:ext cx="2145355" cy="2809031"/>
          </a:xfrm>
          <a:prstGeom prst="rect">
            <a:avLst/>
          </a:prstGeom>
        </p:spPr>
      </p:pic>
    </p:spTree>
    <p:extLst>
      <p:ext uri="{BB962C8B-B14F-4D97-AF65-F5344CB8AC3E}">
        <p14:creationId xmlns:p14="http://schemas.microsoft.com/office/powerpoint/2010/main" val="153822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Activités de flexibilité</a:t>
            </a:r>
            <a:endParaRPr lang="en-US"/>
          </a:p>
        </p:txBody>
      </p:sp>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3192" y="3013554"/>
            <a:ext cx="4581400" cy="1788442"/>
          </a:xfrm>
        </p:spPr>
      </p:pic>
      <p:sp>
        <p:nvSpPr>
          <p:cNvPr id="3" name="Content Placeholder 2">
            <a:extLst>
              <a:ext uri="{FF2B5EF4-FFF2-40B4-BE49-F238E27FC236}">
                <a16:creationId xmlns:a16="http://schemas.microsoft.com/office/drawing/2014/main" id="{613AE39A-866C-470E-9EF3-CAEFB8A8AA47}"/>
              </a:ext>
            </a:extLst>
          </p:cNvPr>
          <p:cNvSpPr>
            <a:spLocks noGrp="1"/>
          </p:cNvSpPr>
          <p:nvPr>
            <p:ph sz="half" idx="2"/>
          </p:nvPr>
        </p:nvSpPr>
        <p:spPr>
          <a:xfrm>
            <a:off x="4716236" y="1814739"/>
            <a:ext cx="4235923" cy="4351338"/>
          </a:xfrm>
        </p:spPr>
        <p:txBody>
          <a:bodyPr vert="horz" lIns="91440" tIns="45720" rIns="91440" bIns="45720" rtlCol="0" anchor="t">
            <a:normAutofit fontScale="85000" lnSpcReduction="20000"/>
          </a:bodyPr>
          <a:lstStyle/>
          <a:p>
            <a:r>
              <a:rPr lang="en-US" sz="3200" dirty="0">
                <a:latin typeface="Ubuntu" panose="020B0504030602030204" pitchFamily="34" charset="0"/>
                <a:cs typeface="Calibri"/>
              </a:rPr>
              <a:t>Les étirements dynamiques font bouger l'ensemble du corps pour préparer les muscles à l'activité.</a:t>
            </a:r>
            <a:endParaRPr lang="en-US" sz="3200" dirty="0">
              <a:latin typeface="Ubuntu" panose="020B0504030602030204" pitchFamily="34" charset="0"/>
              <a:ea typeface="+mn-lt"/>
              <a:cs typeface="+mn-lt"/>
            </a:endParaRPr>
          </a:p>
          <a:p>
            <a:pPr lvl="1"/>
            <a:r>
              <a:rPr lang="en-US" sz="2800" dirty="0">
                <a:latin typeface="Ubuntu" panose="020B0504030602030204" pitchFamily="34" charset="0"/>
                <a:cs typeface="Calibri"/>
              </a:rPr>
              <a:t>Meilleur pour l'échauffement</a:t>
            </a:r>
            <a:endParaRPr lang="en-US" sz="2800" dirty="0">
              <a:latin typeface="Ubuntu" panose="020B0504030602030204" pitchFamily="34" charset="0"/>
              <a:ea typeface="+mn-lt"/>
              <a:cs typeface="+mn-lt"/>
            </a:endParaRPr>
          </a:p>
          <a:p>
            <a:r>
              <a:rPr lang="en-US" sz="3200" dirty="0">
                <a:latin typeface="Ubuntu" panose="020B0504030602030204" pitchFamily="34" charset="0"/>
                <a:cs typeface="Calibri"/>
              </a:rPr>
              <a:t>Les étirements statiques consistent à maintenir la position d'étirement sans bouger.</a:t>
            </a:r>
            <a:endParaRPr lang="en-US" sz="3200" dirty="0">
              <a:latin typeface="Ubuntu" panose="020B0504030602030204" pitchFamily="34" charset="0"/>
              <a:ea typeface="+mn-lt"/>
              <a:cs typeface="+mn-lt"/>
            </a:endParaRPr>
          </a:p>
          <a:p>
            <a:pPr lvl="1"/>
            <a:r>
              <a:rPr lang="en-US" sz="2800" dirty="0">
                <a:latin typeface="Ubuntu" panose="020B0504030602030204" pitchFamily="34" charset="0"/>
                <a:ea typeface="+mn-lt"/>
                <a:cs typeface="+mn-lt"/>
              </a:rPr>
              <a:t>Meilleur pour le refroidissement</a:t>
            </a:r>
            <a:endParaRPr lang="en-US" sz="2800" dirty="0">
              <a:latin typeface="Ubuntu" panose="020B0504030602030204" pitchFamily="34" charset="0"/>
            </a:endParaRPr>
          </a:p>
        </p:txBody>
      </p:sp>
    </p:spTree>
    <p:extLst>
      <p:ext uri="{BB962C8B-B14F-4D97-AF65-F5344CB8AC3E}">
        <p14:creationId xmlns:p14="http://schemas.microsoft.com/office/powerpoint/2010/main" val="132840409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240" y="1845129"/>
            <a:ext cx="3329760" cy="3721441"/>
          </a:xfrm>
          <a:prstGeom prst="rect">
            <a:avLst/>
          </a:prstGeom>
        </p:spPr>
      </p:pic>
      <p:sp>
        <p:nvSpPr>
          <p:cNvPr id="2" name="Title 1"/>
          <p:cNvSpPr>
            <a:spLocks noGrp="1"/>
          </p:cNvSpPr>
          <p:nvPr>
            <p:ph type="title"/>
          </p:nvPr>
        </p:nvSpPr>
        <p:spPr/>
        <p:txBody>
          <a:bodyPr>
            <a:normAutofit fontScale="90000"/>
          </a:bodyPr>
          <a:lstStyle/>
          <a:p>
            <a:r>
              <a:rPr lang="en-US" dirty="0"/>
              <a:t>Équilibre</a:t>
            </a:r>
          </a:p>
        </p:txBody>
      </p:sp>
      <p:sp>
        <p:nvSpPr>
          <p:cNvPr id="3" name="Content Placeholder 2"/>
          <p:cNvSpPr>
            <a:spLocks noGrp="1"/>
          </p:cNvSpPr>
          <p:nvPr>
            <p:ph idx="1"/>
          </p:nvPr>
        </p:nvSpPr>
        <p:spPr>
          <a:xfrm>
            <a:off x="262890" y="2127910"/>
            <a:ext cx="6341644" cy="4351338"/>
          </a:xfrm>
        </p:spPr>
        <p:txBody>
          <a:bodyPr vert="horz" lIns="91440" tIns="45720" rIns="91440" bIns="45720" rtlCol="0" anchor="t">
            <a:normAutofit lnSpcReduction="10000"/>
          </a:bodyPr>
          <a:lstStyle/>
          <a:p>
            <a:pPr marL="342900" indent="-342900"/>
            <a:r>
              <a:rPr lang="en-US" sz="3000" dirty="0">
                <a:latin typeface="Ubuntu" panose="020B0504030602030204" pitchFamily="34" charset="0"/>
                <a:cs typeface="Calibri"/>
              </a:rPr>
              <a:t>Capacité du corps à rester droit et stable, et à contrôler les mouvements</a:t>
            </a:r>
          </a:p>
          <a:p>
            <a:pPr marL="342900" indent="-342900"/>
            <a:r>
              <a:rPr lang="en-US" sz="3000" dirty="0">
                <a:latin typeface="Ubuntu" panose="020B0504030602030204" pitchFamily="34" charset="0"/>
                <a:cs typeface="Calibri"/>
              </a:rPr>
              <a:t>Permet de garder le contrôle lors de la pratique d'un sport et d'éviter les chutes</a:t>
            </a:r>
          </a:p>
          <a:p>
            <a:pPr marL="342900" indent="-342900"/>
            <a:r>
              <a:rPr lang="en-US" sz="3000" dirty="0">
                <a:latin typeface="Ubuntu" panose="020B0504030602030204" pitchFamily="34" charset="0"/>
                <a:cs typeface="Calibri"/>
              </a:rPr>
              <a:t>Améliorez votre équilibre en faisant des activités qui vous font tenir sur un ou deux pieds, bouger et déplacer votre poids.</a:t>
            </a:r>
          </a:p>
          <a:p>
            <a:pPr marL="0" indent="0">
              <a:buNone/>
            </a:pPr>
            <a:endParaRPr lang="en-US" sz="3000" dirty="0">
              <a:latin typeface="Ubuntu" panose="020B0504030602030204" pitchFamily="34" charset="0"/>
              <a:cs typeface="Calibri"/>
            </a:endParaRPr>
          </a:p>
          <a:p>
            <a:pPr marL="800100" lvl="1" indent="-342900"/>
            <a:endParaRPr lang="en-US" sz="3000" dirty="0">
              <a:solidFill>
                <a:srgbClr val="000000"/>
              </a:solidFill>
              <a:latin typeface="Ubuntu" panose="020B0504030602030204" pitchFamily="34" charset="0"/>
              <a:cs typeface="Calibri"/>
            </a:endParaRPr>
          </a:p>
          <a:p>
            <a:pPr marL="457200" indent="-457200"/>
            <a:endParaRPr lang="en-US" sz="3000" dirty="0">
              <a:solidFill>
                <a:srgbClr val="44546A"/>
              </a:solidFill>
              <a:latin typeface="Ubuntu" panose="020B0504030602030204" pitchFamily="34" charset="0"/>
              <a:cs typeface="Calibri"/>
            </a:endParaRPr>
          </a:p>
          <a:p>
            <a:endParaRPr lang="en-US" sz="3000" dirty="0">
              <a:latin typeface="Ubuntu" panose="020B0504030602030204" pitchFamily="34" charset="0"/>
              <a:cs typeface="Calibri"/>
            </a:endParaRPr>
          </a:p>
        </p:txBody>
      </p:sp>
    </p:spTree>
    <p:extLst>
      <p:ext uri="{BB962C8B-B14F-4D97-AF65-F5344CB8AC3E}">
        <p14:creationId xmlns:p14="http://schemas.microsoft.com/office/powerpoint/2010/main" val="12197723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Activités d'équilibre</a:t>
            </a:r>
            <a:endParaRPr lang="en-US" err="1"/>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887" y="3000674"/>
            <a:ext cx="4548248" cy="1847849"/>
          </a:xfrm>
        </p:spPr>
      </p:pic>
      <p:sp>
        <p:nvSpPr>
          <p:cNvPr id="3" name="Content Placeholder 2">
            <a:extLst>
              <a:ext uri="{FF2B5EF4-FFF2-40B4-BE49-F238E27FC236}">
                <a16:creationId xmlns:a16="http://schemas.microsoft.com/office/drawing/2014/main" id="{79307BE2-0F7F-497A-B016-653E99B1C161}"/>
              </a:ext>
            </a:extLst>
          </p:cNvPr>
          <p:cNvSpPr>
            <a:spLocks noGrp="1"/>
          </p:cNvSpPr>
          <p:nvPr>
            <p:ph sz="half" idx="2"/>
          </p:nvPr>
        </p:nvSpPr>
        <p:spPr>
          <a:xfrm>
            <a:off x="4825093" y="2935968"/>
            <a:ext cx="4147457" cy="1967367"/>
          </a:xfrm>
        </p:spPr>
        <p:txBody>
          <a:bodyPr vert="horz" lIns="91440" tIns="45720" rIns="91440" bIns="45720" rtlCol="0" anchor="t">
            <a:noAutofit/>
          </a:bodyPr>
          <a:lstStyle/>
          <a:p>
            <a:pPr marL="0" indent="0" algn="ctr">
              <a:buNone/>
            </a:pPr>
            <a:r>
              <a:rPr lang="en-US" sz="3400" b="1" dirty="0">
                <a:solidFill>
                  <a:srgbClr val="FF0000"/>
                </a:solidFill>
                <a:latin typeface="Ubuntu" panose="020B0504030602030204" pitchFamily="34" charset="0"/>
                <a:cs typeface="Calibri"/>
              </a:rPr>
              <a:t>Donnez un exemple d'utilisation de l'équilibre.</a:t>
            </a:r>
          </a:p>
        </p:txBody>
      </p:sp>
    </p:spTree>
    <p:extLst>
      <p:ext uri="{BB962C8B-B14F-4D97-AF65-F5344CB8AC3E}">
        <p14:creationId xmlns:p14="http://schemas.microsoft.com/office/powerpoint/2010/main" val="361185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Cartes de Forme Physique</a:t>
            </a:r>
          </a:p>
        </p:txBody>
      </p:sp>
      <p:pic>
        <p:nvPicPr>
          <p:cNvPr id="5" name="Picture 4"/>
          <p:cNvPicPr>
            <a:picLocks noChangeAspect="1"/>
          </p:cNvPicPr>
          <p:nvPr/>
        </p:nvPicPr>
        <p:blipFill>
          <a:blip r:embed="rId3"/>
          <a:stretch>
            <a:fillRect/>
          </a:stretch>
        </p:blipFill>
        <p:spPr>
          <a:xfrm>
            <a:off x="930441" y="1692591"/>
            <a:ext cx="3279419" cy="507881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a:srcRect l="1322"/>
          <a:stretch/>
        </p:blipFill>
        <p:spPr>
          <a:xfrm>
            <a:off x="4780547" y="1779860"/>
            <a:ext cx="3185276" cy="4993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97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normAutofit fontScale="90000"/>
          </a:bodyPr>
          <a:lstStyle/>
          <a:p>
            <a:r>
              <a:rPr lang="en-US" dirty="0"/>
              <a:t>Conseils pour les Ambassadeurs de la santé</a:t>
            </a:r>
          </a:p>
        </p:txBody>
      </p:sp>
    </p:spTree>
    <p:extLst>
      <p:ext uri="{BB962C8B-B14F-4D97-AF65-F5344CB8AC3E}">
        <p14:creationId xmlns:p14="http://schemas.microsoft.com/office/powerpoint/2010/main" val="122614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Qu'est-ce que la Forme Physique ?</a:t>
            </a:r>
          </a:p>
        </p:txBody>
      </p:sp>
    </p:spTree>
    <p:extLst>
      <p:ext uri="{BB962C8B-B14F-4D97-AF65-F5344CB8AC3E}">
        <p14:creationId xmlns:p14="http://schemas.microsoft.com/office/powerpoint/2010/main" val="195231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238418"/>
            <a:ext cx="5927272" cy="781792"/>
          </a:xfrm>
        </p:spPr>
        <p:txBody>
          <a:bodyPr>
            <a:normAutofit fontScale="90000"/>
          </a:bodyPr>
          <a:lstStyle/>
          <a:p>
            <a:r>
              <a:rPr lang="en-US" sz="3600" dirty="0">
                <a:latin typeface="Ubuntu"/>
              </a:rPr>
              <a:t>Les clés de la Forme Physique</a:t>
            </a:r>
          </a:p>
        </p:txBody>
      </p:sp>
      <p:sp>
        <p:nvSpPr>
          <p:cNvPr id="3" name="Content Placeholder 2"/>
          <p:cNvSpPr>
            <a:spLocks noGrp="1"/>
          </p:cNvSpPr>
          <p:nvPr>
            <p:ph idx="1"/>
          </p:nvPr>
        </p:nvSpPr>
        <p:spPr>
          <a:xfrm>
            <a:off x="183588" y="1709869"/>
            <a:ext cx="8244041" cy="4708286"/>
          </a:xfrm>
        </p:spPr>
        <p:txBody>
          <a:bodyPr vert="horz" lIns="91440" tIns="45720" rIns="91440" bIns="45720" rtlCol="0" anchor="t">
            <a:normAutofit lnSpcReduction="10000"/>
          </a:bodyPr>
          <a:lstStyle/>
          <a:p>
            <a:pPr marL="342900" indent="-342900"/>
            <a:r>
              <a:rPr lang="en-US" sz="3000" dirty="0">
                <a:latin typeface="Ubuntu"/>
              </a:rPr>
              <a:t>Il doit être amusant et stimulant</a:t>
            </a:r>
            <a:endParaRPr lang="en-US" sz="3000" dirty="0">
              <a:latin typeface="Ubuntu" panose="020B0504030602030204" pitchFamily="34" charset="0"/>
            </a:endParaRPr>
          </a:p>
          <a:p>
            <a:pPr marL="342900" indent="-342900"/>
            <a:r>
              <a:rPr lang="en-US" sz="3000" dirty="0">
                <a:latin typeface="Ubuntu"/>
              </a:rPr>
              <a:t>Doit être social</a:t>
            </a:r>
            <a:endParaRPr lang="en-US" sz="3000" dirty="0">
              <a:latin typeface="Ubuntu" panose="020B0504030602030204" pitchFamily="34" charset="0"/>
            </a:endParaRPr>
          </a:p>
          <a:p>
            <a:pPr marL="342900" indent="-342900"/>
            <a:r>
              <a:rPr lang="en-US" sz="3000" dirty="0">
                <a:latin typeface="Ubuntu"/>
              </a:rPr>
              <a:t>Doit être présentiel</a:t>
            </a:r>
          </a:p>
          <a:p>
            <a:pPr marL="342900" indent="-342900"/>
            <a:r>
              <a:rPr lang="en-US" sz="3000" dirty="0">
                <a:latin typeface="Ubuntu"/>
              </a:rPr>
              <a:t>Doit être sûr</a:t>
            </a:r>
            <a:endParaRPr lang="en-US" sz="3000" dirty="0">
              <a:latin typeface="Ubuntu" panose="020B0504030602030204" pitchFamily="34" charset="0"/>
            </a:endParaRPr>
          </a:p>
          <a:p>
            <a:pPr marL="800100" lvl="1"/>
            <a:r>
              <a:rPr lang="en-US" sz="3000" dirty="0">
                <a:latin typeface="Ubuntu"/>
              </a:rPr>
              <a:t>Commencez lentement et adoptez une bonne forme physique</a:t>
            </a:r>
            <a:endParaRPr lang="en-US" sz="3000" dirty="0">
              <a:latin typeface="Ubuntu" panose="020B0504030602030204" pitchFamily="34" charset="0"/>
            </a:endParaRPr>
          </a:p>
          <a:p>
            <a:pPr marL="342900" indent="-342900"/>
            <a:r>
              <a:rPr lang="en-US" sz="3000" dirty="0">
                <a:latin typeface="Ubuntu"/>
              </a:rPr>
              <a:t>Toute l'année</a:t>
            </a:r>
            <a:endParaRPr lang="en-US" sz="3000" dirty="0">
              <a:latin typeface="Ubuntu" panose="020B0504030602030204" pitchFamily="34" charset="0"/>
            </a:endParaRPr>
          </a:p>
          <a:p>
            <a:pPr marL="342900" indent="-342900"/>
            <a:r>
              <a:rPr lang="en-US" sz="3000" dirty="0">
                <a:latin typeface="Ubuntu"/>
              </a:rPr>
              <a:t>Est progressif - ne cesse de s'améliorer</a:t>
            </a:r>
            <a:endParaRPr lang="en-US" sz="3000" dirty="0">
              <a:latin typeface="Ubuntu" panose="020B0504030602030204" pitchFamily="34" charset="0"/>
            </a:endParaRPr>
          </a:p>
          <a:p>
            <a:pPr marL="342900" indent="-342900"/>
            <a:r>
              <a:rPr lang="en-US" sz="3000" dirty="0">
                <a:latin typeface="Ubuntu"/>
              </a:rPr>
              <a:t>La Forme Physique fait de vous le meilleur de vous-même !</a:t>
            </a:r>
            <a:endParaRPr lang="en-US" sz="3000" dirty="0">
              <a:latin typeface="Ubuntu" panose="020B0504030602030204" pitchFamily="34" charset="0"/>
            </a:endParaRPr>
          </a:p>
          <a:p>
            <a:pPr marL="342900" indent="-342900"/>
            <a:endParaRPr lang="en-US" sz="3000" dirty="0">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800100" lvl="1" indent="-342900"/>
            <a:endParaRPr lang="en-US" sz="3000" dirty="0">
              <a:solidFill>
                <a:srgbClr val="000000"/>
              </a:solidFill>
              <a:latin typeface="Ubuntu" panose="020B0504030602030204" pitchFamily="34" charset="0"/>
            </a:endParaRPr>
          </a:p>
          <a:p>
            <a:pPr marL="457200" indent="-457200"/>
            <a:endParaRPr lang="en-US" sz="3000" dirty="0">
              <a:solidFill>
                <a:srgbClr val="44546A"/>
              </a:solidFill>
              <a:latin typeface="Ubuntu" panose="020B0504030602030204" pitchFamily="34" charset="0"/>
            </a:endParaRPr>
          </a:p>
          <a:p>
            <a:endParaRPr lang="en-US" sz="3000" dirty="0">
              <a:latin typeface="Ubuntu" panose="020B0504030602030204" pitchFamily="34" charset="0"/>
            </a:endParaRPr>
          </a:p>
        </p:txBody>
      </p:sp>
      <p:pic>
        <p:nvPicPr>
          <p:cNvPr id="5" name="Picture 5" descr="A picture containing text, LEGO, toy, vector graphics&#10;&#10;Description automatically generated">
            <a:extLst>
              <a:ext uri="{FF2B5EF4-FFF2-40B4-BE49-F238E27FC236}">
                <a16:creationId xmlns:a16="http://schemas.microsoft.com/office/drawing/2014/main" id="{3EB3812F-2A6D-43EC-A355-99890851B80A}"/>
              </a:ext>
            </a:extLst>
          </p:cNvPr>
          <p:cNvPicPr>
            <a:picLocks noChangeAspect="1"/>
          </p:cNvPicPr>
          <p:nvPr/>
        </p:nvPicPr>
        <p:blipFill>
          <a:blip r:embed="rId4"/>
          <a:stretch>
            <a:fillRect/>
          </a:stretch>
        </p:blipFill>
        <p:spPr>
          <a:xfrm>
            <a:off x="6315834" y="1834869"/>
            <a:ext cx="2642049" cy="2642049"/>
          </a:xfrm>
          <a:prstGeom prst="rect">
            <a:avLst/>
          </a:prstGeom>
        </p:spPr>
      </p:pic>
    </p:spTree>
    <p:extLst>
      <p:ext uri="{BB962C8B-B14F-4D97-AF65-F5344CB8AC3E}">
        <p14:creationId xmlns:p14="http://schemas.microsoft.com/office/powerpoint/2010/main" val="156701058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Ubuntu"/>
              </a:rPr>
              <a:t>Que pouvez-vous faire ?</a:t>
            </a:r>
            <a:endParaRPr lang="en-US" dirty="0"/>
          </a:p>
        </p:txBody>
      </p:sp>
      <p:sp>
        <p:nvSpPr>
          <p:cNvPr id="3" name="Content Placeholder 2"/>
          <p:cNvSpPr>
            <a:spLocks noGrp="1"/>
          </p:cNvSpPr>
          <p:nvPr>
            <p:ph idx="1"/>
          </p:nvPr>
        </p:nvSpPr>
        <p:spPr>
          <a:xfrm>
            <a:off x="262890" y="1780674"/>
            <a:ext cx="8581307" cy="4617251"/>
          </a:xfrm>
        </p:spPr>
        <p:txBody>
          <a:bodyPr vert="horz" lIns="91440" tIns="45720" rIns="91440" bIns="45720" rtlCol="0" anchor="t">
            <a:normAutofit fontScale="92500" lnSpcReduction="10000"/>
          </a:bodyPr>
          <a:lstStyle/>
          <a:p>
            <a:pPr marL="342900" indent="-342900"/>
            <a:r>
              <a:rPr lang="en-US" sz="3000" dirty="0">
                <a:latin typeface="Ubuntu" panose="020B0504030602030204" pitchFamily="34" charset="0"/>
                <a:cs typeface="Calibri"/>
              </a:rPr>
              <a:t>Animer des classes d'exercices et/ou des cours de Forme Physique 5</a:t>
            </a:r>
          </a:p>
          <a:p>
            <a:pPr marL="342900" indent="-342900"/>
            <a:r>
              <a:rPr lang="en-US" sz="3000" dirty="0">
                <a:latin typeface="Ubuntu" panose="020B0504030602030204" pitchFamily="34" charset="0"/>
                <a:cs typeface="Calibri"/>
              </a:rPr>
              <a:t>Soutenir l'entraîneur et animer des échauffements et des retours au calme dynamiques à l'entraînement.</a:t>
            </a:r>
          </a:p>
          <a:p>
            <a:pPr marL="342900" indent="-342900"/>
            <a:r>
              <a:rPr lang="en-US" sz="3000" dirty="0">
                <a:latin typeface="Ubuntu" panose="020B0504030602030204" pitchFamily="34" charset="0"/>
                <a:cs typeface="Calibri"/>
              </a:rPr>
              <a:t>Être un modèle de Forme Physique</a:t>
            </a:r>
          </a:p>
          <a:p>
            <a:pPr marL="342900" indent="-342900"/>
            <a:r>
              <a:rPr lang="en-US" sz="3000" dirty="0">
                <a:latin typeface="Ubuntu" panose="020B0504030602030204" pitchFamily="34" charset="0"/>
                <a:cs typeface="Calibri"/>
              </a:rPr>
              <a:t>Créer un groupe de marche ou de course</a:t>
            </a:r>
          </a:p>
          <a:p>
            <a:pPr marL="342900" indent="-342900"/>
            <a:r>
              <a:rPr lang="en-US" sz="3000" dirty="0">
                <a:solidFill>
                  <a:srgbClr val="000000"/>
                </a:solidFill>
                <a:latin typeface="Ubuntu" panose="020B0504030602030204" pitchFamily="34" charset="0"/>
                <a:cs typeface="Calibri"/>
              </a:rPr>
              <a:t>Sensibiliser les autres athlètes à la Forme Physique et les aider à se fixer des objectifs.</a:t>
            </a:r>
          </a:p>
          <a:p>
            <a:pPr marL="342900" indent="-342900"/>
            <a:r>
              <a:rPr lang="en-US" sz="3000" dirty="0">
                <a:solidFill>
                  <a:srgbClr val="000000"/>
                </a:solidFill>
                <a:latin typeface="Ubuntu" panose="020B0504030602030204" pitchFamily="34" charset="0"/>
                <a:cs typeface="Calibri"/>
              </a:rPr>
              <a:t>Animer un cours sur l'alimentation saine</a:t>
            </a:r>
          </a:p>
          <a:p>
            <a:pPr marL="342900" indent="-342900"/>
            <a:r>
              <a:rPr lang="en-US" sz="3000" dirty="0">
                <a:solidFill>
                  <a:srgbClr val="000000"/>
                </a:solidFill>
                <a:latin typeface="Ubuntu" panose="020B0504030602030204" pitchFamily="34" charset="0"/>
                <a:cs typeface="Calibri"/>
              </a:rPr>
              <a:t>Organiser un défi d'hydratation</a:t>
            </a:r>
          </a:p>
          <a:p>
            <a:pPr marL="342900" indent="-342900"/>
            <a:endParaRPr lang="en-US" sz="3000" dirty="0">
              <a:solidFill>
                <a:srgbClr val="000000"/>
              </a:solidFill>
              <a:latin typeface="Ubuntu" panose="020B0504030602030204" pitchFamily="34" charset="0"/>
              <a:cs typeface="Calibri"/>
            </a:endParaRPr>
          </a:p>
          <a:p>
            <a:pPr marL="800100" lvl="1" indent="-342900"/>
            <a:endParaRPr lang="en-US" sz="3000" dirty="0">
              <a:solidFill>
                <a:srgbClr val="000000"/>
              </a:solidFill>
              <a:latin typeface="Ubuntu" panose="020B0504030602030204" pitchFamily="34" charset="0"/>
              <a:cs typeface="Calibri"/>
            </a:endParaRPr>
          </a:p>
          <a:p>
            <a:pPr marL="457200" indent="-457200"/>
            <a:endParaRPr lang="en-US" sz="3000" dirty="0">
              <a:solidFill>
                <a:srgbClr val="44546A"/>
              </a:solidFill>
              <a:latin typeface="Ubuntu" panose="020B0504030602030204" pitchFamily="34" charset="0"/>
              <a:cs typeface="Calibri"/>
            </a:endParaRPr>
          </a:p>
          <a:p>
            <a:endParaRPr lang="en-US" sz="3000" dirty="0">
              <a:solidFill>
                <a:srgbClr val="000000"/>
              </a:solidFill>
              <a:latin typeface="Ubuntu" panose="020B0504030602030204" pitchFamily="34" charset="0"/>
              <a:cs typeface="Calibri"/>
            </a:endParaRPr>
          </a:p>
        </p:txBody>
      </p:sp>
    </p:spTree>
    <p:extLst>
      <p:ext uri="{BB962C8B-B14F-4D97-AF65-F5344CB8AC3E}">
        <p14:creationId xmlns:p14="http://schemas.microsoft.com/office/powerpoint/2010/main" val="24004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Vos devoirs !</a:t>
            </a:r>
          </a:p>
        </p:txBody>
      </p:sp>
      <p:sp>
        <p:nvSpPr>
          <p:cNvPr id="3" name="Content Placeholder 2"/>
          <p:cNvSpPr>
            <a:spLocks noGrp="1"/>
          </p:cNvSpPr>
          <p:nvPr>
            <p:ph idx="1"/>
          </p:nvPr>
        </p:nvSpPr>
        <p:spPr>
          <a:xfrm>
            <a:off x="262889" y="1825624"/>
            <a:ext cx="8750481" cy="4803775"/>
          </a:xfrm>
        </p:spPr>
        <p:txBody>
          <a:bodyPr>
            <a:normAutofit fontScale="62500" lnSpcReduction="20000"/>
          </a:bodyPr>
          <a:lstStyle/>
          <a:p>
            <a:pPr marL="0" indent="0" algn="ctr">
              <a:buNone/>
            </a:pPr>
            <a:r>
              <a:rPr lang="en-US" sz="4600" b="1" dirty="0">
                <a:latin typeface="Ubuntu" panose="020B0504030602030204" pitchFamily="34" charset="0"/>
              </a:rPr>
              <a:t>Apprenez à vos coéquipiers à faire de l'exercice !</a:t>
            </a:r>
          </a:p>
          <a:p>
            <a:pPr marL="0" indent="0">
              <a:buNone/>
            </a:pPr>
            <a:endParaRPr lang="en-US" sz="3400" dirty="0">
              <a:latin typeface="Ubuntu" panose="020B0504030602030204" pitchFamily="34" charset="0"/>
            </a:endParaRPr>
          </a:p>
          <a:p>
            <a:r>
              <a:rPr lang="en-US" sz="3400" dirty="0">
                <a:latin typeface="Ubuntu" panose="020B0504030602030204" pitchFamily="34" charset="0"/>
              </a:rPr>
              <a:t>Créez une vidéo dans laquelle vous montrez à d'autres personnes comment faire un exercice.  Incluez au moins un moyen de rendre l'exercice plus difficile ou plus facile.</a:t>
            </a:r>
            <a:br>
              <a:rPr lang="en-US" sz="3400" dirty="0">
                <a:latin typeface="Ubuntu" panose="020B0504030602030204" pitchFamily="34" charset="0"/>
              </a:rPr>
            </a:br>
            <a:endParaRPr lang="en-US" sz="3400" dirty="0">
              <a:latin typeface="Ubuntu" panose="020B0504030602030204" pitchFamily="34" charset="0"/>
            </a:endParaRPr>
          </a:p>
          <a:p>
            <a:pPr marL="0" indent="0" algn="ctr">
              <a:buNone/>
            </a:pPr>
            <a:r>
              <a:rPr lang="en-US" sz="3600" b="1" dirty="0">
                <a:latin typeface="Ubuntu" panose="020B0504030602030204" pitchFamily="34" charset="0"/>
              </a:rPr>
              <a:t>OU</a:t>
            </a:r>
            <a:br>
              <a:rPr lang="en-US" sz="3400" dirty="0">
                <a:latin typeface="Ubuntu" panose="020B0504030602030204" pitchFamily="34" charset="0"/>
              </a:rPr>
            </a:br>
            <a:endParaRPr lang="en-US" sz="3400" dirty="0">
              <a:latin typeface="Ubuntu" panose="020B0504030602030204" pitchFamily="34" charset="0"/>
            </a:endParaRPr>
          </a:p>
          <a:p>
            <a:r>
              <a:rPr lang="en-US" sz="3400" dirty="0">
                <a:latin typeface="Ubuntu" panose="020B0504030602030204" pitchFamily="34" charset="0"/>
              </a:rPr>
              <a:t>Créez un circuit d'exercice - écrivez-le et partagez-le avec vos coéquipiers.</a:t>
            </a:r>
          </a:p>
          <a:p>
            <a:pPr marL="0" indent="0">
              <a:buNone/>
            </a:pPr>
            <a:br>
              <a:rPr lang="en-US" sz="3400" dirty="0">
                <a:latin typeface="Ubuntu" panose="020B0504030602030204" pitchFamily="34" charset="0"/>
              </a:rPr>
            </a:br>
            <a:endParaRPr lang="en-US" sz="3400" dirty="0">
              <a:latin typeface="Ubuntu" panose="020B0504030602030204" pitchFamily="34" charset="0"/>
            </a:endParaRPr>
          </a:p>
          <a:p>
            <a:pPr marL="0" indent="0" algn="ctr">
              <a:buNone/>
            </a:pPr>
            <a:r>
              <a:rPr lang="en-US" sz="3400" dirty="0">
                <a:latin typeface="Ubuntu" panose="020B0504030602030204" pitchFamily="34" charset="0"/>
              </a:rPr>
              <a:t>Vous pouvez utiliser les Cartes de Forme Physique ou vos exercices préférés !</a:t>
            </a:r>
          </a:p>
          <a:p>
            <a:pPr marL="0" indent="0">
              <a:buNone/>
            </a:pPr>
            <a:endParaRPr lang="en-US" dirty="0">
              <a:latin typeface="Ubuntu" panose="020B0504030602030204" pitchFamily="34" charset="0"/>
            </a:endParaRPr>
          </a:p>
        </p:txBody>
      </p:sp>
    </p:spTree>
    <p:extLst>
      <p:ext uri="{BB962C8B-B14F-4D97-AF65-F5344CB8AC3E}">
        <p14:creationId xmlns:p14="http://schemas.microsoft.com/office/powerpoint/2010/main" val="2018289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E56B8-1FAB-2033-BD4D-8EBCEA48B1C5}"/>
              </a:ext>
            </a:extLst>
          </p:cNvPr>
          <p:cNvSpPr>
            <a:spLocks noGrp="1"/>
          </p:cNvSpPr>
          <p:nvPr>
            <p:ph type="title"/>
          </p:nvPr>
        </p:nvSpPr>
        <p:spPr/>
        <p:txBody>
          <a:bodyPr>
            <a:normAutofit fontScale="90000"/>
          </a:bodyPr>
          <a:lstStyle/>
          <a:p>
            <a:br>
              <a:rPr lang="en-US" dirty="0"/>
            </a:br>
            <a:br>
              <a:rPr lang="en-US" dirty="0"/>
            </a:br>
            <a:r>
              <a:rPr lang="en-US" dirty="0"/>
              <a:t>Reconnaissance</a:t>
            </a:r>
            <a:br>
              <a:rPr lang="en-US" dirty="0"/>
            </a:br>
            <a:endParaRPr lang="en-US" dirty="0"/>
          </a:p>
        </p:txBody>
      </p:sp>
      <p:sp>
        <p:nvSpPr>
          <p:cNvPr id="3" name="Content Placeholder 2">
            <a:extLst>
              <a:ext uri="{FF2B5EF4-FFF2-40B4-BE49-F238E27FC236}">
                <a16:creationId xmlns:a16="http://schemas.microsoft.com/office/drawing/2014/main" id="{C9022C51-E43C-3756-77FA-CE808B810BD0}"/>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La version originale de ce document a été élaborée grâce à des fonds provenant de plusieurs sources, y compris aux États-Unis dans le cadre de la subvention n° NU27DD000021 des Centers for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Disease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Control and Prevention (CDC) du ministère américain de la Santé et des Services sociaux (HHS), dont 18,1 millions de dollars (64 %) de financement fédéral américain, 10,2 millions de dollars (36 %) soutenus par des sources non fédérales.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 Le contenu de ce document relève de la seule responsabilité des auteurs et ne représente pas nécessairement les points de vue officiels des Centers for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Disease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Control and Prevention des États-Unis ou du Département de la santé et des services sociaux des États-Unis.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284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EDED-46FA-4D77-9E4B-26960FD24032}"/>
              </a:ext>
            </a:extLst>
          </p:cNvPr>
          <p:cNvSpPr>
            <a:spLocks noGrp="1"/>
          </p:cNvSpPr>
          <p:nvPr>
            <p:ph type="title"/>
          </p:nvPr>
        </p:nvSpPr>
        <p:spPr/>
        <p:txBody>
          <a:bodyPr>
            <a:normAutofit fontScale="90000"/>
          </a:bodyPr>
          <a:lstStyle/>
          <a:p>
            <a:r>
              <a:rPr lang="en-US" dirty="0">
                <a:latin typeface="Ubuntu"/>
              </a:rPr>
              <a:t>Forme Physique</a:t>
            </a:r>
            <a:endParaRPr lang="en-US" dirty="0"/>
          </a:p>
        </p:txBody>
      </p:sp>
      <p:sp>
        <p:nvSpPr>
          <p:cNvPr id="3" name="Content Placeholder 2">
            <a:extLst>
              <a:ext uri="{FF2B5EF4-FFF2-40B4-BE49-F238E27FC236}">
                <a16:creationId xmlns:a16="http://schemas.microsoft.com/office/drawing/2014/main" id="{6E8D9783-3C53-4075-9818-B450CFC16F4F}"/>
              </a:ext>
            </a:extLst>
          </p:cNvPr>
          <p:cNvSpPr>
            <a:spLocks noGrp="1"/>
          </p:cNvSpPr>
          <p:nvPr>
            <p:ph idx="1"/>
          </p:nvPr>
        </p:nvSpPr>
        <p:spPr>
          <a:xfrm>
            <a:off x="628650" y="2579913"/>
            <a:ext cx="7886700" cy="3597049"/>
          </a:xfrm>
        </p:spPr>
        <p:txBody>
          <a:bodyPr vert="horz" lIns="91440" tIns="45720" rIns="91440" bIns="45720" rtlCol="0" anchor="t">
            <a:normAutofit/>
          </a:bodyPr>
          <a:lstStyle/>
          <a:p>
            <a:pPr marL="0" indent="0" algn="ctr">
              <a:lnSpc>
                <a:spcPct val="100000"/>
              </a:lnSpc>
              <a:buNone/>
            </a:pPr>
            <a:r>
              <a:rPr lang="en-US" sz="3200" dirty="0">
                <a:latin typeface="Ubuntu" panose="020B0504030602030204" pitchFamily="34" charset="0"/>
                <a:ea typeface="+mn-lt"/>
                <a:cs typeface="+mn-lt"/>
              </a:rPr>
              <a:t>Votre meilleure santé et </a:t>
            </a:r>
            <a:endParaRPr lang="en-US" sz="3200" dirty="0">
              <a:solidFill>
                <a:srgbClr val="00B0F0"/>
              </a:solidFill>
              <a:latin typeface="Ubuntu" panose="020B0504030602030204" pitchFamily="34" charset="0"/>
              <a:ea typeface="+mn-lt"/>
              <a:cs typeface="+mn-lt"/>
            </a:endParaRPr>
          </a:p>
          <a:p>
            <a:pPr marL="0" indent="0" algn="ctr">
              <a:lnSpc>
                <a:spcPct val="100000"/>
              </a:lnSpc>
              <a:buNone/>
            </a:pPr>
            <a:r>
              <a:rPr lang="en-US" sz="3200" dirty="0">
                <a:latin typeface="Ubuntu" panose="020B0504030602030204" pitchFamily="34" charset="0"/>
                <a:ea typeface="+mn-lt"/>
                <a:cs typeface="+mn-lt"/>
              </a:rPr>
              <a:t>performance par le biais d'une </a:t>
            </a:r>
            <a:endParaRPr lang="en-US" sz="3200" dirty="0">
              <a:solidFill>
                <a:srgbClr val="00B0F0"/>
              </a:solidFill>
              <a:latin typeface="Ubuntu" panose="020B0504030602030204" pitchFamily="34" charset="0"/>
              <a:ea typeface="+mn-lt"/>
              <a:cs typeface="+mn-lt"/>
            </a:endParaRPr>
          </a:p>
          <a:p>
            <a:pPr marL="0" indent="0" algn="ctr">
              <a:lnSpc>
                <a:spcPct val="100000"/>
              </a:lnSpc>
              <a:buNone/>
            </a:pPr>
            <a:r>
              <a:rPr lang="en-US" sz="3200" b="1" dirty="0" err="1">
                <a:solidFill>
                  <a:srgbClr val="FFC000"/>
                </a:solidFill>
                <a:latin typeface="Ubuntu" panose="020B0504030602030204" pitchFamily="34" charset="0"/>
                <a:ea typeface="+mn-lt"/>
                <a:cs typeface="+mn-lt"/>
              </a:rPr>
              <a:t>l'activité</a:t>
            </a:r>
            <a:r>
              <a:rPr lang="en-US" sz="3200" b="1" dirty="0">
                <a:solidFill>
                  <a:srgbClr val="FFC000"/>
                </a:solidFill>
                <a:latin typeface="Ubuntu" panose="020B0504030602030204" pitchFamily="34" charset="0"/>
                <a:ea typeface="+mn-lt"/>
                <a:cs typeface="+mn-lt"/>
              </a:rPr>
              <a:t> physique</a:t>
            </a:r>
            <a:r>
              <a:rPr lang="en-US" sz="3200" dirty="0">
                <a:latin typeface="Ubuntu" panose="020B0504030602030204" pitchFamily="34" charset="0"/>
                <a:ea typeface="+mn-lt"/>
                <a:cs typeface="+mn-lt"/>
              </a:rPr>
              <a:t>, la </a:t>
            </a:r>
            <a:r>
              <a:rPr lang="en-US" sz="3200" b="1" dirty="0">
                <a:solidFill>
                  <a:srgbClr val="FF33CC"/>
                </a:solidFill>
                <a:latin typeface="Ubuntu" panose="020B0504030602030204" pitchFamily="34" charset="0"/>
                <a:ea typeface="+mn-lt"/>
                <a:cs typeface="+mn-lt"/>
              </a:rPr>
              <a:t>nutrition </a:t>
            </a:r>
            <a:r>
              <a:rPr lang="en-US" sz="3200" dirty="0">
                <a:latin typeface="Ubuntu" panose="020B0504030602030204" pitchFamily="34" charset="0"/>
                <a:ea typeface="+mn-lt"/>
                <a:cs typeface="+mn-lt"/>
              </a:rPr>
              <a:t>et l'</a:t>
            </a:r>
            <a:r>
              <a:rPr lang="en-US" sz="3200" b="1" dirty="0">
                <a:solidFill>
                  <a:srgbClr val="00B0F0"/>
                </a:solidFill>
                <a:latin typeface="Ubuntu" panose="020B0504030602030204" pitchFamily="34" charset="0"/>
                <a:ea typeface="+mn-lt"/>
                <a:cs typeface="+mn-lt"/>
              </a:rPr>
              <a:t>hydratation</a:t>
            </a:r>
            <a:endParaRPr lang="en-US" sz="3200" dirty="0">
              <a:solidFill>
                <a:srgbClr val="00B0F0"/>
              </a:solidFill>
              <a:latin typeface="Ubuntu" panose="020B0504030602030204" pitchFamily="34" charset="0"/>
              <a:ea typeface="+mn-lt"/>
              <a:cs typeface="+mn-lt"/>
            </a:endParaRPr>
          </a:p>
          <a:p>
            <a:pPr marL="0" indent="0" algn="ctr">
              <a:buNone/>
            </a:pPr>
            <a:endParaRPr lang="en-US" sz="3200" dirty="0">
              <a:latin typeface="Ubuntu" panose="020B0504030602030204" pitchFamily="34" charset="0"/>
              <a:ea typeface="+mn-lt"/>
              <a:cs typeface="+mn-lt"/>
            </a:endParaRPr>
          </a:p>
          <a:p>
            <a:pPr marL="0" indent="0" algn="ctr">
              <a:buNone/>
            </a:pPr>
            <a:endParaRPr lang="en-US" sz="3200" dirty="0">
              <a:latin typeface="Ubuntu" panose="020B0504030602030204" pitchFamily="34" charset="0"/>
              <a:cs typeface="Calibri"/>
            </a:endParaRPr>
          </a:p>
          <a:p>
            <a:endParaRPr lang="en-US" sz="3200" dirty="0">
              <a:latin typeface="Ubuntu" panose="020B0504030602030204" pitchFamily="34" charset="0"/>
              <a:cs typeface="Calibri"/>
            </a:endParaRPr>
          </a:p>
        </p:txBody>
      </p:sp>
    </p:spTree>
    <p:extLst>
      <p:ext uri="{BB962C8B-B14F-4D97-AF65-F5344CB8AC3E}">
        <p14:creationId xmlns:p14="http://schemas.microsoft.com/office/powerpoint/2010/main" val="304114648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356"/>
            <a:ext cx="7886700" cy="585850"/>
          </a:xfrm>
        </p:spPr>
        <p:txBody>
          <a:bodyPr>
            <a:noAutofit/>
          </a:bodyPr>
          <a:lstStyle/>
          <a:p>
            <a:r>
              <a:rPr lang="en-US" dirty="0"/>
              <a:t>Pourquoi la Forme Physique est-elle importante ?</a:t>
            </a:r>
          </a:p>
        </p:txBody>
      </p:sp>
      <p:sp>
        <p:nvSpPr>
          <p:cNvPr id="3" name="Content Placeholder 2"/>
          <p:cNvSpPr>
            <a:spLocks noGrp="1"/>
          </p:cNvSpPr>
          <p:nvPr>
            <p:ph idx="1"/>
          </p:nvPr>
        </p:nvSpPr>
        <p:spPr>
          <a:xfrm>
            <a:off x="354330" y="2101784"/>
            <a:ext cx="7886700" cy="4351338"/>
          </a:xfrm>
        </p:spPr>
        <p:txBody>
          <a:bodyPr vert="horz" lIns="91440" tIns="45720" rIns="91440" bIns="45720" rtlCol="0" anchor="t">
            <a:normAutofit lnSpcReduction="10000"/>
          </a:bodyPr>
          <a:lstStyle/>
          <a:p>
            <a:pPr marL="457200" indent="-457200"/>
            <a:r>
              <a:rPr lang="en-US" sz="3000" dirty="0">
                <a:latin typeface="Ubuntu" panose="020B0504030602030204" pitchFamily="34" charset="0"/>
                <a:cs typeface="Calibri"/>
              </a:rPr>
              <a:t>Aide à améliorer les performances sportives</a:t>
            </a:r>
          </a:p>
          <a:p>
            <a:pPr marL="457200" indent="-457200"/>
            <a:r>
              <a:rPr lang="en-US" sz="3000" dirty="0">
                <a:latin typeface="Ubuntu" panose="020B0504030602030204" pitchFamily="34" charset="0"/>
                <a:cs typeface="Calibri"/>
              </a:rPr>
              <a:t>Vous donne de l'énergie</a:t>
            </a:r>
          </a:p>
          <a:p>
            <a:pPr marL="457200" indent="-457200"/>
            <a:r>
              <a:rPr lang="en-US" sz="3000" dirty="0">
                <a:latin typeface="Ubuntu" panose="020B0504030602030204" pitchFamily="34" charset="0"/>
                <a:cs typeface="Calibri"/>
              </a:rPr>
              <a:t>Vous vous sentez mieux</a:t>
            </a:r>
          </a:p>
          <a:p>
            <a:pPr marL="457200" indent="-457200"/>
            <a:r>
              <a:rPr lang="en-US" sz="3000" dirty="0">
                <a:latin typeface="Ubuntu" panose="020B0504030602030204" pitchFamily="34" charset="0"/>
                <a:cs typeface="Calibri"/>
              </a:rPr>
              <a:t>Améliore votre sommeil</a:t>
            </a:r>
          </a:p>
          <a:p>
            <a:pPr marL="457200" indent="-457200"/>
            <a:r>
              <a:rPr lang="en-US" sz="3000" dirty="0">
                <a:latin typeface="Ubuntu" panose="020B0504030602030204" pitchFamily="34" charset="0"/>
                <a:cs typeface="Calibri"/>
              </a:rPr>
              <a:t>Aide à avoir un poids sain</a:t>
            </a:r>
          </a:p>
          <a:p>
            <a:pPr marL="457200" indent="-457200"/>
            <a:r>
              <a:rPr lang="en-US" sz="3000" dirty="0">
                <a:latin typeface="Ubuntu" panose="020B0504030602030204" pitchFamily="34" charset="0"/>
                <a:cs typeface="Calibri"/>
              </a:rPr>
              <a:t>Vous aide à être en bonne santé et à vivre plus longtemps</a:t>
            </a:r>
          </a:p>
          <a:p>
            <a:pPr marL="457200" indent="-457200"/>
            <a:r>
              <a:rPr lang="en-US" sz="3000" dirty="0" err="1">
                <a:latin typeface="Ubuntu" panose="020B0504030602030204" pitchFamily="34" charset="0"/>
                <a:cs typeface="Calibri"/>
              </a:rPr>
              <a:t>Réduire</a:t>
            </a:r>
            <a:r>
              <a:rPr lang="en-US" sz="3000">
                <a:latin typeface="Ubuntu" panose="020B0504030602030204" pitchFamily="34" charset="0"/>
                <a:cs typeface="Calibri"/>
              </a:rPr>
              <a:t> le </a:t>
            </a:r>
            <a:r>
              <a:rPr lang="en-US" sz="3000" dirty="0">
                <a:latin typeface="Ubuntu" panose="020B0504030602030204" pitchFamily="34" charset="0"/>
                <a:cs typeface="Calibri"/>
              </a:rPr>
              <a:t>stress</a:t>
            </a:r>
          </a:p>
          <a:p>
            <a:pPr marL="457200" indent="-457200"/>
            <a:endParaRPr lang="en-US" sz="3000" dirty="0">
              <a:solidFill>
                <a:schemeClr val="tx2"/>
              </a:solidFill>
              <a:latin typeface="Ubuntu" panose="020B0504030602030204" pitchFamily="34" charset="0"/>
              <a:cs typeface="Calibri"/>
            </a:endParaRPr>
          </a:p>
          <a:p>
            <a:endParaRPr lang="en-US" sz="3000" dirty="0">
              <a:latin typeface="Ubuntu" panose="020B0504030602030204" pitchFamily="34" charset="0"/>
              <a:cs typeface="Calibri"/>
            </a:endParaRPr>
          </a:p>
        </p:txBody>
      </p:sp>
    </p:spTree>
    <p:extLst>
      <p:ext uri="{BB962C8B-B14F-4D97-AF65-F5344CB8AC3E}">
        <p14:creationId xmlns:p14="http://schemas.microsoft.com/office/powerpoint/2010/main" val="384778863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sym typeface="Ubuntu Light" panose="020B0604030602030204" pitchFamily="34" charset="0"/>
              </a:rPr>
              <a:t>Forme Physique 5</a:t>
            </a:r>
          </a:p>
        </p:txBody>
      </p:sp>
      <p:pic>
        <p:nvPicPr>
          <p:cNvPr id="5" name="Content Placeholder 4"/>
          <p:cNvPicPr>
            <a:picLocks noGrp="1" noChangeAspect="1"/>
          </p:cNvPicPr>
          <p:nvPr>
            <p:ph idx="1"/>
          </p:nvPr>
        </p:nvPicPr>
        <p:blipFill>
          <a:blip r:embed="rId3"/>
          <a:stretch>
            <a:fillRect/>
          </a:stretch>
        </p:blipFill>
        <p:spPr>
          <a:xfrm>
            <a:off x="0" y="-201989"/>
            <a:ext cx="9144000" cy="7059989"/>
          </a:xfrm>
        </p:spPr>
      </p:pic>
    </p:spTree>
    <p:extLst>
      <p:ext uri="{BB962C8B-B14F-4D97-AF65-F5344CB8AC3E}">
        <p14:creationId xmlns:p14="http://schemas.microsoft.com/office/powerpoint/2010/main" val="173735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Activité physique</a:t>
            </a:r>
          </a:p>
        </p:txBody>
      </p:sp>
    </p:spTree>
    <p:extLst>
      <p:ext uri="{BB962C8B-B14F-4D97-AF65-F5344CB8AC3E}">
        <p14:creationId xmlns:p14="http://schemas.microsoft.com/office/powerpoint/2010/main" val="153236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333"/>
            <a:ext cx="6756400" cy="523220"/>
          </a:xfrm>
        </p:spPr>
        <p:txBody>
          <a:bodyPr>
            <a:normAutofit fontScale="90000"/>
          </a:bodyPr>
          <a:lstStyle/>
          <a:p>
            <a:r>
              <a:rPr lang="en-US" dirty="0"/>
              <a:t>Activité physique et exercice</a:t>
            </a:r>
          </a:p>
        </p:txBody>
      </p:sp>
      <p:pic>
        <p:nvPicPr>
          <p:cNvPr id="1026" name="Picture 2" descr="Image result for physical activity versus exercis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8419"/>
          <a:stretch/>
        </p:blipFill>
        <p:spPr bwMode="auto">
          <a:xfrm>
            <a:off x="1160549" y="2422280"/>
            <a:ext cx="6756400" cy="3273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5831" y="5986154"/>
            <a:ext cx="3852337" cy="523220"/>
          </a:xfrm>
          <a:prstGeom prst="rect">
            <a:avLst/>
          </a:prstGeom>
          <a:noFill/>
        </p:spPr>
        <p:txBody>
          <a:bodyPr wrap="none" rtlCol="0">
            <a:spAutoFit/>
          </a:bodyPr>
          <a:lstStyle/>
          <a:p>
            <a:r>
              <a:rPr lang="en-US" sz="2800" dirty="0">
                <a:latin typeface="Ubuntu" panose="020B0504030602030204" pitchFamily="34" charset="0"/>
              </a:rPr>
              <a:t>Quelle est la différence ?</a:t>
            </a:r>
          </a:p>
        </p:txBody>
      </p:sp>
      <p:sp>
        <p:nvSpPr>
          <p:cNvPr id="6" name="TextBox 5"/>
          <p:cNvSpPr txBox="1"/>
          <p:nvPr/>
        </p:nvSpPr>
        <p:spPr>
          <a:xfrm>
            <a:off x="1991760" y="1899060"/>
            <a:ext cx="1612942" cy="523220"/>
          </a:xfrm>
          <a:prstGeom prst="rect">
            <a:avLst/>
          </a:prstGeom>
          <a:noFill/>
        </p:spPr>
        <p:txBody>
          <a:bodyPr wrap="none" rtlCol="0">
            <a:spAutoFit/>
          </a:bodyPr>
          <a:lstStyle/>
          <a:p>
            <a:r>
              <a:rPr lang="en-US" sz="2800" dirty="0">
                <a:latin typeface="Ubuntu" panose="020B0504030602030204" pitchFamily="34" charset="0"/>
              </a:rPr>
              <a:t>Exercice </a:t>
            </a:r>
          </a:p>
        </p:txBody>
      </p:sp>
      <p:sp>
        <p:nvSpPr>
          <p:cNvPr id="7" name="TextBox 6"/>
          <p:cNvSpPr txBox="1"/>
          <p:nvPr/>
        </p:nvSpPr>
        <p:spPr>
          <a:xfrm>
            <a:off x="4866579" y="1878278"/>
            <a:ext cx="2890535" cy="523220"/>
          </a:xfrm>
          <a:prstGeom prst="rect">
            <a:avLst/>
          </a:prstGeom>
          <a:noFill/>
        </p:spPr>
        <p:txBody>
          <a:bodyPr wrap="none" rtlCol="0">
            <a:spAutoFit/>
          </a:bodyPr>
          <a:lstStyle/>
          <a:p>
            <a:r>
              <a:rPr lang="en-US" sz="2800" dirty="0">
                <a:latin typeface="Ubuntu" panose="020B0504030602030204" pitchFamily="34" charset="0"/>
              </a:rPr>
              <a:t>Activité physique </a:t>
            </a:r>
          </a:p>
        </p:txBody>
      </p:sp>
    </p:spTree>
    <p:extLst>
      <p:ext uri="{BB962C8B-B14F-4D97-AF65-F5344CB8AC3E}">
        <p14:creationId xmlns:p14="http://schemas.microsoft.com/office/powerpoint/2010/main" val="49213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31DBA6AB-461C-42D0-B5B5-D100F52A0406}"/>
              </a:ext>
            </a:extLst>
          </p:cNvPr>
          <p:cNvPicPr>
            <a:picLocks noChangeAspect="1"/>
          </p:cNvPicPr>
          <p:nvPr/>
        </p:nvPicPr>
        <p:blipFill>
          <a:blip r:embed="rId3"/>
          <a:stretch>
            <a:fillRect/>
          </a:stretch>
        </p:blipFill>
        <p:spPr>
          <a:xfrm>
            <a:off x="142754" y="2059520"/>
            <a:ext cx="8858490" cy="4475161"/>
          </a:xfrm>
          <a:prstGeom prst="rect">
            <a:avLst/>
          </a:prstGeom>
        </p:spPr>
      </p:pic>
    </p:spTree>
    <p:extLst>
      <p:ext uri="{BB962C8B-B14F-4D97-AF65-F5344CB8AC3E}">
        <p14:creationId xmlns:p14="http://schemas.microsoft.com/office/powerpoint/2010/main" val="118441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4" y="161563"/>
            <a:ext cx="6197600" cy="1089978"/>
          </a:xfrm>
        </p:spPr>
        <p:txBody>
          <a:bodyPr>
            <a:noAutofit/>
          </a:bodyPr>
          <a:lstStyle/>
          <a:p>
            <a:r>
              <a:rPr lang="en-US" sz="3600" dirty="0">
                <a:latin typeface="Ubuntu"/>
              </a:rPr>
              <a:t>Les quatre éléments de la Forme Physique</a:t>
            </a:r>
            <a:endParaRPr lang="en-US" sz="3600" dirty="0"/>
          </a:p>
        </p:txBody>
      </p:sp>
      <p:pic>
        <p:nvPicPr>
          <p:cNvPr id="4" name="Content Placeholder 3"/>
          <p:cNvPicPr>
            <a:picLocks noChangeAspect="1"/>
          </p:cNvPicPr>
          <p:nvPr/>
        </p:nvPicPr>
        <p:blipFill>
          <a:blip r:embed="rId3"/>
          <a:stretch>
            <a:fillRect/>
          </a:stretch>
        </p:blipFill>
        <p:spPr>
          <a:xfrm>
            <a:off x="0" y="2433911"/>
            <a:ext cx="9144000" cy="3504572"/>
          </a:xfrm>
          <a:prstGeom prst="rect">
            <a:avLst/>
          </a:prstGeom>
        </p:spPr>
      </p:pic>
    </p:spTree>
    <p:extLst>
      <p:ext uri="{BB962C8B-B14F-4D97-AF65-F5344CB8AC3E}">
        <p14:creationId xmlns:p14="http://schemas.microsoft.com/office/powerpoint/2010/main" val="2261944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34257</TotalTime>
  <Words>2176</Words>
  <Application>Microsoft Office PowerPoint</Application>
  <PresentationFormat>On-screen Show (4:3)</PresentationFormat>
  <Paragraphs>206</Paragraphs>
  <Slides>23</Slides>
  <Notes>22</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Custom Design</vt:lpstr>
      <vt:lpstr>Forme Physique pour les messagers de la santé</vt:lpstr>
      <vt:lpstr>Qu'est-ce que la Forme Physique ?</vt:lpstr>
      <vt:lpstr>Forme Physique</vt:lpstr>
      <vt:lpstr>Pourquoi la Forme Physique est-elle importante ?</vt:lpstr>
      <vt:lpstr>Forme Physique 5</vt:lpstr>
      <vt:lpstr>Activité physique</vt:lpstr>
      <vt:lpstr>Activité physique et exercice</vt:lpstr>
      <vt:lpstr>PowerPoint Presentation</vt:lpstr>
      <vt:lpstr>Les quatre éléments de la Forme Physique</vt:lpstr>
      <vt:lpstr>Endurance</vt:lpstr>
      <vt:lpstr>Activités d'endurance</vt:lpstr>
      <vt:lpstr>La force</vt:lpstr>
      <vt:lpstr>Activités de renforcement</vt:lpstr>
      <vt:lpstr>Flexibilité</vt:lpstr>
      <vt:lpstr>Activités de flexibilité</vt:lpstr>
      <vt:lpstr>Équilibre</vt:lpstr>
      <vt:lpstr>Activités d'équilibre</vt:lpstr>
      <vt:lpstr>Cartes de Forme Physique</vt:lpstr>
      <vt:lpstr>Conseils pour les Ambassadeurs de la santé</vt:lpstr>
      <vt:lpstr>Les clés de la Forme Physique</vt:lpstr>
      <vt:lpstr>Que pouvez-vous faire ?</vt:lpstr>
      <vt:lpstr>Vos devoirs !</vt:lpstr>
      <vt:lpstr>  Reconnaissance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keywords>, docId:3AA72B7E926DA68646C0544AE909D16B</cp:keywords>
  <cp:lastModifiedBy>Faith Chabedi</cp:lastModifiedBy>
  <cp:revision>116</cp:revision>
  <dcterms:created xsi:type="dcterms:W3CDTF">2016-07-26T16:26:50Z</dcterms:created>
  <dcterms:modified xsi:type="dcterms:W3CDTF">2024-11-04T16:46:30Z</dcterms:modified>
</cp:coreProperties>
</file>