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26_E95BA513.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0B_4133DDD5.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92" r:id="rId2"/>
    <p:sldId id="256" r:id="rId3"/>
    <p:sldId id="288" r:id="rId4"/>
    <p:sldId id="270" r:id="rId5"/>
    <p:sldId id="290" r:id="rId6"/>
    <p:sldId id="286" r:id="rId7"/>
    <p:sldId id="294" r:id="rId8"/>
    <p:sldId id="291" r:id="rId9"/>
    <p:sldId id="273" r:id="rId10"/>
    <p:sldId id="274" r:id="rId11"/>
    <p:sldId id="265" r:id="rId12"/>
    <p:sldId id="287" r:id="rId13"/>
    <p:sldId id="259" r:id="rId14"/>
    <p:sldId id="258" r:id="rId15"/>
    <p:sldId id="280" r:id="rId16"/>
    <p:sldId id="260" r:id="rId17"/>
    <p:sldId id="289" r:id="rId18"/>
    <p:sldId id="266" r:id="rId19"/>
    <p:sldId id="267" r:id="rId20"/>
    <p:sldId id="293" r:id="rId21"/>
    <p:sldId id="296" r:id="rId22"/>
    <p:sldId id="297" r:id="rId23"/>
    <p:sldId id="38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D22470-9645-EC19-5DB1-D5674EBF5CA1}" name="Assita Ouedraogo" initials="AO" userId="S::Ouedraogo_Assita@itf.org.uk::21ec7349-3bf7-4a4d-b765-5537cf3efb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4B8A2-A3D2-49FB-BFA1-1F20F018A561}" v="4" dt="2024-10-16T13:45:17.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59" d="100"/>
          <a:sy n="59" d="100"/>
        </p:scale>
        <p:origin x="1524" y="308"/>
      </p:cViewPr>
      <p:guideLst/>
    </p:cSldViewPr>
  </p:slideViewPr>
  <p:outlineViewPr>
    <p:cViewPr>
      <p:scale>
        <a:sx n="33" d="100"/>
        <a:sy n="33" d="100"/>
      </p:scale>
      <p:origin x="0" y="-3293"/>
    </p:cViewPr>
  </p:outlineViewPr>
  <p:notesTextViewPr>
    <p:cViewPr>
      <p:scale>
        <a:sx n="1" d="1"/>
        <a:sy n="1" d="1"/>
      </p:scale>
      <p:origin x="0" y="0"/>
    </p:cViewPr>
  </p:notesTextViewPr>
  <p:sorterViewPr>
    <p:cViewPr>
      <p:scale>
        <a:sx n="100" d="100"/>
        <a:sy n="100" d="100"/>
      </p:scale>
      <p:origin x="0" y="-1867"/>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omments/modernComment_10B_4133DDD5.xml><?xml version="1.0" encoding="utf-8"?>
<p188:cmLst xmlns:a="http://schemas.openxmlformats.org/drawingml/2006/main" xmlns:r="http://schemas.openxmlformats.org/officeDocument/2006/relationships" xmlns:p188="http://schemas.microsoft.com/office/powerpoint/2018/8/main">
  <p188:cm id="{62CEC95A-179F-49C9-9FAB-847E6EC1E774}" authorId="{49D22470-9645-EC19-5DB1-D5674EBF5CA1}" created="2024-06-10T22:42:14.688">
    <ac:deMkLst xmlns:ac="http://schemas.microsoft.com/office/drawing/2013/main/command">
      <pc:docMk xmlns:pc="http://schemas.microsoft.com/office/powerpoint/2013/main/command"/>
      <pc:sldMk xmlns:pc="http://schemas.microsoft.com/office/powerpoint/2013/main/command" cId="1093918165" sldId="267"/>
      <ac:picMk id="5" creationId="{2E275CE9-E3BD-1FB5-521E-A72A53DC5D1C}"/>
    </ac:deMkLst>
    <p188:txBody>
      <a:bodyPr/>
      <a:lstStyle/>
      <a:p>
        <a:r>
          <a:rPr lang="fr-CI"/>
          <a:t>Énoncé non revisable</a:t>
        </a:r>
      </a:p>
    </p188:txBody>
  </p188:cm>
</p188:cmLst>
</file>

<file path=ppt/comments/modernComment_126_E95BA513.xml><?xml version="1.0" encoding="utf-8"?>
<p188:cmLst xmlns:a="http://schemas.openxmlformats.org/drawingml/2006/main" xmlns:r="http://schemas.openxmlformats.org/officeDocument/2006/relationships" xmlns:p188="http://schemas.microsoft.com/office/powerpoint/2018/8/main">
  <p188:cm id="{FEDC0E94-88BE-4CD3-B342-938934CE0735}" authorId="{49D22470-9645-EC19-5DB1-D5674EBF5CA1}" created="2024-06-10T22:41:25.063">
    <pc:sldMkLst xmlns:pc="http://schemas.microsoft.com/office/powerpoint/2013/main/command">
      <pc:docMk/>
      <pc:sldMk cId="3915097363" sldId="294"/>
    </pc:sldMkLst>
    <p188:txBody>
      <a:bodyPr/>
      <a:lstStyle/>
      <a:p>
        <a:r>
          <a:rPr lang="fr-CI"/>
          <a:t>Énoncé non revisable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8781C-80B7-4804-A7A4-9E7A8C0127C8}" type="datetimeFigureOut">
              <a:rPr lang="en-US" smtClean="0"/>
              <a:t>11/4/2024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A9807-B2AA-4415-ADFB-386C0040CA0A}" type="slidenum">
              <a:rPr lang="en-US" smtClean="0"/>
              <a:t>‹#›</a:t>
            </a:fld>
            <a:endParaRPr lang="en-US"/>
          </a:p>
        </p:txBody>
      </p:sp>
    </p:spTree>
    <p:extLst>
      <p:ext uri="{BB962C8B-B14F-4D97-AF65-F5344CB8AC3E}">
        <p14:creationId xmlns:p14="http://schemas.microsoft.com/office/powerpoint/2010/main" val="235588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lnewstoday.com/articles/893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A9807-B2AA-4415-ADFB-386C0040CA0A}" type="slidenum">
              <a:rPr lang="en-US" smtClean="0"/>
              <a:t>1</a:t>
            </a:fld>
            <a:endParaRPr lang="en-US"/>
          </a:p>
        </p:txBody>
      </p:sp>
    </p:spTree>
    <p:extLst>
      <p:ext uri="{BB962C8B-B14F-4D97-AF65-F5344CB8AC3E}">
        <p14:creationId xmlns:p14="http://schemas.microsoft.com/office/powerpoint/2010/main" val="182713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légumes sont très sains.</a:t>
            </a:r>
          </a:p>
          <a:p>
            <a:endParaRPr lang="en-US" dirty="0"/>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Manger beaucoup de légumes et de fruits peut</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abaisser la tension artérielle,</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réduire le risque de maladie cardiaque et d'accident vasculaire cérébral,</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prévenir certains types de cancer,</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un risque plus faible de problèmes oculaires, </a:t>
            </a:r>
          </a:p>
          <a:p>
            <a:pPr marL="171450" indent="-171450">
              <a:buFont typeface="Arial" panose="020B0604020202020204" pitchFamily="34" charset="0"/>
              <a:buChar char="•"/>
            </a:pPr>
            <a:r>
              <a:rPr lang="en-US" dirty="0">
                <a:solidFill>
                  <a:srgbClr val="202124"/>
                </a:solidFill>
                <a:latin typeface="Roboto" panose="02000000000000000000" pitchFamily="2" charset="0"/>
              </a:rPr>
              <a:t>Aidez votre </a:t>
            </a:r>
            <a:r>
              <a:rPr lang="en-US" b="0" i="0" dirty="0">
                <a:solidFill>
                  <a:srgbClr val="202124"/>
                </a:solidFill>
                <a:effectLst/>
                <a:latin typeface="Roboto" panose="02000000000000000000" pitchFamily="2" charset="0"/>
              </a:rPr>
              <a:t>taux de sucre dans le sang</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aider à contrôler l'appétit.</a:t>
            </a:r>
          </a:p>
          <a:p>
            <a:pPr marL="171450" indent="-171450">
              <a:buFont typeface="Arial" panose="020B0604020202020204" pitchFamily="34" charset="0"/>
              <a:buChar char="•"/>
            </a:pPr>
            <a:endParaRPr lang="en-US" dirty="0">
              <a:solidFill>
                <a:srgbClr val="202124"/>
              </a:solidFill>
              <a:latin typeface="Roboto" panose="02000000000000000000" pitchFamily="2" charset="0"/>
            </a:endParaRPr>
          </a:p>
          <a:p>
            <a:pPr marL="171450" indent="-171450">
              <a:buFont typeface="Arial" panose="020B0604020202020204" pitchFamily="34" charset="0"/>
              <a:buChar char="•"/>
            </a:pPr>
            <a:r>
              <a:rPr lang="en-US" dirty="0">
                <a:solidFill>
                  <a:srgbClr val="202124"/>
                </a:solidFill>
                <a:latin typeface="Roboto" panose="02000000000000000000" pitchFamily="2" charset="0"/>
              </a:rPr>
              <a:t>La moitié de votre alimentation doit être constituée de fruits et de légumes.  Les fruits et légumes frais, surgelés ou en conserve sont tous excellents. </a:t>
            </a:r>
          </a:p>
          <a:p>
            <a:pPr marL="171450" indent="-171450">
              <a:buFont typeface="Arial" panose="020B0604020202020204" pitchFamily="34" charset="0"/>
              <a:buChar char="•"/>
            </a:pPr>
            <a:r>
              <a:rPr lang="en-US" dirty="0">
                <a:solidFill>
                  <a:srgbClr val="202124"/>
                </a:solidFill>
                <a:latin typeface="Roboto" panose="02000000000000000000" pitchFamily="2" charset="0"/>
              </a:rPr>
              <a:t>Si vous achetez des légumes en conserve, choisissez-les à faible teneur en sel.</a:t>
            </a:r>
          </a:p>
        </p:txBody>
      </p:sp>
      <p:sp>
        <p:nvSpPr>
          <p:cNvPr id="4" name="Slide Number Placeholder 3"/>
          <p:cNvSpPr>
            <a:spLocks noGrp="1"/>
          </p:cNvSpPr>
          <p:nvPr>
            <p:ph type="sldNum" sz="quarter" idx="5"/>
          </p:nvPr>
        </p:nvSpPr>
        <p:spPr/>
        <p:txBody>
          <a:bodyPr/>
          <a:lstStyle/>
          <a:p>
            <a:fld id="{B1DA9807-B2AA-4415-ADFB-386C0040CA0A}" type="slidenum">
              <a:rPr lang="en-US" smtClean="0"/>
              <a:t>10</a:t>
            </a:fld>
            <a:endParaRPr lang="en-US"/>
          </a:p>
        </p:txBody>
      </p:sp>
    </p:spTree>
    <p:extLst>
      <p:ext uri="{BB962C8B-B14F-4D97-AF65-F5344CB8AC3E}">
        <p14:creationId xmlns:p14="http://schemas.microsoft.com/office/powerpoint/2010/main" val="414509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77888"/>
            <a:ext cx="4468813" cy="3351212"/>
          </a:xfrm>
        </p:spPr>
      </p:sp>
      <p:sp>
        <p:nvSpPr>
          <p:cNvPr id="3" name="Notes Placeholder 2"/>
          <p:cNvSpPr>
            <a:spLocks noGrp="1"/>
          </p:cNvSpPr>
          <p:nvPr>
            <p:ph type="body" idx="1"/>
          </p:nvPr>
        </p:nvSpPr>
        <p:spPr>
          <a:xfrm>
            <a:off x="1248032" y="4400550"/>
            <a:ext cx="4924168" cy="3600450"/>
          </a:xfrm>
        </p:spPr>
        <p:txBody>
          <a:bodyPr/>
          <a:lstStyle/>
          <a:p>
            <a:r>
              <a:rPr lang="en-US" sz="1400" b="1" i="0" dirty="0">
                <a:solidFill>
                  <a:srgbClr val="333333"/>
                </a:solidFill>
                <a:effectLst/>
              </a:rPr>
              <a:t>Le nombre de portions que vous consommez détermine le nombre de calories que vous absorbez. Manger trop de calories par jour est lié au surpoids et à l'obésité.</a:t>
            </a:r>
          </a:p>
          <a:p>
            <a:endParaRPr lang="en-US" sz="1400" b="1" i="0" dirty="0">
              <a:solidFill>
                <a:srgbClr val="333333"/>
              </a:solidFill>
              <a:effectLst/>
            </a:endParaRPr>
          </a:p>
          <a:p>
            <a:r>
              <a:rPr lang="en-US" sz="1400" b="1" i="0" dirty="0">
                <a:solidFill>
                  <a:srgbClr val="333333"/>
                </a:solidFill>
                <a:effectLst/>
              </a:rPr>
              <a:t>Nutriments à réduire : Les graisses saturées, le sodium et les sucres ajoutés.</a:t>
            </a:r>
          </a:p>
          <a:p>
            <a:endParaRPr lang="en-US" sz="1400" b="1" i="0" dirty="0">
              <a:solidFill>
                <a:srgbClr val="333333"/>
              </a:solidFill>
              <a:effectLst/>
            </a:endParaRPr>
          </a:p>
          <a:p>
            <a:r>
              <a:rPr lang="en-US" sz="1400" b="1" i="0" dirty="0">
                <a:solidFill>
                  <a:srgbClr val="333333"/>
                </a:solidFill>
                <a:effectLst/>
              </a:rPr>
              <a:t>Que sont les sucres ajoutés et en quoi sont-ils différents des sucres totaux ?</a:t>
            </a:r>
          </a:p>
          <a:p>
            <a:endParaRPr lang="en-US" sz="1400" b="1" i="0" dirty="0">
              <a:solidFill>
                <a:srgbClr val="333333"/>
              </a:solidFill>
              <a:effectLst/>
            </a:endParaRPr>
          </a:p>
          <a:p>
            <a:r>
              <a:rPr lang="en-US" sz="1400" b="1" i="0" dirty="0">
                <a:solidFill>
                  <a:srgbClr val="333333"/>
                </a:solidFill>
                <a:effectLst/>
              </a:rPr>
              <a:t>Nutriments à consommer en plus grande quantité : Fibres alimentaires, vitamine D, calcium, fer et potassium.</a:t>
            </a:r>
            <a:endParaRPr lang="en-US" sz="1400" b="0" i="0" dirty="0">
              <a:solidFill>
                <a:srgbClr val="333333"/>
              </a:solidFill>
              <a:effectLst/>
            </a:endParaRPr>
          </a:p>
          <a:p>
            <a:endParaRPr lang="en-US" b="0" i="0" dirty="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11</a:t>
            </a:fld>
            <a:endParaRPr lang="en-US"/>
          </a:p>
        </p:txBody>
      </p:sp>
    </p:spTree>
    <p:extLst>
      <p:ext uri="{BB962C8B-B14F-4D97-AF65-F5344CB8AC3E}">
        <p14:creationId xmlns:p14="http://schemas.microsoft.com/office/powerpoint/2010/main" val="82101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220730" cy="3600450"/>
          </a:xfrm>
        </p:spPr>
        <p:txBody>
          <a:bodyPr/>
          <a:lstStyle/>
          <a:p>
            <a:pPr marL="284163" indent="-284163" algn="l">
              <a:buFont typeface="Arial" panose="020B0604020202020204" pitchFamily="34" charset="0"/>
              <a:buChar char="•"/>
            </a:pPr>
            <a:r>
              <a:rPr lang="en-US" sz="1400" b="0" i="0" dirty="0">
                <a:solidFill>
                  <a:srgbClr val="202124"/>
                </a:solidFill>
                <a:effectLst/>
              </a:rPr>
              <a:t>Les aliments qui nous apportent du calcium, de la vitamine D et des minéraux sont importants pour nos os.</a:t>
            </a:r>
          </a:p>
          <a:p>
            <a:pPr marL="284163" indent="-284163" algn="l">
              <a:buFont typeface="Arial" panose="020B0604020202020204" pitchFamily="34" charset="0"/>
              <a:buChar char="•"/>
            </a:pPr>
            <a:endParaRPr lang="en-US" sz="1400" dirty="0">
              <a:solidFill>
                <a:srgbClr val="202124"/>
              </a:solidFill>
            </a:endParaRPr>
          </a:p>
          <a:p>
            <a:pPr marL="284163" indent="-284163" algn="l">
              <a:buFont typeface="Arial" panose="020B0604020202020204" pitchFamily="34" charset="0"/>
              <a:buChar char="•"/>
            </a:pPr>
            <a:endParaRPr lang="en-US" sz="1400" b="0" i="0" dirty="0">
              <a:solidFill>
                <a:srgbClr val="202124"/>
              </a:solidFill>
              <a:effectLst/>
            </a:endParaRPr>
          </a:p>
          <a:p>
            <a:pPr marL="284163" indent="-284163" algn="l">
              <a:buFont typeface="Arial" panose="020B0604020202020204" pitchFamily="34" charset="0"/>
              <a:buChar char="•"/>
            </a:pPr>
            <a:r>
              <a:rPr lang="en-US" sz="1400" b="0" i="0" dirty="0">
                <a:solidFill>
                  <a:srgbClr val="202124"/>
                </a:solidFill>
                <a:effectLst/>
              </a:rPr>
              <a:t>le lait, le fromage et les autres produits laitiers.</a:t>
            </a:r>
          </a:p>
          <a:p>
            <a:pPr marL="284163" indent="-284163" algn="l">
              <a:buFont typeface="Arial" panose="020B0604020202020204" pitchFamily="34" charset="0"/>
              <a:buChar char="•"/>
            </a:pPr>
            <a:r>
              <a:rPr lang="en-US" sz="1400" b="0" i="0" dirty="0">
                <a:solidFill>
                  <a:srgbClr val="202124"/>
                </a:solidFill>
                <a:effectLst/>
              </a:rPr>
              <a:t>les légumes à feuilles vertes, tels que le brocoli, le chou et le gombo, mais pas les épinards.</a:t>
            </a:r>
          </a:p>
          <a:p>
            <a:pPr marL="284163" indent="-284163">
              <a:buFont typeface="Arial" panose="020B0604020202020204" pitchFamily="34" charset="0"/>
              <a:buChar char="•"/>
            </a:pPr>
            <a:r>
              <a:rPr lang="en-US" sz="1400" dirty="0">
                <a:solidFill>
                  <a:srgbClr val="202124"/>
                </a:solidFill>
              </a:rPr>
              <a:t>fèves de </a:t>
            </a:r>
            <a:r>
              <a:rPr lang="en-US" sz="1400" b="0" i="0" dirty="0">
                <a:solidFill>
                  <a:srgbClr val="202124"/>
                </a:solidFill>
                <a:effectLst/>
              </a:rPr>
              <a:t>soja </a:t>
            </a:r>
            <a:r>
              <a:rPr lang="en-US" sz="1400" dirty="0">
                <a:solidFill>
                  <a:srgbClr val="202124"/>
                </a:solidFill>
              </a:rPr>
              <a:t>et tofu</a:t>
            </a:r>
            <a:endParaRPr lang="en-US" sz="1400" b="0" i="0" dirty="0">
              <a:solidFill>
                <a:srgbClr val="202124"/>
              </a:solidFill>
              <a:effectLst/>
            </a:endParaRPr>
          </a:p>
          <a:p>
            <a:pPr marL="284163" indent="-284163" algn="l">
              <a:buFont typeface="Arial" panose="020B0604020202020204" pitchFamily="34" charset="0"/>
              <a:buChar char="•"/>
            </a:pPr>
            <a:r>
              <a:rPr lang="en-US" sz="1400" b="0" i="0" dirty="0">
                <a:solidFill>
                  <a:srgbClr val="202124"/>
                </a:solidFill>
                <a:effectLst/>
              </a:rPr>
              <a:t>les boissons à base de plantes (telles que les boissons au soja) enrichies en calcium.</a:t>
            </a:r>
          </a:p>
          <a:p>
            <a:pPr marL="284163" indent="-284163" algn="l">
              <a:buFont typeface="Arial" panose="020B0604020202020204" pitchFamily="34" charset="0"/>
              <a:buChar char="•"/>
            </a:pPr>
            <a:r>
              <a:rPr lang="en-US" sz="1400" b="0" i="0" dirty="0">
                <a:solidFill>
                  <a:srgbClr val="202124"/>
                </a:solidFill>
                <a:effectLst/>
              </a:rPr>
              <a:t>écrous</a:t>
            </a:r>
          </a:p>
          <a:p>
            <a:pPr marL="284163" indent="-284163" algn="l">
              <a:buFont typeface="Arial" panose="020B0604020202020204" pitchFamily="34" charset="0"/>
              <a:buChar char="•"/>
            </a:pPr>
            <a:r>
              <a:rPr lang="en-US" sz="1400" b="0" i="0" dirty="0">
                <a:solidFill>
                  <a:srgbClr val="202124"/>
                </a:solidFill>
                <a:effectLst/>
              </a:rPr>
              <a:t>les poissons dont on mange les arêtes, comme les sardines et les pilchards.</a:t>
            </a:r>
          </a:p>
          <a:p>
            <a:pPr marL="284163" indent="-284163" algn="l">
              <a:buFont typeface="Arial" panose="020B0604020202020204" pitchFamily="34" charset="0"/>
              <a:buChar char="•"/>
            </a:pPr>
            <a:r>
              <a:rPr lang="en-US" sz="1400" dirty="0">
                <a:solidFill>
                  <a:srgbClr val="202124"/>
                </a:solidFill>
              </a:rPr>
              <a:t>Saumon et thon</a:t>
            </a:r>
          </a:p>
          <a:p>
            <a:pPr marL="284163" indent="-284163" algn="l">
              <a:buFont typeface="Arial" panose="020B0604020202020204" pitchFamily="34" charset="0"/>
              <a:buChar char="•"/>
            </a:pPr>
            <a:r>
              <a:rPr lang="en-US" sz="1400" b="0" i="0" dirty="0">
                <a:solidFill>
                  <a:srgbClr val="202124"/>
                </a:solidFill>
                <a:effectLst/>
              </a:rPr>
              <a:t>Œufs</a:t>
            </a:r>
          </a:p>
          <a:p>
            <a:pPr marL="284163" indent="-284163" algn="l">
              <a:buFont typeface="Arial" panose="020B0604020202020204" pitchFamily="34" charset="0"/>
              <a:buChar char="•"/>
            </a:pPr>
            <a:r>
              <a:rPr lang="en-US" sz="1400" dirty="0">
                <a:solidFill>
                  <a:srgbClr val="202124"/>
                </a:solidFill>
              </a:rPr>
              <a:t>Champignons séchés au soleil</a:t>
            </a:r>
          </a:p>
          <a:p>
            <a:pPr marL="284163" indent="-284163" algn="l">
              <a:buFont typeface="Arial" panose="020B0604020202020204" pitchFamily="34" charset="0"/>
              <a:buChar char="•"/>
            </a:pPr>
            <a:r>
              <a:rPr lang="en-US" sz="1400" b="0" i="0" dirty="0">
                <a:solidFill>
                  <a:srgbClr val="202124"/>
                </a:solidFill>
                <a:effectLst/>
              </a:rPr>
              <a:t>légumes</a:t>
            </a: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12</a:t>
            </a:fld>
            <a:endParaRPr lang="en-US"/>
          </a:p>
        </p:txBody>
      </p:sp>
    </p:spTree>
    <p:extLst>
      <p:ext uri="{BB962C8B-B14F-4D97-AF65-F5344CB8AC3E}">
        <p14:creationId xmlns:p14="http://schemas.microsoft.com/office/powerpoint/2010/main" val="2800834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949778" cy="3600450"/>
          </a:xfrm>
        </p:spPr>
        <p:txBody>
          <a:bodyPr/>
          <a:lstStyle/>
          <a:p>
            <a:r>
              <a:rPr lang="en-US" dirty="0"/>
              <a:t>Les mêmes choix alimentaires que ceux indiqués sur MyPlate nous aident à contrôler la tension artérielle.</a:t>
            </a:r>
          </a:p>
          <a:p>
            <a:endParaRPr lang="en-US" sz="1400" dirty="0">
              <a:solidFill>
                <a:srgbClr val="202124"/>
              </a:solidFill>
            </a:endParaRPr>
          </a:p>
          <a:p>
            <a:r>
              <a:rPr lang="en-US" sz="1400" b="1" i="0" dirty="0">
                <a:solidFill>
                  <a:srgbClr val="202124"/>
                </a:solidFill>
                <a:effectLst/>
              </a:rPr>
              <a:t>Éviter les </a:t>
            </a:r>
            <a:r>
              <a:rPr lang="en-US" sz="1400" b="0" i="0" dirty="0">
                <a:solidFill>
                  <a:srgbClr val="202124"/>
                </a:solidFill>
                <a:effectLst/>
              </a:rPr>
              <a:t>aliments transformés contenant du sel ajouté (</a:t>
            </a:r>
            <a:r>
              <a:rPr lang="en-US" sz="1400" dirty="0">
                <a:solidFill>
                  <a:srgbClr val="202124"/>
                </a:solidFill>
              </a:rPr>
              <a:t>si possible, opter pour des versions à faible teneur en sodium des aliments en conserve).</a:t>
            </a:r>
            <a:endParaRPr lang="en-US" sz="1400" b="0" i="0" dirty="0">
              <a:solidFill>
                <a:srgbClr val="202124"/>
              </a:solidFill>
              <a:effectLst/>
            </a:endParaRPr>
          </a:p>
          <a:p>
            <a:pPr>
              <a:buFont typeface="Arial" panose="020B0604020202020204" pitchFamily="34" charset="0"/>
              <a:buChar char="•"/>
            </a:pPr>
            <a:r>
              <a:rPr lang="en-US" sz="1400" b="0" i="0" dirty="0">
                <a:solidFill>
                  <a:srgbClr val="202124"/>
                </a:solidFill>
                <a:effectLst/>
              </a:rPr>
              <a:t>Les sucres ajoutés </a:t>
            </a:r>
            <a:r>
              <a:rPr lang="en-US" sz="1400" dirty="0">
                <a:solidFill>
                  <a:srgbClr val="202124"/>
                </a:solidFill>
              </a:rPr>
              <a:t>ont un effet similaire à celui du sel. Évitez donc les aliments et les boissons contenant des sucres ajoutés, ou ceux étiquetés comme "allégés", tels que les yaourts et les fruits en conserve.</a:t>
            </a:r>
          </a:p>
          <a:p>
            <a:pPr algn="l">
              <a:buFont typeface="Arial" panose="020B0604020202020204" pitchFamily="34" charset="0"/>
              <a:buChar char="•"/>
            </a:pPr>
            <a:r>
              <a:rPr lang="en-US" sz="1400" b="0" i="0" dirty="0">
                <a:solidFill>
                  <a:srgbClr val="202124"/>
                </a:solidFill>
                <a:effectLst/>
              </a:rPr>
              <a:t>Utilisez une petite quantité de sel sur vos aliments et n'en ajoutez pas pendant la cuisson. </a:t>
            </a:r>
          </a:p>
          <a:p>
            <a:pPr algn="l">
              <a:buFont typeface="Arial" panose="020B0604020202020204" pitchFamily="34" charset="0"/>
              <a:buChar char="•"/>
            </a:pPr>
            <a:endParaRPr lang="en-US" sz="1400" b="0" i="0" dirty="0">
              <a:solidFill>
                <a:srgbClr val="202124"/>
              </a:solidFill>
              <a:effectLst/>
            </a:endParaRPr>
          </a:p>
          <a:p>
            <a:pPr algn="l"/>
            <a:r>
              <a:rPr lang="en-US" sz="1400" b="1" i="0" u="none" strike="noStrike" baseline="0" dirty="0">
                <a:solidFill>
                  <a:srgbClr val="20407E"/>
                </a:solidFill>
              </a:rPr>
              <a:t>Choisissez des aliments qui vous permettent d'être en bonne santé</a:t>
            </a:r>
          </a:p>
          <a:p>
            <a:pPr algn="l"/>
            <a:r>
              <a:rPr lang="en-US" sz="1400" b="0" i="0" u="none" strike="noStrike" baseline="0" dirty="0">
                <a:solidFill>
                  <a:srgbClr val="20407E"/>
                </a:solidFill>
              </a:rPr>
              <a:t>Consommez 5 fruits et légumes par jour</a:t>
            </a:r>
          </a:p>
          <a:p>
            <a:pPr algn="l"/>
            <a:r>
              <a:rPr lang="en-US" sz="1400" b="0" i="0" u="none" strike="noStrike" baseline="0" dirty="0">
                <a:solidFill>
                  <a:srgbClr val="20407E"/>
                </a:solidFill>
              </a:rPr>
              <a:t>Consommer 3 portions de produits laitiers allégés par jour</a:t>
            </a:r>
          </a:p>
          <a:p>
            <a:pPr algn="l"/>
            <a:r>
              <a:rPr lang="en-US" sz="1400" b="0" i="0" u="none" strike="noStrike" baseline="0" dirty="0">
                <a:solidFill>
                  <a:srgbClr val="20407E"/>
                </a:solidFill>
              </a:rPr>
              <a:t>Mangez de la viande, du poulet, du poisson et des haricots sans sel ajouté.</a:t>
            </a:r>
          </a:p>
          <a:p>
            <a:pPr algn="l"/>
            <a:r>
              <a:rPr lang="en-US" sz="1400" b="0" i="0" u="none" strike="noStrike" baseline="0" dirty="0">
                <a:solidFill>
                  <a:srgbClr val="20407E"/>
                </a:solidFill>
              </a:rPr>
              <a:t>Prendre un comprimé de vitamine D par jour</a:t>
            </a:r>
          </a:p>
          <a:p>
            <a:pPr algn="l"/>
            <a:endParaRPr lang="en-US" sz="1400" b="0" i="0" u="none" strike="noStrike" baseline="0" dirty="0">
              <a:solidFill>
                <a:srgbClr val="20407E"/>
              </a:solidFill>
            </a:endParaRPr>
          </a:p>
          <a:p>
            <a:pPr algn="l"/>
            <a:r>
              <a:rPr lang="en-US" sz="1400" b="1" i="0" u="none" strike="noStrike" baseline="0" dirty="0">
                <a:solidFill>
                  <a:srgbClr val="20407E"/>
                </a:solidFill>
              </a:rPr>
              <a:t>Éviter les aliments susceptibles d'augmenter la tension artérielle</a:t>
            </a:r>
          </a:p>
          <a:p>
            <a:pPr algn="l"/>
            <a:r>
              <a:rPr lang="en-US" sz="1400" b="0" i="0" u="none" strike="noStrike" baseline="0" dirty="0">
                <a:solidFill>
                  <a:srgbClr val="20407E"/>
                </a:solidFill>
              </a:rPr>
              <a:t>Éviter la malbouffe, les aliments transformés et la restauration rapide</a:t>
            </a:r>
          </a:p>
          <a:p>
            <a:pPr algn="l"/>
            <a:r>
              <a:rPr lang="en-US" sz="1400" b="0" i="0" u="none" strike="noStrike" baseline="0" dirty="0">
                <a:solidFill>
                  <a:srgbClr val="20407E"/>
                </a:solidFill>
              </a:rPr>
              <a:t>Éviter les aliments et les boissons contenant des sucres ajoutés</a:t>
            </a:r>
          </a:p>
          <a:p>
            <a:pPr algn="l"/>
            <a:r>
              <a:rPr lang="en-US" sz="1400" b="0" i="0" u="none" strike="noStrike" baseline="0" dirty="0">
                <a:solidFill>
                  <a:srgbClr val="20407E"/>
                </a:solidFill>
              </a:rPr>
              <a:t>Évitez les en-cas salés, la charcuterie et les assaisonnements salés.</a:t>
            </a:r>
            <a:endParaRPr lang="en-US" sz="1400" b="0" i="0" dirty="0">
              <a:solidFill>
                <a:srgbClr val="202124"/>
              </a:solidFill>
              <a:effectLst/>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13</a:t>
            </a:fld>
            <a:endParaRPr lang="en-US"/>
          </a:p>
        </p:txBody>
      </p:sp>
    </p:spTree>
    <p:extLst>
      <p:ext uri="{BB962C8B-B14F-4D97-AF65-F5344CB8AC3E}">
        <p14:creationId xmlns:p14="http://schemas.microsoft.com/office/powerpoint/2010/main" val="152888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Suivre MyPlate est la meilleure approche pour maintenir un poids sain.  </a:t>
            </a:r>
          </a:p>
          <a:p>
            <a:endParaRPr lang="en-US" dirty="0"/>
          </a:p>
          <a:p>
            <a:r>
              <a:rPr lang="en-US" b="0" i="0" dirty="0">
                <a:solidFill>
                  <a:srgbClr val="202124"/>
                </a:solidFill>
                <a:effectLst/>
                <a:latin typeface="Roboto" panose="02000000000000000000" pitchFamily="2" charset="0"/>
              </a:rPr>
              <a:t>Mangez plus de </a:t>
            </a:r>
            <a:r>
              <a:rPr lang="en-US" b="1" i="0" dirty="0">
                <a:solidFill>
                  <a:srgbClr val="202124"/>
                </a:solidFill>
                <a:effectLst/>
                <a:latin typeface="Roboto" panose="02000000000000000000" pitchFamily="2" charset="0"/>
              </a:rPr>
              <a:t>fruits sans sucre ajouté, de légumes, de céréales complètes, de lait et de produits laitiers sans matière grasse ou à faible teneur en matière grasse</a:t>
            </a:r>
            <a:r>
              <a:rPr lang="en-US" b="0" i="0" dirty="0">
                <a:solidFill>
                  <a:srgbClr val="202124"/>
                </a:solidFill>
                <a:effectLst/>
                <a:latin typeface="Roboto" panose="02000000000000000000" pitchFamily="2" charset="0"/>
              </a:rPr>
              <a:t>. </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Inclut une variété d'aliments protéinés tels que les fruits de mer, les viandes maigres, le poulet et la dinde sans peau, les œufs, les légumineuses (haricots et pois), les noix et les graines. </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est pauvre en sucres ajoutés, en sodium, en graisses saturées, en graisses trans et en cholestérol.</a:t>
            </a:r>
          </a:p>
          <a:p>
            <a:endParaRPr lang="en-US" b="0" i="0" dirty="0">
              <a:solidFill>
                <a:srgbClr val="202124"/>
              </a:solidFill>
              <a:effectLst/>
              <a:latin typeface="Roboto" panose="02000000000000000000" pitchFamily="2" charset="0"/>
            </a:endParaRPr>
          </a:p>
          <a:p>
            <a:endParaRPr lang="en-US" b="0" i="0" dirty="0">
              <a:solidFill>
                <a:srgbClr val="202124"/>
              </a:solidFill>
              <a:effectLst/>
              <a:latin typeface="Roboto" panose="02000000000000000000" pitchFamily="2" charset="0"/>
            </a:endParaRPr>
          </a:p>
          <a:p>
            <a:r>
              <a:rPr lang="en-US" dirty="0">
                <a:solidFill>
                  <a:srgbClr val="202124"/>
                </a:solidFill>
                <a:latin typeface="Roboto" panose="02000000000000000000" pitchFamily="2" charset="0"/>
              </a:rPr>
              <a:t>L'exercice physique contribue à la perte de poids ! </a:t>
            </a:r>
          </a:p>
        </p:txBody>
      </p:sp>
      <p:sp>
        <p:nvSpPr>
          <p:cNvPr id="4" name="Slide Number Placeholder 3"/>
          <p:cNvSpPr>
            <a:spLocks noGrp="1"/>
          </p:cNvSpPr>
          <p:nvPr>
            <p:ph type="sldNum" sz="quarter" idx="5"/>
          </p:nvPr>
        </p:nvSpPr>
        <p:spPr/>
        <p:txBody>
          <a:bodyPr/>
          <a:lstStyle/>
          <a:p>
            <a:fld id="{B1DA9807-B2AA-4415-ADFB-386C0040CA0A}" type="slidenum">
              <a:rPr lang="en-US" smtClean="0"/>
              <a:t>14</a:t>
            </a:fld>
            <a:endParaRPr lang="en-US"/>
          </a:p>
        </p:txBody>
      </p:sp>
    </p:spTree>
    <p:extLst>
      <p:ext uri="{BB962C8B-B14F-4D97-AF65-F5344CB8AC3E}">
        <p14:creationId xmlns:p14="http://schemas.microsoft.com/office/powerpoint/2010/main" val="44017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rPr>
              <a:t>Contrôler ses portions ne signifie pas qu'il faille manger des quantités infimes ou mesurer précisément la quantité à manger.</a:t>
            </a:r>
          </a:p>
          <a:p>
            <a:endParaRPr lang="en-US" dirty="0">
              <a:solidFill>
                <a:srgbClr val="333333"/>
              </a:solidFill>
            </a:endParaRPr>
          </a:p>
          <a:p>
            <a:r>
              <a:rPr lang="en-US" i="0" dirty="0">
                <a:solidFill>
                  <a:srgbClr val="333333"/>
                </a:solidFill>
                <a:effectLst/>
              </a:rPr>
              <a:t> Mais si nous mangeons trop, nous devons peut-être réapprendre à notre cerveau à considérer qu'une portion plus petite que la normale est suffisamment satisfaisante. Voici quelques astuces à essayer :</a:t>
            </a:r>
          </a:p>
          <a:p>
            <a:r>
              <a:rPr lang="en-US" i="0" dirty="0">
                <a:solidFill>
                  <a:srgbClr val="333333"/>
                </a:solidFill>
                <a:effectLst/>
              </a:rPr>
              <a:t>Soyez sélectif dans le choix de vos secondes</a:t>
            </a:r>
          </a:p>
          <a:p>
            <a:r>
              <a:rPr lang="en-US" dirty="0">
                <a:solidFill>
                  <a:srgbClr val="333333"/>
                </a:solidFill>
              </a:rPr>
              <a:t>Boire de l'eau avant de commencer à manger</a:t>
            </a:r>
          </a:p>
          <a:p>
            <a:r>
              <a:rPr lang="en-US" i="0" dirty="0">
                <a:solidFill>
                  <a:srgbClr val="333333"/>
                </a:solidFill>
                <a:effectLst/>
              </a:rPr>
              <a:t>Consultez les étiquettes des aliments ou le tableau ci-dessus pour connaître la taille des portions saines.</a:t>
            </a:r>
          </a:p>
          <a:p>
            <a:r>
              <a:rPr lang="en-US" dirty="0">
                <a:solidFill>
                  <a:srgbClr val="333333"/>
                </a:solidFill>
              </a:rPr>
              <a:t>Faites le plein de fruits et de légumes dès le début afin d'atténuer la sensation de faim.</a:t>
            </a:r>
          </a:p>
          <a:p>
            <a:endParaRPr lang="en-US" b="1" dirty="0">
              <a:solidFill>
                <a:srgbClr val="333333"/>
              </a:solidFill>
            </a:endParaRPr>
          </a:p>
          <a:p>
            <a:pPr algn="l"/>
            <a:r>
              <a:rPr lang="en-US" b="0" i="0" dirty="0">
                <a:solidFill>
                  <a:srgbClr val="333333"/>
                </a:solidFill>
                <a:effectLst/>
              </a:rPr>
              <a:t>Au lieu d'opter pour de petites portions insatisfaisantes d'aliments à forte densité énergétique, essayez ces options moins énergivores en les remplaçant :</a:t>
            </a:r>
          </a:p>
          <a:p>
            <a:pPr algn="l">
              <a:buFont typeface="Arial" panose="020B0604020202020204" pitchFamily="34" charset="0"/>
              <a:buChar char="•"/>
            </a:pPr>
            <a:r>
              <a:rPr lang="en-US" b="0" i="0" dirty="0">
                <a:solidFill>
                  <a:srgbClr val="333333"/>
                </a:solidFill>
                <a:effectLst/>
              </a:rPr>
              <a:t>       Chips ou crackers pour le pop-corn nature</a:t>
            </a:r>
          </a:p>
          <a:p>
            <a:pPr algn="l">
              <a:buFont typeface="Arial" panose="020B0604020202020204" pitchFamily="34" charset="0"/>
              <a:buChar char="•"/>
            </a:pPr>
            <a:r>
              <a:rPr lang="en-US" b="0" i="0" dirty="0">
                <a:solidFill>
                  <a:srgbClr val="333333"/>
                </a:solidFill>
                <a:effectLst/>
              </a:rPr>
              <a:t>        un muffin aux baies pour les baies fraîches</a:t>
            </a:r>
          </a:p>
          <a:p>
            <a:pPr algn="l">
              <a:buFont typeface="Arial" panose="020B0604020202020204" pitchFamily="34" charset="0"/>
              <a:buChar char="•"/>
            </a:pPr>
            <a:r>
              <a:rPr lang="en-US" b="0" i="0" dirty="0">
                <a:solidFill>
                  <a:srgbClr val="333333"/>
                </a:solidFill>
                <a:effectLst/>
              </a:rPr>
              <a:t>        fromage pour yaourt allégé sans sucre</a:t>
            </a:r>
          </a:p>
          <a:p>
            <a:pPr algn="l">
              <a:buFont typeface="Arial" panose="020B0604020202020204" pitchFamily="34" charset="0"/>
              <a:buChar char="•"/>
            </a:pPr>
            <a:r>
              <a:rPr lang="en-US" b="0" i="0" dirty="0">
                <a:solidFill>
                  <a:srgbClr val="333333"/>
                </a:solidFill>
                <a:effectLst/>
              </a:rPr>
              <a:t>        pain à l'ail ou pain pita complet ou tortilla</a:t>
            </a:r>
          </a:p>
          <a:p>
            <a:pPr algn="l">
              <a:buFont typeface="Arial" panose="020B0604020202020204" pitchFamily="34" charset="0"/>
              <a:buChar char="•"/>
            </a:pPr>
            <a:r>
              <a:rPr lang="en-US" dirty="0">
                <a:solidFill>
                  <a:srgbClr val="333333"/>
                </a:solidFill>
              </a:rPr>
              <a:t>        Utiliser des assiettes plus petites</a:t>
            </a:r>
          </a:p>
          <a:p>
            <a:pPr>
              <a:buFont typeface="Arial" panose="020B0604020202020204" pitchFamily="34" charset="0"/>
              <a:buChar char="•"/>
            </a:pPr>
            <a:r>
              <a:rPr lang="en-US" i="0" dirty="0">
                <a:solidFill>
                  <a:srgbClr val="333333"/>
                </a:solidFill>
                <a:effectLst/>
              </a:rPr>
              <a:t>        Soyez sélectif dans le choix de vos secondes</a:t>
            </a:r>
          </a:p>
          <a:p>
            <a:pPr algn="l">
              <a:buFont typeface="Arial" panose="020B0604020202020204" pitchFamily="34" charset="0"/>
              <a:buChar char="•"/>
            </a:pPr>
            <a:endParaRPr lang="en-US" b="0" i="0" dirty="0">
              <a:solidFill>
                <a:srgbClr val="333333"/>
              </a:solidFill>
              <a:effectLst/>
              <a:latin typeface="Trebuchet"/>
            </a:endParaRPr>
          </a:p>
          <a:p>
            <a:endParaRPr lang="en-US" b="1" i="0" dirty="0">
              <a:solidFill>
                <a:srgbClr val="333333"/>
              </a:solidFill>
              <a:effectLst/>
              <a:latin typeface="bhfbold"/>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15</a:t>
            </a:fld>
            <a:endParaRPr lang="en-US"/>
          </a:p>
        </p:txBody>
      </p:sp>
    </p:spTree>
    <p:extLst>
      <p:ext uri="{BB962C8B-B14F-4D97-AF65-F5344CB8AC3E}">
        <p14:creationId xmlns:p14="http://schemas.microsoft.com/office/powerpoint/2010/main" val="395877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DA9807-B2AA-4415-ADFB-386C0040CA0A}" type="slidenum">
              <a:rPr lang="en-US" smtClean="0"/>
              <a:t>16</a:t>
            </a:fld>
            <a:endParaRPr lang="en-US"/>
          </a:p>
        </p:txBody>
      </p:sp>
      <p:sp>
        <p:nvSpPr>
          <p:cNvPr id="8" name="TextBox 7">
            <a:extLst>
              <a:ext uri="{FF2B5EF4-FFF2-40B4-BE49-F238E27FC236}">
                <a16:creationId xmlns:a16="http://schemas.microsoft.com/office/drawing/2014/main" id="{E8027952-AD62-2936-4B28-BE7517B19707}"/>
              </a:ext>
            </a:extLst>
          </p:cNvPr>
          <p:cNvSpPr txBox="1"/>
          <p:nvPr/>
        </p:nvSpPr>
        <p:spPr>
          <a:xfrm>
            <a:off x="753762" y="4631114"/>
            <a:ext cx="5647038" cy="2739211"/>
          </a:xfrm>
          <a:prstGeom prst="rect">
            <a:avLst/>
          </a:prstGeom>
          <a:noFill/>
        </p:spPr>
        <p:txBody>
          <a:bodyPr wrap="square">
            <a:spAutoFit/>
          </a:bodyPr>
          <a:lstStyle/>
          <a:p>
            <a:pPr marL="234950" indent="-234950" algn="l">
              <a:buFont typeface="Arial" panose="020B0604020202020204" pitchFamily="34" charset="0"/>
              <a:buChar char="•"/>
            </a:pPr>
            <a:r>
              <a:rPr lang="en-US" sz="1400" b="0" i="0" dirty="0">
                <a:solidFill>
                  <a:srgbClr val="202124"/>
                </a:solidFill>
                <a:effectLst/>
              </a:rPr>
              <a:t>le lait, le fromage et le yaourt.  Choisissez des produits laitiers à faible teneur en matières grasses ou sans matières grasses et sans sucre ajouté. 3 portions par jour !</a:t>
            </a:r>
          </a:p>
          <a:p>
            <a:pPr marL="234950" indent="-234950" algn="l">
              <a:buFont typeface="Arial" panose="020B0604020202020204" pitchFamily="34" charset="0"/>
              <a:buChar char="•"/>
            </a:pPr>
            <a:r>
              <a:rPr lang="en-US" sz="1400" b="0" i="0" dirty="0">
                <a:solidFill>
                  <a:srgbClr val="202124"/>
                </a:solidFill>
                <a:effectLst/>
              </a:rPr>
              <a:t>les légumes à feuilles vertes, tels que le brocoli, le chou et le gombo, mais pas les épinards.</a:t>
            </a:r>
          </a:p>
          <a:p>
            <a:pPr marL="234950" indent="-234950" algn="l">
              <a:buFont typeface="Arial" panose="020B0604020202020204" pitchFamily="34" charset="0"/>
              <a:buChar char="•"/>
            </a:pPr>
            <a:r>
              <a:rPr lang="en-US" sz="1400" b="0" i="0" dirty="0">
                <a:solidFill>
                  <a:srgbClr val="202124"/>
                </a:solidFill>
                <a:effectLst/>
              </a:rPr>
              <a:t>Tofu et edamame .</a:t>
            </a:r>
          </a:p>
          <a:p>
            <a:pPr marL="234950" indent="-234950" algn="l">
              <a:buFont typeface="Arial" panose="020B0604020202020204" pitchFamily="34" charset="0"/>
              <a:buChar char="•"/>
            </a:pPr>
            <a:r>
              <a:rPr lang="en-US" sz="1400" b="0" i="0" dirty="0">
                <a:solidFill>
                  <a:srgbClr val="202124"/>
                </a:solidFill>
                <a:effectLst/>
              </a:rPr>
              <a:t>des boissons à base de plantes comme le lait de soja, de pois ou d'avoine, additionnées de calcium et de vitamine D.</a:t>
            </a:r>
          </a:p>
          <a:p>
            <a:pPr marL="234950" indent="-234950" algn="l">
              <a:buFont typeface="Arial" panose="020B0604020202020204" pitchFamily="34" charset="0"/>
              <a:buChar char="•"/>
            </a:pPr>
            <a:r>
              <a:rPr lang="en-US" sz="1400" b="0" i="0" dirty="0">
                <a:solidFill>
                  <a:srgbClr val="202124"/>
                </a:solidFill>
                <a:effectLst/>
              </a:rPr>
              <a:t>Fruits à coque et graines</a:t>
            </a:r>
          </a:p>
          <a:p>
            <a:pPr marL="234950" indent="-234950" algn="l">
              <a:buFont typeface="Arial" panose="020B0604020202020204" pitchFamily="34" charset="0"/>
              <a:buChar char="•"/>
            </a:pPr>
            <a:r>
              <a:rPr lang="en-US" sz="1400" b="0" i="0" dirty="0">
                <a:solidFill>
                  <a:srgbClr val="202124"/>
                </a:solidFill>
                <a:effectLst/>
              </a:rPr>
              <a:t>Poisson : saumon, thon et poissons dont on mange les arêtes, comme les sardines et autres petits poissons.</a:t>
            </a:r>
          </a:p>
          <a:p>
            <a:pPr marL="234950" indent="-234950" algn="l">
              <a:buFont typeface="Arial" panose="020B0604020202020204" pitchFamily="34" charset="0"/>
              <a:buChar char="•"/>
            </a:pPr>
            <a:r>
              <a:rPr lang="en-US" sz="1400" dirty="0">
                <a:solidFill>
                  <a:srgbClr val="202124"/>
                </a:solidFill>
              </a:rPr>
              <a:t>De nombreux athlètes ont besoin de suppléments de citrate de calcium et de pilules de vitamine D pour obtenir un apport suffisant en calcium et en vitamine D. Demandez à votre médecin !</a:t>
            </a:r>
            <a:endParaRPr lang="en-US" sz="1400" b="0" i="0" dirty="0">
              <a:solidFill>
                <a:srgbClr val="202124"/>
              </a:solidFill>
              <a:effectLst/>
            </a:endParaRPr>
          </a:p>
        </p:txBody>
      </p:sp>
    </p:spTree>
    <p:extLst>
      <p:ext uri="{BB962C8B-B14F-4D97-AF65-F5344CB8AC3E}">
        <p14:creationId xmlns:p14="http://schemas.microsoft.com/office/powerpoint/2010/main" val="263390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17</a:t>
            </a:fld>
            <a:endParaRPr lang="en-US"/>
          </a:p>
        </p:txBody>
      </p:sp>
    </p:spTree>
    <p:extLst>
      <p:ext uri="{BB962C8B-B14F-4D97-AF65-F5344CB8AC3E}">
        <p14:creationId xmlns:p14="http://schemas.microsoft.com/office/powerpoint/2010/main" val="395745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773" y="4360392"/>
            <a:ext cx="6326660" cy="4314052"/>
          </a:xfrm>
        </p:spPr>
        <p:txBody>
          <a:bodyPr/>
          <a:lstStyle/>
          <a:p>
            <a:pPr algn="l"/>
            <a:r>
              <a:rPr lang="en-US" sz="1600" b="0" i="0" dirty="0">
                <a:solidFill>
                  <a:srgbClr val="414042"/>
                </a:solidFill>
                <a:effectLst/>
                <a:latin typeface="Rubik"/>
              </a:rPr>
              <a:t>Suggestions de boissons hydratantes.  Choisissez des boissons qui ont</a:t>
            </a:r>
          </a:p>
          <a:p>
            <a:pPr algn="l">
              <a:buFont typeface="Arial" panose="020B0604020202020204" pitchFamily="34" charset="0"/>
              <a:buChar char="•"/>
            </a:pPr>
            <a:endParaRPr lang="en-US" sz="1600" b="0" i="0" dirty="0">
              <a:solidFill>
                <a:srgbClr val="414042"/>
              </a:solidFill>
              <a:effectLst/>
              <a:latin typeface="Rubik"/>
            </a:endParaRPr>
          </a:p>
          <a:p>
            <a:pPr algn="l">
              <a:buFont typeface="Arial" panose="020B0604020202020204" pitchFamily="34" charset="0"/>
              <a:buChar char="•"/>
            </a:pPr>
            <a:r>
              <a:rPr lang="en-US" sz="1600" b="0" i="0" dirty="0">
                <a:solidFill>
                  <a:srgbClr val="414042"/>
                </a:solidFill>
                <a:effectLst/>
                <a:latin typeface="Rubik"/>
              </a:rPr>
              <a:t>  Sans sucre ajouté</a:t>
            </a:r>
          </a:p>
          <a:p>
            <a:pPr algn="l">
              <a:buFont typeface="Arial" panose="020B0604020202020204" pitchFamily="34" charset="0"/>
              <a:buChar char="•"/>
            </a:pPr>
            <a:r>
              <a:rPr lang="en-US" sz="1600" b="0" i="0" dirty="0">
                <a:solidFill>
                  <a:srgbClr val="414042"/>
                </a:solidFill>
                <a:effectLst/>
                <a:latin typeface="Rubik"/>
              </a:rPr>
              <a:t>  Contient des ingrédients simples</a:t>
            </a:r>
          </a:p>
          <a:p>
            <a:pPr algn="l">
              <a:buFont typeface="Arial" panose="020B0604020202020204" pitchFamily="34" charset="0"/>
              <a:buChar char="•"/>
            </a:pPr>
            <a:r>
              <a:rPr lang="en-US" sz="1600" b="0" i="0" dirty="0">
                <a:solidFill>
                  <a:srgbClr val="414042"/>
                </a:solidFill>
                <a:effectLst/>
                <a:latin typeface="Rubik"/>
              </a:rPr>
              <a:t>  Exempt de produits chimiques et d'additifs, de colorants artificiels</a:t>
            </a:r>
          </a:p>
          <a:p>
            <a:pPr algn="l">
              <a:buFont typeface="Arial" panose="020B0604020202020204" pitchFamily="34" charset="0"/>
              <a:buChar char="•"/>
            </a:pPr>
            <a:endParaRPr lang="en-US" sz="1600" dirty="0">
              <a:solidFill>
                <a:srgbClr val="414042"/>
              </a:solidFill>
              <a:latin typeface="Rubik"/>
            </a:endParaRPr>
          </a:p>
          <a:p>
            <a:pPr>
              <a:buFont typeface="Arial" panose="020B0604020202020204" pitchFamily="34" charset="0"/>
              <a:buChar char="•"/>
            </a:pPr>
            <a:r>
              <a:rPr lang="en-US" sz="1600" dirty="0">
                <a:solidFill>
                  <a:srgbClr val="414042"/>
                </a:solidFill>
                <a:latin typeface="Rubik"/>
              </a:rPr>
              <a:t>L'eau fraîche ordinaire est idéale pour hydrater votre corps. </a:t>
            </a:r>
            <a:r>
              <a:rPr lang="en-US" sz="1600" b="0" i="0" dirty="0">
                <a:solidFill>
                  <a:srgbClr val="414042"/>
                </a:solidFill>
                <a:effectLst/>
                <a:latin typeface="Rubik"/>
              </a:rPr>
              <a:t>Le lait écrémé ou faible en matières grasses est idéal pour l'hydratation car il apporte de l'eau, des électrolytes, des protéines et d'autres nutriments.  </a:t>
            </a:r>
          </a:p>
          <a:p>
            <a:pPr algn="l">
              <a:lnSpc>
                <a:spcPct val="150000"/>
              </a:lnSpc>
              <a:buFont typeface="Arial" panose="020B0604020202020204" pitchFamily="34" charset="0"/>
              <a:buChar char="•"/>
            </a:pPr>
            <a:r>
              <a:rPr lang="en-US" sz="1600" dirty="0">
                <a:solidFill>
                  <a:srgbClr val="414042"/>
                </a:solidFill>
                <a:latin typeface="Rubik"/>
              </a:rPr>
              <a:t>Évitez les suppléments d'électrolytes en poudre. Elles ne sont pas nécessaires, sauf si vous vous entraînez intensément pendant une heure ou plus, si vous transpirez </a:t>
            </a:r>
            <a:r>
              <a:rPr lang="en-US" dirty="0">
                <a:solidFill>
                  <a:srgbClr val="414042"/>
                </a:solidFill>
                <a:latin typeface="Rubik"/>
              </a:rPr>
              <a:t>beaucoup.  Il peut être dangereux de les prendre si vous n'en avez pas besoin. "</a:t>
            </a:r>
            <a:r>
              <a:rPr lang="en-US" b="0" i="0" dirty="0">
                <a:solidFill>
                  <a:srgbClr val="343536"/>
                </a:solidFill>
                <a:effectLst/>
                <a:latin typeface="Roboto" panose="02000000000000000000" pitchFamily="2" charset="0"/>
              </a:rPr>
              <a:t>Les électrolytes sont des minéraux présents dans le sang qui aident à réguler et à contrôler l'équilibre des fluides dans le corps. Ces minéraux jouent un rôle dans la régulation de la pression artérielle, la contraction musculaire et le bon fonctionnement du système. Un </a:t>
            </a:r>
            <a:r>
              <a:rPr lang="en-US" b="1" dirty="0">
                <a:solidFill>
                  <a:srgbClr val="202124"/>
                </a:solidFill>
                <a:latin typeface="Roboto" panose="02000000000000000000" pitchFamily="2" charset="0"/>
              </a:rPr>
              <a:t>excès de </a:t>
            </a:r>
            <a:r>
              <a:rPr lang="en-US" b="1" i="0" dirty="0">
                <a:solidFill>
                  <a:srgbClr val="202124"/>
                </a:solidFill>
                <a:effectLst/>
                <a:latin typeface="Roboto" panose="02000000000000000000" pitchFamily="2" charset="0"/>
              </a:rPr>
              <a:t>suppléments d'électrolytes peut entraîner les effets secondaires suivants : Diarrhée. Crampes. Formation de gaz</a:t>
            </a:r>
            <a:endParaRPr lang="en-US" b="1" i="0" dirty="0">
              <a:solidFill>
                <a:srgbClr val="414042"/>
              </a:solidFill>
              <a:effectLst/>
              <a:latin typeface="Rubik"/>
            </a:endParaRPr>
          </a:p>
          <a:p>
            <a:endParaRPr lang="en-US" dirty="0"/>
          </a:p>
        </p:txBody>
      </p:sp>
      <p:sp>
        <p:nvSpPr>
          <p:cNvPr id="4" name="Slide Number Placeholder 3"/>
          <p:cNvSpPr>
            <a:spLocks noGrp="1"/>
          </p:cNvSpPr>
          <p:nvPr>
            <p:ph type="sldNum" sz="quarter" idx="5"/>
          </p:nvPr>
        </p:nvSpPr>
        <p:spPr>
          <a:xfrm>
            <a:off x="4242959" y="9144000"/>
            <a:ext cx="2971800" cy="458787"/>
          </a:xfrm>
        </p:spPr>
        <p:txBody>
          <a:bodyPr/>
          <a:lstStyle/>
          <a:p>
            <a:fld id="{B1DA9807-B2AA-4415-ADFB-386C0040CA0A}" type="slidenum">
              <a:rPr lang="en-US" smtClean="0"/>
              <a:t>18</a:t>
            </a:fld>
            <a:endParaRPr lang="en-US" dirty="0"/>
          </a:p>
        </p:txBody>
      </p:sp>
    </p:spTree>
    <p:extLst>
      <p:ext uri="{BB962C8B-B14F-4D97-AF65-F5344CB8AC3E}">
        <p14:creationId xmlns:p14="http://schemas.microsoft.com/office/powerpoint/2010/main" val="1196768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31F20"/>
                </a:solidFill>
                <a:latin typeface="Proxima Nova"/>
              </a:rPr>
              <a:t>Dans le monde entier, les gens </a:t>
            </a:r>
            <a:r>
              <a:rPr lang="en-US" b="0" i="0" dirty="0">
                <a:solidFill>
                  <a:srgbClr val="231F20"/>
                </a:solidFill>
                <a:effectLst/>
                <a:latin typeface="Proxima Nova"/>
              </a:rPr>
              <a:t>consomment </a:t>
            </a:r>
            <a:r>
              <a:rPr lang="en-US" dirty="0">
                <a:solidFill>
                  <a:srgbClr val="231F20"/>
                </a:solidFill>
                <a:latin typeface="Proxima Nova"/>
              </a:rPr>
              <a:t>aujourd'hui </a:t>
            </a:r>
            <a:r>
              <a:rPr lang="en-US" b="0" i="0" dirty="0">
                <a:solidFill>
                  <a:srgbClr val="231F20"/>
                </a:solidFill>
                <a:effectLst/>
                <a:latin typeface="Proxima Nova"/>
              </a:rPr>
              <a:t>trop de sucres ajoutés. Les sucres ajoutés sont des sucres que les fabricants ajoutent aux aliments pour les rendre plus sucrés.</a:t>
            </a:r>
          </a:p>
          <a:p>
            <a:endParaRPr lang="en-US" dirty="0">
              <a:solidFill>
                <a:srgbClr val="231F20"/>
              </a:solidFill>
              <a:latin typeface="Proxima Nova"/>
            </a:endParaRPr>
          </a:p>
          <a:p>
            <a:r>
              <a:rPr lang="en-US" dirty="0">
                <a:solidFill>
                  <a:srgbClr val="231F20"/>
                </a:solidFill>
                <a:latin typeface="Proxima Nova"/>
              </a:rPr>
              <a:t>La majeure partie du sucre que nous consommons provient des aliments transformés, de la restauration rapide et des boissons sucrées, des desserts, des yaourts et des bonbons.  </a:t>
            </a:r>
          </a:p>
          <a:p>
            <a:endParaRPr lang="en-US" dirty="0">
              <a:solidFill>
                <a:srgbClr val="231F20"/>
              </a:solidFill>
              <a:latin typeface="Proxima Nova"/>
            </a:endParaRPr>
          </a:p>
          <a:p>
            <a:r>
              <a:rPr lang="en-US" dirty="0">
                <a:solidFill>
                  <a:srgbClr val="231F20"/>
                </a:solidFill>
                <a:latin typeface="Proxima Nova"/>
              </a:rPr>
              <a:t>Les experts en santé recommandent de ne pas dépasser 6 cuillères à café de sucre par jour.</a:t>
            </a:r>
          </a:p>
          <a:p>
            <a:endParaRPr lang="en-US" dirty="0">
              <a:solidFill>
                <a:srgbClr val="231F20"/>
              </a:solidFill>
              <a:latin typeface="Proxima Nova"/>
            </a:endParaRPr>
          </a:p>
          <a:p>
            <a:pPr algn="l">
              <a:buFont typeface="Arial" panose="020B0604020202020204" pitchFamily="34" charset="0"/>
              <a:buChar char="•"/>
            </a:pPr>
            <a:r>
              <a:rPr lang="en-US" dirty="0">
                <a:solidFill>
                  <a:srgbClr val="231F20"/>
                </a:solidFill>
                <a:latin typeface="Proxima Nova"/>
              </a:rPr>
              <a:t>L'excès de sucre provoque </a:t>
            </a:r>
          </a:p>
          <a:p>
            <a:pPr algn="l">
              <a:buFont typeface="Arial" panose="020B0604020202020204" pitchFamily="34" charset="0"/>
              <a:buChar char="•"/>
            </a:pPr>
            <a:endParaRPr lang="en-US" b="1" i="0" dirty="0">
              <a:solidFill>
                <a:srgbClr val="231F20"/>
              </a:solidFill>
              <a:effectLst/>
              <a:latin typeface="Proxima Nova"/>
            </a:endParaRPr>
          </a:p>
          <a:p>
            <a:pPr marL="171450" indent="-171450" algn="l">
              <a:buFont typeface="Arial" panose="020B0604020202020204" pitchFamily="34" charset="0"/>
              <a:buChar char="•"/>
            </a:pPr>
            <a:r>
              <a:rPr lang="en-US" i="0" dirty="0">
                <a:solidFill>
                  <a:srgbClr val="231F20"/>
                </a:solidFill>
                <a:effectLst/>
                <a:latin typeface="Proxima Nova"/>
              </a:rPr>
              <a:t>Faible niveau d'énergie, sensation de fatigue et manque de vigilance </a:t>
            </a:r>
          </a:p>
          <a:p>
            <a:pPr marL="171450" indent="-171450" algn="l">
              <a:buFont typeface="Arial" panose="020B0604020202020204" pitchFamily="34" charset="0"/>
              <a:buChar char="•"/>
            </a:pPr>
            <a:r>
              <a:rPr lang="en-US" i="0" dirty="0">
                <a:solidFill>
                  <a:srgbClr val="231F20"/>
                </a:solidFill>
                <a:effectLst/>
                <a:latin typeface="Proxima Nova"/>
              </a:rPr>
              <a:t>Humeur basse : augmentation de la </a:t>
            </a:r>
            <a:r>
              <a:rPr lang="en-US" i="0" u="none" strike="noStrike" dirty="0">
                <a:solidFill>
                  <a:srgbClr val="3D5191"/>
                </a:solidFill>
                <a:effectLst/>
                <a:latin typeface="Proxima Nova"/>
                <a:hlinkClick r:id="rId3"/>
              </a:rPr>
              <a:t>dépression </a:t>
            </a:r>
            <a:r>
              <a:rPr lang="en-US" i="0" dirty="0">
                <a:solidFill>
                  <a:srgbClr val="231F20"/>
                </a:solidFill>
                <a:effectLst/>
                <a:latin typeface="Proxima Nova"/>
              </a:rPr>
              <a:t>et des sautes d'humeur.</a:t>
            </a:r>
          </a:p>
          <a:p>
            <a:pPr marL="171450" indent="-171450" algn="l">
              <a:buFont typeface="Arial" panose="020B0604020202020204" pitchFamily="34" charset="0"/>
              <a:buChar char="•"/>
            </a:pPr>
            <a:r>
              <a:rPr lang="en-US" i="0" dirty="0">
                <a:solidFill>
                  <a:srgbClr val="231F20"/>
                </a:solidFill>
                <a:effectLst/>
                <a:latin typeface="Proxima Nova"/>
              </a:rPr>
              <a:t>Ballonnements </a:t>
            </a:r>
            <a:r>
              <a:rPr lang="en-US" b="1" i="0" dirty="0">
                <a:solidFill>
                  <a:srgbClr val="231F20"/>
                </a:solidFill>
                <a:effectLst/>
                <a:latin typeface="Proxima Nova"/>
              </a:rPr>
              <a:t>: </a:t>
            </a:r>
            <a:r>
              <a:rPr lang="en-US" b="0" i="0" dirty="0">
                <a:solidFill>
                  <a:srgbClr val="231F20"/>
                </a:solidFill>
                <a:effectLst/>
                <a:latin typeface="Proxima Nova"/>
              </a:rPr>
              <a:t>ballonnements et gaz</a:t>
            </a:r>
          </a:p>
          <a:p>
            <a:pPr marL="171450" indent="-171450" algn="l">
              <a:buFont typeface="Arial" panose="020B0604020202020204" pitchFamily="34" charset="0"/>
              <a:buChar char="•"/>
            </a:pPr>
            <a:r>
              <a:rPr lang="en-US" dirty="0">
                <a:solidFill>
                  <a:srgbClr val="231F20"/>
                </a:solidFill>
                <a:latin typeface="Proxima Nova"/>
              </a:rPr>
              <a:t>Carie dentaire</a:t>
            </a:r>
          </a:p>
          <a:p>
            <a:pPr marL="171450" indent="-171450" algn="l">
              <a:buFont typeface="Arial" panose="020B0604020202020204" pitchFamily="34" charset="0"/>
              <a:buChar char="•"/>
            </a:pPr>
            <a:r>
              <a:rPr lang="en-US" dirty="0">
                <a:solidFill>
                  <a:srgbClr val="231F20"/>
                </a:solidFill>
                <a:latin typeface="Proxima Nova"/>
              </a:rPr>
              <a:t>Pression artérielle élevée</a:t>
            </a:r>
          </a:p>
          <a:p>
            <a:pPr marL="171450" indent="-171450" algn="l">
              <a:buFont typeface="Arial" panose="020B0604020202020204" pitchFamily="34" charset="0"/>
              <a:buChar char="•"/>
            </a:pPr>
            <a:r>
              <a:rPr lang="en-US" dirty="0">
                <a:solidFill>
                  <a:srgbClr val="231F20"/>
                </a:solidFill>
                <a:latin typeface="Proxima Nova"/>
              </a:rPr>
              <a:t>Taille large</a:t>
            </a:r>
          </a:p>
          <a:p>
            <a:pPr marL="171450" indent="-171450" algn="l">
              <a:buFont typeface="Arial" panose="020B0604020202020204" pitchFamily="34" charset="0"/>
              <a:buChar char="•"/>
            </a:pPr>
            <a:r>
              <a:rPr lang="en-US" dirty="0">
                <a:solidFill>
                  <a:srgbClr val="231F20"/>
                </a:solidFill>
                <a:latin typeface="Proxima Nova"/>
              </a:rPr>
              <a:t>Excès de calories vides</a:t>
            </a:r>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19</a:t>
            </a:fld>
            <a:endParaRPr lang="en-US"/>
          </a:p>
        </p:txBody>
      </p:sp>
    </p:spTree>
    <p:extLst>
      <p:ext uri="{BB962C8B-B14F-4D97-AF65-F5344CB8AC3E}">
        <p14:creationId xmlns:p14="http://schemas.microsoft.com/office/powerpoint/2010/main" val="176390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A9807-B2AA-4415-ADFB-386C0040CA0A}" type="slidenum">
              <a:rPr lang="en-US" smtClean="0"/>
              <a:t>2</a:t>
            </a:fld>
            <a:endParaRPr lang="en-US"/>
          </a:p>
        </p:txBody>
      </p:sp>
    </p:spTree>
    <p:extLst>
      <p:ext uri="{BB962C8B-B14F-4D97-AF65-F5344CB8AC3E}">
        <p14:creationId xmlns:p14="http://schemas.microsoft.com/office/powerpoint/2010/main" val="1129610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icrosoft Sans Serif"/>
                <a:cs typeface="Microsoft Sans Serif"/>
              </a:rPr>
              <a:t>L'eau contribue </a:t>
            </a:r>
            <a:r>
              <a:rPr lang="en-US" sz="1400" spc="84" dirty="0">
                <a:latin typeface="Microsoft Sans Serif"/>
                <a:cs typeface="Microsoft Sans Serif"/>
              </a:rPr>
              <a:t>au </a:t>
            </a:r>
            <a:r>
              <a:rPr lang="en-US" sz="1400" dirty="0">
                <a:latin typeface="Microsoft Sans Serif"/>
                <a:cs typeface="Microsoft Sans Serif"/>
              </a:rPr>
              <a:t>bon fonctionnement de l'organisme. Vous perdez de </a:t>
            </a:r>
            <a:r>
              <a:rPr lang="en-US" sz="1400" spc="44" dirty="0">
                <a:latin typeface="Microsoft Sans Serif"/>
                <a:cs typeface="Microsoft Sans Serif"/>
              </a:rPr>
              <a:t>l'eau </a:t>
            </a:r>
            <a:r>
              <a:rPr lang="en-US" sz="1400" dirty="0">
                <a:latin typeface="Microsoft Sans Serif"/>
                <a:cs typeface="Microsoft Sans Serif"/>
              </a:rPr>
              <a:t>lorsque vous allez </a:t>
            </a:r>
            <a:r>
              <a:rPr lang="en-US" sz="1400" spc="53" dirty="0">
                <a:latin typeface="Microsoft Sans Serif"/>
                <a:cs typeface="Microsoft Sans Serif"/>
              </a:rPr>
              <a:t>aux </a:t>
            </a:r>
            <a:r>
              <a:rPr lang="en-US" sz="1400" dirty="0">
                <a:latin typeface="Microsoft Sans Serif"/>
                <a:cs typeface="Microsoft Sans Serif"/>
              </a:rPr>
              <a:t>toilettes, lorsque vous </a:t>
            </a:r>
            <a:r>
              <a:rPr lang="en-US" sz="1400" spc="-9" dirty="0">
                <a:latin typeface="Microsoft Sans Serif"/>
                <a:cs typeface="Microsoft Sans Serif"/>
              </a:rPr>
              <a:t>transpirez, lorsque </a:t>
            </a:r>
            <a:r>
              <a:rPr lang="en-US" sz="1400" dirty="0">
                <a:latin typeface="Microsoft Sans Serif"/>
                <a:cs typeface="Microsoft Sans Serif"/>
              </a:rPr>
              <a:t>vous </a:t>
            </a:r>
            <a:r>
              <a:rPr lang="en-US" sz="1400" spc="-9" dirty="0">
                <a:latin typeface="Microsoft Sans Serif"/>
                <a:cs typeface="Microsoft Sans Serif"/>
              </a:rPr>
              <a:t>faites de l'exercice </a:t>
            </a:r>
            <a:r>
              <a:rPr lang="en-US" sz="1400" spc="49" dirty="0">
                <a:latin typeface="Microsoft Sans Serif"/>
                <a:cs typeface="Microsoft Sans Serif"/>
              </a:rPr>
              <a:t>ou </a:t>
            </a:r>
            <a:r>
              <a:rPr lang="en-US" sz="1400" dirty="0">
                <a:latin typeface="Microsoft Sans Serif"/>
                <a:cs typeface="Microsoft Sans Serif"/>
              </a:rPr>
              <a:t>même lorsque vous respirez. </a:t>
            </a:r>
            <a:r>
              <a:rPr lang="en-US" sz="1400" spc="57" dirty="0">
                <a:latin typeface="Microsoft Sans Serif"/>
                <a:cs typeface="Microsoft Sans Serif"/>
              </a:rPr>
              <a:t>Si </a:t>
            </a:r>
            <a:r>
              <a:rPr lang="en-US" sz="1400" dirty="0">
                <a:latin typeface="Microsoft Sans Serif"/>
                <a:cs typeface="Microsoft Sans Serif"/>
              </a:rPr>
              <a:t>vous perdez </a:t>
            </a:r>
            <a:r>
              <a:rPr lang="en-US" sz="1400" spc="71" dirty="0">
                <a:latin typeface="Microsoft Sans Serif"/>
                <a:cs typeface="Microsoft Sans Serif"/>
              </a:rPr>
              <a:t>trop d</a:t>
            </a:r>
            <a:r>
              <a:rPr lang="en-US" sz="1400" dirty="0">
                <a:latin typeface="Microsoft Sans Serif"/>
                <a:cs typeface="Microsoft Sans Serif"/>
              </a:rPr>
              <a:t>'</a:t>
            </a:r>
            <a:r>
              <a:rPr lang="en-US" sz="1400" spc="44" dirty="0">
                <a:latin typeface="Microsoft Sans Serif"/>
                <a:cs typeface="Microsoft Sans Serif"/>
              </a:rPr>
              <a:t>eau </a:t>
            </a:r>
            <a:r>
              <a:rPr lang="en-US" sz="1400" spc="66" dirty="0">
                <a:latin typeface="Microsoft Sans Serif"/>
                <a:cs typeface="Microsoft Sans Serif"/>
              </a:rPr>
              <a:t>sans en </a:t>
            </a:r>
            <a:r>
              <a:rPr lang="en-US" sz="1400" dirty="0">
                <a:latin typeface="Microsoft Sans Serif"/>
                <a:cs typeface="Microsoft Sans Serif"/>
              </a:rPr>
              <a:t>boire davantage, votre corps </a:t>
            </a:r>
            <a:r>
              <a:rPr lang="en-US" sz="1400" spc="9" dirty="0">
                <a:latin typeface="Microsoft Sans Serif"/>
                <a:cs typeface="Microsoft Sans Serif"/>
              </a:rPr>
              <a:t>ne </a:t>
            </a:r>
            <a:r>
              <a:rPr lang="en-US" sz="1400" dirty="0">
                <a:latin typeface="Microsoft Sans Serif"/>
                <a:cs typeface="Microsoft Sans Serif"/>
              </a:rPr>
              <a:t>fonctionnera </a:t>
            </a:r>
            <a:r>
              <a:rPr lang="en-US" sz="1400" spc="44" dirty="0">
                <a:latin typeface="Microsoft Sans Serif"/>
                <a:cs typeface="Microsoft Sans Serif"/>
              </a:rPr>
              <a:t>plus </a:t>
            </a:r>
            <a:r>
              <a:rPr lang="en-US" sz="1400" spc="-97" dirty="0">
                <a:latin typeface="Microsoft Sans Serif"/>
                <a:cs typeface="Microsoft Sans Serif"/>
              </a:rPr>
              <a:t>aussi </a:t>
            </a:r>
            <a:r>
              <a:rPr lang="en-US" sz="1400" spc="-9" dirty="0">
                <a:latin typeface="Microsoft Sans Serif"/>
                <a:cs typeface="Microsoft Sans Serif"/>
              </a:rPr>
              <a:t>bien. C'</a:t>
            </a:r>
            <a:r>
              <a:rPr lang="en-US" sz="1400" b="1" spc="-49" dirty="0">
                <a:latin typeface="Arial"/>
                <a:cs typeface="Arial"/>
              </a:rPr>
              <a:t>est </a:t>
            </a:r>
            <a:r>
              <a:rPr lang="en-US" sz="1400" b="1" spc="-22" dirty="0">
                <a:latin typeface="Arial"/>
                <a:cs typeface="Arial"/>
              </a:rPr>
              <a:t>ce qu'</a:t>
            </a:r>
            <a:r>
              <a:rPr lang="en-US" sz="1400" b="1" dirty="0">
                <a:latin typeface="Arial"/>
                <a:cs typeface="Arial"/>
              </a:rPr>
              <a:t>on appelle la </a:t>
            </a:r>
            <a:r>
              <a:rPr lang="en-US" sz="1400" b="1" spc="-9" dirty="0">
                <a:latin typeface="Arial"/>
                <a:cs typeface="Arial"/>
              </a:rPr>
              <a:t>déshydratation.</a:t>
            </a:r>
          </a:p>
          <a:p>
            <a:endParaRPr lang="en-US" sz="1400" b="1" spc="-9" dirty="0">
              <a:latin typeface="Arial"/>
              <a:cs typeface="Arial"/>
            </a:endParaRPr>
          </a:p>
          <a:p>
            <a:pPr algn="l"/>
            <a:r>
              <a:rPr lang="en-US" sz="2000" i="0" dirty="0">
                <a:solidFill>
                  <a:srgbClr val="202124"/>
                </a:solidFill>
                <a:effectLst/>
                <a:latin typeface="Roboto" panose="02000000000000000000" pitchFamily="2" charset="0"/>
              </a:rPr>
              <a:t>Signes de déshydratation chez les athlètes</a:t>
            </a:r>
          </a:p>
          <a:p>
            <a:pPr algn="l">
              <a:buFont typeface="+mj-lt"/>
              <a:buAutoNum type="arabicPeriod"/>
            </a:pPr>
            <a:r>
              <a:rPr lang="en-US" sz="1800" b="0" i="0" dirty="0">
                <a:solidFill>
                  <a:srgbClr val="202124"/>
                </a:solidFill>
                <a:effectLst/>
              </a:rPr>
              <a:t>Fatigue.</a:t>
            </a:r>
          </a:p>
          <a:p>
            <a:pPr algn="l">
              <a:buFont typeface="+mj-lt"/>
              <a:buAutoNum type="arabicPeriod"/>
            </a:pPr>
            <a:r>
              <a:rPr lang="en-US" sz="1800" b="0" i="0" dirty="0">
                <a:solidFill>
                  <a:srgbClr val="202124"/>
                </a:solidFill>
                <a:effectLst/>
              </a:rPr>
              <a:t>Diminution des performances athlétiques.</a:t>
            </a:r>
          </a:p>
          <a:p>
            <a:pPr algn="l">
              <a:buFont typeface="+mj-lt"/>
              <a:buAutoNum type="arabicPeriod"/>
            </a:pPr>
            <a:r>
              <a:rPr lang="en-US" sz="1800" b="0" i="0" dirty="0">
                <a:solidFill>
                  <a:srgbClr val="202124"/>
                </a:solidFill>
                <a:effectLst/>
              </a:rPr>
              <a:t>Nausées.</a:t>
            </a:r>
          </a:p>
          <a:p>
            <a:pPr algn="l">
              <a:buFont typeface="+mj-lt"/>
              <a:buAutoNum type="arabicPeriod"/>
            </a:pPr>
            <a:r>
              <a:rPr lang="en-US" sz="1800" b="0" i="0" dirty="0">
                <a:solidFill>
                  <a:srgbClr val="202124"/>
                </a:solidFill>
                <a:effectLst/>
              </a:rPr>
              <a:t>Maux de tête.</a:t>
            </a:r>
          </a:p>
          <a:p>
            <a:pPr algn="l">
              <a:buFont typeface="+mj-lt"/>
              <a:buAutoNum type="arabicPeriod"/>
            </a:pPr>
            <a:r>
              <a:rPr lang="en-US" sz="1800" b="0" i="0" dirty="0">
                <a:solidFill>
                  <a:srgbClr val="202124"/>
                </a:solidFill>
                <a:effectLst/>
              </a:rPr>
              <a:t>Apathie.</a:t>
            </a:r>
          </a:p>
          <a:p>
            <a:pPr algn="l">
              <a:buFont typeface="+mj-lt"/>
              <a:buAutoNum type="arabicPeriod"/>
            </a:pPr>
            <a:r>
              <a:rPr lang="en-US" sz="1800" b="0" i="0" dirty="0">
                <a:solidFill>
                  <a:srgbClr val="202124"/>
                </a:solidFill>
                <a:effectLst/>
              </a:rPr>
              <a:t>Irritabilité.</a:t>
            </a:r>
          </a:p>
          <a:p>
            <a:pPr algn="l">
              <a:buFont typeface="+mj-lt"/>
              <a:buAutoNum type="arabicPeriod"/>
            </a:pPr>
            <a:r>
              <a:rPr lang="en-US" sz="1800" b="0" i="0" dirty="0">
                <a:solidFill>
                  <a:srgbClr val="202124"/>
                </a:solidFill>
                <a:effectLst/>
              </a:rPr>
              <a:t>La soif.</a:t>
            </a:r>
          </a:p>
          <a:p>
            <a:endParaRPr lang="en-US" sz="14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20</a:t>
            </a:fld>
            <a:endParaRPr lang="en-US"/>
          </a:p>
        </p:txBody>
      </p:sp>
    </p:spTree>
    <p:extLst>
      <p:ext uri="{BB962C8B-B14F-4D97-AF65-F5344CB8AC3E}">
        <p14:creationId xmlns:p14="http://schemas.microsoft.com/office/powerpoint/2010/main" val="1860210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21</a:t>
            </a:fld>
            <a:endParaRPr lang="en-US"/>
          </a:p>
        </p:txBody>
      </p:sp>
    </p:spTree>
    <p:extLst>
      <p:ext uri="{BB962C8B-B14F-4D97-AF65-F5344CB8AC3E}">
        <p14:creationId xmlns:p14="http://schemas.microsoft.com/office/powerpoint/2010/main" val="323213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22</a:t>
            </a:fld>
            <a:endParaRPr lang="en-US"/>
          </a:p>
        </p:txBody>
      </p:sp>
    </p:spTree>
    <p:extLst>
      <p:ext uri="{BB962C8B-B14F-4D97-AF65-F5344CB8AC3E}">
        <p14:creationId xmlns:p14="http://schemas.microsoft.com/office/powerpoint/2010/main" val="212781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000000"/>
                </a:solidFill>
                <a:effectLst/>
                <a:latin typeface="nerislight"/>
              </a:rPr>
              <a:t>MonAssiette est une assiette divisée en quatre sections, chaque section indiquant la quantité de chaque groupe alimentaire à consommer. Les légumes constituent la plus grande section, suivis par les céréales. Ensemble, les fruits et les légumes occupent la moitié de l'assiette, tandis que les protéines et les céréales occupent l'autre moitié. Le lait et les produits laitiers sont inclus.</a:t>
            </a: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3</a:t>
            </a:fld>
            <a:endParaRPr lang="en-US"/>
          </a:p>
        </p:txBody>
      </p:sp>
    </p:spTree>
    <p:extLst>
      <p:ext uri="{BB962C8B-B14F-4D97-AF65-F5344CB8AC3E}">
        <p14:creationId xmlns:p14="http://schemas.microsoft.com/office/powerpoint/2010/main" val="261095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DA9807-B2AA-4415-ADFB-386C0040CA0A}" type="slidenum">
              <a:rPr lang="en-US" smtClean="0"/>
              <a:t>4</a:t>
            </a:fld>
            <a:endParaRPr lang="en-US"/>
          </a:p>
        </p:txBody>
      </p:sp>
      <p:sp>
        <p:nvSpPr>
          <p:cNvPr id="6" name="TextBox 5">
            <a:extLst>
              <a:ext uri="{FF2B5EF4-FFF2-40B4-BE49-F238E27FC236}">
                <a16:creationId xmlns:a16="http://schemas.microsoft.com/office/drawing/2014/main" id="{4805FE0F-DFAB-F074-D461-3AE5780C57D6}"/>
              </a:ext>
            </a:extLst>
          </p:cNvPr>
          <p:cNvSpPr txBox="1"/>
          <p:nvPr/>
        </p:nvSpPr>
        <p:spPr>
          <a:xfrm>
            <a:off x="624909" y="4364165"/>
            <a:ext cx="5381368" cy="1477328"/>
          </a:xfrm>
          <a:prstGeom prst="rect">
            <a:avLst/>
          </a:prstGeom>
          <a:noFill/>
        </p:spPr>
        <p:txBody>
          <a:bodyPr wrap="square">
            <a:spAutoFit/>
          </a:bodyPr>
          <a:lstStyle/>
          <a:p>
            <a:pPr marL="0" indent="0">
              <a:buNone/>
            </a:pPr>
            <a:r>
              <a:rPr lang="en-US" sz="1800" b="0" i="0" dirty="0">
                <a:effectLst/>
                <a:latin typeface="nerislight"/>
              </a:rPr>
              <a:t>En mangeant des aliments moins transformés et plus riches en nutriments et en limitant les sucres, le sel et les graisses saturées, nous pouvons, à tout âge, commencer à développer des habitudes alimentaires saines.</a:t>
            </a:r>
          </a:p>
          <a:p>
            <a:pPr marL="0" indent="0">
              <a:buNone/>
            </a:pPr>
            <a:endParaRPr lang="en-US" dirty="0">
              <a:latin typeface="nerislight"/>
            </a:endParaRPr>
          </a:p>
          <a:p>
            <a:pPr marL="0" indent="0">
              <a:buNone/>
            </a:pPr>
            <a:r>
              <a:rPr lang="en-US" sz="1800" dirty="0">
                <a:latin typeface="nerislight"/>
              </a:rPr>
              <a:t>Pourquoi voulez-vous manger plus sainement ? (demander au groupe de partager)</a:t>
            </a:r>
            <a:endParaRPr lang="en-US" sz="1800" dirty="0"/>
          </a:p>
        </p:txBody>
      </p:sp>
      <p:pic>
        <p:nvPicPr>
          <p:cNvPr id="7" name="Content Placeholder 4">
            <a:extLst>
              <a:ext uri="{FF2B5EF4-FFF2-40B4-BE49-F238E27FC236}">
                <a16:creationId xmlns:a16="http://schemas.microsoft.com/office/drawing/2014/main" id="{213C8D69-D3E8-E9A1-76F0-37C29A965184}"/>
              </a:ext>
            </a:extLst>
          </p:cNvPr>
          <p:cNvPicPr>
            <a:picLocks noChangeAspect="1"/>
          </p:cNvPicPr>
          <p:nvPr/>
        </p:nvPicPr>
        <p:blipFill rotWithShape="1">
          <a:blip r:embed="rId3"/>
          <a:srcRect l="1928" t="1" r="2742" b="445"/>
          <a:stretch/>
        </p:blipFill>
        <p:spPr>
          <a:xfrm>
            <a:off x="1033576" y="5976558"/>
            <a:ext cx="4564035" cy="2669119"/>
          </a:xfrm>
          <a:prstGeom prst="rect">
            <a:avLst/>
          </a:prstGeom>
        </p:spPr>
      </p:pic>
    </p:spTree>
    <p:extLst>
      <p:ext uri="{BB962C8B-B14F-4D97-AF65-F5344CB8AC3E}">
        <p14:creationId xmlns:p14="http://schemas.microsoft.com/office/powerpoint/2010/main" val="303459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5</a:t>
            </a:fld>
            <a:endParaRPr lang="en-US"/>
          </a:p>
        </p:txBody>
      </p:sp>
      <p:sp>
        <p:nvSpPr>
          <p:cNvPr id="5" name="object 14">
            <a:extLst>
              <a:ext uri="{FF2B5EF4-FFF2-40B4-BE49-F238E27FC236}">
                <a16:creationId xmlns:a16="http://schemas.microsoft.com/office/drawing/2014/main" id="{C9043110-8B50-7EA0-71B6-CA96888A9503}"/>
              </a:ext>
            </a:extLst>
          </p:cNvPr>
          <p:cNvSpPr txBox="1"/>
          <p:nvPr/>
        </p:nvSpPr>
        <p:spPr>
          <a:xfrm>
            <a:off x="1445740" y="4646814"/>
            <a:ext cx="4522573" cy="2627673"/>
          </a:xfrm>
          <a:prstGeom prst="rect">
            <a:avLst/>
          </a:prstGeom>
        </p:spPr>
        <p:txBody>
          <a:bodyPr vert="horz" wrap="square" lIns="0" tIns="11206" rIns="0" bIns="0" rtlCol="0">
            <a:spAutoFit/>
          </a:bodyPr>
          <a:lstStyle/>
          <a:p>
            <a:pPr marL="296411" marR="4483" indent="-285765">
              <a:lnSpc>
                <a:spcPct val="119100"/>
              </a:lnSpc>
              <a:spcBef>
                <a:spcPts val="88"/>
              </a:spcBef>
            </a:pPr>
            <a:r>
              <a:rPr sz="1400" dirty="0">
                <a:latin typeface="Microsoft Sans Serif"/>
                <a:cs typeface="Microsoft Sans Serif"/>
              </a:rPr>
              <a:t>Faites attention </a:t>
            </a:r>
            <a:r>
              <a:rPr sz="1400" spc="53" dirty="0">
                <a:latin typeface="Microsoft Sans Serif"/>
                <a:cs typeface="Microsoft Sans Serif"/>
              </a:rPr>
              <a:t>aux </a:t>
            </a:r>
            <a:r>
              <a:rPr sz="1400" dirty="0">
                <a:latin typeface="Microsoft Sans Serif"/>
                <a:cs typeface="Microsoft Sans Serif"/>
              </a:rPr>
              <a:t>quantités d</a:t>
            </a:r>
            <a:r>
              <a:rPr sz="1400" spc="84" dirty="0">
                <a:latin typeface="Microsoft Sans Serif"/>
                <a:cs typeface="Microsoft Sans Serif"/>
              </a:rPr>
              <a:t>'</a:t>
            </a:r>
            <a:r>
              <a:rPr sz="1400" spc="57" dirty="0">
                <a:latin typeface="Microsoft Sans Serif"/>
                <a:cs typeface="Microsoft Sans Serif"/>
              </a:rPr>
              <a:t>aliments que </a:t>
            </a:r>
            <a:r>
              <a:rPr sz="1400" dirty="0">
                <a:latin typeface="Microsoft Sans Serif"/>
                <a:cs typeface="Microsoft Sans Serif"/>
              </a:rPr>
              <a:t>vous </a:t>
            </a:r>
            <a:r>
              <a:rPr sz="1400" spc="66" dirty="0">
                <a:latin typeface="Microsoft Sans Serif"/>
                <a:cs typeface="Microsoft Sans Serif"/>
              </a:rPr>
              <a:t>mettez </a:t>
            </a:r>
            <a:r>
              <a:rPr sz="1400" dirty="0">
                <a:latin typeface="Microsoft Sans Serif"/>
                <a:cs typeface="Microsoft Sans Serif"/>
              </a:rPr>
              <a:t>dans </a:t>
            </a:r>
            <a:r>
              <a:rPr sz="1400" spc="-18" dirty="0">
                <a:latin typeface="Microsoft Sans Serif"/>
                <a:cs typeface="Microsoft Sans Serif"/>
              </a:rPr>
              <a:t>votre </a:t>
            </a:r>
            <a:r>
              <a:rPr sz="1400" dirty="0">
                <a:latin typeface="Microsoft Sans Serif"/>
                <a:cs typeface="Microsoft Sans Serif"/>
              </a:rPr>
              <a:t>assiette. </a:t>
            </a:r>
            <a:r>
              <a:rPr sz="1400" spc="-66" dirty="0">
                <a:latin typeface="Microsoft Sans Serif"/>
                <a:cs typeface="Microsoft Sans Serif"/>
              </a:rPr>
              <a:t>Voir </a:t>
            </a:r>
            <a:r>
              <a:rPr sz="1400" spc="53" dirty="0">
                <a:latin typeface="Microsoft Sans Serif"/>
                <a:cs typeface="Microsoft Sans Serif"/>
              </a:rPr>
              <a:t>la </a:t>
            </a:r>
            <a:r>
              <a:rPr lang="en-US" sz="1400" spc="-9" dirty="0">
                <a:latin typeface="Microsoft Sans Serif"/>
                <a:cs typeface="Microsoft Sans Serif"/>
              </a:rPr>
              <a:t>diapositive </a:t>
            </a:r>
            <a:r>
              <a:rPr sz="1400" dirty="0">
                <a:latin typeface="Microsoft Sans Serif"/>
                <a:cs typeface="Microsoft Sans Serif"/>
              </a:rPr>
              <a:t>Portion parfaite</a:t>
            </a:r>
            <a:r>
              <a:rPr lang="en-US" sz="1400" spc="-71" dirty="0">
                <a:latin typeface="Microsoft Sans Serif"/>
                <a:cs typeface="Microsoft Sans Serif"/>
              </a:rPr>
              <a:t>. </a:t>
            </a:r>
          </a:p>
          <a:p>
            <a:pPr marL="296411" marR="4483" indent="-285765">
              <a:lnSpc>
                <a:spcPct val="119100"/>
              </a:lnSpc>
              <a:spcBef>
                <a:spcPts val="88"/>
              </a:spcBef>
            </a:pPr>
            <a:endParaRPr lang="en-US" sz="1400" spc="-71" dirty="0">
              <a:latin typeface="Microsoft Sans Serif"/>
              <a:cs typeface="Microsoft Sans Serif"/>
            </a:endParaRPr>
          </a:p>
          <a:p>
            <a:pPr marL="296411" marR="4483" indent="-285765">
              <a:lnSpc>
                <a:spcPct val="119100"/>
              </a:lnSpc>
              <a:spcBef>
                <a:spcPts val="88"/>
              </a:spcBef>
            </a:pPr>
            <a:r>
              <a:rPr lang="en-US" sz="1400" spc="-71" dirty="0">
                <a:latin typeface="Microsoft Sans Serif"/>
                <a:cs typeface="Microsoft Sans Serif"/>
              </a:rPr>
              <a:t>Remplacez la </a:t>
            </a:r>
            <a:r>
              <a:rPr lang="en-US" sz="1400" spc="57" dirty="0">
                <a:latin typeface="Microsoft Sans Serif"/>
                <a:cs typeface="Microsoft Sans Serif"/>
              </a:rPr>
              <a:t>malbouffe </a:t>
            </a:r>
            <a:r>
              <a:rPr lang="en-US" sz="1400" dirty="0">
                <a:latin typeface="Microsoft Sans Serif"/>
                <a:cs typeface="Microsoft Sans Serif"/>
              </a:rPr>
              <a:t>comme les desserts, les chips et les </a:t>
            </a:r>
            <a:r>
              <a:rPr lang="en-US" sz="1400" spc="-9" dirty="0">
                <a:latin typeface="Microsoft Sans Serif"/>
                <a:cs typeface="Microsoft Sans Serif"/>
              </a:rPr>
              <a:t>sodas </a:t>
            </a:r>
            <a:r>
              <a:rPr lang="en-US" sz="1400" spc="75" dirty="0">
                <a:latin typeface="Microsoft Sans Serif"/>
                <a:cs typeface="Microsoft Sans Serif"/>
              </a:rPr>
              <a:t>par des choix délicieux et sains.</a:t>
            </a:r>
          </a:p>
          <a:p>
            <a:pPr marL="296411" marR="4483" indent="-285765">
              <a:lnSpc>
                <a:spcPct val="119100"/>
              </a:lnSpc>
              <a:spcBef>
                <a:spcPts val="88"/>
              </a:spcBef>
            </a:pPr>
            <a:endParaRPr lang="en-US" sz="1400" spc="-9" dirty="0">
              <a:latin typeface="Microsoft Sans Serif"/>
              <a:cs typeface="Microsoft Sans Serif"/>
            </a:endParaRPr>
          </a:p>
          <a:p>
            <a:pPr marL="296411" marR="4483" indent="-285765">
              <a:lnSpc>
                <a:spcPct val="119100"/>
              </a:lnSpc>
              <a:spcBef>
                <a:spcPts val="88"/>
              </a:spcBef>
            </a:pPr>
            <a:r>
              <a:rPr lang="en-US" sz="1400" dirty="0">
                <a:latin typeface="Microsoft Sans Serif"/>
                <a:cs typeface="Microsoft Sans Serif"/>
              </a:rPr>
              <a:t>Ajoutez plus de </a:t>
            </a:r>
            <a:r>
              <a:rPr lang="en-US" sz="1400" spc="53" dirty="0">
                <a:latin typeface="Microsoft Sans Serif"/>
                <a:cs typeface="Microsoft Sans Serif"/>
              </a:rPr>
              <a:t>fruits </a:t>
            </a:r>
            <a:r>
              <a:rPr lang="en-US" sz="1400" dirty="0">
                <a:latin typeface="Microsoft Sans Serif"/>
                <a:cs typeface="Microsoft Sans Serif"/>
              </a:rPr>
              <a:t>et de légumes </a:t>
            </a:r>
            <a:r>
              <a:rPr lang="en-US" sz="1400" spc="84" dirty="0">
                <a:latin typeface="Microsoft Sans Serif"/>
                <a:cs typeface="Microsoft Sans Serif"/>
              </a:rPr>
              <a:t>à </a:t>
            </a:r>
            <a:r>
              <a:rPr lang="en-US" sz="1400" dirty="0">
                <a:latin typeface="Microsoft Sans Serif"/>
                <a:cs typeface="Microsoft Sans Serif"/>
              </a:rPr>
              <a:t>vos </a:t>
            </a:r>
            <a:r>
              <a:rPr lang="en-US" sz="1400" spc="-9" dirty="0">
                <a:latin typeface="Microsoft Sans Serif"/>
                <a:cs typeface="Microsoft Sans Serif"/>
              </a:rPr>
              <a:t>repas. </a:t>
            </a:r>
            <a:r>
              <a:rPr lang="en-US" sz="1400" dirty="0">
                <a:latin typeface="Microsoft Sans Serif"/>
                <a:cs typeface="Microsoft Sans Serif"/>
              </a:rPr>
              <a:t>Privilégiez les </a:t>
            </a:r>
            <a:r>
              <a:rPr lang="en-US" sz="1400" spc="-31" dirty="0">
                <a:latin typeface="Microsoft Sans Serif"/>
                <a:cs typeface="Microsoft Sans Serif"/>
              </a:rPr>
              <a:t>en-cas </a:t>
            </a:r>
            <a:r>
              <a:rPr lang="en-US" sz="1400" dirty="0">
                <a:latin typeface="Microsoft Sans Serif"/>
                <a:cs typeface="Microsoft Sans Serif"/>
              </a:rPr>
              <a:t>sains et de </a:t>
            </a:r>
            <a:r>
              <a:rPr lang="en-US" sz="1400" spc="-9" dirty="0">
                <a:latin typeface="Microsoft Sans Serif"/>
                <a:cs typeface="Microsoft Sans Serif"/>
              </a:rPr>
              <a:t>petite taille</a:t>
            </a:r>
            <a:r>
              <a:rPr lang="en-US" sz="1235" spc="-9" dirty="0">
                <a:solidFill>
                  <a:srgbClr val="EC008C"/>
                </a:solidFill>
                <a:latin typeface="Microsoft Sans Serif"/>
                <a:cs typeface="Microsoft Sans Serif"/>
              </a:rPr>
              <a:t>.</a:t>
            </a:r>
            <a:endParaRPr lang="en-US" sz="1235" dirty="0">
              <a:latin typeface="Microsoft Sans Serif"/>
              <a:cs typeface="Microsoft Sans Serif"/>
            </a:endParaRPr>
          </a:p>
          <a:p>
            <a:pPr marL="296411" marR="4483" indent="-285765">
              <a:lnSpc>
                <a:spcPct val="119100"/>
              </a:lnSpc>
              <a:spcBef>
                <a:spcPts val="88"/>
              </a:spcBef>
            </a:pPr>
            <a:endParaRPr lang="en-US" sz="1400" dirty="0">
              <a:latin typeface="Microsoft Sans Serif"/>
              <a:cs typeface="Microsoft Sans Serif"/>
            </a:endParaRPr>
          </a:p>
          <a:p>
            <a:pPr marL="296411" marR="4483" indent="-285765">
              <a:lnSpc>
                <a:spcPct val="119100"/>
              </a:lnSpc>
              <a:spcBef>
                <a:spcPts val="88"/>
              </a:spcBef>
            </a:pPr>
            <a:endParaRPr sz="1400" dirty="0">
              <a:latin typeface="Microsoft Sans Serif"/>
              <a:cs typeface="Microsoft Sans Serif"/>
            </a:endParaRPr>
          </a:p>
        </p:txBody>
      </p:sp>
      <p:sp>
        <p:nvSpPr>
          <p:cNvPr id="6" name="object 15">
            <a:extLst>
              <a:ext uri="{FF2B5EF4-FFF2-40B4-BE49-F238E27FC236}">
                <a16:creationId xmlns:a16="http://schemas.microsoft.com/office/drawing/2014/main" id="{094F73A0-1DDB-469A-9250-E4C5BD6FB828}"/>
              </a:ext>
            </a:extLst>
          </p:cNvPr>
          <p:cNvSpPr txBox="1"/>
          <p:nvPr/>
        </p:nvSpPr>
        <p:spPr>
          <a:xfrm>
            <a:off x="1587698" y="5462407"/>
            <a:ext cx="3167342" cy="216243"/>
          </a:xfrm>
          <a:prstGeom prst="rect">
            <a:avLst/>
          </a:prstGeom>
        </p:spPr>
        <p:txBody>
          <a:bodyPr vert="horz" wrap="square" lIns="0" tIns="11206" rIns="0" bIns="0" rtlCol="0">
            <a:spAutoFit/>
          </a:bodyPr>
          <a:lstStyle/>
          <a:p>
            <a:pPr marL="835443" marR="4483" indent="-824796">
              <a:lnSpc>
                <a:spcPct val="119100"/>
              </a:lnSpc>
              <a:spcBef>
                <a:spcPts val="88"/>
              </a:spcBef>
            </a:pPr>
            <a:r>
              <a:rPr sz="1235" spc="-9" dirty="0">
                <a:solidFill>
                  <a:srgbClr val="EC008C"/>
                </a:solidFill>
                <a:latin typeface="Microsoft Sans Serif"/>
                <a:cs typeface="Microsoft Sans Serif"/>
              </a:rPr>
              <a:t>.</a:t>
            </a:r>
            <a:endParaRPr sz="1235" dirty="0">
              <a:latin typeface="Microsoft Sans Serif"/>
              <a:cs typeface="Microsoft Sans Serif"/>
            </a:endParaRPr>
          </a:p>
        </p:txBody>
      </p:sp>
    </p:spTree>
    <p:extLst>
      <p:ext uri="{BB962C8B-B14F-4D97-AF65-F5344CB8AC3E}">
        <p14:creationId xmlns:p14="http://schemas.microsoft.com/office/powerpoint/2010/main" val="420168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06" marR="16249">
              <a:lnSpc>
                <a:spcPct val="113700"/>
              </a:lnSpc>
              <a:spcBef>
                <a:spcPts val="825"/>
              </a:spcBef>
            </a:pPr>
            <a:r>
              <a:rPr lang="en-US" sz="1400" b="1" spc="-35" dirty="0">
                <a:solidFill>
                  <a:srgbClr val="D2232A"/>
                </a:solidFill>
                <a:latin typeface="Microsoft Sans Serif"/>
                <a:cs typeface="Microsoft Sans Serif"/>
              </a:rPr>
              <a:t>Les sodas, les </a:t>
            </a:r>
            <a:r>
              <a:rPr lang="en-US" sz="1400" b="1" dirty="0">
                <a:solidFill>
                  <a:srgbClr val="D2232A"/>
                </a:solidFill>
                <a:latin typeface="Microsoft Sans Serif"/>
                <a:cs typeface="Microsoft Sans Serif"/>
              </a:rPr>
              <a:t>boissons énergisantes et les boissons pour sportifs </a:t>
            </a:r>
            <a:r>
              <a:rPr lang="en-US" sz="1400" b="1" spc="-18" dirty="0">
                <a:solidFill>
                  <a:srgbClr val="D2232A"/>
                </a:solidFill>
                <a:latin typeface="Microsoft Sans Serif"/>
                <a:cs typeface="Microsoft Sans Serif"/>
              </a:rPr>
              <a:t>contiennent des </a:t>
            </a:r>
            <a:r>
              <a:rPr lang="en-US" sz="1400" b="1" dirty="0">
                <a:solidFill>
                  <a:srgbClr val="D2232A"/>
                </a:solidFill>
                <a:latin typeface="Microsoft Sans Serif"/>
                <a:cs typeface="Microsoft Sans Serif"/>
              </a:rPr>
              <a:t>sucres supplémentaires </a:t>
            </a:r>
            <a:r>
              <a:rPr lang="en-US" sz="1400" b="1" spc="-22" dirty="0">
                <a:solidFill>
                  <a:srgbClr val="D2232A"/>
                </a:solidFill>
                <a:latin typeface="Microsoft Sans Serif"/>
                <a:cs typeface="Microsoft Sans Serif"/>
              </a:rPr>
              <a:t>et </a:t>
            </a:r>
            <a:r>
              <a:rPr lang="en-US" sz="1400" b="1" spc="-18" dirty="0">
                <a:solidFill>
                  <a:srgbClr val="D2232A"/>
                </a:solidFill>
                <a:latin typeface="Microsoft Sans Serif"/>
                <a:cs typeface="Microsoft Sans Serif"/>
              </a:rPr>
              <a:t>peuvent </a:t>
            </a:r>
            <a:r>
              <a:rPr lang="en-US" sz="1400" b="1" dirty="0">
                <a:solidFill>
                  <a:srgbClr val="D2232A"/>
                </a:solidFill>
                <a:latin typeface="Microsoft Sans Serif"/>
                <a:cs typeface="Microsoft Sans Serif"/>
              </a:rPr>
              <a:t>vous faire prendre du poids. Les boissons </a:t>
            </a:r>
            <a:r>
              <a:rPr lang="en-US" sz="1400" b="1" spc="-9" dirty="0">
                <a:solidFill>
                  <a:srgbClr val="D2232A"/>
                </a:solidFill>
                <a:latin typeface="Microsoft Sans Serif"/>
                <a:cs typeface="Microsoft Sans Serif"/>
              </a:rPr>
              <a:t>énergisantes </a:t>
            </a:r>
            <a:r>
              <a:rPr lang="en-US" sz="1400" b="1" dirty="0">
                <a:solidFill>
                  <a:srgbClr val="D2232A"/>
                </a:solidFill>
                <a:latin typeface="Microsoft Sans Serif"/>
                <a:cs typeface="Microsoft Sans Serif"/>
              </a:rPr>
              <a:t>et de nombreux </a:t>
            </a:r>
            <a:r>
              <a:rPr lang="en-US" sz="1400" b="1" spc="-18" dirty="0">
                <a:solidFill>
                  <a:srgbClr val="D2232A"/>
                </a:solidFill>
                <a:latin typeface="Microsoft Sans Serif"/>
                <a:cs typeface="Microsoft Sans Serif"/>
              </a:rPr>
              <a:t>sodas contiennent également de la </a:t>
            </a:r>
            <a:r>
              <a:rPr lang="en-US" sz="1400" b="1" dirty="0">
                <a:solidFill>
                  <a:srgbClr val="D2232A"/>
                </a:solidFill>
                <a:latin typeface="Microsoft Sans Serif"/>
                <a:cs typeface="Microsoft Sans Serif"/>
              </a:rPr>
              <a:t>caféine. La caféine </a:t>
            </a:r>
            <a:r>
              <a:rPr lang="en-US" sz="1400" b="1" spc="53" dirty="0">
                <a:solidFill>
                  <a:srgbClr val="D2232A"/>
                </a:solidFill>
                <a:latin typeface="Microsoft Sans Serif"/>
                <a:cs typeface="Microsoft Sans Serif"/>
              </a:rPr>
              <a:t>ne </a:t>
            </a:r>
            <a:r>
              <a:rPr lang="en-US" sz="1400" b="1" dirty="0">
                <a:solidFill>
                  <a:srgbClr val="D2232A"/>
                </a:solidFill>
                <a:latin typeface="Microsoft Sans Serif"/>
                <a:cs typeface="Microsoft Sans Serif"/>
              </a:rPr>
              <a:t>vous aide </a:t>
            </a:r>
            <a:r>
              <a:rPr lang="en-US" sz="1400" b="1" spc="53" dirty="0">
                <a:solidFill>
                  <a:srgbClr val="D2232A"/>
                </a:solidFill>
                <a:latin typeface="Microsoft Sans Serif"/>
                <a:cs typeface="Microsoft Sans Serif"/>
              </a:rPr>
              <a:t>pas </a:t>
            </a:r>
            <a:r>
              <a:rPr lang="en-US" sz="1400" b="1" dirty="0">
                <a:solidFill>
                  <a:srgbClr val="D2232A"/>
                </a:solidFill>
                <a:latin typeface="Microsoft Sans Serif"/>
                <a:cs typeface="Microsoft Sans Serif"/>
              </a:rPr>
              <a:t>à rester </a:t>
            </a:r>
            <a:r>
              <a:rPr lang="en-US" sz="1400" b="1" spc="-9" dirty="0">
                <a:solidFill>
                  <a:srgbClr val="D2232A"/>
                </a:solidFill>
                <a:latin typeface="Microsoft Sans Serif"/>
                <a:cs typeface="Microsoft Sans Serif"/>
              </a:rPr>
              <a:t>hydraté.</a:t>
            </a:r>
            <a:endParaRPr lang="en-US" sz="1400" b="1" dirty="0">
              <a:latin typeface="Microsoft Sans Serif"/>
              <a:cs typeface="Microsoft Sans Serif"/>
            </a:endParaRPr>
          </a:p>
          <a:p>
            <a:pPr>
              <a:lnSpc>
                <a:spcPct val="100000"/>
              </a:lnSpc>
            </a:pPr>
            <a:endParaRPr lang="en-US" sz="1400" b="1" dirty="0">
              <a:latin typeface="Microsoft Sans Serif"/>
              <a:cs typeface="Microsoft Sans Serif"/>
            </a:endParaRPr>
          </a:p>
          <a:p>
            <a:pPr>
              <a:lnSpc>
                <a:spcPct val="100000"/>
              </a:lnSpc>
            </a:pPr>
            <a:endParaRPr lang="en-US" sz="1400" b="1" dirty="0">
              <a:latin typeface="Microsoft Sans Serif"/>
              <a:cs typeface="Microsoft Sans Serif"/>
            </a:endParaRPr>
          </a:p>
          <a:p>
            <a:pPr>
              <a:lnSpc>
                <a:spcPct val="100000"/>
              </a:lnSpc>
            </a:pPr>
            <a:r>
              <a:rPr lang="en-US" sz="1400" b="1" dirty="0">
                <a:solidFill>
                  <a:srgbClr val="FDB714"/>
                </a:solidFill>
                <a:latin typeface="Microsoft Sans Serif"/>
                <a:cs typeface="Microsoft Sans Serif"/>
              </a:rPr>
              <a:t>Le lait écrémé ou faible en matières grasses et les jus de </a:t>
            </a:r>
            <a:r>
              <a:rPr lang="en-US" sz="1400" b="1" spc="57" dirty="0">
                <a:solidFill>
                  <a:srgbClr val="FDB714"/>
                </a:solidFill>
                <a:latin typeface="Microsoft Sans Serif"/>
                <a:cs typeface="Microsoft Sans Serif"/>
              </a:rPr>
              <a:t>fruits </a:t>
            </a:r>
            <a:r>
              <a:rPr lang="en-US" sz="1400" b="1" dirty="0">
                <a:solidFill>
                  <a:srgbClr val="FDB714"/>
                </a:solidFill>
                <a:latin typeface="Microsoft Sans Serif"/>
                <a:cs typeface="Microsoft Sans Serif"/>
              </a:rPr>
              <a:t>à 100 % sont de bons </a:t>
            </a:r>
            <a:r>
              <a:rPr lang="en-US" sz="1400" b="1" spc="-9" dirty="0">
                <a:solidFill>
                  <a:srgbClr val="FDB714"/>
                </a:solidFill>
                <a:latin typeface="Microsoft Sans Serif"/>
                <a:cs typeface="Microsoft Sans Serif"/>
              </a:rPr>
              <a:t>choix pour </a:t>
            </a:r>
            <a:r>
              <a:rPr lang="en-US" sz="1400" b="1" spc="49" dirty="0">
                <a:solidFill>
                  <a:srgbClr val="FDB714"/>
                </a:solidFill>
                <a:latin typeface="Microsoft Sans Serif"/>
                <a:cs typeface="Microsoft Sans Serif"/>
              </a:rPr>
              <a:t>accompagner les </a:t>
            </a:r>
            <a:r>
              <a:rPr lang="en-US" sz="1400" b="1" spc="-9" dirty="0">
                <a:solidFill>
                  <a:srgbClr val="FDB714"/>
                </a:solidFill>
                <a:latin typeface="Microsoft Sans Serif"/>
                <a:cs typeface="Microsoft Sans Serif"/>
              </a:rPr>
              <a:t>repas. Les </a:t>
            </a:r>
            <a:r>
              <a:rPr lang="en-US" sz="1400" b="1" spc="-26" dirty="0">
                <a:solidFill>
                  <a:srgbClr val="FDB714"/>
                </a:solidFill>
                <a:latin typeface="Microsoft Sans Serif"/>
                <a:cs typeface="Microsoft Sans Serif"/>
              </a:rPr>
              <a:t>portions </a:t>
            </a:r>
            <a:r>
              <a:rPr lang="en-US" sz="1400" b="1" dirty="0">
                <a:solidFill>
                  <a:srgbClr val="FDB714"/>
                </a:solidFill>
                <a:latin typeface="Microsoft Sans Serif"/>
                <a:cs typeface="Microsoft Sans Serif"/>
              </a:rPr>
              <a:t>doivent être réduites. Visez 3 </a:t>
            </a:r>
            <a:r>
              <a:rPr lang="en-US" sz="1400" b="1" spc="-9" dirty="0">
                <a:solidFill>
                  <a:srgbClr val="FDB714"/>
                </a:solidFill>
                <a:latin typeface="Microsoft Sans Serif"/>
                <a:cs typeface="Microsoft Sans Serif"/>
              </a:rPr>
              <a:t>tasses </a:t>
            </a:r>
            <a:r>
              <a:rPr lang="en-US" sz="1400" b="1" spc="66" dirty="0">
                <a:solidFill>
                  <a:srgbClr val="FDB714"/>
                </a:solidFill>
                <a:latin typeface="Microsoft Sans Serif"/>
                <a:cs typeface="Microsoft Sans Serif"/>
              </a:rPr>
              <a:t>de </a:t>
            </a:r>
            <a:r>
              <a:rPr lang="en-US" sz="1400" b="1" dirty="0">
                <a:solidFill>
                  <a:srgbClr val="FDB714"/>
                </a:solidFill>
                <a:latin typeface="Microsoft Sans Serif"/>
                <a:cs typeface="Microsoft Sans Serif"/>
              </a:rPr>
              <a:t>lait et </a:t>
            </a:r>
            <a:r>
              <a:rPr lang="en-US" sz="1400" b="1" spc="-4" dirty="0">
                <a:solidFill>
                  <a:srgbClr val="FDB714"/>
                </a:solidFill>
                <a:latin typeface="Microsoft Sans Serif"/>
                <a:cs typeface="Microsoft Sans Serif"/>
              </a:rPr>
              <a:t>pas plus d'une </a:t>
            </a:r>
            <a:r>
              <a:rPr lang="en-US" sz="1400" b="1" dirty="0">
                <a:solidFill>
                  <a:srgbClr val="FDB714"/>
                </a:solidFill>
                <a:latin typeface="Microsoft Sans Serif"/>
                <a:cs typeface="Microsoft Sans Serif"/>
              </a:rPr>
              <a:t>tasse </a:t>
            </a:r>
            <a:r>
              <a:rPr lang="en-US" sz="1400" b="1" spc="66" dirty="0">
                <a:solidFill>
                  <a:srgbClr val="FDB714"/>
                </a:solidFill>
                <a:latin typeface="Microsoft Sans Serif"/>
                <a:cs typeface="Microsoft Sans Serif"/>
              </a:rPr>
              <a:t>de </a:t>
            </a:r>
            <a:r>
              <a:rPr lang="en-US" sz="1400" b="1" dirty="0">
                <a:solidFill>
                  <a:srgbClr val="FDB714"/>
                </a:solidFill>
                <a:latin typeface="Microsoft Sans Serif"/>
                <a:cs typeface="Microsoft Sans Serif"/>
              </a:rPr>
              <a:t>jus par </a:t>
            </a:r>
            <a:r>
              <a:rPr lang="en-US" sz="1400" b="1" spc="-18" dirty="0">
                <a:solidFill>
                  <a:srgbClr val="FDB714"/>
                </a:solidFill>
                <a:latin typeface="Microsoft Sans Serif"/>
                <a:cs typeface="Microsoft Sans Serif"/>
              </a:rPr>
              <a:t>jour.</a:t>
            </a:r>
          </a:p>
          <a:p>
            <a:pPr>
              <a:lnSpc>
                <a:spcPct val="100000"/>
              </a:lnSpc>
            </a:pPr>
            <a:endParaRPr lang="en-US" sz="1400" b="1" spc="-18" dirty="0">
              <a:solidFill>
                <a:srgbClr val="FDB714"/>
              </a:solidFill>
              <a:latin typeface="Microsoft Sans Serif"/>
              <a:cs typeface="Microsoft Sans 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BB673"/>
                </a:solidFill>
                <a:latin typeface="Microsoft Sans Serif"/>
                <a:cs typeface="Microsoft Sans Serif"/>
              </a:rPr>
              <a:t>Buvez de l'eau tout au long de la </a:t>
            </a:r>
            <a:r>
              <a:rPr lang="en-US" sz="1400" b="1" spc="-9" dirty="0">
                <a:solidFill>
                  <a:srgbClr val="2BB673"/>
                </a:solidFill>
                <a:latin typeface="Microsoft Sans Serif"/>
                <a:cs typeface="Microsoft Sans Serif"/>
              </a:rPr>
              <a:t>journée ! </a:t>
            </a:r>
            <a:r>
              <a:rPr lang="en-US" sz="1400" b="1" spc="44" dirty="0">
                <a:solidFill>
                  <a:srgbClr val="2BB673"/>
                </a:solidFill>
                <a:latin typeface="Microsoft Sans Serif"/>
                <a:cs typeface="Microsoft Sans Serif"/>
              </a:rPr>
              <a:t>Si </a:t>
            </a:r>
            <a:r>
              <a:rPr lang="en-US" sz="1400" b="1" dirty="0">
                <a:solidFill>
                  <a:srgbClr val="2BB673"/>
                </a:solidFill>
                <a:latin typeface="Microsoft Sans Serif"/>
                <a:cs typeface="Microsoft Sans Serif"/>
              </a:rPr>
              <a:t>vous aimez les boissons aromatisées, </a:t>
            </a:r>
            <a:r>
              <a:rPr lang="en-US" sz="1400" b="1" spc="57" dirty="0">
                <a:solidFill>
                  <a:srgbClr val="2BB673"/>
                </a:solidFill>
                <a:latin typeface="Microsoft Sans Serif"/>
                <a:cs typeface="Microsoft Sans Serif"/>
              </a:rPr>
              <a:t>essayez l'</a:t>
            </a:r>
            <a:r>
              <a:rPr lang="en-US" sz="1400" b="1" dirty="0">
                <a:solidFill>
                  <a:srgbClr val="2BB673"/>
                </a:solidFill>
                <a:latin typeface="Microsoft Sans Serif"/>
                <a:cs typeface="Microsoft Sans Serif"/>
              </a:rPr>
              <a:t>eau </a:t>
            </a:r>
            <a:r>
              <a:rPr lang="en-US" sz="1400" b="1" spc="-9" dirty="0">
                <a:solidFill>
                  <a:srgbClr val="2BB673"/>
                </a:solidFill>
                <a:latin typeface="Microsoft Sans Serif"/>
                <a:cs typeface="Microsoft Sans Serif"/>
              </a:rPr>
              <a:t>gazeuse </a:t>
            </a:r>
            <a:r>
              <a:rPr lang="en-US" sz="1400" b="1" dirty="0">
                <a:solidFill>
                  <a:srgbClr val="2BB673"/>
                </a:solidFill>
                <a:latin typeface="Microsoft Sans Serif"/>
                <a:cs typeface="Microsoft Sans Serif"/>
              </a:rPr>
              <a:t>ou </a:t>
            </a:r>
            <a:r>
              <a:rPr lang="en-US" sz="1400" b="1" spc="-44" dirty="0">
                <a:solidFill>
                  <a:srgbClr val="2BB673"/>
                </a:solidFill>
                <a:latin typeface="Microsoft Sans Serif"/>
                <a:cs typeface="Microsoft Sans Serif"/>
              </a:rPr>
              <a:t>ajoutez </a:t>
            </a:r>
            <a:r>
              <a:rPr lang="en-US" sz="1400" b="1" spc="49" dirty="0">
                <a:solidFill>
                  <a:srgbClr val="2BB673"/>
                </a:solidFill>
                <a:latin typeface="Microsoft Sans Serif"/>
                <a:cs typeface="Microsoft Sans Serif"/>
              </a:rPr>
              <a:t>quelques </a:t>
            </a:r>
            <a:r>
              <a:rPr lang="en-US" sz="1400" b="1" dirty="0">
                <a:solidFill>
                  <a:srgbClr val="2BB673"/>
                </a:solidFill>
                <a:latin typeface="Microsoft Sans Serif"/>
                <a:cs typeface="Microsoft Sans Serif"/>
              </a:rPr>
              <a:t>morceaux </a:t>
            </a:r>
            <a:r>
              <a:rPr lang="en-US" sz="1400" b="1" spc="66" dirty="0">
                <a:solidFill>
                  <a:srgbClr val="2BB673"/>
                </a:solidFill>
                <a:latin typeface="Microsoft Sans Serif"/>
                <a:cs typeface="Microsoft Sans Serif"/>
              </a:rPr>
              <a:t>de </a:t>
            </a:r>
            <a:r>
              <a:rPr lang="en-US" sz="1400" b="1" spc="57" dirty="0">
                <a:solidFill>
                  <a:srgbClr val="2BB673"/>
                </a:solidFill>
                <a:latin typeface="Microsoft Sans Serif"/>
                <a:cs typeface="Microsoft Sans Serif"/>
              </a:rPr>
              <a:t>fruits </a:t>
            </a:r>
            <a:r>
              <a:rPr lang="en-US" sz="1400" b="1" dirty="0">
                <a:solidFill>
                  <a:srgbClr val="2BB673"/>
                </a:solidFill>
                <a:latin typeface="Microsoft Sans Serif"/>
                <a:cs typeface="Microsoft Sans Serif"/>
              </a:rPr>
              <a:t>dans votre </a:t>
            </a:r>
            <a:r>
              <a:rPr lang="en-US" sz="1400" b="1" spc="35" dirty="0">
                <a:solidFill>
                  <a:srgbClr val="2BB673"/>
                </a:solidFill>
                <a:latin typeface="Microsoft Sans Serif"/>
                <a:cs typeface="Microsoft Sans Serif"/>
              </a:rPr>
              <a:t>bouteille d'</a:t>
            </a:r>
            <a:r>
              <a:rPr lang="en-US" sz="1400" b="1" dirty="0">
                <a:solidFill>
                  <a:srgbClr val="2BB673"/>
                </a:solidFill>
                <a:latin typeface="Microsoft Sans Serif"/>
                <a:cs typeface="Microsoft Sans Serif"/>
              </a:rPr>
              <a:t>eau.</a:t>
            </a:r>
            <a:endParaRPr lang="en-US" sz="1400" b="1" dirty="0">
              <a:latin typeface="Microsoft Sans Serif"/>
              <a:cs typeface="Microsoft Sans Serif"/>
            </a:endParaRPr>
          </a:p>
          <a:p>
            <a:pPr>
              <a:lnSpc>
                <a:spcPct val="100000"/>
              </a:lnSpc>
            </a:pPr>
            <a:endParaRPr lang="en-US" sz="1600" dirty="0">
              <a:latin typeface="Microsoft Sans Serif"/>
              <a:cs typeface="Microsoft Sans Serif"/>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6</a:t>
            </a:fld>
            <a:endParaRPr lang="en-US"/>
          </a:p>
        </p:txBody>
      </p:sp>
    </p:spTree>
    <p:extLst>
      <p:ext uri="{BB962C8B-B14F-4D97-AF65-F5344CB8AC3E}">
        <p14:creationId xmlns:p14="http://schemas.microsoft.com/office/powerpoint/2010/main" val="414992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Les experts recommandent de consommer six portions de céréales par jour, dont </a:t>
            </a:r>
            <a:r>
              <a:rPr lang="en-US" b="1" i="0" dirty="0">
                <a:solidFill>
                  <a:srgbClr val="202124"/>
                </a:solidFill>
                <a:effectLst/>
                <a:latin typeface="Roboto" panose="02000000000000000000" pitchFamily="2" charset="0"/>
              </a:rPr>
              <a:t>au moins trois de céréales complètes</a:t>
            </a:r>
            <a:r>
              <a:rPr lang="en-US" b="0" i="0" dirty="0">
                <a:solidFill>
                  <a:srgbClr val="202124"/>
                </a:solidFill>
                <a:effectLst/>
                <a:latin typeface="Roboto" panose="02000000000000000000" pitchFamily="2" charset="0"/>
              </a:rPr>
              <a:t>. Une portion* de céréales correspond à l'un des éléments suivants : une tranche de pain, une demi-tasse de flocons d'avoine, de pâtes ou de riz cuits, une once de biscuits salés ou une tasse de céréales froides sèches.</a:t>
            </a:r>
          </a:p>
          <a:p>
            <a:endParaRPr lang="en-US" dirty="0">
              <a:solidFill>
                <a:srgbClr val="202124"/>
              </a:solidFill>
              <a:latin typeface="Roboto" panose="02000000000000000000" pitchFamily="2" charset="0"/>
            </a:endParaRPr>
          </a:p>
          <a:p>
            <a:r>
              <a:rPr lang="en-US" b="0" i="0" dirty="0">
                <a:solidFill>
                  <a:srgbClr val="34394B"/>
                </a:solidFill>
                <a:effectLst/>
                <a:latin typeface="Poppins" panose="00000500000000000000" pitchFamily="2" charset="0"/>
              </a:rPr>
              <a:t>Les céréales complètes ont une peau extérieure riche appelée son.  Elle est pleine de fibres et de nutriments.  Essayez de choisir ou d'acheter du pain, des céréales, du riz (brun), des tortillas (maïs et non farine) et des pâtes (blé entier et non blanc) à base de grains entiers.</a:t>
            </a:r>
          </a:p>
          <a:p>
            <a:endParaRPr lang="en-US" dirty="0">
              <a:solidFill>
                <a:srgbClr val="34394B"/>
              </a:solidFill>
              <a:latin typeface="Poppins" panose="00000500000000000000" pitchFamily="2" charset="0"/>
            </a:endParaRPr>
          </a:p>
          <a:p>
            <a:r>
              <a:rPr lang="en-US" dirty="0">
                <a:solidFill>
                  <a:srgbClr val="34394B"/>
                </a:solidFill>
                <a:latin typeface="Poppins" panose="00000500000000000000" pitchFamily="2" charset="0"/>
              </a:rPr>
              <a:t>. Quelles sont les céréales complètes que vous aimez ? Amusez-vous à essayer de nouveaux aliments à base de céréales complètes</a:t>
            </a:r>
          </a:p>
          <a:p>
            <a:endParaRPr lang="en-US" dirty="0">
              <a:solidFill>
                <a:srgbClr val="34394B"/>
              </a:solidFill>
              <a:latin typeface="Poppins" panose="00000500000000000000" pitchFamily="2" charset="0"/>
            </a:endParaRPr>
          </a:p>
          <a:p>
            <a:r>
              <a:rPr lang="en-US" dirty="0">
                <a:solidFill>
                  <a:srgbClr val="34394B"/>
                </a:solidFill>
                <a:latin typeface="Poppins" panose="00000500000000000000" pitchFamily="2" charset="0"/>
              </a:rPr>
              <a:t>Les céréales raffinées, comme le pain blanc, sont importantes parce qu'elles contiennent de l'acide folique. C'est pourquoi nous disons qu'au moins la moitié des céréales doivent être des céréales complètes.</a:t>
            </a:r>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7</a:t>
            </a:fld>
            <a:endParaRPr lang="en-US"/>
          </a:p>
        </p:txBody>
      </p:sp>
    </p:spTree>
    <p:extLst>
      <p:ext uri="{BB962C8B-B14F-4D97-AF65-F5344CB8AC3E}">
        <p14:creationId xmlns:p14="http://schemas.microsoft.com/office/powerpoint/2010/main" val="210095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640859" cy="4471602"/>
          </a:xfrm>
        </p:spPr>
        <p:txBody>
          <a:bodyPr/>
          <a:lstStyle/>
          <a:p>
            <a:r>
              <a:rPr lang="en-US" dirty="0"/>
              <a:t>Ces aliments sont nécessaires au bon fonctionnement de l'ensemble de l'organisme.  Les athlètes ont besoin de protéines pour garder leurs muscles forts.  Le cœur est également un muscle et les protéines lui sont utiles, ainsi qu'à tous les organes. Choisissez des aliments protéinés pauvres en matières grasses.  La plupart des matières grasses sont ajoutées lors de la cuisson.</a:t>
            </a:r>
          </a:p>
          <a:p>
            <a:endParaRPr lang="en-US" dirty="0"/>
          </a:p>
          <a:p>
            <a:r>
              <a:rPr lang="en-US" b="1" dirty="0"/>
              <a:t>Poulet - la </a:t>
            </a:r>
            <a:r>
              <a:rPr lang="en-US" dirty="0"/>
              <a:t>majeure partie de la graisse se trouve dans la peau, il faut donc l'enlever !  Évitez le poulet frit que l'on trouve dans les fast-foods.  Enlevez la peau, car une grande partie de la graisse de cuisson reste dans la peau.</a:t>
            </a:r>
          </a:p>
          <a:p>
            <a:endParaRPr lang="en-US" dirty="0"/>
          </a:p>
          <a:p>
            <a:r>
              <a:rPr lang="en-US" b="1" dirty="0"/>
              <a:t>Viande de bœuf - </a:t>
            </a:r>
            <a:r>
              <a:rPr lang="en-US" dirty="0"/>
              <a:t>recherchez le hamburger le moins gras possible. </a:t>
            </a:r>
          </a:p>
          <a:p>
            <a:endParaRPr lang="en-US" dirty="0"/>
          </a:p>
          <a:p>
            <a:r>
              <a:rPr lang="en-US" b="1" dirty="0"/>
              <a:t>Poisson - il est </a:t>
            </a:r>
            <a:r>
              <a:rPr lang="en-US" dirty="0"/>
              <a:t>difficile de trouver un poisson qui ne soit pas bon pour la santé. La façon dont vous le cuisinez est importante, alors mangez du poisson qui n'est pas frit avec beaucoup de graisse.</a:t>
            </a:r>
          </a:p>
          <a:p>
            <a:endParaRPr lang="en-US" dirty="0"/>
          </a:p>
          <a:p>
            <a:r>
              <a:rPr lang="en-US" b="1" dirty="0"/>
              <a:t>Œufs - </a:t>
            </a:r>
            <a:r>
              <a:rPr lang="en-US" dirty="0"/>
              <a:t>Les œufs sont un choix de protéines saines et peu coûteuses. Certains experts recommandent de ne pas consommer plus de 2 à 3 œufs par jour.  Comment aimez-vous les œufs cuits ?</a:t>
            </a:r>
          </a:p>
          <a:p>
            <a:endParaRPr lang="en-US" dirty="0"/>
          </a:p>
          <a:p>
            <a:r>
              <a:rPr lang="en-US" b="1" dirty="0"/>
              <a:t>Porc - </a:t>
            </a:r>
            <a:r>
              <a:rPr lang="en-US" dirty="0"/>
              <a:t>Il faut essayer de manger moins de viande transformée comme le bacon, le jambon et les charcuteries. Elles contiennent des produits chimiques ajoutés et beaucoup de sel.</a:t>
            </a:r>
          </a:p>
          <a:p>
            <a:endParaRPr lang="en-US" b="1" dirty="0"/>
          </a:p>
          <a:p>
            <a:r>
              <a:rPr lang="en-US" b="1" dirty="0"/>
              <a:t>Haricots et légumineuses :   </a:t>
            </a:r>
            <a:r>
              <a:rPr lang="en-US" dirty="0"/>
              <a:t>Excellentes protéines parce qu'elles sont pauvres en graisses, elles contiennent des fibres et des éléments nutritifs supplémentaires et sont donc excellentes pour la santé.</a:t>
            </a:r>
          </a:p>
          <a:p>
            <a:endParaRPr lang="en-US" dirty="0"/>
          </a:p>
          <a:p>
            <a:r>
              <a:rPr lang="en-US" dirty="0"/>
              <a:t>Produits laitiers - le lait de vache, les laits d'avoine et de soja, le fromage et le yaourt contiennent tous des protéines saines et de nombreux autres nutriments pour les os, les dents et la santé en général.</a:t>
            </a:r>
          </a:p>
          <a:p>
            <a:endParaRPr lang="en-US" dirty="0"/>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8</a:t>
            </a:fld>
            <a:endParaRPr lang="en-US"/>
          </a:p>
        </p:txBody>
      </p:sp>
    </p:spTree>
    <p:extLst>
      <p:ext uri="{BB962C8B-B14F-4D97-AF65-F5344CB8AC3E}">
        <p14:creationId xmlns:p14="http://schemas.microsoft.com/office/powerpoint/2010/main" val="145126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02124"/>
                </a:solidFill>
                <a:latin typeface="Roboto" panose="02000000000000000000" pitchFamily="2" charset="0"/>
              </a:rPr>
              <a:t>Une alimentation riche en légumes et en fruits peut faire baisser la tension artérielle, réduire le risque de maladie cardiaque et d'accident vasculaire cérébral, prévenir certains types de cancer, réduire le risque de problèmes oculaires et digestifs et avoir un effet positif sur la glycémie, ce qui peut aider à contrôler l'appétit.</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Les fruits fournissent des vitamines, des minéraux, des fibres et des nutriments qui nous aident à rester en bonne santé et nous protègent contre les maladies cardiaques, le diabète, les accidents vasculaires cérébraux et certains types de cancer.</a:t>
            </a: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Ils ont un goût délicieux et ajoutent de la couleur, de la saveur et de la nutrition à nos repas.</a:t>
            </a: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Si vous achetez des fruits en conserve, rincez-les à l'eau avant de les consommer pour éliminer le sucre ajouté.</a:t>
            </a:r>
            <a:endParaRPr lang="en-US" dirty="0"/>
          </a:p>
          <a:p>
            <a:endParaRPr lang="en-US" dirty="0">
              <a:solidFill>
                <a:srgbClr val="202124"/>
              </a:solidFill>
              <a:latin typeface="Roboto" panose="02000000000000000000" pitchFamily="2" charset="0"/>
            </a:endParaRPr>
          </a:p>
          <a:p>
            <a:endParaRPr lang="en-US" dirty="0">
              <a:solidFill>
                <a:srgbClr val="202124"/>
              </a:solidFill>
              <a:latin typeface="Roboto" panose="02000000000000000000" pitchFamily="2" charset="0"/>
            </a:endParaRP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Quels sont vos fruits préférés ? Quand mangez-vous des fruits dans la journée ?</a:t>
            </a:r>
          </a:p>
          <a:p>
            <a:endParaRPr lang="en-US" dirty="0">
              <a:solidFill>
                <a:srgbClr val="202124"/>
              </a:solidFill>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1DA9807-B2AA-4415-ADFB-386C0040CA0A}" type="slidenum">
              <a:rPr lang="en-US" smtClean="0"/>
              <a:t>9</a:t>
            </a:fld>
            <a:endParaRPr lang="en-US"/>
          </a:p>
        </p:txBody>
      </p:sp>
    </p:spTree>
    <p:extLst>
      <p:ext uri="{BB962C8B-B14F-4D97-AF65-F5344CB8AC3E}">
        <p14:creationId xmlns:p14="http://schemas.microsoft.com/office/powerpoint/2010/main" val="190220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56632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79786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85511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402597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CBA1C-C11F-4FD4-8FB7-74FAEB7C96E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330436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CBA1C-C11F-4FD4-8FB7-74FAEB7C96E8}"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407177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CBA1C-C11F-4FD4-8FB7-74FAEB7C96E8}"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38041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CBA1C-C11F-4FD4-8FB7-74FAEB7C96E8}"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4371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CBA1C-C11F-4FD4-8FB7-74FAEB7C96E8}"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92678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CBA1C-C11F-4FD4-8FB7-74FAEB7C96E8}"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35691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CBA1C-C11F-4FD4-8FB7-74FAEB7C96E8}"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5252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Cliquez pour modifier le style du titre principal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CBA1C-C11F-4FD4-8FB7-74FAEB7C96E8}" type="datetimeFigureOut">
              <a:rPr lang="en-US" smtClean="0"/>
              <a:t>11/4/2024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BEAC4-87F8-4859-9C35-26EC87CD1E46}" type="slidenum">
              <a:rPr lang="en-US" smtClean="0"/>
              <a:t>‹#›</a:t>
            </a:fld>
            <a:endParaRPr lang="en-US"/>
          </a:p>
        </p:txBody>
      </p:sp>
    </p:spTree>
    <p:extLst>
      <p:ext uri="{BB962C8B-B14F-4D97-AF65-F5344CB8AC3E}">
        <p14:creationId xmlns:p14="http://schemas.microsoft.com/office/powerpoint/2010/main" val="2334265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jp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jpg"/><Relationship Id="rId17" Type="http://schemas.openxmlformats.org/officeDocument/2006/relationships/image" Target="../media/image36.png"/><Relationship Id="rId2" Type="http://schemas.openxmlformats.org/officeDocument/2006/relationships/notesSlide" Target="../notesSlides/notesSlide15.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jp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10B_4133DDD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26_E95BA51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065A-6DFB-6473-191C-8A1A03872174}"/>
              </a:ext>
            </a:extLst>
          </p:cNvPr>
          <p:cNvSpPr>
            <a:spLocks noGrp="1"/>
          </p:cNvSpPr>
          <p:nvPr>
            <p:ph type="title"/>
          </p:nvPr>
        </p:nvSpPr>
        <p:spPr>
          <a:xfrm>
            <a:off x="628650" y="365127"/>
            <a:ext cx="7886700" cy="991726"/>
          </a:xfrm>
        </p:spPr>
        <p:txBody>
          <a:bodyPr/>
          <a:lstStyle/>
          <a:p>
            <a:r>
              <a:rPr lang="en-US" dirty="0"/>
              <a:t>Aperçu</a:t>
            </a:r>
          </a:p>
        </p:txBody>
      </p:sp>
      <p:sp>
        <p:nvSpPr>
          <p:cNvPr id="3" name="Content Placeholder 2">
            <a:extLst>
              <a:ext uri="{FF2B5EF4-FFF2-40B4-BE49-F238E27FC236}">
                <a16:creationId xmlns:a16="http://schemas.microsoft.com/office/drawing/2014/main" id="{3E305C84-C5FB-3B3C-6DDB-BD168760E8C8}"/>
              </a:ext>
            </a:extLst>
          </p:cNvPr>
          <p:cNvSpPr>
            <a:spLocks noGrp="1"/>
          </p:cNvSpPr>
          <p:nvPr>
            <p:ph idx="1"/>
          </p:nvPr>
        </p:nvSpPr>
        <p:spPr>
          <a:xfrm>
            <a:off x="628650" y="1130710"/>
            <a:ext cx="7886700" cy="4729316"/>
          </a:xfrm>
        </p:spPr>
        <p:txBody>
          <a:bodyPr>
            <a:normAutofit fontScale="55000" lnSpcReduction="20000"/>
          </a:bodyPr>
          <a:lstStyle/>
          <a:p>
            <a:pPr marL="0" indent="0" algn="just">
              <a:buNone/>
            </a:pPr>
            <a:r>
              <a:rPr lang="en-US" dirty="0"/>
              <a:t>Il s'agit d'idées que les ADS (Ambassadeur De Santé) peuvent envisager d'enseigner à leurs athlètes. Leur HPCD (ou nous) peut aider à développer des activités pour enseigner les concepts. Les notes contiennent plus de contenu que ce qui sera partagé si ce ppt est utilisé pour la formation des Ambassadeurs de la santé, mais elles montrent comment enseigner à d'autres athlètes la nutrition au-delà de F et V.</a:t>
            </a:r>
          </a:p>
          <a:p>
            <a:pPr marL="0" indent="0" algn="just">
              <a:buNone/>
            </a:pPr>
            <a:r>
              <a:rPr lang="en-US" dirty="0"/>
              <a:t> </a:t>
            </a:r>
          </a:p>
          <a:p>
            <a:r>
              <a:rPr lang="en-US" dirty="0"/>
              <a:t>Mon Assiette</a:t>
            </a:r>
          </a:p>
          <a:p>
            <a:r>
              <a:rPr lang="en-US" dirty="0"/>
              <a:t>Viande, poulet, poisson, œufs et produits laitiers</a:t>
            </a:r>
          </a:p>
          <a:p>
            <a:r>
              <a:rPr lang="en-US" dirty="0"/>
              <a:t>Fruits </a:t>
            </a:r>
          </a:p>
          <a:p>
            <a:r>
              <a:rPr lang="en-US" dirty="0"/>
              <a:t>Légumes </a:t>
            </a:r>
          </a:p>
          <a:p>
            <a:r>
              <a:rPr lang="en-US" dirty="0"/>
              <a:t>Produits laitiers</a:t>
            </a:r>
          </a:p>
          <a:p>
            <a:r>
              <a:rPr lang="en-US" dirty="0"/>
              <a:t>Céréales</a:t>
            </a:r>
          </a:p>
          <a:p>
            <a:r>
              <a:rPr lang="en-US" dirty="0"/>
              <a:t>Nutrition et contrôle du poids</a:t>
            </a:r>
          </a:p>
          <a:p>
            <a:r>
              <a:rPr lang="en-US" dirty="0"/>
              <a:t>Nutrition et santé des os</a:t>
            </a:r>
          </a:p>
          <a:p>
            <a:r>
              <a:rPr lang="en-US" dirty="0"/>
              <a:t>Nutrition et tension artérielle saine</a:t>
            </a:r>
          </a:p>
          <a:p>
            <a:r>
              <a:rPr lang="en-US" dirty="0"/>
              <a:t>Taille des portions</a:t>
            </a:r>
          </a:p>
          <a:p>
            <a:r>
              <a:rPr lang="en-US" dirty="0"/>
              <a:t>Hydratation</a:t>
            </a:r>
          </a:p>
          <a:p>
            <a:endParaRPr lang="en-US" dirty="0"/>
          </a:p>
        </p:txBody>
      </p:sp>
    </p:spTree>
    <p:extLst>
      <p:ext uri="{BB962C8B-B14F-4D97-AF65-F5344CB8AC3E}">
        <p14:creationId xmlns:p14="http://schemas.microsoft.com/office/powerpoint/2010/main" val="377479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A656A8-942A-12D3-3EEE-0E6F1D0201A0}"/>
              </a:ext>
            </a:extLst>
          </p:cNvPr>
          <p:cNvPicPr>
            <a:picLocks noChangeAspect="1"/>
          </p:cNvPicPr>
          <p:nvPr/>
        </p:nvPicPr>
        <p:blipFill rotWithShape="1">
          <a:blip r:embed="rId3"/>
          <a:srcRect l="4596" t="9091" r="27223"/>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20D47E-F2AA-D2E1-F8D8-3409B760025F}"/>
              </a:ext>
            </a:extLst>
          </p:cNvPr>
          <p:cNvSpPr>
            <a:spLocks noGrp="1"/>
          </p:cNvSpPr>
          <p:nvPr>
            <p:ph type="title"/>
          </p:nvPr>
        </p:nvSpPr>
        <p:spPr>
          <a:xfrm>
            <a:off x="303414" y="3091928"/>
            <a:ext cx="6808922" cy="2387600"/>
          </a:xfrm>
        </p:spPr>
        <p:txBody>
          <a:bodyPr vert="horz" lIns="91440" tIns="45720" rIns="91440" bIns="45720" rtlCol="0" anchor="b">
            <a:normAutofit fontScale="90000"/>
          </a:bodyPr>
          <a:lstStyle/>
          <a:p>
            <a:r>
              <a:rPr lang="en-US" sz="5700"/>
              <a:t>Quels sont les légumes les plus sains ?</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2330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E7BEB-3CB5-9DC4-B01A-7E694A607FA5}"/>
              </a:ext>
            </a:extLst>
          </p:cNvPr>
          <p:cNvSpPr>
            <a:spLocks noGrp="1"/>
          </p:cNvSpPr>
          <p:nvPr>
            <p:ph type="title"/>
          </p:nvPr>
        </p:nvSpPr>
        <p:spPr>
          <a:xfrm>
            <a:off x="524785" y="5490971"/>
            <a:ext cx="5221554" cy="1159200"/>
          </a:xfrm>
        </p:spPr>
        <p:txBody>
          <a:bodyPr vert="horz" lIns="91440" tIns="45720" rIns="91440" bIns="45720" rtlCol="0" anchor="ctr">
            <a:normAutofit fontScale="90000"/>
          </a:bodyPr>
          <a:lstStyle/>
          <a:p>
            <a:r>
              <a:rPr lang="en-US" sz="3500" kern="1200">
                <a:solidFill>
                  <a:srgbClr val="FFFFFF"/>
                </a:solidFill>
                <a:latin typeface="+mj-lt"/>
                <a:ea typeface="+mj-ea"/>
                <a:cs typeface="+mj-cs"/>
              </a:rPr>
              <a:t>Comment savoir si un aliment emballé est bon pour la santé.</a:t>
            </a:r>
          </a:p>
        </p:txBody>
      </p:sp>
      <p:pic>
        <p:nvPicPr>
          <p:cNvPr id="4" name="Picture 3">
            <a:extLst>
              <a:ext uri="{FF2B5EF4-FFF2-40B4-BE49-F238E27FC236}">
                <a16:creationId xmlns:a16="http://schemas.microsoft.com/office/drawing/2014/main" id="{18D16700-5E45-11E4-666B-68A1FABE4778}"/>
              </a:ext>
            </a:extLst>
          </p:cNvPr>
          <p:cNvPicPr>
            <a:picLocks noChangeAspect="1"/>
          </p:cNvPicPr>
          <p:nvPr/>
        </p:nvPicPr>
        <p:blipFill>
          <a:blip r:embed="rId3"/>
          <a:stretch>
            <a:fillRect/>
          </a:stretch>
        </p:blipFill>
        <p:spPr>
          <a:xfrm>
            <a:off x="1379702" y="333757"/>
            <a:ext cx="6712246" cy="4933501"/>
          </a:xfrm>
          <a:prstGeom prst="rect">
            <a:avLst/>
          </a:prstGeom>
        </p:spPr>
      </p:pic>
    </p:spTree>
    <p:extLst>
      <p:ext uri="{BB962C8B-B14F-4D97-AF65-F5344CB8AC3E}">
        <p14:creationId xmlns:p14="http://schemas.microsoft.com/office/powerpoint/2010/main" val="398260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F3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5577C-6B1F-676F-ECF9-B89304CA9D9A}"/>
              </a:ext>
            </a:extLst>
          </p:cNvPr>
          <p:cNvSpPr>
            <a:spLocks noGrp="1"/>
          </p:cNvSpPr>
          <p:nvPr>
            <p:ph type="title"/>
          </p:nvPr>
        </p:nvSpPr>
        <p:spPr>
          <a:xfrm>
            <a:off x="6820122" y="618681"/>
            <a:ext cx="1960404" cy="4794567"/>
          </a:xfrm>
        </p:spPr>
        <p:txBody>
          <a:bodyPr vert="horz" lIns="91440" tIns="45720" rIns="91440" bIns="45720" rtlCol="0" anchor="ctr">
            <a:normAutofit/>
          </a:bodyPr>
          <a:lstStyle/>
          <a:p>
            <a:r>
              <a:rPr lang="en-US" sz="3100">
                <a:solidFill>
                  <a:srgbClr val="FFFFFF"/>
                </a:solidFill>
              </a:rPr>
              <a:t>Aliments et boissons qui renforcent les os</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ACD6B30-2268-A8E6-0FC3-94C20F486D8D}"/>
              </a:ext>
            </a:extLst>
          </p:cNvPr>
          <p:cNvPicPr>
            <a:picLocks noGrp="1" noChangeAspect="1"/>
          </p:cNvPicPr>
          <p:nvPr>
            <p:ph idx="1"/>
          </p:nvPr>
        </p:nvPicPr>
        <p:blipFill rotWithShape="1">
          <a:blip r:embed="rId3"/>
          <a:srcRect l="6093" r="17931" b="2"/>
          <a:stretch/>
        </p:blipFill>
        <p:spPr>
          <a:xfrm>
            <a:off x="732188" y="942538"/>
            <a:ext cx="5372416" cy="4808332"/>
          </a:xfrm>
          <a:prstGeom prst="rect">
            <a:avLst/>
          </a:prstGeom>
          <a:effectLst/>
        </p:spPr>
      </p:pic>
    </p:spTree>
    <p:extLst>
      <p:ext uri="{BB962C8B-B14F-4D97-AF65-F5344CB8AC3E}">
        <p14:creationId xmlns:p14="http://schemas.microsoft.com/office/powerpoint/2010/main" val="90105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emergency medical kit on a dark wood">
            <a:extLst>
              <a:ext uri="{FF2B5EF4-FFF2-40B4-BE49-F238E27FC236}">
                <a16:creationId xmlns:a16="http://schemas.microsoft.com/office/drawing/2014/main" id="{39B91525-E1FC-B48D-3634-B66E3BC69D86}"/>
              </a:ext>
            </a:extLst>
          </p:cNvPr>
          <p:cNvPicPr>
            <a:picLocks noChangeAspect="1"/>
          </p:cNvPicPr>
          <p:nvPr/>
        </p:nvPicPr>
        <p:blipFill rotWithShape="1">
          <a:blip r:embed="rId3"/>
          <a:srcRect l="29134" r="7586" b="-1"/>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514C0A-BE9C-A2F7-BC7F-5D724F6392F2}"/>
              </a:ext>
            </a:extLst>
          </p:cNvPr>
          <p:cNvSpPr>
            <a:spLocks noGrp="1"/>
          </p:cNvSpPr>
          <p:nvPr>
            <p:ph type="title"/>
          </p:nvPr>
        </p:nvSpPr>
        <p:spPr>
          <a:xfrm>
            <a:off x="358485" y="1122363"/>
            <a:ext cx="3017520" cy="3204134"/>
          </a:xfrm>
        </p:spPr>
        <p:txBody>
          <a:bodyPr vert="horz" lIns="91440" tIns="45720" rIns="91440" bIns="45720" rtlCol="0" anchor="b">
            <a:normAutofit/>
          </a:bodyPr>
          <a:lstStyle/>
          <a:p>
            <a:r>
              <a:rPr lang="en-US" sz="4200"/>
              <a:t>Nutrition pour une tension artérielle saine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47890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552316" y="0"/>
            <a:ext cx="359168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2B6E3-B128-346D-80C8-6EEBFF262A00}"/>
              </a:ext>
            </a:extLst>
          </p:cNvPr>
          <p:cNvSpPr>
            <a:spLocks noGrp="1"/>
          </p:cNvSpPr>
          <p:nvPr>
            <p:ph type="title"/>
          </p:nvPr>
        </p:nvSpPr>
        <p:spPr>
          <a:xfrm>
            <a:off x="6131051" y="640081"/>
            <a:ext cx="2532887" cy="3708895"/>
          </a:xfrm>
          <a:noFill/>
        </p:spPr>
        <p:txBody>
          <a:bodyPr vert="horz" lIns="91440" tIns="45720" rIns="91440" bIns="45720" rtlCol="0" anchor="b">
            <a:normAutofit fontScale="90000"/>
          </a:bodyPr>
          <a:lstStyle/>
          <a:p>
            <a:r>
              <a:rPr lang="en-US" sz="3800" dirty="0">
                <a:solidFill>
                  <a:schemeClr val="bg1"/>
                </a:solidFill>
              </a:rPr>
              <a:t>Nutrition pour un poids sain et un tour de taille réduit</a:t>
            </a:r>
            <a:br>
              <a:rPr lang="en-US" sz="3800" dirty="0">
                <a:solidFill>
                  <a:schemeClr val="bg1"/>
                </a:solidFill>
              </a:rPr>
            </a:br>
            <a:endParaRPr lang="en-US" sz="3800" dirty="0">
              <a:solidFill>
                <a:schemeClr val="bg1"/>
              </a:solidFill>
            </a:endParaRPr>
          </a:p>
        </p:txBody>
      </p:sp>
      <p:pic>
        <p:nvPicPr>
          <p:cNvPr id="5" name="Picture 4" descr="Bowl of cereal">
            <a:extLst>
              <a:ext uri="{FF2B5EF4-FFF2-40B4-BE49-F238E27FC236}">
                <a16:creationId xmlns:a16="http://schemas.microsoft.com/office/drawing/2014/main" id="{40410BD9-E910-187D-2DD8-2BD0AE7BC9DA}"/>
              </a:ext>
            </a:extLst>
          </p:cNvPr>
          <p:cNvPicPr>
            <a:picLocks noChangeAspect="1"/>
          </p:cNvPicPr>
          <p:nvPr/>
        </p:nvPicPr>
        <p:blipFill rotWithShape="1">
          <a:blip r:embed="rId3"/>
          <a:srcRect l="18089" r="22996"/>
          <a:stretch/>
        </p:blipFill>
        <p:spPr>
          <a:xfrm>
            <a:off x="20" y="10"/>
            <a:ext cx="5650972" cy="6857990"/>
          </a:xfrm>
          <a:prstGeom prst="rect">
            <a:avLst/>
          </a:prstGeom>
        </p:spPr>
      </p:pic>
    </p:spTree>
    <p:extLst>
      <p:ext uri="{BB962C8B-B14F-4D97-AF65-F5344CB8AC3E}">
        <p14:creationId xmlns:p14="http://schemas.microsoft.com/office/powerpoint/2010/main" val="284949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4533" y="6387353"/>
            <a:ext cx="8334935" cy="11206"/>
            <a:chOff x="306070" y="7239000"/>
            <a:chExt cx="9446260" cy="12700"/>
          </a:xfrm>
        </p:grpSpPr>
        <p:sp>
          <p:nvSpPr>
            <p:cNvPr id="3" name="object 3"/>
            <p:cNvSpPr/>
            <p:nvPr/>
          </p:nvSpPr>
          <p:spPr>
            <a:xfrm>
              <a:off x="350459" y="7245350"/>
              <a:ext cx="9377045" cy="0"/>
            </a:xfrm>
            <a:custGeom>
              <a:avLst/>
              <a:gdLst/>
              <a:ahLst/>
              <a:cxnLst/>
              <a:rect l="l" t="t" r="r" b="b"/>
              <a:pathLst>
                <a:path w="9377045">
                  <a:moveTo>
                    <a:pt x="0" y="0"/>
                  </a:moveTo>
                  <a:lnTo>
                    <a:pt x="9376498" y="0"/>
                  </a:lnTo>
                </a:path>
              </a:pathLst>
            </a:custGeom>
            <a:ln w="12700">
              <a:solidFill>
                <a:srgbClr val="000000"/>
              </a:solidFill>
              <a:prstDash val="dot"/>
            </a:ln>
          </p:spPr>
          <p:txBody>
            <a:bodyPr wrap="square" lIns="0" tIns="0" rIns="0" bIns="0" rtlCol="0"/>
            <a:lstStyle/>
            <a:p>
              <a:endParaRPr sz="1588"/>
            </a:p>
          </p:txBody>
        </p:sp>
        <p:sp>
          <p:nvSpPr>
            <p:cNvPr id="4" name="object 4"/>
            <p:cNvSpPr/>
            <p:nvPr/>
          </p:nvSpPr>
          <p:spPr>
            <a:xfrm>
              <a:off x="306070" y="7238999"/>
              <a:ext cx="9446260" cy="12700"/>
            </a:xfrm>
            <a:custGeom>
              <a:avLst/>
              <a:gdLst/>
              <a:ahLst/>
              <a:cxnLst/>
              <a:rect l="l" t="t" r="r" b="b"/>
              <a:pathLst>
                <a:path w="9446260" h="12700">
                  <a:moveTo>
                    <a:pt x="12700" y="6350"/>
                  </a:moveTo>
                  <a:lnTo>
                    <a:pt x="10833" y="1866"/>
                  </a:lnTo>
                  <a:lnTo>
                    <a:pt x="6350" y="0"/>
                  </a:lnTo>
                  <a:lnTo>
                    <a:pt x="1854" y="1866"/>
                  </a:lnTo>
                  <a:lnTo>
                    <a:pt x="0" y="6350"/>
                  </a:lnTo>
                  <a:lnTo>
                    <a:pt x="1854" y="10845"/>
                  </a:lnTo>
                  <a:lnTo>
                    <a:pt x="6350" y="12700"/>
                  </a:lnTo>
                  <a:lnTo>
                    <a:pt x="10833" y="10845"/>
                  </a:lnTo>
                  <a:lnTo>
                    <a:pt x="12700" y="6350"/>
                  </a:lnTo>
                  <a:close/>
                </a:path>
                <a:path w="9446260" h="12700">
                  <a:moveTo>
                    <a:pt x="9446260" y="6350"/>
                  </a:moveTo>
                  <a:lnTo>
                    <a:pt x="9444393" y="1866"/>
                  </a:lnTo>
                  <a:lnTo>
                    <a:pt x="9439910" y="0"/>
                  </a:lnTo>
                  <a:lnTo>
                    <a:pt x="9435414" y="1866"/>
                  </a:lnTo>
                  <a:lnTo>
                    <a:pt x="9433560" y="6350"/>
                  </a:lnTo>
                  <a:lnTo>
                    <a:pt x="9435414" y="10845"/>
                  </a:lnTo>
                  <a:lnTo>
                    <a:pt x="9439910" y="12700"/>
                  </a:lnTo>
                  <a:lnTo>
                    <a:pt x="9444393" y="10845"/>
                  </a:lnTo>
                  <a:lnTo>
                    <a:pt x="9446260" y="6350"/>
                  </a:lnTo>
                  <a:close/>
                </a:path>
              </a:pathLst>
            </a:custGeom>
            <a:solidFill>
              <a:srgbClr val="000000"/>
            </a:solidFill>
          </p:spPr>
          <p:txBody>
            <a:bodyPr wrap="square" lIns="0" tIns="0" rIns="0" bIns="0" rtlCol="0"/>
            <a:lstStyle/>
            <a:p>
              <a:endParaRPr sz="1588"/>
            </a:p>
          </p:txBody>
        </p:sp>
      </p:grpSp>
      <p:sp>
        <p:nvSpPr>
          <p:cNvPr id="5" name="object 5"/>
          <p:cNvSpPr/>
          <p:nvPr/>
        </p:nvSpPr>
        <p:spPr>
          <a:xfrm>
            <a:off x="134471" y="6740338"/>
            <a:ext cx="8875059" cy="117662"/>
          </a:xfrm>
          <a:custGeom>
            <a:avLst/>
            <a:gdLst/>
            <a:ahLst/>
            <a:cxnLst/>
            <a:rect l="l" t="t" r="r" b="b"/>
            <a:pathLst>
              <a:path w="10058400" h="133350">
                <a:moveTo>
                  <a:pt x="10058400" y="0"/>
                </a:moveTo>
                <a:lnTo>
                  <a:pt x="0" y="0"/>
                </a:lnTo>
                <a:lnTo>
                  <a:pt x="0" y="133350"/>
                </a:lnTo>
                <a:lnTo>
                  <a:pt x="10058400" y="133350"/>
                </a:lnTo>
                <a:lnTo>
                  <a:pt x="10058400" y="0"/>
                </a:lnTo>
                <a:close/>
              </a:path>
            </a:pathLst>
          </a:custGeom>
          <a:solidFill>
            <a:srgbClr val="EC008C"/>
          </a:solidFill>
        </p:spPr>
        <p:txBody>
          <a:bodyPr wrap="square" lIns="0" tIns="0" rIns="0" bIns="0" rtlCol="0"/>
          <a:lstStyle/>
          <a:p>
            <a:endParaRPr sz="1588"/>
          </a:p>
        </p:txBody>
      </p:sp>
      <p:sp>
        <p:nvSpPr>
          <p:cNvPr id="6" name="object 6"/>
          <p:cNvSpPr/>
          <p:nvPr/>
        </p:nvSpPr>
        <p:spPr>
          <a:xfrm>
            <a:off x="134470" y="449355"/>
            <a:ext cx="5362015" cy="774326"/>
          </a:xfrm>
          <a:custGeom>
            <a:avLst/>
            <a:gdLst/>
            <a:ahLst/>
            <a:cxnLst/>
            <a:rect l="l" t="t" r="r" b="b"/>
            <a:pathLst>
              <a:path w="6076950" h="877569">
                <a:moveTo>
                  <a:pt x="5924550" y="0"/>
                </a:moveTo>
                <a:lnTo>
                  <a:pt x="0" y="0"/>
                </a:lnTo>
                <a:lnTo>
                  <a:pt x="0" y="877569"/>
                </a:lnTo>
                <a:lnTo>
                  <a:pt x="5924550" y="877569"/>
                </a:lnTo>
                <a:lnTo>
                  <a:pt x="6012656" y="875188"/>
                </a:lnTo>
                <a:lnTo>
                  <a:pt x="6057900" y="858519"/>
                </a:lnTo>
                <a:lnTo>
                  <a:pt x="6074568" y="813276"/>
                </a:lnTo>
                <a:lnTo>
                  <a:pt x="6076950" y="725170"/>
                </a:lnTo>
                <a:lnTo>
                  <a:pt x="6076950" y="152400"/>
                </a:lnTo>
                <a:lnTo>
                  <a:pt x="6074568" y="64293"/>
                </a:lnTo>
                <a:lnTo>
                  <a:pt x="6057900" y="19050"/>
                </a:lnTo>
                <a:lnTo>
                  <a:pt x="6012656" y="2381"/>
                </a:lnTo>
                <a:lnTo>
                  <a:pt x="5924550" y="0"/>
                </a:lnTo>
                <a:close/>
              </a:path>
            </a:pathLst>
          </a:custGeom>
          <a:solidFill>
            <a:srgbClr val="EC008C"/>
          </a:solidFill>
        </p:spPr>
        <p:txBody>
          <a:bodyPr wrap="square" lIns="0" tIns="0" rIns="0" bIns="0" rtlCol="0"/>
          <a:lstStyle/>
          <a:p>
            <a:endParaRPr sz="1588"/>
          </a:p>
        </p:txBody>
      </p:sp>
      <p:sp>
        <p:nvSpPr>
          <p:cNvPr id="7" name="object 7"/>
          <p:cNvSpPr txBox="1">
            <a:spLocks noGrp="1"/>
          </p:cNvSpPr>
          <p:nvPr>
            <p:ph type="title"/>
          </p:nvPr>
        </p:nvSpPr>
        <p:spPr>
          <a:xfrm>
            <a:off x="676448" y="534478"/>
            <a:ext cx="6958853" cy="700886"/>
          </a:xfrm>
          <a:prstGeom prst="rect">
            <a:avLst/>
          </a:prstGeom>
        </p:spPr>
        <p:txBody>
          <a:bodyPr vert="horz" wrap="square" lIns="0" tIns="129339" rIns="0" bIns="0" rtlCol="0" anchor="ctr">
            <a:spAutoFit/>
          </a:bodyPr>
          <a:lstStyle/>
          <a:p>
            <a:pPr marL="18491">
              <a:lnSpc>
                <a:spcPct val="100000"/>
              </a:lnSpc>
              <a:spcBef>
                <a:spcPts val="88"/>
              </a:spcBef>
            </a:pPr>
            <a:r>
              <a:rPr sz="3706" spc="-9" dirty="0"/>
              <a:t>Portions </a:t>
            </a:r>
            <a:r>
              <a:rPr sz="3706" spc="84" dirty="0"/>
              <a:t>parfaites</a:t>
            </a:r>
            <a:endParaRPr sz="3706" dirty="0"/>
          </a:p>
        </p:txBody>
      </p:sp>
      <p:grpSp>
        <p:nvGrpSpPr>
          <p:cNvPr id="8" name="object 8"/>
          <p:cNvGrpSpPr/>
          <p:nvPr/>
        </p:nvGrpSpPr>
        <p:grpSpPr>
          <a:xfrm>
            <a:off x="4857750" y="340412"/>
            <a:ext cx="992281" cy="992281"/>
            <a:chOff x="5353050" y="385800"/>
            <a:chExt cx="1124585" cy="1124585"/>
          </a:xfrm>
        </p:grpSpPr>
        <p:sp>
          <p:nvSpPr>
            <p:cNvPr id="9" name="object 9"/>
            <p:cNvSpPr/>
            <p:nvPr/>
          </p:nvSpPr>
          <p:spPr>
            <a:xfrm>
              <a:off x="5372100" y="404850"/>
              <a:ext cx="1086485" cy="1086485"/>
            </a:xfrm>
            <a:custGeom>
              <a:avLst/>
              <a:gdLst/>
              <a:ahLst/>
              <a:cxnLst/>
              <a:rect l="l" t="t" r="r" b="b"/>
              <a:pathLst>
                <a:path w="1086485" h="1086485">
                  <a:moveTo>
                    <a:pt x="543204" y="0"/>
                  </a:moveTo>
                  <a:lnTo>
                    <a:pt x="496335" y="1993"/>
                  </a:lnTo>
                  <a:lnTo>
                    <a:pt x="450573" y="7866"/>
                  </a:lnTo>
                  <a:lnTo>
                    <a:pt x="406080" y="17456"/>
                  </a:lnTo>
                  <a:lnTo>
                    <a:pt x="363022" y="30598"/>
                  </a:lnTo>
                  <a:lnTo>
                    <a:pt x="321559" y="47130"/>
                  </a:lnTo>
                  <a:lnTo>
                    <a:pt x="281855" y="66889"/>
                  </a:lnTo>
                  <a:lnTo>
                    <a:pt x="244074" y="89711"/>
                  </a:lnTo>
                  <a:lnTo>
                    <a:pt x="208379" y="115435"/>
                  </a:lnTo>
                  <a:lnTo>
                    <a:pt x="174931" y="143896"/>
                  </a:lnTo>
                  <a:lnTo>
                    <a:pt x="143896" y="174931"/>
                  </a:lnTo>
                  <a:lnTo>
                    <a:pt x="115435" y="208379"/>
                  </a:lnTo>
                  <a:lnTo>
                    <a:pt x="89711" y="244074"/>
                  </a:lnTo>
                  <a:lnTo>
                    <a:pt x="66889" y="281855"/>
                  </a:lnTo>
                  <a:lnTo>
                    <a:pt x="47130" y="321559"/>
                  </a:lnTo>
                  <a:lnTo>
                    <a:pt x="30598" y="363022"/>
                  </a:lnTo>
                  <a:lnTo>
                    <a:pt x="17456" y="406080"/>
                  </a:lnTo>
                  <a:lnTo>
                    <a:pt x="7866" y="450573"/>
                  </a:lnTo>
                  <a:lnTo>
                    <a:pt x="1993" y="496335"/>
                  </a:lnTo>
                  <a:lnTo>
                    <a:pt x="0" y="543204"/>
                  </a:lnTo>
                  <a:lnTo>
                    <a:pt x="1993" y="590073"/>
                  </a:lnTo>
                  <a:lnTo>
                    <a:pt x="7866" y="635835"/>
                  </a:lnTo>
                  <a:lnTo>
                    <a:pt x="17456" y="680327"/>
                  </a:lnTo>
                  <a:lnTo>
                    <a:pt x="30598" y="723386"/>
                  </a:lnTo>
                  <a:lnTo>
                    <a:pt x="47130" y="764849"/>
                  </a:lnTo>
                  <a:lnTo>
                    <a:pt x="66889" y="804552"/>
                  </a:lnTo>
                  <a:lnTo>
                    <a:pt x="89711" y="842333"/>
                  </a:lnTo>
                  <a:lnTo>
                    <a:pt x="115435" y="878029"/>
                  </a:lnTo>
                  <a:lnTo>
                    <a:pt x="143896" y="911476"/>
                  </a:lnTo>
                  <a:lnTo>
                    <a:pt x="174931" y="942512"/>
                  </a:lnTo>
                  <a:lnTo>
                    <a:pt x="208379" y="970973"/>
                  </a:lnTo>
                  <a:lnTo>
                    <a:pt x="244074" y="996697"/>
                  </a:lnTo>
                  <a:lnTo>
                    <a:pt x="281855" y="1019519"/>
                  </a:lnTo>
                  <a:lnTo>
                    <a:pt x="321559" y="1039278"/>
                  </a:lnTo>
                  <a:lnTo>
                    <a:pt x="363022" y="1055810"/>
                  </a:lnTo>
                  <a:lnTo>
                    <a:pt x="406080" y="1068952"/>
                  </a:lnTo>
                  <a:lnTo>
                    <a:pt x="450573" y="1078541"/>
                  </a:lnTo>
                  <a:lnTo>
                    <a:pt x="496335" y="1084414"/>
                  </a:lnTo>
                  <a:lnTo>
                    <a:pt x="543204" y="1086408"/>
                  </a:lnTo>
                  <a:lnTo>
                    <a:pt x="590073" y="1084414"/>
                  </a:lnTo>
                  <a:lnTo>
                    <a:pt x="635835" y="1078541"/>
                  </a:lnTo>
                  <a:lnTo>
                    <a:pt x="680327" y="1068952"/>
                  </a:lnTo>
                  <a:lnTo>
                    <a:pt x="723386" y="1055810"/>
                  </a:lnTo>
                  <a:lnTo>
                    <a:pt x="764849" y="1039278"/>
                  </a:lnTo>
                  <a:lnTo>
                    <a:pt x="804552" y="1019519"/>
                  </a:lnTo>
                  <a:lnTo>
                    <a:pt x="842333" y="996697"/>
                  </a:lnTo>
                  <a:lnTo>
                    <a:pt x="878029" y="970973"/>
                  </a:lnTo>
                  <a:lnTo>
                    <a:pt x="911476" y="942512"/>
                  </a:lnTo>
                  <a:lnTo>
                    <a:pt x="942512" y="911476"/>
                  </a:lnTo>
                  <a:lnTo>
                    <a:pt x="970973" y="878029"/>
                  </a:lnTo>
                  <a:lnTo>
                    <a:pt x="996697" y="842333"/>
                  </a:lnTo>
                  <a:lnTo>
                    <a:pt x="1019519" y="804552"/>
                  </a:lnTo>
                  <a:lnTo>
                    <a:pt x="1039278" y="764849"/>
                  </a:lnTo>
                  <a:lnTo>
                    <a:pt x="1055810" y="723386"/>
                  </a:lnTo>
                  <a:lnTo>
                    <a:pt x="1068952" y="680327"/>
                  </a:lnTo>
                  <a:lnTo>
                    <a:pt x="1078541" y="635835"/>
                  </a:lnTo>
                  <a:lnTo>
                    <a:pt x="1084414" y="590073"/>
                  </a:lnTo>
                  <a:lnTo>
                    <a:pt x="1086408" y="543204"/>
                  </a:lnTo>
                  <a:lnTo>
                    <a:pt x="1084414" y="496335"/>
                  </a:lnTo>
                  <a:lnTo>
                    <a:pt x="1078541" y="450573"/>
                  </a:lnTo>
                  <a:lnTo>
                    <a:pt x="1068952" y="406080"/>
                  </a:lnTo>
                  <a:lnTo>
                    <a:pt x="1055810" y="363022"/>
                  </a:lnTo>
                  <a:lnTo>
                    <a:pt x="1039278" y="321559"/>
                  </a:lnTo>
                  <a:lnTo>
                    <a:pt x="1019519" y="281855"/>
                  </a:lnTo>
                  <a:lnTo>
                    <a:pt x="996697" y="244074"/>
                  </a:lnTo>
                  <a:lnTo>
                    <a:pt x="970973" y="208379"/>
                  </a:lnTo>
                  <a:lnTo>
                    <a:pt x="942512" y="174931"/>
                  </a:lnTo>
                  <a:lnTo>
                    <a:pt x="911476" y="143896"/>
                  </a:lnTo>
                  <a:lnTo>
                    <a:pt x="878029" y="115435"/>
                  </a:lnTo>
                  <a:lnTo>
                    <a:pt x="842333" y="89711"/>
                  </a:lnTo>
                  <a:lnTo>
                    <a:pt x="804552" y="66889"/>
                  </a:lnTo>
                  <a:lnTo>
                    <a:pt x="764849" y="47130"/>
                  </a:lnTo>
                  <a:lnTo>
                    <a:pt x="723386" y="30598"/>
                  </a:lnTo>
                  <a:lnTo>
                    <a:pt x="680327" y="17456"/>
                  </a:lnTo>
                  <a:lnTo>
                    <a:pt x="635835" y="7866"/>
                  </a:lnTo>
                  <a:lnTo>
                    <a:pt x="590073" y="1993"/>
                  </a:lnTo>
                  <a:lnTo>
                    <a:pt x="543204" y="0"/>
                  </a:lnTo>
                  <a:close/>
                </a:path>
              </a:pathLst>
            </a:custGeom>
            <a:solidFill>
              <a:srgbClr val="FFFFFF"/>
            </a:solidFill>
          </p:spPr>
          <p:txBody>
            <a:bodyPr wrap="square" lIns="0" tIns="0" rIns="0" bIns="0" rtlCol="0"/>
            <a:lstStyle/>
            <a:p>
              <a:endParaRPr sz="1588"/>
            </a:p>
          </p:txBody>
        </p:sp>
        <p:sp>
          <p:nvSpPr>
            <p:cNvPr id="10" name="object 10"/>
            <p:cNvSpPr/>
            <p:nvPr/>
          </p:nvSpPr>
          <p:spPr>
            <a:xfrm>
              <a:off x="5372100" y="404850"/>
              <a:ext cx="1086485" cy="1086485"/>
            </a:xfrm>
            <a:custGeom>
              <a:avLst/>
              <a:gdLst/>
              <a:ahLst/>
              <a:cxnLst/>
              <a:rect l="l" t="t" r="r" b="b"/>
              <a:pathLst>
                <a:path w="1086485" h="1086485">
                  <a:moveTo>
                    <a:pt x="543204" y="1086408"/>
                  </a:moveTo>
                  <a:lnTo>
                    <a:pt x="590073" y="1084414"/>
                  </a:lnTo>
                  <a:lnTo>
                    <a:pt x="635835" y="1078541"/>
                  </a:lnTo>
                  <a:lnTo>
                    <a:pt x="680327" y="1068952"/>
                  </a:lnTo>
                  <a:lnTo>
                    <a:pt x="723386" y="1055810"/>
                  </a:lnTo>
                  <a:lnTo>
                    <a:pt x="764849" y="1039278"/>
                  </a:lnTo>
                  <a:lnTo>
                    <a:pt x="804552" y="1019519"/>
                  </a:lnTo>
                  <a:lnTo>
                    <a:pt x="842333" y="996697"/>
                  </a:lnTo>
                  <a:lnTo>
                    <a:pt x="878029" y="970973"/>
                  </a:lnTo>
                  <a:lnTo>
                    <a:pt x="911476" y="942512"/>
                  </a:lnTo>
                  <a:lnTo>
                    <a:pt x="942512" y="911476"/>
                  </a:lnTo>
                  <a:lnTo>
                    <a:pt x="970973" y="878029"/>
                  </a:lnTo>
                  <a:lnTo>
                    <a:pt x="996697" y="842333"/>
                  </a:lnTo>
                  <a:lnTo>
                    <a:pt x="1019519" y="804552"/>
                  </a:lnTo>
                  <a:lnTo>
                    <a:pt x="1039278" y="764849"/>
                  </a:lnTo>
                  <a:lnTo>
                    <a:pt x="1055810" y="723386"/>
                  </a:lnTo>
                  <a:lnTo>
                    <a:pt x="1068952" y="680327"/>
                  </a:lnTo>
                  <a:lnTo>
                    <a:pt x="1078541" y="635835"/>
                  </a:lnTo>
                  <a:lnTo>
                    <a:pt x="1084414" y="590073"/>
                  </a:lnTo>
                  <a:lnTo>
                    <a:pt x="1086408" y="543204"/>
                  </a:lnTo>
                  <a:lnTo>
                    <a:pt x="1084414" y="496335"/>
                  </a:lnTo>
                  <a:lnTo>
                    <a:pt x="1078541" y="450573"/>
                  </a:lnTo>
                  <a:lnTo>
                    <a:pt x="1068952" y="406080"/>
                  </a:lnTo>
                  <a:lnTo>
                    <a:pt x="1055810" y="363022"/>
                  </a:lnTo>
                  <a:lnTo>
                    <a:pt x="1039278" y="321559"/>
                  </a:lnTo>
                  <a:lnTo>
                    <a:pt x="1019519" y="281855"/>
                  </a:lnTo>
                  <a:lnTo>
                    <a:pt x="996697" y="244074"/>
                  </a:lnTo>
                  <a:lnTo>
                    <a:pt x="970973" y="208379"/>
                  </a:lnTo>
                  <a:lnTo>
                    <a:pt x="942512" y="174931"/>
                  </a:lnTo>
                  <a:lnTo>
                    <a:pt x="911476" y="143896"/>
                  </a:lnTo>
                  <a:lnTo>
                    <a:pt x="878029" y="115435"/>
                  </a:lnTo>
                  <a:lnTo>
                    <a:pt x="842333" y="89711"/>
                  </a:lnTo>
                  <a:lnTo>
                    <a:pt x="804552" y="66889"/>
                  </a:lnTo>
                  <a:lnTo>
                    <a:pt x="764849" y="47130"/>
                  </a:lnTo>
                  <a:lnTo>
                    <a:pt x="723386" y="30598"/>
                  </a:lnTo>
                  <a:lnTo>
                    <a:pt x="680327" y="17456"/>
                  </a:lnTo>
                  <a:lnTo>
                    <a:pt x="635835" y="7866"/>
                  </a:lnTo>
                  <a:lnTo>
                    <a:pt x="590073" y="1993"/>
                  </a:lnTo>
                  <a:lnTo>
                    <a:pt x="543204" y="0"/>
                  </a:lnTo>
                  <a:lnTo>
                    <a:pt x="496335" y="1993"/>
                  </a:lnTo>
                  <a:lnTo>
                    <a:pt x="450573" y="7866"/>
                  </a:lnTo>
                  <a:lnTo>
                    <a:pt x="406080" y="17456"/>
                  </a:lnTo>
                  <a:lnTo>
                    <a:pt x="363022" y="30598"/>
                  </a:lnTo>
                  <a:lnTo>
                    <a:pt x="321559" y="47130"/>
                  </a:lnTo>
                  <a:lnTo>
                    <a:pt x="281855" y="66889"/>
                  </a:lnTo>
                  <a:lnTo>
                    <a:pt x="244074" y="89711"/>
                  </a:lnTo>
                  <a:lnTo>
                    <a:pt x="208379" y="115435"/>
                  </a:lnTo>
                  <a:lnTo>
                    <a:pt x="174931" y="143896"/>
                  </a:lnTo>
                  <a:lnTo>
                    <a:pt x="143896" y="174931"/>
                  </a:lnTo>
                  <a:lnTo>
                    <a:pt x="115435" y="208379"/>
                  </a:lnTo>
                  <a:lnTo>
                    <a:pt x="89711" y="244074"/>
                  </a:lnTo>
                  <a:lnTo>
                    <a:pt x="66889" y="281855"/>
                  </a:lnTo>
                  <a:lnTo>
                    <a:pt x="47130" y="321559"/>
                  </a:lnTo>
                  <a:lnTo>
                    <a:pt x="30598" y="363022"/>
                  </a:lnTo>
                  <a:lnTo>
                    <a:pt x="17456" y="406080"/>
                  </a:lnTo>
                  <a:lnTo>
                    <a:pt x="7866" y="450573"/>
                  </a:lnTo>
                  <a:lnTo>
                    <a:pt x="1993" y="496335"/>
                  </a:lnTo>
                  <a:lnTo>
                    <a:pt x="0" y="543204"/>
                  </a:lnTo>
                  <a:lnTo>
                    <a:pt x="1993" y="590073"/>
                  </a:lnTo>
                  <a:lnTo>
                    <a:pt x="7866" y="635835"/>
                  </a:lnTo>
                  <a:lnTo>
                    <a:pt x="17456" y="680327"/>
                  </a:lnTo>
                  <a:lnTo>
                    <a:pt x="30598" y="723386"/>
                  </a:lnTo>
                  <a:lnTo>
                    <a:pt x="47130" y="764849"/>
                  </a:lnTo>
                  <a:lnTo>
                    <a:pt x="66889" y="804552"/>
                  </a:lnTo>
                  <a:lnTo>
                    <a:pt x="89711" y="842333"/>
                  </a:lnTo>
                  <a:lnTo>
                    <a:pt x="115435" y="878029"/>
                  </a:lnTo>
                  <a:lnTo>
                    <a:pt x="143896" y="911476"/>
                  </a:lnTo>
                  <a:lnTo>
                    <a:pt x="174931" y="942512"/>
                  </a:lnTo>
                  <a:lnTo>
                    <a:pt x="208379" y="970973"/>
                  </a:lnTo>
                  <a:lnTo>
                    <a:pt x="244074" y="996697"/>
                  </a:lnTo>
                  <a:lnTo>
                    <a:pt x="281855" y="1019519"/>
                  </a:lnTo>
                  <a:lnTo>
                    <a:pt x="321559" y="1039278"/>
                  </a:lnTo>
                  <a:lnTo>
                    <a:pt x="363022" y="1055810"/>
                  </a:lnTo>
                  <a:lnTo>
                    <a:pt x="406080" y="1068952"/>
                  </a:lnTo>
                  <a:lnTo>
                    <a:pt x="450573" y="1078541"/>
                  </a:lnTo>
                  <a:lnTo>
                    <a:pt x="496335" y="1084414"/>
                  </a:lnTo>
                  <a:lnTo>
                    <a:pt x="543204" y="1086408"/>
                  </a:lnTo>
                  <a:close/>
                </a:path>
              </a:pathLst>
            </a:custGeom>
            <a:ln w="38100">
              <a:solidFill>
                <a:srgbClr val="EC008C"/>
              </a:solidFill>
            </a:ln>
          </p:spPr>
          <p:txBody>
            <a:bodyPr wrap="square" lIns="0" tIns="0" rIns="0" bIns="0" rtlCol="0"/>
            <a:lstStyle/>
            <a:p>
              <a:endParaRPr sz="1588"/>
            </a:p>
          </p:txBody>
        </p:sp>
        <p:sp>
          <p:nvSpPr>
            <p:cNvPr id="11" name="object 11"/>
            <p:cNvSpPr/>
            <p:nvPr/>
          </p:nvSpPr>
          <p:spPr>
            <a:xfrm>
              <a:off x="5530697" y="676719"/>
              <a:ext cx="856615" cy="536575"/>
            </a:xfrm>
            <a:custGeom>
              <a:avLst/>
              <a:gdLst/>
              <a:ahLst/>
              <a:cxnLst/>
              <a:rect l="l" t="t" r="r" b="b"/>
              <a:pathLst>
                <a:path w="856614" h="536575">
                  <a:moveTo>
                    <a:pt x="435419" y="269913"/>
                  </a:moveTo>
                  <a:lnTo>
                    <a:pt x="420928" y="208813"/>
                  </a:lnTo>
                  <a:lnTo>
                    <a:pt x="393331" y="174498"/>
                  </a:lnTo>
                  <a:lnTo>
                    <a:pt x="355854" y="151980"/>
                  </a:lnTo>
                  <a:lnTo>
                    <a:pt x="312521" y="143662"/>
                  </a:lnTo>
                  <a:lnTo>
                    <a:pt x="267360" y="151968"/>
                  </a:lnTo>
                  <a:lnTo>
                    <a:pt x="260134" y="155092"/>
                  </a:lnTo>
                  <a:lnTo>
                    <a:pt x="238836" y="165963"/>
                  </a:lnTo>
                  <a:lnTo>
                    <a:pt x="237820" y="163918"/>
                  </a:lnTo>
                  <a:lnTo>
                    <a:pt x="231432" y="132346"/>
                  </a:lnTo>
                  <a:lnTo>
                    <a:pt x="236220" y="100203"/>
                  </a:lnTo>
                  <a:lnTo>
                    <a:pt x="251117" y="70878"/>
                  </a:lnTo>
                  <a:lnTo>
                    <a:pt x="284162" y="42176"/>
                  </a:lnTo>
                  <a:lnTo>
                    <a:pt x="323278" y="30251"/>
                  </a:lnTo>
                  <a:lnTo>
                    <a:pt x="329044" y="22606"/>
                  </a:lnTo>
                  <a:lnTo>
                    <a:pt x="326148" y="5207"/>
                  </a:lnTo>
                  <a:lnTo>
                    <a:pt x="318681" y="0"/>
                  </a:lnTo>
                  <a:lnTo>
                    <a:pt x="308927" y="1828"/>
                  </a:lnTo>
                  <a:lnTo>
                    <a:pt x="254254" y="24790"/>
                  </a:lnTo>
                  <a:lnTo>
                    <a:pt x="215785" y="69900"/>
                  </a:lnTo>
                  <a:lnTo>
                    <a:pt x="212471" y="75958"/>
                  </a:lnTo>
                  <a:lnTo>
                    <a:pt x="195795" y="51460"/>
                  </a:lnTo>
                  <a:lnTo>
                    <a:pt x="176009" y="31026"/>
                  </a:lnTo>
                  <a:lnTo>
                    <a:pt x="153060" y="14503"/>
                  </a:lnTo>
                  <a:lnTo>
                    <a:pt x="126873" y="1765"/>
                  </a:lnTo>
                  <a:lnTo>
                    <a:pt x="118033" y="177"/>
                  </a:lnTo>
                  <a:lnTo>
                    <a:pt x="110185" y="2349"/>
                  </a:lnTo>
                  <a:lnTo>
                    <a:pt x="104622" y="8255"/>
                  </a:lnTo>
                  <a:lnTo>
                    <a:pt x="102704" y="17919"/>
                  </a:lnTo>
                  <a:lnTo>
                    <a:pt x="103289" y="37655"/>
                  </a:lnTo>
                  <a:lnTo>
                    <a:pt x="111633" y="82016"/>
                  </a:lnTo>
                  <a:lnTo>
                    <a:pt x="135483" y="125831"/>
                  </a:lnTo>
                  <a:lnTo>
                    <a:pt x="159346" y="151028"/>
                  </a:lnTo>
                  <a:lnTo>
                    <a:pt x="169100" y="150622"/>
                  </a:lnTo>
                  <a:lnTo>
                    <a:pt x="159588" y="104800"/>
                  </a:lnTo>
                  <a:lnTo>
                    <a:pt x="153123" y="95796"/>
                  </a:lnTo>
                  <a:lnTo>
                    <a:pt x="135039" y="51790"/>
                  </a:lnTo>
                  <a:lnTo>
                    <a:pt x="133540" y="38811"/>
                  </a:lnTo>
                  <a:lnTo>
                    <a:pt x="136906" y="40373"/>
                  </a:lnTo>
                  <a:lnTo>
                    <a:pt x="184200" y="87718"/>
                  </a:lnTo>
                  <a:lnTo>
                    <a:pt x="201447" y="151079"/>
                  </a:lnTo>
                  <a:lnTo>
                    <a:pt x="201701" y="166255"/>
                  </a:lnTo>
                  <a:lnTo>
                    <a:pt x="201307" y="211823"/>
                  </a:lnTo>
                  <a:lnTo>
                    <a:pt x="203327" y="220154"/>
                  </a:lnTo>
                  <a:lnTo>
                    <a:pt x="208546" y="225602"/>
                  </a:lnTo>
                  <a:lnTo>
                    <a:pt x="215836" y="227507"/>
                  </a:lnTo>
                  <a:lnTo>
                    <a:pt x="224104" y="225221"/>
                  </a:lnTo>
                  <a:lnTo>
                    <a:pt x="227761" y="223215"/>
                  </a:lnTo>
                  <a:lnTo>
                    <a:pt x="231101" y="219925"/>
                  </a:lnTo>
                  <a:lnTo>
                    <a:pt x="233540" y="216471"/>
                  </a:lnTo>
                  <a:lnTo>
                    <a:pt x="251180" y="196596"/>
                  </a:lnTo>
                  <a:lnTo>
                    <a:pt x="271741" y="182943"/>
                  </a:lnTo>
                  <a:lnTo>
                    <a:pt x="295262" y="175691"/>
                  </a:lnTo>
                  <a:lnTo>
                    <a:pt x="321805" y="175006"/>
                  </a:lnTo>
                  <a:lnTo>
                    <a:pt x="363169" y="189649"/>
                  </a:lnTo>
                  <a:lnTo>
                    <a:pt x="392112" y="220433"/>
                  </a:lnTo>
                  <a:lnTo>
                    <a:pt x="404799" y="260794"/>
                  </a:lnTo>
                  <a:lnTo>
                    <a:pt x="397459" y="304165"/>
                  </a:lnTo>
                  <a:lnTo>
                    <a:pt x="348373" y="416217"/>
                  </a:lnTo>
                  <a:lnTo>
                    <a:pt x="341515" y="432498"/>
                  </a:lnTo>
                  <a:lnTo>
                    <a:pt x="335381" y="449008"/>
                  </a:lnTo>
                  <a:lnTo>
                    <a:pt x="321906" y="472313"/>
                  </a:lnTo>
                  <a:lnTo>
                    <a:pt x="301790" y="486625"/>
                  </a:lnTo>
                  <a:lnTo>
                    <a:pt x="277622" y="490702"/>
                  </a:lnTo>
                  <a:lnTo>
                    <a:pt x="252018" y="483247"/>
                  </a:lnTo>
                  <a:lnTo>
                    <a:pt x="234657" y="476275"/>
                  </a:lnTo>
                  <a:lnTo>
                    <a:pt x="217347" y="473989"/>
                  </a:lnTo>
                  <a:lnTo>
                    <a:pt x="200037" y="476440"/>
                  </a:lnTo>
                  <a:lnTo>
                    <a:pt x="182765" y="483654"/>
                  </a:lnTo>
                  <a:lnTo>
                    <a:pt x="158203" y="490829"/>
                  </a:lnTo>
                  <a:lnTo>
                    <a:pt x="134188" y="486879"/>
                  </a:lnTo>
                  <a:lnTo>
                    <a:pt x="114046" y="473151"/>
                  </a:lnTo>
                  <a:lnTo>
                    <a:pt x="101155" y="450977"/>
                  </a:lnTo>
                  <a:lnTo>
                    <a:pt x="99796" y="446151"/>
                  </a:lnTo>
                  <a:lnTo>
                    <a:pt x="39738" y="307898"/>
                  </a:lnTo>
                  <a:lnTo>
                    <a:pt x="33261" y="288988"/>
                  </a:lnTo>
                  <a:lnTo>
                    <a:pt x="30619" y="270027"/>
                  </a:lnTo>
                  <a:lnTo>
                    <a:pt x="32054" y="251015"/>
                  </a:lnTo>
                  <a:lnTo>
                    <a:pt x="49707" y="210794"/>
                  </a:lnTo>
                  <a:lnTo>
                    <a:pt x="85217" y="182676"/>
                  </a:lnTo>
                  <a:lnTo>
                    <a:pt x="118287" y="173418"/>
                  </a:lnTo>
                  <a:lnTo>
                    <a:pt x="123418" y="166141"/>
                  </a:lnTo>
                  <a:lnTo>
                    <a:pt x="119684" y="148590"/>
                  </a:lnTo>
                  <a:lnTo>
                    <a:pt x="112344" y="143865"/>
                  </a:lnTo>
                  <a:lnTo>
                    <a:pt x="102781" y="145465"/>
                  </a:lnTo>
                  <a:lnTo>
                    <a:pt x="61912" y="160108"/>
                  </a:lnTo>
                  <a:lnTo>
                    <a:pt x="29756" y="186918"/>
                  </a:lnTo>
                  <a:lnTo>
                    <a:pt x="8420" y="222478"/>
                  </a:lnTo>
                  <a:lnTo>
                    <a:pt x="0" y="263385"/>
                  </a:lnTo>
                  <a:lnTo>
                    <a:pt x="6629" y="306235"/>
                  </a:lnTo>
                  <a:lnTo>
                    <a:pt x="13462" y="324154"/>
                  </a:lnTo>
                  <a:lnTo>
                    <a:pt x="21056" y="341820"/>
                  </a:lnTo>
                  <a:lnTo>
                    <a:pt x="36690" y="376999"/>
                  </a:lnTo>
                  <a:lnTo>
                    <a:pt x="74612" y="467550"/>
                  </a:lnTo>
                  <a:lnTo>
                    <a:pt x="95008" y="497420"/>
                  </a:lnTo>
                  <a:lnTo>
                    <a:pt x="124764" y="516026"/>
                  </a:lnTo>
                  <a:lnTo>
                    <a:pt x="159334" y="521512"/>
                  </a:lnTo>
                  <a:lnTo>
                    <a:pt x="194208" y="512013"/>
                  </a:lnTo>
                  <a:lnTo>
                    <a:pt x="206260" y="507149"/>
                  </a:lnTo>
                  <a:lnTo>
                    <a:pt x="217932" y="505548"/>
                  </a:lnTo>
                  <a:lnTo>
                    <a:pt x="229552" y="507199"/>
                  </a:lnTo>
                  <a:lnTo>
                    <a:pt x="241503" y="512064"/>
                  </a:lnTo>
                  <a:lnTo>
                    <a:pt x="268376" y="520776"/>
                  </a:lnTo>
                  <a:lnTo>
                    <a:pt x="322326" y="510794"/>
                  </a:lnTo>
                  <a:lnTo>
                    <a:pt x="351637" y="484314"/>
                  </a:lnTo>
                  <a:lnTo>
                    <a:pt x="394550" y="386994"/>
                  </a:lnTo>
                  <a:lnTo>
                    <a:pt x="423862" y="320281"/>
                  </a:lnTo>
                  <a:lnTo>
                    <a:pt x="430009" y="303784"/>
                  </a:lnTo>
                  <a:lnTo>
                    <a:pt x="433870" y="287007"/>
                  </a:lnTo>
                  <a:lnTo>
                    <a:pt x="435419" y="269913"/>
                  </a:lnTo>
                  <a:close/>
                </a:path>
                <a:path w="856614" h="536575">
                  <a:moveTo>
                    <a:pt x="856361" y="269900"/>
                  </a:moveTo>
                  <a:lnTo>
                    <a:pt x="853630" y="264718"/>
                  </a:lnTo>
                  <a:lnTo>
                    <a:pt x="846391" y="263448"/>
                  </a:lnTo>
                  <a:lnTo>
                    <a:pt x="835494" y="261962"/>
                  </a:lnTo>
                  <a:lnTo>
                    <a:pt x="824572" y="261340"/>
                  </a:lnTo>
                  <a:lnTo>
                    <a:pt x="813638" y="261569"/>
                  </a:lnTo>
                  <a:lnTo>
                    <a:pt x="765263" y="273024"/>
                  </a:lnTo>
                  <a:lnTo>
                    <a:pt x="753465" y="278612"/>
                  </a:lnTo>
                  <a:lnTo>
                    <a:pt x="752297" y="277977"/>
                  </a:lnTo>
                  <a:lnTo>
                    <a:pt x="753757" y="275094"/>
                  </a:lnTo>
                  <a:lnTo>
                    <a:pt x="757567" y="258025"/>
                  </a:lnTo>
                  <a:lnTo>
                    <a:pt x="759180" y="242404"/>
                  </a:lnTo>
                  <a:lnTo>
                    <a:pt x="759053" y="226682"/>
                  </a:lnTo>
                  <a:lnTo>
                    <a:pt x="757212" y="210896"/>
                  </a:lnTo>
                  <a:lnTo>
                    <a:pt x="755929" y="203352"/>
                  </a:lnTo>
                  <a:lnTo>
                    <a:pt x="750570" y="200406"/>
                  </a:lnTo>
                  <a:lnTo>
                    <a:pt x="737323" y="207543"/>
                  </a:lnTo>
                  <a:lnTo>
                    <a:pt x="701573" y="232879"/>
                  </a:lnTo>
                  <a:lnTo>
                    <a:pt x="676668" y="266395"/>
                  </a:lnTo>
                  <a:lnTo>
                    <a:pt x="667219" y="287870"/>
                  </a:lnTo>
                  <a:lnTo>
                    <a:pt x="667245" y="290436"/>
                  </a:lnTo>
                  <a:lnTo>
                    <a:pt x="668972" y="295884"/>
                  </a:lnTo>
                  <a:lnTo>
                    <a:pt x="671753" y="297751"/>
                  </a:lnTo>
                  <a:lnTo>
                    <a:pt x="679551" y="297738"/>
                  </a:lnTo>
                  <a:lnTo>
                    <a:pt x="682104" y="295821"/>
                  </a:lnTo>
                  <a:lnTo>
                    <a:pt x="683742" y="291439"/>
                  </a:lnTo>
                  <a:lnTo>
                    <a:pt x="690435" y="276364"/>
                  </a:lnTo>
                  <a:lnTo>
                    <a:pt x="720712" y="238302"/>
                  </a:lnTo>
                  <a:lnTo>
                    <a:pt x="741781" y="222821"/>
                  </a:lnTo>
                  <a:lnTo>
                    <a:pt x="742213" y="227393"/>
                  </a:lnTo>
                  <a:lnTo>
                    <a:pt x="733894" y="281622"/>
                  </a:lnTo>
                  <a:lnTo>
                    <a:pt x="723646" y="302679"/>
                  </a:lnTo>
                  <a:lnTo>
                    <a:pt x="724242" y="306895"/>
                  </a:lnTo>
                  <a:lnTo>
                    <a:pt x="731177" y="312483"/>
                  </a:lnTo>
                  <a:lnTo>
                    <a:pt x="735406" y="312102"/>
                  </a:lnTo>
                  <a:lnTo>
                    <a:pt x="739292" y="308825"/>
                  </a:lnTo>
                  <a:lnTo>
                    <a:pt x="756627" y="296341"/>
                  </a:lnTo>
                  <a:lnTo>
                    <a:pt x="775233" y="287058"/>
                  </a:lnTo>
                  <a:lnTo>
                    <a:pt x="795134" y="281025"/>
                  </a:lnTo>
                  <a:lnTo>
                    <a:pt x="816317" y="278295"/>
                  </a:lnTo>
                  <a:lnTo>
                    <a:pt x="821880" y="278028"/>
                  </a:lnTo>
                  <a:lnTo>
                    <a:pt x="827481" y="278422"/>
                  </a:lnTo>
                  <a:lnTo>
                    <a:pt x="833615" y="278511"/>
                  </a:lnTo>
                  <a:lnTo>
                    <a:pt x="799655" y="318922"/>
                  </a:lnTo>
                  <a:lnTo>
                    <a:pt x="755827" y="340791"/>
                  </a:lnTo>
                  <a:lnTo>
                    <a:pt x="751268" y="342125"/>
                  </a:lnTo>
                  <a:lnTo>
                    <a:pt x="748715" y="344703"/>
                  </a:lnTo>
                  <a:lnTo>
                    <a:pt x="748004" y="353695"/>
                  </a:lnTo>
                  <a:lnTo>
                    <a:pt x="751738" y="357365"/>
                  </a:lnTo>
                  <a:lnTo>
                    <a:pt x="757834" y="357695"/>
                  </a:lnTo>
                  <a:lnTo>
                    <a:pt x="776300" y="359968"/>
                  </a:lnTo>
                  <a:lnTo>
                    <a:pt x="793902" y="364718"/>
                  </a:lnTo>
                  <a:lnTo>
                    <a:pt x="810628" y="371944"/>
                  </a:lnTo>
                  <a:lnTo>
                    <a:pt x="826477" y="381685"/>
                  </a:lnTo>
                  <a:lnTo>
                    <a:pt x="830376" y="384670"/>
                  </a:lnTo>
                  <a:lnTo>
                    <a:pt x="819492" y="389661"/>
                  </a:lnTo>
                  <a:lnTo>
                    <a:pt x="793788" y="397687"/>
                  </a:lnTo>
                  <a:lnTo>
                    <a:pt x="768108" y="400151"/>
                  </a:lnTo>
                  <a:lnTo>
                    <a:pt x="742454" y="397217"/>
                  </a:lnTo>
                  <a:lnTo>
                    <a:pt x="716826" y="389013"/>
                  </a:lnTo>
                  <a:lnTo>
                    <a:pt x="714070" y="387858"/>
                  </a:lnTo>
                  <a:lnTo>
                    <a:pt x="713320" y="386334"/>
                  </a:lnTo>
                  <a:lnTo>
                    <a:pt x="712457" y="374891"/>
                  </a:lnTo>
                  <a:lnTo>
                    <a:pt x="710806" y="366547"/>
                  </a:lnTo>
                  <a:lnTo>
                    <a:pt x="682993" y="324345"/>
                  </a:lnTo>
                  <a:lnTo>
                    <a:pt x="633450" y="307289"/>
                  </a:lnTo>
                  <a:lnTo>
                    <a:pt x="615429" y="308952"/>
                  </a:lnTo>
                  <a:lnTo>
                    <a:pt x="546315" y="357987"/>
                  </a:lnTo>
                  <a:lnTo>
                    <a:pt x="387159" y="500341"/>
                  </a:lnTo>
                  <a:lnTo>
                    <a:pt x="379831" y="519671"/>
                  </a:lnTo>
                  <a:lnTo>
                    <a:pt x="382219" y="526288"/>
                  </a:lnTo>
                  <a:lnTo>
                    <a:pt x="386740" y="531749"/>
                  </a:lnTo>
                  <a:lnTo>
                    <a:pt x="392595" y="535127"/>
                  </a:lnTo>
                  <a:lnTo>
                    <a:pt x="399478" y="536321"/>
                  </a:lnTo>
                  <a:lnTo>
                    <a:pt x="407035" y="535216"/>
                  </a:lnTo>
                  <a:lnTo>
                    <a:pt x="653059" y="465556"/>
                  </a:lnTo>
                  <a:lnTo>
                    <a:pt x="691692" y="443496"/>
                  </a:lnTo>
                  <a:lnTo>
                    <a:pt x="684479" y="425780"/>
                  </a:lnTo>
                  <a:lnTo>
                    <a:pt x="678040" y="433324"/>
                  </a:lnTo>
                  <a:lnTo>
                    <a:pt x="670712" y="439661"/>
                  </a:lnTo>
                  <a:lnTo>
                    <a:pt x="662482" y="444652"/>
                  </a:lnTo>
                  <a:lnTo>
                    <a:pt x="653300" y="448183"/>
                  </a:lnTo>
                  <a:lnTo>
                    <a:pt x="400748" y="519430"/>
                  </a:lnTo>
                  <a:lnTo>
                    <a:pt x="398767" y="518375"/>
                  </a:lnTo>
                  <a:lnTo>
                    <a:pt x="396976" y="518020"/>
                  </a:lnTo>
                  <a:lnTo>
                    <a:pt x="397573" y="516191"/>
                  </a:lnTo>
                  <a:lnTo>
                    <a:pt x="397637" y="513829"/>
                  </a:lnTo>
                  <a:lnTo>
                    <a:pt x="403504" y="508012"/>
                  </a:lnTo>
                  <a:lnTo>
                    <a:pt x="408520" y="503770"/>
                  </a:lnTo>
                  <a:lnTo>
                    <a:pt x="589610" y="341960"/>
                  </a:lnTo>
                  <a:lnTo>
                    <a:pt x="596836" y="336245"/>
                  </a:lnTo>
                  <a:lnTo>
                    <a:pt x="604608" y="331292"/>
                  </a:lnTo>
                  <a:lnTo>
                    <a:pt x="613181" y="327456"/>
                  </a:lnTo>
                  <a:lnTo>
                    <a:pt x="634009" y="324281"/>
                  </a:lnTo>
                  <a:lnTo>
                    <a:pt x="654850" y="328218"/>
                  </a:lnTo>
                  <a:lnTo>
                    <a:pt x="687285" y="354139"/>
                  </a:lnTo>
                  <a:lnTo>
                    <a:pt x="696480" y="391083"/>
                  </a:lnTo>
                  <a:lnTo>
                    <a:pt x="696315" y="395338"/>
                  </a:lnTo>
                  <a:lnTo>
                    <a:pt x="697534" y="398945"/>
                  </a:lnTo>
                  <a:lnTo>
                    <a:pt x="718032" y="407123"/>
                  </a:lnTo>
                  <a:lnTo>
                    <a:pt x="726325" y="410146"/>
                  </a:lnTo>
                  <a:lnTo>
                    <a:pt x="734758" y="412584"/>
                  </a:lnTo>
                  <a:lnTo>
                    <a:pt x="764159" y="416839"/>
                  </a:lnTo>
                  <a:lnTo>
                    <a:pt x="792645" y="415213"/>
                  </a:lnTo>
                  <a:lnTo>
                    <a:pt x="820191" y="407644"/>
                  </a:lnTo>
                  <a:lnTo>
                    <a:pt x="846721" y="394093"/>
                  </a:lnTo>
                  <a:lnTo>
                    <a:pt x="854849" y="388912"/>
                  </a:lnTo>
                  <a:lnTo>
                    <a:pt x="855256" y="383679"/>
                  </a:lnTo>
                  <a:lnTo>
                    <a:pt x="848080" y="377355"/>
                  </a:lnTo>
                  <a:lnTo>
                    <a:pt x="815543" y="355536"/>
                  </a:lnTo>
                  <a:lnTo>
                    <a:pt x="789749" y="345541"/>
                  </a:lnTo>
                  <a:lnTo>
                    <a:pt x="811822" y="330669"/>
                  </a:lnTo>
                  <a:lnTo>
                    <a:pt x="828421" y="315125"/>
                  </a:lnTo>
                  <a:lnTo>
                    <a:pt x="842302" y="297103"/>
                  </a:lnTo>
                  <a:lnTo>
                    <a:pt x="853389" y="276580"/>
                  </a:lnTo>
                  <a:lnTo>
                    <a:pt x="856361" y="269900"/>
                  </a:lnTo>
                  <a:close/>
                </a:path>
              </a:pathLst>
            </a:custGeom>
            <a:solidFill>
              <a:srgbClr val="EC008C"/>
            </a:solidFill>
          </p:spPr>
          <p:txBody>
            <a:bodyPr wrap="square" lIns="0" tIns="0" rIns="0" bIns="0" rtlCol="0"/>
            <a:lstStyle/>
            <a:p>
              <a:endParaRPr sz="1588"/>
            </a:p>
          </p:txBody>
        </p:sp>
      </p:grpSp>
      <p:grpSp>
        <p:nvGrpSpPr>
          <p:cNvPr id="12" name="object 12"/>
          <p:cNvGrpSpPr/>
          <p:nvPr/>
        </p:nvGrpSpPr>
        <p:grpSpPr>
          <a:xfrm>
            <a:off x="1312894" y="5394164"/>
            <a:ext cx="435909" cy="741269"/>
            <a:chOff x="1335547" y="6113385"/>
            <a:chExt cx="494030" cy="840105"/>
          </a:xfrm>
        </p:grpSpPr>
        <p:pic>
          <p:nvPicPr>
            <p:cNvPr id="13" name="object 13"/>
            <p:cNvPicPr/>
            <p:nvPr/>
          </p:nvPicPr>
          <p:blipFill>
            <a:blip r:embed="rId3" cstate="print"/>
            <a:stretch>
              <a:fillRect/>
            </a:stretch>
          </p:blipFill>
          <p:spPr>
            <a:xfrm>
              <a:off x="1335547" y="6113385"/>
              <a:ext cx="493745" cy="495300"/>
            </a:xfrm>
            <a:prstGeom prst="rect">
              <a:avLst/>
            </a:prstGeom>
          </p:spPr>
        </p:pic>
        <p:sp>
          <p:nvSpPr>
            <p:cNvPr id="14" name="object 14"/>
            <p:cNvSpPr/>
            <p:nvPr/>
          </p:nvSpPr>
          <p:spPr>
            <a:xfrm>
              <a:off x="1522225" y="6594284"/>
              <a:ext cx="120650" cy="359410"/>
            </a:xfrm>
            <a:custGeom>
              <a:avLst/>
              <a:gdLst/>
              <a:ahLst/>
              <a:cxnLst/>
              <a:rect l="l" t="t" r="r" b="b"/>
              <a:pathLst>
                <a:path w="120650" h="359409">
                  <a:moveTo>
                    <a:pt x="120129" y="0"/>
                  </a:moveTo>
                  <a:lnTo>
                    <a:pt x="25" y="0"/>
                  </a:lnTo>
                  <a:lnTo>
                    <a:pt x="0" y="29400"/>
                  </a:lnTo>
                  <a:lnTo>
                    <a:pt x="622" y="29730"/>
                  </a:lnTo>
                  <a:lnTo>
                    <a:pt x="8280" y="30416"/>
                  </a:lnTo>
                  <a:lnTo>
                    <a:pt x="14389" y="32219"/>
                  </a:lnTo>
                  <a:lnTo>
                    <a:pt x="39900" y="67200"/>
                  </a:lnTo>
                  <a:lnTo>
                    <a:pt x="44615" y="325018"/>
                  </a:lnTo>
                  <a:lnTo>
                    <a:pt x="45224" y="331279"/>
                  </a:lnTo>
                  <a:lnTo>
                    <a:pt x="51257" y="344296"/>
                  </a:lnTo>
                  <a:lnTo>
                    <a:pt x="53797" y="351574"/>
                  </a:lnTo>
                  <a:lnTo>
                    <a:pt x="56730" y="358965"/>
                  </a:lnTo>
                  <a:lnTo>
                    <a:pt x="70713" y="329577"/>
                  </a:lnTo>
                  <a:lnTo>
                    <a:pt x="76498" y="94645"/>
                  </a:lnTo>
                  <a:lnTo>
                    <a:pt x="76530" y="87604"/>
                  </a:lnTo>
                  <a:lnTo>
                    <a:pt x="76861" y="79894"/>
                  </a:lnTo>
                  <a:lnTo>
                    <a:pt x="94734" y="41403"/>
                  </a:lnTo>
                  <a:lnTo>
                    <a:pt x="120129" y="30137"/>
                  </a:lnTo>
                  <a:lnTo>
                    <a:pt x="120129" y="0"/>
                  </a:lnTo>
                  <a:close/>
                </a:path>
              </a:pathLst>
            </a:custGeom>
            <a:solidFill>
              <a:srgbClr val="FFFFFF"/>
            </a:solidFill>
          </p:spPr>
          <p:txBody>
            <a:bodyPr wrap="square" lIns="0" tIns="0" rIns="0" bIns="0" rtlCol="0"/>
            <a:lstStyle/>
            <a:p>
              <a:endParaRPr sz="1588"/>
            </a:p>
          </p:txBody>
        </p:sp>
        <p:sp>
          <p:nvSpPr>
            <p:cNvPr id="15" name="object 15"/>
            <p:cNvSpPr/>
            <p:nvPr/>
          </p:nvSpPr>
          <p:spPr>
            <a:xfrm>
              <a:off x="1522225" y="6594284"/>
              <a:ext cx="120650" cy="359410"/>
            </a:xfrm>
            <a:custGeom>
              <a:avLst/>
              <a:gdLst/>
              <a:ahLst/>
              <a:cxnLst/>
              <a:rect l="l" t="t" r="r" b="b"/>
              <a:pathLst>
                <a:path w="120650" h="359409">
                  <a:moveTo>
                    <a:pt x="120129" y="0"/>
                  </a:moveTo>
                  <a:lnTo>
                    <a:pt x="25" y="0"/>
                  </a:lnTo>
                  <a:lnTo>
                    <a:pt x="0" y="29400"/>
                  </a:lnTo>
                  <a:lnTo>
                    <a:pt x="622" y="29730"/>
                  </a:lnTo>
                  <a:lnTo>
                    <a:pt x="8280" y="30416"/>
                  </a:lnTo>
                  <a:lnTo>
                    <a:pt x="14389" y="32219"/>
                  </a:lnTo>
                  <a:lnTo>
                    <a:pt x="39900" y="67200"/>
                  </a:lnTo>
                  <a:lnTo>
                    <a:pt x="42265" y="109753"/>
                  </a:lnTo>
                  <a:lnTo>
                    <a:pt x="42697" y="150240"/>
                  </a:lnTo>
                  <a:lnTo>
                    <a:pt x="43218" y="188163"/>
                  </a:lnTo>
                  <a:lnTo>
                    <a:pt x="43662" y="229171"/>
                  </a:lnTo>
                  <a:lnTo>
                    <a:pt x="44064" y="257414"/>
                  </a:lnTo>
                  <a:lnTo>
                    <a:pt x="44497" y="292588"/>
                  </a:lnTo>
                  <a:lnTo>
                    <a:pt x="44615" y="325018"/>
                  </a:lnTo>
                  <a:lnTo>
                    <a:pt x="45224" y="331279"/>
                  </a:lnTo>
                  <a:lnTo>
                    <a:pt x="51257" y="344296"/>
                  </a:lnTo>
                  <a:lnTo>
                    <a:pt x="53797" y="351574"/>
                  </a:lnTo>
                  <a:lnTo>
                    <a:pt x="56730" y="358965"/>
                  </a:lnTo>
                  <a:lnTo>
                    <a:pt x="71326" y="313105"/>
                  </a:lnTo>
                  <a:lnTo>
                    <a:pt x="75628" y="135483"/>
                  </a:lnTo>
                  <a:lnTo>
                    <a:pt x="75971" y="122351"/>
                  </a:lnTo>
                  <a:lnTo>
                    <a:pt x="76390" y="101690"/>
                  </a:lnTo>
                  <a:lnTo>
                    <a:pt x="76498" y="94645"/>
                  </a:lnTo>
                  <a:lnTo>
                    <a:pt x="76530" y="87604"/>
                  </a:lnTo>
                  <a:lnTo>
                    <a:pt x="76861" y="79894"/>
                  </a:lnTo>
                  <a:lnTo>
                    <a:pt x="94734" y="41403"/>
                  </a:lnTo>
                  <a:lnTo>
                    <a:pt x="107323" y="33908"/>
                  </a:lnTo>
                  <a:lnTo>
                    <a:pt x="55613" y="33908"/>
                  </a:lnTo>
                  <a:lnTo>
                    <a:pt x="53488" y="33705"/>
                  </a:lnTo>
                  <a:lnTo>
                    <a:pt x="46316" y="33705"/>
                  </a:lnTo>
                  <a:lnTo>
                    <a:pt x="46382" y="33223"/>
                  </a:lnTo>
                  <a:lnTo>
                    <a:pt x="29489" y="33223"/>
                  </a:lnTo>
                  <a:lnTo>
                    <a:pt x="29113" y="32753"/>
                  </a:lnTo>
                  <a:lnTo>
                    <a:pt x="28562" y="27914"/>
                  </a:lnTo>
                  <a:lnTo>
                    <a:pt x="120129" y="27863"/>
                  </a:lnTo>
                  <a:lnTo>
                    <a:pt x="120129" y="0"/>
                  </a:lnTo>
                  <a:close/>
                </a:path>
                <a:path w="120650" h="359409">
                  <a:moveTo>
                    <a:pt x="64592" y="28409"/>
                  </a:moveTo>
                  <a:lnTo>
                    <a:pt x="56133" y="28409"/>
                  </a:lnTo>
                  <a:lnTo>
                    <a:pt x="56234" y="30416"/>
                  </a:lnTo>
                  <a:lnTo>
                    <a:pt x="56591" y="33058"/>
                  </a:lnTo>
                  <a:lnTo>
                    <a:pt x="55613" y="33908"/>
                  </a:lnTo>
                  <a:lnTo>
                    <a:pt x="107323" y="33908"/>
                  </a:lnTo>
                  <a:lnTo>
                    <a:pt x="107486" y="33845"/>
                  </a:lnTo>
                  <a:lnTo>
                    <a:pt x="82029" y="33845"/>
                  </a:lnTo>
                  <a:lnTo>
                    <a:pt x="68478" y="33781"/>
                  </a:lnTo>
                  <a:lnTo>
                    <a:pt x="65370" y="33616"/>
                  </a:lnTo>
                  <a:lnTo>
                    <a:pt x="64731" y="32753"/>
                  </a:lnTo>
                  <a:lnTo>
                    <a:pt x="64501" y="31280"/>
                  </a:lnTo>
                  <a:lnTo>
                    <a:pt x="64592" y="28409"/>
                  </a:lnTo>
                  <a:close/>
                </a:path>
                <a:path w="120650" h="359409">
                  <a:moveTo>
                    <a:pt x="120129" y="28511"/>
                  </a:moveTo>
                  <a:lnTo>
                    <a:pt x="88760" y="28511"/>
                  </a:lnTo>
                  <a:lnTo>
                    <a:pt x="88760" y="33616"/>
                  </a:lnTo>
                  <a:lnTo>
                    <a:pt x="88023" y="33654"/>
                  </a:lnTo>
                  <a:lnTo>
                    <a:pt x="87401" y="33718"/>
                  </a:lnTo>
                  <a:lnTo>
                    <a:pt x="82029" y="33845"/>
                  </a:lnTo>
                  <a:lnTo>
                    <a:pt x="107486" y="33845"/>
                  </a:lnTo>
                  <a:lnTo>
                    <a:pt x="112267" y="31978"/>
                  </a:lnTo>
                  <a:lnTo>
                    <a:pt x="114947" y="31280"/>
                  </a:lnTo>
                  <a:lnTo>
                    <a:pt x="117640" y="30721"/>
                  </a:lnTo>
                  <a:lnTo>
                    <a:pt x="120129" y="30137"/>
                  </a:lnTo>
                  <a:lnTo>
                    <a:pt x="120129" y="28511"/>
                  </a:lnTo>
                  <a:close/>
                </a:path>
                <a:path w="120650" h="359409">
                  <a:moveTo>
                    <a:pt x="120129" y="28409"/>
                  </a:moveTo>
                  <a:lnTo>
                    <a:pt x="73888" y="28409"/>
                  </a:lnTo>
                  <a:lnTo>
                    <a:pt x="73888" y="33718"/>
                  </a:lnTo>
                  <a:lnTo>
                    <a:pt x="71158" y="33718"/>
                  </a:lnTo>
                  <a:lnTo>
                    <a:pt x="68478" y="33781"/>
                  </a:lnTo>
                  <a:lnTo>
                    <a:pt x="82035" y="33781"/>
                  </a:lnTo>
                  <a:lnTo>
                    <a:pt x="82549" y="28511"/>
                  </a:lnTo>
                  <a:lnTo>
                    <a:pt x="120129" y="28511"/>
                  </a:lnTo>
                  <a:close/>
                </a:path>
                <a:path w="120650" h="359409">
                  <a:moveTo>
                    <a:pt x="52692" y="33629"/>
                  </a:moveTo>
                  <a:lnTo>
                    <a:pt x="51803" y="33705"/>
                  </a:lnTo>
                  <a:lnTo>
                    <a:pt x="53488" y="33705"/>
                  </a:lnTo>
                  <a:lnTo>
                    <a:pt x="52692" y="33629"/>
                  </a:lnTo>
                  <a:close/>
                </a:path>
                <a:path w="120650" h="359409">
                  <a:moveTo>
                    <a:pt x="120129" y="27863"/>
                  </a:moveTo>
                  <a:lnTo>
                    <a:pt x="38900" y="27863"/>
                  </a:lnTo>
                  <a:lnTo>
                    <a:pt x="38977" y="28511"/>
                  </a:lnTo>
                  <a:lnTo>
                    <a:pt x="38163" y="33223"/>
                  </a:lnTo>
                  <a:lnTo>
                    <a:pt x="46382" y="33223"/>
                  </a:lnTo>
                  <a:lnTo>
                    <a:pt x="47040" y="28409"/>
                  </a:lnTo>
                  <a:lnTo>
                    <a:pt x="120129" y="28409"/>
                  </a:lnTo>
                  <a:lnTo>
                    <a:pt x="120129" y="27863"/>
                  </a:lnTo>
                  <a:close/>
                </a:path>
              </a:pathLst>
            </a:custGeom>
            <a:solidFill>
              <a:srgbClr val="EC008C"/>
            </a:solidFill>
          </p:spPr>
          <p:txBody>
            <a:bodyPr wrap="square" lIns="0" tIns="0" rIns="0" bIns="0" rtlCol="0"/>
            <a:lstStyle/>
            <a:p>
              <a:endParaRPr sz="1588"/>
            </a:p>
          </p:txBody>
        </p:sp>
        <p:sp>
          <p:nvSpPr>
            <p:cNvPr id="16" name="object 16"/>
            <p:cNvSpPr/>
            <p:nvPr/>
          </p:nvSpPr>
          <p:spPr>
            <a:xfrm>
              <a:off x="1550784" y="6622160"/>
              <a:ext cx="60325" cy="6350"/>
            </a:xfrm>
            <a:custGeom>
              <a:avLst/>
              <a:gdLst/>
              <a:ahLst/>
              <a:cxnLst/>
              <a:rect l="l" t="t" r="r" b="b"/>
              <a:pathLst>
                <a:path w="60325" h="6350">
                  <a:moveTo>
                    <a:pt x="10490" y="215"/>
                  </a:moveTo>
                  <a:lnTo>
                    <a:pt x="10325" y="0"/>
                  </a:lnTo>
                  <a:lnTo>
                    <a:pt x="5295" y="0"/>
                  </a:lnTo>
                  <a:lnTo>
                    <a:pt x="0" y="50"/>
                  </a:lnTo>
                  <a:lnTo>
                    <a:pt x="546" y="4953"/>
                  </a:lnTo>
                  <a:lnTo>
                    <a:pt x="927" y="5359"/>
                  </a:lnTo>
                  <a:lnTo>
                    <a:pt x="9588" y="5359"/>
                  </a:lnTo>
                  <a:lnTo>
                    <a:pt x="10490" y="215"/>
                  </a:lnTo>
                  <a:close/>
                </a:path>
                <a:path w="60325" h="6350">
                  <a:moveTo>
                    <a:pt x="28028" y="5194"/>
                  </a:moveTo>
                  <a:lnTo>
                    <a:pt x="27609" y="2184"/>
                  </a:lnTo>
                  <a:lnTo>
                    <a:pt x="27622" y="1422"/>
                  </a:lnTo>
                  <a:lnTo>
                    <a:pt x="27559" y="546"/>
                  </a:lnTo>
                  <a:lnTo>
                    <a:pt x="18478" y="546"/>
                  </a:lnTo>
                  <a:lnTo>
                    <a:pt x="17754" y="5829"/>
                  </a:lnTo>
                  <a:lnTo>
                    <a:pt x="23241" y="5829"/>
                  </a:lnTo>
                  <a:lnTo>
                    <a:pt x="24130" y="5765"/>
                  </a:lnTo>
                  <a:lnTo>
                    <a:pt x="27051" y="6032"/>
                  </a:lnTo>
                  <a:lnTo>
                    <a:pt x="28028" y="5194"/>
                  </a:lnTo>
                  <a:close/>
                </a:path>
                <a:path w="60325" h="6350">
                  <a:moveTo>
                    <a:pt x="45326" y="546"/>
                  </a:moveTo>
                  <a:lnTo>
                    <a:pt x="36029" y="546"/>
                  </a:lnTo>
                  <a:lnTo>
                    <a:pt x="36029" y="1981"/>
                  </a:lnTo>
                  <a:lnTo>
                    <a:pt x="35902" y="3187"/>
                  </a:lnTo>
                  <a:lnTo>
                    <a:pt x="36169" y="4889"/>
                  </a:lnTo>
                  <a:lnTo>
                    <a:pt x="36817" y="5765"/>
                  </a:lnTo>
                  <a:lnTo>
                    <a:pt x="39916" y="5918"/>
                  </a:lnTo>
                  <a:lnTo>
                    <a:pt x="42595" y="5854"/>
                  </a:lnTo>
                  <a:lnTo>
                    <a:pt x="45326" y="5854"/>
                  </a:lnTo>
                  <a:lnTo>
                    <a:pt x="45326" y="546"/>
                  </a:lnTo>
                  <a:close/>
                </a:path>
                <a:path w="60325" h="6350">
                  <a:moveTo>
                    <a:pt x="60185" y="635"/>
                  </a:moveTo>
                  <a:lnTo>
                    <a:pt x="53975" y="635"/>
                  </a:lnTo>
                  <a:lnTo>
                    <a:pt x="53454" y="5969"/>
                  </a:lnTo>
                  <a:lnTo>
                    <a:pt x="58839" y="5842"/>
                  </a:lnTo>
                  <a:lnTo>
                    <a:pt x="59461" y="5778"/>
                  </a:lnTo>
                  <a:lnTo>
                    <a:pt x="60185" y="5740"/>
                  </a:lnTo>
                  <a:lnTo>
                    <a:pt x="60185" y="635"/>
                  </a:lnTo>
                  <a:close/>
                </a:path>
              </a:pathLst>
            </a:custGeom>
            <a:solidFill>
              <a:srgbClr val="FFFFFF"/>
            </a:solidFill>
          </p:spPr>
          <p:txBody>
            <a:bodyPr wrap="square" lIns="0" tIns="0" rIns="0" bIns="0" rtlCol="0"/>
            <a:lstStyle/>
            <a:p>
              <a:endParaRPr sz="1588"/>
            </a:p>
          </p:txBody>
        </p:sp>
      </p:grpSp>
      <p:sp>
        <p:nvSpPr>
          <p:cNvPr id="17" name="object 17"/>
          <p:cNvSpPr txBox="1"/>
          <p:nvPr/>
        </p:nvSpPr>
        <p:spPr>
          <a:xfrm>
            <a:off x="805443" y="1290407"/>
            <a:ext cx="7688916" cy="442395"/>
          </a:xfrm>
          <a:prstGeom prst="rect">
            <a:avLst/>
          </a:prstGeom>
        </p:spPr>
        <p:txBody>
          <a:bodyPr vert="horz" wrap="square" lIns="0" tIns="11206" rIns="0" bIns="0" rtlCol="0">
            <a:spAutoFit/>
          </a:bodyPr>
          <a:lstStyle/>
          <a:p>
            <a:pPr marL="11206" marR="4483">
              <a:lnSpc>
                <a:spcPct val="119100"/>
              </a:lnSpc>
              <a:spcBef>
                <a:spcPts val="88"/>
              </a:spcBef>
            </a:pPr>
            <a:r>
              <a:rPr sz="1235" b="1" spc="-44" dirty="0">
                <a:latin typeface="Arial"/>
                <a:cs typeface="Arial"/>
              </a:rPr>
              <a:t>Voici </a:t>
            </a:r>
            <a:r>
              <a:rPr sz="1235" b="1" spc="-9" dirty="0">
                <a:latin typeface="Arial"/>
                <a:cs typeface="Arial"/>
              </a:rPr>
              <a:t>une </a:t>
            </a:r>
            <a:r>
              <a:rPr sz="1235" b="1" spc="-22" dirty="0">
                <a:latin typeface="Arial"/>
                <a:cs typeface="Arial"/>
              </a:rPr>
              <a:t>façon </a:t>
            </a:r>
            <a:r>
              <a:rPr sz="1235" b="1" dirty="0">
                <a:latin typeface="Arial"/>
                <a:cs typeface="Arial"/>
              </a:rPr>
              <a:t>amusante </a:t>
            </a:r>
            <a:r>
              <a:rPr sz="1235" b="1" spc="49" dirty="0">
                <a:latin typeface="Arial"/>
                <a:cs typeface="Arial"/>
              </a:rPr>
              <a:t>de </a:t>
            </a:r>
            <a:r>
              <a:rPr sz="1235" b="1" dirty="0">
                <a:latin typeface="Arial"/>
                <a:cs typeface="Arial"/>
              </a:rPr>
              <a:t>se souvenir de </a:t>
            </a:r>
            <a:r>
              <a:rPr sz="1235" b="1" spc="-26" dirty="0">
                <a:latin typeface="Arial"/>
                <a:cs typeface="Arial"/>
              </a:rPr>
              <a:t>la </a:t>
            </a:r>
            <a:r>
              <a:rPr sz="1235" b="1" spc="-44" dirty="0">
                <a:latin typeface="Arial"/>
                <a:cs typeface="Arial"/>
              </a:rPr>
              <a:t>quantité </a:t>
            </a:r>
            <a:r>
              <a:rPr sz="1235" b="1" spc="49" dirty="0">
                <a:latin typeface="Arial"/>
                <a:cs typeface="Arial"/>
              </a:rPr>
              <a:t>à </a:t>
            </a:r>
            <a:r>
              <a:rPr sz="1235" b="1" spc="53" dirty="0">
                <a:latin typeface="Arial"/>
                <a:cs typeface="Arial"/>
              </a:rPr>
              <a:t>manger </a:t>
            </a:r>
            <a:r>
              <a:rPr sz="1235" b="1" spc="-9" dirty="0">
                <a:latin typeface="Arial"/>
                <a:cs typeface="Arial"/>
              </a:rPr>
              <a:t>lorsqu'</a:t>
            </a:r>
            <a:r>
              <a:rPr sz="1235" b="1" spc="-31" dirty="0">
                <a:latin typeface="Arial"/>
                <a:cs typeface="Arial"/>
              </a:rPr>
              <a:t>on </a:t>
            </a:r>
            <a:r>
              <a:rPr sz="1235" b="1" spc="-18" dirty="0">
                <a:latin typeface="Arial"/>
                <a:cs typeface="Arial"/>
              </a:rPr>
              <a:t>a </a:t>
            </a:r>
            <a:r>
              <a:rPr sz="1235" b="1" spc="-9" dirty="0">
                <a:latin typeface="Arial"/>
                <a:cs typeface="Arial"/>
              </a:rPr>
              <a:t>une portion. </a:t>
            </a:r>
            <a:r>
              <a:rPr sz="1235" spc="-18" dirty="0">
                <a:latin typeface="Microsoft Sans Serif"/>
                <a:cs typeface="Microsoft Sans Serif"/>
              </a:rPr>
              <a:t>La </a:t>
            </a:r>
            <a:r>
              <a:rPr sz="1235" spc="-22" dirty="0">
                <a:latin typeface="Microsoft Sans Serif"/>
                <a:cs typeface="Microsoft Sans Serif"/>
              </a:rPr>
              <a:t>taille</a:t>
            </a:r>
            <a:r>
              <a:rPr sz="1235" spc="-31" dirty="0">
                <a:latin typeface="Microsoft Sans Serif"/>
                <a:cs typeface="Microsoft Sans Serif"/>
              </a:rPr>
              <a:t> de </a:t>
            </a:r>
            <a:r>
              <a:rPr sz="1235" spc="84" dirty="0">
                <a:latin typeface="Microsoft Sans Serif"/>
                <a:cs typeface="Microsoft Sans Serif"/>
              </a:rPr>
              <a:t>l'</a:t>
            </a:r>
            <a:r>
              <a:rPr sz="1235" dirty="0">
                <a:latin typeface="Microsoft Sans Serif"/>
                <a:cs typeface="Microsoft Sans Serif"/>
              </a:rPr>
              <a:t>équipement sportif </a:t>
            </a:r>
            <a:r>
              <a:rPr sz="1235" spc="53" dirty="0">
                <a:latin typeface="Microsoft Sans Serif"/>
                <a:cs typeface="Microsoft Sans Serif"/>
              </a:rPr>
              <a:t>à </a:t>
            </a:r>
            <a:r>
              <a:rPr sz="1235" spc="79" dirty="0">
                <a:latin typeface="Microsoft Sans Serif"/>
                <a:cs typeface="Microsoft Sans Serif"/>
              </a:rPr>
              <a:t>gauche </a:t>
            </a:r>
            <a:r>
              <a:rPr sz="1235" spc="-18" dirty="0">
                <a:latin typeface="Microsoft Sans Serif"/>
                <a:cs typeface="Microsoft Sans Serif"/>
              </a:rPr>
              <a:t>correspond </a:t>
            </a:r>
            <a:r>
              <a:rPr sz="1235" spc="53" dirty="0">
                <a:latin typeface="Microsoft Sans Serif"/>
                <a:cs typeface="Microsoft Sans Serif"/>
              </a:rPr>
              <a:t>à </a:t>
            </a:r>
            <a:r>
              <a:rPr sz="1235" dirty="0">
                <a:latin typeface="Microsoft Sans Serif"/>
                <a:cs typeface="Microsoft Sans Serif"/>
              </a:rPr>
              <a:t>peu près </a:t>
            </a:r>
            <a:r>
              <a:rPr sz="1235" spc="-66" dirty="0">
                <a:latin typeface="Microsoft Sans Serif"/>
                <a:cs typeface="Microsoft Sans Serif"/>
              </a:rPr>
              <a:t>à </a:t>
            </a:r>
            <a:r>
              <a:rPr sz="1235" dirty="0">
                <a:latin typeface="Microsoft Sans Serif"/>
                <a:cs typeface="Microsoft Sans Serif"/>
              </a:rPr>
              <a:t>une portion </a:t>
            </a:r>
            <a:r>
              <a:rPr sz="1235" spc="53" dirty="0">
                <a:latin typeface="Microsoft Sans Serif"/>
                <a:cs typeface="Microsoft Sans Serif"/>
              </a:rPr>
              <a:t>des </a:t>
            </a:r>
            <a:r>
              <a:rPr sz="1235" dirty="0">
                <a:latin typeface="Microsoft Sans Serif"/>
                <a:cs typeface="Microsoft Sans Serif"/>
              </a:rPr>
              <a:t>aliments </a:t>
            </a:r>
            <a:r>
              <a:rPr sz="1235" spc="53" dirty="0">
                <a:latin typeface="Microsoft Sans Serif"/>
                <a:cs typeface="Microsoft Sans Serif"/>
              </a:rPr>
              <a:t>à </a:t>
            </a:r>
            <a:r>
              <a:rPr sz="1235" spc="-9" dirty="0">
                <a:latin typeface="Microsoft Sans Serif"/>
                <a:cs typeface="Microsoft Sans Serif"/>
              </a:rPr>
              <a:t>droite.</a:t>
            </a:r>
            <a:endParaRPr sz="1235" dirty="0">
              <a:latin typeface="Microsoft Sans Serif"/>
              <a:cs typeface="Microsoft Sans Serif"/>
            </a:endParaRPr>
          </a:p>
        </p:txBody>
      </p:sp>
      <p:pic>
        <p:nvPicPr>
          <p:cNvPr id="18" name="object 18"/>
          <p:cNvPicPr/>
          <p:nvPr/>
        </p:nvPicPr>
        <p:blipFill>
          <a:blip r:embed="rId4" cstate="print"/>
          <a:stretch>
            <a:fillRect/>
          </a:stretch>
        </p:blipFill>
        <p:spPr>
          <a:xfrm>
            <a:off x="1049510" y="2077753"/>
            <a:ext cx="962209" cy="973556"/>
          </a:xfrm>
          <a:prstGeom prst="rect">
            <a:avLst/>
          </a:prstGeom>
        </p:spPr>
      </p:pic>
      <p:sp>
        <p:nvSpPr>
          <p:cNvPr id="19" name="object 19"/>
          <p:cNvSpPr txBox="1"/>
          <p:nvPr/>
        </p:nvSpPr>
        <p:spPr>
          <a:xfrm>
            <a:off x="2555501" y="1983863"/>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grpSp>
        <p:nvGrpSpPr>
          <p:cNvPr id="20" name="object 20"/>
          <p:cNvGrpSpPr/>
          <p:nvPr/>
        </p:nvGrpSpPr>
        <p:grpSpPr>
          <a:xfrm>
            <a:off x="3712027" y="1933889"/>
            <a:ext cx="774887" cy="953060"/>
            <a:chOff x="4054563" y="2191740"/>
            <a:chExt cx="878205" cy="1080135"/>
          </a:xfrm>
        </p:grpSpPr>
        <p:pic>
          <p:nvPicPr>
            <p:cNvPr id="21" name="object 21"/>
            <p:cNvPicPr/>
            <p:nvPr/>
          </p:nvPicPr>
          <p:blipFill>
            <a:blip r:embed="rId5" cstate="print"/>
            <a:stretch>
              <a:fillRect/>
            </a:stretch>
          </p:blipFill>
          <p:spPr>
            <a:xfrm>
              <a:off x="4262234" y="2239352"/>
              <a:ext cx="267982" cy="267982"/>
            </a:xfrm>
            <a:prstGeom prst="rect">
              <a:avLst/>
            </a:prstGeom>
          </p:spPr>
        </p:pic>
        <p:pic>
          <p:nvPicPr>
            <p:cNvPr id="22" name="object 22"/>
            <p:cNvPicPr/>
            <p:nvPr/>
          </p:nvPicPr>
          <p:blipFill>
            <a:blip r:embed="rId6" cstate="print"/>
            <a:stretch>
              <a:fillRect/>
            </a:stretch>
          </p:blipFill>
          <p:spPr>
            <a:xfrm>
              <a:off x="4494149" y="2191740"/>
              <a:ext cx="332422" cy="315595"/>
            </a:xfrm>
            <a:prstGeom prst="rect">
              <a:avLst/>
            </a:prstGeom>
          </p:spPr>
        </p:pic>
        <p:pic>
          <p:nvPicPr>
            <p:cNvPr id="23" name="object 23"/>
            <p:cNvPicPr/>
            <p:nvPr/>
          </p:nvPicPr>
          <p:blipFill>
            <a:blip r:embed="rId7" cstate="print"/>
            <a:stretch>
              <a:fillRect/>
            </a:stretch>
          </p:blipFill>
          <p:spPr>
            <a:xfrm>
              <a:off x="4054563" y="2533116"/>
              <a:ext cx="877735" cy="738264"/>
            </a:xfrm>
            <a:prstGeom prst="rect">
              <a:avLst/>
            </a:prstGeom>
          </p:spPr>
        </p:pic>
      </p:grpSp>
      <p:grpSp>
        <p:nvGrpSpPr>
          <p:cNvPr id="24" name="object 24"/>
          <p:cNvGrpSpPr/>
          <p:nvPr/>
        </p:nvGrpSpPr>
        <p:grpSpPr>
          <a:xfrm>
            <a:off x="1075963" y="3820736"/>
            <a:ext cx="909357" cy="731184"/>
            <a:chOff x="1067024" y="4330167"/>
            <a:chExt cx="1030605" cy="828675"/>
          </a:xfrm>
        </p:grpSpPr>
        <p:sp>
          <p:nvSpPr>
            <p:cNvPr id="25" name="object 25"/>
            <p:cNvSpPr/>
            <p:nvPr/>
          </p:nvSpPr>
          <p:spPr>
            <a:xfrm>
              <a:off x="1067024" y="4594595"/>
              <a:ext cx="1030605" cy="564515"/>
            </a:xfrm>
            <a:custGeom>
              <a:avLst/>
              <a:gdLst/>
              <a:ahLst/>
              <a:cxnLst/>
              <a:rect l="l" t="t" r="r" b="b"/>
              <a:pathLst>
                <a:path w="1030605" h="564514">
                  <a:moveTo>
                    <a:pt x="0" y="0"/>
                  </a:moveTo>
                  <a:lnTo>
                    <a:pt x="0" y="335597"/>
                  </a:lnTo>
                  <a:lnTo>
                    <a:pt x="596" y="337324"/>
                  </a:lnTo>
                  <a:lnTo>
                    <a:pt x="1587" y="339013"/>
                  </a:lnTo>
                  <a:lnTo>
                    <a:pt x="4136" y="356873"/>
                  </a:lnTo>
                  <a:lnTo>
                    <a:pt x="23113" y="400672"/>
                  </a:lnTo>
                  <a:lnTo>
                    <a:pt x="50919" y="433030"/>
                  </a:lnTo>
                  <a:lnTo>
                    <a:pt x="84048" y="459397"/>
                  </a:lnTo>
                  <a:lnTo>
                    <a:pt x="117277" y="480019"/>
                  </a:lnTo>
                  <a:lnTo>
                    <a:pt x="151957" y="497332"/>
                  </a:lnTo>
                  <a:lnTo>
                    <a:pt x="187820" y="511853"/>
                  </a:lnTo>
                  <a:lnTo>
                    <a:pt x="224599" y="524103"/>
                  </a:lnTo>
                  <a:lnTo>
                    <a:pt x="273038" y="537314"/>
                  </a:lnTo>
                  <a:lnTo>
                    <a:pt x="321923" y="547723"/>
                  </a:lnTo>
                  <a:lnTo>
                    <a:pt x="371219" y="555455"/>
                  </a:lnTo>
                  <a:lnTo>
                    <a:pt x="420891" y="560634"/>
                  </a:lnTo>
                  <a:lnTo>
                    <a:pt x="470903" y="563384"/>
                  </a:lnTo>
                  <a:lnTo>
                    <a:pt x="513868" y="564141"/>
                  </a:lnTo>
                  <a:lnTo>
                    <a:pt x="556806" y="563521"/>
                  </a:lnTo>
                  <a:lnTo>
                    <a:pt x="599705" y="561277"/>
                  </a:lnTo>
                  <a:lnTo>
                    <a:pt x="642556" y="557161"/>
                  </a:lnTo>
                  <a:lnTo>
                    <a:pt x="696751" y="549410"/>
                  </a:lnTo>
                  <a:lnTo>
                    <a:pt x="750292" y="538827"/>
                  </a:lnTo>
                  <a:lnTo>
                    <a:pt x="803064" y="524813"/>
                  </a:lnTo>
                  <a:lnTo>
                    <a:pt x="854951" y="506768"/>
                  </a:lnTo>
                  <a:lnTo>
                    <a:pt x="921572" y="475111"/>
                  </a:lnTo>
                  <a:lnTo>
                    <a:pt x="981430" y="431177"/>
                  </a:lnTo>
                  <a:lnTo>
                    <a:pt x="1017706" y="382303"/>
                  </a:lnTo>
                  <a:lnTo>
                    <a:pt x="1030465" y="322351"/>
                  </a:lnTo>
                  <a:lnTo>
                    <a:pt x="1030516" y="3187"/>
                  </a:lnTo>
                  <a:lnTo>
                    <a:pt x="1028534" y="7035"/>
                  </a:lnTo>
                  <a:lnTo>
                    <a:pt x="1027620" y="10858"/>
                  </a:lnTo>
                  <a:lnTo>
                    <a:pt x="1026464" y="14592"/>
                  </a:lnTo>
                  <a:lnTo>
                    <a:pt x="1002323" y="58012"/>
                  </a:lnTo>
                  <a:lnTo>
                    <a:pt x="966266" y="91097"/>
                  </a:lnTo>
                  <a:lnTo>
                    <a:pt x="903090" y="128870"/>
                  </a:lnTo>
                  <a:lnTo>
                    <a:pt x="834732" y="155536"/>
                  </a:lnTo>
                  <a:lnTo>
                    <a:pt x="765424" y="175136"/>
                  </a:lnTo>
                  <a:lnTo>
                    <a:pt x="694639" y="187820"/>
                  </a:lnTo>
                  <a:lnTo>
                    <a:pt x="632560" y="195154"/>
                  </a:lnTo>
                  <a:lnTo>
                    <a:pt x="570357" y="200317"/>
                  </a:lnTo>
                  <a:lnTo>
                    <a:pt x="539147" y="201208"/>
                  </a:lnTo>
                  <a:lnTo>
                    <a:pt x="507892" y="201164"/>
                  </a:lnTo>
                  <a:lnTo>
                    <a:pt x="445389" y="199326"/>
                  </a:lnTo>
                  <a:lnTo>
                    <a:pt x="392447" y="195777"/>
                  </a:lnTo>
                  <a:lnTo>
                    <a:pt x="339883" y="189315"/>
                  </a:lnTo>
                  <a:lnTo>
                    <a:pt x="287730" y="179906"/>
                  </a:lnTo>
                  <a:lnTo>
                    <a:pt x="236016" y="167513"/>
                  </a:lnTo>
                  <a:lnTo>
                    <a:pt x="191148" y="154112"/>
                  </a:lnTo>
                  <a:lnTo>
                    <a:pt x="147491" y="137718"/>
                  </a:lnTo>
                  <a:lnTo>
                    <a:pt x="105482" y="117353"/>
                  </a:lnTo>
                  <a:lnTo>
                    <a:pt x="65557" y="92036"/>
                  </a:lnTo>
                  <a:lnTo>
                    <a:pt x="27074" y="56511"/>
                  </a:lnTo>
                  <a:lnTo>
                    <a:pt x="8013" y="21251"/>
                  </a:lnTo>
                  <a:lnTo>
                    <a:pt x="0" y="0"/>
                  </a:lnTo>
                  <a:close/>
                </a:path>
              </a:pathLst>
            </a:custGeom>
            <a:solidFill>
              <a:srgbClr val="1C75BC"/>
            </a:solidFill>
          </p:spPr>
          <p:txBody>
            <a:bodyPr wrap="square" lIns="0" tIns="0" rIns="0" bIns="0" rtlCol="0"/>
            <a:lstStyle/>
            <a:p>
              <a:endParaRPr sz="1588"/>
            </a:p>
          </p:txBody>
        </p:sp>
        <p:sp>
          <p:nvSpPr>
            <p:cNvPr id="26" name="object 26"/>
            <p:cNvSpPr/>
            <p:nvPr/>
          </p:nvSpPr>
          <p:spPr>
            <a:xfrm>
              <a:off x="1067024" y="4330167"/>
              <a:ext cx="1030605" cy="427990"/>
            </a:xfrm>
            <a:custGeom>
              <a:avLst/>
              <a:gdLst/>
              <a:ahLst/>
              <a:cxnLst/>
              <a:rect l="l" t="t" r="r" b="b"/>
              <a:pathLst>
                <a:path w="1030605" h="427989">
                  <a:moveTo>
                    <a:pt x="513003" y="0"/>
                  </a:moveTo>
                  <a:lnTo>
                    <a:pt x="461112" y="1052"/>
                  </a:lnTo>
                  <a:lnTo>
                    <a:pt x="409397" y="4314"/>
                  </a:lnTo>
                  <a:lnTo>
                    <a:pt x="357881" y="9977"/>
                  </a:lnTo>
                  <a:lnTo>
                    <a:pt x="306586" y="18233"/>
                  </a:lnTo>
                  <a:lnTo>
                    <a:pt x="255536" y="29274"/>
                  </a:lnTo>
                  <a:lnTo>
                    <a:pt x="206992" y="42529"/>
                  </a:lnTo>
                  <a:lnTo>
                    <a:pt x="159692" y="58998"/>
                  </a:lnTo>
                  <a:lnTo>
                    <a:pt x="114094" y="79830"/>
                  </a:lnTo>
                  <a:lnTo>
                    <a:pt x="70650" y="106172"/>
                  </a:lnTo>
                  <a:lnTo>
                    <a:pt x="38522" y="132592"/>
                  </a:lnTo>
                  <a:lnTo>
                    <a:pt x="13500" y="166116"/>
                  </a:lnTo>
                  <a:lnTo>
                    <a:pt x="0" y="201397"/>
                  </a:lnTo>
                  <a:lnTo>
                    <a:pt x="0" y="226949"/>
                  </a:lnTo>
                  <a:lnTo>
                    <a:pt x="26434" y="281484"/>
                  </a:lnTo>
                  <a:lnTo>
                    <a:pt x="63845" y="317052"/>
                  </a:lnTo>
                  <a:lnTo>
                    <a:pt x="123739" y="352841"/>
                  </a:lnTo>
                  <a:lnTo>
                    <a:pt x="163502" y="370224"/>
                  </a:lnTo>
                  <a:lnTo>
                    <a:pt x="204462" y="384465"/>
                  </a:lnTo>
                  <a:lnTo>
                    <a:pt x="246354" y="396253"/>
                  </a:lnTo>
                  <a:lnTo>
                    <a:pt x="298243" y="407911"/>
                  </a:lnTo>
                  <a:lnTo>
                    <a:pt x="350508" y="416660"/>
                  </a:lnTo>
                  <a:lnTo>
                    <a:pt x="403129" y="422712"/>
                  </a:lnTo>
                  <a:lnTo>
                    <a:pt x="456082" y="426276"/>
                  </a:lnTo>
                  <a:lnTo>
                    <a:pt x="505656" y="427601"/>
                  </a:lnTo>
                  <a:lnTo>
                    <a:pt x="555170" y="427035"/>
                  </a:lnTo>
                  <a:lnTo>
                    <a:pt x="604633" y="424483"/>
                  </a:lnTo>
                  <a:lnTo>
                    <a:pt x="654050" y="419850"/>
                  </a:lnTo>
                  <a:lnTo>
                    <a:pt x="727713" y="409072"/>
                  </a:lnTo>
                  <a:lnTo>
                    <a:pt x="800100" y="391884"/>
                  </a:lnTo>
                  <a:lnTo>
                    <a:pt x="849749" y="375555"/>
                  </a:lnTo>
                  <a:lnTo>
                    <a:pt x="898436" y="356388"/>
                  </a:lnTo>
                  <a:lnTo>
                    <a:pt x="954281" y="326203"/>
                  </a:lnTo>
                  <a:lnTo>
                    <a:pt x="1002258" y="283502"/>
                  </a:lnTo>
                  <a:lnTo>
                    <a:pt x="1022944" y="250573"/>
                  </a:lnTo>
                  <a:lnTo>
                    <a:pt x="1030392" y="216223"/>
                  </a:lnTo>
                  <a:lnTo>
                    <a:pt x="1024500" y="181613"/>
                  </a:lnTo>
                  <a:lnTo>
                    <a:pt x="1005166" y="147905"/>
                  </a:lnTo>
                  <a:lnTo>
                    <a:pt x="974278" y="116845"/>
                  </a:lnTo>
                  <a:lnTo>
                    <a:pt x="938466" y="92063"/>
                  </a:lnTo>
                  <a:lnTo>
                    <a:pt x="880087" y="62842"/>
                  </a:lnTo>
                  <a:lnTo>
                    <a:pt x="818756" y="41059"/>
                  </a:lnTo>
                  <a:lnTo>
                    <a:pt x="768815" y="27599"/>
                  </a:lnTo>
                  <a:lnTo>
                    <a:pt x="718432" y="17062"/>
                  </a:lnTo>
                  <a:lnTo>
                    <a:pt x="667648" y="9245"/>
                  </a:lnTo>
                  <a:lnTo>
                    <a:pt x="616506" y="3947"/>
                  </a:lnTo>
                  <a:lnTo>
                    <a:pt x="565048" y="966"/>
                  </a:lnTo>
                  <a:lnTo>
                    <a:pt x="513003" y="0"/>
                  </a:lnTo>
                  <a:close/>
                </a:path>
              </a:pathLst>
            </a:custGeom>
            <a:solidFill>
              <a:srgbClr val="27AAE1"/>
            </a:solidFill>
          </p:spPr>
          <p:txBody>
            <a:bodyPr wrap="square" lIns="0" tIns="0" rIns="0" bIns="0" rtlCol="0"/>
            <a:lstStyle/>
            <a:p>
              <a:endParaRPr sz="1588"/>
            </a:p>
          </p:txBody>
        </p:sp>
        <p:sp>
          <p:nvSpPr>
            <p:cNvPr id="27" name="object 27"/>
            <p:cNvSpPr/>
            <p:nvPr/>
          </p:nvSpPr>
          <p:spPr>
            <a:xfrm>
              <a:off x="1102117" y="4750094"/>
              <a:ext cx="295275" cy="300990"/>
            </a:xfrm>
            <a:custGeom>
              <a:avLst/>
              <a:gdLst/>
              <a:ahLst/>
              <a:cxnLst/>
              <a:rect l="l" t="t" r="r" b="b"/>
              <a:pathLst>
                <a:path w="295275" h="300989">
                  <a:moveTo>
                    <a:pt x="0" y="0"/>
                  </a:moveTo>
                  <a:lnTo>
                    <a:pt x="0" y="183794"/>
                  </a:lnTo>
                  <a:lnTo>
                    <a:pt x="195148" y="300888"/>
                  </a:lnTo>
                  <a:lnTo>
                    <a:pt x="143408" y="224332"/>
                  </a:lnTo>
                  <a:lnTo>
                    <a:pt x="195148" y="224332"/>
                  </a:lnTo>
                  <a:lnTo>
                    <a:pt x="147396" y="150444"/>
                  </a:lnTo>
                  <a:lnTo>
                    <a:pt x="268744" y="150444"/>
                  </a:lnTo>
                  <a:lnTo>
                    <a:pt x="195148" y="93738"/>
                  </a:lnTo>
                  <a:lnTo>
                    <a:pt x="294792" y="93738"/>
                  </a:lnTo>
                  <a:lnTo>
                    <a:pt x="0" y="0"/>
                  </a:lnTo>
                  <a:close/>
                </a:path>
              </a:pathLst>
            </a:custGeom>
            <a:solidFill>
              <a:srgbClr val="165A83"/>
            </a:solidFill>
          </p:spPr>
          <p:txBody>
            <a:bodyPr wrap="square" lIns="0" tIns="0" rIns="0" bIns="0" rtlCol="0"/>
            <a:lstStyle/>
            <a:p>
              <a:endParaRPr sz="1588"/>
            </a:p>
          </p:txBody>
        </p:sp>
      </p:grpSp>
      <p:sp>
        <p:nvSpPr>
          <p:cNvPr id="28" name="object 28"/>
          <p:cNvSpPr txBox="1"/>
          <p:nvPr/>
        </p:nvSpPr>
        <p:spPr>
          <a:xfrm>
            <a:off x="2555501" y="3603762"/>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sp>
        <p:nvSpPr>
          <p:cNvPr id="29" name="object 29"/>
          <p:cNvSpPr txBox="1"/>
          <p:nvPr/>
        </p:nvSpPr>
        <p:spPr>
          <a:xfrm>
            <a:off x="2555501" y="5265631"/>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pic>
        <p:nvPicPr>
          <p:cNvPr id="30" name="object 30"/>
          <p:cNvPicPr/>
          <p:nvPr/>
        </p:nvPicPr>
        <p:blipFill>
          <a:blip r:embed="rId8" cstate="print"/>
          <a:stretch>
            <a:fillRect/>
          </a:stretch>
        </p:blipFill>
        <p:spPr>
          <a:xfrm>
            <a:off x="5532433" y="2741060"/>
            <a:ext cx="798609" cy="55121"/>
          </a:xfrm>
          <a:prstGeom prst="rect">
            <a:avLst/>
          </a:prstGeom>
        </p:spPr>
      </p:pic>
      <p:pic>
        <p:nvPicPr>
          <p:cNvPr id="31" name="object 31"/>
          <p:cNvPicPr/>
          <p:nvPr/>
        </p:nvPicPr>
        <p:blipFill>
          <a:blip r:embed="rId9" cstate="print"/>
          <a:stretch>
            <a:fillRect/>
          </a:stretch>
        </p:blipFill>
        <p:spPr>
          <a:xfrm>
            <a:off x="5527548" y="2848658"/>
            <a:ext cx="798565" cy="55110"/>
          </a:xfrm>
          <a:prstGeom prst="rect">
            <a:avLst/>
          </a:prstGeom>
        </p:spPr>
      </p:pic>
      <p:pic>
        <p:nvPicPr>
          <p:cNvPr id="32" name="object 32"/>
          <p:cNvPicPr/>
          <p:nvPr/>
        </p:nvPicPr>
        <p:blipFill>
          <a:blip r:embed="rId10" cstate="print"/>
          <a:stretch>
            <a:fillRect/>
          </a:stretch>
        </p:blipFill>
        <p:spPr>
          <a:xfrm>
            <a:off x="5484641" y="1866048"/>
            <a:ext cx="898667" cy="720258"/>
          </a:xfrm>
          <a:prstGeom prst="rect">
            <a:avLst/>
          </a:prstGeom>
        </p:spPr>
      </p:pic>
      <p:pic>
        <p:nvPicPr>
          <p:cNvPr id="33" name="object 33"/>
          <p:cNvPicPr/>
          <p:nvPr/>
        </p:nvPicPr>
        <p:blipFill>
          <a:blip r:embed="rId11" cstate="print"/>
          <a:stretch>
            <a:fillRect/>
          </a:stretch>
        </p:blipFill>
        <p:spPr>
          <a:xfrm>
            <a:off x="7252626" y="2084003"/>
            <a:ext cx="765350" cy="768622"/>
          </a:xfrm>
          <a:prstGeom prst="rect">
            <a:avLst/>
          </a:prstGeom>
        </p:spPr>
      </p:pic>
      <p:pic>
        <p:nvPicPr>
          <p:cNvPr id="34" name="object 34"/>
          <p:cNvPicPr/>
          <p:nvPr/>
        </p:nvPicPr>
        <p:blipFill>
          <a:blip r:embed="rId12" cstate="print"/>
          <a:stretch>
            <a:fillRect/>
          </a:stretch>
        </p:blipFill>
        <p:spPr>
          <a:xfrm>
            <a:off x="7110276" y="3804986"/>
            <a:ext cx="1036303" cy="566430"/>
          </a:xfrm>
          <a:prstGeom prst="rect">
            <a:avLst/>
          </a:prstGeom>
        </p:spPr>
      </p:pic>
      <p:grpSp>
        <p:nvGrpSpPr>
          <p:cNvPr id="35" name="object 35"/>
          <p:cNvGrpSpPr/>
          <p:nvPr/>
        </p:nvGrpSpPr>
        <p:grpSpPr>
          <a:xfrm>
            <a:off x="5461985" y="3903088"/>
            <a:ext cx="744071" cy="479051"/>
            <a:chOff x="6037850" y="4423499"/>
            <a:chExt cx="843280" cy="542925"/>
          </a:xfrm>
        </p:grpSpPr>
        <p:pic>
          <p:nvPicPr>
            <p:cNvPr id="36" name="object 36"/>
            <p:cNvPicPr/>
            <p:nvPr/>
          </p:nvPicPr>
          <p:blipFill>
            <a:blip r:embed="rId13" cstate="print"/>
            <a:stretch>
              <a:fillRect/>
            </a:stretch>
          </p:blipFill>
          <p:spPr>
            <a:xfrm>
              <a:off x="6037850" y="4423499"/>
              <a:ext cx="506674" cy="476066"/>
            </a:xfrm>
            <a:prstGeom prst="rect">
              <a:avLst/>
            </a:prstGeom>
          </p:spPr>
        </p:pic>
        <p:pic>
          <p:nvPicPr>
            <p:cNvPr id="37" name="object 37"/>
            <p:cNvPicPr/>
            <p:nvPr/>
          </p:nvPicPr>
          <p:blipFill>
            <a:blip r:embed="rId14" cstate="print"/>
            <a:stretch>
              <a:fillRect/>
            </a:stretch>
          </p:blipFill>
          <p:spPr>
            <a:xfrm>
              <a:off x="6484430" y="4747695"/>
              <a:ext cx="152768" cy="218516"/>
            </a:xfrm>
            <a:prstGeom prst="rect">
              <a:avLst/>
            </a:prstGeom>
          </p:spPr>
        </p:pic>
        <p:pic>
          <p:nvPicPr>
            <p:cNvPr id="38" name="object 38"/>
            <p:cNvPicPr/>
            <p:nvPr/>
          </p:nvPicPr>
          <p:blipFill>
            <a:blip r:embed="rId15" cstate="print"/>
            <a:stretch>
              <a:fillRect/>
            </a:stretch>
          </p:blipFill>
          <p:spPr>
            <a:xfrm>
              <a:off x="6596189" y="4825924"/>
              <a:ext cx="29768" cy="54482"/>
            </a:xfrm>
            <a:prstGeom prst="rect">
              <a:avLst/>
            </a:prstGeom>
          </p:spPr>
        </p:pic>
        <p:pic>
          <p:nvPicPr>
            <p:cNvPr id="39" name="object 39"/>
            <p:cNvPicPr/>
            <p:nvPr/>
          </p:nvPicPr>
          <p:blipFill>
            <a:blip r:embed="rId16" cstate="print"/>
            <a:stretch>
              <a:fillRect/>
            </a:stretch>
          </p:blipFill>
          <p:spPr>
            <a:xfrm>
              <a:off x="6662591" y="4622382"/>
              <a:ext cx="218516" cy="152768"/>
            </a:xfrm>
            <a:prstGeom prst="rect">
              <a:avLst/>
            </a:prstGeom>
          </p:spPr>
        </p:pic>
        <p:pic>
          <p:nvPicPr>
            <p:cNvPr id="40" name="object 40"/>
            <p:cNvPicPr/>
            <p:nvPr/>
          </p:nvPicPr>
          <p:blipFill>
            <a:blip r:embed="rId17" cstate="print"/>
            <a:stretch>
              <a:fillRect/>
            </a:stretch>
          </p:blipFill>
          <p:spPr>
            <a:xfrm>
              <a:off x="6748398" y="4734141"/>
              <a:ext cx="54482" cy="29768"/>
            </a:xfrm>
            <a:prstGeom prst="rect">
              <a:avLst/>
            </a:prstGeom>
          </p:spPr>
        </p:pic>
      </p:grpSp>
      <p:pic>
        <p:nvPicPr>
          <p:cNvPr id="41" name="object 41"/>
          <p:cNvPicPr/>
          <p:nvPr/>
        </p:nvPicPr>
        <p:blipFill>
          <a:blip r:embed="rId18" cstate="print"/>
          <a:stretch>
            <a:fillRect/>
          </a:stretch>
        </p:blipFill>
        <p:spPr>
          <a:xfrm>
            <a:off x="3889394" y="5422242"/>
            <a:ext cx="496417" cy="447684"/>
          </a:xfrm>
          <a:prstGeom prst="rect">
            <a:avLst/>
          </a:prstGeom>
        </p:spPr>
      </p:pic>
      <p:grpSp>
        <p:nvGrpSpPr>
          <p:cNvPr id="42" name="object 42"/>
          <p:cNvGrpSpPr/>
          <p:nvPr/>
        </p:nvGrpSpPr>
        <p:grpSpPr>
          <a:xfrm>
            <a:off x="6057276" y="4267882"/>
            <a:ext cx="193301" cy="135031"/>
            <a:chOff x="6712512" y="4836933"/>
            <a:chExt cx="219075" cy="153035"/>
          </a:xfrm>
        </p:grpSpPr>
        <p:pic>
          <p:nvPicPr>
            <p:cNvPr id="43" name="object 43"/>
            <p:cNvPicPr/>
            <p:nvPr/>
          </p:nvPicPr>
          <p:blipFill>
            <a:blip r:embed="rId19" cstate="print"/>
            <a:stretch>
              <a:fillRect/>
            </a:stretch>
          </p:blipFill>
          <p:spPr>
            <a:xfrm>
              <a:off x="6712512" y="4836933"/>
              <a:ext cx="218516" cy="152768"/>
            </a:xfrm>
            <a:prstGeom prst="rect">
              <a:avLst/>
            </a:prstGeom>
          </p:spPr>
        </p:pic>
        <p:pic>
          <p:nvPicPr>
            <p:cNvPr id="44" name="object 44"/>
            <p:cNvPicPr/>
            <p:nvPr/>
          </p:nvPicPr>
          <p:blipFill>
            <a:blip r:embed="rId20" cstate="print"/>
            <a:stretch>
              <a:fillRect/>
            </a:stretch>
          </p:blipFill>
          <p:spPr>
            <a:xfrm>
              <a:off x="6790740" y="4848174"/>
              <a:ext cx="54482" cy="29756"/>
            </a:xfrm>
            <a:prstGeom prst="rect">
              <a:avLst/>
            </a:prstGeom>
          </p:spPr>
        </p:pic>
      </p:grpSp>
      <p:sp>
        <p:nvSpPr>
          <p:cNvPr id="45" name="object 45"/>
          <p:cNvSpPr txBox="1"/>
          <p:nvPr/>
        </p:nvSpPr>
        <p:spPr>
          <a:xfrm>
            <a:off x="5500672" y="2959843"/>
            <a:ext cx="892549" cy="316271"/>
          </a:xfrm>
          <a:prstGeom prst="rect">
            <a:avLst/>
          </a:prstGeom>
        </p:spPr>
        <p:txBody>
          <a:bodyPr vert="horz" wrap="square" lIns="0" tIns="11206" rIns="0" bIns="0" rtlCol="0">
            <a:spAutoFit/>
          </a:bodyPr>
          <a:lstStyle/>
          <a:p>
            <a:pPr marL="223569" marR="4483" indent="-212923">
              <a:lnSpc>
                <a:spcPct val="106100"/>
              </a:lnSpc>
              <a:spcBef>
                <a:spcPts val="88"/>
              </a:spcBef>
            </a:pPr>
            <a:r>
              <a:rPr sz="971" dirty="0">
                <a:latin typeface="Microsoft Sans Serif"/>
                <a:cs typeface="Microsoft Sans Serif"/>
              </a:rPr>
              <a:t>1 portion </a:t>
            </a:r>
            <a:r>
              <a:rPr sz="971" spc="53" dirty="0">
                <a:latin typeface="Microsoft Sans Serif"/>
                <a:cs typeface="Microsoft Sans Serif"/>
              </a:rPr>
              <a:t>de </a:t>
            </a:r>
            <a:r>
              <a:rPr sz="971" spc="-18" dirty="0">
                <a:latin typeface="Microsoft Sans Serif"/>
                <a:cs typeface="Microsoft Sans Serif"/>
              </a:rPr>
              <a:t>riz </a:t>
            </a:r>
            <a:r>
              <a:rPr sz="971" dirty="0">
                <a:latin typeface="Microsoft Sans Serif"/>
                <a:cs typeface="Microsoft Sans Serif"/>
              </a:rPr>
              <a:t>ou de </a:t>
            </a:r>
            <a:r>
              <a:rPr sz="971" spc="-9" dirty="0">
                <a:latin typeface="Microsoft Sans Serif"/>
                <a:cs typeface="Microsoft Sans Serif"/>
              </a:rPr>
              <a:t>pâtes</a:t>
            </a:r>
            <a:endParaRPr sz="971">
              <a:latin typeface="Microsoft Sans Serif"/>
              <a:cs typeface="Microsoft Sans Serif"/>
            </a:endParaRPr>
          </a:p>
        </p:txBody>
      </p:sp>
      <p:sp>
        <p:nvSpPr>
          <p:cNvPr id="46" name="object 46"/>
          <p:cNvSpPr txBox="1"/>
          <p:nvPr/>
        </p:nvSpPr>
        <p:spPr>
          <a:xfrm>
            <a:off x="3663166" y="2968841"/>
            <a:ext cx="932329"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 portion </a:t>
            </a:r>
            <a:r>
              <a:rPr sz="971" spc="53" dirty="0">
                <a:latin typeface="Microsoft Sans Serif"/>
                <a:cs typeface="Microsoft Sans Serif"/>
              </a:rPr>
              <a:t>de </a:t>
            </a:r>
            <a:r>
              <a:rPr sz="971" spc="40" dirty="0">
                <a:latin typeface="Microsoft Sans Serif"/>
                <a:cs typeface="Microsoft Sans Serif"/>
              </a:rPr>
              <a:t>fruits</a:t>
            </a:r>
            <a:endParaRPr sz="971">
              <a:latin typeface="Microsoft Sans Serif"/>
              <a:cs typeface="Microsoft Sans Serif"/>
            </a:endParaRPr>
          </a:p>
        </p:txBody>
      </p:sp>
      <p:sp>
        <p:nvSpPr>
          <p:cNvPr id="47" name="object 47"/>
          <p:cNvSpPr txBox="1"/>
          <p:nvPr/>
        </p:nvSpPr>
        <p:spPr>
          <a:xfrm>
            <a:off x="7315499" y="2915467"/>
            <a:ext cx="664509" cy="316271"/>
          </a:xfrm>
          <a:prstGeom prst="rect">
            <a:avLst/>
          </a:prstGeom>
        </p:spPr>
        <p:txBody>
          <a:bodyPr vert="horz" wrap="square" lIns="0" tIns="11206" rIns="0" bIns="0" rtlCol="0">
            <a:spAutoFit/>
          </a:bodyPr>
          <a:lstStyle/>
          <a:p>
            <a:pPr marL="32499" marR="4483" indent="-21853">
              <a:lnSpc>
                <a:spcPct val="106100"/>
              </a:lnSpc>
              <a:spcBef>
                <a:spcPts val="88"/>
              </a:spcBef>
            </a:pPr>
            <a:r>
              <a:rPr sz="971" dirty="0">
                <a:latin typeface="Microsoft Sans Serif"/>
                <a:cs typeface="Microsoft Sans Serif"/>
              </a:rPr>
              <a:t>1 portion </a:t>
            </a:r>
            <a:r>
              <a:rPr sz="971" spc="22" dirty="0">
                <a:latin typeface="Microsoft Sans Serif"/>
                <a:cs typeface="Microsoft Sans Serif"/>
              </a:rPr>
              <a:t>de </a:t>
            </a:r>
            <a:r>
              <a:rPr sz="971" spc="-9" dirty="0">
                <a:latin typeface="Microsoft Sans Serif"/>
                <a:cs typeface="Microsoft Sans Serif"/>
              </a:rPr>
              <a:t>légumes</a:t>
            </a:r>
            <a:endParaRPr sz="971">
              <a:latin typeface="Microsoft Sans Serif"/>
              <a:cs typeface="Microsoft Sans Serif"/>
            </a:endParaRPr>
          </a:p>
        </p:txBody>
      </p:sp>
      <p:sp>
        <p:nvSpPr>
          <p:cNvPr id="48" name="object 48"/>
          <p:cNvSpPr txBox="1"/>
          <p:nvPr/>
        </p:nvSpPr>
        <p:spPr>
          <a:xfrm>
            <a:off x="3622858" y="4546382"/>
            <a:ext cx="1013012"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 portion </a:t>
            </a:r>
            <a:r>
              <a:rPr sz="971" spc="53" dirty="0">
                <a:latin typeface="Microsoft Sans Serif"/>
                <a:cs typeface="Microsoft Sans Serif"/>
              </a:rPr>
              <a:t>de </a:t>
            </a:r>
            <a:r>
              <a:rPr sz="971" spc="-9" dirty="0">
                <a:latin typeface="Microsoft Sans Serif"/>
                <a:cs typeface="Microsoft Sans Serif"/>
              </a:rPr>
              <a:t>pain</a:t>
            </a:r>
            <a:endParaRPr sz="971">
              <a:latin typeface="Microsoft Sans Serif"/>
              <a:cs typeface="Microsoft Sans Serif"/>
            </a:endParaRPr>
          </a:p>
        </p:txBody>
      </p:sp>
      <p:sp>
        <p:nvSpPr>
          <p:cNvPr id="49" name="object 49"/>
          <p:cNvSpPr txBox="1"/>
          <p:nvPr/>
        </p:nvSpPr>
        <p:spPr>
          <a:xfrm>
            <a:off x="7159323" y="4512977"/>
            <a:ext cx="977153"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 portion </a:t>
            </a:r>
            <a:r>
              <a:rPr sz="971" spc="53" dirty="0">
                <a:latin typeface="Microsoft Sans Serif"/>
                <a:cs typeface="Microsoft Sans Serif"/>
              </a:rPr>
              <a:t>de </a:t>
            </a:r>
            <a:r>
              <a:rPr sz="971" spc="-18" dirty="0">
                <a:latin typeface="Microsoft Sans Serif"/>
                <a:cs typeface="Microsoft Sans Serif"/>
              </a:rPr>
              <a:t>viande</a:t>
            </a:r>
            <a:endParaRPr sz="971">
              <a:latin typeface="Microsoft Sans Serif"/>
              <a:cs typeface="Microsoft Sans Serif"/>
            </a:endParaRPr>
          </a:p>
        </p:txBody>
      </p:sp>
      <p:sp>
        <p:nvSpPr>
          <p:cNvPr id="50" name="object 50"/>
          <p:cNvSpPr txBox="1"/>
          <p:nvPr/>
        </p:nvSpPr>
        <p:spPr>
          <a:xfrm>
            <a:off x="3591796" y="5988826"/>
            <a:ext cx="1075204"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 portion </a:t>
            </a:r>
            <a:r>
              <a:rPr sz="971" spc="53" dirty="0">
                <a:latin typeface="Microsoft Sans Serif"/>
                <a:cs typeface="Microsoft Sans Serif"/>
              </a:rPr>
              <a:t>de </a:t>
            </a:r>
            <a:r>
              <a:rPr sz="971" spc="-9" dirty="0">
                <a:latin typeface="Microsoft Sans Serif"/>
                <a:cs typeface="Microsoft Sans Serif"/>
              </a:rPr>
              <a:t>fromage</a:t>
            </a:r>
            <a:endParaRPr sz="971">
              <a:latin typeface="Microsoft Sans Serif"/>
              <a:cs typeface="Microsoft Sans Serif"/>
            </a:endParaRPr>
          </a:p>
        </p:txBody>
      </p:sp>
      <p:sp>
        <p:nvSpPr>
          <p:cNvPr id="51" name="object 51"/>
          <p:cNvSpPr txBox="1"/>
          <p:nvPr/>
        </p:nvSpPr>
        <p:spPr>
          <a:xfrm>
            <a:off x="5391954" y="4479203"/>
            <a:ext cx="1018054"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 portion </a:t>
            </a:r>
            <a:r>
              <a:rPr sz="971" spc="53" dirty="0">
                <a:latin typeface="Microsoft Sans Serif"/>
                <a:cs typeface="Microsoft Sans Serif"/>
              </a:rPr>
              <a:t>de </a:t>
            </a:r>
            <a:r>
              <a:rPr sz="971" spc="-9" dirty="0">
                <a:latin typeface="Microsoft Sans Serif"/>
                <a:cs typeface="Microsoft Sans Serif"/>
              </a:rPr>
              <a:t>haricots</a:t>
            </a:r>
            <a:endParaRPr sz="971">
              <a:latin typeface="Microsoft Sans Serif"/>
              <a:cs typeface="Microsoft Sans Serif"/>
            </a:endParaRPr>
          </a:p>
        </p:txBody>
      </p:sp>
      <p:sp>
        <p:nvSpPr>
          <p:cNvPr id="52" name="object 52"/>
          <p:cNvSpPr/>
          <p:nvPr/>
        </p:nvSpPr>
        <p:spPr>
          <a:xfrm>
            <a:off x="1009263" y="3446497"/>
            <a:ext cx="7281022" cy="0"/>
          </a:xfrm>
          <a:custGeom>
            <a:avLst/>
            <a:gdLst/>
            <a:ahLst/>
            <a:cxnLst/>
            <a:rect l="l" t="t" r="r" b="b"/>
            <a:pathLst>
              <a:path w="8251825">
                <a:moveTo>
                  <a:pt x="0" y="0"/>
                </a:moveTo>
                <a:lnTo>
                  <a:pt x="8251621" y="0"/>
                </a:lnTo>
              </a:path>
            </a:pathLst>
          </a:custGeom>
          <a:ln w="12700">
            <a:solidFill>
              <a:srgbClr val="EC008C"/>
            </a:solidFill>
          </a:ln>
        </p:spPr>
        <p:txBody>
          <a:bodyPr wrap="square" lIns="0" tIns="0" rIns="0" bIns="0" rtlCol="0"/>
          <a:lstStyle/>
          <a:p>
            <a:endParaRPr sz="1588"/>
          </a:p>
        </p:txBody>
      </p:sp>
      <p:sp>
        <p:nvSpPr>
          <p:cNvPr id="53" name="object 53"/>
          <p:cNvSpPr/>
          <p:nvPr/>
        </p:nvSpPr>
        <p:spPr>
          <a:xfrm>
            <a:off x="1009263" y="5031310"/>
            <a:ext cx="7281022" cy="0"/>
          </a:xfrm>
          <a:custGeom>
            <a:avLst/>
            <a:gdLst/>
            <a:ahLst/>
            <a:cxnLst/>
            <a:rect l="l" t="t" r="r" b="b"/>
            <a:pathLst>
              <a:path w="8251825">
                <a:moveTo>
                  <a:pt x="0" y="0"/>
                </a:moveTo>
                <a:lnTo>
                  <a:pt x="8251621" y="0"/>
                </a:lnTo>
              </a:path>
            </a:pathLst>
          </a:custGeom>
          <a:ln w="12700">
            <a:solidFill>
              <a:srgbClr val="EC008C"/>
            </a:solidFill>
          </a:ln>
        </p:spPr>
        <p:txBody>
          <a:bodyPr wrap="square" lIns="0" tIns="0" rIns="0" bIns="0" rtlCol="0"/>
          <a:lstStyle/>
          <a:p>
            <a:endParaRPr sz="1588"/>
          </a:p>
        </p:txBody>
      </p:sp>
      <p:sp>
        <p:nvSpPr>
          <p:cNvPr id="54" name="object 54"/>
          <p:cNvSpPr txBox="1"/>
          <p:nvPr/>
        </p:nvSpPr>
        <p:spPr>
          <a:xfrm>
            <a:off x="1293223" y="3075768"/>
            <a:ext cx="475129" cy="160715"/>
          </a:xfrm>
          <a:prstGeom prst="rect">
            <a:avLst/>
          </a:prstGeom>
        </p:spPr>
        <p:txBody>
          <a:bodyPr vert="horz" wrap="square" lIns="0" tIns="11206" rIns="0" bIns="0" rtlCol="0">
            <a:spAutoFit/>
          </a:bodyPr>
          <a:lstStyle/>
          <a:p>
            <a:pPr marL="11206">
              <a:spcBef>
                <a:spcPts val="88"/>
              </a:spcBef>
            </a:pPr>
            <a:r>
              <a:rPr sz="971" spc="-9" dirty="0">
                <a:latin typeface="Microsoft Sans Serif"/>
                <a:cs typeface="Microsoft Sans Serif"/>
              </a:rPr>
              <a:t>baseball</a:t>
            </a:r>
            <a:endParaRPr sz="971">
              <a:latin typeface="Microsoft Sans Serif"/>
              <a:cs typeface="Microsoft Sans Serif"/>
            </a:endParaRPr>
          </a:p>
        </p:txBody>
      </p:sp>
      <p:sp>
        <p:nvSpPr>
          <p:cNvPr id="55" name="object 55"/>
          <p:cNvSpPr txBox="1"/>
          <p:nvPr/>
        </p:nvSpPr>
        <p:spPr>
          <a:xfrm>
            <a:off x="1183642" y="4647886"/>
            <a:ext cx="694204" cy="160715"/>
          </a:xfrm>
          <a:prstGeom prst="rect">
            <a:avLst/>
          </a:prstGeom>
        </p:spPr>
        <p:txBody>
          <a:bodyPr vert="horz" wrap="square" lIns="0" tIns="11206" rIns="0" bIns="0" rtlCol="0">
            <a:spAutoFit/>
          </a:bodyPr>
          <a:lstStyle/>
          <a:p>
            <a:pPr marL="11206">
              <a:spcBef>
                <a:spcPts val="88"/>
              </a:spcBef>
            </a:pPr>
            <a:r>
              <a:rPr sz="971" spc="-18" dirty="0">
                <a:latin typeface="Microsoft Sans Serif"/>
                <a:cs typeface="Microsoft Sans Serif"/>
              </a:rPr>
              <a:t>palet de hockey</a:t>
            </a:r>
            <a:endParaRPr sz="971">
              <a:latin typeface="Microsoft Sans Serif"/>
              <a:cs typeface="Microsoft Sans Serif"/>
            </a:endParaRPr>
          </a:p>
        </p:txBody>
      </p:sp>
      <p:sp>
        <p:nvSpPr>
          <p:cNvPr id="56" name="object 56"/>
          <p:cNvSpPr txBox="1"/>
          <p:nvPr/>
        </p:nvSpPr>
        <p:spPr>
          <a:xfrm>
            <a:off x="1296551" y="6169342"/>
            <a:ext cx="468406" cy="160715"/>
          </a:xfrm>
          <a:prstGeom prst="rect">
            <a:avLst/>
          </a:prstGeom>
        </p:spPr>
        <p:txBody>
          <a:bodyPr vert="horz" wrap="square" lIns="0" tIns="11206" rIns="0" bIns="0" rtlCol="0">
            <a:spAutoFit/>
          </a:bodyPr>
          <a:lstStyle/>
          <a:p>
            <a:pPr marL="11206">
              <a:spcBef>
                <a:spcPts val="88"/>
              </a:spcBef>
            </a:pPr>
            <a:r>
              <a:rPr sz="971" spc="-18" dirty="0">
                <a:latin typeface="Microsoft Sans Serif"/>
                <a:cs typeface="Microsoft Sans Serif"/>
              </a:rPr>
              <a:t>balle de </a:t>
            </a:r>
            <a:r>
              <a:rPr sz="971" dirty="0">
                <a:latin typeface="Microsoft Sans Serif"/>
                <a:cs typeface="Microsoft Sans Serif"/>
              </a:rPr>
              <a:t>golf</a:t>
            </a:r>
            <a:endParaRPr sz="971">
              <a:latin typeface="Microsoft Sans Serif"/>
              <a:cs typeface="Microsoft Sans Serif"/>
            </a:endParaRPr>
          </a:p>
        </p:txBody>
      </p:sp>
      <p:sp>
        <p:nvSpPr>
          <p:cNvPr id="57" name="object 57"/>
          <p:cNvSpPr txBox="1"/>
          <p:nvPr/>
        </p:nvSpPr>
        <p:spPr>
          <a:xfrm>
            <a:off x="5480032" y="6001209"/>
            <a:ext cx="933450"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 portion </a:t>
            </a:r>
            <a:r>
              <a:rPr sz="971" spc="53" dirty="0">
                <a:latin typeface="Microsoft Sans Serif"/>
                <a:cs typeface="Microsoft Sans Serif"/>
              </a:rPr>
              <a:t>de </a:t>
            </a:r>
            <a:r>
              <a:rPr sz="971" spc="-18" dirty="0">
                <a:latin typeface="Microsoft Sans Serif"/>
                <a:cs typeface="Microsoft Sans Serif"/>
              </a:rPr>
              <a:t>noix</a:t>
            </a:r>
            <a:endParaRPr sz="971">
              <a:latin typeface="Microsoft Sans Serif"/>
              <a:cs typeface="Microsoft Sans Serif"/>
            </a:endParaRPr>
          </a:p>
        </p:txBody>
      </p:sp>
      <p:grpSp>
        <p:nvGrpSpPr>
          <p:cNvPr id="58" name="object 58"/>
          <p:cNvGrpSpPr/>
          <p:nvPr/>
        </p:nvGrpSpPr>
        <p:grpSpPr>
          <a:xfrm>
            <a:off x="5600216" y="5337335"/>
            <a:ext cx="619685" cy="504825"/>
            <a:chOff x="6194511" y="6048979"/>
            <a:chExt cx="702310" cy="572135"/>
          </a:xfrm>
        </p:grpSpPr>
        <p:pic>
          <p:nvPicPr>
            <p:cNvPr id="59" name="object 59"/>
            <p:cNvPicPr/>
            <p:nvPr/>
          </p:nvPicPr>
          <p:blipFill>
            <a:blip r:embed="rId21" cstate="print"/>
            <a:stretch>
              <a:fillRect/>
            </a:stretch>
          </p:blipFill>
          <p:spPr>
            <a:xfrm>
              <a:off x="6594676" y="6048979"/>
              <a:ext cx="244373" cy="225323"/>
            </a:xfrm>
            <a:prstGeom prst="rect">
              <a:avLst/>
            </a:prstGeom>
          </p:spPr>
        </p:pic>
        <p:sp>
          <p:nvSpPr>
            <p:cNvPr id="60" name="object 60"/>
            <p:cNvSpPr/>
            <p:nvPr/>
          </p:nvSpPr>
          <p:spPr>
            <a:xfrm>
              <a:off x="6391554" y="6284022"/>
              <a:ext cx="309245" cy="144145"/>
            </a:xfrm>
            <a:custGeom>
              <a:avLst/>
              <a:gdLst/>
              <a:ahLst/>
              <a:cxnLst/>
              <a:rect l="l" t="t" r="r" b="b"/>
              <a:pathLst>
                <a:path w="309245" h="144145">
                  <a:moveTo>
                    <a:pt x="141777" y="0"/>
                  </a:moveTo>
                  <a:lnTo>
                    <a:pt x="90126" y="9541"/>
                  </a:lnTo>
                  <a:lnTo>
                    <a:pt x="38493" y="26626"/>
                  </a:lnTo>
                  <a:lnTo>
                    <a:pt x="2742" y="49102"/>
                  </a:lnTo>
                  <a:lnTo>
                    <a:pt x="0" y="55912"/>
                  </a:lnTo>
                  <a:lnTo>
                    <a:pt x="38717" y="86009"/>
                  </a:lnTo>
                  <a:lnTo>
                    <a:pt x="79072" y="111122"/>
                  </a:lnTo>
                  <a:lnTo>
                    <a:pt x="121808" y="130004"/>
                  </a:lnTo>
                  <a:lnTo>
                    <a:pt x="167665" y="141405"/>
                  </a:lnTo>
                  <a:lnTo>
                    <a:pt x="217385" y="144075"/>
                  </a:lnTo>
                  <a:lnTo>
                    <a:pt x="230158" y="143189"/>
                  </a:lnTo>
                  <a:lnTo>
                    <a:pt x="285256" y="119393"/>
                  </a:lnTo>
                  <a:lnTo>
                    <a:pt x="308736" y="74943"/>
                  </a:lnTo>
                  <a:lnTo>
                    <a:pt x="303745" y="52331"/>
                  </a:lnTo>
                  <a:lnTo>
                    <a:pt x="242861" y="12887"/>
                  </a:lnTo>
                  <a:lnTo>
                    <a:pt x="192878" y="337"/>
                  </a:lnTo>
                  <a:lnTo>
                    <a:pt x="141777" y="0"/>
                  </a:lnTo>
                  <a:close/>
                </a:path>
              </a:pathLst>
            </a:custGeom>
            <a:solidFill>
              <a:srgbClr val="A97B50"/>
            </a:solidFill>
          </p:spPr>
          <p:txBody>
            <a:bodyPr wrap="square" lIns="0" tIns="0" rIns="0" bIns="0" rtlCol="0"/>
            <a:lstStyle/>
            <a:p>
              <a:endParaRPr sz="1588"/>
            </a:p>
          </p:txBody>
        </p:sp>
        <p:sp>
          <p:nvSpPr>
            <p:cNvPr id="61" name="object 61"/>
            <p:cNvSpPr/>
            <p:nvPr/>
          </p:nvSpPr>
          <p:spPr>
            <a:xfrm>
              <a:off x="6391554" y="6336945"/>
              <a:ext cx="306070" cy="91440"/>
            </a:xfrm>
            <a:custGeom>
              <a:avLst/>
              <a:gdLst/>
              <a:ahLst/>
              <a:cxnLst/>
              <a:rect l="l" t="t" r="r" b="b"/>
              <a:pathLst>
                <a:path w="306070" h="91439">
                  <a:moveTo>
                    <a:pt x="1203" y="0"/>
                  </a:moveTo>
                  <a:lnTo>
                    <a:pt x="38717" y="33085"/>
                  </a:lnTo>
                  <a:lnTo>
                    <a:pt x="79072" y="58199"/>
                  </a:lnTo>
                  <a:lnTo>
                    <a:pt x="121808" y="77081"/>
                  </a:lnTo>
                  <a:lnTo>
                    <a:pt x="167665" y="88482"/>
                  </a:lnTo>
                  <a:lnTo>
                    <a:pt x="217385" y="91152"/>
                  </a:lnTo>
                  <a:lnTo>
                    <a:pt x="230158" y="90266"/>
                  </a:lnTo>
                  <a:lnTo>
                    <a:pt x="285256" y="66469"/>
                  </a:lnTo>
                  <a:lnTo>
                    <a:pt x="305840" y="30761"/>
                  </a:lnTo>
                  <a:lnTo>
                    <a:pt x="1203" y="0"/>
                  </a:lnTo>
                  <a:close/>
                </a:path>
              </a:pathLst>
            </a:custGeom>
            <a:solidFill>
              <a:srgbClr val="E3A060"/>
            </a:solidFill>
          </p:spPr>
          <p:txBody>
            <a:bodyPr wrap="square" lIns="0" tIns="0" rIns="0" bIns="0" rtlCol="0"/>
            <a:lstStyle/>
            <a:p>
              <a:endParaRPr sz="1588"/>
            </a:p>
          </p:txBody>
        </p:sp>
        <p:pic>
          <p:nvPicPr>
            <p:cNvPr id="62" name="object 62"/>
            <p:cNvPicPr/>
            <p:nvPr/>
          </p:nvPicPr>
          <p:blipFill>
            <a:blip r:embed="rId22" cstate="print"/>
            <a:stretch>
              <a:fillRect/>
            </a:stretch>
          </p:blipFill>
          <p:spPr>
            <a:xfrm>
              <a:off x="6194511" y="6233978"/>
              <a:ext cx="179489" cy="208271"/>
            </a:xfrm>
            <a:prstGeom prst="rect">
              <a:avLst/>
            </a:prstGeom>
          </p:spPr>
        </p:pic>
        <p:sp>
          <p:nvSpPr>
            <p:cNvPr id="63" name="object 63"/>
            <p:cNvSpPr/>
            <p:nvPr/>
          </p:nvSpPr>
          <p:spPr>
            <a:xfrm>
              <a:off x="6745823" y="6248132"/>
              <a:ext cx="151130" cy="306070"/>
            </a:xfrm>
            <a:custGeom>
              <a:avLst/>
              <a:gdLst/>
              <a:ahLst/>
              <a:cxnLst/>
              <a:rect l="l" t="t" r="r" b="b"/>
              <a:pathLst>
                <a:path w="151129" h="306070">
                  <a:moveTo>
                    <a:pt x="108054" y="0"/>
                  </a:moveTo>
                  <a:lnTo>
                    <a:pt x="74528" y="35783"/>
                  </a:lnTo>
                  <a:lnTo>
                    <a:pt x="45813" y="73660"/>
                  </a:lnTo>
                  <a:lnTo>
                    <a:pt x="23084" y="114481"/>
                  </a:lnTo>
                  <a:lnTo>
                    <a:pt x="7515" y="159100"/>
                  </a:lnTo>
                  <a:lnTo>
                    <a:pt x="282" y="208368"/>
                  </a:lnTo>
                  <a:lnTo>
                    <a:pt x="0" y="221166"/>
                  </a:lnTo>
                  <a:lnTo>
                    <a:pt x="691" y="233938"/>
                  </a:lnTo>
                  <a:lnTo>
                    <a:pt x="18634" y="278216"/>
                  </a:lnTo>
                  <a:lnTo>
                    <a:pt x="60734" y="305675"/>
                  </a:lnTo>
                  <a:lnTo>
                    <a:pt x="83708" y="302780"/>
                  </a:lnTo>
                  <a:lnTo>
                    <a:pt x="128582" y="245784"/>
                  </a:lnTo>
                  <a:lnTo>
                    <a:pt x="145672" y="197167"/>
                  </a:lnTo>
                  <a:lnTo>
                    <a:pt x="150703" y="146315"/>
                  </a:lnTo>
                  <a:lnTo>
                    <a:pt x="145948" y="94007"/>
                  </a:lnTo>
                  <a:lnTo>
                    <a:pt x="133682" y="41020"/>
                  </a:lnTo>
                  <a:lnTo>
                    <a:pt x="114584" y="3355"/>
                  </a:lnTo>
                  <a:lnTo>
                    <a:pt x="108054" y="0"/>
                  </a:lnTo>
                  <a:close/>
                </a:path>
              </a:pathLst>
            </a:custGeom>
            <a:solidFill>
              <a:srgbClr val="A97B50"/>
            </a:solidFill>
          </p:spPr>
          <p:txBody>
            <a:bodyPr wrap="square" lIns="0" tIns="0" rIns="0" bIns="0" rtlCol="0"/>
            <a:lstStyle/>
            <a:p>
              <a:endParaRPr sz="1588"/>
            </a:p>
          </p:txBody>
        </p:sp>
        <p:sp>
          <p:nvSpPr>
            <p:cNvPr id="64" name="object 64"/>
            <p:cNvSpPr/>
            <p:nvPr/>
          </p:nvSpPr>
          <p:spPr>
            <a:xfrm>
              <a:off x="6745823" y="6248132"/>
              <a:ext cx="111125" cy="302260"/>
            </a:xfrm>
            <a:custGeom>
              <a:avLst/>
              <a:gdLst/>
              <a:ahLst/>
              <a:cxnLst/>
              <a:rect l="l" t="t" r="r" b="b"/>
              <a:pathLst>
                <a:path w="111125" h="302259">
                  <a:moveTo>
                    <a:pt x="108054" y="0"/>
                  </a:moveTo>
                  <a:lnTo>
                    <a:pt x="74528" y="35783"/>
                  </a:lnTo>
                  <a:lnTo>
                    <a:pt x="45813" y="73660"/>
                  </a:lnTo>
                  <a:lnTo>
                    <a:pt x="23084" y="114481"/>
                  </a:lnTo>
                  <a:lnTo>
                    <a:pt x="7515" y="159100"/>
                  </a:lnTo>
                  <a:lnTo>
                    <a:pt x="282" y="208368"/>
                  </a:lnTo>
                  <a:lnTo>
                    <a:pt x="0" y="221166"/>
                  </a:lnTo>
                  <a:lnTo>
                    <a:pt x="691" y="233938"/>
                  </a:lnTo>
                  <a:lnTo>
                    <a:pt x="18634" y="278216"/>
                  </a:lnTo>
                  <a:lnTo>
                    <a:pt x="52295" y="301988"/>
                  </a:lnTo>
                  <a:lnTo>
                    <a:pt x="110922" y="1473"/>
                  </a:lnTo>
                  <a:lnTo>
                    <a:pt x="108054" y="0"/>
                  </a:lnTo>
                  <a:close/>
                </a:path>
              </a:pathLst>
            </a:custGeom>
            <a:solidFill>
              <a:srgbClr val="E3A060"/>
            </a:solidFill>
          </p:spPr>
          <p:txBody>
            <a:bodyPr wrap="square" lIns="0" tIns="0" rIns="0" bIns="0" rtlCol="0"/>
            <a:lstStyle/>
            <a:p>
              <a:endParaRPr sz="1588"/>
            </a:p>
          </p:txBody>
        </p:sp>
        <p:pic>
          <p:nvPicPr>
            <p:cNvPr id="65" name="object 65"/>
            <p:cNvPicPr/>
            <p:nvPr/>
          </p:nvPicPr>
          <p:blipFill>
            <a:blip r:embed="rId23" cstate="print"/>
            <a:stretch>
              <a:fillRect/>
            </a:stretch>
          </p:blipFill>
          <p:spPr>
            <a:xfrm>
              <a:off x="6423154" y="6508196"/>
              <a:ext cx="245526" cy="112456"/>
            </a:xfrm>
            <a:prstGeom prst="rect">
              <a:avLst/>
            </a:prstGeom>
          </p:spPr>
        </p:pic>
      </p:grpSp>
      <p:pic>
        <p:nvPicPr>
          <p:cNvPr id="66" name="object 66"/>
          <p:cNvPicPr/>
          <p:nvPr/>
        </p:nvPicPr>
        <p:blipFill>
          <a:blip r:embed="rId24" cstate="print"/>
          <a:stretch>
            <a:fillRect/>
          </a:stretch>
        </p:blipFill>
        <p:spPr>
          <a:xfrm>
            <a:off x="7396632" y="5290605"/>
            <a:ext cx="513566" cy="624876"/>
          </a:xfrm>
          <a:prstGeom prst="rect">
            <a:avLst/>
          </a:prstGeom>
        </p:spPr>
      </p:pic>
      <p:sp>
        <p:nvSpPr>
          <p:cNvPr id="67" name="object 67"/>
          <p:cNvSpPr txBox="1"/>
          <p:nvPr/>
        </p:nvSpPr>
        <p:spPr>
          <a:xfrm>
            <a:off x="7226154" y="5978184"/>
            <a:ext cx="880781" cy="316271"/>
          </a:xfrm>
          <a:prstGeom prst="rect">
            <a:avLst/>
          </a:prstGeom>
        </p:spPr>
        <p:txBody>
          <a:bodyPr vert="horz" wrap="square" lIns="0" tIns="11206" rIns="0" bIns="0" rtlCol="0">
            <a:spAutoFit/>
          </a:bodyPr>
          <a:lstStyle/>
          <a:p>
            <a:pPr marL="264473" marR="4483" indent="-253827">
              <a:lnSpc>
                <a:spcPct val="106100"/>
              </a:lnSpc>
              <a:spcBef>
                <a:spcPts val="88"/>
              </a:spcBef>
            </a:pPr>
            <a:r>
              <a:rPr sz="971" dirty="0">
                <a:latin typeface="Microsoft Sans Serif"/>
                <a:cs typeface="Microsoft Sans Serif"/>
              </a:rPr>
              <a:t>1 portion </a:t>
            </a:r>
            <a:r>
              <a:rPr sz="971" spc="53" dirty="0">
                <a:latin typeface="Microsoft Sans Serif"/>
                <a:cs typeface="Microsoft Sans Serif"/>
              </a:rPr>
              <a:t>de </a:t>
            </a:r>
            <a:r>
              <a:rPr sz="971" spc="35" dirty="0">
                <a:latin typeface="Microsoft Sans Serif"/>
                <a:cs typeface="Microsoft Sans Serif"/>
              </a:rPr>
              <a:t>beurre de </a:t>
            </a:r>
            <a:r>
              <a:rPr sz="971" spc="-22" dirty="0">
                <a:latin typeface="Microsoft Sans Serif"/>
                <a:cs typeface="Microsoft Sans Serif"/>
              </a:rPr>
              <a:t>noix</a:t>
            </a:r>
            <a:endParaRPr sz="971">
              <a:latin typeface="Microsoft Sans Serif"/>
              <a:cs typeface="Microsoft Sans Serif"/>
            </a:endParaRPr>
          </a:p>
        </p:txBody>
      </p:sp>
      <p:grpSp>
        <p:nvGrpSpPr>
          <p:cNvPr id="68" name="object 68"/>
          <p:cNvGrpSpPr/>
          <p:nvPr/>
        </p:nvGrpSpPr>
        <p:grpSpPr>
          <a:xfrm>
            <a:off x="3757107" y="3811744"/>
            <a:ext cx="870697" cy="626969"/>
            <a:chOff x="4105654" y="4319976"/>
            <a:chExt cx="986790" cy="710565"/>
          </a:xfrm>
        </p:grpSpPr>
        <p:sp>
          <p:nvSpPr>
            <p:cNvPr id="69" name="object 69"/>
            <p:cNvSpPr/>
            <p:nvPr/>
          </p:nvSpPr>
          <p:spPr>
            <a:xfrm>
              <a:off x="4105654" y="4319976"/>
              <a:ext cx="986790" cy="710565"/>
            </a:xfrm>
            <a:custGeom>
              <a:avLst/>
              <a:gdLst/>
              <a:ahLst/>
              <a:cxnLst/>
              <a:rect l="l" t="t" r="r" b="b"/>
              <a:pathLst>
                <a:path w="986789" h="710564">
                  <a:moveTo>
                    <a:pt x="619924" y="708952"/>
                  </a:moveTo>
                  <a:lnTo>
                    <a:pt x="613138" y="708952"/>
                  </a:lnTo>
                  <a:lnTo>
                    <a:pt x="617875" y="710361"/>
                  </a:lnTo>
                  <a:lnTo>
                    <a:pt x="619924" y="708952"/>
                  </a:lnTo>
                  <a:close/>
                </a:path>
                <a:path w="986789" h="710564">
                  <a:moveTo>
                    <a:pt x="447542" y="0"/>
                  </a:moveTo>
                  <a:lnTo>
                    <a:pt x="403385" y="7556"/>
                  </a:lnTo>
                  <a:lnTo>
                    <a:pt x="70251" y="126276"/>
                  </a:lnTo>
                  <a:lnTo>
                    <a:pt x="20006" y="163995"/>
                  </a:lnTo>
                  <a:lnTo>
                    <a:pt x="85" y="221084"/>
                  </a:lnTo>
                  <a:lnTo>
                    <a:pt x="0" y="223215"/>
                  </a:lnTo>
                  <a:lnTo>
                    <a:pt x="3959" y="256513"/>
                  </a:lnTo>
                  <a:lnTo>
                    <a:pt x="17032" y="286137"/>
                  </a:lnTo>
                  <a:lnTo>
                    <a:pt x="38381" y="309779"/>
                  </a:lnTo>
                  <a:lnTo>
                    <a:pt x="67292" y="326135"/>
                  </a:lnTo>
                  <a:lnTo>
                    <a:pt x="76029" y="329450"/>
                  </a:lnTo>
                  <a:lnTo>
                    <a:pt x="78163" y="333654"/>
                  </a:lnTo>
                  <a:lnTo>
                    <a:pt x="78102" y="370181"/>
                  </a:lnTo>
                  <a:lnTo>
                    <a:pt x="77894" y="617205"/>
                  </a:lnTo>
                  <a:lnTo>
                    <a:pt x="77785" y="666610"/>
                  </a:lnTo>
                  <a:lnTo>
                    <a:pt x="77668" y="706526"/>
                  </a:lnTo>
                  <a:lnTo>
                    <a:pt x="80093" y="709333"/>
                  </a:lnTo>
                  <a:lnTo>
                    <a:pt x="619924" y="708952"/>
                  </a:lnTo>
                  <a:lnTo>
                    <a:pt x="622066" y="707478"/>
                  </a:lnTo>
                  <a:lnTo>
                    <a:pt x="622050" y="681253"/>
                  </a:lnTo>
                  <a:lnTo>
                    <a:pt x="108770" y="681253"/>
                  </a:lnTo>
                  <a:lnTo>
                    <a:pt x="105722" y="678091"/>
                  </a:lnTo>
                  <a:lnTo>
                    <a:pt x="105834" y="645158"/>
                  </a:lnTo>
                  <a:lnTo>
                    <a:pt x="105948" y="594686"/>
                  </a:lnTo>
                  <a:lnTo>
                    <a:pt x="106139" y="370181"/>
                  </a:lnTo>
                  <a:lnTo>
                    <a:pt x="106281" y="310984"/>
                  </a:lnTo>
                  <a:lnTo>
                    <a:pt x="103258" y="307327"/>
                  </a:lnTo>
                  <a:lnTo>
                    <a:pt x="93860" y="304914"/>
                  </a:lnTo>
                  <a:lnTo>
                    <a:pt x="66988" y="294246"/>
                  </a:lnTo>
                  <a:lnTo>
                    <a:pt x="46615" y="278149"/>
                  </a:lnTo>
                  <a:lnTo>
                    <a:pt x="33354" y="257451"/>
                  </a:lnTo>
                  <a:lnTo>
                    <a:pt x="27820" y="232981"/>
                  </a:lnTo>
                  <a:lnTo>
                    <a:pt x="32649" y="199054"/>
                  </a:lnTo>
                  <a:lnTo>
                    <a:pt x="49896" y="172189"/>
                  </a:lnTo>
                  <a:lnTo>
                    <a:pt x="77501" y="154493"/>
                  </a:lnTo>
                  <a:lnTo>
                    <a:pt x="113405" y="148069"/>
                  </a:lnTo>
                  <a:lnTo>
                    <a:pt x="977660" y="147974"/>
                  </a:lnTo>
                  <a:lnTo>
                    <a:pt x="980056" y="143612"/>
                  </a:lnTo>
                  <a:lnTo>
                    <a:pt x="986208" y="116517"/>
                  </a:lnTo>
                  <a:lnTo>
                    <a:pt x="984362" y="88910"/>
                  </a:lnTo>
                  <a:lnTo>
                    <a:pt x="974821" y="61061"/>
                  </a:lnTo>
                  <a:lnTo>
                    <a:pt x="958003" y="34978"/>
                  </a:lnTo>
                  <a:lnTo>
                    <a:pt x="936100" y="16176"/>
                  </a:lnTo>
                  <a:lnTo>
                    <a:pt x="909475" y="4761"/>
                  </a:lnTo>
                  <a:lnTo>
                    <a:pt x="878492" y="838"/>
                  </a:lnTo>
                  <a:lnTo>
                    <a:pt x="447542" y="0"/>
                  </a:lnTo>
                  <a:close/>
                </a:path>
                <a:path w="986789" h="710564">
                  <a:moveTo>
                    <a:pt x="374424" y="680937"/>
                  </a:moveTo>
                  <a:lnTo>
                    <a:pt x="108770" y="681253"/>
                  </a:lnTo>
                  <a:lnTo>
                    <a:pt x="622050" y="681253"/>
                  </a:lnTo>
                  <a:lnTo>
                    <a:pt x="588817" y="681227"/>
                  </a:lnTo>
                  <a:lnTo>
                    <a:pt x="374424" y="680937"/>
                  </a:lnTo>
                  <a:close/>
                </a:path>
                <a:path w="986789" h="710564">
                  <a:moveTo>
                    <a:pt x="977660" y="147974"/>
                  </a:moveTo>
                  <a:lnTo>
                    <a:pt x="208137" y="147974"/>
                  </a:lnTo>
                  <a:lnTo>
                    <a:pt x="584550" y="148031"/>
                  </a:lnTo>
                  <a:lnTo>
                    <a:pt x="599693" y="148885"/>
                  </a:lnTo>
                  <a:lnTo>
                    <a:pt x="640760" y="165468"/>
                  </a:lnTo>
                  <a:lnTo>
                    <a:pt x="666606" y="200480"/>
                  </a:lnTo>
                  <a:lnTo>
                    <a:pt x="670773" y="221084"/>
                  </a:lnTo>
                  <a:lnTo>
                    <a:pt x="668954" y="243522"/>
                  </a:lnTo>
                  <a:lnTo>
                    <a:pt x="650050" y="280946"/>
                  </a:lnTo>
                  <a:lnTo>
                    <a:pt x="613697" y="302653"/>
                  </a:lnTo>
                  <a:lnTo>
                    <a:pt x="601225" y="306847"/>
                  </a:lnTo>
                  <a:lnTo>
                    <a:pt x="594801" y="311175"/>
                  </a:lnTo>
                  <a:lnTo>
                    <a:pt x="592417" y="318369"/>
                  </a:lnTo>
                  <a:lnTo>
                    <a:pt x="592206" y="326135"/>
                  </a:lnTo>
                  <a:lnTo>
                    <a:pt x="592088" y="567800"/>
                  </a:lnTo>
                  <a:lnTo>
                    <a:pt x="592189" y="617205"/>
                  </a:lnTo>
                  <a:lnTo>
                    <a:pt x="592411" y="678840"/>
                  </a:lnTo>
                  <a:lnTo>
                    <a:pt x="588817" y="681227"/>
                  </a:lnTo>
                  <a:lnTo>
                    <a:pt x="622050" y="681227"/>
                  </a:lnTo>
                  <a:lnTo>
                    <a:pt x="621837" y="334022"/>
                  </a:lnTo>
                  <a:lnTo>
                    <a:pt x="623171" y="330326"/>
                  </a:lnTo>
                  <a:lnTo>
                    <a:pt x="676969" y="305667"/>
                  </a:lnTo>
                  <a:lnTo>
                    <a:pt x="771638" y="264191"/>
                  </a:lnTo>
                  <a:lnTo>
                    <a:pt x="866451" y="223215"/>
                  </a:lnTo>
                  <a:lnTo>
                    <a:pt x="920490" y="199275"/>
                  </a:lnTo>
                  <a:lnTo>
                    <a:pt x="958914" y="177456"/>
                  </a:lnTo>
                  <a:lnTo>
                    <a:pt x="965601" y="169925"/>
                  </a:lnTo>
                  <a:lnTo>
                    <a:pt x="977660" y="147974"/>
                  </a:lnTo>
                  <a:close/>
                </a:path>
              </a:pathLst>
            </a:custGeom>
            <a:solidFill>
              <a:srgbClr val="94673B"/>
            </a:solidFill>
          </p:spPr>
          <p:txBody>
            <a:bodyPr wrap="square" lIns="0" tIns="0" rIns="0" bIns="0" rtlCol="0"/>
            <a:lstStyle/>
            <a:p>
              <a:endParaRPr sz="1588"/>
            </a:p>
          </p:txBody>
        </p:sp>
        <p:sp>
          <p:nvSpPr>
            <p:cNvPr id="70" name="object 70"/>
            <p:cNvSpPr/>
            <p:nvPr/>
          </p:nvSpPr>
          <p:spPr>
            <a:xfrm>
              <a:off x="4727492" y="4515206"/>
              <a:ext cx="313690" cy="512445"/>
            </a:xfrm>
            <a:custGeom>
              <a:avLst/>
              <a:gdLst/>
              <a:ahLst/>
              <a:cxnLst/>
              <a:rect l="l" t="t" r="r" b="b"/>
              <a:pathLst>
                <a:path w="313689" h="512445">
                  <a:moveTo>
                    <a:pt x="313131" y="0"/>
                  </a:moveTo>
                  <a:lnTo>
                    <a:pt x="306031" y="2336"/>
                  </a:lnTo>
                  <a:lnTo>
                    <a:pt x="298653" y="4051"/>
                  </a:lnTo>
                  <a:lnTo>
                    <a:pt x="244613" y="27982"/>
                  </a:lnTo>
                  <a:lnTo>
                    <a:pt x="102375" y="89527"/>
                  </a:lnTo>
                  <a:lnTo>
                    <a:pt x="55131" y="110431"/>
                  </a:lnTo>
                  <a:lnTo>
                    <a:pt x="1333" y="135089"/>
                  </a:lnTo>
                  <a:lnTo>
                    <a:pt x="0" y="138798"/>
                  </a:lnTo>
                  <a:lnTo>
                    <a:pt x="228" y="512254"/>
                  </a:lnTo>
                  <a:lnTo>
                    <a:pt x="2654" y="511670"/>
                  </a:lnTo>
                  <a:lnTo>
                    <a:pt x="312508" y="384644"/>
                  </a:lnTo>
                  <a:lnTo>
                    <a:pt x="313486" y="381342"/>
                  </a:lnTo>
                  <a:lnTo>
                    <a:pt x="313131" y="0"/>
                  </a:lnTo>
                  <a:close/>
                </a:path>
              </a:pathLst>
            </a:custGeom>
            <a:solidFill>
              <a:srgbClr val="634018"/>
            </a:solidFill>
          </p:spPr>
          <p:txBody>
            <a:bodyPr wrap="square" lIns="0" tIns="0" rIns="0" bIns="0" rtlCol="0"/>
            <a:lstStyle/>
            <a:p>
              <a:endParaRPr sz="1588"/>
            </a:p>
          </p:txBody>
        </p:sp>
        <p:sp>
          <p:nvSpPr>
            <p:cNvPr id="71" name="object 71"/>
            <p:cNvSpPr/>
            <p:nvPr/>
          </p:nvSpPr>
          <p:spPr>
            <a:xfrm>
              <a:off x="4133475" y="4467994"/>
              <a:ext cx="643255" cy="533400"/>
            </a:xfrm>
            <a:custGeom>
              <a:avLst/>
              <a:gdLst/>
              <a:ahLst/>
              <a:cxnLst/>
              <a:rect l="l" t="t" r="r" b="b"/>
              <a:pathLst>
                <a:path w="643254" h="533400">
                  <a:moveTo>
                    <a:pt x="556729" y="12"/>
                  </a:moveTo>
                  <a:lnTo>
                    <a:pt x="322414" y="0"/>
                  </a:lnTo>
                  <a:lnTo>
                    <a:pt x="85585" y="50"/>
                  </a:lnTo>
                  <a:lnTo>
                    <a:pt x="22075" y="24171"/>
                  </a:lnTo>
                  <a:lnTo>
                    <a:pt x="0" y="84963"/>
                  </a:lnTo>
                  <a:lnTo>
                    <a:pt x="5534" y="109432"/>
                  </a:lnTo>
                  <a:lnTo>
                    <a:pt x="18794" y="130130"/>
                  </a:lnTo>
                  <a:lnTo>
                    <a:pt x="39167" y="146227"/>
                  </a:lnTo>
                  <a:lnTo>
                    <a:pt x="66039" y="156895"/>
                  </a:lnTo>
                  <a:lnTo>
                    <a:pt x="75438" y="159308"/>
                  </a:lnTo>
                  <a:lnTo>
                    <a:pt x="78460" y="162966"/>
                  </a:lnTo>
                  <a:lnTo>
                    <a:pt x="77901" y="530072"/>
                  </a:lnTo>
                  <a:lnTo>
                    <a:pt x="80949" y="533234"/>
                  </a:lnTo>
                  <a:lnTo>
                    <a:pt x="560997" y="533209"/>
                  </a:lnTo>
                  <a:lnTo>
                    <a:pt x="564591" y="530821"/>
                  </a:lnTo>
                  <a:lnTo>
                    <a:pt x="564248" y="183146"/>
                  </a:lnTo>
                  <a:lnTo>
                    <a:pt x="564596" y="170351"/>
                  </a:lnTo>
                  <a:lnTo>
                    <a:pt x="566980" y="163156"/>
                  </a:lnTo>
                  <a:lnTo>
                    <a:pt x="573404" y="158829"/>
                  </a:lnTo>
                  <a:lnTo>
                    <a:pt x="585876" y="154635"/>
                  </a:lnTo>
                  <a:lnTo>
                    <a:pt x="606086" y="145753"/>
                  </a:lnTo>
                  <a:lnTo>
                    <a:pt x="622230" y="132927"/>
                  </a:lnTo>
                  <a:lnTo>
                    <a:pt x="634010" y="116173"/>
                  </a:lnTo>
                  <a:lnTo>
                    <a:pt x="641134" y="95504"/>
                  </a:lnTo>
                  <a:lnTo>
                    <a:pt x="642952" y="73065"/>
                  </a:lnTo>
                  <a:lnTo>
                    <a:pt x="638786" y="52462"/>
                  </a:lnTo>
                  <a:lnTo>
                    <a:pt x="612940" y="17449"/>
                  </a:lnTo>
                  <a:lnTo>
                    <a:pt x="571872" y="867"/>
                  </a:lnTo>
                  <a:lnTo>
                    <a:pt x="556729" y="12"/>
                  </a:lnTo>
                  <a:close/>
                </a:path>
              </a:pathLst>
            </a:custGeom>
            <a:solidFill>
              <a:srgbClr val="C59B75"/>
            </a:solidFill>
          </p:spPr>
          <p:txBody>
            <a:bodyPr wrap="square" lIns="0" tIns="0" rIns="0" bIns="0" rtlCol="0"/>
            <a:lstStyle/>
            <a:p>
              <a:endParaRPr sz="1588"/>
            </a:p>
          </p:txBody>
        </p:sp>
      </p:grpSp>
      <p:sp>
        <p:nvSpPr>
          <p:cNvPr id="72" name="object 72"/>
          <p:cNvSpPr txBox="1">
            <a:spLocks noGrp="1"/>
          </p:cNvSpPr>
          <p:nvPr>
            <p:ph type="ftr" sz="quarter" idx="5"/>
          </p:nvPr>
        </p:nvSpPr>
        <p:spPr>
          <a:xfrm>
            <a:off x="8868850" y="7294421"/>
            <a:ext cx="590550" cy="240665"/>
          </a:xfrm>
          <a:prstGeom prst="rect">
            <a:avLst/>
          </a:prstGeom>
        </p:spPr>
        <p:txBody>
          <a:bodyPr vert="horz" wrap="square" lIns="0" tIns="0" rIns="0" bIns="0" rtlCol="0">
            <a:spAutoFit/>
          </a:bodyPr>
          <a:lstStyle>
            <a:defPPr>
              <a:defRPr kern="0"/>
            </a:defPPr>
            <a:lvl1pPr>
              <a:defRPr sz="600" b="0" i="0">
                <a:solidFill>
                  <a:schemeClr val="tx1"/>
                </a:solidFill>
                <a:latin typeface="Microsoft Sans Serif"/>
                <a:cs typeface="Microsoft Sans Serif"/>
              </a:defRPr>
            </a:lvl1pPr>
          </a:lstStyle>
          <a:p>
            <a:pPr marL="12700">
              <a:spcBef>
                <a:spcPts val="60"/>
              </a:spcBef>
            </a:pPr>
            <a:r>
              <a:rPr lang="en-US" spc="-20"/>
              <a:t>Special </a:t>
            </a:r>
            <a:r>
              <a:rPr lang="en-US" spc="-10"/>
              <a:t>Olympics</a:t>
            </a:r>
          </a:p>
          <a:p>
            <a:pPr marL="201295"/>
            <a:r>
              <a:rPr lang="en-US" spc="-20"/>
              <a:t>Guide de la </a:t>
            </a:r>
            <a:r>
              <a:rPr lang="en-US" spc="-40"/>
              <a:t>Forme Physique </a:t>
            </a:r>
            <a:r>
              <a:rPr lang="en-US"/>
              <a:t>5</a:t>
            </a:r>
            <a:endParaRPr spc="-18" dirty="0"/>
          </a:p>
        </p:txBody>
      </p:sp>
      <p:sp>
        <p:nvSpPr>
          <p:cNvPr id="73" name="object 73"/>
          <p:cNvSpPr txBox="1">
            <a:spLocks noGrp="1"/>
          </p:cNvSpPr>
          <p:nvPr>
            <p:ph type="sldNum" sz="quarter" idx="7"/>
          </p:nvPr>
        </p:nvSpPr>
        <p:spPr>
          <a:xfrm>
            <a:off x="9503409" y="7349995"/>
            <a:ext cx="196215" cy="168275"/>
          </a:xfrm>
          <a:prstGeom prst="rect">
            <a:avLst/>
          </a:prstGeom>
        </p:spPr>
        <p:txBody>
          <a:bodyPr vert="horz" wrap="square" lIns="0" tIns="0" rIns="0" bIns="0" rtlCol="0">
            <a:spAutoFit/>
          </a:bodyPr>
          <a:lstStyle>
            <a:defPPr>
              <a:defRPr kern="0"/>
            </a:defPPr>
            <a:lvl1pPr>
              <a:defRPr sz="1000" b="1" i="0">
                <a:solidFill>
                  <a:schemeClr val="tx1"/>
                </a:solidFill>
                <a:latin typeface="Arial"/>
                <a:cs typeface="Arial"/>
              </a:defRPr>
            </a:lvl1pPr>
          </a:lstStyle>
          <a:p>
            <a:pPr marL="38100">
              <a:spcBef>
                <a:spcPts val="30"/>
              </a:spcBef>
            </a:pPr>
            <a:fld id="{81D60167-4931-47E6-BA6A-407CBD079E47}" type="slidenum">
              <a:rPr lang="en-US" spc="-25" smtClean="0"/>
              <a:t>15</a:t>
            </a:fld>
            <a:endParaRPr spc="-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itamin D">
            <a:extLst>
              <a:ext uri="{FF2B5EF4-FFF2-40B4-BE49-F238E27FC236}">
                <a16:creationId xmlns:a16="http://schemas.microsoft.com/office/drawing/2014/main" id="{AA3018CB-2309-C69A-38E5-556F5BF727B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654" r="36279"/>
          <a:stretch/>
        </p:blipFill>
        <p:spPr bwMode="auto">
          <a:xfrm rot="10800000">
            <a:off x="3028949" y="10"/>
            <a:ext cx="6120019" cy="6875809"/>
          </a:xfrm>
          <a:prstGeom prst="rect">
            <a:avLst/>
          </a:prstGeom>
          <a:noFill/>
          <a:extLst>
            <a:ext uri="{909E8E84-426E-40DD-AFC4-6F175D3DCCD1}">
              <a14:hiddenFill xmlns:a14="http://schemas.microsoft.com/office/drawing/2010/main">
                <a:solidFill>
                  <a:srgbClr val="FFFFFF"/>
                </a:solidFill>
              </a14:hiddenFill>
            </a:ext>
          </a:extLst>
        </p:spPr>
      </p:pic>
      <p:sp>
        <p:nvSpPr>
          <p:cNvPr id="1040" name="Freeform: Shape 10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BFC31A-ACEB-384F-52A8-A592AE2789FB}"/>
              </a:ext>
            </a:extLst>
          </p:cNvPr>
          <p:cNvSpPr>
            <a:spLocks noGrp="1"/>
          </p:cNvSpPr>
          <p:nvPr>
            <p:ph type="title"/>
          </p:nvPr>
        </p:nvSpPr>
        <p:spPr>
          <a:xfrm>
            <a:off x="400853" y="2950387"/>
            <a:ext cx="2429599" cy="3531403"/>
          </a:xfrm>
        </p:spPr>
        <p:txBody>
          <a:bodyPr vert="horz" lIns="91440" tIns="45720" rIns="91440" bIns="45720" rtlCol="0" anchor="t">
            <a:normAutofit/>
          </a:bodyPr>
          <a:lstStyle/>
          <a:p>
            <a:pPr algn="r"/>
            <a:r>
              <a:rPr lang="en-US" sz="3500" dirty="0">
                <a:solidFill>
                  <a:srgbClr val="FFFFFF"/>
                </a:solidFill>
              </a:rPr>
              <a:t>Aliments qui renforcent les os et les dents.</a:t>
            </a:r>
            <a:br>
              <a:rPr lang="en-US" sz="3500" dirty="0">
                <a:solidFill>
                  <a:srgbClr val="FFFFFF"/>
                </a:solidFill>
              </a:rPr>
            </a:br>
            <a:r>
              <a:rPr lang="en-US" sz="3500" dirty="0">
                <a:solidFill>
                  <a:srgbClr val="FFFFFF"/>
                </a:solidFill>
              </a:rPr>
              <a:t> </a:t>
            </a:r>
          </a:p>
        </p:txBody>
      </p:sp>
    </p:spTree>
    <p:extLst>
      <p:ext uri="{BB962C8B-B14F-4D97-AF65-F5344CB8AC3E}">
        <p14:creationId xmlns:p14="http://schemas.microsoft.com/office/powerpoint/2010/main" val="33219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E3223149-E97C-6C10-9EED-1D4E60B66D5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371" r="23216"/>
          <a:stretch/>
        </p:blipFill>
        <p:spPr bwMode="auto">
          <a:xfrm>
            <a:off x="3028949" y="10"/>
            <a:ext cx="6120019" cy="6875809"/>
          </a:xfrm>
          <a:prstGeom prst="rect">
            <a:avLst/>
          </a:prstGeom>
          <a:noFill/>
          <a:extLst>
            <a:ext uri="{909E8E84-426E-40DD-AFC4-6F175D3DCCD1}">
              <a14:hiddenFill xmlns:a14="http://schemas.microsoft.com/office/drawing/2010/main">
                <a:solidFill>
                  <a:srgbClr val="FFFFFF"/>
                </a:solidFill>
              </a14:hiddenFill>
            </a:ext>
          </a:extLst>
        </p:spPr>
      </p:pic>
      <p:sp>
        <p:nvSpPr>
          <p:cNvPr id="3087" name="Freeform: Shape 308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8CFC99-AD87-0650-3AEF-465DF3415C9B}"/>
              </a:ext>
            </a:extLst>
          </p:cNvPr>
          <p:cNvSpPr>
            <a:spLocks noGrp="1"/>
          </p:cNvSpPr>
          <p:nvPr>
            <p:ph type="title"/>
          </p:nvPr>
        </p:nvSpPr>
        <p:spPr>
          <a:xfrm>
            <a:off x="155275" y="2950388"/>
            <a:ext cx="2534799" cy="2190956"/>
          </a:xfrm>
        </p:spPr>
        <p:txBody>
          <a:bodyPr vert="horz" lIns="91440" tIns="45720" rIns="91440" bIns="45720" rtlCol="0" anchor="t">
            <a:normAutofit/>
          </a:bodyPr>
          <a:lstStyle/>
          <a:p>
            <a:pPr algn="r"/>
            <a:r>
              <a:rPr lang="en-US" sz="3500" dirty="0" err="1">
                <a:solidFill>
                  <a:srgbClr val="FFFFFF"/>
                </a:solidFill>
              </a:rPr>
              <a:t>L'hydratation</a:t>
            </a:r>
            <a:r>
              <a:rPr lang="en-US" sz="3500" dirty="0">
                <a:solidFill>
                  <a:srgbClr val="FFFFFF"/>
                </a:solidFill>
              </a:rPr>
              <a:t> et la santé</a:t>
            </a:r>
          </a:p>
        </p:txBody>
      </p:sp>
    </p:spTree>
    <p:extLst>
      <p:ext uri="{BB962C8B-B14F-4D97-AF65-F5344CB8AC3E}">
        <p14:creationId xmlns:p14="http://schemas.microsoft.com/office/powerpoint/2010/main" val="229442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8ED0-574B-843C-1CF7-7F8752BE8CF2}"/>
              </a:ext>
            </a:extLst>
          </p:cNvPr>
          <p:cNvSpPr>
            <a:spLocks noGrp="1"/>
          </p:cNvSpPr>
          <p:nvPr>
            <p:ph type="title"/>
          </p:nvPr>
        </p:nvSpPr>
        <p:spPr>
          <a:xfrm>
            <a:off x="628650" y="259908"/>
            <a:ext cx="7886700" cy="1325563"/>
          </a:xfrm>
        </p:spPr>
        <p:txBody>
          <a:bodyPr/>
          <a:lstStyle/>
          <a:p>
            <a:r>
              <a:rPr lang="en-US" dirty="0"/>
              <a:t>Boissons saines</a:t>
            </a:r>
          </a:p>
        </p:txBody>
      </p:sp>
      <p:pic>
        <p:nvPicPr>
          <p:cNvPr id="7" name="Content Placeholder 6">
            <a:extLst>
              <a:ext uri="{FF2B5EF4-FFF2-40B4-BE49-F238E27FC236}">
                <a16:creationId xmlns:a16="http://schemas.microsoft.com/office/drawing/2014/main" id="{8ADA63BA-F20F-FAC2-CA60-93ABC7B2C3C5}"/>
              </a:ext>
            </a:extLst>
          </p:cNvPr>
          <p:cNvPicPr>
            <a:picLocks noGrp="1" noChangeAspect="1"/>
          </p:cNvPicPr>
          <p:nvPr>
            <p:ph idx="1"/>
          </p:nvPr>
        </p:nvPicPr>
        <p:blipFill>
          <a:blip r:embed="rId3"/>
          <a:stretch>
            <a:fillRect/>
          </a:stretch>
        </p:blipFill>
        <p:spPr>
          <a:xfrm>
            <a:off x="5728996" y="1753783"/>
            <a:ext cx="2584579" cy="3840805"/>
          </a:xfrm>
        </p:spPr>
      </p:pic>
      <p:pic>
        <p:nvPicPr>
          <p:cNvPr id="5" name="Picture 4">
            <a:extLst>
              <a:ext uri="{FF2B5EF4-FFF2-40B4-BE49-F238E27FC236}">
                <a16:creationId xmlns:a16="http://schemas.microsoft.com/office/drawing/2014/main" id="{85F6BA24-6B63-CE34-0B15-0CBC426EE550}"/>
              </a:ext>
            </a:extLst>
          </p:cNvPr>
          <p:cNvPicPr>
            <a:picLocks noChangeAspect="1"/>
          </p:cNvPicPr>
          <p:nvPr/>
        </p:nvPicPr>
        <p:blipFill>
          <a:blip r:embed="rId4"/>
          <a:stretch>
            <a:fillRect/>
          </a:stretch>
        </p:blipFill>
        <p:spPr>
          <a:xfrm>
            <a:off x="541175" y="1385597"/>
            <a:ext cx="4879911" cy="1951965"/>
          </a:xfrm>
          <a:prstGeom prst="rect">
            <a:avLst/>
          </a:prstGeom>
        </p:spPr>
      </p:pic>
      <p:pic>
        <p:nvPicPr>
          <p:cNvPr id="9" name="Picture 8">
            <a:extLst>
              <a:ext uri="{FF2B5EF4-FFF2-40B4-BE49-F238E27FC236}">
                <a16:creationId xmlns:a16="http://schemas.microsoft.com/office/drawing/2014/main" id="{8DF9B9BF-F289-D698-52C5-52059D4EF151}"/>
              </a:ext>
            </a:extLst>
          </p:cNvPr>
          <p:cNvPicPr>
            <a:picLocks noChangeAspect="1"/>
          </p:cNvPicPr>
          <p:nvPr/>
        </p:nvPicPr>
        <p:blipFill>
          <a:blip r:embed="rId5"/>
          <a:stretch>
            <a:fillRect/>
          </a:stretch>
        </p:blipFill>
        <p:spPr>
          <a:xfrm>
            <a:off x="1220462" y="3674186"/>
            <a:ext cx="3592512" cy="2795257"/>
          </a:xfrm>
          <a:prstGeom prst="rect">
            <a:avLst/>
          </a:prstGeom>
        </p:spPr>
      </p:pic>
    </p:spTree>
    <p:extLst>
      <p:ext uri="{BB962C8B-B14F-4D97-AF65-F5344CB8AC3E}">
        <p14:creationId xmlns:p14="http://schemas.microsoft.com/office/powerpoint/2010/main" val="139282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4DAF-31F4-122F-1E82-A526D3FA88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BEF243-19D2-02A4-ABB0-DC40EF57984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E275CE9-E3BD-1FB5-521E-A72A53DC5D1C}"/>
              </a:ext>
            </a:extLst>
          </p:cNvPr>
          <p:cNvPicPr>
            <a:picLocks noChangeAspect="1"/>
          </p:cNvPicPr>
          <p:nvPr/>
        </p:nvPicPr>
        <p:blipFill>
          <a:blip r:embed="rId4"/>
          <a:stretch>
            <a:fillRect/>
          </a:stretch>
        </p:blipFill>
        <p:spPr>
          <a:xfrm>
            <a:off x="0" y="8594"/>
            <a:ext cx="9144000" cy="6840812"/>
          </a:xfrm>
          <a:prstGeom prst="rect">
            <a:avLst/>
          </a:prstGeom>
        </p:spPr>
      </p:pic>
    </p:spTree>
    <p:extLst>
      <p:ext uri="{BB962C8B-B14F-4D97-AF65-F5344CB8AC3E}">
        <p14:creationId xmlns:p14="http://schemas.microsoft.com/office/powerpoint/2010/main" val="1093918165"/>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Vegetables and fruits in a row">
            <a:extLst>
              <a:ext uri="{FF2B5EF4-FFF2-40B4-BE49-F238E27FC236}">
                <a16:creationId xmlns:a16="http://schemas.microsoft.com/office/drawing/2014/main" id="{D15021A1-73AF-C673-9601-25E73580F5F2}"/>
              </a:ext>
            </a:extLst>
          </p:cNvPr>
          <p:cNvPicPr>
            <a:picLocks noChangeAspect="1"/>
          </p:cNvPicPr>
          <p:nvPr/>
        </p:nvPicPr>
        <p:blipFill rotWithShape="1">
          <a:blip r:embed="rId3">
            <a:alphaModFix amt="50000"/>
          </a:blip>
          <a:srcRect r="10999" b="-2"/>
          <a:stretch/>
        </p:blipFill>
        <p:spPr>
          <a:xfrm>
            <a:off x="20" y="1"/>
            <a:ext cx="9143980" cy="6857999"/>
          </a:xfrm>
          <a:prstGeom prst="rect">
            <a:avLst/>
          </a:prstGeom>
        </p:spPr>
      </p:pic>
      <p:sp>
        <p:nvSpPr>
          <p:cNvPr id="2" name="Title 1">
            <a:extLst>
              <a:ext uri="{FF2B5EF4-FFF2-40B4-BE49-F238E27FC236}">
                <a16:creationId xmlns:a16="http://schemas.microsoft.com/office/drawing/2014/main" id="{76C95203-91E4-6799-34CA-AC67D7BAFED0}"/>
              </a:ext>
            </a:extLst>
          </p:cNvPr>
          <p:cNvSpPr>
            <a:spLocks noGrp="1"/>
          </p:cNvSpPr>
          <p:nvPr>
            <p:ph type="ctrTitle"/>
          </p:nvPr>
        </p:nvSpPr>
        <p:spPr>
          <a:xfrm>
            <a:off x="1143000" y="1122362"/>
            <a:ext cx="6858000" cy="2900518"/>
          </a:xfrm>
        </p:spPr>
        <p:txBody>
          <a:bodyPr>
            <a:normAutofit fontScale="90000"/>
          </a:bodyPr>
          <a:lstStyle/>
          <a:p>
            <a:r>
              <a:rPr lang="en-US">
                <a:solidFill>
                  <a:srgbClr val="FFFFFF"/>
                </a:solidFill>
              </a:rPr>
              <a:t>Alimentation, nutrition et hydratation des athlètes</a:t>
            </a:r>
          </a:p>
        </p:txBody>
      </p:sp>
      <p:sp>
        <p:nvSpPr>
          <p:cNvPr id="3" name="Subtitle 2">
            <a:extLst>
              <a:ext uri="{FF2B5EF4-FFF2-40B4-BE49-F238E27FC236}">
                <a16:creationId xmlns:a16="http://schemas.microsoft.com/office/drawing/2014/main" id="{5E53957F-2F32-A5EE-9712-4FDE7BA815E8}"/>
              </a:ext>
            </a:extLst>
          </p:cNvPr>
          <p:cNvSpPr>
            <a:spLocks noGrp="1"/>
          </p:cNvSpPr>
          <p:nvPr>
            <p:ph type="subTitle" idx="1"/>
          </p:nvPr>
        </p:nvSpPr>
        <p:spPr>
          <a:xfrm>
            <a:off x="1143000" y="4159404"/>
            <a:ext cx="6858000" cy="1098395"/>
          </a:xfrm>
        </p:spPr>
        <p:txBody>
          <a:bodyPr>
            <a:normAutofit fontScale="92500"/>
          </a:bodyPr>
          <a:lstStyle/>
          <a:p>
            <a:r>
              <a:rPr lang="en-US" sz="2200" b="1" dirty="0">
                <a:solidFill>
                  <a:srgbClr val="FFFFFF"/>
                </a:solidFill>
                <a:latin typeface="Arial"/>
                <a:cs typeface="Arial"/>
              </a:rPr>
              <a:t>Bien </a:t>
            </a:r>
            <a:r>
              <a:rPr lang="en-US" sz="2200" b="1" spc="-10" dirty="0">
                <a:solidFill>
                  <a:srgbClr val="FFFFFF"/>
                </a:solidFill>
                <a:latin typeface="Arial"/>
                <a:cs typeface="Arial"/>
              </a:rPr>
              <a:t>manger </a:t>
            </a:r>
            <a:r>
              <a:rPr lang="en-US" sz="2200" b="1" spc="-55" dirty="0">
                <a:solidFill>
                  <a:srgbClr val="FFFFFF"/>
                </a:solidFill>
                <a:latin typeface="Arial"/>
                <a:cs typeface="Arial"/>
              </a:rPr>
              <a:t>est </a:t>
            </a:r>
            <a:r>
              <a:rPr lang="en-US" sz="2200" b="1" dirty="0">
                <a:solidFill>
                  <a:srgbClr val="FFFFFF"/>
                </a:solidFill>
                <a:latin typeface="Arial"/>
                <a:cs typeface="Arial"/>
              </a:rPr>
              <a:t>important </a:t>
            </a:r>
            <a:r>
              <a:rPr lang="en-US" sz="2200" b="1" spc="55" dirty="0">
                <a:solidFill>
                  <a:srgbClr val="FFFFFF"/>
                </a:solidFill>
                <a:latin typeface="Arial"/>
                <a:cs typeface="Arial"/>
              </a:rPr>
              <a:t>pour </a:t>
            </a:r>
            <a:r>
              <a:rPr lang="en-US" sz="2200" b="1" spc="-10" dirty="0">
                <a:solidFill>
                  <a:srgbClr val="FFFFFF"/>
                </a:solidFill>
                <a:latin typeface="Arial"/>
                <a:cs typeface="Arial"/>
              </a:rPr>
              <a:t>votre </a:t>
            </a:r>
            <a:r>
              <a:rPr lang="en-US" sz="2200" b="1" dirty="0">
                <a:solidFill>
                  <a:srgbClr val="FFFFFF"/>
                </a:solidFill>
                <a:latin typeface="Arial"/>
                <a:cs typeface="Arial"/>
              </a:rPr>
              <a:t>santé </a:t>
            </a:r>
            <a:r>
              <a:rPr lang="en-US" sz="2200" b="1" spc="-25" dirty="0">
                <a:solidFill>
                  <a:srgbClr val="FFFFFF"/>
                </a:solidFill>
                <a:latin typeface="Arial"/>
                <a:cs typeface="Arial"/>
              </a:rPr>
              <a:t>et </a:t>
            </a:r>
            <a:r>
              <a:rPr lang="en-US" sz="2200" b="1" spc="-10" dirty="0">
                <a:solidFill>
                  <a:srgbClr val="FFFFFF"/>
                </a:solidFill>
                <a:latin typeface="Arial"/>
                <a:cs typeface="Arial"/>
              </a:rPr>
              <a:t>vos performances sportives. Il </a:t>
            </a:r>
            <a:r>
              <a:rPr lang="en-US" sz="2200" spc="-40" dirty="0">
                <a:solidFill>
                  <a:srgbClr val="FFFFFF"/>
                </a:solidFill>
                <a:latin typeface="Microsoft Sans Serif"/>
                <a:cs typeface="Microsoft Sans Serif"/>
              </a:rPr>
              <a:t>peut être </a:t>
            </a:r>
            <a:r>
              <a:rPr lang="en-US" sz="2200" spc="-45" dirty="0">
                <a:solidFill>
                  <a:srgbClr val="FFFFFF"/>
                </a:solidFill>
                <a:latin typeface="Microsoft Sans Serif"/>
                <a:cs typeface="Microsoft Sans Serif"/>
              </a:rPr>
              <a:t>facile </a:t>
            </a:r>
            <a:r>
              <a:rPr lang="en-US" sz="2200" dirty="0">
                <a:solidFill>
                  <a:srgbClr val="FFFFFF"/>
                </a:solidFill>
                <a:latin typeface="Microsoft Sans Serif"/>
                <a:cs typeface="Microsoft Sans Serif"/>
              </a:rPr>
              <a:t>de </a:t>
            </a:r>
            <a:r>
              <a:rPr lang="en-US" sz="2200" spc="65" dirty="0">
                <a:solidFill>
                  <a:srgbClr val="FFFFFF"/>
                </a:solidFill>
                <a:latin typeface="Microsoft Sans Serif"/>
                <a:cs typeface="Microsoft Sans Serif"/>
              </a:rPr>
              <a:t>bien </a:t>
            </a:r>
            <a:r>
              <a:rPr lang="en-US" sz="2200" dirty="0">
                <a:solidFill>
                  <a:srgbClr val="FFFFFF"/>
                </a:solidFill>
                <a:latin typeface="Microsoft Sans Serif"/>
                <a:cs typeface="Microsoft Sans Serif"/>
              </a:rPr>
              <a:t>manger </a:t>
            </a:r>
            <a:r>
              <a:rPr lang="en-US" sz="2200" spc="-10" dirty="0">
                <a:solidFill>
                  <a:srgbClr val="FFFFFF"/>
                </a:solidFill>
                <a:latin typeface="Microsoft Sans Serif"/>
                <a:cs typeface="Microsoft Sans Serif"/>
              </a:rPr>
              <a:t>car </a:t>
            </a:r>
            <a:r>
              <a:rPr lang="en-US" sz="2200" spc="50" dirty="0">
                <a:solidFill>
                  <a:srgbClr val="FFFFFF"/>
                </a:solidFill>
                <a:latin typeface="Microsoft Sans Serif"/>
                <a:cs typeface="Microsoft Sans Serif"/>
              </a:rPr>
              <a:t>il </a:t>
            </a:r>
            <a:r>
              <a:rPr lang="en-US" sz="2200" dirty="0">
                <a:solidFill>
                  <a:srgbClr val="FFFFFF"/>
                </a:solidFill>
                <a:latin typeface="Microsoft Sans Serif"/>
                <a:cs typeface="Microsoft Sans Serif"/>
              </a:rPr>
              <a:t>existe de nombreux </a:t>
            </a:r>
            <a:r>
              <a:rPr lang="en-US" sz="2200" spc="-10" dirty="0">
                <a:solidFill>
                  <a:srgbClr val="FFFFFF"/>
                </a:solidFill>
                <a:latin typeface="Microsoft Sans Serif"/>
                <a:cs typeface="Microsoft Sans Serif"/>
              </a:rPr>
              <a:t>choix </a:t>
            </a:r>
            <a:r>
              <a:rPr lang="en-US" sz="2200" dirty="0">
                <a:solidFill>
                  <a:srgbClr val="FFFFFF"/>
                </a:solidFill>
                <a:latin typeface="Microsoft Sans Serif"/>
                <a:cs typeface="Microsoft Sans Serif"/>
              </a:rPr>
              <a:t>sains et délicieux.</a:t>
            </a:r>
          </a:p>
          <a:p>
            <a:endParaRPr lang="en-US" sz="2200" dirty="0">
              <a:solidFill>
                <a:srgbClr val="FFFFFF"/>
              </a:solidFill>
            </a:endParaRPr>
          </a:p>
        </p:txBody>
      </p:sp>
    </p:spTree>
    <p:extLst>
      <p:ext uri="{BB962C8B-B14F-4D97-AF65-F5344CB8AC3E}">
        <p14:creationId xmlns:p14="http://schemas.microsoft.com/office/powerpoint/2010/main" val="37996839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6AD393-2E2C-9DEF-275B-6C9258E0CD43}"/>
              </a:ext>
            </a:extLst>
          </p:cNvPr>
          <p:cNvPicPr>
            <a:picLocks noChangeAspect="1"/>
          </p:cNvPicPr>
          <p:nvPr/>
        </p:nvPicPr>
        <p:blipFill>
          <a:blip r:embed="rId3"/>
          <a:stretch>
            <a:fillRect/>
          </a:stretch>
        </p:blipFill>
        <p:spPr>
          <a:xfrm>
            <a:off x="628650" y="1029113"/>
            <a:ext cx="7687722" cy="786452"/>
          </a:xfrm>
          <a:prstGeom prst="rect">
            <a:avLst/>
          </a:prstGeom>
        </p:spPr>
      </p:pic>
      <p:pic>
        <p:nvPicPr>
          <p:cNvPr id="6" name="Picture 5">
            <a:extLst>
              <a:ext uri="{FF2B5EF4-FFF2-40B4-BE49-F238E27FC236}">
                <a16:creationId xmlns:a16="http://schemas.microsoft.com/office/drawing/2014/main" id="{941E90B0-4648-35C8-F9C9-7A72201B71AE}"/>
              </a:ext>
            </a:extLst>
          </p:cNvPr>
          <p:cNvPicPr>
            <a:picLocks noChangeAspect="1"/>
          </p:cNvPicPr>
          <p:nvPr/>
        </p:nvPicPr>
        <p:blipFill>
          <a:blip r:embed="rId4"/>
          <a:stretch>
            <a:fillRect/>
          </a:stretch>
        </p:blipFill>
        <p:spPr>
          <a:xfrm>
            <a:off x="628650" y="2393249"/>
            <a:ext cx="2986008" cy="3435638"/>
          </a:xfrm>
          <a:prstGeom prst="rect">
            <a:avLst/>
          </a:prstGeom>
        </p:spPr>
      </p:pic>
      <p:sp>
        <p:nvSpPr>
          <p:cNvPr id="7" name="object 14">
            <a:extLst>
              <a:ext uri="{FF2B5EF4-FFF2-40B4-BE49-F238E27FC236}">
                <a16:creationId xmlns:a16="http://schemas.microsoft.com/office/drawing/2014/main" id="{787922C5-3C37-7150-C3B8-6D2DE01D4D53}"/>
              </a:ext>
            </a:extLst>
          </p:cNvPr>
          <p:cNvSpPr txBox="1">
            <a:spLocks noGrp="1"/>
          </p:cNvSpPr>
          <p:nvPr>
            <p:ph idx="1"/>
          </p:nvPr>
        </p:nvSpPr>
        <p:spPr>
          <a:xfrm>
            <a:off x="4174413" y="1630806"/>
            <a:ext cx="2709862" cy="1687865"/>
          </a:xfrm>
          <a:prstGeom prst="rect">
            <a:avLst/>
          </a:prstGeom>
        </p:spPr>
        <p:txBody>
          <a:bodyPr vert="horz" wrap="square" lIns="0" tIns="11206" rIns="0" bIns="0" rtlCol="0">
            <a:spAutoFit/>
          </a:bodyPr>
          <a:lstStyle/>
          <a:p>
            <a:pPr marL="11206" marR="4483" indent="0" algn="r">
              <a:lnSpc>
                <a:spcPct val="108700"/>
              </a:lnSpc>
              <a:spcBef>
                <a:spcPts val="88"/>
              </a:spcBef>
              <a:buNone/>
            </a:pPr>
            <a:r>
              <a:rPr sz="2030" b="1" spc="-40" dirty="0">
                <a:solidFill>
                  <a:srgbClr val="00AEEF"/>
                </a:solidFill>
                <a:latin typeface="Arial"/>
                <a:cs typeface="Arial"/>
              </a:rPr>
              <a:t>Saviez-vous </a:t>
            </a:r>
            <a:r>
              <a:rPr sz="2030" b="1" spc="-9" dirty="0">
                <a:solidFill>
                  <a:srgbClr val="00AEEF"/>
                </a:solidFill>
                <a:latin typeface="Arial"/>
                <a:cs typeface="Arial"/>
              </a:rPr>
              <a:t>qu</a:t>
            </a:r>
            <a:r>
              <a:rPr sz="2030" b="1" spc="75" dirty="0">
                <a:solidFill>
                  <a:srgbClr val="00AEEF"/>
                </a:solidFill>
                <a:latin typeface="Arial"/>
                <a:cs typeface="Arial"/>
              </a:rPr>
              <a:t>'une </a:t>
            </a:r>
            <a:r>
              <a:rPr sz="2030" b="1" dirty="0">
                <a:solidFill>
                  <a:srgbClr val="00AEEF"/>
                </a:solidFill>
                <a:latin typeface="Arial"/>
                <a:cs typeface="Arial"/>
              </a:rPr>
              <a:t>déshydratation </a:t>
            </a:r>
            <a:r>
              <a:rPr sz="2030" b="1" spc="84" dirty="0">
                <a:solidFill>
                  <a:srgbClr val="00AEEF"/>
                </a:solidFill>
                <a:latin typeface="Arial"/>
                <a:cs typeface="Arial"/>
              </a:rPr>
              <a:t>de </a:t>
            </a:r>
            <a:r>
              <a:rPr sz="2030" b="1" spc="-22" dirty="0">
                <a:solidFill>
                  <a:srgbClr val="00AEEF"/>
                </a:solidFill>
                <a:latin typeface="Arial"/>
                <a:cs typeface="Arial"/>
              </a:rPr>
              <a:t>1 à 2 % </a:t>
            </a:r>
            <a:r>
              <a:rPr sz="2030" b="1" spc="84" dirty="0">
                <a:solidFill>
                  <a:srgbClr val="00AEEF"/>
                </a:solidFill>
                <a:latin typeface="Arial"/>
                <a:cs typeface="Arial"/>
              </a:rPr>
              <a:t>de </a:t>
            </a:r>
            <a:r>
              <a:rPr sz="2030" b="1" dirty="0">
                <a:solidFill>
                  <a:srgbClr val="00AEEF"/>
                </a:solidFill>
                <a:latin typeface="Arial"/>
                <a:cs typeface="Arial"/>
              </a:rPr>
              <a:t>votre </a:t>
            </a:r>
            <a:r>
              <a:rPr sz="2030" b="1" spc="-9" dirty="0">
                <a:solidFill>
                  <a:srgbClr val="00AEEF"/>
                </a:solidFill>
                <a:latin typeface="Arial"/>
                <a:cs typeface="Arial"/>
              </a:rPr>
              <a:t>poids </a:t>
            </a:r>
            <a:r>
              <a:rPr sz="2030" b="1" spc="-18" dirty="0">
                <a:solidFill>
                  <a:srgbClr val="00AEEF"/>
                </a:solidFill>
                <a:latin typeface="Arial"/>
                <a:cs typeface="Arial"/>
              </a:rPr>
              <a:t>corporel </a:t>
            </a:r>
            <a:r>
              <a:rPr sz="2030" b="1" spc="-88" dirty="0">
                <a:solidFill>
                  <a:srgbClr val="00AEEF"/>
                </a:solidFill>
                <a:latin typeface="Arial"/>
                <a:cs typeface="Arial"/>
              </a:rPr>
              <a:t>peut </a:t>
            </a:r>
            <a:r>
              <a:rPr sz="2030" b="1" spc="-9" dirty="0">
                <a:solidFill>
                  <a:srgbClr val="00AEEF"/>
                </a:solidFill>
                <a:latin typeface="Arial"/>
                <a:cs typeface="Arial"/>
              </a:rPr>
              <a:t>diminuer </a:t>
            </a:r>
            <a:r>
              <a:rPr sz="2030" b="1" spc="-18" dirty="0">
                <a:solidFill>
                  <a:srgbClr val="00AEEF"/>
                </a:solidFill>
                <a:latin typeface="Arial"/>
                <a:cs typeface="Arial"/>
              </a:rPr>
              <a:t>vos </a:t>
            </a:r>
            <a:r>
              <a:rPr sz="2030" b="1" spc="-22" dirty="0">
                <a:solidFill>
                  <a:srgbClr val="00AEEF"/>
                </a:solidFill>
                <a:latin typeface="Arial"/>
                <a:cs typeface="Arial"/>
              </a:rPr>
              <a:t>performances </a:t>
            </a:r>
            <a:r>
              <a:rPr sz="2030" b="1" spc="-9" dirty="0">
                <a:solidFill>
                  <a:srgbClr val="00AEEF"/>
                </a:solidFill>
                <a:latin typeface="Arial"/>
                <a:cs typeface="Arial"/>
              </a:rPr>
              <a:t>sportives </a:t>
            </a:r>
            <a:r>
              <a:rPr sz="2030" b="1" spc="-22" dirty="0">
                <a:solidFill>
                  <a:srgbClr val="00AEEF"/>
                </a:solidFill>
                <a:latin typeface="Arial"/>
                <a:cs typeface="Arial"/>
              </a:rPr>
              <a:t>?</a:t>
            </a:r>
            <a:endParaRPr sz="2030" dirty="0">
              <a:latin typeface="Arial"/>
              <a:cs typeface="Arial"/>
            </a:endParaRPr>
          </a:p>
        </p:txBody>
      </p:sp>
      <p:sp>
        <p:nvSpPr>
          <p:cNvPr id="8" name="object 27">
            <a:extLst>
              <a:ext uri="{FF2B5EF4-FFF2-40B4-BE49-F238E27FC236}">
                <a16:creationId xmlns:a16="http://schemas.microsoft.com/office/drawing/2014/main" id="{1230DCE2-8F3F-C600-688C-CD45563DA286}"/>
              </a:ext>
            </a:extLst>
          </p:cNvPr>
          <p:cNvSpPr/>
          <p:nvPr/>
        </p:nvSpPr>
        <p:spPr>
          <a:xfrm>
            <a:off x="7160421" y="1690984"/>
            <a:ext cx="1170454" cy="1924050"/>
          </a:xfrm>
          <a:custGeom>
            <a:avLst/>
            <a:gdLst/>
            <a:ahLst/>
            <a:cxnLst/>
            <a:rect l="l" t="t" r="r" b="b"/>
            <a:pathLst>
              <a:path w="1326515" h="2180590">
                <a:moveTo>
                  <a:pt x="661338" y="0"/>
                </a:moveTo>
                <a:lnTo>
                  <a:pt x="659775" y="3594"/>
                </a:lnTo>
                <a:lnTo>
                  <a:pt x="659115" y="5664"/>
                </a:lnTo>
                <a:lnTo>
                  <a:pt x="501741" y="271203"/>
                </a:lnTo>
                <a:lnTo>
                  <a:pt x="450376" y="359667"/>
                </a:lnTo>
                <a:lnTo>
                  <a:pt x="425032" y="404144"/>
                </a:lnTo>
                <a:lnTo>
                  <a:pt x="399973" y="448826"/>
                </a:lnTo>
                <a:lnTo>
                  <a:pt x="375243" y="493747"/>
                </a:lnTo>
                <a:lnTo>
                  <a:pt x="350886" y="538937"/>
                </a:lnTo>
                <a:lnTo>
                  <a:pt x="326947" y="584428"/>
                </a:lnTo>
                <a:lnTo>
                  <a:pt x="259847" y="713929"/>
                </a:lnTo>
                <a:lnTo>
                  <a:pt x="193334" y="843819"/>
                </a:lnTo>
                <a:lnTo>
                  <a:pt x="149557" y="930767"/>
                </a:lnTo>
                <a:lnTo>
                  <a:pt x="106398" y="1018095"/>
                </a:lnTo>
                <a:lnTo>
                  <a:pt x="84840" y="1064252"/>
                </a:lnTo>
                <a:lnTo>
                  <a:pt x="65080" y="1111345"/>
                </a:lnTo>
                <a:lnTo>
                  <a:pt x="47453" y="1159425"/>
                </a:lnTo>
                <a:lnTo>
                  <a:pt x="32295" y="1208546"/>
                </a:lnTo>
                <a:lnTo>
                  <a:pt x="19942" y="1258760"/>
                </a:lnTo>
                <a:lnTo>
                  <a:pt x="10729" y="1310119"/>
                </a:lnTo>
                <a:lnTo>
                  <a:pt x="4556" y="1361140"/>
                </a:lnTo>
                <a:lnTo>
                  <a:pt x="966" y="1411358"/>
                </a:lnTo>
                <a:lnTo>
                  <a:pt x="0" y="1460752"/>
                </a:lnTo>
                <a:lnTo>
                  <a:pt x="1695" y="1509302"/>
                </a:lnTo>
                <a:lnTo>
                  <a:pt x="6093" y="1556985"/>
                </a:lnTo>
                <a:lnTo>
                  <a:pt x="13234" y="1603781"/>
                </a:lnTo>
                <a:lnTo>
                  <a:pt x="23156" y="1649669"/>
                </a:lnTo>
                <a:lnTo>
                  <a:pt x="35900" y="1694629"/>
                </a:lnTo>
                <a:lnTo>
                  <a:pt x="51506" y="1738639"/>
                </a:lnTo>
                <a:lnTo>
                  <a:pt x="70013" y="1781678"/>
                </a:lnTo>
                <a:lnTo>
                  <a:pt x="91461" y="1823725"/>
                </a:lnTo>
                <a:lnTo>
                  <a:pt x="115889" y="1864760"/>
                </a:lnTo>
                <a:lnTo>
                  <a:pt x="143338" y="1904762"/>
                </a:lnTo>
                <a:lnTo>
                  <a:pt x="173848" y="1943709"/>
                </a:lnTo>
                <a:lnTo>
                  <a:pt x="210418" y="1984262"/>
                </a:lnTo>
                <a:lnTo>
                  <a:pt x="248923" y="2020719"/>
                </a:lnTo>
                <a:lnTo>
                  <a:pt x="289299" y="2053202"/>
                </a:lnTo>
                <a:lnTo>
                  <a:pt x="331481" y="2081834"/>
                </a:lnTo>
                <a:lnTo>
                  <a:pt x="375405" y="2106737"/>
                </a:lnTo>
                <a:lnTo>
                  <a:pt x="421008" y="2128035"/>
                </a:lnTo>
                <a:lnTo>
                  <a:pt x="468225" y="2145850"/>
                </a:lnTo>
                <a:lnTo>
                  <a:pt x="516991" y="2160305"/>
                </a:lnTo>
                <a:lnTo>
                  <a:pt x="567243" y="2171522"/>
                </a:lnTo>
                <a:lnTo>
                  <a:pt x="610434" y="2177682"/>
                </a:lnTo>
                <a:lnTo>
                  <a:pt x="654405" y="2180066"/>
                </a:lnTo>
                <a:lnTo>
                  <a:pt x="698900" y="2178763"/>
                </a:lnTo>
                <a:lnTo>
                  <a:pt x="743660" y="2173859"/>
                </a:lnTo>
                <a:lnTo>
                  <a:pt x="788429" y="2165442"/>
                </a:lnTo>
                <a:lnTo>
                  <a:pt x="832950" y="2153600"/>
                </a:lnTo>
                <a:lnTo>
                  <a:pt x="876965" y="2138420"/>
                </a:lnTo>
                <a:lnTo>
                  <a:pt x="920217" y="2119990"/>
                </a:lnTo>
                <a:lnTo>
                  <a:pt x="962450" y="2098398"/>
                </a:lnTo>
                <a:lnTo>
                  <a:pt x="1003405" y="2073730"/>
                </a:lnTo>
                <a:lnTo>
                  <a:pt x="1042825" y="2046076"/>
                </a:lnTo>
                <a:lnTo>
                  <a:pt x="1080454" y="2015522"/>
                </a:lnTo>
                <a:lnTo>
                  <a:pt x="1116034" y="1982156"/>
                </a:lnTo>
                <a:lnTo>
                  <a:pt x="1149307" y="1946065"/>
                </a:lnTo>
                <a:lnTo>
                  <a:pt x="1180018" y="1907338"/>
                </a:lnTo>
                <a:lnTo>
                  <a:pt x="1207907" y="1866061"/>
                </a:lnTo>
                <a:lnTo>
                  <a:pt x="1233404" y="1821858"/>
                </a:lnTo>
                <a:lnTo>
                  <a:pt x="1255798" y="1776364"/>
                </a:lnTo>
                <a:lnTo>
                  <a:pt x="1275061" y="1729561"/>
                </a:lnTo>
                <a:lnTo>
                  <a:pt x="1291168" y="1681432"/>
                </a:lnTo>
                <a:lnTo>
                  <a:pt x="1304093" y="1631958"/>
                </a:lnTo>
                <a:lnTo>
                  <a:pt x="1313809" y="1581120"/>
                </a:lnTo>
                <a:lnTo>
                  <a:pt x="1320290" y="1528902"/>
                </a:lnTo>
                <a:lnTo>
                  <a:pt x="1326157" y="1470482"/>
                </a:lnTo>
                <a:lnTo>
                  <a:pt x="1326157" y="1425244"/>
                </a:lnTo>
                <a:lnTo>
                  <a:pt x="1321471" y="1374648"/>
                </a:lnTo>
                <a:lnTo>
                  <a:pt x="1316299" y="1326394"/>
                </a:lnTo>
                <a:lnTo>
                  <a:pt x="1308350" y="1279137"/>
                </a:lnTo>
                <a:lnTo>
                  <a:pt x="1297861" y="1232810"/>
                </a:lnTo>
                <a:lnTo>
                  <a:pt x="1285068" y="1187348"/>
                </a:lnTo>
                <a:lnTo>
                  <a:pt x="1270206" y="1142686"/>
                </a:lnTo>
                <a:lnTo>
                  <a:pt x="1253511" y="1098759"/>
                </a:lnTo>
                <a:lnTo>
                  <a:pt x="1235219" y="1055502"/>
                </a:lnTo>
                <a:lnTo>
                  <a:pt x="1215566" y="1012850"/>
                </a:lnTo>
                <a:lnTo>
                  <a:pt x="1193342" y="966667"/>
                </a:lnTo>
                <a:lnTo>
                  <a:pt x="1170894" y="920636"/>
                </a:lnTo>
                <a:lnTo>
                  <a:pt x="1148223" y="874755"/>
                </a:lnTo>
                <a:lnTo>
                  <a:pt x="1125333" y="829024"/>
                </a:lnTo>
                <a:lnTo>
                  <a:pt x="1102225" y="783441"/>
                </a:lnTo>
                <a:lnTo>
                  <a:pt x="1078900" y="738005"/>
                </a:lnTo>
                <a:lnTo>
                  <a:pt x="1055361" y="692715"/>
                </a:lnTo>
                <a:lnTo>
                  <a:pt x="1007647" y="602569"/>
                </a:lnTo>
                <a:lnTo>
                  <a:pt x="959099" y="512994"/>
                </a:lnTo>
                <a:lnTo>
                  <a:pt x="909731" y="423980"/>
                </a:lnTo>
                <a:lnTo>
                  <a:pt x="859560" y="335519"/>
                </a:lnTo>
                <a:lnTo>
                  <a:pt x="808601" y="247601"/>
                </a:lnTo>
                <a:lnTo>
                  <a:pt x="756869" y="160219"/>
                </a:lnTo>
                <a:lnTo>
                  <a:pt x="713678" y="88336"/>
                </a:lnTo>
                <a:lnTo>
                  <a:pt x="661338" y="0"/>
                </a:lnTo>
                <a:close/>
              </a:path>
            </a:pathLst>
          </a:custGeom>
          <a:solidFill>
            <a:srgbClr val="27AAE1"/>
          </a:solidFill>
        </p:spPr>
        <p:txBody>
          <a:bodyPr wrap="square" lIns="0" tIns="0" rIns="0" bIns="0" rtlCol="0"/>
          <a:lstStyle/>
          <a:p>
            <a:endParaRPr sz="1588"/>
          </a:p>
        </p:txBody>
      </p:sp>
      <p:sp>
        <p:nvSpPr>
          <p:cNvPr id="10" name="object 7">
            <a:extLst>
              <a:ext uri="{FF2B5EF4-FFF2-40B4-BE49-F238E27FC236}">
                <a16:creationId xmlns:a16="http://schemas.microsoft.com/office/drawing/2014/main" id="{52C50FA7-22BD-4EDB-6E74-8CBC37EE2A67}"/>
              </a:ext>
            </a:extLst>
          </p:cNvPr>
          <p:cNvSpPr txBox="1">
            <a:spLocks/>
          </p:cNvSpPr>
          <p:nvPr/>
        </p:nvSpPr>
        <p:spPr>
          <a:xfrm>
            <a:off x="628650" y="225882"/>
            <a:ext cx="6958853" cy="692399"/>
          </a:xfrm>
          <a:prstGeom prst="rect">
            <a:avLst/>
          </a:prstGeom>
        </p:spPr>
        <p:txBody>
          <a:bodyPr vert="horz" wrap="square" lIns="0" tIns="12093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386">
              <a:lnSpc>
                <a:spcPct val="100000"/>
              </a:lnSpc>
              <a:spcBef>
                <a:spcPts val="88"/>
              </a:spcBef>
            </a:pPr>
            <a:r>
              <a:rPr lang="en-US" sz="3706" spc="-146" dirty="0"/>
              <a:t>Signes </a:t>
            </a:r>
            <a:r>
              <a:rPr lang="en-US" sz="3706" spc="154" dirty="0"/>
              <a:t>de </a:t>
            </a:r>
            <a:r>
              <a:rPr lang="en-US" sz="3706" spc="-9" dirty="0"/>
              <a:t>déshydratation</a:t>
            </a:r>
            <a:endParaRPr lang="en-US" sz="3706" dirty="0"/>
          </a:p>
        </p:txBody>
      </p:sp>
      <p:pic>
        <p:nvPicPr>
          <p:cNvPr id="12" name="Picture 11">
            <a:extLst>
              <a:ext uri="{FF2B5EF4-FFF2-40B4-BE49-F238E27FC236}">
                <a16:creationId xmlns:a16="http://schemas.microsoft.com/office/drawing/2014/main" id="{0859A85F-4723-D988-1789-EFAE0030F621}"/>
              </a:ext>
            </a:extLst>
          </p:cNvPr>
          <p:cNvPicPr>
            <a:picLocks noChangeAspect="1"/>
          </p:cNvPicPr>
          <p:nvPr/>
        </p:nvPicPr>
        <p:blipFill>
          <a:blip r:embed="rId5"/>
          <a:stretch>
            <a:fillRect/>
          </a:stretch>
        </p:blipFill>
        <p:spPr>
          <a:xfrm>
            <a:off x="4339610" y="4269688"/>
            <a:ext cx="3376807" cy="2289640"/>
          </a:xfrm>
          <a:prstGeom prst="rect">
            <a:avLst/>
          </a:prstGeom>
        </p:spPr>
      </p:pic>
      <p:sp>
        <p:nvSpPr>
          <p:cNvPr id="13" name="TextBox 12">
            <a:extLst>
              <a:ext uri="{FF2B5EF4-FFF2-40B4-BE49-F238E27FC236}">
                <a16:creationId xmlns:a16="http://schemas.microsoft.com/office/drawing/2014/main" id="{12470320-BF6C-DC1F-D0D1-2F0C41F362AB}"/>
              </a:ext>
            </a:extLst>
          </p:cNvPr>
          <p:cNvSpPr txBox="1"/>
          <p:nvPr/>
        </p:nvSpPr>
        <p:spPr>
          <a:xfrm>
            <a:off x="4572000" y="3867071"/>
            <a:ext cx="2509935" cy="615553"/>
          </a:xfrm>
          <a:prstGeom prst="rect">
            <a:avLst/>
          </a:prstGeom>
          <a:noFill/>
        </p:spPr>
        <p:txBody>
          <a:bodyPr wrap="square" rtlCol="0">
            <a:spAutoFit/>
          </a:bodyPr>
          <a:lstStyle/>
          <a:p>
            <a:r>
              <a:rPr lang="en-US" sz="1600" b="1" i="0" dirty="0">
                <a:solidFill>
                  <a:srgbClr val="333333"/>
                </a:solidFill>
                <a:effectLst/>
                <a:latin typeface="Open Sans" panose="020B0606030504020204" pitchFamily="34" charset="0"/>
              </a:rPr>
              <a:t>Repérer la déshydratation</a:t>
            </a:r>
            <a:endParaRPr lang="en-US" sz="1600" b="0" i="0" dirty="0">
              <a:solidFill>
                <a:srgbClr val="333333"/>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83723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BEDD44F-01CD-2C73-7821-EF3E57FE7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3"/>
          <a:stretch/>
        </p:blipFill>
        <p:spPr bwMode="auto">
          <a:xfrm>
            <a:off x="20" y="-3521"/>
            <a:ext cx="9143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5DB4B6-76E7-3D1C-5376-E8C0B779724F}"/>
              </a:ext>
            </a:extLst>
          </p:cNvPr>
          <p:cNvSpPr>
            <a:spLocks noGrp="1"/>
          </p:cNvSpPr>
          <p:nvPr>
            <p:ph idx="1"/>
          </p:nvPr>
        </p:nvSpPr>
        <p:spPr>
          <a:xfrm>
            <a:off x="425196" y="4956314"/>
            <a:ext cx="8293608" cy="1306417"/>
          </a:xfrm>
        </p:spPr>
        <p:txBody>
          <a:bodyPr>
            <a:normAutofit lnSpcReduction="10000"/>
          </a:bodyPr>
          <a:lstStyle/>
          <a:p>
            <a:pPr marL="0" indent="0">
              <a:lnSpc>
                <a:spcPct val="100000"/>
              </a:lnSpc>
              <a:buNone/>
            </a:pPr>
            <a:r>
              <a:rPr lang="en-US" dirty="0"/>
              <a:t>Suivre les recommandations de MyPlate est un moyen sûr et délicieux de manger sainement.  Bonne chance dans votre quête d'une bonne nutrition. </a:t>
            </a:r>
          </a:p>
        </p:txBody>
      </p:sp>
    </p:spTree>
    <p:extLst>
      <p:ext uri="{BB962C8B-B14F-4D97-AF65-F5344CB8AC3E}">
        <p14:creationId xmlns:p14="http://schemas.microsoft.com/office/powerpoint/2010/main" val="265203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B7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09B0A-582B-6F53-D692-1BEFC20BDBDE}"/>
              </a:ext>
            </a:extLst>
          </p:cNvPr>
          <p:cNvSpPr>
            <a:spLocks noGrp="1"/>
          </p:cNvSpPr>
          <p:nvPr>
            <p:ph type="title"/>
          </p:nvPr>
        </p:nvSpPr>
        <p:spPr>
          <a:xfrm>
            <a:off x="6699380" y="618681"/>
            <a:ext cx="2081146" cy="4794567"/>
          </a:xfrm>
        </p:spPr>
        <p:txBody>
          <a:bodyPr vert="horz" lIns="91440" tIns="45720" rIns="91440" bIns="45720" rtlCol="0" anchor="ctr">
            <a:normAutofit/>
          </a:bodyPr>
          <a:lstStyle/>
          <a:p>
            <a:r>
              <a:rPr lang="en-US" sz="2800" dirty="0">
                <a:solidFill>
                  <a:schemeClr val="bg1"/>
                </a:solidFill>
              </a:rPr>
              <a:t>Merci de votre intérêt pour une nutrition et une hydratation saines. </a:t>
            </a:r>
            <a:endParaRPr lang="en-US" sz="3100" dirty="0">
              <a:solidFill>
                <a:schemeClr val="bg1"/>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EB12F1A-4122-8E30-3F23-773503F7193B}"/>
              </a:ext>
            </a:extLst>
          </p:cNvPr>
          <p:cNvPicPr>
            <a:picLocks noGrp="1" noChangeAspect="1"/>
          </p:cNvPicPr>
          <p:nvPr>
            <p:ph idx="1"/>
          </p:nvPr>
        </p:nvPicPr>
        <p:blipFill rotWithShape="1">
          <a:blip r:embed="rId3"/>
          <a:srcRect t="9596"/>
          <a:stretch/>
        </p:blipFill>
        <p:spPr>
          <a:xfrm>
            <a:off x="732188" y="942538"/>
            <a:ext cx="5372416" cy="4808332"/>
          </a:xfrm>
          <a:prstGeom prst="rect">
            <a:avLst/>
          </a:prstGeom>
          <a:effectLst/>
        </p:spPr>
      </p:pic>
    </p:spTree>
    <p:extLst>
      <p:ext uri="{BB962C8B-B14F-4D97-AF65-F5344CB8AC3E}">
        <p14:creationId xmlns:p14="http://schemas.microsoft.com/office/powerpoint/2010/main" val="151180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56B8-1FAB-2033-BD4D-8EBCEA48B1C5}"/>
              </a:ext>
            </a:extLst>
          </p:cNvPr>
          <p:cNvSpPr>
            <a:spLocks noGrp="1"/>
          </p:cNvSpPr>
          <p:nvPr>
            <p:ph type="title"/>
          </p:nvPr>
        </p:nvSpPr>
        <p:spPr/>
        <p:txBody>
          <a:bodyPr>
            <a:normAutofit fontScale="90000"/>
          </a:bodyPr>
          <a:lstStyle/>
          <a:p>
            <a:br>
              <a:rPr lang="en-US" dirty="0"/>
            </a:br>
            <a:br>
              <a:rPr lang="en-US" dirty="0"/>
            </a:br>
            <a:r>
              <a:rPr lang="en-US" dirty="0"/>
              <a:t>Reconnaissance</a:t>
            </a:r>
            <a:br>
              <a:rPr lang="en-US" dirty="0"/>
            </a:br>
            <a:endParaRPr lang="en-US" dirty="0"/>
          </a:p>
        </p:txBody>
      </p:sp>
      <p:sp>
        <p:nvSpPr>
          <p:cNvPr id="3" name="Content Placeholder 2">
            <a:extLst>
              <a:ext uri="{FF2B5EF4-FFF2-40B4-BE49-F238E27FC236}">
                <a16:creationId xmlns:a16="http://schemas.microsoft.com/office/drawing/2014/main" id="{C9022C51-E43C-3756-77FA-CE808B810BD0}"/>
              </a:ext>
            </a:extLst>
          </p:cNvPr>
          <p:cNvSpPr>
            <a:spLocks noGrp="1"/>
          </p:cNvSpPr>
          <p:nvPr>
            <p:ph idx="1"/>
          </p:nvPr>
        </p:nvSpPr>
        <p:spPr/>
        <p:txBody>
          <a:bodyPr>
            <a:normAutofit/>
          </a:bodyPr>
          <a:lstStyle/>
          <a:p>
            <a:pPr marL="0" marR="0">
              <a:lnSpc>
                <a:spcPct val="107000"/>
              </a:lnSpc>
              <a:spcBef>
                <a:spcPts val="0"/>
              </a:spcBef>
              <a:spcAft>
                <a:spcPts val="800"/>
              </a:spcAft>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La version originale de ce document a été élaborée grâce à des fonds provenant de plusieurs sources, y compris aux États-Unis dans le cadre de la subvention n° NU27DD000021 des Centers for </a:t>
            </a:r>
            <a:r>
              <a:rPr lang="fr-FR" sz="1800" kern="100" dirty="0" err="1">
                <a:effectLst/>
                <a:latin typeface="Aptos" panose="020B0004020202020204" pitchFamily="34" charset="0"/>
                <a:ea typeface="Aptos" panose="020B0004020202020204" pitchFamily="34" charset="0"/>
                <a:cs typeface="Times New Roman" panose="02020603050405020304" pitchFamily="18" charset="0"/>
              </a:rPr>
              <a:t>Disease</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Control and Prevention (CDC) du ministère américain de la Santé et des Services sociaux (HHS), dont 18,1 millions de dollars (64 %) de financement fédéral américain, 10,2 millions de dollars (36 %) soutenus par des sources non fédérales.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 Le contenu de ce document relève de la seule responsabilité des auteurs et ne représente pas nécessairement les points de vue officiels des Centers for </a:t>
            </a:r>
            <a:r>
              <a:rPr lang="fr-FR" sz="1800" kern="100" dirty="0" err="1">
                <a:effectLst/>
                <a:latin typeface="Aptos" panose="020B0004020202020204" pitchFamily="34" charset="0"/>
                <a:ea typeface="Aptos" panose="020B0004020202020204" pitchFamily="34" charset="0"/>
                <a:cs typeface="Times New Roman" panose="02020603050405020304" pitchFamily="18" charset="0"/>
              </a:rPr>
              <a:t>Disease</a:t>
            </a:r>
            <a:r>
              <a:rPr lang="fr-FR" sz="1800" kern="100">
                <a:effectLst/>
                <a:latin typeface="Aptos" panose="020B0004020202020204" pitchFamily="34" charset="0"/>
                <a:ea typeface="Aptos" panose="020B0004020202020204" pitchFamily="34" charset="0"/>
                <a:cs typeface="Times New Roman" panose="02020603050405020304" pitchFamily="18" charset="0"/>
              </a:rPr>
              <a:t> Control and Prevention des États-Unis ou du Département de la santé et des services sociaux des États-Unis.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8284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0BEDD44F-01CD-2C73-7821-EF3E57FE7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3"/>
          <a:stretch/>
        </p:blipFill>
        <p:spPr bwMode="auto">
          <a:xfrm>
            <a:off x="20" y="-3521"/>
            <a:ext cx="9143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Rounded Corners 2056">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25DB4B6-76E7-3D1C-5376-E8C0B779724F}"/>
              </a:ext>
            </a:extLst>
          </p:cNvPr>
          <p:cNvSpPr>
            <a:spLocks noGrp="1"/>
          </p:cNvSpPr>
          <p:nvPr>
            <p:ph idx="1"/>
          </p:nvPr>
        </p:nvSpPr>
        <p:spPr>
          <a:xfrm>
            <a:off x="425196" y="4956314"/>
            <a:ext cx="8293608" cy="1306417"/>
          </a:xfrm>
        </p:spPr>
        <p:txBody>
          <a:bodyPr>
            <a:normAutofit/>
          </a:bodyPr>
          <a:lstStyle/>
          <a:p>
            <a:pPr marL="0" indent="0">
              <a:buNone/>
            </a:pPr>
            <a:r>
              <a:rPr lang="en-US" sz="3200" dirty="0"/>
              <a:t>En suivant MyPlate, il est facile de planifier des repas et des collations sains.</a:t>
            </a:r>
          </a:p>
        </p:txBody>
      </p:sp>
    </p:spTree>
    <p:extLst>
      <p:ext uri="{BB962C8B-B14F-4D97-AF65-F5344CB8AC3E}">
        <p14:creationId xmlns:p14="http://schemas.microsoft.com/office/powerpoint/2010/main" val="391582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54B4AD-C328-C5B5-9F38-228DA40B7EFF}"/>
              </a:ext>
            </a:extLst>
          </p:cNvPr>
          <p:cNvSpPr>
            <a:spLocks noGrp="1"/>
          </p:cNvSpPr>
          <p:nvPr>
            <p:ph type="title"/>
          </p:nvPr>
        </p:nvSpPr>
        <p:spPr>
          <a:xfrm>
            <a:off x="495031" y="891652"/>
            <a:ext cx="3309016" cy="3030724"/>
          </a:xfrm>
        </p:spPr>
        <p:txBody>
          <a:bodyPr vert="horz" lIns="91440" tIns="45720" rIns="91440" bIns="45720" rtlCol="0" anchor="b">
            <a:normAutofit fontScale="90000"/>
          </a:bodyPr>
          <a:lstStyle/>
          <a:p>
            <a:pPr algn="r"/>
            <a:r>
              <a:rPr lang="en-US" sz="3000" kern="1200">
                <a:solidFill>
                  <a:srgbClr val="FFFFFF"/>
                </a:solidFill>
                <a:latin typeface="+mj-lt"/>
                <a:ea typeface="+mj-ea"/>
                <a:cs typeface="+mj-cs"/>
              </a:rPr>
              <a:t>MonAssiette fonctionne pour toutes les cultures.  Il vous suffit de choisir vos aliments sains en fonction des groupes indiqués dans le cercle. </a:t>
            </a:r>
            <a:br>
              <a:rPr lang="en-US" sz="3000" kern="1200">
                <a:solidFill>
                  <a:srgbClr val="FFFFFF"/>
                </a:solidFill>
                <a:latin typeface="+mj-lt"/>
                <a:ea typeface="+mj-ea"/>
                <a:cs typeface="+mj-cs"/>
              </a:rPr>
            </a:br>
            <a:endParaRPr lang="en-US" sz="3000" kern="1200">
              <a:solidFill>
                <a:srgbClr val="FFFFFF"/>
              </a:solidFill>
              <a:latin typeface="+mj-lt"/>
              <a:ea typeface="+mj-ea"/>
              <a:cs typeface="+mj-cs"/>
            </a:endParaRPr>
          </a:p>
        </p:txBody>
      </p:sp>
      <p:pic>
        <p:nvPicPr>
          <p:cNvPr id="4" name="object 5">
            <a:extLst>
              <a:ext uri="{FF2B5EF4-FFF2-40B4-BE49-F238E27FC236}">
                <a16:creationId xmlns:a16="http://schemas.microsoft.com/office/drawing/2014/main" id="{08428142-0173-5564-2C3F-AA7CCDD95E08}"/>
              </a:ext>
            </a:extLst>
          </p:cNvPr>
          <p:cNvPicPr/>
          <p:nvPr/>
        </p:nvPicPr>
        <p:blipFill>
          <a:blip r:embed="rId3" cstate="print"/>
          <a:stretch>
            <a:fillRect/>
          </a:stretch>
        </p:blipFill>
        <p:spPr>
          <a:xfrm>
            <a:off x="3978235" y="891652"/>
            <a:ext cx="4844922" cy="4958642"/>
          </a:xfrm>
          <a:prstGeom prst="rect">
            <a:avLst/>
          </a:prstGeom>
        </p:spPr>
      </p:pic>
    </p:spTree>
    <p:extLst>
      <p:ext uri="{BB962C8B-B14F-4D97-AF65-F5344CB8AC3E}">
        <p14:creationId xmlns:p14="http://schemas.microsoft.com/office/powerpoint/2010/main" val="255184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0418FAA-EED6-2DE0-F220-E00C1A02CDEF}"/>
              </a:ext>
            </a:extLst>
          </p:cNvPr>
          <p:cNvSpPr>
            <a:spLocks noGrp="1"/>
          </p:cNvSpPr>
          <p:nvPr>
            <p:ph type="title"/>
          </p:nvPr>
        </p:nvSpPr>
        <p:spPr>
          <a:xfrm>
            <a:off x="195134" y="1068935"/>
            <a:ext cx="2488510" cy="3071906"/>
          </a:xfrm>
        </p:spPr>
        <p:txBody>
          <a:bodyPr vert="horz" lIns="91440" tIns="45720" rIns="91440" bIns="45720" rtlCol="0" anchor="t">
            <a:normAutofit fontScale="90000"/>
          </a:bodyPr>
          <a:lstStyle/>
          <a:p>
            <a:r>
              <a:rPr lang="en-US" sz="3500" kern="1200" dirty="0" err="1">
                <a:solidFill>
                  <a:srgbClr val="FFFFFF"/>
                </a:solidFill>
                <a:latin typeface="+mj-lt"/>
                <a:ea typeface="+mj-ea"/>
                <a:cs typeface="+mj-cs"/>
              </a:rPr>
              <a:t>MonAassiette</a:t>
            </a:r>
            <a:r>
              <a:rPr lang="en-US" sz="3500" kern="1200" dirty="0">
                <a:solidFill>
                  <a:srgbClr val="FFFFFF"/>
                </a:solidFill>
                <a:latin typeface="+mj-lt"/>
                <a:ea typeface="+mj-ea"/>
                <a:cs typeface="+mj-cs"/>
              </a:rPr>
              <a:t> avec des aliments sains. Faites en sorte que la moitié des aliments que vous consommez soient des fruits et des légumes</a:t>
            </a:r>
          </a:p>
        </p:txBody>
      </p:sp>
      <p:pic>
        <p:nvPicPr>
          <p:cNvPr id="18" name="Content Placeholder 17">
            <a:extLst>
              <a:ext uri="{FF2B5EF4-FFF2-40B4-BE49-F238E27FC236}">
                <a16:creationId xmlns:a16="http://schemas.microsoft.com/office/drawing/2014/main" id="{1A763936-14DF-8D41-3EB7-D89F2B853F45}"/>
              </a:ext>
            </a:extLst>
          </p:cNvPr>
          <p:cNvPicPr>
            <a:picLocks noGrp="1" noChangeAspect="1"/>
          </p:cNvPicPr>
          <p:nvPr>
            <p:ph idx="1"/>
          </p:nvPr>
        </p:nvPicPr>
        <p:blipFill>
          <a:blip r:embed="rId3"/>
          <a:stretch>
            <a:fillRect/>
          </a:stretch>
        </p:blipFill>
        <p:spPr>
          <a:xfrm>
            <a:off x="3376821" y="1403533"/>
            <a:ext cx="5419311" cy="4050934"/>
          </a:xfrm>
          <a:prstGeom prst="rect">
            <a:avLst/>
          </a:prstGeom>
        </p:spPr>
      </p:pic>
    </p:spTree>
    <p:extLst>
      <p:ext uri="{BB962C8B-B14F-4D97-AF65-F5344CB8AC3E}">
        <p14:creationId xmlns:p14="http://schemas.microsoft.com/office/powerpoint/2010/main" val="99500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4533" y="6387353"/>
            <a:ext cx="8334935" cy="11206"/>
            <a:chOff x="306070" y="7239000"/>
            <a:chExt cx="9446260" cy="12700"/>
          </a:xfrm>
        </p:grpSpPr>
        <p:sp>
          <p:nvSpPr>
            <p:cNvPr id="3" name="object 3"/>
            <p:cNvSpPr/>
            <p:nvPr/>
          </p:nvSpPr>
          <p:spPr>
            <a:xfrm>
              <a:off x="350459" y="7245350"/>
              <a:ext cx="9377045" cy="0"/>
            </a:xfrm>
            <a:custGeom>
              <a:avLst/>
              <a:gdLst/>
              <a:ahLst/>
              <a:cxnLst/>
              <a:rect l="l" t="t" r="r" b="b"/>
              <a:pathLst>
                <a:path w="9377045">
                  <a:moveTo>
                    <a:pt x="0" y="0"/>
                  </a:moveTo>
                  <a:lnTo>
                    <a:pt x="9376498" y="0"/>
                  </a:lnTo>
                </a:path>
              </a:pathLst>
            </a:custGeom>
            <a:ln w="12700">
              <a:solidFill>
                <a:srgbClr val="000000"/>
              </a:solidFill>
              <a:prstDash val="dot"/>
            </a:ln>
          </p:spPr>
          <p:txBody>
            <a:bodyPr wrap="square" lIns="0" tIns="0" rIns="0" bIns="0" rtlCol="0"/>
            <a:lstStyle/>
            <a:p>
              <a:endParaRPr sz="1588"/>
            </a:p>
          </p:txBody>
        </p:sp>
        <p:sp>
          <p:nvSpPr>
            <p:cNvPr id="4" name="object 4"/>
            <p:cNvSpPr/>
            <p:nvPr/>
          </p:nvSpPr>
          <p:spPr>
            <a:xfrm>
              <a:off x="306070" y="7238999"/>
              <a:ext cx="9446260" cy="12700"/>
            </a:xfrm>
            <a:custGeom>
              <a:avLst/>
              <a:gdLst/>
              <a:ahLst/>
              <a:cxnLst/>
              <a:rect l="l" t="t" r="r" b="b"/>
              <a:pathLst>
                <a:path w="9446260" h="12700">
                  <a:moveTo>
                    <a:pt x="12700" y="6350"/>
                  </a:moveTo>
                  <a:lnTo>
                    <a:pt x="10833" y="1866"/>
                  </a:lnTo>
                  <a:lnTo>
                    <a:pt x="6350" y="0"/>
                  </a:lnTo>
                  <a:lnTo>
                    <a:pt x="1854" y="1866"/>
                  </a:lnTo>
                  <a:lnTo>
                    <a:pt x="0" y="6350"/>
                  </a:lnTo>
                  <a:lnTo>
                    <a:pt x="1854" y="10845"/>
                  </a:lnTo>
                  <a:lnTo>
                    <a:pt x="6350" y="12700"/>
                  </a:lnTo>
                  <a:lnTo>
                    <a:pt x="10833" y="10845"/>
                  </a:lnTo>
                  <a:lnTo>
                    <a:pt x="12700" y="6350"/>
                  </a:lnTo>
                  <a:close/>
                </a:path>
                <a:path w="9446260" h="12700">
                  <a:moveTo>
                    <a:pt x="9446260" y="6350"/>
                  </a:moveTo>
                  <a:lnTo>
                    <a:pt x="9444393" y="1866"/>
                  </a:lnTo>
                  <a:lnTo>
                    <a:pt x="9439910" y="0"/>
                  </a:lnTo>
                  <a:lnTo>
                    <a:pt x="9435414" y="1866"/>
                  </a:lnTo>
                  <a:lnTo>
                    <a:pt x="9433560" y="6350"/>
                  </a:lnTo>
                  <a:lnTo>
                    <a:pt x="9435414" y="10845"/>
                  </a:lnTo>
                  <a:lnTo>
                    <a:pt x="9439910" y="12700"/>
                  </a:lnTo>
                  <a:lnTo>
                    <a:pt x="9444393" y="10845"/>
                  </a:lnTo>
                  <a:lnTo>
                    <a:pt x="9446260" y="6350"/>
                  </a:lnTo>
                  <a:close/>
                </a:path>
              </a:pathLst>
            </a:custGeom>
            <a:solidFill>
              <a:srgbClr val="000000"/>
            </a:solidFill>
          </p:spPr>
          <p:txBody>
            <a:bodyPr wrap="square" lIns="0" tIns="0" rIns="0" bIns="0" rtlCol="0"/>
            <a:lstStyle/>
            <a:p>
              <a:endParaRPr sz="1588"/>
            </a:p>
          </p:txBody>
        </p:sp>
      </p:grpSp>
      <p:sp>
        <p:nvSpPr>
          <p:cNvPr id="7" name="object 7"/>
          <p:cNvSpPr txBox="1">
            <a:spLocks noGrp="1"/>
          </p:cNvSpPr>
          <p:nvPr>
            <p:ph type="title"/>
          </p:nvPr>
        </p:nvSpPr>
        <p:spPr>
          <a:xfrm>
            <a:off x="776567" y="305614"/>
            <a:ext cx="6820825" cy="688424"/>
          </a:xfrm>
          <a:prstGeom prst="rect">
            <a:avLst/>
          </a:prstGeom>
        </p:spPr>
        <p:txBody>
          <a:bodyPr vert="horz" wrap="square" lIns="0" tIns="11206" rIns="0" bIns="0" rtlCol="0" anchor="ctr">
            <a:spAutoFit/>
          </a:bodyPr>
          <a:lstStyle/>
          <a:p>
            <a:pPr marL="11206">
              <a:lnSpc>
                <a:spcPct val="100000"/>
              </a:lnSpc>
              <a:spcBef>
                <a:spcPts val="88"/>
              </a:spcBef>
            </a:pPr>
            <a:r>
              <a:rPr spc="-88" dirty="0"/>
              <a:t>Choix de </a:t>
            </a:r>
            <a:r>
              <a:rPr dirty="0"/>
              <a:t>boissons </a:t>
            </a:r>
            <a:r>
              <a:rPr spc="62" dirty="0"/>
              <a:t>saines</a:t>
            </a:r>
          </a:p>
        </p:txBody>
      </p:sp>
      <p:sp>
        <p:nvSpPr>
          <p:cNvPr id="12" name="object 12"/>
          <p:cNvSpPr txBox="1"/>
          <p:nvPr/>
        </p:nvSpPr>
        <p:spPr>
          <a:xfrm>
            <a:off x="776567" y="1329665"/>
            <a:ext cx="7453032" cy="443165"/>
          </a:xfrm>
          <a:prstGeom prst="rect">
            <a:avLst/>
          </a:prstGeom>
        </p:spPr>
        <p:txBody>
          <a:bodyPr vert="horz" wrap="square" lIns="0" tIns="11206" rIns="0" bIns="0" rtlCol="0">
            <a:spAutoFit/>
          </a:bodyPr>
          <a:lstStyle/>
          <a:p>
            <a:pPr marL="11206" marR="4483">
              <a:lnSpc>
                <a:spcPct val="119100"/>
              </a:lnSpc>
              <a:spcBef>
                <a:spcPts val="88"/>
              </a:spcBef>
            </a:pPr>
            <a:r>
              <a:rPr sz="1235" dirty="0">
                <a:latin typeface="Microsoft Sans Serif"/>
                <a:cs typeface="Microsoft Sans Serif"/>
              </a:rPr>
              <a:t>Il </a:t>
            </a:r>
            <a:r>
              <a:rPr sz="1235" spc="163" dirty="0">
                <a:latin typeface="Microsoft Sans Serif"/>
                <a:cs typeface="Microsoft Sans Serif"/>
              </a:rPr>
              <a:t>existe </a:t>
            </a:r>
            <a:r>
              <a:rPr sz="1235" dirty="0">
                <a:latin typeface="Microsoft Sans Serif"/>
                <a:cs typeface="Microsoft Sans Serif"/>
              </a:rPr>
              <a:t>de nombreuses options de boissons, </a:t>
            </a:r>
            <a:r>
              <a:rPr sz="1235" spc="66" dirty="0">
                <a:latin typeface="Microsoft Sans Serif"/>
                <a:cs typeface="Microsoft Sans Serif"/>
              </a:rPr>
              <a:t>mais </a:t>
            </a:r>
            <a:r>
              <a:rPr sz="1235" dirty="0">
                <a:latin typeface="Microsoft Sans Serif"/>
                <a:cs typeface="Microsoft Sans Serif"/>
              </a:rPr>
              <a:t>certaines sont </a:t>
            </a:r>
            <a:r>
              <a:rPr lang="en-US" sz="1235" dirty="0">
                <a:latin typeface="Microsoft Sans Serif"/>
                <a:cs typeface="Microsoft Sans Serif"/>
              </a:rPr>
              <a:t>meilleures pour vous </a:t>
            </a:r>
            <a:r>
              <a:rPr sz="1235" dirty="0">
                <a:latin typeface="Microsoft Sans Serif"/>
                <a:cs typeface="Microsoft Sans Serif"/>
              </a:rPr>
              <a:t>que d'autres. </a:t>
            </a:r>
            <a:r>
              <a:rPr sz="1235" b="1" spc="-18" dirty="0">
                <a:latin typeface="Arial"/>
                <a:cs typeface="Arial"/>
              </a:rPr>
              <a:t>Ce </a:t>
            </a:r>
            <a:r>
              <a:rPr sz="1235" b="1" dirty="0">
                <a:latin typeface="Arial"/>
                <a:cs typeface="Arial"/>
              </a:rPr>
              <a:t>guide </a:t>
            </a:r>
            <a:r>
              <a:rPr sz="1235" b="1" spc="-57" dirty="0">
                <a:latin typeface="Arial"/>
                <a:cs typeface="Arial"/>
              </a:rPr>
              <a:t>peut </a:t>
            </a:r>
            <a:r>
              <a:rPr sz="1235" b="1" spc="-26" dirty="0">
                <a:latin typeface="Arial"/>
                <a:cs typeface="Arial"/>
              </a:rPr>
              <a:t>vous </a:t>
            </a:r>
            <a:r>
              <a:rPr sz="1235" b="1" dirty="0">
                <a:latin typeface="Arial"/>
                <a:cs typeface="Arial"/>
              </a:rPr>
              <a:t>aider à </a:t>
            </a:r>
            <a:r>
              <a:rPr sz="1235" b="1" spc="-9" dirty="0">
                <a:latin typeface="Arial"/>
                <a:cs typeface="Arial"/>
              </a:rPr>
              <a:t>faire </a:t>
            </a:r>
            <a:r>
              <a:rPr sz="1235" b="1" dirty="0">
                <a:latin typeface="Arial"/>
                <a:cs typeface="Arial"/>
              </a:rPr>
              <a:t>les meilleurs </a:t>
            </a:r>
            <a:r>
              <a:rPr sz="1235" b="1" spc="-44" dirty="0">
                <a:latin typeface="Arial"/>
                <a:cs typeface="Arial"/>
              </a:rPr>
              <a:t>choix </a:t>
            </a:r>
            <a:r>
              <a:rPr sz="1235" b="1" spc="49" dirty="0">
                <a:latin typeface="Arial"/>
                <a:cs typeface="Arial"/>
              </a:rPr>
              <a:t>pour </a:t>
            </a:r>
            <a:r>
              <a:rPr sz="1235" b="1" dirty="0">
                <a:latin typeface="Arial"/>
                <a:cs typeface="Arial"/>
              </a:rPr>
              <a:t>rester hydraté </a:t>
            </a:r>
            <a:r>
              <a:rPr sz="1235" b="1" spc="-9" dirty="0">
                <a:latin typeface="Arial"/>
                <a:cs typeface="Arial"/>
              </a:rPr>
              <a:t>et </a:t>
            </a:r>
            <a:r>
              <a:rPr sz="1235" b="1" dirty="0">
                <a:latin typeface="Arial"/>
                <a:cs typeface="Arial"/>
              </a:rPr>
              <a:t>donner le </a:t>
            </a:r>
            <a:r>
              <a:rPr sz="1235" b="1" spc="-9" dirty="0">
                <a:latin typeface="Arial"/>
                <a:cs typeface="Arial"/>
              </a:rPr>
              <a:t>meilleur de </a:t>
            </a:r>
            <a:r>
              <a:rPr sz="1235" b="1" dirty="0">
                <a:latin typeface="Arial"/>
                <a:cs typeface="Arial"/>
              </a:rPr>
              <a:t>vous-même.</a:t>
            </a:r>
            <a:endParaRPr sz="1235" dirty="0">
              <a:latin typeface="Arial"/>
              <a:cs typeface="Arial"/>
            </a:endParaRPr>
          </a:p>
        </p:txBody>
      </p:sp>
      <p:sp>
        <p:nvSpPr>
          <p:cNvPr id="13" name="object 13"/>
          <p:cNvSpPr txBox="1"/>
          <p:nvPr/>
        </p:nvSpPr>
        <p:spPr>
          <a:xfrm>
            <a:off x="2554660" y="2062679"/>
            <a:ext cx="3621462" cy="3472584"/>
          </a:xfrm>
          <a:prstGeom prst="rect">
            <a:avLst/>
          </a:prstGeom>
        </p:spPr>
        <p:txBody>
          <a:bodyPr vert="horz" wrap="square" lIns="0" tIns="11206" rIns="0" bIns="0" rtlCol="0">
            <a:spAutoFit/>
          </a:bodyPr>
          <a:lstStyle/>
          <a:p>
            <a:pPr marL="11206" marR="277921">
              <a:lnSpc>
                <a:spcPct val="107200"/>
              </a:lnSpc>
              <a:spcBef>
                <a:spcPts val="88"/>
              </a:spcBef>
            </a:pPr>
            <a:r>
              <a:rPr b="1" spc="-49" dirty="0">
                <a:latin typeface="Arial"/>
                <a:cs typeface="Arial"/>
              </a:rPr>
              <a:t>Les sodas, les </a:t>
            </a:r>
            <a:r>
              <a:rPr b="1" spc="-9" dirty="0">
                <a:latin typeface="Arial"/>
                <a:cs typeface="Arial"/>
              </a:rPr>
              <a:t>boissons </a:t>
            </a:r>
            <a:r>
              <a:rPr b="1" dirty="0">
                <a:latin typeface="Arial"/>
                <a:cs typeface="Arial"/>
              </a:rPr>
              <a:t>énergisantes </a:t>
            </a:r>
            <a:r>
              <a:rPr b="1" spc="-9" dirty="0">
                <a:latin typeface="Arial"/>
                <a:cs typeface="Arial"/>
              </a:rPr>
              <a:t>et les boissons pour sportifs </a:t>
            </a:r>
            <a:r>
              <a:rPr b="1" dirty="0">
                <a:latin typeface="Arial"/>
                <a:cs typeface="Arial"/>
              </a:rPr>
              <a:t>ne </a:t>
            </a:r>
            <a:r>
              <a:rPr b="1" spc="-22" dirty="0">
                <a:latin typeface="Arial"/>
                <a:cs typeface="Arial"/>
              </a:rPr>
              <a:t>sont </a:t>
            </a:r>
            <a:r>
              <a:rPr b="1" dirty="0">
                <a:latin typeface="Arial"/>
                <a:cs typeface="Arial"/>
              </a:rPr>
              <a:t>PAS de </a:t>
            </a:r>
            <a:r>
              <a:rPr b="1" spc="-9" dirty="0">
                <a:latin typeface="Arial"/>
                <a:cs typeface="Arial"/>
              </a:rPr>
              <a:t>bons choix de </a:t>
            </a:r>
            <a:r>
              <a:rPr b="1" dirty="0">
                <a:latin typeface="Arial"/>
                <a:cs typeface="Arial"/>
              </a:rPr>
              <a:t>boissons</a:t>
            </a:r>
            <a:r>
              <a:rPr sz="1235" b="1" spc="-9" dirty="0">
                <a:latin typeface="Arial"/>
                <a:cs typeface="Arial"/>
              </a:rPr>
              <a:t>.</a:t>
            </a:r>
            <a:endParaRPr lang="en-US" sz="1235" b="1" spc="-9" dirty="0">
              <a:latin typeface="Arial"/>
              <a:cs typeface="Arial"/>
            </a:endParaRPr>
          </a:p>
          <a:p>
            <a:pPr marL="11206" marR="277921">
              <a:lnSpc>
                <a:spcPct val="107200"/>
              </a:lnSpc>
              <a:spcBef>
                <a:spcPts val="88"/>
              </a:spcBef>
            </a:pPr>
            <a:endParaRPr lang="en-US" sz="1235" b="1" spc="-9" dirty="0">
              <a:latin typeface="Arial"/>
              <a:cs typeface="Arial"/>
            </a:endParaRPr>
          </a:p>
          <a:p>
            <a:pPr marL="11206" marR="277921">
              <a:lnSpc>
                <a:spcPct val="107200"/>
              </a:lnSpc>
              <a:spcBef>
                <a:spcPts val="88"/>
              </a:spcBef>
            </a:pPr>
            <a:endParaRPr lang="en-US" sz="1235" b="1" spc="-9" dirty="0">
              <a:latin typeface="Arial"/>
              <a:cs typeface="Arial"/>
            </a:endParaRPr>
          </a:p>
          <a:p>
            <a:pPr>
              <a:spcBef>
                <a:spcPts val="4"/>
              </a:spcBef>
            </a:pPr>
            <a:endParaRPr sz="1147" dirty="0">
              <a:latin typeface="Microsoft Sans Serif"/>
              <a:cs typeface="Microsoft Sans Serif"/>
            </a:endParaRPr>
          </a:p>
          <a:p>
            <a:pPr marL="11206" marR="149607">
              <a:lnSpc>
                <a:spcPct val="107200"/>
              </a:lnSpc>
            </a:pPr>
            <a:r>
              <a:rPr lang="en-US" sz="1600" b="1" dirty="0">
                <a:latin typeface="Arial"/>
                <a:cs typeface="Arial"/>
              </a:rPr>
              <a:t>3 tasses </a:t>
            </a:r>
            <a:r>
              <a:rPr sz="1600" b="1" spc="49" dirty="0" err="1">
                <a:latin typeface="Arial"/>
                <a:cs typeface="Arial"/>
              </a:rPr>
              <a:t>de </a:t>
            </a:r>
            <a:r>
              <a:rPr sz="1600" b="1" dirty="0">
                <a:latin typeface="Arial"/>
                <a:cs typeface="Arial"/>
              </a:rPr>
              <a:t>lait </a:t>
            </a:r>
            <a:r>
              <a:rPr sz="1600" b="1" spc="75" dirty="0">
                <a:latin typeface="Arial"/>
                <a:cs typeface="Arial"/>
              </a:rPr>
              <a:t>écrémé </a:t>
            </a:r>
            <a:r>
              <a:rPr sz="1600" b="1" spc="-9" dirty="0">
                <a:latin typeface="Arial"/>
                <a:cs typeface="Arial"/>
              </a:rPr>
              <a:t>et de </a:t>
            </a:r>
            <a:r>
              <a:rPr sz="1600" b="1" spc="-18" dirty="0">
                <a:latin typeface="Arial"/>
                <a:cs typeface="Arial"/>
              </a:rPr>
              <a:t>jus à 100 % </a:t>
            </a:r>
            <a:r>
              <a:rPr sz="1600" b="1" dirty="0">
                <a:latin typeface="Arial"/>
                <a:cs typeface="Arial"/>
              </a:rPr>
              <a:t>sont </a:t>
            </a:r>
            <a:r>
              <a:rPr sz="1600" b="1" spc="-9" dirty="0">
                <a:latin typeface="Arial"/>
                <a:cs typeface="Arial"/>
              </a:rPr>
              <a:t>également de bons </a:t>
            </a:r>
            <a:r>
              <a:rPr sz="1600" b="1" spc="-44" dirty="0">
                <a:latin typeface="Arial"/>
                <a:cs typeface="Arial"/>
              </a:rPr>
              <a:t>choix.</a:t>
            </a:r>
            <a:endParaRPr sz="1235" dirty="0">
              <a:latin typeface="Arial"/>
              <a:cs typeface="Arial"/>
            </a:endParaRPr>
          </a:p>
          <a:p>
            <a:pPr marL="11206" marR="4483">
              <a:lnSpc>
                <a:spcPct val="113700"/>
              </a:lnSpc>
              <a:spcBef>
                <a:spcPts val="829"/>
              </a:spcBef>
            </a:pPr>
            <a:r>
              <a:rPr sz="971" spc="-18" dirty="0">
                <a:solidFill>
                  <a:srgbClr val="FDB714"/>
                </a:solidFill>
                <a:latin typeface="Microsoft Sans Serif"/>
                <a:cs typeface="Microsoft Sans Serif"/>
              </a:rPr>
              <a:t>.</a:t>
            </a:r>
            <a:endParaRPr lang="en-US" sz="971" spc="-18" dirty="0">
              <a:solidFill>
                <a:srgbClr val="FDB714"/>
              </a:solidFill>
              <a:latin typeface="Microsoft Sans Serif"/>
              <a:cs typeface="Microsoft Sans Serif"/>
            </a:endParaRPr>
          </a:p>
          <a:p>
            <a:pPr marL="11206" marR="4483">
              <a:lnSpc>
                <a:spcPct val="113700"/>
              </a:lnSpc>
              <a:spcBef>
                <a:spcPts val="829"/>
              </a:spcBef>
            </a:pPr>
            <a:endParaRPr lang="en-US" sz="971" spc="-18" dirty="0">
              <a:solidFill>
                <a:srgbClr val="FDB714"/>
              </a:solidFill>
              <a:latin typeface="Microsoft Sans Serif"/>
              <a:cs typeface="Microsoft Sans Serif"/>
            </a:endParaRPr>
          </a:p>
          <a:p>
            <a:pPr marL="11206" marR="4483">
              <a:lnSpc>
                <a:spcPct val="113700"/>
              </a:lnSpc>
              <a:spcBef>
                <a:spcPts val="829"/>
              </a:spcBef>
            </a:pPr>
            <a:endParaRPr sz="971" dirty="0">
              <a:latin typeface="Microsoft Sans Serif"/>
              <a:cs typeface="Microsoft Sans Serif"/>
            </a:endParaRPr>
          </a:p>
          <a:p>
            <a:pPr>
              <a:spcBef>
                <a:spcPts val="22"/>
              </a:spcBef>
            </a:pPr>
            <a:endParaRPr sz="1544" dirty="0">
              <a:latin typeface="Microsoft Sans Serif"/>
              <a:cs typeface="Microsoft Sans Serif"/>
            </a:endParaRPr>
          </a:p>
          <a:p>
            <a:pPr marL="11206"/>
            <a:r>
              <a:rPr sz="1235" b="1" dirty="0">
                <a:latin typeface="Arial"/>
                <a:cs typeface="Arial"/>
              </a:rPr>
              <a:t>L'eau </a:t>
            </a:r>
            <a:r>
              <a:rPr sz="1235" b="1" spc="-49" dirty="0">
                <a:latin typeface="Arial"/>
                <a:cs typeface="Arial"/>
              </a:rPr>
              <a:t>est </a:t>
            </a:r>
            <a:r>
              <a:rPr sz="1235" b="1" dirty="0">
                <a:latin typeface="Arial"/>
                <a:cs typeface="Arial"/>
              </a:rPr>
              <a:t>la meilleure </a:t>
            </a:r>
            <a:r>
              <a:rPr sz="1235" b="1" spc="-9" dirty="0">
                <a:latin typeface="Arial"/>
                <a:cs typeface="Arial"/>
              </a:rPr>
              <a:t>boisson </a:t>
            </a:r>
            <a:r>
              <a:rPr sz="1235" b="1" dirty="0">
                <a:latin typeface="Arial"/>
                <a:cs typeface="Arial"/>
              </a:rPr>
              <a:t>pour se </a:t>
            </a:r>
            <a:r>
              <a:rPr lang="en-US" sz="1235" b="1" spc="-9" dirty="0">
                <a:latin typeface="Arial"/>
                <a:cs typeface="Arial"/>
              </a:rPr>
              <a:t>réhydrater.</a:t>
            </a:r>
            <a:endParaRPr sz="1235" dirty="0">
              <a:latin typeface="Arial"/>
              <a:cs typeface="Arial"/>
            </a:endParaRPr>
          </a:p>
        </p:txBody>
      </p:sp>
      <p:pic>
        <p:nvPicPr>
          <p:cNvPr id="14" name="object 14"/>
          <p:cNvPicPr/>
          <p:nvPr/>
        </p:nvPicPr>
        <p:blipFill>
          <a:blip r:embed="rId3" cstate="print"/>
          <a:stretch>
            <a:fillRect/>
          </a:stretch>
        </p:blipFill>
        <p:spPr>
          <a:xfrm>
            <a:off x="6616846" y="4808839"/>
            <a:ext cx="1123657" cy="1465566"/>
          </a:xfrm>
          <a:prstGeom prst="rect">
            <a:avLst/>
          </a:prstGeom>
        </p:spPr>
      </p:pic>
      <p:grpSp>
        <p:nvGrpSpPr>
          <p:cNvPr id="29" name="Group 28">
            <a:extLst>
              <a:ext uri="{FF2B5EF4-FFF2-40B4-BE49-F238E27FC236}">
                <a16:creationId xmlns:a16="http://schemas.microsoft.com/office/drawing/2014/main" id="{460F57D3-F73F-33F0-56DF-AE0AD1587D7D}"/>
              </a:ext>
            </a:extLst>
          </p:cNvPr>
          <p:cNvGrpSpPr/>
          <p:nvPr/>
        </p:nvGrpSpPr>
        <p:grpSpPr>
          <a:xfrm>
            <a:off x="6050374" y="1837980"/>
            <a:ext cx="2499797" cy="1422351"/>
            <a:chOff x="6369053" y="2246004"/>
            <a:chExt cx="2111947" cy="1182996"/>
          </a:xfrm>
        </p:grpSpPr>
        <p:grpSp>
          <p:nvGrpSpPr>
            <p:cNvPr id="15" name="object 15"/>
            <p:cNvGrpSpPr/>
            <p:nvPr/>
          </p:nvGrpSpPr>
          <p:grpSpPr>
            <a:xfrm>
              <a:off x="7768723" y="2246004"/>
              <a:ext cx="712277" cy="1160584"/>
              <a:chOff x="8652153" y="2545472"/>
              <a:chExt cx="610870" cy="1164590"/>
            </a:xfrm>
          </p:grpSpPr>
          <p:pic>
            <p:nvPicPr>
              <p:cNvPr id="16" name="object 16"/>
              <p:cNvPicPr/>
              <p:nvPr/>
            </p:nvPicPr>
            <p:blipFill>
              <a:blip r:embed="rId4" cstate="print"/>
              <a:stretch>
                <a:fillRect/>
              </a:stretch>
            </p:blipFill>
            <p:spPr>
              <a:xfrm>
                <a:off x="8652153" y="2545472"/>
                <a:ext cx="590335" cy="1164116"/>
              </a:xfrm>
              <a:prstGeom prst="rect">
                <a:avLst/>
              </a:prstGeom>
            </p:spPr>
          </p:pic>
          <p:sp>
            <p:nvSpPr>
              <p:cNvPr id="17" name="object 17"/>
              <p:cNvSpPr/>
              <p:nvPr/>
            </p:nvSpPr>
            <p:spPr>
              <a:xfrm>
                <a:off x="8747342" y="30916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nvGrpSpPr>
            <p:cNvPr id="18" name="object 18"/>
            <p:cNvGrpSpPr/>
            <p:nvPr/>
          </p:nvGrpSpPr>
          <p:grpSpPr>
            <a:xfrm>
              <a:off x="7115367" y="2355036"/>
              <a:ext cx="549457" cy="1073964"/>
              <a:chOff x="7911682" y="2669041"/>
              <a:chExt cx="515620" cy="1083310"/>
            </a:xfrm>
          </p:grpSpPr>
          <p:pic>
            <p:nvPicPr>
              <p:cNvPr id="19" name="object 19"/>
              <p:cNvPicPr/>
              <p:nvPr/>
            </p:nvPicPr>
            <p:blipFill>
              <a:blip r:embed="rId5" cstate="print"/>
              <a:stretch>
                <a:fillRect/>
              </a:stretch>
            </p:blipFill>
            <p:spPr>
              <a:xfrm>
                <a:off x="7982149" y="2669041"/>
                <a:ext cx="374513" cy="1083061"/>
              </a:xfrm>
              <a:prstGeom prst="rect">
                <a:avLst/>
              </a:prstGeom>
            </p:spPr>
          </p:pic>
          <p:sp>
            <p:nvSpPr>
              <p:cNvPr id="20" name="object 20"/>
              <p:cNvSpPr/>
              <p:nvPr/>
            </p:nvSpPr>
            <p:spPr>
              <a:xfrm>
                <a:off x="7911682" y="31043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nvGrpSpPr>
            <p:cNvPr id="21" name="object 21"/>
            <p:cNvGrpSpPr/>
            <p:nvPr/>
          </p:nvGrpSpPr>
          <p:grpSpPr>
            <a:xfrm>
              <a:off x="6369053" y="2461026"/>
              <a:ext cx="567139" cy="967727"/>
              <a:chOff x="7065861" y="2789162"/>
              <a:chExt cx="515620" cy="985519"/>
            </a:xfrm>
          </p:grpSpPr>
          <p:pic>
            <p:nvPicPr>
              <p:cNvPr id="22" name="object 22"/>
              <p:cNvPicPr/>
              <p:nvPr/>
            </p:nvPicPr>
            <p:blipFill>
              <a:blip r:embed="rId6" cstate="print"/>
              <a:stretch>
                <a:fillRect/>
              </a:stretch>
            </p:blipFill>
            <p:spPr>
              <a:xfrm>
                <a:off x="7134616" y="2789162"/>
                <a:ext cx="398229" cy="985185"/>
              </a:xfrm>
              <a:prstGeom prst="rect">
                <a:avLst/>
              </a:prstGeom>
            </p:spPr>
          </p:pic>
          <p:sp>
            <p:nvSpPr>
              <p:cNvPr id="23" name="object 23"/>
              <p:cNvSpPr/>
              <p:nvPr/>
            </p:nvSpPr>
            <p:spPr>
              <a:xfrm>
                <a:off x="7065861" y="31043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pic>
        <p:nvPicPr>
          <p:cNvPr id="24" name="object 24"/>
          <p:cNvPicPr/>
          <p:nvPr/>
        </p:nvPicPr>
        <p:blipFill>
          <a:blip r:embed="rId7" cstate="print"/>
          <a:stretch>
            <a:fillRect/>
          </a:stretch>
        </p:blipFill>
        <p:spPr>
          <a:xfrm>
            <a:off x="722559" y="2135976"/>
            <a:ext cx="1391377" cy="3326733"/>
          </a:xfrm>
          <a:prstGeom prst="rect">
            <a:avLst/>
          </a:prstGeom>
        </p:spPr>
      </p:pic>
      <p:grpSp>
        <p:nvGrpSpPr>
          <p:cNvPr id="30" name="Group 29">
            <a:extLst>
              <a:ext uri="{FF2B5EF4-FFF2-40B4-BE49-F238E27FC236}">
                <a16:creationId xmlns:a16="http://schemas.microsoft.com/office/drawing/2014/main" id="{72AA6B00-1B27-26E1-B4CD-4DFFCF35F10E}"/>
              </a:ext>
            </a:extLst>
          </p:cNvPr>
          <p:cNvGrpSpPr/>
          <p:nvPr/>
        </p:nvGrpSpPr>
        <p:grpSpPr>
          <a:xfrm>
            <a:off x="6435589" y="3488805"/>
            <a:ext cx="1454185" cy="1200728"/>
            <a:chOff x="6374444" y="3557969"/>
            <a:chExt cx="1215105" cy="996863"/>
          </a:xfrm>
        </p:grpSpPr>
        <p:pic>
          <p:nvPicPr>
            <p:cNvPr id="25" name="object 25"/>
            <p:cNvPicPr/>
            <p:nvPr/>
          </p:nvPicPr>
          <p:blipFill>
            <a:blip r:embed="rId8" cstate="print"/>
            <a:stretch>
              <a:fillRect/>
            </a:stretch>
          </p:blipFill>
          <p:spPr>
            <a:xfrm>
              <a:off x="7290441" y="3839169"/>
              <a:ext cx="299108" cy="715663"/>
            </a:xfrm>
            <a:prstGeom prst="rect">
              <a:avLst/>
            </a:prstGeom>
          </p:spPr>
        </p:pic>
        <p:pic>
          <p:nvPicPr>
            <p:cNvPr id="26" name="object 26"/>
            <p:cNvPicPr/>
            <p:nvPr/>
          </p:nvPicPr>
          <p:blipFill>
            <a:blip r:embed="rId9" cstate="print"/>
            <a:stretch>
              <a:fillRect/>
            </a:stretch>
          </p:blipFill>
          <p:spPr>
            <a:xfrm>
              <a:off x="6374444" y="3557969"/>
              <a:ext cx="547732" cy="980727"/>
            </a:xfrm>
            <a:prstGeom prst="rect">
              <a:avLst/>
            </a:prstGeom>
          </p:spPr>
        </p:pic>
      </p:grpSp>
      <p:sp>
        <p:nvSpPr>
          <p:cNvPr id="27" name="object 27"/>
          <p:cNvSpPr txBox="1">
            <a:spLocks noGrp="1"/>
          </p:cNvSpPr>
          <p:nvPr>
            <p:ph type="ftr" sz="quarter" idx="5"/>
          </p:nvPr>
        </p:nvSpPr>
        <p:spPr>
          <a:xfrm>
            <a:off x="8868850" y="7294421"/>
            <a:ext cx="590550" cy="240665"/>
          </a:xfrm>
          <a:prstGeom prst="rect">
            <a:avLst/>
          </a:prstGeom>
        </p:spPr>
        <p:txBody>
          <a:bodyPr vert="horz" wrap="square" lIns="0" tIns="0" rIns="0" bIns="0" rtlCol="0">
            <a:spAutoFit/>
          </a:bodyPr>
          <a:lstStyle>
            <a:defPPr>
              <a:defRPr kern="0"/>
            </a:defPPr>
            <a:lvl1pPr>
              <a:defRPr sz="600" b="0" i="0">
                <a:solidFill>
                  <a:schemeClr val="tx1"/>
                </a:solidFill>
                <a:latin typeface="Microsoft Sans Serif"/>
                <a:cs typeface="Microsoft Sans Serif"/>
              </a:defRPr>
            </a:lvl1pPr>
          </a:lstStyle>
          <a:p>
            <a:pPr marL="12700">
              <a:spcBef>
                <a:spcPts val="60"/>
              </a:spcBef>
            </a:pPr>
            <a:r>
              <a:rPr lang="en-US" spc="-20"/>
              <a:t>Special </a:t>
            </a:r>
            <a:r>
              <a:rPr lang="en-US" spc="-10"/>
              <a:t>Olympics</a:t>
            </a:r>
          </a:p>
          <a:p>
            <a:pPr marL="201295"/>
            <a:r>
              <a:rPr lang="en-US" spc="-20"/>
              <a:t>Guide de la </a:t>
            </a:r>
            <a:r>
              <a:rPr lang="en-US" spc="-40"/>
              <a:t>Forme Physique </a:t>
            </a:r>
            <a:r>
              <a:rPr lang="en-US"/>
              <a:t>5</a:t>
            </a:r>
            <a:endParaRPr spc="-18" dirty="0"/>
          </a:p>
        </p:txBody>
      </p:sp>
      <p:sp>
        <p:nvSpPr>
          <p:cNvPr id="28" name="object 28"/>
          <p:cNvSpPr txBox="1">
            <a:spLocks noGrp="1"/>
          </p:cNvSpPr>
          <p:nvPr>
            <p:ph type="sldNum" sz="quarter" idx="7"/>
          </p:nvPr>
        </p:nvSpPr>
        <p:spPr>
          <a:xfrm>
            <a:off x="9503409" y="7349995"/>
            <a:ext cx="196215" cy="168275"/>
          </a:xfrm>
          <a:prstGeom prst="rect">
            <a:avLst/>
          </a:prstGeom>
        </p:spPr>
        <p:txBody>
          <a:bodyPr vert="horz" wrap="square" lIns="0" tIns="0" rIns="0" bIns="0" rtlCol="0">
            <a:spAutoFit/>
          </a:bodyPr>
          <a:lstStyle>
            <a:defPPr>
              <a:defRPr kern="0"/>
            </a:defPPr>
            <a:lvl1pPr>
              <a:defRPr sz="1000" b="1" i="0">
                <a:solidFill>
                  <a:schemeClr val="tx1"/>
                </a:solidFill>
                <a:latin typeface="Arial"/>
                <a:cs typeface="Arial"/>
              </a:defRPr>
            </a:lvl1pPr>
          </a:lstStyle>
          <a:p>
            <a:pPr marL="38100">
              <a:spcBef>
                <a:spcPts val="30"/>
              </a:spcBef>
            </a:pPr>
            <a:fld id="{81D60167-4931-47E6-BA6A-407CBD079E47}" type="slidenum">
              <a:rPr lang="en-US" spc="-25" smtClean="0"/>
              <a:t>6</a:t>
            </a:fld>
            <a:endParaRPr spc="-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0509-6F61-B75B-36EF-D388127900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66F217-F37A-6232-C69E-3ABEA81F749E}"/>
              </a:ext>
            </a:extLst>
          </p:cNvPr>
          <p:cNvSpPr>
            <a:spLocks noGrp="1"/>
          </p:cNvSpPr>
          <p:nvPr>
            <p:ph idx="1"/>
          </p:nvPr>
        </p:nvSpPr>
        <p:spPr/>
        <p:txBody>
          <a:bodyPr/>
          <a:lstStyle/>
          <a:p>
            <a:endParaRPr lang="en-US"/>
          </a:p>
        </p:txBody>
      </p:sp>
      <p:pic>
        <p:nvPicPr>
          <p:cNvPr id="4" name="Picture 2" descr="Whole grain products">
            <a:extLst>
              <a:ext uri="{FF2B5EF4-FFF2-40B4-BE49-F238E27FC236}">
                <a16:creationId xmlns:a16="http://schemas.microsoft.com/office/drawing/2014/main" id="{D41415B8-E63B-EE9C-C800-5B8B4F0CB5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80" r="15098" b="1"/>
          <a:stretch/>
        </p:blipFill>
        <p:spPr bwMode="auto">
          <a:xfrm>
            <a:off x="2991625" y="10"/>
            <a:ext cx="6120019" cy="68758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0E0CFD5-B071-D40A-5B2E-1D398F98F7E9}"/>
              </a:ext>
            </a:extLst>
          </p:cNvPr>
          <p:cNvPicPr>
            <a:picLocks noChangeAspect="1"/>
          </p:cNvPicPr>
          <p:nvPr/>
        </p:nvPicPr>
        <p:blipFill>
          <a:blip r:embed="rId5"/>
          <a:stretch>
            <a:fillRect/>
          </a:stretch>
        </p:blipFill>
        <p:spPr>
          <a:xfrm>
            <a:off x="0" y="17819"/>
            <a:ext cx="2986999" cy="6858000"/>
          </a:xfrm>
          <a:prstGeom prst="rect">
            <a:avLst/>
          </a:prstGeom>
        </p:spPr>
      </p:pic>
      <p:sp>
        <p:nvSpPr>
          <p:cNvPr id="7" name="Title 1">
            <a:extLst>
              <a:ext uri="{FF2B5EF4-FFF2-40B4-BE49-F238E27FC236}">
                <a16:creationId xmlns:a16="http://schemas.microsoft.com/office/drawing/2014/main" id="{20418FAA-EED6-2DE0-F220-E00C1A02CDEF}"/>
              </a:ext>
            </a:extLst>
          </p:cNvPr>
          <p:cNvSpPr txBox="1">
            <a:spLocks/>
          </p:cNvSpPr>
          <p:nvPr/>
        </p:nvSpPr>
        <p:spPr>
          <a:xfrm>
            <a:off x="249244" y="154736"/>
            <a:ext cx="2488510" cy="3071906"/>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sz="3500" dirty="0">
              <a:solidFill>
                <a:srgbClr val="FFFFFF"/>
              </a:solidFill>
            </a:endParaRPr>
          </a:p>
          <a:p>
            <a:pPr algn="r"/>
            <a:r>
              <a:rPr lang="fr-FR" sz="3500" b="1" dirty="0">
                <a:solidFill>
                  <a:srgbClr val="FFFFFF"/>
                </a:solidFill>
              </a:rPr>
              <a:t>Quels sont les choix de céréales saines</a:t>
            </a:r>
            <a:endParaRPr lang="en-US" sz="3500" b="1" dirty="0">
              <a:solidFill>
                <a:srgbClr val="FFFFFF"/>
              </a:solidFill>
            </a:endParaRPr>
          </a:p>
        </p:txBody>
      </p:sp>
    </p:spTree>
    <p:extLst>
      <p:ext uri="{BB962C8B-B14F-4D97-AF65-F5344CB8AC3E}">
        <p14:creationId xmlns:p14="http://schemas.microsoft.com/office/powerpoint/2010/main" val="3915097363"/>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6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6FC4086-31EA-27FD-B77D-973B121B5300}"/>
              </a:ext>
            </a:extLst>
          </p:cNvPr>
          <p:cNvSpPr>
            <a:spLocks noGrp="1"/>
          </p:cNvSpPr>
          <p:nvPr>
            <p:ph type="title"/>
          </p:nvPr>
        </p:nvSpPr>
        <p:spPr>
          <a:xfrm>
            <a:off x="6825186" y="942538"/>
            <a:ext cx="1960404" cy="4794567"/>
          </a:xfrm>
        </p:spPr>
        <p:txBody>
          <a:bodyPr vert="horz" lIns="91440" tIns="45720" rIns="91440" bIns="45720" rtlCol="0" anchor="ctr">
            <a:normAutofit/>
          </a:bodyPr>
          <a:lstStyle/>
          <a:p>
            <a:r>
              <a:rPr lang="en-US" sz="3100" dirty="0" err="1">
                <a:solidFill>
                  <a:srgbClr val="FFFFFF"/>
                </a:solidFill>
              </a:rPr>
              <a:t>Pourquoi</a:t>
            </a:r>
            <a:r>
              <a:rPr lang="en-US" sz="3100" dirty="0">
                <a:solidFill>
                  <a:srgbClr val="FFFFFF"/>
                </a:solidFill>
              </a:rPr>
              <a:t> </a:t>
            </a:r>
            <a:r>
              <a:rPr lang="en-US" sz="3100" dirty="0" err="1">
                <a:solidFill>
                  <a:srgbClr val="FFFFFF"/>
                </a:solidFill>
              </a:rPr>
              <a:t>avons</a:t>
            </a:r>
            <a:r>
              <a:rPr lang="en-US" sz="3100" dirty="0">
                <a:solidFill>
                  <a:srgbClr val="FFFFFF"/>
                </a:solidFill>
              </a:rPr>
              <a:t>-nous </a:t>
            </a:r>
            <a:r>
              <a:rPr lang="en-US" sz="3100" dirty="0" err="1">
                <a:solidFill>
                  <a:srgbClr val="FFFFFF"/>
                </a:solidFill>
              </a:rPr>
              <a:t>besoin</a:t>
            </a:r>
            <a:r>
              <a:rPr lang="en-US" sz="3100" dirty="0">
                <a:solidFill>
                  <a:srgbClr val="FFFFFF"/>
                </a:solidFill>
              </a:rPr>
              <a:t> </a:t>
            </a:r>
            <a:br>
              <a:rPr lang="en-US" sz="3100" dirty="0">
                <a:solidFill>
                  <a:srgbClr val="FFFFFF"/>
                </a:solidFill>
              </a:rPr>
            </a:br>
            <a:r>
              <a:rPr lang="en-US" sz="3100" dirty="0">
                <a:solidFill>
                  <a:srgbClr val="FFFFFF"/>
                </a:solidFill>
              </a:rPr>
              <a:t>de </a:t>
            </a:r>
            <a:r>
              <a:rPr lang="en-US" sz="3100" dirty="0" err="1">
                <a:solidFill>
                  <a:srgbClr val="FFFFFF"/>
                </a:solidFill>
              </a:rPr>
              <a:t>viande</a:t>
            </a:r>
            <a:r>
              <a:rPr lang="en-US" sz="3100" dirty="0">
                <a:solidFill>
                  <a:srgbClr val="FFFFFF"/>
                </a:solidFill>
              </a:rPr>
              <a:t>, de </a:t>
            </a:r>
            <a:r>
              <a:rPr lang="en-US" sz="3100" dirty="0" err="1">
                <a:solidFill>
                  <a:srgbClr val="FFFFFF"/>
                </a:solidFill>
              </a:rPr>
              <a:t>poisson</a:t>
            </a:r>
            <a:r>
              <a:rPr lang="en-US" sz="3100" dirty="0">
                <a:solidFill>
                  <a:srgbClr val="FFFFFF"/>
                </a:solidFill>
              </a:rPr>
              <a:t>, </a:t>
            </a:r>
            <a:r>
              <a:rPr lang="en-US" sz="3100" dirty="0" err="1">
                <a:solidFill>
                  <a:srgbClr val="FFFFFF"/>
                </a:solidFill>
              </a:rPr>
              <a:t>d'œufs</a:t>
            </a:r>
            <a:r>
              <a:rPr lang="en-US" sz="3100" dirty="0">
                <a:solidFill>
                  <a:srgbClr val="FFFFFF"/>
                </a:solidFill>
              </a:rPr>
              <a:t> et de haricots </a:t>
            </a:r>
            <a:r>
              <a:rPr lang="en-US" sz="3100" dirty="0" err="1">
                <a:solidFill>
                  <a:srgbClr val="FFFFFF"/>
                </a:solidFill>
              </a:rPr>
              <a:t>sains</a:t>
            </a:r>
            <a:r>
              <a:rPr lang="en-US" sz="3100" dirty="0">
                <a:solidFill>
                  <a:srgbClr val="FFFFFF"/>
                </a:solidFill>
              </a:rPr>
              <a:t> ?</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36DCC74-9EDF-114A-6838-1F83E0E4530B}"/>
              </a:ext>
            </a:extLst>
          </p:cNvPr>
          <p:cNvPicPr>
            <a:picLocks noGrp="1" noChangeAspect="1"/>
          </p:cNvPicPr>
          <p:nvPr>
            <p:ph idx="1"/>
          </p:nvPr>
        </p:nvPicPr>
        <p:blipFill rotWithShape="1">
          <a:blip r:embed="rId3"/>
          <a:srcRect l="1178" r="11952" b="1"/>
          <a:stretch/>
        </p:blipFill>
        <p:spPr>
          <a:xfrm>
            <a:off x="732188" y="942538"/>
            <a:ext cx="5372416" cy="4808332"/>
          </a:xfrm>
          <a:prstGeom prst="rect">
            <a:avLst/>
          </a:prstGeom>
          <a:effectLst/>
        </p:spPr>
      </p:pic>
    </p:spTree>
    <p:extLst>
      <p:ext uri="{BB962C8B-B14F-4D97-AF65-F5344CB8AC3E}">
        <p14:creationId xmlns:p14="http://schemas.microsoft.com/office/powerpoint/2010/main" val="51958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sorted vegetables and fruits">
            <a:extLst>
              <a:ext uri="{FF2B5EF4-FFF2-40B4-BE49-F238E27FC236}">
                <a16:creationId xmlns:a16="http://schemas.microsoft.com/office/drawing/2014/main" id="{D303224D-AE54-1FFD-87EE-D47FF196F3D5}"/>
              </a:ext>
            </a:extLst>
          </p:cNvPr>
          <p:cNvPicPr>
            <a:picLocks noChangeAspect="1"/>
          </p:cNvPicPr>
          <p:nvPr/>
        </p:nvPicPr>
        <p:blipFill rotWithShape="1">
          <a:blip r:embed="rId3"/>
          <a:srcRect l="14473" t="9091" r="4619"/>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65791D-DCD2-948C-AE51-64F071083E85}"/>
              </a:ext>
            </a:extLst>
          </p:cNvPr>
          <p:cNvSpPr>
            <a:spLocks noGrp="1"/>
          </p:cNvSpPr>
          <p:nvPr>
            <p:ph type="title"/>
          </p:nvPr>
        </p:nvSpPr>
        <p:spPr>
          <a:xfrm>
            <a:off x="303414" y="3091928"/>
            <a:ext cx="6808922" cy="2387600"/>
          </a:xfrm>
        </p:spPr>
        <p:txBody>
          <a:bodyPr vert="horz" lIns="91440" tIns="45720" rIns="91440" bIns="45720" rtlCol="0" anchor="b">
            <a:normAutofit/>
          </a:bodyPr>
          <a:lstStyle/>
          <a:p>
            <a:r>
              <a:rPr lang="en-US" sz="5700"/>
              <a:t>Quels sont vos fruits préférés ?</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62122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5909</TotalTime>
  <Words>2947</Words>
  <Application>Microsoft Office PowerPoint</Application>
  <PresentationFormat>On-screen Show (4:3)</PresentationFormat>
  <Paragraphs>259</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Aperçu</vt:lpstr>
      <vt:lpstr>Alimentation, nutrition et hydratation des athlètes</vt:lpstr>
      <vt:lpstr>PowerPoint Presentation</vt:lpstr>
      <vt:lpstr>MonAssiette fonctionne pour toutes les cultures.  Il vous suffit de choisir vos aliments sains en fonction des groupes indiqués dans le cercle.  </vt:lpstr>
      <vt:lpstr>MonAassiette avec des aliments sains. Faites en sorte que la moitié des aliments que vous consommez soient des fruits et des légumes</vt:lpstr>
      <vt:lpstr>Choix de boissons saines</vt:lpstr>
      <vt:lpstr>PowerPoint Presentation</vt:lpstr>
      <vt:lpstr>Pourquoi avons-nous besoin  de viande, de poisson, d'œufs et de haricots sains ?</vt:lpstr>
      <vt:lpstr>Quels sont vos fruits préférés ?</vt:lpstr>
      <vt:lpstr>Quels sont les légumes les plus sains ?</vt:lpstr>
      <vt:lpstr>Comment savoir si un aliment emballé est bon pour la santé.</vt:lpstr>
      <vt:lpstr>Aliments et boissons qui renforcent les os</vt:lpstr>
      <vt:lpstr>Nutrition pour une tension artérielle saine</vt:lpstr>
      <vt:lpstr>Nutrition pour un poids sain et un tour de taille réduit </vt:lpstr>
      <vt:lpstr>Portions parfaites</vt:lpstr>
      <vt:lpstr>Aliments qui renforcent les os et les dents.  </vt:lpstr>
      <vt:lpstr>L'hydratation et la santé</vt:lpstr>
      <vt:lpstr>Boissons saines</vt:lpstr>
      <vt:lpstr>PowerPoint Presentation</vt:lpstr>
      <vt:lpstr>PowerPoint Presentation</vt:lpstr>
      <vt:lpstr>PowerPoint Presentation</vt:lpstr>
      <vt:lpstr>Merci de votre intérêt pour une nutrition et une hydratation saines. </vt:lpstr>
      <vt:lpstr>  Reconnaissance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Pittaway</dc:creator>
  <cp:keywords>, docId:9421DFFC527A17791DB6DCDCF7F2581E</cp:keywords>
  <cp:lastModifiedBy>Faith Chabedi</cp:lastModifiedBy>
  <cp:revision>18</cp:revision>
  <dcterms:created xsi:type="dcterms:W3CDTF">2022-08-18T15:40:22Z</dcterms:created>
  <dcterms:modified xsi:type="dcterms:W3CDTF">2024-11-04T15:56:16Z</dcterms:modified>
</cp:coreProperties>
</file>