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6D_160E266B.xml" ContentType="application/vnd.ms-powerpoint.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144_B2D67E3C.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modernComment_17B_435B7F7D.xml" ContentType="application/vnd.ms-powerpoint.comments+xml"/>
  <Override PartName="/ppt/notesSlides/notesSlide8.xml" ContentType="application/vnd.openxmlformats-officedocument.presentationml.notesSlide+xml"/>
  <Override PartName="/ppt/comments/modernComment_17A_4E8C129C.xml" ContentType="application/vnd.ms-powerpoint.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23"/>
  </p:notesMasterIdLst>
  <p:sldIdLst>
    <p:sldId id="256" r:id="rId3"/>
    <p:sldId id="365" r:id="rId4"/>
    <p:sldId id="353" r:id="rId5"/>
    <p:sldId id="324" r:id="rId6"/>
    <p:sldId id="381" r:id="rId7"/>
    <p:sldId id="363" r:id="rId8"/>
    <p:sldId id="376" r:id="rId9"/>
    <p:sldId id="379" r:id="rId10"/>
    <p:sldId id="378" r:id="rId11"/>
    <p:sldId id="377" r:id="rId12"/>
    <p:sldId id="373" r:id="rId13"/>
    <p:sldId id="364" r:id="rId14"/>
    <p:sldId id="380" r:id="rId15"/>
    <p:sldId id="370" r:id="rId16"/>
    <p:sldId id="371" r:id="rId17"/>
    <p:sldId id="368" r:id="rId18"/>
    <p:sldId id="369" r:id="rId19"/>
    <p:sldId id="366" r:id="rId20"/>
    <p:sldId id="375" r:id="rId21"/>
    <p:sldId id="382"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9D22470-9645-EC19-5DB1-D5674EBF5CA1}" name="Assita Ouedraogo" initials="AO" userId="S::Ouedraogo_Assita@itf.org.uk::21ec7349-3bf7-4a4d-b765-5537cf3efb8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592D72-15CA-4884-B869-0BC6EFA116FB}" v="1" dt="2024-10-16T13:54:23.2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5" d="100"/>
          <a:sy n="55" d="100"/>
        </p:scale>
        <p:origin x="1600" y="27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comments/modernComment_144_B2D67E3C.xml><?xml version="1.0" encoding="utf-8"?>
<p188:cmLst xmlns:a="http://schemas.openxmlformats.org/drawingml/2006/main" xmlns:r="http://schemas.openxmlformats.org/officeDocument/2006/relationships" xmlns:p188="http://schemas.microsoft.com/office/powerpoint/2018/8/main">
  <p188:cm id="{B3F349DC-DE13-45E3-8EDE-EE225888ACDE}" authorId="{49D22470-9645-EC19-5DB1-D5674EBF5CA1}" created="2024-06-10T22:19:38.255">
    <ac:deMkLst xmlns:ac="http://schemas.microsoft.com/office/drawing/2013/main/command">
      <pc:docMk xmlns:pc="http://schemas.microsoft.com/office/powerpoint/2013/main/command"/>
      <pc:sldMk xmlns:pc="http://schemas.microsoft.com/office/powerpoint/2013/main/command" cId="3000401468" sldId="324"/>
      <ac:spMk id="3" creationId="{00000000-0000-0000-0000-000000000000}"/>
    </ac:deMkLst>
    <p188:txBody>
      <a:bodyPr/>
      <a:lstStyle/>
      <a:p>
        <a:r>
          <a:rPr lang="fr-CI"/>
          <a:t>et vous aider à :</a:t>
        </a:r>
      </a:p>
    </p188:txBody>
  </p188:cm>
</p188:cmLst>
</file>

<file path=ppt/comments/modernComment_16D_160E266B.xml><?xml version="1.0" encoding="utf-8"?>
<p188:cmLst xmlns:a="http://schemas.openxmlformats.org/drawingml/2006/main" xmlns:r="http://schemas.openxmlformats.org/officeDocument/2006/relationships" xmlns:p188="http://schemas.microsoft.com/office/powerpoint/2018/8/main">
  <p188:cm id="{F36C2BE0-6AE8-4336-B79A-3862F2B925F1}" authorId="{49D22470-9645-EC19-5DB1-D5674EBF5CA1}" created="2024-06-10T22:18:16.142">
    <ac:deMkLst xmlns:ac="http://schemas.microsoft.com/office/drawing/2013/main/command">
      <pc:docMk xmlns:pc="http://schemas.microsoft.com/office/powerpoint/2013/main/command"/>
      <pc:sldMk xmlns:pc="http://schemas.microsoft.com/office/powerpoint/2013/main/command" cId="370026091" sldId="365"/>
      <ac:spMk id="3" creationId="{00000000-0000-0000-0000-000000000000}"/>
    </ac:deMkLst>
    <p188:txBody>
      <a:bodyPr/>
      <a:lstStyle/>
      <a:p>
        <a:r>
          <a:rPr lang="fr-CI"/>
          <a:t>Elaborer </a:t>
        </a:r>
      </a:p>
    </p188:txBody>
  </p188:cm>
</p188:cmLst>
</file>

<file path=ppt/comments/modernComment_17A_4E8C129C.xml><?xml version="1.0" encoding="utf-8"?>
<p188:cmLst xmlns:a="http://schemas.openxmlformats.org/drawingml/2006/main" xmlns:r="http://schemas.openxmlformats.org/officeDocument/2006/relationships" xmlns:p188="http://schemas.microsoft.com/office/powerpoint/2018/8/main">
  <p188:cm id="{1590885D-5819-4CDF-A3B5-A39810B218D1}" authorId="{49D22470-9645-EC19-5DB1-D5674EBF5CA1}" created="2024-06-10T22:29:34.776">
    <ac:deMkLst xmlns:ac="http://schemas.microsoft.com/office/drawing/2013/main/command">
      <pc:docMk xmlns:pc="http://schemas.microsoft.com/office/powerpoint/2013/main/command"/>
      <pc:sldMk xmlns:pc="http://schemas.microsoft.com/office/powerpoint/2013/main/command" cId="1317802652" sldId="378"/>
      <ac:picMk id="5" creationId="{00000000-0000-0000-0000-000000000000}"/>
    </ac:deMkLst>
    <p188:txBody>
      <a:bodyPr/>
      <a:lstStyle/>
      <a:p>
        <a:r>
          <a:rPr lang="fr-CI"/>
          <a:t>Enoncé non revisable </a:t>
        </a:r>
      </a:p>
    </p188:txBody>
  </p188:cm>
</p188:cmLst>
</file>

<file path=ppt/comments/modernComment_17B_435B7F7D.xml><?xml version="1.0" encoding="utf-8"?>
<p188:cmLst xmlns:a="http://schemas.openxmlformats.org/drawingml/2006/main" xmlns:r="http://schemas.openxmlformats.org/officeDocument/2006/relationships" xmlns:p188="http://schemas.microsoft.com/office/powerpoint/2018/8/main">
  <p188:cm id="{BC5BF83A-3402-4950-809E-488B3E98085D}" authorId="{49D22470-9645-EC19-5DB1-D5674EBF5CA1}" created="2024-06-10T22:25:05.379">
    <ac:deMkLst xmlns:ac="http://schemas.microsoft.com/office/drawing/2013/main/command">
      <pc:docMk xmlns:pc="http://schemas.microsoft.com/office/powerpoint/2013/main/command"/>
      <pc:sldMk xmlns:pc="http://schemas.microsoft.com/office/powerpoint/2013/main/command" cId="1130069885" sldId="379"/>
      <ac:picMk id="5" creationId="{00000000-0000-0000-0000-000000000000}"/>
    </ac:deMkLst>
    <p188:txBody>
      <a:bodyPr/>
      <a:lstStyle/>
      <a:p>
        <a:r>
          <a:rPr lang="fr-CI"/>
          <a:t>Pas traduit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CB77A8-BF71-40B4-B47A-5FF8FA4EC0CA}" type="datetimeFigureOut">
              <a:rPr lang="en-US" smtClean="0"/>
              <a:t>11/4/2024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Modifier les styles du texte maître</a:t>
            </a:r>
          </a:p>
          <a:p>
            <a:pPr lvl="1"/>
            <a:r>
              <a:rPr lang="en-US"/>
              <a:t>Deuxième niveau</a:t>
            </a:r>
          </a:p>
          <a:p>
            <a:pPr lvl="2"/>
            <a:r>
              <a:rPr lang="en-US"/>
              <a:t>Troisième niveau</a:t>
            </a:r>
          </a:p>
          <a:p>
            <a:pPr lvl="3"/>
            <a:r>
              <a:rPr lang="en-US"/>
              <a:t>Quatrième niveau</a:t>
            </a:r>
          </a:p>
          <a:p>
            <a:pPr lvl="4"/>
            <a:r>
              <a:rPr lang="en-US"/>
              <a:t>Cinquième niveau</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CC8316-FB35-4AC8-984C-370EF0F37AED}" type="slidenum">
              <a:rPr lang="en-US" smtClean="0"/>
              <a:t>‹#›</a:t>
            </a:fld>
            <a:endParaRPr lang="en-US"/>
          </a:p>
        </p:txBody>
      </p:sp>
    </p:spTree>
    <p:extLst>
      <p:ext uri="{BB962C8B-B14F-4D97-AF65-F5344CB8AC3E}">
        <p14:creationId xmlns:p14="http://schemas.microsoft.com/office/powerpoint/2010/main" val="3388577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Durée totale de la présentation - 30 minutes</a:t>
            </a:r>
          </a:p>
          <a:p>
            <a:pPr marL="171450" indent="-171450">
              <a:buFont typeface="Arial" panose="020B0604020202020204" pitchFamily="34" charset="0"/>
              <a:buChar char="•"/>
            </a:pPr>
            <a:r>
              <a:rPr lang="en-US"/>
              <a:t>Présentation de diapositives - 20 minutes</a:t>
            </a:r>
          </a:p>
          <a:p>
            <a:pPr marL="171450" indent="-171450">
              <a:buFont typeface="Arial" panose="020B0604020202020204" pitchFamily="34" charset="0"/>
              <a:buChar char="•"/>
            </a:pPr>
            <a:r>
              <a:rPr lang="en-US"/>
              <a:t>Activité de planification individuelle - 10 minutes</a:t>
            </a:r>
          </a:p>
          <a:p>
            <a:endParaRPr lang="en-US"/>
          </a:p>
        </p:txBody>
      </p:sp>
      <p:sp>
        <p:nvSpPr>
          <p:cNvPr id="4" name="Slide Number Placeholder 3"/>
          <p:cNvSpPr>
            <a:spLocks noGrp="1"/>
          </p:cNvSpPr>
          <p:nvPr>
            <p:ph type="sldNum" sz="quarter" idx="5"/>
          </p:nvPr>
        </p:nvSpPr>
        <p:spPr/>
        <p:txBody>
          <a:bodyPr/>
          <a:lstStyle/>
          <a:p>
            <a:fld id="{6CCC8316-FB35-4AC8-984C-370EF0F37AED}" type="slidenum">
              <a:rPr lang="en-US" smtClean="0"/>
              <a:t>1</a:t>
            </a:fld>
            <a:endParaRPr lang="en-US"/>
          </a:p>
        </p:txBody>
      </p:sp>
    </p:spTree>
    <p:extLst>
      <p:ext uri="{BB962C8B-B14F-4D97-AF65-F5344CB8AC3E}">
        <p14:creationId xmlns:p14="http://schemas.microsoft.com/office/powerpoint/2010/main" val="10637900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Dites :</a:t>
            </a:r>
          </a:p>
          <a:p>
            <a:pPr marL="171450" indent="-171450">
              <a:buFontTx/>
              <a:buChar char="-"/>
            </a:pPr>
            <a:r>
              <a:rPr lang="en-US"/>
              <a:t>Il n'est pas nécessaire de recréer la roue !  Special Olympics a créé de nombreux graphiques et informations sur la santé que vous pouvez utiliser.</a:t>
            </a:r>
          </a:p>
          <a:p>
            <a:pPr marL="171450" indent="-171450">
              <a:buFontTx/>
              <a:buChar char="-"/>
            </a:pPr>
            <a:endParaRPr lang="en-US"/>
          </a:p>
          <a:p>
            <a:pPr marL="0" indent="0">
              <a:buFontTx/>
              <a:buNone/>
            </a:pPr>
            <a:r>
              <a:rPr lang="en-US"/>
              <a:t>Note du Facilitateur :</a:t>
            </a:r>
          </a:p>
          <a:p>
            <a:pPr marL="171450" indent="-171450">
              <a:buFont typeface="Arial" panose="020B0604020202020204" pitchFamily="34" charset="0"/>
              <a:buChar char="•"/>
            </a:pPr>
            <a:r>
              <a:rPr lang="en-US"/>
              <a:t>Demandez aux </a:t>
            </a:r>
            <a:r>
              <a:rPr lang="en-US" baseline="0"/>
              <a:t>Ambassadeurs de la santé de parcourir les ressources déjà créées ! </a:t>
            </a:r>
          </a:p>
        </p:txBody>
      </p:sp>
      <p:sp>
        <p:nvSpPr>
          <p:cNvPr id="4" name="Slide Number Placeholder 3"/>
          <p:cNvSpPr>
            <a:spLocks noGrp="1"/>
          </p:cNvSpPr>
          <p:nvPr>
            <p:ph type="sldNum" sz="quarter" idx="10"/>
          </p:nvPr>
        </p:nvSpPr>
        <p:spPr/>
        <p:txBody>
          <a:bodyPr/>
          <a:lstStyle/>
          <a:p>
            <a:fld id="{1AC5CC87-18D6-2949-8A9C-E6692CDF0070}" type="slidenum">
              <a:rPr lang="en-US" smtClean="0"/>
              <a:t>11</a:t>
            </a:fld>
            <a:endParaRPr lang="en-US"/>
          </a:p>
        </p:txBody>
      </p:sp>
    </p:spTree>
    <p:extLst>
      <p:ext uri="{BB962C8B-B14F-4D97-AF65-F5344CB8AC3E}">
        <p14:creationId xmlns:p14="http://schemas.microsoft.com/office/powerpoint/2010/main" val="19696457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Dites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a:t>Vous avez un public d'autres athlètes qui attendent de vous entendre !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Une fois que vous avez </a:t>
            </a:r>
            <a:r>
              <a:rPr lang="en-US" baseline="0"/>
              <a:t>compris comment vous allez vous activer sur les médias sociaux, il est important que vous créiez un plan pour maintenir votre présence !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a:t>Il s'agit d'une ligne directrice pour planifier la manière dont vous utiliserez les médias sociaux au cours des six premiers mois de votre activité d'Ambassadeur de santé. </a:t>
            </a:r>
          </a:p>
          <a:p>
            <a:endParaRPr lang="en-US"/>
          </a:p>
        </p:txBody>
      </p:sp>
      <p:sp>
        <p:nvSpPr>
          <p:cNvPr id="4" name="Slide Number Placeholder 3"/>
          <p:cNvSpPr>
            <a:spLocks noGrp="1"/>
          </p:cNvSpPr>
          <p:nvPr>
            <p:ph type="sldNum" sz="quarter" idx="10"/>
          </p:nvPr>
        </p:nvSpPr>
        <p:spPr/>
        <p:txBody>
          <a:bodyPr/>
          <a:lstStyle/>
          <a:p>
            <a:fld id="{1AC5CC87-18D6-2949-8A9C-E6692CDF0070}" type="slidenum">
              <a:rPr lang="en-US" smtClean="0"/>
              <a:t>12</a:t>
            </a:fld>
            <a:endParaRPr lang="en-US"/>
          </a:p>
        </p:txBody>
      </p:sp>
    </p:spTree>
    <p:extLst>
      <p:ext uri="{BB962C8B-B14F-4D97-AF65-F5344CB8AC3E}">
        <p14:creationId xmlns:p14="http://schemas.microsoft.com/office/powerpoint/2010/main" val="9461910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Dites :</a:t>
            </a:r>
          </a:p>
          <a:p>
            <a:pPr marL="171450" indent="-171450">
              <a:buFontTx/>
              <a:buChar char="-"/>
            </a:pPr>
            <a:r>
              <a:rPr lang="en-US"/>
              <a:t>Les défis sont un excellent moyen d'activer un groupe de personnes sur les médias sociaux autour de la santé.  </a:t>
            </a:r>
          </a:p>
          <a:p>
            <a:pPr marL="171450" indent="-171450">
              <a:buFontTx/>
              <a:buChar char="-"/>
            </a:pPr>
            <a:r>
              <a:rPr lang="en-US"/>
              <a:t>Quelqu'un peut-il nous faire part d'un défi de santé qu'il a vu ou auquel il a participé ?</a:t>
            </a:r>
          </a:p>
          <a:p>
            <a:endParaRPr lang="en-US"/>
          </a:p>
        </p:txBody>
      </p:sp>
      <p:sp>
        <p:nvSpPr>
          <p:cNvPr id="4" name="Slide Number Placeholder 3"/>
          <p:cNvSpPr>
            <a:spLocks noGrp="1"/>
          </p:cNvSpPr>
          <p:nvPr>
            <p:ph type="sldNum" sz="quarter" idx="10"/>
          </p:nvPr>
        </p:nvSpPr>
        <p:spPr/>
        <p:txBody>
          <a:bodyPr/>
          <a:lstStyle/>
          <a:p>
            <a:fld id="{1AC5CC87-18D6-2949-8A9C-E6692CDF0070}" type="slidenum">
              <a:rPr lang="en-US" smtClean="0"/>
              <a:t>13</a:t>
            </a:fld>
            <a:endParaRPr lang="en-US"/>
          </a:p>
        </p:txBody>
      </p:sp>
    </p:spTree>
    <p:extLst>
      <p:ext uri="{BB962C8B-B14F-4D97-AF65-F5344CB8AC3E}">
        <p14:creationId xmlns:p14="http://schemas.microsoft.com/office/powerpoint/2010/main" val="25351341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Dites :</a:t>
            </a:r>
          </a:p>
          <a:p>
            <a:pPr marL="171450" indent="-171450">
              <a:buFont typeface="Arial" panose="020B0604020202020204" pitchFamily="34" charset="0"/>
              <a:buChar char="•"/>
            </a:pPr>
            <a:r>
              <a:rPr lang="en-US"/>
              <a:t>Voici quelques autres idées de défis.</a:t>
            </a:r>
          </a:p>
          <a:p>
            <a:pPr marL="0" indent="0">
              <a:buFont typeface="Arial" panose="020B0604020202020204" pitchFamily="34" charset="0"/>
              <a:buNone/>
            </a:pPr>
            <a:endParaRPr lang="en-US"/>
          </a:p>
        </p:txBody>
      </p:sp>
      <p:sp>
        <p:nvSpPr>
          <p:cNvPr id="4" name="Slide Number Placeholder 3"/>
          <p:cNvSpPr>
            <a:spLocks noGrp="1"/>
          </p:cNvSpPr>
          <p:nvPr>
            <p:ph type="sldNum" sz="quarter" idx="10"/>
          </p:nvPr>
        </p:nvSpPr>
        <p:spPr/>
        <p:txBody>
          <a:bodyPr/>
          <a:lstStyle/>
          <a:p>
            <a:fld id="{1AC5CC87-18D6-2949-8A9C-E6692CDF0070}" type="slidenum">
              <a:rPr lang="en-US" smtClean="0"/>
              <a:t>14</a:t>
            </a:fld>
            <a:endParaRPr lang="en-US"/>
          </a:p>
        </p:txBody>
      </p:sp>
    </p:spTree>
    <p:extLst>
      <p:ext uri="{BB962C8B-B14F-4D97-AF65-F5344CB8AC3E}">
        <p14:creationId xmlns:p14="http://schemas.microsoft.com/office/powerpoint/2010/main" val="3228929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Dites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 Qui n'aime pas une bonne photo de nourriture ? </a:t>
            </a:r>
          </a:p>
          <a:p>
            <a:endParaRPr lang="en-US"/>
          </a:p>
        </p:txBody>
      </p:sp>
      <p:sp>
        <p:nvSpPr>
          <p:cNvPr id="4" name="Slide Number Placeholder 3"/>
          <p:cNvSpPr>
            <a:spLocks noGrp="1"/>
          </p:cNvSpPr>
          <p:nvPr>
            <p:ph type="sldNum" sz="quarter" idx="10"/>
          </p:nvPr>
        </p:nvSpPr>
        <p:spPr/>
        <p:txBody>
          <a:bodyPr/>
          <a:lstStyle/>
          <a:p>
            <a:fld id="{1AC5CC87-18D6-2949-8A9C-E6692CDF0070}" type="slidenum">
              <a:rPr lang="en-US" smtClean="0"/>
              <a:t>15</a:t>
            </a:fld>
            <a:endParaRPr lang="en-US"/>
          </a:p>
        </p:txBody>
      </p:sp>
    </p:spTree>
    <p:extLst>
      <p:ext uri="{BB962C8B-B14F-4D97-AF65-F5344CB8AC3E}">
        <p14:creationId xmlns:p14="http://schemas.microsoft.com/office/powerpoint/2010/main" val="41811682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321457" rtl="0" eaLnBrk="1" fontAlgn="auto" latinLnBrk="0" hangingPunct="1">
              <a:lnSpc>
                <a:spcPct val="100000"/>
              </a:lnSpc>
              <a:spcBef>
                <a:spcPts val="0"/>
              </a:spcBef>
              <a:spcAft>
                <a:spcPts val="0"/>
              </a:spcAft>
              <a:buClrTx/>
              <a:buSzTx/>
              <a:buFontTx/>
              <a:buNone/>
              <a:tabLst/>
              <a:defRPr/>
            </a:pPr>
            <a:r>
              <a:rPr lang="en-US"/>
              <a:t>Dites :</a:t>
            </a:r>
          </a:p>
          <a:p>
            <a:pPr marL="171450" marR="0" lvl="0" indent="-171450" algn="l" defTabSz="32145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a:t>Il est important pour les Ambassadeurs de la santé de prendre des nouvelles de leur réseau social et de voir comment ils vont. </a:t>
            </a:r>
          </a:p>
          <a:p>
            <a:pPr marL="171450" marR="0" lvl="0" indent="-171450" algn="l" defTabSz="32145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a:t>C'est une excellente occasion d'obtenir des recommandations de la part de vos amis et des membres de l'auditoire sur la manière dont vous pouvez vous améliorer dans votre rôle d'Ambassadeur de la santé. </a:t>
            </a:r>
            <a:endParaRPr lang="en-US"/>
          </a:p>
          <a:p>
            <a:pPr marL="0" marR="0" lvl="0" indent="0" algn="l" defTabSz="321457" rtl="0" eaLnBrk="1" fontAlgn="auto" latinLnBrk="0" hangingPunct="1">
              <a:lnSpc>
                <a:spcPct val="100000"/>
              </a:lnSpc>
              <a:spcBef>
                <a:spcPts val="0"/>
              </a:spcBef>
              <a:spcAft>
                <a:spcPts val="0"/>
              </a:spcAft>
              <a:buClrTx/>
              <a:buSzTx/>
              <a:buFontTx/>
              <a:buNone/>
              <a:tabLst/>
              <a:defRPr/>
            </a:pPr>
            <a:endParaRPr lang="en-US"/>
          </a:p>
          <a:p>
            <a:pPr marL="0" marR="0" lvl="0" indent="0" algn="l" defTabSz="321457" rtl="0" eaLnBrk="1" fontAlgn="auto" latinLnBrk="0" hangingPunct="1">
              <a:lnSpc>
                <a:spcPct val="100000"/>
              </a:lnSpc>
              <a:spcBef>
                <a:spcPts val="0"/>
              </a:spcBef>
              <a:spcAft>
                <a:spcPts val="0"/>
              </a:spcAft>
              <a:buClrTx/>
              <a:buSzTx/>
              <a:buFontTx/>
              <a:buNone/>
              <a:tabLst/>
              <a:defRPr/>
            </a:pPr>
            <a:r>
              <a:rPr lang="en-US"/>
              <a:t>*Voir aussi le </a:t>
            </a:r>
            <a:r>
              <a:rPr lang="en-US" baseline="0"/>
              <a:t>document de </a:t>
            </a:r>
            <a:r>
              <a:rPr lang="en-US"/>
              <a:t>planification</a:t>
            </a:r>
          </a:p>
          <a:p>
            <a:endParaRPr lang="en-US"/>
          </a:p>
        </p:txBody>
      </p:sp>
      <p:sp>
        <p:nvSpPr>
          <p:cNvPr id="4" name="Slide Number Placeholder 3"/>
          <p:cNvSpPr>
            <a:spLocks noGrp="1"/>
          </p:cNvSpPr>
          <p:nvPr>
            <p:ph type="sldNum" sz="quarter" idx="10"/>
          </p:nvPr>
        </p:nvSpPr>
        <p:spPr/>
        <p:txBody>
          <a:bodyPr/>
          <a:lstStyle/>
          <a:p>
            <a:fld id="{1AC5CC87-18D6-2949-8A9C-E6692CDF0070}" type="slidenum">
              <a:rPr lang="en-US" smtClean="0"/>
              <a:t>16</a:t>
            </a:fld>
            <a:endParaRPr lang="en-US"/>
          </a:p>
        </p:txBody>
      </p:sp>
    </p:spTree>
    <p:extLst>
      <p:ext uri="{BB962C8B-B14F-4D97-AF65-F5344CB8AC3E}">
        <p14:creationId xmlns:p14="http://schemas.microsoft.com/office/powerpoint/2010/main" val="5080690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Dites :</a:t>
            </a:r>
          </a:p>
          <a:p>
            <a:pPr marL="171450" indent="-171450">
              <a:buFont typeface="Arial" panose="020B0604020202020204" pitchFamily="34" charset="0"/>
              <a:buChar char="•"/>
            </a:pPr>
            <a:r>
              <a:rPr lang="en-US"/>
              <a:t>Le partage des réussites </a:t>
            </a:r>
            <a:r>
              <a:rPr lang="en-US" baseline="0"/>
              <a:t>est important pour aider les gens à rester motivés, en particulier dans le monde de la santé et de la forme physique. </a:t>
            </a:r>
          </a:p>
          <a:p>
            <a:pPr marL="171450" indent="-171450">
              <a:buFont typeface="Arial" panose="020B0604020202020204" pitchFamily="34" charset="0"/>
              <a:buChar char="•"/>
            </a:pPr>
            <a:r>
              <a:rPr lang="en-US" baseline="0"/>
              <a:t>Les Ambassadeursur de la santé devraient non seulement partager leurs progrès sur les médias sociaux, mais aussi s'adresser aux membres de leur groupe pour savoir comment ils s'en sortent, soit en postant une question, soit en posant la question en privé. </a:t>
            </a:r>
            <a:endParaRPr lang="en-US"/>
          </a:p>
        </p:txBody>
      </p:sp>
      <p:sp>
        <p:nvSpPr>
          <p:cNvPr id="4" name="Slide Number Placeholder 3"/>
          <p:cNvSpPr>
            <a:spLocks noGrp="1"/>
          </p:cNvSpPr>
          <p:nvPr>
            <p:ph type="sldNum" sz="quarter" idx="10"/>
          </p:nvPr>
        </p:nvSpPr>
        <p:spPr/>
        <p:txBody>
          <a:bodyPr/>
          <a:lstStyle/>
          <a:p>
            <a:fld id="{1AC5CC87-18D6-2949-8A9C-E6692CDF0070}" type="slidenum">
              <a:rPr lang="en-US" smtClean="0"/>
              <a:t>17</a:t>
            </a:fld>
            <a:endParaRPr lang="en-US"/>
          </a:p>
        </p:txBody>
      </p:sp>
    </p:spTree>
    <p:extLst>
      <p:ext uri="{BB962C8B-B14F-4D97-AF65-F5344CB8AC3E}">
        <p14:creationId xmlns:p14="http://schemas.microsoft.com/office/powerpoint/2010/main" val="12016802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321457" rtl="0" eaLnBrk="1" fontAlgn="auto" latinLnBrk="0" hangingPunct="1">
              <a:lnSpc>
                <a:spcPct val="100000"/>
              </a:lnSpc>
              <a:spcBef>
                <a:spcPts val="0"/>
              </a:spcBef>
              <a:spcAft>
                <a:spcPts val="0"/>
              </a:spcAft>
              <a:buClrTx/>
              <a:buSzTx/>
              <a:buFontTx/>
              <a:buNone/>
              <a:tabLst/>
              <a:defRPr/>
            </a:pPr>
            <a:r>
              <a:rPr lang="en-US"/>
              <a:t>Dites :</a:t>
            </a:r>
          </a:p>
          <a:p>
            <a:pPr marL="171450" marR="0" lvl="0" indent="-171450" algn="l" defTabSz="32145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Pour </a:t>
            </a:r>
            <a:r>
              <a:rPr lang="en-US" baseline="0"/>
              <a:t>certains d'entre vous, la création d'un plan physique sera un bon moyen de suivre vos groupes de médias sociaux. Toutefois, il ne s'agit pas d'une solution unique. Si quelqu'un ne veut pas fixer de limite, il n'est pas obligé de le faire.</a:t>
            </a:r>
          </a:p>
          <a:p>
            <a:pPr marL="0" marR="0" lvl="0" indent="0" algn="l" defTabSz="321457"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a:p>
          <a:p>
            <a:pPr marL="0" marR="0" lvl="0" indent="0" algn="l" defTabSz="321457" rtl="0" eaLnBrk="1" fontAlgn="auto" latinLnBrk="0" hangingPunct="1">
              <a:lnSpc>
                <a:spcPct val="100000"/>
              </a:lnSpc>
              <a:spcBef>
                <a:spcPts val="0"/>
              </a:spcBef>
              <a:spcAft>
                <a:spcPts val="0"/>
              </a:spcAft>
              <a:buClrTx/>
              <a:buSzTx/>
              <a:buFontTx/>
              <a:buNone/>
              <a:tabLst/>
              <a:defRPr/>
            </a:pPr>
            <a:endParaRPr lang="en-US"/>
          </a:p>
          <a:p>
            <a:endParaRPr lang="en-US"/>
          </a:p>
        </p:txBody>
      </p:sp>
      <p:sp>
        <p:nvSpPr>
          <p:cNvPr id="4" name="Slide Number Placeholder 3"/>
          <p:cNvSpPr>
            <a:spLocks noGrp="1"/>
          </p:cNvSpPr>
          <p:nvPr>
            <p:ph type="sldNum" sz="quarter" idx="10"/>
          </p:nvPr>
        </p:nvSpPr>
        <p:spPr/>
        <p:txBody>
          <a:bodyPr/>
          <a:lstStyle/>
          <a:p>
            <a:fld id="{1AC5CC87-18D6-2949-8A9C-E6692CDF0070}" type="slidenum">
              <a:rPr lang="en-US" smtClean="0"/>
              <a:t>18</a:t>
            </a:fld>
            <a:endParaRPr lang="en-US"/>
          </a:p>
        </p:txBody>
      </p:sp>
    </p:spTree>
    <p:extLst>
      <p:ext uri="{BB962C8B-B14F-4D97-AF65-F5344CB8AC3E}">
        <p14:creationId xmlns:p14="http://schemas.microsoft.com/office/powerpoint/2010/main" val="29166752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Durée totale - 10 minutes</a:t>
            </a:r>
          </a:p>
          <a:p>
            <a:r>
              <a:rPr lang="en-US"/>
              <a:t>Ambassadeur de santé/mentor discutent et remplissent le document de planification des médias sociaux - 5 minutes</a:t>
            </a:r>
          </a:p>
          <a:p>
            <a:r>
              <a:rPr lang="en-US"/>
              <a:t>Rapport des groupes - 3 minutes (1 minute par table)</a:t>
            </a:r>
          </a:p>
          <a:p>
            <a:endParaRPr lang="en-US"/>
          </a:p>
          <a:p>
            <a:r>
              <a:rPr lang="en-US"/>
              <a:t>Dites :</a:t>
            </a:r>
          </a:p>
          <a:p>
            <a:pPr marL="171450" indent="-171450">
              <a:buFont typeface="Arial" panose="020B0604020202020204" pitchFamily="34" charset="0"/>
              <a:buChar char="•"/>
            </a:pPr>
            <a:r>
              <a:rPr lang="en-US"/>
              <a:t>Nous allons maintenant prendre quelques minutes pour créer votre plan qui guidera votre activité sur les médias sociaux cette année. </a:t>
            </a:r>
          </a:p>
          <a:p>
            <a:pPr marL="171450" indent="-171450">
              <a:buFont typeface="Arial" panose="020B0604020202020204" pitchFamily="34" charset="0"/>
              <a:buChar char="•"/>
            </a:pPr>
            <a:r>
              <a:rPr lang="en-US"/>
              <a:t>Voici un exemple de plan. (lire les points)</a:t>
            </a:r>
          </a:p>
          <a:p>
            <a:endParaRPr lang="en-US"/>
          </a:p>
          <a:p>
            <a:r>
              <a:rPr lang="en-US"/>
              <a:t>Notes du Facilitateur :</a:t>
            </a:r>
          </a:p>
          <a:p>
            <a:pPr marL="171450" indent="-171450">
              <a:buFont typeface="Arial" panose="020B0604020202020204" pitchFamily="34" charset="0"/>
              <a:buChar char="•"/>
            </a:pPr>
            <a:r>
              <a:rPr lang="en-US"/>
              <a:t>L'Ambassadeur de santé et son mentor doivent remplir ensemble la feuille de travail "Planification des médias sociaux".</a:t>
            </a:r>
          </a:p>
          <a:p>
            <a:pPr marL="171450" indent="-171450">
              <a:buFont typeface="Arial" panose="020B0604020202020204" pitchFamily="34" charset="0"/>
              <a:buChar char="•"/>
            </a:pPr>
            <a:r>
              <a:rPr lang="en-US"/>
              <a:t>Si un athlète ne veut pas utiliser les médias sociaux, ce n'est pas grave !</a:t>
            </a:r>
          </a:p>
        </p:txBody>
      </p:sp>
      <p:sp>
        <p:nvSpPr>
          <p:cNvPr id="4" name="Slide Number Placeholder 3"/>
          <p:cNvSpPr>
            <a:spLocks noGrp="1"/>
          </p:cNvSpPr>
          <p:nvPr>
            <p:ph type="sldNum" sz="quarter" idx="10"/>
          </p:nvPr>
        </p:nvSpPr>
        <p:spPr/>
        <p:txBody>
          <a:bodyPr/>
          <a:lstStyle/>
          <a:p>
            <a:fld id="{1AC5CC87-18D6-2949-8A9C-E6692CDF0070}" type="slidenum">
              <a:rPr lang="en-US" smtClean="0"/>
              <a:t>19</a:t>
            </a:fld>
            <a:endParaRPr lang="en-US"/>
          </a:p>
        </p:txBody>
      </p:sp>
    </p:spTree>
    <p:extLst>
      <p:ext uri="{BB962C8B-B14F-4D97-AF65-F5344CB8AC3E}">
        <p14:creationId xmlns:p14="http://schemas.microsoft.com/office/powerpoint/2010/main" val="1150583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Dites :</a:t>
            </a:r>
          </a:p>
          <a:p>
            <a:pPr marL="171450" indent="-171450">
              <a:buFontTx/>
              <a:buChar char="-"/>
            </a:pPr>
            <a:r>
              <a:rPr lang="en-US"/>
              <a:t>L'objectif de cette session est que </a:t>
            </a:r>
            <a:r>
              <a:rPr lang="en-US" baseline="0"/>
              <a:t>vous repartiez prêt à utiliser vos médias sociaux pour diffuser des messages sur la santé et le bien-être auprès de vos coéquipiers et de la communauté Special Olympics !</a:t>
            </a:r>
          </a:p>
          <a:p>
            <a:pPr marL="171450" indent="-171450">
              <a:buFontTx/>
              <a:buChar char="-"/>
            </a:pPr>
            <a:r>
              <a:rPr lang="en-US" baseline="0"/>
              <a:t>Je veux que vous compreniez que </a:t>
            </a:r>
            <a:r>
              <a:rPr lang="en-US" b="1" baseline="0"/>
              <a:t>cela peut se faire facilement</a:t>
            </a:r>
            <a:r>
              <a:rPr lang="en-US" baseline="0"/>
              <a:t>. </a:t>
            </a:r>
          </a:p>
          <a:p>
            <a:pPr marL="171450" indent="-171450">
              <a:buFontTx/>
              <a:buChar char="-"/>
            </a:pPr>
            <a:r>
              <a:rPr lang="en-US" baseline="0"/>
              <a:t>Cette session va vous </a:t>
            </a:r>
            <a:r>
              <a:rPr lang="en-US" b="1" baseline="0"/>
              <a:t>aider à mettre en place un plan, </a:t>
            </a:r>
            <a:r>
              <a:rPr lang="en-US" baseline="0"/>
              <a:t>afin que vous vous sentiez prêt à vous lancer dans l'aventure une fois rentré chez vous. </a:t>
            </a:r>
          </a:p>
          <a:p>
            <a:endParaRPr lang="en-US" baseline="0"/>
          </a:p>
          <a:p>
            <a:endParaRPr lang="en-US"/>
          </a:p>
        </p:txBody>
      </p:sp>
      <p:sp>
        <p:nvSpPr>
          <p:cNvPr id="4" name="Slide Number Placeholder 3"/>
          <p:cNvSpPr>
            <a:spLocks noGrp="1"/>
          </p:cNvSpPr>
          <p:nvPr>
            <p:ph type="sldNum" sz="quarter" idx="10"/>
          </p:nvPr>
        </p:nvSpPr>
        <p:spPr/>
        <p:txBody>
          <a:bodyPr/>
          <a:lstStyle/>
          <a:p>
            <a:fld id="{1AC5CC87-18D6-2949-8A9C-E6692CDF0070}" type="slidenum">
              <a:rPr lang="en-US" smtClean="0"/>
              <a:t>2</a:t>
            </a:fld>
            <a:endParaRPr lang="en-US"/>
          </a:p>
        </p:txBody>
      </p:sp>
    </p:spTree>
    <p:extLst>
      <p:ext uri="{BB962C8B-B14F-4D97-AF65-F5344CB8AC3E}">
        <p14:creationId xmlns:p14="http://schemas.microsoft.com/office/powerpoint/2010/main" val="1573624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Dites :</a:t>
            </a:r>
            <a:endParaRPr lang="en-US" baseline="0"/>
          </a:p>
          <a:p>
            <a:pPr marL="171450" indent="-171450">
              <a:buFont typeface="Arial" panose="020B0604020202020204" pitchFamily="34" charset="0"/>
              <a:buChar char="•"/>
            </a:pPr>
            <a:r>
              <a:rPr lang="en-US" baseline="0"/>
              <a:t>Les médias sociaux sont de loin le moyen le plus facile et le plus accessible d'atteindre un groupe de personnes à un moment donné. </a:t>
            </a:r>
            <a:endParaRPr lang="en-US"/>
          </a:p>
        </p:txBody>
      </p:sp>
      <p:sp>
        <p:nvSpPr>
          <p:cNvPr id="4" name="Slide Number Placeholder 3"/>
          <p:cNvSpPr>
            <a:spLocks noGrp="1"/>
          </p:cNvSpPr>
          <p:nvPr>
            <p:ph type="sldNum" sz="quarter" idx="10"/>
          </p:nvPr>
        </p:nvSpPr>
        <p:spPr/>
        <p:txBody>
          <a:bodyPr/>
          <a:lstStyle/>
          <a:p>
            <a:fld id="{1AC5CC87-18D6-2949-8A9C-E6692CDF0070}" type="slidenum">
              <a:rPr lang="en-US" smtClean="0"/>
              <a:t>3</a:t>
            </a:fld>
            <a:endParaRPr lang="en-US"/>
          </a:p>
        </p:txBody>
      </p:sp>
    </p:spTree>
    <p:extLst>
      <p:ext uri="{BB962C8B-B14F-4D97-AF65-F5344CB8AC3E}">
        <p14:creationId xmlns:p14="http://schemas.microsoft.com/office/powerpoint/2010/main" val="906315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Dites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Qu'espérez-vous accomplir dans ce rôle ?</a:t>
            </a:r>
            <a:endParaRPr lang="en-US" sz="1200" i="1"/>
          </a:p>
          <a:p>
            <a:endParaRPr lang="en-US"/>
          </a:p>
          <a:p>
            <a:endParaRPr lang="en-US"/>
          </a:p>
          <a:p>
            <a:r>
              <a:rPr lang="en-US"/>
              <a:t>Notes du Facilitateur :</a:t>
            </a:r>
          </a:p>
          <a:p>
            <a:pPr marL="171450" indent="-171450">
              <a:buFont typeface="Arial" panose="020B0604020202020204" pitchFamily="34" charset="0"/>
              <a:buChar char="•"/>
            </a:pPr>
            <a:r>
              <a:rPr lang="en-US"/>
              <a:t>Il est très important de guider vos athlètes dans leur </a:t>
            </a:r>
            <a:r>
              <a:rPr lang="en-US" baseline="0"/>
              <a:t>rôle d'Ambassadeur de la santé.</a:t>
            </a:r>
          </a:p>
          <a:p>
            <a:pPr marL="171450" indent="-171450">
              <a:buFont typeface="Arial" panose="020B0604020202020204" pitchFamily="34" charset="0"/>
              <a:buChar char="•"/>
            </a:pPr>
            <a:r>
              <a:rPr lang="en-US" baseline="0"/>
              <a:t>Demandez-leur s'il y a d'autres choses qu'ils veulent faire dans ce rôle. </a:t>
            </a:r>
          </a:p>
          <a:p>
            <a:endParaRPr lang="en-US" baseline="0"/>
          </a:p>
          <a:p>
            <a:endParaRPr lang="en-US" baseline="0"/>
          </a:p>
          <a:p>
            <a:endParaRPr lang="en-US" baseline="0"/>
          </a:p>
        </p:txBody>
      </p:sp>
      <p:sp>
        <p:nvSpPr>
          <p:cNvPr id="4" name="Slide Number Placeholder 3"/>
          <p:cNvSpPr>
            <a:spLocks noGrp="1"/>
          </p:cNvSpPr>
          <p:nvPr>
            <p:ph type="sldNum" sz="quarter" idx="10"/>
          </p:nvPr>
        </p:nvSpPr>
        <p:spPr/>
        <p:txBody>
          <a:bodyPr/>
          <a:lstStyle/>
          <a:p>
            <a:fld id="{1AC5CC87-18D6-2949-8A9C-E6692CDF0070}" type="slidenum">
              <a:rPr lang="en-US" smtClean="0"/>
              <a:t>4</a:t>
            </a:fld>
            <a:endParaRPr lang="en-US"/>
          </a:p>
        </p:txBody>
      </p:sp>
    </p:spTree>
    <p:extLst>
      <p:ext uri="{BB962C8B-B14F-4D97-AF65-F5344CB8AC3E}">
        <p14:creationId xmlns:p14="http://schemas.microsoft.com/office/powerpoint/2010/main" val="4045773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 du Facilitateur :</a:t>
            </a:r>
          </a:p>
          <a:p>
            <a:pPr marL="171450" indent="-171450">
              <a:buFontTx/>
              <a:buChar char="-"/>
            </a:pPr>
            <a:r>
              <a:rPr lang="en-US"/>
              <a:t>Demandez aux groupes de discuter de ces questions à leur table. (4 minutes)</a:t>
            </a:r>
          </a:p>
          <a:p>
            <a:pPr marL="171450" indent="-171450">
              <a:buFontTx/>
              <a:buChar char="-"/>
            </a:pPr>
            <a:r>
              <a:rPr lang="en-US"/>
              <a:t>Demandez à une table de partager ses réponses avec tout le monde. (1 minute)</a:t>
            </a:r>
          </a:p>
        </p:txBody>
      </p:sp>
      <p:sp>
        <p:nvSpPr>
          <p:cNvPr id="4" name="Slide Number Placeholder 3"/>
          <p:cNvSpPr>
            <a:spLocks noGrp="1"/>
          </p:cNvSpPr>
          <p:nvPr>
            <p:ph type="sldNum" sz="quarter" idx="10"/>
          </p:nvPr>
        </p:nvSpPr>
        <p:spPr/>
        <p:txBody>
          <a:bodyPr/>
          <a:lstStyle/>
          <a:p>
            <a:fld id="{1AC5CC87-18D6-2949-8A9C-E6692CDF0070}" type="slidenum">
              <a:rPr lang="en-US" smtClean="0"/>
              <a:t>5</a:t>
            </a:fld>
            <a:endParaRPr lang="en-US"/>
          </a:p>
        </p:txBody>
      </p:sp>
    </p:spTree>
    <p:extLst>
      <p:ext uri="{BB962C8B-B14F-4D97-AF65-F5344CB8AC3E}">
        <p14:creationId xmlns:p14="http://schemas.microsoft.com/office/powerpoint/2010/main" val="4113130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 du Facilitateur :</a:t>
            </a:r>
          </a:p>
          <a:p>
            <a:pPr marL="171450" indent="-171450">
              <a:buFont typeface="Arial" panose="020B0604020202020204" pitchFamily="34" charset="0"/>
              <a:buChar char="•"/>
            </a:pPr>
            <a:r>
              <a:rPr lang="en-US"/>
              <a:t>Il est important que les athlètes comprennent qu'ils sont des leaders dans </a:t>
            </a:r>
            <a:r>
              <a:rPr lang="en-US" baseline="0"/>
              <a:t>ce rôle. Voici quelques conseils pour les aider à trouver leur voix en tant que leaders au sein du mouvement Special Olympics Health. </a:t>
            </a:r>
            <a:endParaRPr lang="en-US"/>
          </a:p>
        </p:txBody>
      </p:sp>
      <p:sp>
        <p:nvSpPr>
          <p:cNvPr id="4" name="Slide Number Placeholder 3"/>
          <p:cNvSpPr>
            <a:spLocks noGrp="1"/>
          </p:cNvSpPr>
          <p:nvPr>
            <p:ph type="sldNum" sz="quarter" idx="10"/>
          </p:nvPr>
        </p:nvSpPr>
        <p:spPr/>
        <p:txBody>
          <a:bodyPr/>
          <a:lstStyle/>
          <a:p>
            <a:fld id="{1AC5CC87-18D6-2949-8A9C-E6692CDF0070}" type="slidenum">
              <a:rPr lang="en-US" smtClean="0"/>
              <a:t>6</a:t>
            </a:fld>
            <a:endParaRPr lang="en-US"/>
          </a:p>
        </p:txBody>
      </p:sp>
    </p:spTree>
    <p:extLst>
      <p:ext uri="{BB962C8B-B14F-4D97-AF65-F5344CB8AC3E}">
        <p14:creationId xmlns:p14="http://schemas.microsoft.com/office/powerpoint/2010/main" val="2634564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Dites :</a:t>
            </a:r>
          </a:p>
          <a:p>
            <a:pPr marL="171450" indent="-171450">
              <a:buFont typeface="Arial" panose="020B0604020202020204" pitchFamily="34" charset="0"/>
              <a:buChar char="•"/>
            </a:pPr>
            <a:r>
              <a:rPr lang="en-US"/>
              <a:t>Chacun a son </a:t>
            </a:r>
            <a:r>
              <a:rPr lang="en-US" baseline="0"/>
              <a:t>propre style et veut faire les choses différemment. </a:t>
            </a:r>
          </a:p>
          <a:p>
            <a:pPr marL="171450" indent="-171450">
              <a:buFont typeface="Arial" panose="020B0604020202020204" pitchFamily="34" charset="0"/>
              <a:buChar char="•"/>
            </a:pPr>
            <a:r>
              <a:rPr lang="en-US" baseline="0"/>
              <a:t>Voici les moyens que nous recommandons pour utiliser les médias sociaux, mais quelqu'un a-t-il une autre idée ?</a:t>
            </a:r>
          </a:p>
          <a:p>
            <a:endParaRPr lang="en-US" baseline="0"/>
          </a:p>
          <a:p>
            <a:r>
              <a:rPr lang="en-US" baseline="0"/>
              <a:t>Notes du Facilitateur :</a:t>
            </a:r>
          </a:p>
          <a:p>
            <a:pPr marL="171450" indent="-171450">
              <a:buFont typeface="Arial" panose="020B0604020202020204" pitchFamily="34" charset="0"/>
              <a:buChar char="•"/>
            </a:pPr>
            <a:r>
              <a:rPr lang="en-US" baseline="0"/>
              <a:t>Ces idées d'activation sont classées par ordre décroissant de complexité. </a:t>
            </a:r>
          </a:p>
          <a:p>
            <a:pPr marL="171450" indent="-171450">
              <a:buFont typeface="Arial" panose="020B0604020202020204" pitchFamily="34" charset="0"/>
              <a:buChar char="•"/>
            </a:pPr>
            <a:r>
              <a:rPr lang="en-US" baseline="0"/>
              <a:t>Les diapositives suivantes montrent à quoi cela ressemble. </a:t>
            </a:r>
          </a:p>
          <a:p>
            <a:endParaRPr lang="en-US" baseline="0"/>
          </a:p>
          <a:p>
            <a:endParaRPr lang="en-US" baseline="0"/>
          </a:p>
          <a:p>
            <a:endParaRPr lang="en-US" baseline="0"/>
          </a:p>
          <a:p>
            <a:endParaRPr lang="en-US" baseline="0"/>
          </a:p>
          <a:p>
            <a:endParaRPr lang="en-US"/>
          </a:p>
        </p:txBody>
      </p:sp>
      <p:sp>
        <p:nvSpPr>
          <p:cNvPr id="4" name="Slide Number Placeholder 3"/>
          <p:cNvSpPr>
            <a:spLocks noGrp="1"/>
          </p:cNvSpPr>
          <p:nvPr>
            <p:ph type="sldNum" sz="quarter" idx="10"/>
          </p:nvPr>
        </p:nvSpPr>
        <p:spPr/>
        <p:txBody>
          <a:bodyPr/>
          <a:lstStyle/>
          <a:p>
            <a:fld id="{1AC5CC87-18D6-2949-8A9C-E6692CDF0070}" type="slidenum">
              <a:rPr lang="en-US" smtClean="0"/>
              <a:t>7</a:t>
            </a:fld>
            <a:endParaRPr lang="en-US"/>
          </a:p>
        </p:txBody>
      </p:sp>
    </p:spTree>
    <p:extLst>
      <p:ext uri="{BB962C8B-B14F-4D97-AF65-F5344CB8AC3E}">
        <p14:creationId xmlns:p14="http://schemas.microsoft.com/office/powerpoint/2010/main" val="3321023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321457" rtl="0" eaLnBrk="1" fontAlgn="auto" latinLnBrk="0" hangingPunct="1">
              <a:lnSpc>
                <a:spcPct val="100000"/>
              </a:lnSpc>
              <a:spcBef>
                <a:spcPts val="0"/>
              </a:spcBef>
              <a:spcAft>
                <a:spcPts val="0"/>
              </a:spcAft>
              <a:buClrTx/>
              <a:buSzTx/>
              <a:buFontTx/>
              <a:buNone/>
              <a:tabLst/>
              <a:defRPr/>
            </a:pPr>
            <a:r>
              <a:rPr lang="en-US"/>
              <a:t>Note du Facilitateur :</a:t>
            </a:r>
          </a:p>
          <a:p>
            <a:pPr marL="0" marR="0" lvl="0" indent="0" algn="l" defTabSz="321457" rtl="0" eaLnBrk="1" fontAlgn="auto" latinLnBrk="0" hangingPunct="1">
              <a:lnSpc>
                <a:spcPct val="100000"/>
              </a:lnSpc>
              <a:spcBef>
                <a:spcPts val="0"/>
              </a:spcBef>
              <a:spcAft>
                <a:spcPts val="0"/>
              </a:spcAft>
              <a:buClrTx/>
              <a:buSzTx/>
              <a:buFontTx/>
              <a:buNone/>
              <a:tabLst/>
              <a:defRPr/>
            </a:pPr>
            <a:r>
              <a:rPr lang="en-US"/>
              <a:t>- Ce </a:t>
            </a:r>
            <a:r>
              <a:rPr lang="en-US" baseline="0"/>
              <a:t>lien vous explique comment créer une page : https://www.facebook.com/pages/creation/</a:t>
            </a:r>
          </a:p>
          <a:p>
            <a:endParaRPr lang="en-US"/>
          </a:p>
        </p:txBody>
      </p:sp>
      <p:sp>
        <p:nvSpPr>
          <p:cNvPr id="4" name="Slide Number Placeholder 3"/>
          <p:cNvSpPr>
            <a:spLocks noGrp="1"/>
          </p:cNvSpPr>
          <p:nvPr>
            <p:ph type="sldNum" sz="quarter" idx="10"/>
          </p:nvPr>
        </p:nvSpPr>
        <p:spPr/>
        <p:txBody>
          <a:bodyPr/>
          <a:lstStyle/>
          <a:p>
            <a:fld id="{1AC5CC87-18D6-2949-8A9C-E6692CDF0070}" type="slidenum">
              <a:rPr lang="en-US" smtClean="0"/>
              <a:t>9</a:t>
            </a:fld>
            <a:endParaRPr lang="en-US"/>
          </a:p>
        </p:txBody>
      </p:sp>
    </p:spTree>
    <p:extLst>
      <p:ext uri="{BB962C8B-B14F-4D97-AF65-F5344CB8AC3E}">
        <p14:creationId xmlns:p14="http://schemas.microsoft.com/office/powerpoint/2010/main" val="2920720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321457" rtl="0" eaLnBrk="1" fontAlgn="auto" latinLnBrk="0" hangingPunct="1">
              <a:lnSpc>
                <a:spcPct val="100000"/>
              </a:lnSpc>
              <a:spcBef>
                <a:spcPts val="0"/>
              </a:spcBef>
              <a:spcAft>
                <a:spcPts val="0"/>
              </a:spcAft>
              <a:buClrTx/>
              <a:buSzTx/>
              <a:buFontTx/>
              <a:buNone/>
              <a:tabLst/>
              <a:defRPr/>
            </a:pPr>
            <a:r>
              <a:rPr lang="en-US" baseline="0"/>
              <a:t>Ce lien vous montrera comment créer un groupe privé : https://www.facebook.com/help/167970719931213/</a:t>
            </a:r>
          </a:p>
          <a:p>
            <a:endParaRPr lang="en-US"/>
          </a:p>
        </p:txBody>
      </p:sp>
      <p:sp>
        <p:nvSpPr>
          <p:cNvPr id="4" name="Slide Number Placeholder 3"/>
          <p:cNvSpPr>
            <a:spLocks noGrp="1"/>
          </p:cNvSpPr>
          <p:nvPr>
            <p:ph type="sldNum" sz="quarter" idx="10"/>
          </p:nvPr>
        </p:nvSpPr>
        <p:spPr/>
        <p:txBody>
          <a:bodyPr/>
          <a:lstStyle/>
          <a:p>
            <a:fld id="{1AC5CC87-18D6-2949-8A9C-E6692CDF0070}" type="slidenum">
              <a:rPr lang="en-US" smtClean="0"/>
              <a:t>10</a:t>
            </a:fld>
            <a:endParaRPr lang="en-US"/>
          </a:p>
        </p:txBody>
      </p:sp>
    </p:spTree>
    <p:extLst>
      <p:ext uri="{BB962C8B-B14F-4D97-AF65-F5344CB8AC3E}">
        <p14:creationId xmlns:p14="http://schemas.microsoft.com/office/powerpoint/2010/main" val="1409624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8421752-013A-F846-A224-C050C598DA3C}"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DEDA7-8FE2-BE49-B2EE-5CB0341EADE5}" type="slidenum">
              <a:rPr lang="en-US" smtClean="0"/>
              <a:t>‹#›</a:t>
            </a:fld>
            <a:endParaRPr lang="en-US"/>
          </a:p>
        </p:txBody>
      </p:sp>
    </p:spTree>
    <p:extLst>
      <p:ext uri="{BB962C8B-B14F-4D97-AF65-F5344CB8AC3E}">
        <p14:creationId xmlns:p14="http://schemas.microsoft.com/office/powerpoint/2010/main" val="1384778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421752-013A-F846-A224-C050C598DA3C}"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DEDA7-8FE2-BE49-B2EE-5CB0341EADE5}" type="slidenum">
              <a:rPr lang="en-US" smtClean="0"/>
              <a:t>‹#›</a:t>
            </a:fld>
            <a:endParaRPr lang="en-US"/>
          </a:p>
        </p:txBody>
      </p:sp>
    </p:spTree>
    <p:extLst>
      <p:ext uri="{BB962C8B-B14F-4D97-AF65-F5344CB8AC3E}">
        <p14:creationId xmlns:p14="http://schemas.microsoft.com/office/powerpoint/2010/main" val="465299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421752-013A-F846-A224-C050C598DA3C}"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DEDA7-8FE2-BE49-B2EE-5CB0341EADE5}" type="slidenum">
              <a:rPr lang="en-US" smtClean="0"/>
              <a:t>‹#›</a:t>
            </a:fld>
            <a:endParaRPr lang="en-US"/>
          </a:p>
        </p:txBody>
      </p:sp>
    </p:spTree>
    <p:extLst>
      <p:ext uri="{BB962C8B-B14F-4D97-AF65-F5344CB8AC3E}">
        <p14:creationId xmlns:p14="http://schemas.microsoft.com/office/powerpoint/2010/main" val="12925359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9CC6F34-350C-9D48-A06E-294113D0B0B9}"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F43A04-39EC-6A40-89AD-6AAB51D20199}" type="slidenum">
              <a:rPr lang="en-US" smtClean="0"/>
              <a:t>‹#›</a:t>
            </a:fld>
            <a:endParaRPr lang="en-US"/>
          </a:p>
        </p:txBody>
      </p:sp>
    </p:spTree>
    <p:extLst>
      <p:ext uri="{BB962C8B-B14F-4D97-AF65-F5344CB8AC3E}">
        <p14:creationId xmlns:p14="http://schemas.microsoft.com/office/powerpoint/2010/main" val="15804908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CC6F34-350C-9D48-A06E-294113D0B0B9}"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F43A04-39EC-6A40-89AD-6AAB51D20199}" type="slidenum">
              <a:rPr lang="en-US" smtClean="0"/>
              <a:t>‹#›</a:t>
            </a:fld>
            <a:endParaRPr lang="en-US"/>
          </a:p>
        </p:txBody>
      </p:sp>
    </p:spTree>
    <p:extLst>
      <p:ext uri="{BB962C8B-B14F-4D97-AF65-F5344CB8AC3E}">
        <p14:creationId xmlns:p14="http://schemas.microsoft.com/office/powerpoint/2010/main" val="10841164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CC6F34-350C-9D48-A06E-294113D0B0B9}"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F43A04-39EC-6A40-89AD-6AAB51D20199}" type="slidenum">
              <a:rPr lang="en-US" smtClean="0"/>
              <a:t>‹#›</a:t>
            </a:fld>
            <a:endParaRPr lang="en-US"/>
          </a:p>
        </p:txBody>
      </p:sp>
    </p:spTree>
    <p:extLst>
      <p:ext uri="{BB962C8B-B14F-4D97-AF65-F5344CB8AC3E}">
        <p14:creationId xmlns:p14="http://schemas.microsoft.com/office/powerpoint/2010/main" val="14939644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CC6F34-350C-9D48-A06E-294113D0B0B9}" type="datetimeFigureOut">
              <a:rPr lang="en-US" smtClean="0"/>
              <a:t>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F43A04-39EC-6A40-89AD-6AAB51D20199}" type="slidenum">
              <a:rPr lang="en-US" smtClean="0"/>
              <a:t>‹#›</a:t>
            </a:fld>
            <a:endParaRPr lang="en-US"/>
          </a:p>
        </p:txBody>
      </p:sp>
    </p:spTree>
    <p:extLst>
      <p:ext uri="{BB962C8B-B14F-4D97-AF65-F5344CB8AC3E}">
        <p14:creationId xmlns:p14="http://schemas.microsoft.com/office/powerpoint/2010/main" val="6812566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9CC6F34-350C-9D48-A06E-294113D0B0B9}" type="datetimeFigureOut">
              <a:rPr lang="en-US" smtClean="0"/>
              <a:t>11/4/2024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F43A04-39EC-6A40-89AD-6AAB51D20199}" type="slidenum">
              <a:rPr lang="en-US" smtClean="0"/>
              <a:t>‹#›</a:t>
            </a:fld>
            <a:endParaRPr lang="en-US"/>
          </a:p>
        </p:txBody>
      </p:sp>
    </p:spTree>
    <p:extLst>
      <p:ext uri="{BB962C8B-B14F-4D97-AF65-F5344CB8AC3E}">
        <p14:creationId xmlns:p14="http://schemas.microsoft.com/office/powerpoint/2010/main" val="16449759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9CC6F34-350C-9D48-A06E-294113D0B0B9}" type="datetimeFigureOut">
              <a:rPr lang="en-US" smtClean="0"/>
              <a:t>11/4/2024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F43A04-39EC-6A40-89AD-6AAB51D20199}" type="slidenum">
              <a:rPr lang="en-US" smtClean="0"/>
              <a:t>‹#›</a:t>
            </a:fld>
            <a:endParaRPr lang="en-US"/>
          </a:p>
        </p:txBody>
      </p:sp>
    </p:spTree>
    <p:extLst>
      <p:ext uri="{BB962C8B-B14F-4D97-AF65-F5344CB8AC3E}">
        <p14:creationId xmlns:p14="http://schemas.microsoft.com/office/powerpoint/2010/main" val="4055134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CC6F34-350C-9D48-A06E-294113D0B0B9}" type="datetimeFigureOut">
              <a:rPr lang="en-US" smtClean="0"/>
              <a:t>11/4/2024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F43A04-39EC-6A40-89AD-6AAB51D20199}" type="slidenum">
              <a:rPr lang="en-US" smtClean="0"/>
              <a:t>‹#›</a:t>
            </a:fld>
            <a:endParaRPr lang="en-US"/>
          </a:p>
        </p:txBody>
      </p:sp>
    </p:spTree>
    <p:extLst>
      <p:ext uri="{BB962C8B-B14F-4D97-AF65-F5344CB8AC3E}">
        <p14:creationId xmlns:p14="http://schemas.microsoft.com/office/powerpoint/2010/main" val="14987069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CC6F34-350C-9D48-A06E-294113D0B0B9}" type="datetimeFigureOut">
              <a:rPr lang="en-US" smtClean="0"/>
              <a:t>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F43A04-39EC-6A40-89AD-6AAB51D20199}" type="slidenum">
              <a:rPr lang="en-US" smtClean="0"/>
              <a:t>‹#›</a:t>
            </a:fld>
            <a:endParaRPr lang="en-US"/>
          </a:p>
        </p:txBody>
      </p:sp>
    </p:spTree>
    <p:extLst>
      <p:ext uri="{BB962C8B-B14F-4D97-AF65-F5344CB8AC3E}">
        <p14:creationId xmlns:p14="http://schemas.microsoft.com/office/powerpoint/2010/main" val="931525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421752-013A-F846-A224-C050C598DA3C}"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DEDA7-8FE2-BE49-B2EE-5CB0341EADE5}" type="slidenum">
              <a:rPr lang="en-US" smtClean="0"/>
              <a:t>‹#›</a:t>
            </a:fld>
            <a:endParaRPr lang="en-US"/>
          </a:p>
        </p:txBody>
      </p:sp>
    </p:spTree>
    <p:extLst>
      <p:ext uri="{BB962C8B-B14F-4D97-AF65-F5344CB8AC3E}">
        <p14:creationId xmlns:p14="http://schemas.microsoft.com/office/powerpoint/2010/main" val="16870257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CC6F34-350C-9D48-A06E-294113D0B0B9}" type="datetimeFigureOut">
              <a:rPr lang="en-US" smtClean="0"/>
              <a:t>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F43A04-39EC-6A40-89AD-6AAB51D20199}" type="slidenum">
              <a:rPr lang="en-US" smtClean="0"/>
              <a:t>‹#›</a:t>
            </a:fld>
            <a:endParaRPr lang="en-US"/>
          </a:p>
        </p:txBody>
      </p:sp>
    </p:spTree>
    <p:extLst>
      <p:ext uri="{BB962C8B-B14F-4D97-AF65-F5344CB8AC3E}">
        <p14:creationId xmlns:p14="http://schemas.microsoft.com/office/powerpoint/2010/main" val="9947036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CC6F34-350C-9D48-A06E-294113D0B0B9}"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F43A04-39EC-6A40-89AD-6AAB51D20199}" type="slidenum">
              <a:rPr lang="en-US" smtClean="0"/>
              <a:t>‹#›</a:t>
            </a:fld>
            <a:endParaRPr lang="en-US"/>
          </a:p>
        </p:txBody>
      </p:sp>
    </p:spTree>
    <p:extLst>
      <p:ext uri="{BB962C8B-B14F-4D97-AF65-F5344CB8AC3E}">
        <p14:creationId xmlns:p14="http://schemas.microsoft.com/office/powerpoint/2010/main" val="19716717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CC6F34-350C-9D48-A06E-294113D0B0B9}"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F43A04-39EC-6A40-89AD-6AAB51D20199}" type="slidenum">
              <a:rPr lang="en-US" smtClean="0"/>
              <a:t>‹#›</a:t>
            </a:fld>
            <a:endParaRPr lang="en-US"/>
          </a:p>
        </p:txBody>
      </p:sp>
    </p:spTree>
    <p:extLst>
      <p:ext uri="{BB962C8B-B14F-4D97-AF65-F5344CB8AC3E}">
        <p14:creationId xmlns:p14="http://schemas.microsoft.com/office/powerpoint/2010/main" val="67079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421752-013A-F846-A224-C050C598DA3C}"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DEDA7-8FE2-BE49-B2EE-5CB0341EADE5}" type="slidenum">
              <a:rPr lang="en-US" smtClean="0"/>
              <a:t>‹#›</a:t>
            </a:fld>
            <a:endParaRPr lang="en-US"/>
          </a:p>
        </p:txBody>
      </p:sp>
    </p:spTree>
    <p:extLst>
      <p:ext uri="{BB962C8B-B14F-4D97-AF65-F5344CB8AC3E}">
        <p14:creationId xmlns:p14="http://schemas.microsoft.com/office/powerpoint/2010/main" val="614398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8421752-013A-F846-A224-C050C598DA3C}" type="datetimeFigureOut">
              <a:rPr lang="en-US" smtClean="0"/>
              <a:t>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ADEDA7-8FE2-BE49-B2EE-5CB0341EADE5}" type="slidenum">
              <a:rPr lang="en-US" smtClean="0"/>
              <a:t>‹#›</a:t>
            </a:fld>
            <a:endParaRPr lang="en-US"/>
          </a:p>
        </p:txBody>
      </p:sp>
    </p:spTree>
    <p:extLst>
      <p:ext uri="{BB962C8B-B14F-4D97-AF65-F5344CB8AC3E}">
        <p14:creationId xmlns:p14="http://schemas.microsoft.com/office/powerpoint/2010/main" val="1102282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8421752-013A-F846-A224-C050C598DA3C}" type="datetimeFigureOut">
              <a:rPr lang="en-US" smtClean="0"/>
              <a:t>11/4/2024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ADEDA7-8FE2-BE49-B2EE-5CB0341EADE5}" type="slidenum">
              <a:rPr lang="en-US" smtClean="0"/>
              <a:t>‹#›</a:t>
            </a:fld>
            <a:endParaRPr lang="en-US"/>
          </a:p>
        </p:txBody>
      </p:sp>
    </p:spTree>
    <p:extLst>
      <p:ext uri="{BB962C8B-B14F-4D97-AF65-F5344CB8AC3E}">
        <p14:creationId xmlns:p14="http://schemas.microsoft.com/office/powerpoint/2010/main" val="1861046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8421752-013A-F846-A224-C050C598DA3C}" type="datetimeFigureOut">
              <a:rPr lang="en-US" smtClean="0"/>
              <a:t>11/4/2024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ADEDA7-8FE2-BE49-B2EE-5CB0341EADE5}" type="slidenum">
              <a:rPr lang="en-US" smtClean="0"/>
              <a:t>‹#›</a:t>
            </a:fld>
            <a:endParaRPr lang="en-US"/>
          </a:p>
        </p:txBody>
      </p:sp>
    </p:spTree>
    <p:extLst>
      <p:ext uri="{BB962C8B-B14F-4D97-AF65-F5344CB8AC3E}">
        <p14:creationId xmlns:p14="http://schemas.microsoft.com/office/powerpoint/2010/main" val="513677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421752-013A-F846-A224-C050C598DA3C}" type="datetimeFigureOut">
              <a:rPr lang="en-US" smtClean="0"/>
              <a:t>11/4/2024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ADEDA7-8FE2-BE49-B2EE-5CB0341EADE5}" type="slidenum">
              <a:rPr lang="en-US" smtClean="0"/>
              <a:t>‹#›</a:t>
            </a:fld>
            <a:endParaRPr lang="en-US"/>
          </a:p>
        </p:txBody>
      </p:sp>
    </p:spTree>
    <p:extLst>
      <p:ext uri="{BB962C8B-B14F-4D97-AF65-F5344CB8AC3E}">
        <p14:creationId xmlns:p14="http://schemas.microsoft.com/office/powerpoint/2010/main" val="495279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8421752-013A-F846-A224-C050C598DA3C}" type="datetimeFigureOut">
              <a:rPr lang="en-US" smtClean="0"/>
              <a:t>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ADEDA7-8FE2-BE49-B2EE-5CB0341EADE5}" type="slidenum">
              <a:rPr lang="en-US" smtClean="0"/>
              <a:t>‹#›</a:t>
            </a:fld>
            <a:endParaRPr lang="en-US"/>
          </a:p>
        </p:txBody>
      </p:sp>
    </p:spTree>
    <p:extLst>
      <p:ext uri="{BB962C8B-B14F-4D97-AF65-F5344CB8AC3E}">
        <p14:creationId xmlns:p14="http://schemas.microsoft.com/office/powerpoint/2010/main" val="522814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8421752-013A-F846-A224-C050C598DA3C}" type="datetimeFigureOut">
              <a:rPr lang="en-US" smtClean="0"/>
              <a:t>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ADEDA7-8FE2-BE49-B2EE-5CB0341EADE5}" type="slidenum">
              <a:rPr lang="en-US" smtClean="0"/>
              <a:t>‹#›</a:t>
            </a:fld>
            <a:endParaRPr lang="en-US"/>
          </a:p>
        </p:txBody>
      </p:sp>
    </p:spTree>
    <p:extLst>
      <p:ext uri="{BB962C8B-B14F-4D97-AF65-F5344CB8AC3E}">
        <p14:creationId xmlns:p14="http://schemas.microsoft.com/office/powerpoint/2010/main" val="1592592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2890" y="401703"/>
            <a:ext cx="7886700" cy="585850"/>
          </a:xfrm>
          <a:prstGeom prst="rect">
            <a:avLst/>
          </a:prstGeom>
        </p:spPr>
        <p:txBody>
          <a:bodyPr vert="horz" lIns="91440" tIns="45720" rIns="91440" bIns="45720" rtlCol="0" anchor="ctr">
            <a:normAutofit/>
          </a:bodyPr>
          <a:lstStyle/>
          <a:p>
            <a:r>
              <a:rPr lang="en-US"/>
              <a:t>Cliquez pour modifier le style du titre principal</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Cliquez pour modifier les styles de texte du Master</a:t>
            </a:r>
          </a:p>
          <a:p>
            <a:pPr lvl="1"/>
            <a:r>
              <a:rPr lang="en-US"/>
              <a:t>Deuxième niveau</a:t>
            </a:r>
          </a:p>
          <a:p>
            <a:pPr lvl="2"/>
            <a:r>
              <a:rPr lang="en-US"/>
              <a:t>Troisième niveau</a:t>
            </a:r>
          </a:p>
          <a:p>
            <a:pPr lvl="3"/>
            <a:r>
              <a:rPr lang="en-US"/>
              <a:t>Quatrième niveau</a:t>
            </a:r>
          </a:p>
          <a:p>
            <a:pPr lvl="4"/>
            <a:r>
              <a:rPr lang="en-US"/>
              <a:t>Cinquième niveau</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421752-013A-F846-A224-C050C598DA3C}" type="datetimeFigureOut">
              <a:rPr lang="en-US" smtClean="0"/>
              <a:t>11/4/2024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ADEDA7-8FE2-BE49-B2EE-5CB0341EADE5}" type="slidenum">
              <a:rPr lang="en-US" smtClean="0"/>
              <a:t>‹#›</a:t>
            </a:fld>
            <a:endParaRPr lang="en-US"/>
          </a:p>
        </p:txBody>
      </p:sp>
    </p:spTree>
    <p:extLst>
      <p:ext uri="{BB962C8B-B14F-4D97-AF65-F5344CB8AC3E}">
        <p14:creationId xmlns:p14="http://schemas.microsoft.com/office/powerpoint/2010/main" val="11851785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000" b="1" kern="1200">
          <a:solidFill>
            <a:schemeClr val="bg1"/>
          </a:solidFill>
          <a:latin typeface="Ubuntu" charset="0"/>
          <a:ea typeface="Ubuntu" charset="0"/>
          <a:cs typeface="Ubuntu"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Cliquez pour modifier le style du titre principal</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Cliquez pour modifier les styles de texte du Master</a:t>
            </a:r>
          </a:p>
          <a:p>
            <a:pPr lvl="1"/>
            <a:r>
              <a:rPr lang="en-US"/>
              <a:t>Deuxième niveau</a:t>
            </a:r>
          </a:p>
          <a:p>
            <a:pPr lvl="2"/>
            <a:r>
              <a:rPr lang="en-US"/>
              <a:t>Troisième niveau</a:t>
            </a:r>
          </a:p>
          <a:p>
            <a:pPr lvl="3"/>
            <a:r>
              <a:rPr lang="en-US"/>
              <a:t>Quatrième niveau</a:t>
            </a:r>
          </a:p>
          <a:p>
            <a:pPr lvl="4"/>
            <a:r>
              <a:rPr lang="en-US"/>
              <a:t>Cinquième niveau</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CC6F34-350C-9D48-A06E-294113D0B0B9}" type="datetimeFigureOut">
              <a:rPr lang="en-US" smtClean="0"/>
              <a:t>11/4/2024</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F43A04-39EC-6A40-89AD-6AAB51D20199}" type="slidenum">
              <a:rPr lang="en-US" smtClean="0"/>
              <a:t>‹#›</a:t>
            </a:fld>
            <a:endParaRPr lang="en-US"/>
          </a:p>
        </p:txBody>
      </p:sp>
    </p:spTree>
    <p:extLst>
      <p:ext uri="{BB962C8B-B14F-4D97-AF65-F5344CB8AC3E}">
        <p14:creationId xmlns:p14="http://schemas.microsoft.com/office/powerpoint/2010/main" val="4016851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www.specialolympics.org/MyHealth" TargetMode="Externa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18/10/relationships/comments" Target="../comments/modernComment_16D_160E266B.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18/10/relationships/comments" Target="../comments/modernComment_144_B2D67E3C.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microsoft.com/office/2018/10/relationships/comments" Target="../comments/modernComment_17B_435B7F7D.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18/10/relationships/comments" Target="../comments/modernComment_17A_4E8C129C.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9495" y="1921013"/>
            <a:ext cx="8163829" cy="2387600"/>
          </a:xfrm>
        </p:spPr>
        <p:txBody>
          <a:bodyPr>
            <a:normAutofit fontScale="90000"/>
          </a:bodyPr>
          <a:lstStyle/>
          <a:p>
            <a:pPr algn="l"/>
            <a:r>
              <a:rPr lang="en-US"/>
              <a:t>Utiliser les </a:t>
            </a:r>
            <a:r>
              <a:rPr lang="en-US" b="1">
                <a:solidFill>
                  <a:schemeClr val="bg1"/>
                </a:solidFill>
                <a:latin typeface="Ubuntu" charset="0"/>
                <a:ea typeface="Ubuntu" charset="0"/>
                <a:cs typeface="Ubuntu" charset="0"/>
              </a:rPr>
              <a:t>médias sociaux pour diffuser des messages sur la santé </a:t>
            </a:r>
            <a:br>
              <a:rPr lang="en-US">
                <a:solidFill>
                  <a:schemeClr val="bg1"/>
                </a:solidFill>
                <a:latin typeface="Ubuntu" charset="0"/>
                <a:ea typeface="Ubuntu" charset="0"/>
                <a:cs typeface="Ubuntu" charset="0"/>
              </a:rPr>
            </a:br>
            <a:endParaRPr lang="en-US">
              <a:latin typeface="Ubuntu" charset="0"/>
              <a:ea typeface="Ubuntu" charset="0"/>
              <a:cs typeface="Ubuntu" charset="0"/>
            </a:endParaRPr>
          </a:p>
        </p:txBody>
      </p:sp>
    </p:spTree>
    <p:extLst>
      <p:ext uri="{BB962C8B-B14F-4D97-AF65-F5344CB8AC3E}">
        <p14:creationId xmlns:p14="http://schemas.microsoft.com/office/powerpoint/2010/main" val="105614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Créer un groupe privé</a:t>
            </a:r>
          </a:p>
        </p:txBody>
      </p:sp>
      <p:pic>
        <p:nvPicPr>
          <p:cNvPr id="5" name="Content Placeholder 4"/>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061453" y="2050697"/>
            <a:ext cx="7021093" cy="4122472"/>
          </a:xfrm>
          <a:ln>
            <a:solidFill>
              <a:schemeClr val="tx1"/>
            </a:solidFill>
          </a:ln>
        </p:spPr>
      </p:pic>
    </p:spTree>
    <p:extLst>
      <p:ext uri="{BB962C8B-B14F-4D97-AF65-F5344CB8AC3E}">
        <p14:creationId xmlns:p14="http://schemas.microsoft.com/office/powerpoint/2010/main" val="367766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atin typeface="Ubuntu"/>
              </a:rPr>
              <a:t>Matériel et ressources</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5536" y="1852717"/>
            <a:ext cx="3828659" cy="2010008"/>
          </a:xfrm>
          <a:prstGeom prst="rect">
            <a:avLst/>
          </a:prstGeom>
          <a:ln>
            <a:solidFill>
              <a:schemeClr val="tx2"/>
            </a:solidFill>
          </a:ln>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27984" y="1838070"/>
            <a:ext cx="3829802" cy="2024655"/>
          </a:xfrm>
          <a:prstGeom prst="rect">
            <a:avLst/>
          </a:prstGeom>
          <a:ln>
            <a:solidFill>
              <a:schemeClr val="tx2"/>
            </a:solidFill>
          </a:ln>
        </p:spPr>
      </p:pic>
      <p:sp>
        <p:nvSpPr>
          <p:cNvPr id="3" name="TextBox 2"/>
          <p:cNvSpPr txBox="1"/>
          <p:nvPr/>
        </p:nvSpPr>
        <p:spPr>
          <a:xfrm>
            <a:off x="247625" y="5589240"/>
            <a:ext cx="8496944" cy="461665"/>
          </a:xfrm>
          <a:prstGeom prst="rect">
            <a:avLst/>
          </a:prstGeom>
          <a:noFill/>
        </p:spPr>
        <p:txBody>
          <a:bodyPr wrap="square" rtlCol="0">
            <a:spAutoFit/>
          </a:bodyPr>
          <a:lstStyle/>
          <a:p>
            <a:pPr algn="ctr"/>
            <a:r>
              <a:rPr lang="en-US" sz="2400">
                <a:hlinkClick r:id="rId5"/>
              </a:rPr>
              <a:t>www.SpecialOlympics.org/MyHealth </a:t>
            </a:r>
          </a:p>
        </p:txBody>
      </p:sp>
      <p:sp>
        <p:nvSpPr>
          <p:cNvPr id="9" name="TextBox 8"/>
          <p:cNvSpPr txBox="1"/>
          <p:nvPr/>
        </p:nvSpPr>
        <p:spPr>
          <a:xfrm>
            <a:off x="262890" y="4146217"/>
            <a:ext cx="8481679" cy="892552"/>
          </a:xfrm>
          <a:prstGeom prst="rect">
            <a:avLst/>
          </a:prstGeom>
          <a:noFill/>
        </p:spPr>
        <p:txBody>
          <a:bodyPr wrap="square" rtlCol="0">
            <a:spAutoFit/>
          </a:bodyPr>
          <a:lstStyle/>
          <a:p>
            <a:r>
              <a:rPr lang="en-US" sz="2600"/>
              <a:t>De nombreux supports ont déjà été créés pour promouvoir la santé des Special Olympics. Jetez-y un coup d'œil ! </a:t>
            </a:r>
          </a:p>
        </p:txBody>
      </p:sp>
    </p:spTree>
    <p:extLst>
      <p:ext uri="{BB962C8B-B14F-4D97-AF65-F5344CB8AC3E}">
        <p14:creationId xmlns:p14="http://schemas.microsoft.com/office/powerpoint/2010/main" val="2489402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339" y="264517"/>
            <a:ext cx="5522261" cy="839391"/>
          </a:xfrm>
        </p:spPr>
        <p:txBody>
          <a:bodyPr>
            <a:noAutofit/>
          </a:bodyPr>
          <a:lstStyle/>
          <a:p>
            <a:r>
              <a:rPr lang="en-US" sz="3600"/>
              <a:t>Feuille de route vers le succès - La planification est parfaite !  </a:t>
            </a:r>
          </a:p>
        </p:txBody>
      </p:sp>
      <p:sp>
        <p:nvSpPr>
          <p:cNvPr id="3" name="Rectangle 2"/>
          <p:cNvSpPr/>
          <p:nvPr/>
        </p:nvSpPr>
        <p:spPr>
          <a:xfrm>
            <a:off x="181668" y="1797546"/>
            <a:ext cx="8570446" cy="4555093"/>
          </a:xfrm>
          <a:prstGeom prst="rect">
            <a:avLst/>
          </a:prstGeom>
        </p:spPr>
        <p:txBody>
          <a:bodyPr wrap="square">
            <a:spAutoFit/>
          </a:bodyPr>
          <a:lstStyle/>
          <a:p>
            <a:pPr marL="342900" indent="-342900" algn="l">
              <a:buFont typeface="Arial" panose="020B0604020202020204" pitchFamily="34" charset="0"/>
              <a:buChar char="•"/>
            </a:pPr>
            <a:r>
              <a:rPr lang="en-US" sz="2800" b="1" dirty="0" err="1"/>
              <a:t>Mois</a:t>
            </a:r>
            <a:r>
              <a:rPr lang="en-US" sz="2800" b="1" dirty="0"/>
              <a:t> 1 : </a:t>
            </a:r>
            <a:r>
              <a:rPr lang="en-US" sz="2800" dirty="0" err="1"/>
              <a:t>Établissement</a:t>
            </a:r>
            <a:r>
              <a:rPr lang="en-US" sz="2800" dirty="0"/>
              <a:t> de </a:t>
            </a:r>
            <a:r>
              <a:rPr lang="en-US" sz="2800" dirty="0" err="1"/>
              <a:t>l'agenda</a:t>
            </a:r>
            <a:r>
              <a:rPr lang="en-US" sz="2800" dirty="0"/>
              <a:t> et du plan</a:t>
            </a:r>
          </a:p>
          <a:p>
            <a:pPr marL="664357" lvl="1" indent="-342900" algn="l">
              <a:spcAft>
                <a:spcPts val="600"/>
              </a:spcAft>
              <a:buFont typeface="Arial" panose="020B0604020202020204" pitchFamily="34" charset="0"/>
              <a:buChar char="•"/>
            </a:pPr>
            <a:r>
              <a:rPr lang="en-US" sz="2400" dirty="0" err="1"/>
              <a:t>Utilisez</a:t>
            </a:r>
            <a:r>
              <a:rPr lang="en-US" sz="2400" dirty="0"/>
              <a:t> </a:t>
            </a:r>
            <a:r>
              <a:rPr lang="en-US" sz="2400" dirty="0" err="1"/>
              <a:t>vos</a:t>
            </a:r>
            <a:r>
              <a:rPr lang="en-US" sz="2400" dirty="0"/>
              <a:t> documents de planification pour </a:t>
            </a:r>
            <a:r>
              <a:rPr lang="en-US" sz="2400" dirty="0" err="1"/>
              <a:t>décider</a:t>
            </a:r>
            <a:r>
              <a:rPr lang="en-US" sz="2400" dirty="0"/>
              <a:t> des </a:t>
            </a:r>
            <a:r>
              <a:rPr lang="en-US" sz="2400" dirty="0" err="1"/>
              <a:t>sujets</a:t>
            </a:r>
            <a:r>
              <a:rPr lang="en-US" sz="2400" dirty="0"/>
              <a:t> que vous </a:t>
            </a:r>
            <a:r>
              <a:rPr lang="en-US" sz="2400" dirty="0" err="1"/>
              <a:t>partagerez</a:t>
            </a:r>
            <a:r>
              <a:rPr lang="en-US" sz="2400" dirty="0"/>
              <a:t>, du </a:t>
            </a:r>
            <a:r>
              <a:rPr lang="en-US" sz="2400" dirty="0" err="1"/>
              <a:t>nombre</a:t>
            </a:r>
            <a:r>
              <a:rPr lang="en-US" sz="2400" dirty="0"/>
              <a:t> de </a:t>
            </a:r>
            <a:r>
              <a:rPr lang="en-US" sz="2400" dirty="0" err="1"/>
              <a:t>fois</a:t>
            </a:r>
            <a:r>
              <a:rPr lang="en-US" sz="2400" dirty="0"/>
              <a:t> par </a:t>
            </a:r>
            <a:r>
              <a:rPr lang="en-US" sz="2400" dirty="0" err="1"/>
              <a:t>semaine</a:t>
            </a:r>
            <a:r>
              <a:rPr lang="en-US" sz="2400" dirty="0"/>
              <a:t> que vous </a:t>
            </a:r>
            <a:r>
              <a:rPr lang="en-US" sz="2400" dirty="0" err="1"/>
              <a:t>prévoyez</a:t>
            </a:r>
            <a:r>
              <a:rPr lang="en-US" sz="2400" dirty="0"/>
              <a:t> de </a:t>
            </a:r>
            <a:r>
              <a:rPr lang="en-US" sz="2400" dirty="0" err="1"/>
              <a:t>publier</a:t>
            </a:r>
            <a:r>
              <a:rPr lang="en-US" sz="2400" dirty="0"/>
              <a:t>, et des jours </a:t>
            </a:r>
            <a:r>
              <a:rPr lang="en-US" sz="2400" dirty="0" err="1"/>
              <a:t>où</a:t>
            </a:r>
            <a:r>
              <a:rPr lang="en-US" sz="2400" dirty="0"/>
              <a:t> vous </a:t>
            </a:r>
            <a:r>
              <a:rPr lang="en-US" sz="2400" dirty="0" err="1"/>
              <a:t>prévoyez</a:t>
            </a:r>
            <a:r>
              <a:rPr lang="en-US" sz="2400" dirty="0"/>
              <a:t> de le faire.</a:t>
            </a:r>
          </a:p>
          <a:p>
            <a:pPr marL="342900" indent="-342900" algn="l">
              <a:buFont typeface="Arial" panose="020B0604020202020204" pitchFamily="34" charset="0"/>
              <a:buChar char="•"/>
            </a:pPr>
            <a:r>
              <a:rPr lang="en-US" sz="2800" b="1" dirty="0" err="1"/>
              <a:t>Mois</a:t>
            </a:r>
            <a:r>
              <a:rPr lang="en-US" sz="2800" b="1" dirty="0"/>
              <a:t> 2 : </a:t>
            </a:r>
            <a:r>
              <a:rPr lang="en-US" sz="2800" dirty="0" err="1"/>
              <a:t>Présentation</a:t>
            </a:r>
            <a:r>
              <a:rPr lang="en-US" sz="2800" dirty="0"/>
              <a:t> du </a:t>
            </a:r>
            <a:r>
              <a:rPr lang="en-US" sz="2800" dirty="0" err="1"/>
              <a:t>groupe</a:t>
            </a:r>
            <a:r>
              <a:rPr lang="en-US" sz="2800" dirty="0"/>
              <a:t> et </a:t>
            </a:r>
            <a:r>
              <a:rPr lang="en-US" sz="2800" dirty="0" err="1"/>
              <a:t>démarrage</a:t>
            </a:r>
            <a:r>
              <a:rPr lang="en-US" sz="2800" dirty="0"/>
              <a:t> des </a:t>
            </a:r>
            <a:r>
              <a:rPr lang="en-US" sz="2800" dirty="0" err="1"/>
              <a:t>activités</a:t>
            </a:r>
            <a:endParaRPr lang="en-US" sz="2800" dirty="0"/>
          </a:p>
          <a:p>
            <a:pPr marL="664357" lvl="1" indent="-342900" algn="l">
              <a:spcAft>
                <a:spcPts val="600"/>
              </a:spcAft>
              <a:buFont typeface="Arial" panose="020B0604020202020204" pitchFamily="34" charset="0"/>
              <a:buChar char="•"/>
            </a:pPr>
            <a:r>
              <a:rPr lang="en-US" sz="2400" dirty="0"/>
              <a:t>Vous </a:t>
            </a:r>
            <a:r>
              <a:rPr lang="en-US" sz="2400" dirty="0" err="1"/>
              <a:t>venez</a:t>
            </a:r>
            <a:r>
              <a:rPr lang="en-US" sz="2400" dirty="0"/>
              <a:t> de </a:t>
            </a:r>
            <a:r>
              <a:rPr lang="en-US" sz="2400" dirty="0" err="1"/>
              <a:t>devenir</a:t>
            </a:r>
            <a:r>
              <a:rPr lang="en-US" sz="2400" dirty="0"/>
              <a:t> un </a:t>
            </a:r>
            <a:r>
              <a:rPr lang="en-US" sz="2400" dirty="0" err="1"/>
              <a:t>Ambassadeur</a:t>
            </a:r>
            <a:r>
              <a:rPr lang="en-US" sz="2400" dirty="0"/>
              <a:t> de la </a:t>
            </a:r>
            <a:r>
              <a:rPr lang="en-US" sz="2400" dirty="0" err="1"/>
              <a:t>santé</a:t>
            </a:r>
            <a:r>
              <a:rPr lang="en-US" sz="2400" dirty="0"/>
              <a:t> de Special Olympics, </a:t>
            </a:r>
            <a:r>
              <a:rPr lang="en-US" sz="2400" dirty="0" err="1"/>
              <a:t>célébrez</a:t>
            </a:r>
            <a:r>
              <a:rPr lang="en-US" sz="2400" dirty="0"/>
              <a:t>-le ! Si vous </a:t>
            </a:r>
            <a:r>
              <a:rPr lang="en-US" sz="2400" dirty="0" err="1"/>
              <a:t>publiez</a:t>
            </a:r>
            <a:r>
              <a:rPr lang="en-US" sz="2400" dirty="0"/>
              <a:t> dans un </a:t>
            </a:r>
            <a:r>
              <a:rPr lang="en-US" sz="2400" dirty="0" err="1"/>
              <a:t>groupe</a:t>
            </a:r>
            <a:r>
              <a:rPr lang="en-US" sz="2400" dirty="0"/>
              <a:t> </a:t>
            </a:r>
            <a:r>
              <a:rPr lang="en-US" sz="2400" dirty="0" err="1"/>
              <a:t>ou</a:t>
            </a:r>
            <a:r>
              <a:rPr lang="en-US" sz="2400" dirty="0"/>
              <a:t> sur </a:t>
            </a:r>
            <a:r>
              <a:rPr lang="en-US" sz="2400" dirty="0" err="1"/>
              <a:t>une</a:t>
            </a:r>
            <a:r>
              <a:rPr lang="en-US" sz="2400" dirty="0"/>
              <a:t> page, </a:t>
            </a:r>
            <a:r>
              <a:rPr lang="en-US" sz="2400" dirty="0" err="1"/>
              <a:t>ajoutez</a:t>
            </a:r>
            <a:r>
              <a:rPr lang="en-US" sz="2400" dirty="0"/>
              <a:t> des </a:t>
            </a:r>
            <a:r>
              <a:rPr lang="en-US" sz="2400" dirty="0" err="1"/>
              <a:t>personnes</a:t>
            </a:r>
            <a:r>
              <a:rPr lang="en-US" sz="2400" dirty="0"/>
              <a:t> et </a:t>
            </a:r>
            <a:r>
              <a:rPr lang="en-US" sz="2400" dirty="0" err="1"/>
              <a:t>dites-leur</a:t>
            </a:r>
            <a:r>
              <a:rPr lang="en-US" sz="2400" dirty="0"/>
              <a:t> </a:t>
            </a:r>
            <a:r>
              <a:rPr lang="en-US" sz="2400" dirty="0" err="1"/>
              <a:t>pourquoi</a:t>
            </a:r>
            <a:r>
              <a:rPr lang="en-US" sz="2400" dirty="0"/>
              <a:t> vous le </a:t>
            </a:r>
            <a:r>
              <a:rPr lang="en-US" sz="2400" dirty="0" err="1"/>
              <a:t>faites</a:t>
            </a:r>
            <a:r>
              <a:rPr lang="en-US" sz="2400" dirty="0"/>
              <a:t>. Si vous </a:t>
            </a:r>
            <a:r>
              <a:rPr lang="en-US" sz="2400" dirty="0" err="1"/>
              <a:t>publiez</a:t>
            </a:r>
            <a:r>
              <a:rPr lang="en-US" sz="2400" dirty="0"/>
              <a:t> dans un </a:t>
            </a:r>
            <a:r>
              <a:rPr lang="en-US" sz="2400" dirty="0" err="1"/>
              <a:t>profil</a:t>
            </a:r>
            <a:r>
              <a:rPr lang="en-US" sz="2400" dirty="0"/>
              <a:t> </a:t>
            </a:r>
            <a:r>
              <a:rPr lang="en-US" sz="2400" dirty="0" err="1"/>
              <a:t>existant</a:t>
            </a:r>
            <a:r>
              <a:rPr lang="en-US" sz="2400" dirty="0"/>
              <a:t>, </a:t>
            </a:r>
            <a:r>
              <a:rPr lang="en-US" sz="2400" dirty="0" err="1"/>
              <a:t>parlez</a:t>
            </a:r>
            <a:r>
              <a:rPr lang="en-US" sz="2400" dirty="0"/>
              <a:t> à </a:t>
            </a:r>
            <a:r>
              <a:rPr lang="en-US" sz="2400" dirty="0" err="1"/>
              <a:t>vos</a:t>
            </a:r>
            <a:r>
              <a:rPr lang="en-US" sz="2400" dirty="0"/>
              <a:t> </a:t>
            </a:r>
            <a:r>
              <a:rPr lang="en-US" sz="2400" dirty="0" err="1"/>
              <a:t>amis</a:t>
            </a:r>
            <a:r>
              <a:rPr lang="en-US" sz="2400" dirty="0"/>
              <a:t> de </a:t>
            </a:r>
            <a:r>
              <a:rPr lang="en-US" sz="2400" dirty="0" err="1"/>
              <a:t>votre</a:t>
            </a:r>
            <a:r>
              <a:rPr lang="en-US" sz="2400" dirty="0"/>
              <a:t> nouveau </a:t>
            </a:r>
            <a:r>
              <a:rPr lang="en-US" sz="2400" dirty="0" err="1"/>
              <a:t>rôle</a:t>
            </a:r>
            <a:r>
              <a:rPr lang="en-US" sz="2400" dirty="0"/>
              <a:t> et de </a:t>
            </a:r>
            <a:r>
              <a:rPr lang="en-US" sz="2400" dirty="0" err="1"/>
              <a:t>ce</a:t>
            </a:r>
            <a:r>
              <a:rPr lang="en-US" sz="2400" dirty="0"/>
              <a:t> </a:t>
            </a:r>
            <a:r>
              <a:rPr lang="en-US" sz="2400" dirty="0" err="1"/>
              <a:t>qu'ils</a:t>
            </a:r>
            <a:r>
              <a:rPr lang="en-US" sz="2400" dirty="0"/>
              <a:t> </a:t>
            </a:r>
            <a:r>
              <a:rPr lang="en-US" sz="2400" dirty="0" err="1"/>
              <a:t>peuvent</a:t>
            </a:r>
            <a:r>
              <a:rPr lang="en-US" sz="2400" dirty="0"/>
              <a:t> </a:t>
            </a:r>
            <a:r>
              <a:rPr lang="en-US" sz="2400" dirty="0" err="1"/>
              <a:t>attendre</a:t>
            </a:r>
            <a:r>
              <a:rPr lang="en-US" sz="2400" dirty="0"/>
              <a:t>.</a:t>
            </a:r>
          </a:p>
          <a:p>
            <a:pPr marL="342900" indent="-342900" algn="l">
              <a:buFont typeface="Arial" panose="020B0604020202020204" pitchFamily="34" charset="0"/>
              <a:buChar char="•"/>
            </a:pPr>
            <a:r>
              <a:rPr lang="en-US" sz="2800" b="1" dirty="0" err="1"/>
              <a:t>Mois</a:t>
            </a:r>
            <a:r>
              <a:rPr lang="en-US" sz="2800" b="1" dirty="0"/>
              <a:t> 3 : </a:t>
            </a:r>
            <a:r>
              <a:rPr lang="en-US" sz="2800" dirty="0"/>
              <a:t>commencer à </a:t>
            </a:r>
            <a:r>
              <a:rPr lang="en-US" sz="2800" dirty="0" err="1"/>
              <a:t>publier</a:t>
            </a:r>
            <a:r>
              <a:rPr lang="en-US" sz="2800" dirty="0"/>
              <a:t> des conseils</a:t>
            </a:r>
          </a:p>
        </p:txBody>
      </p:sp>
    </p:spTree>
    <p:extLst>
      <p:ext uri="{BB962C8B-B14F-4D97-AF65-F5344CB8AC3E}">
        <p14:creationId xmlns:p14="http://schemas.microsoft.com/office/powerpoint/2010/main" val="3182198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890" y="401703"/>
            <a:ext cx="4962253" cy="585850"/>
          </a:xfrm>
        </p:spPr>
        <p:txBody>
          <a:bodyPr>
            <a:noAutofit/>
          </a:bodyPr>
          <a:lstStyle/>
          <a:p>
            <a:r>
              <a:rPr lang="en-US" sz="3600"/>
              <a:t>Feuille de route pour la réussite - Suite du plan </a:t>
            </a:r>
          </a:p>
        </p:txBody>
      </p:sp>
      <p:sp>
        <p:nvSpPr>
          <p:cNvPr id="3" name="Content Placeholder 2"/>
          <p:cNvSpPr>
            <a:spLocks noGrp="1"/>
          </p:cNvSpPr>
          <p:nvPr>
            <p:ph idx="1"/>
          </p:nvPr>
        </p:nvSpPr>
        <p:spPr>
          <a:xfrm>
            <a:off x="262890" y="1825625"/>
            <a:ext cx="8252460" cy="4630672"/>
          </a:xfrm>
        </p:spPr>
        <p:txBody>
          <a:bodyPr>
            <a:normAutofit fontScale="92500" lnSpcReduction="20000"/>
          </a:bodyPr>
          <a:lstStyle/>
          <a:p>
            <a:pPr marL="342900" lvl="0" indent="-342900" eaLnBrk="1" hangingPunct="1">
              <a:lnSpc>
                <a:spcPct val="100000"/>
              </a:lnSpc>
              <a:spcBef>
                <a:spcPct val="0"/>
              </a:spcBef>
              <a:buFont typeface="Arial" panose="020B0604020202020204" pitchFamily="34" charset="0"/>
              <a:buChar char="•"/>
            </a:pPr>
            <a:r>
              <a:rPr lang="en-US" sz="3000" b="1" kern="1200" dirty="0" err="1">
                <a:ea typeface="ヒラギノ角ゴ ProN W3" charset="-128"/>
                <a:sym typeface="Gill Sans" charset="0"/>
              </a:rPr>
              <a:t>Mois</a:t>
            </a:r>
            <a:r>
              <a:rPr lang="en-US" sz="3000" b="1" kern="1200" dirty="0">
                <a:ea typeface="ヒラギノ角ゴ ProN W3" charset="-128"/>
                <a:sym typeface="Gill Sans" charset="0"/>
              </a:rPr>
              <a:t> 4 : </a:t>
            </a:r>
            <a:r>
              <a:rPr lang="en-US" sz="3000" kern="1200" dirty="0" err="1">
                <a:ea typeface="ヒラギノ角ゴ ProN W3" charset="-128"/>
                <a:sym typeface="Gill Sans" charset="0"/>
              </a:rPr>
              <a:t>Continuez</a:t>
            </a:r>
            <a:r>
              <a:rPr lang="en-US" sz="3000" kern="1200" dirty="0">
                <a:ea typeface="ヒラギノ角ゴ ProN W3" charset="-128"/>
                <a:sym typeface="Gill Sans" charset="0"/>
              </a:rPr>
              <a:t> à poster des conseils !</a:t>
            </a:r>
          </a:p>
          <a:p>
            <a:pPr marL="664357" lvl="1" indent="-342900" eaLnBrk="1" hangingPunct="1">
              <a:lnSpc>
                <a:spcPct val="100000"/>
              </a:lnSpc>
              <a:spcBef>
                <a:spcPct val="0"/>
              </a:spcBef>
              <a:buClrTx/>
              <a:buSzTx/>
              <a:buFont typeface="Arial" panose="020B0604020202020204" pitchFamily="34" charset="0"/>
              <a:buChar char="•"/>
            </a:pPr>
            <a:r>
              <a:rPr lang="en-US" sz="2600" kern="1200" dirty="0" err="1">
                <a:ea typeface="ヒラギノ角ゴ ProN W3" charset="-128"/>
                <a:sym typeface="Gill Sans" charset="0"/>
              </a:rPr>
              <a:t>Demandez</a:t>
            </a:r>
            <a:r>
              <a:rPr lang="en-US" sz="2600" kern="1200" dirty="0">
                <a:ea typeface="ヒラギノ角ゴ ProN W3" charset="-128"/>
                <a:sym typeface="Gill Sans" charset="0"/>
              </a:rPr>
              <a:t> à </a:t>
            </a:r>
            <a:r>
              <a:rPr lang="en-US" sz="2600" kern="1200" dirty="0" err="1">
                <a:ea typeface="ヒラギノ角ゴ ProN W3" charset="-128"/>
                <a:sym typeface="Gill Sans" charset="0"/>
              </a:rPr>
              <a:t>votre</a:t>
            </a:r>
            <a:r>
              <a:rPr lang="en-US" sz="2600" kern="1200" dirty="0">
                <a:ea typeface="ヒラギノ角ゴ ProN W3" charset="-128"/>
                <a:sym typeface="Gill Sans" charset="0"/>
              </a:rPr>
              <a:t> public </a:t>
            </a:r>
            <a:r>
              <a:rPr lang="en-US" sz="2600" kern="1200" dirty="0" err="1">
                <a:ea typeface="ヒラギノ角ゴ ProN W3" charset="-128"/>
                <a:sym typeface="Gill Sans" charset="0"/>
              </a:rPr>
              <a:t>ce</a:t>
            </a:r>
            <a:r>
              <a:rPr lang="en-US" sz="2600" kern="1200" dirty="0">
                <a:ea typeface="ヒラギノ角ゴ ProN W3" charset="-128"/>
                <a:sym typeface="Gill Sans" charset="0"/>
              </a:rPr>
              <a:t> qui </a:t>
            </a:r>
            <a:r>
              <a:rPr lang="en-US" sz="2600" kern="1200" dirty="0" err="1">
                <a:ea typeface="ヒラギノ角ゴ ProN W3" charset="-128"/>
                <a:sym typeface="Gill Sans" charset="0"/>
              </a:rPr>
              <a:t>l'intéresse</a:t>
            </a:r>
            <a:endParaRPr lang="en-US" sz="2600" kern="1200" dirty="0">
              <a:ea typeface="ヒラギノ角ゴ ProN W3" charset="-128"/>
              <a:sym typeface="Gill Sans" charset="0"/>
            </a:endParaRPr>
          </a:p>
          <a:p>
            <a:pPr marL="664357" lvl="1" indent="-342900" eaLnBrk="1" hangingPunct="1">
              <a:lnSpc>
                <a:spcPct val="100000"/>
              </a:lnSpc>
              <a:spcBef>
                <a:spcPct val="0"/>
              </a:spcBef>
              <a:spcAft>
                <a:spcPts val="1200"/>
              </a:spcAft>
              <a:buClrTx/>
              <a:buSzTx/>
              <a:buFont typeface="Arial" panose="020B0604020202020204" pitchFamily="34" charset="0"/>
              <a:buChar char="•"/>
            </a:pPr>
            <a:r>
              <a:rPr lang="en-US" sz="2600" kern="1200" dirty="0" err="1">
                <a:ea typeface="ヒラギノ角ゴ ProN W3" charset="-128"/>
                <a:sym typeface="Gill Sans" charset="0"/>
              </a:rPr>
              <a:t>Demandez-leur</a:t>
            </a:r>
            <a:r>
              <a:rPr lang="en-US" sz="2600" kern="1200" dirty="0">
                <a:ea typeface="ヒラギノ角ゴ ProN W3" charset="-128"/>
                <a:sym typeface="Gill Sans" charset="0"/>
              </a:rPr>
              <a:t>  </a:t>
            </a:r>
            <a:r>
              <a:rPr lang="en-US" sz="2600" kern="1200" dirty="0" err="1">
                <a:ea typeface="ヒラギノ角ゴ ProN W3" charset="-128"/>
                <a:sym typeface="Gill Sans" charset="0"/>
              </a:rPr>
              <a:t>avis</a:t>
            </a:r>
            <a:r>
              <a:rPr lang="en-US" sz="2600" kern="1200" dirty="0">
                <a:ea typeface="ヒラギノ角ゴ ProN W3" charset="-128"/>
                <a:sym typeface="Gill Sans" charset="0"/>
              </a:rPr>
              <a:t> pour savoir comment vous </a:t>
            </a:r>
            <a:r>
              <a:rPr lang="en-US" sz="2600" kern="1200" dirty="0" err="1">
                <a:ea typeface="ヒラギノ角ゴ ProN W3" charset="-128"/>
                <a:sym typeface="Gill Sans" charset="0"/>
              </a:rPr>
              <a:t>pouvez</a:t>
            </a:r>
            <a:r>
              <a:rPr lang="en-US" sz="2600" kern="1200" dirty="0">
                <a:ea typeface="ヒラギノ角ゴ ProN W3" charset="-128"/>
                <a:sym typeface="Gill Sans" charset="0"/>
              </a:rPr>
              <a:t> vous </a:t>
            </a:r>
            <a:r>
              <a:rPr lang="en-US" sz="2600" kern="1200" dirty="0" err="1">
                <a:ea typeface="ヒラギノ角ゴ ProN W3" charset="-128"/>
                <a:sym typeface="Gill Sans" charset="0"/>
              </a:rPr>
              <a:t>améliorer</a:t>
            </a:r>
            <a:r>
              <a:rPr lang="en-US" sz="2600" kern="1200" dirty="0">
                <a:ea typeface="ヒラギノ角ゴ ProN W3" charset="-128"/>
                <a:sym typeface="Gill Sans" charset="0"/>
              </a:rPr>
              <a:t> dans </a:t>
            </a:r>
            <a:r>
              <a:rPr lang="en-US" sz="2600" kern="1200" dirty="0" err="1">
                <a:ea typeface="ヒラギノ角ゴ ProN W3" charset="-128"/>
                <a:sym typeface="Gill Sans" charset="0"/>
              </a:rPr>
              <a:t>votre</a:t>
            </a:r>
            <a:r>
              <a:rPr lang="en-US" sz="2600" kern="1200" dirty="0">
                <a:ea typeface="ヒラギノ角ゴ ProN W3" charset="-128"/>
                <a:sym typeface="Gill Sans" charset="0"/>
              </a:rPr>
              <a:t> </a:t>
            </a:r>
            <a:r>
              <a:rPr lang="en-US" sz="2600" kern="1200" dirty="0" err="1">
                <a:ea typeface="ヒラギノ角ゴ ProN W3" charset="-128"/>
                <a:sym typeface="Gill Sans" charset="0"/>
              </a:rPr>
              <a:t>rôle</a:t>
            </a:r>
            <a:r>
              <a:rPr lang="en-US" sz="2600" kern="1200" dirty="0">
                <a:ea typeface="ヒラギノ角ゴ ProN W3" charset="-128"/>
                <a:sym typeface="Gill Sans" charset="0"/>
              </a:rPr>
              <a:t>.</a:t>
            </a:r>
          </a:p>
          <a:p>
            <a:pPr marL="342900" lvl="0" indent="-342900" eaLnBrk="1" hangingPunct="1">
              <a:lnSpc>
                <a:spcPct val="100000"/>
              </a:lnSpc>
              <a:spcBef>
                <a:spcPct val="0"/>
              </a:spcBef>
              <a:spcAft>
                <a:spcPts val="1200"/>
              </a:spcAft>
              <a:buFont typeface="Arial" panose="020B0604020202020204" pitchFamily="34" charset="0"/>
              <a:buChar char="•"/>
            </a:pPr>
            <a:r>
              <a:rPr lang="en-US" sz="3000" b="1" kern="1200" dirty="0" err="1">
                <a:ea typeface="ヒラギノ角ゴ ProN W3" charset="-128"/>
                <a:sym typeface="Gill Sans" charset="0"/>
              </a:rPr>
              <a:t>Mois</a:t>
            </a:r>
            <a:r>
              <a:rPr lang="en-US" sz="3000" b="1" kern="1200" dirty="0">
                <a:ea typeface="ヒラギノ角ゴ ProN W3" charset="-128"/>
                <a:sym typeface="Gill Sans" charset="0"/>
              </a:rPr>
              <a:t> 5 : </a:t>
            </a:r>
            <a:r>
              <a:rPr lang="en-US" sz="3000" kern="1200" dirty="0">
                <a:ea typeface="ヒラギノ角ゴ ProN W3" charset="-128"/>
                <a:sym typeface="Gill Sans" charset="0"/>
              </a:rPr>
              <a:t>Après </a:t>
            </a:r>
            <a:r>
              <a:rPr lang="en-US" sz="3000" kern="1200" dirty="0" err="1">
                <a:ea typeface="ヒラギノ角ゴ ProN W3" charset="-128"/>
                <a:sym typeface="Gill Sans" charset="0"/>
              </a:rPr>
              <a:t>avoir</a:t>
            </a:r>
            <a:r>
              <a:rPr lang="en-US" sz="3000" kern="1200" dirty="0">
                <a:ea typeface="ヒラギノ角ゴ ProN W3" charset="-128"/>
                <a:sym typeface="Gill Sans" charset="0"/>
              </a:rPr>
              <a:t> </a:t>
            </a:r>
            <a:r>
              <a:rPr lang="en-US" sz="3000" kern="1200" dirty="0" err="1">
                <a:ea typeface="ヒラギノ角ゴ ProN W3" charset="-128"/>
                <a:sym typeface="Gill Sans" charset="0"/>
              </a:rPr>
              <a:t>demandé</a:t>
            </a:r>
            <a:r>
              <a:rPr lang="en-US" sz="3000" kern="1200" dirty="0">
                <a:ea typeface="ヒラギノ角ゴ ProN W3" charset="-128"/>
                <a:sym typeface="Gill Sans" charset="0"/>
              </a:rPr>
              <a:t> aux </a:t>
            </a:r>
            <a:r>
              <a:rPr lang="en-US" sz="3000" kern="1200" dirty="0" err="1">
                <a:ea typeface="ヒラギノ角ゴ ProN W3" charset="-128"/>
                <a:sym typeface="Gill Sans" charset="0"/>
              </a:rPr>
              <a:t>membres</a:t>
            </a:r>
            <a:r>
              <a:rPr lang="en-US" sz="3000" kern="1200" dirty="0">
                <a:ea typeface="ヒラギノ角ゴ ProN W3" charset="-128"/>
                <a:sym typeface="Gill Sans" charset="0"/>
              </a:rPr>
              <a:t> de </a:t>
            </a:r>
            <a:r>
              <a:rPr lang="en-US" sz="3000" kern="1200" dirty="0" err="1">
                <a:ea typeface="ヒラギノ角ゴ ProN W3" charset="-128"/>
                <a:sym typeface="Gill Sans" charset="0"/>
              </a:rPr>
              <a:t>votre</a:t>
            </a:r>
            <a:r>
              <a:rPr lang="en-US" sz="3000" kern="1200" dirty="0">
                <a:ea typeface="ヒラギノ角ゴ ProN W3" charset="-128"/>
                <a:sym typeface="Gill Sans" charset="0"/>
              </a:rPr>
              <a:t> </a:t>
            </a:r>
            <a:r>
              <a:rPr lang="en-US" sz="3000" kern="1200" dirty="0" err="1">
                <a:ea typeface="ヒラギノ角ゴ ProN W3" charset="-128"/>
                <a:sym typeface="Gill Sans" charset="0"/>
              </a:rPr>
              <a:t>groupe</a:t>
            </a:r>
            <a:r>
              <a:rPr lang="en-US" sz="3000" kern="1200" dirty="0">
                <a:ea typeface="ヒラギノ角ゴ ProN W3" charset="-128"/>
                <a:sym typeface="Gill Sans" charset="0"/>
              </a:rPr>
              <a:t> </a:t>
            </a:r>
            <a:r>
              <a:rPr lang="en-US" sz="3000" kern="1200" dirty="0" err="1">
                <a:ea typeface="ヒラギノ角ゴ ProN W3" charset="-128"/>
                <a:sym typeface="Gill Sans" charset="0"/>
              </a:rPr>
              <a:t>ce</a:t>
            </a:r>
            <a:r>
              <a:rPr lang="en-US" sz="3000" kern="1200" dirty="0">
                <a:ea typeface="ヒラギノ角ゴ ProN W3" charset="-128"/>
                <a:sym typeface="Gill Sans" charset="0"/>
              </a:rPr>
              <a:t> qui les </a:t>
            </a:r>
            <a:r>
              <a:rPr lang="en-US" sz="3000" kern="1200" dirty="0" err="1">
                <a:ea typeface="ヒラギノ角ゴ ProN W3" charset="-128"/>
                <a:sym typeface="Gill Sans" charset="0"/>
              </a:rPr>
              <a:t>intéresse</a:t>
            </a:r>
            <a:r>
              <a:rPr lang="en-US" sz="3000" kern="1200" dirty="0">
                <a:ea typeface="ヒラギノ角ゴ ProN W3" charset="-128"/>
                <a:sym typeface="Gill Sans" charset="0"/>
              </a:rPr>
              <a:t>, </a:t>
            </a:r>
            <a:r>
              <a:rPr lang="en-US" sz="3000" kern="1200" dirty="0" err="1">
                <a:ea typeface="ヒラギノ角ゴ ProN W3" charset="-128"/>
                <a:sym typeface="Gill Sans" charset="0"/>
              </a:rPr>
              <a:t>essayez</a:t>
            </a:r>
            <a:r>
              <a:rPr lang="en-US" sz="3000" kern="1200" dirty="0">
                <a:ea typeface="ヒラギノ角ゴ ProN W3" charset="-128"/>
                <a:sym typeface="Gill Sans" charset="0"/>
              </a:rPr>
              <a:t> de </a:t>
            </a:r>
            <a:r>
              <a:rPr lang="en-US" sz="3000" kern="1200" dirty="0" err="1">
                <a:ea typeface="ヒラギノ角ゴ ProN W3" charset="-128"/>
                <a:sym typeface="Gill Sans" charset="0"/>
              </a:rPr>
              <a:t>créer</a:t>
            </a:r>
            <a:r>
              <a:rPr lang="en-US" sz="3000" kern="1200" dirty="0">
                <a:ea typeface="ヒラギノ角ゴ ProN W3" charset="-128"/>
                <a:sym typeface="Gill Sans" charset="0"/>
              </a:rPr>
              <a:t> des posts qui </a:t>
            </a:r>
            <a:r>
              <a:rPr lang="en-US" sz="3000" kern="1200" dirty="0" err="1">
                <a:ea typeface="ヒラギノ角ゴ ProN W3" charset="-128"/>
                <a:sym typeface="Gill Sans" charset="0"/>
              </a:rPr>
              <a:t>couvrent</a:t>
            </a:r>
            <a:r>
              <a:rPr lang="en-US" sz="3000" kern="1200" dirty="0">
                <a:ea typeface="ヒラギノ角ゴ ProN W3" charset="-128"/>
                <a:sym typeface="Gill Sans" charset="0"/>
              </a:rPr>
              <a:t> </a:t>
            </a:r>
            <a:r>
              <a:rPr lang="en-US" sz="3000" kern="1200" dirty="0" err="1">
                <a:ea typeface="ヒラギノ角ゴ ProN W3" charset="-128"/>
                <a:sym typeface="Gill Sans" charset="0"/>
              </a:rPr>
              <a:t>ces</a:t>
            </a:r>
            <a:r>
              <a:rPr lang="en-US" sz="3000" kern="1200" dirty="0">
                <a:ea typeface="ヒラギノ角ゴ ProN W3" charset="-128"/>
                <a:sym typeface="Gill Sans" charset="0"/>
              </a:rPr>
              <a:t> </a:t>
            </a:r>
            <a:r>
              <a:rPr lang="en-US" sz="3000" kern="1200" dirty="0" err="1">
                <a:ea typeface="ヒラギノ角ゴ ProN W3" charset="-128"/>
                <a:sym typeface="Gill Sans" charset="0"/>
              </a:rPr>
              <a:t>sujets</a:t>
            </a:r>
            <a:endParaRPr lang="en-US" sz="3000" kern="1200" dirty="0">
              <a:ea typeface="ヒラギノ角ゴ ProN W3" charset="-128"/>
              <a:sym typeface="Gill Sans" charset="0"/>
            </a:endParaRPr>
          </a:p>
          <a:p>
            <a:pPr marL="342900" lvl="0" indent="-342900" eaLnBrk="1" hangingPunct="1">
              <a:lnSpc>
                <a:spcPct val="100000"/>
              </a:lnSpc>
              <a:spcBef>
                <a:spcPct val="0"/>
              </a:spcBef>
              <a:buFont typeface="Arial" panose="020B0604020202020204" pitchFamily="34" charset="0"/>
              <a:buChar char="•"/>
            </a:pPr>
            <a:r>
              <a:rPr lang="en-US" sz="3000" b="1" kern="1200" dirty="0" err="1">
                <a:ea typeface="ヒラギノ角ゴ ProN W3" charset="-128"/>
                <a:sym typeface="Gill Sans" charset="0"/>
              </a:rPr>
              <a:t>Mois</a:t>
            </a:r>
            <a:r>
              <a:rPr lang="en-US" sz="3000" b="1" kern="1200" dirty="0">
                <a:ea typeface="ヒラギノ角ゴ ProN W3" charset="-128"/>
                <a:sym typeface="Gill Sans" charset="0"/>
              </a:rPr>
              <a:t> 6 : </a:t>
            </a:r>
            <a:r>
              <a:rPr lang="en-US" sz="3000" kern="1200" dirty="0" err="1">
                <a:ea typeface="ヒラギノ角ゴ ProN W3" charset="-128"/>
                <a:sym typeface="Gill Sans" charset="0"/>
              </a:rPr>
              <a:t>Introduire</a:t>
            </a:r>
            <a:r>
              <a:rPr lang="en-US" sz="3000" kern="1200" dirty="0">
                <a:ea typeface="ヒラギノ角ゴ ProN W3" charset="-128"/>
                <a:sym typeface="Gill Sans" charset="0"/>
              </a:rPr>
              <a:t> un </a:t>
            </a:r>
            <a:r>
              <a:rPr lang="en-US" sz="3000" kern="1200" dirty="0" err="1">
                <a:ea typeface="ヒラギノ角ゴ ProN W3" charset="-128"/>
                <a:sym typeface="Gill Sans" charset="0"/>
              </a:rPr>
              <a:t>défi</a:t>
            </a:r>
            <a:endParaRPr lang="en-US" sz="3000" kern="1200" dirty="0">
              <a:ea typeface="ヒラギノ角ゴ ProN W3" charset="-128"/>
              <a:sym typeface="Gill Sans" charset="0"/>
            </a:endParaRPr>
          </a:p>
          <a:p>
            <a:pPr marL="637569" lvl="2" indent="-342900" eaLnBrk="1" hangingPunct="1">
              <a:lnSpc>
                <a:spcPct val="100000"/>
              </a:lnSpc>
              <a:buFont typeface="Arial" panose="020B0604020202020204" pitchFamily="34" charset="0"/>
              <a:buChar char="•"/>
            </a:pPr>
            <a:r>
              <a:rPr lang="en-US" sz="2600" kern="1200" dirty="0" err="1">
                <a:ea typeface="ヒラギノ角ゴ ProN W3" charset="-128"/>
                <a:sym typeface="Gill Sans" charset="0"/>
              </a:rPr>
              <a:t>Essayez</a:t>
            </a:r>
            <a:r>
              <a:rPr lang="en-US" sz="2600" kern="1200" dirty="0">
                <a:ea typeface="ヒラギノ角ゴ ProN W3" charset="-128"/>
                <a:sym typeface="Gill Sans" charset="0"/>
              </a:rPr>
              <a:t> de trouver un </a:t>
            </a:r>
            <a:r>
              <a:rPr lang="en-US" sz="2600" kern="1200" dirty="0" err="1">
                <a:ea typeface="ヒラギノ角ゴ ProN W3" charset="-128"/>
                <a:sym typeface="Gill Sans" charset="0"/>
              </a:rPr>
              <a:t>défi</a:t>
            </a:r>
            <a:r>
              <a:rPr lang="en-US" sz="2600" kern="1200" dirty="0">
                <a:ea typeface="ヒラギノ角ゴ ProN W3" charset="-128"/>
                <a:sym typeface="Gill Sans" charset="0"/>
              </a:rPr>
              <a:t> à </a:t>
            </a:r>
            <a:r>
              <a:rPr lang="en-US" sz="2600" kern="1200" dirty="0" err="1">
                <a:ea typeface="ヒラギノ角ゴ ProN W3" charset="-128"/>
                <a:sym typeface="Gill Sans" charset="0"/>
              </a:rPr>
              <a:t>relever</a:t>
            </a:r>
            <a:r>
              <a:rPr lang="en-US" sz="2600" kern="1200" dirty="0">
                <a:ea typeface="ヒラギノ角ゴ ProN W3" charset="-128"/>
                <a:sym typeface="Gill Sans" charset="0"/>
              </a:rPr>
              <a:t> pour les </a:t>
            </a:r>
            <a:r>
              <a:rPr lang="en-US" sz="2600" kern="1200" dirty="0" err="1">
                <a:ea typeface="ヒラギノ角ゴ ProN W3" charset="-128"/>
                <a:sym typeface="Gill Sans" charset="0"/>
              </a:rPr>
              <a:t>membres</a:t>
            </a:r>
            <a:r>
              <a:rPr lang="en-US" sz="2600" kern="1200" dirty="0">
                <a:ea typeface="ヒラギノ角ゴ ProN W3" charset="-128"/>
                <a:sym typeface="Gill Sans" charset="0"/>
              </a:rPr>
              <a:t> de </a:t>
            </a:r>
            <a:r>
              <a:rPr lang="en-US" sz="2600" kern="1200" dirty="0" err="1">
                <a:ea typeface="ヒラギノ角ゴ ProN W3" charset="-128"/>
                <a:sym typeface="Gill Sans" charset="0"/>
              </a:rPr>
              <a:t>votre</a:t>
            </a:r>
            <a:r>
              <a:rPr lang="en-US" sz="2600" kern="1200" dirty="0">
                <a:ea typeface="ヒラギノ角ゴ ProN W3" charset="-128"/>
                <a:sym typeface="Gill Sans" charset="0"/>
              </a:rPr>
              <a:t> </a:t>
            </a:r>
            <a:r>
              <a:rPr lang="en-US" sz="2600" kern="1200" dirty="0" err="1">
                <a:ea typeface="ヒラギノ角ゴ ProN W3" charset="-128"/>
                <a:sym typeface="Gill Sans" charset="0"/>
              </a:rPr>
              <a:t>groupe</a:t>
            </a:r>
            <a:r>
              <a:rPr lang="en-US" sz="2600" kern="1200" dirty="0">
                <a:ea typeface="ヒラギノ角ゴ ProN W3" charset="-128"/>
                <a:sym typeface="Gill Sans" charset="0"/>
              </a:rPr>
              <a:t>. </a:t>
            </a:r>
            <a:r>
              <a:rPr lang="en-US" sz="2600" i="1" kern="1200" dirty="0" err="1">
                <a:ea typeface="ヒラギノ角ゴ ProN W3" charset="-128"/>
                <a:sym typeface="Gill Sans" charset="0"/>
              </a:rPr>
              <a:t>Exemple</a:t>
            </a:r>
            <a:r>
              <a:rPr lang="en-US" sz="2600" i="1" kern="1200" dirty="0">
                <a:ea typeface="ヒラギノ角ゴ ProN W3" charset="-128"/>
                <a:sym typeface="Gill Sans" charset="0"/>
              </a:rPr>
              <a:t> : </a:t>
            </a:r>
            <a:r>
              <a:rPr lang="en-US" sz="2600" i="1" kern="1200" dirty="0" err="1">
                <a:ea typeface="ヒラギノ角ゴ ProN W3" charset="-128"/>
                <a:sym typeface="Gill Sans" charset="0"/>
              </a:rPr>
              <a:t>Boire</a:t>
            </a:r>
            <a:r>
              <a:rPr lang="en-US" sz="2600" i="1" kern="1200" dirty="0">
                <a:ea typeface="ヒラギノ角ゴ ProN W3" charset="-128"/>
                <a:sym typeface="Gill Sans" charset="0"/>
              </a:rPr>
              <a:t> 5 </a:t>
            </a:r>
            <a:r>
              <a:rPr lang="en-US" sz="2600" i="1" kern="1200" dirty="0" err="1">
                <a:ea typeface="ヒラギノ角ゴ ProN W3" charset="-128"/>
                <a:sym typeface="Gill Sans" charset="0"/>
              </a:rPr>
              <a:t>bouteilles</a:t>
            </a:r>
            <a:r>
              <a:rPr lang="en-US" sz="2600" i="1" kern="1200" dirty="0">
                <a:ea typeface="ヒラギノ角ゴ ProN W3" charset="-128"/>
                <a:sym typeface="Gill Sans" charset="0"/>
              </a:rPr>
              <a:t> </a:t>
            </a:r>
            <a:r>
              <a:rPr lang="en-US" sz="2600" i="1" kern="1200" dirty="0" err="1">
                <a:ea typeface="ヒラギノ角ゴ ProN W3" charset="-128"/>
                <a:sym typeface="Gill Sans" charset="0"/>
              </a:rPr>
              <a:t>d'eau</a:t>
            </a:r>
            <a:r>
              <a:rPr lang="en-US" sz="2600" i="1" kern="1200" dirty="0">
                <a:ea typeface="ヒラギノ角ゴ ProN W3" charset="-128"/>
                <a:sym typeface="Gill Sans" charset="0"/>
              </a:rPr>
              <a:t> par jour pendant deux </a:t>
            </a:r>
            <a:r>
              <a:rPr lang="en-US" sz="2600" i="1" kern="1200" dirty="0" err="1">
                <a:ea typeface="ヒラギノ角ゴ ProN W3" charset="-128"/>
                <a:sym typeface="Gill Sans" charset="0"/>
              </a:rPr>
              <a:t>semaines</a:t>
            </a:r>
            <a:r>
              <a:rPr lang="en-US" sz="2600" i="1" kern="1200" dirty="0">
                <a:ea typeface="ヒラギノ角ゴ ProN W3" charset="-128"/>
                <a:sym typeface="Gill Sans" charset="0"/>
              </a:rPr>
              <a:t> </a:t>
            </a:r>
            <a:r>
              <a:rPr lang="en-US" sz="2600" i="1" kern="1200" dirty="0" err="1">
                <a:ea typeface="ヒラギノ角ゴ ProN W3" charset="-128"/>
                <a:sym typeface="Gill Sans" charset="0"/>
              </a:rPr>
              <a:t>ou</a:t>
            </a:r>
            <a:r>
              <a:rPr lang="en-US" sz="2600" i="1" kern="1200" dirty="0">
                <a:ea typeface="ヒラギノ角ゴ ProN W3" charset="-128"/>
                <a:sym typeface="Gill Sans" charset="0"/>
              </a:rPr>
              <a:t> </a:t>
            </a:r>
            <a:r>
              <a:rPr lang="en-US" sz="2600" i="1" kern="1200" dirty="0" err="1">
                <a:ea typeface="ヒラギノ角ゴ ProN W3" charset="-128"/>
                <a:sym typeface="Gill Sans" charset="0"/>
              </a:rPr>
              <a:t>atteindre</a:t>
            </a:r>
            <a:r>
              <a:rPr lang="en-US" sz="2600" i="1" kern="1200" dirty="0">
                <a:ea typeface="ヒラギノ角ゴ ProN W3" charset="-128"/>
                <a:sym typeface="Gill Sans" charset="0"/>
              </a:rPr>
              <a:t> 10 000 par jour pendant </a:t>
            </a:r>
            <a:r>
              <a:rPr lang="en-US" sz="2600" i="1" kern="1200" dirty="0" err="1">
                <a:ea typeface="ヒラギノ角ゴ ProN W3" charset="-128"/>
                <a:sym typeface="Gill Sans" charset="0"/>
              </a:rPr>
              <a:t>une</a:t>
            </a:r>
            <a:r>
              <a:rPr lang="en-US" sz="2600" i="1" kern="1200" dirty="0">
                <a:ea typeface="ヒラギノ角ゴ ProN W3" charset="-128"/>
                <a:sym typeface="Gill Sans" charset="0"/>
              </a:rPr>
              <a:t> </a:t>
            </a:r>
            <a:r>
              <a:rPr lang="en-US" sz="2600" i="1" kern="1200" dirty="0" err="1">
                <a:ea typeface="ヒラギノ角ゴ ProN W3" charset="-128"/>
                <a:sym typeface="Gill Sans" charset="0"/>
              </a:rPr>
              <a:t>semaine</a:t>
            </a:r>
            <a:r>
              <a:rPr lang="en-US" sz="2600" i="1" kern="1200" dirty="0">
                <a:ea typeface="ヒラギノ角ゴ ProN W3" charset="-128"/>
                <a:sym typeface="Gill Sans" charset="0"/>
              </a:rPr>
              <a:t>. </a:t>
            </a:r>
          </a:p>
          <a:p>
            <a:endParaRPr lang="en-US" sz="3200" dirty="0"/>
          </a:p>
        </p:txBody>
      </p:sp>
    </p:spTree>
    <p:extLst>
      <p:ext uri="{BB962C8B-B14F-4D97-AF65-F5344CB8AC3E}">
        <p14:creationId xmlns:p14="http://schemas.microsoft.com/office/powerpoint/2010/main" val="26751680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46028"/>
            <a:ext cx="7886700" cy="585850"/>
          </a:xfrm>
        </p:spPr>
        <p:txBody>
          <a:bodyPr/>
          <a:lstStyle/>
          <a:p>
            <a:r>
              <a:rPr lang="en-US" sz="3600"/>
              <a:t>Défi 1 : Suivre le leader</a:t>
            </a:r>
          </a:p>
        </p:txBody>
      </p:sp>
      <p:sp>
        <p:nvSpPr>
          <p:cNvPr id="3" name="Content Placeholder 2"/>
          <p:cNvSpPr>
            <a:spLocks noGrp="1"/>
          </p:cNvSpPr>
          <p:nvPr>
            <p:ph idx="1"/>
          </p:nvPr>
        </p:nvSpPr>
        <p:spPr>
          <a:xfrm>
            <a:off x="280307" y="1901389"/>
            <a:ext cx="7886700" cy="4351338"/>
          </a:xfrm>
        </p:spPr>
        <p:txBody>
          <a:bodyPr>
            <a:normAutofit/>
          </a:bodyPr>
          <a:lstStyle/>
          <a:p>
            <a:pPr marL="44647" lvl="1" indent="0">
              <a:buNone/>
            </a:pPr>
            <a:r>
              <a:rPr lang="en-US" sz="2800"/>
              <a:t>Tous les groupes choisiront un objectif de nombre de pas à atteindre pour le jour 1. Après le 1er jour, l'objectif de tous les membres du groupe sera de faire 100 pas de plus que la veille. </a:t>
            </a:r>
          </a:p>
          <a:p>
            <a:pPr marL="44647" lvl="1" indent="0">
              <a:buNone/>
            </a:pPr>
            <a:endParaRPr lang="en-US" sz="2800"/>
          </a:p>
          <a:p>
            <a:pPr marL="44647" lvl="1" indent="0">
              <a:buNone/>
            </a:pPr>
            <a:r>
              <a:rPr lang="en-US" sz="2800"/>
              <a:t>Tous les membres du groupe augmenteront leur nombre de pas de 100 par jour pendant 10 jours ! Cela représente un total de 1 000 pas supplémentaires à la fin du défi ! </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48865" y="4833258"/>
            <a:ext cx="2475669" cy="1856752"/>
          </a:xfrm>
          <a:prstGeom prst="rect">
            <a:avLst/>
          </a:prstGeom>
        </p:spPr>
      </p:pic>
    </p:spTree>
    <p:extLst>
      <p:ext uri="{BB962C8B-B14F-4D97-AF65-F5344CB8AC3E}">
        <p14:creationId xmlns:p14="http://schemas.microsoft.com/office/powerpoint/2010/main" val="6099941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89" y="274600"/>
            <a:ext cx="7200800" cy="1033586"/>
          </a:xfrm>
        </p:spPr>
        <p:txBody>
          <a:bodyPr/>
          <a:lstStyle/>
          <a:p>
            <a:r>
              <a:rPr lang="en-US" sz="3600"/>
              <a:t>Défi 2 : Collations sur collations  </a:t>
            </a:r>
          </a:p>
        </p:txBody>
      </p:sp>
      <p:sp>
        <p:nvSpPr>
          <p:cNvPr id="3" name="Content Placeholder 2"/>
          <p:cNvSpPr>
            <a:spLocks noGrp="1"/>
          </p:cNvSpPr>
          <p:nvPr>
            <p:ph idx="1"/>
          </p:nvPr>
        </p:nvSpPr>
        <p:spPr>
          <a:xfrm>
            <a:off x="805968" y="2025237"/>
            <a:ext cx="7911703" cy="1831727"/>
          </a:xfrm>
        </p:spPr>
        <p:txBody>
          <a:bodyPr>
            <a:normAutofit/>
          </a:bodyPr>
          <a:lstStyle/>
          <a:p>
            <a:pPr marL="44647" lvl="1" indent="0">
              <a:buNone/>
            </a:pPr>
            <a:r>
              <a:rPr lang="en-US" sz="2800"/>
              <a:t>Mettez votre groupe au défi de poster une photo de leur en-cas sain préféré avec la recette. Encouragez vos coéquipiers à essayer les choses préférées des autres ! </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9403" y="3871904"/>
            <a:ext cx="2443648" cy="2463461"/>
          </a:xfrm>
          <a:prstGeom prst="rect">
            <a:avLst/>
          </a:prstGeom>
          <a:ln w="9525">
            <a:solidFill>
              <a:schemeClr val="tx2"/>
            </a:solidFill>
          </a:ln>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03297" y="3881024"/>
            <a:ext cx="2520280" cy="2466808"/>
          </a:xfrm>
          <a:prstGeom prst="rect">
            <a:avLst/>
          </a:prstGeom>
          <a:ln>
            <a:solidFill>
              <a:schemeClr val="tx2"/>
            </a:solidFill>
          </a:ln>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55625" y="3891203"/>
            <a:ext cx="2476741" cy="2463461"/>
          </a:xfrm>
          <a:prstGeom prst="rect">
            <a:avLst/>
          </a:prstGeom>
          <a:ln>
            <a:solidFill>
              <a:schemeClr val="tx2"/>
            </a:solidFill>
          </a:ln>
        </p:spPr>
      </p:pic>
    </p:spTree>
    <p:extLst>
      <p:ext uri="{BB962C8B-B14F-4D97-AF65-F5344CB8AC3E}">
        <p14:creationId xmlns:p14="http://schemas.microsoft.com/office/powerpoint/2010/main" val="19300567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8530"/>
            <a:ext cx="7171641" cy="887636"/>
          </a:xfrm>
        </p:spPr>
        <p:txBody>
          <a:bodyPr/>
          <a:lstStyle/>
          <a:p>
            <a:r>
              <a:rPr lang="en-US" sz="3600"/>
              <a:t>Obtenir un retour d'information</a:t>
            </a:r>
          </a:p>
        </p:txBody>
      </p:sp>
      <p:sp>
        <p:nvSpPr>
          <p:cNvPr id="3" name="Content Placeholder 2"/>
          <p:cNvSpPr>
            <a:spLocks noGrp="1"/>
          </p:cNvSpPr>
          <p:nvPr>
            <p:ph idx="1"/>
          </p:nvPr>
        </p:nvSpPr>
        <p:spPr>
          <a:xfrm>
            <a:off x="263355" y="2144626"/>
            <a:ext cx="7911703" cy="4464844"/>
          </a:xfrm>
        </p:spPr>
        <p:txBody>
          <a:bodyPr/>
          <a:lstStyle/>
          <a:p>
            <a:pPr marL="0" indent="0">
              <a:spcAft>
                <a:spcPts val="1200"/>
              </a:spcAft>
              <a:buNone/>
            </a:pPr>
            <a:r>
              <a:rPr lang="en-US"/>
              <a:t>Le retour d'information de la part de vos coéquipiers est important car il vous donne l'occasion de vérifier et d'entendre ce qu'ils ont à dire.</a:t>
            </a:r>
          </a:p>
          <a:p>
            <a:pPr marL="637569" lvl="2" indent="-342900">
              <a:buFont typeface="Arial" panose="020B0604020202020204" pitchFamily="34" charset="0"/>
              <a:buChar char="•"/>
            </a:pPr>
            <a:r>
              <a:rPr lang="en-US" sz="2400"/>
              <a:t>Exemples de questions de retour d'information :</a:t>
            </a:r>
          </a:p>
          <a:p>
            <a:pPr marL="959027" lvl="5" indent="-342900">
              <a:buFont typeface="Arial" panose="020B0604020202020204" pitchFamily="34" charset="0"/>
              <a:buChar char="•"/>
            </a:pPr>
            <a:r>
              <a:rPr lang="en-US" sz="2400"/>
              <a:t>Comment se déroule votre voyage jusqu'à présent ?</a:t>
            </a:r>
          </a:p>
          <a:p>
            <a:pPr marL="959027" lvl="5" indent="-342900">
              <a:buFont typeface="Arial" panose="020B0604020202020204" pitchFamily="34" charset="0"/>
              <a:buChar char="•"/>
            </a:pPr>
            <a:r>
              <a:rPr lang="en-US" sz="2400"/>
              <a:t>Quels sont les outils qui vous sont utiles ? </a:t>
            </a:r>
          </a:p>
          <a:p>
            <a:pPr marL="959027" lvl="5" indent="-342900">
              <a:buFont typeface="Arial" panose="020B0604020202020204" pitchFamily="34" charset="0"/>
              <a:buChar char="•"/>
            </a:pPr>
            <a:r>
              <a:rPr lang="en-US" sz="2400"/>
              <a:t>Y a-t-il des conseils que vous jugez importants pour notre groupe ? Écrivez vos idées ici ! </a:t>
            </a:r>
          </a:p>
          <a:p>
            <a:pPr marL="959027" lvl="5" indent="-342900">
              <a:buFont typeface="Arial" panose="020B0604020202020204" pitchFamily="34" charset="0"/>
              <a:buChar char="•"/>
            </a:pPr>
            <a:r>
              <a:rPr lang="en-US" sz="2400"/>
              <a:t>Y a-t-il quelque chose que vous pensez que nous devrions faire différemment ? Commentez ici. </a:t>
            </a:r>
          </a:p>
          <a:p>
            <a:pPr marL="637569" lvl="3" indent="-342900">
              <a:buFont typeface="Arial" panose="020B0604020202020204" pitchFamily="34" charset="0"/>
              <a:buChar char="•"/>
            </a:pPr>
            <a:endParaRPr lang="en-US" sz="1800"/>
          </a:p>
          <a:p>
            <a:pPr marL="637569" lvl="3" indent="-342900">
              <a:buFont typeface="Arial" panose="020B0604020202020204" pitchFamily="34" charset="0"/>
              <a:buChar char="•"/>
            </a:pPr>
            <a:endParaRPr lang="en-US" sz="3000"/>
          </a:p>
          <a:p>
            <a:pPr marL="637569" lvl="2" indent="-342900">
              <a:buFont typeface="Arial" panose="020B0604020202020204" pitchFamily="34" charset="0"/>
              <a:buChar char="•"/>
            </a:pPr>
            <a:endParaRPr lang="en-US" sz="3000"/>
          </a:p>
        </p:txBody>
      </p:sp>
    </p:spTree>
    <p:extLst>
      <p:ext uri="{BB962C8B-B14F-4D97-AF65-F5344CB8AC3E}">
        <p14:creationId xmlns:p14="http://schemas.microsoft.com/office/powerpoint/2010/main" val="13973127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Partager les succès</a:t>
            </a:r>
          </a:p>
        </p:txBody>
      </p:sp>
      <p:sp>
        <p:nvSpPr>
          <p:cNvPr id="3" name="Content Placeholder 2"/>
          <p:cNvSpPr>
            <a:spLocks noGrp="1"/>
          </p:cNvSpPr>
          <p:nvPr>
            <p:ph idx="1"/>
          </p:nvPr>
        </p:nvSpPr>
        <p:spPr>
          <a:xfrm>
            <a:off x="544711" y="1741289"/>
            <a:ext cx="7911703" cy="2335783"/>
          </a:xfrm>
        </p:spPr>
        <p:txBody>
          <a:bodyPr>
            <a:normAutofit/>
          </a:bodyPr>
          <a:lstStyle/>
          <a:p>
            <a:pPr marL="342900" indent="-342900">
              <a:buFont typeface="Arial" panose="020B0604020202020204" pitchFamily="34" charset="0"/>
              <a:buChar char="•"/>
            </a:pPr>
            <a:r>
              <a:rPr lang="en-US"/>
              <a:t>Qu'est-ce qu'une réussite ? Les succès varient d'une personne à l'autre, mais qu'ils soient grands ou petits, ils doivent tous être célébrés !</a:t>
            </a:r>
          </a:p>
          <a:p>
            <a:pPr marL="342900" indent="-342900">
              <a:buFont typeface="Arial" panose="020B0604020202020204" pitchFamily="34" charset="0"/>
              <a:buChar char="•"/>
            </a:pPr>
            <a:r>
              <a:rPr lang="en-US"/>
              <a:t>Féliciter les membres du groupe qui publient des articles sur leur réussite </a:t>
            </a:r>
          </a:p>
          <a:p>
            <a:pPr marL="342900" indent="-342900">
              <a:buFont typeface="Arial" panose="020B0604020202020204" pitchFamily="34" charset="0"/>
              <a:buChar char="•"/>
            </a:pPr>
            <a:endParaRPr lang="en-US"/>
          </a:p>
          <a:p>
            <a:pPr marL="387547" lvl="1" indent="-342900">
              <a:buFont typeface="Arial" panose="020B0604020202020204" pitchFamily="34" charset="0"/>
              <a:buChar char="•"/>
            </a:pPr>
            <a:endParaRPr lang="en-US" sz="280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91880" y="4280265"/>
            <a:ext cx="2532097" cy="1688422"/>
          </a:xfrm>
          <a:prstGeom prst="rect">
            <a:avLst/>
          </a:prstGeom>
          <a:ln>
            <a:solidFill>
              <a:schemeClr val="tx2"/>
            </a:solidFill>
          </a:ln>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71048" y="4280265"/>
            <a:ext cx="2532097" cy="1688422"/>
          </a:xfrm>
          <a:prstGeom prst="rect">
            <a:avLst/>
          </a:prstGeom>
          <a:ln>
            <a:solidFill>
              <a:schemeClr val="tx2"/>
            </a:solidFill>
          </a:ln>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12712" y="4280265"/>
            <a:ext cx="2532097" cy="1701253"/>
          </a:xfrm>
          <a:prstGeom prst="rect">
            <a:avLst/>
          </a:prstGeom>
          <a:ln>
            <a:solidFill>
              <a:schemeClr val="tx2"/>
            </a:solidFill>
          </a:ln>
        </p:spPr>
      </p:pic>
    </p:spTree>
    <p:extLst>
      <p:ext uri="{BB962C8B-B14F-4D97-AF65-F5344CB8AC3E}">
        <p14:creationId xmlns:p14="http://schemas.microsoft.com/office/powerpoint/2010/main" val="18341318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854" y="57448"/>
            <a:ext cx="6475561" cy="1375172"/>
          </a:xfrm>
        </p:spPr>
        <p:txBody>
          <a:bodyPr/>
          <a:lstStyle/>
          <a:p>
            <a:r>
              <a:rPr lang="en-US" sz="3600"/>
              <a:t>Créer un plan qui fonctionne pour VOUS </a:t>
            </a:r>
          </a:p>
        </p:txBody>
      </p:sp>
      <p:sp>
        <p:nvSpPr>
          <p:cNvPr id="3" name="Content Placeholder 2"/>
          <p:cNvSpPr>
            <a:spLocks noGrp="1"/>
          </p:cNvSpPr>
          <p:nvPr>
            <p:ph idx="1"/>
          </p:nvPr>
        </p:nvSpPr>
        <p:spPr>
          <a:xfrm>
            <a:off x="544711" y="2479269"/>
            <a:ext cx="7911703" cy="3404764"/>
          </a:xfrm>
        </p:spPr>
        <p:txBody>
          <a:bodyPr>
            <a:normAutofit fontScale="85000" lnSpcReduction="20000"/>
          </a:bodyPr>
          <a:lstStyle/>
          <a:p>
            <a:pPr marL="342900" indent="-342900">
              <a:buFont typeface="Arial" panose="020B0604020202020204" pitchFamily="34" charset="0"/>
              <a:buChar char="•"/>
            </a:pPr>
            <a:r>
              <a:rPr lang="en-US" sz="3000"/>
              <a:t>Combien de fois par semaine allez-vous parler à vos coéquipiers ?</a:t>
            </a:r>
          </a:p>
          <a:p>
            <a:pPr marL="637569" lvl="2" indent="-342900">
              <a:buFont typeface="Arial" panose="020B0604020202020204" pitchFamily="34" charset="0"/>
              <a:buChar char="•"/>
            </a:pPr>
            <a:r>
              <a:rPr lang="en-US" sz="2600"/>
              <a:t>Y a-t-il des jours spécifiques que vous voulez choisir comme jours de poste ? De cette façon, ils savent à quoi s'attendre ! Par exemple, si vous vous engagez à publier deux jours par semaine, vous pouvez choisir de publier tous les lundis et mercredis.  </a:t>
            </a:r>
          </a:p>
          <a:p>
            <a:pPr marL="294669" lvl="2" indent="0">
              <a:buNone/>
            </a:pPr>
            <a:endParaRPr lang="en-US" sz="2800"/>
          </a:p>
          <a:p>
            <a:pPr marL="294669" lvl="2" indent="0">
              <a:buNone/>
            </a:pPr>
            <a:r>
              <a:rPr lang="en-US" sz="2800"/>
              <a:t>Engagement : Je posterai ______ fois par semaine. Vous pouvez toujours en ajouter ou en enlever. Trouvez quelque chose qui corresponde à votre emploi du temps ! </a:t>
            </a:r>
          </a:p>
          <a:p>
            <a:pPr marL="294669" lvl="2" indent="0">
              <a:buNone/>
            </a:pPr>
            <a:endParaRPr lang="en-US" sz="2800"/>
          </a:p>
          <a:p>
            <a:pPr marL="294669" lvl="2" indent="0">
              <a:buNone/>
            </a:pPr>
            <a:endParaRPr lang="en-US" sz="3200"/>
          </a:p>
          <a:p>
            <a:pPr marL="342900" indent="-342900">
              <a:buFont typeface="Arial" panose="020B0604020202020204" pitchFamily="34" charset="0"/>
              <a:buChar char="•"/>
            </a:pPr>
            <a:endParaRPr lang="en-US" sz="3200"/>
          </a:p>
          <a:p>
            <a:pPr marL="342900" indent="-342900">
              <a:buFont typeface="Arial" panose="020B0604020202020204" pitchFamily="34" charset="0"/>
              <a:buChar char="•"/>
            </a:pPr>
            <a:endParaRPr lang="en-US" sz="3200"/>
          </a:p>
        </p:txBody>
      </p:sp>
    </p:spTree>
    <p:extLst>
      <p:ext uri="{BB962C8B-B14F-4D97-AF65-F5344CB8AC3E}">
        <p14:creationId xmlns:p14="http://schemas.microsoft.com/office/powerpoint/2010/main" val="32983373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890" y="401703"/>
            <a:ext cx="5862139" cy="585850"/>
          </a:xfrm>
        </p:spPr>
        <p:txBody>
          <a:bodyPr>
            <a:normAutofit fontScale="90000"/>
          </a:bodyPr>
          <a:lstStyle/>
          <a:p>
            <a:r>
              <a:rPr lang="en-US"/>
              <a:t>Activité : Créez votre plan pour les médias sociaux </a:t>
            </a:r>
          </a:p>
        </p:txBody>
      </p:sp>
      <p:sp>
        <p:nvSpPr>
          <p:cNvPr id="3" name="Content Placeholder 2"/>
          <p:cNvSpPr>
            <a:spLocks noGrp="1"/>
          </p:cNvSpPr>
          <p:nvPr>
            <p:ph idx="1"/>
          </p:nvPr>
        </p:nvSpPr>
        <p:spPr>
          <a:xfrm>
            <a:off x="691243" y="2235587"/>
            <a:ext cx="7886700" cy="4351338"/>
          </a:xfrm>
        </p:spPr>
        <p:txBody>
          <a:bodyPr>
            <a:normAutofit/>
          </a:bodyPr>
          <a:lstStyle/>
          <a:p>
            <a:pPr marL="0" indent="0">
              <a:buNone/>
            </a:pPr>
            <a:r>
              <a:rPr lang="en-US"/>
              <a:t>En voici un exemple :</a:t>
            </a:r>
          </a:p>
          <a:p>
            <a:pPr marL="342900" indent="-342900">
              <a:buFont typeface="Arial" panose="020B0604020202020204" pitchFamily="34" charset="0"/>
              <a:buChar char="•"/>
            </a:pPr>
            <a:r>
              <a:rPr lang="en-US" sz="2400"/>
              <a:t>Je publierai un message par semaine. </a:t>
            </a:r>
          </a:p>
          <a:p>
            <a:pPr marL="342900" indent="-342900">
              <a:buFont typeface="Arial" panose="020B0604020202020204" pitchFamily="34" charset="0"/>
              <a:buChar char="•"/>
            </a:pPr>
            <a:r>
              <a:rPr lang="en-US" sz="2400"/>
              <a:t>2 conseils de Forme Physique et 2 conseils de Nutrition par </a:t>
            </a:r>
            <a:r>
              <a:rPr lang="en-US" sz="2400" b="1"/>
              <a:t>mois</a:t>
            </a:r>
          </a:p>
          <a:p>
            <a:pPr marL="342900" indent="-342900">
              <a:buFont typeface="Arial" panose="020B0604020202020204" pitchFamily="34" charset="0"/>
              <a:buChar char="•"/>
            </a:pPr>
            <a:r>
              <a:rPr lang="en-US" sz="2400"/>
              <a:t>1 question par </a:t>
            </a:r>
            <a:r>
              <a:rPr lang="en-US" sz="2400" b="1"/>
              <a:t>mois </a:t>
            </a:r>
          </a:p>
          <a:p>
            <a:pPr marL="342900" indent="-342900"/>
            <a:r>
              <a:rPr lang="en-US" sz="2400"/>
              <a:t>Partager les réussites des membres du groupe chaque mois à partir du </a:t>
            </a:r>
            <a:r>
              <a:rPr lang="en-US" sz="2400" b="1"/>
              <a:t>3e mois</a:t>
            </a:r>
          </a:p>
          <a:p>
            <a:pPr marL="342900" indent="-342900">
              <a:buFont typeface="Arial" panose="020B0604020202020204" pitchFamily="34" charset="0"/>
              <a:buChar char="•"/>
            </a:pPr>
            <a:r>
              <a:rPr lang="en-US" sz="2400"/>
              <a:t>Défis d'une semaine pour les </a:t>
            </a:r>
            <a:r>
              <a:rPr lang="en-US" sz="2400" b="1"/>
              <a:t>mois 5 </a:t>
            </a:r>
            <a:r>
              <a:rPr lang="en-US" sz="2400"/>
              <a:t>et </a:t>
            </a:r>
            <a:r>
              <a:rPr lang="en-US" sz="2400" b="1"/>
              <a:t>7</a:t>
            </a:r>
          </a:p>
          <a:p>
            <a:endParaRPr lang="en-US" sz="3200"/>
          </a:p>
        </p:txBody>
      </p:sp>
    </p:spTree>
    <p:extLst>
      <p:ext uri="{BB962C8B-B14F-4D97-AF65-F5344CB8AC3E}">
        <p14:creationId xmlns:p14="http://schemas.microsoft.com/office/powerpoint/2010/main" val="342864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a:t>Objectif de la session sur les médias sociaux</a:t>
            </a:r>
          </a:p>
        </p:txBody>
      </p:sp>
      <p:sp>
        <p:nvSpPr>
          <p:cNvPr id="3" name="Content Placeholder 2"/>
          <p:cNvSpPr>
            <a:spLocks noGrp="1"/>
          </p:cNvSpPr>
          <p:nvPr>
            <p:ph idx="1"/>
          </p:nvPr>
        </p:nvSpPr>
        <p:spPr>
          <a:xfrm>
            <a:off x="391789" y="1929096"/>
            <a:ext cx="8179334" cy="2794454"/>
          </a:xfrm>
        </p:spPr>
        <p:txBody>
          <a:bodyPr vert="horz" lIns="91440" tIns="45720" rIns="91440" bIns="45720" rtlCol="0" anchor="t">
            <a:normAutofit/>
          </a:bodyPr>
          <a:lstStyle/>
          <a:p>
            <a:pPr>
              <a:spcAft>
                <a:spcPts val="600"/>
              </a:spcAft>
            </a:pPr>
            <a:r>
              <a:rPr lang="en-US" dirty="0" err="1"/>
              <a:t>Apprendre</a:t>
            </a:r>
            <a:r>
              <a:rPr lang="en-US" dirty="0"/>
              <a:t> à </a:t>
            </a:r>
            <a:r>
              <a:rPr lang="en-US" dirty="0" err="1"/>
              <a:t>créer</a:t>
            </a:r>
            <a:r>
              <a:rPr lang="en-US" dirty="0"/>
              <a:t> </a:t>
            </a:r>
            <a:r>
              <a:rPr lang="en-US" dirty="0" err="1"/>
              <a:t>une</a:t>
            </a:r>
            <a:r>
              <a:rPr lang="en-US" dirty="0"/>
              <a:t> </a:t>
            </a:r>
            <a:r>
              <a:rPr lang="en-US" dirty="0" err="1"/>
              <a:t>communauté</a:t>
            </a:r>
            <a:r>
              <a:rPr lang="en-US" dirty="0"/>
              <a:t> en </a:t>
            </a:r>
            <a:r>
              <a:rPr lang="en-US" dirty="0" err="1"/>
              <a:t>utilisant</a:t>
            </a:r>
            <a:r>
              <a:rPr lang="en-US" dirty="0"/>
              <a:t> les </a:t>
            </a:r>
            <a:r>
              <a:rPr lang="en-US" dirty="0" err="1"/>
              <a:t>médias</a:t>
            </a:r>
            <a:r>
              <a:rPr lang="en-US" dirty="0"/>
              <a:t> </a:t>
            </a:r>
            <a:r>
              <a:rPr lang="en-US" dirty="0" err="1"/>
              <a:t>sociaux</a:t>
            </a:r>
            <a:r>
              <a:rPr lang="en-US" dirty="0"/>
              <a:t> pour aider </a:t>
            </a:r>
            <a:r>
              <a:rPr lang="en-US" dirty="0" err="1"/>
              <a:t>d'autres</a:t>
            </a:r>
            <a:r>
              <a:rPr lang="en-US" dirty="0"/>
              <a:t> </a:t>
            </a:r>
            <a:r>
              <a:rPr lang="en-US" dirty="0" err="1"/>
              <a:t>athlètes</a:t>
            </a:r>
            <a:r>
              <a:rPr lang="en-US" dirty="0"/>
              <a:t> à </a:t>
            </a:r>
            <a:r>
              <a:rPr lang="en-US" dirty="0" err="1"/>
              <a:t>améliorer</a:t>
            </a:r>
            <a:r>
              <a:rPr lang="en-US" dirty="0"/>
              <a:t> </a:t>
            </a:r>
            <a:r>
              <a:rPr lang="en-US" dirty="0" err="1"/>
              <a:t>leur</a:t>
            </a:r>
            <a:r>
              <a:rPr lang="en-US" dirty="0"/>
              <a:t> </a:t>
            </a:r>
            <a:r>
              <a:rPr lang="en-US" dirty="0" err="1"/>
              <a:t>santé</a:t>
            </a:r>
            <a:r>
              <a:rPr lang="en-US" dirty="0"/>
              <a:t> et </a:t>
            </a:r>
            <a:r>
              <a:rPr lang="en-US" dirty="0" err="1"/>
              <a:t>leur</a:t>
            </a:r>
            <a:r>
              <a:rPr lang="en-US" dirty="0"/>
              <a:t> </a:t>
            </a:r>
            <a:r>
              <a:rPr lang="en-US" dirty="0" err="1"/>
              <a:t>forme</a:t>
            </a:r>
            <a:r>
              <a:rPr lang="en-US" dirty="0"/>
              <a:t> physique. </a:t>
            </a:r>
          </a:p>
          <a:p>
            <a:r>
              <a:rPr lang="en-US" dirty="0" err="1"/>
              <a:t>Élaborez</a:t>
            </a:r>
            <a:r>
              <a:rPr lang="en-US" dirty="0"/>
              <a:t> un plan pour vous guider dans </a:t>
            </a:r>
            <a:r>
              <a:rPr lang="en-US" dirty="0" err="1"/>
              <a:t>l'utilisation</a:t>
            </a:r>
            <a:r>
              <a:rPr lang="en-US" dirty="0"/>
              <a:t> des </a:t>
            </a:r>
            <a:r>
              <a:rPr lang="en-US" dirty="0" err="1"/>
              <a:t>médias</a:t>
            </a:r>
            <a:r>
              <a:rPr lang="en-US" dirty="0"/>
              <a:t> </a:t>
            </a:r>
            <a:r>
              <a:rPr lang="en-US" dirty="0" err="1"/>
              <a:t>sociaux</a:t>
            </a:r>
            <a:r>
              <a:rPr lang="en-US" dirty="0"/>
              <a:t> en tant </a:t>
            </a:r>
            <a:r>
              <a:rPr lang="en-US" dirty="0" err="1"/>
              <a:t>qu'Ambassadeur</a:t>
            </a:r>
            <a:r>
              <a:rPr lang="en-US" dirty="0"/>
              <a:t> de </a:t>
            </a:r>
            <a:r>
              <a:rPr lang="en-US" dirty="0" err="1"/>
              <a:t>santé</a:t>
            </a:r>
            <a:r>
              <a:rPr lang="en-US" dirty="0"/>
              <a:t>. </a:t>
            </a:r>
            <a:endParaRPr lang="en-US" dirty="0">
              <a:ea typeface="Calibri"/>
              <a:cs typeface="Calibri"/>
            </a:endParaRPr>
          </a:p>
        </p:txBody>
      </p:sp>
      <p:pic>
        <p:nvPicPr>
          <p:cNvPr id="2052" name="Picture 4" descr="Image result for notepad emoji"/>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608210" y="4567441"/>
            <a:ext cx="1619195" cy="1619197"/>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6" descr="Image result for strong arm emoji"/>
          <p:cNvSpPr>
            <a:spLocks noChangeAspect="1" noChangeArrowheads="1"/>
          </p:cNvSpPr>
          <p:nvPr/>
        </p:nvSpPr>
        <p:spPr bwMode="auto">
          <a:xfrm>
            <a:off x="155575" y="-2185988"/>
            <a:ext cx="4562475" cy="45624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6" name="Picture 8" descr="Image result for strong arm emoji"/>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553443" y="4567440"/>
            <a:ext cx="1588397" cy="158839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Related image"/>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508104" y="4581128"/>
            <a:ext cx="1544035" cy="1618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026091"/>
      </p:ext>
    </p:extLst>
  </p:cSld>
  <p:clrMapOvr>
    <a:masterClrMapping/>
  </p:clrMapOvr>
  <p:extLst>
    <p:ext uri="{6950BFC3-D8DA-4A85-94F7-54DA5524770B}">
      <p188:commentRel xmlns:p188="http://schemas.microsoft.com/office/powerpoint/2018/8/main" r:id="rId3"/>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E56B8-1FAB-2033-BD4D-8EBCEA48B1C5}"/>
              </a:ext>
            </a:extLst>
          </p:cNvPr>
          <p:cNvSpPr>
            <a:spLocks noGrp="1"/>
          </p:cNvSpPr>
          <p:nvPr>
            <p:ph type="title"/>
          </p:nvPr>
        </p:nvSpPr>
        <p:spPr/>
        <p:txBody>
          <a:bodyPr>
            <a:normAutofit fontScale="90000"/>
          </a:bodyPr>
          <a:lstStyle/>
          <a:p>
            <a:br>
              <a:rPr lang="en-US" dirty="0"/>
            </a:br>
            <a:br>
              <a:rPr lang="en-US" dirty="0"/>
            </a:br>
            <a:r>
              <a:rPr lang="en-US" dirty="0"/>
              <a:t>Reconnaissance</a:t>
            </a:r>
            <a:br>
              <a:rPr lang="en-US" dirty="0"/>
            </a:br>
            <a:endParaRPr lang="en-US" dirty="0"/>
          </a:p>
        </p:txBody>
      </p:sp>
      <p:sp>
        <p:nvSpPr>
          <p:cNvPr id="3" name="Content Placeholder 2">
            <a:extLst>
              <a:ext uri="{FF2B5EF4-FFF2-40B4-BE49-F238E27FC236}">
                <a16:creationId xmlns:a16="http://schemas.microsoft.com/office/drawing/2014/main" id="{C9022C51-E43C-3756-77FA-CE808B810BD0}"/>
              </a:ext>
            </a:extLst>
          </p:cNvPr>
          <p:cNvSpPr>
            <a:spLocks noGrp="1"/>
          </p:cNvSpPr>
          <p:nvPr>
            <p:ph idx="1"/>
          </p:nvPr>
        </p:nvSpPr>
        <p:spPr/>
        <p:txBody>
          <a:bodyPr>
            <a:normAutofit/>
          </a:bodyPr>
          <a:lstStyle/>
          <a:p>
            <a:pPr marL="0" marR="0" indent="0">
              <a:lnSpc>
                <a:spcPct val="107000"/>
              </a:lnSpc>
              <a:spcBef>
                <a:spcPts val="0"/>
              </a:spcBef>
              <a:spcAft>
                <a:spcPts val="800"/>
              </a:spcAft>
              <a:buNone/>
            </a:pPr>
            <a:r>
              <a:rPr lang="fr-FR" sz="1800" kern="100" dirty="0">
                <a:effectLst/>
                <a:latin typeface="Aptos" panose="020B0004020202020204" pitchFamily="34" charset="0"/>
                <a:ea typeface="Aptos" panose="020B0004020202020204" pitchFamily="34" charset="0"/>
                <a:cs typeface="Times New Roman" panose="02020603050405020304" pitchFamily="18" charset="0"/>
              </a:rPr>
              <a:t>La version originale de ce document a été élaborée grâce à des fonds provenant de plusieurs sources, y compris aux États-Unis dans le cadre de la subvention n° NU27DD000021 des Centers for </a:t>
            </a:r>
            <a:r>
              <a:rPr lang="fr-FR" sz="1800" kern="100" dirty="0" err="1">
                <a:effectLst/>
                <a:latin typeface="Aptos" panose="020B0004020202020204" pitchFamily="34" charset="0"/>
                <a:ea typeface="Aptos" panose="020B0004020202020204" pitchFamily="34" charset="0"/>
                <a:cs typeface="Times New Roman" panose="02020603050405020304" pitchFamily="18" charset="0"/>
              </a:rPr>
              <a:t>Disease</a:t>
            </a:r>
            <a:r>
              <a:rPr lang="fr-FR" sz="1800" kern="100" dirty="0">
                <a:effectLst/>
                <a:latin typeface="Aptos" panose="020B0004020202020204" pitchFamily="34" charset="0"/>
                <a:ea typeface="Aptos" panose="020B0004020202020204" pitchFamily="34" charset="0"/>
                <a:cs typeface="Times New Roman" panose="02020603050405020304" pitchFamily="18" charset="0"/>
              </a:rPr>
              <a:t> Control and Prevention (CDC) du ministère américain de la Santé et des Services sociaux (HHS), dont 18,1 millions de dollars (64 %) de financement fédéral américain, 10,2 millions de dollars (36 %) soutenus par des sources non fédérales.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7000"/>
              </a:lnSpc>
              <a:spcBef>
                <a:spcPts val="0"/>
              </a:spcBef>
              <a:spcAft>
                <a:spcPts val="800"/>
              </a:spcAft>
              <a:buNone/>
            </a:pPr>
            <a:r>
              <a:rPr lang="fr-FR" sz="1800" kern="100" dirty="0">
                <a:effectLst/>
                <a:latin typeface="Aptos" panose="020B0004020202020204" pitchFamily="34" charset="0"/>
                <a:ea typeface="Aptos" panose="020B0004020202020204" pitchFamily="34" charset="0"/>
                <a:cs typeface="Times New Roman" panose="02020603050405020304" pitchFamily="18" charset="0"/>
              </a:rPr>
              <a:t> Le contenu de ce document relève de la seule responsabilité des auteurs et ne représente pas nécessairement les points de vue officiels des Centers for </a:t>
            </a:r>
            <a:r>
              <a:rPr lang="fr-FR" sz="1800" kern="100" dirty="0" err="1">
                <a:effectLst/>
                <a:latin typeface="Aptos" panose="020B0004020202020204" pitchFamily="34" charset="0"/>
                <a:ea typeface="Aptos" panose="020B0004020202020204" pitchFamily="34" charset="0"/>
                <a:cs typeface="Times New Roman" panose="02020603050405020304" pitchFamily="18" charset="0"/>
              </a:rPr>
              <a:t>Disease</a:t>
            </a:r>
            <a:r>
              <a:rPr lang="fr-FR" sz="1800" kern="100" dirty="0">
                <a:effectLst/>
                <a:latin typeface="Aptos" panose="020B0004020202020204" pitchFamily="34" charset="0"/>
                <a:ea typeface="Aptos" panose="020B0004020202020204" pitchFamily="34" charset="0"/>
                <a:cs typeface="Times New Roman" panose="02020603050405020304" pitchFamily="18" charset="0"/>
              </a:rPr>
              <a:t> Control and Prevention des États-Unis ou du Département de la santé et des services sociaux des États-Unis.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682846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101" y="56026"/>
            <a:ext cx="7483673" cy="1550715"/>
          </a:xfrm>
        </p:spPr>
        <p:txBody>
          <a:bodyPr>
            <a:normAutofit fontScale="90000"/>
          </a:bodyPr>
          <a:lstStyle/>
          <a:p>
            <a:r>
              <a:rPr lang="en-US" sz="3600"/>
              <a:t>Pourquoi choisir les médias sociaux pour faire passer votre message ?</a:t>
            </a:r>
          </a:p>
        </p:txBody>
      </p:sp>
      <p:sp>
        <p:nvSpPr>
          <p:cNvPr id="3" name="TextBox 2"/>
          <p:cNvSpPr txBox="1"/>
          <p:nvPr/>
        </p:nvSpPr>
        <p:spPr>
          <a:xfrm>
            <a:off x="202558" y="2672404"/>
            <a:ext cx="7906791" cy="2985433"/>
          </a:xfrm>
          <a:prstGeom prst="rect">
            <a:avLst/>
          </a:prstGeom>
          <a:noFill/>
        </p:spPr>
        <p:txBody>
          <a:bodyPr wrap="square" rtlCol="0">
            <a:spAutoFit/>
          </a:bodyPr>
          <a:lstStyle/>
          <a:p>
            <a:pPr marL="457200" indent="-457200" algn="l">
              <a:buFont typeface="Arial" panose="020B0604020202020204" pitchFamily="34" charset="0"/>
              <a:buChar char="•"/>
            </a:pPr>
            <a:r>
              <a:rPr lang="en-US" sz="2800"/>
              <a:t>Moyen facile d'atteindre un groupe de personnes</a:t>
            </a:r>
          </a:p>
          <a:p>
            <a:pPr marL="457200" indent="-457200" algn="l">
              <a:buFont typeface="Arial" panose="020B0604020202020204" pitchFamily="34" charset="0"/>
              <a:buChar char="•"/>
            </a:pPr>
            <a:endParaRPr lang="en-US" sz="2800"/>
          </a:p>
          <a:p>
            <a:pPr marL="457200" indent="-457200" algn="l">
              <a:buFont typeface="Arial" panose="020B0604020202020204" pitchFamily="34" charset="0"/>
              <a:buChar char="•"/>
            </a:pPr>
            <a:r>
              <a:rPr lang="en-US" sz="2800"/>
              <a:t>Capacité à tenir une conversation dans les deux sens</a:t>
            </a:r>
          </a:p>
          <a:p>
            <a:pPr marL="457200" indent="-457200" algn="l">
              <a:buFont typeface="Arial" panose="020B0604020202020204" pitchFamily="34" charset="0"/>
              <a:buChar char="•"/>
            </a:pPr>
            <a:endParaRPr lang="en-US" sz="2800"/>
          </a:p>
          <a:p>
            <a:pPr marL="457200" indent="-457200" algn="l">
              <a:buFont typeface="Arial" panose="020B0604020202020204" pitchFamily="34" charset="0"/>
              <a:buChar char="•"/>
            </a:pPr>
            <a:r>
              <a:rPr lang="en-US" sz="2800"/>
              <a:t>Un lieu où les gens se trouvent déjà</a:t>
            </a:r>
          </a:p>
          <a:p>
            <a:pPr marL="457200" indent="-457200" algn="l">
              <a:buFont typeface="Arial" panose="020B0604020202020204" pitchFamily="34" charset="0"/>
              <a:buChar char="•"/>
            </a:pPr>
            <a:endParaRPr lang="en-US" sz="2800"/>
          </a:p>
          <a:p>
            <a:pPr marL="457200" indent="-457200" algn="l">
              <a:buFont typeface="Arial" panose="020B0604020202020204" pitchFamily="34" charset="0"/>
              <a:buChar char="•"/>
            </a:pPr>
            <a:endParaRPr lang="en-US" sz="200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69891" y="1111010"/>
            <a:ext cx="2150859" cy="1768223"/>
          </a:xfrm>
          <a:prstGeom prst="rect">
            <a:avLst/>
          </a:prstGeom>
        </p:spPr>
      </p:pic>
    </p:spTree>
    <p:extLst>
      <p:ext uri="{BB962C8B-B14F-4D97-AF65-F5344CB8AC3E}">
        <p14:creationId xmlns:p14="http://schemas.microsoft.com/office/powerpoint/2010/main" val="1330778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413" y="397350"/>
            <a:ext cx="5961616" cy="585850"/>
          </a:xfrm>
        </p:spPr>
        <p:txBody>
          <a:bodyPr>
            <a:noAutofit/>
          </a:bodyPr>
          <a:lstStyle/>
          <a:p>
            <a:r>
              <a:rPr lang="en-US" sz="3600"/>
              <a:t>Votre objectif en tant qu'Ambassadeur de la santé </a:t>
            </a:r>
          </a:p>
        </p:txBody>
      </p:sp>
      <p:sp>
        <p:nvSpPr>
          <p:cNvPr id="6" name="Rectangle 5"/>
          <p:cNvSpPr/>
          <p:nvPr/>
        </p:nvSpPr>
        <p:spPr>
          <a:xfrm>
            <a:off x="470920" y="1606296"/>
            <a:ext cx="6981400" cy="412695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64291" tIns="32146" rIns="64291" bIns="32146" rtlCol="0" anchor="t"/>
          <a:lstStyle/>
          <a:p>
            <a:pPr marL="285750" indent="-285750" algn="l">
              <a:spcAft>
                <a:spcPts val="422"/>
              </a:spcAft>
              <a:buSzPct val="50000"/>
              <a:buFont typeface="Arial" panose="020B0604020202020204" pitchFamily="34" charset="0"/>
              <a:buChar char="•"/>
              <a:defRPr/>
            </a:pPr>
            <a:endParaRPr lang="en-US" sz="1700">
              <a:solidFill>
                <a:prstClr val="black"/>
              </a:solidFill>
              <a:cs typeface="Gotham Book" pitchFamily="50" charset="0"/>
            </a:endParaRPr>
          </a:p>
        </p:txBody>
      </p:sp>
      <p:sp>
        <p:nvSpPr>
          <p:cNvPr id="3" name="TextBox 2"/>
          <p:cNvSpPr txBox="1"/>
          <p:nvPr/>
        </p:nvSpPr>
        <p:spPr>
          <a:xfrm>
            <a:off x="387366" y="2039717"/>
            <a:ext cx="8280920" cy="4832092"/>
          </a:xfrm>
          <a:prstGeom prst="rect">
            <a:avLst/>
          </a:prstGeom>
          <a:noFill/>
        </p:spPr>
        <p:txBody>
          <a:bodyPr wrap="square" lIns="91440" tIns="45720" rIns="91440" bIns="45720" rtlCol="0" anchor="t">
            <a:spAutoFit/>
          </a:bodyPr>
          <a:lstStyle/>
          <a:p>
            <a:pPr marL="457200" indent="-457200">
              <a:buFont typeface="Arial" panose="020B0604020202020204" pitchFamily="34" charset="0"/>
              <a:buChar char="•"/>
            </a:pPr>
            <a:r>
              <a:rPr lang="en-US" sz="2800" dirty="0"/>
              <a:t>Les </a:t>
            </a:r>
            <a:r>
              <a:rPr lang="en-US" sz="2800" dirty="0" err="1"/>
              <a:t>médias</a:t>
            </a:r>
            <a:r>
              <a:rPr lang="en-US" sz="2800" dirty="0"/>
              <a:t> </a:t>
            </a:r>
            <a:r>
              <a:rPr lang="en-US" sz="2800" dirty="0" err="1"/>
              <a:t>sociaux</a:t>
            </a:r>
            <a:r>
              <a:rPr lang="en-US" sz="2800" dirty="0"/>
              <a:t> </a:t>
            </a:r>
            <a:r>
              <a:rPr lang="en-US" sz="2800" dirty="0" err="1"/>
              <a:t>offrent</a:t>
            </a:r>
            <a:r>
              <a:rPr lang="en-US" sz="2800" dirty="0"/>
              <a:t> </a:t>
            </a:r>
            <a:r>
              <a:rPr lang="en-US" sz="2800" dirty="0" err="1"/>
              <a:t>une</a:t>
            </a:r>
            <a:r>
              <a:rPr lang="en-US" sz="2800" dirty="0"/>
              <a:t> </a:t>
            </a:r>
            <a:r>
              <a:rPr lang="en-US" sz="2800" dirty="0" err="1"/>
              <a:t>autre</a:t>
            </a:r>
            <a:r>
              <a:rPr lang="en-US" sz="2800" dirty="0"/>
              <a:t> </a:t>
            </a:r>
            <a:r>
              <a:rPr lang="en-US" sz="2800" dirty="0" err="1"/>
              <a:t>plateforme</a:t>
            </a:r>
            <a:r>
              <a:rPr lang="en-US" sz="2800" dirty="0"/>
              <a:t> qui vous </a:t>
            </a:r>
            <a:r>
              <a:rPr lang="en-US" sz="2800" dirty="0" err="1"/>
              <a:t>permet</a:t>
            </a:r>
            <a:r>
              <a:rPr lang="en-US" sz="2800" dirty="0"/>
              <a:t>, en tant </a:t>
            </a:r>
            <a:r>
              <a:rPr lang="en-US" sz="2800" dirty="0" err="1"/>
              <a:t>qu'Ambassadeur</a:t>
            </a:r>
            <a:r>
              <a:rPr lang="en-US" sz="2800" dirty="0"/>
              <a:t> de </a:t>
            </a:r>
            <a:r>
              <a:rPr lang="en-US" sz="2800" dirty="0" err="1"/>
              <a:t>santé</a:t>
            </a:r>
            <a:r>
              <a:rPr lang="en-US" sz="2800" dirty="0"/>
              <a:t>, </a:t>
            </a:r>
            <a:r>
              <a:rPr lang="en-US" sz="2800" dirty="0" err="1"/>
              <a:t>d'assumer</a:t>
            </a:r>
            <a:r>
              <a:rPr lang="en-US" sz="2800" dirty="0"/>
              <a:t> un </a:t>
            </a:r>
            <a:r>
              <a:rPr lang="en-US" sz="2800" dirty="0" err="1"/>
              <a:t>rôle</a:t>
            </a:r>
            <a:r>
              <a:rPr lang="en-US" sz="2800" dirty="0"/>
              <a:t> de leader et vous aide : </a:t>
            </a:r>
          </a:p>
          <a:p>
            <a:pPr marL="778510" lvl="1" indent="-457200" algn="l">
              <a:buFont typeface="Arial" panose="020B0604020202020204" pitchFamily="34" charset="0"/>
              <a:buChar char="•"/>
            </a:pPr>
            <a:r>
              <a:rPr lang="en-US" sz="2400" b="1" dirty="0" err="1"/>
              <a:t>Construire</a:t>
            </a:r>
            <a:r>
              <a:rPr lang="en-US" sz="2400" b="1" dirty="0"/>
              <a:t> </a:t>
            </a:r>
            <a:r>
              <a:rPr lang="en-US" sz="2400" dirty="0" err="1"/>
              <a:t>une</a:t>
            </a:r>
            <a:r>
              <a:rPr lang="en-US" sz="2400" dirty="0"/>
              <a:t> </a:t>
            </a:r>
            <a:r>
              <a:rPr lang="en-US" sz="2400" dirty="0" err="1"/>
              <a:t>communauté</a:t>
            </a:r>
            <a:r>
              <a:rPr lang="en-US" sz="2400" dirty="0"/>
              <a:t> </a:t>
            </a:r>
            <a:r>
              <a:rPr lang="en-US" sz="2400" dirty="0" err="1"/>
              <a:t>dédiée</a:t>
            </a:r>
            <a:r>
              <a:rPr lang="en-US" sz="2400" dirty="0"/>
              <a:t> à la </a:t>
            </a:r>
            <a:r>
              <a:rPr lang="en-US" sz="2400" dirty="0" err="1"/>
              <a:t>réalisation</a:t>
            </a:r>
            <a:r>
              <a:rPr lang="en-US" sz="2400" dirty="0"/>
              <a:t> d'un </a:t>
            </a:r>
            <a:r>
              <a:rPr lang="en-US" sz="2400" dirty="0" err="1"/>
              <a:t>même</a:t>
            </a:r>
            <a:r>
              <a:rPr lang="en-US" sz="2400" dirty="0"/>
              <a:t> </a:t>
            </a:r>
            <a:r>
              <a:rPr lang="en-US" sz="2400" dirty="0" err="1"/>
              <a:t>objectif</a:t>
            </a:r>
            <a:endParaRPr lang="en-US" sz="2400" dirty="0">
              <a:ea typeface="Calibri" panose="020F0502020204030204"/>
              <a:cs typeface="Calibri" panose="020F0502020204030204"/>
            </a:endParaRPr>
          </a:p>
          <a:p>
            <a:pPr marL="778510" lvl="1" indent="-457200">
              <a:buFont typeface="Arial" panose="020B0604020202020204" pitchFamily="34" charset="0"/>
              <a:buChar char="•"/>
            </a:pPr>
            <a:r>
              <a:rPr lang="en-US" sz="2400" b="1" dirty="0"/>
              <a:t>Inspirer </a:t>
            </a:r>
            <a:r>
              <a:rPr lang="en-US" sz="2400" b="1" dirty="0" err="1"/>
              <a:t>l'</a:t>
            </a:r>
            <a:r>
              <a:rPr lang="en-US" sz="2400" dirty="0" err="1"/>
              <a:t>action</a:t>
            </a:r>
            <a:r>
              <a:rPr lang="en-US" sz="2400" dirty="0"/>
              <a:t> </a:t>
            </a:r>
            <a:r>
              <a:rPr lang="en-US" sz="2400" dirty="0" err="1"/>
              <a:t>d'autres</a:t>
            </a:r>
            <a:r>
              <a:rPr lang="en-US" sz="2400" dirty="0"/>
              <a:t> </a:t>
            </a:r>
            <a:r>
              <a:rPr lang="en-US" sz="2400" dirty="0" err="1"/>
              <a:t>athlètes</a:t>
            </a:r>
            <a:r>
              <a:rPr lang="en-US" sz="2400" dirty="0"/>
              <a:t> </a:t>
            </a:r>
            <a:endParaRPr lang="en-US" sz="2400" dirty="0">
              <a:ea typeface="Calibri"/>
              <a:cs typeface="Calibri"/>
            </a:endParaRPr>
          </a:p>
          <a:p>
            <a:pPr marL="778510" lvl="1" indent="-457200" algn="l">
              <a:buFont typeface="Arial" panose="020B0604020202020204" pitchFamily="34" charset="0"/>
              <a:buChar char="•"/>
            </a:pPr>
            <a:r>
              <a:rPr lang="en-US" sz="2400" dirty="0"/>
              <a:t>Aider </a:t>
            </a:r>
            <a:r>
              <a:rPr lang="en-US" sz="2400" dirty="0" err="1"/>
              <a:t>d'autres</a:t>
            </a:r>
            <a:r>
              <a:rPr lang="en-US" sz="2400" dirty="0"/>
              <a:t> </a:t>
            </a:r>
            <a:r>
              <a:rPr lang="en-US" sz="2400" dirty="0" err="1"/>
              <a:t>athlètes</a:t>
            </a:r>
            <a:r>
              <a:rPr lang="en-US" sz="2400" dirty="0"/>
              <a:t> à être en </a:t>
            </a:r>
            <a:r>
              <a:rPr lang="en-US" sz="2400" dirty="0" err="1"/>
              <a:t>meilleure</a:t>
            </a:r>
            <a:r>
              <a:rPr lang="en-US" sz="2400" dirty="0"/>
              <a:t> </a:t>
            </a:r>
            <a:r>
              <a:rPr lang="en-US" sz="2400" dirty="0" err="1"/>
              <a:t>santé</a:t>
            </a:r>
            <a:r>
              <a:rPr lang="en-US" sz="2400" dirty="0"/>
              <a:t>, dans la </a:t>
            </a:r>
            <a:r>
              <a:rPr lang="en-US" sz="2400" dirty="0" err="1"/>
              <a:t>mesure</a:t>
            </a:r>
            <a:r>
              <a:rPr lang="en-US" sz="2400" dirty="0"/>
              <a:t> de </a:t>
            </a:r>
            <a:r>
              <a:rPr lang="en-US" sz="2400" dirty="0" err="1"/>
              <a:t>vos</a:t>
            </a:r>
            <a:r>
              <a:rPr lang="en-US" sz="2400" dirty="0"/>
              <a:t> </a:t>
            </a:r>
            <a:r>
              <a:rPr lang="en-US" sz="2400" dirty="0" err="1"/>
              <a:t>capacités</a:t>
            </a:r>
            <a:r>
              <a:rPr lang="en-US" sz="2400" dirty="0"/>
              <a:t>. </a:t>
            </a:r>
            <a:endParaRPr lang="en-US" sz="2400" dirty="0">
              <a:ea typeface="Calibri" panose="020F0502020204030204"/>
              <a:cs typeface="Calibri" panose="020F0502020204030204"/>
            </a:endParaRPr>
          </a:p>
          <a:p>
            <a:pPr marL="778510" lvl="1" indent="-457200">
              <a:buFont typeface="Arial" panose="020B0604020202020204" pitchFamily="34" charset="0"/>
              <a:buChar char="•"/>
            </a:pPr>
            <a:r>
              <a:rPr lang="en-US" sz="2400" b="1" dirty="0"/>
              <a:t>Donner aux </a:t>
            </a:r>
            <a:r>
              <a:rPr lang="en-US" sz="2400" b="1" dirty="0" err="1"/>
              <a:t>membres</a:t>
            </a:r>
            <a:r>
              <a:rPr lang="en-US" sz="2400" b="1" dirty="0"/>
              <a:t> de </a:t>
            </a:r>
            <a:r>
              <a:rPr lang="en-US" sz="2400" b="1" dirty="0" err="1"/>
              <a:t>l'</a:t>
            </a:r>
            <a:r>
              <a:rPr lang="en-US" sz="2400" dirty="0" err="1"/>
              <a:t>athlète</a:t>
            </a:r>
            <a:r>
              <a:rPr lang="en-US" sz="2400" dirty="0"/>
              <a:t> les </a:t>
            </a:r>
            <a:r>
              <a:rPr lang="en-US" sz="2400" b="1" dirty="0" err="1"/>
              <a:t>moyens</a:t>
            </a:r>
            <a:r>
              <a:rPr lang="en-US" sz="2400" b="1" dirty="0"/>
              <a:t> </a:t>
            </a:r>
            <a:r>
              <a:rPr lang="en-US" sz="2400" dirty="0"/>
              <a:t>d'être en </a:t>
            </a:r>
            <a:r>
              <a:rPr lang="en-US" sz="2400" dirty="0" err="1"/>
              <a:t>meilleure</a:t>
            </a:r>
            <a:r>
              <a:rPr lang="en-US" sz="2400" dirty="0"/>
              <a:t> </a:t>
            </a:r>
            <a:r>
              <a:rPr lang="en-US" sz="2400" dirty="0" err="1"/>
              <a:t>santé</a:t>
            </a:r>
            <a:r>
              <a:rPr lang="en-US" sz="2400" dirty="0"/>
              <a:t>.</a:t>
            </a:r>
            <a:endParaRPr lang="en-US" sz="2400" dirty="0">
              <a:ea typeface="Calibri"/>
              <a:cs typeface="Calibri"/>
            </a:endParaRPr>
          </a:p>
          <a:p>
            <a:pPr lvl="1" algn="l"/>
            <a:endParaRPr lang="en-US" sz="2800" dirty="0"/>
          </a:p>
          <a:p>
            <a:pPr lvl="1" algn="l"/>
            <a:r>
              <a:rPr lang="en-US" sz="2800" i="1" dirty="0" err="1"/>
              <a:t>Avez</a:t>
            </a:r>
            <a:r>
              <a:rPr lang="en-US" sz="2800" i="1" dirty="0"/>
              <a:t>-vous </a:t>
            </a:r>
            <a:r>
              <a:rPr lang="en-US" sz="2800" i="1" dirty="0" err="1"/>
              <a:t>d'autres</a:t>
            </a:r>
            <a:r>
              <a:rPr lang="en-US" sz="2800" i="1" dirty="0"/>
              <a:t> </a:t>
            </a:r>
            <a:r>
              <a:rPr lang="en-US" sz="2800" i="1" dirty="0" err="1"/>
              <a:t>objectifs</a:t>
            </a:r>
            <a:r>
              <a:rPr lang="en-US" sz="2800" i="1" dirty="0"/>
              <a:t> à </a:t>
            </a:r>
            <a:r>
              <a:rPr lang="en-US" sz="2800" i="1" dirty="0" err="1"/>
              <a:t>atteindre</a:t>
            </a:r>
            <a:r>
              <a:rPr lang="en-US" sz="2800" i="1" dirty="0"/>
              <a:t> ?</a:t>
            </a:r>
          </a:p>
          <a:p>
            <a:pPr marL="778510" lvl="1" indent="-457200" algn="l">
              <a:buFont typeface="Arial" panose="020B0604020202020204" pitchFamily="34" charset="0"/>
              <a:buChar char="•"/>
            </a:pPr>
            <a:endParaRPr lang="en-US" sz="2800" dirty="0">
              <a:ea typeface="Calibri" panose="020F0502020204030204"/>
              <a:cs typeface="Calibri" panose="020F0502020204030204"/>
            </a:endParaRPr>
          </a:p>
          <a:p>
            <a:pPr marL="457200" indent="-457200" algn="l">
              <a:buFont typeface="Arial" panose="020B0604020202020204" pitchFamily="34" charset="0"/>
              <a:buChar char="•"/>
            </a:pPr>
            <a:endParaRPr lang="en-US" sz="2000" dirty="0"/>
          </a:p>
        </p:txBody>
      </p:sp>
    </p:spTree>
    <p:extLst>
      <p:ext uri="{BB962C8B-B14F-4D97-AF65-F5344CB8AC3E}">
        <p14:creationId xmlns:p14="http://schemas.microsoft.com/office/powerpoint/2010/main" val="3000401468"/>
      </p:ext>
    </p:extLst>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atin typeface="Ubuntu"/>
              </a:rPr>
              <a:t>Remue-méninges en 5 minutes </a:t>
            </a:r>
            <a:endParaRPr lang="en-US"/>
          </a:p>
        </p:txBody>
      </p:sp>
      <p:sp>
        <p:nvSpPr>
          <p:cNvPr id="3" name="Content Placeholder 2"/>
          <p:cNvSpPr>
            <a:spLocks noGrp="1"/>
          </p:cNvSpPr>
          <p:nvPr>
            <p:ph idx="1"/>
          </p:nvPr>
        </p:nvSpPr>
        <p:spPr>
          <a:xfrm>
            <a:off x="391884" y="2561157"/>
            <a:ext cx="7895573" cy="3089195"/>
          </a:xfrm>
        </p:spPr>
        <p:txBody>
          <a:bodyPr/>
          <a:lstStyle/>
          <a:p>
            <a:pPr marL="0" indent="0">
              <a:buNone/>
            </a:pPr>
            <a:r>
              <a:rPr lang="en-US"/>
              <a:t>Répondez aux questions suivantes :</a:t>
            </a:r>
          </a:p>
          <a:p>
            <a:pPr marL="514350" indent="-514350">
              <a:spcAft>
                <a:spcPts val="600"/>
              </a:spcAft>
              <a:buAutoNum type="arabicPeriod"/>
            </a:pPr>
            <a:r>
              <a:rPr lang="en-US"/>
              <a:t>Quelle est votre plateforme de médias sociaux préférée et pourquoi ?</a:t>
            </a:r>
          </a:p>
          <a:p>
            <a:pPr marL="514350" indent="-514350">
              <a:buAutoNum type="arabicPeriod"/>
            </a:pPr>
            <a:r>
              <a:rPr lang="en-US"/>
              <a:t>Comment utiliser les médias sociaux pour parler de santé ?</a:t>
            </a:r>
          </a:p>
          <a:p>
            <a:pPr marL="342900" indent="-342900">
              <a:buFont typeface="Arial" panose="020B0604020202020204" pitchFamily="34" charset="0"/>
              <a:buChar char="•"/>
            </a:pPr>
            <a:endParaRPr lang="en-US"/>
          </a:p>
          <a:p>
            <a:pPr marL="342900" indent="-342900">
              <a:buFont typeface="Arial" panose="020B0604020202020204" pitchFamily="34" charset="0"/>
              <a:buChar char="•"/>
            </a:pPr>
            <a:endParaRPr lang="en-US"/>
          </a:p>
        </p:txBody>
      </p:sp>
    </p:spTree>
    <p:extLst>
      <p:ext uri="{BB962C8B-B14F-4D97-AF65-F5344CB8AC3E}">
        <p14:creationId xmlns:p14="http://schemas.microsoft.com/office/powerpoint/2010/main" val="1063799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Trouver sa voix</a:t>
            </a:r>
          </a:p>
        </p:txBody>
      </p:sp>
      <p:sp>
        <p:nvSpPr>
          <p:cNvPr id="7" name="TextBox 6"/>
          <p:cNvSpPr txBox="1"/>
          <p:nvPr/>
        </p:nvSpPr>
        <p:spPr>
          <a:xfrm>
            <a:off x="753446" y="1844824"/>
            <a:ext cx="7274937" cy="1938992"/>
          </a:xfrm>
          <a:prstGeom prst="rect">
            <a:avLst/>
          </a:prstGeom>
          <a:noFill/>
        </p:spPr>
        <p:txBody>
          <a:bodyPr wrap="square" lIns="91440" tIns="45720" rIns="91440" bIns="45720" rtlCol="0" anchor="t">
            <a:spAutoFit/>
          </a:bodyPr>
          <a:lstStyle/>
          <a:p>
            <a:pPr algn="l"/>
            <a:r>
              <a:rPr lang="en-US" sz="2800" dirty="0" err="1"/>
              <a:t>Lorsque</a:t>
            </a:r>
            <a:r>
              <a:rPr lang="en-US" sz="2800" dirty="0"/>
              <a:t> vous </a:t>
            </a:r>
            <a:r>
              <a:rPr lang="en-US" sz="2800" dirty="0" err="1"/>
              <a:t>vous</a:t>
            </a:r>
            <a:r>
              <a:rPr lang="en-US" sz="2800" dirty="0"/>
              <a:t> </a:t>
            </a:r>
            <a:r>
              <a:rPr lang="en-US" sz="2800" dirty="0" err="1"/>
              <a:t>adressez</a:t>
            </a:r>
            <a:r>
              <a:rPr lang="en-US" sz="2800" dirty="0"/>
              <a:t> à </a:t>
            </a:r>
            <a:r>
              <a:rPr lang="en-US" sz="2800" dirty="0" err="1"/>
              <a:t>votre</a:t>
            </a:r>
            <a:r>
              <a:rPr lang="en-US" sz="2800" dirty="0"/>
              <a:t> public</a:t>
            </a:r>
            <a:r>
              <a:rPr lang="en-US" sz="2800" dirty="0">
                <a:highlight>
                  <a:srgbClr val="FFFF00"/>
                </a:highlight>
              </a:rPr>
              <a:t>:</a:t>
            </a:r>
          </a:p>
          <a:p>
            <a:pPr marL="778510" lvl="1" indent="-457200" algn="l">
              <a:buFont typeface="Arial" panose="020B0604020202020204" pitchFamily="34" charset="0"/>
              <a:buChar char="•"/>
            </a:pPr>
            <a:r>
              <a:rPr lang="en-US" sz="2400" dirty="0" err="1"/>
              <a:t>Soyez</a:t>
            </a:r>
            <a:r>
              <a:rPr lang="en-US" sz="2400" dirty="0"/>
              <a:t> vous-</a:t>
            </a:r>
            <a:r>
              <a:rPr lang="en-US" sz="2400" dirty="0" err="1"/>
              <a:t>même</a:t>
            </a:r>
            <a:r>
              <a:rPr lang="en-US" sz="2400" dirty="0"/>
              <a:t>, </a:t>
            </a:r>
            <a:r>
              <a:rPr lang="en-US" sz="2400" dirty="0" err="1"/>
              <a:t>authentique</a:t>
            </a:r>
            <a:r>
              <a:rPr lang="en-US" sz="2400" dirty="0"/>
              <a:t> et </a:t>
            </a:r>
            <a:r>
              <a:rPr lang="en-US" sz="2400" dirty="0" err="1"/>
              <a:t>honnête</a:t>
            </a:r>
            <a:endParaRPr lang="en-US" sz="2400" dirty="0">
              <a:ea typeface="Calibri" panose="020F0502020204030204"/>
              <a:cs typeface="Calibri" panose="020F0502020204030204"/>
            </a:endParaRPr>
          </a:p>
          <a:p>
            <a:pPr marL="778510" lvl="1" indent="-457200" algn="l">
              <a:buFont typeface="Arial" panose="020B0604020202020204" pitchFamily="34" charset="0"/>
              <a:buChar char="•"/>
            </a:pPr>
            <a:r>
              <a:rPr lang="en-US" sz="2400" dirty="0" err="1">
                <a:highlight>
                  <a:srgbClr val="FFFF00"/>
                </a:highlight>
              </a:rPr>
              <a:t>Ayez</a:t>
            </a:r>
            <a:r>
              <a:rPr lang="en-US" sz="2400" dirty="0"/>
              <a:t>  un </a:t>
            </a:r>
            <a:r>
              <a:rPr lang="en-US" sz="2400" dirty="0" err="1"/>
              <a:t>objectif</a:t>
            </a:r>
            <a:r>
              <a:rPr lang="en-US" sz="2400" dirty="0"/>
              <a:t> </a:t>
            </a:r>
            <a:r>
              <a:rPr lang="en-US" sz="2400" dirty="0" err="1"/>
              <a:t>clair</a:t>
            </a:r>
            <a:r>
              <a:rPr lang="en-US" sz="2400" dirty="0"/>
              <a:t> </a:t>
            </a:r>
            <a:endParaRPr lang="en-US" sz="2400" dirty="0">
              <a:ea typeface="Calibri" panose="020F0502020204030204"/>
              <a:cs typeface="Calibri" panose="020F0502020204030204"/>
            </a:endParaRPr>
          </a:p>
          <a:p>
            <a:pPr marL="778510" lvl="1" indent="-457200">
              <a:buFont typeface="Arial" panose="020B0604020202020204" pitchFamily="34" charset="0"/>
              <a:buChar char="•"/>
            </a:pPr>
            <a:r>
              <a:rPr lang="en-US" sz="2400" dirty="0" err="1"/>
              <a:t>N'oubliez</a:t>
            </a:r>
            <a:r>
              <a:rPr lang="en-US" sz="2400" dirty="0"/>
              <a:t> pas que vous </a:t>
            </a:r>
            <a:r>
              <a:rPr lang="en-US" sz="2400" dirty="0" err="1"/>
              <a:t>vous</a:t>
            </a:r>
            <a:r>
              <a:rPr lang="en-US" sz="2400" dirty="0"/>
              <a:t> </a:t>
            </a:r>
            <a:r>
              <a:rPr lang="en-US" sz="2400" dirty="0" err="1"/>
              <a:t>adressez</a:t>
            </a:r>
            <a:r>
              <a:rPr lang="en-US" sz="2400" dirty="0"/>
              <a:t> à des </a:t>
            </a:r>
            <a:r>
              <a:rPr lang="en-US" sz="2400" dirty="0" err="1"/>
              <a:t>amis</a:t>
            </a:r>
            <a:r>
              <a:rPr lang="en-US" sz="2400" dirty="0"/>
              <a:t> </a:t>
            </a:r>
            <a:endParaRPr lang="en-US" sz="2400" dirty="0">
              <a:ea typeface="Calibri" panose="020F0502020204030204"/>
              <a:cs typeface="Calibri" panose="020F0502020204030204"/>
            </a:endParaRPr>
          </a:p>
          <a:p>
            <a:pPr marL="457200" indent="-457200" algn="l">
              <a:buFont typeface="Arial" panose="020B0604020202020204" pitchFamily="34" charset="0"/>
              <a:buChar char="•"/>
            </a:pPr>
            <a:endParaRPr lang="en-US" sz="2000" dirty="0"/>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54822" y="4383314"/>
            <a:ext cx="3109474" cy="2072983"/>
          </a:xfrm>
          <a:prstGeom prst="rect">
            <a:avLst/>
          </a:prstGeom>
          <a:ln>
            <a:solidFill>
              <a:schemeClr val="tx2"/>
            </a:solidFill>
          </a:ln>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12051" y="4383314"/>
            <a:ext cx="3114531" cy="2072983"/>
          </a:xfrm>
          <a:prstGeom prst="rect">
            <a:avLst/>
          </a:prstGeom>
          <a:ln>
            <a:solidFill>
              <a:schemeClr val="tx2"/>
            </a:solidFill>
          </a:ln>
        </p:spPr>
      </p:pic>
    </p:spTree>
    <p:extLst>
      <p:ext uri="{BB962C8B-B14F-4D97-AF65-F5344CB8AC3E}">
        <p14:creationId xmlns:p14="http://schemas.microsoft.com/office/powerpoint/2010/main" val="3155767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9477" y="1924142"/>
            <a:ext cx="7585045" cy="2326560"/>
          </a:xfrm>
        </p:spPr>
        <p:txBody>
          <a:bodyPr>
            <a:normAutofit/>
          </a:bodyPr>
          <a:lstStyle/>
          <a:p>
            <a:pPr marL="637569" lvl="2" indent="-342900">
              <a:buFont typeface="Arial" panose="020B0604020202020204" pitchFamily="34" charset="0"/>
              <a:buChar char="•"/>
            </a:pPr>
            <a:endParaRPr lang="en-US"/>
          </a:p>
          <a:p>
            <a:pPr marL="294669" lvl="2" indent="0" algn="ctr">
              <a:buNone/>
            </a:pPr>
            <a:r>
              <a:rPr lang="en-US" sz="4000" b="1" i="1"/>
              <a:t>Différentes façons d'utiliser les médias sociaux comme ambassadeur de santé</a:t>
            </a:r>
          </a:p>
          <a:p>
            <a:pPr marL="294669" lvl="2" indent="0">
              <a:buNone/>
            </a:pPr>
            <a:endParaRPr lang="en-US"/>
          </a:p>
          <a:p>
            <a:pPr marL="342900" indent="-342900">
              <a:buFont typeface="Arial" panose="020B0604020202020204" pitchFamily="34" charset="0"/>
              <a:buChar char="•"/>
            </a:pPr>
            <a:endParaRPr lang="en-US"/>
          </a:p>
        </p:txBody>
      </p:sp>
    </p:spTree>
    <p:extLst>
      <p:ext uri="{BB962C8B-B14F-4D97-AF65-F5344CB8AC3E}">
        <p14:creationId xmlns:p14="http://schemas.microsoft.com/office/powerpoint/2010/main" val="26485871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1703"/>
            <a:ext cx="6604000" cy="585850"/>
          </a:xfrm>
        </p:spPr>
        <p:txBody>
          <a:bodyPr>
            <a:normAutofit fontScale="90000"/>
          </a:bodyPr>
          <a:lstStyle/>
          <a:p>
            <a:r>
              <a:rPr lang="en-US" sz="3600"/>
              <a:t>Publier des messages sur votre propre page </a:t>
            </a:r>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66764" y="1908452"/>
            <a:ext cx="6010473" cy="4819844"/>
          </a:xfrm>
          <a:prstGeom prst="rect">
            <a:avLst/>
          </a:prstGeom>
          <a:ln>
            <a:solidFill>
              <a:schemeClr val="tx1"/>
            </a:solidFill>
          </a:ln>
        </p:spPr>
      </p:pic>
    </p:spTree>
    <p:extLst>
      <p:ext uri="{BB962C8B-B14F-4D97-AF65-F5344CB8AC3E}">
        <p14:creationId xmlns:p14="http://schemas.microsoft.com/office/powerpoint/2010/main" val="1130069885"/>
      </p:ext>
    </p:extLst>
  </p:cSld>
  <p:clrMapOvr>
    <a:masterClrMapping/>
  </p:clrMapOvr>
  <p:extLst>
    <p:ext uri="{6950BFC3-D8DA-4A85-94F7-54DA5524770B}">
      <p188:commentRel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Créer une page dédiée</a:t>
            </a:r>
          </a:p>
        </p:txBody>
      </p:sp>
      <p:pic>
        <p:nvPicPr>
          <p:cNvPr id="5" name="Content Placeholder 4"/>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1816916" y="1839133"/>
            <a:ext cx="5212314" cy="4819426"/>
          </a:xfrm>
          <a:ln>
            <a:solidFill>
              <a:schemeClr val="tx1"/>
            </a:solidFill>
          </a:ln>
        </p:spPr>
      </p:pic>
      <p:sp>
        <p:nvSpPr>
          <p:cNvPr id="4" name="Slide Number Placeholder 3"/>
          <p:cNvSpPr>
            <a:spLocks noGrp="1"/>
          </p:cNvSpPr>
          <p:nvPr>
            <p:ph type="sldNum" sz="quarter" idx="10"/>
          </p:nvPr>
        </p:nvSpPr>
        <p:spPr/>
        <p:txBody>
          <a:bodyPr/>
          <a:lstStyle/>
          <a:p>
            <a:fld id="{E50C573C-1BE5-44F8-A1BC-CC0194AF2DE8}" type="slidenum">
              <a:rPr lang="en-US" smtClean="0"/>
              <a:t>9</a:t>
            </a:fld>
            <a:endParaRPr lang="en-US"/>
          </a:p>
        </p:txBody>
      </p:sp>
    </p:spTree>
    <p:extLst>
      <p:ext uri="{BB962C8B-B14F-4D97-AF65-F5344CB8AC3E}">
        <p14:creationId xmlns:p14="http://schemas.microsoft.com/office/powerpoint/2010/main" val="1317802652"/>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TotalTime>
  <Words>1904</Words>
  <Application>Microsoft Office PowerPoint</Application>
  <PresentationFormat>On-screen Show (4:3)</PresentationFormat>
  <Paragraphs>174</Paragraphs>
  <Slides>20</Slides>
  <Notes>18</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Office Theme</vt:lpstr>
      <vt:lpstr>Custom Design</vt:lpstr>
      <vt:lpstr>Utiliser les médias sociaux pour diffuser des messages sur la santé  </vt:lpstr>
      <vt:lpstr>Objectif de la session sur les médias sociaux</vt:lpstr>
      <vt:lpstr>Pourquoi choisir les médias sociaux pour faire passer votre message ?</vt:lpstr>
      <vt:lpstr>Votre objectif en tant qu'Ambassadeur de la santé </vt:lpstr>
      <vt:lpstr>Remue-méninges en 5 minutes </vt:lpstr>
      <vt:lpstr>Trouver sa voix</vt:lpstr>
      <vt:lpstr>PowerPoint Presentation</vt:lpstr>
      <vt:lpstr>Publier des messages sur votre propre page </vt:lpstr>
      <vt:lpstr>Créer une page dédiée</vt:lpstr>
      <vt:lpstr>Créer un groupe privé</vt:lpstr>
      <vt:lpstr>Matériel et ressources</vt:lpstr>
      <vt:lpstr>Feuille de route vers le succès - La planification est parfaite !  </vt:lpstr>
      <vt:lpstr>Feuille de route pour la réussite - Suite du plan </vt:lpstr>
      <vt:lpstr>Défi 1 : Suivre le leader</vt:lpstr>
      <vt:lpstr>Défi 2 : Collations sur collations  </vt:lpstr>
      <vt:lpstr>Obtenir un retour d'information</vt:lpstr>
      <vt:lpstr>Partager les succès</vt:lpstr>
      <vt:lpstr>Créer un plan qui fonctionne pour VOUS </vt:lpstr>
      <vt:lpstr>Activité : Créez votre plan pour les médias sociaux </vt:lpstr>
      <vt:lpstr>  Reconnaissance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Sub-title  Date</dc:title>
  <dc:creator>Microsoft Office User</dc:creator>
  <cp:keywords>, docId:59DA1C298651A0D0D5E0DFB97774CE85</cp:keywords>
  <cp:lastModifiedBy>Faith Chabedi</cp:lastModifiedBy>
  <cp:revision>5</cp:revision>
  <dcterms:created xsi:type="dcterms:W3CDTF">2016-07-26T16:26:50Z</dcterms:created>
  <dcterms:modified xsi:type="dcterms:W3CDTF">2024-11-04T16:50:51Z</dcterms:modified>
</cp:coreProperties>
</file>