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2"/>
  </p:notesMasterIdLst>
  <p:sldIdLst>
    <p:sldId id="256" r:id="rId3"/>
    <p:sldId id="814" r:id="rId4"/>
    <p:sldId id="829" r:id="rId5"/>
    <p:sldId id="782" r:id="rId6"/>
    <p:sldId id="797" r:id="rId7"/>
    <p:sldId id="825" r:id="rId8"/>
    <p:sldId id="798" r:id="rId9"/>
    <p:sldId id="821" r:id="rId10"/>
    <p:sldId id="799" r:id="rId11"/>
    <p:sldId id="756" r:id="rId12"/>
    <p:sldId id="839" r:id="rId13"/>
    <p:sldId id="836" r:id="rId14"/>
    <p:sldId id="837" r:id="rId15"/>
    <p:sldId id="840" r:id="rId16"/>
    <p:sldId id="841" r:id="rId17"/>
    <p:sldId id="842" r:id="rId18"/>
    <p:sldId id="843" r:id="rId19"/>
    <p:sldId id="844" r:id="rId20"/>
    <p:sldId id="845" r:id="rId21"/>
    <p:sldId id="838" r:id="rId22"/>
    <p:sldId id="827" r:id="rId23"/>
    <p:sldId id="846" r:id="rId24"/>
    <p:sldId id="847" r:id="rId25"/>
    <p:sldId id="832" r:id="rId26"/>
    <p:sldId id="833" r:id="rId27"/>
    <p:sldId id="818" r:id="rId28"/>
    <p:sldId id="802" r:id="rId29"/>
    <p:sldId id="813" r:id="rId30"/>
    <p:sldId id="382" r:id="rId3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470972-3EA8-42FB-8EF9-BC28DBDB0EF5}" v="3" dt="2024-10-16T13:46:53.2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600" y="2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th Chabedi" userId="2142cf2e-8ca9-46d9-9615-2430e226769d" providerId="ADAL" clId="{43470972-3EA8-42FB-8EF9-BC28DBDB0EF5}"/>
    <pc:docChg chg="custSel addSld modSld">
      <pc:chgData name="Faith Chabedi" userId="2142cf2e-8ca9-46d9-9615-2430e226769d" providerId="ADAL" clId="{43470972-3EA8-42FB-8EF9-BC28DBDB0EF5}" dt="2024-10-16T13:50:07.133" v="8" actId="5793"/>
      <pc:docMkLst>
        <pc:docMk/>
      </pc:docMkLst>
      <pc:sldChg chg="modSp add mod">
        <pc:chgData name="Faith Chabedi" userId="2142cf2e-8ca9-46d9-9615-2430e226769d" providerId="ADAL" clId="{43470972-3EA8-42FB-8EF9-BC28DBDB0EF5}" dt="2024-10-16T13:50:07.133" v="8" actId="5793"/>
        <pc:sldMkLst>
          <pc:docMk/>
          <pc:sldMk cId="2682846740" sldId="382"/>
        </pc:sldMkLst>
        <pc:spChg chg="mod">
          <ac:chgData name="Faith Chabedi" userId="2142cf2e-8ca9-46d9-9615-2430e226769d" providerId="ADAL" clId="{43470972-3EA8-42FB-8EF9-BC28DBDB0EF5}" dt="2024-10-16T13:50:07.133" v="8" actId="5793"/>
          <ac:spMkLst>
            <pc:docMk/>
            <pc:sldMk cId="2682846740" sldId="382"/>
            <ac:spMk id="3" creationId="{C9022C51-E43C-3756-77FA-CE808B810BD0}"/>
          </ac:spMkLst>
        </pc:spChg>
      </pc:sldChg>
      <pc:sldChg chg="modSp mod">
        <pc:chgData name="Faith Chabedi" userId="2142cf2e-8ca9-46d9-9615-2430e226769d" providerId="ADAL" clId="{43470972-3EA8-42FB-8EF9-BC28DBDB0EF5}" dt="2024-10-16T13:46:17.644" v="1" actId="27636"/>
        <pc:sldMkLst>
          <pc:docMk/>
          <pc:sldMk cId="3137694332" sldId="825"/>
        </pc:sldMkLst>
        <pc:spChg chg="mod">
          <ac:chgData name="Faith Chabedi" userId="2142cf2e-8ca9-46d9-9615-2430e226769d" providerId="ADAL" clId="{43470972-3EA8-42FB-8EF9-BC28DBDB0EF5}" dt="2024-10-16T13:46:17.644" v="1" actId="27636"/>
          <ac:spMkLst>
            <pc:docMk/>
            <pc:sldMk cId="3137694332" sldId="825"/>
            <ac:spMk id="6" creationId="{00000000-0000-0000-0000-000000000000}"/>
          </ac:spMkLst>
        </pc:spChg>
      </pc:sldChg>
      <pc:sldChg chg="modSp mod">
        <pc:chgData name="Faith Chabedi" userId="2142cf2e-8ca9-46d9-9615-2430e226769d" providerId="ADAL" clId="{43470972-3EA8-42FB-8EF9-BC28DBDB0EF5}" dt="2024-10-16T13:46:17.662" v="2" actId="27636"/>
        <pc:sldMkLst>
          <pc:docMk/>
          <pc:sldMk cId="4004156507" sldId="843"/>
        </pc:sldMkLst>
        <pc:spChg chg="mod">
          <ac:chgData name="Faith Chabedi" userId="2142cf2e-8ca9-46d9-9615-2430e226769d" providerId="ADAL" clId="{43470972-3EA8-42FB-8EF9-BC28DBDB0EF5}" dt="2024-10-16T13:46:17.662" v="2" actId="27636"/>
          <ac:spMkLst>
            <pc:docMk/>
            <pc:sldMk cId="4004156507" sldId="843"/>
            <ac:spMk id="3" creationId="{09F752B4-523C-A9FB-5F31-5C7C6C78A35B}"/>
          </ac:spMkLst>
        </pc:spChg>
      </pc:sldChg>
      <pc:sldChg chg="modSp mod">
        <pc:chgData name="Faith Chabedi" userId="2142cf2e-8ca9-46d9-9615-2430e226769d" providerId="ADAL" clId="{43470972-3EA8-42FB-8EF9-BC28DBDB0EF5}" dt="2024-10-16T13:46:17.678" v="3" actId="27636"/>
        <pc:sldMkLst>
          <pc:docMk/>
          <pc:sldMk cId="3435925747" sldId="846"/>
        </pc:sldMkLst>
        <pc:spChg chg="mod">
          <ac:chgData name="Faith Chabedi" userId="2142cf2e-8ca9-46d9-9615-2430e226769d" providerId="ADAL" clId="{43470972-3EA8-42FB-8EF9-BC28DBDB0EF5}" dt="2024-10-16T13:46:17.678" v="3" actId="27636"/>
          <ac:spMkLst>
            <pc:docMk/>
            <pc:sldMk cId="3435925747" sldId="846"/>
            <ac:spMk id="3" creationId="{D7AE8552-B5AD-659E-5B58-FA80D67331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FCB77A8-BF71-40B4-B47A-5FF8FA4EC0CA}" type="datetimeFigureOut">
              <a:rPr lang="en-US" smtClean="0"/>
              <a:t>10/16/2024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CCC8316-FB35-4AC8-984C-370EF0F37AED}" type="slidenum">
              <a:rPr lang="en-US" smtClean="0"/>
              <a:t>‹#›</a:t>
            </a:fld>
            <a:endParaRPr lang="en-US"/>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atista.com/forecasts/1136338/facebook-users-in-the-dominican-republic"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statista.com/forecasts/1138860/instagram-users-in-jamaic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CC8316-FB35-4AC8-984C-370EF0F37AED}" type="slidenum">
              <a:rPr lang="en-US" smtClean="0"/>
              <a:t>1</a:t>
            </a:fld>
            <a:endParaRPr lang="en-US"/>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10</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t>12</a:t>
            </a:fld>
            <a:endParaRPr lang="en-US"/>
          </a:p>
        </p:txBody>
      </p:sp>
    </p:spTree>
    <p:extLst>
      <p:ext uri="{BB962C8B-B14F-4D97-AF65-F5344CB8AC3E}">
        <p14:creationId xmlns:p14="http://schemas.microsoft.com/office/powerpoint/2010/main" val="307897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L'utilisation de données peut être un élément très puissant pour raconter une histoire. Certaines </a:t>
            </a:r>
            <a:r>
              <a:rPr lang="en-US" baseline="0"/>
              <a:t>personnes peuvent penser que les données objectives peuvent être arides mais, utilisées correctement, elles peuvent ajouter un contexte à l'impact d'une histoire et aider à brosser le tableau. Cela dit, il est préférable d'éviter d'utiliser les données dans le titre et de les utiliser davantage dans le corps de l'article. Par exemple : (le premier exemple).</a:t>
            </a:r>
            <a:endParaRPr lang="en-US"/>
          </a:p>
          <a:p>
            <a:endParaRPr lang="en-US"/>
          </a:p>
          <a:p>
            <a:endParaRPr lang="en-US"/>
          </a:p>
          <a:p>
            <a:r>
              <a:rPr lang="en-US"/>
              <a:t>Comment </a:t>
            </a:r>
            <a:r>
              <a:rPr lang="en-US" baseline="0"/>
              <a:t>transformer un deuxième point de données en titre ?</a:t>
            </a:r>
            <a:endParaRPr lang="en-US"/>
          </a:p>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t>13</a:t>
            </a:fld>
            <a:endParaRPr lang="en-US"/>
          </a:p>
        </p:txBody>
      </p:sp>
    </p:spTree>
    <p:extLst>
      <p:ext uri="{BB962C8B-B14F-4D97-AF65-F5344CB8AC3E}">
        <p14:creationId xmlns:p14="http://schemas.microsoft.com/office/powerpoint/2010/main" val="114115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t>20</a:t>
            </a:fld>
            <a:endParaRPr lang="en-US"/>
          </a:p>
        </p:txBody>
      </p:sp>
    </p:spTree>
    <p:extLst>
      <p:ext uri="{BB962C8B-B14F-4D97-AF65-F5344CB8AC3E}">
        <p14:creationId xmlns:p14="http://schemas.microsoft.com/office/powerpoint/2010/main" val="1458887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Vous parlez au nom du Mouvement et vous partagez votre histoire.</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Vous devez être en mesure de formuler vos messages clés de manière claire et efficace tout au long de l'entretien.</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Vous ne devez pas vous concentrer sur plus de trois messages clés. </a:t>
            </a:r>
          </a:p>
          <a:p>
            <a:pPr marL="0" marR="0" lvl="0" indent="0" algn="l" defTabSz="942289" rtl="0" eaLnBrk="1" fontAlgn="auto" latinLnBrk="0" hangingPunct="1">
              <a:lnSpc>
                <a:spcPct val="100000"/>
              </a:lnSpc>
              <a:spcBef>
                <a:spcPts val="0"/>
              </a:spcBef>
              <a:spcAft>
                <a:spcPts val="0"/>
              </a:spcAft>
              <a:buClrTx/>
              <a:buSzTx/>
              <a:buFontTx/>
              <a:buNone/>
              <a:tabLst/>
              <a:defRPr/>
            </a:pPr>
            <a:r>
              <a:rPr lang="en-US" baseline="0"/>
              <a:t>Utilisez des mots et des phrases que votre public comprendra.  </a:t>
            </a:r>
            <a:r>
              <a:rPr lang="en-US" sz="1200">
                <a:solidFill>
                  <a:srgbClr val="000000"/>
                </a:solidFill>
                <a:cs typeface="Ubuntu"/>
              </a:rPr>
              <a:t>Expliquez les choses de manière à ce que leur sens soit clair</a:t>
            </a:r>
            <a:r>
              <a:rPr lang="en-US" sz="1200" i="1">
                <a:solidFill>
                  <a:srgbClr val="000000"/>
                </a:solidFill>
                <a:cs typeface="Ubuntu"/>
              </a:rPr>
              <a:t>.</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baseline="0"/>
          </a:p>
          <a:p>
            <a:pPr defTabSz="942289">
              <a:defRPr/>
            </a:pPr>
            <a:endParaRPr lang="en-US" baseline="0"/>
          </a:p>
        </p:txBody>
      </p:sp>
      <p:sp>
        <p:nvSpPr>
          <p:cNvPr id="4" name="Slide Number Placeholder 3"/>
          <p:cNvSpPr>
            <a:spLocks noGrp="1"/>
          </p:cNvSpPr>
          <p:nvPr>
            <p:ph type="sldNum" sz="quarter" idx="10"/>
          </p:nvPr>
        </p:nvSpPr>
        <p:spPr/>
        <p:txBody>
          <a:bodyPr/>
          <a:lstStyle/>
          <a:p>
            <a:fld id="{F792C478-9C36-E84D-9533-9455471ADE1B}" type="slidenum">
              <a:rPr lang="en-US" smtClean="0"/>
              <a:t>21</a:t>
            </a:fld>
            <a:endParaRPr lang="en-US"/>
          </a:p>
        </p:txBody>
      </p:sp>
    </p:spTree>
    <p:extLst>
      <p:ext uri="{BB962C8B-B14F-4D97-AF65-F5344CB8AC3E}">
        <p14:creationId xmlns:p14="http://schemas.microsoft.com/office/powerpoint/2010/main" val="3643446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aseline="0"/>
              <a:t>-En dehors de notre famille Special Olympics, le grand public ne comprend pas ce que sont ces explications.</a:t>
            </a:r>
          </a:p>
          <a:p>
            <a:pPr defTabSz="942289">
              <a:defRPr/>
            </a:pPr>
            <a:r>
              <a:rPr lang="en-US" baseline="0"/>
              <a:t>- Vous devez les expliquer lorsque vous en parlez. </a:t>
            </a:r>
          </a:p>
        </p:txBody>
      </p:sp>
      <p:sp>
        <p:nvSpPr>
          <p:cNvPr id="4" name="Slide Number Placeholder 3"/>
          <p:cNvSpPr>
            <a:spLocks noGrp="1"/>
          </p:cNvSpPr>
          <p:nvPr>
            <p:ph type="sldNum" sz="quarter" idx="10"/>
          </p:nvPr>
        </p:nvSpPr>
        <p:spPr/>
        <p:txBody>
          <a:bodyPr/>
          <a:lstStyle/>
          <a:p>
            <a:fld id="{F792C478-9C36-E84D-9533-9455471ADE1B}" type="slidenum">
              <a:rPr lang="en-US" smtClean="0"/>
              <a:t>24</a:t>
            </a:fld>
            <a:endParaRPr lang="en-US"/>
          </a:p>
        </p:txBody>
      </p:sp>
    </p:spTree>
    <p:extLst>
      <p:ext uri="{BB962C8B-B14F-4D97-AF65-F5344CB8AC3E}">
        <p14:creationId xmlns:p14="http://schemas.microsoft.com/office/powerpoint/2010/main" val="1240859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42289">
              <a:buFontTx/>
              <a:buChar char="-"/>
              <a:defRPr/>
            </a:pPr>
            <a:r>
              <a:rPr lang="en-US" baseline="0"/>
              <a:t>Consultez toujours notre guide de style si vous avez besoin d'aide !  Il se trouve dans la rubrique Ressources.</a:t>
            </a:r>
          </a:p>
        </p:txBody>
      </p:sp>
      <p:sp>
        <p:nvSpPr>
          <p:cNvPr id="4" name="Slide Number Placeholder 3"/>
          <p:cNvSpPr>
            <a:spLocks noGrp="1"/>
          </p:cNvSpPr>
          <p:nvPr>
            <p:ph type="sldNum" sz="quarter" idx="10"/>
          </p:nvPr>
        </p:nvSpPr>
        <p:spPr/>
        <p:txBody>
          <a:bodyPr/>
          <a:lstStyle/>
          <a:p>
            <a:fld id="{F792C478-9C36-E84D-9533-9455471ADE1B}" type="slidenum">
              <a:rPr lang="en-US" smtClean="0"/>
              <a:t>25</a:t>
            </a:fld>
            <a:endParaRPr lang="en-US"/>
          </a:p>
        </p:txBody>
      </p:sp>
    </p:spTree>
    <p:extLst>
      <p:ext uri="{BB962C8B-B14F-4D97-AF65-F5344CB8AC3E}">
        <p14:creationId xmlns:p14="http://schemas.microsoft.com/office/powerpoint/2010/main" val="222814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du Facilitateur :</a:t>
            </a:r>
          </a:p>
          <a:p>
            <a:r>
              <a:rPr lang="en-US"/>
              <a:t>- Demandez au groupe de suggérer d'autres appels à l'action.</a:t>
            </a:r>
          </a:p>
        </p:txBody>
      </p:sp>
      <p:sp>
        <p:nvSpPr>
          <p:cNvPr id="4" name="Slide Number Placeholder 3"/>
          <p:cNvSpPr>
            <a:spLocks noGrp="1"/>
          </p:cNvSpPr>
          <p:nvPr>
            <p:ph type="sldNum" sz="quarter" idx="10"/>
          </p:nvPr>
        </p:nvSpPr>
        <p:spPr/>
        <p:txBody>
          <a:bodyPr/>
          <a:lstStyle/>
          <a:p>
            <a:fld id="{F792C478-9C36-E84D-9533-9455471ADE1B}" type="slidenum">
              <a:rPr lang="en-US" smtClean="0"/>
              <a:t>26</a:t>
            </a:fld>
            <a:endParaRPr lang="en-US"/>
          </a:p>
        </p:txBody>
      </p:sp>
    </p:spTree>
    <p:extLst>
      <p:ext uri="{BB962C8B-B14F-4D97-AF65-F5344CB8AC3E}">
        <p14:creationId xmlns:p14="http://schemas.microsoft.com/office/powerpoint/2010/main" val="254393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defTabSz="942289">
              <a:buFontTx/>
              <a:buChar char="-"/>
              <a:defRPr/>
            </a:pPr>
            <a:endParaRPr lang="en-US" baseline="0"/>
          </a:p>
          <a:p>
            <a:pPr defTabSz="942289">
              <a:defRPr/>
            </a:pPr>
            <a:endParaRPr lang="en-US" baseline="0"/>
          </a:p>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27</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itchFamily="34" charset="-128"/>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112" charset="0"/>
                <a:ea typeface="ＭＳ Ｐゴシック" pitchFamily="34" charset="-128"/>
              </a:defRPr>
            </a:lvl1pPr>
            <a:lvl2pPr marL="778335" indent="-299359" eaLnBrk="0" hangingPunct="0">
              <a:spcBef>
                <a:spcPct val="30000"/>
              </a:spcBef>
              <a:defRPr sz="1200">
                <a:solidFill>
                  <a:schemeClr val="tx1"/>
                </a:solidFill>
                <a:latin typeface="Calibri" pitchFamily="-112" charset="0"/>
                <a:ea typeface="ＭＳ Ｐゴシック" pitchFamily="34" charset="-128"/>
              </a:defRPr>
            </a:lvl2pPr>
            <a:lvl3pPr marL="1197437" indent="-239487" eaLnBrk="0" hangingPunct="0">
              <a:spcBef>
                <a:spcPct val="30000"/>
              </a:spcBef>
              <a:defRPr sz="1200">
                <a:solidFill>
                  <a:schemeClr val="tx1"/>
                </a:solidFill>
                <a:latin typeface="Calibri" pitchFamily="-112" charset="0"/>
                <a:ea typeface="ＭＳ Ｐゴシック" pitchFamily="34" charset="-128"/>
              </a:defRPr>
            </a:lvl3pPr>
            <a:lvl4pPr marL="1676412" indent="-239487" eaLnBrk="0" hangingPunct="0">
              <a:spcBef>
                <a:spcPct val="30000"/>
              </a:spcBef>
              <a:defRPr sz="1200">
                <a:solidFill>
                  <a:schemeClr val="tx1"/>
                </a:solidFill>
                <a:latin typeface="Calibri" pitchFamily="-112" charset="0"/>
                <a:ea typeface="ＭＳ Ｐゴシック" pitchFamily="34" charset="-128"/>
              </a:defRPr>
            </a:lvl4pPr>
            <a:lvl5pPr marL="2155387" indent="-239487" eaLnBrk="0" hangingPunct="0">
              <a:spcBef>
                <a:spcPct val="30000"/>
              </a:spcBef>
              <a:defRPr sz="1200">
                <a:solidFill>
                  <a:schemeClr val="tx1"/>
                </a:solidFill>
                <a:latin typeface="Calibri" pitchFamily="-112" charset="0"/>
                <a:ea typeface="ＭＳ Ｐゴシック" pitchFamily="34" charset="-128"/>
              </a:defRPr>
            </a:lvl5pPr>
            <a:lvl6pPr marL="2634362"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6pPr>
            <a:lvl7pPr marL="3113336"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7pPr>
            <a:lvl8pPr marL="3592311"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8pPr>
            <a:lvl9pPr marL="4071287" indent="-239487" eaLnBrk="0" fontAlgn="base" hangingPunct="0">
              <a:spcBef>
                <a:spcPct val="30000"/>
              </a:spcBef>
              <a:spcAft>
                <a:spcPct val="0"/>
              </a:spcAft>
              <a:defRPr sz="1200">
                <a:solidFill>
                  <a:schemeClr val="tx1"/>
                </a:solidFill>
                <a:latin typeface="Calibri" pitchFamily="-112" charset="0"/>
                <a:ea typeface="ＭＳ Ｐゴシック" pitchFamily="34" charset="-128"/>
              </a:defRPr>
            </a:lvl9pPr>
          </a:lstStyle>
          <a:p>
            <a:pPr eaLnBrk="1" hangingPunct="1">
              <a:spcBef>
                <a:spcPct val="0"/>
              </a:spcBef>
            </a:pPr>
            <a:fld id="{3F173B5B-18E8-4808-8095-3625D7BD8C4E}" type="slidenum">
              <a:rPr lang="en-US" altLang="en-US" smtClean="0"/>
              <a:t>28</a:t>
            </a:fld>
            <a:endParaRPr lang="en-US" altLang="en-US"/>
          </a:p>
        </p:txBody>
      </p:sp>
    </p:spTree>
    <p:extLst>
      <p:ext uri="{BB962C8B-B14F-4D97-AF65-F5344CB8AC3E}">
        <p14:creationId xmlns:p14="http://schemas.microsoft.com/office/powerpoint/2010/main" val="129754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Vous êtes les </a:t>
            </a:r>
            <a:r>
              <a:rPr lang="en-US" baseline="0"/>
              <a:t>ambassadeurs de notre marque, de notre histoire de santé et de notre mission.</a:t>
            </a:r>
          </a:p>
          <a:p>
            <a:r>
              <a:rPr lang="en-US" baseline="0"/>
              <a:t>Vos histoires changeront l'opinion des gens sur les capacités des personnes atteintes de DI. </a:t>
            </a:r>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2</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Défendez les intérêts de ceux qui n'ont pas de voix. </a:t>
            </a:r>
          </a:p>
        </p:txBody>
      </p:sp>
      <p:sp>
        <p:nvSpPr>
          <p:cNvPr id="4" name="Slide Number Placeholder 3"/>
          <p:cNvSpPr>
            <a:spLocks noGrp="1"/>
          </p:cNvSpPr>
          <p:nvPr>
            <p:ph type="sldNum" sz="quarter" idx="10"/>
          </p:nvPr>
        </p:nvSpPr>
        <p:spPr/>
        <p:txBody>
          <a:bodyPr/>
          <a:lstStyle/>
          <a:p>
            <a:fld id="{F792C478-9C36-E84D-9533-9455471ADE1B}" type="slidenum">
              <a:rPr lang="en-US" smtClean="0"/>
              <a:t>3</a:t>
            </a:fld>
            <a:endParaRPr lang="en-US"/>
          </a:p>
        </p:txBody>
      </p:sp>
    </p:spTree>
    <p:extLst>
      <p:ext uri="{BB962C8B-B14F-4D97-AF65-F5344CB8AC3E}">
        <p14:creationId xmlns:p14="http://schemas.microsoft.com/office/powerpoint/2010/main" val="369849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Dites</a:t>
            </a:r>
          </a:p>
          <a:p>
            <a:pPr marL="176679" indent="-176679">
              <a:buFontTx/>
              <a:buChar char="-"/>
            </a:pPr>
            <a:r>
              <a:rPr lang="en-US"/>
              <a:t>Il faut d'abord parler de ce que </a:t>
            </a:r>
            <a:r>
              <a:rPr lang="en-US" u="sng"/>
              <a:t>sont les </a:t>
            </a:r>
            <a:r>
              <a:rPr lang="en-US"/>
              <a:t>Special Olympics</a:t>
            </a:r>
            <a:r>
              <a:rPr lang="en-US" u="sng"/>
              <a:t>.  -- Nous voulons mettre fin à la discrimination </a:t>
            </a:r>
            <a:r>
              <a:rPr lang="en-US" u="sng" baseline="0"/>
              <a:t>à l'égard des personnes atteintes d'un DI. </a:t>
            </a:r>
          </a:p>
          <a:p>
            <a:pPr marL="176679" indent="-176679">
              <a:buFontTx/>
              <a:buChar char="-"/>
            </a:pPr>
            <a:r>
              <a:rPr lang="en-US" u="none"/>
              <a:t>Il faut </a:t>
            </a:r>
            <a:r>
              <a:rPr lang="en-US" u="none" baseline="0"/>
              <a:t>vraiment expliquer votre définition de la santé inclusive - accès aux médecins, programmes de Forme Physique, etc. </a:t>
            </a:r>
            <a:endParaRPr lang="en-US" u="none"/>
          </a:p>
        </p:txBody>
      </p:sp>
      <p:sp>
        <p:nvSpPr>
          <p:cNvPr id="4" name="Slide Number Placeholder 3"/>
          <p:cNvSpPr>
            <a:spLocks noGrp="1"/>
          </p:cNvSpPr>
          <p:nvPr>
            <p:ph type="sldNum" sz="quarter" idx="10"/>
          </p:nvPr>
        </p:nvSpPr>
        <p:spPr/>
        <p:txBody>
          <a:bodyPr/>
          <a:lstStyle/>
          <a:p>
            <a:fld id="{F792C478-9C36-E84D-9533-9455471ADE1B}" type="slidenum">
              <a:rPr lang="en-US" smtClean="0"/>
              <a:t>4</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Télévision - Actualités nationales, locales et câblées</a:t>
            </a:r>
          </a:p>
          <a:p>
            <a:r>
              <a:rPr lang="en-US"/>
              <a:t>Radio - nationale et locale</a:t>
            </a:r>
          </a:p>
          <a:p>
            <a:r>
              <a:rPr lang="en-US"/>
              <a:t>Journaux - Nationaux, locaux, internationaux</a:t>
            </a:r>
          </a:p>
          <a:p>
            <a:r>
              <a:rPr lang="en-US"/>
              <a:t>Magazines - nationaux et locaux</a:t>
            </a:r>
          </a:p>
          <a:p>
            <a:r>
              <a:rPr lang="en-US"/>
              <a:t>Services d'information - Partager des informations avec de nombreux organes d'information</a:t>
            </a:r>
          </a:p>
          <a:p>
            <a:r>
              <a:rPr lang="en-US"/>
              <a:t>Internet - Blogs, médias sociaux (Facebook, Twitter), commentaires, vidéos</a:t>
            </a:r>
          </a:p>
          <a:p>
            <a:endParaRPr lang="en-US"/>
          </a:p>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5</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6</a:t>
            </a:fld>
            <a:endParaRPr lang="en-US"/>
          </a:p>
        </p:txBody>
      </p:sp>
    </p:spTree>
    <p:extLst>
      <p:ext uri="{BB962C8B-B14F-4D97-AF65-F5344CB8AC3E}">
        <p14:creationId xmlns:p14="http://schemas.microsoft.com/office/powerpoint/2010/main" val="27344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 </a:t>
            </a:r>
            <a:r>
              <a:rPr lang="en-US" baseline="0"/>
              <a:t>médias veulent partager l'excellent travail que nous accomplissons.  Mention de l'École de la force - TODAY Show</a:t>
            </a:r>
            <a:endParaRPr lang="en-US"/>
          </a:p>
        </p:txBody>
      </p:sp>
      <p:sp>
        <p:nvSpPr>
          <p:cNvPr id="4" name="Slide Number Placeholder 3"/>
          <p:cNvSpPr>
            <a:spLocks noGrp="1"/>
          </p:cNvSpPr>
          <p:nvPr>
            <p:ph type="sldNum" sz="quarter" idx="10"/>
          </p:nvPr>
        </p:nvSpPr>
        <p:spPr/>
        <p:txBody>
          <a:bodyPr/>
          <a:lstStyle/>
          <a:p>
            <a:fld id="{F792C478-9C36-E84D-9533-9455471ADE1B}" type="slidenum">
              <a:rPr lang="en-US" smtClean="0"/>
              <a:t>7</a:t>
            </a:fld>
            <a:endParaRPr lang="en-US"/>
          </a:p>
        </p:txBody>
      </p:sp>
    </p:spTree>
    <p:extLst>
      <p:ext uri="{BB962C8B-B14F-4D97-AF65-F5344CB8AC3E}">
        <p14:creationId xmlns:p14="http://schemas.microsoft.com/office/powerpoint/2010/main" val="301413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façon dont nous obtenons nos informations et notre contenu est très différente aujourd'hui</a:t>
            </a:r>
          </a:p>
          <a:p>
            <a:r>
              <a:rPr lang="en-US" dirty="0"/>
              <a:t>Combien d'entre vous diffusent </a:t>
            </a:r>
            <a:r>
              <a:rPr lang="en-US" baseline="0" dirty="0"/>
              <a:t>leur contenu </a:t>
            </a:r>
            <a:r>
              <a:rPr lang="en-US" dirty="0"/>
              <a:t>en continu </a:t>
            </a:r>
            <a:r>
              <a:rPr lang="en-US" baseline="0" dirty="0"/>
              <a:t>?</a:t>
            </a:r>
            <a:endParaRPr lang="en-US" dirty="0"/>
          </a:p>
          <a:p>
            <a:r>
              <a:rPr lang="en-US" dirty="0"/>
              <a:t>Combien d'entre vous regardent la télévision par câble ?</a:t>
            </a:r>
          </a:p>
          <a:p>
            <a:r>
              <a:rPr lang="en-US" dirty="0"/>
              <a:t>Combien d'entre vous obtiennent </a:t>
            </a:r>
            <a:r>
              <a:rPr lang="en-US" baseline="0" dirty="0"/>
              <a:t>leurs nouvelles à partir d'applications de médias sociaux comme </a:t>
            </a:r>
            <a:r>
              <a:rPr lang="en-US" sz="1200" b="0" i="0" kern="1200" dirty="0">
                <a:solidFill>
                  <a:schemeClr val="tx1"/>
                </a:solidFill>
                <a:effectLst/>
                <a:latin typeface="+mn-lt"/>
                <a:ea typeface="+mn-ea"/>
                <a:cs typeface="+mn-cs"/>
              </a:rPr>
              <a:t>TikTok, Instagram, Facebook, </a:t>
            </a:r>
            <a:r>
              <a:rPr lang="en-US" baseline="0" dirty="0"/>
              <a:t>Combien d'entre vous les obtiennent à partir de différentes applications sur votre téléphone ?</a:t>
            </a:r>
          </a:p>
          <a:p>
            <a:r>
              <a:rPr lang="en-US" baseline="0" dirty="0"/>
              <a:t>Dans le journal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Au début de l'année 2021, on estimait à plus de six millions le nombre d'</a:t>
            </a:r>
            <a:r>
              <a:rPr lang="en-US" sz="1200" b="0" i="0" u="sng" kern="1200" dirty="0">
                <a:solidFill>
                  <a:schemeClr val="tx1"/>
                </a:solidFill>
                <a:effectLst/>
                <a:latin typeface="+mn-lt"/>
                <a:ea typeface="+mn-ea"/>
                <a:cs typeface="+mn-cs"/>
                <a:hlinkClick r:id="rId3"/>
              </a:rPr>
              <a:t>utilisateurs de Facebook en République dominicaine</a:t>
            </a:r>
            <a:r>
              <a:rPr lang="en-US" sz="1200" b="0" i="0" kern="1200" dirty="0">
                <a:solidFill>
                  <a:schemeClr val="tx1"/>
                </a:solidFill>
                <a:effectLst/>
                <a:latin typeface="+mn-lt"/>
                <a:ea typeface="+mn-ea"/>
                <a:cs typeface="+mn-cs"/>
              </a:rPr>
              <a:t>, soit une augmentation de 124 % par rapport aux 2,7 millions d'utilisateurs recensés quatre ans plus tôt. Ce chiffre devrait dépasser les 7,5 millions d'utilisateurs en 2025.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Entre 2017 et 2021, le </a:t>
            </a:r>
            <a:r>
              <a:rPr lang="en-US" sz="1200" b="0" i="0" u="sng" kern="1200" dirty="0">
                <a:solidFill>
                  <a:schemeClr val="tx1"/>
                </a:solidFill>
                <a:effectLst/>
                <a:latin typeface="+mn-lt"/>
                <a:ea typeface="+mn-ea"/>
                <a:cs typeface="+mn-cs"/>
                <a:hlinkClick r:id="rId4"/>
              </a:rPr>
              <a:t>nombre </a:t>
            </a:r>
            <a:r>
              <a:rPr lang="en-US" sz="1200" b="0" i="0" kern="1200" dirty="0">
                <a:solidFill>
                  <a:schemeClr val="tx1"/>
                </a:solidFill>
                <a:effectLst/>
                <a:latin typeface="+mn-lt"/>
                <a:ea typeface="+mn-ea"/>
                <a:cs typeface="+mn-cs"/>
              </a:rPr>
              <a:t>estimé </a:t>
            </a:r>
            <a:r>
              <a:rPr lang="en-US" sz="1200" b="0" i="0" u="sng" kern="1200" dirty="0">
                <a:solidFill>
                  <a:schemeClr val="tx1"/>
                </a:solidFill>
                <a:effectLst/>
                <a:latin typeface="+mn-lt"/>
                <a:ea typeface="+mn-ea"/>
                <a:cs typeface="+mn-cs"/>
                <a:hlinkClick r:id="rId4"/>
              </a:rPr>
              <a:t>d'utilisateurs d'Instagram en Jamaïque </a:t>
            </a:r>
            <a:r>
              <a:rPr lang="en-US" sz="1200" b="0" i="0" kern="1200" dirty="0">
                <a:solidFill>
                  <a:schemeClr val="tx1"/>
                </a:solidFill>
                <a:effectLst/>
                <a:latin typeface="+mn-lt"/>
                <a:ea typeface="+mn-ea"/>
                <a:cs typeface="+mn-cs"/>
              </a:rPr>
              <a:t>a augmenté de plus de 150 %.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792C478-9C36-E84D-9533-9455471ADE1B}" type="slidenum">
              <a:rPr lang="en-US" smtClean="0"/>
              <a:t>8</a:t>
            </a:fld>
            <a:endParaRPr lang="en-US"/>
          </a:p>
        </p:txBody>
      </p:sp>
    </p:spTree>
    <p:extLst>
      <p:ext uri="{BB962C8B-B14F-4D97-AF65-F5344CB8AC3E}">
        <p14:creationId xmlns:p14="http://schemas.microsoft.com/office/powerpoint/2010/main" val="366629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 ce moment, dans le domaine du COVID, notre action auprès des médias a consisté à promouvoir le fait que les personnes atteintes d'une DI meurent du COVID six fois plus vite que les autres et qu'elles devraient être vaccinées en priorité.</a:t>
            </a:r>
          </a:p>
        </p:txBody>
      </p:sp>
      <p:sp>
        <p:nvSpPr>
          <p:cNvPr id="4" name="Slide Number Placeholder 3"/>
          <p:cNvSpPr>
            <a:spLocks noGrp="1"/>
          </p:cNvSpPr>
          <p:nvPr>
            <p:ph type="sldNum" sz="quarter" idx="10"/>
          </p:nvPr>
        </p:nvSpPr>
        <p:spPr/>
        <p:txBody>
          <a:bodyPr/>
          <a:lstStyle/>
          <a:p>
            <a:fld id="{F792C478-9C36-E84D-9533-9455471ADE1B}" type="slidenum">
              <a:rPr lang="en-US" smtClean="0"/>
              <a:t>9</a:t>
            </a:fld>
            <a:endParaRPr lang="en-US"/>
          </a:p>
        </p:txBody>
      </p:sp>
    </p:spTree>
    <p:extLst>
      <p:ext uri="{BB962C8B-B14F-4D97-AF65-F5344CB8AC3E}">
        <p14:creationId xmlns:p14="http://schemas.microsoft.com/office/powerpoint/2010/main" val="301413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CEA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6"/>
          </a:p>
        </p:txBody>
      </p:sp>
    </p:spTree>
    <p:extLst>
      <p:ext uri="{BB962C8B-B14F-4D97-AF65-F5344CB8AC3E}">
        <p14:creationId xmlns:p14="http://schemas.microsoft.com/office/powerpoint/2010/main" val="2185881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580490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084116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3964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81256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64497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405513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8706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31525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94703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971671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421752-013A-F846-A224-C050C598DA3C}"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421752-013A-F846-A224-C050C598DA3C}"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10/16/2024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10/16/2024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496" y="1493076"/>
            <a:ext cx="7772400" cy="2387600"/>
          </a:xfrm>
        </p:spPr>
        <p:txBody>
          <a:bodyPr>
            <a:normAutofit fontScale="90000"/>
          </a:bodyPr>
          <a:lstStyle/>
          <a:p>
            <a:pPr algn="l"/>
            <a:r>
              <a:rPr lang="en-US" b="1">
                <a:latin typeface="Ubuntu"/>
              </a:rPr>
              <a:t>Conseils pour une </a:t>
            </a:r>
            <a:r>
              <a:rPr lang="en-US">
                <a:latin typeface="Ubuntu"/>
              </a:rPr>
              <a:t>communication </a:t>
            </a:r>
            <a:r>
              <a:rPr lang="en-US" b="1">
                <a:latin typeface="Ubuntu"/>
              </a:rPr>
              <a:t>efficace</a:t>
            </a:r>
            <a:br>
              <a:rPr lang="en-US">
                <a:latin typeface="Ubuntu" charset="0"/>
                <a:ea typeface="Ubuntu" charset="0"/>
                <a:cs typeface="Ubuntu" charset="0"/>
              </a:rPr>
            </a:br>
            <a:endParaRPr lang="en-US">
              <a:latin typeface="Ubuntu" charset="0"/>
              <a:ea typeface="Ubuntu" charset="0"/>
              <a:cs typeface="Ubuntu"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pic>
        <p:nvPicPr>
          <p:cNvPr id="3074" name="Picture 2" descr="http://www.salesengine.com/wp-content/uploads/2013/04/Whats-Your-S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9287"/>
            <a:ext cx="9144000" cy="581169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1"/>
          <p:cNvSpPr txBox="1"/>
          <p:nvPr/>
        </p:nvSpPr>
        <p:spPr>
          <a:xfrm>
            <a:off x="442433" y="1422666"/>
            <a:ext cx="8085397" cy="707886"/>
          </a:xfrm>
          <a:prstGeom prst="rect">
            <a:avLst/>
          </a:prstGeom>
          <a:noFill/>
        </p:spPr>
        <p:txBody>
          <a:bodyPr wrap="square" rtlCol="0">
            <a:spAutoFit/>
          </a:bodyPr>
          <a:lstStyle/>
          <a:p>
            <a:pPr>
              <a:spcAft>
                <a:spcPts val="0"/>
              </a:spcAft>
            </a:pPr>
            <a:r>
              <a:rPr lang="fr-FR"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4000" b="1" kern="1200" dirty="0">
                <a:solidFill>
                  <a:srgbClr val="000000"/>
                </a:solidFill>
                <a:effectLst/>
                <a:latin typeface="Courier New" panose="02070309020205020404" pitchFamily="49" charset="0"/>
                <a:ea typeface="Times New Roman" panose="02020603050405020304" pitchFamily="18" charset="0"/>
              </a:rPr>
              <a:t>Quelle est votre histoire</a:t>
            </a:r>
            <a:endParaRPr lang="fr-FR" sz="12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636776" y="2130552"/>
            <a:ext cx="5696712" cy="566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9034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D36C1D1-9DE2-BC54-AC12-3E2AA74FF0C3}"/>
              </a:ext>
            </a:extLst>
          </p:cNvPr>
          <p:cNvSpPr/>
          <p:nvPr/>
        </p:nvSpPr>
        <p:spPr>
          <a:xfrm>
            <a:off x="5597690" y="3332691"/>
            <a:ext cx="1477697"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F0C840-92F8-B506-5DE0-EBE801906BA2}"/>
              </a:ext>
            </a:extLst>
          </p:cNvPr>
          <p:cNvSpPr/>
          <p:nvPr/>
        </p:nvSpPr>
        <p:spPr>
          <a:xfrm>
            <a:off x="7398332" y="3332691"/>
            <a:ext cx="1477698" cy="1452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FF02FA4-1C72-36FB-6793-335652999888}"/>
              </a:ext>
            </a:extLst>
          </p:cNvPr>
          <p:cNvSpPr/>
          <p:nvPr/>
        </p:nvSpPr>
        <p:spPr>
          <a:xfrm>
            <a:off x="3812665" y="3200400"/>
            <a:ext cx="1637159" cy="168249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B767CDE-9C59-F235-02B2-01AA6770838F}"/>
              </a:ext>
            </a:extLst>
          </p:cNvPr>
          <p:cNvSpPr/>
          <p:nvPr/>
        </p:nvSpPr>
        <p:spPr>
          <a:xfrm>
            <a:off x="2077924" y="3397753"/>
            <a:ext cx="1471476" cy="13961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B52E3-87C0-02CD-7CAA-909D1A76A3C7}"/>
              </a:ext>
            </a:extLst>
          </p:cNvPr>
          <p:cNvSpPr>
            <a:spLocks noGrp="1"/>
          </p:cNvSpPr>
          <p:nvPr>
            <p:ph type="title"/>
          </p:nvPr>
        </p:nvSpPr>
        <p:spPr>
          <a:xfrm>
            <a:off x="118872" y="337695"/>
            <a:ext cx="7068312" cy="585850"/>
          </a:xfrm>
        </p:spPr>
        <p:txBody>
          <a:bodyPr>
            <a:noAutofit/>
          </a:bodyPr>
          <a:lstStyle/>
          <a:p>
            <a:r>
              <a:rPr lang="en-US" sz="3200" dirty="0"/>
              <a:t>Un bon </a:t>
            </a:r>
            <a:r>
              <a:rPr lang="en-US" sz="3200" dirty="0" err="1"/>
              <a:t>porte</a:t>
            </a:r>
            <a:r>
              <a:rPr lang="en-US" sz="3200" dirty="0"/>
              <a:t>-parole aide à preparer </a:t>
            </a:r>
            <a:r>
              <a:rPr lang="en-US" sz="3200" dirty="0" err="1"/>
              <a:t>une</a:t>
            </a:r>
            <a:r>
              <a:rPr lang="en-US" sz="3200" dirty="0"/>
              <a:t> bonne histoire</a:t>
            </a:r>
          </a:p>
        </p:txBody>
      </p:sp>
      <p:sp>
        <p:nvSpPr>
          <p:cNvPr id="4" name="Oval 3">
            <a:extLst>
              <a:ext uri="{FF2B5EF4-FFF2-40B4-BE49-F238E27FC236}">
                <a16:creationId xmlns:a16="http://schemas.microsoft.com/office/drawing/2014/main" id="{175B90B0-4F2C-194F-01BB-0214A15900AD}"/>
              </a:ext>
            </a:extLst>
          </p:cNvPr>
          <p:cNvSpPr/>
          <p:nvPr/>
        </p:nvSpPr>
        <p:spPr>
          <a:xfrm>
            <a:off x="346358" y="3388856"/>
            <a:ext cx="1399310" cy="13961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898A4C-E072-C909-FC5D-FA1235F12A37}"/>
              </a:ext>
            </a:extLst>
          </p:cNvPr>
          <p:cNvSpPr txBox="1"/>
          <p:nvPr/>
        </p:nvSpPr>
        <p:spPr>
          <a:xfrm>
            <a:off x="337245" y="3810409"/>
            <a:ext cx="1399310" cy="400110"/>
          </a:xfrm>
          <a:prstGeom prst="rect">
            <a:avLst/>
          </a:prstGeom>
          <a:noFill/>
        </p:spPr>
        <p:txBody>
          <a:bodyPr wrap="square" rtlCol="0">
            <a:spAutoFit/>
          </a:bodyPr>
          <a:lstStyle/>
          <a:p>
            <a:pPr algn="ctr"/>
            <a:r>
              <a:rPr lang="en-US" sz="2000" b="1" dirty="0" err="1">
                <a:solidFill>
                  <a:schemeClr val="bg1"/>
                </a:solidFill>
                <a:latin typeface="Ubuntu" panose="020B0504030602030204" pitchFamily="34" charset="0"/>
              </a:rPr>
              <a:t>Actualités</a:t>
            </a:r>
            <a:endParaRPr lang="en-US" sz="2000" b="1" dirty="0">
              <a:solidFill>
                <a:schemeClr val="bg1"/>
              </a:solidFill>
              <a:latin typeface="Ubuntu" panose="020B0504030602030204" pitchFamily="34" charset="0"/>
            </a:endParaRPr>
          </a:p>
        </p:txBody>
      </p:sp>
      <p:sp>
        <p:nvSpPr>
          <p:cNvPr id="7" name="TextBox 6">
            <a:extLst>
              <a:ext uri="{FF2B5EF4-FFF2-40B4-BE49-F238E27FC236}">
                <a16:creationId xmlns:a16="http://schemas.microsoft.com/office/drawing/2014/main" id="{C7CD9A8C-26ED-B710-7C31-4BF1B7F757AA}"/>
              </a:ext>
            </a:extLst>
          </p:cNvPr>
          <p:cNvSpPr txBox="1"/>
          <p:nvPr/>
        </p:nvSpPr>
        <p:spPr>
          <a:xfrm>
            <a:off x="2098295" y="3835388"/>
            <a:ext cx="1399310" cy="400110"/>
          </a:xfrm>
          <a:prstGeom prst="rect">
            <a:avLst/>
          </a:prstGeom>
          <a:noFill/>
        </p:spPr>
        <p:txBody>
          <a:bodyPr wrap="square" rtlCol="0">
            <a:spAutoFit/>
          </a:bodyPr>
          <a:lstStyle/>
          <a:p>
            <a:pPr algn="ctr"/>
            <a:r>
              <a:rPr lang="en-US" sz="2000" b="1" dirty="0">
                <a:solidFill>
                  <a:schemeClr val="bg1"/>
                </a:solidFill>
                <a:latin typeface="Ubuntu" panose="020B0504030602030204" pitchFamily="34" charset="0"/>
              </a:rPr>
              <a:t>Expertise</a:t>
            </a:r>
          </a:p>
        </p:txBody>
      </p:sp>
      <p:sp>
        <p:nvSpPr>
          <p:cNvPr id="9" name="TextBox 8">
            <a:extLst>
              <a:ext uri="{FF2B5EF4-FFF2-40B4-BE49-F238E27FC236}">
                <a16:creationId xmlns:a16="http://schemas.microsoft.com/office/drawing/2014/main" id="{FE6F158E-1AD1-F3DB-B829-D970E6015DAD}"/>
              </a:ext>
            </a:extLst>
          </p:cNvPr>
          <p:cNvSpPr txBox="1"/>
          <p:nvPr/>
        </p:nvSpPr>
        <p:spPr>
          <a:xfrm>
            <a:off x="3883320" y="3483864"/>
            <a:ext cx="1391425" cy="1077218"/>
          </a:xfrm>
          <a:prstGeom prst="rect">
            <a:avLst/>
          </a:prstGeom>
          <a:noFill/>
        </p:spPr>
        <p:txBody>
          <a:bodyPr wrap="square" rtlCol="0">
            <a:spAutoFit/>
          </a:bodyPr>
          <a:lstStyle/>
          <a:p>
            <a:pPr algn="ctr"/>
            <a:r>
              <a:rPr lang="en-US" sz="1600" b="1" dirty="0" err="1">
                <a:solidFill>
                  <a:schemeClr val="bg1"/>
                </a:solidFill>
                <a:latin typeface="Ubuntu" panose="020B0504030602030204" pitchFamily="34" charset="0"/>
              </a:rPr>
              <a:t>Pourquoi</a:t>
            </a:r>
            <a:r>
              <a:rPr lang="en-US" sz="1600" b="1" dirty="0">
                <a:solidFill>
                  <a:schemeClr val="bg1"/>
                </a:solidFill>
                <a:latin typeface="Ubuntu" panose="020B0504030602030204" pitchFamily="34" charset="0"/>
              </a:rPr>
              <a:t> </a:t>
            </a:r>
            <a:r>
              <a:rPr lang="en-US" sz="1600" b="1" dirty="0" err="1">
                <a:solidFill>
                  <a:schemeClr val="bg1"/>
                </a:solidFill>
                <a:latin typeface="Ubuntu" panose="020B0504030602030204" pitchFamily="34" charset="0"/>
              </a:rPr>
              <a:t>s'en</a:t>
            </a:r>
            <a:r>
              <a:rPr lang="en-US" sz="1600" b="1" dirty="0">
                <a:solidFill>
                  <a:schemeClr val="bg1"/>
                </a:solidFill>
                <a:latin typeface="Ubuntu" panose="020B0504030602030204" pitchFamily="34" charset="0"/>
              </a:rPr>
              <a:t> </a:t>
            </a:r>
            <a:r>
              <a:rPr lang="en-US" sz="1600" b="1" dirty="0" err="1">
                <a:solidFill>
                  <a:schemeClr val="bg1"/>
                </a:solidFill>
                <a:latin typeface="Ubuntu" panose="020B0504030602030204" pitchFamily="34" charset="0"/>
              </a:rPr>
              <a:t>soucieraient-ils</a:t>
            </a:r>
            <a:r>
              <a:rPr lang="en-US" sz="1600" b="1" dirty="0">
                <a:solidFill>
                  <a:schemeClr val="bg1"/>
                </a:solidFill>
                <a:latin typeface="Ubuntu" panose="020B0504030602030204" pitchFamily="34" charset="0"/>
              </a:rPr>
              <a:t> ?</a:t>
            </a:r>
          </a:p>
        </p:txBody>
      </p:sp>
      <p:sp>
        <p:nvSpPr>
          <p:cNvPr id="11" name="TextBox 10">
            <a:extLst>
              <a:ext uri="{FF2B5EF4-FFF2-40B4-BE49-F238E27FC236}">
                <a16:creationId xmlns:a16="http://schemas.microsoft.com/office/drawing/2014/main" id="{A5151F90-2B59-A484-45C9-FC1759487B6D}"/>
              </a:ext>
            </a:extLst>
          </p:cNvPr>
          <p:cNvSpPr txBox="1"/>
          <p:nvPr/>
        </p:nvSpPr>
        <p:spPr>
          <a:xfrm>
            <a:off x="5683962" y="3768843"/>
            <a:ext cx="1399310" cy="400110"/>
          </a:xfrm>
          <a:prstGeom prst="rect">
            <a:avLst/>
          </a:prstGeom>
          <a:noFill/>
        </p:spPr>
        <p:txBody>
          <a:bodyPr wrap="square" rtlCol="0">
            <a:spAutoFit/>
          </a:bodyPr>
          <a:lstStyle/>
          <a:p>
            <a:pPr algn="ctr"/>
            <a:r>
              <a:rPr lang="en-US" sz="2000" b="1" dirty="0">
                <a:solidFill>
                  <a:schemeClr val="bg1"/>
                </a:solidFill>
                <a:latin typeface="Ubuntu" panose="020B0504030602030204" pitchFamily="34" charset="0"/>
              </a:rPr>
              <a:t>Simple</a:t>
            </a:r>
          </a:p>
        </p:txBody>
      </p:sp>
      <p:sp>
        <p:nvSpPr>
          <p:cNvPr id="13" name="TextBox 12">
            <a:extLst>
              <a:ext uri="{FF2B5EF4-FFF2-40B4-BE49-F238E27FC236}">
                <a16:creationId xmlns:a16="http://schemas.microsoft.com/office/drawing/2014/main" id="{46E8E87C-EDC2-0523-59C6-D14DEAED5E2C}"/>
              </a:ext>
            </a:extLst>
          </p:cNvPr>
          <p:cNvSpPr txBox="1"/>
          <p:nvPr/>
        </p:nvSpPr>
        <p:spPr>
          <a:xfrm>
            <a:off x="7468988" y="3830398"/>
            <a:ext cx="1399310" cy="400110"/>
          </a:xfrm>
          <a:prstGeom prst="rect">
            <a:avLst/>
          </a:prstGeom>
          <a:noFill/>
        </p:spPr>
        <p:txBody>
          <a:bodyPr wrap="square" rtlCol="0">
            <a:spAutoFit/>
          </a:bodyPr>
          <a:lstStyle/>
          <a:p>
            <a:pPr algn="ctr"/>
            <a:r>
              <a:rPr lang="en-US" sz="2000" b="1" dirty="0" err="1">
                <a:solidFill>
                  <a:schemeClr val="bg1"/>
                </a:solidFill>
                <a:latin typeface="Ubuntu" panose="020B0504030602030204" pitchFamily="34" charset="0"/>
              </a:rPr>
              <a:t>Exemples</a:t>
            </a:r>
            <a:endParaRPr lang="en-US" sz="2000" b="1" dirty="0">
              <a:solidFill>
                <a:schemeClr val="bg1"/>
              </a:solidFill>
              <a:latin typeface="Ubuntu" panose="020B0504030602030204" pitchFamily="34" charset="0"/>
            </a:endParaRPr>
          </a:p>
        </p:txBody>
      </p:sp>
    </p:spTree>
    <p:extLst>
      <p:ext uri="{BB962C8B-B14F-4D97-AF65-F5344CB8AC3E}">
        <p14:creationId xmlns:p14="http://schemas.microsoft.com/office/powerpoint/2010/main" val="259026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185051" y="201621"/>
            <a:ext cx="6334621" cy="927374"/>
          </a:xfrm>
        </p:spPr>
        <p:txBody>
          <a:bodyPr>
            <a:noAutofit/>
          </a:bodyPr>
          <a:lstStyle/>
          <a:p>
            <a:r>
              <a:rPr lang="en-US" sz="3600" dirty="0"/>
              <a:t>Sur quoi </a:t>
            </a:r>
            <a:r>
              <a:rPr lang="en-US" sz="3600" dirty="0" err="1"/>
              <a:t>doivent</a:t>
            </a:r>
            <a:r>
              <a:rPr lang="en-US" sz="3600" dirty="0"/>
              <a:t> porter les </a:t>
            </a:r>
            <a:r>
              <a:rPr lang="en-US" sz="3600" dirty="0" err="1"/>
              <a:t>histoires</a:t>
            </a:r>
            <a:r>
              <a:rPr lang="en-US" sz="3600" dirty="0"/>
              <a:t>?</a:t>
            </a:r>
          </a:p>
        </p:txBody>
      </p:sp>
      <p:sp>
        <p:nvSpPr>
          <p:cNvPr id="8" name="Content Placeholder 5"/>
          <p:cNvSpPr>
            <a:spLocks noGrp="1"/>
          </p:cNvSpPr>
          <p:nvPr>
            <p:ph idx="1"/>
          </p:nvPr>
        </p:nvSpPr>
        <p:spPr>
          <a:xfrm>
            <a:off x="418523" y="1775376"/>
            <a:ext cx="8229600" cy="4946041"/>
          </a:xfrm>
        </p:spPr>
        <p:txBody>
          <a:bodyPr>
            <a:normAutofit/>
          </a:bodyPr>
          <a:lstStyle/>
          <a:p>
            <a:pPr marL="482186" indent="-482186">
              <a:lnSpc>
                <a:spcPct val="110000"/>
              </a:lnSpc>
              <a:defRPr/>
            </a:pPr>
            <a:r>
              <a:rPr lang="en-US">
                <a:ea typeface="ヒラギノ角ゴ ProN W3" charset="-128"/>
                <a:sym typeface="Gill Sans" charset="0"/>
              </a:rPr>
              <a:t>Impact de Special Olympics</a:t>
            </a:r>
          </a:p>
          <a:p>
            <a:pPr marL="482186" indent="-482186">
              <a:lnSpc>
                <a:spcPct val="110000"/>
              </a:lnSpc>
              <a:defRPr/>
            </a:pPr>
            <a:r>
              <a:rPr lang="en-US">
                <a:ea typeface="ヒラギノ角ゴ ProN W3" charset="-128"/>
                <a:sym typeface="Gill Sans" charset="0"/>
              </a:rPr>
              <a:t>Soins de suivi</a:t>
            </a:r>
          </a:p>
          <a:p>
            <a:pPr marL="482186" indent="-482186">
              <a:lnSpc>
                <a:spcPct val="110000"/>
              </a:lnSpc>
              <a:defRPr/>
            </a:pPr>
            <a:r>
              <a:rPr lang="en-US">
                <a:ea typeface="ヒラギノ角ゴ ProN W3" charset="-128"/>
                <a:sym typeface="Gill Sans" charset="0"/>
              </a:rPr>
              <a:t>Pratiques innovantes</a:t>
            </a:r>
          </a:p>
          <a:p>
            <a:pPr marL="482186" indent="-482186">
              <a:lnSpc>
                <a:spcPct val="110000"/>
              </a:lnSpc>
              <a:defRPr/>
            </a:pPr>
            <a:r>
              <a:rPr lang="en-US">
                <a:ea typeface="ヒラギノ角ゴ ProN W3" charset="-128"/>
                <a:sym typeface="Gill Sans" charset="0"/>
              </a:rPr>
              <a:t>Succès du partenariat</a:t>
            </a:r>
          </a:p>
          <a:p>
            <a:pPr marL="482186" indent="-482186">
              <a:lnSpc>
                <a:spcPct val="110000"/>
              </a:lnSpc>
              <a:defRPr/>
            </a:pPr>
            <a:r>
              <a:rPr lang="en-US">
                <a:ea typeface="ヒラギノ角ゴ ProN W3" charset="-128"/>
                <a:sym typeface="Gill Sans" charset="0"/>
              </a:rPr>
              <a:t>Leadership des athlètes</a:t>
            </a:r>
          </a:p>
          <a:p>
            <a:pPr marL="482186" indent="-482186">
              <a:lnSpc>
                <a:spcPct val="110000"/>
              </a:lnSpc>
              <a:defRPr/>
            </a:pPr>
            <a:r>
              <a:rPr lang="en-US">
                <a:ea typeface="ヒラギノ角ゴ ProN W3" charset="-128"/>
                <a:sym typeface="Gill Sans" charset="0"/>
              </a:rPr>
              <a:t>Points forts du parrainage</a:t>
            </a:r>
          </a:p>
          <a:p>
            <a:pPr marL="482186" indent="-482186">
              <a:lnSpc>
                <a:spcPct val="110000"/>
              </a:lnSpc>
              <a:defRPr/>
            </a:pPr>
            <a:r>
              <a:rPr lang="en-US">
                <a:ea typeface="ヒラギノ角ゴ ProN W3" charset="-128"/>
                <a:sym typeface="Gill Sans" charset="0"/>
              </a:rPr>
              <a:t>Changement communautaire</a:t>
            </a:r>
          </a:p>
          <a:p>
            <a:pPr marL="0" indent="0">
              <a:buNone/>
            </a:pPr>
            <a:endParaRPr lang="en-US"/>
          </a:p>
          <a:p>
            <a:endParaRPr lang="en-US" sz="2182"/>
          </a:p>
          <a:p>
            <a:endParaRPr lang="en-US" sz="2182"/>
          </a:p>
        </p:txBody>
      </p:sp>
      <p:pic>
        <p:nvPicPr>
          <p:cNvPr id="3" name="Picture 2"/>
          <p:cNvPicPr>
            <a:picLocks noChangeAspect="1"/>
          </p:cNvPicPr>
          <p:nvPr/>
        </p:nvPicPr>
        <p:blipFill>
          <a:blip r:embed="rId3"/>
          <a:stretch>
            <a:fillRect/>
          </a:stretch>
        </p:blipFill>
        <p:spPr>
          <a:xfrm>
            <a:off x="5441349" y="1775376"/>
            <a:ext cx="3206774" cy="4816257"/>
          </a:xfrm>
          <a:prstGeom prst="rect">
            <a:avLst/>
          </a:prstGeom>
        </p:spPr>
      </p:pic>
    </p:spTree>
    <p:extLst>
      <p:ext uri="{BB962C8B-B14F-4D97-AF65-F5344CB8AC3E}">
        <p14:creationId xmlns:p14="http://schemas.microsoft.com/office/powerpoint/2010/main" val="116712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0" y="275823"/>
            <a:ext cx="6912864" cy="927374"/>
          </a:xfrm>
        </p:spPr>
        <p:txBody>
          <a:bodyPr>
            <a:noAutofit/>
          </a:bodyPr>
          <a:lstStyle/>
          <a:p>
            <a:r>
              <a:rPr lang="en-US" sz="3200" dirty="0"/>
              <a:t>Comment </a:t>
            </a:r>
            <a:r>
              <a:rPr lang="en-US" sz="3200" dirty="0" err="1"/>
              <a:t>utiliser</a:t>
            </a:r>
            <a:r>
              <a:rPr lang="en-US" sz="3200" dirty="0"/>
              <a:t> les </a:t>
            </a:r>
            <a:r>
              <a:rPr lang="en-US" sz="3200" dirty="0" err="1"/>
              <a:t>données</a:t>
            </a:r>
            <a:r>
              <a:rPr lang="en-US" sz="3200" dirty="0"/>
              <a:t> pour render </a:t>
            </a:r>
            <a:r>
              <a:rPr lang="en-US" sz="3200" dirty="0" err="1"/>
              <a:t>une</a:t>
            </a:r>
            <a:r>
              <a:rPr lang="en-US" sz="3200" dirty="0"/>
              <a:t> histoire plus </a:t>
            </a:r>
            <a:br>
              <a:rPr lang="en-US" sz="3200" dirty="0"/>
            </a:br>
            <a:r>
              <a:rPr lang="en-US" sz="3200" dirty="0" err="1"/>
              <a:t>captivant</a:t>
            </a:r>
            <a:r>
              <a:rPr lang="en-US" sz="3200" dirty="0"/>
              <a:t> ?</a:t>
            </a:r>
          </a:p>
        </p:txBody>
      </p:sp>
      <p:sp>
        <p:nvSpPr>
          <p:cNvPr id="8" name="Content Placeholder 5"/>
          <p:cNvSpPr>
            <a:spLocks noGrp="1"/>
          </p:cNvSpPr>
          <p:nvPr>
            <p:ph idx="1"/>
          </p:nvPr>
        </p:nvSpPr>
        <p:spPr>
          <a:xfrm>
            <a:off x="411161" y="1775376"/>
            <a:ext cx="8229600" cy="4946041"/>
          </a:xfrm>
        </p:spPr>
        <p:txBody>
          <a:bodyPr>
            <a:normAutofit fontScale="55000" lnSpcReduction="20000"/>
          </a:bodyPr>
          <a:lstStyle/>
          <a:p>
            <a:pPr>
              <a:lnSpc>
                <a:spcPct val="120000"/>
              </a:lnSpc>
            </a:pPr>
            <a:r>
              <a:rPr lang="en-US">
                <a:latin typeface="Ubuntu" panose="020B0504030602030204" pitchFamily="34" charset="0"/>
              </a:rPr>
              <a:t>Special Olympics a formé 4 000 athlètes comme moi à l'autopromotion de la santé. Nous rencontrons des fonctionnaires, conseillons des étudiants en soins de santé et parlons aux médias de nos besoins en matière de santé. </a:t>
            </a:r>
            <a:endParaRPr lang="en-US" b="1" i="1">
              <a:latin typeface="Ubuntu" panose="020B0504030602030204" pitchFamily="34" charset="0"/>
            </a:endParaRPr>
          </a:p>
          <a:p>
            <a:pPr marL="0" indent="0">
              <a:lnSpc>
                <a:spcPct val="120000"/>
              </a:lnSpc>
              <a:buNone/>
            </a:pPr>
            <a:endParaRPr lang="en-US" b="1" i="1">
              <a:latin typeface="Ubuntu" panose="020B0504030602030204" pitchFamily="34" charset="0"/>
            </a:endParaRPr>
          </a:p>
          <a:p>
            <a:pPr marL="0" indent="0">
              <a:lnSpc>
                <a:spcPct val="120000"/>
              </a:lnSpc>
              <a:buNone/>
            </a:pPr>
            <a:r>
              <a:rPr lang="en-US" b="1" i="1">
                <a:latin typeface="Ubuntu" panose="020B0504030602030204" pitchFamily="34" charset="0"/>
              </a:rPr>
              <a:t>Special Olympics forme la prochaine génération de professionnels de la santé.</a:t>
            </a:r>
            <a:endParaRPr lang="en-US" i="1">
              <a:latin typeface="Ubuntu" panose="020B0504030602030204" pitchFamily="34" charset="0"/>
            </a:endParaRPr>
          </a:p>
          <a:p>
            <a:pPr>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Plus de 300 000 prestataires de soins de santé et étudiants ont été formés dans 60 pays et 130 écoles professionnelles de santé ont désormais des programmes d'études sur la santé inclusive pour former les étudiants aux déficiences intellectuelles. </a:t>
            </a:r>
          </a:p>
          <a:p>
            <a:pPr>
              <a:lnSpc>
                <a:spcPct val="120000"/>
              </a:lnSpc>
            </a:pPr>
            <a:endParaRPr lang="en-US">
              <a:latin typeface="Ubuntu" panose="020B0504030602030204" pitchFamily="34" charset="0"/>
            </a:endParaRPr>
          </a:p>
          <a:p>
            <a:pPr>
              <a:lnSpc>
                <a:spcPct val="120000"/>
              </a:lnSpc>
            </a:pPr>
            <a:r>
              <a:rPr lang="en-US">
                <a:latin typeface="Ubuntu" panose="020B0504030602030204" pitchFamily="34" charset="0"/>
              </a:rPr>
              <a:t>Depuis 1997, Special Olympics a offert plus de 2 millions de dépistages gratuits aux athlètes. Ceux qui bénéficient d'au moins deux dépistages voient leur état de santé s'améliorer. </a:t>
            </a:r>
          </a:p>
          <a:p>
            <a:pPr marL="0" indent="0">
              <a:buNone/>
            </a:pPr>
            <a:endParaRPr lang="en-US"/>
          </a:p>
          <a:p>
            <a:endParaRPr lang="en-US" sz="2182"/>
          </a:p>
          <a:p>
            <a:endParaRPr lang="en-US" sz="2182"/>
          </a:p>
        </p:txBody>
      </p:sp>
    </p:spTree>
    <p:extLst>
      <p:ext uri="{BB962C8B-B14F-4D97-AF65-F5344CB8AC3E}">
        <p14:creationId xmlns:p14="http://schemas.microsoft.com/office/powerpoint/2010/main" val="2953456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09EDB-D730-ADDA-0D43-23868A8EB87D}"/>
              </a:ext>
            </a:extLst>
          </p:cNvPr>
          <p:cNvSpPr>
            <a:spLocks noGrp="1"/>
          </p:cNvSpPr>
          <p:nvPr>
            <p:ph type="title"/>
          </p:nvPr>
        </p:nvSpPr>
        <p:spPr>
          <a:xfrm>
            <a:off x="262890" y="401703"/>
            <a:ext cx="6192774" cy="585850"/>
          </a:xfrm>
        </p:spPr>
        <p:txBody>
          <a:bodyPr>
            <a:normAutofit/>
          </a:bodyPr>
          <a:lstStyle/>
          <a:p>
            <a:r>
              <a:rPr lang="en-US" sz="2800" dirty="0" err="1"/>
              <a:t>Attentes</a:t>
            </a:r>
            <a:r>
              <a:rPr lang="en-US" sz="2800" dirty="0"/>
              <a:t> en </a:t>
            </a:r>
            <a:r>
              <a:rPr lang="en-US" sz="2800" dirty="0" err="1"/>
              <a:t>matière</a:t>
            </a:r>
            <a:r>
              <a:rPr lang="en-US" sz="2800" dirty="0"/>
              <a:t> </a:t>
            </a:r>
            <a:r>
              <a:rPr lang="en-US" sz="2800" dirty="0" err="1"/>
              <a:t>d'entretien</a:t>
            </a:r>
            <a:endParaRPr lang="en-US" sz="2800" dirty="0"/>
          </a:p>
        </p:txBody>
      </p:sp>
      <p:sp>
        <p:nvSpPr>
          <p:cNvPr id="3" name="Content Placeholder 2">
            <a:extLst>
              <a:ext uri="{FF2B5EF4-FFF2-40B4-BE49-F238E27FC236}">
                <a16:creationId xmlns:a16="http://schemas.microsoft.com/office/drawing/2014/main" id="{D9D8BCD3-1841-4273-934A-FDDE6EE562E7}"/>
              </a:ext>
            </a:extLst>
          </p:cNvPr>
          <p:cNvSpPr>
            <a:spLocks noGrp="1"/>
          </p:cNvSpPr>
          <p:nvPr>
            <p:ph idx="1"/>
          </p:nvPr>
        </p:nvSpPr>
        <p:spPr/>
        <p:txBody>
          <a:bodyPr/>
          <a:lstStyle/>
          <a:p>
            <a:r>
              <a:rPr lang="en-US" dirty="0">
                <a:latin typeface="Ubuntu" panose="020B0504030602030204" pitchFamily="34" charset="0"/>
              </a:rPr>
              <a:t>Questions </a:t>
            </a:r>
            <a:r>
              <a:rPr lang="en-US" dirty="0" err="1">
                <a:latin typeface="Ubuntu" panose="020B0504030602030204" pitchFamily="34" charset="0"/>
              </a:rPr>
              <a:t>ouvertes</a:t>
            </a:r>
            <a:endParaRPr lang="en-US" dirty="0">
              <a:latin typeface="Ubuntu" panose="020B0504030602030204" pitchFamily="34" charset="0"/>
            </a:endParaRPr>
          </a:p>
          <a:p>
            <a:pPr lvl="1"/>
            <a:r>
              <a:rPr lang="en-US" dirty="0" err="1">
                <a:latin typeface="Ubuntu" panose="020B0504030602030204" pitchFamily="34" charset="0"/>
              </a:rPr>
              <a:t>Quelle</a:t>
            </a:r>
            <a:r>
              <a:rPr lang="en-US" dirty="0">
                <a:latin typeface="Ubuntu" panose="020B0504030602030204" pitchFamily="34" charset="0"/>
              </a:rPr>
              <a:t> </a:t>
            </a:r>
            <a:r>
              <a:rPr lang="en-US" dirty="0" err="1">
                <a:latin typeface="Ubuntu" panose="020B0504030602030204" pitchFamily="34" charset="0"/>
              </a:rPr>
              <a:t>est</a:t>
            </a:r>
            <a:r>
              <a:rPr lang="en-US" dirty="0">
                <a:latin typeface="Ubuntu" panose="020B0504030602030204" pitchFamily="34" charset="0"/>
              </a:rPr>
              <a:t> </a:t>
            </a:r>
            <a:r>
              <a:rPr lang="en-US" dirty="0" err="1">
                <a:latin typeface="Ubuntu" panose="020B0504030602030204" pitchFamily="34" charset="0"/>
              </a:rPr>
              <a:t>l'actualité</a:t>
            </a:r>
            <a:r>
              <a:rPr lang="en-US" dirty="0">
                <a:latin typeface="Ubuntu" panose="020B0504030602030204" pitchFamily="34" charset="0"/>
              </a:rPr>
              <a:t> ? </a:t>
            </a:r>
            <a:r>
              <a:rPr lang="en-US" dirty="0" err="1">
                <a:latin typeface="Ubuntu" panose="020B0504030602030204" pitchFamily="34" charset="0"/>
              </a:rPr>
              <a:t>Pourquoi</a:t>
            </a:r>
            <a:r>
              <a:rPr lang="en-US" dirty="0">
                <a:latin typeface="Ubuntu" panose="020B0504030602030204" pitchFamily="34" charset="0"/>
              </a:rPr>
              <a:t> </a:t>
            </a:r>
            <a:r>
              <a:rPr lang="en-US" dirty="0" err="1">
                <a:latin typeface="Ubuntu" panose="020B0504030602030204" pitchFamily="34" charset="0"/>
              </a:rPr>
              <a:t>parlons</a:t>
            </a:r>
            <a:r>
              <a:rPr lang="en-US" dirty="0">
                <a:latin typeface="Ubuntu" panose="020B0504030602030204" pitchFamily="34" charset="0"/>
              </a:rPr>
              <a:t>-nous </a:t>
            </a:r>
            <a:r>
              <a:rPr lang="en-US" dirty="0" err="1">
                <a:latin typeface="Ubuntu" panose="020B0504030602030204" pitchFamily="34" charset="0"/>
              </a:rPr>
              <a:t>aujourd'hui</a:t>
            </a:r>
            <a:r>
              <a:rPr lang="en-US" dirty="0">
                <a:latin typeface="Ubuntu" panose="020B0504030602030204" pitchFamily="34" charset="0"/>
              </a:rPr>
              <a:t> ?</a:t>
            </a:r>
          </a:p>
          <a:p>
            <a:r>
              <a:rPr lang="en-US" dirty="0">
                <a:latin typeface="Ubuntu" panose="020B0504030602030204" pitchFamily="34" charset="0"/>
              </a:rPr>
              <a:t>Ne </a:t>
            </a:r>
            <a:r>
              <a:rPr lang="en-US" dirty="0" err="1">
                <a:latin typeface="Ubuntu" panose="020B0504030602030204" pitchFamily="34" charset="0"/>
              </a:rPr>
              <a:t>soyez</a:t>
            </a:r>
            <a:r>
              <a:rPr lang="en-US" dirty="0">
                <a:latin typeface="Ubuntu" panose="020B0504030602030204" pitchFamily="34" charset="0"/>
              </a:rPr>
              <a:t> pas </a:t>
            </a:r>
            <a:r>
              <a:rPr lang="en-US" dirty="0" err="1">
                <a:latin typeface="Ubuntu" panose="020B0504030602030204" pitchFamily="34" charset="0"/>
              </a:rPr>
              <a:t>timide</a:t>
            </a:r>
            <a:r>
              <a:rPr lang="en-US" dirty="0">
                <a:latin typeface="Ubuntu" panose="020B0504030602030204" pitchFamily="34" charset="0"/>
              </a:rPr>
              <a:t> </a:t>
            </a:r>
          </a:p>
          <a:p>
            <a:pPr lvl="1"/>
            <a:r>
              <a:rPr lang="en-US" dirty="0" err="1">
                <a:latin typeface="Ubuntu" panose="020B0504030602030204" pitchFamily="34" charset="0"/>
              </a:rPr>
              <a:t>Engagez</a:t>
            </a:r>
            <a:r>
              <a:rPr lang="en-US" dirty="0">
                <a:latin typeface="Ubuntu" panose="020B0504030602030204" pitchFamily="34" charset="0"/>
              </a:rPr>
              <a:t> la conversation. </a:t>
            </a:r>
            <a:r>
              <a:rPr lang="en-US" dirty="0" err="1">
                <a:latin typeface="Ubuntu" panose="020B0504030602030204" pitchFamily="34" charset="0"/>
              </a:rPr>
              <a:t>Prenez</a:t>
            </a:r>
            <a:r>
              <a:rPr lang="en-US" dirty="0">
                <a:latin typeface="Ubuntu" panose="020B0504030602030204" pitchFamily="34" charset="0"/>
              </a:rPr>
              <a:t> le </a:t>
            </a:r>
            <a:r>
              <a:rPr lang="en-US" dirty="0" err="1">
                <a:latin typeface="Ubuntu" panose="020B0504030602030204" pitchFamily="34" charset="0"/>
              </a:rPr>
              <a:t>contrôle</a:t>
            </a:r>
            <a:r>
              <a:rPr lang="en-US" dirty="0">
                <a:latin typeface="Ubuntu" panose="020B0504030602030204" pitchFamily="34" charset="0"/>
              </a:rPr>
              <a:t>. </a:t>
            </a:r>
          </a:p>
          <a:p>
            <a:r>
              <a:rPr lang="en-US" dirty="0" err="1">
                <a:latin typeface="Ubuntu" panose="020B0504030602030204" pitchFamily="34" charset="0"/>
              </a:rPr>
              <a:t>Vous</a:t>
            </a:r>
            <a:r>
              <a:rPr lang="en-US" dirty="0">
                <a:latin typeface="Ubuntu" panose="020B0504030602030204" pitchFamily="34" charset="0"/>
              </a:rPr>
              <a:t> </a:t>
            </a:r>
            <a:r>
              <a:rPr lang="en-US" dirty="0" err="1">
                <a:latin typeface="Ubuntu" panose="020B0504030602030204" pitchFamily="34" charset="0"/>
              </a:rPr>
              <a:t>n'avez</a:t>
            </a:r>
            <a:r>
              <a:rPr lang="en-US" dirty="0">
                <a:latin typeface="Ubuntu" panose="020B0504030602030204" pitchFamily="34" charset="0"/>
              </a:rPr>
              <a:t> pas à </a:t>
            </a:r>
            <a:r>
              <a:rPr lang="en-US" dirty="0" err="1">
                <a:latin typeface="Ubuntu" panose="020B0504030602030204" pitchFamily="34" charset="0"/>
              </a:rPr>
              <a:t>répondre</a:t>
            </a:r>
            <a:r>
              <a:rPr lang="en-US" dirty="0">
                <a:latin typeface="Ubuntu" panose="020B0504030602030204" pitchFamily="34" charset="0"/>
              </a:rPr>
              <a:t> à </a:t>
            </a:r>
            <a:r>
              <a:rPr lang="en-US" dirty="0" err="1">
                <a:latin typeface="Ubuntu" panose="020B0504030602030204" pitchFamily="34" charset="0"/>
              </a:rPr>
              <a:t>une</a:t>
            </a:r>
            <a:r>
              <a:rPr lang="en-US" dirty="0">
                <a:latin typeface="Ubuntu" panose="020B0504030602030204" pitchFamily="34" charset="0"/>
              </a:rPr>
              <a:t> question</a:t>
            </a:r>
          </a:p>
          <a:p>
            <a:pPr lvl="1"/>
            <a:r>
              <a:rPr lang="en-US" dirty="0" err="1">
                <a:latin typeface="Ubuntu" panose="020B0504030602030204" pitchFamily="34" charset="0"/>
              </a:rPr>
              <a:t>Résistez</a:t>
            </a:r>
            <a:r>
              <a:rPr lang="en-US" dirty="0">
                <a:latin typeface="Ubuntu" panose="020B0504030602030204" pitchFamily="34" charset="0"/>
              </a:rPr>
              <a:t> à </a:t>
            </a:r>
            <a:r>
              <a:rPr lang="en-US" dirty="0" err="1">
                <a:latin typeface="Ubuntu" panose="020B0504030602030204" pitchFamily="34" charset="0"/>
              </a:rPr>
              <a:t>l'idée</a:t>
            </a:r>
            <a:r>
              <a:rPr lang="en-US" dirty="0">
                <a:latin typeface="Ubuntu" panose="020B0504030602030204" pitchFamily="34" charset="0"/>
              </a:rPr>
              <a:t> de </a:t>
            </a:r>
            <a:r>
              <a:rPr lang="en-US" dirty="0" err="1">
                <a:latin typeface="Ubuntu" panose="020B0504030602030204" pitchFamily="34" charset="0"/>
              </a:rPr>
              <a:t>répondre</a:t>
            </a:r>
            <a:r>
              <a:rPr lang="en-US" dirty="0">
                <a:latin typeface="Ubuntu" panose="020B0504030602030204" pitchFamily="34" charset="0"/>
              </a:rPr>
              <a:t> </a:t>
            </a:r>
            <a:r>
              <a:rPr lang="en-US" dirty="0" err="1">
                <a:latin typeface="Ubuntu" panose="020B0504030602030204" pitchFamily="34" charset="0"/>
              </a:rPr>
              <a:t>simplement</a:t>
            </a:r>
            <a:r>
              <a:rPr lang="en-US" dirty="0">
                <a:latin typeface="Ubuntu" panose="020B0504030602030204" pitchFamily="34" charset="0"/>
              </a:rPr>
              <a:t> à </a:t>
            </a:r>
            <a:r>
              <a:rPr lang="en-US" dirty="0" err="1">
                <a:latin typeface="Ubuntu" panose="020B0504030602030204" pitchFamily="34" charset="0"/>
              </a:rPr>
              <a:t>ce</a:t>
            </a:r>
            <a:r>
              <a:rPr lang="en-US" dirty="0">
                <a:latin typeface="Ubuntu" panose="020B0504030602030204" pitchFamily="34" charset="0"/>
              </a:rPr>
              <a:t> </a:t>
            </a:r>
            <a:r>
              <a:rPr lang="en-US" dirty="0" err="1">
                <a:latin typeface="Ubuntu" panose="020B0504030602030204" pitchFamily="34" charset="0"/>
              </a:rPr>
              <a:t>qu'on</a:t>
            </a:r>
            <a:r>
              <a:rPr lang="en-US" dirty="0">
                <a:latin typeface="Ubuntu" panose="020B0504030602030204" pitchFamily="34" charset="0"/>
              </a:rPr>
              <a:t> </a:t>
            </a:r>
            <a:r>
              <a:rPr lang="en-US" dirty="0" err="1">
                <a:latin typeface="Ubuntu" panose="020B0504030602030204" pitchFamily="34" charset="0"/>
              </a:rPr>
              <a:t>vous</a:t>
            </a:r>
            <a:r>
              <a:rPr lang="en-US" dirty="0">
                <a:latin typeface="Ubuntu" panose="020B0504030602030204" pitchFamily="34" charset="0"/>
              </a:rPr>
              <a:t> </a:t>
            </a:r>
            <a:r>
              <a:rPr lang="en-US" dirty="0" err="1">
                <a:latin typeface="Ubuntu" panose="020B0504030602030204" pitchFamily="34" charset="0"/>
              </a:rPr>
              <a:t>demande</a:t>
            </a:r>
            <a:r>
              <a:rPr lang="en-US" dirty="0">
                <a:latin typeface="Ubuntu" panose="020B0504030602030204" pitchFamily="34" charset="0"/>
              </a:rPr>
              <a:t>. </a:t>
            </a:r>
          </a:p>
          <a:p>
            <a:r>
              <a:rPr lang="en-US" dirty="0" err="1">
                <a:latin typeface="Ubuntu" panose="020B0504030602030204" pitchFamily="34" charset="0"/>
              </a:rPr>
              <a:t>Amusez-vous</a:t>
            </a:r>
            <a:r>
              <a:rPr lang="en-US" dirty="0">
                <a:latin typeface="Ubuntu" panose="020B0504030602030204" pitchFamily="34" charset="0"/>
              </a:rPr>
              <a:t> </a:t>
            </a:r>
            <a:r>
              <a:rPr lang="en-US" dirty="0" err="1">
                <a:latin typeface="Ubuntu" panose="020B0504030602030204" pitchFamily="34" charset="0"/>
              </a:rPr>
              <a:t>bien</a:t>
            </a:r>
            <a:r>
              <a:rPr lang="en-US" dirty="0">
                <a:latin typeface="Ubuntu" panose="020B0504030602030204" pitchFamily="34" charset="0"/>
              </a:rPr>
              <a:t> ! </a:t>
            </a:r>
          </a:p>
          <a:p>
            <a:pPr lvl="1"/>
            <a:r>
              <a:rPr lang="en-US" dirty="0" err="1">
                <a:latin typeface="Ubuntu" panose="020B0504030602030204" pitchFamily="34" charset="0"/>
              </a:rPr>
              <a:t>Racontez</a:t>
            </a:r>
            <a:r>
              <a:rPr lang="en-US" dirty="0">
                <a:latin typeface="Ubuntu" panose="020B0504030602030204" pitchFamily="34" charset="0"/>
              </a:rPr>
              <a:t> </a:t>
            </a:r>
            <a:r>
              <a:rPr lang="en-US" dirty="0" err="1">
                <a:latin typeface="Ubuntu" panose="020B0504030602030204" pitchFamily="34" charset="0"/>
              </a:rPr>
              <a:t>votre</a:t>
            </a:r>
            <a:r>
              <a:rPr lang="en-US" dirty="0">
                <a:latin typeface="Ubuntu" panose="020B0504030602030204" pitchFamily="34" charset="0"/>
              </a:rPr>
              <a:t> histoire avec </a:t>
            </a:r>
            <a:r>
              <a:rPr lang="en-US" dirty="0" err="1">
                <a:latin typeface="Ubuntu" panose="020B0504030602030204" pitchFamily="34" charset="0"/>
              </a:rPr>
              <a:t>vos</a:t>
            </a:r>
            <a:r>
              <a:rPr lang="en-US" dirty="0">
                <a:latin typeface="Ubuntu" panose="020B0504030602030204" pitchFamily="34" charset="0"/>
              </a:rPr>
              <a:t> mots. </a:t>
            </a:r>
          </a:p>
          <a:p>
            <a:endParaRPr lang="en-US" dirty="0"/>
          </a:p>
        </p:txBody>
      </p:sp>
    </p:spTree>
    <p:extLst>
      <p:ext uri="{BB962C8B-B14F-4D97-AF65-F5344CB8AC3E}">
        <p14:creationId xmlns:p14="http://schemas.microsoft.com/office/powerpoint/2010/main" val="312839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DB34-7E10-E228-1D13-908DACD89113}"/>
              </a:ext>
            </a:extLst>
          </p:cNvPr>
          <p:cNvSpPr>
            <a:spLocks noGrp="1"/>
          </p:cNvSpPr>
          <p:nvPr>
            <p:ph type="title"/>
          </p:nvPr>
        </p:nvSpPr>
        <p:spPr/>
        <p:txBody>
          <a:bodyPr>
            <a:normAutofit fontScale="90000"/>
          </a:bodyPr>
          <a:lstStyle/>
          <a:p>
            <a:r>
              <a:rPr lang="en-US"/>
              <a:t>4 questions préparatoires</a:t>
            </a:r>
          </a:p>
        </p:txBody>
      </p:sp>
      <p:sp>
        <p:nvSpPr>
          <p:cNvPr id="3" name="Content Placeholder 2">
            <a:extLst>
              <a:ext uri="{FF2B5EF4-FFF2-40B4-BE49-F238E27FC236}">
                <a16:creationId xmlns:a16="http://schemas.microsoft.com/office/drawing/2014/main" id="{1A75145E-8C20-6C30-A4D3-CF114200AC51}"/>
              </a:ext>
            </a:extLst>
          </p:cNvPr>
          <p:cNvSpPr>
            <a:spLocks noGrp="1"/>
          </p:cNvSpPr>
          <p:nvPr>
            <p:ph idx="1"/>
          </p:nvPr>
        </p:nvSpPr>
        <p:spPr/>
        <p:txBody>
          <a:bodyPr/>
          <a:lstStyle/>
          <a:p>
            <a:pPr marL="514350" indent="-514350">
              <a:lnSpc>
                <a:spcPct val="200000"/>
              </a:lnSpc>
              <a:buAutoNum type="arabicPeriod"/>
            </a:pPr>
            <a:r>
              <a:rPr lang="en-US" b="1"/>
              <a:t>Avec qui suis-je en train de parler ? </a:t>
            </a:r>
          </a:p>
          <a:p>
            <a:pPr marL="514350" indent="-514350">
              <a:lnSpc>
                <a:spcPct val="200000"/>
              </a:lnSpc>
              <a:buAutoNum type="arabicPeriod"/>
            </a:pPr>
            <a:r>
              <a:rPr lang="en-US" b="1"/>
              <a:t>Pourquoi est-ce que je fais cela ? </a:t>
            </a:r>
          </a:p>
          <a:p>
            <a:pPr marL="514350" indent="-514350">
              <a:lnSpc>
                <a:spcPct val="200000"/>
              </a:lnSpc>
              <a:buAutoNum type="arabicPeriod"/>
            </a:pPr>
            <a:r>
              <a:rPr lang="en-US" b="1"/>
              <a:t>Quelle est mon histoire ?</a:t>
            </a:r>
          </a:p>
          <a:p>
            <a:pPr marL="514350" indent="-514350">
              <a:lnSpc>
                <a:spcPct val="200000"/>
              </a:lnSpc>
              <a:buAutoNum type="arabicPeriod"/>
            </a:pPr>
            <a:r>
              <a:rPr lang="en-US" b="1"/>
              <a:t>Quels sont les 3 à 5 points à aborder ? </a:t>
            </a:r>
          </a:p>
        </p:txBody>
      </p:sp>
    </p:spTree>
    <p:extLst>
      <p:ext uri="{BB962C8B-B14F-4D97-AF65-F5344CB8AC3E}">
        <p14:creationId xmlns:p14="http://schemas.microsoft.com/office/powerpoint/2010/main" val="259106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327C-D0AE-D744-8BEC-A631CFB7CE47}"/>
              </a:ext>
            </a:extLst>
          </p:cNvPr>
          <p:cNvSpPr>
            <a:spLocks noGrp="1"/>
          </p:cNvSpPr>
          <p:nvPr>
            <p:ph type="title"/>
          </p:nvPr>
        </p:nvSpPr>
        <p:spPr/>
        <p:txBody>
          <a:bodyPr>
            <a:normAutofit fontScale="90000"/>
          </a:bodyPr>
          <a:lstStyle/>
          <a:p>
            <a:r>
              <a:rPr lang="en-US"/>
              <a:t>Contrôler l'entretien</a:t>
            </a:r>
          </a:p>
        </p:txBody>
      </p:sp>
      <p:sp>
        <p:nvSpPr>
          <p:cNvPr id="3" name="Content Placeholder 2">
            <a:extLst>
              <a:ext uri="{FF2B5EF4-FFF2-40B4-BE49-F238E27FC236}">
                <a16:creationId xmlns:a16="http://schemas.microsoft.com/office/drawing/2014/main" id="{FC02C397-81A8-6B46-F00C-0BD94CE82C14}"/>
              </a:ext>
            </a:extLst>
          </p:cNvPr>
          <p:cNvSpPr>
            <a:spLocks noGrp="1"/>
          </p:cNvSpPr>
          <p:nvPr>
            <p:ph idx="1"/>
          </p:nvPr>
        </p:nvSpPr>
        <p:spPr/>
        <p:txBody>
          <a:bodyPr>
            <a:normAutofit/>
          </a:bodyPr>
          <a:lstStyle/>
          <a:p>
            <a:pPr marL="0" indent="0" algn="ctr">
              <a:buNone/>
            </a:pPr>
            <a:endParaRPr lang="en-US" sz="4800" b="1" dirty="0"/>
          </a:p>
          <a:p>
            <a:pPr marL="0" indent="0" algn="ctr">
              <a:buNone/>
            </a:pPr>
            <a:r>
              <a:rPr lang="en-US" sz="4800" b="1" dirty="0"/>
              <a:t>"</a:t>
            </a:r>
            <a:r>
              <a:rPr lang="en-US" sz="4800" b="1" dirty="0" err="1"/>
              <a:t>Quelqu'un</a:t>
            </a:r>
            <a:r>
              <a:rPr lang="en-US" sz="4800" b="1" dirty="0"/>
              <a:t> a-t-</a:t>
            </a:r>
            <a:r>
              <a:rPr lang="en-US" sz="4800" b="1" dirty="0" err="1"/>
              <a:t>il</a:t>
            </a:r>
            <a:r>
              <a:rPr lang="en-US" sz="4800" b="1" dirty="0"/>
              <a:t> des questions à pour </a:t>
            </a:r>
            <a:r>
              <a:rPr lang="en-US" sz="4800" b="1" dirty="0" err="1"/>
              <a:t>mes</a:t>
            </a:r>
            <a:r>
              <a:rPr lang="en-US" sz="4800" b="1" dirty="0"/>
              <a:t> </a:t>
            </a:r>
            <a:r>
              <a:rPr lang="en-US" sz="4800" b="1" dirty="0" err="1"/>
              <a:t>réponses</a:t>
            </a:r>
            <a:r>
              <a:rPr lang="en-US" sz="4800" b="1" dirty="0"/>
              <a:t> ?"</a:t>
            </a:r>
          </a:p>
          <a:p>
            <a:pPr marL="0" indent="0" algn="ctr">
              <a:buNone/>
            </a:pPr>
            <a:endParaRPr lang="en-US" sz="4800" b="1" dirty="0"/>
          </a:p>
          <a:p>
            <a:pPr marL="0" indent="0" algn="ctr">
              <a:buNone/>
            </a:pPr>
            <a:r>
              <a:rPr lang="en-US" sz="2400" b="1" i="1" dirty="0"/>
              <a:t>Henry Kissinger</a:t>
            </a:r>
          </a:p>
        </p:txBody>
      </p:sp>
    </p:spTree>
    <p:extLst>
      <p:ext uri="{BB962C8B-B14F-4D97-AF65-F5344CB8AC3E}">
        <p14:creationId xmlns:p14="http://schemas.microsoft.com/office/powerpoint/2010/main" val="113747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7356-A4A9-DFD0-43B3-5B79B650B86B}"/>
              </a:ext>
            </a:extLst>
          </p:cNvPr>
          <p:cNvSpPr>
            <a:spLocks noGrp="1"/>
          </p:cNvSpPr>
          <p:nvPr>
            <p:ph type="title"/>
          </p:nvPr>
        </p:nvSpPr>
        <p:spPr>
          <a:xfrm>
            <a:off x="162306" y="291975"/>
            <a:ext cx="7886700" cy="585850"/>
          </a:xfrm>
        </p:spPr>
        <p:txBody>
          <a:bodyPr>
            <a:normAutofit fontScale="90000"/>
          </a:bodyPr>
          <a:lstStyle/>
          <a:p>
            <a:r>
              <a:rPr lang="en-US" dirty="0" err="1"/>
              <a:t>Repenser</a:t>
            </a:r>
            <a:r>
              <a:rPr lang="en-US" dirty="0"/>
              <a:t> les </a:t>
            </a:r>
            <a:br>
              <a:rPr lang="en-US" dirty="0"/>
            </a:br>
            <a:r>
              <a:rPr lang="en-US" dirty="0"/>
              <a:t>questions-</a:t>
            </a:r>
            <a:r>
              <a:rPr lang="en-US" dirty="0" err="1"/>
              <a:t>réponses</a:t>
            </a:r>
            <a:endParaRPr lang="en-US" dirty="0"/>
          </a:p>
        </p:txBody>
      </p:sp>
      <p:sp>
        <p:nvSpPr>
          <p:cNvPr id="3" name="Content Placeholder 2">
            <a:extLst>
              <a:ext uri="{FF2B5EF4-FFF2-40B4-BE49-F238E27FC236}">
                <a16:creationId xmlns:a16="http://schemas.microsoft.com/office/drawing/2014/main" id="{09F752B4-523C-A9FB-5F31-5C7C6C78A35B}"/>
              </a:ext>
            </a:extLst>
          </p:cNvPr>
          <p:cNvSpPr>
            <a:spLocks noGrp="1"/>
          </p:cNvSpPr>
          <p:nvPr>
            <p:ph idx="1"/>
          </p:nvPr>
        </p:nvSpPr>
        <p:spPr>
          <a:xfrm>
            <a:off x="265176" y="1825625"/>
            <a:ext cx="4380752" cy="4351338"/>
          </a:xfrm>
        </p:spPr>
        <p:txBody>
          <a:bodyPr>
            <a:normAutofit/>
          </a:bodyPr>
          <a:lstStyle/>
          <a:p>
            <a:pPr>
              <a:lnSpc>
                <a:spcPct val="200000"/>
              </a:lnSpc>
            </a:pPr>
            <a:r>
              <a:rPr lang="en-US" dirty="0" err="1">
                <a:latin typeface="Ubuntu" panose="020B0504030602030204" pitchFamily="34" charset="0"/>
              </a:rPr>
              <a:t>Généralement</a:t>
            </a:r>
            <a:r>
              <a:rPr lang="en-US" dirty="0">
                <a:latin typeface="Ubuntu" panose="020B0504030602030204" pitchFamily="34" charset="0"/>
              </a:rPr>
              <a:t>, </a:t>
            </a:r>
            <a:r>
              <a:rPr lang="en-US" dirty="0" err="1">
                <a:latin typeface="Ubuntu" panose="020B0504030602030204" pitchFamily="34" charset="0"/>
              </a:rPr>
              <a:t>ça</a:t>
            </a:r>
            <a:r>
              <a:rPr lang="en-US" dirty="0">
                <a:latin typeface="Ubuntu" panose="020B0504030602030204" pitchFamily="34" charset="0"/>
              </a:rPr>
              <a:t> </a:t>
            </a:r>
            <a:r>
              <a:rPr lang="en-US" dirty="0" err="1">
                <a:latin typeface="Ubuntu" panose="020B0504030602030204" pitchFamily="34" charset="0"/>
              </a:rPr>
              <a:t>va</a:t>
            </a:r>
            <a:r>
              <a:rPr lang="en-US" dirty="0">
                <a:latin typeface="Ubuntu" panose="020B0504030602030204" pitchFamily="34" charset="0"/>
              </a:rPr>
              <a:t> </a:t>
            </a:r>
            <a:r>
              <a:rPr lang="en-US" dirty="0" err="1">
                <a:latin typeface="Ubuntu" panose="020B0504030602030204" pitchFamily="34" charset="0"/>
              </a:rPr>
              <a:t>dans</a:t>
            </a:r>
            <a:r>
              <a:rPr lang="en-US" dirty="0">
                <a:latin typeface="Ubuntu" panose="020B0504030602030204" pitchFamily="34" charset="0"/>
              </a:rPr>
              <a:t> les </a:t>
            </a:r>
            <a:r>
              <a:rPr lang="en-US" dirty="0" err="1">
                <a:latin typeface="Ubuntu" panose="020B0504030602030204" pitchFamily="34" charset="0"/>
              </a:rPr>
              <a:t>deux</a:t>
            </a:r>
            <a:r>
              <a:rPr lang="en-US" dirty="0">
                <a:latin typeface="Ubuntu" panose="020B0504030602030204" pitchFamily="34" charset="0"/>
              </a:rPr>
              <a:t> </a:t>
            </a:r>
            <a:r>
              <a:rPr lang="en-US" dirty="0" err="1">
                <a:latin typeface="Ubuntu" panose="020B0504030602030204" pitchFamily="34" charset="0"/>
              </a:rPr>
              <a:t>sens.</a:t>
            </a:r>
            <a:r>
              <a:rPr lang="en-US" dirty="0">
                <a:latin typeface="Ubuntu" panose="020B0504030602030204" pitchFamily="34" charset="0"/>
              </a:rPr>
              <a:t>..</a:t>
            </a:r>
          </a:p>
          <a:p>
            <a:pPr lvl="1">
              <a:lnSpc>
                <a:spcPct val="200000"/>
              </a:lnSpc>
            </a:pPr>
            <a:r>
              <a:rPr lang="fr-FR" dirty="0"/>
              <a:t>Q. et R.</a:t>
            </a:r>
            <a:r>
              <a:rPr lang="en-US" dirty="0">
                <a:latin typeface="Ubuntu" panose="020B0504030602030204" pitchFamily="34" charset="0"/>
              </a:rPr>
              <a:t>, </a:t>
            </a:r>
            <a:r>
              <a:rPr lang="fr-FR" dirty="0"/>
              <a:t>Q. et R.</a:t>
            </a:r>
            <a:r>
              <a:rPr lang="en-US" dirty="0">
                <a:latin typeface="Ubuntu" panose="020B0504030602030204" pitchFamily="34" charset="0"/>
              </a:rPr>
              <a:t>,</a:t>
            </a:r>
            <a:r>
              <a:rPr lang="fr-FR" dirty="0"/>
              <a:t>Q. et R</a:t>
            </a:r>
            <a:r>
              <a:rPr lang="en-US" dirty="0">
                <a:latin typeface="Ubuntu" panose="020B0504030602030204" pitchFamily="34" charset="0"/>
              </a:rPr>
              <a:t>.</a:t>
            </a:r>
          </a:p>
          <a:p>
            <a:pPr>
              <a:lnSpc>
                <a:spcPct val="200000"/>
              </a:lnSpc>
            </a:pPr>
            <a:r>
              <a:rPr lang="en-US" dirty="0">
                <a:latin typeface="Ubuntu" panose="020B0504030602030204" pitchFamily="34" charset="0"/>
              </a:rPr>
              <a:t>Au lieu de </a:t>
            </a:r>
            <a:r>
              <a:rPr lang="en-US" dirty="0" err="1">
                <a:latin typeface="Ubuntu" panose="020B0504030602030204" pitchFamily="34" charset="0"/>
              </a:rPr>
              <a:t>cela</a:t>
            </a:r>
            <a:endParaRPr lang="en-US" dirty="0">
              <a:latin typeface="Ubuntu" panose="020B0504030602030204" pitchFamily="34" charset="0"/>
            </a:endParaRPr>
          </a:p>
          <a:p>
            <a:pPr lvl="1">
              <a:lnSpc>
                <a:spcPct val="200000"/>
              </a:lnSpc>
            </a:pPr>
            <a:r>
              <a:rPr lang="en-US" dirty="0">
                <a:latin typeface="Ubuntu" panose="020B0504030602030204" pitchFamily="34" charset="0"/>
              </a:rPr>
              <a:t>Q       	Message</a:t>
            </a:r>
          </a:p>
        </p:txBody>
      </p:sp>
      <p:sp>
        <p:nvSpPr>
          <p:cNvPr id="4" name="Arrow: Right 3">
            <a:extLst>
              <a:ext uri="{FF2B5EF4-FFF2-40B4-BE49-F238E27FC236}">
                <a16:creationId xmlns:a16="http://schemas.microsoft.com/office/drawing/2014/main" id="{861B9328-79D5-C510-F425-0A91704928FC}"/>
              </a:ext>
            </a:extLst>
          </p:cNvPr>
          <p:cNvSpPr/>
          <p:nvPr/>
        </p:nvSpPr>
        <p:spPr>
          <a:xfrm>
            <a:off x="1425035" y="5549046"/>
            <a:ext cx="491837" cy="2943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9C79AD-85C2-34B9-7109-8448E6BB1FA1}"/>
              </a:ext>
            </a:extLst>
          </p:cNvPr>
          <p:cNvPicPr>
            <a:picLocks noChangeAspect="1"/>
          </p:cNvPicPr>
          <p:nvPr/>
        </p:nvPicPr>
        <p:blipFill>
          <a:blip r:embed="rId2"/>
          <a:stretch>
            <a:fillRect/>
          </a:stretch>
        </p:blipFill>
        <p:spPr>
          <a:xfrm>
            <a:off x="5284555" y="2107779"/>
            <a:ext cx="3588327" cy="4003473"/>
          </a:xfrm>
          <a:prstGeom prst="rect">
            <a:avLst/>
          </a:prstGeom>
        </p:spPr>
      </p:pic>
    </p:spTree>
    <p:extLst>
      <p:ext uri="{BB962C8B-B14F-4D97-AF65-F5344CB8AC3E}">
        <p14:creationId xmlns:p14="http://schemas.microsoft.com/office/powerpoint/2010/main" val="4004156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5F5B-78BE-4175-BA7C-F130DE222808}"/>
              </a:ext>
            </a:extLst>
          </p:cNvPr>
          <p:cNvSpPr>
            <a:spLocks noGrp="1"/>
          </p:cNvSpPr>
          <p:nvPr>
            <p:ph type="title"/>
          </p:nvPr>
        </p:nvSpPr>
        <p:spPr/>
        <p:txBody>
          <a:bodyPr>
            <a:normAutofit fontScale="90000"/>
          </a:bodyPr>
          <a:lstStyle/>
          <a:p>
            <a:r>
              <a:rPr lang="en-US" dirty="0"/>
              <a:t>Transition</a:t>
            </a:r>
          </a:p>
        </p:txBody>
      </p:sp>
      <p:sp>
        <p:nvSpPr>
          <p:cNvPr id="4" name="TextBox 3">
            <a:extLst>
              <a:ext uri="{FF2B5EF4-FFF2-40B4-BE49-F238E27FC236}">
                <a16:creationId xmlns:a16="http://schemas.microsoft.com/office/drawing/2014/main" id="{8DB2830F-A27A-3598-1BA2-F3D828900F6B}"/>
              </a:ext>
            </a:extLst>
          </p:cNvPr>
          <p:cNvSpPr txBox="1"/>
          <p:nvPr/>
        </p:nvSpPr>
        <p:spPr>
          <a:xfrm>
            <a:off x="374069" y="2853573"/>
            <a:ext cx="2355273" cy="1384995"/>
          </a:xfrm>
          <a:prstGeom prst="rect">
            <a:avLst/>
          </a:prstGeom>
          <a:noFill/>
        </p:spPr>
        <p:txBody>
          <a:bodyPr wrap="square" rtlCol="0">
            <a:spAutoFit/>
          </a:bodyPr>
          <a:lstStyle/>
          <a:p>
            <a:pPr algn="ctr"/>
            <a:r>
              <a:rPr lang="en-US" sz="4800" b="1">
                <a:latin typeface="Ubuntu" panose="020B0504030602030204" pitchFamily="34" charset="0"/>
              </a:rPr>
              <a:t>A</a:t>
            </a:r>
          </a:p>
          <a:p>
            <a:pPr algn="ctr"/>
            <a:r>
              <a:rPr lang="en-US">
                <a:latin typeface="Ubuntu" panose="020B0504030602030204" pitchFamily="34" charset="0"/>
              </a:rPr>
              <a:t>RECONNAÎTRE LA QUESTION</a:t>
            </a:r>
          </a:p>
        </p:txBody>
      </p:sp>
      <p:sp>
        <p:nvSpPr>
          <p:cNvPr id="7" name="TextBox 6">
            <a:extLst>
              <a:ext uri="{FF2B5EF4-FFF2-40B4-BE49-F238E27FC236}">
                <a16:creationId xmlns:a16="http://schemas.microsoft.com/office/drawing/2014/main" id="{67C2CC05-ABAE-EEFE-F1A2-7A30FD92BB57}"/>
              </a:ext>
            </a:extLst>
          </p:cNvPr>
          <p:cNvSpPr txBox="1"/>
          <p:nvPr/>
        </p:nvSpPr>
        <p:spPr>
          <a:xfrm>
            <a:off x="3273552" y="2722416"/>
            <a:ext cx="2587751" cy="1938992"/>
          </a:xfrm>
          <a:prstGeom prst="rect">
            <a:avLst/>
          </a:prstGeom>
          <a:noFill/>
        </p:spPr>
        <p:txBody>
          <a:bodyPr wrap="square" rtlCol="0">
            <a:spAutoFit/>
          </a:bodyPr>
          <a:lstStyle/>
          <a:p>
            <a:pPr algn="ctr"/>
            <a:r>
              <a:rPr lang="en-US" sz="4800" b="1" dirty="0">
                <a:latin typeface="Ubuntu" panose="020B0504030602030204" pitchFamily="34" charset="0"/>
              </a:rPr>
              <a:t>B</a:t>
            </a:r>
          </a:p>
          <a:p>
            <a:pPr algn="ctr"/>
            <a:r>
              <a:rPr lang="en-US" dirty="0">
                <a:latin typeface="Ubuntu" panose="020B0504030602030204" pitchFamily="34" charset="0"/>
              </a:rPr>
              <a:t>FAIRE UNE TRANSITION (PIVOT) PARTANT DE LA QUESTION</a:t>
            </a:r>
          </a:p>
        </p:txBody>
      </p:sp>
      <p:sp>
        <p:nvSpPr>
          <p:cNvPr id="8" name="TextBox 7">
            <a:extLst>
              <a:ext uri="{FF2B5EF4-FFF2-40B4-BE49-F238E27FC236}">
                <a16:creationId xmlns:a16="http://schemas.microsoft.com/office/drawing/2014/main" id="{5638100A-7003-6137-DA24-AF0917CC3A83}"/>
              </a:ext>
            </a:extLst>
          </p:cNvPr>
          <p:cNvSpPr txBox="1"/>
          <p:nvPr/>
        </p:nvSpPr>
        <p:spPr>
          <a:xfrm>
            <a:off x="6414658" y="2779219"/>
            <a:ext cx="2355273" cy="1384995"/>
          </a:xfrm>
          <a:prstGeom prst="rect">
            <a:avLst/>
          </a:prstGeom>
          <a:noFill/>
        </p:spPr>
        <p:txBody>
          <a:bodyPr wrap="square" rtlCol="0">
            <a:spAutoFit/>
          </a:bodyPr>
          <a:lstStyle/>
          <a:p>
            <a:pPr algn="ctr"/>
            <a:r>
              <a:rPr lang="en-US" sz="4800" b="1" dirty="0">
                <a:latin typeface="Ubuntu" panose="020B0504030602030204" pitchFamily="34" charset="0"/>
              </a:rPr>
              <a:t>C</a:t>
            </a:r>
          </a:p>
          <a:p>
            <a:pPr algn="ctr"/>
            <a:r>
              <a:rPr lang="en-US" dirty="0">
                <a:latin typeface="Ubuntu" panose="020B0504030602030204" pitchFamily="34" charset="0"/>
              </a:rPr>
              <a:t>COMMUNIQUER VOTRE MESSAGE</a:t>
            </a:r>
          </a:p>
        </p:txBody>
      </p:sp>
      <p:sp>
        <p:nvSpPr>
          <p:cNvPr id="9" name="Oval 8">
            <a:extLst>
              <a:ext uri="{FF2B5EF4-FFF2-40B4-BE49-F238E27FC236}">
                <a16:creationId xmlns:a16="http://schemas.microsoft.com/office/drawing/2014/main" id="{4B8C5756-DD9A-004B-D47F-1542D9A04E17}"/>
              </a:ext>
            </a:extLst>
          </p:cNvPr>
          <p:cNvSpPr/>
          <p:nvPr/>
        </p:nvSpPr>
        <p:spPr>
          <a:xfrm>
            <a:off x="312273" y="2694697"/>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507508-C085-6082-734D-83817F04E2CD}"/>
              </a:ext>
            </a:extLst>
          </p:cNvPr>
          <p:cNvSpPr/>
          <p:nvPr/>
        </p:nvSpPr>
        <p:spPr>
          <a:xfrm>
            <a:off x="6317674" y="2694698"/>
            <a:ext cx="2549240" cy="22098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4F2B4D2-2D24-58BA-1746-F7D14915AABD}"/>
              </a:ext>
            </a:extLst>
          </p:cNvPr>
          <p:cNvSpPr/>
          <p:nvPr/>
        </p:nvSpPr>
        <p:spPr>
          <a:xfrm>
            <a:off x="3182112" y="2560321"/>
            <a:ext cx="2834640" cy="23441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015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1314-7E28-4304-6D40-B70BA9E8288F}"/>
              </a:ext>
            </a:extLst>
          </p:cNvPr>
          <p:cNvSpPr>
            <a:spLocks noGrp="1"/>
          </p:cNvSpPr>
          <p:nvPr>
            <p:ph type="title"/>
          </p:nvPr>
        </p:nvSpPr>
        <p:spPr/>
        <p:txBody>
          <a:bodyPr>
            <a:normAutofit fontScale="90000"/>
          </a:bodyPr>
          <a:lstStyle/>
          <a:p>
            <a:r>
              <a:rPr lang="en-US" dirty="0" err="1"/>
              <a:t>Exemples</a:t>
            </a:r>
            <a:r>
              <a:rPr lang="en-US" dirty="0"/>
              <a:t> de transitions:</a:t>
            </a:r>
          </a:p>
        </p:txBody>
      </p:sp>
      <p:sp>
        <p:nvSpPr>
          <p:cNvPr id="3" name="Content Placeholder 2">
            <a:extLst>
              <a:ext uri="{FF2B5EF4-FFF2-40B4-BE49-F238E27FC236}">
                <a16:creationId xmlns:a16="http://schemas.microsoft.com/office/drawing/2014/main" id="{CD1B26B6-9100-DB2D-E9EF-4C3D14EDBF34}"/>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b="1" dirty="0">
                <a:latin typeface="Ubuntu"/>
              </a:rPr>
              <a:t>Répondre à la </a:t>
            </a:r>
            <a:r>
              <a:rPr lang="en-US" dirty="0">
                <a:latin typeface="Ubuntu"/>
              </a:rPr>
              <a:t>question...</a:t>
            </a:r>
          </a:p>
          <a:p>
            <a:pPr lvl="1">
              <a:lnSpc>
                <a:spcPct val="100000"/>
              </a:lnSpc>
            </a:pPr>
            <a:r>
              <a:rPr lang="en-US" dirty="0">
                <a:latin typeface="Ubuntu"/>
              </a:rPr>
              <a:t>Merci pour cette question. OU</a:t>
            </a:r>
          </a:p>
          <a:p>
            <a:pPr lvl="1">
              <a:lnSpc>
                <a:spcPct val="100000"/>
              </a:lnSpc>
            </a:pPr>
            <a:r>
              <a:rPr lang="en-US" dirty="0">
                <a:latin typeface="Ubuntu"/>
              </a:rPr>
              <a:t>Je suis heureux que vous ayez posé cette question.</a:t>
            </a:r>
          </a:p>
          <a:p>
            <a:pPr marL="0" indent="0">
              <a:lnSpc>
                <a:spcPct val="100000"/>
              </a:lnSpc>
              <a:buNone/>
            </a:pPr>
            <a:r>
              <a:rPr lang="en-US" b="1" dirty="0">
                <a:latin typeface="Ubuntu"/>
              </a:rPr>
              <a:t>Faire la transition</a:t>
            </a:r>
            <a:r>
              <a:rPr lang="en-US" dirty="0">
                <a:latin typeface="Ubuntu"/>
              </a:rPr>
              <a:t>, alors...</a:t>
            </a:r>
          </a:p>
          <a:p>
            <a:pPr lvl="1">
              <a:lnSpc>
                <a:spcPct val="100000"/>
              </a:lnSpc>
            </a:pPr>
            <a:r>
              <a:rPr lang="en-US" dirty="0">
                <a:latin typeface="Ubuntu"/>
              </a:rPr>
              <a:t>Ces événements sont importants pour nos athlètes parce que... OU</a:t>
            </a:r>
          </a:p>
          <a:p>
            <a:pPr lvl="1">
              <a:lnSpc>
                <a:spcPct val="100000"/>
              </a:lnSpc>
            </a:pPr>
            <a:r>
              <a:rPr lang="en-US" dirty="0">
                <a:latin typeface="Ubuntu"/>
              </a:rPr>
              <a:t>La plupart des gens ne se rendent pas compte...</a:t>
            </a:r>
          </a:p>
          <a:p>
            <a:pPr marL="0" indent="0">
              <a:lnSpc>
                <a:spcPct val="100000"/>
              </a:lnSpc>
              <a:buNone/>
            </a:pPr>
            <a:r>
              <a:rPr lang="en-US" b="1" dirty="0">
                <a:latin typeface="Ubuntu"/>
              </a:rPr>
              <a:t>Communiquez </a:t>
            </a:r>
            <a:r>
              <a:rPr lang="en-US" dirty="0">
                <a:latin typeface="Ubuntu"/>
              </a:rPr>
              <a:t>votre message !</a:t>
            </a:r>
          </a:p>
          <a:p>
            <a:pPr lvl="1"/>
            <a:endParaRPr lang="en-US" dirty="0"/>
          </a:p>
        </p:txBody>
      </p:sp>
    </p:spTree>
    <p:extLst>
      <p:ext uri="{BB962C8B-B14F-4D97-AF65-F5344CB8AC3E}">
        <p14:creationId xmlns:p14="http://schemas.microsoft.com/office/powerpoint/2010/main" val="1841203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Les journalistes couvrent plus d'un domaine</a:t>
            </a:r>
          </a:p>
          <a:p>
            <a:pPr marL="259775" indent="-259775">
              <a:buFontTx/>
              <a:buChar char="-"/>
            </a:pPr>
            <a:r>
              <a:rPr lang="en-US" sz="1636">
                <a:solidFill>
                  <a:schemeClr val="bg1"/>
                </a:solidFill>
                <a:latin typeface="Ubuntu Light"/>
                <a:cs typeface="Ubuntu Light"/>
              </a:rPr>
              <a:t>Il ne s'agit pas seulement de publier un article, mais aussi de tweeter toute la journée, de rédiger un blog, de prendre des vidéos...</a:t>
            </a:r>
          </a:p>
          <a:p>
            <a:pPr marL="259775" indent="-259775">
              <a:buFontTx/>
              <a:buChar char="-"/>
            </a:pPr>
            <a:r>
              <a:rPr lang="en-US" sz="1636">
                <a:solidFill>
                  <a:schemeClr val="bg1"/>
                </a:solidFill>
                <a:latin typeface="Ubuntu Light"/>
                <a:cs typeface="Ubuntu Light"/>
              </a:rPr>
              <a:t>Nous vivons dans un environnement d'information 24 heures sur 24</a:t>
            </a:r>
          </a:p>
          <a:p>
            <a:pPr marL="259775" indent="-259775">
              <a:buFontTx/>
              <a:buChar char="-"/>
            </a:pPr>
            <a:r>
              <a:rPr lang="en-US" sz="1636">
                <a:solidFill>
                  <a:schemeClr val="bg1"/>
                </a:solidFill>
                <a:latin typeface="Ubuntu Light"/>
                <a:cs typeface="Ubuntu Light"/>
              </a:rPr>
              <a:t>La concurrence est féroce pour le contenu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Votre opportunité</a:t>
            </a:r>
          </a:p>
        </p:txBody>
      </p:sp>
      <p:sp>
        <p:nvSpPr>
          <p:cNvPr id="6" name="Content Placeholder 5"/>
          <p:cNvSpPr>
            <a:spLocks noGrp="1"/>
          </p:cNvSpPr>
          <p:nvPr>
            <p:ph idx="1"/>
          </p:nvPr>
        </p:nvSpPr>
        <p:spPr>
          <a:xfrm>
            <a:off x="457200" y="2289752"/>
            <a:ext cx="8229600" cy="3840211"/>
          </a:xfrm>
        </p:spPr>
        <p:txBody>
          <a:bodyPr>
            <a:normAutofit/>
          </a:bodyPr>
          <a:lstStyle/>
          <a:p>
            <a:pPr marL="0" indent="0">
              <a:buNone/>
            </a:pPr>
            <a:endParaRPr lang="en-US">
              <a:latin typeface="Ubuntu" panose="020B0504030602030204" pitchFamily="34" charset="0"/>
            </a:endParaRPr>
          </a:p>
          <a:p>
            <a:pPr marL="0" indent="0">
              <a:buNone/>
            </a:pPr>
            <a:r>
              <a:rPr lang="en-US">
                <a:latin typeface="Ubuntu" panose="020B0504030602030204" pitchFamily="34" charset="0"/>
              </a:rPr>
              <a:t>Pour que notre </a:t>
            </a:r>
            <a:r>
              <a:rPr lang="en-US" u="sng">
                <a:latin typeface="Ubuntu" panose="020B0504030602030204" pitchFamily="34" charset="0"/>
              </a:rPr>
              <a:t>mouvement </a:t>
            </a:r>
            <a:r>
              <a:rPr lang="en-US">
                <a:latin typeface="Ubuntu" panose="020B0504030602030204" pitchFamily="34" charset="0"/>
              </a:rPr>
              <a:t>parle d'une seule voix</a:t>
            </a:r>
          </a:p>
          <a:p>
            <a:pPr marL="0" indent="0">
              <a:buNone/>
            </a:pPr>
            <a:endParaRPr lang="en-US">
              <a:latin typeface="Ubuntu" panose="020B0504030602030204" pitchFamily="34" charset="0"/>
            </a:endParaRPr>
          </a:p>
          <a:p>
            <a:pPr marL="0" indent="0">
              <a:buNone/>
            </a:pPr>
            <a:r>
              <a:rPr lang="en-US">
                <a:latin typeface="Ubuntu" panose="020B0504030602030204" pitchFamily="34" charset="0"/>
              </a:rPr>
              <a:t>Montrez au monde la signification de l'inclusion et du respect à travers </a:t>
            </a:r>
            <a:r>
              <a:rPr lang="en-US" u="sng">
                <a:latin typeface="Ubuntu" panose="020B0504030602030204" pitchFamily="34" charset="0"/>
              </a:rPr>
              <a:t>vos </a:t>
            </a:r>
            <a:r>
              <a:rPr lang="en-US">
                <a:latin typeface="Ubuntu" panose="020B0504030602030204" pitchFamily="34" charset="0"/>
              </a:rPr>
              <a:t>histoires</a:t>
            </a:r>
          </a:p>
          <a:p>
            <a:pPr marL="0" indent="0">
              <a:buNone/>
            </a:pPr>
            <a:r>
              <a:rPr lang="en-US"/>
              <a:t> </a:t>
            </a:r>
          </a:p>
        </p:txBody>
      </p:sp>
    </p:spTree>
    <p:extLst>
      <p:ext uri="{BB962C8B-B14F-4D97-AF65-F5344CB8AC3E}">
        <p14:creationId xmlns:p14="http://schemas.microsoft.com/office/powerpoint/2010/main" val="237465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210312" y="275823"/>
            <a:ext cx="6464808" cy="927374"/>
          </a:xfrm>
        </p:spPr>
        <p:txBody>
          <a:bodyPr>
            <a:noAutofit/>
          </a:bodyPr>
          <a:lstStyle/>
          <a:p>
            <a:r>
              <a:rPr lang="en-US" sz="3800" dirty="0" err="1"/>
              <a:t>Mettons</a:t>
            </a:r>
            <a:r>
              <a:rPr lang="en-US" sz="3800" dirty="0"/>
              <a:t> </a:t>
            </a:r>
            <a:r>
              <a:rPr lang="en-US" sz="3800" dirty="0" err="1"/>
              <a:t>cela</a:t>
            </a:r>
            <a:r>
              <a:rPr lang="en-US" sz="3800" dirty="0"/>
              <a:t> en </a:t>
            </a:r>
            <a:r>
              <a:rPr lang="en-US" sz="3800" dirty="0" err="1"/>
              <a:t>pratique</a:t>
            </a:r>
            <a:r>
              <a:rPr lang="en-US" sz="3800" dirty="0"/>
              <a:t> ! </a:t>
            </a:r>
          </a:p>
        </p:txBody>
      </p:sp>
      <p:sp>
        <p:nvSpPr>
          <p:cNvPr id="8" name="Content Placeholder 5"/>
          <p:cNvSpPr>
            <a:spLocks noGrp="1"/>
          </p:cNvSpPr>
          <p:nvPr>
            <p:ph idx="1"/>
          </p:nvPr>
        </p:nvSpPr>
        <p:spPr>
          <a:xfrm>
            <a:off x="411161" y="1775376"/>
            <a:ext cx="8229600" cy="4946041"/>
          </a:xfrm>
        </p:spPr>
        <p:txBody>
          <a:bodyPr>
            <a:normAutofit/>
          </a:bodyPr>
          <a:lstStyle/>
          <a:p>
            <a:pPr marL="0" indent="0">
              <a:buNone/>
            </a:pPr>
            <a:r>
              <a:rPr lang="en-US" sz="3600" b="1"/>
              <a:t>Y a-t-il des volontaires ?</a:t>
            </a:r>
          </a:p>
          <a:p>
            <a:pPr marL="0" indent="0">
              <a:buNone/>
            </a:pPr>
            <a:r>
              <a:rPr lang="en-US" sz="3200" i="1"/>
              <a:t>Vous pouvez utiliser les points de discussion de la diapositive précédente dans vos réponses. </a:t>
            </a:r>
          </a:p>
        </p:txBody>
      </p:sp>
    </p:spTree>
    <p:extLst>
      <p:ext uri="{BB962C8B-B14F-4D97-AF65-F5344CB8AC3E}">
        <p14:creationId xmlns:p14="http://schemas.microsoft.com/office/powerpoint/2010/main" val="216228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141432" y="275823"/>
            <a:ext cx="6396528" cy="927374"/>
          </a:xfrm>
        </p:spPr>
        <p:txBody>
          <a:bodyPr>
            <a:noAutofit/>
          </a:bodyPr>
          <a:lstStyle/>
          <a:p>
            <a:r>
              <a:rPr lang="en-US" sz="3600" dirty="0" err="1"/>
              <a:t>Comprendre</a:t>
            </a:r>
            <a:r>
              <a:rPr lang="en-US" sz="3600" dirty="0"/>
              <a:t> </a:t>
            </a:r>
            <a:r>
              <a:rPr lang="en-US" sz="3600" dirty="0" err="1"/>
              <a:t>vos</a:t>
            </a:r>
            <a:r>
              <a:rPr lang="en-US" sz="3600" dirty="0"/>
              <a:t> messages </a:t>
            </a:r>
            <a:br>
              <a:rPr lang="en-US" sz="3600" dirty="0"/>
            </a:br>
            <a:r>
              <a:rPr lang="en-US" sz="3600" dirty="0" err="1"/>
              <a:t>clés</a:t>
            </a:r>
            <a:endParaRPr lang="en-US" sz="3600" dirty="0"/>
          </a:p>
        </p:txBody>
      </p:sp>
      <p:sp>
        <p:nvSpPr>
          <p:cNvPr id="8" name="Content Placeholder 5"/>
          <p:cNvSpPr>
            <a:spLocks noGrp="1"/>
          </p:cNvSpPr>
          <p:nvPr>
            <p:ph idx="1"/>
          </p:nvPr>
        </p:nvSpPr>
        <p:spPr>
          <a:xfrm>
            <a:off x="411161" y="1775376"/>
            <a:ext cx="8229600" cy="4946041"/>
          </a:xfrm>
        </p:spPr>
        <p:txBody>
          <a:bodyPr>
            <a:normAutofit/>
          </a:bodyPr>
          <a:lstStyle/>
          <a:p>
            <a:endParaRPr lang="en-US"/>
          </a:p>
          <a:p>
            <a:pPr marL="0" indent="0">
              <a:buNone/>
            </a:pPr>
            <a:r>
              <a:rPr lang="en-US">
                <a:latin typeface="Ubuntu" panose="020B0504030602030204" pitchFamily="34" charset="0"/>
              </a:rPr>
              <a:t>Réfléchissez avant d'écrire ou de partager :</a:t>
            </a:r>
          </a:p>
          <a:p>
            <a:endParaRPr lang="en-US">
              <a:latin typeface="Ubuntu" panose="020B0504030602030204" pitchFamily="34" charset="0"/>
            </a:endParaRPr>
          </a:p>
          <a:p>
            <a:pPr marL="457200" indent="-457200">
              <a:buAutoNum type="arabicPeriod"/>
            </a:pPr>
            <a:r>
              <a:rPr lang="en-US">
                <a:latin typeface="Ubuntu" panose="020B0504030602030204" pitchFamily="34" charset="0"/>
              </a:rPr>
              <a:t>Qui s'en soucie ?</a:t>
            </a:r>
          </a:p>
          <a:p>
            <a:pPr marL="457200" indent="-457200">
              <a:buAutoNum type="arabicPeriod"/>
            </a:pPr>
            <a:r>
              <a:rPr lang="en-US">
                <a:latin typeface="Ubuntu" panose="020B0504030602030204" pitchFamily="34" charset="0"/>
              </a:rPr>
              <a:t>Pourquoi s'en soucieraient-ils ?</a:t>
            </a:r>
          </a:p>
          <a:p>
            <a:pPr marL="457200" indent="-457200">
              <a:buAutoNum type="arabicPeriod"/>
            </a:pPr>
            <a:r>
              <a:rPr lang="en-US">
                <a:latin typeface="Ubuntu" panose="020B0504030602030204" pitchFamily="34" charset="0"/>
              </a:rPr>
              <a:t>Comment faire en sorte que davantage de personnes s'intéressent à ce sujet ?</a:t>
            </a:r>
          </a:p>
          <a:p>
            <a:endParaRPr lang="en-US" sz="2182"/>
          </a:p>
          <a:p>
            <a:endParaRPr lang="en-US" sz="2182"/>
          </a:p>
        </p:txBody>
      </p:sp>
    </p:spTree>
    <p:extLst>
      <p:ext uri="{BB962C8B-B14F-4D97-AF65-F5344CB8AC3E}">
        <p14:creationId xmlns:p14="http://schemas.microsoft.com/office/powerpoint/2010/main" val="122633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F6EF-B418-8C65-8CC4-730FB0C1941A}"/>
              </a:ext>
            </a:extLst>
          </p:cNvPr>
          <p:cNvSpPr>
            <a:spLocks noGrp="1"/>
          </p:cNvSpPr>
          <p:nvPr>
            <p:ph type="title"/>
          </p:nvPr>
        </p:nvSpPr>
        <p:spPr>
          <a:xfrm>
            <a:off x="262890" y="401703"/>
            <a:ext cx="6128766" cy="585850"/>
          </a:xfrm>
        </p:spPr>
        <p:txBody>
          <a:bodyPr>
            <a:normAutofit fontScale="90000"/>
          </a:bodyPr>
          <a:lstStyle/>
          <a:p>
            <a:r>
              <a:rPr lang="en-US" dirty="0" err="1"/>
              <a:t>Insistez</a:t>
            </a:r>
            <a:r>
              <a:rPr lang="en-US" dirty="0"/>
              <a:t> </a:t>
            </a:r>
            <a:r>
              <a:rPr lang="en-US" dirty="0" err="1"/>
              <a:t>sur</a:t>
            </a:r>
            <a:r>
              <a:rPr lang="en-US" dirty="0"/>
              <a:t> </a:t>
            </a:r>
            <a:r>
              <a:rPr lang="en-US" dirty="0" err="1"/>
              <a:t>ce</a:t>
            </a:r>
            <a:r>
              <a:rPr lang="en-US" dirty="0"/>
              <a:t> qui </a:t>
            </a:r>
            <a:r>
              <a:rPr lang="en-US" dirty="0" err="1"/>
              <a:t>compte</a:t>
            </a:r>
            <a:endParaRPr lang="en-US" dirty="0"/>
          </a:p>
        </p:txBody>
      </p:sp>
      <p:sp>
        <p:nvSpPr>
          <p:cNvPr id="3" name="Content Placeholder 2">
            <a:extLst>
              <a:ext uri="{FF2B5EF4-FFF2-40B4-BE49-F238E27FC236}">
                <a16:creationId xmlns:a16="http://schemas.microsoft.com/office/drawing/2014/main" id="{D7AE8552-B5AD-659E-5B58-FA80D6733163}"/>
              </a:ext>
            </a:extLst>
          </p:cNvPr>
          <p:cNvSpPr>
            <a:spLocks noGrp="1"/>
          </p:cNvSpPr>
          <p:nvPr>
            <p:ph idx="1"/>
          </p:nvPr>
        </p:nvSpPr>
        <p:spPr>
          <a:xfrm>
            <a:off x="420832" y="2643043"/>
            <a:ext cx="3028950" cy="3466811"/>
          </a:xfrm>
        </p:spPr>
        <p:txBody>
          <a:bodyPr>
            <a:normAutofit fontScale="92500"/>
          </a:bodyPr>
          <a:lstStyle/>
          <a:p>
            <a:pPr marL="0" indent="0">
              <a:buNone/>
            </a:pPr>
            <a:r>
              <a:rPr lang="en-US">
                <a:latin typeface="Ubuntu" panose="020B0504030602030204" pitchFamily="34" charset="0"/>
              </a:rPr>
              <a:t>Se concentrer sur ce qui est le plus important</a:t>
            </a:r>
          </a:p>
          <a:p>
            <a:pPr marL="0" indent="0">
              <a:buNone/>
            </a:pPr>
            <a:endParaRPr lang="en-US">
              <a:latin typeface="Ubuntu" panose="020B0504030602030204" pitchFamily="34" charset="0"/>
            </a:endParaRPr>
          </a:p>
          <a:p>
            <a:pPr marL="0" indent="0">
              <a:buNone/>
            </a:pPr>
            <a:r>
              <a:rPr lang="en-US">
                <a:latin typeface="Ubuntu" panose="020B0504030602030204" pitchFamily="34" charset="0"/>
              </a:rPr>
              <a:t>Utilisez votre voix et votre corps pour souligner les points importants.</a:t>
            </a:r>
          </a:p>
        </p:txBody>
      </p:sp>
      <p:pic>
        <p:nvPicPr>
          <p:cNvPr id="5" name="Picture 4">
            <a:extLst>
              <a:ext uri="{FF2B5EF4-FFF2-40B4-BE49-F238E27FC236}">
                <a16:creationId xmlns:a16="http://schemas.microsoft.com/office/drawing/2014/main" id="{F457069C-9C2C-DE42-CCFC-437DF3BDEA15}"/>
              </a:ext>
            </a:extLst>
          </p:cNvPr>
          <p:cNvPicPr>
            <a:picLocks noChangeAspect="1"/>
          </p:cNvPicPr>
          <p:nvPr/>
        </p:nvPicPr>
        <p:blipFill rotWithShape="1">
          <a:blip r:embed="rId2"/>
          <a:srcRect l="25001" r="5657"/>
          <a:stretch/>
        </p:blipFill>
        <p:spPr>
          <a:xfrm>
            <a:off x="3756330" y="2237716"/>
            <a:ext cx="5235269" cy="4218581"/>
          </a:xfrm>
          <a:prstGeom prst="rect">
            <a:avLst/>
          </a:prstGeom>
        </p:spPr>
      </p:pic>
    </p:spTree>
    <p:extLst>
      <p:ext uri="{BB962C8B-B14F-4D97-AF65-F5344CB8AC3E}">
        <p14:creationId xmlns:p14="http://schemas.microsoft.com/office/powerpoint/2010/main" val="3435925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Flag with solid fill">
            <a:extLst>
              <a:ext uri="{FF2B5EF4-FFF2-40B4-BE49-F238E27FC236}">
                <a16:creationId xmlns:a16="http://schemas.microsoft.com/office/drawing/2014/main" id="{BA4114F4-92B5-682F-2805-3E58A50072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1582" y="3779750"/>
            <a:ext cx="4327090" cy="3583416"/>
          </a:xfrm>
          <a:prstGeom prst="rect">
            <a:avLst/>
          </a:prstGeom>
        </p:spPr>
      </p:pic>
      <p:pic>
        <p:nvPicPr>
          <p:cNvPr id="22" name="Graphic 21" descr="Flag with solid fill">
            <a:extLst>
              <a:ext uri="{FF2B5EF4-FFF2-40B4-BE49-F238E27FC236}">
                <a16:creationId xmlns:a16="http://schemas.microsoft.com/office/drawing/2014/main" id="{DB451319-78BE-6242-3E35-D67B895D67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58336" y="3987646"/>
            <a:ext cx="3748900" cy="3583416"/>
          </a:xfrm>
          <a:prstGeom prst="rect">
            <a:avLst/>
          </a:prstGeom>
        </p:spPr>
      </p:pic>
      <p:pic>
        <p:nvPicPr>
          <p:cNvPr id="17" name="Graphic 16" descr="Flag with solid fill">
            <a:extLst>
              <a:ext uri="{FF2B5EF4-FFF2-40B4-BE49-F238E27FC236}">
                <a16:creationId xmlns:a16="http://schemas.microsoft.com/office/drawing/2014/main" id="{FE4F4437-E0CC-653A-A1B9-77668A5C0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53986" y="1819071"/>
            <a:ext cx="4673124" cy="4087782"/>
          </a:xfrm>
          <a:prstGeom prst="rect">
            <a:avLst/>
          </a:prstGeom>
        </p:spPr>
      </p:pic>
      <p:pic>
        <p:nvPicPr>
          <p:cNvPr id="20" name="Graphic 19" descr="Flag with solid fill">
            <a:extLst>
              <a:ext uri="{FF2B5EF4-FFF2-40B4-BE49-F238E27FC236}">
                <a16:creationId xmlns:a16="http://schemas.microsoft.com/office/drawing/2014/main" id="{2987F71A-2845-FA93-EA2A-228833096F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870" y="4137459"/>
            <a:ext cx="3996101" cy="3583416"/>
          </a:xfrm>
          <a:prstGeom prst="rect">
            <a:avLst/>
          </a:prstGeom>
        </p:spPr>
      </p:pic>
      <p:pic>
        <p:nvPicPr>
          <p:cNvPr id="19" name="Graphic 18" descr="Flag with solid fill">
            <a:extLst>
              <a:ext uri="{FF2B5EF4-FFF2-40B4-BE49-F238E27FC236}">
                <a16:creationId xmlns:a16="http://schemas.microsoft.com/office/drawing/2014/main" id="{0803B505-7232-4CCB-A70F-86C0D6603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7417" y="2345751"/>
            <a:ext cx="4327090" cy="3583416"/>
          </a:xfrm>
          <a:prstGeom prst="rect">
            <a:avLst/>
          </a:prstGeom>
        </p:spPr>
      </p:pic>
      <p:pic>
        <p:nvPicPr>
          <p:cNvPr id="15" name="Graphic 14" descr="Flag with solid fill">
            <a:extLst>
              <a:ext uri="{FF2B5EF4-FFF2-40B4-BE49-F238E27FC236}">
                <a16:creationId xmlns:a16="http://schemas.microsoft.com/office/drawing/2014/main" id="{9BDFB13C-9927-32F9-5DCE-41622BE7C6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1439" y="2459305"/>
            <a:ext cx="4327090" cy="3583416"/>
          </a:xfrm>
          <a:prstGeom prst="rect">
            <a:avLst/>
          </a:prstGeom>
        </p:spPr>
      </p:pic>
      <p:sp>
        <p:nvSpPr>
          <p:cNvPr id="2" name="Title 1">
            <a:extLst>
              <a:ext uri="{FF2B5EF4-FFF2-40B4-BE49-F238E27FC236}">
                <a16:creationId xmlns:a16="http://schemas.microsoft.com/office/drawing/2014/main" id="{000DFAB8-27D1-AFBC-C041-1FCB22010379}"/>
              </a:ext>
            </a:extLst>
          </p:cNvPr>
          <p:cNvSpPr>
            <a:spLocks noGrp="1"/>
          </p:cNvSpPr>
          <p:nvPr>
            <p:ph type="title"/>
          </p:nvPr>
        </p:nvSpPr>
        <p:spPr/>
        <p:txBody>
          <a:bodyPr>
            <a:normAutofit fontScale="90000"/>
          </a:bodyPr>
          <a:lstStyle/>
          <a:p>
            <a:r>
              <a:rPr lang="en-US"/>
              <a:t>Plantez votre drapeau</a:t>
            </a:r>
          </a:p>
        </p:txBody>
      </p:sp>
      <p:sp>
        <p:nvSpPr>
          <p:cNvPr id="4" name="TextBox 3">
            <a:extLst>
              <a:ext uri="{FF2B5EF4-FFF2-40B4-BE49-F238E27FC236}">
                <a16:creationId xmlns:a16="http://schemas.microsoft.com/office/drawing/2014/main" id="{A649D6C7-7D70-00A7-C953-4BF0A75AB2A0}"/>
              </a:ext>
            </a:extLst>
          </p:cNvPr>
          <p:cNvSpPr txBox="1"/>
          <p:nvPr/>
        </p:nvSpPr>
        <p:spPr>
          <a:xfrm>
            <a:off x="6847155" y="2932432"/>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"Il est important de souligner..."</a:t>
            </a:r>
          </a:p>
        </p:txBody>
      </p:sp>
      <p:sp>
        <p:nvSpPr>
          <p:cNvPr id="5" name="TextBox 4">
            <a:extLst>
              <a:ext uri="{FF2B5EF4-FFF2-40B4-BE49-F238E27FC236}">
                <a16:creationId xmlns:a16="http://schemas.microsoft.com/office/drawing/2014/main" id="{F10E98ED-9A1A-9864-785A-44A6E09DE21D}"/>
              </a:ext>
            </a:extLst>
          </p:cNvPr>
          <p:cNvSpPr txBox="1"/>
          <p:nvPr/>
        </p:nvSpPr>
        <p:spPr>
          <a:xfrm>
            <a:off x="1291149" y="4744851"/>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"La vraie question est..."</a:t>
            </a:r>
          </a:p>
        </p:txBody>
      </p:sp>
      <p:sp>
        <p:nvSpPr>
          <p:cNvPr id="6" name="TextBox 5">
            <a:extLst>
              <a:ext uri="{FF2B5EF4-FFF2-40B4-BE49-F238E27FC236}">
                <a16:creationId xmlns:a16="http://schemas.microsoft.com/office/drawing/2014/main" id="{1297C291-E568-ADBC-EB12-72FFC80C6E6B}"/>
              </a:ext>
            </a:extLst>
          </p:cNvPr>
          <p:cNvSpPr txBox="1"/>
          <p:nvPr/>
        </p:nvSpPr>
        <p:spPr>
          <a:xfrm>
            <a:off x="3831861" y="2323437"/>
            <a:ext cx="1898073" cy="1200329"/>
          </a:xfrm>
          <a:prstGeom prst="rect">
            <a:avLst/>
          </a:prstGeom>
          <a:noFill/>
        </p:spPr>
        <p:txBody>
          <a:bodyPr wrap="square" rtlCol="0">
            <a:spAutoFit/>
          </a:bodyPr>
          <a:lstStyle/>
          <a:p>
            <a:r>
              <a:rPr lang="en-US">
                <a:solidFill>
                  <a:schemeClr val="bg1"/>
                </a:solidFill>
                <a:latin typeface="Ubuntu" panose="020B0504030602030204" pitchFamily="34" charset="0"/>
              </a:rPr>
              <a:t>"Le point le plus important à connaître..."</a:t>
            </a:r>
          </a:p>
        </p:txBody>
      </p:sp>
      <p:sp>
        <p:nvSpPr>
          <p:cNvPr id="7" name="TextBox 6">
            <a:extLst>
              <a:ext uri="{FF2B5EF4-FFF2-40B4-BE49-F238E27FC236}">
                <a16:creationId xmlns:a16="http://schemas.microsoft.com/office/drawing/2014/main" id="{42662153-C4E0-26DC-B114-10764AEA1907}"/>
              </a:ext>
            </a:extLst>
          </p:cNvPr>
          <p:cNvSpPr txBox="1"/>
          <p:nvPr/>
        </p:nvSpPr>
        <p:spPr>
          <a:xfrm>
            <a:off x="4323008" y="4269618"/>
            <a:ext cx="1773382" cy="923330"/>
          </a:xfrm>
          <a:prstGeom prst="rect">
            <a:avLst/>
          </a:prstGeom>
          <a:noFill/>
        </p:spPr>
        <p:txBody>
          <a:bodyPr wrap="square" rtlCol="0">
            <a:spAutoFit/>
          </a:bodyPr>
          <a:lstStyle/>
          <a:p>
            <a:r>
              <a:rPr lang="en-US">
                <a:solidFill>
                  <a:schemeClr val="bg1"/>
                </a:solidFill>
                <a:latin typeface="Ubuntu" panose="020B0504030602030204" pitchFamily="34" charset="0"/>
              </a:rPr>
              <a:t>"Ce que les gens ne réalisent pas..."</a:t>
            </a:r>
          </a:p>
        </p:txBody>
      </p:sp>
      <p:sp>
        <p:nvSpPr>
          <p:cNvPr id="8" name="TextBox 7">
            <a:extLst>
              <a:ext uri="{FF2B5EF4-FFF2-40B4-BE49-F238E27FC236}">
                <a16:creationId xmlns:a16="http://schemas.microsoft.com/office/drawing/2014/main" id="{D052D19D-E621-526C-4E66-B26ADB0A03ED}"/>
              </a:ext>
            </a:extLst>
          </p:cNvPr>
          <p:cNvSpPr txBox="1"/>
          <p:nvPr/>
        </p:nvSpPr>
        <p:spPr>
          <a:xfrm>
            <a:off x="7370618" y="4546617"/>
            <a:ext cx="1773382" cy="646331"/>
          </a:xfrm>
          <a:prstGeom prst="rect">
            <a:avLst/>
          </a:prstGeom>
          <a:noFill/>
        </p:spPr>
        <p:txBody>
          <a:bodyPr wrap="square" rtlCol="0">
            <a:spAutoFit/>
          </a:bodyPr>
          <a:lstStyle/>
          <a:p>
            <a:r>
              <a:rPr lang="en-US">
                <a:solidFill>
                  <a:schemeClr val="bg1"/>
                </a:solidFill>
                <a:latin typeface="Ubuntu" panose="020B0504030602030204" pitchFamily="34" charset="0"/>
              </a:rPr>
              <a:t>"En un mot..."</a:t>
            </a:r>
          </a:p>
        </p:txBody>
      </p:sp>
      <p:sp>
        <p:nvSpPr>
          <p:cNvPr id="9" name="TextBox 8">
            <a:extLst>
              <a:ext uri="{FF2B5EF4-FFF2-40B4-BE49-F238E27FC236}">
                <a16:creationId xmlns:a16="http://schemas.microsoft.com/office/drawing/2014/main" id="{43BF7AB1-3A4E-7C4F-414A-85BEFC1488DD}"/>
              </a:ext>
            </a:extLst>
          </p:cNvPr>
          <p:cNvSpPr txBox="1"/>
          <p:nvPr/>
        </p:nvSpPr>
        <p:spPr>
          <a:xfrm>
            <a:off x="778090" y="2935171"/>
            <a:ext cx="1773382" cy="923330"/>
          </a:xfrm>
          <a:prstGeom prst="rect">
            <a:avLst/>
          </a:prstGeom>
          <a:noFill/>
        </p:spPr>
        <p:txBody>
          <a:bodyPr wrap="square" rtlCol="0">
            <a:spAutoFit/>
          </a:bodyPr>
          <a:lstStyle/>
          <a:p>
            <a:r>
              <a:rPr lang="en-US">
                <a:solidFill>
                  <a:schemeClr val="bg1"/>
                </a:solidFill>
                <a:latin typeface="Ubuntu" panose="020B0504030602030204" pitchFamily="34" charset="0"/>
              </a:rPr>
              <a:t>"Il y a trois choses à retenir..."</a:t>
            </a:r>
          </a:p>
        </p:txBody>
      </p:sp>
    </p:spTree>
    <p:extLst>
      <p:ext uri="{BB962C8B-B14F-4D97-AF65-F5344CB8AC3E}">
        <p14:creationId xmlns:p14="http://schemas.microsoft.com/office/powerpoint/2010/main" val="3372284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141432" y="201621"/>
            <a:ext cx="6250224" cy="927374"/>
          </a:xfrm>
        </p:spPr>
        <p:txBody>
          <a:bodyPr>
            <a:noAutofit/>
          </a:bodyPr>
          <a:lstStyle/>
          <a:p>
            <a:r>
              <a:rPr lang="en-US" sz="3600" dirty="0"/>
              <a:t>Discussion </a:t>
            </a:r>
            <a:r>
              <a:rPr lang="en-US" sz="3600" dirty="0" err="1"/>
              <a:t>sur</a:t>
            </a:r>
            <a:r>
              <a:rPr lang="en-US" sz="3600" dirty="0"/>
              <a:t> Special Olympics</a:t>
            </a:r>
          </a:p>
        </p:txBody>
      </p:sp>
      <p:sp>
        <p:nvSpPr>
          <p:cNvPr id="6" name="TextBox 5"/>
          <p:cNvSpPr txBox="1"/>
          <p:nvPr/>
        </p:nvSpPr>
        <p:spPr>
          <a:xfrm>
            <a:off x="279977" y="1880910"/>
            <a:ext cx="3597079" cy="4493538"/>
          </a:xfrm>
          <a:prstGeom prst="rect">
            <a:avLst/>
          </a:prstGeom>
          <a:noFill/>
        </p:spPr>
        <p:txBody>
          <a:bodyPr wrap="square" rtlCol="0">
            <a:spAutoFit/>
          </a:bodyPr>
          <a:lstStyle/>
          <a:p>
            <a:r>
              <a:rPr lang="en-US" sz="2600" dirty="0" err="1">
                <a:solidFill>
                  <a:srgbClr val="000000"/>
                </a:solidFill>
                <a:latin typeface="Ubuntu" panose="020B0504030602030204" pitchFamily="34" charset="0"/>
                <a:cs typeface="Ubuntu"/>
              </a:rPr>
              <a:t>Jeunes</a:t>
            </a:r>
            <a:r>
              <a:rPr lang="en-US" sz="2600" dirty="0">
                <a:solidFill>
                  <a:srgbClr val="000000"/>
                </a:solidFill>
                <a:latin typeface="Ubuntu" panose="020B0504030602030204" pitchFamily="34" charset="0"/>
                <a:cs typeface="Ubuntu"/>
              </a:rPr>
              <a:t> </a:t>
            </a:r>
            <a:r>
              <a:rPr lang="en-US" sz="2600" dirty="0" err="1">
                <a:solidFill>
                  <a:srgbClr val="000000"/>
                </a:solidFill>
                <a:latin typeface="Ubuntu" panose="020B0504030602030204" pitchFamily="34" charset="0"/>
                <a:cs typeface="Ubuntu"/>
              </a:rPr>
              <a:t>athlètes</a:t>
            </a:r>
            <a:endParaRPr lang="en-US" sz="2600" dirty="0">
              <a:solidFill>
                <a:srgbClr val="000000"/>
              </a:solidFill>
              <a:latin typeface="Ubuntu" panose="020B0504030602030204" pitchFamily="34" charset="0"/>
              <a:cs typeface="Ubuntu"/>
            </a:endParaRPr>
          </a:p>
          <a:p>
            <a:endParaRPr lang="en-US" sz="2600" dirty="0">
              <a:solidFill>
                <a:srgbClr val="000000"/>
              </a:solidFill>
              <a:latin typeface="Ubuntu" panose="020B0504030602030204" pitchFamily="34" charset="0"/>
              <a:cs typeface="Ubuntu"/>
            </a:endParaRPr>
          </a:p>
          <a:p>
            <a:r>
              <a:rPr lang="en-US" sz="2600" dirty="0">
                <a:solidFill>
                  <a:srgbClr val="000000"/>
                </a:solidFill>
                <a:latin typeface="Ubuntu" panose="020B0504030602030204" pitchFamily="34" charset="0"/>
                <a:cs typeface="Ubuntu"/>
              </a:rPr>
              <a:t>Les </a:t>
            </a:r>
            <a:r>
              <a:rPr lang="en-US" sz="2600" dirty="0" err="1">
                <a:solidFill>
                  <a:srgbClr val="000000"/>
                </a:solidFill>
                <a:latin typeface="Ubuntu" panose="020B0504030602030204" pitchFamily="34" charset="0"/>
                <a:cs typeface="Ubuntu"/>
              </a:rPr>
              <a:t>esprits</a:t>
            </a:r>
            <a:r>
              <a:rPr lang="en-US" sz="2600" dirty="0">
                <a:solidFill>
                  <a:srgbClr val="000000"/>
                </a:solidFill>
                <a:latin typeface="Ubuntu" panose="020B0504030602030204" pitchFamily="34" charset="0"/>
                <a:cs typeface="Ubuntu"/>
              </a:rPr>
              <a:t> forts</a:t>
            </a:r>
          </a:p>
          <a:p>
            <a:endParaRPr lang="en-US" sz="2600" dirty="0">
              <a:solidFill>
                <a:srgbClr val="000000"/>
              </a:solidFill>
              <a:latin typeface="Ubuntu" panose="020B0504030602030204" pitchFamily="34" charset="0"/>
              <a:cs typeface="Ubuntu"/>
            </a:endParaRPr>
          </a:p>
          <a:p>
            <a:r>
              <a:rPr lang="en-US" sz="2600" dirty="0" err="1">
                <a:solidFill>
                  <a:srgbClr val="000000"/>
                </a:solidFill>
                <a:latin typeface="Ubuntu" panose="020B0504030602030204" pitchFamily="34" charset="0"/>
                <a:cs typeface="Ubuntu"/>
              </a:rPr>
              <a:t>Programme</a:t>
            </a:r>
            <a:endParaRPr lang="en-US" sz="2600" dirty="0">
              <a:solidFill>
                <a:srgbClr val="000000"/>
              </a:solidFill>
              <a:latin typeface="Ubuntu" panose="020B0504030602030204" pitchFamily="34" charset="0"/>
              <a:cs typeface="Ubuntu"/>
            </a:endParaRPr>
          </a:p>
          <a:p>
            <a:endParaRPr lang="en-US" sz="2600" dirty="0">
              <a:solidFill>
                <a:srgbClr val="000000"/>
              </a:solidFill>
              <a:latin typeface="Ubuntu" panose="020B0504030602030204" pitchFamily="34" charset="0"/>
              <a:cs typeface="Ubuntu"/>
            </a:endParaRPr>
          </a:p>
          <a:p>
            <a:r>
              <a:rPr lang="en-US" sz="2600" dirty="0" err="1">
                <a:solidFill>
                  <a:srgbClr val="000000"/>
                </a:solidFill>
                <a:latin typeface="Ubuntu" panose="020B0504030602030204" pitchFamily="34" charset="0"/>
                <a:cs typeface="Ubuntu"/>
              </a:rPr>
              <a:t>Athlètes</a:t>
            </a:r>
            <a:r>
              <a:rPr lang="en-US" sz="2600" dirty="0">
                <a:solidFill>
                  <a:srgbClr val="000000"/>
                </a:solidFill>
                <a:latin typeface="Ubuntu" panose="020B0504030602030204" pitchFamily="34" charset="0"/>
                <a:cs typeface="Ubuntu"/>
              </a:rPr>
              <a:t> en Bonne Santé</a:t>
            </a:r>
          </a:p>
          <a:p>
            <a:endParaRPr lang="en-US" sz="2600" dirty="0">
              <a:solidFill>
                <a:srgbClr val="000000"/>
              </a:solidFill>
              <a:latin typeface="Ubuntu" panose="020B0504030602030204" pitchFamily="34" charset="0"/>
              <a:cs typeface="Ubuntu"/>
            </a:endParaRPr>
          </a:p>
          <a:p>
            <a:r>
              <a:rPr lang="en-US" sz="2600" dirty="0" err="1">
                <a:solidFill>
                  <a:srgbClr val="000000"/>
                </a:solidFill>
                <a:latin typeface="Ubuntu" panose="020B0504030602030204" pitchFamily="34" charset="0"/>
                <a:cs typeface="Ubuntu"/>
              </a:rPr>
              <a:t>Messager</a:t>
            </a:r>
            <a:r>
              <a:rPr lang="en-US" sz="2600" dirty="0">
                <a:solidFill>
                  <a:srgbClr val="000000"/>
                </a:solidFill>
                <a:latin typeface="Ubuntu" panose="020B0504030602030204" pitchFamily="34" charset="0"/>
                <a:cs typeface="Ubuntu"/>
              </a:rPr>
              <a:t> </a:t>
            </a:r>
            <a:r>
              <a:rPr lang="en-US" sz="2600" dirty="0" err="1">
                <a:solidFill>
                  <a:srgbClr val="000000"/>
                </a:solidFill>
                <a:latin typeface="Ubuntu" panose="020B0504030602030204" pitchFamily="34" charset="0"/>
                <a:cs typeface="Ubuntu"/>
              </a:rPr>
              <a:t>mondial</a:t>
            </a:r>
            <a:r>
              <a:rPr lang="en-US" sz="2600" dirty="0">
                <a:solidFill>
                  <a:srgbClr val="000000"/>
                </a:solidFill>
                <a:latin typeface="Ubuntu" panose="020B0504030602030204" pitchFamily="34" charset="0"/>
                <a:cs typeface="Ubuntu"/>
              </a:rPr>
              <a:t> /</a:t>
            </a:r>
            <a:r>
              <a:rPr lang="en-US" sz="2600" dirty="0" err="1">
                <a:solidFill>
                  <a:srgbClr val="000000"/>
                </a:solidFill>
                <a:latin typeface="Ubuntu" panose="020B0504030602030204" pitchFamily="34" charset="0"/>
                <a:cs typeface="Ubuntu"/>
              </a:rPr>
              <a:t>Ambassadeur</a:t>
            </a:r>
            <a:r>
              <a:rPr lang="en-US" sz="2600" dirty="0">
                <a:solidFill>
                  <a:srgbClr val="000000"/>
                </a:solidFill>
                <a:latin typeface="Ubuntu" panose="020B0504030602030204" pitchFamily="34" charset="0"/>
                <a:cs typeface="Ubuntu"/>
              </a:rPr>
              <a:t> </a:t>
            </a:r>
            <a:r>
              <a:rPr lang="en-US" sz="2600" dirty="0" err="1">
                <a:solidFill>
                  <a:srgbClr val="000000"/>
                </a:solidFill>
                <a:latin typeface="Ubuntu" panose="020B0504030602030204" pitchFamily="34" charset="0"/>
                <a:cs typeface="Ubuntu"/>
              </a:rPr>
              <a:t>Mondial</a:t>
            </a:r>
            <a:endParaRPr lang="en-US" sz="2600" dirty="0">
              <a:solidFill>
                <a:srgbClr val="000000"/>
              </a:solidFill>
              <a:latin typeface="Ubuntu" panose="020B0504030602030204" pitchFamily="34" charset="0"/>
              <a:cs typeface="Ubuntu"/>
            </a:endParaRPr>
          </a:p>
        </p:txBody>
      </p:sp>
      <p:sp>
        <p:nvSpPr>
          <p:cNvPr id="9" name="TextBox 8"/>
          <p:cNvSpPr txBox="1"/>
          <p:nvPr/>
        </p:nvSpPr>
        <p:spPr>
          <a:xfrm>
            <a:off x="3995928" y="1880911"/>
            <a:ext cx="4846320" cy="4093428"/>
          </a:xfrm>
          <a:prstGeom prst="rect">
            <a:avLst/>
          </a:prstGeom>
          <a:noFill/>
        </p:spPr>
        <p:txBody>
          <a:bodyPr wrap="square" rtlCol="0">
            <a:spAutoFit/>
          </a:bodyPr>
          <a:lstStyle/>
          <a:p>
            <a:r>
              <a:rPr lang="en-US" sz="2600" dirty="0">
                <a:solidFill>
                  <a:srgbClr val="000000"/>
                </a:solidFill>
                <a:latin typeface="Ubuntu" panose="020B0504030602030204" pitchFamily="34" charset="0"/>
                <a:cs typeface="Ubuntu"/>
              </a:rPr>
              <a:t>MATP</a:t>
            </a:r>
          </a:p>
          <a:p>
            <a:endParaRPr lang="en-US" sz="2600" dirty="0">
              <a:solidFill>
                <a:srgbClr val="000000"/>
              </a:solidFill>
              <a:latin typeface="Ubuntu" panose="020B0504030602030204" pitchFamily="34" charset="0"/>
              <a:cs typeface="Ubuntu"/>
            </a:endParaRPr>
          </a:p>
          <a:p>
            <a:r>
              <a:rPr lang="en-US" sz="2600" dirty="0" err="1">
                <a:solidFill>
                  <a:srgbClr val="000000"/>
                </a:solidFill>
                <a:latin typeface="Ubuntu" panose="020B0504030602030204" pitchFamily="34" charset="0"/>
                <a:cs typeface="Ubuntu"/>
              </a:rPr>
              <a:t>Communautés</a:t>
            </a:r>
            <a:r>
              <a:rPr lang="en-US" sz="2600" dirty="0">
                <a:solidFill>
                  <a:srgbClr val="000000"/>
                </a:solidFill>
                <a:latin typeface="Ubuntu" panose="020B0504030602030204" pitchFamily="34" charset="0"/>
                <a:cs typeface="Ubuntu"/>
              </a:rPr>
              <a:t> en bonne santé</a:t>
            </a:r>
          </a:p>
          <a:p>
            <a:endParaRPr lang="en-US" sz="2600" dirty="0">
              <a:solidFill>
                <a:srgbClr val="000000"/>
              </a:solidFill>
              <a:latin typeface="Ubuntu" panose="020B0504030602030204" pitchFamily="34" charset="0"/>
              <a:cs typeface="Ubuntu"/>
            </a:endParaRPr>
          </a:p>
          <a:p>
            <a:r>
              <a:rPr lang="en-US" sz="2600" dirty="0">
                <a:solidFill>
                  <a:srgbClr val="000000"/>
                </a:solidFill>
                <a:latin typeface="Ubuntu" panose="020B0504030602030204" pitchFamily="34" charset="0"/>
                <a:cs typeface="Ubuntu"/>
              </a:rPr>
              <a:t>Eunice Kennedy Shriver</a:t>
            </a:r>
          </a:p>
          <a:p>
            <a:endParaRPr lang="en-US" sz="2600" dirty="0">
              <a:solidFill>
                <a:srgbClr val="000000"/>
              </a:solidFill>
              <a:latin typeface="Ubuntu" panose="020B0504030602030204" pitchFamily="34" charset="0"/>
              <a:cs typeface="Ubuntu"/>
            </a:endParaRPr>
          </a:p>
          <a:p>
            <a:r>
              <a:rPr lang="en-US" sz="2600" dirty="0" err="1">
                <a:solidFill>
                  <a:srgbClr val="000000"/>
                </a:solidFill>
                <a:latin typeface="Ubuntu" panose="020B0504030602030204" pitchFamily="34" charset="0"/>
                <a:cs typeface="Ubuntu"/>
              </a:rPr>
              <a:t>Sourires</a:t>
            </a:r>
            <a:r>
              <a:rPr lang="en-US" sz="2600" dirty="0">
                <a:solidFill>
                  <a:srgbClr val="000000"/>
                </a:solidFill>
                <a:latin typeface="Ubuntu" panose="020B0504030602030204" pitchFamily="34" charset="0"/>
                <a:cs typeface="Ubuntu"/>
              </a:rPr>
              <a:t> </a:t>
            </a:r>
            <a:r>
              <a:rPr lang="en-US" sz="2600" dirty="0" err="1">
                <a:solidFill>
                  <a:srgbClr val="000000"/>
                </a:solidFill>
                <a:latin typeface="Ubuntu" panose="020B0504030602030204" pitchFamily="34" charset="0"/>
                <a:cs typeface="Ubuntu"/>
              </a:rPr>
              <a:t>particuliers</a:t>
            </a:r>
            <a:endParaRPr lang="en-US" sz="2600" dirty="0">
              <a:solidFill>
                <a:srgbClr val="000000"/>
              </a:solidFill>
              <a:latin typeface="Ubuntu" panose="020B0504030602030204" pitchFamily="34" charset="0"/>
              <a:cs typeface="Ubuntu"/>
            </a:endParaRPr>
          </a:p>
          <a:p>
            <a:endParaRPr lang="en-US" sz="2600" dirty="0">
              <a:solidFill>
                <a:srgbClr val="000000"/>
              </a:solidFill>
              <a:latin typeface="Ubuntu" panose="020B0504030602030204" pitchFamily="34" charset="0"/>
              <a:cs typeface="Ubuntu"/>
            </a:endParaRPr>
          </a:p>
          <a:p>
            <a:endParaRPr lang="en-US" sz="2600" dirty="0">
              <a:solidFill>
                <a:srgbClr val="000000"/>
              </a:solidFill>
              <a:latin typeface="Ubuntu" panose="020B0504030602030204" pitchFamily="34" charset="0"/>
              <a:cs typeface="Ubuntu"/>
            </a:endParaRPr>
          </a:p>
          <a:p>
            <a:r>
              <a:rPr lang="en-US" sz="2600" dirty="0" err="1">
                <a:solidFill>
                  <a:srgbClr val="000000"/>
                </a:solidFill>
                <a:latin typeface="Ubuntu" panose="020B0504030602030204" pitchFamily="34" charset="0"/>
                <a:cs typeface="Ubuntu"/>
              </a:rPr>
              <a:t>Une</a:t>
            </a:r>
            <a:r>
              <a:rPr lang="en-US" sz="2600" dirty="0">
                <a:solidFill>
                  <a:srgbClr val="000000"/>
                </a:solidFill>
                <a:latin typeface="Ubuntu" panose="020B0504030602030204" pitchFamily="34" charset="0"/>
                <a:cs typeface="Ubuntu"/>
              </a:rPr>
              <a:t> audition </a:t>
            </a:r>
            <a:r>
              <a:rPr lang="en-US" sz="2600" dirty="0" err="1">
                <a:solidFill>
                  <a:srgbClr val="000000"/>
                </a:solidFill>
                <a:latin typeface="Ubuntu" panose="020B0504030602030204" pitchFamily="34" charset="0"/>
                <a:cs typeface="Ubuntu"/>
              </a:rPr>
              <a:t>saine</a:t>
            </a:r>
            <a:endParaRPr lang="en-US" sz="2600" dirty="0">
              <a:solidFill>
                <a:srgbClr val="000000"/>
              </a:solidFill>
              <a:latin typeface="Ubuntu" panose="020B0504030602030204" pitchFamily="34" charset="0"/>
              <a:cs typeface="Ubuntu"/>
            </a:endParaRPr>
          </a:p>
        </p:txBody>
      </p:sp>
    </p:spTree>
    <p:extLst>
      <p:ext uri="{BB962C8B-B14F-4D97-AF65-F5344CB8AC3E}">
        <p14:creationId xmlns:p14="http://schemas.microsoft.com/office/powerpoint/2010/main" val="55171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207979" y="211695"/>
            <a:ext cx="7886700" cy="927374"/>
          </a:xfrm>
        </p:spPr>
        <p:txBody>
          <a:bodyPr>
            <a:noAutofit/>
          </a:bodyPr>
          <a:lstStyle/>
          <a:p>
            <a:r>
              <a:rPr lang="en-US" sz="3600" dirty="0"/>
              <a:t>Discussion </a:t>
            </a:r>
            <a:r>
              <a:rPr lang="en-US" sz="3600" dirty="0" err="1"/>
              <a:t>sur</a:t>
            </a:r>
            <a:r>
              <a:rPr lang="en-US" sz="3600" dirty="0"/>
              <a:t> Special </a:t>
            </a:r>
            <a:br>
              <a:rPr lang="en-US" sz="3600" dirty="0"/>
            </a:br>
            <a:r>
              <a:rPr lang="en-US" sz="3600" dirty="0"/>
              <a:t>Olympics</a:t>
            </a:r>
          </a:p>
        </p:txBody>
      </p:sp>
      <p:sp>
        <p:nvSpPr>
          <p:cNvPr id="6" name="TextBox 5"/>
          <p:cNvSpPr txBox="1"/>
          <p:nvPr/>
        </p:nvSpPr>
        <p:spPr>
          <a:xfrm>
            <a:off x="324684" y="1944931"/>
            <a:ext cx="3855761" cy="4532010"/>
          </a:xfrm>
          <a:prstGeom prst="rect">
            <a:avLst/>
          </a:prstGeom>
          <a:noFill/>
        </p:spPr>
        <p:txBody>
          <a:bodyPr wrap="square" rtlCol="0">
            <a:spAutoFit/>
          </a:bodyPr>
          <a:lstStyle/>
          <a:p>
            <a:r>
              <a:rPr lang="en-US" sz="2650" dirty="0" err="1">
                <a:solidFill>
                  <a:srgbClr val="000000"/>
                </a:solidFill>
                <a:latin typeface="Ubuntu" panose="020B0504030602030204" pitchFamily="34" charset="0"/>
                <a:cs typeface="Ubuntu"/>
              </a:rPr>
              <a:t>Jeunes</a:t>
            </a:r>
            <a:r>
              <a:rPr lang="en-US" sz="2650" dirty="0">
                <a:solidFill>
                  <a:srgbClr val="000000"/>
                </a:solidFill>
                <a:latin typeface="Ubuntu" panose="020B0504030602030204" pitchFamily="34" charset="0"/>
                <a:cs typeface="Ubuntu"/>
              </a:rPr>
              <a:t> </a:t>
            </a:r>
            <a:r>
              <a:rPr lang="en-US" sz="2650" dirty="0" err="1">
                <a:solidFill>
                  <a:srgbClr val="000000"/>
                </a:solidFill>
                <a:latin typeface="Ubuntu" panose="020B0504030602030204" pitchFamily="34" charset="0"/>
                <a:cs typeface="Ubuntu"/>
              </a:rPr>
              <a:t>athlètes</a:t>
            </a:r>
            <a:endParaRPr lang="en-US" sz="2650" dirty="0">
              <a:solidFill>
                <a:srgbClr val="000000"/>
              </a:solidFill>
              <a:latin typeface="Ubuntu" panose="020B0504030602030204" pitchFamily="34" charset="0"/>
              <a:cs typeface="Ubuntu"/>
            </a:endParaRPr>
          </a:p>
          <a:p>
            <a:endParaRPr lang="en-US" sz="2650" dirty="0">
              <a:solidFill>
                <a:srgbClr val="000000"/>
              </a:solidFill>
              <a:latin typeface="Ubuntu" panose="020B0504030602030204" pitchFamily="34" charset="0"/>
              <a:cs typeface="Ubuntu"/>
            </a:endParaRPr>
          </a:p>
          <a:p>
            <a:r>
              <a:rPr lang="en-US" sz="2650" dirty="0">
                <a:solidFill>
                  <a:srgbClr val="000000"/>
                </a:solidFill>
                <a:latin typeface="Ubuntu" panose="020B0504030602030204" pitchFamily="34" charset="0"/>
                <a:cs typeface="Ubuntu"/>
              </a:rPr>
              <a:t>Les </a:t>
            </a:r>
            <a:r>
              <a:rPr lang="en-US" sz="2650" dirty="0" err="1">
                <a:solidFill>
                  <a:srgbClr val="000000"/>
                </a:solidFill>
                <a:latin typeface="Ubuntu" panose="020B0504030602030204" pitchFamily="34" charset="0"/>
                <a:cs typeface="Ubuntu"/>
              </a:rPr>
              <a:t>esprits</a:t>
            </a:r>
            <a:r>
              <a:rPr lang="en-US" sz="2650" dirty="0">
                <a:solidFill>
                  <a:srgbClr val="000000"/>
                </a:solidFill>
                <a:latin typeface="Ubuntu" panose="020B0504030602030204" pitchFamily="34" charset="0"/>
                <a:cs typeface="Ubuntu"/>
              </a:rPr>
              <a:t> forts</a:t>
            </a:r>
          </a:p>
          <a:p>
            <a:endParaRPr lang="en-US" sz="2650" dirty="0">
              <a:solidFill>
                <a:srgbClr val="000000"/>
              </a:solidFill>
              <a:latin typeface="Ubuntu" panose="020B0504030602030204" pitchFamily="34" charset="0"/>
              <a:cs typeface="Ubuntu"/>
            </a:endParaRPr>
          </a:p>
          <a:p>
            <a:r>
              <a:rPr lang="en-US" sz="2650" dirty="0" err="1">
                <a:solidFill>
                  <a:srgbClr val="000000"/>
                </a:solidFill>
                <a:latin typeface="Ubuntu" panose="020B0504030602030204" pitchFamily="34" charset="0"/>
                <a:cs typeface="Ubuntu"/>
              </a:rPr>
              <a:t>Programme</a:t>
            </a:r>
            <a:endParaRPr lang="en-US" sz="2650" dirty="0">
              <a:solidFill>
                <a:srgbClr val="000000"/>
              </a:solidFill>
              <a:latin typeface="Ubuntu" panose="020B0504030602030204" pitchFamily="34" charset="0"/>
              <a:cs typeface="Ubuntu"/>
            </a:endParaRPr>
          </a:p>
          <a:p>
            <a:endParaRPr lang="en-US" sz="3200" dirty="0">
              <a:solidFill>
                <a:srgbClr val="000000"/>
              </a:solidFill>
              <a:latin typeface="Ubuntu" panose="020B0504030602030204" pitchFamily="34" charset="0"/>
              <a:cs typeface="Ubuntu"/>
            </a:endParaRPr>
          </a:p>
          <a:p>
            <a:r>
              <a:rPr lang="en-US" sz="2650" dirty="0" err="1">
                <a:solidFill>
                  <a:srgbClr val="000000"/>
                </a:solidFill>
                <a:latin typeface="Ubuntu" panose="020B0504030602030204" pitchFamily="34" charset="0"/>
                <a:cs typeface="Ubuntu"/>
              </a:rPr>
              <a:t>Athlètes</a:t>
            </a:r>
            <a:r>
              <a:rPr lang="en-US" sz="2650" dirty="0">
                <a:solidFill>
                  <a:srgbClr val="000000"/>
                </a:solidFill>
                <a:latin typeface="Ubuntu" panose="020B0504030602030204" pitchFamily="34" charset="0"/>
                <a:cs typeface="Ubuntu"/>
              </a:rPr>
              <a:t> en Bonne Santé</a:t>
            </a:r>
          </a:p>
          <a:p>
            <a:endParaRPr lang="en-US" dirty="0">
              <a:solidFill>
                <a:srgbClr val="000000"/>
              </a:solidFill>
              <a:latin typeface="Ubuntu" panose="020B0504030602030204" pitchFamily="34" charset="0"/>
              <a:cs typeface="Ubuntu"/>
            </a:endParaRPr>
          </a:p>
          <a:p>
            <a:r>
              <a:rPr lang="en-US" sz="2650" dirty="0" err="1">
                <a:solidFill>
                  <a:srgbClr val="000000"/>
                </a:solidFill>
                <a:latin typeface="Ubuntu" panose="020B0504030602030204" pitchFamily="34" charset="0"/>
                <a:cs typeface="Ubuntu"/>
              </a:rPr>
              <a:t>Messager</a:t>
            </a:r>
            <a:r>
              <a:rPr lang="en-US" sz="2650" dirty="0">
                <a:solidFill>
                  <a:srgbClr val="000000"/>
                </a:solidFill>
                <a:latin typeface="Ubuntu" panose="020B0504030602030204" pitchFamily="34" charset="0"/>
                <a:cs typeface="Ubuntu"/>
              </a:rPr>
              <a:t> </a:t>
            </a:r>
            <a:r>
              <a:rPr lang="en-US" sz="2650" dirty="0" err="1">
                <a:solidFill>
                  <a:srgbClr val="000000"/>
                </a:solidFill>
                <a:latin typeface="Ubuntu" panose="020B0504030602030204" pitchFamily="34" charset="0"/>
                <a:cs typeface="Ubuntu"/>
              </a:rPr>
              <a:t>mondial</a:t>
            </a:r>
            <a:r>
              <a:rPr lang="en-US" sz="2650" dirty="0">
                <a:solidFill>
                  <a:srgbClr val="000000"/>
                </a:solidFill>
                <a:latin typeface="Ubuntu" panose="020B0504030602030204" pitchFamily="34" charset="0"/>
                <a:cs typeface="Ubuntu"/>
              </a:rPr>
              <a:t> /</a:t>
            </a:r>
            <a:r>
              <a:rPr lang="en-US" sz="2650" dirty="0" err="1">
                <a:solidFill>
                  <a:srgbClr val="000000"/>
                </a:solidFill>
                <a:latin typeface="Ubuntu" panose="020B0504030602030204" pitchFamily="34" charset="0"/>
                <a:cs typeface="Ubuntu"/>
              </a:rPr>
              <a:t>Ambassadeur</a:t>
            </a:r>
            <a:r>
              <a:rPr lang="en-US" sz="2650" dirty="0">
                <a:solidFill>
                  <a:srgbClr val="000000"/>
                </a:solidFill>
                <a:latin typeface="Ubuntu" panose="020B0504030602030204" pitchFamily="34" charset="0"/>
                <a:cs typeface="Ubuntu"/>
              </a:rPr>
              <a:t> </a:t>
            </a:r>
            <a:r>
              <a:rPr lang="en-US" sz="2650" dirty="0" err="1">
                <a:solidFill>
                  <a:srgbClr val="000000"/>
                </a:solidFill>
                <a:latin typeface="Ubuntu" panose="020B0504030602030204" pitchFamily="34" charset="0"/>
                <a:cs typeface="Ubuntu"/>
              </a:rPr>
              <a:t>Mondial</a:t>
            </a:r>
            <a:endParaRPr lang="en-US" sz="2650" dirty="0">
              <a:solidFill>
                <a:srgbClr val="000000"/>
              </a:solidFill>
              <a:latin typeface="Ubuntu" panose="020B0504030602030204" pitchFamily="34" charset="0"/>
              <a:cs typeface="Ubuntu"/>
            </a:endParaRPr>
          </a:p>
        </p:txBody>
      </p:sp>
      <p:sp>
        <p:nvSpPr>
          <p:cNvPr id="5" name="Right Arrow 4"/>
          <p:cNvSpPr/>
          <p:nvPr/>
        </p:nvSpPr>
        <p:spPr>
          <a:xfrm>
            <a:off x="3442669" y="2101580"/>
            <a:ext cx="1193339" cy="31316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442669" y="2941716"/>
            <a:ext cx="1193339" cy="22861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444353" y="3656908"/>
            <a:ext cx="1191655" cy="31928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442669" y="4660557"/>
            <a:ext cx="1193339" cy="278886"/>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442669" y="5685874"/>
            <a:ext cx="1193339" cy="26289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28032" y="1900908"/>
            <a:ext cx="4041648"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4828032" y="2742289"/>
            <a:ext cx="4041648"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4828032" y="3615097"/>
            <a:ext cx="4041648"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4828032" y="4550823"/>
            <a:ext cx="4041648" cy="77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4828032" y="5466418"/>
            <a:ext cx="4041648" cy="10826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4919472" y="1884902"/>
            <a:ext cx="3738753" cy="830997"/>
          </a:xfrm>
          <a:prstGeom prst="rect">
            <a:avLst/>
          </a:prstGeom>
          <a:noFill/>
        </p:spPr>
        <p:txBody>
          <a:bodyPr wrap="square" rtlCol="0">
            <a:spAutoFit/>
          </a:bodyPr>
          <a:lstStyle/>
          <a:p>
            <a:r>
              <a:rPr lang="en-US" sz="1600" dirty="0" err="1"/>
              <a:t>Programme</a:t>
            </a:r>
            <a:r>
              <a:rPr lang="en-US" sz="1600" dirty="0"/>
              <a:t> de </a:t>
            </a:r>
            <a:r>
              <a:rPr lang="en-US" sz="1600" dirty="0" err="1"/>
              <a:t>jeux</a:t>
            </a:r>
            <a:r>
              <a:rPr lang="en-US" sz="1600" dirty="0"/>
              <a:t> pour la petite </a:t>
            </a:r>
            <a:r>
              <a:rPr lang="en-US" sz="1600" dirty="0" err="1"/>
              <a:t>enfance</a:t>
            </a:r>
            <a:r>
              <a:rPr lang="en-US" sz="1600" dirty="0"/>
              <a:t> </a:t>
            </a:r>
            <a:r>
              <a:rPr lang="en-US" sz="1600" dirty="0" err="1"/>
              <a:t>destiné</a:t>
            </a:r>
            <a:r>
              <a:rPr lang="en-US" sz="1600" dirty="0"/>
              <a:t> aux </a:t>
            </a:r>
            <a:r>
              <a:rPr lang="en-US" sz="1600" dirty="0" err="1"/>
              <a:t>enfants</a:t>
            </a:r>
            <a:r>
              <a:rPr lang="en-US" sz="1600" dirty="0"/>
              <a:t> avec </a:t>
            </a:r>
            <a:r>
              <a:rPr lang="en-US" sz="1600" dirty="0" err="1"/>
              <a:t>ou</a:t>
            </a:r>
            <a:r>
              <a:rPr lang="en-US" sz="1600" dirty="0"/>
              <a:t> sans </a:t>
            </a:r>
            <a:r>
              <a:rPr lang="en-US" sz="1600" dirty="0" err="1"/>
              <a:t>déficience</a:t>
            </a:r>
            <a:r>
              <a:rPr lang="en-US" sz="1600" dirty="0"/>
              <a:t> </a:t>
            </a:r>
            <a:r>
              <a:rPr lang="en-US" sz="1600" dirty="0" err="1"/>
              <a:t>intellectuelle</a:t>
            </a:r>
            <a:r>
              <a:rPr lang="en-US" sz="1600" dirty="0"/>
              <a:t>, </a:t>
            </a:r>
            <a:r>
              <a:rPr lang="en-US" sz="1600" dirty="0" err="1"/>
              <a:t>âgés</a:t>
            </a:r>
            <a:r>
              <a:rPr lang="en-US" sz="1600" dirty="0"/>
              <a:t> de 2 à 7 ans.</a:t>
            </a:r>
          </a:p>
        </p:txBody>
      </p:sp>
      <p:sp>
        <p:nvSpPr>
          <p:cNvPr id="18" name="TextBox 17"/>
          <p:cNvSpPr txBox="1"/>
          <p:nvPr/>
        </p:nvSpPr>
        <p:spPr>
          <a:xfrm>
            <a:off x="4919472" y="2704857"/>
            <a:ext cx="3950207" cy="800219"/>
          </a:xfrm>
          <a:prstGeom prst="rect">
            <a:avLst/>
          </a:prstGeom>
          <a:noFill/>
        </p:spPr>
        <p:txBody>
          <a:bodyPr wrap="square" lIns="91440" tIns="45720" rIns="91440" bIns="45720" rtlCol="0" anchor="t">
            <a:spAutoFit/>
          </a:bodyPr>
          <a:lstStyle/>
          <a:p>
            <a:r>
              <a:rPr lang="en-US" sz="1500" dirty="0"/>
              <a:t>Une </a:t>
            </a:r>
            <a:r>
              <a:rPr lang="en-US" sz="1500" dirty="0" err="1"/>
              <a:t>activité</a:t>
            </a:r>
            <a:r>
              <a:rPr lang="en-US" sz="1500" dirty="0"/>
              <a:t> </a:t>
            </a:r>
            <a:r>
              <a:rPr lang="en-US" sz="1500" dirty="0" err="1"/>
              <a:t>d'apprentissage</a:t>
            </a:r>
            <a:r>
              <a:rPr lang="en-US" sz="1500" dirty="0"/>
              <a:t> </a:t>
            </a:r>
            <a:r>
              <a:rPr lang="en-US" sz="1500" dirty="0" err="1"/>
              <a:t>axée</a:t>
            </a:r>
            <a:r>
              <a:rPr lang="en-US" sz="1500" dirty="0"/>
              <a:t> </a:t>
            </a:r>
            <a:r>
              <a:rPr lang="en-US" sz="1500" dirty="0" err="1"/>
              <a:t>sur</a:t>
            </a:r>
            <a:r>
              <a:rPr lang="en-US" sz="1500" dirty="0"/>
              <a:t> le </a:t>
            </a:r>
            <a:r>
              <a:rPr lang="en-US" sz="1500" dirty="0" err="1"/>
              <a:t>développement</a:t>
            </a:r>
            <a:r>
              <a:rPr lang="en-US" sz="1500" dirty="0"/>
              <a:t> de </a:t>
            </a:r>
            <a:r>
              <a:rPr lang="en-US" sz="1500" dirty="0" err="1"/>
              <a:t>capacités</a:t>
            </a:r>
            <a:r>
              <a:rPr lang="en-US" sz="1500" dirty="0"/>
              <a:t> </a:t>
            </a:r>
            <a:r>
              <a:rPr lang="en-US" sz="1500" dirty="0" err="1"/>
              <a:t>d'adaptation</a:t>
            </a:r>
            <a:r>
              <a:rPr lang="en-US" sz="1500" dirty="0"/>
              <a:t> ; </a:t>
            </a:r>
            <a:r>
              <a:rPr lang="en-US" sz="1500" dirty="0" err="1"/>
              <a:t>l'une</a:t>
            </a:r>
            <a:r>
              <a:rPr lang="en-US" sz="1500" dirty="0"/>
              <a:t> de </a:t>
            </a:r>
            <a:r>
              <a:rPr lang="en-US" sz="1500" dirty="0" err="1"/>
              <a:t>nos</a:t>
            </a:r>
            <a:r>
              <a:rPr lang="en-US" sz="1500" dirty="0"/>
              <a:t> 8 disciplines Athlètes en Bonne Santé</a:t>
            </a:r>
            <a:r>
              <a:rPr lang="en-US" sz="1600" dirty="0"/>
              <a:t>.</a:t>
            </a:r>
          </a:p>
        </p:txBody>
      </p:sp>
      <p:sp>
        <p:nvSpPr>
          <p:cNvPr id="19" name="TextBox 18"/>
          <p:cNvSpPr txBox="1"/>
          <p:nvPr/>
        </p:nvSpPr>
        <p:spPr>
          <a:xfrm>
            <a:off x="4919471" y="3656908"/>
            <a:ext cx="3738754" cy="584775"/>
          </a:xfrm>
          <a:prstGeom prst="rect">
            <a:avLst/>
          </a:prstGeom>
          <a:noFill/>
        </p:spPr>
        <p:txBody>
          <a:bodyPr wrap="square" lIns="91440" tIns="45720" rIns="91440" bIns="45720" rtlCol="0" anchor="t">
            <a:spAutoFit/>
          </a:bodyPr>
          <a:lstStyle/>
          <a:p>
            <a:r>
              <a:rPr lang="en-US" sz="1600" dirty="0"/>
              <a:t>Un bureau local/</a:t>
            </a:r>
            <a:r>
              <a:rPr lang="en-US" sz="1600" dirty="0" err="1"/>
              <a:t>affilié</a:t>
            </a:r>
            <a:r>
              <a:rPr lang="en-US" sz="1600" dirty="0"/>
              <a:t>/</a:t>
            </a:r>
            <a:r>
              <a:rPr lang="en-US" sz="1600" dirty="0" err="1"/>
              <a:t>chapitre</a:t>
            </a:r>
            <a:r>
              <a:rPr lang="en-US" sz="1600" dirty="0"/>
              <a:t> de Special Olympics, etc.</a:t>
            </a:r>
          </a:p>
        </p:txBody>
      </p:sp>
      <p:sp>
        <p:nvSpPr>
          <p:cNvPr id="20" name="TextBox 19"/>
          <p:cNvSpPr txBox="1"/>
          <p:nvPr/>
        </p:nvSpPr>
        <p:spPr>
          <a:xfrm>
            <a:off x="4919471" y="4566244"/>
            <a:ext cx="3738754" cy="584775"/>
          </a:xfrm>
          <a:prstGeom prst="rect">
            <a:avLst/>
          </a:prstGeom>
          <a:noFill/>
        </p:spPr>
        <p:txBody>
          <a:bodyPr wrap="square" rtlCol="0">
            <a:spAutoFit/>
          </a:bodyPr>
          <a:lstStyle/>
          <a:p>
            <a:r>
              <a:rPr lang="en-US" sz="1600" dirty="0" err="1"/>
              <a:t>Dépistage</a:t>
            </a:r>
            <a:r>
              <a:rPr lang="en-US" sz="1600" dirty="0"/>
              <a:t> et </a:t>
            </a:r>
            <a:r>
              <a:rPr lang="en-US" sz="1600" dirty="0" err="1"/>
              <a:t>éducation</a:t>
            </a:r>
            <a:r>
              <a:rPr lang="en-US" sz="1600" dirty="0"/>
              <a:t> sanitaire </a:t>
            </a:r>
            <a:r>
              <a:rPr lang="en-US" sz="1600" dirty="0" err="1"/>
              <a:t>gratuits</a:t>
            </a:r>
            <a:r>
              <a:rPr lang="en-US" sz="1600" dirty="0"/>
              <a:t> pour les </a:t>
            </a:r>
            <a:r>
              <a:rPr lang="en-US" sz="1600" dirty="0" err="1"/>
              <a:t>athlètes</a:t>
            </a:r>
            <a:r>
              <a:rPr lang="en-US" sz="1600" dirty="0"/>
              <a:t> de Special Olympics.</a:t>
            </a:r>
          </a:p>
        </p:txBody>
      </p:sp>
      <p:sp>
        <p:nvSpPr>
          <p:cNvPr id="21" name="TextBox 20"/>
          <p:cNvSpPr txBox="1"/>
          <p:nvPr/>
        </p:nvSpPr>
        <p:spPr>
          <a:xfrm>
            <a:off x="4919472" y="5471874"/>
            <a:ext cx="3858768" cy="1077218"/>
          </a:xfrm>
          <a:prstGeom prst="rect">
            <a:avLst/>
          </a:prstGeom>
          <a:noFill/>
        </p:spPr>
        <p:txBody>
          <a:bodyPr wrap="square" rtlCol="0">
            <a:spAutoFit/>
          </a:bodyPr>
          <a:lstStyle/>
          <a:p>
            <a:r>
              <a:rPr lang="en-US" sz="1600" dirty="0"/>
              <a:t>Porte-parole </a:t>
            </a:r>
            <a:r>
              <a:rPr lang="en-US" sz="1600" dirty="0" err="1"/>
              <a:t>athlètes</a:t>
            </a:r>
            <a:r>
              <a:rPr lang="en-US" sz="1600" dirty="0"/>
              <a:t> </a:t>
            </a:r>
            <a:r>
              <a:rPr lang="en-US" sz="1600" dirty="0" err="1"/>
              <a:t>sélectionnés</a:t>
            </a:r>
            <a:r>
              <a:rPr lang="en-US" sz="1600" dirty="0"/>
              <a:t> pour </a:t>
            </a:r>
            <a:r>
              <a:rPr lang="en-US" sz="1600" dirty="0" err="1"/>
              <a:t>mener</a:t>
            </a:r>
            <a:r>
              <a:rPr lang="en-US" sz="1600" dirty="0"/>
              <a:t> la </a:t>
            </a:r>
            <a:r>
              <a:rPr lang="en-US" sz="1600" dirty="0" err="1"/>
              <a:t>campagne</a:t>
            </a:r>
            <a:r>
              <a:rPr lang="en-US" sz="1600" dirty="0"/>
              <a:t> en </a:t>
            </a:r>
            <a:r>
              <a:rPr lang="en-US" sz="1600" dirty="0" err="1"/>
              <a:t>faveur</a:t>
            </a:r>
            <a:r>
              <a:rPr lang="en-US" sz="1600" dirty="0"/>
              <a:t> d'un monde plus </a:t>
            </a:r>
            <a:r>
              <a:rPr lang="en-US" sz="1600" dirty="0" err="1"/>
              <a:t>inclusif</a:t>
            </a:r>
            <a:r>
              <a:rPr lang="en-US" sz="1600" dirty="0"/>
              <a:t> pour les </a:t>
            </a:r>
            <a:r>
              <a:rPr lang="en-US" sz="1600" dirty="0" err="1"/>
              <a:t>personnes</a:t>
            </a:r>
            <a:r>
              <a:rPr lang="en-US" sz="1600" dirty="0"/>
              <a:t> </a:t>
            </a:r>
            <a:r>
              <a:rPr lang="en-US" sz="1600" dirty="0" err="1"/>
              <a:t>ayant</a:t>
            </a:r>
            <a:r>
              <a:rPr lang="en-US" sz="1600" dirty="0"/>
              <a:t> des </a:t>
            </a:r>
            <a:r>
              <a:rPr lang="en-US" sz="1600" dirty="0" err="1"/>
              <a:t>déficiences</a:t>
            </a:r>
            <a:r>
              <a:rPr lang="en-US" sz="1600" dirty="0"/>
              <a:t> </a:t>
            </a:r>
            <a:r>
              <a:rPr lang="en-US" sz="1600" dirty="0" err="1"/>
              <a:t>intellectuelles</a:t>
            </a:r>
            <a:r>
              <a:rPr lang="en-US" sz="1600" dirty="0"/>
              <a:t>.</a:t>
            </a:r>
          </a:p>
        </p:txBody>
      </p:sp>
    </p:spTree>
    <p:extLst>
      <p:ext uri="{BB962C8B-B14F-4D97-AF65-F5344CB8AC3E}">
        <p14:creationId xmlns:p14="http://schemas.microsoft.com/office/powerpoint/2010/main" val="3635630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400325"/>
            <a:ext cx="6519672" cy="585850"/>
          </a:xfrm>
        </p:spPr>
        <p:txBody>
          <a:bodyPr>
            <a:noAutofit/>
          </a:bodyPr>
          <a:lstStyle/>
          <a:p>
            <a:br>
              <a:rPr lang="en-US" sz="3600" dirty="0"/>
            </a:br>
            <a:r>
              <a:rPr lang="en-US" sz="3600" dirty="0" err="1"/>
              <a:t>Exemples</a:t>
            </a:r>
            <a:r>
              <a:rPr lang="en-US" sz="3600" dirty="0"/>
              <a:t> </a:t>
            </a:r>
            <a:r>
              <a:rPr lang="en-US" sz="3600" dirty="0" err="1"/>
              <a:t>d'appels</a:t>
            </a:r>
            <a:r>
              <a:rPr lang="en-US" sz="3600" dirty="0"/>
              <a:t> à </a:t>
            </a:r>
            <a:r>
              <a:rPr lang="en-US" sz="3600" dirty="0" err="1"/>
              <a:t>l'action</a:t>
            </a:r>
            <a:r>
              <a:rPr lang="en-US" sz="3600" dirty="0"/>
              <a:t> </a:t>
            </a:r>
            <a:br>
              <a:rPr lang="en-US" sz="3600" dirty="0"/>
            </a:br>
            <a:endParaRPr lang="en-US" sz="3600" dirty="0"/>
          </a:p>
        </p:txBody>
      </p:sp>
      <p:sp>
        <p:nvSpPr>
          <p:cNvPr id="3" name="Content Placeholder 2"/>
          <p:cNvSpPr>
            <a:spLocks noGrp="1"/>
          </p:cNvSpPr>
          <p:nvPr>
            <p:ph idx="1"/>
          </p:nvPr>
        </p:nvSpPr>
        <p:spPr>
          <a:xfrm>
            <a:off x="528442" y="2104959"/>
            <a:ext cx="7886700" cy="4351338"/>
          </a:xfrm>
        </p:spPr>
        <p:txBody>
          <a:bodyPr>
            <a:normAutofit fontScale="62500" lnSpcReduction="20000"/>
          </a:bodyPr>
          <a:lstStyle/>
          <a:p>
            <a:pPr>
              <a:lnSpc>
                <a:spcPct val="120000"/>
              </a:lnSpc>
            </a:pPr>
            <a:r>
              <a:rPr lang="en-US" dirty="0">
                <a:latin typeface="Ubuntu" panose="020B0504030602030204" pitchFamily="34" charset="0"/>
              </a:rPr>
              <a:t>Si </a:t>
            </a:r>
            <a:r>
              <a:rPr lang="en-US" dirty="0" err="1">
                <a:latin typeface="Ubuntu" panose="020B0504030602030204" pitchFamily="34" charset="0"/>
              </a:rPr>
              <a:t>vous</a:t>
            </a:r>
            <a:r>
              <a:rPr lang="en-US" dirty="0">
                <a:latin typeface="Ubuntu" panose="020B0504030602030204" pitchFamily="34" charset="0"/>
              </a:rPr>
              <a:t> </a:t>
            </a:r>
            <a:r>
              <a:rPr lang="en-US" dirty="0" err="1">
                <a:latin typeface="Ubuntu" panose="020B0504030602030204" pitchFamily="34" charset="0"/>
              </a:rPr>
              <a:t>vous</a:t>
            </a:r>
            <a:r>
              <a:rPr lang="en-US" dirty="0">
                <a:latin typeface="Ubuntu" panose="020B0504030602030204" pitchFamily="34" charset="0"/>
              </a:rPr>
              <a:t> </a:t>
            </a:r>
            <a:r>
              <a:rPr lang="en-US" dirty="0" err="1">
                <a:latin typeface="Ubuntu" panose="020B0504030602030204" pitchFamily="34" charset="0"/>
              </a:rPr>
              <a:t>adressez</a:t>
            </a:r>
            <a:r>
              <a:rPr lang="en-US" dirty="0">
                <a:latin typeface="Ubuntu" panose="020B0504030602030204" pitchFamily="34" charset="0"/>
              </a:rPr>
              <a:t> à </a:t>
            </a:r>
            <a:r>
              <a:rPr lang="en-US" dirty="0" err="1">
                <a:latin typeface="Ubuntu" panose="020B0504030602030204" pitchFamily="34" charset="0"/>
              </a:rPr>
              <a:t>d'autres</a:t>
            </a:r>
            <a:r>
              <a:rPr lang="en-US" dirty="0">
                <a:latin typeface="Ubuntu" panose="020B0504030602030204" pitchFamily="34" charset="0"/>
              </a:rPr>
              <a:t> </a:t>
            </a:r>
            <a:r>
              <a:rPr lang="en-US" dirty="0" err="1">
                <a:latin typeface="Ubuntu" panose="020B0504030602030204" pitchFamily="34" charset="0"/>
              </a:rPr>
              <a:t>athlètes</a:t>
            </a:r>
            <a:r>
              <a:rPr lang="en-US" dirty="0">
                <a:latin typeface="Ubuntu" panose="020B0504030602030204" pitchFamily="34" charset="0"/>
              </a:rPr>
              <a:t> :</a:t>
            </a:r>
          </a:p>
          <a:p>
            <a:pPr lvl="1">
              <a:lnSpc>
                <a:spcPct val="120000"/>
              </a:lnSpc>
            </a:pPr>
            <a:r>
              <a:rPr lang="en-US" dirty="0" err="1">
                <a:latin typeface="Ubuntu" panose="020B0504030602030204" pitchFamily="34" charset="0"/>
              </a:rPr>
              <a:t>Participez</a:t>
            </a:r>
            <a:r>
              <a:rPr lang="en-US" dirty="0">
                <a:latin typeface="Ubuntu" panose="020B0504030602030204" pitchFamily="34" charset="0"/>
              </a:rPr>
              <a:t> à </a:t>
            </a:r>
            <a:r>
              <a:rPr lang="en-US" dirty="0" err="1">
                <a:latin typeface="Ubuntu" panose="020B0504030602030204" pitchFamily="34" charset="0"/>
              </a:rPr>
              <a:t>Athlètes</a:t>
            </a:r>
            <a:r>
              <a:rPr lang="en-US" dirty="0">
                <a:latin typeface="Ubuntu" panose="020B0504030602030204" pitchFamily="34" charset="0"/>
              </a:rPr>
              <a:t> en Bonne Santé </a:t>
            </a:r>
            <a:r>
              <a:rPr lang="en-US" dirty="0" err="1">
                <a:latin typeface="Ubuntu" panose="020B0504030602030204" pitchFamily="34" charset="0"/>
              </a:rPr>
              <a:t>afin</a:t>
            </a:r>
            <a:r>
              <a:rPr lang="en-US" dirty="0">
                <a:latin typeface="Ubuntu" panose="020B0504030602030204" pitchFamily="34" charset="0"/>
              </a:rPr>
              <a:t> </a:t>
            </a:r>
            <a:r>
              <a:rPr lang="en-US" dirty="0" err="1">
                <a:latin typeface="Ubuntu" panose="020B0504030602030204" pitchFamily="34" charset="0"/>
              </a:rPr>
              <a:t>d'améliorer</a:t>
            </a:r>
            <a:r>
              <a:rPr lang="en-US" dirty="0">
                <a:latin typeface="Ubuntu" panose="020B0504030602030204" pitchFamily="34" charset="0"/>
              </a:rPr>
              <a:t> </a:t>
            </a:r>
            <a:r>
              <a:rPr lang="en-US" dirty="0" err="1">
                <a:latin typeface="Ubuntu" panose="020B0504030602030204" pitchFamily="34" charset="0"/>
              </a:rPr>
              <a:t>votre</a:t>
            </a:r>
            <a:r>
              <a:rPr lang="en-US" dirty="0">
                <a:latin typeface="Ubuntu" panose="020B0504030602030204" pitchFamily="34" charset="0"/>
              </a:rPr>
              <a:t> santé et de </a:t>
            </a:r>
            <a:r>
              <a:rPr lang="en-US" dirty="0" err="1">
                <a:latin typeface="Ubuntu" panose="020B0504030602030204" pitchFamily="34" charset="0"/>
              </a:rPr>
              <a:t>concourir</a:t>
            </a:r>
            <a:r>
              <a:rPr lang="en-US" dirty="0">
                <a:latin typeface="Ubuntu" panose="020B0504030602030204" pitchFamily="34" charset="0"/>
              </a:rPr>
              <a:t> à </a:t>
            </a:r>
            <a:r>
              <a:rPr lang="en-US" dirty="0" err="1">
                <a:latin typeface="Ubuntu" panose="020B0504030602030204" pitchFamily="34" charset="0"/>
              </a:rPr>
              <a:t>votre</a:t>
            </a:r>
            <a:r>
              <a:rPr lang="en-US" dirty="0">
                <a:latin typeface="Ubuntu" panose="020B0504030602030204" pitchFamily="34" charset="0"/>
              </a:rPr>
              <a:t> </a:t>
            </a:r>
            <a:r>
              <a:rPr lang="en-US" dirty="0" err="1">
                <a:latin typeface="Ubuntu" panose="020B0504030602030204" pitchFamily="34" charset="0"/>
              </a:rPr>
              <a:t>meilleur</a:t>
            </a:r>
            <a:r>
              <a:rPr lang="en-US" dirty="0">
                <a:latin typeface="Ubuntu" panose="020B0504030602030204" pitchFamily="34" charset="0"/>
              </a:rPr>
              <a:t> </a:t>
            </a:r>
            <a:r>
              <a:rPr lang="en-US" dirty="0" err="1">
                <a:latin typeface="Ubuntu" panose="020B0504030602030204" pitchFamily="34" charset="0"/>
              </a:rPr>
              <a:t>niveau</a:t>
            </a:r>
            <a:r>
              <a:rPr lang="en-US" dirty="0">
                <a:latin typeface="Ubuntu" panose="020B0504030602030204" pitchFamily="34" charset="0"/>
              </a:rPr>
              <a:t>.</a:t>
            </a:r>
          </a:p>
          <a:p>
            <a:pPr lvl="1">
              <a:lnSpc>
                <a:spcPct val="120000"/>
              </a:lnSpc>
            </a:pPr>
            <a:r>
              <a:rPr lang="en-US" dirty="0" err="1">
                <a:latin typeface="Ubuntu" panose="020B0504030602030204" pitchFamily="34" charset="0"/>
              </a:rPr>
              <a:t>Partagez</a:t>
            </a:r>
            <a:r>
              <a:rPr lang="en-US" dirty="0">
                <a:latin typeface="Ubuntu" panose="020B0504030602030204" pitchFamily="34" charset="0"/>
              </a:rPr>
              <a:t> </a:t>
            </a:r>
            <a:r>
              <a:rPr lang="en-US" dirty="0" err="1">
                <a:latin typeface="Ubuntu" panose="020B0504030602030204" pitchFamily="34" charset="0"/>
              </a:rPr>
              <a:t>vos</a:t>
            </a:r>
            <a:r>
              <a:rPr lang="en-US" dirty="0">
                <a:latin typeface="Ubuntu" panose="020B0504030602030204" pitchFamily="34" charset="0"/>
              </a:rPr>
              <a:t> </a:t>
            </a:r>
            <a:r>
              <a:rPr lang="en-US" dirty="0" err="1">
                <a:latin typeface="Ubuntu" panose="020B0504030602030204" pitchFamily="34" charset="0"/>
              </a:rPr>
              <a:t>expériences</a:t>
            </a:r>
            <a:r>
              <a:rPr lang="en-US" dirty="0">
                <a:latin typeface="Ubuntu" panose="020B0504030602030204" pitchFamily="34" charset="0"/>
              </a:rPr>
              <a:t> en </a:t>
            </a:r>
            <a:r>
              <a:rPr lang="en-US" dirty="0" err="1">
                <a:latin typeface="Ubuntu" panose="020B0504030602030204" pitchFamily="34" charset="0"/>
              </a:rPr>
              <a:t>matière</a:t>
            </a:r>
            <a:r>
              <a:rPr lang="en-US" dirty="0">
                <a:latin typeface="Ubuntu" panose="020B0504030602030204" pitchFamily="34" charset="0"/>
              </a:rPr>
              <a:t> de santé et de </a:t>
            </a:r>
            <a:r>
              <a:rPr lang="en-US" dirty="0" err="1">
                <a:latin typeface="Ubuntu" panose="020B0504030602030204" pitchFamily="34" charset="0"/>
              </a:rPr>
              <a:t>forme</a:t>
            </a:r>
            <a:r>
              <a:rPr lang="en-US" dirty="0">
                <a:latin typeface="Ubuntu" panose="020B0504030602030204" pitchFamily="34" charset="0"/>
              </a:rPr>
              <a:t> physique </a:t>
            </a:r>
            <a:r>
              <a:rPr lang="en-US" dirty="0" err="1">
                <a:latin typeface="Ubuntu" panose="020B0504030602030204" pitchFamily="34" charset="0"/>
              </a:rPr>
              <a:t>afin</a:t>
            </a:r>
            <a:r>
              <a:rPr lang="en-US" dirty="0">
                <a:latin typeface="Ubuntu" panose="020B0504030602030204" pitchFamily="34" charset="0"/>
              </a:rPr>
              <a:t> </a:t>
            </a:r>
            <a:r>
              <a:rPr lang="en-US" dirty="0" err="1">
                <a:latin typeface="Ubuntu" panose="020B0504030602030204" pitchFamily="34" charset="0"/>
              </a:rPr>
              <a:t>d'inspirer</a:t>
            </a:r>
            <a:r>
              <a:rPr lang="en-US" dirty="0">
                <a:latin typeface="Ubuntu" panose="020B0504030602030204" pitchFamily="34" charset="0"/>
              </a:rPr>
              <a:t> les </a:t>
            </a:r>
            <a:r>
              <a:rPr lang="en-US" dirty="0" err="1">
                <a:latin typeface="Ubuntu" panose="020B0504030602030204" pitchFamily="34" charset="0"/>
              </a:rPr>
              <a:t>autres</a:t>
            </a:r>
            <a:r>
              <a:rPr lang="en-US" dirty="0">
                <a:latin typeface="Ubuntu" panose="020B0504030602030204" pitchFamily="34" charset="0"/>
              </a:rPr>
              <a:t>.</a:t>
            </a:r>
          </a:p>
          <a:p>
            <a:pPr lvl="1">
              <a:lnSpc>
                <a:spcPct val="120000"/>
              </a:lnSpc>
            </a:pPr>
            <a:endParaRPr lang="en-US" dirty="0">
              <a:latin typeface="Ubuntu" panose="020B0504030602030204" pitchFamily="34" charset="0"/>
            </a:endParaRPr>
          </a:p>
          <a:p>
            <a:pPr>
              <a:lnSpc>
                <a:spcPct val="120000"/>
              </a:lnSpc>
            </a:pPr>
            <a:r>
              <a:rPr lang="en-US" dirty="0">
                <a:latin typeface="Ubuntu" panose="020B0504030602030204" pitchFamily="34" charset="0"/>
              </a:rPr>
              <a:t>Si </a:t>
            </a:r>
            <a:r>
              <a:rPr lang="en-US" dirty="0" err="1">
                <a:latin typeface="Ubuntu" panose="020B0504030602030204" pitchFamily="34" charset="0"/>
              </a:rPr>
              <a:t>vous</a:t>
            </a:r>
            <a:r>
              <a:rPr lang="en-US" dirty="0">
                <a:latin typeface="Ubuntu" panose="020B0504030602030204" pitchFamily="34" charset="0"/>
              </a:rPr>
              <a:t> </a:t>
            </a:r>
            <a:r>
              <a:rPr lang="en-US" dirty="0" err="1">
                <a:latin typeface="Ubuntu" panose="020B0504030602030204" pitchFamily="34" charset="0"/>
              </a:rPr>
              <a:t>vous</a:t>
            </a:r>
            <a:r>
              <a:rPr lang="en-US" dirty="0">
                <a:latin typeface="Ubuntu" panose="020B0504030602030204" pitchFamily="34" charset="0"/>
              </a:rPr>
              <a:t> </a:t>
            </a:r>
            <a:r>
              <a:rPr lang="en-US" dirty="0" err="1">
                <a:latin typeface="Ubuntu" panose="020B0504030602030204" pitchFamily="34" charset="0"/>
              </a:rPr>
              <a:t>adressez</a:t>
            </a:r>
            <a:r>
              <a:rPr lang="en-US" dirty="0">
                <a:latin typeface="Ubuntu" panose="020B0504030602030204" pitchFamily="34" charset="0"/>
              </a:rPr>
              <a:t> aux </a:t>
            </a:r>
            <a:r>
              <a:rPr lang="en-US" dirty="0" err="1">
                <a:latin typeface="Ubuntu" panose="020B0504030602030204" pitchFamily="34" charset="0"/>
              </a:rPr>
              <a:t>médias</a:t>
            </a:r>
            <a:r>
              <a:rPr lang="en-US" dirty="0">
                <a:latin typeface="Ubuntu" panose="020B0504030602030204" pitchFamily="34" charset="0"/>
              </a:rPr>
              <a:t> :</a:t>
            </a:r>
          </a:p>
          <a:p>
            <a:pPr lvl="1">
              <a:lnSpc>
                <a:spcPct val="120000"/>
              </a:lnSpc>
            </a:pPr>
            <a:r>
              <a:rPr lang="en-US" dirty="0" err="1">
                <a:latin typeface="Ubuntu" panose="020B0504030602030204" pitchFamily="34" charset="0"/>
              </a:rPr>
              <a:t>Continuez</a:t>
            </a:r>
            <a:r>
              <a:rPr lang="en-US" dirty="0">
                <a:latin typeface="Ubuntu" panose="020B0504030602030204" pitchFamily="34" charset="0"/>
              </a:rPr>
              <a:t> à </a:t>
            </a:r>
            <a:r>
              <a:rPr lang="en-US" dirty="0" err="1">
                <a:latin typeface="Ubuntu" panose="020B0504030602030204" pitchFamily="34" charset="0"/>
              </a:rPr>
              <a:t>couvrir</a:t>
            </a:r>
            <a:r>
              <a:rPr lang="en-US" dirty="0">
                <a:latin typeface="Ubuntu" panose="020B0504030602030204" pitchFamily="34" charset="0"/>
              </a:rPr>
              <a:t> et à faire </a:t>
            </a:r>
            <a:r>
              <a:rPr lang="en-US" dirty="0" err="1">
                <a:latin typeface="Ubuntu" panose="020B0504030602030204" pitchFamily="34" charset="0"/>
              </a:rPr>
              <a:t>connaître</a:t>
            </a:r>
            <a:r>
              <a:rPr lang="en-US" dirty="0">
                <a:latin typeface="Ubuntu" panose="020B0504030602030204" pitchFamily="34" charset="0"/>
              </a:rPr>
              <a:t> les </a:t>
            </a:r>
            <a:r>
              <a:rPr lang="en-US" dirty="0" err="1">
                <a:latin typeface="Ubuntu" panose="020B0504030602030204" pitchFamily="34" charset="0"/>
              </a:rPr>
              <a:t>programmes</a:t>
            </a:r>
            <a:r>
              <a:rPr lang="en-US" dirty="0">
                <a:latin typeface="Ubuntu" panose="020B0504030602030204" pitchFamily="34" charset="0"/>
              </a:rPr>
              <a:t> de santé de Special Olympics. </a:t>
            </a:r>
            <a:r>
              <a:rPr lang="en-US" dirty="0" err="1">
                <a:latin typeface="Ubuntu" panose="020B0504030602030204" pitchFamily="34" charset="0"/>
              </a:rPr>
              <a:t>Vous</a:t>
            </a:r>
            <a:r>
              <a:rPr lang="en-US" dirty="0">
                <a:latin typeface="Ubuntu" panose="020B0504030602030204" pitchFamily="34" charset="0"/>
              </a:rPr>
              <a:t> </a:t>
            </a:r>
            <a:r>
              <a:rPr lang="en-US" dirty="0" err="1">
                <a:latin typeface="Ubuntu" panose="020B0504030602030204" pitchFamily="34" charset="0"/>
              </a:rPr>
              <a:t>aidez</a:t>
            </a:r>
            <a:r>
              <a:rPr lang="en-US" dirty="0">
                <a:latin typeface="Ubuntu" panose="020B0504030602030204" pitchFamily="34" charset="0"/>
              </a:rPr>
              <a:t> Special Olympics à faire de </a:t>
            </a:r>
            <a:r>
              <a:rPr lang="en-US" b="1" dirty="0">
                <a:latin typeface="Ubuntu" panose="020B0504030602030204" pitchFamily="34" charset="0"/>
              </a:rPr>
              <a:t>#</a:t>
            </a:r>
            <a:r>
              <a:rPr lang="en-US" b="1" dirty="0" err="1">
                <a:latin typeface="Ubuntu" panose="020B0504030602030204" pitchFamily="34" charset="0"/>
              </a:rPr>
              <a:t>inclusivehealth</a:t>
            </a:r>
            <a:r>
              <a:rPr lang="en-US" b="1" dirty="0">
                <a:latin typeface="Ubuntu" panose="020B0504030602030204" pitchFamily="34" charset="0"/>
              </a:rPr>
              <a:t> </a:t>
            </a:r>
            <a:r>
              <a:rPr lang="en-US" dirty="0">
                <a:latin typeface="Ubuntu" panose="020B0504030602030204" pitchFamily="34" charset="0"/>
              </a:rPr>
              <a:t>(santé inclusive) </a:t>
            </a:r>
            <a:r>
              <a:rPr lang="en-US" dirty="0" err="1">
                <a:latin typeface="Ubuntu" panose="020B0504030602030204" pitchFamily="34" charset="0"/>
              </a:rPr>
              <a:t>une</a:t>
            </a:r>
            <a:r>
              <a:rPr lang="en-US" dirty="0">
                <a:latin typeface="Ubuntu" panose="020B0504030602030204" pitchFamily="34" charset="0"/>
              </a:rPr>
              <a:t> </a:t>
            </a:r>
            <a:r>
              <a:rPr lang="en-US" dirty="0" err="1">
                <a:latin typeface="Ubuntu" panose="020B0504030602030204" pitchFamily="34" charset="0"/>
              </a:rPr>
              <a:t>réalité</a:t>
            </a:r>
            <a:r>
              <a:rPr lang="en-US" dirty="0">
                <a:latin typeface="Ubuntu" panose="020B0504030602030204" pitchFamily="34" charset="0"/>
              </a:rPr>
              <a:t>.</a:t>
            </a:r>
          </a:p>
          <a:p>
            <a:pPr marL="457200" lvl="1" indent="0">
              <a:lnSpc>
                <a:spcPct val="120000"/>
              </a:lnSpc>
              <a:buNone/>
            </a:pPr>
            <a:endParaRPr lang="en-US" dirty="0">
              <a:latin typeface="Ubuntu" panose="020B0504030602030204" pitchFamily="34" charset="0"/>
            </a:endParaRPr>
          </a:p>
          <a:p>
            <a:pPr>
              <a:lnSpc>
                <a:spcPct val="120000"/>
              </a:lnSpc>
            </a:pPr>
            <a:r>
              <a:rPr lang="en-US" dirty="0" err="1">
                <a:latin typeface="Ubuntu" panose="020B0504030602030204" pitchFamily="34" charset="0"/>
              </a:rPr>
              <a:t>Consultez</a:t>
            </a:r>
            <a:r>
              <a:rPr lang="en-US" dirty="0">
                <a:latin typeface="Ubuntu" panose="020B0504030602030204" pitchFamily="34" charset="0"/>
              </a:rPr>
              <a:t> le site SpecialOlympics.org et </a:t>
            </a:r>
            <a:r>
              <a:rPr lang="en-US" dirty="0" err="1">
                <a:latin typeface="Ubuntu" panose="020B0504030602030204" pitchFamily="34" charset="0"/>
              </a:rPr>
              <a:t>suivez</a:t>
            </a:r>
            <a:r>
              <a:rPr lang="en-US" dirty="0">
                <a:latin typeface="Ubuntu" panose="020B0504030602030204" pitchFamily="34" charset="0"/>
              </a:rPr>
              <a:t> @</a:t>
            </a:r>
            <a:r>
              <a:rPr lang="en-US" dirty="0" err="1">
                <a:latin typeface="Ubuntu" panose="020B0504030602030204" pitchFamily="34" charset="0"/>
              </a:rPr>
              <a:t>SpecialOlympics</a:t>
            </a:r>
            <a:r>
              <a:rPr lang="en-US" dirty="0">
                <a:latin typeface="Ubuntu" panose="020B0504030602030204" pitchFamily="34" charset="0"/>
              </a:rPr>
              <a:t> </a:t>
            </a:r>
            <a:r>
              <a:rPr lang="en-US" dirty="0" err="1">
                <a:latin typeface="Ubuntu" panose="020B0504030602030204" pitchFamily="34" charset="0"/>
              </a:rPr>
              <a:t>sur</a:t>
            </a:r>
            <a:r>
              <a:rPr lang="en-US" dirty="0">
                <a:latin typeface="Ubuntu" panose="020B0504030602030204" pitchFamily="34" charset="0"/>
              </a:rPr>
              <a:t> les </a:t>
            </a:r>
            <a:r>
              <a:rPr lang="en-US" dirty="0" err="1">
                <a:latin typeface="Ubuntu" panose="020B0504030602030204" pitchFamily="34" charset="0"/>
              </a:rPr>
              <a:t>médias</a:t>
            </a:r>
            <a:r>
              <a:rPr lang="en-US" dirty="0">
                <a:latin typeface="Ubuntu" panose="020B0504030602030204" pitchFamily="34" charset="0"/>
              </a:rPr>
              <a:t> </a:t>
            </a:r>
            <a:r>
              <a:rPr lang="en-US" dirty="0" err="1">
                <a:latin typeface="Ubuntu" panose="020B0504030602030204" pitchFamily="34" charset="0"/>
              </a:rPr>
              <a:t>sociaux</a:t>
            </a:r>
            <a:r>
              <a:rPr lang="en-US" dirty="0">
                <a:latin typeface="Ubuntu" panose="020B0504030602030204" pitchFamily="34" charset="0"/>
              </a:rPr>
              <a:t> pour </a:t>
            </a:r>
            <a:r>
              <a:rPr lang="en-US" dirty="0" err="1">
                <a:latin typeface="Ubuntu" panose="020B0504030602030204" pitchFamily="34" charset="0"/>
              </a:rPr>
              <a:t>être</a:t>
            </a:r>
            <a:r>
              <a:rPr lang="en-US" dirty="0">
                <a:latin typeface="Ubuntu" panose="020B0504030602030204" pitchFamily="34" charset="0"/>
              </a:rPr>
              <a:t> </a:t>
            </a:r>
            <a:r>
              <a:rPr lang="en-US" dirty="0" err="1">
                <a:latin typeface="Ubuntu" panose="020B0504030602030204" pitchFamily="34" charset="0"/>
              </a:rPr>
              <a:t>mieux</a:t>
            </a:r>
            <a:r>
              <a:rPr lang="en-US" dirty="0">
                <a:latin typeface="Ubuntu" panose="020B0504030602030204" pitchFamily="34" charset="0"/>
              </a:rPr>
              <a:t> </a:t>
            </a:r>
            <a:r>
              <a:rPr lang="en-US" dirty="0" err="1">
                <a:latin typeface="Ubuntu" panose="020B0504030602030204" pitchFamily="34" charset="0"/>
              </a:rPr>
              <a:t>informé</a:t>
            </a:r>
            <a:r>
              <a:rPr lang="en-US" dirty="0">
                <a:latin typeface="Ubuntu" panose="020B0504030602030204" pitchFamily="34" charset="0"/>
              </a:rPr>
              <a:t> </a:t>
            </a:r>
            <a:r>
              <a:rPr lang="en-US" dirty="0" err="1">
                <a:latin typeface="Ubuntu" panose="020B0504030602030204" pitchFamily="34" charset="0"/>
              </a:rPr>
              <a:t>sur</a:t>
            </a:r>
            <a:r>
              <a:rPr lang="en-US" dirty="0">
                <a:latin typeface="Ubuntu" panose="020B0504030602030204" pitchFamily="34" charset="0"/>
              </a:rPr>
              <a:t> les </a:t>
            </a:r>
            <a:r>
              <a:rPr lang="en-US" dirty="0" err="1">
                <a:latin typeface="Ubuntu" panose="020B0504030602030204" pitchFamily="34" charset="0"/>
              </a:rPr>
              <a:t>dernières</a:t>
            </a:r>
            <a:r>
              <a:rPr lang="en-US" dirty="0">
                <a:latin typeface="Ubuntu" panose="020B0504030602030204" pitchFamily="34" charset="0"/>
              </a:rPr>
              <a:t> </a:t>
            </a:r>
            <a:r>
              <a:rPr lang="en-US" dirty="0" err="1">
                <a:latin typeface="Ubuntu" panose="020B0504030602030204" pitchFamily="34" charset="0"/>
              </a:rPr>
              <a:t>ressources</a:t>
            </a:r>
            <a:r>
              <a:rPr lang="en-US" dirty="0">
                <a:latin typeface="Ubuntu" panose="020B0504030602030204" pitchFamily="34" charset="0"/>
              </a:rPr>
              <a:t> en </a:t>
            </a:r>
            <a:r>
              <a:rPr lang="en-US" dirty="0" err="1">
                <a:latin typeface="Ubuntu" panose="020B0504030602030204" pitchFamily="34" charset="0"/>
              </a:rPr>
              <a:t>matière</a:t>
            </a:r>
            <a:r>
              <a:rPr lang="en-US" dirty="0">
                <a:latin typeface="Ubuntu" panose="020B0504030602030204" pitchFamily="34" charset="0"/>
              </a:rPr>
              <a:t> de santé et de </a:t>
            </a:r>
            <a:r>
              <a:rPr lang="en-US" dirty="0" err="1">
                <a:latin typeface="Ubuntu" panose="020B0504030602030204" pitchFamily="34" charset="0"/>
              </a:rPr>
              <a:t>forme</a:t>
            </a:r>
            <a:r>
              <a:rPr lang="en-US" dirty="0">
                <a:latin typeface="Ubuntu" panose="020B0504030602030204" pitchFamily="34" charset="0"/>
              </a:rPr>
              <a:t> Physique. </a:t>
            </a:r>
          </a:p>
        </p:txBody>
      </p:sp>
    </p:spTree>
    <p:extLst>
      <p:ext uri="{BB962C8B-B14F-4D97-AF65-F5344CB8AC3E}">
        <p14:creationId xmlns:p14="http://schemas.microsoft.com/office/powerpoint/2010/main" val="3690647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Les journalistes couvrent plus d'un domaine</a:t>
            </a:r>
          </a:p>
          <a:p>
            <a:pPr marL="259775" indent="-259775">
              <a:buFontTx/>
              <a:buChar char="-"/>
            </a:pPr>
            <a:r>
              <a:rPr lang="en-US" sz="1636">
                <a:solidFill>
                  <a:schemeClr val="bg1"/>
                </a:solidFill>
                <a:latin typeface="Ubuntu Light"/>
                <a:cs typeface="Ubuntu Light"/>
              </a:rPr>
              <a:t>Il ne s'agit pas seulement de publier un article, mais aussi de tweeter toute la journée, de rédiger un blog, de prendre des vidéos...</a:t>
            </a:r>
          </a:p>
          <a:p>
            <a:pPr marL="259775" indent="-259775">
              <a:buFontTx/>
              <a:buChar char="-"/>
            </a:pPr>
            <a:r>
              <a:rPr lang="en-US" sz="1636">
                <a:solidFill>
                  <a:schemeClr val="bg1"/>
                </a:solidFill>
                <a:latin typeface="Ubuntu Light"/>
                <a:cs typeface="Ubuntu Light"/>
              </a:rPr>
              <a:t>Nous vivons dans un environnement d'information 24 heures sur 24</a:t>
            </a:r>
          </a:p>
          <a:p>
            <a:pPr marL="259775" indent="-259775">
              <a:buFontTx/>
              <a:buChar char="-"/>
            </a:pPr>
            <a:r>
              <a:rPr lang="en-US" sz="1636">
                <a:solidFill>
                  <a:schemeClr val="bg1"/>
                </a:solidFill>
                <a:latin typeface="Ubuntu Light"/>
                <a:cs typeface="Ubuntu Light"/>
              </a:rPr>
              <a:t>La concurrence est féroce pour le contenu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dirty="0" err="1"/>
              <a:t>Conseils</a:t>
            </a:r>
            <a:r>
              <a:rPr lang="en-US" dirty="0"/>
              <a:t> pour </a:t>
            </a:r>
            <a:r>
              <a:rPr lang="en-US" dirty="0" err="1"/>
              <a:t>l‘interview</a:t>
            </a:r>
            <a:endParaRPr lang="en-US" dirty="0"/>
          </a:p>
        </p:txBody>
      </p:sp>
      <p:sp>
        <p:nvSpPr>
          <p:cNvPr id="6" name="Content Placeholder 5"/>
          <p:cNvSpPr>
            <a:spLocks noGrp="1"/>
          </p:cNvSpPr>
          <p:nvPr>
            <p:ph idx="1"/>
          </p:nvPr>
        </p:nvSpPr>
        <p:spPr>
          <a:xfrm>
            <a:off x="262890" y="1327727"/>
            <a:ext cx="8423910" cy="4817041"/>
          </a:xfrm>
        </p:spPr>
        <p:txBody>
          <a:bodyPr>
            <a:noAutofit/>
          </a:bodyPr>
          <a:lstStyle/>
          <a:p>
            <a:endParaRPr lang="en-US" dirty="0"/>
          </a:p>
          <a:p>
            <a:r>
              <a:rPr lang="en-US" sz="2400" dirty="0" err="1">
                <a:latin typeface="Ubuntu" panose="020B0504030602030204" pitchFamily="34" charset="0"/>
              </a:rPr>
              <a:t>Soyez</a:t>
            </a:r>
            <a:r>
              <a:rPr lang="en-US" sz="2400" dirty="0">
                <a:latin typeface="Ubuntu" panose="020B0504030602030204" pitchFamily="34" charset="0"/>
              </a:rPr>
              <a:t> </a:t>
            </a:r>
            <a:r>
              <a:rPr lang="en-US" sz="2400" dirty="0" err="1">
                <a:latin typeface="Ubuntu" panose="020B0504030602030204" pitchFamily="34" charset="0"/>
              </a:rPr>
              <a:t>vous-même</a:t>
            </a:r>
            <a:r>
              <a:rPr lang="en-US" sz="2400" dirty="0">
                <a:latin typeface="Ubuntu" panose="020B0504030602030204" pitchFamily="34" charset="0"/>
              </a:rPr>
              <a:t> !</a:t>
            </a:r>
          </a:p>
          <a:p>
            <a:r>
              <a:rPr lang="en-US" sz="2400" dirty="0" err="1">
                <a:latin typeface="Ubuntu" panose="020B0504030602030204" pitchFamily="34" charset="0"/>
              </a:rPr>
              <a:t>Préparez-vous</a:t>
            </a:r>
            <a:r>
              <a:rPr lang="en-US" sz="2400" dirty="0">
                <a:latin typeface="Ubuntu" panose="020B0504030602030204" pitchFamily="34" charset="0"/>
              </a:rPr>
              <a:t>, </a:t>
            </a:r>
            <a:r>
              <a:rPr lang="en-US" sz="2400" dirty="0" err="1">
                <a:latin typeface="Ubuntu" panose="020B0504030602030204" pitchFamily="34" charset="0"/>
              </a:rPr>
              <a:t>assurez-vous</a:t>
            </a:r>
            <a:r>
              <a:rPr lang="en-US" sz="2400" dirty="0">
                <a:latin typeface="Ubuntu" panose="020B0504030602030204" pitchFamily="34" charset="0"/>
              </a:rPr>
              <a:t> de </a:t>
            </a:r>
            <a:r>
              <a:rPr lang="en-US" sz="2400" dirty="0" err="1">
                <a:latin typeface="Ubuntu" panose="020B0504030602030204" pitchFamily="34" charset="0"/>
              </a:rPr>
              <a:t>connaître</a:t>
            </a:r>
            <a:r>
              <a:rPr lang="en-US" sz="2400" dirty="0">
                <a:latin typeface="Ubuntu" panose="020B0504030602030204" pitchFamily="34" charset="0"/>
              </a:rPr>
              <a:t> les </a:t>
            </a:r>
            <a:r>
              <a:rPr lang="en-US" sz="2400" dirty="0" err="1">
                <a:latin typeface="Ubuntu" panose="020B0504030602030204" pitchFamily="34" charset="0"/>
              </a:rPr>
              <a:t>faits</a:t>
            </a:r>
            <a:r>
              <a:rPr lang="en-US" sz="2400" dirty="0">
                <a:latin typeface="Ubuntu" panose="020B0504030602030204" pitchFamily="34" charset="0"/>
              </a:rPr>
              <a:t> et </a:t>
            </a:r>
            <a:r>
              <a:rPr lang="en-US" sz="2400" dirty="0" err="1">
                <a:latin typeface="Ubuntu" panose="020B0504030602030204" pitchFamily="34" charset="0"/>
              </a:rPr>
              <a:t>vos</a:t>
            </a:r>
            <a:r>
              <a:rPr lang="en-US" sz="2400" dirty="0">
                <a:latin typeface="Ubuntu" panose="020B0504030602030204" pitchFamily="34" charset="0"/>
              </a:rPr>
              <a:t> messages !</a:t>
            </a:r>
          </a:p>
          <a:p>
            <a:r>
              <a:rPr lang="en-US" sz="2400" dirty="0" err="1">
                <a:latin typeface="Ubuntu" panose="020B0504030602030204" pitchFamily="34" charset="0"/>
              </a:rPr>
              <a:t>Essayez</a:t>
            </a:r>
            <a:r>
              <a:rPr lang="en-US" sz="2400" dirty="0">
                <a:latin typeface="Ubuntu" panose="020B0504030602030204" pitchFamily="34" charset="0"/>
              </a:rPr>
              <a:t> de porter un logo Special Olympics (</a:t>
            </a:r>
            <a:r>
              <a:rPr lang="en-US" sz="2400" dirty="0" err="1">
                <a:latin typeface="Ubuntu" panose="020B0504030602030204" pitchFamily="34" charset="0"/>
              </a:rPr>
              <a:t>sur</a:t>
            </a:r>
            <a:r>
              <a:rPr lang="en-US" sz="2400" dirty="0">
                <a:latin typeface="Ubuntu" panose="020B0504030602030204" pitchFamily="34" charset="0"/>
              </a:rPr>
              <a:t> un tee-shirt, un pin's </a:t>
            </a:r>
            <a:r>
              <a:rPr lang="en-US" sz="2400" dirty="0" err="1">
                <a:latin typeface="Ubuntu" panose="020B0504030602030204" pitchFamily="34" charset="0"/>
              </a:rPr>
              <a:t>ou</a:t>
            </a:r>
            <a:r>
              <a:rPr lang="en-US" sz="2400" dirty="0">
                <a:latin typeface="Ubuntu" panose="020B0504030602030204" pitchFamily="34" charset="0"/>
              </a:rPr>
              <a:t> </a:t>
            </a:r>
            <a:r>
              <a:rPr lang="en-US" sz="2400" dirty="0" err="1">
                <a:latin typeface="Ubuntu" panose="020B0504030602030204" pitchFamily="34" charset="0"/>
              </a:rPr>
              <a:t>une</a:t>
            </a:r>
            <a:r>
              <a:rPr lang="en-US" sz="2400" dirty="0">
                <a:latin typeface="Ubuntu" panose="020B0504030602030204" pitchFamily="34" charset="0"/>
              </a:rPr>
              <a:t> </a:t>
            </a:r>
            <a:r>
              <a:rPr lang="en-US" sz="2400" dirty="0" err="1">
                <a:latin typeface="Ubuntu" panose="020B0504030602030204" pitchFamily="34" charset="0"/>
              </a:rPr>
              <a:t>médaille</a:t>
            </a:r>
            <a:r>
              <a:rPr lang="en-US" sz="2400" dirty="0">
                <a:latin typeface="Ubuntu" panose="020B0504030602030204" pitchFamily="34" charset="0"/>
              </a:rPr>
              <a:t>).</a:t>
            </a:r>
          </a:p>
          <a:p>
            <a:r>
              <a:rPr lang="en-US" sz="2400" dirty="0" err="1">
                <a:latin typeface="Ubuntu" panose="020B0504030602030204" pitchFamily="34" charset="0"/>
              </a:rPr>
              <a:t>Soyez</a:t>
            </a:r>
            <a:r>
              <a:rPr lang="en-US" sz="2400" dirty="0">
                <a:latin typeface="Ubuntu" panose="020B0504030602030204" pitchFamily="34" charset="0"/>
              </a:rPr>
              <a:t> </a:t>
            </a:r>
            <a:r>
              <a:rPr lang="en-US" sz="2400" dirty="0" err="1">
                <a:latin typeface="Ubuntu" panose="020B0504030602030204" pitchFamily="34" charset="0"/>
              </a:rPr>
              <a:t>positif</a:t>
            </a:r>
            <a:r>
              <a:rPr lang="en-US" sz="2400" dirty="0">
                <a:latin typeface="Ubuntu" panose="020B0504030602030204" pitchFamily="34" charset="0"/>
              </a:rPr>
              <a:t> et </a:t>
            </a:r>
            <a:r>
              <a:rPr lang="en-US" sz="2400" dirty="0" err="1">
                <a:latin typeface="Ubuntu" panose="020B0504030602030204" pitchFamily="34" charset="0"/>
              </a:rPr>
              <a:t>énergique</a:t>
            </a:r>
            <a:endParaRPr lang="en-US" sz="2400" dirty="0">
              <a:latin typeface="Ubuntu" panose="020B0504030602030204" pitchFamily="34" charset="0"/>
            </a:endParaRPr>
          </a:p>
          <a:p>
            <a:r>
              <a:rPr lang="en-US" sz="2400" dirty="0" err="1">
                <a:latin typeface="Ubuntu" panose="020B0504030602030204" pitchFamily="34" charset="0"/>
              </a:rPr>
              <a:t>Rappelez-vous</a:t>
            </a:r>
            <a:r>
              <a:rPr lang="en-US" sz="2400" dirty="0">
                <a:latin typeface="Ubuntu" panose="020B0504030602030204" pitchFamily="34" charset="0"/>
              </a:rPr>
              <a:t> </a:t>
            </a:r>
            <a:r>
              <a:rPr lang="en-US" sz="2400" dirty="0" err="1">
                <a:latin typeface="Ubuntu" panose="020B0504030602030204" pitchFamily="34" charset="0"/>
              </a:rPr>
              <a:t>que</a:t>
            </a:r>
            <a:r>
              <a:rPr lang="en-US" sz="2400" dirty="0">
                <a:latin typeface="Ubuntu" panose="020B0504030602030204" pitchFamily="34" charset="0"/>
              </a:rPr>
              <a:t> </a:t>
            </a:r>
            <a:r>
              <a:rPr lang="en-US" sz="2400" dirty="0" err="1">
                <a:latin typeface="Ubuntu" panose="020B0504030602030204" pitchFamily="34" charset="0"/>
              </a:rPr>
              <a:t>vous</a:t>
            </a:r>
            <a:r>
              <a:rPr lang="en-US" sz="2400" dirty="0">
                <a:latin typeface="Ubuntu" panose="020B0504030602030204" pitchFamily="34" charset="0"/>
              </a:rPr>
              <a:t> </a:t>
            </a:r>
            <a:r>
              <a:rPr lang="en-US" sz="2400" dirty="0" err="1">
                <a:latin typeface="Ubuntu" panose="020B0504030602030204" pitchFamily="34" charset="0"/>
              </a:rPr>
              <a:t>êtes</a:t>
            </a:r>
            <a:r>
              <a:rPr lang="en-US" sz="2400" dirty="0">
                <a:latin typeface="Ubuntu" panose="020B0504030602030204" pitchFamily="34" charset="0"/>
              </a:rPr>
              <a:t> </a:t>
            </a:r>
            <a:r>
              <a:rPr lang="en-US" sz="2400" dirty="0" err="1">
                <a:latin typeface="Ubuntu" panose="020B0504030602030204" pitchFamily="34" charset="0"/>
              </a:rPr>
              <a:t>toujours</a:t>
            </a:r>
            <a:r>
              <a:rPr lang="en-US" sz="2400" dirty="0">
                <a:latin typeface="Ubuntu" panose="020B0504030602030204" pitchFamily="34" charset="0"/>
              </a:rPr>
              <a:t> </a:t>
            </a:r>
            <a:r>
              <a:rPr lang="en-US" sz="2400" dirty="0" err="1">
                <a:latin typeface="Ubuntu" panose="020B0504030602030204" pitchFamily="34" charset="0"/>
              </a:rPr>
              <a:t>enregistré</a:t>
            </a:r>
            <a:r>
              <a:rPr lang="en-US" sz="2400" dirty="0">
                <a:latin typeface="Ubuntu" panose="020B0504030602030204" pitchFamily="34" charset="0"/>
              </a:rPr>
              <a:t> - </a:t>
            </a:r>
            <a:r>
              <a:rPr lang="en-US" sz="2400" dirty="0" err="1">
                <a:latin typeface="Ubuntu" panose="020B0504030602030204" pitchFamily="34" charset="0"/>
              </a:rPr>
              <a:t>si</a:t>
            </a:r>
            <a:r>
              <a:rPr lang="en-US" sz="2400" dirty="0">
                <a:latin typeface="Ubuntu" panose="020B0504030602030204" pitchFamily="34" charset="0"/>
              </a:rPr>
              <a:t> </a:t>
            </a:r>
            <a:r>
              <a:rPr lang="en-US" sz="2400" dirty="0" err="1">
                <a:latin typeface="Ubuntu" panose="020B0504030602030204" pitchFamily="34" charset="0"/>
              </a:rPr>
              <a:t>vous</a:t>
            </a:r>
            <a:r>
              <a:rPr lang="en-US" sz="2400" dirty="0">
                <a:latin typeface="Ubuntu" panose="020B0504030602030204" pitchFamily="34" charset="0"/>
              </a:rPr>
              <a:t> </a:t>
            </a:r>
            <a:r>
              <a:rPr lang="en-US" sz="2400" dirty="0" err="1">
                <a:latin typeface="Ubuntu" panose="020B0504030602030204" pitchFamily="34" charset="0"/>
              </a:rPr>
              <a:t>n'êtes</a:t>
            </a:r>
            <a:r>
              <a:rPr lang="en-US" sz="2400" dirty="0">
                <a:latin typeface="Ubuntu" panose="020B0504030602030204" pitchFamily="34" charset="0"/>
              </a:rPr>
              <a:t> pas </a:t>
            </a:r>
            <a:r>
              <a:rPr lang="en-US" sz="2400" dirty="0" err="1">
                <a:latin typeface="Ubuntu" panose="020B0504030602030204" pitchFamily="34" charset="0"/>
              </a:rPr>
              <a:t>sûr</a:t>
            </a:r>
            <a:r>
              <a:rPr lang="en-US" sz="2400" dirty="0">
                <a:latin typeface="Ubuntu" panose="020B0504030602030204" pitchFamily="34" charset="0"/>
              </a:rPr>
              <a:t> d'un fait, ne le </a:t>
            </a:r>
            <a:r>
              <a:rPr lang="en-US" sz="2400" dirty="0" err="1">
                <a:latin typeface="Ubuntu" panose="020B0504030602030204" pitchFamily="34" charset="0"/>
              </a:rPr>
              <a:t>dites</a:t>
            </a:r>
            <a:r>
              <a:rPr lang="en-US" sz="2400" dirty="0">
                <a:latin typeface="Ubuntu" panose="020B0504030602030204" pitchFamily="34" charset="0"/>
              </a:rPr>
              <a:t> pas.</a:t>
            </a:r>
          </a:p>
          <a:p>
            <a:r>
              <a:rPr lang="en-US" sz="2400" dirty="0" err="1">
                <a:latin typeface="Ubuntu" panose="020B0504030602030204" pitchFamily="34" charset="0"/>
              </a:rPr>
              <a:t>N'oubliez</a:t>
            </a:r>
            <a:r>
              <a:rPr lang="en-US" sz="2400" dirty="0">
                <a:latin typeface="Ubuntu" panose="020B0504030602030204" pitchFamily="34" charset="0"/>
              </a:rPr>
              <a:t> pas </a:t>
            </a:r>
            <a:r>
              <a:rPr lang="en-US" sz="2400" dirty="0" err="1">
                <a:latin typeface="Ubuntu" panose="020B0504030602030204" pitchFamily="34" charset="0"/>
              </a:rPr>
              <a:t>que</a:t>
            </a:r>
            <a:r>
              <a:rPr lang="en-US" sz="2400" dirty="0">
                <a:latin typeface="Ubuntu" panose="020B0504030602030204" pitchFamily="34" charset="0"/>
              </a:rPr>
              <a:t> </a:t>
            </a:r>
            <a:r>
              <a:rPr lang="en-US" sz="2400" dirty="0" err="1">
                <a:latin typeface="Ubuntu" panose="020B0504030602030204" pitchFamily="34" charset="0"/>
              </a:rPr>
              <a:t>vous</a:t>
            </a:r>
            <a:r>
              <a:rPr lang="en-US" sz="2400" dirty="0">
                <a:latin typeface="Ubuntu" panose="020B0504030602030204" pitchFamily="34" charset="0"/>
              </a:rPr>
              <a:t> </a:t>
            </a:r>
            <a:r>
              <a:rPr lang="en-US" sz="2400" dirty="0" err="1">
                <a:latin typeface="Ubuntu" panose="020B0504030602030204" pitchFamily="34" charset="0"/>
              </a:rPr>
              <a:t>jouez</a:t>
            </a:r>
            <a:r>
              <a:rPr lang="en-US" sz="2400" dirty="0">
                <a:latin typeface="Ubuntu" panose="020B0504030602030204" pitchFamily="34" charset="0"/>
              </a:rPr>
              <a:t> un </a:t>
            </a:r>
            <a:r>
              <a:rPr lang="en-US" sz="2400" dirty="0" err="1">
                <a:latin typeface="Ubuntu" panose="020B0504030602030204" pitchFamily="34" charset="0"/>
              </a:rPr>
              <a:t>rôle</a:t>
            </a:r>
            <a:r>
              <a:rPr lang="en-US" sz="2400" dirty="0">
                <a:latin typeface="Ubuntu" panose="020B0504030602030204" pitchFamily="34" charset="0"/>
              </a:rPr>
              <a:t> important au </a:t>
            </a:r>
            <a:r>
              <a:rPr lang="en-US" sz="2400" dirty="0" err="1">
                <a:latin typeface="Ubuntu" panose="020B0504030602030204" pitchFamily="34" charset="0"/>
              </a:rPr>
              <a:t>sein</a:t>
            </a:r>
            <a:r>
              <a:rPr lang="en-US" sz="2400" dirty="0">
                <a:latin typeface="Ubuntu" panose="020B0504030602030204" pitchFamily="34" charset="0"/>
              </a:rPr>
              <a:t> de Special Olympics....</a:t>
            </a:r>
            <a:r>
              <a:rPr lang="en-US" sz="2400" dirty="0" err="1">
                <a:latin typeface="Ubuntu" panose="020B0504030602030204" pitchFamily="34" charset="0"/>
              </a:rPr>
              <a:t>évitez</a:t>
            </a:r>
            <a:r>
              <a:rPr lang="en-US" sz="2400" dirty="0">
                <a:latin typeface="Ubuntu" panose="020B0504030602030204" pitchFamily="34" charset="0"/>
              </a:rPr>
              <a:t> </a:t>
            </a:r>
            <a:r>
              <a:rPr lang="en-US" sz="2400" dirty="0" err="1">
                <a:latin typeface="Ubuntu" panose="020B0504030602030204" pitchFamily="34" charset="0"/>
              </a:rPr>
              <a:t>surtout</a:t>
            </a:r>
            <a:r>
              <a:rPr lang="en-US" sz="2400" dirty="0">
                <a:latin typeface="Ubuntu" panose="020B0504030602030204" pitchFamily="34" charset="0"/>
              </a:rPr>
              <a:t> d’être sous </a:t>
            </a:r>
            <a:r>
              <a:rPr lang="en-US" sz="2400" dirty="0" err="1">
                <a:latin typeface="Ubuntu" panose="020B0504030602030204" pitchFamily="34" charset="0"/>
              </a:rPr>
              <a:t>pression</a:t>
            </a:r>
            <a:r>
              <a:rPr lang="en-US" sz="2400" dirty="0">
                <a:latin typeface="Ubuntu" panose="020B0504030602030204" pitchFamily="34" charset="0"/>
              </a:rPr>
              <a:t> !</a:t>
            </a:r>
          </a:p>
          <a:p>
            <a:endParaRPr lang="en-US" dirty="0"/>
          </a:p>
          <a:p>
            <a:endParaRPr lang="en-US" dirty="0"/>
          </a:p>
          <a:p>
            <a:endParaRPr lang="en-US" dirty="0"/>
          </a:p>
        </p:txBody>
      </p:sp>
    </p:spTree>
    <p:extLst>
      <p:ext uri="{BB962C8B-B14F-4D97-AF65-F5344CB8AC3E}">
        <p14:creationId xmlns:p14="http://schemas.microsoft.com/office/powerpoint/2010/main" val="2361681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169101" y="591413"/>
            <a:ext cx="8229600" cy="357909"/>
          </a:xfrm>
        </p:spPr>
        <p:txBody>
          <a:bodyPr>
            <a:noAutofit/>
          </a:bodyPr>
          <a:lstStyle/>
          <a:p>
            <a:r>
              <a:rPr lang="en-US" sz="3600" dirty="0"/>
              <a:t>Comment faire </a:t>
            </a:r>
            <a:r>
              <a:rPr lang="en-US" sz="3600" dirty="0" err="1"/>
              <a:t>parler</a:t>
            </a:r>
            <a:r>
              <a:rPr lang="en-US" sz="3600" dirty="0"/>
              <a:t> de </a:t>
            </a:r>
            <a:r>
              <a:rPr lang="en-US" sz="3600" dirty="0" err="1"/>
              <a:t>soi</a:t>
            </a:r>
            <a:endParaRPr lang="en-US" sz="3600" dirty="0"/>
          </a:p>
        </p:txBody>
      </p:sp>
      <p:sp>
        <p:nvSpPr>
          <p:cNvPr id="21" name="Content Placeholder 5"/>
          <p:cNvSpPr>
            <a:spLocks noGrp="1"/>
          </p:cNvSpPr>
          <p:nvPr>
            <p:ph idx="1"/>
          </p:nvPr>
        </p:nvSpPr>
        <p:spPr>
          <a:xfrm>
            <a:off x="450937" y="2119587"/>
            <a:ext cx="8229600" cy="3840211"/>
          </a:xfrm>
        </p:spPr>
        <p:txBody>
          <a:bodyPr>
            <a:normAutofit fontScale="92500" lnSpcReduction="10000"/>
          </a:bodyPr>
          <a:lstStyle/>
          <a:p>
            <a:endParaRPr lang="en-US"/>
          </a:p>
          <a:p>
            <a:pPr>
              <a:spcAft>
                <a:spcPts val="600"/>
              </a:spcAft>
            </a:pPr>
            <a:r>
              <a:rPr lang="en-US">
                <a:latin typeface="Ubuntu" panose="020B0504030602030204" pitchFamily="34" charset="0"/>
              </a:rPr>
              <a:t>Partagez des photos avec votre Programme local et rédigez un article sur votre expérience en matière de santé.</a:t>
            </a:r>
          </a:p>
          <a:p>
            <a:pPr>
              <a:spcAft>
                <a:spcPts val="600"/>
              </a:spcAft>
            </a:pPr>
            <a:r>
              <a:rPr lang="en-US">
                <a:latin typeface="Ubuntu" panose="020B0504030602030204" pitchFamily="34" charset="0"/>
              </a:rPr>
              <a:t>Si vous êtes sur les médias sociaux, partagez votre histoire de santé de Special Olympics avec des photos.</a:t>
            </a:r>
          </a:p>
          <a:p>
            <a:r>
              <a:rPr lang="en-US">
                <a:latin typeface="Ubuntu" panose="020B0504030602030204" pitchFamily="34" charset="0"/>
              </a:rPr>
              <a:t>Alertez votre Programme local lorsque vous faites quelque chose afin qu'il puisse vous aider à obtenir une couverture</a:t>
            </a:r>
          </a:p>
          <a:p>
            <a:pPr marL="0" indent="0">
              <a:buNone/>
            </a:pPr>
            <a:endParaRPr lang="en-US"/>
          </a:p>
          <a:p>
            <a:endParaRPr lang="en-US"/>
          </a:p>
          <a:p>
            <a:endParaRPr lang="en-US"/>
          </a:p>
          <a:p>
            <a:endParaRPr lang="en-US"/>
          </a:p>
          <a:p>
            <a:endParaRPr lang="en-US"/>
          </a:p>
        </p:txBody>
      </p:sp>
    </p:spTree>
    <p:extLst>
      <p:ext uri="{BB962C8B-B14F-4D97-AF65-F5344CB8AC3E}">
        <p14:creationId xmlns:p14="http://schemas.microsoft.com/office/powerpoint/2010/main" val="1736129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E56B8-1FAB-2033-BD4D-8EBCEA48B1C5}"/>
              </a:ext>
            </a:extLst>
          </p:cNvPr>
          <p:cNvSpPr>
            <a:spLocks noGrp="1"/>
          </p:cNvSpPr>
          <p:nvPr>
            <p:ph type="title"/>
          </p:nvPr>
        </p:nvSpPr>
        <p:spPr/>
        <p:txBody>
          <a:bodyPr>
            <a:normAutofit fontScale="90000"/>
          </a:bodyPr>
          <a:lstStyle/>
          <a:p>
            <a:br>
              <a:rPr lang="en-US" dirty="0"/>
            </a:br>
            <a:br>
              <a:rPr lang="en-US" dirty="0"/>
            </a:br>
            <a:r>
              <a:rPr lang="en-US" dirty="0"/>
              <a:t>Reconnaissance</a:t>
            </a:r>
            <a:br>
              <a:rPr lang="en-US" dirty="0"/>
            </a:br>
            <a:endParaRPr lang="en-US" dirty="0"/>
          </a:p>
        </p:txBody>
      </p:sp>
      <p:sp>
        <p:nvSpPr>
          <p:cNvPr id="3" name="Content Placeholder 2">
            <a:extLst>
              <a:ext uri="{FF2B5EF4-FFF2-40B4-BE49-F238E27FC236}">
                <a16:creationId xmlns:a16="http://schemas.microsoft.com/office/drawing/2014/main" id="{C9022C51-E43C-3756-77FA-CE808B810BD0}"/>
              </a:ext>
            </a:extLst>
          </p:cNvPr>
          <p:cNvSpPr>
            <a:spLocks noGrp="1"/>
          </p:cNvSpPr>
          <p:nvPr>
            <p:ph idx="1"/>
          </p:nvPr>
        </p:nvSpPr>
        <p:spPr/>
        <p:txBody>
          <a:bodyPr>
            <a:normAutofit/>
          </a:bodyPr>
          <a:lstStyle/>
          <a:p>
            <a:pPr marL="0" marR="0" indent="0">
              <a:lnSpc>
                <a:spcPct val="107000"/>
              </a:lnSpc>
              <a:spcBef>
                <a:spcPts val="0"/>
              </a:spcBef>
              <a:spcAft>
                <a:spcPts val="800"/>
              </a:spcAft>
              <a:buNone/>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La version originale de ce document a été élaborée grâce à des fonds provenant de plusieurs sources, y compris aux États-Unis dans le cadre de la subvention n° NU27DD000021 des Centers for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Disease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Control and Prevention (CDC) du ministère américain de la Santé et des Services sociaux (HHS), dont 18,1 millions de dollars (64 %) de financement fédéral américain, 10,2 millions de dollars (36 %) soutenus par des sources non fédérales.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 Le contenu de ce document relève de la seule responsabilité des auteurs et ne représente pas nécessairement les points de vue officiels des Centers for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Disease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Control and Prevention des États-Unis ou du Département de la santé et des services sociaux des États-Unis.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8284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Les journalistes couvrent plus d'un domaine</a:t>
            </a:r>
          </a:p>
          <a:p>
            <a:pPr marL="259775" indent="-259775">
              <a:buFontTx/>
              <a:buChar char="-"/>
            </a:pPr>
            <a:r>
              <a:rPr lang="en-US" sz="1636">
                <a:solidFill>
                  <a:schemeClr val="bg1"/>
                </a:solidFill>
                <a:latin typeface="Ubuntu Light"/>
                <a:cs typeface="Ubuntu Light"/>
              </a:rPr>
              <a:t>Il ne s'agit pas seulement de publier un article, mais aussi de tweeter toute la journée, de rédiger un blog, de prendre des vidéos...</a:t>
            </a:r>
          </a:p>
          <a:p>
            <a:pPr marL="259775" indent="-259775">
              <a:buFontTx/>
              <a:buChar char="-"/>
            </a:pPr>
            <a:r>
              <a:rPr lang="en-US" sz="1636">
                <a:solidFill>
                  <a:schemeClr val="bg1"/>
                </a:solidFill>
                <a:latin typeface="Ubuntu Light"/>
                <a:cs typeface="Ubuntu Light"/>
              </a:rPr>
              <a:t>Nous vivons dans un environnement d'information 24 heures sur 24</a:t>
            </a:r>
          </a:p>
          <a:p>
            <a:pPr marL="259775" indent="-259775">
              <a:buFontTx/>
              <a:buChar char="-"/>
            </a:pPr>
            <a:r>
              <a:rPr lang="en-US" sz="1636">
                <a:solidFill>
                  <a:schemeClr val="bg1"/>
                </a:solidFill>
                <a:latin typeface="Ubuntu Light"/>
                <a:cs typeface="Ubuntu Light"/>
              </a:rPr>
              <a:t>La concurrence est féroce pour le contenu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Votre rôle</a:t>
            </a:r>
          </a:p>
        </p:txBody>
      </p:sp>
      <p:sp>
        <p:nvSpPr>
          <p:cNvPr id="6" name="Content Placeholder 5"/>
          <p:cNvSpPr>
            <a:spLocks noGrp="1"/>
          </p:cNvSpPr>
          <p:nvPr>
            <p:ph idx="1"/>
          </p:nvPr>
        </p:nvSpPr>
        <p:spPr>
          <a:xfrm>
            <a:off x="279977" y="2406361"/>
            <a:ext cx="8410575" cy="3840211"/>
          </a:xfrm>
        </p:spPr>
        <p:txBody>
          <a:bodyPr vert="horz" lIns="91440" tIns="45720" rIns="91440" bIns="45720" rtlCol="0" anchor="t">
            <a:normAutofit fontScale="92500" lnSpcReduction="10000"/>
          </a:bodyPr>
          <a:lstStyle/>
          <a:p>
            <a:pPr>
              <a:lnSpc>
                <a:spcPct val="100000"/>
              </a:lnSpc>
              <a:spcAft>
                <a:spcPts val="600"/>
              </a:spcAft>
            </a:pPr>
            <a:r>
              <a:rPr lang="en-US" dirty="0" err="1">
                <a:latin typeface="Ubuntu" panose="020B0504030602030204" pitchFamily="34" charset="0"/>
              </a:rPr>
              <a:t>Contribuer</a:t>
            </a:r>
            <a:r>
              <a:rPr lang="en-US" dirty="0">
                <a:latin typeface="Ubuntu" panose="020B0504030602030204" pitchFamily="34" charset="0"/>
              </a:rPr>
              <a:t> à encourager un plus grand </a:t>
            </a:r>
            <a:r>
              <a:rPr lang="en-US" dirty="0" err="1">
                <a:latin typeface="Ubuntu" panose="020B0504030602030204" pitchFamily="34" charset="0"/>
              </a:rPr>
              <a:t>nombre</a:t>
            </a:r>
            <a:r>
              <a:rPr lang="en-US" dirty="0">
                <a:latin typeface="Ubuntu" panose="020B0504030602030204" pitchFamily="34" charset="0"/>
              </a:rPr>
              <a:t> de </a:t>
            </a:r>
            <a:r>
              <a:rPr lang="en-US" dirty="0" err="1">
                <a:latin typeface="Ubuntu" panose="020B0504030602030204" pitchFamily="34" charset="0"/>
              </a:rPr>
              <a:t>personnes</a:t>
            </a:r>
            <a:r>
              <a:rPr lang="en-US" dirty="0">
                <a:latin typeface="Ubuntu" panose="020B0504030602030204" pitchFamily="34" charset="0"/>
              </a:rPr>
              <a:t> à </a:t>
            </a:r>
            <a:r>
              <a:rPr lang="en-US" dirty="0" err="1">
                <a:latin typeface="Ubuntu" panose="020B0504030602030204" pitchFamily="34" charset="0"/>
              </a:rPr>
              <a:t>s'impliquer</a:t>
            </a:r>
            <a:r>
              <a:rPr lang="en-US" dirty="0">
                <a:latin typeface="Ubuntu" panose="020B0504030602030204" pitchFamily="34" charset="0"/>
              </a:rPr>
              <a:t> </a:t>
            </a:r>
            <a:r>
              <a:rPr lang="en-US" dirty="0" err="1">
                <a:latin typeface="Ubuntu" panose="020B0504030602030204" pitchFamily="34" charset="0"/>
              </a:rPr>
              <a:t>dans</a:t>
            </a:r>
            <a:r>
              <a:rPr lang="en-US" dirty="0">
                <a:latin typeface="Ubuntu" panose="020B0504030602030204" pitchFamily="34" charset="0"/>
              </a:rPr>
              <a:t> les </a:t>
            </a:r>
            <a:r>
              <a:rPr lang="en-US" dirty="0" err="1">
                <a:latin typeface="Ubuntu" panose="020B0504030602030204" pitchFamily="34" charset="0"/>
              </a:rPr>
              <a:t>programmes</a:t>
            </a:r>
            <a:r>
              <a:rPr lang="en-US" dirty="0">
                <a:latin typeface="Ubuntu" panose="020B0504030602030204" pitchFamily="34" charset="0"/>
              </a:rPr>
              <a:t> de Special Olympics.</a:t>
            </a:r>
          </a:p>
          <a:p>
            <a:pPr>
              <a:lnSpc>
                <a:spcPct val="100000"/>
              </a:lnSpc>
              <a:spcAft>
                <a:spcPts val="600"/>
              </a:spcAft>
            </a:pPr>
            <a:r>
              <a:rPr lang="en-US" dirty="0" err="1">
                <a:latin typeface="Ubuntu" panose="020B0504030602030204" pitchFamily="34" charset="0"/>
              </a:rPr>
              <a:t>Raconter</a:t>
            </a:r>
            <a:r>
              <a:rPr lang="en-US" dirty="0">
                <a:latin typeface="Ubuntu" panose="020B0504030602030204" pitchFamily="34" charset="0"/>
              </a:rPr>
              <a:t> comment les </a:t>
            </a:r>
            <a:r>
              <a:rPr lang="en-US" dirty="0" err="1">
                <a:latin typeface="Ubuntu" panose="020B0504030602030204" pitchFamily="34" charset="0"/>
              </a:rPr>
              <a:t>programmes</a:t>
            </a:r>
            <a:r>
              <a:rPr lang="en-US" dirty="0">
                <a:latin typeface="Ubuntu" panose="020B0504030602030204" pitchFamily="34" charset="0"/>
              </a:rPr>
              <a:t> de santé de Special Olympics </a:t>
            </a:r>
            <a:r>
              <a:rPr lang="en-US" dirty="0" err="1">
                <a:latin typeface="Ubuntu" panose="020B0504030602030204" pitchFamily="34" charset="0"/>
              </a:rPr>
              <a:t>ont</a:t>
            </a:r>
            <a:r>
              <a:rPr lang="en-US" dirty="0">
                <a:latin typeface="Ubuntu" panose="020B0504030602030204" pitchFamily="34" charset="0"/>
              </a:rPr>
              <a:t> </a:t>
            </a:r>
            <a:r>
              <a:rPr lang="en-US" dirty="0" err="1">
                <a:latin typeface="Ubuntu" panose="020B0504030602030204" pitchFamily="34" charset="0"/>
              </a:rPr>
              <a:t>changé</a:t>
            </a:r>
            <a:r>
              <a:rPr lang="en-US" dirty="0">
                <a:latin typeface="Ubuntu" panose="020B0504030602030204" pitchFamily="34" charset="0"/>
              </a:rPr>
              <a:t> </a:t>
            </a:r>
            <a:r>
              <a:rPr lang="en-US" u="sng" dirty="0" err="1">
                <a:latin typeface="Ubuntu" panose="020B0504030602030204" pitchFamily="34" charset="0"/>
              </a:rPr>
              <a:t>votre</a:t>
            </a:r>
            <a:r>
              <a:rPr lang="en-US" u="sng" dirty="0">
                <a:latin typeface="Ubuntu" panose="020B0504030602030204" pitchFamily="34" charset="0"/>
              </a:rPr>
              <a:t> </a:t>
            </a:r>
            <a:r>
              <a:rPr lang="en-US" dirty="0">
                <a:latin typeface="Ubuntu" panose="020B0504030602030204" pitchFamily="34" charset="0"/>
              </a:rPr>
              <a:t>vie </a:t>
            </a:r>
            <a:r>
              <a:rPr lang="en-US" dirty="0" err="1">
                <a:latin typeface="Ubuntu" panose="020B0504030602030204" pitchFamily="34" charset="0"/>
              </a:rPr>
              <a:t>ou</a:t>
            </a:r>
            <a:r>
              <a:rPr lang="en-US" dirty="0">
                <a:latin typeface="Ubuntu" panose="020B0504030602030204" pitchFamily="34" charset="0"/>
              </a:rPr>
              <a:t> </a:t>
            </a:r>
            <a:r>
              <a:rPr lang="en-US" dirty="0" err="1">
                <a:latin typeface="Ubuntu" panose="020B0504030602030204" pitchFamily="34" charset="0"/>
              </a:rPr>
              <a:t>celle</a:t>
            </a:r>
            <a:r>
              <a:rPr lang="en-US" dirty="0">
                <a:latin typeface="Ubuntu" panose="020B0504030602030204" pitchFamily="34" charset="0"/>
              </a:rPr>
              <a:t> </a:t>
            </a:r>
            <a:r>
              <a:rPr lang="en-US" dirty="0" err="1">
                <a:latin typeface="Ubuntu" panose="020B0504030602030204" pitchFamily="34" charset="0"/>
              </a:rPr>
              <a:t>d'autres</a:t>
            </a:r>
            <a:r>
              <a:rPr lang="en-US" dirty="0">
                <a:latin typeface="Ubuntu" panose="020B0504030602030204" pitchFamily="34" charset="0"/>
              </a:rPr>
              <a:t> </a:t>
            </a:r>
            <a:r>
              <a:rPr lang="en-US" dirty="0" err="1">
                <a:latin typeface="Ubuntu" panose="020B0504030602030204" pitchFamily="34" charset="0"/>
              </a:rPr>
              <a:t>personnes</a:t>
            </a:r>
            <a:r>
              <a:rPr lang="en-US" dirty="0">
                <a:latin typeface="Ubuntu" panose="020B0504030602030204" pitchFamily="34" charset="0"/>
              </a:rPr>
              <a:t> de </a:t>
            </a:r>
            <a:r>
              <a:rPr lang="en-US" dirty="0" err="1">
                <a:latin typeface="Ubuntu" panose="020B0504030602030204" pitchFamily="34" charset="0"/>
              </a:rPr>
              <a:t>votre</a:t>
            </a:r>
            <a:r>
              <a:rPr lang="en-US" dirty="0">
                <a:latin typeface="Ubuntu" panose="020B0504030602030204" pitchFamily="34" charset="0"/>
              </a:rPr>
              <a:t> entourage.</a:t>
            </a:r>
          </a:p>
          <a:p>
            <a:pPr>
              <a:lnSpc>
                <a:spcPct val="100000"/>
              </a:lnSpc>
            </a:pPr>
            <a:r>
              <a:rPr lang="en-US" dirty="0" err="1">
                <a:latin typeface="Ubuntu" panose="020B0504030602030204" pitchFamily="34" charset="0"/>
              </a:rPr>
              <a:t>Trouver</a:t>
            </a:r>
            <a:r>
              <a:rPr lang="en-US" dirty="0">
                <a:latin typeface="Ubuntu" panose="020B0504030602030204" pitchFamily="34" charset="0"/>
              </a:rPr>
              <a:t> des occasions de </a:t>
            </a:r>
            <a:r>
              <a:rPr lang="en-US" dirty="0" err="1">
                <a:latin typeface="Ubuntu" panose="020B0504030602030204" pitchFamily="34" charset="0"/>
              </a:rPr>
              <a:t>raconter</a:t>
            </a:r>
            <a:r>
              <a:rPr lang="en-US" dirty="0">
                <a:latin typeface="Ubuntu" panose="020B0504030602030204" pitchFamily="34" charset="0"/>
              </a:rPr>
              <a:t> </a:t>
            </a:r>
            <a:r>
              <a:rPr lang="en-US" dirty="0" err="1">
                <a:latin typeface="Ubuntu" panose="020B0504030602030204" pitchFamily="34" charset="0"/>
              </a:rPr>
              <a:t>votre</a:t>
            </a:r>
            <a:r>
              <a:rPr lang="en-US" dirty="0">
                <a:latin typeface="Ubuntu" panose="020B0504030602030204" pitchFamily="34" charset="0"/>
              </a:rPr>
              <a:t> histoire à </a:t>
            </a:r>
            <a:r>
              <a:rPr lang="en-US" dirty="0" err="1">
                <a:latin typeface="Ubuntu" panose="020B0504030602030204" pitchFamily="34" charset="0"/>
              </a:rPr>
              <a:t>vos</a:t>
            </a:r>
            <a:r>
              <a:rPr lang="en-US" dirty="0">
                <a:latin typeface="Ubuntu" panose="020B0504030602030204" pitchFamily="34" charset="0"/>
              </a:rPr>
              <a:t> fans, à </a:t>
            </a:r>
            <a:r>
              <a:rPr lang="en-US" dirty="0" err="1">
                <a:latin typeface="Ubuntu" panose="020B0504030602030204" pitchFamily="34" charset="0"/>
              </a:rPr>
              <a:t>votre</a:t>
            </a:r>
            <a:r>
              <a:rPr lang="en-US" dirty="0">
                <a:latin typeface="Ubuntu" panose="020B0504030602030204" pitchFamily="34" charset="0"/>
              </a:rPr>
              <a:t> </a:t>
            </a:r>
            <a:r>
              <a:rPr lang="en-US" dirty="0" err="1">
                <a:latin typeface="Ubuntu" panose="020B0504030602030204" pitchFamily="34" charset="0"/>
              </a:rPr>
              <a:t>communauté</a:t>
            </a:r>
            <a:r>
              <a:rPr lang="en-US" dirty="0">
                <a:latin typeface="Ubuntu" panose="020B0504030602030204" pitchFamily="34" charset="0"/>
              </a:rPr>
              <a:t> et aux </a:t>
            </a:r>
            <a:r>
              <a:rPr lang="en-US" dirty="0" err="1">
                <a:latin typeface="Ubuntu" panose="020B0504030602030204" pitchFamily="34" charset="0"/>
              </a:rPr>
              <a:t>membres</a:t>
            </a:r>
            <a:r>
              <a:rPr lang="en-US" dirty="0">
                <a:latin typeface="Ubuntu" panose="020B0504030602030204" pitchFamily="34" charset="0"/>
              </a:rPr>
              <a:t> des </a:t>
            </a:r>
            <a:r>
              <a:rPr lang="en-US" dirty="0" err="1">
                <a:latin typeface="Ubuntu" panose="020B0504030602030204" pitchFamily="34" charset="0"/>
              </a:rPr>
              <a:t>médias</a:t>
            </a:r>
            <a:r>
              <a:rPr lang="en-US" dirty="0">
                <a:latin typeface="Ubuntu" panose="020B0504030602030204" pitchFamily="34" charset="0"/>
              </a:rPr>
              <a:t>.</a:t>
            </a:r>
          </a:p>
          <a:p>
            <a:pPr marL="0" indent="0">
              <a:buNone/>
            </a:pPr>
            <a:endParaRPr lang="en-US" dirty="0"/>
          </a:p>
          <a:p>
            <a:endParaRPr lang="en-US" dirty="0"/>
          </a:p>
        </p:txBody>
      </p:sp>
    </p:spTree>
    <p:extLst>
      <p:ext uri="{BB962C8B-B14F-4D97-AF65-F5344CB8AC3E}">
        <p14:creationId xmlns:p14="http://schemas.microsoft.com/office/powerpoint/2010/main" val="404678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p:txBody>
          <a:bodyPr>
            <a:noAutofit/>
          </a:bodyPr>
          <a:lstStyle/>
          <a:p>
            <a:r>
              <a:rPr lang="en-US"/>
              <a:t>Où nous en sommes aujourd'hui</a:t>
            </a:r>
          </a:p>
        </p:txBody>
      </p:sp>
      <p:sp>
        <p:nvSpPr>
          <p:cNvPr id="6" name="Content Placeholder 5"/>
          <p:cNvSpPr>
            <a:spLocks noGrp="1"/>
          </p:cNvSpPr>
          <p:nvPr>
            <p:ph idx="1"/>
          </p:nvPr>
        </p:nvSpPr>
        <p:spPr>
          <a:xfrm>
            <a:off x="457200" y="1911432"/>
            <a:ext cx="8229600" cy="3840211"/>
          </a:xfrm>
        </p:spPr>
        <p:txBody>
          <a:bodyPr vert="horz" lIns="91440" tIns="45720" rIns="91440" bIns="45720" rtlCol="0" anchor="t">
            <a:normAutofit fontScale="92500" lnSpcReduction="20000"/>
          </a:bodyPr>
          <a:lstStyle/>
          <a:p>
            <a:pPr>
              <a:lnSpc>
                <a:spcPct val="110000"/>
              </a:lnSpc>
              <a:spcAft>
                <a:spcPts val="600"/>
              </a:spcAft>
            </a:pPr>
            <a:r>
              <a:rPr lang="en-US" dirty="0">
                <a:latin typeface="Ubuntu"/>
              </a:rPr>
              <a:t>Plus de 6 millions d'athlètes et de partenaires Unifiés dans plus de 190 pays.</a:t>
            </a:r>
            <a:endParaRPr lang="en-US" dirty="0">
              <a:latin typeface="Ubuntu" panose="020B0504030602030204" pitchFamily="34" charset="0"/>
            </a:endParaRPr>
          </a:p>
          <a:p>
            <a:pPr>
              <a:lnSpc>
                <a:spcPct val="110000"/>
              </a:lnSpc>
              <a:spcAft>
                <a:spcPts val="600"/>
              </a:spcAft>
            </a:pPr>
            <a:r>
              <a:rPr lang="en-US" dirty="0">
                <a:latin typeface="Ubuntu"/>
              </a:rPr>
              <a:t>Nous créons un monde où les </a:t>
            </a:r>
            <a:r>
              <a:rPr lang="en-US" dirty="0" err="1">
                <a:latin typeface="Ubuntu"/>
              </a:rPr>
              <a:t>personnes</a:t>
            </a:r>
            <a:r>
              <a:rPr lang="en-US" dirty="0">
                <a:latin typeface="Ubuntu"/>
              </a:rPr>
              <a:t> </a:t>
            </a:r>
            <a:r>
              <a:rPr lang="en-US" dirty="0" err="1">
                <a:latin typeface="Ubuntu"/>
              </a:rPr>
              <a:t>ayant</a:t>
            </a:r>
            <a:r>
              <a:rPr lang="en-US" dirty="0">
                <a:latin typeface="Ubuntu"/>
              </a:rPr>
              <a:t> des Déficiences Intellectuelles ont toutes les chances d'être en bonne santé.</a:t>
            </a:r>
          </a:p>
          <a:p>
            <a:pPr>
              <a:lnSpc>
                <a:spcPct val="110000"/>
              </a:lnSpc>
              <a:spcAft>
                <a:spcPts val="600"/>
              </a:spcAft>
            </a:pPr>
            <a:r>
              <a:rPr lang="en-US" dirty="0">
                <a:latin typeface="Ubuntu"/>
              </a:rPr>
              <a:t>La santé inclusive signifie que les personnes atteintes d'une DI peuvent bénéficier pleinement des mêmes programmes et services de santé que ceux offerts aux personnes non atteintes d'une DI.</a:t>
            </a:r>
          </a:p>
        </p:txBody>
      </p:sp>
    </p:spTree>
    <p:extLst>
      <p:ext uri="{BB962C8B-B14F-4D97-AF65-F5344CB8AC3E}">
        <p14:creationId xmlns:p14="http://schemas.microsoft.com/office/powerpoint/2010/main" val="1251009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401328" y="2757904"/>
            <a:ext cx="2066159" cy="1547625"/>
          </a:xfrm>
          <a:prstGeom prst="rect">
            <a:avLst/>
          </a:prstGeom>
        </p:spPr>
      </p:pic>
      <p:pic>
        <p:nvPicPr>
          <p:cNvPr id="8" name="Picture 7"/>
          <p:cNvPicPr>
            <a:picLocks noChangeAspect="1"/>
          </p:cNvPicPr>
          <p:nvPr/>
        </p:nvPicPr>
        <p:blipFill>
          <a:blip r:embed="rId4"/>
          <a:stretch>
            <a:fillRect/>
          </a:stretch>
        </p:blipFill>
        <p:spPr>
          <a:xfrm>
            <a:off x="4731019" y="1716688"/>
            <a:ext cx="2341200" cy="1316925"/>
          </a:xfrm>
          <a:prstGeom prst="rect">
            <a:avLst/>
          </a:prstGeom>
        </p:spPr>
      </p:pic>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457200" y="584676"/>
            <a:ext cx="8229600" cy="357909"/>
          </a:xfrm>
        </p:spPr>
        <p:txBody>
          <a:bodyPr>
            <a:noAutofit/>
          </a:bodyPr>
          <a:lstStyle/>
          <a:p>
            <a:r>
              <a:rPr lang="en-US" dirty="0"/>
              <a:t>Les </a:t>
            </a:r>
            <a:r>
              <a:rPr lang="en-US" dirty="0" err="1"/>
              <a:t>médias</a:t>
            </a:r>
            <a:r>
              <a:rPr lang="en-US" dirty="0"/>
              <a:t> </a:t>
            </a:r>
          </a:p>
        </p:txBody>
      </p:sp>
      <p:pic>
        <p:nvPicPr>
          <p:cNvPr id="5" name="Picture 4"/>
          <p:cNvPicPr>
            <a:picLocks noChangeAspect="1"/>
          </p:cNvPicPr>
          <p:nvPr/>
        </p:nvPicPr>
        <p:blipFill>
          <a:blip r:embed="rId5"/>
          <a:stretch>
            <a:fillRect/>
          </a:stretch>
        </p:blipFill>
        <p:spPr>
          <a:xfrm>
            <a:off x="279977" y="1823035"/>
            <a:ext cx="2498963" cy="921027"/>
          </a:xfrm>
          <a:prstGeom prst="rect">
            <a:avLst/>
          </a:prstGeom>
        </p:spPr>
      </p:pic>
      <p:pic>
        <p:nvPicPr>
          <p:cNvPr id="6" name="Picture 5"/>
          <p:cNvPicPr>
            <a:picLocks noChangeAspect="1"/>
          </p:cNvPicPr>
          <p:nvPr/>
        </p:nvPicPr>
        <p:blipFill>
          <a:blip r:embed="rId6"/>
          <a:stretch>
            <a:fillRect/>
          </a:stretch>
        </p:blipFill>
        <p:spPr>
          <a:xfrm>
            <a:off x="2917272" y="1889164"/>
            <a:ext cx="2056151" cy="1108709"/>
          </a:xfrm>
          <a:prstGeom prst="rect">
            <a:avLst/>
          </a:prstGeom>
        </p:spPr>
      </p:pic>
      <p:pic>
        <p:nvPicPr>
          <p:cNvPr id="9" name="Picture 8"/>
          <p:cNvPicPr>
            <a:picLocks noChangeAspect="1"/>
          </p:cNvPicPr>
          <p:nvPr/>
        </p:nvPicPr>
        <p:blipFill>
          <a:blip r:embed="rId7"/>
          <a:stretch>
            <a:fillRect/>
          </a:stretch>
        </p:blipFill>
        <p:spPr>
          <a:xfrm>
            <a:off x="6715945" y="1823035"/>
            <a:ext cx="2073568" cy="1228518"/>
          </a:xfrm>
          <a:prstGeom prst="rect">
            <a:avLst/>
          </a:prstGeom>
        </p:spPr>
      </p:pic>
      <p:pic>
        <p:nvPicPr>
          <p:cNvPr id="10" name="Picture 9"/>
          <p:cNvPicPr>
            <a:picLocks noChangeAspect="1"/>
          </p:cNvPicPr>
          <p:nvPr/>
        </p:nvPicPr>
        <p:blipFill>
          <a:blip r:embed="rId8"/>
          <a:stretch>
            <a:fillRect/>
          </a:stretch>
        </p:blipFill>
        <p:spPr>
          <a:xfrm>
            <a:off x="34474" y="2997873"/>
            <a:ext cx="2508176" cy="1318815"/>
          </a:xfrm>
          <a:prstGeom prst="rect">
            <a:avLst/>
          </a:prstGeom>
        </p:spPr>
      </p:pic>
      <p:pic>
        <p:nvPicPr>
          <p:cNvPr id="12" name="Picture 11"/>
          <p:cNvPicPr>
            <a:picLocks noChangeAspect="1"/>
          </p:cNvPicPr>
          <p:nvPr/>
        </p:nvPicPr>
        <p:blipFill>
          <a:blip r:embed="rId9"/>
          <a:stretch>
            <a:fillRect/>
          </a:stretch>
        </p:blipFill>
        <p:spPr>
          <a:xfrm>
            <a:off x="2460861" y="3130039"/>
            <a:ext cx="1382484" cy="1382484"/>
          </a:xfrm>
          <a:prstGeom prst="rect">
            <a:avLst/>
          </a:prstGeom>
        </p:spPr>
      </p:pic>
      <p:pic>
        <p:nvPicPr>
          <p:cNvPr id="14" name="Picture 13"/>
          <p:cNvPicPr>
            <a:picLocks noChangeAspect="1"/>
          </p:cNvPicPr>
          <p:nvPr/>
        </p:nvPicPr>
        <p:blipFill>
          <a:blip r:embed="rId10"/>
          <a:stretch>
            <a:fillRect/>
          </a:stretch>
        </p:blipFill>
        <p:spPr>
          <a:xfrm>
            <a:off x="1086826" y="4788867"/>
            <a:ext cx="3248025" cy="1409700"/>
          </a:xfrm>
          <a:prstGeom prst="rect">
            <a:avLst/>
          </a:prstGeom>
        </p:spPr>
      </p:pic>
      <p:pic>
        <p:nvPicPr>
          <p:cNvPr id="15" name="Picture 14"/>
          <p:cNvPicPr>
            <a:picLocks noChangeAspect="1"/>
          </p:cNvPicPr>
          <p:nvPr/>
        </p:nvPicPr>
        <p:blipFill>
          <a:blip r:embed="rId11"/>
          <a:stretch>
            <a:fillRect/>
          </a:stretch>
        </p:blipFill>
        <p:spPr>
          <a:xfrm>
            <a:off x="4591499" y="4190470"/>
            <a:ext cx="2143125" cy="2143125"/>
          </a:xfrm>
          <a:prstGeom prst="rect">
            <a:avLst/>
          </a:prstGeom>
        </p:spPr>
      </p:pic>
      <p:pic>
        <p:nvPicPr>
          <p:cNvPr id="16" name="Picture 15"/>
          <p:cNvPicPr>
            <a:picLocks noChangeAspect="1"/>
          </p:cNvPicPr>
          <p:nvPr/>
        </p:nvPicPr>
        <p:blipFill>
          <a:blip r:embed="rId12"/>
          <a:stretch>
            <a:fillRect/>
          </a:stretch>
        </p:blipFill>
        <p:spPr>
          <a:xfrm>
            <a:off x="7065529" y="3051553"/>
            <a:ext cx="1679107" cy="1679107"/>
          </a:xfrm>
          <a:prstGeom prst="rect">
            <a:avLst/>
          </a:prstGeom>
        </p:spPr>
      </p:pic>
      <p:pic>
        <p:nvPicPr>
          <p:cNvPr id="18" name="Picture 17"/>
          <p:cNvPicPr>
            <a:picLocks noChangeAspect="1"/>
          </p:cNvPicPr>
          <p:nvPr/>
        </p:nvPicPr>
        <p:blipFill>
          <a:blip r:embed="rId13"/>
          <a:stretch>
            <a:fillRect/>
          </a:stretch>
        </p:blipFill>
        <p:spPr>
          <a:xfrm>
            <a:off x="7189829" y="4709160"/>
            <a:ext cx="1512386" cy="1512386"/>
          </a:xfrm>
          <a:prstGeom prst="rect">
            <a:avLst/>
          </a:prstGeom>
        </p:spPr>
      </p:pic>
    </p:spTree>
    <p:extLst>
      <p:ext uri="{BB962C8B-B14F-4D97-AF65-F5344CB8AC3E}">
        <p14:creationId xmlns:p14="http://schemas.microsoft.com/office/powerpoint/2010/main" val="1561125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Les journalistes couvrent plus d'un domaine</a:t>
            </a:r>
          </a:p>
          <a:p>
            <a:pPr marL="259775" indent="-259775">
              <a:buFontTx/>
              <a:buChar char="-"/>
            </a:pPr>
            <a:r>
              <a:rPr lang="en-US" sz="1636">
                <a:solidFill>
                  <a:schemeClr val="bg1"/>
                </a:solidFill>
                <a:latin typeface="Ubuntu Light"/>
                <a:cs typeface="Ubuntu Light"/>
              </a:rPr>
              <a:t>Il ne s'agit pas seulement de publier un article, mais aussi de tweeter toute la journée, de rédiger un blog, de prendre des vidéos...</a:t>
            </a:r>
          </a:p>
          <a:p>
            <a:pPr marL="259775" indent="-259775">
              <a:buFontTx/>
              <a:buChar char="-"/>
            </a:pPr>
            <a:r>
              <a:rPr lang="en-US" sz="1636">
                <a:solidFill>
                  <a:schemeClr val="bg1"/>
                </a:solidFill>
                <a:latin typeface="Ubuntu Light"/>
                <a:cs typeface="Ubuntu Light"/>
              </a:rPr>
              <a:t>Nous vivons dans un environnement d'information 24 heures sur 24</a:t>
            </a:r>
          </a:p>
          <a:p>
            <a:pPr marL="259775" indent="-259775">
              <a:buFontTx/>
              <a:buChar char="-"/>
            </a:pPr>
            <a:r>
              <a:rPr lang="en-US" sz="1636">
                <a:solidFill>
                  <a:schemeClr val="bg1"/>
                </a:solidFill>
                <a:latin typeface="Ubuntu Light"/>
                <a:cs typeface="Ubuntu Light"/>
              </a:rPr>
              <a:t>La concurrence est féroce pour le contenu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6" name="Content Placeholder 5"/>
          <p:cNvSpPr>
            <a:spLocks noGrp="1"/>
          </p:cNvSpPr>
          <p:nvPr>
            <p:ph idx="1"/>
          </p:nvPr>
        </p:nvSpPr>
        <p:spPr>
          <a:xfrm>
            <a:off x="541938" y="2017378"/>
            <a:ext cx="8199245" cy="3861183"/>
          </a:xfrm>
        </p:spPr>
        <p:txBody>
          <a:bodyPr vert="horz" lIns="91440" tIns="45720" rIns="91440" bIns="45720" rtlCol="0" anchor="t">
            <a:normAutofit fontScale="85000" lnSpcReduction="10000"/>
          </a:bodyPr>
          <a:lstStyle/>
          <a:p>
            <a:pPr>
              <a:lnSpc>
                <a:spcPct val="100000"/>
              </a:lnSpc>
            </a:pPr>
            <a:r>
              <a:rPr lang="en-US" dirty="0">
                <a:latin typeface="Ubuntu"/>
              </a:rPr>
              <a:t>Les </a:t>
            </a:r>
            <a:r>
              <a:rPr lang="en-US" dirty="0" err="1">
                <a:latin typeface="Ubuntu"/>
              </a:rPr>
              <a:t>organes</a:t>
            </a:r>
            <a:r>
              <a:rPr lang="en-US" dirty="0">
                <a:latin typeface="Ubuntu"/>
              </a:rPr>
              <a:t> de presse sont plus petits et plus fragmentés</a:t>
            </a:r>
          </a:p>
          <a:p>
            <a:pPr>
              <a:lnSpc>
                <a:spcPct val="100000"/>
              </a:lnSpc>
            </a:pPr>
            <a:r>
              <a:rPr lang="en-US" dirty="0">
                <a:latin typeface="Ubuntu"/>
              </a:rPr>
              <a:t>Environnement d'information 24 heures sur 24</a:t>
            </a:r>
          </a:p>
          <a:p>
            <a:pPr>
              <a:lnSpc>
                <a:spcPct val="100000"/>
              </a:lnSpc>
            </a:pPr>
            <a:r>
              <a:rPr lang="en-US" dirty="0">
                <a:latin typeface="Ubuntu"/>
              </a:rPr>
              <a:t>Forte </a:t>
            </a:r>
            <a:r>
              <a:rPr lang="en-US" dirty="0" err="1">
                <a:latin typeface="Ubuntu"/>
              </a:rPr>
              <a:t>attente</a:t>
            </a:r>
            <a:r>
              <a:rPr lang="en-US" dirty="0">
                <a:latin typeface="Ubuntu"/>
              </a:rPr>
              <a:t> de </a:t>
            </a:r>
            <a:r>
              <a:rPr lang="en-US" dirty="0" err="1">
                <a:latin typeface="Ubuntu"/>
              </a:rPr>
              <a:t>postes</a:t>
            </a:r>
            <a:r>
              <a:rPr lang="en-US" dirty="0">
                <a:latin typeface="Ubuntu"/>
              </a:rPr>
              <a:t> à </a:t>
            </a:r>
            <a:r>
              <a:rPr lang="en-US" dirty="0" err="1">
                <a:latin typeface="Ubuntu"/>
              </a:rPr>
              <a:t>controverse</a:t>
            </a:r>
            <a:r>
              <a:rPr lang="en-US" dirty="0">
                <a:latin typeface="Ubuntu"/>
              </a:rPr>
              <a:t> et de "scoops" </a:t>
            </a:r>
          </a:p>
          <a:p>
            <a:pPr>
              <a:lnSpc>
                <a:spcPct val="100000"/>
              </a:lnSpc>
            </a:pPr>
            <a:r>
              <a:rPr lang="en-US" dirty="0">
                <a:latin typeface="Ubuntu"/>
              </a:rPr>
              <a:t>Forte </a:t>
            </a:r>
            <a:r>
              <a:rPr lang="en-US" dirty="0" err="1">
                <a:latin typeface="Ubuntu"/>
              </a:rPr>
              <a:t>attente</a:t>
            </a:r>
            <a:r>
              <a:rPr lang="en-US" dirty="0">
                <a:latin typeface="Ubuntu"/>
              </a:rPr>
              <a:t> de </a:t>
            </a:r>
            <a:r>
              <a:rPr lang="en-US" dirty="0" err="1">
                <a:latin typeface="Ubuntu"/>
              </a:rPr>
              <a:t>vidéos</a:t>
            </a:r>
            <a:r>
              <a:rPr lang="en-US" dirty="0">
                <a:latin typeface="Ubuntu"/>
              </a:rPr>
              <a:t> </a:t>
            </a:r>
            <a:r>
              <a:rPr lang="en-US" dirty="0" err="1">
                <a:latin typeface="Ubuntu"/>
              </a:rPr>
              <a:t>percutantes</a:t>
            </a:r>
            <a:endParaRPr lang="en-US" dirty="0">
              <a:latin typeface="Ubuntu"/>
            </a:endParaRPr>
          </a:p>
          <a:p>
            <a:pPr>
              <a:lnSpc>
                <a:spcPct val="100000"/>
              </a:lnSpc>
            </a:pPr>
            <a:r>
              <a:rPr lang="en-US" dirty="0">
                <a:latin typeface="Ubuntu"/>
              </a:rPr>
              <a:t>Les médias sociaux ont </a:t>
            </a:r>
            <a:r>
              <a:rPr lang="en-US" dirty="0" err="1">
                <a:latin typeface="Ubuntu"/>
              </a:rPr>
              <a:t>changé</a:t>
            </a:r>
            <a:r>
              <a:rPr lang="en-US" dirty="0">
                <a:latin typeface="Ubuntu"/>
              </a:rPr>
              <a:t> le mode </a:t>
            </a:r>
            <a:r>
              <a:rPr lang="en-US" dirty="0" err="1">
                <a:latin typeface="Ubuntu"/>
              </a:rPr>
              <a:t>d’accès</a:t>
            </a:r>
            <a:r>
              <a:rPr lang="en-US" dirty="0">
                <a:latin typeface="Ubuntu"/>
              </a:rPr>
              <a:t> aux </a:t>
            </a:r>
            <a:r>
              <a:rPr lang="en-US" dirty="0" err="1">
                <a:latin typeface="Ubuntu"/>
              </a:rPr>
              <a:t>informations</a:t>
            </a:r>
            <a:endParaRPr lang="en-US" dirty="0">
              <a:latin typeface="Ubuntu"/>
            </a:endParaRPr>
          </a:p>
          <a:p>
            <a:pPr>
              <a:lnSpc>
                <a:spcPct val="100000"/>
              </a:lnSpc>
            </a:pPr>
            <a:r>
              <a:rPr lang="en-US" dirty="0">
                <a:latin typeface="Ubuntu"/>
              </a:rPr>
              <a:t>Toujours dans les délais</a:t>
            </a:r>
          </a:p>
          <a:p>
            <a:pPr>
              <a:lnSpc>
                <a:spcPct val="100000"/>
              </a:lnSpc>
            </a:pPr>
            <a:r>
              <a:rPr lang="en-US" dirty="0">
                <a:latin typeface="Ubuntu"/>
                <a:cs typeface="Calibri"/>
              </a:rPr>
              <a:t>Les journalistes couvrent plus d'un sujet</a:t>
            </a:r>
          </a:p>
          <a:p>
            <a:pPr>
              <a:lnSpc>
                <a:spcPct val="100000"/>
              </a:lnSpc>
            </a:pPr>
            <a:endParaRPr lang="en-US" dirty="0"/>
          </a:p>
        </p:txBody>
      </p:sp>
      <p:sp>
        <p:nvSpPr>
          <p:cNvPr id="5" name="Title 4">
            <a:extLst>
              <a:ext uri="{FF2B5EF4-FFF2-40B4-BE49-F238E27FC236}">
                <a16:creationId xmlns:a16="http://schemas.microsoft.com/office/drawing/2014/main" id="{4CE4B6F6-D10E-A23E-C0C3-47946F115E97}"/>
              </a:ext>
            </a:extLst>
          </p:cNvPr>
          <p:cNvSpPr>
            <a:spLocks noGrp="1"/>
          </p:cNvSpPr>
          <p:nvPr>
            <p:ph type="title"/>
          </p:nvPr>
        </p:nvSpPr>
        <p:spPr>
          <a:xfrm>
            <a:off x="73152" y="255399"/>
            <a:ext cx="6565392" cy="585850"/>
          </a:xfrm>
        </p:spPr>
        <p:txBody>
          <a:bodyPr>
            <a:noAutofit/>
          </a:bodyPr>
          <a:lstStyle/>
          <a:p>
            <a:r>
              <a:rPr lang="en-US" sz="3200" dirty="0"/>
              <a:t>La </a:t>
            </a:r>
            <a:r>
              <a:rPr lang="en-US" sz="3200" dirty="0" err="1"/>
              <a:t>tâche</a:t>
            </a:r>
            <a:r>
              <a:rPr lang="en-US" sz="3200" dirty="0"/>
              <a:t> des </a:t>
            </a:r>
            <a:r>
              <a:rPr lang="en-US" sz="3200" dirty="0" err="1"/>
              <a:t>médias</a:t>
            </a:r>
            <a:r>
              <a:rPr lang="en-US" sz="3200" dirty="0"/>
              <a:t> </a:t>
            </a:r>
            <a:r>
              <a:rPr lang="en-US" sz="3200" dirty="0" err="1"/>
              <a:t>devenue</a:t>
            </a:r>
            <a:r>
              <a:rPr lang="en-US" sz="3200" dirty="0"/>
              <a:t> plus </a:t>
            </a:r>
            <a:r>
              <a:rPr lang="en-US" sz="3200" dirty="0" err="1"/>
              <a:t>difficile</a:t>
            </a:r>
            <a:r>
              <a:rPr lang="en-US" sz="3200" dirty="0"/>
              <a:t> </a:t>
            </a:r>
            <a:r>
              <a:rPr lang="en-US" sz="3200" dirty="0" err="1"/>
              <a:t>que</a:t>
            </a:r>
            <a:r>
              <a:rPr lang="en-US" sz="3200" dirty="0"/>
              <a:t> </a:t>
            </a:r>
            <a:r>
              <a:rPr lang="en-US" sz="3200" dirty="0" err="1"/>
              <a:t>jamais</a:t>
            </a:r>
            <a:endParaRPr lang="en-US" sz="3200" dirty="0"/>
          </a:p>
        </p:txBody>
      </p:sp>
    </p:spTree>
    <p:extLst>
      <p:ext uri="{BB962C8B-B14F-4D97-AF65-F5344CB8AC3E}">
        <p14:creationId xmlns:p14="http://schemas.microsoft.com/office/powerpoint/2010/main" val="3137694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418523" y="2008138"/>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Les journalistes couvrent plus d'un domaine</a:t>
            </a:r>
          </a:p>
          <a:p>
            <a:pPr marL="259775" indent="-259775">
              <a:buFontTx/>
              <a:buChar char="-"/>
            </a:pPr>
            <a:r>
              <a:rPr lang="en-US" sz="1636">
                <a:solidFill>
                  <a:schemeClr val="bg1"/>
                </a:solidFill>
                <a:latin typeface="Ubuntu Light"/>
                <a:cs typeface="Ubuntu Light"/>
              </a:rPr>
              <a:t>Il ne s'agit pas seulement de publier un article, mais aussi de tweeter toute la journée, de rédiger un blog, de prendre des vidéos...</a:t>
            </a:r>
          </a:p>
          <a:p>
            <a:pPr marL="259775" indent="-259775">
              <a:buFontTx/>
              <a:buChar char="-"/>
            </a:pPr>
            <a:r>
              <a:rPr lang="en-US" sz="1636">
                <a:solidFill>
                  <a:schemeClr val="bg1"/>
                </a:solidFill>
                <a:latin typeface="Ubuntu Light"/>
                <a:cs typeface="Ubuntu Light"/>
              </a:rPr>
              <a:t>Nous vivons dans un environnement d'information 24 heures sur 24</a:t>
            </a:r>
          </a:p>
          <a:p>
            <a:pPr marL="259775" indent="-259775">
              <a:buFontTx/>
              <a:buChar char="-"/>
            </a:pPr>
            <a:r>
              <a:rPr lang="en-US" sz="1636">
                <a:solidFill>
                  <a:schemeClr val="bg1"/>
                </a:solidFill>
                <a:latin typeface="Ubuntu Light"/>
                <a:cs typeface="Ubuntu Light"/>
              </a:rPr>
              <a:t>La concurrence est féroce pour le contenu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a:xfrm>
            <a:off x="0" y="183733"/>
            <a:ext cx="6594764" cy="585850"/>
          </a:xfrm>
        </p:spPr>
        <p:txBody>
          <a:bodyPr>
            <a:noAutofit/>
          </a:bodyPr>
          <a:lstStyle/>
          <a:p>
            <a:br>
              <a:rPr lang="en-US" dirty="0"/>
            </a:br>
            <a:r>
              <a:rPr lang="en-US" sz="3200" dirty="0"/>
              <a:t>Comment les </a:t>
            </a:r>
            <a:r>
              <a:rPr lang="en-US" sz="3200" dirty="0" err="1"/>
              <a:t>médias</a:t>
            </a:r>
            <a:r>
              <a:rPr lang="en-US" sz="3200" dirty="0"/>
              <a:t> </a:t>
            </a:r>
            <a:r>
              <a:rPr lang="en-US" sz="3200" dirty="0" err="1"/>
              <a:t>contribuent</a:t>
            </a:r>
            <a:r>
              <a:rPr lang="en-US" sz="3200" dirty="0"/>
              <a:t> à la construction de Special Olympics</a:t>
            </a:r>
          </a:p>
        </p:txBody>
      </p:sp>
      <p:sp>
        <p:nvSpPr>
          <p:cNvPr id="6" name="Content Placeholder 5"/>
          <p:cNvSpPr>
            <a:spLocks noGrp="1"/>
          </p:cNvSpPr>
          <p:nvPr>
            <p:ph idx="1"/>
          </p:nvPr>
        </p:nvSpPr>
        <p:spPr>
          <a:xfrm>
            <a:off x="237838" y="2038350"/>
            <a:ext cx="8503345" cy="3840211"/>
          </a:xfrm>
        </p:spPr>
        <p:txBody>
          <a:bodyPr vert="horz" lIns="91440" tIns="45720" rIns="91440" bIns="45720" rtlCol="0" anchor="t">
            <a:normAutofit fontScale="92500"/>
          </a:bodyPr>
          <a:lstStyle/>
          <a:p>
            <a:pPr>
              <a:lnSpc>
                <a:spcPct val="110000"/>
              </a:lnSpc>
            </a:pPr>
            <a:r>
              <a:rPr lang="en-US" dirty="0" err="1">
                <a:latin typeface="Ubuntu" panose="020B0504030602030204" pitchFamily="34" charset="0"/>
              </a:rPr>
              <a:t>Comprendre</a:t>
            </a:r>
            <a:r>
              <a:rPr lang="en-US" dirty="0">
                <a:latin typeface="Ubuntu" panose="020B0504030602030204" pitchFamily="34" charset="0"/>
              </a:rPr>
              <a:t> qui nous </a:t>
            </a:r>
            <a:r>
              <a:rPr lang="en-US" dirty="0" err="1">
                <a:latin typeface="Ubuntu" panose="020B0504030602030204" pitchFamily="34" charset="0"/>
              </a:rPr>
              <a:t>sommes</a:t>
            </a:r>
            <a:r>
              <a:rPr lang="en-US" dirty="0">
                <a:latin typeface="Ubuntu" panose="020B0504030602030204" pitchFamily="34" charset="0"/>
              </a:rPr>
              <a:t> et </a:t>
            </a:r>
            <a:r>
              <a:rPr lang="en-US" dirty="0" err="1">
                <a:latin typeface="Ubuntu" panose="020B0504030602030204" pitchFamily="34" charset="0"/>
              </a:rPr>
              <a:t>ce</a:t>
            </a:r>
            <a:r>
              <a:rPr lang="en-US" dirty="0">
                <a:latin typeface="Ubuntu" panose="020B0504030602030204" pitchFamily="34" charset="0"/>
              </a:rPr>
              <a:t> </a:t>
            </a:r>
            <a:r>
              <a:rPr lang="en-US" dirty="0" err="1">
                <a:latin typeface="Ubuntu" panose="020B0504030602030204" pitchFamily="34" charset="0"/>
              </a:rPr>
              <a:t>que</a:t>
            </a:r>
            <a:r>
              <a:rPr lang="en-US" dirty="0">
                <a:latin typeface="Ubuntu" panose="020B0504030602030204" pitchFamily="34" charset="0"/>
              </a:rPr>
              <a:t> nous </a:t>
            </a:r>
            <a:r>
              <a:rPr lang="en-US" dirty="0" err="1">
                <a:latin typeface="Ubuntu" panose="020B0504030602030204" pitchFamily="34" charset="0"/>
              </a:rPr>
              <a:t>faisons</a:t>
            </a:r>
            <a:endParaRPr lang="en-US" dirty="0">
              <a:latin typeface="Ubuntu" panose="020B0504030602030204" pitchFamily="34" charset="0"/>
            </a:endParaRPr>
          </a:p>
          <a:p>
            <a:pPr>
              <a:lnSpc>
                <a:spcPct val="110000"/>
              </a:lnSpc>
            </a:pPr>
            <a:r>
              <a:rPr lang="en-US" dirty="0" err="1">
                <a:latin typeface="Ubuntu" panose="020B0504030602030204" pitchFamily="34" charset="0"/>
              </a:rPr>
              <a:t>Communiquer</a:t>
            </a:r>
            <a:r>
              <a:rPr lang="en-US" dirty="0">
                <a:latin typeface="Ubuntu" panose="020B0504030602030204" pitchFamily="34" charset="0"/>
              </a:rPr>
              <a:t> </a:t>
            </a:r>
            <a:r>
              <a:rPr lang="en-US" dirty="0" err="1">
                <a:latin typeface="Ubuntu" panose="020B0504030602030204" pitchFamily="34" charset="0"/>
              </a:rPr>
              <a:t>sur</a:t>
            </a:r>
            <a:r>
              <a:rPr lang="en-US" dirty="0">
                <a:latin typeface="Ubuntu" panose="020B0504030602030204" pitchFamily="34" charset="0"/>
              </a:rPr>
              <a:t> </a:t>
            </a:r>
            <a:r>
              <a:rPr lang="en-US" dirty="0" err="1">
                <a:latin typeface="Ubuntu" panose="020B0504030602030204" pitchFamily="34" charset="0"/>
              </a:rPr>
              <a:t>l'urgence</a:t>
            </a:r>
            <a:r>
              <a:rPr lang="en-US" dirty="0">
                <a:latin typeface="Ubuntu" panose="020B0504030602030204" pitchFamily="34" charset="0"/>
              </a:rPr>
              <a:t> de </a:t>
            </a:r>
            <a:r>
              <a:rPr lang="en-US" dirty="0" err="1">
                <a:latin typeface="Ubuntu" panose="020B0504030602030204" pitchFamily="34" charset="0"/>
              </a:rPr>
              <a:t>notre</a:t>
            </a:r>
            <a:r>
              <a:rPr lang="en-US" dirty="0">
                <a:latin typeface="Ubuntu" panose="020B0504030602030204" pitchFamily="34" charset="0"/>
              </a:rPr>
              <a:t> travail</a:t>
            </a:r>
            <a:endParaRPr lang="en-US" dirty="0">
              <a:latin typeface="Ubuntu" panose="020B0504030602030204" pitchFamily="34" charset="0"/>
              <a:cs typeface="Calibri"/>
            </a:endParaRPr>
          </a:p>
          <a:p>
            <a:pPr>
              <a:lnSpc>
                <a:spcPct val="110000"/>
              </a:lnSpc>
            </a:pPr>
            <a:r>
              <a:rPr lang="en-US" dirty="0">
                <a:latin typeface="Ubuntu" panose="020B0504030602030204" pitchFamily="34" charset="0"/>
              </a:rPr>
              <a:t>Changer </a:t>
            </a:r>
            <a:r>
              <a:rPr lang="en-US" dirty="0" err="1">
                <a:latin typeface="Ubuntu" panose="020B0504030602030204" pitchFamily="34" charset="0"/>
              </a:rPr>
              <a:t>l'opinion</a:t>
            </a:r>
            <a:r>
              <a:rPr lang="en-US" dirty="0">
                <a:latin typeface="Ubuntu" panose="020B0504030602030204" pitchFamily="34" charset="0"/>
              </a:rPr>
              <a:t> </a:t>
            </a:r>
            <a:r>
              <a:rPr lang="en-US" dirty="0" err="1">
                <a:latin typeface="Ubuntu" panose="020B0504030602030204" pitchFamily="34" charset="0"/>
              </a:rPr>
              <a:t>sur</a:t>
            </a:r>
            <a:r>
              <a:rPr lang="en-US" dirty="0">
                <a:latin typeface="Ubuntu" panose="020B0504030602030204" pitchFamily="34" charset="0"/>
              </a:rPr>
              <a:t> </a:t>
            </a:r>
            <a:r>
              <a:rPr lang="en-US" dirty="0" err="1">
                <a:latin typeface="Ubuntu" panose="020B0504030602030204" pitchFamily="34" charset="0"/>
              </a:rPr>
              <a:t>ce</a:t>
            </a:r>
            <a:r>
              <a:rPr lang="en-US" dirty="0">
                <a:latin typeface="Ubuntu" panose="020B0504030602030204" pitchFamily="34" charset="0"/>
              </a:rPr>
              <a:t> </a:t>
            </a:r>
            <a:r>
              <a:rPr lang="en-US" dirty="0" err="1">
                <a:latin typeface="Ubuntu" panose="020B0504030602030204" pitchFamily="34" charset="0"/>
              </a:rPr>
              <a:t>que</a:t>
            </a:r>
            <a:r>
              <a:rPr lang="en-US" dirty="0">
                <a:latin typeface="Ubuntu" panose="020B0504030602030204" pitchFamily="34" charset="0"/>
              </a:rPr>
              <a:t> </a:t>
            </a:r>
            <a:r>
              <a:rPr lang="en-US" dirty="0" err="1">
                <a:latin typeface="Ubuntu" panose="020B0504030602030204" pitchFamily="34" charset="0"/>
              </a:rPr>
              <a:t>nos</a:t>
            </a:r>
            <a:r>
              <a:rPr lang="en-US" dirty="0">
                <a:latin typeface="Ubuntu" panose="020B0504030602030204" pitchFamily="34" charset="0"/>
              </a:rPr>
              <a:t> </a:t>
            </a:r>
            <a:r>
              <a:rPr lang="en-US" dirty="0" err="1">
                <a:latin typeface="Ubuntu" panose="020B0504030602030204" pitchFamily="34" charset="0"/>
              </a:rPr>
              <a:t>athlètes</a:t>
            </a:r>
            <a:r>
              <a:rPr lang="en-US" dirty="0">
                <a:latin typeface="Ubuntu" panose="020B0504030602030204" pitchFamily="34" charset="0"/>
              </a:rPr>
              <a:t> </a:t>
            </a:r>
            <a:r>
              <a:rPr lang="en-US" dirty="0" err="1">
                <a:latin typeface="Ubuntu" panose="020B0504030602030204" pitchFamily="34" charset="0"/>
              </a:rPr>
              <a:t>peuvent</a:t>
            </a:r>
            <a:r>
              <a:rPr lang="en-US" dirty="0">
                <a:latin typeface="Ubuntu" panose="020B0504030602030204" pitchFamily="34" charset="0"/>
              </a:rPr>
              <a:t> </a:t>
            </a:r>
            <a:r>
              <a:rPr lang="en-US" dirty="0" err="1">
                <a:latin typeface="Ubuntu" panose="020B0504030602030204" pitchFamily="34" charset="0"/>
              </a:rPr>
              <a:t>accomplir</a:t>
            </a:r>
            <a:endParaRPr lang="en-US" dirty="0">
              <a:latin typeface="Ubuntu" panose="020B0504030602030204" pitchFamily="34" charset="0"/>
            </a:endParaRPr>
          </a:p>
          <a:p>
            <a:pPr>
              <a:lnSpc>
                <a:spcPct val="110000"/>
              </a:lnSpc>
            </a:pPr>
            <a:r>
              <a:rPr lang="en-US" dirty="0">
                <a:latin typeface="Ubuntu" panose="020B0504030602030204" pitchFamily="34" charset="0"/>
              </a:rPr>
              <a:t>Aider à </a:t>
            </a:r>
            <a:r>
              <a:rPr lang="en-US" dirty="0" err="1">
                <a:latin typeface="Ubuntu" panose="020B0504030602030204" pitchFamily="34" charset="0"/>
              </a:rPr>
              <a:t>collecter</a:t>
            </a:r>
            <a:r>
              <a:rPr lang="en-US" dirty="0">
                <a:latin typeface="Ubuntu" panose="020B0504030602030204" pitchFamily="34" charset="0"/>
              </a:rPr>
              <a:t> des </a:t>
            </a:r>
            <a:r>
              <a:rPr lang="en-US" dirty="0" err="1">
                <a:latin typeface="Ubuntu" panose="020B0504030602030204" pitchFamily="34" charset="0"/>
              </a:rPr>
              <a:t>fonds</a:t>
            </a:r>
            <a:endParaRPr lang="en-US" dirty="0">
              <a:latin typeface="Ubuntu" panose="020B0504030602030204" pitchFamily="34" charset="0"/>
            </a:endParaRPr>
          </a:p>
          <a:p>
            <a:pPr>
              <a:lnSpc>
                <a:spcPct val="110000"/>
              </a:lnSpc>
            </a:pPr>
            <a:r>
              <a:rPr lang="en-US" dirty="0">
                <a:latin typeface="Ubuntu" panose="020B0504030602030204" pitchFamily="34" charset="0"/>
              </a:rPr>
              <a:t>Faire </a:t>
            </a:r>
            <a:r>
              <a:rPr lang="en-US" dirty="0" err="1">
                <a:latin typeface="Ubuntu" panose="020B0504030602030204" pitchFamily="34" charset="0"/>
              </a:rPr>
              <a:t>participer</a:t>
            </a:r>
            <a:r>
              <a:rPr lang="en-US" dirty="0">
                <a:latin typeface="Ubuntu" panose="020B0504030602030204" pitchFamily="34" charset="0"/>
              </a:rPr>
              <a:t> les gens au </a:t>
            </a:r>
            <a:r>
              <a:rPr lang="en-US" dirty="0" err="1">
                <a:latin typeface="Ubuntu" panose="020B0504030602030204" pitchFamily="34" charset="0"/>
              </a:rPr>
              <a:t>mouvement</a:t>
            </a:r>
            <a:r>
              <a:rPr lang="en-US" dirty="0">
                <a:latin typeface="Ubuntu" panose="020B0504030602030204" pitchFamily="34" charset="0"/>
              </a:rPr>
              <a:t> Special Olympics</a:t>
            </a:r>
          </a:p>
          <a:p>
            <a:pPr>
              <a:lnSpc>
                <a:spcPct val="100000"/>
              </a:lnSpc>
            </a:pPr>
            <a:endParaRPr lang="en-US" dirty="0"/>
          </a:p>
        </p:txBody>
      </p:sp>
    </p:spTree>
    <p:extLst>
      <p:ext uri="{BB962C8B-B14F-4D97-AF65-F5344CB8AC3E}">
        <p14:creationId xmlns:p14="http://schemas.microsoft.com/office/powerpoint/2010/main" val="1385271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93445" y="1612345"/>
            <a:ext cx="2098418" cy="2098418"/>
          </a:xfrm>
          <a:prstGeom prst="rect">
            <a:avLst/>
          </a:prstGeom>
        </p:spPr>
      </p:pic>
      <p:pic>
        <p:nvPicPr>
          <p:cNvPr id="16" name="Picture 15"/>
          <p:cNvPicPr>
            <a:picLocks noChangeAspect="1"/>
          </p:cNvPicPr>
          <p:nvPr/>
        </p:nvPicPr>
        <p:blipFill>
          <a:blip r:embed="rId4"/>
          <a:stretch>
            <a:fillRect/>
          </a:stretch>
        </p:blipFill>
        <p:spPr>
          <a:xfrm>
            <a:off x="3707939" y="1741678"/>
            <a:ext cx="3072140" cy="2044370"/>
          </a:xfrm>
          <a:prstGeom prst="rect">
            <a:avLst/>
          </a:prstGeom>
        </p:spPr>
      </p:pic>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2" name="Title 1"/>
          <p:cNvSpPr>
            <a:spLocks noGrp="1"/>
          </p:cNvSpPr>
          <p:nvPr>
            <p:ph type="title"/>
          </p:nvPr>
        </p:nvSpPr>
        <p:spPr>
          <a:xfrm>
            <a:off x="212786" y="183733"/>
            <a:ext cx="6388430" cy="585850"/>
          </a:xfrm>
        </p:spPr>
        <p:txBody>
          <a:bodyPr>
            <a:noAutofit/>
          </a:bodyPr>
          <a:lstStyle/>
          <a:p>
            <a:br>
              <a:rPr lang="en-US" dirty="0"/>
            </a:br>
            <a:r>
              <a:rPr lang="en-US" dirty="0"/>
              <a:t>Comment nous </a:t>
            </a:r>
            <a:r>
              <a:rPr lang="en-US" dirty="0" err="1"/>
              <a:t>utilisons</a:t>
            </a:r>
            <a:r>
              <a:rPr lang="en-US" dirty="0"/>
              <a:t> les </a:t>
            </a:r>
            <a:r>
              <a:rPr lang="en-US" dirty="0" err="1"/>
              <a:t>médias</a:t>
            </a:r>
            <a:endParaRPr lang="en-US" dirty="0"/>
          </a:p>
        </p:txBody>
      </p:sp>
      <p:pic>
        <p:nvPicPr>
          <p:cNvPr id="12" name="Picture 11"/>
          <p:cNvPicPr>
            <a:picLocks noChangeAspect="1"/>
          </p:cNvPicPr>
          <p:nvPr/>
        </p:nvPicPr>
        <p:blipFill>
          <a:blip r:embed="rId5"/>
          <a:stretch>
            <a:fillRect/>
          </a:stretch>
        </p:blipFill>
        <p:spPr>
          <a:xfrm>
            <a:off x="6045683" y="4421339"/>
            <a:ext cx="1678315" cy="1678315"/>
          </a:xfrm>
          <a:prstGeom prst="rect">
            <a:avLst/>
          </a:prstGeom>
        </p:spPr>
      </p:pic>
      <p:pic>
        <p:nvPicPr>
          <p:cNvPr id="15" name="Picture 14"/>
          <p:cNvPicPr>
            <a:picLocks noChangeAspect="1"/>
          </p:cNvPicPr>
          <p:nvPr/>
        </p:nvPicPr>
        <p:blipFill>
          <a:blip r:embed="rId6"/>
          <a:stretch>
            <a:fillRect/>
          </a:stretch>
        </p:blipFill>
        <p:spPr>
          <a:xfrm>
            <a:off x="933309" y="4338282"/>
            <a:ext cx="1578611" cy="1578611"/>
          </a:xfrm>
          <a:prstGeom prst="rect">
            <a:avLst/>
          </a:prstGeom>
        </p:spPr>
      </p:pic>
      <p:pic>
        <p:nvPicPr>
          <p:cNvPr id="17" name="Picture 16"/>
          <p:cNvPicPr>
            <a:picLocks noChangeAspect="1"/>
          </p:cNvPicPr>
          <p:nvPr/>
        </p:nvPicPr>
        <p:blipFill>
          <a:blip r:embed="rId7"/>
          <a:stretch>
            <a:fillRect/>
          </a:stretch>
        </p:blipFill>
        <p:spPr>
          <a:xfrm>
            <a:off x="2263033" y="1692429"/>
            <a:ext cx="1621471" cy="1621471"/>
          </a:xfrm>
          <a:prstGeom prst="rect">
            <a:avLst/>
          </a:prstGeom>
        </p:spPr>
      </p:pic>
      <p:pic>
        <p:nvPicPr>
          <p:cNvPr id="18" name="Picture 17"/>
          <p:cNvPicPr>
            <a:picLocks noChangeAspect="1"/>
          </p:cNvPicPr>
          <p:nvPr/>
        </p:nvPicPr>
        <p:blipFill>
          <a:blip r:embed="rId8"/>
          <a:stretch>
            <a:fillRect/>
          </a:stretch>
        </p:blipFill>
        <p:spPr>
          <a:xfrm>
            <a:off x="3135868" y="3245378"/>
            <a:ext cx="2351922" cy="2351922"/>
          </a:xfrm>
          <a:prstGeom prst="rect">
            <a:avLst/>
          </a:prstGeom>
        </p:spPr>
      </p:pic>
      <p:pic>
        <p:nvPicPr>
          <p:cNvPr id="3" name="Picture 2"/>
          <p:cNvPicPr>
            <a:picLocks noChangeAspect="1"/>
          </p:cNvPicPr>
          <p:nvPr/>
        </p:nvPicPr>
        <p:blipFill>
          <a:blip r:embed="rId9"/>
          <a:stretch>
            <a:fillRect/>
          </a:stretch>
        </p:blipFill>
        <p:spPr>
          <a:xfrm>
            <a:off x="6936650" y="2055981"/>
            <a:ext cx="1574697" cy="1574697"/>
          </a:xfrm>
          <a:prstGeom prst="rect">
            <a:avLst/>
          </a:prstGeom>
        </p:spPr>
      </p:pic>
    </p:spTree>
    <p:extLst>
      <p:ext uri="{BB962C8B-B14F-4D97-AF65-F5344CB8AC3E}">
        <p14:creationId xmlns:p14="http://schemas.microsoft.com/office/powerpoint/2010/main" val="1369840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 descr="data:image/jpeg;base64,/9j/4AAQSkZJRgABAQAAAQABAAD/2wCEAAkGBxQTEhUUExQWFhQWGB8YGRcYGB0YGRwaHxccFxcXGhwcICggHBwlHBwaITEiJSorLi4uHB8zODMsNygtLisBCgoKDg0OGxAQGywmICQ0LCwsLCwvLCwsLDQsLCw0LCwsLCwsLCwsLCwsLCwsLCwsLCwsLCwsLCwsLCwsLCwsLP/AABEIAKsBJgMBIgACEQEDEQH/xAAcAAACAgMBAQAAAAAAAAAAAAAFBgMEAAIHAQj/xAA/EAACAQIEAwYEAwYEBwEBAAABAhEAAwQSITEFQVEGEyJhcYEykaGxwdHwBxQjQlJyM2Lh8RUkQ4KSorIlF//EABoBAAMBAQEBAAAAAAAAAAAAAAECAwAEBQb/xAArEQACAgICAAYBBAIDAAAAAAAAAQIRAyESMQQTIkFRYYEFcdHwMrEUkcH/2gAMAwEAAhEDEQA/AA+O7K3FSDcsDnBuCftSocL3N45srCORkTTLwntPh4yXMLnyzEbzPLyq2eB/v7uLFlrYsjNdYMCsRIVerHp5UhlYqulnI2viIA25gzNVuA2c19Z2AJpgwfYTEO8rkNoHUlxmy+nWiPB+yLHD4m4Wi7aOVEABzDqefy6Vu+jATiFlFLAGDQgDXWn3h/ZEG2r3mCPEkXBy5aVFcwZRmsthkBP+HcK6HqfMUvEWxW4Xh+8uqvr5cpoh2hwgFkkbqQZqTG8e/hvZTKAp8JCZZYc+omltbl64CGY5fPQUYxaC0ZwWznvieWvvVfHWS1wKoljIA96P9neA3HOZVcCdW0VfmdTTdwXheGsP3hRLrhsua4ZCwC1xhsBppPU0W6Ccyt4C4rFWUgxJBo32XsHv1JBEMKbrvFP4mY28GBmlRuwEyII06b1fPae/ySyJ2hARWVtbA2C8BAxt+Acr+Wmg60E42uViBMTz3ppftFiBMi2Z38Aobj+Kd6IuWLR8wmU/MUrjYZUunf8AfsU7L+NY5MPvVrjok2j1Zvuaqpby3QP8w+9EeMWyTajk7z6SaHQ8OwJgk8Vo/wCenK8dR7/alqzh4KGdA00w3LgbVToZ+1LJ2wyVAd38JH+afpQrD7t6UTuDf1/CoeE8OuX7nd2ULueQgadSToB5mqRJsq4Ubf3H7VSC6tTpjewmMw6d46oyDVu7fMVEbsIBjzEgUpW0lmrWPFFTBJLe1OvBsH3mCCuHFvvtWRQzRGwBIE+pFKnDE/iH0p44ba//ADzkd1i9oyMyN8GolSDE8qTJKotjcbaRS4twlbduENwqHIBdQraDmFJHoQdqe+z4z8Inrbb8aS+LWrv7t4TduM1w7s9w6KOpOxJ+dNXBuKpZ4QucNJlCsEGSTNDHLlFMSem0c97V4FlfNHhIAnlNU8Hgu9sgAxkcmmLtXxI3rCfCE3VeZG00C4J8LaxrVVRpRlGrVe50TslxVrNlbSWhlB1dmgSTrRJ8FZwZuXF0N4+IuxjWTp7mknH8RwzFZuXEVYhAoyg8/X1o12s7Q4O9ZVO+JMg+Ea6Dz0pqVEtgXC4BcM1xu+tt3q5AAeZpS4hwC9aMupy8mGo+YogmKsC5OdyPONPSiN/jdlVi09wkkSHy5Y56dYrUFNplbg3ZZ7iLcBInarfDsdew97MuUukp4h+VWsDx8rK2/wDD5AjYe1V8PbYs5YGWbNqIkHmJpKrsZysOL26xY/ltfI/nXTeHXS9pGO7KCfcVxO6m5rtXBx/Atf2L9qwBd7c3sptjyP4VlVf2jL4rXofwrKNiNHPv2d95avu2TKe7JkwdOldK7JYgBrhtoFS8wuGORCIG09aRcHhWtW2DWr6Yj+UwSmWD4YEiIGp31pi7AF3fM6sjISMpmCDuRIE7e1aErZWUWuxcscZVWupK/wCIZLKd8xgSNfkKK8K4yBiEf/peINowHiHxy3IdTW97ANaxbXLFlGdXuMczZQxKkKZggHl01pZ4px3FXMUzrZJaO7KFhkVhbDuqON41ICnUQdSaCbcv2DVRv5C/abHPDM2Yz4VkztpuKVr3Fbga3nuMQigDU9NRPIVduYnFsrWrti2qXCVZhOYGQ3eTMEiDsNZO29Q43hFpoMssf0j86LdCpA2/aHhMEM76L5TqfnT92Gwbi5d8CkKo3AIk9J9KQcQGdtJJQZVnfTb3q1w3i2Kw8s/eIh0JiRPKeetNJPQLTG/jK3ExQe7dCW9xaQjUbTl8zz8jQm+/eWygJA7yFI18DNnJY/1ZliOgFCOJ4y/irkybjFQAByUDQAchGvmSTua97OC4t5MyPlbUQpaCpBBIGqiYmeTTtSyjSu9jR+B9sYDh6rka3aOUDNnhmnz6VSwPAbtzvLeHC5LbiNTs8kAbyB1NQG8hdwmHtgMPFmkltc2kmCSQNKb+zOLKozhBbzQAB/kGwHqxrmjJxezpnBSVIV+Jdk8XbE+FhzgnTWNdKF4zg2KtzKyAASQdNTAHmZ0gdafhxm691VZbgVmjVNDBEzGwMiJGtWO0T3EtTatd44aVUkKCQCRJ5eXn0q0ZtpshLGlJJHKv+E3c6swykEaMD1gfcb1SxrExmaAJH11py4px/HuipdwieKe8UMZQZvAcxJDSuvhze1LnEeE3T/CChyp1ZZI1Eg/roaClb2acKWgVbu6EJOUH4o1Iorw0+ADzP2pwwtrC27KIy2g2UAlnAJ8Ou++mvpQbiHD87TYSFjULJ1k0vPk6GeFxjYuOJnpP4Uxfs6lO8dROYgQNWhZMAe/0qn/wG8d1I9q34UWsh0RgyA53Kwcp0Xcc/KjLrRsdKWx2/wCMXHWDhr8M2STE7bkFtvOuVWcGq3rqsfCrFfDz1iJI0HUn60y2+KtOfvARBGUE5uZP88cjJyjSl/FXbTus/DnZrqiQxJJnURpP41oxk+ik2g/Z4HbfDvfRba5YyhZDMp3OpkgaxO8GK8wWIW3w29bzgXAxcDylRppHOPemHh+EfE2JtYu1qoV7a2igA2CmDMbx161Qw/B7OGuSbuZhowZgsMGDBgAVYfDprOtL1qQHG9ov8JuC3bw3euVYoXYFGBliG2qp2zxouiLALDXQSNY+KOutVO03G1VLT2yG+KWB3nKI9o501dmbyrh7bm2zPdCyQpcywmCdlA84FMmklRJQcpNHJsZZyBUK3AQupfY84UdBVLDO+qoYJ+tN/wC0a+GuWmVWUEOIZSmqkDY+u40NLnZe4q4q2XKhZOrbDTQmqRfubJKTfqdg6/cugtbdPFvtqPOsxaaCn7DvgziLnf27t0uwWywS4VIgSZEDeTJO1Rca7KXbj5rGHe3by7EqdfQMxGnStzt0by5ceSEj/hbEaMvzqG9gXSASDOggzRK5hCCROxg1KuGQWzOZrp+EDYDcnz0o2IXOx/C7gvS6gosGDqDr/p9acOM8SF5QyiQp3AbL0gMRGvSaDdlMDbW21xrue602u4GhRXGU3CSfF4ZIjTluRQjHYbFSUS3kVDCghbhMmCWdhoT/AJMo+9I0uXqZVOXGkuyZeIpc8Cg5vt6+ldRw/aBIt2rYu/4alWNtgrAjQzy96i4H2Gw4wlvEMwt3nthrjmO7lhLGDyJ86EHid22Ctx5JJMBwx+n8vTalyWHEkrsj7RXmZgWBgEjnz1ryq3EsRcZFyIW1MkCT5b6c6ytFugTjC9ljh/EbsZrQ7xXchnuvlKLvpA8QG3t70PvcS4gcl7DqArjSCGPuG2B/UVTwOEjD943itkmNc3KGOvsPY9KIYK41tVVboS0i5YyyxbLA11B8UfOJ6RTp/Z0Ncl9F7DcSxDqbGItoLzKGV0ICgTrn10Ij+XeeVRY3srnBFy6pgyAg7sjqMymR8iJiQaqqx7xHuMGdQVJHhBBgjTckQfSrNy9aDgd1OubMXuFs5EQWiIiNM21NztgWKlQKw/D8PhriXHty1u2QoZyc2hBZtSJ8YM9F0rd+1OCQqLtmdYcqvhXXfeduWpoNhrlh8a6PlCGcgRSCXlWOfLG7AifLzmiGI7P4c/CGyuw1mVXXZSToNY1qvmKKp9kXicm2uixxHsuf3nvbAmyWU5Z5bsR5UR7e8CtHDAKchLjWfI8vltTOogAAaAQPbSue8bxD43iNvC22gFu6B3AiTcePKD65RV4rk9nOtBHs/avOqC1b7y4REIqgiPDygIggb6Tzp84HwFLVu+mMFtTcCGVeCAMwCgwDmXTUTMxtud4Hw/DYK2LFkROrHdmaNWc8z9BsKt4uylyJg9P96CxJOyjytqjivERdtX2S0xNrNC3e7Kg+RzDfzGhiRRzszZe4bti4rW7uXPhrzA93cSVW7bZhpIuAkcxmPLd5xfAkdWUiMw0PnyPz51Pg8Oti2qnXu1CjkTAAJ15net5Kt/AfN0vk5T2ktPhCRe70EwAGYBTIJLIV311JGvWh3ZMXL10+MrkQsMzklyNIQTqdZ15A11X9onDreJwVyYZrYNy2wgwyqToehEg+vlXA7mMKbHWjHCuLQJZG5KQ5LeHfTcVbSoRnuMNDt8Wgmek61c7OdoLCM4HgUxHghYE+I7lZmYO1Il/FLCMzFyROUsWKmYgztW1vEsw2gdJ0+VaHh4+7NPK3ofOJYoguoW2SJEvvkfYDQ6Efo8o7/aM4XCBkyhrrwmkhVA3ieg0/uFJr8SZsguot0IIWdGAGyyJkeoqHtRxg4o2gAiLaTIqqwMSZMkkE8hsBpp1M4YHGW1oeeXlGiXiPHrt6c9y6wO++U/8AavhHpFScO7QGzZa0qkyxYaEbhQVYEajwCCCCNd5oJhbf9Izcs0QJ6AmZ+VW1wzSDczBPJSAfKdN/Uc66ZJOOyMb5aN7nFxlZbVuC65WZtYB+IAemm9VAxJJO5B+817irltXhDC7xIkCJj/ao7jihCKitBm3dMsYLirI3hJA2I11B3EaaU42+M28RlW2qpIh1iX0mGViDHh6nQ9a5vcVhLQcgIBPIEiQJ21g0d7LAqz3JGi5Y567keg+9TzKMo7Hxyaeh0wvCcPiLX8YlFUtJzAGD4hmaB0303pgxV0Ya2LZZsothAzCSAFgTAPKNYpLvYodwR1YfiarPxS93YtZsyDRVYTHQAiGjymOlRjhcoJofmozLHa/Fq9q3rJmF01ygbjQQJ+1UOwTouKzOQAqz4hoevpWv74zGWIMCAI8IHQCsxuOkSIUjQqBE+Yq8cDSpkZzt2N/HeMJcUGw+QFjbYjQzkzZhsYgmD1Q0Jv8Aa3FuQi/xLRQW4uPdzOoGUsxtsImd4J6kmh3BcSc4gmBLlR/NCxlM+WvtRdbSu4e3l00MsRHOCAR+PpUJPy24r97OqL8yEb9tFniGMW3ft3XtMLVq3mZVAuQ0RroMx1EMQOpiouL9rbNywIs3gLuZUPdjUiNtdSCRtzr08UPfOQBlVF/uO5Lf2glRHn51TxePAlkdGJGyqA3XxEa/oVJ3y2vgNKm0/kj7K4NC9xmvReQeFNgwIKtqd8vQevKjfAuFXsfeyoSotnxuQMqDlEiSx18IPn50ghC2VQCWJAAA1mYAA6zXfOy2B/ccJasPPeN4rhzSe8bVpY7hdFnoorqyYeU+TZzRy8Y0jF/Z9hSR+83L+JVQAlq9eJtJA3W2sD5zsIoT2h7FJnV8KLaAAAoCBsI03n3+dPOFvqwlZbzDKR9Gitrt4Ddo9VP4U3BPQqk1sX+zHZ7Ip70Ag7Df3msopjMcVKhPFIJnKQNP+01lZY0tGlJt2zguG4retWzalO7OuR1zEE6kgAgj0J9qscSuKhWDKEDLlJA26Bh8iTFLwJNeXsJdyhocJyOoX8qhkXJ30fVZP0nHDGljbv79/wCBjW+EyO58JJQodWKkfED1BifvUQu/xSneiN9cswTMSRmg+tL4LcyT6mant4kMuRo/ytzWdwDyU7EUqhdWSy/pTWK4P1fHz+39/wCjbiCobrnDmIaVbaWEEkHpmzEeUVDcxgZXW5bYXn8AVRKmdCwjUHyjnv0iJjStRj4ZYMMpkHmCDXVLDGl9HzXOSsZOHdsb9pTbujMcsKzAqwMeEk/zCY8/Ojn7HOFlrt/FsNbY7m3J/nYZ7h9QuXX/ADmkDi/FDehrhGgyiBHPn7mum8B7VWMPhsPh7bvfe2ozsiM4k6sMwGWB8I1mAJrJqLddCpNrfY3i6QxLHQg+3Kan4fx1AoDzmmPCJBgxPlXP+2faju71vDqVY3nCsTqotsSpggxJJ9tdNqY+GYYlc22mmkADr+AprDQ6PiwVnl+orb96BGsidhzigWARAYkTzk+Lrr+VXe6LGeu3kPzpk0wNNEHaq0XsXbQaGuWbiqQJOtsgGBuROwr5zxfDbwLpchWtzOh1VbgtsQRp8RG8b12bjvHHF65bt6Gyo1PxAsocZeXwlTqDqaAYtQlxmuEFrtsL3bL8NvMx3Px5iST5j5c2XMlLXsdGLBKapI5S7rIA1OgAGvpRnhzm4yopBZtFGupjQaDc7aUWxWAs2+7NlEt3rcv3jXAmslvhmT0GnKlfCvluI0A5WBAM+2xB31q0Jtq6IuG69x74XwAo7NeyMgUjTMDqIkBlXrIPUUpcS4SULnPcuIpiTtrtJGgp/wCz/E2xGHuu3hCkCJkfCG0G43H61KH2gx+aLajU3CSY16ZZ6Ty6jzqSm5ZCrg1DZSwGNZHRhqiurZTrorAkAnXkafLPaCyyBs7o/hzF7pQNBzZVzXQukDUkjmV5FCuWwIAMgfXr7zV7A2mcytvOV1IVQTrMSB4iPMe9VkmJBRf+TofLWPtZTnd9S3/Xt5mVmZkI8f8AKuh6ke9crE+QnYb/AF/GjDi5ZCwGRWHhzBgGWQxK5htOvh01oYTPT2FaIJxS6dhXs/jGXNblgHkkKTyGsj0504dkODWb7taKbWy1vL4IYMum0EGTOnL3pO7MZ/3q2tu2LlxpVUJiSVPORHzro3BSbeLs3LdgkqWW4bIbuQWBH+I4ytHRdNQc0CuqM4rFKMkiLi3JNCPjBJc6C7b3VCDbOsNlgwI8pkDrrRvg/Z03raXlupBGaMpaI0ObXcNIPSNdKFcfwZw+Kv22GXNdzJ52yWdSPmg9Qw5GpsH2gfD2xbtDwqC0NO7MSAAp2BzEf3GSK5FOlRaEHKWuwti+yrnM/fKTMH+FeBJyhuSHUjWdNqSmUMQxMJuOreQ6Dz/QN4ntRfyuoKjPmlg1wsJMyCbpE7xIOgXelN7pmOQ0p4y0DLCSl6uwg+KIIZDlKmVPSpE4qM2Z7evPL18p2+tUUNb7UsoKXYsZuPQTbjDs5ubTAgcgFCgeegE9aiOJeDlIysddIb0np6U4/s47LYXHWL4ulu/DQuV4KIVEXMuzDNmBmRoNqRMI4W6FaCpbK0MFBEwSGOg6ydOtHjH46Nyl8jZ2LBuYpWyKWsjvQYg5lIy843IPtThxntD+8ZlnunCmVfw8tg3ny/0NJPC7v7tjJtkvazC2SJb4iAFnKJbNqABttNOHa/Dd5g7tyyzKwTOCjFW8OpHh1giRHnXPkyNZPpl8cE4fY84XEXECIBpAAnfbr1oh37ESK0LplQGJZA2UxMQJMdNRWv7xAP16+X+/4iulMgyLFXS0BkDx1AMexrKS8fxm6l5wrP1ORQBO2vgYz6mvai81OqLLDauzkgeBrvRXE9oGfCph8iALEuFGYgfDrEg7yQdQTO9b9r+MLcYAKuYmWOUZiIGUlviPTf5xJBhhUk7R9bjlj8VFTlFWibDoXYKkliYA86tY7s7irVsXrloraJENmVt9pCklemoGsChLtlIYcjMU78P4taxNn93J7u2ygFoDFSCPD8M8t80fSlk2iPifEywyiklXuKnG7qItrLEtbDN4sxmSpkQMuqnTX1oNkYOyOpRwfhO40kfSKYO1fAhYCkOlwFoVgfEREwyxGmusnes7G8E/fsQ73s2VPE5Gksdln219qusq4qT6PnPEY150lB3btfk97Ndlxii5v3GS0pCgJBZm+IiToABHLWZ2BojxvErZvsEY5QxCmDrGhGnMHQ+dXGu2cPxDD2LY/hE+MamHYFLZBnQyRryqP9qLxftDYC1p/wCbaVNRWR2+iblwVLsl4bxt7ggIHA+/vRS/xzEAAC2QBtAn3JBOv2EUodieIKt022YC20nx6Q8ADxMRAIHnqB1rqWDeBHhgEZYEHXnr9/KivDxN5zKfZ7EX7l1S6XFAgnMHy+Y8Tbmdsvny0c8Vju6Qseo0HOTVDh4XQ/T7k1rxzF2FQNcuqlpZIad228MatHl1q+PGsapE5zc2KXFuNOUuk5Q0kAyGYESUWCQSugn4pE7zFInEcc9189xpMQNgAOQHlXQeIstlziWssUCQoDqARoZZQwbNBbrAXUDlzvHYkPcZ8oUMZjWB6CdK43FWfTfpCcVKSjvW76+gXjWJ0PLb06VWZudGsNwZ74e4pC2rSFmY9QC0AecD70GvINeXl+P6/CujC9NHmfq/F57XfudQ7F8PZuGfww03GcnUEkg5PDMAaKIB/wBaTezWFtfv3dYoMFXOMrzbedlJiCGgz7ijvCO1gXBpZzi2ltMjR8ZMauJ55jmA560pcd4n37W2Ot22gR7oJi6F+B8pAKtlkHrA2pIptyOKUtLZP2pw1u1irtuyf4akZfFm0KhtzqdSd6GBuexHTQjzBq+OEvcTvMjNA1aNY5eZEetBr9llMHbrXQrS2QdWXr+Kd4zuzBRAkkwOkHl6a+tQRVZSYkajyqSw2bSYPQ6UbAMfZjha3BiL7OV/dbecBdMzEPl8XKCvLefnf7O9qEs5kuCAzSrZM5GgXL8SkLAmddZ0oRgcabeFu2RAa5dUsB8RRVOgO3xHY+fWh1u3LrBnWNoI9RVFi5Y5N/gDycZJL8jn2946VuWrZWQFLgnZgWKxueaHSeYpY4jilVw5RWBX4GY6TsfCQRvpPnptTjxzggxdjDvnyP3bKjH4S/hYW2MeEaXNeUDeueHAuGKupDAwViCp5zXPBJelFG2/Uy/cZXs96lnuwjFGYOz5i3iAhvhCrA882tBC5n3/AEPqKeeyOGV7TWW/qzR10AP2j2oZ2xwotNZsrMIHb1zvI9SAoHoBSLJ63BjPH6VICW8UK3DzUOQVIGqxEu4LjN2z4UuMqndZlddD4TI+lUmvBrh258gBO8ADQDlA0rdbJchVBZjsBufKnvgvZq3h8I1zE2QtxiT/ABB41A9dV60mTIoIeEOQlcMxAFxrlyWK+JQZgtmG8cokxzp87Odsc10o4nMCwJMAtGq7HVvIHXYcq5vZECZM04fsvTveJ2A2oUO2nUWmAn3NCWJS7GjkcTo/CuNN3rPkzQoR3OjhZOUBZgQdZGWSACAaPviM8aiTseRB5e/61Gvq8BtqxZRkY9FBBHQjcjyqu/D1EiQFPKWEHqMwGh5ifMedIQ4qhJz5OwLxTgdu62YjX6+/51lFWw7DUg3ByZGGb0PI+u/Wa9o8UDkz527uNq3FyKnuW42qm5rmPq5x8ro3diRUuG4m6aQpgRtG3Ixvvz1qJajvYY5pWPSmgk9M8/8AUL8tS+/5GLgOFGPuBLl4WkWfAJa4dBLCRlVB/UT5QZpg43xC3w60tnDTlcEksZYsIGZto31GmwEUjcO4hctZggK5iC2xBymV13gHWNpg1DxTG3b90s59NOUDalljd/R5Smq+ze3iHL95mObNmzHfMDINPH7TiH/dro0Do3y8LAf+xpM4Pwzv71uzzdgJ6DdiPQSa6L+07DAYW2VWAlwCBsFKMI+gpvcmc6R8oWND8Uj6fSrGB41irIi1fcL/AEmGHsGBj2iqWIAA8+vQVFPJTpRMMp7YYvIqZv7jEEnUbgxERsAdKF3MXcvNmvObjjQMxJIGngEmAvkNN6qAkjfw/epbTjkC30Hz/KjYAxxftBcuW8raswChucCJnr6THOJoBk8yakxLNILCOn6NeZxtUWqPofAxj5Sb7Y0vihZ4etpGE3nAuZdQVOsydZgQeWvlQNsGCNz9PpRDEYJLvDkCgC6lz4vLUgE+9QWpjUQeY6GJIpsbpaPG8SmsjUgBetFTHy/KtsPbJPpRDiNkZcxkx+Jj9e9VrQg/raqcmQo6H2YxqNbRADmFsL5MBzHRt9Kg43wi3dBJENyYaH/XpB2+tAuzzshBGsSAPKNvnr8qaUv5p5E75my/hDeoArJgYif8CfNow3jMATI13j0A96kXgrGCxVlP8w/WlFOI3DbuHLmGbroDESy/MfOo7F3WTp5j8YrcmY24lYsjDWkRSHDtLEhiQVE+IdCFgR99Qtm5kZWYZgpBJ/qAOoPnv+dEOOsylSCCI/8AYjMR5SsbAbEQOYtbxPkeoHy516mGD8pHJkl6w/w/tXbuYc4S6pAdpRp8KNykjXKZIPSTUV3BW7M96LbT1vlGHlAV5+VHeIqoEnWdh1J6TsPYxQdOAtdJuhT4WWQqzozFSxmSY3JPQ+3kSp7/APWv9Har6JsDdt5w9llUINRL3C07EnIsewov2i4T+/2FuWQDetiQJAzKfiWdpkSPTzqxxLs4bVuVgjnGhFBsDxwYS66FsuYI4YyRrbBjfSdDM1Jq/VHtfkrF16ZdMSbiFSQwIIMEEQQRuCORqMtRztbxW3ibwuoIYqFcAQpj4WXnMHKdB8IjfQIBXVFtog1TC/ZtkLMtwwoKsQJzOBIylp8KA7wJObcaQc7b9ou+myDIkEsDtzyEa6bbHkN6TFtmdN61+JtZ3jQml8u5cmNz9NI8xaRGmsamrHZzi13D31vWnKusgGA2hUg6MCNvKsxgJCjU8gNT7D/Sp+F8HdiIEEKzNOkRsPUiBRlJLsEU30Ny/tM4go/xLR8zat/gBW3/APW+IDfuGHnbYf8AzcFJAPTT0/Kobmx+vKtbAdCH7XMVucPhmPUd6p9/4hrK5sjVlHkzUGrlxI3/AF771VYA1pcaTA1qlilgggeoqfE9iX6tKf8AlBfjX8l+2mnp9qsrhS/w/ahWHIO3ypg4PYDFc3w69I5TodOf051kqObxPjFlxqCjX5LvCOBKSGcZlHKYHntVXtKyfvBCqFCqEhdtJI+hHvNNmEw6DwqNOZgCeg06UpdrsN3eIOkF0Dx5FnRfmqKY86azzwl+zTDZ8dmjS3bZp8zCD/6Pyp77c4MXMIysSJYQR/UJifLelj9kNmBiLhMTkQe2Zm+609ccUXMPdRtQV08mkZW6gAxSSGXZwfGJ4yOmlV2PIe5q5xK1lY/ryP1qk2gpkY3sksY2UdavLPp7GPnAqVMGEFs83th/mTH0ArLqc4M/r3PzrWZlfiGJ1AJJIH69K8wVi7c/wbNx+rKjPHyBA96LY7s4MyAM5ZiA2gA5A5RvprqT7V2Ls/wy1h7KpbUAAep9ak5xTOzH4jNGHGLr/YhcM4WwwWRoDgs7jMCVObwqYmGywcp1g8q07N4XD3LrLeTNpoczDb0Ipk7VPmN0LMhQfD6x+NAsLw18M7NcgMqgjXmRJHtt69aST02iKe6ZZ7W8BsHCuLNtUfwlTJ5OCQZPMSKUOD9mb964lqAub+ec0LuTA/05UbucSe6GLen5fajXYLV7rdABrvqZ/CtCUugzjGrBXG+z4wbWrdtmPeKdWj/EU+WwIYCNfeoeHXSXGcQW0DIWXL001G4jUjzon+025PciYIDMDz1K7HltWvYyz34724xjNEDSSIMty10235mq80uyXFtIuYlbKhnxBUJk1kTr0UbyY2GulJFq6CNCdDz3jqfanzt5gVNpFRRo4Mj+1hqa51jbLWlOYET4R0M7x10B+dFTUgODiEhw2/iMNevpbY2wzNMgfCA2WJ1gQIE0Bw7KQSDrHwka606dmuJJawIBgli5K8yCSv2FLQOFtAMy4gxpH8MTpzbp5xNd/hvHJemXtohm8O6TXuO4wuW2guhGffMpkZP5T0OkUZ7JwReafCxCgxpoDP8A9UmcRu3GuiyoyjwqqzooAAAJ6AbnyNPvC7AtWktAzlEE7TzY/Oa8qqk5e2zslK4qKBXHr5BA66AfifeBSD+0O0q4+6qABQLYAGw/gpTxxF/4gPMuIH/dpSt+03AkYlbwPhuKBy3Uefl9qPhvc2d9CcLZifrXi31H8wqRoI6+etQLZluem8ch1+ddnRzFpHBOn5fesYeIyWHsNfc717ZsEHYGOv5j/WmTB8JtsgY+NiobKxKZZJEacxE+hFCclFWwwi5OkBuHXAHDHXL4hzggggjzo3wfDM3e3dQiqNWB8RZgoy+Q1J9K1TggYoLUnM8EzAAABIg67ka6nypv7V8RPcJahdDoY1gA+Gekma5sjUlZaFxfE5TdtlTDb/rf2qNx4T6cqL38KWaATJPL7TRNOx57rN33jyyUKcok+KenlT+ZEXy5CYlZUqWiBLKR6gispxQvwjgdy8Ay5VQn4jz6kAamrnaDs0tnustwuxknSBIiIGvU86Yrl7uQA25E+hJkz6VSx7G4gM7NpO/+35GuXzZN37HSscaEfEYUofECPPlR/s0AUdi7eAKVGoBzNkJnnEcvKj/BrGe7bYfyeIk+Q0+sVS4pfuHEXzdcNmyqInRV8SrExOxnzaIBiq87iScalQT4DY7y9bVrjnWSAxAgCY9NKFftLA/fIHK2g+WYx9aJ9jn/AOYn/KZ9Ij7kUv8Aba8LmMu5Duyp7hFQj0zCtjBk70OX7M8NkwjMf+pdZh6AKn3VqbvCyuDOqkafX6T86H4HDLatJaG1tQg84ET77165A5/r3osmI/a3gBTC96xYXbbnMpG6tkGh3MeE9ILUg3K6r2tu/wDLXMzZzoBIWQCQvIDYVzLC2c91U18TBdNDqY3Og9aaIRj4woAskclyx5CI+5rThttWuCdYBPloKtdsMNkj+nNI9xOX5ihPAbpF0SJkMPcqRrSRvgO6chos3GzZ0XM6KxVepIy6eYnMPMCn7gl5jhLOf/E7pC/92UZvrNJvZeC7/wCUR8z/AKUU4hirikKh0JHrH5VFr0lU/ULvbXEXQwyOySTOVipIBAAkEaaVPjsaXsoeYtqp9v8AerjcP7+41vEZoU5kZYXKoMFCY8QaVMnXw76mt+0t2zbRUMKYkaEiBoASNp5T0qlemiS3IXQpVAdg23tTd2JtZbbOf5zA9Bz+ZPyobxW0LtnDG1sygL5zAn503YS0ttFQbKAB+f40IrYZv0in+0zC/wAO1cBkBih25jMP/k1Y7E2MuDBWPESTz1Jj/wCMtWO3hX9zuSRMqV9Qw/Caj7EXwMNbtjXTPP8AcSSPY6Vp9Bg9FftSGS0mYkgv+Gk/WkztfeJTDt1ziP8AxIP3rpXa+2GwpMaqyn65fsxrmnF8DcxN+zZQaRGbkuY+In0Amhj7DN6Lq4VLWHt+Im8yhiOShhmAHnqNazhfDLOKPcXS6ufEGWNuamZ1jXblvXmJtd5iHW2J8WRfRRlB9IE0T4Ngr1m7mKIfRiW2I08PnTJbsVvVBIHvMTaaRHi8R1eM7lk0HqNdg3Omq+ZUxvSPgeHuuIQm2QEJOcx4tDl5zm110606cMyuWUkhssgCNQcwJE6GI2GutNJNqkInTVgPhdg3L8n4bWvq3Ifc+woj2i4YMRh3t6ZolCeTjVT+B8iay3hTYlZBkkztOvMctIqLG8S7sBmkgmPffeliuCDJ85HI8LYe4YRWY9FBY+8Ud4ZwW4l0C6mU81MbGIB5ciY8zTXgeOW0ZpkA7RVXE3y94tzIERvoQdfYH5mi8rkqoZY1HdnuO7HJdQvh2KsP5G+EnoDuv1FAcEmUGY3iBt4QFn3iZ5zThh8QxuKc0gEHfp5Uqtw9rUWhq2Yqvn4oU/KKnzco0ylJS0HOyuEJGc6KCY13YxOnQfrat+1i6J5Zj9qLYBVtW1tj+Ub9TuT85pW7TcctNc7rUQwRnA0XxQ+m5I/CnadUiUX6rJeynBy7i+2g1yg7k6CR6A/+w8qZ8dwcZLjLqxRgvrlIFGMJcBwi2dSyWVuLtoIlUBkyYieQnc1VwmJzID50mRU1Q8JNpnL8RcVVXMoYnWT8o+lZUOJs3LmLvWbYDd21yJ5L3h0/9qyn4A5FriN8s5nlV24AtpdpYA+m5H0IrbG8Jud4PCYdcwPKOcnYe9V8QsWxHI5fkANOoqTWhk9ljg90rMVW7QYhmZZg5VjQefOp8CcqbanU/hQ69h7j3cwcFC22XTKNDlaZnaQQN9JqiWibkuVsN9nLfdrmPxN9ByH40F4jwFlvhnvouIL953JUkeJ8yeISJYQQCBvrRoZuhqO7aLlCwLd38GYk5NZ8M/Dr0qkXQj27GtsQKrXbimqFm6elS5z0oAB3GUHdXNJ8BPuBI+tc4BIJ8q6ZxfObNzKuZipEe0GPOJrmA3pohGnimPN7D2Cd/FPqsL/rVPhsrcGm0/Y1LixksW7Rturo5liPCcwLQp2MQOuxNeYTW4oHP8qz6Muxh4RxFbdzusjSwnPBI/t0EDadfKjt+/mynoKEW2K6RtV6zJWen+9SmtFIu2RKn8R7g1LkTtyULodxttMTVHtCLRQsyzc8MaA+ANLCTtvy9+VWixqpjLTOI002M6g9RVIvi00Jp3YJstcU4bJecRAy65QcywMoIEGSZ569a6amKEb1zleDvKnvII5iZI3gmRPypiw18qoWdhGlNKSYC12pw7Yi2EVwomSCJDbQD6ETVfs7hTZVUYgkTBAjTNmjUnmTzqQ3p51Wu8Q7t7cjRmiZ203216frWctoaHYZ7W3P+Xjqwn28X4UpcIZpN5Qcqzr1kQBG+gOb2pp7eZVwq9XbII6sjAenOlbspiWt2XtkSWMhTrsFg7jY+fSIpYaV1ZScW4umWuzWCYB3fLmJgAGdJ1meZ0P6NGHuN5H11rS9xLJbi1aNwmJUhLIHoRO3lz9TWoObWCPw+VMv7/f7fZzxcn/kjBd11AHpI/P8K9wpy3S5LqIBVkIJDAgrKsQIOo0adprzJXuX9A0Rjz/id65dbvLORAIVpWW6lgrGPaai41iLd20LJYJcS5MsRBGWDGvJs8+o6QLmGfKZOwlvcAnXqNNfegmJwzZ1G6lpzFRJknNrEnSTpTL7MWuH8ItKAwPecwx0HqB09a8xvguLA5E/hRCRy09PyMfjVpOCi+mbM6nUA5JHoRII15ifSkcbVIKdO2CuDo126ttPiY79OZJjWB5VZ4hwx7V7OwBC6Ag8yNzpppP16VJg7L4O6rJF0ggNErlBPiMRJgawAau9pO0lh7hshbxYrPeqji2H0hIyyynmeUD2EYV2NKd9Aq5dmhXEuF2LjF1tujnUqtwMjNHxeIZkJO8Zh5dbgmsy0whe4JxK6ltM4lx/CMEmVObu9YB23/tHWifB0PiQxmXQgGRPPWgwjuCJAIuhifLLlX/209WHWjXZJUS62aScohSYB1M6A/T19hKPJUNGVMSuzoIxWNfabpWT/e5I+1ZTB22wiYdj3a5Dcc3MukeKSxkE6z+tq8osXsO8ZsG2gLaKqhR/MYACyZG/3pbt8LW9ZtxmBE5tspYnQeWkDpRvj3a7CXbVxUuEvlgDKwk8okdaq8E7RYO1bCutwFjJARnjbUkDrrpXhYv+TjwNqLu+mn1R0Nx5CyG5FD5iYPnVENdBhLRKg7llmNxzorxK9ba8/dBzbLSpKkb684Igkjao1tnoT7a/6/evci7SZztE9m8SBsKlyn/aorSnca1aUsNxHrRMbISN6kmsk1hBrANRmJAG5MCud47Ak4x7UQe8IPQDMSX/ALcnj9K6JbuFGVjrlIMczrsPOkm1hizC0wIZv4JxGYtcPg7srBeMmWVgAEL11zNEwU7WWSLeuhW5r5aMPvQzs5aa5dJEZUXn1O23kCfKBRntsz3bgULK3XZ42JObRfP4thuap9nLNxDcFp0WcsymcAgtAM6Cdd6zVxoDutB1rMydpq9wm8pLWP5ipdp2icpg8tCvLmfKqeVx0/7Rp8pMCojjyhnIzEaCMo/1jypJRtUZuVaLGJw5ViII9RBquwqS1jrtye811keBUjy0Jmtgn6mjVGV1siArcNXrWvWojbPWsElF3yqDHYgZGDBAAJls8iOSZARmP+YAeYrR5qreUmQedEZOnZriuLYi+vdXysAhkQKB4htEyw0kRPM71nCbeRmYjcQABA3mTJOvL5+wVsDdZ5bINd82w/y86P2g3Myep3PnQWtB5OqsId6TyqRHNU0c+VWEc86wpcVzUgqC21TKaxiQ6giNCCD6EQR8qp4VbgMOgAUaENIbSNBuOtWmJ6GqzX3G4isYluLRXs/xe4bQt2u6JRfEoOcljqWnYAmQBOo+gYX+YgneDsfI+VU+D3+4uXG7tlVgMqpD66z8TJlG2xPtzaLoBbvXHDmZmTPqTOx5VpcfN8W3lr9Dp9a0vcdvXnCtYVLaiM5K96TqZaCRGsZRoIBmpAs86UJA+EEEgif/ABnyqNrDJuseoq53RrACNiR+ufWsawe9wwQRIIg+YIgitMPxL91UvJUDfUuxkiAJ3MxEkAe0EkVB3APp4ftp9Kgfh1p5DAkdD+Y/KsYXr3GL2JuO13NlnwgyY9GIGbzMD2rKk4lhVtOBbEKROhkEzWUQjLiOHBhpofp70PNgqYPKi1+6ZidKr5R0pQFNbVWbdnyNTKoqzbrGI7I9fOPx61atAn4ljTeTBrwCpF5edEB4+D5gj0qBkjSrmGYyy8lMCt7yD51jAe+v0oPfsQ+bn1gTHSYo3cO9VLw0NYwH45jmWxlthu+JIzgarbKw6q0yCxgHTaROtCezlpluBwxtgSCsaspGqdCug38juNGK6dKyzqNaazF5bo6GvSQeR+lV7DGrSUoaN1Qf0n6VILQ/pNYgqygrAKxtL+v960eyKtsoqO4KJijcsCqpww50UJ0jT5CeXPeq9wVjA08Pt75da3S0o2FWyK1YVjEY8h9K3VvKpAoipMgoGPUPvUyNG9RBB0rMtYxYGIHrW374P6TVYCvaJiQ4vov1rBiCeQ+X51qBW4oGI2SenyFerh+lScxUprBIjaNa5KtL+FeTWMVTaofxcsiArE5hodjGse9GytCO0o/g+4rIwGxXae4TDWLenIr+VeUIzTvWUwbXwf/Z"/>
          <p:cNvSpPr>
            <a:spLocks noChangeAspect="1" noChangeArrowheads="1"/>
          </p:cNvSpPr>
          <p:nvPr/>
        </p:nvSpPr>
        <p:spPr bwMode="auto">
          <a:xfrm>
            <a:off x="141432" y="388216"/>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127" tIns="41564" rIns="83127" bIns="41564" numCol="1" anchor="t" anchorCtr="0" compatLnSpc="1">
            <a:prstTxWarp prst="textNoShape">
              <a:avLst/>
            </a:prstTxWarp>
          </a:bodyPr>
          <a:lstStyle/>
          <a:p>
            <a:endParaRPr lang="en-US" sz="1636"/>
          </a:p>
        </p:txBody>
      </p:sp>
      <p:sp>
        <p:nvSpPr>
          <p:cNvPr id="7" name="TextBox 6"/>
          <p:cNvSpPr txBox="1"/>
          <p:nvPr/>
        </p:nvSpPr>
        <p:spPr>
          <a:xfrm>
            <a:off x="295935" y="2470203"/>
            <a:ext cx="7853655" cy="2609689"/>
          </a:xfrm>
          <a:prstGeom prst="rect">
            <a:avLst/>
          </a:prstGeom>
          <a:noFill/>
        </p:spPr>
        <p:txBody>
          <a:bodyPr wrap="square" rtlCol="0">
            <a:spAutoFit/>
          </a:bodyPr>
          <a:lstStyle/>
          <a:p>
            <a:pPr marL="259775" indent="-259775">
              <a:buFontTx/>
              <a:buChar char="-"/>
            </a:pPr>
            <a:r>
              <a:rPr lang="en-US" sz="1636">
                <a:solidFill>
                  <a:schemeClr val="bg1"/>
                </a:solidFill>
                <a:latin typeface="Ubuntu Light"/>
                <a:cs typeface="Ubuntu Light"/>
              </a:rPr>
              <a:t>Les journalistes couvrent plus d'un domaine</a:t>
            </a:r>
          </a:p>
          <a:p>
            <a:pPr marL="259775" indent="-259775">
              <a:buFontTx/>
              <a:buChar char="-"/>
            </a:pPr>
            <a:r>
              <a:rPr lang="en-US" sz="1636">
                <a:solidFill>
                  <a:schemeClr val="bg1"/>
                </a:solidFill>
                <a:latin typeface="Ubuntu Light"/>
                <a:cs typeface="Ubuntu Light"/>
              </a:rPr>
              <a:t>Il ne s'agit pas seulement de publier un article, mais aussi de tweeter toute la journée, de rédiger un blog, de prendre des vidéos...</a:t>
            </a:r>
          </a:p>
          <a:p>
            <a:pPr marL="259775" indent="-259775">
              <a:buFontTx/>
              <a:buChar char="-"/>
            </a:pPr>
            <a:r>
              <a:rPr lang="en-US" sz="1636">
                <a:solidFill>
                  <a:schemeClr val="bg1"/>
                </a:solidFill>
                <a:latin typeface="Ubuntu Light"/>
                <a:cs typeface="Ubuntu Light"/>
              </a:rPr>
              <a:t>Nous vivons dans un environnement d'information 24 heures sur 24</a:t>
            </a:r>
          </a:p>
          <a:p>
            <a:pPr marL="259775" indent="-259775">
              <a:buFontTx/>
              <a:buChar char="-"/>
            </a:pPr>
            <a:r>
              <a:rPr lang="en-US" sz="1636">
                <a:solidFill>
                  <a:schemeClr val="bg1"/>
                </a:solidFill>
                <a:latin typeface="Ubuntu Light"/>
                <a:cs typeface="Ubuntu Light"/>
              </a:rPr>
              <a:t>La concurrence est féroce pour le contenu </a:t>
            </a:r>
          </a:p>
          <a:p>
            <a:pPr marL="259775" indent="-259775">
              <a:buFontTx/>
              <a:buChar char="-"/>
            </a:pPr>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solidFill>
                <a:schemeClr val="bg1"/>
              </a:solidFill>
              <a:latin typeface="Ubuntu Light"/>
              <a:cs typeface="Ubuntu Light"/>
            </a:endParaRPr>
          </a:p>
          <a:p>
            <a:pPr marL="259775" indent="-259775">
              <a:buFontTx/>
              <a:buChar char="-"/>
            </a:pPr>
            <a:endParaRPr lang="en-US" sz="1636">
              <a:solidFill>
                <a:schemeClr val="bg1"/>
              </a:solidFill>
              <a:latin typeface="Ubuntu Light"/>
              <a:cs typeface="Ubuntu Light"/>
            </a:endParaRPr>
          </a:p>
          <a:p>
            <a:endParaRPr lang="en-US" sz="1636"/>
          </a:p>
        </p:txBody>
      </p:sp>
      <p:sp>
        <p:nvSpPr>
          <p:cNvPr id="2" name="Title 1"/>
          <p:cNvSpPr>
            <a:spLocks noGrp="1"/>
          </p:cNvSpPr>
          <p:nvPr>
            <p:ph type="title"/>
          </p:nvPr>
        </p:nvSpPr>
        <p:spPr/>
        <p:txBody>
          <a:bodyPr>
            <a:noAutofit/>
          </a:bodyPr>
          <a:lstStyle/>
          <a:p>
            <a:r>
              <a:rPr lang="en-US"/>
              <a:t>Types de nouvelles</a:t>
            </a:r>
          </a:p>
        </p:txBody>
      </p:sp>
      <p:sp>
        <p:nvSpPr>
          <p:cNvPr id="6" name="Content Placeholder 5"/>
          <p:cNvSpPr>
            <a:spLocks noGrp="1"/>
          </p:cNvSpPr>
          <p:nvPr>
            <p:ph idx="1"/>
          </p:nvPr>
        </p:nvSpPr>
        <p:spPr>
          <a:xfrm>
            <a:off x="279976" y="2262814"/>
            <a:ext cx="8580559" cy="4119698"/>
          </a:xfrm>
        </p:spPr>
        <p:txBody>
          <a:bodyPr vert="horz" lIns="91440" tIns="45720" rIns="91440" bIns="45720" rtlCol="0" anchor="t">
            <a:normAutofit fontScale="25000" lnSpcReduction="20000"/>
          </a:bodyPr>
          <a:lstStyle/>
          <a:p>
            <a:pPr>
              <a:lnSpc>
                <a:spcPct val="170000"/>
              </a:lnSpc>
            </a:pPr>
            <a:r>
              <a:rPr lang="en-US" sz="8000" dirty="0" err="1">
                <a:latin typeface="Ubuntu"/>
              </a:rPr>
              <a:t>Dernières</a:t>
            </a:r>
            <a:r>
              <a:rPr lang="en-US" sz="8000" dirty="0">
                <a:latin typeface="Ubuntu"/>
              </a:rPr>
              <a:t> </a:t>
            </a:r>
            <a:r>
              <a:rPr lang="en-US" sz="8000" dirty="0" err="1">
                <a:latin typeface="Ubuntu"/>
              </a:rPr>
              <a:t>actualités</a:t>
            </a:r>
            <a:r>
              <a:rPr lang="en-US" sz="8000" dirty="0">
                <a:latin typeface="Ubuntu"/>
              </a:rPr>
              <a:t> - Les grands sujets d'actualité couverts partout</a:t>
            </a:r>
          </a:p>
          <a:p>
            <a:pPr>
              <a:lnSpc>
                <a:spcPct val="170000"/>
              </a:lnSpc>
            </a:pPr>
            <a:r>
              <a:rPr lang="en-US" sz="8000" dirty="0">
                <a:latin typeface="Ubuntu"/>
              </a:rPr>
              <a:t>Reportage - Profil (ex : </a:t>
            </a:r>
            <a:r>
              <a:rPr lang="en-US" sz="8000" i="1" dirty="0">
                <a:latin typeface="Ubuntu"/>
              </a:rPr>
              <a:t>long article dans un journal ou un magazine</a:t>
            </a:r>
            <a:r>
              <a:rPr lang="en-US" sz="8000" dirty="0">
                <a:latin typeface="Ubuntu"/>
              </a:rPr>
              <a:t>)</a:t>
            </a:r>
          </a:p>
          <a:p>
            <a:pPr>
              <a:lnSpc>
                <a:spcPct val="170000"/>
              </a:lnSpc>
            </a:pPr>
            <a:r>
              <a:rPr lang="en-US" sz="8000" dirty="0">
                <a:latin typeface="Ubuntu"/>
              </a:rPr>
              <a:t>Éditorial ou blog</a:t>
            </a:r>
            <a:endParaRPr lang="en-US" sz="8000" dirty="0">
              <a:latin typeface="Ubuntu"/>
              <a:cs typeface="Calibri"/>
            </a:endParaRPr>
          </a:p>
          <a:p>
            <a:pPr>
              <a:lnSpc>
                <a:spcPct val="170000"/>
              </a:lnSpc>
            </a:pPr>
            <a:r>
              <a:rPr lang="en-US" sz="8000" dirty="0">
                <a:latin typeface="Ubuntu"/>
              </a:rPr>
              <a:t>Histoire d'intérêt humain - Besoin de montrer l'impact, l'histoire personnelle</a:t>
            </a:r>
          </a:p>
          <a:p>
            <a:pPr>
              <a:lnSpc>
                <a:spcPct val="170000"/>
              </a:lnSpc>
            </a:pPr>
            <a:r>
              <a:rPr lang="en-US" sz="8000" dirty="0">
                <a:latin typeface="Ubuntu"/>
              </a:rPr>
              <a:t>Être au bon endroit au bon moment - Histoire que vous contribuez à raconter en fonction de </a:t>
            </a:r>
            <a:r>
              <a:rPr lang="en-US" sz="8000" dirty="0" err="1">
                <a:latin typeface="Ubuntu"/>
              </a:rPr>
              <a:t>l'actualité</a:t>
            </a:r>
            <a:r>
              <a:rPr lang="en-US" sz="8000" dirty="0">
                <a:latin typeface="Ubuntu"/>
              </a:rPr>
              <a:t> </a:t>
            </a:r>
          </a:p>
          <a:p>
            <a:endParaRPr lang="en-US" dirty="0"/>
          </a:p>
        </p:txBody>
      </p:sp>
    </p:spTree>
    <p:extLst>
      <p:ext uri="{BB962C8B-B14F-4D97-AF65-F5344CB8AC3E}">
        <p14:creationId xmlns:p14="http://schemas.microsoft.com/office/powerpoint/2010/main" val="247459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300</TotalTime>
  <Words>2299</Words>
  <Application>Microsoft Office PowerPoint</Application>
  <PresentationFormat>On-screen Show (4:3)</PresentationFormat>
  <Paragraphs>284</Paragraphs>
  <Slides>29</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ＭＳ Ｐゴシック</vt:lpstr>
      <vt:lpstr>Aptos</vt:lpstr>
      <vt:lpstr>Arial</vt:lpstr>
      <vt:lpstr>Calibri</vt:lpstr>
      <vt:lpstr>Calibri Light</vt:lpstr>
      <vt:lpstr>Courier New</vt:lpstr>
      <vt:lpstr>Times New Roman</vt:lpstr>
      <vt:lpstr>Ubuntu</vt:lpstr>
      <vt:lpstr>Ubuntu Light</vt:lpstr>
      <vt:lpstr>ヒラギノ角ゴ ProN W3</vt:lpstr>
      <vt:lpstr>Office Theme</vt:lpstr>
      <vt:lpstr>Custom Design</vt:lpstr>
      <vt:lpstr>Conseils pour une communication efficace </vt:lpstr>
      <vt:lpstr>Votre opportunité</vt:lpstr>
      <vt:lpstr>Votre rôle</vt:lpstr>
      <vt:lpstr>Où nous en sommes aujourd'hui</vt:lpstr>
      <vt:lpstr>Les médias </vt:lpstr>
      <vt:lpstr>La tâche des médias devenue plus difficile que jamais</vt:lpstr>
      <vt:lpstr> Comment les médias contribuent à la construction de Special Olympics</vt:lpstr>
      <vt:lpstr> Comment nous utilisons les médias</vt:lpstr>
      <vt:lpstr>Types de nouvelles</vt:lpstr>
      <vt:lpstr>PowerPoint Presentation</vt:lpstr>
      <vt:lpstr>Un bon porte-parole aide à preparer une bonne histoire</vt:lpstr>
      <vt:lpstr>Sur quoi doivent porter les histoires?</vt:lpstr>
      <vt:lpstr>Comment utiliser les données pour render une histoire plus  captivant ?</vt:lpstr>
      <vt:lpstr>Attentes en matière d'entretien</vt:lpstr>
      <vt:lpstr>4 questions préparatoires</vt:lpstr>
      <vt:lpstr>Contrôler l'entretien</vt:lpstr>
      <vt:lpstr>Repenser les  questions-réponses</vt:lpstr>
      <vt:lpstr>Transition</vt:lpstr>
      <vt:lpstr>Exemples de transitions:</vt:lpstr>
      <vt:lpstr>Mettons cela en pratique ! </vt:lpstr>
      <vt:lpstr>Comprendre vos messages  clés</vt:lpstr>
      <vt:lpstr>Insistez sur ce qui compte</vt:lpstr>
      <vt:lpstr>Plantez votre drapeau</vt:lpstr>
      <vt:lpstr>Discussion sur Special Olympics</vt:lpstr>
      <vt:lpstr>Discussion sur Special  Olympics</vt:lpstr>
      <vt:lpstr> Exemples d'appels à l'action  </vt:lpstr>
      <vt:lpstr>Conseils pour l‘interview</vt:lpstr>
      <vt:lpstr>Comment faire parler de soi</vt:lpstr>
      <vt:lpstr>  Reconnaissance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keywords>, docId:3C12D1F80FE28669B133F3A3331CDC16</cp:keywords>
  <cp:lastModifiedBy>Faith Chabedi</cp:lastModifiedBy>
  <cp:revision>29</cp:revision>
  <cp:lastPrinted>2020-07-29T19:22:35Z</cp:lastPrinted>
  <dcterms:created xsi:type="dcterms:W3CDTF">2016-07-26T16:26:50Z</dcterms:created>
  <dcterms:modified xsi:type="dcterms:W3CDTF">2024-10-16T13:50:14Z</dcterms:modified>
</cp:coreProperties>
</file>