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26"/>
  </p:notesMasterIdLst>
  <p:sldIdLst>
    <p:sldId id="425" r:id="rId3"/>
    <p:sldId id="428" r:id="rId4"/>
    <p:sldId id="479" r:id="rId5"/>
    <p:sldId id="429" r:id="rId6"/>
    <p:sldId id="421" r:id="rId7"/>
    <p:sldId id="465" r:id="rId8"/>
    <p:sldId id="422" r:id="rId9"/>
    <p:sldId id="476" r:id="rId10"/>
    <p:sldId id="430" r:id="rId11"/>
    <p:sldId id="436" r:id="rId12"/>
    <p:sldId id="437" r:id="rId13"/>
    <p:sldId id="480" r:id="rId14"/>
    <p:sldId id="438" r:id="rId15"/>
    <p:sldId id="433" r:id="rId16"/>
    <p:sldId id="439" r:id="rId17"/>
    <p:sldId id="440" r:id="rId18"/>
    <p:sldId id="441" r:id="rId19"/>
    <p:sldId id="481" r:id="rId20"/>
    <p:sldId id="450" r:id="rId21"/>
    <p:sldId id="448" r:id="rId22"/>
    <p:sldId id="474" r:id="rId23"/>
    <p:sldId id="424" r:id="rId24"/>
    <p:sldId id="382"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E40384-6550-45D5-B6DB-3DED9223096B}" v="1" dt="2024-10-16T08:30:27.4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58300" autoAdjust="0"/>
  </p:normalViewPr>
  <p:slideViewPr>
    <p:cSldViewPr snapToGrid="0" snapToObjects="1">
      <p:cViewPr varScale="1">
        <p:scale>
          <a:sx n="32" d="100"/>
          <a:sy n="32" d="100"/>
        </p:scale>
        <p:origin x="2284" y="26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51" d="100"/>
          <a:sy n="51" d="100"/>
        </p:scale>
        <p:origin x="2692"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ith Chabedi" userId="2142cf2e-8ca9-46d9-9615-2430e226769d" providerId="ADAL" clId="{27E40384-6550-45D5-B6DB-3DED9223096B}"/>
    <pc:docChg chg="addSld modSld">
      <pc:chgData name="Faith Chabedi" userId="2142cf2e-8ca9-46d9-9615-2430e226769d" providerId="ADAL" clId="{27E40384-6550-45D5-B6DB-3DED9223096B}" dt="2024-10-16T08:30:27.445" v="0"/>
      <pc:docMkLst>
        <pc:docMk/>
      </pc:docMkLst>
      <pc:sldChg chg="add">
        <pc:chgData name="Faith Chabedi" userId="2142cf2e-8ca9-46d9-9615-2430e226769d" providerId="ADAL" clId="{27E40384-6550-45D5-B6DB-3DED9223096B}" dt="2024-10-16T08:30:27.445" v="0"/>
        <pc:sldMkLst>
          <pc:docMk/>
          <pc:sldMk cId="2682846740" sldId="38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CB77A8-BF71-40B4-B47A-5FF8FA4EC0CA}" type="datetimeFigureOut">
              <a:rPr lang="en-US" smtClean="0"/>
              <a:t>10/16/2024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CC8316-FB35-4AC8-984C-370EF0F37AED}" type="slidenum">
              <a:rPr lang="en-US" smtClean="0"/>
              <a:t>‹#›</a:t>
            </a:fld>
            <a:endParaRPr lang="en-US" dirty="0"/>
          </a:p>
        </p:txBody>
      </p:sp>
    </p:spTree>
    <p:extLst>
      <p:ext uri="{BB962C8B-B14F-4D97-AF65-F5344CB8AC3E}">
        <p14:creationId xmlns:p14="http://schemas.microsoft.com/office/powerpoint/2010/main" val="3388577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CC8316-FB35-4AC8-984C-370EF0F37A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3790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Endurance</a:t>
            </a:r>
            <a:r>
              <a:rPr lang="en-US" baseline="0" dirty="0"/>
              <a:t> </a:t>
            </a:r>
            <a:r>
              <a:rPr lang="en-US" dirty="0"/>
              <a:t>might also be called: aerobic fitness, cardiovascular fitness, cardio</a:t>
            </a:r>
          </a:p>
          <a:p>
            <a:pPr marL="342900" indent="-342900">
              <a:buFont typeface="Arial" panose="020B0604020202020204" pitchFamily="34" charset="0"/>
              <a:buChar char="•"/>
            </a:pPr>
            <a:r>
              <a:rPr lang="en-US" dirty="0"/>
              <a:t>Endurance </a:t>
            </a:r>
            <a:r>
              <a:rPr lang="en-US" baseline="0" dirty="0"/>
              <a:t>exercises are </a:t>
            </a:r>
            <a:r>
              <a:rPr lang="en-US" dirty="0"/>
              <a:t>continuous, rhythmic movements like cycling, running, swimming.</a:t>
            </a:r>
            <a:endParaRPr lang="en-US" dirty="0">
              <a:cs typeface="Calibri"/>
            </a:endParaRPr>
          </a:p>
          <a:p>
            <a:pPr marL="342900" indent="-342900">
              <a:buFont typeface="Arial" panose="020B0604020202020204" pitchFamily="34" charset="0"/>
              <a:buChar char="•"/>
            </a:pPr>
            <a:r>
              <a:rPr lang="en-US" dirty="0"/>
              <a:t>Endurance exercises train</a:t>
            </a:r>
            <a:r>
              <a:rPr lang="en-US" baseline="0" dirty="0"/>
              <a:t> </a:t>
            </a:r>
            <a:r>
              <a:rPr lang="en-US" dirty="0"/>
              <a:t>the heart and lungs to pump blood better to get more oxygen to the muscles.</a:t>
            </a:r>
          </a:p>
          <a:p>
            <a:pPr marL="342900" indent="-342900">
              <a:buFont typeface="Arial" panose="020B0604020202020204" pitchFamily="34" charset="0"/>
              <a:buChar char="•"/>
            </a:pPr>
            <a:r>
              <a:rPr lang="en-US" dirty="0"/>
              <a:t>Endurance exercise also helps sleep and lowers blood pressure</a:t>
            </a:r>
          </a:p>
        </p:txBody>
      </p:sp>
      <p:sp>
        <p:nvSpPr>
          <p:cNvPr id="4" name="Slide Number Placeholder 3"/>
          <p:cNvSpPr>
            <a:spLocks noGrp="1"/>
          </p:cNvSpPr>
          <p:nvPr>
            <p:ph type="sldNum" sz="quarter" idx="10"/>
          </p:nvPr>
        </p:nvSpPr>
        <p:spPr/>
        <p:txBody>
          <a:bodyPr/>
          <a:lstStyle/>
          <a:p>
            <a:fld id="{6CCC8316-FB35-4AC8-984C-370EF0F37AED}" type="slidenum">
              <a:rPr lang="en-US" smtClean="0"/>
              <a:t>10</a:t>
            </a:fld>
            <a:endParaRPr lang="en-US" dirty="0"/>
          </a:p>
        </p:txBody>
      </p:sp>
    </p:spTree>
    <p:extLst>
      <p:ext uri="{BB962C8B-B14F-4D97-AF65-F5344CB8AC3E}">
        <p14:creationId xmlns:p14="http://schemas.microsoft.com/office/powerpoint/2010/main" val="582391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What are some</a:t>
            </a:r>
            <a:r>
              <a:rPr lang="en-US" baseline="0" dirty="0"/>
              <a:t> other endurance exercises? What is your favorite?</a:t>
            </a:r>
          </a:p>
          <a:p>
            <a:pPr marL="342900" indent="-342900">
              <a:buFont typeface="Arial" panose="020B0604020202020204" pitchFamily="34" charset="0"/>
              <a:buChar char="•"/>
            </a:pPr>
            <a:r>
              <a:rPr lang="en-US" dirty="0"/>
              <a:t>Endurance exercise can be done anywhere. Try your favorite endurance exercise for 30 minutes, 5 days each week.</a:t>
            </a:r>
            <a:endParaRPr lang="en-US" baseline="0" dirty="0"/>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CCC8316-FB35-4AC8-984C-370EF0F37AED}" type="slidenum">
              <a:rPr lang="en-US" smtClean="0"/>
              <a:t>11</a:t>
            </a:fld>
            <a:endParaRPr lang="en-US" dirty="0"/>
          </a:p>
        </p:txBody>
      </p:sp>
    </p:spTree>
    <p:extLst>
      <p:ext uri="{BB962C8B-B14F-4D97-AF65-F5344CB8AC3E}">
        <p14:creationId xmlns:p14="http://schemas.microsoft.com/office/powerpoint/2010/main" val="2375326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Ubuntu" panose="020B0504030602030204" pitchFamily="34" charset="0"/>
                <a:cs typeface="Calibri"/>
              </a:rPr>
              <a:t>Start light and get heavier</a:t>
            </a:r>
            <a:endParaRPr lang="en-US" dirty="0"/>
          </a:p>
        </p:txBody>
      </p:sp>
      <p:sp>
        <p:nvSpPr>
          <p:cNvPr id="4" name="Slide Number Placeholder 3"/>
          <p:cNvSpPr>
            <a:spLocks noGrp="1"/>
          </p:cNvSpPr>
          <p:nvPr>
            <p:ph type="sldNum" sz="quarter" idx="5"/>
          </p:nvPr>
        </p:nvSpPr>
        <p:spPr/>
        <p:txBody>
          <a:bodyPr/>
          <a:lstStyle/>
          <a:p>
            <a:fld id="{6CCC8316-FB35-4AC8-984C-370EF0F37AED}" type="slidenum">
              <a:rPr lang="en-US" smtClean="0"/>
              <a:t>12</a:t>
            </a:fld>
            <a:endParaRPr lang="en-US" dirty="0"/>
          </a:p>
        </p:txBody>
      </p:sp>
    </p:spTree>
    <p:extLst>
      <p:ext uri="{BB962C8B-B14F-4D97-AF65-F5344CB8AC3E}">
        <p14:creationId xmlns:p14="http://schemas.microsoft.com/office/powerpoint/2010/main" val="2986156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What are some</a:t>
            </a:r>
            <a:r>
              <a:rPr lang="en-US" baseline="0" dirty="0"/>
              <a:t> other strength exercises? What is your favorite?</a:t>
            </a:r>
          </a:p>
          <a:p>
            <a:pPr marL="342900" indent="-342900">
              <a:buFont typeface="Arial" panose="020B0604020202020204" pitchFamily="34" charset="0"/>
              <a:buChar char="•"/>
            </a:pPr>
            <a:endParaRPr lang="en-US" sz="1200" dirty="0"/>
          </a:p>
          <a:p>
            <a:pPr marL="342900" indent="-342900">
              <a:buFont typeface="Arial" panose="020B0604020202020204" pitchFamily="34" charset="0"/>
              <a:buChar char="•"/>
            </a:pPr>
            <a:r>
              <a:rPr lang="en-US" sz="1200" dirty="0"/>
              <a:t>Strength exercises increase the strength of not only your muscles, but also your bones.</a:t>
            </a:r>
          </a:p>
          <a:p>
            <a:pPr marL="0" indent="0"/>
            <a:endParaRPr lang="en-US" sz="1200" dirty="0"/>
          </a:p>
          <a:p>
            <a:pPr marL="342900" indent="-342900">
              <a:buFont typeface="Arial" panose="020B0604020202020204" pitchFamily="34" charset="0"/>
              <a:buChar char="•"/>
            </a:pPr>
            <a:r>
              <a:rPr lang="en-US" dirty="0"/>
              <a:t>Strength exercises can be done anywhere. </a:t>
            </a:r>
            <a:r>
              <a:rPr lang="en-US" sz="1200" dirty="0"/>
              <a:t>The best way to get strong is to do strength exercises 2-3 days each week.</a:t>
            </a:r>
            <a:endParaRPr lang="en-US" dirty="0"/>
          </a:p>
        </p:txBody>
      </p:sp>
      <p:sp>
        <p:nvSpPr>
          <p:cNvPr id="4" name="Slide Number Placeholder 3"/>
          <p:cNvSpPr>
            <a:spLocks noGrp="1"/>
          </p:cNvSpPr>
          <p:nvPr>
            <p:ph type="sldNum" sz="quarter" idx="10"/>
          </p:nvPr>
        </p:nvSpPr>
        <p:spPr/>
        <p:txBody>
          <a:bodyPr/>
          <a:lstStyle/>
          <a:p>
            <a:fld id="{6CCC8316-FB35-4AC8-984C-370EF0F37AED}" type="slidenum">
              <a:rPr lang="en-US" smtClean="0"/>
              <a:t>13</a:t>
            </a:fld>
            <a:endParaRPr lang="en-US" dirty="0"/>
          </a:p>
        </p:txBody>
      </p:sp>
    </p:spTree>
    <p:extLst>
      <p:ext uri="{BB962C8B-B14F-4D97-AF65-F5344CB8AC3E}">
        <p14:creationId xmlns:p14="http://schemas.microsoft.com/office/powerpoint/2010/main" val="3175817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CC8316-FB35-4AC8-984C-370EF0F37AED}" type="slidenum">
              <a:rPr lang="en-US" smtClean="0"/>
              <a:t>14</a:t>
            </a:fld>
            <a:endParaRPr lang="en-US" dirty="0"/>
          </a:p>
        </p:txBody>
      </p:sp>
    </p:spTree>
    <p:extLst>
      <p:ext uri="{BB962C8B-B14F-4D97-AF65-F5344CB8AC3E}">
        <p14:creationId xmlns:p14="http://schemas.microsoft.com/office/powerpoint/2010/main" val="3849072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Remind athletes that they should be doing DYNAMIC STRETCHES before practice/activity and Static Stretches afterwards.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Briefly</a:t>
            </a:r>
            <a:r>
              <a:rPr lang="en-US" baseline="0" dirty="0"/>
              <a:t> explain the difference between the two.</a:t>
            </a:r>
            <a:endParaRPr lang="en-US" dirty="0"/>
          </a:p>
          <a:p>
            <a:pPr marL="342900" indent="-342900">
              <a:buFont typeface="Arial" panose="020B0604020202020204" pitchFamily="34" charset="0"/>
              <a:buChar char="•"/>
              <a:defRPr/>
            </a:pPr>
            <a:endParaRPr lang="en-US" dirty="0">
              <a:cs typeface="Calibri"/>
            </a:endParaRPr>
          </a:p>
          <a:p>
            <a:pPr marL="342900" indent="-342900">
              <a:buFont typeface="Arial" panose="020B0604020202020204" pitchFamily="34" charset="0"/>
              <a:buChar char="•"/>
              <a:defRPr/>
            </a:pPr>
            <a:r>
              <a:rPr lang="en-US" dirty="0">
                <a:cs typeface="Calibri"/>
              </a:rPr>
              <a:t>Dynamic stretches are high knees, arms circles, leg kicks, etc.</a:t>
            </a:r>
            <a:endParaRPr lang="en-US" dirty="0"/>
          </a:p>
          <a:p>
            <a:pPr marL="342900" marR="0" lvl="0" indent="-342900" algn="l" defTabSz="914400">
              <a:lnSpc>
                <a:spcPct val="100000"/>
              </a:lnSpc>
              <a:spcBef>
                <a:spcPts val="0"/>
              </a:spcBef>
              <a:spcAft>
                <a:spcPts val="0"/>
              </a:spcAft>
              <a:buClrTx/>
              <a:buSzTx/>
              <a:buFont typeface="Arial" panose="020B0604020202020204" pitchFamily="34" charset="0"/>
              <a:buChar char="•"/>
              <a:tabLst/>
              <a:defRPr/>
            </a:pPr>
            <a:r>
              <a:rPr lang="en-US" dirty="0"/>
              <a:t>What are some</a:t>
            </a:r>
            <a:r>
              <a:rPr lang="en-US" baseline="0" dirty="0"/>
              <a:t> other stretches? What is your favorite?</a:t>
            </a:r>
            <a:endParaRPr lang="en-US" dirty="0">
              <a:cs typeface="Calibri" panose="020F0502020204030204"/>
            </a:endParaRPr>
          </a:p>
          <a:p>
            <a:pPr marL="0" indent="0"/>
            <a:endParaRPr lang="en-US" sz="1200" dirty="0"/>
          </a:p>
          <a:p>
            <a:pPr marL="342900" indent="-342900">
              <a:buFont typeface="Arial" panose="020B0604020202020204" pitchFamily="34" charset="0"/>
              <a:buChar char="•"/>
            </a:pPr>
            <a:r>
              <a:rPr lang="en-US" dirty="0"/>
              <a:t>Stretches can be done anywhere. Try to complete a stretch for all body parts, 2-3 days each week!</a:t>
            </a:r>
          </a:p>
        </p:txBody>
      </p:sp>
      <p:sp>
        <p:nvSpPr>
          <p:cNvPr id="4" name="Slide Number Placeholder 3"/>
          <p:cNvSpPr>
            <a:spLocks noGrp="1"/>
          </p:cNvSpPr>
          <p:nvPr>
            <p:ph type="sldNum" sz="quarter" idx="10"/>
          </p:nvPr>
        </p:nvSpPr>
        <p:spPr/>
        <p:txBody>
          <a:bodyPr/>
          <a:lstStyle/>
          <a:p>
            <a:fld id="{6CCC8316-FB35-4AC8-984C-370EF0F37AED}" type="slidenum">
              <a:rPr lang="en-US" smtClean="0"/>
              <a:t>15</a:t>
            </a:fld>
            <a:endParaRPr lang="en-US" dirty="0"/>
          </a:p>
        </p:txBody>
      </p:sp>
    </p:spTree>
    <p:extLst>
      <p:ext uri="{BB962C8B-B14F-4D97-AF65-F5344CB8AC3E}">
        <p14:creationId xmlns:p14="http://schemas.microsoft.com/office/powerpoint/2010/main" val="4238535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Balance makes it easier to move.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Balance helps prevent injury.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Balance helps to decrease falls.</a:t>
            </a:r>
          </a:p>
          <a:p>
            <a:endParaRPr lang="en-US" dirty="0"/>
          </a:p>
        </p:txBody>
      </p:sp>
      <p:sp>
        <p:nvSpPr>
          <p:cNvPr id="4" name="Slide Number Placeholder 3"/>
          <p:cNvSpPr>
            <a:spLocks noGrp="1"/>
          </p:cNvSpPr>
          <p:nvPr>
            <p:ph type="sldNum" sz="quarter" idx="10"/>
          </p:nvPr>
        </p:nvSpPr>
        <p:spPr/>
        <p:txBody>
          <a:bodyPr/>
          <a:lstStyle/>
          <a:p>
            <a:fld id="{6CCC8316-FB35-4AC8-984C-370EF0F37AED}" type="slidenum">
              <a:rPr lang="en-US" smtClean="0"/>
              <a:t>16</a:t>
            </a:fld>
            <a:endParaRPr lang="en-US" dirty="0"/>
          </a:p>
        </p:txBody>
      </p:sp>
    </p:spTree>
    <p:extLst>
      <p:ext uri="{BB962C8B-B14F-4D97-AF65-F5344CB8AC3E}">
        <p14:creationId xmlns:p14="http://schemas.microsoft.com/office/powerpoint/2010/main" val="38597859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What are some</a:t>
            </a:r>
            <a:r>
              <a:rPr lang="en-US" baseline="0" dirty="0"/>
              <a:t> other stretches? What is your favorite?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Balance can be done anywhere.</a:t>
            </a:r>
            <a:r>
              <a:rPr lang="en-US" baseline="0" dirty="0"/>
              <a:t> </a:t>
            </a:r>
            <a:r>
              <a:rPr lang="en-US" dirty="0"/>
              <a:t>Try to complete a full body balance workout, 2-3 days each week! </a:t>
            </a:r>
          </a:p>
        </p:txBody>
      </p:sp>
      <p:sp>
        <p:nvSpPr>
          <p:cNvPr id="4" name="Slide Number Placeholder 3"/>
          <p:cNvSpPr>
            <a:spLocks noGrp="1"/>
          </p:cNvSpPr>
          <p:nvPr>
            <p:ph type="sldNum" sz="quarter" idx="10"/>
          </p:nvPr>
        </p:nvSpPr>
        <p:spPr/>
        <p:txBody>
          <a:bodyPr/>
          <a:lstStyle/>
          <a:p>
            <a:fld id="{6CCC8316-FB35-4AC8-984C-370EF0F37AED}" type="slidenum">
              <a:rPr lang="en-US" smtClean="0"/>
              <a:t>17</a:t>
            </a:fld>
            <a:endParaRPr lang="en-US" dirty="0"/>
          </a:p>
        </p:txBody>
      </p:sp>
    </p:spTree>
    <p:extLst>
      <p:ext uri="{BB962C8B-B14F-4D97-AF65-F5344CB8AC3E}">
        <p14:creationId xmlns:p14="http://schemas.microsoft.com/office/powerpoint/2010/main" val="29025068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a:t>
            </a:r>
            <a:r>
              <a:rPr lang="en-US" baseline="0" dirty="0"/>
              <a:t> can use the Fitness Cards to build out exercise routines.  These are cards with 5 levels in endurance, strength, flexibility and Balance!</a:t>
            </a:r>
          </a:p>
          <a:p>
            <a:endParaRPr lang="en-US" baseline="0" dirty="0"/>
          </a:p>
          <a:p>
            <a:r>
              <a:rPr lang="en-US" dirty="0"/>
              <a:t>As a Health Messenger, you might be asked to lead exercises as part of practice, a fitness program, or even as part of a presentation. Today, we are going to work together to design a workout. We will do a warm up as a large group first</a:t>
            </a: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6CCC8316-FB35-4AC8-984C-370EF0F37AED}" type="slidenum">
              <a:rPr lang="en-US" smtClean="0"/>
              <a:t>18</a:t>
            </a:fld>
            <a:endParaRPr lang="en-US" dirty="0"/>
          </a:p>
        </p:txBody>
      </p:sp>
    </p:spTree>
    <p:extLst>
      <p:ext uri="{BB962C8B-B14F-4D97-AF65-F5344CB8AC3E}">
        <p14:creationId xmlns:p14="http://schemas.microsoft.com/office/powerpoint/2010/main" val="12918877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CC8316-FB35-4AC8-984C-370EF0F37A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0294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CC8316-FB35-4AC8-984C-370EF0F37A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2205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CC8316-FB35-4AC8-984C-370EF0F37A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30356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CC8316-FB35-4AC8-984C-370EF0F37A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34117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for your homework! As a Health Messenger, you might find that you like to lead your teammates in exercise.  Your homework is to create a video of you teaching an exercise. Or you can create an exercise circuit with a few exercises and share it with a friend. Try to include at least one way to make the exercise harder or easier.  You can use Fitness Cards or any other of your favorite exercises.  If you love what you created, you can</a:t>
            </a:r>
            <a:r>
              <a:rPr lang="en-US" sz="1200" kern="1200" baseline="0" dirty="0">
                <a:solidFill>
                  <a:schemeClr val="tx1"/>
                </a:solidFill>
                <a:effectLst/>
                <a:latin typeface="+mn-lt"/>
                <a:ea typeface="+mn-ea"/>
                <a:cs typeface="+mn-cs"/>
              </a:rPr>
              <a:t> post it on social media for other athletes to do!</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Bonus points if you can tell me the benefits of </a:t>
            </a:r>
            <a:r>
              <a:rPr lang="en-US" sz="1200" kern="1200" baseline="0">
                <a:solidFill>
                  <a:schemeClr val="tx1"/>
                </a:solidFill>
                <a:effectLst/>
                <a:latin typeface="+mn-lt"/>
                <a:ea typeface="+mn-ea"/>
                <a:cs typeface="+mn-cs"/>
              </a:rPr>
              <a:t>these exercises!</a:t>
            </a:r>
            <a:endParaRPr lang="en-US" sz="1200" kern="1200" baseline="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Thanks everyone for joining today and learning about fitness, physical activity and exercise!  If you have any questions after today’s presentation you can email us at </a:t>
            </a:r>
            <a:r>
              <a:rPr lang="en-US" sz="1200" u="sng" kern="1200" dirty="0">
                <a:solidFill>
                  <a:schemeClr val="tx1"/>
                </a:solidFill>
                <a:effectLst/>
                <a:latin typeface="+mn-lt"/>
                <a:ea typeface="+mn-ea"/>
                <a:cs typeface="+mn-cs"/>
              </a:rPr>
              <a:t>fitness@specialolympics.org!</a:t>
            </a:r>
            <a:r>
              <a:rPr lang="en-US" sz="1200" kern="1200" dirty="0">
                <a:solidFill>
                  <a:schemeClr val="tx1"/>
                </a:solidFill>
                <a:effectLst/>
                <a:latin typeface="+mn-lt"/>
                <a:ea typeface="+mn-ea"/>
                <a:cs typeface="+mn-cs"/>
              </a:rPr>
              <a:t>  Wednesday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you will learn about the other two components of fitness—nutrition and hydration.  We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can’t wait to review your homework!</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Bye everyone!</a:t>
            </a:r>
          </a:p>
          <a:p>
            <a:endParaRPr lang="en-US" dirty="0"/>
          </a:p>
        </p:txBody>
      </p:sp>
      <p:sp>
        <p:nvSpPr>
          <p:cNvPr id="4" name="Slide Number Placeholder 3"/>
          <p:cNvSpPr>
            <a:spLocks noGrp="1"/>
          </p:cNvSpPr>
          <p:nvPr>
            <p:ph type="sldNum" sz="quarter" idx="10"/>
          </p:nvPr>
        </p:nvSpPr>
        <p:spPr/>
        <p:txBody>
          <a:bodyPr/>
          <a:lstStyle/>
          <a:p>
            <a:fld id="{6CCC8316-FB35-4AC8-984C-370EF0F37AED}" type="slidenum">
              <a:rPr lang="en-US" smtClean="0"/>
              <a:t>22</a:t>
            </a:fld>
            <a:endParaRPr lang="en-US" dirty="0"/>
          </a:p>
        </p:txBody>
      </p:sp>
    </p:spTree>
    <p:extLst>
      <p:ext uri="{BB962C8B-B14F-4D97-AF65-F5344CB8AC3E}">
        <p14:creationId xmlns:p14="http://schemas.microsoft.com/office/powerpoint/2010/main" val="1313643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Ubuntu" panose="020B0504030602030204" pitchFamily="34" charset="0"/>
                <a:cs typeface="Calibri"/>
              </a:rPr>
              <a:t>When you are fit, you feel good and have lots of energy because your body is strong and healthy</a:t>
            </a:r>
            <a:endParaRPr lang="en-US" sz="1200" dirty="0">
              <a:latin typeface="Ubuntu" panose="020B0504030602030204" pitchFamily="34" charset="0"/>
              <a:ea typeface="+mn-lt"/>
              <a:cs typeface="+mn-lt"/>
            </a:endParaRPr>
          </a:p>
          <a:p>
            <a:endParaRPr lang="en-US" dirty="0"/>
          </a:p>
        </p:txBody>
      </p:sp>
      <p:sp>
        <p:nvSpPr>
          <p:cNvPr id="4" name="Slide Number Placeholder 3"/>
          <p:cNvSpPr>
            <a:spLocks noGrp="1"/>
          </p:cNvSpPr>
          <p:nvPr>
            <p:ph type="sldNum" sz="quarter" idx="5"/>
          </p:nvPr>
        </p:nvSpPr>
        <p:spPr/>
        <p:txBody>
          <a:bodyPr/>
          <a:lstStyle/>
          <a:p>
            <a:fld id="{6CCC8316-FB35-4AC8-984C-370EF0F37AED}" type="slidenum">
              <a:rPr lang="en-US" smtClean="0"/>
              <a:t>3</a:t>
            </a:fld>
            <a:endParaRPr lang="en-US" dirty="0"/>
          </a:p>
        </p:txBody>
      </p:sp>
    </p:spTree>
    <p:extLst>
      <p:ext uri="{BB962C8B-B14F-4D97-AF65-F5344CB8AC3E}">
        <p14:creationId xmlns:p14="http://schemas.microsoft.com/office/powerpoint/2010/main" val="3089547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CC8316-FB35-4AC8-984C-370EF0F37AED}" type="slidenum">
              <a:rPr lang="en-US" smtClean="0"/>
              <a:t>4</a:t>
            </a:fld>
            <a:endParaRPr lang="en-US" dirty="0"/>
          </a:p>
        </p:txBody>
      </p:sp>
    </p:spTree>
    <p:extLst>
      <p:ext uri="{BB962C8B-B14F-4D97-AF65-F5344CB8AC3E}">
        <p14:creationId xmlns:p14="http://schemas.microsoft.com/office/powerpoint/2010/main" val="3830972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athletes with Fit 5 Guide for Health Messengers from </a:t>
            </a:r>
            <a:r>
              <a:rPr lang="en-US" altLang="en-US" dirty="0"/>
              <a:t>the Workbook section of the Health Messenger Resources page</a:t>
            </a:r>
            <a:r>
              <a:rPr lang="en-US" dirty="0"/>
              <a:t>.  Give athletes 3-5 minutes to look through the guide.</a:t>
            </a:r>
          </a:p>
          <a:p>
            <a:endParaRPr lang="en-US" dirty="0"/>
          </a:p>
          <a:p>
            <a:r>
              <a:rPr lang="en-US" dirty="0"/>
              <a:t>ASK: a show of hands - who is familiar with FIT5?</a:t>
            </a:r>
          </a:p>
          <a:p>
            <a:endParaRPr lang="en-US" dirty="0"/>
          </a:p>
          <a:p>
            <a:r>
              <a:rPr lang="en-US" dirty="0"/>
              <a:t>SAY: </a:t>
            </a:r>
          </a:p>
          <a:p>
            <a:r>
              <a:rPr lang="en-US" dirty="0"/>
              <a:t>Special Olympics created a</a:t>
            </a:r>
            <a:r>
              <a:rPr lang="en-US" baseline="0" dirty="0"/>
              <a:t> guide called “How to get your Fit 5” to make it easier to be fit.  </a:t>
            </a:r>
          </a:p>
          <a:p>
            <a:endParaRPr lang="en-US" baseline="0" dirty="0"/>
          </a:p>
          <a:p>
            <a:r>
              <a:rPr lang="en-US" baseline="0" dirty="0"/>
              <a:t>The guide is based on 3 simple goals:</a:t>
            </a:r>
          </a:p>
          <a:p>
            <a:pPr marL="228600" indent="-228600">
              <a:buFont typeface="+mj-lt"/>
              <a:buAutoNum type="arabicPeriod"/>
            </a:pPr>
            <a:r>
              <a:rPr lang="en-US" baseline="0" dirty="0"/>
              <a:t>Exercise 5 days per week</a:t>
            </a:r>
          </a:p>
          <a:p>
            <a:pPr marL="228600" indent="-228600">
              <a:buFont typeface="+mj-lt"/>
              <a:buAutoNum type="arabicPeriod"/>
            </a:pPr>
            <a:r>
              <a:rPr lang="en-US" baseline="0" dirty="0"/>
              <a:t>Eat 5 total fruits and vegetables per day</a:t>
            </a:r>
          </a:p>
          <a:p>
            <a:pPr marL="228600" indent="-228600">
              <a:buFont typeface="+mj-lt"/>
              <a:buAutoNum type="arabicPeriod"/>
            </a:pPr>
            <a:r>
              <a:rPr lang="en-US" baseline="0" dirty="0"/>
              <a:t>Drink 5 water bottles of water per day</a:t>
            </a:r>
          </a:p>
          <a:p>
            <a:endParaRPr lang="en-US" baseline="0" dirty="0"/>
          </a:p>
          <a:p>
            <a:r>
              <a:rPr lang="en-US" baseline="0" dirty="0"/>
              <a:t>The guide has lots of information to help athletes reach their goal in each of those areas.</a:t>
            </a:r>
          </a:p>
          <a:p>
            <a:r>
              <a:rPr lang="en-US" baseline="0" dirty="0"/>
              <a:t>You can track your progress on the tracker in the back of the guide.  </a:t>
            </a:r>
          </a:p>
          <a:p>
            <a:endParaRPr lang="en-US" baseline="0" dirty="0"/>
          </a:p>
          <a:p>
            <a:r>
              <a:rPr lang="en-US" baseline="0" dirty="0"/>
              <a:t>It was designed to be by athletes, for athletes, with athletes teaching other athletes each lesson.  There are adaptive exercises included throughout.  We encourage you to implement FIT5 with athletes in your communities.</a:t>
            </a:r>
          </a:p>
          <a:p>
            <a:endParaRPr lang="en-US" dirty="0"/>
          </a:p>
          <a:p>
            <a:r>
              <a:rPr lang="en-US" dirty="0"/>
              <a:t>We will focus on Nutrition</a:t>
            </a:r>
            <a:r>
              <a:rPr lang="en-US" baseline="0" dirty="0"/>
              <a:t> and Hydration in another session.  Now we will focus on Physical Activity and Exercise.</a:t>
            </a:r>
            <a:endParaRPr lang="en-US" dirty="0"/>
          </a:p>
        </p:txBody>
      </p:sp>
      <p:sp>
        <p:nvSpPr>
          <p:cNvPr id="4" name="Slide Number Placeholder 3"/>
          <p:cNvSpPr>
            <a:spLocks noGrp="1"/>
          </p:cNvSpPr>
          <p:nvPr>
            <p:ph type="sldNum" sz="quarter" idx="10"/>
          </p:nvPr>
        </p:nvSpPr>
        <p:spPr/>
        <p:txBody>
          <a:bodyPr/>
          <a:lstStyle/>
          <a:p>
            <a:fld id="{6CCC8316-FB35-4AC8-984C-370EF0F37AED}" type="slidenum">
              <a:rPr lang="en-US" smtClean="0"/>
              <a:t>5</a:t>
            </a:fld>
            <a:endParaRPr lang="en-US" dirty="0"/>
          </a:p>
        </p:txBody>
      </p:sp>
    </p:spTree>
    <p:extLst>
      <p:ext uri="{BB962C8B-B14F-4D97-AF65-F5344CB8AC3E}">
        <p14:creationId xmlns:p14="http://schemas.microsoft.com/office/powerpoint/2010/main" val="4149228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more about physical activity!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CC8316-FB35-4AC8-984C-370EF0F37A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7876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dirty="0"/>
              <a:t>Sometimes the words physical activity and exercise are used as the same thing, but they are not.  </a:t>
            </a:r>
          </a:p>
          <a:p>
            <a:endParaRPr lang="en-US" dirty="0"/>
          </a:p>
          <a:p>
            <a:pPr marL="171450" indent="-171450">
              <a:buFont typeface="Arial" panose="020B0604020202020204" pitchFamily="34" charset="0"/>
              <a:buChar char="•"/>
            </a:pPr>
            <a:r>
              <a:rPr lang="en-US" dirty="0"/>
              <a:t>Physical</a:t>
            </a:r>
            <a:r>
              <a:rPr lang="en-US" baseline="0" dirty="0"/>
              <a:t> Activity is ANY movement of our bodies.</a:t>
            </a:r>
          </a:p>
          <a:p>
            <a:pPr marL="171450" indent="-171450">
              <a:buFont typeface="Arial" panose="020B0604020202020204" pitchFamily="34" charset="0"/>
              <a:buChar char="•"/>
            </a:pPr>
            <a:r>
              <a:rPr lang="en-US" baseline="0" dirty="0"/>
              <a:t>Exercise is intentional movement that is done to improve or maintain your fitness.</a:t>
            </a:r>
          </a:p>
          <a:p>
            <a:pPr marL="171450" indent="-171450">
              <a:buFont typeface="Arial" panose="020B0604020202020204" pitchFamily="34" charset="0"/>
              <a:buChar char="•"/>
            </a:pPr>
            <a:endParaRPr lang="en-US"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Exercise is a TYPE of physical activity, but not all physical activities are exercise.</a:t>
            </a:r>
            <a:endParaRPr lang="en-US" dirty="0"/>
          </a:p>
          <a:p>
            <a:endParaRPr lang="en-US" dirty="0"/>
          </a:p>
          <a:p>
            <a:r>
              <a:rPr lang="en-US" dirty="0"/>
              <a:t>ASK:</a:t>
            </a:r>
          </a:p>
          <a:p>
            <a:r>
              <a:rPr lang="en-US" dirty="0"/>
              <a:t>Can</a:t>
            </a:r>
            <a:r>
              <a:rPr lang="en-US" baseline="0" dirty="0"/>
              <a:t> you give me 3 examples of each that are not already pictured?</a:t>
            </a:r>
          </a:p>
          <a:p>
            <a:pPr marL="171450" indent="-171450">
              <a:buFont typeface="Arial" panose="020B0604020202020204" pitchFamily="34" charset="0"/>
              <a:buChar char="•"/>
            </a:pPr>
            <a:r>
              <a:rPr lang="en-US" baseline="0" dirty="0"/>
              <a:t>Examples of PA would be </a:t>
            </a:r>
            <a:r>
              <a:rPr lang="en-US" b="1" baseline="0" dirty="0"/>
              <a:t>anything active</a:t>
            </a:r>
            <a:r>
              <a:rPr lang="en-US" baseline="0" dirty="0"/>
              <a:t>—gardening, walking, biking, cleaning, taking the stairs, etc. </a:t>
            </a:r>
          </a:p>
          <a:p>
            <a:pPr marL="171450" indent="-171450">
              <a:buFont typeface="Arial" panose="020B0604020202020204" pitchFamily="34" charset="0"/>
              <a:buChar char="•"/>
            </a:pPr>
            <a:r>
              <a:rPr lang="en-US" baseline="0" dirty="0"/>
              <a:t>Examples of exercises would be things like yoga, jogging or brisk walking, weight lifting, push ups, etc.</a:t>
            </a:r>
          </a:p>
          <a:p>
            <a:endParaRPr lang="en-US" baseline="0" dirty="0"/>
          </a:p>
        </p:txBody>
      </p:sp>
      <p:sp>
        <p:nvSpPr>
          <p:cNvPr id="4" name="Slide Number Placeholder 3"/>
          <p:cNvSpPr>
            <a:spLocks noGrp="1"/>
          </p:cNvSpPr>
          <p:nvPr>
            <p:ph type="sldNum" sz="quarter" idx="10"/>
          </p:nvPr>
        </p:nvSpPr>
        <p:spPr/>
        <p:txBody>
          <a:bodyPr/>
          <a:lstStyle/>
          <a:p>
            <a:fld id="{6CCC8316-FB35-4AC8-984C-370EF0F37AED}" type="slidenum">
              <a:rPr lang="en-US" smtClean="0"/>
              <a:t>7</a:t>
            </a:fld>
            <a:endParaRPr lang="en-US" dirty="0"/>
          </a:p>
        </p:txBody>
      </p:sp>
    </p:spTree>
    <p:extLst>
      <p:ext uri="{BB962C8B-B14F-4D97-AF65-F5344CB8AC3E}">
        <p14:creationId xmlns:p14="http://schemas.microsoft.com/office/powerpoint/2010/main" val="250121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r>
              <a:rPr lang="en-US" baseline="0" dirty="0"/>
              <a:t>It is recommended to get at least 150 to 300 minutes (2.5-5 hours throughout the week) of medium to hard physical activity throughout the week to stay healthy.  Following the Fit 5 goal of EXERCISING 5 days per week will make sure you get that recommendation. </a:t>
            </a:r>
            <a:r>
              <a:rPr lang="en-US" dirty="0">
                <a:cs typeface="Calibri"/>
              </a:rPr>
              <a:t>Need a mix of physical activity to stay fit and healthy.  These are the guidelines for adults.  Moderate intensity means activity that makes your heart beat faster, breathe harder, and makes you sweat.</a:t>
            </a:r>
          </a:p>
          <a:p>
            <a:endParaRPr lang="en-US" dirty="0"/>
          </a:p>
          <a:p>
            <a:r>
              <a:rPr lang="en-US" dirty="0">
                <a:cs typeface="Calibri"/>
              </a:rPr>
              <a:t>For people who prefer a harder, more vigorous workout like running then you can aim for 75 minutes per week.</a:t>
            </a:r>
          </a:p>
          <a:p>
            <a:endParaRPr lang="en-US" baseline="0"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Try to be active throughout the day with both exercise and physical activities. Even light physical activity, like taking the stairs, standing instead of sitting, or doing chores in your house is better for you than sitting and doing nothing.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5"/>
          </p:nvPr>
        </p:nvSpPr>
        <p:spPr/>
        <p:txBody>
          <a:bodyPr/>
          <a:lstStyle/>
          <a:p>
            <a:fld id="{6CCC8316-FB35-4AC8-984C-370EF0F37AED}" type="slidenum">
              <a:rPr lang="en-US" smtClean="0"/>
              <a:t>8</a:t>
            </a:fld>
            <a:endParaRPr lang="en-US" dirty="0"/>
          </a:p>
        </p:txBody>
      </p:sp>
    </p:spTree>
    <p:extLst>
      <p:ext uri="{BB962C8B-B14F-4D97-AF65-F5344CB8AC3E}">
        <p14:creationId xmlns:p14="http://schemas.microsoft.com/office/powerpoint/2010/main" val="2014136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become a better athlete by enjoying physical activity outside of your sports practice. There are many ways to be physically active. Certain exercises can help you improve the skills needed for your sport.</a:t>
            </a:r>
          </a:p>
          <a:p>
            <a:endParaRPr lang="en-US" dirty="0"/>
          </a:p>
          <a:p>
            <a:r>
              <a:rPr lang="en-US" dirty="0"/>
              <a:t>Fitness has 4 parts related to exercise and physical activity:</a:t>
            </a:r>
          </a:p>
          <a:p>
            <a:r>
              <a:rPr lang="en-US" dirty="0"/>
              <a:t>Endurance</a:t>
            </a:r>
          </a:p>
          <a:p>
            <a:r>
              <a:rPr lang="en-US" dirty="0"/>
              <a:t>Strength</a:t>
            </a:r>
          </a:p>
          <a:p>
            <a:r>
              <a:rPr lang="en-US" dirty="0"/>
              <a:t>Flexibility</a:t>
            </a:r>
          </a:p>
          <a:p>
            <a:r>
              <a:rPr lang="en-US" dirty="0"/>
              <a:t>Balance</a:t>
            </a:r>
          </a:p>
          <a:p>
            <a:pPr marL="0" indent="0"/>
            <a:endParaRPr lang="en-US" dirty="0"/>
          </a:p>
          <a:p>
            <a:r>
              <a:rPr lang="en-US" dirty="0"/>
              <a:t>All</a:t>
            </a:r>
            <a:r>
              <a:rPr lang="en-US" baseline="0" dirty="0"/>
              <a:t> e</a:t>
            </a:r>
            <a:r>
              <a:rPr lang="en-US" dirty="0"/>
              <a:t>xercises</a:t>
            </a:r>
            <a:r>
              <a:rPr lang="en-US" baseline="0" dirty="0"/>
              <a:t> work your body in different ways.  In order to stay healthy, you need to incorporate different types of exercises.  </a:t>
            </a:r>
          </a:p>
          <a:p>
            <a:endParaRPr lang="en-US" dirty="0"/>
          </a:p>
          <a:p>
            <a:pPr marL="171450" indent="-171450">
              <a:buFont typeface="Arial" panose="020B0604020202020204" pitchFamily="34" charset="0"/>
              <a:buChar char="•"/>
            </a:pPr>
            <a:r>
              <a:rPr lang="en-US" dirty="0"/>
              <a:t>Endurance is the ability of your body to keep moving for long periods of time. Endurance can help you run farther distances without stopping and practice longer with fewer breaks.  What are some examples of endurance exercises?</a:t>
            </a:r>
            <a:r>
              <a:rPr lang="en-US" baseline="0" dirty="0"/>
              <a:t>  (ask for 2 examples)</a:t>
            </a:r>
          </a:p>
          <a:p>
            <a:pPr marL="171450" indent="-171450">
              <a:buFont typeface="Arial" panose="020B0604020202020204" pitchFamily="34" charset="0"/>
              <a:buChar char="•"/>
            </a:pPr>
            <a:r>
              <a:rPr lang="en-US" dirty="0"/>
              <a:t>Strength is the ability of your body to do work. Strength gives you the ability to jump higher, throw farther, and sprint faster. </a:t>
            </a:r>
            <a:r>
              <a:rPr lang="en-US" baseline="0" dirty="0"/>
              <a:t>What are some examples of strength exercises? (ask for at least 2 examples)</a:t>
            </a:r>
          </a:p>
          <a:p>
            <a:pPr marL="171450" indent="-171450">
              <a:buFont typeface="Arial" panose="020B0604020202020204" pitchFamily="34" charset="0"/>
              <a:buChar char="•"/>
            </a:pPr>
            <a:r>
              <a:rPr lang="en-US" dirty="0"/>
              <a:t>Flexibility is the ability of your body to move easily in all directions. Being flexible makes it easier to do sports skills and helps prevent injuries to your muscles and joints! </a:t>
            </a:r>
            <a:r>
              <a:rPr lang="en-US" baseline="0" dirty="0"/>
              <a:t>What are some examples of flexibility exercises? (ask for 2 examples)</a:t>
            </a:r>
          </a:p>
          <a:p>
            <a:pPr marL="171450" indent="-171450">
              <a:buFont typeface="Arial" panose="020B0604020202020204" pitchFamily="34" charset="0"/>
              <a:buChar char="•"/>
            </a:pPr>
            <a:r>
              <a:rPr lang="en-US" dirty="0"/>
              <a:t>Balance is the ability of your body to stay upright or stay in control of your movements. Balance helps you to stay in control when you are playing sports and helps you to avoid falls. </a:t>
            </a:r>
            <a:r>
              <a:rPr lang="en-US" baseline="0" dirty="0"/>
              <a:t>What are some examples of balance exercises? (ask for 2 examples)</a:t>
            </a:r>
          </a:p>
          <a:p>
            <a:endParaRPr lang="en-US" dirty="0"/>
          </a:p>
        </p:txBody>
      </p:sp>
      <p:sp>
        <p:nvSpPr>
          <p:cNvPr id="4" name="Slide Number Placeholder 3"/>
          <p:cNvSpPr>
            <a:spLocks noGrp="1"/>
          </p:cNvSpPr>
          <p:nvPr>
            <p:ph type="sldNum" sz="quarter" idx="10"/>
          </p:nvPr>
        </p:nvSpPr>
        <p:spPr/>
        <p:txBody>
          <a:bodyPr/>
          <a:lstStyle/>
          <a:p>
            <a:fld id="{6CCC8316-FB35-4AC8-984C-370EF0F37AED}" type="slidenum">
              <a:rPr lang="en-US" smtClean="0"/>
              <a:t>9</a:t>
            </a:fld>
            <a:endParaRPr lang="en-US" dirty="0"/>
          </a:p>
        </p:txBody>
      </p:sp>
    </p:spTree>
    <p:extLst>
      <p:ext uri="{BB962C8B-B14F-4D97-AF65-F5344CB8AC3E}">
        <p14:creationId xmlns:p14="http://schemas.microsoft.com/office/powerpoint/2010/main" val="1506690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8421752-013A-F846-A224-C050C598DA3C}" type="datetimeFigureOut">
              <a:rPr lang="en-US" smtClean="0"/>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ADEDA7-8FE2-BE49-B2EE-5CB0341EADE5}" type="slidenum">
              <a:rPr lang="en-US" smtClean="0"/>
              <a:t>‹#›</a:t>
            </a:fld>
            <a:endParaRPr lang="en-US" dirty="0"/>
          </a:p>
        </p:txBody>
      </p:sp>
    </p:spTree>
    <p:extLst>
      <p:ext uri="{BB962C8B-B14F-4D97-AF65-F5344CB8AC3E}">
        <p14:creationId xmlns:p14="http://schemas.microsoft.com/office/powerpoint/2010/main" val="1384778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421752-013A-F846-A224-C050C598DA3C}" type="datetimeFigureOut">
              <a:rPr lang="en-US" smtClean="0"/>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ADEDA7-8FE2-BE49-B2EE-5CB0341EADE5}" type="slidenum">
              <a:rPr lang="en-US" smtClean="0"/>
              <a:t>‹#›</a:t>
            </a:fld>
            <a:endParaRPr lang="en-US" dirty="0"/>
          </a:p>
        </p:txBody>
      </p:sp>
    </p:spTree>
    <p:extLst>
      <p:ext uri="{BB962C8B-B14F-4D97-AF65-F5344CB8AC3E}">
        <p14:creationId xmlns:p14="http://schemas.microsoft.com/office/powerpoint/2010/main" val="465299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421752-013A-F846-A224-C050C598DA3C}" type="datetimeFigureOut">
              <a:rPr lang="en-US" smtClean="0"/>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ADEDA7-8FE2-BE49-B2EE-5CB0341EADE5}" type="slidenum">
              <a:rPr lang="en-US" smtClean="0"/>
              <a:t>‹#›</a:t>
            </a:fld>
            <a:endParaRPr lang="en-US" dirty="0"/>
          </a:p>
        </p:txBody>
      </p:sp>
    </p:spTree>
    <p:extLst>
      <p:ext uri="{BB962C8B-B14F-4D97-AF65-F5344CB8AC3E}">
        <p14:creationId xmlns:p14="http://schemas.microsoft.com/office/powerpoint/2010/main" val="1292535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9CC6F34-350C-9D48-A06E-294113D0B0B9}" type="datetimeFigureOut">
              <a:rPr lang="en-US" smtClean="0"/>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F43A04-39EC-6A40-89AD-6AAB51D20199}" type="slidenum">
              <a:rPr lang="en-US" smtClean="0"/>
              <a:t>‹#›</a:t>
            </a:fld>
            <a:endParaRPr lang="en-US" dirty="0"/>
          </a:p>
        </p:txBody>
      </p:sp>
    </p:spTree>
    <p:extLst>
      <p:ext uri="{BB962C8B-B14F-4D97-AF65-F5344CB8AC3E}">
        <p14:creationId xmlns:p14="http://schemas.microsoft.com/office/powerpoint/2010/main" val="1580490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CC6F34-350C-9D48-A06E-294113D0B0B9}" type="datetimeFigureOut">
              <a:rPr lang="en-US" smtClean="0"/>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F43A04-39EC-6A40-89AD-6AAB51D20199}" type="slidenum">
              <a:rPr lang="en-US" smtClean="0"/>
              <a:t>‹#›</a:t>
            </a:fld>
            <a:endParaRPr lang="en-US" dirty="0"/>
          </a:p>
        </p:txBody>
      </p:sp>
    </p:spTree>
    <p:extLst>
      <p:ext uri="{BB962C8B-B14F-4D97-AF65-F5344CB8AC3E}">
        <p14:creationId xmlns:p14="http://schemas.microsoft.com/office/powerpoint/2010/main" val="1084116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CC6F34-350C-9D48-A06E-294113D0B0B9}" type="datetimeFigureOut">
              <a:rPr lang="en-US" smtClean="0"/>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F43A04-39EC-6A40-89AD-6AAB51D20199}" type="slidenum">
              <a:rPr lang="en-US" smtClean="0"/>
              <a:t>‹#›</a:t>
            </a:fld>
            <a:endParaRPr lang="en-US" dirty="0"/>
          </a:p>
        </p:txBody>
      </p:sp>
    </p:spTree>
    <p:extLst>
      <p:ext uri="{BB962C8B-B14F-4D97-AF65-F5344CB8AC3E}">
        <p14:creationId xmlns:p14="http://schemas.microsoft.com/office/powerpoint/2010/main" val="1493964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CC6F34-350C-9D48-A06E-294113D0B0B9}" type="datetimeFigureOut">
              <a:rPr lang="en-US" smtClean="0"/>
              <a:t>10/16/2024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F43A04-39EC-6A40-89AD-6AAB51D20199}" type="slidenum">
              <a:rPr lang="en-US" smtClean="0"/>
              <a:t>‹#›</a:t>
            </a:fld>
            <a:endParaRPr lang="en-US" dirty="0"/>
          </a:p>
        </p:txBody>
      </p:sp>
    </p:spTree>
    <p:extLst>
      <p:ext uri="{BB962C8B-B14F-4D97-AF65-F5344CB8AC3E}">
        <p14:creationId xmlns:p14="http://schemas.microsoft.com/office/powerpoint/2010/main" val="681256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CC6F34-350C-9D48-A06E-294113D0B0B9}" type="datetimeFigureOut">
              <a:rPr lang="en-US" smtClean="0"/>
              <a:t>10/16/2024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8F43A04-39EC-6A40-89AD-6AAB51D20199}" type="slidenum">
              <a:rPr lang="en-US" smtClean="0"/>
              <a:t>‹#›</a:t>
            </a:fld>
            <a:endParaRPr lang="en-US" dirty="0"/>
          </a:p>
        </p:txBody>
      </p:sp>
    </p:spTree>
    <p:extLst>
      <p:ext uri="{BB962C8B-B14F-4D97-AF65-F5344CB8AC3E}">
        <p14:creationId xmlns:p14="http://schemas.microsoft.com/office/powerpoint/2010/main" val="1644975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CC6F34-350C-9D48-A06E-294113D0B0B9}" type="datetimeFigureOut">
              <a:rPr lang="en-US" smtClean="0"/>
              <a:t>10/16/2024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8F43A04-39EC-6A40-89AD-6AAB51D20199}" type="slidenum">
              <a:rPr lang="en-US" smtClean="0"/>
              <a:t>‹#›</a:t>
            </a:fld>
            <a:endParaRPr lang="en-US" dirty="0"/>
          </a:p>
        </p:txBody>
      </p:sp>
    </p:spTree>
    <p:extLst>
      <p:ext uri="{BB962C8B-B14F-4D97-AF65-F5344CB8AC3E}">
        <p14:creationId xmlns:p14="http://schemas.microsoft.com/office/powerpoint/2010/main" val="4055134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CC6F34-350C-9D48-A06E-294113D0B0B9}" type="datetimeFigureOut">
              <a:rPr lang="en-US" smtClean="0"/>
              <a:t>10/16/2024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8F43A04-39EC-6A40-89AD-6AAB51D20199}" type="slidenum">
              <a:rPr lang="en-US" smtClean="0"/>
              <a:t>‹#›</a:t>
            </a:fld>
            <a:endParaRPr lang="en-US" dirty="0"/>
          </a:p>
        </p:txBody>
      </p:sp>
    </p:spTree>
    <p:extLst>
      <p:ext uri="{BB962C8B-B14F-4D97-AF65-F5344CB8AC3E}">
        <p14:creationId xmlns:p14="http://schemas.microsoft.com/office/powerpoint/2010/main" val="1498706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CC6F34-350C-9D48-A06E-294113D0B0B9}" type="datetimeFigureOut">
              <a:rPr lang="en-US" smtClean="0"/>
              <a:t>10/16/2024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F43A04-39EC-6A40-89AD-6AAB51D20199}" type="slidenum">
              <a:rPr lang="en-US" smtClean="0"/>
              <a:t>‹#›</a:t>
            </a:fld>
            <a:endParaRPr lang="en-US" dirty="0"/>
          </a:p>
        </p:txBody>
      </p:sp>
    </p:spTree>
    <p:extLst>
      <p:ext uri="{BB962C8B-B14F-4D97-AF65-F5344CB8AC3E}">
        <p14:creationId xmlns:p14="http://schemas.microsoft.com/office/powerpoint/2010/main" val="931525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421752-013A-F846-A224-C050C598DA3C}" type="datetimeFigureOut">
              <a:rPr lang="en-US" smtClean="0"/>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ADEDA7-8FE2-BE49-B2EE-5CB0341EADE5}" type="slidenum">
              <a:rPr lang="en-US" smtClean="0"/>
              <a:t>‹#›</a:t>
            </a:fld>
            <a:endParaRPr lang="en-US" dirty="0"/>
          </a:p>
        </p:txBody>
      </p:sp>
    </p:spTree>
    <p:extLst>
      <p:ext uri="{BB962C8B-B14F-4D97-AF65-F5344CB8AC3E}">
        <p14:creationId xmlns:p14="http://schemas.microsoft.com/office/powerpoint/2010/main" val="16870257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CC6F34-350C-9D48-A06E-294113D0B0B9}" type="datetimeFigureOut">
              <a:rPr lang="en-US" smtClean="0"/>
              <a:t>10/16/2024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F43A04-39EC-6A40-89AD-6AAB51D20199}" type="slidenum">
              <a:rPr lang="en-US" smtClean="0"/>
              <a:t>‹#›</a:t>
            </a:fld>
            <a:endParaRPr lang="en-US" dirty="0"/>
          </a:p>
        </p:txBody>
      </p:sp>
    </p:spTree>
    <p:extLst>
      <p:ext uri="{BB962C8B-B14F-4D97-AF65-F5344CB8AC3E}">
        <p14:creationId xmlns:p14="http://schemas.microsoft.com/office/powerpoint/2010/main" val="9947036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CC6F34-350C-9D48-A06E-294113D0B0B9}" type="datetimeFigureOut">
              <a:rPr lang="en-US" smtClean="0"/>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F43A04-39EC-6A40-89AD-6AAB51D20199}" type="slidenum">
              <a:rPr lang="en-US" smtClean="0"/>
              <a:t>‹#›</a:t>
            </a:fld>
            <a:endParaRPr lang="en-US" dirty="0"/>
          </a:p>
        </p:txBody>
      </p:sp>
    </p:spTree>
    <p:extLst>
      <p:ext uri="{BB962C8B-B14F-4D97-AF65-F5344CB8AC3E}">
        <p14:creationId xmlns:p14="http://schemas.microsoft.com/office/powerpoint/2010/main" val="19716717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CC6F34-350C-9D48-A06E-294113D0B0B9}" type="datetimeFigureOut">
              <a:rPr lang="en-US" smtClean="0"/>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F43A04-39EC-6A40-89AD-6AAB51D20199}" type="slidenum">
              <a:rPr lang="en-US" smtClean="0"/>
              <a:t>‹#›</a:t>
            </a:fld>
            <a:endParaRPr lang="en-US" dirty="0"/>
          </a:p>
        </p:txBody>
      </p:sp>
    </p:spTree>
    <p:extLst>
      <p:ext uri="{BB962C8B-B14F-4D97-AF65-F5344CB8AC3E}">
        <p14:creationId xmlns:p14="http://schemas.microsoft.com/office/powerpoint/2010/main" val="67079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421752-013A-F846-A224-C050C598DA3C}" type="datetimeFigureOut">
              <a:rPr lang="en-US" smtClean="0"/>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ADEDA7-8FE2-BE49-B2EE-5CB0341EADE5}" type="slidenum">
              <a:rPr lang="en-US" smtClean="0"/>
              <a:t>‹#›</a:t>
            </a:fld>
            <a:endParaRPr lang="en-US" dirty="0"/>
          </a:p>
        </p:txBody>
      </p:sp>
    </p:spTree>
    <p:extLst>
      <p:ext uri="{BB962C8B-B14F-4D97-AF65-F5344CB8AC3E}">
        <p14:creationId xmlns:p14="http://schemas.microsoft.com/office/powerpoint/2010/main" val="614398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421752-013A-F846-A224-C050C598DA3C}" type="datetimeFigureOut">
              <a:rPr lang="en-US" smtClean="0"/>
              <a:t>10/16/2024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AADEDA7-8FE2-BE49-B2EE-5CB0341EADE5}" type="slidenum">
              <a:rPr lang="en-US" smtClean="0"/>
              <a:t>‹#›</a:t>
            </a:fld>
            <a:endParaRPr lang="en-US" dirty="0"/>
          </a:p>
        </p:txBody>
      </p:sp>
    </p:spTree>
    <p:extLst>
      <p:ext uri="{BB962C8B-B14F-4D97-AF65-F5344CB8AC3E}">
        <p14:creationId xmlns:p14="http://schemas.microsoft.com/office/powerpoint/2010/main" val="1102282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421752-013A-F846-A224-C050C598DA3C}" type="datetimeFigureOut">
              <a:rPr lang="en-US" smtClean="0"/>
              <a:t>10/16/2024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AADEDA7-8FE2-BE49-B2EE-5CB0341EADE5}" type="slidenum">
              <a:rPr lang="en-US" smtClean="0"/>
              <a:t>‹#›</a:t>
            </a:fld>
            <a:endParaRPr lang="en-US" dirty="0"/>
          </a:p>
        </p:txBody>
      </p:sp>
    </p:spTree>
    <p:extLst>
      <p:ext uri="{BB962C8B-B14F-4D97-AF65-F5344CB8AC3E}">
        <p14:creationId xmlns:p14="http://schemas.microsoft.com/office/powerpoint/2010/main" val="1861046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421752-013A-F846-A224-C050C598DA3C}" type="datetimeFigureOut">
              <a:rPr lang="en-US" smtClean="0"/>
              <a:t>10/16/2024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AADEDA7-8FE2-BE49-B2EE-5CB0341EADE5}" type="slidenum">
              <a:rPr lang="en-US" smtClean="0"/>
              <a:t>‹#›</a:t>
            </a:fld>
            <a:endParaRPr lang="en-US" dirty="0"/>
          </a:p>
        </p:txBody>
      </p:sp>
    </p:spTree>
    <p:extLst>
      <p:ext uri="{BB962C8B-B14F-4D97-AF65-F5344CB8AC3E}">
        <p14:creationId xmlns:p14="http://schemas.microsoft.com/office/powerpoint/2010/main" val="513677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421752-013A-F846-A224-C050C598DA3C}" type="datetimeFigureOut">
              <a:rPr lang="en-US" smtClean="0"/>
              <a:t>10/16/2024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AADEDA7-8FE2-BE49-B2EE-5CB0341EADE5}" type="slidenum">
              <a:rPr lang="en-US" smtClean="0"/>
              <a:t>‹#›</a:t>
            </a:fld>
            <a:endParaRPr lang="en-US" dirty="0"/>
          </a:p>
        </p:txBody>
      </p:sp>
    </p:spTree>
    <p:extLst>
      <p:ext uri="{BB962C8B-B14F-4D97-AF65-F5344CB8AC3E}">
        <p14:creationId xmlns:p14="http://schemas.microsoft.com/office/powerpoint/2010/main" val="495279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421752-013A-F846-A224-C050C598DA3C}" type="datetimeFigureOut">
              <a:rPr lang="en-US" smtClean="0"/>
              <a:t>10/16/2024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AADEDA7-8FE2-BE49-B2EE-5CB0341EADE5}" type="slidenum">
              <a:rPr lang="en-US" smtClean="0"/>
              <a:t>‹#›</a:t>
            </a:fld>
            <a:endParaRPr lang="en-US" dirty="0"/>
          </a:p>
        </p:txBody>
      </p:sp>
    </p:spTree>
    <p:extLst>
      <p:ext uri="{BB962C8B-B14F-4D97-AF65-F5344CB8AC3E}">
        <p14:creationId xmlns:p14="http://schemas.microsoft.com/office/powerpoint/2010/main" val="522814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421752-013A-F846-A224-C050C598DA3C}" type="datetimeFigureOut">
              <a:rPr lang="en-US" smtClean="0"/>
              <a:t>10/16/2024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AADEDA7-8FE2-BE49-B2EE-5CB0341EADE5}" type="slidenum">
              <a:rPr lang="en-US" smtClean="0"/>
              <a:t>‹#›</a:t>
            </a:fld>
            <a:endParaRPr lang="en-US" dirty="0"/>
          </a:p>
        </p:txBody>
      </p:sp>
    </p:spTree>
    <p:extLst>
      <p:ext uri="{BB962C8B-B14F-4D97-AF65-F5344CB8AC3E}">
        <p14:creationId xmlns:p14="http://schemas.microsoft.com/office/powerpoint/2010/main" val="1592592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2890" y="401703"/>
            <a:ext cx="7886700" cy="5858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421752-013A-F846-A224-C050C598DA3C}" type="datetimeFigureOut">
              <a:rPr lang="en-US" smtClean="0"/>
              <a:t>10/16/2024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ADEDA7-8FE2-BE49-B2EE-5CB0341EADE5}" type="slidenum">
              <a:rPr lang="en-US" smtClean="0"/>
              <a:t>‹#›</a:t>
            </a:fld>
            <a:endParaRPr lang="en-US" dirty="0"/>
          </a:p>
        </p:txBody>
      </p:sp>
    </p:spTree>
    <p:extLst>
      <p:ext uri="{BB962C8B-B14F-4D97-AF65-F5344CB8AC3E}">
        <p14:creationId xmlns:p14="http://schemas.microsoft.com/office/powerpoint/2010/main" val="11851785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000" b="1" kern="1200">
          <a:solidFill>
            <a:schemeClr val="bg1"/>
          </a:solidFill>
          <a:latin typeface="Ubuntu" charset="0"/>
          <a:ea typeface="Ubuntu" charset="0"/>
          <a:cs typeface="Ubuntu"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CC6F34-350C-9D48-A06E-294113D0B0B9}" type="datetimeFigureOut">
              <a:rPr lang="en-US" smtClean="0"/>
              <a:t>10/16/2024</a:t>
            </a:fld>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F43A04-39EC-6A40-89AD-6AAB51D20199}" type="slidenum">
              <a:rPr lang="en-US" smtClean="0"/>
              <a:t>‹#›</a:t>
            </a:fld>
            <a:endParaRPr lang="en-US" dirty="0"/>
          </a:p>
        </p:txBody>
      </p:sp>
    </p:spTree>
    <p:extLst>
      <p:ext uri="{BB962C8B-B14F-4D97-AF65-F5344CB8AC3E}">
        <p14:creationId xmlns:p14="http://schemas.microsoft.com/office/powerpoint/2010/main" val="4016851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77E832-02F6-4194-9E7C-A750286942AC}"/>
              </a:ext>
            </a:extLst>
          </p:cNvPr>
          <p:cNvSpPr>
            <a:spLocks noGrp="1"/>
          </p:cNvSpPr>
          <p:nvPr>
            <p:ph type="ctrTitle"/>
          </p:nvPr>
        </p:nvSpPr>
        <p:spPr>
          <a:xfrm>
            <a:off x="5225291" y="1219201"/>
            <a:ext cx="3918709" cy="2396835"/>
          </a:xfrm>
        </p:spPr>
        <p:txBody>
          <a:bodyPr>
            <a:noAutofit/>
          </a:bodyPr>
          <a:lstStyle/>
          <a:p>
            <a:pPr algn="l"/>
            <a:r>
              <a:rPr lang="en-US" sz="4800" dirty="0"/>
              <a:t>Fitness for Health Messengers</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337" y="1002615"/>
            <a:ext cx="4890800" cy="3260923"/>
          </a:xfrm>
          <a:prstGeom prst="rect">
            <a:avLst/>
          </a:prstGeom>
        </p:spPr>
      </p:pic>
    </p:spTree>
    <p:extLst>
      <p:ext uri="{BB962C8B-B14F-4D97-AF65-F5344CB8AC3E}">
        <p14:creationId xmlns:p14="http://schemas.microsoft.com/office/powerpoint/2010/main" val="1755095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Endurance</a:t>
            </a:r>
          </a:p>
        </p:txBody>
      </p:sp>
      <p:sp>
        <p:nvSpPr>
          <p:cNvPr id="3" name="Content Placeholder 2"/>
          <p:cNvSpPr>
            <a:spLocks noGrp="1"/>
          </p:cNvSpPr>
          <p:nvPr>
            <p:ph idx="1"/>
          </p:nvPr>
        </p:nvSpPr>
        <p:spPr>
          <a:xfrm>
            <a:off x="628650" y="1825625"/>
            <a:ext cx="6603057" cy="3947503"/>
          </a:xfrm>
        </p:spPr>
        <p:txBody>
          <a:bodyPr vert="horz" lIns="91440" tIns="45720" rIns="91440" bIns="45720" rtlCol="0" anchor="t">
            <a:normAutofit/>
          </a:bodyPr>
          <a:lstStyle/>
          <a:p>
            <a:pPr marL="342900" indent="-342900"/>
            <a:r>
              <a:rPr lang="en-US" sz="3000" dirty="0">
                <a:latin typeface="Ubuntu" panose="020B0504030602030204" pitchFamily="34" charset="0"/>
                <a:ea typeface="+mn-lt"/>
                <a:cs typeface="Calibri"/>
              </a:rPr>
              <a:t>Ability to keep your body moving for long periods of time</a:t>
            </a:r>
            <a:endParaRPr lang="en-US" sz="3000" dirty="0">
              <a:latin typeface="Ubuntu" panose="020B0504030602030204" pitchFamily="34" charset="0"/>
              <a:cs typeface="Calibri"/>
            </a:endParaRPr>
          </a:p>
          <a:p>
            <a:pPr marL="342900" indent="-342900"/>
            <a:r>
              <a:rPr lang="en-US" sz="3000" dirty="0">
                <a:latin typeface="Ubuntu" panose="020B0504030602030204" pitchFamily="34" charset="0"/>
                <a:ea typeface="+mn-lt"/>
                <a:cs typeface="Calibri"/>
              </a:rPr>
              <a:t>Helps you run far distances without stopping and practice longer without a break</a:t>
            </a:r>
          </a:p>
          <a:p>
            <a:pPr marL="342900" indent="-342900"/>
            <a:r>
              <a:rPr lang="en-US" sz="3000" dirty="0">
                <a:latin typeface="Ubuntu" panose="020B0504030602030204" pitchFamily="34" charset="0"/>
                <a:ea typeface="+mn-lt"/>
                <a:cs typeface="Calibri"/>
              </a:rPr>
              <a:t>Improve endurance by doing activities that increase your heart rate and make you breathe harder</a:t>
            </a:r>
            <a:endParaRPr lang="en-US" sz="3000" dirty="0">
              <a:latin typeface="Ubuntu" panose="020B0504030602030204" pitchFamily="34" charset="0"/>
              <a:cs typeface="Calibri"/>
            </a:endParaRPr>
          </a:p>
          <a:p>
            <a:pPr marL="342900" indent="-342900"/>
            <a:endParaRPr lang="en-US" sz="3000" dirty="0">
              <a:latin typeface="Ubuntu" panose="020B0504030602030204" pitchFamily="34" charset="0"/>
              <a:cs typeface="Calibri"/>
            </a:endParaRPr>
          </a:p>
          <a:p>
            <a:pPr marL="457200" indent="-457200"/>
            <a:endParaRPr lang="en-US" sz="3000" dirty="0">
              <a:solidFill>
                <a:schemeClr val="tx2"/>
              </a:solidFill>
              <a:latin typeface="Ubuntu" panose="020B0504030602030204" pitchFamily="34" charset="0"/>
              <a:cs typeface="Calibri"/>
            </a:endParaRPr>
          </a:p>
          <a:p>
            <a:endParaRPr lang="en-US" sz="3000" dirty="0">
              <a:latin typeface="Ubuntu" panose="020B0504030602030204" pitchFamily="34" charset="0"/>
              <a:cs typeface="Calibri"/>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8542" y="2413124"/>
            <a:ext cx="1570180" cy="3643542"/>
          </a:xfrm>
          <a:prstGeom prst="rect">
            <a:avLst/>
          </a:prstGeom>
        </p:spPr>
      </p:pic>
    </p:spTree>
    <p:extLst>
      <p:ext uri="{BB962C8B-B14F-4D97-AF65-F5344CB8AC3E}">
        <p14:creationId xmlns:p14="http://schemas.microsoft.com/office/powerpoint/2010/main" val="4109305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atin typeface="Ubuntu"/>
              </a:rPr>
              <a:t>Endurance Activities</a:t>
            </a:r>
            <a:endParaRPr lang="en-US" dirty="0"/>
          </a:p>
        </p:txBody>
      </p:sp>
      <p:pic>
        <p:nvPicPr>
          <p:cNvPr id="7"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09105" y="2383170"/>
            <a:ext cx="4405745" cy="2893348"/>
          </a:xfrm>
        </p:spPr>
      </p:pic>
      <p:sp>
        <p:nvSpPr>
          <p:cNvPr id="3" name="Content Placeholder 2">
            <a:extLst>
              <a:ext uri="{FF2B5EF4-FFF2-40B4-BE49-F238E27FC236}">
                <a16:creationId xmlns:a16="http://schemas.microsoft.com/office/drawing/2014/main" id="{B1E5FE4A-03D2-4E29-B9C5-FD21D2EC4D15}"/>
              </a:ext>
            </a:extLst>
          </p:cNvPr>
          <p:cNvSpPr>
            <a:spLocks noGrp="1"/>
          </p:cNvSpPr>
          <p:nvPr>
            <p:ph sz="half" idx="2"/>
          </p:nvPr>
        </p:nvSpPr>
        <p:spPr>
          <a:xfrm>
            <a:off x="4629150" y="2789498"/>
            <a:ext cx="4014148" cy="1792383"/>
          </a:xfrm>
        </p:spPr>
        <p:txBody>
          <a:bodyPr vert="horz" lIns="91440" tIns="45720" rIns="91440" bIns="45720" rtlCol="0" anchor="t">
            <a:normAutofit/>
          </a:bodyPr>
          <a:lstStyle/>
          <a:p>
            <a:pPr marL="0" indent="0" algn="ctr">
              <a:buNone/>
            </a:pPr>
            <a:r>
              <a:rPr lang="en-US" sz="3400" b="1" dirty="0">
                <a:solidFill>
                  <a:srgbClr val="FF0000"/>
                </a:solidFill>
                <a:latin typeface="Ubuntu" panose="020B0504030602030204" pitchFamily="34" charset="0"/>
                <a:cs typeface="Calibri"/>
              </a:rPr>
              <a:t>What exercises do you do to build endurance?</a:t>
            </a:r>
          </a:p>
        </p:txBody>
      </p:sp>
    </p:spTree>
    <p:extLst>
      <p:ext uri="{BB962C8B-B14F-4D97-AF65-F5344CB8AC3E}">
        <p14:creationId xmlns:p14="http://schemas.microsoft.com/office/powerpoint/2010/main" val="19121664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EE259-440D-41D5-B3F2-EA290F35378F}"/>
              </a:ext>
            </a:extLst>
          </p:cNvPr>
          <p:cNvSpPr>
            <a:spLocks noGrp="1"/>
          </p:cNvSpPr>
          <p:nvPr>
            <p:ph type="title"/>
          </p:nvPr>
        </p:nvSpPr>
        <p:spPr/>
        <p:txBody>
          <a:bodyPr>
            <a:normAutofit fontScale="90000"/>
          </a:bodyPr>
          <a:lstStyle/>
          <a:p>
            <a:r>
              <a:rPr lang="en-US" dirty="0">
                <a:latin typeface="Ubuntu"/>
              </a:rPr>
              <a:t>Strength</a:t>
            </a:r>
            <a:endParaRPr lang="en-US" dirty="0"/>
          </a:p>
        </p:txBody>
      </p:sp>
      <p:sp>
        <p:nvSpPr>
          <p:cNvPr id="3" name="Content Placeholder 2">
            <a:extLst>
              <a:ext uri="{FF2B5EF4-FFF2-40B4-BE49-F238E27FC236}">
                <a16:creationId xmlns:a16="http://schemas.microsoft.com/office/drawing/2014/main" id="{89988DC2-0E78-424E-BE0A-269BC07C5569}"/>
              </a:ext>
            </a:extLst>
          </p:cNvPr>
          <p:cNvSpPr>
            <a:spLocks noGrp="1"/>
          </p:cNvSpPr>
          <p:nvPr>
            <p:ph idx="1"/>
          </p:nvPr>
        </p:nvSpPr>
        <p:spPr>
          <a:xfrm>
            <a:off x="184954" y="1951017"/>
            <a:ext cx="6738876" cy="4351338"/>
          </a:xfrm>
        </p:spPr>
        <p:txBody>
          <a:bodyPr vert="horz" lIns="91440" tIns="45720" rIns="91440" bIns="45720" rtlCol="0" anchor="t">
            <a:normAutofit/>
          </a:bodyPr>
          <a:lstStyle/>
          <a:p>
            <a:pPr marL="342900" indent="-342900"/>
            <a:r>
              <a:rPr lang="en-US" sz="3000" dirty="0">
                <a:latin typeface="Ubuntu" panose="020B0504030602030204" pitchFamily="34" charset="0"/>
                <a:ea typeface="+mn-lt"/>
                <a:cs typeface="+mn-lt"/>
              </a:rPr>
              <a:t>Ability of your body to do work</a:t>
            </a:r>
          </a:p>
          <a:p>
            <a:pPr marL="342900" indent="-342900"/>
            <a:r>
              <a:rPr lang="en-US" sz="3000" dirty="0">
                <a:latin typeface="Ubuntu" panose="020B0504030602030204" pitchFamily="34" charset="0"/>
                <a:ea typeface="+mn-lt"/>
                <a:cs typeface="+mn-lt"/>
              </a:rPr>
              <a:t>Strength helps you to jump high, throw far, and sprint fast</a:t>
            </a:r>
          </a:p>
          <a:p>
            <a:pPr marL="342900" indent="-342900"/>
            <a:r>
              <a:rPr lang="en-US" sz="3000" dirty="0">
                <a:latin typeface="Ubuntu" panose="020B0504030602030204" pitchFamily="34" charset="0"/>
                <a:ea typeface="+mn-lt"/>
                <a:cs typeface="+mn-lt"/>
              </a:rPr>
              <a:t>When you are strong, you can lift and carry heavy things</a:t>
            </a:r>
            <a:endParaRPr lang="en-US" sz="3000" dirty="0">
              <a:latin typeface="Ubuntu" panose="020B0504030602030204" pitchFamily="34" charset="0"/>
            </a:endParaRPr>
          </a:p>
          <a:p>
            <a:pPr marL="342900" indent="-342900"/>
            <a:r>
              <a:rPr lang="en-US" sz="3000" dirty="0">
                <a:latin typeface="Ubuntu" panose="020B0504030602030204" pitchFamily="34" charset="0"/>
                <a:cs typeface="Calibri"/>
              </a:rPr>
              <a:t>Improve strength by doing activities that load your muscles with weight</a:t>
            </a:r>
          </a:p>
        </p:txBody>
      </p:sp>
      <p:pic>
        <p:nvPicPr>
          <p:cNvPr id="5" name="Picture 4">
            <a:extLst>
              <a:ext uri="{FF2B5EF4-FFF2-40B4-BE49-F238E27FC236}">
                <a16:creationId xmlns:a16="http://schemas.microsoft.com/office/drawing/2014/main" id="{25886A84-E7BF-4123-AA6B-2580B3AC34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7231" y="2006283"/>
            <a:ext cx="1579648" cy="3332754"/>
          </a:xfrm>
          <a:prstGeom prst="rect">
            <a:avLst/>
          </a:prstGeom>
        </p:spPr>
      </p:pic>
    </p:spTree>
    <p:extLst>
      <p:ext uri="{BB962C8B-B14F-4D97-AF65-F5344CB8AC3E}">
        <p14:creationId xmlns:p14="http://schemas.microsoft.com/office/powerpoint/2010/main" val="3784125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atin typeface="Ubuntu"/>
              </a:rPr>
              <a:t>Strength Activities</a:t>
            </a:r>
            <a:endParaRPr lang="en-US"/>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07790" y="2318996"/>
            <a:ext cx="4831465" cy="3297077"/>
          </a:xfrm>
        </p:spPr>
      </p:pic>
      <p:sp>
        <p:nvSpPr>
          <p:cNvPr id="3" name="Content Placeholder 2">
            <a:extLst>
              <a:ext uri="{FF2B5EF4-FFF2-40B4-BE49-F238E27FC236}">
                <a16:creationId xmlns:a16="http://schemas.microsoft.com/office/drawing/2014/main" id="{C8D9C843-178E-4690-97D9-3AF3832E5A04}"/>
              </a:ext>
            </a:extLst>
          </p:cNvPr>
          <p:cNvSpPr>
            <a:spLocks noGrp="1"/>
          </p:cNvSpPr>
          <p:nvPr>
            <p:ph sz="half" idx="2"/>
          </p:nvPr>
        </p:nvSpPr>
        <p:spPr>
          <a:xfrm>
            <a:off x="5005328" y="2983092"/>
            <a:ext cx="3886200" cy="1564045"/>
          </a:xfrm>
        </p:spPr>
        <p:txBody>
          <a:bodyPr vert="horz" lIns="91440" tIns="45720" rIns="91440" bIns="45720" rtlCol="0" anchor="t">
            <a:noAutofit/>
          </a:bodyPr>
          <a:lstStyle/>
          <a:p>
            <a:pPr marL="0" indent="0" algn="ctr">
              <a:buNone/>
            </a:pPr>
            <a:r>
              <a:rPr lang="en-US" sz="3400" b="1" dirty="0">
                <a:solidFill>
                  <a:srgbClr val="FF0000"/>
                </a:solidFill>
                <a:latin typeface="Ubuntu" panose="020B0504030602030204" pitchFamily="34" charset="0"/>
                <a:cs typeface="Calibri"/>
              </a:rPr>
              <a:t>What are your favorite exercises to build strength?</a:t>
            </a:r>
            <a:endParaRPr lang="en-US" sz="3400" b="1" dirty="0">
              <a:solidFill>
                <a:srgbClr val="FF0000"/>
              </a:solidFill>
              <a:latin typeface="Ubuntu" panose="020B0504030602030204" pitchFamily="34" charset="0"/>
            </a:endParaRPr>
          </a:p>
        </p:txBody>
      </p:sp>
    </p:spTree>
    <p:extLst>
      <p:ext uri="{BB962C8B-B14F-4D97-AF65-F5344CB8AC3E}">
        <p14:creationId xmlns:p14="http://schemas.microsoft.com/office/powerpoint/2010/main" val="2979708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Flexibility</a:t>
            </a:r>
          </a:p>
        </p:txBody>
      </p:sp>
      <p:sp>
        <p:nvSpPr>
          <p:cNvPr id="3" name="Content Placeholder 2"/>
          <p:cNvSpPr>
            <a:spLocks noGrp="1"/>
          </p:cNvSpPr>
          <p:nvPr>
            <p:ph idx="1"/>
          </p:nvPr>
        </p:nvSpPr>
        <p:spPr>
          <a:xfrm>
            <a:off x="628650" y="1825625"/>
            <a:ext cx="5884445" cy="4351338"/>
          </a:xfrm>
        </p:spPr>
        <p:txBody>
          <a:bodyPr vert="horz" lIns="91440" tIns="45720" rIns="91440" bIns="45720" rtlCol="0" anchor="t">
            <a:noAutofit/>
          </a:bodyPr>
          <a:lstStyle/>
          <a:p>
            <a:pPr marL="342900" indent="-342900"/>
            <a:r>
              <a:rPr lang="en-US" sz="3000" dirty="0">
                <a:latin typeface="Ubuntu" panose="020B0504030602030204" pitchFamily="34" charset="0"/>
                <a:cs typeface="Calibri"/>
              </a:rPr>
              <a:t>Ability of your body to move easily in all directions</a:t>
            </a:r>
          </a:p>
          <a:p>
            <a:pPr marL="342900" indent="-342900"/>
            <a:r>
              <a:rPr lang="en-US" sz="3000" dirty="0">
                <a:latin typeface="Ubuntu" panose="020B0504030602030204" pitchFamily="34" charset="0"/>
                <a:cs typeface="Calibri"/>
              </a:rPr>
              <a:t>Makes it easier to do sports skills</a:t>
            </a:r>
          </a:p>
          <a:p>
            <a:pPr marL="342900" indent="-342900"/>
            <a:r>
              <a:rPr lang="en-US" sz="3000" dirty="0">
                <a:latin typeface="Ubuntu" panose="020B0504030602030204" pitchFamily="34" charset="0"/>
                <a:cs typeface="Calibri"/>
              </a:rPr>
              <a:t>Prevents injuries to your muscles and joints!</a:t>
            </a:r>
            <a:endParaRPr lang="en-US" dirty="0">
              <a:latin typeface="Ubuntu" panose="020B0504030602030204" pitchFamily="34" charset="0"/>
            </a:endParaRPr>
          </a:p>
          <a:p>
            <a:pPr marL="342900" indent="-342900"/>
            <a:r>
              <a:rPr lang="en-US" sz="3000" dirty="0">
                <a:latin typeface="Ubuntu" panose="020B0504030602030204" pitchFamily="34" charset="0"/>
                <a:ea typeface="+mn-lt"/>
                <a:cs typeface="+mn-lt"/>
              </a:rPr>
              <a:t>Improve flexibility by doing dynamic and static stretches</a:t>
            </a:r>
          </a:p>
          <a:p>
            <a:pPr marL="342900" indent="-342900"/>
            <a:endParaRPr lang="en-US" dirty="0">
              <a:latin typeface="Ubuntu" panose="020B0504030602030204" pitchFamily="34" charset="0"/>
              <a:cs typeface="Calibri"/>
            </a:endParaRPr>
          </a:p>
          <a:p>
            <a:pPr marL="800100" lvl="1" indent="-342900"/>
            <a:endParaRPr lang="en-US" dirty="0">
              <a:latin typeface="Ubuntu" panose="020B0504030602030204" pitchFamily="34" charset="0"/>
            </a:endParaRPr>
          </a:p>
          <a:p>
            <a:pPr marL="457200" indent="-457200"/>
            <a:endParaRPr lang="en-US" dirty="0">
              <a:solidFill>
                <a:srgbClr val="44546A"/>
              </a:solidFill>
              <a:latin typeface="Ubuntu" panose="020B0504030602030204" pitchFamily="34" charset="0"/>
            </a:endParaRPr>
          </a:p>
          <a:p>
            <a:endParaRPr lang="en-US" dirty="0">
              <a:solidFill>
                <a:srgbClr val="000000"/>
              </a:solidFill>
              <a:latin typeface="Ubuntu" panose="020B050403060203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2851" y="2754920"/>
            <a:ext cx="2145355" cy="2809031"/>
          </a:xfrm>
          <a:prstGeom prst="rect">
            <a:avLst/>
          </a:prstGeom>
        </p:spPr>
      </p:pic>
    </p:spTree>
    <p:extLst>
      <p:ext uri="{BB962C8B-B14F-4D97-AF65-F5344CB8AC3E}">
        <p14:creationId xmlns:p14="http://schemas.microsoft.com/office/powerpoint/2010/main" val="15382248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atin typeface="Ubuntu"/>
              </a:rPr>
              <a:t>Flexibility Activities</a:t>
            </a:r>
            <a:endParaRPr lang="en-US"/>
          </a:p>
        </p:txBody>
      </p:sp>
      <p:pic>
        <p:nvPicPr>
          <p:cNvPr id="4" name="Content Placeholder 3"/>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3192" y="3013554"/>
            <a:ext cx="4581400" cy="1788442"/>
          </a:xfrm>
        </p:spPr>
      </p:pic>
      <p:sp>
        <p:nvSpPr>
          <p:cNvPr id="3" name="Content Placeholder 2">
            <a:extLst>
              <a:ext uri="{FF2B5EF4-FFF2-40B4-BE49-F238E27FC236}">
                <a16:creationId xmlns:a16="http://schemas.microsoft.com/office/drawing/2014/main" id="{613AE39A-866C-470E-9EF3-CAEFB8A8AA47}"/>
              </a:ext>
            </a:extLst>
          </p:cNvPr>
          <p:cNvSpPr>
            <a:spLocks noGrp="1"/>
          </p:cNvSpPr>
          <p:nvPr>
            <p:ph sz="half" idx="2"/>
          </p:nvPr>
        </p:nvSpPr>
        <p:spPr>
          <a:xfrm>
            <a:off x="4716236" y="1814739"/>
            <a:ext cx="4235923" cy="4351338"/>
          </a:xfrm>
        </p:spPr>
        <p:txBody>
          <a:bodyPr vert="horz" lIns="91440" tIns="45720" rIns="91440" bIns="45720" rtlCol="0" anchor="t">
            <a:normAutofit lnSpcReduction="10000"/>
          </a:bodyPr>
          <a:lstStyle/>
          <a:p>
            <a:r>
              <a:rPr lang="en-US" sz="3200" dirty="0">
                <a:latin typeface="Ubuntu" panose="020B0504030602030204" pitchFamily="34" charset="0"/>
                <a:cs typeface="Calibri"/>
              </a:rPr>
              <a:t>Dynamic stretches move the whole body to get muscles ready for activity</a:t>
            </a:r>
            <a:endParaRPr lang="en-US" sz="3200" dirty="0">
              <a:latin typeface="Ubuntu" panose="020B0504030602030204" pitchFamily="34" charset="0"/>
              <a:ea typeface="+mn-lt"/>
              <a:cs typeface="+mn-lt"/>
            </a:endParaRPr>
          </a:p>
          <a:p>
            <a:pPr lvl="1"/>
            <a:r>
              <a:rPr lang="en-US" sz="2800" dirty="0">
                <a:latin typeface="Ubuntu" panose="020B0504030602030204" pitchFamily="34" charset="0"/>
                <a:cs typeface="Calibri"/>
              </a:rPr>
              <a:t>Best for warm-up</a:t>
            </a:r>
            <a:endParaRPr lang="en-US" sz="2800" dirty="0">
              <a:latin typeface="Ubuntu" panose="020B0504030602030204" pitchFamily="34" charset="0"/>
              <a:ea typeface="+mn-lt"/>
              <a:cs typeface="+mn-lt"/>
            </a:endParaRPr>
          </a:p>
          <a:p>
            <a:r>
              <a:rPr lang="en-US" sz="3200" dirty="0">
                <a:latin typeface="Ubuntu" panose="020B0504030602030204" pitchFamily="34" charset="0"/>
                <a:cs typeface="Calibri"/>
              </a:rPr>
              <a:t>Static stretching is holding stretch position without moving</a:t>
            </a:r>
            <a:endParaRPr lang="en-US" sz="3200" dirty="0">
              <a:latin typeface="Ubuntu" panose="020B0504030602030204" pitchFamily="34" charset="0"/>
              <a:ea typeface="+mn-lt"/>
              <a:cs typeface="+mn-lt"/>
            </a:endParaRPr>
          </a:p>
          <a:p>
            <a:pPr lvl="1"/>
            <a:r>
              <a:rPr lang="en-US" sz="2800" dirty="0">
                <a:latin typeface="Ubuntu" panose="020B0504030602030204" pitchFamily="34" charset="0"/>
                <a:ea typeface="+mn-lt"/>
                <a:cs typeface="+mn-lt"/>
              </a:rPr>
              <a:t>Best for cool-down</a:t>
            </a:r>
            <a:endParaRPr lang="en-US" sz="2800" dirty="0">
              <a:latin typeface="Ubuntu" panose="020B0504030602030204" pitchFamily="34" charset="0"/>
            </a:endParaRPr>
          </a:p>
        </p:txBody>
      </p:sp>
    </p:spTree>
    <p:extLst>
      <p:ext uri="{BB962C8B-B14F-4D97-AF65-F5344CB8AC3E}">
        <p14:creationId xmlns:p14="http://schemas.microsoft.com/office/powerpoint/2010/main" val="13284040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4240" y="1845129"/>
            <a:ext cx="3329760" cy="3721441"/>
          </a:xfrm>
          <a:prstGeom prst="rect">
            <a:avLst/>
          </a:prstGeom>
        </p:spPr>
      </p:pic>
      <p:sp>
        <p:nvSpPr>
          <p:cNvPr id="2" name="Title 1"/>
          <p:cNvSpPr>
            <a:spLocks noGrp="1"/>
          </p:cNvSpPr>
          <p:nvPr>
            <p:ph type="title"/>
          </p:nvPr>
        </p:nvSpPr>
        <p:spPr/>
        <p:txBody>
          <a:bodyPr>
            <a:normAutofit fontScale="90000"/>
          </a:bodyPr>
          <a:lstStyle/>
          <a:p>
            <a:r>
              <a:rPr lang="en-US" dirty="0"/>
              <a:t>Balance</a:t>
            </a:r>
          </a:p>
        </p:txBody>
      </p:sp>
      <p:sp>
        <p:nvSpPr>
          <p:cNvPr id="3" name="Content Placeholder 2"/>
          <p:cNvSpPr>
            <a:spLocks noGrp="1"/>
          </p:cNvSpPr>
          <p:nvPr>
            <p:ph idx="1"/>
          </p:nvPr>
        </p:nvSpPr>
        <p:spPr>
          <a:xfrm>
            <a:off x="262890" y="2127910"/>
            <a:ext cx="6341644" cy="4351338"/>
          </a:xfrm>
        </p:spPr>
        <p:txBody>
          <a:bodyPr vert="horz" lIns="91440" tIns="45720" rIns="91440" bIns="45720" rtlCol="0" anchor="t">
            <a:normAutofit/>
          </a:bodyPr>
          <a:lstStyle/>
          <a:p>
            <a:pPr marL="342900" indent="-342900"/>
            <a:r>
              <a:rPr lang="en-US" sz="3000" dirty="0">
                <a:latin typeface="Ubuntu" panose="020B0504030602030204" pitchFamily="34" charset="0"/>
                <a:cs typeface="Calibri"/>
              </a:rPr>
              <a:t>Ability of your body to stay upright and stable, and be in control of movements</a:t>
            </a:r>
          </a:p>
          <a:p>
            <a:pPr marL="342900" indent="-342900"/>
            <a:r>
              <a:rPr lang="en-US" sz="3000" dirty="0">
                <a:latin typeface="Ubuntu" panose="020B0504030602030204" pitchFamily="34" charset="0"/>
                <a:cs typeface="Calibri"/>
              </a:rPr>
              <a:t>Helps you to stay in control when playing sports and to avoid falls</a:t>
            </a:r>
          </a:p>
          <a:p>
            <a:pPr marL="342900" indent="-342900"/>
            <a:r>
              <a:rPr lang="en-US" sz="3000" dirty="0">
                <a:latin typeface="Ubuntu" panose="020B0504030602030204" pitchFamily="34" charset="0"/>
                <a:cs typeface="Calibri"/>
              </a:rPr>
              <a:t>Improve balance by doing activities that have you standing on one or both feet, moving, and shifting your weight</a:t>
            </a:r>
          </a:p>
          <a:p>
            <a:pPr marL="0" indent="0">
              <a:buNone/>
            </a:pPr>
            <a:endParaRPr lang="en-US" sz="3000" dirty="0">
              <a:latin typeface="Ubuntu" panose="020B0504030602030204" pitchFamily="34" charset="0"/>
              <a:cs typeface="Calibri"/>
            </a:endParaRPr>
          </a:p>
          <a:p>
            <a:pPr marL="800100" lvl="1" indent="-342900"/>
            <a:endParaRPr lang="en-US" sz="3000" dirty="0">
              <a:solidFill>
                <a:srgbClr val="000000"/>
              </a:solidFill>
              <a:latin typeface="Ubuntu" panose="020B0504030602030204" pitchFamily="34" charset="0"/>
              <a:cs typeface="Calibri"/>
            </a:endParaRPr>
          </a:p>
          <a:p>
            <a:pPr marL="457200" indent="-457200"/>
            <a:endParaRPr lang="en-US" sz="3000" dirty="0">
              <a:solidFill>
                <a:srgbClr val="44546A"/>
              </a:solidFill>
              <a:latin typeface="Ubuntu" panose="020B0504030602030204" pitchFamily="34" charset="0"/>
              <a:cs typeface="Calibri"/>
            </a:endParaRPr>
          </a:p>
          <a:p>
            <a:endParaRPr lang="en-US" sz="3000" dirty="0">
              <a:latin typeface="Ubuntu" panose="020B0504030602030204" pitchFamily="34" charset="0"/>
              <a:cs typeface="Calibri"/>
            </a:endParaRPr>
          </a:p>
        </p:txBody>
      </p:sp>
    </p:spTree>
    <p:extLst>
      <p:ext uri="{BB962C8B-B14F-4D97-AF65-F5344CB8AC3E}">
        <p14:creationId xmlns:p14="http://schemas.microsoft.com/office/powerpoint/2010/main" val="1219772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atin typeface="Ubuntu"/>
              </a:rPr>
              <a:t>Balance Activities</a:t>
            </a:r>
            <a:endParaRPr lang="en-US" err="1"/>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29887" y="3000674"/>
            <a:ext cx="4548248" cy="1847849"/>
          </a:xfrm>
        </p:spPr>
      </p:pic>
      <p:sp>
        <p:nvSpPr>
          <p:cNvPr id="3" name="Content Placeholder 2">
            <a:extLst>
              <a:ext uri="{FF2B5EF4-FFF2-40B4-BE49-F238E27FC236}">
                <a16:creationId xmlns:a16="http://schemas.microsoft.com/office/drawing/2014/main" id="{79307BE2-0F7F-497A-B016-653E99B1C161}"/>
              </a:ext>
            </a:extLst>
          </p:cNvPr>
          <p:cNvSpPr>
            <a:spLocks noGrp="1"/>
          </p:cNvSpPr>
          <p:nvPr>
            <p:ph sz="half" idx="2"/>
          </p:nvPr>
        </p:nvSpPr>
        <p:spPr>
          <a:xfrm>
            <a:off x="4825093" y="2935968"/>
            <a:ext cx="4147457" cy="1967367"/>
          </a:xfrm>
        </p:spPr>
        <p:txBody>
          <a:bodyPr vert="horz" lIns="91440" tIns="45720" rIns="91440" bIns="45720" rtlCol="0" anchor="t">
            <a:noAutofit/>
          </a:bodyPr>
          <a:lstStyle/>
          <a:p>
            <a:pPr marL="0" indent="0" algn="ctr">
              <a:buNone/>
            </a:pPr>
            <a:r>
              <a:rPr lang="en-US" sz="3400" b="1" dirty="0">
                <a:solidFill>
                  <a:srgbClr val="FF0000"/>
                </a:solidFill>
                <a:latin typeface="Ubuntu" panose="020B0504030602030204" pitchFamily="34" charset="0"/>
                <a:cs typeface="Calibri"/>
              </a:rPr>
              <a:t>Give an example of when you use balance?</a:t>
            </a:r>
          </a:p>
        </p:txBody>
      </p:sp>
    </p:spTree>
    <p:extLst>
      <p:ext uri="{BB962C8B-B14F-4D97-AF65-F5344CB8AC3E}">
        <p14:creationId xmlns:p14="http://schemas.microsoft.com/office/powerpoint/2010/main" val="3611850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Fitness Cards</a:t>
            </a:r>
          </a:p>
        </p:txBody>
      </p:sp>
      <p:pic>
        <p:nvPicPr>
          <p:cNvPr id="5" name="Picture 4"/>
          <p:cNvPicPr>
            <a:picLocks noChangeAspect="1"/>
          </p:cNvPicPr>
          <p:nvPr/>
        </p:nvPicPr>
        <p:blipFill>
          <a:blip r:embed="rId3"/>
          <a:stretch>
            <a:fillRect/>
          </a:stretch>
        </p:blipFill>
        <p:spPr>
          <a:xfrm>
            <a:off x="930441" y="1692591"/>
            <a:ext cx="3279419" cy="5078817"/>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rotWithShape="1">
          <a:blip r:embed="rId4"/>
          <a:srcRect l="1322"/>
          <a:stretch/>
        </p:blipFill>
        <p:spPr>
          <a:xfrm>
            <a:off x="4780547" y="1779860"/>
            <a:ext cx="3185276" cy="499352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779783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77E832-02F6-4194-9E7C-A750286942AC}"/>
              </a:ext>
            </a:extLst>
          </p:cNvPr>
          <p:cNvSpPr>
            <a:spLocks noGrp="1"/>
          </p:cNvSpPr>
          <p:nvPr>
            <p:ph type="ctrTitle"/>
          </p:nvPr>
        </p:nvSpPr>
        <p:spPr>
          <a:xfrm>
            <a:off x="-150781" y="892995"/>
            <a:ext cx="9411511" cy="2387600"/>
          </a:xfrm>
        </p:spPr>
        <p:txBody>
          <a:bodyPr/>
          <a:lstStyle/>
          <a:p>
            <a:r>
              <a:rPr lang="en-US" dirty="0"/>
              <a:t>Tips for Health Messengers</a:t>
            </a:r>
          </a:p>
        </p:txBody>
      </p:sp>
    </p:spTree>
    <p:extLst>
      <p:ext uri="{BB962C8B-B14F-4D97-AF65-F5344CB8AC3E}">
        <p14:creationId xmlns:p14="http://schemas.microsoft.com/office/powerpoint/2010/main" val="1226146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77E832-02F6-4194-9E7C-A750286942AC}"/>
              </a:ext>
            </a:extLst>
          </p:cNvPr>
          <p:cNvSpPr>
            <a:spLocks noGrp="1"/>
          </p:cNvSpPr>
          <p:nvPr>
            <p:ph type="ctrTitle"/>
          </p:nvPr>
        </p:nvSpPr>
        <p:spPr>
          <a:xfrm>
            <a:off x="-150781" y="892995"/>
            <a:ext cx="9411511" cy="2387600"/>
          </a:xfrm>
        </p:spPr>
        <p:txBody>
          <a:bodyPr/>
          <a:lstStyle/>
          <a:p>
            <a:r>
              <a:rPr lang="en-US" dirty="0"/>
              <a:t>What is Fitness?</a:t>
            </a:r>
          </a:p>
        </p:txBody>
      </p:sp>
    </p:spTree>
    <p:extLst>
      <p:ext uri="{BB962C8B-B14F-4D97-AF65-F5344CB8AC3E}">
        <p14:creationId xmlns:p14="http://schemas.microsoft.com/office/powerpoint/2010/main" val="19523147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690" y="238418"/>
            <a:ext cx="5927272" cy="781792"/>
          </a:xfrm>
        </p:spPr>
        <p:txBody>
          <a:bodyPr>
            <a:normAutofit/>
          </a:bodyPr>
          <a:lstStyle/>
          <a:p>
            <a:r>
              <a:rPr lang="en-US" sz="3600" dirty="0">
                <a:latin typeface="Ubuntu"/>
              </a:rPr>
              <a:t>Keys to Fitness</a:t>
            </a:r>
          </a:p>
        </p:txBody>
      </p:sp>
      <p:sp>
        <p:nvSpPr>
          <p:cNvPr id="3" name="Content Placeholder 2"/>
          <p:cNvSpPr>
            <a:spLocks noGrp="1"/>
          </p:cNvSpPr>
          <p:nvPr>
            <p:ph idx="1"/>
          </p:nvPr>
        </p:nvSpPr>
        <p:spPr>
          <a:xfrm>
            <a:off x="183588" y="1709869"/>
            <a:ext cx="8244041" cy="4708286"/>
          </a:xfrm>
        </p:spPr>
        <p:txBody>
          <a:bodyPr vert="horz" lIns="91440" tIns="45720" rIns="91440" bIns="45720" rtlCol="0" anchor="t">
            <a:normAutofit/>
          </a:bodyPr>
          <a:lstStyle/>
          <a:p>
            <a:pPr marL="342900" indent="-342900"/>
            <a:r>
              <a:rPr lang="en-US" sz="3000" dirty="0">
                <a:latin typeface="Ubuntu"/>
              </a:rPr>
              <a:t>Should be fun and challenging</a:t>
            </a:r>
            <a:endParaRPr lang="en-US" sz="3000" dirty="0">
              <a:latin typeface="Ubuntu" panose="020B0504030602030204" pitchFamily="34" charset="0"/>
            </a:endParaRPr>
          </a:p>
          <a:p>
            <a:pPr marL="342900" indent="-342900"/>
            <a:r>
              <a:rPr lang="en-US" sz="3000" dirty="0">
                <a:latin typeface="Ubuntu"/>
              </a:rPr>
              <a:t>Should be social</a:t>
            </a:r>
            <a:endParaRPr lang="en-US" sz="3000" dirty="0">
              <a:latin typeface="Ubuntu" panose="020B0504030602030204" pitchFamily="34" charset="0"/>
            </a:endParaRPr>
          </a:p>
          <a:p>
            <a:pPr marL="342900" indent="-342900"/>
            <a:r>
              <a:rPr lang="en-US" sz="3000" dirty="0">
                <a:latin typeface="Ubuntu"/>
              </a:rPr>
              <a:t>Should be personalized</a:t>
            </a:r>
          </a:p>
          <a:p>
            <a:pPr marL="342900" indent="-342900"/>
            <a:r>
              <a:rPr lang="en-US" sz="3000" dirty="0">
                <a:latin typeface="Ubuntu"/>
              </a:rPr>
              <a:t>Must be safe</a:t>
            </a:r>
            <a:endParaRPr lang="en-US" sz="3000" dirty="0">
              <a:latin typeface="Ubuntu" panose="020B0504030602030204" pitchFamily="34" charset="0"/>
            </a:endParaRPr>
          </a:p>
          <a:p>
            <a:pPr marL="800100" lvl="1"/>
            <a:r>
              <a:rPr lang="en-US" sz="3000" dirty="0">
                <a:latin typeface="Ubuntu"/>
              </a:rPr>
              <a:t>Start slow and use good form</a:t>
            </a:r>
            <a:endParaRPr lang="en-US" sz="3000" dirty="0">
              <a:latin typeface="Ubuntu" panose="020B0504030602030204" pitchFamily="34" charset="0"/>
            </a:endParaRPr>
          </a:p>
          <a:p>
            <a:pPr marL="342900" indent="-342900"/>
            <a:r>
              <a:rPr lang="en-US" sz="3000" dirty="0">
                <a:latin typeface="Ubuntu"/>
              </a:rPr>
              <a:t>Is year-round</a:t>
            </a:r>
            <a:endParaRPr lang="en-US" sz="3000" dirty="0">
              <a:latin typeface="Ubuntu" panose="020B0504030602030204" pitchFamily="34" charset="0"/>
            </a:endParaRPr>
          </a:p>
          <a:p>
            <a:pPr marL="342900" indent="-342900"/>
            <a:r>
              <a:rPr lang="en-US" sz="3000" dirty="0">
                <a:latin typeface="Ubuntu"/>
              </a:rPr>
              <a:t>Is progressive – keeps getting better and better</a:t>
            </a:r>
            <a:endParaRPr lang="en-US" sz="3000" dirty="0">
              <a:latin typeface="Ubuntu" panose="020B0504030602030204" pitchFamily="34" charset="0"/>
            </a:endParaRPr>
          </a:p>
          <a:p>
            <a:pPr marL="342900" indent="-342900"/>
            <a:r>
              <a:rPr lang="en-US" sz="3000" dirty="0">
                <a:latin typeface="Ubuntu"/>
              </a:rPr>
              <a:t>Fitness makes you the best you!</a:t>
            </a:r>
            <a:endParaRPr lang="en-US" sz="3000" dirty="0">
              <a:latin typeface="Ubuntu" panose="020B0504030602030204" pitchFamily="34" charset="0"/>
            </a:endParaRPr>
          </a:p>
          <a:p>
            <a:pPr marL="342900" indent="-342900"/>
            <a:endParaRPr lang="en-US" sz="3000" dirty="0">
              <a:latin typeface="Ubuntu" panose="020B0504030602030204" pitchFamily="34" charset="0"/>
            </a:endParaRPr>
          </a:p>
          <a:p>
            <a:pPr marL="342900" indent="-342900"/>
            <a:endParaRPr lang="en-US" sz="3000" dirty="0">
              <a:solidFill>
                <a:srgbClr val="000000"/>
              </a:solidFill>
              <a:latin typeface="Ubuntu" panose="020B0504030602030204" pitchFamily="34" charset="0"/>
            </a:endParaRPr>
          </a:p>
          <a:p>
            <a:pPr marL="342900" indent="-342900"/>
            <a:endParaRPr lang="en-US" sz="3000" dirty="0">
              <a:solidFill>
                <a:srgbClr val="000000"/>
              </a:solidFill>
              <a:latin typeface="Ubuntu" panose="020B0504030602030204" pitchFamily="34" charset="0"/>
            </a:endParaRPr>
          </a:p>
          <a:p>
            <a:pPr marL="342900" indent="-342900"/>
            <a:endParaRPr lang="en-US" sz="3000" dirty="0">
              <a:solidFill>
                <a:srgbClr val="000000"/>
              </a:solidFill>
              <a:latin typeface="Ubuntu" panose="020B0504030602030204" pitchFamily="34" charset="0"/>
            </a:endParaRPr>
          </a:p>
          <a:p>
            <a:pPr marL="800100" lvl="1" indent="-342900"/>
            <a:endParaRPr lang="en-US" sz="3000" dirty="0">
              <a:solidFill>
                <a:srgbClr val="000000"/>
              </a:solidFill>
              <a:latin typeface="Ubuntu" panose="020B0504030602030204" pitchFamily="34" charset="0"/>
            </a:endParaRPr>
          </a:p>
          <a:p>
            <a:pPr marL="457200" indent="-457200"/>
            <a:endParaRPr lang="en-US" sz="3000" dirty="0">
              <a:solidFill>
                <a:srgbClr val="44546A"/>
              </a:solidFill>
              <a:latin typeface="Ubuntu" panose="020B0504030602030204" pitchFamily="34" charset="0"/>
            </a:endParaRPr>
          </a:p>
          <a:p>
            <a:endParaRPr lang="en-US" sz="3000" dirty="0">
              <a:latin typeface="Ubuntu" panose="020B0504030602030204" pitchFamily="34" charset="0"/>
            </a:endParaRPr>
          </a:p>
        </p:txBody>
      </p:sp>
      <p:pic>
        <p:nvPicPr>
          <p:cNvPr id="5" name="Picture 5" descr="A picture containing text, LEGO, toy, vector graphics&#10;&#10;Description automatically generated">
            <a:extLst>
              <a:ext uri="{FF2B5EF4-FFF2-40B4-BE49-F238E27FC236}">
                <a16:creationId xmlns:a16="http://schemas.microsoft.com/office/drawing/2014/main" id="{3EB3812F-2A6D-43EC-A355-99890851B80A}"/>
              </a:ext>
            </a:extLst>
          </p:cNvPr>
          <p:cNvPicPr>
            <a:picLocks noChangeAspect="1"/>
          </p:cNvPicPr>
          <p:nvPr/>
        </p:nvPicPr>
        <p:blipFill>
          <a:blip r:embed="rId3"/>
          <a:stretch>
            <a:fillRect/>
          </a:stretch>
        </p:blipFill>
        <p:spPr>
          <a:xfrm>
            <a:off x="6315834" y="1834869"/>
            <a:ext cx="2642049" cy="2642049"/>
          </a:xfrm>
          <a:prstGeom prst="rect">
            <a:avLst/>
          </a:prstGeom>
        </p:spPr>
      </p:pic>
    </p:spTree>
    <p:extLst>
      <p:ext uri="{BB962C8B-B14F-4D97-AF65-F5344CB8AC3E}">
        <p14:creationId xmlns:p14="http://schemas.microsoft.com/office/powerpoint/2010/main" val="15670105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Ubuntu"/>
              </a:rPr>
              <a:t>What Can You Do?</a:t>
            </a:r>
            <a:endParaRPr lang="en-US" dirty="0"/>
          </a:p>
        </p:txBody>
      </p:sp>
      <p:sp>
        <p:nvSpPr>
          <p:cNvPr id="3" name="Content Placeholder 2"/>
          <p:cNvSpPr>
            <a:spLocks noGrp="1"/>
          </p:cNvSpPr>
          <p:nvPr>
            <p:ph idx="1"/>
          </p:nvPr>
        </p:nvSpPr>
        <p:spPr>
          <a:xfrm>
            <a:off x="628650" y="1780674"/>
            <a:ext cx="7809497" cy="4617251"/>
          </a:xfrm>
        </p:spPr>
        <p:txBody>
          <a:bodyPr vert="horz" lIns="91440" tIns="45720" rIns="91440" bIns="45720" rtlCol="0" anchor="t">
            <a:normAutofit/>
          </a:bodyPr>
          <a:lstStyle/>
          <a:p>
            <a:pPr marL="342900" indent="-342900"/>
            <a:r>
              <a:rPr lang="en-US" sz="3000" dirty="0">
                <a:latin typeface="Ubuntu" panose="020B0504030602030204" pitchFamily="34" charset="0"/>
                <a:cs typeface="Calibri"/>
              </a:rPr>
              <a:t>Lead exercise classes and/or Fit 5 lessons</a:t>
            </a:r>
          </a:p>
          <a:p>
            <a:pPr marL="342900" indent="-342900"/>
            <a:r>
              <a:rPr lang="en-US" sz="3000" dirty="0">
                <a:latin typeface="Ubuntu" panose="020B0504030602030204" pitchFamily="34" charset="0"/>
                <a:cs typeface="Calibri"/>
              </a:rPr>
              <a:t>Support your coach and lead dynamic warm-ups and cool-downs at practice</a:t>
            </a:r>
          </a:p>
          <a:p>
            <a:pPr marL="342900" indent="-342900"/>
            <a:r>
              <a:rPr lang="en-US" sz="3000" dirty="0">
                <a:latin typeface="Ubuntu" panose="020B0504030602030204" pitchFamily="34" charset="0"/>
                <a:cs typeface="Calibri"/>
              </a:rPr>
              <a:t>Be a fitness role model</a:t>
            </a:r>
          </a:p>
          <a:p>
            <a:pPr marL="342900" indent="-342900"/>
            <a:r>
              <a:rPr lang="en-US" sz="3000" dirty="0">
                <a:latin typeface="Ubuntu" panose="020B0504030602030204" pitchFamily="34" charset="0"/>
                <a:cs typeface="Calibri"/>
              </a:rPr>
              <a:t>Start a walking or running group</a:t>
            </a:r>
          </a:p>
          <a:p>
            <a:pPr marL="342900" indent="-342900"/>
            <a:r>
              <a:rPr lang="en-US" sz="3000" dirty="0">
                <a:solidFill>
                  <a:srgbClr val="000000"/>
                </a:solidFill>
                <a:latin typeface="Ubuntu" panose="020B0504030602030204" pitchFamily="34" charset="0"/>
                <a:cs typeface="Calibri"/>
              </a:rPr>
              <a:t>Teach other athletes about fitness and help them to set goals</a:t>
            </a:r>
          </a:p>
          <a:p>
            <a:pPr marL="342900" indent="-342900"/>
            <a:r>
              <a:rPr lang="en-US" sz="3000" dirty="0">
                <a:solidFill>
                  <a:srgbClr val="000000"/>
                </a:solidFill>
                <a:latin typeface="Ubuntu" panose="020B0504030602030204" pitchFamily="34" charset="0"/>
                <a:cs typeface="Calibri"/>
              </a:rPr>
              <a:t>Lead a healthy eating class</a:t>
            </a:r>
          </a:p>
          <a:p>
            <a:pPr marL="342900" indent="-342900"/>
            <a:r>
              <a:rPr lang="en-US" sz="3000" dirty="0">
                <a:solidFill>
                  <a:srgbClr val="000000"/>
                </a:solidFill>
                <a:latin typeface="Ubuntu" panose="020B0504030602030204" pitchFamily="34" charset="0"/>
                <a:cs typeface="Calibri"/>
              </a:rPr>
              <a:t>Organize a hydration challenge</a:t>
            </a:r>
          </a:p>
          <a:p>
            <a:pPr marL="342900" indent="-342900"/>
            <a:endParaRPr lang="en-US" sz="3000" dirty="0">
              <a:solidFill>
                <a:srgbClr val="000000"/>
              </a:solidFill>
              <a:latin typeface="Ubuntu" panose="020B0504030602030204" pitchFamily="34" charset="0"/>
              <a:cs typeface="Calibri"/>
            </a:endParaRPr>
          </a:p>
          <a:p>
            <a:pPr marL="800100" lvl="1" indent="-342900"/>
            <a:endParaRPr lang="en-US" sz="3000" dirty="0">
              <a:solidFill>
                <a:srgbClr val="000000"/>
              </a:solidFill>
              <a:latin typeface="Ubuntu" panose="020B0504030602030204" pitchFamily="34" charset="0"/>
              <a:cs typeface="Calibri"/>
            </a:endParaRPr>
          </a:p>
          <a:p>
            <a:pPr marL="457200" indent="-457200"/>
            <a:endParaRPr lang="en-US" sz="3000" dirty="0">
              <a:solidFill>
                <a:srgbClr val="44546A"/>
              </a:solidFill>
              <a:latin typeface="Ubuntu" panose="020B0504030602030204" pitchFamily="34" charset="0"/>
              <a:cs typeface="Calibri"/>
            </a:endParaRPr>
          </a:p>
          <a:p>
            <a:endParaRPr lang="en-US" sz="3000" dirty="0">
              <a:solidFill>
                <a:srgbClr val="000000"/>
              </a:solidFill>
              <a:latin typeface="Ubuntu" panose="020B0504030602030204" pitchFamily="34" charset="0"/>
              <a:cs typeface="Calibri"/>
            </a:endParaRPr>
          </a:p>
        </p:txBody>
      </p:sp>
    </p:spTree>
    <p:extLst>
      <p:ext uri="{BB962C8B-B14F-4D97-AF65-F5344CB8AC3E}">
        <p14:creationId xmlns:p14="http://schemas.microsoft.com/office/powerpoint/2010/main" val="240041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Your homework!</a:t>
            </a:r>
          </a:p>
        </p:txBody>
      </p:sp>
      <p:sp>
        <p:nvSpPr>
          <p:cNvPr id="3" name="Content Placeholder 2"/>
          <p:cNvSpPr>
            <a:spLocks noGrp="1"/>
          </p:cNvSpPr>
          <p:nvPr>
            <p:ph idx="1"/>
          </p:nvPr>
        </p:nvSpPr>
        <p:spPr>
          <a:xfrm>
            <a:off x="262889" y="1825624"/>
            <a:ext cx="8750481" cy="4803775"/>
          </a:xfrm>
        </p:spPr>
        <p:txBody>
          <a:bodyPr>
            <a:normAutofit fontScale="77500" lnSpcReduction="20000"/>
          </a:bodyPr>
          <a:lstStyle/>
          <a:p>
            <a:pPr marL="0" indent="0" algn="ctr">
              <a:buNone/>
            </a:pPr>
            <a:r>
              <a:rPr lang="en-US" sz="4600" b="1" dirty="0">
                <a:latin typeface="Ubuntu" panose="020B0504030602030204" pitchFamily="34" charset="0"/>
              </a:rPr>
              <a:t>Teach your teammates to exercise!</a:t>
            </a:r>
          </a:p>
          <a:p>
            <a:pPr marL="0" indent="0">
              <a:buNone/>
            </a:pPr>
            <a:endParaRPr lang="en-US" sz="3400" dirty="0">
              <a:latin typeface="Ubuntu" panose="020B0504030602030204" pitchFamily="34" charset="0"/>
            </a:endParaRPr>
          </a:p>
          <a:p>
            <a:r>
              <a:rPr lang="en-US" sz="3400" dirty="0">
                <a:latin typeface="Ubuntu" panose="020B0504030602030204" pitchFamily="34" charset="0"/>
              </a:rPr>
              <a:t>Create a video of yourself teaching others how to do an exercise.  Include at least one way to make the exercise harder or easier</a:t>
            </a:r>
            <a:br>
              <a:rPr lang="en-US" sz="3400" dirty="0">
                <a:latin typeface="Ubuntu" panose="020B0504030602030204" pitchFamily="34" charset="0"/>
              </a:rPr>
            </a:br>
            <a:endParaRPr lang="en-US" sz="3400" dirty="0">
              <a:latin typeface="Ubuntu" panose="020B0504030602030204" pitchFamily="34" charset="0"/>
            </a:endParaRPr>
          </a:p>
          <a:p>
            <a:pPr marL="0" indent="0" algn="ctr">
              <a:buNone/>
            </a:pPr>
            <a:r>
              <a:rPr lang="en-US" sz="3600" b="1" dirty="0">
                <a:latin typeface="Ubuntu" panose="020B0504030602030204" pitchFamily="34" charset="0"/>
              </a:rPr>
              <a:t>OR</a:t>
            </a:r>
            <a:br>
              <a:rPr lang="en-US" sz="3400" dirty="0">
                <a:latin typeface="Ubuntu" panose="020B0504030602030204" pitchFamily="34" charset="0"/>
              </a:rPr>
            </a:br>
            <a:endParaRPr lang="en-US" sz="3400" dirty="0">
              <a:latin typeface="Ubuntu" panose="020B0504030602030204" pitchFamily="34" charset="0"/>
            </a:endParaRPr>
          </a:p>
          <a:p>
            <a:r>
              <a:rPr lang="en-US" sz="3400" dirty="0">
                <a:latin typeface="Ubuntu" panose="020B0504030602030204" pitchFamily="34" charset="0"/>
              </a:rPr>
              <a:t>Create an exercise circuit – write it down and share it with your teammates</a:t>
            </a:r>
          </a:p>
          <a:p>
            <a:pPr marL="0" indent="0">
              <a:buNone/>
            </a:pPr>
            <a:br>
              <a:rPr lang="en-US" sz="3400" dirty="0">
                <a:latin typeface="Ubuntu" panose="020B0504030602030204" pitchFamily="34" charset="0"/>
              </a:rPr>
            </a:br>
            <a:endParaRPr lang="en-US" sz="3400" dirty="0">
              <a:latin typeface="Ubuntu" panose="020B0504030602030204" pitchFamily="34" charset="0"/>
            </a:endParaRPr>
          </a:p>
          <a:p>
            <a:pPr marL="0" indent="0" algn="ctr">
              <a:buNone/>
            </a:pPr>
            <a:r>
              <a:rPr lang="en-US" sz="3400" dirty="0">
                <a:latin typeface="Ubuntu" panose="020B0504030602030204" pitchFamily="34" charset="0"/>
              </a:rPr>
              <a:t>You can use the Fitness Cards or your favorite exercises!</a:t>
            </a:r>
          </a:p>
          <a:p>
            <a:pPr marL="0" indent="0">
              <a:buNone/>
            </a:pPr>
            <a:endParaRPr lang="en-US" dirty="0">
              <a:latin typeface="Ubuntu" panose="020B0504030602030204" pitchFamily="34" charset="0"/>
            </a:endParaRPr>
          </a:p>
        </p:txBody>
      </p:sp>
    </p:spTree>
    <p:extLst>
      <p:ext uri="{BB962C8B-B14F-4D97-AF65-F5344CB8AC3E}">
        <p14:creationId xmlns:p14="http://schemas.microsoft.com/office/powerpoint/2010/main" val="20182890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E56B8-1FAB-2033-BD4D-8EBCEA48B1C5}"/>
              </a:ext>
            </a:extLst>
          </p:cNvPr>
          <p:cNvSpPr>
            <a:spLocks noGrp="1"/>
          </p:cNvSpPr>
          <p:nvPr>
            <p:ph type="title"/>
          </p:nvPr>
        </p:nvSpPr>
        <p:spPr/>
        <p:txBody>
          <a:bodyPr>
            <a:normAutofit fontScale="90000"/>
          </a:bodyPr>
          <a:lstStyle/>
          <a:p>
            <a:br>
              <a:rPr lang="en-US" dirty="0"/>
            </a:br>
            <a:br>
              <a:rPr lang="en-US" dirty="0"/>
            </a:br>
            <a:r>
              <a:rPr lang="en-US" dirty="0"/>
              <a:t>Acknowledgement </a:t>
            </a:r>
            <a:br>
              <a:rPr lang="en-US" dirty="0"/>
            </a:br>
            <a:br>
              <a:rPr lang="en-US" dirty="0"/>
            </a:br>
            <a:endParaRPr lang="en-US" dirty="0"/>
          </a:p>
        </p:txBody>
      </p:sp>
      <p:sp>
        <p:nvSpPr>
          <p:cNvPr id="3" name="Content Placeholder 2">
            <a:extLst>
              <a:ext uri="{FF2B5EF4-FFF2-40B4-BE49-F238E27FC236}">
                <a16:creationId xmlns:a16="http://schemas.microsoft.com/office/drawing/2014/main" id="{C9022C51-E43C-3756-77FA-CE808B810BD0}"/>
              </a:ext>
            </a:extLst>
          </p:cNvPr>
          <p:cNvSpPr>
            <a:spLocks noGrp="1"/>
          </p:cNvSpPr>
          <p:nvPr>
            <p:ph idx="1"/>
          </p:nvPr>
        </p:nvSpPr>
        <p:spPr/>
        <p:txBody>
          <a:bodyPr>
            <a:normAutofit/>
          </a:bodyPr>
          <a:lstStyle/>
          <a:p>
            <a:pPr marL="0" indent="0">
              <a:lnSpc>
                <a:spcPct val="107000"/>
              </a:lnSpc>
              <a:spcBef>
                <a:spcPts val="0"/>
              </a:spcBef>
              <a:spcAft>
                <a:spcPts val="800"/>
              </a:spcAft>
              <a:buNone/>
            </a:pPr>
            <a:r>
              <a:rPr lang="en-US" sz="2000" kern="100" dirty="0">
                <a:latin typeface="Aptos" panose="020B0004020202020204" pitchFamily="34" charset="0"/>
                <a:ea typeface="Aptos" panose="020B0004020202020204" pitchFamily="34" charset="0"/>
                <a:cs typeface="Times New Roman" panose="02020603050405020304" pitchFamily="18" charset="0"/>
              </a:rPr>
              <a:t>This document was developed with funding from many sources, including in the United States by Grant Number NU27DD000021 from the Centers for Disease Control and Prevention (CDC) of the U.S. Department of Health and Human Services (HHS), with $18.1 M (64%) financed with U.S. Federal funds and $10.2 M (36%) supported by non-federal sources. </a:t>
            </a:r>
          </a:p>
          <a:p>
            <a:pPr marL="0" indent="0">
              <a:lnSpc>
                <a:spcPct val="107000"/>
              </a:lnSpc>
              <a:spcBef>
                <a:spcPts val="0"/>
              </a:spcBef>
              <a:spcAft>
                <a:spcPts val="800"/>
              </a:spcAft>
              <a:buNone/>
            </a:pPr>
            <a:r>
              <a:rPr lang="en-US" sz="2000" kern="100" dirty="0">
                <a:latin typeface="Aptos" panose="020B0004020202020204" pitchFamily="34" charset="0"/>
                <a:ea typeface="Aptos" panose="020B0004020202020204" pitchFamily="34" charset="0"/>
                <a:cs typeface="Times New Roman" panose="02020603050405020304" pitchFamily="18" charset="0"/>
              </a:rPr>
              <a:t>The contents of this document are solely the responsibility of the authors and do not necessarily represent the official views of the Centers for Disease Control and Prevention or the US Department of Health and Human Services.</a:t>
            </a:r>
            <a:r>
              <a:rPr lang="en-US" sz="2000" kern="100" dirty="0">
                <a:latin typeface="Arial" panose="020B0604020202020204" pitchFamily="34" charset="0"/>
                <a:ea typeface="Aptos" panose="020B0004020202020204" pitchFamily="34" charset="0"/>
                <a:cs typeface="Times New Roman" panose="02020603050405020304" pitchFamily="18" charset="0"/>
              </a:rPr>
              <a:t> </a:t>
            </a:r>
            <a:endParaRPr lang="en-US" sz="2000" kern="100" dirty="0">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682846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0EDED-46FA-4D77-9E4B-26960FD24032}"/>
              </a:ext>
            </a:extLst>
          </p:cNvPr>
          <p:cNvSpPr>
            <a:spLocks noGrp="1"/>
          </p:cNvSpPr>
          <p:nvPr>
            <p:ph type="title"/>
          </p:nvPr>
        </p:nvSpPr>
        <p:spPr/>
        <p:txBody>
          <a:bodyPr>
            <a:normAutofit fontScale="90000"/>
          </a:bodyPr>
          <a:lstStyle/>
          <a:p>
            <a:r>
              <a:rPr lang="en-US" dirty="0">
                <a:latin typeface="Ubuntu"/>
              </a:rPr>
              <a:t>Fitness</a:t>
            </a:r>
            <a:endParaRPr lang="en-US" dirty="0"/>
          </a:p>
        </p:txBody>
      </p:sp>
      <p:sp>
        <p:nvSpPr>
          <p:cNvPr id="3" name="Content Placeholder 2">
            <a:extLst>
              <a:ext uri="{FF2B5EF4-FFF2-40B4-BE49-F238E27FC236}">
                <a16:creationId xmlns:a16="http://schemas.microsoft.com/office/drawing/2014/main" id="{6E8D9783-3C53-4075-9818-B450CFC16F4F}"/>
              </a:ext>
            </a:extLst>
          </p:cNvPr>
          <p:cNvSpPr>
            <a:spLocks noGrp="1"/>
          </p:cNvSpPr>
          <p:nvPr>
            <p:ph idx="1"/>
          </p:nvPr>
        </p:nvSpPr>
        <p:spPr>
          <a:xfrm>
            <a:off x="628650" y="2579913"/>
            <a:ext cx="7886700" cy="3597049"/>
          </a:xfrm>
        </p:spPr>
        <p:txBody>
          <a:bodyPr vert="horz" lIns="91440" tIns="45720" rIns="91440" bIns="45720" rtlCol="0" anchor="t">
            <a:normAutofit/>
          </a:bodyPr>
          <a:lstStyle/>
          <a:p>
            <a:pPr marL="0" indent="0" algn="ctr">
              <a:lnSpc>
                <a:spcPct val="100000"/>
              </a:lnSpc>
              <a:buNone/>
            </a:pPr>
            <a:r>
              <a:rPr lang="en-US" sz="3200" dirty="0">
                <a:latin typeface="Ubuntu" panose="020B0504030602030204" pitchFamily="34" charset="0"/>
                <a:ea typeface="+mn-lt"/>
                <a:cs typeface="+mn-lt"/>
              </a:rPr>
              <a:t>Your best health and </a:t>
            </a:r>
            <a:endParaRPr lang="en-US" sz="3200" dirty="0">
              <a:solidFill>
                <a:srgbClr val="00B0F0"/>
              </a:solidFill>
              <a:latin typeface="Ubuntu" panose="020B0504030602030204" pitchFamily="34" charset="0"/>
              <a:ea typeface="+mn-lt"/>
              <a:cs typeface="+mn-lt"/>
            </a:endParaRPr>
          </a:p>
          <a:p>
            <a:pPr marL="0" indent="0" algn="ctr">
              <a:lnSpc>
                <a:spcPct val="100000"/>
              </a:lnSpc>
              <a:buNone/>
            </a:pPr>
            <a:r>
              <a:rPr lang="en-US" sz="3200" dirty="0">
                <a:latin typeface="Ubuntu" panose="020B0504030602030204" pitchFamily="34" charset="0"/>
                <a:ea typeface="+mn-lt"/>
                <a:cs typeface="+mn-lt"/>
              </a:rPr>
              <a:t>performance through proper </a:t>
            </a:r>
            <a:endParaRPr lang="en-US" sz="3200" dirty="0">
              <a:solidFill>
                <a:srgbClr val="00B0F0"/>
              </a:solidFill>
              <a:latin typeface="Ubuntu" panose="020B0504030602030204" pitchFamily="34" charset="0"/>
              <a:ea typeface="+mn-lt"/>
              <a:cs typeface="+mn-lt"/>
            </a:endParaRPr>
          </a:p>
          <a:p>
            <a:pPr marL="0" indent="0" algn="ctr">
              <a:lnSpc>
                <a:spcPct val="100000"/>
              </a:lnSpc>
              <a:buNone/>
            </a:pPr>
            <a:r>
              <a:rPr lang="en-US" sz="3200" b="1" dirty="0">
                <a:solidFill>
                  <a:srgbClr val="FFC000"/>
                </a:solidFill>
                <a:latin typeface="Ubuntu" panose="020B0504030602030204" pitchFamily="34" charset="0"/>
                <a:ea typeface="+mn-lt"/>
                <a:cs typeface="+mn-lt"/>
              </a:rPr>
              <a:t>physical activity</a:t>
            </a:r>
            <a:r>
              <a:rPr lang="en-US" sz="3200" dirty="0">
                <a:latin typeface="Ubuntu" panose="020B0504030602030204" pitchFamily="34" charset="0"/>
                <a:ea typeface="+mn-lt"/>
                <a:cs typeface="+mn-lt"/>
              </a:rPr>
              <a:t>, </a:t>
            </a:r>
            <a:r>
              <a:rPr lang="en-US" sz="3200" b="1" dirty="0">
                <a:solidFill>
                  <a:srgbClr val="FF33CC"/>
                </a:solidFill>
                <a:latin typeface="Ubuntu" panose="020B0504030602030204" pitchFamily="34" charset="0"/>
                <a:ea typeface="+mn-lt"/>
                <a:cs typeface="+mn-lt"/>
              </a:rPr>
              <a:t>nutrition</a:t>
            </a:r>
            <a:r>
              <a:rPr lang="en-US" sz="3200" dirty="0">
                <a:latin typeface="Ubuntu" panose="020B0504030602030204" pitchFamily="34" charset="0"/>
                <a:ea typeface="+mn-lt"/>
                <a:cs typeface="+mn-lt"/>
              </a:rPr>
              <a:t>, and </a:t>
            </a:r>
            <a:r>
              <a:rPr lang="en-US" sz="3200" b="1" dirty="0">
                <a:solidFill>
                  <a:srgbClr val="00B0F0"/>
                </a:solidFill>
                <a:latin typeface="Ubuntu" panose="020B0504030602030204" pitchFamily="34" charset="0"/>
                <a:ea typeface="+mn-lt"/>
                <a:cs typeface="+mn-lt"/>
              </a:rPr>
              <a:t>hydration</a:t>
            </a:r>
            <a:endParaRPr lang="en-US" sz="3200" dirty="0">
              <a:solidFill>
                <a:srgbClr val="00B0F0"/>
              </a:solidFill>
              <a:latin typeface="Ubuntu" panose="020B0504030602030204" pitchFamily="34" charset="0"/>
              <a:ea typeface="+mn-lt"/>
              <a:cs typeface="+mn-lt"/>
            </a:endParaRPr>
          </a:p>
          <a:p>
            <a:pPr marL="0" indent="0" algn="ctr">
              <a:buNone/>
            </a:pPr>
            <a:endParaRPr lang="en-US" sz="3200" dirty="0">
              <a:latin typeface="Ubuntu" panose="020B0504030602030204" pitchFamily="34" charset="0"/>
              <a:ea typeface="+mn-lt"/>
              <a:cs typeface="+mn-lt"/>
            </a:endParaRPr>
          </a:p>
          <a:p>
            <a:pPr marL="0" indent="0" algn="ctr">
              <a:buNone/>
            </a:pPr>
            <a:endParaRPr lang="en-US" sz="3200" dirty="0">
              <a:latin typeface="Ubuntu" panose="020B0504030602030204" pitchFamily="34" charset="0"/>
              <a:cs typeface="Calibri"/>
            </a:endParaRPr>
          </a:p>
          <a:p>
            <a:endParaRPr lang="en-US" sz="3200" dirty="0">
              <a:latin typeface="Ubuntu" panose="020B0504030602030204" pitchFamily="34" charset="0"/>
              <a:cs typeface="Calibri"/>
            </a:endParaRPr>
          </a:p>
        </p:txBody>
      </p:sp>
    </p:spTree>
    <p:extLst>
      <p:ext uri="{BB962C8B-B14F-4D97-AF65-F5344CB8AC3E}">
        <p14:creationId xmlns:p14="http://schemas.microsoft.com/office/powerpoint/2010/main" val="3041146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1356"/>
            <a:ext cx="7886700" cy="585850"/>
          </a:xfrm>
        </p:spPr>
        <p:txBody>
          <a:bodyPr>
            <a:noAutofit/>
          </a:bodyPr>
          <a:lstStyle/>
          <a:p>
            <a:r>
              <a:rPr lang="en-US" dirty="0"/>
              <a:t>Why is Fitness Important?</a:t>
            </a:r>
          </a:p>
        </p:txBody>
      </p:sp>
      <p:sp>
        <p:nvSpPr>
          <p:cNvPr id="3" name="Content Placeholder 2"/>
          <p:cNvSpPr>
            <a:spLocks noGrp="1"/>
          </p:cNvSpPr>
          <p:nvPr>
            <p:ph idx="1"/>
          </p:nvPr>
        </p:nvSpPr>
        <p:spPr>
          <a:xfrm>
            <a:off x="354330" y="2101784"/>
            <a:ext cx="7886700" cy="4351338"/>
          </a:xfrm>
        </p:spPr>
        <p:txBody>
          <a:bodyPr vert="horz" lIns="91440" tIns="45720" rIns="91440" bIns="45720" rtlCol="0" anchor="t">
            <a:normAutofit/>
          </a:bodyPr>
          <a:lstStyle/>
          <a:p>
            <a:pPr marL="457200" indent="-457200"/>
            <a:r>
              <a:rPr lang="en-US" sz="3000" dirty="0">
                <a:latin typeface="Ubuntu" panose="020B0504030602030204" pitchFamily="34" charset="0"/>
                <a:cs typeface="Calibri"/>
              </a:rPr>
              <a:t>Helps you perform better in sport</a:t>
            </a:r>
          </a:p>
          <a:p>
            <a:pPr marL="457200" indent="-457200"/>
            <a:r>
              <a:rPr lang="en-US" sz="3000" dirty="0">
                <a:latin typeface="Ubuntu" panose="020B0504030602030204" pitchFamily="34" charset="0"/>
                <a:cs typeface="Calibri"/>
              </a:rPr>
              <a:t>Gives you energy</a:t>
            </a:r>
          </a:p>
          <a:p>
            <a:pPr marL="457200" indent="-457200"/>
            <a:r>
              <a:rPr lang="en-US" sz="3000" dirty="0">
                <a:latin typeface="Ubuntu" panose="020B0504030602030204" pitchFamily="34" charset="0"/>
                <a:cs typeface="Calibri"/>
              </a:rPr>
              <a:t>Makes you feel better</a:t>
            </a:r>
          </a:p>
          <a:p>
            <a:pPr marL="457200" indent="-457200"/>
            <a:r>
              <a:rPr lang="en-US" sz="3000" dirty="0">
                <a:latin typeface="Ubuntu" panose="020B0504030602030204" pitchFamily="34" charset="0"/>
                <a:cs typeface="Calibri"/>
              </a:rPr>
              <a:t>Improves your sleep</a:t>
            </a:r>
          </a:p>
          <a:p>
            <a:pPr marL="457200" indent="-457200"/>
            <a:r>
              <a:rPr lang="en-US" sz="3000" dirty="0">
                <a:latin typeface="Ubuntu" panose="020B0504030602030204" pitchFamily="34" charset="0"/>
                <a:cs typeface="Calibri"/>
              </a:rPr>
              <a:t>Helps you have a healthy weight</a:t>
            </a:r>
          </a:p>
          <a:p>
            <a:pPr marL="457200" indent="-457200"/>
            <a:r>
              <a:rPr lang="en-US" sz="3000" dirty="0">
                <a:latin typeface="Ubuntu" panose="020B0504030602030204" pitchFamily="34" charset="0"/>
                <a:cs typeface="Calibri"/>
              </a:rPr>
              <a:t>Helps you to be healthy and live longer</a:t>
            </a:r>
          </a:p>
          <a:p>
            <a:pPr marL="457200" indent="-457200"/>
            <a:r>
              <a:rPr lang="en-US" sz="3000" dirty="0">
                <a:latin typeface="Ubuntu" panose="020B0504030602030204" pitchFamily="34" charset="0"/>
                <a:cs typeface="Calibri"/>
              </a:rPr>
              <a:t>Reduces your stress</a:t>
            </a:r>
          </a:p>
          <a:p>
            <a:pPr marL="457200" indent="-457200"/>
            <a:endParaRPr lang="en-US" sz="3000" dirty="0">
              <a:solidFill>
                <a:schemeClr val="tx2"/>
              </a:solidFill>
              <a:latin typeface="Ubuntu" panose="020B0504030602030204" pitchFamily="34" charset="0"/>
              <a:cs typeface="Calibri"/>
            </a:endParaRPr>
          </a:p>
          <a:p>
            <a:endParaRPr lang="en-US" sz="3000" dirty="0">
              <a:latin typeface="Ubuntu" panose="020B0504030602030204" pitchFamily="34" charset="0"/>
              <a:cs typeface="Calibri"/>
            </a:endParaRPr>
          </a:p>
        </p:txBody>
      </p:sp>
    </p:spTree>
    <p:extLst>
      <p:ext uri="{BB962C8B-B14F-4D97-AF65-F5344CB8AC3E}">
        <p14:creationId xmlns:p14="http://schemas.microsoft.com/office/powerpoint/2010/main" val="3847788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sym typeface="Ubuntu Light" panose="020B0604030602030204" pitchFamily="34" charset="0"/>
              </a:rPr>
              <a:t>Fit 5</a:t>
            </a:r>
          </a:p>
        </p:txBody>
      </p:sp>
      <p:pic>
        <p:nvPicPr>
          <p:cNvPr id="5" name="Content Placeholder 4"/>
          <p:cNvPicPr>
            <a:picLocks noGrp="1" noChangeAspect="1"/>
          </p:cNvPicPr>
          <p:nvPr>
            <p:ph idx="1"/>
          </p:nvPr>
        </p:nvPicPr>
        <p:blipFill>
          <a:blip r:embed="rId3"/>
          <a:stretch>
            <a:fillRect/>
          </a:stretch>
        </p:blipFill>
        <p:spPr>
          <a:xfrm>
            <a:off x="0" y="-201989"/>
            <a:ext cx="9144000" cy="7059989"/>
          </a:xfrm>
        </p:spPr>
      </p:pic>
    </p:spTree>
    <p:extLst>
      <p:ext uri="{BB962C8B-B14F-4D97-AF65-F5344CB8AC3E}">
        <p14:creationId xmlns:p14="http://schemas.microsoft.com/office/powerpoint/2010/main" val="1737356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77E832-02F6-4194-9E7C-A750286942AC}"/>
              </a:ext>
            </a:extLst>
          </p:cNvPr>
          <p:cNvSpPr>
            <a:spLocks noGrp="1"/>
          </p:cNvSpPr>
          <p:nvPr>
            <p:ph type="ctrTitle"/>
          </p:nvPr>
        </p:nvSpPr>
        <p:spPr>
          <a:xfrm>
            <a:off x="-150781" y="892995"/>
            <a:ext cx="9411511" cy="2387600"/>
          </a:xfrm>
        </p:spPr>
        <p:txBody>
          <a:bodyPr/>
          <a:lstStyle/>
          <a:p>
            <a:r>
              <a:rPr lang="en-US" dirty="0"/>
              <a:t>Physical Activity</a:t>
            </a:r>
          </a:p>
        </p:txBody>
      </p:sp>
    </p:spTree>
    <p:extLst>
      <p:ext uri="{BB962C8B-B14F-4D97-AF65-F5344CB8AC3E}">
        <p14:creationId xmlns:p14="http://schemas.microsoft.com/office/powerpoint/2010/main" val="1532361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4333"/>
            <a:ext cx="6756400" cy="523220"/>
          </a:xfrm>
        </p:spPr>
        <p:txBody>
          <a:bodyPr>
            <a:normAutofit fontScale="90000"/>
          </a:bodyPr>
          <a:lstStyle/>
          <a:p>
            <a:r>
              <a:rPr lang="en-US" dirty="0"/>
              <a:t>Physical Activity and Exercise</a:t>
            </a:r>
          </a:p>
        </p:txBody>
      </p:sp>
      <p:pic>
        <p:nvPicPr>
          <p:cNvPr id="1026" name="Picture 2" descr="Image result for physical activity versus exercise"/>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18419"/>
          <a:stretch/>
        </p:blipFill>
        <p:spPr bwMode="auto">
          <a:xfrm>
            <a:off x="1160549" y="2422280"/>
            <a:ext cx="6756400" cy="32739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645831" y="5986154"/>
            <a:ext cx="3852337" cy="523220"/>
          </a:xfrm>
          <a:prstGeom prst="rect">
            <a:avLst/>
          </a:prstGeom>
          <a:noFill/>
        </p:spPr>
        <p:txBody>
          <a:bodyPr wrap="none" rtlCol="0">
            <a:spAutoFit/>
          </a:bodyPr>
          <a:lstStyle/>
          <a:p>
            <a:r>
              <a:rPr lang="en-US" sz="2800" dirty="0">
                <a:latin typeface="Ubuntu" panose="020B0504030602030204" pitchFamily="34" charset="0"/>
              </a:rPr>
              <a:t>What’s the difference?</a:t>
            </a:r>
          </a:p>
        </p:txBody>
      </p:sp>
      <p:sp>
        <p:nvSpPr>
          <p:cNvPr id="6" name="TextBox 5"/>
          <p:cNvSpPr txBox="1"/>
          <p:nvPr/>
        </p:nvSpPr>
        <p:spPr>
          <a:xfrm>
            <a:off x="1991760" y="1899060"/>
            <a:ext cx="1612942" cy="523220"/>
          </a:xfrm>
          <a:prstGeom prst="rect">
            <a:avLst/>
          </a:prstGeom>
          <a:noFill/>
        </p:spPr>
        <p:txBody>
          <a:bodyPr wrap="none" rtlCol="0">
            <a:spAutoFit/>
          </a:bodyPr>
          <a:lstStyle/>
          <a:p>
            <a:r>
              <a:rPr lang="en-US" sz="2800" dirty="0">
                <a:latin typeface="Ubuntu" panose="020B0504030602030204" pitchFamily="34" charset="0"/>
              </a:rPr>
              <a:t>Exercise </a:t>
            </a:r>
          </a:p>
        </p:txBody>
      </p:sp>
      <p:sp>
        <p:nvSpPr>
          <p:cNvPr id="7" name="TextBox 6"/>
          <p:cNvSpPr txBox="1"/>
          <p:nvPr/>
        </p:nvSpPr>
        <p:spPr>
          <a:xfrm>
            <a:off x="4866579" y="1878278"/>
            <a:ext cx="2890535" cy="523220"/>
          </a:xfrm>
          <a:prstGeom prst="rect">
            <a:avLst/>
          </a:prstGeom>
          <a:noFill/>
        </p:spPr>
        <p:txBody>
          <a:bodyPr wrap="none" rtlCol="0">
            <a:spAutoFit/>
          </a:bodyPr>
          <a:lstStyle/>
          <a:p>
            <a:r>
              <a:rPr lang="en-US" sz="2800" dirty="0">
                <a:latin typeface="Ubuntu" panose="020B0504030602030204" pitchFamily="34" charset="0"/>
              </a:rPr>
              <a:t>Physical Activity </a:t>
            </a:r>
          </a:p>
        </p:txBody>
      </p:sp>
    </p:spTree>
    <p:extLst>
      <p:ext uri="{BB962C8B-B14F-4D97-AF65-F5344CB8AC3E}">
        <p14:creationId xmlns:p14="http://schemas.microsoft.com/office/powerpoint/2010/main" val="492135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a:extLst>
              <a:ext uri="{FF2B5EF4-FFF2-40B4-BE49-F238E27FC236}">
                <a16:creationId xmlns:a16="http://schemas.microsoft.com/office/drawing/2014/main" id="{31DBA6AB-461C-42D0-B5B5-D100F52A0406}"/>
              </a:ext>
            </a:extLst>
          </p:cNvPr>
          <p:cNvPicPr>
            <a:picLocks noChangeAspect="1"/>
          </p:cNvPicPr>
          <p:nvPr/>
        </p:nvPicPr>
        <p:blipFill>
          <a:blip r:embed="rId3"/>
          <a:stretch>
            <a:fillRect/>
          </a:stretch>
        </p:blipFill>
        <p:spPr>
          <a:xfrm>
            <a:off x="142754" y="2059520"/>
            <a:ext cx="8858490" cy="4475161"/>
          </a:xfrm>
          <a:prstGeom prst="rect">
            <a:avLst/>
          </a:prstGeom>
        </p:spPr>
      </p:pic>
    </p:spTree>
    <p:extLst>
      <p:ext uri="{BB962C8B-B14F-4D97-AF65-F5344CB8AC3E}">
        <p14:creationId xmlns:p14="http://schemas.microsoft.com/office/powerpoint/2010/main" val="1184418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494" y="161563"/>
            <a:ext cx="6197600" cy="1089978"/>
          </a:xfrm>
        </p:spPr>
        <p:txBody>
          <a:bodyPr>
            <a:noAutofit/>
          </a:bodyPr>
          <a:lstStyle/>
          <a:p>
            <a:r>
              <a:rPr lang="en-US" sz="3600" dirty="0">
                <a:latin typeface="Ubuntu"/>
              </a:rPr>
              <a:t>Four Parts of Fitness</a:t>
            </a:r>
            <a:endParaRPr lang="en-US" sz="3600" dirty="0"/>
          </a:p>
        </p:txBody>
      </p:sp>
      <p:pic>
        <p:nvPicPr>
          <p:cNvPr id="4" name="Content Placeholder 3"/>
          <p:cNvPicPr>
            <a:picLocks noChangeAspect="1"/>
          </p:cNvPicPr>
          <p:nvPr/>
        </p:nvPicPr>
        <p:blipFill>
          <a:blip r:embed="rId3"/>
          <a:stretch>
            <a:fillRect/>
          </a:stretch>
        </p:blipFill>
        <p:spPr>
          <a:xfrm>
            <a:off x="0" y="2433911"/>
            <a:ext cx="9144000" cy="3504572"/>
          </a:xfrm>
          <a:prstGeom prst="rect">
            <a:avLst/>
          </a:prstGeom>
        </p:spPr>
      </p:pic>
    </p:spTree>
    <p:extLst>
      <p:ext uri="{BB962C8B-B14F-4D97-AF65-F5344CB8AC3E}">
        <p14:creationId xmlns:p14="http://schemas.microsoft.com/office/powerpoint/2010/main" val="226194425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34228</TotalTime>
  <Words>1890</Words>
  <Application>Microsoft Office PowerPoint</Application>
  <PresentationFormat>On-screen Show (4:3)</PresentationFormat>
  <Paragraphs>206</Paragraphs>
  <Slides>23</Slides>
  <Notes>22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23</vt:i4>
      </vt:variant>
    </vt:vector>
  </HeadingPairs>
  <TitlesOfParts>
    <vt:vector size="31" baseType="lpstr">
      <vt:lpstr>Aptos</vt:lpstr>
      <vt:lpstr>Arial</vt:lpstr>
      <vt:lpstr>Calibri</vt:lpstr>
      <vt:lpstr>Calibri Light</vt:lpstr>
      <vt:lpstr>Ubuntu</vt:lpstr>
      <vt:lpstr>Ubuntu Light</vt:lpstr>
      <vt:lpstr>Office Theme</vt:lpstr>
      <vt:lpstr>Custom Design</vt:lpstr>
      <vt:lpstr>Fitness for Health Messengers</vt:lpstr>
      <vt:lpstr>What is Fitness?</vt:lpstr>
      <vt:lpstr>Fitness</vt:lpstr>
      <vt:lpstr>Why is Fitness Important?</vt:lpstr>
      <vt:lpstr>Fit 5</vt:lpstr>
      <vt:lpstr>Physical Activity</vt:lpstr>
      <vt:lpstr>Physical Activity and Exercise</vt:lpstr>
      <vt:lpstr>PowerPoint Presentation</vt:lpstr>
      <vt:lpstr>Four Parts of Fitness</vt:lpstr>
      <vt:lpstr>Endurance</vt:lpstr>
      <vt:lpstr>Endurance Activities</vt:lpstr>
      <vt:lpstr>Strength</vt:lpstr>
      <vt:lpstr>Strength Activities</vt:lpstr>
      <vt:lpstr>Flexibility</vt:lpstr>
      <vt:lpstr>Flexibility Activities</vt:lpstr>
      <vt:lpstr>Balance</vt:lpstr>
      <vt:lpstr>Balance Activities</vt:lpstr>
      <vt:lpstr>Fitness Cards</vt:lpstr>
      <vt:lpstr>Tips for Health Messengers</vt:lpstr>
      <vt:lpstr>Keys to Fitness</vt:lpstr>
      <vt:lpstr>What Can You Do?</vt:lpstr>
      <vt:lpstr>Your homework!</vt:lpstr>
      <vt:lpstr>  Acknowledgement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Sub-title  Date</dc:title>
  <dc:creator>Microsoft Office User</dc:creator>
  <cp:lastModifiedBy>Faith Chabedi</cp:lastModifiedBy>
  <cp:revision>109</cp:revision>
  <dcterms:created xsi:type="dcterms:W3CDTF">2016-07-26T16:26:50Z</dcterms:created>
  <dcterms:modified xsi:type="dcterms:W3CDTF">2024-10-16T08:30:31Z</dcterms:modified>
</cp:coreProperties>
</file>