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92" r:id="rId2"/>
    <p:sldId id="256" r:id="rId3"/>
    <p:sldId id="288" r:id="rId4"/>
    <p:sldId id="270" r:id="rId5"/>
    <p:sldId id="290" r:id="rId6"/>
    <p:sldId id="286" r:id="rId7"/>
    <p:sldId id="294" r:id="rId8"/>
    <p:sldId id="291" r:id="rId9"/>
    <p:sldId id="273" r:id="rId10"/>
    <p:sldId id="274" r:id="rId11"/>
    <p:sldId id="265" r:id="rId12"/>
    <p:sldId id="287" r:id="rId13"/>
    <p:sldId id="259" r:id="rId14"/>
    <p:sldId id="258" r:id="rId15"/>
    <p:sldId id="280" r:id="rId16"/>
    <p:sldId id="260" r:id="rId17"/>
    <p:sldId id="289" r:id="rId18"/>
    <p:sldId id="266" r:id="rId19"/>
    <p:sldId id="267" r:id="rId20"/>
    <p:sldId id="293" r:id="rId21"/>
    <p:sldId id="296" r:id="rId22"/>
    <p:sldId id="297" r:id="rId23"/>
    <p:sldId id="38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47ED16-2FC0-45DA-91AF-F0EABECF057A}" v="1" dt="2024-10-16T08:30:53.1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98" autoAdjust="0"/>
  </p:normalViewPr>
  <p:slideViewPr>
    <p:cSldViewPr snapToGrid="0">
      <p:cViewPr varScale="1">
        <p:scale>
          <a:sx n="59" d="100"/>
          <a:sy n="59" d="100"/>
        </p:scale>
        <p:origin x="1524" y="308"/>
      </p:cViewPr>
      <p:guideLst/>
    </p:cSldViewPr>
  </p:slideViewPr>
  <p:outlineViewPr>
    <p:cViewPr>
      <p:scale>
        <a:sx n="33" d="100"/>
        <a:sy n="33" d="100"/>
      </p:scale>
      <p:origin x="0" y="-3293"/>
    </p:cViewPr>
  </p:outlineViewPr>
  <p:notesTextViewPr>
    <p:cViewPr>
      <p:scale>
        <a:sx n="1" d="1"/>
        <a:sy n="1" d="1"/>
      </p:scale>
      <p:origin x="0" y="0"/>
    </p:cViewPr>
  </p:notesTextViewPr>
  <p:sorterViewPr>
    <p:cViewPr>
      <p:scale>
        <a:sx n="100" d="100"/>
        <a:sy n="100" d="100"/>
      </p:scale>
      <p:origin x="0" y="-1867"/>
    </p:cViewPr>
  </p:sorter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th Chabedi" userId="2142cf2e-8ca9-46d9-9615-2430e226769d" providerId="ADAL" clId="{8D47ED16-2FC0-45DA-91AF-F0EABECF057A}"/>
    <pc:docChg chg="addSld modSld">
      <pc:chgData name="Faith Chabedi" userId="2142cf2e-8ca9-46d9-9615-2430e226769d" providerId="ADAL" clId="{8D47ED16-2FC0-45DA-91AF-F0EABECF057A}" dt="2024-10-16T08:30:53.190" v="0"/>
      <pc:docMkLst>
        <pc:docMk/>
      </pc:docMkLst>
      <pc:sldChg chg="add">
        <pc:chgData name="Faith Chabedi" userId="2142cf2e-8ca9-46d9-9615-2430e226769d" providerId="ADAL" clId="{8D47ED16-2FC0-45DA-91AF-F0EABECF057A}" dt="2024-10-16T08:30:53.190" v="0"/>
        <pc:sldMkLst>
          <pc:docMk/>
          <pc:sldMk cId="2682846740" sldId="3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18781C-80B7-4804-A7A4-9E7A8C0127C8}" type="datetimeFigureOut">
              <a:rPr lang="en-US" smtClean="0"/>
              <a:t>10/16/2024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A9807-B2AA-4415-ADFB-386C0040CA0A}" type="slidenum">
              <a:rPr lang="en-US" smtClean="0"/>
              <a:t>‹#›</a:t>
            </a:fld>
            <a:endParaRPr lang="en-US"/>
          </a:p>
        </p:txBody>
      </p:sp>
    </p:spTree>
    <p:extLst>
      <p:ext uri="{BB962C8B-B14F-4D97-AF65-F5344CB8AC3E}">
        <p14:creationId xmlns:p14="http://schemas.microsoft.com/office/powerpoint/2010/main" val="2355886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edicalnewstoday.com/articles/8933"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DA9807-B2AA-4415-ADFB-386C0040CA0A}" type="slidenum">
              <a:rPr lang="en-US" smtClean="0"/>
              <a:t>1</a:t>
            </a:fld>
            <a:endParaRPr lang="en-US"/>
          </a:p>
        </p:txBody>
      </p:sp>
    </p:spTree>
    <p:extLst>
      <p:ext uri="{BB962C8B-B14F-4D97-AF65-F5344CB8AC3E}">
        <p14:creationId xmlns:p14="http://schemas.microsoft.com/office/powerpoint/2010/main" val="1827138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Vegetables are super healthy.</a:t>
            </a:r>
          </a:p>
          <a:p>
            <a:endParaRPr lang="en-US" dirty="0"/>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Eating lots of vegetables and fruits can</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 lower blood pressure,</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 reduce the risk of heart disease and stroke,</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 prevent some types of cancer,</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 lower risk of eye problems, </a:t>
            </a:r>
          </a:p>
          <a:p>
            <a:pPr marL="171450" indent="-171450">
              <a:buFont typeface="Arial" panose="020B0604020202020204" pitchFamily="34" charset="0"/>
              <a:buChar char="•"/>
            </a:pPr>
            <a:r>
              <a:rPr lang="en-US" dirty="0">
                <a:solidFill>
                  <a:srgbClr val="202124"/>
                </a:solidFill>
                <a:latin typeface="Roboto" panose="02000000000000000000" pitchFamily="2" charset="0"/>
              </a:rPr>
              <a:t>Help your</a:t>
            </a:r>
            <a:r>
              <a:rPr lang="en-US" b="0" i="0" dirty="0">
                <a:solidFill>
                  <a:srgbClr val="202124"/>
                </a:solidFill>
                <a:effectLst/>
                <a:latin typeface="Roboto" panose="02000000000000000000" pitchFamily="2" charset="0"/>
              </a:rPr>
              <a:t> blood sugar</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help keep appetite in check.</a:t>
            </a:r>
          </a:p>
          <a:p>
            <a:pPr marL="171450" indent="-171450">
              <a:buFont typeface="Arial" panose="020B0604020202020204" pitchFamily="34" charset="0"/>
              <a:buChar char="•"/>
            </a:pPr>
            <a:endParaRPr lang="en-US" dirty="0">
              <a:solidFill>
                <a:srgbClr val="202124"/>
              </a:solidFill>
              <a:latin typeface="Roboto" panose="02000000000000000000" pitchFamily="2" charset="0"/>
            </a:endParaRPr>
          </a:p>
          <a:p>
            <a:pPr marL="171450" indent="-171450">
              <a:buFont typeface="Arial" panose="020B0604020202020204" pitchFamily="34" charset="0"/>
              <a:buChar char="•"/>
            </a:pPr>
            <a:r>
              <a:rPr lang="en-US" dirty="0">
                <a:solidFill>
                  <a:srgbClr val="202124"/>
                </a:solidFill>
                <a:latin typeface="Roboto" panose="02000000000000000000" pitchFamily="2" charset="0"/>
              </a:rPr>
              <a:t>Half of what you eat should be fruit and vegetables.  Fresh, frozen and canned are all great. </a:t>
            </a:r>
          </a:p>
          <a:p>
            <a:pPr marL="171450" indent="-171450">
              <a:buFont typeface="Arial" panose="020B0604020202020204" pitchFamily="34" charset="0"/>
              <a:buChar char="•"/>
            </a:pPr>
            <a:r>
              <a:rPr lang="en-US" dirty="0">
                <a:solidFill>
                  <a:srgbClr val="202124"/>
                </a:solidFill>
                <a:latin typeface="Roboto" panose="02000000000000000000" pitchFamily="2" charset="0"/>
              </a:rPr>
              <a:t>If you get canned vegetables, get low salt ones</a:t>
            </a:r>
          </a:p>
        </p:txBody>
      </p:sp>
      <p:sp>
        <p:nvSpPr>
          <p:cNvPr id="4" name="Slide Number Placeholder 3"/>
          <p:cNvSpPr>
            <a:spLocks noGrp="1"/>
          </p:cNvSpPr>
          <p:nvPr>
            <p:ph type="sldNum" sz="quarter" idx="5"/>
          </p:nvPr>
        </p:nvSpPr>
        <p:spPr/>
        <p:txBody>
          <a:bodyPr/>
          <a:lstStyle/>
          <a:p>
            <a:fld id="{B1DA9807-B2AA-4415-ADFB-386C0040CA0A}" type="slidenum">
              <a:rPr lang="en-US" smtClean="0"/>
              <a:t>10</a:t>
            </a:fld>
            <a:endParaRPr lang="en-US"/>
          </a:p>
        </p:txBody>
      </p:sp>
    </p:spTree>
    <p:extLst>
      <p:ext uri="{BB962C8B-B14F-4D97-AF65-F5344CB8AC3E}">
        <p14:creationId xmlns:p14="http://schemas.microsoft.com/office/powerpoint/2010/main" val="4145095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877888"/>
            <a:ext cx="4468813" cy="3351212"/>
          </a:xfrm>
        </p:spPr>
      </p:sp>
      <p:sp>
        <p:nvSpPr>
          <p:cNvPr id="3" name="Notes Placeholder 2"/>
          <p:cNvSpPr>
            <a:spLocks noGrp="1"/>
          </p:cNvSpPr>
          <p:nvPr>
            <p:ph type="body" idx="1"/>
          </p:nvPr>
        </p:nvSpPr>
        <p:spPr>
          <a:xfrm>
            <a:off x="1248032" y="4400550"/>
            <a:ext cx="4924168" cy="3600450"/>
          </a:xfrm>
        </p:spPr>
        <p:txBody>
          <a:bodyPr/>
          <a:lstStyle/>
          <a:p>
            <a:r>
              <a:rPr lang="en-US" sz="1400" b="1" i="0" dirty="0">
                <a:solidFill>
                  <a:srgbClr val="333333"/>
                </a:solidFill>
                <a:effectLst/>
              </a:rPr>
              <a:t>The number of servings you consume determines the number of calories you eat. Eating too many calories per day is linked to overweight and obesity</a:t>
            </a:r>
          </a:p>
          <a:p>
            <a:endParaRPr lang="en-US" sz="1400" b="1" i="0" dirty="0">
              <a:solidFill>
                <a:srgbClr val="333333"/>
              </a:solidFill>
              <a:effectLst/>
            </a:endParaRPr>
          </a:p>
          <a:p>
            <a:r>
              <a:rPr lang="en-US" sz="1400" b="1" i="0" dirty="0">
                <a:solidFill>
                  <a:srgbClr val="333333"/>
                </a:solidFill>
                <a:effectLst/>
              </a:rPr>
              <a:t>Nutrients to get less of: Saturated Fat, Sodium, and Added Sugars.</a:t>
            </a:r>
          </a:p>
          <a:p>
            <a:endParaRPr lang="en-US" sz="1400" b="1" i="0" dirty="0">
              <a:solidFill>
                <a:srgbClr val="333333"/>
              </a:solidFill>
              <a:effectLst/>
            </a:endParaRPr>
          </a:p>
          <a:p>
            <a:r>
              <a:rPr lang="en-US" sz="1400" b="1" i="0" dirty="0">
                <a:solidFill>
                  <a:srgbClr val="333333"/>
                </a:solidFill>
                <a:effectLst/>
              </a:rPr>
              <a:t>What are Added Sugars and How are they Different from Total Sugars?</a:t>
            </a:r>
          </a:p>
          <a:p>
            <a:endParaRPr lang="en-US" sz="1400" b="1" i="0" dirty="0">
              <a:solidFill>
                <a:srgbClr val="333333"/>
              </a:solidFill>
              <a:effectLst/>
            </a:endParaRPr>
          </a:p>
          <a:p>
            <a:r>
              <a:rPr lang="en-US" sz="1400" b="1" i="0" dirty="0">
                <a:solidFill>
                  <a:srgbClr val="333333"/>
                </a:solidFill>
                <a:effectLst/>
              </a:rPr>
              <a:t>Nutrients to get more of: Dietary Fiber, Vitamin D, Calcium, Iron, and Potassium.</a:t>
            </a:r>
            <a:endParaRPr lang="en-US" sz="1400" b="0" i="0" dirty="0">
              <a:solidFill>
                <a:srgbClr val="333333"/>
              </a:solidFill>
              <a:effectLst/>
            </a:endParaRPr>
          </a:p>
          <a:p>
            <a:endParaRPr lang="en-US" b="0" i="0" dirty="0">
              <a:solidFill>
                <a:srgbClr val="333333"/>
              </a:solidFill>
              <a:effectLst/>
              <a:latin typeface="Georgia" panose="02040502050405020303" pitchFamily="18" charset="0"/>
            </a:endParaRP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11</a:t>
            </a:fld>
            <a:endParaRPr lang="en-US"/>
          </a:p>
        </p:txBody>
      </p:sp>
    </p:spTree>
    <p:extLst>
      <p:ext uri="{BB962C8B-B14F-4D97-AF65-F5344CB8AC3E}">
        <p14:creationId xmlns:p14="http://schemas.microsoft.com/office/powerpoint/2010/main" val="821011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220730" cy="3600450"/>
          </a:xfrm>
        </p:spPr>
        <p:txBody>
          <a:bodyPr/>
          <a:lstStyle/>
          <a:p>
            <a:pPr marL="284163" indent="-284163" algn="l">
              <a:buFont typeface="Arial" panose="020B0604020202020204" pitchFamily="34" charset="0"/>
              <a:buChar char="•"/>
            </a:pPr>
            <a:r>
              <a:rPr lang="en-US" sz="1400" b="0" i="0" dirty="0">
                <a:solidFill>
                  <a:srgbClr val="202124"/>
                </a:solidFill>
                <a:effectLst/>
              </a:rPr>
              <a:t>Foods that give us calcium, vitamin D and minerals are important for our bones.</a:t>
            </a:r>
          </a:p>
          <a:p>
            <a:pPr marL="284163" indent="-284163" algn="l">
              <a:buFont typeface="Arial" panose="020B0604020202020204" pitchFamily="34" charset="0"/>
              <a:buChar char="•"/>
            </a:pPr>
            <a:endParaRPr lang="en-US" sz="1400" dirty="0">
              <a:solidFill>
                <a:srgbClr val="202124"/>
              </a:solidFill>
            </a:endParaRPr>
          </a:p>
          <a:p>
            <a:pPr marL="284163" indent="-284163" algn="l">
              <a:buFont typeface="Arial" panose="020B0604020202020204" pitchFamily="34" charset="0"/>
              <a:buChar char="•"/>
            </a:pPr>
            <a:endParaRPr lang="en-US" sz="1400" b="0" i="0" dirty="0">
              <a:solidFill>
                <a:srgbClr val="202124"/>
              </a:solidFill>
              <a:effectLst/>
            </a:endParaRPr>
          </a:p>
          <a:p>
            <a:pPr marL="284163" indent="-284163" algn="l">
              <a:buFont typeface="Arial" panose="020B0604020202020204" pitchFamily="34" charset="0"/>
              <a:buChar char="•"/>
            </a:pPr>
            <a:r>
              <a:rPr lang="en-US" sz="1400" b="0" i="0" dirty="0">
                <a:solidFill>
                  <a:srgbClr val="202124"/>
                </a:solidFill>
                <a:effectLst/>
              </a:rPr>
              <a:t>milk, cheese and other dairy foods.</a:t>
            </a:r>
          </a:p>
          <a:p>
            <a:pPr marL="284163" indent="-284163" algn="l">
              <a:buFont typeface="Arial" panose="020B0604020202020204" pitchFamily="34" charset="0"/>
              <a:buChar char="•"/>
            </a:pPr>
            <a:r>
              <a:rPr lang="en-US" sz="1400" b="0" i="0" dirty="0">
                <a:solidFill>
                  <a:srgbClr val="202124"/>
                </a:solidFill>
                <a:effectLst/>
              </a:rPr>
              <a:t>green leafy vegetables, such as broccoli, cabbage and okra, but not spinach.</a:t>
            </a:r>
          </a:p>
          <a:p>
            <a:pPr marL="284163" indent="-284163">
              <a:buFont typeface="Arial" panose="020B0604020202020204" pitchFamily="34" charset="0"/>
              <a:buChar char="•"/>
            </a:pPr>
            <a:r>
              <a:rPr lang="en-US" sz="1400" b="0" i="0" dirty="0">
                <a:solidFill>
                  <a:srgbClr val="202124"/>
                </a:solidFill>
                <a:effectLst/>
              </a:rPr>
              <a:t>soya </a:t>
            </a:r>
            <a:r>
              <a:rPr lang="en-US" sz="1400" dirty="0">
                <a:solidFill>
                  <a:srgbClr val="202124"/>
                </a:solidFill>
              </a:rPr>
              <a:t>beans and tofu</a:t>
            </a:r>
            <a:endParaRPr lang="en-US" sz="1400" b="0" i="0" dirty="0">
              <a:solidFill>
                <a:srgbClr val="202124"/>
              </a:solidFill>
              <a:effectLst/>
            </a:endParaRPr>
          </a:p>
          <a:p>
            <a:pPr marL="284163" indent="-284163" algn="l">
              <a:buFont typeface="Arial" panose="020B0604020202020204" pitchFamily="34" charset="0"/>
              <a:buChar char="•"/>
            </a:pPr>
            <a:r>
              <a:rPr lang="en-US" sz="1400" b="0" i="0" dirty="0">
                <a:solidFill>
                  <a:srgbClr val="202124"/>
                </a:solidFill>
                <a:effectLst/>
              </a:rPr>
              <a:t>plant-based drinks (such as soy drink) with added calcium.</a:t>
            </a:r>
          </a:p>
          <a:p>
            <a:pPr marL="284163" indent="-284163" algn="l">
              <a:buFont typeface="Arial" panose="020B0604020202020204" pitchFamily="34" charset="0"/>
              <a:buChar char="•"/>
            </a:pPr>
            <a:r>
              <a:rPr lang="en-US" sz="1400" b="0" i="0" dirty="0">
                <a:solidFill>
                  <a:srgbClr val="202124"/>
                </a:solidFill>
                <a:effectLst/>
              </a:rPr>
              <a:t>nuts</a:t>
            </a:r>
          </a:p>
          <a:p>
            <a:pPr marL="284163" indent="-284163" algn="l">
              <a:buFont typeface="Arial" panose="020B0604020202020204" pitchFamily="34" charset="0"/>
              <a:buChar char="•"/>
            </a:pPr>
            <a:r>
              <a:rPr lang="en-US" sz="1400" b="0" i="0" dirty="0">
                <a:solidFill>
                  <a:srgbClr val="202124"/>
                </a:solidFill>
                <a:effectLst/>
              </a:rPr>
              <a:t>fish where you eat the bones, like sardines and pilchards.</a:t>
            </a:r>
          </a:p>
          <a:p>
            <a:pPr marL="284163" indent="-284163" algn="l">
              <a:buFont typeface="Arial" panose="020B0604020202020204" pitchFamily="34" charset="0"/>
              <a:buChar char="•"/>
            </a:pPr>
            <a:r>
              <a:rPr lang="en-US" sz="1400" dirty="0">
                <a:solidFill>
                  <a:srgbClr val="202124"/>
                </a:solidFill>
              </a:rPr>
              <a:t>Salmon and tuna</a:t>
            </a:r>
          </a:p>
          <a:p>
            <a:pPr marL="284163" indent="-284163" algn="l">
              <a:buFont typeface="Arial" panose="020B0604020202020204" pitchFamily="34" charset="0"/>
              <a:buChar char="•"/>
            </a:pPr>
            <a:r>
              <a:rPr lang="en-US" sz="1400" b="0" i="0" dirty="0">
                <a:solidFill>
                  <a:srgbClr val="202124"/>
                </a:solidFill>
                <a:effectLst/>
              </a:rPr>
              <a:t>Eggs</a:t>
            </a:r>
          </a:p>
          <a:p>
            <a:pPr marL="284163" indent="-284163" algn="l">
              <a:buFont typeface="Arial" panose="020B0604020202020204" pitchFamily="34" charset="0"/>
              <a:buChar char="•"/>
            </a:pPr>
            <a:r>
              <a:rPr lang="en-US" sz="1400" dirty="0">
                <a:solidFill>
                  <a:srgbClr val="202124"/>
                </a:solidFill>
              </a:rPr>
              <a:t>Sun dried mushrooms</a:t>
            </a:r>
          </a:p>
          <a:p>
            <a:pPr marL="284163" indent="-284163" algn="l">
              <a:buFont typeface="Arial" panose="020B0604020202020204" pitchFamily="34" charset="0"/>
              <a:buChar char="•"/>
            </a:pPr>
            <a:r>
              <a:rPr lang="en-US" sz="1400" b="0" i="0" dirty="0">
                <a:solidFill>
                  <a:srgbClr val="202124"/>
                </a:solidFill>
                <a:effectLst/>
              </a:rPr>
              <a:t>vegetables</a:t>
            </a: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12</a:t>
            </a:fld>
            <a:endParaRPr lang="en-US"/>
          </a:p>
        </p:txBody>
      </p:sp>
    </p:spTree>
    <p:extLst>
      <p:ext uri="{BB962C8B-B14F-4D97-AF65-F5344CB8AC3E}">
        <p14:creationId xmlns:p14="http://schemas.microsoft.com/office/powerpoint/2010/main" val="2800834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949778" cy="3600450"/>
          </a:xfrm>
        </p:spPr>
        <p:txBody>
          <a:bodyPr/>
          <a:lstStyle/>
          <a:p>
            <a:r>
              <a:rPr lang="en-US" dirty="0"/>
              <a:t>The same food choices that are shown on MyPlate help us control blood pressure</a:t>
            </a:r>
          </a:p>
          <a:p>
            <a:endParaRPr lang="en-US" sz="1400" dirty="0">
              <a:solidFill>
                <a:srgbClr val="202124"/>
              </a:solidFill>
            </a:endParaRPr>
          </a:p>
          <a:p>
            <a:r>
              <a:rPr lang="en-US" sz="1400" b="1" i="0" dirty="0">
                <a:solidFill>
                  <a:srgbClr val="202124"/>
                </a:solidFill>
                <a:effectLst/>
              </a:rPr>
              <a:t>Avoid</a:t>
            </a:r>
            <a:r>
              <a:rPr lang="en-US" sz="1400" b="0" i="0" dirty="0">
                <a:solidFill>
                  <a:srgbClr val="202124"/>
                </a:solidFill>
                <a:effectLst/>
              </a:rPr>
              <a:t> processed foods with added salt (</a:t>
            </a:r>
            <a:r>
              <a:rPr lang="en-US" sz="1400" dirty="0">
                <a:solidFill>
                  <a:srgbClr val="202124"/>
                </a:solidFill>
              </a:rPr>
              <a:t>get low sodium versions of canned foods when possible)</a:t>
            </a:r>
            <a:endParaRPr lang="en-US" sz="1400" b="0" i="0" dirty="0">
              <a:solidFill>
                <a:srgbClr val="202124"/>
              </a:solidFill>
              <a:effectLst/>
            </a:endParaRPr>
          </a:p>
          <a:p>
            <a:pPr>
              <a:buFont typeface="Arial" panose="020B0604020202020204" pitchFamily="34" charset="0"/>
              <a:buChar char="•"/>
            </a:pPr>
            <a:r>
              <a:rPr lang="en-US" sz="1400" b="0" i="0" dirty="0">
                <a:solidFill>
                  <a:srgbClr val="202124"/>
                </a:solidFill>
                <a:effectLst/>
              </a:rPr>
              <a:t>Added sugars </a:t>
            </a:r>
            <a:r>
              <a:rPr lang="en-US" sz="1400" dirty="0">
                <a:solidFill>
                  <a:srgbClr val="202124"/>
                </a:solidFill>
              </a:rPr>
              <a:t>have an effect similar to salt, so avoid foods and drinks with added sugar, or ones labeled as “lite”, like yogurt and canned fruit.</a:t>
            </a:r>
          </a:p>
          <a:p>
            <a:pPr algn="l">
              <a:buFont typeface="Arial" panose="020B0604020202020204" pitchFamily="34" charset="0"/>
              <a:buChar char="•"/>
            </a:pPr>
            <a:r>
              <a:rPr lang="en-US" sz="1400" b="0" i="0" dirty="0">
                <a:solidFill>
                  <a:srgbClr val="202124"/>
                </a:solidFill>
                <a:effectLst/>
              </a:rPr>
              <a:t>Use a small amount of salt on your food, and don’t add it during cooking. </a:t>
            </a:r>
          </a:p>
          <a:p>
            <a:pPr algn="l">
              <a:buFont typeface="Arial" panose="020B0604020202020204" pitchFamily="34" charset="0"/>
              <a:buChar char="•"/>
            </a:pPr>
            <a:endParaRPr lang="en-US" sz="1400" b="0" i="0" dirty="0">
              <a:solidFill>
                <a:srgbClr val="202124"/>
              </a:solidFill>
              <a:effectLst/>
            </a:endParaRPr>
          </a:p>
          <a:p>
            <a:pPr algn="l"/>
            <a:r>
              <a:rPr lang="en-US" sz="1400" b="1" i="0" u="none" strike="noStrike" baseline="0" dirty="0">
                <a:solidFill>
                  <a:srgbClr val="20407E"/>
                </a:solidFill>
              </a:rPr>
              <a:t>Choose foods that make you healthy</a:t>
            </a:r>
          </a:p>
          <a:p>
            <a:pPr algn="l"/>
            <a:r>
              <a:rPr lang="en-US" sz="1400" b="0" i="0" u="none" strike="noStrike" baseline="0" dirty="0">
                <a:solidFill>
                  <a:srgbClr val="20407E"/>
                </a:solidFill>
              </a:rPr>
              <a:t>Get 5 fruits and veggies daily</a:t>
            </a:r>
          </a:p>
          <a:p>
            <a:pPr algn="l"/>
            <a:r>
              <a:rPr lang="en-US" sz="1400" b="0" i="0" u="none" strike="noStrike" baseline="0" dirty="0">
                <a:solidFill>
                  <a:srgbClr val="20407E"/>
                </a:solidFill>
              </a:rPr>
              <a:t>Get 3 servings of low-fat dairy daily</a:t>
            </a:r>
          </a:p>
          <a:p>
            <a:pPr algn="l"/>
            <a:r>
              <a:rPr lang="en-US" sz="1400" b="0" i="0" u="none" strike="noStrike" baseline="0" dirty="0">
                <a:solidFill>
                  <a:srgbClr val="20407E"/>
                </a:solidFill>
              </a:rPr>
              <a:t>Eat meat, chicken , fish and beans with no added salt</a:t>
            </a:r>
          </a:p>
          <a:p>
            <a:pPr algn="l"/>
            <a:r>
              <a:rPr lang="en-US" sz="1400" b="0" i="0" u="none" strike="noStrike" baseline="0" dirty="0">
                <a:solidFill>
                  <a:srgbClr val="20407E"/>
                </a:solidFill>
              </a:rPr>
              <a:t>Take a vitamin D pill daily</a:t>
            </a:r>
          </a:p>
          <a:p>
            <a:pPr algn="l"/>
            <a:endParaRPr lang="en-US" sz="1400" b="0" i="0" u="none" strike="noStrike" baseline="0" dirty="0">
              <a:solidFill>
                <a:srgbClr val="20407E"/>
              </a:solidFill>
            </a:endParaRPr>
          </a:p>
          <a:p>
            <a:pPr algn="l"/>
            <a:r>
              <a:rPr lang="en-US" sz="1400" b="1" i="0" u="none" strike="noStrike" baseline="0" dirty="0">
                <a:solidFill>
                  <a:srgbClr val="20407E"/>
                </a:solidFill>
              </a:rPr>
              <a:t>Avoid foods that can increase blood pressure</a:t>
            </a:r>
          </a:p>
          <a:p>
            <a:pPr algn="l"/>
            <a:r>
              <a:rPr lang="en-US" sz="1400" b="0" i="0" u="none" strike="noStrike" baseline="0" dirty="0">
                <a:solidFill>
                  <a:srgbClr val="20407E"/>
                </a:solidFill>
              </a:rPr>
              <a:t>Avoid junk and processed foods and fast foods</a:t>
            </a:r>
          </a:p>
          <a:p>
            <a:pPr algn="l"/>
            <a:r>
              <a:rPr lang="en-US" sz="1400" b="0" i="0" u="none" strike="noStrike" baseline="0" dirty="0">
                <a:solidFill>
                  <a:srgbClr val="20407E"/>
                </a:solidFill>
              </a:rPr>
              <a:t>Avoid foods and drinks with added sugar</a:t>
            </a:r>
          </a:p>
          <a:p>
            <a:pPr algn="l"/>
            <a:r>
              <a:rPr lang="en-US" sz="1400" b="0" i="0" u="none" strike="noStrike" baseline="0" dirty="0">
                <a:solidFill>
                  <a:srgbClr val="20407E"/>
                </a:solidFill>
              </a:rPr>
              <a:t>Avoid salty snacks, cured meats, and salty seasonings</a:t>
            </a:r>
            <a:endParaRPr lang="en-US" sz="1400" b="0" i="0" dirty="0">
              <a:solidFill>
                <a:srgbClr val="202124"/>
              </a:solidFill>
              <a:effectLst/>
            </a:endParaRP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13</a:t>
            </a:fld>
            <a:endParaRPr lang="en-US"/>
          </a:p>
        </p:txBody>
      </p:sp>
    </p:spTree>
    <p:extLst>
      <p:ext uri="{BB962C8B-B14F-4D97-AF65-F5344CB8AC3E}">
        <p14:creationId xmlns:p14="http://schemas.microsoft.com/office/powerpoint/2010/main" val="1528889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MyPlate is the best approach to maintaining healthy weight.  </a:t>
            </a:r>
          </a:p>
          <a:p>
            <a:endParaRPr lang="en-US" dirty="0"/>
          </a:p>
          <a:p>
            <a:r>
              <a:rPr lang="en-US" b="0" i="0" dirty="0">
                <a:solidFill>
                  <a:srgbClr val="202124"/>
                </a:solidFill>
                <a:effectLst/>
                <a:latin typeface="Roboto" panose="02000000000000000000" pitchFamily="2" charset="0"/>
              </a:rPr>
              <a:t>Eat more  </a:t>
            </a:r>
            <a:r>
              <a:rPr lang="en-US" b="1" i="0" dirty="0">
                <a:solidFill>
                  <a:srgbClr val="202124"/>
                </a:solidFill>
                <a:effectLst/>
                <a:latin typeface="Roboto" panose="02000000000000000000" pitchFamily="2" charset="0"/>
              </a:rPr>
              <a:t>fruits without added sugar, vegetables, whole grains, and fat-free or low-fat milk and milk products</a:t>
            </a:r>
            <a:r>
              <a:rPr lang="en-US" b="0" i="0" dirty="0">
                <a:solidFill>
                  <a:srgbClr val="202124"/>
                </a:solidFill>
                <a:effectLst/>
                <a:latin typeface="Roboto" panose="02000000000000000000" pitchFamily="2" charset="0"/>
              </a:rPr>
              <a:t>. </a:t>
            </a:r>
          </a:p>
          <a:p>
            <a:endParaRPr lang="en-US" dirty="0">
              <a:solidFill>
                <a:srgbClr val="202124"/>
              </a:solidFill>
              <a:latin typeface="Roboto" panose="02000000000000000000" pitchFamily="2" charset="0"/>
            </a:endParaRPr>
          </a:p>
          <a:p>
            <a:r>
              <a:rPr lang="en-US" b="0" i="0" dirty="0">
                <a:solidFill>
                  <a:srgbClr val="202124"/>
                </a:solidFill>
                <a:effectLst/>
                <a:latin typeface="Roboto" panose="02000000000000000000" pitchFamily="2" charset="0"/>
              </a:rPr>
              <a:t>Includes a variety of protein foods such as seafood, lean meats and skinless chicken and turkey,  eggs, legumes (beans and peas), nuts, and seeds. </a:t>
            </a:r>
          </a:p>
          <a:p>
            <a:endParaRPr lang="en-US" dirty="0">
              <a:solidFill>
                <a:srgbClr val="202124"/>
              </a:solidFill>
              <a:latin typeface="Roboto" panose="02000000000000000000" pitchFamily="2" charset="0"/>
            </a:endParaRPr>
          </a:p>
          <a:p>
            <a:r>
              <a:rPr lang="en-US" b="0" i="0" dirty="0">
                <a:solidFill>
                  <a:srgbClr val="202124"/>
                </a:solidFill>
                <a:effectLst/>
                <a:latin typeface="Roboto" panose="02000000000000000000" pitchFamily="2" charset="0"/>
              </a:rPr>
              <a:t>Is low in added sugars, sodium, saturated fats, trans fats, and cholesterol.</a:t>
            </a:r>
          </a:p>
          <a:p>
            <a:endParaRPr lang="en-US" b="0" i="0" dirty="0">
              <a:solidFill>
                <a:srgbClr val="202124"/>
              </a:solidFill>
              <a:effectLst/>
              <a:latin typeface="Roboto" panose="02000000000000000000" pitchFamily="2" charset="0"/>
            </a:endParaRPr>
          </a:p>
          <a:p>
            <a:endParaRPr lang="en-US" b="0" i="0" dirty="0">
              <a:solidFill>
                <a:srgbClr val="202124"/>
              </a:solidFill>
              <a:effectLst/>
              <a:latin typeface="Roboto" panose="02000000000000000000" pitchFamily="2" charset="0"/>
            </a:endParaRPr>
          </a:p>
          <a:p>
            <a:r>
              <a:rPr lang="en-US" dirty="0">
                <a:solidFill>
                  <a:srgbClr val="202124"/>
                </a:solidFill>
                <a:latin typeface="Roboto" panose="02000000000000000000" pitchFamily="2" charset="0"/>
              </a:rPr>
              <a:t>Adding exercise helps with weight loss! </a:t>
            </a:r>
          </a:p>
        </p:txBody>
      </p:sp>
      <p:sp>
        <p:nvSpPr>
          <p:cNvPr id="4" name="Slide Number Placeholder 3"/>
          <p:cNvSpPr>
            <a:spLocks noGrp="1"/>
          </p:cNvSpPr>
          <p:nvPr>
            <p:ph type="sldNum" sz="quarter" idx="5"/>
          </p:nvPr>
        </p:nvSpPr>
        <p:spPr/>
        <p:txBody>
          <a:bodyPr/>
          <a:lstStyle/>
          <a:p>
            <a:fld id="{B1DA9807-B2AA-4415-ADFB-386C0040CA0A}" type="slidenum">
              <a:rPr lang="en-US" smtClean="0"/>
              <a:t>14</a:t>
            </a:fld>
            <a:endParaRPr lang="en-US"/>
          </a:p>
        </p:txBody>
      </p:sp>
    </p:spTree>
    <p:extLst>
      <p:ext uri="{BB962C8B-B14F-4D97-AF65-F5344CB8AC3E}">
        <p14:creationId xmlns:p14="http://schemas.microsoft.com/office/powerpoint/2010/main" val="440172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33333"/>
                </a:solidFill>
                <a:effectLst/>
              </a:rPr>
              <a:t>Controlling your portions doesn’t mean you need to eat tiny amounts or measure out precisely the amount to eat.</a:t>
            </a:r>
          </a:p>
          <a:p>
            <a:endParaRPr lang="en-US" dirty="0">
              <a:solidFill>
                <a:srgbClr val="333333"/>
              </a:solidFill>
            </a:endParaRPr>
          </a:p>
          <a:p>
            <a:r>
              <a:rPr lang="en-US" i="0" dirty="0">
                <a:solidFill>
                  <a:srgbClr val="333333"/>
                </a:solidFill>
                <a:effectLst/>
              </a:rPr>
              <a:t> But if we’re eating too much, then we may need to retrain our brains to see a smaller-than-normal portion as satisfying enough. Here are some tricks to try:</a:t>
            </a:r>
          </a:p>
          <a:p>
            <a:r>
              <a:rPr lang="en-US" i="0" dirty="0">
                <a:solidFill>
                  <a:srgbClr val="333333"/>
                </a:solidFill>
                <a:effectLst/>
              </a:rPr>
              <a:t>Be selective with your seconds</a:t>
            </a:r>
          </a:p>
          <a:p>
            <a:r>
              <a:rPr lang="en-US" dirty="0">
                <a:solidFill>
                  <a:srgbClr val="333333"/>
                </a:solidFill>
              </a:rPr>
              <a:t>Drink water before you start eating</a:t>
            </a:r>
          </a:p>
          <a:p>
            <a:r>
              <a:rPr lang="en-US" i="0" dirty="0">
                <a:solidFill>
                  <a:srgbClr val="333333"/>
                </a:solidFill>
                <a:effectLst/>
              </a:rPr>
              <a:t>Check food labels or chart above for healthy serving sizes</a:t>
            </a:r>
          </a:p>
          <a:p>
            <a:r>
              <a:rPr lang="en-US" dirty="0">
                <a:solidFill>
                  <a:srgbClr val="333333"/>
                </a:solidFill>
              </a:rPr>
              <a:t>Fill up on fruit and vegetables early on so you won’t feel so hungry</a:t>
            </a:r>
          </a:p>
          <a:p>
            <a:endParaRPr lang="en-US" b="1" dirty="0">
              <a:solidFill>
                <a:srgbClr val="333333"/>
              </a:solidFill>
            </a:endParaRPr>
          </a:p>
          <a:p>
            <a:pPr algn="l"/>
            <a:r>
              <a:rPr lang="en-US" b="0" i="0" dirty="0">
                <a:solidFill>
                  <a:srgbClr val="333333"/>
                </a:solidFill>
                <a:effectLst/>
              </a:rPr>
              <a:t>Instead of unsatisfying small portions of energy-dense foods, try these less energy-dense options by swapping:</a:t>
            </a:r>
          </a:p>
          <a:p>
            <a:pPr algn="l">
              <a:buFont typeface="Arial" panose="020B0604020202020204" pitchFamily="34" charset="0"/>
              <a:buChar char="•"/>
            </a:pPr>
            <a:r>
              <a:rPr lang="en-US" b="0" i="0" dirty="0">
                <a:solidFill>
                  <a:srgbClr val="333333"/>
                </a:solidFill>
                <a:effectLst/>
              </a:rPr>
              <a:t>       Chips or crackers for plain popcorn</a:t>
            </a:r>
          </a:p>
          <a:p>
            <a:pPr algn="l">
              <a:buFont typeface="Arial" panose="020B0604020202020204" pitchFamily="34" charset="0"/>
              <a:buChar char="•"/>
            </a:pPr>
            <a:r>
              <a:rPr lang="en-US" b="0" i="0" dirty="0">
                <a:solidFill>
                  <a:srgbClr val="333333"/>
                </a:solidFill>
                <a:effectLst/>
              </a:rPr>
              <a:t>        a berry muffin for fresh berries</a:t>
            </a:r>
          </a:p>
          <a:p>
            <a:pPr algn="l">
              <a:buFont typeface="Arial" panose="020B0604020202020204" pitchFamily="34" charset="0"/>
              <a:buChar char="•"/>
            </a:pPr>
            <a:r>
              <a:rPr lang="en-US" b="0" i="0" dirty="0">
                <a:solidFill>
                  <a:srgbClr val="333333"/>
                </a:solidFill>
                <a:effectLst/>
              </a:rPr>
              <a:t>        cheese for low-fat  sugar free yogurt</a:t>
            </a:r>
          </a:p>
          <a:p>
            <a:pPr algn="l">
              <a:buFont typeface="Arial" panose="020B0604020202020204" pitchFamily="34" charset="0"/>
              <a:buChar char="•"/>
            </a:pPr>
            <a:r>
              <a:rPr lang="en-US" b="0" i="0" dirty="0">
                <a:solidFill>
                  <a:srgbClr val="333333"/>
                </a:solidFill>
                <a:effectLst/>
              </a:rPr>
              <a:t>        garlic bread for wholegrain pita bread or tortilla</a:t>
            </a:r>
          </a:p>
          <a:p>
            <a:pPr algn="l">
              <a:buFont typeface="Arial" panose="020B0604020202020204" pitchFamily="34" charset="0"/>
              <a:buChar char="•"/>
            </a:pPr>
            <a:r>
              <a:rPr lang="en-US" dirty="0">
                <a:solidFill>
                  <a:srgbClr val="333333"/>
                </a:solidFill>
              </a:rPr>
              <a:t>        Use smaller plates</a:t>
            </a:r>
          </a:p>
          <a:p>
            <a:pPr>
              <a:buFont typeface="Arial" panose="020B0604020202020204" pitchFamily="34" charset="0"/>
              <a:buChar char="•"/>
            </a:pPr>
            <a:r>
              <a:rPr lang="en-US" i="0" dirty="0">
                <a:solidFill>
                  <a:srgbClr val="333333"/>
                </a:solidFill>
                <a:effectLst/>
              </a:rPr>
              <a:t>        Be selective with your seconds</a:t>
            </a:r>
          </a:p>
          <a:p>
            <a:pPr algn="l">
              <a:buFont typeface="Arial" panose="020B0604020202020204" pitchFamily="34" charset="0"/>
              <a:buChar char="•"/>
            </a:pPr>
            <a:endParaRPr lang="en-US" b="0" i="0" dirty="0">
              <a:solidFill>
                <a:srgbClr val="333333"/>
              </a:solidFill>
              <a:effectLst/>
              <a:latin typeface="Trebuchet"/>
            </a:endParaRPr>
          </a:p>
          <a:p>
            <a:endParaRPr lang="en-US" b="1" i="0" dirty="0">
              <a:solidFill>
                <a:srgbClr val="333333"/>
              </a:solidFill>
              <a:effectLst/>
              <a:latin typeface="bhfbold"/>
            </a:endParaRP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15</a:t>
            </a:fld>
            <a:endParaRPr lang="en-US"/>
          </a:p>
        </p:txBody>
      </p:sp>
    </p:spTree>
    <p:extLst>
      <p:ext uri="{BB962C8B-B14F-4D97-AF65-F5344CB8AC3E}">
        <p14:creationId xmlns:p14="http://schemas.microsoft.com/office/powerpoint/2010/main" val="3958777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1DA9807-B2AA-4415-ADFB-386C0040CA0A}" type="slidenum">
              <a:rPr lang="en-US" smtClean="0"/>
              <a:t>16</a:t>
            </a:fld>
            <a:endParaRPr lang="en-US"/>
          </a:p>
        </p:txBody>
      </p:sp>
      <p:sp>
        <p:nvSpPr>
          <p:cNvPr id="8" name="TextBox 7">
            <a:extLst>
              <a:ext uri="{FF2B5EF4-FFF2-40B4-BE49-F238E27FC236}">
                <a16:creationId xmlns:a16="http://schemas.microsoft.com/office/drawing/2014/main" id="{E8027952-AD62-2936-4B28-BE7517B19707}"/>
              </a:ext>
            </a:extLst>
          </p:cNvPr>
          <p:cNvSpPr txBox="1"/>
          <p:nvPr/>
        </p:nvSpPr>
        <p:spPr>
          <a:xfrm>
            <a:off x="753762" y="4631114"/>
            <a:ext cx="5647038" cy="2739211"/>
          </a:xfrm>
          <a:prstGeom prst="rect">
            <a:avLst/>
          </a:prstGeom>
          <a:noFill/>
        </p:spPr>
        <p:txBody>
          <a:bodyPr wrap="square">
            <a:spAutoFit/>
          </a:bodyPr>
          <a:lstStyle/>
          <a:p>
            <a:pPr marL="234950" indent="-234950" algn="l">
              <a:buFont typeface="Arial" panose="020B0604020202020204" pitchFamily="34" charset="0"/>
              <a:buChar char="•"/>
            </a:pPr>
            <a:r>
              <a:rPr lang="en-US" sz="1400" b="0" i="0" dirty="0">
                <a:solidFill>
                  <a:srgbClr val="202124"/>
                </a:solidFill>
                <a:effectLst/>
              </a:rPr>
              <a:t>milk, cheese and yogurt.  Choose low fat or fat free dairy foods with no added sugar. 3 servings a day!</a:t>
            </a:r>
          </a:p>
          <a:p>
            <a:pPr marL="234950" indent="-234950" algn="l">
              <a:buFont typeface="Arial" panose="020B0604020202020204" pitchFamily="34" charset="0"/>
              <a:buChar char="•"/>
            </a:pPr>
            <a:r>
              <a:rPr lang="en-US" sz="1400" b="0" i="0" dirty="0">
                <a:solidFill>
                  <a:srgbClr val="202124"/>
                </a:solidFill>
                <a:effectLst/>
              </a:rPr>
              <a:t>green leafy vegetables, such as broccoli, cabbage and okra, but not spinach.</a:t>
            </a:r>
          </a:p>
          <a:p>
            <a:pPr marL="234950" indent="-234950" algn="l">
              <a:buFont typeface="Arial" panose="020B0604020202020204" pitchFamily="34" charset="0"/>
              <a:buChar char="•"/>
            </a:pPr>
            <a:r>
              <a:rPr lang="en-US" sz="1400" b="0" i="0" dirty="0">
                <a:solidFill>
                  <a:srgbClr val="202124"/>
                </a:solidFill>
                <a:effectLst/>
              </a:rPr>
              <a:t>Tofu and edamame .</a:t>
            </a:r>
          </a:p>
          <a:p>
            <a:pPr marL="234950" indent="-234950" algn="l">
              <a:buFont typeface="Arial" panose="020B0604020202020204" pitchFamily="34" charset="0"/>
              <a:buChar char="•"/>
            </a:pPr>
            <a:r>
              <a:rPr lang="en-US" sz="1400" b="0" i="0" dirty="0">
                <a:solidFill>
                  <a:srgbClr val="202124"/>
                </a:solidFill>
                <a:effectLst/>
              </a:rPr>
              <a:t>plant-based drinks like soy, pea or oat milk with added calcium and vitamin D.</a:t>
            </a:r>
          </a:p>
          <a:p>
            <a:pPr marL="234950" indent="-234950" algn="l">
              <a:buFont typeface="Arial" panose="020B0604020202020204" pitchFamily="34" charset="0"/>
              <a:buChar char="•"/>
            </a:pPr>
            <a:r>
              <a:rPr lang="en-US" sz="1400" b="0" i="0" dirty="0">
                <a:solidFill>
                  <a:srgbClr val="202124"/>
                </a:solidFill>
                <a:effectLst/>
              </a:rPr>
              <a:t>Nuts and seeds</a:t>
            </a:r>
          </a:p>
          <a:p>
            <a:pPr marL="234950" indent="-234950" algn="l">
              <a:buFont typeface="Arial" panose="020B0604020202020204" pitchFamily="34" charset="0"/>
              <a:buChar char="•"/>
            </a:pPr>
            <a:r>
              <a:rPr lang="en-US" sz="1400" b="0" i="0" dirty="0">
                <a:solidFill>
                  <a:srgbClr val="202124"/>
                </a:solidFill>
                <a:effectLst/>
              </a:rPr>
              <a:t>Fish: salmon, tuna and fish where you eat the bones, such as sardines and other small fish.</a:t>
            </a:r>
          </a:p>
          <a:p>
            <a:pPr marL="234950" indent="-234950" algn="l">
              <a:buFont typeface="Arial" panose="020B0604020202020204" pitchFamily="34" charset="0"/>
              <a:buChar char="•"/>
            </a:pPr>
            <a:r>
              <a:rPr lang="en-US" sz="1400" dirty="0">
                <a:solidFill>
                  <a:srgbClr val="202124"/>
                </a:solidFill>
              </a:rPr>
              <a:t>Many athletes need calcium citrate supplements and vitamin D pills to get enough calcium and vitamin D. Ask your doctor!</a:t>
            </a:r>
            <a:endParaRPr lang="en-US" sz="1400" b="0" i="0" dirty="0">
              <a:solidFill>
                <a:srgbClr val="202124"/>
              </a:solidFill>
              <a:effectLst/>
            </a:endParaRPr>
          </a:p>
        </p:txBody>
      </p:sp>
    </p:spTree>
    <p:extLst>
      <p:ext uri="{BB962C8B-B14F-4D97-AF65-F5344CB8AC3E}">
        <p14:creationId xmlns:p14="http://schemas.microsoft.com/office/powerpoint/2010/main" val="2633906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17</a:t>
            </a:fld>
            <a:endParaRPr lang="en-US"/>
          </a:p>
        </p:txBody>
      </p:sp>
    </p:spTree>
    <p:extLst>
      <p:ext uri="{BB962C8B-B14F-4D97-AF65-F5344CB8AC3E}">
        <p14:creationId xmlns:p14="http://schemas.microsoft.com/office/powerpoint/2010/main" val="3957451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7773" y="4360392"/>
            <a:ext cx="6326660" cy="4314052"/>
          </a:xfrm>
        </p:spPr>
        <p:txBody>
          <a:bodyPr/>
          <a:lstStyle/>
          <a:p>
            <a:pPr algn="l"/>
            <a:r>
              <a:rPr lang="en-US" sz="1600" b="0" i="0" dirty="0">
                <a:solidFill>
                  <a:srgbClr val="414042"/>
                </a:solidFill>
                <a:effectLst/>
                <a:latin typeface="Rubik"/>
              </a:rPr>
              <a:t>Hydrating beverages suggestions.  Chose drinks that have</a:t>
            </a:r>
          </a:p>
          <a:p>
            <a:pPr algn="l">
              <a:buFont typeface="Arial" panose="020B0604020202020204" pitchFamily="34" charset="0"/>
              <a:buChar char="•"/>
            </a:pPr>
            <a:endParaRPr lang="en-US" sz="1600" b="0" i="0" dirty="0">
              <a:solidFill>
                <a:srgbClr val="414042"/>
              </a:solidFill>
              <a:effectLst/>
              <a:latin typeface="Rubik"/>
            </a:endParaRPr>
          </a:p>
          <a:p>
            <a:pPr algn="l">
              <a:buFont typeface="Arial" panose="020B0604020202020204" pitchFamily="34" charset="0"/>
              <a:buChar char="•"/>
            </a:pPr>
            <a:r>
              <a:rPr lang="en-US" sz="1600" b="0" i="0" dirty="0">
                <a:solidFill>
                  <a:srgbClr val="414042"/>
                </a:solidFill>
                <a:effectLst/>
                <a:latin typeface="Rubik"/>
              </a:rPr>
              <a:t>  No added sugar</a:t>
            </a:r>
          </a:p>
          <a:p>
            <a:pPr algn="l">
              <a:buFont typeface="Arial" panose="020B0604020202020204" pitchFamily="34" charset="0"/>
              <a:buChar char="•"/>
            </a:pPr>
            <a:r>
              <a:rPr lang="en-US" sz="1600" b="0" i="0" dirty="0">
                <a:solidFill>
                  <a:srgbClr val="414042"/>
                </a:solidFill>
                <a:effectLst/>
                <a:latin typeface="Rubik"/>
              </a:rPr>
              <a:t>  Contains simple ingredients</a:t>
            </a:r>
          </a:p>
          <a:p>
            <a:pPr algn="l">
              <a:buFont typeface="Arial" panose="020B0604020202020204" pitchFamily="34" charset="0"/>
              <a:buChar char="•"/>
            </a:pPr>
            <a:r>
              <a:rPr lang="en-US" sz="1600" b="0" i="0" dirty="0">
                <a:solidFill>
                  <a:srgbClr val="414042"/>
                </a:solidFill>
                <a:effectLst/>
                <a:latin typeface="Rubik"/>
              </a:rPr>
              <a:t>  Free from chemicals and additives, artificial  color</a:t>
            </a:r>
          </a:p>
          <a:p>
            <a:pPr algn="l">
              <a:buFont typeface="Arial" panose="020B0604020202020204" pitchFamily="34" charset="0"/>
              <a:buChar char="•"/>
            </a:pPr>
            <a:endParaRPr lang="en-US" sz="1600" dirty="0">
              <a:solidFill>
                <a:srgbClr val="414042"/>
              </a:solidFill>
              <a:latin typeface="Rubik"/>
            </a:endParaRPr>
          </a:p>
          <a:p>
            <a:pPr>
              <a:buFont typeface="Arial" panose="020B0604020202020204" pitchFamily="34" charset="0"/>
              <a:buChar char="•"/>
            </a:pPr>
            <a:r>
              <a:rPr lang="en-US" sz="1600" dirty="0">
                <a:solidFill>
                  <a:srgbClr val="414042"/>
                </a:solidFill>
                <a:latin typeface="Rubik"/>
              </a:rPr>
              <a:t>Plain fresh water is perfect for hydrating your body. </a:t>
            </a:r>
            <a:r>
              <a:rPr lang="en-US" sz="1600" b="0" i="0" dirty="0">
                <a:solidFill>
                  <a:srgbClr val="414042"/>
                </a:solidFill>
                <a:effectLst/>
                <a:latin typeface="Rubik"/>
              </a:rPr>
              <a:t>Low fat or skim milk is ideal for hydration because it provides water, electrolytes, protein and other nutrients.  </a:t>
            </a:r>
          </a:p>
          <a:p>
            <a:pPr algn="l">
              <a:lnSpc>
                <a:spcPct val="150000"/>
              </a:lnSpc>
              <a:buFont typeface="Arial" panose="020B0604020202020204" pitchFamily="34" charset="0"/>
              <a:buChar char="•"/>
            </a:pPr>
            <a:r>
              <a:rPr lang="en-US" sz="1600" dirty="0">
                <a:solidFill>
                  <a:srgbClr val="414042"/>
                </a:solidFill>
                <a:latin typeface="Rubik"/>
              </a:rPr>
              <a:t>Avoid electrolyte supplement powders. They aren’t needed unless you work out intensely for an hour or more, if you sweat </a:t>
            </a:r>
            <a:r>
              <a:rPr lang="en-US" dirty="0">
                <a:solidFill>
                  <a:srgbClr val="414042"/>
                </a:solidFill>
                <a:latin typeface="Rubik"/>
              </a:rPr>
              <a:t>a lot.  They can be harmful to take if you don’t need them. “ E</a:t>
            </a:r>
            <a:r>
              <a:rPr lang="en-US" b="0" i="0" dirty="0">
                <a:solidFill>
                  <a:srgbClr val="343536"/>
                </a:solidFill>
                <a:effectLst/>
                <a:latin typeface="Roboto" panose="02000000000000000000" pitchFamily="2" charset="0"/>
              </a:rPr>
              <a:t>lectrolyte,  minerals found in blood help regulate and control the balance of fluids in the body. These minerals play a role in regulating blood pressure, muscle contraction and keep your system functioning properly. </a:t>
            </a:r>
            <a:r>
              <a:rPr lang="en-US" b="1" dirty="0">
                <a:solidFill>
                  <a:srgbClr val="202124"/>
                </a:solidFill>
                <a:latin typeface="Roboto" panose="02000000000000000000" pitchFamily="2" charset="0"/>
              </a:rPr>
              <a:t>Excess e</a:t>
            </a:r>
            <a:r>
              <a:rPr lang="en-US" b="1" i="0" dirty="0">
                <a:solidFill>
                  <a:srgbClr val="202124"/>
                </a:solidFill>
                <a:effectLst/>
                <a:latin typeface="Roboto" panose="02000000000000000000" pitchFamily="2" charset="0"/>
              </a:rPr>
              <a:t>lectrolyte supplements can cause the following side effects: Diarrhea. Cramps. Gas formation</a:t>
            </a:r>
            <a:endParaRPr lang="en-US" b="1" i="0" dirty="0">
              <a:solidFill>
                <a:srgbClr val="414042"/>
              </a:solidFill>
              <a:effectLst/>
              <a:latin typeface="Rubik"/>
            </a:endParaRPr>
          </a:p>
          <a:p>
            <a:endParaRPr lang="en-US" dirty="0"/>
          </a:p>
        </p:txBody>
      </p:sp>
      <p:sp>
        <p:nvSpPr>
          <p:cNvPr id="4" name="Slide Number Placeholder 3"/>
          <p:cNvSpPr>
            <a:spLocks noGrp="1"/>
          </p:cNvSpPr>
          <p:nvPr>
            <p:ph type="sldNum" sz="quarter" idx="5"/>
          </p:nvPr>
        </p:nvSpPr>
        <p:spPr>
          <a:xfrm>
            <a:off x="4242959" y="9144000"/>
            <a:ext cx="2971800" cy="458787"/>
          </a:xfrm>
        </p:spPr>
        <p:txBody>
          <a:bodyPr/>
          <a:lstStyle/>
          <a:p>
            <a:fld id="{B1DA9807-B2AA-4415-ADFB-386C0040CA0A}" type="slidenum">
              <a:rPr lang="en-US" smtClean="0"/>
              <a:t>18</a:t>
            </a:fld>
            <a:endParaRPr lang="en-US" dirty="0"/>
          </a:p>
        </p:txBody>
      </p:sp>
    </p:spTree>
    <p:extLst>
      <p:ext uri="{BB962C8B-B14F-4D97-AF65-F5344CB8AC3E}">
        <p14:creationId xmlns:p14="http://schemas.microsoft.com/office/powerpoint/2010/main" val="1196768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31F20"/>
                </a:solidFill>
                <a:latin typeface="Proxima Nova"/>
              </a:rPr>
              <a:t>People all over the world now </a:t>
            </a:r>
            <a:r>
              <a:rPr lang="en-US" b="0" i="0" dirty="0">
                <a:solidFill>
                  <a:srgbClr val="231F20"/>
                </a:solidFill>
                <a:effectLst/>
                <a:latin typeface="Proxima Nova"/>
              </a:rPr>
              <a:t>consume too much added sugar. Added sugars are sugars that manufacturers add to food to sweeten them.</a:t>
            </a:r>
          </a:p>
          <a:p>
            <a:endParaRPr lang="en-US" dirty="0">
              <a:solidFill>
                <a:srgbClr val="231F20"/>
              </a:solidFill>
              <a:latin typeface="Proxima Nova"/>
            </a:endParaRPr>
          </a:p>
          <a:p>
            <a:r>
              <a:rPr lang="en-US" dirty="0">
                <a:solidFill>
                  <a:srgbClr val="231F20"/>
                </a:solidFill>
                <a:latin typeface="Proxima Nova"/>
              </a:rPr>
              <a:t>Most of the sugar we eat comes from processed food, fast food and sugar sweetened beverages, deserts, yogurt and candy.  </a:t>
            </a:r>
          </a:p>
          <a:p>
            <a:endParaRPr lang="en-US" dirty="0">
              <a:solidFill>
                <a:srgbClr val="231F20"/>
              </a:solidFill>
              <a:latin typeface="Proxima Nova"/>
            </a:endParaRPr>
          </a:p>
          <a:p>
            <a:r>
              <a:rPr lang="en-US" dirty="0">
                <a:solidFill>
                  <a:srgbClr val="231F20"/>
                </a:solidFill>
                <a:latin typeface="Proxima Nova"/>
              </a:rPr>
              <a:t>Health experts recommend no more than 6 teaspoons of sugar a day.</a:t>
            </a:r>
          </a:p>
          <a:p>
            <a:endParaRPr lang="en-US" dirty="0">
              <a:solidFill>
                <a:srgbClr val="231F20"/>
              </a:solidFill>
              <a:latin typeface="Proxima Nova"/>
            </a:endParaRPr>
          </a:p>
          <a:p>
            <a:pPr algn="l">
              <a:buFont typeface="Arial" panose="020B0604020202020204" pitchFamily="34" charset="0"/>
              <a:buChar char="•"/>
            </a:pPr>
            <a:r>
              <a:rPr lang="en-US" dirty="0">
                <a:solidFill>
                  <a:srgbClr val="231F20"/>
                </a:solidFill>
                <a:latin typeface="Proxima Nova"/>
              </a:rPr>
              <a:t>Too much sugar causes </a:t>
            </a:r>
          </a:p>
          <a:p>
            <a:pPr algn="l">
              <a:buFont typeface="Arial" panose="020B0604020202020204" pitchFamily="34" charset="0"/>
              <a:buChar char="•"/>
            </a:pPr>
            <a:endParaRPr lang="en-US" b="1" i="0" dirty="0">
              <a:solidFill>
                <a:srgbClr val="231F20"/>
              </a:solidFill>
              <a:effectLst/>
              <a:latin typeface="Proxima Nova"/>
            </a:endParaRPr>
          </a:p>
          <a:p>
            <a:pPr marL="171450" indent="-171450" algn="l">
              <a:buFont typeface="Arial" panose="020B0604020202020204" pitchFamily="34" charset="0"/>
              <a:buChar char="•"/>
            </a:pPr>
            <a:r>
              <a:rPr lang="en-US" i="0" dirty="0">
                <a:solidFill>
                  <a:srgbClr val="231F20"/>
                </a:solidFill>
                <a:effectLst/>
                <a:latin typeface="Proxima Nova"/>
              </a:rPr>
              <a:t>Low energy level, feeling tired and being less alert </a:t>
            </a:r>
          </a:p>
          <a:p>
            <a:pPr marL="171450" indent="-171450" algn="l">
              <a:buFont typeface="Arial" panose="020B0604020202020204" pitchFamily="34" charset="0"/>
              <a:buChar char="•"/>
            </a:pPr>
            <a:r>
              <a:rPr lang="en-US" i="0" dirty="0">
                <a:solidFill>
                  <a:srgbClr val="231F20"/>
                </a:solidFill>
                <a:effectLst/>
                <a:latin typeface="Proxima Nova"/>
              </a:rPr>
              <a:t>Low mood: increased </a:t>
            </a:r>
            <a:r>
              <a:rPr lang="en-US" i="0" u="none" strike="noStrike" dirty="0">
                <a:solidFill>
                  <a:srgbClr val="3D5191"/>
                </a:solidFill>
                <a:effectLst/>
                <a:latin typeface="Proxima Nova"/>
                <a:hlinkClick r:id="rId3"/>
              </a:rPr>
              <a:t>depression</a:t>
            </a:r>
            <a:r>
              <a:rPr lang="en-US" i="0" dirty="0">
                <a:solidFill>
                  <a:srgbClr val="231F20"/>
                </a:solidFill>
                <a:effectLst/>
                <a:latin typeface="Proxima Nova"/>
              </a:rPr>
              <a:t> and mood swings.</a:t>
            </a:r>
          </a:p>
          <a:p>
            <a:pPr marL="171450" indent="-171450" algn="l">
              <a:buFont typeface="Arial" panose="020B0604020202020204" pitchFamily="34" charset="0"/>
              <a:buChar char="•"/>
            </a:pPr>
            <a:r>
              <a:rPr lang="en-US" i="0" dirty="0">
                <a:solidFill>
                  <a:srgbClr val="231F20"/>
                </a:solidFill>
                <a:effectLst/>
                <a:latin typeface="Proxima Nova"/>
              </a:rPr>
              <a:t>Bloating</a:t>
            </a:r>
            <a:r>
              <a:rPr lang="en-US" b="1" i="0" dirty="0">
                <a:solidFill>
                  <a:srgbClr val="231F20"/>
                </a:solidFill>
                <a:effectLst/>
                <a:latin typeface="Proxima Nova"/>
              </a:rPr>
              <a:t>: </a:t>
            </a:r>
            <a:r>
              <a:rPr lang="en-US" b="0" i="0" dirty="0">
                <a:solidFill>
                  <a:srgbClr val="231F20"/>
                </a:solidFill>
                <a:effectLst/>
                <a:latin typeface="Proxima Nova"/>
              </a:rPr>
              <a:t>bloating and gas</a:t>
            </a:r>
          </a:p>
          <a:p>
            <a:pPr marL="171450" indent="-171450" algn="l">
              <a:buFont typeface="Arial" panose="020B0604020202020204" pitchFamily="34" charset="0"/>
              <a:buChar char="•"/>
            </a:pPr>
            <a:r>
              <a:rPr lang="en-US" dirty="0">
                <a:solidFill>
                  <a:srgbClr val="231F20"/>
                </a:solidFill>
                <a:latin typeface="Proxima Nova"/>
              </a:rPr>
              <a:t>Tooth decay</a:t>
            </a:r>
          </a:p>
          <a:p>
            <a:pPr marL="171450" indent="-171450" algn="l">
              <a:buFont typeface="Arial" panose="020B0604020202020204" pitchFamily="34" charset="0"/>
              <a:buChar char="•"/>
            </a:pPr>
            <a:r>
              <a:rPr lang="en-US" dirty="0">
                <a:solidFill>
                  <a:srgbClr val="231F20"/>
                </a:solidFill>
                <a:latin typeface="Proxima Nova"/>
              </a:rPr>
              <a:t>Elevated blood pressure</a:t>
            </a:r>
          </a:p>
          <a:p>
            <a:pPr marL="171450" indent="-171450" algn="l">
              <a:buFont typeface="Arial" panose="020B0604020202020204" pitchFamily="34" charset="0"/>
              <a:buChar char="•"/>
            </a:pPr>
            <a:r>
              <a:rPr lang="en-US" dirty="0">
                <a:solidFill>
                  <a:srgbClr val="231F20"/>
                </a:solidFill>
                <a:latin typeface="Proxima Nova"/>
              </a:rPr>
              <a:t>Large waist</a:t>
            </a:r>
          </a:p>
          <a:p>
            <a:pPr marL="171450" indent="-171450" algn="l">
              <a:buFont typeface="Arial" panose="020B0604020202020204" pitchFamily="34" charset="0"/>
              <a:buChar char="•"/>
            </a:pPr>
            <a:r>
              <a:rPr lang="en-US" dirty="0">
                <a:solidFill>
                  <a:srgbClr val="231F20"/>
                </a:solidFill>
                <a:latin typeface="Proxima Nova"/>
              </a:rPr>
              <a:t>Excess empty calories</a:t>
            </a:r>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19</a:t>
            </a:fld>
            <a:endParaRPr lang="en-US"/>
          </a:p>
        </p:txBody>
      </p:sp>
    </p:spTree>
    <p:extLst>
      <p:ext uri="{BB962C8B-B14F-4D97-AF65-F5344CB8AC3E}">
        <p14:creationId xmlns:p14="http://schemas.microsoft.com/office/powerpoint/2010/main" val="1763907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DA9807-B2AA-4415-ADFB-386C0040CA0A}" type="slidenum">
              <a:rPr lang="en-US" smtClean="0"/>
              <a:t>2</a:t>
            </a:fld>
            <a:endParaRPr lang="en-US"/>
          </a:p>
        </p:txBody>
      </p:sp>
    </p:spTree>
    <p:extLst>
      <p:ext uri="{BB962C8B-B14F-4D97-AF65-F5344CB8AC3E}">
        <p14:creationId xmlns:p14="http://schemas.microsoft.com/office/powerpoint/2010/main" val="1129610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Microsoft Sans Serif"/>
                <a:cs typeface="Microsoft Sans Serif"/>
              </a:rPr>
              <a:t>Water</a:t>
            </a:r>
            <a:r>
              <a:rPr lang="en-US" sz="1400" spc="141" dirty="0">
                <a:latin typeface="Microsoft Sans Serif"/>
                <a:cs typeface="Microsoft Sans Serif"/>
              </a:rPr>
              <a:t> </a:t>
            </a:r>
            <a:r>
              <a:rPr lang="en-US" sz="1400" dirty="0">
                <a:latin typeface="Microsoft Sans Serif"/>
                <a:cs typeface="Microsoft Sans Serif"/>
              </a:rPr>
              <a:t>helps</a:t>
            </a:r>
            <a:r>
              <a:rPr lang="en-US" sz="1400" spc="146" dirty="0">
                <a:latin typeface="Microsoft Sans Serif"/>
                <a:cs typeface="Microsoft Sans Serif"/>
              </a:rPr>
              <a:t> </a:t>
            </a:r>
            <a:r>
              <a:rPr lang="en-US" sz="1400" spc="84" dirty="0">
                <a:latin typeface="Microsoft Sans Serif"/>
                <a:cs typeface="Microsoft Sans Serif"/>
              </a:rPr>
              <a:t>to</a:t>
            </a:r>
            <a:r>
              <a:rPr lang="en-US" sz="1400" spc="141" dirty="0">
                <a:latin typeface="Microsoft Sans Serif"/>
                <a:cs typeface="Microsoft Sans Serif"/>
              </a:rPr>
              <a:t> </a:t>
            </a:r>
            <a:r>
              <a:rPr lang="en-US" sz="1400" dirty="0">
                <a:latin typeface="Microsoft Sans Serif"/>
                <a:cs typeface="Microsoft Sans Serif"/>
              </a:rPr>
              <a:t>keep</a:t>
            </a:r>
            <a:r>
              <a:rPr lang="en-US" sz="1400" spc="146" dirty="0">
                <a:latin typeface="Microsoft Sans Serif"/>
                <a:cs typeface="Microsoft Sans Serif"/>
              </a:rPr>
              <a:t> </a:t>
            </a:r>
            <a:r>
              <a:rPr lang="en-US" sz="1400" dirty="0">
                <a:latin typeface="Microsoft Sans Serif"/>
                <a:cs typeface="Microsoft Sans Serif"/>
              </a:rPr>
              <a:t>your</a:t>
            </a:r>
            <a:r>
              <a:rPr lang="en-US" sz="1400" spc="146" dirty="0">
                <a:latin typeface="Microsoft Sans Serif"/>
                <a:cs typeface="Microsoft Sans Serif"/>
              </a:rPr>
              <a:t> </a:t>
            </a:r>
            <a:r>
              <a:rPr lang="en-US" sz="1400" dirty="0">
                <a:latin typeface="Microsoft Sans Serif"/>
                <a:cs typeface="Microsoft Sans Serif"/>
              </a:rPr>
              <a:t>body</a:t>
            </a:r>
            <a:r>
              <a:rPr lang="en-US" sz="1400" spc="141" dirty="0">
                <a:latin typeface="Microsoft Sans Serif"/>
                <a:cs typeface="Microsoft Sans Serif"/>
              </a:rPr>
              <a:t> </a:t>
            </a:r>
            <a:r>
              <a:rPr lang="en-US" sz="1400" dirty="0">
                <a:latin typeface="Microsoft Sans Serif"/>
                <a:cs typeface="Microsoft Sans Serif"/>
              </a:rPr>
              <a:t>working</a:t>
            </a:r>
            <a:r>
              <a:rPr lang="en-US" sz="1400" spc="146" dirty="0">
                <a:latin typeface="Microsoft Sans Serif"/>
                <a:cs typeface="Microsoft Sans Serif"/>
              </a:rPr>
              <a:t> </a:t>
            </a:r>
            <a:r>
              <a:rPr lang="en-US" sz="1400" dirty="0">
                <a:latin typeface="Microsoft Sans Serif"/>
                <a:cs typeface="Microsoft Sans Serif"/>
              </a:rPr>
              <a:t>properly.</a:t>
            </a:r>
            <a:r>
              <a:rPr lang="en-US" sz="1400" spc="141" dirty="0">
                <a:latin typeface="Microsoft Sans Serif"/>
                <a:cs typeface="Microsoft Sans Serif"/>
              </a:rPr>
              <a:t> </a:t>
            </a:r>
            <a:r>
              <a:rPr lang="en-US" sz="1400" dirty="0">
                <a:latin typeface="Microsoft Sans Serif"/>
                <a:cs typeface="Microsoft Sans Serif"/>
              </a:rPr>
              <a:t>You</a:t>
            </a:r>
            <a:r>
              <a:rPr lang="en-US" sz="1400" spc="146" dirty="0">
                <a:latin typeface="Microsoft Sans Serif"/>
                <a:cs typeface="Microsoft Sans Serif"/>
              </a:rPr>
              <a:t> </a:t>
            </a:r>
            <a:r>
              <a:rPr lang="en-US" sz="1400" dirty="0">
                <a:latin typeface="Microsoft Sans Serif"/>
                <a:cs typeface="Microsoft Sans Serif"/>
              </a:rPr>
              <a:t>lose</a:t>
            </a:r>
            <a:r>
              <a:rPr lang="en-US" sz="1400" spc="146" dirty="0">
                <a:latin typeface="Microsoft Sans Serif"/>
                <a:cs typeface="Microsoft Sans Serif"/>
              </a:rPr>
              <a:t> </a:t>
            </a:r>
            <a:r>
              <a:rPr lang="en-US" sz="1400" spc="44" dirty="0">
                <a:latin typeface="Microsoft Sans Serif"/>
                <a:cs typeface="Microsoft Sans Serif"/>
              </a:rPr>
              <a:t>water</a:t>
            </a:r>
            <a:r>
              <a:rPr lang="en-US" sz="1400" spc="141" dirty="0">
                <a:latin typeface="Microsoft Sans Serif"/>
                <a:cs typeface="Microsoft Sans Serif"/>
              </a:rPr>
              <a:t> </a:t>
            </a:r>
            <a:r>
              <a:rPr lang="en-US" sz="1400" dirty="0">
                <a:latin typeface="Microsoft Sans Serif"/>
                <a:cs typeface="Microsoft Sans Serif"/>
              </a:rPr>
              <a:t>when</a:t>
            </a:r>
            <a:r>
              <a:rPr lang="en-US" sz="1400" spc="146" dirty="0">
                <a:latin typeface="Microsoft Sans Serif"/>
                <a:cs typeface="Microsoft Sans Serif"/>
              </a:rPr>
              <a:t> </a:t>
            </a:r>
            <a:r>
              <a:rPr lang="en-US" sz="1400" dirty="0">
                <a:latin typeface="Microsoft Sans Serif"/>
                <a:cs typeface="Microsoft Sans Serif"/>
              </a:rPr>
              <a:t>you</a:t>
            </a:r>
            <a:r>
              <a:rPr lang="en-US" sz="1400" spc="141" dirty="0">
                <a:latin typeface="Microsoft Sans Serif"/>
                <a:cs typeface="Microsoft Sans Serif"/>
              </a:rPr>
              <a:t> </a:t>
            </a:r>
            <a:r>
              <a:rPr lang="en-US" sz="1400" dirty="0">
                <a:latin typeface="Microsoft Sans Serif"/>
                <a:cs typeface="Microsoft Sans Serif"/>
              </a:rPr>
              <a:t>go</a:t>
            </a:r>
            <a:r>
              <a:rPr lang="en-US" sz="1400" spc="146" dirty="0">
                <a:latin typeface="Microsoft Sans Serif"/>
                <a:cs typeface="Microsoft Sans Serif"/>
              </a:rPr>
              <a:t> </a:t>
            </a:r>
            <a:r>
              <a:rPr lang="en-US" sz="1400" spc="84" dirty="0">
                <a:latin typeface="Microsoft Sans Serif"/>
                <a:cs typeface="Microsoft Sans Serif"/>
              </a:rPr>
              <a:t>to</a:t>
            </a:r>
            <a:r>
              <a:rPr lang="en-US" sz="1400" spc="146" dirty="0">
                <a:latin typeface="Microsoft Sans Serif"/>
                <a:cs typeface="Microsoft Sans Serif"/>
              </a:rPr>
              <a:t> </a:t>
            </a:r>
            <a:r>
              <a:rPr lang="en-US" sz="1400" spc="53" dirty="0">
                <a:latin typeface="Microsoft Sans Serif"/>
                <a:cs typeface="Microsoft Sans Serif"/>
              </a:rPr>
              <a:t>the</a:t>
            </a:r>
            <a:r>
              <a:rPr lang="en-US" sz="1400" spc="141" dirty="0">
                <a:latin typeface="Microsoft Sans Serif"/>
                <a:cs typeface="Microsoft Sans Serif"/>
              </a:rPr>
              <a:t> </a:t>
            </a:r>
            <a:r>
              <a:rPr lang="en-US" sz="1400" dirty="0">
                <a:latin typeface="Microsoft Sans Serif"/>
                <a:cs typeface="Microsoft Sans Serif"/>
              </a:rPr>
              <a:t>bathroom,</a:t>
            </a:r>
            <a:r>
              <a:rPr lang="en-US" sz="1400" spc="146" dirty="0">
                <a:latin typeface="Microsoft Sans Serif"/>
                <a:cs typeface="Microsoft Sans Serif"/>
              </a:rPr>
              <a:t> </a:t>
            </a:r>
            <a:r>
              <a:rPr lang="en-US" sz="1400" spc="-9" dirty="0">
                <a:latin typeface="Microsoft Sans Serif"/>
                <a:cs typeface="Microsoft Sans Serif"/>
              </a:rPr>
              <a:t>sweat, exercise</a:t>
            </a:r>
            <a:r>
              <a:rPr lang="en-US" sz="1400" dirty="0">
                <a:latin typeface="Microsoft Sans Serif"/>
                <a:cs typeface="Microsoft Sans Serif"/>
              </a:rPr>
              <a:t> </a:t>
            </a:r>
            <a:r>
              <a:rPr lang="en-US" sz="1400" spc="49" dirty="0">
                <a:latin typeface="Microsoft Sans Serif"/>
                <a:cs typeface="Microsoft Sans Serif"/>
              </a:rPr>
              <a:t>or</a:t>
            </a:r>
            <a:r>
              <a:rPr lang="en-US" sz="1400" spc="4" dirty="0">
                <a:latin typeface="Microsoft Sans Serif"/>
                <a:cs typeface="Microsoft Sans Serif"/>
              </a:rPr>
              <a:t> </a:t>
            </a:r>
            <a:r>
              <a:rPr lang="en-US" sz="1400" dirty="0">
                <a:latin typeface="Microsoft Sans Serif"/>
                <a:cs typeface="Microsoft Sans Serif"/>
              </a:rPr>
              <a:t>even</a:t>
            </a:r>
            <a:r>
              <a:rPr lang="en-US" sz="1400" spc="9" dirty="0">
                <a:latin typeface="Microsoft Sans Serif"/>
                <a:cs typeface="Microsoft Sans Serif"/>
              </a:rPr>
              <a:t> </a:t>
            </a:r>
            <a:r>
              <a:rPr lang="en-US" sz="1400" dirty="0">
                <a:latin typeface="Microsoft Sans Serif"/>
                <a:cs typeface="Microsoft Sans Serif"/>
              </a:rPr>
              <a:t>breathe.</a:t>
            </a:r>
            <a:r>
              <a:rPr lang="en-US" sz="1400" spc="9" dirty="0">
                <a:latin typeface="Microsoft Sans Serif"/>
                <a:cs typeface="Microsoft Sans Serif"/>
              </a:rPr>
              <a:t> </a:t>
            </a:r>
            <a:r>
              <a:rPr lang="en-US" sz="1400" spc="57" dirty="0">
                <a:latin typeface="Microsoft Sans Serif"/>
                <a:cs typeface="Microsoft Sans Serif"/>
              </a:rPr>
              <a:t>If</a:t>
            </a:r>
            <a:r>
              <a:rPr lang="en-US" sz="1400" spc="4" dirty="0">
                <a:latin typeface="Microsoft Sans Serif"/>
                <a:cs typeface="Microsoft Sans Serif"/>
              </a:rPr>
              <a:t> </a:t>
            </a:r>
            <a:r>
              <a:rPr lang="en-US" sz="1400" dirty="0">
                <a:latin typeface="Microsoft Sans Serif"/>
                <a:cs typeface="Microsoft Sans Serif"/>
              </a:rPr>
              <a:t>you</a:t>
            </a:r>
            <a:r>
              <a:rPr lang="en-US" sz="1400" spc="9" dirty="0">
                <a:latin typeface="Microsoft Sans Serif"/>
                <a:cs typeface="Microsoft Sans Serif"/>
              </a:rPr>
              <a:t> </a:t>
            </a:r>
            <a:r>
              <a:rPr lang="en-US" sz="1400" dirty="0">
                <a:latin typeface="Microsoft Sans Serif"/>
                <a:cs typeface="Microsoft Sans Serif"/>
              </a:rPr>
              <a:t>lose</a:t>
            </a:r>
            <a:r>
              <a:rPr lang="en-US" sz="1400" spc="9" dirty="0">
                <a:latin typeface="Microsoft Sans Serif"/>
                <a:cs typeface="Microsoft Sans Serif"/>
              </a:rPr>
              <a:t> </a:t>
            </a:r>
            <a:r>
              <a:rPr lang="en-US" sz="1400" spc="71" dirty="0">
                <a:latin typeface="Microsoft Sans Serif"/>
                <a:cs typeface="Microsoft Sans Serif"/>
              </a:rPr>
              <a:t>too</a:t>
            </a:r>
            <a:r>
              <a:rPr lang="en-US" sz="1400" spc="9" dirty="0">
                <a:latin typeface="Microsoft Sans Serif"/>
                <a:cs typeface="Microsoft Sans Serif"/>
              </a:rPr>
              <a:t> </a:t>
            </a:r>
            <a:r>
              <a:rPr lang="en-US" sz="1400" dirty="0">
                <a:latin typeface="Microsoft Sans Serif"/>
                <a:cs typeface="Microsoft Sans Serif"/>
              </a:rPr>
              <a:t>much</a:t>
            </a:r>
            <a:r>
              <a:rPr lang="en-US" sz="1400" spc="4" dirty="0">
                <a:latin typeface="Microsoft Sans Serif"/>
                <a:cs typeface="Microsoft Sans Serif"/>
              </a:rPr>
              <a:t> </a:t>
            </a:r>
            <a:r>
              <a:rPr lang="en-US" sz="1400" spc="44" dirty="0">
                <a:latin typeface="Microsoft Sans Serif"/>
                <a:cs typeface="Microsoft Sans Serif"/>
              </a:rPr>
              <a:t>water</a:t>
            </a:r>
            <a:r>
              <a:rPr lang="en-US" sz="1400" spc="9" dirty="0">
                <a:latin typeface="Microsoft Sans Serif"/>
                <a:cs typeface="Microsoft Sans Serif"/>
              </a:rPr>
              <a:t> </a:t>
            </a:r>
            <a:r>
              <a:rPr lang="en-US" sz="1400" spc="66" dirty="0">
                <a:latin typeface="Microsoft Sans Serif"/>
                <a:cs typeface="Microsoft Sans Serif"/>
              </a:rPr>
              <a:t>without</a:t>
            </a:r>
            <a:r>
              <a:rPr lang="en-US" sz="1400" spc="9" dirty="0">
                <a:latin typeface="Microsoft Sans Serif"/>
                <a:cs typeface="Microsoft Sans Serif"/>
              </a:rPr>
              <a:t> </a:t>
            </a:r>
            <a:r>
              <a:rPr lang="en-US" sz="1400" dirty="0">
                <a:latin typeface="Microsoft Sans Serif"/>
                <a:cs typeface="Microsoft Sans Serif"/>
              </a:rPr>
              <a:t>drinking</a:t>
            </a:r>
            <a:r>
              <a:rPr lang="en-US" sz="1400" spc="9" dirty="0">
                <a:latin typeface="Microsoft Sans Serif"/>
                <a:cs typeface="Microsoft Sans Serif"/>
              </a:rPr>
              <a:t> </a:t>
            </a:r>
            <a:r>
              <a:rPr lang="en-US" sz="1400" dirty="0">
                <a:latin typeface="Microsoft Sans Serif"/>
                <a:cs typeface="Microsoft Sans Serif"/>
              </a:rPr>
              <a:t>more,</a:t>
            </a:r>
            <a:r>
              <a:rPr lang="en-US" sz="1400" spc="4" dirty="0">
                <a:latin typeface="Microsoft Sans Serif"/>
                <a:cs typeface="Microsoft Sans Serif"/>
              </a:rPr>
              <a:t> </a:t>
            </a:r>
            <a:r>
              <a:rPr lang="en-US" sz="1400" dirty="0">
                <a:latin typeface="Microsoft Sans Serif"/>
                <a:cs typeface="Microsoft Sans Serif"/>
              </a:rPr>
              <a:t>your</a:t>
            </a:r>
            <a:r>
              <a:rPr lang="en-US" sz="1400" spc="9" dirty="0">
                <a:latin typeface="Microsoft Sans Serif"/>
                <a:cs typeface="Microsoft Sans Serif"/>
              </a:rPr>
              <a:t> </a:t>
            </a:r>
            <a:r>
              <a:rPr lang="en-US" sz="1400" dirty="0">
                <a:latin typeface="Microsoft Sans Serif"/>
                <a:cs typeface="Microsoft Sans Serif"/>
              </a:rPr>
              <a:t>body</a:t>
            </a:r>
            <a:r>
              <a:rPr lang="en-US" sz="1400" spc="9" dirty="0">
                <a:latin typeface="Microsoft Sans Serif"/>
                <a:cs typeface="Microsoft Sans Serif"/>
              </a:rPr>
              <a:t> </a:t>
            </a:r>
            <a:r>
              <a:rPr lang="en-US" sz="1400" spc="44" dirty="0">
                <a:latin typeface="Microsoft Sans Serif"/>
                <a:cs typeface="Microsoft Sans Serif"/>
              </a:rPr>
              <a:t>won’t</a:t>
            </a:r>
            <a:r>
              <a:rPr lang="en-US" sz="1400" spc="4" dirty="0">
                <a:latin typeface="Microsoft Sans Serif"/>
                <a:cs typeface="Microsoft Sans Serif"/>
              </a:rPr>
              <a:t> </a:t>
            </a:r>
            <a:r>
              <a:rPr lang="en-US" sz="1400" dirty="0">
                <a:latin typeface="Microsoft Sans Serif"/>
                <a:cs typeface="Microsoft Sans Serif"/>
              </a:rPr>
              <a:t>work</a:t>
            </a:r>
            <a:r>
              <a:rPr lang="en-US" sz="1400" spc="9" dirty="0">
                <a:latin typeface="Microsoft Sans Serif"/>
                <a:cs typeface="Microsoft Sans Serif"/>
              </a:rPr>
              <a:t> </a:t>
            </a:r>
            <a:r>
              <a:rPr lang="en-US" sz="1400" spc="-97" dirty="0">
                <a:latin typeface="Microsoft Sans Serif"/>
                <a:cs typeface="Microsoft Sans Serif"/>
              </a:rPr>
              <a:t>as</a:t>
            </a:r>
            <a:r>
              <a:rPr lang="en-US" sz="1400" spc="18" dirty="0">
                <a:latin typeface="Microsoft Sans Serif"/>
                <a:cs typeface="Microsoft Sans Serif"/>
              </a:rPr>
              <a:t> </a:t>
            </a:r>
            <a:r>
              <a:rPr lang="en-US" sz="1400" spc="-9" dirty="0">
                <a:latin typeface="Microsoft Sans Serif"/>
                <a:cs typeface="Microsoft Sans Serif"/>
              </a:rPr>
              <a:t>well. </a:t>
            </a:r>
            <a:r>
              <a:rPr lang="en-US" sz="1400" b="1" spc="-22" dirty="0">
                <a:latin typeface="Arial"/>
                <a:cs typeface="Arial"/>
              </a:rPr>
              <a:t>This</a:t>
            </a:r>
            <a:r>
              <a:rPr lang="en-US" sz="1400" b="1" spc="-49" dirty="0">
                <a:latin typeface="Arial"/>
                <a:cs typeface="Arial"/>
              </a:rPr>
              <a:t> is </a:t>
            </a:r>
            <a:r>
              <a:rPr lang="en-US" sz="1400" b="1" dirty="0">
                <a:latin typeface="Arial"/>
                <a:cs typeface="Arial"/>
              </a:rPr>
              <a:t>called</a:t>
            </a:r>
            <a:r>
              <a:rPr lang="en-US" sz="1400" b="1" spc="-49" dirty="0">
                <a:latin typeface="Arial"/>
                <a:cs typeface="Arial"/>
              </a:rPr>
              <a:t> </a:t>
            </a:r>
            <a:r>
              <a:rPr lang="en-US" sz="1400" b="1" spc="-9" dirty="0">
                <a:latin typeface="Arial"/>
                <a:cs typeface="Arial"/>
              </a:rPr>
              <a:t>dehydration.</a:t>
            </a:r>
          </a:p>
          <a:p>
            <a:endParaRPr lang="en-US" sz="1400" b="1" spc="-9" dirty="0">
              <a:latin typeface="Arial"/>
              <a:cs typeface="Arial"/>
            </a:endParaRPr>
          </a:p>
          <a:p>
            <a:pPr algn="l"/>
            <a:r>
              <a:rPr lang="en-US" sz="2000" i="0" dirty="0">
                <a:solidFill>
                  <a:srgbClr val="202124"/>
                </a:solidFill>
                <a:effectLst/>
                <a:latin typeface="Roboto" panose="02000000000000000000" pitchFamily="2" charset="0"/>
              </a:rPr>
              <a:t>Signs of dehydration in athletes</a:t>
            </a:r>
          </a:p>
          <a:p>
            <a:pPr algn="l">
              <a:buFont typeface="+mj-lt"/>
              <a:buAutoNum type="arabicPeriod"/>
            </a:pPr>
            <a:r>
              <a:rPr lang="en-US" sz="1800" b="0" i="0" dirty="0">
                <a:solidFill>
                  <a:srgbClr val="202124"/>
                </a:solidFill>
                <a:effectLst/>
              </a:rPr>
              <a:t>Fatigue.</a:t>
            </a:r>
          </a:p>
          <a:p>
            <a:pPr algn="l">
              <a:buFont typeface="+mj-lt"/>
              <a:buAutoNum type="arabicPeriod"/>
            </a:pPr>
            <a:r>
              <a:rPr lang="en-US" sz="1800" b="0" i="0" dirty="0">
                <a:solidFill>
                  <a:srgbClr val="202124"/>
                </a:solidFill>
                <a:effectLst/>
              </a:rPr>
              <a:t>Decreased athletic performance.</a:t>
            </a:r>
          </a:p>
          <a:p>
            <a:pPr algn="l">
              <a:buFont typeface="+mj-lt"/>
              <a:buAutoNum type="arabicPeriod"/>
            </a:pPr>
            <a:r>
              <a:rPr lang="en-US" sz="1800" b="0" i="0" dirty="0">
                <a:solidFill>
                  <a:srgbClr val="202124"/>
                </a:solidFill>
                <a:effectLst/>
              </a:rPr>
              <a:t>Nausea.</a:t>
            </a:r>
          </a:p>
          <a:p>
            <a:pPr algn="l">
              <a:buFont typeface="+mj-lt"/>
              <a:buAutoNum type="arabicPeriod"/>
            </a:pPr>
            <a:r>
              <a:rPr lang="en-US" sz="1800" b="0" i="0" dirty="0">
                <a:solidFill>
                  <a:srgbClr val="202124"/>
                </a:solidFill>
                <a:effectLst/>
              </a:rPr>
              <a:t>Headache.</a:t>
            </a:r>
          </a:p>
          <a:p>
            <a:pPr algn="l">
              <a:buFont typeface="+mj-lt"/>
              <a:buAutoNum type="arabicPeriod"/>
            </a:pPr>
            <a:r>
              <a:rPr lang="en-US" sz="1800" b="0" i="0" dirty="0">
                <a:solidFill>
                  <a:srgbClr val="202124"/>
                </a:solidFill>
                <a:effectLst/>
              </a:rPr>
              <a:t>Apathy.</a:t>
            </a:r>
          </a:p>
          <a:p>
            <a:pPr algn="l">
              <a:buFont typeface="+mj-lt"/>
              <a:buAutoNum type="arabicPeriod"/>
            </a:pPr>
            <a:r>
              <a:rPr lang="en-US" sz="1800" b="0" i="0" dirty="0">
                <a:solidFill>
                  <a:srgbClr val="202124"/>
                </a:solidFill>
                <a:effectLst/>
              </a:rPr>
              <a:t>Irritability.</a:t>
            </a:r>
          </a:p>
          <a:p>
            <a:pPr algn="l">
              <a:buFont typeface="+mj-lt"/>
              <a:buAutoNum type="arabicPeriod"/>
            </a:pPr>
            <a:r>
              <a:rPr lang="en-US" sz="1800" b="0" i="0" dirty="0">
                <a:solidFill>
                  <a:srgbClr val="202124"/>
                </a:solidFill>
                <a:effectLst/>
              </a:rPr>
              <a:t>Thirst.</a:t>
            </a:r>
          </a:p>
          <a:p>
            <a:endParaRPr lang="en-US" sz="1400"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20</a:t>
            </a:fld>
            <a:endParaRPr lang="en-US"/>
          </a:p>
        </p:txBody>
      </p:sp>
    </p:spTree>
    <p:extLst>
      <p:ext uri="{BB962C8B-B14F-4D97-AF65-F5344CB8AC3E}">
        <p14:creationId xmlns:p14="http://schemas.microsoft.com/office/powerpoint/2010/main" val="1860210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21</a:t>
            </a:fld>
            <a:endParaRPr lang="en-US"/>
          </a:p>
        </p:txBody>
      </p:sp>
    </p:spTree>
    <p:extLst>
      <p:ext uri="{BB962C8B-B14F-4D97-AF65-F5344CB8AC3E}">
        <p14:creationId xmlns:p14="http://schemas.microsoft.com/office/powerpoint/2010/main" val="3232130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22</a:t>
            </a:fld>
            <a:endParaRPr lang="en-US"/>
          </a:p>
        </p:txBody>
      </p:sp>
    </p:spTree>
    <p:extLst>
      <p:ext uri="{BB962C8B-B14F-4D97-AF65-F5344CB8AC3E}">
        <p14:creationId xmlns:p14="http://schemas.microsoft.com/office/powerpoint/2010/main" val="212781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dirty="0">
                <a:solidFill>
                  <a:srgbClr val="000000"/>
                </a:solidFill>
                <a:effectLst/>
                <a:latin typeface="nerislight"/>
              </a:rPr>
              <a:t>MyPlate is a plate divided into four sections, with each section showing how much of each food group you should eat. Vegetables make up the largest section, followed by grains. Together, fruits and vegetables fill half the plate while proteins and grains fill the other half. Milk and dairy products are included.</a:t>
            </a: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3</a:t>
            </a:fld>
            <a:endParaRPr lang="en-US"/>
          </a:p>
        </p:txBody>
      </p:sp>
    </p:spTree>
    <p:extLst>
      <p:ext uri="{BB962C8B-B14F-4D97-AF65-F5344CB8AC3E}">
        <p14:creationId xmlns:p14="http://schemas.microsoft.com/office/powerpoint/2010/main" val="2610954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1DA9807-B2AA-4415-ADFB-386C0040CA0A}" type="slidenum">
              <a:rPr lang="en-US" smtClean="0"/>
              <a:t>4</a:t>
            </a:fld>
            <a:endParaRPr lang="en-US"/>
          </a:p>
        </p:txBody>
      </p:sp>
      <p:sp>
        <p:nvSpPr>
          <p:cNvPr id="6" name="TextBox 5">
            <a:extLst>
              <a:ext uri="{FF2B5EF4-FFF2-40B4-BE49-F238E27FC236}">
                <a16:creationId xmlns:a16="http://schemas.microsoft.com/office/drawing/2014/main" id="{4805FE0F-DFAB-F074-D461-3AE5780C57D6}"/>
              </a:ext>
            </a:extLst>
          </p:cNvPr>
          <p:cNvSpPr txBox="1"/>
          <p:nvPr/>
        </p:nvSpPr>
        <p:spPr>
          <a:xfrm>
            <a:off x="624909" y="4364165"/>
            <a:ext cx="5381368" cy="1477328"/>
          </a:xfrm>
          <a:prstGeom prst="rect">
            <a:avLst/>
          </a:prstGeom>
          <a:noFill/>
        </p:spPr>
        <p:txBody>
          <a:bodyPr wrap="square">
            <a:spAutoFit/>
          </a:bodyPr>
          <a:lstStyle/>
          <a:p>
            <a:pPr marL="0" indent="0">
              <a:buNone/>
            </a:pPr>
            <a:r>
              <a:rPr lang="en-US" sz="1800" b="0" i="0" dirty="0">
                <a:effectLst/>
                <a:latin typeface="nerislight"/>
              </a:rPr>
              <a:t>By eating less processed, nutrient-dense foods and limiting sugars, salt and saturated fats,  at any age we can begin forming healthy eating patterns.</a:t>
            </a:r>
          </a:p>
          <a:p>
            <a:pPr marL="0" indent="0">
              <a:buNone/>
            </a:pPr>
            <a:endParaRPr lang="en-US" dirty="0">
              <a:latin typeface="nerislight"/>
            </a:endParaRPr>
          </a:p>
          <a:p>
            <a:pPr marL="0" indent="0">
              <a:buNone/>
            </a:pPr>
            <a:r>
              <a:rPr lang="en-US" sz="1800" dirty="0">
                <a:latin typeface="nerislight"/>
              </a:rPr>
              <a:t>Why do you want to eat healthier? (ask group to share_</a:t>
            </a:r>
            <a:endParaRPr lang="en-US" sz="1800" dirty="0"/>
          </a:p>
        </p:txBody>
      </p:sp>
      <p:pic>
        <p:nvPicPr>
          <p:cNvPr id="7" name="Content Placeholder 4">
            <a:extLst>
              <a:ext uri="{FF2B5EF4-FFF2-40B4-BE49-F238E27FC236}">
                <a16:creationId xmlns:a16="http://schemas.microsoft.com/office/drawing/2014/main" id="{213C8D69-D3E8-E9A1-76F0-37C29A965184}"/>
              </a:ext>
            </a:extLst>
          </p:cNvPr>
          <p:cNvPicPr>
            <a:picLocks noChangeAspect="1"/>
          </p:cNvPicPr>
          <p:nvPr/>
        </p:nvPicPr>
        <p:blipFill rotWithShape="1">
          <a:blip r:embed="rId3"/>
          <a:srcRect l="1928" t="1" r="2742" b="445"/>
          <a:stretch/>
        </p:blipFill>
        <p:spPr>
          <a:xfrm>
            <a:off x="1033576" y="5976558"/>
            <a:ext cx="4564035" cy="2669119"/>
          </a:xfrm>
          <a:prstGeom prst="rect">
            <a:avLst/>
          </a:prstGeom>
        </p:spPr>
      </p:pic>
    </p:spTree>
    <p:extLst>
      <p:ext uri="{BB962C8B-B14F-4D97-AF65-F5344CB8AC3E}">
        <p14:creationId xmlns:p14="http://schemas.microsoft.com/office/powerpoint/2010/main" val="3034599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5</a:t>
            </a:fld>
            <a:endParaRPr lang="en-US"/>
          </a:p>
        </p:txBody>
      </p:sp>
      <p:sp>
        <p:nvSpPr>
          <p:cNvPr id="5" name="object 14">
            <a:extLst>
              <a:ext uri="{FF2B5EF4-FFF2-40B4-BE49-F238E27FC236}">
                <a16:creationId xmlns:a16="http://schemas.microsoft.com/office/drawing/2014/main" id="{C9043110-8B50-7EA0-71B6-CA96888A9503}"/>
              </a:ext>
            </a:extLst>
          </p:cNvPr>
          <p:cNvSpPr txBox="1"/>
          <p:nvPr/>
        </p:nvSpPr>
        <p:spPr>
          <a:xfrm>
            <a:off x="1445740" y="4646814"/>
            <a:ext cx="4522573" cy="2627673"/>
          </a:xfrm>
          <a:prstGeom prst="rect">
            <a:avLst/>
          </a:prstGeom>
        </p:spPr>
        <p:txBody>
          <a:bodyPr vert="horz" wrap="square" lIns="0" tIns="11206" rIns="0" bIns="0" rtlCol="0">
            <a:spAutoFit/>
          </a:bodyPr>
          <a:lstStyle/>
          <a:p>
            <a:pPr marL="296411" marR="4483" indent="-285765">
              <a:lnSpc>
                <a:spcPct val="119100"/>
              </a:lnSpc>
              <a:spcBef>
                <a:spcPts val="88"/>
              </a:spcBef>
            </a:pPr>
            <a:r>
              <a:rPr sz="1400" dirty="0">
                <a:latin typeface="Microsoft Sans Serif"/>
                <a:cs typeface="Microsoft Sans Serif"/>
              </a:rPr>
              <a:t>Watch</a:t>
            </a:r>
            <a:r>
              <a:rPr sz="1400" spc="-9" dirty="0">
                <a:latin typeface="Microsoft Sans Serif"/>
                <a:cs typeface="Microsoft Sans Serif"/>
              </a:rPr>
              <a:t> </a:t>
            </a:r>
            <a:r>
              <a:rPr sz="1400" spc="53" dirty="0">
                <a:latin typeface="Microsoft Sans Serif"/>
                <a:cs typeface="Microsoft Sans Serif"/>
              </a:rPr>
              <a:t>the</a:t>
            </a:r>
            <a:r>
              <a:rPr sz="1400" spc="-9" dirty="0">
                <a:latin typeface="Microsoft Sans Serif"/>
                <a:cs typeface="Microsoft Sans Serif"/>
              </a:rPr>
              <a:t> </a:t>
            </a:r>
            <a:r>
              <a:rPr sz="1400" dirty="0">
                <a:latin typeface="Microsoft Sans Serif"/>
                <a:cs typeface="Microsoft Sans Serif"/>
              </a:rPr>
              <a:t>amounts</a:t>
            </a:r>
            <a:r>
              <a:rPr sz="1400" spc="-9" dirty="0">
                <a:latin typeface="Microsoft Sans Serif"/>
                <a:cs typeface="Microsoft Sans Serif"/>
              </a:rPr>
              <a:t> </a:t>
            </a:r>
            <a:r>
              <a:rPr sz="1400" spc="84" dirty="0">
                <a:latin typeface="Microsoft Sans Serif"/>
                <a:cs typeface="Microsoft Sans Serif"/>
              </a:rPr>
              <a:t>of</a:t>
            </a:r>
            <a:r>
              <a:rPr sz="1400" spc="-4" dirty="0">
                <a:latin typeface="Microsoft Sans Serif"/>
                <a:cs typeface="Microsoft Sans Serif"/>
              </a:rPr>
              <a:t> </a:t>
            </a:r>
            <a:r>
              <a:rPr sz="1400" spc="57" dirty="0">
                <a:latin typeface="Microsoft Sans Serif"/>
                <a:cs typeface="Microsoft Sans Serif"/>
              </a:rPr>
              <a:t>food</a:t>
            </a:r>
            <a:r>
              <a:rPr sz="1400" spc="-9" dirty="0">
                <a:latin typeface="Microsoft Sans Serif"/>
                <a:cs typeface="Microsoft Sans Serif"/>
              </a:rPr>
              <a:t> </a:t>
            </a:r>
            <a:r>
              <a:rPr sz="1400" dirty="0">
                <a:latin typeface="Microsoft Sans Serif"/>
                <a:cs typeface="Microsoft Sans Serif"/>
              </a:rPr>
              <a:t>you</a:t>
            </a:r>
            <a:r>
              <a:rPr sz="1400" spc="-9" dirty="0">
                <a:latin typeface="Microsoft Sans Serif"/>
                <a:cs typeface="Microsoft Sans Serif"/>
              </a:rPr>
              <a:t> </a:t>
            </a:r>
            <a:r>
              <a:rPr sz="1400" spc="66" dirty="0">
                <a:latin typeface="Microsoft Sans Serif"/>
                <a:cs typeface="Microsoft Sans Serif"/>
              </a:rPr>
              <a:t>put</a:t>
            </a:r>
            <a:r>
              <a:rPr sz="1400" spc="-9" dirty="0">
                <a:latin typeface="Microsoft Sans Serif"/>
                <a:cs typeface="Microsoft Sans Serif"/>
              </a:rPr>
              <a:t> </a:t>
            </a:r>
            <a:r>
              <a:rPr sz="1400" dirty="0">
                <a:latin typeface="Microsoft Sans Serif"/>
                <a:cs typeface="Microsoft Sans Serif"/>
              </a:rPr>
              <a:t>on</a:t>
            </a:r>
            <a:r>
              <a:rPr sz="1400" spc="-4" dirty="0">
                <a:latin typeface="Microsoft Sans Serif"/>
                <a:cs typeface="Microsoft Sans Serif"/>
              </a:rPr>
              <a:t> </a:t>
            </a:r>
            <a:r>
              <a:rPr sz="1400" spc="-18" dirty="0">
                <a:latin typeface="Microsoft Sans Serif"/>
                <a:cs typeface="Microsoft Sans Serif"/>
              </a:rPr>
              <a:t>your </a:t>
            </a:r>
            <a:r>
              <a:rPr sz="1400" dirty="0">
                <a:latin typeface="Microsoft Sans Serif"/>
                <a:cs typeface="Microsoft Sans Serif"/>
              </a:rPr>
              <a:t>plate.</a:t>
            </a:r>
            <a:r>
              <a:rPr sz="1400" spc="75" dirty="0">
                <a:latin typeface="Microsoft Sans Serif"/>
                <a:cs typeface="Microsoft Sans Serif"/>
              </a:rPr>
              <a:t> </a:t>
            </a:r>
            <a:r>
              <a:rPr sz="1400" spc="-66" dirty="0">
                <a:latin typeface="Microsoft Sans Serif"/>
                <a:cs typeface="Microsoft Sans Serif"/>
              </a:rPr>
              <a:t>See</a:t>
            </a:r>
            <a:r>
              <a:rPr sz="1400" spc="79" dirty="0">
                <a:latin typeface="Microsoft Sans Serif"/>
                <a:cs typeface="Microsoft Sans Serif"/>
              </a:rPr>
              <a:t> </a:t>
            </a:r>
            <a:r>
              <a:rPr sz="1400" spc="53" dirty="0">
                <a:latin typeface="Microsoft Sans Serif"/>
                <a:cs typeface="Microsoft Sans Serif"/>
              </a:rPr>
              <a:t>the</a:t>
            </a:r>
            <a:r>
              <a:rPr sz="1400" spc="79" dirty="0">
                <a:latin typeface="Microsoft Sans Serif"/>
                <a:cs typeface="Microsoft Sans Serif"/>
              </a:rPr>
              <a:t> </a:t>
            </a:r>
            <a:r>
              <a:rPr sz="1400" dirty="0">
                <a:latin typeface="Microsoft Sans Serif"/>
                <a:cs typeface="Microsoft Sans Serif"/>
              </a:rPr>
              <a:t>Perfect</a:t>
            </a:r>
            <a:r>
              <a:rPr sz="1400" spc="79" dirty="0">
                <a:latin typeface="Microsoft Sans Serif"/>
                <a:cs typeface="Microsoft Sans Serif"/>
              </a:rPr>
              <a:t> </a:t>
            </a:r>
            <a:r>
              <a:rPr sz="1400" dirty="0">
                <a:latin typeface="Microsoft Sans Serif"/>
                <a:cs typeface="Microsoft Sans Serif"/>
              </a:rPr>
              <a:t>Portion</a:t>
            </a:r>
            <a:r>
              <a:rPr sz="1400" spc="79" dirty="0">
                <a:latin typeface="Microsoft Sans Serif"/>
                <a:cs typeface="Microsoft Sans Serif"/>
              </a:rPr>
              <a:t> </a:t>
            </a:r>
            <a:r>
              <a:rPr lang="en-US" sz="1400" spc="-9" dirty="0">
                <a:latin typeface="Microsoft Sans Serif"/>
                <a:cs typeface="Microsoft Sans Serif"/>
              </a:rPr>
              <a:t>slide</a:t>
            </a:r>
            <a:r>
              <a:rPr sz="1400" spc="-9" dirty="0">
                <a:latin typeface="Microsoft Sans Serif"/>
                <a:cs typeface="Microsoft Sans Serif"/>
              </a:rPr>
              <a:t>.</a:t>
            </a:r>
            <a:r>
              <a:rPr lang="en-US" sz="1400" spc="-71" dirty="0">
                <a:latin typeface="Microsoft Sans Serif"/>
                <a:cs typeface="Microsoft Sans Serif"/>
              </a:rPr>
              <a:t> </a:t>
            </a:r>
          </a:p>
          <a:p>
            <a:pPr marL="296411" marR="4483" indent="-285765">
              <a:lnSpc>
                <a:spcPct val="119100"/>
              </a:lnSpc>
              <a:spcBef>
                <a:spcPts val="88"/>
              </a:spcBef>
            </a:pPr>
            <a:endParaRPr lang="en-US" sz="1400" spc="-71" dirty="0">
              <a:latin typeface="Microsoft Sans Serif"/>
              <a:cs typeface="Microsoft Sans Serif"/>
            </a:endParaRPr>
          </a:p>
          <a:p>
            <a:pPr marL="296411" marR="4483" indent="-285765">
              <a:lnSpc>
                <a:spcPct val="119100"/>
              </a:lnSpc>
              <a:spcBef>
                <a:spcPts val="88"/>
              </a:spcBef>
            </a:pPr>
            <a:r>
              <a:rPr lang="en-US" sz="1400" spc="-71" dirty="0">
                <a:latin typeface="Microsoft Sans Serif"/>
                <a:cs typeface="Microsoft Sans Serif"/>
              </a:rPr>
              <a:t>Replace</a:t>
            </a:r>
            <a:r>
              <a:rPr lang="en-US" sz="1400" spc="-22" dirty="0">
                <a:latin typeface="Microsoft Sans Serif"/>
                <a:cs typeface="Microsoft Sans Serif"/>
              </a:rPr>
              <a:t> </a:t>
            </a:r>
            <a:r>
              <a:rPr lang="en-US" sz="1400" dirty="0">
                <a:latin typeface="Microsoft Sans Serif"/>
                <a:cs typeface="Microsoft Sans Serif"/>
              </a:rPr>
              <a:t>junk</a:t>
            </a:r>
            <a:r>
              <a:rPr lang="en-US" sz="1400" spc="-18" dirty="0">
                <a:latin typeface="Microsoft Sans Serif"/>
                <a:cs typeface="Microsoft Sans Serif"/>
              </a:rPr>
              <a:t> </a:t>
            </a:r>
            <a:r>
              <a:rPr lang="en-US" sz="1400" spc="57" dirty="0">
                <a:latin typeface="Microsoft Sans Serif"/>
                <a:cs typeface="Microsoft Sans Serif"/>
              </a:rPr>
              <a:t>food</a:t>
            </a:r>
            <a:r>
              <a:rPr lang="en-US" sz="1400" spc="-18" dirty="0">
                <a:latin typeface="Microsoft Sans Serif"/>
                <a:cs typeface="Microsoft Sans Serif"/>
              </a:rPr>
              <a:t> </a:t>
            </a:r>
            <a:r>
              <a:rPr lang="en-US" sz="1400" dirty="0">
                <a:latin typeface="Microsoft Sans Serif"/>
                <a:cs typeface="Microsoft Sans Serif"/>
              </a:rPr>
              <a:t>like</a:t>
            </a:r>
            <a:r>
              <a:rPr lang="en-US" sz="1400" spc="-22" dirty="0">
                <a:latin typeface="Microsoft Sans Serif"/>
                <a:cs typeface="Microsoft Sans Serif"/>
              </a:rPr>
              <a:t> </a:t>
            </a:r>
            <a:r>
              <a:rPr lang="en-US" sz="1400" dirty="0">
                <a:latin typeface="Microsoft Sans Serif"/>
                <a:cs typeface="Microsoft Sans Serif"/>
              </a:rPr>
              <a:t>desserts,</a:t>
            </a:r>
            <a:r>
              <a:rPr lang="en-US" sz="1400" spc="-18" dirty="0">
                <a:latin typeface="Microsoft Sans Serif"/>
                <a:cs typeface="Microsoft Sans Serif"/>
              </a:rPr>
              <a:t> </a:t>
            </a:r>
            <a:r>
              <a:rPr lang="en-US" sz="1400" dirty="0">
                <a:latin typeface="Microsoft Sans Serif"/>
                <a:cs typeface="Microsoft Sans Serif"/>
              </a:rPr>
              <a:t>chips</a:t>
            </a:r>
            <a:r>
              <a:rPr lang="en-US" sz="1400" spc="-18" dirty="0">
                <a:latin typeface="Microsoft Sans Serif"/>
                <a:cs typeface="Microsoft Sans Serif"/>
              </a:rPr>
              <a:t> </a:t>
            </a:r>
            <a:r>
              <a:rPr lang="en-US" sz="1400" dirty="0">
                <a:latin typeface="Microsoft Sans Serif"/>
                <a:cs typeface="Microsoft Sans Serif"/>
              </a:rPr>
              <a:t>and</a:t>
            </a:r>
            <a:r>
              <a:rPr lang="en-US" sz="1400" spc="-22" dirty="0">
                <a:latin typeface="Microsoft Sans Serif"/>
                <a:cs typeface="Microsoft Sans Serif"/>
              </a:rPr>
              <a:t> </a:t>
            </a:r>
            <a:r>
              <a:rPr lang="en-US" sz="1400" spc="-9" dirty="0">
                <a:latin typeface="Microsoft Sans Serif"/>
                <a:cs typeface="Microsoft Sans Serif"/>
              </a:rPr>
              <a:t>sodas </a:t>
            </a:r>
            <a:r>
              <a:rPr lang="en-US" sz="1400" spc="75" dirty="0">
                <a:latin typeface="Microsoft Sans Serif"/>
                <a:cs typeface="Microsoft Sans Serif"/>
              </a:rPr>
              <a:t>with delicious healthy choices.</a:t>
            </a:r>
          </a:p>
          <a:p>
            <a:pPr marL="296411" marR="4483" indent="-285765">
              <a:lnSpc>
                <a:spcPct val="119100"/>
              </a:lnSpc>
              <a:spcBef>
                <a:spcPts val="88"/>
              </a:spcBef>
            </a:pPr>
            <a:endParaRPr lang="en-US" sz="1400" spc="-9" dirty="0">
              <a:latin typeface="Microsoft Sans Serif"/>
              <a:cs typeface="Microsoft Sans Serif"/>
            </a:endParaRPr>
          </a:p>
          <a:p>
            <a:pPr marL="296411" marR="4483" indent="-285765">
              <a:lnSpc>
                <a:spcPct val="119100"/>
              </a:lnSpc>
              <a:spcBef>
                <a:spcPts val="88"/>
              </a:spcBef>
            </a:pPr>
            <a:r>
              <a:rPr lang="en-US" sz="1400" dirty="0">
                <a:latin typeface="Microsoft Sans Serif"/>
                <a:cs typeface="Microsoft Sans Serif"/>
              </a:rPr>
              <a:t>Add</a:t>
            </a:r>
            <a:r>
              <a:rPr lang="en-US" sz="1400" spc="18" dirty="0">
                <a:latin typeface="Microsoft Sans Serif"/>
                <a:cs typeface="Microsoft Sans Serif"/>
              </a:rPr>
              <a:t> </a:t>
            </a:r>
            <a:r>
              <a:rPr lang="en-US" sz="1400" dirty="0">
                <a:latin typeface="Microsoft Sans Serif"/>
                <a:cs typeface="Microsoft Sans Serif"/>
              </a:rPr>
              <a:t>more</a:t>
            </a:r>
            <a:r>
              <a:rPr lang="en-US" sz="1400" spc="22" dirty="0">
                <a:latin typeface="Microsoft Sans Serif"/>
                <a:cs typeface="Microsoft Sans Serif"/>
              </a:rPr>
              <a:t> </a:t>
            </a:r>
            <a:r>
              <a:rPr lang="en-US" sz="1400" spc="53" dirty="0">
                <a:latin typeface="Microsoft Sans Serif"/>
                <a:cs typeface="Microsoft Sans Serif"/>
              </a:rPr>
              <a:t>fruits</a:t>
            </a:r>
            <a:r>
              <a:rPr lang="en-US" sz="1400" spc="22" dirty="0">
                <a:latin typeface="Microsoft Sans Serif"/>
                <a:cs typeface="Microsoft Sans Serif"/>
              </a:rPr>
              <a:t> </a:t>
            </a:r>
            <a:r>
              <a:rPr lang="en-US" sz="1400" dirty="0">
                <a:latin typeface="Microsoft Sans Serif"/>
                <a:cs typeface="Microsoft Sans Serif"/>
              </a:rPr>
              <a:t>and</a:t>
            </a:r>
            <a:r>
              <a:rPr lang="en-US" sz="1400" spc="22" dirty="0">
                <a:latin typeface="Microsoft Sans Serif"/>
                <a:cs typeface="Microsoft Sans Serif"/>
              </a:rPr>
              <a:t> </a:t>
            </a:r>
            <a:r>
              <a:rPr lang="en-US" sz="1400" dirty="0">
                <a:latin typeface="Microsoft Sans Serif"/>
                <a:cs typeface="Microsoft Sans Serif"/>
              </a:rPr>
              <a:t>vegetables</a:t>
            </a:r>
            <a:r>
              <a:rPr lang="en-US" sz="1400" spc="22" dirty="0">
                <a:latin typeface="Microsoft Sans Serif"/>
                <a:cs typeface="Microsoft Sans Serif"/>
              </a:rPr>
              <a:t> </a:t>
            </a:r>
            <a:r>
              <a:rPr lang="en-US" sz="1400" spc="84" dirty="0">
                <a:latin typeface="Microsoft Sans Serif"/>
                <a:cs typeface="Microsoft Sans Serif"/>
              </a:rPr>
              <a:t>to</a:t>
            </a:r>
            <a:r>
              <a:rPr lang="en-US" sz="1400" spc="22" dirty="0">
                <a:latin typeface="Microsoft Sans Serif"/>
                <a:cs typeface="Microsoft Sans Serif"/>
              </a:rPr>
              <a:t> </a:t>
            </a:r>
            <a:r>
              <a:rPr lang="en-US" sz="1400" dirty="0">
                <a:latin typeface="Microsoft Sans Serif"/>
                <a:cs typeface="Microsoft Sans Serif"/>
              </a:rPr>
              <a:t>your</a:t>
            </a:r>
            <a:r>
              <a:rPr lang="en-US" sz="1400" spc="18" dirty="0">
                <a:latin typeface="Microsoft Sans Serif"/>
                <a:cs typeface="Microsoft Sans Serif"/>
              </a:rPr>
              <a:t> </a:t>
            </a:r>
            <a:r>
              <a:rPr lang="en-US" sz="1400" spc="-9" dirty="0">
                <a:latin typeface="Microsoft Sans Serif"/>
                <a:cs typeface="Microsoft Sans Serif"/>
              </a:rPr>
              <a:t>meals.</a:t>
            </a:r>
            <a:r>
              <a:rPr lang="en-US" sz="1400" dirty="0">
                <a:latin typeface="Microsoft Sans Serif"/>
                <a:cs typeface="Microsoft Sans Serif"/>
              </a:rPr>
              <a:t> Keep</a:t>
            </a:r>
            <a:r>
              <a:rPr lang="en-US" sz="1400" spc="-13" dirty="0">
                <a:latin typeface="Microsoft Sans Serif"/>
                <a:cs typeface="Microsoft Sans Serif"/>
              </a:rPr>
              <a:t> </a:t>
            </a:r>
            <a:r>
              <a:rPr lang="en-US" sz="1400" spc="-31" dirty="0">
                <a:latin typeface="Microsoft Sans Serif"/>
                <a:cs typeface="Microsoft Sans Serif"/>
              </a:rPr>
              <a:t>snacks</a:t>
            </a:r>
            <a:r>
              <a:rPr lang="en-US" sz="1400" spc="-9" dirty="0">
                <a:latin typeface="Microsoft Sans Serif"/>
                <a:cs typeface="Microsoft Sans Serif"/>
              </a:rPr>
              <a:t> </a:t>
            </a:r>
            <a:r>
              <a:rPr lang="en-US" sz="1400" dirty="0">
                <a:latin typeface="Microsoft Sans Serif"/>
                <a:cs typeface="Microsoft Sans Serif"/>
              </a:rPr>
              <a:t>healthy</a:t>
            </a:r>
            <a:r>
              <a:rPr lang="en-US" sz="1400" spc="-13" dirty="0">
                <a:latin typeface="Microsoft Sans Serif"/>
                <a:cs typeface="Microsoft Sans Serif"/>
              </a:rPr>
              <a:t> </a:t>
            </a:r>
            <a:r>
              <a:rPr lang="en-US" sz="1400" dirty="0">
                <a:latin typeface="Microsoft Sans Serif"/>
                <a:cs typeface="Microsoft Sans Serif"/>
              </a:rPr>
              <a:t>and</a:t>
            </a:r>
            <a:r>
              <a:rPr lang="en-US" sz="1400" spc="-9" dirty="0">
                <a:latin typeface="Microsoft Sans Serif"/>
                <a:cs typeface="Microsoft Sans Serif"/>
              </a:rPr>
              <a:t> small</a:t>
            </a:r>
            <a:r>
              <a:rPr lang="en-US" sz="1235" spc="-9" dirty="0">
                <a:solidFill>
                  <a:srgbClr val="EC008C"/>
                </a:solidFill>
                <a:latin typeface="Microsoft Sans Serif"/>
                <a:cs typeface="Microsoft Sans Serif"/>
              </a:rPr>
              <a:t>.</a:t>
            </a:r>
            <a:endParaRPr lang="en-US" sz="1235" dirty="0">
              <a:latin typeface="Microsoft Sans Serif"/>
              <a:cs typeface="Microsoft Sans Serif"/>
            </a:endParaRPr>
          </a:p>
          <a:p>
            <a:pPr marL="296411" marR="4483" indent="-285765">
              <a:lnSpc>
                <a:spcPct val="119100"/>
              </a:lnSpc>
              <a:spcBef>
                <a:spcPts val="88"/>
              </a:spcBef>
            </a:pPr>
            <a:endParaRPr lang="en-US" sz="1400" dirty="0">
              <a:latin typeface="Microsoft Sans Serif"/>
              <a:cs typeface="Microsoft Sans Serif"/>
            </a:endParaRPr>
          </a:p>
          <a:p>
            <a:pPr marL="296411" marR="4483" indent="-285765">
              <a:lnSpc>
                <a:spcPct val="119100"/>
              </a:lnSpc>
              <a:spcBef>
                <a:spcPts val="88"/>
              </a:spcBef>
            </a:pPr>
            <a:endParaRPr sz="1400" dirty="0">
              <a:latin typeface="Microsoft Sans Serif"/>
              <a:cs typeface="Microsoft Sans Serif"/>
            </a:endParaRPr>
          </a:p>
        </p:txBody>
      </p:sp>
      <p:sp>
        <p:nvSpPr>
          <p:cNvPr id="6" name="object 15">
            <a:extLst>
              <a:ext uri="{FF2B5EF4-FFF2-40B4-BE49-F238E27FC236}">
                <a16:creationId xmlns:a16="http://schemas.microsoft.com/office/drawing/2014/main" id="{094F73A0-1DDB-469A-9250-E4C5BD6FB828}"/>
              </a:ext>
            </a:extLst>
          </p:cNvPr>
          <p:cNvSpPr txBox="1"/>
          <p:nvPr/>
        </p:nvSpPr>
        <p:spPr>
          <a:xfrm>
            <a:off x="1587698" y="5462407"/>
            <a:ext cx="3167342" cy="216243"/>
          </a:xfrm>
          <a:prstGeom prst="rect">
            <a:avLst/>
          </a:prstGeom>
        </p:spPr>
        <p:txBody>
          <a:bodyPr vert="horz" wrap="square" lIns="0" tIns="11206" rIns="0" bIns="0" rtlCol="0">
            <a:spAutoFit/>
          </a:bodyPr>
          <a:lstStyle/>
          <a:p>
            <a:pPr marL="835443" marR="4483" indent="-824796">
              <a:lnSpc>
                <a:spcPct val="119100"/>
              </a:lnSpc>
              <a:spcBef>
                <a:spcPts val="88"/>
              </a:spcBef>
            </a:pPr>
            <a:r>
              <a:rPr sz="1235" spc="-9" dirty="0">
                <a:solidFill>
                  <a:srgbClr val="EC008C"/>
                </a:solidFill>
                <a:latin typeface="Microsoft Sans Serif"/>
                <a:cs typeface="Microsoft Sans Serif"/>
              </a:rPr>
              <a:t>.</a:t>
            </a:r>
            <a:endParaRPr sz="1235" dirty="0">
              <a:latin typeface="Microsoft Sans Serif"/>
              <a:cs typeface="Microsoft Sans Serif"/>
            </a:endParaRPr>
          </a:p>
        </p:txBody>
      </p:sp>
    </p:spTree>
    <p:extLst>
      <p:ext uri="{BB962C8B-B14F-4D97-AF65-F5344CB8AC3E}">
        <p14:creationId xmlns:p14="http://schemas.microsoft.com/office/powerpoint/2010/main" val="4201682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06" marR="16249">
              <a:lnSpc>
                <a:spcPct val="113700"/>
              </a:lnSpc>
              <a:spcBef>
                <a:spcPts val="825"/>
              </a:spcBef>
            </a:pPr>
            <a:r>
              <a:rPr lang="en-US" sz="1400" b="1" spc="-35" dirty="0">
                <a:solidFill>
                  <a:srgbClr val="D2232A"/>
                </a:solidFill>
                <a:latin typeface="Microsoft Sans Serif"/>
                <a:cs typeface="Microsoft Sans Serif"/>
              </a:rPr>
              <a:t>Sodas,</a:t>
            </a:r>
            <a:r>
              <a:rPr lang="en-US" sz="1400" b="1" spc="18"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energy</a:t>
            </a:r>
            <a:r>
              <a:rPr lang="en-US" sz="1400" b="1" spc="18"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drinks,</a:t>
            </a:r>
            <a:r>
              <a:rPr lang="en-US" sz="1400" b="1" spc="22"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and</a:t>
            </a:r>
            <a:r>
              <a:rPr lang="en-US" sz="1400" b="1" spc="18"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sports</a:t>
            </a:r>
            <a:r>
              <a:rPr lang="en-US" sz="1400" b="1" spc="22"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drinks</a:t>
            </a:r>
            <a:r>
              <a:rPr lang="en-US" sz="1400" b="1" spc="18" dirty="0">
                <a:solidFill>
                  <a:srgbClr val="D2232A"/>
                </a:solidFill>
                <a:latin typeface="Microsoft Sans Serif"/>
                <a:cs typeface="Microsoft Sans Serif"/>
              </a:rPr>
              <a:t> </a:t>
            </a:r>
            <a:r>
              <a:rPr lang="en-US" sz="1400" b="1" spc="-18" dirty="0">
                <a:solidFill>
                  <a:srgbClr val="D2232A"/>
                </a:solidFill>
                <a:latin typeface="Microsoft Sans Serif"/>
                <a:cs typeface="Microsoft Sans Serif"/>
              </a:rPr>
              <a:t>have</a:t>
            </a:r>
            <a:r>
              <a:rPr lang="en-US" sz="1400" b="1" spc="22"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extra</a:t>
            </a:r>
            <a:r>
              <a:rPr lang="en-US" sz="1400" b="1" spc="18"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sugar</a:t>
            </a:r>
            <a:r>
              <a:rPr lang="en-US" sz="1400" b="1" spc="22" dirty="0">
                <a:solidFill>
                  <a:srgbClr val="D2232A"/>
                </a:solidFill>
                <a:latin typeface="Microsoft Sans Serif"/>
                <a:cs typeface="Microsoft Sans Serif"/>
              </a:rPr>
              <a:t> </a:t>
            </a:r>
            <a:r>
              <a:rPr lang="en-US" sz="1400" b="1" spc="-22" dirty="0">
                <a:solidFill>
                  <a:srgbClr val="D2232A"/>
                </a:solidFill>
                <a:latin typeface="Microsoft Sans Serif"/>
                <a:cs typeface="Microsoft Sans Serif"/>
              </a:rPr>
              <a:t>and </a:t>
            </a:r>
            <a:r>
              <a:rPr lang="en-US" sz="1400" b="1" spc="-18" dirty="0">
                <a:solidFill>
                  <a:srgbClr val="D2232A"/>
                </a:solidFill>
                <a:latin typeface="Microsoft Sans Serif"/>
                <a:cs typeface="Microsoft Sans Serif"/>
              </a:rPr>
              <a:t>can</a:t>
            </a:r>
            <a:r>
              <a:rPr lang="en-US" sz="1400" b="1" spc="-9"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make</a:t>
            </a:r>
            <a:r>
              <a:rPr lang="en-US" sz="1400" b="1" spc="-9"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you</a:t>
            </a:r>
            <a:r>
              <a:rPr lang="en-US" sz="1400" b="1" spc="-4"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gain</a:t>
            </a:r>
            <a:r>
              <a:rPr lang="en-US" sz="1400" b="1" spc="-9"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weight.</a:t>
            </a:r>
            <a:r>
              <a:rPr lang="en-US" sz="1400" b="1" spc="243" dirty="0">
                <a:solidFill>
                  <a:srgbClr val="D2232A"/>
                </a:solidFill>
                <a:latin typeface="Microsoft Sans Serif"/>
                <a:cs typeface="Microsoft Sans Serif"/>
              </a:rPr>
              <a:t> </a:t>
            </a:r>
            <a:r>
              <a:rPr lang="en-US" sz="1400" b="1" spc="-9" dirty="0">
                <a:solidFill>
                  <a:srgbClr val="D2232A"/>
                </a:solidFill>
                <a:latin typeface="Microsoft Sans Serif"/>
                <a:cs typeface="Microsoft Sans Serif"/>
              </a:rPr>
              <a:t>Energy</a:t>
            </a:r>
            <a:r>
              <a:rPr lang="en-US" sz="1400" b="1" spc="-4"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drinks</a:t>
            </a:r>
            <a:r>
              <a:rPr lang="en-US" sz="1400" b="1" spc="-9"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and</a:t>
            </a:r>
            <a:r>
              <a:rPr lang="en-US" sz="1400" b="1" spc="-4"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many</a:t>
            </a:r>
            <a:r>
              <a:rPr lang="en-US" sz="1400" b="1" spc="-9" dirty="0">
                <a:solidFill>
                  <a:srgbClr val="D2232A"/>
                </a:solidFill>
                <a:latin typeface="Microsoft Sans Serif"/>
                <a:cs typeface="Microsoft Sans Serif"/>
              </a:rPr>
              <a:t> </a:t>
            </a:r>
            <a:r>
              <a:rPr lang="en-US" sz="1400" b="1" spc="-18" dirty="0">
                <a:solidFill>
                  <a:srgbClr val="D2232A"/>
                </a:solidFill>
                <a:latin typeface="Microsoft Sans Serif"/>
                <a:cs typeface="Microsoft Sans Serif"/>
              </a:rPr>
              <a:t>sodas</a:t>
            </a:r>
            <a:r>
              <a:rPr lang="en-US" sz="1400" b="1" spc="-4" dirty="0">
                <a:solidFill>
                  <a:srgbClr val="D2232A"/>
                </a:solidFill>
                <a:latin typeface="Microsoft Sans Serif"/>
                <a:cs typeface="Microsoft Sans Serif"/>
              </a:rPr>
              <a:t> </a:t>
            </a:r>
            <a:r>
              <a:rPr lang="en-US" sz="1400" b="1" spc="-18" dirty="0">
                <a:solidFill>
                  <a:srgbClr val="D2232A"/>
                </a:solidFill>
                <a:latin typeface="Microsoft Sans Serif"/>
                <a:cs typeface="Microsoft Sans Serif"/>
              </a:rPr>
              <a:t>also have</a:t>
            </a:r>
            <a:r>
              <a:rPr lang="en-US" sz="1400" b="1" spc="9"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caffeine.</a:t>
            </a:r>
            <a:r>
              <a:rPr lang="en-US" sz="1400" b="1" spc="278"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Caffeine</a:t>
            </a:r>
            <a:r>
              <a:rPr lang="en-US" sz="1400" b="1" spc="9"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does</a:t>
            </a:r>
            <a:r>
              <a:rPr lang="en-US" sz="1400" b="1" spc="13" dirty="0">
                <a:solidFill>
                  <a:srgbClr val="D2232A"/>
                </a:solidFill>
                <a:latin typeface="Microsoft Sans Serif"/>
                <a:cs typeface="Microsoft Sans Serif"/>
              </a:rPr>
              <a:t> </a:t>
            </a:r>
            <a:r>
              <a:rPr lang="en-US" sz="1400" b="1" spc="53" dirty="0">
                <a:solidFill>
                  <a:srgbClr val="D2232A"/>
                </a:solidFill>
                <a:latin typeface="Microsoft Sans Serif"/>
                <a:cs typeface="Microsoft Sans Serif"/>
              </a:rPr>
              <a:t>not</a:t>
            </a:r>
            <a:r>
              <a:rPr lang="en-US" sz="1400" b="1" spc="9"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help</a:t>
            </a:r>
            <a:r>
              <a:rPr lang="en-US" sz="1400" b="1" spc="13"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you</a:t>
            </a:r>
            <a:r>
              <a:rPr lang="en-US" sz="1400" b="1" spc="9"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stay</a:t>
            </a:r>
            <a:r>
              <a:rPr lang="en-US" sz="1400" b="1" spc="13" dirty="0">
                <a:solidFill>
                  <a:srgbClr val="D2232A"/>
                </a:solidFill>
                <a:latin typeface="Microsoft Sans Serif"/>
                <a:cs typeface="Microsoft Sans Serif"/>
              </a:rPr>
              <a:t> </a:t>
            </a:r>
            <a:r>
              <a:rPr lang="en-US" sz="1400" b="1" spc="-9" dirty="0">
                <a:solidFill>
                  <a:srgbClr val="D2232A"/>
                </a:solidFill>
                <a:latin typeface="Microsoft Sans Serif"/>
                <a:cs typeface="Microsoft Sans Serif"/>
              </a:rPr>
              <a:t>hydrated.</a:t>
            </a:r>
            <a:endParaRPr lang="en-US" sz="1400" b="1" dirty="0">
              <a:latin typeface="Microsoft Sans Serif"/>
              <a:cs typeface="Microsoft Sans Serif"/>
            </a:endParaRPr>
          </a:p>
          <a:p>
            <a:pPr>
              <a:lnSpc>
                <a:spcPct val="100000"/>
              </a:lnSpc>
            </a:pPr>
            <a:endParaRPr lang="en-US" sz="1400" b="1" dirty="0">
              <a:latin typeface="Microsoft Sans Serif"/>
              <a:cs typeface="Microsoft Sans Serif"/>
            </a:endParaRPr>
          </a:p>
          <a:p>
            <a:pPr>
              <a:lnSpc>
                <a:spcPct val="100000"/>
              </a:lnSpc>
            </a:pPr>
            <a:endParaRPr lang="en-US" sz="1400" b="1" dirty="0">
              <a:latin typeface="Microsoft Sans Serif"/>
              <a:cs typeface="Microsoft Sans Serif"/>
            </a:endParaRPr>
          </a:p>
          <a:p>
            <a:pPr>
              <a:lnSpc>
                <a:spcPct val="100000"/>
              </a:lnSpc>
            </a:pPr>
            <a:r>
              <a:rPr lang="en-US" sz="1400" b="1" dirty="0">
                <a:solidFill>
                  <a:srgbClr val="FDB714"/>
                </a:solidFill>
                <a:latin typeface="Microsoft Sans Serif"/>
                <a:cs typeface="Microsoft Sans Serif"/>
              </a:rPr>
              <a:t>Low-fat or skim</a:t>
            </a:r>
            <a:r>
              <a:rPr lang="en-US" sz="1400" b="1" spc="4" dirty="0">
                <a:solidFill>
                  <a:srgbClr val="FDB714"/>
                </a:solidFill>
                <a:latin typeface="Microsoft Sans Serif"/>
                <a:cs typeface="Microsoft Sans Serif"/>
              </a:rPr>
              <a:t> </a:t>
            </a:r>
            <a:r>
              <a:rPr lang="en-US" sz="1400" b="1" dirty="0">
                <a:solidFill>
                  <a:srgbClr val="FDB714"/>
                </a:solidFill>
                <a:latin typeface="Microsoft Sans Serif"/>
                <a:cs typeface="Microsoft Sans Serif"/>
              </a:rPr>
              <a:t>milk</a:t>
            </a:r>
            <a:r>
              <a:rPr lang="en-US" sz="1400" b="1" spc="9" dirty="0">
                <a:solidFill>
                  <a:srgbClr val="FDB714"/>
                </a:solidFill>
                <a:latin typeface="Microsoft Sans Serif"/>
                <a:cs typeface="Microsoft Sans Serif"/>
              </a:rPr>
              <a:t> </a:t>
            </a:r>
            <a:r>
              <a:rPr lang="en-US" sz="1400" b="1" dirty="0">
                <a:solidFill>
                  <a:srgbClr val="FDB714"/>
                </a:solidFill>
                <a:latin typeface="Microsoft Sans Serif"/>
                <a:cs typeface="Microsoft Sans Serif"/>
              </a:rPr>
              <a:t>and</a:t>
            </a:r>
            <a:r>
              <a:rPr lang="en-US" sz="1400" b="1" spc="9" dirty="0">
                <a:solidFill>
                  <a:srgbClr val="FDB714"/>
                </a:solidFill>
                <a:latin typeface="Microsoft Sans Serif"/>
                <a:cs typeface="Microsoft Sans Serif"/>
              </a:rPr>
              <a:t> </a:t>
            </a:r>
            <a:r>
              <a:rPr lang="en-US" sz="1400" b="1" dirty="0">
                <a:solidFill>
                  <a:srgbClr val="FDB714"/>
                </a:solidFill>
                <a:latin typeface="Microsoft Sans Serif"/>
                <a:cs typeface="Microsoft Sans Serif"/>
              </a:rPr>
              <a:t>100%</a:t>
            </a:r>
            <a:r>
              <a:rPr lang="en-US" sz="1400" b="1" spc="9" dirty="0">
                <a:solidFill>
                  <a:srgbClr val="FDB714"/>
                </a:solidFill>
                <a:latin typeface="Microsoft Sans Serif"/>
                <a:cs typeface="Microsoft Sans Serif"/>
              </a:rPr>
              <a:t> </a:t>
            </a:r>
            <a:r>
              <a:rPr lang="en-US" sz="1400" b="1" spc="57" dirty="0">
                <a:solidFill>
                  <a:srgbClr val="FDB714"/>
                </a:solidFill>
                <a:latin typeface="Microsoft Sans Serif"/>
                <a:cs typeface="Microsoft Sans Serif"/>
              </a:rPr>
              <a:t>fruit</a:t>
            </a:r>
            <a:r>
              <a:rPr lang="en-US" sz="1400" b="1" spc="4" dirty="0">
                <a:solidFill>
                  <a:srgbClr val="FDB714"/>
                </a:solidFill>
                <a:latin typeface="Microsoft Sans Serif"/>
                <a:cs typeface="Microsoft Sans Serif"/>
              </a:rPr>
              <a:t> </a:t>
            </a:r>
            <a:r>
              <a:rPr lang="en-US" sz="1400" b="1" dirty="0">
                <a:solidFill>
                  <a:srgbClr val="FDB714"/>
                </a:solidFill>
                <a:latin typeface="Microsoft Sans Serif"/>
                <a:cs typeface="Microsoft Sans Serif"/>
              </a:rPr>
              <a:t>juice</a:t>
            </a:r>
            <a:r>
              <a:rPr lang="en-US" sz="1400" b="1" spc="9" dirty="0">
                <a:solidFill>
                  <a:srgbClr val="FDB714"/>
                </a:solidFill>
                <a:latin typeface="Microsoft Sans Serif"/>
                <a:cs typeface="Microsoft Sans Serif"/>
              </a:rPr>
              <a:t> </a:t>
            </a:r>
            <a:r>
              <a:rPr lang="en-US" sz="1400" b="1" dirty="0">
                <a:solidFill>
                  <a:srgbClr val="FDB714"/>
                </a:solidFill>
                <a:latin typeface="Microsoft Sans Serif"/>
                <a:cs typeface="Microsoft Sans Serif"/>
              </a:rPr>
              <a:t>are</a:t>
            </a:r>
            <a:r>
              <a:rPr lang="en-US" sz="1400" b="1" spc="9" dirty="0">
                <a:solidFill>
                  <a:srgbClr val="FDB714"/>
                </a:solidFill>
                <a:latin typeface="Microsoft Sans Serif"/>
                <a:cs typeface="Microsoft Sans Serif"/>
              </a:rPr>
              <a:t> </a:t>
            </a:r>
            <a:r>
              <a:rPr lang="en-US" sz="1400" b="1" dirty="0">
                <a:solidFill>
                  <a:srgbClr val="FDB714"/>
                </a:solidFill>
                <a:latin typeface="Microsoft Sans Serif"/>
                <a:cs typeface="Microsoft Sans Serif"/>
              </a:rPr>
              <a:t>good</a:t>
            </a:r>
            <a:r>
              <a:rPr lang="en-US" sz="1400" b="1" spc="9" dirty="0">
                <a:solidFill>
                  <a:srgbClr val="FDB714"/>
                </a:solidFill>
                <a:latin typeface="Microsoft Sans Serif"/>
                <a:cs typeface="Microsoft Sans Serif"/>
              </a:rPr>
              <a:t> </a:t>
            </a:r>
            <a:r>
              <a:rPr lang="en-US" sz="1400" b="1" spc="-9" dirty="0">
                <a:solidFill>
                  <a:srgbClr val="FDB714"/>
                </a:solidFill>
                <a:latin typeface="Microsoft Sans Serif"/>
                <a:cs typeface="Microsoft Sans Serif"/>
              </a:rPr>
              <a:t>choices</a:t>
            </a:r>
            <a:r>
              <a:rPr lang="en-US" sz="1400" b="1" spc="4" dirty="0">
                <a:solidFill>
                  <a:srgbClr val="FDB714"/>
                </a:solidFill>
                <a:latin typeface="Microsoft Sans Serif"/>
                <a:cs typeface="Microsoft Sans Serif"/>
              </a:rPr>
              <a:t> </a:t>
            </a:r>
            <a:r>
              <a:rPr lang="en-US" sz="1400" b="1" spc="49" dirty="0">
                <a:solidFill>
                  <a:srgbClr val="FDB714"/>
                </a:solidFill>
                <a:latin typeface="Microsoft Sans Serif"/>
                <a:cs typeface="Microsoft Sans Serif"/>
              </a:rPr>
              <a:t>with</a:t>
            </a:r>
            <a:r>
              <a:rPr lang="en-US" sz="1400" b="1" spc="9" dirty="0">
                <a:solidFill>
                  <a:srgbClr val="FDB714"/>
                </a:solidFill>
                <a:latin typeface="Microsoft Sans Serif"/>
                <a:cs typeface="Microsoft Sans Serif"/>
              </a:rPr>
              <a:t> </a:t>
            </a:r>
            <a:r>
              <a:rPr lang="en-US" sz="1400" b="1" spc="-9" dirty="0">
                <a:solidFill>
                  <a:srgbClr val="FDB714"/>
                </a:solidFill>
                <a:latin typeface="Microsoft Sans Serif"/>
                <a:cs typeface="Microsoft Sans Serif"/>
              </a:rPr>
              <a:t>meals. </a:t>
            </a:r>
            <a:r>
              <a:rPr lang="en-US" sz="1400" b="1" dirty="0">
                <a:solidFill>
                  <a:srgbClr val="FDB714"/>
                </a:solidFill>
                <a:latin typeface="Microsoft Sans Serif"/>
                <a:cs typeface="Microsoft Sans Serif"/>
              </a:rPr>
              <a:t>Keep</a:t>
            </a:r>
            <a:r>
              <a:rPr lang="en-US" sz="1400" b="1" spc="-4" dirty="0">
                <a:solidFill>
                  <a:srgbClr val="FDB714"/>
                </a:solidFill>
                <a:latin typeface="Microsoft Sans Serif"/>
                <a:cs typeface="Microsoft Sans Serif"/>
              </a:rPr>
              <a:t> </a:t>
            </a:r>
            <a:r>
              <a:rPr lang="en-US" sz="1400" b="1" dirty="0">
                <a:solidFill>
                  <a:srgbClr val="FDB714"/>
                </a:solidFill>
                <a:latin typeface="Microsoft Sans Serif"/>
                <a:cs typeface="Microsoft Sans Serif"/>
              </a:rPr>
              <a:t>serving</a:t>
            </a:r>
            <a:r>
              <a:rPr lang="en-US" sz="1400" b="1" spc="-4" dirty="0">
                <a:solidFill>
                  <a:srgbClr val="FDB714"/>
                </a:solidFill>
                <a:latin typeface="Microsoft Sans Serif"/>
                <a:cs typeface="Microsoft Sans Serif"/>
              </a:rPr>
              <a:t> </a:t>
            </a:r>
            <a:r>
              <a:rPr lang="en-US" sz="1400" b="1" spc="-26" dirty="0">
                <a:solidFill>
                  <a:srgbClr val="FDB714"/>
                </a:solidFill>
                <a:latin typeface="Microsoft Sans Serif"/>
                <a:cs typeface="Microsoft Sans Serif"/>
              </a:rPr>
              <a:t>sizes</a:t>
            </a:r>
            <a:r>
              <a:rPr lang="en-US" sz="1400" b="1" spc="-4" dirty="0">
                <a:solidFill>
                  <a:srgbClr val="FDB714"/>
                </a:solidFill>
                <a:latin typeface="Microsoft Sans Serif"/>
                <a:cs typeface="Microsoft Sans Serif"/>
              </a:rPr>
              <a:t> </a:t>
            </a:r>
            <a:r>
              <a:rPr lang="en-US" sz="1400" b="1" dirty="0">
                <a:solidFill>
                  <a:srgbClr val="FDB714"/>
                </a:solidFill>
                <a:latin typeface="Microsoft Sans Serif"/>
                <a:cs typeface="Microsoft Sans Serif"/>
              </a:rPr>
              <a:t>small. Aim for 3</a:t>
            </a:r>
            <a:r>
              <a:rPr lang="en-US" sz="1400" b="1" spc="-4" dirty="0">
                <a:solidFill>
                  <a:srgbClr val="FDB714"/>
                </a:solidFill>
                <a:latin typeface="Microsoft Sans Serif"/>
                <a:cs typeface="Microsoft Sans Serif"/>
              </a:rPr>
              <a:t> </a:t>
            </a:r>
            <a:r>
              <a:rPr lang="en-US" sz="1400" b="1" spc="-9" dirty="0">
                <a:solidFill>
                  <a:srgbClr val="FDB714"/>
                </a:solidFill>
                <a:latin typeface="Microsoft Sans Serif"/>
                <a:cs typeface="Microsoft Sans Serif"/>
              </a:rPr>
              <a:t>cups</a:t>
            </a:r>
            <a:r>
              <a:rPr lang="en-US" sz="1400" b="1" spc="-4" dirty="0">
                <a:solidFill>
                  <a:srgbClr val="FDB714"/>
                </a:solidFill>
                <a:latin typeface="Microsoft Sans Serif"/>
                <a:cs typeface="Microsoft Sans Serif"/>
              </a:rPr>
              <a:t> </a:t>
            </a:r>
            <a:r>
              <a:rPr lang="en-US" sz="1400" b="1" spc="66" dirty="0">
                <a:solidFill>
                  <a:srgbClr val="FDB714"/>
                </a:solidFill>
                <a:latin typeface="Microsoft Sans Serif"/>
                <a:cs typeface="Microsoft Sans Serif"/>
              </a:rPr>
              <a:t>of</a:t>
            </a:r>
            <a:r>
              <a:rPr lang="en-US" sz="1400" b="1" dirty="0">
                <a:solidFill>
                  <a:srgbClr val="FDB714"/>
                </a:solidFill>
                <a:latin typeface="Microsoft Sans Serif"/>
                <a:cs typeface="Microsoft Sans Serif"/>
              </a:rPr>
              <a:t> milk</a:t>
            </a:r>
            <a:r>
              <a:rPr lang="en-US" sz="1400" b="1" spc="-4" dirty="0">
                <a:solidFill>
                  <a:srgbClr val="FDB714"/>
                </a:solidFill>
                <a:latin typeface="Microsoft Sans Serif"/>
                <a:cs typeface="Microsoft Sans Serif"/>
              </a:rPr>
              <a:t> </a:t>
            </a:r>
            <a:r>
              <a:rPr lang="en-US" sz="1400" b="1" dirty="0">
                <a:solidFill>
                  <a:srgbClr val="FDB714"/>
                </a:solidFill>
                <a:latin typeface="Microsoft Sans Serif"/>
                <a:cs typeface="Microsoft Sans Serif"/>
              </a:rPr>
              <a:t>and</a:t>
            </a:r>
            <a:r>
              <a:rPr lang="en-US" sz="1400" b="1" spc="-4" dirty="0">
                <a:solidFill>
                  <a:srgbClr val="FDB714"/>
                </a:solidFill>
                <a:latin typeface="Microsoft Sans Serif"/>
                <a:cs typeface="Microsoft Sans Serif"/>
              </a:rPr>
              <a:t> no more than</a:t>
            </a:r>
            <a:r>
              <a:rPr lang="en-US" sz="1400" b="1" spc="-44" dirty="0">
                <a:solidFill>
                  <a:srgbClr val="FDB714"/>
                </a:solidFill>
                <a:latin typeface="Microsoft Sans Serif"/>
                <a:cs typeface="Microsoft Sans Serif"/>
              </a:rPr>
              <a:t>1 </a:t>
            </a:r>
            <a:r>
              <a:rPr lang="en-US" sz="1400" b="1" dirty="0">
                <a:solidFill>
                  <a:srgbClr val="FDB714"/>
                </a:solidFill>
                <a:latin typeface="Microsoft Sans Serif"/>
                <a:cs typeface="Microsoft Sans Serif"/>
              </a:rPr>
              <a:t>cup</a:t>
            </a:r>
            <a:r>
              <a:rPr lang="en-US" sz="1400" b="1" spc="-9" dirty="0">
                <a:solidFill>
                  <a:srgbClr val="FDB714"/>
                </a:solidFill>
                <a:latin typeface="Microsoft Sans Serif"/>
                <a:cs typeface="Microsoft Sans Serif"/>
              </a:rPr>
              <a:t> </a:t>
            </a:r>
            <a:r>
              <a:rPr lang="en-US" sz="1400" b="1" spc="66" dirty="0">
                <a:solidFill>
                  <a:srgbClr val="FDB714"/>
                </a:solidFill>
                <a:latin typeface="Microsoft Sans Serif"/>
                <a:cs typeface="Microsoft Sans Serif"/>
              </a:rPr>
              <a:t>of</a:t>
            </a:r>
            <a:r>
              <a:rPr lang="en-US" sz="1400" b="1" spc="-9" dirty="0">
                <a:solidFill>
                  <a:srgbClr val="FDB714"/>
                </a:solidFill>
                <a:latin typeface="Microsoft Sans Serif"/>
                <a:cs typeface="Microsoft Sans Serif"/>
              </a:rPr>
              <a:t> </a:t>
            </a:r>
            <a:r>
              <a:rPr lang="en-US" sz="1400" b="1" dirty="0">
                <a:solidFill>
                  <a:srgbClr val="FDB714"/>
                </a:solidFill>
                <a:latin typeface="Microsoft Sans Serif"/>
                <a:cs typeface="Microsoft Sans Serif"/>
              </a:rPr>
              <a:t>juice</a:t>
            </a:r>
            <a:r>
              <a:rPr lang="en-US" sz="1400" b="1" spc="-9" dirty="0">
                <a:solidFill>
                  <a:srgbClr val="FDB714"/>
                </a:solidFill>
                <a:latin typeface="Microsoft Sans Serif"/>
                <a:cs typeface="Microsoft Sans Serif"/>
              </a:rPr>
              <a:t> </a:t>
            </a:r>
            <a:r>
              <a:rPr lang="en-US" sz="1400" b="1" dirty="0">
                <a:solidFill>
                  <a:srgbClr val="FDB714"/>
                </a:solidFill>
                <a:latin typeface="Microsoft Sans Serif"/>
                <a:cs typeface="Microsoft Sans Serif"/>
              </a:rPr>
              <a:t>per</a:t>
            </a:r>
            <a:r>
              <a:rPr lang="en-US" sz="1400" b="1" spc="-9" dirty="0">
                <a:solidFill>
                  <a:srgbClr val="FDB714"/>
                </a:solidFill>
                <a:latin typeface="Microsoft Sans Serif"/>
                <a:cs typeface="Microsoft Sans Serif"/>
              </a:rPr>
              <a:t> </a:t>
            </a:r>
            <a:r>
              <a:rPr lang="en-US" sz="1400" b="1" spc="-18" dirty="0">
                <a:solidFill>
                  <a:srgbClr val="FDB714"/>
                </a:solidFill>
                <a:latin typeface="Microsoft Sans Serif"/>
                <a:cs typeface="Microsoft Sans Serif"/>
              </a:rPr>
              <a:t>day</a:t>
            </a:r>
          </a:p>
          <a:p>
            <a:pPr>
              <a:lnSpc>
                <a:spcPct val="100000"/>
              </a:lnSpc>
            </a:pPr>
            <a:endParaRPr lang="en-US" sz="1400" b="1" spc="-18" dirty="0">
              <a:solidFill>
                <a:srgbClr val="FDB714"/>
              </a:solidFill>
              <a:latin typeface="Microsoft Sans Serif"/>
              <a:cs typeface="Microsoft Sans Serif"/>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2BB673"/>
                </a:solidFill>
                <a:latin typeface="Microsoft Sans Serif"/>
                <a:cs typeface="Microsoft Sans Serif"/>
              </a:rPr>
              <a:t>Drink</a:t>
            </a:r>
            <a:r>
              <a:rPr lang="en-US" sz="1400" b="1" spc="31" dirty="0">
                <a:solidFill>
                  <a:srgbClr val="2BB673"/>
                </a:solidFill>
                <a:latin typeface="Microsoft Sans Serif"/>
                <a:cs typeface="Microsoft Sans Serif"/>
              </a:rPr>
              <a:t> </a:t>
            </a:r>
            <a:r>
              <a:rPr lang="en-US" sz="1400" b="1" dirty="0">
                <a:solidFill>
                  <a:srgbClr val="2BB673"/>
                </a:solidFill>
                <a:latin typeface="Microsoft Sans Serif"/>
                <a:cs typeface="Microsoft Sans Serif"/>
              </a:rPr>
              <a:t>water</a:t>
            </a:r>
            <a:r>
              <a:rPr lang="en-US" sz="1400" b="1" spc="31" dirty="0">
                <a:solidFill>
                  <a:srgbClr val="2BB673"/>
                </a:solidFill>
                <a:latin typeface="Microsoft Sans Serif"/>
                <a:cs typeface="Microsoft Sans Serif"/>
              </a:rPr>
              <a:t> </a:t>
            </a:r>
            <a:r>
              <a:rPr lang="en-US" sz="1400" b="1" dirty="0">
                <a:solidFill>
                  <a:srgbClr val="2BB673"/>
                </a:solidFill>
                <a:latin typeface="Microsoft Sans Serif"/>
                <a:cs typeface="Microsoft Sans Serif"/>
              </a:rPr>
              <a:t>throughout the</a:t>
            </a:r>
            <a:r>
              <a:rPr lang="en-US" sz="1400" b="1" spc="35" dirty="0">
                <a:solidFill>
                  <a:srgbClr val="2BB673"/>
                </a:solidFill>
                <a:latin typeface="Microsoft Sans Serif"/>
                <a:cs typeface="Microsoft Sans Serif"/>
              </a:rPr>
              <a:t> </a:t>
            </a:r>
            <a:r>
              <a:rPr lang="en-US" sz="1400" b="1" spc="-9" dirty="0">
                <a:solidFill>
                  <a:srgbClr val="2BB673"/>
                </a:solidFill>
                <a:latin typeface="Microsoft Sans Serif"/>
                <a:cs typeface="Microsoft Sans Serif"/>
              </a:rPr>
              <a:t>day!</a:t>
            </a:r>
            <a:r>
              <a:rPr lang="en-US" sz="1400" b="1" spc="31" dirty="0">
                <a:solidFill>
                  <a:srgbClr val="2BB673"/>
                </a:solidFill>
                <a:latin typeface="Microsoft Sans Serif"/>
                <a:cs typeface="Microsoft Sans Serif"/>
              </a:rPr>
              <a:t> </a:t>
            </a:r>
            <a:r>
              <a:rPr lang="en-US" sz="1400" b="1" spc="44" dirty="0">
                <a:solidFill>
                  <a:srgbClr val="2BB673"/>
                </a:solidFill>
                <a:latin typeface="Microsoft Sans Serif"/>
                <a:cs typeface="Microsoft Sans Serif"/>
              </a:rPr>
              <a:t>If</a:t>
            </a:r>
            <a:r>
              <a:rPr lang="en-US" sz="1400" b="1" spc="35" dirty="0">
                <a:solidFill>
                  <a:srgbClr val="2BB673"/>
                </a:solidFill>
                <a:latin typeface="Microsoft Sans Serif"/>
                <a:cs typeface="Microsoft Sans Serif"/>
              </a:rPr>
              <a:t> </a:t>
            </a:r>
            <a:r>
              <a:rPr lang="en-US" sz="1400" b="1" dirty="0">
                <a:solidFill>
                  <a:srgbClr val="2BB673"/>
                </a:solidFill>
                <a:latin typeface="Microsoft Sans Serif"/>
                <a:cs typeface="Microsoft Sans Serif"/>
              </a:rPr>
              <a:t>you</a:t>
            </a:r>
            <a:r>
              <a:rPr lang="en-US" sz="1400" b="1" spc="31" dirty="0">
                <a:solidFill>
                  <a:srgbClr val="2BB673"/>
                </a:solidFill>
                <a:latin typeface="Microsoft Sans Serif"/>
                <a:cs typeface="Microsoft Sans Serif"/>
              </a:rPr>
              <a:t> </a:t>
            </a:r>
            <a:r>
              <a:rPr lang="en-US" sz="1400" b="1" dirty="0">
                <a:solidFill>
                  <a:srgbClr val="2BB673"/>
                </a:solidFill>
                <a:latin typeface="Microsoft Sans Serif"/>
                <a:cs typeface="Microsoft Sans Serif"/>
              </a:rPr>
              <a:t>like</a:t>
            </a:r>
            <a:r>
              <a:rPr lang="en-US" sz="1400" b="1" spc="35" dirty="0">
                <a:solidFill>
                  <a:srgbClr val="2BB673"/>
                </a:solidFill>
                <a:latin typeface="Microsoft Sans Serif"/>
                <a:cs typeface="Microsoft Sans Serif"/>
              </a:rPr>
              <a:t> </a:t>
            </a:r>
            <a:r>
              <a:rPr lang="en-US" sz="1400" b="1" dirty="0">
                <a:solidFill>
                  <a:srgbClr val="2BB673"/>
                </a:solidFill>
                <a:latin typeface="Microsoft Sans Serif"/>
                <a:cs typeface="Microsoft Sans Serif"/>
              </a:rPr>
              <a:t>flavored</a:t>
            </a:r>
            <a:r>
              <a:rPr lang="en-US" sz="1400" b="1" spc="31" dirty="0">
                <a:solidFill>
                  <a:srgbClr val="2BB673"/>
                </a:solidFill>
                <a:latin typeface="Microsoft Sans Serif"/>
                <a:cs typeface="Microsoft Sans Serif"/>
              </a:rPr>
              <a:t> </a:t>
            </a:r>
            <a:r>
              <a:rPr lang="en-US" sz="1400" b="1" dirty="0">
                <a:solidFill>
                  <a:srgbClr val="2BB673"/>
                </a:solidFill>
                <a:latin typeface="Microsoft Sans Serif"/>
                <a:cs typeface="Microsoft Sans Serif"/>
              </a:rPr>
              <a:t>drinks,</a:t>
            </a:r>
            <a:r>
              <a:rPr lang="en-US" sz="1400" b="1" spc="35" dirty="0">
                <a:solidFill>
                  <a:srgbClr val="2BB673"/>
                </a:solidFill>
                <a:latin typeface="Microsoft Sans Serif"/>
                <a:cs typeface="Microsoft Sans Serif"/>
              </a:rPr>
              <a:t> </a:t>
            </a:r>
            <a:r>
              <a:rPr lang="en-US" sz="1400" b="1" spc="57" dirty="0">
                <a:solidFill>
                  <a:srgbClr val="2BB673"/>
                </a:solidFill>
                <a:latin typeface="Microsoft Sans Serif"/>
                <a:cs typeface="Microsoft Sans Serif"/>
              </a:rPr>
              <a:t>try</a:t>
            </a:r>
            <a:r>
              <a:rPr lang="en-US" sz="1400" b="1" spc="31" dirty="0">
                <a:solidFill>
                  <a:srgbClr val="2BB673"/>
                </a:solidFill>
                <a:latin typeface="Microsoft Sans Serif"/>
                <a:cs typeface="Microsoft Sans Serif"/>
              </a:rPr>
              <a:t> </a:t>
            </a:r>
            <a:r>
              <a:rPr lang="en-US" sz="1400" b="1" spc="-9" dirty="0">
                <a:solidFill>
                  <a:srgbClr val="2BB673"/>
                </a:solidFill>
                <a:latin typeface="Microsoft Sans Serif"/>
                <a:cs typeface="Microsoft Sans Serif"/>
              </a:rPr>
              <a:t>sparkling </a:t>
            </a:r>
            <a:r>
              <a:rPr lang="en-US" sz="1400" b="1" dirty="0">
                <a:solidFill>
                  <a:srgbClr val="2BB673"/>
                </a:solidFill>
                <a:latin typeface="Microsoft Sans Serif"/>
                <a:cs typeface="Microsoft Sans Serif"/>
              </a:rPr>
              <a:t>water</a:t>
            </a:r>
            <a:r>
              <a:rPr lang="en-US" sz="1400" b="1" spc="26" dirty="0">
                <a:solidFill>
                  <a:srgbClr val="2BB673"/>
                </a:solidFill>
                <a:latin typeface="Microsoft Sans Serif"/>
                <a:cs typeface="Microsoft Sans Serif"/>
              </a:rPr>
              <a:t> </a:t>
            </a:r>
            <a:r>
              <a:rPr lang="en-US" sz="1400" b="1" dirty="0">
                <a:solidFill>
                  <a:srgbClr val="2BB673"/>
                </a:solidFill>
                <a:latin typeface="Microsoft Sans Serif"/>
                <a:cs typeface="Microsoft Sans Serif"/>
              </a:rPr>
              <a:t>or</a:t>
            </a:r>
            <a:r>
              <a:rPr lang="en-US" sz="1400" b="1" spc="31" dirty="0">
                <a:solidFill>
                  <a:srgbClr val="2BB673"/>
                </a:solidFill>
                <a:latin typeface="Microsoft Sans Serif"/>
                <a:cs typeface="Microsoft Sans Serif"/>
              </a:rPr>
              <a:t> </a:t>
            </a:r>
            <a:r>
              <a:rPr lang="en-US" sz="1400" b="1" dirty="0">
                <a:solidFill>
                  <a:srgbClr val="2BB673"/>
                </a:solidFill>
                <a:latin typeface="Microsoft Sans Serif"/>
                <a:cs typeface="Microsoft Sans Serif"/>
              </a:rPr>
              <a:t>add</a:t>
            </a:r>
            <a:r>
              <a:rPr lang="en-US" sz="1400" b="1" spc="31" dirty="0">
                <a:solidFill>
                  <a:srgbClr val="2BB673"/>
                </a:solidFill>
                <a:latin typeface="Microsoft Sans Serif"/>
                <a:cs typeface="Microsoft Sans Serif"/>
              </a:rPr>
              <a:t> </a:t>
            </a:r>
            <a:r>
              <a:rPr lang="en-US" sz="1400" b="1" spc="-44" dirty="0">
                <a:solidFill>
                  <a:srgbClr val="2BB673"/>
                </a:solidFill>
                <a:latin typeface="Microsoft Sans Serif"/>
                <a:cs typeface="Microsoft Sans Serif"/>
              </a:rPr>
              <a:t>a</a:t>
            </a:r>
            <a:r>
              <a:rPr lang="en-US" sz="1400" b="1" spc="31" dirty="0">
                <a:solidFill>
                  <a:srgbClr val="2BB673"/>
                </a:solidFill>
                <a:latin typeface="Microsoft Sans Serif"/>
                <a:cs typeface="Microsoft Sans Serif"/>
              </a:rPr>
              <a:t> </a:t>
            </a:r>
            <a:r>
              <a:rPr lang="en-US" sz="1400" b="1" spc="49" dirty="0">
                <a:solidFill>
                  <a:srgbClr val="2BB673"/>
                </a:solidFill>
                <a:latin typeface="Microsoft Sans Serif"/>
                <a:cs typeface="Microsoft Sans Serif"/>
              </a:rPr>
              <a:t>few</a:t>
            </a:r>
            <a:r>
              <a:rPr lang="en-US" sz="1400" b="1" spc="26" dirty="0">
                <a:solidFill>
                  <a:srgbClr val="2BB673"/>
                </a:solidFill>
                <a:latin typeface="Microsoft Sans Serif"/>
                <a:cs typeface="Microsoft Sans Serif"/>
              </a:rPr>
              <a:t> </a:t>
            </a:r>
            <a:r>
              <a:rPr lang="en-US" sz="1400" b="1" dirty="0">
                <a:solidFill>
                  <a:srgbClr val="2BB673"/>
                </a:solidFill>
                <a:latin typeface="Microsoft Sans Serif"/>
                <a:cs typeface="Microsoft Sans Serif"/>
              </a:rPr>
              <a:t>pieces</a:t>
            </a:r>
            <a:r>
              <a:rPr lang="en-US" sz="1400" b="1" spc="31" dirty="0">
                <a:solidFill>
                  <a:srgbClr val="2BB673"/>
                </a:solidFill>
                <a:latin typeface="Microsoft Sans Serif"/>
                <a:cs typeface="Microsoft Sans Serif"/>
              </a:rPr>
              <a:t> </a:t>
            </a:r>
            <a:r>
              <a:rPr lang="en-US" sz="1400" b="1" spc="66" dirty="0">
                <a:solidFill>
                  <a:srgbClr val="2BB673"/>
                </a:solidFill>
                <a:latin typeface="Microsoft Sans Serif"/>
                <a:cs typeface="Microsoft Sans Serif"/>
              </a:rPr>
              <a:t>of</a:t>
            </a:r>
            <a:r>
              <a:rPr lang="en-US" sz="1400" b="1" spc="31" dirty="0">
                <a:solidFill>
                  <a:srgbClr val="2BB673"/>
                </a:solidFill>
                <a:latin typeface="Microsoft Sans Serif"/>
                <a:cs typeface="Microsoft Sans Serif"/>
              </a:rPr>
              <a:t> </a:t>
            </a:r>
            <a:r>
              <a:rPr lang="en-US" sz="1400" b="1" spc="57" dirty="0">
                <a:solidFill>
                  <a:srgbClr val="2BB673"/>
                </a:solidFill>
                <a:latin typeface="Microsoft Sans Serif"/>
                <a:cs typeface="Microsoft Sans Serif"/>
              </a:rPr>
              <a:t>fruit</a:t>
            </a:r>
            <a:r>
              <a:rPr lang="en-US" sz="1400" b="1" spc="31" dirty="0">
                <a:solidFill>
                  <a:srgbClr val="2BB673"/>
                </a:solidFill>
                <a:latin typeface="Microsoft Sans Serif"/>
                <a:cs typeface="Microsoft Sans Serif"/>
              </a:rPr>
              <a:t> </a:t>
            </a:r>
            <a:r>
              <a:rPr lang="en-US" sz="1400" b="1" dirty="0">
                <a:solidFill>
                  <a:srgbClr val="2BB673"/>
                </a:solidFill>
                <a:latin typeface="Microsoft Sans Serif"/>
                <a:cs typeface="Microsoft Sans Serif"/>
              </a:rPr>
              <a:t>into</a:t>
            </a:r>
            <a:r>
              <a:rPr lang="en-US" sz="1400" b="1" spc="31" dirty="0">
                <a:solidFill>
                  <a:srgbClr val="2BB673"/>
                </a:solidFill>
                <a:latin typeface="Microsoft Sans Serif"/>
                <a:cs typeface="Microsoft Sans Serif"/>
              </a:rPr>
              <a:t> </a:t>
            </a:r>
            <a:r>
              <a:rPr lang="en-US" sz="1400" b="1" dirty="0">
                <a:solidFill>
                  <a:srgbClr val="2BB673"/>
                </a:solidFill>
                <a:latin typeface="Microsoft Sans Serif"/>
                <a:cs typeface="Microsoft Sans Serif"/>
              </a:rPr>
              <a:t>your</a:t>
            </a:r>
            <a:r>
              <a:rPr lang="en-US" sz="1400" b="1" spc="26" dirty="0">
                <a:solidFill>
                  <a:srgbClr val="2BB673"/>
                </a:solidFill>
                <a:latin typeface="Microsoft Sans Serif"/>
                <a:cs typeface="Microsoft Sans Serif"/>
              </a:rPr>
              <a:t> </a:t>
            </a:r>
            <a:r>
              <a:rPr lang="en-US" sz="1400" b="1" dirty="0">
                <a:solidFill>
                  <a:srgbClr val="2BB673"/>
                </a:solidFill>
                <a:latin typeface="Microsoft Sans Serif"/>
                <a:cs typeface="Microsoft Sans Serif"/>
              </a:rPr>
              <a:t>water</a:t>
            </a:r>
            <a:r>
              <a:rPr lang="en-US" sz="1400" b="1" spc="31" dirty="0">
                <a:solidFill>
                  <a:srgbClr val="2BB673"/>
                </a:solidFill>
                <a:latin typeface="Microsoft Sans Serif"/>
                <a:cs typeface="Microsoft Sans Serif"/>
              </a:rPr>
              <a:t> </a:t>
            </a:r>
            <a:r>
              <a:rPr lang="en-US" sz="1400" b="1" spc="35" dirty="0">
                <a:solidFill>
                  <a:srgbClr val="2BB673"/>
                </a:solidFill>
                <a:latin typeface="Microsoft Sans Serif"/>
                <a:cs typeface="Microsoft Sans Serif"/>
              </a:rPr>
              <a:t>bottle.</a:t>
            </a:r>
            <a:endParaRPr lang="en-US" sz="1400" b="1" dirty="0">
              <a:latin typeface="Microsoft Sans Serif"/>
              <a:cs typeface="Microsoft Sans Serif"/>
            </a:endParaRPr>
          </a:p>
          <a:p>
            <a:pPr>
              <a:lnSpc>
                <a:spcPct val="100000"/>
              </a:lnSpc>
            </a:pPr>
            <a:endParaRPr lang="en-US" sz="1600" dirty="0">
              <a:latin typeface="Microsoft Sans Serif"/>
              <a:cs typeface="Microsoft Sans Serif"/>
            </a:endParaRP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6</a:t>
            </a:fld>
            <a:endParaRPr lang="en-US"/>
          </a:p>
        </p:txBody>
      </p:sp>
    </p:spTree>
    <p:extLst>
      <p:ext uri="{BB962C8B-B14F-4D97-AF65-F5344CB8AC3E}">
        <p14:creationId xmlns:p14="http://schemas.microsoft.com/office/powerpoint/2010/main" val="4149920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Roboto" panose="02000000000000000000" pitchFamily="2" charset="0"/>
              </a:rPr>
              <a:t>Experts recommend eating six servings of grain per day, </a:t>
            </a:r>
            <a:r>
              <a:rPr lang="en-US" b="1" i="0" dirty="0">
                <a:solidFill>
                  <a:srgbClr val="202124"/>
                </a:solidFill>
                <a:effectLst/>
                <a:latin typeface="Roboto" panose="02000000000000000000" pitchFamily="2" charset="0"/>
              </a:rPr>
              <a:t>at least three of which are whole grain</a:t>
            </a:r>
            <a:r>
              <a:rPr lang="en-US" b="0" i="0" dirty="0">
                <a:solidFill>
                  <a:srgbClr val="202124"/>
                </a:solidFill>
                <a:effectLst/>
                <a:latin typeface="Roboto" panose="02000000000000000000" pitchFamily="2" charset="0"/>
              </a:rPr>
              <a:t>. A serving* of grain is any of the following: one slice of bread; a half cup of cooked oatmeal, pasta or rice; an ounce of crackers; or a cup of dry cold cereal.</a:t>
            </a:r>
          </a:p>
          <a:p>
            <a:endParaRPr lang="en-US" dirty="0">
              <a:solidFill>
                <a:srgbClr val="202124"/>
              </a:solidFill>
              <a:latin typeface="Roboto" panose="02000000000000000000" pitchFamily="2" charset="0"/>
            </a:endParaRPr>
          </a:p>
          <a:p>
            <a:r>
              <a:rPr lang="en-US" b="0" i="0" dirty="0">
                <a:solidFill>
                  <a:srgbClr val="34394B"/>
                </a:solidFill>
                <a:effectLst/>
                <a:latin typeface="Poppins" panose="00000500000000000000" pitchFamily="2" charset="0"/>
              </a:rPr>
              <a:t>Whole grains have the rich outer skin called bran.  It’s full of fiber and nutrition.  Try to chose or buy whole grain bread, cereal, rice (brown), tortillas (corn not flour) and pasta (whole wheat not white)</a:t>
            </a:r>
          </a:p>
          <a:p>
            <a:endParaRPr lang="en-US" dirty="0">
              <a:solidFill>
                <a:srgbClr val="34394B"/>
              </a:solidFill>
              <a:latin typeface="Poppins" panose="00000500000000000000" pitchFamily="2" charset="0"/>
            </a:endParaRPr>
          </a:p>
          <a:p>
            <a:r>
              <a:rPr lang="en-US" dirty="0">
                <a:solidFill>
                  <a:srgbClr val="34394B"/>
                </a:solidFill>
                <a:latin typeface="Poppins" panose="00000500000000000000" pitchFamily="2" charset="0"/>
              </a:rPr>
              <a:t>. Which whole grains do you like? Have fun trying new whole grain foods</a:t>
            </a:r>
          </a:p>
          <a:p>
            <a:endParaRPr lang="en-US" dirty="0">
              <a:solidFill>
                <a:srgbClr val="34394B"/>
              </a:solidFill>
              <a:latin typeface="Poppins" panose="00000500000000000000" pitchFamily="2" charset="0"/>
            </a:endParaRPr>
          </a:p>
          <a:p>
            <a:r>
              <a:rPr lang="en-US" dirty="0">
                <a:solidFill>
                  <a:srgbClr val="34394B"/>
                </a:solidFill>
                <a:latin typeface="Poppins" panose="00000500000000000000" pitchFamily="2" charset="0"/>
              </a:rPr>
              <a:t>Refined grains like white bread are important because folic acid is added to them. That’s why we say “at least half your grains should be whole grains.”</a:t>
            </a:r>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7</a:t>
            </a:fld>
            <a:endParaRPr lang="en-US"/>
          </a:p>
        </p:txBody>
      </p:sp>
    </p:spTree>
    <p:extLst>
      <p:ext uri="{BB962C8B-B14F-4D97-AF65-F5344CB8AC3E}">
        <p14:creationId xmlns:p14="http://schemas.microsoft.com/office/powerpoint/2010/main" val="2100954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49"/>
            <a:ext cx="5640859" cy="4471602"/>
          </a:xfrm>
        </p:spPr>
        <p:txBody>
          <a:bodyPr/>
          <a:lstStyle/>
          <a:p>
            <a:r>
              <a:rPr lang="en-US" dirty="0"/>
              <a:t>These foods are needed for our whole body to function well.  Athletes need protein to help keep their muscles strong.  Your heart is a muscle too, and protein helps your heart and all your organs. Choose low fat protein foods.  Most fat comes from added in cooking.</a:t>
            </a:r>
          </a:p>
          <a:p>
            <a:endParaRPr lang="en-US" dirty="0"/>
          </a:p>
          <a:p>
            <a:r>
              <a:rPr lang="en-US" b="1" dirty="0"/>
              <a:t>Chicken-</a:t>
            </a:r>
            <a:r>
              <a:rPr lang="en-US" dirty="0"/>
              <a:t> most of the fat is in the skin, so remove it!  Avoid deep fried chicken like you get at fast food places.  Peel off the skin because lots of the cooking fat stays in the skin.</a:t>
            </a:r>
          </a:p>
          <a:p>
            <a:endParaRPr lang="en-US" dirty="0"/>
          </a:p>
          <a:p>
            <a:r>
              <a:rPr lang="en-US" b="1" dirty="0"/>
              <a:t>Beef-</a:t>
            </a:r>
            <a:r>
              <a:rPr lang="en-US" dirty="0"/>
              <a:t> shop for the lowest fat hamburger. </a:t>
            </a:r>
          </a:p>
          <a:p>
            <a:endParaRPr lang="en-US" dirty="0"/>
          </a:p>
          <a:p>
            <a:r>
              <a:rPr lang="en-US" b="1" dirty="0"/>
              <a:t>Fish-</a:t>
            </a:r>
            <a:r>
              <a:rPr lang="en-US" dirty="0"/>
              <a:t> it’s hard to find a fish that isn’t healthy. How you cook it matters, so eat fish that isn’t fried in lots of fat.</a:t>
            </a:r>
          </a:p>
          <a:p>
            <a:endParaRPr lang="en-US" dirty="0"/>
          </a:p>
          <a:p>
            <a:r>
              <a:rPr lang="en-US" b="1" dirty="0"/>
              <a:t>Eggs-</a:t>
            </a:r>
            <a:r>
              <a:rPr lang="en-US" dirty="0"/>
              <a:t> eggs are an inexpensive healthy choice of protein. Some experts say to have no more than 2-3 eggs a day.  How do you like eggs cooked?</a:t>
            </a:r>
          </a:p>
          <a:p>
            <a:endParaRPr lang="en-US" dirty="0"/>
          </a:p>
          <a:p>
            <a:r>
              <a:rPr lang="en-US" b="1" dirty="0"/>
              <a:t>Pork-  </a:t>
            </a:r>
            <a:r>
              <a:rPr lang="en-US" dirty="0"/>
              <a:t>caution to try to eat less processed meat like bacon, ham,  and deli meats. They have added chemicals and lots of salt.</a:t>
            </a:r>
          </a:p>
          <a:p>
            <a:endParaRPr lang="en-US" b="1" dirty="0"/>
          </a:p>
          <a:p>
            <a:r>
              <a:rPr lang="en-US" b="1" dirty="0"/>
              <a:t>Beans and legumes:   </a:t>
            </a:r>
            <a:r>
              <a:rPr lang="en-US" dirty="0"/>
              <a:t>Excellent protein because it’s low in fat, has fiber and extra nutrition so they are great for your health.</a:t>
            </a:r>
          </a:p>
          <a:p>
            <a:endParaRPr lang="en-US" dirty="0"/>
          </a:p>
          <a:p>
            <a:r>
              <a:rPr lang="en-US" dirty="0"/>
              <a:t>Dairy- cows milk, oat and soy milks, cheese and yogurt all have healthy protein and many other nutrients for bones, teeth and your overall health.</a:t>
            </a:r>
          </a:p>
          <a:p>
            <a:endParaRPr lang="en-US" dirty="0"/>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8</a:t>
            </a:fld>
            <a:endParaRPr lang="en-US"/>
          </a:p>
        </p:txBody>
      </p:sp>
    </p:spTree>
    <p:extLst>
      <p:ext uri="{BB962C8B-B14F-4D97-AF65-F5344CB8AC3E}">
        <p14:creationId xmlns:p14="http://schemas.microsoft.com/office/powerpoint/2010/main" val="1451268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02124"/>
                </a:solidFill>
                <a:latin typeface="Roboto" panose="02000000000000000000" pitchFamily="2" charset="0"/>
              </a:rPr>
              <a:t>A diet rich in vegetables and fruits can lower blood pressure, reduce the risk of heart disease and stroke, prevent some types of cancer, lower risk of eye and digestive problems, and have a positive effect upon blood sugar, which can help keep appetite in check.</a:t>
            </a:r>
          </a:p>
          <a:p>
            <a:endParaRPr lang="en-US" dirty="0">
              <a:solidFill>
                <a:srgbClr val="202124"/>
              </a:solidFill>
              <a:latin typeface="Roboto" panose="02000000000000000000" pitchFamily="2" charset="0"/>
            </a:endParaRPr>
          </a:p>
          <a:p>
            <a:r>
              <a:rPr lang="en-US" b="0" i="0" dirty="0">
                <a:solidFill>
                  <a:srgbClr val="202124"/>
                </a:solidFill>
                <a:effectLst/>
                <a:latin typeface="Roboto" panose="02000000000000000000" pitchFamily="2" charset="0"/>
              </a:rPr>
              <a:t>Fruit provides vitamins, minerals, fiber and nutrients that help to keep us healthy and protect against heart disease, diabetes, stroke and some types of cancer.</a:t>
            </a:r>
          </a:p>
          <a:p>
            <a:endParaRPr lang="en-US" dirty="0">
              <a:solidFill>
                <a:srgbClr val="202124"/>
              </a:solidFill>
              <a:latin typeface="Roboto" panose="02000000000000000000" pitchFamily="2" charset="0"/>
            </a:endParaRPr>
          </a:p>
          <a:p>
            <a:r>
              <a:rPr lang="en-US" dirty="0">
                <a:solidFill>
                  <a:srgbClr val="202124"/>
                </a:solidFill>
                <a:latin typeface="Roboto" panose="02000000000000000000" pitchFamily="2" charset="0"/>
              </a:rPr>
              <a:t>They taste wonderful and add color, taste and nutrition to our meals.</a:t>
            </a:r>
          </a:p>
          <a:p>
            <a:endParaRPr lang="en-US" dirty="0">
              <a:solidFill>
                <a:srgbClr val="202124"/>
              </a:solidFill>
              <a:latin typeface="Roboto" panose="02000000000000000000" pitchFamily="2" charset="0"/>
            </a:endParaRPr>
          </a:p>
          <a:p>
            <a:r>
              <a:rPr lang="en-US" dirty="0">
                <a:solidFill>
                  <a:srgbClr val="202124"/>
                </a:solidFill>
                <a:latin typeface="Roboto" panose="02000000000000000000" pitchFamily="2" charset="0"/>
              </a:rPr>
              <a:t>If you get canned fruit, rinse with water before eating to remove added sugar.</a:t>
            </a:r>
            <a:endParaRPr lang="en-US" dirty="0"/>
          </a:p>
          <a:p>
            <a:endParaRPr lang="en-US" dirty="0">
              <a:solidFill>
                <a:srgbClr val="202124"/>
              </a:solidFill>
              <a:latin typeface="Roboto" panose="02000000000000000000" pitchFamily="2" charset="0"/>
            </a:endParaRPr>
          </a:p>
          <a:p>
            <a:endParaRPr lang="en-US" dirty="0">
              <a:solidFill>
                <a:srgbClr val="202124"/>
              </a:solidFill>
              <a:latin typeface="Roboto" panose="02000000000000000000" pitchFamily="2" charset="0"/>
            </a:endParaRPr>
          </a:p>
          <a:p>
            <a:endParaRPr lang="en-US" dirty="0">
              <a:solidFill>
                <a:srgbClr val="202124"/>
              </a:solidFill>
              <a:latin typeface="Roboto" panose="02000000000000000000" pitchFamily="2" charset="0"/>
            </a:endParaRPr>
          </a:p>
          <a:p>
            <a:r>
              <a:rPr lang="en-US" dirty="0">
                <a:solidFill>
                  <a:srgbClr val="202124"/>
                </a:solidFill>
                <a:latin typeface="Roboto" panose="02000000000000000000" pitchFamily="2" charset="0"/>
              </a:rPr>
              <a:t>What are your favorite fruits? When do you eat fruit during the day?</a:t>
            </a:r>
          </a:p>
          <a:p>
            <a:endParaRPr lang="en-US" dirty="0">
              <a:solidFill>
                <a:srgbClr val="202124"/>
              </a:solidFill>
              <a:latin typeface="Roboto" panose="02000000000000000000" pitchFamily="2" charset="0"/>
            </a:endParaRPr>
          </a:p>
        </p:txBody>
      </p:sp>
      <p:sp>
        <p:nvSpPr>
          <p:cNvPr id="4" name="Slide Number Placeholder 3"/>
          <p:cNvSpPr>
            <a:spLocks noGrp="1"/>
          </p:cNvSpPr>
          <p:nvPr>
            <p:ph type="sldNum" sz="quarter" idx="5"/>
          </p:nvPr>
        </p:nvSpPr>
        <p:spPr/>
        <p:txBody>
          <a:bodyPr/>
          <a:lstStyle/>
          <a:p>
            <a:fld id="{B1DA9807-B2AA-4415-ADFB-386C0040CA0A}" type="slidenum">
              <a:rPr lang="en-US" smtClean="0"/>
              <a:t>9</a:t>
            </a:fld>
            <a:endParaRPr lang="en-US"/>
          </a:p>
        </p:txBody>
      </p:sp>
    </p:spTree>
    <p:extLst>
      <p:ext uri="{BB962C8B-B14F-4D97-AF65-F5344CB8AC3E}">
        <p14:creationId xmlns:p14="http://schemas.microsoft.com/office/powerpoint/2010/main" val="1902209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0CBA1C-C11F-4FD4-8FB7-74FAEB7C96E8}"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2566327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CBA1C-C11F-4FD4-8FB7-74FAEB7C96E8}"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797862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CBA1C-C11F-4FD4-8FB7-74FAEB7C96E8}"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1855113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CBA1C-C11F-4FD4-8FB7-74FAEB7C96E8}"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4025970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0CBA1C-C11F-4FD4-8FB7-74FAEB7C96E8}"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3304360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0CBA1C-C11F-4FD4-8FB7-74FAEB7C96E8}"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4071773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0CBA1C-C11F-4FD4-8FB7-74FAEB7C96E8}" type="datetimeFigureOut">
              <a:rPr lang="en-US" smtClean="0"/>
              <a:t>10/16/2024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2380410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0CBA1C-C11F-4FD4-8FB7-74FAEB7C96E8}" type="datetimeFigureOut">
              <a:rPr lang="en-US" smtClean="0"/>
              <a:t>10/16/2024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143719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CBA1C-C11F-4FD4-8FB7-74FAEB7C96E8}" type="datetimeFigureOut">
              <a:rPr lang="en-US" smtClean="0"/>
              <a:t>10/16/2024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2926782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0CBA1C-C11F-4FD4-8FB7-74FAEB7C96E8}"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3569169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0CBA1C-C11F-4FD4-8FB7-74FAEB7C96E8}"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152520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CBA1C-C11F-4FD4-8FB7-74FAEB7C96E8}" type="datetimeFigureOut">
              <a:rPr lang="en-US" smtClean="0"/>
              <a:t>10/16/2024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BEAC4-87F8-4859-9C35-26EC87CD1E46}" type="slidenum">
              <a:rPr lang="en-US" smtClean="0"/>
              <a:t>‹#›</a:t>
            </a:fld>
            <a:endParaRPr lang="en-US"/>
          </a:p>
        </p:txBody>
      </p:sp>
    </p:spTree>
    <p:extLst>
      <p:ext uri="{BB962C8B-B14F-4D97-AF65-F5344CB8AC3E}">
        <p14:creationId xmlns:p14="http://schemas.microsoft.com/office/powerpoint/2010/main" val="2334265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jp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jpg"/><Relationship Id="rId17" Type="http://schemas.openxmlformats.org/officeDocument/2006/relationships/image" Target="../media/image36.png"/><Relationship Id="rId2" Type="http://schemas.openxmlformats.org/officeDocument/2006/relationships/notesSlide" Target="../notesSlides/notesSlide15.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jp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4065A-6DFB-6473-191C-8A1A03872174}"/>
              </a:ext>
            </a:extLst>
          </p:cNvPr>
          <p:cNvSpPr>
            <a:spLocks noGrp="1"/>
          </p:cNvSpPr>
          <p:nvPr>
            <p:ph type="title"/>
          </p:nvPr>
        </p:nvSpPr>
        <p:spPr>
          <a:xfrm>
            <a:off x="628650" y="365127"/>
            <a:ext cx="7886700" cy="991726"/>
          </a:xfrm>
        </p:spPr>
        <p:txBody>
          <a:bodyPr/>
          <a:lstStyle/>
          <a:p>
            <a:r>
              <a:rPr lang="en-US" dirty="0"/>
              <a:t>Outline</a:t>
            </a:r>
          </a:p>
        </p:txBody>
      </p:sp>
      <p:sp>
        <p:nvSpPr>
          <p:cNvPr id="3" name="Content Placeholder 2">
            <a:extLst>
              <a:ext uri="{FF2B5EF4-FFF2-40B4-BE49-F238E27FC236}">
                <a16:creationId xmlns:a16="http://schemas.microsoft.com/office/drawing/2014/main" id="{3E305C84-C5FB-3B3C-6DDB-BD168760E8C8}"/>
              </a:ext>
            </a:extLst>
          </p:cNvPr>
          <p:cNvSpPr>
            <a:spLocks noGrp="1"/>
          </p:cNvSpPr>
          <p:nvPr>
            <p:ph idx="1"/>
          </p:nvPr>
        </p:nvSpPr>
        <p:spPr>
          <a:xfrm>
            <a:off x="628650" y="1130710"/>
            <a:ext cx="7886700" cy="4729316"/>
          </a:xfrm>
        </p:spPr>
        <p:txBody>
          <a:bodyPr>
            <a:normAutofit fontScale="62500" lnSpcReduction="20000"/>
          </a:bodyPr>
          <a:lstStyle/>
          <a:p>
            <a:pPr marL="0" indent="0">
              <a:buNone/>
            </a:pPr>
            <a:r>
              <a:rPr lang="en-US" dirty="0"/>
              <a:t>These are intended as ideas that HM’s can consider helping to teach fellow athletes. Their HPCD (or we) can help develop activities to teach concepts. Notes have more content than will be shared if using this ppt for training Health Messengers, but show how to teach other athletes about nutrition beyond F and V</a:t>
            </a:r>
          </a:p>
          <a:p>
            <a:pPr marL="0" indent="0">
              <a:buNone/>
            </a:pPr>
            <a:r>
              <a:rPr lang="en-US" dirty="0"/>
              <a:t> </a:t>
            </a:r>
          </a:p>
          <a:p>
            <a:r>
              <a:rPr lang="en-US" dirty="0"/>
              <a:t>MyPlate</a:t>
            </a:r>
          </a:p>
          <a:p>
            <a:r>
              <a:rPr lang="en-US" dirty="0"/>
              <a:t>Meat, chicken, fish, eggs and dairy</a:t>
            </a:r>
          </a:p>
          <a:p>
            <a:r>
              <a:rPr lang="en-US" dirty="0"/>
              <a:t>Fruits </a:t>
            </a:r>
          </a:p>
          <a:p>
            <a:r>
              <a:rPr lang="en-US" dirty="0"/>
              <a:t>Vegetables </a:t>
            </a:r>
          </a:p>
          <a:p>
            <a:r>
              <a:rPr lang="en-US" dirty="0"/>
              <a:t>Dairy</a:t>
            </a:r>
          </a:p>
          <a:p>
            <a:r>
              <a:rPr lang="en-US" dirty="0"/>
              <a:t>Grains</a:t>
            </a:r>
          </a:p>
          <a:p>
            <a:r>
              <a:rPr lang="en-US" dirty="0"/>
              <a:t>Nutrition and weight control</a:t>
            </a:r>
          </a:p>
          <a:p>
            <a:r>
              <a:rPr lang="en-US" dirty="0"/>
              <a:t>Nutrition and bone health</a:t>
            </a:r>
          </a:p>
          <a:p>
            <a:r>
              <a:rPr lang="en-US" dirty="0"/>
              <a:t>Nutrition and healthy blood pressure</a:t>
            </a:r>
          </a:p>
          <a:p>
            <a:r>
              <a:rPr lang="en-US" dirty="0"/>
              <a:t>Portion sizes</a:t>
            </a:r>
          </a:p>
          <a:p>
            <a:r>
              <a:rPr lang="en-US" dirty="0"/>
              <a:t>Hydration</a:t>
            </a:r>
          </a:p>
          <a:p>
            <a:endParaRPr lang="en-US" dirty="0"/>
          </a:p>
        </p:txBody>
      </p:sp>
    </p:spTree>
    <p:extLst>
      <p:ext uri="{BB962C8B-B14F-4D97-AF65-F5344CB8AC3E}">
        <p14:creationId xmlns:p14="http://schemas.microsoft.com/office/powerpoint/2010/main" val="3774791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BA656A8-942A-12D3-3EEE-0E6F1D0201A0}"/>
              </a:ext>
            </a:extLst>
          </p:cNvPr>
          <p:cNvPicPr>
            <a:picLocks noChangeAspect="1"/>
          </p:cNvPicPr>
          <p:nvPr/>
        </p:nvPicPr>
        <p:blipFill rotWithShape="1">
          <a:blip r:embed="rId3"/>
          <a:srcRect l="4596" t="9091" r="27223"/>
          <a:stretch/>
        </p:blipFill>
        <p:spPr>
          <a:xfrm>
            <a:off x="20" y="10"/>
            <a:ext cx="9143980" cy="6857990"/>
          </a:xfrm>
          <a:prstGeom prst="rect">
            <a:avLst/>
          </a:prstGeom>
        </p:spPr>
      </p:pic>
      <p:sp>
        <p:nvSpPr>
          <p:cNvPr id="18" name="Rectangle 1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20D47E-F2AA-D2E1-F8D8-3409B760025F}"/>
              </a:ext>
            </a:extLst>
          </p:cNvPr>
          <p:cNvSpPr>
            <a:spLocks noGrp="1"/>
          </p:cNvSpPr>
          <p:nvPr>
            <p:ph type="title"/>
          </p:nvPr>
        </p:nvSpPr>
        <p:spPr>
          <a:xfrm>
            <a:off x="303414" y="3091928"/>
            <a:ext cx="6808922" cy="2387600"/>
          </a:xfrm>
        </p:spPr>
        <p:txBody>
          <a:bodyPr vert="horz" lIns="91440" tIns="45720" rIns="91440" bIns="45720" rtlCol="0" anchor="b">
            <a:normAutofit/>
          </a:bodyPr>
          <a:lstStyle/>
          <a:p>
            <a:r>
              <a:rPr lang="en-US" sz="5700"/>
              <a:t>What are the healthiest vegetables?</a:t>
            </a:r>
          </a:p>
        </p:txBody>
      </p:sp>
      <p:sp>
        <p:nvSpPr>
          <p:cNvPr id="20" name="Rectangle: Rounded Corners 1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2330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82344"/>
            <a:ext cx="9143997"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6086475"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9143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9E7BEB-3CB5-9DC4-B01A-7E694A607FA5}"/>
              </a:ext>
            </a:extLst>
          </p:cNvPr>
          <p:cNvSpPr>
            <a:spLocks noGrp="1"/>
          </p:cNvSpPr>
          <p:nvPr>
            <p:ph type="title"/>
          </p:nvPr>
        </p:nvSpPr>
        <p:spPr>
          <a:xfrm>
            <a:off x="524785" y="5490971"/>
            <a:ext cx="5221554" cy="1159200"/>
          </a:xfrm>
        </p:spPr>
        <p:txBody>
          <a:bodyPr vert="horz" lIns="91440" tIns="45720" rIns="91440" bIns="45720" rtlCol="0" anchor="ctr">
            <a:normAutofit/>
          </a:bodyPr>
          <a:lstStyle/>
          <a:p>
            <a:r>
              <a:rPr lang="en-US" sz="3500" kern="1200">
                <a:solidFill>
                  <a:srgbClr val="FFFFFF"/>
                </a:solidFill>
                <a:latin typeface="+mj-lt"/>
                <a:ea typeface="+mj-ea"/>
                <a:cs typeface="+mj-cs"/>
              </a:rPr>
              <a:t>Ways to know if a packaged food is healthy.</a:t>
            </a:r>
          </a:p>
        </p:txBody>
      </p:sp>
      <p:pic>
        <p:nvPicPr>
          <p:cNvPr id="4" name="Picture 3">
            <a:extLst>
              <a:ext uri="{FF2B5EF4-FFF2-40B4-BE49-F238E27FC236}">
                <a16:creationId xmlns:a16="http://schemas.microsoft.com/office/drawing/2014/main" id="{18D16700-5E45-11E4-666B-68A1FABE4778}"/>
              </a:ext>
            </a:extLst>
          </p:cNvPr>
          <p:cNvPicPr>
            <a:picLocks noChangeAspect="1"/>
          </p:cNvPicPr>
          <p:nvPr/>
        </p:nvPicPr>
        <p:blipFill>
          <a:blip r:embed="rId3"/>
          <a:stretch>
            <a:fillRect/>
          </a:stretch>
        </p:blipFill>
        <p:spPr>
          <a:xfrm>
            <a:off x="1379702" y="333757"/>
            <a:ext cx="6712246" cy="4933501"/>
          </a:xfrm>
          <a:prstGeom prst="rect">
            <a:avLst/>
          </a:prstGeom>
        </p:spPr>
      </p:pic>
    </p:spTree>
    <p:extLst>
      <p:ext uri="{BB962C8B-B14F-4D97-AF65-F5344CB8AC3E}">
        <p14:creationId xmlns:p14="http://schemas.microsoft.com/office/powerpoint/2010/main" val="3982607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F3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75577C-6B1F-676F-ECF9-B89304CA9D9A}"/>
              </a:ext>
            </a:extLst>
          </p:cNvPr>
          <p:cNvSpPr>
            <a:spLocks noGrp="1"/>
          </p:cNvSpPr>
          <p:nvPr>
            <p:ph type="title"/>
          </p:nvPr>
        </p:nvSpPr>
        <p:spPr>
          <a:xfrm>
            <a:off x="6820122" y="618681"/>
            <a:ext cx="1960404" cy="4794567"/>
          </a:xfrm>
        </p:spPr>
        <p:txBody>
          <a:bodyPr vert="horz" lIns="91440" tIns="45720" rIns="91440" bIns="45720" rtlCol="0" anchor="ctr">
            <a:normAutofit/>
          </a:bodyPr>
          <a:lstStyle/>
          <a:p>
            <a:r>
              <a:rPr lang="en-US" sz="3100">
                <a:solidFill>
                  <a:srgbClr val="FFFFFF"/>
                </a:solidFill>
              </a:rPr>
              <a:t>Foods and drinks that strengthen your bones</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ACD6B30-2268-A8E6-0FC3-94C20F486D8D}"/>
              </a:ext>
            </a:extLst>
          </p:cNvPr>
          <p:cNvPicPr>
            <a:picLocks noGrp="1" noChangeAspect="1"/>
          </p:cNvPicPr>
          <p:nvPr>
            <p:ph idx="1"/>
          </p:nvPr>
        </p:nvPicPr>
        <p:blipFill rotWithShape="1">
          <a:blip r:embed="rId3"/>
          <a:srcRect l="6093" r="17931" b="2"/>
          <a:stretch/>
        </p:blipFill>
        <p:spPr>
          <a:xfrm>
            <a:off x="732188" y="942538"/>
            <a:ext cx="5372416" cy="4808332"/>
          </a:xfrm>
          <a:prstGeom prst="rect">
            <a:avLst/>
          </a:prstGeom>
          <a:effectLst/>
        </p:spPr>
      </p:pic>
    </p:spTree>
    <p:extLst>
      <p:ext uri="{BB962C8B-B14F-4D97-AF65-F5344CB8AC3E}">
        <p14:creationId xmlns:p14="http://schemas.microsoft.com/office/powerpoint/2010/main" val="901053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op view of emergency medical kit on a dark wood">
            <a:extLst>
              <a:ext uri="{FF2B5EF4-FFF2-40B4-BE49-F238E27FC236}">
                <a16:creationId xmlns:a16="http://schemas.microsoft.com/office/drawing/2014/main" id="{39B91525-E1FC-B48D-3634-B66E3BC69D86}"/>
              </a:ext>
            </a:extLst>
          </p:cNvPr>
          <p:cNvPicPr>
            <a:picLocks noChangeAspect="1"/>
          </p:cNvPicPr>
          <p:nvPr/>
        </p:nvPicPr>
        <p:blipFill rotWithShape="1">
          <a:blip r:embed="rId3"/>
          <a:srcRect l="29134" r="7586" b="-1"/>
          <a:stretch/>
        </p:blipFill>
        <p:spPr>
          <a:xfrm>
            <a:off x="2642616" y="10"/>
            <a:ext cx="6501384"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514C0A-BE9C-A2F7-BC7F-5D724F6392F2}"/>
              </a:ext>
            </a:extLst>
          </p:cNvPr>
          <p:cNvSpPr>
            <a:spLocks noGrp="1"/>
          </p:cNvSpPr>
          <p:nvPr>
            <p:ph type="title"/>
          </p:nvPr>
        </p:nvSpPr>
        <p:spPr>
          <a:xfrm>
            <a:off x="358485" y="1122363"/>
            <a:ext cx="3017520" cy="3204134"/>
          </a:xfrm>
        </p:spPr>
        <p:txBody>
          <a:bodyPr vert="horz" lIns="91440" tIns="45720" rIns="91440" bIns="45720" rtlCol="0" anchor="b">
            <a:normAutofit/>
          </a:bodyPr>
          <a:lstStyle/>
          <a:p>
            <a:r>
              <a:rPr lang="en-US" sz="4200"/>
              <a:t>Nutrition for healthy blood pressure</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847890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E614F1C-2D93-42D0-B229-768199449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552316" y="0"/>
            <a:ext cx="359168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42B6E3-B128-346D-80C8-6EEBFF262A00}"/>
              </a:ext>
            </a:extLst>
          </p:cNvPr>
          <p:cNvSpPr>
            <a:spLocks noGrp="1"/>
          </p:cNvSpPr>
          <p:nvPr>
            <p:ph type="title"/>
          </p:nvPr>
        </p:nvSpPr>
        <p:spPr>
          <a:xfrm>
            <a:off x="6131051" y="640081"/>
            <a:ext cx="2532887" cy="3708895"/>
          </a:xfrm>
          <a:noFill/>
        </p:spPr>
        <p:txBody>
          <a:bodyPr vert="horz" lIns="91440" tIns="45720" rIns="91440" bIns="45720" rtlCol="0" anchor="b">
            <a:normAutofit/>
          </a:bodyPr>
          <a:lstStyle/>
          <a:p>
            <a:r>
              <a:rPr lang="en-US" sz="3800" dirty="0">
                <a:solidFill>
                  <a:schemeClr val="bg1"/>
                </a:solidFill>
              </a:rPr>
              <a:t>Nutrition for healthy weight and smaller waist size</a:t>
            </a:r>
            <a:br>
              <a:rPr lang="en-US" sz="3800" dirty="0">
                <a:solidFill>
                  <a:schemeClr val="bg1"/>
                </a:solidFill>
              </a:rPr>
            </a:br>
            <a:endParaRPr lang="en-US" sz="3800" dirty="0">
              <a:solidFill>
                <a:schemeClr val="bg1"/>
              </a:solidFill>
            </a:endParaRPr>
          </a:p>
        </p:txBody>
      </p:sp>
      <p:pic>
        <p:nvPicPr>
          <p:cNvPr id="5" name="Picture 4" descr="Bowl of cereal">
            <a:extLst>
              <a:ext uri="{FF2B5EF4-FFF2-40B4-BE49-F238E27FC236}">
                <a16:creationId xmlns:a16="http://schemas.microsoft.com/office/drawing/2014/main" id="{40410BD9-E910-187D-2DD8-2BD0AE7BC9DA}"/>
              </a:ext>
            </a:extLst>
          </p:cNvPr>
          <p:cNvPicPr>
            <a:picLocks noChangeAspect="1"/>
          </p:cNvPicPr>
          <p:nvPr/>
        </p:nvPicPr>
        <p:blipFill rotWithShape="1">
          <a:blip r:embed="rId3"/>
          <a:srcRect l="18089" r="22996"/>
          <a:stretch/>
        </p:blipFill>
        <p:spPr>
          <a:xfrm>
            <a:off x="20" y="10"/>
            <a:ext cx="5650972" cy="6857990"/>
          </a:xfrm>
          <a:prstGeom prst="rect">
            <a:avLst/>
          </a:prstGeom>
        </p:spPr>
      </p:pic>
    </p:spTree>
    <p:extLst>
      <p:ext uri="{BB962C8B-B14F-4D97-AF65-F5344CB8AC3E}">
        <p14:creationId xmlns:p14="http://schemas.microsoft.com/office/powerpoint/2010/main" val="2849496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04533" y="6387353"/>
            <a:ext cx="8334935" cy="11206"/>
            <a:chOff x="306070" y="7239000"/>
            <a:chExt cx="9446260" cy="12700"/>
          </a:xfrm>
        </p:grpSpPr>
        <p:sp>
          <p:nvSpPr>
            <p:cNvPr id="3" name="object 3"/>
            <p:cNvSpPr/>
            <p:nvPr/>
          </p:nvSpPr>
          <p:spPr>
            <a:xfrm>
              <a:off x="350459" y="7245350"/>
              <a:ext cx="9377045" cy="0"/>
            </a:xfrm>
            <a:custGeom>
              <a:avLst/>
              <a:gdLst/>
              <a:ahLst/>
              <a:cxnLst/>
              <a:rect l="l" t="t" r="r" b="b"/>
              <a:pathLst>
                <a:path w="9377045">
                  <a:moveTo>
                    <a:pt x="0" y="0"/>
                  </a:moveTo>
                  <a:lnTo>
                    <a:pt x="9376498" y="0"/>
                  </a:lnTo>
                </a:path>
              </a:pathLst>
            </a:custGeom>
            <a:ln w="12700">
              <a:solidFill>
                <a:srgbClr val="000000"/>
              </a:solidFill>
              <a:prstDash val="dot"/>
            </a:ln>
          </p:spPr>
          <p:txBody>
            <a:bodyPr wrap="square" lIns="0" tIns="0" rIns="0" bIns="0" rtlCol="0"/>
            <a:lstStyle/>
            <a:p>
              <a:endParaRPr sz="1588"/>
            </a:p>
          </p:txBody>
        </p:sp>
        <p:sp>
          <p:nvSpPr>
            <p:cNvPr id="4" name="object 4"/>
            <p:cNvSpPr/>
            <p:nvPr/>
          </p:nvSpPr>
          <p:spPr>
            <a:xfrm>
              <a:off x="306070" y="7238999"/>
              <a:ext cx="9446260" cy="12700"/>
            </a:xfrm>
            <a:custGeom>
              <a:avLst/>
              <a:gdLst/>
              <a:ahLst/>
              <a:cxnLst/>
              <a:rect l="l" t="t" r="r" b="b"/>
              <a:pathLst>
                <a:path w="9446260" h="12700">
                  <a:moveTo>
                    <a:pt x="12700" y="6350"/>
                  </a:moveTo>
                  <a:lnTo>
                    <a:pt x="10833" y="1866"/>
                  </a:lnTo>
                  <a:lnTo>
                    <a:pt x="6350" y="0"/>
                  </a:lnTo>
                  <a:lnTo>
                    <a:pt x="1854" y="1866"/>
                  </a:lnTo>
                  <a:lnTo>
                    <a:pt x="0" y="6350"/>
                  </a:lnTo>
                  <a:lnTo>
                    <a:pt x="1854" y="10845"/>
                  </a:lnTo>
                  <a:lnTo>
                    <a:pt x="6350" y="12700"/>
                  </a:lnTo>
                  <a:lnTo>
                    <a:pt x="10833" y="10845"/>
                  </a:lnTo>
                  <a:lnTo>
                    <a:pt x="12700" y="6350"/>
                  </a:lnTo>
                  <a:close/>
                </a:path>
                <a:path w="9446260" h="12700">
                  <a:moveTo>
                    <a:pt x="9446260" y="6350"/>
                  </a:moveTo>
                  <a:lnTo>
                    <a:pt x="9444393" y="1866"/>
                  </a:lnTo>
                  <a:lnTo>
                    <a:pt x="9439910" y="0"/>
                  </a:lnTo>
                  <a:lnTo>
                    <a:pt x="9435414" y="1866"/>
                  </a:lnTo>
                  <a:lnTo>
                    <a:pt x="9433560" y="6350"/>
                  </a:lnTo>
                  <a:lnTo>
                    <a:pt x="9435414" y="10845"/>
                  </a:lnTo>
                  <a:lnTo>
                    <a:pt x="9439910" y="12700"/>
                  </a:lnTo>
                  <a:lnTo>
                    <a:pt x="9444393" y="10845"/>
                  </a:lnTo>
                  <a:lnTo>
                    <a:pt x="9446260" y="6350"/>
                  </a:lnTo>
                  <a:close/>
                </a:path>
              </a:pathLst>
            </a:custGeom>
            <a:solidFill>
              <a:srgbClr val="000000"/>
            </a:solidFill>
          </p:spPr>
          <p:txBody>
            <a:bodyPr wrap="square" lIns="0" tIns="0" rIns="0" bIns="0" rtlCol="0"/>
            <a:lstStyle/>
            <a:p>
              <a:endParaRPr sz="1588"/>
            </a:p>
          </p:txBody>
        </p:sp>
      </p:grpSp>
      <p:sp>
        <p:nvSpPr>
          <p:cNvPr id="5" name="object 5"/>
          <p:cNvSpPr/>
          <p:nvPr/>
        </p:nvSpPr>
        <p:spPr>
          <a:xfrm>
            <a:off x="134471" y="6740338"/>
            <a:ext cx="8875059" cy="117662"/>
          </a:xfrm>
          <a:custGeom>
            <a:avLst/>
            <a:gdLst/>
            <a:ahLst/>
            <a:cxnLst/>
            <a:rect l="l" t="t" r="r" b="b"/>
            <a:pathLst>
              <a:path w="10058400" h="133350">
                <a:moveTo>
                  <a:pt x="10058400" y="0"/>
                </a:moveTo>
                <a:lnTo>
                  <a:pt x="0" y="0"/>
                </a:lnTo>
                <a:lnTo>
                  <a:pt x="0" y="133350"/>
                </a:lnTo>
                <a:lnTo>
                  <a:pt x="10058400" y="133350"/>
                </a:lnTo>
                <a:lnTo>
                  <a:pt x="10058400" y="0"/>
                </a:lnTo>
                <a:close/>
              </a:path>
            </a:pathLst>
          </a:custGeom>
          <a:solidFill>
            <a:srgbClr val="EC008C"/>
          </a:solidFill>
        </p:spPr>
        <p:txBody>
          <a:bodyPr wrap="square" lIns="0" tIns="0" rIns="0" bIns="0" rtlCol="0"/>
          <a:lstStyle/>
          <a:p>
            <a:endParaRPr sz="1588"/>
          </a:p>
        </p:txBody>
      </p:sp>
      <p:sp>
        <p:nvSpPr>
          <p:cNvPr id="6" name="object 6"/>
          <p:cNvSpPr/>
          <p:nvPr/>
        </p:nvSpPr>
        <p:spPr>
          <a:xfrm>
            <a:off x="134470" y="449355"/>
            <a:ext cx="5362015" cy="774326"/>
          </a:xfrm>
          <a:custGeom>
            <a:avLst/>
            <a:gdLst/>
            <a:ahLst/>
            <a:cxnLst/>
            <a:rect l="l" t="t" r="r" b="b"/>
            <a:pathLst>
              <a:path w="6076950" h="877569">
                <a:moveTo>
                  <a:pt x="5924550" y="0"/>
                </a:moveTo>
                <a:lnTo>
                  <a:pt x="0" y="0"/>
                </a:lnTo>
                <a:lnTo>
                  <a:pt x="0" y="877569"/>
                </a:lnTo>
                <a:lnTo>
                  <a:pt x="5924550" y="877569"/>
                </a:lnTo>
                <a:lnTo>
                  <a:pt x="6012656" y="875188"/>
                </a:lnTo>
                <a:lnTo>
                  <a:pt x="6057900" y="858519"/>
                </a:lnTo>
                <a:lnTo>
                  <a:pt x="6074568" y="813276"/>
                </a:lnTo>
                <a:lnTo>
                  <a:pt x="6076950" y="725170"/>
                </a:lnTo>
                <a:lnTo>
                  <a:pt x="6076950" y="152400"/>
                </a:lnTo>
                <a:lnTo>
                  <a:pt x="6074568" y="64293"/>
                </a:lnTo>
                <a:lnTo>
                  <a:pt x="6057900" y="19050"/>
                </a:lnTo>
                <a:lnTo>
                  <a:pt x="6012656" y="2381"/>
                </a:lnTo>
                <a:lnTo>
                  <a:pt x="5924550" y="0"/>
                </a:lnTo>
                <a:close/>
              </a:path>
            </a:pathLst>
          </a:custGeom>
          <a:solidFill>
            <a:srgbClr val="EC008C"/>
          </a:solidFill>
        </p:spPr>
        <p:txBody>
          <a:bodyPr wrap="square" lIns="0" tIns="0" rIns="0" bIns="0" rtlCol="0"/>
          <a:lstStyle/>
          <a:p>
            <a:endParaRPr sz="1588"/>
          </a:p>
        </p:txBody>
      </p:sp>
      <p:sp>
        <p:nvSpPr>
          <p:cNvPr id="7" name="object 7"/>
          <p:cNvSpPr txBox="1">
            <a:spLocks noGrp="1"/>
          </p:cNvSpPr>
          <p:nvPr>
            <p:ph type="title"/>
          </p:nvPr>
        </p:nvSpPr>
        <p:spPr>
          <a:xfrm>
            <a:off x="676448" y="534478"/>
            <a:ext cx="6958853" cy="700886"/>
          </a:xfrm>
          <a:prstGeom prst="rect">
            <a:avLst/>
          </a:prstGeom>
        </p:spPr>
        <p:txBody>
          <a:bodyPr vert="horz" wrap="square" lIns="0" tIns="129339" rIns="0" bIns="0" rtlCol="0" anchor="ctr">
            <a:spAutoFit/>
          </a:bodyPr>
          <a:lstStyle/>
          <a:p>
            <a:pPr marL="18491">
              <a:lnSpc>
                <a:spcPct val="100000"/>
              </a:lnSpc>
              <a:spcBef>
                <a:spcPts val="88"/>
              </a:spcBef>
            </a:pPr>
            <a:r>
              <a:rPr sz="3706" spc="84" dirty="0"/>
              <a:t>Perfect</a:t>
            </a:r>
            <a:r>
              <a:rPr sz="3706" spc="-128" dirty="0"/>
              <a:t> </a:t>
            </a:r>
            <a:r>
              <a:rPr sz="3706" spc="-9" dirty="0"/>
              <a:t>Portions</a:t>
            </a:r>
            <a:endParaRPr sz="3706" dirty="0"/>
          </a:p>
        </p:txBody>
      </p:sp>
      <p:grpSp>
        <p:nvGrpSpPr>
          <p:cNvPr id="8" name="object 8"/>
          <p:cNvGrpSpPr/>
          <p:nvPr/>
        </p:nvGrpSpPr>
        <p:grpSpPr>
          <a:xfrm>
            <a:off x="4857750" y="340412"/>
            <a:ext cx="992281" cy="992281"/>
            <a:chOff x="5353050" y="385800"/>
            <a:chExt cx="1124585" cy="1124585"/>
          </a:xfrm>
        </p:grpSpPr>
        <p:sp>
          <p:nvSpPr>
            <p:cNvPr id="9" name="object 9"/>
            <p:cNvSpPr/>
            <p:nvPr/>
          </p:nvSpPr>
          <p:spPr>
            <a:xfrm>
              <a:off x="5372100" y="404850"/>
              <a:ext cx="1086485" cy="1086485"/>
            </a:xfrm>
            <a:custGeom>
              <a:avLst/>
              <a:gdLst/>
              <a:ahLst/>
              <a:cxnLst/>
              <a:rect l="l" t="t" r="r" b="b"/>
              <a:pathLst>
                <a:path w="1086485" h="1086485">
                  <a:moveTo>
                    <a:pt x="543204" y="0"/>
                  </a:moveTo>
                  <a:lnTo>
                    <a:pt x="496335" y="1993"/>
                  </a:lnTo>
                  <a:lnTo>
                    <a:pt x="450573" y="7866"/>
                  </a:lnTo>
                  <a:lnTo>
                    <a:pt x="406080" y="17456"/>
                  </a:lnTo>
                  <a:lnTo>
                    <a:pt x="363022" y="30598"/>
                  </a:lnTo>
                  <a:lnTo>
                    <a:pt x="321559" y="47130"/>
                  </a:lnTo>
                  <a:lnTo>
                    <a:pt x="281855" y="66889"/>
                  </a:lnTo>
                  <a:lnTo>
                    <a:pt x="244074" y="89711"/>
                  </a:lnTo>
                  <a:lnTo>
                    <a:pt x="208379" y="115435"/>
                  </a:lnTo>
                  <a:lnTo>
                    <a:pt x="174931" y="143896"/>
                  </a:lnTo>
                  <a:lnTo>
                    <a:pt x="143896" y="174931"/>
                  </a:lnTo>
                  <a:lnTo>
                    <a:pt x="115435" y="208379"/>
                  </a:lnTo>
                  <a:lnTo>
                    <a:pt x="89711" y="244074"/>
                  </a:lnTo>
                  <a:lnTo>
                    <a:pt x="66889" y="281855"/>
                  </a:lnTo>
                  <a:lnTo>
                    <a:pt x="47130" y="321559"/>
                  </a:lnTo>
                  <a:lnTo>
                    <a:pt x="30598" y="363022"/>
                  </a:lnTo>
                  <a:lnTo>
                    <a:pt x="17456" y="406080"/>
                  </a:lnTo>
                  <a:lnTo>
                    <a:pt x="7866" y="450573"/>
                  </a:lnTo>
                  <a:lnTo>
                    <a:pt x="1993" y="496335"/>
                  </a:lnTo>
                  <a:lnTo>
                    <a:pt x="0" y="543204"/>
                  </a:lnTo>
                  <a:lnTo>
                    <a:pt x="1993" y="590073"/>
                  </a:lnTo>
                  <a:lnTo>
                    <a:pt x="7866" y="635835"/>
                  </a:lnTo>
                  <a:lnTo>
                    <a:pt x="17456" y="680327"/>
                  </a:lnTo>
                  <a:lnTo>
                    <a:pt x="30598" y="723386"/>
                  </a:lnTo>
                  <a:lnTo>
                    <a:pt x="47130" y="764849"/>
                  </a:lnTo>
                  <a:lnTo>
                    <a:pt x="66889" y="804552"/>
                  </a:lnTo>
                  <a:lnTo>
                    <a:pt x="89711" y="842333"/>
                  </a:lnTo>
                  <a:lnTo>
                    <a:pt x="115435" y="878029"/>
                  </a:lnTo>
                  <a:lnTo>
                    <a:pt x="143896" y="911476"/>
                  </a:lnTo>
                  <a:lnTo>
                    <a:pt x="174931" y="942512"/>
                  </a:lnTo>
                  <a:lnTo>
                    <a:pt x="208379" y="970973"/>
                  </a:lnTo>
                  <a:lnTo>
                    <a:pt x="244074" y="996697"/>
                  </a:lnTo>
                  <a:lnTo>
                    <a:pt x="281855" y="1019519"/>
                  </a:lnTo>
                  <a:lnTo>
                    <a:pt x="321559" y="1039278"/>
                  </a:lnTo>
                  <a:lnTo>
                    <a:pt x="363022" y="1055810"/>
                  </a:lnTo>
                  <a:lnTo>
                    <a:pt x="406080" y="1068952"/>
                  </a:lnTo>
                  <a:lnTo>
                    <a:pt x="450573" y="1078541"/>
                  </a:lnTo>
                  <a:lnTo>
                    <a:pt x="496335" y="1084414"/>
                  </a:lnTo>
                  <a:lnTo>
                    <a:pt x="543204" y="1086408"/>
                  </a:lnTo>
                  <a:lnTo>
                    <a:pt x="590073" y="1084414"/>
                  </a:lnTo>
                  <a:lnTo>
                    <a:pt x="635835" y="1078541"/>
                  </a:lnTo>
                  <a:lnTo>
                    <a:pt x="680327" y="1068952"/>
                  </a:lnTo>
                  <a:lnTo>
                    <a:pt x="723386" y="1055810"/>
                  </a:lnTo>
                  <a:lnTo>
                    <a:pt x="764849" y="1039278"/>
                  </a:lnTo>
                  <a:lnTo>
                    <a:pt x="804552" y="1019519"/>
                  </a:lnTo>
                  <a:lnTo>
                    <a:pt x="842333" y="996697"/>
                  </a:lnTo>
                  <a:lnTo>
                    <a:pt x="878029" y="970973"/>
                  </a:lnTo>
                  <a:lnTo>
                    <a:pt x="911476" y="942512"/>
                  </a:lnTo>
                  <a:lnTo>
                    <a:pt x="942512" y="911476"/>
                  </a:lnTo>
                  <a:lnTo>
                    <a:pt x="970973" y="878029"/>
                  </a:lnTo>
                  <a:lnTo>
                    <a:pt x="996697" y="842333"/>
                  </a:lnTo>
                  <a:lnTo>
                    <a:pt x="1019519" y="804552"/>
                  </a:lnTo>
                  <a:lnTo>
                    <a:pt x="1039278" y="764849"/>
                  </a:lnTo>
                  <a:lnTo>
                    <a:pt x="1055810" y="723386"/>
                  </a:lnTo>
                  <a:lnTo>
                    <a:pt x="1068952" y="680327"/>
                  </a:lnTo>
                  <a:lnTo>
                    <a:pt x="1078541" y="635835"/>
                  </a:lnTo>
                  <a:lnTo>
                    <a:pt x="1084414" y="590073"/>
                  </a:lnTo>
                  <a:lnTo>
                    <a:pt x="1086408" y="543204"/>
                  </a:lnTo>
                  <a:lnTo>
                    <a:pt x="1084414" y="496335"/>
                  </a:lnTo>
                  <a:lnTo>
                    <a:pt x="1078541" y="450573"/>
                  </a:lnTo>
                  <a:lnTo>
                    <a:pt x="1068952" y="406080"/>
                  </a:lnTo>
                  <a:lnTo>
                    <a:pt x="1055810" y="363022"/>
                  </a:lnTo>
                  <a:lnTo>
                    <a:pt x="1039278" y="321559"/>
                  </a:lnTo>
                  <a:lnTo>
                    <a:pt x="1019519" y="281855"/>
                  </a:lnTo>
                  <a:lnTo>
                    <a:pt x="996697" y="244074"/>
                  </a:lnTo>
                  <a:lnTo>
                    <a:pt x="970973" y="208379"/>
                  </a:lnTo>
                  <a:lnTo>
                    <a:pt x="942512" y="174931"/>
                  </a:lnTo>
                  <a:lnTo>
                    <a:pt x="911476" y="143896"/>
                  </a:lnTo>
                  <a:lnTo>
                    <a:pt x="878029" y="115435"/>
                  </a:lnTo>
                  <a:lnTo>
                    <a:pt x="842333" y="89711"/>
                  </a:lnTo>
                  <a:lnTo>
                    <a:pt x="804552" y="66889"/>
                  </a:lnTo>
                  <a:lnTo>
                    <a:pt x="764849" y="47130"/>
                  </a:lnTo>
                  <a:lnTo>
                    <a:pt x="723386" y="30598"/>
                  </a:lnTo>
                  <a:lnTo>
                    <a:pt x="680327" y="17456"/>
                  </a:lnTo>
                  <a:lnTo>
                    <a:pt x="635835" y="7866"/>
                  </a:lnTo>
                  <a:lnTo>
                    <a:pt x="590073" y="1993"/>
                  </a:lnTo>
                  <a:lnTo>
                    <a:pt x="543204" y="0"/>
                  </a:lnTo>
                  <a:close/>
                </a:path>
              </a:pathLst>
            </a:custGeom>
            <a:solidFill>
              <a:srgbClr val="FFFFFF"/>
            </a:solidFill>
          </p:spPr>
          <p:txBody>
            <a:bodyPr wrap="square" lIns="0" tIns="0" rIns="0" bIns="0" rtlCol="0"/>
            <a:lstStyle/>
            <a:p>
              <a:endParaRPr sz="1588"/>
            </a:p>
          </p:txBody>
        </p:sp>
        <p:sp>
          <p:nvSpPr>
            <p:cNvPr id="10" name="object 10"/>
            <p:cNvSpPr/>
            <p:nvPr/>
          </p:nvSpPr>
          <p:spPr>
            <a:xfrm>
              <a:off x="5372100" y="404850"/>
              <a:ext cx="1086485" cy="1086485"/>
            </a:xfrm>
            <a:custGeom>
              <a:avLst/>
              <a:gdLst/>
              <a:ahLst/>
              <a:cxnLst/>
              <a:rect l="l" t="t" r="r" b="b"/>
              <a:pathLst>
                <a:path w="1086485" h="1086485">
                  <a:moveTo>
                    <a:pt x="543204" y="1086408"/>
                  </a:moveTo>
                  <a:lnTo>
                    <a:pt x="590073" y="1084414"/>
                  </a:lnTo>
                  <a:lnTo>
                    <a:pt x="635835" y="1078541"/>
                  </a:lnTo>
                  <a:lnTo>
                    <a:pt x="680327" y="1068952"/>
                  </a:lnTo>
                  <a:lnTo>
                    <a:pt x="723386" y="1055810"/>
                  </a:lnTo>
                  <a:lnTo>
                    <a:pt x="764849" y="1039278"/>
                  </a:lnTo>
                  <a:lnTo>
                    <a:pt x="804552" y="1019519"/>
                  </a:lnTo>
                  <a:lnTo>
                    <a:pt x="842333" y="996697"/>
                  </a:lnTo>
                  <a:lnTo>
                    <a:pt x="878029" y="970973"/>
                  </a:lnTo>
                  <a:lnTo>
                    <a:pt x="911476" y="942512"/>
                  </a:lnTo>
                  <a:lnTo>
                    <a:pt x="942512" y="911476"/>
                  </a:lnTo>
                  <a:lnTo>
                    <a:pt x="970973" y="878029"/>
                  </a:lnTo>
                  <a:lnTo>
                    <a:pt x="996697" y="842333"/>
                  </a:lnTo>
                  <a:lnTo>
                    <a:pt x="1019519" y="804552"/>
                  </a:lnTo>
                  <a:lnTo>
                    <a:pt x="1039278" y="764849"/>
                  </a:lnTo>
                  <a:lnTo>
                    <a:pt x="1055810" y="723386"/>
                  </a:lnTo>
                  <a:lnTo>
                    <a:pt x="1068952" y="680327"/>
                  </a:lnTo>
                  <a:lnTo>
                    <a:pt x="1078541" y="635835"/>
                  </a:lnTo>
                  <a:lnTo>
                    <a:pt x="1084414" y="590073"/>
                  </a:lnTo>
                  <a:lnTo>
                    <a:pt x="1086408" y="543204"/>
                  </a:lnTo>
                  <a:lnTo>
                    <a:pt x="1084414" y="496335"/>
                  </a:lnTo>
                  <a:lnTo>
                    <a:pt x="1078541" y="450573"/>
                  </a:lnTo>
                  <a:lnTo>
                    <a:pt x="1068952" y="406080"/>
                  </a:lnTo>
                  <a:lnTo>
                    <a:pt x="1055810" y="363022"/>
                  </a:lnTo>
                  <a:lnTo>
                    <a:pt x="1039278" y="321559"/>
                  </a:lnTo>
                  <a:lnTo>
                    <a:pt x="1019519" y="281855"/>
                  </a:lnTo>
                  <a:lnTo>
                    <a:pt x="996697" y="244074"/>
                  </a:lnTo>
                  <a:lnTo>
                    <a:pt x="970973" y="208379"/>
                  </a:lnTo>
                  <a:lnTo>
                    <a:pt x="942512" y="174931"/>
                  </a:lnTo>
                  <a:lnTo>
                    <a:pt x="911476" y="143896"/>
                  </a:lnTo>
                  <a:lnTo>
                    <a:pt x="878029" y="115435"/>
                  </a:lnTo>
                  <a:lnTo>
                    <a:pt x="842333" y="89711"/>
                  </a:lnTo>
                  <a:lnTo>
                    <a:pt x="804552" y="66889"/>
                  </a:lnTo>
                  <a:lnTo>
                    <a:pt x="764849" y="47130"/>
                  </a:lnTo>
                  <a:lnTo>
                    <a:pt x="723386" y="30598"/>
                  </a:lnTo>
                  <a:lnTo>
                    <a:pt x="680327" y="17456"/>
                  </a:lnTo>
                  <a:lnTo>
                    <a:pt x="635835" y="7866"/>
                  </a:lnTo>
                  <a:lnTo>
                    <a:pt x="590073" y="1993"/>
                  </a:lnTo>
                  <a:lnTo>
                    <a:pt x="543204" y="0"/>
                  </a:lnTo>
                  <a:lnTo>
                    <a:pt x="496335" y="1993"/>
                  </a:lnTo>
                  <a:lnTo>
                    <a:pt x="450573" y="7866"/>
                  </a:lnTo>
                  <a:lnTo>
                    <a:pt x="406080" y="17456"/>
                  </a:lnTo>
                  <a:lnTo>
                    <a:pt x="363022" y="30598"/>
                  </a:lnTo>
                  <a:lnTo>
                    <a:pt x="321559" y="47130"/>
                  </a:lnTo>
                  <a:lnTo>
                    <a:pt x="281855" y="66889"/>
                  </a:lnTo>
                  <a:lnTo>
                    <a:pt x="244074" y="89711"/>
                  </a:lnTo>
                  <a:lnTo>
                    <a:pt x="208379" y="115435"/>
                  </a:lnTo>
                  <a:lnTo>
                    <a:pt x="174931" y="143896"/>
                  </a:lnTo>
                  <a:lnTo>
                    <a:pt x="143896" y="174931"/>
                  </a:lnTo>
                  <a:lnTo>
                    <a:pt x="115435" y="208379"/>
                  </a:lnTo>
                  <a:lnTo>
                    <a:pt x="89711" y="244074"/>
                  </a:lnTo>
                  <a:lnTo>
                    <a:pt x="66889" y="281855"/>
                  </a:lnTo>
                  <a:lnTo>
                    <a:pt x="47130" y="321559"/>
                  </a:lnTo>
                  <a:lnTo>
                    <a:pt x="30598" y="363022"/>
                  </a:lnTo>
                  <a:lnTo>
                    <a:pt x="17456" y="406080"/>
                  </a:lnTo>
                  <a:lnTo>
                    <a:pt x="7866" y="450573"/>
                  </a:lnTo>
                  <a:lnTo>
                    <a:pt x="1993" y="496335"/>
                  </a:lnTo>
                  <a:lnTo>
                    <a:pt x="0" y="543204"/>
                  </a:lnTo>
                  <a:lnTo>
                    <a:pt x="1993" y="590073"/>
                  </a:lnTo>
                  <a:lnTo>
                    <a:pt x="7866" y="635835"/>
                  </a:lnTo>
                  <a:lnTo>
                    <a:pt x="17456" y="680327"/>
                  </a:lnTo>
                  <a:lnTo>
                    <a:pt x="30598" y="723386"/>
                  </a:lnTo>
                  <a:lnTo>
                    <a:pt x="47130" y="764849"/>
                  </a:lnTo>
                  <a:lnTo>
                    <a:pt x="66889" y="804552"/>
                  </a:lnTo>
                  <a:lnTo>
                    <a:pt x="89711" y="842333"/>
                  </a:lnTo>
                  <a:lnTo>
                    <a:pt x="115435" y="878029"/>
                  </a:lnTo>
                  <a:lnTo>
                    <a:pt x="143896" y="911476"/>
                  </a:lnTo>
                  <a:lnTo>
                    <a:pt x="174931" y="942512"/>
                  </a:lnTo>
                  <a:lnTo>
                    <a:pt x="208379" y="970973"/>
                  </a:lnTo>
                  <a:lnTo>
                    <a:pt x="244074" y="996697"/>
                  </a:lnTo>
                  <a:lnTo>
                    <a:pt x="281855" y="1019519"/>
                  </a:lnTo>
                  <a:lnTo>
                    <a:pt x="321559" y="1039278"/>
                  </a:lnTo>
                  <a:lnTo>
                    <a:pt x="363022" y="1055810"/>
                  </a:lnTo>
                  <a:lnTo>
                    <a:pt x="406080" y="1068952"/>
                  </a:lnTo>
                  <a:lnTo>
                    <a:pt x="450573" y="1078541"/>
                  </a:lnTo>
                  <a:lnTo>
                    <a:pt x="496335" y="1084414"/>
                  </a:lnTo>
                  <a:lnTo>
                    <a:pt x="543204" y="1086408"/>
                  </a:lnTo>
                  <a:close/>
                </a:path>
              </a:pathLst>
            </a:custGeom>
            <a:ln w="38100">
              <a:solidFill>
                <a:srgbClr val="EC008C"/>
              </a:solidFill>
            </a:ln>
          </p:spPr>
          <p:txBody>
            <a:bodyPr wrap="square" lIns="0" tIns="0" rIns="0" bIns="0" rtlCol="0"/>
            <a:lstStyle/>
            <a:p>
              <a:endParaRPr sz="1588"/>
            </a:p>
          </p:txBody>
        </p:sp>
        <p:sp>
          <p:nvSpPr>
            <p:cNvPr id="11" name="object 11"/>
            <p:cNvSpPr/>
            <p:nvPr/>
          </p:nvSpPr>
          <p:spPr>
            <a:xfrm>
              <a:off x="5530697" y="676719"/>
              <a:ext cx="856615" cy="536575"/>
            </a:xfrm>
            <a:custGeom>
              <a:avLst/>
              <a:gdLst/>
              <a:ahLst/>
              <a:cxnLst/>
              <a:rect l="l" t="t" r="r" b="b"/>
              <a:pathLst>
                <a:path w="856614" h="536575">
                  <a:moveTo>
                    <a:pt x="435419" y="269913"/>
                  </a:moveTo>
                  <a:lnTo>
                    <a:pt x="420928" y="208813"/>
                  </a:lnTo>
                  <a:lnTo>
                    <a:pt x="393331" y="174498"/>
                  </a:lnTo>
                  <a:lnTo>
                    <a:pt x="355854" y="151980"/>
                  </a:lnTo>
                  <a:lnTo>
                    <a:pt x="312521" y="143662"/>
                  </a:lnTo>
                  <a:lnTo>
                    <a:pt x="267360" y="151968"/>
                  </a:lnTo>
                  <a:lnTo>
                    <a:pt x="260134" y="155092"/>
                  </a:lnTo>
                  <a:lnTo>
                    <a:pt x="238836" y="165963"/>
                  </a:lnTo>
                  <a:lnTo>
                    <a:pt x="237820" y="163918"/>
                  </a:lnTo>
                  <a:lnTo>
                    <a:pt x="231432" y="132346"/>
                  </a:lnTo>
                  <a:lnTo>
                    <a:pt x="236220" y="100203"/>
                  </a:lnTo>
                  <a:lnTo>
                    <a:pt x="251117" y="70878"/>
                  </a:lnTo>
                  <a:lnTo>
                    <a:pt x="284162" y="42176"/>
                  </a:lnTo>
                  <a:lnTo>
                    <a:pt x="323278" y="30251"/>
                  </a:lnTo>
                  <a:lnTo>
                    <a:pt x="329044" y="22606"/>
                  </a:lnTo>
                  <a:lnTo>
                    <a:pt x="326148" y="5207"/>
                  </a:lnTo>
                  <a:lnTo>
                    <a:pt x="318681" y="0"/>
                  </a:lnTo>
                  <a:lnTo>
                    <a:pt x="308927" y="1828"/>
                  </a:lnTo>
                  <a:lnTo>
                    <a:pt x="254254" y="24790"/>
                  </a:lnTo>
                  <a:lnTo>
                    <a:pt x="215785" y="69900"/>
                  </a:lnTo>
                  <a:lnTo>
                    <a:pt x="212471" y="75958"/>
                  </a:lnTo>
                  <a:lnTo>
                    <a:pt x="195795" y="51460"/>
                  </a:lnTo>
                  <a:lnTo>
                    <a:pt x="176009" y="31026"/>
                  </a:lnTo>
                  <a:lnTo>
                    <a:pt x="153060" y="14503"/>
                  </a:lnTo>
                  <a:lnTo>
                    <a:pt x="126873" y="1765"/>
                  </a:lnTo>
                  <a:lnTo>
                    <a:pt x="118033" y="177"/>
                  </a:lnTo>
                  <a:lnTo>
                    <a:pt x="110185" y="2349"/>
                  </a:lnTo>
                  <a:lnTo>
                    <a:pt x="104622" y="8255"/>
                  </a:lnTo>
                  <a:lnTo>
                    <a:pt x="102704" y="17919"/>
                  </a:lnTo>
                  <a:lnTo>
                    <a:pt x="103289" y="37655"/>
                  </a:lnTo>
                  <a:lnTo>
                    <a:pt x="111633" y="82016"/>
                  </a:lnTo>
                  <a:lnTo>
                    <a:pt x="135483" y="125831"/>
                  </a:lnTo>
                  <a:lnTo>
                    <a:pt x="159346" y="151028"/>
                  </a:lnTo>
                  <a:lnTo>
                    <a:pt x="169100" y="150622"/>
                  </a:lnTo>
                  <a:lnTo>
                    <a:pt x="159588" y="104800"/>
                  </a:lnTo>
                  <a:lnTo>
                    <a:pt x="153123" y="95796"/>
                  </a:lnTo>
                  <a:lnTo>
                    <a:pt x="135039" y="51790"/>
                  </a:lnTo>
                  <a:lnTo>
                    <a:pt x="133540" y="38811"/>
                  </a:lnTo>
                  <a:lnTo>
                    <a:pt x="136906" y="40373"/>
                  </a:lnTo>
                  <a:lnTo>
                    <a:pt x="184200" y="87718"/>
                  </a:lnTo>
                  <a:lnTo>
                    <a:pt x="201447" y="151079"/>
                  </a:lnTo>
                  <a:lnTo>
                    <a:pt x="201701" y="166255"/>
                  </a:lnTo>
                  <a:lnTo>
                    <a:pt x="201307" y="211823"/>
                  </a:lnTo>
                  <a:lnTo>
                    <a:pt x="203327" y="220154"/>
                  </a:lnTo>
                  <a:lnTo>
                    <a:pt x="208546" y="225602"/>
                  </a:lnTo>
                  <a:lnTo>
                    <a:pt x="215836" y="227507"/>
                  </a:lnTo>
                  <a:lnTo>
                    <a:pt x="224104" y="225221"/>
                  </a:lnTo>
                  <a:lnTo>
                    <a:pt x="227761" y="223215"/>
                  </a:lnTo>
                  <a:lnTo>
                    <a:pt x="231101" y="219925"/>
                  </a:lnTo>
                  <a:lnTo>
                    <a:pt x="233540" y="216471"/>
                  </a:lnTo>
                  <a:lnTo>
                    <a:pt x="251180" y="196596"/>
                  </a:lnTo>
                  <a:lnTo>
                    <a:pt x="271741" y="182943"/>
                  </a:lnTo>
                  <a:lnTo>
                    <a:pt x="295262" y="175691"/>
                  </a:lnTo>
                  <a:lnTo>
                    <a:pt x="321805" y="175006"/>
                  </a:lnTo>
                  <a:lnTo>
                    <a:pt x="363169" y="189649"/>
                  </a:lnTo>
                  <a:lnTo>
                    <a:pt x="392112" y="220433"/>
                  </a:lnTo>
                  <a:lnTo>
                    <a:pt x="404799" y="260794"/>
                  </a:lnTo>
                  <a:lnTo>
                    <a:pt x="397459" y="304165"/>
                  </a:lnTo>
                  <a:lnTo>
                    <a:pt x="348373" y="416217"/>
                  </a:lnTo>
                  <a:lnTo>
                    <a:pt x="341515" y="432498"/>
                  </a:lnTo>
                  <a:lnTo>
                    <a:pt x="335381" y="449008"/>
                  </a:lnTo>
                  <a:lnTo>
                    <a:pt x="321906" y="472313"/>
                  </a:lnTo>
                  <a:lnTo>
                    <a:pt x="301790" y="486625"/>
                  </a:lnTo>
                  <a:lnTo>
                    <a:pt x="277622" y="490702"/>
                  </a:lnTo>
                  <a:lnTo>
                    <a:pt x="252018" y="483247"/>
                  </a:lnTo>
                  <a:lnTo>
                    <a:pt x="234657" y="476275"/>
                  </a:lnTo>
                  <a:lnTo>
                    <a:pt x="217347" y="473989"/>
                  </a:lnTo>
                  <a:lnTo>
                    <a:pt x="200037" y="476440"/>
                  </a:lnTo>
                  <a:lnTo>
                    <a:pt x="182765" y="483654"/>
                  </a:lnTo>
                  <a:lnTo>
                    <a:pt x="158203" y="490829"/>
                  </a:lnTo>
                  <a:lnTo>
                    <a:pt x="134188" y="486879"/>
                  </a:lnTo>
                  <a:lnTo>
                    <a:pt x="114046" y="473151"/>
                  </a:lnTo>
                  <a:lnTo>
                    <a:pt x="101155" y="450977"/>
                  </a:lnTo>
                  <a:lnTo>
                    <a:pt x="99796" y="446151"/>
                  </a:lnTo>
                  <a:lnTo>
                    <a:pt x="39738" y="307898"/>
                  </a:lnTo>
                  <a:lnTo>
                    <a:pt x="33261" y="288988"/>
                  </a:lnTo>
                  <a:lnTo>
                    <a:pt x="30619" y="270027"/>
                  </a:lnTo>
                  <a:lnTo>
                    <a:pt x="32054" y="251015"/>
                  </a:lnTo>
                  <a:lnTo>
                    <a:pt x="49707" y="210794"/>
                  </a:lnTo>
                  <a:lnTo>
                    <a:pt x="85217" y="182676"/>
                  </a:lnTo>
                  <a:lnTo>
                    <a:pt x="118287" y="173418"/>
                  </a:lnTo>
                  <a:lnTo>
                    <a:pt x="123418" y="166141"/>
                  </a:lnTo>
                  <a:lnTo>
                    <a:pt x="119684" y="148590"/>
                  </a:lnTo>
                  <a:lnTo>
                    <a:pt x="112344" y="143865"/>
                  </a:lnTo>
                  <a:lnTo>
                    <a:pt x="102781" y="145465"/>
                  </a:lnTo>
                  <a:lnTo>
                    <a:pt x="61912" y="160108"/>
                  </a:lnTo>
                  <a:lnTo>
                    <a:pt x="29756" y="186918"/>
                  </a:lnTo>
                  <a:lnTo>
                    <a:pt x="8420" y="222478"/>
                  </a:lnTo>
                  <a:lnTo>
                    <a:pt x="0" y="263385"/>
                  </a:lnTo>
                  <a:lnTo>
                    <a:pt x="6629" y="306235"/>
                  </a:lnTo>
                  <a:lnTo>
                    <a:pt x="13462" y="324154"/>
                  </a:lnTo>
                  <a:lnTo>
                    <a:pt x="21056" y="341820"/>
                  </a:lnTo>
                  <a:lnTo>
                    <a:pt x="36690" y="376999"/>
                  </a:lnTo>
                  <a:lnTo>
                    <a:pt x="74612" y="467550"/>
                  </a:lnTo>
                  <a:lnTo>
                    <a:pt x="95008" y="497420"/>
                  </a:lnTo>
                  <a:lnTo>
                    <a:pt x="124764" y="516026"/>
                  </a:lnTo>
                  <a:lnTo>
                    <a:pt x="159334" y="521512"/>
                  </a:lnTo>
                  <a:lnTo>
                    <a:pt x="194208" y="512013"/>
                  </a:lnTo>
                  <a:lnTo>
                    <a:pt x="206260" y="507149"/>
                  </a:lnTo>
                  <a:lnTo>
                    <a:pt x="217932" y="505548"/>
                  </a:lnTo>
                  <a:lnTo>
                    <a:pt x="229552" y="507199"/>
                  </a:lnTo>
                  <a:lnTo>
                    <a:pt x="241503" y="512064"/>
                  </a:lnTo>
                  <a:lnTo>
                    <a:pt x="268376" y="520776"/>
                  </a:lnTo>
                  <a:lnTo>
                    <a:pt x="322326" y="510794"/>
                  </a:lnTo>
                  <a:lnTo>
                    <a:pt x="351637" y="484314"/>
                  </a:lnTo>
                  <a:lnTo>
                    <a:pt x="394550" y="386994"/>
                  </a:lnTo>
                  <a:lnTo>
                    <a:pt x="423862" y="320281"/>
                  </a:lnTo>
                  <a:lnTo>
                    <a:pt x="430009" y="303784"/>
                  </a:lnTo>
                  <a:lnTo>
                    <a:pt x="433870" y="287007"/>
                  </a:lnTo>
                  <a:lnTo>
                    <a:pt x="435419" y="269913"/>
                  </a:lnTo>
                  <a:close/>
                </a:path>
                <a:path w="856614" h="536575">
                  <a:moveTo>
                    <a:pt x="856361" y="269900"/>
                  </a:moveTo>
                  <a:lnTo>
                    <a:pt x="853630" y="264718"/>
                  </a:lnTo>
                  <a:lnTo>
                    <a:pt x="846391" y="263448"/>
                  </a:lnTo>
                  <a:lnTo>
                    <a:pt x="835494" y="261962"/>
                  </a:lnTo>
                  <a:lnTo>
                    <a:pt x="824572" y="261340"/>
                  </a:lnTo>
                  <a:lnTo>
                    <a:pt x="813638" y="261569"/>
                  </a:lnTo>
                  <a:lnTo>
                    <a:pt x="765263" y="273024"/>
                  </a:lnTo>
                  <a:lnTo>
                    <a:pt x="753465" y="278612"/>
                  </a:lnTo>
                  <a:lnTo>
                    <a:pt x="752297" y="277977"/>
                  </a:lnTo>
                  <a:lnTo>
                    <a:pt x="753757" y="275094"/>
                  </a:lnTo>
                  <a:lnTo>
                    <a:pt x="757567" y="258025"/>
                  </a:lnTo>
                  <a:lnTo>
                    <a:pt x="759180" y="242404"/>
                  </a:lnTo>
                  <a:lnTo>
                    <a:pt x="759053" y="226682"/>
                  </a:lnTo>
                  <a:lnTo>
                    <a:pt x="757212" y="210896"/>
                  </a:lnTo>
                  <a:lnTo>
                    <a:pt x="755929" y="203352"/>
                  </a:lnTo>
                  <a:lnTo>
                    <a:pt x="750570" y="200406"/>
                  </a:lnTo>
                  <a:lnTo>
                    <a:pt x="737323" y="207543"/>
                  </a:lnTo>
                  <a:lnTo>
                    <a:pt x="701573" y="232879"/>
                  </a:lnTo>
                  <a:lnTo>
                    <a:pt x="676668" y="266395"/>
                  </a:lnTo>
                  <a:lnTo>
                    <a:pt x="667219" y="287870"/>
                  </a:lnTo>
                  <a:lnTo>
                    <a:pt x="667245" y="290436"/>
                  </a:lnTo>
                  <a:lnTo>
                    <a:pt x="668972" y="295884"/>
                  </a:lnTo>
                  <a:lnTo>
                    <a:pt x="671753" y="297751"/>
                  </a:lnTo>
                  <a:lnTo>
                    <a:pt x="679551" y="297738"/>
                  </a:lnTo>
                  <a:lnTo>
                    <a:pt x="682104" y="295821"/>
                  </a:lnTo>
                  <a:lnTo>
                    <a:pt x="683742" y="291439"/>
                  </a:lnTo>
                  <a:lnTo>
                    <a:pt x="690435" y="276364"/>
                  </a:lnTo>
                  <a:lnTo>
                    <a:pt x="720712" y="238302"/>
                  </a:lnTo>
                  <a:lnTo>
                    <a:pt x="741781" y="222821"/>
                  </a:lnTo>
                  <a:lnTo>
                    <a:pt x="742213" y="227393"/>
                  </a:lnTo>
                  <a:lnTo>
                    <a:pt x="733894" y="281622"/>
                  </a:lnTo>
                  <a:lnTo>
                    <a:pt x="723646" y="302679"/>
                  </a:lnTo>
                  <a:lnTo>
                    <a:pt x="724242" y="306895"/>
                  </a:lnTo>
                  <a:lnTo>
                    <a:pt x="731177" y="312483"/>
                  </a:lnTo>
                  <a:lnTo>
                    <a:pt x="735406" y="312102"/>
                  </a:lnTo>
                  <a:lnTo>
                    <a:pt x="739292" y="308825"/>
                  </a:lnTo>
                  <a:lnTo>
                    <a:pt x="756627" y="296341"/>
                  </a:lnTo>
                  <a:lnTo>
                    <a:pt x="775233" y="287058"/>
                  </a:lnTo>
                  <a:lnTo>
                    <a:pt x="795134" y="281025"/>
                  </a:lnTo>
                  <a:lnTo>
                    <a:pt x="816317" y="278295"/>
                  </a:lnTo>
                  <a:lnTo>
                    <a:pt x="821880" y="278028"/>
                  </a:lnTo>
                  <a:lnTo>
                    <a:pt x="827481" y="278422"/>
                  </a:lnTo>
                  <a:lnTo>
                    <a:pt x="833615" y="278511"/>
                  </a:lnTo>
                  <a:lnTo>
                    <a:pt x="799655" y="318922"/>
                  </a:lnTo>
                  <a:lnTo>
                    <a:pt x="755827" y="340791"/>
                  </a:lnTo>
                  <a:lnTo>
                    <a:pt x="751268" y="342125"/>
                  </a:lnTo>
                  <a:lnTo>
                    <a:pt x="748715" y="344703"/>
                  </a:lnTo>
                  <a:lnTo>
                    <a:pt x="748004" y="353695"/>
                  </a:lnTo>
                  <a:lnTo>
                    <a:pt x="751738" y="357365"/>
                  </a:lnTo>
                  <a:lnTo>
                    <a:pt x="757834" y="357695"/>
                  </a:lnTo>
                  <a:lnTo>
                    <a:pt x="776300" y="359968"/>
                  </a:lnTo>
                  <a:lnTo>
                    <a:pt x="793902" y="364718"/>
                  </a:lnTo>
                  <a:lnTo>
                    <a:pt x="810628" y="371944"/>
                  </a:lnTo>
                  <a:lnTo>
                    <a:pt x="826477" y="381685"/>
                  </a:lnTo>
                  <a:lnTo>
                    <a:pt x="830376" y="384670"/>
                  </a:lnTo>
                  <a:lnTo>
                    <a:pt x="819492" y="389661"/>
                  </a:lnTo>
                  <a:lnTo>
                    <a:pt x="793788" y="397687"/>
                  </a:lnTo>
                  <a:lnTo>
                    <a:pt x="768108" y="400151"/>
                  </a:lnTo>
                  <a:lnTo>
                    <a:pt x="742454" y="397217"/>
                  </a:lnTo>
                  <a:lnTo>
                    <a:pt x="716826" y="389013"/>
                  </a:lnTo>
                  <a:lnTo>
                    <a:pt x="714070" y="387858"/>
                  </a:lnTo>
                  <a:lnTo>
                    <a:pt x="713320" y="386334"/>
                  </a:lnTo>
                  <a:lnTo>
                    <a:pt x="712457" y="374891"/>
                  </a:lnTo>
                  <a:lnTo>
                    <a:pt x="710806" y="366547"/>
                  </a:lnTo>
                  <a:lnTo>
                    <a:pt x="682993" y="324345"/>
                  </a:lnTo>
                  <a:lnTo>
                    <a:pt x="633450" y="307289"/>
                  </a:lnTo>
                  <a:lnTo>
                    <a:pt x="615429" y="308952"/>
                  </a:lnTo>
                  <a:lnTo>
                    <a:pt x="546315" y="357987"/>
                  </a:lnTo>
                  <a:lnTo>
                    <a:pt x="387159" y="500341"/>
                  </a:lnTo>
                  <a:lnTo>
                    <a:pt x="379831" y="519671"/>
                  </a:lnTo>
                  <a:lnTo>
                    <a:pt x="382219" y="526288"/>
                  </a:lnTo>
                  <a:lnTo>
                    <a:pt x="386740" y="531749"/>
                  </a:lnTo>
                  <a:lnTo>
                    <a:pt x="392595" y="535127"/>
                  </a:lnTo>
                  <a:lnTo>
                    <a:pt x="399478" y="536321"/>
                  </a:lnTo>
                  <a:lnTo>
                    <a:pt x="407035" y="535216"/>
                  </a:lnTo>
                  <a:lnTo>
                    <a:pt x="653059" y="465556"/>
                  </a:lnTo>
                  <a:lnTo>
                    <a:pt x="691692" y="443496"/>
                  </a:lnTo>
                  <a:lnTo>
                    <a:pt x="684479" y="425780"/>
                  </a:lnTo>
                  <a:lnTo>
                    <a:pt x="678040" y="433324"/>
                  </a:lnTo>
                  <a:lnTo>
                    <a:pt x="670712" y="439661"/>
                  </a:lnTo>
                  <a:lnTo>
                    <a:pt x="662482" y="444652"/>
                  </a:lnTo>
                  <a:lnTo>
                    <a:pt x="653300" y="448183"/>
                  </a:lnTo>
                  <a:lnTo>
                    <a:pt x="400748" y="519430"/>
                  </a:lnTo>
                  <a:lnTo>
                    <a:pt x="398767" y="518375"/>
                  </a:lnTo>
                  <a:lnTo>
                    <a:pt x="396976" y="518020"/>
                  </a:lnTo>
                  <a:lnTo>
                    <a:pt x="397573" y="516191"/>
                  </a:lnTo>
                  <a:lnTo>
                    <a:pt x="397637" y="513829"/>
                  </a:lnTo>
                  <a:lnTo>
                    <a:pt x="403504" y="508012"/>
                  </a:lnTo>
                  <a:lnTo>
                    <a:pt x="408520" y="503770"/>
                  </a:lnTo>
                  <a:lnTo>
                    <a:pt x="589610" y="341960"/>
                  </a:lnTo>
                  <a:lnTo>
                    <a:pt x="596836" y="336245"/>
                  </a:lnTo>
                  <a:lnTo>
                    <a:pt x="604608" y="331292"/>
                  </a:lnTo>
                  <a:lnTo>
                    <a:pt x="613181" y="327456"/>
                  </a:lnTo>
                  <a:lnTo>
                    <a:pt x="634009" y="324281"/>
                  </a:lnTo>
                  <a:lnTo>
                    <a:pt x="654850" y="328218"/>
                  </a:lnTo>
                  <a:lnTo>
                    <a:pt x="687285" y="354139"/>
                  </a:lnTo>
                  <a:lnTo>
                    <a:pt x="696480" y="391083"/>
                  </a:lnTo>
                  <a:lnTo>
                    <a:pt x="696315" y="395338"/>
                  </a:lnTo>
                  <a:lnTo>
                    <a:pt x="697534" y="398945"/>
                  </a:lnTo>
                  <a:lnTo>
                    <a:pt x="718032" y="407123"/>
                  </a:lnTo>
                  <a:lnTo>
                    <a:pt x="726325" y="410146"/>
                  </a:lnTo>
                  <a:lnTo>
                    <a:pt x="734758" y="412584"/>
                  </a:lnTo>
                  <a:lnTo>
                    <a:pt x="764159" y="416839"/>
                  </a:lnTo>
                  <a:lnTo>
                    <a:pt x="792645" y="415213"/>
                  </a:lnTo>
                  <a:lnTo>
                    <a:pt x="820191" y="407644"/>
                  </a:lnTo>
                  <a:lnTo>
                    <a:pt x="846721" y="394093"/>
                  </a:lnTo>
                  <a:lnTo>
                    <a:pt x="854849" y="388912"/>
                  </a:lnTo>
                  <a:lnTo>
                    <a:pt x="855256" y="383679"/>
                  </a:lnTo>
                  <a:lnTo>
                    <a:pt x="848080" y="377355"/>
                  </a:lnTo>
                  <a:lnTo>
                    <a:pt x="815543" y="355536"/>
                  </a:lnTo>
                  <a:lnTo>
                    <a:pt x="789749" y="345541"/>
                  </a:lnTo>
                  <a:lnTo>
                    <a:pt x="811822" y="330669"/>
                  </a:lnTo>
                  <a:lnTo>
                    <a:pt x="828421" y="315125"/>
                  </a:lnTo>
                  <a:lnTo>
                    <a:pt x="842302" y="297103"/>
                  </a:lnTo>
                  <a:lnTo>
                    <a:pt x="853389" y="276580"/>
                  </a:lnTo>
                  <a:lnTo>
                    <a:pt x="856361" y="269900"/>
                  </a:lnTo>
                  <a:close/>
                </a:path>
              </a:pathLst>
            </a:custGeom>
            <a:solidFill>
              <a:srgbClr val="EC008C"/>
            </a:solidFill>
          </p:spPr>
          <p:txBody>
            <a:bodyPr wrap="square" lIns="0" tIns="0" rIns="0" bIns="0" rtlCol="0"/>
            <a:lstStyle/>
            <a:p>
              <a:endParaRPr sz="1588"/>
            </a:p>
          </p:txBody>
        </p:sp>
      </p:grpSp>
      <p:grpSp>
        <p:nvGrpSpPr>
          <p:cNvPr id="12" name="object 12"/>
          <p:cNvGrpSpPr/>
          <p:nvPr/>
        </p:nvGrpSpPr>
        <p:grpSpPr>
          <a:xfrm>
            <a:off x="1312894" y="5394164"/>
            <a:ext cx="435909" cy="741269"/>
            <a:chOff x="1335547" y="6113385"/>
            <a:chExt cx="494030" cy="840105"/>
          </a:xfrm>
        </p:grpSpPr>
        <p:pic>
          <p:nvPicPr>
            <p:cNvPr id="13" name="object 13"/>
            <p:cNvPicPr/>
            <p:nvPr/>
          </p:nvPicPr>
          <p:blipFill>
            <a:blip r:embed="rId3" cstate="print"/>
            <a:stretch>
              <a:fillRect/>
            </a:stretch>
          </p:blipFill>
          <p:spPr>
            <a:xfrm>
              <a:off x="1335547" y="6113385"/>
              <a:ext cx="493745" cy="495300"/>
            </a:xfrm>
            <a:prstGeom prst="rect">
              <a:avLst/>
            </a:prstGeom>
          </p:spPr>
        </p:pic>
        <p:sp>
          <p:nvSpPr>
            <p:cNvPr id="14" name="object 14"/>
            <p:cNvSpPr/>
            <p:nvPr/>
          </p:nvSpPr>
          <p:spPr>
            <a:xfrm>
              <a:off x="1522225" y="6594284"/>
              <a:ext cx="120650" cy="359410"/>
            </a:xfrm>
            <a:custGeom>
              <a:avLst/>
              <a:gdLst/>
              <a:ahLst/>
              <a:cxnLst/>
              <a:rect l="l" t="t" r="r" b="b"/>
              <a:pathLst>
                <a:path w="120650" h="359409">
                  <a:moveTo>
                    <a:pt x="120129" y="0"/>
                  </a:moveTo>
                  <a:lnTo>
                    <a:pt x="25" y="0"/>
                  </a:lnTo>
                  <a:lnTo>
                    <a:pt x="0" y="29400"/>
                  </a:lnTo>
                  <a:lnTo>
                    <a:pt x="622" y="29730"/>
                  </a:lnTo>
                  <a:lnTo>
                    <a:pt x="8280" y="30416"/>
                  </a:lnTo>
                  <a:lnTo>
                    <a:pt x="14389" y="32219"/>
                  </a:lnTo>
                  <a:lnTo>
                    <a:pt x="39900" y="67200"/>
                  </a:lnTo>
                  <a:lnTo>
                    <a:pt x="44615" y="325018"/>
                  </a:lnTo>
                  <a:lnTo>
                    <a:pt x="45224" y="331279"/>
                  </a:lnTo>
                  <a:lnTo>
                    <a:pt x="51257" y="344296"/>
                  </a:lnTo>
                  <a:lnTo>
                    <a:pt x="53797" y="351574"/>
                  </a:lnTo>
                  <a:lnTo>
                    <a:pt x="56730" y="358965"/>
                  </a:lnTo>
                  <a:lnTo>
                    <a:pt x="70713" y="329577"/>
                  </a:lnTo>
                  <a:lnTo>
                    <a:pt x="76498" y="94645"/>
                  </a:lnTo>
                  <a:lnTo>
                    <a:pt x="76530" y="87604"/>
                  </a:lnTo>
                  <a:lnTo>
                    <a:pt x="76861" y="79894"/>
                  </a:lnTo>
                  <a:lnTo>
                    <a:pt x="94734" y="41403"/>
                  </a:lnTo>
                  <a:lnTo>
                    <a:pt x="120129" y="30137"/>
                  </a:lnTo>
                  <a:lnTo>
                    <a:pt x="120129" y="0"/>
                  </a:lnTo>
                  <a:close/>
                </a:path>
              </a:pathLst>
            </a:custGeom>
            <a:solidFill>
              <a:srgbClr val="FFFFFF"/>
            </a:solidFill>
          </p:spPr>
          <p:txBody>
            <a:bodyPr wrap="square" lIns="0" tIns="0" rIns="0" bIns="0" rtlCol="0"/>
            <a:lstStyle/>
            <a:p>
              <a:endParaRPr sz="1588"/>
            </a:p>
          </p:txBody>
        </p:sp>
        <p:sp>
          <p:nvSpPr>
            <p:cNvPr id="15" name="object 15"/>
            <p:cNvSpPr/>
            <p:nvPr/>
          </p:nvSpPr>
          <p:spPr>
            <a:xfrm>
              <a:off x="1522225" y="6594284"/>
              <a:ext cx="120650" cy="359410"/>
            </a:xfrm>
            <a:custGeom>
              <a:avLst/>
              <a:gdLst/>
              <a:ahLst/>
              <a:cxnLst/>
              <a:rect l="l" t="t" r="r" b="b"/>
              <a:pathLst>
                <a:path w="120650" h="359409">
                  <a:moveTo>
                    <a:pt x="120129" y="0"/>
                  </a:moveTo>
                  <a:lnTo>
                    <a:pt x="25" y="0"/>
                  </a:lnTo>
                  <a:lnTo>
                    <a:pt x="0" y="29400"/>
                  </a:lnTo>
                  <a:lnTo>
                    <a:pt x="622" y="29730"/>
                  </a:lnTo>
                  <a:lnTo>
                    <a:pt x="8280" y="30416"/>
                  </a:lnTo>
                  <a:lnTo>
                    <a:pt x="14389" y="32219"/>
                  </a:lnTo>
                  <a:lnTo>
                    <a:pt x="39900" y="67200"/>
                  </a:lnTo>
                  <a:lnTo>
                    <a:pt x="42265" y="109753"/>
                  </a:lnTo>
                  <a:lnTo>
                    <a:pt x="42697" y="150240"/>
                  </a:lnTo>
                  <a:lnTo>
                    <a:pt x="43218" y="188163"/>
                  </a:lnTo>
                  <a:lnTo>
                    <a:pt x="43662" y="229171"/>
                  </a:lnTo>
                  <a:lnTo>
                    <a:pt x="44064" y="257414"/>
                  </a:lnTo>
                  <a:lnTo>
                    <a:pt x="44497" y="292588"/>
                  </a:lnTo>
                  <a:lnTo>
                    <a:pt x="44615" y="325018"/>
                  </a:lnTo>
                  <a:lnTo>
                    <a:pt x="45224" y="331279"/>
                  </a:lnTo>
                  <a:lnTo>
                    <a:pt x="51257" y="344296"/>
                  </a:lnTo>
                  <a:lnTo>
                    <a:pt x="53797" y="351574"/>
                  </a:lnTo>
                  <a:lnTo>
                    <a:pt x="56730" y="358965"/>
                  </a:lnTo>
                  <a:lnTo>
                    <a:pt x="71326" y="313105"/>
                  </a:lnTo>
                  <a:lnTo>
                    <a:pt x="75628" y="135483"/>
                  </a:lnTo>
                  <a:lnTo>
                    <a:pt x="75971" y="122351"/>
                  </a:lnTo>
                  <a:lnTo>
                    <a:pt x="76390" y="101690"/>
                  </a:lnTo>
                  <a:lnTo>
                    <a:pt x="76498" y="94645"/>
                  </a:lnTo>
                  <a:lnTo>
                    <a:pt x="76530" y="87604"/>
                  </a:lnTo>
                  <a:lnTo>
                    <a:pt x="76861" y="79894"/>
                  </a:lnTo>
                  <a:lnTo>
                    <a:pt x="94734" y="41403"/>
                  </a:lnTo>
                  <a:lnTo>
                    <a:pt x="107323" y="33908"/>
                  </a:lnTo>
                  <a:lnTo>
                    <a:pt x="55613" y="33908"/>
                  </a:lnTo>
                  <a:lnTo>
                    <a:pt x="53488" y="33705"/>
                  </a:lnTo>
                  <a:lnTo>
                    <a:pt x="46316" y="33705"/>
                  </a:lnTo>
                  <a:lnTo>
                    <a:pt x="46382" y="33223"/>
                  </a:lnTo>
                  <a:lnTo>
                    <a:pt x="29489" y="33223"/>
                  </a:lnTo>
                  <a:lnTo>
                    <a:pt x="29113" y="32753"/>
                  </a:lnTo>
                  <a:lnTo>
                    <a:pt x="28562" y="27914"/>
                  </a:lnTo>
                  <a:lnTo>
                    <a:pt x="120129" y="27863"/>
                  </a:lnTo>
                  <a:lnTo>
                    <a:pt x="120129" y="0"/>
                  </a:lnTo>
                  <a:close/>
                </a:path>
                <a:path w="120650" h="359409">
                  <a:moveTo>
                    <a:pt x="64592" y="28409"/>
                  </a:moveTo>
                  <a:lnTo>
                    <a:pt x="56133" y="28409"/>
                  </a:lnTo>
                  <a:lnTo>
                    <a:pt x="56234" y="30416"/>
                  </a:lnTo>
                  <a:lnTo>
                    <a:pt x="56591" y="33058"/>
                  </a:lnTo>
                  <a:lnTo>
                    <a:pt x="55613" y="33908"/>
                  </a:lnTo>
                  <a:lnTo>
                    <a:pt x="107323" y="33908"/>
                  </a:lnTo>
                  <a:lnTo>
                    <a:pt x="107486" y="33845"/>
                  </a:lnTo>
                  <a:lnTo>
                    <a:pt x="82029" y="33845"/>
                  </a:lnTo>
                  <a:lnTo>
                    <a:pt x="68478" y="33781"/>
                  </a:lnTo>
                  <a:lnTo>
                    <a:pt x="65370" y="33616"/>
                  </a:lnTo>
                  <a:lnTo>
                    <a:pt x="64731" y="32753"/>
                  </a:lnTo>
                  <a:lnTo>
                    <a:pt x="64501" y="31280"/>
                  </a:lnTo>
                  <a:lnTo>
                    <a:pt x="64592" y="28409"/>
                  </a:lnTo>
                  <a:close/>
                </a:path>
                <a:path w="120650" h="359409">
                  <a:moveTo>
                    <a:pt x="120129" y="28511"/>
                  </a:moveTo>
                  <a:lnTo>
                    <a:pt x="88760" y="28511"/>
                  </a:lnTo>
                  <a:lnTo>
                    <a:pt x="88760" y="33616"/>
                  </a:lnTo>
                  <a:lnTo>
                    <a:pt x="88023" y="33654"/>
                  </a:lnTo>
                  <a:lnTo>
                    <a:pt x="87401" y="33718"/>
                  </a:lnTo>
                  <a:lnTo>
                    <a:pt x="82029" y="33845"/>
                  </a:lnTo>
                  <a:lnTo>
                    <a:pt x="107486" y="33845"/>
                  </a:lnTo>
                  <a:lnTo>
                    <a:pt x="112267" y="31978"/>
                  </a:lnTo>
                  <a:lnTo>
                    <a:pt x="114947" y="31280"/>
                  </a:lnTo>
                  <a:lnTo>
                    <a:pt x="117640" y="30721"/>
                  </a:lnTo>
                  <a:lnTo>
                    <a:pt x="120129" y="30137"/>
                  </a:lnTo>
                  <a:lnTo>
                    <a:pt x="120129" y="28511"/>
                  </a:lnTo>
                  <a:close/>
                </a:path>
                <a:path w="120650" h="359409">
                  <a:moveTo>
                    <a:pt x="120129" y="28409"/>
                  </a:moveTo>
                  <a:lnTo>
                    <a:pt x="73888" y="28409"/>
                  </a:lnTo>
                  <a:lnTo>
                    <a:pt x="73888" y="33718"/>
                  </a:lnTo>
                  <a:lnTo>
                    <a:pt x="71158" y="33718"/>
                  </a:lnTo>
                  <a:lnTo>
                    <a:pt x="68478" y="33781"/>
                  </a:lnTo>
                  <a:lnTo>
                    <a:pt x="82035" y="33781"/>
                  </a:lnTo>
                  <a:lnTo>
                    <a:pt x="82549" y="28511"/>
                  </a:lnTo>
                  <a:lnTo>
                    <a:pt x="120129" y="28511"/>
                  </a:lnTo>
                  <a:close/>
                </a:path>
                <a:path w="120650" h="359409">
                  <a:moveTo>
                    <a:pt x="52692" y="33629"/>
                  </a:moveTo>
                  <a:lnTo>
                    <a:pt x="51803" y="33705"/>
                  </a:lnTo>
                  <a:lnTo>
                    <a:pt x="53488" y="33705"/>
                  </a:lnTo>
                  <a:lnTo>
                    <a:pt x="52692" y="33629"/>
                  </a:lnTo>
                  <a:close/>
                </a:path>
                <a:path w="120650" h="359409">
                  <a:moveTo>
                    <a:pt x="120129" y="27863"/>
                  </a:moveTo>
                  <a:lnTo>
                    <a:pt x="38900" y="27863"/>
                  </a:lnTo>
                  <a:lnTo>
                    <a:pt x="38977" y="28511"/>
                  </a:lnTo>
                  <a:lnTo>
                    <a:pt x="38163" y="33223"/>
                  </a:lnTo>
                  <a:lnTo>
                    <a:pt x="46382" y="33223"/>
                  </a:lnTo>
                  <a:lnTo>
                    <a:pt x="47040" y="28409"/>
                  </a:lnTo>
                  <a:lnTo>
                    <a:pt x="120129" y="28409"/>
                  </a:lnTo>
                  <a:lnTo>
                    <a:pt x="120129" y="27863"/>
                  </a:lnTo>
                  <a:close/>
                </a:path>
              </a:pathLst>
            </a:custGeom>
            <a:solidFill>
              <a:srgbClr val="EC008C"/>
            </a:solidFill>
          </p:spPr>
          <p:txBody>
            <a:bodyPr wrap="square" lIns="0" tIns="0" rIns="0" bIns="0" rtlCol="0"/>
            <a:lstStyle/>
            <a:p>
              <a:endParaRPr sz="1588"/>
            </a:p>
          </p:txBody>
        </p:sp>
        <p:sp>
          <p:nvSpPr>
            <p:cNvPr id="16" name="object 16"/>
            <p:cNvSpPr/>
            <p:nvPr/>
          </p:nvSpPr>
          <p:spPr>
            <a:xfrm>
              <a:off x="1550784" y="6622160"/>
              <a:ext cx="60325" cy="6350"/>
            </a:xfrm>
            <a:custGeom>
              <a:avLst/>
              <a:gdLst/>
              <a:ahLst/>
              <a:cxnLst/>
              <a:rect l="l" t="t" r="r" b="b"/>
              <a:pathLst>
                <a:path w="60325" h="6350">
                  <a:moveTo>
                    <a:pt x="10490" y="215"/>
                  </a:moveTo>
                  <a:lnTo>
                    <a:pt x="10325" y="0"/>
                  </a:lnTo>
                  <a:lnTo>
                    <a:pt x="5295" y="0"/>
                  </a:lnTo>
                  <a:lnTo>
                    <a:pt x="0" y="50"/>
                  </a:lnTo>
                  <a:lnTo>
                    <a:pt x="546" y="4953"/>
                  </a:lnTo>
                  <a:lnTo>
                    <a:pt x="927" y="5359"/>
                  </a:lnTo>
                  <a:lnTo>
                    <a:pt x="9588" y="5359"/>
                  </a:lnTo>
                  <a:lnTo>
                    <a:pt x="10490" y="215"/>
                  </a:lnTo>
                  <a:close/>
                </a:path>
                <a:path w="60325" h="6350">
                  <a:moveTo>
                    <a:pt x="28028" y="5194"/>
                  </a:moveTo>
                  <a:lnTo>
                    <a:pt x="27609" y="2184"/>
                  </a:lnTo>
                  <a:lnTo>
                    <a:pt x="27622" y="1422"/>
                  </a:lnTo>
                  <a:lnTo>
                    <a:pt x="27559" y="546"/>
                  </a:lnTo>
                  <a:lnTo>
                    <a:pt x="18478" y="546"/>
                  </a:lnTo>
                  <a:lnTo>
                    <a:pt x="17754" y="5829"/>
                  </a:lnTo>
                  <a:lnTo>
                    <a:pt x="23241" y="5829"/>
                  </a:lnTo>
                  <a:lnTo>
                    <a:pt x="24130" y="5765"/>
                  </a:lnTo>
                  <a:lnTo>
                    <a:pt x="27051" y="6032"/>
                  </a:lnTo>
                  <a:lnTo>
                    <a:pt x="28028" y="5194"/>
                  </a:lnTo>
                  <a:close/>
                </a:path>
                <a:path w="60325" h="6350">
                  <a:moveTo>
                    <a:pt x="45326" y="546"/>
                  </a:moveTo>
                  <a:lnTo>
                    <a:pt x="36029" y="546"/>
                  </a:lnTo>
                  <a:lnTo>
                    <a:pt x="36029" y="1981"/>
                  </a:lnTo>
                  <a:lnTo>
                    <a:pt x="35902" y="3187"/>
                  </a:lnTo>
                  <a:lnTo>
                    <a:pt x="36169" y="4889"/>
                  </a:lnTo>
                  <a:lnTo>
                    <a:pt x="36817" y="5765"/>
                  </a:lnTo>
                  <a:lnTo>
                    <a:pt x="39916" y="5918"/>
                  </a:lnTo>
                  <a:lnTo>
                    <a:pt x="42595" y="5854"/>
                  </a:lnTo>
                  <a:lnTo>
                    <a:pt x="45326" y="5854"/>
                  </a:lnTo>
                  <a:lnTo>
                    <a:pt x="45326" y="546"/>
                  </a:lnTo>
                  <a:close/>
                </a:path>
                <a:path w="60325" h="6350">
                  <a:moveTo>
                    <a:pt x="60185" y="635"/>
                  </a:moveTo>
                  <a:lnTo>
                    <a:pt x="53975" y="635"/>
                  </a:lnTo>
                  <a:lnTo>
                    <a:pt x="53454" y="5969"/>
                  </a:lnTo>
                  <a:lnTo>
                    <a:pt x="58839" y="5842"/>
                  </a:lnTo>
                  <a:lnTo>
                    <a:pt x="59461" y="5778"/>
                  </a:lnTo>
                  <a:lnTo>
                    <a:pt x="60185" y="5740"/>
                  </a:lnTo>
                  <a:lnTo>
                    <a:pt x="60185" y="635"/>
                  </a:lnTo>
                  <a:close/>
                </a:path>
              </a:pathLst>
            </a:custGeom>
            <a:solidFill>
              <a:srgbClr val="FFFFFF"/>
            </a:solidFill>
          </p:spPr>
          <p:txBody>
            <a:bodyPr wrap="square" lIns="0" tIns="0" rIns="0" bIns="0" rtlCol="0"/>
            <a:lstStyle/>
            <a:p>
              <a:endParaRPr sz="1588"/>
            </a:p>
          </p:txBody>
        </p:sp>
      </p:grpSp>
      <p:sp>
        <p:nvSpPr>
          <p:cNvPr id="17" name="object 17"/>
          <p:cNvSpPr txBox="1"/>
          <p:nvPr/>
        </p:nvSpPr>
        <p:spPr>
          <a:xfrm>
            <a:off x="805443" y="1290407"/>
            <a:ext cx="7688916" cy="442395"/>
          </a:xfrm>
          <a:prstGeom prst="rect">
            <a:avLst/>
          </a:prstGeom>
        </p:spPr>
        <p:txBody>
          <a:bodyPr vert="horz" wrap="square" lIns="0" tIns="11206" rIns="0" bIns="0" rtlCol="0">
            <a:spAutoFit/>
          </a:bodyPr>
          <a:lstStyle/>
          <a:p>
            <a:pPr marL="11206" marR="4483">
              <a:lnSpc>
                <a:spcPct val="119100"/>
              </a:lnSpc>
              <a:spcBef>
                <a:spcPts val="88"/>
              </a:spcBef>
            </a:pPr>
            <a:r>
              <a:rPr sz="1235" b="1" dirty="0">
                <a:latin typeface="Arial"/>
                <a:cs typeface="Arial"/>
              </a:rPr>
              <a:t>Here</a:t>
            </a:r>
            <a:r>
              <a:rPr sz="1235" b="1" spc="-40" dirty="0">
                <a:latin typeface="Arial"/>
                <a:cs typeface="Arial"/>
              </a:rPr>
              <a:t> </a:t>
            </a:r>
            <a:r>
              <a:rPr sz="1235" b="1" spc="-44" dirty="0">
                <a:latin typeface="Arial"/>
                <a:cs typeface="Arial"/>
              </a:rPr>
              <a:t>is</a:t>
            </a:r>
            <a:r>
              <a:rPr sz="1235" b="1" spc="-40" dirty="0">
                <a:latin typeface="Arial"/>
                <a:cs typeface="Arial"/>
              </a:rPr>
              <a:t> </a:t>
            </a:r>
            <a:r>
              <a:rPr sz="1235" b="1" spc="-9" dirty="0">
                <a:latin typeface="Arial"/>
                <a:cs typeface="Arial"/>
              </a:rPr>
              <a:t>a</a:t>
            </a:r>
            <a:r>
              <a:rPr sz="1235" b="1" spc="-40" dirty="0">
                <a:latin typeface="Arial"/>
                <a:cs typeface="Arial"/>
              </a:rPr>
              <a:t> </a:t>
            </a:r>
            <a:r>
              <a:rPr sz="1235" b="1" dirty="0">
                <a:latin typeface="Arial"/>
                <a:cs typeface="Arial"/>
              </a:rPr>
              <a:t>fun</a:t>
            </a:r>
            <a:r>
              <a:rPr sz="1235" b="1" spc="-40" dirty="0">
                <a:latin typeface="Arial"/>
                <a:cs typeface="Arial"/>
              </a:rPr>
              <a:t> </a:t>
            </a:r>
            <a:r>
              <a:rPr sz="1235" b="1" spc="-22" dirty="0">
                <a:latin typeface="Arial"/>
                <a:cs typeface="Arial"/>
              </a:rPr>
              <a:t>way</a:t>
            </a:r>
            <a:r>
              <a:rPr sz="1235" b="1" spc="-40" dirty="0">
                <a:latin typeface="Arial"/>
                <a:cs typeface="Arial"/>
              </a:rPr>
              <a:t> </a:t>
            </a:r>
            <a:r>
              <a:rPr sz="1235" b="1" spc="49" dirty="0">
                <a:latin typeface="Arial"/>
                <a:cs typeface="Arial"/>
              </a:rPr>
              <a:t>to</a:t>
            </a:r>
            <a:r>
              <a:rPr sz="1235" b="1" spc="-40" dirty="0">
                <a:latin typeface="Arial"/>
                <a:cs typeface="Arial"/>
              </a:rPr>
              <a:t> </a:t>
            </a:r>
            <a:r>
              <a:rPr sz="1235" b="1" dirty="0">
                <a:latin typeface="Arial"/>
                <a:cs typeface="Arial"/>
              </a:rPr>
              <a:t>remember</a:t>
            </a:r>
            <a:r>
              <a:rPr sz="1235" b="1" spc="-35" dirty="0">
                <a:latin typeface="Arial"/>
                <a:cs typeface="Arial"/>
              </a:rPr>
              <a:t> </a:t>
            </a:r>
            <a:r>
              <a:rPr sz="1235" b="1" spc="-26" dirty="0">
                <a:latin typeface="Arial"/>
                <a:cs typeface="Arial"/>
              </a:rPr>
              <a:t>how</a:t>
            </a:r>
            <a:r>
              <a:rPr sz="1235" b="1" spc="-40" dirty="0">
                <a:latin typeface="Arial"/>
                <a:cs typeface="Arial"/>
              </a:rPr>
              <a:t> </a:t>
            </a:r>
            <a:r>
              <a:rPr sz="1235" b="1" spc="-44" dirty="0">
                <a:latin typeface="Arial"/>
                <a:cs typeface="Arial"/>
              </a:rPr>
              <a:t>much</a:t>
            </a:r>
            <a:r>
              <a:rPr sz="1235" b="1" spc="-40" dirty="0">
                <a:latin typeface="Arial"/>
                <a:cs typeface="Arial"/>
              </a:rPr>
              <a:t> </a:t>
            </a:r>
            <a:r>
              <a:rPr sz="1235" b="1" spc="49" dirty="0">
                <a:latin typeface="Arial"/>
                <a:cs typeface="Arial"/>
              </a:rPr>
              <a:t>to</a:t>
            </a:r>
            <a:r>
              <a:rPr sz="1235" b="1" spc="-40" dirty="0">
                <a:latin typeface="Arial"/>
                <a:cs typeface="Arial"/>
              </a:rPr>
              <a:t> </a:t>
            </a:r>
            <a:r>
              <a:rPr sz="1235" b="1" spc="53" dirty="0">
                <a:latin typeface="Arial"/>
                <a:cs typeface="Arial"/>
              </a:rPr>
              <a:t>eat</a:t>
            </a:r>
            <a:r>
              <a:rPr sz="1235" b="1" spc="-40" dirty="0">
                <a:latin typeface="Arial"/>
                <a:cs typeface="Arial"/>
              </a:rPr>
              <a:t> </a:t>
            </a:r>
            <a:r>
              <a:rPr sz="1235" b="1" spc="-9" dirty="0">
                <a:latin typeface="Arial"/>
                <a:cs typeface="Arial"/>
              </a:rPr>
              <a:t>when</a:t>
            </a:r>
            <a:r>
              <a:rPr sz="1235" b="1" spc="-40" dirty="0">
                <a:latin typeface="Arial"/>
                <a:cs typeface="Arial"/>
              </a:rPr>
              <a:t> </a:t>
            </a:r>
            <a:r>
              <a:rPr sz="1235" b="1" spc="-31" dirty="0">
                <a:latin typeface="Arial"/>
                <a:cs typeface="Arial"/>
              </a:rPr>
              <a:t>you</a:t>
            </a:r>
            <a:r>
              <a:rPr sz="1235" b="1" spc="-35" dirty="0">
                <a:latin typeface="Arial"/>
                <a:cs typeface="Arial"/>
              </a:rPr>
              <a:t> </a:t>
            </a:r>
            <a:r>
              <a:rPr sz="1235" b="1" spc="-18" dirty="0">
                <a:latin typeface="Arial"/>
                <a:cs typeface="Arial"/>
              </a:rPr>
              <a:t>have</a:t>
            </a:r>
            <a:r>
              <a:rPr sz="1235" b="1" spc="-40" dirty="0">
                <a:latin typeface="Arial"/>
                <a:cs typeface="Arial"/>
              </a:rPr>
              <a:t> </a:t>
            </a:r>
            <a:r>
              <a:rPr sz="1235" b="1" spc="-9" dirty="0">
                <a:latin typeface="Arial"/>
                <a:cs typeface="Arial"/>
              </a:rPr>
              <a:t>a</a:t>
            </a:r>
            <a:r>
              <a:rPr sz="1235" b="1" spc="-40" dirty="0">
                <a:latin typeface="Arial"/>
                <a:cs typeface="Arial"/>
              </a:rPr>
              <a:t> </a:t>
            </a:r>
            <a:r>
              <a:rPr sz="1235" b="1" spc="-9" dirty="0">
                <a:latin typeface="Arial"/>
                <a:cs typeface="Arial"/>
              </a:rPr>
              <a:t>serving.</a:t>
            </a:r>
            <a:r>
              <a:rPr sz="1235" b="1" spc="-49" dirty="0">
                <a:latin typeface="Arial"/>
                <a:cs typeface="Arial"/>
              </a:rPr>
              <a:t> </a:t>
            </a:r>
            <a:r>
              <a:rPr sz="1235" spc="-18" dirty="0">
                <a:latin typeface="Microsoft Sans Serif"/>
                <a:cs typeface="Microsoft Sans Serif"/>
              </a:rPr>
              <a:t>The</a:t>
            </a:r>
            <a:r>
              <a:rPr sz="1235" spc="-35" dirty="0">
                <a:latin typeface="Microsoft Sans Serif"/>
                <a:cs typeface="Microsoft Sans Serif"/>
              </a:rPr>
              <a:t> </a:t>
            </a:r>
            <a:r>
              <a:rPr sz="1235" spc="-31" dirty="0">
                <a:latin typeface="Microsoft Sans Serif"/>
                <a:cs typeface="Microsoft Sans Serif"/>
              </a:rPr>
              <a:t>size</a:t>
            </a:r>
            <a:r>
              <a:rPr sz="1235" spc="-40" dirty="0">
                <a:latin typeface="Microsoft Sans Serif"/>
                <a:cs typeface="Microsoft Sans Serif"/>
              </a:rPr>
              <a:t> </a:t>
            </a:r>
            <a:r>
              <a:rPr sz="1235" spc="84" dirty="0">
                <a:latin typeface="Microsoft Sans Serif"/>
                <a:cs typeface="Microsoft Sans Serif"/>
              </a:rPr>
              <a:t>of</a:t>
            </a:r>
            <a:r>
              <a:rPr sz="1235" spc="-35" dirty="0">
                <a:latin typeface="Microsoft Sans Serif"/>
                <a:cs typeface="Microsoft Sans Serif"/>
              </a:rPr>
              <a:t> </a:t>
            </a:r>
            <a:r>
              <a:rPr sz="1235" dirty="0">
                <a:latin typeface="Microsoft Sans Serif"/>
                <a:cs typeface="Microsoft Sans Serif"/>
              </a:rPr>
              <a:t>sports</a:t>
            </a:r>
            <a:r>
              <a:rPr sz="1235" spc="-35" dirty="0">
                <a:latin typeface="Microsoft Sans Serif"/>
                <a:cs typeface="Microsoft Sans Serif"/>
              </a:rPr>
              <a:t> </a:t>
            </a:r>
            <a:r>
              <a:rPr sz="1235" dirty="0">
                <a:latin typeface="Microsoft Sans Serif"/>
                <a:cs typeface="Microsoft Sans Serif"/>
              </a:rPr>
              <a:t>equipment</a:t>
            </a:r>
            <a:r>
              <a:rPr sz="1235" spc="-35" dirty="0">
                <a:latin typeface="Microsoft Sans Serif"/>
                <a:cs typeface="Microsoft Sans Serif"/>
              </a:rPr>
              <a:t> </a:t>
            </a:r>
            <a:r>
              <a:rPr sz="1235" spc="-22" dirty="0">
                <a:latin typeface="Microsoft Sans Serif"/>
                <a:cs typeface="Microsoft Sans Serif"/>
              </a:rPr>
              <a:t>on </a:t>
            </a:r>
            <a:r>
              <a:rPr sz="1235" spc="53" dirty="0">
                <a:latin typeface="Microsoft Sans Serif"/>
                <a:cs typeface="Microsoft Sans Serif"/>
              </a:rPr>
              <a:t>the</a:t>
            </a:r>
            <a:r>
              <a:rPr sz="1235" spc="-18" dirty="0">
                <a:latin typeface="Microsoft Sans Serif"/>
                <a:cs typeface="Microsoft Sans Serif"/>
              </a:rPr>
              <a:t> </a:t>
            </a:r>
            <a:r>
              <a:rPr sz="1235" spc="79" dirty="0">
                <a:latin typeface="Microsoft Sans Serif"/>
                <a:cs typeface="Microsoft Sans Serif"/>
              </a:rPr>
              <a:t>left</a:t>
            </a:r>
            <a:r>
              <a:rPr sz="1235" spc="-4" dirty="0">
                <a:latin typeface="Microsoft Sans Serif"/>
                <a:cs typeface="Microsoft Sans Serif"/>
              </a:rPr>
              <a:t> </a:t>
            </a:r>
            <a:r>
              <a:rPr sz="1235" dirty="0">
                <a:latin typeface="Microsoft Sans Serif"/>
                <a:cs typeface="Microsoft Sans Serif"/>
              </a:rPr>
              <a:t>is</a:t>
            </a:r>
            <a:r>
              <a:rPr sz="1235" spc="-4" dirty="0">
                <a:latin typeface="Microsoft Sans Serif"/>
                <a:cs typeface="Microsoft Sans Serif"/>
              </a:rPr>
              <a:t> </a:t>
            </a:r>
            <a:r>
              <a:rPr sz="1235" dirty="0">
                <a:latin typeface="Microsoft Sans Serif"/>
                <a:cs typeface="Microsoft Sans Serif"/>
              </a:rPr>
              <a:t>about</a:t>
            </a:r>
            <a:r>
              <a:rPr sz="1235" spc="-4" dirty="0">
                <a:latin typeface="Microsoft Sans Serif"/>
                <a:cs typeface="Microsoft Sans Serif"/>
              </a:rPr>
              <a:t> </a:t>
            </a:r>
            <a:r>
              <a:rPr sz="1235" spc="53" dirty="0">
                <a:latin typeface="Microsoft Sans Serif"/>
                <a:cs typeface="Microsoft Sans Serif"/>
              </a:rPr>
              <a:t>the</a:t>
            </a:r>
            <a:r>
              <a:rPr sz="1235" spc="-4" dirty="0">
                <a:latin typeface="Microsoft Sans Serif"/>
                <a:cs typeface="Microsoft Sans Serif"/>
              </a:rPr>
              <a:t> </a:t>
            </a:r>
            <a:r>
              <a:rPr sz="1235" spc="-18" dirty="0">
                <a:latin typeface="Microsoft Sans Serif"/>
                <a:cs typeface="Microsoft Sans Serif"/>
              </a:rPr>
              <a:t>same</a:t>
            </a:r>
            <a:r>
              <a:rPr sz="1235" spc="-4" dirty="0">
                <a:latin typeface="Microsoft Sans Serif"/>
                <a:cs typeface="Microsoft Sans Serif"/>
              </a:rPr>
              <a:t> </a:t>
            </a:r>
            <a:r>
              <a:rPr sz="1235" spc="-22" dirty="0">
                <a:latin typeface="Microsoft Sans Serif"/>
                <a:cs typeface="Microsoft Sans Serif"/>
              </a:rPr>
              <a:t>size</a:t>
            </a:r>
            <a:r>
              <a:rPr sz="1235" spc="-4" dirty="0">
                <a:latin typeface="Microsoft Sans Serif"/>
                <a:cs typeface="Microsoft Sans Serif"/>
              </a:rPr>
              <a:t> </a:t>
            </a:r>
            <a:r>
              <a:rPr sz="1235" spc="-66" dirty="0">
                <a:latin typeface="Microsoft Sans Serif"/>
                <a:cs typeface="Microsoft Sans Serif"/>
              </a:rPr>
              <a:t>as</a:t>
            </a:r>
            <a:r>
              <a:rPr sz="1235" spc="-4" dirty="0">
                <a:latin typeface="Microsoft Sans Serif"/>
                <a:cs typeface="Microsoft Sans Serif"/>
              </a:rPr>
              <a:t> </a:t>
            </a:r>
            <a:r>
              <a:rPr sz="1235" dirty="0">
                <a:latin typeface="Microsoft Sans Serif"/>
                <a:cs typeface="Microsoft Sans Serif"/>
              </a:rPr>
              <a:t>one</a:t>
            </a:r>
            <a:r>
              <a:rPr sz="1235" spc="-4" dirty="0">
                <a:latin typeface="Microsoft Sans Serif"/>
                <a:cs typeface="Microsoft Sans Serif"/>
              </a:rPr>
              <a:t> </a:t>
            </a:r>
            <a:r>
              <a:rPr sz="1235" dirty="0">
                <a:latin typeface="Microsoft Sans Serif"/>
                <a:cs typeface="Microsoft Sans Serif"/>
              </a:rPr>
              <a:t>serving</a:t>
            </a:r>
            <a:r>
              <a:rPr sz="1235" spc="-4" dirty="0">
                <a:latin typeface="Microsoft Sans Serif"/>
                <a:cs typeface="Microsoft Sans Serif"/>
              </a:rPr>
              <a:t> </a:t>
            </a:r>
            <a:r>
              <a:rPr sz="1235" spc="84" dirty="0">
                <a:latin typeface="Microsoft Sans Serif"/>
                <a:cs typeface="Microsoft Sans Serif"/>
              </a:rPr>
              <a:t>of</a:t>
            </a:r>
            <a:r>
              <a:rPr sz="1235" spc="-4" dirty="0">
                <a:latin typeface="Microsoft Sans Serif"/>
                <a:cs typeface="Microsoft Sans Serif"/>
              </a:rPr>
              <a:t> </a:t>
            </a:r>
            <a:r>
              <a:rPr sz="1235" spc="53" dirty="0">
                <a:latin typeface="Microsoft Sans Serif"/>
                <a:cs typeface="Microsoft Sans Serif"/>
              </a:rPr>
              <a:t>the</a:t>
            </a:r>
            <a:r>
              <a:rPr sz="1235" spc="-4" dirty="0">
                <a:latin typeface="Microsoft Sans Serif"/>
                <a:cs typeface="Microsoft Sans Serif"/>
              </a:rPr>
              <a:t> </a:t>
            </a:r>
            <a:r>
              <a:rPr sz="1235" dirty="0">
                <a:latin typeface="Microsoft Sans Serif"/>
                <a:cs typeface="Microsoft Sans Serif"/>
              </a:rPr>
              <a:t>foods</a:t>
            </a:r>
            <a:r>
              <a:rPr sz="1235" spc="-4" dirty="0">
                <a:latin typeface="Microsoft Sans Serif"/>
                <a:cs typeface="Microsoft Sans Serif"/>
              </a:rPr>
              <a:t> </a:t>
            </a:r>
            <a:r>
              <a:rPr sz="1235" dirty="0">
                <a:latin typeface="Microsoft Sans Serif"/>
                <a:cs typeface="Microsoft Sans Serif"/>
              </a:rPr>
              <a:t>on</a:t>
            </a:r>
            <a:r>
              <a:rPr sz="1235" spc="-4" dirty="0">
                <a:latin typeface="Microsoft Sans Serif"/>
                <a:cs typeface="Microsoft Sans Serif"/>
              </a:rPr>
              <a:t> </a:t>
            </a:r>
            <a:r>
              <a:rPr sz="1235" spc="53" dirty="0">
                <a:latin typeface="Microsoft Sans Serif"/>
                <a:cs typeface="Microsoft Sans Serif"/>
              </a:rPr>
              <a:t>the</a:t>
            </a:r>
            <a:r>
              <a:rPr sz="1235" spc="-4" dirty="0">
                <a:latin typeface="Microsoft Sans Serif"/>
                <a:cs typeface="Microsoft Sans Serif"/>
              </a:rPr>
              <a:t> </a:t>
            </a:r>
            <a:r>
              <a:rPr sz="1235" spc="-9" dirty="0">
                <a:latin typeface="Microsoft Sans Serif"/>
                <a:cs typeface="Microsoft Sans Serif"/>
              </a:rPr>
              <a:t>right.</a:t>
            </a:r>
            <a:endParaRPr sz="1235">
              <a:latin typeface="Microsoft Sans Serif"/>
              <a:cs typeface="Microsoft Sans Serif"/>
            </a:endParaRPr>
          </a:p>
        </p:txBody>
      </p:sp>
      <p:pic>
        <p:nvPicPr>
          <p:cNvPr id="18" name="object 18"/>
          <p:cNvPicPr/>
          <p:nvPr/>
        </p:nvPicPr>
        <p:blipFill>
          <a:blip r:embed="rId4" cstate="print"/>
          <a:stretch>
            <a:fillRect/>
          </a:stretch>
        </p:blipFill>
        <p:spPr>
          <a:xfrm>
            <a:off x="1049510" y="2077753"/>
            <a:ext cx="962209" cy="973556"/>
          </a:xfrm>
          <a:prstGeom prst="rect">
            <a:avLst/>
          </a:prstGeom>
        </p:spPr>
      </p:pic>
      <p:sp>
        <p:nvSpPr>
          <p:cNvPr id="19" name="object 19"/>
          <p:cNvSpPr txBox="1"/>
          <p:nvPr/>
        </p:nvSpPr>
        <p:spPr>
          <a:xfrm>
            <a:off x="2555501" y="1983863"/>
            <a:ext cx="449356" cy="921116"/>
          </a:xfrm>
          <a:prstGeom prst="rect">
            <a:avLst/>
          </a:prstGeom>
        </p:spPr>
        <p:txBody>
          <a:bodyPr vert="horz" wrap="square" lIns="0" tIns="11206" rIns="0" bIns="0" rtlCol="0">
            <a:spAutoFit/>
          </a:bodyPr>
          <a:lstStyle/>
          <a:p>
            <a:pPr marL="11206">
              <a:spcBef>
                <a:spcPts val="88"/>
              </a:spcBef>
            </a:pPr>
            <a:r>
              <a:rPr sz="5912" b="1" spc="-97" dirty="0">
                <a:latin typeface="Arial"/>
                <a:cs typeface="Arial"/>
              </a:rPr>
              <a:t>=</a:t>
            </a:r>
            <a:endParaRPr sz="5912">
              <a:latin typeface="Arial"/>
              <a:cs typeface="Arial"/>
            </a:endParaRPr>
          </a:p>
        </p:txBody>
      </p:sp>
      <p:grpSp>
        <p:nvGrpSpPr>
          <p:cNvPr id="20" name="object 20"/>
          <p:cNvGrpSpPr/>
          <p:nvPr/>
        </p:nvGrpSpPr>
        <p:grpSpPr>
          <a:xfrm>
            <a:off x="3712027" y="1933889"/>
            <a:ext cx="774887" cy="953060"/>
            <a:chOff x="4054563" y="2191740"/>
            <a:chExt cx="878205" cy="1080135"/>
          </a:xfrm>
        </p:grpSpPr>
        <p:pic>
          <p:nvPicPr>
            <p:cNvPr id="21" name="object 21"/>
            <p:cNvPicPr/>
            <p:nvPr/>
          </p:nvPicPr>
          <p:blipFill>
            <a:blip r:embed="rId5" cstate="print"/>
            <a:stretch>
              <a:fillRect/>
            </a:stretch>
          </p:blipFill>
          <p:spPr>
            <a:xfrm>
              <a:off x="4262234" y="2239352"/>
              <a:ext cx="267982" cy="267982"/>
            </a:xfrm>
            <a:prstGeom prst="rect">
              <a:avLst/>
            </a:prstGeom>
          </p:spPr>
        </p:pic>
        <p:pic>
          <p:nvPicPr>
            <p:cNvPr id="22" name="object 22"/>
            <p:cNvPicPr/>
            <p:nvPr/>
          </p:nvPicPr>
          <p:blipFill>
            <a:blip r:embed="rId6" cstate="print"/>
            <a:stretch>
              <a:fillRect/>
            </a:stretch>
          </p:blipFill>
          <p:spPr>
            <a:xfrm>
              <a:off x="4494149" y="2191740"/>
              <a:ext cx="332422" cy="315595"/>
            </a:xfrm>
            <a:prstGeom prst="rect">
              <a:avLst/>
            </a:prstGeom>
          </p:spPr>
        </p:pic>
        <p:pic>
          <p:nvPicPr>
            <p:cNvPr id="23" name="object 23"/>
            <p:cNvPicPr/>
            <p:nvPr/>
          </p:nvPicPr>
          <p:blipFill>
            <a:blip r:embed="rId7" cstate="print"/>
            <a:stretch>
              <a:fillRect/>
            </a:stretch>
          </p:blipFill>
          <p:spPr>
            <a:xfrm>
              <a:off x="4054563" y="2533116"/>
              <a:ext cx="877735" cy="738264"/>
            </a:xfrm>
            <a:prstGeom prst="rect">
              <a:avLst/>
            </a:prstGeom>
          </p:spPr>
        </p:pic>
      </p:grpSp>
      <p:grpSp>
        <p:nvGrpSpPr>
          <p:cNvPr id="24" name="object 24"/>
          <p:cNvGrpSpPr/>
          <p:nvPr/>
        </p:nvGrpSpPr>
        <p:grpSpPr>
          <a:xfrm>
            <a:off x="1075963" y="3820736"/>
            <a:ext cx="909357" cy="731184"/>
            <a:chOff x="1067024" y="4330167"/>
            <a:chExt cx="1030605" cy="828675"/>
          </a:xfrm>
        </p:grpSpPr>
        <p:sp>
          <p:nvSpPr>
            <p:cNvPr id="25" name="object 25"/>
            <p:cNvSpPr/>
            <p:nvPr/>
          </p:nvSpPr>
          <p:spPr>
            <a:xfrm>
              <a:off x="1067024" y="4594595"/>
              <a:ext cx="1030605" cy="564515"/>
            </a:xfrm>
            <a:custGeom>
              <a:avLst/>
              <a:gdLst/>
              <a:ahLst/>
              <a:cxnLst/>
              <a:rect l="l" t="t" r="r" b="b"/>
              <a:pathLst>
                <a:path w="1030605" h="564514">
                  <a:moveTo>
                    <a:pt x="0" y="0"/>
                  </a:moveTo>
                  <a:lnTo>
                    <a:pt x="0" y="335597"/>
                  </a:lnTo>
                  <a:lnTo>
                    <a:pt x="596" y="337324"/>
                  </a:lnTo>
                  <a:lnTo>
                    <a:pt x="1587" y="339013"/>
                  </a:lnTo>
                  <a:lnTo>
                    <a:pt x="4136" y="356873"/>
                  </a:lnTo>
                  <a:lnTo>
                    <a:pt x="23113" y="400672"/>
                  </a:lnTo>
                  <a:lnTo>
                    <a:pt x="50919" y="433030"/>
                  </a:lnTo>
                  <a:lnTo>
                    <a:pt x="84048" y="459397"/>
                  </a:lnTo>
                  <a:lnTo>
                    <a:pt x="117277" y="480019"/>
                  </a:lnTo>
                  <a:lnTo>
                    <a:pt x="151957" y="497332"/>
                  </a:lnTo>
                  <a:lnTo>
                    <a:pt x="187820" y="511853"/>
                  </a:lnTo>
                  <a:lnTo>
                    <a:pt x="224599" y="524103"/>
                  </a:lnTo>
                  <a:lnTo>
                    <a:pt x="273038" y="537314"/>
                  </a:lnTo>
                  <a:lnTo>
                    <a:pt x="321923" y="547723"/>
                  </a:lnTo>
                  <a:lnTo>
                    <a:pt x="371219" y="555455"/>
                  </a:lnTo>
                  <a:lnTo>
                    <a:pt x="420891" y="560634"/>
                  </a:lnTo>
                  <a:lnTo>
                    <a:pt x="470903" y="563384"/>
                  </a:lnTo>
                  <a:lnTo>
                    <a:pt x="513868" y="564141"/>
                  </a:lnTo>
                  <a:lnTo>
                    <a:pt x="556806" y="563521"/>
                  </a:lnTo>
                  <a:lnTo>
                    <a:pt x="599705" y="561277"/>
                  </a:lnTo>
                  <a:lnTo>
                    <a:pt x="642556" y="557161"/>
                  </a:lnTo>
                  <a:lnTo>
                    <a:pt x="696751" y="549410"/>
                  </a:lnTo>
                  <a:lnTo>
                    <a:pt x="750292" y="538827"/>
                  </a:lnTo>
                  <a:lnTo>
                    <a:pt x="803064" y="524813"/>
                  </a:lnTo>
                  <a:lnTo>
                    <a:pt x="854951" y="506768"/>
                  </a:lnTo>
                  <a:lnTo>
                    <a:pt x="921572" y="475111"/>
                  </a:lnTo>
                  <a:lnTo>
                    <a:pt x="981430" y="431177"/>
                  </a:lnTo>
                  <a:lnTo>
                    <a:pt x="1017706" y="382303"/>
                  </a:lnTo>
                  <a:lnTo>
                    <a:pt x="1030465" y="322351"/>
                  </a:lnTo>
                  <a:lnTo>
                    <a:pt x="1030516" y="3187"/>
                  </a:lnTo>
                  <a:lnTo>
                    <a:pt x="1028534" y="7035"/>
                  </a:lnTo>
                  <a:lnTo>
                    <a:pt x="1027620" y="10858"/>
                  </a:lnTo>
                  <a:lnTo>
                    <a:pt x="1026464" y="14592"/>
                  </a:lnTo>
                  <a:lnTo>
                    <a:pt x="1002323" y="58012"/>
                  </a:lnTo>
                  <a:lnTo>
                    <a:pt x="966266" y="91097"/>
                  </a:lnTo>
                  <a:lnTo>
                    <a:pt x="903090" y="128870"/>
                  </a:lnTo>
                  <a:lnTo>
                    <a:pt x="834732" y="155536"/>
                  </a:lnTo>
                  <a:lnTo>
                    <a:pt x="765424" y="175136"/>
                  </a:lnTo>
                  <a:lnTo>
                    <a:pt x="694639" y="187820"/>
                  </a:lnTo>
                  <a:lnTo>
                    <a:pt x="632560" y="195154"/>
                  </a:lnTo>
                  <a:lnTo>
                    <a:pt x="570357" y="200317"/>
                  </a:lnTo>
                  <a:lnTo>
                    <a:pt x="539147" y="201208"/>
                  </a:lnTo>
                  <a:lnTo>
                    <a:pt x="507892" y="201164"/>
                  </a:lnTo>
                  <a:lnTo>
                    <a:pt x="445389" y="199326"/>
                  </a:lnTo>
                  <a:lnTo>
                    <a:pt x="392447" y="195777"/>
                  </a:lnTo>
                  <a:lnTo>
                    <a:pt x="339883" y="189315"/>
                  </a:lnTo>
                  <a:lnTo>
                    <a:pt x="287730" y="179906"/>
                  </a:lnTo>
                  <a:lnTo>
                    <a:pt x="236016" y="167513"/>
                  </a:lnTo>
                  <a:lnTo>
                    <a:pt x="191148" y="154112"/>
                  </a:lnTo>
                  <a:lnTo>
                    <a:pt x="147491" y="137718"/>
                  </a:lnTo>
                  <a:lnTo>
                    <a:pt x="105482" y="117353"/>
                  </a:lnTo>
                  <a:lnTo>
                    <a:pt x="65557" y="92036"/>
                  </a:lnTo>
                  <a:lnTo>
                    <a:pt x="27074" y="56511"/>
                  </a:lnTo>
                  <a:lnTo>
                    <a:pt x="8013" y="21251"/>
                  </a:lnTo>
                  <a:lnTo>
                    <a:pt x="0" y="0"/>
                  </a:lnTo>
                  <a:close/>
                </a:path>
              </a:pathLst>
            </a:custGeom>
            <a:solidFill>
              <a:srgbClr val="1C75BC"/>
            </a:solidFill>
          </p:spPr>
          <p:txBody>
            <a:bodyPr wrap="square" lIns="0" tIns="0" rIns="0" bIns="0" rtlCol="0"/>
            <a:lstStyle/>
            <a:p>
              <a:endParaRPr sz="1588"/>
            </a:p>
          </p:txBody>
        </p:sp>
        <p:sp>
          <p:nvSpPr>
            <p:cNvPr id="26" name="object 26"/>
            <p:cNvSpPr/>
            <p:nvPr/>
          </p:nvSpPr>
          <p:spPr>
            <a:xfrm>
              <a:off x="1067024" y="4330167"/>
              <a:ext cx="1030605" cy="427990"/>
            </a:xfrm>
            <a:custGeom>
              <a:avLst/>
              <a:gdLst/>
              <a:ahLst/>
              <a:cxnLst/>
              <a:rect l="l" t="t" r="r" b="b"/>
              <a:pathLst>
                <a:path w="1030605" h="427989">
                  <a:moveTo>
                    <a:pt x="513003" y="0"/>
                  </a:moveTo>
                  <a:lnTo>
                    <a:pt x="461112" y="1052"/>
                  </a:lnTo>
                  <a:lnTo>
                    <a:pt x="409397" y="4314"/>
                  </a:lnTo>
                  <a:lnTo>
                    <a:pt x="357881" y="9977"/>
                  </a:lnTo>
                  <a:lnTo>
                    <a:pt x="306586" y="18233"/>
                  </a:lnTo>
                  <a:lnTo>
                    <a:pt x="255536" y="29274"/>
                  </a:lnTo>
                  <a:lnTo>
                    <a:pt x="206992" y="42529"/>
                  </a:lnTo>
                  <a:lnTo>
                    <a:pt x="159692" y="58998"/>
                  </a:lnTo>
                  <a:lnTo>
                    <a:pt x="114094" y="79830"/>
                  </a:lnTo>
                  <a:lnTo>
                    <a:pt x="70650" y="106172"/>
                  </a:lnTo>
                  <a:lnTo>
                    <a:pt x="38522" y="132592"/>
                  </a:lnTo>
                  <a:lnTo>
                    <a:pt x="13500" y="166116"/>
                  </a:lnTo>
                  <a:lnTo>
                    <a:pt x="0" y="201397"/>
                  </a:lnTo>
                  <a:lnTo>
                    <a:pt x="0" y="226949"/>
                  </a:lnTo>
                  <a:lnTo>
                    <a:pt x="26434" y="281484"/>
                  </a:lnTo>
                  <a:lnTo>
                    <a:pt x="63845" y="317052"/>
                  </a:lnTo>
                  <a:lnTo>
                    <a:pt x="123739" y="352841"/>
                  </a:lnTo>
                  <a:lnTo>
                    <a:pt x="163502" y="370224"/>
                  </a:lnTo>
                  <a:lnTo>
                    <a:pt x="204462" y="384465"/>
                  </a:lnTo>
                  <a:lnTo>
                    <a:pt x="246354" y="396253"/>
                  </a:lnTo>
                  <a:lnTo>
                    <a:pt x="298243" y="407911"/>
                  </a:lnTo>
                  <a:lnTo>
                    <a:pt x="350508" y="416660"/>
                  </a:lnTo>
                  <a:lnTo>
                    <a:pt x="403129" y="422712"/>
                  </a:lnTo>
                  <a:lnTo>
                    <a:pt x="456082" y="426276"/>
                  </a:lnTo>
                  <a:lnTo>
                    <a:pt x="505656" y="427601"/>
                  </a:lnTo>
                  <a:lnTo>
                    <a:pt x="555170" y="427035"/>
                  </a:lnTo>
                  <a:lnTo>
                    <a:pt x="604633" y="424483"/>
                  </a:lnTo>
                  <a:lnTo>
                    <a:pt x="654050" y="419850"/>
                  </a:lnTo>
                  <a:lnTo>
                    <a:pt x="727713" y="409072"/>
                  </a:lnTo>
                  <a:lnTo>
                    <a:pt x="800100" y="391884"/>
                  </a:lnTo>
                  <a:lnTo>
                    <a:pt x="849749" y="375555"/>
                  </a:lnTo>
                  <a:lnTo>
                    <a:pt x="898436" y="356388"/>
                  </a:lnTo>
                  <a:lnTo>
                    <a:pt x="954281" y="326203"/>
                  </a:lnTo>
                  <a:lnTo>
                    <a:pt x="1002258" y="283502"/>
                  </a:lnTo>
                  <a:lnTo>
                    <a:pt x="1022944" y="250573"/>
                  </a:lnTo>
                  <a:lnTo>
                    <a:pt x="1030392" y="216223"/>
                  </a:lnTo>
                  <a:lnTo>
                    <a:pt x="1024500" y="181613"/>
                  </a:lnTo>
                  <a:lnTo>
                    <a:pt x="1005166" y="147905"/>
                  </a:lnTo>
                  <a:lnTo>
                    <a:pt x="974278" y="116845"/>
                  </a:lnTo>
                  <a:lnTo>
                    <a:pt x="938466" y="92063"/>
                  </a:lnTo>
                  <a:lnTo>
                    <a:pt x="880087" y="62842"/>
                  </a:lnTo>
                  <a:lnTo>
                    <a:pt x="818756" y="41059"/>
                  </a:lnTo>
                  <a:lnTo>
                    <a:pt x="768815" y="27599"/>
                  </a:lnTo>
                  <a:lnTo>
                    <a:pt x="718432" y="17062"/>
                  </a:lnTo>
                  <a:lnTo>
                    <a:pt x="667648" y="9245"/>
                  </a:lnTo>
                  <a:lnTo>
                    <a:pt x="616506" y="3947"/>
                  </a:lnTo>
                  <a:lnTo>
                    <a:pt x="565048" y="966"/>
                  </a:lnTo>
                  <a:lnTo>
                    <a:pt x="513003" y="0"/>
                  </a:lnTo>
                  <a:close/>
                </a:path>
              </a:pathLst>
            </a:custGeom>
            <a:solidFill>
              <a:srgbClr val="27AAE1"/>
            </a:solidFill>
          </p:spPr>
          <p:txBody>
            <a:bodyPr wrap="square" lIns="0" tIns="0" rIns="0" bIns="0" rtlCol="0"/>
            <a:lstStyle/>
            <a:p>
              <a:endParaRPr sz="1588"/>
            </a:p>
          </p:txBody>
        </p:sp>
        <p:sp>
          <p:nvSpPr>
            <p:cNvPr id="27" name="object 27"/>
            <p:cNvSpPr/>
            <p:nvPr/>
          </p:nvSpPr>
          <p:spPr>
            <a:xfrm>
              <a:off x="1102117" y="4750094"/>
              <a:ext cx="295275" cy="300990"/>
            </a:xfrm>
            <a:custGeom>
              <a:avLst/>
              <a:gdLst/>
              <a:ahLst/>
              <a:cxnLst/>
              <a:rect l="l" t="t" r="r" b="b"/>
              <a:pathLst>
                <a:path w="295275" h="300989">
                  <a:moveTo>
                    <a:pt x="0" y="0"/>
                  </a:moveTo>
                  <a:lnTo>
                    <a:pt x="0" y="183794"/>
                  </a:lnTo>
                  <a:lnTo>
                    <a:pt x="195148" y="300888"/>
                  </a:lnTo>
                  <a:lnTo>
                    <a:pt x="143408" y="224332"/>
                  </a:lnTo>
                  <a:lnTo>
                    <a:pt x="195148" y="224332"/>
                  </a:lnTo>
                  <a:lnTo>
                    <a:pt x="147396" y="150444"/>
                  </a:lnTo>
                  <a:lnTo>
                    <a:pt x="268744" y="150444"/>
                  </a:lnTo>
                  <a:lnTo>
                    <a:pt x="195148" y="93738"/>
                  </a:lnTo>
                  <a:lnTo>
                    <a:pt x="294792" y="93738"/>
                  </a:lnTo>
                  <a:lnTo>
                    <a:pt x="0" y="0"/>
                  </a:lnTo>
                  <a:close/>
                </a:path>
              </a:pathLst>
            </a:custGeom>
            <a:solidFill>
              <a:srgbClr val="165A83"/>
            </a:solidFill>
          </p:spPr>
          <p:txBody>
            <a:bodyPr wrap="square" lIns="0" tIns="0" rIns="0" bIns="0" rtlCol="0"/>
            <a:lstStyle/>
            <a:p>
              <a:endParaRPr sz="1588"/>
            </a:p>
          </p:txBody>
        </p:sp>
      </p:grpSp>
      <p:sp>
        <p:nvSpPr>
          <p:cNvPr id="28" name="object 28"/>
          <p:cNvSpPr txBox="1"/>
          <p:nvPr/>
        </p:nvSpPr>
        <p:spPr>
          <a:xfrm>
            <a:off x="2555501" y="3603762"/>
            <a:ext cx="449356" cy="921116"/>
          </a:xfrm>
          <a:prstGeom prst="rect">
            <a:avLst/>
          </a:prstGeom>
        </p:spPr>
        <p:txBody>
          <a:bodyPr vert="horz" wrap="square" lIns="0" tIns="11206" rIns="0" bIns="0" rtlCol="0">
            <a:spAutoFit/>
          </a:bodyPr>
          <a:lstStyle/>
          <a:p>
            <a:pPr marL="11206">
              <a:spcBef>
                <a:spcPts val="88"/>
              </a:spcBef>
            </a:pPr>
            <a:r>
              <a:rPr sz="5912" b="1" spc="-97" dirty="0">
                <a:latin typeface="Arial"/>
                <a:cs typeface="Arial"/>
              </a:rPr>
              <a:t>=</a:t>
            </a:r>
            <a:endParaRPr sz="5912">
              <a:latin typeface="Arial"/>
              <a:cs typeface="Arial"/>
            </a:endParaRPr>
          </a:p>
        </p:txBody>
      </p:sp>
      <p:sp>
        <p:nvSpPr>
          <p:cNvPr id="29" name="object 29"/>
          <p:cNvSpPr txBox="1"/>
          <p:nvPr/>
        </p:nvSpPr>
        <p:spPr>
          <a:xfrm>
            <a:off x="2555501" y="5265631"/>
            <a:ext cx="449356" cy="921116"/>
          </a:xfrm>
          <a:prstGeom prst="rect">
            <a:avLst/>
          </a:prstGeom>
        </p:spPr>
        <p:txBody>
          <a:bodyPr vert="horz" wrap="square" lIns="0" tIns="11206" rIns="0" bIns="0" rtlCol="0">
            <a:spAutoFit/>
          </a:bodyPr>
          <a:lstStyle/>
          <a:p>
            <a:pPr marL="11206">
              <a:spcBef>
                <a:spcPts val="88"/>
              </a:spcBef>
            </a:pPr>
            <a:r>
              <a:rPr sz="5912" b="1" spc="-97" dirty="0">
                <a:latin typeface="Arial"/>
                <a:cs typeface="Arial"/>
              </a:rPr>
              <a:t>=</a:t>
            </a:r>
            <a:endParaRPr sz="5912">
              <a:latin typeface="Arial"/>
              <a:cs typeface="Arial"/>
            </a:endParaRPr>
          </a:p>
        </p:txBody>
      </p:sp>
      <p:pic>
        <p:nvPicPr>
          <p:cNvPr id="30" name="object 30"/>
          <p:cNvPicPr/>
          <p:nvPr/>
        </p:nvPicPr>
        <p:blipFill>
          <a:blip r:embed="rId8" cstate="print"/>
          <a:stretch>
            <a:fillRect/>
          </a:stretch>
        </p:blipFill>
        <p:spPr>
          <a:xfrm>
            <a:off x="5532433" y="2741060"/>
            <a:ext cx="798609" cy="55121"/>
          </a:xfrm>
          <a:prstGeom prst="rect">
            <a:avLst/>
          </a:prstGeom>
        </p:spPr>
      </p:pic>
      <p:pic>
        <p:nvPicPr>
          <p:cNvPr id="31" name="object 31"/>
          <p:cNvPicPr/>
          <p:nvPr/>
        </p:nvPicPr>
        <p:blipFill>
          <a:blip r:embed="rId9" cstate="print"/>
          <a:stretch>
            <a:fillRect/>
          </a:stretch>
        </p:blipFill>
        <p:spPr>
          <a:xfrm>
            <a:off x="5527548" y="2848658"/>
            <a:ext cx="798565" cy="55110"/>
          </a:xfrm>
          <a:prstGeom prst="rect">
            <a:avLst/>
          </a:prstGeom>
        </p:spPr>
      </p:pic>
      <p:pic>
        <p:nvPicPr>
          <p:cNvPr id="32" name="object 32"/>
          <p:cNvPicPr/>
          <p:nvPr/>
        </p:nvPicPr>
        <p:blipFill>
          <a:blip r:embed="rId10" cstate="print"/>
          <a:stretch>
            <a:fillRect/>
          </a:stretch>
        </p:blipFill>
        <p:spPr>
          <a:xfrm>
            <a:off x="5484641" y="1866048"/>
            <a:ext cx="898667" cy="720258"/>
          </a:xfrm>
          <a:prstGeom prst="rect">
            <a:avLst/>
          </a:prstGeom>
        </p:spPr>
      </p:pic>
      <p:pic>
        <p:nvPicPr>
          <p:cNvPr id="33" name="object 33"/>
          <p:cNvPicPr/>
          <p:nvPr/>
        </p:nvPicPr>
        <p:blipFill>
          <a:blip r:embed="rId11" cstate="print"/>
          <a:stretch>
            <a:fillRect/>
          </a:stretch>
        </p:blipFill>
        <p:spPr>
          <a:xfrm>
            <a:off x="7252626" y="2084003"/>
            <a:ext cx="765350" cy="768622"/>
          </a:xfrm>
          <a:prstGeom prst="rect">
            <a:avLst/>
          </a:prstGeom>
        </p:spPr>
      </p:pic>
      <p:pic>
        <p:nvPicPr>
          <p:cNvPr id="34" name="object 34"/>
          <p:cNvPicPr/>
          <p:nvPr/>
        </p:nvPicPr>
        <p:blipFill>
          <a:blip r:embed="rId12" cstate="print"/>
          <a:stretch>
            <a:fillRect/>
          </a:stretch>
        </p:blipFill>
        <p:spPr>
          <a:xfrm>
            <a:off x="7110276" y="3804986"/>
            <a:ext cx="1036303" cy="566430"/>
          </a:xfrm>
          <a:prstGeom prst="rect">
            <a:avLst/>
          </a:prstGeom>
        </p:spPr>
      </p:pic>
      <p:grpSp>
        <p:nvGrpSpPr>
          <p:cNvPr id="35" name="object 35"/>
          <p:cNvGrpSpPr/>
          <p:nvPr/>
        </p:nvGrpSpPr>
        <p:grpSpPr>
          <a:xfrm>
            <a:off x="5461985" y="3903088"/>
            <a:ext cx="744071" cy="479051"/>
            <a:chOff x="6037850" y="4423499"/>
            <a:chExt cx="843280" cy="542925"/>
          </a:xfrm>
        </p:grpSpPr>
        <p:pic>
          <p:nvPicPr>
            <p:cNvPr id="36" name="object 36"/>
            <p:cNvPicPr/>
            <p:nvPr/>
          </p:nvPicPr>
          <p:blipFill>
            <a:blip r:embed="rId13" cstate="print"/>
            <a:stretch>
              <a:fillRect/>
            </a:stretch>
          </p:blipFill>
          <p:spPr>
            <a:xfrm>
              <a:off x="6037850" y="4423499"/>
              <a:ext cx="506674" cy="476066"/>
            </a:xfrm>
            <a:prstGeom prst="rect">
              <a:avLst/>
            </a:prstGeom>
          </p:spPr>
        </p:pic>
        <p:pic>
          <p:nvPicPr>
            <p:cNvPr id="37" name="object 37"/>
            <p:cNvPicPr/>
            <p:nvPr/>
          </p:nvPicPr>
          <p:blipFill>
            <a:blip r:embed="rId14" cstate="print"/>
            <a:stretch>
              <a:fillRect/>
            </a:stretch>
          </p:blipFill>
          <p:spPr>
            <a:xfrm>
              <a:off x="6484430" y="4747695"/>
              <a:ext cx="152768" cy="218516"/>
            </a:xfrm>
            <a:prstGeom prst="rect">
              <a:avLst/>
            </a:prstGeom>
          </p:spPr>
        </p:pic>
        <p:pic>
          <p:nvPicPr>
            <p:cNvPr id="38" name="object 38"/>
            <p:cNvPicPr/>
            <p:nvPr/>
          </p:nvPicPr>
          <p:blipFill>
            <a:blip r:embed="rId15" cstate="print"/>
            <a:stretch>
              <a:fillRect/>
            </a:stretch>
          </p:blipFill>
          <p:spPr>
            <a:xfrm>
              <a:off x="6596189" y="4825924"/>
              <a:ext cx="29768" cy="54482"/>
            </a:xfrm>
            <a:prstGeom prst="rect">
              <a:avLst/>
            </a:prstGeom>
          </p:spPr>
        </p:pic>
        <p:pic>
          <p:nvPicPr>
            <p:cNvPr id="39" name="object 39"/>
            <p:cNvPicPr/>
            <p:nvPr/>
          </p:nvPicPr>
          <p:blipFill>
            <a:blip r:embed="rId16" cstate="print"/>
            <a:stretch>
              <a:fillRect/>
            </a:stretch>
          </p:blipFill>
          <p:spPr>
            <a:xfrm>
              <a:off x="6662591" y="4622382"/>
              <a:ext cx="218516" cy="152768"/>
            </a:xfrm>
            <a:prstGeom prst="rect">
              <a:avLst/>
            </a:prstGeom>
          </p:spPr>
        </p:pic>
        <p:pic>
          <p:nvPicPr>
            <p:cNvPr id="40" name="object 40"/>
            <p:cNvPicPr/>
            <p:nvPr/>
          </p:nvPicPr>
          <p:blipFill>
            <a:blip r:embed="rId17" cstate="print"/>
            <a:stretch>
              <a:fillRect/>
            </a:stretch>
          </p:blipFill>
          <p:spPr>
            <a:xfrm>
              <a:off x="6748398" y="4734141"/>
              <a:ext cx="54482" cy="29768"/>
            </a:xfrm>
            <a:prstGeom prst="rect">
              <a:avLst/>
            </a:prstGeom>
          </p:spPr>
        </p:pic>
      </p:grpSp>
      <p:pic>
        <p:nvPicPr>
          <p:cNvPr id="41" name="object 41"/>
          <p:cNvPicPr/>
          <p:nvPr/>
        </p:nvPicPr>
        <p:blipFill>
          <a:blip r:embed="rId18" cstate="print"/>
          <a:stretch>
            <a:fillRect/>
          </a:stretch>
        </p:blipFill>
        <p:spPr>
          <a:xfrm>
            <a:off x="3889394" y="5422242"/>
            <a:ext cx="496417" cy="447684"/>
          </a:xfrm>
          <a:prstGeom prst="rect">
            <a:avLst/>
          </a:prstGeom>
        </p:spPr>
      </p:pic>
      <p:grpSp>
        <p:nvGrpSpPr>
          <p:cNvPr id="42" name="object 42"/>
          <p:cNvGrpSpPr/>
          <p:nvPr/>
        </p:nvGrpSpPr>
        <p:grpSpPr>
          <a:xfrm>
            <a:off x="6057276" y="4267882"/>
            <a:ext cx="193301" cy="135031"/>
            <a:chOff x="6712512" y="4836933"/>
            <a:chExt cx="219075" cy="153035"/>
          </a:xfrm>
        </p:grpSpPr>
        <p:pic>
          <p:nvPicPr>
            <p:cNvPr id="43" name="object 43"/>
            <p:cNvPicPr/>
            <p:nvPr/>
          </p:nvPicPr>
          <p:blipFill>
            <a:blip r:embed="rId19" cstate="print"/>
            <a:stretch>
              <a:fillRect/>
            </a:stretch>
          </p:blipFill>
          <p:spPr>
            <a:xfrm>
              <a:off x="6712512" y="4836933"/>
              <a:ext cx="218516" cy="152768"/>
            </a:xfrm>
            <a:prstGeom prst="rect">
              <a:avLst/>
            </a:prstGeom>
          </p:spPr>
        </p:pic>
        <p:pic>
          <p:nvPicPr>
            <p:cNvPr id="44" name="object 44"/>
            <p:cNvPicPr/>
            <p:nvPr/>
          </p:nvPicPr>
          <p:blipFill>
            <a:blip r:embed="rId20" cstate="print"/>
            <a:stretch>
              <a:fillRect/>
            </a:stretch>
          </p:blipFill>
          <p:spPr>
            <a:xfrm>
              <a:off x="6790740" y="4848174"/>
              <a:ext cx="54482" cy="29756"/>
            </a:xfrm>
            <a:prstGeom prst="rect">
              <a:avLst/>
            </a:prstGeom>
          </p:spPr>
        </p:pic>
      </p:grpSp>
      <p:sp>
        <p:nvSpPr>
          <p:cNvPr id="45" name="object 45"/>
          <p:cNvSpPr txBox="1"/>
          <p:nvPr/>
        </p:nvSpPr>
        <p:spPr>
          <a:xfrm>
            <a:off x="5500672" y="2959843"/>
            <a:ext cx="892549" cy="316271"/>
          </a:xfrm>
          <a:prstGeom prst="rect">
            <a:avLst/>
          </a:prstGeom>
        </p:spPr>
        <p:txBody>
          <a:bodyPr vert="horz" wrap="square" lIns="0" tIns="11206" rIns="0" bIns="0" rtlCol="0">
            <a:spAutoFit/>
          </a:bodyPr>
          <a:lstStyle/>
          <a:p>
            <a:pPr marL="223569" marR="4483" indent="-212923">
              <a:lnSpc>
                <a:spcPct val="106100"/>
              </a:lnSpc>
              <a:spcBef>
                <a:spcPts val="88"/>
              </a:spcBef>
            </a:pPr>
            <a:r>
              <a:rPr sz="971" dirty="0">
                <a:latin typeface="Microsoft Sans Serif"/>
                <a:cs typeface="Microsoft Sans Serif"/>
              </a:rPr>
              <a:t>1</a:t>
            </a:r>
            <a:r>
              <a:rPr sz="971" spc="-40" dirty="0">
                <a:latin typeface="Microsoft Sans Serif"/>
                <a:cs typeface="Microsoft Sans Serif"/>
              </a:rPr>
              <a:t> </a:t>
            </a:r>
            <a:r>
              <a:rPr sz="971" dirty="0">
                <a:latin typeface="Microsoft Sans Serif"/>
                <a:cs typeface="Microsoft Sans Serif"/>
              </a:rPr>
              <a:t>serving</a:t>
            </a:r>
            <a:r>
              <a:rPr sz="971" spc="-35" dirty="0">
                <a:latin typeface="Microsoft Sans Serif"/>
                <a:cs typeface="Microsoft Sans Serif"/>
              </a:rPr>
              <a:t> </a:t>
            </a:r>
            <a:r>
              <a:rPr sz="971" spc="53" dirty="0">
                <a:latin typeface="Microsoft Sans Serif"/>
                <a:cs typeface="Microsoft Sans Serif"/>
              </a:rPr>
              <a:t>of</a:t>
            </a:r>
            <a:r>
              <a:rPr sz="971" spc="-40" dirty="0">
                <a:latin typeface="Microsoft Sans Serif"/>
                <a:cs typeface="Microsoft Sans Serif"/>
              </a:rPr>
              <a:t> </a:t>
            </a:r>
            <a:r>
              <a:rPr sz="971" spc="-18" dirty="0">
                <a:latin typeface="Microsoft Sans Serif"/>
                <a:cs typeface="Microsoft Sans Serif"/>
              </a:rPr>
              <a:t>rice </a:t>
            </a:r>
            <a:r>
              <a:rPr sz="971" dirty="0">
                <a:latin typeface="Microsoft Sans Serif"/>
                <a:cs typeface="Microsoft Sans Serif"/>
              </a:rPr>
              <a:t>or</a:t>
            </a:r>
            <a:r>
              <a:rPr sz="971" spc="18" dirty="0">
                <a:latin typeface="Microsoft Sans Serif"/>
                <a:cs typeface="Microsoft Sans Serif"/>
              </a:rPr>
              <a:t> </a:t>
            </a:r>
            <a:r>
              <a:rPr sz="971" spc="-9" dirty="0">
                <a:latin typeface="Microsoft Sans Serif"/>
                <a:cs typeface="Microsoft Sans Serif"/>
              </a:rPr>
              <a:t>pasta</a:t>
            </a:r>
            <a:endParaRPr sz="971">
              <a:latin typeface="Microsoft Sans Serif"/>
              <a:cs typeface="Microsoft Sans Serif"/>
            </a:endParaRPr>
          </a:p>
        </p:txBody>
      </p:sp>
      <p:sp>
        <p:nvSpPr>
          <p:cNvPr id="46" name="object 46"/>
          <p:cNvSpPr txBox="1"/>
          <p:nvPr/>
        </p:nvSpPr>
        <p:spPr>
          <a:xfrm>
            <a:off x="3663166" y="2968841"/>
            <a:ext cx="932329" cy="160715"/>
          </a:xfrm>
          <a:prstGeom prst="rect">
            <a:avLst/>
          </a:prstGeom>
        </p:spPr>
        <p:txBody>
          <a:bodyPr vert="horz" wrap="square" lIns="0" tIns="11206" rIns="0" bIns="0" rtlCol="0">
            <a:spAutoFit/>
          </a:bodyPr>
          <a:lstStyle/>
          <a:p>
            <a:pPr marL="11206">
              <a:spcBef>
                <a:spcPts val="88"/>
              </a:spcBef>
            </a:pPr>
            <a:r>
              <a:rPr sz="971" dirty="0">
                <a:latin typeface="Microsoft Sans Serif"/>
                <a:cs typeface="Microsoft Sans Serif"/>
              </a:rPr>
              <a:t>1</a:t>
            </a:r>
            <a:r>
              <a:rPr sz="971" spc="-40" dirty="0">
                <a:latin typeface="Microsoft Sans Serif"/>
                <a:cs typeface="Microsoft Sans Serif"/>
              </a:rPr>
              <a:t> </a:t>
            </a:r>
            <a:r>
              <a:rPr sz="971" dirty="0">
                <a:latin typeface="Microsoft Sans Serif"/>
                <a:cs typeface="Microsoft Sans Serif"/>
              </a:rPr>
              <a:t>serving</a:t>
            </a:r>
            <a:r>
              <a:rPr sz="971" spc="-35" dirty="0">
                <a:latin typeface="Microsoft Sans Serif"/>
                <a:cs typeface="Microsoft Sans Serif"/>
              </a:rPr>
              <a:t> </a:t>
            </a:r>
            <a:r>
              <a:rPr sz="971" spc="53" dirty="0">
                <a:latin typeface="Microsoft Sans Serif"/>
                <a:cs typeface="Microsoft Sans Serif"/>
              </a:rPr>
              <a:t>of</a:t>
            </a:r>
            <a:r>
              <a:rPr sz="971" spc="-40" dirty="0">
                <a:latin typeface="Microsoft Sans Serif"/>
                <a:cs typeface="Microsoft Sans Serif"/>
              </a:rPr>
              <a:t> </a:t>
            </a:r>
            <a:r>
              <a:rPr sz="971" spc="40" dirty="0">
                <a:latin typeface="Microsoft Sans Serif"/>
                <a:cs typeface="Microsoft Sans Serif"/>
              </a:rPr>
              <a:t>fruit</a:t>
            </a:r>
            <a:endParaRPr sz="971">
              <a:latin typeface="Microsoft Sans Serif"/>
              <a:cs typeface="Microsoft Sans Serif"/>
            </a:endParaRPr>
          </a:p>
        </p:txBody>
      </p:sp>
      <p:sp>
        <p:nvSpPr>
          <p:cNvPr id="47" name="object 47"/>
          <p:cNvSpPr txBox="1"/>
          <p:nvPr/>
        </p:nvSpPr>
        <p:spPr>
          <a:xfrm>
            <a:off x="7315499" y="2915467"/>
            <a:ext cx="664509" cy="316271"/>
          </a:xfrm>
          <a:prstGeom prst="rect">
            <a:avLst/>
          </a:prstGeom>
        </p:spPr>
        <p:txBody>
          <a:bodyPr vert="horz" wrap="square" lIns="0" tIns="11206" rIns="0" bIns="0" rtlCol="0">
            <a:spAutoFit/>
          </a:bodyPr>
          <a:lstStyle/>
          <a:p>
            <a:pPr marL="32499" marR="4483" indent="-21853">
              <a:lnSpc>
                <a:spcPct val="106100"/>
              </a:lnSpc>
              <a:spcBef>
                <a:spcPts val="88"/>
              </a:spcBef>
            </a:pPr>
            <a:r>
              <a:rPr sz="971" dirty="0">
                <a:latin typeface="Microsoft Sans Serif"/>
                <a:cs typeface="Microsoft Sans Serif"/>
              </a:rPr>
              <a:t>1</a:t>
            </a:r>
            <a:r>
              <a:rPr sz="971" spc="-40" dirty="0">
                <a:latin typeface="Microsoft Sans Serif"/>
                <a:cs typeface="Microsoft Sans Serif"/>
              </a:rPr>
              <a:t> </a:t>
            </a:r>
            <a:r>
              <a:rPr sz="971" dirty="0">
                <a:latin typeface="Microsoft Sans Serif"/>
                <a:cs typeface="Microsoft Sans Serif"/>
              </a:rPr>
              <a:t>serving</a:t>
            </a:r>
            <a:r>
              <a:rPr sz="971" spc="-40" dirty="0">
                <a:latin typeface="Microsoft Sans Serif"/>
                <a:cs typeface="Microsoft Sans Serif"/>
              </a:rPr>
              <a:t> </a:t>
            </a:r>
            <a:r>
              <a:rPr sz="971" spc="22" dirty="0">
                <a:latin typeface="Microsoft Sans Serif"/>
                <a:cs typeface="Microsoft Sans Serif"/>
              </a:rPr>
              <a:t>of </a:t>
            </a:r>
            <a:r>
              <a:rPr sz="971" spc="-9" dirty="0">
                <a:latin typeface="Microsoft Sans Serif"/>
                <a:cs typeface="Microsoft Sans Serif"/>
              </a:rPr>
              <a:t>vegetables</a:t>
            </a:r>
            <a:endParaRPr sz="971">
              <a:latin typeface="Microsoft Sans Serif"/>
              <a:cs typeface="Microsoft Sans Serif"/>
            </a:endParaRPr>
          </a:p>
        </p:txBody>
      </p:sp>
      <p:sp>
        <p:nvSpPr>
          <p:cNvPr id="48" name="object 48"/>
          <p:cNvSpPr txBox="1"/>
          <p:nvPr/>
        </p:nvSpPr>
        <p:spPr>
          <a:xfrm>
            <a:off x="3622858" y="4546382"/>
            <a:ext cx="1013012" cy="160715"/>
          </a:xfrm>
          <a:prstGeom prst="rect">
            <a:avLst/>
          </a:prstGeom>
        </p:spPr>
        <p:txBody>
          <a:bodyPr vert="horz" wrap="square" lIns="0" tIns="11206" rIns="0" bIns="0" rtlCol="0">
            <a:spAutoFit/>
          </a:bodyPr>
          <a:lstStyle/>
          <a:p>
            <a:pPr marL="11206">
              <a:spcBef>
                <a:spcPts val="88"/>
              </a:spcBef>
            </a:pPr>
            <a:r>
              <a:rPr sz="971" dirty="0">
                <a:latin typeface="Microsoft Sans Serif"/>
                <a:cs typeface="Microsoft Sans Serif"/>
              </a:rPr>
              <a:t>1</a:t>
            </a:r>
            <a:r>
              <a:rPr sz="971" spc="-40" dirty="0">
                <a:latin typeface="Microsoft Sans Serif"/>
                <a:cs typeface="Microsoft Sans Serif"/>
              </a:rPr>
              <a:t> </a:t>
            </a:r>
            <a:r>
              <a:rPr sz="971" dirty="0">
                <a:latin typeface="Microsoft Sans Serif"/>
                <a:cs typeface="Microsoft Sans Serif"/>
              </a:rPr>
              <a:t>serving</a:t>
            </a:r>
            <a:r>
              <a:rPr sz="971" spc="-35" dirty="0">
                <a:latin typeface="Microsoft Sans Serif"/>
                <a:cs typeface="Microsoft Sans Serif"/>
              </a:rPr>
              <a:t> </a:t>
            </a:r>
            <a:r>
              <a:rPr sz="971" spc="53" dirty="0">
                <a:latin typeface="Microsoft Sans Serif"/>
                <a:cs typeface="Microsoft Sans Serif"/>
              </a:rPr>
              <a:t>of</a:t>
            </a:r>
            <a:r>
              <a:rPr sz="971" spc="-40" dirty="0">
                <a:latin typeface="Microsoft Sans Serif"/>
                <a:cs typeface="Microsoft Sans Serif"/>
              </a:rPr>
              <a:t> </a:t>
            </a:r>
            <a:r>
              <a:rPr sz="971" spc="-9" dirty="0">
                <a:latin typeface="Microsoft Sans Serif"/>
                <a:cs typeface="Microsoft Sans Serif"/>
              </a:rPr>
              <a:t>bread</a:t>
            </a:r>
            <a:endParaRPr sz="971">
              <a:latin typeface="Microsoft Sans Serif"/>
              <a:cs typeface="Microsoft Sans Serif"/>
            </a:endParaRPr>
          </a:p>
        </p:txBody>
      </p:sp>
      <p:sp>
        <p:nvSpPr>
          <p:cNvPr id="49" name="object 49"/>
          <p:cNvSpPr txBox="1"/>
          <p:nvPr/>
        </p:nvSpPr>
        <p:spPr>
          <a:xfrm>
            <a:off x="7159323" y="4512977"/>
            <a:ext cx="977153" cy="160715"/>
          </a:xfrm>
          <a:prstGeom prst="rect">
            <a:avLst/>
          </a:prstGeom>
        </p:spPr>
        <p:txBody>
          <a:bodyPr vert="horz" wrap="square" lIns="0" tIns="11206" rIns="0" bIns="0" rtlCol="0">
            <a:spAutoFit/>
          </a:bodyPr>
          <a:lstStyle/>
          <a:p>
            <a:pPr marL="11206">
              <a:spcBef>
                <a:spcPts val="88"/>
              </a:spcBef>
            </a:pPr>
            <a:r>
              <a:rPr sz="971" dirty="0">
                <a:latin typeface="Microsoft Sans Serif"/>
                <a:cs typeface="Microsoft Sans Serif"/>
              </a:rPr>
              <a:t>1</a:t>
            </a:r>
            <a:r>
              <a:rPr sz="971" spc="-40" dirty="0">
                <a:latin typeface="Microsoft Sans Serif"/>
                <a:cs typeface="Microsoft Sans Serif"/>
              </a:rPr>
              <a:t> </a:t>
            </a:r>
            <a:r>
              <a:rPr sz="971" dirty="0">
                <a:latin typeface="Microsoft Sans Serif"/>
                <a:cs typeface="Microsoft Sans Serif"/>
              </a:rPr>
              <a:t>serving</a:t>
            </a:r>
            <a:r>
              <a:rPr sz="971" spc="-35" dirty="0">
                <a:latin typeface="Microsoft Sans Serif"/>
                <a:cs typeface="Microsoft Sans Serif"/>
              </a:rPr>
              <a:t> </a:t>
            </a:r>
            <a:r>
              <a:rPr sz="971" spc="53" dirty="0">
                <a:latin typeface="Microsoft Sans Serif"/>
                <a:cs typeface="Microsoft Sans Serif"/>
              </a:rPr>
              <a:t>of</a:t>
            </a:r>
            <a:r>
              <a:rPr sz="971" spc="-40" dirty="0">
                <a:latin typeface="Microsoft Sans Serif"/>
                <a:cs typeface="Microsoft Sans Serif"/>
              </a:rPr>
              <a:t> </a:t>
            </a:r>
            <a:r>
              <a:rPr sz="971" spc="-18" dirty="0">
                <a:latin typeface="Microsoft Sans Serif"/>
                <a:cs typeface="Microsoft Sans Serif"/>
              </a:rPr>
              <a:t>meat</a:t>
            </a:r>
            <a:endParaRPr sz="971">
              <a:latin typeface="Microsoft Sans Serif"/>
              <a:cs typeface="Microsoft Sans Serif"/>
            </a:endParaRPr>
          </a:p>
        </p:txBody>
      </p:sp>
      <p:sp>
        <p:nvSpPr>
          <p:cNvPr id="50" name="object 50"/>
          <p:cNvSpPr txBox="1"/>
          <p:nvPr/>
        </p:nvSpPr>
        <p:spPr>
          <a:xfrm>
            <a:off x="3591796" y="5988826"/>
            <a:ext cx="1075204" cy="160715"/>
          </a:xfrm>
          <a:prstGeom prst="rect">
            <a:avLst/>
          </a:prstGeom>
        </p:spPr>
        <p:txBody>
          <a:bodyPr vert="horz" wrap="square" lIns="0" tIns="11206" rIns="0" bIns="0" rtlCol="0">
            <a:spAutoFit/>
          </a:bodyPr>
          <a:lstStyle/>
          <a:p>
            <a:pPr marL="11206">
              <a:spcBef>
                <a:spcPts val="88"/>
              </a:spcBef>
            </a:pPr>
            <a:r>
              <a:rPr sz="971" dirty="0">
                <a:latin typeface="Microsoft Sans Serif"/>
                <a:cs typeface="Microsoft Sans Serif"/>
              </a:rPr>
              <a:t>1</a:t>
            </a:r>
            <a:r>
              <a:rPr sz="971" spc="-40" dirty="0">
                <a:latin typeface="Microsoft Sans Serif"/>
                <a:cs typeface="Microsoft Sans Serif"/>
              </a:rPr>
              <a:t> </a:t>
            </a:r>
            <a:r>
              <a:rPr sz="971" dirty="0">
                <a:latin typeface="Microsoft Sans Serif"/>
                <a:cs typeface="Microsoft Sans Serif"/>
              </a:rPr>
              <a:t>serving</a:t>
            </a:r>
            <a:r>
              <a:rPr sz="971" spc="-35" dirty="0">
                <a:latin typeface="Microsoft Sans Serif"/>
                <a:cs typeface="Microsoft Sans Serif"/>
              </a:rPr>
              <a:t> </a:t>
            </a:r>
            <a:r>
              <a:rPr sz="971" spc="53" dirty="0">
                <a:latin typeface="Microsoft Sans Serif"/>
                <a:cs typeface="Microsoft Sans Serif"/>
              </a:rPr>
              <a:t>of</a:t>
            </a:r>
            <a:r>
              <a:rPr sz="971" spc="-40" dirty="0">
                <a:latin typeface="Microsoft Sans Serif"/>
                <a:cs typeface="Microsoft Sans Serif"/>
              </a:rPr>
              <a:t> </a:t>
            </a:r>
            <a:r>
              <a:rPr sz="971" spc="-9" dirty="0">
                <a:latin typeface="Microsoft Sans Serif"/>
                <a:cs typeface="Microsoft Sans Serif"/>
              </a:rPr>
              <a:t>cheese</a:t>
            </a:r>
            <a:endParaRPr sz="971">
              <a:latin typeface="Microsoft Sans Serif"/>
              <a:cs typeface="Microsoft Sans Serif"/>
            </a:endParaRPr>
          </a:p>
        </p:txBody>
      </p:sp>
      <p:sp>
        <p:nvSpPr>
          <p:cNvPr id="51" name="object 51"/>
          <p:cNvSpPr txBox="1"/>
          <p:nvPr/>
        </p:nvSpPr>
        <p:spPr>
          <a:xfrm>
            <a:off x="5391954" y="4479203"/>
            <a:ext cx="1018054" cy="160715"/>
          </a:xfrm>
          <a:prstGeom prst="rect">
            <a:avLst/>
          </a:prstGeom>
        </p:spPr>
        <p:txBody>
          <a:bodyPr vert="horz" wrap="square" lIns="0" tIns="11206" rIns="0" bIns="0" rtlCol="0">
            <a:spAutoFit/>
          </a:bodyPr>
          <a:lstStyle/>
          <a:p>
            <a:pPr marL="11206">
              <a:spcBef>
                <a:spcPts val="88"/>
              </a:spcBef>
            </a:pPr>
            <a:r>
              <a:rPr sz="971" dirty="0">
                <a:latin typeface="Microsoft Sans Serif"/>
                <a:cs typeface="Microsoft Sans Serif"/>
              </a:rPr>
              <a:t>1</a:t>
            </a:r>
            <a:r>
              <a:rPr sz="971" spc="-40" dirty="0">
                <a:latin typeface="Microsoft Sans Serif"/>
                <a:cs typeface="Microsoft Sans Serif"/>
              </a:rPr>
              <a:t> </a:t>
            </a:r>
            <a:r>
              <a:rPr sz="971" dirty="0">
                <a:latin typeface="Microsoft Sans Serif"/>
                <a:cs typeface="Microsoft Sans Serif"/>
              </a:rPr>
              <a:t>serving</a:t>
            </a:r>
            <a:r>
              <a:rPr sz="971" spc="-35" dirty="0">
                <a:latin typeface="Microsoft Sans Serif"/>
                <a:cs typeface="Microsoft Sans Serif"/>
              </a:rPr>
              <a:t> </a:t>
            </a:r>
            <a:r>
              <a:rPr sz="971" spc="53" dirty="0">
                <a:latin typeface="Microsoft Sans Serif"/>
                <a:cs typeface="Microsoft Sans Serif"/>
              </a:rPr>
              <a:t>of</a:t>
            </a:r>
            <a:r>
              <a:rPr sz="971" spc="-40" dirty="0">
                <a:latin typeface="Microsoft Sans Serif"/>
                <a:cs typeface="Microsoft Sans Serif"/>
              </a:rPr>
              <a:t> </a:t>
            </a:r>
            <a:r>
              <a:rPr sz="971" spc="-9" dirty="0">
                <a:latin typeface="Microsoft Sans Serif"/>
                <a:cs typeface="Microsoft Sans Serif"/>
              </a:rPr>
              <a:t>beans</a:t>
            </a:r>
            <a:endParaRPr sz="971">
              <a:latin typeface="Microsoft Sans Serif"/>
              <a:cs typeface="Microsoft Sans Serif"/>
            </a:endParaRPr>
          </a:p>
        </p:txBody>
      </p:sp>
      <p:sp>
        <p:nvSpPr>
          <p:cNvPr id="52" name="object 52"/>
          <p:cNvSpPr/>
          <p:nvPr/>
        </p:nvSpPr>
        <p:spPr>
          <a:xfrm>
            <a:off x="1009263" y="3446497"/>
            <a:ext cx="7281022" cy="0"/>
          </a:xfrm>
          <a:custGeom>
            <a:avLst/>
            <a:gdLst/>
            <a:ahLst/>
            <a:cxnLst/>
            <a:rect l="l" t="t" r="r" b="b"/>
            <a:pathLst>
              <a:path w="8251825">
                <a:moveTo>
                  <a:pt x="0" y="0"/>
                </a:moveTo>
                <a:lnTo>
                  <a:pt x="8251621" y="0"/>
                </a:lnTo>
              </a:path>
            </a:pathLst>
          </a:custGeom>
          <a:ln w="12700">
            <a:solidFill>
              <a:srgbClr val="EC008C"/>
            </a:solidFill>
          </a:ln>
        </p:spPr>
        <p:txBody>
          <a:bodyPr wrap="square" lIns="0" tIns="0" rIns="0" bIns="0" rtlCol="0"/>
          <a:lstStyle/>
          <a:p>
            <a:endParaRPr sz="1588"/>
          </a:p>
        </p:txBody>
      </p:sp>
      <p:sp>
        <p:nvSpPr>
          <p:cNvPr id="53" name="object 53"/>
          <p:cNvSpPr/>
          <p:nvPr/>
        </p:nvSpPr>
        <p:spPr>
          <a:xfrm>
            <a:off x="1009263" y="5031310"/>
            <a:ext cx="7281022" cy="0"/>
          </a:xfrm>
          <a:custGeom>
            <a:avLst/>
            <a:gdLst/>
            <a:ahLst/>
            <a:cxnLst/>
            <a:rect l="l" t="t" r="r" b="b"/>
            <a:pathLst>
              <a:path w="8251825">
                <a:moveTo>
                  <a:pt x="0" y="0"/>
                </a:moveTo>
                <a:lnTo>
                  <a:pt x="8251621" y="0"/>
                </a:lnTo>
              </a:path>
            </a:pathLst>
          </a:custGeom>
          <a:ln w="12700">
            <a:solidFill>
              <a:srgbClr val="EC008C"/>
            </a:solidFill>
          </a:ln>
        </p:spPr>
        <p:txBody>
          <a:bodyPr wrap="square" lIns="0" tIns="0" rIns="0" bIns="0" rtlCol="0"/>
          <a:lstStyle/>
          <a:p>
            <a:endParaRPr sz="1588"/>
          </a:p>
        </p:txBody>
      </p:sp>
      <p:sp>
        <p:nvSpPr>
          <p:cNvPr id="54" name="object 54"/>
          <p:cNvSpPr txBox="1"/>
          <p:nvPr/>
        </p:nvSpPr>
        <p:spPr>
          <a:xfrm>
            <a:off x="1293223" y="3075768"/>
            <a:ext cx="475129" cy="160715"/>
          </a:xfrm>
          <a:prstGeom prst="rect">
            <a:avLst/>
          </a:prstGeom>
        </p:spPr>
        <p:txBody>
          <a:bodyPr vert="horz" wrap="square" lIns="0" tIns="11206" rIns="0" bIns="0" rtlCol="0">
            <a:spAutoFit/>
          </a:bodyPr>
          <a:lstStyle/>
          <a:p>
            <a:pPr marL="11206">
              <a:spcBef>
                <a:spcPts val="88"/>
              </a:spcBef>
            </a:pPr>
            <a:r>
              <a:rPr sz="971" spc="-9" dirty="0">
                <a:latin typeface="Microsoft Sans Serif"/>
                <a:cs typeface="Microsoft Sans Serif"/>
              </a:rPr>
              <a:t>baseball</a:t>
            </a:r>
            <a:endParaRPr sz="971">
              <a:latin typeface="Microsoft Sans Serif"/>
              <a:cs typeface="Microsoft Sans Serif"/>
            </a:endParaRPr>
          </a:p>
        </p:txBody>
      </p:sp>
      <p:sp>
        <p:nvSpPr>
          <p:cNvPr id="55" name="object 55"/>
          <p:cNvSpPr txBox="1"/>
          <p:nvPr/>
        </p:nvSpPr>
        <p:spPr>
          <a:xfrm>
            <a:off x="1183642" y="4647886"/>
            <a:ext cx="694204" cy="160715"/>
          </a:xfrm>
          <a:prstGeom prst="rect">
            <a:avLst/>
          </a:prstGeom>
        </p:spPr>
        <p:txBody>
          <a:bodyPr vert="horz" wrap="square" lIns="0" tIns="11206" rIns="0" bIns="0" rtlCol="0">
            <a:spAutoFit/>
          </a:bodyPr>
          <a:lstStyle/>
          <a:p>
            <a:pPr marL="11206">
              <a:spcBef>
                <a:spcPts val="88"/>
              </a:spcBef>
            </a:pPr>
            <a:r>
              <a:rPr sz="971" spc="-18" dirty="0">
                <a:latin typeface="Microsoft Sans Serif"/>
                <a:cs typeface="Microsoft Sans Serif"/>
              </a:rPr>
              <a:t>hockey</a:t>
            </a:r>
            <a:r>
              <a:rPr sz="971" spc="-13" dirty="0">
                <a:latin typeface="Microsoft Sans Serif"/>
                <a:cs typeface="Microsoft Sans Serif"/>
              </a:rPr>
              <a:t> </a:t>
            </a:r>
            <a:r>
              <a:rPr sz="971" spc="-18" dirty="0">
                <a:latin typeface="Microsoft Sans Serif"/>
                <a:cs typeface="Microsoft Sans Serif"/>
              </a:rPr>
              <a:t>puck</a:t>
            </a:r>
            <a:endParaRPr sz="971">
              <a:latin typeface="Microsoft Sans Serif"/>
              <a:cs typeface="Microsoft Sans Serif"/>
            </a:endParaRPr>
          </a:p>
        </p:txBody>
      </p:sp>
      <p:sp>
        <p:nvSpPr>
          <p:cNvPr id="56" name="object 56"/>
          <p:cNvSpPr txBox="1"/>
          <p:nvPr/>
        </p:nvSpPr>
        <p:spPr>
          <a:xfrm>
            <a:off x="1296551" y="6169342"/>
            <a:ext cx="468406" cy="160715"/>
          </a:xfrm>
          <a:prstGeom prst="rect">
            <a:avLst/>
          </a:prstGeom>
        </p:spPr>
        <p:txBody>
          <a:bodyPr vert="horz" wrap="square" lIns="0" tIns="11206" rIns="0" bIns="0" rtlCol="0">
            <a:spAutoFit/>
          </a:bodyPr>
          <a:lstStyle/>
          <a:p>
            <a:pPr marL="11206">
              <a:spcBef>
                <a:spcPts val="88"/>
              </a:spcBef>
            </a:pPr>
            <a:r>
              <a:rPr sz="971" dirty="0">
                <a:latin typeface="Microsoft Sans Serif"/>
                <a:cs typeface="Microsoft Sans Serif"/>
              </a:rPr>
              <a:t>golf</a:t>
            </a:r>
            <a:r>
              <a:rPr sz="971" spc="115" dirty="0">
                <a:latin typeface="Microsoft Sans Serif"/>
                <a:cs typeface="Microsoft Sans Serif"/>
              </a:rPr>
              <a:t> </a:t>
            </a:r>
            <a:r>
              <a:rPr sz="971" spc="-18" dirty="0">
                <a:latin typeface="Microsoft Sans Serif"/>
                <a:cs typeface="Microsoft Sans Serif"/>
              </a:rPr>
              <a:t>ball</a:t>
            </a:r>
            <a:endParaRPr sz="971">
              <a:latin typeface="Microsoft Sans Serif"/>
              <a:cs typeface="Microsoft Sans Serif"/>
            </a:endParaRPr>
          </a:p>
        </p:txBody>
      </p:sp>
      <p:sp>
        <p:nvSpPr>
          <p:cNvPr id="57" name="object 57"/>
          <p:cNvSpPr txBox="1"/>
          <p:nvPr/>
        </p:nvSpPr>
        <p:spPr>
          <a:xfrm>
            <a:off x="5480032" y="6001209"/>
            <a:ext cx="933450" cy="160715"/>
          </a:xfrm>
          <a:prstGeom prst="rect">
            <a:avLst/>
          </a:prstGeom>
        </p:spPr>
        <p:txBody>
          <a:bodyPr vert="horz" wrap="square" lIns="0" tIns="11206" rIns="0" bIns="0" rtlCol="0">
            <a:spAutoFit/>
          </a:bodyPr>
          <a:lstStyle/>
          <a:p>
            <a:pPr marL="11206">
              <a:spcBef>
                <a:spcPts val="88"/>
              </a:spcBef>
            </a:pPr>
            <a:r>
              <a:rPr sz="971" dirty="0">
                <a:latin typeface="Microsoft Sans Serif"/>
                <a:cs typeface="Microsoft Sans Serif"/>
              </a:rPr>
              <a:t>1</a:t>
            </a:r>
            <a:r>
              <a:rPr sz="971" spc="-40" dirty="0">
                <a:latin typeface="Microsoft Sans Serif"/>
                <a:cs typeface="Microsoft Sans Serif"/>
              </a:rPr>
              <a:t> </a:t>
            </a:r>
            <a:r>
              <a:rPr sz="971" dirty="0">
                <a:latin typeface="Microsoft Sans Serif"/>
                <a:cs typeface="Microsoft Sans Serif"/>
              </a:rPr>
              <a:t>serving</a:t>
            </a:r>
            <a:r>
              <a:rPr sz="971" spc="-35" dirty="0">
                <a:latin typeface="Microsoft Sans Serif"/>
                <a:cs typeface="Microsoft Sans Serif"/>
              </a:rPr>
              <a:t> </a:t>
            </a:r>
            <a:r>
              <a:rPr sz="971" spc="53" dirty="0">
                <a:latin typeface="Microsoft Sans Serif"/>
                <a:cs typeface="Microsoft Sans Serif"/>
              </a:rPr>
              <a:t>of</a:t>
            </a:r>
            <a:r>
              <a:rPr sz="971" spc="-40" dirty="0">
                <a:latin typeface="Microsoft Sans Serif"/>
                <a:cs typeface="Microsoft Sans Serif"/>
              </a:rPr>
              <a:t> </a:t>
            </a:r>
            <a:r>
              <a:rPr sz="971" spc="-18" dirty="0">
                <a:latin typeface="Microsoft Sans Serif"/>
                <a:cs typeface="Microsoft Sans Serif"/>
              </a:rPr>
              <a:t>nuts</a:t>
            </a:r>
            <a:endParaRPr sz="971">
              <a:latin typeface="Microsoft Sans Serif"/>
              <a:cs typeface="Microsoft Sans Serif"/>
            </a:endParaRPr>
          </a:p>
        </p:txBody>
      </p:sp>
      <p:grpSp>
        <p:nvGrpSpPr>
          <p:cNvPr id="58" name="object 58"/>
          <p:cNvGrpSpPr/>
          <p:nvPr/>
        </p:nvGrpSpPr>
        <p:grpSpPr>
          <a:xfrm>
            <a:off x="5600216" y="5337335"/>
            <a:ext cx="619685" cy="504825"/>
            <a:chOff x="6194511" y="6048979"/>
            <a:chExt cx="702310" cy="572135"/>
          </a:xfrm>
        </p:grpSpPr>
        <p:pic>
          <p:nvPicPr>
            <p:cNvPr id="59" name="object 59"/>
            <p:cNvPicPr/>
            <p:nvPr/>
          </p:nvPicPr>
          <p:blipFill>
            <a:blip r:embed="rId21" cstate="print"/>
            <a:stretch>
              <a:fillRect/>
            </a:stretch>
          </p:blipFill>
          <p:spPr>
            <a:xfrm>
              <a:off x="6594676" y="6048979"/>
              <a:ext cx="244373" cy="225323"/>
            </a:xfrm>
            <a:prstGeom prst="rect">
              <a:avLst/>
            </a:prstGeom>
          </p:spPr>
        </p:pic>
        <p:sp>
          <p:nvSpPr>
            <p:cNvPr id="60" name="object 60"/>
            <p:cNvSpPr/>
            <p:nvPr/>
          </p:nvSpPr>
          <p:spPr>
            <a:xfrm>
              <a:off x="6391554" y="6284022"/>
              <a:ext cx="309245" cy="144145"/>
            </a:xfrm>
            <a:custGeom>
              <a:avLst/>
              <a:gdLst/>
              <a:ahLst/>
              <a:cxnLst/>
              <a:rect l="l" t="t" r="r" b="b"/>
              <a:pathLst>
                <a:path w="309245" h="144145">
                  <a:moveTo>
                    <a:pt x="141777" y="0"/>
                  </a:moveTo>
                  <a:lnTo>
                    <a:pt x="90126" y="9541"/>
                  </a:lnTo>
                  <a:lnTo>
                    <a:pt x="38493" y="26626"/>
                  </a:lnTo>
                  <a:lnTo>
                    <a:pt x="2742" y="49102"/>
                  </a:lnTo>
                  <a:lnTo>
                    <a:pt x="0" y="55912"/>
                  </a:lnTo>
                  <a:lnTo>
                    <a:pt x="38717" y="86009"/>
                  </a:lnTo>
                  <a:lnTo>
                    <a:pt x="79072" y="111122"/>
                  </a:lnTo>
                  <a:lnTo>
                    <a:pt x="121808" y="130004"/>
                  </a:lnTo>
                  <a:lnTo>
                    <a:pt x="167665" y="141405"/>
                  </a:lnTo>
                  <a:lnTo>
                    <a:pt x="217385" y="144075"/>
                  </a:lnTo>
                  <a:lnTo>
                    <a:pt x="230158" y="143189"/>
                  </a:lnTo>
                  <a:lnTo>
                    <a:pt x="285256" y="119393"/>
                  </a:lnTo>
                  <a:lnTo>
                    <a:pt x="308736" y="74943"/>
                  </a:lnTo>
                  <a:lnTo>
                    <a:pt x="303745" y="52331"/>
                  </a:lnTo>
                  <a:lnTo>
                    <a:pt x="242861" y="12887"/>
                  </a:lnTo>
                  <a:lnTo>
                    <a:pt x="192878" y="337"/>
                  </a:lnTo>
                  <a:lnTo>
                    <a:pt x="141777" y="0"/>
                  </a:lnTo>
                  <a:close/>
                </a:path>
              </a:pathLst>
            </a:custGeom>
            <a:solidFill>
              <a:srgbClr val="A97B50"/>
            </a:solidFill>
          </p:spPr>
          <p:txBody>
            <a:bodyPr wrap="square" lIns="0" tIns="0" rIns="0" bIns="0" rtlCol="0"/>
            <a:lstStyle/>
            <a:p>
              <a:endParaRPr sz="1588"/>
            </a:p>
          </p:txBody>
        </p:sp>
        <p:sp>
          <p:nvSpPr>
            <p:cNvPr id="61" name="object 61"/>
            <p:cNvSpPr/>
            <p:nvPr/>
          </p:nvSpPr>
          <p:spPr>
            <a:xfrm>
              <a:off x="6391554" y="6336945"/>
              <a:ext cx="306070" cy="91440"/>
            </a:xfrm>
            <a:custGeom>
              <a:avLst/>
              <a:gdLst/>
              <a:ahLst/>
              <a:cxnLst/>
              <a:rect l="l" t="t" r="r" b="b"/>
              <a:pathLst>
                <a:path w="306070" h="91439">
                  <a:moveTo>
                    <a:pt x="1203" y="0"/>
                  </a:moveTo>
                  <a:lnTo>
                    <a:pt x="38717" y="33085"/>
                  </a:lnTo>
                  <a:lnTo>
                    <a:pt x="79072" y="58199"/>
                  </a:lnTo>
                  <a:lnTo>
                    <a:pt x="121808" y="77081"/>
                  </a:lnTo>
                  <a:lnTo>
                    <a:pt x="167665" y="88482"/>
                  </a:lnTo>
                  <a:lnTo>
                    <a:pt x="217385" y="91152"/>
                  </a:lnTo>
                  <a:lnTo>
                    <a:pt x="230158" y="90266"/>
                  </a:lnTo>
                  <a:lnTo>
                    <a:pt x="285256" y="66469"/>
                  </a:lnTo>
                  <a:lnTo>
                    <a:pt x="305840" y="30761"/>
                  </a:lnTo>
                  <a:lnTo>
                    <a:pt x="1203" y="0"/>
                  </a:lnTo>
                  <a:close/>
                </a:path>
              </a:pathLst>
            </a:custGeom>
            <a:solidFill>
              <a:srgbClr val="E3A060"/>
            </a:solidFill>
          </p:spPr>
          <p:txBody>
            <a:bodyPr wrap="square" lIns="0" tIns="0" rIns="0" bIns="0" rtlCol="0"/>
            <a:lstStyle/>
            <a:p>
              <a:endParaRPr sz="1588"/>
            </a:p>
          </p:txBody>
        </p:sp>
        <p:pic>
          <p:nvPicPr>
            <p:cNvPr id="62" name="object 62"/>
            <p:cNvPicPr/>
            <p:nvPr/>
          </p:nvPicPr>
          <p:blipFill>
            <a:blip r:embed="rId22" cstate="print"/>
            <a:stretch>
              <a:fillRect/>
            </a:stretch>
          </p:blipFill>
          <p:spPr>
            <a:xfrm>
              <a:off x="6194511" y="6233978"/>
              <a:ext cx="179489" cy="208271"/>
            </a:xfrm>
            <a:prstGeom prst="rect">
              <a:avLst/>
            </a:prstGeom>
          </p:spPr>
        </p:pic>
        <p:sp>
          <p:nvSpPr>
            <p:cNvPr id="63" name="object 63"/>
            <p:cNvSpPr/>
            <p:nvPr/>
          </p:nvSpPr>
          <p:spPr>
            <a:xfrm>
              <a:off x="6745823" y="6248132"/>
              <a:ext cx="151130" cy="306070"/>
            </a:xfrm>
            <a:custGeom>
              <a:avLst/>
              <a:gdLst/>
              <a:ahLst/>
              <a:cxnLst/>
              <a:rect l="l" t="t" r="r" b="b"/>
              <a:pathLst>
                <a:path w="151129" h="306070">
                  <a:moveTo>
                    <a:pt x="108054" y="0"/>
                  </a:moveTo>
                  <a:lnTo>
                    <a:pt x="74528" y="35783"/>
                  </a:lnTo>
                  <a:lnTo>
                    <a:pt x="45813" y="73660"/>
                  </a:lnTo>
                  <a:lnTo>
                    <a:pt x="23084" y="114481"/>
                  </a:lnTo>
                  <a:lnTo>
                    <a:pt x="7515" y="159100"/>
                  </a:lnTo>
                  <a:lnTo>
                    <a:pt x="282" y="208368"/>
                  </a:lnTo>
                  <a:lnTo>
                    <a:pt x="0" y="221166"/>
                  </a:lnTo>
                  <a:lnTo>
                    <a:pt x="691" y="233938"/>
                  </a:lnTo>
                  <a:lnTo>
                    <a:pt x="18634" y="278216"/>
                  </a:lnTo>
                  <a:lnTo>
                    <a:pt x="60734" y="305675"/>
                  </a:lnTo>
                  <a:lnTo>
                    <a:pt x="83708" y="302780"/>
                  </a:lnTo>
                  <a:lnTo>
                    <a:pt x="128582" y="245784"/>
                  </a:lnTo>
                  <a:lnTo>
                    <a:pt x="145672" y="197167"/>
                  </a:lnTo>
                  <a:lnTo>
                    <a:pt x="150703" y="146315"/>
                  </a:lnTo>
                  <a:lnTo>
                    <a:pt x="145948" y="94007"/>
                  </a:lnTo>
                  <a:lnTo>
                    <a:pt x="133682" y="41020"/>
                  </a:lnTo>
                  <a:lnTo>
                    <a:pt x="114584" y="3355"/>
                  </a:lnTo>
                  <a:lnTo>
                    <a:pt x="108054" y="0"/>
                  </a:lnTo>
                  <a:close/>
                </a:path>
              </a:pathLst>
            </a:custGeom>
            <a:solidFill>
              <a:srgbClr val="A97B50"/>
            </a:solidFill>
          </p:spPr>
          <p:txBody>
            <a:bodyPr wrap="square" lIns="0" tIns="0" rIns="0" bIns="0" rtlCol="0"/>
            <a:lstStyle/>
            <a:p>
              <a:endParaRPr sz="1588"/>
            </a:p>
          </p:txBody>
        </p:sp>
        <p:sp>
          <p:nvSpPr>
            <p:cNvPr id="64" name="object 64"/>
            <p:cNvSpPr/>
            <p:nvPr/>
          </p:nvSpPr>
          <p:spPr>
            <a:xfrm>
              <a:off x="6745823" y="6248132"/>
              <a:ext cx="111125" cy="302260"/>
            </a:xfrm>
            <a:custGeom>
              <a:avLst/>
              <a:gdLst/>
              <a:ahLst/>
              <a:cxnLst/>
              <a:rect l="l" t="t" r="r" b="b"/>
              <a:pathLst>
                <a:path w="111125" h="302259">
                  <a:moveTo>
                    <a:pt x="108054" y="0"/>
                  </a:moveTo>
                  <a:lnTo>
                    <a:pt x="74528" y="35783"/>
                  </a:lnTo>
                  <a:lnTo>
                    <a:pt x="45813" y="73660"/>
                  </a:lnTo>
                  <a:lnTo>
                    <a:pt x="23084" y="114481"/>
                  </a:lnTo>
                  <a:lnTo>
                    <a:pt x="7515" y="159100"/>
                  </a:lnTo>
                  <a:lnTo>
                    <a:pt x="282" y="208368"/>
                  </a:lnTo>
                  <a:lnTo>
                    <a:pt x="0" y="221166"/>
                  </a:lnTo>
                  <a:lnTo>
                    <a:pt x="691" y="233938"/>
                  </a:lnTo>
                  <a:lnTo>
                    <a:pt x="18634" y="278216"/>
                  </a:lnTo>
                  <a:lnTo>
                    <a:pt x="52295" y="301988"/>
                  </a:lnTo>
                  <a:lnTo>
                    <a:pt x="110922" y="1473"/>
                  </a:lnTo>
                  <a:lnTo>
                    <a:pt x="108054" y="0"/>
                  </a:lnTo>
                  <a:close/>
                </a:path>
              </a:pathLst>
            </a:custGeom>
            <a:solidFill>
              <a:srgbClr val="E3A060"/>
            </a:solidFill>
          </p:spPr>
          <p:txBody>
            <a:bodyPr wrap="square" lIns="0" tIns="0" rIns="0" bIns="0" rtlCol="0"/>
            <a:lstStyle/>
            <a:p>
              <a:endParaRPr sz="1588"/>
            </a:p>
          </p:txBody>
        </p:sp>
        <p:pic>
          <p:nvPicPr>
            <p:cNvPr id="65" name="object 65"/>
            <p:cNvPicPr/>
            <p:nvPr/>
          </p:nvPicPr>
          <p:blipFill>
            <a:blip r:embed="rId23" cstate="print"/>
            <a:stretch>
              <a:fillRect/>
            </a:stretch>
          </p:blipFill>
          <p:spPr>
            <a:xfrm>
              <a:off x="6423154" y="6508196"/>
              <a:ext cx="245526" cy="112456"/>
            </a:xfrm>
            <a:prstGeom prst="rect">
              <a:avLst/>
            </a:prstGeom>
          </p:spPr>
        </p:pic>
      </p:grpSp>
      <p:pic>
        <p:nvPicPr>
          <p:cNvPr id="66" name="object 66"/>
          <p:cNvPicPr/>
          <p:nvPr/>
        </p:nvPicPr>
        <p:blipFill>
          <a:blip r:embed="rId24" cstate="print"/>
          <a:stretch>
            <a:fillRect/>
          </a:stretch>
        </p:blipFill>
        <p:spPr>
          <a:xfrm>
            <a:off x="7396632" y="5290605"/>
            <a:ext cx="513566" cy="624876"/>
          </a:xfrm>
          <a:prstGeom prst="rect">
            <a:avLst/>
          </a:prstGeom>
        </p:spPr>
      </p:pic>
      <p:sp>
        <p:nvSpPr>
          <p:cNvPr id="67" name="object 67"/>
          <p:cNvSpPr txBox="1"/>
          <p:nvPr/>
        </p:nvSpPr>
        <p:spPr>
          <a:xfrm>
            <a:off x="7226154" y="5978184"/>
            <a:ext cx="880781" cy="316271"/>
          </a:xfrm>
          <a:prstGeom prst="rect">
            <a:avLst/>
          </a:prstGeom>
        </p:spPr>
        <p:txBody>
          <a:bodyPr vert="horz" wrap="square" lIns="0" tIns="11206" rIns="0" bIns="0" rtlCol="0">
            <a:spAutoFit/>
          </a:bodyPr>
          <a:lstStyle/>
          <a:p>
            <a:pPr marL="264473" marR="4483" indent="-253827">
              <a:lnSpc>
                <a:spcPct val="106100"/>
              </a:lnSpc>
              <a:spcBef>
                <a:spcPts val="88"/>
              </a:spcBef>
            </a:pPr>
            <a:r>
              <a:rPr sz="971" dirty="0">
                <a:latin typeface="Microsoft Sans Serif"/>
                <a:cs typeface="Microsoft Sans Serif"/>
              </a:rPr>
              <a:t>1</a:t>
            </a:r>
            <a:r>
              <a:rPr sz="971" spc="-40" dirty="0">
                <a:latin typeface="Microsoft Sans Serif"/>
                <a:cs typeface="Microsoft Sans Serif"/>
              </a:rPr>
              <a:t> </a:t>
            </a:r>
            <a:r>
              <a:rPr sz="971" dirty="0">
                <a:latin typeface="Microsoft Sans Serif"/>
                <a:cs typeface="Microsoft Sans Serif"/>
              </a:rPr>
              <a:t>serving</a:t>
            </a:r>
            <a:r>
              <a:rPr sz="971" spc="-35" dirty="0">
                <a:latin typeface="Microsoft Sans Serif"/>
                <a:cs typeface="Microsoft Sans Serif"/>
              </a:rPr>
              <a:t> </a:t>
            </a:r>
            <a:r>
              <a:rPr sz="971" spc="53" dirty="0">
                <a:latin typeface="Microsoft Sans Serif"/>
                <a:cs typeface="Microsoft Sans Serif"/>
              </a:rPr>
              <a:t>of</a:t>
            </a:r>
            <a:r>
              <a:rPr sz="971" spc="-40" dirty="0">
                <a:latin typeface="Microsoft Sans Serif"/>
                <a:cs typeface="Microsoft Sans Serif"/>
              </a:rPr>
              <a:t> </a:t>
            </a:r>
            <a:r>
              <a:rPr sz="971" spc="-22" dirty="0">
                <a:latin typeface="Microsoft Sans Serif"/>
                <a:cs typeface="Microsoft Sans Serif"/>
              </a:rPr>
              <a:t>nut </a:t>
            </a:r>
            <a:r>
              <a:rPr sz="971" spc="35" dirty="0">
                <a:latin typeface="Microsoft Sans Serif"/>
                <a:cs typeface="Microsoft Sans Serif"/>
              </a:rPr>
              <a:t>butter</a:t>
            </a:r>
            <a:endParaRPr sz="971">
              <a:latin typeface="Microsoft Sans Serif"/>
              <a:cs typeface="Microsoft Sans Serif"/>
            </a:endParaRPr>
          </a:p>
        </p:txBody>
      </p:sp>
      <p:grpSp>
        <p:nvGrpSpPr>
          <p:cNvPr id="68" name="object 68"/>
          <p:cNvGrpSpPr/>
          <p:nvPr/>
        </p:nvGrpSpPr>
        <p:grpSpPr>
          <a:xfrm>
            <a:off x="3757107" y="3811744"/>
            <a:ext cx="870697" cy="626969"/>
            <a:chOff x="4105654" y="4319976"/>
            <a:chExt cx="986790" cy="710565"/>
          </a:xfrm>
        </p:grpSpPr>
        <p:sp>
          <p:nvSpPr>
            <p:cNvPr id="69" name="object 69"/>
            <p:cNvSpPr/>
            <p:nvPr/>
          </p:nvSpPr>
          <p:spPr>
            <a:xfrm>
              <a:off x="4105654" y="4319976"/>
              <a:ext cx="986790" cy="710565"/>
            </a:xfrm>
            <a:custGeom>
              <a:avLst/>
              <a:gdLst/>
              <a:ahLst/>
              <a:cxnLst/>
              <a:rect l="l" t="t" r="r" b="b"/>
              <a:pathLst>
                <a:path w="986789" h="710564">
                  <a:moveTo>
                    <a:pt x="619924" y="708952"/>
                  </a:moveTo>
                  <a:lnTo>
                    <a:pt x="613138" y="708952"/>
                  </a:lnTo>
                  <a:lnTo>
                    <a:pt x="617875" y="710361"/>
                  </a:lnTo>
                  <a:lnTo>
                    <a:pt x="619924" y="708952"/>
                  </a:lnTo>
                  <a:close/>
                </a:path>
                <a:path w="986789" h="710564">
                  <a:moveTo>
                    <a:pt x="447542" y="0"/>
                  </a:moveTo>
                  <a:lnTo>
                    <a:pt x="403385" y="7556"/>
                  </a:lnTo>
                  <a:lnTo>
                    <a:pt x="70251" y="126276"/>
                  </a:lnTo>
                  <a:lnTo>
                    <a:pt x="20006" y="163995"/>
                  </a:lnTo>
                  <a:lnTo>
                    <a:pt x="85" y="221084"/>
                  </a:lnTo>
                  <a:lnTo>
                    <a:pt x="0" y="223215"/>
                  </a:lnTo>
                  <a:lnTo>
                    <a:pt x="3959" y="256513"/>
                  </a:lnTo>
                  <a:lnTo>
                    <a:pt x="17032" y="286137"/>
                  </a:lnTo>
                  <a:lnTo>
                    <a:pt x="38381" y="309779"/>
                  </a:lnTo>
                  <a:lnTo>
                    <a:pt x="67292" y="326135"/>
                  </a:lnTo>
                  <a:lnTo>
                    <a:pt x="76029" y="329450"/>
                  </a:lnTo>
                  <a:lnTo>
                    <a:pt x="78163" y="333654"/>
                  </a:lnTo>
                  <a:lnTo>
                    <a:pt x="78102" y="370181"/>
                  </a:lnTo>
                  <a:lnTo>
                    <a:pt x="77894" y="617205"/>
                  </a:lnTo>
                  <a:lnTo>
                    <a:pt x="77785" y="666610"/>
                  </a:lnTo>
                  <a:lnTo>
                    <a:pt x="77668" y="706526"/>
                  </a:lnTo>
                  <a:lnTo>
                    <a:pt x="80093" y="709333"/>
                  </a:lnTo>
                  <a:lnTo>
                    <a:pt x="619924" y="708952"/>
                  </a:lnTo>
                  <a:lnTo>
                    <a:pt x="622066" y="707478"/>
                  </a:lnTo>
                  <a:lnTo>
                    <a:pt x="622050" y="681253"/>
                  </a:lnTo>
                  <a:lnTo>
                    <a:pt x="108770" y="681253"/>
                  </a:lnTo>
                  <a:lnTo>
                    <a:pt x="105722" y="678091"/>
                  </a:lnTo>
                  <a:lnTo>
                    <a:pt x="105834" y="645158"/>
                  </a:lnTo>
                  <a:lnTo>
                    <a:pt x="105948" y="594686"/>
                  </a:lnTo>
                  <a:lnTo>
                    <a:pt x="106139" y="370181"/>
                  </a:lnTo>
                  <a:lnTo>
                    <a:pt x="106281" y="310984"/>
                  </a:lnTo>
                  <a:lnTo>
                    <a:pt x="103258" y="307327"/>
                  </a:lnTo>
                  <a:lnTo>
                    <a:pt x="93860" y="304914"/>
                  </a:lnTo>
                  <a:lnTo>
                    <a:pt x="66988" y="294246"/>
                  </a:lnTo>
                  <a:lnTo>
                    <a:pt x="46615" y="278149"/>
                  </a:lnTo>
                  <a:lnTo>
                    <a:pt x="33354" y="257451"/>
                  </a:lnTo>
                  <a:lnTo>
                    <a:pt x="27820" y="232981"/>
                  </a:lnTo>
                  <a:lnTo>
                    <a:pt x="32649" y="199054"/>
                  </a:lnTo>
                  <a:lnTo>
                    <a:pt x="49896" y="172189"/>
                  </a:lnTo>
                  <a:lnTo>
                    <a:pt x="77501" y="154493"/>
                  </a:lnTo>
                  <a:lnTo>
                    <a:pt x="113405" y="148069"/>
                  </a:lnTo>
                  <a:lnTo>
                    <a:pt x="977660" y="147974"/>
                  </a:lnTo>
                  <a:lnTo>
                    <a:pt x="980056" y="143612"/>
                  </a:lnTo>
                  <a:lnTo>
                    <a:pt x="986208" y="116517"/>
                  </a:lnTo>
                  <a:lnTo>
                    <a:pt x="984362" y="88910"/>
                  </a:lnTo>
                  <a:lnTo>
                    <a:pt x="974821" y="61061"/>
                  </a:lnTo>
                  <a:lnTo>
                    <a:pt x="958003" y="34978"/>
                  </a:lnTo>
                  <a:lnTo>
                    <a:pt x="936100" y="16176"/>
                  </a:lnTo>
                  <a:lnTo>
                    <a:pt x="909475" y="4761"/>
                  </a:lnTo>
                  <a:lnTo>
                    <a:pt x="878492" y="838"/>
                  </a:lnTo>
                  <a:lnTo>
                    <a:pt x="447542" y="0"/>
                  </a:lnTo>
                  <a:close/>
                </a:path>
                <a:path w="986789" h="710564">
                  <a:moveTo>
                    <a:pt x="374424" y="680937"/>
                  </a:moveTo>
                  <a:lnTo>
                    <a:pt x="108770" y="681253"/>
                  </a:lnTo>
                  <a:lnTo>
                    <a:pt x="622050" y="681253"/>
                  </a:lnTo>
                  <a:lnTo>
                    <a:pt x="588817" y="681227"/>
                  </a:lnTo>
                  <a:lnTo>
                    <a:pt x="374424" y="680937"/>
                  </a:lnTo>
                  <a:close/>
                </a:path>
                <a:path w="986789" h="710564">
                  <a:moveTo>
                    <a:pt x="977660" y="147974"/>
                  </a:moveTo>
                  <a:lnTo>
                    <a:pt x="208137" y="147974"/>
                  </a:lnTo>
                  <a:lnTo>
                    <a:pt x="584550" y="148031"/>
                  </a:lnTo>
                  <a:lnTo>
                    <a:pt x="599693" y="148885"/>
                  </a:lnTo>
                  <a:lnTo>
                    <a:pt x="640760" y="165468"/>
                  </a:lnTo>
                  <a:lnTo>
                    <a:pt x="666606" y="200480"/>
                  </a:lnTo>
                  <a:lnTo>
                    <a:pt x="670773" y="221084"/>
                  </a:lnTo>
                  <a:lnTo>
                    <a:pt x="668954" y="243522"/>
                  </a:lnTo>
                  <a:lnTo>
                    <a:pt x="650050" y="280946"/>
                  </a:lnTo>
                  <a:lnTo>
                    <a:pt x="613697" y="302653"/>
                  </a:lnTo>
                  <a:lnTo>
                    <a:pt x="601225" y="306847"/>
                  </a:lnTo>
                  <a:lnTo>
                    <a:pt x="594801" y="311175"/>
                  </a:lnTo>
                  <a:lnTo>
                    <a:pt x="592417" y="318369"/>
                  </a:lnTo>
                  <a:lnTo>
                    <a:pt x="592206" y="326135"/>
                  </a:lnTo>
                  <a:lnTo>
                    <a:pt x="592088" y="567800"/>
                  </a:lnTo>
                  <a:lnTo>
                    <a:pt x="592189" y="617205"/>
                  </a:lnTo>
                  <a:lnTo>
                    <a:pt x="592411" y="678840"/>
                  </a:lnTo>
                  <a:lnTo>
                    <a:pt x="588817" y="681227"/>
                  </a:lnTo>
                  <a:lnTo>
                    <a:pt x="622050" y="681227"/>
                  </a:lnTo>
                  <a:lnTo>
                    <a:pt x="621837" y="334022"/>
                  </a:lnTo>
                  <a:lnTo>
                    <a:pt x="623171" y="330326"/>
                  </a:lnTo>
                  <a:lnTo>
                    <a:pt x="676969" y="305667"/>
                  </a:lnTo>
                  <a:lnTo>
                    <a:pt x="771638" y="264191"/>
                  </a:lnTo>
                  <a:lnTo>
                    <a:pt x="866451" y="223215"/>
                  </a:lnTo>
                  <a:lnTo>
                    <a:pt x="920490" y="199275"/>
                  </a:lnTo>
                  <a:lnTo>
                    <a:pt x="958914" y="177456"/>
                  </a:lnTo>
                  <a:lnTo>
                    <a:pt x="965601" y="169925"/>
                  </a:lnTo>
                  <a:lnTo>
                    <a:pt x="977660" y="147974"/>
                  </a:lnTo>
                  <a:close/>
                </a:path>
              </a:pathLst>
            </a:custGeom>
            <a:solidFill>
              <a:srgbClr val="94673B"/>
            </a:solidFill>
          </p:spPr>
          <p:txBody>
            <a:bodyPr wrap="square" lIns="0" tIns="0" rIns="0" bIns="0" rtlCol="0"/>
            <a:lstStyle/>
            <a:p>
              <a:endParaRPr sz="1588"/>
            </a:p>
          </p:txBody>
        </p:sp>
        <p:sp>
          <p:nvSpPr>
            <p:cNvPr id="70" name="object 70"/>
            <p:cNvSpPr/>
            <p:nvPr/>
          </p:nvSpPr>
          <p:spPr>
            <a:xfrm>
              <a:off x="4727492" y="4515206"/>
              <a:ext cx="313690" cy="512445"/>
            </a:xfrm>
            <a:custGeom>
              <a:avLst/>
              <a:gdLst/>
              <a:ahLst/>
              <a:cxnLst/>
              <a:rect l="l" t="t" r="r" b="b"/>
              <a:pathLst>
                <a:path w="313689" h="512445">
                  <a:moveTo>
                    <a:pt x="313131" y="0"/>
                  </a:moveTo>
                  <a:lnTo>
                    <a:pt x="306031" y="2336"/>
                  </a:lnTo>
                  <a:lnTo>
                    <a:pt x="298653" y="4051"/>
                  </a:lnTo>
                  <a:lnTo>
                    <a:pt x="244613" y="27982"/>
                  </a:lnTo>
                  <a:lnTo>
                    <a:pt x="102375" y="89527"/>
                  </a:lnTo>
                  <a:lnTo>
                    <a:pt x="55131" y="110431"/>
                  </a:lnTo>
                  <a:lnTo>
                    <a:pt x="1333" y="135089"/>
                  </a:lnTo>
                  <a:lnTo>
                    <a:pt x="0" y="138798"/>
                  </a:lnTo>
                  <a:lnTo>
                    <a:pt x="228" y="512254"/>
                  </a:lnTo>
                  <a:lnTo>
                    <a:pt x="2654" y="511670"/>
                  </a:lnTo>
                  <a:lnTo>
                    <a:pt x="312508" y="384644"/>
                  </a:lnTo>
                  <a:lnTo>
                    <a:pt x="313486" y="381342"/>
                  </a:lnTo>
                  <a:lnTo>
                    <a:pt x="313131" y="0"/>
                  </a:lnTo>
                  <a:close/>
                </a:path>
              </a:pathLst>
            </a:custGeom>
            <a:solidFill>
              <a:srgbClr val="634018"/>
            </a:solidFill>
          </p:spPr>
          <p:txBody>
            <a:bodyPr wrap="square" lIns="0" tIns="0" rIns="0" bIns="0" rtlCol="0"/>
            <a:lstStyle/>
            <a:p>
              <a:endParaRPr sz="1588"/>
            </a:p>
          </p:txBody>
        </p:sp>
        <p:sp>
          <p:nvSpPr>
            <p:cNvPr id="71" name="object 71"/>
            <p:cNvSpPr/>
            <p:nvPr/>
          </p:nvSpPr>
          <p:spPr>
            <a:xfrm>
              <a:off x="4133475" y="4467994"/>
              <a:ext cx="643255" cy="533400"/>
            </a:xfrm>
            <a:custGeom>
              <a:avLst/>
              <a:gdLst/>
              <a:ahLst/>
              <a:cxnLst/>
              <a:rect l="l" t="t" r="r" b="b"/>
              <a:pathLst>
                <a:path w="643254" h="533400">
                  <a:moveTo>
                    <a:pt x="556729" y="12"/>
                  </a:moveTo>
                  <a:lnTo>
                    <a:pt x="322414" y="0"/>
                  </a:lnTo>
                  <a:lnTo>
                    <a:pt x="85585" y="50"/>
                  </a:lnTo>
                  <a:lnTo>
                    <a:pt x="22075" y="24171"/>
                  </a:lnTo>
                  <a:lnTo>
                    <a:pt x="0" y="84963"/>
                  </a:lnTo>
                  <a:lnTo>
                    <a:pt x="5534" y="109432"/>
                  </a:lnTo>
                  <a:lnTo>
                    <a:pt x="18794" y="130130"/>
                  </a:lnTo>
                  <a:lnTo>
                    <a:pt x="39167" y="146227"/>
                  </a:lnTo>
                  <a:lnTo>
                    <a:pt x="66039" y="156895"/>
                  </a:lnTo>
                  <a:lnTo>
                    <a:pt x="75438" y="159308"/>
                  </a:lnTo>
                  <a:lnTo>
                    <a:pt x="78460" y="162966"/>
                  </a:lnTo>
                  <a:lnTo>
                    <a:pt x="77901" y="530072"/>
                  </a:lnTo>
                  <a:lnTo>
                    <a:pt x="80949" y="533234"/>
                  </a:lnTo>
                  <a:lnTo>
                    <a:pt x="560997" y="533209"/>
                  </a:lnTo>
                  <a:lnTo>
                    <a:pt x="564591" y="530821"/>
                  </a:lnTo>
                  <a:lnTo>
                    <a:pt x="564248" y="183146"/>
                  </a:lnTo>
                  <a:lnTo>
                    <a:pt x="564596" y="170351"/>
                  </a:lnTo>
                  <a:lnTo>
                    <a:pt x="566980" y="163156"/>
                  </a:lnTo>
                  <a:lnTo>
                    <a:pt x="573404" y="158829"/>
                  </a:lnTo>
                  <a:lnTo>
                    <a:pt x="585876" y="154635"/>
                  </a:lnTo>
                  <a:lnTo>
                    <a:pt x="606086" y="145753"/>
                  </a:lnTo>
                  <a:lnTo>
                    <a:pt x="622230" y="132927"/>
                  </a:lnTo>
                  <a:lnTo>
                    <a:pt x="634010" y="116173"/>
                  </a:lnTo>
                  <a:lnTo>
                    <a:pt x="641134" y="95504"/>
                  </a:lnTo>
                  <a:lnTo>
                    <a:pt x="642952" y="73065"/>
                  </a:lnTo>
                  <a:lnTo>
                    <a:pt x="638786" y="52462"/>
                  </a:lnTo>
                  <a:lnTo>
                    <a:pt x="612940" y="17449"/>
                  </a:lnTo>
                  <a:lnTo>
                    <a:pt x="571872" y="867"/>
                  </a:lnTo>
                  <a:lnTo>
                    <a:pt x="556729" y="12"/>
                  </a:lnTo>
                  <a:close/>
                </a:path>
              </a:pathLst>
            </a:custGeom>
            <a:solidFill>
              <a:srgbClr val="C59B75"/>
            </a:solidFill>
          </p:spPr>
          <p:txBody>
            <a:bodyPr wrap="square" lIns="0" tIns="0" rIns="0" bIns="0" rtlCol="0"/>
            <a:lstStyle/>
            <a:p>
              <a:endParaRPr sz="1588"/>
            </a:p>
          </p:txBody>
        </p:sp>
      </p:grpSp>
      <p:sp>
        <p:nvSpPr>
          <p:cNvPr id="72" name="object 72"/>
          <p:cNvSpPr txBox="1">
            <a:spLocks noGrp="1"/>
          </p:cNvSpPr>
          <p:nvPr>
            <p:ph type="ftr" sz="quarter" idx="5"/>
          </p:nvPr>
        </p:nvSpPr>
        <p:spPr>
          <a:xfrm>
            <a:off x="8868850" y="7294421"/>
            <a:ext cx="590550" cy="240665"/>
          </a:xfrm>
          <a:prstGeom prst="rect">
            <a:avLst/>
          </a:prstGeom>
        </p:spPr>
        <p:txBody>
          <a:bodyPr vert="horz" wrap="square" lIns="0" tIns="0" rIns="0" bIns="0" rtlCol="0">
            <a:spAutoFit/>
          </a:bodyPr>
          <a:lstStyle>
            <a:defPPr>
              <a:defRPr kern="0"/>
            </a:defPPr>
            <a:lvl1pPr>
              <a:defRPr sz="600" b="0" i="0">
                <a:solidFill>
                  <a:schemeClr val="tx1"/>
                </a:solidFill>
                <a:latin typeface="Microsoft Sans Serif"/>
                <a:cs typeface="Microsoft Sans Serif"/>
              </a:defRPr>
            </a:lvl1pPr>
          </a:lstStyle>
          <a:p>
            <a:pPr marL="12700">
              <a:spcBef>
                <a:spcPts val="60"/>
              </a:spcBef>
            </a:pPr>
            <a:r>
              <a:rPr lang="en-US" spc="-20"/>
              <a:t>Special</a:t>
            </a:r>
            <a:r>
              <a:rPr lang="en-US" spc="-5"/>
              <a:t> </a:t>
            </a:r>
            <a:r>
              <a:rPr lang="en-US" spc="-10"/>
              <a:t>Olympics</a:t>
            </a:r>
          </a:p>
          <a:p>
            <a:pPr marL="201295"/>
            <a:r>
              <a:rPr lang="en-US" spc="-40"/>
              <a:t>FIT</a:t>
            </a:r>
            <a:r>
              <a:rPr lang="en-US" spc="-25"/>
              <a:t> </a:t>
            </a:r>
            <a:r>
              <a:rPr lang="en-US"/>
              <a:t>5</a:t>
            </a:r>
            <a:r>
              <a:rPr lang="en-US" spc="-20"/>
              <a:t> Guide</a:t>
            </a:r>
            <a:endParaRPr spc="-18" dirty="0"/>
          </a:p>
        </p:txBody>
      </p:sp>
      <p:sp>
        <p:nvSpPr>
          <p:cNvPr id="73" name="object 73"/>
          <p:cNvSpPr txBox="1">
            <a:spLocks noGrp="1"/>
          </p:cNvSpPr>
          <p:nvPr>
            <p:ph type="sldNum" sz="quarter" idx="7"/>
          </p:nvPr>
        </p:nvSpPr>
        <p:spPr>
          <a:xfrm>
            <a:off x="9503409" y="7349995"/>
            <a:ext cx="196215" cy="168275"/>
          </a:xfrm>
          <a:prstGeom prst="rect">
            <a:avLst/>
          </a:prstGeom>
        </p:spPr>
        <p:txBody>
          <a:bodyPr vert="horz" wrap="square" lIns="0" tIns="0" rIns="0" bIns="0" rtlCol="0">
            <a:spAutoFit/>
          </a:bodyPr>
          <a:lstStyle>
            <a:defPPr>
              <a:defRPr kern="0"/>
            </a:defPPr>
            <a:lvl1pPr>
              <a:defRPr sz="1000" b="1" i="0">
                <a:solidFill>
                  <a:schemeClr val="tx1"/>
                </a:solidFill>
                <a:latin typeface="Arial"/>
                <a:cs typeface="Arial"/>
              </a:defRPr>
            </a:lvl1pPr>
          </a:lstStyle>
          <a:p>
            <a:pPr marL="38100">
              <a:spcBef>
                <a:spcPts val="30"/>
              </a:spcBef>
            </a:pPr>
            <a:fld id="{81D60167-4931-47E6-BA6A-407CBD079E47}" type="slidenum">
              <a:rPr lang="en-US" spc="-25" smtClean="0"/>
              <a:pPr marL="38100">
                <a:spcBef>
                  <a:spcPts val="30"/>
                </a:spcBef>
              </a:pPr>
              <a:t>15</a:t>
            </a:fld>
            <a:endParaRPr spc="-2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4123" y="3164497"/>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Vitamin D">
            <a:extLst>
              <a:ext uri="{FF2B5EF4-FFF2-40B4-BE49-F238E27FC236}">
                <a16:creationId xmlns:a16="http://schemas.microsoft.com/office/drawing/2014/main" id="{AA3018CB-2309-C69A-38E5-556F5BF727B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3654" r="36279"/>
          <a:stretch/>
        </p:blipFill>
        <p:spPr bwMode="auto">
          <a:xfrm rot="10800000">
            <a:off x="3028949" y="10"/>
            <a:ext cx="6120019" cy="6875809"/>
          </a:xfrm>
          <a:prstGeom prst="rect">
            <a:avLst/>
          </a:prstGeom>
          <a:noFill/>
          <a:extLst>
            <a:ext uri="{909E8E84-426E-40DD-AFC4-6F175D3DCCD1}">
              <a14:hiddenFill xmlns:a14="http://schemas.microsoft.com/office/drawing/2010/main">
                <a:solidFill>
                  <a:srgbClr val="FFFFFF"/>
                </a:solidFill>
              </a14:hiddenFill>
            </a:ext>
          </a:extLst>
        </p:spPr>
      </p:pic>
      <p:sp>
        <p:nvSpPr>
          <p:cNvPr id="1040" name="Freeform: Shape 103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7BFC31A-ACEB-384F-52A8-A592AE2789FB}"/>
              </a:ext>
            </a:extLst>
          </p:cNvPr>
          <p:cNvSpPr>
            <a:spLocks noGrp="1"/>
          </p:cNvSpPr>
          <p:nvPr>
            <p:ph type="title"/>
          </p:nvPr>
        </p:nvSpPr>
        <p:spPr>
          <a:xfrm>
            <a:off x="400853" y="2950387"/>
            <a:ext cx="2429599" cy="3531403"/>
          </a:xfrm>
        </p:spPr>
        <p:txBody>
          <a:bodyPr vert="horz" lIns="91440" tIns="45720" rIns="91440" bIns="45720" rtlCol="0" anchor="t">
            <a:normAutofit/>
          </a:bodyPr>
          <a:lstStyle/>
          <a:p>
            <a:pPr algn="r"/>
            <a:r>
              <a:rPr lang="en-US" sz="3500" dirty="0">
                <a:solidFill>
                  <a:srgbClr val="FFFFFF"/>
                </a:solidFill>
              </a:rPr>
              <a:t>Foods that strengthen your bones and teeth.</a:t>
            </a:r>
            <a:br>
              <a:rPr lang="en-US" sz="3500" dirty="0">
                <a:solidFill>
                  <a:srgbClr val="FFFFFF"/>
                </a:solidFill>
              </a:rPr>
            </a:br>
            <a:r>
              <a:rPr lang="en-US" sz="3500" dirty="0">
                <a:solidFill>
                  <a:srgbClr val="FFFFFF"/>
                </a:solidFill>
              </a:rPr>
              <a:t> </a:t>
            </a:r>
          </a:p>
        </p:txBody>
      </p:sp>
    </p:spTree>
    <p:extLst>
      <p:ext uri="{BB962C8B-B14F-4D97-AF65-F5344CB8AC3E}">
        <p14:creationId xmlns:p14="http://schemas.microsoft.com/office/powerpoint/2010/main" val="332199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5" name="Rectangle 308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4123" y="3164497"/>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a:extLst>
              <a:ext uri="{FF2B5EF4-FFF2-40B4-BE49-F238E27FC236}">
                <a16:creationId xmlns:a16="http://schemas.microsoft.com/office/drawing/2014/main" id="{E3223149-E97C-6C10-9EED-1D4E60B66D5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7371" r="23216"/>
          <a:stretch/>
        </p:blipFill>
        <p:spPr bwMode="auto">
          <a:xfrm>
            <a:off x="3028949" y="10"/>
            <a:ext cx="6120019" cy="6875809"/>
          </a:xfrm>
          <a:prstGeom prst="rect">
            <a:avLst/>
          </a:prstGeom>
          <a:noFill/>
          <a:extLst>
            <a:ext uri="{909E8E84-426E-40DD-AFC4-6F175D3DCCD1}">
              <a14:hiddenFill xmlns:a14="http://schemas.microsoft.com/office/drawing/2010/main">
                <a:solidFill>
                  <a:srgbClr val="FFFFFF"/>
                </a:solidFill>
              </a14:hiddenFill>
            </a:ext>
          </a:extLst>
        </p:spPr>
      </p:pic>
      <p:sp>
        <p:nvSpPr>
          <p:cNvPr id="3087" name="Freeform: Shape 308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68CFC99-AD87-0650-3AEF-465DF3415C9B}"/>
              </a:ext>
            </a:extLst>
          </p:cNvPr>
          <p:cNvSpPr>
            <a:spLocks noGrp="1"/>
          </p:cNvSpPr>
          <p:nvPr>
            <p:ph type="title"/>
          </p:nvPr>
        </p:nvSpPr>
        <p:spPr>
          <a:xfrm>
            <a:off x="400854" y="2950387"/>
            <a:ext cx="2289220" cy="3531403"/>
          </a:xfrm>
        </p:spPr>
        <p:txBody>
          <a:bodyPr vert="horz" lIns="91440" tIns="45720" rIns="91440" bIns="45720" rtlCol="0" anchor="t">
            <a:normAutofit/>
          </a:bodyPr>
          <a:lstStyle/>
          <a:p>
            <a:pPr algn="r"/>
            <a:r>
              <a:rPr lang="en-US" sz="3500">
                <a:solidFill>
                  <a:srgbClr val="FFFFFF"/>
                </a:solidFill>
              </a:rPr>
              <a:t>Hydration and Your Health</a:t>
            </a:r>
          </a:p>
        </p:txBody>
      </p:sp>
    </p:spTree>
    <p:extLst>
      <p:ext uri="{BB962C8B-B14F-4D97-AF65-F5344CB8AC3E}">
        <p14:creationId xmlns:p14="http://schemas.microsoft.com/office/powerpoint/2010/main" val="2294426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88ED0-574B-843C-1CF7-7F8752BE8CF2}"/>
              </a:ext>
            </a:extLst>
          </p:cNvPr>
          <p:cNvSpPr>
            <a:spLocks noGrp="1"/>
          </p:cNvSpPr>
          <p:nvPr>
            <p:ph type="title"/>
          </p:nvPr>
        </p:nvSpPr>
        <p:spPr>
          <a:xfrm>
            <a:off x="628650" y="259908"/>
            <a:ext cx="7886700" cy="1325563"/>
          </a:xfrm>
        </p:spPr>
        <p:txBody>
          <a:bodyPr/>
          <a:lstStyle/>
          <a:p>
            <a:r>
              <a:rPr lang="en-US" dirty="0"/>
              <a:t>Healthy beverages</a:t>
            </a:r>
          </a:p>
        </p:txBody>
      </p:sp>
      <p:pic>
        <p:nvPicPr>
          <p:cNvPr id="7" name="Content Placeholder 6">
            <a:extLst>
              <a:ext uri="{FF2B5EF4-FFF2-40B4-BE49-F238E27FC236}">
                <a16:creationId xmlns:a16="http://schemas.microsoft.com/office/drawing/2014/main" id="{8ADA63BA-F20F-FAC2-CA60-93ABC7B2C3C5}"/>
              </a:ext>
            </a:extLst>
          </p:cNvPr>
          <p:cNvPicPr>
            <a:picLocks noGrp="1" noChangeAspect="1"/>
          </p:cNvPicPr>
          <p:nvPr>
            <p:ph idx="1"/>
          </p:nvPr>
        </p:nvPicPr>
        <p:blipFill>
          <a:blip r:embed="rId3"/>
          <a:stretch>
            <a:fillRect/>
          </a:stretch>
        </p:blipFill>
        <p:spPr>
          <a:xfrm>
            <a:off x="5728996" y="1753783"/>
            <a:ext cx="2584579" cy="3840805"/>
          </a:xfrm>
        </p:spPr>
      </p:pic>
      <p:pic>
        <p:nvPicPr>
          <p:cNvPr id="5" name="Picture 4">
            <a:extLst>
              <a:ext uri="{FF2B5EF4-FFF2-40B4-BE49-F238E27FC236}">
                <a16:creationId xmlns:a16="http://schemas.microsoft.com/office/drawing/2014/main" id="{85F6BA24-6B63-CE34-0B15-0CBC426EE550}"/>
              </a:ext>
            </a:extLst>
          </p:cNvPr>
          <p:cNvPicPr>
            <a:picLocks noChangeAspect="1"/>
          </p:cNvPicPr>
          <p:nvPr/>
        </p:nvPicPr>
        <p:blipFill>
          <a:blip r:embed="rId4"/>
          <a:stretch>
            <a:fillRect/>
          </a:stretch>
        </p:blipFill>
        <p:spPr>
          <a:xfrm>
            <a:off x="541175" y="1385597"/>
            <a:ext cx="4879911" cy="1951965"/>
          </a:xfrm>
          <a:prstGeom prst="rect">
            <a:avLst/>
          </a:prstGeom>
        </p:spPr>
      </p:pic>
      <p:pic>
        <p:nvPicPr>
          <p:cNvPr id="9" name="Picture 8">
            <a:extLst>
              <a:ext uri="{FF2B5EF4-FFF2-40B4-BE49-F238E27FC236}">
                <a16:creationId xmlns:a16="http://schemas.microsoft.com/office/drawing/2014/main" id="{8DF9B9BF-F289-D698-52C5-52059D4EF151}"/>
              </a:ext>
            </a:extLst>
          </p:cNvPr>
          <p:cNvPicPr>
            <a:picLocks noChangeAspect="1"/>
          </p:cNvPicPr>
          <p:nvPr/>
        </p:nvPicPr>
        <p:blipFill>
          <a:blip r:embed="rId5"/>
          <a:stretch>
            <a:fillRect/>
          </a:stretch>
        </p:blipFill>
        <p:spPr>
          <a:xfrm>
            <a:off x="1220462" y="3674186"/>
            <a:ext cx="3592512" cy="2795257"/>
          </a:xfrm>
          <a:prstGeom prst="rect">
            <a:avLst/>
          </a:prstGeom>
        </p:spPr>
      </p:pic>
    </p:spTree>
    <p:extLst>
      <p:ext uri="{BB962C8B-B14F-4D97-AF65-F5344CB8AC3E}">
        <p14:creationId xmlns:p14="http://schemas.microsoft.com/office/powerpoint/2010/main" val="1392825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54DAF-31F4-122F-1E82-A526D3FA88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FBEF243-19D2-02A4-ABB0-DC40EF57984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E275CE9-E3BD-1FB5-521E-A72A53DC5D1C}"/>
              </a:ext>
            </a:extLst>
          </p:cNvPr>
          <p:cNvPicPr>
            <a:picLocks noChangeAspect="1"/>
          </p:cNvPicPr>
          <p:nvPr/>
        </p:nvPicPr>
        <p:blipFill>
          <a:blip r:embed="rId3"/>
          <a:stretch>
            <a:fillRect/>
          </a:stretch>
        </p:blipFill>
        <p:spPr>
          <a:xfrm>
            <a:off x="0" y="8594"/>
            <a:ext cx="9144000" cy="6840812"/>
          </a:xfrm>
          <a:prstGeom prst="rect">
            <a:avLst/>
          </a:prstGeom>
        </p:spPr>
      </p:pic>
    </p:spTree>
    <p:extLst>
      <p:ext uri="{BB962C8B-B14F-4D97-AF65-F5344CB8AC3E}">
        <p14:creationId xmlns:p14="http://schemas.microsoft.com/office/powerpoint/2010/main" val="1093918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Vegetables and fruits in a row">
            <a:extLst>
              <a:ext uri="{FF2B5EF4-FFF2-40B4-BE49-F238E27FC236}">
                <a16:creationId xmlns:a16="http://schemas.microsoft.com/office/drawing/2014/main" id="{D15021A1-73AF-C673-9601-25E73580F5F2}"/>
              </a:ext>
            </a:extLst>
          </p:cNvPr>
          <p:cNvPicPr>
            <a:picLocks noChangeAspect="1"/>
          </p:cNvPicPr>
          <p:nvPr/>
        </p:nvPicPr>
        <p:blipFill rotWithShape="1">
          <a:blip r:embed="rId3">
            <a:alphaModFix amt="50000"/>
          </a:blip>
          <a:srcRect r="10999" b="-2"/>
          <a:stretch/>
        </p:blipFill>
        <p:spPr>
          <a:xfrm>
            <a:off x="20" y="1"/>
            <a:ext cx="9143980" cy="6857999"/>
          </a:xfrm>
          <a:prstGeom prst="rect">
            <a:avLst/>
          </a:prstGeom>
        </p:spPr>
      </p:pic>
      <p:sp>
        <p:nvSpPr>
          <p:cNvPr id="2" name="Title 1">
            <a:extLst>
              <a:ext uri="{FF2B5EF4-FFF2-40B4-BE49-F238E27FC236}">
                <a16:creationId xmlns:a16="http://schemas.microsoft.com/office/drawing/2014/main" id="{76C95203-91E4-6799-34CA-AC67D7BAFED0}"/>
              </a:ext>
            </a:extLst>
          </p:cNvPr>
          <p:cNvSpPr>
            <a:spLocks noGrp="1"/>
          </p:cNvSpPr>
          <p:nvPr>
            <p:ph type="ctrTitle"/>
          </p:nvPr>
        </p:nvSpPr>
        <p:spPr>
          <a:xfrm>
            <a:off x="1143000" y="1122362"/>
            <a:ext cx="6858000" cy="2900518"/>
          </a:xfrm>
        </p:spPr>
        <p:txBody>
          <a:bodyPr>
            <a:normAutofit/>
          </a:bodyPr>
          <a:lstStyle/>
          <a:p>
            <a:r>
              <a:rPr lang="en-US">
                <a:solidFill>
                  <a:srgbClr val="FFFFFF"/>
                </a:solidFill>
              </a:rPr>
              <a:t>Food Nutrition and Hydration for Athletes</a:t>
            </a:r>
          </a:p>
        </p:txBody>
      </p:sp>
      <p:sp>
        <p:nvSpPr>
          <p:cNvPr id="3" name="Subtitle 2">
            <a:extLst>
              <a:ext uri="{FF2B5EF4-FFF2-40B4-BE49-F238E27FC236}">
                <a16:creationId xmlns:a16="http://schemas.microsoft.com/office/drawing/2014/main" id="{5E53957F-2F32-A5EE-9712-4FDE7BA815E8}"/>
              </a:ext>
            </a:extLst>
          </p:cNvPr>
          <p:cNvSpPr>
            <a:spLocks noGrp="1"/>
          </p:cNvSpPr>
          <p:nvPr>
            <p:ph type="subTitle" idx="1"/>
          </p:nvPr>
        </p:nvSpPr>
        <p:spPr>
          <a:xfrm>
            <a:off x="1143000" y="4159404"/>
            <a:ext cx="6858000" cy="1098395"/>
          </a:xfrm>
        </p:spPr>
        <p:txBody>
          <a:bodyPr>
            <a:normAutofit/>
          </a:bodyPr>
          <a:lstStyle/>
          <a:p>
            <a:r>
              <a:rPr lang="en-US" sz="2200" b="1" spc="-10" dirty="0">
                <a:solidFill>
                  <a:srgbClr val="FFFFFF"/>
                </a:solidFill>
                <a:latin typeface="Arial"/>
                <a:cs typeface="Arial"/>
              </a:rPr>
              <a:t>Eating</a:t>
            </a:r>
            <a:r>
              <a:rPr lang="en-US" sz="2200" b="1" spc="-65" dirty="0">
                <a:solidFill>
                  <a:srgbClr val="FFFFFF"/>
                </a:solidFill>
                <a:latin typeface="Arial"/>
                <a:cs typeface="Arial"/>
              </a:rPr>
              <a:t> </a:t>
            </a:r>
            <a:r>
              <a:rPr lang="en-US" sz="2200" b="1" dirty="0">
                <a:solidFill>
                  <a:srgbClr val="FFFFFF"/>
                </a:solidFill>
                <a:latin typeface="Arial"/>
                <a:cs typeface="Arial"/>
              </a:rPr>
              <a:t>right</a:t>
            </a:r>
            <a:r>
              <a:rPr lang="en-US" sz="2200" b="1" spc="-60" dirty="0">
                <a:solidFill>
                  <a:srgbClr val="FFFFFF"/>
                </a:solidFill>
                <a:latin typeface="Arial"/>
                <a:cs typeface="Arial"/>
              </a:rPr>
              <a:t> </a:t>
            </a:r>
            <a:r>
              <a:rPr lang="en-US" sz="2200" b="1" spc="-55" dirty="0">
                <a:solidFill>
                  <a:srgbClr val="FFFFFF"/>
                </a:solidFill>
                <a:latin typeface="Arial"/>
                <a:cs typeface="Arial"/>
              </a:rPr>
              <a:t>is</a:t>
            </a:r>
            <a:r>
              <a:rPr lang="en-US" sz="2200" b="1" spc="-60" dirty="0">
                <a:solidFill>
                  <a:srgbClr val="FFFFFF"/>
                </a:solidFill>
                <a:latin typeface="Arial"/>
                <a:cs typeface="Arial"/>
              </a:rPr>
              <a:t> </a:t>
            </a:r>
            <a:r>
              <a:rPr lang="en-US" sz="2200" b="1" dirty="0">
                <a:solidFill>
                  <a:srgbClr val="FFFFFF"/>
                </a:solidFill>
                <a:latin typeface="Arial"/>
                <a:cs typeface="Arial"/>
              </a:rPr>
              <a:t>important</a:t>
            </a:r>
            <a:r>
              <a:rPr lang="en-US" sz="2200" b="1" spc="-65" dirty="0">
                <a:solidFill>
                  <a:srgbClr val="FFFFFF"/>
                </a:solidFill>
                <a:latin typeface="Arial"/>
                <a:cs typeface="Arial"/>
              </a:rPr>
              <a:t> </a:t>
            </a:r>
            <a:r>
              <a:rPr lang="en-US" sz="2200" b="1" spc="55" dirty="0">
                <a:solidFill>
                  <a:srgbClr val="FFFFFF"/>
                </a:solidFill>
                <a:latin typeface="Arial"/>
                <a:cs typeface="Arial"/>
              </a:rPr>
              <a:t>to</a:t>
            </a:r>
            <a:r>
              <a:rPr lang="en-US" sz="2200" b="1" spc="-60" dirty="0">
                <a:solidFill>
                  <a:srgbClr val="FFFFFF"/>
                </a:solidFill>
                <a:latin typeface="Arial"/>
                <a:cs typeface="Arial"/>
              </a:rPr>
              <a:t> </a:t>
            </a:r>
            <a:r>
              <a:rPr lang="en-US" sz="2200" b="1" spc="-10" dirty="0">
                <a:solidFill>
                  <a:srgbClr val="FFFFFF"/>
                </a:solidFill>
                <a:latin typeface="Arial"/>
                <a:cs typeface="Arial"/>
              </a:rPr>
              <a:t>your</a:t>
            </a:r>
            <a:r>
              <a:rPr lang="en-US" sz="2200" b="1" spc="-60" dirty="0">
                <a:solidFill>
                  <a:srgbClr val="FFFFFF"/>
                </a:solidFill>
                <a:latin typeface="Arial"/>
                <a:cs typeface="Arial"/>
              </a:rPr>
              <a:t> </a:t>
            </a:r>
            <a:r>
              <a:rPr lang="en-US" sz="2200" b="1" dirty="0">
                <a:solidFill>
                  <a:srgbClr val="FFFFFF"/>
                </a:solidFill>
                <a:latin typeface="Arial"/>
                <a:cs typeface="Arial"/>
              </a:rPr>
              <a:t>health</a:t>
            </a:r>
            <a:r>
              <a:rPr lang="en-US" sz="2200" b="1" spc="-65" dirty="0">
                <a:solidFill>
                  <a:srgbClr val="FFFFFF"/>
                </a:solidFill>
                <a:latin typeface="Arial"/>
                <a:cs typeface="Arial"/>
              </a:rPr>
              <a:t> </a:t>
            </a:r>
            <a:r>
              <a:rPr lang="en-US" sz="2200" b="1" spc="-25" dirty="0">
                <a:solidFill>
                  <a:srgbClr val="FFFFFF"/>
                </a:solidFill>
                <a:latin typeface="Arial"/>
                <a:cs typeface="Arial"/>
              </a:rPr>
              <a:t>and</a:t>
            </a:r>
            <a:r>
              <a:rPr lang="en-US" sz="2200" b="1" spc="-60" dirty="0">
                <a:solidFill>
                  <a:srgbClr val="FFFFFF"/>
                </a:solidFill>
                <a:latin typeface="Arial"/>
                <a:cs typeface="Arial"/>
              </a:rPr>
              <a:t> </a:t>
            </a:r>
            <a:r>
              <a:rPr lang="en-US" sz="2200" b="1" spc="-10" dirty="0">
                <a:solidFill>
                  <a:srgbClr val="FFFFFF"/>
                </a:solidFill>
                <a:latin typeface="Arial"/>
                <a:cs typeface="Arial"/>
              </a:rPr>
              <a:t>your</a:t>
            </a:r>
            <a:r>
              <a:rPr lang="en-US" sz="2200" b="1" spc="-60" dirty="0">
                <a:solidFill>
                  <a:srgbClr val="FFFFFF"/>
                </a:solidFill>
                <a:latin typeface="Arial"/>
                <a:cs typeface="Arial"/>
              </a:rPr>
              <a:t> </a:t>
            </a:r>
            <a:r>
              <a:rPr lang="en-US" sz="2200" b="1" spc="-10" dirty="0">
                <a:solidFill>
                  <a:srgbClr val="FFFFFF"/>
                </a:solidFill>
                <a:latin typeface="Arial"/>
                <a:cs typeface="Arial"/>
              </a:rPr>
              <a:t>sports</a:t>
            </a:r>
            <a:r>
              <a:rPr lang="en-US" sz="2200" b="1" spc="-65" dirty="0">
                <a:solidFill>
                  <a:srgbClr val="FFFFFF"/>
                </a:solidFill>
                <a:latin typeface="Arial"/>
                <a:cs typeface="Arial"/>
              </a:rPr>
              <a:t> </a:t>
            </a:r>
            <a:r>
              <a:rPr lang="en-US" sz="2200" b="1" spc="-10" dirty="0">
                <a:solidFill>
                  <a:srgbClr val="FFFFFF"/>
                </a:solidFill>
                <a:latin typeface="Arial"/>
                <a:cs typeface="Arial"/>
              </a:rPr>
              <a:t>performance.</a:t>
            </a:r>
            <a:r>
              <a:rPr lang="en-US" sz="2200" b="1" spc="-75" dirty="0">
                <a:solidFill>
                  <a:srgbClr val="FFFFFF"/>
                </a:solidFill>
                <a:latin typeface="Arial"/>
                <a:cs typeface="Arial"/>
              </a:rPr>
              <a:t> </a:t>
            </a:r>
            <a:r>
              <a:rPr lang="en-US" sz="2200" dirty="0">
                <a:solidFill>
                  <a:srgbClr val="FFFFFF"/>
                </a:solidFill>
                <a:latin typeface="Microsoft Sans Serif"/>
                <a:cs typeface="Microsoft Sans Serif"/>
              </a:rPr>
              <a:t>Eating</a:t>
            </a:r>
            <a:r>
              <a:rPr lang="en-US" sz="2200" spc="-50" dirty="0">
                <a:solidFill>
                  <a:srgbClr val="FFFFFF"/>
                </a:solidFill>
                <a:latin typeface="Microsoft Sans Serif"/>
                <a:cs typeface="Microsoft Sans Serif"/>
              </a:rPr>
              <a:t> </a:t>
            </a:r>
            <a:r>
              <a:rPr lang="en-US" sz="2200" spc="65" dirty="0">
                <a:solidFill>
                  <a:srgbClr val="FFFFFF"/>
                </a:solidFill>
                <a:latin typeface="Microsoft Sans Serif"/>
                <a:cs typeface="Microsoft Sans Serif"/>
              </a:rPr>
              <a:t>right</a:t>
            </a:r>
            <a:r>
              <a:rPr lang="en-US" sz="2200" spc="-55" dirty="0">
                <a:solidFill>
                  <a:srgbClr val="FFFFFF"/>
                </a:solidFill>
                <a:latin typeface="Microsoft Sans Serif"/>
                <a:cs typeface="Microsoft Sans Serif"/>
              </a:rPr>
              <a:t> </a:t>
            </a:r>
            <a:r>
              <a:rPr lang="en-US" sz="2200" spc="-40" dirty="0">
                <a:solidFill>
                  <a:srgbClr val="FFFFFF"/>
                </a:solidFill>
                <a:latin typeface="Microsoft Sans Serif"/>
                <a:cs typeface="Microsoft Sans Serif"/>
              </a:rPr>
              <a:t>can</a:t>
            </a:r>
            <a:r>
              <a:rPr lang="en-US" sz="2200" spc="-50" dirty="0">
                <a:solidFill>
                  <a:srgbClr val="FFFFFF"/>
                </a:solidFill>
                <a:latin typeface="Microsoft Sans Serif"/>
                <a:cs typeface="Microsoft Sans Serif"/>
              </a:rPr>
              <a:t> </a:t>
            </a:r>
            <a:r>
              <a:rPr lang="en-US" sz="2200" dirty="0">
                <a:solidFill>
                  <a:srgbClr val="FFFFFF"/>
                </a:solidFill>
                <a:latin typeface="Microsoft Sans Serif"/>
                <a:cs typeface="Microsoft Sans Serif"/>
              </a:rPr>
              <a:t>be</a:t>
            </a:r>
            <a:r>
              <a:rPr lang="en-US" sz="2200" spc="-55" dirty="0">
                <a:solidFill>
                  <a:srgbClr val="FFFFFF"/>
                </a:solidFill>
                <a:latin typeface="Microsoft Sans Serif"/>
                <a:cs typeface="Microsoft Sans Serif"/>
              </a:rPr>
              <a:t> </a:t>
            </a:r>
            <a:r>
              <a:rPr lang="en-US" sz="2200" spc="-45" dirty="0">
                <a:solidFill>
                  <a:srgbClr val="FFFFFF"/>
                </a:solidFill>
                <a:latin typeface="Microsoft Sans Serif"/>
                <a:cs typeface="Microsoft Sans Serif"/>
              </a:rPr>
              <a:t>easy</a:t>
            </a:r>
            <a:r>
              <a:rPr lang="en-US" sz="2200" spc="-55" dirty="0">
                <a:solidFill>
                  <a:srgbClr val="FFFFFF"/>
                </a:solidFill>
                <a:latin typeface="Microsoft Sans Serif"/>
                <a:cs typeface="Microsoft Sans Serif"/>
              </a:rPr>
              <a:t> </a:t>
            </a:r>
            <a:r>
              <a:rPr lang="en-US" sz="2200" spc="-10" dirty="0">
                <a:solidFill>
                  <a:srgbClr val="FFFFFF"/>
                </a:solidFill>
                <a:latin typeface="Microsoft Sans Serif"/>
                <a:cs typeface="Microsoft Sans Serif"/>
              </a:rPr>
              <a:t>because </a:t>
            </a:r>
            <a:r>
              <a:rPr lang="en-US" sz="2200" spc="50" dirty="0">
                <a:solidFill>
                  <a:srgbClr val="FFFFFF"/>
                </a:solidFill>
                <a:latin typeface="Microsoft Sans Serif"/>
                <a:cs typeface="Microsoft Sans Serif"/>
              </a:rPr>
              <a:t>there</a:t>
            </a:r>
            <a:r>
              <a:rPr lang="en-US" sz="2200" spc="5" dirty="0">
                <a:solidFill>
                  <a:srgbClr val="FFFFFF"/>
                </a:solidFill>
                <a:latin typeface="Microsoft Sans Serif"/>
                <a:cs typeface="Microsoft Sans Serif"/>
              </a:rPr>
              <a:t> </a:t>
            </a:r>
            <a:r>
              <a:rPr lang="en-US" sz="2200" dirty="0">
                <a:solidFill>
                  <a:srgbClr val="FFFFFF"/>
                </a:solidFill>
                <a:latin typeface="Microsoft Sans Serif"/>
                <a:cs typeface="Microsoft Sans Serif"/>
              </a:rPr>
              <a:t>are</a:t>
            </a:r>
            <a:r>
              <a:rPr lang="en-US" sz="2200" spc="10" dirty="0">
                <a:solidFill>
                  <a:srgbClr val="FFFFFF"/>
                </a:solidFill>
                <a:latin typeface="Microsoft Sans Serif"/>
                <a:cs typeface="Microsoft Sans Serif"/>
              </a:rPr>
              <a:t> </a:t>
            </a:r>
            <a:r>
              <a:rPr lang="en-US" sz="2200" dirty="0">
                <a:solidFill>
                  <a:srgbClr val="FFFFFF"/>
                </a:solidFill>
                <a:latin typeface="Microsoft Sans Serif"/>
                <a:cs typeface="Microsoft Sans Serif"/>
              </a:rPr>
              <a:t>many</a:t>
            </a:r>
            <a:r>
              <a:rPr lang="en-US" sz="2200" spc="10" dirty="0">
                <a:solidFill>
                  <a:srgbClr val="FFFFFF"/>
                </a:solidFill>
                <a:latin typeface="Microsoft Sans Serif"/>
                <a:cs typeface="Microsoft Sans Serif"/>
              </a:rPr>
              <a:t> </a:t>
            </a:r>
            <a:r>
              <a:rPr lang="en-US" sz="2200" dirty="0">
                <a:solidFill>
                  <a:srgbClr val="FFFFFF"/>
                </a:solidFill>
                <a:latin typeface="Microsoft Sans Serif"/>
                <a:cs typeface="Microsoft Sans Serif"/>
              </a:rPr>
              <a:t>delicious</a:t>
            </a:r>
            <a:r>
              <a:rPr lang="en-US" sz="2200" spc="10" dirty="0">
                <a:solidFill>
                  <a:srgbClr val="FFFFFF"/>
                </a:solidFill>
                <a:latin typeface="Microsoft Sans Serif"/>
                <a:cs typeface="Microsoft Sans Serif"/>
              </a:rPr>
              <a:t> </a:t>
            </a:r>
            <a:r>
              <a:rPr lang="en-US" sz="2200" dirty="0">
                <a:solidFill>
                  <a:srgbClr val="FFFFFF"/>
                </a:solidFill>
                <a:latin typeface="Microsoft Sans Serif"/>
                <a:cs typeface="Microsoft Sans Serif"/>
              </a:rPr>
              <a:t>healthy</a:t>
            </a:r>
            <a:r>
              <a:rPr lang="en-US" sz="2200" spc="10" dirty="0">
                <a:solidFill>
                  <a:srgbClr val="FFFFFF"/>
                </a:solidFill>
                <a:latin typeface="Microsoft Sans Serif"/>
                <a:cs typeface="Microsoft Sans Serif"/>
              </a:rPr>
              <a:t> </a:t>
            </a:r>
            <a:r>
              <a:rPr lang="en-US" sz="2200" spc="-10" dirty="0">
                <a:solidFill>
                  <a:srgbClr val="FFFFFF"/>
                </a:solidFill>
                <a:latin typeface="Microsoft Sans Serif"/>
                <a:cs typeface="Microsoft Sans Serif"/>
              </a:rPr>
              <a:t>choices.</a:t>
            </a:r>
            <a:endParaRPr lang="en-US" sz="2200" dirty="0">
              <a:solidFill>
                <a:srgbClr val="FFFFFF"/>
              </a:solidFill>
              <a:latin typeface="Microsoft Sans Serif"/>
              <a:cs typeface="Microsoft Sans Serif"/>
            </a:endParaRPr>
          </a:p>
          <a:p>
            <a:endParaRPr lang="en-US" sz="2200" dirty="0">
              <a:solidFill>
                <a:srgbClr val="FFFFFF"/>
              </a:solidFill>
            </a:endParaRPr>
          </a:p>
        </p:txBody>
      </p:sp>
    </p:spTree>
    <p:extLst>
      <p:ext uri="{BB962C8B-B14F-4D97-AF65-F5344CB8AC3E}">
        <p14:creationId xmlns:p14="http://schemas.microsoft.com/office/powerpoint/2010/main" val="37996839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C6AD393-2E2C-9DEF-275B-6C9258E0CD43}"/>
              </a:ext>
            </a:extLst>
          </p:cNvPr>
          <p:cNvPicPr>
            <a:picLocks noChangeAspect="1"/>
          </p:cNvPicPr>
          <p:nvPr/>
        </p:nvPicPr>
        <p:blipFill>
          <a:blip r:embed="rId3"/>
          <a:stretch>
            <a:fillRect/>
          </a:stretch>
        </p:blipFill>
        <p:spPr>
          <a:xfrm>
            <a:off x="628650" y="1029113"/>
            <a:ext cx="7687722" cy="786452"/>
          </a:xfrm>
          <a:prstGeom prst="rect">
            <a:avLst/>
          </a:prstGeom>
        </p:spPr>
      </p:pic>
      <p:pic>
        <p:nvPicPr>
          <p:cNvPr id="6" name="Picture 5">
            <a:extLst>
              <a:ext uri="{FF2B5EF4-FFF2-40B4-BE49-F238E27FC236}">
                <a16:creationId xmlns:a16="http://schemas.microsoft.com/office/drawing/2014/main" id="{941E90B0-4648-35C8-F9C9-7A72201B71AE}"/>
              </a:ext>
            </a:extLst>
          </p:cNvPr>
          <p:cNvPicPr>
            <a:picLocks noChangeAspect="1"/>
          </p:cNvPicPr>
          <p:nvPr/>
        </p:nvPicPr>
        <p:blipFill>
          <a:blip r:embed="rId4"/>
          <a:stretch>
            <a:fillRect/>
          </a:stretch>
        </p:blipFill>
        <p:spPr>
          <a:xfrm>
            <a:off x="628650" y="2393249"/>
            <a:ext cx="2986008" cy="3435638"/>
          </a:xfrm>
          <a:prstGeom prst="rect">
            <a:avLst/>
          </a:prstGeom>
        </p:spPr>
      </p:pic>
      <p:sp>
        <p:nvSpPr>
          <p:cNvPr id="7" name="object 14">
            <a:extLst>
              <a:ext uri="{FF2B5EF4-FFF2-40B4-BE49-F238E27FC236}">
                <a16:creationId xmlns:a16="http://schemas.microsoft.com/office/drawing/2014/main" id="{787922C5-3C37-7150-C3B8-6D2DE01D4D53}"/>
              </a:ext>
            </a:extLst>
          </p:cNvPr>
          <p:cNvSpPr txBox="1">
            <a:spLocks noGrp="1"/>
          </p:cNvSpPr>
          <p:nvPr>
            <p:ph idx="1"/>
          </p:nvPr>
        </p:nvSpPr>
        <p:spPr>
          <a:xfrm>
            <a:off x="4174413" y="1744379"/>
            <a:ext cx="2709862" cy="1687865"/>
          </a:xfrm>
          <a:prstGeom prst="rect">
            <a:avLst/>
          </a:prstGeom>
        </p:spPr>
        <p:txBody>
          <a:bodyPr vert="horz" wrap="square" lIns="0" tIns="11206" rIns="0" bIns="0" rtlCol="0">
            <a:spAutoFit/>
          </a:bodyPr>
          <a:lstStyle/>
          <a:p>
            <a:pPr marL="11206" marR="4483" indent="0" algn="r">
              <a:lnSpc>
                <a:spcPct val="108700"/>
              </a:lnSpc>
              <a:spcBef>
                <a:spcPts val="88"/>
              </a:spcBef>
              <a:buNone/>
            </a:pPr>
            <a:r>
              <a:rPr sz="2030" b="1" dirty="0">
                <a:solidFill>
                  <a:srgbClr val="00AEEF"/>
                </a:solidFill>
                <a:latin typeface="Arial"/>
                <a:cs typeface="Arial"/>
              </a:rPr>
              <a:t>Did</a:t>
            </a:r>
            <a:r>
              <a:rPr sz="2030" b="1" spc="-84" dirty="0">
                <a:solidFill>
                  <a:srgbClr val="00AEEF"/>
                </a:solidFill>
                <a:latin typeface="Arial"/>
                <a:cs typeface="Arial"/>
              </a:rPr>
              <a:t> </a:t>
            </a:r>
            <a:r>
              <a:rPr sz="2030" b="1" spc="-40" dirty="0">
                <a:solidFill>
                  <a:srgbClr val="00AEEF"/>
                </a:solidFill>
                <a:latin typeface="Arial"/>
                <a:cs typeface="Arial"/>
              </a:rPr>
              <a:t>you</a:t>
            </a:r>
            <a:r>
              <a:rPr sz="2030" b="1" spc="-79" dirty="0">
                <a:solidFill>
                  <a:srgbClr val="00AEEF"/>
                </a:solidFill>
                <a:latin typeface="Arial"/>
                <a:cs typeface="Arial"/>
              </a:rPr>
              <a:t> </a:t>
            </a:r>
            <a:r>
              <a:rPr sz="2030" b="1" spc="-9" dirty="0">
                <a:solidFill>
                  <a:srgbClr val="00AEEF"/>
                </a:solidFill>
                <a:latin typeface="Arial"/>
                <a:cs typeface="Arial"/>
              </a:rPr>
              <a:t>know</a:t>
            </a:r>
            <a:r>
              <a:rPr sz="2030" b="1" spc="-79" dirty="0">
                <a:solidFill>
                  <a:srgbClr val="00AEEF"/>
                </a:solidFill>
                <a:latin typeface="Arial"/>
                <a:cs typeface="Arial"/>
              </a:rPr>
              <a:t> </a:t>
            </a:r>
            <a:r>
              <a:rPr sz="2030" b="1" spc="75" dirty="0">
                <a:solidFill>
                  <a:srgbClr val="00AEEF"/>
                </a:solidFill>
                <a:latin typeface="Arial"/>
                <a:cs typeface="Arial"/>
              </a:rPr>
              <a:t>that </a:t>
            </a:r>
            <a:r>
              <a:rPr sz="2030" b="1" dirty="0">
                <a:solidFill>
                  <a:srgbClr val="00AEEF"/>
                </a:solidFill>
                <a:latin typeface="Arial"/>
                <a:cs typeface="Arial"/>
              </a:rPr>
              <a:t>dehydration</a:t>
            </a:r>
            <a:r>
              <a:rPr sz="2030" b="1" spc="-40" dirty="0">
                <a:solidFill>
                  <a:srgbClr val="00AEEF"/>
                </a:solidFill>
                <a:latin typeface="Arial"/>
                <a:cs typeface="Arial"/>
              </a:rPr>
              <a:t> </a:t>
            </a:r>
            <a:r>
              <a:rPr sz="2030" b="1" spc="84" dirty="0">
                <a:solidFill>
                  <a:srgbClr val="00AEEF"/>
                </a:solidFill>
                <a:latin typeface="Arial"/>
                <a:cs typeface="Arial"/>
              </a:rPr>
              <a:t>of</a:t>
            </a:r>
            <a:r>
              <a:rPr sz="2030" b="1" spc="-40" dirty="0">
                <a:solidFill>
                  <a:srgbClr val="00AEEF"/>
                </a:solidFill>
                <a:latin typeface="Arial"/>
                <a:cs typeface="Arial"/>
              </a:rPr>
              <a:t> </a:t>
            </a:r>
            <a:r>
              <a:rPr sz="2030" b="1" dirty="0">
                <a:solidFill>
                  <a:srgbClr val="00AEEF"/>
                </a:solidFill>
                <a:latin typeface="Arial"/>
                <a:cs typeface="Arial"/>
              </a:rPr>
              <a:t>1-</a:t>
            </a:r>
            <a:r>
              <a:rPr sz="2030" b="1" spc="-22" dirty="0">
                <a:solidFill>
                  <a:srgbClr val="00AEEF"/>
                </a:solidFill>
                <a:latin typeface="Arial"/>
                <a:cs typeface="Arial"/>
              </a:rPr>
              <a:t>2% </a:t>
            </a:r>
            <a:r>
              <a:rPr sz="2030" b="1" spc="84" dirty="0">
                <a:solidFill>
                  <a:srgbClr val="00AEEF"/>
                </a:solidFill>
                <a:latin typeface="Arial"/>
                <a:cs typeface="Arial"/>
              </a:rPr>
              <a:t>of</a:t>
            </a:r>
            <a:r>
              <a:rPr sz="2030" b="1" spc="-106" dirty="0">
                <a:solidFill>
                  <a:srgbClr val="00AEEF"/>
                </a:solidFill>
                <a:latin typeface="Arial"/>
                <a:cs typeface="Arial"/>
              </a:rPr>
              <a:t> </a:t>
            </a:r>
            <a:r>
              <a:rPr sz="2030" b="1" dirty="0">
                <a:solidFill>
                  <a:srgbClr val="00AEEF"/>
                </a:solidFill>
                <a:latin typeface="Arial"/>
                <a:cs typeface="Arial"/>
              </a:rPr>
              <a:t>your</a:t>
            </a:r>
            <a:r>
              <a:rPr sz="2030" b="1" spc="-106" dirty="0">
                <a:solidFill>
                  <a:srgbClr val="00AEEF"/>
                </a:solidFill>
                <a:latin typeface="Arial"/>
                <a:cs typeface="Arial"/>
              </a:rPr>
              <a:t> </a:t>
            </a:r>
            <a:r>
              <a:rPr sz="2030" b="1" spc="-18" dirty="0">
                <a:solidFill>
                  <a:srgbClr val="00AEEF"/>
                </a:solidFill>
                <a:latin typeface="Arial"/>
                <a:cs typeface="Arial"/>
              </a:rPr>
              <a:t>body</a:t>
            </a:r>
            <a:r>
              <a:rPr sz="2030" b="1" spc="-101" dirty="0">
                <a:solidFill>
                  <a:srgbClr val="00AEEF"/>
                </a:solidFill>
                <a:latin typeface="Arial"/>
                <a:cs typeface="Arial"/>
              </a:rPr>
              <a:t> </a:t>
            </a:r>
            <a:r>
              <a:rPr sz="2030" b="1" spc="-9" dirty="0">
                <a:solidFill>
                  <a:srgbClr val="00AEEF"/>
                </a:solidFill>
                <a:latin typeface="Arial"/>
                <a:cs typeface="Arial"/>
              </a:rPr>
              <a:t>weight </a:t>
            </a:r>
            <a:r>
              <a:rPr sz="2030" b="1" spc="-88" dirty="0">
                <a:solidFill>
                  <a:srgbClr val="00AEEF"/>
                </a:solidFill>
                <a:latin typeface="Arial"/>
                <a:cs typeface="Arial"/>
              </a:rPr>
              <a:t>can</a:t>
            </a:r>
            <a:r>
              <a:rPr sz="2030" b="1" spc="-79" dirty="0">
                <a:solidFill>
                  <a:srgbClr val="00AEEF"/>
                </a:solidFill>
                <a:latin typeface="Arial"/>
                <a:cs typeface="Arial"/>
              </a:rPr>
              <a:t> </a:t>
            </a:r>
            <a:r>
              <a:rPr sz="2030" b="1" spc="-9" dirty="0">
                <a:solidFill>
                  <a:srgbClr val="00AEEF"/>
                </a:solidFill>
                <a:latin typeface="Arial"/>
                <a:cs typeface="Arial"/>
              </a:rPr>
              <a:t>decrease</a:t>
            </a:r>
            <a:r>
              <a:rPr sz="2030" b="1" spc="-106" dirty="0">
                <a:solidFill>
                  <a:srgbClr val="00AEEF"/>
                </a:solidFill>
                <a:latin typeface="Arial"/>
                <a:cs typeface="Arial"/>
              </a:rPr>
              <a:t> </a:t>
            </a:r>
            <a:r>
              <a:rPr sz="2030" b="1" spc="-18" dirty="0">
                <a:solidFill>
                  <a:srgbClr val="00AEEF"/>
                </a:solidFill>
                <a:latin typeface="Arial"/>
                <a:cs typeface="Arial"/>
              </a:rPr>
              <a:t>your </a:t>
            </a:r>
            <a:r>
              <a:rPr sz="2030" b="1" spc="-9" dirty="0">
                <a:solidFill>
                  <a:srgbClr val="00AEEF"/>
                </a:solidFill>
                <a:latin typeface="Arial"/>
                <a:cs typeface="Arial"/>
              </a:rPr>
              <a:t>sports</a:t>
            </a:r>
            <a:r>
              <a:rPr sz="2030" b="1" spc="-93" dirty="0">
                <a:solidFill>
                  <a:srgbClr val="00AEEF"/>
                </a:solidFill>
                <a:latin typeface="Arial"/>
                <a:cs typeface="Arial"/>
              </a:rPr>
              <a:t> </a:t>
            </a:r>
            <a:r>
              <a:rPr sz="2030" b="1" spc="-22" dirty="0">
                <a:solidFill>
                  <a:srgbClr val="00AEEF"/>
                </a:solidFill>
                <a:latin typeface="Arial"/>
                <a:cs typeface="Arial"/>
              </a:rPr>
              <a:t>performance?</a:t>
            </a:r>
            <a:endParaRPr sz="2030" dirty="0">
              <a:latin typeface="Arial"/>
              <a:cs typeface="Arial"/>
            </a:endParaRPr>
          </a:p>
        </p:txBody>
      </p:sp>
      <p:sp>
        <p:nvSpPr>
          <p:cNvPr id="8" name="object 27">
            <a:extLst>
              <a:ext uri="{FF2B5EF4-FFF2-40B4-BE49-F238E27FC236}">
                <a16:creationId xmlns:a16="http://schemas.microsoft.com/office/drawing/2014/main" id="{1230DCE2-8F3F-C600-688C-CD45563DA286}"/>
              </a:ext>
            </a:extLst>
          </p:cNvPr>
          <p:cNvSpPr/>
          <p:nvPr/>
        </p:nvSpPr>
        <p:spPr>
          <a:xfrm>
            <a:off x="7160421" y="1690984"/>
            <a:ext cx="1170454" cy="1924050"/>
          </a:xfrm>
          <a:custGeom>
            <a:avLst/>
            <a:gdLst/>
            <a:ahLst/>
            <a:cxnLst/>
            <a:rect l="l" t="t" r="r" b="b"/>
            <a:pathLst>
              <a:path w="1326515" h="2180590">
                <a:moveTo>
                  <a:pt x="661338" y="0"/>
                </a:moveTo>
                <a:lnTo>
                  <a:pt x="659775" y="3594"/>
                </a:lnTo>
                <a:lnTo>
                  <a:pt x="659115" y="5664"/>
                </a:lnTo>
                <a:lnTo>
                  <a:pt x="501741" y="271203"/>
                </a:lnTo>
                <a:lnTo>
                  <a:pt x="450376" y="359667"/>
                </a:lnTo>
                <a:lnTo>
                  <a:pt x="425032" y="404144"/>
                </a:lnTo>
                <a:lnTo>
                  <a:pt x="399973" y="448826"/>
                </a:lnTo>
                <a:lnTo>
                  <a:pt x="375243" y="493747"/>
                </a:lnTo>
                <a:lnTo>
                  <a:pt x="350886" y="538937"/>
                </a:lnTo>
                <a:lnTo>
                  <a:pt x="326947" y="584428"/>
                </a:lnTo>
                <a:lnTo>
                  <a:pt x="259847" y="713929"/>
                </a:lnTo>
                <a:lnTo>
                  <a:pt x="193334" y="843819"/>
                </a:lnTo>
                <a:lnTo>
                  <a:pt x="149557" y="930767"/>
                </a:lnTo>
                <a:lnTo>
                  <a:pt x="106398" y="1018095"/>
                </a:lnTo>
                <a:lnTo>
                  <a:pt x="84840" y="1064252"/>
                </a:lnTo>
                <a:lnTo>
                  <a:pt x="65080" y="1111345"/>
                </a:lnTo>
                <a:lnTo>
                  <a:pt x="47453" y="1159425"/>
                </a:lnTo>
                <a:lnTo>
                  <a:pt x="32295" y="1208546"/>
                </a:lnTo>
                <a:lnTo>
                  <a:pt x="19942" y="1258760"/>
                </a:lnTo>
                <a:lnTo>
                  <a:pt x="10729" y="1310119"/>
                </a:lnTo>
                <a:lnTo>
                  <a:pt x="4556" y="1361140"/>
                </a:lnTo>
                <a:lnTo>
                  <a:pt x="966" y="1411358"/>
                </a:lnTo>
                <a:lnTo>
                  <a:pt x="0" y="1460752"/>
                </a:lnTo>
                <a:lnTo>
                  <a:pt x="1695" y="1509302"/>
                </a:lnTo>
                <a:lnTo>
                  <a:pt x="6093" y="1556985"/>
                </a:lnTo>
                <a:lnTo>
                  <a:pt x="13234" y="1603781"/>
                </a:lnTo>
                <a:lnTo>
                  <a:pt x="23156" y="1649669"/>
                </a:lnTo>
                <a:lnTo>
                  <a:pt x="35900" y="1694629"/>
                </a:lnTo>
                <a:lnTo>
                  <a:pt x="51506" y="1738639"/>
                </a:lnTo>
                <a:lnTo>
                  <a:pt x="70013" y="1781678"/>
                </a:lnTo>
                <a:lnTo>
                  <a:pt x="91461" y="1823725"/>
                </a:lnTo>
                <a:lnTo>
                  <a:pt x="115889" y="1864760"/>
                </a:lnTo>
                <a:lnTo>
                  <a:pt x="143338" y="1904762"/>
                </a:lnTo>
                <a:lnTo>
                  <a:pt x="173848" y="1943709"/>
                </a:lnTo>
                <a:lnTo>
                  <a:pt x="210418" y="1984262"/>
                </a:lnTo>
                <a:lnTo>
                  <a:pt x="248923" y="2020719"/>
                </a:lnTo>
                <a:lnTo>
                  <a:pt x="289299" y="2053202"/>
                </a:lnTo>
                <a:lnTo>
                  <a:pt x="331481" y="2081834"/>
                </a:lnTo>
                <a:lnTo>
                  <a:pt x="375405" y="2106737"/>
                </a:lnTo>
                <a:lnTo>
                  <a:pt x="421008" y="2128035"/>
                </a:lnTo>
                <a:lnTo>
                  <a:pt x="468225" y="2145850"/>
                </a:lnTo>
                <a:lnTo>
                  <a:pt x="516991" y="2160305"/>
                </a:lnTo>
                <a:lnTo>
                  <a:pt x="567243" y="2171522"/>
                </a:lnTo>
                <a:lnTo>
                  <a:pt x="610434" y="2177682"/>
                </a:lnTo>
                <a:lnTo>
                  <a:pt x="654405" y="2180066"/>
                </a:lnTo>
                <a:lnTo>
                  <a:pt x="698900" y="2178763"/>
                </a:lnTo>
                <a:lnTo>
                  <a:pt x="743660" y="2173859"/>
                </a:lnTo>
                <a:lnTo>
                  <a:pt x="788429" y="2165442"/>
                </a:lnTo>
                <a:lnTo>
                  <a:pt x="832950" y="2153600"/>
                </a:lnTo>
                <a:lnTo>
                  <a:pt x="876965" y="2138420"/>
                </a:lnTo>
                <a:lnTo>
                  <a:pt x="920217" y="2119990"/>
                </a:lnTo>
                <a:lnTo>
                  <a:pt x="962450" y="2098398"/>
                </a:lnTo>
                <a:lnTo>
                  <a:pt x="1003405" y="2073730"/>
                </a:lnTo>
                <a:lnTo>
                  <a:pt x="1042825" y="2046076"/>
                </a:lnTo>
                <a:lnTo>
                  <a:pt x="1080454" y="2015522"/>
                </a:lnTo>
                <a:lnTo>
                  <a:pt x="1116034" y="1982156"/>
                </a:lnTo>
                <a:lnTo>
                  <a:pt x="1149307" y="1946065"/>
                </a:lnTo>
                <a:lnTo>
                  <a:pt x="1180018" y="1907338"/>
                </a:lnTo>
                <a:lnTo>
                  <a:pt x="1207907" y="1866061"/>
                </a:lnTo>
                <a:lnTo>
                  <a:pt x="1233404" y="1821858"/>
                </a:lnTo>
                <a:lnTo>
                  <a:pt x="1255798" y="1776364"/>
                </a:lnTo>
                <a:lnTo>
                  <a:pt x="1275061" y="1729561"/>
                </a:lnTo>
                <a:lnTo>
                  <a:pt x="1291168" y="1681432"/>
                </a:lnTo>
                <a:lnTo>
                  <a:pt x="1304093" y="1631958"/>
                </a:lnTo>
                <a:lnTo>
                  <a:pt x="1313809" y="1581120"/>
                </a:lnTo>
                <a:lnTo>
                  <a:pt x="1320290" y="1528902"/>
                </a:lnTo>
                <a:lnTo>
                  <a:pt x="1326157" y="1470482"/>
                </a:lnTo>
                <a:lnTo>
                  <a:pt x="1326157" y="1425244"/>
                </a:lnTo>
                <a:lnTo>
                  <a:pt x="1321471" y="1374648"/>
                </a:lnTo>
                <a:lnTo>
                  <a:pt x="1316299" y="1326394"/>
                </a:lnTo>
                <a:lnTo>
                  <a:pt x="1308350" y="1279137"/>
                </a:lnTo>
                <a:lnTo>
                  <a:pt x="1297861" y="1232810"/>
                </a:lnTo>
                <a:lnTo>
                  <a:pt x="1285068" y="1187348"/>
                </a:lnTo>
                <a:lnTo>
                  <a:pt x="1270206" y="1142686"/>
                </a:lnTo>
                <a:lnTo>
                  <a:pt x="1253511" y="1098759"/>
                </a:lnTo>
                <a:lnTo>
                  <a:pt x="1235219" y="1055502"/>
                </a:lnTo>
                <a:lnTo>
                  <a:pt x="1215566" y="1012850"/>
                </a:lnTo>
                <a:lnTo>
                  <a:pt x="1193342" y="966667"/>
                </a:lnTo>
                <a:lnTo>
                  <a:pt x="1170894" y="920636"/>
                </a:lnTo>
                <a:lnTo>
                  <a:pt x="1148223" y="874755"/>
                </a:lnTo>
                <a:lnTo>
                  <a:pt x="1125333" y="829024"/>
                </a:lnTo>
                <a:lnTo>
                  <a:pt x="1102225" y="783441"/>
                </a:lnTo>
                <a:lnTo>
                  <a:pt x="1078900" y="738005"/>
                </a:lnTo>
                <a:lnTo>
                  <a:pt x="1055361" y="692715"/>
                </a:lnTo>
                <a:lnTo>
                  <a:pt x="1007647" y="602569"/>
                </a:lnTo>
                <a:lnTo>
                  <a:pt x="959099" y="512994"/>
                </a:lnTo>
                <a:lnTo>
                  <a:pt x="909731" y="423980"/>
                </a:lnTo>
                <a:lnTo>
                  <a:pt x="859560" y="335519"/>
                </a:lnTo>
                <a:lnTo>
                  <a:pt x="808601" y="247601"/>
                </a:lnTo>
                <a:lnTo>
                  <a:pt x="756869" y="160219"/>
                </a:lnTo>
                <a:lnTo>
                  <a:pt x="713678" y="88336"/>
                </a:lnTo>
                <a:lnTo>
                  <a:pt x="661338" y="0"/>
                </a:lnTo>
                <a:close/>
              </a:path>
            </a:pathLst>
          </a:custGeom>
          <a:solidFill>
            <a:srgbClr val="27AAE1"/>
          </a:solidFill>
        </p:spPr>
        <p:txBody>
          <a:bodyPr wrap="square" lIns="0" tIns="0" rIns="0" bIns="0" rtlCol="0"/>
          <a:lstStyle/>
          <a:p>
            <a:endParaRPr sz="1588"/>
          </a:p>
        </p:txBody>
      </p:sp>
      <p:sp>
        <p:nvSpPr>
          <p:cNvPr id="10" name="object 7">
            <a:extLst>
              <a:ext uri="{FF2B5EF4-FFF2-40B4-BE49-F238E27FC236}">
                <a16:creationId xmlns:a16="http://schemas.microsoft.com/office/drawing/2014/main" id="{52C50FA7-22BD-4EDB-6E74-8CBC37EE2A67}"/>
              </a:ext>
            </a:extLst>
          </p:cNvPr>
          <p:cNvSpPr txBox="1">
            <a:spLocks/>
          </p:cNvSpPr>
          <p:nvPr/>
        </p:nvSpPr>
        <p:spPr>
          <a:xfrm>
            <a:off x="628650" y="225882"/>
            <a:ext cx="6958853" cy="692399"/>
          </a:xfrm>
          <a:prstGeom prst="rect">
            <a:avLst/>
          </a:prstGeom>
        </p:spPr>
        <p:txBody>
          <a:bodyPr vert="horz" wrap="square" lIns="0" tIns="120934"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386">
              <a:lnSpc>
                <a:spcPct val="100000"/>
              </a:lnSpc>
              <a:spcBef>
                <a:spcPts val="88"/>
              </a:spcBef>
            </a:pPr>
            <a:r>
              <a:rPr lang="en-US" sz="3706" spc="-146" dirty="0"/>
              <a:t>Signs</a:t>
            </a:r>
            <a:r>
              <a:rPr lang="en-US" sz="3706" spc="-128" dirty="0"/>
              <a:t> </a:t>
            </a:r>
            <a:r>
              <a:rPr lang="en-US" sz="3706" spc="154" dirty="0"/>
              <a:t>of</a:t>
            </a:r>
            <a:r>
              <a:rPr lang="en-US" sz="3706" spc="-128" dirty="0"/>
              <a:t> </a:t>
            </a:r>
            <a:r>
              <a:rPr lang="en-US" sz="3706" spc="-9" dirty="0"/>
              <a:t>Dehydration</a:t>
            </a:r>
            <a:endParaRPr lang="en-US" sz="3706" dirty="0"/>
          </a:p>
        </p:txBody>
      </p:sp>
      <p:pic>
        <p:nvPicPr>
          <p:cNvPr id="12" name="Picture 11">
            <a:extLst>
              <a:ext uri="{FF2B5EF4-FFF2-40B4-BE49-F238E27FC236}">
                <a16:creationId xmlns:a16="http://schemas.microsoft.com/office/drawing/2014/main" id="{0859A85F-4723-D988-1789-EFAE0030F621}"/>
              </a:ext>
            </a:extLst>
          </p:cNvPr>
          <p:cNvPicPr>
            <a:picLocks noChangeAspect="1"/>
          </p:cNvPicPr>
          <p:nvPr/>
        </p:nvPicPr>
        <p:blipFill>
          <a:blip r:embed="rId5"/>
          <a:stretch>
            <a:fillRect/>
          </a:stretch>
        </p:blipFill>
        <p:spPr>
          <a:xfrm>
            <a:off x="4339610" y="4269688"/>
            <a:ext cx="3376807" cy="2289640"/>
          </a:xfrm>
          <a:prstGeom prst="rect">
            <a:avLst/>
          </a:prstGeom>
        </p:spPr>
      </p:pic>
      <p:sp>
        <p:nvSpPr>
          <p:cNvPr id="13" name="TextBox 12">
            <a:extLst>
              <a:ext uri="{FF2B5EF4-FFF2-40B4-BE49-F238E27FC236}">
                <a16:creationId xmlns:a16="http://schemas.microsoft.com/office/drawing/2014/main" id="{12470320-BF6C-DC1F-D0D1-2F0C41F362AB}"/>
              </a:ext>
            </a:extLst>
          </p:cNvPr>
          <p:cNvSpPr txBox="1"/>
          <p:nvPr/>
        </p:nvSpPr>
        <p:spPr>
          <a:xfrm>
            <a:off x="4572000" y="3867071"/>
            <a:ext cx="2509935" cy="615553"/>
          </a:xfrm>
          <a:prstGeom prst="rect">
            <a:avLst/>
          </a:prstGeom>
          <a:noFill/>
        </p:spPr>
        <p:txBody>
          <a:bodyPr wrap="square" rtlCol="0">
            <a:spAutoFit/>
          </a:bodyPr>
          <a:lstStyle/>
          <a:p>
            <a:r>
              <a:rPr lang="en-US" sz="1600" b="1" i="0" dirty="0">
                <a:solidFill>
                  <a:srgbClr val="333333"/>
                </a:solidFill>
                <a:effectLst/>
                <a:latin typeface="Open Sans" panose="020B0606030504020204" pitchFamily="34" charset="0"/>
              </a:rPr>
              <a:t>Spotting dehydration</a:t>
            </a:r>
            <a:endParaRPr lang="en-US" sz="1600" b="0" i="0" dirty="0">
              <a:solidFill>
                <a:srgbClr val="333333"/>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1837232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BEDD44F-01CD-2C73-7821-EF3E57FE70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763"/>
          <a:stretch/>
        </p:blipFill>
        <p:spPr bwMode="auto">
          <a:xfrm>
            <a:off x="20" y="-3521"/>
            <a:ext cx="9143980" cy="446597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25DB4B6-76E7-3D1C-5376-E8C0B779724F}"/>
              </a:ext>
            </a:extLst>
          </p:cNvPr>
          <p:cNvSpPr>
            <a:spLocks noGrp="1"/>
          </p:cNvSpPr>
          <p:nvPr>
            <p:ph idx="1"/>
          </p:nvPr>
        </p:nvSpPr>
        <p:spPr>
          <a:xfrm>
            <a:off x="425196" y="4956314"/>
            <a:ext cx="8293608" cy="1306417"/>
          </a:xfrm>
        </p:spPr>
        <p:txBody>
          <a:bodyPr>
            <a:normAutofit lnSpcReduction="10000"/>
          </a:bodyPr>
          <a:lstStyle/>
          <a:p>
            <a:pPr marL="0" indent="0">
              <a:lnSpc>
                <a:spcPct val="100000"/>
              </a:lnSpc>
              <a:buNone/>
            </a:pPr>
            <a:r>
              <a:rPr lang="en-US" dirty="0"/>
              <a:t>Following MyPlate recommendations is a safe and delicious way to eat healthy.  Good luck on your journey to good nutrition. </a:t>
            </a:r>
          </a:p>
        </p:txBody>
      </p:sp>
    </p:spTree>
    <p:extLst>
      <p:ext uri="{BB962C8B-B14F-4D97-AF65-F5344CB8AC3E}">
        <p14:creationId xmlns:p14="http://schemas.microsoft.com/office/powerpoint/2010/main" val="2652037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B7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809B0A-582B-6F53-D692-1BEFC20BDBDE}"/>
              </a:ext>
            </a:extLst>
          </p:cNvPr>
          <p:cNvSpPr>
            <a:spLocks noGrp="1"/>
          </p:cNvSpPr>
          <p:nvPr>
            <p:ph type="title"/>
          </p:nvPr>
        </p:nvSpPr>
        <p:spPr>
          <a:xfrm>
            <a:off x="6699380" y="618681"/>
            <a:ext cx="2081146" cy="4794567"/>
          </a:xfrm>
        </p:spPr>
        <p:txBody>
          <a:bodyPr vert="horz" lIns="91440" tIns="45720" rIns="91440" bIns="45720" rtlCol="0" anchor="ctr">
            <a:normAutofit/>
          </a:bodyPr>
          <a:lstStyle/>
          <a:p>
            <a:r>
              <a:rPr lang="en-US" sz="2800" dirty="0">
                <a:solidFill>
                  <a:schemeClr val="bg1"/>
                </a:solidFill>
              </a:rPr>
              <a:t>Thanks for your interest in healthy nutrition and hydration. </a:t>
            </a:r>
            <a:endParaRPr lang="en-US" sz="3100" dirty="0">
              <a:solidFill>
                <a:schemeClr val="bg1"/>
              </a:solidFill>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EB12F1A-4122-8E30-3F23-773503F7193B}"/>
              </a:ext>
            </a:extLst>
          </p:cNvPr>
          <p:cNvPicPr>
            <a:picLocks noGrp="1" noChangeAspect="1"/>
          </p:cNvPicPr>
          <p:nvPr>
            <p:ph idx="1"/>
          </p:nvPr>
        </p:nvPicPr>
        <p:blipFill rotWithShape="1">
          <a:blip r:embed="rId3"/>
          <a:srcRect t="9596"/>
          <a:stretch/>
        </p:blipFill>
        <p:spPr>
          <a:xfrm>
            <a:off x="732188" y="942538"/>
            <a:ext cx="5372416" cy="4808332"/>
          </a:xfrm>
          <a:prstGeom prst="rect">
            <a:avLst/>
          </a:prstGeom>
          <a:effectLst/>
        </p:spPr>
      </p:pic>
    </p:spTree>
    <p:extLst>
      <p:ext uri="{BB962C8B-B14F-4D97-AF65-F5344CB8AC3E}">
        <p14:creationId xmlns:p14="http://schemas.microsoft.com/office/powerpoint/2010/main" val="151180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E56B8-1FAB-2033-BD4D-8EBCEA48B1C5}"/>
              </a:ext>
            </a:extLst>
          </p:cNvPr>
          <p:cNvSpPr>
            <a:spLocks noGrp="1"/>
          </p:cNvSpPr>
          <p:nvPr>
            <p:ph type="title"/>
          </p:nvPr>
        </p:nvSpPr>
        <p:spPr/>
        <p:txBody>
          <a:bodyPr>
            <a:normAutofit fontScale="90000"/>
          </a:bodyPr>
          <a:lstStyle/>
          <a:p>
            <a:br>
              <a:rPr lang="en-US" dirty="0"/>
            </a:br>
            <a:br>
              <a:rPr lang="en-US" dirty="0"/>
            </a:br>
            <a:r>
              <a:rPr lang="en-US" dirty="0"/>
              <a:t>Acknowledgement </a:t>
            </a:r>
            <a:br>
              <a:rPr lang="en-US" dirty="0"/>
            </a:br>
            <a:br>
              <a:rPr lang="en-US" dirty="0"/>
            </a:br>
            <a:endParaRPr lang="en-US" dirty="0"/>
          </a:p>
        </p:txBody>
      </p:sp>
      <p:sp>
        <p:nvSpPr>
          <p:cNvPr id="3" name="Content Placeholder 2">
            <a:extLst>
              <a:ext uri="{FF2B5EF4-FFF2-40B4-BE49-F238E27FC236}">
                <a16:creationId xmlns:a16="http://schemas.microsoft.com/office/drawing/2014/main" id="{C9022C51-E43C-3756-77FA-CE808B810BD0}"/>
              </a:ext>
            </a:extLst>
          </p:cNvPr>
          <p:cNvSpPr>
            <a:spLocks noGrp="1"/>
          </p:cNvSpPr>
          <p:nvPr>
            <p:ph idx="1"/>
          </p:nvPr>
        </p:nvSpPr>
        <p:spPr/>
        <p:txBody>
          <a:bodyPr>
            <a:normAutofit/>
          </a:bodyPr>
          <a:lstStyle/>
          <a:p>
            <a:pPr marL="0" indent="0">
              <a:lnSpc>
                <a:spcPct val="107000"/>
              </a:lnSpc>
              <a:spcBef>
                <a:spcPts val="0"/>
              </a:spcBef>
              <a:spcAft>
                <a:spcPts val="800"/>
              </a:spcAft>
              <a:buNone/>
            </a:pPr>
            <a:r>
              <a:rPr lang="en-US" sz="2000" kern="100" dirty="0">
                <a:latin typeface="Aptos" panose="020B0004020202020204" pitchFamily="34" charset="0"/>
                <a:ea typeface="Aptos" panose="020B0004020202020204" pitchFamily="34" charset="0"/>
                <a:cs typeface="Times New Roman" panose="02020603050405020304" pitchFamily="18" charset="0"/>
              </a:rPr>
              <a:t>This document was developed with funding from many sources, including in the United States by Grant Number NU27DD000021 from the Centers for Disease Control and Prevention (CDC) of the U.S. Department of Health and Human Services (HHS), with $18.1 M (64%) financed with U.S. Federal funds and $10.2 M (36%) supported by non-federal sources. </a:t>
            </a:r>
          </a:p>
          <a:p>
            <a:pPr marL="0" indent="0">
              <a:lnSpc>
                <a:spcPct val="107000"/>
              </a:lnSpc>
              <a:spcBef>
                <a:spcPts val="0"/>
              </a:spcBef>
              <a:spcAft>
                <a:spcPts val="800"/>
              </a:spcAft>
              <a:buNone/>
            </a:pPr>
            <a:r>
              <a:rPr lang="en-US" sz="2000" kern="100" dirty="0">
                <a:latin typeface="Aptos" panose="020B0004020202020204" pitchFamily="34" charset="0"/>
                <a:ea typeface="Aptos" panose="020B0004020202020204" pitchFamily="34" charset="0"/>
                <a:cs typeface="Times New Roman" panose="02020603050405020304" pitchFamily="18" charset="0"/>
              </a:rPr>
              <a:t>The contents of this document are solely the responsibility of the authors and do not necessarily represent the official views of the Centers for Disease Control and Prevention or the US Department of Health and Human Services.</a:t>
            </a:r>
            <a:r>
              <a:rPr lang="en-US" sz="2000" kern="100" dirty="0">
                <a:latin typeface="Arial" panose="020B0604020202020204" pitchFamily="34" charset="0"/>
                <a:ea typeface="Aptos" panose="020B0004020202020204" pitchFamily="34" charset="0"/>
                <a:cs typeface="Times New Roman" panose="02020603050405020304" pitchFamily="18" charset="0"/>
              </a:rPr>
              <a:t> </a:t>
            </a:r>
            <a:endParaRPr lang="en-US" sz="2000" kern="100" dirty="0">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82846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0BEDD44F-01CD-2C73-7821-EF3E57FE70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763"/>
          <a:stretch/>
        </p:blipFill>
        <p:spPr bwMode="auto">
          <a:xfrm>
            <a:off x="20" y="-3521"/>
            <a:ext cx="9143980" cy="4465973"/>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Rounded Corners 2056">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7036903"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25DB4B6-76E7-3D1C-5376-E8C0B779724F}"/>
              </a:ext>
            </a:extLst>
          </p:cNvPr>
          <p:cNvSpPr>
            <a:spLocks noGrp="1"/>
          </p:cNvSpPr>
          <p:nvPr>
            <p:ph idx="1"/>
          </p:nvPr>
        </p:nvSpPr>
        <p:spPr>
          <a:xfrm>
            <a:off x="425196" y="4956314"/>
            <a:ext cx="8293608" cy="1306417"/>
          </a:xfrm>
        </p:spPr>
        <p:txBody>
          <a:bodyPr>
            <a:normAutofit/>
          </a:bodyPr>
          <a:lstStyle/>
          <a:p>
            <a:pPr marL="0" indent="0">
              <a:buNone/>
            </a:pPr>
            <a:r>
              <a:rPr lang="en-US" sz="3200" dirty="0"/>
              <a:t>Following MyPlate makes it easy to plan healthy meals and snacks.</a:t>
            </a:r>
          </a:p>
        </p:txBody>
      </p:sp>
    </p:spTree>
    <p:extLst>
      <p:ext uri="{BB962C8B-B14F-4D97-AF65-F5344CB8AC3E}">
        <p14:creationId xmlns:p14="http://schemas.microsoft.com/office/powerpoint/2010/main" val="3915827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D54B4AD-C328-C5B5-9F38-228DA40B7EFF}"/>
              </a:ext>
            </a:extLst>
          </p:cNvPr>
          <p:cNvSpPr>
            <a:spLocks noGrp="1"/>
          </p:cNvSpPr>
          <p:nvPr>
            <p:ph type="title"/>
          </p:nvPr>
        </p:nvSpPr>
        <p:spPr>
          <a:xfrm>
            <a:off x="495031" y="891652"/>
            <a:ext cx="3309016" cy="3030724"/>
          </a:xfrm>
        </p:spPr>
        <p:txBody>
          <a:bodyPr vert="horz" lIns="91440" tIns="45720" rIns="91440" bIns="45720" rtlCol="0" anchor="b">
            <a:normAutofit/>
          </a:bodyPr>
          <a:lstStyle/>
          <a:p>
            <a:pPr algn="r"/>
            <a:r>
              <a:rPr lang="en-US" sz="3000" kern="1200">
                <a:solidFill>
                  <a:srgbClr val="FFFFFF"/>
                </a:solidFill>
                <a:latin typeface="+mj-lt"/>
                <a:ea typeface="+mj-ea"/>
                <a:cs typeface="+mj-cs"/>
              </a:rPr>
              <a:t>MyPlate works for all cultures.  You just pick your healthy foods by groups shown in the circle. </a:t>
            </a:r>
            <a:br>
              <a:rPr lang="en-US" sz="3000" kern="1200">
                <a:solidFill>
                  <a:srgbClr val="FFFFFF"/>
                </a:solidFill>
                <a:latin typeface="+mj-lt"/>
                <a:ea typeface="+mj-ea"/>
                <a:cs typeface="+mj-cs"/>
              </a:rPr>
            </a:br>
            <a:endParaRPr lang="en-US" sz="3000" kern="1200">
              <a:solidFill>
                <a:srgbClr val="FFFFFF"/>
              </a:solidFill>
              <a:latin typeface="+mj-lt"/>
              <a:ea typeface="+mj-ea"/>
              <a:cs typeface="+mj-cs"/>
            </a:endParaRPr>
          </a:p>
        </p:txBody>
      </p:sp>
      <p:pic>
        <p:nvPicPr>
          <p:cNvPr id="4" name="object 5">
            <a:extLst>
              <a:ext uri="{FF2B5EF4-FFF2-40B4-BE49-F238E27FC236}">
                <a16:creationId xmlns:a16="http://schemas.microsoft.com/office/drawing/2014/main" id="{08428142-0173-5564-2C3F-AA7CCDD95E08}"/>
              </a:ext>
            </a:extLst>
          </p:cNvPr>
          <p:cNvPicPr/>
          <p:nvPr/>
        </p:nvPicPr>
        <p:blipFill>
          <a:blip r:embed="rId3" cstate="print"/>
          <a:stretch>
            <a:fillRect/>
          </a:stretch>
        </p:blipFill>
        <p:spPr>
          <a:xfrm>
            <a:off x="3978235" y="891652"/>
            <a:ext cx="4844922" cy="4958642"/>
          </a:xfrm>
          <a:prstGeom prst="rect">
            <a:avLst/>
          </a:prstGeom>
        </p:spPr>
      </p:pic>
    </p:spTree>
    <p:extLst>
      <p:ext uri="{BB962C8B-B14F-4D97-AF65-F5344CB8AC3E}">
        <p14:creationId xmlns:p14="http://schemas.microsoft.com/office/powerpoint/2010/main" val="2551842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0418FAA-EED6-2DE0-F220-E00C1A02CDEF}"/>
              </a:ext>
            </a:extLst>
          </p:cNvPr>
          <p:cNvSpPr>
            <a:spLocks noGrp="1"/>
          </p:cNvSpPr>
          <p:nvPr>
            <p:ph type="title"/>
          </p:nvPr>
        </p:nvSpPr>
        <p:spPr>
          <a:xfrm>
            <a:off x="523022" y="1068935"/>
            <a:ext cx="2160621" cy="3071906"/>
          </a:xfrm>
        </p:spPr>
        <p:txBody>
          <a:bodyPr vert="horz" lIns="91440" tIns="45720" rIns="91440" bIns="45720" rtlCol="0" anchor="t">
            <a:normAutofit fontScale="90000"/>
          </a:bodyPr>
          <a:lstStyle/>
          <a:p>
            <a:r>
              <a:rPr lang="en-US" sz="3500" kern="1200" dirty="0">
                <a:solidFill>
                  <a:srgbClr val="FFFFFF"/>
                </a:solidFill>
                <a:latin typeface="+mj-lt"/>
                <a:ea typeface="+mj-ea"/>
                <a:cs typeface="+mj-cs"/>
              </a:rPr>
              <a:t>MyPlate with  healthy foods. Make half the food you eat fruit and vegetables</a:t>
            </a:r>
          </a:p>
        </p:txBody>
      </p:sp>
      <p:pic>
        <p:nvPicPr>
          <p:cNvPr id="18" name="Content Placeholder 17">
            <a:extLst>
              <a:ext uri="{FF2B5EF4-FFF2-40B4-BE49-F238E27FC236}">
                <a16:creationId xmlns:a16="http://schemas.microsoft.com/office/drawing/2014/main" id="{1A763936-14DF-8D41-3EB7-D89F2B853F45}"/>
              </a:ext>
            </a:extLst>
          </p:cNvPr>
          <p:cNvPicPr>
            <a:picLocks noGrp="1" noChangeAspect="1"/>
          </p:cNvPicPr>
          <p:nvPr>
            <p:ph idx="1"/>
          </p:nvPr>
        </p:nvPicPr>
        <p:blipFill>
          <a:blip r:embed="rId3"/>
          <a:stretch>
            <a:fillRect/>
          </a:stretch>
        </p:blipFill>
        <p:spPr>
          <a:xfrm>
            <a:off x="3376821" y="1403533"/>
            <a:ext cx="5419311" cy="4050934"/>
          </a:xfrm>
          <a:prstGeom prst="rect">
            <a:avLst/>
          </a:prstGeom>
        </p:spPr>
      </p:pic>
    </p:spTree>
    <p:extLst>
      <p:ext uri="{BB962C8B-B14F-4D97-AF65-F5344CB8AC3E}">
        <p14:creationId xmlns:p14="http://schemas.microsoft.com/office/powerpoint/2010/main" val="995009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04533" y="6387353"/>
            <a:ext cx="8334935" cy="11206"/>
            <a:chOff x="306070" y="7239000"/>
            <a:chExt cx="9446260" cy="12700"/>
          </a:xfrm>
        </p:grpSpPr>
        <p:sp>
          <p:nvSpPr>
            <p:cNvPr id="3" name="object 3"/>
            <p:cNvSpPr/>
            <p:nvPr/>
          </p:nvSpPr>
          <p:spPr>
            <a:xfrm>
              <a:off x="350459" y="7245350"/>
              <a:ext cx="9377045" cy="0"/>
            </a:xfrm>
            <a:custGeom>
              <a:avLst/>
              <a:gdLst/>
              <a:ahLst/>
              <a:cxnLst/>
              <a:rect l="l" t="t" r="r" b="b"/>
              <a:pathLst>
                <a:path w="9377045">
                  <a:moveTo>
                    <a:pt x="0" y="0"/>
                  </a:moveTo>
                  <a:lnTo>
                    <a:pt x="9376498" y="0"/>
                  </a:lnTo>
                </a:path>
              </a:pathLst>
            </a:custGeom>
            <a:ln w="12700">
              <a:solidFill>
                <a:srgbClr val="000000"/>
              </a:solidFill>
              <a:prstDash val="dot"/>
            </a:ln>
          </p:spPr>
          <p:txBody>
            <a:bodyPr wrap="square" lIns="0" tIns="0" rIns="0" bIns="0" rtlCol="0"/>
            <a:lstStyle/>
            <a:p>
              <a:endParaRPr sz="1588"/>
            </a:p>
          </p:txBody>
        </p:sp>
        <p:sp>
          <p:nvSpPr>
            <p:cNvPr id="4" name="object 4"/>
            <p:cNvSpPr/>
            <p:nvPr/>
          </p:nvSpPr>
          <p:spPr>
            <a:xfrm>
              <a:off x="306070" y="7238999"/>
              <a:ext cx="9446260" cy="12700"/>
            </a:xfrm>
            <a:custGeom>
              <a:avLst/>
              <a:gdLst/>
              <a:ahLst/>
              <a:cxnLst/>
              <a:rect l="l" t="t" r="r" b="b"/>
              <a:pathLst>
                <a:path w="9446260" h="12700">
                  <a:moveTo>
                    <a:pt x="12700" y="6350"/>
                  </a:moveTo>
                  <a:lnTo>
                    <a:pt x="10833" y="1866"/>
                  </a:lnTo>
                  <a:lnTo>
                    <a:pt x="6350" y="0"/>
                  </a:lnTo>
                  <a:lnTo>
                    <a:pt x="1854" y="1866"/>
                  </a:lnTo>
                  <a:lnTo>
                    <a:pt x="0" y="6350"/>
                  </a:lnTo>
                  <a:lnTo>
                    <a:pt x="1854" y="10845"/>
                  </a:lnTo>
                  <a:lnTo>
                    <a:pt x="6350" y="12700"/>
                  </a:lnTo>
                  <a:lnTo>
                    <a:pt x="10833" y="10845"/>
                  </a:lnTo>
                  <a:lnTo>
                    <a:pt x="12700" y="6350"/>
                  </a:lnTo>
                  <a:close/>
                </a:path>
                <a:path w="9446260" h="12700">
                  <a:moveTo>
                    <a:pt x="9446260" y="6350"/>
                  </a:moveTo>
                  <a:lnTo>
                    <a:pt x="9444393" y="1866"/>
                  </a:lnTo>
                  <a:lnTo>
                    <a:pt x="9439910" y="0"/>
                  </a:lnTo>
                  <a:lnTo>
                    <a:pt x="9435414" y="1866"/>
                  </a:lnTo>
                  <a:lnTo>
                    <a:pt x="9433560" y="6350"/>
                  </a:lnTo>
                  <a:lnTo>
                    <a:pt x="9435414" y="10845"/>
                  </a:lnTo>
                  <a:lnTo>
                    <a:pt x="9439910" y="12700"/>
                  </a:lnTo>
                  <a:lnTo>
                    <a:pt x="9444393" y="10845"/>
                  </a:lnTo>
                  <a:lnTo>
                    <a:pt x="9446260" y="6350"/>
                  </a:lnTo>
                  <a:close/>
                </a:path>
              </a:pathLst>
            </a:custGeom>
            <a:solidFill>
              <a:srgbClr val="000000"/>
            </a:solidFill>
          </p:spPr>
          <p:txBody>
            <a:bodyPr wrap="square" lIns="0" tIns="0" rIns="0" bIns="0" rtlCol="0"/>
            <a:lstStyle/>
            <a:p>
              <a:endParaRPr sz="1588"/>
            </a:p>
          </p:txBody>
        </p:sp>
      </p:grpSp>
      <p:sp>
        <p:nvSpPr>
          <p:cNvPr id="7" name="object 7"/>
          <p:cNvSpPr txBox="1">
            <a:spLocks noGrp="1"/>
          </p:cNvSpPr>
          <p:nvPr>
            <p:ph type="title"/>
          </p:nvPr>
        </p:nvSpPr>
        <p:spPr>
          <a:xfrm>
            <a:off x="776567" y="305614"/>
            <a:ext cx="6820825" cy="688424"/>
          </a:xfrm>
          <a:prstGeom prst="rect">
            <a:avLst/>
          </a:prstGeom>
        </p:spPr>
        <p:txBody>
          <a:bodyPr vert="horz" wrap="square" lIns="0" tIns="11206" rIns="0" bIns="0" rtlCol="0" anchor="ctr">
            <a:spAutoFit/>
          </a:bodyPr>
          <a:lstStyle/>
          <a:p>
            <a:pPr marL="11206">
              <a:lnSpc>
                <a:spcPct val="100000"/>
              </a:lnSpc>
              <a:spcBef>
                <a:spcPts val="88"/>
              </a:spcBef>
            </a:pPr>
            <a:r>
              <a:rPr spc="62" dirty="0"/>
              <a:t>Healthy</a:t>
            </a:r>
            <a:r>
              <a:rPr spc="-141" dirty="0"/>
              <a:t> </a:t>
            </a:r>
            <a:r>
              <a:rPr dirty="0"/>
              <a:t>Beverage</a:t>
            </a:r>
            <a:r>
              <a:rPr spc="-141" dirty="0"/>
              <a:t> </a:t>
            </a:r>
            <a:r>
              <a:rPr spc="-88" dirty="0"/>
              <a:t>Choices</a:t>
            </a:r>
          </a:p>
        </p:txBody>
      </p:sp>
      <p:sp>
        <p:nvSpPr>
          <p:cNvPr id="12" name="object 12"/>
          <p:cNvSpPr txBox="1"/>
          <p:nvPr/>
        </p:nvSpPr>
        <p:spPr>
          <a:xfrm>
            <a:off x="776567" y="1329665"/>
            <a:ext cx="7453032" cy="443165"/>
          </a:xfrm>
          <a:prstGeom prst="rect">
            <a:avLst/>
          </a:prstGeom>
        </p:spPr>
        <p:txBody>
          <a:bodyPr vert="horz" wrap="square" lIns="0" tIns="11206" rIns="0" bIns="0" rtlCol="0">
            <a:spAutoFit/>
          </a:bodyPr>
          <a:lstStyle/>
          <a:p>
            <a:pPr marL="11206" marR="4483">
              <a:lnSpc>
                <a:spcPct val="119100"/>
              </a:lnSpc>
              <a:spcBef>
                <a:spcPts val="88"/>
              </a:spcBef>
            </a:pPr>
            <a:r>
              <a:rPr sz="1235" dirty="0">
                <a:latin typeface="Microsoft Sans Serif"/>
                <a:cs typeface="Microsoft Sans Serif"/>
              </a:rPr>
              <a:t>There</a:t>
            </a:r>
            <a:r>
              <a:rPr sz="1235" spc="163" dirty="0">
                <a:latin typeface="Microsoft Sans Serif"/>
                <a:cs typeface="Microsoft Sans Serif"/>
              </a:rPr>
              <a:t> </a:t>
            </a:r>
            <a:r>
              <a:rPr sz="1235" dirty="0">
                <a:latin typeface="Microsoft Sans Serif"/>
                <a:cs typeface="Microsoft Sans Serif"/>
              </a:rPr>
              <a:t>are</a:t>
            </a:r>
            <a:r>
              <a:rPr sz="1235" spc="168" dirty="0">
                <a:latin typeface="Microsoft Sans Serif"/>
                <a:cs typeface="Microsoft Sans Serif"/>
              </a:rPr>
              <a:t> </a:t>
            </a:r>
            <a:r>
              <a:rPr sz="1235" dirty="0">
                <a:latin typeface="Microsoft Sans Serif"/>
                <a:cs typeface="Microsoft Sans Serif"/>
              </a:rPr>
              <a:t>many</a:t>
            </a:r>
            <a:r>
              <a:rPr sz="1235" spc="163" dirty="0">
                <a:latin typeface="Microsoft Sans Serif"/>
                <a:cs typeface="Microsoft Sans Serif"/>
              </a:rPr>
              <a:t> </a:t>
            </a:r>
            <a:r>
              <a:rPr sz="1235" dirty="0">
                <a:latin typeface="Microsoft Sans Serif"/>
                <a:cs typeface="Microsoft Sans Serif"/>
              </a:rPr>
              <a:t>beverage</a:t>
            </a:r>
            <a:r>
              <a:rPr sz="1235" spc="168" dirty="0">
                <a:latin typeface="Microsoft Sans Serif"/>
                <a:cs typeface="Microsoft Sans Serif"/>
              </a:rPr>
              <a:t> </a:t>
            </a:r>
            <a:r>
              <a:rPr sz="1235" dirty="0">
                <a:latin typeface="Microsoft Sans Serif"/>
                <a:cs typeface="Microsoft Sans Serif"/>
              </a:rPr>
              <a:t>options</a:t>
            </a:r>
            <a:r>
              <a:rPr sz="1235" spc="163" dirty="0">
                <a:latin typeface="Microsoft Sans Serif"/>
                <a:cs typeface="Microsoft Sans Serif"/>
              </a:rPr>
              <a:t> </a:t>
            </a:r>
            <a:r>
              <a:rPr sz="1235" dirty="0">
                <a:latin typeface="Microsoft Sans Serif"/>
                <a:cs typeface="Microsoft Sans Serif"/>
              </a:rPr>
              <a:t>available,</a:t>
            </a:r>
            <a:r>
              <a:rPr sz="1235" spc="168" dirty="0">
                <a:latin typeface="Microsoft Sans Serif"/>
                <a:cs typeface="Microsoft Sans Serif"/>
              </a:rPr>
              <a:t> </a:t>
            </a:r>
            <a:r>
              <a:rPr sz="1235" spc="66" dirty="0">
                <a:latin typeface="Microsoft Sans Serif"/>
                <a:cs typeface="Microsoft Sans Serif"/>
              </a:rPr>
              <a:t>but</a:t>
            </a:r>
            <a:r>
              <a:rPr sz="1235" spc="163" dirty="0">
                <a:latin typeface="Microsoft Sans Serif"/>
                <a:cs typeface="Microsoft Sans Serif"/>
              </a:rPr>
              <a:t> </a:t>
            </a:r>
            <a:r>
              <a:rPr sz="1235" dirty="0">
                <a:latin typeface="Microsoft Sans Serif"/>
                <a:cs typeface="Microsoft Sans Serif"/>
              </a:rPr>
              <a:t>some</a:t>
            </a:r>
            <a:r>
              <a:rPr sz="1235" spc="168" dirty="0">
                <a:latin typeface="Microsoft Sans Serif"/>
                <a:cs typeface="Microsoft Sans Serif"/>
              </a:rPr>
              <a:t> </a:t>
            </a:r>
            <a:r>
              <a:rPr sz="1235" spc="84" dirty="0">
                <a:latin typeface="Microsoft Sans Serif"/>
                <a:cs typeface="Microsoft Sans Serif"/>
              </a:rPr>
              <a:t>of</a:t>
            </a:r>
            <a:r>
              <a:rPr sz="1235" spc="168" dirty="0">
                <a:latin typeface="Microsoft Sans Serif"/>
                <a:cs typeface="Microsoft Sans Serif"/>
              </a:rPr>
              <a:t> </a:t>
            </a:r>
            <a:r>
              <a:rPr sz="1235" spc="44" dirty="0">
                <a:latin typeface="Microsoft Sans Serif"/>
                <a:cs typeface="Microsoft Sans Serif"/>
              </a:rPr>
              <a:t>them</a:t>
            </a:r>
            <a:r>
              <a:rPr sz="1235" spc="163" dirty="0">
                <a:latin typeface="Microsoft Sans Serif"/>
                <a:cs typeface="Microsoft Sans Serif"/>
              </a:rPr>
              <a:t> </a:t>
            </a:r>
            <a:r>
              <a:rPr sz="1235" dirty="0">
                <a:latin typeface="Microsoft Sans Serif"/>
                <a:cs typeface="Microsoft Sans Serif"/>
              </a:rPr>
              <a:t>are</a:t>
            </a:r>
            <a:r>
              <a:rPr sz="1235" spc="168" dirty="0">
                <a:latin typeface="Microsoft Sans Serif"/>
                <a:cs typeface="Microsoft Sans Serif"/>
              </a:rPr>
              <a:t> </a:t>
            </a:r>
            <a:r>
              <a:rPr lang="en-US" sz="1235" dirty="0">
                <a:latin typeface="Microsoft Sans Serif"/>
                <a:cs typeface="Microsoft Sans Serif"/>
              </a:rPr>
              <a:t>better for you</a:t>
            </a:r>
            <a:r>
              <a:rPr sz="1235" spc="168" dirty="0">
                <a:latin typeface="Microsoft Sans Serif"/>
                <a:cs typeface="Microsoft Sans Serif"/>
              </a:rPr>
              <a:t> </a:t>
            </a:r>
            <a:r>
              <a:rPr sz="1235" dirty="0">
                <a:latin typeface="Microsoft Sans Serif"/>
                <a:cs typeface="Microsoft Sans Serif"/>
              </a:rPr>
              <a:t>than</a:t>
            </a:r>
            <a:r>
              <a:rPr sz="1235" spc="163" dirty="0">
                <a:latin typeface="Microsoft Sans Serif"/>
                <a:cs typeface="Microsoft Sans Serif"/>
              </a:rPr>
              <a:t> </a:t>
            </a:r>
            <a:r>
              <a:rPr sz="1235" dirty="0">
                <a:latin typeface="Microsoft Sans Serif"/>
                <a:cs typeface="Microsoft Sans Serif"/>
              </a:rPr>
              <a:t>others.</a:t>
            </a:r>
            <a:r>
              <a:rPr sz="1235" spc="168" dirty="0">
                <a:latin typeface="Microsoft Sans Serif"/>
                <a:cs typeface="Microsoft Sans Serif"/>
              </a:rPr>
              <a:t> </a:t>
            </a:r>
            <a:r>
              <a:rPr sz="1235" b="1" spc="-18" dirty="0">
                <a:latin typeface="Arial"/>
                <a:cs typeface="Arial"/>
              </a:rPr>
              <a:t>This </a:t>
            </a:r>
            <a:r>
              <a:rPr sz="1235" b="1" dirty="0">
                <a:latin typeface="Arial"/>
                <a:cs typeface="Arial"/>
              </a:rPr>
              <a:t>guide</a:t>
            </a:r>
            <a:r>
              <a:rPr sz="1235" b="1" spc="-22" dirty="0">
                <a:latin typeface="Arial"/>
                <a:cs typeface="Arial"/>
              </a:rPr>
              <a:t> </a:t>
            </a:r>
            <a:r>
              <a:rPr sz="1235" b="1" spc="-57" dirty="0">
                <a:latin typeface="Arial"/>
                <a:cs typeface="Arial"/>
              </a:rPr>
              <a:t>can</a:t>
            </a:r>
            <a:r>
              <a:rPr sz="1235" b="1" spc="-22" dirty="0">
                <a:latin typeface="Arial"/>
                <a:cs typeface="Arial"/>
              </a:rPr>
              <a:t> </a:t>
            </a:r>
            <a:r>
              <a:rPr sz="1235" b="1" dirty="0">
                <a:latin typeface="Arial"/>
                <a:cs typeface="Arial"/>
              </a:rPr>
              <a:t>help</a:t>
            </a:r>
            <a:r>
              <a:rPr sz="1235" b="1" spc="-22" dirty="0">
                <a:latin typeface="Arial"/>
                <a:cs typeface="Arial"/>
              </a:rPr>
              <a:t> </a:t>
            </a:r>
            <a:r>
              <a:rPr sz="1235" b="1" spc="-26" dirty="0">
                <a:latin typeface="Arial"/>
                <a:cs typeface="Arial"/>
              </a:rPr>
              <a:t>you</a:t>
            </a:r>
            <a:r>
              <a:rPr sz="1235" b="1" spc="-22" dirty="0">
                <a:latin typeface="Arial"/>
                <a:cs typeface="Arial"/>
              </a:rPr>
              <a:t> </a:t>
            </a:r>
            <a:r>
              <a:rPr sz="1235" b="1" spc="-9" dirty="0">
                <a:latin typeface="Arial"/>
                <a:cs typeface="Arial"/>
              </a:rPr>
              <a:t>make</a:t>
            </a:r>
            <a:r>
              <a:rPr sz="1235" b="1" spc="-18" dirty="0">
                <a:latin typeface="Arial"/>
                <a:cs typeface="Arial"/>
              </a:rPr>
              <a:t> </a:t>
            </a:r>
            <a:r>
              <a:rPr sz="1235" b="1" dirty="0">
                <a:latin typeface="Arial"/>
                <a:cs typeface="Arial"/>
              </a:rPr>
              <a:t>the</a:t>
            </a:r>
            <a:r>
              <a:rPr sz="1235" b="1" spc="-22" dirty="0">
                <a:latin typeface="Arial"/>
                <a:cs typeface="Arial"/>
              </a:rPr>
              <a:t> </a:t>
            </a:r>
            <a:r>
              <a:rPr sz="1235" b="1" dirty="0">
                <a:latin typeface="Arial"/>
                <a:cs typeface="Arial"/>
              </a:rPr>
              <a:t>best</a:t>
            </a:r>
            <a:r>
              <a:rPr sz="1235" b="1" spc="-22" dirty="0">
                <a:latin typeface="Arial"/>
                <a:cs typeface="Arial"/>
              </a:rPr>
              <a:t> </a:t>
            </a:r>
            <a:r>
              <a:rPr sz="1235" b="1" spc="-44" dirty="0">
                <a:latin typeface="Arial"/>
                <a:cs typeface="Arial"/>
              </a:rPr>
              <a:t>choices</a:t>
            </a:r>
            <a:r>
              <a:rPr sz="1235" b="1" spc="-22" dirty="0">
                <a:latin typeface="Arial"/>
                <a:cs typeface="Arial"/>
              </a:rPr>
              <a:t> </a:t>
            </a:r>
            <a:r>
              <a:rPr sz="1235" b="1" spc="49" dirty="0">
                <a:latin typeface="Arial"/>
                <a:cs typeface="Arial"/>
              </a:rPr>
              <a:t>to</a:t>
            </a:r>
            <a:r>
              <a:rPr sz="1235" b="1" spc="-18" dirty="0">
                <a:latin typeface="Arial"/>
                <a:cs typeface="Arial"/>
              </a:rPr>
              <a:t> </a:t>
            </a:r>
            <a:r>
              <a:rPr sz="1235" b="1" dirty="0">
                <a:latin typeface="Arial"/>
                <a:cs typeface="Arial"/>
              </a:rPr>
              <a:t>stay</a:t>
            </a:r>
            <a:r>
              <a:rPr sz="1235" b="1" spc="-22" dirty="0">
                <a:latin typeface="Arial"/>
                <a:cs typeface="Arial"/>
              </a:rPr>
              <a:t> </a:t>
            </a:r>
            <a:r>
              <a:rPr sz="1235" b="1" dirty="0">
                <a:latin typeface="Arial"/>
                <a:cs typeface="Arial"/>
              </a:rPr>
              <a:t>hydrated</a:t>
            </a:r>
            <a:r>
              <a:rPr sz="1235" b="1" spc="-22" dirty="0">
                <a:latin typeface="Arial"/>
                <a:cs typeface="Arial"/>
              </a:rPr>
              <a:t> </a:t>
            </a:r>
            <a:r>
              <a:rPr sz="1235" b="1" spc="-9" dirty="0">
                <a:latin typeface="Arial"/>
                <a:cs typeface="Arial"/>
              </a:rPr>
              <a:t>and</a:t>
            </a:r>
            <a:r>
              <a:rPr sz="1235" b="1" spc="-22" dirty="0">
                <a:latin typeface="Arial"/>
                <a:cs typeface="Arial"/>
              </a:rPr>
              <a:t> </a:t>
            </a:r>
            <a:r>
              <a:rPr sz="1235" b="1" dirty="0">
                <a:latin typeface="Arial"/>
                <a:cs typeface="Arial"/>
              </a:rPr>
              <a:t>perform</a:t>
            </a:r>
            <a:r>
              <a:rPr sz="1235" b="1" spc="-22" dirty="0">
                <a:latin typeface="Arial"/>
                <a:cs typeface="Arial"/>
              </a:rPr>
              <a:t> </a:t>
            </a:r>
            <a:r>
              <a:rPr sz="1235" b="1" dirty="0">
                <a:latin typeface="Arial"/>
                <a:cs typeface="Arial"/>
              </a:rPr>
              <a:t>your</a:t>
            </a:r>
            <a:r>
              <a:rPr sz="1235" b="1" spc="-18" dirty="0">
                <a:latin typeface="Arial"/>
                <a:cs typeface="Arial"/>
              </a:rPr>
              <a:t> </a:t>
            </a:r>
            <a:r>
              <a:rPr sz="1235" b="1" spc="-9" dirty="0">
                <a:latin typeface="Arial"/>
                <a:cs typeface="Arial"/>
              </a:rPr>
              <a:t>best.</a:t>
            </a:r>
            <a:endParaRPr sz="1235" dirty="0">
              <a:latin typeface="Arial"/>
              <a:cs typeface="Arial"/>
            </a:endParaRPr>
          </a:p>
        </p:txBody>
      </p:sp>
      <p:sp>
        <p:nvSpPr>
          <p:cNvPr id="13" name="object 13"/>
          <p:cNvSpPr txBox="1"/>
          <p:nvPr/>
        </p:nvSpPr>
        <p:spPr>
          <a:xfrm>
            <a:off x="2554660" y="2062679"/>
            <a:ext cx="3621462" cy="3472584"/>
          </a:xfrm>
          <a:prstGeom prst="rect">
            <a:avLst/>
          </a:prstGeom>
        </p:spPr>
        <p:txBody>
          <a:bodyPr vert="horz" wrap="square" lIns="0" tIns="11206" rIns="0" bIns="0" rtlCol="0">
            <a:spAutoFit/>
          </a:bodyPr>
          <a:lstStyle/>
          <a:p>
            <a:pPr marL="11206" marR="277921">
              <a:lnSpc>
                <a:spcPct val="107200"/>
              </a:lnSpc>
              <a:spcBef>
                <a:spcPts val="88"/>
              </a:spcBef>
            </a:pPr>
            <a:r>
              <a:rPr b="1" spc="-49" dirty="0">
                <a:latin typeface="Arial"/>
                <a:cs typeface="Arial"/>
              </a:rPr>
              <a:t>Sodas, </a:t>
            </a:r>
            <a:r>
              <a:rPr b="1" dirty="0">
                <a:latin typeface="Arial"/>
                <a:cs typeface="Arial"/>
              </a:rPr>
              <a:t>energy</a:t>
            </a:r>
            <a:r>
              <a:rPr b="1" spc="-62" dirty="0">
                <a:latin typeface="Arial"/>
                <a:cs typeface="Arial"/>
              </a:rPr>
              <a:t> </a:t>
            </a:r>
            <a:r>
              <a:rPr b="1" spc="-9" dirty="0">
                <a:latin typeface="Arial"/>
                <a:cs typeface="Arial"/>
              </a:rPr>
              <a:t>drinks,</a:t>
            </a:r>
            <a:r>
              <a:rPr b="1" spc="-53" dirty="0">
                <a:latin typeface="Arial"/>
                <a:cs typeface="Arial"/>
              </a:rPr>
              <a:t> </a:t>
            </a:r>
            <a:r>
              <a:rPr b="1" spc="-9" dirty="0">
                <a:latin typeface="Arial"/>
                <a:cs typeface="Arial"/>
              </a:rPr>
              <a:t>and</a:t>
            </a:r>
            <a:r>
              <a:rPr b="1" spc="-53" dirty="0">
                <a:latin typeface="Arial"/>
                <a:cs typeface="Arial"/>
              </a:rPr>
              <a:t> </a:t>
            </a:r>
            <a:r>
              <a:rPr b="1" spc="-9" dirty="0">
                <a:latin typeface="Arial"/>
                <a:cs typeface="Arial"/>
              </a:rPr>
              <a:t>sports</a:t>
            </a:r>
            <a:r>
              <a:rPr b="1" spc="-53" dirty="0">
                <a:latin typeface="Arial"/>
                <a:cs typeface="Arial"/>
              </a:rPr>
              <a:t> </a:t>
            </a:r>
            <a:r>
              <a:rPr b="1" spc="-9" dirty="0">
                <a:latin typeface="Arial"/>
                <a:cs typeface="Arial"/>
              </a:rPr>
              <a:t>drinks</a:t>
            </a:r>
            <a:r>
              <a:rPr b="1" spc="-53" dirty="0">
                <a:latin typeface="Arial"/>
                <a:cs typeface="Arial"/>
              </a:rPr>
              <a:t> </a:t>
            </a:r>
            <a:r>
              <a:rPr b="1" spc="-22" dirty="0">
                <a:latin typeface="Arial"/>
                <a:cs typeface="Arial"/>
              </a:rPr>
              <a:t>are </a:t>
            </a:r>
            <a:r>
              <a:rPr b="1" dirty="0">
                <a:latin typeface="Arial"/>
                <a:cs typeface="Arial"/>
              </a:rPr>
              <a:t>NOT</a:t>
            </a:r>
            <a:r>
              <a:rPr b="1" spc="-40" dirty="0">
                <a:latin typeface="Arial"/>
                <a:cs typeface="Arial"/>
              </a:rPr>
              <a:t> </a:t>
            </a:r>
            <a:r>
              <a:rPr b="1" spc="-9" dirty="0">
                <a:latin typeface="Arial"/>
                <a:cs typeface="Arial"/>
              </a:rPr>
              <a:t>good</a:t>
            </a:r>
            <a:r>
              <a:rPr b="1" spc="-35" dirty="0">
                <a:latin typeface="Arial"/>
                <a:cs typeface="Arial"/>
              </a:rPr>
              <a:t> </a:t>
            </a:r>
            <a:r>
              <a:rPr b="1" dirty="0">
                <a:latin typeface="Arial"/>
                <a:cs typeface="Arial"/>
              </a:rPr>
              <a:t>beverage</a:t>
            </a:r>
            <a:r>
              <a:rPr b="1" spc="-35" dirty="0">
                <a:latin typeface="Arial"/>
                <a:cs typeface="Arial"/>
              </a:rPr>
              <a:t> </a:t>
            </a:r>
            <a:r>
              <a:rPr b="1" spc="-9" dirty="0">
                <a:latin typeface="Arial"/>
                <a:cs typeface="Arial"/>
              </a:rPr>
              <a:t>choices</a:t>
            </a:r>
            <a:r>
              <a:rPr sz="1235" b="1" spc="-9" dirty="0">
                <a:latin typeface="Arial"/>
                <a:cs typeface="Arial"/>
              </a:rPr>
              <a:t>.</a:t>
            </a:r>
            <a:endParaRPr lang="en-US" sz="1235" b="1" spc="-9" dirty="0">
              <a:latin typeface="Arial"/>
              <a:cs typeface="Arial"/>
            </a:endParaRPr>
          </a:p>
          <a:p>
            <a:pPr marL="11206" marR="277921">
              <a:lnSpc>
                <a:spcPct val="107200"/>
              </a:lnSpc>
              <a:spcBef>
                <a:spcPts val="88"/>
              </a:spcBef>
            </a:pPr>
            <a:endParaRPr lang="en-US" sz="1235" b="1" spc="-9" dirty="0">
              <a:latin typeface="Arial"/>
              <a:cs typeface="Arial"/>
            </a:endParaRPr>
          </a:p>
          <a:p>
            <a:pPr marL="11206" marR="277921">
              <a:lnSpc>
                <a:spcPct val="107200"/>
              </a:lnSpc>
              <a:spcBef>
                <a:spcPts val="88"/>
              </a:spcBef>
            </a:pPr>
            <a:endParaRPr lang="en-US" sz="1235" b="1" spc="-9" dirty="0">
              <a:latin typeface="Arial"/>
              <a:cs typeface="Arial"/>
            </a:endParaRPr>
          </a:p>
          <a:p>
            <a:pPr>
              <a:spcBef>
                <a:spcPts val="4"/>
              </a:spcBef>
            </a:pPr>
            <a:endParaRPr sz="1147" dirty="0">
              <a:latin typeface="Microsoft Sans Serif"/>
              <a:cs typeface="Microsoft Sans Serif"/>
            </a:endParaRPr>
          </a:p>
          <a:p>
            <a:pPr marL="11206" marR="149607">
              <a:lnSpc>
                <a:spcPct val="107200"/>
              </a:lnSpc>
            </a:pPr>
            <a:r>
              <a:rPr lang="en-US" sz="1600" b="1" dirty="0">
                <a:latin typeface="Arial"/>
                <a:cs typeface="Arial"/>
              </a:rPr>
              <a:t>3 cups of </a:t>
            </a:r>
            <a:r>
              <a:rPr sz="1600" b="1" spc="49" dirty="0" err="1">
                <a:latin typeface="Arial"/>
                <a:cs typeface="Arial"/>
              </a:rPr>
              <a:t>of</a:t>
            </a:r>
            <a:r>
              <a:rPr sz="1600" b="1" spc="9" dirty="0">
                <a:latin typeface="Arial"/>
                <a:cs typeface="Arial"/>
              </a:rPr>
              <a:t> </a:t>
            </a:r>
            <a:r>
              <a:rPr sz="1600" b="1" dirty="0">
                <a:latin typeface="Arial"/>
                <a:cs typeface="Arial"/>
              </a:rPr>
              <a:t>low-</a:t>
            </a:r>
            <a:r>
              <a:rPr sz="1600" b="1" spc="75" dirty="0">
                <a:latin typeface="Arial"/>
                <a:cs typeface="Arial"/>
              </a:rPr>
              <a:t>fat</a:t>
            </a:r>
            <a:r>
              <a:rPr sz="1600" b="1" spc="9" dirty="0">
                <a:latin typeface="Arial"/>
                <a:cs typeface="Arial"/>
              </a:rPr>
              <a:t> </a:t>
            </a:r>
            <a:r>
              <a:rPr sz="1600" b="1" dirty="0">
                <a:latin typeface="Arial"/>
                <a:cs typeface="Arial"/>
              </a:rPr>
              <a:t>milk</a:t>
            </a:r>
            <a:r>
              <a:rPr sz="1600" b="1" spc="9" dirty="0">
                <a:latin typeface="Arial"/>
                <a:cs typeface="Arial"/>
              </a:rPr>
              <a:t> </a:t>
            </a:r>
            <a:r>
              <a:rPr sz="1600" b="1" spc="-9" dirty="0">
                <a:latin typeface="Arial"/>
                <a:cs typeface="Arial"/>
              </a:rPr>
              <a:t>and</a:t>
            </a:r>
            <a:r>
              <a:rPr sz="1600" b="1" spc="9" dirty="0">
                <a:latin typeface="Arial"/>
                <a:cs typeface="Arial"/>
              </a:rPr>
              <a:t> </a:t>
            </a:r>
            <a:r>
              <a:rPr sz="1600" b="1" spc="-18" dirty="0">
                <a:latin typeface="Arial"/>
                <a:cs typeface="Arial"/>
              </a:rPr>
              <a:t>100% juice</a:t>
            </a:r>
            <a:r>
              <a:rPr sz="1600" b="1" spc="-49" dirty="0">
                <a:latin typeface="Arial"/>
                <a:cs typeface="Arial"/>
              </a:rPr>
              <a:t> </a:t>
            </a:r>
            <a:r>
              <a:rPr sz="1600" b="1" dirty="0">
                <a:latin typeface="Arial"/>
                <a:cs typeface="Arial"/>
              </a:rPr>
              <a:t>are</a:t>
            </a:r>
            <a:r>
              <a:rPr sz="1600" b="1" spc="-44" dirty="0">
                <a:latin typeface="Arial"/>
                <a:cs typeface="Arial"/>
              </a:rPr>
              <a:t> </a:t>
            </a:r>
            <a:r>
              <a:rPr sz="1600" b="1" spc="-9" dirty="0">
                <a:latin typeface="Arial"/>
                <a:cs typeface="Arial"/>
              </a:rPr>
              <a:t>also</a:t>
            </a:r>
            <a:r>
              <a:rPr sz="1600" b="1" spc="-44" dirty="0">
                <a:latin typeface="Arial"/>
                <a:cs typeface="Arial"/>
              </a:rPr>
              <a:t> </a:t>
            </a:r>
            <a:r>
              <a:rPr sz="1600" b="1" spc="-9" dirty="0">
                <a:latin typeface="Arial"/>
                <a:cs typeface="Arial"/>
              </a:rPr>
              <a:t>good</a:t>
            </a:r>
            <a:r>
              <a:rPr sz="1600" b="1" spc="-44" dirty="0">
                <a:latin typeface="Arial"/>
                <a:cs typeface="Arial"/>
              </a:rPr>
              <a:t> choices</a:t>
            </a:r>
            <a:r>
              <a:rPr sz="1235" b="1" spc="-9" dirty="0">
                <a:latin typeface="Arial"/>
                <a:cs typeface="Arial"/>
              </a:rPr>
              <a:t>.</a:t>
            </a:r>
            <a:endParaRPr sz="1235" dirty="0">
              <a:latin typeface="Arial"/>
              <a:cs typeface="Arial"/>
            </a:endParaRPr>
          </a:p>
          <a:p>
            <a:pPr marL="11206" marR="4483">
              <a:lnSpc>
                <a:spcPct val="113700"/>
              </a:lnSpc>
              <a:spcBef>
                <a:spcPts val="829"/>
              </a:spcBef>
            </a:pPr>
            <a:r>
              <a:rPr sz="971" spc="-18" dirty="0">
                <a:solidFill>
                  <a:srgbClr val="FDB714"/>
                </a:solidFill>
                <a:latin typeface="Microsoft Sans Serif"/>
                <a:cs typeface="Microsoft Sans Serif"/>
              </a:rPr>
              <a:t>.</a:t>
            </a:r>
            <a:endParaRPr lang="en-US" sz="971" spc="-18" dirty="0">
              <a:solidFill>
                <a:srgbClr val="FDB714"/>
              </a:solidFill>
              <a:latin typeface="Microsoft Sans Serif"/>
              <a:cs typeface="Microsoft Sans Serif"/>
            </a:endParaRPr>
          </a:p>
          <a:p>
            <a:pPr marL="11206" marR="4483">
              <a:lnSpc>
                <a:spcPct val="113700"/>
              </a:lnSpc>
              <a:spcBef>
                <a:spcPts val="829"/>
              </a:spcBef>
            </a:pPr>
            <a:endParaRPr lang="en-US" sz="971" spc="-18" dirty="0">
              <a:solidFill>
                <a:srgbClr val="FDB714"/>
              </a:solidFill>
              <a:latin typeface="Microsoft Sans Serif"/>
              <a:cs typeface="Microsoft Sans Serif"/>
            </a:endParaRPr>
          </a:p>
          <a:p>
            <a:pPr marL="11206" marR="4483">
              <a:lnSpc>
                <a:spcPct val="113700"/>
              </a:lnSpc>
              <a:spcBef>
                <a:spcPts val="829"/>
              </a:spcBef>
            </a:pPr>
            <a:endParaRPr sz="971" dirty="0">
              <a:latin typeface="Microsoft Sans Serif"/>
              <a:cs typeface="Microsoft Sans Serif"/>
            </a:endParaRPr>
          </a:p>
          <a:p>
            <a:pPr>
              <a:spcBef>
                <a:spcPts val="22"/>
              </a:spcBef>
            </a:pPr>
            <a:endParaRPr sz="1544" dirty="0">
              <a:latin typeface="Microsoft Sans Serif"/>
              <a:cs typeface="Microsoft Sans Serif"/>
            </a:endParaRPr>
          </a:p>
          <a:p>
            <a:pPr marL="11206"/>
            <a:r>
              <a:rPr sz="1235" b="1" dirty="0">
                <a:latin typeface="Arial"/>
                <a:cs typeface="Arial"/>
              </a:rPr>
              <a:t>Water</a:t>
            </a:r>
            <a:r>
              <a:rPr sz="1235" b="1" spc="13" dirty="0">
                <a:latin typeface="Arial"/>
                <a:cs typeface="Arial"/>
              </a:rPr>
              <a:t> </a:t>
            </a:r>
            <a:r>
              <a:rPr sz="1235" b="1" spc="-49" dirty="0">
                <a:latin typeface="Arial"/>
                <a:cs typeface="Arial"/>
              </a:rPr>
              <a:t>is</a:t>
            </a:r>
            <a:r>
              <a:rPr sz="1235" b="1" spc="13" dirty="0">
                <a:latin typeface="Arial"/>
                <a:cs typeface="Arial"/>
              </a:rPr>
              <a:t> </a:t>
            </a:r>
            <a:r>
              <a:rPr sz="1235" b="1" dirty="0">
                <a:latin typeface="Arial"/>
                <a:cs typeface="Arial"/>
              </a:rPr>
              <a:t>the</a:t>
            </a:r>
            <a:r>
              <a:rPr sz="1235" b="1" spc="18" dirty="0">
                <a:latin typeface="Arial"/>
                <a:cs typeface="Arial"/>
              </a:rPr>
              <a:t> </a:t>
            </a:r>
            <a:r>
              <a:rPr sz="1235" b="1" dirty="0">
                <a:latin typeface="Arial"/>
                <a:cs typeface="Arial"/>
              </a:rPr>
              <a:t>best</a:t>
            </a:r>
            <a:r>
              <a:rPr sz="1235" b="1" spc="13" dirty="0">
                <a:latin typeface="Arial"/>
                <a:cs typeface="Arial"/>
              </a:rPr>
              <a:t> </a:t>
            </a:r>
            <a:r>
              <a:rPr sz="1235" b="1" spc="-26" dirty="0">
                <a:latin typeface="Arial"/>
                <a:cs typeface="Arial"/>
              </a:rPr>
              <a:t>choice</a:t>
            </a:r>
            <a:r>
              <a:rPr sz="1235" b="1" spc="13" dirty="0">
                <a:latin typeface="Arial"/>
                <a:cs typeface="Arial"/>
              </a:rPr>
              <a:t> </a:t>
            </a:r>
            <a:r>
              <a:rPr sz="1235" b="1" dirty="0">
                <a:latin typeface="Arial"/>
                <a:cs typeface="Arial"/>
              </a:rPr>
              <a:t>for</a:t>
            </a:r>
            <a:r>
              <a:rPr sz="1235" b="1" spc="18" dirty="0">
                <a:latin typeface="Arial"/>
                <a:cs typeface="Arial"/>
              </a:rPr>
              <a:t> </a:t>
            </a:r>
            <a:r>
              <a:rPr sz="1235" b="1" dirty="0">
                <a:latin typeface="Arial"/>
                <a:cs typeface="Arial"/>
              </a:rPr>
              <a:t>a</a:t>
            </a:r>
            <a:r>
              <a:rPr sz="1235" b="1" spc="13" dirty="0">
                <a:latin typeface="Arial"/>
                <a:cs typeface="Arial"/>
              </a:rPr>
              <a:t> </a:t>
            </a:r>
            <a:r>
              <a:rPr sz="1235" b="1" spc="-9" dirty="0">
                <a:latin typeface="Arial"/>
                <a:cs typeface="Arial"/>
              </a:rPr>
              <a:t>beverage</a:t>
            </a:r>
            <a:r>
              <a:rPr lang="en-US" sz="1235" b="1" spc="-9" dirty="0">
                <a:latin typeface="Arial"/>
                <a:cs typeface="Arial"/>
              </a:rPr>
              <a:t> to rehydrate yourself.</a:t>
            </a:r>
            <a:endParaRPr sz="1235" dirty="0">
              <a:latin typeface="Arial"/>
              <a:cs typeface="Arial"/>
            </a:endParaRPr>
          </a:p>
        </p:txBody>
      </p:sp>
      <p:pic>
        <p:nvPicPr>
          <p:cNvPr id="14" name="object 14"/>
          <p:cNvPicPr/>
          <p:nvPr/>
        </p:nvPicPr>
        <p:blipFill>
          <a:blip r:embed="rId3" cstate="print"/>
          <a:stretch>
            <a:fillRect/>
          </a:stretch>
        </p:blipFill>
        <p:spPr>
          <a:xfrm>
            <a:off x="6616846" y="4808839"/>
            <a:ext cx="1123657" cy="1465566"/>
          </a:xfrm>
          <a:prstGeom prst="rect">
            <a:avLst/>
          </a:prstGeom>
        </p:spPr>
      </p:pic>
      <p:grpSp>
        <p:nvGrpSpPr>
          <p:cNvPr id="29" name="Group 28">
            <a:extLst>
              <a:ext uri="{FF2B5EF4-FFF2-40B4-BE49-F238E27FC236}">
                <a16:creationId xmlns:a16="http://schemas.microsoft.com/office/drawing/2014/main" id="{460F57D3-F73F-33F0-56DF-AE0AD1587D7D}"/>
              </a:ext>
            </a:extLst>
          </p:cNvPr>
          <p:cNvGrpSpPr/>
          <p:nvPr/>
        </p:nvGrpSpPr>
        <p:grpSpPr>
          <a:xfrm>
            <a:off x="6050374" y="1837980"/>
            <a:ext cx="2499797" cy="1422351"/>
            <a:chOff x="6369053" y="2246004"/>
            <a:chExt cx="2111947" cy="1182996"/>
          </a:xfrm>
        </p:grpSpPr>
        <p:grpSp>
          <p:nvGrpSpPr>
            <p:cNvPr id="15" name="object 15"/>
            <p:cNvGrpSpPr/>
            <p:nvPr/>
          </p:nvGrpSpPr>
          <p:grpSpPr>
            <a:xfrm>
              <a:off x="7768723" y="2246004"/>
              <a:ext cx="712277" cy="1160584"/>
              <a:chOff x="8652153" y="2545472"/>
              <a:chExt cx="610870" cy="1164590"/>
            </a:xfrm>
          </p:grpSpPr>
          <p:pic>
            <p:nvPicPr>
              <p:cNvPr id="16" name="object 16"/>
              <p:cNvPicPr/>
              <p:nvPr/>
            </p:nvPicPr>
            <p:blipFill>
              <a:blip r:embed="rId4" cstate="print"/>
              <a:stretch>
                <a:fillRect/>
              </a:stretch>
            </p:blipFill>
            <p:spPr>
              <a:xfrm>
                <a:off x="8652153" y="2545472"/>
                <a:ext cx="590335" cy="1164116"/>
              </a:xfrm>
              <a:prstGeom prst="rect">
                <a:avLst/>
              </a:prstGeom>
            </p:spPr>
          </p:pic>
          <p:sp>
            <p:nvSpPr>
              <p:cNvPr id="17" name="object 17"/>
              <p:cNvSpPr/>
              <p:nvPr/>
            </p:nvSpPr>
            <p:spPr>
              <a:xfrm>
                <a:off x="8747342" y="3091639"/>
                <a:ext cx="515620" cy="499109"/>
              </a:xfrm>
              <a:custGeom>
                <a:avLst/>
                <a:gdLst/>
                <a:ahLst/>
                <a:cxnLst/>
                <a:rect l="l" t="t" r="r" b="b"/>
                <a:pathLst>
                  <a:path w="515620" h="499110">
                    <a:moveTo>
                      <a:pt x="268038" y="0"/>
                    </a:moveTo>
                    <a:lnTo>
                      <a:pt x="247413" y="0"/>
                    </a:lnTo>
                    <a:lnTo>
                      <a:pt x="238244" y="736"/>
                    </a:lnTo>
                    <a:lnTo>
                      <a:pt x="168826" y="15241"/>
                    </a:lnTo>
                    <a:lnTo>
                      <a:pt x="106418" y="47891"/>
                    </a:lnTo>
                    <a:lnTo>
                      <a:pt x="72221" y="76586"/>
                    </a:lnTo>
                    <a:lnTo>
                      <a:pt x="44391" y="109521"/>
                    </a:lnTo>
                    <a:lnTo>
                      <a:pt x="22943" y="146671"/>
                    </a:lnTo>
                    <a:lnTo>
                      <a:pt x="7891" y="188010"/>
                    </a:lnTo>
                    <a:lnTo>
                      <a:pt x="259" y="237172"/>
                    </a:lnTo>
                    <a:lnTo>
                      <a:pt x="221" y="237921"/>
                    </a:lnTo>
                    <a:lnTo>
                      <a:pt x="30" y="238658"/>
                    </a:lnTo>
                    <a:lnTo>
                      <a:pt x="5878" y="302728"/>
                    </a:lnTo>
                    <a:lnTo>
                      <a:pt x="30540" y="367043"/>
                    </a:lnTo>
                    <a:lnTo>
                      <a:pt x="79662" y="429335"/>
                    </a:lnTo>
                    <a:lnTo>
                      <a:pt x="113584" y="456010"/>
                    </a:lnTo>
                    <a:lnTo>
                      <a:pt x="151797" y="476578"/>
                    </a:lnTo>
                    <a:lnTo>
                      <a:pt x="194277" y="491020"/>
                    </a:lnTo>
                    <a:lnTo>
                      <a:pt x="232556" y="497569"/>
                    </a:lnTo>
                    <a:lnTo>
                      <a:pt x="246296" y="498475"/>
                    </a:lnTo>
                    <a:lnTo>
                      <a:pt x="247070" y="498652"/>
                    </a:lnTo>
                    <a:lnTo>
                      <a:pt x="247845" y="498754"/>
                    </a:lnTo>
                    <a:lnTo>
                      <a:pt x="267606" y="498754"/>
                    </a:lnTo>
                    <a:lnTo>
                      <a:pt x="309160" y="493741"/>
                    </a:lnTo>
                    <a:lnTo>
                      <a:pt x="369187" y="474136"/>
                    </a:lnTo>
                    <a:lnTo>
                      <a:pt x="428022" y="435914"/>
                    </a:lnTo>
                    <a:lnTo>
                      <a:pt x="272829" y="435914"/>
                    </a:lnTo>
                    <a:lnTo>
                      <a:pt x="227286" y="434158"/>
                    </a:lnTo>
                    <a:lnTo>
                      <a:pt x="184007" y="422498"/>
                    </a:lnTo>
                    <a:lnTo>
                      <a:pt x="145267" y="401535"/>
                    </a:lnTo>
                    <a:lnTo>
                      <a:pt x="190182" y="358089"/>
                    </a:lnTo>
                    <a:lnTo>
                      <a:pt x="100500" y="358089"/>
                    </a:lnTo>
                    <a:lnTo>
                      <a:pt x="77648" y="318250"/>
                    </a:lnTo>
                    <a:lnTo>
                      <a:pt x="65730" y="271868"/>
                    </a:lnTo>
                    <a:lnTo>
                      <a:pt x="65828" y="258940"/>
                    </a:lnTo>
                    <a:lnTo>
                      <a:pt x="82070" y="170746"/>
                    </a:lnTo>
                    <a:lnTo>
                      <a:pt x="114533" y="123647"/>
                    </a:lnTo>
                    <a:lnTo>
                      <a:pt x="152906" y="92006"/>
                    </a:lnTo>
                    <a:lnTo>
                      <a:pt x="196000" y="71932"/>
                    </a:lnTo>
                    <a:lnTo>
                      <a:pt x="241548" y="62920"/>
                    </a:lnTo>
                    <a:lnTo>
                      <a:pt x="427330" y="62920"/>
                    </a:lnTo>
                    <a:lnTo>
                      <a:pt x="407474" y="46487"/>
                    </a:lnTo>
                    <a:lnTo>
                      <a:pt x="368218" y="24410"/>
                    </a:lnTo>
                    <a:lnTo>
                      <a:pt x="323651" y="8369"/>
                    </a:lnTo>
                    <a:lnTo>
                      <a:pt x="283696" y="1232"/>
                    </a:lnTo>
                    <a:lnTo>
                      <a:pt x="269435" y="292"/>
                    </a:lnTo>
                    <a:lnTo>
                      <a:pt x="268737" y="114"/>
                    </a:lnTo>
                    <a:lnTo>
                      <a:pt x="268038" y="0"/>
                    </a:lnTo>
                    <a:close/>
                  </a:path>
                  <a:path w="515620" h="499110">
                    <a:moveTo>
                      <a:pt x="488686" y="140665"/>
                    </a:moveTo>
                    <a:lnTo>
                      <a:pt x="414952" y="140665"/>
                    </a:lnTo>
                    <a:lnTo>
                      <a:pt x="437976" y="180978"/>
                    </a:lnTo>
                    <a:lnTo>
                      <a:pt x="449908" y="228067"/>
                    </a:lnTo>
                    <a:lnTo>
                      <a:pt x="448861" y="278506"/>
                    </a:lnTo>
                    <a:lnTo>
                      <a:pt x="432952" y="328869"/>
                    </a:lnTo>
                    <a:lnTo>
                      <a:pt x="400296" y="375729"/>
                    </a:lnTo>
                    <a:lnTo>
                      <a:pt x="361609" y="407302"/>
                    </a:lnTo>
                    <a:lnTo>
                      <a:pt x="318362" y="427163"/>
                    </a:lnTo>
                    <a:lnTo>
                      <a:pt x="272829" y="435914"/>
                    </a:lnTo>
                    <a:lnTo>
                      <a:pt x="428022" y="435914"/>
                    </a:lnTo>
                    <a:lnTo>
                      <a:pt x="458640" y="405358"/>
                    </a:lnTo>
                    <a:lnTo>
                      <a:pt x="481617" y="372610"/>
                    </a:lnTo>
                    <a:lnTo>
                      <a:pt x="499455" y="335751"/>
                    </a:lnTo>
                    <a:lnTo>
                      <a:pt x="511703" y="292276"/>
                    </a:lnTo>
                    <a:lnTo>
                      <a:pt x="514761" y="266407"/>
                    </a:lnTo>
                    <a:lnTo>
                      <a:pt x="515269" y="260286"/>
                    </a:lnTo>
                    <a:lnTo>
                      <a:pt x="515421" y="259613"/>
                    </a:lnTo>
                    <a:lnTo>
                      <a:pt x="515317" y="237172"/>
                    </a:lnTo>
                    <a:lnTo>
                      <a:pt x="514774" y="230593"/>
                    </a:lnTo>
                    <a:lnTo>
                      <a:pt x="507311" y="186451"/>
                    </a:lnTo>
                    <a:lnTo>
                      <a:pt x="493374" y="148717"/>
                    </a:lnTo>
                    <a:lnTo>
                      <a:pt x="488686" y="140665"/>
                    </a:lnTo>
                    <a:close/>
                  </a:path>
                  <a:path w="515620" h="499110">
                    <a:moveTo>
                      <a:pt x="427330" y="62920"/>
                    </a:moveTo>
                    <a:lnTo>
                      <a:pt x="241548" y="62920"/>
                    </a:lnTo>
                    <a:lnTo>
                      <a:pt x="287278" y="64465"/>
                    </a:lnTo>
                    <a:lnTo>
                      <a:pt x="330922" y="76061"/>
                    </a:lnTo>
                    <a:lnTo>
                      <a:pt x="370210" y="97205"/>
                    </a:lnTo>
                    <a:lnTo>
                      <a:pt x="100500" y="358089"/>
                    </a:lnTo>
                    <a:lnTo>
                      <a:pt x="190182" y="358089"/>
                    </a:lnTo>
                    <a:lnTo>
                      <a:pt x="414952" y="140665"/>
                    </a:lnTo>
                    <a:lnTo>
                      <a:pt x="488686" y="140665"/>
                    </a:lnTo>
                    <a:lnTo>
                      <a:pt x="470053" y="108663"/>
                    </a:lnTo>
                    <a:lnTo>
                      <a:pt x="441419" y="74580"/>
                    </a:lnTo>
                    <a:lnTo>
                      <a:pt x="427330" y="62920"/>
                    </a:lnTo>
                    <a:close/>
                  </a:path>
                </a:pathLst>
              </a:custGeom>
              <a:solidFill>
                <a:srgbClr val="00AEEF"/>
              </a:solidFill>
            </p:spPr>
            <p:txBody>
              <a:bodyPr wrap="square" lIns="0" tIns="0" rIns="0" bIns="0" rtlCol="0"/>
              <a:lstStyle/>
              <a:p>
                <a:endParaRPr sz="1588"/>
              </a:p>
            </p:txBody>
          </p:sp>
        </p:grpSp>
        <p:grpSp>
          <p:nvGrpSpPr>
            <p:cNvPr id="18" name="object 18"/>
            <p:cNvGrpSpPr/>
            <p:nvPr/>
          </p:nvGrpSpPr>
          <p:grpSpPr>
            <a:xfrm>
              <a:off x="7115367" y="2355036"/>
              <a:ext cx="549457" cy="1073964"/>
              <a:chOff x="7911682" y="2669041"/>
              <a:chExt cx="515620" cy="1083310"/>
            </a:xfrm>
          </p:grpSpPr>
          <p:pic>
            <p:nvPicPr>
              <p:cNvPr id="19" name="object 19"/>
              <p:cNvPicPr/>
              <p:nvPr/>
            </p:nvPicPr>
            <p:blipFill>
              <a:blip r:embed="rId5" cstate="print"/>
              <a:stretch>
                <a:fillRect/>
              </a:stretch>
            </p:blipFill>
            <p:spPr>
              <a:xfrm>
                <a:off x="7982149" y="2669041"/>
                <a:ext cx="374513" cy="1083061"/>
              </a:xfrm>
              <a:prstGeom prst="rect">
                <a:avLst/>
              </a:prstGeom>
            </p:spPr>
          </p:pic>
          <p:sp>
            <p:nvSpPr>
              <p:cNvPr id="20" name="object 20"/>
              <p:cNvSpPr/>
              <p:nvPr/>
            </p:nvSpPr>
            <p:spPr>
              <a:xfrm>
                <a:off x="7911682" y="3104339"/>
                <a:ext cx="515620" cy="499109"/>
              </a:xfrm>
              <a:custGeom>
                <a:avLst/>
                <a:gdLst/>
                <a:ahLst/>
                <a:cxnLst/>
                <a:rect l="l" t="t" r="r" b="b"/>
                <a:pathLst>
                  <a:path w="515620" h="499110">
                    <a:moveTo>
                      <a:pt x="268038" y="0"/>
                    </a:moveTo>
                    <a:lnTo>
                      <a:pt x="247413" y="0"/>
                    </a:lnTo>
                    <a:lnTo>
                      <a:pt x="238244" y="736"/>
                    </a:lnTo>
                    <a:lnTo>
                      <a:pt x="168826" y="15241"/>
                    </a:lnTo>
                    <a:lnTo>
                      <a:pt x="106418" y="47891"/>
                    </a:lnTo>
                    <a:lnTo>
                      <a:pt x="72221" y="76586"/>
                    </a:lnTo>
                    <a:lnTo>
                      <a:pt x="44391" y="109521"/>
                    </a:lnTo>
                    <a:lnTo>
                      <a:pt x="22943" y="146671"/>
                    </a:lnTo>
                    <a:lnTo>
                      <a:pt x="7891" y="188010"/>
                    </a:lnTo>
                    <a:lnTo>
                      <a:pt x="259" y="237172"/>
                    </a:lnTo>
                    <a:lnTo>
                      <a:pt x="221" y="237921"/>
                    </a:lnTo>
                    <a:lnTo>
                      <a:pt x="30" y="238658"/>
                    </a:lnTo>
                    <a:lnTo>
                      <a:pt x="5878" y="302728"/>
                    </a:lnTo>
                    <a:lnTo>
                      <a:pt x="30540" y="367043"/>
                    </a:lnTo>
                    <a:lnTo>
                      <a:pt x="79662" y="429335"/>
                    </a:lnTo>
                    <a:lnTo>
                      <a:pt x="113584" y="456010"/>
                    </a:lnTo>
                    <a:lnTo>
                      <a:pt x="151797" y="476578"/>
                    </a:lnTo>
                    <a:lnTo>
                      <a:pt x="194277" y="491020"/>
                    </a:lnTo>
                    <a:lnTo>
                      <a:pt x="232556" y="497569"/>
                    </a:lnTo>
                    <a:lnTo>
                      <a:pt x="246296" y="498475"/>
                    </a:lnTo>
                    <a:lnTo>
                      <a:pt x="247070" y="498652"/>
                    </a:lnTo>
                    <a:lnTo>
                      <a:pt x="247845" y="498754"/>
                    </a:lnTo>
                    <a:lnTo>
                      <a:pt x="267606" y="498754"/>
                    </a:lnTo>
                    <a:lnTo>
                      <a:pt x="309160" y="493741"/>
                    </a:lnTo>
                    <a:lnTo>
                      <a:pt x="369187" y="474136"/>
                    </a:lnTo>
                    <a:lnTo>
                      <a:pt x="428022" y="435914"/>
                    </a:lnTo>
                    <a:lnTo>
                      <a:pt x="272829" y="435914"/>
                    </a:lnTo>
                    <a:lnTo>
                      <a:pt x="227286" y="434158"/>
                    </a:lnTo>
                    <a:lnTo>
                      <a:pt x="184007" y="422498"/>
                    </a:lnTo>
                    <a:lnTo>
                      <a:pt x="145267" y="401535"/>
                    </a:lnTo>
                    <a:lnTo>
                      <a:pt x="190182" y="358089"/>
                    </a:lnTo>
                    <a:lnTo>
                      <a:pt x="100500" y="358089"/>
                    </a:lnTo>
                    <a:lnTo>
                      <a:pt x="77648" y="318250"/>
                    </a:lnTo>
                    <a:lnTo>
                      <a:pt x="65730" y="271868"/>
                    </a:lnTo>
                    <a:lnTo>
                      <a:pt x="65828" y="258940"/>
                    </a:lnTo>
                    <a:lnTo>
                      <a:pt x="82070" y="170746"/>
                    </a:lnTo>
                    <a:lnTo>
                      <a:pt x="114533" y="123647"/>
                    </a:lnTo>
                    <a:lnTo>
                      <a:pt x="152906" y="92006"/>
                    </a:lnTo>
                    <a:lnTo>
                      <a:pt x="196000" y="71932"/>
                    </a:lnTo>
                    <a:lnTo>
                      <a:pt x="241548" y="62920"/>
                    </a:lnTo>
                    <a:lnTo>
                      <a:pt x="427330" y="62920"/>
                    </a:lnTo>
                    <a:lnTo>
                      <a:pt x="407474" y="46487"/>
                    </a:lnTo>
                    <a:lnTo>
                      <a:pt x="368218" y="24410"/>
                    </a:lnTo>
                    <a:lnTo>
                      <a:pt x="323651" y="8369"/>
                    </a:lnTo>
                    <a:lnTo>
                      <a:pt x="283696" y="1232"/>
                    </a:lnTo>
                    <a:lnTo>
                      <a:pt x="269435" y="292"/>
                    </a:lnTo>
                    <a:lnTo>
                      <a:pt x="268737" y="114"/>
                    </a:lnTo>
                    <a:lnTo>
                      <a:pt x="268038" y="0"/>
                    </a:lnTo>
                    <a:close/>
                  </a:path>
                  <a:path w="515620" h="499110">
                    <a:moveTo>
                      <a:pt x="488686" y="140665"/>
                    </a:moveTo>
                    <a:lnTo>
                      <a:pt x="414952" y="140665"/>
                    </a:lnTo>
                    <a:lnTo>
                      <a:pt x="437976" y="180978"/>
                    </a:lnTo>
                    <a:lnTo>
                      <a:pt x="449908" y="228067"/>
                    </a:lnTo>
                    <a:lnTo>
                      <a:pt x="448861" y="278506"/>
                    </a:lnTo>
                    <a:lnTo>
                      <a:pt x="432952" y="328869"/>
                    </a:lnTo>
                    <a:lnTo>
                      <a:pt x="400296" y="375729"/>
                    </a:lnTo>
                    <a:lnTo>
                      <a:pt x="361609" y="407302"/>
                    </a:lnTo>
                    <a:lnTo>
                      <a:pt x="318362" y="427163"/>
                    </a:lnTo>
                    <a:lnTo>
                      <a:pt x="272829" y="435914"/>
                    </a:lnTo>
                    <a:lnTo>
                      <a:pt x="428022" y="435914"/>
                    </a:lnTo>
                    <a:lnTo>
                      <a:pt x="458640" y="405358"/>
                    </a:lnTo>
                    <a:lnTo>
                      <a:pt x="481617" y="372610"/>
                    </a:lnTo>
                    <a:lnTo>
                      <a:pt x="499455" y="335751"/>
                    </a:lnTo>
                    <a:lnTo>
                      <a:pt x="511703" y="292276"/>
                    </a:lnTo>
                    <a:lnTo>
                      <a:pt x="514761" y="266407"/>
                    </a:lnTo>
                    <a:lnTo>
                      <a:pt x="515269" y="260286"/>
                    </a:lnTo>
                    <a:lnTo>
                      <a:pt x="515421" y="259613"/>
                    </a:lnTo>
                    <a:lnTo>
                      <a:pt x="515317" y="237172"/>
                    </a:lnTo>
                    <a:lnTo>
                      <a:pt x="514774" y="230593"/>
                    </a:lnTo>
                    <a:lnTo>
                      <a:pt x="507311" y="186451"/>
                    </a:lnTo>
                    <a:lnTo>
                      <a:pt x="493374" y="148717"/>
                    </a:lnTo>
                    <a:lnTo>
                      <a:pt x="488686" y="140665"/>
                    </a:lnTo>
                    <a:close/>
                  </a:path>
                  <a:path w="515620" h="499110">
                    <a:moveTo>
                      <a:pt x="427330" y="62920"/>
                    </a:moveTo>
                    <a:lnTo>
                      <a:pt x="241548" y="62920"/>
                    </a:lnTo>
                    <a:lnTo>
                      <a:pt x="287278" y="64465"/>
                    </a:lnTo>
                    <a:lnTo>
                      <a:pt x="330922" y="76061"/>
                    </a:lnTo>
                    <a:lnTo>
                      <a:pt x="370210" y="97205"/>
                    </a:lnTo>
                    <a:lnTo>
                      <a:pt x="100500" y="358089"/>
                    </a:lnTo>
                    <a:lnTo>
                      <a:pt x="190182" y="358089"/>
                    </a:lnTo>
                    <a:lnTo>
                      <a:pt x="414952" y="140665"/>
                    </a:lnTo>
                    <a:lnTo>
                      <a:pt x="488686" y="140665"/>
                    </a:lnTo>
                    <a:lnTo>
                      <a:pt x="470053" y="108663"/>
                    </a:lnTo>
                    <a:lnTo>
                      <a:pt x="441419" y="74580"/>
                    </a:lnTo>
                    <a:lnTo>
                      <a:pt x="427330" y="62920"/>
                    </a:lnTo>
                    <a:close/>
                  </a:path>
                </a:pathLst>
              </a:custGeom>
              <a:solidFill>
                <a:srgbClr val="00AEEF"/>
              </a:solidFill>
            </p:spPr>
            <p:txBody>
              <a:bodyPr wrap="square" lIns="0" tIns="0" rIns="0" bIns="0" rtlCol="0"/>
              <a:lstStyle/>
              <a:p>
                <a:endParaRPr sz="1588"/>
              </a:p>
            </p:txBody>
          </p:sp>
        </p:grpSp>
        <p:grpSp>
          <p:nvGrpSpPr>
            <p:cNvPr id="21" name="object 21"/>
            <p:cNvGrpSpPr/>
            <p:nvPr/>
          </p:nvGrpSpPr>
          <p:grpSpPr>
            <a:xfrm>
              <a:off x="6369053" y="2461026"/>
              <a:ext cx="567139" cy="967727"/>
              <a:chOff x="7065861" y="2789162"/>
              <a:chExt cx="515620" cy="985519"/>
            </a:xfrm>
          </p:grpSpPr>
          <p:pic>
            <p:nvPicPr>
              <p:cNvPr id="22" name="object 22"/>
              <p:cNvPicPr/>
              <p:nvPr/>
            </p:nvPicPr>
            <p:blipFill>
              <a:blip r:embed="rId6" cstate="print"/>
              <a:stretch>
                <a:fillRect/>
              </a:stretch>
            </p:blipFill>
            <p:spPr>
              <a:xfrm>
                <a:off x="7134616" y="2789162"/>
                <a:ext cx="398229" cy="985185"/>
              </a:xfrm>
              <a:prstGeom prst="rect">
                <a:avLst/>
              </a:prstGeom>
            </p:spPr>
          </p:pic>
          <p:sp>
            <p:nvSpPr>
              <p:cNvPr id="23" name="object 23"/>
              <p:cNvSpPr/>
              <p:nvPr/>
            </p:nvSpPr>
            <p:spPr>
              <a:xfrm>
                <a:off x="7065861" y="3104339"/>
                <a:ext cx="515620" cy="499109"/>
              </a:xfrm>
              <a:custGeom>
                <a:avLst/>
                <a:gdLst/>
                <a:ahLst/>
                <a:cxnLst/>
                <a:rect l="l" t="t" r="r" b="b"/>
                <a:pathLst>
                  <a:path w="515620" h="499110">
                    <a:moveTo>
                      <a:pt x="268038" y="0"/>
                    </a:moveTo>
                    <a:lnTo>
                      <a:pt x="247413" y="0"/>
                    </a:lnTo>
                    <a:lnTo>
                      <a:pt x="238244" y="736"/>
                    </a:lnTo>
                    <a:lnTo>
                      <a:pt x="168826" y="15241"/>
                    </a:lnTo>
                    <a:lnTo>
                      <a:pt x="106418" y="47891"/>
                    </a:lnTo>
                    <a:lnTo>
                      <a:pt x="72221" y="76586"/>
                    </a:lnTo>
                    <a:lnTo>
                      <a:pt x="44391" y="109521"/>
                    </a:lnTo>
                    <a:lnTo>
                      <a:pt x="22943" y="146671"/>
                    </a:lnTo>
                    <a:lnTo>
                      <a:pt x="7891" y="188010"/>
                    </a:lnTo>
                    <a:lnTo>
                      <a:pt x="259" y="237172"/>
                    </a:lnTo>
                    <a:lnTo>
                      <a:pt x="221" y="237921"/>
                    </a:lnTo>
                    <a:lnTo>
                      <a:pt x="30" y="238658"/>
                    </a:lnTo>
                    <a:lnTo>
                      <a:pt x="5878" y="302728"/>
                    </a:lnTo>
                    <a:lnTo>
                      <a:pt x="30540" y="367043"/>
                    </a:lnTo>
                    <a:lnTo>
                      <a:pt x="79662" y="429335"/>
                    </a:lnTo>
                    <a:lnTo>
                      <a:pt x="113584" y="456010"/>
                    </a:lnTo>
                    <a:lnTo>
                      <a:pt x="151797" y="476578"/>
                    </a:lnTo>
                    <a:lnTo>
                      <a:pt x="194277" y="491020"/>
                    </a:lnTo>
                    <a:lnTo>
                      <a:pt x="232556" y="497569"/>
                    </a:lnTo>
                    <a:lnTo>
                      <a:pt x="246296" y="498475"/>
                    </a:lnTo>
                    <a:lnTo>
                      <a:pt x="247070" y="498652"/>
                    </a:lnTo>
                    <a:lnTo>
                      <a:pt x="247845" y="498754"/>
                    </a:lnTo>
                    <a:lnTo>
                      <a:pt x="267606" y="498754"/>
                    </a:lnTo>
                    <a:lnTo>
                      <a:pt x="309160" y="493741"/>
                    </a:lnTo>
                    <a:lnTo>
                      <a:pt x="369187" y="474136"/>
                    </a:lnTo>
                    <a:lnTo>
                      <a:pt x="428022" y="435914"/>
                    </a:lnTo>
                    <a:lnTo>
                      <a:pt x="272829" y="435914"/>
                    </a:lnTo>
                    <a:lnTo>
                      <a:pt x="227286" y="434158"/>
                    </a:lnTo>
                    <a:lnTo>
                      <a:pt x="184007" y="422498"/>
                    </a:lnTo>
                    <a:lnTo>
                      <a:pt x="145267" y="401535"/>
                    </a:lnTo>
                    <a:lnTo>
                      <a:pt x="190182" y="358089"/>
                    </a:lnTo>
                    <a:lnTo>
                      <a:pt x="100500" y="358089"/>
                    </a:lnTo>
                    <a:lnTo>
                      <a:pt x="77648" y="318250"/>
                    </a:lnTo>
                    <a:lnTo>
                      <a:pt x="65730" y="271868"/>
                    </a:lnTo>
                    <a:lnTo>
                      <a:pt x="65828" y="258940"/>
                    </a:lnTo>
                    <a:lnTo>
                      <a:pt x="82070" y="170746"/>
                    </a:lnTo>
                    <a:lnTo>
                      <a:pt x="114533" y="123647"/>
                    </a:lnTo>
                    <a:lnTo>
                      <a:pt x="152906" y="92006"/>
                    </a:lnTo>
                    <a:lnTo>
                      <a:pt x="196000" y="71932"/>
                    </a:lnTo>
                    <a:lnTo>
                      <a:pt x="241548" y="62920"/>
                    </a:lnTo>
                    <a:lnTo>
                      <a:pt x="427330" y="62920"/>
                    </a:lnTo>
                    <a:lnTo>
                      <a:pt x="407474" y="46487"/>
                    </a:lnTo>
                    <a:lnTo>
                      <a:pt x="368218" y="24410"/>
                    </a:lnTo>
                    <a:lnTo>
                      <a:pt x="323651" y="8369"/>
                    </a:lnTo>
                    <a:lnTo>
                      <a:pt x="283696" y="1232"/>
                    </a:lnTo>
                    <a:lnTo>
                      <a:pt x="269435" y="292"/>
                    </a:lnTo>
                    <a:lnTo>
                      <a:pt x="268737" y="114"/>
                    </a:lnTo>
                    <a:lnTo>
                      <a:pt x="268038" y="0"/>
                    </a:lnTo>
                    <a:close/>
                  </a:path>
                  <a:path w="515620" h="499110">
                    <a:moveTo>
                      <a:pt x="488686" y="140665"/>
                    </a:moveTo>
                    <a:lnTo>
                      <a:pt x="414952" y="140665"/>
                    </a:lnTo>
                    <a:lnTo>
                      <a:pt x="437976" y="180978"/>
                    </a:lnTo>
                    <a:lnTo>
                      <a:pt x="449908" y="228067"/>
                    </a:lnTo>
                    <a:lnTo>
                      <a:pt x="448861" y="278506"/>
                    </a:lnTo>
                    <a:lnTo>
                      <a:pt x="432952" y="328869"/>
                    </a:lnTo>
                    <a:lnTo>
                      <a:pt x="400296" y="375729"/>
                    </a:lnTo>
                    <a:lnTo>
                      <a:pt x="361609" y="407302"/>
                    </a:lnTo>
                    <a:lnTo>
                      <a:pt x="318362" y="427163"/>
                    </a:lnTo>
                    <a:lnTo>
                      <a:pt x="272829" y="435914"/>
                    </a:lnTo>
                    <a:lnTo>
                      <a:pt x="428022" y="435914"/>
                    </a:lnTo>
                    <a:lnTo>
                      <a:pt x="458640" y="405358"/>
                    </a:lnTo>
                    <a:lnTo>
                      <a:pt x="481617" y="372610"/>
                    </a:lnTo>
                    <a:lnTo>
                      <a:pt x="499455" y="335751"/>
                    </a:lnTo>
                    <a:lnTo>
                      <a:pt x="511703" y="292276"/>
                    </a:lnTo>
                    <a:lnTo>
                      <a:pt x="514761" y="266407"/>
                    </a:lnTo>
                    <a:lnTo>
                      <a:pt x="515269" y="260286"/>
                    </a:lnTo>
                    <a:lnTo>
                      <a:pt x="515421" y="259613"/>
                    </a:lnTo>
                    <a:lnTo>
                      <a:pt x="515317" y="237172"/>
                    </a:lnTo>
                    <a:lnTo>
                      <a:pt x="514774" y="230593"/>
                    </a:lnTo>
                    <a:lnTo>
                      <a:pt x="507311" y="186451"/>
                    </a:lnTo>
                    <a:lnTo>
                      <a:pt x="493374" y="148717"/>
                    </a:lnTo>
                    <a:lnTo>
                      <a:pt x="488686" y="140665"/>
                    </a:lnTo>
                    <a:close/>
                  </a:path>
                  <a:path w="515620" h="499110">
                    <a:moveTo>
                      <a:pt x="427330" y="62920"/>
                    </a:moveTo>
                    <a:lnTo>
                      <a:pt x="241548" y="62920"/>
                    </a:lnTo>
                    <a:lnTo>
                      <a:pt x="287278" y="64465"/>
                    </a:lnTo>
                    <a:lnTo>
                      <a:pt x="330922" y="76061"/>
                    </a:lnTo>
                    <a:lnTo>
                      <a:pt x="370210" y="97205"/>
                    </a:lnTo>
                    <a:lnTo>
                      <a:pt x="100500" y="358089"/>
                    </a:lnTo>
                    <a:lnTo>
                      <a:pt x="190182" y="358089"/>
                    </a:lnTo>
                    <a:lnTo>
                      <a:pt x="414952" y="140665"/>
                    </a:lnTo>
                    <a:lnTo>
                      <a:pt x="488686" y="140665"/>
                    </a:lnTo>
                    <a:lnTo>
                      <a:pt x="470053" y="108663"/>
                    </a:lnTo>
                    <a:lnTo>
                      <a:pt x="441419" y="74580"/>
                    </a:lnTo>
                    <a:lnTo>
                      <a:pt x="427330" y="62920"/>
                    </a:lnTo>
                    <a:close/>
                  </a:path>
                </a:pathLst>
              </a:custGeom>
              <a:solidFill>
                <a:srgbClr val="00AEEF"/>
              </a:solidFill>
            </p:spPr>
            <p:txBody>
              <a:bodyPr wrap="square" lIns="0" tIns="0" rIns="0" bIns="0" rtlCol="0"/>
              <a:lstStyle/>
              <a:p>
                <a:endParaRPr sz="1588"/>
              </a:p>
            </p:txBody>
          </p:sp>
        </p:grpSp>
      </p:grpSp>
      <p:pic>
        <p:nvPicPr>
          <p:cNvPr id="24" name="object 24"/>
          <p:cNvPicPr/>
          <p:nvPr/>
        </p:nvPicPr>
        <p:blipFill>
          <a:blip r:embed="rId7" cstate="print"/>
          <a:stretch>
            <a:fillRect/>
          </a:stretch>
        </p:blipFill>
        <p:spPr>
          <a:xfrm>
            <a:off x="722559" y="2135976"/>
            <a:ext cx="1391377" cy="3326733"/>
          </a:xfrm>
          <a:prstGeom prst="rect">
            <a:avLst/>
          </a:prstGeom>
        </p:spPr>
      </p:pic>
      <p:grpSp>
        <p:nvGrpSpPr>
          <p:cNvPr id="30" name="Group 29">
            <a:extLst>
              <a:ext uri="{FF2B5EF4-FFF2-40B4-BE49-F238E27FC236}">
                <a16:creationId xmlns:a16="http://schemas.microsoft.com/office/drawing/2014/main" id="{72AA6B00-1B27-26E1-B4CD-4DFFCF35F10E}"/>
              </a:ext>
            </a:extLst>
          </p:cNvPr>
          <p:cNvGrpSpPr/>
          <p:nvPr/>
        </p:nvGrpSpPr>
        <p:grpSpPr>
          <a:xfrm>
            <a:off x="6435589" y="3488805"/>
            <a:ext cx="1454185" cy="1200728"/>
            <a:chOff x="6374444" y="3557969"/>
            <a:chExt cx="1215105" cy="996863"/>
          </a:xfrm>
        </p:grpSpPr>
        <p:pic>
          <p:nvPicPr>
            <p:cNvPr id="25" name="object 25"/>
            <p:cNvPicPr/>
            <p:nvPr/>
          </p:nvPicPr>
          <p:blipFill>
            <a:blip r:embed="rId8" cstate="print"/>
            <a:stretch>
              <a:fillRect/>
            </a:stretch>
          </p:blipFill>
          <p:spPr>
            <a:xfrm>
              <a:off x="7290441" y="3839169"/>
              <a:ext cx="299108" cy="715663"/>
            </a:xfrm>
            <a:prstGeom prst="rect">
              <a:avLst/>
            </a:prstGeom>
          </p:spPr>
        </p:pic>
        <p:pic>
          <p:nvPicPr>
            <p:cNvPr id="26" name="object 26"/>
            <p:cNvPicPr/>
            <p:nvPr/>
          </p:nvPicPr>
          <p:blipFill>
            <a:blip r:embed="rId9" cstate="print"/>
            <a:stretch>
              <a:fillRect/>
            </a:stretch>
          </p:blipFill>
          <p:spPr>
            <a:xfrm>
              <a:off x="6374444" y="3557969"/>
              <a:ext cx="547732" cy="980727"/>
            </a:xfrm>
            <a:prstGeom prst="rect">
              <a:avLst/>
            </a:prstGeom>
          </p:spPr>
        </p:pic>
      </p:grpSp>
      <p:sp>
        <p:nvSpPr>
          <p:cNvPr id="27" name="object 27"/>
          <p:cNvSpPr txBox="1">
            <a:spLocks noGrp="1"/>
          </p:cNvSpPr>
          <p:nvPr>
            <p:ph type="ftr" sz="quarter" idx="5"/>
          </p:nvPr>
        </p:nvSpPr>
        <p:spPr>
          <a:xfrm>
            <a:off x="8868850" y="7294421"/>
            <a:ext cx="590550" cy="240665"/>
          </a:xfrm>
          <a:prstGeom prst="rect">
            <a:avLst/>
          </a:prstGeom>
        </p:spPr>
        <p:txBody>
          <a:bodyPr vert="horz" wrap="square" lIns="0" tIns="0" rIns="0" bIns="0" rtlCol="0">
            <a:spAutoFit/>
          </a:bodyPr>
          <a:lstStyle>
            <a:defPPr>
              <a:defRPr kern="0"/>
            </a:defPPr>
            <a:lvl1pPr>
              <a:defRPr sz="600" b="0" i="0">
                <a:solidFill>
                  <a:schemeClr val="tx1"/>
                </a:solidFill>
                <a:latin typeface="Microsoft Sans Serif"/>
                <a:cs typeface="Microsoft Sans Serif"/>
              </a:defRPr>
            </a:lvl1pPr>
          </a:lstStyle>
          <a:p>
            <a:pPr marL="12700">
              <a:spcBef>
                <a:spcPts val="60"/>
              </a:spcBef>
            </a:pPr>
            <a:r>
              <a:rPr lang="en-US" spc="-20"/>
              <a:t>Special</a:t>
            </a:r>
            <a:r>
              <a:rPr lang="en-US" spc="-5"/>
              <a:t> </a:t>
            </a:r>
            <a:r>
              <a:rPr lang="en-US" spc="-10"/>
              <a:t>Olympics</a:t>
            </a:r>
          </a:p>
          <a:p>
            <a:pPr marL="201295"/>
            <a:r>
              <a:rPr lang="en-US" spc="-40"/>
              <a:t>FIT</a:t>
            </a:r>
            <a:r>
              <a:rPr lang="en-US" spc="-25"/>
              <a:t> </a:t>
            </a:r>
            <a:r>
              <a:rPr lang="en-US"/>
              <a:t>5</a:t>
            </a:r>
            <a:r>
              <a:rPr lang="en-US" spc="-20"/>
              <a:t> Guide</a:t>
            </a:r>
            <a:endParaRPr spc="-18" dirty="0"/>
          </a:p>
        </p:txBody>
      </p:sp>
      <p:sp>
        <p:nvSpPr>
          <p:cNvPr id="28" name="object 28"/>
          <p:cNvSpPr txBox="1">
            <a:spLocks noGrp="1"/>
          </p:cNvSpPr>
          <p:nvPr>
            <p:ph type="sldNum" sz="quarter" idx="7"/>
          </p:nvPr>
        </p:nvSpPr>
        <p:spPr>
          <a:xfrm>
            <a:off x="9503409" y="7349995"/>
            <a:ext cx="196215" cy="168275"/>
          </a:xfrm>
          <a:prstGeom prst="rect">
            <a:avLst/>
          </a:prstGeom>
        </p:spPr>
        <p:txBody>
          <a:bodyPr vert="horz" wrap="square" lIns="0" tIns="0" rIns="0" bIns="0" rtlCol="0">
            <a:spAutoFit/>
          </a:bodyPr>
          <a:lstStyle>
            <a:defPPr>
              <a:defRPr kern="0"/>
            </a:defPPr>
            <a:lvl1pPr>
              <a:defRPr sz="1000" b="1" i="0">
                <a:solidFill>
                  <a:schemeClr val="tx1"/>
                </a:solidFill>
                <a:latin typeface="Arial"/>
                <a:cs typeface="Arial"/>
              </a:defRPr>
            </a:lvl1pPr>
          </a:lstStyle>
          <a:p>
            <a:pPr marL="38100">
              <a:spcBef>
                <a:spcPts val="30"/>
              </a:spcBef>
            </a:pPr>
            <a:fld id="{81D60167-4931-47E6-BA6A-407CBD079E47}" type="slidenum">
              <a:rPr lang="en-US" spc="-25" smtClean="0"/>
              <a:pPr marL="38100">
                <a:spcBef>
                  <a:spcPts val="30"/>
                </a:spcBef>
              </a:pPr>
              <a:t>6</a:t>
            </a:fld>
            <a:endParaRPr spc="-2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70509-6F61-B75B-36EF-D388127900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A66F217-F37A-6232-C69E-3ABEA81F749E}"/>
              </a:ext>
            </a:extLst>
          </p:cNvPr>
          <p:cNvSpPr>
            <a:spLocks noGrp="1"/>
          </p:cNvSpPr>
          <p:nvPr>
            <p:ph idx="1"/>
          </p:nvPr>
        </p:nvSpPr>
        <p:spPr/>
        <p:txBody>
          <a:bodyPr/>
          <a:lstStyle/>
          <a:p>
            <a:endParaRPr lang="en-US"/>
          </a:p>
        </p:txBody>
      </p:sp>
      <p:pic>
        <p:nvPicPr>
          <p:cNvPr id="4" name="Picture 2" descr="Whole grain products">
            <a:extLst>
              <a:ext uri="{FF2B5EF4-FFF2-40B4-BE49-F238E27FC236}">
                <a16:creationId xmlns:a16="http://schemas.microsoft.com/office/drawing/2014/main" id="{D41415B8-E63B-EE9C-C800-5B8B4F0CB5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380" r="15098" b="1"/>
          <a:stretch/>
        </p:blipFill>
        <p:spPr bwMode="auto">
          <a:xfrm>
            <a:off x="2991625" y="10"/>
            <a:ext cx="6120019" cy="68758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0E0CFD5-B071-D40A-5B2E-1D398F98F7E9}"/>
              </a:ext>
            </a:extLst>
          </p:cNvPr>
          <p:cNvPicPr>
            <a:picLocks noChangeAspect="1"/>
          </p:cNvPicPr>
          <p:nvPr/>
        </p:nvPicPr>
        <p:blipFill>
          <a:blip r:embed="rId4"/>
          <a:stretch>
            <a:fillRect/>
          </a:stretch>
        </p:blipFill>
        <p:spPr>
          <a:xfrm>
            <a:off x="0" y="17819"/>
            <a:ext cx="2986999" cy="6858000"/>
          </a:xfrm>
          <a:prstGeom prst="rect">
            <a:avLst/>
          </a:prstGeom>
        </p:spPr>
      </p:pic>
    </p:spTree>
    <p:extLst>
      <p:ext uri="{BB962C8B-B14F-4D97-AF65-F5344CB8AC3E}">
        <p14:creationId xmlns:p14="http://schemas.microsoft.com/office/powerpoint/2010/main" val="3915097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C6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6FC4086-31EA-27FD-B77D-973B121B5300}"/>
              </a:ext>
            </a:extLst>
          </p:cNvPr>
          <p:cNvSpPr>
            <a:spLocks noGrp="1"/>
          </p:cNvSpPr>
          <p:nvPr>
            <p:ph type="title"/>
          </p:nvPr>
        </p:nvSpPr>
        <p:spPr>
          <a:xfrm>
            <a:off x="6820122" y="618681"/>
            <a:ext cx="1960404" cy="4794567"/>
          </a:xfrm>
        </p:spPr>
        <p:txBody>
          <a:bodyPr vert="horz" lIns="91440" tIns="45720" rIns="91440" bIns="45720" rtlCol="0" anchor="ctr">
            <a:normAutofit/>
          </a:bodyPr>
          <a:lstStyle/>
          <a:p>
            <a:r>
              <a:rPr lang="en-US" sz="3100">
                <a:solidFill>
                  <a:srgbClr val="FFFFFF"/>
                </a:solidFill>
              </a:rPr>
              <a:t>Why do we need </a:t>
            </a:r>
            <a:br>
              <a:rPr lang="en-US" sz="3100">
                <a:solidFill>
                  <a:srgbClr val="FFFFFF"/>
                </a:solidFill>
              </a:rPr>
            </a:br>
            <a:r>
              <a:rPr lang="en-US" sz="3100">
                <a:solidFill>
                  <a:srgbClr val="FFFFFF"/>
                </a:solidFill>
              </a:rPr>
              <a:t>healthy meat, fish, eggs and beans?</a:t>
            </a:r>
          </a:p>
        </p:txBody>
      </p:sp>
      <p:sp>
        <p:nvSpPr>
          <p:cNvPr id="1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D36DCC74-9EDF-114A-6838-1F83E0E4530B}"/>
              </a:ext>
            </a:extLst>
          </p:cNvPr>
          <p:cNvPicPr>
            <a:picLocks noGrp="1" noChangeAspect="1"/>
          </p:cNvPicPr>
          <p:nvPr>
            <p:ph idx="1"/>
          </p:nvPr>
        </p:nvPicPr>
        <p:blipFill rotWithShape="1">
          <a:blip r:embed="rId3"/>
          <a:srcRect l="1178" r="11952" b="1"/>
          <a:stretch/>
        </p:blipFill>
        <p:spPr>
          <a:xfrm>
            <a:off x="732188" y="942538"/>
            <a:ext cx="5372416" cy="4808332"/>
          </a:xfrm>
          <a:prstGeom prst="rect">
            <a:avLst/>
          </a:prstGeom>
          <a:effectLst/>
        </p:spPr>
      </p:pic>
    </p:spTree>
    <p:extLst>
      <p:ext uri="{BB962C8B-B14F-4D97-AF65-F5344CB8AC3E}">
        <p14:creationId xmlns:p14="http://schemas.microsoft.com/office/powerpoint/2010/main" val="51958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ssorted vegetables and fruits">
            <a:extLst>
              <a:ext uri="{FF2B5EF4-FFF2-40B4-BE49-F238E27FC236}">
                <a16:creationId xmlns:a16="http://schemas.microsoft.com/office/drawing/2014/main" id="{D303224D-AE54-1FFD-87EE-D47FF196F3D5}"/>
              </a:ext>
            </a:extLst>
          </p:cNvPr>
          <p:cNvPicPr>
            <a:picLocks noChangeAspect="1"/>
          </p:cNvPicPr>
          <p:nvPr/>
        </p:nvPicPr>
        <p:blipFill rotWithShape="1">
          <a:blip r:embed="rId3"/>
          <a:srcRect l="14473" t="9091" r="4619"/>
          <a:stretch/>
        </p:blipFill>
        <p:spPr>
          <a:xfrm>
            <a:off x="20" y="10"/>
            <a:ext cx="9143980" cy="6857990"/>
          </a:xfrm>
          <a:prstGeom prst="rect">
            <a:avLst/>
          </a:prstGeom>
        </p:spPr>
      </p:pic>
      <p:sp>
        <p:nvSpPr>
          <p:cNvPr id="18" name="Rectangle 1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65791D-DCD2-948C-AE51-64F071083E85}"/>
              </a:ext>
            </a:extLst>
          </p:cNvPr>
          <p:cNvSpPr>
            <a:spLocks noGrp="1"/>
          </p:cNvSpPr>
          <p:nvPr>
            <p:ph type="title"/>
          </p:nvPr>
        </p:nvSpPr>
        <p:spPr>
          <a:xfrm>
            <a:off x="303414" y="3091928"/>
            <a:ext cx="6808922" cy="2387600"/>
          </a:xfrm>
        </p:spPr>
        <p:txBody>
          <a:bodyPr vert="horz" lIns="91440" tIns="45720" rIns="91440" bIns="45720" rtlCol="0" anchor="b">
            <a:normAutofit/>
          </a:bodyPr>
          <a:lstStyle/>
          <a:p>
            <a:r>
              <a:rPr lang="en-US" sz="5700"/>
              <a:t>What are some of your favorite fruits?</a:t>
            </a:r>
          </a:p>
        </p:txBody>
      </p:sp>
      <p:sp>
        <p:nvSpPr>
          <p:cNvPr id="20" name="Rectangle: Rounded Corners 1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562122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5872</TotalTime>
  <Words>2410</Words>
  <Application>Microsoft Office PowerPoint</Application>
  <PresentationFormat>On-screen Show (4:3)</PresentationFormat>
  <Paragraphs>257</Paragraphs>
  <Slides>23</Slides>
  <Notes>22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23</vt:i4>
      </vt:variant>
    </vt:vector>
  </HeadingPairs>
  <TitlesOfParts>
    <vt:vector size="38" baseType="lpstr">
      <vt:lpstr>Aptos</vt:lpstr>
      <vt:lpstr>Arial</vt:lpstr>
      <vt:lpstr>bhfbold</vt:lpstr>
      <vt:lpstr>Calibri</vt:lpstr>
      <vt:lpstr>Calibri Light</vt:lpstr>
      <vt:lpstr>Georgia</vt:lpstr>
      <vt:lpstr>Microsoft Sans Serif</vt:lpstr>
      <vt:lpstr>nerislight</vt:lpstr>
      <vt:lpstr>Open Sans</vt:lpstr>
      <vt:lpstr>Poppins</vt:lpstr>
      <vt:lpstr>Proxima Nova</vt:lpstr>
      <vt:lpstr>Roboto</vt:lpstr>
      <vt:lpstr>Rubik</vt:lpstr>
      <vt:lpstr>Trebuchet</vt:lpstr>
      <vt:lpstr>Office Theme</vt:lpstr>
      <vt:lpstr>Outline</vt:lpstr>
      <vt:lpstr>Food Nutrition and Hydration for Athletes</vt:lpstr>
      <vt:lpstr>PowerPoint Presentation</vt:lpstr>
      <vt:lpstr>MyPlate works for all cultures.  You just pick your healthy foods by groups shown in the circle.  </vt:lpstr>
      <vt:lpstr>MyPlate with  healthy foods. Make half the food you eat fruit and vegetables</vt:lpstr>
      <vt:lpstr>Healthy Beverage Choices</vt:lpstr>
      <vt:lpstr>PowerPoint Presentation</vt:lpstr>
      <vt:lpstr>Why do we need  healthy meat, fish, eggs and beans?</vt:lpstr>
      <vt:lpstr>What are some of your favorite fruits?</vt:lpstr>
      <vt:lpstr>What are the healthiest vegetables?</vt:lpstr>
      <vt:lpstr>Ways to know if a packaged food is healthy.</vt:lpstr>
      <vt:lpstr>Foods and drinks that strengthen your bones</vt:lpstr>
      <vt:lpstr>Nutrition for healthy blood pressure</vt:lpstr>
      <vt:lpstr>Nutrition for healthy weight and smaller waist size </vt:lpstr>
      <vt:lpstr>Perfect Portions</vt:lpstr>
      <vt:lpstr>Foods that strengthen your bones and teeth.  </vt:lpstr>
      <vt:lpstr>Hydration and Your Health</vt:lpstr>
      <vt:lpstr>Healthy beverages</vt:lpstr>
      <vt:lpstr>PowerPoint Presentation</vt:lpstr>
      <vt:lpstr>PowerPoint Presentation</vt:lpstr>
      <vt:lpstr>PowerPoint Presentation</vt:lpstr>
      <vt:lpstr>Thanks for your interest in healthy nutrition and hydration. </vt:lpstr>
      <vt:lpstr>  Acknowledgement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Pittaway</dc:creator>
  <cp:lastModifiedBy>Faith Chabedi</cp:lastModifiedBy>
  <cp:revision>15</cp:revision>
  <dcterms:created xsi:type="dcterms:W3CDTF">2022-08-18T15:40:22Z</dcterms:created>
  <dcterms:modified xsi:type="dcterms:W3CDTF">2024-10-16T08:30:55Z</dcterms:modified>
</cp:coreProperties>
</file>