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4"/>
  </p:notesMasterIdLst>
  <p:handoutMasterIdLst>
    <p:handoutMasterId r:id="rId15"/>
  </p:handoutMasterIdLst>
  <p:sldIdLst>
    <p:sldId id="277" r:id="rId3"/>
    <p:sldId id="273" r:id="rId4"/>
    <p:sldId id="275" r:id="rId5"/>
    <p:sldId id="814" r:id="rId6"/>
    <p:sldId id="268" r:id="rId7"/>
    <p:sldId id="269" r:id="rId8"/>
    <p:sldId id="270" r:id="rId9"/>
    <p:sldId id="271" r:id="rId10"/>
    <p:sldId id="272" r:id="rId11"/>
    <p:sldId id="276" r:id="rId12"/>
    <p:sldId id="382" r:id="rId13"/>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C0CBC-0145-4CC5-BF88-456B0A09C3D5}" v="1" dt="2024-10-16T08:31:41.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870" autoAdjust="0"/>
  </p:normalViewPr>
  <p:slideViewPr>
    <p:cSldViewPr snapToGrid="0">
      <p:cViewPr varScale="1">
        <p:scale>
          <a:sx n="48" d="100"/>
          <a:sy n="48" d="100"/>
        </p:scale>
        <p:origin x="21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Chabedi" userId="2142cf2e-8ca9-46d9-9615-2430e226769d" providerId="ADAL" clId="{0F1C0CBC-0145-4CC5-BF88-456B0A09C3D5}"/>
    <pc:docChg chg="addSld modSld">
      <pc:chgData name="Faith Chabedi" userId="2142cf2e-8ca9-46d9-9615-2430e226769d" providerId="ADAL" clId="{0F1C0CBC-0145-4CC5-BF88-456B0A09C3D5}" dt="2024-10-16T08:31:41.671" v="0"/>
      <pc:docMkLst>
        <pc:docMk/>
      </pc:docMkLst>
      <pc:sldChg chg="add">
        <pc:chgData name="Faith Chabedi" userId="2142cf2e-8ca9-46d9-9615-2430e226769d" providerId="ADAL" clId="{0F1C0CBC-0145-4CC5-BF88-456B0A09C3D5}" dt="2024-10-16T08:31:41.671" v="0"/>
        <pc:sldMkLst>
          <pc:docMk/>
          <pc:sldMk cId="2682846740" sldId="3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BFE38820-1F24-4950-842B-704AAD01C771}" type="datetimeFigureOut">
              <a:rPr lang="en-US" smtClean="0"/>
              <a:t>12/12/2024</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6ABA8D1C-4472-45DB-8688-D0BBBA5B48C0}" type="slidenum">
              <a:rPr lang="en-US" smtClean="0"/>
              <a:t>‹#›</a:t>
            </a:fld>
            <a:endParaRPr lang="en-US"/>
          </a:p>
        </p:txBody>
      </p:sp>
    </p:spTree>
    <p:extLst>
      <p:ext uri="{BB962C8B-B14F-4D97-AF65-F5344CB8AC3E}">
        <p14:creationId xmlns:p14="http://schemas.microsoft.com/office/powerpoint/2010/main" val="32106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52175F97-D6F6-4B34-99B1-3B280C60D1B7}" type="datetimeFigureOut">
              <a:rPr lang="en-US" smtClean="0"/>
              <a:t>12/12/2024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801BCF36-F45F-49D2-B33A-1DA39A2AD660}" type="slidenum">
              <a:rPr lang="en-US" smtClean="0"/>
              <a:t>‹#›</a:t>
            </a:fld>
            <a:endParaRPr lang="en-US"/>
          </a:p>
        </p:txBody>
      </p:sp>
    </p:spTree>
    <p:extLst>
      <p:ext uri="{BB962C8B-B14F-4D97-AF65-F5344CB8AC3E}">
        <p14:creationId xmlns:p14="http://schemas.microsoft.com/office/powerpoint/2010/main" val="237010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8316-FB35-4AC8-984C-370EF0F37A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79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Watch TED Talk: </a:t>
            </a:r>
          </a:p>
          <a:p>
            <a:r>
              <a:rPr lang="en-US" dirty="0"/>
              <a:t>https://www.ted.com/talks/atul_gawande_want_to_get_great_at_something_get_a_coach#t-987779 </a:t>
            </a:r>
          </a:p>
        </p:txBody>
      </p:sp>
      <p:sp>
        <p:nvSpPr>
          <p:cNvPr id="4" name="Slide Number Placeholder 3"/>
          <p:cNvSpPr>
            <a:spLocks noGrp="1"/>
          </p:cNvSpPr>
          <p:nvPr>
            <p:ph type="sldNum" sz="quarter" idx="10"/>
          </p:nvPr>
        </p:nvSpPr>
        <p:spPr/>
        <p:txBody>
          <a:bodyPr/>
          <a:lstStyle/>
          <a:p>
            <a:fld id="{801BCF36-F45F-49D2-B33A-1DA39A2AD660}" type="slidenum">
              <a:rPr lang="en-US" smtClean="0"/>
              <a:t>2</a:t>
            </a:fld>
            <a:endParaRPr lang="en-US"/>
          </a:p>
        </p:txBody>
      </p:sp>
    </p:spTree>
    <p:extLst>
      <p:ext uri="{BB962C8B-B14F-4D97-AF65-F5344CB8AC3E}">
        <p14:creationId xmlns:p14="http://schemas.microsoft.com/office/powerpoint/2010/main" val="231571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2C478-9C36-E84D-9533-9455471AD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13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188895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52159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62922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CEA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Tree>
    <p:extLst>
      <p:ext uri="{BB962C8B-B14F-4D97-AF65-F5344CB8AC3E}">
        <p14:creationId xmlns:p14="http://schemas.microsoft.com/office/powerpoint/2010/main" val="254261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421752-013A-F846-A224-C050C598DA3C}"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683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343426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837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21752-013A-F846-A224-C050C598DA3C}"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279981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21752-013A-F846-A224-C050C598DA3C}"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3468266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21752-013A-F846-A224-C050C598DA3C}"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280206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1615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9466-4207-430D-97EC-CB7D62D2901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359534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01818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4341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2522556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22094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CEA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6"/>
          </a:p>
        </p:txBody>
      </p:sp>
    </p:spTree>
    <p:extLst>
      <p:ext uri="{BB962C8B-B14F-4D97-AF65-F5344CB8AC3E}">
        <p14:creationId xmlns:p14="http://schemas.microsoft.com/office/powerpoint/2010/main" val="24524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689466-4207-430D-97EC-CB7D62D2901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416752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689466-4207-430D-97EC-CB7D62D29015}"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104373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689466-4207-430D-97EC-CB7D62D29015}"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390506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689466-4207-430D-97EC-CB7D62D29015}"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281426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9466-4207-430D-97EC-CB7D62D29015}"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176542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89466-4207-430D-97EC-CB7D62D29015}"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89377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89466-4207-430D-97EC-CB7D62D29015}"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33B3A-29E1-4774-8F02-763244D64D33}" type="slidenum">
              <a:rPr lang="en-US" smtClean="0"/>
              <a:t>‹#›</a:t>
            </a:fld>
            <a:endParaRPr lang="en-US"/>
          </a:p>
        </p:txBody>
      </p:sp>
    </p:spTree>
    <p:extLst>
      <p:ext uri="{BB962C8B-B14F-4D97-AF65-F5344CB8AC3E}">
        <p14:creationId xmlns:p14="http://schemas.microsoft.com/office/powerpoint/2010/main" val="247032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9466-4207-430D-97EC-CB7D62D29015}" type="datetimeFigureOut">
              <a:rPr lang="en-US" smtClean="0"/>
              <a:t>12/12/2024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33B3A-29E1-4774-8F02-763244D64D33}" type="slidenum">
              <a:rPr lang="en-US" smtClean="0"/>
              <a:t>‹#›</a:t>
            </a:fld>
            <a:endParaRPr lang="en-US"/>
          </a:p>
        </p:txBody>
      </p:sp>
    </p:spTree>
    <p:extLst>
      <p:ext uri="{BB962C8B-B14F-4D97-AF65-F5344CB8AC3E}">
        <p14:creationId xmlns:p14="http://schemas.microsoft.com/office/powerpoint/2010/main" val="2738572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12/12/2024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2405842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7622" y="1977057"/>
            <a:ext cx="5829300" cy="1790700"/>
          </a:xfrm>
        </p:spPr>
        <p:txBody>
          <a:bodyPr>
            <a:normAutofit fontScale="90000"/>
          </a:bodyPr>
          <a:lstStyle/>
          <a:p>
            <a:pPr algn="l"/>
            <a:r>
              <a:rPr lang="en-US" b="1" dirty="0">
                <a:solidFill>
                  <a:schemeClr val="bg1"/>
                </a:solidFill>
                <a:latin typeface="Ubuntu"/>
              </a:rPr>
              <a:t>Philosophy of Mentorship</a:t>
            </a:r>
            <a:br>
              <a:rPr lang="en-US" dirty="0">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Next steps</a:t>
            </a:r>
          </a:p>
        </p:txBody>
      </p:sp>
      <p:sp>
        <p:nvSpPr>
          <p:cNvPr id="3" name="Content Placeholder 2"/>
          <p:cNvSpPr>
            <a:spLocks noGrp="1"/>
          </p:cNvSpPr>
          <p:nvPr>
            <p:ph idx="1"/>
          </p:nvPr>
        </p:nvSpPr>
        <p:spPr/>
        <p:txBody>
          <a:bodyPr>
            <a:normAutofit/>
          </a:bodyPr>
          <a:lstStyle/>
          <a:p>
            <a:r>
              <a:rPr lang="en-US" sz="3300" dirty="0">
                <a:latin typeface="Ubuntu" panose="020B0504030602030204" pitchFamily="34" charset="0"/>
              </a:rPr>
              <a:t>Use the worksheet with your mentor/mentee </a:t>
            </a:r>
          </a:p>
          <a:p>
            <a:r>
              <a:rPr lang="en-US" sz="3300" dirty="0">
                <a:latin typeface="Ubuntu" panose="020B0504030602030204" pitchFamily="34" charset="0"/>
              </a:rPr>
              <a:t>Take action and MEET GOALs</a:t>
            </a:r>
          </a:p>
          <a:p>
            <a:r>
              <a:rPr lang="en-US" sz="3300" dirty="0">
                <a:latin typeface="Ubuntu" panose="020B0504030602030204" pitchFamily="34" charset="0"/>
              </a:rPr>
              <a:t>Change the World! !</a:t>
            </a:r>
          </a:p>
        </p:txBody>
      </p:sp>
      <p:sp>
        <p:nvSpPr>
          <p:cNvPr id="4" name="Rectangle 3"/>
          <p:cNvSpPr/>
          <p:nvPr/>
        </p:nvSpPr>
        <p:spPr>
          <a:xfrm>
            <a:off x="628650" y="4437910"/>
            <a:ext cx="7420476" cy="923330"/>
          </a:xfrm>
          <a:prstGeom prst="rect">
            <a:avLst/>
          </a:prstGeom>
        </p:spPr>
        <p:txBody>
          <a:bodyPr wrap="square">
            <a:spAutoFit/>
          </a:bodyPr>
          <a:lstStyle/>
          <a:p>
            <a:r>
              <a:rPr lang="en-US" sz="2700" dirty="0"/>
              <a:t> “A mentor is someone who allows you to see the hope inside yourself.”</a:t>
            </a:r>
          </a:p>
        </p:txBody>
      </p:sp>
    </p:spTree>
    <p:extLst>
      <p:ext uri="{BB962C8B-B14F-4D97-AF65-F5344CB8AC3E}">
        <p14:creationId xmlns:p14="http://schemas.microsoft.com/office/powerpoint/2010/main" val="244976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56B8-1FAB-2033-BD4D-8EBCEA48B1C5}"/>
              </a:ext>
            </a:extLst>
          </p:cNvPr>
          <p:cNvSpPr>
            <a:spLocks noGrp="1"/>
          </p:cNvSpPr>
          <p:nvPr>
            <p:ph type="title"/>
          </p:nvPr>
        </p:nvSpPr>
        <p:spPr/>
        <p:txBody>
          <a:bodyPr>
            <a:normAutofit fontScale="90000"/>
          </a:bodyPr>
          <a:lstStyle/>
          <a:p>
            <a:br>
              <a:rPr lang="en-US" dirty="0"/>
            </a:br>
            <a:br>
              <a:rPr lang="en-US" dirty="0"/>
            </a:br>
            <a:r>
              <a:rPr lang="en-US" dirty="0"/>
              <a:t>Acknowledgement </a:t>
            </a:r>
            <a:br>
              <a:rPr lang="en-US" dirty="0"/>
            </a:br>
            <a:br>
              <a:rPr lang="en-US" dirty="0"/>
            </a:br>
            <a:endParaRPr lang="en-US" dirty="0"/>
          </a:p>
        </p:txBody>
      </p:sp>
      <p:sp>
        <p:nvSpPr>
          <p:cNvPr id="3" name="Content Placeholder 2">
            <a:extLst>
              <a:ext uri="{FF2B5EF4-FFF2-40B4-BE49-F238E27FC236}">
                <a16:creationId xmlns:a16="http://schemas.microsoft.com/office/drawing/2014/main" id="{C9022C51-E43C-3756-77FA-CE808B810BD0}"/>
              </a:ext>
            </a:extLst>
          </p:cNvPr>
          <p:cNvSpPr>
            <a:spLocks noGrp="1"/>
          </p:cNvSpPr>
          <p:nvPr>
            <p:ph idx="1"/>
          </p:nvPr>
        </p:nvSpPr>
        <p:spPr/>
        <p:txBody>
          <a:bodyPr>
            <a:normAutofit/>
          </a:bodyPr>
          <a:lstStyle/>
          <a:p>
            <a:pPr marL="0" indent="0">
              <a:lnSpc>
                <a:spcPct val="107000"/>
              </a:lnSpc>
              <a:spcBef>
                <a:spcPts val="0"/>
              </a:spcBef>
              <a:spcAft>
                <a:spcPts val="8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This document was developed with funding from many sources, including in the United States by Grant Number NU27DD000021 from the Centers for Disease Control and Prevention (CDC) of the U.S. Department of Health and Human Services (HHS), with $18.1 M (64%) financed with U.S. Federal funds and $10.2 M (36%) supported by non-federal sources. </a:t>
            </a:r>
          </a:p>
          <a:p>
            <a:pPr marL="0" indent="0">
              <a:lnSpc>
                <a:spcPct val="107000"/>
              </a:lnSpc>
              <a:spcBef>
                <a:spcPts val="0"/>
              </a:spcBef>
              <a:spcAft>
                <a:spcPts val="8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The contents of this document are solely the responsibility of the authors and do not necessarily represent the official views of the Centers for Disease Control and Prevention or the US Department of Health and Human Services.</a:t>
            </a:r>
            <a:r>
              <a:rPr lang="en-US" sz="2000" kern="100" dirty="0">
                <a:latin typeface="Arial" panose="020B0604020202020204" pitchFamily="34" charset="0"/>
                <a:ea typeface="Aptos" panose="020B0004020202020204" pitchFamily="34" charset="0"/>
                <a:cs typeface="Times New Roman" panose="02020603050405020304" pitchFamily="18" charset="0"/>
              </a:rPr>
              <a:t> </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284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0979"/>
            <a:ext cx="9144000" cy="994172"/>
          </a:xfrm>
        </p:spPr>
        <p:txBody>
          <a:bodyPr/>
          <a:lstStyle/>
          <a:p>
            <a:pPr algn="ctr"/>
            <a:r>
              <a:rPr lang="en-US" b="1" dirty="0"/>
              <a:t>What does mentorship mean to you? </a:t>
            </a:r>
          </a:p>
        </p:txBody>
      </p:sp>
    </p:spTree>
    <p:extLst>
      <p:ext uri="{BB962C8B-B14F-4D97-AF65-F5344CB8AC3E}">
        <p14:creationId xmlns:p14="http://schemas.microsoft.com/office/powerpoint/2010/main" val="104487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93" y="1540669"/>
            <a:ext cx="7886700" cy="3263504"/>
          </a:xfrm>
        </p:spPr>
        <p:txBody>
          <a:bodyPr>
            <a:normAutofit fontScale="77500" lnSpcReduction="20000"/>
          </a:bodyPr>
          <a:lstStyle/>
          <a:p>
            <a:r>
              <a:rPr lang="en-US" sz="3000" dirty="0">
                <a:latin typeface="Ubuntu" panose="020B0504030602030204" pitchFamily="34" charset="0"/>
              </a:rPr>
              <a:t>Mentorship is a process where you help someone develop</a:t>
            </a:r>
          </a:p>
          <a:p>
            <a:r>
              <a:rPr lang="en-US" sz="3000" dirty="0">
                <a:latin typeface="Ubuntu" panose="020B0504030602030204" pitchFamily="34" charset="0"/>
              </a:rPr>
              <a:t>In a formal mentorship, you set goals </a:t>
            </a:r>
          </a:p>
          <a:p>
            <a:r>
              <a:rPr lang="en-US" sz="3000" dirty="0">
                <a:latin typeface="Ubuntu" panose="020B0504030602030204" pitchFamily="34" charset="0"/>
              </a:rPr>
              <a:t>“External eyes and ears helping build you up”</a:t>
            </a:r>
          </a:p>
          <a:p>
            <a:r>
              <a:rPr lang="en-US" sz="3000" dirty="0">
                <a:latin typeface="Ubuntu" panose="020B0504030602030204" pitchFamily="34" charset="0"/>
              </a:rPr>
              <a:t>Mentorship is a form of coaching</a:t>
            </a:r>
          </a:p>
          <a:p>
            <a:endParaRPr lang="en-US" sz="3000" dirty="0">
              <a:latin typeface="Ubuntu" panose="020B0504030602030204" pitchFamily="34" charset="0"/>
            </a:endParaRPr>
          </a:p>
          <a:p>
            <a:r>
              <a:rPr lang="en-US" sz="3000" dirty="0">
                <a:latin typeface="Ubuntu" panose="020B0504030602030204" pitchFamily="34" charset="0"/>
              </a:rPr>
              <a:t>One of the greatest values of mentors is the ability to see ahead what others cannot see and to help them navigate a course to their destination.” — John C. Maxwell</a:t>
            </a:r>
          </a:p>
          <a:p>
            <a:endParaRPr lang="en-US" dirty="0">
              <a:latin typeface="Ubuntu" panose="020B0504030602030204" pitchFamily="34" charset="0"/>
            </a:endParaRPr>
          </a:p>
        </p:txBody>
      </p:sp>
    </p:spTree>
    <p:extLst>
      <p:ext uri="{BB962C8B-B14F-4D97-AF65-F5344CB8AC3E}">
        <p14:creationId xmlns:p14="http://schemas.microsoft.com/office/powerpoint/2010/main" val="167682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xQTEhUUExQWFhQWGB8YGRcYGB0YGRwaHxccFxcXGhwcICggHBwlHBwaITEiJSorLi4uHB8zODMsNygtLisBCgoKDg0OGxAQGywmICQ0LCwsLCwvLCwsLDQsLCw0LCwsLCwsLCwsLCwsLCwsLCwsLCwsLCwsLCwsLCwsLCwsLP/AABEIAKsBJgMBIgACEQEDEQH/xAAcAAACAgMBAQAAAAAAAAAAAAAFBgMEAAIHAQj/xAA/EAACAQIEAwYEAwYEBwEBAAABAhEAAwQSITEFQVEGEyJhcYEykaGxwdHwBxQjQlJyM2Lh8RUkQ4KSorIlF//EABoBAAMBAQEBAAAAAAAAAAAAAAECAwAEBQb/xAArEQACAgICAAYBBAIDAAAAAAAAAQIRAyESMQQTIkFRYYEFcdHwMrEUkcH/2gAMAwEAAhEDEQA/AA+O7K3FSDcsDnBuCftSocL3N45srCORkTTLwntPh4yXMLnyzEbzPLyq2eB/v7uLFlrYsjNdYMCsRIVerHp5UhlYqulnI2viIA25gzNVuA2c19Z2AJpgwfYTEO8rkNoHUlxmy+nWiPB+yLHD4m4Wi7aOVEABzDqefy6Vu+jATiFlFLAGDQgDXWn3h/ZEG2r3mCPEkXBy5aVFcwZRmsthkBP+HcK6HqfMUvEWxW4Xh+8uqvr5cpoh2hwgFkkbqQZqTG8e/hvZTKAp8JCZZYc+omltbl64CGY5fPQUYxaC0ZwWznvieWvvVfHWS1wKoljIA96P9neA3HOZVcCdW0VfmdTTdwXheGsP3hRLrhsua4ZCwC1xhsBppPU0W6Ccyt4C4rFWUgxJBo32XsHv1JBEMKbrvFP4mY28GBmlRuwEyII06b1fPae/ySyJ2hARWVtbA2C8BAxt+Acr+Wmg60E42uViBMTz3ppftFiBMi2Z38Aobj+Kd6IuWLR8wmU/MUrjYZUunf8AfsU7L+NY5MPvVrjok2j1Zvuaqpby3QP8w+9EeMWyTajk7z6SaHQ8OwJgk8Vo/wCenK8dR7/alqzh4KGdA00w3LgbVToZ+1LJ2wyVAd38JH+afpQrD7t6UTuDf1/CoeE8OuX7nd2ULueQgadSToB5mqRJsq4Ubf3H7VSC6tTpjewmMw6d46oyDVu7fMVEbsIBjzEgUpW0lmrWPFFTBJLe1OvBsH3mCCuHFvvtWRQzRGwBIE+pFKnDE/iH0p44ba//ADzkd1i9oyMyN8GolSDE8qTJKotjcbaRS4twlbduENwqHIBdQraDmFJHoQdqe+z4z8Inrbb8aS+LWrv7t4TduM1w7s9w6KOpOxJ+dNXBuKpZ4QucNJlCsEGSTNDHLlFMSem0c97V4FlfNHhIAnlNU8Hgu9sgAxkcmmLtXxI3rCfCE3VeZG00C4J8LaxrVVRpRlGrVe50TslxVrNlbSWhlB1dmgSTrRJ8FZwZuXF0N4+IuxjWTp7mknH8RwzFZuXEVYhAoyg8/X1o12s7Q4O9ZVO+JMg+Ea6Dz0pqVEtgXC4BcM1xu+tt3q5AAeZpS4hwC9aMupy8mGo+YogmKsC5OdyPONPSiN/jdlVi09wkkSHy5Y56dYrUFNplbg3ZZ7iLcBInarfDsdew97MuUukp4h+VWsDx8rK2/wDD5AjYe1V8PbYs5YGWbNqIkHmJpKrsZysOL26xY/ltfI/nXTeHXS9pGO7KCfcVxO6m5rtXBx/Atf2L9qwBd7c3sptjyP4VlVf2jL4rXofwrKNiNHPv2d95avu2TKe7JkwdOldK7JYgBrhtoFS8wuGORCIG09aRcHhWtW2DWr6Yj+UwSmWD4YEiIGp31pi7AF3fM6sjISMpmCDuRIE7e1aErZWUWuxcscZVWupK/wCIZLKd8xgSNfkKK8K4yBiEf/peINowHiHxy3IdTW97ANaxbXLFlGdXuMczZQxKkKZggHl01pZ4px3FXMUzrZJaO7KFhkVhbDuqON41ICnUQdSaCbcv2DVRv5C/abHPDM2Yz4VkztpuKVr3Fbga3nuMQigDU9NRPIVduYnFsrWrti2qXCVZhOYGQ3eTMEiDsNZO29Q43hFpoMssf0j86LdCpA2/aHhMEM76L5TqfnT92Gwbi5d8CkKo3AIk9J9KQcQGdtJJQZVnfTb3q1w3i2Kw8s/eIh0JiRPKeetNJPQLTG/jK3ExQe7dCW9xaQjUbTl8zz8jQm+/eWygJA7yFI18DNnJY/1ZliOgFCOJ4y/irkybjFQAByUDQAchGvmSTua97OC4t5MyPlbUQpaCpBBIGqiYmeTTtSyjSu9jR+B9sYDh6rka3aOUDNnhmnz6VSwPAbtzvLeHC5LbiNTs8kAbyB1NQG8hdwmHtgMPFmkltc2kmCSQNKb+zOLKozhBbzQAB/kGwHqxrmjJxezpnBSVIV+Jdk8XbE+FhzgnTWNdKF4zg2KtzKyAASQdNTAHmZ0gdafhxm691VZbgVmjVNDBEzGwMiJGtWO0T3EtTatd44aVUkKCQCRJ5eXn0q0ZtpshLGlJJHKv+E3c6swykEaMD1gfcb1SxrExmaAJH11py4px/HuipdwieKe8UMZQZvAcxJDSuvhze1LnEeE3T/CChyp1ZZI1Eg/roaClb2acKWgVbu6EJOUH4o1Iorw0+ADzP2pwwtrC27KIy2g2UAlnAJ8Ou++mvpQbiHD87TYSFjULJ1k0vPk6GeFxjYuOJnpP4Uxfs6lO8dROYgQNWhZMAe/0qn/wG8d1I9q34UWsh0RgyA53Kwcp0Xcc/KjLrRsdKWx2/wCMXHWDhr8M2STE7bkFtvOuVWcGq3rqsfCrFfDz1iJI0HUn60y2+KtOfvARBGUE5uZP88cjJyjSl/FXbTus/DnZrqiQxJJnURpP41oxk+ik2g/Z4HbfDvfRba5YyhZDMp3OpkgaxO8GK8wWIW3w29bzgXAxcDylRppHOPemHh+EfE2JtYu1qoV7a2igA2CmDMbx161Qw/B7OGuSbuZhowZgsMGDBgAVYfDprOtL1qQHG9ov8JuC3bw3euVYoXYFGBliG2qp2zxouiLALDXQSNY+KOutVO03G1VLT2yG+KWB3nKI9o501dmbyrh7bm2zPdCyQpcywmCdlA84FMmklRJQcpNHJsZZyBUK3AQupfY84UdBVLDO+qoYJ+tN/wC0a+GuWmVWUEOIZSmqkDY+u40NLnZe4q4q2XKhZOrbDTQmqRfubJKTfqdg6/cugtbdPFvtqPOsxaaCn7DvgziLnf27t0uwWywS4VIgSZEDeTJO1Rca7KXbj5rGHe3by7EqdfQMxGnStzt0by5ceSEj/hbEaMvzqG9gXSASDOggzRK5hCCROxg1KuGQWzOZrp+EDYDcnz0o2IXOx/C7gvS6gosGDqDr/p9acOM8SF5QyiQp3AbL0gMRGvSaDdlMDbW21xrue602u4GhRXGU3CSfF4ZIjTluRQjHYbFSUS3kVDCghbhMmCWdhoT/AJMo+9I0uXqZVOXGkuyZeIpc8Cg5vt6+ldRw/aBIt2rYu/4alWNtgrAjQzy96i4H2Gw4wlvEMwt3nthrjmO7lhLGDyJ86EHid22Ctx5JJMBwx+n8vTalyWHEkrsj7RXmZgWBgEjnz1ryq3EsRcZFyIW1MkCT5b6c6ytFugTjC9ljh/EbsZrQ7xXchnuvlKLvpA8QG3t70PvcS4gcl7DqArjSCGPuG2B/UVTwOEjD943itkmNc3KGOvsPY9KIYK41tVVboS0i5YyyxbLA11B8UfOJ6RTp/Z0Ncl9F7DcSxDqbGItoLzKGV0ICgTrn10Ij+XeeVRY3srnBFy6pgyAg7sjqMymR8iJiQaqqx7xHuMGdQVJHhBBgjTckQfSrNy9aDgd1OubMXuFs5EQWiIiNM21NztgWKlQKw/D8PhriXHty1u2QoZyc2hBZtSJ8YM9F0rd+1OCQqLtmdYcqvhXXfeduWpoNhrlh8a6PlCGcgRSCXlWOfLG7AifLzmiGI7P4c/CGyuw1mVXXZSToNY1qvmKKp9kXicm2uixxHsuf3nvbAmyWU5Z5bsR5UR7e8CtHDAKchLjWfI8vltTOogAAaAQPbSue8bxD43iNvC22gFu6B3AiTcePKD65RV4rk9nOtBHs/avOqC1b7y4REIqgiPDygIggb6Tzp84HwFLVu+mMFtTcCGVeCAMwCgwDmXTUTMxtud4Hw/DYK2LFkROrHdmaNWc8z9BsKt4uylyJg9P96CxJOyjytqjivERdtX2S0xNrNC3e7Kg+RzDfzGhiRRzszZe4bti4rW7uXPhrzA93cSVW7bZhpIuAkcxmPLd5xfAkdWUiMw0PnyPz51Pg8Oti2qnXu1CjkTAAJ15net5Kt/AfN0vk5T2ktPhCRe70EwAGYBTIJLIV311JGvWh3ZMXL10+MrkQsMzklyNIQTqdZ15A11X9onDreJwVyYZrYNy2wgwyqToehEg+vlXA7mMKbHWjHCuLQJZG5KQ5LeHfTcVbSoRnuMNDt8Wgmek61c7OdoLCM4HgUxHghYE+I7lZmYO1Il/FLCMzFyROUsWKmYgztW1vEsw2gdJ0+VaHh4+7NPK3ofOJYoguoW2SJEvvkfYDQ6Efo8o7/aM4XCBkyhrrwmkhVA3ieg0/uFJr8SZsguot0IIWdGAGyyJkeoqHtRxg4o2gAiLaTIqqwMSZMkkE8hsBpp1M4YHGW1oeeXlGiXiPHrt6c9y6wO++U/8AavhHpFScO7QGzZa0qkyxYaEbhQVYEajwCCCCNd5oJhbf9Izcs0QJ6AmZ+VW1wzSDczBPJSAfKdN/Uc66ZJOOyMb5aN7nFxlZbVuC65WZtYB+IAemm9VAxJJO5B+817irltXhDC7xIkCJj/ao7jihCKitBm3dMsYLirI3hJA2I11B3EaaU42+M28RlW2qpIh1iX0mGViDHh6nQ9a5vcVhLQcgIBPIEiQJ21g0d7LAqz3JGi5Y567keg+9TzKMo7Hxyaeh0wvCcPiLX8YlFUtJzAGD4hmaB0303pgxV0Ya2LZZsothAzCSAFgTAPKNYpLvYodwR1YfiarPxS93YtZsyDRVYTHQAiGjymOlRjhcoJofmozLHa/Fq9q3rJmF01ygbjQQJ+1UOwTouKzOQAqz4hoevpWv74zGWIMCAI8IHQCsxuOkSIUjQqBE+Yq8cDSpkZzt2N/HeMJcUGw+QFjbYjQzkzZhsYgmD1Q0Jv8Aa3FuQi/xLRQW4uPdzOoGUsxtsImd4J6kmh3BcSc4gmBLlR/NCxlM+WvtRdbSu4e3l00MsRHOCAR+PpUJPy24r97OqL8yEb9tFniGMW3ft3XtMLVq3mZVAuQ0RroMx1EMQOpiouL9rbNywIs3gLuZUPdjUiNtdSCRtzr08UPfOQBlVF/uO5Lf2glRHn51TxePAlkdGJGyqA3XxEa/oVJ3y2vgNKm0/kj7K4NC9xmvReQeFNgwIKtqd8vQevKjfAuFXsfeyoSotnxuQMqDlEiSx18IPn50ghC2VQCWJAAA1mYAA6zXfOy2B/ccJasPPeN4rhzSe8bVpY7hdFnoorqyYeU+TZzRy8Y0jF/Z9hSR+83L+JVQAlq9eJtJA3W2sD5zsIoT2h7FJnV8KLaAAAoCBsI03n3+dPOFvqwlZbzDKR9Gitrt4Ddo9VP4U3BPQqk1sX+zHZ7Ip70Ag7Df3msopjMcVKhPFIJnKQNP+01lZY0tGlJt2zguG4retWzalO7OuR1zEE6kgAgj0J9qscSuKhWDKEDLlJA26Bh8iTFLwJNeXsJdyhocJyOoX8qhkXJ30fVZP0nHDGljbv79/wCBjW+EyO58JJQodWKkfED1BifvUQu/xSneiN9cswTMSRmg+tL4LcyT6mant4kMuRo/ytzWdwDyU7EUqhdWSy/pTWK4P1fHz+39/wCjbiCobrnDmIaVbaWEEkHpmzEeUVDcxgZXW5bYXn8AVRKmdCwjUHyjnv0iJjStRj4ZYMMpkHmCDXVLDGl9HzXOSsZOHdsb9pTbujMcsKzAqwMeEk/zCY8/Ojn7HOFlrt/FsNbY7m3J/nYZ7h9QuXX/ADmkDi/FDehrhGgyiBHPn7mum8B7VWMPhsPh7bvfe2ozsiM4k6sMwGWB8I1mAJrJqLddCpNrfY3i6QxLHQg+3Kan4fx1AoDzmmPCJBgxPlXP+2faju71vDqVY3nCsTqotsSpggxJJ9tdNqY+GYYlc22mmkADr+AprDQ6PiwVnl+orb96BGsidhzigWARAYkTzk+Lrr+VXe6LGeu3kPzpk0wNNEHaq0XsXbQaGuWbiqQJOtsgGBuROwr5zxfDbwLpchWtzOh1VbgtsQRp8RG8b12bjvHHF65bt6Gyo1PxAsocZeXwlTqDqaAYtQlxmuEFrtsL3bL8NvMx3Px5iST5j5c2XMlLXsdGLBKapI5S7rIA1OgAGvpRnhzm4yopBZtFGupjQaDc7aUWxWAs2+7NlEt3rcv3jXAmslvhmT0GnKlfCvluI0A5WBAM+2xB31q0Jtq6IuG69x74XwAo7NeyMgUjTMDqIkBlXrIPUUpcS4SULnPcuIpiTtrtJGgp/wCz/E2xGHuu3hCkCJkfCG0G43H61KH2gx+aLajU3CSY16ZZ6Ty6jzqSm5ZCrg1DZSwGNZHRhqiurZTrorAkAnXkafLPaCyyBs7o/hzF7pQNBzZVzXQukDUkjmV5FCuWwIAMgfXr7zV7A2mcytvOV1IVQTrMSB4iPMe9VkmJBRf+TofLWPtZTnd9S3/Xt5mVmZkI8f8AKuh6ke9crE+QnYb/AF/GjDi5ZCwGRWHhzBgGWQxK5htOvh01oYTPT2FaIJxS6dhXs/jGXNblgHkkKTyGsj0504dkODWb7taKbWy1vL4IYMum0EGTOnL3pO7MZ/3q2tu2LlxpVUJiSVPORHzro3BSbeLs3LdgkqWW4bIbuQWBH+I4ytHRdNQc0CuqM4rFKMkiLi3JNCPjBJc6C7b3VCDbOsNlgwI8pkDrrRvg/Z03raXlupBGaMpaI0ObXcNIPSNdKFcfwZw+Kv22GXNdzJ52yWdSPmg9Qw5GpsH2gfD2xbtDwqC0NO7MSAAp2BzEf3GSK5FOlRaEHKWuwti+yrnM/fKTMH+FeBJyhuSHUjWdNqSmUMQxMJuOreQ6Dz/QN4ntRfyuoKjPmlg1wsJMyCbpE7xIOgXelN7pmOQ0p4y0DLCSl6uwg+KIIZDlKmVPSpE4qM2Z7evPL18p2+tUUNb7UsoKXYsZuPQTbjDs5ubTAgcgFCgeegE9aiOJeDlIysddIb0np6U4/s47LYXHWL4ulu/DQuV4KIVEXMuzDNmBmRoNqRMI4W6FaCpbK0MFBEwSGOg6ydOtHjH46Nyl8jZ2LBuYpWyKWsjvQYg5lIy843IPtThxntD+8ZlnunCmVfw8tg3ny/0NJPC7v7tjJtkvazC2SJb4iAFnKJbNqABttNOHa/Dd5g7tyyzKwTOCjFW8OpHh1giRHnXPkyNZPpl8cE4fY84XEXECIBpAAnfbr1oh37ESK0LplQGJZA2UxMQJMdNRWv7xAP16+X+/4iulMgyLFXS0BkDx1AMexrKS8fxm6l5wrP1ORQBO2vgYz6mvai81OqLLDauzkgeBrvRXE9oGfCph8iALEuFGYgfDrEg7yQdQTO9b9r+MLcYAKuYmWOUZiIGUlviPTf5xJBhhUk7R9bjlj8VFTlFWibDoXYKkliYA86tY7s7irVsXrloraJENmVt9pCklemoGsChLtlIYcjMU78P4taxNn93J7u2ygFoDFSCPD8M8t80fSlk2iPifEywyiklXuKnG7qItrLEtbDN4sxmSpkQMuqnTX1oNkYOyOpRwfhO40kfSKYO1fAhYCkOlwFoVgfEREwyxGmusnes7G8E/fsQ73s2VPE5Gksdln219qusq4qT6PnPEY150lB3btfk97Ndlxii5v3GS0pCgJBZm+IiToABHLWZ2BojxvErZvsEY5QxCmDrGhGnMHQ+dXGu2cPxDD2LY/hE+MamHYFLZBnQyRryqP9qLxftDYC1p/wCbaVNRWR2+iblwVLsl4bxt7ggIHA+/vRS/xzEAAC2QBtAn3JBOv2EUodieIKt022YC20nx6Q8ADxMRAIHnqB1rqWDeBHhgEZYEHXnr9/KivDxN5zKfZ7EX7l1S6XFAgnMHy+Y8Tbmdsvny0c8Vju6Qseo0HOTVDh4XQ/T7k1rxzF2FQNcuqlpZIad228MatHl1q+PGsapE5zc2KXFuNOUuk5Q0kAyGYESUWCQSugn4pE7zFInEcc9189xpMQNgAOQHlXQeIstlziWssUCQoDqARoZZQwbNBbrAXUDlzvHYkPcZ8oUMZjWB6CdK43FWfTfpCcVKSjvW76+gXjWJ0PLb06VWZudGsNwZ74e4pC2rSFmY9QC0AecD70GvINeXl+P6/CujC9NHmfq/F57XfudQ7F8PZuGfww03GcnUEkg5PDMAaKIB/wBaTezWFtfv3dYoMFXOMrzbedlJiCGgz7ijvCO1gXBpZzi2ltMjR8ZMauJ55jmA560pcd4n37W2Ot22gR7oJi6F+B8pAKtlkHrA2pIptyOKUtLZP2pw1u1irtuyf4akZfFm0KhtzqdSd6GBuexHTQjzBq+OEvcTvMjNA1aNY5eZEetBr9llMHbrXQrS2QdWXr+Kd4zuzBRAkkwOkHl6a+tQRVZSYkajyqSw2bSYPQ6UbAMfZjha3BiL7OV/dbecBdMzEPl8XKCvLefnf7O9qEs5kuCAzSrZM5GgXL8SkLAmddZ0oRgcabeFu2RAa5dUsB8RRVOgO3xHY+fWh1u3LrBnWNoI9RVFi5Y5N/gDycZJL8jn2946VuWrZWQFLgnZgWKxueaHSeYpY4jilVw5RWBX4GY6TsfCQRvpPnptTjxzggxdjDvnyP3bKjH4S/hYW2MeEaXNeUDeueHAuGKupDAwViCp5zXPBJelFG2/Uy/cZXs96lnuwjFGYOz5i3iAhvhCrA882tBC5n3/AEPqKeeyOGV7TWW/qzR10AP2j2oZ2xwotNZsrMIHb1zvI9SAoHoBSLJ63BjPH6VICW8UK3DzUOQVIGqxEu4LjN2z4UuMqndZlddD4TI+lUmvBrh258gBO8ADQDlA0rdbJchVBZjsBufKnvgvZq3h8I1zE2QtxiT/ABB41A9dV60mTIoIeEOQlcMxAFxrlyWK+JQZgtmG8cokxzp87Odsc10o4nMCwJMAtGq7HVvIHXYcq5vZECZM04fsvTveJ2A2oUO2nUWmAn3NCWJS7GjkcTo/CuNN3rPkzQoR3OjhZOUBZgQdZGWSACAaPviM8aiTseRB5e/61Gvq8BtqxZRkY9FBBHQjcjyqu/D1EiQFPKWEHqMwGh5ifMedIQ4qhJz5OwLxTgdu62YjX6+/51lFWw7DUg3ByZGGb0PI+u/Wa9o8UDkz527uNq3FyKnuW42qm5rmPq5x8ro3diRUuG4m6aQpgRtG3Ixvvz1qJajvYY5pWPSmgk9M8/8AUL8tS+/5GLgOFGPuBLl4WkWfAJa4dBLCRlVB/UT5QZpg43xC3w60tnDTlcEksZYsIGZto31GmwEUjcO4hctZggK5iC2xBymV13gHWNpg1DxTG3b90s59NOUDalljd/R5Smq+ze3iHL95mObNmzHfMDINPH7TiH/dro0Do3y8LAf+xpM4Pwzv71uzzdgJ6DdiPQSa6L+07DAYW2VWAlwCBsFKMI+gpvcmc6R8oWND8Uj6fSrGB41irIi1fcL/AEmGHsGBj2iqWIAA8+vQVFPJTpRMMp7YYvIqZv7jEEnUbgxERsAdKF3MXcvNmvObjjQMxJIGngEmAvkNN6qAkjfw/epbTjkC30Hz/KjYAxxftBcuW8raswChucCJnr6THOJoBk8yakxLNILCOn6NeZxtUWqPofAxj5Sb7Y0vihZ4etpGE3nAuZdQVOsydZgQeWvlQNsGCNz9PpRDEYJLvDkCgC6lz4vLUgE+9QWpjUQeY6GJIpsbpaPG8SmsjUgBetFTHy/KtsPbJPpRDiNkZcxkx+Jj9e9VrQg/raqcmQo6H2YxqNbRADmFsL5MBzHRt9Kg43wi3dBJENyYaH/XpB2+tAuzzshBGsSAPKNvnr8qaUv5p5E75my/hDeoArJgYif8CfNow3jMATI13j0A96kXgrGCxVlP8w/WlFOI3DbuHLmGbroDESy/MfOo7F3WTp5j8YrcmY24lYsjDWkRSHDtLEhiQVE+IdCFgR99Qtm5kZWYZgpBJ/qAOoPnv+dEOOsylSCCI/8AYjMR5SsbAbEQOYtbxPkeoHy516mGD8pHJkl6w/w/tXbuYc4S6pAdpRp8KNykjXKZIPSTUV3BW7M96LbT1vlGHlAV5+VHeIqoEnWdh1J6TsPYxQdOAtdJuhT4WWQqzozFSxmSY3JPQ+3kSp7/APWv9Har6JsDdt5w9llUINRL3C07EnIsewov2i4T+/2FuWQDetiQJAzKfiWdpkSPTzqxxLs4bVuVgjnGhFBsDxwYS66FsuYI4YyRrbBjfSdDM1Jq/VHtfkrF16ZdMSbiFSQwIIMEEQQRuCORqMtRztbxW3ibwuoIYqFcAQpj4WXnMHKdB8IjfQIBXVFtog1TC/ZtkLMtwwoKsQJzOBIylp8KA7wJObcaQc7b9ou+myDIkEsDtzyEa6bbHkN6TFtmdN61+JtZ3jQml8u5cmNz9NI8xaRGmsamrHZzi13D31vWnKusgGA2hUg6MCNvKsxgJCjU8gNT7D/Sp+F8HdiIEEKzNOkRsPUiBRlJLsEU30Ny/tM4go/xLR8zat/gBW3/APW+IDfuGHnbYf8AzcFJAPTT0/Kobmx+vKtbAdCH7XMVucPhmPUd6p9/4hrK5sjVlHkzUGrlxI3/AF771VYA1pcaTA1qlilgggeoqfE9iX6tKf8AlBfjX8l+2mnp9qsrhS/w/ahWHIO3ypg4PYDFc3w69I5TodOf051kqObxPjFlxqCjX5LvCOBKSGcZlHKYHntVXtKyfvBCqFCqEhdtJI+hHvNNmEw6DwqNOZgCeg06UpdrsN3eIOkF0Dx5FnRfmqKY86azzwl+zTDZ8dmjS3bZp8zCD/6Pyp77c4MXMIysSJYQR/UJifLelj9kNmBiLhMTkQe2Zm+609ccUXMPdRtQV08mkZW6gAxSSGXZwfGJ4yOmlV2PIe5q5xK1lY/ryP1qk2gpkY3sksY2UdavLPp7GPnAqVMGEFs83th/mTH0ArLqc4M/r3PzrWZlfiGJ1AJJIH69K8wVi7c/wbNx+rKjPHyBA96LY7s4MyAM5ZiA2gA5A5RvprqT7V2Ls/wy1h7KpbUAAep9ak5xTOzH4jNGHGLr/YhcM4WwwWRoDgs7jMCVObwqYmGywcp1g8q07N4XD3LrLeTNpoczDb0Ipk7VPmN0LMhQfD6x+NAsLw18M7NcgMqgjXmRJHtt69aST02iKe6ZZ7W8BsHCuLNtUfwlTJ5OCQZPMSKUOD9mb964lqAub+ec0LuTA/05UbucSe6GLen5fajXYLV7rdABrvqZ/CtCUugzjGrBXG+z4wbWrdtmPeKdWj/EU+WwIYCNfeoeHXSXGcQW0DIWXL001G4jUjzon+025PciYIDMDz1K7HltWvYyz34724xjNEDSSIMty10235mq80uyXFtIuYlbKhnxBUJk1kTr0UbyY2GulJFq6CNCdDz3jqfanzt5gVNpFRRo4Mj+1hqa51jbLWlOYET4R0M7x10B+dFTUgODiEhw2/iMNevpbY2wzNMgfCA2WJ1gQIE0Bw7KQSDrHwka606dmuJJawIBgli5K8yCSv2FLQOFtAMy4gxpH8MTpzbp5xNd/hvHJemXtohm8O6TXuO4wuW2guhGffMpkZP5T0OkUZ7JwReafCxCgxpoDP8A9UmcRu3GuiyoyjwqqzooAAAJ6AbnyNPvC7AtWktAzlEE7TzY/Oa8qqk5e2zslK4qKBXHr5BA66AfifeBSD+0O0q4+6qABQLYAGw/gpTxxF/4gPMuIH/dpSt+03AkYlbwPhuKBy3Uefl9qPhvc2d9CcLZifrXi31H8wqRoI6+etQLZluem8ch1+ddnRzFpHBOn5fesYeIyWHsNfc717ZsEHYGOv5j/WmTB8JtsgY+NiobKxKZZJEacxE+hFCclFWwwi5OkBuHXAHDHXL4hzggggjzo3wfDM3e3dQiqNWB8RZgoy+Q1J9K1TggYoLUnM8EzAAABIg67ka6nypv7V8RPcJahdDoY1gA+Gekma5sjUlZaFxfE5TdtlTDb/rf2qNx4T6cqL38KWaATJPL7TRNOx57rN33jyyUKcok+KenlT+ZEXy5CYlZUqWiBLKR6gispxQvwjgdy8Ay5VQn4jz6kAamrnaDs0tnustwuxknSBIiIGvU86Yrl7uQA25E+hJkz6VSx7G4gM7NpO/+35GuXzZN37HSscaEfEYUofECPPlR/s0AUdi7eAKVGoBzNkJnnEcvKj/BrGe7bYfyeIk+Q0+sVS4pfuHEXzdcNmyqInRV8SrExOxnzaIBiq87iScalQT4DY7y9bVrjnWSAxAgCY9NKFftLA/fIHK2g+WYx9aJ9jn/AOYn/KZ9Ij7kUv8Aba8LmMu5Duyp7hFQj0zCtjBk70OX7M8NkwjMf+pdZh6AKn3VqbvCyuDOqkafX6T86H4HDLatJaG1tQg84ET77165A5/r3osmI/a3gBTC96xYXbbnMpG6tkGh3MeE9ILUg3K6r2tu/wDLXMzZzoBIWQCQvIDYVzLC2c91U18TBdNDqY3Og9aaIRj4woAskclyx5CI+5rThttWuCdYBPloKtdsMNkj+nNI9xOX5ihPAbpF0SJkMPcqRrSRvgO6chos3GzZ0XM6KxVepIy6eYnMPMCn7gl5jhLOf/E7pC/92UZvrNJvZeC7/wCUR8z/AKUU4hirikKh0JHrH5VFr0lU/ULvbXEXQwyOySTOVipIBAAkEaaVPjsaXsoeYtqp9v8AerjcP7+41vEZoU5kZYXKoMFCY8QaVMnXw76mt+0t2zbRUMKYkaEiBoASNp5T0qlemiS3IXQpVAdg23tTd2JtZbbOf5zA9Bz+ZPyobxW0LtnDG1sygL5zAn503YS0ttFQbKAB+f40IrYZv0in+0zC/wAO1cBkBih25jMP/k1Y7E2MuDBWPESTz1Jj/wCMtWO3hX9zuSRMqV9Qw/Caj7EXwMNbtjXTPP8AcSSPY6Vp9Bg9FftSGS0mYkgv+Gk/WkztfeJTDt1ziP8AxIP3rpXa+2GwpMaqyn65fsxrmnF8DcxN+zZQaRGbkuY+In0Amhj7DN6Lq4VLWHt+Im8yhiOShhmAHnqNazhfDLOKPcXS6ufEGWNuamZ1jXblvXmJtd5iHW2J8WRfRRlB9IE0T4Ngr1m7mKIfRiW2I08PnTJbsVvVBIHvMTaaRHi8R1eM7lk0HqNdg3Omq+ZUxvSPgeHuuIQm2QEJOcx4tDl5zm110606cMyuWUkhssgCNQcwJE6GI2GutNJNqkInTVgPhdg3L8n4bWvq3Ifc+woj2i4YMRh3t6ZolCeTjVT+B8iay3hTYlZBkkztOvMctIqLG8S7sBmkgmPffeliuCDJ85HI8LYe4YRWY9FBY+8Ud4ZwW4l0C6mU81MbGIB5ciY8zTXgeOW0ZpkA7RVXE3y94tzIERvoQdfYH5mi8rkqoZY1HdnuO7HJdQvh2KsP5G+EnoDuv1FAcEmUGY3iBt4QFn3iZ5zThh8QxuKc0gEHfp5Uqtw9rUWhq2Yqvn4oU/KKnzco0ylJS0HOyuEJGc6KCY13YxOnQfrat+1i6J5Zj9qLYBVtW1tj+Ub9TuT85pW7TcctNc7rUQwRnA0XxQ+m5I/CnadUiUX6rJeynBy7i+2g1yg7k6CR6A/+w8qZ8dwcZLjLqxRgvrlIFGMJcBwi2dSyWVuLtoIlUBkyYieQnc1VwmJzID50mRU1Q8JNpnL8RcVVXMoYnWT8o+lZUOJs3LmLvWbYDd21yJ5L3h0/9qyn4A5FriN8s5nlV24AtpdpYA+m5H0IrbG8Jud4PCYdcwPKOcnYe9V8QsWxHI5fkANOoqTWhk9ljg90rMVW7QYhmZZg5VjQefOp8CcqbanU/hQ69h7j3cwcFC22XTKNDlaZnaQQN9JqiWibkuVsN9nLfdrmPxN9ByH40F4jwFlvhnvouIL953JUkeJ8yeISJYQQCBvrRoZuhqO7aLlCwLd38GYk5NZ8M/Dr0qkXQj27GtsQKrXbimqFm6elS5z0oAB3GUHdXNJ8BPuBI+tc4BIJ8q6ZxfObNzKuZipEe0GPOJrmA3pohGnimPN7D2Cd/FPqsL/rVPhsrcGm0/Y1LixksW7Rturo5liPCcwLQp2MQOuxNeYTW4oHP8qz6Muxh4RxFbdzusjSwnPBI/t0EDadfKjt+/mynoKEW2K6RtV6zJWen+9SmtFIu2RKn8R7g1LkTtyULodxttMTVHtCLRQsyzc8MaA+ANLCTtvy9+VWixqpjLTOI002M6g9RVIvi00Jp3YJstcU4bJecRAy65QcywMoIEGSZ569a6amKEb1zleDvKnvII5iZI3gmRPypiw18qoWdhGlNKSYC12pw7Yi2EVwomSCJDbQD6ETVfs7hTZVUYgkTBAjTNmjUnmTzqQ3p51Wu8Q7t7cjRmiZ203216frWctoaHYZ7W3P+Xjqwn28X4UpcIZpN5Qcqzr1kQBG+gOb2pp7eZVwq9XbII6sjAenOlbspiWt2XtkSWMhTrsFg7jY+fSIpYaV1ZScW4umWuzWCYB3fLmJgAGdJ1meZ0P6NGHuN5H11rS9xLJbi1aNwmJUhLIHoRO3lz9TWoObWCPw+VMv7/f7fZzxcn/kjBd11AHpI/P8K9wpy3S5LqIBVkIJDAgrKsQIOo0adprzJXuX9A0Rjz/id65dbvLORAIVpWW6lgrGPaai41iLd20LJYJcS5MsRBGWDGvJs8+o6QLmGfKZOwlvcAnXqNNfegmJwzZ1G6lpzFRJknNrEnSTpTL7MWuH8ItKAwPecwx0HqB09a8xvguLA5E/hRCRy09PyMfjVpOCi+mbM6nUA5JHoRII15ifSkcbVIKdO2CuDo126ttPiY79OZJjWB5VZ4hwx7V7OwBC6Ag8yNzpppP16VJg7L4O6rJF0ggNErlBPiMRJgawAau9pO0lh7hshbxYrPeqji2H0hIyyynmeUD2EYV2NKd9Aq5dmhXEuF2LjF1tujnUqtwMjNHxeIZkJO8Zh5dbgmsy0whe4JxK6ltM4lx/CMEmVObu9YB23/tHWifB0PiQxmXQgGRPPWgwjuCJAIuhifLLlX/209WHWjXZJUS62aScohSYB1M6A/T19hKPJUNGVMSuzoIxWNfabpWT/e5I+1ZTB22wiYdj3a5Dcc3MukeKSxkE6z+tq8osXsO8ZsG2gLaKqhR/MYACyZG/3pbt8LW9ZtxmBE5tspYnQeWkDpRvj3a7CXbVxUuEvlgDKwk8okdaq8E7RYO1bCutwFjJARnjbUkDrrpXhYv+TjwNqLu+mn1R0Nx5CyG5FD5iYPnVENdBhLRKg7llmNxzorxK9ba8/dBzbLSpKkb684Igkjao1tnoT7a/6/evci7SZztE9m8SBsKlyn/aorSnca1aUsNxHrRMbISN6kmsk1hBrANRmJAG5MCud47Ak4x7UQe8IPQDMSX/ALcnj9K6JbuFGVjrlIMczrsPOkm1hizC0wIZv4JxGYtcPg7srBeMmWVgAEL11zNEwU7WWSLeuhW5r5aMPvQzs5aa5dJEZUXn1O23kCfKBRntsz3bgULK3XZ42JObRfP4thuap9nLNxDcFp0WcsymcAgtAM6Cdd6zVxoDutB1rMydpq9wm8pLWP5ipdp2icpg8tCvLmfKqeVx0/7Rp8pMCojjyhnIzEaCMo/1jypJRtUZuVaLGJw5ViII9RBquwqS1jrtye811keBUjy0Jmtgn6mjVGV1siArcNXrWvWojbPWsElF3yqDHYgZGDBAAJls8iOSZARmP+YAeYrR5qreUmQedEZOnZriuLYi+vdXysAhkQKB4htEyw0kRPM71nCbeRmYjcQABA3mTJOvL5+wVsDdZ5bINd82w/y86P2g3Myep3PnQWtB5OqsId6TyqRHNU0c+VWEc86wpcVzUgqC21TKaxiQ6giNCCD6EQR8qp4VbgMOgAUaENIbSNBuOtWmJ6GqzX3G4isYluLRXs/xe4bQt2u6JRfEoOcljqWnYAmQBOo+gYX+YgneDsfI+VU+D3+4uXG7tlVgMqpD66z8TJlG2xPtzaLoBbvXHDmZmTPqTOx5VpcfN8W3lr9Dp9a0vcdvXnCtYVLaiM5K96TqZaCRGsZRoIBmpAs86UJA+EEEgif/ABnyqNrDJuseoq53RrACNiR+ufWsawe9wwQRIIg+YIgitMPxL91UvJUDfUuxkiAJ3MxEkAe0EkVB3APp4ftp9Kgfh1p5DAkdD+Y/KsYXr3GL2JuO13NlnwgyY9GIGbzMD2rKk4lhVtOBbEKROhkEzWUQjLiOHBhpofp70PNgqYPKi1+6ZidKr5R0pQFNbVWbdnyNTKoqzbrGI7I9fOPx61atAn4ljTeTBrwCpF5edEB4+D5gj0qBkjSrmGYyy8lMCt7yD51jAe+v0oPfsQ+bn1gTHSYo3cO9VLw0NYwH45jmWxlthu+JIzgarbKw6q0yCxgHTaROtCezlpluBwxtgSCsaspGqdCug38juNGK6dKyzqNaazF5bo6GvSQeR+lV7DGrSUoaN1Qf0n6VILQ/pNYgqygrAKxtL+v960eyKtsoqO4KJijcsCqpww50UJ0jT5CeXPeq9wVjA08Pt75da3S0o2FWyK1YVjEY8h9K3VvKpAoipMgoGPUPvUyNG9RBB0rMtYxYGIHrW374P6TVYCvaJiQ4vov1rBiCeQ+X51qBW4oGI2SenyFerh+lScxUprBIjaNa5KtL+FeTWMVTaofxcsiArE5hodjGse9GytCO0o/g+4rIwGxXae4TDWLenIr+VeUIzTvWUwbXwf/Z"/>
          <p:cNvSpPr>
            <a:spLocks noChangeAspect="1" noChangeArrowheads="1"/>
          </p:cNvSpPr>
          <p:nvPr/>
        </p:nvSpPr>
        <p:spPr bwMode="auto">
          <a:xfrm>
            <a:off x="141432" y="388216"/>
            <a:ext cx="277091" cy="2770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3127" tIns="41564" rIns="83127" bIns="415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18523" y="2008138"/>
            <a:ext cx="7853655" cy="2609689"/>
          </a:xfrm>
          <a:prstGeom prst="rect">
            <a:avLst/>
          </a:prstGeom>
          <a:noFill/>
        </p:spPr>
        <p:txBody>
          <a:bodyPr wrap="square" rtlCol="0">
            <a:spAutoFit/>
          </a:bodyPr>
          <a:lstStyle/>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Reporters are covering more than one beat</a:t>
            </a:r>
          </a:p>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Not only responsible for posting story, but tweeting all day, authoring a blog, taking video</a:t>
            </a:r>
          </a:p>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We live in a 24-hour news environment</a:t>
            </a:r>
          </a:p>
          <a:p>
            <a:pPr marL="259775" marR="0" lvl="0" indent="-259775" algn="l" defTabSz="914400" rtl="0" eaLnBrk="1" fontAlgn="auto" latinLnBrk="0" hangingPunct="1">
              <a:lnSpc>
                <a:spcPct val="100000"/>
              </a:lnSpc>
              <a:spcBef>
                <a:spcPts val="0"/>
              </a:spcBef>
              <a:spcAft>
                <a:spcPts val="0"/>
              </a:spcAft>
              <a:buClrTx/>
              <a:buSzTx/>
              <a:buFontTx/>
              <a:buChar char="-"/>
              <a:tabLst/>
              <a:defRPr/>
            </a:pPr>
            <a:r>
              <a:rPr kumimoji="0" lang="en-US" sz="1636" b="0" i="0" u="none" strike="noStrike" kern="1200" cap="none" spc="0" normalizeH="0" baseline="0" noProof="0">
                <a:ln>
                  <a:noFill/>
                </a:ln>
                <a:solidFill>
                  <a:prstClr val="white"/>
                </a:solidFill>
                <a:effectLst/>
                <a:uLnTx/>
                <a:uFillTx/>
                <a:latin typeface="Ubuntu Light"/>
                <a:ea typeface="+mn-ea"/>
                <a:cs typeface="Ubuntu Light"/>
              </a:rPr>
              <a:t>Competition is fierce for content </a:t>
            </a:r>
          </a:p>
          <a:p>
            <a:pPr marL="259775" marR="0" lvl="0" indent="-259775" algn="l" defTabSz="914400" rtl="0" eaLnBrk="1" fontAlgn="auto" latinLnBrk="0" hangingPunct="1">
              <a:lnSpc>
                <a:spcPct val="100000"/>
              </a:lnSpc>
              <a:spcBef>
                <a:spcPts val="0"/>
              </a:spcBef>
              <a:spcAft>
                <a:spcPts val="0"/>
              </a:spcAft>
              <a:buClrTx/>
              <a:buSzTx/>
              <a:buFontTx/>
              <a:buChar char="-"/>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259775" marR="0" lvl="0" indent="-259775" algn="l" defTabSz="914400" rtl="0" eaLnBrk="1" fontAlgn="auto" latinLnBrk="0" hangingPunct="1">
              <a:lnSpc>
                <a:spcPct val="100000"/>
              </a:lnSpc>
              <a:spcBef>
                <a:spcPts val="0"/>
              </a:spcBef>
              <a:spcAft>
                <a:spcPts val="0"/>
              </a:spcAft>
              <a:buClrTx/>
              <a:buSzTx/>
              <a:buFontTx/>
              <a:buChar char="-"/>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259775" marR="0" lvl="0" indent="-259775" algn="l" defTabSz="914400" rtl="0" eaLnBrk="1" fontAlgn="auto" latinLnBrk="0" hangingPunct="1">
              <a:lnSpc>
                <a:spcPct val="100000"/>
              </a:lnSpc>
              <a:spcBef>
                <a:spcPts val="0"/>
              </a:spcBef>
              <a:spcAft>
                <a:spcPts val="0"/>
              </a:spcAft>
              <a:buClrTx/>
              <a:buSzTx/>
              <a:buFontTx/>
              <a:buChar char="-"/>
              <a:tabLst/>
              <a:defRPr/>
            </a:pPr>
            <a:endParaRPr kumimoji="0" lang="en-US" sz="1636" b="0" i="0" u="none" strike="noStrike" kern="1200" cap="none" spc="0" normalizeH="0" baseline="0" noProof="0">
              <a:ln>
                <a:noFill/>
              </a:ln>
              <a:solidFill>
                <a:prstClr val="white"/>
              </a:solidFill>
              <a:effectLst/>
              <a:uLnTx/>
              <a:uFillTx/>
              <a:latin typeface="Ubuntu Light"/>
              <a:ea typeface="+mn-ea"/>
              <a:cs typeface="Ubuntu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r>
              <a:rPr lang="en-US" dirty="0"/>
              <a:t>Key Mentor Skills</a:t>
            </a:r>
          </a:p>
        </p:txBody>
      </p:sp>
      <p:sp>
        <p:nvSpPr>
          <p:cNvPr id="5" name="Content Placeholder 4">
            <a:extLst>
              <a:ext uri="{FF2B5EF4-FFF2-40B4-BE49-F238E27FC236}">
                <a16:creationId xmlns:a16="http://schemas.microsoft.com/office/drawing/2014/main" id="{5A57CDD2-7C6B-BA81-EBEA-F315EB20616F}"/>
              </a:ext>
            </a:extLst>
          </p:cNvPr>
          <p:cNvSpPr>
            <a:spLocks noGrp="1"/>
          </p:cNvSpPr>
          <p:nvPr>
            <p:ph idx="1"/>
          </p:nvPr>
        </p:nvSpPr>
        <p:spPr/>
        <p:txBody>
          <a:bodyPr/>
          <a:lstStyle/>
          <a:p>
            <a:r>
              <a:rPr lang="en-US" sz="2800" dirty="0"/>
              <a:t>Listening Actively</a:t>
            </a:r>
          </a:p>
          <a:p>
            <a:r>
              <a:rPr lang="en-US" sz="2800" dirty="0">
                <a:latin typeface="Ubuntu" panose="020B0504030602030204" pitchFamily="34" charset="0"/>
              </a:rPr>
              <a:t>Building</a:t>
            </a:r>
            <a:r>
              <a:rPr lang="en-US" sz="2800" dirty="0"/>
              <a:t> Trust</a:t>
            </a:r>
          </a:p>
          <a:p>
            <a:r>
              <a:rPr lang="en-US" sz="2800" dirty="0"/>
              <a:t>Determining Goals and Building Capacity</a:t>
            </a:r>
          </a:p>
          <a:p>
            <a:r>
              <a:rPr lang="en-US" sz="2800" dirty="0"/>
              <a:t>Encouraging &amp; Inspiring</a:t>
            </a:r>
          </a:p>
          <a:p>
            <a:endParaRPr lang="en-US" dirty="0"/>
          </a:p>
        </p:txBody>
      </p:sp>
    </p:spTree>
    <p:extLst>
      <p:ext uri="{BB962C8B-B14F-4D97-AF65-F5344CB8AC3E}">
        <p14:creationId xmlns:p14="http://schemas.microsoft.com/office/powerpoint/2010/main" val="237465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Why Philosophy?</a:t>
            </a:r>
          </a:p>
        </p:txBody>
      </p:sp>
      <p:sp>
        <p:nvSpPr>
          <p:cNvPr id="4" name="Content Placeholder 2"/>
          <p:cNvSpPr>
            <a:spLocks noGrp="1"/>
          </p:cNvSpPr>
          <p:nvPr>
            <p:ph idx="1"/>
          </p:nvPr>
        </p:nvSpPr>
        <p:spPr/>
        <p:txBody>
          <a:bodyPr>
            <a:normAutofit/>
          </a:bodyPr>
          <a:lstStyle/>
          <a:p>
            <a:r>
              <a:rPr lang="en-US" sz="1800" dirty="0">
                <a:latin typeface="Ubuntu" panose="020B0504030602030204" pitchFamily="34" charset="0"/>
              </a:rPr>
              <a:t>Mentorship (Partnership) is individual! No set steps or rules for success</a:t>
            </a:r>
          </a:p>
          <a:p>
            <a:r>
              <a:rPr lang="en-US" sz="1800" dirty="0">
                <a:latin typeface="Ubuntu" panose="020B0504030602030204" pitchFamily="34" charset="0"/>
              </a:rPr>
              <a:t>Changes with relationship and time </a:t>
            </a:r>
          </a:p>
          <a:p>
            <a:r>
              <a:rPr lang="en-US" sz="1800" dirty="0">
                <a:latin typeface="Ubuntu" panose="020B0504030602030204" pitchFamily="34" charset="0"/>
              </a:rPr>
              <a:t>Must know your partner</a:t>
            </a:r>
          </a:p>
          <a:p>
            <a:pPr lvl="1"/>
            <a:r>
              <a:rPr lang="en-US" dirty="0">
                <a:latin typeface="Ubuntu" panose="020B0504030602030204" pitchFamily="34" charset="0"/>
              </a:rPr>
              <a:t>People change with experience; relationship changes with shared experience</a:t>
            </a:r>
          </a:p>
          <a:p>
            <a:r>
              <a:rPr lang="en-US" sz="1800" dirty="0">
                <a:latin typeface="Ubuntu" panose="020B0504030602030204" pitchFamily="34" charset="0"/>
              </a:rPr>
              <a:t>Create space for these conversations</a:t>
            </a:r>
          </a:p>
          <a:p>
            <a:pPr lvl="1"/>
            <a:r>
              <a:rPr lang="en-US" dirty="0">
                <a:latin typeface="Ubuntu" panose="020B0504030602030204" pitchFamily="34" charset="0"/>
              </a:rPr>
              <a:t>Utilize Philosophy of Mentorship Worksheet</a:t>
            </a:r>
          </a:p>
          <a:p>
            <a:pPr lvl="1"/>
            <a:r>
              <a:rPr lang="en-US" dirty="0">
                <a:latin typeface="Ubuntu" panose="020B0504030602030204" pitchFamily="34" charset="0"/>
              </a:rPr>
              <a:t>Establish mutual expectations</a:t>
            </a:r>
          </a:p>
          <a:p>
            <a:pPr lvl="2"/>
            <a:r>
              <a:rPr lang="en-US" sz="1800" dirty="0">
                <a:latin typeface="Ubuntu" panose="020B0504030602030204" pitchFamily="34" charset="0"/>
              </a:rPr>
              <a:t>High expectation is crucial – people rise to it!</a:t>
            </a:r>
          </a:p>
          <a:p>
            <a:pPr lvl="2"/>
            <a:r>
              <a:rPr lang="en-US" sz="1800" dirty="0">
                <a:latin typeface="Ubuntu" panose="020B0504030602030204" pitchFamily="34" charset="0"/>
              </a:rPr>
              <a:t>OK to push, but must be for a mutual purpose (clear understanding of goals)</a:t>
            </a:r>
          </a:p>
          <a:p>
            <a:pPr lvl="2"/>
            <a:endParaRPr lang="en-US" sz="1350" b="1" dirty="0">
              <a:latin typeface="Ubuntu" panose="020B0504030602030204" pitchFamily="34" charset="0"/>
            </a:endParaRPr>
          </a:p>
        </p:txBody>
      </p:sp>
    </p:spTree>
    <p:extLst>
      <p:ext uri="{BB962C8B-B14F-4D97-AF65-F5344CB8AC3E}">
        <p14:creationId xmlns:p14="http://schemas.microsoft.com/office/powerpoint/2010/main" val="322688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Where are you today?</a:t>
            </a:r>
          </a:p>
        </p:txBody>
      </p:sp>
      <p:sp>
        <p:nvSpPr>
          <p:cNvPr id="3" name="Content Placeholder 2"/>
          <p:cNvSpPr>
            <a:spLocks noGrp="1"/>
          </p:cNvSpPr>
          <p:nvPr>
            <p:ph idx="1"/>
          </p:nvPr>
        </p:nvSpPr>
        <p:spPr/>
        <p:txBody>
          <a:bodyPr/>
          <a:lstStyle/>
          <a:p>
            <a:r>
              <a:rPr lang="en-US" sz="2400" dirty="0">
                <a:latin typeface="Ubuntu" panose="020B0504030602030204" pitchFamily="34" charset="0"/>
              </a:rPr>
              <a:t>Meet each other where you’re at – can change day to day</a:t>
            </a:r>
          </a:p>
          <a:p>
            <a:r>
              <a:rPr lang="en-US" sz="2400" dirty="0">
                <a:latin typeface="Ubuntu" panose="020B0504030602030204" pitchFamily="34" charset="0"/>
              </a:rPr>
              <a:t>Look for complimentary skill sets</a:t>
            </a:r>
          </a:p>
          <a:p>
            <a:r>
              <a:rPr lang="en-US" sz="2400" dirty="0">
                <a:latin typeface="Ubuntu" panose="020B0504030602030204" pitchFamily="34" charset="0"/>
              </a:rPr>
              <a:t>Understanding starts with conversation, grows with experience</a:t>
            </a:r>
          </a:p>
          <a:p>
            <a:r>
              <a:rPr lang="en-US" sz="2400" dirty="0">
                <a:latin typeface="Ubuntu" panose="020B0504030602030204" pitchFamily="34" charset="0"/>
              </a:rPr>
              <a:t>Skill sets (tools) should be identified and ‘mined’ for efficiency</a:t>
            </a:r>
          </a:p>
          <a:p>
            <a:endParaRPr lang="en-US" dirty="0">
              <a:latin typeface="Ubuntu" panose="020B0504030602030204" pitchFamily="34" charset="0"/>
            </a:endParaRPr>
          </a:p>
        </p:txBody>
      </p:sp>
    </p:spTree>
    <p:extLst>
      <p:ext uri="{BB962C8B-B14F-4D97-AF65-F5344CB8AC3E}">
        <p14:creationId xmlns:p14="http://schemas.microsoft.com/office/powerpoint/2010/main" val="48825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Cornerstones</a:t>
            </a:r>
          </a:p>
        </p:txBody>
      </p:sp>
      <p:sp>
        <p:nvSpPr>
          <p:cNvPr id="3" name="Content Placeholder 2"/>
          <p:cNvSpPr>
            <a:spLocks noGrp="1"/>
          </p:cNvSpPr>
          <p:nvPr>
            <p:ph idx="1"/>
          </p:nvPr>
        </p:nvSpPr>
        <p:spPr>
          <a:xfrm>
            <a:off x="628650" y="2021932"/>
            <a:ext cx="7886700" cy="3263504"/>
          </a:xfrm>
        </p:spPr>
        <p:txBody>
          <a:bodyPr>
            <a:normAutofit fontScale="85000" lnSpcReduction="20000"/>
          </a:bodyPr>
          <a:lstStyle/>
          <a:p>
            <a:r>
              <a:rPr lang="en-US" sz="2400" dirty="0">
                <a:latin typeface="Ubuntu" panose="020B0504030602030204" pitchFamily="34" charset="0"/>
              </a:rPr>
              <a:t>Consistency and Reliability – build trust and understanding</a:t>
            </a:r>
          </a:p>
          <a:p>
            <a:pPr lvl="1"/>
            <a:r>
              <a:rPr lang="en-US" sz="2400" dirty="0">
                <a:latin typeface="Ubuntu" panose="020B0504030602030204" pitchFamily="34" charset="0"/>
              </a:rPr>
              <a:t>Must demonstrate ability (on both sides) to work toward shared goals</a:t>
            </a:r>
          </a:p>
          <a:p>
            <a:endParaRPr lang="en-US" sz="2400" dirty="0">
              <a:latin typeface="Ubuntu" panose="020B0504030602030204" pitchFamily="34" charset="0"/>
            </a:endParaRPr>
          </a:p>
          <a:p>
            <a:r>
              <a:rPr lang="en-US" sz="2400" dirty="0">
                <a:latin typeface="Ubuntu" panose="020B0504030602030204" pitchFamily="34" charset="0"/>
              </a:rPr>
              <a:t>Boundaries – create spaces where both parties are comfortable and safe</a:t>
            </a:r>
          </a:p>
          <a:p>
            <a:pPr lvl="1"/>
            <a:r>
              <a:rPr lang="en-US" sz="2400" dirty="0">
                <a:latin typeface="Ubuntu" panose="020B0504030602030204" pitchFamily="34" charset="0"/>
              </a:rPr>
              <a:t>Know shared values, what is important to partner, what support is needed vs not necessary</a:t>
            </a:r>
          </a:p>
          <a:p>
            <a:pPr marL="0" indent="0">
              <a:buNone/>
            </a:pPr>
            <a:endParaRPr lang="en-US" sz="2400" dirty="0">
              <a:latin typeface="Ubuntu" panose="020B0504030602030204" pitchFamily="34" charset="0"/>
            </a:endParaRPr>
          </a:p>
          <a:p>
            <a:r>
              <a:rPr lang="en-US" sz="2400" dirty="0">
                <a:latin typeface="Ubuntu" panose="020B0504030602030204" pitchFamily="34" charset="0"/>
              </a:rPr>
              <a:t>These are key components of the partnership, and largely built on openly sharing expectations. </a:t>
            </a:r>
          </a:p>
          <a:p>
            <a:endParaRPr lang="en-US" dirty="0">
              <a:latin typeface="Ubuntu" panose="020B0504030602030204" pitchFamily="34" charset="0"/>
            </a:endParaRPr>
          </a:p>
        </p:txBody>
      </p:sp>
    </p:spTree>
    <p:extLst>
      <p:ext uri="{BB962C8B-B14F-4D97-AF65-F5344CB8AC3E}">
        <p14:creationId xmlns:p14="http://schemas.microsoft.com/office/powerpoint/2010/main" val="209468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Mentor/Mentee Partnership</a:t>
            </a:r>
          </a:p>
        </p:txBody>
      </p:sp>
      <p:sp>
        <p:nvSpPr>
          <p:cNvPr id="3" name="Content Placeholder 2"/>
          <p:cNvSpPr>
            <a:spLocks noGrp="1"/>
          </p:cNvSpPr>
          <p:nvPr>
            <p:ph idx="1"/>
          </p:nvPr>
        </p:nvSpPr>
        <p:spPr/>
        <p:txBody>
          <a:bodyPr/>
          <a:lstStyle/>
          <a:p>
            <a:r>
              <a:rPr lang="en-US" sz="2400" dirty="0">
                <a:latin typeface="Ubuntu" panose="020B0504030602030204" pitchFamily="34" charset="0"/>
              </a:rPr>
              <a:t>Equality in relationship – Trust – Open – Honest – Direct</a:t>
            </a:r>
          </a:p>
          <a:p>
            <a:r>
              <a:rPr lang="en-US" sz="2400" dirty="0">
                <a:latin typeface="Ubuntu" panose="020B0504030602030204" pitchFamily="34" charset="0"/>
              </a:rPr>
              <a:t>Not “helping this athlete” but “working with *name* on our goals”</a:t>
            </a:r>
          </a:p>
          <a:p>
            <a:r>
              <a:rPr lang="en-US" sz="2400" dirty="0">
                <a:latin typeface="Ubuntu" panose="020B0504030602030204" pitchFamily="34" charset="0"/>
              </a:rPr>
              <a:t>Opportunity to share common purpose equally and with mutual excitement</a:t>
            </a:r>
          </a:p>
          <a:p>
            <a:endParaRPr lang="en-US" dirty="0">
              <a:latin typeface="Ubuntu" panose="020B0504030602030204" pitchFamily="34" charset="0"/>
            </a:endParaRPr>
          </a:p>
        </p:txBody>
      </p:sp>
    </p:spTree>
    <p:extLst>
      <p:ext uri="{BB962C8B-B14F-4D97-AF65-F5344CB8AC3E}">
        <p14:creationId xmlns:p14="http://schemas.microsoft.com/office/powerpoint/2010/main" val="44926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buntu" panose="020B0504030602030204" pitchFamily="34" charset="0"/>
              </a:rPr>
              <a:t>Focused and flexible!</a:t>
            </a:r>
          </a:p>
        </p:txBody>
      </p:sp>
      <p:sp>
        <p:nvSpPr>
          <p:cNvPr id="3" name="Content Placeholder 2"/>
          <p:cNvSpPr>
            <a:spLocks noGrp="1"/>
          </p:cNvSpPr>
          <p:nvPr>
            <p:ph idx="1"/>
          </p:nvPr>
        </p:nvSpPr>
        <p:spPr/>
        <p:txBody>
          <a:bodyPr/>
          <a:lstStyle/>
          <a:p>
            <a:r>
              <a:rPr lang="en-US" sz="2400" dirty="0">
                <a:latin typeface="Ubuntu" panose="020B0504030602030204" pitchFamily="34" charset="0"/>
              </a:rPr>
              <a:t>Common focus and purpose, but flexibility is important</a:t>
            </a:r>
          </a:p>
          <a:p>
            <a:pPr lvl="1"/>
            <a:r>
              <a:rPr lang="en-US" sz="2400" dirty="0">
                <a:latin typeface="Ubuntu" panose="020B0504030602030204" pitchFamily="34" charset="0"/>
              </a:rPr>
              <a:t>We are all human!  Plan for as much as possible, but know life never works that way</a:t>
            </a:r>
          </a:p>
          <a:p>
            <a:pPr lvl="1"/>
            <a:r>
              <a:rPr lang="en-US" sz="2400" dirty="0">
                <a:latin typeface="Ubuntu" panose="020B0504030602030204" pitchFamily="34" charset="0"/>
              </a:rPr>
              <a:t>Continued communication without assumption, and space to grow and share – accommodate change with experience</a:t>
            </a:r>
          </a:p>
          <a:p>
            <a:pPr lvl="1"/>
            <a:r>
              <a:rPr lang="en-US" sz="2400" dirty="0">
                <a:latin typeface="Ubuntu" panose="020B0504030602030204" pitchFamily="34" charset="0"/>
              </a:rPr>
              <a:t>Guiding principle – “What is our purpose and goal(s)?”</a:t>
            </a:r>
          </a:p>
          <a:p>
            <a:endParaRPr lang="en-US" dirty="0">
              <a:latin typeface="Ubuntu" panose="020B0504030602030204" pitchFamily="34" charset="0"/>
            </a:endParaRPr>
          </a:p>
        </p:txBody>
      </p:sp>
    </p:spTree>
    <p:extLst>
      <p:ext uri="{BB962C8B-B14F-4D97-AF65-F5344CB8AC3E}">
        <p14:creationId xmlns:p14="http://schemas.microsoft.com/office/powerpoint/2010/main" val="123909938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1676</TotalTime>
  <Words>609</Words>
  <Application>Microsoft Office PowerPoint</Application>
  <PresentationFormat>On-screen Show (4:3)</PresentationFormat>
  <Paragraphs>65</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Calibri</vt:lpstr>
      <vt:lpstr>Calibri Light</vt:lpstr>
      <vt:lpstr>Ubuntu</vt:lpstr>
      <vt:lpstr>Ubuntu Light</vt:lpstr>
      <vt:lpstr>1_Office Theme</vt:lpstr>
      <vt:lpstr>Office Theme</vt:lpstr>
      <vt:lpstr>Philosophy of Mentorship </vt:lpstr>
      <vt:lpstr>What does mentorship mean to you? </vt:lpstr>
      <vt:lpstr>PowerPoint Presentation</vt:lpstr>
      <vt:lpstr>Key Mentor Skills</vt:lpstr>
      <vt:lpstr>Why Philosophy?</vt:lpstr>
      <vt:lpstr>Where are you today?</vt:lpstr>
      <vt:lpstr>Cornerstones</vt:lpstr>
      <vt:lpstr>Mentor/Mentee Partnership</vt:lpstr>
      <vt:lpstr>Focused and flexible!</vt:lpstr>
      <vt:lpstr>Next steps</vt:lpstr>
      <vt:lpstr>  Acknowledgement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of Mentorship</dc:title>
  <dc:creator>Ben Swarts</dc:creator>
  <cp:lastModifiedBy>Brian Gresham</cp:lastModifiedBy>
  <cp:revision>29</cp:revision>
  <cp:lastPrinted>2018-01-17T20:36:46Z</cp:lastPrinted>
  <dcterms:created xsi:type="dcterms:W3CDTF">2018-01-12T19:39:26Z</dcterms:created>
  <dcterms:modified xsi:type="dcterms:W3CDTF">2024-12-12T20:13:25Z</dcterms:modified>
</cp:coreProperties>
</file>