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3"/>
  </p:notesMasterIdLst>
  <p:sldIdLst>
    <p:sldId id="256" r:id="rId3"/>
    <p:sldId id="365" r:id="rId4"/>
    <p:sldId id="353" r:id="rId5"/>
    <p:sldId id="324" r:id="rId6"/>
    <p:sldId id="381" r:id="rId7"/>
    <p:sldId id="363" r:id="rId8"/>
    <p:sldId id="376" r:id="rId9"/>
    <p:sldId id="379" r:id="rId10"/>
    <p:sldId id="378" r:id="rId11"/>
    <p:sldId id="377" r:id="rId12"/>
    <p:sldId id="373" r:id="rId13"/>
    <p:sldId id="364" r:id="rId14"/>
    <p:sldId id="380" r:id="rId15"/>
    <p:sldId id="370" r:id="rId16"/>
    <p:sldId id="371" r:id="rId17"/>
    <p:sldId id="368" r:id="rId18"/>
    <p:sldId id="369" r:id="rId19"/>
    <p:sldId id="366" r:id="rId20"/>
    <p:sldId id="375" r:id="rId21"/>
    <p:sldId id="38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600" y="2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th Chabedi" userId="2142cf2e-8ca9-46d9-9615-2430e226769d" providerId="ADAL" clId="{41CCC8EB-7B9F-4064-A948-B91D8FD27264}"/>
    <pc:docChg chg="custSel addSld modSld">
      <pc:chgData name="Faith Chabedi" userId="2142cf2e-8ca9-46d9-9615-2430e226769d" providerId="ADAL" clId="{41CCC8EB-7B9F-4064-A948-B91D8FD27264}" dt="2024-10-16T08:29:52.100" v="37" actId="20577"/>
      <pc:docMkLst>
        <pc:docMk/>
      </pc:docMkLst>
      <pc:sldChg chg="modSp new mod">
        <pc:chgData name="Faith Chabedi" userId="2142cf2e-8ca9-46d9-9615-2430e226769d" providerId="ADAL" clId="{41CCC8EB-7B9F-4064-A948-B91D8FD27264}" dt="2024-10-16T08:29:52.100" v="37" actId="20577"/>
        <pc:sldMkLst>
          <pc:docMk/>
          <pc:sldMk cId="2682846740" sldId="382"/>
        </pc:sldMkLst>
        <pc:spChg chg="mod">
          <ac:chgData name="Faith Chabedi" userId="2142cf2e-8ca9-46d9-9615-2430e226769d" providerId="ADAL" clId="{41CCC8EB-7B9F-4064-A948-B91D8FD27264}" dt="2024-10-16T08:29:52.100" v="37" actId="20577"/>
          <ac:spMkLst>
            <pc:docMk/>
            <pc:sldMk cId="2682846740" sldId="382"/>
            <ac:spMk id="2" creationId="{CD3E56B8-1FAB-2033-BD4D-8EBCEA48B1C5}"/>
          </ac:spMkLst>
        </pc:spChg>
        <pc:spChg chg="mod">
          <ac:chgData name="Faith Chabedi" userId="2142cf2e-8ca9-46d9-9615-2430e226769d" providerId="ADAL" clId="{41CCC8EB-7B9F-4064-A948-B91D8FD27264}" dt="2024-10-16T08:25:41.291" v="6" actId="27636"/>
          <ac:spMkLst>
            <pc:docMk/>
            <pc:sldMk cId="2682846740" sldId="382"/>
            <ac:spMk id="3" creationId="{C9022C51-E43C-3756-77FA-CE808B810BD0}"/>
          </ac:spMkLst>
        </pc:spChg>
      </pc:sldChg>
    </pc:docChg>
  </pc:docChgLst>
  <pc:docChgLst>
    <pc:chgData name="Lilia Carasciuc" userId="S::lcarasciuc@specialolympics.org::72838012-3ac5-459d-8bc7-89d9742af762" providerId="AD" clId="Web-{2DCF81E7-2EE5-621E-5371-02FD96F9F03D}"/>
    <pc:docChg chg="modSld">
      <pc:chgData name="Lilia Carasciuc" userId="S::lcarasciuc@specialolympics.org::72838012-3ac5-459d-8bc7-89d9742af762" providerId="AD" clId="Web-{2DCF81E7-2EE5-621E-5371-02FD96F9F03D}" dt="2022-08-23T21:28:01.510" v="37" actId="20577"/>
      <pc:docMkLst>
        <pc:docMk/>
      </pc:docMkLst>
      <pc:sldChg chg="modSp">
        <pc:chgData name="Lilia Carasciuc" userId="S::lcarasciuc@specialolympics.org::72838012-3ac5-459d-8bc7-89d9742af762" providerId="AD" clId="Web-{2DCF81E7-2EE5-621E-5371-02FD96F9F03D}" dt="2022-08-23T21:23:07.759" v="15" actId="20577"/>
        <pc:sldMkLst>
          <pc:docMk/>
          <pc:sldMk cId="3000401468" sldId="324"/>
        </pc:sldMkLst>
        <pc:spChg chg="mod">
          <ac:chgData name="Lilia Carasciuc" userId="S::lcarasciuc@specialolympics.org::72838012-3ac5-459d-8bc7-89d9742af762" providerId="AD" clId="Web-{2DCF81E7-2EE5-621E-5371-02FD96F9F03D}" dt="2022-08-23T21:23:07.759" v="15" actId="20577"/>
          <ac:spMkLst>
            <pc:docMk/>
            <pc:sldMk cId="3000401468" sldId="324"/>
            <ac:spMk id="3" creationId="{00000000-0000-0000-0000-000000000000}"/>
          </ac:spMkLst>
        </pc:spChg>
      </pc:sldChg>
      <pc:sldChg chg="modSp">
        <pc:chgData name="Lilia Carasciuc" userId="S::lcarasciuc@specialolympics.org::72838012-3ac5-459d-8bc7-89d9742af762" providerId="AD" clId="Web-{2DCF81E7-2EE5-621E-5371-02FD96F9F03D}" dt="2022-08-23T21:24:52.765" v="23" actId="20577"/>
        <pc:sldMkLst>
          <pc:docMk/>
          <pc:sldMk cId="3155767520" sldId="363"/>
        </pc:sldMkLst>
        <pc:spChg chg="mod">
          <ac:chgData name="Lilia Carasciuc" userId="S::lcarasciuc@specialolympics.org::72838012-3ac5-459d-8bc7-89d9742af762" providerId="AD" clId="Web-{2DCF81E7-2EE5-621E-5371-02FD96F9F03D}" dt="2022-08-23T21:24:52.765" v="23" actId="20577"/>
          <ac:spMkLst>
            <pc:docMk/>
            <pc:sldMk cId="3155767520" sldId="363"/>
            <ac:spMk id="7" creationId="{00000000-0000-0000-0000-000000000000}"/>
          </ac:spMkLst>
        </pc:spChg>
      </pc:sldChg>
      <pc:sldChg chg="modSp">
        <pc:chgData name="Lilia Carasciuc" userId="S::lcarasciuc@specialolympics.org::72838012-3ac5-459d-8bc7-89d9742af762" providerId="AD" clId="Web-{2DCF81E7-2EE5-621E-5371-02FD96F9F03D}" dt="2022-08-23T21:28:01.510" v="37" actId="20577"/>
        <pc:sldMkLst>
          <pc:docMk/>
          <pc:sldMk cId="370026091" sldId="365"/>
        </pc:sldMkLst>
        <pc:spChg chg="mod">
          <ac:chgData name="Lilia Carasciuc" userId="S::lcarasciuc@specialolympics.org::72838012-3ac5-459d-8bc7-89d9742af762" providerId="AD" clId="Web-{2DCF81E7-2EE5-621E-5371-02FD96F9F03D}" dt="2022-08-23T21:28:01.510" v="37" actId="20577"/>
          <ac:spMkLst>
            <pc:docMk/>
            <pc:sldMk cId="370026091" sldId="365"/>
            <ac:spMk id="3" creationId="{00000000-0000-0000-0000-000000000000}"/>
          </ac:spMkLst>
        </pc:spChg>
      </pc:sldChg>
      <pc:sldChg chg="modSp">
        <pc:chgData name="Lilia Carasciuc" userId="S::lcarasciuc@specialolympics.org::72838012-3ac5-459d-8bc7-89d9742af762" providerId="AD" clId="Web-{2DCF81E7-2EE5-621E-5371-02FD96F9F03D}" dt="2022-08-23T21:25:52.862" v="29" actId="20577"/>
        <pc:sldMkLst>
          <pc:docMk/>
          <pc:sldMk cId="2489402097" sldId="373"/>
        </pc:sldMkLst>
        <pc:spChg chg="mod">
          <ac:chgData name="Lilia Carasciuc" userId="S::lcarasciuc@specialolympics.org::72838012-3ac5-459d-8bc7-89d9742af762" providerId="AD" clId="Web-{2DCF81E7-2EE5-621E-5371-02FD96F9F03D}" dt="2022-08-23T21:25:52.862" v="29" actId="20577"/>
          <ac:spMkLst>
            <pc:docMk/>
            <pc:sldMk cId="2489402097" sldId="373"/>
            <ac:spMk id="2" creationId="{00000000-0000-0000-0000-000000000000}"/>
          </ac:spMkLst>
        </pc:spChg>
      </pc:sldChg>
      <pc:sldChg chg="modSp">
        <pc:chgData name="Lilia Carasciuc" userId="S::lcarasciuc@specialolympics.org::72838012-3ac5-459d-8bc7-89d9742af762" providerId="AD" clId="Web-{2DCF81E7-2EE5-621E-5371-02FD96F9F03D}" dt="2022-08-23T21:26:09.722" v="30" actId="14100"/>
        <pc:sldMkLst>
          <pc:docMk/>
          <pc:sldMk cId="367766623" sldId="377"/>
        </pc:sldMkLst>
        <pc:picChg chg="mod">
          <ac:chgData name="Lilia Carasciuc" userId="S::lcarasciuc@specialolympics.org::72838012-3ac5-459d-8bc7-89d9742af762" providerId="AD" clId="Web-{2DCF81E7-2EE5-621E-5371-02FD96F9F03D}" dt="2022-08-23T21:26:09.722" v="30" actId="14100"/>
          <ac:picMkLst>
            <pc:docMk/>
            <pc:sldMk cId="367766623" sldId="377"/>
            <ac:picMk id="5" creationId="{00000000-0000-0000-0000-000000000000}"/>
          </ac:picMkLst>
        </pc:picChg>
      </pc:sldChg>
      <pc:sldChg chg="modSp">
        <pc:chgData name="Lilia Carasciuc" userId="S::lcarasciuc@specialolympics.org::72838012-3ac5-459d-8bc7-89d9742af762" providerId="AD" clId="Web-{2DCF81E7-2EE5-621E-5371-02FD96F9F03D}" dt="2022-08-23T21:26:32.302" v="33" actId="1076"/>
        <pc:sldMkLst>
          <pc:docMk/>
          <pc:sldMk cId="1317802652" sldId="378"/>
        </pc:sldMkLst>
        <pc:picChg chg="mod">
          <ac:chgData name="Lilia Carasciuc" userId="S::lcarasciuc@specialolympics.org::72838012-3ac5-459d-8bc7-89d9742af762" providerId="AD" clId="Web-{2DCF81E7-2EE5-621E-5371-02FD96F9F03D}" dt="2022-08-23T21:26:32.302" v="33" actId="1076"/>
          <ac:picMkLst>
            <pc:docMk/>
            <pc:sldMk cId="1317802652" sldId="378"/>
            <ac:picMk id="5" creationId="{00000000-0000-0000-0000-000000000000}"/>
          </ac:picMkLst>
        </pc:picChg>
      </pc:sldChg>
      <pc:sldChg chg="modSp">
        <pc:chgData name="Lilia Carasciuc" userId="S::lcarasciuc@specialolympics.org::72838012-3ac5-459d-8bc7-89d9742af762" providerId="AD" clId="Web-{2DCF81E7-2EE5-621E-5371-02FD96F9F03D}" dt="2022-08-23T21:26:49.209" v="35" actId="1076"/>
        <pc:sldMkLst>
          <pc:docMk/>
          <pc:sldMk cId="1130069885" sldId="379"/>
        </pc:sldMkLst>
        <pc:picChg chg="mod">
          <ac:chgData name="Lilia Carasciuc" userId="S::lcarasciuc@specialolympics.org::72838012-3ac5-459d-8bc7-89d9742af762" providerId="AD" clId="Web-{2DCF81E7-2EE5-621E-5371-02FD96F9F03D}" dt="2022-08-23T21:26:49.209" v="35" actId="1076"/>
          <ac:picMkLst>
            <pc:docMk/>
            <pc:sldMk cId="1130069885" sldId="379"/>
            <ac:picMk id="5" creationId="{00000000-0000-0000-0000-000000000000}"/>
          </ac:picMkLst>
        </pc:picChg>
      </pc:sldChg>
      <pc:sldChg chg="modSp">
        <pc:chgData name="Lilia Carasciuc" userId="S::lcarasciuc@specialolympics.org::72838012-3ac5-459d-8bc7-89d9742af762" providerId="AD" clId="Web-{2DCF81E7-2EE5-621E-5371-02FD96F9F03D}" dt="2022-08-23T21:17:58.616" v="5" actId="14100"/>
        <pc:sldMkLst>
          <pc:docMk/>
          <pc:sldMk cId="1063799545" sldId="381"/>
        </pc:sldMkLst>
        <pc:spChg chg="mod">
          <ac:chgData name="Lilia Carasciuc" userId="S::lcarasciuc@specialolympics.org::72838012-3ac5-459d-8bc7-89d9742af762" providerId="AD" clId="Web-{2DCF81E7-2EE5-621E-5371-02FD96F9F03D}" dt="2022-08-23T21:17:41.505" v="3" actId="20577"/>
          <ac:spMkLst>
            <pc:docMk/>
            <pc:sldMk cId="1063799545" sldId="381"/>
            <ac:spMk id="2" creationId="{00000000-0000-0000-0000-000000000000}"/>
          </ac:spMkLst>
        </pc:spChg>
        <pc:spChg chg="mod">
          <ac:chgData name="Lilia Carasciuc" userId="S::lcarasciuc@specialolympics.org::72838012-3ac5-459d-8bc7-89d9742af762" providerId="AD" clId="Web-{2DCF81E7-2EE5-621E-5371-02FD96F9F03D}" dt="2022-08-23T21:17:58.616" v="5" actId="14100"/>
          <ac:spMkLst>
            <pc:docMk/>
            <pc:sldMk cId="1063799545" sldId="38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10/16/2024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presentation time – 30 minutes</a:t>
            </a:r>
          </a:p>
          <a:p>
            <a:pPr marL="171450" indent="-171450">
              <a:buFont typeface="Arial" panose="020B0604020202020204" pitchFamily="34" charset="0"/>
              <a:buChar char="•"/>
            </a:pPr>
            <a:r>
              <a:rPr lang="en-US"/>
              <a:t>Slide Presentation – 20 minutes</a:t>
            </a:r>
          </a:p>
          <a:p>
            <a:pPr marL="171450" indent="-171450">
              <a:buFont typeface="Arial" panose="020B0604020202020204" pitchFamily="34" charset="0"/>
              <a:buChar char="•"/>
            </a:pPr>
            <a:r>
              <a:rPr lang="en-US"/>
              <a:t>Individual planning activity – 10 minutes</a:t>
            </a:r>
          </a:p>
          <a:p>
            <a:endParaRPr lang="en-US"/>
          </a:p>
        </p:txBody>
      </p:sp>
      <p:sp>
        <p:nvSpPr>
          <p:cNvPr id="4" name="Slide Number Placeholder 3"/>
          <p:cNvSpPr>
            <a:spLocks noGrp="1"/>
          </p:cNvSpPr>
          <p:nvPr>
            <p:ph type="sldNum" sz="quarter" idx="5"/>
          </p:nvPr>
        </p:nvSpPr>
        <p:spPr/>
        <p:txBody>
          <a:bodyPr/>
          <a:lstStyle/>
          <a:p>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1450" indent="-171450">
              <a:buFontTx/>
              <a:buChar char="-"/>
            </a:pPr>
            <a:r>
              <a:rPr lang="en-US"/>
              <a:t>There is no need to recreate the wheel!  Special Olympics has created a lot of health graphics and information that you can use.</a:t>
            </a:r>
          </a:p>
          <a:p>
            <a:pPr marL="171450" indent="-171450">
              <a:buFontTx/>
              <a:buChar char="-"/>
            </a:pPr>
            <a:endParaRPr lang="en-US"/>
          </a:p>
          <a:p>
            <a:pPr marL="0" indent="0">
              <a:buFontTx/>
              <a:buNone/>
            </a:pPr>
            <a:r>
              <a:rPr lang="en-US"/>
              <a:t>Facilitator note:</a:t>
            </a:r>
          </a:p>
          <a:p>
            <a:pPr marL="171450" indent="-171450">
              <a:buFont typeface="Arial" panose="020B0604020202020204" pitchFamily="34" charset="0"/>
              <a:buChar char="•"/>
            </a:pPr>
            <a:r>
              <a:rPr lang="en-US"/>
              <a:t>Instruct</a:t>
            </a:r>
            <a:r>
              <a:rPr lang="en-US" baseline="0"/>
              <a:t> Health Messengers to browse already create resources! </a:t>
            </a:r>
          </a:p>
        </p:txBody>
      </p:sp>
      <p:sp>
        <p:nvSpPr>
          <p:cNvPr id="4" name="Slide Number Placeholder 3"/>
          <p:cNvSpPr>
            <a:spLocks noGrp="1"/>
          </p:cNvSpPr>
          <p:nvPr>
            <p:ph type="sldNum" sz="quarter" idx="10"/>
          </p:nvPr>
        </p:nvSpPr>
        <p:spPr/>
        <p:txBody>
          <a:bodyPr/>
          <a:lstStyle/>
          <a:p>
            <a:fld id="{1AC5CC87-18D6-2949-8A9C-E6692CDF0070}" type="slidenum">
              <a:rPr lang="en-US" smtClean="0"/>
              <a:pPr/>
              <a:t>11</a:t>
            </a:fld>
            <a:endParaRPr lang="en-US"/>
          </a:p>
        </p:txBody>
      </p:sp>
    </p:spTree>
    <p:extLst>
      <p:ext uri="{BB962C8B-B14F-4D97-AF65-F5344CB8AC3E}">
        <p14:creationId xmlns:p14="http://schemas.microsoft.com/office/powerpoint/2010/main" val="196964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You have an audience of other athletes waiting to hear from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Once you’ve </a:t>
            </a:r>
            <a:r>
              <a:rPr lang="en-US" baseline="0"/>
              <a:t>figured out how you will activate on social media, it is important for you to create a plan for how you will keep your presence 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This is a guideline for planning how you’ll to use social media in the first 6 months of being a Health Messenger. </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12</a:t>
            </a:fld>
            <a:endParaRPr lang="en-US"/>
          </a:p>
        </p:txBody>
      </p:sp>
    </p:spTree>
    <p:extLst>
      <p:ext uri="{BB962C8B-B14F-4D97-AF65-F5344CB8AC3E}">
        <p14:creationId xmlns:p14="http://schemas.microsoft.com/office/powerpoint/2010/main" val="94619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1450" indent="-171450">
              <a:buFontTx/>
              <a:buChar char="-"/>
            </a:pPr>
            <a:r>
              <a:rPr lang="en-US"/>
              <a:t>Challenges are a great way to get a group of people activated on social media around health.  </a:t>
            </a:r>
          </a:p>
          <a:p>
            <a:pPr marL="171450" indent="-171450">
              <a:buFontTx/>
              <a:buChar char="-"/>
            </a:pPr>
            <a:r>
              <a:rPr lang="en-US"/>
              <a:t>Can anyone share a health challenge they’ve seen or participated in?</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13</a:t>
            </a:fld>
            <a:endParaRPr lang="en-US"/>
          </a:p>
        </p:txBody>
      </p:sp>
    </p:spTree>
    <p:extLst>
      <p:ext uri="{BB962C8B-B14F-4D97-AF65-F5344CB8AC3E}">
        <p14:creationId xmlns:p14="http://schemas.microsoft.com/office/powerpoint/2010/main" val="253513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1450" indent="-171450">
              <a:buFont typeface="Arial" panose="020B0604020202020204" pitchFamily="34" charset="0"/>
              <a:buChar char="•"/>
            </a:pPr>
            <a:r>
              <a:rPr lang="en-US"/>
              <a:t>Here are a few more challenge ideas.</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14</a:t>
            </a:fld>
            <a:endParaRPr lang="en-US"/>
          </a:p>
        </p:txBody>
      </p:sp>
    </p:spTree>
    <p:extLst>
      <p:ext uri="{BB962C8B-B14F-4D97-AF65-F5344CB8AC3E}">
        <p14:creationId xmlns:p14="http://schemas.microsoft.com/office/powerpoint/2010/main" val="32289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Who doesn’t love a good food picture?! </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15</a:t>
            </a:fld>
            <a:endParaRPr lang="en-US"/>
          </a:p>
        </p:txBody>
      </p:sp>
    </p:spTree>
    <p:extLst>
      <p:ext uri="{BB962C8B-B14F-4D97-AF65-F5344CB8AC3E}">
        <p14:creationId xmlns:p14="http://schemas.microsoft.com/office/powerpoint/2010/main" val="418116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a:t>Say:</a:t>
            </a:r>
          </a:p>
          <a:p>
            <a:pPr marL="171450" marR="0" lvl="0" indent="-171450" algn="l" defTabSz="3214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It is important for Health Messengers to check in with their social network and see how they are doing. </a:t>
            </a:r>
          </a:p>
          <a:p>
            <a:pPr marL="171450" marR="0" lvl="0" indent="-171450" algn="l" defTabSz="3214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It’s all a great opportunity to get recommendations from your friends and audience members on ways you can become better in your role as a Health Messenger. </a:t>
            </a:r>
            <a:endParaRPr lang="en-US"/>
          </a:p>
          <a:p>
            <a:pPr marL="0" marR="0" lvl="0" indent="0" algn="l" defTabSz="321457" rtl="0" eaLnBrk="1" fontAlgn="auto" latinLnBrk="0" hangingPunct="1">
              <a:lnSpc>
                <a:spcPct val="100000"/>
              </a:lnSpc>
              <a:spcBef>
                <a:spcPts val="0"/>
              </a:spcBef>
              <a:spcAft>
                <a:spcPts val="0"/>
              </a:spcAft>
              <a:buClrTx/>
              <a:buSzTx/>
              <a:buFontTx/>
              <a:buNone/>
              <a:tabLst/>
              <a:defRPr/>
            </a:pPr>
            <a:endParaRPr lang="en-US"/>
          </a:p>
          <a:p>
            <a:pPr marL="0" marR="0" lvl="0" indent="0" algn="l" defTabSz="321457" rtl="0" eaLnBrk="1" fontAlgn="auto" latinLnBrk="0" hangingPunct="1">
              <a:lnSpc>
                <a:spcPct val="100000"/>
              </a:lnSpc>
              <a:spcBef>
                <a:spcPts val="0"/>
              </a:spcBef>
              <a:spcAft>
                <a:spcPts val="0"/>
              </a:spcAft>
              <a:buClrTx/>
              <a:buSzTx/>
              <a:buFontTx/>
              <a:buNone/>
              <a:tabLst/>
              <a:defRPr/>
            </a:pPr>
            <a:r>
              <a:rPr lang="en-US"/>
              <a:t>*Also see planning</a:t>
            </a:r>
            <a:r>
              <a:rPr lang="en-US" baseline="0"/>
              <a:t> document</a:t>
            </a:r>
            <a:endParaRPr lang="en-US"/>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16</a:t>
            </a:fld>
            <a:endParaRPr lang="en-US"/>
          </a:p>
        </p:txBody>
      </p:sp>
    </p:spTree>
    <p:extLst>
      <p:ext uri="{BB962C8B-B14F-4D97-AF65-F5344CB8AC3E}">
        <p14:creationId xmlns:p14="http://schemas.microsoft.com/office/powerpoint/2010/main" val="50806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1450" indent="-171450">
              <a:buFont typeface="Arial" panose="020B0604020202020204" pitchFamily="34" charset="0"/>
              <a:buChar char="•"/>
            </a:pPr>
            <a:r>
              <a:rPr lang="en-US"/>
              <a:t>Sharing successes</a:t>
            </a:r>
            <a:r>
              <a:rPr lang="en-US" baseline="0"/>
              <a:t> is important to helping people stay motivated, especially in the health &amp; fitness world. </a:t>
            </a:r>
          </a:p>
          <a:p>
            <a:pPr marL="171450" indent="-171450">
              <a:buFont typeface="Arial" panose="020B0604020202020204" pitchFamily="34" charset="0"/>
              <a:buChar char="•"/>
            </a:pPr>
            <a:r>
              <a:rPr lang="en-US" baseline="0"/>
              <a:t>Health Messengers should not only share their progress on social media but also reach out to their group members to see how they are doing, either by posting a question or by privately asking. </a:t>
            </a: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17</a:t>
            </a:fld>
            <a:endParaRPr lang="en-US"/>
          </a:p>
        </p:txBody>
      </p:sp>
    </p:spTree>
    <p:extLst>
      <p:ext uri="{BB962C8B-B14F-4D97-AF65-F5344CB8AC3E}">
        <p14:creationId xmlns:p14="http://schemas.microsoft.com/office/powerpoint/2010/main" val="120168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a:t>Say:</a:t>
            </a:r>
          </a:p>
          <a:p>
            <a:pPr marL="171450" marR="0" lvl="0" indent="-171450" algn="l" defTabSz="3214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a:t>
            </a:r>
            <a:r>
              <a:rPr lang="en-US" baseline="0"/>
              <a:t> some of you, creating a physical plan will be a good way for you to keep up with you social media groups. However, this is not meant to be a one-size fits all. If someone doesn’t want to set a limit, they don’t have to.</a:t>
            </a:r>
          </a:p>
          <a:p>
            <a:pPr marL="0" marR="0" lvl="0" indent="0" algn="l" defTabSz="32145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a:p>
            <a:pPr marL="0" marR="0" lvl="0" indent="0" algn="l" defTabSz="321457"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18</a:t>
            </a:fld>
            <a:endParaRPr lang="en-US"/>
          </a:p>
        </p:txBody>
      </p:sp>
    </p:spTree>
    <p:extLst>
      <p:ext uri="{BB962C8B-B14F-4D97-AF65-F5344CB8AC3E}">
        <p14:creationId xmlns:p14="http://schemas.microsoft.com/office/powerpoint/2010/main" val="2916675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time –  10 minutes</a:t>
            </a:r>
          </a:p>
          <a:p>
            <a:r>
              <a:rPr lang="en-US"/>
              <a:t>Health Messenger/mentor discuss and fill out social media planning document– 5 minutes</a:t>
            </a:r>
          </a:p>
          <a:p>
            <a:r>
              <a:rPr lang="en-US"/>
              <a:t>Group reporting – 3 minutes (1 minute per table)</a:t>
            </a:r>
          </a:p>
          <a:p>
            <a:endParaRPr lang="en-US"/>
          </a:p>
          <a:p>
            <a:r>
              <a:rPr lang="en-US"/>
              <a:t>Say:</a:t>
            </a:r>
          </a:p>
          <a:p>
            <a:pPr marL="171450" indent="-171450">
              <a:buFont typeface="Arial" panose="020B0604020202020204" pitchFamily="34" charset="0"/>
              <a:buChar char="•"/>
            </a:pPr>
            <a:r>
              <a:rPr lang="en-US"/>
              <a:t>We’ll now take a few minutes to create your plan which will guide your social media activity this year. </a:t>
            </a:r>
          </a:p>
          <a:p>
            <a:pPr marL="171450" indent="-171450">
              <a:buFont typeface="Arial" panose="020B0604020202020204" pitchFamily="34" charset="0"/>
              <a:buChar char="•"/>
            </a:pPr>
            <a:r>
              <a:rPr lang="en-US"/>
              <a:t>Here’s is an example of a plan. (read bullet points)</a:t>
            </a:r>
          </a:p>
          <a:p>
            <a:endParaRPr lang="en-US"/>
          </a:p>
          <a:p>
            <a:r>
              <a:rPr lang="en-US"/>
              <a:t>Facilitator notes:</a:t>
            </a:r>
          </a:p>
          <a:p>
            <a:pPr marL="171450" indent="-171450">
              <a:buFont typeface="Arial" panose="020B0604020202020204" pitchFamily="34" charset="0"/>
              <a:buChar char="•"/>
            </a:pPr>
            <a:r>
              <a:rPr lang="en-US"/>
              <a:t>The Health Messenger and their mentor should fill out the “Social Media Planning” worksheet together.</a:t>
            </a:r>
          </a:p>
          <a:p>
            <a:pPr marL="171450" indent="-171450">
              <a:buFont typeface="Arial" panose="020B0604020202020204" pitchFamily="34" charset="0"/>
              <a:buChar char="•"/>
            </a:pPr>
            <a:r>
              <a:rPr lang="en-US"/>
              <a:t>If there is an athlete who doesn’t want to use social media, that’s OK!</a:t>
            </a:r>
          </a:p>
        </p:txBody>
      </p:sp>
      <p:sp>
        <p:nvSpPr>
          <p:cNvPr id="4" name="Slide Number Placeholder 3"/>
          <p:cNvSpPr>
            <a:spLocks noGrp="1"/>
          </p:cNvSpPr>
          <p:nvPr>
            <p:ph type="sldNum" sz="quarter" idx="10"/>
          </p:nvPr>
        </p:nvSpPr>
        <p:spPr/>
        <p:txBody>
          <a:bodyPr/>
          <a:lstStyle/>
          <a:p>
            <a:fld id="{1AC5CC87-18D6-2949-8A9C-E6692CDF0070}" type="slidenum">
              <a:rPr lang="en-US" smtClean="0"/>
              <a:pPr/>
              <a:t>19</a:t>
            </a:fld>
            <a:endParaRPr lang="en-US"/>
          </a:p>
        </p:txBody>
      </p:sp>
    </p:spTree>
    <p:extLst>
      <p:ext uri="{BB962C8B-B14F-4D97-AF65-F5344CB8AC3E}">
        <p14:creationId xmlns:p14="http://schemas.microsoft.com/office/powerpoint/2010/main" val="115058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1450" indent="-171450">
              <a:buFontTx/>
              <a:buChar char="-"/>
            </a:pPr>
            <a:r>
              <a:rPr lang="en-US"/>
              <a:t>The goal of this session is </a:t>
            </a:r>
            <a:r>
              <a:rPr lang="en-US" baseline="0"/>
              <a:t>for you to leave ready to use your social media to spread messaging to your teammates and Special Olympics community about health and wellness!</a:t>
            </a:r>
          </a:p>
          <a:p>
            <a:pPr marL="171450" indent="-171450">
              <a:buFontTx/>
              <a:buChar char="-"/>
            </a:pPr>
            <a:r>
              <a:rPr lang="en-US" baseline="0"/>
              <a:t>I want you to understand that </a:t>
            </a:r>
            <a:r>
              <a:rPr lang="en-US" b="1" baseline="0"/>
              <a:t>this can be easily done</a:t>
            </a:r>
            <a:r>
              <a:rPr lang="en-US" baseline="0"/>
              <a:t>. </a:t>
            </a:r>
          </a:p>
          <a:p>
            <a:pPr marL="171450" indent="-171450">
              <a:buFontTx/>
              <a:buChar char="-"/>
            </a:pPr>
            <a:r>
              <a:rPr lang="en-US" baseline="0"/>
              <a:t>This session is going to </a:t>
            </a:r>
            <a:r>
              <a:rPr lang="en-US" b="1" baseline="0"/>
              <a:t>help you get a plan started,  </a:t>
            </a:r>
            <a:r>
              <a:rPr lang="en-US" baseline="0"/>
              <a:t>so you feel ready to get started on your own when you get home. </a:t>
            </a:r>
          </a:p>
          <a:p>
            <a:endParaRPr lang="en-US" baseline="0"/>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2</a:t>
            </a:fld>
            <a:endParaRPr lang="en-US"/>
          </a:p>
        </p:txBody>
      </p:sp>
    </p:spTree>
    <p:extLst>
      <p:ext uri="{BB962C8B-B14F-4D97-AF65-F5344CB8AC3E}">
        <p14:creationId xmlns:p14="http://schemas.microsoft.com/office/powerpoint/2010/main" val="157362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endParaRPr lang="en-US" baseline="0"/>
          </a:p>
          <a:p>
            <a:pPr marL="171450" indent="-171450">
              <a:buFont typeface="Arial" panose="020B0604020202020204" pitchFamily="34" charset="0"/>
              <a:buChar char="•"/>
            </a:pPr>
            <a:r>
              <a:rPr lang="en-US" baseline="0"/>
              <a:t>By far, social media the easiest, most accessible way to reach a group of people at a given time. </a:t>
            </a: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3</a:t>
            </a:fld>
            <a:endParaRPr lang="en-US"/>
          </a:p>
        </p:txBody>
      </p:sp>
    </p:spTree>
    <p:extLst>
      <p:ext uri="{BB962C8B-B14F-4D97-AF65-F5344CB8AC3E}">
        <p14:creationId xmlns:p14="http://schemas.microsoft.com/office/powerpoint/2010/main" val="90631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What do you hope to accomplish in this role?</a:t>
            </a:r>
            <a:endParaRPr lang="en-US" sz="1200" i="1"/>
          </a:p>
          <a:p>
            <a:endParaRPr lang="en-US"/>
          </a:p>
          <a:p>
            <a:endParaRPr lang="en-US"/>
          </a:p>
          <a:p>
            <a:r>
              <a:rPr lang="en-US"/>
              <a:t>Facilitator notes:</a:t>
            </a:r>
          </a:p>
          <a:p>
            <a:pPr marL="171450" indent="-171450">
              <a:buFont typeface="Arial" panose="020B0604020202020204" pitchFamily="34" charset="0"/>
              <a:buChar char="•"/>
            </a:pPr>
            <a:r>
              <a:rPr lang="en-US"/>
              <a:t>It is very important to guide your athletes through their role</a:t>
            </a:r>
            <a:r>
              <a:rPr lang="en-US" baseline="0"/>
              <a:t> as Health Messengers.</a:t>
            </a:r>
          </a:p>
          <a:p>
            <a:pPr marL="171450" indent="-171450">
              <a:buFont typeface="Arial" panose="020B0604020202020204" pitchFamily="34" charset="0"/>
              <a:buChar char="•"/>
            </a:pPr>
            <a:r>
              <a:rPr lang="en-US" baseline="0"/>
              <a:t>Ask them if there are other things that they want to do in this role. </a:t>
            </a:r>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1AC5CC87-18D6-2949-8A9C-E6692CDF0070}" type="slidenum">
              <a:rPr lang="en-US" smtClean="0"/>
              <a:pPr/>
              <a:t>4</a:t>
            </a:fld>
            <a:endParaRPr lang="en-US"/>
          </a:p>
        </p:txBody>
      </p:sp>
    </p:spTree>
    <p:extLst>
      <p:ext uri="{BB962C8B-B14F-4D97-AF65-F5344CB8AC3E}">
        <p14:creationId xmlns:p14="http://schemas.microsoft.com/office/powerpoint/2010/main" val="404577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a:t>
            </a:r>
          </a:p>
          <a:p>
            <a:pPr marL="171450" indent="-171450">
              <a:buFontTx/>
              <a:buChar char="-"/>
            </a:pPr>
            <a:r>
              <a:rPr lang="en-US"/>
              <a:t>Have the groups discuss these questions at their tables. (4 minutes)</a:t>
            </a:r>
          </a:p>
          <a:p>
            <a:pPr marL="171450" indent="-171450">
              <a:buFontTx/>
              <a:buChar char="-"/>
            </a:pPr>
            <a:r>
              <a:rPr lang="en-US"/>
              <a:t>Ask one table to share with everyone their answers. (1 minutes)</a:t>
            </a:r>
          </a:p>
        </p:txBody>
      </p:sp>
      <p:sp>
        <p:nvSpPr>
          <p:cNvPr id="4" name="Slide Number Placeholder 3"/>
          <p:cNvSpPr>
            <a:spLocks noGrp="1"/>
          </p:cNvSpPr>
          <p:nvPr>
            <p:ph type="sldNum" sz="quarter" idx="10"/>
          </p:nvPr>
        </p:nvSpPr>
        <p:spPr/>
        <p:txBody>
          <a:bodyPr/>
          <a:lstStyle/>
          <a:p>
            <a:fld id="{1AC5CC87-18D6-2949-8A9C-E6692CDF0070}" type="slidenum">
              <a:rPr lang="en-US" smtClean="0"/>
              <a:pPr/>
              <a:t>5</a:t>
            </a:fld>
            <a:endParaRPr lang="en-US"/>
          </a:p>
        </p:txBody>
      </p:sp>
    </p:spTree>
    <p:extLst>
      <p:ext uri="{BB962C8B-B14F-4D97-AF65-F5344CB8AC3E}">
        <p14:creationId xmlns:p14="http://schemas.microsoft.com/office/powerpoint/2010/main" val="411313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a:t>
            </a:r>
          </a:p>
          <a:p>
            <a:pPr marL="171450" indent="-171450">
              <a:buFont typeface="Arial" panose="020B0604020202020204" pitchFamily="34" charset="0"/>
              <a:buChar char="•"/>
            </a:pPr>
            <a:r>
              <a:rPr lang="en-US"/>
              <a:t>It is important for athletes to understand that they are leaders</a:t>
            </a:r>
            <a:r>
              <a:rPr lang="en-US" baseline="0"/>
              <a:t> in this role. Here are some tips for them to help find their voice as leaders within the Special Olympics Health movement. </a:t>
            </a: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6</a:t>
            </a:fld>
            <a:endParaRPr lang="en-US"/>
          </a:p>
        </p:txBody>
      </p:sp>
    </p:spTree>
    <p:extLst>
      <p:ext uri="{BB962C8B-B14F-4D97-AF65-F5344CB8AC3E}">
        <p14:creationId xmlns:p14="http://schemas.microsoft.com/office/powerpoint/2010/main" val="263456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a:t>
            </a:r>
          </a:p>
          <a:p>
            <a:pPr marL="171450" indent="-171450">
              <a:buFont typeface="Arial" panose="020B0604020202020204" pitchFamily="34" charset="0"/>
              <a:buChar char="•"/>
            </a:pPr>
            <a:r>
              <a:rPr lang="en-US"/>
              <a:t>Everyone</a:t>
            </a:r>
            <a:r>
              <a:rPr lang="en-US" baseline="0"/>
              <a:t> has their own style and will want to do things differently. </a:t>
            </a:r>
          </a:p>
          <a:p>
            <a:pPr marL="171450" indent="-171450">
              <a:buFont typeface="Arial" panose="020B0604020202020204" pitchFamily="34" charset="0"/>
              <a:buChar char="•"/>
            </a:pPr>
            <a:r>
              <a:rPr lang="en-US" baseline="0"/>
              <a:t>Here are the ways we recommend using social media, but does anyone else have another idea?</a:t>
            </a:r>
          </a:p>
          <a:p>
            <a:endParaRPr lang="en-US" baseline="0"/>
          </a:p>
          <a:p>
            <a:r>
              <a:rPr lang="en-US" baseline="0"/>
              <a:t>Facilitator notes:</a:t>
            </a:r>
          </a:p>
          <a:p>
            <a:pPr marL="171450" indent="-171450">
              <a:buFont typeface="Arial" panose="020B0604020202020204" pitchFamily="34" charset="0"/>
              <a:buChar char="•"/>
            </a:pPr>
            <a:r>
              <a:rPr lang="en-US" baseline="0"/>
              <a:t>These activation ideas are listed in order from least complicated to most. </a:t>
            </a:r>
          </a:p>
          <a:p>
            <a:pPr marL="171450" indent="-171450">
              <a:buFont typeface="Arial" panose="020B0604020202020204" pitchFamily="34" charset="0"/>
              <a:buChar char="•"/>
            </a:pPr>
            <a:r>
              <a:rPr lang="en-US" baseline="0"/>
              <a:t>The following slides will show what this looks like. </a:t>
            </a:r>
          </a:p>
          <a:p>
            <a:endParaRPr lang="en-US" baseline="0"/>
          </a:p>
          <a:p>
            <a:endParaRPr lang="en-US" baseline="0"/>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7</a:t>
            </a:fld>
            <a:endParaRPr lang="en-US"/>
          </a:p>
        </p:txBody>
      </p:sp>
    </p:spTree>
    <p:extLst>
      <p:ext uri="{BB962C8B-B14F-4D97-AF65-F5344CB8AC3E}">
        <p14:creationId xmlns:p14="http://schemas.microsoft.com/office/powerpoint/2010/main" val="332102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a:t>Facilitator Note:</a:t>
            </a:r>
          </a:p>
          <a:p>
            <a:pPr marL="0" marR="0" lvl="0" indent="0" algn="l" defTabSz="321457" rtl="0" eaLnBrk="1" fontAlgn="auto" latinLnBrk="0" hangingPunct="1">
              <a:lnSpc>
                <a:spcPct val="100000"/>
              </a:lnSpc>
              <a:spcBef>
                <a:spcPts val="0"/>
              </a:spcBef>
              <a:spcAft>
                <a:spcPts val="0"/>
              </a:spcAft>
              <a:buClrTx/>
              <a:buSzTx/>
              <a:buFontTx/>
              <a:buNone/>
              <a:tabLst/>
              <a:defRPr/>
            </a:pPr>
            <a:r>
              <a:rPr lang="en-US"/>
              <a:t>- This</a:t>
            </a:r>
            <a:r>
              <a:rPr lang="en-US" baseline="0"/>
              <a:t> link will walk you through how to create a page: https://www.facebook.com/pages/creation/</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9</a:t>
            </a:fld>
            <a:endParaRPr lang="en-US"/>
          </a:p>
        </p:txBody>
      </p:sp>
    </p:spTree>
    <p:extLst>
      <p:ext uri="{BB962C8B-B14F-4D97-AF65-F5344CB8AC3E}">
        <p14:creationId xmlns:p14="http://schemas.microsoft.com/office/powerpoint/2010/main" val="292072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baseline="0"/>
              <a:t>This link will show you how to create a private group: https://www.facebook.com/help/167970719931213/</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pPr/>
              <a:t>10</a:t>
            </a:fld>
            <a:endParaRPr lang="en-US"/>
          </a:p>
        </p:txBody>
      </p:sp>
    </p:spTree>
    <p:extLst>
      <p:ext uri="{BB962C8B-B14F-4D97-AF65-F5344CB8AC3E}">
        <p14:creationId xmlns:p14="http://schemas.microsoft.com/office/powerpoint/2010/main" val="140962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421752-013A-F846-A224-C050C598DA3C}"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421752-013A-F846-A224-C050C598DA3C}"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10/16/2024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10/16/2024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specialolympics.org/MyHealth"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495" y="1921013"/>
            <a:ext cx="8163829" cy="2387600"/>
          </a:xfrm>
        </p:spPr>
        <p:txBody>
          <a:bodyPr>
            <a:normAutofit fontScale="90000"/>
          </a:bodyPr>
          <a:lstStyle/>
          <a:p>
            <a:pPr algn="l"/>
            <a:r>
              <a:rPr lang="en-US"/>
              <a:t>Using </a:t>
            </a:r>
            <a:r>
              <a:rPr lang="en-US" b="1">
                <a:solidFill>
                  <a:schemeClr val="bg1"/>
                </a:solidFill>
                <a:latin typeface="Ubuntu" charset="0"/>
                <a:ea typeface="Ubuntu" charset="0"/>
                <a:cs typeface="Ubuntu" charset="0"/>
              </a:rPr>
              <a:t>Social Media to Spread Health </a:t>
            </a:r>
            <a:r>
              <a:rPr lang="en-US"/>
              <a:t>M</a:t>
            </a:r>
            <a:r>
              <a:rPr lang="en-US" b="1">
                <a:solidFill>
                  <a:schemeClr val="bg1"/>
                </a:solidFill>
                <a:latin typeface="Ubuntu" charset="0"/>
                <a:ea typeface="Ubuntu" charset="0"/>
                <a:cs typeface="Ubuntu" charset="0"/>
              </a:rPr>
              <a:t>essaging </a:t>
            </a:r>
            <a:br>
              <a:rPr lang="en-US">
                <a:solidFill>
                  <a:schemeClr val="bg1"/>
                </a:solidFill>
                <a:latin typeface="Ubuntu" charset="0"/>
                <a:ea typeface="Ubuntu" charset="0"/>
                <a:cs typeface="Ubuntu" charset="0"/>
              </a:rPr>
            </a:br>
            <a:endParaRPr lang="en-US">
              <a:latin typeface="Ubuntu" charset="0"/>
              <a:ea typeface="Ubuntu" charset="0"/>
              <a:cs typeface="Ubuntu"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Create a Private Group</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1453" y="2050697"/>
            <a:ext cx="7021093" cy="4122472"/>
          </a:xfrm>
          <a:ln>
            <a:solidFill>
              <a:schemeClr val="tx1"/>
            </a:solidFill>
          </a:ln>
        </p:spPr>
      </p:pic>
    </p:spTree>
    <p:extLst>
      <p:ext uri="{BB962C8B-B14F-4D97-AF65-F5344CB8AC3E}">
        <p14:creationId xmlns:p14="http://schemas.microsoft.com/office/powerpoint/2010/main" val="36776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Materials and Resources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852717"/>
            <a:ext cx="3828659" cy="2010008"/>
          </a:xfrm>
          <a:prstGeom prst="rect">
            <a:avLst/>
          </a:prstGeom>
          <a:ln>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838070"/>
            <a:ext cx="3829802" cy="2024655"/>
          </a:xfrm>
          <a:prstGeom prst="rect">
            <a:avLst/>
          </a:prstGeom>
          <a:ln>
            <a:solidFill>
              <a:schemeClr val="tx2"/>
            </a:solidFill>
          </a:ln>
        </p:spPr>
      </p:pic>
      <p:sp>
        <p:nvSpPr>
          <p:cNvPr id="3" name="TextBox 2"/>
          <p:cNvSpPr txBox="1"/>
          <p:nvPr/>
        </p:nvSpPr>
        <p:spPr>
          <a:xfrm>
            <a:off x="247625" y="5589240"/>
            <a:ext cx="8496944" cy="461665"/>
          </a:xfrm>
          <a:prstGeom prst="rect">
            <a:avLst/>
          </a:prstGeom>
          <a:noFill/>
        </p:spPr>
        <p:txBody>
          <a:bodyPr wrap="square" rtlCol="0">
            <a:spAutoFit/>
          </a:bodyPr>
          <a:lstStyle/>
          <a:p>
            <a:pPr algn="ctr"/>
            <a:r>
              <a:rPr lang="en-US" sz="2400">
                <a:hlinkClick r:id="rId5"/>
              </a:rPr>
              <a:t>www.SpecialOlympics.org/MyHealth</a:t>
            </a:r>
            <a:r>
              <a:rPr lang="en-US" sz="2400"/>
              <a:t> </a:t>
            </a:r>
          </a:p>
        </p:txBody>
      </p:sp>
      <p:sp>
        <p:nvSpPr>
          <p:cNvPr id="9" name="TextBox 8"/>
          <p:cNvSpPr txBox="1"/>
          <p:nvPr/>
        </p:nvSpPr>
        <p:spPr>
          <a:xfrm>
            <a:off x="262890" y="4146217"/>
            <a:ext cx="8481679" cy="892552"/>
          </a:xfrm>
          <a:prstGeom prst="rect">
            <a:avLst/>
          </a:prstGeom>
          <a:noFill/>
        </p:spPr>
        <p:txBody>
          <a:bodyPr wrap="square" rtlCol="0">
            <a:spAutoFit/>
          </a:bodyPr>
          <a:lstStyle/>
          <a:p>
            <a:r>
              <a:rPr lang="en-US" sz="2600"/>
              <a:t>There are already a lot of materials which have been created to promote Special Olympics Health. Check these out! </a:t>
            </a:r>
          </a:p>
        </p:txBody>
      </p:sp>
    </p:spTree>
    <p:extLst>
      <p:ext uri="{BB962C8B-B14F-4D97-AF65-F5344CB8AC3E}">
        <p14:creationId xmlns:p14="http://schemas.microsoft.com/office/powerpoint/2010/main" val="248940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9" y="264517"/>
            <a:ext cx="5522261" cy="839391"/>
          </a:xfrm>
        </p:spPr>
        <p:txBody>
          <a:bodyPr>
            <a:noAutofit/>
          </a:bodyPr>
          <a:lstStyle/>
          <a:p>
            <a:r>
              <a:rPr lang="en-US" sz="3600"/>
              <a:t>Roadmap to Success – Planning Makes Perfect!  </a:t>
            </a:r>
          </a:p>
        </p:txBody>
      </p:sp>
      <p:sp>
        <p:nvSpPr>
          <p:cNvPr id="3" name="Rectangle 2"/>
          <p:cNvSpPr/>
          <p:nvPr/>
        </p:nvSpPr>
        <p:spPr>
          <a:xfrm>
            <a:off x="181668" y="1797546"/>
            <a:ext cx="8570446" cy="4555093"/>
          </a:xfrm>
          <a:prstGeom prst="rect">
            <a:avLst/>
          </a:prstGeom>
        </p:spPr>
        <p:txBody>
          <a:bodyPr wrap="square">
            <a:spAutoFit/>
          </a:bodyPr>
          <a:lstStyle/>
          <a:p>
            <a:pPr marL="342900" indent="-342900" algn="l">
              <a:buFont typeface="Arial" panose="020B0604020202020204" pitchFamily="34" charset="0"/>
              <a:buChar char="•"/>
            </a:pPr>
            <a:r>
              <a:rPr lang="en-US" sz="2800" b="1"/>
              <a:t>Month 1: </a:t>
            </a:r>
            <a:r>
              <a:rPr lang="en-US" sz="2800"/>
              <a:t>Agenda-setting &amp; planning</a:t>
            </a:r>
          </a:p>
          <a:p>
            <a:pPr marL="664357" lvl="1" indent="-342900" algn="l">
              <a:spcAft>
                <a:spcPts val="600"/>
              </a:spcAft>
              <a:buFont typeface="Arial" panose="020B0604020202020204" pitchFamily="34" charset="0"/>
              <a:buChar char="•"/>
            </a:pPr>
            <a:r>
              <a:rPr lang="en-US" sz="2400"/>
              <a:t>Use your planning documents to decide on what topics you will share, how many times a week you plan to post, on what days you plan to post</a:t>
            </a:r>
          </a:p>
          <a:p>
            <a:pPr marL="342900" indent="-342900" algn="l">
              <a:buFont typeface="Arial" panose="020B0604020202020204" pitchFamily="34" charset="0"/>
              <a:buChar char="•"/>
            </a:pPr>
            <a:r>
              <a:rPr lang="en-US" sz="2800" b="1"/>
              <a:t>Month 2: </a:t>
            </a:r>
            <a:r>
              <a:rPr lang="en-US" sz="2800"/>
              <a:t>Introductions to your group &amp; getting everyone started</a:t>
            </a:r>
          </a:p>
          <a:p>
            <a:pPr marL="664357" lvl="1" indent="-342900" algn="l">
              <a:spcAft>
                <a:spcPts val="600"/>
              </a:spcAft>
              <a:buFont typeface="Arial" panose="020B0604020202020204" pitchFamily="34" charset="0"/>
              <a:buChar char="•"/>
            </a:pPr>
            <a:r>
              <a:rPr lang="en-US" sz="2400"/>
              <a:t>You have just become a Special Olympics Health Messenger, celebrate it! If posting in a group or page, add people and tell them why you are doing this. If posting to an existing profile, tell your friends about your new role &amp; what they can expect</a:t>
            </a:r>
          </a:p>
          <a:p>
            <a:pPr marL="342900" indent="-342900" algn="l">
              <a:buFont typeface="Arial" panose="020B0604020202020204" pitchFamily="34" charset="0"/>
              <a:buChar char="•"/>
            </a:pPr>
            <a:r>
              <a:rPr lang="en-US" sz="2800" b="1"/>
              <a:t>Month 3: </a:t>
            </a:r>
            <a:r>
              <a:rPr lang="en-US" sz="2800"/>
              <a:t>Start posting tips</a:t>
            </a:r>
          </a:p>
        </p:txBody>
      </p:sp>
    </p:spTree>
    <p:extLst>
      <p:ext uri="{BB962C8B-B14F-4D97-AF65-F5344CB8AC3E}">
        <p14:creationId xmlns:p14="http://schemas.microsoft.com/office/powerpoint/2010/main" val="31821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 y="401703"/>
            <a:ext cx="4962253" cy="585850"/>
          </a:xfrm>
        </p:spPr>
        <p:txBody>
          <a:bodyPr>
            <a:noAutofit/>
          </a:bodyPr>
          <a:lstStyle/>
          <a:p>
            <a:r>
              <a:rPr lang="en-US" sz="3600"/>
              <a:t>Roadmap to Success - Planning Continued </a:t>
            </a:r>
          </a:p>
        </p:txBody>
      </p:sp>
      <p:sp>
        <p:nvSpPr>
          <p:cNvPr id="3" name="Content Placeholder 2"/>
          <p:cNvSpPr>
            <a:spLocks noGrp="1"/>
          </p:cNvSpPr>
          <p:nvPr>
            <p:ph idx="1"/>
          </p:nvPr>
        </p:nvSpPr>
        <p:spPr>
          <a:xfrm>
            <a:off x="262890" y="1825625"/>
            <a:ext cx="8252460" cy="4630672"/>
          </a:xfrm>
        </p:spPr>
        <p:txBody>
          <a:bodyPr>
            <a:normAutofit fontScale="92500" lnSpcReduction="20000"/>
          </a:bodyPr>
          <a:lstStyle/>
          <a:p>
            <a:pPr marL="342900" lvl="0" indent="-342900" eaLnBrk="1" hangingPunct="1">
              <a:lnSpc>
                <a:spcPct val="100000"/>
              </a:lnSpc>
              <a:spcBef>
                <a:spcPct val="0"/>
              </a:spcBef>
              <a:buFont typeface="Arial" panose="020B0604020202020204" pitchFamily="34" charset="0"/>
              <a:buChar char="•"/>
            </a:pPr>
            <a:r>
              <a:rPr lang="en-US" sz="3000" b="1" kern="1200">
                <a:ea typeface="ヒラギノ角ゴ ProN W3" charset="-128"/>
                <a:sym typeface="Gill Sans" charset="0"/>
              </a:rPr>
              <a:t>Month 4: </a:t>
            </a:r>
            <a:r>
              <a:rPr lang="en-US" sz="3000" kern="1200">
                <a:ea typeface="ヒラギノ角ゴ ProN W3" charset="-128"/>
                <a:sym typeface="Gill Sans" charset="0"/>
              </a:rPr>
              <a:t>Keep posting tips!</a:t>
            </a:r>
          </a:p>
          <a:p>
            <a:pPr marL="664357" lvl="1" indent="-342900" eaLnBrk="1" hangingPunct="1">
              <a:lnSpc>
                <a:spcPct val="100000"/>
              </a:lnSpc>
              <a:spcBef>
                <a:spcPct val="0"/>
              </a:spcBef>
              <a:buClrTx/>
              <a:buSzTx/>
              <a:buFont typeface="Arial" panose="020B0604020202020204" pitchFamily="34" charset="0"/>
              <a:buChar char="•"/>
            </a:pPr>
            <a:r>
              <a:rPr lang="en-US" sz="2600" kern="1200">
                <a:ea typeface="ヒラギノ角ゴ ProN W3" charset="-128"/>
                <a:sym typeface="Gill Sans" charset="0"/>
              </a:rPr>
              <a:t>Ask your audience what they are interested in hearing about</a:t>
            </a:r>
          </a:p>
          <a:p>
            <a:pPr marL="664357" lvl="1" indent="-342900" eaLnBrk="1" hangingPunct="1">
              <a:lnSpc>
                <a:spcPct val="100000"/>
              </a:lnSpc>
              <a:spcBef>
                <a:spcPct val="0"/>
              </a:spcBef>
              <a:spcAft>
                <a:spcPts val="1200"/>
              </a:spcAft>
              <a:buClrTx/>
              <a:buSzTx/>
              <a:buFont typeface="Arial" panose="020B0604020202020204" pitchFamily="34" charset="0"/>
              <a:buChar char="•"/>
            </a:pPr>
            <a:r>
              <a:rPr lang="en-US" sz="2600" kern="1200">
                <a:ea typeface="ヒラギノ角ゴ ProN W3" charset="-128"/>
                <a:sym typeface="Gill Sans" charset="0"/>
              </a:rPr>
              <a:t>Get their feedback to see how you can do better in your role</a:t>
            </a:r>
          </a:p>
          <a:p>
            <a:pPr marL="342900" lvl="0" indent="-342900" eaLnBrk="1" hangingPunct="1">
              <a:lnSpc>
                <a:spcPct val="100000"/>
              </a:lnSpc>
              <a:spcBef>
                <a:spcPct val="0"/>
              </a:spcBef>
              <a:spcAft>
                <a:spcPts val="1200"/>
              </a:spcAft>
              <a:buFont typeface="Arial" panose="020B0604020202020204" pitchFamily="34" charset="0"/>
              <a:buChar char="•"/>
            </a:pPr>
            <a:r>
              <a:rPr lang="en-US" sz="3000" b="1" kern="1200">
                <a:ea typeface="ヒラギノ角ゴ ProN W3" charset="-128"/>
                <a:sym typeface="Gill Sans" charset="0"/>
              </a:rPr>
              <a:t>Month 5: </a:t>
            </a:r>
            <a:r>
              <a:rPr lang="en-US" sz="3000" kern="1200">
                <a:ea typeface="ヒラギノ角ゴ ProN W3" charset="-128"/>
                <a:sym typeface="Gill Sans" charset="0"/>
              </a:rPr>
              <a:t>After asking your group members what interests them, try creating posts which cover those topics</a:t>
            </a:r>
          </a:p>
          <a:p>
            <a:pPr marL="342900" lvl="0" indent="-342900" eaLnBrk="1" hangingPunct="1">
              <a:lnSpc>
                <a:spcPct val="100000"/>
              </a:lnSpc>
              <a:spcBef>
                <a:spcPct val="0"/>
              </a:spcBef>
              <a:buFont typeface="Arial" panose="020B0604020202020204" pitchFamily="34" charset="0"/>
              <a:buChar char="•"/>
            </a:pPr>
            <a:r>
              <a:rPr lang="en-US" sz="3000" b="1" kern="1200">
                <a:ea typeface="ヒラギノ角ゴ ProN W3" charset="-128"/>
                <a:sym typeface="Gill Sans" charset="0"/>
              </a:rPr>
              <a:t>Month 6: </a:t>
            </a:r>
            <a:r>
              <a:rPr lang="en-US" sz="3000" kern="1200">
                <a:ea typeface="ヒラギノ角ゴ ProN W3" charset="-128"/>
                <a:sym typeface="Gill Sans" charset="0"/>
              </a:rPr>
              <a:t>Introduce a challenge</a:t>
            </a:r>
          </a:p>
          <a:p>
            <a:pPr marL="637569" lvl="2" indent="-342900" eaLnBrk="1" hangingPunct="1">
              <a:lnSpc>
                <a:spcPct val="100000"/>
              </a:lnSpc>
              <a:buFont typeface="Arial" panose="020B0604020202020204" pitchFamily="34" charset="0"/>
              <a:buChar char="•"/>
            </a:pPr>
            <a:r>
              <a:rPr lang="en-US" sz="2600" kern="1200">
                <a:ea typeface="ヒラギノ角ゴ ProN W3" charset="-128"/>
                <a:sym typeface="Gill Sans" charset="0"/>
              </a:rPr>
              <a:t>See if you can come up with a challenge for your group members to participate in. </a:t>
            </a:r>
            <a:r>
              <a:rPr lang="en-US" sz="2600" i="1" kern="1200">
                <a:ea typeface="ヒラギノ角ゴ ProN W3" charset="-128"/>
                <a:sym typeface="Gill Sans" charset="0"/>
              </a:rPr>
              <a:t>Example: Drink 5 bottles of water everyday of two weeks or reach 10,000 everyday for a week </a:t>
            </a:r>
          </a:p>
          <a:p>
            <a:endParaRPr lang="en-US" sz="3200"/>
          </a:p>
        </p:txBody>
      </p:sp>
    </p:spTree>
    <p:extLst>
      <p:ext uri="{BB962C8B-B14F-4D97-AF65-F5344CB8AC3E}">
        <p14:creationId xmlns:p14="http://schemas.microsoft.com/office/powerpoint/2010/main" val="267516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6028"/>
            <a:ext cx="7886700" cy="585850"/>
          </a:xfrm>
        </p:spPr>
        <p:txBody>
          <a:bodyPr/>
          <a:lstStyle/>
          <a:p>
            <a:r>
              <a:rPr lang="en-US" sz="3600"/>
              <a:t>Challenge 1: Follow the Leader</a:t>
            </a:r>
          </a:p>
        </p:txBody>
      </p:sp>
      <p:sp>
        <p:nvSpPr>
          <p:cNvPr id="3" name="Content Placeholder 2"/>
          <p:cNvSpPr>
            <a:spLocks noGrp="1"/>
          </p:cNvSpPr>
          <p:nvPr>
            <p:ph idx="1"/>
          </p:nvPr>
        </p:nvSpPr>
        <p:spPr>
          <a:xfrm>
            <a:off x="280307" y="1901389"/>
            <a:ext cx="7886700" cy="4351338"/>
          </a:xfrm>
        </p:spPr>
        <p:txBody>
          <a:bodyPr>
            <a:normAutofit/>
          </a:bodyPr>
          <a:lstStyle/>
          <a:p>
            <a:pPr marL="44647" lvl="1" indent="0">
              <a:buNone/>
            </a:pPr>
            <a:r>
              <a:rPr lang="en-US" sz="2800"/>
              <a:t>All groups will choose a goal number of steps to reach for Day 1. After Day 1, the goal of all group members will be to take 100 more steps than the day before. </a:t>
            </a:r>
          </a:p>
          <a:p>
            <a:pPr marL="44647" lvl="1" indent="0">
              <a:buNone/>
            </a:pPr>
            <a:endParaRPr lang="en-US" sz="2800"/>
          </a:p>
          <a:p>
            <a:pPr marL="44647" lvl="1" indent="0">
              <a:buNone/>
            </a:pPr>
            <a:r>
              <a:rPr lang="en-US" sz="2800"/>
              <a:t>All group members will increase by 100 steps a day for 10 days! This will add a total of 1,000 extra steps in by the end of the challenge!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865" y="4833258"/>
            <a:ext cx="2475669" cy="1856752"/>
          </a:xfrm>
          <a:prstGeom prst="rect">
            <a:avLst/>
          </a:prstGeom>
        </p:spPr>
      </p:pic>
    </p:spTree>
    <p:extLst>
      <p:ext uri="{BB962C8B-B14F-4D97-AF65-F5344CB8AC3E}">
        <p14:creationId xmlns:p14="http://schemas.microsoft.com/office/powerpoint/2010/main" val="609994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9" y="274600"/>
            <a:ext cx="7200800" cy="1033586"/>
          </a:xfrm>
        </p:spPr>
        <p:txBody>
          <a:bodyPr/>
          <a:lstStyle/>
          <a:p>
            <a:r>
              <a:rPr lang="en-US" sz="3600"/>
              <a:t>Challenge 2: Snacks on Snacks  </a:t>
            </a:r>
          </a:p>
        </p:txBody>
      </p:sp>
      <p:sp>
        <p:nvSpPr>
          <p:cNvPr id="3" name="Content Placeholder 2"/>
          <p:cNvSpPr>
            <a:spLocks noGrp="1"/>
          </p:cNvSpPr>
          <p:nvPr>
            <p:ph idx="1"/>
          </p:nvPr>
        </p:nvSpPr>
        <p:spPr>
          <a:xfrm>
            <a:off x="805968" y="2025237"/>
            <a:ext cx="7911703" cy="1831727"/>
          </a:xfrm>
        </p:spPr>
        <p:txBody>
          <a:bodyPr>
            <a:normAutofit/>
          </a:bodyPr>
          <a:lstStyle/>
          <a:p>
            <a:pPr marL="44647" lvl="1" indent="0">
              <a:buNone/>
            </a:pPr>
            <a:r>
              <a:rPr lang="en-US" sz="2800"/>
              <a:t>Challenge your group to post a pic of their favorite healthy snack with the recipe--Encourage your teammates to try each other’s favorite things!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03" y="3871904"/>
            <a:ext cx="2443648" cy="2463461"/>
          </a:xfrm>
          <a:prstGeom prst="rect">
            <a:avLst/>
          </a:prstGeom>
          <a:ln w="9525">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297" y="3881024"/>
            <a:ext cx="2520280" cy="2466808"/>
          </a:xfrm>
          <a:prstGeom prst="rect">
            <a:avLst/>
          </a:prstGeom>
          <a:ln>
            <a:solidFill>
              <a:schemeClr val="tx2"/>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625" y="3891203"/>
            <a:ext cx="2476741" cy="2463461"/>
          </a:xfrm>
          <a:prstGeom prst="rect">
            <a:avLst/>
          </a:prstGeom>
          <a:ln>
            <a:solidFill>
              <a:schemeClr val="tx2"/>
            </a:solidFill>
          </a:ln>
        </p:spPr>
      </p:pic>
    </p:spTree>
    <p:extLst>
      <p:ext uri="{BB962C8B-B14F-4D97-AF65-F5344CB8AC3E}">
        <p14:creationId xmlns:p14="http://schemas.microsoft.com/office/powerpoint/2010/main" val="1930056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530"/>
            <a:ext cx="7171641" cy="887636"/>
          </a:xfrm>
        </p:spPr>
        <p:txBody>
          <a:bodyPr/>
          <a:lstStyle/>
          <a:p>
            <a:r>
              <a:rPr lang="en-US" sz="3600"/>
              <a:t>Getting Feedback</a:t>
            </a:r>
          </a:p>
        </p:txBody>
      </p:sp>
      <p:sp>
        <p:nvSpPr>
          <p:cNvPr id="3" name="Content Placeholder 2"/>
          <p:cNvSpPr>
            <a:spLocks noGrp="1"/>
          </p:cNvSpPr>
          <p:nvPr>
            <p:ph idx="1"/>
          </p:nvPr>
        </p:nvSpPr>
        <p:spPr>
          <a:xfrm>
            <a:off x="263355" y="2144626"/>
            <a:ext cx="7911703" cy="4464844"/>
          </a:xfrm>
        </p:spPr>
        <p:txBody>
          <a:bodyPr/>
          <a:lstStyle/>
          <a:p>
            <a:pPr marL="0" indent="0">
              <a:spcAft>
                <a:spcPts val="1200"/>
              </a:spcAft>
              <a:buNone/>
            </a:pPr>
            <a:r>
              <a:rPr lang="en-US"/>
              <a:t>Feedback from your teammates is important because it gives you a chance to check in and hear from them</a:t>
            </a:r>
          </a:p>
          <a:p>
            <a:pPr marL="637569" lvl="2" indent="-342900">
              <a:buFont typeface="Arial" panose="020B0604020202020204" pitchFamily="34" charset="0"/>
              <a:buChar char="•"/>
            </a:pPr>
            <a:r>
              <a:rPr lang="en-US" sz="2400"/>
              <a:t>Samples of feedback questions:</a:t>
            </a:r>
          </a:p>
          <a:p>
            <a:pPr marL="959027" lvl="5" indent="-342900">
              <a:buFont typeface="Arial" panose="020B0604020202020204" pitchFamily="34" charset="0"/>
              <a:buChar char="•"/>
            </a:pPr>
            <a:r>
              <a:rPr lang="en-US" sz="2400"/>
              <a:t>How are you doing on your journey so far?</a:t>
            </a:r>
          </a:p>
          <a:p>
            <a:pPr marL="959027" lvl="5" indent="-342900">
              <a:buFont typeface="Arial" panose="020B0604020202020204" pitchFamily="34" charset="0"/>
              <a:buChar char="•"/>
            </a:pPr>
            <a:r>
              <a:rPr lang="en-US" sz="2400"/>
              <a:t>What tools are you finding helpful? </a:t>
            </a:r>
          </a:p>
          <a:p>
            <a:pPr marL="959027" lvl="5" indent="-342900">
              <a:buFont typeface="Arial" panose="020B0604020202020204" pitchFamily="34" charset="0"/>
              <a:buChar char="•"/>
            </a:pPr>
            <a:r>
              <a:rPr lang="en-US" sz="2400"/>
              <a:t>Are there any tips you think could be important for our group to know? Write your ideas here! </a:t>
            </a:r>
          </a:p>
          <a:p>
            <a:pPr marL="959027" lvl="5" indent="-342900">
              <a:buFont typeface="Arial" panose="020B0604020202020204" pitchFamily="34" charset="0"/>
              <a:buChar char="•"/>
            </a:pPr>
            <a:r>
              <a:rPr lang="en-US" sz="2400"/>
              <a:t>Is there something you think we should be doing differently? Comment here. </a:t>
            </a:r>
          </a:p>
          <a:p>
            <a:pPr marL="637569" lvl="3" indent="-342900">
              <a:buFont typeface="Arial" panose="020B0604020202020204" pitchFamily="34" charset="0"/>
              <a:buChar char="•"/>
            </a:pPr>
            <a:endParaRPr lang="en-US" sz="1800"/>
          </a:p>
          <a:p>
            <a:pPr marL="637569" lvl="3" indent="-342900">
              <a:buFont typeface="Arial" panose="020B0604020202020204" pitchFamily="34" charset="0"/>
              <a:buChar char="•"/>
            </a:pPr>
            <a:endParaRPr lang="en-US" sz="3000"/>
          </a:p>
          <a:p>
            <a:pPr marL="637569" lvl="2" indent="-342900">
              <a:buFont typeface="Arial" panose="020B0604020202020204" pitchFamily="34" charset="0"/>
              <a:buChar char="•"/>
            </a:pPr>
            <a:endParaRPr lang="en-US" sz="3000"/>
          </a:p>
        </p:txBody>
      </p:sp>
    </p:spTree>
    <p:extLst>
      <p:ext uri="{BB962C8B-B14F-4D97-AF65-F5344CB8AC3E}">
        <p14:creationId xmlns:p14="http://schemas.microsoft.com/office/powerpoint/2010/main" val="139731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Sharing Successes</a:t>
            </a:r>
          </a:p>
        </p:txBody>
      </p:sp>
      <p:sp>
        <p:nvSpPr>
          <p:cNvPr id="3" name="Content Placeholder 2"/>
          <p:cNvSpPr>
            <a:spLocks noGrp="1"/>
          </p:cNvSpPr>
          <p:nvPr>
            <p:ph idx="1"/>
          </p:nvPr>
        </p:nvSpPr>
        <p:spPr>
          <a:xfrm>
            <a:off x="544711" y="1741289"/>
            <a:ext cx="7911703" cy="2335783"/>
          </a:xfrm>
        </p:spPr>
        <p:txBody>
          <a:bodyPr>
            <a:normAutofit/>
          </a:bodyPr>
          <a:lstStyle/>
          <a:p>
            <a:pPr marL="342900" indent="-342900">
              <a:buFont typeface="Arial" panose="020B0604020202020204" pitchFamily="34" charset="0"/>
              <a:buChar char="•"/>
            </a:pPr>
            <a:r>
              <a:rPr lang="en-US"/>
              <a:t>What are successes? Success will vary person to person, but no matter how big or small, they should all be celebrated!</a:t>
            </a:r>
          </a:p>
          <a:p>
            <a:pPr marL="342900" indent="-342900">
              <a:buFont typeface="Arial" panose="020B0604020202020204" pitchFamily="34" charset="0"/>
              <a:buChar char="•"/>
            </a:pPr>
            <a:r>
              <a:rPr lang="en-US"/>
              <a:t>Congratulate group members who post about their success </a:t>
            </a:r>
          </a:p>
          <a:p>
            <a:pPr marL="342900" indent="-342900">
              <a:buFont typeface="Arial" panose="020B0604020202020204" pitchFamily="34" charset="0"/>
              <a:buChar char="•"/>
            </a:pPr>
            <a:endParaRPr lang="en-US"/>
          </a:p>
          <a:p>
            <a:pPr marL="387547" lvl="1" indent="-342900">
              <a:buFont typeface="Arial" panose="020B0604020202020204" pitchFamily="34" charset="0"/>
              <a:buChar char="•"/>
            </a:pPr>
            <a:endParaRPr lang="en-US" sz="28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4280265"/>
            <a:ext cx="2532097" cy="1688422"/>
          </a:xfrm>
          <a:prstGeom prst="rect">
            <a:avLst/>
          </a:prstGeom>
          <a:ln>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048" y="4280265"/>
            <a:ext cx="2532097" cy="1688422"/>
          </a:xfrm>
          <a:prstGeom prst="rect">
            <a:avLst/>
          </a:prstGeom>
          <a:ln>
            <a:solidFill>
              <a:schemeClr val="tx2"/>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712" y="4280265"/>
            <a:ext cx="2532097" cy="1701253"/>
          </a:xfrm>
          <a:prstGeom prst="rect">
            <a:avLst/>
          </a:prstGeom>
          <a:ln>
            <a:solidFill>
              <a:schemeClr val="tx2"/>
            </a:solidFill>
          </a:ln>
        </p:spPr>
      </p:pic>
    </p:spTree>
    <p:extLst>
      <p:ext uri="{BB962C8B-B14F-4D97-AF65-F5344CB8AC3E}">
        <p14:creationId xmlns:p14="http://schemas.microsoft.com/office/powerpoint/2010/main" val="183413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54" y="57448"/>
            <a:ext cx="6475561" cy="1375172"/>
          </a:xfrm>
        </p:spPr>
        <p:txBody>
          <a:bodyPr/>
          <a:lstStyle/>
          <a:p>
            <a:r>
              <a:rPr lang="en-US" sz="3600"/>
              <a:t>Creating a Plan That Works for YOU </a:t>
            </a:r>
          </a:p>
        </p:txBody>
      </p:sp>
      <p:sp>
        <p:nvSpPr>
          <p:cNvPr id="3" name="Content Placeholder 2"/>
          <p:cNvSpPr>
            <a:spLocks noGrp="1"/>
          </p:cNvSpPr>
          <p:nvPr>
            <p:ph idx="1"/>
          </p:nvPr>
        </p:nvSpPr>
        <p:spPr>
          <a:xfrm>
            <a:off x="544711" y="2479269"/>
            <a:ext cx="7911703" cy="3404764"/>
          </a:xfrm>
        </p:spPr>
        <p:txBody>
          <a:bodyPr>
            <a:normAutofit fontScale="92500" lnSpcReduction="10000"/>
          </a:bodyPr>
          <a:lstStyle/>
          <a:p>
            <a:pPr marL="342900" indent="-342900">
              <a:buFont typeface="Arial" panose="020B0604020202020204" pitchFamily="34" charset="0"/>
              <a:buChar char="•"/>
            </a:pPr>
            <a:r>
              <a:rPr lang="en-US" sz="3000"/>
              <a:t>How many times a week will you talk to your teammates?</a:t>
            </a:r>
          </a:p>
          <a:p>
            <a:pPr marL="637569" lvl="2" indent="-342900">
              <a:buFont typeface="Arial" panose="020B0604020202020204" pitchFamily="34" charset="0"/>
              <a:buChar char="•"/>
            </a:pPr>
            <a:r>
              <a:rPr lang="en-US" sz="2600"/>
              <a:t>Are there specific days you want to choose as post days? This way, they know what to expect! For example, if you commit to 2 days a week, you can choose to post every Monday and Wednesday.  </a:t>
            </a:r>
          </a:p>
          <a:p>
            <a:pPr marL="294669" lvl="2" indent="0">
              <a:buNone/>
            </a:pPr>
            <a:endParaRPr lang="en-US" sz="2800"/>
          </a:p>
          <a:p>
            <a:pPr marL="294669" lvl="2" indent="0">
              <a:buNone/>
            </a:pPr>
            <a:r>
              <a:rPr lang="en-US" sz="2800"/>
              <a:t>Commitment: I will post ______ times a week. You can always add more or take away some. Find something that fits your schedule! </a:t>
            </a:r>
          </a:p>
          <a:p>
            <a:pPr marL="294669" lvl="2" indent="0">
              <a:buNone/>
            </a:pPr>
            <a:endParaRPr lang="en-US" sz="2800"/>
          </a:p>
          <a:p>
            <a:pPr marL="294669" lvl="2" indent="0">
              <a:buNone/>
            </a:pPr>
            <a:endParaRPr lang="en-US" sz="3200"/>
          </a:p>
          <a:p>
            <a:pPr marL="342900" indent="-342900">
              <a:buFont typeface="Arial" panose="020B0604020202020204" pitchFamily="34" charset="0"/>
              <a:buChar char="•"/>
            </a:pPr>
            <a:endParaRPr lang="en-US" sz="3200"/>
          </a:p>
          <a:p>
            <a:pPr marL="342900" indent="-342900">
              <a:buFont typeface="Arial" panose="020B0604020202020204" pitchFamily="34" charset="0"/>
              <a:buChar char="•"/>
            </a:pPr>
            <a:endParaRPr lang="en-US" sz="3200"/>
          </a:p>
        </p:txBody>
      </p:sp>
    </p:spTree>
    <p:extLst>
      <p:ext uri="{BB962C8B-B14F-4D97-AF65-F5344CB8AC3E}">
        <p14:creationId xmlns:p14="http://schemas.microsoft.com/office/powerpoint/2010/main" val="329833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 y="401703"/>
            <a:ext cx="5862139" cy="585850"/>
          </a:xfrm>
        </p:spPr>
        <p:txBody>
          <a:bodyPr>
            <a:normAutofit fontScale="90000"/>
          </a:bodyPr>
          <a:lstStyle/>
          <a:p>
            <a:r>
              <a:rPr lang="en-US"/>
              <a:t>Activity: Create Your Social Media Plan </a:t>
            </a:r>
          </a:p>
        </p:txBody>
      </p:sp>
      <p:sp>
        <p:nvSpPr>
          <p:cNvPr id="3" name="Content Placeholder 2"/>
          <p:cNvSpPr>
            <a:spLocks noGrp="1"/>
          </p:cNvSpPr>
          <p:nvPr>
            <p:ph idx="1"/>
          </p:nvPr>
        </p:nvSpPr>
        <p:spPr>
          <a:xfrm>
            <a:off x="691243" y="2235587"/>
            <a:ext cx="7886700" cy="4351338"/>
          </a:xfrm>
        </p:spPr>
        <p:txBody>
          <a:bodyPr>
            <a:normAutofit/>
          </a:bodyPr>
          <a:lstStyle/>
          <a:p>
            <a:pPr marL="0" indent="0">
              <a:buNone/>
            </a:pPr>
            <a:r>
              <a:rPr lang="en-US"/>
              <a:t>Here is an example:</a:t>
            </a:r>
          </a:p>
          <a:p>
            <a:pPr marL="342900" indent="-342900">
              <a:buFont typeface="Arial" panose="020B0604020202020204" pitchFamily="34" charset="0"/>
              <a:buChar char="•"/>
            </a:pPr>
            <a:r>
              <a:rPr lang="en-US" sz="2400"/>
              <a:t>I will post 1 time per week. </a:t>
            </a:r>
          </a:p>
          <a:p>
            <a:pPr marL="342900" indent="-342900">
              <a:buFont typeface="Arial" panose="020B0604020202020204" pitchFamily="34" charset="0"/>
              <a:buChar char="•"/>
            </a:pPr>
            <a:r>
              <a:rPr lang="en-US" sz="2400"/>
              <a:t>2 fitness tips and 2 nutrition tips a </a:t>
            </a:r>
            <a:r>
              <a:rPr lang="en-US" sz="2400" b="1"/>
              <a:t>month</a:t>
            </a:r>
          </a:p>
          <a:p>
            <a:pPr marL="342900" indent="-342900">
              <a:buFont typeface="Arial" panose="020B0604020202020204" pitchFamily="34" charset="0"/>
              <a:buChar char="•"/>
            </a:pPr>
            <a:r>
              <a:rPr lang="en-US" sz="2400"/>
              <a:t>1 feedback question a </a:t>
            </a:r>
            <a:r>
              <a:rPr lang="en-US" sz="2400" b="1"/>
              <a:t>month </a:t>
            </a:r>
          </a:p>
          <a:p>
            <a:pPr marL="342900" indent="-342900"/>
            <a:r>
              <a:rPr lang="en-US" sz="2400"/>
              <a:t>Share successes from group members per month starting in </a:t>
            </a:r>
            <a:r>
              <a:rPr lang="en-US" sz="2400" b="1"/>
              <a:t>Month 3</a:t>
            </a:r>
          </a:p>
          <a:p>
            <a:pPr marL="342900" indent="-342900">
              <a:buFont typeface="Arial" panose="020B0604020202020204" pitchFamily="34" charset="0"/>
              <a:buChar char="•"/>
            </a:pPr>
            <a:r>
              <a:rPr lang="en-US" sz="2400"/>
              <a:t>Week-long challenges in </a:t>
            </a:r>
            <a:r>
              <a:rPr lang="en-US" sz="2400" b="1"/>
              <a:t>Month 5 </a:t>
            </a:r>
            <a:r>
              <a:rPr lang="en-US" sz="2400"/>
              <a:t>and </a:t>
            </a:r>
            <a:r>
              <a:rPr lang="en-US" sz="2400" b="1"/>
              <a:t>Month 7</a:t>
            </a:r>
          </a:p>
          <a:p>
            <a:endParaRPr lang="en-US" sz="3200"/>
          </a:p>
        </p:txBody>
      </p:sp>
    </p:spTree>
    <p:extLst>
      <p:ext uri="{BB962C8B-B14F-4D97-AF65-F5344CB8AC3E}">
        <p14:creationId xmlns:p14="http://schemas.microsoft.com/office/powerpoint/2010/main" val="34286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Social Media Session Goal</a:t>
            </a:r>
          </a:p>
        </p:txBody>
      </p:sp>
      <p:sp>
        <p:nvSpPr>
          <p:cNvPr id="3" name="Content Placeholder 2"/>
          <p:cNvSpPr>
            <a:spLocks noGrp="1"/>
          </p:cNvSpPr>
          <p:nvPr>
            <p:ph idx="1"/>
          </p:nvPr>
        </p:nvSpPr>
        <p:spPr>
          <a:xfrm>
            <a:off x="391789" y="1929096"/>
            <a:ext cx="8179334" cy="2794454"/>
          </a:xfrm>
        </p:spPr>
        <p:txBody>
          <a:bodyPr vert="horz" lIns="91440" tIns="45720" rIns="91440" bIns="45720" rtlCol="0" anchor="t">
            <a:normAutofit/>
          </a:bodyPr>
          <a:lstStyle/>
          <a:p>
            <a:pPr>
              <a:spcAft>
                <a:spcPts val="600"/>
              </a:spcAft>
            </a:pPr>
            <a:r>
              <a:rPr lang="en-US"/>
              <a:t>Learn how to create a community using social media to help other athletes improve health and fitness </a:t>
            </a:r>
          </a:p>
          <a:p>
            <a:r>
              <a:rPr lang="en-US"/>
              <a:t>Build a plan to guide you to using social media as a Health Messenger </a:t>
            </a:r>
            <a:endParaRPr lang="en-US">
              <a:ea typeface="Calibri"/>
              <a:cs typeface="Calibri"/>
            </a:endParaRPr>
          </a:p>
        </p:txBody>
      </p:sp>
      <p:pic>
        <p:nvPicPr>
          <p:cNvPr id="2052" name="Picture 4" descr="Image result for notepad em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210" y="4567441"/>
            <a:ext cx="1619195" cy="161919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Image result for strong arm emoji"/>
          <p:cNvSpPr>
            <a:spLocks noChangeAspect="1" noChangeArrowheads="1"/>
          </p:cNvSpPr>
          <p:nvPr/>
        </p:nvSpPr>
        <p:spPr bwMode="auto">
          <a:xfrm>
            <a:off x="155575" y="-2185988"/>
            <a:ext cx="4562475" cy="4562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Image result for strong arm emoj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443" y="4567440"/>
            <a:ext cx="1588397" cy="15883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4581128"/>
            <a:ext cx="1544035" cy="161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E56B8-1FAB-2033-BD4D-8EBCEA48B1C5}"/>
              </a:ext>
            </a:extLst>
          </p:cNvPr>
          <p:cNvSpPr>
            <a:spLocks noGrp="1"/>
          </p:cNvSpPr>
          <p:nvPr>
            <p:ph type="title"/>
          </p:nvPr>
        </p:nvSpPr>
        <p:spPr/>
        <p:txBody>
          <a:bodyPr>
            <a:normAutofit fontScale="90000"/>
          </a:bodyPr>
          <a:lstStyle/>
          <a:p>
            <a:br>
              <a:rPr lang="en-US"/>
            </a:br>
            <a:br>
              <a:rPr lang="en-US"/>
            </a:br>
            <a:r>
              <a:rPr lang="en-US"/>
              <a:t>Acknowledgement </a:t>
            </a:r>
            <a:br>
              <a:rPr lang="en-US"/>
            </a:br>
            <a:br>
              <a:rPr lang="en-US" dirty="0"/>
            </a:br>
            <a:endParaRPr lang="en-US" dirty="0"/>
          </a:p>
        </p:txBody>
      </p:sp>
      <p:sp>
        <p:nvSpPr>
          <p:cNvPr id="3" name="Content Placeholder 2">
            <a:extLst>
              <a:ext uri="{FF2B5EF4-FFF2-40B4-BE49-F238E27FC236}">
                <a16:creationId xmlns:a16="http://schemas.microsoft.com/office/drawing/2014/main" id="{C9022C51-E43C-3756-77FA-CE808B810BD0}"/>
              </a:ext>
            </a:extLst>
          </p:cNvPr>
          <p:cNvSpPr>
            <a:spLocks noGrp="1"/>
          </p:cNvSpPr>
          <p:nvPr>
            <p:ph idx="1"/>
          </p:nvPr>
        </p:nvSpPr>
        <p:spPr/>
        <p:txBody>
          <a:bodyPr>
            <a:normAutofit/>
          </a:bodyPr>
          <a:lstStyle/>
          <a:p>
            <a:pPr marL="0" indent="0">
              <a:lnSpc>
                <a:spcPct val="107000"/>
              </a:lnSpc>
              <a:spcBef>
                <a:spcPts val="0"/>
              </a:spcBef>
              <a:spcAft>
                <a:spcPts val="800"/>
              </a:spcAft>
              <a:buNone/>
            </a:pPr>
            <a:r>
              <a:rPr lang="en-US" sz="2000" kern="100" dirty="0">
                <a:latin typeface="Aptos" panose="020B0004020202020204" pitchFamily="34" charset="0"/>
                <a:ea typeface="Aptos" panose="020B0004020202020204" pitchFamily="34" charset="0"/>
                <a:cs typeface="Times New Roman" panose="02020603050405020304" pitchFamily="18" charset="0"/>
              </a:rPr>
              <a:t>This document was developed with funding from many sources, including in the United States by Grant Number NU27DD000021 from the Centers for Disease Control and Prevention (CDC) of the U.S. Department of Health and Human Services (HHS), with $18.1 M (64%) financed with U.S. Federal funds and $10.2 M (36%) supported by non-federal sources. </a:t>
            </a:r>
          </a:p>
          <a:p>
            <a:pPr marL="0" indent="0">
              <a:lnSpc>
                <a:spcPct val="107000"/>
              </a:lnSpc>
              <a:spcBef>
                <a:spcPts val="0"/>
              </a:spcBef>
              <a:spcAft>
                <a:spcPts val="800"/>
              </a:spcAft>
              <a:buNone/>
            </a:pPr>
            <a:r>
              <a:rPr lang="en-US" sz="2000" kern="100" dirty="0">
                <a:latin typeface="Aptos" panose="020B0004020202020204" pitchFamily="34" charset="0"/>
                <a:ea typeface="Aptos" panose="020B0004020202020204" pitchFamily="34" charset="0"/>
                <a:cs typeface="Times New Roman" panose="02020603050405020304" pitchFamily="18" charset="0"/>
              </a:rPr>
              <a:t>The contents of this document are solely the responsibility of the authors and do not necessarily represent the official views of the Centers for Disease Control and Prevention or the US Department of Health and Human Services.</a:t>
            </a:r>
            <a:r>
              <a:rPr lang="en-US" sz="2000" kern="100" dirty="0">
                <a:latin typeface="Arial" panose="020B0604020202020204" pitchFamily="34" charset="0"/>
                <a:ea typeface="Aptos" panose="020B0004020202020204" pitchFamily="34" charset="0"/>
                <a:cs typeface="Times New Roman" panose="02020603050405020304" pitchFamily="18" charset="0"/>
              </a:rPr>
              <a:t> </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8284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01" y="56026"/>
            <a:ext cx="7483673" cy="1550715"/>
          </a:xfrm>
        </p:spPr>
        <p:txBody>
          <a:bodyPr/>
          <a:lstStyle/>
          <a:p>
            <a:r>
              <a:rPr lang="en-US" sz="3600"/>
              <a:t>Why Choose Social Media to Deliver Your Message?</a:t>
            </a:r>
          </a:p>
        </p:txBody>
      </p:sp>
      <p:sp>
        <p:nvSpPr>
          <p:cNvPr id="3" name="TextBox 2"/>
          <p:cNvSpPr txBox="1"/>
          <p:nvPr/>
        </p:nvSpPr>
        <p:spPr>
          <a:xfrm>
            <a:off x="202558" y="2672404"/>
            <a:ext cx="7906791" cy="2985433"/>
          </a:xfrm>
          <a:prstGeom prst="rect">
            <a:avLst/>
          </a:prstGeom>
          <a:noFill/>
        </p:spPr>
        <p:txBody>
          <a:bodyPr wrap="square" rtlCol="0">
            <a:spAutoFit/>
          </a:bodyPr>
          <a:lstStyle/>
          <a:p>
            <a:pPr marL="457200" indent="-457200" algn="l">
              <a:buFont typeface="Arial" panose="020B0604020202020204" pitchFamily="34" charset="0"/>
              <a:buChar char="•"/>
            </a:pPr>
            <a:r>
              <a:rPr lang="en-US" sz="2800"/>
              <a:t>Easy way to reach a group of people</a:t>
            </a:r>
          </a:p>
          <a:p>
            <a:pPr marL="457200" indent="-457200" algn="l">
              <a:buFont typeface="Arial" panose="020B0604020202020204" pitchFamily="34" charset="0"/>
              <a:buChar char="•"/>
            </a:pPr>
            <a:endParaRPr lang="en-US" sz="2800"/>
          </a:p>
          <a:p>
            <a:pPr marL="457200" indent="-457200" algn="l">
              <a:buFont typeface="Arial" panose="020B0604020202020204" pitchFamily="34" charset="0"/>
              <a:buChar char="•"/>
            </a:pPr>
            <a:r>
              <a:rPr lang="en-US" sz="2800"/>
              <a:t>Ability to have a 2-way conversation</a:t>
            </a:r>
          </a:p>
          <a:p>
            <a:pPr marL="457200" indent="-457200" algn="l">
              <a:buFont typeface="Arial" panose="020B0604020202020204" pitchFamily="34" charset="0"/>
              <a:buChar char="•"/>
            </a:pPr>
            <a:endParaRPr lang="en-US" sz="2800"/>
          </a:p>
          <a:p>
            <a:pPr marL="457200" indent="-457200" algn="l">
              <a:buFont typeface="Arial" panose="020B0604020202020204" pitchFamily="34" charset="0"/>
              <a:buChar char="•"/>
            </a:pPr>
            <a:r>
              <a:rPr lang="en-US" sz="2800"/>
              <a:t>A place where people already are</a:t>
            </a:r>
          </a:p>
          <a:p>
            <a:pPr marL="457200" indent="-457200" algn="l">
              <a:buFont typeface="Arial" panose="020B0604020202020204" pitchFamily="34" charset="0"/>
              <a:buChar char="•"/>
            </a:pPr>
            <a:endParaRPr lang="en-US" sz="2800"/>
          </a:p>
          <a:p>
            <a:pPr marL="457200" indent="-457200" algn="l">
              <a:buFont typeface="Arial" panose="020B0604020202020204" pitchFamily="34" charset="0"/>
              <a:buChar char="•"/>
            </a:pPr>
            <a:endParaRPr lang="en-US" sz="20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294" y="2697192"/>
            <a:ext cx="2448272" cy="2260545"/>
          </a:xfrm>
          <a:prstGeom prst="rect">
            <a:avLst/>
          </a:prstGeom>
        </p:spPr>
      </p:pic>
    </p:spTree>
    <p:extLst>
      <p:ext uri="{BB962C8B-B14F-4D97-AF65-F5344CB8AC3E}">
        <p14:creationId xmlns:p14="http://schemas.microsoft.com/office/powerpoint/2010/main" val="133077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13" y="397350"/>
            <a:ext cx="5961616" cy="585850"/>
          </a:xfrm>
        </p:spPr>
        <p:txBody>
          <a:bodyPr>
            <a:noAutofit/>
          </a:bodyPr>
          <a:lstStyle/>
          <a:p>
            <a:r>
              <a:rPr lang="en-US" sz="3600"/>
              <a:t>Your Goal as a Health Messenger </a:t>
            </a:r>
          </a:p>
        </p:txBody>
      </p:sp>
      <p:sp>
        <p:nvSpPr>
          <p:cNvPr id="6" name="Rectangle 5"/>
          <p:cNvSpPr/>
          <p:nvPr/>
        </p:nvSpPr>
        <p:spPr>
          <a:xfrm>
            <a:off x="470920" y="1606296"/>
            <a:ext cx="6981400" cy="41269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t"/>
          <a:lstStyle/>
          <a:p>
            <a:pPr marL="285750" indent="-285750" algn="l">
              <a:spcAft>
                <a:spcPts val="422"/>
              </a:spcAft>
              <a:buSzPct val="50000"/>
              <a:buFont typeface="Arial" panose="020B0604020202020204" pitchFamily="34" charset="0"/>
              <a:buChar char="•"/>
              <a:defRPr/>
            </a:pPr>
            <a:endParaRPr lang="en-US" sz="1700">
              <a:solidFill>
                <a:prstClr val="black"/>
              </a:solidFill>
              <a:cs typeface="Gotham Book" pitchFamily="50" charset="0"/>
            </a:endParaRPr>
          </a:p>
        </p:txBody>
      </p:sp>
      <p:sp>
        <p:nvSpPr>
          <p:cNvPr id="3" name="TextBox 2"/>
          <p:cNvSpPr txBox="1"/>
          <p:nvPr/>
        </p:nvSpPr>
        <p:spPr>
          <a:xfrm>
            <a:off x="387366" y="2039717"/>
            <a:ext cx="8280920" cy="483209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t>Social media offers another platform for you as a Health Messenger to take on a leadership role and helps you: </a:t>
            </a:r>
          </a:p>
          <a:p>
            <a:pPr marL="778510" lvl="1" indent="-457200" algn="l">
              <a:buFont typeface="Arial" panose="020B0604020202020204" pitchFamily="34" charset="0"/>
              <a:buChar char="•"/>
            </a:pPr>
            <a:r>
              <a:rPr lang="en-US" sz="2400" b="1"/>
              <a:t>Build</a:t>
            </a:r>
            <a:r>
              <a:rPr lang="en-US" sz="2400"/>
              <a:t> a community dedicated to reaching the same goal</a:t>
            </a:r>
            <a:endParaRPr lang="en-US" sz="2400">
              <a:ea typeface="Calibri" panose="020F0502020204030204"/>
              <a:cs typeface="Calibri" panose="020F0502020204030204"/>
            </a:endParaRPr>
          </a:p>
          <a:p>
            <a:pPr marL="778510" lvl="1" indent="-457200">
              <a:buFont typeface="Arial" panose="020B0604020202020204" pitchFamily="34" charset="0"/>
              <a:buChar char="•"/>
            </a:pPr>
            <a:r>
              <a:rPr lang="en-US" sz="2400" b="1"/>
              <a:t>Inspire</a:t>
            </a:r>
            <a:r>
              <a:rPr lang="en-US" sz="2400"/>
              <a:t> action from other athletes </a:t>
            </a:r>
            <a:endParaRPr lang="en-US" sz="2400">
              <a:ea typeface="Calibri"/>
              <a:cs typeface="Calibri"/>
            </a:endParaRPr>
          </a:p>
          <a:p>
            <a:pPr marL="778510" lvl="1" indent="-457200" algn="l">
              <a:buFont typeface="Arial" panose="020B0604020202020204" pitchFamily="34" charset="0"/>
              <a:buChar char="•"/>
            </a:pPr>
            <a:r>
              <a:rPr lang="en-US" sz="2400" b="1"/>
              <a:t>Work </a:t>
            </a:r>
            <a:r>
              <a:rPr lang="en-US" sz="2400"/>
              <a:t>to help other athletes be their healthiest to the best of your ability </a:t>
            </a:r>
            <a:endParaRPr lang="en-US" sz="2400">
              <a:ea typeface="Calibri" panose="020F0502020204030204"/>
              <a:cs typeface="Calibri" panose="020F0502020204030204"/>
            </a:endParaRPr>
          </a:p>
          <a:p>
            <a:pPr marL="778510" lvl="1" indent="-457200">
              <a:buFont typeface="Arial" panose="020B0604020202020204" pitchFamily="34" charset="0"/>
              <a:buChar char="•"/>
            </a:pPr>
            <a:r>
              <a:rPr lang="en-US" sz="2400" b="1"/>
              <a:t>Empower</a:t>
            </a:r>
            <a:r>
              <a:rPr lang="en-US" sz="2400"/>
              <a:t> fellow athletes members to be their healthiest</a:t>
            </a:r>
            <a:endParaRPr lang="en-US" sz="2400">
              <a:ea typeface="Calibri"/>
              <a:cs typeface="Calibri"/>
            </a:endParaRPr>
          </a:p>
          <a:p>
            <a:pPr lvl="1" algn="l"/>
            <a:endParaRPr lang="en-US" sz="2800"/>
          </a:p>
          <a:p>
            <a:pPr lvl="1" algn="l"/>
            <a:r>
              <a:rPr lang="en-US" sz="2800" i="1"/>
              <a:t>Do you have anything else you want to accomplish?</a:t>
            </a:r>
          </a:p>
          <a:p>
            <a:pPr marL="778510" lvl="1" indent="-457200" algn="l">
              <a:buFont typeface="Arial" panose="020B0604020202020204" pitchFamily="34" charset="0"/>
              <a:buChar char="•"/>
            </a:pPr>
            <a:endParaRPr lang="en-US" sz="2800">
              <a:ea typeface="Calibri" panose="020F0502020204030204"/>
              <a:cs typeface="Calibri" panose="020F0502020204030204"/>
            </a:endParaRPr>
          </a:p>
          <a:p>
            <a:pPr marL="457200" indent="-457200" algn="l">
              <a:buFont typeface="Arial" panose="020B0604020202020204" pitchFamily="34" charset="0"/>
              <a:buChar char="•"/>
            </a:pPr>
            <a:endParaRPr lang="en-US" sz="2000"/>
          </a:p>
        </p:txBody>
      </p:sp>
    </p:spTree>
    <p:extLst>
      <p:ext uri="{BB962C8B-B14F-4D97-AF65-F5344CB8AC3E}">
        <p14:creationId xmlns:p14="http://schemas.microsoft.com/office/powerpoint/2010/main" val="300040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5-Minute Brainstorm </a:t>
            </a:r>
            <a:endParaRPr lang="en-US"/>
          </a:p>
        </p:txBody>
      </p:sp>
      <p:sp>
        <p:nvSpPr>
          <p:cNvPr id="3" name="Content Placeholder 2"/>
          <p:cNvSpPr>
            <a:spLocks noGrp="1"/>
          </p:cNvSpPr>
          <p:nvPr>
            <p:ph idx="1"/>
          </p:nvPr>
        </p:nvSpPr>
        <p:spPr>
          <a:xfrm>
            <a:off x="391884" y="2561157"/>
            <a:ext cx="7895573" cy="3089195"/>
          </a:xfrm>
        </p:spPr>
        <p:txBody>
          <a:bodyPr/>
          <a:lstStyle/>
          <a:p>
            <a:pPr marL="0" indent="0">
              <a:buNone/>
            </a:pPr>
            <a:r>
              <a:rPr lang="en-US"/>
              <a:t>Answer the following questions:</a:t>
            </a:r>
          </a:p>
          <a:p>
            <a:pPr marL="514350" indent="-514350">
              <a:spcAft>
                <a:spcPts val="600"/>
              </a:spcAft>
              <a:buAutoNum type="arabicPeriod"/>
            </a:pPr>
            <a:r>
              <a:rPr lang="en-US"/>
              <a:t>What is your favorite social media platform and why?</a:t>
            </a:r>
          </a:p>
          <a:p>
            <a:pPr marL="514350" indent="-514350">
              <a:buAutoNum type="arabicPeriod"/>
            </a:pPr>
            <a:r>
              <a:rPr lang="en-US"/>
              <a:t>How can you use social media to talk about health?</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06379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Finding Your Voice 	</a:t>
            </a:r>
          </a:p>
        </p:txBody>
      </p:sp>
      <p:sp>
        <p:nvSpPr>
          <p:cNvPr id="7" name="TextBox 6"/>
          <p:cNvSpPr txBox="1"/>
          <p:nvPr/>
        </p:nvSpPr>
        <p:spPr>
          <a:xfrm>
            <a:off x="753446" y="1844824"/>
            <a:ext cx="7274937" cy="1938992"/>
          </a:xfrm>
          <a:prstGeom prst="rect">
            <a:avLst/>
          </a:prstGeom>
          <a:noFill/>
        </p:spPr>
        <p:txBody>
          <a:bodyPr wrap="square" lIns="91440" tIns="45720" rIns="91440" bIns="45720" rtlCol="0" anchor="t">
            <a:spAutoFit/>
          </a:bodyPr>
          <a:lstStyle/>
          <a:p>
            <a:pPr algn="l"/>
            <a:r>
              <a:rPr lang="en-US" sz="2800"/>
              <a:t>When talking to your audience you should: </a:t>
            </a:r>
          </a:p>
          <a:p>
            <a:pPr marL="778510" lvl="1" indent="-457200" algn="l">
              <a:buFont typeface="Arial" panose="020B0604020202020204" pitchFamily="34" charset="0"/>
              <a:buChar char="•"/>
            </a:pPr>
            <a:r>
              <a:rPr lang="en-US" sz="2400"/>
              <a:t>Be yourself—authentic &amp; honest</a:t>
            </a:r>
            <a:endParaRPr lang="en-US" sz="2400">
              <a:ea typeface="Calibri" panose="020F0502020204030204"/>
              <a:cs typeface="Calibri" panose="020F0502020204030204"/>
            </a:endParaRPr>
          </a:p>
          <a:p>
            <a:pPr marL="778510" lvl="1" indent="-457200" algn="l">
              <a:buFont typeface="Arial" panose="020B0604020202020204" pitchFamily="34" charset="0"/>
              <a:buChar char="•"/>
            </a:pPr>
            <a:r>
              <a:rPr lang="en-US" sz="2400"/>
              <a:t>Have a clear purpose </a:t>
            </a:r>
            <a:endParaRPr lang="en-US" sz="2400">
              <a:ea typeface="Calibri" panose="020F0502020204030204"/>
              <a:cs typeface="Calibri" panose="020F0502020204030204"/>
            </a:endParaRPr>
          </a:p>
          <a:p>
            <a:pPr marL="778510" lvl="1" indent="-457200">
              <a:buFont typeface="Arial" panose="020B0604020202020204" pitchFamily="34" charset="0"/>
              <a:buChar char="•"/>
            </a:pPr>
            <a:r>
              <a:rPr lang="en-US" sz="2400"/>
              <a:t>Remember you are talking to friends </a:t>
            </a:r>
            <a:endParaRPr lang="en-US" sz="2400">
              <a:ea typeface="Calibri" panose="020F0502020204030204"/>
              <a:cs typeface="Calibri" panose="020F0502020204030204"/>
            </a:endParaRPr>
          </a:p>
          <a:p>
            <a:pPr marL="457200" indent="-457200" algn="l">
              <a:buFont typeface="Arial" panose="020B0604020202020204" pitchFamily="34" charset="0"/>
              <a:buChar char="•"/>
            </a:pPr>
            <a:endParaRPr lang="en-US" sz="20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822" y="4383314"/>
            <a:ext cx="3109474" cy="2072983"/>
          </a:xfrm>
          <a:prstGeom prst="rect">
            <a:avLst/>
          </a:prstGeom>
          <a:ln>
            <a:solidFill>
              <a:schemeClr val="tx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051" y="4383314"/>
            <a:ext cx="3114531" cy="2072983"/>
          </a:xfrm>
          <a:prstGeom prst="rect">
            <a:avLst/>
          </a:prstGeom>
          <a:ln>
            <a:solidFill>
              <a:schemeClr val="tx2"/>
            </a:solidFill>
          </a:ln>
        </p:spPr>
      </p:pic>
    </p:spTree>
    <p:extLst>
      <p:ext uri="{BB962C8B-B14F-4D97-AF65-F5344CB8AC3E}">
        <p14:creationId xmlns:p14="http://schemas.microsoft.com/office/powerpoint/2010/main" val="3155767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77" y="1924142"/>
            <a:ext cx="7585045" cy="2326560"/>
          </a:xfrm>
        </p:spPr>
        <p:txBody>
          <a:bodyPr>
            <a:normAutofit/>
          </a:bodyPr>
          <a:lstStyle/>
          <a:p>
            <a:pPr marL="637569" lvl="2" indent="-342900">
              <a:buFont typeface="Arial" panose="020B0604020202020204" pitchFamily="34" charset="0"/>
              <a:buChar char="•"/>
            </a:pPr>
            <a:endParaRPr lang="en-US"/>
          </a:p>
          <a:p>
            <a:pPr marL="294669" lvl="2" indent="0" algn="ctr">
              <a:buNone/>
            </a:pPr>
            <a:r>
              <a:rPr lang="en-US" sz="4000" b="1" i="1"/>
              <a:t>Different Ways to Use Social Media as a Health Messenger</a:t>
            </a:r>
          </a:p>
          <a:p>
            <a:pPr marL="294669" lvl="2" indent="0">
              <a:buNone/>
            </a:pPr>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264858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1703"/>
            <a:ext cx="6604000" cy="585850"/>
          </a:xfrm>
        </p:spPr>
        <p:txBody>
          <a:bodyPr>
            <a:normAutofit fontScale="90000"/>
          </a:bodyPr>
          <a:lstStyle/>
          <a:p>
            <a:r>
              <a:rPr lang="en-US" sz="3600"/>
              <a:t>Post Messages to Your Own Page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764" y="1908452"/>
            <a:ext cx="6010473" cy="4819844"/>
          </a:xfrm>
          <a:prstGeom prst="rect">
            <a:avLst/>
          </a:prstGeom>
          <a:ln>
            <a:solidFill>
              <a:schemeClr val="tx1"/>
            </a:solidFill>
          </a:ln>
        </p:spPr>
      </p:pic>
    </p:spTree>
    <p:extLst>
      <p:ext uri="{BB962C8B-B14F-4D97-AF65-F5344CB8AC3E}">
        <p14:creationId xmlns:p14="http://schemas.microsoft.com/office/powerpoint/2010/main" val="113006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Create a Dedicated Page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6916" y="1839133"/>
            <a:ext cx="5212314" cy="4819426"/>
          </a:xfrm>
          <a:ln>
            <a:solidFill>
              <a:schemeClr val="tx1"/>
            </a:solidFill>
          </a:ln>
        </p:spPr>
      </p:pic>
      <p:sp>
        <p:nvSpPr>
          <p:cNvPr id="4" name="Slide Number Placeholder 3"/>
          <p:cNvSpPr>
            <a:spLocks noGrp="1"/>
          </p:cNvSpPr>
          <p:nvPr>
            <p:ph type="sldNum" sz="quarter" idx="10"/>
          </p:nvPr>
        </p:nvSpPr>
        <p:spPr/>
        <p:txBody>
          <a:bodyPr/>
          <a:lstStyle/>
          <a:p>
            <a:fld id="{E50C573C-1BE5-44F8-A1BC-CC0194AF2DE8}" type="slidenum">
              <a:rPr lang="en-US" smtClean="0"/>
              <a:pPr/>
              <a:t>9</a:t>
            </a:fld>
            <a:endParaRPr lang="en-US"/>
          </a:p>
        </p:txBody>
      </p:sp>
    </p:spTree>
    <p:extLst>
      <p:ext uri="{BB962C8B-B14F-4D97-AF65-F5344CB8AC3E}">
        <p14:creationId xmlns:p14="http://schemas.microsoft.com/office/powerpoint/2010/main" val="13178026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1725</Words>
  <Application>Microsoft Office PowerPoint</Application>
  <PresentationFormat>On-screen Show (4:3)</PresentationFormat>
  <Paragraphs>174</Paragraphs>
  <Slides>20</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Aptos</vt:lpstr>
      <vt:lpstr>Arial</vt:lpstr>
      <vt:lpstr>Calibri</vt:lpstr>
      <vt:lpstr>Calibri Light</vt:lpstr>
      <vt:lpstr>Gotham Book</vt:lpstr>
      <vt:lpstr>Ubuntu</vt:lpstr>
      <vt:lpstr>ヒラギノ角ゴ ProN W3</vt:lpstr>
      <vt:lpstr>Office Theme</vt:lpstr>
      <vt:lpstr>Custom Design</vt:lpstr>
      <vt:lpstr>Using Social Media to Spread Health Messaging  </vt:lpstr>
      <vt:lpstr>Social Media Session Goal</vt:lpstr>
      <vt:lpstr>Why Choose Social Media to Deliver Your Message?</vt:lpstr>
      <vt:lpstr>Your Goal as a Health Messenger </vt:lpstr>
      <vt:lpstr>5-Minute Brainstorm </vt:lpstr>
      <vt:lpstr>Finding Your Voice  </vt:lpstr>
      <vt:lpstr>PowerPoint Presentation</vt:lpstr>
      <vt:lpstr>Post Messages to Your Own Page </vt:lpstr>
      <vt:lpstr>Create a Dedicated Page</vt:lpstr>
      <vt:lpstr>Create a Private Group</vt:lpstr>
      <vt:lpstr>Materials and Resources</vt:lpstr>
      <vt:lpstr>Roadmap to Success – Planning Makes Perfect!  </vt:lpstr>
      <vt:lpstr>Roadmap to Success - Planning Continued </vt:lpstr>
      <vt:lpstr>Challenge 1: Follow the Leader</vt:lpstr>
      <vt:lpstr>Challenge 2: Snacks on Snacks  </vt:lpstr>
      <vt:lpstr>Getting Feedback</vt:lpstr>
      <vt:lpstr>Sharing Successes</vt:lpstr>
      <vt:lpstr>Creating a Plan That Works for YOU </vt:lpstr>
      <vt:lpstr>Activity: Create Your Social Media Plan </vt:lpstr>
      <vt:lpstr>  Acknowledgement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Faith Chabedi</cp:lastModifiedBy>
  <cp:revision>1</cp:revision>
  <dcterms:created xsi:type="dcterms:W3CDTF">2016-07-26T16:26:50Z</dcterms:created>
  <dcterms:modified xsi:type="dcterms:W3CDTF">2024-10-16T08:29:53Z</dcterms:modified>
</cp:coreProperties>
</file>