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32"/>
  </p:notesMasterIdLst>
  <p:sldIdLst>
    <p:sldId id="256" r:id="rId3"/>
    <p:sldId id="814" r:id="rId4"/>
    <p:sldId id="829" r:id="rId5"/>
    <p:sldId id="782" r:id="rId6"/>
    <p:sldId id="797" r:id="rId7"/>
    <p:sldId id="825" r:id="rId8"/>
    <p:sldId id="798" r:id="rId9"/>
    <p:sldId id="821" r:id="rId10"/>
    <p:sldId id="799" r:id="rId11"/>
    <p:sldId id="756" r:id="rId12"/>
    <p:sldId id="839" r:id="rId13"/>
    <p:sldId id="836" r:id="rId14"/>
    <p:sldId id="837" r:id="rId15"/>
    <p:sldId id="840" r:id="rId16"/>
    <p:sldId id="841" r:id="rId17"/>
    <p:sldId id="842" r:id="rId18"/>
    <p:sldId id="843" r:id="rId19"/>
    <p:sldId id="844" r:id="rId20"/>
    <p:sldId id="845" r:id="rId21"/>
    <p:sldId id="838" r:id="rId22"/>
    <p:sldId id="827" r:id="rId23"/>
    <p:sldId id="846" r:id="rId24"/>
    <p:sldId id="847" r:id="rId25"/>
    <p:sldId id="832" r:id="rId26"/>
    <p:sldId id="833" r:id="rId27"/>
    <p:sldId id="818" r:id="rId28"/>
    <p:sldId id="802" r:id="rId29"/>
    <p:sldId id="813" r:id="rId30"/>
    <p:sldId id="279" r:id="rId31"/>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C86E32-C628-4289-B40C-5C1318590CA7}" v="1" dt="2024-10-01T11:26:04.0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5" d="100"/>
          <a:sy n="55" d="100"/>
        </p:scale>
        <p:origin x="1600" y="27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6FCB77A8-BF71-40B4-B47A-5FF8FA4EC0CA}" type="datetimeFigureOut">
              <a:rPr lang="en-US" smtClean="0"/>
              <a:t>11/21/2024</a:t>
            </a:fld>
            <a:endParaRPr lang="en-US"/>
          </a:p>
        </p:txBody>
      </p:sp>
      <p:sp>
        <p:nvSpPr>
          <p:cNvPr id="4" name="Slide Image Placeholder 3"/>
          <p:cNvSpPr>
            <a:spLocks noGrp="1" noRot="1" noChangeAspect="1"/>
          </p:cNvSpPr>
          <p:nvPr>
            <p:ph type="sldImg" idx="2"/>
          </p:nvPr>
        </p:nvSpPr>
        <p:spPr>
          <a:xfrm>
            <a:off x="1438275" y="1173163"/>
            <a:ext cx="4225925"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编辑主文本样式</a:t>
            </a:r>
          </a:p>
          <a:p>
            <a:pPr lvl="1"/>
            <a:r>
              <a:rPr lang="en-US"/>
              <a:t>第二层</a:t>
            </a:r>
          </a:p>
          <a:p>
            <a:pPr lvl="2"/>
            <a:r>
              <a:rPr lang="en-US"/>
              <a:t>第三层</a:t>
            </a:r>
          </a:p>
          <a:p>
            <a:pPr lvl="3"/>
            <a:r>
              <a:rPr lang="en-US"/>
              <a:t>第四层</a:t>
            </a:r>
          </a:p>
          <a:p>
            <a:pPr lvl="4"/>
            <a:r>
              <a:rPr lang="en-US"/>
              <a:t>第五层</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6CCC8316-FB35-4AC8-984C-370EF0F37AED}" type="slidenum">
              <a:rPr lang="en-US" smtClean="0"/>
              <a:t>‹#›</a:t>
            </a:fld>
            <a:endParaRPr lang="en-US"/>
          </a:p>
        </p:txBody>
      </p:sp>
    </p:spTree>
    <p:extLst>
      <p:ext uri="{BB962C8B-B14F-4D97-AF65-F5344CB8AC3E}">
        <p14:creationId xmlns:p14="http://schemas.microsoft.com/office/powerpoint/2010/main" val="3388577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tatista.com/forecasts/1136338/facebook-users-in-the-dominican-republic"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statista.com/forecasts/1138860/instagram-users-in-jamaica"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CC8316-FB35-4AC8-984C-370EF0F37AED}" type="slidenum">
              <a:rPr lang="en-US" smtClean="0"/>
              <a:t>1</a:t>
            </a:fld>
            <a:endParaRPr lang="en-US"/>
          </a:p>
        </p:txBody>
      </p:sp>
    </p:spTree>
    <p:extLst>
      <p:ext uri="{BB962C8B-B14F-4D97-AF65-F5344CB8AC3E}">
        <p14:creationId xmlns:p14="http://schemas.microsoft.com/office/powerpoint/2010/main" val="10637900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92C478-9C36-E84D-9533-9455471ADE1B}" type="slidenum">
              <a:rPr lang="en-US" smtClean="0"/>
              <a:t>10</a:t>
            </a:fld>
            <a:endParaRPr lang="en-US"/>
          </a:p>
        </p:txBody>
      </p:sp>
    </p:spTree>
    <p:extLst>
      <p:ext uri="{BB962C8B-B14F-4D97-AF65-F5344CB8AC3E}">
        <p14:creationId xmlns:p14="http://schemas.microsoft.com/office/powerpoint/2010/main" val="30141369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endParaRPr lang="en-US" baseline="0"/>
          </a:p>
        </p:txBody>
      </p:sp>
      <p:sp>
        <p:nvSpPr>
          <p:cNvPr id="4" name="Slide Number Placeholder 3"/>
          <p:cNvSpPr>
            <a:spLocks noGrp="1"/>
          </p:cNvSpPr>
          <p:nvPr>
            <p:ph type="sldNum" sz="quarter" idx="10"/>
          </p:nvPr>
        </p:nvSpPr>
        <p:spPr/>
        <p:txBody>
          <a:bodyPr/>
          <a:lstStyle/>
          <a:p>
            <a:fld id="{F792C478-9C36-E84D-9533-9455471ADE1B}" type="slidenum">
              <a:rPr lang="en-US" smtClean="0"/>
              <a:t>12</a:t>
            </a:fld>
            <a:endParaRPr lang="en-US"/>
          </a:p>
        </p:txBody>
      </p:sp>
    </p:spTree>
    <p:extLst>
      <p:ext uri="{BB962C8B-B14F-4D97-AF65-F5344CB8AC3E}">
        <p14:creationId xmlns:p14="http://schemas.microsoft.com/office/powerpoint/2010/main" val="30789777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使用数据可以成为讲述故事的一个非常有力的部分。有些</a:t>
            </a:r>
            <a:r>
              <a:rPr lang="en-US" baseline="0"/>
              <a:t>人可能认为客观数据是枯燥的，但如果使用得当，它可以为故事的影响增加背景，它可以帮助描绘画面。也就是说，最好避免在标题中使用数据，而在故事的正文中更多地利用它。例如：（第一个例子）。</a:t>
            </a:r>
            <a:endParaRPr lang="en-US"/>
          </a:p>
          <a:p>
            <a:endParaRPr lang="en-US"/>
          </a:p>
          <a:p>
            <a:endParaRPr lang="en-US"/>
          </a:p>
          <a:p>
            <a:r>
              <a:rPr lang="en-US"/>
              <a:t>如何</a:t>
            </a:r>
            <a:r>
              <a:rPr lang="en-US" baseline="0"/>
              <a:t>将第二个数据点变成标题的</a:t>
            </a:r>
            <a:r>
              <a:rPr lang="en-US"/>
              <a:t>例子</a:t>
            </a:r>
            <a:r>
              <a:rPr lang="en-US" baseline="0"/>
              <a:t>？</a:t>
            </a:r>
            <a:endParaRPr lang="en-US"/>
          </a:p>
          <a:p>
            <a:pPr defTabSz="942289">
              <a:defRPr/>
            </a:pPr>
            <a:endParaRPr lang="en-US" baseline="0"/>
          </a:p>
        </p:txBody>
      </p:sp>
      <p:sp>
        <p:nvSpPr>
          <p:cNvPr id="4" name="Slide Number Placeholder 3"/>
          <p:cNvSpPr>
            <a:spLocks noGrp="1"/>
          </p:cNvSpPr>
          <p:nvPr>
            <p:ph type="sldNum" sz="quarter" idx="10"/>
          </p:nvPr>
        </p:nvSpPr>
        <p:spPr/>
        <p:txBody>
          <a:bodyPr/>
          <a:lstStyle/>
          <a:p>
            <a:fld id="{F792C478-9C36-E84D-9533-9455471ADE1B}" type="slidenum">
              <a:rPr lang="en-US" smtClean="0"/>
              <a:t>13</a:t>
            </a:fld>
            <a:endParaRPr lang="en-US"/>
          </a:p>
        </p:txBody>
      </p:sp>
    </p:spTree>
    <p:extLst>
      <p:ext uri="{BB962C8B-B14F-4D97-AF65-F5344CB8AC3E}">
        <p14:creationId xmlns:p14="http://schemas.microsoft.com/office/powerpoint/2010/main" val="11411520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endParaRPr lang="en-US" baseline="0"/>
          </a:p>
        </p:txBody>
      </p:sp>
      <p:sp>
        <p:nvSpPr>
          <p:cNvPr id="4" name="Slide Number Placeholder 3"/>
          <p:cNvSpPr>
            <a:spLocks noGrp="1"/>
          </p:cNvSpPr>
          <p:nvPr>
            <p:ph type="sldNum" sz="quarter" idx="10"/>
          </p:nvPr>
        </p:nvSpPr>
        <p:spPr/>
        <p:txBody>
          <a:bodyPr/>
          <a:lstStyle/>
          <a:p>
            <a:fld id="{F792C478-9C36-E84D-9533-9455471ADE1B}" type="slidenum">
              <a:rPr lang="en-US" smtClean="0"/>
              <a:t>20</a:t>
            </a:fld>
            <a:endParaRPr lang="en-US"/>
          </a:p>
        </p:txBody>
      </p:sp>
    </p:spTree>
    <p:extLst>
      <p:ext uri="{BB962C8B-B14F-4D97-AF65-F5344CB8AC3E}">
        <p14:creationId xmlns:p14="http://schemas.microsoft.com/office/powerpoint/2010/main" val="14588872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42289" rtl="0" eaLnBrk="1" fontAlgn="auto" latinLnBrk="0" hangingPunct="1">
              <a:lnSpc>
                <a:spcPct val="100000"/>
              </a:lnSpc>
              <a:spcBef>
                <a:spcPts val="0"/>
              </a:spcBef>
              <a:spcAft>
                <a:spcPts val="0"/>
              </a:spcAft>
              <a:buClrTx/>
              <a:buSzTx/>
              <a:buFontTx/>
              <a:buNone/>
              <a:tabLst/>
              <a:defRPr/>
            </a:pPr>
            <a:r>
              <a:rPr lang="en-US" baseline="0"/>
              <a:t>你在代表运动发言，分享你的故事。</a:t>
            </a:r>
          </a:p>
          <a:p>
            <a:pPr marL="0" marR="0" lvl="0" indent="0" algn="l" defTabSz="942289" rtl="0" eaLnBrk="1" fontAlgn="auto" latinLnBrk="0" hangingPunct="1">
              <a:lnSpc>
                <a:spcPct val="100000"/>
              </a:lnSpc>
              <a:spcBef>
                <a:spcPts val="0"/>
              </a:spcBef>
              <a:spcAft>
                <a:spcPts val="0"/>
              </a:spcAft>
              <a:buClrTx/>
              <a:buSzTx/>
              <a:buFontTx/>
              <a:buNone/>
              <a:tabLst/>
              <a:defRPr/>
            </a:pPr>
            <a:r>
              <a:rPr lang="en-US" baseline="0"/>
              <a:t>在整个面试过程中，你需要能够清晰有效地说出你的关键信息。</a:t>
            </a:r>
          </a:p>
          <a:p>
            <a:pPr marL="0" marR="0" lvl="0" indent="0" algn="l" defTabSz="942289" rtl="0" eaLnBrk="1" fontAlgn="auto" latinLnBrk="0" hangingPunct="1">
              <a:lnSpc>
                <a:spcPct val="100000"/>
              </a:lnSpc>
              <a:spcBef>
                <a:spcPts val="0"/>
              </a:spcBef>
              <a:spcAft>
                <a:spcPts val="0"/>
              </a:spcAft>
              <a:buClrTx/>
              <a:buSzTx/>
              <a:buFontTx/>
              <a:buNone/>
              <a:tabLst/>
              <a:defRPr/>
            </a:pPr>
            <a:r>
              <a:rPr lang="en-US" baseline="0"/>
              <a:t>你应该专注于不超过3个关键信息。 </a:t>
            </a:r>
          </a:p>
          <a:p>
            <a:pPr marL="0" marR="0" lvl="0" indent="0" algn="l" defTabSz="942289" rtl="0" eaLnBrk="1" fontAlgn="auto" latinLnBrk="0" hangingPunct="1">
              <a:lnSpc>
                <a:spcPct val="100000"/>
              </a:lnSpc>
              <a:spcBef>
                <a:spcPts val="0"/>
              </a:spcBef>
              <a:spcAft>
                <a:spcPts val="0"/>
              </a:spcAft>
              <a:buClrTx/>
              <a:buSzTx/>
              <a:buFontTx/>
              <a:buNone/>
              <a:tabLst/>
              <a:defRPr/>
            </a:pPr>
            <a:r>
              <a:rPr lang="en-US" baseline="0"/>
              <a:t>使用你的听众能够理解的词汇和短语。  </a:t>
            </a:r>
            <a:r>
              <a:rPr lang="en-US" sz="1200">
                <a:solidFill>
                  <a:srgbClr val="000000"/>
                </a:solidFill>
                <a:cs typeface="Ubuntu"/>
              </a:rPr>
              <a:t>解释事情的方式要使其含义清晰</a:t>
            </a:r>
            <a:r>
              <a:rPr lang="en-US" sz="1200" i="1">
                <a:solidFill>
                  <a:srgbClr val="000000"/>
                </a:solidFill>
                <a:cs typeface="Ubuntu"/>
              </a:rPr>
              <a:t>。</a:t>
            </a:r>
          </a:p>
          <a:p>
            <a:pPr marL="0" marR="0" lvl="0" indent="0" algn="l" defTabSz="942289" rtl="0" eaLnBrk="1" fontAlgn="auto" latinLnBrk="0" hangingPunct="1">
              <a:lnSpc>
                <a:spcPct val="100000"/>
              </a:lnSpc>
              <a:spcBef>
                <a:spcPts val="0"/>
              </a:spcBef>
              <a:spcAft>
                <a:spcPts val="0"/>
              </a:spcAft>
              <a:buClrTx/>
              <a:buSzTx/>
              <a:buFontTx/>
              <a:buNone/>
              <a:tabLst/>
              <a:defRPr/>
            </a:pPr>
            <a:endParaRPr lang="en-US" baseline="0"/>
          </a:p>
          <a:p>
            <a:pPr defTabSz="942289">
              <a:defRPr/>
            </a:pPr>
            <a:endParaRPr lang="en-US" baseline="0"/>
          </a:p>
        </p:txBody>
      </p:sp>
      <p:sp>
        <p:nvSpPr>
          <p:cNvPr id="4" name="Slide Number Placeholder 3"/>
          <p:cNvSpPr>
            <a:spLocks noGrp="1"/>
          </p:cNvSpPr>
          <p:nvPr>
            <p:ph type="sldNum" sz="quarter" idx="10"/>
          </p:nvPr>
        </p:nvSpPr>
        <p:spPr/>
        <p:txBody>
          <a:bodyPr/>
          <a:lstStyle/>
          <a:p>
            <a:fld id="{F792C478-9C36-E84D-9533-9455471ADE1B}" type="slidenum">
              <a:rPr lang="en-US" smtClean="0"/>
              <a:t>21</a:t>
            </a:fld>
            <a:endParaRPr lang="en-US"/>
          </a:p>
        </p:txBody>
      </p:sp>
    </p:spTree>
    <p:extLst>
      <p:ext uri="{BB962C8B-B14F-4D97-AF65-F5344CB8AC3E}">
        <p14:creationId xmlns:p14="http://schemas.microsoft.com/office/powerpoint/2010/main" val="36434460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baseline="0"/>
              <a:t>-在我们特奥会大家庭之外，一般人并不了解这些解释是什么。</a:t>
            </a:r>
          </a:p>
          <a:p>
            <a:pPr defTabSz="942289">
              <a:defRPr/>
            </a:pPr>
            <a:r>
              <a:rPr lang="en-US" baseline="0"/>
              <a:t>- 你在谈论它们的时候必须解释。 </a:t>
            </a:r>
          </a:p>
        </p:txBody>
      </p:sp>
      <p:sp>
        <p:nvSpPr>
          <p:cNvPr id="4" name="Slide Number Placeholder 3"/>
          <p:cNvSpPr>
            <a:spLocks noGrp="1"/>
          </p:cNvSpPr>
          <p:nvPr>
            <p:ph type="sldNum" sz="quarter" idx="10"/>
          </p:nvPr>
        </p:nvSpPr>
        <p:spPr/>
        <p:txBody>
          <a:bodyPr/>
          <a:lstStyle/>
          <a:p>
            <a:fld id="{F792C478-9C36-E84D-9533-9455471ADE1B}" type="slidenum">
              <a:rPr lang="en-US" smtClean="0"/>
              <a:t>24</a:t>
            </a:fld>
            <a:endParaRPr lang="en-US"/>
          </a:p>
        </p:txBody>
      </p:sp>
    </p:spTree>
    <p:extLst>
      <p:ext uri="{BB962C8B-B14F-4D97-AF65-F5344CB8AC3E}">
        <p14:creationId xmlns:p14="http://schemas.microsoft.com/office/powerpoint/2010/main" val="12408592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942289">
              <a:buFontTx/>
              <a:buChar char="-"/>
              <a:defRPr/>
            </a:pPr>
            <a:r>
              <a:rPr lang="en-US" baseline="0"/>
              <a:t>如果你需要帮助，一定要参考我们的风格指南!  它在资源上。</a:t>
            </a:r>
          </a:p>
        </p:txBody>
      </p:sp>
      <p:sp>
        <p:nvSpPr>
          <p:cNvPr id="4" name="Slide Number Placeholder 3"/>
          <p:cNvSpPr>
            <a:spLocks noGrp="1"/>
          </p:cNvSpPr>
          <p:nvPr>
            <p:ph type="sldNum" sz="quarter" idx="10"/>
          </p:nvPr>
        </p:nvSpPr>
        <p:spPr/>
        <p:txBody>
          <a:bodyPr/>
          <a:lstStyle/>
          <a:p>
            <a:fld id="{F792C478-9C36-E84D-9533-9455471ADE1B}" type="slidenum">
              <a:rPr lang="en-US" smtClean="0"/>
              <a:t>25</a:t>
            </a:fld>
            <a:endParaRPr lang="en-US"/>
          </a:p>
        </p:txBody>
      </p:sp>
    </p:spTree>
    <p:extLst>
      <p:ext uri="{BB962C8B-B14F-4D97-AF65-F5344CB8AC3E}">
        <p14:creationId xmlns:p14="http://schemas.microsoft.com/office/powerpoint/2010/main" val="22281446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主持人说明：</a:t>
            </a:r>
          </a:p>
          <a:p>
            <a:r>
              <a:rPr lang="en-US"/>
              <a:t>- 请小组提出其他行动呼吁。</a:t>
            </a:r>
          </a:p>
        </p:txBody>
      </p:sp>
      <p:sp>
        <p:nvSpPr>
          <p:cNvPr id="4" name="Slide Number Placeholder 3"/>
          <p:cNvSpPr>
            <a:spLocks noGrp="1"/>
          </p:cNvSpPr>
          <p:nvPr>
            <p:ph type="sldNum" sz="quarter" idx="10"/>
          </p:nvPr>
        </p:nvSpPr>
        <p:spPr/>
        <p:txBody>
          <a:bodyPr/>
          <a:lstStyle/>
          <a:p>
            <a:fld id="{F792C478-9C36-E84D-9533-9455471ADE1B}" type="slidenum">
              <a:rPr lang="en-US" smtClean="0"/>
              <a:t>26</a:t>
            </a:fld>
            <a:endParaRPr lang="en-US"/>
          </a:p>
        </p:txBody>
      </p:sp>
    </p:spTree>
    <p:extLst>
      <p:ext uri="{BB962C8B-B14F-4D97-AF65-F5344CB8AC3E}">
        <p14:creationId xmlns:p14="http://schemas.microsoft.com/office/powerpoint/2010/main" val="2543933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defTabSz="942289">
              <a:buFontTx/>
              <a:buChar char="-"/>
              <a:defRPr/>
            </a:pPr>
            <a:endParaRPr lang="en-US" baseline="0"/>
          </a:p>
          <a:p>
            <a:pPr defTabSz="942289">
              <a:defRPr/>
            </a:pPr>
            <a:endParaRPr lang="en-US" baseline="0"/>
          </a:p>
          <a:p>
            <a:endParaRPr lang="en-US"/>
          </a:p>
        </p:txBody>
      </p:sp>
      <p:sp>
        <p:nvSpPr>
          <p:cNvPr id="4" name="Slide Number Placeholder 3"/>
          <p:cNvSpPr>
            <a:spLocks noGrp="1"/>
          </p:cNvSpPr>
          <p:nvPr>
            <p:ph type="sldNum" sz="quarter" idx="10"/>
          </p:nvPr>
        </p:nvSpPr>
        <p:spPr/>
        <p:txBody>
          <a:bodyPr/>
          <a:lstStyle/>
          <a:p>
            <a:fld id="{F792C478-9C36-E84D-9533-9455471ADE1B}" type="slidenum">
              <a:rPr lang="en-US" smtClean="0"/>
              <a:t>27</a:t>
            </a:fld>
            <a:endParaRPr lang="en-US"/>
          </a:p>
        </p:txBody>
      </p:sp>
    </p:spTree>
    <p:extLst>
      <p:ext uri="{BB962C8B-B14F-4D97-AF65-F5344CB8AC3E}">
        <p14:creationId xmlns:p14="http://schemas.microsoft.com/office/powerpoint/2010/main" val="30141369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ea typeface="ＭＳ Ｐゴシック" pitchFamily="34" charset="-128"/>
            </a:endParaRPr>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112" charset="0"/>
                <a:ea typeface="ＭＳ Ｐゴシック" pitchFamily="34" charset="-128"/>
              </a:defRPr>
            </a:lvl1pPr>
            <a:lvl2pPr marL="778335" indent="-299359" eaLnBrk="0" hangingPunct="0">
              <a:spcBef>
                <a:spcPct val="30000"/>
              </a:spcBef>
              <a:defRPr sz="1200">
                <a:solidFill>
                  <a:schemeClr val="tx1"/>
                </a:solidFill>
                <a:latin typeface="Calibri" pitchFamily="-112" charset="0"/>
                <a:ea typeface="ＭＳ Ｐゴシック" pitchFamily="34" charset="-128"/>
              </a:defRPr>
            </a:lvl2pPr>
            <a:lvl3pPr marL="1197437" indent="-239487" eaLnBrk="0" hangingPunct="0">
              <a:spcBef>
                <a:spcPct val="30000"/>
              </a:spcBef>
              <a:defRPr sz="1200">
                <a:solidFill>
                  <a:schemeClr val="tx1"/>
                </a:solidFill>
                <a:latin typeface="Calibri" pitchFamily="-112" charset="0"/>
                <a:ea typeface="ＭＳ Ｐゴシック" pitchFamily="34" charset="-128"/>
              </a:defRPr>
            </a:lvl3pPr>
            <a:lvl4pPr marL="1676412" indent="-239487" eaLnBrk="0" hangingPunct="0">
              <a:spcBef>
                <a:spcPct val="30000"/>
              </a:spcBef>
              <a:defRPr sz="1200">
                <a:solidFill>
                  <a:schemeClr val="tx1"/>
                </a:solidFill>
                <a:latin typeface="Calibri" pitchFamily="-112" charset="0"/>
                <a:ea typeface="ＭＳ Ｐゴシック" pitchFamily="34" charset="-128"/>
              </a:defRPr>
            </a:lvl4pPr>
            <a:lvl5pPr marL="2155387" indent="-239487" eaLnBrk="0" hangingPunct="0">
              <a:spcBef>
                <a:spcPct val="30000"/>
              </a:spcBef>
              <a:defRPr sz="1200">
                <a:solidFill>
                  <a:schemeClr val="tx1"/>
                </a:solidFill>
                <a:latin typeface="Calibri" pitchFamily="-112" charset="0"/>
                <a:ea typeface="ＭＳ Ｐゴシック" pitchFamily="34" charset="-128"/>
              </a:defRPr>
            </a:lvl5pPr>
            <a:lvl6pPr marL="2634362" indent="-239487" eaLnBrk="0" fontAlgn="base" hangingPunct="0">
              <a:spcBef>
                <a:spcPct val="30000"/>
              </a:spcBef>
              <a:spcAft>
                <a:spcPct val="0"/>
              </a:spcAft>
              <a:defRPr sz="1200">
                <a:solidFill>
                  <a:schemeClr val="tx1"/>
                </a:solidFill>
                <a:latin typeface="Calibri" pitchFamily="-112" charset="0"/>
                <a:ea typeface="ＭＳ Ｐゴシック" pitchFamily="34" charset="-128"/>
              </a:defRPr>
            </a:lvl6pPr>
            <a:lvl7pPr marL="3113336" indent="-239487" eaLnBrk="0" fontAlgn="base" hangingPunct="0">
              <a:spcBef>
                <a:spcPct val="30000"/>
              </a:spcBef>
              <a:spcAft>
                <a:spcPct val="0"/>
              </a:spcAft>
              <a:defRPr sz="1200">
                <a:solidFill>
                  <a:schemeClr val="tx1"/>
                </a:solidFill>
                <a:latin typeface="Calibri" pitchFamily="-112" charset="0"/>
                <a:ea typeface="ＭＳ Ｐゴシック" pitchFamily="34" charset="-128"/>
              </a:defRPr>
            </a:lvl7pPr>
            <a:lvl8pPr marL="3592311" indent="-239487" eaLnBrk="0" fontAlgn="base" hangingPunct="0">
              <a:spcBef>
                <a:spcPct val="30000"/>
              </a:spcBef>
              <a:spcAft>
                <a:spcPct val="0"/>
              </a:spcAft>
              <a:defRPr sz="1200">
                <a:solidFill>
                  <a:schemeClr val="tx1"/>
                </a:solidFill>
                <a:latin typeface="Calibri" pitchFamily="-112" charset="0"/>
                <a:ea typeface="ＭＳ Ｐゴシック" pitchFamily="34" charset="-128"/>
              </a:defRPr>
            </a:lvl8pPr>
            <a:lvl9pPr marL="4071287" indent="-239487" eaLnBrk="0" fontAlgn="base" hangingPunct="0">
              <a:spcBef>
                <a:spcPct val="30000"/>
              </a:spcBef>
              <a:spcAft>
                <a:spcPct val="0"/>
              </a:spcAft>
              <a:defRPr sz="1200">
                <a:solidFill>
                  <a:schemeClr val="tx1"/>
                </a:solidFill>
                <a:latin typeface="Calibri" pitchFamily="-112" charset="0"/>
                <a:ea typeface="ＭＳ Ｐゴシック" pitchFamily="34" charset="-128"/>
              </a:defRPr>
            </a:lvl9pPr>
          </a:lstStyle>
          <a:p>
            <a:pPr eaLnBrk="1" hangingPunct="1">
              <a:spcBef>
                <a:spcPct val="0"/>
              </a:spcBef>
            </a:pPr>
            <a:fld id="{3F173B5B-18E8-4808-8095-3625D7BD8C4E}" type="slidenum">
              <a:rPr lang="en-US" altLang="en-US" smtClean="0"/>
              <a:t>28</a:t>
            </a:fld>
            <a:endParaRPr lang="en-US" altLang="en-US"/>
          </a:p>
        </p:txBody>
      </p:sp>
    </p:spTree>
    <p:extLst>
      <p:ext uri="{BB962C8B-B14F-4D97-AF65-F5344CB8AC3E}">
        <p14:creationId xmlns:p14="http://schemas.microsoft.com/office/powerpoint/2010/main" val="12975494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你们是</a:t>
            </a:r>
            <a:r>
              <a:rPr lang="en-US" baseline="0"/>
              <a:t>我们品牌的大使，是我们健康故事的大使，是我们使命的大使。</a:t>
            </a:r>
          </a:p>
          <a:p>
            <a:r>
              <a:rPr lang="en-US" baseline="0"/>
              <a:t>你的故事将改变人们对智障人士能力的看法。 </a:t>
            </a:r>
            <a:endParaRPr lang="en-US"/>
          </a:p>
        </p:txBody>
      </p:sp>
      <p:sp>
        <p:nvSpPr>
          <p:cNvPr id="4" name="Slide Number Placeholder 3"/>
          <p:cNvSpPr>
            <a:spLocks noGrp="1"/>
          </p:cNvSpPr>
          <p:nvPr>
            <p:ph type="sldNum" sz="quarter" idx="10"/>
          </p:nvPr>
        </p:nvSpPr>
        <p:spPr/>
        <p:txBody>
          <a:bodyPr/>
          <a:lstStyle/>
          <a:p>
            <a:fld id="{F792C478-9C36-E84D-9533-9455471ADE1B}" type="slidenum">
              <a:rPr lang="en-US" smtClean="0"/>
              <a:t>2</a:t>
            </a:fld>
            <a:endParaRPr lang="en-US"/>
          </a:p>
        </p:txBody>
      </p:sp>
    </p:spTree>
    <p:extLst>
      <p:ext uri="{BB962C8B-B14F-4D97-AF65-F5344CB8AC3E}">
        <p14:creationId xmlns:p14="http://schemas.microsoft.com/office/powerpoint/2010/main" val="30141369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258801-E8CE-474A-8691-45AE0B656EDE}" type="slidenum">
              <a:rPr lang="en-US" smtClean="0"/>
              <a:t>29</a:t>
            </a:fld>
            <a:endParaRPr lang="en-US"/>
          </a:p>
        </p:txBody>
      </p:sp>
    </p:spTree>
    <p:extLst>
      <p:ext uri="{BB962C8B-B14F-4D97-AF65-F5344CB8AC3E}">
        <p14:creationId xmlns:p14="http://schemas.microsoft.com/office/powerpoint/2010/main" val="447073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成为那些没有发言权的人的代言人。 </a:t>
            </a:r>
          </a:p>
        </p:txBody>
      </p:sp>
      <p:sp>
        <p:nvSpPr>
          <p:cNvPr id="4" name="Slide Number Placeholder 3"/>
          <p:cNvSpPr>
            <a:spLocks noGrp="1"/>
          </p:cNvSpPr>
          <p:nvPr>
            <p:ph type="sldNum" sz="quarter" idx="10"/>
          </p:nvPr>
        </p:nvSpPr>
        <p:spPr/>
        <p:txBody>
          <a:bodyPr/>
          <a:lstStyle/>
          <a:p>
            <a:fld id="{F792C478-9C36-E84D-9533-9455471ADE1B}" type="slidenum">
              <a:rPr lang="en-US" smtClean="0"/>
              <a:t>3</a:t>
            </a:fld>
            <a:endParaRPr lang="en-US"/>
          </a:p>
        </p:txBody>
      </p:sp>
    </p:spTree>
    <p:extLst>
      <p:ext uri="{BB962C8B-B14F-4D97-AF65-F5344CB8AC3E}">
        <p14:creationId xmlns:p14="http://schemas.microsoft.com/office/powerpoint/2010/main" val="3698495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说</a:t>
            </a:r>
          </a:p>
          <a:p>
            <a:pPr marL="176679" indent="-176679">
              <a:buFontTx/>
              <a:buChar char="-"/>
            </a:pPr>
            <a:r>
              <a:rPr lang="en-US"/>
              <a:t>首先，你需要谈谈特奥会</a:t>
            </a:r>
            <a:r>
              <a:rPr lang="en-US" u="sng"/>
              <a:t>是</a:t>
            </a:r>
            <a:r>
              <a:rPr lang="en-US"/>
              <a:t>谁</a:t>
            </a:r>
            <a:r>
              <a:rPr lang="en-US" u="sng"/>
              <a:t>。  -- 我们希望结束</a:t>
            </a:r>
            <a:r>
              <a:rPr lang="en-US" u="sng" baseline="0"/>
              <a:t>对有身份证明的人的</a:t>
            </a:r>
            <a:r>
              <a:rPr lang="en-US" u="sng"/>
              <a:t>歧视</a:t>
            </a:r>
            <a:r>
              <a:rPr lang="en-US" u="sng" baseline="0"/>
              <a:t>。 </a:t>
            </a:r>
          </a:p>
          <a:p>
            <a:pPr marL="176679" indent="-176679">
              <a:buFontTx/>
              <a:buChar char="-"/>
            </a:pPr>
            <a:r>
              <a:rPr lang="en-US" u="none"/>
              <a:t>需要</a:t>
            </a:r>
            <a:r>
              <a:rPr lang="en-US" u="none" baseline="0"/>
              <a:t>真正解释你对包容性健康的定义是什么--看医生的机会、健身计划，等等。 </a:t>
            </a:r>
            <a:endParaRPr lang="en-US" u="none"/>
          </a:p>
        </p:txBody>
      </p:sp>
      <p:sp>
        <p:nvSpPr>
          <p:cNvPr id="4" name="Slide Number Placeholder 3"/>
          <p:cNvSpPr>
            <a:spLocks noGrp="1"/>
          </p:cNvSpPr>
          <p:nvPr>
            <p:ph type="sldNum" sz="quarter" idx="10"/>
          </p:nvPr>
        </p:nvSpPr>
        <p:spPr/>
        <p:txBody>
          <a:bodyPr/>
          <a:lstStyle/>
          <a:p>
            <a:fld id="{F792C478-9C36-E84D-9533-9455471ADE1B}" type="slidenum">
              <a:rPr lang="en-US" smtClean="0"/>
              <a:t>4</a:t>
            </a:fld>
            <a:endParaRPr lang="en-US"/>
          </a:p>
        </p:txBody>
      </p:sp>
    </p:spTree>
    <p:extLst>
      <p:ext uri="{BB962C8B-B14F-4D97-AF65-F5344CB8AC3E}">
        <p14:creationId xmlns:p14="http://schemas.microsoft.com/office/powerpoint/2010/main" val="30141369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电视 - 国家、地方和有线电视新闻</a:t>
            </a:r>
          </a:p>
          <a:p>
            <a:r>
              <a:rPr lang="en-US"/>
              <a:t>电台 - 国家和地方</a:t>
            </a:r>
          </a:p>
          <a:p>
            <a:r>
              <a:rPr lang="en-US"/>
              <a:t>报纸 - 国家、地方、国际报纸</a:t>
            </a:r>
          </a:p>
          <a:p>
            <a:r>
              <a:rPr lang="en-US"/>
              <a:t>杂志 - 国家和地方</a:t>
            </a:r>
          </a:p>
          <a:p>
            <a:r>
              <a:rPr lang="en-US"/>
              <a:t>电讯服务--与许多新闻机构分享故事</a:t>
            </a:r>
          </a:p>
          <a:p>
            <a:r>
              <a:rPr lang="en-US"/>
              <a:t>互联网 - 博客、社交媒体（Facebook、Twitter）、评论文章、视频文章</a:t>
            </a:r>
          </a:p>
          <a:p>
            <a:endParaRPr lang="en-US"/>
          </a:p>
          <a:p>
            <a:endParaRPr lang="en-US"/>
          </a:p>
        </p:txBody>
      </p:sp>
      <p:sp>
        <p:nvSpPr>
          <p:cNvPr id="4" name="Slide Number Placeholder 3"/>
          <p:cNvSpPr>
            <a:spLocks noGrp="1"/>
          </p:cNvSpPr>
          <p:nvPr>
            <p:ph type="sldNum" sz="quarter" idx="10"/>
          </p:nvPr>
        </p:nvSpPr>
        <p:spPr/>
        <p:txBody>
          <a:bodyPr/>
          <a:lstStyle/>
          <a:p>
            <a:fld id="{F792C478-9C36-E84D-9533-9455471ADE1B}" type="slidenum">
              <a:rPr lang="en-US" smtClean="0"/>
              <a:t>5</a:t>
            </a:fld>
            <a:endParaRPr lang="en-US"/>
          </a:p>
        </p:txBody>
      </p:sp>
    </p:spTree>
    <p:extLst>
      <p:ext uri="{BB962C8B-B14F-4D97-AF65-F5344CB8AC3E}">
        <p14:creationId xmlns:p14="http://schemas.microsoft.com/office/powerpoint/2010/main" val="3014136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92C478-9C36-E84D-9533-9455471ADE1B}" type="slidenum">
              <a:rPr lang="en-US" smtClean="0"/>
              <a:t>6</a:t>
            </a:fld>
            <a:endParaRPr lang="en-US"/>
          </a:p>
        </p:txBody>
      </p:sp>
    </p:spTree>
    <p:extLst>
      <p:ext uri="{BB962C8B-B14F-4D97-AF65-F5344CB8AC3E}">
        <p14:creationId xmlns:p14="http://schemas.microsoft.com/office/powerpoint/2010/main" val="273440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媒体希望分享我们正在做的伟大工作。  提及力量学校 - TODAY节目</a:t>
            </a:r>
            <a:endParaRPr lang="en-US"/>
          </a:p>
        </p:txBody>
      </p:sp>
      <p:sp>
        <p:nvSpPr>
          <p:cNvPr id="4" name="Slide Number Placeholder 3"/>
          <p:cNvSpPr>
            <a:spLocks noGrp="1"/>
          </p:cNvSpPr>
          <p:nvPr>
            <p:ph type="sldNum" sz="quarter" idx="10"/>
          </p:nvPr>
        </p:nvSpPr>
        <p:spPr/>
        <p:txBody>
          <a:bodyPr/>
          <a:lstStyle/>
          <a:p>
            <a:fld id="{F792C478-9C36-E84D-9533-9455471ADE1B}" type="slidenum">
              <a:rPr lang="en-US" smtClean="0"/>
              <a:t>7</a:t>
            </a:fld>
            <a:endParaRPr lang="en-US"/>
          </a:p>
        </p:txBody>
      </p:sp>
    </p:spTree>
    <p:extLst>
      <p:ext uri="{BB962C8B-B14F-4D97-AF65-F5344CB8AC3E}">
        <p14:creationId xmlns:p14="http://schemas.microsoft.com/office/powerpoint/2010/main" val="30141369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今天我们如何获得新闻和内容是如此不同</a:t>
            </a:r>
          </a:p>
          <a:p>
            <a:r>
              <a:rPr lang="en-US" dirty="0"/>
              <a:t>你有多少人在流传</a:t>
            </a:r>
            <a:r>
              <a:rPr lang="en-US" baseline="0" dirty="0"/>
              <a:t>你的内容？</a:t>
            </a:r>
            <a:endParaRPr lang="en-US" dirty="0"/>
          </a:p>
          <a:p>
            <a:r>
              <a:rPr lang="en-US" dirty="0"/>
              <a:t>你们有多少人看有线电视？</a:t>
            </a:r>
          </a:p>
          <a:p>
            <a:r>
              <a:rPr lang="en-US" dirty="0"/>
              <a:t>有多少</a:t>
            </a:r>
            <a:r>
              <a:rPr lang="en-US" baseline="0" dirty="0"/>
              <a:t>人从</a:t>
            </a:r>
            <a:r>
              <a:rPr lang="en-US" sz="1200" b="0" i="0" kern="1200" dirty="0">
                <a:solidFill>
                  <a:schemeClr val="tx1"/>
                </a:solidFill>
                <a:effectLst/>
                <a:latin typeface="+mn-lt"/>
                <a:ea typeface="+mn-ea"/>
                <a:cs typeface="+mn-cs"/>
              </a:rPr>
              <a:t>TikTok、Instagram、Facebook</a:t>
            </a:r>
            <a:r>
              <a:rPr lang="en-US" baseline="0" dirty="0"/>
              <a:t>等社交媒体应用中获取新闻，有多少人从手机的不同应用中获取新闻？</a:t>
            </a:r>
          </a:p>
          <a:p>
            <a:r>
              <a:rPr lang="en-US" baseline="0" dirty="0"/>
              <a:t>从报纸上看到的？</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2021年初，估计</a:t>
            </a:r>
            <a:r>
              <a:rPr lang="en-US" sz="1200" b="0" i="0" u="sng" kern="1200" dirty="0">
                <a:solidFill>
                  <a:schemeClr val="tx1"/>
                </a:solidFill>
                <a:effectLst/>
                <a:latin typeface="+mn-lt"/>
                <a:ea typeface="+mn-ea"/>
                <a:cs typeface="+mn-cs"/>
                <a:hlinkClick r:id="rId3"/>
              </a:rPr>
              <a:t>多米尼加共和国有超过</a:t>
            </a:r>
            <a:r>
              <a:rPr lang="en-US" sz="1200" b="0" i="0" kern="1200" dirty="0">
                <a:solidFill>
                  <a:schemeClr val="tx1"/>
                </a:solidFill>
                <a:effectLst/>
                <a:latin typeface="+mn-lt"/>
                <a:ea typeface="+mn-ea"/>
                <a:cs typeface="+mn-cs"/>
              </a:rPr>
              <a:t>600万</a:t>
            </a:r>
            <a:r>
              <a:rPr lang="en-US" sz="1200" b="0" i="0" u="sng" kern="1200" dirty="0">
                <a:solidFill>
                  <a:schemeClr val="tx1"/>
                </a:solidFill>
                <a:effectLst/>
                <a:latin typeface="+mn-lt"/>
                <a:ea typeface="+mn-ea"/>
                <a:cs typeface="+mn-cs"/>
                <a:hlinkClick r:id="rId3"/>
              </a:rPr>
              <a:t>Facebook用户</a:t>
            </a:r>
            <a:r>
              <a:rPr lang="en-US" sz="1200" b="0" i="0" kern="1200" dirty="0">
                <a:solidFill>
                  <a:schemeClr val="tx1"/>
                </a:solidFill>
                <a:effectLst/>
                <a:latin typeface="+mn-lt"/>
                <a:ea typeface="+mn-ea"/>
                <a:cs typeface="+mn-cs"/>
              </a:rPr>
              <a:t>--与四年前统计的270万用户相比，增加了124%。预计到2025年，这一数字将超过750万用户。 </a:t>
            </a:r>
          </a:p>
          <a:p>
            <a:endParaRPr lang="en-US" sz="1200" b="0" i="0" kern="1200" baseline="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2017年至2021年期间，</a:t>
            </a:r>
            <a:r>
              <a:rPr lang="en-US" sz="1200" b="0" i="0" u="sng" kern="1200" dirty="0">
                <a:solidFill>
                  <a:schemeClr val="tx1"/>
                </a:solidFill>
                <a:effectLst/>
                <a:latin typeface="+mn-lt"/>
                <a:ea typeface="+mn-ea"/>
                <a:cs typeface="+mn-cs"/>
                <a:hlinkClick r:id="rId4"/>
              </a:rPr>
              <a:t>牙买加的Instagram用户数量</a:t>
            </a:r>
            <a:r>
              <a:rPr lang="en-US" sz="1200" b="0" i="0" kern="1200" dirty="0">
                <a:solidFill>
                  <a:schemeClr val="tx1"/>
                </a:solidFill>
                <a:effectLst/>
                <a:latin typeface="+mn-lt"/>
                <a:ea typeface="+mn-ea"/>
                <a:cs typeface="+mn-cs"/>
              </a:rPr>
              <a:t>估计增加了150%以上。 </a:t>
            </a: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F792C478-9C36-E84D-9533-9455471ADE1B}" type="slidenum">
              <a:rPr lang="en-US" smtClean="0"/>
              <a:t>8</a:t>
            </a:fld>
            <a:endParaRPr lang="en-US"/>
          </a:p>
        </p:txBody>
      </p:sp>
    </p:spTree>
    <p:extLst>
      <p:ext uri="{BB962C8B-B14F-4D97-AF65-F5344CB8AC3E}">
        <p14:creationId xmlns:p14="http://schemas.microsoft.com/office/powerpoint/2010/main" val="36662933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现在，在COVID领域，我们对媒体的宣传是围绕着宣传有身份证的人死于COVID的比率是没有身份证的人的6倍，他们应该被优先考虑接种疫苗。</a:t>
            </a:r>
          </a:p>
        </p:txBody>
      </p:sp>
      <p:sp>
        <p:nvSpPr>
          <p:cNvPr id="4" name="Slide Number Placeholder 3"/>
          <p:cNvSpPr>
            <a:spLocks noGrp="1"/>
          </p:cNvSpPr>
          <p:nvPr>
            <p:ph type="sldNum" sz="quarter" idx="10"/>
          </p:nvPr>
        </p:nvSpPr>
        <p:spPr/>
        <p:txBody>
          <a:bodyPr/>
          <a:lstStyle/>
          <a:p>
            <a:fld id="{F792C478-9C36-E84D-9533-9455471ADE1B}" type="slidenum">
              <a:rPr lang="en-US" smtClean="0"/>
              <a:t>9</a:t>
            </a:fld>
            <a:endParaRPr lang="en-US"/>
          </a:p>
        </p:txBody>
      </p:sp>
    </p:spTree>
    <p:extLst>
      <p:ext uri="{BB962C8B-B14F-4D97-AF65-F5344CB8AC3E}">
        <p14:creationId xmlns:p14="http://schemas.microsoft.com/office/powerpoint/2010/main" val="3014136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8421752-013A-F846-A224-C050C598DA3C}" type="datetimeFigureOut">
              <a:rPr lang="en-US" smtClean="0"/>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ADEDA7-8FE2-BE49-B2EE-5CB0341EADE5}" type="slidenum">
              <a:rPr lang="en-US" smtClean="0"/>
              <a:t>‹#›</a:t>
            </a:fld>
            <a:endParaRPr lang="en-US"/>
          </a:p>
        </p:txBody>
      </p:sp>
    </p:spTree>
    <p:extLst>
      <p:ext uri="{BB962C8B-B14F-4D97-AF65-F5344CB8AC3E}">
        <p14:creationId xmlns:p14="http://schemas.microsoft.com/office/powerpoint/2010/main" val="1384778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421752-013A-F846-A224-C050C598DA3C}" type="datetimeFigureOut">
              <a:rPr lang="en-US" smtClean="0"/>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ADEDA7-8FE2-BE49-B2EE-5CB0341EADE5}" type="slidenum">
              <a:rPr lang="en-US" smtClean="0"/>
              <a:t>‹#›</a:t>
            </a:fld>
            <a:endParaRPr lang="en-US"/>
          </a:p>
        </p:txBody>
      </p:sp>
    </p:spTree>
    <p:extLst>
      <p:ext uri="{BB962C8B-B14F-4D97-AF65-F5344CB8AC3E}">
        <p14:creationId xmlns:p14="http://schemas.microsoft.com/office/powerpoint/2010/main" val="465299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421752-013A-F846-A224-C050C598DA3C}" type="datetimeFigureOut">
              <a:rPr lang="en-US" smtClean="0"/>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ADEDA7-8FE2-BE49-B2EE-5CB0341EADE5}" type="slidenum">
              <a:rPr lang="en-US" smtClean="0"/>
              <a:t>‹#›</a:t>
            </a:fld>
            <a:endParaRPr lang="en-US"/>
          </a:p>
        </p:txBody>
      </p:sp>
    </p:spTree>
    <p:extLst>
      <p:ext uri="{BB962C8B-B14F-4D97-AF65-F5344CB8AC3E}">
        <p14:creationId xmlns:p14="http://schemas.microsoft.com/office/powerpoint/2010/main" val="12925359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rgbClr val="ECEAD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36"/>
          </a:p>
        </p:txBody>
      </p:sp>
    </p:spTree>
    <p:extLst>
      <p:ext uri="{BB962C8B-B14F-4D97-AF65-F5344CB8AC3E}">
        <p14:creationId xmlns:p14="http://schemas.microsoft.com/office/powerpoint/2010/main" val="2185881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9CC6F34-350C-9D48-A06E-294113D0B0B9}" type="datetimeFigureOut">
              <a:rPr lang="en-US" smtClean="0"/>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F43A04-39EC-6A40-89AD-6AAB51D20199}" type="slidenum">
              <a:rPr lang="en-US" smtClean="0"/>
              <a:t>‹#›</a:t>
            </a:fld>
            <a:endParaRPr lang="en-US"/>
          </a:p>
        </p:txBody>
      </p:sp>
    </p:spTree>
    <p:extLst>
      <p:ext uri="{BB962C8B-B14F-4D97-AF65-F5344CB8AC3E}">
        <p14:creationId xmlns:p14="http://schemas.microsoft.com/office/powerpoint/2010/main" val="15804908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CC6F34-350C-9D48-A06E-294113D0B0B9}" type="datetimeFigureOut">
              <a:rPr lang="en-US" smtClean="0"/>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F43A04-39EC-6A40-89AD-6AAB51D20199}" type="slidenum">
              <a:rPr lang="en-US" smtClean="0"/>
              <a:t>‹#›</a:t>
            </a:fld>
            <a:endParaRPr lang="en-US"/>
          </a:p>
        </p:txBody>
      </p:sp>
    </p:spTree>
    <p:extLst>
      <p:ext uri="{BB962C8B-B14F-4D97-AF65-F5344CB8AC3E}">
        <p14:creationId xmlns:p14="http://schemas.microsoft.com/office/powerpoint/2010/main" val="10841164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9CC6F34-350C-9D48-A06E-294113D0B0B9}" type="datetimeFigureOut">
              <a:rPr lang="en-US" smtClean="0"/>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F43A04-39EC-6A40-89AD-6AAB51D20199}" type="slidenum">
              <a:rPr lang="en-US" smtClean="0"/>
              <a:t>‹#›</a:t>
            </a:fld>
            <a:endParaRPr lang="en-US"/>
          </a:p>
        </p:txBody>
      </p:sp>
    </p:spTree>
    <p:extLst>
      <p:ext uri="{BB962C8B-B14F-4D97-AF65-F5344CB8AC3E}">
        <p14:creationId xmlns:p14="http://schemas.microsoft.com/office/powerpoint/2010/main" val="14939644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CC6F34-350C-9D48-A06E-294113D0B0B9}" type="datetimeFigureOut">
              <a:rPr lang="en-US" smtClean="0"/>
              <a:t>11/21/2024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F43A04-39EC-6A40-89AD-6AAB51D20199}" type="slidenum">
              <a:rPr lang="en-US" smtClean="0"/>
              <a:t>‹#›</a:t>
            </a:fld>
            <a:endParaRPr lang="en-US"/>
          </a:p>
        </p:txBody>
      </p:sp>
    </p:spTree>
    <p:extLst>
      <p:ext uri="{BB962C8B-B14F-4D97-AF65-F5344CB8AC3E}">
        <p14:creationId xmlns:p14="http://schemas.microsoft.com/office/powerpoint/2010/main" val="6812566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9CC6F34-350C-9D48-A06E-294113D0B0B9}" type="datetimeFigureOut">
              <a:rPr lang="en-US" smtClean="0"/>
              <a:t>11/21/2024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F43A04-39EC-6A40-89AD-6AAB51D20199}" type="slidenum">
              <a:rPr lang="en-US" smtClean="0"/>
              <a:t>‹#›</a:t>
            </a:fld>
            <a:endParaRPr lang="en-US"/>
          </a:p>
        </p:txBody>
      </p:sp>
    </p:spTree>
    <p:extLst>
      <p:ext uri="{BB962C8B-B14F-4D97-AF65-F5344CB8AC3E}">
        <p14:creationId xmlns:p14="http://schemas.microsoft.com/office/powerpoint/2010/main" val="16449759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9CC6F34-350C-9D48-A06E-294113D0B0B9}" type="datetimeFigureOut">
              <a:rPr lang="en-US" smtClean="0"/>
              <a:t>11/21/2024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F43A04-39EC-6A40-89AD-6AAB51D20199}" type="slidenum">
              <a:rPr lang="en-US" smtClean="0"/>
              <a:t>‹#›</a:t>
            </a:fld>
            <a:endParaRPr lang="en-US"/>
          </a:p>
        </p:txBody>
      </p:sp>
    </p:spTree>
    <p:extLst>
      <p:ext uri="{BB962C8B-B14F-4D97-AF65-F5344CB8AC3E}">
        <p14:creationId xmlns:p14="http://schemas.microsoft.com/office/powerpoint/2010/main" val="4055134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CC6F34-350C-9D48-A06E-294113D0B0B9}" type="datetimeFigureOut">
              <a:rPr lang="en-US" smtClean="0"/>
              <a:t>11/21/2024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F43A04-39EC-6A40-89AD-6AAB51D20199}" type="slidenum">
              <a:rPr lang="en-US" smtClean="0"/>
              <a:t>‹#›</a:t>
            </a:fld>
            <a:endParaRPr lang="en-US"/>
          </a:p>
        </p:txBody>
      </p:sp>
    </p:spTree>
    <p:extLst>
      <p:ext uri="{BB962C8B-B14F-4D97-AF65-F5344CB8AC3E}">
        <p14:creationId xmlns:p14="http://schemas.microsoft.com/office/powerpoint/2010/main" val="1498706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421752-013A-F846-A224-C050C598DA3C}" type="datetimeFigureOut">
              <a:rPr lang="en-US" smtClean="0"/>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ADEDA7-8FE2-BE49-B2EE-5CB0341EADE5}" type="slidenum">
              <a:rPr lang="en-US" smtClean="0"/>
              <a:t>‹#›</a:t>
            </a:fld>
            <a:endParaRPr lang="en-US"/>
          </a:p>
        </p:txBody>
      </p:sp>
    </p:spTree>
    <p:extLst>
      <p:ext uri="{BB962C8B-B14F-4D97-AF65-F5344CB8AC3E}">
        <p14:creationId xmlns:p14="http://schemas.microsoft.com/office/powerpoint/2010/main" val="16870257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9CC6F34-350C-9D48-A06E-294113D0B0B9}" type="datetimeFigureOut">
              <a:rPr lang="en-US" smtClean="0"/>
              <a:t>11/21/2024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F43A04-39EC-6A40-89AD-6AAB51D20199}" type="slidenum">
              <a:rPr lang="en-US" smtClean="0"/>
              <a:t>‹#›</a:t>
            </a:fld>
            <a:endParaRPr lang="en-US"/>
          </a:p>
        </p:txBody>
      </p:sp>
    </p:spTree>
    <p:extLst>
      <p:ext uri="{BB962C8B-B14F-4D97-AF65-F5344CB8AC3E}">
        <p14:creationId xmlns:p14="http://schemas.microsoft.com/office/powerpoint/2010/main" val="9315255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9CC6F34-350C-9D48-A06E-294113D0B0B9}" type="datetimeFigureOut">
              <a:rPr lang="en-US" smtClean="0"/>
              <a:t>11/21/2024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F43A04-39EC-6A40-89AD-6AAB51D20199}" type="slidenum">
              <a:rPr lang="en-US" smtClean="0"/>
              <a:t>‹#›</a:t>
            </a:fld>
            <a:endParaRPr lang="en-US"/>
          </a:p>
        </p:txBody>
      </p:sp>
    </p:spTree>
    <p:extLst>
      <p:ext uri="{BB962C8B-B14F-4D97-AF65-F5344CB8AC3E}">
        <p14:creationId xmlns:p14="http://schemas.microsoft.com/office/powerpoint/2010/main" val="9947036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CC6F34-350C-9D48-A06E-294113D0B0B9}" type="datetimeFigureOut">
              <a:rPr lang="en-US" smtClean="0"/>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F43A04-39EC-6A40-89AD-6AAB51D20199}" type="slidenum">
              <a:rPr lang="en-US" smtClean="0"/>
              <a:t>‹#›</a:t>
            </a:fld>
            <a:endParaRPr lang="en-US"/>
          </a:p>
        </p:txBody>
      </p:sp>
    </p:spTree>
    <p:extLst>
      <p:ext uri="{BB962C8B-B14F-4D97-AF65-F5344CB8AC3E}">
        <p14:creationId xmlns:p14="http://schemas.microsoft.com/office/powerpoint/2010/main" val="19716717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CC6F34-350C-9D48-A06E-294113D0B0B9}" type="datetimeFigureOut">
              <a:rPr lang="en-US" smtClean="0"/>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F43A04-39EC-6A40-89AD-6AAB51D20199}" type="slidenum">
              <a:rPr lang="en-US" smtClean="0"/>
              <a:t>‹#›</a:t>
            </a:fld>
            <a:endParaRPr lang="en-US"/>
          </a:p>
        </p:txBody>
      </p:sp>
    </p:spTree>
    <p:extLst>
      <p:ext uri="{BB962C8B-B14F-4D97-AF65-F5344CB8AC3E}">
        <p14:creationId xmlns:p14="http://schemas.microsoft.com/office/powerpoint/2010/main" val="67079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421752-013A-F846-A224-C050C598DA3C}" type="datetimeFigureOut">
              <a:rPr lang="en-US" smtClean="0"/>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ADEDA7-8FE2-BE49-B2EE-5CB0341EADE5}" type="slidenum">
              <a:rPr lang="en-US" smtClean="0"/>
              <a:t>‹#›</a:t>
            </a:fld>
            <a:endParaRPr lang="en-US"/>
          </a:p>
        </p:txBody>
      </p:sp>
    </p:spTree>
    <p:extLst>
      <p:ext uri="{BB962C8B-B14F-4D97-AF65-F5344CB8AC3E}">
        <p14:creationId xmlns:p14="http://schemas.microsoft.com/office/powerpoint/2010/main" val="614398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421752-013A-F846-A224-C050C598DA3C}" type="datetimeFigureOut">
              <a:rPr lang="en-US" smtClean="0"/>
              <a:t>11/21/2024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ADEDA7-8FE2-BE49-B2EE-5CB0341EADE5}" type="slidenum">
              <a:rPr lang="en-US" smtClean="0"/>
              <a:t>‹#›</a:t>
            </a:fld>
            <a:endParaRPr lang="en-US"/>
          </a:p>
        </p:txBody>
      </p:sp>
    </p:spTree>
    <p:extLst>
      <p:ext uri="{BB962C8B-B14F-4D97-AF65-F5344CB8AC3E}">
        <p14:creationId xmlns:p14="http://schemas.microsoft.com/office/powerpoint/2010/main" val="1102282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8421752-013A-F846-A224-C050C598DA3C}" type="datetimeFigureOut">
              <a:rPr lang="en-US" smtClean="0"/>
              <a:t>11/21/2024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ADEDA7-8FE2-BE49-B2EE-5CB0341EADE5}" type="slidenum">
              <a:rPr lang="en-US" smtClean="0"/>
              <a:t>‹#›</a:t>
            </a:fld>
            <a:endParaRPr lang="en-US"/>
          </a:p>
        </p:txBody>
      </p:sp>
    </p:spTree>
    <p:extLst>
      <p:ext uri="{BB962C8B-B14F-4D97-AF65-F5344CB8AC3E}">
        <p14:creationId xmlns:p14="http://schemas.microsoft.com/office/powerpoint/2010/main" val="1861046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8421752-013A-F846-A224-C050C598DA3C}" type="datetimeFigureOut">
              <a:rPr lang="en-US" smtClean="0"/>
              <a:t>11/21/2024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ADEDA7-8FE2-BE49-B2EE-5CB0341EADE5}" type="slidenum">
              <a:rPr lang="en-US" smtClean="0"/>
              <a:t>‹#›</a:t>
            </a:fld>
            <a:endParaRPr lang="en-US"/>
          </a:p>
        </p:txBody>
      </p:sp>
    </p:spTree>
    <p:extLst>
      <p:ext uri="{BB962C8B-B14F-4D97-AF65-F5344CB8AC3E}">
        <p14:creationId xmlns:p14="http://schemas.microsoft.com/office/powerpoint/2010/main" val="513677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421752-013A-F846-A224-C050C598DA3C}" type="datetimeFigureOut">
              <a:rPr lang="en-US" smtClean="0"/>
              <a:t>11/21/2024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ADEDA7-8FE2-BE49-B2EE-5CB0341EADE5}" type="slidenum">
              <a:rPr lang="en-US" smtClean="0"/>
              <a:t>‹#›</a:t>
            </a:fld>
            <a:endParaRPr lang="en-US"/>
          </a:p>
        </p:txBody>
      </p:sp>
    </p:spTree>
    <p:extLst>
      <p:ext uri="{BB962C8B-B14F-4D97-AF65-F5344CB8AC3E}">
        <p14:creationId xmlns:p14="http://schemas.microsoft.com/office/powerpoint/2010/main" val="495279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421752-013A-F846-A224-C050C598DA3C}" type="datetimeFigureOut">
              <a:rPr lang="en-US" smtClean="0"/>
              <a:t>11/21/2024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ADEDA7-8FE2-BE49-B2EE-5CB0341EADE5}" type="slidenum">
              <a:rPr lang="en-US" smtClean="0"/>
              <a:t>‹#›</a:t>
            </a:fld>
            <a:endParaRPr lang="en-US"/>
          </a:p>
        </p:txBody>
      </p:sp>
    </p:spTree>
    <p:extLst>
      <p:ext uri="{BB962C8B-B14F-4D97-AF65-F5344CB8AC3E}">
        <p14:creationId xmlns:p14="http://schemas.microsoft.com/office/powerpoint/2010/main" val="5228147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421752-013A-F846-A224-C050C598DA3C}" type="datetimeFigureOut">
              <a:rPr lang="en-US" smtClean="0"/>
              <a:t>11/21/2024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ADEDA7-8FE2-BE49-B2EE-5CB0341EADE5}" type="slidenum">
              <a:rPr lang="en-US" smtClean="0"/>
              <a:t>‹#›</a:t>
            </a:fld>
            <a:endParaRPr lang="en-US"/>
          </a:p>
        </p:txBody>
      </p:sp>
    </p:spTree>
    <p:extLst>
      <p:ext uri="{BB962C8B-B14F-4D97-AF65-F5344CB8AC3E}">
        <p14:creationId xmlns:p14="http://schemas.microsoft.com/office/powerpoint/2010/main" val="1592592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2890" y="401703"/>
            <a:ext cx="7886700" cy="585850"/>
          </a:xfrm>
          <a:prstGeom prst="rect">
            <a:avLst/>
          </a:prstGeom>
        </p:spPr>
        <p:txBody>
          <a:bodyPr vert="horz" lIns="91440" tIns="45720" rIns="91440" bIns="45720" rtlCol="0" anchor="ctr">
            <a:normAutofit/>
          </a:bodyPr>
          <a:lstStyle/>
          <a:p>
            <a:r>
              <a:rPr lang="en-US"/>
              <a:t>点击编辑主标题样式</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点击编辑主文本样式</a:t>
            </a:r>
          </a:p>
          <a:p>
            <a:pPr lvl="1"/>
            <a:r>
              <a:rPr lang="en-US"/>
              <a:t>第二层</a:t>
            </a:r>
          </a:p>
          <a:p>
            <a:pPr lvl="2"/>
            <a:r>
              <a:rPr lang="en-US"/>
              <a:t>第三层</a:t>
            </a:r>
          </a:p>
          <a:p>
            <a:pPr lvl="3"/>
            <a:r>
              <a:rPr lang="en-US"/>
              <a:t>第四层</a:t>
            </a:r>
          </a:p>
          <a:p>
            <a:pPr lvl="4"/>
            <a:r>
              <a:rPr lang="en-US"/>
              <a:t>第五层</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421752-013A-F846-A224-C050C598DA3C}" type="datetimeFigureOut">
              <a:rPr lang="en-US" smtClean="0"/>
              <a:t>11/21/2024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ADEDA7-8FE2-BE49-B2EE-5CB0341EADE5}" type="slidenum">
              <a:rPr lang="en-US" smtClean="0"/>
              <a:t>‹#›</a:t>
            </a:fld>
            <a:endParaRPr lang="en-US"/>
          </a:p>
        </p:txBody>
      </p:sp>
    </p:spTree>
    <p:extLst>
      <p:ext uri="{BB962C8B-B14F-4D97-AF65-F5344CB8AC3E}">
        <p14:creationId xmlns:p14="http://schemas.microsoft.com/office/powerpoint/2010/main" val="11851785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4" r:id="rId12"/>
  </p:sldLayoutIdLst>
  <p:txStyles>
    <p:titleStyle>
      <a:lvl1pPr algn="l" defTabSz="914400" rtl="0" eaLnBrk="1" latinLnBrk="0" hangingPunct="1">
        <a:lnSpc>
          <a:spcPct val="90000"/>
        </a:lnSpc>
        <a:spcBef>
          <a:spcPct val="0"/>
        </a:spcBef>
        <a:buNone/>
        <a:defRPr sz="4000" b="1" kern="1200">
          <a:solidFill>
            <a:schemeClr val="bg1"/>
          </a:solidFill>
          <a:latin typeface="Ubuntu" charset="0"/>
          <a:ea typeface="Ubuntu" charset="0"/>
          <a:cs typeface="Ubuntu"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点击编辑主标题样式</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点击编辑主文本样式</a:t>
            </a:r>
          </a:p>
          <a:p>
            <a:pPr lvl="1"/>
            <a:r>
              <a:rPr lang="en-US"/>
              <a:t>第二层</a:t>
            </a:r>
          </a:p>
          <a:p>
            <a:pPr lvl="2"/>
            <a:r>
              <a:rPr lang="en-US"/>
              <a:t>第三层</a:t>
            </a:r>
          </a:p>
          <a:p>
            <a:pPr lvl="3"/>
            <a:r>
              <a:rPr lang="en-US"/>
              <a:t>第四层</a:t>
            </a:r>
          </a:p>
          <a:p>
            <a:pPr lvl="4"/>
            <a:r>
              <a:rPr lang="en-US"/>
              <a:t>第五层</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CC6F34-350C-9D48-A06E-294113D0B0B9}" type="datetimeFigureOut">
              <a:rPr lang="en-US" smtClean="0"/>
              <a:t>11/21/2024</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F43A04-39EC-6A40-89AD-6AAB51D20199}" type="slidenum">
              <a:rPr lang="en-US" smtClean="0"/>
              <a:t>‹#›</a:t>
            </a:fld>
            <a:endParaRPr lang="en-US"/>
          </a:p>
        </p:txBody>
      </p:sp>
    </p:spTree>
    <p:extLst>
      <p:ext uri="{BB962C8B-B14F-4D97-AF65-F5344CB8AC3E}">
        <p14:creationId xmlns:p14="http://schemas.microsoft.com/office/powerpoint/2010/main" val="4016851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9496" y="1493076"/>
            <a:ext cx="7772400" cy="2387600"/>
          </a:xfrm>
        </p:spPr>
        <p:txBody>
          <a:bodyPr>
            <a:normAutofit/>
          </a:bodyPr>
          <a:lstStyle/>
          <a:p>
            <a:pPr algn="l"/>
            <a:r>
              <a:rPr lang="en-US" b="1">
                <a:latin typeface="Ubuntu"/>
              </a:rPr>
              <a:t>有效</a:t>
            </a:r>
            <a:r>
              <a:rPr lang="en-US">
                <a:latin typeface="Ubuntu"/>
              </a:rPr>
              <a:t>沟通</a:t>
            </a:r>
            <a:r>
              <a:rPr lang="en-US" b="1">
                <a:latin typeface="Ubuntu"/>
              </a:rPr>
              <a:t>的技巧</a:t>
            </a:r>
            <a:br>
              <a:rPr lang="en-US">
                <a:latin typeface="Ubuntu" charset="0"/>
                <a:ea typeface="Ubuntu" charset="0"/>
                <a:cs typeface="Ubuntu" charset="0"/>
              </a:rPr>
            </a:br>
            <a:endParaRPr lang="en-US">
              <a:latin typeface="Ubuntu" charset="0"/>
              <a:ea typeface="Ubuntu" charset="0"/>
              <a:cs typeface="Ubuntu" charset="0"/>
            </a:endParaRPr>
          </a:p>
        </p:txBody>
      </p:sp>
    </p:spTree>
    <p:extLst>
      <p:ext uri="{BB962C8B-B14F-4D97-AF65-F5344CB8AC3E}">
        <p14:creationId xmlns:p14="http://schemas.microsoft.com/office/powerpoint/2010/main" val="1056149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8" descr="data:image/jpeg;base64,/9j/4AAQSkZJRgABAQAAAQABAAD/2wCEAAkGBxQTEhUUExQWFhQWGB8YGRcYGB0YGRwaHxccFxcXGhwcICggHBwlHBwaITEiJSorLi4uHB8zODMsNygtLisBCgoKDg0OGxAQGywmICQ0LCwsLCwvLCwsLDQsLCw0LCwsLCwsLCwsLCwsLCwsLCwsLCwsLCwsLCwsLCwsLCwsLP/AABEIAKsBJgMBIgACEQEDEQH/xAAcAAACAgMBAQAAAAAAAAAAAAAFBgMEAAIHAQj/xAA/EAACAQIEAwYEAwYEBwEBAAABAhEAAwQSITEFQVEGEyJhcYEykaGxwdHwBxQjQlJyM2Lh8RUkQ4KSorIlF//EABoBAAMBAQEBAAAAAAAAAAAAAAECAwAEBQb/xAArEQACAgICAAYBBAIDAAAAAAAAAQIRAyESMQQTIkFRYYEFcdHwMrEUkcH/2gAMAwEAAhEDEQA/AA+O7K3FSDcsDnBuCftSocL3N45srCORkTTLwntPh4yXMLnyzEbzPLyq2eB/v7uLFlrYsjNdYMCsRIVerHp5UhlYqulnI2viIA25gzNVuA2c19Z2AJpgwfYTEO8rkNoHUlxmy+nWiPB+yLHD4m4Wi7aOVEABzDqefy6Vu+jATiFlFLAGDQgDXWn3h/ZEG2r3mCPEkXBy5aVFcwZRmsthkBP+HcK6HqfMUvEWxW4Xh+8uqvr5cpoh2hwgFkkbqQZqTG8e/hvZTKAp8JCZZYc+omltbl64CGY5fPQUYxaC0ZwWznvieWvvVfHWS1wKoljIA96P9neA3HOZVcCdW0VfmdTTdwXheGsP3hRLrhsua4ZCwC1xhsBppPU0W6Ccyt4C4rFWUgxJBo32XsHv1JBEMKbrvFP4mY28GBmlRuwEyII06b1fPae/ySyJ2hARWVtbA2C8BAxt+Acr+Wmg60E42uViBMTz3ppftFiBMi2Z38Aobj+Kd6IuWLR8wmU/MUrjYZUunf8AfsU7L+NY5MPvVrjok2j1Zvuaqpby3QP8w+9EeMWyTajk7z6SaHQ8OwJgk8Vo/wCenK8dR7/alqzh4KGdA00w3LgbVToZ+1LJ2wyVAd38JH+afpQrD7t6UTuDf1/CoeE8OuX7nd2ULueQgadSToB5mqRJsq4Ubf3H7VSC6tTpjewmMw6d46oyDVu7fMVEbsIBjzEgUpW0lmrWPFFTBJLe1OvBsH3mCCuHFvvtWRQzRGwBIE+pFKnDE/iH0p44ba//ADzkd1i9oyMyN8GolSDE8qTJKotjcbaRS4twlbduENwqHIBdQraDmFJHoQdqe+z4z8Inrbb8aS+LWrv7t4TduM1w7s9w6KOpOxJ+dNXBuKpZ4QucNJlCsEGSTNDHLlFMSem0c97V4FlfNHhIAnlNU8Hgu9sgAxkcmmLtXxI3rCfCE3VeZG00C4J8LaxrVVRpRlGrVe50TslxVrNlbSWhlB1dmgSTrRJ8FZwZuXF0N4+IuxjWTp7mknH8RwzFZuXEVYhAoyg8/X1o12s7Q4O9ZVO+JMg+Ea6Dz0pqVEtgXC4BcM1xu+tt3q5AAeZpS4hwC9aMupy8mGo+YogmKsC5OdyPONPSiN/jdlVi09wkkSHy5Y56dYrUFNplbg3ZZ7iLcBInarfDsdew97MuUukp4h+VWsDx8rK2/wDD5AjYe1V8PbYs5YGWbNqIkHmJpKrsZysOL26xY/ltfI/nXTeHXS9pGO7KCfcVxO6m5rtXBx/Atf2L9qwBd7c3sptjyP4VlVf2jL4rXofwrKNiNHPv2d95avu2TKe7JkwdOldK7JYgBrhtoFS8wuGORCIG09aRcHhWtW2DWr6Yj+UwSmWD4YEiIGp31pi7AF3fM6sjISMpmCDuRIE7e1aErZWUWuxcscZVWupK/wCIZLKd8xgSNfkKK8K4yBiEf/peINowHiHxy3IdTW97ANaxbXLFlGdXuMczZQxKkKZggHl01pZ4px3FXMUzrZJaO7KFhkVhbDuqON41ICnUQdSaCbcv2DVRv5C/abHPDM2Yz4VkztpuKVr3Fbga3nuMQigDU9NRPIVduYnFsrWrti2qXCVZhOYGQ3eTMEiDsNZO29Q43hFpoMssf0j86LdCpA2/aHhMEM76L5TqfnT92Gwbi5d8CkKo3AIk9J9KQcQGdtJJQZVnfTb3q1w3i2Kw8s/eIh0JiRPKeetNJPQLTG/jK3ExQe7dCW9xaQjUbTl8zz8jQm+/eWygJA7yFI18DNnJY/1ZliOgFCOJ4y/irkybjFQAByUDQAchGvmSTua97OC4t5MyPlbUQpaCpBBIGqiYmeTTtSyjSu9jR+B9sYDh6rka3aOUDNnhmnz6VSwPAbtzvLeHC5LbiNTs8kAbyB1NQG8hdwmHtgMPFmkltc2kmCSQNKb+zOLKozhBbzQAB/kGwHqxrmjJxezpnBSVIV+Jdk8XbE+FhzgnTWNdKF4zg2KtzKyAASQdNTAHmZ0gdafhxm691VZbgVmjVNDBEzGwMiJGtWO0T3EtTatd44aVUkKCQCRJ5eXn0q0ZtpshLGlJJHKv+E3c6swykEaMD1gfcb1SxrExmaAJH11py4px/HuipdwieKe8UMZQZvAcxJDSuvhze1LnEeE3T/CChyp1ZZI1Eg/roaClb2acKWgVbu6EJOUH4o1Iorw0+ADzP2pwwtrC27KIy2g2UAlnAJ8Ou++mvpQbiHD87TYSFjULJ1k0vPk6GeFxjYuOJnpP4Uxfs6lO8dROYgQNWhZMAe/0qn/wG8d1I9q34UWsh0RgyA53Kwcp0Xcc/KjLrRsdKWx2/wCMXHWDhr8M2STE7bkFtvOuVWcGq3rqsfCrFfDz1iJI0HUn60y2+KtOfvARBGUE5uZP88cjJyjSl/FXbTus/DnZrqiQxJJnURpP41oxk+ik2g/Z4HbfDvfRba5YyhZDMp3OpkgaxO8GK8wWIW3w29bzgXAxcDylRppHOPemHh+EfE2JtYu1qoV7a2igA2CmDMbx161Qw/B7OGuSbuZhowZgsMGDBgAVYfDprOtL1qQHG9ov8JuC3bw3euVYoXYFGBliG2qp2zxouiLALDXQSNY+KOutVO03G1VLT2yG+KWB3nKI9o501dmbyrh7bm2zPdCyQpcywmCdlA84FMmklRJQcpNHJsZZyBUK3AQupfY84UdBVLDO+qoYJ+tN/wC0a+GuWmVWUEOIZSmqkDY+u40NLnZe4q4q2XKhZOrbDTQmqRfubJKTfqdg6/cugtbdPFvtqPOsxaaCn7DvgziLnf27t0uwWywS4VIgSZEDeTJO1Rca7KXbj5rGHe3by7EqdfQMxGnStzt0by5ceSEj/hbEaMvzqG9gXSASDOggzRK5hCCROxg1KuGQWzOZrp+EDYDcnz0o2IXOx/C7gvS6gosGDqDr/p9acOM8SF5QyiQp3AbL0gMRGvSaDdlMDbW21xrue602u4GhRXGU3CSfF4ZIjTluRQjHYbFSUS3kVDCghbhMmCWdhoT/AJMo+9I0uXqZVOXGkuyZeIpc8Cg5vt6+ldRw/aBIt2rYu/4alWNtgrAjQzy96i4H2Gw4wlvEMwt3nthrjmO7lhLGDyJ86EHid22Ctx5JJMBwx+n8vTalyWHEkrsj7RXmZgWBgEjnz1ryq3EsRcZFyIW1MkCT5b6c6ytFugTjC9ljh/EbsZrQ7xXchnuvlKLvpA8QG3t70PvcS4gcl7DqArjSCGPuG2B/UVTwOEjD943itkmNc3KGOvsPY9KIYK41tVVboS0i5YyyxbLA11B8UfOJ6RTp/Z0Ncl9F7DcSxDqbGItoLzKGV0ICgTrn10Ij+XeeVRY3srnBFy6pgyAg7sjqMymR8iJiQaqqx7xHuMGdQVJHhBBgjTckQfSrNy9aDgd1OubMXuFs5EQWiIiNM21NztgWKlQKw/D8PhriXHty1u2QoZyc2hBZtSJ8YM9F0rd+1OCQqLtmdYcqvhXXfeduWpoNhrlh8a6PlCGcgRSCXlWOfLG7AifLzmiGI7P4c/CGyuw1mVXXZSToNY1qvmKKp9kXicm2uixxHsuf3nvbAmyWU5Z5bsR5UR7e8CtHDAKchLjWfI8vltTOogAAaAQPbSue8bxD43iNvC22gFu6B3AiTcePKD65RV4rk9nOtBHs/avOqC1b7y4REIqgiPDygIggb6Tzp84HwFLVu+mMFtTcCGVeCAMwCgwDmXTUTMxtud4Hw/DYK2LFkROrHdmaNWc8z9BsKt4uylyJg9P96CxJOyjytqjivERdtX2S0xNrNC3e7Kg+RzDfzGhiRRzszZe4bti4rW7uXPhrzA93cSVW7bZhpIuAkcxmPLd5xfAkdWUiMw0PnyPz51Pg8Oti2qnXu1CjkTAAJ15net5Kt/AfN0vk5T2ktPhCRe70EwAGYBTIJLIV311JGvWh3ZMXL10+MrkQsMzklyNIQTqdZ15A11X9onDreJwVyYZrYNy2wgwyqToehEg+vlXA7mMKbHWjHCuLQJZG5KQ5LeHfTcVbSoRnuMNDt8Wgmek61c7OdoLCM4HgUxHghYE+I7lZmYO1Il/FLCMzFyROUsWKmYgztW1vEsw2gdJ0+VaHh4+7NPK3ofOJYoguoW2SJEvvkfYDQ6Efo8o7/aM4XCBkyhrrwmkhVA3ieg0/uFJr8SZsguot0IIWdGAGyyJkeoqHtRxg4o2gAiLaTIqqwMSZMkkE8hsBpp1M4YHGW1oeeXlGiXiPHrt6c9y6wO++U/8AavhHpFScO7QGzZa0qkyxYaEbhQVYEajwCCCCNd5oJhbf9Izcs0QJ6AmZ+VW1wzSDczBPJSAfKdN/Uc66ZJOOyMb5aN7nFxlZbVuC65WZtYB+IAemm9VAxJJO5B+817irltXhDC7xIkCJj/ao7jihCKitBm3dMsYLirI3hJA2I11B3EaaU42+M28RlW2qpIh1iX0mGViDHh6nQ9a5vcVhLQcgIBPIEiQJ21g0d7LAqz3JGi5Y567keg+9TzKMo7Hxyaeh0wvCcPiLX8YlFUtJzAGD4hmaB0303pgxV0Ya2LZZsothAzCSAFgTAPKNYpLvYodwR1YfiarPxS93YtZsyDRVYTHQAiGjymOlRjhcoJofmozLHa/Fq9q3rJmF01ygbjQQJ+1UOwTouKzOQAqz4hoevpWv74zGWIMCAI8IHQCsxuOkSIUjQqBE+Yq8cDSpkZzt2N/HeMJcUGw+QFjbYjQzkzZhsYgmD1Q0Jv8Aa3FuQi/xLRQW4uPdzOoGUsxtsImd4J6kmh3BcSc4gmBLlR/NCxlM+WvtRdbSu4e3l00MsRHOCAR+PpUJPy24r97OqL8yEb9tFniGMW3ft3XtMLVq3mZVAuQ0RroMx1EMQOpiouL9rbNywIs3gLuZUPdjUiNtdSCRtzr08UPfOQBlVF/uO5Lf2glRHn51TxePAlkdGJGyqA3XxEa/oVJ3y2vgNKm0/kj7K4NC9xmvReQeFNgwIKtqd8vQevKjfAuFXsfeyoSotnxuQMqDlEiSx18IPn50ghC2VQCWJAAA1mYAA6zXfOy2B/ccJasPPeN4rhzSe8bVpY7hdFnoorqyYeU+TZzRy8Y0jF/Z9hSR+83L+JVQAlq9eJtJA3W2sD5zsIoT2h7FJnV8KLaAAAoCBsI03n3+dPOFvqwlZbzDKR9Gitrt4Ddo9VP4U3BPQqk1sX+zHZ7Ip70Ag7Df3msopjMcVKhPFIJnKQNP+01lZY0tGlJt2zguG4retWzalO7OuR1zEE6kgAgj0J9qscSuKhWDKEDLlJA26Bh8iTFLwJNeXsJdyhocJyOoX8qhkXJ30fVZP0nHDGljbv79/wCBjW+EyO58JJQodWKkfED1BifvUQu/xSneiN9cswTMSRmg+tL4LcyT6mant4kMuRo/ytzWdwDyU7EUqhdWSy/pTWK4P1fHz+39/wCjbiCobrnDmIaVbaWEEkHpmzEeUVDcxgZXW5bYXn8AVRKmdCwjUHyjnv0iJjStRj4ZYMMpkHmCDXVLDGl9HzXOSsZOHdsb9pTbujMcsKzAqwMeEk/zCY8/Ojn7HOFlrt/FsNbY7m3J/nYZ7h9QuXX/ADmkDi/FDehrhGgyiBHPn7mum8B7VWMPhsPh7bvfe2ozsiM4k6sMwGWB8I1mAJrJqLddCpNrfY3i6QxLHQg+3Kan4fx1AoDzmmPCJBgxPlXP+2faju71vDqVY3nCsTqotsSpggxJJ9tdNqY+GYYlc22mmkADr+AprDQ6PiwVnl+orb96BGsidhzigWARAYkTzk+Lrr+VXe6LGeu3kPzpk0wNNEHaq0XsXbQaGuWbiqQJOtsgGBuROwr5zxfDbwLpchWtzOh1VbgtsQRp8RG8b12bjvHHF65bt6Gyo1PxAsocZeXwlTqDqaAYtQlxmuEFrtsL3bL8NvMx3Px5iST5j5c2XMlLXsdGLBKapI5S7rIA1OgAGvpRnhzm4yopBZtFGupjQaDc7aUWxWAs2+7NlEt3rcv3jXAmslvhmT0GnKlfCvluI0A5WBAM+2xB31q0Jtq6IuG69x74XwAo7NeyMgUjTMDqIkBlXrIPUUpcS4SULnPcuIpiTtrtJGgp/wCz/E2xGHuu3hCkCJkfCG0G43H61KH2gx+aLajU3CSY16ZZ6Ty6jzqSm5ZCrg1DZSwGNZHRhqiurZTrorAkAnXkafLPaCyyBs7o/hzF7pQNBzZVzXQukDUkjmV5FCuWwIAMgfXr7zV7A2mcytvOV1IVQTrMSB4iPMe9VkmJBRf+TofLWPtZTnd9S3/Xt5mVmZkI8f8AKuh6ke9crE+QnYb/AF/GjDi5ZCwGRWHhzBgGWQxK5htOvh01oYTPT2FaIJxS6dhXs/jGXNblgHkkKTyGsj0504dkODWb7taKbWy1vL4IYMum0EGTOnL3pO7MZ/3q2tu2LlxpVUJiSVPORHzro3BSbeLs3LdgkqWW4bIbuQWBH+I4ytHRdNQc0CuqM4rFKMkiLi3JNCPjBJc6C7b3VCDbOsNlgwI8pkDrrRvg/Z03raXlupBGaMpaI0ObXcNIPSNdKFcfwZw+Kv22GXNdzJ52yWdSPmg9Qw5GpsH2gfD2xbtDwqC0NO7MSAAp2BzEf3GSK5FOlRaEHKWuwti+yrnM/fKTMH+FeBJyhuSHUjWdNqSmUMQxMJuOreQ6Dz/QN4ntRfyuoKjPmlg1wsJMyCbpE7xIOgXelN7pmOQ0p4y0DLCSl6uwg+KIIZDlKmVPSpE4qM2Z7evPL18p2+tUUNb7UsoKXYsZuPQTbjDs5ubTAgcgFCgeegE9aiOJeDlIysddIb0np6U4/s47LYXHWL4ulu/DQuV4KIVEXMuzDNmBmRoNqRMI4W6FaCpbK0MFBEwSGOg6ydOtHjH46Nyl8jZ2LBuYpWyKWsjvQYg5lIy843IPtThxntD+8ZlnunCmVfw8tg3ny/0NJPC7v7tjJtkvazC2SJb4iAFnKJbNqABttNOHa/Dd5g7tyyzKwTOCjFW8OpHh1giRHnXPkyNZPpl8cE4fY84XEXECIBpAAnfbr1oh37ESK0LplQGJZA2UxMQJMdNRWv7xAP16+X+/4iulMgyLFXS0BkDx1AMexrKS8fxm6l5wrP1ORQBO2vgYz6mvai81OqLLDauzkgeBrvRXE9oGfCph8iALEuFGYgfDrEg7yQdQTO9b9r+MLcYAKuYmWOUZiIGUlviPTf5xJBhhUk7R9bjlj8VFTlFWibDoXYKkliYA86tY7s7irVsXrloraJENmVt9pCklemoGsChLtlIYcjMU78P4taxNn93J7u2ygFoDFSCPD8M8t80fSlk2iPifEywyiklXuKnG7qItrLEtbDN4sxmSpkQMuqnTX1oNkYOyOpRwfhO40kfSKYO1fAhYCkOlwFoVgfEREwyxGmusnes7G8E/fsQ73s2VPE5Gksdln219qusq4qT6PnPEY150lB3btfk97Ndlxii5v3GS0pCgJBZm+IiToABHLWZ2BojxvErZvsEY5QxCmDrGhGnMHQ+dXGu2cPxDD2LY/hE+MamHYFLZBnQyRryqP9qLxftDYC1p/wCbaVNRWR2+iblwVLsl4bxt7ggIHA+/vRS/xzEAAC2QBtAn3JBOv2EUodieIKt022YC20nx6Q8ADxMRAIHnqB1rqWDeBHhgEZYEHXnr9/KivDxN5zKfZ7EX7l1S6XFAgnMHy+Y8Tbmdsvny0c8Vju6Qseo0HOTVDh4XQ/T7k1rxzF2FQNcuqlpZIad228MatHl1q+PGsapE5zc2KXFuNOUuk5Q0kAyGYESUWCQSugn4pE7zFInEcc9189xpMQNgAOQHlXQeIstlziWssUCQoDqARoZZQwbNBbrAXUDlzvHYkPcZ8oUMZjWB6CdK43FWfTfpCcVKSjvW76+gXjWJ0PLb06VWZudGsNwZ74e4pC2rSFmY9QC0AecD70GvINeXl+P6/CujC9NHmfq/F57XfudQ7F8PZuGfww03GcnUEkg5PDMAaKIB/wBaTezWFtfv3dYoMFXOMrzbedlJiCGgz7ijvCO1gXBpZzi2ltMjR8ZMauJ55jmA560pcd4n37W2Ot22gR7oJi6F+B8pAKtlkHrA2pIptyOKUtLZP2pw1u1irtuyf4akZfFm0KhtzqdSd6GBuexHTQjzBq+OEvcTvMjNA1aNY5eZEetBr9llMHbrXQrS2QdWXr+Kd4zuzBRAkkwOkHl6a+tQRVZSYkajyqSw2bSYPQ6UbAMfZjha3BiL7OV/dbecBdMzEPl8XKCvLefnf7O9qEs5kuCAzSrZM5GgXL8SkLAmddZ0oRgcabeFu2RAa5dUsB8RRVOgO3xHY+fWh1u3LrBnWNoI9RVFi5Y5N/gDycZJL8jn2946VuWrZWQFLgnZgWKxueaHSeYpY4jilVw5RWBX4GY6TsfCQRvpPnptTjxzggxdjDvnyP3bKjH4S/hYW2MeEaXNeUDeueHAuGKupDAwViCp5zXPBJelFG2/Uy/cZXs96lnuwjFGYOz5i3iAhvhCrA882tBC5n3/AEPqKeeyOGV7TWW/qzR10AP2j2oZ2xwotNZsrMIHb1zvI9SAoHoBSLJ63BjPH6VICW8UK3DzUOQVIGqxEu4LjN2z4UuMqndZlddD4TI+lUmvBrh258gBO8ADQDlA0rdbJchVBZjsBufKnvgvZq3h8I1zE2QtxiT/ABB41A9dV60mTIoIeEOQlcMxAFxrlyWK+JQZgtmG8cokxzp87Odsc10o4nMCwJMAtGq7HVvIHXYcq5vZECZM04fsvTveJ2A2oUO2nUWmAn3NCWJS7GjkcTo/CuNN3rPkzQoR3OjhZOUBZgQdZGWSACAaPviM8aiTseRB5e/61Gvq8BtqxZRkY9FBBHQjcjyqu/D1EiQFPKWEHqMwGh5ifMedIQ4qhJz5OwLxTgdu62YjX6+/51lFWw7DUg3ByZGGb0PI+u/Wa9o8UDkz527uNq3FyKnuW42qm5rmPq5x8ro3diRUuG4m6aQpgRtG3Ixvvz1qJajvYY5pWPSmgk9M8/8AUL8tS+/5GLgOFGPuBLl4WkWfAJa4dBLCRlVB/UT5QZpg43xC3w60tnDTlcEksZYsIGZto31GmwEUjcO4hctZggK5iC2xBymV13gHWNpg1DxTG3b90s59NOUDalljd/R5Smq+ze3iHL95mObNmzHfMDINPH7TiH/dro0Do3y8LAf+xpM4Pwzv71uzzdgJ6DdiPQSa6L+07DAYW2VWAlwCBsFKMI+gpvcmc6R8oWND8Uj6fSrGB41irIi1fcL/AEmGHsGBj2iqWIAA8+vQVFPJTpRMMp7YYvIqZv7jEEnUbgxERsAdKF3MXcvNmvObjjQMxJIGngEmAvkNN6qAkjfw/epbTjkC30Hz/KjYAxxftBcuW8raswChucCJnr6THOJoBk8yakxLNILCOn6NeZxtUWqPofAxj5Sb7Y0vihZ4etpGE3nAuZdQVOsydZgQeWvlQNsGCNz9PpRDEYJLvDkCgC6lz4vLUgE+9QWpjUQeY6GJIpsbpaPG8SmsjUgBetFTHy/KtsPbJPpRDiNkZcxkx+Jj9e9VrQg/raqcmQo6H2YxqNbRADmFsL5MBzHRt9Kg43wi3dBJENyYaH/XpB2+tAuzzshBGsSAPKNvnr8qaUv5p5E75my/hDeoArJgYif8CfNow3jMATI13j0A96kXgrGCxVlP8w/WlFOI3DbuHLmGbroDESy/MfOo7F3WTp5j8YrcmY24lYsjDWkRSHDtLEhiQVE+IdCFgR99Qtm5kZWYZgpBJ/qAOoPnv+dEOOsylSCCI/8AYjMR5SsbAbEQOYtbxPkeoHy516mGD8pHJkl6w/w/tXbuYc4S6pAdpRp8KNykjXKZIPSTUV3BW7M96LbT1vlGHlAV5+VHeIqoEnWdh1J6TsPYxQdOAtdJuhT4WWQqzozFSxmSY3JPQ+3kSp7/APWv9Har6JsDdt5w9llUINRL3C07EnIsewov2i4T+/2FuWQDetiQJAzKfiWdpkSPTzqxxLs4bVuVgjnGhFBsDxwYS66FsuYI4YyRrbBjfSdDM1Jq/VHtfkrF16ZdMSbiFSQwIIMEEQQRuCORqMtRztbxW3ibwuoIYqFcAQpj4WXnMHKdB8IjfQIBXVFtog1TC/ZtkLMtwwoKsQJzOBIylp8KA7wJObcaQc7b9ou+myDIkEsDtzyEa6bbHkN6TFtmdN61+JtZ3jQml8u5cmNz9NI8xaRGmsamrHZzi13D31vWnKusgGA2hUg6MCNvKsxgJCjU8gNT7D/Sp+F8HdiIEEKzNOkRsPUiBRlJLsEU30Ny/tM4go/xLR8zat/gBW3/APW+IDfuGHnbYf8AzcFJAPTT0/Kobmx+vKtbAdCH7XMVucPhmPUd6p9/4hrK5sjVlHkzUGrlxI3/AF771VYA1pcaTA1qlilgggeoqfE9iX6tKf8AlBfjX8l+2mnp9qsrhS/w/ahWHIO3ypg4PYDFc3w69I5TodOf051kqObxPjFlxqCjX5LvCOBKSGcZlHKYHntVXtKyfvBCqFCqEhdtJI+hHvNNmEw6DwqNOZgCeg06UpdrsN3eIOkF0Dx5FnRfmqKY86azzwl+zTDZ8dmjS3bZp8zCD/6Pyp77c4MXMIysSJYQR/UJifLelj9kNmBiLhMTkQe2Zm+609ccUXMPdRtQV08mkZW6gAxSSGXZwfGJ4yOmlV2PIe5q5xK1lY/ryP1qk2gpkY3sksY2UdavLPp7GPnAqVMGEFs83th/mTH0ArLqc4M/r3PzrWZlfiGJ1AJJIH69K8wVi7c/wbNx+rKjPHyBA96LY7s4MyAM5ZiA2gA5A5RvprqT7V2Ls/wy1h7KpbUAAep9ak5xTOzH4jNGHGLr/YhcM4WwwWRoDgs7jMCVObwqYmGywcp1g8q07N4XD3LrLeTNpoczDb0Ipk7VPmN0LMhQfD6x+NAsLw18M7NcgMqgjXmRJHtt69aST02iKe6ZZ7W8BsHCuLNtUfwlTJ5OCQZPMSKUOD9mb964lqAub+ec0LuTA/05UbucSe6GLen5fajXYLV7rdABrvqZ/CtCUugzjGrBXG+z4wbWrdtmPeKdWj/EU+WwIYCNfeoeHXSXGcQW0DIWXL001G4jUjzon+025PciYIDMDz1K7HltWvYyz34724xjNEDSSIMty10235mq80uyXFtIuYlbKhnxBUJk1kTr0UbyY2GulJFq6CNCdDz3jqfanzt5gVNpFRRo4Mj+1hqa51jbLWlOYET4R0M7x10B+dFTUgODiEhw2/iMNevpbY2wzNMgfCA2WJ1gQIE0Bw7KQSDrHwka606dmuJJawIBgli5K8yCSv2FLQOFtAMy4gxpH8MTpzbp5xNd/hvHJemXtohm8O6TXuO4wuW2guhGffMpkZP5T0OkUZ7JwReafCxCgxpoDP8A9UmcRu3GuiyoyjwqqzooAAAJ6AbnyNPvC7AtWktAzlEE7TzY/Oa8qqk5e2zslK4qKBXHr5BA66AfifeBSD+0O0q4+6qABQLYAGw/gpTxxF/4gPMuIH/dpSt+03AkYlbwPhuKBy3Uefl9qPhvc2d9CcLZifrXi31H8wqRoI6+etQLZluem8ch1+ddnRzFpHBOn5fesYeIyWHsNfc717ZsEHYGOv5j/WmTB8JtsgY+NiobKxKZZJEacxE+hFCclFWwwi5OkBuHXAHDHXL4hzggggjzo3wfDM3e3dQiqNWB8RZgoy+Q1J9K1TggYoLUnM8EzAAABIg67ka6nypv7V8RPcJahdDoY1gA+Gekma5sjUlZaFxfE5TdtlTDb/rf2qNx4T6cqL38KWaATJPL7TRNOx57rN33jyyUKcok+KenlT+ZEXy5CYlZUqWiBLKR6gispxQvwjgdy8Ay5VQn4jz6kAamrnaDs0tnustwuxknSBIiIGvU86Yrl7uQA25E+hJkz6VSx7G4gM7NpO/+35GuXzZN37HSscaEfEYUofECPPlR/s0AUdi7eAKVGoBzNkJnnEcvKj/BrGe7bYfyeIk+Q0+sVS4pfuHEXzdcNmyqInRV8SrExOxnzaIBiq87iScalQT4DY7y9bVrjnWSAxAgCY9NKFftLA/fIHK2g+WYx9aJ9jn/AOYn/KZ9Ij7kUv8Aba8LmMu5Duyp7hFQj0zCtjBk70OX7M8NkwjMf+pdZh6AKn3VqbvCyuDOqkafX6T86H4HDLatJaG1tQg84ET77165A5/r3osmI/a3gBTC96xYXbbnMpG6tkGh3MeE9ILUg3K6r2tu/wDLXMzZzoBIWQCQvIDYVzLC2c91U18TBdNDqY3Og9aaIRj4woAskclyx5CI+5rThttWuCdYBPloKtdsMNkj+nNI9xOX5ihPAbpF0SJkMPcqRrSRvgO6chos3GzZ0XM6KxVepIy6eYnMPMCn7gl5jhLOf/E7pC/92UZvrNJvZeC7/wCUR8z/AKUU4hirikKh0JHrH5VFr0lU/ULvbXEXQwyOySTOVipIBAAkEaaVPjsaXsoeYtqp9v8AerjcP7+41vEZoU5kZYXKoMFCY8QaVMnXw76mt+0t2zbRUMKYkaEiBoASNp5T0qlemiS3IXQpVAdg23tTd2JtZbbOf5zA9Bz+ZPyobxW0LtnDG1sygL5zAn503YS0ttFQbKAB+f40IrYZv0in+0zC/wAO1cBkBih25jMP/k1Y7E2MuDBWPESTz1Jj/wCMtWO3hX9zuSRMqV9Qw/Caj7EXwMNbtjXTPP8AcSSPY6Vp9Bg9FftSGS0mYkgv+Gk/WkztfeJTDt1ziP8AxIP3rpXa+2GwpMaqyn65fsxrmnF8DcxN+zZQaRGbkuY+In0Amhj7DN6Lq4VLWHt+Im8yhiOShhmAHnqNazhfDLOKPcXS6ufEGWNuamZ1jXblvXmJtd5iHW2J8WRfRRlB9IE0T4Ngr1m7mKIfRiW2I08PnTJbsVvVBIHvMTaaRHi8R1eM7lk0HqNdg3Omq+ZUxvSPgeHuuIQm2QEJOcx4tDl5zm110606cMyuWUkhssgCNQcwJE6GI2GutNJNqkInTVgPhdg3L8n4bWvq3Ifc+woj2i4YMRh3t6ZolCeTjVT+B8iay3hTYlZBkkztOvMctIqLG8S7sBmkgmPffeliuCDJ85HI8LYe4YRWY9FBY+8Ud4ZwW4l0C6mU81MbGIB5ciY8zTXgeOW0ZpkA7RVXE3y94tzIERvoQdfYH5mi8rkqoZY1HdnuO7HJdQvh2KsP5G+EnoDuv1FAcEmUGY3iBt4QFn3iZ5zThh8QxuKc0gEHfp5Uqtw9rUWhq2Yqvn4oU/KKnzco0ylJS0HOyuEJGc6KCY13YxOnQfrat+1i6J5Zj9qLYBVtW1tj+Ub9TuT85pW7TcctNc7rUQwRnA0XxQ+m5I/CnadUiUX6rJeynBy7i+2g1yg7k6CR6A/+w8qZ8dwcZLjLqxRgvrlIFGMJcBwi2dSyWVuLtoIlUBkyYieQnc1VwmJzID50mRU1Q8JNpnL8RcVVXMoYnWT8o+lZUOJs3LmLvWbYDd21yJ5L3h0/9qyn4A5FriN8s5nlV24AtpdpYA+m5H0IrbG8Jud4PCYdcwPKOcnYe9V8QsWxHI5fkANOoqTWhk9ljg90rMVW7QYhmZZg5VjQefOp8CcqbanU/hQ69h7j3cwcFC22XTKNDlaZnaQQN9JqiWibkuVsN9nLfdrmPxN9ByH40F4jwFlvhnvouIL953JUkeJ8yeISJYQQCBvrRoZuhqO7aLlCwLd38GYk5NZ8M/Dr0qkXQj27GtsQKrXbimqFm6elS5z0oAB3GUHdXNJ8BPuBI+tc4BIJ8q6ZxfObNzKuZipEe0GPOJrmA3pohGnimPN7D2Cd/FPqsL/rVPhsrcGm0/Y1LixksW7Rturo5liPCcwLQp2MQOuxNeYTW4oHP8qz6Muxh4RxFbdzusjSwnPBI/t0EDadfKjt+/mynoKEW2K6RtV6zJWen+9SmtFIu2RKn8R7g1LkTtyULodxttMTVHtCLRQsyzc8MaA+ANLCTtvy9+VWixqpjLTOI002M6g9RVIvi00Jp3YJstcU4bJecRAy65QcywMoIEGSZ569a6amKEb1zleDvKnvII5iZI3gmRPypiw18qoWdhGlNKSYC12pw7Yi2EVwomSCJDbQD6ETVfs7hTZVUYgkTBAjTNmjUnmTzqQ3p51Wu8Q7t7cjRmiZ203216frWctoaHYZ7W3P+Xjqwn28X4UpcIZpN5Qcqzr1kQBG+gOb2pp7eZVwq9XbII6sjAenOlbspiWt2XtkSWMhTrsFg7jY+fSIpYaV1ZScW4umWuzWCYB3fLmJgAGdJ1meZ0P6NGHuN5H11rS9xLJbi1aNwmJUhLIHoRO3lz9TWoObWCPw+VMv7/f7fZzxcn/kjBd11AHpI/P8K9wpy3S5LqIBVkIJDAgrKsQIOo0adprzJXuX9A0Rjz/id65dbvLORAIVpWW6lgrGPaai41iLd20LJYJcS5MsRBGWDGvJs8+o6QLmGfKZOwlvcAnXqNNfegmJwzZ1G6lpzFRJknNrEnSTpTL7MWuH8ItKAwPecwx0HqB09a8xvguLA5E/hRCRy09PyMfjVpOCi+mbM6nUA5JHoRII15ifSkcbVIKdO2CuDo126ttPiY79OZJjWB5VZ4hwx7V7OwBC6Ag8yNzpppP16VJg7L4O6rJF0ggNErlBPiMRJgawAau9pO0lh7hshbxYrPeqji2H0hIyyynmeUD2EYV2NKd9Aq5dmhXEuF2LjF1tujnUqtwMjNHxeIZkJO8Zh5dbgmsy0whe4JxK6ltM4lx/CMEmVObu9YB23/tHWifB0PiQxmXQgGRPPWgwjuCJAIuhifLLlX/209WHWjXZJUS62aScohSYB1M6A/T19hKPJUNGVMSuzoIxWNfabpWT/e5I+1ZTB22wiYdj3a5Dcc3MukeKSxkE6z+tq8osXsO8ZsG2gLaKqhR/MYACyZG/3pbt8LW9ZtxmBE5tspYnQeWkDpRvj3a7CXbVxUuEvlgDKwk8okdaq8E7RYO1bCutwFjJARnjbUkDrrpXhYv+TjwNqLu+mn1R0Nx5CyG5FD5iYPnVENdBhLRKg7llmNxzorxK9ba8/dBzbLSpKkb684Igkjao1tnoT7a/6/evci7SZztE9m8SBsKlyn/aorSnca1aUsNxHrRMbISN6kmsk1hBrANRmJAG5MCud47Ak4x7UQe8IPQDMSX/ALcnj9K6JbuFGVjrlIMczrsPOkm1hizC0wIZv4JxGYtcPg7srBeMmWVgAEL11zNEwU7WWSLeuhW5r5aMPvQzs5aa5dJEZUXn1O23kCfKBRntsz3bgULK3XZ42JObRfP4thuap9nLNxDcFp0WcsymcAgtAM6Cdd6zVxoDutB1rMydpq9wm8pLWP5ipdp2icpg8tCvLmfKqeVx0/7Rp8pMCojjyhnIzEaCMo/1jypJRtUZuVaLGJw5ViII9RBquwqS1jrtye811keBUjy0Jmtgn6mjVGV1siArcNXrWvWojbPWsElF3yqDHYgZGDBAAJls8iOSZARmP+YAeYrR5qreUmQedEZOnZriuLYi+vdXysAhkQKB4htEyw0kRPM71nCbeRmYjcQABA3mTJOvL5+wVsDdZ5bINd82w/y86P2g3Myep3PnQWtB5OqsId6TyqRHNU0c+VWEc86wpcVzUgqC21TKaxiQ6giNCCD6EQR8qp4VbgMOgAUaENIbSNBuOtWmJ6GqzX3G4isYluLRXs/xe4bQt2u6JRfEoOcljqWnYAmQBOo+gYX+YgneDsfI+VU+D3+4uXG7tlVgMqpD66z8TJlG2xPtzaLoBbvXHDmZmTPqTOx5VpcfN8W3lr9Dp9a0vcdvXnCtYVLaiM5K96TqZaCRGsZRoIBmpAs86UJA+EEEgif/ABnyqNrDJuseoq53RrACNiR+ufWsawe9wwQRIIg+YIgitMPxL91UvJUDfUuxkiAJ3MxEkAe0EkVB3APp4ftp9Kgfh1p5DAkdD+Y/KsYXr3GL2JuO13NlnwgyY9GIGbzMD2rKk4lhVtOBbEKROhkEzWUQjLiOHBhpofp70PNgqYPKi1+6ZidKr5R0pQFNbVWbdnyNTKoqzbrGI7I9fOPx61atAn4ljTeTBrwCpF5edEB4+D5gj0qBkjSrmGYyy8lMCt7yD51jAe+v0oPfsQ+bn1gTHSYo3cO9VLw0NYwH45jmWxlthu+JIzgarbKw6q0yCxgHTaROtCezlpluBwxtgSCsaspGqdCug38juNGK6dKyzqNaazF5bo6GvSQeR+lV7DGrSUoaN1Qf0n6VILQ/pNYgqygrAKxtL+v960eyKtsoqO4KJijcsCqpww50UJ0jT5CeXPeq9wVjA08Pt75da3S0o2FWyK1YVjEY8h9K3VvKpAoipMgoGPUPvUyNG9RBB0rMtYxYGIHrW374P6TVYCvaJiQ4vov1rBiCeQ+X51qBW4oGI2SenyFerh+lScxUprBIjaNa5KtL+FeTWMVTaofxcsiArE5hodjGse9GytCO0o/g+4rIwGxXae4TDWLenIr+VeUIzTvWUwbXwf/Z"/>
          <p:cNvSpPr>
            <a:spLocks noChangeAspect="1" noChangeArrowheads="1"/>
          </p:cNvSpPr>
          <p:nvPr/>
        </p:nvSpPr>
        <p:spPr bwMode="auto">
          <a:xfrm>
            <a:off x="141432" y="388216"/>
            <a:ext cx="277091" cy="2770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3127" tIns="41564" rIns="83127" bIns="41564" numCol="1" anchor="t" anchorCtr="0" compatLnSpc="1">
            <a:prstTxWarp prst="textNoShape">
              <a:avLst/>
            </a:prstTxWarp>
          </a:bodyPr>
          <a:lstStyle/>
          <a:p>
            <a:endParaRPr lang="en-US" sz="1636"/>
          </a:p>
        </p:txBody>
      </p:sp>
      <p:pic>
        <p:nvPicPr>
          <p:cNvPr id="3074" name="Picture 2" descr="http://www.salesengine.com/wp-content/uploads/2013/04/Whats-Your-Stor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9287"/>
            <a:ext cx="9144000" cy="5811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03466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val 22">
            <a:extLst>
              <a:ext uri="{FF2B5EF4-FFF2-40B4-BE49-F238E27FC236}">
                <a16:creationId xmlns:a16="http://schemas.microsoft.com/office/drawing/2014/main" id="{AD36C1D1-9DE2-BC54-AC12-3E2AA74FF0C3}"/>
              </a:ext>
            </a:extLst>
          </p:cNvPr>
          <p:cNvSpPr/>
          <p:nvPr/>
        </p:nvSpPr>
        <p:spPr>
          <a:xfrm>
            <a:off x="5597690" y="3332691"/>
            <a:ext cx="1477697" cy="145234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CF0C840-92F8-B506-5DE0-EBE801906BA2}"/>
              </a:ext>
            </a:extLst>
          </p:cNvPr>
          <p:cNvSpPr/>
          <p:nvPr/>
        </p:nvSpPr>
        <p:spPr>
          <a:xfrm>
            <a:off x="7398332" y="3332691"/>
            <a:ext cx="1477698" cy="145234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FF02FA4-1C72-36FB-6793-335652999888}"/>
              </a:ext>
            </a:extLst>
          </p:cNvPr>
          <p:cNvSpPr/>
          <p:nvPr/>
        </p:nvSpPr>
        <p:spPr>
          <a:xfrm>
            <a:off x="3872345" y="3332690"/>
            <a:ext cx="1477697" cy="145234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B767CDE-9C59-F235-02B2-01AA6770838F}"/>
              </a:ext>
            </a:extLst>
          </p:cNvPr>
          <p:cNvSpPr/>
          <p:nvPr/>
        </p:nvSpPr>
        <p:spPr>
          <a:xfrm>
            <a:off x="2077924" y="3397753"/>
            <a:ext cx="1471476" cy="13961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FB52E3-87C0-02CD-7CAA-909D1A76A3C7}"/>
              </a:ext>
            </a:extLst>
          </p:cNvPr>
          <p:cNvSpPr>
            <a:spLocks noGrp="1"/>
          </p:cNvSpPr>
          <p:nvPr>
            <p:ph type="title"/>
          </p:nvPr>
        </p:nvSpPr>
        <p:spPr>
          <a:xfrm>
            <a:off x="262890" y="401703"/>
            <a:ext cx="6101334" cy="585850"/>
          </a:xfrm>
        </p:spPr>
        <p:txBody>
          <a:bodyPr>
            <a:normAutofit fontScale="90000"/>
          </a:bodyPr>
          <a:lstStyle/>
          <a:p>
            <a:r>
              <a:rPr lang="en-US"/>
              <a:t>一个好的代言人</a:t>
            </a:r>
            <a:br>
              <a:rPr lang="en-US"/>
            </a:br>
            <a:r>
              <a:rPr lang="en-US"/>
              <a:t>有助于创造一个好故事</a:t>
            </a:r>
          </a:p>
        </p:txBody>
      </p:sp>
      <p:sp>
        <p:nvSpPr>
          <p:cNvPr id="4" name="Oval 3">
            <a:extLst>
              <a:ext uri="{FF2B5EF4-FFF2-40B4-BE49-F238E27FC236}">
                <a16:creationId xmlns:a16="http://schemas.microsoft.com/office/drawing/2014/main" id="{175B90B0-4F2C-194F-01BB-0214A15900AD}"/>
              </a:ext>
            </a:extLst>
          </p:cNvPr>
          <p:cNvSpPr/>
          <p:nvPr/>
        </p:nvSpPr>
        <p:spPr>
          <a:xfrm>
            <a:off x="346358" y="3388856"/>
            <a:ext cx="1399310" cy="139618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C898A4C-E072-C909-FC5D-FA1235F12A37}"/>
              </a:ext>
            </a:extLst>
          </p:cNvPr>
          <p:cNvSpPr txBox="1"/>
          <p:nvPr/>
        </p:nvSpPr>
        <p:spPr>
          <a:xfrm>
            <a:off x="337245" y="3810409"/>
            <a:ext cx="1399310" cy="461665"/>
          </a:xfrm>
          <a:prstGeom prst="rect">
            <a:avLst/>
          </a:prstGeom>
          <a:noFill/>
        </p:spPr>
        <p:txBody>
          <a:bodyPr wrap="square" rtlCol="0">
            <a:spAutoFit/>
          </a:bodyPr>
          <a:lstStyle/>
          <a:p>
            <a:pPr algn="ctr"/>
            <a:r>
              <a:rPr lang="en-US" sz="2400" b="1">
                <a:solidFill>
                  <a:schemeClr val="bg1"/>
                </a:solidFill>
                <a:latin typeface="Ubuntu" panose="020B0504030602030204" pitchFamily="34" charset="0"/>
              </a:rPr>
              <a:t>新闻</a:t>
            </a:r>
          </a:p>
        </p:txBody>
      </p:sp>
      <p:sp>
        <p:nvSpPr>
          <p:cNvPr id="7" name="TextBox 6">
            <a:extLst>
              <a:ext uri="{FF2B5EF4-FFF2-40B4-BE49-F238E27FC236}">
                <a16:creationId xmlns:a16="http://schemas.microsoft.com/office/drawing/2014/main" id="{C7CD9A8C-26ED-B710-7C31-4BF1B7F757AA}"/>
              </a:ext>
            </a:extLst>
          </p:cNvPr>
          <p:cNvSpPr txBox="1"/>
          <p:nvPr/>
        </p:nvSpPr>
        <p:spPr>
          <a:xfrm>
            <a:off x="2098295" y="3871964"/>
            <a:ext cx="1399310" cy="400110"/>
          </a:xfrm>
          <a:prstGeom prst="rect">
            <a:avLst/>
          </a:prstGeom>
          <a:noFill/>
        </p:spPr>
        <p:txBody>
          <a:bodyPr wrap="square" rtlCol="0">
            <a:spAutoFit/>
          </a:bodyPr>
          <a:lstStyle/>
          <a:p>
            <a:pPr algn="ctr"/>
            <a:r>
              <a:rPr lang="en-US" sz="2000" b="1">
                <a:solidFill>
                  <a:schemeClr val="bg1"/>
                </a:solidFill>
                <a:latin typeface="Ubuntu" panose="020B0504030602030204" pitchFamily="34" charset="0"/>
              </a:rPr>
              <a:t>专业知识</a:t>
            </a:r>
          </a:p>
        </p:txBody>
      </p:sp>
      <p:sp>
        <p:nvSpPr>
          <p:cNvPr id="9" name="TextBox 8">
            <a:extLst>
              <a:ext uri="{FF2B5EF4-FFF2-40B4-BE49-F238E27FC236}">
                <a16:creationId xmlns:a16="http://schemas.microsoft.com/office/drawing/2014/main" id="{FE6F158E-1AD1-F3DB-B829-D970E6015DAD}"/>
              </a:ext>
            </a:extLst>
          </p:cNvPr>
          <p:cNvSpPr txBox="1"/>
          <p:nvPr/>
        </p:nvSpPr>
        <p:spPr>
          <a:xfrm>
            <a:off x="3883320" y="3574717"/>
            <a:ext cx="1399310" cy="923330"/>
          </a:xfrm>
          <a:prstGeom prst="rect">
            <a:avLst/>
          </a:prstGeom>
          <a:noFill/>
        </p:spPr>
        <p:txBody>
          <a:bodyPr wrap="square" rtlCol="0">
            <a:spAutoFit/>
          </a:bodyPr>
          <a:lstStyle/>
          <a:p>
            <a:pPr algn="ctr"/>
            <a:r>
              <a:rPr lang="en-US" b="1">
                <a:solidFill>
                  <a:schemeClr val="bg1"/>
                </a:solidFill>
                <a:latin typeface="Ubuntu" panose="020B0504030602030204" pitchFamily="34" charset="0"/>
              </a:rPr>
              <a:t>他们为什么要关心？</a:t>
            </a:r>
          </a:p>
        </p:txBody>
      </p:sp>
      <p:sp>
        <p:nvSpPr>
          <p:cNvPr id="11" name="TextBox 10">
            <a:extLst>
              <a:ext uri="{FF2B5EF4-FFF2-40B4-BE49-F238E27FC236}">
                <a16:creationId xmlns:a16="http://schemas.microsoft.com/office/drawing/2014/main" id="{A5151F90-2B59-A484-45C9-FC1759487B6D}"/>
              </a:ext>
            </a:extLst>
          </p:cNvPr>
          <p:cNvSpPr txBox="1"/>
          <p:nvPr/>
        </p:nvSpPr>
        <p:spPr>
          <a:xfrm>
            <a:off x="5683962" y="3768843"/>
            <a:ext cx="1399310" cy="461665"/>
          </a:xfrm>
          <a:prstGeom prst="rect">
            <a:avLst/>
          </a:prstGeom>
          <a:noFill/>
        </p:spPr>
        <p:txBody>
          <a:bodyPr wrap="square" rtlCol="0">
            <a:spAutoFit/>
          </a:bodyPr>
          <a:lstStyle/>
          <a:p>
            <a:pPr algn="ctr"/>
            <a:r>
              <a:rPr lang="en-US" sz="2400" b="1">
                <a:solidFill>
                  <a:schemeClr val="bg1"/>
                </a:solidFill>
                <a:latin typeface="Ubuntu" panose="020B0504030602030204" pitchFamily="34" charset="0"/>
              </a:rPr>
              <a:t>简单</a:t>
            </a:r>
          </a:p>
        </p:txBody>
      </p:sp>
      <p:sp>
        <p:nvSpPr>
          <p:cNvPr id="13" name="TextBox 12">
            <a:extLst>
              <a:ext uri="{FF2B5EF4-FFF2-40B4-BE49-F238E27FC236}">
                <a16:creationId xmlns:a16="http://schemas.microsoft.com/office/drawing/2014/main" id="{46E8E87C-EDC2-0523-59C6-D14DEAED5E2C}"/>
              </a:ext>
            </a:extLst>
          </p:cNvPr>
          <p:cNvSpPr txBox="1"/>
          <p:nvPr/>
        </p:nvSpPr>
        <p:spPr>
          <a:xfrm>
            <a:off x="7468988" y="3830398"/>
            <a:ext cx="1399310" cy="400110"/>
          </a:xfrm>
          <a:prstGeom prst="rect">
            <a:avLst/>
          </a:prstGeom>
          <a:noFill/>
        </p:spPr>
        <p:txBody>
          <a:bodyPr wrap="square" rtlCol="0">
            <a:spAutoFit/>
          </a:bodyPr>
          <a:lstStyle/>
          <a:p>
            <a:pPr algn="ctr"/>
            <a:r>
              <a:rPr lang="en-US" sz="2000" b="1">
                <a:solidFill>
                  <a:schemeClr val="bg1"/>
                </a:solidFill>
                <a:latin typeface="Ubuntu" panose="020B0504030602030204" pitchFamily="34" charset="0"/>
              </a:rPr>
              <a:t>实例</a:t>
            </a:r>
          </a:p>
        </p:txBody>
      </p:sp>
    </p:spTree>
    <p:extLst>
      <p:ext uri="{BB962C8B-B14F-4D97-AF65-F5344CB8AC3E}">
        <p14:creationId xmlns:p14="http://schemas.microsoft.com/office/powerpoint/2010/main" val="25902661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8" descr="data:image/jpeg;base64,/9j/4AAQSkZJRgABAQAAAQABAAD/2wCEAAkGBxQTEhUUExQWFhQWGB8YGRcYGB0YGRwaHxccFxcXGhwcICggHBwlHBwaITEiJSorLi4uHB8zODMsNygtLisBCgoKDg0OGxAQGywmICQ0LCwsLCwvLCwsLDQsLCw0LCwsLCwsLCwsLCwsLCwsLCwsLCwsLCwsLCwsLCwsLCwsLP/AABEIAKsBJgMBIgACEQEDEQH/xAAcAAACAgMBAQAAAAAAAAAAAAAFBgMEAAIHAQj/xAA/EAACAQIEAwYEAwYEBwEBAAABAhEAAwQSITEFQVEGEyJhcYEykaGxwdHwBxQjQlJyM2Lh8RUkQ4KSorIlF//EABoBAAMBAQEBAAAAAAAAAAAAAAECAwAEBQb/xAArEQACAgICAAYBBAIDAAAAAAAAAQIRAyESMQQTIkFRYYEFcdHwMrEUkcH/2gAMAwEAAhEDEQA/AA+O7K3FSDcsDnBuCftSocL3N45srCORkTTLwntPh4yXMLnyzEbzPLyq2eB/v7uLFlrYsjNdYMCsRIVerHp5UhlYqulnI2viIA25gzNVuA2c19Z2AJpgwfYTEO8rkNoHUlxmy+nWiPB+yLHD4m4Wi7aOVEABzDqefy6Vu+jATiFlFLAGDQgDXWn3h/ZEG2r3mCPEkXBy5aVFcwZRmsthkBP+HcK6HqfMUvEWxW4Xh+8uqvr5cpoh2hwgFkkbqQZqTG8e/hvZTKAp8JCZZYc+omltbl64CGY5fPQUYxaC0ZwWznvieWvvVfHWS1wKoljIA96P9neA3HOZVcCdW0VfmdTTdwXheGsP3hRLrhsua4ZCwC1xhsBppPU0W6Ccyt4C4rFWUgxJBo32XsHv1JBEMKbrvFP4mY28GBmlRuwEyII06b1fPae/ySyJ2hARWVtbA2C8BAxt+Acr+Wmg60E42uViBMTz3ppftFiBMi2Z38Aobj+Kd6IuWLR8wmU/MUrjYZUunf8AfsU7L+NY5MPvVrjok2j1Zvuaqpby3QP8w+9EeMWyTajk7z6SaHQ8OwJgk8Vo/wCenK8dR7/alqzh4KGdA00w3LgbVToZ+1LJ2wyVAd38JH+afpQrD7t6UTuDf1/CoeE8OuX7nd2ULueQgadSToB5mqRJsq4Ubf3H7VSC6tTpjewmMw6d46oyDVu7fMVEbsIBjzEgUpW0lmrWPFFTBJLe1OvBsH3mCCuHFvvtWRQzRGwBIE+pFKnDE/iH0p44ba//ADzkd1i9oyMyN8GolSDE8qTJKotjcbaRS4twlbduENwqHIBdQraDmFJHoQdqe+z4z8Inrbb8aS+LWrv7t4TduM1w7s9w6KOpOxJ+dNXBuKpZ4QucNJlCsEGSTNDHLlFMSem0c97V4FlfNHhIAnlNU8Hgu9sgAxkcmmLtXxI3rCfCE3VeZG00C4J8LaxrVVRpRlGrVe50TslxVrNlbSWhlB1dmgSTrRJ8FZwZuXF0N4+IuxjWTp7mknH8RwzFZuXEVYhAoyg8/X1o12s7Q4O9ZVO+JMg+Ea6Dz0pqVEtgXC4BcM1xu+tt3q5AAeZpS4hwC9aMupy8mGo+YogmKsC5OdyPONPSiN/jdlVi09wkkSHy5Y56dYrUFNplbg3ZZ7iLcBInarfDsdew97MuUukp4h+VWsDx8rK2/wDD5AjYe1V8PbYs5YGWbNqIkHmJpKrsZysOL26xY/ltfI/nXTeHXS9pGO7KCfcVxO6m5rtXBx/Atf2L9qwBd7c3sptjyP4VlVf2jL4rXofwrKNiNHPv2d95avu2TKe7JkwdOldK7JYgBrhtoFS8wuGORCIG09aRcHhWtW2DWr6Yj+UwSmWD4YEiIGp31pi7AF3fM6sjISMpmCDuRIE7e1aErZWUWuxcscZVWupK/wCIZLKd8xgSNfkKK8K4yBiEf/peINowHiHxy3IdTW97ANaxbXLFlGdXuMczZQxKkKZggHl01pZ4px3FXMUzrZJaO7KFhkVhbDuqON41ICnUQdSaCbcv2DVRv5C/abHPDM2Yz4VkztpuKVr3Fbga3nuMQigDU9NRPIVduYnFsrWrti2qXCVZhOYGQ3eTMEiDsNZO29Q43hFpoMssf0j86LdCpA2/aHhMEM76L5TqfnT92Gwbi5d8CkKo3AIk9J9KQcQGdtJJQZVnfTb3q1w3i2Kw8s/eIh0JiRPKeetNJPQLTG/jK3ExQe7dCW9xaQjUbTl8zz8jQm+/eWygJA7yFI18DNnJY/1ZliOgFCOJ4y/irkybjFQAByUDQAchGvmSTua97OC4t5MyPlbUQpaCpBBIGqiYmeTTtSyjSu9jR+B9sYDh6rka3aOUDNnhmnz6VSwPAbtzvLeHC5LbiNTs8kAbyB1NQG8hdwmHtgMPFmkltc2kmCSQNKb+zOLKozhBbzQAB/kGwHqxrmjJxezpnBSVIV+Jdk8XbE+FhzgnTWNdKF4zg2KtzKyAASQdNTAHmZ0gdafhxm691VZbgVmjVNDBEzGwMiJGtWO0T3EtTatd44aVUkKCQCRJ5eXn0q0ZtpshLGlJJHKv+E3c6swykEaMD1gfcb1SxrExmaAJH11py4px/HuipdwieKe8UMZQZvAcxJDSuvhze1LnEeE3T/CChyp1ZZI1Eg/roaClb2acKWgVbu6EJOUH4o1Iorw0+ADzP2pwwtrC27KIy2g2UAlnAJ8Ou++mvpQbiHD87TYSFjULJ1k0vPk6GeFxjYuOJnpP4Uxfs6lO8dROYgQNWhZMAe/0qn/wG8d1I9q34UWsh0RgyA53Kwcp0Xcc/KjLrRsdKWx2/wCMXHWDhr8M2STE7bkFtvOuVWcGq3rqsfCrFfDz1iJI0HUn60y2+KtOfvARBGUE5uZP88cjJyjSl/FXbTus/DnZrqiQxJJnURpP41oxk+ik2g/Z4HbfDvfRba5YyhZDMp3OpkgaxO8GK8wWIW3w29bzgXAxcDylRppHOPemHh+EfE2JtYu1qoV7a2igA2CmDMbx161Qw/B7OGuSbuZhowZgsMGDBgAVYfDprOtL1qQHG9ov8JuC3bw3euVYoXYFGBliG2qp2zxouiLALDXQSNY+KOutVO03G1VLT2yG+KWB3nKI9o501dmbyrh7bm2zPdCyQpcywmCdlA84FMmklRJQcpNHJsZZyBUK3AQupfY84UdBVLDO+qoYJ+tN/wC0a+GuWmVWUEOIZSmqkDY+u40NLnZe4q4q2XKhZOrbDTQmqRfubJKTfqdg6/cugtbdPFvtqPOsxaaCn7DvgziLnf27t0uwWywS4VIgSZEDeTJO1Rca7KXbj5rGHe3by7EqdfQMxGnStzt0by5ceSEj/hbEaMvzqG9gXSASDOggzRK5hCCROxg1KuGQWzOZrp+EDYDcnz0o2IXOx/C7gvS6gosGDqDr/p9acOM8SF5QyiQp3AbL0gMRGvSaDdlMDbW21xrue602u4GhRXGU3CSfF4ZIjTluRQjHYbFSUS3kVDCghbhMmCWdhoT/AJMo+9I0uXqZVOXGkuyZeIpc8Cg5vt6+ldRw/aBIt2rYu/4alWNtgrAjQzy96i4H2Gw4wlvEMwt3nthrjmO7lhLGDyJ86EHid22Ctx5JJMBwx+n8vTalyWHEkrsj7RXmZgWBgEjnz1ryq3EsRcZFyIW1MkCT5b6c6ytFugTjC9ljh/EbsZrQ7xXchnuvlKLvpA8QG3t70PvcS4gcl7DqArjSCGPuG2B/UVTwOEjD943itkmNc3KGOvsPY9KIYK41tVVboS0i5YyyxbLA11B8UfOJ6RTp/Z0Ncl9F7DcSxDqbGItoLzKGV0ICgTrn10Ij+XeeVRY3srnBFy6pgyAg7sjqMymR8iJiQaqqx7xHuMGdQVJHhBBgjTckQfSrNy9aDgd1OubMXuFs5EQWiIiNM21NztgWKlQKw/D8PhriXHty1u2QoZyc2hBZtSJ8YM9F0rd+1OCQqLtmdYcqvhXXfeduWpoNhrlh8a6PlCGcgRSCXlWOfLG7AifLzmiGI7P4c/CGyuw1mVXXZSToNY1qvmKKp9kXicm2uixxHsuf3nvbAmyWU5Z5bsR5UR7e8CtHDAKchLjWfI8vltTOogAAaAQPbSue8bxD43iNvC22gFu6B3AiTcePKD65RV4rk9nOtBHs/avOqC1b7y4REIqgiPDygIggb6Tzp84HwFLVu+mMFtTcCGVeCAMwCgwDmXTUTMxtud4Hw/DYK2LFkROrHdmaNWc8z9BsKt4uylyJg9P96CxJOyjytqjivERdtX2S0xNrNC3e7Kg+RzDfzGhiRRzszZe4bti4rW7uXPhrzA93cSVW7bZhpIuAkcxmPLd5xfAkdWUiMw0PnyPz51Pg8Oti2qnXu1CjkTAAJ15net5Kt/AfN0vk5T2ktPhCRe70EwAGYBTIJLIV311JGvWh3ZMXL10+MrkQsMzklyNIQTqdZ15A11X9onDreJwVyYZrYNy2wgwyqToehEg+vlXA7mMKbHWjHCuLQJZG5KQ5LeHfTcVbSoRnuMNDt8Wgmek61c7OdoLCM4HgUxHghYE+I7lZmYO1Il/FLCMzFyROUsWKmYgztW1vEsw2gdJ0+VaHh4+7NPK3ofOJYoguoW2SJEvvkfYDQ6Efo8o7/aM4XCBkyhrrwmkhVA3ieg0/uFJr8SZsguot0IIWdGAGyyJkeoqHtRxg4o2gAiLaTIqqwMSZMkkE8hsBpp1M4YHGW1oeeXlGiXiPHrt6c9y6wO++U/8AavhHpFScO7QGzZa0qkyxYaEbhQVYEajwCCCCNd5oJhbf9Izcs0QJ6AmZ+VW1wzSDczBPJSAfKdN/Uc66ZJOOyMb5aN7nFxlZbVuC65WZtYB+IAemm9VAxJJO5B+817irltXhDC7xIkCJj/ao7jihCKitBm3dMsYLirI3hJA2I11B3EaaU42+M28RlW2qpIh1iX0mGViDHh6nQ9a5vcVhLQcgIBPIEiQJ21g0d7LAqz3JGi5Y567keg+9TzKMo7Hxyaeh0wvCcPiLX8YlFUtJzAGD4hmaB0303pgxV0Ya2LZZsothAzCSAFgTAPKNYpLvYodwR1YfiarPxS93YtZsyDRVYTHQAiGjymOlRjhcoJofmozLHa/Fq9q3rJmF01ygbjQQJ+1UOwTouKzOQAqz4hoevpWv74zGWIMCAI8IHQCsxuOkSIUjQqBE+Yq8cDSpkZzt2N/HeMJcUGw+QFjbYjQzkzZhsYgmD1Q0Jv8Aa3FuQi/xLRQW4uPdzOoGUsxtsImd4J6kmh3BcSc4gmBLlR/NCxlM+WvtRdbSu4e3l00MsRHOCAR+PpUJPy24r97OqL8yEb9tFniGMW3ft3XtMLVq3mZVAuQ0RroMx1EMQOpiouL9rbNywIs3gLuZUPdjUiNtdSCRtzr08UPfOQBlVF/uO5Lf2glRHn51TxePAlkdGJGyqA3XxEa/oVJ3y2vgNKm0/kj7K4NC9xmvReQeFNgwIKtqd8vQevKjfAuFXsfeyoSotnxuQMqDlEiSx18IPn50ghC2VQCWJAAA1mYAA6zXfOy2B/ccJasPPeN4rhzSe8bVpY7hdFnoorqyYeU+TZzRy8Y0jF/Z9hSR+83L+JVQAlq9eJtJA3W2sD5zsIoT2h7FJnV8KLaAAAoCBsI03n3+dPOFvqwlZbzDKR9Gitrt4Ddo9VP4U3BPQqk1sX+zHZ7Ip70Ag7Df3msopjMcVKhPFIJnKQNP+01lZY0tGlJt2zguG4retWzalO7OuR1zEE6kgAgj0J9qscSuKhWDKEDLlJA26Bh8iTFLwJNeXsJdyhocJyOoX8qhkXJ30fVZP0nHDGljbv79/wCBjW+EyO58JJQodWKkfED1BifvUQu/xSneiN9cswTMSRmg+tL4LcyT6mant4kMuRo/ytzWdwDyU7EUqhdWSy/pTWK4P1fHz+39/wCjbiCobrnDmIaVbaWEEkHpmzEeUVDcxgZXW5bYXn8AVRKmdCwjUHyjnv0iJjStRj4ZYMMpkHmCDXVLDGl9HzXOSsZOHdsb9pTbujMcsKzAqwMeEk/zCY8/Ojn7HOFlrt/FsNbY7m3J/nYZ7h9QuXX/ADmkDi/FDehrhGgyiBHPn7mum8B7VWMPhsPh7bvfe2ozsiM4k6sMwGWB8I1mAJrJqLddCpNrfY3i6QxLHQg+3Kan4fx1AoDzmmPCJBgxPlXP+2faju71vDqVY3nCsTqotsSpggxJJ9tdNqY+GYYlc22mmkADr+AprDQ6PiwVnl+orb96BGsidhzigWARAYkTzk+Lrr+VXe6LGeu3kPzpk0wNNEHaq0XsXbQaGuWbiqQJOtsgGBuROwr5zxfDbwLpchWtzOh1VbgtsQRp8RG8b12bjvHHF65bt6Gyo1PxAsocZeXwlTqDqaAYtQlxmuEFrtsL3bL8NvMx3Px5iST5j5c2XMlLXsdGLBKapI5S7rIA1OgAGvpRnhzm4yopBZtFGupjQaDc7aUWxWAs2+7NlEt3rcv3jXAmslvhmT0GnKlfCvluI0A5WBAM+2xB31q0Jtq6IuG69x74XwAo7NeyMgUjTMDqIkBlXrIPUUpcS4SULnPcuIpiTtrtJGgp/wCz/E2xGHuu3hCkCJkfCG0G43H61KH2gx+aLajU3CSY16ZZ6Ty6jzqSm5ZCrg1DZSwGNZHRhqiurZTrorAkAnXkafLPaCyyBs7o/hzF7pQNBzZVzXQukDUkjmV5FCuWwIAMgfXr7zV7A2mcytvOV1IVQTrMSB4iPMe9VkmJBRf+TofLWPtZTnd9S3/Xt5mVmZkI8f8AKuh6ke9crE+QnYb/AF/GjDi5ZCwGRWHhzBgGWQxK5htOvh01oYTPT2FaIJxS6dhXs/jGXNblgHkkKTyGsj0504dkODWb7taKbWy1vL4IYMum0EGTOnL3pO7MZ/3q2tu2LlxpVUJiSVPORHzro3BSbeLs3LdgkqWW4bIbuQWBH+I4ytHRdNQc0CuqM4rFKMkiLi3JNCPjBJc6C7b3VCDbOsNlgwI8pkDrrRvg/Z03raXlupBGaMpaI0ObXcNIPSNdKFcfwZw+Kv22GXNdzJ52yWdSPmg9Qw5GpsH2gfD2xbtDwqC0NO7MSAAp2BzEf3GSK5FOlRaEHKWuwti+yrnM/fKTMH+FeBJyhuSHUjWdNqSmUMQxMJuOreQ6Dz/QN4ntRfyuoKjPmlg1wsJMyCbpE7xIOgXelN7pmOQ0p4y0DLCSl6uwg+KIIZDlKmVPSpE4qM2Z7evPL18p2+tUUNb7UsoKXYsZuPQTbjDs5ubTAgcgFCgeegE9aiOJeDlIysddIb0np6U4/s47LYXHWL4ulu/DQuV4KIVEXMuzDNmBmRoNqRMI4W6FaCpbK0MFBEwSGOg6ydOtHjH46Nyl8jZ2LBuYpWyKWsjvQYg5lIy843IPtThxntD+8ZlnunCmVfw8tg3ny/0NJPC7v7tjJtkvazC2SJb4iAFnKJbNqABttNOHa/Dd5g7tyyzKwTOCjFW8OpHh1giRHnXPkyNZPpl8cE4fY84XEXECIBpAAnfbr1oh37ESK0LplQGJZA2UxMQJMdNRWv7xAP16+X+/4iulMgyLFXS0BkDx1AMexrKS8fxm6l5wrP1ORQBO2vgYz6mvai81OqLLDauzkgeBrvRXE9oGfCph8iALEuFGYgfDrEg7yQdQTO9b9r+MLcYAKuYmWOUZiIGUlviPTf5xJBhhUk7R9bjlj8VFTlFWibDoXYKkliYA86tY7s7irVsXrloraJENmVt9pCklemoGsChLtlIYcjMU78P4taxNn93J7u2ygFoDFSCPD8M8t80fSlk2iPifEywyiklXuKnG7qItrLEtbDN4sxmSpkQMuqnTX1oNkYOyOpRwfhO40kfSKYO1fAhYCkOlwFoVgfEREwyxGmusnes7G8E/fsQ73s2VPE5Gksdln219qusq4qT6PnPEY150lB3btfk97Ndlxii5v3GS0pCgJBZm+IiToABHLWZ2BojxvErZvsEY5QxCmDrGhGnMHQ+dXGu2cPxDD2LY/hE+MamHYFLZBnQyRryqP9qLxftDYC1p/wCbaVNRWR2+iblwVLsl4bxt7ggIHA+/vRS/xzEAAC2QBtAn3JBOv2EUodieIKt022YC20nx6Q8ADxMRAIHnqB1rqWDeBHhgEZYEHXnr9/KivDxN5zKfZ7EX7l1S6XFAgnMHy+Y8Tbmdsvny0c8Vju6Qseo0HOTVDh4XQ/T7k1rxzF2FQNcuqlpZIad228MatHl1q+PGsapE5zc2KXFuNOUuk5Q0kAyGYESUWCQSugn4pE7zFInEcc9189xpMQNgAOQHlXQeIstlziWssUCQoDqARoZZQwbNBbrAXUDlzvHYkPcZ8oUMZjWB6CdK43FWfTfpCcVKSjvW76+gXjWJ0PLb06VWZudGsNwZ74e4pC2rSFmY9QC0AecD70GvINeXl+P6/CujC9NHmfq/F57XfudQ7F8PZuGfww03GcnUEkg5PDMAaKIB/wBaTezWFtfv3dYoMFXOMrzbedlJiCGgz7ijvCO1gXBpZzi2ltMjR8ZMauJ55jmA560pcd4n37W2Ot22gR7oJi6F+B8pAKtlkHrA2pIptyOKUtLZP2pw1u1irtuyf4akZfFm0KhtzqdSd6GBuexHTQjzBq+OEvcTvMjNA1aNY5eZEetBr9llMHbrXQrS2QdWXr+Kd4zuzBRAkkwOkHl6a+tQRVZSYkajyqSw2bSYPQ6UbAMfZjha3BiL7OV/dbecBdMzEPl8XKCvLefnf7O9qEs5kuCAzSrZM5GgXL8SkLAmddZ0oRgcabeFu2RAa5dUsB8RRVOgO3xHY+fWh1u3LrBnWNoI9RVFi5Y5N/gDycZJL8jn2946VuWrZWQFLgnZgWKxueaHSeYpY4jilVw5RWBX4GY6TsfCQRvpPnptTjxzggxdjDvnyP3bKjH4S/hYW2MeEaXNeUDeueHAuGKupDAwViCp5zXPBJelFG2/Uy/cZXs96lnuwjFGYOz5i3iAhvhCrA882tBC5n3/AEPqKeeyOGV7TWW/qzR10AP2j2oZ2xwotNZsrMIHb1zvI9SAoHoBSLJ63BjPH6VICW8UK3DzUOQVIGqxEu4LjN2z4UuMqndZlddD4TI+lUmvBrh258gBO8ADQDlA0rdbJchVBZjsBufKnvgvZq3h8I1zE2QtxiT/ABB41A9dV60mTIoIeEOQlcMxAFxrlyWK+JQZgtmG8cokxzp87Odsc10o4nMCwJMAtGq7HVvIHXYcq5vZECZM04fsvTveJ2A2oUO2nUWmAn3NCWJS7GjkcTo/CuNN3rPkzQoR3OjhZOUBZgQdZGWSACAaPviM8aiTseRB5e/61Gvq8BtqxZRkY9FBBHQjcjyqu/D1EiQFPKWEHqMwGh5ifMedIQ4qhJz5OwLxTgdu62YjX6+/51lFWw7DUg3ByZGGb0PI+u/Wa9o8UDkz527uNq3FyKnuW42qm5rmPq5x8ro3diRUuG4m6aQpgRtG3Ixvvz1qJajvYY5pWPSmgk9M8/8AUL8tS+/5GLgOFGPuBLl4WkWfAJa4dBLCRlVB/UT5QZpg43xC3w60tnDTlcEksZYsIGZto31GmwEUjcO4hctZggK5iC2xBymV13gHWNpg1DxTG3b90s59NOUDalljd/R5Smq+ze3iHL95mObNmzHfMDINPH7TiH/dro0Do3y8LAf+xpM4Pwzv71uzzdgJ6DdiPQSa6L+07DAYW2VWAlwCBsFKMI+gpvcmc6R8oWND8Uj6fSrGB41irIi1fcL/AEmGHsGBj2iqWIAA8+vQVFPJTpRMMp7YYvIqZv7jEEnUbgxERsAdKF3MXcvNmvObjjQMxJIGngEmAvkNN6qAkjfw/epbTjkC30Hz/KjYAxxftBcuW8raswChucCJnr6THOJoBk8yakxLNILCOn6NeZxtUWqPofAxj5Sb7Y0vihZ4etpGE3nAuZdQVOsydZgQeWvlQNsGCNz9PpRDEYJLvDkCgC6lz4vLUgE+9QWpjUQeY6GJIpsbpaPG8SmsjUgBetFTHy/KtsPbJPpRDiNkZcxkx+Jj9e9VrQg/raqcmQo6H2YxqNbRADmFsL5MBzHRt9Kg43wi3dBJENyYaH/XpB2+tAuzzshBGsSAPKNvnr8qaUv5p5E75my/hDeoArJgYif8CfNow3jMATI13j0A96kXgrGCxVlP8w/WlFOI3DbuHLmGbroDESy/MfOo7F3WTp5j8YrcmY24lYsjDWkRSHDtLEhiQVE+IdCFgR99Qtm5kZWYZgpBJ/qAOoPnv+dEOOsylSCCI/8AYjMR5SsbAbEQOYtbxPkeoHy516mGD8pHJkl6w/w/tXbuYc4S6pAdpRp8KNykjXKZIPSTUV3BW7M96LbT1vlGHlAV5+VHeIqoEnWdh1J6TsPYxQdOAtdJuhT4WWQqzozFSxmSY3JPQ+3kSp7/APWv9Har6JsDdt5w9llUINRL3C07EnIsewov2i4T+/2FuWQDetiQJAzKfiWdpkSPTzqxxLs4bVuVgjnGhFBsDxwYS66FsuYI4YyRrbBjfSdDM1Jq/VHtfkrF16ZdMSbiFSQwIIMEEQQRuCORqMtRztbxW3ibwuoIYqFcAQpj4WXnMHKdB8IjfQIBXVFtog1TC/ZtkLMtwwoKsQJzOBIylp8KA7wJObcaQc7b9ou+myDIkEsDtzyEa6bbHkN6TFtmdN61+JtZ3jQml8u5cmNz9NI8xaRGmsamrHZzi13D31vWnKusgGA2hUg6MCNvKsxgJCjU8gNT7D/Sp+F8HdiIEEKzNOkRsPUiBRlJLsEU30Ny/tM4go/xLR8zat/gBW3/APW+IDfuGHnbYf8AzcFJAPTT0/Kobmx+vKtbAdCH7XMVucPhmPUd6p9/4hrK5sjVlHkzUGrlxI3/AF771VYA1pcaTA1qlilgggeoqfE9iX6tKf8AlBfjX8l+2mnp9qsrhS/w/ahWHIO3ypg4PYDFc3w69I5TodOf051kqObxPjFlxqCjX5LvCOBKSGcZlHKYHntVXtKyfvBCqFCqEhdtJI+hHvNNmEw6DwqNOZgCeg06UpdrsN3eIOkF0Dx5FnRfmqKY86azzwl+zTDZ8dmjS3bZp8zCD/6Pyp77c4MXMIysSJYQR/UJifLelj9kNmBiLhMTkQe2Zm+609ccUXMPdRtQV08mkZW6gAxSSGXZwfGJ4yOmlV2PIe5q5xK1lY/ryP1qk2gpkY3sksY2UdavLPp7GPnAqVMGEFs83th/mTH0ArLqc4M/r3PzrWZlfiGJ1AJJIH69K8wVi7c/wbNx+rKjPHyBA96LY7s4MyAM5ZiA2gA5A5RvprqT7V2Ls/wy1h7KpbUAAep9ak5xTOzH4jNGHGLr/YhcM4WwwWRoDgs7jMCVObwqYmGywcp1g8q07N4XD3LrLeTNpoczDb0Ipk7VPmN0LMhQfD6x+NAsLw18M7NcgMqgjXmRJHtt69aST02iKe6ZZ7W8BsHCuLNtUfwlTJ5OCQZPMSKUOD9mb964lqAub+ec0LuTA/05UbucSe6GLen5fajXYLV7rdABrvqZ/CtCUugzjGrBXG+z4wbWrdtmPeKdWj/EU+WwIYCNfeoeHXSXGcQW0DIWXL001G4jUjzon+025PciYIDMDz1K7HltWvYyz34724xjNEDSSIMty10235mq80uyXFtIuYlbKhnxBUJk1kTr0UbyY2GulJFq6CNCdDz3jqfanzt5gVNpFRRo4Mj+1hqa51jbLWlOYET4R0M7x10B+dFTUgODiEhw2/iMNevpbY2wzNMgfCA2WJ1gQIE0Bw7KQSDrHwka606dmuJJawIBgli5K8yCSv2FLQOFtAMy4gxpH8MTpzbp5xNd/hvHJemXtohm8O6TXuO4wuW2guhGffMpkZP5T0OkUZ7JwReafCxCgxpoDP8A9UmcRu3GuiyoyjwqqzooAAAJ6AbnyNPvC7AtWktAzlEE7TzY/Oa8qqk5e2zslK4qKBXHr5BA66AfifeBSD+0O0q4+6qABQLYAGw/gpTxxF/4gPMuIH/dpSt+03AkYlbwPhuKBy3Uefl9qPhvc2d9CcLZifrXi31H8wqRoI6+etQLZluem8ch1+ddnRzFpHBOn5fesYeIyWHsNfc717ZsEHYGOv5j/WmTB8JtsgY+NiobKxKZZJEacxE+hFCclFWwwi5OkBuHXAHDHXL4hzggggjzo3wfDM3e3dQiqNWB8RZgoy+Q1J9K1TggYoLUnM8EzAAABIg67ka6nypv7V8RPcJahdDoY1gA+Gekma5sjUlZaFxfE5TdtlTDb/rf2qNx4T6cqL38KWaATJPL7TRNOx57rN33jyyUKcok+KenlT+ZEXy5CYlZUqWiBLKR6gispxQvwjgdy8Ay5VQn4jz6kAamrnaDs0tnustwuxknSBIiIGvU86Yrl7uQA25E+hJkz6VSx7G4gM7NpO/+35GuXzZN37HSscaEfEYUofECPPlR/s0AUdi7eAKVGoBzNkJnnEcvKj/BrGe7bYfyeIk+Q0+sVS4pfuHEXzdcNmyqInRV8SrExOxnzaIBiq87iScalQT4DY7y9bVrjnWSAxAgCY9NKFftLA/fIHK2g+WYx9aJ9jn/AOYn/KZ9Ij7kUv8Aba8LmMu5Duyp7hFQj0zCtjBk70OX7M8NkwjMf+pdZh6AKn3VqbvCyuDOqkafX6T86H4HDLatJaG1tQg84ET77165A5/r3osmI/a3gBTC96xYXbbnMpG6tkGh3MeE9ILUg3K6r2tu/wDLXMzZzoBIWQCQvIDYVzLC2c91U18TBdNDqY3Og9aaIRj4woAskclyx5CI+5rThttWuCdYBPloKtdsMNkj+nNI9xOX5ihPAbpF0SJkMPcqRrSRvgO6chos3GzZ0XM6KxVepIy6eYnMPMCn7gl5jhLOf/E7pC/92UZvrNJvZeC7/wCUR8z/AKUU4hirikKh0JHrH5VFr0lU/ULvbXEXQwyOySTOVipIBAAkEaaVPjsaXsoeYtqp9v8AerjcP7+41vEZoU5kZYXKoMFCY8QaVMnXw76mt+0t2zbRUMKYkaEiBoASNp5T0qlemiS3IXQpVAdg23tTd2JtZbbOf5zA9Bz+ZPyobxW0LtnDG1sygL5zAn503YS0ttFQbKAB+f40IrYZv0in+0zC/wAO1cBkBih25jMP/k1Y7E2MuDBWPESTz1Jj/wCMtWO3hX9zuSRMqV9Qw/Caj7EXwMNbtjXTPP8AcSSPY6Vp9Bg9FftSGS0mYkgv+Gk/WkztfeJTDt1ziP8AxIP3rpXa+2GwpMaqyn65fsxrmnF8DcxN+zZQaRGbkuY+In0Amhj7DN6Lq4VLWHt+Im8yhiOShhmAHnqNazhfDLOKPcXS6ufEGWNuamZ1jXblvXmJtd5iHW2J8WRfRRlB9IE0T4Ngr1m7mKIfRiW2I08PnTJbsVvVBIHvMTaaRHi8R1eM7lk0HqNdg3Omq+ZUxvSPgeHuuIQm2QEJOcx4tDl5zm110606cMyuWUkhssgCNQcwJE6GI2GutNJNqkInTVgPhdg3L8n4bWvq3Ifc+woj2i4YMRh3t6ZolCeTjVT+B8iay3hTYlZBkkztOvMctIqLG8S7sBmkgmPffeliuCDJ85HI8LYe4YRWY9FBY+8Ud4ZwW4l0C6mU81MbGIB5ciY8zTXgeOW0ZpkA7RVXE3y94tzIERvoQdfYH5mi8rkqoZY1HdnuO7HJdQvh2KsP5G+EnoDuv1FAcEmUGY3iBt4QFn3iZ5zThh8QxuKc0gEHfp5Uqtw9rUWhq2Yqvn4oU/KKnzco0ylJS0HOyuEJGc6KCY13YxOnQfrat+1i6J5Zj9qLYBVtW1tj+Ub9TuT85pW7TcctNc7rUQwRnA0XxQ+m5I/CnadUiUX6rJeynBy7i+2g1yg7k6CR6A/+w8qZ8dwcZLjLqxRgvrlIFGMJcBwi2dSyWVuLtoIlUBkyYieQnc1VwmJzID50mRU1Q8JNpnL8RcVVXMoYnWT8o+lZUOJs3LmLvWbYDd21yJ5L3h0/9qyn4A5FriN8s5nlV24AtpdpYA+m5H0IrbG8Jud4PCYdcwPKOcnYe9V8QsWxHI5fkANOoqTWhk9ljg90rMVW7QYhmZZg5VjQefOp8CcqbanU/hQ69h7j3cwcFC22XTKNDlaZnaQQN9JqiWibkuVsN9nLfdrmPxN9ByH40F4jwFlvhnvouIL953JUkeJ8yeISJYQQCBvrRoZuhqO7aLlCwLd38GYk5NZ8M/Dr0qkXQj27GtsQKrXbimqFm6elS5z0oAB3GUHdXNJ8BPuBI+tc4BIJ8q6ZxfObNzKuZipEe0GPOJrmA3pohGnimPN7D2Cd/FPqsL/rVPhsrcGm0/Y1LixksW7Rturo5liPCcwLQp2MQOuxNeYTW4oHP8qz6Muxh4RxFbdzusjSwnPBI/t0EDadfKjt+/mynoKEW2K6RtV6zJWen+9SmtFIu2RKn8R7g1LkTtyULodxttMTVHtCLRQsyzc8MaA+ANLCTtvy9+VWixqpjLTOI002M6g9RVIvi00Jp3YJstcU4bJecRAy65QcywMoIEGSZ569a6amKEb1zleDvKnvII5iZI3gmRPypiw18qoWdhGlNKSYC12pw7Yi2EVwomSCJDbQD6ETVfs7hTZVUYgkTBAjTNmjUnmTzqQ3p51Wu8Q7t7cjRmiZ203216frWctoaHYZ7W3P+Xjqwn28X4UpcIZpN5Qcqzr1kQBG+gOb2pp7eZVwq9XbII6sjAenOlbspiWt2XtkSWMhTrsFg7jY+fSIpYaV1ZScW4umWuzWCYB3fLmJgAGdJ1meZ0P6NGHuN5H11rS9xLJbi1aNwmJUhLIHoRO3lz9TWoObWCPw+VMv7/f7fZzxcn/kjBd11AHpI/P8K9wpy3S5LqIBVkIJDAgrKsQIOo0adprzJXuX9A0Rjz/id65dbvLORAIVpWW6lgrGPaai41iLd20LJYJcS5MsRBGWDGvJs8+o6QLmGfKZOwlvcAnXqNNfegmJwzZ1G6lpzFRJknNrEnSTpTL7MWuH8ItKAwPecwx0HqB09a8xvguLA5E/hRCRy09PyMfjVpOCi+mbM6nUA5JHoRII15ifSkcbVIKdO2CuDo126ttPiY79OZJjWB5VZ4hwx7V7OwBC6Ag8yNzpppP16VJg7L4O6rJF0ggNErlBPiMRJgawAau9pO0lh7hshbxYrPeqji2H0hIyyynmeUD2EYV2NKd9Aq5dmhXEuF2LjF1tujnUqtwMjNHxeIZkJO8Zh5dbgmsy0whe4JxK6ltM4lx/CMEmVObu9YB23/tHWifB0PiQxmXQgGRPPWgwjuCJAIuhifLLlX/209WHWjXZJUS62aScohSYB1M6A/T19hKPJUNGVMSuzoIxWNfabpWT/e5I+1ZTB22wiYdj3a5Dcc3MukeKSxkE6z+tq8osXsO8ZsG2gLaKqhR/MYACyZG/3pbt8LW9ZtxmBE5tspYnQeWkDpRvj3a7CXbVxUuEvlgDKwk8okdaq8E7RYO1bCutwFjJARnjbUkDrrpXhYv+TjwNqLu+mn1R0Nx5CyG5FD5iYPnVENdBhLRKg7llmNxzorxK9ba8/dBzbLSpKkb684Igkjao1tnoT7a/6/evci7SZztE9m8SBsKlyn/aorSnca1aUsNxHrRMbISN6kmsk1hBrANRmJAG5MCud47Ak4x7UQe8IPQDMSX/ALcnj9K6JbuFGVjrlIMczrsPOkm1hizC0wIZv4JxGYtcPg7srBeMmWVgAEL11zNEwU7WWSLeuhW5r5aMPvQzs5aa5dJEZUXn1O23kCfKBRntsz3bgULK3XZ42JObRfP4thuap9nLNxDcFp0WcsymcAgtAM6Cdd6zVxoDutB1rMydpq9wm8pLWP5ipdp2icpg8tCvLmfKqeVx0/7Rp8pMCojjyhnIzEaCMo/1jypJRtUZuVaLGJw5ViII9RBquwqS1jrtye811keBUjy0Jmtgn6mjVGV1siArcNXrWvWojbPWsElF3yqDHYgZGDBAAJls8iOSZARmP+YAeYrR5qreUmQedEZOnZriuLYi+vdXysAhkQKB4htEyw0kRPM71nCbeRmYjcQABA3mTJOvL5+wVsDdZ5bINd82w/y86P2g3Myep3PnQWtB5OqsId6TyqRHNU0c+VWEc86wpcVzUgqC21TKaxiQ6giNCCD6EQR8qp4VbgMOgAUaENIbSNBuOtWmJ6GqzX3G4isYluLRXs/xe4bQt2u6JRfEoOcljqWnYAmQBOo+gYX+YgneDsfI+VU+D3+4uXG7tlVgMqpD66z8TJlG2xPtzaLoBbvXHDmZmTPqTOx5VpcfN8W3lr9Dp9a0vcdvXnCtYVLaiM5K96TqZaCRGsZRoIBmpAs86UJA+EEEgif/ABnyqNrDJuseoq53RrACNiR+ufWsawe9wwQRIIg+YIgitMPxL91UvJUDfUuxkiAJ3MxEkAe0EkVB3APp4ftp9Kgfh1p5DAkdD+Y/KsYXr3GL2JuO13NlnwgyY9GIGbzMD2rKk4lhVtOBbEKROhkEzWUQjLiOHBhpofp70PNgqYPKi1+6ZidKr5R0pQFNbVWbdnyNTKoqzbrGI7I9fOPx61atAn4ljTeTBrwCpF5edEB4+D5gj0qBkjSrmGYyy8lMCt7yD51jAe+v0oPfsQ+bn1gTHSYo3cO9VLw0NYwH45jmWxlthu+JIzgarbKw6q0yCxgHTaROtCezlpluBwxtgSCsaspGqdCug38juNGK6dKyzqNaazF5bo6GvSQeR+lV7DGrSUoaN1Qf0n6VILQ/pNYgqygrAKxtL+v960eyKtsoqO4KJijcsCqpww50UJ0jT5CeXPeq9wVjA08Pt75da3S0o2FWyK1YVjEY8h9K3VvKpAoipMgoGPUPvUyNG9RBB0rMtYxYGIHrW374P6TVYCvaJiQ4vov1rBiCeQ+X51qBW4oGI2SenyFerh+lScxUprBIjaNa5KtL+FeTWMVTaofxcsiArE5hodjGse9GytCO0o/g+4rIwGxXae4TDWLenIr+VeUIzTvWUwbXwf/Z"/>
          <p:cNvSpPr>
            <a:spLocks noChangeAspect="1" noChangeArrowheads="1"/>
          </p:cNvSpPr>
          <p:nvPr/>
        </p:nvSpPr>
        <p:spPr bwMode="auto">
          <a:xfrm>
            <a:off x="141432" y="388216"/>
            <a:ext cx="277091" cy="2770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3127" tIns="41564" rIns="83127" bIns="41564" numCol="1" anchor="t" anchorCtr="0" compatLnSpc="1">
            <a:prstTxWarp prst="textNoShape">
              <a:avLst/>
            </a:prstTxWarp>
          </a:bodyPr>
          <a:lstStyle/>
          <a:p>
            <a:endParaRPr lang="en-US" sz="1636"/>
          </a:p>
        </p:txBody>
      </p:sp>
      <p:sp>
        <p:nvSpPr>
          <p:cNvPr id="2" name="Title 1"/>
          <p:cNvSpPr>
            <a:spLocks noGrp="1"/>
          </p:cNvSpPr>
          <p:nvPr>
            <p:ph type="title"/>
          </p:nvPr>
        </p:nvSpPr>
        <p:spPr>
          <a:xfrm>
            <a:off x="385478" y="275823"/>
            <a:ext cx="7886700" cy="927374"/>
          </a:xfrm>
        </p:spPr>
        <p:txBody>
          <a:bodyPr>
            <a:noAutofit/>
          </a:bodyPr>
          <a:lstStyle/>
          <a:p>
            <a:r>
              <a:rPr lang="en-US"/>
              <a:t>讲什么故事</a:t>
            </a:r>
          </a:p>
        </p:txBody>
      </p:sp>
      <p:sp>
        <p:nvSpPr>
          <p:cNvPr id="8" name="Content Placeholder 5"/>
          <p:cNvSpPr>
            <a:spLocks noGrp="1"/>
          </p:cNvSpPr>
          <p:nvPr>
            <p:ph idx="1"/>
          </p:nvPr>
        </p:nvSpPr>
        <p:spPr>
          <a:xfrm>
            <a:off x="418523" y="1775376"/>
            <a:ext cx="8229600" cy="4946041"/>
          </a:xfrm>
        </p:spPr>
        <p:txBody>
          <a:bodyPr>
            <a:normAutofit/>
          </a:bodyPr>
          <a:lstStyle/>
          <a:p>
            <a:pPr marL="482186" indent="-482186">
              <a:lnSpc>
                <a:spcPct val="110000"/>
              </a:lnSpc>
              <a:defRPr/>
            </a:pPr>
            <a:r>
              <a:rPr lang="en-US">
                <a:ea typeface="ヒラギノ角ゴ ProN W3" charset="-128"/>
                <a:sym typeface="Gill Sans" charset="0"/>
              </a:rPr>
              <a:t>特奥会的影响</a:t>
            </a:r>
          </a:p>
          <a:p>
            <a:pPr marL="482186" indent="-482186">
              <a:lnSpc>
                <a:spcPct val="110000"/>
              </a:lnSpc>
              <a:defRPr/>
            </a:pPr>
            <a:r>
              <a:rPr lang="en-US">
                <a:ea typeface="ヒラギノ角ゴ ProN W3" charset="-128"/>
                <a:sym typeface="Gill Sans" charset="0"/>
              </a:rPr>
              <a:t>后续护理</a:t>
            </a:r>
          </a:p>
          <a:p>
            <a:pPr marL="482186" indent="-482186">
              <a:lnSpc>
                <a:spcPct val="110000"/>
              </a:lnSpc>
              <a:defRPr/>
            </a:pPr>
            <a:r>
              <a:rPr lang="en-US">
                <a:ea typeface="ヒラギノ角ゴ ProN W3" charset="-128"/>
                <a:sym typeface="Gill Sans" charset="0"/>
              </a:rPr>
              <a:t>创新的做法</a:t>
            </a:r>
          </a:p>
          <a:p>
            <a:pPr marL="482186" indent="-482186">
              <a:lnSpc>
                <a:spcPct val="110000"/>
              </a:lnSpc>
              <a:defRPr/>
            </a:pPr>
            <a:r>
              <a:rPr lang="en-US">
                <a:ea typeface="ヒラギノ角ゴ ProN W3" charset="-128"/>
                <a:sym typeface="Gill Sans" charset="0"/>
              </a:rPr>
              <a:t>伙伴关系的成功</a:t>
            </a:r>
          </a:p>
          <a:p>
            <a:pPr marL="482186" indent="-482186">
              <a:lnSpc>
                <a:spcPct val="110000"/>
              </a:lnSpc>
              <a:defRPr/>
            </a:pPr>
            <a:r>
              <a:rPr lang="en-US">
                <a:ea typeface="ヒラギノ角ゴ ProN W3" charset="-128"/>
                <a:sym typeface="Gill Sans" charset="0"/>
              </a:rPr>
              <a:t>运动员领导力</a:t>
            </a:r>
          </a:p>
          <a:p>
            <a:pPr marL="482186" indent="-482186">
              <a:lnSpc>
                <a:spcPct val="110000"/>
              </a:lnSpc>
              <a:defRPr/>
            </a:pPr>
            <a:r>
              <a:rPr lang="en-US">
                <a:ea typeface="ヒラギノ角ゴ ProN W3" charset="-128"/>
                <a:sym typeface="Gill Sans" charset="0"/>
              </a:rPr>
              <a:t>赞助亮点</a:t>
            </a:r>
          </a:p>
          <a:p>
            <a:pPr marL="482186" indent="-482186">
              <a:lnSpc>
                <a:spcPct val="110000"/>
              </a:lnSpc>
              <a:defRPr/>
            </a:pPr>
            <a:r>
              <a:rPr lang="en-US">
                <a:ea typeface="ヒラギノ角ゴ ProN W3" charset="-128"/>
                <a:sym typeface="Gill Sans" charset="0"/>
              </a:rPr>
              <a:t>社区变革</a:t>
            </a:r>
          </a:p>
          <a:p>
            <a:pPr marL="0" indent="0">
              <a:buNone/>
            </a:pPr>
            <a:endParaRPr lang="en-US"/>
          </a:p>
          <a:p>
            <a:endParaRPr lang="en-US" sz="2182"/>
          </a:p>
          <a:p>
            <a:endParaRPr lang="en-US" sz="2182"/>
          </a:p>
        </p:txBody>
      </p:sp>
      <p:pic>
        <p:nvPicPr>
          <p:cNvPr id="3" name="Picture 2"/>
          <p:cNvPicPr>
            <a:picLocks noChangeAspect="1"/>
          </p:cNvPicPr>
          <p:nvPr/>
        </p:nvPicPr>
        <p:blipFill>
          <a:blip r:embed="rId3"/>
          <a:stretch>
            <a:fillRect/>
          </a:stretch>
        </p:blipFill>
        <p:spPr>
          <a:xfrm>
            <a:off x="5441349" y="1775376"/>
            <a:ext cx="3206774" cy="4816257"/>
          </a:xfrm>
          <a:prstGeom prst="rect">
            <a:avLst/>
          </a:prstGeom>
        </p:spPr>
      </p:pic>
    </p:spTree>
    <p:extLst>
      <p:ext uri="{BB962C8B-B14F-4D97-AF65-F5344CB8AC3E}">
        <p14:creationId xmlns:p14="http://schemas.microsoft.com/office/powerpoint/2010/main" val="11671205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8" descr="data:image/jpeg;base64,/9j/4AAQSkZJRgABAQAAAQABAAD/2wCEAAkGBxQTEhUUExQWFhQWGB8YGRcYGB0YGRwaHxccFxcXGhwcICggHBwlHBwaITEiJSorLi4uHB8zODMsNygtLisBCgoKDg0OGxAQGywmICQ0LCwsLCwvLCwsLDQsLCw0LCwsLCwsLCwsLCwsLCwsLCwsLCwsLCwsLCwsLCwsLCwsLP/AABEIAKsBJgMBIgACEQEDEQH/xAAcAAACAgMBAQAAAAAAAAAAAAAFBgMEAAIHAQj/xAA/EAACAQIEAwYEAwYEBwEBAAABAhEAAwQSITEFQVEGEyJhcYEykaGxwdHwBxQjQlJyM2Lh8RUkQ4KSorIlF//EABoBAAMBAQEBAAAAAAAAAAAAAAECAwAEBQb/xAArEQACAgICAAYBBAIDAAAAAAAAAQIRAyESMQQTIkFRYYEFcdHwMrEUkcH/2gAMAwEAAhEDEQA/AA+O7K3FSDcsDnBuCftSocL3N45srCORkTTLwntPh4yXMLnyzEbzPLyq2eB/v7uLFlrYsjNdYMCsRIVerHp5UhlYqulnI2viIA25gzNVuA2c19Z2AJpgwfYTEO8rkNoHUlxmy+nWiPB+yLHD4m4Wi7aOVEABzDqefy6Vu+jATiFlFLAGDQgDXWn3h/ZEG2r3mCPEkXBy5aVFcwZRmsthkBP+HcK6HqfMUvEWxW4Xh+8uqvr5cpoh2hwgFkkbqQZqTG8e/hvZTKAp8JCZZYc+omltbl64CGY5fPQUYxaC0ZwWznvieWvvVfHWS1wKoljIA96P9neA3HOZVcCdW0VfmdTTdwXheGsP3hRLrhsua4ZCwC1xhsBppPU0W6Ccyt4C4rFWUgxJBo32XsHv1JBEMKbrvFP4mY28GBmlRuwEyII06b1fPae/ySyJ2hARWVtbA2C8BAxt+Acr+Wmg60E42uViBMTz3ppftFiBMi2Z38Aobj+Kd6IuWLR8wmU/MUrjYZUunf8AfsU7L+NY5MPvVrjok2j1Zvuaqpby3QP8w+9EeMWyTajk7z6SaHQ8OwJgk8Vo/wCenK8dR7/alqzh4KGdA00w3LgbVToZ+1LJ2wyVAd38JH+afpQrD7t6UTuDf1/CoeE8OuX7nd2ULueQgadSToB5mqRJsq4Ubf3H7VSC6tTpjewmMw6d46oyDVu7fMVEbsIBjzEgUpW0lmrWPFFTBJLe1OvBsH3mCCuHFvvtWRQzRGwBIE+pFKnDE/iH0p44ba//ADzkd1i9oyMyN8GolSDE8qTJKotjcbaRS4twlbduENwqHIBdQraDmFJHoQdqe+z4z8Inrbb8aS+LWrv7t4TduM1w7s9w6KOpOxJ+dNXBuKpZ4QucNJlCsEGSTNDHLlFMSem0c97V4FlfNHhIAnlNU8Hgu9sgAxkcmmLtXxI3rCfCE3VeZG00C4J8LaxrVVRpRlGrVe50TslxVrNlbSWhlB1dmgSTrRJ8FZwZuXF0N4+IuxjWTp7mknH8RwzFZuXEVYhAoyg8/X1o12s7Q4O9ZVO+JMg+Ea6Dz0pqVEtgXC4BcM1xu+tt3q5AAeZpS4hwC9aMupy8mGo+YogmKsC5OdyPONPSiN/jdlVi09wkkSHy5Y56dYrUFNplbg3ZZ7iLcBInarfDsdew97MuUukp4h+VWsDx8rK2/wDD5AjYe1V8PbYs5YGWbNqIkHmJpKrsZysOL26xY/ltfI/nXTeHXS9pGO7KCfcVxO6m5rtXBx/Atf2L9qwBd7c3sptjyP4VlVf2jL4rXofwrKNiNHPv2d95avu2TKe7JkwdOldK7JYgBrhtoFS8wuGORCIG09aRcHhWtW2DWr6Yj+UwSmWD4YEiIGp31pi7AF3fM6sjISMpmCDuRIE7e1aErZWUWuxcscZVWupK/wCIZLKd8xgSNfkKK8K4yBiEf/peINowHiHxy3IdTW97ANaxbXLFlGdXuMczZQxKkKZggHl01pZ4px3FXMUzrZJaO7KFhkVhbDuqON41ICnUQdSaCbcv2DVRv5C/abHPDM2Yz4VkztpuKVr3Fbga3nuMQigDU9NRPIVduYnFsrWrti2qXCVZhOYGQ3eTMEiDsNZO29Q43hFpoMssf0j86LdCpA2/aHhMEM76L5TqfnT92Gwbi5d8CkKo3AIk9J9KQcQGdtJJQZVnfTb3q1w3i2Kw8s/eIh0JiRPKeetNJPQLTG/jK3ExQe7dCW9xaQjUbTl8zz8jQm+/eWygJA7yFI18DNnJY/1ZliOgFCOJ4y/irkybjFQAByUDQAchGvmSTua97OC4t5MyPlbUQpaCpBBIGqiYmeTTtSyjSu9jR+B9sYDh6rka3aOUDNnhmnz6VSwPAbtzvLeHC5LbiNTs8kAbyB1NQG8hdwmHtgMPFmkltc2kmCSQNKb+zOLKozhBbzQAB/kGwHqxrmjJxezpnBSVIV+Jdk8XbE+FhzgnTWNdKF4zg2KtzKyAASQdNTAHmZ0gdafhxm691VZbgVmjVNDBEzGwMiJGtWO0T3EtTatd44aVUkKCQCRJ5eXn0q0ZtpshLGlJJHKv+E3c6swykEaMD1gfcb1SxrExmaAJH11py4px/HuipdwieKe8UMZQZvAcxJDSuvhze1LnEeE3T/CChyp1ZZI1Eg/roaClb2acKWgVbu6EJOUH4o1Iorw0+ADzP2pwwtrC27KIy2g2UAlnAJ8Ou++mvpQbiHD87TYSFjULJ1k0vPk6GeFxjYuOJnpP4Uxfs6lO8dROYgQNWhZMAe/0qn/wG8d1I9q34UWsh0RgyA53Kwcp0Xcc/KjLrRsdKWx2/wCMXHWDhr8M2STE7bkFtvOuVWcGq3rqsfCrFfDz1iJI0HUn60y2+KtOfvARBGUE5uZP88cjJyjSl/FXbTus/DnZrqiQxJJnURpP41oxk+ik2g/Z4HbfDvfRba5YyhZDMp3OpkgaxO8GK8wWIW3w29bzgXAxcDylRppHOPemHh+EfE2JtYu1qoV7a2igA2CmDMbx161Qw/B7OGuSbuZhowZgsMGDBgAVYfDprOtL1qQHG9ov8JuC3bw3euVYoXYFGBliG2qp2zxouiLALDXQSNY+KOutVO03G1VLT2yG+KWB3nKI9o501dmbyrh7bm2zPdCyQpcywmCdlA84FMmklRJQcpNHJsZZyBUK3AQupfY84UdBVLDO+qoYJ+tN/wC0a+GuWmVWUEOIZSmqkDY+u40NLnZe4q4q2XKhZOrbDTQmqRfubJKTfqdg6/cugtbdPFvtqPOsxaaCn7DvgziLnf27t0uwWywS4VIgSZEDeTJO1Rca7KXbj5rGHe3by7EqdfQMxGnStzt0by5ceSEj/hbEaMvzqG9gXSASDOggzRK5hCCROxg1KuGQWzOZrp+EDYDcnz0o2IXOx/C7gvS6gosGDqDr/p9acOM8SF5QyiQp3AbL0gMRGvSaDdlMDbW21xrue602u4GhRXGU3CSfF4ZIjTluRQjHYbFSUS3kVDCghbhMmCWdhoT/AJMo+9I0uXqZVOXGkuyZeIpc8Cg5vt6+ldRw/aBIt2rYu/4alWNtgrAjQzy96i4H2Gw4wlvEMwt3nthrjmO7lhLGDyJ86EHid22Ctx5JJMBwx+n8vTalyWHEkrsj7RXmZgWBgEjnz1ryq3EsRcZFyIW1MkCT5b6c6ytFugTjC9ljh/EbsZrQ7xXchnuvlKLvpA8QG3t70PvcS4gcl7DqArjSCGPuG2B/UVTwOEjD943itkmNc3KGOvsPY9KIYK41tVVboS0i5YyyxbLA11B8UfOJ6RTp/Z0Ncl9F7DcSxDqbGItoLzKGV0ICgTrn10Ij+XeeVRY3srnBFy6pgyAg7sjqMymR8iJiQaqqx7xHuMGdQVJHhBBgjTckQfSrNy9aDgd1OubMXuFs5EQWiIiNM21NztgWKlQKw/D8PhriXHty1u2QoZyc2hBZtSJ8YM9F0rd+1OCQqLtmdYcqvhXXfeduWpoNhrlh8a6PlCGcgRSCXlWOfLG7AifLzmiGI7P4c/CGyuw1mVXXZSToNY1qvmKKp9kXicm2uixxHsuf3nvbAmyWU5Z5bsR5UR7e8CtHDAKchLjWfI8vltTOogAAaAQPbSue8bxD43iNvC22gFu6B3AiTcePKD65RV4rk9nOtBHs/avOqC1b7y4REIqgiPDygIggb6Tzp84HwFLVu+mMFtTcCGVeCAMwCgwDmXTUTMxtud4Hw/DYK2LFkROrHdmaNWc8z9BsKt4uylyJg9P96CxJOyjytqjivERdtX2S0xNrNC3e7Kg+RzDfzGhiRRzszZe4bti4rW7uXPhrzA93cSVW7bZhpIuAkcxmPLd5xfAkdWUiMw0PnyPz51Pg8Oti2qnXu1CjkTAAJ15net5Kt/AfN0vk5T2ktPhCRe70EwAGYBTIJLIV311JGvWh3ZMXL10+MrkQsMzklyNIQTqdZ15A11X9onDreJwVyYZrYNy2wgwyqToehEg+vlXA7mMKbHWjHCuLQJZG5KQ5LeHfTcVbSoRnuMNDt8Wgmek61c7OdoLCM4HgUxHghYE+I7lZmYO1Il/FLCMzFyROUsWKmYgztW1vEsw2gdJ0+VaHh4+7NPK3ofOJYoguoW2SJEvvkfYDQ6Efo8o7/aM4XCBkyhrrwmkhVA3ieg0/uFJr8SZsguot0IIWdGAGyyJkeoqHtRxg4o2gAiLaTIqqwMSZMkkE8hsBpp1M4YHGW1oeeXlGiXiPHrt6c9y6wO++U/8AavhHpFScO7QGzZa0qkyxYaEbhQVYEajwCCCCNd5oJhbf9Izcs0QJ6AmZ+VW1wzSDczBPJSAfKdN/Uc66ZJOOyMb5aN7nFxlZbVuC65WZtYB+IAemm9VAxJJO5B+817irltXhDC7xIkCJj/ao7jihCKitBm3dMsYLirI3hJA2I11B3EaaU42+M28RlW2qpIh1iX0mGViDHh6nQ9a5vcVhLQcgIBPIEiQJ21g0d7LAqz3JGi5Y567keg+9TzKMo7Hxyaeh0wvCcPiLX8YlFUtJzAGD4hmaB0303pgxV0Ya2LZZsothAzCSAFgTAPKNYpLvYodwR1YfiarPxS93YtZsyDRVYTHQAiGjymOlRjhcoJofmozLHa/Fq9q3rJmF01ygbjQQJ+1UOwTouKzOQAqz4hoevpWv74zGWIMCAI8IHQCsxuOkSIUjQqBE+Yq8cDSpkZzt2N/HeMJcUGw+QFjbYjQzkzZhsYgmD1Q0Jv8Aa3FuQi/xLRQW4uPdzOoGUsxtsImd4J6kmh3BcSc4gmBLlR/NCxlM+WvtRdbSu4e3l00MsRHOCAR+PpUJPy24r97OqL8yEb9tFniGMW3ft3XtMLVq3mZVAuQ0RroMx1EMQOpiouL9rbNywIs3gLuZUPdjUiNtdSCRtzr08UPfOQBlVF/uO5Lf2glRHn51TxePAlkdGJGyqA3XxEa/oVJ3y2vgNKm0/kj7K4NC9xmvReQeFNgwIKtqd8vQevKjfAuFXsfeyoSotnxuQMqDlEiSx18IPn50ghC2VQCWJAAA1mYAA6zXfOy2B/ccJasPPeN4rhzSe8bVpY7hdFnoorqyYeU+TZzRy8Y0jF/Z9hSR+83L+JVQAlq9eJtJA3W2sD5zsIoT2h7FJnV8KLaAAAoCBsI03n3+dPOFvqwlZbzDKR9Gitrt4Ddo9VP4U3BPQqk1sX+zHZ7Ip70Ag7Df3msopjMcVKhPFIJnKQNP+01lZY0tGlJt2zguG4retWzalO7OuR1zEE6kgAgj0J9qscSuKhWDKEDLlJA26Bh8iTFLwJNeXsJdyhocJyOoX8qhkXJ30fVZP0nHDGljbv79/wCBjW+EyO58JJQodWKkfED1BifvUQu/xSneiN9cswTMSRmg+tL4LcyT6mant4kMuRo/ytzWdwDyU7EUqhdWSy/pTWK4P1fHz+39/wCjbiCobrnDmIaVbaWEEkHpmzEeUVDcxgZXW5bYXn8AVRKmdCwjUHyjnv0iJjStRj4ZYMMpkHmCDXVLDGl9HzXOSsZOHdsb9pTbujMcsKzAqwMeEk/zCY8/Ojn7HOFlrt/FsNbY7m3J/nYZ7h9QuXX/ADmkDi/FDehrhGgyiBHPn7mum8B7VWMPhsPh7bvfe2ozsiM4k6sMwGWB8I1mAJrJqLddCpNrfY3i6QxLHQg+3Kan4fx1AoDzmmPCJBgxPlXP+2faju71vDqVY3nCsTqotsSpggxJJ9tdNqY+GYYlc22mmkADr+AprDQ6PiwVnl+orb96BGsidhzigWARAYkTzk+Lrr+VXe6LGeu3kPzpk0wNNEHaq0XsXbQaGuWbiqQJOtsgGBuROwr5zxfDbwLpchWtzOh1VbgtsQRp8RG8b12bjvHHF65bt6Gyo1PxAsocZeXwlTqDqaAYtQlxmuEFrtsL3bL8NvMx3Px5iST5j5c2XMlLXsdGLBKapI5S7rIA1OgAGvpRnhzm4yopBZtFGupjQaDc7aUWxWAs2+7NlEt3rcv3jXAmslvhmT0GnKlfCvluI0A5WBAM+2xB31q0Jtq6IuG69x74XwAo7NeyMgUjTMDqIkBlXrIPUUpcS4SULnPcuIpiTtrtJGgp/wCz/E2xGHuu3hCkCJkfCG0G43H61KH2gx+aLajU3CSY16ZZ6Ty6jzqSm5ZCrg1DZSwGNZHRhqiurZTrorAkAnXkafLPaCyyBs7o/hzF7pQNBzZVzXQukDUkjmV5FCuWwIAMgfXr7zV7A2mcytvOV1IVQTrMSB4iPMe9VkmJBRf+TofLWPtZTnd9S3/Xt5mVmZkI8f8AKuh6ke9crE+QnYb/AF/GjDi5ZCwGRWHhzBgGWQxK5htOvh01oYTPT2FaIJxS6dhXs/jGXNblgHkkKTyGsj0504dkODWb7taKbWy1vL4IYMum0EGTOnL3pO7MZ/3q2tu2LlxpVUJiSVPORHzro3BSbeLs3LdgkqWW4bIbuQWBH+I4ytHRdNQc0CuqM4rFKMkiLi3JNCPjBJc6C7b3VCDbOsNlgwI8pkDrrRvg/Z03raXlupBGaMpaI0ObXcNIPSNdKFcfwZw+Kv22GXNdzJ52yWdSPmg9Qw5GpsH2gfD2xbtDwqC0NO7MSAAp2BzEf3GSK5FOlRaEHKWuwti+yrnM/fKTMH+FeBJyhuSHUjWdNqSmUMQxMJuOreQ6Dz/QN4ntRfyuoKjPmlg1wsJMyCbpE7xIOgXelN7pmOQ0p4y0DLCSl6uwg+KIIZDlKmVPSpE4qM2Z7evPL18p2+tUUNb7UsoKXYsZuPQTbjDs5ubTAgcgFCgeegE9aiOJeDlIysddIb0np6U4/s47LYXHWL4ulu/DQuV4KIVEXMuzDNmBmRoNqRMI4W6FaCpbK0MFBEwSGOg6ydOtHjH46Nyl8jZ2LBuYpWyKWsjvQYg5lIy843IPtThxntD+8ZlnunCmVfw8tg3ny/0NJPC7v7tjJtkvazC2SJb4iAFnKJbNqABttNOHa/Dd5g7tyyzKwTOCjFW8OpHh1giRHnXPkyNZPpl8cE4fY84XEXECIBpAAnfbr1oh37ESK0LplQGJZA2UxMQJMdNRWv7xAP16+X+/4iulMgyLFXS0BkDx1AMexrKS8fxm6l5wrP1ORQBO2vgYz6mvai81OqLLDauzkgeBrvRXE9oGfCph8iALEuFGYgfDrEg7yQdQTO9b9r+MLcYAKuYmWOUZiIGUlviPTf5xJBhhUk7R9bjlj8VFTlFWibDoXYKkliYA86tY7s7irVsXrloraJENmVt9pCklemoGsChLtlIYcjMU78P4taxNn93J7u2ygFoDFSCPD8M8t80fSlk2iPifEywyiklXuKnG7qItrLEtbDN4sxmSpkQMuqnTX1oNkYOyOpRwfhO40kfSKYO1fAhYCkOlwFoVgfEREwyxGmusnes7G8E/fsQ73s2VPE5Gksdln219qusq4qT6PnPEY150lB3btfk97Ndlxii5v3GS0pCgJBZm+IiToABHLWZ2BojxvErZvsEY5QxCmDrGhGnMHQ+dXGu2cPxDD2LY/hE+MamHYFLZBnQyRryqP9qLxftDYC1p/wCbaVNRWR2+iblwVLsl4bxt7ggIHA+/vRS/xzEAAC2QBtAn3JBOv2EUodieIKt022YC20nx6Q8ADxMRAIHnqB1rqWDeBHhgEZYEHXnr9/KivDxN5zKfZ7EX7l1S6XFAgnMHy+Y8Tbmdsvny0c8Vju6Qseo0HOTVDh4XQ/T7k1rxzF2FQNcuqlpZIad228MatHl1q+PGsapE5zc2KXFuNOUuk5Q0kAyGYESUWCQSugn4pE7zFInEcc9189xpMQNgAOQHlXQeIstlziWssUCQoDqARoZZQwbNBbrAXUDlzvHYkPcZ8oUMZjWB6CdK43FWfTfpCcVKSjvW76+gXjWJ0PLb06VWZudGsNwZ74e4pC2rSFmY9QC0AecD70GvINeXl+P6/CujC9NHmfq/F57XfudQ7F8PZuGfww03GcnUEkg5PDMAaKIB/wBaTezWFtfv3dYoMFXOMrzbedlJiCGgz7ijvCO1gXBpZzi2ltMjR8ZMauJ55jmA560pcd4n37W2Ot22gR7oJi6F+B8pAKtlkHrA2pIptyOKUtLZP2pw1u1irtuyf4akZfFm0KhtzqdSd6GBuexHTQjzBq+OEvcTvMjNA1aNY5eZEetBr9llMHbrXQrS2QdWXr+Kd4zuzBRAkkwOkHl6a+tQRVZSYkajyqSw2bSYPQ6UbAMfZjha3BiL7OV/dbecBdMzEPl8XKCvLefnf7O9qEs5kuCAzSrZM5GgXL8SkLAmddZ0oRgcabeFu2RAa5dUsB8RRVOgO3xHY+fWh1u3LrBnWNoI9RVFi5Y5N/gDycZJL8jn2946VuWrZWQFLgnZgWKxueaHSeYpY4jilVw5RWBX4GY6TsfCQRvpPnptTjxzggxdjDvnyP3bKjH4S/hYW2MeEaXNeUDeueHAuGKupDAwViCp5zXPBJelFG2/Uy/cZXs96lnuwjFGYOz5i3iAhvhCrA882tBC5n3/AEPqKeeyOGV7TWW/qzR10AP2j2oZ2xwotNZsrMIHb1zvI9SAoHoBSLJ63BjPH6VICW8UK3DzUOQVIGqxEu4LjN2z4UuMqndZlddD4TI+lUmvBrh258gBO8ADQDlA0rdbJchVBZjsBufKnvgvZq3h8I1zE2QtxiT/ABB41A9dV60mTIoIeEOQlcMxAFxrlyWK+JQZgtmG8cokxzp87Odsc10o4nMCwJMAtGq7HVvIHXYcq5vZECZM04fsvTveJ2A2oUO2nUWmAn3NCWJS7GjkcTo/CuNN3rPkzQoR3OjhZOUBZgQdZGWSACAaPviM8aiTseRB5e/61Gvq8BtqxZRkY9FBBHQjcjyqu/D1EiQFPKWEHqMwGh5ifMedIQ4qhJz5OwLxTgdu62YjX6+/51lFWw7DUg3ByZGGb0PI+u/Wa9o8UDkz527uNq3FyKnuW42qm5rmPq5x8ro3diRUuG4m6aQpgRtG3Ixvvz1qJajvYY5pWPSmgk9M8/8AUL8tS+/5GLgOFGPuBLl4WkWfAJa4dBLCRlVB/UT5QZpg43xC3w60tnDTlcEksZYsIGZto31GmwEUjcO4hctZggK5iC2xBymV13gHWNpg1DxTG3b90s59NOUDalljd/R5Smq+ze3iHL95mObNmzHfMDINPH7TiH/dro0Do3y8LAf+xpM4Pwzv71uzzdgJ6DdiPQSa6L+07DAYW2VWAlwCBsFKMI+gpvcmc6R8oWND8Uj6fSrGB41irIi1fcL/AEmGHsGBj2iqWIAA8+vQVFPJTpRMMp7YYvIqZv7jEEnUbgxERsAdKF3MXcvNmvObjjQMxJIGngEmAvkNN6qAkjfw/epbTjkC30Hz/KjYAxxftBcuW8raswChucCJnr6THOJoBk8yakxLNILCOn6NeZxtUWqPofAxj5Sb7Y0vihZ4etpGE3nAuZdQVOsydZgQeWvlQNsGCNz9PpRDEYJLvDkCgC6lz4vLUgE+9QWpjUQeY6GJIpsbpaPG8SmsjUgBetFTHy/KtsPbJPpRDiNkZcxkx+Jj9e9VrQg/raqcmQo6H2YxqNbRADmFsL5MBzHRt9Kg43wi3dBJENyYaH/XpB2+tAuzzshBGsSAPKNvnr8qaUv5p5E75my/hDeoArJgYif8CfNow3jMATI13j0A96kXgrGCxVlP8w/WlFOI3DbuHLmGbroDESy/MfOo7F3WTp5j8YrcmY24lYsjDWkRSHDtLEhiQVE+IdCFgR99Qtm5kZWYZgpBJ/qAOoPnv+dEOOsylSCCI/8AYjMR5SsbAbEQOYtbxPkeoHy516mGD8pHJkl6w/w/tXbuYc4S6pAdpRp8KNykjXKZIPSTUV3BW7M96LbT1vlGHlAV5+VHeIqoEnWdh1J6TsPYxQdOAtdJuhT4WWQqzozFSxmSY3JPQ+3kSp7/APWv9Har6JsDdt5w9llUINRL3C07EnIsewov2i4T+/2FuWQDetiQJAzKfiWdpkSPTzqxxLs4bVuVgjnGhFBsDxwYS66FsuYI4YyRrbBjfSdDM1Jq/VHtfkrF16ZdMSbiFSQwIIMEEQQRuCORqMtRztbxW3ibwuoIYqFcAQpj4WXnMHKdB8IjfQIBXVFtog1TC/ZtkLMtwwoKsQJzOBIylp8KA7wJObcaQc7b9ou+myDIkEsDtzyEa6bbHkN6TFtmdN61+JtZ3jQml8u5cmNz9NI8xaRGmsamrHZzi13D31vWnKusgGA2hUg6MCNvKsxgJCjU8gNT7D/Sp+F8HdiIEEKzNOkRsPUiBRlJLsEU30Ny/tM4go/xLR8zat/gBW3/APW+IDfuGHnbYf8AzcFJAPTT0/Kobmx+vKtbAdCH7XMVucPhmPUd6p9/4hrK5sjVlHkzUGrlxI3/AF771VYA1pcaTA1qlilgggeoqfE9iX6tKf8AlBfjX8l+2mnp9qsrhS/w/ahWHIO3ypg4PYDFc3w69I5TodOf051kqObxPjFlxqCjX5LvCOBKSGcZlHKYHntVXtKyfvBCqFCqEhdtJI+hHvNNmEw6DwqNOZgCeg06UpdrsN3eIOkF0Dx5FnRfmqKY86azzwl+zTDZ8dmjS3bZp8zCD/6Pyp77c4MXMIysSJYQR/UJifLelj9kNmBiLhMTkQe2Zm+609ccUXMPdRtQV08mkZW6gAxSSGXZwfGJ4yOmlV2PIe5q5xK1lY/ryP1qk2gpkY3sksY2UdavLPp7GPnAqVMGEFs83th/mTH0ArLqc4M/r3PzrWZlfiGJ1AJJIH69K8wVi7c/wbNx+rKjPHyBA96LY7s4MyAM5ZiA2gA5A5RvprqT7V2Ls/wy1h7KpbUAAep9ak5xTOzH4jNGHGLr/YhcM4WwwWRoDgs7jMCVObwqYmGywcp1g8q07N4XD3LrLeTNpoczDb0Ipk7VPmN0LMhQfD6x+NAsLw18M7NcgMqgjXmRJHtt69aST02iKe6ZZ7W8BsHCuLNtUfwlTJ5OCQZPMSKUOD9mb964lqAub+ec0LuTA/05UbucSe6GLen5fajXYLV7rdABrvqZ/CtCUugzjGrBXG+z4wbWrdtmPeKdWj/EU+WwIYCNfeoeHXSXGcQW0DIWXL001G4jUjzon+025PciYIDMDz1K7HltWvYyz34724xjNEDSSIMty10235mq80uyXFtIuYlbKhnxBUJk1kTr0UbyY2GulJFq6CNCdDz3jqfanzt5gVNpFRRo4Mj+1hqa51jbLWlOYET4R0M7x10B+dFTUgODiEhw2/iMNevpbY2wzNMgfCA2WJ1gQIE0Bw7KQSDrHwka606dmuJJawIBgli5K8yCSv2FLQOFtAMy4gxpH8MTpzbp5xNd/hvHJemXtohm8O6TXuO4wuW2guhGffMpkZP5T0OkUZ7JwReafCxCgxpoDP8A9UmcRu3GuiyoyjwqqzooAAAJ6AbnyNPvC7AtWktAzlEE7TzY/Oa8qqk5e2zslK4qKBXHr5BA66AfifeBSD+0O0q4+6qABQLYAGw/gpTxxF/4gPMuIH/dpSt+03AkYlbwPhuKBy3Uefl9qPhvc2d9CcLZifrXi31H8wqRoI6+etQLZluem8ch1+ddnRzFpHBOn5fesYeIyWHsNfc717ZsEHYGOv5j/WmTB8JtsgY+NiobKxKZZJEacxE+hFCclFWwwi5OkBuHXAHDHXL4hzggggjzo3wfDM3e3dQiqNWB8RZgoy+Q1J9K1TggYoLUnM8EzAAABIg67ka6nypv7V8RPcJahdDoY1gA+Gekma5sjUlZaFxfE5TdtlTDb/rf2qNx4T6cqL38KWaATJPL7TRNOx57rN33jyyUKcok+KenlT+ZEXy5CYlZUqWiBLKR6gispxQvwjgdy8Ay5VQn4jz6kAamrnaDs0tnustwuxknSBIiIGvU86Yrl7uQA25E+hJkz6VSx7G4gM7NpO/+35GuXzZN37HSscaEfEYUofECPPlR/s0AUdi7eAKVGoBzNkJnnEcvKj/BrGe7bYfyeIk+Q0+sVS4pfuHEXzdcNmyqInRV8SrExOxnzaIBiq87iScalQT4DY7y9bVrjnWSAxAgCY9NKFftLA/fIHK2g+WYx9aJ9jn/AOYn/KZ9Ij7kUv8Aba8LmMu5Duyp7hFQj0zCtjBk70OX7M8NkwjMf+pdZh6AKn3VqbvCyuDOqkafX6T86H4HDLatJaG1tQg84ET77165A5/r3osmI/a3gBTC96xYXbbnMpG6tkGh3MeE9ILUg3K6r2tu/wDLXMzZzoBIWQCQvIDYVzLC2c91U18TBdNDqY3Og9aaIRj4woAskclyx5CI+5rThttWuCdYBPloKtdsMNkj+nNI9xOX5ihPAbpF0SJkMPcqRrSRvgO6chos3GzZ0XM6KxVepIy6eYnMPMCn7gl5jhLOf/E7pC/92UZvrNJvZeC7/wCUR8z/AKUU4hirikKh0JHrH5VFr0lU/ULvbXEXQwyOySTOVipIBAAkEaaVPjsaXsoeYtqp9v8AerjcP7+41vEZoU5kZYXKoMFCY8QaVMnXw76mt+0t2zbRUMKYkaEiBoASNp5T0qlemiS3IXQpVAdg23tTd2JtZbbOf5zA9Bz+ZPyobxW0LtnDG1sygL5zAn503YS0ttFQbKAB+f40IrYZv0in+0zC/wAO1cBkBih25jMP/k1Y7E2MuDBWPESTz1Jj/wCMtWO3hX9zuSRMqV9Qw/Caj7EXwMNbtjXTPP8AcSSPY6Vp9Bg9FftSGS0mYkgv+Gk/WkztfeJTDt1ziP8AxIP3rpXa+2GwpMaqyn65fsxrmnF8DcxN+zZQaRGbkuY+In0Amhj7DN6Lq4VLWHt+Im8yhiOShhmAHnqNazhfDLOKPcXS6ufEGWNuamZ1jXblvXmJtd5iHW2J8WRfRRlB9IE0T4Ngr1m7mKIfRiW2I08PnTJbsVvVBIHvMTaaRHi8R1eM7lk0HqNdg3Omq+ZUxvSPgeHuuIQm2QEJOcx4tDl5zm110606cMyuWUkhssgCNQcwJE6GI2GutNJNqkInTVgPhdg3L8n4bWvq3Ifc+woj2i4YMRh3t6ZolCeTjVT+B8iay3hTYlZBkkztOvMctIqLG8S7sBmkgmPffeliuCDJ85HI8LYe4YRWY9FBY+8Ud4ZwW4l0C6mU81MbGIB5ciY8zTXgeOW0ZpkA7RVXE3y94tzIERvoQdfYH5mi8rkqoZY1HdnuO7HJdQvh2KsP5G+EnoDuv1FAcEmUGY3iBt4QFn3iZ5zThh8QxuKc0gEHfp5Uqtw9rUWhq2Yqvn4oU/KKnzco0ylJS0HOyuEJGc6KCY13YxOnQfrat+1i6J5Zj9qLYBVtW1tj+Ub9TuT85pW7TcctNc7rUQwRnA0XxQ+m5I/CnadUiUX6rJeynBy7i+2g1yg7k6CR6A/+w8qZ8dwcZLjLqxRgvrlIFGMJcBwi2dSyWVuLtoIlUBkyYieQnc1VwmJzID50mRU1Q8JNpnL8RcVVXMoYnWT8o+lZUOJs3LmLvWbYDd21yJ5L3h0/9qyn4A5FriN8s5nlV24AtpdpYA+m5H0IrbG8Jud4PCYdcwPKOcnYe9V8QsWxHI5fkANOoqTWhk9ljg90rMVW7QYhmZZg5VjQefOp8CcqbanU/hQ69h7j3cwcFC22XTKNDlaZnaQQN9JqiWibkuVsN9nLfdrmPxN9ByH40F4jwFlvhnvouIL953JUkeJ8yeISJYQQCBvrRoZuhqO7aLlCwLd38GYk5NZ8M/Dr0qkXQj27GtsQKrXbimqFm6elS5z0oAB3GUHdXNJ8BPuBI+tc4BIJ8q6ZxfObNzKuZipEe0GPOJrmA3pohGnimPN7D2Cd/FPqsL/rVPhsrcGm0/Y1LixksW7Rturo5liPCcwLQp2MQOuxNeYTW4oHP8qz6Muxh4RxFbdzusjSwnPBI/t0EDadfKjt+/mynoKEW2K6RtV6zJWen+9SmtFIu2RKn8R7g1LkTtyULodxttMTVHtCLRQsyzc8MaA+ANLCTtvy9+VWixqpjLTOI002M6g9RVIvi00Jp3YJstcU4bJecRAy65QcywMoIEGSZ569a6amKEb1zleDvKnvII5iZI3gmRPypiw18qoWdhGlNKSYC12pw7Yi2EVwomSCJDbQD6ETVfs7hTZVUYgkTBAjTNmjUnmTzqQ3p51Wu8Q7t7cjRmiZ203216frWctoaHYZ7W3P+Xjqwn28X4UpcIZpN5Qcqzr1kQBG+gOb2pp7eZVwq9XbII6sjAenOlbspiWt2XtkSWMhTrsFg7jY+fSIpYaV1ZScW4umWuzWCYB3fLmJgAGdJ1meZ0P6NGHuN5H11rS9xLJbi1aNwmJUhLIHoRO3lz9TWoObWCPw+VMv7/f7fZzxcn/kjBd11AHpI/P8K9wpy3S5LqIBVkIJDAgrKsQIOo0adprzJXuX9A0Rjz/id65dbvLORAIVpWW6lgrGPaai41iLd20LJYJcS5MsRBGWDGvJs8+o6QLmGfKZOwlvcAnXqNNfegmJwzZ1G6lpzFRJknNrEnSTpTL7MWuH8ItKAwPecwx0HqB09a8xvguLA5E/hRCRy09PyMfjVpOCi+mbM6nUA5JHoRII15ifSkcbVIKdO2CuDo126ttPiY79OZJjWB5VZ4hwx7V7OwBC6Ag8yNzpppP16VJg7L4O6rJF0ggNErlBPiMRJgawAau9pO0lh7hshbxYrPeqji2H0hIyyynmeUD2EYV2NKd9Aq5dmhXEuF2LjF1tujnUqtwMjNHxeIZkJO8Zh5dbgmsy0whe4JxK6ltM4lx/CMEmVObu9YB23/tHWifB0PiQxmXQgGRPPWgwjuCJAIuhifLLlX/209WHWjXZJUS62aScohSYB1M6A/T19hKPJUNGVMSuzoIxWNfabpWT/e5I+1ZTB22wiYdj3a5Dcc3MukeKSxkE6z+tq8osXsO8ZsG2gLaKqhR/MYACyZG/3pbt8LW9ZtxmBE5tspYnQeWkDpRvj3a7CXbVxUuEvlgDKwk8okdaq8E7RYO1bCutwFjJARnjbUkDrrpXhYv+TjwNqLu+mn1R0Nx5CyG5FD5iYPnVENdBhLRKg7llmNxzorxK9ba8/dBzbLSpKkb684Igkjao1tnoT7a/6/evci7SZztE9m8SBsKlyn/aorSnca1aUsNxHrRMbISN6kmsk1hBrANRmJAG5MCud47Ak4x7UQe8IPQDMSX/ALcnj9K6JbuFGVjrlIMczrsPOkm1hizC0wIZv4JxGYtcPg7srBeMmWVgAEL11zNEwU7WWSLeuhW5r5aMPvQzs5aa5dJEZUXn1O23kCfKBRntsz3bgULK3XZ42JObRfP4thuap9nLNxDcFp0WcsymcAgtAM6Cdd6zVxoDutB1rMydpq9wm8pLWP5ipdp2icpg8tCvLmfKqeVx0/7Rp8pMCojjyhnIzEaCMo/1jypJRtUZuVaLGJw5ViII9RBquwqS1jrtye811keBUjy0Jmtgn6mjVGV1siArcNXrWvWojbPWsElF3yqDHYgZGDBAAJls8iOSZARmP+YAeYrR5qreUmQedEZOnZriuLYi+vdXysAhkQKB4htEyw0kRPM71nCbeRmYjcQABA3mTJOvL5+wVsDdZ5bINd82w/y86P2g3Myep3PnQWtB5OqsId6TyqRHNU0c+VWEc86wpcVzUgqC21TKaxiQ6giNCCD6EQR8qp4VbgMOgAUaENIbSNBuOtWmJ6GqzX3G4isYluLRXs/xe4bQt2u6JRfEoOcljqWnYAmQBOo+gYX+YgneDsfI+VU+D3+4uXG7tlVgMqpD66z8TJlG2xPtzaLoBbvXHDmZmTPqTOx5VpcfN8W3lr9Dp9a0vcdvXnCtYVLaiM5K96TqZaCRGsZRoIBmpAs86UJA+EEEgif/ABnyqNrDJuseoq53RrACNiR+ufWsawe9wwQRIIg+YIgitMPxL91UvJUDfUuxkiAJ3MxEkAe0EkVB3APp4ftp9Kgfh1p5DAkdD+Y/KsYXr3GL2JuO13NlnwgyY9GIGbzMD2rKk4lhVtOBbEKROhkEzWUQjLiOHBhpofp70PNgqYPKi1+6ZidKr5R0pQFNbVWbdnyNTKoqzbrGI7I9fOPx61atAn4ljTeTBrwCpF5edEB4+D5gj0qBkjSrmGYyy8lMCt7yD51jAe+v0oPfsQ+bn1gTHSYo3cO9VLw0NYwH45jmWxlthu+JIzgarbKw6q0yCxgHTaROtCezlpluBwxtgSCsaspGqdCug38juNGK6dKyzqNaazF5bo6GvSQeR+lV7DGrSUoaN1Qf0n6VILQ/pNYgqygrAKxtL+v960eyKtsoqO4KJijcsCqpww50UJ0jT5CeXPeq9wVjA08Pt75da3S0o2FWyK1YVjEY8h9K3VvKpAoipMgoGPUPvUyNG9RBB0rMtYxYGIHrW374P6TVYCvaJiQ4vov1rBiCeQ+X51qBW4oGI2SenyFerh+lScxUprBIjaNa5KtL+FeTWMVTaofxcsiArE5hodjGse9GytCO0o/g+4rIwGxXae4TDWLenIr+VeUIzTvWUwbXwf/Z"/>
          <p:cNvSpPr>
            <a:spLocks noChangeAspect="1" noChangeArrowheads="1"/>
          </p:cNvSpPr>
          <p:nvPr/>
        </p:nvSpPr>
        <p:spPr bwMode="auto">
          <a:xfrm>
            <a:off x="141432" y="388216"/>
            <a:ext cx="277091" cy="2770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3127" tIns="41564" rIns="83127" bIns="41564" numCol="1" anchor="t" anchorCtr="0" compatLnSpc="1">
            <a:prstTxWarp prst="textNoShape">
              <a:avLst/>
            </a:prstTxWarp>
          </a:bodyPr>
          <a:lstStyle/>
          <a:p>
            <a:endParaRPr lang="en-US" sz="1636"/>
          </a:p>
        </p:txBody>
      </p:sp>
      <p:sp>
        <p:nvSpPr>
          <p:cNvPr id="2" name="Title 1"/>
          <p:cNvSpPr>
            <a:spLocks noGrp="1"/>
          </p:cNvSpPr>
          <p:nvPr>
            <p:ph type="title"/>
          </p:nvPr>
        </p:nvSpPr>
        <p:spPr>
          <a:xfrm>
            <a:off x="385478" y="275823"/>
            <a:ext cx="6289642" cy="927374"/>
          </a:xfrm>
        </p:spPr>
        <p:txBody>
          <a:bodyPr>
            <a:noAutofit/>
          </a:bodyPr>
          <a:lstStyle/>
          <a:p>
            <a:r>
              <a:rPr lang="en-US"/>
              <a:t>如何使用数据来制作一个更强大的故事</a:t>
            </a:r>
          </a:p>
        </p:txBody>
      </p:sp>
      <p:sp>
        <p:nvSpPr>
          <p:cNvPr id="8" name="Content Placeholder 5"/>
          <p:cNvSpPr>
            <a:spLocks noGrp="1"/>
          </p:cNvSpPr>
          <p:nvPr>
            <p:ph idx="1"/>
          </p:nvPr>
        </p:nvSpPr>
        <p:spPr>
          <a:xfrm>
            <a:off x="411161" y="1775376"/>
            <a:ext cx="8229600" cy="4946041"/>
          </a:xfrm>
        </p:spPr>
        <p:txBody>
          <a:bodyPr>
            <a:normAutofit fontScale="70000" lnSpcReduction="20000"/>
          </a:bodyPr>
          <a:lstStyle/>
          <a:p>
            <a:pPr>
              <a:lnSpc>
                <a:spcPct val="120000"/>
              </a:lnSpc>
            </a:pPr>
            <a:r>
              <a:rPr lang="en-US">
                <a:latin typeface="Ubuntu" panose="020B0504030602030204" pitchFamily="34" charset="0"/>
              </a:rPr>
              <a:t>特奥会已经培训了4000名像我一样的运动员，使他们成为健康的自我代言人。我们与政府官员会面，为医疗保健学生提供建议，并向媒体讲述我们的健康需求。 </a:t>
            </a:r>
            <a:endParaRPr lang="en-US" b="1" i="1">
              <a:latin typeface="Ubuntu" panose="020B0504030602030204" pitchFamily="34" charset="0"/>
            </a:endParaRPr>
          </a:p>
          <a:p>
            <a:pPr marL="0" indent="0">
              <a:lnSpc>
                <a:spcPct val="120000"/>
              </a:lnSpc>
              <a:buNone/>
            </a:pPr>
            <a:endParaRPr lang="en-US" b="1" i="1">
              <a:latin typeface="Ubuntu" panose="020B0504030602030204" pitchFamily="34" charset="0"/>
            </a:endParaRPr>
          </a:p>
          <a:p>
            <a:pPr marL="0" indent="0">
              <a:lnSpc>
                <a:spcPct val="120000"/>
              </a:lnSpc>
              <a:buNone/>
            </a:pPr>
            <a:r>
              <a:rPr lang="en-US" b="1" i="1">
                <a:latin typeface="Ubuntu" panose="020B0504030602030204" pitchFamily="34" charset="0"/>
              </a:rPr>
              <a:t>特奥会正在教育下一代的卫生保健专业人员。</a:t>
            </a:r>
            <a:endParaRPr lang="en-US" i="1">
              <a:latin typeface="Ubuntu" panose="020B0504030602030204" pitchFamily="34" charset="0"/>
            </a:endParaRPr>
          </a:p>
          <a:p>
            <a:pPr>
              <a:lnSpc>
                <a:spcPct val="120000"/>
              </a:lnSpc>
            </a:pPr>
            <a:endParaRPr lang="en-US">
              <a:latin typeface="Ubuntu" panose="020B0504030602030204" pitchFamily="34" charset="0"/>
            </a:endParaRPr>
          </a:p>
          <a:p>
            <a:pPr>
              <a:lnSpc>
                <a:spcPct val="120000"/>
              </a:lnSpc>
            </a:pPr>
            <a:r>
              <a:rPr lang="en-US">
                <a:latin typeface="Ubuntu" panose="020B0504030602030204" pitchFamily="34" charset="0"/>
              </a:rPr>
              <a:t>60个国家的30多万名卫生保健人员和学生接受了培训，现在有130所卫生专业学校开设了包容性卫生课程，对学生进行智障培训。 </a:t>
            </a:r>
          </a:p>
          <a:p>
            <a:pPr>
              <a:lnSpc>
                <a:spcPct val="120000"/>
              </a:lnSpc>
            </a:pPr>
            <a:endParaRPr lang="en-US">
              <a:latin typeface="Ubuntu" panose="020B0504030602030204" pitchFamily="34" charset="0"/>
            </a:endParaRPr>
          </a:p>
          <a:p>
            <a:pPr>
              <a:lnSpc>
                <a:spcPct val="120000"/>
              </a:lnSpc>
            </a:pPr>
            <a:r>
              <a:rPr lang="en-US">
                <a:latin typeface="Ubuntu" panose="020B0504030602030204" pitchFamily="34" charset="0"/>
              </a:rPr>
              <a:t>自1997年以来，特奥会已经为运动员提供了超过200万次的免费健康检查。那些至少接受两次筛查的人显示出健康状况的改善。 </a:t>
            </a:r>
          </a:p>
          <a:p>
            <a:pPr marL="0" indent="0">
              <a:buNone/>
            </a:pPr>
            <a:endParaRPr lang="en-US"/>
          </a:p>
          <a:p>
            <a:endParaRPr lang="en-US" sz="2182"/>
          </a:p>
          <a:p>
            <a:endParaRPr lang="en-US" sz="2182"/>
          </a:p>
        </p:txBody>
      </p:sp>
    </p:spTree>
    <p:extLst>
      <p:ext uri="{BB962C8B-B14F-4D97-AF65-F5344CB8AC3E}">
        <p14:creationId xmlns:p14="http://schemas.microsoft.com/office/powerpoint/2010/main" val="29534563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09EDB-D730-ADDA-0D43-23868A8EB87D}"/>
              </a:ext>
            </a:extLst>
          </p:cNvPr>
          <p:cNvSpPr>
            <a:spLocks noGrp="1"/>
          </p:cNvSpPr>
          <p:nvPr>
            <p:ph type="title"/>
          </p:nvPr>
        </p:nvSpPr>
        <p:spPr/>
        <p:txBody>
          <a:bodyPr>
            <a:normAutofit fontScale="90000"/>
          </a:bodyPr>
          <a:lstStyle/>
          <a:p>
            <a:r>
              <a:rPr lang="en-US"/>
              <a:t>面试期望</a:t>
            </a:r>
          </a:p>
        </p:txBody>
      </p:sp>
      <p:sp>
        <p:nvSpPr>
          <p:cNvPr id="3" name="Content Placeholder 2">
            <a:extLst>
              <a:ext uri="{FF2B5EF4-FFF2-40B4-BE49-F238E27FC236}">
                <a16:creationId xmlns:a16="http://schemas.microsoft.com/office/drawing/2014/main" id="{D9D8BCD3-1841-4273-934A-FDDE6EE562E7}"/>
              </a:ext>
            </a:extLst>
          </p:cNvPr>
          <p:cNvSpPr>
            <a:spLocks noGrp="1"/>
          </p:cNvSpPr>
          <p:nvPr>
            <p:ph idx="1"/>
          </p:nvPr>
        </p:nvSpPr>
        <p:spPr/>
        <p:txBody>
          <a:bodyPr/>
          <a:lstStyle/>
          <a:p>
            <a:r>
              <a:rPr lang="en-US">
                <a:latin typeface="Ubuntu" panose="020B0504030602030204" pitchFamily="34" charset="0"/>
              </a:rPr>
              <a:t>开放式问题</a:t>
            </a:r>
          </a:p>
          <a:p>
            <a:pPr lvl="1"/>
            <a:r>
              <a:rPr lang="en-US">
                <a:latin typeface="Ubuntu" panose="020B0504030602030204" pitchFamily="34" charset="0"/>
              </a:rPr>
              <a:t>这里有什么新闻？我们今天为什么要谈？</a:t>
            </a:r>
          </a:p>
          <a:p>
            <a:r>
              <a:rPr lang="en-US">
                <a:latin typeface="Ubuntu" panose="020B0504030602030204" pitchFamily="34" charset="0"/>
              </a:rPr>
              <a:t>不要害羞 </a:t>
            </a:r>
          </a:p>
          <a:p>
            <a:pPr lvl="1"/>
            <a:r>
              <a:rPr lang="en-US">
                <a:latin typeface="Ubuntu" panose="020B0504030602030204" pitchFamily="34" charset="0"/>
              </a:rPr>
              <a:t>发起对话。采取控制措施。 </a:t>
            </a:r>
          </a:p>
          <a:p>
            <a:r>
              <a:rPr lang="en-US">
                <a:latin typeface="Ubuntu" panose="020B0504030602030204" pitchFamily="34" charset="0"/>
              </a:rPr>
              <a:t>你不需要回答一个问题</a:t>
            </a:r>
          </a:p>
          <a:p>
            <a:pPr lvl="1"/>
            <a:r>
              <a:rPr lang="en-US">
                <a:latin typeface="Ubuntu" panose="020B0504030602030204" pitchFamily="34" charset="0"/>
              </a:rPr>
              <a:t>拒绝简单地对所问的问题作出回应。 </a:t>
            </a:r>
          </a:p>
          <a:p>
            <a:r>
              <a:rPr lang="en-US">
                <a:latin typeface="Ubuntu" panose="020B0504030602030204" pitchFamily="34" charset="0"/>
              </a:rPr>
              <a:t>玩得开心! </a:t>
            </a:r>
          </a:p>
          <a:p>
            <a:pPr lvl="1"/>
            <a:r>
              <a:rPr lang="en-US">
                <a:latin typeface="Ubuntu" panose="020B0504030602030204" pitchFamily="34" charset="0"/>
              </a:rPr>
              <a:t>用你的话讲述你的故事。 </a:t>
            </a:r>
          </a:p>
          <a:p>
            <a:endParaRPr lang="en-US"/>
          </a:p>
        </p:txBody>
      </p:sp>
    </p:spTree>
    <p:extLst>
      <p:ext uri="{BB962C8B-B14F-4D97-AF65-F5344CB8AC3E}">
        <p14:creationId xmlns:p14="http://schemas.microsoft.com/office/powerpoint/2010/main" val="3128396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2DB34-7E10-E228-1D13-908DACD89113}"/>
              </a:ext>
            </a:extLst>
          </p:cNvPr>
          <p:cNvSpPr>
            <a:spLocks noGrp="1"/>
          </p:cNvSpPr>
          <p:nvPr>
            <p:ph type="title"/>
          </p:nvPr>
        </p:nvSpPr>
        <p:spPr/>
        <p:txBody>
          <a:bodyPr>
            <a:normAutofit fontScale="90000"/>
          </a:bodyPr>
          <a:lstStyle/>
          <a:p>
            <a:r>
              <a:rPr lang="en-US"/>
              <a:t>4个准备问题</a:t>
            </a:r>
          </a:p>
        </p:txBody>
      </p:sp>
      <p:sp>
        <p:nvSpPr>
          <p:cNvPr id="3" name="Content Placeholder 2">
            <a:extLst>
              <a:ext uri="{FF2B5EF4-FFF2-40B4-BE49-F238E27FC236}">
                <a16:creationId xmlns:a16="http://schemas.microsoft.com/office/drawing/2014/main" id="{1A75145E-8C20-6C30-A4D3-CF114200AC51}"/>
              </a:ext>
            </a:extLst>
          </p:cNvPr>
          <p:cNvSpPr>
            <a:spLocks noGrp="1"/>
          </p:cNvSpPr>
          <p:nvPr>
            <p:ph idx="1"/>
          </p:nvPr>
        </p:nvSpPr>
        <p:spPr/>
        <p:txBody>
          <a:bodyPr/>
          <a:lstStyle/>
          <a:p>
            <a:pPr marL="514350" indent="-514350">
              <a:lnSpc>
                <a:spcPct val="200000"/>
              </a:lnSpc>
              <a:buAutoNum type="arabicPeriod"/>
            </a:pPr>
            <a:r>
              <a:rPr lang="en-US" b="1"/>
              <a:t>我在和谁说话？ </a:t>
            </a:r>
          </a:p>
          <a:p>
            <a:pPr marL="514350" indent="-514350">
              <a:lnSpc>
                <a:spcPct val="200000"/>
              </a:lnSpc>
              <a:buAutoNum type="arabicPeriod"/>
            </a:pPr>
            <a:r>
              <a:rPr lang="en-US" b="1"/>
              <a:t>我为什么要这样做？ </a:t>
            </a:r>
          </a:p>
          <a:p>
            <a:pPr marL="514350" indent="-514350">
              <a:lnSpc>
                <a:spcPct val="200000"/>
              </a:lnSpc>
              <a:buAutoNum type="arabicPeriod"/>
            </a:pPr>
            <a:r>
              <a:rPr lang="en-US" b="1"/>
              <a:t>我的故事是什么？</a:t>
            </a:r>
          </a:p>
          <a:p>
            <a:pPr marL="514350" indent="-514350">
              <a:lnSpc>
                <a:spcPct val="200000"/>
              </a:lnSpc>
              <a:buAutoNum type="arabicPeriod"/>
            </a:pPr>
            <a:r>
              <a:rPr lang="en-US" b="1"/>
              <a:t>我应该提出哪3-5点？ </a:t>
            </a:r>
          </a:p>
        </p:txBody>
      </p:sp>
    </p:spTree>
    <p:extLst>
      <p:ext uri="{BB962C8B-B14F-4D97-AF65-F5344CB8AC3E}">
        <p14:creationId xmlns:p14="http://schemas.microsoft.com/office/powerpoint/2010/main" val="25910697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4327C-D0AE-D744-8BEC-A631CFB7CE47}"/>
              </a:ext>
            </a:extLst>
          </p:cNvPr>
          <p:cNvSpPr>
            <a:spLocks noGrp="1"/>
          </p:cNvSpPr>
          <p:nvPr>
            <p:ph type="title"/>
          </p:nvPr>
        </p:nvSpPr>
        <p:spPr/>
        <p:txBody>
          <a:bodyPr>
            <a:normAutofit fontScale="90000"/>
          </a:bodyPr>
          <a:lstStyle/>
          <a:p>
            <a:r>
              <a:rPr lang="en-US"/>
              <a:t>控制面试</a:t>
            </a:r>
          </a:p>
        </p:txBody>
      </p:sp>
      <p:sp>
        <p:nvSpPr>
          <p:cNvPr id="3" name="Content Placeholder 2">
            <a:extLst>
              <a:ext uri="{FF2B5EF4-FFF2-40B4-BE49-F238E27FC236}">
                <a16:creationId xmlns:a16="http://schemas.microsoft.com/office/drawing/2014/main" id="{FC02C397-81A8-6B46-F00C-0BD94CE82C14}"/>
              </a:ext>
            </a:extLst>
          </p:cNvPr>
          <p:cNvSpPr>
            <a:spLocks noGrp="1"/>
          </p:cNvSpPr>
          <p:nvPr>
            <p:ph idx="1"/>
          </p:nvPr>
        </p:nvSpPr>
        <p:spPr/>
        <p:txBody>
          <a:bodyPr>
            <a:normAutofit/>
          </a:bodyPr>
          <a:lstStyle/>
          <a:p>
            <a:pPr marL="0" indent="0" algn="ctr">
              <a:buNone/>
            </a:pPr>
            <a:endParaRPr lang="en-US" sz="4800" b="1"/>
          </a:p>
          <a:p>
            <a:pPr marL="0" indent="0" algn="ctr">
              <a:buNone/>
            </a:pPr>
            <a:r>
              <a:rPr lang="en-US" sz="4800" b="1"/>
              <a:t>"有人对我的答案有疑问吗？"</a:t>
            </a:r>
          </a:p>
          <a:p>
            <a:pPr marL="0" indent="0" algn="ctr">
              <a:buNone/>
            </a:pPr>
            <a:endParaRPr lang="en-US" sz="4800" b="1"/>
          </a:p>
          <a:p>
            <a:pPr marL="0" indent="0" algn="ctr">
              <a:buNone/>
            </a:pPr>
            <a:r>
              <a:rPr lang="en-US" sz="2400" b="1" i="1"/>
              <a:t>亨利-基辛格</a:t>
            </a:r>
          </a:p>
        </p:txBody>
      </p:sp>
    </p:spTree>
    <p:extLst>
      <p:ext uri="{BB962C8B-B14F-4D97-AF65-F5344CB8AC3E}">
        <p14:creationId xmlns:p14="http://schemas.microsoft.com/office/powerpoint/2010/main" val="11374753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17356-A4A9-DFD0-43B3-5B79B650B86B}"/>
              </a:ext>
            </a:extLst>
          </p:cNvPr>
          <p:cNvSpPr>
            <a:spLocks noGrp="1"/>
          </p:cNvSpPr>
          <p:nvPr>
            <p:ph type="title"/>
          </p:nvPr>
        </p:nvSpPr>
        <p:spPr/>
        <p:txBody>
          <a:bodyPr>
            <a:normAutofit fontScale="90000"/>
          </a:bodyPr>
          <a:lstStyle/>
          <a:p>
            <a:r>
              <a:rPr lang="en-US"/>
              <a:t>重新思考问答</a:t>
            </a:r>
          </a:p>
        </p:txBody>
      </p:sp>
      <p:sp>
        <p:nvSpPr>
          <p:cNvPr id="3" name="Content Placeholder 2">
            <a:extLst>
              <a:ext uri="{FF2B5EF4-FFF2-40B4-BE49-F238E27FC236}">
                <a16:creationId xmlns:a16="http://schemas.microsoft.com/office/drawing/2014/main" id="{09F752B4-523C-A9FB-5F31-5C7C6C78A35B}"/>
              </a:ext>
            </a:extLst>
          </p:cNvPr>
          <p:cNvSpPr>
            <a:spLocks noGrp="1"/>
          </p:cNvSpPr>
          <p:nvPr>
            <p:ph idx="1"/>
          </p:nvPr>
        </p:nvSpPr>
        <p:spPr>
          <a:xfrm>
            <a:off x="628650" y="1825625"/>
            <a:ext cx="4017278" cy="4351338"/>
          </a:xfrm>
        </p:spPr>
        <p:txBody>
          <a:bodyPr/>
          <a:lstStyle/>
          <a:p>
            <a:pPr>
              <a:lnSpc>
                <a:spcPct val="200000"/>
              </a:lnSpc>
            </a:pPr>
            <a:r>
              <a:rPr lang="en-US">
                <a:latin typeface="Ubuntu" panose="020B0504030602030204" pitchFamily="34" charset="0"/>
              </a:rPr>
              <a:t>通常情况下，这是一个来回...</a:t>
            </a:r>
          </a:p>
          <a:p>
            <a:pPr lvl="1">
              <a:lnSpc>
                <a:spcPct val="200000"/>
              </a:lnSpc>
            </a:pPr>
            <a:r>
              <a:rPr lang="en-US">
                <a:latin typeface="Ubuntu" panose="020B0504030602030204" pitchFamily="34" charset="0"/>
              </a:rPr>
              <a:t>Q/A, Q/A, Q/A...</a:t>
            </a:r>
          </a:p>
          <a:p>
            <a:pPr>
              <a:lnSpc>
                <a:spcPct val="200000"/>
              </a:lnSpc>
            </a:pPr>
            <a:r>
              <a:rPr lang="en-US">
                <a:latin typeface="Ubuntu" panose="020B0504030602030204" pitchFamily="34" charset="0"/>
              </a:rPr>
              <a:t>而不是</a:t>
            </a:r>
          </a:p>
          <a:p>
            <a:pPr lvl="1">
              <a:lnSpc>
                <a:spcPct val="200000"/>
              </a:lnSpc>
            </a:pPr>
            <a:r>
              <a:rPr lang="en-US">
                <a:latin typeface="Ubuntu" panose="020B0504030602030204" pitchFamily="34" charset="0"/>
              </a:rPr>
              <a:t>问：信息</a:t>
            </a:r>
          </a:p>
        </p:txBody>
      </p:sp>
      <p:sp>
        <p:nvSpPr>
          <p:cNvPr id="4" name="Arrow: Right 3">
            <a:extLst>
              <a:ext uri="{FF2B5EF4-FFF2-40B4-BE49-F238E27FC236}">
                <a16:creationId xmlns:a16="http://schemas.microsoft.com/office/drawing/2014/main" id="{861B9328-79D5-C510-F425-0A91704928FC}"/>
              </a:ext>
            </a:extLst>
          </p:cNvPr>
          <p:cNvSpPr/>
          <p:nvPr/>
        </p:nvSpPr>
        <p:spPr>
          <a:xfrm>
            <a:off x="1790795" y="5722782"/>
            <a:ext cx="491837" cy="29434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99C79AD-85C2-34B9-7109-8448E6BB1FA1}"/>
              </a:ext>
            </a:extLst>
          </p:cNvPr>
          <p:cNvPicPr>
            <a:picLocks noChangeAspect="1"/>
          </p:cNvPicPr>
          <p:nvPr/>
        </p:nvPicPr>
        <p:blipFill>
          <a:blip r:embed="rId2"/>
          <a:stretch>
            <a:fillRect/>
          </a:stretch>
        </p:blipFill>
        <p:spPr>
          <a:xfrm>
            <a:off x="5284555" y="2107779"/>
            <a:ext cx="3588327" cy="4003473"/>
          </a:xfrm>
          <a:prstGeom prst="rect">
            <a:avLst/>
          </a:prstGeom>
        </p:spPr>
      </p:pic>
    </p:spTree>
    <p:extLst>
      <p:ext uri="{BB962C8B-B14F-4D97-AF65-F5344CB8AC3E}">
        <p14:creationId xmlns:p14="http://schemas.microsoft.com/office/powerpoint/2010/main" val="40041565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F5F5B-78BE-4175-BA7C-F130DE222808}"/>
              </a:ext>
            </a:extLst>
          </p:cNvPr>
          <p:cNvSpPr>
            <a:spLocks noGrp="1"/>
          </p:cNvSpPr>
          <p:nvPr>
            <p:ph type="title"/>
          </p:nvPr>
        </p:nvSpPr>
        <p:spPr/>
        <p:txBody>
          <a:bodyPr>
            <a:normAutofit fontScale="90000"/>
          </a:bodyPr>
          <a:lstStyle/>
          <a:p>
            <a:r>
              <a:rPr lang="en-US"/>
              <a:t>衔接</a:t>
            </a:r>
          </a:p>
        </p:txBody>
      </p:sp>
      <p:sp>
        <p:nvSpPr>
          <p:cNvPr id="4" name="TextBox 3">
            <a:extLst>
              <a:ext uri="{FF2B5EF4-FFF2-40B4-BE49-F238E27FC236}">
                <a16:creationId xmlns:a16="http://schemas.microsoft.com/office/drawing/2014/main" id="{8DB2830F-A27A-3598-1BA2-F3D828900F6B}"/>
              </a:ext>
            </a:extLst>
          </p:cNvPr>
          <p:cNvSpPr txBox="1"/>
          <p:nvPr/>
        </p:nvSpPr>
        <p:spPr>
          <a:xfrm>
            <a:off x="374069" y="2853573"/>
            <a:ext cx="2355273" cy="1384995"/>
          </a:xfrm>
          <a:prstGeom prst="rect">
            <a:avLst/>
          </a:prstGeom>
          <a:noFill/>
        </p:spPr>
        <p:txBody>
          <a:bodyPr wrap="square" rtlCol="0">
            <a:spAutoFit/>
          </a:bodyPr>
          <a:lstStyle/>
          <a:p>
            <a:pPr algn="ctr"/>
            <a:r>
              <a:rPr lang="en-US" sz="4800" b="1">
                <a:latin typeface="Ubuntu" panose="020B0504030602030204" pitchFamily="34" charset="0"/>
              </a:rPr>
              <a:t>A</a:t>
            </a:r>
          </a:p>
          <a:p>
            <a:pPr algn="ctr"/>
            <a:r>
              <a:rPr lang="en-US">
                <a:latin typeface="Ubuntu" panose="020B0504030602030204" pitchFamily="34" charset="0"/>
              </a:rPr>
              <a:t>承认问题</a:t>
            </a:r>
          </a:p>
        </p:txBody>
      </p:sp>
      <p:sp>
        <p:nvSpPr>
          <p:cNvPr id="7" name="TextBox 6">
            <a:extLst>
              <a:ext uri="{FF2B5EF4-FFF2-40B4-BE49-F238E27FC236}">
                <a16:creationId xmlns:a16="http://schemas.microsoft.com/office/drawing/2014/main" id="{67C2CC05-ABAE-EEFE-F1A2-7A30FD92BB57}"/>
              </a:ext>
            </a:extLst>
          </p:cNvPr>
          <p:cNvSpPr txBox="1"/>
          <p:nvPr/>
        </p:nvSpPr>
        <p:spPr>
          <a:xfrm>
            <a:off x="3394363" y="2819389"/>
            <a:ext cx="2355273" cy="1661993"/>
          </a:xfrm>
          <a:prstGeom prst="rect">
            <a:avLst/>
          </a:prstGeom>
          <a:noFill/>
        </p:spPr>
        <p:txBody>
          <a:bodyPr wrap="square" rtlCol="0">
            <a:spAutoFit/>
          </a:bodyPr>
          <a:lstStyle/>
          <a:p>
            <a:pPr algn="ctr"/>
            <a:r>
              <a:rPr lang="en-US" sz="4800" b="1">
                <a:latin typeface="Ubuntu" panose="020B0504030602030204" pitchFamily="34" charset="0"/>
              </a:rPr>
              <a:t>B</a:t>
            </a:r>
          </a:p>
          <a:p>
            <a:pPr algn="ctr"/>
            <a:r>
              <a:rPr lang="en-US">
                <a:latin typeface="Ubuntu" panose="020B0504030602030204" pitchFamily="34" charset="0"/>
              </a:rPr>
              <a:t>从问题出发的桥梁（支点）。</a:t>
            </a:r>
          </a:p>
        </p:txBody>
      </p:sp>
      <p:sp>
        <p:nvSpPr>
          <p:cNvPr id="8" name="TextBox 7">
            <a:extLst>
              <a:ext uri="{FF2B5EF4-FFF2-40B4-BE49-F238E27FC236}">
                <a16:creationId xmlns:a16="http://schemas.microsoft.com/office/drawing/2014/main" id="{5638100A-7003-6137-DA24-AF0917CC3A83}"/>
              </a:ext>
            </a:extLst>
          </p:cNvPr>
          <p:cNvSpPr txBox="1"/>
          <p:nvPr/>
        </p:nvSpPr>
        <p:spPr>
          <a:xfrm>
            <a:off x="6414658" y="2916379"/>
            <a:ext cx="2355273" cy="1384995"/>
          </a:xfrm>
          <a:prstGeom prst="rect">
            <a:avLst/>
          </a:prstGeom>
          <a:noFill/>
        </p:spPr>
        <p:txBody>
          <a:bodyPr wrap="square" rtlCol="0">
            <a:spAutoFit/>
          </a:bodyPr>
          <a:lstStyle/>
          <a:p>
            <a:pPr algn="ctr"/>
            <a:r>
              <a:rPr lang="en-US" sz="4800" b="1">
                <a:latin typeface="Ubuntu" panose="020B0504030602030204" pitchFamily="34" charset="0"/>
              </a:rPr>
              <a:t>C</a:t>
            </a:r>
          </a:p>
          <a:p>
            <a:pPr algn="ctr"/>
            <a:r>
              <a:rPr lang="en-US">
                <a:latin typeface="Ubuntu" panose="020B0504030602030204" pitchFamily="34" charset="0"/>
              </a:rPr>
              <a:t>传达你的信息</a:t>
            </a:r>
          </a:p>
        </p:txBody>
      </p:sp>
      <p:sp>
        <p:nvSpPr>
          <p:cNvPr id="9" name="Oval 8">
            <a:extLst>
              <a:ext uri="{FF2B5EF4-FFF2-40B4-BE49-F238E27FC236}">
                <a16:creationId xmlns:a16="http://schemas.microsoft.com/office/drawing/2014/main" id="{4B8C5756-DD9A-004B-D47F-1542D9A04E17}"/>
              </a:ext>
            </a:extLst>
          </p:cNvPr>
          <p:cNvSpPr/>
          <p:nvPr/>
        </p:nvSpPr>
        <p:spPr>
          <a:xfrm>
            <a:off x="277085" y="2639292"/>
            <a:ext cx="2549240" cy="22098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7507508-C085-6082-734D-83817F04E2CD}"/>
              </a:ext>
            </a:extLst>
          </p:cNvPr>
          <p:cNvSpPr/>
          <p:nvPr/>
        </p:nvSpPr>
        <p:spPr>
          <a:xfrm>
            <a:off x="6317675" y="2722416"/>
            <a:ext cx="2549240" cy="22098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4F2B4D2-2D24-58BA-1746-F7D14915AABD}"/>
              </a:ext>
            </a:extLst>
          </p:cNvPr>
          <p:cNvSpPr/>
          <p:nvPr/>
        </p:nvSpPr>
        <p:spPr>
          <a:xfrm>
            <a:off x="3297380" y="2694697"/>
            <a:ext cx="2549240" cy="22098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50151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11314-7E28-4304-6D40-B70BA9E8288F}"/>
              </a:ext>
            </a:extLst>
          </p:cNvPr>
          <p:cNvSpPr>
            <a:spLocks noGrp="1"/>
          </p:cNvSpPr>
          <p:nvPr>
            <p:ph type="title"/>
          </p:nvPr>
        </p:nvSpPr>
        <p:spPr/>
        <p:txBody>
          <a:bodyPr>
            <a:normAutofit fontScale="90000"/>
          </a:bodyPr>
          <a:lstStyle/>
          <a:p>
            <a:r>
              <a:rPr lang="en-US"/>
              <a:t>我们的桥梁：</a:t>
            </a:r>
          </a:p>
        </p:txBody>
      </p:sp>
      <p:sp>
        <p:nvSpPr>
          <p:cNvPr id="3" name="Content Placeholder 2">
            <a:extLst>
              <a:ext uri="{FF2B5EF4-FFF2-40B4-BE49-F238E27FC236}">
                <a16:creationId xmlns:a16="http://schemas.microsoft.com/office/drawing/2014/main" id="{CD1B26B6-9100-DB2D-E9EF-4C3D14EDBF34}"/>
              </a:ext>
            </a:extLst>
          </p:cNvPr>
          <p:cNvSpPr>
            <a:spLocks noGrp="1"/>
          </p:cNvSpPr>
          <p:nvPr>
            <p:ph idx="1"/>
          </p:nvPr>
        </p:nvSpPr>
        <p:spPr/>
        <p:txBody>
          <a:bodyPr vert="horz" lIns="91440" tIns="45720" rIns="91440" bIns="45720" rtlCol="0" anchor="t">
            <a:normAutofit/>
          </a:bodyPr>
          <a:lstStyle/>
          <a:p>
            <a:pPr marL="0" indent="0">
              <a:lnSpc>
                <a:spcPct val="100000"/>
              </a:lnSpc>
              <a:buNone/>
            </a:pPr>
            <a:r>
              <a:rPr lang="en-US" b="1" dirty="0">
                <a:latin typeface="Ubuntu"/>
              </a:rPr>
              <a:t>解决</a:t>
            </a:r>
            <a:r>
              <a:rPr lang="en-US" dirty="0">
                <a:latin typeface="Ubuntu"/>
              </a:rPr>
              <a:t>这个问题...</a:t>
            </a:r>
          </a:p>
          <a:p>
            <a:pPr lvl="1">
              <a:lnSpc>
                <a:spcPct val="100000"/>
              </a:lnSpc>
            </a:pPr>
            <a:r>
              <a:rPr lang="en-US" dirty="0">
                <a:latin typeface="Ubuntu"/>
              </a:rPr>
              <a:t>谢谢你的问题。或</a:t>
            </a:r>
          </a:p>
          <a:p>
            <a:pPr lvl="1">
              <a:lnSpc>
                <a:spcPct val="100000"/>
              </a:lnSpc>
            </a:pPr>
            <a:r>
              <a:rPr lang="en-US" dirty="0">
                <a:latin typeface="Ubuntu"/>
              </a:rPr>
              <a:t>我很高兴你这么问。</a:t>
            </a:r>
          </a:p>
          <a:p>
            <a:pPr marL="0" indent="0">
              <a:lnSpc>
                <a:spcPct val="100000"/>
              </a:lnSpc>
              <a:buNone/>
            </a:pPr>
            <a:r>
              <a:rPr lang="en-US" b="1" dirty="0">
                <a:latin typeface="Ubuntu"/>
              </a:rPr>
              <a:t>Bridge Away</a:t>
            </a:r>
            <a:r>
              <a:rPr lang="en-US" dirty="0">
                <a:latin typeface="Ubuntu"/>
              </a:rPr>
              <a:t>, then...</a:t>
            </a:r>
          </a:p>
          <a:p>
            <a:pPr lvl="1">
              <a:lnSpc>
                <a:spcPct val="100000"/>
              </a:lnSpc>
            </a:pPr>
            <a:r>
              <a:rPr lang="en-US" dirty="0">
                <a:latin typeface="Ubuntu"/>
              </a:rPr>
              <a:t>这些活动对我们的运动员很重要，因为......或</a:t>
            </a:r>
          </a:p>
          <a:p>
            <a:pPr lvl="1">
              <a:lnSpc>
                <a:spcPct val="100000"/>
              </a:lnSpc>
            </a:pPr>
            <a:r>
              <a:rPr lang="en-US" dirty="0">
                <a:latin typeface="Ubuntu"/>
              </a:rPr>
              <a:t>大多数人没有意识到...</a:t>
            </a:r>
          </a:p>
          <a:p>
            <a:pPr marL="0" indent="0">
              <a:lnSpc>
                <a:spcPct val="100000"/>
              </a:lnSpc>
              <a:buNone/>
            </a:pPr>
            <a:r>
              <a:rPr lang="en-US" b="1" dirty="0">
                <a:latin typeface="Ubuntu"/>
              </a:rPr>
              <a:t>传达</a:t>
            </a:r>
            <a:r>
              <a:rPr lang="en-US" dirty="0">
                <a:latin typeface="Ubuntu"/>
              </a:rPr>
              <a:t>你的信息!</a:t>
            </a:r>
          </a:p>
          <a:p>
            <a:pPr lvl="1"/>
            <a:endParaRPr lang="en-US"/>
          </a:p>
        </p:txBody>
      </p:sp>
    </p:spTree>
    <p:extLst>
      <p:ext uri="{BB962C8B-B14F-4D97-AF65-F5344CB8AC3E}">
        <p14:creationId xmlns:p14="http://schemas.microsoft.com/office/powerpoint/2010/main" val="18412038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8" descr="data:image/jpeg;base64,/9j/4AAQSkZJRgABAQAAAQABAAD/2wCEAAkGBxQTEhUUExQWFhQWGB8YGRcYGB0YGRwaHxccFxcXGhwcICggHBwlHBwaITEiJSorLi4uHB8zODMsNygtLisBCgoKDg0OGxAQGywmICQ0LCwsLCwvLCwsLDQsLCw0LCwsLCwsLCwsLCwsLCwsLCwsLCwsLCwsLCwsLCwsLCwsLP/AABEIAKsBJgMBIgACEQEDEQH/xAAcAAACAgMBAQAAAAAAAAAAAAAFBgMEAAIHAQj/xAA/EAACAQIEAwYEAwYEBwEBAAABAhEAAwQSITEFQVEGEyJhcYEykaGxwdHwBxQjQlJyM2Lh8RUkQ4KSorIlF//EABoBAAMBAQEBAAAAAAAAAAAAAAECAwAEBQb/xAArEQACAgICAAYBBAIDAAAAAAAAAQIRAyESMQQTIkFRYYEFcdHwMrEUkcH/2gAMAwEAAhEDEQA/AA+O7K3FSDcsDnBuCftSocL3N45srCORkTTLwntPh4yXMLnyzEbzPLyq2eB/v7uLFlrYsjNdYMCsRIVerHp5UhlYqulnI2viIA25gzNVuA2c19Z2AJpgwfYTEO8rkNoHUlxmy+nWiPB+yLHD4m4Wi7aOVEABzDqefy6Vu+jATiFlFLAGDQgDXWn3h/ZEG2r3mCPEkXBy5aVFcwZRmsthkBP+HcK6HqfMUvEWxW4Xh+8uqvr5cpoh2hwgFkkbqQZqTG8e/hvZTKAp8JCZZYc+omltbl64CGY5fPQUYxaC0ZwWznvieWvvVfHWS1wKoljIA96P9neA3HOZVcCdW0VfmdTTdwXheGsP3hRLrhsua4ZCwC1xhsBppPU0W6Ccyt4C4rFWUgxJBo32XsHv1JBEMKbrvFP4mY28GBmlRuwEyII06b1fPae/ySyJ2hARWVtbA2C8BAxt+Acr+Wmg60E42uViBMTz3ppftFiBMi2Z38Aobj+Kd6IuWLR8wmU/MUrjYZUunf8AfsU7L+NY5MPvVrjok2j1Zvuaqpby3QP8w+9EeMWyTajk7z6SaHQ8OwJgk8Vo/wCenK8dR7/alqzh4KGdA00w3LgbVToZ+1LJ2wyVAd38JH+afpQrD7t6UTuDf1/CoeE8OuX7nd2ULueQgadSToB5mqRJsq4Ubf3H7VSC6tTpjewmMw6d46oyDVu7fMVEbsIBjzEgUpW0lmrWPFFTBJLe1OvBsH3mCCuHFvvtWRQzRGwBIE+pFKnDE/iH0p44ba//ADzkd1i9oyMyN8GolSDE8qTJKotjcbaRS4twlbduENwqHIBdQraDmFJHoQdqe+z4z8Inrbb8aS+LWrv7t4TduM1w7s9w6KOpOxJ+dNXBuKpZ4QucNJlCsEGSTNDHLlFMSem0c97V4FlfNHhIAnlNU8Hgu9sgAxkcmmLtXxI3rCfCE3VeZG00C4J8LaxrVVRpRlGrVe50TslxVrNlbSWhlB1dmgSTrRJ8FZwZuXF0N4+IuxjWTp7mknH8RwzFZuXEVYhAoyg8/X1o12s7Q4O9ZVO+JMg+Ea6Dz0pqVEtgXC4BcM1xu+tt3q5AAeZpS4hwC9aMupy8mGo+YogmKsC5OdyPONPSiN/jdlVi09wkkSHy5Y56dYrUFNplbg3ZZ7iLcBInarfDsdew97MuUukp4h+VWsDx8rK2/wDD5AjYe1V8PbYs5YGWbNqIkHmJpKrsZysOL26xY/ltfI/nXTeHXS9pGO7KCfcVxO6m5rtXBx/Atf2L9qwBd7c3sptjyP4VlVf2jL4rXofwrKNiNHPv2d95avu2TKe7JkwdOldK7JYgBrhtoFS8wuGORCIG09aRcHhWtW2DWr6Yj+UwSmWD4YEiIGp31pi7AF3fM6sjISMpmCDuRIE7e1aErZWUWuxcscZVWupK/wCIZLKd8xgSNfkKK8K4yBiEf/peINowHiHxy3IdTW97ANaxbXLFlGdXuMczZQxKkKZggHl01pZ4px3FXMUzrZJaO7KFhkVhbDuqON41ICnUQdSaCbcv2DVRv5C/abHPDM2Yz4VkztpuKVr3Fbga3nuMQigDU9NRPIVduYnFsrWrti2qXCVZhOYGQ3eTMEiDsNZO29Q43hFpoMssf0j86LdCpA2/aHhMEM76L5TqfnT92Gwbi5d8CkKo3AIk9J9KQcQGdtJJQZVnfTb3q1w3i2Kw8s/eIh0JiRPKeetNJPQLTG/jK3ExQe7dCW9xaQjUbTl8zz8jQm+/eWygJA7yFI18DNnJY/1ZliOgFCOJ4y/irkybjFQAByUDQAchGvmSTua97OC4t5MyPlbUQpaCpBBIGqiYmeTTtSyjSu9jR+B9sYDh6rka3aOUDNnhmnz6VSwPAbtzvLeHC5LbiNTs8kAbyB1NQG8hdwmHtgMPFmkltc2kmCSQNKb+zOLKozhBbzQAB/kGwHqxrmjJxezpnBSVIV+Jdk8XbE+FhzgnTWNdKF4zg2KtzKyAASQdNTAHmZ0gdafhxm691VZbgVmjVNDBEzGwMiJGtWO0T3EtTatd44aVUkKCQCRJ5eXn0q0ZtpshLGlJJHKv+E3c6swykEaMD1gfcb1SxrExmaAJH11py4px/HuipdwieKe8UMZQZvAcxJDSuvhze1LnEeE3T/CChyp1ZZI1Eg/roaClb2acKWgVbu6EJOUH4o1Iorw0+ADzP2pwwtrC27KIy2g2UAlnAJ8Ou++mvpQbiHD87TYSFjULJ1k0vPk6GeFxjYuOJnpP4Uxfs6lO8dROYgQNWhZMAe/0qn/wG8d1I9q34UWsh0RgyA53Kwcp0Xcc/KjLrRsdKWx2/wCMXHWDhr8M2STE7bkFtvOuVWcGq3rqsfCrFfDz1iJI0HUn60y2+KtOfvARBGUE5uZP88cjJyjSl/FXbTus/DnZrqiQxJJnURpP41oxk+ik2g/Z4HbfDvfRba5YyhZDMp3OpkgaxO8GK8wWIW3w29bzgXAxcDylRppHOPemHh+EfE2JtYu1qoV7a2igA2CmDMbx161Qw/B7OGuSbuZhowZgsMGDBgAVYfDprOtL1qQHG9ov8JuC3bw3euVYoXYFGBliG2qp2zxouiLALDXQSNY+KOutVO03G1VLT2yG+KWB3nKI9o501dmbyrh7bm2zPdCyQpcywmCdlA84FMmklRJQcpNHJsZZyBUK3AQupfY84UdBVLDO+qoYJ+tN/wC0a+GuWmVWUEOIZSmqkDY+u40NLnZe4q4q2XKhZOrbDTQmqRfubJKTfqdg6/cugtbdPFvtqPOsxaaCn7DvgziLnf27t0uwWywS4VIgSZEDeTJO1Rca7KXbj5rGHe3by7EqdfQMxGnStzt0by5ceSEj/hbEaMvzqG9gXSASDOggzRK5hCCROxg1KuGQWzOZrp+EDYDcnz0o2IXOx/C7gvS6gosGDqDr/p9acOM8SF5QyiQp3AbL0gMRGvSaDdlMDbW21xrue602u4GhRXGU3CSfF4ZIjTluRQjHYbFSUS3kVDCghbhMmCWdhoT/AJMo+9I0uXqZVOXGkuyZeIpc8Cg5vt6+ldRw/aBIt2rYu/4alWNtgrAjQzy96i4H2Gw4wlvEMwt3nthrjmO7lhLGDyJ86EHid22Ctx5JJMBwx+n8vTalyWHEkrsj7RXmZgWBgEjnz1ryq3EsRcZFyIW1MkCT5b6c6ytFugTjC9ljh/EbsZrQ7xXchnuvlKLvpA8QG3t70PvcS4gcl7DqArjSCGPuG2B/UVTwOEjD943itkmNc3KGOvsPY9KIYK41tVVboS0i5YyyxbLA11B8UfOJ6RTp/Z0Ncl9F7DcSxDqbGItoLzKGV0ICgTrn10Ij+XeeVRY3srnBFy6pgyAg7sjqMymR8iJiQaqqx7xHuMGdQVJHhBBgjTckQfSrNy9aDgd1OubMXuFs5EQWiIiNM21NztgWKlQKw/D8PhriXHty1u2QoZyc2hBZtSJ8YM9F0rd+1OCQqLtmdYcqvhXXfeduWpoNhrlh8a6PlCGcgRSCXlWOfLG7AifLzmiGI7P4c/CGyuw1mVXXZSToNY1qvmKKp9kXicm2uixxHsuf3nvbAmyWU5Z5bsR5UR7e8CtHDAKchLjWfI8vltTOogAAaAQPbSue8bxD43iNvC22gFu6B3AiTcePKD65RV4rk9nOtBHs/avOqC1b7y4REIqgiPDygIggb6Tzp84HwFLVu+mMFtTcCGVeCAMwCgwDmXTUTMxtud4Hw/DYK2LFkROrHdmaNWc8z9BsKt4uylyJg9P96CxJOyjytqjivERdtX2S0xNrNC3e7Kg+RzDfzGhiRRzszZe4bti4rW7uXPhrzA93cSVW7bZhpIuAkcxmPLd5xfAkdWUiMw0PnyPz51Pg8Oti2qnXu1CjkTAAJ15net5Kt/AfN0vk5T2ktPhCRe70EwAGYBTIJLIV311JGvWh3ZMXL10+MrkQsMzklyNIQTqdZ15A11X9onDreJwVyYZrYNy2wgwyqToehEg+vlXA7mMKbHWjHCuLQJZG5KQ5LeHfTcVbSoRnuMNDt8Wgmek61c7OdoLCM4HgUxHghYE+I7lZmYO1Il/FLCMzFyROUsWKmYgztW1vEsw2gdJ0+VaHh4+7NPK3ofOJYoguoW2SJEvvkfYDQ6Efo8o7/aM4XCBkyhrrwmkhVA3ieg0/uFJr8SZsguot0IIWdGAGyyJkeoqHtRxg4o2gAiLaTIqqwMSZMkkE8hsBpp1M4YHGW1oeeXlGiXiPHrt6c9y6wO++U/8AavhHpFScO7QGzZa0qkyxYaEbhQVYEajwCCCCNd5oJhbf9Izcs0QJ6AmZ+VW1wzSDczBPJSAfKdN/Uc66ZJOOyMb5aN7nFxlZbVuC65WZtYB+IAemm9VAxJJO5B+817irltXhDC7xIkCJj/ao7jihCKitBm3dMsYLirI3hJA2I11B3EaaU42+M28RlW2qpIh1iX0mGViDHh6nQ9a5vcVhLQcgIBPIEiQJ21g0d7LAqz3JGi5Y567keg+9TzKMo7Hxyaeh0wvCcPiLX8YlFUtJzAGD4hmaB0303pgxV0Ya2LZZsothAzCSAFgTAPKNYpLvYodwR1YfiarPxS93YtZsyDRVYTHQAiGjymOlRjhcoJofmozLHa/Fq9q3rJmF01ygbjQQJ+1UOwTouKzOQAqz4hoevpWv74zGWIMCAI8IHQCsxuOkSIUjQqBE+Yq8cDSpkZzt2N/HeMJcUGw+QFjbYjQzkzZhsYgmD1Q0Jv8Aa3FuQi/xLRQW4uPdzOoGUsxtsImd4J6kmh3BcSc4gmBLlR/NCxlM+WvtRdbSu4e3l00MsRHOCAR+PpUJPy24r97OqL8yEb9tFniGMW3ft3XtMLVq3mZVAuQ0RroMx1EMQOpiouL9rbNywIs3gLuZUPdjUiNtdSCRtzr08UPfOQBlVF/uO5Lf2glRHn51TxePAlkdGJGyqA3XxEa/oVJ3y2vgNKm0/kj7K4NC9xmvReQeFNgwIKtqd8vQevKjfAuFXsfeyoSotnxuQMqDlEiSx18IPn50ghC2VQCWJAAA1mYAA6zXfOy2B/ccJasPPeN4rhzSe8bVpY7hdFnoorqyYeU+TZzRy8Y0jF/Z9hSR+83L+JVQAlq9eJtJA3W2sD5zsIoT2h7FJnV8KLaAAAoCBsI03n3+dPOFvqwlZbzDKR9Gitrt4Ddo9VP4U3BPQqk1sX+zHZ7Ip70Ag7Df3msopjMcVKhPFIJnKQNP+01lZY0tGlJt2zguG4retWzalO7OuR1zEE6kgAgj0J9qscSuKhWDKEDLlJA26Bh8iTFLwJNeXsJdyhocJyOoX8qhkXJ30fVZP0nHDGljbv79/wCBjW+EyO58JJQodWKkfED1BifvUQu/xSneiN9cswTMSRmg+tL4LcyT6mant4kMuRo/ytzWdwDyU7EUqhdWSy/pTWK4P1fHz+39/wCjbiCobrnDmIaVbaWEEkHpmzEeUVDcxgZXW5bYXn8AVRKmdCwjUHyjnv0iJjStRj4ZYMMpkHmCDXVLDGl9HzXOSsZOHdsb9pTbujMcsKzAqwMeEk/zCY8/Ojn7HOFlrt/FsNbY7m3J/nYZ7h9QuXX/ADmkDi/FDehrhGgyiBHPn7mum8B7VWMPhsPh7bvfe2ozsiM4k6sMwGWB8I1mAJrJqLddCpNrfY3i6QxLHQg+3Kan4fx1AoDzmmPCJBgxPlXP+2faju71vDqVY3nCsTqotsSpggxJJ9tdNqY+GYYlc22mmkADr+AprDQ6PiwVnl+orb96BGsidhzigWARAYkTzk+Lrr+VXe6LGeu3kPzpk0wNNEHaq0XsXbQaGuWbiqQJOtsgGBuROwr5zxfDbwLpchWtzOh1VbgtsQRp8RG8b12bjvHHF65bt6Gyo1PxAsocZeXwlTqDqaAYtQlxmuEFrtsL3bL8NvMx3Px5iST5j5c2XMlLXsdGLBKapI5S7rIA1OgAGvpRnhzm4yopBZtFGupjQaDc7aUWxWAs2+7NlEt3rcv3jXAmslvhmT0GnKlfCvluI0A5WBAM+2xB31q0Jtq6IuG69x74XwAo7NeyMgUjTMDqIkBlXrIPUUpcS4SULnPcuIpiTtrtJGgp/wCz/E2xGHuu3hCkCJkfCG0G43H61KH2gx+aLajU3CSY16ZZ6Ty6jzqSm5ZCrg1DZSwGNZHRhqiurZTrorAkAnXkafLPaCyyBs7o/hzF7pQNBzZVzXQukDUkjmV5FCuWwIAMgfXr7zV7A2mcytvOV1IVQTrMSB4iPMe9VkmJBRf+TofLWPtZTnd9S3/Xt5mVmZkI8f8AKuh6ke9crE+QnYb/AF/GjDi5ZCwGRWHhzBgGWQxK5htOvh01oYTPT2FaIJxS6dhXs/jGXNblgHkkKTyGsj0504dkODWb7taKbWy1vL4IYMum0EGTOnL3pO7MZ/3q2tu2LlxpVUJiSVPORHzro3BSbeLs3LdgkqWW4bIbuQWBH+I4ytHRdNQc0CuqM4rFKMkiLi3JNCPjBJc6C7b3VCDbOsNlgwI8pkDrrRvg/Z03raXlupBGaMpaI0ObXcNIPSNdKFcfwZw+Kv22GXNdzJ52yWdSPmg9Qw5GpsH2gfD2xbtDwqC0NO7MSAAp2BzEf3GSK5FOlRaEHKWuwti+yrnM/fKTMH+FeBJyhuSHUjWdNqSmUMQxMJuOreQ6Dz/QN4ntRfyuoKjPmlg1wsJMyCbpE7xIOgXelN7pmOQ0p4y0DLCSl6uwg+KIIZDlKmVPSpE4qM2Z7evPL18p2+tUUNb7UsoKXYsZuPQTbjDs5ubTAgcgFCgeegE9aiOJeDlIysddIb0np6U4/s47LYXHWL4ulu/DQuV4KIVEXMuzDNmBmRoNqRMI4W6FaCpbK0MFBEwSGOg6ydOtHjH46Nyl8jZ2LBuYpWyKWsjvQYg5lIy843IPtThxntD+8ZlnunCmVfw8tg3ny/0NJPC7v7tjJtkvazC2SJb4iAFnKJbNqABttNOHa/Dd5g7tyyzKwTOCjFW8OpHh1giRHnXPkyNZPpl8cE4fY84XEXECIBpAAnfbr1oh37ESK0LplQGJZA2UxMQJMdNRWv7xAP16+X+/4iulMgyLFXS0BkDx1AMexrKS8fxm6l5wrP1ORQBO2vgYz6mvai81OqLLDauzkgeBrvRXE9oGfCph8iALEuFGYgfDrEg7yQdQTO9b9r+MLcYAKuYmWOUZiIGUlviPTf5xJBhhUk7R9bjlj8VFTlFWibDoXYKkliYA86tY7s7irVsXrloraJENmVt9pCklemoGsChLtlIYcjMU78P4taxNn93J7u2ygFoDFSCPD8M8t80fSlk2iPifEywyiklXuKnG7qItrLEtbDN4sxmSpkQMuqnTX1oNkYOyOpRwfhO40kfSKYO1fAhYCkOlwFoVgfEREwyxGmusnes7G8E/fsQ73s2VPE5Gksdln219qusq4qT6PnPEY150lB3btfk97Ndlxii5v3GS0pCgJBZm+IiToABHLWZ2BojxvErZvsEY5QxCmDrGhGnMHQ+dXGu2cPxDD2LY/hE+MamHYFLZBnQyRryqP9qLxftDYC1p/wCbaVNRWR2+iblwVLsl4bxt7ggIHA+/vRS/xzEAAC2QBtAn3JBOv2EUodieIKt022YC20nx6Q8ADxMRAIHnqB1rqWDeBHhgEZYEHXnr9/KivDxN5zKfZ7EX7l1S6XFAgnMHy+Y8Tbmdsvny0c8Vju6Qseo0HOTVDh4XQ/T7k1rxzF2FQNcuqlpZIad228MatHl1q+PGsapE5zc2KXFuNOUuk5Q0kAyGYESUWCQSugn4pE7zFInEcc9189xpMQNgAOQHlXQeIstlziWssUCQoDqARoZZQwbNBbrAXUDlzvHYkPcZ8oUMZjWB6CdK43FWfTfpCcVKSjvW76+gXjWJ0PLb06VWZudGsNwZ74e4pC2rSFmY9QC0AecD70GvINeXl+P6/CujC9NHmfq/F57XfudQ7F8PZuGfww03GcnUEkg5PDMAaKIB/wBaTezWFtfv3dYoMFXOMrzbedlJiCGgz7ijvCO1gXBpZzi2ltMjR8ZMauJ55jmA560pcd4n37W2Ot22gR7oJi6F+B8pAKtlkHrA2pIptyOKUtLZP2pw1u1irtuyf4akZfFm0KhtzqdSd6GBuexHTQjzBq+OEvcTvMjNA1aNY5eZEetBr9llMHbrXQrS2QdWXr+Kd4zuzBRAkkwOkHl6a+tQRVZSYkajyqSw2bSYPQ6UbAMfZjha3BiL7OV/dbecBdMzEPl8XKCvLefnf7O9qEs5kuCAzSrZM5GgXL8SkLAmddZ0oRgcabeFu2RAa5dUsB8RRVOgO3xHY+fWh1u3LrBnWNoI9RVFi5Y5N/gDycZJL8jn2946VuWrZWQFLgnZgWKxueaHSeYpY4jilVw5RWBX4GY6TsfCQRvpPnptTjxzggxdjDvnyP3bKjH4S/hYW2MeEaXNeUDeueHAuGKupDAwViCp5zXPBJelFG2/Uy/cZXs96lnuwjFGYOz5i3iAhvhCrA882tBC5n3/AEPqKeeyOGV7TWW/qzR10AP2j2oZ2xwotNZsrMIHb1zvI9SAoHoBSLJ63BjPH6VICW8UK3DzUOQVIGqxEu4LjN2z4UuMqndZlddD4TI+lUmvBrh258gBO8ADQDlA0rdbJchVBZjsBufKnvgvZq3h8I1zE2QtxiT/ABB41A9dV60mTIoIeEOQlcMxAFxrlyWK+JQZgtmG8cokxzp87Odsc10o4nMCwJMAtGq7HVvIHXYcq5vZECZM04fsvTveJ2A2oUO2nUWmAn3NCWJS7GjkcTo/CuNN3rPkzQoR3OjhZOUBZgQdZGWSACAaPviM8aiTseRB5e/61Gvq8BtqxZRkY9FBBHQjcjyqu/D1EiQFPKWEHqMwGh5ifMedIQ4qhJz5OwLxTgdu62YjX6+/51lFWw7DUg3ByZGGb0PI+u/Wa9o8UDkz527uNq3FyKnuW42qm5rmPq5x8ro3diRUuG4m6aQpgRtG3Ixvvz1qJajvYY5pWPSmgk9M8/8AUL8tS+/5GLgOFGPuBLl4WkWfAJa4dBLCRlVB/UT5QZpg43xC3w60tnDTlcEksZYsIGZto31GmwEUjcO4hctZggK5iC2xBymV13gHWNpg1DxTG3b90s59NOUDalljd/R5Smq+ze3iHL95mObNmzHfMDINPH7TiH/dro0Do3y8LAf+xpM4Pwzv71uzzdgJ6DdiPQSa6L+07DAYW2VWAlwCBsFKMI+gpvcmc6R8oWND8Uj6fSrGB41irIi1fcL/AEmGHsGBj2iqWIAA8+vQVFPJTpRMMp7YYvIqZv7jEEnUbgxERsAdKF3MXcvNmvObjjQMxJIGngEmAvkNN6qAkjfw/epbTjkC30Hz/KjYAxxftBcuW8raswChucCJnr6THOJoBk8yakxLNILCOn6NeZxtUWqPofAxj5Sb7Y0vihZ4etpGE3nAuZdQVOsydZgQeWvlQNsGCNz9PpRDEYJLvDkCgC6lz4vLUgE+9QWpjUQeY6GJIpsbpaPG8SmsjUgBetFTHy/KtsPbJPpRDiNkZcxkx+Jj9e9VrQg/raqcmQo6H2YxqNbRADmFsL5MBzHRt9Kg43wi3dBJENyYaH/XpB2+tAuzzshBGsSAPKNvnr8qaUv5p5E75my/hDeoArJgYif8CfNow3jMATI13j0A96kXgrGCxVlP8w/WlFOI3DbuHLmGbroDESy/MfOo7F3WTp5j8YrcmY24lYsjDWkRSHDtLEhiQVE+IdCFgR99Qtm5kZWYZgpBJ/qAOoPnv+dEOOsylSCCI/8AYjMR5SsbAbEQOYtbxPkeoHy516mGD8pHJkl6w/w/tXbuYc4S6pAdpRp8KNykjXKZIPSTUV3BW7M96LbT1vlGHlAV5+VHeIqoEnWdh1J6TsPYxQdOAtdJuhT4WWQqzozFSxmSY3JPQ+3kSp7/APWv9Har6JsDdt5w9llUINRL3C07EnIsewov2i4T+/2FuWQDetiQJAzKfiWdpkSPTzqxxLs4bVuVgjnGhFBsDxwYS66FsuYI4YyRrbBjfSdDM1Jq/VHtfkrF16ZdMSbiFSQwIIMEEQQRuCORqMtRztbxW3ibwuoIYqFcAQpj4WXnMHKdB8IjfQIBXVFtog1TC/ZtkLMtwwoKsQJzOBIylp8KA7wJObcaQc7b9ou+myDIkEsDtzyEa6bbHkN6TFtmdN61+JtZ3jQml8u5cmNz9NI8xaRGmsamrHZzi13D31vWnKusgGA2hUg6MCNvKsxgJCjU8gNT7D/Sp+F8HdiIEEKzNOkRsPUiBRlJLsEU30Ny/tM4go/xLR8zat/gBW3/APW+IDfuGHnbYf8AzcFJAPTT0/Kobmx+vKtbAdCH7XMVucPhmPUd6p9/4hrK5sjVlHkzUGrlxI3/AF771VYA1pcaTA1qlilgggeoqfE9iX6tKf8AlBfjX8l+2mnp9qsrhS/w/ahWHIO3ypg4PYDFc3w69I5TodOf051kqObxPjFlxqCjX5LvCOBKSGcZlHKYHntVXtKyfvBCqFCqEhdtJI+hHvNNmEw6DwqNOZgCeg06UpdrsN3eIOkF0Dx5FnRfmqKY86azzwl+zTDZ8dmjS3bZp8zCD/6Pyp77c4MXMIysSJYQR/UJifLelj9kNmBiLhMTkQe2Zm+609ccUXMPdRtQV08mkZW6gAxSSGXZwfGJ4yOmlV2PIe5q5xK1lY/ryP1qk2gpkY3sksY2UdavLPp7GPnAqVMGEFs83th/mTH0ArLqc4M/r3PzrWZlfiGJ1AJJIH69K8wVi7c/wbNx+rKjPHyBA96LY7s4MyAM5ZiA2gA5A5RvprqT7V2Ls/wy1h7KpbUAAep9ak5xTOzH4jNGHGLr/YhcM4WwwWRoDgs7jMCVObwqYmGywcp1g8q07N4XD3LrLeTNpoczDb0Ipk7VPmN0LMhQfD6x+NAsLw18M7NcgMqgjXmRJHtt69aST02iKe6ZZ7W8BsHCuLNtUfwlTJ5OCQZPMSKUOD9mb964lqAub+ec0LuTA/05UbucSe6GLen5fajXYLV7rdABrvqZ/CtCUugzjGrBXG+z4wbWrdtmPeKdWj/EU+WwIYCNfeoeHXSXGcQW0DIWXL001G4jUjzon+025PciYIDMDz1K7HltWvYyz34724xjNEDSSIMty10235mq80uyXFtIuYlbKhnxBUJk1kTr0UbyY2GulJFq6CNCdDz3jqfanzt5gVNpFRRo4Mj+1hqa51jbLWlOYET4R0M7x10B+dFTUgODiEhw2/iMNevpbY2wzNMgfCA2WJ1gQIE0Bw7KQSDrHwka606dmuJJawIBgli5K8yCSv2FLQOFtAMy4gxpH8MTpzbp5xNd/hvHJemXtohm8O6TXuO4wuW2guhGffMpkZP5T0OkUZ7JwReafCxCgxpoDP8A9UmcRu3GuiyoyjwqqzooAAAJ6AbnyNPvC7AtWktAzlEE7TzY/Oa8qqk5e2zslK4qKBXHr5BA66AfifeBSD+0O0q4+6qABQLYAGw/gpTxxF/4gPMuIH/dpSt+03AkYlbwPhuKBy3Uefl9qPhvc2d9CcLZifrXi31H8wqRoI6+etQLZluem8ch1+ddnRzFpHBOn5fesYeIyWHsNfc717ZsEHYGOv5j/WmTB8JtsgY+NiobKxKZZJEacxE+hFCclFWwwi5OkBuHXAHDHXL4hzggggjzo3wfDM3e3dQiqNWB8RZgoy+Q1J9K1TggYoLUnM8EzAAABIg67ka6nypv7V8RPcJahdDoY1gA+Gekma5sjUlZaFxfE5TdtlTDb/rf2qNx4T6cqL38KWaATJPL7TRNOx57rN33jyyUKcok+KenlT+ZEXy5CYlZUqWiBLKR6gispxQvwjgdy8Ay5VQn4jz6kAamrnaDs0tnustwuxknSBIiIGvU86Yrl7uQA25E+hJkz6VSx7G4gM7NpO/+35GuXzZN37HSscaEfEYUofECPPlR/s0AUdi7eAKVGoBzNkJnnEcvKj/BrGe7bYfyeIk+Q0+sVS4pfuHEXzdcNmyqInRV8SrExOxnzaIBiq87iScalQT4DY7y9bVrjnWSAxAgCY9NKFftLA/fIHK2g+WYx9aJ9jn/AOYn/KZ9Ij7kUv8Aba8LmMu5Duyp7hFQj0zCtjBk70OX7M8NkwjMf+pdZh6AKn3VqbvCyuDOqkafX6T86H4HDLatJaG1tQg84ET77165A5/r3osmI/a3gBTC96xYXbbnMpG6tkGh3MeE9ILUg3K6r2tu/wDLXMzZzoBIWQCQvIDYVzLC2c91U18TBdNDqY3Og9aaIRj4woAskclyx5CI+5rThttWuCdYBPloKtdsMNkj+nNI9xOX5ihPAbpF0SJkMPcqRrSRvgO6chos3GzZ0XM6KxVepIy6eYnMPMCn7gl5jhLOf/E7pC/92UZvrNJvZeC7/wCUR8z/AKUU4hirikKh0JHrH5VFr0lU/ULvbXEXQwyOySTOVipIBAAkEaaVPjsaXsoeYtqp9v8AerjcP7+41vEZoU5kZYXKoMFCY8QaVMnXw76mt+0t2zbRUMKYkaEiBoASNp5T0qlemiS3IXQpVAdg23tTd2JtZbbOf5zA9Bz+ZPyobxW0LtnDG1sygL5zAn503YS0ttFQbKAB+f40IrYZv0in+0zC/wAO1cBkBih25jMP/k1Y7E2MuDBWPESTz1Jj/wCMtWO3hX9zuSRMqV9Qw/Caj7EXwMNbtjXTPP8AcSSPY6Vp9Bg9FftSGS0mYkgv+Gk/WkztfeJTDt1ziP8AxIP3rpXa+2GwpMaqyn65fsxrmnF8DcxN+zZQaRGbkuY+In0Amhj7DN6Lq4VLWHt+Im8yhiOShhmAHnqNazhfDLOKPcXS6ufEGWNuamZ1jXblvXmJtd5iHW2J8WRfRRlB9IE0T4Ngr1m7mKIfRiW2I08PnTJbsVvVBIHvMTaaRHi8R1eM7lk0HqNdg3Omq+ZUxvSPgeHuuIQm2QEJOcx4tDl5zm110606cMyuWUkhssgCNQcwJE6GI2GutNJNqkInTVgPhdg3L8n4bWvq3Ifc+woj2i4YMRh3t6ZolCeTjVT+B8iay3hTYlZBkkztOvMctIqLG8S7sBmkgmPffeliuCDJ85HI8LYe4YRWY9FBY+8Ud4ZwW4l0C6mU81MbGIB5ciY8zTXgeOW0ZpkA7RVXE3y94tzIERvoQdfYH5mi8rkqoZY1HdnuO7HJdQvh2KsP5G+EnoDuv1FAcEmUGY3iBt4QFn3iZ5zThh8QxuKc0gEHfp5Uqtw9rUWhq2Yqvn4oU/KKnzco0ylJS0HOyuEJGc6KCY13YxOnQfrat+1i6J5Zj9qLYBVtW1tj+Ub9TuT85pW7TcctNc7rUQwRnA0XxQ+m5I/CnadUiUX6rJeynBy7i+2g1yg7k6CR6A/+w8qZ8dwcZLjLqxRgvrlIFGMJcBwi2dSyWVuLtoIlUBkyYieQnc1VwmJzID50mRU1Q8JNpnL8RcVVXMoYnWT8o+lZUOJs3LmLvWbYDd21yJ5L3h0/9qyn4A5FriN8s5nlV24AtpdpYA+m5H0IrbG8Jud4PCYdcwPKOcnYe9V8QsWxHI5fkANOoqTWhk9ljg90rMVW7QYhmZZg5VjQefOp8CcqbanU/hQ69h7j3cwcFC22XTKNDlaZnaQQN9JqiWibkuVsN9nLfdrmPxN9ByH40F4jwFlvhnvouIL953JUkeJ8yeISJYQQCBvrRoZuhqO7aLlCwLd38GYk5NZ8M/Dr0qkXQj27GtsQKrXbimqFm6elS5z0oAB3GUHdXNJ8BPuBI+tc4BIJ8q6ZxfObNzKuZipEe0GPOJrmA3pohGnimPN7D2Cd/FPqsL/rVPhsrcGm0/Y1LixksW7Rturo5liPCcwLQp2MQOuxNeYTW4oHP8qz6Muxh4RxFbdzusjSwnPBI/t0EDadfKjt+/mynoKEW2K6RtV6zJWen+9SmtFIu2RKn8R7g1LkTtyULodxttMTVHtCLRQsyzc8MaA+ANLCTtvy9+VWixqpjLTOI002M6g9RVIvi00Jp3YJstcU4bJecRAy65QcywMoIEGSZ569a6amKEb1zleDvKnvII5iZI3gmRPypiw18qoWdhGlNKSYC12pw7Yi2EVwomSCJDbQD6ETVfs7hTZVUYgkTBAjTNmjUnmTzqQ3p51Wu8Q7t7cjRmiZ203216frWctoaHYZ7W3P+Xjqwn28X4UpcIZpN5Qcqzr1kQBG+gOb2pp7eZVwq9XbII6sjAenOlbspiWt2XtkSWMhTrsFg7jY+fSIpYaV1ZScW4umWuzWCYB3fLmJgAGdJ1meZ0P6NGHuN5H11rS9xLJbi1aNwmJUhLIHoRO3lz9TWoObWCPw+VMv7/f7fZzxcn/kjBd11AHpI/P8K9wpy3S5LqIBVkIJDAgrKsQIOo0adprzJXuX9A0Rjz/id65dbvLORAIVpWW6lgrGPaai41iLd20LJYJcS5MsRBGWDGvJs8+o6QLmGfKZOwlvcAnXqNNfegmJwzZ1G6lpzFRJknNrEnSTpTL7MWuH8ItKAwPecwx0HqB09a8xvguLA5E/hRCRy09PyMfjVpOCi+mbM6nUA5JHoRII15ifSkcbVIKdO2CuDo126ttPiY79OZJjWB5VZ4hwx7V7OwBC6Ag8yNzpppP16VJg7L4O6rJF0ggNErlBPiMRJgawAau9pO0lh7hshbxYrPeqji2H0hIyyynmeUD2EYV2NKd9Aq5dmhXEuF2LjF1tujnUqtwMjNHxeIZkJO8Zh5dbgmsy0whe4JxK6ltM4lx/CMEmVObu9YB23/tHWifB0PiQxmXQgGRPPWgwjuCJAIuhifLLlX/209WHWjXZJUS62aScohSYB1M6A/T19hKPJUNGVMSuzoIxWNfabpWT/e5I+1ZTB22wiYdj3a5Dcc3MukeKSxkE6z+tq8osXsO8ZsG2gLaKqhR/MYACyZG/3pbt8LW9ZtxmBE5tspYnQeWkDpRvj3a7CXbVxUuEvlgDKwk8okdaq8E7RYO1bCutwFjJARnjbUkDrrpXhYv+TjwNqLu+mn1R0Nx5CyG5FD5iYPnVENdBhLRKg7llmNxzorxK9ba8/dBzbLSpKkb684Igkjao1tnoT7a/6/evci7SZztE9m8SBsKlyn/aorSnca1aUsNxHrRMbISN6kmsk1hBrANRmJAG5MCud47Ak4x7UQe8IPQDMSX/ALcnj9K6JbuFGVjrlIMczrsPOkm1hizC0wIZv4JxGYtcPg7srBeMmWVgAEL11zNEwU7WWSLeuhW5r5aMPvQzs5aa5dJEZUXn1O23kCfKBRntsz3bgULK3XZ42JObRfP4thuap9nLNxDcFp0WcsymcAgtAM6Cdd6zVxoDutB1rMydpq9wm8pLWP5ipdp2icpg8tCvLmfKqeVx0/7Rp8pMCojjyhnIzEaCMo/1jypJRtUZuVaLGJw5ViII9RBquwqS1jrtye811keBUjy0Jmtgn6mjVGV1siArcNXrWvWojbPWsElF3yqDHYgZGDBAAJls8iOSZARmP+YAeYrR5qreUmQedEZOnZriuLYi+vdXysAhkQKB4htEyw0kRPM71nCbeRmYjcQABA3mTJOvL5+wVsDdZ5bINd82w/y86P2g3Myep3PnQWtB5OqsId6TyqRHNU0c+VWEc86wpcVzUgqC21TKaxiQ6giNCCD6EQR8qp4VbgMOgAUaENIbSNBuOtWmJ6GqzX3G4isYluLRXs/xe4bQt2u6JRfEoOcljqWnYAmQBOo+gYX+YgneDsfI+VU+D3+4uXG7tlVgMqpD66z8TJlG2xPtzaLoBbvXHDmZmTPqTOx5VpcfN8W3lr9Dp9a0vcdvXnCtYVLaiM5K96TqZaCRGsZRoIBmpAs86UJA+EEEgif/ABnyqNrDJuseoq53RrACNiR+ufWsawe9wwQRIIg+YIgitMPxL91UvJUDfUuxkiAJ3MxEkAe0EkVB3APp4ftp9Kgfh1p5DAkdD+Y/KsYXr3GL2JuO13NlnwgyY9GIGbzMD2rKk4lhVtOBbEKROhkEzWUQjLiOHBhpofp70PNgqYPKi1+6ZidKr5R0pQFNbVWbdnyNTKoqzbrGI7I9fOPx61atAn4ljTeTBrwCpF5edEB4+D5gj0qBkjSrmGYyy8lMCt7yD51jAe+v0oPfsQ+bn1gTHSYo3cO9VLw0NYwH45jmWxlthu+JIzgarbKw6q0yCxgHTaROtCezlpluBwxtgSCsaspGqdCug38juNGK6dKyzqNaazF5bo6GvSQeR+lV7DGrSUoaN1Qf0n6VILQ/pNYgqygrAKxtL+v960eyKtsoqO4KJijcsCqpww50UJ0jT5CeXPeq9wVjA08Pt75da3S0o2FWyK1YVjEY8h9K3VvKpAoipMgoGPUPvUyNG9RBB0rMtYxYGIHrW374P6TVYCvaJiQ4vov1rBiCeQ+X51qBW4oGI2SenyFerh+lScxUprBIjaNa5KtL+FeTWMVTaofxcsiArE5hodjGse9GytCO0o/g+4rIwGxXae4TDWLenIr+VeUIzTvWUwbXwf/Z"/>
          <p:cNvSpPr>
            <a:spLocks noChangeAspect="1" noChangeArrowheads="1"/>
          </p:cNvSpPr>
          <p:nvPr/>
        </p:nvSpPr>
        <p:spPr bwMode="auto">
          <a:xfrm>
            <a:off x="141432" y="388216"/>
            <a:ext cx="277091" cy="2770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3127" tIns="41564" rIns="83127" bIns="41564" numCol="1" anchor="t" anchorCtr="0" compatLnSpc="1">
            <a:prstTxWarp prst="textNoShape">
              <a:avLst/>
            </a:prstTxWarp>
          </a:bodyPr>
          <a:lstStyle/>
          <a:p>
            <a:endParaRPr lang="en-US" sz="1636"/>
          </a:p>
        </p:txBody>
      </p:sp>
      <p:sp>
        <p:nvSpPr>
          <p:cNvPr id="7" name="TextBox 6"/>
          <p:cNvSpPr txBox="1"/>
          <p:nvPr/>
        </p:nvSpPr>
        <p:spPr>
          <a:xfrm>
            <a:off x="418523" y="2008138"/>
            <a:ext cx="7853655" cy="2609689"/>
          </a:xfrm>
          <a:prstGeom prst="rect">
            <a:avLst/>
          </a:prstGeom>
          <a:noFill/>
        </p:spPr>
        <p:txBody>
          <a:bodyPr wrap="square" rtlCol="0">
            <a:spAutoFit/>
          </a:bodyPr>
          <a:lstStyle/>
          <a:p>
            <a:pPr marL="259775" indent="-259775">
              <a:buFontTx/>
              <a:buChar char="-"/>
            </a:pPr>
            <a:r>
              <a:rPr lang="en-US" sz="1636">
                <a:solidFill>
                  <a:schemeClr val="bg1"/>
                </a:solidFill>
                <a:latin typeface="Ubuntu Light"/>
                <a:cs typeface="Ubuntu Light"/>
              </a:rPr>
              <a:t>记者们正在报道一个以上的项目</a:t>
            </a:r>
          </a:p>
          <a:p>
            <a:pPr marL="259775" indent="-259775">
              <a:buFontTx/>
              <a:buChar char="-"/>
            </a:pPr>
            <a:r>
              <a:rPr lang="en-US" sz="1636">
                <a:solidFill>
                  <a:schemeClr val="bg1"/>
                </a:solidFill>
                <a:latin typeface="Ubuntu Light"/>
                <a:cs typeface="Ubuntu Light"/>
              </a:rPr>
              <a:t>不仅要负责发布故事，还要整天发推特，写博客，拍视频</a:t>
            </a:r>
          </a:p>
          <a:p>
            <a:pPr marL="259775" indent="-259775">
              <a:buFontTx/>
              <a:buChar char="-"/>
            </a:pPr>
            <a:r>
              <a:rPr lang="en-US" sz="1636">
                <a:solidFill>
                  <a:schemeClr val="bg1"/>
                </a:solidFill>
                <a:latin typeface="Ubuntu Light"/>
                <a:cs typeface="Ubuntu Light"/>
              </a:rPr>
              <a:t>我们生活在一个24小时的新闻环境中</a:t>
            </a:r>
          </a:p>
          <a:p>
            <a:pPr marL="259775" indent="-259775">
              <a:buFontTx/>
              <a:buChar char="-"/>
            </a:pPr>
            <a:r>
              <a:rPr lang="en-US" sz="1636">
                <a:solidFill>
                  <a:schemeClr val="bg1"/>
                </a:solidFill>
                <a:latin typeface="Ubuntu Light"/>
                <a:cs typeface="Ubuntu Light"/>
              </a:rPr>
              <a:t>竞争激烈的内容 </a:t>
            </a:r>
          </a:p>
          <a:p>
            <a:pPr marL="259775" indent="-259775">
              <a:buFontTx/>
              <a:buChar char="-"/>
            </a:pPr>
            <a:endParaRPr lang="en-US" sz="1636">
              <a:solidFill>
                <a:schemeClr val="bg1"/>
              </a:solidFill>
              <a:latin typeface="Ubuntu Light"/>
              <a:cs typeface="Ubuntu Light"/>
            </a:endParaRPr>
          </a:p>
          <a:p>
            <a:pPr marL="259775" indent="-259775">
              <a:buFontTx/>
              <a:buChar char="-"/>
            </a:pPr>
            <a:endParaRPr lang="en-US" sz="1636">
              <a:solidFill>
                <a:schemeClr val="bg1"/>
              </a:solidFill>
              <a:latin typeface="Ubuntu Light"/>
              <a:cs typeface="Ubuntu Light"/>
            </a:endParaRPr>
          </a:p>
          <a:p>
            <a:endParaRPr lang="en-US" sz="1636">
              <a:solidFill>
                <a:schemeClr val="bg1"/>
              </a:solidFill>
              <a:latin typeface="Ubuntu Light"/>
              <a:cs typeface="Ubuntu Light"/>
            </a:endParaRPr>
          </a:p>
          <a:p>
            <a:pPr marL="259775" indent="-259775">
              <a:buFontTx/>
              <a:buChar char="-"/>
            </a:pPr>
            <a:endParaRPr lang="en-US" sz="1636">
              <a:solidFill>
                <a:schemeClr val="bg1"/>
              </a:solidFill>
              <a:latin typeface="Ubuntu Light"/>
              <a:cs typeface="Ubuntu Light"/>
            </a:endParaRPr>
          </a:p>
          <a:p>
            <a:endParaRPr lang="en-US" sz="1636"/>
          </a:p>
        </p:txBody>
      </p:sp>
      <p:sp>
        <p:nvSpPr>
          <p:cNvPr id="2" name="Title 1"/>
          <p:cNvSpPr>
            <a:spLocks noGrp="1"/>
          </p:cNvSpPr>
          <p:nvPr>
            <p:ph type="title"/>
          </p:nvPr>
        </p:nvSpPr>
        <p:spPr/>
        <p:txBody>
          <a:bodyPr>
            <a:noAutofit/>
          </a:bodyPr>
          <a:lstStyle/>
          <a:p>
            <a:r>
              <a:rPr lang="en-US"/>
              <a:t>你的机会</a:t>
            </a:r>
          </a:p>
        </p:txBody>
      </p:sp>
      <p:sp>
        <p:nvSpPr>
          <p:cNvPr id="6" name="Content Placeholder 5"/>
          <p:cNvSpPr>
            <a:spLocks noGrp="1"/>
          </p:cNvSpPr>
          <p:nvPr>
            <p:ph idx="1"/>
          </p:nvPr>
        </p:nvSpPr>
        <p:spPr>
          <a:xfrm>
            <a:off x="457200" y="2289752"/>
            <a:ext cx="8229600" cy="3840211"/>
          </a:xfrm>
        </p:spPr>
        <p:txBody>
          <a:bodyPr>
            <a:normAutofit/>
          </a:bodyPr>
          <a:lstStyle/>
          <a:p>
            <a:pPr marL="0" indent="0">
              <a:buNone/>
            </a:pPr>
            <a:endParaRPr lang="en-US">
              <a:latin typeface="Ubuntu" panose="020B0504030602030204" pitchFamily="34" charset="0"/>
            </a:endParaRPr>
          </a:p>
          <a:p>
            <a:pPr marL="0" indent="0">
              <a:buNone/>
            </a:pPr>
            <a:r>
              <a:rPr lang="en-US">
                <a:latin typeface="Ubuntu" panose="020B0504030602030204" pitchFamily="34" charset="0"/>
              </a:rPr>
              <a:t>为了我们的</a:t>
            </a:r>
            <a:r>
              <a:rPr lang="en-US" u="sng">
                <a:latin typeface="Ubuntu" panose="020B0504030602030204" pitchFamily="34" charset="0"/>
              </a:rPr>
              <a:t>运动</a:t>
            </a:r>
            <a:r>
              <a:rPr lang="en-US">
                <a:latin typeface="Ubuntu" panose="020B0504030602030204" pitchFamily="34" charset="0"/>
              </a:rPr>
              <a:t>能以一个声音说话</a:t>
            </a:r>
          </a:p>
          <a:p>
            <a:pPr marL="0" indent="0">
              <a:buNone/>
            </a:pPr>
            <a:endParaRPr lang="en-US">
              <a:latin typeface="Ubuntu" panose="020B0504030602030204" pitchFamily="34" charset="0"/>
            </a:endParaRPr>
          </a:p>
          <a:p>
            <a:pPr marL="0" indent="0">
              <a:buNone/>
            </a:pPr>
            <a:r>
              <a:rPr lang="en-US">
                <a:latin typeface="Ubuntu" panose="020B0504030602030204" pitchFamily="34" charset="0"/>
              </a:rPr>
              <a:t>通过</a:t>
            </a:r>
            <a:r>
              <a:rPr lang="en-US" u="sng">
                <a:latin typeface="Ubuntu" panose="020B0504030602030204" pitchFamily="34" charset="0"/>
              </a:rPr>
              <a:t>你的</a:t>
            </a:r>
            <a:r>
              <a:rPr lang="en-US">
                <a:latin typeface="Ubuntu" panose="020B0504030602030204" pitchFamily="34" charset="0"/>
              </a:rPr>
              <a:t>故事向世界展示包容和尊重的意义</a:t>
            </a:r>
          </a:p>
          <a:p>
            <a:pPr marL="0" indent="0">
              <a:buNone/>
            </a:pPr>
            <a:r>
              <a:rPr lang="en-US"/>
              <a:t> </a:t>
            </a:r>
          </a:p>
        </p:txBody>
      </p:sp>
    </p:spTree>
    <p:extLst>
      <p:ext uri="{BB962C8B-B14F-4D97-AF65-F5344CB8AC3E}">
        <p14:creationId xmlns:p14="http://schemas.microsoft.com/office/powerpoint/2010/main" val="23746575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8" descr="data:image/jpeg;base64,/9j/4AAQSkZJRgABAQAAAQABAAD/2wCEAAkGBxQTEhUUExQWFhQWGB8YGRcYGB0YGRwaHxccFxcXGhwcICggHBwlHBwaITEiJSorLi4uHB8zODMsNygtLisBCgoKDg0OGxAQGywmICQ0LCwsLCwvLCwsLDQsLCw0LCwsLCwsLCwsLCwsLCwsLCwsLCwsLCwsLCwsLCwsLCwsLP/AABEIAKsBJgMBIgACEQEDEQH/xAAcAAACAgMBAQAAAAAAAAAAAAAFBgMEAAIHAQj/xAA/EAACAQIEAwYEAwYEBwEBAAABAhEAAwQSITEFQVEGEyJhcYEykaGxwdHwBxQjQlJyM2Lh8RUkQ4KSorIlF//EABoBAAMBAQEBAAAAAAAAAAAAAAECAwAEBQb/xAArEQACAgICAAYBBAIDAAAAAAAAAQIRAyESMQQTIkFRYYEFcdHwMrEUkcH/2gAMAwEAAhEDEQA/AA+O7K3FSDcsDnBuCftSocL3N45srCORkTTLwntPh4yXMLnyzEbzPLyq2eB/v7uLFlrYsjNdYMCsRIVerHp5UhlYqulnI2viIA25gzNVuA2c19Z2AJpgwfYTEO8rkNoHUlxmy+nWiPB+yLHD4m4Wi7aOVEABzDqefy6Vu+jATiFlFLAGDQgDXWn3h/ZEG2r3mCPEkXBy5aVFcwZRmsthkBP+HcK6HqfMUvEWxW4Xh+8uqvr5cpoh2hwgFkkbqQZqTG8e/hvZTKAp8JCZZYc+omltbl64CGY5fPQUYxaC0ZwWznvieWvvVfHWS1wKoljIA96P9neA3HOZVcCdW0VfmdTTdwXheGsP3hRLrhsua4ZCwC1xhsBppPU0W6Ccyt4C4rFWUgxJBo32XsHv1JBEMKbrvFP4mY28GBmlRuwEyII06b1fPae/ySyJ2hARWVtbA2C8BAxt+Acr+Wmg60E42uViBMTz3ppftFiBMi2Z38Aobj+Kd6IuWLR8wmU/MUrjYZUunf8AfsU7L+NY5MPvVrjok2j1Zvuaqpby3QP8w+9EeMWyTajk7z6SaHQ8OwJgk8Vo/wCenK8dR7/alqzh4KGdA00w3LgbVToZ+1LJ2wyVAd38JH+afpQrD7t6UTuDf1/CoeE8OuX7nd2ULueQgadSToB5mqRJsq4Ubf3H7VSC6tTpjewmMw6d46oyDVu7fMVEbsIBjzEgUpW0lmrWPFFTBJLe1OvBsH3mCCuHFvvtWRQzRGwBIE+pFKnDE/iH0p44ba//ADzkd1i9oyMyN8GolSDE8qTJKotjcbaRS4twlbduENwqHIBdQraDmFJHoQdqe+z4z8Inrbb8aS+LWrv7t4TduM1w7s9w6KOpOxJ+dNXBuKpZ4QucNJlCsEGSTNDHLlFMSem0c97V4FlfNHhIAnlNU8Hgu9sgAxkcmmLtXxI3rCfCE3VeZG00C4J8LaxrVVRpRlGrVe50TslxVrNlbSWhlB1dmgSTrRJ8FZwZuXF0N4+IuxjWTp7mknH8RwzFZuXEVYhAoyg8/X1o12s7Q4O9ZVO+JMg+Ea6Dz0pqVEtgXC4BcM1xu+tt3q5AAeZpS4hwC9aMupy8mGo+YogmKsC5OdyPONPSiN/jdlVi09wkkSHy5Y56dYrUFNplbg3ZZ7iLcBInarfDsdew97MuUukp4h+VWsDx8rK2/wDD5AjYe1V8PbYs5YGWbNqIkHmJpKrsZysOL26xY/ltfI/nXTeHXS9pGO7KCfcVxO6m5rtXBx/Atf2L9qwBd7c3sptjyP4VlVf2jL4rXofwrKNiNHPv2d95avu2TKe7JkwdOldK7JYgBrhtoFS8wuGORCIG09aRcHhWtW2DWr6Yj+UwSmWD4YEiIGp31pi7AF3fM6sjISMpmCDuRIE7e1aErZWUWuxcscZVWupK/wCIZLKd8xgSNfkKK8K4yBiEf/peINowHiHxy3IdTW97ANaxbXLFlGdXuMczZQxKkKZggHl01pZ4px3FXMUzrZJaO7KFhkVhbDuqON41ICnUQdSaCbcv2DVRv5C/abHPDM2Yz4VkztpuKVr3Fbga3nuMQigDU9NRPIVduYnFsrWrti2qXCVZhOYGQ3eTMEiDsNZO29Q43hFpoMssf0j86LdCpA2/aHhMEM76L5TqfnT92Gwbi5d8CkKo3AIk9J9KQcQGdtJJQZVnfTb3q1w3i2Kw8s/eIh0JiRPKeetNJPQLTG/jK3ExQe7dCW9xaQjUbTl8zz8jQm+/eWygJA7yFI18DNnJY/1ZliOgFCOJ4y/irkybjFQAByUDQAchGvmSTua97OC4t5MyPlbUQpaCpBBIGqiYmeTTtSyjSu9jR+B9sYDh6rka3aOUDNnhmnz6VSwPAbtzvLeHC5LbiNTs8kAbyB1NQG8hdwmHtgMPFmkltc2kmCSQNKb+zOLKozhBbzQAB/kGwHqxrmjJxezpnBSVIV+Jdk8XbE+FhzgnTWNdKF4zg2KtzKyAASQdNTAHmZ0gdafhxm691VZbgVmjVNDBEzGwMiJGtWO0T3EtTatd44aVUkKCQCRJ5eXn0q0ZtpshLGlJJHKv+E3c6swykEaMD1gfcb1SxrExmaAJH11py4px/HuipdwieKe8UMZQZvAcxJDSuvhze1LnEeE3T/CChyp1ZZI1Eg/roaClb2acKWgVbu6EJOUH4o1Iorw0+ADzP2pwwtrC27KIy2g2UAlnAJ8Ou++mvpQbiHD87TYSFjULJ1k0vPk6GeFxjYuOJnpP4Uxfs6lO8dROYgQNWhZMAe/0qn/wG8d1I9q34UWsh0RgyA53Kwcp0Xcc/KjLrRsdKWx2/wCMXHWDhr8M2STE7bkFtvOuVWcGq3rqsfCrFfDz1iJI0HUn60y2+KtOfvARBGUE5uZP88cjJyjSl/FXbTus/DnZrqiQxJJnURpP41oxk+ik2g/Z4HbfDvfRba5YyhZDMp3OpkgaxO8GK8wWIW3w29bzgXAxcDylRppHOPemHh+EfE2JtYu1qoV7a2igA2CmDMbx161Qw/B7OGuSbuZhowZgsMGDBgAVYfDprOtL1qQHG9ov8JuC3bw3euVYoXYFGBliG2qp2zxouiLALDXQSNY+KOutVO03G1VLT2yG+KWB3nKI9o501dmbyrh7bm2zPdCyQpcywmCdlA84FMmklRJQcpNHJsZZyBUK3AQupfY84UdBVLDO+qoYJ+tN/wC0a+GuWmVWUEOIZSmqkDY+u40NLnZe4q4q2XKhZOrbDTQmqRfubJKTfqdg6/cugtbdPFvtqPOsxaaCn7DvgziLnf27t0uwWywS4VIgSZEDeTJO1Rca7KXbj5rGHe3by7EqdfQMxGnStzt0by5ceSEj/hbEaMvzqG9gXSASDOggzRK5hCCROxg1KuGQWzOZrp+EDYDcnz0o2IXOx/C7gvS6gosGDqDr/p9acOM8SF5QyiQp3AbL0gMRGvSaDdlMDbW21xrue602u4GhRXGU3CSfF4ZIjTluRQjHYbFSUS3kVDCghbhMmCWdhoT/AJMo+9I0uXqZVOXGkuyZeIpc8Cg5vt6+ldRw/aBIt2rYu/4alWNtgrAjQzy96i4H2Gw4wlvEMwt3nthrjmO7lhLGDyJ86EHid22Ctx5JJMBwx+n8vTalyWHEkrsj7RXmZgWBgEjnz1ryq3EsRcZFyIW1MkCT5b6c6ytFugTjC9ljh/EbsZrQ7xXchnuvlKLvpA8QG3t70PvcS4gcl7DqArjSCGPuG2B/UVTwOEjD943itkmNc3KGOvsPY9KIYK41tVVboS0i5YyyxbLA11B8UfOJ6RTp/Z0Ncl9F7DcSxDqbGItoLzKGV0ICgTrn10Ij+XeeVRY3srnBFy6pgyAg7sjqMymR8iJiQaqqx7xHuMGdQVJHhBBgjTckQfSrNy9aDgd1OubMXuFs5EQWiIiNM21NztgWKlQKw/D8PhriXHty1u2QoZyc2hBZtSJ8YM9F0rd+1OCQqLtmdYcqvhXXfeduWpoNhrlh8a6PlCGcgRSCXlWOfLG7AifLzmiGI7P4c/CGyuw1mVXXZSToNY1qvmKKp9kXicm2uixxHsuf3nvbAmyWU5Z5bsR5UR7e8CtHDAKchLjWfI8vltTOogAAaAQPbSue8bxD43iNvC22gFu6B3AiTcePKD65RV4rk9nOtBHs/avOqC1b7y4REIqgiPDygIggb6Tzp84HwFLVu+mMFtTcCGVeCAMwCgwDmXTUTMxtud4Hw/DYK2LFkROrHdmaNWc8z9BsKt4uylyJg9P96CxJOyjytqjivERdtX2S0xNrNC3e7Kg+RzDfzGhiRRzszZe4bti4rW7uXPhrzA93cSVW7bZhpIuAkcxmPLd5xfAkdWUiMw0PnyPz51Pg8Oti2qnXu1CjkTAAJ15net5Kt/AfN0vk5T2ktPhCRe70EwAGYBTIJLIV311JGvWh3ZMXL10+MrkQsMzklyNIQTqdZ15A11X9onDreJwVyYZrYNy2wgwyqToehEg+vlXA7mMKbHWjHCuLQJZG5KQ5LeHfTcVbSoRnuMNDt8Wgmek61c7OdoLCM4HgUxHghYE+I7lZmYO1Il/FLCMzFyROUsWKmYgztW1vEsw2gdJ0+VaHh4+7NPK3ofOJYoguoW2SJEvvkfYDQ6Efo8o7/aM4XCBkyhrrwmkhVA3ieg0/uFJr8SZsguot0IIWdGAGyyJkeoqHtRxg4o2gAiLaTIqqwMSZMkkE8hsBpp1M4YHGW1oeeXlGiXiPHrt6c9y6wO++U/8AavhHpFScO7QGzZa0qkyxYaEbhQVYEajwCCCCNd5oJhbf9Izcs0QJ6AmZ+VW1wzSDczBPJSAfKdN/Uc66ZJOOyMb5aN7nFxlZbVuC65WZtYB+IAemm9VAxJJO5B+817irltXhDC7xIkCJj/ao7jihCKitBm3dMsYLirI3hJA2I11B3EaaU42+M28RlW2qpIh1iX0mGViDHh6nQ9a5vcVhLQcgIBPIEiQJ21g0d7LAqz3JGi5Y567keg+9TzKMo7Hxyaeh0wvCcPiLX8YlFUtJzAGD4hmaB0303pgxV0Ya2LZZsothAzCSAFgTAPKNYpLvYodwR1YfiarPxS93YtZsyDRVYTHQAiGjymOlRjhcoJofmozLHa/Fq9q3rJmF01ygbjQQJ+1UOwTouKzOQAqz4hoevpWv74zGWIMCAI8IHQCsxuOkSIUjQqBE+Yq8cDSpkZzt2N/HeMJcUGw+QFjbYjQzkzZhsYgmD1Q0Jv8Aa3FuQi/xLRQW4uPdzOoGUsxtsImd4J6kmh3BcSc4gmBLlR/NCxlM+WvtRdbSu4e3l00MsRHOCAR+PpUJPy24r97OqL8yEb9tFniGMW3ft3XtMLVq3mZVAuQ0RroMx1EMQOpiouL9rbNywIs3gLuZUPdjUiNtdSCRtzr08UPfOQBlVF/uO5Lf2glRHn51TxePAlkdGJGyqA3XxEa/oVJ3y2vgNKm0/kj7K4NC9xmvReQeFNgwIKtqd8vQevKjfAuFXsfeyoSotnxuQMqDlEiSx18IPn50ghC2VQCWJAAA1mYAA6zXfOy2B/ccJasPPeN4rhzSe8bVpY7hdFnoorqyYeU+TZzRy8Y0jF/Z9hSR+83L+JVQAlq9eJtJA3W2sD5zsIoT2h7FJnV8KLaAAAoCBsI03n3+dPOFvqwlZbzDKR9Gitrt4Ddo9VP4U3BPQqk1sX+zHZ7Ip70Ag7Df3msopjMcVKhPFIJnKQNP+01lZY0tGlJt2zguG4retWzalO7OuR1zEE6kgAgj0J9qscSuKhWDKEDLlJA26Bh8iTFLwJNeXsJdyhocJyOoX8qhkXJ30fVZP0nHDGljbv79/wCBjW+EyO58JJQodWKkfED1BifvUQu/xSneiN9cswTMSRmg+tL4LcyT6mant4kMuRo/ytzWdwDyU7EUqhdWSy/pTWK4P1fHz+39/wCjbiCobrnDmIaVbaWEEkHpmzEeUVDcxgZXW5bYXn8AVRKmdCwjUHyjnv0iJjStRj4ZYMMpkHmCDXVLDGl9HzXOSsZOHdsb9pTbujMcsKzAqwMeEk/zCY8/Ojn7HOFlrt/FsNbY7m3J/nYZ7h9QuXX/ADmkDi/FDehrhGgyiBHPn7mum8B7VWMPhsPh7bvfe2ozsiM4k6sMwGWB8I1mAJrJqLddCpNrfY3i6QxLHQg+3Kan4fx1AoDzmmPCJBgxPlXP+2faju71vDqVY3nCsTqotsSpggxJJ9tdNqY+GYYlc22mmkADr+AprDQ6PiwVnl+orb96BGsidhzigWARAYkTzk+Lrr+VXe6LGeu3kPzpk0wNNEHaq0XsXbQaGuWbiqQJOtsgGBuROwr5zxfDbwLpchWtzOh1VbgtsQRp8RG8b12bjvHHF65bt6Gyo1PxAsocZeXwlTqDqaAYtQlxmuEFrtsL3bL8NvMx3Px5iST5j5c2XMlLXsdGLBKapI5S7rIA1OgAGvpRnhzm4yopBZtFGupjQaDc7aUWxWAs2+7NlEt3rcv3jXAmslvhmT0GnKlfCvluI0A5WBAM+2xB31q0Jtq6IuG69x74XwAo7NeyMgUjTMDqIkBlXrIPUUpcS4SULnPcuIpiTtrtJGgp/wCz/E2xGHuu3hCkCJkfCG0G43H61KH2gx+aLajU3CSY16ZZ6Ty6jzqSm5ZCrg1DZSwGNZHRhqiurZTrorAkAnXkafLPaCyyBs7o/hzF7pQNBzZVzXQukDUkjmV5FCuWwIAMgfXr7zV7A2mcytvOV1IVQTrMSB4iPMe9VkmJBRf+TofLWPtZTnd9S3/Xt5mVmZkI8f8AKuh6ke9crE+QnYb/AF/GjDi5ZCwGRWHhzBgGWQxK5htOvh01oYTPT2FaIJxS6dhXs/jGXNblgHkkKTyGsj0504dkODWb7taKbWy1vL4IYMum0EGTOnL3pO7MZ/3q2tu2LlxpVUJiSVPORHzro3BSbeLs3LdgkqWW4bIbuQWBH+I4ytHRdNQc0CuqM4rFKMkiLi3JNCPjBJc6C7b3VCDbOsNlgwI8pkDrrRvg/Z03raXlupBGaMpaI0ObXcNIPSNdKFcfwZw+Kv22GXNdzJ52yWdSPmg9Qw5GpsH2gfD2xbtDwqC0NO7MSAAp2BzEf3GSK5FOlRaEHKWuwti+yrnM/fKTMH+FeBJyhuSHUjWdNqSmUMQxMJuOreQ6Dz/QN4ntRfyuoKjPmlg1wsJMyCbpE7xIOgXelN7pmOQ0p4y0DLCSl6uwg+KIIZDlKmVPSpE4qM2Z7evPL18p2+tUUNb7UsoKXYsZuPQTbjDs5ubTAgcgFCgeegE9aiOJeDlIysddIb0np6U4/s47LYXHWL4ulu/DQuV4KIVEXMuzDNmBmRoNqRMI4W6FaCpbK0MFBEwSGOg6ydOtHjH46Nyl8jZ2LBuYpWyKWsjvQYg5lIy843IPtThxntD+8ZlnunCmVfw8tg3ny/0NJPC7v7tjJtkvazC2SJb4iAFnKJbNqABttNOHa/Dd5g7tyyzKwTOCjFW8OpHh1giRHnXPkyNZPpl8cE4fY84XEXECIBpAAnfbr1oh37ESK0LplQGJZA2UxMQJMdNRWv7xAP16+X+/4iulMgyLFXS0BkDx1AMexrKS8fxm6l5wrP1ORQBO2vgYz6mvai81OqLLDauzkgeBrvRXE9oGfCph8iALEuFGYgfDrEg7yQdQTO9b9r+MLcYAKuYmWOUZiIGUlviPTf5xJBhhUk7R9bjlj8VFTlFWibDoXYKkliYA86tY7s7irVsXrloraJENmVt9pCklemoGsChLtlIYcjMU78P4taxNn93J7u2ygFoDFSCPD8M8t80fSlk2iPifEywyiklXuKnG7qItrLEtbDN4sxmSpkQMuqnTX1oNkYOyOpRwfhO40kfSKYO1fAhYCkOlwFoVgfEREwyxGmusnes7G8E/fsQ73s2VPE5Gksdln219qusq4qT6PnPEY150lB3btfk97Ndlxii5v3GS0pCgJBZm+IiToABHLWZ2BojxvErZvsEY5QxCmDrGhGnMHQ+dXGu2cPxDD2LY/hE+MamHYFLZBnQyRryqP9qLxftDYC1p/wCbaVNRWR2+iblwVLsl4bxt7ggIHA+/vRS/xzEAAC2QBtAn3JBOv2EUodieIKt022YC20nx6Q8ADxMRAIHnqB1rqWDeBHhgEZYEHXnr9/KivDxN5zKfZ7EX7l1S6XFAgnMHy+Y8Tbmdsvny0c8Vju6Qseo0HOTVDh4XQ/T7k1rxzF2FQNcuqlpZIad228MatHl1q+PGsapE5zc2KXFuNOUuk5Q0kAyGYESUWCQSugn4pE7zFInEcc9189xpMQNgAOQHlXQeIstlziWssUCQoDqARoZZQwbNBbrAXUDlzvHYkPcZ8oUMZjWB6CdK43FWfTfpCcVKSjvW76+gXjWJ0PLb06VWZudGsNwZ74e4pC2rSFmY9QC0AecD70GvINeXl+P6/CujC9NHmfq/F57XfudQ7F8PZuGfww03GcnUEkg5PDMAaKIB/wBaTezWFtfv3dYoMFXOMrzbedlJiCGgz7ijvCO1gXBpZzi2ltMjR8ZMauJ55jmA560pcd4n37W2Ot22gR7oJi6F+B8pAKtlkHrA2pIptyOKUtLZP2pw1u1irtuyf4akZfFm0KhtzqdSd6GBuexHTQjzBq+OEvcTvMjNA1aNY5eZEetBr9llMHbrXQrS2QdWXr+Kd4zuzBRAkkwOkHl6a+tQRVZSYkajyqSw2bSYPQ6UbAMfZjha3BiL7OV/dbecBdMzEPl8XKCvLefnf7O9qEs5kuCAzSrZM5GgXL8SkLAmddZ0oRgcabeFu2RAa5dUsB8RRVOgO3xHY+fWh1u3LrBnWNoI9RVFi5Y5N/gDycZJL8jn2946VuWrZWQFLgnZgWKxueaHSeYpY4jilVw5RWBX4GY6TsfCQRvpPnptTjxzggxdjDvnyP3bKjH4S/hYW2MeEaXNeUDeueHAuGKupDAwViCp5zXPBJelFG2/Uy/cZXs96lnuwjFGYOz5i3iAhvhCrA882tBC5n3/AEPqKeeyOGV7TWW/qzR10AP2j2oZ2xwotNZsrMIHb1zvI9SAoHoBSLJ63BjPH6VICW8UK3DzUOQVIGqxEu4LjN2z4UuMqndZlddD4TI+lUmvBrh258gBO8ADQDlA0rdbJchVBZjsBufKnvgvZq3h8I1zE2QtxiT/ABB41A9dV60mTIoIeEOQlcMxAFxrlyWK+JQZgtmG8cokxzp87Odsc10o4nMCwJMAtGq7HVvIHXYcq5vZECZM04fsvTveJ2A2oUO2nUWmAn3NCWJS7GjkcTo/CuNN3rPkzQoR3OjhZOUBZgQdZGWSACAaPviM8aiTseRB5e/61Gvq8BtqxZRkY9FBBHQjcjyqu/D1EiQFPKWEHqMwGh5ifMedIQ4qhJz5OwLxTgdu62YjX6+/51lFWw7DUg3ByZGGb0PI+u/Wa9o8UDkz527uNq3FyKnuW42qm5rmPq5x8ro3diRUuG4m6aQpgRtG3Ixvvz1qJajvYY5pWPSmgk9M8/8AUL8tS+/5GLgOFGPuBLl4WkWfAJa4dBLCRlVB/UT5QZpg43xC3w60tnDTlcEksZYsIGZto31GmwEUjcO4hctZggK5iC2xBymV13gHWNpg1DxTG3b90s59NOUDalljd/R5Smq+ze3iHL95mObNmzHfMDINPH7TiH/dro0Do3y8LAf+xpM4Pwzv71uzzdgJ6DdiPQSa6L+07DAYW2VWAlwCBsFKMI+gpvcmc6R8oWND8Uj6fSrGB41irIi1fcL/AEmGHsGBj2iqWIAA8+vQVFPJTpRMMp7YYvIqZv7jEEnUbgxERsAdKF3MXcvNmvObjjQMxJIGngEmAvkNN6qAkjfw/epbTjkC30Hz/KjYAxxftBcuW8raswChucCJnr6THOJoBk8yakxLNILCOn6NeZxtUWqPofAxj5Sb7Y0vihZ4etpGE3nAuZdQVOsydZgQeWvlQNsGCNz9PpRDEYJLvDkCgC6lz4vLUgE+9QWpjUQeY6GJIpsbpaPG8SmsjUgBetFTHy/KtsPbJPpRDiNkZcxkx+Jj9e9VrQg/raqcmQo6H2YxqNbRADmFsL5MBzHRt9Kg43wi3dBJENyYaH/XpB2+tAuzzshBGsSAPKNvnr8qaUv5p5E75my/hDeoArJgYif8CfNow3jMATI13j0A96kXgrGCxVlP8w/WlFOI3DbuHLmGbroDESy/MfOo7F3WTp5j8YrcmY24lYsjDWkRSHDtLEhiQVE+IdCFgR99Qtm5kZWYZgpBJ/qAOoPnv+dEOOsylSCCI/8AYjMR5SsbAbEQOYtbxPkeoHy516mGD8pHJkl6w/w/tXbuYc4S6pAdpRp8KNykjXKZIPSTUV3BW7M96LbT1vlGHlAV5+VHeIqoEnWdh1J6TsPYxQdOAtdJuhT4WWQqzozFSxmSY3JPQ+3kSp7/APWv9Har6JsDdt5w9llUINRL3C07EnIsewov2i4T+/2FuWQDetiQJAzKfiWdpkSPTzqxxLs4bVuVgjnGhFBsDxwYS66FsuYI4YyRrbBjfSdDM1Jq/VHtfkrF16ZdMSbiFSQwIIMEEQQRuCORqMtRztbxW3ibwuoIYqFcAQpj4WXnMHKdB8IjfQIBXVFtog1TC/ZtkLMtwwoKsQJzOBIylp8KA7wJObcaQc7b9ou+myDIkEsDtzyEa6bbHkN6TFtmdN61+JtZ3jQml8u5cmNz9NI8xaRGmsamrHZzi13D31vWnKusgGA2hUg6MCNvKsxgJCjU8gNT7D/Sp+F8HdiIEEKzNOkRsPUiBRlJLsEU30Ny/tM4go/xLR8zat/gBW3/APW+IDfuGHnbYf8AzcFJAPTT0/Kobmx+vKtbAdCH7XMVucPhmPUd6p9/4hrK5sjVlHkzUGrlxI3/AF771VYA1pcaTA1qlilgggeoqfE9iX6tKf8AlBfjX8l+2mnp9qsrhS/w/ahWHIO3ypg4PYDFc3w69I5TodOf051kqObxPjFlxqCjX5LvCOBKSGcZlHKYHntVXtKyfvBCqFCqEhdtJI+hHvNNmEw6DwqNOZgCeg06UpdrsN3eIOkF0Dx5FnRfmqKY86azzwl+zTDZ8dmjS3bZp8zCD/6Pyp77c4MXMIysSJYQR/UJifLelj9kNmBiLhMTkQe2Zm+609ccUXMPdRtQV08mkZW6gAxSSGXZwfGJ4yOmlV2PIe5q5xK1lY/ryP1qk2gpkY3sksY2UdavLPp7GPnAqVMGEFs83th/mTH0ArLqc4M/r3PzrWZlfiGJ1AJJIH69K8wVi7c/wbNx+rKjPHyBA96LY7s4MyAM5ZiA2gA5A5RvprqT7V2Ls/wy1h7KpbUAAep9ak5xTOzH4jNGHGLr/YhcM4WwwWRoDgs7jMCVObwqYmGywcp1g8q07N4XD3LrLeTNpoczDb0Ipk7VPmN0LMhQfD6x+NAsLw18M7NcgMqgjXmRJHtt69aST02iKe6ZZ7W8BsHCuLNtUfwlTJ5OCQZPMSKUOD9mb964lqAub+ec0LuTA/05UbucSe6GLen5fajXYLV7rdABrvqZ/CtCUugzjGrBXG+z4wbWrdtmPeKdWj/EU+WwIYCNfeoeHXSXGcQW0DIWXL001G4jUjzon+025PciYIDMDz1K7HltWvYyz34724xjNEDSSIMty10235mq80uyXFtIuYlbKhnxBUJk1kTr0UbyY2GulJFq6CNCdDz3jqfanzt5gVNpFRRo4Mj+1hqa51jbLWlOYET4R0M7x10B+dFTUgODiEhw2/iMNevpbY2wzNMgfCA2WJ1gQIE0Bw7KQSDrHwka606dmuJJawIBgli5K8yCSv2FLQOFtAMy4gxpH8MTpzbp5xNd/hvHJemXtohm8O6TXuO4wuW2guhGffMpkZP5T0OkUZ7JwReafCxCgxpoDP8A9UmcRu3GuiyoyjwqqzooAAAJ6AbnyNPvC7AtWktAzlEE7TzY/Oa8qqk5e2zslK4qKBXHr5BA66AfifeBSD+0O0q4+6qABQLYAGw/gpTxxF/4gPMuIH/dpSt+03AkYlbwPhuKBy3Uefl9qPhvc2d9CcLZifrXi31H8wqRoI6+etQLZluem8ch1+ddnRzFpHBOn5fesYeIyWHsNfc717ZsEHYGOv5j/WmTB8JtsgY+NiobKxKZZJEacxE+hFCclFWwwi5OkBuHXAHDHXL4hzggggjzo3wfDM3e3dQiqNWB8RZgoy+Q1J9K1TggYoLUnM8EzAAABIg67ka6nypv7V8RPcJahdDoY1gA+Gekma5sjUlZaFxfE5TdtlTDb/rf2qNx4T6cqL38KWaATJPL7TRNOx57rN33jyyUKcok+KenlT+ZEXy5CYlZUqWiBLKR6gispxQvwjgdy8Ay5VQn4jz6kAamrnaDs0tnustwuxknSBIiIGvU86Yrl7uQA25E+hJkz6VSx7G4gM7NpO/+35GuXzZN37HSscaEfEYUofECPPlR/s0AUdi7eAKVGoBzNkJnnEcvKj/BrGe7bYfyeIk+Q0+sVS4pfuHEXzdcNmyqInRV8SrExOxnzaIBiq87iScalQT4DY7y9bVrjnWSAxAgCY9NKFftLA/fIHK2g+WYx9aJ9jn/AOYn/KZ9Ij7kUv8Aba8LmMu5Duyp7hFQj0zCtjBk70OX7M8NkwjMf+pdZh6AKn3VqbvCyuDOqkafX6T86H4HDLatJaG1tQg84ET77165A5/r3osmI/a3gBTC96xYXbbnMpG6tkGh3MeE9ILUg3K6r2tu/wDLXMzZzoBIWQCQvIDYVzLC2c91U18TBdNDqY3Og9aaIRj4woAskclyx5CI+5rThttWuCdYBPloKtdsMNkj+nNI9xOX5ihPAbpF0SJkMPcqRrSRvgO6chos3GzZ0XM6KxVepIy6eYnMPMCn7gl5jhLOf/E7pC/92UZvrNJvZeC7/wCUR8z/AKUU4hirikKh0JHrH5VFr0lU/ULvbXEXQwyOySTOVipIBAAkEaaVPjsaXsoeYtqp9v8AerjcP7+41vEZoU5kZYXKoMFCY8QaVMnXw76mt+0t2zbRUMKYkaEiBoASNp5T0qlemiS3IXQpVAdg23tTd2JtZbbOf5zA9Bz+ZPyobxW0LtnDG1sygL5zAn503YS0ttFQbKAB+f40IrYZv0in+0zC/wAO1cBkBih25jMP/k1Y7E2MuDBWPESTz1Jj/wCMtWO3hX9zuSRMqV9Qw/Caj7EXwMNbtjXTPP8AcSSPY6Vp9Bg9FftSGS0mYkgv+Gk/WkztfeJTDt1ziP8AxIP3rpXa+2GwpMaqyn65fsxrmnF8DcxN+zZQaRGbkuY+In0Amhj7DN6Lq4VLWHt+Im8yhiOShhmAHnqNazhfDLOKPcXS6ufEGWNuamZ1jXblvXmJtd5iHW2J8WRfRRlB9IE0T4Ngr1m7mKIfRiW2I08PnTJbsVvVBIHvMTaaRHi8R1eM7lk0HqNdg3Omq+ZUxvSPgeHuuIQm2QEJOcx4tDl5zm110606cMyuWUkhssgCNQcwJE6GI2GutNJNqkInTVgPhdg3L8n4bWvq3Ifc+woj2i4YMRh3t6ZolCeTjVT+B8iay3hTYlZBkkztOvMctIqLG8S7sBmkgmPffeliuCDJ85HI8LYe4YRWY9FBY+8Ud4ZwW4l0C6mU81MbGIB5ciY8zTXgeOW0ZpkA7RVXE3y94tzIERvoQdfYH5mi8rkqoZY1HdnuO7HJdQvh2KsP5G+EnoDuv1FAcEmUGY3iBt4QFn3iZ5zThh8QxuKc0gEHfp5Uqtw9rUWhq2Yqvn4oU/KKnzco0ylJS0HOyuEJGc6KCY13YxOnQfrat+1i6J5Zj9qLYBVtW1tj+Ub9TuT85pW7TcctNc7rUQwRnA0XxQ+m5I/CnadUiUX6rJeynBy7i+2g1yg7k6CR6A/+w8qZ8dwcZLjLqxRgvrlIFGMJcBwi2dSyWVuLtoIlUBkyYieQnc1VwmJzID50mRU1Q8JNpnL8RcVVXMoYnWT8o+lZUOJs3LmLvWbYDd21yJ5L3h0/9qyn4A5FriN8s5nlV24AtpdpYA+m5H0IrbG8Jud4PCYdcwPKOcnYe9V8QsWxHI5fkANOoqTWhk9ljg90rMVW7QYhmZZg5VjQefOp8CcqbanU/hQ69h7j3cwcFC22XTKNDlaZnaQQN9JqiWibkuVsN9nLfdrmPxN9ByH40F4jwFlvhnvouIL953JUkeJ8yeISJYQQCBvrRoZuhqO7aLlCwLd38GYk5NZ8M/Dr0qkXQj27GtsQKrXbimqFm6elS5z0oAB3GUHdXNJ8BPuBI+tc4BIJ8q6ZxfObNzKuZipEe0GPOJrmA3pohGnimPN7D2Cd/FPqsL/rVPhsrcGm0/Y1LixksW7Rturo5liPCcwLQp2MQOuxNeYTW4oHP8qz6Muxh4RxFbdzusjSwnPBI/t0EDadfKjt+/mynoKEW2K6RtV6zJWen+9SmtFIu2RKn8R7g1LkTtyULodxttMTVHtCLRQsyzc8MaA+ANLCTtvy9+VWixqpjLTOI002M6g9RVIvi00Jp3YJstcU4bJecRAy65QcywMoIEGSZ569a6amKEb1zleDvKnvII5iZI3gmRPypiw18qoWdhGlNKSYC12pw7Yi2EVwomSCJDbQD6ETVfs7hTZVUYgkTBAjTNmjUnmTzqQ3p51Wu8Q7t7cjRmiZ203216frWctoaHYZ7W3P+Xjqwn28X4UpcIZpN5Qcqzr1kQBG+gOb2pp7eZVwq9XbII6sjAenOlbspiWt2XtkSWMhTrsFg7jY+fSIpYaV1ZScW4umWuzWCYB3fLmJgAGdJ1meZ0P6NGHuN5H11rS9xLJbi1aNwmJUhLIHoRO3lz9TWoObWCPw+VMv7/f7fZzxcn/kjBd11AHpI/P8K9wpy3S5LqIBVkIJDAgrKsQIOo0adprzJXuX9A0Rjz/id65dbvLORAIVpWW6lgrGPaai41iLd20LJYJcS5MsRBGWDGvJs8+o6QLmGfKZOwlvcAnXqNNfegmJwzZ1G6lpzFRJknNrEnSTpTL7MWuH8ItKAwPecwx0HqB09a8xvguLA5E/hRCRy09PyMfjVpOCi+mbM6nUA5JHoRII15ifSkcbVIKdO2CuDo126ttPiY79OZJjWB5VZ4hwx7V7OwBC6Ag8yNzpppP16VJg7L4O6rJF0ggNErlBPiMRJgawAau9pO0lh7hshbxYrPeqji2H0hIyyynmeUD2EYV2NKd9Aq5dmhXEuF2LjF1tujnUqtwMjNHxeIZkJO8Zh5dbgmsy0whe4JxK6ltM4lx/CMEmVObu9YB23/tHWifB0PiQxmXQgGRPPWgwjuCJAIuhifLLlX/209WHWjXZJUS62aScohSYB1M6A/T19hKPJUNGVMSuzoIxWNfabpWT/e5I+1ZTB22wiYdj3a5Dcc3MukeKSxkE6z+tq8osXsO8ZsG2gLaKqhR/MYACyZG/3pbt8LW9ZtxmBE5tspYnQeWkDpRvj3a7CXbVxUuEvlgDKwk8okdaq8E7RYO1bCutwFjJARnjbUkDrrpXhYv+TjwNqLu+mn1R0Nx5CyG5FD5iYPnVENdBhLRKg7llmNxzorxK9ba8/dBzbLSpKkb684Igkjao1tnoT7a/6/evci7SZztE9m8SBsKlyn/aorSnca1aUsNxHrRMbISN6kmsk1hBrANRmJAG5MCud47Ak4x7UQe8IPQDMSX/ALcnj9K6JbuFGVjrlIMczrsPOkm1hizC0wIZv4JxGYtcPg7srBeMmWVgAEL11zNEwU7WWSLeuhW5r5aMPvQzs5aa5dJEZUXn1O23kCfKBRntsz3bgULK3XZ42JObRfP4thuap9nLNxDcFp0WcsymcAgtAM6Cdd6zVxoDutB1rMydpq9wm8pLWP5ipdp2icpg8tCvLmfKqeVx0/7Rp8pMCojjyhnIzEaCMo/1jypJRtUZuVaLGJw5ViII9RBquwqS1jrtye811keBUjy0Jmtgn6mjVGV1siArcNXrWvWojbPWsElF3yqDHYgZGDBAAJls8iOSZARmP+YAeYrR5qreUmQedEZOnZriuLYi+vdXysAhkQKB4htEyw0kRPM71nCbeRmYjcQABA3mTJOvL5+wVsDdZ5bINd82w/y86P2g3Myep3PnQWtB5OqsId6TyqRHNU0c+VWEc86wpcVzUgqC21TKaxiQ6giNCCD6EQR8qp4VbgMOgAUaENIbSNBuOtWmJ6GqzX3G4isYluLRXs/xe4bQt2u6JRfEoOcljqWnYAmQBOo+gYX+YgneDsfI+VU+D3+4uXG7tlVgMqpD66z8TJlG2xPtzaLoBbvXHDmZmTPqTOx5VpcfN8W3lr9Dp9a0vcdvXnCtYVLaiM5K96TqZaCRGsZRoIBmpAs86UJA+EEEgif/ABnyqNrDJuseoq53RrACNiR+ufWsawe9wwQRIIg+YIgitMPxL91UvJUDfUuxkiAJ3MxEkAe0EkVB3APp4ftp9Kgfh1p5DAkdD+Y/KsYXr3GL2JuO13NlnwgyY9GIGbzMD2rKk4lhVtOBbEKROhkEzWUQjLiOHBhpofp70PNgqYPKi1+6ZidKr5R0pQFNbVWbdnyNTKoqzbrGI7I9fOPx61atAn4ljTeTBrwCpF5edEB4+D5gj0qBkjSrmGYyy8lMCt7yD51jAe+v0oPfsQ+bn1gTHSYo3cO9VLw0NYwH45jmWxlthu+JIzgarbKw6q0yCxgHTaROtCezlpluBwxtgSCsaspGqdCug38juNGK6dKyzqNaazF5bo6GvSQeR+lV7DGrSUoaN1Qf0n6VILQ/pNYgqygrAKxtL+v960eyKtsoqO4KJijcsCqpww50UJ0jT5CeXPeq9wVjA08Pt75da3S0o2FWyK1YVjEY8h9K3VvKpAoipMgoGPUPvUyNG9RBB0rMtYxYGIHrW374P6TVYCvaJiQ4vov1rBiCeQ+X51qBW4oGI2SenyFerh+lScxUprBIjaNa5KtL+FeTWMVTaofxcsiArE5hodjGse9GytCO0o/g+4rIwGxXae4TDWLenIr+VeUIzTvWUwbXwf/Z"/>
          <p:cNvSpPr>
            <a:spLocks noChangeAspect="1" noChangeArrowheads="1"/>
          </p:cNvSpPr>
          <p:nvPr/>
        </p:nvSpPr>
        <p:spPr bwMode="auto">
          <a:xfrm>
            <a:off x="141432" y="388216"/>
            <a:ext cx="277091" cy="2770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3127" tIns="41564" rIns="83127" bIns="41564" numCol="1" anchor="t" anchorCtr="0" compatLnSpc="1">
            <a:prstTxWarp prst="textNoShape">
              <a:avLst/>
            </a:prstTxWarp>
          </a:bodyPr>
          <a:lstStyle/>
          <a:p>
            <a:endParaRPr lang="en-US" sz="1636"/>
          </a:p>
        </p:txBody>
      </p:sp>
      <p:sp>
        <p:nvSpPr>
          <p:cNvPr id="2" name="Title 1"/>
          <p:cNvSpPr>
            <a:spLocks noGrp="1"/>
          </p:cNvSpPr>
          <p:nvPr>
            <p:ph type="title"/>
          </p:nvPr>
        </p:nvSpPr>
        <p:spPr>
          <a:xfrm>
            <a:off x="385478" y="275823"/>
            <a:ext cx="6289642" cy="927374"/>
          </a:xfrm>
        </p:spPr>
        <p:txBody>
          <a:bodyPr>
            <a:noAutofit/>
          </a:bodyPr>
          <a:lstStyle/>
          <a:p>
            <a:r>
              <a:rPr lang="en-US"/>
              <a:t>我们来练习吧! </a:t>
            </a:r>
          </a:p>
        </p:txBody>
      </p:sp>
      <p:sp>
        <p:nvSpPr>
          <p:cNvPr id="8" name="Content Placeholder 5"/>
          <p:cNvSpPr>
            <a:spLocks noGrp="1"/>
          </p:cNvSpPr>
          <p:nvPr>
            <p:ph idx="1"/>
          </p:nvPr>
        </p:nvSpPr>
        <p:spPr>
          <a:xfrm>
            <a:off x="411161" y="1775376"/>
            <a:ext cx="8229600" cy="4946041"/>
          </a:xfrm>
        </p:spPr>
        <p:txBody>
          <a:bodyPr>
            <a:normAutofit/>
          </a:bodyPr>
          <a:lstStyle/>
          <a:p>
            <a:pPr marL="0" indent="0">
              <a:buNone/>
            </a:pPr>
            <a:r>
              <a:rPr lang="en-US" sz="3600" b="1"/>
              <a:t>有志愿者吗？</a:t>
            </a:r>
          </a:p>
          <a:p>
            <a:pPr marL="0" indent="0">
              <a:buNone/>
            </a:pPr>
            <a:r>
              <a:rPr lang="en-US" sz="3200" i="1"/>
              <a:t>你可以在你的答案中使用前一张幻灯片的谈话要点。 </a:t>
            </a:r>
          </a:p>
        </p:txBody>
      </p:sp>
    </p:spTree>
    <p:extLst>
      <p:ext uri="{BB962C8B-B14F-4D97-AF65-F5344CB8AC3E}">
        <p14:creationId xmlns:p14="http://schemas.microsoft.com/office/powerpoint/2010/main" val="21622899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8" descr="data:image/jpeg;base64,/9j/4AAQSkZJRgABAQAAAQABAAD/2wCEAAkGBxQTEhUUExQWFhQWGB8YGRcYGB0YGRwaHxccFxcXGhwcICggHBwlHBwaITEiJSorLi4uHB8zODMsNygtLisBCgoKDg0OGxAQGywmICQ0LCwsLCwvLCwsLDQsLCw0LCwsLCwsLCwsLCwsLCwsLCwsLCwsLCwsLCwsLCwsLCwsLP/AABEIAKsBJgMBIgACEQEDEQH/xAAcAAACAgMBAQAAAAAAAAAAAAAFBgMEAAIHAQj/xAA/EAACAQIEAwYEAwYEBwEBAAABAhEAAwQSITEFQVEGEyJhcYEykaGxwdHwBxQjQlJyM2Lh8RUkQ4KSorIlF//EABoBAAMBAQEBAAAAAAAAAAAAAAECAwAEBQb/xAArEQACAgICAAYBBAIDAAAAAAAAAQIRAyESMQQTIkFRYYEFcdHwMrEUkcH/2gAMAwEAAhEDEQA/AA+O7K3FSDcsDnBuCftSocL3N45srCORkTTLwntPh4yXMLnyzEbzPLyq2eB/v7uLFlrYsjNdYMCsRIVerHp5UhlYqulnI2viIA25gzNVuA2c19Z2AJpgwfYTEO8rkNoHUlxmy+nWiPB+yLHD4m4Wi7aOVEABzDqefy6Vu+jATiFlFLAGDQgDXWn3h/ZEG2r3mCPEkXBy5aVFcwZRmsthkBP+HcK6HqfMUvEWxW4Xh+8uqvr5cpoh2hwgFkkbqQZqTG8e/hvZTKAp8JCZZYc+omltbl64CGY5fPQUYxaC0ZwWznvieWvvVfHWS1wKoljIA96P9neA3HOZVcCdW0VfmdTTdwXheGsP3hRLrhsua4ZCwC1xhsBppPU0W6Ccyt4C4rFWUgxJBo32XsHv1JBEMKbrvFP4mY28GBmlRuwEyII06b1fPae/ySyJ2hARWVtbA2C8BAxt+Acr+Wmg60E42uViBMTz3ppftFiBMi2Z38Aobj+Kd6IuWLR8wmU/MUrjYZUunf8AfsU7L+NY5MPvVrjok2j1Zvuaqpby3QP8w+9EeMWyTajk7z6SaHQ8OwJgk8Vo/wCenK8dR7/alqzh4KGdA00w3LgbVToZ+1LJ2wyVAd38JH+afpQrD7t6UTuDf1/CoeE8OuX7nd2ULueQgadSToB5mqRJsq4Ubf3H7VSC6tTpjewmMw6d46oyDVu7fMVEbsIBjzEgUpW0lmrWPFFTBJLe1OvBsH3mCCuHFvvtWRQzRGwBIE+pFKnDE/iH0p44ba//ADzkd1i9oyMyN8GolSDE8qTJKotjcbaRS4twlbduENwqHIBdQraDmFJHoQdqe+z4z8Inrbb8aS+LWrv7t4TduM1w7s9w6KOpOxJ+dNXBuKpZ4QucNJlCsEGSTNDHLlFMSem0c97V4FlfNHhIAnlNU8Hgu9sgAxkcmmLtXxI3rCfCE3VeZG00C4J8LaxrVVRpRlGrVe50TslxVrNlbSWhlB1dmgSTrRJ8FZwZuXF0N4+IuxjWTp7mknH8RwzFZuXEVYhAoyg8/X1o12s7Q4O9ZVO+JMg+Ea6Dz0pqVEtgXC4BcM1xu+tt3q5AAeZpS4hwC9aMupy8mGo+YogmKsC5OdyPONPSiN/jdlVi09wkkSHy5Y56dYrUFNplbg3ZZ7iLcBInarfDsdew97MuUukp4h+VWsDx8rK2/wDD5AjYe1V8PbYs5YGWbNqIkHmJpKrsZysOL26xY/ltfI/nXTeHXS9pGO7KCfcVxO6m5rtXBx/Atf2L9qwBd7c3sptjyP4VlVf2jL4rXofwrKNiNHPv2d95avu2TKe7JkwdOldK7JYgBrhtoFS8wuGORCIG09aRcHhWtW2DWr6Yj+UwSmWD4YEiIGp31pi7AF3fM6sjISMpmCDuRIE7e1aErZWUWuxcscZVWupK/wCIZLKd8xgSNfkKK8K4yBiEf/peINowHiHxy3IdTW97ANaxbXLFlGdXuMczZQxKkKZggHl01pZ4px3FXMUzrZJaO7KFhkVhbDuqON41ICnUQdSaCbcv2DVRv5C/abHPDM2Yz4VkztpuKVr3Fbga3nuMQigDU9NRPIVduYnFsrWrti2qXCVZhOYGQ3eTMEiDsNZO29Q43hFpoMssf0j86LdCpA2/aHhMEM76L5TqfnT92Gwbi5d8CkKo3AIk9J9KQcQGdtJJQZVnfTb3q1w3i2Kw8s/eIh0JiRPKeetNJPQLTG/jK3ExQe7dCW9xaQjUbTl8zz8jQm+/eWygJA7yFI18DNnJY/1ZliOgFCOJ4y/irkybjFQAByUDQAchGvmSTua97OC4t5MyPlbUQpaCpBBIGqiYmeTTtSyjSu9jR+B9sYDh6rka3aOUDNnhmnz6VSwPAbtzvLeHC5LbiNTs8kAbyB1NQG8hdwmHtgMPFmkltc2kmCSQNKb+zOLKozhBbzQAB/kGwHqxrmjJxezpnBSVIV+Jdk8XbE+FhzgnTWNdKF4zg2KtzKyAASQdNTAHmZ0gdafhxm691VZbgVmjVNDBEzGwMiJGtWO0T3EtTatd44aVUkKCQCRJ5eXn0q0ZtpshLGlJJHKv+E3c6swykEaMD1gfcb1SxrExmaAJH11py4px/HuipdwieKe8UMZQZvAcxJDSuvhze1LnEeE3T/CChyp1ZZI1Eg/roaClb2acKWgVbu6EJOUH4o1Iorw0+ADzP2pwwtrC27KIy2g2UAlnAJ8Ou++mvpQbiHD87TYSFjULJ1k0vPk6GeFxjYuOJnpP4Uxfs6lO8dROYgQNWhZMAe/0qn/wG8d1I9q34UWsh0RgyA53Kwcp0Xcc/KjLrRsdKWx2/wCMXHWDhr8M2STE7bkFtvOuVWcGq3rqsfCrFfDz1iJI0HUn60y2+KtOfvARBGUE5uZP88cjJyjSl/FXbTus/DnZrqiQxJJnURpP41oxk+ik2g/Z4HbfDvfRba5YyhZDMp3OpkgaxO8GK8wWIW3w29bzgXAxcDylRppHOPemHh+EfE2JtYu1qoV7a2igA2CmDMbx161Qw/B7OGuSbuZhowZgsMGDBgAVYfDprOtL1qQHG9ov8JuC3bw3euVYoXYFGBliG2qp2zxouiLALDXQSNY+KOutVO03G1VLT2yG+KWB3nKI9o501dmbyrh7bm2zPdCyQpcywmCdlA84FMmklRJQcpNHJsZZyBUK3AQupfY84UdBVLDO+qoYJ+tN/wC0a+GuWmVWUEOIZSmqkDY+u40NLnZe4q4q2XKhZOrbDTQmqRfubJKTfqdg6/cugtbdPFvtqPOsxaaCn7DvgziLnf27t0uwWywS4VIgSZEDeTJO1Rca7KXbj5rGHe3by7EqdfQMxGnStzt0by5ceSEj/hbEaMvzqG9gXSASDOggzRK5hCCROxg1KuGQWzOZrp+EDYDcnz0o2IXOx/C7gvS6gosGDqDr/p9acOM8SF5QyiQp3AbL0gMRGvSaDdlMDbW21xrue602u4GhRXGU3CSfF4ZIjTluRQjHYbFSUS3kVDCghbhMmCWdhoT/AJMo+9I0uXqZVOXGkuyZeIpc8Cg5vt6+ldRw/aBIt2rYu/4alWNtgrAjQzy96i4H2Gw4wlvEMwt3nthrjmO7lhLGDyJ86EHid22Ctx5JJMBwx+n8vTalyWHEkrsj7RXmZgWBgEjnz1ryq3EsRcZFyIW1MkCT5b6c6ytFugTjC9ljh/EbsZrQ7xXchnuvlKLvpA8QG3t70PvcS4gcl7DqArjSCGPuG2B/UVTwOEjD943itkmNc3KGOvsPY9KIYK41tVVboS0i5YyyxbLA11B8UfOJ6RTp/Z0Ncl9F7DcSxDqbGItoLzKGV0ICgTrn10Ij+XeeVRY3srnBFy6pgyAg7sjqMymR8iJiQaqqx7xHuMGdQVJHhBBgjTckQfSrNy9aDgd1OubMXuFs5EQWiIiNM21NztgWKlQKw/D8PhriXHty1u2QoZyc2hBZtSJ8YM9F0rd+1OCQqLtmdYcqvhXXfeduWpoNhrlh8a6PlCGcgRSCXlWOfLG7AifLzmiGI7P4c/CGyuw1mVXXZSToNY1qvmKKp9kXicm2uixxHsuf3nvbAmyWU5Z5bsR5UR7e8CtHDAKchLjWfI8vltTOogAAaAQPbSue8bxD43iNvC22gFu6B3AiTcePKD65RV4rk9nOtBHs/avOqC1b7y4REIqgiPDygIggb6Tzp84HwFLVu+mMFtTcCGVeCAMwCgwDmXTUTMxtud4Hw/DYK2LFkROrHdmaNWc8z9BsKt4uylyJg9P96CxJOyjytqjivERdtX2S0xNrNC3e7Kg+RzDfzGhiRRzszZe4bti4rW7uXPhrzA93cSVW7bZhpIuAkcxmPLd5xfAkdWUiMw0PnyPz51Pg8Oti2qnXu1CjkTAAJ15net5Kt/AfN0vk5T2ktPhCRe70EwAGYBTIJLIV311JGvWh3ZMXL10+MrkQsMzklyNIQTqdZ15A11X9onDreJwVyYZrYNy2wgwyqToehEg+vlXA7mMKbHWjHCuLQJZG5KQ5LeHfTcVbSoRnuMNDt8Wgmek61c7OdoLCM4HgUxHghYE+I7lZmYO1Il/FLCMzFyROUsWKmYgztW1vEsw2gdJ0+VaHh4+7NPK3ofOJYoguoW2SJEvvkfYDQ6Efo8o7/aM4XCBkyhrrwmkhVA3ieg0/uFJr8SZsguot0IIWdGAGyyJkeoqHtRxg4o2gAiLaTIqqwMSZMkkE8hsBpp1M4YHGW1oeeXlGiXiPHrt6c9y6wO++U/8AavhHpFScO7QGzZa0qkyxYaEbhQVYEajwCCCCNd5oJhbf9Izcs0QJ6AmZ+VW1wzSDczBPJSAfKdN/Uc66ZJOOyMb5aN7nFxlZbVuC65WZtYB+IAemm9VAxJJO5B+817irltXhDC7xIkCJj/ao7jihCKitBm3dMsYLirI3hJA2I11B3EaaU42+M28RlW2qpIh1iX0mGViDHh6nQ9a5vcVhLQcgIBPIEiQJ21g0d7LAqz3JGi5Y567keg+9TzKMo7Hxyaeh0wvCcPiLX8YlFUtJzAGD4hmaB0303pgxV0Ya2LZZsothAzCSAFgTAPKNYpLvYodwR1YfiarPxS93YtZsyDRVYTHQAiGjymOlRjhcoJofmozLHa/Fq9q3rJmF01ygbjQQJ+1UOwTouKzOQAqz4hoevpWv74zGWIMCAI8IHQCsxuOkSIUjQqBE+Yq8cDSpkZzt2N/HeMJcUGw+QFjbYjQzkzZhsYgmD1Q0Jv8Aa3FuQi/xLRQW4uPdzOoGUsxtsImd4J6kmh3BcSc4gmBLlR/NCxlM+WvtRdbSu4e3l00MsRHOCAR+PpUJPy24r97OqL8yEb9tFniGMW3ft3XtMLVq3mZVAuQ0RroMx1EMQOpiouL9rbNywIs3gLuZUPdjUiNtdSCRtzr08UPfOQBlVF/uO5Lf2glRHn51TxePAlkdGJGyqA3XxEa/oVJ3y2vgNKm0/kj7K4NC9xmvReQeFNgwIKtqd8vQevKjfAuFXsfeyoSotnxuQMqDlEiSx18IPn50ghC2VQCWJAAA1mYAA6zXfOy2B/ccJasPPeN4rhzSe8bVpY7hdFnoorqyYeU+TZzRy8Y0jF/Z9hSR+83L+JVQAlq9eJtJA3W2sD5zsIoT2h7FJnV8KLaAAAoCBsI03n3+dPOFvqwlZbzDKR9Gitrt4Ddo9VP4U3BPQqk1sX+zHZ7Ip70Ag7Df3msopjMcVKhPFIJnKQNP+01lZY0tGlJt2zguG4retWzalO7OuR1zEE6kgAgj0J9qscSuKhWDKEDLlJA26Bh8iTFLwJNeXsJdyhocJyOoX8qhkXJ30fVZP0nHDGljbv79/wCBjW+EyO58JJQodWKkfED1BifvUQu/xSneiN9cswTMSRmg+tL4LcyT6mant4kMuRo/ytzWdwDyU7EUqhdWSy/pTWK4P1fHz+39/wCjbiCobrnDmIaVbaWEEkHpmzEeUVDcxgZXW5bYXn8AVRKmdCwjUHyjnv0iJjStRj4ZYMMpkHmCDXVLDGl9HzXOSsZOHdsb9pTbujMcsKzAqwMeEk/zCY8/Ojn7HOFlrt/FsNbY7m3J/nYZ7h9QuXX/ADmkDi/FDehrhGgyiBHPn7mum8B7VWMPhsPh7bvfe2ozsiM4k6sMwGWB8I1mAJrJqLddCpNrfY3i6QxLHQg+3Kan4fx1AoDzmmPCJBgxPlXP+2faju71vDqVY3nCsTqotsSpggxJJ9tdNqY+GYYlc22mmkADr+AprDQ6PiwVnl+orb96BGsidhzigWARAYkTzk+Lrr+VXe6LGeu3kPzpk0wNNEHaq0XsXbQaGuWbiqQJOtsgGBuROwr5zxfDbwLpchWtzOh1VbgtsQRp8RG8b12bjvHHF65bt6Gyo1PxAsocZeXwlTqDqaAYtQlxmuEFrtsL3bL8NvMx3Px5iST5j5c2XMlLXsdGLBKapI5S7rIA1OgAGvpRnhzm4yopBZtFGupjQaDc7aUWxWAs2+7NlEt3rcv3jXAmslvhmT0GnKlfCvluI0A5WBAM+2xB31q0Jtq6IuG69x74XwAo7NeyMgUjTMDqIkBlXrIPUUpcS4SULnPcuIpiTtrtJGgp/wCz/E2xGHuu3hCkCJkfCG0G43H61KH2gx+aLajU3CSY16ZZ6Ty6jzqSm5ZCrg1DZSwGNZHRhqiurZTrorAkAnXkafLPaCyyBs7o/hzF7pQNBzZVzXQukDUkjmV5FCuWwIAMgfXr7zV7A2mcytvOV1IVQTrMSB4iPMe9VkmJBRf+TofLWPtZTnd9S3/Xt5mVmZkI8f8AKuh6ke9crE+QnYb/AF/GjDi5ZCwGRWHhzBgGWQxK5htOvh01oYTPT2FaIJxS6dhXs/jGXNblgHkkKTyGsj0504dkODWb7taKbWy1vL4IYMum0EGTOnL3pO7MZ/3q2tu2LlxpVUJiSVPORHzro3BSbeLs3LdgkqWW4bIbuQWBH+I4ytHRdNQc0CuqM4rFKMkiLi3JNCPjBJc6C7b3VCDbOsNlgwI8pkDrrRvg/Z03raXlupBGaMpaI0ObXcNIPSNdKFcfwZw+Kv22GXNdzJ52yWdSPmg9Qw5GpsH2gfD2xbtDwqC0NO7MSAAp2BzEf3GSK5FOlRaEHKWuwti+yrnM/fKTMH+FeBJyhuSHUjWdNqSmUMQxMJuOreQ6Dz/QN4ntRfyuoKjPmlg1wsJMyCbpE7xIOgXelN7pmOQ0p4y0DLCSl6uwg+KIIZDlKmVPSpE4qM2Z7evPL18p2+tUUNb7UsoKXYsZuPQTbjDs5ubTAgcgFCgeegE9aiOJeDlIysddIb0np6U4/s47LYXHWL4ulu/DQuV4KIVEXMuzDNmBmRoNqRMI4W6FaCpbK0MFBEwSGOg6ydOtHjH46Nyl8jZ2LBuYpWyKWsjvQYg5lIy843IPtThxntD+8ZlnunCmVfw8tg3ny/0NJPC7v7tjJtkvazC2SJb4iAFnKJbNqABttNOHa/Dd5g7tyyzKwTOCjFW8OpHh1giRHnXPkyNZPpl8cE4fY84XEXECIBpAAnfbr1oh37ESK0LplQGJZA2UxMQJMdNRWv7xAP16+X+/4iulMgyLFXS0BkDx1AMexrKS8fxm6l5wrP1ORQBO2vgYz6mvai81OqLLDauzkgeBrvRXE9oGfCph8iALEuFGYgfDrEg7yQdQTO9b9r+MLcYAKuYmWOUZiIGUlviPTf5xJBhhUk7R9bjlj8VFTlFWibDoXYKkliYA86tY7s7irVsXrloraJENmVt9pCklemoGsChLtlIYcjMU78P4taxNn93J7u2ygFoDFSCPD8M8t80fSlk2iPifEywyiklXuKnG7qItrLEtbDN4sxmSpkQMuqnTX1oNkYOyOpRwfhO40kfSKYO1fAhYCkOlwFoVgfEREwyxGmusnes7G8E/fsQ73s2VPE5Gksdln219qusq4qT6PnPEY150lB3btfk97Ndlxii5v3GS0pCgJBZm+IiToABHLWZ2BojxvErZvsEY5QxCmDrGhGnMHQ+dXGu2cPxDD2LY/hE+MamHYFLZBnQyRryqP9qLxftDYC1p/wCbaVNRWR2+iblwVLsl4bxt7ggIHA+/vRS/xzEAAC2QBtAn3JBOv2EUodieIKt022YC20nx6Q8ADxMRAIHnqB1rqWDeBHhgEZYEHXnr9/KivDxN5zKfZ7EX7l1S6XFAgnMHy+Y8Tbmdsvny0c8Vju6Qseo0HOTVDh4XQ/T7k1rxzF2FQNcuqlpZIad228MatHl1q+PGsapE5zc2KXFuNOUuk5Q0kAyGYESUWCQSugn4pE7zFInEcc9189xpMQNgAOQHlXQeIstlziWssUCQoDqARoZZQwbNBbrAXUDlzvHYkPcZ8oUMZjWB6CdK43FWfTfpCcVKSjvW76+gXjWJ0PLb06VWZudGsNwZ74e4pC2rSFmY9QC0AecD70GvINeXl+P6/CujC9NHmfq/F57XfudQ7F8PZuGfww03GcnUEkg5PDMAaKIB/wBaTezWFtfv3dYoMFXOMrzbedlJiCGgz7ijvCO1gXBpZzi2ltMjR8ZMauJ55jmA560pcd4n37W2Ot22gR7oJi6F+B8pAKtlkHrA2pIptyOKUtLZP2pw1u1irtuyf4akZfFm0KhtzqdSd6GBuexHTQjzBq+OEvcTvMjNA1aNY5eZEetBr9llMHbrXQrS2QdWXr+Kd4zuzBRAkkwOkHl6a+tQRVZSYkajyqSw2bSYPQ6UbAMfZjha3BiL7OV/dbecBdMzEPl8XKCvLefnf7O9qEs5kuCAzSrZM5GgXL8SkLAmddZ0oRgcabeFu2RAa5dUsB8RRVOgO3xHY+fWh1u3LrBnWNoI9RVFi5Y5N/gDycZJL8jn2946VuWrZWQFLgnZgWKxueaHSeYpY4jilVw5RWBX4GY6TsfCQRvpPnptTjxzggxdjDvnyP3bKjH4S/hYW2MeEaXNeUDeueHAuGKupDAwViCp5zXPBJelFG2/Uy/cZXs96lnuwjFGYOz5i3iAhvhCrA882tBC5n3/AEPqKeeyOGV7TWW/qzR10AP2j2oZ2xwotNZsrMIHb1zvI9SAoHoBSLJ63BjPH6VICW8UK3DzUOQVIGqxEu4LjN2z4UuMqndZlddD4TI+lUmvBrh258gBO8ADQDlA0rdbJchVBZjsBufKnvgvZq3h8I1zE2QtxiT/ABB41A9dV60mTIoIeEOQlcMxAFxrlyWK+JQZgtmG8cokxzp87Odsc10o4nMCwJMAtGq7HVvIHXYcq5vZECZM04fsvTveJ2A2oUO2nUWmAn3NCWJS7GjkcTo/CuNN3rPkzQoR3OjhZOUBZgQdZGWSACAaPviM8aiTseRB5e/61Gvq8BtqxZRkY9FBBHQjcjyqu/D1EiQFPKWEHqMwGh5ifMedIQ4qhJz5OwLxTgdu62YjX6+/51lFWw7DUg3ByZGGb0PI+u/Wa9o8UDkz527uNq3FyKnuW42qm5rmPq5x8ro3diRUuG4m6aQpgRtG3Ixvvz1qJajvYY5pWPSmgk9M8/8AUL8tS+/5GLgOFGPuBLl4WkWfAJa4dBLCRlVB/UT5QZpg43xC3w60tnDTlcEksZYsIGZto31GmwEUjcO4hctZggK5iC2xBymV13gHWNpg1DxTG3b90s59NOUDalljd/R5Smq+ze3iHL95mObNmzHfMDINPH7TiH/dro0Do3y8LAf+xpM4Pwzv71uzzdgJ6DdiPQSa6L+07DAYW2VWAlwCBsFKMI+gpvcmc6R8oWND8Uj6fSrGB41irIi1fcL/AEmGHsGBj2iqWIAA8+vQVFPJTpRMMp7YYvIqZv7jEEnUbgxERsAdKF3MXcvNmvObjjQMxJIGngEmAvkNN6qAkjfw/epbTjkC30Hz/KjYAxxftBcuW8raswChucCJnr6THOJoBk8yakxLNILCOn6NeZxtUWqPofAxj5Sb7Y0vihZ4etpGE3nAuZdQVOsydZgQeWvlQNsGCNz9PpRDEYJLvDkCgC6lz4vLUgE+9QWpjUQeY6GJIpsbpaPG8SmsjUgBetFTHy/KtsPbJPpRDiNkZcxkx+Jj9e9VrQg/raqcmQo6H2YxqNbRADmFsL5MBzHRt9Kg43wi3dBJENyYaH/XpB2+tAuzzshBGsSAPKNvnr8qaUv5p5E75my/hDeoArJgYif8CfNow3jMATI13j0A96kXgrGCxVlP8w/WlFOI3DbuHLmGbroDESy/MfOo7F3WTp5j8YrcmY24lYsjDWkRSHDtLEhiQVE+IdCFgR99Qtm5kZWYZgpBJ/qAOoPnv+dEOOsylSCCI/8AYjMR5SsbAbEQOYtbxPkeoHy516mGD8pHJkl6w/w/tXbuYc4S6pAdpRp8KNykjXKZIPSTUV3BW7M96LbT1vlGHlAV5+VHeIqoEnWdh1J6TsPYxQdOAtdJuhT4WWQqzozFSxmSY3JPQ+3kSp7/APWv9Har6JsDdt5w9llUINRL3C07EnIsewov2i4T+/2FuWQDetiQJAzKfiWdpkSPTzqxxLs4bVuVgjnGhFBsDxwYS66FsuYI4YyRrbBjfSdDM1Jq/VHtfkrF16ZdMSbiFSQwIIMEEQQRuCORqMtRztbxW3ibwuoIYqFcAQpj4WXnMHKdB8IjfQIBXVFtog1TC/ZtkLMtwwoKsQJzOBIylp8KA7wJObcaQc7b9ou+myDIkEsDtzyEa6bbHkN6TFtmdN61+JtZ3jQml8u5cmNz9NI8xaRGmsamrHZzi13D31vWnKusgGA2hUg6MCNvKsxgJCjU8gNT7D/Sp+F8HdiIEEKzNOkRsPUiBRlJLsEU30Ny/tM4go/xLR8zat/gBW3/APW+IDfuGHnbYf8AzcFJAPTT0/Kobmx+vKtbAdCH7XMVucPhmPUd6p9/4hrK5sjVlHkzUGrlxI3/AF771VYA1pcaTA1qlilgggeoqfE9iX6tKf8AlBfjX8l+2mnp9qsrhS/w/ahWHIO3ypg4PYDFc3w69I5TodOf051kqObxPjFlxqCjX5LvCOBKSGcZlHKYHntVXtKyfvBCqFCqEhdtJI+hHvNNmEw6DwqNOZgCeg06UpdrsN3eIOkF0Dx5FnRfmqKY86azzwl+zTDZ8dmjS3bZp8zCD/6Pyp77c4MXMIysSJYQR/UJifLelj9kNmBiLhMTkQe2Zm+609ccUXMPdRtQV08mkZW6gAxSSGXZwfGJ4yOmlV2PIe5q5xK1lY/ryP1qk2gpkY3sksY2UdavLPp7GPnAqVMGEFs83th/mTH0ArLqc4M/r3PzrWZlfiGJ1AJJIH69K8wVi7c/wbNx+rKjPHyBA96LY7s4MyAM5ZiA2gA5A5RvprqT7V2Ls/wy1h7KpbUAAep9ak5xTOzH4jNGHGLr/YhcM4WwwWRoDgs7jMCVObwqYmGywcp1g8q07N4XD3LrLeTNpoczDb0Ipk7VPmN0LMhQfD6x+NAsLw18M7NcgMqgjXmRJHtt69aST02iKe6ZZ7W8BsHCuLNtUfwlTJ5OCQZPMSKUOD9mb964lqAub+ec0LuTA/05UbucSe6GLen5fajXYLV7rdABrvqZ/CtCUugzjGrBXG+z4wbWrdtmPeKdWj/EU+WwIYCNfeoeHXSXGcQW0DIWXL001G4jUjzon+025PciYIDMDz1K7HltWvYyz34724xjNEDSSIMty10235mq80uyXFtIuYlbKhnxBUJk1kTr0UbyY2GulJFq6CNCdDz3jqfanzt5gVNpFRRo4Mj+1hqa51jbLWlOYET4R0M7x10B+dFTUgODiEhw2/iMNevpbY2wzNMgfCA2WJ1gQIE0Bw7KQSDrHwka606dmuJJawIBgli5K8yCSv2FLQOFtAMy4gxpH8MTpzbp5xNd/hvHJemXtohm8O6TXuO4wuW2guhGffMpkZP5T0OkUZ7JwReafCxCgxpoDP8A9UmcRu3GuiyoyjwqqzooAAAJ6AbnyNPvC7AtWktAzlEE7TzY/Oa8qqk5e2zslK4qKBXHr5BA66AfifeBSD+0O0q4+6qABQLYAGw/gpTxxF/4gPMuIH/dpSt+03AkYlbwPhuKBy3Uefl9qPhvc2d9CcLZifrXi31H8wqRoI6+etQLZluem8ch1+ddnRzFpHBOn5fesYeIyWHsNfc717ZsEHYGOv5j/WmTB8JtsgY+NiobKxKZZJEacxE+hFCclFWwwi5OkBuHXAHDHXL4hzggggjzo3wfDM3e3dQiqNWB8RZgoy+Q1J9K1TggYoLUnM8EzAAABIg67ka6nypv7V8RPcJahdDoY1gA+Gekma5sjUlZaFxfE5TdtlTDb/rf2qNx4T6cqL38KWaATJPL7TRNOx57rN33jyyUKcok+KenlT+ZEXy5CYlZUqWiBLKR6gispxQvwjgdy8Ay5VQn4jz6kAamrnaDs0tnustwuxknSBIiIGvU86Yrl7uQA25E+hJkz6VSx7G4gM7NpO/+35GuXzZN37HSscaEfEYUofECPPlR/s0AUdi7eAKVGoBzNkJnnEcvKj/BrGe7bYfyeIk+Q0+sVS4pfuHEXzdcNmyqInRV8SrExOxnzaIBiq87iScalQT4DY7y9bVrjnWSAxAgCY9NKFftLA/fIHK2g+WYx9aJ9jn/AOYn/KZ9Ij7kUv8Aba8LmMu5Duyp7hFQj0zCtjBk70OX7M8NkwjMf+pdZh6AKn3VqbvCyuDOqkafX6T86H4HDLatJaG1tQg84ET77165A5/r3osmI/a3gBTC96xYXbbnMpG6tkGh3MeE9ILUg3K6r2tu/wDLXMzZzoBIWQCQvIDYVzLC2c91U18TBdNDqY3Og9aaIRj4woAskclyx5CI+5rThttWuCdYBPloKtdsMNkj+nNI9xOX5ihPAbpF0SJkMPcqRrSRvgO6chos3GzZ0XM6KxVepIy6eYnMPMCn7gl5jhLOf/E7pC/92UZvrNJvZeC7/wCUR8z/AKUU4hirikKh0JHrH5VFr0lU/ULvbXEXQwyOySTOVipIBAAkEaaVPjsaXsoeYtqp9v8AerjcP7+41vEZoU5kZYXKoMFCY8QaVMnXw76mt+0t2zbRUMKYkaEiBoASNp5T0qlemiS3IXQpVAdg23tTd2JtZbbOf5zA9Bz+ZPyobxW0LtnDG1sygL5zAn503YS0ttFQbKAB+f40IrYZv0in+0zC/wAO1cBkBih25jMP/k1Y7E2MuDBWPESTz1Jj/wCMtWO3hX9zuSRMqV9Qw/Caj7EXwMNbtjXTPP8AcSSPY6Vp9Bg9FftSGS0mYkgv+Gk/WkztfeJTDt1ziP8AxIP3rpXa+2GwpMaqyn65fsxrmnF8DcxN+zZQaRGbkuY+In0Amhj7DN6Lq4VLWHt+Im8yhiOShhmAHnqNazhfDLOKPcXS6ufEGWNuamZ1jXblvXmJtd5iHW2J8WRfRRlB9IE0T4Ngr1m7mKIfRiW2I08PnTJbsVvVBIHvMTaaRHi8R1eM7lk0HqNdg3Omq+ZUxvSPgeHuuIQm2QEJOcx4tDl5zm110606cMyuWUkhssgCNQcwJE6GI2GutNJNqkInTVgPhdg3L8n4bWvq3Ifc+woj2i4YMRh3t6ZolCeTjVT+B8iay3hTYlZBkkztOvMctIqLG8S7sBmkgmPffeliuCDJ85HI8LYe4YRWY9FBY+8Ud4ZwW4l0C6mU81MbGIB5ciY8zTXgeOW0ZpkA7RVXE3y94tzIERvoQdfYH5mi8rkqoZY1HdnuO7HJdQvh2KsP5G+EnoDuv1FAcEmUGY3iBt4QFn3iZ5zThh8QxuKc0gEHfp5Uqtw9rUWhq2Yqvn4oU/KKnzco0ylJS0HOyuEJGc6KCY13YxOnQfrat+1i6J5Zj9qLYBVtW1tj+Ub9TuT85pW7TcctNc7rUQwRnA0XxQ+m5I/CnadUiUX6rJeynBy7i+2g1yg7k6CR6A/+w8qZ8dwcZLjLqxRgvrlIFGMJcBwi2dSyWVuLtoIlUBkyYieQnc1VwmJzID50mRU1Q8JNpnL8RcVVXMoYnWT8o+lZUOJs3LmLvWbYDd21yJ5L3h0/9qyn4A5FriN8s5nlV24AtpdpYA+m5H0IrbG8Jud4PCYdcwPKOcnYe9V8QsWxHI5fkANOoqTWhk9ljg90rMVW7QYhmZZg5VjQefOp8CcqbanU/hQ69h7j3cwcFC22XTKNDlaZnaQQN9JqiWibkuVsN9nLfdrmPxN9ByH40F4jwFlvhnvouIL953JUkeJ8yeISJYQQCBvrRoZuhqO7aLlCwLd38GYk5NZ8M/Dr0qkXQj27GtsQKrXbimqFm6elS5z0oAB3GUHdXNJ8BPuBI+tc4BIJ8q6ZxfObNzKuZipEe0GPOJrmA3pohGnimPN7D2Cd/FPqsL/rVPhsrcGm0/Y1LixksW7Rturo5liPCcwLQp2MQOuxNeYTW4oHP8qz6Muxh4RxFbdzusjSwnPBI/t0EDadfKjt+/mynoKEW2K6RtV6zJWen+9SmtFIu2RKn8R7g1LkTtyULodxttMTVHtCLRQsyzc8MaA+ANLCTtvy9+VWixqpjLTOI002M6g9RVIvi00Jp3YJstcU4bJecRAy65QcywMoIEGSZ569a6amKEb1zleDvKnvII5iZI3gmRPypiw18qoWdhGlNKSYC12pw7Yi2EVwomSCJDbQD6ETVfs7hTZVUYgkTBAjTNmjUnmTzqQ3p51Wu8Q7t7cjRmiZ203216frWctoaHYZ7W3P+Xjqwn28X4UpcIZpN5Qcqzr1kQBG+gOb2pp7eZVwq9XbII6sjAenOlbspiWt2XtkSWMhTrsFg7jY+fSIpYaV1ZScW4umWuzWCYB3fLmJgAGdJ1meZ0P6NGHuN5H11rS9xLJbi1aNwmJUhLIHoRO3lz9TWoObWCPw+VMv7/f7fZzxcn/kjBd11AHpI/P8K9wpy3S5LqIBVkIJDAgrKsQIOo0adprzJXuX9A0Rjz/id65dbvLORAIVpWW6lgrGPaai41iLd20LJYJcS5MsRBGWDGvJs8+o6QLmGfKZOwlvcAnXqNNfegmJwzZ1G6lpzFRJknNrEnSTpTL7MWuH8ItKAwPecwx0HqB09a8xvguLA5E/hRCRy09PyMfjVpOCi+mbM6nUA5JHoRII15ifSkcbVIKdO2CuDo126ttPiY79OZJjWB5VZ4hwx7V7OwBC6Ag8yNzpppP16VJg7L4O6rJF0ggNErlBPiMRJgawAau9pO0lh7hshbxYrPeqji2H0hIyyynmeUD2EYV2NKd9Aq5dmhXEuF2LjF1tujnUqtwMjNHxeIZkJO8Zh5dbgmsy0whe4JxK6ltM4lx/CMEmVObu9YB23/tHWifB0PiQxmXQgGRPPWgwjuCJAIuhifLLlX/209WHWjXZJUS62aScohSYB1M6A/T19hKPJUNGVMSuzoIxWNfabpWT/e5I+1ZTB22wiYdj3a5Dcc3MukeKSxkE6z+tq8osXsO8ZsG2gLaKqhR/MYACyZG/3pbt8LW9ZtxmBE5tspYnQeWkDpRvj3a7CXbVxUuEvlgDKwk8okdaq8E7RYO1bCutwFjJARnjbUkDrrpXhYv+TjwNqLu+mn1R0Nx5CyG5FD5iYPnVENdBhLRKg7llmNxzorxK9ba8/dBzbLSpKkb684Igkjao1tnoT7a/6/evci7SZztE9m8SBsKlyn/aorSnca1aUsNxHrRMbISN6kmsk1hBrANRmJAG5MCud47Ak4x7UQe8IPQDMSX/ALcnj9K6JbuFGVjrlIMczrsPOkm1hizC0wIZv4JxGYtcPg7srBeMmWVgAEL11zNEwU7WWSLeuhW5r5aMPvQzs5aa5dJEZUXn1O23kCfKBRntsz3bgULK3XZ42JObRfP4thuap9nLNxDcFp0WcsymcAgtAM6Cdd6zVxoDutB1rMydpq9wm8pLWP5ipdp2icpg8tCvLmfKqeVx0/7Rp8pMCojjyhnIzEaCMo/1jypJRtUZuVaLGJw5ViII9RBquwqS1jrtye811keBUjy0Jmtgn6mjVGV1siArcNXrWvWojbPWsElF3yqDHYgZGDBAAJls8iOSZARmP+YAeYrR5qreUmQedEZOnZriuLYi+vdXysAhkQKB4htEyw0kRPM71nCbeRmYjcQABA3mTJOvL5+wVsDdZ5bINd82w/y86P2g3Myep3PnQWtB5OqsId6TyqRHNU0c+VWEc86wpcVzUgqC21TKaxiQ6giNCCD6EQR8qp4VbgMOgAUaENIbSNBuOtWmJ6GqzX3G4isYluLRXs/xe4bQt2u6JRfEoOcljqWnYAmQBOo+gYX+YgneDsfI+VU+D3+4uXG7tlVgMqpD66z8TJlG2xPtzaLoBbvXHDmZmTPqTOx5VpcfN8W3lr9Dp9a0vcdvXnCtYVLaiM5K96TqZaCRGsZRoIBmpAs86UJA+EEEgif/ABnyqNrDJuseoq53RrACNiR+ufWsawe9wwQRIIg+YIgitMPxL91UvJUDfUuxkiAJ3MxEkAe0EkVB3APp4ftp9Kgfh1p5DAkdD+Y/KsYXr3GL2JuO13NlnwgyY9GIGbzMD2rKk4lhVtOBbEKROhkEzWUQjLiOHBhpofp70PNgqYPKi1+6ZidKr5R0pQFNbVWbdnyNTKoqzbrGI7I9fOPx61atAn4ljTeTBrwCpF5edEB4+D5gj0qBkjSrmGYyy8lMCt7yD51jAe+v0oPfsQ+bn1gTHSYo3cO9VLw0NYwH45jmWxlthu+JIzgarbKw6q0yCxgHTaROtCezlpluBwxtgSCsaspGqdCug38juNGK6dKyzqNaazF5bo6GvSQeR+lV7DGrSUoaN1Qf0n6VILQ/pNYgqygrAKxtL+v960eyKtsoqO4KJijcsCqpww50UJ0jT5CeXPeq9wVjA08Pt75da3S0o2FWyK1YVjEY8h9K3VvKpAoipMgoGPUPvUyNG9RBB0rMtYxYGIHrW374P6TVYCvaJiQ4vov1rBiCeQ+X51qBW4oGI2SenyFerh+lScxUprBIjaNa5KtL+FeTWMVTaofxcsiArE5hodjGse9GytCO0o/g+4rIwGxXae4TDWLenIr+VeUIzTvWUwbXwf/Z"/>
          <p:cNvSpPr>
            <a:spLocks noChangeAspect="1" noChangeArrowheads="1"/>
          </p:cNvSpPr>
          <p:nvPr/>
        </p:nvSpPr>
        <p:spPr bwMode="auto">
          <a:xfrm>
            <a:off x="141432" y="388216"/>
            <a:ext cx="277091" cy="2770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3127" tIns="41564" rIns="83127" bIns="41564" numCol="1" anchor="t" anchorCtr="0" compatLnSpc="1">
            <a:prstTxWarp prst="textNoShape">
              <a:avLst/>
            </a:prstTxWarp>
          </a:bodyPr>
          <a:lstStyle/>
          <a:p>
            <a:endParaRPr lang="en-US" sz="1636"/>
          </a:p>
        </p:txBody>
      </p:sp>
      <p:sp>
        <p:nvSpPr>
          <p:cNvPr id="2" name="Title 1"/>
          <p:cNvSpPr>
            <a:spLocks noGrp="1"/>
          </p:cNvSpPr>
          <p:nvPr>
            <p:ph type="title"/>
          </p:nvPr>
        </p:nvSpPr>
        <p:spPr>
          <a:xfrm>
            <a:off x="385478" y="275823"/>
            <a:ext cx="7886700" cy="927374"/>
          </a:xfrm>
        </p:spPr>
        <p:txBody>
          <a:bodyPr>
            <a:noAutofit/>
          </a:bodyPr>
          <a:lstStyle/>
          <a:p>
            <a:r>
              <a:rPr lang="en-US"/>
              <a:t>了解你的关键信息</a:t>
            </a:r>
          </a:p>
        </p:txBody>
      </p:sp>
      <p:sp>
        <p:nvSpPr>
          <p:cNvPr id="8" name="Content Placeholder 5"/>
          <p:cNvSpPr>
            <a:spLocks noGrp="1"/>
          </p:cNvSpPr>
          <p:nvPr>
            <p:ph idx="1"/>
          </p:nvPr>
        </p:nvSpPr>
        <p:spPr>
          <a:xfrm>
            <a:off x="411161" y="1775376"/>
            <a:ext cx="8229600" cy="4946041"/>
          </a:xfrm>
        </p:spPr>
        <p:txBody>
          <a:bodyPr>
            <a:normAutofit/>
          </a:bodyPr>
          <a:lstStyle/>
          <a:p>
            <a:endParaRPr lang="en-US"/>
          </a:p>
          <a:p>
            <a:pPr marL="0" indent="0">
              <a:buNone/>
            </a:pPr>
            <a:r>
              <a:rPr lang="en-US">
                <a:latin typeface="Ubuntu" panose="020B0504030602030204" pitchFamily="34" charset="0"/>
              </a:rPr>
              <a:t>在写作或分享之前，请思考：</a:t>
            </a:r>
          </a:p>
          <a:p>
            <a:endParaRPr lang="en-US">
              <a:latin typeface="Ubuntu" panose="020B0504030602030204" pitchFamily="34" charset="0"/>
            </a:endParaRPr>
          </a:p>
          <a:p>
            <a:pPr marL="457200" indent="-457200">
              <a:buAutoNum type="arabicPeriod"/>
            </a:pPr>
            <a:r>
              <a:rPr lang="en-US">
                <a:latin typeface="Ubuntu" panose="020B0504030602030204" pitchFamily="34" charset="0"/>
              </a:rPr>
              <a:t>谁关心这个？</a:t>
            </a:r>
          </a:p>
          <a:p>
            <a:pPr marL="457200" indent="-457200">
              <a:buAutoNum type="arabicPeriod"/>
            </a:pPr>
            <a:r>
              <a:rPr lang="en-US">
                <a:latin typeface="Ubuntu" panose="020B0504030602030204" pitchFamily="34" charset="0"/>
              </a:rPr>
              <a:t>他们为什么要关心？</a:t>
            </a:r>
          </a:p>
          <a:p>
            <a:pPr marL="457200" indent="-457200">
              <a:buAutoNum type="arabicPeriod"/>
            </a:pPr>
            <a:r>
              <a:rPr lang="en-US">
                <a:latin typeface="Ubuntu" panose="020B0504030602030204" pitchFamily="34" charset="0"/>
              </a:rPr>
              <a:t>我怎样才能让更多人关心这个问题？</a:t>
            </a:r>
          </a:p>
          <a:p>
            <a:endParaRPr lang="en-US" sz="2182"/>
          </a:p>
          <a:p>
            <a:endParaRPr lang="en-US" sz="2182"/>
          </a:p>
        </p:txBody>
      </p:sp>
    </p:spTree>
    <p:extLst>
      <p:ext uri="{BB962C8B-B14F-4D97-AF65-F5344CB8AC3E}">
        <p14:creationId xmlns:p14="http://schemas.microsoft.com/office/powerpoint/2010/main" val="12263353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1F6EF-B418-8C65-8CC4-730FB0C1941A}"/>
              </a:ext>
            </a:extLst>
          </p:cNvPr>
          <p:cNvSpPr>
            <a:spLocks noGrp="1"/>
          </p:cNvSpPr>
          <p:nvPr>
            <p:ph type="title"/>
          </p:nvPr>
        </p:nvSpPr>
        <p:spPr/>
        <p:txBody>
          <a:bodyPr>
            <a:normAutofit fontScale="90000"/>
          </a:bodyPr>
          <a:lstStyle/>
          <a:p>
            <a:r>
              <a:rPr lang="en-US"/>
              <a:t>标记重要的东西</a:t>
            </a:r>
          </a:p>
        </p:txBody>
      </p:sp>
      <p:sp>
        <p:nvSpPr>
          <p:cNvPr id="3" name="Content Placeholder 2">
            <a:extLst>
              <a:ext uri="{FF2B5EF4-FFF2-40B4-BE49-F238E27FC236}">
                <a16:creationId xmlns:a16="http://schemas.microsoft.com/office/drawing/2014/main" id="{D7AE8552-B5AD-659E-5B58-FA80D6733163}"/>
              </a:ext>
            </a:extLst>
          </p:cNvPr>
          <p:cNvSpPr>
            <a:spLocks noGrp="1"/>
          </p:cNvSpPr>
          <p:nvPr>
            <p:ph idx="1"/>
          </p:nvPr>
        </p:nvSpPr>
        <p:spPr>
          <a:xfrm>
            <a:off x="420832" y="2643043"/>
            <a:ext cx="3028950" cy="3466811"/>
          </a:xfrm>
        </p:spPr>
        <p:txBody>
          <a:bodyPr/>
          <a:lstStyle/>
          <a:p>
            <a:pPr marL="0" indent="0">
              <a:buNone/>
            </a:pPr>
            <a:r>
              <a:rPr lang="en-US">
                <a:latin typeface="Ubuntu" panose="020B0504030602030204" pitchFamily="34" charset="0"/>
              </a:rPr>
              <a:t>专注于最重要的事情</a:t>
            </a:r>
          </a:p>
          <a:p>
            <a:pPr marL="0" indent="0">
              <a:buNone/>
            </a:pPr>
            <a:endParaRPr lang="en-US">
              <a:latin typeface="Ubuntu" panose="020B0504030602030204" pitchFamily="34" charset="0"/>
            </a:endParaRPr>
          </a:p>
          <a:p>
            <a:pPr marL="0" indent="0">
              <a:buNone/>
            </a:pPr>
            <a:r>
              <a:rPr lang="en-US">
                <a:latin typeface="Ubuntu" panose="020B0504030602030204" pitchFamily="34" charset="0"/>
              </a:rPr>
              <a:t>用你的声音和你的身体来强调你的重要观点</a:t>
            </a:r>
          </a:p>
        </p:txBody>
      </p:sp>
      <p:pic>
        <p:nvPicPr>
          <p:cNvPr id="5" name="Picture 4">
            <a:extLst>
              <a:ext uri="{FF2B5EF4-FFF2-40B4-BE49-F238E27FC236}">
                <a16:creationId xmlns:a16="http://schemas.microsoft.com/office/drawing/2014/main" id="{F457069C-9C2C-DE42-CCFC-437DF3BDEA15}"/>
              </a:ext>
            </a:extLst>
          </p:cNvPr>
          <p:cNvPicPr>
            <a:picLocks noChangeAspect="1"/>
          </p:cNvPicPr>
          <p:nvPr/>
        </p:nvPicPr>
        <p:blipFill rotWithShape="1">
          <a:blip r:embed="rId2"/>
          <a:srcRect l="25001" r="5657"/>
          <a:stretch/>
        </p:blipFill>
        <p:spPr>
          <a:xfrm>
            <a:off x="3756330" y="2237716"/>
            <a:ext cx="5235269" cy="4218581"/>
          </a:xfrm>
          <a:prstGeom prst="rect">
            <a:avLst/>
          </a:prstGeom>
        </p:spPr>
      </p:pic>
    </p:spTree>
    <p:extLst>
      <p:ext uri="{BB962C8B-B14F-4D97-AF65-F5344CB8AC3E}">
        <p14:creationId xmlns:p14="http://schemas.microsoft.com/office/powerpoint/2010/main" val="34359257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phic 20" descr="Flag with solid fill">
            <a:extLst>
              <a:ext uri="{FF2B5EF4-FFF2-40B4-BE49-F238E27FC236}">
                <a16:creationId xmlns:a16="http://schemas.microsoft.com/office/drawing/2014/main" id="{BA4114F4-92B5-682F-2805-3E58A500723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31582" y="3779750"/>
            <a:ext cx="4327090" cy="3583416"/>
          </a:xfrm>
          <a:prstGeom prst="rect">
            <a:avLst/>
          </a:prstGeom>
        </p:spPr>
      </p:pic>
      <p:pic>
        <p:nvPicPr>
          <p:cNvPr id="22" name="Graphic 21" descr="Flag with solid fill">
            <a:extLst>
              <a:ext uri="{FF2B5EF4-FFF2-40B4-BE49-F238E27FC236}">
                <a16:creationId xmlns:a16="http://schemas.microsoft.com/office/drawing/2014/main" id="{DB451319-78BE-6242-3E35-D67B895D676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958336" y="3987646"/>
            <a:ext cx="3748900" cy="3583416"/>
          </a:xfrm>
          <a:prstGeom prst="rect">
            <a:avLst/>
          </a:prstGeom>
        </p:spPr>
      </p:pic>
      <p:pic>
        <p:nvPicPr>
          <p:cNvPr id="17" name="Graphic 16" descr="Flag with solid fill">
            <a:extLst>
              <a:ext uri="{FF2B5EF4-FFF2-40B4-BE49-F238E27FC236}">
                <a16:creationId xmlns:a16="http://schemas.microsoft.com/office/drawing/2014/main" id="{FE4F4437-E0CC-653A-A1B9-77668A5C02E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53986" y="1819071"/>
            <a:ext cx="4673124" cy="4087782"/>
          </a:xfrm>
          <a:prstGeom prst="rect">
            <a:avLst/>
          </a:prstGeom>
        </p:spPr>
      </p:pic>
      <p:pic>
        <p:nvPicPr>
          <p:cNvPr id="20" name="Graphic 19" descr="Flag with solid fill">
            <a:extLst>
              <a:ext uri="{FF2B5EF4-FFF2-40B4-BE49-F238E27FC236}">
                <a16:creationId xmlns:a16="http://schemas.microsoft.com/office/drawing/2014/main" id="{2987F71A-2845-FA93-EA2A-228833096F9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5870" y="4137459"/>
            <a:ext cx="3996101" cy="3583416"/>
          </a:xfrm>
          <a:prstGeom prst="rect">
            <a:avLst/>
          </a:prstGeom>
        </p:spPr>
      </p:pic>
      <p:pic>
        <p:nvPicPr>
          <p:cNvPr id="19" name="Graphic 18" descr="Flag with solid fill">
            <a:extLst>
              <a:ext uri="{FF2B5EF4-FFF2-40B4-BE49-F238E27FC236}">
                <a16:creationId xmlns:a16="http://schemas.microsoft.com/office/drawing/2014/main" id="{0803B505-7232-4CCB-A70F-86C0D66036E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47417" y="2345751"/>
            <a:ext cx="4327090" cy="3583416"/>
          </a:xfrm>
          <a:prstGeom prst="rect">
            <a:avLst/>
          </a:prstGeom>
        </p:spPr>
      </p:pic>
      <p:pic>
        <p:nvPicPr>
          <p:cNvPr id="15" name="Graphic 14" descr="Flag with solid fill">
            <a:extLst>
              <a:ext uri="{FF2B5EF4-FFF2-40B4-BE49-F238E27FC236}">
                <a16:creationId xmlns:a16="http://schemas.microsoft.com/office/drawing/2014/main" id="{9BDFB13C-9927-32F9-5DCE-41622BE7C60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1439" y="2459305"/>
            <a:ext cx="4327090" cy="3583416"/>
          </a:xfrm>
          <a:prstGeom prst="rect">
            <a:avLst/>
          </a:prstGeom>
        </p:spPr>
      </p:pic>
      <p:sp>
        <p:nvSpPr>
          <p:cNvPr id="2" name="Title 1">
            <a:extLst>
              <a:ext uri="{FF2B5EF4-FFF2-40B4-BE49-F238E27FC236}">
                <a16:creationId xmlns:a16="http://schemas.microsoft.com/office/drawing/2014/main" id="{000DFAB8-27D1-AFBC-C041-1FCB22010379}"/>
              </a:ext>
            </a:extLst>
          </p:cNvPr>
          <p:cNvSpPr>
            <a:spLocks noGrp="1"/>
          </p:cNvSpPr>
          <p:nvPr>
            <p:ph type="title"/>
          </p:nvPr>
        </p:nvSpPr>
        <p:spPr/>
        <p:txBody>
          <a:bodyPr>
            <a:normAutofit fontScale="90000"/>
          </a:bodyPr>
          <a:lstStyle/>
          <a:p>
            <a:r>
              <a:rPr lang="en-US"/>
              <a:t>种下你的旗帜</a:t>
            </a:r>
          </a:p>
        </p:txBody>
      </p:sp>
      <p:sp>
        <p:nvSpPr>
          <p:cNvPr id="4" name="TextBox 3">
            <a:extLst>
              <a:ext uri="{FF2B5EF4-FFF2-40B4-BE49-F238E27FC236}">
                <a16:creationId xmlns:a16="http://schemas.microsoft.com/office/drawing/2014/main" id="{A649D6C7-7D70-00A7-C953-4BF0A75AB2A0}"/>
              </a:ext>
            </a:extLst>
          </p:cNvPr>
          <p:cNvSpPr txBox="1"/>
          <p:nvPr/>
        </p:nvSpPr>
        <p:spPr>
          <a:xfrm>
            <a:off x="6847155" y="2932432"/>
            <a:ext cx="1773382" cy="646331"/>
          </a:xfrm>
          <a:prstGeom prst="rect">
            <a:avLst/>
          </a:prstGeom>
          <a:noFill/>
        </p:spPr>
        <p:txBody>
          <a:bodyPr wrap="square" rtlCol="0">
            <a:spAutoFit/>
          </a:bodyPr>
          <a:lstStyle/>
          <a:p>
            <a:r>
              <a:rPr lang="en-US">
                <a:solidFill>
                  <a:schemeClr val="bg1"/>
                </a:solidFill>
                <a:latin typeface="Ubuntu" panose="020B0504030602030204" pitchFamily="34" charset="0"/>
              </a:rPr>
              <a:t>"必须强调的是......"</a:t>
            </a:r>
          </a:p>
        </p:txBody>
      </p:sp>
      <p:sp>
        <p:nvSpPr>
          <p:cNvPr id="5" name="TextBox 4">
            <a:extLst>
              <a:ext uri="{FF2B5EF4-FFF2-40B4-BE49-F238E27FC236}">
                <a16:creationId xmlns:a16="http://schemas.microsoft.com/office/drawing/2014/main" id="{F10E98ED-9A1A-9864-785A-44A6E09DE21D}"/>
              </a:ext>
            </a:extLst>
          </p:cNvPr>
          <p:cNvSpPr txBox="1"/>
          <p:nvPr/>
        </p:nvSpPr>
        <p:spPr>
          <a:xfrm>
            <a:off x="1291149" y="4744851"/>
            <a:ext cx="1773382" cy="646331"/>
          </a:xfrm>
          <a:prstGeom prst="rect">
            <a:avLst/>
          </a:prstGeom>
          <a:noFill/>
        </p:spPr>
        <p:txBody>
          <a:bodyPr wrap="square" rtlCol="0">
            <a:spAutoFit/>
          </a:bodyPr>
          <a:lstStyle/>
          <a:p>
            <a:r>
              <a:rPr lang="en-US">
                <a:solidFill>
                  <a:schemeClr val="bg1"/>
                </a:solidFill>
                <a:latin typeface="Ubuntu" panose="020B0504030602030204" pitchFamily="34" charset="0"/>
              </a:rPr>
              <a:t>"这里的真正问题是......"</a:t>
            </a:r>
          </a:p>
        </p:txBody>
      </p:sp>
      <p:sp>
        <p:nvSpPr>
          <p:cNvPr id="6" name="TextBox 5">
            <a:extLst>
              <a:ext uri="{FF2B5EF4-FFF2-40B4-BE49-F238E27FC236}">
                <a16:creationId xmlns:a16="http://schemas.microsoft.com/office/drawing/2014/main" id="{1297C291-E568-ADBC-EB12-72FFC80C6E6B}"/>
              </a:ext>
            </a:extLst>
          </p:cNvPr>
          <p:cNvSpPr txBox="1"/>
          <p:nvPr/>
        </p:nvSpPr>
        <p:spPr>
          <a:xfrm>
            <a:off x="3831861" y="2323437"/>
            <a:ext cx="1898073" cy="1200329"/>
          </a:xfrm>
          <a:prstGeom prst="rect">
            <a:avLst/>
          </a:prstGeom>
          <a:noFill/>
        </p:spPr>
        <p:txBody>
          <a:bodyPr wrap="square" rtlCol="0">
            <a:spAutoFit/>
          </a:bodyPr>
          <a:lstStyle/>
          <a:p>
            <a:r>
              <a:rPr lang="en-US">
                <a:solidFill>
                  <a:schemeClr val="bg1"/>
                </a:solidFill>
                <a:latin typeface="Ubuntu" panose="020B0504030602030204" pitchFamily="34" charset="0"/>
              </a:rPr>
              <a:t>"需要注意的最重要一点是......"</a:t>
            </a:r>
          </a:p>
        </p:txBody>
      </p:sp>
      <p:sp>
        <p:nvSpPr>
          <p:cNvPr id="7" name="TextBox 6">
            <a:extLst>
              <a:ext uri="{FF2B5EF4-FFF2-40B4-BE49-F238E27FC236}">
                <a16:creationId xmlns:a16="http://schemas.microsoft.com/office/drawing/2014/main" id="{42662153-C4E0-26DC-B114-10764AEA1907}"/>
              </a:ext>
            </a:extLst>
          </p:cNvPr>
          <p:cNvSpPr txBox="1"/>
          <p:nvPr/>
        </p:nvSpPr>
        <p:spPr>
          <a:xfrm>
            <a:off x="4323008" y="4269618"/>
            <a:ext cx="1773382" cy="923330"/>
          </a:xfrm>
          <a:prstGeom prst="rect">
            <a:avLst/>
          </a:prstGeom>
          <a:noFill/>
        </p:spPr>
        <p:txBody>
          <a:bodyPr wrap="square" rtlCol="0">
            <a:spAutoFit/>
          </a:bodyPr>
          <a:lstStyle/>
          <a:p>
            <a:r>
              <a:rPr lang="en-US">
                <a:solidFill>
                  <a:schemeClr val="bg1"/>
                </a:solidFill>
                <a:latin typeface="Ubuntu" panose="020B0504030602030204" pitchFamily="34" charset="0"/>
              </a:rPr>
              <a:t>"人们没有意识到的是......"</a:t>
            </a:r>
          </a:p>
        </p:txBody>
      </p:sp>
      <p:sp>
        <p:nvSpPr>
          <p:cNvPr id="8" name="TextBox 7">
            <a:extLst>
              <a:ext uri="{FF2B5EF4-FFF2-40B4-BE49-F238E27FC236}">
                <a16:creationId xmlns:a16="http://schemas.microsoft.com/office/drawing/2014/main" id="{D052D19D-E621-526C-4E66-B26ADB0A03ED}"/>
              </a:ext>
            </a:extLst>
          </p:cNvPr>
          <p:cNvSpPr txBox="1"/>
          <p:nvPr/>
        </p:nvSpPr>
        <p:spPr>
          <a:xfrm>
            <a:off x="7370618" y="4546617"/>
            <a:ext cx="1773382" cy="646331"/>
          </a:xfrm>
          <a:prstGeom prst="rect">
            <a:avLst/>
          </a:prstGeom>
          <a:noFill/>
        </p:spPr>
        <p:txBody>
          <a:bodyPr wrap="square" rtlCol="0">
            <a:spAutoFit/>
          </a:bodyPr>
          <a:lstStyle/>
          <a:p>
            <a:r>
              <a:rPr lang="en-US">
                <a:solidFill>
                  <a:schemeClr val="bg1"/>
                </a:solidFill>
                <a:latin typeface="Ubuntu" panose="020B0504030602030204" pitchFamily="34" charset="0"/>
              </a:rPr>
              <a:t>"一言以蔽之......"</a:t>
            </a:r>
          </a:p>
        </p:txBody>
      </p:sp>
      <p:sp>
        <p:nvSpPr>
          <p:cNvPr id="9" name="TextBox 8">
            <a:extLst>
              <a:ext uri="{FF2B5EF4-FFF2-40B4-BE49-F238E27FC236}">
                <a16:creationId xmlns:a16="http://schemas.microsoft.com/office/drawing/2014/main" id="{43BF7AB1-3A4E-7C4F-414A-85BEFC1488DD}"/>
              </a:ext>
            </a:extLst>
          </p:cNvPr>
          <p:cNvSpPr txBox="1"/>
          <p:nvPr/>
        </p:nvSpPr>
        <p:spPr>
          <a:xfrm>
            <a:off x="778090" y="2935171"/>
            <a:ext cx="1773382" cy="923330"/>
          </a:xfrm>
          <a:prstGeom prst="rect">
            <a:avLst/>
          </a:prstGeom>
          <a:noFill/>
        </p:spPr>
        <p:txBody>
          <a:bodyPr wrap="square" rtlCol="0">
            <a:spAutoFit/>
          </a:bodyPr>
          <a:lstStyle/>
          <a:p>
            <a:r>
              <a:rPr lang="en-US">
                <a:solidFill>
                  <a:schemeClr val="bg1"/>
                </a:solidFill>
                <a:latin typeface="Ubuntu" panose="020B0504030602030204" pitchFamily="34" charset="0"/>
              </a:rPr>
              <a:t>"有三件事要记住......"</a:t>
            </a:r>
          </a:p>
        </p:txBody>
      </p:sp>
    </p:spTree>
    <p:extLst>
      <p:ext uri="{BB962C8B-B14F-4D97-AF65-F5344CB8AC3E}">
        <p14:creationId xmlns:p14="http://schemas.microsoft.com/office/powerpoint/2010/main" val="33722848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8" descr="data:image/jpeg;base64,/9j/4AAQSkZJRgABAQAAAQABAAD/2wCEAAkGBxQTEhUUExQWFhQWGB8YGRcYGB0YGRwaHxccFxcXGhwcICggHBwlHBwaITEiJSorLi4uHB8zODMsNygtLisBCgoKDg0OGxAQGywmICQ0LCwsLCwvLCwsLDQsLCw0LCwsLCwsLCwsLCwsLCwsLCwsLCwsLCwsLCwsLCwsLCwsLP/AABEIAKsBJgMBIgACEQEDEQH/xAAcAAACAgMBAQAAAAAAAAAAAAAFBgMEAAIHAQj/xAA/EAACAQIEAwYEAwYEBwEBAAABAhEAAwQSITEFQVEGEyJhcYEykaGxwdHwBxQjQlJyM2Lh8RUkQ4KSorIlF//EABoBAAMBAQEBAAAAAAAAAAAAAAECAwAEBQb/xAArEQACAgICAAYBBAIDAAAAAAAAAQIRAyESMQQTIkFRYYEFcdHwMrEUkcH/2gAMAwEAAhEDEQA/AA+O7K3FSDcsDnBuCftSocL3N45srCORkTTLwntPh4yXMLnyzEbzPLyq2eB/v7uLFlrYsjNdYMCsRIVerHp5UhlYqulnI2viIA25gzNVuA2c19Z2AJpgwfYTEO8rkNoHUlxmy+nWiPB+yLHD4m4Wi7aOVEABzDqefy6Vu+jATiFlFLAGDQgDXWn3h/ZEG2r3mCPEkXBy5aVFcwZRmsthkBP+HcK6HqfMUvEWxW4Xh+8uqvr5cpoh2hwgFkkbqQZqTG8e/hvZTKAp8JCZZYc+omltbl64CGY5fPQUYxaC0ZwWznvieWvvVfHWS1wKoljIA96P9neA3HOZVcCdW0VfmdTTdwXheGsP3hRLrhsua4ZCwC1xhsBppPU0W6Ccyt4C4rFWUgxJBo32XsHv1JBEMKbrvFP4mY28GBmlRuwEyII06b1fPae/ySyJ2hARWVtbA2C8BAxt+Acr+Wmg60E42uViBMTz3ppftFiBMi2Z38Aobj+Kd6IuWLR8wmU/MUrjYZUunf8AfsU7L+NY5MPvVrjok2j1Zvuaqpby3QP8w+9EeMWyTajk7z6SaHQ8OwJgk8Vo/wCenK8dR7/alqzh4KGdA00w3LgbVToZ+1LJ2wyVAd38JH+afpQrD7t6UTuDf1/CoeE8OuX7nd2ULueQgadSToB5mqRJsq4Ubf3H7VSC6tTpjewmMw6d46oyDVu7fMVEbsIBjzEgUpW0lmrWPFFTBJLe1OvBsH3mCCuHFvvtWRQzRGwBIE+pFKnDE/iH0p44ba//ADzkd1i9oyMyN8GolSDE8qTJKotjcbaRS4twlbduENwqHIBdQraDmFJHoQdqe+z4z8Inrbb8aS+LWrv7t4TduM1w7s9w6KOpOxJ+dNXBuKpZ4QucNJlCsEGSTNDHLlFMSem0c97V4FlfNHhIAnlNU8Hgu9sgAxkcmmLtXxI3rCfCE3VeZG00C4J8LaxrVVRpRlGrVe50TslxVrNlbSWhlB1dmgSTrRJ8FZwZuXF0N4+IuxjWTp7mknH8RwzFZuXEVYhAoyg8/X1o12s7Q4O9ZVO+JMg+Ea6Dz0pqVEtgXC4BcM1xu+tt3q5AAeZpS4hwC9aMupy8mGo+YogmKsC5OdyPONPSiN/jdlVi09wkkSHy5Y56dYrUFNplbg3ZZ7iLcBInarfDsdew97MuUukp4h+VWsDx8rK2/wDD5AjYe1V8PbYs5YGWbNqIkHmJpKrsZysOL26xY/ltfI/nXTeHXS9pGO7KCfcVxO6m5rtXBx/Atf2L9qwBd7c3sptjyP4VlVf2jL4rXofwrKNiNHPv2d95avu2TKe7JkwdOldK7JYgBrhtoFS8wuGORCIG09aRcHhWtW2DWr6Yj+UwSmWD4YEiIGp31pi7AF3fM6sjISMpmCDuRIE7e1aErZWUWuxcscZVWupK/wCIZLKd8xgSNfkKK8K4yBiEf/peINowHiHxy3IdTW97ANaxbXLFlGdXuMczZQxKkKZggHl01pZ4px3FXMUzrZJaO7KFhkVhbDuqON41ICnUQdSaCbcv2DVRv5C/abHPDM2Yz4VkztpuKVr3Fbga3nuMQigDU9NRPIVduYnFsrWrti2qXCVZhOYGQ3eTMEiDsNZO29Q43hFpoMssf0j86LdCpA2/aHhMEM76L5TqfnT92Gwbi5d8CkKo3AIk9J9KQcQGdtJJQZVnfTb3q1w3i2Kw8s/eIh0JiRPKeetNJPQLTG/jK3ExQe7dCW9xaQjUbTl8zz8jQm+/eWygJA7yFI18DNnJY/1ZliOgFCOJ4y/irkybjFQAByUDQAchGvmSTua97OC4t5MyPlbUQpaCpBBIGqiYmeTTtSyjSu9jR+B9sYDh6rka3aOUDNnhmnz6VSwPAbtzvLeHC5LbiNTs8kAbyB1NQG8hdwmHtgMPFmkltc2kmCSQNKb+zOLKozhBbzQAB/kGwHqxrmjJxezpnBSVIV+Jdk8XbE+FhzgnTWNdKF4zg2KtzKyAASQdNTAHmZ0gdafhxm691VZbgVmjVNDBEzGwMiJGtWO0T3EtTatd44aVUkKCQCRJ5eXn0q0ZtpshLGlJJHKv+E3c6swykEaMD1gfcb1SxrExmaAJH11py4px/HuipdwieKe8UMZQZvAcxJDSuvhze1LnEeE3T/CChyp1ZZI1Eg/roaClb2acKWgVbu6EJOUH4o1Iorw0+ADzP2pwwtrC27KIy2g2UAlnAJ8Ou++mvpQbiHD87TYSFjULJ1k0vPk6GeFxjYuOJnpP4Uxfs6lO8dROYgQNWhZMAe/0qn/wG8d1I9q34UWsh0RgyA53Kwcp0Xcc/KjLrRsdKWx2/wCMXHWDhr8M2STE7bkFtvOuVWcGq3rqsfCrFfDz1iJI0HUn60y2+KtOfvARBGUE5uZP88cjJyjSl/FXbTus/DnZrqiQxJJnURpP41oxk+ik2g/Z4HbfDvfRba5YyhZDMp3OpkgaxO8GK8wWIW3w29bzgXAxcDylRppHOPemHh+EfE2JtYu1qoV7a2igA2CmDMbx161Qw/B7OGuSbuZhowZgsMGDBgAVYfDprOtL1qQHG9ov8JuC3bw3euVYoXYFGBliG2qp2zxouiLALDXQSNY+KOutVO03G1VLT2yG+KWB3nKI9o501dmbyrh7bm2zPdCyQpcywmCdlA84FMmklRJQcpNHJsZZyBUK3AQupfY84UdBVLDO+qoYJ+tN/wC0a+GuWmVWUEOIZSmqkDY+u40NLnZe4q4q2XKhZOrbDTQmqRfubJKTfqdg6/cugtbdPFvtqPOsxaaCn7DvgziLnf27t0uwWywS4VIgSZEDeTJO1Rca7KXbj5rGHe3by7EqdfQMxGnStzt0by5ceSEj/hbEaMvzqG9gXSASDOggzRK5hCCROxg1KuGQWzOZrp+EDYDcnz0o2IXOx/C7gvS6gosGDqDr/p9acOM8SF5QyiQp3AbL0gMRGvSaDdlMDbW21xrue602u4GhRXGU3CSfF4ZIjTluRQjHYbFSUS3kVDCghbhMmCWdhoT/AJMo+9I0uXqZVOXGkuyZeIpc8Cg5vt6+ldRw/aBIt2rYu/4alWNtgrAjQzy96i4H2Gw4wlvEMwt3nthrjmO7lhLGDyJ86EHid22Ctx5JJMBwx+n8vTalyWHEkrsj7RXmZgWBgEjnz1ryq3EsRcZFyIW1MkCT5b6c6ytFugTjC9ljh/EbsZrQ7xXchnuvlKLvpA8QG3t70PvcS4gcl7DqArjSCGPuG2B/UVTwOEjD943itkmNc3KGOvsPY9KIYK41tVVboS0i5YyyxbLA11B8UfOJ6RTp/Z0Ncl9F7DcSxDqbGItoLzKGV0ICgTrn10Ij+XeeVRY3srnBFy6pgyAg7sjqMymR8iJiQaqqx7xHuMGdQVJHhBBgjTckQfSrNy9aDgd1OubMXuFs5EQWiIiNM21NztgWKlQKw/D8PhriXHty1u2QoZyc2hBZtSJ8YM9F0rd+1OCQqLtmdYcqvhXXfeduWpoNhrlh8a6PlCGcgRSCXlWOfLG7AifLzmiGI7P4c/CGyuw1mVXXZSToNY1qvmKKp9kXicm2uixxHsuf3nvbAmyWU5Z5bsR5UR7e8CtHDAKchLjWfI8vltTOogAAaAQPbSue8bxD43iNvC22gFu6B3AiTcePKD65RV4rk9nOtBHs/avOqC1b7y4REIqgiPDygIggb6Tzp84HwFLVu+mMFtTcCGVeCAMwCgwDmXTUTMxtud4Hw/DYK2LFkROrHdmaNWc8z9BsKt4uylyJg9P96CxJOyjytqjivERdtX2S0xNrNC3e7Kg+RzDfzGhiRRzszZe4bti4rW7uXPhrzA93cSVW7bZhpIuAkcxmPLd5xfAkdWUiMw0PnyPz51Pg8Oti2qnXu1CjkTAAJ15net5Kt/AfN0vk5T2ktPhCRe70EwAGYBTIJLIV311JGvWh3ZMXL10+MrkQsMzklyNIQTqdZ15A11X9onDreJwVyYZrYNy2wgwyqToehEg+vlXA7mMKbHWjHCuLQJZG5KQ5LeHfTcVbSoRnuMNDt8Wgmek61c7OdoLCM4HgUxHghYE+I7lZmYO1Il/FLCMzFyROUsWKmYgztW1vEsw2gdJ0+VaHh4+7NPK3ofOJYoguoW2SJEvvkfYDQ6Efo8o7/aM4XCBkyhrrwmkhVA3ieg0/uFJr8SZsguot0IIWdGAGyyJkeoqHtRxg4o2gAiLaTIqqwMSZMkkE8hsBpp1M4YHGW1oeeXlGiXiPHrt6c9y6wO++U/8AavhHpFScO7QGzZa0qkyxYaEbhQVYEajwCCCCNd5oJhbf9Izcs0QJ6AmZ+VW1wzSDczBPJSAfKdN/Uc66ZJOOyMb5aN7nFxlZbVuC65WZtYB+IAemm9VAxJJO5B+817irltXhDC7xIkCJj/ao7jihCKitBm3dMsYLirI3hJA2I11B3EaaU42+M28RlW2qpIh1iX0mGViDHh6nQ9a5vcVhLQcgIBPIEiQJ21g0d7LAqz3JGi5Y567keg+9TzKMo7Hxyaeh0wvCcPiLX8YlFUtJzAGD4hmaB0303pgxV0Ya2LZZsothAzCSAFgTAPKNYpLvYodwR1YfiarPxS93YtZsyDRVYTHQAiGjymOlRjhcoJofmozLHa/Fq9q3rJmF01ygbjQQJ+1UOwTouKzOQAqz4hoevpWv74zGWIMCAI8IHQCsxuOkSIUjQqBE+Yq8cDSpkZzt2N/HeMJcUGw+QFjbYjQzkzZhsYgmD1Q0Jv8Aa3FuQi/xLRQW4uPdzOoGUsxtsImd4J6kmh3BcSc4gmBLlR/NCxlM+WvtRdbSu4e3l00MsRHOCAR+PpUJPy24r97OqL8yEb9tFniGMW3ft3XtMLVq3mZVAuQ0RroMx1EMQOpiouL9rbNywIs3gLuZUPdjUiNtdSCRtzr08UPfOQBlVF/uO5Lf2glRHn51TxePAlkdGJGyqA3XxEa/oVJ3y2vgNKm0/kj7K4NC9xmvReQeFNgwIKtqd8vQevKjfAuFXsfeyoSotnxuQMqDlEiSx18IPn50ghC2VQCWJAAA1mYAA6zXfOy2B/ccJasPPeN4rhzSe8bVpY7hdFnoorqyYeU+TZzRy8Y0jF/Z9hSR+83L+JVQAlq9eJtJA3W2sD5zsIoT2h7FJnV8KLaAAAoCBsI03n3+dPOFvqwlZbzDKR9Gitrt4Ddo9VP4U3BPQqk1sX+zHZ7Ip70Ag7Df3msopjMcVKhPFIJnKQNP+01lZY0tGlJt2zguG4retWzalO7OuR1zEE6kgAgj0J9qscSuKhWDKEDLlJA26Bh8iTFLwJNeXsJdyhocJyOoX8qhkXJ30fVZP0nHDGljbv79/wCBjW+EyO58JJQodWKkfED1BifvUQu/xSneiN9cswTMSRmg+tL4LcyT6mant4kMuRo/ytzWdwDyU7EUqhdWSy/pTWK4P1fHz+39/wCjbiCobrnDmIaVbaWEEkHpmzEeUVDcxgZXW5bYXn8AVRKmdCwjUHyjnv0iJjStRj4ZYMMpkHmCDXVLDGl9HzXOSsZOHdsb9pTbujMcsKzAqwMeEk/zCY8/Ojn7HOFlrt/FsNbY7m3J/nYZ7h9QuXX/ADmkDi/FDehrhGgyiBHPn7mum8B7VWMPhsPh7bvfe2ozsiM4k6sMwGWB8I1mAJrJqLddCpNrfY3i6QxLHQg+3Kan4fx1AoDzmmPCJBgxPlXP+2faju71vDqVY3nCsTqotsSpggxJJ9tdNqY+GYYlc22mmkADr+AprDQ6PiwVnl+orb96BGsidhzigWARAYkTzk+Lrr+VXe6LGeu3kPzpk0wNNEHaq0XsXbQaGuWbiqQJOtsgGBuROwr5zxfDbwLpchWtzOh1VbgtsQRp8RG8b12bjvHHF65bt6Gyo1PxAsocZeXwlTqDqaAYtQlxmuEFrtsL3bL8NvMx3Px5iST5j5c2XMlLXsdGLBKapI5S7rIA1OgAGvpRnhzm4yopBZtFGupjQaDc7aUWxWAs2+7NlEt3rcv3jXAmslvhmT0GnKlfCvluI0A5WBAM+2xB31q0Jtq6IuG69x74XwAo7NeyMgUjTMDqIkBlXrIPUUpcS4SULnPcuIpiTtrtJGgp/wCz/E2xGHuu3hCkCJkfCG0G43H61KH2gx+aLajU3CSY16ZZ6Ty6jzqSm5ZCrg1DZSwGNZHRhqiurZTrorAkAnXkafLPaCyyBs7o/hzF7pQNBzZVzXQukDUkjmV5FCuWwIAMgfXr7zV7A2mcytvOV1IVQTrMSB4iPMe9VkmJBRf+TofLWPtZTnd9S3/Xt5mVmZkI8f8AKuh6ke9crE+QnYb/AF/GjDi5ZCwGRWHhzBgGWQxK5htOvh01oYTPT2FaIJxS6dhXs/jGXNblgHkkKTyGsj0504dkODWb7taKbWy1vL4IYMum0EGTOnL3pO7MZ/3q2tu2LlxpVUJiSVPORHzro3BSbeLs3LdgkqWW4bIbuQWBH+I4ytHRdNQc0CuqM4rFKMkiLi3JNCPjBJc6C7b3VCDbOsNlgwI8pkDrrRvg/Z03raXlupBGaMpaI0ObXcNIPSNdKFcfwZw+Kv22GXNdzJ52yWdSPmg9Qw5GpsH2gfD2xbtDwqC0NO7MSAAp2BzEf3GSK5FOlRaEHKWuwti+yrnM/fKTMH+FeBJyhuSHUjWdNqSmUMQxMJuOreQ6Dz/QN4ntRfyuoKjPmlg1wsJMyCbpE7xIOgXelN7pmOQ0p4y0DLCSl6uwg+KIIZDlKmVPSpE4qM2Z7evPL18p2+tUUNb7UsoKXYsZuPQTbjDs5ubTAgcgFCgeegE9aiOJeDlIysddIb0np6U4/s47LYXHWL4ulu/DQuV4KIVEXMuzDNmBmRoNqRMI4W6FaCpbK0MFBEwSGOg6ydOtHjH46Nyl8jZ2LBuYpWyKWsjvQYg5lIy843IPtThxntD+8ZlnunCmVfw8tg3ny/0NJPC7v7tjJtkvazC2SJb4iAFnKJbNqABttNOHa/Dd5g7tyyzKwTOCjFW8OpHh1giRHnXPkyNZPpl8cE4fY84XEXECIBpAAnfbr1oh37ESK0LplQGJZA2UxMQJMdNRWv7xAP16+X+/4iulMgyLFXS0BkDx1AMexrKS8fxm6l5wrP1ORQBO2vgYz6mvai81OqLLDauzkgeBrvRXE9oGfCph8iALEuFGYgfDrEg7yQdQTO9b9r+MLcYAKuYmWOUZiIGUlviPTf5xJBhhUk7R9bjlj8VFTlFWibDoXYKkliYA86tY7s7irVsXrloraJENmVt9pCklemoGsChLtlIYcjMU78P4taxNn93J7u2ygFoDFSCPD8M8t80fSlk2iPifEywyiklXuKnG7qItrLEtbDN4sxmSpkQMuqnTX1oNkYOyOpRwfhO40kfSKYO1fAhYCkOlwFoVgfEREwyxGmusnes7G8E/fsQ73s2VPE5Gksdln219qusq4qT6PnPEY150lB3btfk97Ndlxii5v3GS0pCgJBZm+IiToABHLWZ2BojxvErZvsEY5QxCmDrGhGnMHQ+dXGu2cPxDD2LY/hE+MamHYFLZBnQyRryqP9qLxftDYC1p/wCbaVNRWR2+iblwVLsl4bxt7ggIHA+/vRS/xzEAAC2QBtAn3JBOv2EUodieIKt022YC20nx6Q8ADxMRAIHnqB1rqWDeBHhgEZYEHXnr9/KivDxN5zKfZ7EX7l1S6XFAgnMHy+Y8Tbmdsvny0c8Vju6Qseo0HOTVDh4XQ/T7k1rxzF2FQNcuqlpZIad228MatHl1q+PGsapE5zc2KXFuNOUuk5Q0kAyGYESUWCQSugn4pE7zFInEcc9189xpMQNgAOQHlXQeIstlziWssUCQoDqARoZZQwbNBbrAXUDlzvHYkPcZ8oUMZjWB6CdK43FWfTfpCcVKSjvW76+gXjWJ0PLb06VWZudGsNwZ74e4pC2rSFmY9QC0AecD70GvINeXl+P6/CujC9NHmfq/F57XfudQ7F8PZuGfww03GcnUEkg5PDMAaKIB/wBaTezWFtfv3dYoMFXOMrzbedlJiCGgz7ijvCO1gXBpZzi2ltMjR8ZMauJ55jmA560pcd4n37W2Ot22gR7oJi6F+B8pAKtlkHrA2pIptyOKUtLZP2pw1u1irtuyf4akZfFm0KhtzqdSd6GBuexHTQjzBq+OEvcTvMjNA1aNY5eZEetBr9llMHbrXQrS2QdWXr+Kd4zuzBRAkkwOkHl6a+tQRVZSYkajyqSw2bSYPQ6UbAMfZjha3BiL7OV/dbecBdMzEPl8XKCvLefnf7O9qEs5kuCAzSrZM5GgXL8SkLAmddZ0oRgcabeFu2RAa5dUsB8RRVOgO3xHY+fWh1u3LrBnWNoI9RVFi5Y5N/gDycZJL8jn2946VuWrZWQFLgnZgWKxueaHSeYpY4jilVw5RWBX4GY6TsfCQRvpPnptTjxzggxdjDvnyP3bKjH4S/hYW2MeEaXNeUDeueHAuGKupDAwViCp5zXPBJelFG2/Uy/cZXs96lnuwjFGYOz5i3iAhvhCrA882tBC5n3/AEPqKeeyOGV7TWW/qzR10AP2j2oZ2xwotNZsrMIHb1zvI9SAoHoBSLJ63BjPH6VICW8UK3DzUOQVIGqxEu4LjN2z4UuMqndZlddD4TI+lUmvBrh258gBO8ADQDlA0rdbJchVBZjsBufKnvgvZq3h8I1zE2QtxiT/ABB41A9dV60mTIoIeEOQlcMxAFxrlyWK+JQZgtmG8cokxzp87Odsc10o4nMCwJMAtGq7HVvIHXYcq5vZECZM04fsvTveJ2A2oUO2nUWmAn3NCWJS7GjkcTo/CuNN3rPkzQoR3OjhZOUBZgQdZGWSACAaPviM8aiTseRB5e/61Gvq8BtqxZRkY9FBBHQjcjyqu/D1EiQFPKWEHqMwGh5ifMedIQ4qhJz5OwLxTgdu62YjX6+/51lFWw7DUg3ByZGGb0PI+u/Wa9o8UDkz527uNq3FyKnuW42qm5rmPq5x8ro3diRUuG4m6aQpgRtG3Ixvvz1qJajvYY5pWPSmgk9M8/8AUL8tS+/5GLgOFGPuBLl4WkWfAJa4dBLCRlVB/UT5QZpg43xC3w60tnDTlcEksZYsIGZto31GmwEUjcO4hctZggK5iC2xBymV13gHWNpg1DxTG3b90s59NOUDalljd/R5Smq+ze3iHL95mObNmzHfMDINPH7TiH/dro0Do3y8LAf+xpM4Pwzv71uzzdgJ6DdiPQSa6L+07DAYW2VWAlwCBsFKMI+gpvcmc6R8oWND8Uj6fSrGB41irIi1fcL/AEmGHsGBj2iqWIAA8+vQVFPJTpRMMp7YYvIqZv7jEEnUbgxERsAdKF3MXcvNmvObjjQMxJIGngEmAvkNN6qAkjfw/epbTjkC30Hz/KjYAxxftBcuW8raswChucCJnr6THOJoBk8yakxLNILCOn6NeZxtUWqPofAxj5Sb7Y0vihZ4etpGE3nAuZdQVOsydZgQeWvlQNsGCNz9PpRDEYJLvDkCgC6lz4vLUgE+9QWpjUQeY6GJIpsbpaPG8SmsjUgBetFTHy/KtsPbJPpRDiNkZcxkx+Jj9e9VrQg/raqcmQo6H2YxqNbRADmFsL5MBzHRt9Kg43wi3dBJENyYaH/XpB2+tAuzzshBGsSAPKNvnr8qaUv5p5E75my/hDeoArJgYif8CfNow3jMATI13j0A96kXgrGCxVlP8w/WlFOI3DbuHLmGbroDESy/MfOo7F3WTp5j8YrcmY24lYsjDWkRSHDtLEhiQVE+IdCFgR99Qtm5kZWYZgpBJ/qAOoPnv+dEOOsylSCCI/8AYjMR5SsbAbEQOYtbxPkeoHy516mGD8pHJkl6w/w/tXbuYc4S6pAdpRp8KNykjXKZIPSTUV3BW7M96LbT1vlGHlAV5+VHeIqoEnWdh1J6TsPYxQdOAtdJuhT4WWQqzozFSxmSY3JPQ+3kSp7/APWv9Har6JsDdt5w9llUINRL3C07EnIsewov2i4T+/2FuWQDetiQJAzKfiWdpkSPTzqxxLs4bVuVgjnGhFBsDxwYS66FsuYI4YyRrbBjfSdDM1Jq/VHtfkrF16ZdMSbiFSQwIIMEEQQRuCORqMtRztbxW3ibwuoIYqFcAQpj4WXnMHKdB8IjfQIBXVFtog1TC/ZtkLMtwwoKsQJzOBIylp8KA7wJObcaQc7b9ou+myDIkEsDtzyEa6bbHkN6TFtmdN61+JtZ3jQml8u5cmNz9NI8xaRGmsamrHZzi13D31vWnKusgGA2hUg6MCNvKsxgJCjU8gNT7D/Sp+F8HdiIEEKzNOkRsPUiBRlJLsEU30Ny/tM4go/xLR8zat/gBW3/APW+IDfuGHnbYf8AzcFJAPTT0/Kobmx+vKtbAdCH7XMVucPhmPUd6p9/4hrK5sjVlHkzUGrlxI3/AF771VYA1pcaTA1qlilgggeoqfE9iX6tKf8AlBfjX8l+2mnp9qsrhS/w/ahWHIO3ypg4PYDFc3w69I5TodOf051kqObxPjFlxqCjX5LvCOBKSGcZlHKYHntVXtKyfvBCqFCqEhdtJI+hHvNNmEw6DwqNOZgCeg06UpdrsN3eIOkF0Dx5FnRfmqKY86azzwl+zTDZ8dmjS3bZp8zCD/6Pyp77c4MXMIysSJYQR/UJifLelj9kNmBiLhMTkQe2Zm+609ccUXMPdRtQV08mkZW6gAxSSGXZwfGJ4yOmlV2PIe5q5xK1lY/ryP1qk2gpkY3sksY2UdavLPp7GPnAqVMGEFs83th/mTH0ArLqc4M/r3PzrWZlfiGJ1AJJIH69K8wVi7c/wbNx+rKjPHyBA96LY7s4MyAM5ZiA2gA5A5RvprqT7V2Ls/wy1h7KpbUAAep9ak5xTOzH4jNGHGLr/YhcM4WwwWRoDgs7jMCVObwqYmGywcp1g8q07N4XD3LrLeTNpoczDb0Ipk7VPmN0LMhQfD6x+NAsLw18M7NcgMqgjXmRJHtt69aST02iKe6ZZ7W8BsHCuLNtUfwlTJ5OCQZPMSKUOD9mb964lqAub+ec0LuTA/05UbucSe6GLen5fajXYLV7rdABrvqZ/CtCUugzjGrBXG+z4wbWrdtmPeKdWj/EU+WwIYCNfeoeHXSXGcQW0DIWXL001G4jUjzon+025PciYIDMDz1K7HltWvYyz34724xjNEDSSIMty10235mq80uyXFtIuYlbKhnxBUJk1kTr0UbyY2GulJFq6CNCdDz3jqfanzt5gVNpFRRo4Mj+1hqa51jbLWlOYET4R0M7x10B+dFTUgODiEhw2/iMNevpbY2wzNMgfCA2WJ1gQIE0Bw7KQSDrHwka606dmuJJawIBgli5K8yCSv2FLQOFtAMy4gxpH8MTpzbp5xNd/hvHJemXtohm8O6TXuO4wuW2guhGffMpkZP5T0OkUZ7JwReafCxCgxpoDP8A9UmcRu3GuiyoyjwqqzooAAAJ6AbnyNPvC7AtWktAzlEE7TzY/Oa8qqk5e2zslK4qKBXHr5BA66AfifeBSD+0O0q4+6qABQLYAGw/gpTxxF/4gPMuIH/dpSt+03AkYlbwPhuKBy3Uefl9qPhvc2d9CcLZifrXi31H8wqRoI6+etQLZluem8ch1+ddnRzFpHBOn5fesYeIyWHsNfc717ZsEHYGOv5j/WmTB8JtsgY+NiobKxKZZJEacxE+hFCclFWwwi5OkBuHXAHDHXL4hzggggjzo3wfDM3e3dQiqNWB8RZgoy+Q1J9K1TggYoLUnM8EzAAABIg67ka6nypv7V8RPcJahdDoY1gA+Gekma5sjUlZaFxfE5TdtlTDb/rf2qNx4T6cqL38KWaATJPL7TRNOx57rN33jyyUKcok+KenlT+ZEXy5CYlZUqWiBLKR6gispxQvwjgdy8Ay5VQn4jz6kAamrnaDs0tnustwuxknSBIiIGvU86Yrl7uQA25E+hJkz6VSx7G4gM7NpO/+35GuXzZN37HSscaEfEYUofECPPlR/s0AUdi7eAKVGoBzNkJnnEcvKj/BrGe7bYfyeIk+Q0+sVS4pfuHEXzdcNmyqInRV8SrExOxnzaIBiq87iScalQT4DY7y9bVrjnWSAxAgCY9NKFftLA/fIHK2g+WYx9aJ9jn/AOYn/KZ9Ij7kUv8Aba8LmMu5Duyp7hFQj0zCtjBk70OX7M8NkwjMf+pdZh6AKn3VqbvCyuDOqkafX6T86H4HDLatJaG1tQg84ET77165A5/r3osmI/a3gBTC96xYXbbnMpG6tkGh3MeE9ILUg3K6r2tu/wDLXMzZzoBIWQCQvIDYVzLC2c91U18TBdNDqY3Og9aaIRj4woAskclyx5CI+5rThttWuCdYBPloKtdsMNkj+nNI9xOX5ihPAbpF0SJkMPcqRrSRvgO6chos3GzZ0XM6KxVepIy6eYnMPMCn7gl5jhLOf/E7pC/92UZvrNJvZeC7/wCUR8z/AKUU4hirikKh0JHrH5VFr0lU/ULvbXEXQwyOySTOVipIBAAkEaaVPjsaXsoeYtqp9v8AerjcP7+41vEZoU5kZYXKoMFCY8QaVMnXw76mt+0t2zbRUMKYkaEiBoASNp5T0qlemiS3IXQpVAdg23tTd2JtZbbOf5zA9Bz+ZPyobxW0LtnDG1sygL5zAn503YS0ttFQbKAB+f40IrYZv0in+0zC/wAO1cBkBih25jMP/k1Y7E2MuDBWPESTz1Jj/wCMtWO3hX9zuSRMqV9Qw/Caj7EXwMNbtjXTPP8AcSSPY6Vp9Bg9FftSGS0mYkgv+Gk/WkztfeJTDt1ziP8AxIP3rpXa+2GwpMaqyn65fsxrmnF8DcxN+zZQaRGbkuY+In0Amhj7DN6Lq4VLWHt+Im8yhiOShhmAHnqNazhfDLOKPcXS6ufEGWNuamZ1jXblvXmJtd5iHW2J8WRfRRlB9IE0T4Ngr1m7mKIfRiW2I08PnTJbsVvVBIHvMTaaRHi8R1eM7lk0HqNdg3Omq+ZUxvSPgeHuuIQm2QEJOcx4tDl5zm110606cMyuWUkhssgCNQcwJE6GI2GutNJNqkInTVgPhdg3L8n4bWvq3Ifc+woj2i4YMRh3t6ZolCeTjVT+B8iay3hTYlZBkkztOvMctIqLG8S7sBmkgmPffeliuCDJ85HI8LYe4YRWY9FBY+8Ud4ZwW4l0C6mU81MbGIB5ciY8zTXgeOW0ZpkA7RVXE3y94tzIERvoQdfYH5mi8rkqoZY1HdnuO7HJdQvh2KsP5G+EnoDuv1FAcEmUGY3iBt4QFn3iZ5zThh8QxuKc0gEHfp5Uqtw9rUWhq2Yqvn4oU/KKnzco0ylJS0HOyuEJGc6KCY13YxOnQfrat+1i6J5Zj9qLYBVtW1tj+Ub9TuT85pW7TcctNc7rUQwRnA0XxQ+m5I/CnadUiUX6rJeynBy7i+2g1yg7k6CR6A/+w8qZ8dwcZLjLqxRgvrlIFGMJcBwi2dSyWVuLtoIlUBkyYieQnc1VwmJzID50mRU1Q8JNpnL8RcVVXMoYnWT8o+lZUOJs3LmLvWbYDd21yJ5L3h0/9qyn4A5FriN8s5nlV24AtpdpYA+m5H0IrbG8Jud4PCYdcwPKOcnYe9V8QsWxHI5fkANOoqTWhk9ljg90rMVW7QYhmZZg5VjQefOp8CcqbanU/hQ69h7j3cwcFC22XTKNDlaZnaQQN9JqiWibkuVsN9nLfdrmPxN9ByH40F4jwFlvhnvouIL953JUkeJ8yeISJYQQCBvrRoZuhqO7aLlCwLd38GYk5NZ8M/Dr0qkXQj27GtsQKrXbimqFm6elS5z0oAB3GUHdXNJ8BPuBI+tc4BIJ8q6ZxfObNzKuZipEe0GPOJrmA3pohGnimPN7D2Cd/FPqsL/rVPhsrcGm0/Y1LixksW7Rturo5liPCcwLQp2MQOuxNeYTW4oHP8qz6Muxh4RxFbdzusjSwnPBI/t0EDadfKjt+/mynoKEW2K6RtV6zJWen+9SmtFIu2RKn8R7g1LkTtyULodxttMTVHtCLRQsyzc8MaA+ANLCTtvy9+VWixqpjLTOI002M6g9RVIvi00Jp3YJstcU4bJecRAy65QcywMoIEGSZ569a6amKEb1zleDvKnvII5iZI3gmRPypiw18qoWdhGlNKSYC12pw7Yi2EVwomSCJDbQD6ETVfs7hTZVUYgkTBAjTNmjUnmTzqQ3p51Wu8Q7t7cjRmiZ203216frWctoaHYZ7W3P+Xjqwn28X4UpcIZpN5Qcqzr1kQBG+gOb2pp7eZVwq9XbII6sjAenOlbspiWt2XtkSWMhTrsFg7jY+fSIpYaV1ZScW4umWuzWCYB3fLmJgAGdJ1meZ0P6NGHuN5H11rS9xLJbi1aNwmJUhLIHoRO3lz9TWoObWCPw+VMv7/f7fZzxcn/kjBd11AHpI/P8K9wpy3S5LqIBVkIJDAgrKsQIOo0adprzJXuX9A0Rjz/id65dbvLORAIVpWW6lgrGPaai41iLd20LJYJcS5MsRBGWDGvJs8+o6QLmGfKZOwlvcAnXqNNfegmJwzZ1G6lpzFRJknNrEnSTpTL7MWuH8ItKAwPecwx0HqB09a8xvguLA5E/hRCRy09PyMfjVpOCi+mbM6nUA5JHoRII15ifSkcbVIKdO2CuDo126ttPiY79OZJjWB5VZ4hwx7V7OwBC6Ag8yNzpppP16VJg7L4O6rJF0ggNErlBPiMRJgawAau9pO0lh7hshbxYrPeqji2H0hIyyynmeUD2EYV2NKd9Aq5dmhXEuF2LjF1tujnUqtwMjNHxeIZkJO8Zh5dbgmsy0whe4JxK6ltM4lx/CMEmVObu9YB23/tHWifB0PiQxmXQgGRPPWgwjuCJAIuhifLLlX/209WHWjXZJUS62aScohSYB1M6A/T19hKPJUNGVMSuzoIxWNfabpWT/e5I+1ZTB22wiYdj3a5Dcc3MukeKSxkE6z+tq8osXsO8ZsG2gLaKqhR/MYACyZG/3pbt8LW9ZtxmBE5tspYnQeWkDpRvj3a7CXbVxUuEvlgDKwk8okdaq8E7RYO1bCutwFjJARnjbUkDrrpXhYv+TjwNqLu+mn1R0Nx5CyG5FD5iYPnVENdBhLRKg7llmNxzorxK9ba8/dBzbLSpKkb684Igkjao1tnoT7a/6/evci7SZztE9m8SBsKlyn/aorSnca1aUsNxHrRMbISN6kmsk1hBrANRmJAG5MCud47Ak4x7UQe8IPQDMSX/ALcnj9K6JbuFGVjrlIMczrsPOkm1hizC0wIZv4JxGYtcPg7srBeMmWVgAEL11zNEwU7WWSLeuhW5r5aMPvQzs5aa5dJEZUXn1O23kCfKBRntsz3bgULK3XZ42JObRfP4thuap9nLNxDcFp0WcsymcAgtAM6Cdd6zVxoDutB1rMydpq9wm8pLWP5ipdp2icpg8tCvLmfKqeVx0/7Rp8pMCojjyhnIzEaCMo/1jypJRtUZuVaLGJw5ViII9RBquwqS1jrtye811keBUjy0Jmtgn6mjVGV1siArcNXrWvWojbPWsElF3yqDHYgZGDBAAJls8iOSZARmP+YAeYrR5qreUmQedEZOnZriuLYi+vdXysAhkQKB4htEyw0kRPM71nCbeRmYjcQABA3mTJOvL5+wVsDdZ5bINd82w/y86P2g3Myep3PnQWtB5OqsId6TyqRHNU0c+VWEc86wpcVzUgqC21TKaxiQ6giNCCD6EQR8qp4VbgMOgAUaENIbSNBuOtWmJ6GqzX3G4isYluLRXs/xe4bQt2u6JRfEoOcljqWnYAmQBOo+gYX+YgneDsfI+VU+D3+4uXG7tlVgMqpD66z8TJlG2xPtzaLoBbvXHDmZmTPqTOx5VpcfN8W3lr9Dp9a0vcdvXnCtYVLaiM5K96TqZaCRGsZRoIBmpAs86UJA+EEEgif/ABnyqNrDJuseoq53RrACNiR+ufWsawe9wwQRIIg+YIgitMPxL91UvJUDfUuxkiAJ3MxEkAe0EkVB3APp4ftp9Kgfh1p5DAkdD+Y/KsYXr3GL2JuO13NlnwgyY9GIGbzMD2rKk4lhVtOBbEKROhkEzWUQjLiOHBhpofp70PNgqYPKi1+6ZidKr5R0pQFNbVWbdnyNTKoqzbrGI7I9fOPx61atAn4ljTeTBrwCpF5edEB4+D5gj0qBkjSrmGYyy8lMCt7yD51jAe+v0oPfsQ+bn1gTHSYo3cO9VLw0NYwH45jmWxlthu+JIzgarbKw6q0yCxgHTaROtCezlpluBwxtgSCsaspGqdCug38juNGK6dKyzqNaazF5bo6GvSQeR+lV7DGrSUoaN1Qf0n6VILQ/pNYgqygrAKxtL+v960eyKtsoqO4KJijcsCqpww50UJ0jT5CeXPeq9wVjA08Pt75da3S0o2FWyK1YVjEY8h9K3VvKpAoipMgoGPUPvUyNG9RBB0rMtYxYGIHrW374P6TVYCvaJiQ4vov1rBiCeQ+X51qBW4oGI2SenyFerh+lScxUprBIjaNa5KtL+FeTWMVTaofxcsiArE5hodjGse9GytCO0o/g+4rIwGxXae4TDWLenIr+VeUIzTvWUwbXwf/Z"/>
          <p:cNvSpPr>
            <a:spLocks noChangeAspect="1" noChangeArrowheads="1"/>
          </p:cNvSpPr>
          <p:nvPr/>
        </p:nvSpPr>
        <p:spPr bwMode="auto">
          <a:xfrm>
            <a:off x="141432" y="388216"/>
            <a:ext cx="277091" cy="2770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3127" tIns="41564" rIns="83127" bIns="41564" numCol="1" anchor="t" anchorCtr="0" compatLnSpc="1">
            <a:prstTxWarp prst="textNoShape">
              <a:avLst/>
            </a:prstTxWarp>
          </a:bodyPr>
          <a:lstStyle/>
          <a:p>
            <a:endParaRPr lang="en-US" sz="1636"/>
          </a:p>
        </p:txBody>
      </p:sp>
      <p:sp>
        <p:nvSpPr>
          <p:cNvPr id="2" name="Title 1"/>
          <p:cNvSpPr>
            <a:spLocks noGrp="1"/>
          </p:cNvSpPr>
          <p:nvPr>
            <p:ph type="title"/>
          </p:nvPr>
        </p:nvSpPr>
        <p:spPr>
          <a:xfrm>
            <a:off x="385478" y="430371"/>
            <a:ext cx="7886700" cy="927374"/>
          </a:xfrm>
        </p:spPr>
        <p:txBody>
          <a:bodyPr>
            <a:noAutofit/>
          </a:bodyPr>
          <a:lstStyle/>
          <a:p>
            <a:r>
              <a:rPr lang="en-US"/>
              <a:t>特奥会讲座</a:t>
            </a:r>
          </a:p>
        </p:txBody>
      </p:sp>
      <p:sp>
        <p:nvSpPr>
          <p:cNvPr id="6" name="TextBox 5"/>
          <p:cNvSpPr txBox="1"/>
          <p:nvPr/>
        </p:nvSpPr>
        <p:spPr>
          <a:xfrm>
            <a:off x="473067" y="1880911"/>
            <a:ext cx="3855761" cy="3970318"/>
          </a:xfrm>
          <a:prstGeom prst="rect">
            <a:avLst/>
          </a:prstGeom>
          <a:noFill/>
        </p:spPr>
        <p:txBody>
          <a:bodyPr wrap="square" rtlCol="0">
            <a:spAutoFit/>
          </a:bodyPr>
          <a:lstStyle/>
          <a:p>
            <a:r>
              <a:rPr lang="en-US" sz="2800">
                <a:solidFill>
                  <a:srgbClr val="000000"/>
                </a:solidFill>
                <a:latin typeface="Ubuntu" panose="020B0504030602030204" pitchFamily="34" charset="0"/>
                <a:cs typeface="Ubuntu"/>
              </a:rPr>
              <a:t>年轻运动员</a:t>
            </a:r>
          </a:p>
          <a:p>
            <a:endParaRPr lang="en-US" sz="2800">
              <a:solidFill>
                <a:srgbClr val="000000"/>
              </a:solidFill>
              <a:latin typeface="Ubuntu" panose="020B0504030602030204" pitchFamily="34" charset="0"/>
              <a:cs typeface="Ubuntu"/>
            </a:endParaRPr>
          </a:p>
          <a:p>
            <a:r>
              <a:rPr lang="en-US" sz="2800">
                <a:solidFill>
                  <a:srgbClr val="000000"/>
                </a:solidFill>
                <a:latin typeface="Ubuntu" panose="020B0504030602030204" pitchFamily="34" charset="0"/>
                <a:cs typeface="Ubuntu"/>
              </a:rPr>
              <a:t>坚强的头脑</a:t>
            </a:r>
          </a:p>
          <a:p>
            <a:endParaRPr lang="en-US" sz="2800">
              <a:solidFill>
                <a:srgbClr val="000000"/>
              </a:solidFill>
              <a:latin typeface="Ubuntu" panose="020B0504030602030204" pitchFamily="34" charset="0"/>
              <a:cs typeface="Ubuntu"/>
            </a:endParaRPr>
          </a:p>
          <a:p>
            <a:r>
              <a:rPr lang="en-US" sz="2800">
                <a:solidFill>
                  <a:srgbClr val="000000"/>
                </a:solidFill>
                <a:latin typeface="Ubuntu" panose="020B0504030602030204" pitchFamily="34" charset="0"/>
                <a:cs typeface="Ubuntu"/>
              </a:rPr>
              <a:t>节目</a:t>
            </a:r>
          </a:p>
          <a:p>
            <a:endParaRPr lang="en-US" sz="2800">
              <a:solidFill>
                <a:srgbClr val="000000"/>
              </a:solidFill>
              <a:latin typeface="Ubuntu" panose="020B0504030602030204" pitchFamily="34" charset="0"/>
              <a:cs typeface="Ubuntu"/>
            </a:endParaRPr>
          </a:p>
          <a:p>
            <a:r>
              <a:rPr lang="en-US" sz="2800">
                <a:solidFill>
                  <a:srgbClr val="000000"/>
                </a:solidFill>
                <a:latin typeface="Ubuntu" panose="020B0504030602030204" pitchFamily="34" charset="0"/>
                <a:cs typeface="Ubuntu"/>
              </a:rPr>
              <a:t>健康的运动员</a:t>
            </a:r>
          </a:p>
          <a:p>
            <a:endParaRPr lang="en-US" sz="2800">
              <a:solidFill>
                <a:srgbClr val="000000"/>
              </a:solidFill>
              <a:latin typeface="Ubuntu" panose="020B0504030602030204" pitchFamily="34" charset="0"/>
              <a:cs typeface="Ubuntu"/>
            </a:endParaRPr>
          </a:p>
          <a:p>
            <a:r>
              <a:rPr lang="en-US" sz="2800">
                <a:solidFill>
                  <a:srgbClr val="000000"/>
                </a:solidFill>
                <a:latin typeface="Ubuntu" panose="020B0504030602030204" pitchFamily="34" charset="0"/>
                <a:cs typeface="Ubuntu"/>
              </a:rPr>
              <a:t>全球信使</a:t>
            </a:r>
          </a:p>
        </p:txBody>
      </p:sp>
      <p:sp>
        <p:nvSpPr>
          <p:cNvPr id="9" name="TextBox 8"/>
          <p:cNvSpPr txBox="1"/>
          <p:nvPr/>
        </p:nvSpPr>
        <p:spPr>
          <a:xfrm>
            <a:off x="4328828" y="1880911"/>
            <a:ext cx="3855761" cy="4401205"/>
          </a:xfrm>
          <a:prstGeom prst="rect">
            <a:avLst/>
          </a:prstGeom>
          <a:noFill/>
        </p:spPr>
        <p:txBody>
          <a:bodyPr wrap="square" rtlCol="0">
            <a:spAutoFit/>
          </a:bodyPr>
          <a:lstStyle/>
          <a:p>
            <a:r>
              <a:rPr lang="en-US" sz="2800">
                <a:solidFill>
                  <a:srgbClr val="000000"/>
                </a:solidFill>
                <a:latin typeface="Ubuntu" panose="020B0504030602030204" pitchFamily="34" charset="0"/>
                <a:cs typeface="Ubuntu"/>
              </a:rPr>
              <a:t>MATP</a:t>
            </a:r>
          </a:p>
          <a:p>
            <a:endParaRPr lang="en-US" sz="2800">
              <a:solidFill>
                <a:srgbClr val="000000"/>
              </a:solidFill>
              <a:latin typeface="Ubuntu" panose="020B0504030602030204" pitchFamily="34" charset="0"/>
              <a:cs typeface="Ubuntu"/>
            </a:endParaRPr>
          </a:p>
          <a:p>
            <a:r>
              <a:rPr lang="en-US" sz="2800">
                <a:solidFill>
                  <a:srgbClr val="000000"/>
                </a:solidFill>
                <a:latin typeface="Ubuntu" panose="020B0504030602030204" pitchFamily="34" charset="0"/>
                <a:cs typeface="Ubuntu"/>
              </a:rPr>
              <a:t>健康社区</a:t>
            </a:r>
          </a:p>
          <a:p>
            <a:endParaRPr lang="en-US" sz="2800">
              <a:solidFill>
                <a:srgbClr val="000000"/>
              </a:solidFill>
              <a:latin typeface="Ubuntu" panose="020B0504030602030204" pitchFamily="34" charset="0"/>
              <a:cs typeface="Ubuntu"/>
            </a:endParaRPr>
          </a:p>
          <a:p>
            <a:r>
              <a:rPr lang="en-US" sz="2800">
                <a:solidFill>
                  <a:srgbClr val="000000"/>
                </a:solidFill>
                <a:latin typeface="Ubuntu" panose="020B0504030602030204" pitchFamily="34" charset="0"/>
                <a:cs typeface="Ubuntu"/>
              </a:rPr>
              <a:t>Eunice Kennedy Shriver</a:t>
            </a:r>
          </a:p>
          <a:p>
            <a:endParaRPr lang="en-US" sz="2800">
              <a:solidFill>
                <a:srgbClr val="000000"/>
              </a:solidFill>
              <a:latin typeface="Ubuntu" panose="020B0504030602030204" pitchFamily="34" charset="0"/>
              <a:cs typeface="Ubuntu"/>
            </a:endParaRPr>
          </a:p>
          <a:p>
            <a:r>
              <a:rPr lang="en-US" sz="2800">
                <a:solidFill>
                  <a:srgbClr val="000000"/>
                </a:solidFill>
                <a:latin typeface="Ubuntu" panose="020B0504030602030204" pitchFamily="34" charset="0"/>
                <a:cs typeface="Ubuntu"/>
              </a:rPr>
              <a:t>特殊的微笑</a:t>
            </a:r>
          </a:p>
          <a:p>
            <a:endParaRPr lang="en-US" sz="2800">
              <a:solidFill>
                <a:srgbClr val="000000"/>
              </a:solidFill>
              <a:latin typeface="Ubuntu" panose="020B0504030602030204" pitchFamily="34" charset="0"/>
              <a:cs typeface="Ubuntu"/>
            </a:endParaRPr>
          </a:p>
          <a:p>
            <a:r>
              <a:rPr lang="en-US" sz="2800">
                <a:solidFill>
                  <a:srgbClr val="000000"/>
                </a:solidFill>
                <a:latin typeface="Ubuntu" panose="020B0504030602030204" pitchFamily="34" charset="0"/>
                <a:cs typeface="Ubuntu"/>
              </a:rPr>
              <a:t>健康听觉</a:t>
            </a:r>
          </a:p>
        </p:txBody>
      </p:sp>
    </p:spTree>
    <p:extLst>
      <p:ext uri="{BB962C8B-B14F-4D97-AF65-F5344CB8AC3E}">
        <p14:creationId xmlns:p14="http://schemas.microsoft.com/office/powerpoint/2010/main" val="5517104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8" descr="data:image/jpeg;base64,/9j/4AAQSkZJRgABAQAAAQABAAD/2wCEAAkGBxQTEhUUExQWFhQWGB8YGRcYGB0YGRwaHxccFxcXGhwcICggHBwlHBwaITEiJSorLi4uHB8zODMsNygtLisBCgoKDg0OGxAQGywmICQ0LCwsLCwvLCwsLDQsLCw0LCwsLCwsLCwsLCwsLCwsLCwsLCwsLCwsLCwsLCwsLCwsLP/AABEIAKsBJgMBIgACEQEDEQH/xAAcAAACAgMBAQAAAAAAAAAAAAAFBgMEAAIHAQj/xAA/EAACAQIEAwYEAwYEBwEBAAABAhEAAwQSITEFQVEGEyJhcYEykaGxwdHwBxQjQlJyM2Lh8RUkQ4KSorIlF//EABoBAAMBAQEBAAAAAAAAAAAAAAECAwAEBQb/xAArEQACAgICAAYBBAIDAAAAAAAAAQIRAyESMQQTIkFRYYEFcdHwMrEUkcH/2gAMAwEAAhEDEQA/AA+O7K3FSDcsDnBuCftSocL3N45srCORkTTLwntPh4yXMLnyzEbzPLyq2eB/v7uLFlrYsjNdYMCsRIVerHp5UhlYqulnI2viIA25gzNVuA2c19Z2AJpgwfYTEO8rkNoHUlxmy+nWiPB+yLHD4m4Wi7aOVEABzDqefy6Vu+jATiFlFLAGDQgDXWn3h/ZEG2r3mCPEkXBy5aVFcwZRmsthkBP+HcK6HqfMUvEWxW4Xh+8uqvr5cpoh2hwgFkkbqQZqTG8e/hvZTKAp8JCZZYc+omltbl64CGY5fPQUYxaC0ZwWznvieWvvVfHWS1wKoljIA96P9neA3HOZVcCdW0VfmdTTdwXheGsP3hRLrhsua4ZCwC1xhsBppPU0W6Ccyt4C4rFWUgxJBo32XsHv1JBEMKbrvFP4mY28GBmlRuwEyII06b1fPae/ySyJ2hARWVtbA2C8BAxt+Acr+Wmg60E42uViBMTz3ppftFiBMi2Z38Aobj+Kd6IuWLR8wmU/MUrjYZUunf8AfsU7L+NY5MPvVrjok2j1Zvuaqpby3QP8w+9EeMWyTajk7z6SaHQ8OwJgk8Vo/wCenK8dR7/alqzh4KGdA00w3LgbVToZ+1LJ2wyVAd38JH+afpQrD7t6UTuDf1/CoeE8OuX7nd2ULueQgadSToB5mqRJsq4Ubf3H7VSC6tTpjewmMw6d46oyDVu7fMVEbsIBjzEgUpW0lmrWPFFTBJLe1OvBsH3mCCuHFvvtWRQzRGwBIE+pFKnDE/iH0p44ba//ADzkd1i9oyMyN8GolSDE8qTJKotjcbaRS4twlbduENwqHIBdQraDmFJHoQdqe+z4z8Inrbb8aS+LWrv7t4TduM1w7s9w6KOpOxJ+dNXBuKpZ4QucNJlCsEGSTNDHLlFMSem0c97V4FlfNHhIAnlNU8Hgu9sgAxkcmmLtXxI3rCfCE3VeZG00C4J8LaxrVVRpRlGrVe50TslxVrNlbSWhlB1dmgSTrRJ8FZwZuXF0N4+IuxjWTp7mknH8RwzFZuXEVYhAoyg8/X1o12s7Q4O9ZVO+JMg+Ea6Dz0pqVEtgXC4BcM1xu+tt3q5AAeZpS4hwC9aMupy8mGo+YogmKsC5OdyPONPSiN/jdlVi09wkkSHy5Y56dYrUFNplbg3ZZ7iLcBInarfDsdew97MuUukp4h+VWsDx8rK2/wDD5AjYe1V8PbYs5YGWbNqIkHmJpKrsZysOL26xY/ltfI/nXTeHXS9pGO7KCfcVxO6m5rtXBx/Atf2L9qwBd7c3sptjyP4VlVf2jL4rXofwrKNiNHPv2d95avu2TKe7JkwdOldK7JYgBrhtoFS8wuGORCIG09aRcHhWtW2DWr6Yj+UwSmWD4YEiIGp31pi7AF3fM6sjISMpmCDuRIE7e1aErZWUWuxcscZVWupK/wCIZLKd8xgSNfkKK8K4yBiEf/peINowHiHxy3IdTW97ANaxbXLFlGdXuMczZQxKkKZggHl01pZ4px3FXMUzrZJaO7KFhkVhbDuqON41ICnUQdSaCbcv2DVRv5C/abHPDM2Yz4VkztpuKVr3Fbga3nuMQigDU9NRPIVduYnFsrWrti2qXCVZhOYGQ3eTMEiDsNZO29Q43hFpoMssf0j86LdCpA2/aHhMEM76L5TqfnT92Gwbi5d8CkKo3AIk9J9KQcQGdtJJQZVnfTb3q1w3i2Kw8s/eIh0JiRPKeetNJPQLTG/jK3ExQe7dCW9xaQjUbTl8zz8jQm+/eWygJA7yFI18DNnJY/1ZliOgFCOJ4y/irkybjFQAByUDQAchGvmSTua97OC4t5MyPlbUQpaCpBBIGqiYmeTTtSyjSu9jR+B9sYDh6rka3aOUDNnhmnz6VSwPAbtzvLeHC5LbiNTs8kAbyB1NQG8hdwmHtgMPFmkltc2kmCSQNKb+zOLKozhBbzQAB/kGwHqxrmjJxezpnBSVIV+Jdk8XbE+FhzgnTWNdKF4zg2KtzKyAASQdNTAHmZ0gdafhxm691VZbgVmjVNDBEzGwMiJGtWO0T3EtTatd44aVUkKCQCRJ5eXn0q0ZtpshLGlJJHKv+E3c6swykEaMD1gfcb1SxrExmaAJH11py4px/HuipdwieKe8UMZQZvAcxJDSuvhze1LnEeE3T/CChyp1ZZI1Eg/roaClb2acKWgVbu6EJOUH4o1Iorw0+ADzP2pwwtrC27KIy2g2UAlnAJ8Ou++mvpQbiHD87TYSFjULJ1k0vPk6GeFxjYuOJnpP4Uxfs6lO8dROYgQNWhZMAe/0qn/wG8d1I9q34UWsh0RgyA53Kwcp0Xcc/KjLrRsdKWx2/wCMXHWDhr8M2STE7bkFtvOuVWcGq3rqsfCrFfDz1iJI0HUn60y2+KtOfvARBGUE5uZP88cjJyjSl/FXbTus/DnZrqiQxJJnURpP41oxk+ik2g/Z4HbfDvfRba5YyhZDMp3OpkgaxO8GK8wWIW3w29bzgXAxcDylRppHOPemHh+EfE2JtYu1qoV7a2igA2CmDMbx161Qw/B7OGuSbuZhowZgsMGDBgAVYfDprOtL1qQHG9ov8JuC3bw3euVYoXYFGBliG2qp2zxouiLALDXQSNY+KOutVO03G1VLT2yG+KWB3nKI9o501dmbyrh7bm2zPdCyQpcywmCdlA84FMmklRJQcpNHJsZZyBUK3AQupfY84UdBVLDO+qoYJ+tN/wC0a+GuWmVWUEOIZSmqkDY+u40NLnZe4q4q2XKhZOrbDTQmqRfubJKTfqdg6/cugtbdPFvtqPOsxaaCn7DvgziLnf27t0uwWywS4VIgSZEDeTJO1Rca7KXbj5rGHe3by7EqdfQMxGnStzt0by5ceSEj/hbEaMvzqG9gXSASDOggzRK5hCCROxg1KuGQWzOZrp+EDYDcnz0o2IXOx/C7gvS6gosGDqDr/p9acOM8SF5QyiQp3AbL0gMRGvSaDdlMDbW21xrue602u4GhRXGU3CSfF4ZIjTluRQjHYbFSUS3kVDCghbhMmCWdhoT/AJMo+9I0uXqZVOXGkuyZeIpc8Cg5vt6+ldRw/aBIt2rYu/4alWNtgrAjQzy96i4H2Gw4wlvEMwt3nthrjmO7lhLGDyJ86EHid22Ctx5JJMBwx+n8vTalyWHEkrsj7RXmZgWBgEjnz1ryq3EsRcZFyIW1MkCT5b6c6ytFugTjC9ljh/EbsZrQ7xXchnuvlKLvpA8QG3t70PvcS4gcl7DqArjSCGPuG2B/UVTwOEjD943itkmNc3KGOvsPY9KIYK41tVVboS0i5YyyxbLA11B8UfOJ6RTp/Z0Ncl9F7DcSxDqbGItoLzKGV0ICgTrn10Ij+XeeVRY3srnBFy6pgyAg7sjqMymR8iJiQaqqx7xHuMGdQVJHhBBgjTckQfSrNy9aDgd1OubMXuFs5EQWiIiNM21NztgWKlQKw/D8PhriXHty1u2QoZyc2hBZtSJ8YM9F0rd+1OCQqLtmdYcqvhXXfeduWpoNhrlh8a6PlCGcgRSCXlWOfLG7AifLzmiGI7P4c/CGyuw1mVXXZSToNY1qvmKKp9kXicm2uixxHsuf3nvbAmyWU5Z5bsR5UR7e8CtHDAKchLjWfI8vltTOogAAaAQPbSue8bxD43iNvC22gFu6B3AiTcePKD65RV4rk9nOtBHs/avOqC1b7y4REIqgiPDygIggb6Tzp84HwFLVu+mMFtTcCGVeCAMwCgwDmXTUTMxtud4Hw/DYK2LFkROrHdmaNWc8z9BsKt4uylyJg9P96CxJOyjytqjivERdtX2S0xNrNC3e7Kg+RzDfzGhiRRzszZe4bti4rW7uXPhrzA93cSVW7bZhpIuAkcxmPLd5xfAkdWUiMw0PnyPz51Pg8Oti2qnXu1CjkTAAJ15net5Kt/AfN0vk5T2ktPhCRe70EwAGYBTIJLIV311JGvWh3ZMXL10+MrkQsMzklyNIQTqdZ15A11X9onDreJwVyYZrYNy2wgwyqToehEg+vlXA7mMKbHWjHCuLQJZG5KQ5LeHfTcVbSoRnuMNDt8Wgmek61c7OdoLCM4HgUxHghYE+I7lZmYO1Il/FLCMzFyROUsWKmYgztW1vEsw2gdJ0+VaHh4+7NPK3ofOJYoguoW2SJEvvkfYDQ6Efo8o7/aM4XCBkyhrrwmkhVA3ieg0/uFJr8SZsguot0IIWdGAGyyJkeoqHtRxg4o2gAiLaTIqqwMSZMkkE8hsBpp1M4YHGW1oeeXlGiXiPHrt6c9y6wO++U/8AavhHpFScO7QGzZa0qkyxYaEbhQVYEajwCCCCNd5oJhbf9Izcs0QJ6AmZ+VW1wzSDczBPJSAfKdN/Uc66ZJOOyMb5aN7nFxlZbVuC65WZtYB+IAemm9VAxJJO5B+817irltXhDC7xIkCJj/ao7jihCKitBm3dMsYLirI3hJA2I11B3EaaU42+M28RlW2qpIh1iX0mGViDHh6nQ9a5vcVhLQcgIBPIEiQJ21g0d7LAqz3JGi5Y567keg+9TzKMo7Hxyaeh0wvCcPiLX8YlFUtJzAGD4hmaB0303pgxV0Ya2LZZsothAzCSAFgTAPKNYpLvYodwR1YfiarPxS93YtZsyDRVYTHQAiGjymOlRjhcoJofmozLHa/Fq9q3rJmF01ygbjQQJ+1UOwTouKzOQAqz4hoevpWv74zGWIMCAI8IHQCsxuOkSIUjQqBE+Yq8cDSpkZzt2N/HeMJcUGw+QFjbYjQzkzZhsYgmD1Q0Jv8Aa3FuQi/xLRQW4uPdzOoGUsxtsImd4J6kmh3BcSc4gmBLlR/NCxlM+WvtRdbSu4e3l00MsRHOCAR+PpUJPy24r97OqL8yEb9tFniGMW3ft3XtMLVq3mZVAuQ0RroMx1EMQOpiouL9rbNywIs3gLuZUPdjUiNtdSCRtzr08UPfOQBlVF/uO5Lf2glRHn51TxePAlkdGJGyqA3XxEa/oVJ3y2vgNKm0/kj7K4NC9xmvReQeFNgwIKtqd8vQevKjfAuFXsfeyoSotnxuQMqDlEiSx18IPn50ghC2VQCWJAAA1mYAA6zXfOy2B/ccJasPPeN4rhzSe8bVpY7hdFnoorqyYeU+TZzRy8Y0jF/Z9hSR+83L+JVQAlq9eJtJA3W2sD5zsIoT2h7FJnV8KLaAAAoCBsI03n3+dPOFvqwlZbzDKR9Gitrt4Ddo9VP4U3BPQqk1sX+zHZ7Ip70Ag7Df3msopjMcVKhPFIJnKQNP+01lZY0tGlJt2zguG4retWzalO7OuR1zEE6kgAgj0J9qscSuKhWDKEDLlJA26Bh8iTFLwJNeXsJdyhocJyOoX8qhkXJ30fVZP0nHDGljbv79/wCBjW+EyO58JJQodWKkfED1BifvUQu/xSneiN9cswTMSRmg+tL4LcyT6mant4kMuRo/ytzWdwDyU7EUqhdWSy/pTWK4P1fHz+39/wCjbiCobrnDmIaVbaWEEkHpmzEeUVDcxgZXW5bYXn8AVRKmdCwjUHyjnv0iJjStRj4ZYMMpkHmCDXVLDGl9HzXOSsZOHdsb9pTbujMcsKzAqwMeEk/zCY8/Ojn7HOFlrt/FsNbY7m3J/nYZ7h9QuXX/ADmkDi/FDehrhGgyiBHPn7mum8B7VWMPhsPh7bvfe2ozsiM4k6sMwGWB8I1mAJrJqLddCpNrfY3i6QxLHQg+3Kan4fx1AoDzmmPCJBgxPlXP+2faju71vDqVY3nCsTqotsSpggxJJ9tdNqY+GYYlc22mmkADr+AprDQ6PiwVnl+orb96BGsidhzigWARAYkTzk+Lrr+VXe6LGeu3kPzpk0wNNEHaq0XsXbQaGuWbiqQJOtsgGBuROwr5zxfDbwLpchWtzOh1VbgtsQRp8RG8b12bjvHHF65bt6Gyo1PxAsocZeXwlTqDqaAYtQlxmuEFrtsL3bL8NvMx3Px5iST5j5c2XMlLXsdGLBKapI5S7rIA1OgAGvpRnhzm4yopBZtFGupjQaDc7aUWxWAs2+7NlEt3rcv3jXAmslvhmT0GnKlfCvluI0A5WBAM+2xB31q0Jtq6IuG69x74XwAo7NeyMgUjTMDqIkBlXrIPUUpcS4SULnPcuIpiTtrtJGgp/wCz/E2xGHuu3hCkCJkfCG0G43H61KH2gx+aLajU3CSY16ZZ6Ty6jzqSm5ZCrg1DZSwGNZHRhqiurZTrorAkAnXkafLPaCyyBs7o/hzF7pQNBzZVzXQukDUkjmV5FCuWwIAMgfXr7zV7A2mcytvOV1IVQTrMSB4iPMe9VkmJBRf+TofLWPtZTnd9S3/Xt5mVmZkI8f8AKuh6ke9crE+QnYb/AF/GjDi5ZCwGRWHhzBgGWQxK5htOvh01oYTPT2FaIJxS6dhXs/jGXNblgHkkKTyGsj0504dkODWb7taKbWy1vL4IYMum0EGTOnL3pO7MZ/3q2tu2LlxpVUJiSVPORHzro3BSbeLs3LdgkqWW4bIbuQWBH+I4ytHRdNQc0CuqM4rFKMkiLi3JNCPjBJc6C7b3VCDbOsNlgwI8pkDrrRvg/Z03raXlupBGaMpaI0ObXcNIPSNdKFcfwZw+Kv22GXNdzJ52yWdSPmg9Qw5GpsH2gfD2xbtDwqC0NO7MSAAp2BzEf3GSK5FOlRaEHKWuwti+yrnM/fKTMH+FeBJyhuSHUjWdNqSmUMQxMJuOreQ6Dz/QN4ntRfyuoKjPmlg1wsJMyCbpE7xIOgXelN7pmOQ0p4y0DLCSl6uwg+KIIZDlKmVPSpE4qM2Z7evPL18p2+tUUNb7UsoKXYsZuPQTbjDs5ubTAgcgFCgeegE9aiOJeDlIysddIb0np6U4/s47LYXHWL4ulu/DQuV4KIVEXMuzDNmBmRoNqRMI4W6FaCpbK0MFBEwSGOg6ydOtHjH46Nyl8jZ2LBuYpWyKWsjvQYg5lIy843IPtThxntD+8ZlnunCmVfw8tg3ny/0NJPC7v7tjJtkvazC2SJb4iAFnKJbNqABttNOHa/Dd5g7tyyzKwTOCjFW8OpHh1giRHnXPkyNZPpl8cE4fY84XEXECIBpAAnfbr1oh37ESK0LplQGJZA2UxMQJMdNRWv7xAP16+X+/4iulMgyLFXS0BkDx1AMexrKS8fxm6l5wrP1ORQBO2vgYz6mvai81OqLLDauzkgeBrvRXE9oGfCph8iALEuFGYgfDrEg7yQdQTO9b9r+MLcYAKuYmWOUZiIGUlviPTf5xJBhhUk7R9bjlj8VFTlFWibDoXYKkliYA86tY7s7irVsXrloraJENmVt9pCklemoGsChLtlIYcjMU78P4taxNn93J7u2ygFoDFSCPD8M8t80fSlk2iPifEywyiklXuKnG7qItrLEtbDN4sxmSpkQMuqnTX1oNkYOyOpRwfhO40kfSKYO1fAhYCkOlwFoVgfEREwyxGmusnes7G8E/fsQ73s2VPE5Gksdln219qusq4qT6PnPEY150lB3btfk97Ndlxii5v3GS0pCgJBZm+IiToABHLWZ2BojxvErZvsEY5QxCmDrGhGnMHQ+dXGu2cPxDD2LY/hE+MamHYFLZBnQyRryqP9qLxftDYC1p/wCbaVNRWR2+iblwVLsl4bxt7ggIHA+/vRS/xzEAAC2QBtAn3JBOv2EUodieIKt022YC20nx6Q8ADxMRAIHnqB1rqWDeBHhgEZYEHXnr9/KivDxN5zKfZ7EX7l1S6XFAgnMHy+Y8Tbmdsvny0c8Vju6Qseo0HOTVDh4XQ/T7k1rxzF2FQNcuqlpZIad228MatHl1q+PGsapE5zc2KXFuNOUuk5Q0kAyGYESUWCQSugn4pE7zFInEcc9189xpMQNgAOQHlXQeIstlziWssUCQoDqARoZZQwbNBbrAXUDlzvHYkPcZ8oUMZjWB6CdK43FWfTfpCcVKSjvW76+gXjWJ0PLb06VWZudGsNwZ74e4pC2rSFmY9QC0AecD70GvINeXl+P6/CujC9NHmfq/F57XfudQ7F8PZuGfww03GcnUEkg5PDMAaKIB/wBaTezWFtfv3dYoMFXOMrzbedlJiCGgz7ijvCO1gXBpZzi2ltMjR8ZMauJ55jmA560pcd4n37W2Ot22gR7oJi6F+B8pAKtlkHrA2pIptyOKUtLZP2pw1u1irtuyf4akZfFm0KhtzqdSd6GBuexHTQjzBq+OEvcTvMjNA1aNY5eZEetBr9llMHbrXQrS2QdWXr+Kd4zuzBRAkkwOkHl6a+tQRVZSYkajyqSw2bSYPQ6UbAMfZjha3BiL7OV/dbecBdMzEPl8XKCvLefnf7O9qEs5kuCAzSrZM5GgXL8SkLAmddZ0oRgcabeFu2RAa5dUsB8RRVOgO3xHY+fWh1u3LrBnWNoI9RVFi5Y5N/gDycZJL8jn2946VuWrZWQFLgnZgWKxueaHSeYpY4jilVw5RWBX4GY6TsfCQRvpPnptTjxzggxdjDvnyP3bKjH4S/hYW2MeEaXNeUDeueHAuGKupDAwViCp5zXPBJelFG2/Uy/cZXs96lnuwjFGYOz5i3iAhvhCrA882tBC5n3/AEPqKeeyOGV7TWW/qzR10AP2j2oZ2xwotNZsrMIHb1zvI9SAoHoBSLJ63BjPH6VICW8UK3DzUOQVIGqxEu4LjN2z4UuMqndZlddD4TI+lUmvBrh258gBO8ADQDlA0rdbJchVBZjsBufKnvgvZq3h8I1zE2QtxiT/ABB41A9dV60mTIoIeEOQlcMxAFxrlyWK+JQZgtmG8cokxzp87Odsc10o4nMCwJMAtGq7HVvIHXYcq5vZECZM04fsvTveJ2A2oUO2nUWmAn3NCWJS7GjkcTo/CuNN3rPkzQoR3OjhZOUBZgQdZGWSACAaPviM8aiTseRB5e/61Gvq8BtqxZRkY9FBBHQjcjyqu/D1EiQFPKWEHqMwGh5ifMedIQ4qhJz5OwLxTgdu62YjX6+/51lFWw7DUg3ByZGGb0PI+u/Wa9o8UDkz527uNq3FyKnuW42qm5rmPq5x8ro3diRUuG4m6aQpgRtG3Ixvvz1qJajvYY5pWPSmgk9M8/8AUL8tS+/5GLgOFGPuBLl4WkWfAJa4dBLCRlVB/UT5QZpg43xC3w60tnDTlcEksZYsIGZto31GmwEUjcO4hctZggK5iC2xBymV13gHWNpg1DxTG3b90s59NOUDalljd/R5Smq+ze3iHL95mObNmzHfMDINPH7TiH/dro0Do3y8LAf+xpM4Pwzv71uzzdgJ6DdiPQSa6L+07DAYW2VWAlwCBsFKMI+gpvcmc6R8oWND8Uj6fSrGB41irIi1fcL/AEmGHsGBj2iqWIAA8+vQVFPJTpRMMp7YYvIqZv7jEEnUbgxERsAdKF3MXcvNmvObjjQMxJIGngEmAvkNN6qAkjfw/epbTjkC30Hz/KjYAxxftBcuW8raswChucCJnr6THOJoBk8yakxLNILCOn6NeZxtUWqPofAxj5Sb7Y0vihZ4etpGE3nAuZdQVOsydZgQeWvlQNsGCNz9PpRDEYJLvDkCgC6lz4vLUgE+9QWpjUQeY6GJIpsbpaPG8SmsjUgBetFTHy/KtsPbJPpRDiNkZcxkx+Jj9e9VrQg/raqcmQo6H2YxqNbRADmFsL5MBzHRt9Kg43wi3dBJENyYaH/XpB2+tAuzzshBGsSAPKNvnr8qaUv5p5E75my/hDeoArJgYif8CfNow3jMATI13j0A96kXgrGCxVlP8w/WlFOI3DbuHLmGbroDESy/MfOo7F3WTp5j8YrcmY24lYsjDWkRSHDtLEhiQVE+IdCFgR99Qtm5kZWYZgpBJ/qAOoPnv+dEOOsylSCCI/8AYjMR5SsbAbEQOYtbxPkeoHy516mGD8pHJkl6w/w/tXbuYc4S6pAdpRp8KNykjXKZIPSTUV3BW7M96LbT1vlGHlAV5+VHeIqoEnWdh1J6TsPYxQdOAtdJuhT4WWQqzozFSxmSY3JPQ+3kSp7/APWv9Har6JsDdt5w9llUINRL3C07EnIsewov2i4T+/2FuWQDetiQJAzKfiWdpkSPTzqxxLs4bVuVgjnGhFBsDxwYS66FsuYI4YyRrbBjfSdDM1Jq/VHtfkrF16ZdMSbiFSQwIIMEEQQRuCORqMtRztbxW3ibwuoIYqFcAQpj4WXnMHKdB8IjfQIBXVFtog1TC/ZtkLMtwwoKsQJzOBIylp8KA7wJObcaQc7b9ou+myDIkEsDtzyEa6bbHkN6TFtmdN61+JtZ3jQml8u5cmNz9NI8xaRGmsamrHZzi13D31vWnKusgGA2hUg6MCNvKsxgJCjU8gNT7D/Sp+F8HdiIEEKzNOkRsPUiBRlJLsEU30Ny/tM4go/xLR8zat/gBW3/APW+IDfuGHnbYf8AzcFJAPTT0/Kobmx+vKtbAdCH7XMVucPhmPUd6p9/4hrK5sjVlHkzUGrlxI3/AF771VYA1pcaTA1qlilgggeoqfE9iX6tKf8AlBfjX8l+2mnp9qsrhS/w/ahWHIO3ypg4PYDFc3w69I5TodOf051kqObxPjFlxqCjX5LvCOBKSGcZlHKYHntVXtKyfvBCqFCqEhdtJI+hHvNNmEw6DwqNOZgCeg06UpdrsN3eIOkF0Dx5FnRfmqKY86azzwl+zTDZ8dmjS3bZp8zCD/6Pyp77c4MXMIysSJYQR/UJifLelj9kNmBiLhMTkQe2Zm+609ccUXMPdRtQV08mkZW6gAxSSGXZwfGJ4yOmlV2PIe5q5xK1lY/ryP1qk2gpkY3sksY2UdavLPp7GPnAqVMGEFs83th/mTH0ArLqc4M/r3PzrWZlfiGJ1AJJIH69K8wVi7c/wbNx+rKjPHyBA96LY7s4MyAM5ZiA2gA5A5RvprqT7V2Ls/wy1h7KpbUAAep9ak5xTOzH4jNGHGLr/YhcM4WwwWRoDgs7jMCVObwqYmGywcp1g8q07N4XD3LrLeTNpoczDb0Ipk7VPmN0LMhQfD6x+NAsLw18M7NcgMqgjXmRJHtt69aST02iKe6ZZ7W8BsHCuLNtUfwlTJ5OCQZPMSKUOD9mb964lqAub+ec0LuTA/05UbucSe6GLen5fajXYLV7rdABrvqZ/CtCUugzjGrBXG+z4wbWrdtmPeKdWj/EU+WwIYCNfeoeHXSXGcQW0DIWXL001G4jUjzon+025PciYIDMDz1K7HltWvYyz34724xjNEDSSIMty10235mq80uyXFtIuYlbKhnxBUJk1kTr0UbyY2GulJFq6CNCdDz3jqfanzt5gVNpFRRo4Mj+1hqa51jbLWlOYET4R0M7x10B+dFTUgODiEhw2/iMNevpbY2wzNMgfCA2WJ1gQIE0Bw7KQSDrHwka606dmuJJawIBgli5K8yCSv2FLQOFtAMy4gxpH8MTpzbp5xNd/hvHJemXtohm8O6TXuO4wuW2guhGffMpkZP5T0OkUZ7JwReafCxCgxpoDP8A9UmcRu3GuiyoyjwqqzooAAAJ6AbnyNPvC7AtWktAzlEE7TzY/Oa8qqk5e2zslK4qKBXHr5BA66AfifeBSD+0O0q4+6qABQLYAGw/gpTxxF/4gPMuIH/dpSt+03AkYlbwPhuKBy3Uefl9qPhvc2d9CcLZifrXi31H8wqRoI6+etQLZluem8ch1+ddnRzFpHBOn5fesYeIyWHsNfc717ZsEHYGOv5j/WmTB8JtsgY+NiobKxKZZJEacxE+hFCclFWwwi5OkBuHXAHDHXL4hzggggjzo3wfDM3e3dQiqNWB8RZgoy+Q1J9K1TggYoLUnM8EzAAABIg67ka6nypv7V8RPcJahdDoY1gA+Gekma5sjUlZaFxfE5TdtlTDb/rf2qNx4T6cqL38KWaATJPL7TRNOx57rN33jyyUKcok+KenlT+ZEXy5CYlZUqWiBLKR6gispxQvwjgdy8Ay5VQn4jz6kAamrnaDs0tnustwuxknSBIiIGvU86Yrl7uQA25E+hJkz6VSx7G4gM7NpO/+35GuXzZN37HSscaEfEYUofECPPlR/s0AUdi7eAKVGoBzNkJnnEcvKj/BrGe7bYfyeIk+Q0+sVS4pfuHEXzdcNmyqInRV8SrExOxnzaIBiq87iScalQT4DY7y9bVrjnWSAxAgCY9NKFftLA/fIHK2g+WYx9aJ9jn/AOYn/KZ9Ij7kUv8Aba8LmMu5Duyp7hFQj0zCtjBk70OX7M8NkwjMf+pdZh6AKn3VqbvCyuDOqkafX6T86H4HDLatJaG1tQg84ET77165A5/r3osmI/a3gBTC96xYXbbnMpG6tkGh3MeE9ILUg3K6r2tu/wDLXMzZzoBIWQCQvIDYVzLC2c91U18TBdNDqY3Og9aaIRj4woAskclyx5CI+5rThttWuCdYBPloKtdsMNkj+nNI9xOX5ihPAbpF0SJkMPcqRrSRvgO6chos3GzZ0XM6KxVepIy6eYnMPMCn7gl5jhLOf/E7pC/92UZvrNJvZeC7/wCUR8z/AKUU4hirikKh0JHrH5VFr0lU/ULvbXEXQwyOySTOVipIBAAkEaaVPjsaXsoeYtqp9v8AerjcP7+41vEZoU5kZYXKoMFCY8QaVMnXw76mt+0t2zbRUMKYkaEiBoASNp5T0qlemiS3IXQpVAdg23tTd2JtZbbOf5zA9Bz+ZPyobxW0LtnDG1sygL5zAn503YS0ttFQbKAB+f40IrYZv0in+0zC/wAO1cBkBih25jMP/k1Y7E2MuDBWPESTz1Jj/wCMtWO3hX9zuSRMqV9Qw/Caj7EXwMNbtjXTPP8AcSSPY6Vp9Bg9FftSGS0mYkgv+Gk/WkztfeJTDt1ziP8AxIP3rpXa+2GwpMaqyn65fsxrmnF8DcxN+zZQaRGbkuY+In0Amhj7DN6Lq4VLWHt+Im8yhiOShhmAHnqNazhfDLOKPcXS6ufEGWNuamZ1jXblvXmJtd5iHW2J8WRfRRlB9IE0T4Ngr1m7mKIfRiW2I08PnTJbsVvVBIHvMTaaRHi8R1eM7lk0HqNdg3Omq+ZUxvSPgeHuuIQm2QEJOcx4tDl5zm110606cMyuWUkhssgCNQcwJE6GI2GutNJNqkInTVgPhdg3L8n4bWvq3Ifc+woj2i4YMRh3t6ZolCeTjVT+B8iay3hTYlZBkkztOvMctIqLG8S7sBmkgmPffeliuCDJ85HI8LYe4YRWY9FBY+8Ud4ZwW4l0C6mU81MbGIB5ciY8zTXgeOW0ZpkA7RVXE3y94tzIERvoQdfYH5mi8rkqoZY1HdnuO7HJdQvh2KsP5G+EnoDuv1FAcEmUGY3iBt4QFn3iZ5zThh8QxuKc0gEHfp5Uqtw9rUWhq2Yqvn4oU/KKnzco0ylJS0HOyuEJGc6KCY13YxOnQfrat+1i6J5Zj9qLYBVtW1tj+Ub9TuT85pW7TcctNc7rUQwRnA0XxQ+m5I/CnadUiUX6rJeynBy7i+2g1yg7k6CR6A/+w8qZ8dwcZLjLqxRgvrlIFGMJcBwi2dSyWVuLtoIlUBkyYieQnc1VwmJzID50mRU1Q8JNpnL8RcVVXMoYnWT8o+lZUOJs3LmLvWbYDd21yJ5L3h0/9qyn4A5FriN8s5nlV24AtpdpYA+m5H0IrbG8Jud4PCYdcwPKOcnYe9V8QsWxHI5fkANOoqTWhk9ljg90rMVW7QYhmZZg5VjQefOp8CcqbanU/hQ69h7j3cwcFC22XTKNDlaZnaQQN9JqiWibkuVsN9nLfdrmPxN9ByH40F4jwFlvhnvouIL953JUkeJ8yeISJYQQCBvrRoZuhqO7aLlCwLd38GYk5NZ8M/Dr0qkXQj27GtsQKrXbimqFm6elS5z0oAB3GUHdXNJ8BPuBI+tc4BIJ8q6ZxfObNzKuZipEe0GPOJrmA3pohGnimPN7D2Cd/FPqsL/rVPhsrcGm0/Y1LixksW7Rturo5liPCcwLQp2MQOuxNeYTW4oHP8qz6Muxh4RxFbdzusjSwnPBI/t0EDadfKjt+/mynoKEW2K6RtV6zJWen+9SmtFIu2RKn8R7g1LkTtyULodxttMTVHtCLRQsyzc8MaA+ANLCTtvy9+VWixqpjLTOI002M6g9RVIvi00Jp3YJstcU4bJecRAy65QcywMoIEGSZ569a6amKEb1zleDvKnvII5iZI3gmRPypiw18qoWdhGlNKSYC12pw7Yi2EVwomSCJDbQD6ETVfs7hTZVUYgkTBAjTNmjUnmTzqQ3p51Wu8Q7t7cjRmiZ203216frWctoaHYZ7W3P+Xjqwn28X4UpcIZpN5Qcqzr1kQBG+gOb2pp7eZVwq9XbII6sjAenOlbspiWt2XtkSWMhTrsFg7jY+fSIpYaV1ZScW4umWuzWCYB3fLmJgAGdJ1meZ0P6NGHuN5H11rS9xLJbi1aNwmJUhLIHoRO3lz9TWoObWCPw+VMv7/f7fZzxcn/kjBd11AHpI/P8K9wpy3S5LqIBVkIJDAgrKsQIOo0adprzJXuX9A0Rjz/id65dbvLORAIVpWW6lgrGPaai41iLd20LJYJcS5MsRBGWDGvJs8+o6QLmGfKZOwlvcAnXqNNfegmJwzZ1G6lpzFRJknNrEnSTpTL7MWuH8ItKAwPecwx0HqB09a8xvguLA5E/hRCRy09PyMfjVpOCi+mbM6nUA5JHoRII15ifSkcbVIKdO2CuDo126ttPiY79OZJjWB5VZ4hwx7V7OwBC6Ag8yNzpppP16VJg7L4O6rJF0ggNErlBPiMRJgawAau9pO0lh7hshbxYrPeqji2H0hIyyynmeUD2EYV2NKd9Aq5dmhXEuF2LjF1tujnUqtwMjNHxeIZkJO8Zh5dbgmsy0whe4JxK6ltM4lx/CMEmVObu9YB23/tHWifB0PiQxmXQgGRPPWgwjuCJAIuhifLLlX/209WHWjXZJUS62aScohSYB1M6A/T19hKPJUNGVMSuzoIxWNfabpWT/e5I+1ZTB22wiYdj3a5Dcc3MukeKSxkE6z+tq8osXsO8ZsG2gLaKqhR/MYACyZG/3pbt8LW9ZtxmBE5tspYnQeWkDpRvj3a7CXbVxUuEvlgDKwk8okdaq8E7RYO1bCutwFjJARnjbUkDrrpXhYv+TjwNqLu+mn1R0Nx5CyG5FD5iYPnVENdBhLRKg7llmNxzorxK9ba8/dBzbLSpKkb684Igkjao1tnoT7a/6/evci7SZztE9m8SBsKlyn/aorSnca1aUsNxHrRMbISN6kmsk1hBrANRmJAG5MCud47Ak4x7UQe8IPQDMSX/ALcnj9K6JbuFGVjrlIMczrsPOkm1hizC0wIZv4JxGYtcPg7srBeMmWVgAEL11zNEwU7WWSLeuhW5r5aMPvQzs5aa5dJEZUXn1O23kCfKBRntsz3bgULK3XZ42JObRfP4thuap9nLNxDcFp0WcsymcAgtAM6Cdd6zVxoDutB1rMydpq9wm8pLWP5ipdp2icpg8tCvLmfKqeVx0/7Rp8pMCojjyhnIzEaCMo/1jypJRtUZuVaLGJw5ViII9RBquwqS1jrtye811keBUjy0Jmtgn6mjVGV1siArcNXrWvWojbPWsElF3yqDHYgZGDBAAJls8iOSZARmP+YAeYrR5qreUmQedEZOnZriuLYi+vdXysAhkQKB4htEyw0kRPM71nCbeRmYjcQABA3mTJOvL5+wVsDdZ5bINd82w/y86P2g3Myep3PnQWtB5OqsId6TyqRHNU0c+VWEc86wpcVzUgqC21TKaxiQ6giNCCD6EQR8qp4VbgMOgAUaENIbSNBuOtWmJ6GqzX3G4isYluLRXs/xe4bQt2u6JRfEoOcljqWnYAmQBOo+gYX+YgneDsfI+VU+D3+4uXG7tlVgMqpD66z8TJlG2xPtzaLoBbvXHDmZmTPqTOx5VpcfN8W3lr9Dp9a0vcdvXnCtYVLaiM5K96TqZaCRGsZRoIBmpAs86UJA+EEEgif/ABnyqNrDJuseoq53RrACNiR+ufWsawe9wwQRIIg+YIgitMPxL91UvJUDfUuxkiAJ3MxEkAe0EkVB3APp4ftp9Kgfh1p5DAkdD+Y/KsYXr3GL2JuO13NlnwgyY9GIGbzMD2rKk4lhVtOBbEKROhkEzWUQjLiOHBhpofp70PNgqYPKi1+6ZidKr5R0pQFNbVWbdnyNTKoqzbrGI7I9fOPx61atAn4ljTeTBrwCpF5edEB4+D5gj0qBkjSrmGYyy8lMCt7yD51jAe+v0oPfsQ+bn1gTHSYo3cO9VLw0NYwH45jmWxlthu+JIzgarbKw6q0yCxgHTaROtCezlpluBwxtgSCsaspGqdCug38juNGK6dKyzqNaazF5bo6GvSQeR+lV7DGrSUoaN1Qf0n6VILQ/pNYgqygrAKxtL+v960eyKtsoqO4KJijcsCqpww50UJ0jT5CeXPeq9wVjA08Pt75da3S0o2FWyK1YVjEY8h9K3VvKpAoipMgoGPUPvUyNG9RBB0rMtYxYGIHrW374P6TVYCvaJiQ4vov1rBiCeQ+X51qBW4oGI2SenyFerh+lScxUprBIjaNa5KtL+FeTWMVTaofxcsiArE5hodjGse9GytCO0o/g+4rIwGxXae4TDWLenIr+VeUIzTvWUwbXwf/Z"/>
          <p:cNvSpPr>
            <a:spLocks noChangeAspect="1" noChangeArrowheads="1"/>
          </p:cNvSpPr>
          <p:nvPr/>
        </p:nvSpPr>
        <p:spPr bwMode="auto">
          <a:xfrm>
            <a:off x="141432" y="388216"/>
            <a:ext cx="277091" cy="2770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3127" tIns="41564" rIns="83127" bIns="41564" numCol="1" anchor="t" anchorCtr="0" compatLnSpc="1">
            <a:prstTxWarp prst="textNoShape">
              <a:avLst/>
            </a:prstTxWarp>
          </a:bodyPr>
          <a:lstStyle/>
          <a:p>
            <a:endParaRPr lang="en-US" sz="1636"/>
          </a:p>
        </p:txBody>
      </p:sp>
      <p:sp>
        <p:nvSpPr>
          <p:cNvPr id="2" name="Title 1"/>
          <p:cNvSpPr>
            <a:spLocks noGrp="1"/>
          </p:cNvSpPr>
          <p:nvPr>
            <p:ph type="title"/>
          </p:nvPr>
        </p:nvSpPr>
        <p:spPr>
          <a:xfrm>
            <a:off x="385478" y="430371"/>
            <a:ext cx="7886700" cy="927374"/>
          </a:xfrm>
        </p:spPr>
        <p:txBody>
          <a:bodyPr>
            <a:noAutofit/>
          </a:bodyPr>
          <a:lstStyle/>
          <a:p>
            <a:r>
              <a:rPr lang="en-US"/>
              <a:t>特奥会讲座</a:t>
            </a:r>
          </a:p>
        </p:txBody>
      </p:sp>
      <p:sp>
        <p:nvSpPr>
          <p:cNvPr id="6" name="TextBox 5"/>
          <p:cNvSpPr txBox="1"/>
          <p:nvPr/>
        </p:nvSpPr>
        <p:spPr>
          <a:xfrm>
            <a:off x="324684" y="1944931"/>
            <a:ext cx="3855761" cy="3970318"/>
          </a:xfrm>
          <a:prstGeom prst="rect">
            <a:avLst/>
          </a:prstGeom>
          <a:noFill/>
        </p:spPr>
        <p:txBody>
          <a:bodyPr wrap="square" rtlCol="0">
            <a:spAutoFit/>
          </a:bodyPr>
          <a:lstStyle/>
          <a:p>
            <a:r>
              <a:rPr lang="en-US" sz="2800">
                <a:solidFill>
                  <a:srgbClr val="000000"/>
                </a:solidFill>
                <a:latin typeface="Ubuntu" panose="020B0504030602030204" pitchFamily="34" charset="0"/>
                <a:cs typeface="Ubuntu"/>
              </a:rPr>
              <a:t>年轻运动员</a:t>
            </a:r>
          </a:p>
          <a:p>
            <a:endParaRPr lang="en-US" sz="2800">
              <a:solidFill>
                <a:srgbClr val="000000"/>
              </a:solidFill>
              <a:latin typeface="Ubuntu" panose="020B0504030602030204" pitchFamily="34" charset="0"/>
              <a:cs typeface="Ubuntu"/>
            </a:endParaRPr>
          </a:p>
          <a:p>
            <a:r>
              <a:rPr lang="en-US" sz="2800">
                <a:solidFill>
                  <a:srgbClr val="000000"/>
                </a:solidFill>
                <a:latin typeface="Ubuntu" panose="020B0504030602030204" pitchFamily="34" charset="0"/>
                <a:cs typeface="Ubuntu"/>
              </a:rPr>
              <a:t>坚强的头脑</a:t>
            </a:r>
          </a:p>
          <a:p>
            <a:endParaRPr lang="en-US" sz="2800">
              <a:solidFill>
                <a:srgbClr val="000000"/>
              </a:solidFill>
              <a:latin typeface="Ubuntu" panose="020B0504030602030204" pitchFamily="34" charset="0"/>
              <a:cs typeface="Ubuntu"/>
            </a:endParaRPr>
          </a:p>
          <a:p>
            <a:r>
              <a:rPr lang="en-US" sz="2800">
                <a:solidFill>
                  <a:srgbClr val="000000"/>
                </a:solidFill>
                <a:latin typeface="Ubuntu" panose="020B0504030602030204" pitchFamily="34" charset="0"/>
                <a:cs typeface="Ubuntu"/>
              </a:rPr>
              <a:t>节目</a:t>
            </a:r>
          </a:p>
          <a:p>
            <a:endParaRPr lang="en-US" sz="2800">
              <a:solidFill>
                <a:srgbClr val="000000"/>
              </a:solidFill>
              <a:latin typeface="Ubuntu" panose="020B0504030602030204" pitchFamily="34" charset="0"/>
              <a:cs typeface="Ubuntu"/>
            </a:endParaRPr>
          </a:p>
          <a:p>
            <a:r>
              <a:rPr lang="en-US" sz="2800">
                <a:solidFill>
                  <a:srgbClr val="000000"/>
                </a:solidFill>
                <a:latin typeface="Ubuntu" panose="020B0504030602030204" pitchFamily="34" charset="0"/>
                <a:cs typeface="Ubuntu"/>
              </a:rPr>
              <a:t>健康的运动员</a:t>
            </a:r>
          </a:p>
          <a:p>
            <a:endParaRPr lang="en-US" sz="2800">
              <a:solidFill>
                <a:srgbClr val="000000"/>
              </a:solidFill>
              <a:latin typeface="Ubuntu" panose="020B0504030602030204" pitchFamily="34" charset="0"/>
              <a:cs typeface="Ubuntu"/>
            </a:endParaRPr>
          </a:p>
          <a:p>
            <a:r>
              <a:rPr lang="en-US" sz="2800">
                <a:solidFill>
                  <a:srgbClr val="000000"/>
                </a:solidFill>
                <a:latin typeface="Ubuntu" panose="020B0504030602030204" pitchFamily="34" charset="0"/>
                <a:cs typeface="Ubuntu"/>
              </a:rPr>
              <a:t>全球信使</a:t>
            </a:r>
          </a:p>
        </p:txBody>
      </p:sp>
      <p:sp>
        <p:nvSpPr>
          <p:cNvPr id="5" name="Right Arrow 4"/>
          <p:cNvSpPr/>
          <p:nvPr/>
        </p:nvSpPr>
        <p:spPr>
          <a:xfrm>
            <a:off x="3442669" y="2151850"/>
            <a:ext cx="1417320" cy="262890"/>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3442669" y="2907442"/>
            <a:ext cx="1417320" cy="262890"/>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3442669" y="3734625"/>
            <a:ext cx="1417320" cy="262890"/>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3442669" y="4676553"/>
            <a:ext cx="1417320" cy="262890"/>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3442669" y="5466419"/>
            <a:ext cx="1417320" cy="262890"/>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143500" y="1869481"/>
            <a:ext cx="3726180" cy="7772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ectangle 12"/>
          <p:cNvSpPr/>
          <p:nvPr/>
        </p:nvSpPr>
        <p:spPr>
          <a:xfrm>
            <a:off x="5143500" y="2742289"/>
            <a:ext cx="3726180" cy="7772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Rectangle 13"/>
          <p:cNvSpPr/>
          <p:nvPr/>
        </p:nvSpPr>
        <p:spPr>
          <a:xfrm>
            <a:off x="5143500" y="3615097"/>
            <a:ext cx="3726180" cy="7772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Rectangle 14"/>
          <p:cNvSpPr/>
          <p:nvPr/>
        </p:nvSpPr>
        <p:spPr>
          <a:xfrm>
            <a:off x="5143500" y="4550823"/>
            <a:ext cx="3726180" cy="7772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Rectangle 15"/>
          <p:cNvSpPr/>
          <p:nvPr/>
        </p:nvSpPr>
        <p:spPr>
          <a:xfrm>
            <a:off x="5143500" y="5466418"/>
            <a:ext cx="3726180" cy="108267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5354955" y="1884902"/>
            <a:ext cx="3303270" cy="830997"/>
          </a:xfrm>
          <a:prstGeom prst="rect">
            <a:avLst/>
          </a:prstGeom>
          <a:noFill/>
        </p:spPr>
        <p:txBody>
          <a:bodyPr wrap="square" rtlCol="0">
            <a:spAutoFit/>
          </a:bodyPr>
          <a:lstStyle/>
          <a:p>
            <a:r>
              <a:rPr lang="en-US" sz="1600"/>
              <a:t>为2至7岁的智障和非智障儿童提供早期儿童游戏项目。</a:t>
            </a:r>
          </a:p>
        </p:txBody>
      </p:sp>
      <p:sp>
        <p:nvSpPr>
          <p:cNvPr id="18" name="TextBox 17"/>
          <p:cNvSpPr txBox="1"/>
          <p:nvPr/>
        </p:nvSpPr>
        <p:spPr>
          <a:xfrm>
            <a:off x="5354954" y="2704857"/>
            <a:ext cx="3514725" cy="830997"/>
          </a:xfrm>
          <a:prstGeom prst="rect">
            <a:avLst/>
          </a:prstGeom>
          <a:noFill/>
        </p:spPr>
        <p:txBody>
          <a:bodyPr wrap="square" lIns="91440" tIns="45720" rIns="91440" bIns="45720" rtlCol="0" anchor="t">
            <a:spAutoFit/>
          </a:bodyPr>
          <a:lstStyle/>
          <a:p>
            <a:r>
              <a:rPr lang="en-US" sz="1600"/>
              <a:t>侧重于发展适应性应对技能的学习活动；我们的8项</a:t>
            </a:r>
            <a:r>
              <a:rPr lang="en-US" sz="1600" dirty="0"/>
              <a:t>健康运动员</a:t>
            </a:r>
            <a:r>
              <a:rPr lang="en-US" sz="1600"/>
              <a:t>学科之一。</a:t>
            </a:r>
          </a:p>
        </p:txBody>
      </p:sp>
      <p:sp>
        <p:nvSpPr>
          <p:cNvPr id="19" name="TextBox 18"/>
          <p:cNvSpPr txBox="1"/>
          <p:nvPr/>
        </p:nvSpPr>
        <p:spPr>
          <a:xfrm>
            <a:off x="5354955" y="3656908"/>
            <a:ext cx="3303270" cy="584775"/>
          </a:xfrm>
          <a:prstGeom prst="rect">
            <a:avLst/>
          </a:prstGeom>
          <a:noFill/>
        </p:spPr>
        <p:txBody>
          <a:bodyPr wrap="square" lIns="91440" tIns="45720" rIns="91440" bIns="45720" rtlCol="0" anchor="t">
            <a:spAutoFit/>
          </a:bodyPr>
          <a:lstStyle/>
          <a:p>
            <a:r>
              <a:rPr lang="en-US" sz="1600"/>
              <a:t>一个特奥会地方办事处/附属机构/分会等。</a:t>
            </a:r>
          </a:p>
        </p:txBody>
      </p:sp>
      <p:sp>
        <p:nvSpPr>
          <p:cNvPr id="20" name="TextBox 19"/>
          <p:cNvSpPr txBox="1"/>
          <p:nvPr/>
        </p:nvSpPr>
        <p:spPr>
          <a:xfrm>
            <a:off x="5354955" y="4566244"/>
            <a:ext cx="3303270" cy="584775"/>
          </a:xfrm>
          <a:prstGeom prst="rect">
            <a:avLst/>
          </a:prstGeom>
          <a:noFill/>
        </p:spPr>
        <p:txBody>
          <a:bodyPr wrap="square" rtlCol="0">
            <a:spAutoFit/>
          </a:bodyPr>
          <a:lstStyle/>
          <a:p>
            <a:r>
              <a:rPr lang="en-US" sz="1600"/>
              <a:t>为特奥会运动员提供免费健康检查和教育。</a:t>
            </a:r>
          </a:p>
        </p:txBody>
      </p:sp>
      <p:sp>
        <p:nvSpPr>
          <p:cNvPr id="21" name="TextBox 20"/>
          <p:cNvSpPr txBox="1"/>
          <p:nvPr/>
        </p:nvSpPr>
        <p:spPr>
          <a:xfrm>
            <a:off x="5354954" y="5471874"/>
            <a:ext cx="3423285" cy="1077218"/>
          </a:xfrm>
          <a:prstGeom prst="rect">
            <a:avLst/>
          </a:prstGeom>
          <a:noFill/>
        </p:spPr>
        <p:txBody>
          <a:bodyPr wrap="square" rtlCol="0">
            <a:spAutoFit/>
          </a:bodyPr>
          <a:lstStyle/>
          <a:p>
            <a:r>
              <a:rPr lang="en-US" sz="1600"/>
              <a:t>选出的运动员代言人，领导为智障人士建立一个更包容的世界的运动。</a:t>
            </a:r>
          </a:p>
        </p:txBody>
      </p:sp>
    </p:spTree>
    <p:extLst>
      <p:ext uri="{BB962C8B-B14F-4D97-AF65-F5344CB8AC3E}">
        <p14:creationId xmlns:p14="http://schemas.microsoft.com/office/powerpoint/2010/main" val="36356304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526" y="464333"/>
            <a:ext cx="7886700" cy="585850"/>
          </a:xfrm>
        </p:spPr>
        <p:txBody>
          <a:bodyPr>
            <a:noAutofit/>
          </a:bodyPr>
          <a:lstStyle/>
          <a:p>
            <a:r>
              <a:rPr lang="en-US"/>
              <a:t>健康呼吁的例子 </a:t>
            </a:r>
            <a:br>
              <a:rPr lang="en-US"/>
            </a:br>
            <a:r>
              <a:rPr lang="en-US"/>
              <a:t>行动</a:t>
            </a:r>
          </a:p>
        </p:txBody>
      </p:sp>
      <p:sp>
        <p:nvSpPr>
          <p:cNvPr id="3" name="Content Placeholder 2"/>
          <p:cNvSpPr>
            <a:spLocks noGrp="1"/>
          </p:cNvSpPr>
          <p:nvPr>
            <p:ph idx="1"/>
          </p:nvPr>
        </p:nvSpPr>
        <p:spPr>
          <a:xfrm>
            <a:off x="528442" y="2104959"/>
            <a:ext cx="7886700" cy="4351338"/>
          </a:xfrm>
        </p:spPr>
        <p:txBody>
          <a:bodyPr>
            <a:normAutofit fontScale="85000" lnSpcReduction="20000"/>
          </a:bodyPr>
          <a:lstStyle/>
          <a:p>
            <a:pPr>
              <a:lnSpc>
                <a:spcPct val="120000"/>
              </a:lnSpc>
            </a:pPr>
            <a:r>
              <a:rPr lang="en-US">
                <a:latin typeface="Ubuntu" panose="020B0504030602030204" pitchFamily="34" charset="0"/>
              </a:rPr>
              <a:t>如果与其他运动员交谈：</a:t>
            </a:r>
          </a:p>
          <a:p>
            <a:pPr lvl="1">
              <a:lnSpc>
                <a:spcPct val="120000"/>
              </a:lnSpc>
            </a:pPr>
            <a:r>
              <a:rPr lang="en-US">
                <a:latin typeface="Ubuntu" panose="020B0504030602030204" pitchFamily="34" charset="0"/>
              </a:rPr>
              <a:t>参加 "健康运动员"，这样您就可以改善您的健康状况，以最佳状态参加比赛。</a:t>
            </a:r>
          </a:p>
          <a:p>
            <a:pPr lvl="1">
              <a:lnSpc>
                <a:spcPct val="120000"/>
              </a:lnSpc>
            </a:pPr>
            <a:r>
              <a:rPr lang="en-US">
                <a:latin typeface="Ubuntu" panose="020B0504030602030204" pitchFamily="34" charset="0"/>
              </a:rPr>
              <a:t>分享你的健康和健身历程，以便你能激励他人。</a:t>
            </a:r>
          </a:p>
          <a:p>
            <a:pPr lvl="1">
              <a:lnSpc>
                <a:spcPct val="120000"/>
              </a:lnSpc>
            </a:pPr>
            <a:endParaRPr lang="en-US">
              <a:latin typeface="Ubuntu" panose="020B0504030602030204" pitchFamily="34" charset="0"/>
            </a:endParaRPr>
          </a:p>
          <a:p>
            <a:pPr>
              <a:lnSpc>
                <a:spcPct val="120000"/>
              </a:lnSpc>
            </a:pPr>
            <a:r>
              <a:rPr lang="en-US">
                <a:latin typeface="Ubuntu" panose="020B0504030602030204" pitchFamily="34" charset="0"/>
              </a:rPr>
              <a:t>如果对媒体讲话：</a:t>
            </a:r>
          </a:p>
          <a:p>
            <a:pPr lvl="1">
              <a:lnSpc>
                <a:spcPct val="120000"/>
              </a:lnSpc>
            </a:pPr>
            <a:r>
              <a:rPr lang="en-US">
                <a:latin typeface="Ubuntu" panose="020B0504030602030204" pitchFamily="34" charset="0"/>
              </a:rPr>
              <a:t>继续报道和宣传特奥会健康项目。您正在帮助特奥会实现#包容性健康#的目标。</a:t>
            </a:r>
          </a:p>
          <a:p>
            <a:pPr lvl="1">
              <a:lnSpc>
                <a:spcPct val="120000"/>
              </a:lnSpc>
            </a:pPr>
            <a:endParaRPr lang="en-US">
              <a:latin typeface="Ubuntu" panose="020B0504030602030204" pitchFamily="34" charset="0"/>
            </a:endParaRPr>
          </a:p>
          <a:p>
            <a:pPr>
              <a:lnSpc>
                <a:spcPct val="120000"/>
              </a:lnSpc>
            </a:pPr>
            <a:r>
              <a:rPr lang="en-US">
                <a:latin typeface="Ubuntu" panose="020B0504030602030204" pitchFamily="34" charset="0"/>
              </a:rPr>
              <a:t>请查看SpecialOlympics.org并在社交媒体上关注@SpecialOlympics，以了解最新的健康和健身资源。 </a:t>
            </a:r>
          </a:p>
        </p:txBody>
      </p:sp>
    </p:spTree>
    <p:extLst>
      <p:ext uri="{BB962C8B-B14F-4D97-AF65-F5344CB8AC3E}">
        <p14:creationId xmlns:p14="http://schemas.microsoft.com/office/powerpoint/2010/main" val="36906470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8" descr="data:image/jpeg;base64,/9j/4AAQSkZJRgABAQAAAQABAAD/2wCEAAkGBxQTEhUUExQWFhQWGB8YGRcYGB0YGRwaHxccFxcXGhwcICggHBwlHBwaITEiJSorLi4uHB8zODMsNygtLisBCgoKDg0OGxAQGywmICQ0LCwsLCwvLCwsLDQsLCw0LCwsLCwsLCwsLCwsLCwsLCwsLCwsLCwsLCwsLCwsLCwsLP/AABEIAKsBJgMBIgACEQEDEQH/xAAcAAACAgMBAQAAAAAAAAAAAAAFBgMEAAIHAQj/xAA/EAACAQIEAwYEAwYEBwEBAAABAhEAAwQSITEFQVEGEyJhcYEykaGxwdHwBxQjQlJyM2Lh8RUkQ4KSorIlF//EABoBAAMBAQEBAAAAAAAAAAAAAAECAwAEBQb/xAArEQACAgICAAYBBAIDAAAAAAAAAQIRAyESMQQTIkFRYYEFcdHwMrEUkcH/2gAMAwEAAhEDEQA/AA+O7K3FSDcsDnBuCftSocL3N45srCORkTTLwntPh4yXMLnyzEbzPLyq2eB/v7uLFlrYsjNdYMCsRIVerHp5UhlYqulnI2viIA25gzNVuA2c19Z2AJpgwfYTEO8rkNoHUlxmy+nWiPB+yLHD4m4Wi7aOVEABzDqefy6Vu+jATiFlFLAGDQgDXWn3h/ZEG2r3mCPEkXBy5aVFcwZRmsthkBP+HcK6HqfMUvEWxW4Xh+8uqvr5cpoh2hwgFkkbqQZqTG8e/hvZTKAp8JCZZYc+omltbl64CGY5fPQUYxaC0ZwWznvieWvvVfHWS1wKoljIA96P9neA3HOZVcCdW0VfmdTTdwXheGsP3hRLrhsua4ZCwC1xhsBppPU0W6Ccyt4C4rFWUgxJBo32XsHv1JBEMKbrvFP4mY28GBmlRuwEyII06b1fPae/ySyJ2hARWVtbA2C8BAxt+Acr+Wmg60E42uViBMTz3ppftFiBMi2Z38Aobj+Kd6IuWLR8wmU/MUrjYZUunf8AfsU7L+NY5MPvVrjok2j1Zvuaqpby3QP8w+9EeMWyTajk7z6SaHQ8OwJgk8Vo/wCenK8dR7/alqzh4KGdA00w3LgbVToZ+1LJ2wyVAd38JH+afpQrD7t6UTuDf1/CoeE8OuX7nd2ULueQgadSToB5mqRJsq4Ubf3H7VSC6tTpjewmMw6d46oyDVu7fMVEbsIBjzEgUpW0lmrWPFFTBJLe1OvBsH3mCCuHFvvtWRQzRGwBIE+pFKnDE/iH0p44ba//ADzkd1i9oyMyN8GolSDE8qTJKotjcbaRS4twlbduENwqHIBdQraDmFJHoQdqe+z4z8Inrbb8aS+LWrv7t4TduM1w7s9w6KOpOxJ+dNXBuKpZ4QucNJlCsEGSTNDHLlFMSem0c97V4FlfNHhIAnlNU8Hgu9sgAxkcmmLtXxI3rCfCE3VeZG00C4J8LaxrVVRpRlGrVe50TslxVrNlbSWhlB1dmgSTrRJ8FZwZuXF0N4+IuxjWTp7mknH8RwzFZuXEVYhAoyg8/X1o12s7Q4O9ZVO+JMg+Ea6Dz0pqVEtgXC4BcM1xu+tt3q5AAeZpS4hwC9aMupy8mGo+YogmKsC5OdyPONPSiN/jdlVi09wkkSHy5Y56dYrUFNplbg3ZZ7iLcBInarfDsdew97MuUukp4h+VWsDx8rK2/wDD5AjYe1V8PbYs5YGWbNqIkHmJpKrsZysOL26xY/ltfI/nXTeHXS9pGO7KCfcVxO6m5rtXBx/Atf2L9qwBd7c3sptjyP4VlVf2jL4rXofwrKNiNHPv2d95avu2TKe7JkwdOldK7JYgBrhtoFS8wuGORCIG09aRcHhWtW2DWr6Yj+UwSmWD4YEiIGp31pi7AF3fM6sjISMpmCDuRIE7e1aErZWUWuxcscZVWupK/wCIZLKd8xgSNfkKK8K4yBiEf/peINowHiHxy3IdTW97ANaxbXLFlGdXuMczZQxKkKZggHl01pZ4px3FXMUzrZJaO7KFhkVhbDuqON41ICnUQdSaCbcv2DVRv5C/abHPDM2Yz4VkztpuKVr3Fbga3nuMQigDU9NRPIVduYnFsrWrti2qXCVZhOYGQ3eTMEiDsNZO29Q43hFpoMssf0j86LdCpA2/aHhMEM76L5TqfnT92Gwbi5d8CkKo3AIk9J9KQcQGdtJJQZVnfTb3q1w3i2Kw8s/eIh0JiRPKeetNJPQLTG/jK3ExQe7dCW9xaQjUbTl8zz8jQm+/eWygJA7yFI18DNnJY/1ZliOgFCOJ4y/irkybjFQAByUDQAchGvmSTua97OC4t5MyPlbUQpaCpBBIGqiYmeTTtSyjSu9jR+B9sYDh6rka3aOUDNnhmnz6VSwPAbtzvLeHC5LbiNTs8kAbyB1NQG8hdwmHtgMPFmkltc2kmCSQNKb+zOLKozhBbzQAB/kGwHqxrmjJxezpnBSVIV+Jdk8XbE+FhzgnTWNdKF4zg2KtzKyAASQdNTAHmZ0gdafhxm691VZbgVmjVNDBEzGwMiJGtWO0T3EtTatd44aVUkKCQCRJ5eXn0q0ZtpshLGlJJHKv+E3c6swykEaMD1gfcb1SxrExmaAJH11py4px/HuipdwieKe8UMZQZvAcxJDSuvhze1LnEeE3T/CChyp1ZZI1Eg/roaClb2acKWgVbu6EJOUH4o1Iorw0+ADzP2pwwtrC27KIy2g2UAlnAJ8Ou++mvpQbiHD87TYSFjULJ1k0vPk6GeFxjYuOJnpP4Uxfs6lO8dROYgQNWhZMAe/0qn/wG8d1I9q34UWsh0RgyA53Kwcp0Xcc/KjLrRsdKWx2/wCMXHWDhr8M2STE7bkFtvOuVWcGq3rqsfCrFfDz1iJI0HUn60y2+KtOfvARBGUE5uZP88cjJyjSl/FXbTus/DnZrqiQxJJnURpP41oxk+ik2g/Z4HbfDvfRba5YyhZDMp3OpkgaxO8GK8wWIW3w29bzgXAxcDylRppHOPemHh+EfE2JtYu1qoV7a2igA2CmDMbx161Qw/B7OGuSbuZhowZgsMGDBgAVYfDprOtL1qQHG9ov8JuC3bw3euVYoXYFGBliG2qp2zxouiLALDXQSNY+KOutVO03G1VLT2yG+KWB3nKI9o501dmbyrh7bm2zPdCyQpcywmCdlA84FMmklRJQcpNHJsZZyBUK3AQupfY84UdBVLDO+qoYJ+tN/wC0a+GuWmVWUEOIZSmqkDY+u40NLnZe4q4q2XKhZOrbDTQmqRfubJKTfqdg6/cugtbdPFvtqPOsxaaCn7DvgziLnf27t0uwWywS4VIgSZEDeTJO1Rca7KXbj5rGHe3by7EqdfQMxGnStzt0by5ceSEj/hbEaMvzqG9gXSASDOggzRK5hCCROxg1KuGQWzOZrp+EDYDcnz0o2IXOx/C7gvS6gosGDqDr/p9acOM8SF5QyiQp3AbL0gMRGvSaDdlMDbW21xrue602u4GhRXGU3CSfF4ZIjTluRQjHYbFSUS3kVDCghbhMmCWdhoT/AJMo+9I0uXqZVOXGkuyZeIpc8Cg5vt6+ldRw/aBIt2rYu/4alWNtgrAjQzy96i4H2Gw4wlvEMwt3nthrjmO7lhLGDyJ86EHid22Ctx5JJMBwx+n8vTalyWHEkrsj7RXmZgWBgEjnz1ryq3EsRcZFyIW1MkCT5b6c6ytFugTjC9ljh/EbsZrQ7xXchnuvlKLvpA8QG3t70PvcS4gcl7DqArjSCGPuG2B/UVTwOEjD943itkmNc3KGOvsPY9KIYK41tVVboS0i5YyyxbLA11B8UfOJ6RTp/Z0Ncl9F7DcSxDqbGItoLzKGV0ICgTrn10Ij+XeeVRY3srnBFy6pgyAg7sjqMymR8iJiQaqqx7xHuMGdQVJHhBBgjTckQfSrNy9aDgd1OubMXuFs5EQWiIiNM21NztgWKlQKw/D8PhriXHty1u2QoZyc2hBZtSJ8YM9F0rd+1OCQqLtmdYcqvhXXfeduWpoNhrlh8a6PlCGcgRSCXlWOfLG7AifLzmiGI7P4c/CGyuw1mVXXZSToNY1qvmKKp9kXicm2uixxHsuf3nvbAmyWU5Z5bsR5UR7e8CtHDAKchLjWfI8vltTOogAAaAQPbSue8bxD43iNvC22gFu6B3AiTcePKD65RV4rk9nOtBHs/avOqC1b7y4REIqgiPDygIggb6Tzp84HwFLVu+mMFtTcCGVeCAMwCgwDmXTUTMxtud4Hw/DYK2LFkROrHdmaNWc8z9BsKt4uylyJg9P96CxJOyjytqjivERdtX2S0xNrNC3e7Kg+RzDfzGhiRRzszZe4bti4rW7uXPhrzA93cSVW7bZhpIuAkcxmPLd5xfAkdWUiMw0PnyPz51Pg8Oti2qnXu1CjkTAAJ15net5Kt/AfN0vk5T2ktPhCRe70EwAGYBTIJLIV311JGvWh3ZMXL10+MrkQsMzklyNIQTqdZ15A11X9onDreJwVyYZrYNy2wgwyqToehEg+vlXA7mMKbHWjHCuLQJZG5KQ5LeHfTcVbSoRnuMNDt8Wgmek61c7OdoLCM4HgUxHghYE+I7lZmYO1Il/FLCMzFyROUsWKmYgztW1vEsw2gdJ0+VaHh4+7NPK3ofOJYoguoW2SJEvvkfYDQ6Efo8o7/aM4XCBkyhrrwmkhVA3ieg0/uFJr8SZsguot0IIWdGAGyyJkeoqHtRxg4o2gAiLaTIqqwMSZMkkE8hsBpp1M4YHGW1oeeXlGiXiPHrt6c9y6wO++U/8AavhHpFScO7QGzZa0qkyxYaEbhQVYEajwCCCCNd5oJhbf9Izcs0QJ6AmZ+VW1wzSDczBPJSAfKdN/Uc66ZJOOyMb5aN7nFxlZbVuC65WZtYB+IAemm9VAxJJO5B+817irltXhDC7xIkCJj/ao7jihCKitBm3dMsYLirI3hJA2I11B3EaaU42+M28RlW2qpIh1iX0mGViDHh6nQ9a5vcVhLQcgIBPIEiQJ21g0d7LAqz3JGi5Y567keg+9TzKMo7Hxyaeh0wvCcPiLX8YlFUtJzAGD4hmaB0303pgxV0Ya2LZZsothAzCSAFgTAPKNYpLvYodwR1YfiarPxS93YtZsyDRVYTHQAiGjymOlRjhcoJofmozLHa/Fq9q3rJmF01ygbjQQJ+1UOwTouKzOQAqz4hoevpWv74zGWIMCAI8IHQCsxuOkSIUjQqBE+Yq8cDSpkZzt2N/HeMJcUGw+QFjbYjQzkzZhsYgmD1Q0Jv8Aa3FuQi/xLRQW4uPdzOoGUsxtsImd4J6kmh3BcSc4gmBLlR/NCxlM+WvtRdbSu4e3l00MsRHOCAR+PpUJPy24r97OqL8yEb9tFniGMW3ft3XtMLVq3mZVAuQ0RroMx1EMQOpiouL9rbNywIs3gLuZUPdjUiNtdSCRtzr08UPfOQBlVF/uO5Lf2glRHn51TxePAlkdGJGyqA3XxEa/oVJ3y2vgNKm0/kj7K4NC9xmvReQeFNgwIKtqd8vQevKjfAuFXsfeyoSotnxuQMqDlEiSx18IPn50ghC2VQCWJAAA1mYAA6zXfOy2B/ccJasPPeN4rhzSe8bVpY7hdFnoorqyYeU+TZzRy8Y0jF/Z9hSR+83L+JVQAlq9eJtJA3W2sD5zsIoT2h7FJnV8KLaAAAoCBsI03n3+dPOFvqwlZbzDKR9Gitrt4Ddo9VP4U3BPQqk1sX+zHZ7Ip70Ag7Df3msopjMcVKhPFIJnKQNP+01lZY0tGlJt2zguG4retWzalO7OuR1zEE6kgAgj0J9qscSuKhWDKEDLlJA26Bh8iTFLwJNeXsJdyhocJyOoX8qhkXJ30fVZP0nHDGljbv79/wCBjW+EyO58JJQodWKkfED1BifvUQu/xSneiN9cswTMSRmg+tL4LcyT6mant4kMuRo/ytzWdwDyU7EUqhdWSy/pTWK4P1fHz+39/wCjbiCobrnDmIaVbaWEEkHpmzEeUVDcxgZXW5bYXn8AVRKmdCwjUHyjnv0iJjStRj4ZYMMpkHmCDXVLDGl9HzXOSsZOHdsb9pTbujMcsKzAqwMeEk/zCY8/Ojn7HOFlrt/FsNbY7m3J/nYZ7h9QuXX/ADmkDi/FDehrhGgyiBHPn7mum8B7VWMPhsPh7bvfe2ozsiM4k6sMwGWB8I1mAJrJqLddCpNrfY3i6QxLHQg+3Kan4fx1AoDzmmPCJBgxPlXP+2faju71vDqVY3nCsTqotsSpggxJJ9tdNqY+GYYlc22mmkADr+AprDQ6PiwVnl+orb96BGsidhzigWARAYkTzk+Lrr+VXe6LGeu3kPzpk0wNNEHaq0XsXbQaGuWbiqQJOtsgGBuROwr5zxfDbwLpchWtzOh1VbgtsQRp8RG8b12bjvHHF65bt6Gyo1PxAsocZeXwlTqDqaAYtQlxmuEFrtsL3bL8NvMx3Px5iST5j5c2XMlLXsdGLBKapI5S7rIA1OgAGvpRnhzm4yopBZtFGupjQaDc7aUWxWAs2+7NlEt3rcv3jXAmslvhmT0GnKlfCvluI0A5WBAM+2xB31q0Jtq6IuG69x74XwAo7NeyMgUjTMDqIkBlXrIPUUpcS4SULnPcuIpiTtrtJGgp/wCz/E2xGHuu3hCkCJkfCG0G43H61KH2gx+aLajU3CSY16ZZ6Ty6jzqSm5ZCrg1DZSwGNZHRhqiurZTrorAkAnXkafLPaCyyBs7o/hzF7pQNBzZVzXQukDUkjmV5FCuWwIAMgfXr7zV7A2mcytvOV1IVQTrMSB4iPMe9VkmJBRf+TofLWPtZTnd9S3/Xt5mVmZkI8f8AKuh6ke9crE+QnYb/AF/GjDi5ZCwGRWHhzBgGWQxK5htOvh01oYTPT2FaIJxS6dhXs/jGXNblgHkkKTyGsj0504dkODWb7taKbWy1vL4IYMum0EGTOnL3pO7MZ/3q2tu2LlxpVUJiSVPORHzro3BSbeLs3LdgkqWW4bIbuQWBH+I4ytHRdNQc0CuqM4rFKMkiLi3JNCPjBJc6C7b3VCDbOsNlgwI8pkDrrRvg/Z03raXlupBGaMpaI0ObXcNIPSNdKFcfwZw+Kv22GXNdzJ52yWdSPmg9Qw5GpsH2gfD2xbtDwqC0NO7MSAAp2BzEf3GSK5FOlRaEHKWuwti+yrnM/fKTMH+FeBJyhuSHUjWdNqSmUMQxMJuOreQ6Dz/QN4ntRfyuoKjPmlg1wsJMyCbpE7xIOgXelN7pmOQ0p4y0DLCSl6uwg+KIIZDlKmVPSpE4qM2Z7evPL18p2+tUUNb7UsoKXYsZuPQTbjDs5ubTAgcgFCgeegE9aiOJeDlIysddIb0np6U4/s47LYXHWL4ulu/DQuV4KIVEXMuzDNmBmRoNqRMI4W6FaCpbK0MFBEwSGOg6ydOtHjH46Nyl8jZ2LBuYpWyKWsjvQYg5lIy843IPtThxntD+8ZlnunCmVfw8tg3ny/0NJPC7v7tjJtkvazC2SJb4iAFnKJbNqABttNOHa/Dd5g7tyyzKwTOCjFW8OpHh1giRHnXPkyNZPpl8cE4fY84XEXECIBpAAnfbr1oh37ESK0LplQGJZA2UxMQJMdNRWv7xAP16+X+/4iulMgyLFXS0BkDx1AMexrKS8fxm6l5wrP1ORQBO2vgYz6mvai81OqLLDauzkgeBrvRXE9oGfCph8iALEuFGYgfDrEg7yQdQTO9b9r+MLcYAKuYmWOUZiIGUlviPTf5xJBhhUk7R9bjlj8VFTlFWibDoXYKkliYA86tY7s7irVsXrloraJENmVt9pCklemoGsChLtlIYcjMU78P4taxNn93J7u2ygFoDFSCPD8M8t80fSlk2iPifEywyiklXuKnG7qItrLEtbDN4sxmSpkQMuqnTX1oNkYOyOpRwfhO40kfSKYO1fAhYCkOlwFoVgfEREwyxGmusnes7G8E/fsQ73s2VPE5Gksdln219qusq4qT6PnPEY150lB3btfk97Ndlxii5v3GS0pCgJBZm+IiToABHLWZ2BojxvErZvsEY5QxCmDrGhGnMHQ+dXGu2cPxDD2LY/hE+MamHYFLZBnQyRryqP9qLxftDYC1p/wCbaVNRWR2+iblwVLsl4bxt7ggIHA+/vRS/xzEAAC2QBtAn3JBOv2EUodieIKt022YC20nx6Q8ADxMRAIHnqB1rqWDeBHhgEZYEHXnr9/KivDxN5zKfZ7EX7l1S6XFAgnMHy+Y8Tbmdsvny0c8Vju6Qseo0HOTVDh4XQ/T7k1rxzF2FQNcuqlpZIad228MatHl1q+PGsapE5zc2KXFuNOUuk5Q0kAyGYESUWCQSugn4pE7zFInEcc9189xpMQNgAOQHlXQeIstlziWssUCQoDqARoZZQwbNBbrAXUDlzvHYkPcZ8oUMZjWB6CdK43FWfTfpCcVKSjvW76+gXjWJ0PLb06VWZudGsNwZ74e4pC2rSFmY9QC0AecD70GvINeXl+P6/CujC9NHmfq/F57XfudQ7F8PZuGfww03GcnUEkg5PDMAaKIB/wBaTezWFtfv3dYoMFXOMrzbedlJiCGgz7ijvCO1gXBpZzi2ltMjR8ZMauJ55jmA560pcd4n37W2Ot22gR7oJi6F+B8pAKtlkHrA2pIptyOKUtLZP2pw1u1irtuyf4akZfFm0KhtzqdSd6GBuexHTQjzBq+OEvcTvMjNA1aNY5eZEetBr9llMHbrXQrS2QdWXr+Kd4zuzBRAkkwOkHl6a+tQRVZSYkajyqSw2bSYPQ6UbAMfZjha3BiL7OV/dbecBdMzEPl8XKCvLefnf7O9qEs5kuCAzSrZM5GgXL8SkLAmddZ0oRgcabeFu2RAa5dUsB8RRVOgO3xHY+fWh1u3LrBnWNoI9RVFi5Y5N/gDycZJL8jn2946VuWrZWQFLgnZgWKxueaHSeYpY4jilVw5RWBX4GY6TsfCQRvpPnptTjxzggxdjDvnyP3bKjH4S/hYW2MeEaXNeUDeueHAuGKupDAwViCp5zXPBJelFG2/Uy/cZXs96lnuwjFGYOz5i3iAhvhCrA882tBC5n3/AEPqKeeyOGV7TWW/qzR10AP2j2oZ2xwotNZsrMIHb1zvI9SAoHoBSLJ63BjPH6VICW8UK3DzUOQVIGqxEu4LjN2z4UuMqndZlddD4TI+lUmvBrh258gBO8ADQDlA0rdbJchVBZjsBufKnvgvZq3h8I1zE2QtxiT/ABB41A9dV60mTIoIeEOQlcMxAFxrlyWK+JQZgtmG8cokxzp87Odsc10o4nMCwJMAtGq7HVvIHXYcq5vZECZM04fsvTveJ2A2oUO2nUWmAn3NCWJS7GjkcTo/CuNN3rPkzQoR3OjhZOUBZgQdZGWSACAaPviM8aiTseRB5e/61Gvq8BtqxZRkY9FBBHQjcjyqu/D1EiQFPKWEHqMwGh5ifMedIQ4qhJz5OwLxTgdu62YjX6+/51lFWw7DUg3ByZGGb0PI+u/Wa9o8UDkz527uNq3FyKnuW42qm5rmPq5x8ro3diRUuG4m6aQpgRtG3Ixvvz1qJajvYY5pWPSmgk9M8/8AUL8tS+/5GLgOFGPuBLl4WkWfAJa4dBLCRlVB/UT5QZpg43xC3w60tnDTlcEksZYsIGZto31GmwEUjcO4hctZggK5iC2xBymV13gHWNpg1DxTG3b90s59NOUDalljd/R5Smq+ze3iHL95mObNmzHfMDINPH7TiH/dro0Do3y8LAf+xpM4Pwzv71uzzdgJ6DdiPQSa6L+07DAYW2VWAlwCBsFKMI+gpvcmc6R8oWND8Uj6fSrGB41irIi1fcL/AEmGHsGBj2iqWIAA8+vQVFPJTpRMMp7YYvIqZv7jEEnUbgxERsAdKF3MXcvNmvObjjQMxJIGngEmAvkNN6qAkjfw/epbTjkC30Hz/KjYAxxftBcuW8raswChucCJnr6THOJoBk8yakxLNILCOn6NeZxtUWqPofAxj5Sb7Y0vihZ4etpGE3nAuZdQVOsydZgQeWvlQNsGCNz9PpRDEYJLvDkCgC6lz4vLUgE+9QWpjUQeY6GJIpsbpaPG8SmsjUgBetFTHy/KtsPbJPpRDiNkZcxkx+Jj9e9VrQg/raqcmQo6H2YxqNbRADmFsL5MBzHRt9Kg43wi3dBJENyYaH/XpB2+tAuzzshBGsSAPKNvnr8qaUv5p5E75my/hDeoArJgYif8CfNow3jMATI13j0A96kXgrGCxVlP8w/WlFOI3DbuHLmGbroDESy/MfOo7F3WTp5j8YrcmY24lYsjDWkRSHDtLEhiQVE+IdCFgR99Qtm5kZWYZgpBJ/qAOoPnv+dEOOsylSCCI/8AYjMR5SsbAbEQOYtbxPkeoHy516mGD8pHJkl6w/w/tXbuYc4S6pAdpRp8KNykjXKZIPSTUV3BW7M96LbT1vlGHlAV5+VHeIqoEnWdh1J6TsPYxQdOAtdJuhT4WWQqzozFSxmSY3JPQ+3kSp7/APWv9Har6JsDdt5w9llUINRL3C07EnIsewov2i4T+/2FuWQDetiQJAzKfiWdpkSPTzqxxLs4bVuVgjnGhFBsDxwYS66FsuYI4YyRrbBjfSdDM1Jq/VHtfkrF16ZdMSbiFSQwIIMEEQQRuCORqMtRztbxW3ibwuoIYqFcAQpj4WXnMHKdB8IjfQIBXVFtog1TC/ZtkLMtwwoKsQJzOBIylp8KA7wJObcaQc7b9ou+myDIkEsDtzyEa6bbHkN6TFtmdN61+JtZ3jQml8u5cmNz9NI8xaRGmsamrHZzi13D31vWnKusgGA2hUg6MCNvKsxgJCjU8gNT7D/Sp+F8HdiIEEKzNOkRsPUiBRlJLsEU30Ny/tM4go/xLR8zat/gBW3/APW+IDfuGHnbYf8AzcFJAPTT0/Kobmx+vKtbAdCH7XMVucPhmPUd6p9/4hrK5sjVlHkzUGrlxI3/AF771VYA1pcaTA1qlilgggeoqfE9iX6tKf8AlBfjX8l+2mnp9qsrhS/w/ahWHIO3ypg4PYDFc3w69I5TodOf051kqObxPjFlxqCjX5LvCOBKSGcZlHKYHntVXtKyfvBCqFCqEhdtJI+hHvNNmEw6DwqNOZgCeg06UpdrsN3eIOkF0Dx5FnRfmqKY86azzwl+zTDZ8dmjS3bZp8zCD/6Pyp77c4MXMIysSJYQR/UJifLelj9kNmBiLhMTkQe2Zm+609ccUXMPdRtQV08mkZW6gAxSSGXZwfGJ4yOmlV2PIe5q5xK1lY/ryP1qk2gpkY3sksY2UdavLPp7GPnAqVMGEFs83th/mTH0ArLqc4M/r3PzrWZlfiGJ1AJJIH69K8wVi7c/wbNx+rKjPHyBA96LY7s4MyAM5ZiA2gA5A5RvprqT7V2Ls/wy1h7KpbUAAep9ak5xTOzH4jNGHGLr/YhcM4WwwWRoDgs7jMCVObwqYmGywcp1g8q07N4XD3LrLeTNpoczDb0Ipk7VPmN0LMhQfD6x+NAsLw18M7NcgMqgjXmRJHtt69aST02iKe6ZZ7W8BsHCuLNtUfwlTJ5OCQZPMSKUOD9mb964lqAub+ec0LuTA/05UbucSe6GLen5fajXYLV7rdABrvqZ/CtCUugzjGrBXG+z4wbWrdtmPeKdWj/EU+WwIYCNfeoeHXSXGcQW0DIWXL001G4jUjzon+025PciYIDMDz1K7HltWvYyz34724xjNEDSSIMty10235mq80uyXFtIuYlbKhnxBUJk1kTr0UbyY2GulJFq6CNCdDz3jqfanzt5gVNpFRRo4Mj+1hqa51jbLWlOYET4R0M7x10B+dFTUgODiEhw2/iMNevpbY2wzNMgfCA2WJ1gQIE0Bw7KQSDrHwka606dmuJJawIBgli5K8yCSv2FLQOFtAMy4gxpH8MTpzbp5xNd/hvHJemXtohm8O6TXuO4wuW2guhGffMpkZP5T0OkUZ7JwReafCxCgxpoDP8A9UmcRu3GuiyoyjwqqzooAAAJ6AbnyNPvC7AtWktAzlEE7TzY/Oa8qqk5e2zslK4qKBXHr5BA66AfifeBSD+0O0q4+6qABQLYAGw/gpTxxF/4gPMuIH/dpSt+03AkYlbwPhuKBy3Uefl9qPhvc2d9CcLZifrXi31H8wqRoI6+etQLZluem8ch1+ddnRzFpHBOn5fesYeIyWHsNfc717ZsEHYGOv5j/WmTB8JtsgY+NiobKxKZZJEacxE+hFCclFWwwi5OkBuHXAHDHXL4hzggggjzo3wfDM3e3dQiqNWB8RZgoy+Q1J9K1TggYoLUnM8EzAAABIg67ka6nypv7V8RPcJahdDoY1gA+Gekma5sjUlZaFxfE5TdtlTDb/rf2qNx4T6cqL38KWaATJPL7TRNOx57rN33jyyUKcok+KenlT+ZEXy5CYlZUqWiBLKR6gispxQvwjgdy8Ay5VQn4jz6kAamrnaDs0tnustwuxknSBIiIGvU86Yrl7uQA25E+hJkz6VSx7G4gM7NpO/+35GuXzZN37HSscaEfEYUofECPPlR/s0AUdi7eAKVGoBzNkJnnEcvKj/BrGe7bYfyeIk+Q0+sVS4pfuHEXzdcNmyqInRV8SrExOxnzaIBiq87iScalQT4DY7y9bVrjnWSAxAgCY9NKFftLA/fIHK2g+WYx9aJ9jn/AOYn/KZ9Ij7kUv8Aba8LmMu5Duyp7hFQj0zCtjBk70OX7M8NkwjMf+pdZh6AKn3VqbvCyuDOqkafX6T86H4HDLatJaG1tQg84ET77165A5/r3osmI/a3gBTC96xYXbbnMpG6tkGh3MeE9ILUg3K6r2tu/wDLXMzZzoBIWQCQvIDYVzLC2c91U18TBdNDqY3Og9aaIRj4woAskclyx5CI+5rThttWuCdYBPloKtdsMNkj+nNI9xOX5ihPAbpF0SJkMPcqRrSRvgO6chos3GzZ0XM6KxVepIy6eYnMPMCn7gl5jhLOf/E7pC/92UZvrNJvZeC7/wCUR8z/AKUU4hirikKh0JHrH5VFr0lU/ULvbXEXQwyOySTOVipIBAAkEaaVPjsaXsoeYtqp9v8AerjcP7+41vEZoU5kZYXKoMFCY8QaVMnXw76mt+0t2zbRUMKYkaEiBoASNp5T0qlemiS3IXQpVAdg23tTd2JtZbbOf5zA9Bz+ZPyobxW0LtnDG1sygL5zAn503YS0ttFQbKAB+f40IrYZv0in+0zC/wAO1cBkBih25jMP/k1Y7E2MuDBWPESTz1Jj/wCMtWO3hX9zuSRMqV9Qw/Caj7EXwMNbtjXTPP8AcSSPY6Vp9Bg9FftSGS0mYkgv+Gk/WkztfeJTDt1ziP8AxIP3rpXa+2GwpMaqyn65fsxrmnF8DcxN+zZQaRGbkuY+In0Amhj7DN6Lq4VLWHt+Im8yhiOShhmAHnqNazhfDLOKPcXS6ufEGWNuamZ1jXblvXmJtd5iHW2J8WRfRRlB9IE0T4Ngr1m7mKIfRiW2I08PnTJbsVvVBIHvMTaaRHi8R1eM7lk0HqNdg3Omq+ZUxvSPgeHuuIQm2QEJOcx4tDl5zm110606cMyuWUkhssgCNQcwJE6GI2GutNJNqkInTVgPhdg3L8n4bWvq3Ifc+woj2i4YMRh3t6ZolCeTjVT+B8iay3hTYlZBkkztOvMctIqLG8S7sBmkgmPffeliuCDJ85HI8LYe4YRWY9FBY+8Ud4ZwW4l0C6mU81MbGIB5ciY8zTXgeOW0ZpkA7RVXE3y94tzIERvoQdfYH5mi8rkqoZY1HdnuO7HJdQvh2KsP5G+EnoDuv1FAcEmUGY3iBt4QFn3iZ5zThh8QxuKc0gEHfp5Uqtw9rUWhq2Yqvn4oU/KKnzco0ylJS0HOyuEJGc6KCY13YxOnQfrat+1i6J5Zj9qLYBVtW1tj+Ub9TuT85pW7TcctNc7rUQwRnA0XxQ+m5I/CnadUiUX6rJeynBy7i+2g1yg7k6CR6A/+w8qZ8dwcZLjLqxRgvrlIFGMJcBwi2dSyWVuLtoIlUBkyYieQnc1VwmJzID50mRU1Q8JNpnL8RcVVXMoYnWT8o+lZUOJs3LmLvWbYDd21yJ5L3h0/9qyn4A5FriN8s5nlV24AtpdpYA+m5H0IrbG8Jud4PCYdcwPKOcnYe9V8QsWxHI5fkANOoqTWhk9ljg90rMVW7QYhmZZg5VjQefOp8CcqbanU/hQ69h7j3cwcFC22XTKNDlaZnaQQN9JqiWibkuVsN9nLfdrmPxN9ByH40F4jwFlvhnvouIL953JUkeJ8yeISJYQQCBvrRoZuhqO7aLlCwLd38GYk5NZ8M/Dr0qkXQj27GtsQKrXbimqFm6elS5z0oAB3GUHdXNJ8BPuBI+tc4BIJ8q6ZxfObNzKuZipEe0GPOJrmA3pohGnimPN7D2Cd/FPqsL/rVPhsrcGm0/Y1LixksW7Rturo5liPCcwLQp2MQOuxNeYTW4oHP8qz6Muxh4RxFbdzusjSwnPBI/t0EDadfKjt+/mynoKEW2K6RtV6zJWen+9SmtFIu2RKn8R7g1LkTtyULodxttMTVHtCLRQsyzc8MaA+ANLCTtvy9+VWixqpjLTOI002M6g9RVIvi00Jp3YJstcU4bJecRAy65QcywMoIEGSZ569a6amKEb1zleDvKnvII5iZI3gmRPypiw18qoWdhGlNKSYC12pw7Yi2EVwomSCJDbQD6ETVfs7hTZVUYgkTBAjTNmjUnmTzqQ3p51Wu8Q7t7cjRmiZ203216frWctoaHYZ7W3P+Xjqwn28X4UpcIZpN5Qcqzr1kQBG+gOb2pp7eZVwq9XbII6sjAenOlbspiWt2XtkSWMhTrsFg7jY+fSIpYaV1ZScW4umWuzWCYB3fLmJgAGdJ1meZ0P6NGHuN5H11rS9xLJbi1aNwmJUhLIHoRO3lz9TWoObWCPw+VMv7/f7fZzxcn/kjBd11AHpI/P8K9wpy3S5LqIBVkIJDAgrKsQIOo0adprzJXuX9A0Rjz/id65dbvLORAIVpWW6lgrGPaai41iLd20LJYJcS5MsRBGWDGvJs8+o6QLmGfKZOwlvcAnXqNNfegmJwzZ1G6lpzFRJknNrEnSTpTL7MWuH8ItKAwPecwx0HqB09a8xvguLA5E/hRCRy09PyMfjVpOCi+mbM6nUA5JHoRII15ifSkcbVIKdO2CuDo126ttPiY79OZJjWB5VZ4hwx7V7OwBC6Ag8yNzpppP16VJg7L4O6rJF0ggNErlBPiMRJgawAau9pO0lh7hshbxYrPeqji2H0hIyyynmeUD2EYV2NKd9Aq5dmhXEuF2LjF1tujnUqtwMjNHxeIZkJO8Zh5dbgmsy0whe4JxK6ltM4lx/CMEmVObu9YB23/tHWifB0PiQxmXQgGRPPWgwjuCJAIuhifLLlX/209WHWjXZJUS62aScohSYB1M6A/T19hKPJUNGVMSuzoIxWNfabpWT/e5I+1ZTB22wiYdj3a5Dcc3MukeKSxkE6z+tq8osXsO8ZsG2gLaKqhR/MYACyZG/3pbt8LW9ZtxmBE5tspYnQeWkDpRvj3a7CXbVxUuEvlgDKwk8okdaq8E7RYO1bCutwFjJARnjbUkDrrpXhYv+TjwNqLu+mn1R0Nx5CyG5FD5iYPnVENdBhLRKg7llmNxzorxK9ba8/dBzbLSpKkb684Igkjao1tnoT7a/6/evci7SZztE9m8SBsKlyn/aorSnca1aUsNxHrRMbISN6kmsk1hBrANRmJAG5MCud47Ak4x7UQe8IPQDMSX/ALcnj9K6JbuFGVjrlIMczrsPOkm1hizC0wIZv4JxGYtcPg7srBeMmWVgAEL11zNEwU7WWSLeuhW5r5aMPvQzs5aa5dJEZUXn1O23kCfKBRntsz3bgULK3XZ42JObRfP4thuap9nLNxDcFp0WcsymcAgtAM6Cdd6zVxoDutB1rMydpq9wm8pLWP5ipdp2icpg8tCvLmfKqeVx0/7Rp8pMCojjyhnIzEaCMo/1jypJRtUZuVaLGJw5ViII9RBquwqS1jrtye811keBUjy0Jmtgn6mjVGV1siArcNXrWvWojbPWsElF3yqDHYgZGDBAAJls8iOSZARmP+YAeYrR5qreUmQedEZOnZriuLYi+vdXysAhkQKB4htEyw0kRPM71nCbeRmYjcQABA3mTJOvL5+wVsDdZ5bINd82w/y86P2g3Myep3PnQWtB5OqsId6TyqRHNU0c+VWEc86wpcVzUgqC21TKaxiQ6giNCCD6EQR8qp4VbgMOgAUaENIbSNBuOtWmJ6GqzX3G4isYluLRXs/xe4bQt2u6JRfEoOcljqWnYAmQBOo+gYX+YgneDsfI+VU+D3+4uXG7tlVgMqpD66z8TJlG2xPtzaLoBbvXHDmZmTPqTOx5VpcfN8W3lr9Dp9a0vcdvXnCtYVLaiM5K96TqZaCRGsZRoIBmpAs86UJA+EEEgif/ABnyqNrDJuseoq53RrACNiR+ufWsawe9wwQRIIg+YIgitMPxL91UvJUDfUuxkiAJ3MxEkAe0EkVB3APp4ftp9Kgfh1p5DAkdD+Y/KsYXr3GL2JuO13NlnwgyY9GIGbzMD2rKk4lhVtOBbEKROhkEzWUQjLiOHBhpofp70PNgqYPKi1+6ZidKr5R0pQFNbVWbdnyNTKoqzbrGI7I9fOPx61atAn4ljTeTBrwCpF5edEB4+D5gj0qBkjSrmGYyy8lMCt7yD51jAe+v0oPfsQ+bn1gTHSYo3cO9VLw0NYwH45jmWxlthu+JIzgarbKw6q0yCxgHTaROtCezlpluBwxtgSCsaspGqdCug38juNGK6dKyzqNaazF5bo6GvSQeR+lV7DGrSUoaN1Qf0n6VILQ/pNYgqygrAKxtL+v960eyKtsoqO4KJijcsCqpww50UJ0jT5CeXPeq9wVjA08Pt75da3S0o2FWyK1YVjEY8h9K3VvKpAoipMgoGPUPvUyNG9RBB0rMtYxYGIHrW374P6TVYCvaJiQ4vov1rBiCeQ+X51qBW4oGI2SenyFerh+lScxUprBIjaNa5KtL+FeTWMVTaofxcsiArE5hodjGse9GytCO0o/g+4rIwGxXae4TDWLenIr+VeUIzTvWUwbXwf/Z"/>
          <p:cNvSpPr>
            <a:spLocks noChangeAspect="1" noChangeArrowheads="1"/>
          </p:cNvSpPr>
          <p:nvPr/>
        </p:nvSpPr>
        <p:spPr bwMode="auto">
          <a:xfrm>
            <a:off x="141432" y="388216"/>
            <a:ext cx="277091" cy="2770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3127" tIns="41564" rIns="83127" bIns="41564" numCol="1" anchor="t" anchorCtr="0" compatLnSpc="1">
            <a:prstTxWarp prst="textNoShape">
              <a:avLst/>
            </a:prstTxWarp>
          </a:bodyPr>
          <a:lstStyle/>
          <a:p>
            <a:endParaRPr lang="en-US" sz="1636"/>
          </a:p>
        </p:txBody>
      </p:sp>
      <p:sp>
        <p:nvSpPr>
          <p:cNvPr id="7" name="TextBox 6"/>
          <p:cNvSpPr txBox="1"/>
          <p:nvPr/>
        </p:nvSpPr>
        <p:spPr>
          <a:xfrm>
            <a:off x="418523" y="2008138"/>
            <a:ext cx="7853655" cy="2609689"/>
          </a:xfrm>
          <a:prstGeom prst="rect">
            <a:avLst/>
          </a:prstGeom>
          <a:noFill/>
        </p:spPr>
        <p:txBody>
          <a:bodyPr wrap="square" rtlCol="0">
            <a:spAutoFit/>
          </a:bodyPr>
          <a:lstStyle/>
          <a:p>
            <a:pPr marL="259775" indent="-259775">
              <a:buFontTx/>
              <a:buChar char="-"/>
            </a:pPr>
            <a:r>
              <a:rPr lang="en-US" sz="1636">
                <a:solidFill>
                  <a:schemeClr val="bg1"/>
                </a:solidFill>
                <a:latin typeface="Ubuntu Light"/>
                <a:cs typeface="Ubuntu Light"/>
              </a:rPr>
              <a:t>记者们正在报道一个以上的项目</a:t>
            </a:r>
          </a:p>
          <a:p>
            <a:pPr marL="259775" indent="-259775">
              <a:buFontTx/>
              <a:buChar char="-"/>
            </a:pPr>
            <a:r>
              <a:rPr lang="en-US" sz="1636">
                <a:solidFill>
                  <a:schemeClr val="bg1"/>
                </a:solidFill>
                <a:latin typeface="Ubuntu Light"/>
                <a:cs typeface="Ubuntu Light"/>
              </a:rPr>
              <a:t>不仅要负责发布故事，还要整天发推特，写博客，拍视频</a:t>
            </a:r>
          </a:p>
          <a:p>
            <a:pPr marL="259775" indent="-259775">
              <a:buFontTx/>
              <a:buChar char="-"/>
            </a:pPr>
            <a:r>
              <a:rPr lang="en-US" sz="1636">
                <a:solidFill>
                  <a:schemeClr val="bg1"/>
                </a:solidFill>
                <a:latin typeface="Ubuntu Light"/>
                <a:cs typeface="Ubuntu Light"/>
              </a:rPr>
              <a:t>我们生活在一个24小时的新闻环境中</a:t>
            </a:r>
          </a:p>
          <a:p>
            <a:pPr marL="259775" indent="-259775">
              <a:buFontTx/>
              <a:buChar char="-"/>
            </a:pPr>
            <a:r>
              <a:rPr lang="en-US" sz="1636">
                <a:solidFill>
                  <a:schemeClr val="bg1"/>
                </a:solidFill>
                <a:latin typeface="Ubuntu Light"/>
                <a:cs typeface="Ubuntu Light"/>
              </a:rPr>
              <a:t>竞争激烈的内容 </a:t>
            </a:r>
          </a:p>
          <a:p>
            <a:pPr marL="259775" indent="-259775">
              <a:buFontTx/>
              <a:buChar char="-"/>
            </a:pPr>
            <a:endParaRPr lang="en-US" sz="1636">
              <a:solidFill>
                <a:schemeClr val="bg1"/>
              </a:solidFill>
              <a:latin typeface="Ubuntu Light"/>
              <a:cs typeface="Ubuntu Light"/>
            </a:endParaRPr>
          </a:p>
          <a:p>
            <a:pPr marL="259775" indent="-259775">
              <a:buFontTx/>
              <a:buChar char="-"/>
            </a:pPr>
            <a:endParaRPr lang="en-US" sz="1636">
              <a:solidFill>
                <a:schemeClr val="bg1"/>
              </a:solidFill>
              <a:latin typeface="Ubuntu Light"/>
              <a:cs typeface="Ubuntu Light"/>
            </a:endParaRPr>
          </a:p>
          <a:p>
            <a:endParaRPr lang="en-US" sz="1636">
              <a:solidFill>
                <a:schemeClr val="bg1"/>
              </a:solidFill>
              <a:latin typeface="Ubuntu Light"/>
              <a:cs typeface="Ubuntu Light"/>
            </a:endParaRPr>
          </a:p>
          <a:p>
            <a:pPr marL="259775" indent="-259775">
              <a:buFontTx/>
              <a:buChar char="-"/>
            </a:pPr>
            <a:endParaRPr lang="en-US" sz="1636">
              <a:solidFill>
                <a:schemeClr val="bg1"/>
              </a:solidFill>
              <a:latin typeface="Ubuntu Light"/>
              <a:cs typeface="Ubuntu Light"/>
            </a:endParaRPr>
          </a:p>
          <a:p>
            <a:endParaRPr lang="en-US" sz="1636"/>
          </a:p>
        </p:txBody>
      </p:sp>
      <p:sp>
        <p:nvSpPr>
          <p:cNvPr id="2" name="Title 1"/>
          <p:cNvSpPr>
            <a:spLocks noGrp="1"/>
          </p:cNvSpPr>
          <p:nvPr>
            <p:ph type="title"/>
          </p:nvPr>
        </p:nvSpPr>
        <p:spPr/>
        <p:txBody>
          <a:bodyPr>
            <a:noAutofit/>
          </a:bodyPr>
          <a:lstStyle/>
          <a:p>
            <a:r>
              <a:rPr lang="en-US"/>
              <a:t>面试技巧</a:t>
            </a:r>
          </a:p>
        </p:txBody>
      </p:sp>
      <p:sp>
        <p:nvSpPr>
          <p:cNvPr id="6" name="Content Placeholder 5"/>
          <p:cNvSpPr>
            <a:spLocks noGrp="1"/>
          </p:cNvSpPr>
          <p:nvPr>
            <p:ph idx="1"/>
          </p:nvPr>
        </p:nvSpPr>
        <p:spPr>
          <a:xfrm>
            <a:off x="457200" y="1327727"/>
            <a:ext cx="8229600" cy="3840211"/>
          </a:xfrm>
        </p:spPr>
        <p:txBody>
          <a:bodyPr>
            <a:noAutofit/>
          </a:bodyPr>
          <a:lstStyle/>
          <a:p>
            <a:endParaRPr lang="en-US"/>
          </a:p>
          <a:p>
            <a:r>
              <a:rPr lang="en-US" sz="2400">
                <a:latin typeface="Ubuntu" panose="020B0504030602030204" pitchFamily="34" charset="0"/>
              </a:rPr>
              <a:t>做你自己!</a:t>
            </a:r>
          </a:p>
          <a:p>
            <a:r>
              <a:rPr lang="en-US" sz="2400">
                <a:latin typeface="Ubuntu" panose="020B0504030602030204" pitchFamily="34" charset="0"/>
              </a:rPr>
              <a:t>做好准备--确保你了解事实和你的信息!</a:t>
            </a:r>
          </a:p>
          <a:p>
            <a:r>
              <a:rPr lang="en-US" sz="2400">
                <a:latin typeface="Ubuntu" panose="020B0504030602030204" pitchFamily="34" charset="0"/>
              </a:rPr>
              <a:t>尝试佩戴特奥会标志（在衬衫、胸针或奖牌上）。</a:t>
            </a:r>
          </a:p>
          <a:p>
            <a:r>
              <a:rPr lang="en-US" sz="2400">
                <a:latin typeface="Ubuntu" panose="020B0504030602030204" pitchFamily="34" charset="0"/>
              </a:rPr>
              <a:t>积极向上，精力充沛</a:t>
            </a:r>
          </a:p>
          <a:p>
            <a:r>
              <a:rPr lang="en-US" sz="2400">
                <a:latin typeface="Ubuntu" panose="020B0504030602030204" pitchFamily="34" charset="0"/>
              </a:rPr>
              <a:t>你总是被记录在案--如果你对某一事实不确定，就不要说它。</a:t>
            </a:r>
          </a:p>
          <a:p>
            <a:r>
              <a:rPr lang="en-US" sz="2400">
                <a:latin typeface="Ubuntu" panose="020B0504030602030204" pitchFamily="34" charset="0"/>
              </a:rPr>
              <a:t>请记住，你在特奥会中扮演着重要的角色....，没有压力!</a:t>
            </a:r>
          </a:p>
          <a:p>
            <a:endParaRPr lang="en-US"/>
          </a:p>
          <a:p>
            <a:endParaRPr lang="en-US"/>
          </a:p>
          <a:p>
            <a:endParaRPr lang="en-US"/>
          </a:p>
        </p:txBody>
      </p:sp>
    </p:spTree>
    <p:extLst>
      <p:ext uri="{BB962C8B-B14F-4D97-AF65-F5344CB8AC3E}">
        <p14:creationId xmlns:p14="http://schemas.microsoft.com/office/powerpoint/2010/main" val="23616811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a:spLocks noGrp="1"/>
          </p:cNvSpPr>
          <p:nvPr>
            <p:ph type="title"/>
          </p:nvPr>
        </p:nvSpPr>
        <p:spPr>
          <a:xfrm>
            <a:off x="169101" y="591413"/>
            <a:ext cx="8229600" cy="357909"/>
          </a:xfrm>
        </p:spPr>
        <p:txBody>
          <a:bodyPr>
            <a:noAutofit/>
          </a:bodyPr>
          <a:lstStyle/>
          <a:p>
            <a:r>
              <a:rPr lang="en-US"/>
              <a:t>如何进入新闻界</a:t>
            </a:r>
          </a:p>
        </p:txBody>
      </p:sp>
      <p:sp>
        <p:nvSpPr>
          <p:cNvPr id="21" name="Content Placeholder 5"/>
          <p:cNvSpPr>
            <a:spLocks noGrp="1"/>
          </p:cNvSpPr>
          <p:nvPr>
            <p:ph idx="1"/>
          </p:nvPr>
        </p:nvSpPr>
        <p:spPr>
          <a:xfrm>
            <a:off x="450937" y="2119587"/>
            <a:ext cx="8229600" cy="3840211"/>
          </a:xfrm>
        </p:spPr>
        <p:txBody>
          <a:bodyPr>
            <a:normAutofit/>
          </a:bodyPr>
          <a:lstStyle/>
          <a:p>
            <a:endParaRPr lang="en-US"/>
          </a:p>
          <a:p>
            <a:pPr>
              <a:spcAft>
                <a:spcPts val="600"/>
              </a:spcAft>
            </a:pPr>
            <a:r>
              <a:rPr lang="en-US">
                <a:latin typeface="Ubuntu" panose="020B0504030602030204" pitchFamily="34" charset="0"/>
              </a:rPr>
              <a:t>与当地节目组分享照片，并写下你的健康经历的故事</a:t>
            </a:r>
          </a:p>
          <a:p>
            <a:pPr>
              <a:spcAft>
                <a:spcPts val="600"/>
              </a:spcAft>
            </a:pPr>
            <a:r>
              <a:rPr lang="en-US">
                <a:latin typeface="Ubuntu" panose="020B0504030602030204" pitchFamily="34" charset="0"/>
              </a:rPr>
              <a:t>如果在社交媒体上，用照片分享你的特奥会健康故事</a:t>
            </a:r>
          </a:p>
          <a:p>
            <a:r>
              <a:rPr lang="en-US">
                <a:latin typeface="Ubuntu" panose="020B0504030602030204" pitchFamily="34" charset="0"/>
              </a:rPr>
              <a:t>当你在做某件事情时，提醒你的当地计划，以便他们可以帮助你获得保险。</a:t>
            </a:r>
          </a:p>
          <a:p>
            <a:pPr marL="0" indent="0">
              <a:buNone/>
            </a:pPr>
            <a:endParaRPr lang="en-US"/>
          </a:p>
          <a:p>
            <a:endParaRPr lang="en-US"/>
          </a:p>
          <a:p>
            <a:endParaRPr lang="en-US"/>
          </a:p>
          <a:p>
            <a:endParaRPr lang="en-US"/>
          </a:p>
          <a:p>
            <a:endParaRPr lang="en-US"/>
          </a:p>
        </p:txBody>
      </p:sp>
    </p:spTree>
    <p:extLst>
      <p:ext uri="{BB962C8B-B14F-4D97-AF65-F5344CB8AC3E}">
        <p14:creationId xmlns:p14="http://schemas.microsoft.com/office/powerpoint/2010/main" val="17361296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86AFF-3B76-1C5E-1ADB-6BCCCB8A1424}"/>
              </a:ext>
            </a:extLst>
          </p:cNvPr>
          <p:cNvSpPr>
            <a:spLocks noGrp="1"/>
          </p:cNvSpPr>
          <p:nvPr>
            <p:ph type="title"/>
          </p:nvPr>
        </p:nvSpPr>
        <p:spPr>
          <a:xfrm>
            <a:off x="220980" y="401703"/>
            <a:ext cx="7886700" cy="585850"/>
          </a:xfrm>
        </p:spPr>
        <p:txBody>
          <a:bodyPr>
            <a:normAutofit fontScale="90000"/>
          </a:bodyPr>
          <a:lstStyle/>
          <a:p>
            <a:r>
              <a:rPr lang="ja-JP" altLang="en-US" dirty="0"/>
              <a:t>确认</a:t>
            </a:r>
            <a:endParaRPr lang="en-US" dirty="0"/>
          </a:p>
        </p:txBody>
      </p:sp>
      <p:sp>
        <p:nvSpPr>
          <p:cNvPr id="3" name="Content Placeholder 2">
            <a:extLst>
              <a:ext uri="{FF2B5EF4-FFF2-40B4-BE49-F238E27FC236}">
                <a16:creationId xmlns:a16="http://schemas.microsoft.com/office/drawing/2014/main" id="{BF066226-87C2-7714-ADDA-D98795968B69}"/>
              </a:ext>
            </a:extLst>
          </p:cNvPr>
          <p:cNvSpPr>
            <a:spLocks noGrp="1"/>
          </p:cNvSpPr>
          <p:nvPr>
            <p:ph idx="1"/>
          </p:nvPr>
        </p:nvSpPr>
        <p:spPr/>
        <p:txBody>
          <a:bodyPr/>
          <a:lstStyle/>
          <a:p>
            <a:pPr marL="0" marR="0" indent="0">
              <a:lnSpc>
                <a:spcPct val="107000"/>
              </a:lnSpc>
              <a:spcBef>
                <a:spcPts val="0"/>
              </a:spcBef>
              <a:spcAft>
                <a:spcPts val="800"/>
              </a:spcAft>
              <a:buNone/>
            </a:pPr>
            <a:r>
              <a:rPr lang="zh-CN" altLang="en-US" sz="1800" kern="100" dirty="0">
                <a:latin typeface="Aptos" panose="020B0004020202020204" pitchFamily="34" charset="0"/>
                <a:ea typeface="Aptos" panose="020B0004020202020204" pitchFamily="34" charset="0"/>
                <a:cs typeface="Times New Roman" panose="02020603050405020304" pitchFamily="18" charset="0"/>
              </a:rPr>
              <a:t>本文档的原始版本是在许多来源的资助下开发的，包括在美国由美国卫生与公众服务部 （</a:t>
            </a:r>
            <a:r>
              <a:rPr lang="en-US" altLang="zh-CN" sz="1800" kern="100" dirty="0">
                <a:latin typeface="Aptos" panose="020B0004020202020204" pitchFamily="34" charset="0"/>
                <a:ea typeface="Aptos" panose="020B0004020202020204" pitchFamily="34" charset="0"/>
                <a:cs typeface="Times New Roman" panose="02020603050405020304" pitchFamily="18" charset="0"/>
              </a:rPr>
              <a:t>HHS</a:t>
            </a:r>
            <a:r>
              <a:rPr lang="zh-CN" altLang="en-US" sz="1800" kern="100" dirty="0">
                <a:latin typeface="Aptos" panose="020B0004020202020204" pitchFamily="34" charset="0"/>
                <a:ea typeface="Aptos" panose="020B0004020202020204" pitchFamily="34" charset="0"/>
                <a:cs typeface="Times New Roman" panose="02020603050405020304" pitchFamily="18" charset="0"/>
              </a:rPr>
              <a:t>） 疾病控制和预防中心 （</a:t>
            </a:r>
            <a:r>
              <a:rPr lang="en-US" altLang="zh-CN" sz="1800" kern="100" dirty="0">
                <a:latin typeface="Aptos" panose="020B0004020202020204" pitchFamily="34" charset="0"/>
                <a:ea typeface="Aptos" panose="020B0004020202020204" pitchFamily="34" charset="0"/>
                <a:cs typeface="Times New Roman" panose="02020603050405020304" pitchFamily="18" charset="0"/>
              </a:rPr>
              <a:t>CDC</a:t>
            </a:r>
            <a:r>
              <a:rPr lang="zh-CN" altLang="en-US" sz="1800" kern="100" dirty="0">
                <a:latin typeface="Aptos" panose="020B0004020202020204" pitchFamily="34" charset="0"/>
                <a:ea typeface="Aptos" panose="020B0004020202020204" pitchFamily="34" charset="0"/>
                <a:cs typeface="Times New Roman" panose="02020603050405020304" pitchFamily="18" charset="0"/>
              </a:rPr>
              <a:t>） 的第 </a:t>
            </a:r>
            <a:r>
              <a:rPr lang="en-US" altLang="zh-CN" sz="1800" kern="100" dirty="0">
                <a:latin typeface="Aptos" panose="020B0004020202020204" pitchFamily="34" charset="0"/>
                <a:ea typeface="Aptos" panose="020B0004020202020204" pitchFamily="34" charset="0"/>
                <a:cs typeface="Times New Roman" panose="02020603050405020304" pitchFamily="18" charset="0"/>
              </a:rPr>
              <a:t>NU27DD000021 </a:t>
            </a:r>
            <a:r>
              <a:rPr lang="zh-CN" altLang="en-US" sz="1800" kern="100" dirty="0">
                <a:latin typeface="Aptos" panose="020B0004020202020204" pitchFamily="34" charset="0"/>
                <a:ea typeface="Aptos" panose="020B0004020202020204" pitchFamily="34" charset="0"/>
                <a:cs typeface="Times New Roman" panose="02020603050405020304" pitchFamily="18" charset="0"/>
              </a:rPr>
              <a:t>号资助，其中 </a:t>
            </a:r>
            <a:r>
              <a:rPr lang="en-US" altLang="zh-CN" sz="1800" kern="100" dirty="0">
                <a:latin typeface="Aptos" panose="020B0004020202020204" pitchFamily="34" charset="0"/>
                <a:ea typeface="Aptos" panose="020B0004020202020204" pitchFamily="34" charset="0"/>
                <a:cs typeface="Times New Roman" panose="02020603050405020304" pitchFamily="18" charset="0"/>
              </a:rPr>
              <a:t>$18.1 M </a:t>
            </a:r>
            <a:r>
              <a:rPr lang="zh-CN" altLang="en-US" sz="1800" kern="100" dirty="0">
                <a:latin typeface="Aptos" panose="020B0004020202020204" pitchFamily="34" charset="0"/>
                <a:ea typeface="Aptos" panose="020B0004020202020204" pitchFamily="34" charset="0"/>
                <a:cs typeface="Times New Roman" panose="02020603050405020304" pitchFamily="18" charset="0"/>
              </a:rPr>
              <a:t>（</a:t>
            </a:r>
            <a:r>
              <a:rPr lang="en-US" altLang="zh-CN" sz="1800" kern="100" dirty="0">
                <a:latin typeface="Aptos" panose="020B0004020202020204" pitchFamily="34" charset="0"/>
                <a:ea typeface="Aptos" panose="020B0004020202020204" pitchFamily="34" charset="0"/>
                <a:cs typeface="Times New Roman" panose="02020603050405020304" pitchFamily="18" charset="0"/>
              </a:rPr>
              <a:t>64%</a:t>
            </a:r>
            <a:r>
              <a:rPr lang="zh-CN" altLang="en-US" sz="1800" kern="100" dirty="0">
                <a:latin typeface="Aptos" panose="020B0004020202020204" pitchFamily="34" charset="0"/>
                <a:ea typeface="Aptos" panose="020B0004020202020204" pitchFamily="34" charset="0"/>
                <a:cs typeface="Times New Roman" panose="02020603050405020304" pitchFamily="18" charset="0"/>
              </a:rPr>
              <a:t>） 由美国联邦资金资助，</a:t>
            </a:r>
            <a:r>
              <a:rPr lang="en-US" altLang="zh-CN" sz="1800" kern="100" dirty="0">
                <a:latin typeface="Aptos" panose="020B0004020202020204" pitchFamily="34" charset="0"/>
                <a:ea typeface="Aptos" panose="020B0004020202020204" pitchFamily="34" charset="0"/>
                <a:cs typeface="Times New Roman" panose="02020603050405020304" pitchFamily="18" charset="0"/>
              </a:rPr>
              <a:t>$10.2 M </a:t>
            </a:r>
            <a:r>
              <a:rPr lang="zh-CN" altLang="en-US" sz="1800" kern="100" dirty="0">
                <a:latin typeface="Aptos" panose="020B0004020202020204" pitchFamily="34" charset="0"/>
                <a:ea typeface="Aptos" panose="020B0004020202020204" pitchFamily="34" charset="0"/>
                <a:cs typeface="Times New Roman" panose="02020603050405020304" pitchFamily="18" charset="0"/>
              </a:rPr>
              <a:t>（</a:t>
            </a:r>
            <a:r>
              <a:rPr lang="en-US" altLang="zh-CN" sz="1800" kern="100" dirty="0">
                <a:latin typeface="Aptos" panose="020B0004020202020204" pitchFamily="34" charset="0"/>
                <a:ea typeface="Aptos" panose="020B0004020202020204" pitchFamily="34" charset="0"/>
                <a:cs typeface="Times New Roman" panose="02020603050405020304" pitchFamily="18" charset="0"/>
              </a:rPr>
              <a:t>36%</a:t>
            </a:r>
            <a:r>
              <a:rPr lang="zh-CN" altLang="en-US" sz="1800" kern="100" dirty="0">
                <a:latin typeface="Aptos" panose="020B0004020202020204" pitchFamily="34" charset="0"/>
                <a:ea typeface="Aptos" panose="020B0004020202020204" pitchFamily="34" charset="0"/>
                <a:cs typeface="Times New Roman" panose="02020603050405020304" pitchFamily="18" charset="0"/>
              </a:rPr>
              <a:t>） 由非联邦来源支持。
本文档的内容完全由作者负责，并不一定代表美国疾病控制和预防中心或美国卫生与公众服务部的官方观点。</a:t>
            </a:r>
            <a:endParaRPr lang="en-US" dirty="0"/>
          </a:p>
        </p:txBody>
      </p:sp>
    </p:spTree>
    <p:extLst>
      <p:ext uri="{BB962C8B-B14F-4D97-AF65-F5344CB8AC3E}">
        <p14:creationId xmlns:p14="http://schemas.microsoft.com/office/powerpoint/2010/main" val="21835190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8" descr="data:image/jpeg;base64,/9j/4AAQSkZJRgABAQAAAQABAAD/2wCEAAkGBxQTEhUUExQWFhQWGB8YGRcYGB0YGRwaHxccFxcXGhwcICggHBwlHBwaITEiJSorLi4uHB8zODMsNygtLisBCgoKDg0OGxAQGywmICQ0LCwsLCwvLCwsLDQsLCw0LCwsLCwsLCwsLCwsLCwsLCwsLCwsLCwsLCwsLCwsLCwsLP/AABEIAKsBJgMBIgACEQEDEQH/xAAcAAACAgMBAQAAAAAAAAAAAAAFBgMEAAIHAQj/xAA/EAACAQIEAwYEAwYEBwEBAAABAhEAAwQSITEFQVEGEyJhcYEykaGxwdHwBxQjQlJyM2Lh8RUkQ4KSorIlF//EABoBAAMBAQEBAAAAAAAAAAAAAAECAwAEBQb/xAArEQACAgICAAYBBAIDAAAAAAAAAQIRAyESMQQTIkFRYYEFcdHwMrEUkcH/2gAMAwEAAhEDEQA/AA+O7K3FSDcsDnBuCftSocL3N45srCORkTTLwntPh4yXMLnyzEbzPLyq2eB/v7uLFlrYsjNdYMCsRIVerHp5UhlYqulnI2viIA25gzNVuA2c19Z2AJpgwfYTEO8rkNoHUlxmy+nWiPB+yLHD4m4Wi7aOVEABzDqefy6Vu+jATiFlFLAGDQgDXWn3h/ZEG2r3mCPEkXBy5aVFcwZRmsthkBP+HcK6HqfMUvEWxW4Xh+8uqvr5cpoh2hwgFkkbqQZqTG8e/hvZTKAp8JCZZYc+omltbl64CGY5fPQUYxaC0ZwWznvieWvvVfHWS1wKoljIA96P9neA3HOZVcCdW0VfmdTTdwXheGsP3hRLrhsua4ZCwC1xhsBppPU0W6Ccyt4C4rFWUgxJBo32XsHv1JBEMKbrvFP4mY28GBmlRuwEyII06b1fPae/ySyJ2hARWVtbA2C8BAxt+Acr+Wmg60E42uViBMTz3ppftFiBMi2Z38Aobj+Kd6IuWLR8wmU/MUrjYZUunf8AfsU7L+NY5MPvVrjok2j1Zvuaqpby3QP8w+9EeMWyTajk7z6SaHQ8OwJgk8Vo/wCenK8dR7/alqzh4KGdA00w3LgbVToZ+1LJ2wyVAd38JH+afpQrD7t6UTuDf1/CoeE8OuX7nd2ULueQgadSToB5mqRJsq4Ubf3H7VSC6tTpjewmMw6d46oyDVu7fMVEbsIBjzEgUpW0lmrWPFFTBJLe1OvBsH3mCCuHFvvtWRQzRGwBIE+pFKnDE/iH0p44ba//ADzkd1i9oyMyN8GolSDE8qTJKotjcbaRS4twlbduENwqHIBdQraDmFJHoQdqe+z4z8Inrbb8aS+LWrv7t4TduM1w7s9w6KOpOxJ+dNXBuKpZ4QucNJlCsEGSTNDHLlFMSem0c97V4FlfNHhIAnlNU8Hgu9sgAxkcmmLtXxI3rCfCE3VeZG00C4J8LaxrVVRpRlGrVe50TslxVrNlbSWhlB1dmgSTrRJ8FZwZuXF0N4+IuxjWTp7mknH8RwzFZuXEVYhAoyg8/X1o12s7Q4O9ZVO+JMg+Ea6Dz0pqVEtgXC4BcM1xu+tt3q5AAeZpS4hwC9aMupy8mGo+YogmKsC5OdyPONPSiN/jdlVi09wkkSHy5Y56dYrUFNplbg3ZZ7iLcBInarfDsdew97MuUukp4h+VWsDx8rK2/wDD5AjYe1V8PbYs5YGWbNqIkHmJpKrsZysOL26xY/ltfI/nXTeHXS9pGO7KCfcVxO6m5rtXBx/Atf2L9qwBd7c3sptjyP4VlVf2jL4rXofwrKNiNHPv2d95avu2TKe7JkwdOldK7JYgBrhtoFS8wuGORCIG09aRcHhWtW2DWr6Yj+UwSmWD4YEiIGp31pi7AF3fM6sjISMpmCDuRIE7e1aErZWUWuxcscZVWupK/wCIZLKd8xgSNfkKK8K4yBiEf/peINowHiHxy3IdTW97ANaxbXLFlGdXuMczZQxKkKZggHl01pZ4px3FXMUzrZJaO7KFhkVhbDuqON41ICnUQdSaCbcv2DVRv5C/abHPDM2Yz4VkztpuKVr3Fbga3nuMQigDU9NRPIVduYnFsrWrti2qXCVZhOYGQ3eTMEiDsNZO29Q43hFpoMssf0j86LdCpA2/aHhMEM76L5TqfnT92Gwbi5d8CkKo3AIk9J9KQcQGdtJJQZVnfTb3q1w3i2Kw8s/eIh0JiRPKeetNJPQLTG/jK3ExQe7dCW9xaQjUbTl8zz8jQm+/eWygJA7yFI18DNnJY/1ZliOgFCOJ4y/irkybjFQAByUDQAchGvmSTua97OC4t5MyPlbUQpaCpBBIGqiYmeTTtSyjSu9jR+B9sYDh6rka3aOUDNnhmnz6VSwPAbtzvLeHC5LbiNTs8kAbyB1NQG8hdwmHtgMPFmkltc2kmCSQNKb+zOLKozhBbzQAB/kGwHqxrmjJxezpnBSVIV+Jdk8XbE+FhzgnTWNdKF4zg2KtzKyAASQdNTAHmZ0gdafhxm691VZbgVmjVNDBEzGwMiJGtWO0T3EtTatd44aVUkKCQCRJ5eXn0q0ZtpshLGlJJHKv+E3c6swykEaMD1gfcb1SxrExmaAJH11py4px/HuipdwieKe8UMZQZvAcxJDSuvhze1LnEeE3T/CChyp1ZZI1Eg/roaClb2acKWgVbu6EJOUH4o1Iorw0+ADzP2pwwtrC27KIy2g2UAlnAJ8Ou++mvpQbiHD87TYSFjULJ1k0vPk6GeFxjYuOJnpP4Uxfs6lO8dROYgQNWhZMAe/0qn/wG8d1I9q34UWsh0RgyA53Kwcp0Xcc/KjLrRsdKWx2/wCMXHWDhr8M2STE7bkFtvOuVWcGq3rqsfCrFfDz1iJI0HUn60y2+KtOfvARBGUE5uZP88cjJyjSl/FXbTus/DnZrqiQxJJnURpP41oxk+ik2g/Z4HbfDvfRba5YyhZDMp3OpkgaxO8GK8wWIW3w29bzgXAxcDylRppHOPemHh+EfE2JtYu1qoV7a2igA2CmDMbx161Qw/B7OGuSbuZhowZgsMGDBgAVYfDprOtL1qQHG9ov8JuC3bw3euVYoXYFGBliG2qp2zxouiLALDXQSNY+KOutVO03G1VLT2yG+KWB3nKI9o501dmbyrh7bm2zPdCyQpcywmCdlA84FMmklRJQcpNHJsZZyBUK3AQupfY84UdBVLDO+qoYJ+tN/wC0a+GuWmVWUEOIZSmqkDY+u40NLnZe4q4q2XKhZOrbDTQmqRfubJKTfqdg6/cugtbdPFvtqPOsxaaCn7DvgziLnf27t0uwWywS4VIgSZEDeTJO1Rca7KXbj5rGHe3by7EqdfQMxGnStzt0by5ceSEj/hbEaMvzqG9gXSASDOggzRK5hCCROxg1KuGQWzOZrp+EDYDcnz0o2IXOx/C7gvS6gosGDqDr/p9acOM8SF5QyiQp3AbL0gMRGvSaDdlMDbW21xrue602u4GhRXGU3CSfF4ZIjTluRQjHYbFSUS3kVDCghbhMmCWdhoT/AJMo+9I0uXqZVOXGkuyZeIpc8Cg5vt6+ldRw/aBIt2rYu/4alWNtgrAjQzy96i4H2Gw4wlvEMwt3nthrjmO7lhLGDyJ86EHid22Ctx5JJMBwx+n8vTalyWHEkrsj7RXmZgWBgEjnz1ryq3EsRcZFyIW1MkCT5b6c6ytFugTjC9ljh/EbsZrQ7xXchnuvlKLvpA8QG3t70PvcS4gcl7DqArjSCGPuG2B/UVTwOEjD943itkmNc3KGOvsPY9KIYK41tVVboS0i5YyyxbLA11B8UfOJ6RTp/Z0Ncl9F7DcSxDqbGItoLzKGV0ICgTrn10Ij+XeeVRY3srnBFy6pgyAg7sjqMymR8iJiQaqqx7xHuMGdQVJHhBBgjTckQfSrNy9aDgd1OubMXuFs5EQWiIiNM21NztgWKlQKw/D8PhriXHty1u2QoZyc2hBZtSJ8YM9F0rd+1OCQqLtmdYcqvhXXfeduWpoNhrlh8a6PlCGcgRSCXlWOfLG7AifLzmiGI7P4c/CGyuw1mVXXZSToNY1qvmKKp9kXicm2uixxHsuf3nvbAmyWU5Z5bsR5UR7e8CtHDAKchLjWfI8vltTOogAAaAQPbSue8bxD43iNvC22gFu6B3AiTcePKD65RV4rk9nOtBHs/avOqC1b7y4REIqgiPDygIggb6Tzp84HwFLVu+mMFtTcCGVeCAMwCgwDmXTUTMxtud4Hw/DYK2LFkROrHdmaNWc8z9BsKt4uylyJg9P96CxJOyjytqjivERdtX2S0xNrNC3e7Kg+RzDfzGhiRRzszZe4bti4rW7uXPhrzA93cSVW7bZhpIuAkcxmPLd5xfAkdWUiMw0PnyPz51Pg8Oti2qnXu1CjkTAAJ15net5Kt/AfN0vk5T2ktPhCRe70EwAGYBTIJLIV311JGvWh3ZMXL10+MrkQsMzklyNIQTqdZ15A11X9onDreJwVyYZrYNy2wgwyqToehEg+vlXA7mMKbHWjHCuLQJZG5KQ5LeHfTcVbSoRnuMNDt8Wgmek61c7OdoLCM4HgUxHghYE+I7lZmYO1Il/FLCMzFyROUsWKmYgztW1vEsw2gdJ0+VaHh4+7NPK3ofOJYoguoW2SJEvvkfYDQ6Efo8o7/aM4XCBkyhrrwmkhVA3ieg0/uFJr8SZsguot0IIWdGAGyyJkeoqHtRxg4o2gAiLaTIqqwMSZMkkE8hsBpp1M4YHGW1oeeXlGiXiPHrt6c9y6wO++U/8AavhHpFScO7QGzZa0qkyxYaEbhQVYEajwCCCCNd5oJhbf9Izcs0QJ6AmZ+VW1wzSDczBPJSAfKdN/Uc66ZJOOyMb5aN7nFxlZbVuC65WZtYB+IAemm9VAxJJO5B+817irltXhDC7xIkCJj/ao7jihCKitBm3dMsYLirI3hJA2I11B3EaaU42+M28RlW2qpIh1iX0mGViDHh6nQ9a5vcVhLQcgIBPIEiQJ21g0d7LAqz3JGi5Y567keg+9TzKMo7Hxyaeh0wvCcPiLX8YlFUtJzAGD4hmaB0303pgxV0Ya2LZZsothAzCSAFgTAPKNYpLvYodwR1YfiarPxS93YtZsyDRVYTHQAiGjymOlRjhcoJofmozLHa/Fq9q3rJmF01ygbjQQJ+1UOwTouKzOQAqz4hoevpWv74zGWIMCAI8IHQCsxuOkSIUjQqBE+Yq8cDSpkZzt2N/HeMJcUGw+QFjbYjQzkzZhsYgmD1Q0Jv8Aa3FuQi/xLRQW4uPdzOoGUsxtsImd4J6kmh3BcSc4gmBLlR/NCxlM+WvtRdbSu4e3l00MsRHOCAR+PpUJPy24r97OqL8yEb9tFniGMW3ft3XtMLVq3mZVAuQ0RroMx1EMQOpiouL9rbNywIs3gLuZUPdjUiNtdSCRtzr08UPfOQBlVF/uO5Lf2glRHn51TxePAlkdGJGyqA3XxEa/oVJ3y2vgNKm0/kj7K4NC9xmvReQeFNgwIKtqd8vQevKjfAuFXsfeyoSotnxuQMqDlEiSx18IPn50ghC2VQCWJAAA1mYAA6zXfOy2B/ccJasPPeN4rhzSe8bVpY7hdFnoorqyYeU+TZzRy8Y0jF/Z9hSR+83L+JVQAlq9eJtJA3W2sD5zsIoT2h7FJnV8KLaAAAoCBsI03n3+dPOFvqwlZbzDKR9Gitrt4Ddo9VP4U3BPQqk1sX+zHZ7Ip70Ag7Df3msopjMcVKhPFIJnKQNP+01lZY0tGlJt2zguG4retWzalO7OuR1zEE6kgAgj0J9qscSuKhWDKEDLlJA26Bh8iTFLwJNeXsJdyhocJyOoX8qhkXJ30fVZP0nHDGljbv79/wCBjW+EyO58JJQodWKkfED1BifvUQu/xSneiN9cswTMSRmg+tL4LcyT6mant4kMuRo/ytzWdwDyU7EUqhdWSy/pTWK4P1fHz+39/wCjbiCobrnDmIaVbaWEEkHpmzEeUVDcxgZXW5bYXn8AVRKmdCwjUHyjnv0iJjStRj4ZYMMpkHmCDXVLDGl9HzXOSsZOHdsb9pTbujMcsKzAqwMeEk/zCY8/Ojn7HOFlrt/FsNbY7m3J/nYZ7h9QuXX/ADmkDi/FDehrhGgyiBHPn7mum8B7VWMPhsPh7bvfe2ozsiM4k6sMwGWB8I1mAJrJqLddCpNrfY3i6QxLHQg+3Kan4fx1AoDzmmPCJBgxPlXP+2faju71vDqVY3nCsTqotsSpggxJJ9tdNqY+GYYlc22mmkADr+AprDQ6PiwVnl+orb96BGsidhzigWARAYkTzk+Lrr+VXe6LGeu3kPzpk0wNNEHaq0XsXbQaGuWbiqQJOtsgGBuROwr5zxfDbwLpchWtzOh1VbgtsQRp8RG8b12bjvHHF65bt6Gyo1PxAsocZeXwlTqDqaAYtQlxmuEFrtsL3bL8NvMx3Px5iST5j5c2XMlLXsdGLBKapI5S7rIA1OgAGvpRnhzm4yopBZtFGupjQaDc7aUWxWAs2+7NlEt3rcv3jXAmslvhmT0GnKlfCvluI0A5WBAM+2xB31q0Jtq6IuG69x74XwAo7NeyMgUjTMDqIkBlXrIPUUpcS4SULnPcuIpiTtrtJGgp/wCz/E2xGHuu3hCkCJkfCG0G43H61KH2gx+aLajU3CSY16ZZ6Ty6jzqSm5ZCrg1DZSwGNZHRhqiurZTrorAkAnXkafLPaCyyBs7o/hzF7pQNBzZVzXQukDUkjmV5FCuWwIAMgfXr7zV7A2mcytvOV1IVQTrMSB4iPMe9VkmJBRf+TofLWPtZTnd9S3/Xt5mVmZkI8f8AKuh6ke9crE+QnYb/AF/GjDi5ZCwGRWHhzBgGWQxK5htOvh01oYTPT2FaIJxS6dhXs/jGXNblgHkkKTyGsj0504dkODWb7taKbWy1vL4IYMum0EGTOnL3pO7MZ/3q2tu2LlxpVUJiSVPORHzro3BSbeLs3LdgkqWW4bIbuQWBH+I4ytHRdNQc0CuqM4rFKMkiLi3JNCPjBJc6C7b3VCDbOsNlgwI8pkDrrRvg/Z03raXlupBGaMpaI0ObXcNIPSNdKFcfwZw+Kv22GXNdzJ52yWdSPmg9Qw5GpsH2gfD2xbtDwqC0NO7MSAAp2BzEf3GSK5FOlRaEHKWuwti+yrnM/fKTMH+FeBJyhuSHUjWdNqSmUMQxMJuOreQ6Dz/QN4ntRfyuoKjPmlg1wsJMyCbpE7xIOgXelN7pmOQ0p4y0DLCSl6uwg+KIIZDlKmVPSpE4qM2Z7evPL18p2+tUUNb7UsoKXYsZuPQTbjDs5ubTAgcgFCgeegE9aiOJeDlIysddIb0np6U4/s47LYXHWL4ulu/DQuV4KIVEXMuzDNmBmRoNqRMI4W6FaCpbK0MFBEwSGOg6ydOtHjH46Nyl8jZ2LBuYpWyKWsjvQYg5lIy843IPtThxntD+8ZlnunCmVfw8tg3ny/0NJPC7v7tjJtkvazC2SJb4iAFnKJbNqABttNOHa/Dd5g7tyyzKwTOCjFW8OpHh1giRHnXPkyNZPpl8cE4fY84XEXECIBpAAnfbr1oh37ESK0LplQGJZA2UxMQJMdNRWv7xAP16+X+/4iulMgyLFXS0BkDx1AMexrKS8fxm6l5wrP1ORQBO2vgYz6mvai81OqLLDauzkgeBrvRXE9oGfCph8iALEuFGYgfDrEg7yQdQTO9b9r+MLcYAKuYmWOUZiIGUlviPTf5xJBhhUk7R9bjlj8VFTlFWibDoXYKkliYA86tY7s7irVsXrloraJENmVt9pCklemoGsChLtlIYcjMU78P4taxNn93J7u2ygFoDFSCPD8M8t80fSlk2iPifEywyiklXuKnG7qItrLEtbDN4sxmSpkQMuqnTX1oNkYOyOpRwfhO40kfSKYO1fAhYCkOlwFoVgfEREwyxGmusnes7G8E/fsQ73s2VPE5Gksdln219qusq4qT6PnPEY150lB3btfk97Ndlxii5v3GS0pCgJBZm+IiToABHLWZ2BojxvErZvsEY5QxCmDrGhGnMHQ+dXGu2cPxDD2LY/hE+MamHYFLZBnQyRryqP9qLxftDYC1p/wCbaVNRWR2+iblwVLsl4bxt7ggIHA+/vRS/xzEAAC2QBtAn3JBOv2EUodieIKt022YC20nx6Q8ADxMRAIHnqB1rqWDeBHhgEZYEHXnr9/KivDxN5zKfZ7EX7l1S6XFAgnMHy+Y8Tbmdsvny0c8Vju6Qseo0HOTVDh4XQ/T7k1rxzF2FQNcuqlpZIad228MatHl1q+PGsapE5zc2KXFuNOUuk5Q0kAyGYESUWCQSugn4pE7zFInEcc9189xpMQNgAOQHlXQeIstlziWssUCQoDqARoZZQwbNBbrAXUDlzvHYkPcZ8oUMZjWB6CdK43FWfTfpCcVKSjvW76+gXjWJ0PLb06VWZudGsNwZ74e4pC2rSFmY9QC0AecD70GvINeXl+P6/CujC9NHmfq/F57XfudQ7F8PZuGfww03GcnUEkg5PDMAaKIB/wBaTezWFtfv3dYoMFXOMrzbedlJiCGgz7ijvCO1gXBpZzi2ltMjR8ZMauJ55jmA560pcd4n37W2Ot22gR7oJi6F+B8pAKtlkHrA2pIptyOKUtLZP2pw1u1irtuyf4akZfFm0KhtzqdSd6GBuexHTQjzBq+OEvcTvMjNA1aNY5eZEetBr9llMHbrXQrS2QdWXr+Kd4zuzBRAkkwOkHl6a+tQRVZSYkajyqSw2bSYPQ6UbAMfZjha3BiL7OV/dbecBdMzEPl8XKCvLefnf7O9qEs5kuCAzSrZM5GgXL8SkLAmddZ0oRgcabeFu2RAa5dUsB8RRVOgO3xHY+fWh1u3LrBnWNoI9RVFi5Y5N/gDycZJL8jn2946VuWrZWQFLgnZgWKxueaHSeYpY4jilVw5RWBX4GY6TsfCQRvpPnptTjxzggxdjDvnyP3bKjH4S/hYW2MeEaXNeUDeueHAuGKupDAwViCp5zXPBJelFG2/Uy/cZXs96lnuwjFGYOz5i3iAhvhCrA882tBC5n3/AEPqKeeyOGV7TWW/qzR10AP2j2oZ2xwotNZsrMIHb1zvI9SAoHoBSLJ63BjPH6VICW8UK3DzUOQVIGqxEu4LjN2z4UuMqndZlddD4TI+lUmvBrh258gBO8ADQDlA0rdbJchVBZjsBufKnvgvZq3h8I1zE2QtxiT/ABB41A9dV60mTIoIeEOQlcMxAFxrlyWK+JQZgtmG8cokxzp87Odsc10o4nMCwJMAtGq7HVvIHXYcq5vZECZM04fsvTveJ2A2oUO2nUWmAn3NCWJS7GjkcTo/CuNN3rPkzQoR3OjhZOUBZgQdZGWSACAaPviM8aiTseRB5e/61Gvq8BtqxZRkY9FBBHQjcjyqu/D1EiQFPKWEHqMwGh5ifMedIQ4qhJz5OwLxTgdu62YjX6+/51lFWw7DUg3ByZGGb0PI+u/Wa9o8UDkz527uNq3FyKnuW42qm5rmPq5x8ro3diRUuG4m6aQpgRtG3Ixvvz1qJajvYY5pWPSmgk9M8/8AUL8tS+/5GLgOFGPuBLl4WkWfAJa4dBLCRlVB/UT5QZpg43xC3w60tnDTlcEksZYsIGZto31GmwEUjcO4hctZggK5iC2xBymV13gHWNpg1DxTG3b90s59NOUDalljd/R5Smq+ze3iHL95mObNmzHfMDINPH7TiH/dro0Do3y8LAf+xpM4Pwzv71uzzdgJ6DdiPQSa6L+07DAYW2VWAlwCBsFKMI+gpvcmc6R8oWND8Uj6fSrGB41irIi1fcL/AEmGHsGBj2iqWIAA8+vQVFPJTpRMMp7YYvIqZv7jEEnUbgxERsAdKF3MXcvNmvObjjQMxJIGngEmAvkNN6qAkjfw/epbTjkC30Hz/KjYAxxftBcuW8raswChucCJnr6THOJoBk8yakxLNILCOn6NeZxtUWqPofAxj5Sb7Y0vihZ4etpGE3nAuZdQVOsydZgQeWvlQNsGCNz9PpRDEYJLvDkCgC6lz4vLUgE+9QWpjUQeY6GJIpsbpaPG8SmsjUgBetFTHy/KtsPbJPpRDiNkZcxkx+Jj9e9VrQg/raqcmQo6H2YxqNbRADmFsL5MBzHRt9Kg43wi3dBJENyYaH/XpB2+tAuzzshBGsSAPKNvnr8qaUv5p5E75my/hDeoArJgYif8CfNow3jMATI13j0A96kXgrGCxVlP8w/WlFOI3DbuHLmGbroDESy/MfOo7F3WTp5j8YrcmY24lYsjDWkRSHDtLEhiQVE+IdCFgR99Qtm5kZWYZgpBJ/qAOoPnv+dEOOsylSCCI/8AYjMR5SsbAbEQOYtbxPkeoHy516mGD8pHJkl6w/w/tXbuYc4S6pAdpRp8KNykjXKZIPSTUV3BW7M96LbT1vlGHlAV5+VHeIqoEnWdh1J6TsPYxQdOAtdJuhT4WWQqzozFSxmSY3JPQ+3kSp7/APWv9Har6JsDdt5w9llUINRL3C07EnIsewov2i4T+/2FuWQDetiQJAzKfiWdpkSPTzqxxLs4bVuVgjnGhFBsDxwYS66FsuYI4YyRrbBjfSdDM1Jq/VHtfkrF16ZdMSbiFSQwIIMEEQQRuCORqMtRztbxW3ibwuoIYqFcAQpj4WXnMHKdB8IjfQIBXVFtog1TC/ZtkLMtwwoKsQJzOBIylp8KA7wJObcaQc7b9ou+myDIkEsDtzyEa6bbHkN6TFtmdN61+JtZ3jQml8u5cmNz9NI8xaRGmsamrHZzi13D31vWnKusgGA2hUg6MCNvKsxgJCjU8gNT7D/Sp+F8HdiIEEKzNOkRsPUiBRlJLsEU30Ny/tM4go/xLR8zat/gBW3/APW+IDfuGHnbYf8AzcFJAPTT0/Kobmx+vKtbAdCH7XMVucPhmPUd6p9/4hrK5sjVlHkzUGrlxI3/AF771VYA1pcaTA1qlilgggeoqfE9iX6tKf8AlBfjX8l+2mnp9qsrhS/w/ahWHIO3ypg4PYDFc3w69I5TodOf051kqObxPjFlxqCjX5LvCOBKSGcZlHKYHntVXtKyfvBCqFCqEhdtJI+hHvNNmEw6DwqNOZgCeg06UpdrsN3eIOkF0Dx5FnRfmqKY86azzwl+zTDZ8dmjS3bZp8zCD/6Pyp77c4MXMIysSJYQR/UJifLelj9kNmBiLhMTkQe2Zm+609ccUXMPdRtQV08mkZW6gAxSSGXZwfGJ4yOmlV2PIe5q5xK1lY/ryP1qk2gpkY3sksY2UdavLPp7GPnAqVMGEFs83th/mTH0ArLqc4M/r3PzrWZlfiGJ1AJJIH69K8wVi7c/wbNx+rKjPHyBA96LY7s4MyAM5ZiA2gA5A5RvprqT7V2Ls/wy1h7KpbUAAep9ak5xTOzH4jNGHGLr/YhcM4WwwWRoDgs7jMCVObwqYmGywcp1g8q07N4XD3LrLeTNpoczDb0Ipk7VPmN0LMhQfD6x+NAsLw18M7NcgMqgjXmRJHtt69aST02iKe6ZZ7W8BsHCuLNtUfwlTJ5OCQZPMSKUOD9mb964lqAub+ec0LuTA/05UbucSe6GLen5fajXYLV7rdABrvqZ/CtCUugzjGrBXG+z4wbWrdtmPeKdWj/EU+WwIYCNfeoeHXSXGcQW0DIWXL001G4jUjzon+025PciYIDMDz1K7HltWvYyz34724xjNEDSSIMty10235mq80uyXFtIuYlbKhnxBUJk1kTr0UbyY2GulJFq6CNCdDz3jqfanzt5gVNpFRRo4Mj+1hqa51jbLWlOYET4R0M7x10B+dFTUgODiEhw2/iMNevpbY2wzNMgfCA2WJ1gQIE0Bw7KQSDrHwka606dmuJJawIBgli5K8yCSv2FLQOFtAMy4gxpH8MTpzbp5xNd/hvHJemXtohm8O6TXuO4wuW2guhGffMpkZP5T0OkUZ7JwReafCxCgxpoDP8A9UmcRu3GuiyoyjwqqzooAAAJ6AbnyNPvC7AtWktAzlEE7TzY/Oa8qqk5e2zslK4qKBXHr5BA66AfifeBSD+0O0q4+6qABQLYAGw/gpTxxF/4gPMuIH/dpSt+03AkYlbwPhuKBy3Uefl9qPhvc2d9CcLZifrXi31H8wqRoI6+etQLZluem8ch1+ddnRzFpHBOn5fesYeIyWHsNfc717ZsEHYGOv5j/WmTB8JtsgY+NiobKxKZZJEacxE+hFCclFWwwi5OkBuHXAHDHXL4hzggggjzo3wfDM3e3dQiqNWB8RZgoy+Q1J9K1TggYoLUnM8EzAAABIg67ka6nypv7V8RPcJahdDoY1gA+Gekma5sjUlZaFxfE5TdtlTDb/rf2qNx4T6cqL38KWaATJPL7TRNOx57rN33jyyUKcok+KenlT+ZEXy5CYlZUqWiBLKR6gispxQvwjgdy8Ay5VQn4jz6kAamrnaDs0tnustwuxknSBIiIGvU86Yrl7uQA25E+hJkz6VSx7G4gM7NpO/+35GuXzZN37HSscaEfEYUofECPPlR/s0AUdi7eAKVGoBzNkJnnEcvKj/BrGe7bYfyeIk+Q0+sVS4pfuHEXzdcNmyqInRV8SrExOxnzaIBiq87iScalQT4DY7y9bVrjnWSAxAgCY9NKFftLA/fIHK2g+WYx9aJ9jn/AOYn/KZ9Ij7kUv8Aba8LmMu5Duyp7hFQj0zCtjBk70OX7M8NkwjMf+pdZh6AKn3VqbvCyuDOqkafX6T86H4HDLatJaG1tQg84ET77165A5/r3osmI/a3gBTC96xYXbbnMpG6tkGh3MeE9ILUg3K6r2tu/wDLXMzZzoBIWQCQvIDYVzLC2c91U18TBdNDqY3Og9aaIRj4woAskclyx5CI+5rThttWuCdYBPloKtdsMNkj+nNI9xOX5ihPAbpF0SJkMPcqRrSRvgO6chos3GzZ0XM6KxVepIy6eYnMPMCn7gl5jhLOf/E7pC/92UZvrNJvZeC7/wCUR8z/AKUU4hirikKh0JHrH5VFr0lU/ULvbXEXQwyOySTOVipIBAAkEaaVPjsaXsoeYtqp9v8AerjcP7+41vEZoU5kZYXKoMFCY8QaVMnXw76mt+0t2zbRUMKYkaEiBoASNp5T0qlemiS3IXQpVAdg23tTd2JtZbbOf5zA9Bz+ZPyobxW0LtnDG1sygL5zAn503YS0ttFQbKAB+f40IrYZv0in+0zC/wAO1cBkBih25jMP/k1Y7E2MuDBWPESTz1Jj/wCMtWO3hX9zuSRMqV9Qw/Caj7EXwMNbtjXTPP8AcSSPY6Vp9Bg9FftSGS0mYkgv+Gk/WkztfeJTDt1ziP8AxIP3rpXa+2GwpMaqyn65fsxrmnF8DcxN+zZQaRGbkuY+In0Amhj7DN6Lq4VLWHt+Im8yhiOShhmAHnqNazhfDLOKPcXS6ufEGWNuamZ1jXblvXmJtd5iHW2J8WRfRRlB9IE0T4Ngr1m7mKIfRiW2I08PnTJbsVvVBIHvMTaaRHi8R1eM7lk0HqNdg3Omq+ZUxvSPgeHuuIQm2QEJOcx4tDl5zm110606cMyuWUkhssgCNQcwJE6GI2GutNJNqkInTVgPhdg3L8n4bWvq3Ifc+woj2i4YMRh3t6ZolCeTjVT+B8iay3hTYlZBkkztOvMctIqLG8S7sBmkgmPffeliuCDJ85HI8LYe4YRWY9FBY+8Ud4ZwW4l0C6mU81MbGIB5ciY8zTXgeOW0ZpkA7RVXE3y94tzIERvoQdfYH5mi8rkqoZY1HdnuO7HJdQvh2KsP5G+EnoDuv1FAcEmUGY3iBt4QFn3iZ5zThh8QxuKc0gEHfp5Uqtw9rUWhq2Yqvn4oU/KKnzco0ylJS0HOyuEJGc6KCY13YxOnQfrat+1i6J5Zj9qLYBVtW1tj+Ub9TuT85pW7TcctNc7rUQwRnA0XxQ+m5I/CnadUiUX6rJeynBy7i+2g1yg7k6CR6A/+w8qZ8dwcZLjLqxRgvrlIFGMJcBwi2dSyWVuLtoIlUBkyYieQnc1VwmJzID50mRU1Q8JNpnL8RcVVXMoYnWT8o+lZUOJs3LmLvWbYDd21yJ5L3h0/9qyn4A5FriN8s5nlV24AtpdpYA+m5H0IrbG8Jud4PCYdcwPKOcnYe9V8QsWxHI5fkANOoqTWhk9ljg90rMVW7QYhmZZg5VjQefOp8CcqbanU/hQ69h7j3cwcFC22XTKNDlaZnaQQN9JqiWibkuVsN9nLfdrmPxN9ByH40F4jwFlvhnvouIL953JUkeJ8yeISJYQQCBvrRoZuhqO7aLlCwLd38GYk5NZ8M/Dr0qkXQj27GtsQKrXbimqFm6elS5z0oAB3GUHdXNJ8BPuBI+tc4BIJ8q6ZxfObNzKuZipEe0GPOJrmA3pohGnimPN7D2Cd/FPqsL/rVPhsrcGm0/Y1LixksW7Rturo5liPCcwLQp2MQOuxNeYTW4oHP8qz6Muxh4RxFbdzusjSwnPBI/t0EDadfKjt+/mynoKEW2K6RtV6zJWen+9SmtFIu2RKn8R7g1LkTtyULodxttMTVHtCLRQsyzc8MaA+ANLCTtvy9+VWixqpjLTOI002M6g9RVIvi00Jp3YJstcU4bJecRAy65QcywMoIEGSZ569a6amKEb1zleDvKnvII5iZI3gmRPypiw18qoWdhGlNKSYC12pw7Yi2EVwomSCJDbQD6ETVfs7hTZVUYgkTBAjTNmjUnmTzqQ3p51Wu8Q7t7cjRmiZ203216frWctoaHYZ7W3P+Xjqwn28X4UpcIZpN5Qcqzr1kQBG+gOb2pp7eZVwq9XbII6sjAenOlbspiWt2XtkSWMhTrsFg7jY+fSIpYaV1ZScW4umWuzWCYB3fLmJgAGdJ1meZ0P6NGHuN5H11rS9xLJbi1aNwmJUhLIHoRO3lz9TWoObWCPw+VMv7/f7fZzxcn/kjBd11AHpI/P8K9wpy3S5LqIBVkIJDAgrKsQIOo0adprzJXuX9A0Rjz/id65dbvLORAIVpWW6lgrGPaai41iLd20LJYJcS5MsRBGWDGvJs8+o6QLmGfKZOwlvcAnXqNNfegmJwzZ1G6lpzFRJknNrEnSTpTL7MWuH8ItKAwPecwx0HqB09a8xvguLA5E/hRCRy09PyMfjVpOCi+mbM6nUA5JHoRII15ifSkcbVIKdO2CuDo126ttPiY79OZJjWB5VZ4hwx7V7OwBC6Ag8yNzpppP16VJg7L4O6rJF0ggNErlBPiMRJgawAau9pO0lh7hshbxYrPeqji2H0hIyyynmeUD2EYV2NKd9Aq5dmhXEuF2LjF1tujnUqtwMjNHxeIZkJO8Zh5dbgmsy0whe4JxK6ltM4lx/CMEmVObu9YB23/tHWifB0PiQxmXQgGRPPWgwjuCJAIuhifLLlX/209WHWjXZJUS62aScohSYB1M6A/T19hKPJUNGVMSuzoIxWNfabpWT/e5I+1ZTB22wiYdj3a5Dcc3MukeKSxkE6z+tq8osXsO8ZsG2gLaKqhR/MYACyZG/3pbt8LW9ZtxmBE5tspYnQeWkDpRvj3a7CXbVxUuEvlgDKwk8okdaq8E7RYO1bCutwFjJARnjbUkDrrpXhYv+TjwNqLu+mn1R0Nx5CyG5FD5iYPnVENdBhLRKg7llmNxzorxK9ba8/dBzbLSpKkb684Igkjao1tnoT7a/6/evci7SZztE9m8SBsKlyn/aorSnca1aUsNxHrRMbISN6kmsk1hBrANRmJAG5MCud47Ak4x7UQe8IPQDMSX/ALcnj9K6JbuFGVjrlIMczrsPOkm1hizC0wIZv4JxGYtcPg7srBeMmWVgAEL11zNEwU7WWSLeuhW5r5aMPvQzs5aa5dJEZUXn1O23kCfKBRntsz3bgULK3XZ42JObRfP4thuap9nLNxDcFp0WcsymcAgtAM6Cdd6zVxoDutB1rMydpq9wm8pLWP5ipdp2icpg8tCvLmfKqeVx0/7Rp8pMCojjyhnIzEaCMo/1jypJRtUZuVaLGJw5ViII9RBquwqS1jrtye811keBUjy0Jmtgn6mjVGV1siArcNXrWvWojbPWsElF3yqDHYgZGDBAAJls8iOSZARmP+YAeYrR5qreUmQedEZOnZriuLYi+vdXysAhkQKB4htEyw0kRPM71nCbeRmYjcQABA3mTJOvL5+wVsDdZ5bINd82w/y86P2g3Myep3PnQWtB5OqsId6TyqRHNU0c+VWEc86wpcVzUgqC21TKaxiQ6giNCCD6EQR8qp4VbgMOgAUaENIbSNBuOtWmJ6GqzX3G4isYluLRXs/xe4bQt2u6JRfEoOcljqWnYAmQBOo+gYX+YgneDsfI+VU+D3+4uXG7tlVgMqpD66z8TJlG2xPtzaLoBbvXHDmZmTPqTOx5VpcfN8W3lr9Dp9a0vcdvXnCtYVLaiM5K96TqZaCRGsZRoIBmpAs86UJA+EEEgif/ABnyqNrDJuseoq53RrACNiR+ufWsawe9wwQRIIg+YIgitMPxL91UvJUDfUuxkiAJ3MxEkAe0EkVB3APp4ftp9Kgfh1p5DAkdD+Y/KsYXr3GL2JuO13NlnwgyY9GIGbzMD2rKk4lhVtOBbEKROhkEzWUQjLiOHBhpofp70PNgqYPKi1+6ZidKr5R0pQFNbVWbdnyNTKoqzbrGI7I9fOPx61atAn4ljTeTBrwCpF5edEB4+D5gj0qBkjSrmGYyy8lMCt7yD51jAe+v0oPfsQ+bn1gTHSYo3cO9VLw0NYwH45jmWxlthu+JIzgarbKw6q0yCxgHTaROtCezlpluBwxtgSCsaspGqdCug38juNGK6dKyzqNaazF5bo6GvSQeR+lV7DGrSUoaN1Qf0n6VILQ/pNYgqygrAKxtL+v960eyKtsoqO4KJijcsCqpww50UJ0jT5CeXPeq9wVjA08Pt75da3S0o2FWyK1YVjEY8h9K3VvKpAoipMgoGPUPvUyNG9RBB0rMtYxYGIHrW374P6TVYCvaJiQ4vov1rBiCeQ+X51qBW4oGI2SenyFerh+lScxUprBIjaNa5KtL+FeTWMVTaofxcsiArE5hodjGse9GytCO0o/g+4rIwGxXae4TDWLenIr+VeUIzTvWUwbXwf/Z"/>
          <p:cNvSpPr>
            <a:spLocks noChangeAspect="1" noChangeArrowheads="1"/>
          </p:cNvSpPr>
          <p:nvPr/>
        </p:nvSpPr>
        <p:spPr bwMode="auto">
          <a:xfrm>
            <a:off x="141432" y="388216"/>
            <a:ext cx="277091" cy="2770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3127" tIns="41564" rIns="83127" bIns="41564" numCol="1" anchor="t" anchorCtr="0" compatLnSpc="1">
            <a:prstTxWarp prst="textNoShape">
              <a:avLst/>
            </a:prstTxWarp>
          </a:bodyPr>
          <a:lstStyle/>
          <a:p>
            <a:endParaRPr lang="en-US" sz="1636"/>
          </a:p>
        </p:txBody>
      </p:sp>
      <p:sp>
        <p:nvSpPr>
          <p:cNvPr id="7" name="TextBox 6"/>
          <p:cNvSpPr txBox="1"/>
          <p:nvPr/>
        </p:nvSpPr>
        <p:spPr>
          <a:xfrm>
            <a:off x="418523" y="2008138"/>
            <a:ext cx="7853655" cy="2609689"/>
          </a:xfrm>
          <a:prstGeom prst="rect">
            <a:avLst/>
          </a:prstGeom>
          <a:noFill/>
        </p:spPr>
        <p:txBody>
          <a:bodyPr wrap="square" rtlCol="0">
            <a:spAutoFit/>
          </a:bodyPr>
          <a:lstStyle/>
          <a:p>
            <a:pPr marL="259775" indent="-259775">
              <a:buFontTx/>
              <a:buChar char="-"/>
            </a:pPr>
            <a:r>
              <a:rPr lang="en-US" sz="1636">
                <a:solidFill>
                  <a:schemeClr val="bg1"/>
                </a:solidFill>
                <a:latin typeface="Ubuntu Light"/>
                <a:cs typeface="Ubuntu Light"/>
              </a:rPr>
              <a:t>记者们正在报道一个以上的项目</a:t>
            </a:r>
          </a:p>
          <a:p>
            <a:pPr marL="259775" indent="-259775">
              <a:buFontTx/>
              <a:buChar char="-"/>
            </a:pPr>
            <a:r>
              <a:rPr lang="en-US" sz="1636">
                <a:solidFill>
                  <a:schemeClr val="bg1"/>
                </a:solidFill>
                <a:latin typeface="Ubuntu Light"/>
                <a:cs typeface="Ubuntu Light"/>
              </a:rPr>
              <a:t>不仅要负责发布故事，还要整天发推特，写博客，拍视频</a:t>
            </a:r>
          </a:p>
          <a:p>
            <a:pPr marL="259775" indent="-259775">
              <a:buFontTx/>
              <a:buChar char="-"/>
            </a:pPr>
            <a:r>
              <a:rPr lang="en-US" sz="1636">
                <a:solidFill>
                  <a:schemeClr val="bg1"/>
                </a:solidFill>
                <a:latin typeface="Ubuntu Light"/>
                <a:cs typeface="Ubuntu Light"/>
              </a:rPr>
              <a:t>我们生活在一个24小时的新闻环境中</a:t>
            </a:r>
          </a:p>
          <a:p>
            <a:pPr marL="259775" indent="-259775">
              <a:buFontTx/>
              <a:buChar char="-"/>
            </a:pPr>
            <a:r>
              <a:rPr lang="en-US" sz="1636">
                <a:solidFill>
                  <a:schemeClr val="bg1"/>
                </a:solidFill>
                <a:latin typeface="Ubuntu Light"/>
                <a:cs typeface="Ubuntu Light"/>
              </a:rPr>
              <a:t>竞争激烈的内容 </a:t>
            </a:r>
          </a:p>
          <a:p>
            <a:pPr marL="259775" indent="-259775">
              <a:buFontTx/>
              <a:buChar char="-"/>
            </a:pPr>
            <a:endParaRPr lang="en-US" sz="1636">
              <a:solidFill>
                <a:schemeClr val="bg1"/>
              </a:solidFill>
              <a:latin typeface="Ubuntu Light"/>
              <a:cs typeface="Ubuntu Light"/>
            </a:endParaRPr>
          </a:p>
          <a:p>
            <a:pPr marL="259775" indent="-259775">
              <a:buFontTx/>
              <a:buChar char="-"/>
            </a:pPr>
            <a:endParaRPr lang="en-US" sz="1636">
              <a:solidFill>
                <a:schemeClr val="bg1"/>
              </a:solidFill>
              <a:latin typeface="Ubuntu Light"/>
              <a:cs typeface="Ubuntu Light"/>
            </a:endParaRPr>
          </a:p>
          <a:p>
            <a:endParaRPr lang="en-US" sz="1636">
              <a:solidFill>
                <a:schemeClr val="bg1"/>
              </a:solidFill>
              <a:latin typeface="Ubuntu Light"/>
              <a:cs typeface="Ubuntu Light"/>
            </a:endParaRPr>
          </a:p>
          <a:p>
            <a:pPr marL="259775" indent="-259775">
              <a:buFontTx/>
              <a:buChar char="-"/>
            </a:pPr>
            <a:endParaRPr lang="en-US" sz="1636">
              <a:solidFill>
                <a:schemeClr val="bg1"/>
              </a:solidFill>
              <a:latin typeface="Ubuntu Light"/>
              <a:cs typeface="Ubuntu Light"/>
            </a:endParaRPr>
          </a:p>
          <a:p>
            <a:endParaRPr lang="en-US" sz="1636"/>
          </a:p>
        </p:txBody>
      </p:sp>
      <p:sp>
        <p:nvSpPr>
          <p:cNvPr id="2" name="Title 1"/>
          <p:cNvSpPr>
            <a:spLocks noGrp="1"/>
          </p:cNvSpPr>
          <p:nvPr>
            <p:ph type="title"/>
          </p:nvPr>
        </p:nvSpPr>
        <p:spPr/>
        <p:txBody>
          <a:bodyPr>
            <a:noAutofit/>
          </a:bodyPr>
          <a:lstStyle/>
          <a:p>
            <a:r>
              <a:rPr lang="en-US"/>
              <a:t>你的角色</a:t>
            </a:r>
          </a:p>
        </p:txBody>
      </p:sp>
      <p:sp>
        <p:nvSpPr>
          <p:cNvPr id="6" name="Content Placeholder 5"/>
          <p:cNvSpPr>
            <a:spLocks noGrp="1"/>
          </p:cNvSpPr>
          <p:nvPr>
            <p:ph idx="1"/>
          </p:nvPr>
        </p:nvSpPr>
        <p:spPr>
          <a:xfrm>
            <a:off x="279977" y="2406361"/>
            <a:ext cx="8410575" cy="3840211"/>
          </a:xfrm>
        </p:spPr>
        <p:txBody>
          <a:bodyPr vert="horz" lIns="91440" tIns="45720" rIns="91440" bIns="45720" rtlCol="0" anchor="t">
            <a:normAutofit/>
          </a:bodyPr>
          <a:lstStyle/>
          <a:p>
            <a:pPr>
              <a:lnSpc>
                <a:spcPct val="100000"/>
              </a:lnSpc>
              <a:spcAft>
                <a:spcPts val="600"/>
              </a:spcAft>
            </a:pPr>
            <a:r>
              <a:rPr lang="en-US">
                <a:latin typeface="Ubuntu" panose="020B0504030602030204" pitchFamily="34" charset="0"/>
              </a:rPr>
              <a:t>帮助鼓励更多的人参与到特奥会项目中来</a:t>
            </a:r>
          </a:p>
          <a:p>
            <a:pPr>
              <a:lnSpc>
                <a:spcPct val="100000"/>
              </a:lnSpc>
              <a:spcAft>
                <a:spcPts val="600"/>
              </a:spcAft>
            </a:pPr>
            <a:r>
              <a:rPr lang="en-US">
                <a:latin typeface="Ubuntu" panose="020B0504030602030204" pitchFamily="34" charset="0"/>
              </a:rPr>
              <a:t>分享您的故事，说明特奥会健康项目如何改变了</a:t>
            </a:r>
            <a:r>
              <a:rPr lang="en-US" u="sng">
                <a:latin typeface="Ubuntu" panose="020B0504030602030204" pitchFamily="34" charset="0"/>
              </a:rPr>
              <a:t>您的</a:t>
            </a:r>
            <a:r>
              <a:rPr lang="en-US">
                <a:latin typeface="Ubuntu" panose="020B0504030602030204" pitchFamily="34" charset="0"/>
              </a:rPr>
              <a:t>生活或您生活中的其他人</a:t>
            </a:r>
          </a:p>
          <a:p>
            <a:pPr>
              <a:lnSpc>
                <a:spcPct val="100000"/>
              </a:lnSpc>
            </a:pPr>
            <a:r>
              <a:rPr lang="en-US">
                <a:latin typeface="Ubuntu" panose="020B0504030602030204" pitchFamily="34" charset="0"/>
              </a:rPr>
              <a:t>寻找机会向你的粉丝、你的社区和媒体成员讲述你的故事。</a:t>
            </a:r>
          </a:p>
          <a:p>
            <a:pPr marL="0" indent="0">
              <a:buNone/>
            </a:pPr>
            <a:endParaRPr lang="en-US"/>
          </a:p>
          <a:p>
            <a:endParaRPr lang="en-US"/>
          </a:p>
        </p:txBody>
      </p:sp>
    </p:spTree>
    <p:extLst>
      <p:ext uri="{BB962C8B-B14F-4D97-AF65-F5344CB8AC3E}">
        <p14:creationId xmlns:p14="http://schemas.microsoft.com/office/powerpoint/2010/main" val="40467841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8" descr="data:image/jpeg;base64,/9j/4AAQSkZJRgABAQAAAQABAAD/2wCEAAkGBxQTEhUUExQWFhQWGB8YGRcYGB0YGRwaHxccFxcXGhwcICggHBwlHBwaITEiJSorLi4uHB8zODMsNygtLisBCgoKDg0OGxAQGywmICQ0LCwsLCwvLCwsLDQsLCw0LCwsLCwsLCwsLCwsLCwsLCwsLCwsLCwsLCwsLCwsLCwsLP/AABEIAKsBJgMBIgACEQEDEQH/xAAcAAACAgMBAQAAAAAAAAAAAAAFBgMEAAIHAQj/xAA/EAACAQIEAwYEAwYEBwEBAAABAhEAAwQSITEFQVEGEyJhcYEykaGxwdHwBxQjQlJyM2Lh8RUkQ4KSorIlF//EABoBAAMBAQEBAAAAAAAAAAAAAAECAwAEBQb/xAArEQACAgICAAYBBAIDAAAAAAAAAQIRAyESMQQTIkFRYYEFcdHwMrEUkcH/2gAMAwEAAhEDEQA/AA+O7K3FSDcsDnBuCftSocL3N45srCORkTTLwntPh4yXMLnyzEbzPLyq2eB/v7uLFlrYsjNdYMCsRIVerHp5UhlYqulnI2viIA25gzNVuA2c19Z2AJpgwfYTEO8rkNoHUlxmy+nWiPB+yLHD4m4Wi7aOVEABzDqefy6Vu+jATiFlFLAGDQgDXWn3h/ZEG2r3mCPEkXBy5aVFcwZRmsthkBP+HcK6HqfMUvEWxW4Xh+8uqvr5cpoh2hwgFkkbqQZqTG8e/hvZTKAp8JCZZYc+omltbl64CGY5fPQUYxaC0ZwWznvieWvvVfHWS1wKoljIA96P9neA3HOZVcCdW0VfmdTTdwXheGsP3hRLrhsua4ZCwC1xhsBppPU0W6Ccyt4C4rFWUgxJBo32XsHv1JBEMKbrvFP4mY28GBmlRuwEyII06b1fPae/ySyJ2hARWVtbA2C8BAxt+Acr+Wmg60E42uViBMTz3ppftFiBMi2Z38Aobj+Kd6IuWLR8wmU/MUrjYZUunf8AfsU7L+NY5MPvVrjok2j1Zvuaqpby3QP8w+9EeMWyTajk7z6SaHQ8OwJgk8Vo/wCenK8dR7/alqzh4KGdA00w3LgbVToZ+1LJ2wyVAd38JH+afpQrD7t6UTuDf1/CoeE8OuX7nd2ULueQgadSToB5mqRJsq4Ubf3H7VSC6tTpjewmMw6d46oyDVu7fMVEbsIBjzEgUpW0lmrWPFFTBJLe1OvBsH3mCCuHFvvtWRQzRGwBIE+pFKnDE/iH0p44ba//ADzkd1i9oyMyN8GolSDE8qTJKotjcbaRS4twlbduENwqHIBdQraDmFJHoQdqe+z4z8Inrbb8aS+LWrv7t4TduM1w7s9w6KOpOxJ+dNXBuKpZ4QucNJlCsEGSTNDHLlFMSem0c97V4FlfNHhIAnlNU8Hgu9sgAxkcmmLtXxI3rCfCE3VeZG00C4J8LaxrVVRpRlGrVe50TslxVrNlbSWhlB1dmgSTrRJ8FZwZuXF0N4+IuxjWTp7mknH8RwzFZuXEVYhAoyg8/X1o12s7Q4O9ZVO+JMg+Ea6Dz0pqVEtgXC4BcM1xu+tt3q5AAeZpS4hwC9aMupy8mGo+YogmKsC5OdyPONPSiN/jdlVi09wkkSHy5Y56dYrUFNplbg3ZZ7iLcBInarfDsdew97MuUukp4h+VWsDx8rK2/wDD5AjYe1V8PbYs5YGWbNqIkHmJpKrsZysOL26xY/ltfI/nXTeHXS9pGO7KCfcVxO6m5rtXBx/Atf2L9qwBd7c3sptjyP4VlVf2jL4rXofwrKNiNHPv2d95avu2TKe7JkwdOldK7JYgBrhtoFS8wuGORCIG09aRcHhWtW2DWr6Yj+UwSmWD4YEiIGp31pi7AF3fM6sjISMpmCDuRIE7e1aErZWUWuxcscZVWupK/wCIZLKd8xgSNfkKK8K4yBiEf/peINowHiHxy3IdTW97ANaxbXLFlGdXuMczZQxKkKZggHl01pZ4px3FXMUzrZJaO7KFhkVhbDuqON41ICnUQdSaCbcv2DVRv5C/abHPDM2Yz4VkztpuKVr3Fbga3nuMQigDU9NRPIVduYnFsrWrti2qXCVZhOYGQ3eTMEiDsNZO29Q43hFpoMssf0j86LdCpA2/aHhMEM76L5TqfnT92Gwbi5d8CkKo3AIk9J9KQcQGdtJJQZVnfTb3q1w3i2Kw8s/eIh0JiRPKeetNJPQLTG/jK3ExQe7dCW9xaQjUbTl8zz8jQm+/eWygJA7yFI18DNnJY/1ZliOgFCOJ4y/irkybjFQAByUDQAchGvmSTua97OC4t5MyPlbUQpaCpBBIGqiYmeTTtSyjSu9jR+B9sYDh6rka3aOUDNnhmnz6VSwPAbtzvLeHC5LbiNTs8kAbyB1NQG8hdwmHtgMPFmkltc2kmCSQNKb+zOLKozhBbzQAB/kGwHqxrmjJxezpnBSVIV+Jdk8XbE+FhzgnTWNdKF4zg2KtzKyAASQdNTAHmZ0gdafhxm691VZbgVmjVNDBEzGwMiJGtWO0T3EtTatd44aVUkKCQCRJ5eXn0q0ZtpshLGlJJHKv+E3c6swykEaMD1gfcb1SxrExmaAJH11py4px/HuipdwieKe8UMZQZvAcxJDSuvhze1LnEeE3T/CChyp1ZZI1Eg/roaClb2acKWgVbu6EJOUH4o1Iorw0+ADzP2pwwtrC27KIy2g2UAlnAJ8Ou++mvpQbiHD87TYSFjULJ1k0vPk6GeFxjYuOJnpP4Uxfs6lO8dROYgQNWhZMAe/0qn/wG8d1I9q34UWsh0RgyA53Kwcp0Xcc/KjLrRsdKWx2/wCMXHWDhr8M2STE7bkFtvOuVWcGq3rqsfCrFfDz1iJI0HUn60y2+KtOfvARBGUE5uZP88cjJyjSl/FXbTus/DnZrqiQxJJnURpP41oxk+ik2g/Z4HbfDvfRba5YyhZDMp3OpkgaxO8GK8wWIW3w29bzgXAxcDylRppHOPemHh+EfE2JtYu1qoV7a2igA2CmDMbx161Qw/B7OGuSbuZhowZgsMGDBgAVYfDprOtL1qQHG9ov8JuC3bw3euVYoXYFGBliG2qp2zxouiLALDXQSNY+KOutVO03G1VLT2yG+KWB3nKI9o501dmbyrh7bm2zPdCyQpcywmCdlA84FMmklRJQcpNHJsZZyBUK3AQupfY84UdBVLDO+qoYJ+tN/wC0a+GuWmVWUEOIZSmqkDY+u40NLnZe4q4q2XKhZOrbDTQmqRfubJKTfqdg6/cugtbdPFvtqPOsxaaCn7DvgziLnf27t0uwWywS4VIgSZEDeTJO1Rca7KXbj5rGHe3by7EqdfQMxGnStzt0by5ceSEj/hbEaMvzqG9gXSASDOggzRK5hCCROxg1KuGQWzOZrp+EDYDcnz0o2IXOx/C7gvS6gosGDqDr/p9acOM8SF5QyiQp3AbL0gMRGvSaDdlMDbW21xrue602u4GhRXGU3CSfF4ZIjTluRQjHYbFSUS3kVDCghbhMmCWdhoT/AJMo+9I0uXqZVOXGkuyZeIpc8Cg5vt6+ldRw/aBIt2rYu/4alWNtgrAjQzy96i4H2Gw4wlvEMwt3nthrjmO7lhLGDyJ86EHid22Ctx5JJMBwx+n8vTalyWHEkrsj7RXmZgWBgEjnz1ryq3EsRcZFyIW1MkCT5b6c6ytFugTjC9ljh/EbsZrQ7xXchnuvlKLvpA8QG3t70PvcS4gcl7DqArjSCGPuG2B/UVTwOEjD943itkmNc3KGOvsPY9KIYK41tVVboS0i5YyyxbLA11B8UfOJ6RTp/Z0Ncl9F7DcSxDqbGItoLzKGV0ICgTrn10Ij+XeeVRY3srnBFy6pgyAg7sjqMymR8iJiQaqqx7xHuMGdQVJHhBBgjTckQfSrNy9aDgd1OubMXuFs5EQWiIiNM21NztgWKlQKw/D8PhriXHty1u2QoZyc2hBZtSJ8YM9F0rd+1OCQqLtmdYcqvhXXfeduWpoNhrlh8a6PlCGcgRSCXlWOfLG7AifLzmiGI7P4c/CGyuw1mVXXZSToNY1qvmKKp9kXicm2uixxHsuf3nvbAmyWU5Z5bsR5UR7e8CtHDAKchLjWfI8vltTOogAAaAQPbSue8bxD43iNvC22gFu6B3AiTcePKD65RV4rk9nOtBHs/avOqC1b7y4REIqgiPDygIggb6Tzp84HwFLVu+mMFtTcCGVeCAMwCgwDmXTUTMxtud4Hw/DYK2LFkROrHdmaNWc8z9BsKt4uylyJg9P96CxJOyjytqjivERdtX2S0xNrNC3e7Kg+RzDfzGhiRRzszZe4bti4rW7uXPhrzA93cSVW7bZhpIuAkcxmPLd5xfAkdWUiMw0PnyPz51Pg8Oti2qnXu1CjkTAAJ15net5Kt/AfN0vk5T2ktPhCRe70EwAGYBTIJLIV311JGvWh3ZMXL10+MrkQsMzklyNIQTqdZ15A11X9onDreJwVyYZrYNy2wgwyqToehEg+vlXA7mMKbHWjHCuLQJZG5KQ5LeHfTcVbSoRnuMNDt8Wgmek61c7OdoLCM4HgUxHghYE+I7lZmYO1Il/FLCMzFyROUsWKmYgztW1vEsw2gdJ0+VaHh4+7NPK3ofOJYoguoW2SJEvvkfYDQ6Efo8o7/aM4XCBkyhrrwmkhVA3ieg0/uFJr8SZsguot0IIWdGAGyyJkeoqHtRxg4o2gAiLaTIqqwMSZMkkE8hsBpp1M4YHGW1oeeXlGiXiPHrt6c9y6wO++U/8AavhHpFScO7QGzZa0qkyxYaEbhQVYEajwCCCCNd5oJhbf9Izcs0QJ6AmZ+VW1wzSDczBPJSAfKdN/Uc66ZJOOyMb5aN7nFxlZbVuC65WZtYB+IAemm9VAxJJO5B+817irltXhDC7xIkCJj/ao7jihCKitBm3dMsYLirI3hJA2I11B3EaaU42+M28RlW2qpIh1iX0mGViDHh6nQ9a5vcVhLQcgIBPIEiQJ21g0d7LAqz3JGi5Y567keg+9TzKMo7Hxyaeh0wvCcPiLX8YlFUtJzAGD4hmaB0303pgxV0Ya2LZZsothAzCSAFgTAPKNYpLvYodwR1YfiarPxS93YtZsyDRVYTHQAiGjymOlRjhcoJofmozLHa/Fq9q3rJmF01ygbjQQJ+1UOwTouKzOQAqz4hoevpWv74zGWIMCAI8IHQCsxuOkSIUjQqBE+Yq8cDSpkZzt2N/HeMJcUGw+QFjbYjQzkzZhsYgmD1Q0Jv8Aa3FuQi/xLRQW4uPdzOoGUsxtsImd4J6kmh3BcSc4gmBLlR/NCxlM+WvtRdbSu4e3l00MsRHOCAR+PpUJPy24r97OqL8yEb9tFniGMW3ft3XtMLVq3mZVAuQ0RroMx1EMQOpiouL9rbNywIs3gLuZUPdjUiNtdSCRtzr08UPfOQBlVF/uO5Lf2glRHn51TxePAlkdGJGyqA3XxEa/oVJ3y2vgNKm0/kj7K4NC9xmvReQeFNgwIKtqd8vQevKjfAuFXsfeyoSotnxuQMqDlEiSx18IPn50ghC2VQCWJAAA1mYAA6zXfOy2B/ccJasPPeN4rhzSe8bVpY7hdFnoorqyYeU+TZzRy8Y0jF/Z9hSR+83L+JVQAlq9eJtJA3W2sD5zsIoT2h7FJnV8KLaAAAoCBsI03n3+dPOFvqwlZbzDKR9Gitrt4Ddo9VP4U3BPQqk1sX+zHZ7Ip70Ag7Df3msopjMcVKhPFIJnKQNP+01lZY0tGlJt2zguG4retWzalO7OuR1zEE6kgAgj0J9qscSuKhWDKEDLlJA26Bh8iTFLwJNeXsJdyhocJyOoX8qhkXJ30fVZP0nHDGljbv79/wCBjW+EyO58JJQodWKkfED1BifvUQu/xSneiN9cswTMSRmg+tL4LcyT6mant4kMuRo/ytzWdwDyU7EUqhdWSy/pTWK4P1fHz+39/wCjbiCobrnDmIaVbaWEEkHpmzEeUVDcxgZXW5bYXn8AVRKmdCwjUHyjnv0iJjStRj4ZYMMpkHmCDXVLDGl9HzXOSsZOHdsb9pTbujMcsKzAqwMeEk/zCY8/Ojn7HOFlrt/FsNbY7m3J/nYZ7h9QuXX/ADmkDi/FDehrhGgyiBHPn7mum8B7VWMPhsPh7bvfe2ozsiM4k6sMwGWB8I1mAJrJqLddCpNrfY3i6QxLHQg+3Kan4fx1AoDzmmPCJBgxPlXP+2faju71vDqVY3nCsTqotsSpggxJJ9tdNqY+GYYlc22mmkADr+AprDQ6PiwVnl+orb96BGsidhzigWARAYkTzk+Lrr+VXe6LGeu3kPzpk0wNNEHaq0XsXbQaGuWbiqQJOtsgGBuROwr5zxfDbwLpchWtzOh1VbgtsQRp8RG8b12bjvHHF65bt6Gyo1PxAsocZeXwlTqDqaAYtQlxmuEFrtsL3bL8NvMx3Px5iST5j5c2XMlLXsdGLBKapI5S7rIA1OgAGvpRnhzm4yopBZtFGupjQaDc7aUWxWAs2+7NlEt3rcv3jXAmslvhmT0GnKlfCvluI0A5WBAM+2xB31q0Jtq6IuG69x74XwAo7NeyMgUjTMDqIkBlXrIPUUpcS4SULnPcuIpiTtrtJGgp/wCz/E2xGHuu3hCkCJkfCG0G43H61KH2gx+aLajU3CSY16ZZ6Ty6jzqSm5ZCrg1DZSwGNZHRhqiurZTrorAkAnXkafLPaCyyBs7o/hzF7pQNBzZVzXQukDUkjmV5FCuWwIAMgfXr7zV7A2mcytvOV1IVQTrMSB4iPMe9VkmJBRf+TofLWPtZTnd9S3/Xt5mVmZkI8f8AKuh6ke9crE+QnYb/AF/GjDi5ZCwGRWHhzBgGWQxK5htOvh01oYTPT2FaIJxS6dhXs/jGXNblgHkkKTyGsj0504dkODWb7taKbWy1vL4IYMum0EGTOnL3pO7MZ/3q2tu2LlxpVUJiSVPORHzro3BSbeLs3LdgkqWW4bIbuQWBH+I4ytHRdNQc0CuqM4rFKMkiLi3JNCPjBJc6C7b3VCDbOsNlgwI8pkDrrRvg/Z03raXlupBGaMpaI0ObXcNIPSNdKFcfwZw+Kv22GXNdzJ52yWdSPmg9Qw5GpsH2gfD2xbtDwqC0NO7MSAAp2BzEf3GSK5FOlRaEHKWuwti+yrnM/fKTMH+FeBJyhuSHUjWdNqSmUMQxMJuOreQ6Dz/QN4ntRfyuoKjPmlg1wsJMyCbpE7xIOgXelN7pmOQ0p4y0DLCSl6uwg+KIIZDlKmVPSpE4qM2Z7evPL18p2+tUUNb7UsoKXYsZuPQTbjDs5ubTAgcgFCgeegE9aiOJeDlIysddIb0np6U4/s47LYXHWL4ulu/DQuV4KIVEXMuzDNmBmRoNqRMI4W6FaCpbK0MFBEwSGOg6ydOtHjH46Nyl8jZ2LBuYpWyKWsjvQYg5lIy843IPtThxntD+8ZlnunCmVfw8tg3ny/0NJPC7v7tjJtkvazC2SJb4iAFnKJbNqABttNOHa/Dd5g7tyyzKwTOCjFW8OpHh1giRHnXPkyNZPpl8cE4fY84XEXECIBpAAnfbr1oh37ESK0LplQGJZA2UxMQJMdNRWv7xAP16+X+/4iulMgyLFXS0BkDx1AMexrKS8fxm6l5wrP1ORQBO2vgYz6mvai81OqLLDauzkgeBrvRXE9oGfCph8iALEuFGYgfDrEg7yQdQTO9b9r+MLcYAKuYmWOUZiIGUlviPTf5xJBhhUk7R9bjlj8VFTlFWibDoXYKkliYA86tY7s7irVsXrloraJENmVt9pCklemoGsChLtlIYcjMU78P4taxNn93J7u2ygFoDFSCPD8M8t80fSlk2iPifEywyiklXuKnG7qItrLEtbDN4sxmSpkQMuqnTX1oNkYOyOpRwfhO40kfSKYO1fAhYCkOlwFoVgfEREwyxGmusnes7G8E/fsQ73s2VPE5Gksdln219qusq4qT6PnPEY150lB3btfk97Ndlxii5v3GS0pCgJBZm+IiToABHLWZ2BojxvErZvsEY5QxCmDrGhGnMHQ+dXGu2cPxDD2LY/hE+MamHYFLZBnQyRryqP9qLxftDYC1p/wCbaVNRWR2+iblwVLsl4bxt7ggIHA+/vRS/xzEAAC2QBtAn3JBOv2EUodieIKt022YC20nx6Q8ADxMRAIHnqB1rqWDeBHhgEZYEHXnr9/KivDxN5zKfZ7EX7l1S6XFAgnMHy+Y8Tbmdsvny0c8Vju6Qseo0HOTVDh4XQ/T7k1rxzF2FQNcuqlpZIad228MatHl1q+PGsapE5zc2KXFuNOUuk5Q0kAyGYESUWCQSugn4pE7zFInEcc9189xpMQNgAOQHlXQeIstlziWssUCQoDqARoZZQwbNBbrAXUDlzvHYkPcZ8oUMZjWB6CdK43FWfTfpCcVKSjvW76+gXjWJ0PLb06VWZudGsNwZ74e4pC2rSFmY9QC0AecD70GvINeXl+P6/CujC9NHmfq/F57XfudQ7F8PZuGfww03GcnUEkg5PDMAaKIB/wBaTezWFtfv3dYoMFXOMrzbedlJiCGgz7ijvCO1gXBpZzi2ltMjR8ZMauJ55jmA560pcd4n37W2Ot22gR7oJi6F+B8pAKtlkHrA2pIptyOKUtLZP2pw1u1irtuyf4akZfFm0KhtzqdSd6GBuexHTQjzBq+OEvcTvMjNA1aNY5eZEetBr9llMHbrXQrS2QdWXr+Kd4zuzBRAkkwOkHl6a+tQRVZSYkajyqSw2bSYPQ6UbAMfZjha3BiL7OV/dbecBdMzEPl8XKCvLefnf7O9qEs5kuCAzSrZM5GgXL8SkLAmddZ0oRgcabeFu2RAa5dUsB8RRVOgO3xHY+fWh1u3LrBnWNoI9RVFi5Y5N/gDycZJL8jn2946VuWrZWQFLgnZgWKxueaHSeYpY4jilVw5RWBX4GY6TsfCQRvpPnptTjxzggxdjDvnyP3bKjH4S/hYW2MeEaXNeUDeueHAuGKupDAwViCp5zXPBJelFG2/Uy/cZXs96lnuwjFGYOz5i3iAhvhCrA882tBC5n3/AEPqKeeyOGV7TWW/qzR10AP2j2oZ2xwotNZsrMIHb1zvI9SAoHoBSLJ63BjPH6VICW8UK3DzUOQVIGqxEu4LjN2z4UuMqndZlddD4TI+lUmvBrh258gBO8ADQDlA0rdbJchVBZjsBufKnvgvZq3h8I1zE2QtxiT/ABB41A9dV60mTIoIeEOQlcMxAFxrlyWK+JQZgtmG8cokxzp87Odsc10o4nMCwJMAtGq7HVvIHXYcq5vZECZM04fsvTveJ2A2oUO2nUWmAn3NCWJS7GjkcTo/CuNN3rPkzQoR3OjhZOUBZgQdZGWSACAaPviM8aiTseRB5e/61Gvq8BtqxZRkY9FBBHQjcjyqu/D1EiQFPKWEHqMwGh5ifMedIQ4qhJz5OwLxTgdu62YjX6+/51lFWw7DUg3ByZGGb0PI+u/Wa9o8UDkz527uNq3FyKnuW42qm5rmPq5x8ro3diRUuG4m6aQpgRtG3Ixvvz1qJajvYY5pWPSmgk9M8/8AUL8tS+/5GLgOFGPuBLl4WkWfAJa4dBLCRlVB/UT5QZpg43xC3w60tnDTlcEksZYsIGZto31GmwEUjcO4hctZggK5iC2xBymV13gHWNpg1DxTG3b90s59NOUDalljd/R5Smq+ze3iHL95mObNmzHfMDINPH7TiH/dro0Do3y8LAf+xpM4Pwzv71uzzdgJ6DdiPQSa6L+07DAYW2VWAlwCBsFKMI+gpvcmc6R8oWND8Uj6fSrGB41irIi1fcL/AEmGHsGBj2iqWIAA8+vQVFPJTpRMMp7YYvIqZv7jEEnUbgxERsAdKF3MXcvNmvObjjQMxJIGngEmAvkNN6qAkjfw/epbTjkC30Hz/KjYAxxftBcuW8raswChucCJnr6THOJoBk8yakxLNILCOn6NeZxtUWqPofAxj5Sb7Y0vihZ4etpGE3nAuZdQVOsydZgQeWvlQNsGCNz9PpRDEYJLvDkCgC6lz4vLUgE+9QWpjUQeY6GJIpsbpaPG8SmsjUgBetFTHy/KtsPbJPpRDiNkZcxkx+Jj9e9VrQg/raqcmQo6H2YxqNbRADmFsL5MBzHRt9Kg43wi3dBJENyYaH/XpB2+tAuzzshBGsSAPKNvnr8qaUv5p5E75my/hDeoArJgYif8CfNow3jMATI13j0A96kXgrGCxVlP8w/WlFOI3DbuHLmGbroDESy/MfOo7F3WTp5j8YrcmY24lYsjDWkRSHDtLEhiQVE+IdCFgR99Qtm5kZWYZgpBJ/qAOoPnv+dEOOsylSCCI/8AYjMR5SsbAbEQOYtbxPkeoHy516mGD8pHJkl6w/w/tXbuYc4S6pAdpRp8KNykjXKZIPSTUV3BW7M96LbT1vlGHlAV5+VHeIqoEnWdh1J6TsPYxQdOAtdJuhT4WWQqzozFSxmSY3JPQ+3kSp7/APWv9Har6JsDdt5w9llUINRL3C07EnIsewov2i4T+/2FuWQDetiQJAzKfiWdpkSPTzqxxLs4bVuVgjnGhFBsDxwYS66FsuYI4YyRrbBjfSdDM1Jq/VHtfkrF16ZdMSbiFSQwIIMEEQQRuCORqMtRztbxW3ibwuoIYqFcAQpj4WXnMHKdB8IjfQIBXVFtog1TC/ZtkLMtwwoKsQJzOBIylp8KA7wJObcaQc7b9ou+myDIkEsDtzyEa6bbHkN6TFtmdN61+JtZ3jQml8u5cmNz9NI8xaRGmsamrHZzi13D31vWnKusgGA2hUg6MCNvKsxgJCjU8gNT7D/Sp+F8HdiIEEKzNOkRsPUiBRlJLsEU30Ny/tM4go/xLR8zat/gBW3/APW+IDfuGHnbYf8AzcFJAPTT0/Kobmx+vKtbAdCH7XMVucPhmPUd6p9/4hrK5sjVlHkzUGrlxI3/AF771VYA1pcaTA1qlilgggeoqfE9iX6tKf8AlBfjX8l+2mnp9qsrhS/w/ahWHIO3ypg4PYDFc3w69I5TodOf051kqObxPjFlxqCjX5LvCOBKSGcZlHKYHntVXtKyfvBCqFCqEhdtJI+hHvNNmEw6DwqNOZgCeg06UpdrsN3eIOkF0Dx5FnRfmqKY86azzwl+zTDZ8dmjS3bZp8zCD/6Pyp77c4MXMIysSJYQR/UJifLelj9kNmBiLhMTkQe2Zm+609ccUXMPdRtQV08mkZW6gAxSSGXZwfGJ4yOmlV2PIe5q5xK1lY/ryP1qk2gpkY3sksY2UdavLPp7GPnAqVMGEFs83th/mTH0ArLqc4M/r3PzrWZlfiGJ1AJJIH69K8wVi7c/wbNx+rKjPHyBA96LY7s4MyAM5ZiA2gA5A5RvprqT7V2Ls/wy1h7KpbUAAep9ak5xTOzH4jNGHGLr/YhcM4WwwWRoDgs7jMCVObwqYmGywcp1g8q07N4XD3LrLeTNpoczDb0Ipk7VPmN0LMhQfD6x+NAsLw18M7NcgMqgjXmRJHtt69aST02iKe6ZZ7W8BsHCuLNtUfwlTJ5OCQZPMSKUOD9mb964lqAub+ec0LuTA/05UbucSe6GLen5fajXYLV7rdABrvqZ/CtCUugzjGrBXG+z4wbWrdtmPeKdWj/EU+WwIYCNfeoeHXSXGcQW0DIWXL001G4jUjzon+025PciYIDMDz1K7HltWvYyz34724xjNEDSSIMty10235mq80uyXFtIuYlbKhnxBUJk1kTr0UbyY2GulJFq6CNCdDz3jqfanzt5gVNpFRRo4Mj+1hqa51jbLWlOYET4R0M7x10B+dFTUgODiEhw2/iMNevpbY2wzNMgfCA2WJ1gQIE0Bw7KQSDrHwka606dmuJJawIBgli5K8yCSv2FLQOFtAMy4gxpH8MTpzbp5xNd/hvHJemXtohm8O6TXuO4wuW2guhGffMpkZP5T0OkUZ7JwReafCxCgxpoDP8A9UmcRu3GuiyoyjwqqzooAAAJ6AbnyNPvC7AtWktAzlEE7TzY/Oa8qqk5e2zslK4qKBXHr5BA66AfifeBSD+0O0q4+6qABQLYAGw/gpTxxF/4gPMuIH/dpSt+03AkYlbwPhuKBy3Uefl9qPhvc2d9CcLZifrXi31H8wqRoI6+etQLZluem8ch1+ddnRzFpHBOn5fesYeIyWHsNfc717ZsEHYGOv5j/WmTB8JtsgY+NiobKxKZZJEacxE+hFCclFWwwi5OkBuHXAHDHXL4hzggggjzo3wfDM3e3dQiqNWB8RZgoy+Q1J9K1TggYoLUnM8EzAAABIg67ka6nypv7V8RPcJahdDoY1gA+Gekma5sjUlZaFxfE5TdtlTDb/rf2qNx4T6cqL38KWaATJPL7TRNOx57rN33jyyUKcok+KenlT+ZEXy5CYlZUqWiBLKR6gispxQvwjgdy8Ay5VQn4jz6kAamrnaDs0tnustwuxknSBIiIGvU86Yrl7uQA25E+hJkz6VSx7G4gM7NpO/+35GuXzZN37HSscaEfEYUofECPPlR/s0AUdi7eAKVGoBzNkJnnEcvKj/BrGe7bYfyeIk+Q0+sVS4pfuHEXzdcNmyqInRV8SrExOxnzaIBiq87iScalQT4DY7y9bVrjnWSAxAgCY9NKFftLA/fIHK2g+WYx9aJ9jn/AOYn/KZ9Ij7kUv8Aba8LmMu5Duyp7hFQj0zCtjBk70OX7M8NkwjMf+pdZh6AKn3VqbvCyuDOqkafX6T86H4HDLatJaG1tQg84ET77165A5/r3osmI/a3gBTC96xYXbbnMpG6tkGh3MeE9ILUg3K6r2tu/wDLXMzZzoBIWQCQvIDYVzLC2c91U18TBdNDqY3Og9aaIRj4woAskclyx5CI+5rThttWuCdYBPloKtdsMNkj+nNI9xOX5ihPAbpF0SJkMPcqRrSRvgO6chos3GzZ0XM6KxVepIy6eYnMPMCn7gl5jhLOf/E7pC/92UZvrNJvZeC7/wCUR8z/AKUU4hirikKh0JHrH5VFr0lU/ULvbXEXQwyOySTOVipIBAAkEaaVPjsaXsoeYtqp9v8AerjcP7+41vEZoU5kZYXKoMFCY8QaVMnXw76mt+0t2zbRUMKYkaEiBoASNp5T0qlemiS3IXQpVAdg23tTd2JtZbbOf5zA9Bz+ZPyobxW0LtnDG1sygL5zAn503YS0ttFQbKAB+f40IrYZv0in+0zC/wAO1cBkBih25jMP/k1Y7E2MuDBWPESTz1Jj/wCMtWO3hX9zuSRMqV9Qw/Caj7EXwMNbtjXTPP8AcSSPY6Vp9Bg9FftSGS0mYkgv+Gk/WkztfeJTDt1ziP8AxIP3rpXa+2GwpMaqyn65fsxrmnF8DcxN+zZQaRGbkuY+In0Amhj7DN6Lq4VLWHt+Im8yhiOShhmAHnqNazhfDLOKPcXS6ufEGWNuamZ1jXblvXmJtd5iHW2J8WRfRRlB9IE0T4Ngr1m7mKIfRiW2I08PnTJbsVvVBIHvMTaaRHi8R1eM7lk0HqNdg3Omq+ZUxvSPgeHuuIQm2QEJOcx4tDl5zm110606cMyuWUkhssgCNQcwJE6GI2GutNJNqkInTVgPhdg3L8n4bWvq3Ifc+woj2i4YMRh3t6ZolCeTjVT+B8iay3hTYlZBkkztOvMctIqLG8S7sBmkgmPffeliuCDJ85HI8LYe4YRWY9FBY+8Ud4ZwW4l0C6mU81MbGIB5ciY8zTXgeOW0ZpkA7RVXE3y94tzIERvoQdfYH5mi8rkqoZY1HdnuO7HJdQvh2KsP5G+EnoDuv1FAcEmUGY3iBt4QFn3iZ5zThh8QxuKc0gEHfp5Uqtw9rUWhq2Yqvn4oU/KKnzco0ylJS0HOyuEJGc6KCY13YxOnQfrat+1i6J5Zj9qLYBVtW1tj+Ub9TuT85pW7TcctNc7rUQwRnA0XxQ+m5I/CnadUiUX6rJeynBy7i+2g1yg7k6CR6A/+w8qZ8dwcZLjLqxRgvrlIFGMJcBwi2dSyWVuLtoIlUBkyYieQnc1VwmJzID50mRU1Q8JNpnL8RcVVXMoYnWT8o+lZUOJs3LmLvWbYDd21yJ5L3h0/9qyn4A5FriN8s5nlV24AtpdpYA+m5H0IrbG8Jud4PCYdcwPKOcnYe9V8QsWxHI5fkANOoqTWhk9ljg90rMVW7QYhmZZg5VjQefOp8CcqbanU/hQ69h7j3cwcFC22XTKNDlaZnaQQN9JqiWibkuVsN9nLfdrmPxN9ByH40F4jwFlvhnvouIL953JUkeJ8yeISJYQQCBvrRoZuhqO7aLlCwLd38GYk5NZ8M/Dr0qkXQj27GtsQKrXbimqFm6elS5z0oAB3GUHdXNJ8BPuBI+tc4BIJ8q6ZxfObNzKuZipEe0GPOJrmA3pohGnimPN7D2Cd/FPqsL/rVPhsrcGm0/Y1LixksW7Rturo5liPCcwLQp2MQOuxNeYTW4oHP8qz6Muxh4RxFbdzusjSwnPBI/t0EDadfKjt+/mynoKEW2K6RtV6zJWen+9SmtFIu2RKn8R7g1LkTtyULodxttMTVHtCLRQsyzc8MaA+ANLCTtvy9+VWixqpjLTOI002M6g9RVIvi00Jp3YJstcU4bJecRAy65QcywMoIEGSZ569a6amKEb1zleDvKnvII5iZI3gmRPypiw18qoWdhGlNKSYC12pw7Yi2EVwomSCJDbQD6ETVfs7hTZVUYgkTBAjTNmjUnmTzqQ3p51Wu8Q7t7cjRmiZ203216frWctoaHYZ7W3P+Xjqwn28X4UpcIZpN5Qcqzr1kQBG+gOb2pp7eZVwq9XbII6sjAenOlbspiWt2XtkSWMhTrsFg7jY+fSIpYaV1ZScW4umWuzWCYB3fLmJgAGdJ1meZ0P6NGHuN5H11rS9xLJbi1aNwmJUhLIHoRO3lz9TWoObWCPw+VMv7/f7fZzxcn/kjBd11AHpI/P8K9wpy3S5LqIBVkIJDAgrKsQIOo0adprzJXuX9A0Rjz/id65dbvLORAIVpWW6lgrGPaai41iLd20LJYJcS5MsRBGWDGvJs8+o6QLmGfKZOwlvcAnXqNNfegmJwzZ1G6lpzFRJknNrEnSTpTL7MWuH8ItKAwPecwx0HqB09a8xvguLA5E/hRCRy09PyMfjVpOCi+mbM6nUA5JHoRII15ifSkcbVIKdO2CuDo126ttPiY79OZJjWB5VZ4hwx7V7OwBC6Ag8yNzpppP16VJg7L4O6rJF0ggNErlBPiMRJgawAau9pO0lh7hshbxYrPeqji2H0hIyyynmeUD2EYV2NKd9Aq5dmhXEuF2LjF1tujnUqtwMjNHxeIZkJO8Zh5dbgmsy0whe4JxK6ltM4lx/CMEmVObu9YB23/tHWifB0PiQxmXQgGRPPWgwjuCJAIuhifLLlX/209WHWjXZJUS62aScohSYB1M6A/T19hKPJUNGVMSuzoIxWNfabpWT/e5I+1ZTB22wiYdj3a5Dcc3MukeKSxkE6z+tq8osXsO8ZsG2gLaKqhR/MYACyZG/3pbt8LW9ZtxmBE5tspYnQeWkDpRvj3a7CXbVxUuEvlgDKwk8okdaq8E7RYO1bCutwFjJARnjbUkDrrpXhYv+TjwNqLu+mn1R0Nx5CyG5FD5iYPnVENdBhLRKg7llmNxzorxK9ba8/dBzbLSpKkb684Igkjao1tnoT7a/6/evci7SZztE9m8SBsKlyn/aorSnca1aUsNxHrRMbISN6kmsk1hBrANRmJAG5MCud47Ak4x7UQe8IPQDMSX/ALcnj9K6JbuFGVjrlIMczrsPOkm1hizC0wIZv4JxGYtcPg7srBeMmWVgAEL11zNEwU7WWSLeuhW5r5aMPvQzs5aa5dJEZUXn1O23kCfKBRntsz3bgULK3XZ42JObRfP4thuap9nLNxDcFp0WcsymcAgtAM6Cdd6zVxoDutB1rMydpq9wm8pLWP5ipdp2icpg8tCvLmfKqeVx0/7Rp8pMCojjyhnIzEaCMo/1jypJRtUZuVaLGJw5ViII9RBquwqS1jrtye811keBUjy0Jmtgn6mjVGV1siArcNXrWvWojbPWsElF3yqDHYgZGDBAAJls8iOSZARmP+YAeYrR5qreUmQedEZOnZriuLYi+vdXysAhkQKB4htEyw0kRPM71nCbeRmYjcQABA3mTJOvL5+wVsDdZ5bINd82w/y86P2g3Myep3PnQWtB5OqsId6TyqRHNU0c+VWEc86wpcVzUgqC21TKaxiQ6giNCCD6EQR8qp4VbgMOgAUaENIbSNBuOtWmJ6GqzX3G4isYluLRXs/xe4bQt2u6JRfEoOcljqWnYAmQBOo+gYX+YgneDsfI+VU+D3+4uXG7tlVgMqpD66z8TJlG2xPtzaLoBbvXHDmZmTPqTOx5VpcfN8W3lr9Dp9a0vcdvXnCtYVLaiM5K96TqZaCRGsZRoIBmpAs86UJA+EEEgif/ABnyqNrDJuseoq53RrACNiR+ufWsawe9wwQRIIg+YIgitMPxL91UvJUDfUuxkiAJ3MxEkAe0EkVB3APp4ftp9Kgfh1p5DAkdD+Y/KsYXr3GL2JuO13NlnwgyY9GIGbzMD2rKk4lhVtOBbEKROhkEzWUQjLiOHBhpofp70PNgqYPKi1+6ZidKr5R0pQFNbVWbdnyNTKoqzbrGI7I9fOPx61atAn4ljTeTBrwCpF5edEB4+D5gj0qBkjSrmGYyy8lMCt7yD51jAe+v0oPfsQ+bn1gTHSYo3cO9VLw0NYwH45jmWxlthu+JIzgarbKw6q0yCxgHTaROtCezlpluBwxtgSCsaspGqdCug38juNGK6dKyzqNaazF5bo6GvSQeR+lV7DGrSUoaN1Qf0n6VILQ/pNYgqygrAKxtL+v960eyKtsoqO4KJijcsCqpww50UJ0jT5CeXPeq9wVjA08Pt75da3S0o2FWyK1YVjEY8h9K3VvKpAoipMgoGPUPvUyNG9RBB0rMtYxYGIHrW374P6TVYCvaJiQ4vov1rBiCeQ+X51qBW4oGI2SenyFerh+lScxUprBIjaNa5KtL+FeTWMVTaofxcsiArE5hodjGse9GytCO0o/g+4rIwGxXae4TDWLenIr+VeUIzTvWUwbXwf/Z"/>
          <p:cNvSpPr>
            <a:spLocks noChangeAspect="1" noChangeArrowheads="1"/>
          </p:cNvSpPr>
          <p:nvPr/>
        </p:nvSpPr>
        <p:spPr bwMode="auto">
          <a:xfrm>
            <a:off x="141432" y="388216"/>
            <a:ext cx="277091" cy="2770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3127" tIns="41564" rIns="83127" bIns="41564" numCol="1" anchor="t" anchorCtr="0" compatLnSpc="1">
            <a:prstTxWarp prst="textNoShape">
              <a:avLst/>
            </a:prstTxWarp>
          </a:bodyPr>
          <a:lstStyle/>
          <a:p>
            <a:endParaRPr lang="en-US" sz="1636"/>
          </a:p>
        </p:txBody>
      </p:sp>
      <p:sp>
        <p:nvSpPr>
          <p:cNvPr id="2" name="Title 1"/>
          <p:cNvSpPr>
            <a:spLocks noGrp="1"/>
          </p:cNvSpPr>
          <p:nvPr>
            <p:ph type="title"/>
          </p:nvPr>
        </p:nvSpPr>
        <p:spPr/>
        <p:txBody>
          <a:bodyPr>
            <a:noAutofit/>
          </a:bodyPr>
          <a:lstStyle/>
          <a:p>
            <a:r>
              <a:rPr lang="en-US"/>
              <a:t>我们今天所处的位置</a:t>
            </a:r>
          </a:p>
        </p:txBody>
      </p:sp>
      <p:sp>
        <p:nvSpPr>
          <p:cNvPr id="6" name="Content Placeholder 5"/>
          <p:cNvSpPr>
            <a:spLocks noGrp="1"/>
          </p:cNvSpPr>
          <p:nvPr>
            <p:ph idx="1"/>
          </p:nvPr>
        </p:nvSpPr>
        <p:spPr>
          <a:xfrm>
            <a:off x="457200" y="1911432"/>
            <a:ext cx="8229600" cy="3840211"/>
          </a:xfrm>
        </p:spPr>
        <p:txBody>
          <a:bodyPr vert="horz" lIns="91440" tIns="45720" rIns="91440" bIns="45720" rtlCol="0" anchor="t">
            <a:normAutofit/>
          </a:bodyPr>
          <a:lstStyle/>
          <a:p>
            <a:pPr>
              <a:lnSpc>
                <a:spcPct val="110000"/>
              </a:lnSpc>
              <a:spcAft>
                <a:spcPts val="600"/>
              </a:spcAft>
            </a:pPr>
            <a:r>
              <a:rPr lang="en-US" dirty="0">
                <a:latin typeface="Ubuntu"/>
              </a:rPr>
              <a:t>超过600万名运动员和190多个国家的统一合作伙伴。</a:t>
            </a:r>
            <a:endParaRPr lang="en-US">
              <a:latin typeface="Ubuntu" panose="020B0504030602030204" pitchFamily="34" charset="0"/>
            </a:endParaRPr>
          </a:p>
          <a:p>
            <a:pPr>
              <a:lnSpc>
                <a:spcPct val="110000"/>
              </a:lnSpc>
              <a:spcAft>
                <a:spcPts val="600"/>
              </a:spcAft>
            </a:pPr>
            <a:r>
              <a:rPr lang="en-US" dirty="0">
                <a:latin typeface="Ubuntu"/>
              </a:rPr>
              <a:t>我们正在创造一个智障人士有一切机会获得健康的世界。</a:t>
            </a:r>
          </a:p>
          <a:p>
            <a:pPr>
              <a:lnSpc>
                <a:spcPct val="110000"/>
              </a:lnSpc>
              <a:spcAft>
                <a:spcPts val="600"/>
              </a:spcAft>
            </a:pPr>
            <a:r>
              <a:rPr lang="en-US" dirty="0">
                <a:latin typeface="Ubuntu"/>
              </a:rPr>
              <a:t>包容性健康意味着智障人士能够充分利用为没有智障的人提供的同样的健康计划和服务。</a:t>
            </a:r>
          </a:p>
        </p:txBody>
      </p:sp>
    </p:spTree>
    <p:extLst>
      <p:ext uri="{BB962C8B-B14F-4D97-AF65-F5344CB8AC3E}">
        <p14:creationId xmlns:p14="http://schemas.microsoft.com/office/powerpoint/2010/main" val="12510091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4401328" y="2757904"/>
            <a:ext cx="2066159" cy="1547625"/>
          </a:xfrm>
          <a:prstGeom prst="rect">
            <a:avLst/>
          </a:prstGeom>
        </p:spPr>
      </p:pic>
      <p:pic>
        <p:nvPicPr>
          <p:cNvPr id="8" name="Picture 7"/>
          <p:cNvPicPr>
            <a:picLocks noChangeAspect="1"/>
          </p:cNvPicPr>
          <p:nvPr/>
        </p:nvPicPr>
        <p:blipFill>
          <a:blip r:embed="rId4"/>
          <a:stretch>
            <a:fillRect/>
          </a:stretch>
        </p:blipFill>
        <p:spPr>
          <a:xfrm>
            <a:off x="4731019" y="1716688"/>
            <a:ext cx="2341200" cy="1316925"/>
          </a:xfrm>
          <a:prstGeom prst="rect">
            <a:avLst/>
          </a:prstGeom>
        </p:spPr>
      </p:pic>
      <p:sp>
        <p:nvSpPr>
          <p:cNvPr id="4" name="AutoShape 8" descr="data:image/jpeg;base64,/9j/4AAQSkZJRgABAQAAAQABAAD/2wCEAAkGBxQTEhUUExQWFhQWGB8YGRcYGB0YGRwaHxccFxcXGhwcICggHBwlHBwaITEiJSorLi4uHB8zODMsNygtLisBCgoKDg0OGxAQGywmICQ0LCwsLCwvLCwsLDQsLCw0LCwsLCwsLCwsLCwsLCwsLCwsLCwsLCwsLCwsLCwsLCwsLP/AABEIAKsBJgMBIgACEQEDEQH/xAAcAAACAgMBAQAAAAAAAAAAAAAFBgMEAAIHAQj/xAA/EAACAQIEAwYEAwYEBwEBAAABAhEAAwQSITEFQVEGEyJhcYEykaGxwdHwBxQjQlJyM2Lh8RUkQ4KSorIlF//EABoBAAMBAQEBAAAAAAAAAAAAAAECAwAEBQb/xAArEQACAgICAAYBBAIDAAAAAAAAAQIRAyESMQQTIkFRYYEFcdHwMrEUkcH/2gAMAwEAAhEDEQA/AA+O7K3FSDcsDnBuCftSocL3N45srCORkTTLwntPh4yXMLnyzEbzPLyq2eB/v7uLFlrYsjNdYMCsRIVerHp5UhlYqulnI2viIA25gzNVuA2c19Z2AJpgwfYTEO8rkNoHUlxmy+nWiPB+yLHD4m4Wi7aOVEABzDqefy6Vu+jATiFlFLAGDQgDXWn3h/ZEG2r3mCPEkXBy5aVFcwZRmsthkBP+HcK6HqfMUvEWxW4Xh+8uqvr5cpoh2hwgFkkbqQZqTG8e/hvZTKAp8JCZZYc+omltbl64CGY5fPQUYxaC0ZwWznvieWvvVfHWS1wKoljIA96P9neA3HOZVcCdW0VfmdTTdwXheGsP3hRLrhsua4ZCwC1xhsBppPU0W6Ccyt4C4rFWUgxJBo32XsHv1JBEMKbrvFP4mY28GBmlRuwEyII06b1fPae/ySyJ2hARWVtbA2C8BAxt+Acr+Wmg60E42uViBMTz3ppftFiBMi2Z38Aobj+Kd6IuWLR8wmU/MUrjYZUunf8AfsU7L+NY5MPvVrjok2j1Zvuaqpby3QP8w+9EeMWyTajk7z6SaHQ8OwJgk8Vo/wCenK8dR7/alqzh4KGdA00w3LgbVToZ+1LJ2wyVAd38JH+afpQrD7t6UTuDf1/CoeE8OuX7nd2ULueQgadSToB5mqRJsq4Ubf3H7VSC6tTpjewmMw6d46oyDVu7fMVEbsIBjzEgUpW0lmrWPFFTBJLe1OvBsH3mCCuHFvvtWRQzRGwBIE+pFKnDE/iH0p44ba//ADzkd1i9oyMyN8GolSDE8qTJKotjcbaRS4twlbduENwqHIBdQraDmFJHoQdqe+z4z8Inrbb8aS+LWrv7t4TduM1w7s9w6KOpOxJ+dNXBuKpZ4QucNJlCsEGSTNDHLlFMSem0c97V4FlfNHhIAnlNU8Hgu9sgAxkcmmLtXxI3rCfCE3VeZG00C4J8LaxrVVRpRlGrVe50TslxVrNlbSWhlB1dmgSTrRJ8FZwZuXF0N4+IuxjWTp7mknH8RwzFZuXEVYhAoyg8/X1o12s7Q4O9ZVO+JMg+Ea6Dz0pqVEtgXC4BcM1xu+tt3q5AAeZpS4hwC9aMupy8mGo+YogmKsC5OdyPONPSiN/jdlVi09wkkSHy5Y56dYrUFNplbg3ZZ7iLcBInarfDsdew97MuUukp4h+VWsDx8rK2/wDD5AjYe1V8PbYs5YGWbNqIkHmJpKrsZysOL26xY/ltfI/nXTeHXS9pGO7KCfcVxO6m5rtXBx/Atf2L9qwBd7c3sptjyP4VlVf2jL4rXofwrKNiNHPv2d95avu2TKe7JkwdOldK7JYgBrhtoFS8wuGORCIG09aRcHhWtW2DWr6Yj+UwSmWD4YEiIGp31pi7AF3fM6sjISMpmCDuRIE7e1aErZWUWuxcscZVWupK/wCIZLKd8xgSNfkKK8K4yBiEf/peINowHiHxy3IdTW97ANaxbXLFlGdXuMczZQxKkKZggHl01pZ4px3FXMUzrZJaO7KFhkVhbDuqON41ICnUQdSaCbcv2DVRv5C/abHPDM2Yz4VkztpuKVr3Fbga3nuMQigDU9NRPIVduYnFsrWrti2qXCVZhOYGQ3eTMEiDsNZO29Q43hFpoMssf0j86LdCpA2/aHhMEM76L5TqfnT92Gwbi5d8CkKo3AIk9J9KQcQGdtJJQZVnfTb3q1w3i2Kw8s/eIh0JiRPKeetNJPQLTG/jK3ExQe7dCW9xaQjUbTl8zz8jQm+/eWygJA7yFI18DNnJY/1ZliOgFCOJ4y/irkybjFQAByUDQAchGvmSTua97OC4t5MyPlbUQpaCpBBIGqiYmeTTtSyjSu9jR+B9sYDh6rka3aOUDNnhmnz6VSwPAbtzvLeHC5LbiNTs8kAbyB1NQG8hdwmHtgMPFmkltc2kmCSQNKb+zOLKozhBbzQAB/kGwHqxrmjJxezpnBSVIV+Jdk8XbE+FhzgnTWNdKF4zg2KtzKyAASQdNTAHmZ0gdafhxm691VZbgVmjVNDBEzGwMiJGtWO0T3EtTatd44aVUkKCQCRJ5eXn0q0ZtpshLGlJJHKv+E3c6swykEaMD1gfcb1SxrExmaAJH11py4px/HuipdwieKe8UMZQZvAcxJDSuvhze1LnEeE3T/CChyp1ZZI1Eg/roaClb2acKWgVbu6EJOUH4o1Iorw0+ADzP2pwwtrC27KIy2g2UAlnAJ8Ou++mvpQbiHD87TYSFjULJ1k0vPk6GeFxjYuOJnpP4Uxfs6lO8dROYgQNWhZMAe/0qn/wG8d1I9q34UWsh0RgyA53Kwcp0Xcc/KjLrRsdKWx2/wCMXHWDhr8M2STE7bkFtvOuVWcGq3rqsfCrFfDz1iJI0HUn60y2+KtOfvARBGUE5uZP88cjJyjSl/FXbTus/DnZrqiQxJJnURpP41oxk+ik2g/Z4HbfDvfRba5YyhZDMp3OpkgaxO8GK8wWIW3w29bzgXAxcDylRppHOPemHh+EfE2JtYu1qoV7a2igA2CmDMbx161Qw/B7OGuSbuZhowZgsMGDBgAVYfDprOtL1qQHG9ov8JuC3bw3euVYoXYFGBliG2qp2zxouiLALDXQSNY+KOutVO03G1VLT2yG+KWB3nKI9o501dmbyrh7bm2zPdCyQpcywmCdlA84FMmklRJQcpNHJsZZyBUK3AQupfY84UdBVLDO+qoYJ+tN/wC0a+GuWmVWUEOIZSmqkDY+u40NLnZe4q4q2XKhZOrbDTQmqRfubJKTfqdg6/cugtbdPFvtqPOsxaaCn7DvgziLnf27t0uwWywS4VIgSZEDeTJO1Rca7KXbj5rGHe3by7EqdfQMxGnStzt0by5ceSEj/hbEaMvzqG9gXSASDOggzRK5hCCROxg1KuGQWzOZrp+EDYDcnz0o2IXOx/C7gvS6gosGDqDr/p9acOM8SF5QyiQp3AbL0gMRGvSaDdlMDbW21xrue602u4GhRXGU3CSfF4ZIjTluRQjHYbFSUS3kVDCghbhMmCWdhoT/AJMo+9I0uXqZVOXGkuyZeIpc8Cg5vt6+ldRw/aBIt2rYu/4alWNtgrAjQzy96i4H2Gw4wlvEMwt3nthrjmO7lhLGDyJ86EHid22Ctx5JJMBwx+n8vTalyWHEkrsj7RXmZgWBgEjnz1ryq3EsRcZFyIW1MkCT5b6c6ytFugTjC9ljh/EbsZrQ7xXchnuvlKLvpA8QG3t70PvcS4gcl7DqArjSCGPuG2B/UVTwOEjD943itkmNc3KGOvsPY9KIYK41tVVboS0i5YyyxbLA11B8UfOJ6RTp/Z0Ncl9F7DcSxDqbGItoLzKGV0ICgTrn10Ij+XeeVRY3srnBFy6pgyAg7sjqMymR8iJiQaqqx7xHuMGdQVJHhBBgjTckQfSrNy9aDgd1OubMXuFs5EQWiIiNM21NztgWKlQKw/D8PhriXHty1u2QoZyc2hBZtSJ8YM9F0rd+1OCQqLtmdYcqvhXXfeduWpoNhrlh8a6PlCGcgRSCXlWOfLG7AifLzmiGI7P4c/CGyuw1mVXXZSToNY1qvmKKp9kXicm2uixxHsuf3nvbAmyWU5Z5bsR5UR7e8CtHDAKchLjWfI8vltTOogAAaAQPbSue8bxD43iNvC22gFu6B3AiTcePKD65RV4rk9nOtBHs/avOqC1b7y4REIqgiPDygIggb6Tzp84HwFLVu+mMFtTcCGVeCAMwCgwDmXTUTMxtud4Hw/DYK2LFkROrHdmaNWc8z9BsKt4uylyJg9P96CxJOyjytqjivERdtX2S0xNrNC3e7Kg+RzDfzGhiRRzszZe4bti4rW7uXPhrzA93cSVW7bZhpIuAkcxmPLd5xfAkdWUiMw0PnyPz51Pg8Oti2qnXu1CjkTAAJ15net5Kt/AfN0vk5T2ktPhCRe70EwAGYBTIJLIV311JGvWh3ZMXL10+MrkQsMzklyNIQTqdZ15A11X9onDreJwVyYZrYNy2wgwyqToehEg+vlXA7mMKbHWjHCuLQJZG5KQ5LeHfTcVbSoRnuMNDt8Wgmek61c7OdoLCM4HgUxHghYE+I7lZmYO1Il/FLCMzFyROUsWKmYgztW1vEsw2gdJ0+VaHh4+7NPK3ofOJYoguoW2SJEvvkfYDQ6Efo8o7/aM4XCBkyhrrwmkhVA3ieg0/uFJr8SZsguot0IIWdGAGyyJkeoqHtRxg4o2gAiLaTIqqwMSZMkkE8hsBpp1M4YHGW1oeeXlGiXiPHrt6c9y6wO++U/8AavhHpFScO7QGzZa0qkyxYaEbhQVYEajwCCCCNd5oJhbf9Izcs0QJ6AmZ+VW1wzSDczBPJSAfKdN/Uc66ZJOOyMb5aN7nFxlZbVuC65WZtYB+IAemm9VAxJJO5B+817irltXhDC7xIkCJj/ao7jihCKitBm3dMsYLirI3hJA2I11B3EaaU42+M28RlW2qpIh1iX0mGViDHh6nQ9a5vcVhLQcgIBPIEiQJ21g0d7LAqz3JGi5Y567keg+9TzKMo7Hxyaeh0wvCcPiLX8YlFUtJzAGD4hmaB0303pgxV0Ya2LZZsothAzCSAFgTAPKNYpLvYodwR1YfiarPxS93YtZsyDRVYTHQAiGjymOlRjhcoJofmozLHa/Fq9q3rJmF01ygbjQQJ+1UOwTouKzOQAqz4hoevpWv74zGWIMCAI8IHQCsxuOkSIUjQqBE+Yq8cDSpkZzt2N/HeMJcUGw+QFjbYjQzkzZhsYgmD1Q0Jv8Aa3FuQi/xLRQW4uPdzOoGUsxtsImd4J6kmh3BcSc4gmBLlR/NCxlM+WvtRdbSu4e3l00MsRHOCAR+PpUJPy24r97OqL8yEb9tFniGMW3ft3XtMLVq3mZVAuQ0RroMx1EMQOpiouL9rbNywIs3gLuZUPdjUiNtdSCRtzr08UPfOQBlVF/uO5Lf2glRHn51TxePAlkdGJGyqA3XxEa/oVJ3y2vgNKm0/kj7K4NC9xmvReQeFNgwIKtqd8vQevKjfAuFXsfeyoSotnxuQMqDlEiSx18IPn50ghC2VQCWJAAA1mYAA6zXfOy2B/ccJasPPeN4rhzSe8bVpY7hdFnoorqyYeU+TZzRy8Y0jF/Z9hSR+83L+JVQAlq9eJtJA3W2sD5zsIoT2h7FJnV8KLaAAAoCBsI03n3+dPOFvqwlZbzDKR9Gitrt4Ddo9VP4U3BPQqk1sX+zHZ7Ip70Ag7Df3msopjMcVKhPFIJnKQNP+01lZY0tGlJt2zguG4retWzalO7OuR1zEE6kgAgj0J9qscSuKhWDKEDLlJA26Bh8iTFLwJNeXsJdyhocJyOoX8qhkXJ30fVZP0nHDGljbv79/wCBjW+EyO58JJQodWKkfED1BifvUQu/xSneiN9cswTMSRmg+tL4LcyT6mant4kMuRo/ytzWdwDyU7EUqhdWSy/pTWK4P1fHz+39/wCjbiCobrnDmIaVbaWEEkHpmzEeUVDcxgZXW5bYXn8AVRKmdCwjUHyjnv0iJjStRj4ZYMMpkHmCDXVLDGl9HzXOSsZOHdsb9pTbujMcsKzAqwMeEk/zCY8/Ojn7HOFlrt/FsNbY7m3J/nYZ7h9QuXX/ADmkDi/FDehrhGgyiBHPn7mum8B7VWMPhsPh7bvfe2ozsiM4k6sMwGWB8I1mAJrJqLddCpNrfY3i6QxLHQg+3Kan4fx1AoDzmmPCJBgxPlXP+2faju71vDqVY3nCsTqotsSpggxJJ9tdNqY+GYYlc22mmkADr+AprDQ6PiwVnl+orb96BGsidhzigWARAYkTzk+Lrr+VXe6LGeu3kPzpk0wNNEHaq0XsXbQaGuWbiqQJOtsgGBuROwr5zxfDbwLpchWtzOh1VbgtsQRp8RG8b12bjvHHF65bt6Gyo1PxAsocZeXwlTqDqaAYtQlxmuEFrtsL3bL8NvMx3Px5iST5j5c2XMlLXsdGLBKapI5S7rIA1OgAGvpRnhzm4yopBZtFGupjQaDc7aUWxWAs2+7NlEt3rcv3jXAmslvhmT0GnKlfCvluI0A5WBAM+2xB31q0Jtq6IuG69x74XwAo7NeyMgUjTMDqIkBlXrIPUUpcS4SULnPcuIpiTtrtJGgp/wCz/E2xGHuu3hCkCJkfCG0G43H61KH2gx+aLajU3CSY16ZZ6Ty6jzqSm5ZCrg1DZSwGNZHRhqiurZTrorAkAnXkafLPaCyyBs7o/hzF7pQNBzZVzXQukDUkjmV5FCuWwIAMgfXr7zV7A2mcytvOV1IVQTrMSB4iPMe9VkmJBRf+TofLWPtZTnd9S3/Xt5mVmZkI8f8AKuh6ke9crE+QnYb/AF/GjDi5ZCwGRWHhzBgGWQxK5htOvh01oYTPT2FaIJxS6dhXs/jGXNblgHkkKTyGsj0504dkODWb7taKbWy1vL4IYMum0EGTOnL3pO7MZ/3q2tu2LlxpVUJiSVPORHzro3BSbeLs3LdgkqWW4bIbuQWBH+I4ytHRdNQc0CuqM4rFKMkiLi3JNCPjBJc6C7b3VCDbOsNlgwI8pkDrrRvg/Z03raXlupBGaMpaI0ObXcNIPSNdKFcfwZw+Kv22GXNdzJ52yWdSPmg9Qw5GpsH2gfD2xbtDwqC0NO7MSAAp2BzEf3GSK5FOlRaEHKWuwti+yrnM/fKTMH+FeBJyhuSHUjWdNqSmUMQxMJuOreQ6Dz/QN4ntRfyuoKjPmlg1wsJMyCbpE7xIOgXelN7pmOQ0p4y0DLCSl6uwg+KIIZDlKmVPSpE4qM2Z7evPL18p2+tUUNb7UsoKXYsZuPQTbjDs5ubTAgcgFCgeegE9aiOJeDlIysddIb0np6U4/s47LYXHWL4ulu/DQuV4KIVEXMuzDNmBmRoNqRMI4W6FaCpbK0MFBEwSGOg6ydOtHjH46Nyl8jZ2LBuYpWyKWsjvQYg5lIy843IPtThxntD+8ZlnunCmVfw8tg3ny/0NJPC7v7tjJtkvazC2SJb4iAFnKJbNqABttNOHa/Dd5g7tyyzKwTOCjFW8OpHh1giRHnXPkyNZPpl8cE4fY84XEXECIBpAAnfbr1oh37ESK0LplQGJZA2UxMQJMdNRWv7xAP16+X+/4iulMgyLFXS0BkDx1AMexrKS8fxm6l5wrP1ORQBO2vgYz6mvai81OqLLDauzkgeBrvRXE9oGfCph8iALEuFGYgfDrEg7yQdQTO9b9r+MLcYAKuYmWOUZiIGUlviPTf5xJBhhUk7R9bjlj8VFTlFWibDoXYKkliYA86tY7s7irVsXrloraJENmVt9pCklemoGsChLtlIYcjMU78P4taxNn93J7u2ygFoDFSCPD8M8t80fSlk2iPifEywyiklXuKnG7qItrLEtbDN4sxmSpkQMuqnTX1oNkYOyOpRwfhO40kfSKYO1fAhYCkOlwFoVgfEREwyxGmusnes7G8E/fsQ73s2VPE5Gksdln219qusq4qT6PnPEY150lB3btfk97Ndlxii5v3GS0pCgJBZm+IiToABHLWZ2BojxvErZvsEY5QxCmDrGhGnMHQ+dXGu2cPxDD2LY/hE+MamHYFLZBnQyRryqP9qLxftDYC1p/wCbaVNRWR2+iblwVLsl4bxt7ggIHA+/vRS/xzEAAC2QBtAn3JBOv2EUodieIKt022YC20nx6Q8ADxMRAIHnqB1rqWDeBHhgEZYEHXnr9/KivDxN5zKfZ7EX7l1S6XFAgnMHy+Y8Tbmdsvny0c8Vju6Qseo0HOTVDh4XQ/T7k1rxzF2FQNcuqlpZIad228MatHl1q+PGsapE5zc2KXFuNOUuk5Q0kAyGYESUWCQSugn4pE7zFInEcc9189xpMQNgAOQHlXQeIstlziWssUCQoDqARoZZQwbNBbrAXUDlzvHYkPcZ8oUMZjWB6CdK43FWfTfpCcVKSjvW76+gXjWJ0PLb06VWZudGsNwZ74e4pC2rSFmY9QC0AecD70GvINeXl+P6/CujC9NHmfq/F57XfudQ7F8PZuGfww03GcnUEkg5PDMAaKIB/wBaTezWFtfv3dYoMFXOMrzbedlJiCGgz7ijvCO1gXBpZzi2ltMjR8ZMauJ55jmA560pcd4n37W2Ot22gR7oJi6F+B8pAKtlkHrA2pIptyOKUtLZP2pw1u1irtuyf4akZfFm0KhtzqdSd6GBuexHTQjzBq+OEvcTvMjNA1aNY5eZEetBr9llMHbrXQrS2QdWXr+Kd4zuzBRAkkwOkHl6a+tQRVZSYkajyqSw2bSYPQ6UbAMfZjha3BiL7OV/dbecBdMzEPl8XKCvLefnf7O9qEs5kuCAzSrZM5GgXL8SkLAmddZ0oRgcabeFu2RAa5dUsB8RRVOgO3xHY+fWh1u3LrBnWNoI9RVFi5Y5N/gDycZJL8jn2946VuWrZWQFLgnZgWKxueaHSeYpY4jilVw5RWBX4GY6TsfCQRvpPnptTjxzggxdjDvnyP3bKjH4S/hYW2MeEaXNeUDeueHAuGKupDAwViCp5zXPBJelFG2/Uy/cZXs96lnuwjFGYOz5i3iAhvhCrA882tBC5n3/AEPqKeeyOGV7TWW/qzR10AP2j2oZ2xwotNZsrMIHb1zvI9SAoHoBSLJ63BjPH6VICW8UK3DzUOQVIGqxEu4LjN2z4UuMqndZlddD4TI+lUmvBrh258gBO8ADQDlA0rdbJchVBZjsBufKnvgvZq3h8I1zE2QtxiT/ABB41A9dV60mTIoIeEOQlcMxAFxrlyWK+JQZgtmG8cokxzp87Odsc10o4nMCwJMAtGq7HVvIHXYcq5vZECZM04fsvTveJ2A2oUO2nUWmAn3NCWJS7GjkcTo/CuNN3rPkzQoR3OjhZOUBZgQdZGWSACAaPviM8aiTseRB5e/61Gvq8BtqxZRkY9FBBHQjcjyqu/D1EiQFPKWEHqMwGh5ifMedIQ4qhJz5OwLxTgdu62YjX6+/51lFWw7DUg3ByZGGb0PI+u/Wa9o8UDkz527uNq3FyKnuW42qm5rmPq5x8ro3diRUuG4m6aQpgRtG3Ixvvz1qJajvYY5pWPSmgk9M8/8AUL8tS+/5GLgOFGPuBLl4WkWfAJa4dBLCRlVB/UT5QZpg43xC3w60tnDTlcEksZYsIGZto31GmwEUjcO4hctZggK5iC2xBymV13gHWNpg1DxTG3b90s59NOUDalljd/R5Smq+ze3iHL95mObNmzHfMDINPH7TiH/dro0Do3y8LAf+xpM4Pwzv71uzzdgJ6DdiPQSa6L+07DAYW2VWAlwCBsFKMI+gpvcmc6R8oWND8Uj6fSrGB41irIi1fcL/AEmGHsGBj2iqWIAA8+vQVFPJTpRMMp7YYvIqZv7jEEnUbgxERsAdKF3MXcvNmvObjjQMxJIGngEmAvkNN6qAkjfw/epbTjkC30Hz/KjYAxxftBcuW8raswChucCJnr6THOJoBk8yakxLNILCOn6NeZxtUWqPofAxj5Sb7Y0vihZ4etpGE3nAuZdQVOsydZgQeWvlQNsGCNz9PpRDEYJLvDkCgC6lz4vLUgE+9QWpjUQeY6GJIpsbpaPG8SmsjUgBetFTHy/KtsPbJPpRDiNkZcxkx+Jj9e9VrQg/raqcmQo6H2YxqNbRADmFsL5MBzHRt9Kg43wi3dBJENyYaH/XpB2+tAuzzshBGsSAPKNvnr8qaUv5p5E75my/hDeoArJgYif8CfNow3jMATI13j0A96kXgrGCxVlP8w/WlFOI3DbuHLmGbroDESy/MfOo7F3WTp5j8YrcmY24lYsjDWkRSHDtLEhiQVE+IdCFgR99Qtm5kZWYZgpBJ/qAOoPnv+dEOOsylSCCI/8AYjMR5SsbAbEQOYtbxPkeoHy516mGD8pHJkl6w/w/tXbuYc4S6pAdpRp8KNykjXKZIPSTUV3BW7M96LbT1vlGHlAV5+VHeIqoEnWdh1J6TsPYxQdOAtdJuhT4WWQqzozFSxmSY3JPQ+3kSp7/APWv9Har6JsDdt5w9llUINRL3C07EnIsewov2i4T+/2FuWQDetiQJAzKfiWdpkSPTzqxxLs4bVuVgjnGhFBsDxwYS66FsuYI4YyRrbBjfSdDM1Jq/VHtfkrF16ZdMSbiFSQwIIMEEQQRuCORqMtRztbxW3ibwuoIYqFcAQpj4WXnMHKdB8IjfQIBXVFtog1TC/ZtkLMtwwoKsQJzOBIylp8KA7wJObcaQc7b9ou+myDIkEsDtzyEa6bbHkN6TFtmdN61+JtZ3jQml8u5cmNz9NI8xaRGmsamrHZzi13D31vWnKusgGA2hUg6MCNvKsxgJCjU8gNT7D/Sp+F8HdiIEEKzNOkRsPUiBRlJLsEU30Ny/tM4go/xLR8zat/gBW3/APW+IDfuGHnbYf8AzcFJAPTT0/Kobmx+vKtbAdCH7XMVucPhmPUd6p9/4hrK5sjVlHkzUGrlxI3/AF771VYA1pcaTA1qlilgggeoqfE9iX6tKf8AlBfjX8l+2mnp9qsrhS/w/ahWHIO3ypg4PYDFc3w69I5TodOf051kqObxPjFlxqCjX5LvCOBKSGcZlHKYHntVXtKyfvBCqFCqEhdtJI+hHvNNmEw6DwqNOZgCeg06UpdrsN3eIOkF0Dx5FnRfmqKY86azzwl+zTDZ8dmjS3bZp8zCD/6Pyp77c4MXMIysSJYQR/UJifLelj9kNmBiLhMTkQe2Zm+609ccUXMPdRtQV08mkZW6gAxSSGXZwfGJ4yOmlV2PIe5q5xK1lY/ryP1qk2gpkY3sksY2UdavLPp7GPnAqVMGEFs83th/mTH0ArLqc4M/r3PzrWZlfiGJ1AJJIH69K8wVi7c/wbNx+rKjPHyBA96LY7s4MyAM5ZiA2gA5A5RvprqT7V2Ls/wy1h7KpbUAAep9ak5xTOzH4jNGHGLr/YhcM4WwwWRoDgs7jMCVObwqYmGywcp1g8q07N4XD3LrLeTNpoczDb0Ipk7VPmN0LMhQfD6x+NAsLw18M7NcgMqgjXmRJHtt69aST02iKe6ZZ7W8BsHCuLNtUfwlTJ5OCQZPMSKUOD9mb964lqAub+ec0LuTA/05UbucSe6GLen5fajXYLV7rdABrvqZ/CtCUugzjGrBXG+z4wbWrdtmPeKdWj/EU+WwIYCNfeoeHXSXGcQW0DIWXL001G4jUjzon+025PciYIDMDz1K7HltWvYyz34724xjNEDSSIMty10235mq80uyXFtIuYlbKhnxBUJk1kTr0UbyY2GulJFq6CNCdDz3jqfanzt5gVNpFRRo4Mj+1hqa51jbLWlOYET4R0M7x10B+dFTUgODiEhw2/iMNevpbY2wzNMgfCA2WJ1gQIE0Bw7KQSDrHwka606dmuJJawIBgli5K8yCSv2FLQOFtAMy4gxpH8MTpzbp5xNd/hvHJemXtohm8O6TXuO4wuW2guhGffMpkZP5T0OkUZ7JwReafCxCgxpoDP8A9UmcRu3GuiyoyjwqqzooAAAJ6AbnyNPvC7AtWktAzlEE7TzY/Oa8qqk5e2zslK4qKBXHr5BA66AfifeBSD+0O0q4+6qABQLYAGw/gpTxxF/4gPMuIH/dpSt+03AkYlbwPhuKBy3Uefl9qPhvc2d9CcLZifrXi31H8wqRoI6+etQLZluem8ch1+ddnRzFpHBOn5fesYeIyWHsNfc717ZsEHYGOv5j/WmTB8JtsgY+NiobKxKZZJEacxE+hFCclFWwwi5OkBuHXAHDHXL4hzggggjzo3wfDM3e3dQiqNWB8RZgoy+Q1J9K1TggYoLUnM8EzAAABIg67ka6nypv7V8RPcJahdDoY1gA+Gekma5sjUlZaFxfE5TdtlTDb/rf2qNx4T6cqL38KWaATJPL7TRNOx57rN33jyyUKcok+KenlT+ZEXy5CYlZUqWiBLKR6gispxQvwjgdy8Ay5VQn4jz6kAamrnaDs0tnustwuxknSBIiIGvU86Yrl7uQA25E+hJkz6VSx7G4gM7NpO/+35GuXzZN37HSscaEfEYUofECPPlR/s0AUdi7eAKVGoBzNkJnnEcvKj/BrGe7bYfyeIk+Q0+sVS4pfuHEXzdcNmyqInRV8SrExOxnzaIBiq87iScalQT4DY7y9bVrjnWSAxAgCY9NKFftLA/fIHK2g+WYx9aJ9jn/AOYn/KZ9Ij7kUv8Aba8LmMu5Duyp7hFQj0zCtjBk70OX7M8NkwjMf+pdZh6AKn3VqbvCyuDOqkafX6T86H4HDLatJaG1tQg84ET77165A5/r3osmI/a3gBTC96xYXbbnMpG6tkGh3MeE9ILUg3K6r2tu/wDLXMzZzoBIWQCQvIDYVzLC2c91U18TBdNDqY3Og9aaIRj4woAskclyx5CI+5rThttWuCdYBPloKtdsMNkj+nNI9xOX5ihPAbpF0SJkMPcqRrSRvgO6chos3GzZ0XM6KxVepIy6eYnMPMCn7gl5jhLOf/E7pC/92UZvrNJvZeC7/wCUR8z/AKUU4hirikKh0JHrH5VFr0lU/ULvbXEXQwyOySTOVipIBAAkEaaVPjsaXsoeYtqp9v8AerjcP7+41vEZoU5kZYXKoMFCY8QaVMnXw76mt+0t2zbRUMKYkaEiBoASNp5T0qlemiS3IXQpVAdg23tTd2JtZbbOf5zA9Bz+ZPyobxW0LtnDG1sygL5zAn503YS0ttFQbKAB+f40IrYZv0in+0zC/wAO1cBkBih25jMP/k1Y7E2MuDBWPESTz1Jj/wCMtWO3hX9zuSRMqV9Qw/Caj7EXwMNbtjXTPP8AcSSPY6Vp9Bg9FftSGS0mYkgv+Gk/WkztfeJTDt1ziP8AxIP3rpXa+2GwpMaqyn65fsxrmnF8DcxN+zZQaRGbkuY+In0Amhj7DN6Lq4VLWHt+Im8yhiOShhmAHnqNazhfDLOKPcXS6ufEGWNuamZ1jXblvXmJtd5iHW2J8WRfRRlB9IE0T4Ngr1m7mKIfRiW2I08PnTJbsVvVBIHvMTaaRHi8R1eM7lk0HqNdg3Omq+ZUxvSPgeHuuIQm2QEJOcx4tDl5zm110606cMyuWUkhssgCNQcwJE6GI2GutNJNqkInTVgPhdg3L8n4bWvq3Ifc+woj2i4YMRh3t6ZolCeTjVT+B8iay3hTYlZBkkztOvMctIqLG8S7sBmkgmPffeliuCDJ85HI8LYe4YRWY9FBY+8Ud4ZwW4l0C6mU81MbGIB5ciY8zTXgeOW0ZpkA7RVXE3y94tzIERvoQdfYH5mi8rkqoZY1HdnuO7HJdQvh2KsP5G+EnoDuv1FAcEmUGY3iBt4QFn3iZ5zThh8QxuKc0gEHfp5Uqtw9rUWhq2Yqvn4oU/KKnzco0ylJS0HOyuEJGc6KCY13YxOnQfrat+1i6J5Zj9qLYBVtW1tj+Ub9TuT85pW7TcctNc7rUQwRnA0XxQ+m5I/CnadUiUX6rJeynBy7i+2g1yg7k6CR6A/+w8qZ8dwcZLjLqxRgvrlIFGMJcBwi2dSyWVuLtoIlUBkyYieQnc1VwmJzID50mRU1Q8JNpnL8RcVVXMoYnWT8o+lZUOJs3LmLvWbYDd21yJ5L3h0/9qyn4A5FriN8s5nlV24AtpdpYA+m5H0IrbG8Jud4PCYdcwPKOcnYe9V8QsWxHI5fkANOoqTWhk9ljg90rMVW7QYhmZZg5VjQefOp8CcqbanU/hQ69h7j3cwcFC22XTKNDlaZnaQQN9JqiWibkuVsN9nLfdrmPxN9ByH40F4jwFlvhnvouIL953JUkeJ8yeISJYQQCBvrRoZuhqO7aLlCwLd38GYk5NZ8M/Dr0qkXQj27GtsQKrXbimqFm6elS5z0oAB3GUHdXNJ8BPuBI+tc4BIJ8q6ZxfObNzKuZipEe0GPOJrmA3pohGnimPN7D2Cd/FPqsL/rVPhsrcGm0/Y1LixksW7Rturo5liPCcwLQp2MQOuxNeYTW4oHP8qz6Muxh4RxFbdzusjSwnPBI/t0EDadfKjt+/mynoKEW2K6RtV6zJWen+9SmtFIu2RKn8R7g1LkTtyULodxttMTVHtCLRQsyzc8MaA+ANLCTtvy9+VWixqpjLTOI002M6g9RVIvi00Jp3YJstcU4bJecRAy65QcywMoIEGSZ569a6amKEb1zleDvKnvII5iZI3gmRPypiw18qoWdhGlNKSYC12pw7Yi2EVwomSCJDbQD6ETVfs7hTZVUYgkTBAjTNmjUnmTzqQ3p51Wu8Q7t7cjRmiZ203216frWctoaHYZ7W3P+Xjqwn28X4UpcIZpN5Qcqzr1kQBG+gOb2pp7eZVwq9XbII6sjAenOlbspiWt2XtkSWMhTrsFg7jY+fSIpYaV1ZScW4umWuzWCYB3fLmJgAGdJ1meZ0P6NGHuN5H11rS9xLJbi1aNwmJUhLIHoRO3lz9TWoObWCPw+VMv7/f7fZzxcn/kjBd11AHpI/P8K9wpy3S5LqIBVkIJDAgrKsQIOo0adprzJXuX9A0Rjz/id65dbvLORAIVpWW6lgrGPaai41iLd20LJYJcS5MsRBGWDGvJs8+o6QLmGfKZOwlvcAnXqNNfegmJwzZ1G6lpzFRJknNrEnSTpTL7MWuH8ItKAwPecwx0HqB09a8xvguLA5E/hRCRy09PyMfjVpOCi+mbM6nUA5JHoRII15ifSkcbVIKdO2CuDo126ttPiY79OZJjWB5VZ4hwx7V7OwBC6Ag8yNzpppP16VJg7L4O6rJF0ggNErlBPiMRJgawAau9pO0lh7hshbxYrPeqji2H0hIyyynmeUD2EYV2NKd9Aq5dmhXEuF2LjF1tujnUqtwMjNHxeIZkJO8Zh5dbgmsy0whe4JxK6ltM4lx/CMEmVObu9YB23/tHWifB0PiQxmXQgGRPPWgwjuCJAIuhifLLlX/209WHWjXZJUS62aScohSYB1M6A/T19hKPJUNGVMSuzoIxWNfabpWT/e5I+1ZTB22wiYdj3a5Dcc3MukeKSxkE6z+tq8osXsO8ZsG2gLaKqhR/MYACyZG/3pbt8LW9ZtxmBE5tspYnQeWkDpRvj3a7CXbVxUuEvlgDKwk8okdaq8E7RYO1bCutwFjJARnjbUkDrrpXhYv+TjwNqLu+mn1R0Nx5CyG5FD5iYPnVENdBhLRKg7llmNxzorxK9ba8/dBzbLSpKkb684Igkjao1tnoT7a/6/evci7SZztE9m8SBsKlyn/aorSnca1aUsNxHrRMbISN6kmsk1hBrANRmJAG5MCud47Ak4x7UQe8IPQDMSX/ALcnj9K6JbuFGVjrlIMczrsPOkm1hizC0wIZv4JxGYtcPg7srBeMmWVgAEL11zNEwU7WWSLeuhW5r5aMPvQzs5aa5dJEZUXn1O23kCfKBRntsz3bgULK3XZ42JObRfP4thuap9nLNxDcFp0WcsymcAgtAM6Cdd6zVxoDutB1rMydpq9wm8pLWP5ipdp2icpg8tCvLmfKqeVx0/7Rp8pMCojjyhnIzEaCMo/1jypJRtUZuVaLGJw5ViII9RBquwqS1jrtye811keBUjy0Jmtgn6mjVGV1siArcNXrWvWojbPWsElF3yqDHYgZGDBAAJls8iOSZARmP+YAeYrR5qreUmQedEZOnZriuLYi+vdXysAhkQKB4htEyw0kRPM71nCbeRmYjcQABA3mTJOvL5+wVsDdZ5bINd82w/y86P2g3Myep3PnQWtB5OqsId6TyqRHNU0c+VWEc86wpcVzUgqC21TKaxiQ6giNCCD6EQR8qp4VbgMOgAUaENIbSNBuOtWmJ6GqzX3G4isYluLRXs/xe4bQt2u6JRfEoOcljqWnYAmQBOo+gYX+YgneDsfI+VU+D3+4uXG7tlVgMqpD66z8TJlG2xPtzaLoBbvXHDmZmTPqTOx5VpcfN8W3lr9Dp9a0vcdvXnCtYVLaiM5K96TqZaCRGsZRoIBmpAs86UJA+EEEgif/ABnyqNrDJuseoq53RrACNiR+ufWsawe9wwQRIIg+YIgitMPxL91UvJUDfUuxkiAJ3MxEkAe0EkVB3APp4ftp9Kgfh1p5DAkdD+Y/KsYXr3GL2JuO13NlnwgyY9GIGbzMD2rKk4lhVtOBbEKROhkEzWUQjLiOHBhpofp70PNgqYPKi1+6ZidKr5R0pQFNbVWbdnyNTKoqzbrGI7I9fOPx61atAn4ljTeTBrwCpF5edEB4+D5gj0qBkjSrmGYyy8lMCt7yD51jAe+v0oPfsQ+bn1gTHSYo3cO9VLw0NYwH45jmWxlthu+JIzgarbKw6q0yCxgHTaROtCezlpluBwxtgSCsaspGqdCug38juNGK6dKyzqNaazF5bo6GvSQeR+lV7DGrSUoaN1Qf0n6VILQ/pNYgqygrAKxtL+v960eyKtsoqO4KJijcsCqpww50UJ0jT5CeXPeq9wVjA08Pt75da3S0o2FWyK1YVjEY8h9K3VvKpAoipMgoGPUPvUyNG9RBB0rMtYxYGIHrW374P6TVYCvaJiQ4vov1rBiCeQ+X51qBW4oGI2SenyFerh+lScxUprBIjaNa5KtL+FeTWMVTaofxcsiArE5hodjGse9GytCO0o/g+4rIwGxXae4TDWLenIr+VeUIzTvWUwbXwf/Z"/>
          <p:cNvSpPr>
            <a:spLocks noChangeAspect="1" noChangeArrowheads="1"/>
          </p:cNvSpPr>
          <p:nvPr/>
        </p:nvSpPr>
        <p:spPr bwMode="auto">
          <a:xfrm>
            <a:off x="141432" y="388216"/>
            <a:ext cx="277091" cy="2770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3127" tIns="41564" rIns="83127" bIns="41564" numCol="1" anchor="t" anchorCtr="0" compatLnSpc="1">
            <a:prstTxWarp prst="textNoShape">
              <a:avLst/>
            </a:prstTxWarp>
          </a:bodyPr>
          <a:lstStyle/>
          <a:p>
            <a:endParaRPr lang="en-US" sz="1636"/>
          </a:p>
        </p:txBody>
      </p:sp>
      <p:sp>
        <p:nvSpPr>
          <p:cNvPr id="2" name="Title 1"/>
          <p:cNvSpPr>
            <a:spLocks noGrp="1"/>
          </p:cNvSpPr>
          <p:nvPr>
            <p:ph type="title"/>
          </p:nvPr>
        </p:nvSpPr>
        <p:spPr>
          <a:xfrm>
            <a:off x="457200" y="584676"/>
            <a:ext cx="8229600" cy="357909"/>
          </a:xfrm>
        </p:spPr>
        <p:txBody>
          <a:bodyPr>
            <a:noAutofit/>
          </a:bodyPr>
          <a:lstStyle/>
          <a:p>
            <a:r>
              <a:rPr lang="en-US"/>
              <a:t>谁是媒体？</a:t>
            </a:r>
          </a:p>
        </p:txBody>
      </p:sp>
      <p:pic>
        <p:nvPicPr>
          <p:cNvPr id="5" name="Picture 4"/>
          <p:cNvPicPr>
            <a:picLocks noChangeAspect="1"/>
          </p:cNvPicPr>
          <p:nvPr/>
        </p:nvPicPr>
        <p:blipFill>
          <a:blip r:embed="rId5"/>
          <a:stretch>
            <a:fillRect/>
          </a:stretch>
        </p:blipFill>
        <p:spPr>
          <a:xfrm>
            <a:off x="279977" y="1823035"/>
            <a:ext cx="2498963" cy="921027"/>
          </a:xfrm>
          <a:prstGeom prst="rect">
            <a:avLst/>
          </a:prstGeom>
        </p:spPr>
      </p:pic>
      <p:pic>
        <p:nvPicPr>
          <p:cNvPr id="6" name="Picture 5"/>
          <p:cNvPicPr>
            <a:picLocks noChangeAspect="1"/>
          </p:cNvPicPr>
          <p:nvPr/>
        </p:nvPicPr>
        <p:blipFill>
          <a:blip r:embed="rId6"/>
          <a:stretch>
            <a:fillRect/>
          </a:stretch>
        </p:blipFill>
        <p:spPr>
          <a:xfrm>
            <a:off x="2917272" y="1889164"/>
            <a:ext cx="2056151" cy="1108709"/>
          </a:xfrm>
          <a:prstGeom prst="rect">
            <a:avLst/>
          </a:prstGeom>
        </p:spPr>
      </p:pic>
      <p:pic>
        <p:nvPicPr>
          <p:cNvPr id="9" name="Picture 8"/>
          <p:cNvPicPr>
            <a:picLocks noChangeAspect="1"/>
          </p:cNvPicPr>
          <p:nvPr/>
        </p:nvPicPr>
        <p:blipFill>
          <a:blip r:embed="rId7"/>
          <a:stretch>
            <a:fillRect/>
          </a:stretch>
        </p:blipFill>
        <p:spPr>
          <a:xfrm>
            <a:off x="6715945" y="1823035"/>
            <a:ext cx="2073568" cy="1228518"/>
          </a:xfrm>
          <a:prstGeom prst="rect">
            <a:avLst/>
          </a:prstGeom>
        </p:spPr>
      </p:pic>
      <p:pic>
        <p:nvPicPr>
          <p:cNvPr id="10" name="Picture 9"/>
          <p:cNvPicPr>
            <a:picLocks noChangeAspect="1"/>
          </p:cNvPicPr>
          <p:nvPr/>
        </p:nvPicPr>
        <p:blipFill>
          <a:blip r:embed="rId8"/>
          <a:stretch>
            <a:fillRect/>
          </a:stretch>
        </p:blipFill>
        <p:spPr>
          <a:xfrm>
            <a:off x="34474" y="2997873"/>
            <a:ext cx="2508176" cy="1318815"/>
          </a:xfrm>
          <a:prstGeom prst="rect">
            <a:avLst/>
          </a:prstGeom>
        </p:spPr>
      </p:pic>
      <p:pic>
        <p:nvPicPr>
          <p:cNvPr id="12" name="Picture 11"/>
          <p:cNvPicPr>
            <a:picLocks noChangeAspect="1"/>
          </p:cNvPicPr>
          <p:nvPr/>
        </p:nvPicPr>
        <p:blipFill>
          <a:blip r:embed="rId9"/>
          <a:stretch>
            <a:fillRect/>
          </a:stretch>
        </p:blipFill>
        <p:spPr>
          <a:xfrm>
            <a:off x="2460861" y="3130039"/>
            <a:ext cx="1382484" cy="1382484"/>
          </a:xfrm>
          <a:prstGeom prst="rect">
            <a:avLst/>
          </a:prstGeom>
        </p:spPr>
      </p:pic>
      <p:pic>
        <p:nvPicPr>
          <p:cNvPr id="14" name="Picture 13"/>
          <p:cNvPicPr>
            <a:picLocks noChangeAspect="1"/>
          </p:cNvPicPr>
          <p:nvPr/>
        </p:nvPicPr>
        <p:blipFill>
          <a:blip r:embed="rId10"/>
          <a:stretch>
            <a:fillRect/>
          </a:stretch>
        </p:blipFill>
        <p:spPr>
          <a:xfrm>
            <a:off x="1086826" y="4788867"/>
            <a:ext cx="3248025" cy="1409700"/>
          </a:xfrm>
          <a:prstGeom prst="rect">
            <a:avLst/>
          </a:prstGeom>
        </p:spPr>
      </p:pic>
      <p:pic>
        <p:nvPicPr>
          <p:cNvPr id="15" name="Picture 14"/>
          <p:cNvPicPr>
            <a:picLocks noChangeAspect="1"/>
          </p:cNvPicPr>
          <p:nvPr/>
        </p:nvPicPr>
        <p:blipFill>
          <a:blip r:embed="rId11"/>
          <a:stretch>
            <a:fillRect/>
          </a:stretch>
        </p:blipFill>
        <p:spPr>
          <a:xfrm>
            <a:off x="4591499" y="4190470"/>
            <a:ext cx="2143125" cy="2143125"/>
          </a:xfrm>
          <a:prstGeom prst="rect">
            <a:avLst/>
          </a:prstGeom>
        </p:spPr>
      </p:pic>
      <p:pic>
        <p:nvPicPr>
          <p:cNvPr id="16" name="Picture 15"/>
          <p:cNvPicPr>
            <a:picLocks noChangeAspect="1"/>
          </p:cNvPicPr>
          <p:nvPr/>
        </p:nvPicPr>
        <p:blipFill>
          <a:blip r:embed="rId12"/>
          <a:stretch>
            <a:fillRect/>
          </a:stretch>
        </p:blipFill>
        <p:spPr>
          <a:xfrm>
            <a:off x="7065529" y="3051553"/>
            <a:ext cx="1679107" cy="1679107"/>
          </a:xfrm>
          <a:prstGeom prst="rect">
            <a:avLst/>
          </a:prstGeom>
        </p:spPr>
      </p:pic>
      <p:pic>
        <p:nvPicPr>
          <p:cNvPr id="18" name="Picture 17"/>
          <p:cNvPicPr>
            <a:picLocks noChangeAspect="1"/>
          </p:cNvPicPr>
          <p:nvPr/>
        </p:nvPicPr>
        <p:blipFill>
          <a:blip r:embed="rId13"/>
          <a:stretch>
            <a:fillRect/>
          </a:stretch>
        </p:blipFill>
        <p:spPr>
          <a:xfrm>
            <a:off x="7189829" y="4709160"/>
            <a:ext cx="1512386" cy="1512386"/>
          </a:xfrm>
          <a:prstGeom prst="rect">
            <a:avLst/>
          </a:prstGeom>
        </p:spPr>
      </p:pic>
    </p:spTree>
    <p:extLst>
      <p:ext uri="{BB962C8B-B14F-4D97-AF65-F5344CB8AC3E}">
        <p14:creationId xmlns:p14="http://schemas.microsoft.com/office/powerpoint/2010/main" val="15611255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8" descr="data:image/jpeg;base64,/9j/4AAQSkZJRgABAQAAAQABAAD/2wCEAAkGBxQTEhUUExQWFhQWGB8YGRcYGB0YGRwaHxccFxcXGhwcICggHBwlHBwaITEiJSorLi4uHB8zODMsNygtLisBCgoKDg0OGxAQGywmICQ0LCwsLCwvLCwsLDQsLCw0LCwsLCwsLCwsLCwsLCwsLCwsLCwsLCwsLCwsLCwsLCwsLP/AABEIAKsBJgMBIgACEQEDEQH/xAAcAAACAgMBAQAAAAAAAAAAAAAFBgMEAAIHAQj/xAA/EAACAQIEAwYEAwYEBwEBAAABAhEAAwQSITEFQVEGEyJhcYEykaGxwdHwBxQjQlJyM2Lh8RUkQ4KSorIlF//EABoBAAMBAQEBAAAAAAAAAAAAAAECAwAEBQb/xAArEQACAgICAAYBBAIDAAAAAAAAAQIRAyESMQQTIkFRYYEFcdHwMrEUkcH/2gAMAwEAAhEDEQA/AA+O7K3FSDcsDnBuCftSocL3N45srCORkTTLwntPh4yXMLnyzEbzPLyq2eB/v7uLFlrYsjNdYMCsRIVerHp5UhlYqulnI2viIA25gzNVuA2c19Z2AJpgwfYTEO8rkNoHUlxmy+nWiPB+yLHD4m4Wi7aOVEABzDqefy6Vu+jATiFlFLAGDQgDXWn3h/ZEG2r3mCPEkXBy5aVFcwZRmsthkBP+HcK6HqfMUvEWxW4Xh+8uqvr5cpoh2hwgFkkbqQZqTG8e/hvZTKAp8JCZZYc+omltbl64CGY5fPQUYxaC0ZwWznvieWvvVfHWS1wKoljIA96P9neA3HOZVcCdW0VfmdTTdwXheGsP3hRLrhsua4ZCwC1xhsBppPU0W6Ccyt4C4rFWUgxJBo32XsHv1JBEMKbrvFP4mY28GBmlRuwEyII06b1fPae/ySyJ2hARWVtbA2C8BAxt+Acr+Wmg60E42uViBMTz3ppftFiBMi2Z38Aobj+Kd6IuWLR8wmU/MUrjYZUunf8AfsU7L+NY5MPvVrjok2j1Zvuaqpby3QP8w+9EeMWyTajk7z6SaHQ8OwJgk8Vo/wCenK8dR7/alqzh4KGdA00w3LgbVToZ+1LJ2wyVAd38JH+afpQrD7t6UTuDf1/CoeE8OuX7nd2ULueQgadSToB5mqRJsq4Ubf3H7VSC6tTpjewmMw6d46oyDVu7fMVEbsIBjzEgUpW0lmrWPFFTBJLe1OvBsH3mCCuHFvvtWRQzRGwBIE+pFKnDE/iH0p44ba//ADzkd1i9oyMyN8GolSDE8qTJKotjcbaRS4twlbduENwqHIBdQraDmFJHoQdqe+z4z8Inrbb8aS+LWrv7t4TduM1w7s9w6KOpOxJ+dNXBuKpZ4QucNJlCsEGSTNDHLlFMSem0c97V4FlfNHhIAnlNU8Hgu9sgAxkcmmLtXxI3rCfCE3VeZG00C4J8LaxrVVRpRlGrVe50TslxVrNlbSWhlB1dmgSTrRJ8FZwZuXF0N4+IuxjWTp7mknH8RwzFZuXEVYhAoyg8/X1o12s7Q4O9ZVO+JMg+Ea6Dz0pqVEtgXC4BcM1xu+tt3q5AAeZpS4hwC9aMupy8mGo+YogmKsC5OdyPONPSiN/jdlVi09wkkSHy5Y56dYrUFNplbg3ZZ7iLcBInarfDsdew97MuUukp4h+VWsDx8rK2/wDD5AjYe1V8PbYs5YGWbNqIkHmJpKrsZysOL26xY/ltfI/nXTeHXS9pGO7KCfcVxO6m5rtXBx/Atf2L9qwBd7c3sptjyP4VlVf2jL4rXofwrKNiNHPv2d95avu2TKe7JkwdOldK7JYgBrhtoFS8wuGORCIG09aRcHhWtW2DWr6Yj+UwSmWD4YEiIGp31pi7AF3fM6sjISMpmCDuRIE7e1aErZWUWuxcscZVWupK/wCIZLKd8xgSNfkKK8K4yBiEf/peINowHiHxy3IdTW97ANaxbXLFlGdXuMczZQxKkKZggHl01pZ4px3FXMUzrZJaO7KFhkVhbDuqON41ICnUQdSaCbcv2DVRv5C/abHPDM2Yz4VkztpuKVr3Fbga3nuMQigDU9NRPIVduYnFsrWrti2qXCVZhOYGQ3eTMEiDsNZO29Q43hFpoMssf0j86LdCpA2/aHhMEM76L5TqfnT92Gwbi5d8CkKo3AIk9J9KQcQGdtJJQZVnfTb3q1w3i2Kw8s/eIh0JiRPKeetNJPQLTG/jK3ExQe7dCW9xaQjUbTl8zz8jQm+/eWygJA7yFI18DNnJY/1ZliOgFCOJ4y/irkybjFQAByUDQAchGvmSTua97OC4t5MyPlbUQpaCpBBIGqiYmeTTtSyjSu9jR+B9sYDh6rka3aOUDNnhmnz6VSwPAbtzvLeHC5LbiNTs8kAbyB1NQG8hdwmHtgMPFmkltc2kmCSQNKb+zOLKozhBbzQAB/kGwHqxrmjJxezpnBSVIV+Jdk8XbE+FhzgnTWNdKF4zg2KtzKyAASQdNTAHmZ0gdafhxm691VZbgVmjVNDBEzGwMiJGtWO0T3EtTatd44aVUkKCQCRJ5eXn0q0ZtpshLGlJJHKv+E3c6swykEaMD1gfcb1SxrExmaAJH11py4px/HuipdwieKe8UMZQZvAcxJDSuvhze1LnEeE3T/CChyp1ZZI1Eg/roaClb2acKWgVbu6EJOUH4o1Iorw0+ADzP2pwwtrC27KIy2g2UAlnAJ8Ou++mvpQbiHD87TYSFjULJ1k0vPk6GeFxjYuOJnpP4Uxfs6lO8dROYgQNWhZMAe/0qn/wG8d1I9q34UWsh0RgyA53Kwcp0Xcc/KjLrRsdKWx2/wCMXHWDhr8M2STE7bkFtvOuVWcGq3rqsfCrFfDz1iJI0HUn60y2+KtOfvARBGUE5uZP88cjJyjSl/FXbTus/DnZrqiQxJJnURpP41oxk+ik2g/Z4HbfDvfRba5YyhZDMp3OpkgaxO8GK8wWIW3w29bzgXAxcDylRppHOPemHh+EfE2JtYu1qoV7a2igA2CmDMbx161Qw/B7OGuSbuZhowZgsMGDBgAVYfDprOtL1qQHG9ov8JuC3bw3euVYoXYFGBliG2qp2zxouiLALDXQSNY+KOutVO03G1VLT2yG+KWB3nKI9o501dmbyrh7bm2zPdCyQpcywmCdlA84FMmklRJQcpNHJsZZyBUK3AQupfY84UdBVLDO+qoYJ+tN/wC0a+GuWmVWUEOIZSmqkDY+u40NLnZe4q4q2XKhZOrbDTQmqRfubJKTfqdg6/cugtbdPFvtqPOsxaaCn7DvgziLnf27t0uwWywS4VIgSZEDeTJO1Rca7KXbj5rGHe3by7EqdfQMxGnStzt0by5ceSEj/hbEaMvzqG9gXSASDOggzRK5hCCROxg1KuGQWzOZrp+EDYDcnz0o2IXOx/C7gvS6gosGDqDr/p9acOM8SF5QyiQp3AbL0gMRGvSaDdlMDbW21xrue602u4GhRXGU3CSfF4ZIjTluRQjHYbFSUS3kVDCghbhMmCWdhoT/AJMo+9I0uXqZVOXGkuyZeIpc8Cg5vt6+ldRw/aBIt2rYu/4alWNtgrAjQzy96i4H2Gw4wlvEMwt3nthrjmO7lhLGDyJ86EHid22Ctx5JJMBwx+n8vTalyWHEkrsj7RXmZgWBgEjnz1ryq3EsRcZFyIW1MkCT5b6c6ytFugTjC9ljh/EbsZrQ7xXchnuvlKLvpA8QG3t70PvcS4gcl7DqArjSCGPuG2B/UVTwOEjD943itkmNc3KGOvsPY9KIYK41tVVboS0i5YyyxbLA11B8UfOJ6RTp/Z0Ncl9F7DcSxDqbGItoLzKGV0ICgTrn10Ij+XeeVRY3srnBFy6pgyAg7sjqMymR8iJiQaqqx7xHuMGdQVJHhBBgjTckQfSrNy9aDgd1OubMXuFs5EQWiIiNM21NztgWKlQKw/D8PhriXHty1u2QoZyc2hBZtSJ8YM9F0rd+1OCQqLtmdYcqvhXXfeduWpoNhrlh8a6PlCGcgRSCXlWOfLG7AifLzmiGI7P4c/CGyuw1mVXXZSToNY1qvmKKp9kXicm2uixxHsuf3nvbAmyWU5Z5bsR5UR7e8CtHDAKchLjWfI8vltTOogAAaAQPbSue8bxD43iNvC22gFu6B3AiTcePKD65RV4rk9nOtBHs/avOqC1b7y4REIqgiPDygIggb6Tzp84HwFLVu+mMFtTcCGVeCAMwCgwDmXTUTMxtud4Hw/DYK2LFkROrHdmaNWc8z9BsKt4uylyJg9P96CxJOyjytqjivERdtX2S0xNrNC3e7Kg+RzDfzGhiRRzszZe4bti4rW7uXPhrzA93cSVW7bZhpIuAkcxmPLd5xfAkdWUiMw0PnyPz51Pg8Oti2qnXu1CjkTAAJ15net5Kt/AfN0vk5T2ktPhCRe70EwAGYBTIJLIV311JGvWh3ZMXL10+MrkQsMzklyNIQTqdZ15A11X9onDreJwVyYZrYNy2wgwyqToehEg+vlXA7mMKbHWjHCuLQJZG5KQ5LeHfTcVbSoRnuMNDt8Wgmek61c7OdoLCM4HgUxHghYE+I7lZmYO1Il/FLCMzFyROUsWKmYgztW1vEsw2gdJ0+VaHh4+7NPK3ofOJYoguoW2SJEvvkfYDQ6Efo8o7/aM4XCBkyhrrwmkhVA3ieg0/uFJr8SZsguot0IIWdGAGyyJkeoqHtRxg4o2gAiLaTIqqwMSZMkkE8hsBpp1M4YHGW1oeeXlGiXiPHrt6c9y6wO++U/8AavhHpFScO7QGzZa0qkyxYaEbhQVYEajwCCCCNd5oJhbf9Izcs0QJ6AmZ+VW1wzSDczBPJSAfKdN/Uc66ZJOOyMb5aN7nFxlZbVuC65WZtYB+IAemm9VAxJJO5B+817irltXhDC7xIkCJj/ao7jihCKitBm3dMsYLirI3hJA2I11B3EaaU42+M28RlW2qpIh1iX0mGViDHh6nQ9a5vcVhLQcgIBPIEiQJ21g0d7LAqz3JGi5Y567keg+9TzKMo7Hxyaeh0wvCcPiLX8YlFUtJzAGD4hmaB0303pgxV0Ya2LZZsothAzCSAFgTAPKNYpLvYodwR1YfiarPxS93YtZsyDRVYTHQAiGjymOlRjhcoJofmozLHa/Fq9q3rJmF01ygbjQQJ+1UOwTouKzOQAqz4hoevpWv74zGWIMCAI8IHQCsxuOkSIUjQqBE+Yq8cDSpkZzt2N/HeMJcUGw+QFjbYjQzkzZhsYgmD1Q0Jv8Aa3FuQi/xLRQW4uPdzOoGUsxtsImd4J6kmh3BcSc4gmBLlR/NCxlM+WvtRdbSu4e3l00MsRHOCAR+PpUJPy24r97OqL8yEb9tFniGMW3ft3XtMLVq3mZVAuQ0RroMx1EMQOpiouL9rbNywIs3gLuZUPdjUiNtdSCRtzr08UPfOQBlVF/uO5Lf2glRHn51TxePAlkdGJGyqA3XxEa/oVJ3y2vgNKm0/kj7K4NC9xmvReQeFNgwIKtqd8vQevKjfAuFXsfeyoSotnxuQMqDlEiSx18IPn50ghC2VQCWJAAA1mYAA6zXfOy2B/ccJasPPeN4rhzSe8bVpY7hdFnoorqyYeU+TZzRy8Y0jF/Z9hSR+83L+JVQAlq9eJtJA3W2sD5zsIoT2h7FJnV8KLaAAAoCBsI03n3+dPOFvqwlZbzDKR9Gitrt4Ddo9VP4U3BPQqk1sX+zHZ7Ip70Ag7Df3msopjMcVKhPFIJnKQNP+01lZY0tGlJt2zguG4retWzalO7OuR1zEE6kgAgj0J9qscSuKhWDKEDLlJA26Bh8iTFLwJNeXsJdyhocJyOoX8qhkXJ30fVZP0nHDGljbv79/wCBjW+EyO58JJQodWKkfED1BifvUQu/xSneiN9cswTMSRmg+tL4LcyT6mant4kMuRo/ytzWdwDyU7EUqhdWSy/pTWK4P1fHz+39/wCjbiCobrnDmIaVbaWEEkHpmzEeUVDcxgZXW5bYXn8AVRKmdCwjUHyjnv0iJjStRj4ZYMMpkHmCDXVLDGl9HzXOSsZOHdsb9pTbujMcsKzAqwMeEk/zCY8/Ojn7HOFlrt/FsNbY7m3J/nYZ7h9QuXX/ADmkDi/FDehrhGgyiBHPn7mum8B7VWMPhsPh7bvfe2ozsiM4k6sMwGWB8I1mAJrJqLddCpNrfY3i6QxLHQg+3Kan4fx1AoDzmmPCJBgxPlXP+2faju71vDqVY3nCsTqotsSpggxJJ9tdNqY+GYYlc22mmkADr+AprDQ6PiwVnl+orb96BGsidhzigWARAYkTzk+Lrr+VXe6LGeu3kPzpk0wNNEHaq0XsXbQaGuWbiqQJOtsgGBuROwr5zxfDbwLpchWtzOh1VbgtsQRp8RG8b12bjvHHF65bt6Gyo1PxAsocZeXwlTqDqaAYtQlxmuEFrtsL3bL8NvMx3Px5iST5j5c2XMlLXsdGLBKapI5S7rIA1OgAGvpRnhzm4yopBZtFGupjQaDc7aUWxWAs2+7NlEt3rcv3jXAmslvhmT0GnKlfCvluI0A5WBAM+2xB31q0Jtq6IuG69x74XwAo7NeyMgUjTMDqIkBlXrIPUUpcS4SULnPcuIpiTtrtJGgp/wCz/E2xGHuu3hCkCJkfCG0G43H61KH2gx+aLajU3CSY16ZZ6Ty6jzqSm5ZCrg1DZSwGNZHRhqiurZTrorAkAnXkafLPaCyyBs7o/hzF7pQNBzZVzXQukDUkjmV5FCuWwIAMgfXr7zV7A2mcytvOV1IVQTrMSB4iPMe9VkmJBRf+TofLWPtZTnd9S3/Xt5mVmZkI8f8AKuh6ke9crE+QnYb/AF/GjDi5ZCwGRWHhzBgGWQxK5htOvh01oYTPT2FaIJxS6dhXs/jGXNblgHkkKTyGsj0504dkODWb7taKbWy1vL4IYMum0EGTOnL3pO7MZ/3q2tu2LlxpVUJiSVPORHzro3BSbeLs3LdgkqWW4bIbuQWBH+I4ytHRdNQc0CuqM4rFKMkiLi3JNCPjBJc6C7b3VCDbOsNlgwI8pkDrrRvg/Z03raXlupBGaMpaI0ObXcNIPSNdKFcfwZw+Kv22GXNdzJ52yWdSPmg9Qw5GpsH2gfD2xbtDwqC0NO7MSAAp2BzEf3GSK5FOlRaEHKWuwti+yrnM/fKTMH+FeBJyhuSHUjWdNqSmUMQxMJuOreQ6Dz/QN4ntRfyuoKjPmlg1wsJMyCbpE7xIOgXelN7pmOQ0p4y0DLCSl6uwg+KIIZDlKmVPSpE4qM2Z7evPL18p2+tUUNb7UsoKXYsZuPQTbjDs5ubTAgcgFCgeegE9aiOJeDlIysddIb0np6U4/s47LYXHWL4ulu/DQuV4KIVEXMuzDNmBmRoNqRMI4W6FaCpbK0MFBEwSGOg6ydOtHjH46Nyl8jZ2LBuYpWyKWsjvQYg5lIy843IPtThxntD+8ZlnunCmVfw8tg3ny/0NJPC7v7tjJtkvazC2SJb4iAFnKJbNqABttNOHa/Dd5g7tyyzKwTOCjFW8OpHh1giRHnXPkyNZPpl8cE4fY84XEXECIBpAAnfbr1oh37ESK0LplQGJZA2UxMQJMdNRWv7xAP16+X+/4iulMgyLFXS0BkDx1AMexrKS8fxm6l5wrP1ORQBO2vgYz6mvai81OqLLDauzkgeBrvRXE9oGfCph8iALEuFGYgfDrEg7yQdQTO9b9r+MLcYAKuYmWOUZiIGUlviPTf5xJBhhUk7R9bjlj8VFTlFWibDoXYKkliYA86tY7s7irVsXrloraJENmVt9pCklemoGsChLtlIYcjMU78P4taxNn93J7u2ygFoDFSCPD8M8t80fSlk2iPifEywyiklXuKnG7qItrLEtbDN4sxmSpkQMuqnTX1oNkYOyOpRwfhO40kfSKYO1fAhYCkOlwFoVgfEREwyxGmusnes7G8E/fsQ73s2VPE5Gksdln219qusq4qT6PnPEY150lB3btfk97Ndlxii5v3GS0pCgJBZm+IiToABHLWZ2BojxvErZvsEY5QxCmDrGhGnMHQ+dXGu2cPxDD2LY/hE+MamHYFLZBnQyRryqP9qLxftDYC1p/wCbaVNRWR2+iblwVLsl4bxt7ggIHA+/vRS/xzEAAC2QBtAn3JBOv2EUodieIKt022YC20nx6Q8ADxMRAIHnqB1rqWDeBHhgEZYEHXnr9/KivDxN5zKfZ7EX7l1S6XFAgnMHy+Y8Tbmdsvny0c8Vju6Qseo0HOTVDh4XQ/T7k1rxzF2FQNcuqlpZIad228MatHl1q+PGsapE5zc2KXFuNOUuk5Q0kAyGYESUWCQSugn4pE7zFInEcc9189xpMQNgAOQHlXQeIstlziWssUCQoDqARoZZQwbNBbrAXUDlzvHYkPcZ8oUMZjWB6CdK43FWfTfpCcVKSjvW76+gXjWJ0PLb06VWZudGsNwZ74e4pC2rSFmY9QC0AecD70GvINeXl+P6/CujC9NHmfq/F57XfudQ7F8PZuGfww03GcnUEkg5PDMAaKIB/wBaTezWFtfv3dYoMFXOMrzbedlJiCGgz7ijvCO1gXBpZzi2ltMjR8ZMauJ55jmA560pcd4n37W2Ot22gR7oJi6F+B8pAKtlkHrA2pIptyOKUtLZP2pw1u1irtuyf4akZfFm0KhtzqdSd6GBuexHTQjzBq+OEvcTvMjNA1aNY5eZEetBr9llMHbrXQrS2QdWXr+Kd4zuzBRAkkwOkHl6a+tQRVZSYkajyqSw2bSYPQ6UbAMfZjha3BiL7OV/dbecBdMzEPl8XKCvLefnf7O9qEs5kuCAzSrZM5GgXL8SkLAmddZ0oRgcabeFu2RAa5dUsB8RRVOgO3xHY+fWh1u3LrBnWNoI9RVFi5Y5N/gDycZJL8jn2946VuWrZWQFLgnZgWKxueaHSeYpY4jilVw5RWBX4GY6TsfCQRvpPnptTjxzggxdjDvnyP3bKjH4S/hYW2MeEaXNeUDeueHAuGKupDAwViCp5zXPBJelFG2/Uy/cZXs96lnuwjFGYOz5i3iAhvhCrA882tBC5n3/AEPqKeeyOGV7TWW/qzR10AP2j2oZ2xwotNZsrMIHb1zvI9SAoHoBSLJ63BjPH6VICW8UK3DzUOQVIGqxEu4LjN2z4UuMqndZlddD4TI+lUmvBrh258gBO8ADQDlA0rdbJchVBZjsBufKnvgvZq3h8I1zE2QtxiT/ABB41A9dV60mTIoIeEOQlcMxAFxrlyWK+JQZgtmG8cokxzp87Odsc10o4nMCwJMAtGq7HVvIHXYcq5vZECZM04fsvTveJ2A2oUO2nUWmAn3NCWJS7GjkcTo/CuNN3rPkzQoR3OjhZOUBZgQdZGWSACAaPviM8aiTseRB5e/61Gvq8BtqxZRkY9FBBHQjcjyqu/D1EiQFPKWEHqMwGh5ifMedIQ4qhJz5OwLxTgdu62YjX6+/51lFWw7DUg3ByZGGb0PI+u/Wa9o8UDkz527uNq3FyKnuW42qm5rmPq5x8ro3diRUuG4m6aQpgRtG3Ixvvz1qJajvYY5pWPSmgk9M8/8AUL8tS+/5GLgOFGPuBLl4WkWfAJa4dBLCRlVB/UT5QZpg43xC3w60tnDTlcEksZYsIGZto31GmwEUjcO4hctZggK5iC2xBymV13gHWNpg1DxTG3b90s59NOUDalljd/R5Smq+ze3iHL95mObNmzHfMDINPH7TiH/dro0Do3y8LAf+xpM4Pwzv71uzzdgJ6DdiPQSa6L+07DAYW2VWAlwCBsFKMI+gpvcmc6R8oWND8Uj6fSrGB41irIi1fcL/AEmGHsGBj2iqWIAA8+vQVFPJTpRMMp7YYvIqZv7jEEnUbgxERsAdKF3MXcvNmvObjjQMxJIGngEmAvkNN6qAkjfw/epbTjkC30Hz/KjYAxxftBcuW8raswChucCJnr6THOJoBk8yakxLNILCOn6NeZxtUWqPofAxj5Sb7Y0vihZ4etpGE3nAuZdQVOsydZgQeWvlQNsGCNz9PpRDEYJLvDkCgC6lz4vLUgE+9QWpjUQeY6GJIpsbpaPG8SmsjUgBetFTHy/KtsPbJPpRDiNkZcxkx+Jj9e9VrQg/raqcmQo6H2YxqNbRADmFsL5MBzHRt9Kg43wi3dBJENyYaH/XpB2+tAuzzshBGsSAPKNvnr8qaUv5p5E75my/hDeoArJgYif8CfNow3jMATI13j0A96kXgrGCxVlP8w/WlFOI3DbuHLmGbroDESy/MfOo7F3WTp5j8YrcmY24lYsjDWkRSHDtLEhiQVE+IdCFgR99Qtm5kZWYZgpBJ/qAOoPnv+dEOOsylSCCI/8AYjMR5SsbAbEQOYtbxPkeoHy516mGD8pHJkl6w/w/tXbuYc4S6pAdpRp8KNykjXKZIPSTUV3BW7M96LbT1vlGHlAV5+VHeIqoEnWdh1J6TsPYxQdOAtdJuhT4WWQqzozFSxmSY3JPQ+3kSp7/APWv9Har6JsDdt5w9llUINRL3C07EnIsewov2i4T+/2FuWQDetiQJAzKfiWdpkSPTzqxxLs4bVuVgjnGhFBsDxwYS66FsuYI4YyRrbBjfSdDM1Jq/VHtfkrF16ZdMSbiFSQwIIMEEQQRuCORqMtRztbxW3ibwuoIYqFcAQpj4WXnMHKdB8IjfQIBXVFtog1TC/ZtkLMtwwoKsQJzOBIylp8KA7wJObcaQc7b9ou+myDIkEsDtzyEa6bbHkN6TFtmdN61+JtZ3jQml8u5cmNz9NI8xaRGmsamrHZzi13D31vWnKusgGA2hUg6MCNvKsxgJCjU8gNT7D/Sp+F8HdiIEEKzNOkRsPUiBRlJLsEU30Ny/tM4go/xLR8zat/gBW3/APW+IDfuGHnbYf8AzcFJAPTT0/Kobmx+vKtbAdCH7XMVucPhmPUd6p9/4hrK5sjVlHkzUGrlxI3/AF771VYA1pcaTA1qlilgggeoqfE9iX6tKf8AlBfjX8l+2mnp9qsrhS/w/ahWHIO3ypg4PYDFc3w69I5TodOf051kqObxPjFlxqCjX5LvCOBKSGcZlHKYHntVXtKyfvBCqFCqEhdtJI+hHvNNmEw6DwqNOZgCeg06UpdrsN3eIOkF0Dx5FnRfmqKY86azzwl+zTDZ8dmjS3bZp8zCD/6Pyp77c4MXMIysSJYQR/UJifLelj9kNmBiLhMTkQe2Zm+609ccUXMPdRtQV08mkZW6gAxSSGXZwfGJ4yOmlV2PIe5q5xK1lY/ryP1qk2gpkY3sksY2UdavLPp7GPnAqVMGEFs83th/mTH0ArLqc4M/r3PzrWZlfiGJ1AJJIH69K8wVi7c/wbNx+rKjPHyBA96LY7s4MyAM5ZiA2gA5A5RvprqT7V2Ls/wy1h7KpbUAAep9ak5xTOzH4jNGHGLr/YhcM4WwwWRoDgs7jMCVObwqYmGywcp1g8q07N4XD3LrLeTNpoczDb0Ipk7VPmN0LMhQfD6x+NAsLw18M7NcgMqgjXmRJHtt69aST02iKe6ZZ7W8BsHCuLNtUfwlTJ5OCQZPMSKUOD9mb964lqAub+ec0LuTA/05UbucSe6GLen5fajXYLV7rdABrvqZ/CtCUugzjGrBXG+z4wbWrdtmPeKdWj/EU+WwIYCNfeoeHXSXGcQW0DIWXL001G4jUjzon+025PciYIDMDz1K7HltWvYyz34724xjNEDSSIMty10235mq80uyXFtIuYlbKhnxBUJk1kTr0UbyY2GulJFq6CNCdDz3jqfanzt5gVNpFRRo4Mj+1hqa51jbLWlOYET4R0M7x10B+dFTUgODiEhw2/iMNevpbY2wzNMgfCA2WJ1gQIE0Bw7KQSDrHwka606dmuJJawIBgli5K8yCSv2FLQOFtAMy4gxpH8MTpzbp5xNd/hvHJemXtohm8O6TXuO4wuW2guhGffMpkZP5T0OkUZ7JwReafCxCgxpoDP8A9UmcRu3GuiyoyjwqqzooAAAJ6AbnyNPvC7AtWktAzlEE7TzY/Oa8qqk5e2zslK4qKBXHr5BA66AfifeBSD+0O0q4+6qABQLYAGw/gpTxxF/4gPMuIH/dpSt+03AkYlbwPhuKBy3Uefl9qPhvc2d9CcLZifrXi31H8wqRoI6+etQLZluem8ch1+ddnRzFpHBOn5fesYeIyWHsNfc717ZsEHYGOv5j/WmTB8JtsgY+NiobKxKZZJEacxE+hFCclFWwwi5OkBuHXAHDHXL4hzggggjzo3wfDM3e3dQiqNWB8RZgoy+Q1J9K1TggYoLUnM8EzAAABIg67ka6nypv7V8RPcJahdDoY1gA+Gekma5sjUlZaFxfE5TdtlTDb/rf2qNx4T6cqL38KWaATJPL7TRNOx57rN33jyyUKcok+KenlT+ZEXy5CYlZUqWiBLKR6gispxQvwjgdy8Ay5VQn4jz6kAamrnaDs0tnustwuxknSBIiIGvU86Yrl7uQA25E+hJkz6VSx7G4gM7NpO/+35GuXzZN37HSscaEfEYUofECPPlR/s0AUdi7eAKVGoBzNkJnnEcvKj/BrGe7bYfyeIk+Q0+sVS4pfuHEXzdcNmyqInRV8SrExOxnzaIBiq87iScalQT4DY7y9bVrjnWSAxAgCY9NKFftLA/fIHK2g+WYx9aJ9jn/AOYn/KZ9Ij7kUv8Aba8LmMu5Duyp7hFQj0zCtjBk70OX7M8NkwjMf+pdZh6AKn3VqbvCyuDOqkafX6T86H4HDLatJaG1tQg84ET77165A5/r3osmI/a3gBTC96xYXbbnMpG6tkGh3MeE9ILUg3K6r2tu/wDLXMzZzoBIWQCQvIDYVzLC2c91U18TBdNDqY3Og9aaIRj4woAskclyx5CI+5rThttWuCdYBPloKtdsMNkj+nNI9xOX5ihPAbpF0SJkMPcqRrSRvgO6chos3GzZ0XM6KxVepIy6eYnMPMCn7gl5jhLOf/E7pC/92UZvrNJvZeC7/wCUR8z/AKUU4hirikKh0JHrH5VFr0lU/ULvbXEXQwyOySTOVipIBAAkEaaVPjsaXsoeYtqp9v8AerjcP7+41vEZoU5kZYXKoMFCY8QaVMnXw76mt+0t2zbRUMKYkaEiBoASNp5T0qlemiS3IXQpVAdg23tTd2JtZbbOf5zA9Bz+ZPyobxW0LtnDG1sygL5zAn503YS0ttFQbKAB+f40IrYZv0in+0zC/wAO1cBkBih25jMP/k1Y7E2MuDBWPESTz1Jj/wCMtWO3hX9zuSRMqV9Qw/Caj7EXwMNbtjXTPP8AcSSPY6Vp9Bg9FftSGS0mYkgv+Gk/WkztfeJTDt1ziP8AxIP3rpXa+2GwpMaqyn65fsxrmnF8DcxN+zZQaRGbkuY+In0Amhj7DN6Lq4VLWHt+Im8yhiOShhmAHnqNazhfDLOKPcXS6ufEGWNuamZ1jXblvXmJtd5iHW2J8WRfRRlB9IE0T4Ngr1m7mKIfRiW2I08PnTJbsVvVBIHvMTaaRHi8R1eM7lk0HqNdg3Omq+ZUxvSPgeHuuIQm2QEJOcx4tDl5zm110606cMyuWUkhssgCNQcwJE6GI2GutNJNqkInTVgPhdg3L8n4bWvq3Ifc+woj2i4YMRh3t6ZolCeTjVT+B8iay3hTYlZBkkztOvMctIqLG8S7sBmkgmPffeliuCDJ85HI8LYe4YRWY9FBY+8Ud4ZwW4l0C6mU81MbGIB5ciY8zTXgeOW0ZpkA7RVXE3y94tzIERvoQdfYH5mi8rkqoZY1HdnuO7HJdQvh2KsP5G+EnoDuv1FAcEmUGY3iBt4QFn3iZ5zThh8QxuKc0gEHfp5Uqtw9rUWhq2Yqvn4oU/KKnzco0ylJS0HOyuEJGc6KCY13YxOnQfrat+1i6J5Zj9qLYBVtW1tj+Ub9TuT85pW7TcctNc7rUQwRnA0XxQ+m5I/CnadUiUX6rJeynBy7i+2g1yg7k6CR6A/+w8qZ8dwcZLjLqxRgvrlIFGMJcBwi2dSyWVuLtoIlUBkyYieQnc1VwmJzID50mRU1Q8JNpnL8RcVVXMoYnWT8o+lZUOJs3LmLvWbYDd21yJ5L3h0/9qyn4A5FriN8s5nlV24AtpdpYA+m5H0IrbG8Jud4PCYdcwPKOcnYe9V8QsWxHI5fkANOoqTWhk9ljg90rMVW7QYhmZZg5VjQefOp8CcqbanU/hQ69h7j3cwcFC22XTKNDlaZnaQQN9JqiWibkuVsN9nLfdrmPxN9ByH40F4jwFlvhnvouIL953JUkeJ8yeISJYQQCBvrRoZuhqO7aLlCwLd38GYk5NZ8M/Dr0qkXQj27GtsQKrXbimqFm6elS5z0oAB3GUHdXNJ8BPuBI+tc4BIJ8q6ZxfObNzKuZipEe0GPOJrmA3pohGnimPN7D2Cd/FPqsL/rVPhsrcGm0/Y1LixksW7Rturo5liPCcwLQp2MQOuxNeYTW4oHP8qz6Muxh4RxFbdzusjSwnPBI/t0EDadfKjt+/mynoKEW2K6RtV6zJWen+9SmtFIu2RKn8R7g1LkTtyULodxttMTVHtCLRQsyzc8MaA+ANLCTtvy9+VWixqpjLTOI002M6g9RVIvi00Jp3YJstcU4bJecRAy65QcywMoIEGSZ569a6amKEb1zleDvKnvII5iZI3gmRPypiw18qoWdhGlNKSYC12pw7Yi2EVwomSCJDbQD6ETVfs7hTZVUYgkTBAjTNmjUnmTzqQ3p51Wu8Q7t7cjRmiZ203216frWctoaHYZ7W3P+Xjqwn28X4UpcIZpN5Qcqzr1kQBG+gOb2pp7eZVwq9XbII6sjAenOlbspiWt2XtkSWMhTrsFg7jY+fSIpYaV1ZScW4umWuzWCYB3fLmJgAGdJ1meZ0P6NGHuN5H11rS9xLJbi1aNwmJUhLIHoRO3lz9TWoObWCPw+VMv7/f7fZzxcn/kjBd11AHpI/P8K9wpy3S5LqIBVkIJDAgrKsQIOo0adprzJXuX9A0Rjz/id65dbvLORAIVpWW6lgrGPaai41iLd20LJYJcS5MsRBGWDGvJs8+o6QLmGfKZOwlvcAnXqNNfegmJwzZ1G6lpzFRJknNrEnSTpTL7MWuH8ItKAwPecwx0HqB09a8xvguLA5E/hRCRy09PyMfjVpOCi+mbM6nUA5JHoRII15ifSkcbVIKdO2CuDo126ttPiY79OZJjWB5VZ4hwx7V7OwBC6Ag8yNzpppP16VJg7L4O6rJF0ggNErlBPiMRJgawAau9pO0lh7hshbxYrPeqji2H0hIyyynmeUD2EYV2NKd9Aq5dmhXEuF2LjF1tujnUqtwMjNHxeIZkJO8Zh5dbgmsy0whe4JxK6ltM4lx/CMEmVObu9YB23/tHWifB0PiQxmXQgGRPPWgwjuCJAIuhifLLlX/209WHWjXZJUS62aScohSYB1M6A/T19hKPJUNGVMSuzoIxWNfabpWT/e5I+1ZTB22wiYdj3a5Dcc3MukeKSxkE6z+tq8osXsO8ZsG2gLaKqhR/MYACyZG/3pbt8LW9ZtxmBE5tspYnQeWkDpRvj3a7CXbVxUuEvlgDKwk8okdaq8E7RYO1bCutwFjJARnjbUkDrrpXhYv+TjwNqLu+mn1R0Nx5CyG5FD5iYPnVENdBhLRKg7llmNxzorxK9ba8/dBzbLSpKkb684Igkjao1tnoT7a/6/evci7SZztE9m8SBsKlyn/aorSnca1aUsNxHrRMbISN6kmsk1hBrANRmJAG5MCud47Ak4x7UQe8IPQDMSX/ALcnj9K6JbuFGVjrlIMczrsPOkm1hizC0wIZv4JxGYtcPg7srBeMmWVgAEL11zNEwU7WWSLeuhW5r5aMPvQzs5aa5dJEZUXn1O23kCfKBRntsz3bgULK3XZ42JObRfP4thuap9nLNxDcFp0WcsymcAgtAM6Cdd6zVxoDutB1rMydpq9wm8pLWP5ipdp2icpg8tCvLmfKqeVx0/7Rp8pMCojjyhnIzEaCMo/1jypJRtUZuVaLGJw5ViII9RBquwqS1jrtye811keBUjy0Jmtgn6mjVGV1siArcNXrWvWojbPWsElF3yqDHYgZGDBAAJls8iOSZARmP+YAeYrR5qreUmQedEZOnZriuLYi+vdXysAhkQKB4htEyw0kRPM71nCbeRmYjcQABA3mTJOvL5+wVsDdZ5bINd82w/y86P2g3Myep3PnQWtB5OqsId6TyqRHNU0c+VWEc86wpcVzUgqC21TKaxiQ6giNCCD6EQR8qp4VbgMOgAUaENIbSNBuOtWmJ6GqzX3G4isYluLRXs/xe4bQt2u6JRfEoOcljqWnYAmQBOo+gYX+YgneDsfI+VU+D3+4uXG7tlVgMqpD66z8TJlG2xPtzaLoBbvXHDmZmTPqTOx5VpcfN8W3lr9Dp9a0vcdvXnCtYVLaiM5K96TqZaCRGsZRoIBmpAs86UJA+EEEgif/ABnyqNrDJuseoq53RrACNiR+ufWsawe9wwQRIIg+YIgitMPxL91UvJUDfUuxkiAJ3MxEkAe0EkVB3APp4ftp9Kgfh1p5DAkdD+Y/KsYXr3GL2JuO13NlnwgyY9GIGbzMD2rKk4lhVtOBbEKROhkEzWUQjLiOHBhpofp70PNgqYPKi1+6ZidKr5R0pQFNbVWbdnyNTKoqzbrGI7I9fOPx61atAn4ljTeTBrwCpF5edEB4+D5gj0qBkjSrmGYyy8lMCt7yD51jAe+v0oPfsQ+bn1gTHSYo3cO9VLw0NYwH45jmWxlthu+JIzgarbKw6q0yCxgHTaROtCezlpluBwxtgSCsaspGqdCug38juNGK6dKyzqNaazF5bo6GvSQeR+lV7DGrSUoaN1Qf0n6VILQ/pNYgqygrAKxtL+v960eyKtsoqO4KJijcsCqpww50UJ0jT5CeXPeq9wVjA08Pt75da3S0o2FWyK1YVjEY8h9K3VvKpAoipMgoGPUPvUyNG9RBB0rMtYxYGIHrW374P6TVYCvaJiQ4vov1rBiCeQ+X51qBW4oGI2SenyFerh+lScxUprBIjaNa5KtL+FeTWMVTaofxcsiArE5hodjGse9GytCO0o/g+4rIwGxXae4TDWLenIr+VeUIzTvWUwbXwf/Z"/>
          <p:cNvSpPr>
            <a:spLocks noChangeAspect="1" noChangeArrowheads="1"/>
          </p:cNvSpPr>
          <p:nvPr/>
        </p:nvSpPr>
        <p:spPr bwMode="auto">
          <a:xfrm>
            <a:off x="141432" y="388216"/>
            <a:ext cx="277091" cy="2770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3127" tIns="41564" rIns="83127" bIns="41564" numCol="1" anchor="t" anchorCtr="0" compatLnSpc="1">
            <a:prstTxWarp prst="textNoShape">
              <a:avLst/>
            </a:prstTxWarp>
          </a:bodyPr>
          <a:lstStyle/>
          <a:p>
            <a:endParaRPr lang="en-US" sz="1636"/>
          </a:p>
        </p:txBody>
      </p:sp>
      <p:sp>
        <p:nvSpPr>
          <p:cNvPr id="7" name="TextBox 6"/>
          <p:cNvSpPr txBox="1"/>
          <p:nvPr/>
        </p:nvSpPr>
        <p:spPr>
          <a:xfrm>
            <a:off x="418523" y="2008138"/>
            <a:ext cx="7853655" cy="2609689"/>
          </a:xfrm>
          <a:prstGeom prst="rect">
            <a:avLst/>
          </a:prstGeom>
          <a:noFill/>
        </p:spPr>
        <p:txBody>
          <a:bodyPr wrap="square" rtlCol="0">
            <a:spAutoFit/>
          </a:bodyPr>
          <a:lstStyle/>
          <a:p>
            <a:pPr marL="259775" indent="-259775">
              <a:buFontTx/>
              <a:buChar char="-"/>
            </a:pPr>
            <a:r>
              <a:rPr lang="en-US" sz="1636">
                <a:solidFill>
                  <a:schemeClr val="bg1"/>
                </a:solidFill>
                <a:latin typeface="Ubuntu Light"/>
                <a:cs typeface="Ubuntu Light"/>
              </a:rPr>
              <a:t>记者们正在报道一个以上的项目</a:t>
            </a:r>
          </a:p>
          <a:p>
            <a:pPr marL="259775" indent="-259775">
              <a:buFontTx/>
              <a:buChar char="-"/>
            </a:pPr>
            <a:r>
              <a:rPr lang="en-US" sz="1636">
                <a:solidFill>
                  <a:schemeClr val="bg1"/>
                </a:solidFill>
                <a:latin typeface="Ubuntu Light"/>
                <a:cs typeface="Ubuntu Light"/>
              </a:rPr>
              <a:t>不仅要负责发布故事，还要整天发推特，写博客，拍视频</a:t>
            </a:r>
          </a:p>
          <a:p>
            <a:pPr marL="259775" indent="-259775">
              <a:buFontTx/>
              <a:buChar char="-"/>
            </a:pPr>
            <a:r>
              <a:rPr lang="en-US" sz="1636">
                <a:solidFill>
                  <a:schemeClr val="bg1"/>
                </a:solidFill>
                <a:latin typeface="Ubuntu Light"/>
                <a:cs typeface="Ubuntu Light"/>
              </a:rPr>
              <a:t>我们生活在一个24小时的新闻环境中</a:t>
            </a:r>
          </a:p>
          <a:p>
            <a:pPr marL="259775" indent="-259775">
              <a:buFontTx/>
              <a:buChar char="-"/>
            </a:pPr>
            <a:r>
              <a:rPr lang="en-US" sz="1636">
                <a:solidFill>
                  <a:schemeClr val="bg1"/>
                </a:solidFill>
                <a:latin typeface="Ubuntu Light"/>
                <a:cs typeface="Ubuntu Light"/>
              </a:rPr>
              <a:t>竞争激烈的内容 </a:t>
            </a:r>
          </a:p>
          <a:p>
            <a:pPr marL="259775" indent="-259775">
              <a:buFontTx/>
              <a:buChar char="-"/>
            </a:pPr>
            <a:endParaRPr lang="en-US" sz="1636">
              <a:solidFill>
                <a:schemeClr val="bg1"/>
              </a:solidFill>
              <a:latin typeface="Ubuntu Light"/>
              <a:cs typeface="Ubuntu Light"/>
            </a:endParaRPr>
          </a:p>
          <a:p>
            <a:pPr marL="259775" indent="-259775">
              <a:buFontTx/>
              <a:buChar char="-"/>
            </a:pPr>
            <a:endParaRPr lang="en-US" sz="1636">
              <a:solidFill>
                <a:schemeClr val="bg1"/>
              </a:solidFill>
              <a:latin typeface="Ubuntu Light"/>
              <a:cs typeface="Ubuntu Light"/>
            </a:endParaRPr>
          </a:p>
          <a:p>
            <a:endParaRPr lang="en-US" sz="1636">
              <a:solidFill>
                <a:schemeClr val="bg1"/>
              </a:solidFill>
              <a:latin typeface="Ubuntu Light"/>
              <a:cs typeface="Ubuntu Light"/>
            </a:endParaRPr>
          </a:p>
          <a:p>
            <a:pPr marL="259775" indent="-259775">
              <a:buFontTx/>
              <a:buChar char="-"/>
            </a:pPr>
            <a:endParaRPr lang="en-US" sz="1636">
              <a:solidFill>
                <a:schemeClr val="bg1"/>
              </a:solidFill>
              <a:latin typeface="Ubuntu Light"/>
              <a:cs typeface="Ubuntu Light"/>
            </a:endParaRPr>
          </a:p>
          <a:p>
            <a:endParaRPr lang="en-US" sz="1636"/>
          </a:p>
        </p:txBody>
      </p:sp>
      <p:sp>
        <p:nvSpPr>
          <p:cNvPr id="6" name="Content Placeholder 5"/>
          <p:cNvSpPr>
            <a:spLocks noGrp="1"/>
          </p:cNvSpPr>
          <p:nvPr>
            <p:ph idx="1"/>
          </p:nvPr>
        </p:nvSpPr>
        <p:spPr>
          <a:xfrm>
            <a:off x="541938" y="2017378"/>
            <a:ext cx="8199245" cy="3861183"/>
          </a:xfrm>
        </p:spPr>
        <p:txBody>
          <a:bodyPr vert="horz" lIns="91440" tIns="45720" rIns="91440" bIns="45720" rtlCol="0" anchor="t">
            <a:normAutofit/>
          </a:bodyPr>
          <a:lstStyle/>
          <a:p>
            <a:pPr>
              <a:lnSpc>
                <a:spcPct val="100000"/>
              </a:lnSpc>
            </a:pPr>
            <a:r>
              <a:rPr lang="en-US" dirty="0">
                <a:latin typeface="Ubuntu"/>
              </a:rPr>
              <a:t>新闻机构更小、更分散</a:t>
            </a:r>
          </a:p>
          <a:p>
            <a:pPr>
              <a:lnSpc>
                <a:spcPct val="100000"/>
              </a:lnSpc>
            </a:pPr>
            <a:r>
              <a:rPr lang="en-US" dirty="0">
                <a:latin typeface="Ubuntu"/>
              </a:rPr>
              <a:t>24小时的新闻环境</a:t>
            </a:r>
          </a:p>
          <a:p>
            <a:pPr>
              <a:lnSpc>
                <a:spcPct val="100000"/>
              </a:lnSpc>
            </a:pPr>
            <a:r>
              <a:rPr lang="en-US" dirty="0">
                <a:latin typeface="Ubuntu"/>
              </a:rPr>
              <a:t>想要争议和 "爆料 "的人</a:t>
            </a:r>
          </a:p>
          <a:p>
            <a:pPr>
              <a:lnSpc>
                <a:spcPct val="100000"/>
              </a:lnSpc>
            </a:pPr>
            <a:r>
              <a:rPr lang="en-US" dirty="0">
                <a:latin typeface="Ubuntu"/>
              </a:rPr>
              <a:t>想要一个强大的视频</a:t>
            </a:r>
          </a:p>
          <a:p>
            <a:pPr>
              <a:lnSpc>
                <a:spcPct val="100000"/>
              </a:lnSpc>
            </a:pPr>
            <a:r>
              <a:rPr lang="en-US" dirty="0">
                <a:latin typeface="Ubuntu"/>
              </a:rPr>
              <a:t>社交媒体改变了我们获取新闻的方式</a:t>
            </a:r>
          </a:p>
          <a:p>
            <a:pPr>
              <a:lnSpc>
                <a:spcPct val="100000"/>
              </a:lnSpc>
            </a:pPr>
            <a:r>
              <a:rPr lang="en-US" dirty="0">
                <a:latin typeface="Ubuntu"/>
              </a:rPr>
              <a:t>总是在截止日期前完成</a:t>
            </a:r>
          </a:p>
          <a:p>
            <a:pPr>
              <a:lnSpc>
                <a:spcPct val="100000"/>
              </a:lnSpc>
            </a:pPr>
            <a:r>
              <a:rPr lang="en-US" dirty="0">
                <a:latin typeface="Ubuntu"/>
                <a:cs typeface="Calibri"/>
              </a:rPr>
              <a:t>记者们正在报道一个以上的主题</a:t>
            </a:r>
          </a:p>
          <a:p>
            <a:pPr>
              <a:lnSpc>
                <a:spcPct val="100000"/>
              </a:lnSpc>
            </a:pPr>
            <a:endParaRPr lang="en-US"/>
          </a:p>
        </p:txBody>
      </p:sp>
      <p:sp>
        <p:nvSpPr>
          <p:cNvPr id="5" name="Title 4">
            <a:extLst>
              <a:ext uri="{FF2B5EF4-FFF2-40B4-BE49-F238E27FC236}">
                <a16:creationId xmlns:a16="http://schemas.microsoft.com/office/drawing/2014/main" id="{4CE4B6F6-D10E-A23E-C0C3-47946F115E97}"/>
              </a:ext>
            </a:extLst>
          </p:cNvPr>
          <p:cNvSpPr>
            <a:spLocks noGrp="1"/>
          </p:cNvSpPr>
          <p:nvPr>
            <p:ph type="title"/>
          </p:nvPr>
        </p:nvSpPr>
        <p:spPr>
          <a:xfrm>
            <a:off x="262890" y="401703"/>
            <a:ext cx="6124055" cy="585850"/>
          </a:xfrm>
        </p:spPr>
        <p:txBody>
          <a:bodyPr>
            <a:normAutofit fontScale="90000"/>
          </a:bodyPr>
          <a:lstStyle/>
          <a:p>
            <a:r>
              <a:rPr lang="en-US"/>
              <a:t>媒体的工作比以前更难了</a:t>
            </a:r>
          </a:p>
        </p:txBody>
      </p:sp>
    </p:spTree>
    <p:extLst>
      <p:ext uri="{BB962C8B-B14F-4D97-AF65-F5344CB8AC3E}">
        <p14:creationId xmlns:p14="http://schemas.microsoft.com/office/powerpoint/2010/main" val="31376943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8" descr="data:image/jpeg;base64,/9j/4AAQSkZJRgABAQAAAQABAAD/2wCEAAkGBxQTEhUUExQWFhQWGB8YGRcYGB0YGRwaHxccFxcXGhwcICggHBwlHBwaITEiJSorLi4uHB8zODMsNygtLisBCgoKDg0OGxAQGywmICQ0LCwsLCwvLCwsLDQsLCw0LCwsLCwsLCwsLCwsLCwsLCwsLCwsLCwsLCwsLCwsLCwsLP/AABEIAKsBJgMBIgACEQEDEQH/xAAcAAACAgMBAQAAAAAAAAAAAAAFBgMEAAIHAQj/xAA/EAACAQIEAwYEAwYEBwEBAAABAhEAAwQSITEFQVEGEyJhcYEykaGxwdHwBxQjQlJyM2Lh8RUkQ4KSorIlF//EABoBAAMBAQEBAAAAAAAAAAAAAAECAwAEBQb/xAArEQACAgICAAYBBAIDAAAAAAAAAQIRAyESMQQTIkFRYYEFcdHwMrEUkcH/2gAMAwEAAhEDEQA/AA+O7K3FSDcsDnBuCftSocL3N45srCORkTTLwntPh4yXMLnyzEbzPLyq2eB/v7uLFlrYsjNdYMCsRIVerHp5UhlYqulnI2viIA25gzNVuA2c19Z2AJpgwfYTEO8rkNoHUlxmy+nWiPB+yLHD4m4Wi7aOVEABzDqefy6Vu+jATiFlFLAGDQgDXWn3h/ZEG2r3mCPEkXBy5aVFcwZRmsthkBP+HcK6HqfMUvEWxW4Xh+8uqvr5cpoh2hwgFkkbqQZqTG8e/hvZTKAp8JCZZYc+omltbl64CGY5fPQUYxaC0ZwWznvieWvvVfHWS1wKoljIA96P9neA3HOZVcCdW0VfmdTTdwXheGsP3hRLrhsua4ZCwC1xhsBppPU0W6Ccyt4C4rFWUgxJBo32XsHv1JBEMKbrvFP4mY28GBmlRuwEyII06b1fPae/ySyJ2hARWVtbA2C8BAxt+Acr+Wmg60E42uViBMTz3ppftFiBMi2Z38Aobj+Kd6IuWLR8wmU/MUrjYZUunf8AfsU7L+NY5MPvVrjok2j1Zvuaqpby3QP8w+9EeMWyTajk7z6SaHQ8OwJgk8Vo/wCenK8dR7/alqzh4KGdA00w3LgbVToZ+1LJ2wyVAd38JH+afpQrD7t6UTuDf1/CoeE8OuX7nd2ULueQgadSToB5mqRJsq4Ubf3H7VSC6tTpjewmMw6d46oyDVu7fMVEbsIBjzEgUpW0lmrWPFFTBJLe1OvBsH3mCCuHFvvtWRQzRGwBIE+pFKnDE/iH0p44ba//ADzkd1i9oyMyN8GolSDE8qTJKotjcbaRS4twlbduENwqHIBdQraDmFJHoQdqe+z4z8Inrbb8aS+LWrv7t4TduM1w7s9w6KOpOxJ+dNXBuKpZ4QucNJlCsEGSTNDHLlFMSem0c97V4FlfNHhIAnlNU8Hgu9sgAxkcmmLtXxI3rCfCE3VeZG00C4J8LaxrVVRpRlGrVe50TslxVrNlbSWhlB1dmgSTrRJ8FZwZuXF0N4+IuxjWTp7mknH8RwzFZuXEVYhAoyg8/X1o12s7Q4O9ZVO+JMg+Ea6Dz0pqVEtgXC4BcM1xu+tt3q5AAeZpS4hwC9aMupy8mGo+YogmKsC5OdyPONPSiN/jdlVi09wkkSHy5Y56dYrUFNplbg3ZZ7iLcBInarfDsdew97MuUukp4h+VWsDx8rK2/wDD5AjYe1V8PbYs5YGWbNqIkHmJpKrsZysOL26xY/ltfI/nXTeHXS9pGO7KCfcVxO6m5rtXBx/Atf2L9qwBd7c3sptjyP4VlVf2jL4rXofwrKNiNHPv2d95avu2TKe7JkwdOldK7JYgBrhtoFS8wuGORCIG09aRcHhWtW2DWr6Yj+UwSmWD4YEiIGp31pi7AF3fM6sjISMpmCDuRIE7e1aErZWUWuxcscZVWupK/wCIZLKd8xgSNfkKK8K4yBiEf/peINowHiHxy3IdTW97ANaxbXLFlGdXuMczZQxKkKZggHl01pZ4px3FXMUzrZJaO7KFhkVhbDuqON41ICnUQdSaCbcv2DVRv5C/abHPDM2Yz4VkztpuKVr3Fbga3nuMQigDU9NRPIVduYnFsrWrti2qXCVZhOYGQ3eTMEiDsNZO29Q43hFpoMssf0j86LdCpA2/aHhMEM76L5TqfnT92Gwbi5d8CkKo3AIk9J9KQcQGdtJJQZVnfTb3q1w3i2Kw8s/eIh0JiRPKeetNJPQLTG/jK3ExQe7dCW9xaQjUbTl8zz8jQm+/eWygJA7yFI18DNnJY/1ZliOgFCOJ4y/irkybjFQAByUDQAchGvmSTua97OC4t5MyPlbUQpaCpBBIGqiYmeTTtSyjSu9jR+B9sYDh6rka3aOUDNnhmnz6VSwPAbtzvLeHC5LbiNTs8kAbyB1NQG8hdwmHtgMPFmkltc2kmCSQNKb+zOLKozhBbzQAB/kGwHqxrmjJxezpnBSVIV+Jdk8XbE+FhzgnTWNdKF4zg2KtzKyAASQdNTAHmZ0gdafhxm691VZbgVmjVNDBEzGwMiJGtWO0T3EtTatd44aVUkKCQCRJ5eXn0q0ZtpshLGlJJHKv+E3c6swykEaMD1gfcb1SxrExmaAJH11py4px/HuipdwieKe8UMZQZvAcxJDSuvhze1LnEeE3T/CChyp1ZZI1Eg/roaClb2acKWgVbu6EJOUH4o1Iorw0+ADzP2pwwtrC27KIy2g2UAlnAJ8Ou++mvpQbiHD87TYSFjULJ1k0vPk6GeFxjYuOJnpP4Uxfs6lO8dROYgQNWhZMAe/0qn/wG8d1I9q34UWsh0RgyA53Kwcp0Xcc/KjLrRsdKWx2/wCMXHWDhr8M2STE7bkFtvOuVWcGq3rqsfCrFfDz1iJI0HUn60y2+KtOfvARBGUE5uZP88cjJyjSl/FXbTus/DnZrqiQxJJnURpP41oxk+ik2g/Z4HbfDvfRba5YyhZDMp3OpkgaxO8GK8wWIW3w29bzgXAxcDylRppHOPemHh+EfE2JtYu1qoV7a2igA2CmDMbx161Qw/B7OGuSbuZhowZgsMGDBgAVYfDprOtL1qQHG9ov8JuC3bw3euVYoXYFGBliG2qp2zxouiLALDXQSNY+KOutVO03G1VLT2yG+KWB3nKI9o501dmbyrh7bm2zPdCyQpcywmCdlA84FMmklRJQcpNHJsZZyBUK3AQupfY84UdBVLDO+qoYJ+tN/wC0a+GuWmVWUEOIZSmqkDY+u40NLnZe4q4q2XKhZOrbDTQmqRfubJKTfqdg6/cugtbdPFvtqPOsxaaCn7DvgziLnf27t0uwWywS4VIgSZEDeTJO1Rca7KXbj5rGHe3by7EqdfQMxGnStzt0by5ceSEj/hbEaMvzqG9gXSASDOggzRK5hCCROxg1KuGQWzOZrp+EDYDcnz0o2IXOx/C7gvS6gosGDqDr/p9acOM8SF5QyiQp3AbL0gMRGvSaDdlMDbW21xrue602u4GhRXGU3CSfF4ZIjTluRQjHYbFSUS3kVDCghbhMmCWdhoT/AJMo+9I0uXqZVOXGkuyZeIpc8Cg5vt6+ldRw/aBIt2rYu/4alWNtgrAjQzy96i4H2Gw4wlvEMwt3nthrjmO7lhLGDyJ86EHid22Ctx5JJMBwx+n8vTalyWHEkrsj7RXmZgWBgEjnz1ryq3EsRcZFyIW1MkCT5b6c6ytFugTjC9ljh/EbsZrQ7xXchnuvlKLvpA8QG3t70PvcS4gcl7DqArjSCGPuG2B/UVTwOEjD943itkmNc3KGOvsPY9KIYK41tVVboS0i5YyyxbLA11B8UfOJ6RTp/Z0Ncl9F7DcSxDqbGItoLzKGV0ICgTrn10Ij+XeeVRY3srnBFy6pgyAg7sjqMymR8iJiQaqqx7xHuMGdQVJHhBBgjTckQfSrNy9aDgd1OubMXuFs5EQWiIiNM21NztgWKlQKw/D8PhriXHty1u2QoZyc2hBZtSJ8YM9F0rd+1OCQqLtmdYcqvhXXfeduWpoNhrlh8a6PlCGcgRSCXlWOfLG7AifLzmiGI7P4c/CGyuw1mVXXZSToNY1qvmKKp9kXicm2uixxHsuf3nvbAmyWU5Z5bsR5UR7e8CtHDAKchLjWfI8vltTOogAAaAQPbSue8bxD43iNvC22gFu6B3AiTcePKD65RV4rk9nOtBHs/avOqC1b7y4REIqgiPDygIggb6Tzp84HwFLVu+mMFtTcCGVeCAMwCgwDmXTUTMxtud4Hw/DYK2LFkROrHdmaNWc8z9BsKt4uylyJg9P96CxJOyjytqjivERdtX2S0xNrNC3e7Kg+RzDfzGhiRRzszZe4bti4rW7uXPhrzA93cSVW7bZhpIuAkcxmPLd5xfAkdWUiMw0PnyPz51Pg8Oti2qnXu1CjkTAAJ15net5Kt/AfN0vk5T2ktPhCRe70EwAGYBTIJLIV311JGvWh3ZMXL10+MrkQsMzklyNIQTqdZ15A11X9onDreJwVyYZrYNy2wgwyqToehEg+vlXA7mMKbHWjHCuLQJZG5KQ5LeHfTcVbSoRnuMNDt8Wgmek61c7OdoLCM4HgUxHghYE+I7lZmYO1Il/FLCMzFyROUsWKmYgztW1vEsw2gdJ0+VaHh4+7NPK3ofOJYoguoW2SJEvvkfYDQ6Efo8o7/aM4XCBkyhrrwmkhVA3ieg0/uFJr8SZsguot0IIWdGAGyyJkeoqHtRxg4o2gAiLaTIqqwMSZMkkE8hsBpp1M4YHGW1oeeXlGiXiPHrt6c9y6wO++U/8AavhHpFScO7QGzZa0qkyxYaEbhQVYEajwCCCCNd5oJhbf9Izcs0QJ6AmZ+VW1wzSDczBPJSAfKdN/Uc66ZJOOyMb5aN7nFxlZbVuC65WZtYB+IAemm9VAxJJO5B+817irltXhDC7xIkCJj/ao7jihCKitBm3dMsYLirI3hJA2I11B3EaaU42+M28RlW2qpIh1iX0mGViDHh6nQ9a5vcVhLQcgIBPIEiQJ21g0d7LAqz3JGi5Y567keg+9TzKMo7Hxyaeh0wvCcPiLX8YlFUtJzAGD4hmaB0303pgxV0Ya2LZZsothAzCSAFgTAPKNYpLvYodwR1YfiarPxS93YtZsyDRVYTHQAiGjymOlRjhcoJofmozLHa/Fq9q3rJmF01ygbjQQJ+1UOwTouKzOQAqz4hoevpWv74zGWIMCAI8IHQCsxuOkSIUjQqBE+Yq8cDSpkZzt2N/HeMJcUGw+QFjbYjQzkzZhsYgmD1Q0Jv8Aa3FuQi/xLRQW4uPdzOoGUsxtsImd4J6kmh3BcSc4gmBLlR/NCxlM+WvtRdbSu4e3l00MsRHOCAR+PpUJPy24r97OqL8yEb9tFniGMW3ft3XtMLVq3mZVAuQ0RroMx1EMQOpiouL9rbNywIs3gLuZUPdjUiNtdSCRtzr08UPfOQBlVF/uO5Lf2glRHn51TxePAlkdGJGyqA3XxEa/oVJ3y2vgNKm0/kj7K4NC9xmvReQeFNgwIKtqd8vQevKjfAuFXsfeyoSotnxuQMqDlEiSx18IPn50ghC2VQCWJAAA1mYAA6zXfOy2B/ccJasPPeN4rhzSe8bVpY7hdFnoorqyYeU+TZzRy8Y0jF/Z9hSR+83L+JVQAlq9eJtJA3W2sD5zsIoT2h7FJnV8KLaAAAoCBsI03n3+dPOFvqwlZbzDKR9Gitrt4Ddo9VP4U3BPQqk1sX+zHZ7Ip70Ag7Df3msopjMcVKhPFIJnKQNP+01lZY0tGlJt2zguG4retWzalO7OuR1zEE6kgAgj0J9qscSuKhWDKEDLlJA26Bh8iTFLwJNeXsJdyhocJyOoX8qhkXJ30fVZP0nHDGljbv79/wCBjW+EyO58JJQodWKkfED1BifvUQu/xSneiN9cswTMSRmg+tL4LcyT6mant4kMuRo/ytzWdwDyU7EUqhdWSy/pTWK4P1fHz+39/wCjbiCobrnDmIaVbaWEEkHpmzEeUVDcxgZXW5bYXn8AVRKmdCwjUHyjnv0iJjStRj4ZYMMpkHmCDXVLDGl9HzXOSsZOHdsb9pTbujMcsKzAqwMeEk/zCY8/Ojn7HOFlrt/FsNbY7m3J/nYZ7h9QuXX/ADmkDi/FDehrhGgyiBHPn7mum8B7VWMPhsPh7bvfe2ozsiM4k6sMwGWB8I1mAJrJqLddCpNrfY3i6QxLHQg+3Kan4fx1AoDzmmPCJBgxPlXP+2faju71vDqVY3nCsTqotsSpggxJJ9tdNqY+GYYlc22mmkADr+AprDQ6PiwVnl+orb96BGsidhzigWARAYkTzk+Lrr+VXe6LGeu3kPzpk0wNNEHaq0XsXbQaGuWbiqQJOtsgGBuROwr5zxfDbwLpchWtzOh1VbgtsQRp8RG8b12bjvHHF65bt6Gyo1PxAsocZeXwlTqDqaAYtQlxmuEFrtsL3bL8NvMx3Px5iST5j5c2XMlLXsdGLBKapI5S7rIA1OgAGvpRnhzm4yopBZtFGupjQaDc7aUWxWAs2+7NlEt3rcv3jXAmslvhmT0GnKlfCvluI0A5WBAM+2xB31q0Jtq6IuG69x74XwAo7NeyMgUjTMDqIkBlXrIPUUpcS4SULnPcuIpiTtrtJGgp/wCz/E2xGHuu3hCkCJkfCG0G43H61KH2gx+aLajU3CSY16ZZ6Ty6jzqSm5ZCrg1DZSwGNZHRhqiurZTrorAkAnXkafLPaCyyBs7o/hzF7pQNBzZVzXQukDUkjmV5FCuWwIAMgfXr7zV7A2mcytvOV1IVQTrMSB4iPMe9VkmJBRf+TofLWPtZTnd9S3/Xt5mVmZkI8f8AKuh6ke9crE+QnYb/AF/GjDi5ZCwGRWHhzBgGWQxK5htOvh01oYTPT2FaIJxS6dhXs/jGXNblgHkkKTyGsj0504dkODWb7taKbWy1vL4IYMum0EGTOnL3pO7MZ/3q2tu2LlxpVUJiSVPORHzro3BSbeLs3LdgkqWW4bIbuQWBH+I4ytHRdNQc0CuqM4rFKMkiLi3JNCPjBJc6C7b3VCDbOsNlgwI8pkDrrRvg/Z03raXlupBGaMpaI0ObXcNIPSNdKFcfwZw+Kv22GXNdzJ52yWdSPmg9Qw5GpsH2gfD2xbtDwqC0NO7MSAAp2BzEf3GSK5FOlRaEHKWuwti+yrnM/fKTMH+FeBJyhuSHUjWdNqSmUMQxMJuOreQ6Dz/QN4ntRfyuoKjPmlg1wsJMyCbpE7xIOgXelN7pmOQ0p4y0DLCSl6uwg+KIIZDlKmVPSpE4qM2Z7evPL18p2+tUUNb7UsoKXYsZuPQTbjDs5ubTAgcgFCgeegE9aiOJeDlIysddIb0np6U4/s47LYXHWL4ulu/DQuV4KIVEXMuzDNmBmRoNqRMI4W6FaCpbK0MFBEwSGOg6ydOtHjH46Nyl8jZ2LBuYpWyKWsjvQYg5lIy843IPtThxntD+8ZlnunCmVfw8tg3ny/0NJPC7v7tjJtkvazC2SJb4iAFnKJbNqABttNOHa/Dd5g7tyyzKwTOCjFW8OpHh1giRHnXPkyNZPpl8cE4fY84XEXECIBpAAnfbr1oh37ESK0LplQGJZA2UxMQJMdNRWv7xAP16+X+/4iulMgyLFXS0BkDx1AMexrKS8fxm6l5wrP1ORQBO2vgYz6mvai81OqLLDauzkgeBrvRXE9oGfCph8iALEuFGYgfDrEg7yQdQTO9b9r+MLcYAKuYmWOUZiIGUlviPTf5xJBhhUk7R9bjlj8VFTlFWibDoXYKkliYA86tY7s7irVsXrloraJENmVt9pCklemoGsChLtlIYcjMU78P4taxNn93J7u2ygFoDFSCPD8M8t80fSlk2iPifEywyiklXuKnG7qItrLEtbDN4sxmSpkQMuqnTX1oNkYOyOpRwfhO40kfSKYO1fAhYCkOlwFoVgfEREwyxGmusnes7G8E/fsQ73s2VPE5Gksdln219qusq4qT6PnPEY150lB3btfk97Ndlxii5v3GS0pCgJBZm+IiToABHLWZ2BojxvErZvsEY5QxCmDrGhGnMHQ+dXGu2cPxDD2LY/hE+MamHYFLZBnQyRryqP9qLxftDYC1p/wCbaVNRWR2+iblwVLsl4bxt7ggIHA+/vRS/xzEAAC2QBtAn3JBOv2EUodieIKt022YC20nx6Q8ADxMRAIHnqB1rqWDeBHhgEZYEHXnr9/KivDxN5zKfZ7EX7l1S6XFAgnMHy+Y8Tbmdsvny0c8Vju6Qseo0HOTVDh4XQ/T7k1rxzF2FQNcuqlpZIad228MatHl1q+PGsapE5zc2KXFuNOUuk5Q0kAyGYESUWCQSugn4pE7zFInEcc9189xpMQNgAOQHlXQeIstlziWssUCQoDqARoZZQwbNBbrAXUDlzvHYkPcZ8oUMZjWB6CdK43FWfTfpCcVKSjvW76+gXjWJ0PLb06VWZudGsNwZ74e4pC2rSFmY9QC0AecD70GvINeXl+P6/CujC9NHmfq/F57XfudQ7F8PZuGfww03GcnUEkg5PDMAaKIB/wBaTezWFtfv3dYoMFXOMrzbedlJiCGgz7ijvCO1gXBpZzi2ltMjR8ZMauJ55jmA560pcd4n37W2Ot22gR7oJi6F+B8pAKtlkHrA2pIptyOKUtLZP2pw1u1irtuyf4akZfFm0KhtzqdSd6GBuexHTQjzBq+OEvcTvMjNA1aNY5eZEetBr9llMHbrXQrS2QdWXr+Kd4zuzBRAkkwOkHl6a+tQRVZSYkajyqSw2bSYPQ6UbAMfZjha3BiL7OV/dbecBdMzEPl8XKCvLefnf7O9qEs5kuCAzSrZM5GgXL8SkLAmddZ0oRgcabeFu2RAa5dUsB8RRVOgO3xHY+fWh1u3LrBnWNoI9RVFi5Y5N/gDycZJL8jn2946VuWrZWQFLgnZgWKxueaHSeYpY4jilVw5RWBX4GY6TsfCQRvpPnptTjxzggxdjDvnyP3bKjH4S/hYW2MeEaXNeUDeueHAuGKupDAwViCp5zXPBJelFG2/Uy/cZXs96lnuwjFGYOz5i3iAhvhCrA882tBC5n3/AEPqKeeyOGV7TWW/qzR10AP2j2oZ2xwotNZsrMIHb1zvI9SAoHoBSLJ63BjPH6VICW8UK3DzUOQVIGqxEu4LjN2z4UuMqndZlddD4TI+lUmvBrh258gBO8ADQDlA0rdbJchVBZjsBufKnvgvZq3h8I1zE2QtxiT/ABB41A9dV60mTIoIeEOQlcMxAFxrlyWK+JQZgtmG8cokxzp87Odsc10o4nMCwJMAtGq7HVvIHXYcq5vZECZM04fsvTveJ2A2oUO2nUWmAn3NCWJS7GjkcTo/CuNN3rPkzQoR3OjhZOUBZgQdZGWSACAaPviM8aiTseRB5e/61Gvq8BtqxZRkY9FBBHQjcjyqu/D1EiQFPKWEHqMwGh5ifMedIQ4qhJz5OwLxTgdu62YjX6+/51lFWw7DUg3ByZGGb0PI+u/Wa9o8UDkz527uNq3FyKnuW42qm5rmPq5x8ro3diRUuG4m6aQpgRtG3Ixvvz1qJajvYY5pWPSmgk9M8/8AUL8tS+/5GLgOFGPuBLl4WkWfAJa4dBLCRlVB/UT5QZpg43xC3w60tnDTlcEksZYsIGZto31GmwEUjcO4hctZggK5iC2xBymV13gHWNpg1DxTG3b90s59NOUDalljd/R5Smq+ze3iHL95mObNmzHfMDINPH7TiH/dro0Do3y8LAf+xpM4Pwzv71uzzdgJ6DdiPQSa6L+07DAYW2VWAlwCBsFKMI+gpvcmc6R8oWND8Uj6fSrGB41irIi1fcL/AEmGHsGBj2iqWIAA8+vQVFPJTpRMMp7YYvIqZv7jEEnUbgxERsAdKF3MXcvNmvObjjQMxJIGngEmAvkNN6qAkjfw/epbTjkC30Hz/KjYAxxftBcuW8raswChucCJnr6THOJoBk8yakxLNILCOn6NeZxtUWqPofAxj5Sb7Y0vihZ4etpGE3nAuZdQVOsydZgQeWvlQNsGCNz9PpRDEYJLvDkCgC6lz4vLUgE+9QWpjUQeY6GJIpsbpaPG8SmsjUgBetFTHy/KtsPbJPpRDiNkZcxkx+Jj9e9VrQg/raqcmQo6H2YxqNbRADmFsL5MBzHRt9Kg43wi3dBJENyYaH/XpB2+tAuzzshBGsSAPKNvnr8qaUv5p5E75my/hDeoArJgYif8CfNow3jMATI13j0A96kXgrGCxVlP8w/WlFOI3DbuHLmGbroDESy/MfOo7F3WTp5j8YrcmY24lYsjDWkRSHDtLEhiQVE+IdCFgR99Qtm5kZWYZgpBJ/qAOoPnv+dEOOsylSCCI/8AYjMR5SsbAbEQOYtbxPkeoHy516mGD8pHJkl6w/w/tXbuYc4S6pAdpRp8KNykjXKZIPSTUV3BW7M96LbT1vlGHlAV5+VHeIqoEnWdh1J6TsPYxQdOAtdJuhT4WWQqzozFSxmSY3JPQ+3kSp7/APWv9Har6JsDdt5w9llUINRL3C07EnIsewov2i4T+/2FuWQDetiQJAzKfiWdpkSPTzqxxLs4bVuVgjnGhFBsDxwYS66FsuYI4YyRrbBjfSdDM1Jq/VHtfkrF16ZdMSbiFSQwIIMEEQQRuCORqMtRztbxW3ibwuoIYqFcAQpj4WXnMHKdB8IjfQIBXVFtog1TC/ZtkLMtwwoKsQJzOBIylp8KA7wJObcaQc7b9ou+myDIkEsDtzyEa6bbHkN6TFtmdN61+JtZ3jQml8u5cmNz9NI8xaRGmsamrHZzi13D31vWnKusgGA2hUg6MCNvKsxgJCjU8gNT7D/Sp+F8HdiIEEKzNOkRsPUiBRlJLsEU30Ny/tM4go/xLR8zat/gBW3/APW+IDfuGHnbYf8AzcFJAPTT0/Kobmx+vKtbAdCH7XMVucPhmPUd6p9/4hrK5sjVlHkzUGrlxI3/AF771VYA1pcaTA1qlilgggeoqfE9iX6tKf8AlBfjX8l+2mnp9qsrhS/w/ahWHIO3ypg4PYDFc3w69I5TodOf051kqObxPjFlxqCjX5LvCOBKSGcZlHKYHntVXtKyfvBCqFCqEhdtJI+hHvNNmEw6DwqNOZgCeg06UpdrsN3eIOkF0Dx5FnRfmqKY86azzwl+zTDZ8dmjS3bZp8zCD/6Pyp77c4MXMIysSJYQR/UJifLelj9kNmBiLhMTkQe2Zm+609ccUXMPdRtQV08mkZW6gAxSSGXZwfGJ4yOmlV2PIe5q5xK1lY/ryP1qk2gpkY3sksY2UdavLPp7GPnAqVMGEFs83th/mTH0ArLqc4M/r3PzrWZlfiGJ1AJJIH69K8wVi7c/wbNx+rKjPHyBA96LY7s4MyAM5ZiA2gA5A5RvprqT7V2Ls/wy1h7KpbUAAep9ak5xTOzH4jNGHGLr/YhcM4WwwWRoDgs7jMCVObwqYmGywcp1g8q07N4XD3LrLeTNpoczDb0Ipk7VPmN0LMhQfD6x+NAsLw18M7NcgMqgjXmRJHtt69aST02iKe6ZZ7W8BsHCuLNtUfwlTJ5OCQZPMSKUOD9mb964lqAub+ec0LuTA/05UbucSe6GLen5fajXYLV7rdABrvqZ/CtCUugzjGrBXG+z4wbWrdtmPeKdWj/EU+WwIYCNfeoeHXSXGcQW0DIWXL001G4jUjzon+025PciYIDMDz1K7HltWvYyz34724xjNEDSSIMty10235mq80uyXFtIuYlbKhnxBUJk1kTr0UbyY2GulJFq6CNCdDz3jqfanzt5gVNpFRRo4Mj+1hqa51jbLWlOYET4R0M7x10B+dFTUgODiEhw2/iMNevpbY2wzNMgfCA2WJ1gQIE0Bw7KQSDrHwka606dmuJJawIBgli5K8yCSv2FLQOFtAMy4gxpH8MTpzbp5xNd/hvHJemXtohm8O6TXuO4wuW2guhGffMpkZP5T0OkUZ7JwReafCxCgxpoDP8A9UmcRu3GuiyoyjwqqzooAAAJ6AbnyNPvC7AtWktAzlEE7TzY/Oa8qqk5e2zslK4qKBXHr5BA66AfifeBSD+0O0q4+6qABQLYAGw/gpTxxF/4gPMuIH/dpSt+03AkYlbwPhuKBy3Uefl9qPhvc2d9CcLZifrXi31H8wqRoI6+etQLZluem8ch1+ddnRzFpHBOn5fesYeIyWHsNfc717ZsEHYGOv5j/WmTB8JtsgY+NiobKxKZZJEacxE+hFCclFWwwi5OkBuHXAHDHXL4hzggggjzo3wfDM3e3dQiqNWB8RZgoy+Q1J9K1TggYoLUnM8EzAAABIg67ka6nypv7V8RPcJahdDoY1gA+Gekma5sjUlZaFxfE5TdtlTDb/rf2qNx4T6cqL38KWaATJPL7TRNOx57rN33jyyUKcok+KenlT+ZEXy5CYlZUqWiBLKR6gispxQvwjgdy8Ay5VQn4jz6kAamrnaDs0tnustwuxknSBIiIGvU86Yrl7uQA25E+hJkz6VSx7G4gM7NpO/+35GuXzZN37HSscaEfEYUofECPPlR/s0AUdi7eAKVGoBzNkJnnEcvKj/BrGe7bYfyeIk+Q0+sVS4pfuHEXzdcNmyqInRV8SrExOxnzaIBiq87iScalQT4DY7y9bVrjnWSAxAgCY9NKFftLA/fIHK2g+WYx9aJ9jn/AOYn/KZ9Ij7kUv8Aba8LmMu5Duyp7hFQj0zCtjBk70OX7M8NkwjMf+pdZh6AKn3VqbvCyuDOqkafX6T86H4HDLatJaG1tQg84ET77165A5/r3osmI/a3gBTC96xYXbbnMpG6tkGh3MeE9ILUg3K6r2tu/wDLXMzZzoBIWQCQvIDYVzLC2c91U18TBdNDqY3Og9aaIRj4woAskclyx5CI+5rThttWuCdYBPloKtdsMNkj+nNI9xOX5ihPAbpF0SJkMPcqRrSRvgO6chos3GzZ0XM6KxVepIy6eYnMPMCn7gl5jhLOf/E7pC/92UZvrNJvZeC7/wCUR8z/AKUU4hirikKh0JHrH5VFr0lU/ULvbXEXQwyOySTOVipIBAAkEaaVPjsaXsoeYtqp9v8AerjcP7+41vEZoU5kZYXKoMFCY8QaVMnXw76mt+0t2zbRUMKYkaEiBoASNp5T0qlemiS3IXQpVAdg23tTd2JtZbbOf5zA9Bz+ZPyobxW0LtnDG1sygL5zAn503YS0ttFQbKAB+f40IrYZv0in+0zC/wAO1cBkBih25jMP/k1Y7E2MuDBWPESTz1Jj/wCMtWO3hX9zuSRMqV9Qw/Caj7EXwMNbtjXTPP8AcSSPY6Vp9Bg9FftSGS0mYkgv+Gk/WkztfeJTDt1ziP8AxIP3rpXa+2GwpMaqyn65fsxrmnF8DcxN+zZQaRGbkuY+In0Amhj7DN6Lq4VLWHt+Im8yhiOShhmAHnqNazhfDLOKPcXS6ufEGWNuamZ1jXblvXmJtd5iHW2J8WRfRRlB9IE0T4Ngr1m7mKIfRiW2I08PnTJbsVvVBIHvMTaaRHi8R1eM7lk0HqNdg3Omq+ZUxvSPgeHuuIQm2QEJOcx4tDl5zm110606cMyuWUkhssgCNQcwJE6GI2GutNJNqkInTVgPhdg3L8n4bWvq3Ifc+woj2i4YMRh3t6ZolCeTjVT+B8iay3hTYlZBkkztOvMctIqLG8S7sBmkgmPffeliuCDJ85HI8LYe4YRWY9FBY+8Ud4ZwW4l0C6mU81MbGIB5ciY8zTXgeOW0ZpkA7RVXE3y94tzIERvoQdfYH5mi8rkqoZY1HdnuO7HJdQvh2KsP5G+EnoDuv1FAcEmUGY3iBt4QFn3iZ5zThh8QxuKc0gEHfp5Uqtw9rUWhq2Yqvn4oU/KKnzco0ylJS0HOyuEJGc6KCY13YxOnQfrat+1i6J5Zj9qLYBVtW1tj+Ub9TuT85pW7TcctNc7rUQwRnA0XxQ+m5I/CnadUiUX6rJeynBy7i+2g1yg7k6CR6A/+w8qZ8dwcZLjLqxRgvrlIFGMJcBwi2dSyWVuLtoIlUBkyYieQnc1VwmJzID50mRU1Q8JNpnL8RcVVXMoYnWT8o+lZUOJs3LmLvWbYDd21yJ5L3h0/9qyn4A5FriN8s5nlV24AtpdpYA+m5H0IrbG8Jud4PCYdcwPKOcnYe9V8QsWxHI5fkANOoqTWhk9ljg90rMVW7QYhmZZg5VjQefOp8CcqbanU/hQ69h7j3cwcFC22XTKNDlaZnaQQN9JqiWibkuVsN9nLfdrmPxN9ByH40F4jwFlvhnvouIL953JUkeJ8yeISJYQQCBvrRoZuhqO7aLlCwLd38GYk5NZ8M/Dr0qkXQj27GtsQKrXbimqFm6elS5z0oAB3GUHdXNJ8BPuBI+tc4BIJ8q6ZxfObNzKuZipEe0GPOJrmA3pohGnimPN7D2Cd/FPqsL/rVPhsrcGm0/Y1LixksW7Rturo5liPCcwLQp2MQOuxNeYTW4oHP8qz6Muxh4RxFbdzusjSwnPBI/t0EDadfKjt+/mynoKEW2K6RtV6zJWen+9SmtFIu2RKn8R7g1LkTtyULodxttMTVHtCLRQsyzc8MaA+ANLCTtvy9+VWixqpjLTOI002M6g9RVIvi00Jp3YJstcU4bJecRAy65QcywMoIEGSZ569a6amKEb1zleDvKnvII5iZI3gmRPypiw18qoWdhGlNKSYC12pw7Yi2EVwomSCJDbQD6ETVfs7hTZVUYgkTBAjTNmjUnmTzqQ3p51Wu8Q7t7cjRmiZ203216frWctoaHYZ7W3P+Xjqwn28X4UpcIZpN5Qcqzr1kQBG+gOb2pp7eZVwq9XbII6sjAenOlbspiWt2XtkSWMhTrsFg7jY+fSIpYaV1ZScW4umWuzWCYB3fLmJgAGdJ1meZ0P6NGHuN5H11rS9xLJbi1aNwmJUhLIHoRO3lz9TWoObWCPw+VMv7/f7fZzxcn/kjBd11AHpI/P8K9wpy3S5LqIBVkIJDAgrKsQIOo0adprzJXuX9A0Rjz/id65dbvLORAIVpWW6lgrGPaai41iLd20LJYJcS5MsRBGWDGvJs8+o6QLmGfKZOwlvcAnXqNNfegmJwzZ1G6lpzFRJknNrEnSTpTL7MWuH8ItKAwPecwx0HqB09a8xvguLA5E/hRCRy09PyMfjVpOCi+mbM6nUA5JHoRII15ifSkcbVIKdO2CuDo126ttPiY79OZJjWB5VZ4hwx7V7OwBC6Ag8yNzpppP16VJg7L4O6rJF0ggNErlBPiMRJgawAau9pO0lh7hshbxYrPeqji2H0hIyyynmeUD2EYV2NKd9Aq5dmhXEuF2LjF1tujnUqtwMjNHxeIZkJO8Zh5dbgmsy0whe4JxK6ltM4lx/CMEmVObu9YB23/tHWifB0PiQxmXQgGRPPWgwjuCJAIuhifLLlX/209WHWjXZJUS62aScohSYB1M6A/T19hKPJUNGVMSuzoIxWNfabpWT/e5I+1ZTB22wiYdj3a5Dcc3MukeKSxkE6z+tq8osXsO8ZsG2gLaKqhR/MYACyZG/3pbt8LW9ZtxmBE5tspYnQeWkDpRvj3a7CXbVxUuEvlgDKwk8okdaq8E7RYO1bCutwFjJARnjbUkDrrpXhYv+TjwNqLu+mn1R0Nx5CyG5FD5iYPnVENdBhLRKg7llmNxzorxK9ba8/dBzbLSpKkb684Igkjao1tnoT7a/6/evci7SZztE9m8SBsKlyn/aorSnca1aUsNxHrRMbISN6kmsk1hBrANRmJAG5MCud47Ak4x7UQe8IPQDMSX/ALcnj9K6JbuFGVjrlIMczrsPOkm1hizC0wIZv4JxGYtcPg7srBeMmWVgAEL11zNEwU7WWSLeuhW5r5aMPvQzs5aa5dJEZUXn1O23kCfKBRntsz3bgULK3XZ42JObRfP4thuap9nLNxDcFp0WcsymcAgtAM6Cdd6zVxoDutB1rMydpq9wm8pLWP5ipdp2icpg8tCvLmfKqeVx0/7Rp8pMCojjyhnIzEaCMo/1jypJRtUZuVaLGJw5ViII9RBquwqS1jrtye811keBUjy0Jmtgn6mjVGV1siArcNXrWvWojbPWsElF3yqDHYgZGDBAAJls8iOSZARmP+YAeYrR5qreUmQedEZOnZriuLYi+vdXysAhkQKB4htEyw0kRPM71nCbeRmYjcQABA3mTJOvL5+wVsDdZ5bINd82w/y86P2g3Myep3PnQWtB5OqsId6TyqRHNU0c+VWEc86wpcVzUgqC21TKaxiQ6giNCCD6EQR8qp4VbgMOgAUaENIbSNBuOtWmJ6GqzX3G4isYluLRXs/xe4bQt2u6JRfEoOcljqWnYAmQBOo+gYX+YgneDsfI+VU+D3+4uXG7tlVgMqpD66z8TJlG2xPtzaLoBbvXHDmZmTPqTOx5VpcfN8W3lr9Dp9a0vcdvXnCtYVLaiM5K96TqZaCRGsZRoIBmpAs86UJA+EEEgif/ABnyqNrDJuseoq53RrACNiR+ufWsawe9wwQRIIg+YIgitMPxL91UvJUDfUuxkiAJ3MxEkAe0EkVB3APp4ftp9Kgfh1p5DAkdD+Y/KsYXr3GL2JuO13NlnwgyY9GIGbzMD2rKk4lhVtOBbEKROhkEzWUQjLiOHBhpofp70PNgqYPKi1+6ZidKr5R0pQFNbVWbdnyNTKoqzbrGI7I9fOPx61atAn4ljTeTBrwCpF5edEB4+D5gj0qBkjSrmGYyy8lMCt7yD51jAe+v0oPfsQ+bn1gTHSYo3cO9VLw0NYwH45jmWxlthu+JIzgarbKw6q0yCxgHTaROtCezlpluBwxtgSCsaspGqdCug38juNGK6dKyzqNaazF5bo6GvSQeR+lV7DGrSUoaN1Qf0n6VILQ/pNYgqygrAKxtL+v960eyKtsoqO4KJijcsCqpww50UJ0jT5CeXPeq9wVjA08Pt75da3S0o2FWyK1YVjEY8h9K3VvKpAoipMgoGPUPvUyNG9RBB0rMtYxYGIHrW374P6TVYCvaJiQ4vov1rBiCeQ+X51qBW4oGI2SenyFerh+lScxUprBIjaNa5KtL+FeTWMVTaofxcsiArE5hodjGse9GytCO0o/g+4rIwGxXae4TDWLenIr+VeUIzTvWUwbXwf/Z"/>
          <p:cNvSpPr>
            <a:spLocks noChangeAspect="1" noChangeArrowheads="1"/>
          </p:cNvSpPr>
          <p:nvPr/>
        </p:nvSpPr>
        <p:spPr bwMode="auto">
          <a:xfrm>
            <a:off x="141432" y="388216"/>
            <a:ext cx="277091" cy="2770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3127" tIns="41564" rIns="83127" bIns="41564" numCol="1" anchor="t" anchorCtr="0" compatLnSpc="1">
            <a:prstTxWarp prst="textNoShape">
              <a:avLst/>
            </a:prstTxWarp>
          </a:bodyPr>
          <a:lstStyle/>
          <a:p>
            <a:endParaRPr lang="en-US" sz="1636"/>
          </a:p>
        </p:txBody>
      </p:sp>
      <p:sp>
        <p:nvSpPr>
          <p:cNvPr id="7" name="TextBox 6"/>
          <p:cNvSpPr txBox="1"/>
          <p:nvPr/>
        </p:nvSpPr>
        <p:spPr>
          <a:xfrm>
            <a:off x="418523" y="2008138"/>
            <a:ext cx="7853655" cy="2609689"/>
          </a:xfrm>
          <a:prstGeom prst="rect">
            <a:avLst/>
          </a:prstGeom>
          <a:noFill/>
        </p:spPr>
        <p:txBody>
          <a:bodyPr wrap="square" rtlCol="0">
            <a:spAutoFit/>
          </a:bodyPr>
          <a:lstStyle/>
          <a:p>
            <a:pPr marL="259775" indent="-259775">
              <a:buFontTx/>
              <a:buChar char="-"/>
            </a:pPr>
            <a:r>
              <a:rPr lang="en-US" sz="1636">
                <a:solidFill>
                  <a:schemeClr val="bg1"/>
                </a:solidFill>
                <a:latin typeface="Ubuntu Light"/>
                <a:cs typeface="Ubuntu Light"/>
              </a:rPr>
              <a:t>记者们正在报道一个以上的项目</a:t>
            </a:r>
          </a:p>
          <a:p>
            <a:pPr marL="259775" indent="-259775">
              <a:buFontTx/>
              <a:buChar char="-"/>
            </a:pPr>
            <a:r>
              <a:rPr lang="en-US" sz="1636">
                <a:solidFill>
                  <a:schemeClr val="bg1"/>
                </a:solidFill>
                <a:latin typeface="Ubuntu Light"/>
                <a:cs typeface="Ubuntu Light"/>
              </a:rPr>
              <a:t>不仅要负责发布故事，还要整天发推特，写博客，拍视频</a:t>
            </a:r>
          </a:p>
          <a:p>
            <a:pPr marL="259775" indent="-259775">
              <a:buFontTx/>
              <a:buChar char="-"/>
            </a:pPr>
            <a:r>
              <a:rPr lang="en-US" sz="1636">
                <a:solidFill>
                  <a:schemeClr val="bg1"/>
                </a:solidFill>
                <a:latin typeface="Ubuntu Light"/>
                <a:cs typeface="Ubuntu Light"/>
              </a:rPr>
              <a:t>我们生活在一个24小时的新闻环境中</a:t>
            </a:r>
          </a:p>
          <a:p>
            <a:pPr marL="259775" indent="-259775">
              <a:buFontTx/>
              <a:buChar char="-"/>
            </a:pPr>
            <a:r>
              <a:rPr lang="en-US" sz="1636">
                <a:solidFill>
                  <a:schemeClr val="bg1"/>
                </a:solidFill>
                <a:latin typeface="Ubuntu Light"/>
                <a:cs typeface="Ubuntu Light"/>
              </a:rPr>
              <a:t>竞争激烈的内容 </a:t>
            </a:r>
          </a:p>
          <a:p>
            <a:pPr marL="259775" indent="-259775">
              <a:buFontTx/>
              <a:buChar char="-"/>
            </a:pPr>
            <a:endParaRPr lang="en-US" sz="1636">
              <a:solidFill>
                <a:schemeClr val="bg1"/>
              </a:solidFill>
              <a:latin typeface="Ubuntu Light"/>
              <a:cs typeface="Ubuntu Light"/>
            </a:endParaRPr>
          </a:p>
          <a:p>
            <a:pPr marL="259775" indent="-259775">
              <a:buFontTx/>
              <a:buChar char="-"/>
            </a:pPr>
            <a:endParaRPr lang="en-US" sz="1636">
              <a:solidFill>
                <a:schemeClr val="bg1"/>
              </a:solidFill>
              <a:latin typeface="Ubuntu Light"/>
              <a:cs typeface="Ubuntu Light"/>
            </a:endParaRPr>
          </a:p>
          <a:p>
            <a:endParaRPr lang="en-US" sz="1636">
              <a:solidFill>
                <a:schemeClr val="bg1"/>
              </a:solidFill>
              <a:latin typeface="Ubuntu Light"/>
              <a:cs typeface="Ubuntu Light"/>
            </a:endParaRPr>
          </a:p>
          <a:p>
            <a:pPr marL="259775" indent="-259775">
              <a:buFontTx/>
              <a:buChar char="-"/>
            </a:pPr>
            <a:endParaRPr lang="en-US" sz="1636">
              <a:solidFill>
                <a:schemeClr val="bg1"/>
              </a:solidFill>
              <a:latin typeface="Ubuntu Light"/>
              <a:cs typeface="Ubuntu Light"/>
            </a:endParaRPr>
          </a:p>
          <a:p>
            <a:endParaRPr lang="en-US" sz="1636"/>
          </a:p>
        </p:txBody>
      </p:sp>
      <p:sp>
        <p:nvSpPr>
          <p:cNvPr id="2" name="Title 1"/>
          <p:cNvSpPr>
            <a:spLocks noGrp="1"/>
          </p:cNvSpPr>
          <p:nvPr>
            <p:ph type="title"/>
          </p:nvPr>
        </p:nvSpPr>
        <p:spPr>
          <a:xfrm>
            <a:off x="237838" y="183733"/>
            <a:ext cx="6356926" cy="585850"/>
          </a:xfrm>
        </p:spPr>
        <p:txBody>
          <a:bodyPr>
            <a:noAutofit/>
          </a:bodyPr>
          <a:lstStyle/>
          <a:p>
            <a:br>
              <a:rPr lang="en-US"/>
            </a:br>
            <a:r>
              <a:rPr lang="en-US"/>
              <a:t>媒体如何帮助打造特奥会</a:t>
            </a:r>
          </a:p>
        </p:txBody>
      </p:sp>
      <p:sp>
        <p:nvSpPr>
          <p:cNvPr id="6" name="Content Placeholder 5"/>
          <p:cNvSpPr>
            <a:spLocks noGrp="1"/>
          </p:cNvSpPr>
          <p:nvPr>
            <p:ph idx="1"/>
          </p:nvPr>
        </p:nvSpPr>
        <p:spPr>
          <a:xfrm>
            <a:off x="237838" y="2038350"/>
            <a:ext cx="8503345" cy="3840211"/>
          </a:xfrm>
        </p:spPr>
        <p:txBody>
          <a:bodyPr vert="horz" lIns="91440" tIns="45720" rIns="91440" bIns="45720" rtlCol="0" anchor="t">
            <a:normAutofit/>
          </a:bodyPr>
          <a:lstStyle/>
          <a:p>
            <a:pPr>
              <a:lnSpc>
                <a:spcPct val="110000"/>
              </a:lnSpc>
            </a:pPr>
            <a:r>
              <a:rPr lang="en-US">
                <a:latin typeface="Ubuntu" panose="020B0504030602030204" pitchFamily="34" charset="0"/>
              </a:rPr>
              <a:t>建立对我们是谁和我们做什么的理解</a:t>
            </a:r>
          </a:p>
          <a:p>
            <a:pPr>
              <a:lnSpc>
                <a:spcPct val="110000"/>
              </a:lnSpc>
            </a:pPr>
            <a:r>
              <a:rPr lang="en-US">
                <a:latin typeface="Ubuntu" panose="020B0504030602030204" pitchFamily="34" charset="0"/>
              </a:rPr>
              <a:t>传达我们的工作为何紧迫</a:t>
            </a:r>
            <a:endParaRPr lang="en-US">
              <a:latin typeface="Ubuntu" panose="020B0504030602030204" pitchFamily="34" charset="0"/>
              <a:cs typeface="Calibri"/>
            </a:endParaRPr>
          </a:p>
          <a:p>
            <a:pPr>
              <a:lnSpc>
                <a:spcPct val="110000"/>
              </a:lnSpc>
            </a:pPr>
            <a:r>
              <a:rPr lang="en-US">
                <a:latin typeface="Ubuntu" panose="020B0504030602030204" pitchFamily="34" charset="0"/>
              </a:rPr>
              <a:t>改变对我们的运动员所能达到的目标的看法</a:t>
            </a:r>
          </a:p>
          <a:p>
            <a:pPr>
              <a:lnSpc>
                <a:spcPct val="110000"/>
              </a:lnSpc>
            </a:pPr>
            <a:r>
              <a:rPr lang="en-US">
                <a:latin typeface="Ubuntu" panose="020B0504030602030204" pitchFamily="34" charset="0"/>
              </a:rPr>
              <a:t>有助于筹集资金</a:t>
            </a:r>
          </a:p>
          <a:p>
            <a:pPr>
              <a:lnSpc>
                <a:spcPct val="110000"/>
              </a:lnSpc>
            </a:pPr>
            <a:r>
              <a:rPr lang="en-US">
                <a:latin typeface="Ubuntu" panose="020B0504030602030204" pitchFamily="34" charset="0"/>
              </a:rPr>
              <a:t>将人们带入特奥会运动</a:t>
            </a:r>
          </a:p>
          <a:p>
            <a:pPr>
              <a:lnSpc>
                <a:spcPct val="100000"/>
              </a:lnSpc>
            </a:pPr>
            <a:endParaRPr lang="en-US"/>
          </a:p>
        </p:txBody>
      </p:sp>
    </p:spTree>
    <p:extLst>
      <p:ext uri="{BB962C8B-B14F-4D97-AF65-F5344CB8AC3E}">
        <p14:creationId xmlns:p14="http://schemas.microsoft.com/office/powerpoint/2010/main" val="13852713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93445" y="1612345"/>
            <a:ext cx="2098418" cy="2098418"/>
          </a:xfrm>
          <a:prstGeom prst="rect">
            <a:avLst/>
          </a:prstGeom>
        </p:spPr>
      </p:pic>
      <p:pic>
        <p:nvPicPr>
          <p:cNvPr id="16" name="Picture 15"/>
          <p:cNvPicPr>
            <a:picLocks noChangeAspect="1"/>
          </p:cNvPicPr>
          <p:nvPr/>
        </p:nvPicPr>
        <p:blipFill>
          <a:blip r:embed="rId4"/>
          <a:stretch>
            <a:fillRect/>
          </a:stretch>
        </p:blipFill>
        <p:spPr>
          <a:xfrm>
            <a:off x="3707939" y="1741678"/>
            <a:ext cx="3072140" cy="2044370"/>
          </a:xfrm>
          <a:prstGeom prst="rect">
            <a:avLst/>
          </a:prstGeom>
        </p:spPr>
      </p:pic>
      <p:sp>
        <p:nvSpPr>
          <p:cNvPr id="4" name="AutoShape 8" descr="data:image/jpeg;base64,/9j/4AAQSkZJRgABAQAAAQABAAD/2wCEAAkGBxQTEhUUExQWFhQWGB8YGRcYGB0YGRwaHxccFxcXGhwcICggHBwlHBwaITEiJSorLi4uHB8zODMsNygtLisBCgoKDg0OGxAQGywmICQ0LCwsLCwvLCwsLDQsLCw0LCwsLCwsLCwsLCwsLCwsLCwsLCwsLCwsLCwsLCwsLCwsLP/AABEIAKsBJgMBIgACEQEDEQH/xAAcAAACAgMBAQAAAAAAAAAAAAAFBgMEAAIHAQj/xAA/EAACAQIEAwYEAwYEBwEBAAABAhEAAwQSITEFQVEGEyJhcYEykaGxwdHwBxQjQlJyM2Lh8RUkQ4KSorIlF//EABoBAAMBAQEBAAAAAAAAAAAAAAECAwAEBQb/xAArEQACAgICAAYBBAIDAAAAAAAAAQIRAyESMQQTIkFRYYEFcdHwMrEUkcH/2gAMAwEAAhEDEQA/AA+O7K3FSDcsDnBuCftSocL3N45srCORkTTLwntPh4yXMLnyzEbzPLyq2eB/v7uLFlrYsjNdYMCsRIVerHp5UhlYqulnI2viIA25gzNVuA2c19Z2AJpgwfYTEO8rkNoHUlxmy+nWiPB+yLHD4m4Wi7aOVEABzDqefy6Vu+jATiFlFLAGDQgDXWn3h/ZEG2r3mCPEkXBy5aVFcwZRmsthkBP+HcK6HqfMUvEWxW4Xh+8uqvr5cpoh2hwgFkkbqQZqTG8e/hvZTKAp8JCZZYc+omltbl64CGY5fPQUYxaC0ZwWznvieWvvVfHWS1wKoljIA96P9neA3HOZVcCdW0VfmdTTdwXheGsP3hRLrhsua4ZCwC1xhsBppPU0W6Ccyt4C4rFWUgxJBo32XsHv1JBEMKbrvFP4mY28GBmlRuwEyII06b1fPae/ySyJ2hARWVtbA2C8BAxt+Acr+Wmg60E42uViBMTz3ppftFiBMi2Z38Aobj+Kd6IuWLR8wmU/MUrjYZUunf8AfsU7L+NY5MPvVrjok2j1Zvuaqpby3QP8w+9EeMWyTajk7z6SaHQ8OwJgk8Vo/wCenK8dR7/alqzh4KGdA00w3LgbVToZ+1LJ2wyVAd38JH+afpQrD7t6UTuDf1/CoeE8OuX7nd2ULueQgadSToB5mqRJsq4Ubf3H7VSC6tTpjewmMw6d46oyDVu7fMVEbsIBjzEgUpW0lmrWPFFTBJLe1OvBsH3mCCuHFvvtWRQzRGwBIE+pFKnDE/iH0p44ba//ADzkd1i9oyMyN8GolSDE8qTJKotjcbaRS4twlbduENwqHIBdQraDmFJHoQdqe+z4z8Inrbb8aS+LWrv7t4TduM1w7s9w6KOpOxJ+dNXBuKpZ4QucNJlCsEGSTNDHLlFMSem0c97V4FlfNHhIAnlNU8Hgu9sgAxkcmmLtXxI3rCfCE3VeZG00C4J8LaxrVVRpRlGrVe50TslxVrNlbSWhlB1dmgSTrRJ8FZwZuXF0N4+IuxjWTp7mknH8RwzFZuXEVYhAoyg8/X1o12s7Q4O9ZVO+JMg+Ea6Dz0pqVEtgXC4BcM1xu+tt3q5AAeZpS4hwC9aMupy8mGo+YogmKsC5OdyPONPSiN/jdlVi09wkkSHy5Y56dYrUFNplbg3ZZ7iLcBInarfDsdew97MuUukp4h+VWsDx8rK2/wDD5AjYe1V8PbYs5YGWbNqIkHmJpKrsZysOL26xY/ltfI/nXTeHXS9pGO7KCfcVxO6m5rtXBx/Atf2L9qwBd7c3sptjyP4VlVf2jL4rXofwrKNiNHPv2d95avu2TKe7JkwdOldK7JYgBrhtoFS8wuGORCIG09aRcHhWtW2DWr6Yj+UwSmWD4YEiIGp31pi7AF3fM6sjISMpmCDuRIE7e1aErZWUWuxcscZVWupK/wCIZLKd8xgSNfkKK8K4yBiEf/peINowHiHxy3IdTW97ANaxbXLFlGdXuMczZQxKkKZggHl01pZ4px3FXMUzrZJaO7KFhkVhbDuqON41ICnUQdSaCbcv2DVRv5C/abHPDM2Yz4VkztpuKVr3Fbga3nuMQigDU9NRPIVduYnFsrWrti2qXCVZhOYGQ3eTMEiDsNZO29Q43hFpoMssf0j86LdCpA2/aHhMEM76L5TqfnT92Gwbi5d8CkKo3AIk9J9KQcQGdtJJQZVnfTb3q1w3i2Kw8s/eIh0JiRPKeetNJPQLTG/jK3ExQe7dCW9xaQjUbTl8zz8jQm+/eWygJA7yFI18DNnJY/1ZliOgFCOJ4y/irkybjFQAByUDQAchGvmSTua97OC4t5MyPlbUQpaCpBBIGqiYmeTTtSyjSu9jR+B9sYDh6rka3aOUDNnhmnz6VSwPAbtzvLeHC5LbiNTs8kAbyB1NQG8hdwmHtgMPFmkltc2kmCSQNKb+zOLKozhBbzQAB/kGwHqxrmjJxezpnBSVIV+Jdk8XbE+FhzgnTWNdKF4zg2KtzKyAASQdNTAHmZ0gdafhxm691VZbgVmjVNDBEzGwMiJGtWO0T3EtTatd44aVUkKCQCRJ5eXn0q0ZtpshLGlJJHKv+E3c6swykEaMD1gfcb1SxrExmaAJH11py4px/HuipdwieKe8UMZQZvAcxJDSuvhze1LnEeE3T/CChyp1ZZI1Eg/roaClb2acKWgVbu6EJOUH4o1Iorw0+ADzP2pwwtrC27KIy2g2UAlnAJ8Ou++mvpQbiHD87TYSFjULJ1k0vPk6GeFxjYuOJnpP4Uxfs6lO8dROYgQNWhZMAe/0qn/wG8d1I9q34UWsh0RgyA53Kwcp0Xcc/KjLrRsdKWx2/wCMXHWDhr8M2STE7bkFtvOuVWcGq3rqsfCrFfDz1iJI0HUn60y2+KtOfvARBGUE5uZP88cjJyjSl/FXbTus/DnZrqiQxJJnURpP41oxk+ik2g/Z4HbfDvfRba5YyhZDMp3OpkgaxO8GK8wWIW3w29bzgXAxcDylRppHOPemHh+EfE2JtYu1qoV7a2igA2CmDMbx161Qw/B7OGuSbuZhowZgsMGDBgAVYfDprOtL1qQHG9ov8JuC3bw3euVYoXYFGBliG2qp2zxouiLALDXQSNY+KOutVO03G1VLT2yG+KWB3nKI9o501dmbyrh7bm2zPdCyQpcywmCdlA84FMmklRJQcpNHJsZZyBUK3AQupfY84UdBVLDO+qoYJ+tN/wC0a+GuWmVWUEOIZSmqkDY+u40NLnZe4q4q2XKhZOrbDTQmqRfubJKTfqdg6/cugtbdPFvtqPOsxaaCn7DvgziLnf27t0uwWywS4VIgSZEDeTJO1Rca7KXbj5rGHe3by7EqdfQMxGnStzt0by5ceSEj/hbEaMvzqG9gXSASDOggzRK5hCCROxg1KuGQWzOZrp+EDYDcnz0o2IXOx/C7gvS6gosGDqDr/p9acOM8SF5QyiQp3AbL0gMRGvSaDdlMDbW21xrue602u4GhRXGU3CSfF4ZIjTluRQjHYbFSUS3kVDCghbhMmCWdhoT/AJMo+9I0uXqZVOXGkuyZeIpc8Cg5vt6+ldRw/aBIt2rYu/4alWNtgrAjQzy96i4H2Gw4wlvEMwt3nthrjmO7lhLGDyJ86EHid22Ctx5JJMBwx+n8vTalyWHEkrsj7RXmZgWBgEjnz1ryq3EsRcZFyIW1MkCT5b6c6ytFugTjC9ljh/EbsZrQ7xXchnuvlKLvpA8QG3t70PvcS4gcl7DqArjSCGPuG2B/UVTwOEjD943itkmNc3KGOvsPY9KIYK41tVVboS0i5YyyxbLA11B8UfOJ6RTp/Z0Ncl9F7DcSxDqbGItoLzKGV0ICgTrn10Ij+XeeVRY3srnBFy6pgyAg7sjqMymR8iJiQaqqx7xHuMGdQVJHhBBgjTckQfSrNy9aDgd1OubMXuFs5EQWiIiNM21NztgWKlQKw/D8PhriXHty1u2QoZyc2hBZtSJ8YM9F0rd+1OCQqLtmdYcqvhXXfeduWpoNhrlh8a6PlCGcgRSCXlWOfLG7AifLzmiGI7P4c/CGyuw1mVXXZSToNY1qvmKKp9kXicm2uixxHsuf3nvbAmyWU5Z5bsR5UR7e8CtHDAKchLjWfI8vltTOogAAaAQPbSue8bxD43iNvC22gFu6B3AiTcePKD65RV4rk9nOtBHs/avOqC1b7y4REIqgiPDygIggb6Tzp84HwFLVu+mMFtTcCGVeCAMwCgwDmXTUTMxtud4Hw/DYK2LFkROrHdmaNWc8z9BsKt4uylyJg9P96CxJOyjytqjivERdtX2S0xNrNC3e7Kg+RzDfzGhiRRzszZe4bti4rW7uXPhrzA93cSVW7bZhpIuAkcxmPLd5xfAkdWUiMw0PnyPz51Pg8Oti2qnXu1CjkTAAJ15net5Kt/AfN0vk5T2ktPhCRe70EwAGYBTIJLIV311JGvWh3ZMXL10+MrkQsMzklyNIQTqdZ15A11X9onDreJwVyYZrYNy2wgwyqToehEg+vlXA7mMKbHWjHCuLQJZG5KQ5LeHfTcVbSoRnuMNDt8Wgmek61c7OdoLCM4HgUxHghYE+I7lZmYO1Il/FLCMzFyROUsWKmYgztW1vEsw2gdJ0+VaHh4+7NPK3ofOJYoguoW2SJEvvkfYDQ6Efo8o7/aM4XCBkyhrrwmkhVA3ieg0/uFJr8SZsguot0IIWdGAGyyJkeoqHtRxg4o2gAiLaTIqqwMSZMkkE8hsBpp1M4YHGW1oeeXlGiXiPHrt6c9y6wO++U/8AavhHpFScO7QGzZa0qkyxYaEbhQVYEajwCCCCNd5oJhbf9Izcs0QJ6AmZ+VW1wzSDczBPJSAfKdN/Uc66ZJOOyMb5aN7nFxlZbVuC65WZtYB+IAemm9VAxJJO5B+817irltXhDC7xIkCJj/ao7jihCKitBm3dMsYLirI3hJA2I11B3EaaU42+M28RlW2qpIh1iX0mGViDHh6nQ9a5vcVhLQcgIBPIEiQJ21g0d7LAqz3JGi5Y567keg+9TzKMo7Hxyaeh0wvCcPiLX8YlFUtJzAGD4hmaB0303pgxV0Ya2LZZsothAzCSAFgTAPKNYpLvYodwR1YfiarPxS93YtZsyDRVYTHQAiGjymOlRjhcoJofmozLHa/Fq9q3rJmF01ygbjQQJ+1UOwTouKzOQAqz4hoevpWv74zGWIMCAI8IHQCsxuOkSIUjQqBE+Yq8cDSpkZzt2N/HeMJcUGw+QFjbYjQzkzZhsYgmD1Q0Jv8Aa3FuQi/xLRQW4uPdzOoGUsxtsImd4J6kmh3BcSc4gmBLlR/NCxlM+WvtRdbSu4e3l00MsRHOCAR+PpUJPy24r97OqL8yEb9tFniGMW3ft3XtMLVq3mZVAuQ0RroMx1EMQOpiouL9rbNywIs3gLuZUPdjUiNtdSCRtzr08UPfOQBlVF/uO5Lf2glRHn51TxePAlkdGJGyqA3XxEa/oVJ3y2vgNKm0/kj7K4NC9xmvReQeFNgwIKtqd8vQevKjfAuFXsfeyoSotnxuQMqDlEiSx18IPn50ghC2VQCWJAAA1mYAA6zXfOy2B/ccJasPPeN4rhzSe8bVpY7hdFnoorqyYeU+TZzRy8Y0jF/Z9hSR+83L+JVQAlq9eJtJA3W2sD5zsIoT2h7FJnV8KLaAAAoCBsI03n3+dPOFvqwlZbzDKR9Gitrt4Ddo9VP4U3BPQqk1sX+zHZ7Ip70Ag7Df3msopjMcVKhPFIJnKQNP+01lZY0tGlJt2zguG4retWzalO7OuR1zEE6kgAgj0J9qscSuKhWDKEDLlJA26Bh8iTFLwJNeXsJdyhocJyOoX8qhkXJ30fVZP0nHDGljbv79/wCBjW+EyO58JJQodWKkfED1BifvUQu/xSneiN9cswTMSRmg+tL4LcyT6mant4kMuRo/ytzWdwDyU7EUqhdWSy/pTWK4P1fHz+39/wCjbiCobrnDmIaVbaWEEkHpmzEeUVDcxgZXW5bYXn8AVRKmdCwjUHyjnv0iJjStRj4ZYMMpkHmCDXVLDGl9HzXOSsZOHdsb9pTbujMcsKzAqwMeEk/zCY8/Ojn7HOFlrt/FsNbY7m3J/nYZ7h9QuXX/ADmkDi/FDehrhGgyiBHPn7mum8B7VWMPhsPh7bvfe2ozsiM4k6sMwGWB8I1mAJrJqLddCpNrfY3i6QxLHQg+3Kan4fx1AoDzmmPCJBgxPlXP+2faju71vDqVY3nCsTqotsSpggxJJ9tdNqY+GYYlc22mmkADr+AprDQ6PiwVnl+orb96BGsidhzigWARAYkTzk+Lrr+VXe6LGeu3kPzpk0wNNEHaq0XsXbQaGuWbiqQJOtsgGBuROwr5zxfDbwLpchWtzOh1VbgtsQRp8RG8b12bjvHHF65bt6Gyo1PxAsocZeXwlTqDqaAYtQlxmuEFrtsL3bL8NvMx3Px5iST5j5c2XMlLXsdGLBKapI5S7rIA1OgAGvpRnhzm4yopBZtFGupjQaDc7aUWxWAs2+7NlEt3rcv3jXAmslvhmT0GnKlfCvluI0A5WBAM+2xB31q0Jtq6IuG69x74XwAo7NeyMgUjTMDqIkBlXrIPUUpcS4SULnPcuIpiTtrtJGgp/wCz/E2xGHuu3hCkCJkfCG0G43H61KH2gx+aLajU3CSY16ZZ6Ty6jzqSm5ZCrg1DZSwGNZHRhqiurZTrorAkAnXkafLPaCyyBs7o/hzF7pQNBzZVzXQukDUkjmV5FCuWwIAMgfXr7zV7A2mcytvOV1IVQTrMSB4iPMe9VkmJBRf+TofLWPtZTnd9S3/Xt5mVmZkI8f8AKuh6ke9crE+QnYb/AF/GjDi5ZCwGRWHhzBgGWQxK5htOvh01oYTPT2FaIJxS6dhXs/jGXNblgHkkKTyGsj0504dkODWb7taKbWy1vL4IYMum0EGTOnL3pO7MZ/3q2tu2LlxpVUJiSVPORHzro3BSbeLs3LdgkqWW4bIbuQWBH+I4ytHRdNQc0CuqM4rFKMkiLi3JNCPjBJc6C7b3VCDbOsNlgwI8pkDrrRvg/Z03raXlupBGaMpaI0ObXcNIPSNdKFcfwZw+Kv22GXNdzJ52yWdSPmg9Qw5GpsH2gfD2xbtDwqC0NO7MSAAp2BzEf3GSK5FOlRaEHKWuwti+yrnM/fKTMH+FeBJyhuSHUjWdNqSmUMQxMJuOreQ6Dz/QN4ntRfyuoKjPmlg1wsJMyCbpE7xIOgXelN7pmOQ0p4y0DLCSl6uwg+KIIZDlKmVPSpE4qM2Z7evPL18p2+tUUNb7UsoKXYsZuPQTbjDs5ubTAgcgFCgeegE9aiOJeDlIysddIb0np6U4/s47LYXHWL4ulu/DQuV4KIVEXMuzDNmBmRoNqRMI4W6FaCpbK0MFBEwSGOg6ydOtHjH46Nyl8jZ2LBuYpWyKWsjvQYg5lIy843IPtThxntD+8ZlnunCmVfw8tg3ny/0NJPC7v7tjJtkvazC2SJb4iAFnKJbNqABttNOHa/Dd5g7tyyzKwTOCjFW8OpHh1giRHnXPkyNZPpl8cE4fY84XEXECIBpAAnfbr1oh37ESK0LplQGJZA2UxMQJMdNRWv7xAP16+X+/4iulMgyLFXS0BkDx1AMexrKS8fxm6l5wrP1ORQBO2vgYz6mvai81OqLLDauzkgeBrvRXE9oGfCph8iALEuFGYgfDrEg7yQdQTO9b9r+MLcYAKuYmWOUZiIGUlviPTf5xJBhhUk7R9bjlj8VFTlFWibDoXYKkliYA86tY7s7irVsXrloraJENmVt9pCklemoGsChLtlIYcjMU78P4taxNn93J7u2ygFoDFSCPD8M8t80fSlk2iPifEywyiklXuKnG7qItrLEtbDN4sxmSpkQMuqnTX1oNkYOyOpRwfhO40kfSKYO1fAhYCkOlwFoVgfEREwyxGmusnes7G8E/fsQ73s2VPE5Gksdln219qusq4qT6PnPEY150lB3btfk97Ndlxii5v3GS0pCgJBZm+IiToABHLWZ2BojxvErZvsEY5QxCmDrGhGnMHQ+dXGu2cPxDD2LY/hE+MamHYFLZBnQyRryqP9qLxftDYC1p/wCbaVNRWR2+iblwVLsl4bxt7ggIHA+/vRS/xzEAAC2QBtAn3JBOv2EUodieIKt022YC20nx6Q8ADxMRAIHnqB1rqWDeBHhgEZYEHXnr9/KivDxN5zKfZ7EX7l1S6XFAgnMHy+Y8Tbmdsvny0c8Vju6Qseo0HOTVDh4XQ/T7k1rxzF2FQNcuqlpZIad228MatHl1q+PGsapE5zc2KXFuNOUuk5Q0kAyGYESUWCQSugn4pE7zFInEcc9189xpMQNgAOQHlXQeIstlziWssUCQoDqARoZZQwbNBbrAXUDlzvHYkPcZ8oUMZjWB6CdK43FWfTfpCcVKSjvW76+gXjWJ0PLb06VWZudGsNwZ74e4pC2rSFmY9QC0AecD70GvINeXl+P6/CujC9NHmfq/F57XfudQ7F8PZuGfww03GcnUEkg5PDMAaKIB/wBaTezWFtfv3dYoMFXOMrzbedlJiCGgz7ijvCO1gXBpZzi2ltMjR8ZMauJ55jmA560pcd4n37W2Ot22gR7oJi6F+B8pAKtlkHrA2pIptyOKUtLZP2pw1u1irtuyf4akZfFm0KhtzqdSd6GBuexHTQjzBq+OEvcTvMjNA1aNY5eZEetBr9llMHbrXQrS2QdWXr+Kd4zuzBRAkkwOkHl6a+tQRVZSYkajyqSw2bSYPQ6UbAMfZjha3BiL7OV/dbecBdMzEPl8XKCvLefnf7O9qEs5kuCAzSrZM5GgXL8SkLAmddZ0oRgcabeFu2RAa5dUsB8RRVOgO3xHY+fWh1u3LrBnWNoI9RVFi5Y5N/gDycZJL8jn2946VuWrZWQFLgnZgWKxueaHSeYpY4jilVw5RWBX4GY6TsfCQRvpPnptTjxzggxdjDvnyP3bKjH4S/hYW2MeEaXNeUDeueHAuGKupDAwViCp5zXPBJelFG2/Uy/cZXs96lnuwjFGYOz5i3iAhvhCrA882tBC5n3/AEPqKeeyOGV7TWW/qzR10AP2j2oZ2xwotNZsrMIHb1zvI9SAoHoBSLJ63BjPH6VICW8UK3DzUOQVIGqxEu4LjN2z4UuMqndZlddD4TI+lUmvBrh258gBO8ADQDlA0rdbJchVBZjsBufKnvgvZq3h8I1zE2QtxiT/ABB41A9dV60mTIoIeEOQlcMxAFxrlyWK+JQZgtmG8cokxzp87Odsc10o4nMCwJMAtGq7HVvIHXYcq5vZECZM04fsvTveJ2A2oUO2nUWmAn3NCWJS7GjkcTo/CuNN3rPkzQoR3OjhZOUBZgQdZGWSACAaPviM8aiTseRB5e/61Gvq8BtqxZRkY9FBBHQjcjyqu/D1EiQFPKWEHqMwGh5ifMedIQ4qhJz5OwLxTgdu62YjX6+/51lFWw7DUg3ByZGGb0PI+u/Wa9o8UDkz527uNq3FyKnuW42qm5rmPq5x8ro3diRUuG4m6aQpgRtG3Ixvvz1qJajvYY5pWPSmgk9M8/8AUL8tS+/5GLgOFGPuBLl4WkWfAJa4dBLCRlVB/UT5QZpg43xC3w60tnDTlcEksZYsIGZto31GmwEUjcO4hctZggK5iC2xBymV13gHWNpg1DxTG3b90s59NOUDalljd/R5Smq+ze3iHL95mObNmzHfMDINPH7TiH/dro0Do3y8LAf+xpM4Pwzv71uzzdgJ6DdiPQSa6L+07DAYW2VWAlwCBsFKMI+gpvcmc6R8oWND8Uj6fSrGB41irIi1fcL/AEmGHsGBj2iqWIAA8+vQVFPJTpRMMp7YYvIqZv7jEEnUbgxERsAdKF3MXcvNmvObjjQMxJIGngEmAvkNN6qAkjfw/epbTjkC30Hz/KjYAxxftBcuW8raswChucCJnr6THOJoBk8yakxLNILCOn6NeZxtUWqPofAxj5Sb7Y0vihZ4etpGE3nAuZdQVOsydZgQeWvlQNsGCNz9PpRDEYJLvDkCgC6lz4vLUgE+9QWpjUQeY6GJIpsbpaPG8SmsjUgBetFTHy/KtsPbJPpRDiNkZcxkx+Jj9e9VrQg/raqcmQo6H2YxqNbRADmFsL5MBzHRt9Kg43wi3dBJENyYaH/XpB2+tAuzzshBGsSAPKNvnr8qaUv5p5E75my/hDeoArJgYif8CfNow3jMATI13j0A96kXgrGCxVlP8w/WlFOI3DbuHLmGbroDESy/MfOo7F3WTp5j8YrcmY24lYsjDWkRSHDtLEhiQVE+IdCFgR99Qtm5kZWYZgpBJ/qAOoPnv+dEOOsylSCCI/8AYjMR5SsbAbEQOYtbxPkeoHy516mGD8pHJkl6w/w/tXbuYc4S6pAdpRp8KNykjXKZIPSTUV3BW7M96LbT1vlGHlAV5+VHeIqoEnWdh1J6TsPYxQdOAtdJuhT4WWQqzozFSxmSY3JPQ+3kSp7/APWv9Har6JsDdt5w9llUINRL3C07EnIsewov2i4T+/2FuWQDetiQJAzKfiWdpkSPTzqxxLs4bVuVgjnGhFBsDxwYS66FsuYI4YyRrbBjfSdDM1Jq/VHtfkrF16ZdMSbiFSQwIIMEEQQRuCORqMtRztbxW3ibwuoIYqFcAQpj4WXnMHKdB8IjfQIBXVFtog1TC/ZtkLMtwwoKsQJzOBIylp8KA7wJObcaQc7b9ou+myDIkEsDtzyEa6bbHkN6TFtmdN61+JtZ3jQml8u5cmNz9NI8xaRGmsamrHZzi13D31vWnKusgGA2hUg6MCNvKsxgJCjU8gNT7D/Sp+F8HdiIEEKzNOkRsPUiBRlJLsEU30Ny/tM4go/xLR8zat/gBW3/APW+IDfuGHnbYf8AzcFJAPTT0/Kobmx+vKtbAdCH7XMVucPhmPUd6p9/4hrK5sjVlHkzUGrlxI3/AF771VYA1pcaTA1qlilgggeoqfE9iX6tKf8AlBfjX8l+2mnp9qsrhS/w/ahWHIO3ypg4PYDFc3w69I5TodOf051kqObxPjFlxqCjX5LvCOBKSGcZlHKYHntVXtKyfvBCqFCqEhdtJI+hHvNNmEw6DwqNOZgCeg06UpdrsN3eIOkF0Dx5FnRfmqKY86azzwl+zTDZ8dmjS3bZp8zCD/6Pyp77c4MXMIysSJYQR/UJifLelj9kNmBiLhMTkQe2Zm+609ccUXMPdRtQV08mkZW6gAxSSGXZwfGJ4yOmlV2PIe5q5xK1lY/ryP1qk2gpkY3sksY2UdavLPp7GPnAqVMGEFs83th/mTH0ArLqc4M/r3PzrWZlfiGJ1AJJIH69K8wVi7c/wbNx+rKjPHyBA96LY7s4MyAM5ZiA2gA5A5RvprqT7V2Ls/wy1h7KpbUAAep9ak5xTOzH4jNGHGLr/YhcM4WwwWRoDgs7jMCVObwqYmGywcp1g8q07N4XD3LrLeTNpoczDb0Ipk7VPmN0LMhQfD6x+NAsLw18M7NcgMqgjXmRJHtt69aST02iKe6ZZ7W8BsHCuLNtUfwlTJ5OCQZPMSKUOD9mb964lqAub+ec0LuTA/05UbucSe6GLen5fajXYLV7rdABrvqZ/CtCUugzjGrBXG+z4wbWrdtmPeKdWj/EU+WwIYCNfeoeHXSXGcQW0DIWXL001G4jUjzon+025PciYIDMDz1K7HltWvYyz34724xjNEDSSIMty10235mq80uyXFtIuYlbKhnxBUJk1kTr0UbyY2GulJFq6CNCdDz3jqfanzt5gVNpFRRo4Mj+1hqa51jbLWlOYET4R0M7x10B+dFTUgODiEhw2/iMNevpbY2wzNMgfCA2WJ1gQIE0Bw7KQSDrHwka606dmuJJawIBgli5K8yCSv2FLQOFtAMy4gxpH8MTpzbp5xNd/hvHJemXtohm8O6TXuO4wuW2guhGffMpkZP5T0OkUZ7JwReafCxCgxpoDP8A9UmcRu3GuiyoyjwqqzooAAAJ6AbnyNPvC7AtWktAzlEE7TzY/Oa8qqk5e2zslK4qKBXHr5BA66AfifeBSD+0O0q4+6qABQLYAGw/gpTxxF/4gPMuIH/dpSt+03AkYlbwPhuKBy3Uefl9qPhvc2d9CcLZifrXi31H8wqRoI6+etQLZluem8ch1+ddnRzFpHBOn5fesYeIyWHsNfc717ZsEHYGOv5j/WmTB8JtsgY+NiobKxKZZJEacxE+hFCclFWwwi5OkBuHXAHDHXL4hzggggjzo3wfDM3e3dQiqNWB8RZgoy+Q1J9K1TggYoLUnM8EzAAABIg67ka6nypv7V8RPcJahdDoY1gA+Gekma5sjUlZaFxfE5TdtlTDb/rf2qNx4T6cqL38KWaATJPL7TRNOx57rN33jyyUKcok+KenlT+ZEXy5CYlZUqWiBLKR6gispxQvwjgdy8Ay5VQn4jz6kAamrnaDs0tnustwuxknSBIiIGvU86Yrl7uQA25E+hJkz6VSx7G4gM7NpO/+35GuXzZN37HSscaEfEYUofECPPlR/s0AUdi7eAKVGoBzNkJnnEcvKj/BrGe7bYfyeIk+Q0+sVS4pfuHEXzdcNmyqInRV8SrExOxnzaIBiq87iScalQT4DY7y9bVrjnWSAxAgCY9NKFftLA/fIHK2g+WYx9aJ9jn/AOYn/KZ9Ij7kUv8Aba8LmMu5Duyp7hFQj0zCtjBk70OX7M8NkwjMf+pdZh6AKn3VqbvCyuDOqkafX6T86H4HDLatJaG1tQg84ET77165A5/r3osmI/a3gBTC96xYXbbnMpG6tkGh3MeE9ILUg3K6r2tu/wDLXMzZzoBIWQCQvIDYVzLC2c91U18TBdNDqY3Og9aaIRj4woAskclyx5CI+5rThttWuCdYBPloKtdsMNkj+nNI9xOX5ihPAbpF0SJkMPcqRrSRvgO6chos3GzZ0XM6KxVepIy6eYnMPMCn7gl5jhLOf/E7pC/92UZvrNJvZeC7/wCUR8z/AKUU4hirikKh0JHrH5VFr0lU/ULvbXEXQwyOySTOVipIBAAkEaaVPjsaXsoeYtqp9v8AerjcP7+41vEZoU5kZYXKoMFCY8QaVMnXw76mt+0t2zbRUMKYkaEiBoASNp5T0qlemiS3IXQpVAdg23tTd2JtZbbOf5zA9Bz+ZPyobxW0LtnDG1sygL5zAn503YS0ttFQbKAB+f40IrYZv0in+0zC/wAO1cBkBih25jMP/k1Y7E2MuDBWPESTz1Jj/wCMtWO3hX9zuSRMqV9Qw/Caj7EXwMNbtjXTPP8AcSSPY6Vp9Bg9FftSGS0mYkgv+Gk/WkztfeJTDt1ziP8AxIP3rpXa+2GwpMaqyn65fsxrmnF8DcxN+zZQaRGbkuY+In0Amhj7DN6Lq4VLWHt+Im8yhiOShhmAHnqNazhfDLOKPcXS6ufEGWNuamZ1jXblvXmJtd5iHW2J8WRfRRlB9IE0T4Ngr1m7mKIfRiW2I08PnTJbsVvVBIHvMTaaRHi8R1eM7lk0HqNdg3Omq+ZUxvSPgeHuuIQm2QEJOcx4tDl5zm110606cMyuWUkhssgCNQcwJE6GI2GutNJNqkInTVgPhdg3L8n4bWvq3Ifc+woj2i4YMRh3t6ZolCeTjVT+B8iay3hTYlZBkkztOvMctIqLG8S7sBmkgmPffeliuCDJ85HI8LYe4YRWY9FBY+8Ud4ZwW4l0C6mU81MbGIB5ciY8zTXgeOW0ZpkA7RVXE3y94tzIERvoQdfYH5mi8rkqoZY1HdnuO7HJdQvh2KsP5G+EnoDuv1FAcEmUGY3iBt4QFn3iZ5zThh8QxuKc0gEHfp5Uqtw9rUWhq2Yqvn4oU/KKnzco0ylJS0HOyuEJGc6KCY13YxOnQfrat+1i6J5Zj9qLYBVtW1tj+Ub9TuT85pW7TcctNc7rUQwRnA0XxQ+m5I/CnadUiUX6rJeynBy7i+2g1yg7k6CR6A/+w8qZ8dwcZLjLqxRgvrlIFGMJcBwi2dSyWVuLtoIlUBkyYieQnc1VwmJzID50mRU1Q8JNpnL8RcVVXMoYnWT8o+lZUOJs3LmLvWbYDd21yJ5L3h0/9qyn4A5FriN8s5nlV24AtpdpYA+m5H0IrbG8Jud4PCYdcwPKOcnYe9V8QsWxHI5fkANOoqTWhk9ljg90rMVW7QYhmZZg5VjQefOp8CcqbanU/hQ69h7j3cwcFC22XTKNDlaZnaQQN9JqiWibkuVsN9nLfdrmPxN9ByH40F4jwFlvhnvouIL953JUkeJ8yeISJYQQCBvrRoZuhqO7aLlCwLd38GYk5NZ8M/Dr0qkXQj27GtsQKrXbimqFm6elS5z0oAB3GUHdXNJ8BPuBI+tc4BIJ8q6ZxfObNzKuZipEe0GPOJrmA3pohGnimPN7D2Cd/FPqsL/rVPhsrcGm0/Y1LixksW7Rturo5liPCcwLQp2MQOuxNeYTW4oHP8qz6Muxh4RxFbdzusjSwnPBI/t0EDadfKjt+/mynoKEW2K6RtV6zJWen+9SmtFIu2RKn8R7g1LkTtyULodxttMTVHtCLRQsyzc8MaA+ANLCTtvy9+VWixqpjLTOI002M6g9RVIvi00Jp3YJstcU4bJecRAy65QcywMoIEGSZ569a6amKEb1zleDvKnvII5iZI3gmRPypiw18qoWdhGlNKSYC12pw7Yi2EVwomSCJDbQD6ETVfs7hTZVUYgkTBAjTNmjUnmTzqQ3p51Wu8Q7t7cjRmiZ203216frWctoaHYZ7W3P+Xjqwn28X4UpcIZpN5Qcqzr1kQBG+gOb2pp7eZVwq9XbII6sjAenOlbspiWt2XtkSWMhTrsFg7jY+fSIpYaV1ZScW4umWuzWCYB3fLmJgAGdJ1meZ0P6NGHuN5H11rS9xLJbi1aNwmJUhLIHoRO3lz9TWoObWCPw+VMv7/f7fZzxcn/kjBd11AHpI/P8K9wpy3S5LqIBVkIJDAgrKsQIOo0adprzJXuX9A0Rjz/id65dbvLORAIVpWW6lgrGPaai41iLd20LJYJcS5MsRBGWDGvJs8+o6QLmGfKZOwlvcAnXqNNfegmJwzZ1G6lpzFRJknNrEnSTpTL7MWuH8ItKAwPecwx0HqB09a8xvguLA5E/hRCRy09PyMfjVpOCi+mbM6nUA5JHoRII15ifSkcbVIKdO2CuDo126ttPiY79OZJjWB5VZ4hwx7V7OwBC6Ag8yNzpppP16VJg7L4O6rJF0ggNErlBPiMRJgawAau9pO0lh7hshbxYrPeqji2H0hIyyynmeUD2EYV2NKd9Aq5dmhXEuF2LjF1tujnUqtwMjNHxeIZkJO8Zh5dbgmsy0whe4JxK6ltM4lx/CMEmVObu9YB23/tHWifB0PiQxmXQgGRPPWgwjuCJAIuhifLLlX/209WHWjXZJUS62aScohSYB1M6A/T19hKPJUNGVMSuzoIxWNfabpWT/e5I+1ZTB22wiYdj3a5Dcc3MukeKSxkE6z+tq8osXsO8ZsG2gLaKqhR/MYACyZG/3pbt8LW9ZtxmBE5tspYnQeWkDpRvj3a7CXbVxUuEvlgDKwk8okdaq8E7RYO1bCutwFjJARnjbUkDrrpXhYv+TjwNqLu+mn1R0Nx5CyG5FD5iYPnVENdBhLRKg7llmNxzorxK9ba8/dBzbLSpKkb684Igkjao1tnoT7a/6/evci7SZztE9m8SBsKlyn/aorSnca1aUsNxHrRMbISN6kmsk1hBrANRmJAG5MCud47Ak4x7UQe8IPQDMSX/ALcnj9K6JbuFGVjrlIMczrsPOkm1hizC0wIZv4JxGYtcPg7srBeMmWVgAEL11zNEwU7WWSLeuhW5r5aMPvQzs5aa5dJEZUXn1O23kCfKBRntsz3bgULK3XZ42JObRfP4thuap9nLNxDcFp0WcsymcAgtAM6Cdd6zVxoDutB1rMydpq9wm8pLWP5ipdp2icpg8tCvLmfKqeVx0/7Rp8pMCojjyhnIzEaCMo/1jypJRtUZuVaLGJw5ViII9RBquwqS1jrtye811keBUjy0Jmtgn6mjVGV1siArcNXrWvWojbPWsElF3yqDHYgZGDBAAJls8iOSZARmP+YAeYrR5qreUmQedEZOnZriuLYi+vdXysAhkQKB4htEyw0kRPM71nCbeRmYjcQABA3mTJOvL5+wVsDdZ5bINd82w/y86P2g3Myep3PnQWtB5OqsId6TyqRHNU0c+VWEc86wpcVzUgqC21TKaxiQ6giNCCD6EQR8qp4VbgMOgAUaENIbSNBuOtWmJ6GqzX3G4isYluLRXs/xe4bQt2u6JRfEoOcljqWnYAmQBOo+gYX+YgneDsfI+VU+D3+4uXG7tlVgMqpD66z8TJlG2xPtzaLoBbvXHDmZmTPqTOx5VpcfN8W3lr9Dp9a0vcdvXnCtYVLaiM5K96TqZaCRGsZRoIBmpAs86UJA+EEEgif/ABnyqNrDJuseoq53RrACNiR+ufWsawe9wwQRIIg+YIgitMPxL91UvJUDfUuxkiAJ3MxEkAe0EkVB3APp4ftp9Kgfh1p5DAkdD+Y/KsYXr3GL2JuO13NlnwgyY9GIGbzMD2rKk4lhVtOBbEKROhkEzWUQjLiOHBhpofp70PNgqYPKi1+6ZidKr5R0pQFNbVWbdnyNTKoqzbrGI7I9fOPx61atAn4ljTeTBrwCpF5edEB4+D5gj0qBkjSrmGYyy8lMCt7yD51jAe+v0oPfsQ+bn1gTHSYo3cO9VLw0NYwH45jmWxlthu+JIzgarbKw6q0yCxgHTaROtCezlpluBwxtgSCsaspGqdCug38juNGK6dKyzqNaazF5bo6GvSQeR+lV7DGrSUoaN1Qf0n6VILQ/pNYgqygrAKxtL+v960eyKtsoqO4KJijcsCqpww50UJ0jT5CeXPeq9wVjA08Pt75da3S0o2FWyK1YVjEY8h9K3VvKpAoipMgoGPUPvUyNG9RBB0rMtYxYGIHrW374P6TVYCvaJiQ4vov1rBiCeQ+X51qBW4oGI2SenyFerh+lScxUprBIjaNa5KtL+FeTWMVTaofxcsiArE5hodjGse9GytCO0o/g+4rIwGxXae4TDWLenIr+VeUIzTvWUwbXwf/Z"/>
          <p:cNvSpPr>
            <a:spLocks noChangeAspect="1" noChangeArrowheads="1"/>
          </p:cNvSpPr>
          <p:nvPr/>
        </p:nvSpPr>
        <p:spPr bwMode="auto">
          <a:xfrm>
            <a:off x="141432" y="388216"/>
            <a:ext cx="277091" cy="2770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3127" tIns="41564" rIns="83127" bIns="41564" numCol="1" anchor="t" anchorCtr="0" compatLnSpc="1">
            <a:prstTxWarp prst="textNoShape">
              <a:avLst/>
            </a:prstTxWarp>
          </a:bodyPr>
          <a:lstStyle/>
          <a:p>
            <a:endParaRPr lang="en-US" sz="1636"/>
          </a:p>
        </p:txBody>
      </p:sp>
      <p:sp>
        <p:nvSpPr>
          <p:cNvPr id="2" name="Title 1"/>
          <p:cNvSpPr>
            <a:spLocks noGrp="1"/>
          </p:cNvSpPr>
          <p:nvPr>
            <p:ph type="title"/>
          </p:nvPr>
        </p:nvSpPr>
        <p:spPr>
          <a:xfrm>
            <a:off x="212786" y="183733"/>
            <a:ext cx="6388430" cy="585850"/>
          </a:xfrm>
        </p:spPr>
        <p:txBody>
          <a:bodyPr>
            <a:noAutofit/>
          </a:bodyPr>
          <a:lstStyle/>
          <a:p>
            <a:br>
              <a:rPr lang="en-US"/>
            </a:br>
            <a:r>
              <a:rPr lang="en-US"/>
              <a:t>我们如何消费媒体</a:t>
            </a:r>
          </a:p>
        </p:txBody>
      </p:sp>
      <p:pic>
        <p:nvPicPr>
          <p:cNvPr id="12" name="Picture 11"/>
          <p:cNvPicPr>
            <a:picLocks noChangeAspect="1"/>
          </p:cNvPicPr>
          <p:nvPr/>
        </p:nvPicPr>
        <p:blipFill>
          <a:blip r:embed="rId5"/>
          <a:stretch>
            <a:fillRect/>
          </a:stretch>
        </p:blipFill>
        <p:spPr>
          <a:xfrm>
            <a:off x="6045683" y="4421339"/>
            <a:ext cx="1678315" cy="1678315"/>
          </a:xfrm>
          <a:prstGeom prst="rect">
            <a:avLst/>
          </a:prstGeom>
        </p:spPr>
      </p:pic>
      <p:pic>
        <p:nvPicPr>
          <p:cNvPr id="15" name="Picture 14"/>
          <p:cNvPicPr>
            <a:picLocks noChangeAspect="1"/>
          </p:cNvPicPr>
          <p:nvPr/>
        </p:nvPicPr>
        <p:blipFill>
          <a:blip r:embed="rId6"/>
          <a:stretch>
            <a:fillRect/>
          </a:stretch>
        </p:blipFill>
        <p:spPr>
          <a:xfrm>
            <a:off x="933309" y="4338282"/>
            <a:ext cx="1578611" cy="1578611"/>
          </a:xfrm>
          <a:prstGeom prst="rect">
            <a:avLst/>
          </a:prstGeom>
        </p:spPr>
      </p:pic>
      <p:pic>
        <p:nvPicPr>
          <p:cNvPr id="17" name="Picture 16"/>
          <p:cNvPicPr>
            <a:picLocks noChangeAspect="1"/>
          </p:cNvPicPr>
          <p:nvPr/>
        </p:nvPicPr>
        <p:blipFill>
          <a:blip r:embed="rId7"/>
          <a:stretch>
            <a:fillRect/>
          </a:stretch>
        </p:blipFill>
        <p:spPr>
          <a:xfrm>
            <a:off x="2263033" y="1692429"/>
            <a:ext cx="1621471" cy="1621471"/>
          </a:xfrm>
          <a:prstGeom prst="rect">
            <a:avLst/>
          </a:prstGeom>
        </p:spPr>
      </p:pic>
      <p:pic>
        <p:nvPicPr>
          <p:cNvPr id="18" name="Picture 17"/>
          <p:cNvPicPr>
            <a:picLocks noChangeAspect="1"/>
          </p:cNvPicPr>
          <p:nvPr/>
        </p:nvPicPr>
        <p:blipFill>
          <a:blip r:embed="rId8"/>
          <a:stretch>
            <a:fillRect/>
          </a:stretch>
        </p:blipFill>
        <p:spPr>
          <a:xfrm>
            <a:off x="3135868" y="3245378"/>
            <a:ext cx="2351922" cy="2351922"/>
          </a:xfrm>
          <a:prstGeom prst="rect">
            <a:avLst/>
          </a:prstGeom>
        </p:spPr>
      </p:pic>
      <p:pic>
        <p:nvPicPr>
          <p:cNvPr id="3" name="Picture 2"/>
          <p:cNvPicPr>
            <a:picLocks noChangeAspect="1"/>
          </p:cNvPicPr>
          <p:nvPr/>
        </p:nvPicPr>
        <p:blipFill>
          <a:blip r:embed="rId9"/>
          <a:stretch>
            <a:fillRect/>
          </a:stretch>
        </p:blipFill>
        <p:spPr>
          <a:xfrm>
            <a:off x="6936650" y="2055981"/>
            <a:ext cx="1574697" cy="1574697"/>
          </a:xfrm>
          <a:prstGeom prst="rect">
            <a:avLst/>
          </a:prstGeom>
        </p:spPr>
      </p:pic>
    </p:spTree>
    <p:extLst>
      <p:ext uri="{BB962C8B-B14F-4D97-AF65-F5344CB8AC3E}">
        <p14:creationId xmlns:p14="http://schemas.microsoft.com/office/powerpoint/2010/main" val="13698405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8" descr="data:image/jpeg;base64,/9j/4AAQSkZJRgABAQAAAQABAAD/2wCEAAkGBxQTEhUUExQWFhQWGB8YGRcYGB0YGRwaHxccFxcXGhwcICggHBwlHBwaITEiJSorLi4uHB8zODMsNygtLisBCgoKDg0OGxAQGywmICQ0LCwsLCwvLCwsLDQsLCw0LCwsLCwsLCwsLCwsLCwsLCwsLCwsLCwsLCwsLCwsLCwsLP/AABEIAKsBJgMBIgACEQEDEQH/xAAcAAACAgMBAQAAAAAAAAAAAAAFBgMEAAIHAQj/xAA/EAACAQIEAwYEAwYEBwEBAAABAhEAAwQSITEFQVEGEyJhcYEykaGxwdHwBxQjQlJyM2Lh8RUkQ4KSorIlF//EABoBAAMBAQEBAAAAAAAAAAAAAAECAwAEBQb/xAArEQACAgICAAYBBAIDAAAAAAAAAQIRAyESMQQTIkFRYYEFcdHwMrEUkcH/2gAMAwEAAhEDEQA/AA+O7K3FSDcsDnBuCftSocL3N45srCORkTTLwntPh4yXMLnyzEbzPLyq2eB/v7uLFlrYsjNdYMCsRIVerHp5UhlYqulnI2viIA25gzNVuA2c19Z2AJpgwfYTEO8rkNoHUlxmy+nWiPB+yLHD4m4Wi7aOVEABzDqefy6Vu+jATiFlFLAGDQgDXWn3h/ZEG2r3mCPEkXBy5aVFcwZRmsthkBP+HcK6HqfMUvEWxW4Xh+8uqvr5cpoh2hwgFkkbqQZqTG8e/hvZTKAp8JCZZYc+omltbl64CGY5fPQUYxaC0ZwWznvieWvvVfHWS1wKoljIA96P9neA3HOZVcCdW0VfmdTTdwXheGsP3hRLrhsua4ZCwC1xhsBppPU0W6Ccyt4C4rFWUgxJBo32XsHv1JBEMKbrvFP4mY28GBmlRuwEyII06b1fPae/ySyJ2hARWVtbA2C8BAxt+Acr+Wmg60E42uViBMTz3ppftFiBMi2Z38Aobj+Kd6IuWLR8wmU/MUrjYZUunf8AfsU7L+NY5MPvVrjok2j1Zvuaqpby3QP8w+9EeMWyTajk7z6SaHQ8OwJgk8Vo/wCenK8dR7/alqzh4KGdA00w3LgbVToZ+1LJ2wyVAd38JH+afpQrD7t6UTuDf1/CoeE8OuX7nd2ULueQgadSToB5mqRJsq4Ubf3H7VSC6tTpjewmMw6d46oyDVu7fMVEbsIBjzEgUpW0lmrWPFFTBJLe1OvBsH3mCCuHFvvtWRQzRGwBIE+pFKnDE/iH0p44ba//ADzkd1i9oyMyN8GolSDE8qTJKotjcbaRS4twlbduENwqHIBdQraDmFJHoQdqe+z4z8Inrbb8aS+LWrv7t4TduM1w7s9w6KOpOxJ+dNXBuKpZ4QucNJlCsEGSTNDHLlFMSem0c97V4FlfNHhIAnlNU8Hgu9sgAxkcmmLtXxI3rCfCE3VeZG00C4J8LaxrVVRpRlGrVe50TslxVrNlbSWhlB1dmgSTrRJ8FZwZuXF0N4+IuxjWTp7mknH8RwzFZuXEVYhAoyg8/X1o12s7Q4O9ZVO+JMg+Ea6Dz0pqVEtgXC4BcM1xu+tt3q5AAeZpS4hwC9aMupy8mGo+YogmKsC5OdyPONPSiN/jdlVi09wkkSHy5Y56dYrUFNplbg3ZZ7iLcBInarfDsdew97MuUukp4h+VWsDx8rK2/wDD5AjYe1V8PbYs5YGWbNqIkHmJpKrsZysOL26xY/ltfI/nXTeHXS9pGO7KCfcVxO6m5rtXBx/Atf2L9qwBd7c3sptjyP4VlVf2jL4rXofwrKNiNHPv2d95avu2TKe7JkwdOldK7JYgBrhtoFS8wuGORCIG09aRcHhWtW2DWr6Yj+UwSmWD4YEiIGp31pi7AF3fM6sjISMpmCDuRIE7e1aErZWUWuxcscZVWupK/wCIZLKd8xgSNfkKK8K4yBiEf/peINowHiHxy3IdTW97ANaxbXLFlGdXuMczZQxKkKZggHl01pZ4px3FXMUzrZJaO7KFhkVhbDuqON41ICnUQdSaCbcv2DVRv5C/abHPDM2Yz4VkztpuKVr3Fbga3nuMQigDU9NRPIVduYnFsrWrti2qXCVZhOYGQ3eTMEiDsNZO29Q43hFpoMssf0j86LdCpA2/aHhMEM76L5TqfnT92Gwbi5d8CkKo3AIk9J9KQcQGdtJJQZVnfTb3q1w3i2Kw8s/eIh0JiRPKeetNJPQLTG/jK3ExQe7dCW9xaQjUbTl8zz8jQm+/eWygJA7yFI18DNnJY/1ZliOgFCOJ4y/irkybjFQAByUDQAchGvmSTua97OC4t5MyPlbUQpaCpBBIGqiYmeTTtSyjSu9jR+B9sYDh6rka3aOUDNnhmnz6VSwPAbtzvLeHC5LbiNTs8kAbyB1NQG8hdwmHtgMPFmkltc2kmCSQNKb+zOLKozhBbzQAB/kGwHqxrmjJxezpnBSVIV+Jdk8XbE+FhzgnTWNdKF4zg2KtzKyAASQdNTAHmZ0gdafhxm691VZbgVmjVNDBEzGwMiJGtWO0T3EtTatd44aVUkKCQCRJ5eXn0q0ZtpshLGlJJHKv+E3c6swykEaMD1gfcb1SxrExmaAJH11py4px/HuipdwieKe8UMZQZvAcxJDSuvhze1LnEeE3T/CChyp1ZZI1Eg/roaClb2acKWgVbu6EJOUH4o1Iorw0+ADzP2pwwtrC27KIy2g2UAlnAJ8Ou++mvpQbiHD87TYSFjULJ1k0vPk6GeFxjYuOJnpP4Uxfs6lO8dROYgQNWhZMAe/0qn/wG8d1I9q34UWsh0RgyA53Kwcp0Xcc/KjLrRsdKWx2/wCMXHWDhr8M2STE7bkFtvOuVWcGq3rqsfCrFfDz1iJI0HUn60y2+KtOfvARBGUE5uZP88cjJyjSl/FXbTus/DnZrqiQxJJnURpP41oxk+ik2g/Z4HbfDvfRba5YyhZDMp3OpkgaxO8GK8wWIW3w29bzgXAxcDylRppHOPemHh+EfE2JtYu1qoV7a2igA2CmDMbx161Qw/B7OGuSbuZhowZgsMGDBgAVYfDprOtL1qQHG9ov8JuC3bw3euVYoXYFGBliG2qp2zxouiLALDXQSNY+KOutVO03G1VLT2yG+KWB3nKI9o501dmbyrh7bm2zPdCyQpcywmCdlA84FMmklRJQcpNHJsZZyBUK3AQupfY84UdBVLDO+qoYJ+tN/wC0a+GuWmVWUEOIZSmqkDY+u40NLnZe4q4q2XKhZOrbDTQmqRfubJKTfqdg6/cugtbdPFvtqPOsxaaCn7DvgziLnf27t0uwWywS4VIgSZEDeTJO1Rca7KXbj5rGHe3by7EqdfQMxGnStzt0by5ceSEj/hbEaMvzqG9gXSASDOggzRK5hCCROxg1KuGQWzOZrp+EDYDcnz0o2IXOx/C7gvS6gosGDqDr/p9acOM8SF5QyiQp3AbL0gMRGvSaDdlMDbW21xrue602u4GhRXGU3CSfF4ZIjTluRQjHYbFSUS3kVDCghbhMmCWdhoT/AJMo+9I0uXqZVOXGkuyZeIpc8Cg5vt6+ldRw/aBIt2rYu/4alWNtgrAjQzy96i4H2Gw4wlvEMwt3nthrjmO7lhLGDyJ86EHid22Ctx5JJMBwx+n8vTalyWHEkrsj7RXmZgWBgEjnz1ryq3EsRcZFyIW1MkCT5b6c6ytFugTjC9ljh/EbsZrQ7xXchnuvlKLvpA8QG3t70PvcS4gcl7DqArjSCGPuG2B/UVTwOEjD943itkmNc3KGOvsPY9KIYK41tVVboS0i5YyyxbLA11B8UfOJ6RTp/Z0Ncl9F7DcSxDqbGItoLzKGV0ICgTrn10Ij+XeeVRY3srnBFy6pgyAg7sjqMymR8iJiQaqqx7xHuMGdQVJHhBBgjTckQfSrNy9aDgd1OubMXuFs5EQWiIiNM21NztgWKlQKw/D8PhriXHty1u2QoZyc2hBZtSJ8YM9F0rd+1OCQqLtmdYcqvhXXfeduWpoNhrlh8a6PlCGcgRSCXlWOfLG7AifLzmiGI7P4c/CGyuw1mVXXZSToNY1qvmKKp9kXicm2uixxHsuf3nvbAmyWU5Z5bsR5UR7e8CtHDAKchLjWfI8vltTOogAAaAQPbSue8bxD43iNvC22gFu6B3AiTcePKD65RV4rk9nOtBHs/avOqC1b7y4REIqgiPDygIggb6Tzp84HwFLVu+mMFtTcCGVeCAMwCgwDmXTUTMxtud4Hw/DYK2LFkROrHdmaNWc8z9BsKt4uylyJg9P96CxJOyjytqjivERdtX2S0xNrNC3e7Kg+RzDfzGhiRRzszZe4bti4rW7uXPhrzA93cSVW7bZhpIuAkcxmPLd5xfAkdWUiMw0PnyPz51Pg8Oti2qnXu1CjkTAAJ15net5Kt/AfN0vk5T2ktPhCRe70EwAGYBTIJLIV311JGvWh3ZMXL10+MrkQsMzklyNIQTqdZ15A11X9onDreJwVyYZrYNy2wgwyqToehEg+vlXA7mMKbHWjHCuLQJZG5KQ5LeHfTcVbSoRnuMNDt8Wgmek61c7OdoLCM4HgUxHghYE+I7lZmYO1Il/FLCMzFyROUsWKmYgztW1vEsw2gdJ0+VaHh4+7NPK3ofOJYoguoW2SJEvvkfYDQ6Efo8o7/aM4XCBkyhrrwmkhVA3ieg0/uFJr8SZsguot0IIWdGAGyyJkeoqHtRxg4o2gAiLaTIqqwMSZMkkE8hsBpp1M4YHGW1oeeXlGiXiPHrt6c9y6wO++U/8AavhHpFScO7QGzZa0qkyxYaEbhQVYEajwCCCCNd5oJhbf9Izcs0QJ6AmZ+VW1wzSDczBPJSAfKdN/Uc66ZJOOyMb5aN7nFxlZbVuC65WZtYB+IAemm9VAxJJO5B+817irltXhDC7xIkCJj/ao7jihCKitBm3dMsYLirI3hJA2I11B3EaaU42+M28RlW2qpIh1iX0mGViDHh6nQ9a5vcVhLQcgIBPIEiQJ21g0d7LAqz3JGi5Y567keg+9TzKMo7Hxyaeh0wvCcPiLX8YlFUtJzAGD4hmaB0303pgxV0Ya2LZZsothAzCSAFgTAPKNYpLvYodwR1YfiarPxS93YtZsyDRVYTHQAiGjymOlRjhcoJofmozLHa/Fq9q3rJmF01ygbjQQJ+1UOwTouKzOQAqz4hoevpWv74zGWIMCAI8IHQCsxuOkSIUjQqBE+Yq8cDSpkZzt2N/HeMJcUGw+QFjbYjQzkzZhsYgmD1Q0Jv8Aa3FuQi/xLRQW4uPdzOoGUsxtsImd4J6kmh3BcSc4gmBLlR/NCxlM+WvtRdbSu4e3l00MsRHOCAR+PpUJPy24r97OqL8yEb9tFniGMW3ft3XtMLVq3mZVAuQ0RroMx1EMQOpiouL9rbNywIs3gLuZUPdjUiNtdSCRtzr08UPfOQBlVF/uO5Lf2glRHn51TxePAlkdGJGyqA3XxEa/oVJ3y2vgNKm0/kj7K4NC9xmvReQeFNgwIKtqd8vQevKjfAuFXsfeyoSotnxuQMqDlEiSx18IPn50ghC2VQCWJAAA1mYAA6zXfOy2B/ccJasPPeN4rhzSe8bVpY7hdFnoorqyYeU+TZzRy8Y0jF/Z9hSR+83L+JVQAlq9eJtJA3W2sD5zsIoT2h7FJnV8KLaAAAoCBsI03n3+dPOFvqwlZbzDKR9Gitrt4Ddo9VP4U3BPQqk1sX+zHZ7Ip70Ag7Df3msopjMcVKhPFIJnKQNP+01lZY0tGlJt2zguG4retWzalO7OuR1zEE6kgAgj0J9qscSuKhWDKEDLlJA26Bh8iTFLwJNeXsJdyhocJyOoX8qhkXJ30fVZP0nHDGljbv79/wCBjW+EyO58JJQodWKkfED1BifvUQu/xSneiN9cswTMSRmg+tL4LcyT6mant4kMuRo/ytzWdwDyU7EUqhdWSy/pTWK4P1fHz+39/wCjbiCobrnDmIaVbaWEEkHpmzEeUVDcxgZXW5bYXn8AVRKmdCwjUHyjnv0iJjStRj4ZYMMpkHmCDXVLDGl9HzXOSsZOHdsb9pTbujMcsKzAqwMeEk/zCY8/Ojn7HOFlrt/FsNbY7m3J/nYZ7h9QuXX/ADmkDi/FDehrhGgyiBHPn7mum8B7VWMPhsPh7bvfe2ozsiM4k6sMwGWB8I1mAJrJqLddCpNrfY3i6QxLHQg+3Kan4fx1AoDzmmPCJBgxPlXP+2faju71vDqVY3nCsTqotsSpggxJJ9tdNqY+GYYlc22mmkADr+AprDQ6PiwVnl+orb96BGsidhzigWARAYkTzk+Lrr+VXe6LGeu3kPzpk0wNNEHaq0XsXbQaGuWbiqQJOtsgGBuROwr5zxfDbwLpchWtzOh1VbgtsQRp8RG8b12bjvHHF65bt6Gyo1PxAsocZeXwlTqDqaAYtQlxmuEFrtsL3bL8NvMx3Px5iST5j5c2XMlLXsdGLBKapI5S7rIA1OgAGvpRnhzm4yopBZtFGupjQaDc7aUWxWAs2+7NlEt3rcv3jXAmslvhmT0GnKlfCvluI0A5WBAM+2xB31q0Jtq6IuG69x74XwAo7NeyMgUjTMDqIkBlXrIPUUpcS4SULnPcuIpiTtrtJGgp/wCz/E2xGHuu3hCkCJkfCG0G43H61KH2gx+aLajU3CSY16ZZ6Ty6jzqSm5ZCrg1DZSwGNZHRhqiurZTrorAkAnXkafLPaCyyBs7o/hzF7pQNBzZVzXQukDUkjmV5FCuWwIAMgfXr7zV7A2mcytvOV1IVQTrMSB4iPMe9VkmJBRf+TofLWPtZTnd9S3/Xt5mVmZkI8f8AKuh6ke9crE+QnYb/AF/GjDi5ZCwGRWHhzBgGWQxK5htOvh01oYTPT2FaIJxS6dhXs/jGXNblgHkkKTyGsj0504dkODWb7taKbWy1vL4IYMum0EGTOnL3pO7MZ/3q2tu2LlxpVUJiSVPORHzro3BSbeLs3LdgkqWW4bIbuQWBH+I4ytHRdNQc0CuqM4rFKMkiLi3JNCPjBJc6C7b3VCDbOsNlgwI8pkDrrRvg/Z03raXlupBGaMpaI0ObXcNIPSNdKFcfwZw+Kv22GXNdzJ52yWdSPmg9Qw5GpsH2gfD2xbtDwqC0NO7MSAAp2BzEf3GSK5FOlRaEHKWuwti+yrnM/fKTMH+FeBJyhuSHUjWdNqSmUMQxMJuOreQ6Dz/QN4ntRfyuoKjPmlg1wsJMyCbpE7xIOgXelN7pmOQ0p4y0DLCSl6uwg+KIIZDlKmVPSpE4qM2Z7evPL18p2+tUUNb7UsoKXYsZuPQTbjDs5ubTAgcgFCgeegE9aiOJeDlIysddIb0np6U4/s47LYXHWL4ulu/DQuV4KIVEXMuzDNmBmRoNqRMI4W6FaCpbK0MFBEwSGOg6ydOtHjH46Nyl8jZ2LBuYpWyKWsjvQYg5lIy843IPtThxntD+8ZlnunCmVfw8tg3ny/0NJPC7v7tjJtkvazC2SJb4iAFnKJbNqABttNOHa/Dd5g7tyyzKwTOCjFW8OpHh1giRHnXPkyNZPpl8cE4fY84XEXECIBpAAnfbr1oh37ESK0LplQGJZA2UxMQJMdNRWv7xAP16+X+/4iulMgyLFXS0BkDx1AMexrKS8fxm6l5wrP1ORQBO2vgYz6mvai81OqLLDauzkgeBrvRXE9oGfCph8iALEuFGYgfDrEg7yQdQTO9b9r+MLcYAKuYmWOUZiIGUlviPTf5xJBhhUk7R9bjlj8VFTlFWibDoXYKkliYA86tY7s7irVsXrloraJENmVt9pCklemoGsChLtlIYcjMU78P4taxNn93J7u2ygFoDFSCPD8M8t80fSlk2iPifEywyiklXuKnG7qItrLEtbDN4sxmSpkQMuqnTX1oNkYOyOpRwfhO40kfSKYO1fAhYCkOlwFoVgfEREwyxGmusnes7G8E/fsQ73s2VPE5Gksdln219qusq4qT6PnPEY150lB3btfk97Ndlxii5v3GS0pCgJBZm+IiToABHLWZ2BojxvErZvsEY5QxCmDrGhGnMHQ+dXGu2cPxDD2LY/hE+MamHYFLZBnQyRryqP9qLxftDYC1p/wCbaVNRWR2+iblwVLsl4bxt7ggIHA+/vRS/xzEAAC2QBtAn3JBOv2EUodieIKt022YC20nx6Q8ADxMRAIHnqB1rqWDeBHhgEZYEHXnr9/KivDxN5zKfZ7EX7l1S6XFAgnMHy+Y8Tbmdsvny0c8Vju6Qseo0HOTVDh4XQ/T7k1rxzF2FQNcuqlpZIad228MatHl1q+PGsapE5zc2KXFuNOUuk5Q0kAyGYESUWCQSugn4pE7zFInEcc9189xpMQNgAOQHlXQeIstlziWssUCQoDqARoZZQwbNBbrAXUDlzvHYkPcZ8oUMZjWB6CdK43FWfTfpCcVKSjvW76+gXjWJ0PLb06VWZudGsNwZ74e4pC2rSFmY9QC0AecD70GvINeXl+P6/CujC9NHmfq/F57XfudQ7F8PZuGfww03GcnUEkg5PDMAaKIB/wBaTezWFtfv3dYoMFXOMrzbedlJiCGgz7ijvCO1gXBpZzi2ltMjR8ZMauJ55jmA560pcd4n37W2Ot22gR7oJi6F+B8pAKtlkHrA2pIptyOKUtLZP2pw1u1irtuyf4akZfFm0KhtzqdSd6GBuexHTQjzBq+OEvcTvMjNA1aNY5eZEetBr9llMHbrXQrS2QdWXr+Kd4zuzBRAkkwOkHl6a+tQRVZSYkajyqSw2bSYPQ6UbAMfZjha3BiL7OV/dbecBdMzEPl8XKCvLefnf7O9qEs5kuCAzSrZM5GgXL8SkLAmddZ0oRgcabeFu2RAa5dUsB8RRVOgO3xHY+fWh1u3LrBnWNoI9RVFi5Y5N/gDycZJL8jn2946VuWrZWQFLgnZgWKxueaHSeYpY4jilVw5RWBX4GY6TsfCQRvpPnptTjxzggxdjDvnyP3bKjH4S/hYW2MeEaXNeUDeueHAuGKupDAwViCp5zXPBJelFG2/Uy/cZXs96lnuwjFGYOz5i3iAhvhCrA882tBC5n3/AEPqKeeyOGV7TWW/qzR10AP2j2oZ2xwotNZsrMIHb1zvI9SAoHoBSLJ63BjPH6VICW8UK3DzUOQVIGqxEu4LjN2z4UuMqndZlddD4TI+lUmvBrh258gBO8ADQDlA0rdbJchVBZjsBufKnvgvZq3h8I1zE2QtxiT/ABB41A9dV60mTIoIeEOQlcMxAFxrlyWK+JQZgtmG8cokxzp87Odsc10o4nMCwJMAtGq7HVvIHXYcq5vZECZM04fsvTveJ2A2oUO2nUWmAn3NCWJS7GjkcTo/CuNN3rPkzQoR3OjhZOUBZgQdZGWSACAaPviM8aiTseRB5e/61Gvq8BtqxZRkY9FBBHQjcjyqu/D1EiQFPKWEHqMwGh5ifMedIQ4qhJz5OwLxTgdu62YjX6+/51lFWw7DUg3ByZGGb0PI+u/Wa9o8UDkz527uNq3FyKnuW42qm5rmPq5x8ro3diRUuG4m6aQpgRtG3Ixvvz1qJajvYY5pWPSmgk9M8/8AUL8tS+/5GLgOFGPuBLl4WkWfAJa4dBLCRlVB/UT5QZpg43xC3w60tnDTlcEksZYsIGZto31GmwEUjcO4hctZggK5iC2xBymV13gHWNpg1DxTG3b90s59NOUDalljd/R5Smq+ze3iHL95mObNmzHfMDINPH7TiH/dro0Do3y8LAf+xpM4Pwzv71uzzdgJ6DdiPQSa6L+07DAYW2VWAlwCBsFKMI+gpvcmc6R8oWND8Uj6fSrGB41irIi1fcL/AEmGHsGBj2iqWIAA8+vQVFPJTpRMMp7YYvIqZv7jEEnUbgxERsAdKF3MXcvNmvObjjQMxJIGngEmAvkNN6qAkjfw/epbTjkC30Hz/KjYAxxftBcuW8raswChucCJnr6THOJoBk8yakxLNILCOn6NeZxtUWqPofAxj5Sb7Y0vihZ4etpGE3nAuZdQVOsydZgQeWvlQNsGCNz9PpRDEYJLvDkCgC6lz4vLUgE+9QWpjUQeY6GJIpsbpaPG8SmsjUgBetFTHy/KtsPbJPpRDiNkZcxkx+Jj9e9VrQg/raqcmQo6H2YxqNbRADmFsL5MBzHRt9Kg43wi3dBJENyYaH/XpB2+tAuzzshBGsSAPKNvnr8qaUv5p5E75my/hDeoArJgYif8CfNow3jMATI13j0A96kXgrGCxVlP8w/WlFOI3DbuHLmGbroDESy/MfOo7F3WTp5j8YrcmY24lYsjDWkRSHDtLEhiQVE+IdCFgR99Qtm5kZWYZgpBJ/qAOoPnv+dEOOsylSCCI/8AYjMR5SsbAbEQOYtbxPkeoHy516mGD8pHJkl6w/w/tXbuYc4S6pAdpRp8KNykjXKZIPSTUV3BW7M96LbT1vlGHlAV5+VHeIqoEnWdh1J6TsPYxQdOAtdJuhT4WWQqzozFSxmSY3JPQ+3kSp7/APWv9Har6JsDdt5w9llUINRL3C07EnIsewov2i4T+/2FuWQDetiQJAzKfiWdpkSPTzqxxLs4bVuVgjnGhFBsDxwYS66FsuYI4YyRrbBjfSdDM1Jq/VHtfkrF16ZdMSbiFSQwIIMEEQQRuCORqMtRztbxW3ibwuoIYqFcAQpj4WXnMHKdB8IjfQIBXVFtog1TC/ZtkLMtwwoKsQJzOBIylp8KA7wJObcaQc7b9ou+myDIkEsDtzyEa6bbHkN6TFtmdN61+JtZ3jQml8u5cmNz9NI8xaRGmsamrHZzi13D31vWnKusgGA2hUg6MCNvKsxgJCjU8gNT7D/Sp+F8HdiIEEKzNOkRsPUiBRlJLsEU30Ny/tM4go/xLR8zat/gBW3/APW+IDfuGHnbYf8AzcFJAPTT0/Kobmx+vKtbAdCH7XMVucPhmPUd6p9/4hrK5sjVlHkzUGrlxI3/AF771VYA1pcaTA1qlilgggeoqfE9iX6tKf8AlBfjX8l+2mnp9qsrhS/w/ahWHIO3ypg4PYDFc3w69I5TodOf051kqObxPjFlxqCjX5LvCOBKSGcZlHKYHntVXtKyfvBCqFCqEhdtJI+hHvNNmEw6DwqNOZgCeg06UpdrsN3eIOkF0Dx5FnRfmqKY86azzwl+zTDZ8dmjS3bZp8zCD/6Pyp77c4MXMIysSJYQR/UJifLelj9kNmBiLhMTkQe2Zm+609ccUXMPdRtQV08mkZW6gAxSSGXZwfGJ4yOmlV2PIe5q5xK1lY/ryP1qk2gpkY3sksY2UdavLPp7GPnAqVMGEFs83th/mTH0ArLqc4M/r3PzrWZlfiGJ1AJJIH69K8wVi7c/wbNx+rKjPHyBA96LY7s4MyAM5ZiA2gA5A5RvprqT7V2Ls/wy1h7KpbUAAep9ak5xTOzH4jNGHGLr/YhcM4WwwWRoDgs7jMCVObwqYmGywcp1g8q07N4XD3LrLeTNpoczDb0Ipk7VPmN0LMhQfD6x+NAsLw18M7NcgMqgjXmRJHtt69aST02iKe6ZZ7W8BsHCuLNtUfwlTJ5OCQZPMSKUOD9mb964lqAub+ec0LuTA/05UbucSe6GLen5fajXYLV7rdABrvqZ/CtCUugzjGrBXG+z4wbWrdtmPeKdWj/EU+WwIYCNfeoeHXSXGcQW0DIWXL001G4jUjzon+025PciYIDMDz1K7HltWvYyz34724xjNEDSSIMty10235mq80uyXFtIuYlbKhnxBUJk1kTr0UbyY2GulJFq6CNCdDz3jqfanzt5gVNpFRRo4Mj+1hqa51jbLWlOYET4R0M7x10B+dFTUgODiEhw2/iMNevpbY2wzNMgfCA2WJ1gQIE0Bw7KQSDrHwka606dmuJJawIBgli5K8yCSv2FLQOFtAMy4gxpH8MTpzbp5xNd/hvHJemXtohm8O6TXuO4wuW2guhGffMpkZP5T0OkUZ7JwReafCxCgxpoDP8A9UmcRu3GuiyoyjwqqzooAAAJ6AbnyNPvC7AtWktAzlEE7TzY/Oa8qqk5e2zslK4qKBXHr5BA66AfifeBSD+0O0q4+6qABQLYAGw/gpTxxF/4gPMuIH/dpSt+03AkYlbwPhuKBy3Uefl9qPhvc2d9CcLZifrXi31H8wqRoI6+etQLZluem8ch1+ddnRzFpHBOn5fesYeIyWHsNfc717ZsEHYGOv5j/WmTB8JtsgY+NiobKxKZZJEacxE+hFCclFWwwi5OkBuHXAHDHXL4hzggggjzo3wfDM3e3dQiqNWB8RZgoy+Q1J9K1TggYoLUnM8EzAAABIg67ka6nypv7V8RPcJahdDoY1gA+Gekma5sjUlZaFxfE5TdtlTDb/rf2qNx4T6cqL38KWaATJPL7TRNOx57rN33jyyUKcok+KenlT+ZEXy5CYlZUqWiBLKR6gispxQvwjgdy8Ay5VQn4jz6kAamrnaDs0tnustwuxknSBIiIGvU86Yrl7uQA25E+hJkz6VSx7G4gM7NpO/+35GuXzZN37HSscaEfEYUofECPPlR/s0AUdi7eAKVGoBzNkJnnEcvKj/BrGe7bYfyeIk+Q0+sVS4pfuHEXzdcNmyqInRV8SrExOxnzaIBiq87iScalQT4DY7y9bVrjnWSAxAgCY9NKFftLA/fIHK2g+WYx9aJ9jn/AOYn/KZ9Ij7kUv8Aba8LmMu5Duyp7hFQj0zCtjBk70OX7M8NkwjMf+pdZh6AKn3VqbvCyuDOqkafX6T86H4HDLatJaG1tQg84ET77165A5/r3osmI/a3gBTC96xYXbbnMpG6tkGh3MeE9ILUg3K6r2tu/wDLXMzZzoBIWQCQvIDYVzLC2c91U18TBdNDqY3Og9aaIRj4woAskclyx5CI+5rThttWuCdYBPloKtdsMNkj+nNI9xOX5ihPAbpF0SJkMPcqRrSRvgO6chos3GzZ0XM6KxVepIy6eYnMPMCn7gl5jhLOf/E7pC/92UZvrNJvZeC7/wCUR8z/AKUU4hirikKh0JHrH5VFr0lU/ULvbXEXQwyOySTOVipIBAAkEaaVPjsaXsoeYtqp9v8AerjcP7+41vEZoU5kZYXKoMFCY8QaVMnXw76mt+0t2zbRUMKYkaEiBoASNp5T0qlemiS3IXQpVAdg23tTd2JtZbbOf5zA9Bz+ZPyobxW0LtnDG1sygL5zAn503YS0ttFQbKAB+f40IrYZv0in+0zC/wAO1cBkBih25jMP/k1Y7E2MuDBWPESTz1Jj/wCMtWO3hX9zuSRMqV9Qw/Caj7EXwMNbtjXTPP8AcSSPY6Vp9Bg9FftSGS0mYkgv+Gk/WkztfeJTDt1ziP8AxIP3rpXa+2GwpMaqyn65fsxrmnF8DcxN+zZQaRGbkuY+In0Amhj7DN6Lq4VLWHt+Im8yhiOShhmAHnqNazhfDLOKPcXS6ufEGWNuamZ1jXblvXmJtd5iHW2J8WRfRRlB9IE0T4Ngr1m7mKIfRiW2I08PnTJbsVvVBIHvMTaaRHi8R1eM7lk0HqNdg3Omq+ZUxvSPgeHuuIQm2QEJOcx4tDl5zm110606cMyuWUkhssgCNQcwJE6GI2GutNJNqkInTVgPhdg3L8n4bWvq3Ifc+woj2i4YMRh3t6ZolCeTjVT+B8iay3hTYlZBkkztOvMctIqLG8S7sBmkgmPffeliuCDJ85HI8LYe4YRWY9FBY+8Ud4ZwW4l0C6mU81MbGIB5ciY8zTXgeOW0ZpkA7RVXE3y94tzIERvoQdfYH5mi8rkqoZY1HdnuO7HJdQvh2KsP5G+EnoDuv1FAcEmUGY3iBt4QFn3iZ5zThh8QxuKc0gEHfp5Uqtw9rUWhq2Yqvn4oU/KKnzco0ylJS0HOyuEJGc6KCY13YxOnQfrat+1i6J5Zj9qLYBVtW1tj+Ub9TuT85pW7TcctNc7rUQwRnA0XxQ+m5I/CnadUiUX6rJeynBy7i+2g1yg7k6CR6A/+w8qZ8dwcZLjLqxRgvrlIFGMJcBwi2dSyWVuLtoIlUBkyYieQnc1VwmJzID50mRU1Q8JNpnL8RcVVXMoYnWT8o+lZUOJs3LmLvWbYDd21yJ5L3h0/9qyn4A5FriN8s5nlV24AtpdpYA+m5H0IrbG8Jud4PCYdcwPKOcnYe9V8QsWxHI5fkANOoqTWhk9ljg90rMVW7QYhmZZg5VjQefOp8CcqbanU/hQ69h7j3cwcFC22XTKNDlaZnaQQN9JqiWibkuVsN9nLfdrmPxN9ByH40F4jwFlvhnvouIL953JUkeJ8yeISJYQQCBvrRoZuhqO7aLlCwLd38GYk5NZ8M/Dr0qkXQj27GtsQKrXbimqFm6elS5z0oAB3GUHdXNJ8BPuBI+tc4BIJ8q6ZxfObNzKuZipEe0GPOJrmA3pohGnimPN7D2Cd/FPqsL/rVPhsrcGm0/Y1LixksW7Rturo5liPCcwLQp2MQOuxNeYTW4oHP8qz6Muxh4RxFbdzusjSwnPBI/t0EDadfKjt+/mynoKEW2K6RtV6zJWen+9SmtFIu2RKn8R7g1LkTtyULodxttMTVHtCLRQsyzc8MaA+ANLCTtvy9+VWixqpjLTOI002M6g9RVIvi00Jp3YJstcU4bJecRAy65QcywMoIEGSZ569a6amKEb1zleDvKnvII5iZI3gmRPypiw18qoWdhGlNKSYC12pw7Yi2EVwomSCJDbQD6ETVfs7hTZVUYgkTBAjTNmjUnmTzqQ3p51Wu8Q7t7cjRmiZ203216frWctoaHYZ7W3P+Xjqwn28X4UpcIZpN5Qcqzr1kQBG+gOb2pp7eZVwq9XbII6sjAenOlbspiWt2XtkSWMhTrsFg7jY+fSIpYaV1ZScW4umWuzWCYB3fLmJgAGdJ1meZ0P6NGHuN5H11rS9xLJbi1aNwmJUhLIHoRO3lz9TWoObWCPw+VMv7/f7fZzxcn/kjBd11AHpI/P8K9wpy3S5LqIBVkIJDAgrKsQIOo0adprzJXuX9A0Rjz/id65dbvLORAIVpWW6lgrGPaai41iLd20LJYJcS5MsRBGWDGvJs8+o6QLmGfKZOwlvcAnXqNNfegmJwzZ1G6lpzFRJknNrEnSTpTL7MWuH8ItKAwPecwx0HqB09a8xvguLA5E/hRCRy09PyMfjVpOCi+mbM6nUA5JHoRII15ifSkcbVIKdO2CuDo126ttPiY79OZJjWB5VZ4hwx7V7OwBC6Ag8yNzpppP16VJg7L4O6rJF0ggNErlBPiMRJgawAau9pO0lh7hshbxYrPeqji2H0hIyyynmeUD2EYV2NKd9Aq5dmhXEuF2LjF1tujnUqtwMjNHxeIZkJO8Zh5dbgmsy0whe4JxK6ltM4lx/CMEmVObu9YB23/tHWifB0PiQxmXQgGRPPWgwjuCJAIuhifLLlX/209WHWjXZJUS62aScohSYB1M6A/T19hKPJUNGVMSuzoIxWNfabpWT/e5I+1ZTB22wiYdj3a5Dcc3MukeKSxkE6z+tq8osXsO8ZsG2gLaKqhR/MYACyZG/3pbt8LW9ZtxmBE5tspYnQeWkDpRvj3a7CXbVxUuEvlgDKwk8okdaq8E7RYO1bCutwFjJARnjbUkDrrpXhYv+TjwNqLu+mn1R0Nx5CyG5FD5iYPnVENdBhLRKg7llmNxzorxK9ba8/dBzbLSpKkb684Igkjao1tnoT7a/6/evci7SZztE9m8SBsKlyn/aorSnca1aUsNxHrRMbISN6kmsk1hBrANRmJAG5MCud47Ak4x7UQe8IPQDMSX/ALcnj9K6JbuFGVjrlIMczrsPOkm1hizC0wIZv4JxGYtcPg7srBeMmWVgAEL11zNEwU7WWSLeuhW5r5aMPvQzs5aa5dJEZUXn1O23kCfKBRntsz3bgULK3XZ42JObRfP4thuap9nLNxDcFp0WcsymcAgtAM6Cdd6zVxoDutB1rMydpq9wm8pLWP5ipdp2icpg8tCvLmfKqeVx0/7Rp8pMCojjyhnIzEaCMo/1jypJRtUZuVaLGJw5ViII9RBquwqS1jrtye811keBUjy0Jmtgn6mjVGV1siArcNXrWvWojbPWsElF3yqDHYgZGDBAAJls8iOSZARmP+YAeYrR5qreUmQedEZOnZriuLYi+vdXysAhkQKB4htEyw0kRPM71nCbeRmYjcQABA3mTJOvL5+wVsDdZ5bINd82w/y86P2g3Myep3PnQWtB5OqsId6TyqRHNU0c+VWEc86wpcVzUgqC21TKaxiQ6giNCCD6EQR8qp4VbgMOgAUaENIbSNBuOtWmJ6GqzX3G4isYluLRXs/xe4bQt2u6JRfEoOcljqWnYAmQBOo+gYX+YgneDsfI+VU+D3+4uXG7tlVgMqpD66z8TJlG2xPtzaLoBbvXHDmZmTPqTOx5VpcfN8W3lr9Dp9a0vcdvXnCtYVLaiM5K96TqZaCRGsZRoIBmpAs86UJA+EEEgif/ABnyqNrDJuseoq53RrACNiR+ufWsawe9wwQRIIg+YIgitMPxL91UvJUDfUuxkiAJ3MxEkAe0EkVB3APp4ftp9Kgfh1p5DAkdD+Y/KsYXr3GL2JuO13NlnwgyY9GIGbzMD2rKk4lhVtOBbEKROhkEzWUQjLiOHBhpofp70PNgqYPKi1+6ZidKr5R0pQFNbVWbdnyNTKoqzbrGI7I9fOPx61atAn4ljTeTBrwCpF5edEB4+D5gj0qBkjSrmGYyy8lMCt7yD51jAe+v0oPfsQ+bn1gTHSYo3cO9VLw0NYwH45jmWxlthu+JIzgarbKw6q0yCxgHTaROtCezlpluBwxtgSCsaspGqdCug38juNGK6dKyzqNaazF5bo6GvSQeR+lV7DGrSUoaN1Qf0n6VILQ/pNYgqygrAKxtL+v960eyKtsoqO4KJijcsCqpww50UJ0jT5CeXPeq9wVjA08Pt75da3S0o2FWyK1YVjEY8h9K3VvKpAoipMgoGPUPvUyNG9RBB0rMtYxYGIHrW374P6TVYCvaJiQ4vov1rBiCeQ+X51qBW4oGI2SenyFerh+lScxUprBIjaNa5KtL+FeTWMVTaofxcsiArE5hodjGse9GytCO0o/g+4rIwGxXae4TDWLenIr+VeUIzTvWUwbXwf/Z"/>
          <p:cNvSpPr>
            <a:spLocks noChangeAspect="1" noChangeArrowheads="1"/>
          </p:cNvSpPr>
          <p:nvPr/>
        </p:nvSpPr>
        <p:spPr bwMode="auto">
          <a:xfrm>
            <a:off x="141432" y="388216"/>
            <a:ext cx="277091" cy="2770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3127" tIns="41564" rIns="83127" bIns="41564" numCol="1" anchor="t" anchorCtr="0" compatLnSpc="1">
            <a:prstTxWarp prst="textNoShape">
              <a:avLst/>
            </a:prstTxWarp>
          </a:bodyPr>
          <a:lstStyle/>
          <a:p>
            <a:endParaRPr lang="en-US" sz="1636"/>
          </a:p>
        </p:txBody>
      </p:sp>
      <p:sp>
        <p:nvSpPr>
          <p:cNvPr id="7" name="TextBox 6"/>
          <p:cNvSpPr txBox="1"/>
          <p:nvPr/>
        </p:nvSpPr>
        <p:spPr>
          <a:xfrm>
            <a:off x="295935" y="2470203"/>
            <a:ext cx="7853655" cy="2609689"/>
          </a:xfrm>
          <a:prstGeom prst="rect">
            <a:avLst/>
          </a:prstGeom>
          <a:noFill/>
        </p:spPr>
        <p:txBody>
          <a:bodyPr wrap="square" rtlCol="0">
            <a:spAutoFit/>
          </a:bodyPr>
          <a:lstStyle/>
          <a:p>
            <a:pPr marL="259775" indent="-259775">
              <a:buFontTx/>
              <a:buChar char="-"/>
            </a:pPr>
            <a:r>
              <a:rPr lang="en-US" sz="1636">
                <a:solidFill>
                  <a:schemeClr val="bg1"/>
                </a:solidFill>
                <a:latin typeface="Ubuntu Light"/>
                <a:cs typeface="Ubuntu Light"/>
              </a:rPr>
              <a:t>记者们正在报道一个以上的项目</a:t>
            </a:r>
          </a:p>
          <a:p>
            <a:pPr marL="259775" indent="-259775">
              <a:buFontTx/>
              <a:buChar char="-"/>
            </a:pPr>
            <a:r>
              <a:rPr lang="en-US" sz="1636">
                <a:solidFill>
                  <a:schemeClr val="bg1"/>
                </a:solidFill>
                <a:latin typeface="Ubuntu Light"/>
                <a:cs typeface="Ubuntu Light"/>
              </a:rPr>
              <a:t>不仅要负责发布故事，还要整天发推特，写博客，拍视频</a:t>
            </a:r>
          </a:p>
          <a:p>
            <a:pPr marL="259775" indent="-259775">
              <a:buFontTx/>
              <a:buChar char="-"/>
            </a:pPr>
            <a:r>
              <a:rPr lang="en-US" sz="1636">
                <a:solidFill>
                  <a:schemeClr val="bg1"/>
                </a:solidFill>
                <a:latin typeface="Ubuntu Light"/>
                <a:cs typeface="Ubuntu Light"/>
              </a:rPr>
              <a:t>我们生活在一个24小时的新闻环境中</a:t>
            </a:r>
          </a:p>
          <a:p>
            <a:pPr marL="259775" indent="-259775">
              <a:buFontTx/>
              <a:buChar char="-"/>
            </a:pPr>
            <a:r>
              <a:rPr lang="en-US" sz="1636">
                <a:solidFill>
                  <a:schemeClr val="bg1"/>
                </a:solidFill>
                <a:latin typeface="Ubuntu Light"/>
                <a:cs typeface="Ubuntu Light"/>
              </a:rPr>
              <a:t>竞争激烈的内容 </a:t>
            </a:r>
          </a:p>
          <a:p>
            <a:pPr marL="259775" indent="-259775">
              <a:buFontTx/>
              <a:buChar char="-"/>
            </a:pPr>
            <a:endParaRPr lang="en-US" sz="1636">
              <a:solidFill>
                <a:schemeClr val="bg1"/>
              </a:solidFill>
              <a:latin typeface="Ubuntu Light"/>
              <a:cs typeface="Ubuntu Light"/>
            </a:endParaRPr>
          </a:p>
          <a:p>
            <a:pPr marL="259775" indent="-259775">
              <a:buFontTx/>
              <a:buChar char="-"/>
            </a:pPr>
            <a:endParaRPr lang="en-US" sz="1636">
              <a:solidFill>
                <a:schemeClr val="bg1"/>
              </a:solidFill>
              <a:latin typeface="Ubuntu Light"/>
              <a:cs typeface="Ubuntu Light"/>
            </a:endParaRPr>
          </a:p>
          <a:p>
            <a:endParaRPr lang="en-US" sz="1636">
              <a:solidFill>
                <a:schemeClr val="bg1"/>
              </a:solidFill>
              <a:latin typeface="Ubuntu Light"/>
              <a:cs typeface="Ubuntu Light"/>
            </a:endParaRPr>
          </a:p>
          <a:p>
            <a:pPr marL="259775" indent="-259775">
              <a:buFontTx/>
              <a:buChar char="-"/>
            </a:pPr>
            <a:endParaRPr lang="en-US" sz="1636">
              <a:solidFill>
                <a:schemeClr val="bg1"/>
              </a:solidFill>
              <a:latin typeface="Ubuntu Light"/>
              <a:cs typeface="Ubuntu Light"/>
            </a:endParaRPr>
          </a:p>
          <a:p>
            <a:endParaRPr lang="en-US" sz="1636"/>
          </a:p>
        </p:txBody>
      </p:sp>
      <p:sp>
        <p:nvSpPr>
          <p:cNvPr id="2" name="Title 1"/>
          <p:cNvSpPr>
            <a:spLocks noGrp="1"/>
          </p:cNvSpPr>
          <p:nvPr>
            <p:ph type="title"/>
          </p:nvPr>
        </p:nvSpPr>
        <p:spPr/>
        <p:txBody>
          <a:bodyPr>
            <a:noAutofit/>
          </a:bodyPr>
          <a:lstStyle/>
          <a:p>
            <a:r>
              <a:rPr lang="en-US"/>
              <a:t>新闻报道的类型</a:t>
            </a:r>
          </a:p>
        </p:txBody>
      </p:sp>
      <p:sp>
        <p:nvSpPr>
          <p:cNvPr id="6" name="Content Placeholder 5"/>
          <p:cNvSpPr>
            <a:spLocks noGrp="1"/>
          </p:cNvSpPr>
          <p:nvPr>
            <p:ph idx="1"/>
          </p:nvPr>
        </p:nvSpPr>
        <p:spPr>
          <a:xfrm>
            <a:off x="279977" y="2262814"/>
            <a:ext cx="8229600" cy="3405801"/>
          </a:xfrm>
        </p:spPr>
        <p:txBody>
          <a:bodyPr vert="horz" lIns="91440" tIns="45720" rIns="91440" bIns="45720" rtlCol="0" anchor="t">
            <a:normAutofit fontScale="32500" lnSpcReduction="20000"/>
          </a:bodyPr>
          <a:lstStyle/>
          <a:p>
            <a:pPr>
              <a:lnSpc>
                <a:spcPct val="170000"/>
              </a:lnSpc>
            </a:pPr>
            <a:r>
              <a:rPr lang="en-US" sz="6000" dirty="0">
                <a:latin typeface="Ubuntu"/>
              </a:rPr>
              <a:t>突发新闻--各地报道的重大新闻事件</a:t>
            </a:r>
          </a:p>
          <a:p>
            <a:pPr>
              <a:lnSpc>
                <a:spcPct val="170000"/>
              </a:lnSpc>
            </a:pPr>
            <a:r>
              <a:rPr lang="en-US" sz="6000" dirty="0">
                <a:latin typeface="Ubuntu"/>
              </a:rPr>
              <a:t>专题报道--简介（例如：</a:t>
            </a:r>
            <a:r>
              <a:rPr lang="en-US" sz="6000" i="1" dirty="0">
                <a:latin typeface="Ubuntu"/>
              </a:rPr>
              <a:t>报纸或杂志上的长篇报道</a:t>
            </a:r>
            <a:r>
              <a:rPr lang="en-US" sz="6000" dirty="0">
                <a:latin typeface="Ubuntu"/>
              </a:rPr>
              <a:t>）。</a:t>
            </a:r>
          </a:p>
          <a:p>
            <a:pPr>
              <a:lnSpc>
                <a:spcPct val="170000"/>
              </a:lnSpc>
            </a:pPr>
            <a:r>
              <a:rPr lang="en-US" sz="6000" dirty="0">
                <a:latin typeface="Ubuntu"/>
              </a:rPr>
              <a:t>社论或博客</a:t>
            </a:r>
            <a:endParaRPr lang="en-US" sz="6000" dirty="0">
              <a:latin typeface="Ubuntu"/>
              <a:cs typeface="Calibri"/>
            </a:endParaRPr>
          </a:p>
          <a:p>
            <a:pPr>
              <a:lnSpc>
                <a:spcPct val="170000"/>
              </a:lnSpc>
            </a:pPr>
            <a:r>
              <a:rPr lang="en-US" sz="6000" dirty="0">
                <a:latin typeface="Ubuntu"/>
              </a:rPr>
              <a:t>人类利益的故事--需要展示影响，个人故事</a:t>
            </a:r>
          </a:p>
          <a:p>
            <a:pPr>
              <a:lnSpc>
                <a:spcPct val="170000"/>
              </a:lnSpc>
            </a:pPr>
            <a:r>
              <a:rPr lang="en-US" sz="6000" dirty="0">
                <a:latin typeface="Ubuntu"/>
              </a:rPr>
              <a:t>在正确的时间出现在正确的地点--你根据当前新闻帮助讲述的故事</a:t>
            </a:r>
          </a:p>
          <a:p>
            <a:endParaRPr lang="en-US"/>
          </a:p>
        </p:txBody>
      </p:sp>
    </p:spTree>
    <p:extLst>
      <p:ext uri="{BB962C8B-B14F-4D97-AF65-F5344CB8AC3E}">
        <p14:creationId xmlns:p14="http://schemas.microsoft.com/office/powerpoint/2010/main" val="2474596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805</Words>
  <Application>Microsoft Office PowerPoint</Application>
  <PresentationFormat>On-screen Show (4:3)</PresentationFormat>
  <Paragraphs>282</Paragraphs>
  <Slides>29</Slides>
  <Notes>20</Notes>
  <HiddenSlides>0</HiddenSlides>
  <MMClips>0</MMClips>
  <ScaleCrop>false</ScaleCrop>
  <HeadingPairs>
    <vt:vector size="4" baseType="variant">
      <vt:variant>
        <vt:lpstr>Theme</vt:lpstr>
      </vt:variant>
      <vt:variant>
        <vt:i4>2</vt:i4>
      </vt:variant>
      <vt:variant>
        <vt:lpstr>Slide Titles</vt:lpstr>
      </vt:variant>
      <vt:variant>
        <vt:i4>29</vt:i4>
      </vt:variant>
    </vt:vector>
  </HeadingPairs>
  <TitlesOfParts>
    <vt:vector size="31" baseType="lpstr">
      <vt:lpstr>Office Theme</vt:lpstr>
      <vt:lpstr>Custom Design</vt:lpstr>
      <vt:lpstr>有效沟通的技巧 </vt:lpstr>
      <vt:lpstr>你的机会</vt:lpstr>
      <vt:lpstr>你的角色</vt:lpstr>
      <vt:lpstr>我们今天所处的位置</vt:lpstr>
      <vt:lpstr>谁是媒体？</vt:lpstr>
      <vt:lpstr>媒体的工作比以前更难了</vt:lpstr>
      <vt:lpstr> 媒体如何帮助打造特奥会</vt:lpstr>
      <vt:lpstr> 我们如何消费媒体</vt:lpstr>
      <vt:lpstr>新闻报道的类型</vt:lpstr>
      <vt:lpstr>PowerPoint Presentation</vt:lpstr>
      <vt:lpstr>一个好的代言人 有助于创造一个好故事</vt:lpstr>
      <vt:lpstr>讲什么故事</vt:lpstr>
      <vt:lpstr>如何使用数据来制作一个更强大的故事</vt:lpstr>
      <vt:lpstr>面试期望</vt:lpstr>
      <vt:lpstr>4个准备问题</vt:lpstr>
      <vt:lpstr>控制面试</vt:lpstr>
      <vt:lpstr>重新思考问答</vt:lpstr>
      <vt:lpstr>衔接</vt:lpstr>
      <vt:lpstr>我们的桥梁：</vt:lpstr>
      <vt:lpstr>我们来练习吧! </vt:lpstr>
      <vt:lpstr>了解你的关键信息</vt:lpstr>
      <vt:lpstr>标记重要的东西</vt:lpstr>
      <vt:lpstr>种下你的旗帜</vt:lpstr>
      <vt:lpstr>特奥会讲座</vt:lpstr>
      <vt:lpstr>特奥会讲座</vt:lpstr>
      <vt:lpstr>健康呼吁的例子  行动</vt:lpstr>
      <vt:lpstr>面试技巧</vt:lpstr>
      <vt:lpstr>如何进入新闻界</vt:lpstr>
      <vt:lpstr>确认</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Sub-title  Date</dc:title>
  <dc:creator>Microsoft Office User</dc:creator>
  <cp:keywords>, docId:C33D7235768771C466CAFB96440E2865</cp:keywords>
  <cp:lastModifiedBy>Faith Chabedi</cp:lastModifiedBy>
  <cp:revision>2</cp:revision>
  <cp:lastPrinted>2020-07-29T19:22:35Z</cp:lastPrinted>
  <dcterms:created xsi:type="dcterms:W3CDTF">2016-07-26T16:26:50Z</dcterms:created>
  <dcterms:modified xsi:type="dcterms:W3CDTF">2024-11-21T19:05:37Z</dcterms:modified>
</cp:coreProperties>
</file>