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425" r:id="rId3"/>
    <p:sldId id="428" r:id="rId4"/>
    <p:sldId id="479" r:id="rId5"/>
    <p:sldId id="429" r:id="rId6"/>
    <p:sldId id="421" r:id="rId7"/>
    <p:sldId id="465" r:id="rId8"/>
    <p:sldId id="422" r:id="rId9"/>
    <p:sldId id="476" r:id="rId10"/>
    <p:sldId id="430" r:id="rId11"/>
    <p:sldId id="436" r:id="rId12"/>
    <p:sldId id="437" r:id="rId13"/>
    <p:sldId id="480" r:id="rId14"/>
    <p:sldId id="438" r:id="rId15"/>
    <p:sldId id="433" r:id="rId16"/>
    <p:sldId id="439" r:id="rId17"/>
    <p:sldId id="440" r:id="rId18"/>
    <p:sldId id="441" r:id="rId19"/>
    <p:sldId id="481" r:id="rId20"/>
    <p:sldId id="450" r:id="rId21"/>
    <p:sldId id="448" r:id="rId22"/>
    <p:sldId id="474" r:id="rId23"/>
    <p:sldId id="42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78989F-FCD5-48AE-8F55-4D5D5CE534A3}" v="5" dt="2024-09-27T06:31:52.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680" autoAdjust="0"/>
    <p:restoredTop sz="96122" autoAdjust="0"/>
  </p:normalViewPr>
  <p:slideViewPr>
    <p:cSldViewPr snapToGrid="0" snapToObjects="1">
      <p:cViewPr varScale="1">
        <p:scale>
          <a:sx n="59" d="100"/>
          <a:sy n="59" d="100"/>
        </p:scale>
        <p:origin x="792" y="3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10/30/2024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dirty="0"/>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indent="-342900" rtl="1">
              <a:buFont typeface="Arial" panose="020B0604020202020204" pitchFamily="34" charset="0"/>
              <a:buChar char="•"/>
            </a:pPr>
            <a:r>
              <a:rPr lang="ar-xm" dirty="0">
                <a:rtl/>
              </a:rPr>
              <a:t>قد يسمى</a:t>
            </a:r>
            <a:r>
              <a:rPr lang="ar-xm" baseline="0" dirty="0">
                <a:rtl/>
              </a:rPr>
              <a:t> </a:t>
            </a:r>
            <a:r>
              <a:rPr lang="ar-xm" dirty="0">
                <a:rtl/>
              </a:rPr>
              <a:t>التحمل أيضًا: اللياقة الهوائية، لياقة القلب والأوعية الدموية، القلب</a:t>
            </a:r>
          </a:p>
          <a:p>
            <a:pPr marL="342900" indent="-342900" rtl="1">
              <a:buFont typeface="Arial" panose="020B0604020202020204" pitchFamily="34" charset="0"/>
              <a:buChar char="•"/>
            </a:pPr>
            <a:r>
              <a:rPr lang="ar-xm" dirty="0">
                <a:rtl/>
              </a:rPr>
              <a:t>تمارين </a:t>
            </a:r>
            <a:r>
              <a:rPr lang="ar-xm" baseline="0" dirty="0">
                <a:rtl/>
              </a:rPr>
              <a:t>التحمل </a:t>
            </a:r>
            <a:r>
              <a:rPr lang="ar-xm" dirty="0">
                <a:rtl/>
              </a:rPr>
              <a:t>هي حركات إيقاعية مستمرة مثل ركوب الدراجات والجري والسباحة.</a:t>
            </a:r>
            <a:endParaRPr lang="en-US" dirty="0">
              <a:cs typeface="Calibri"/>
            </a:endParaRPr>
          </a:p>
          <a:p>
            <a:pPr marL="342900" indent="-342900" rtl="1">
              <a:buFont typeface="Arial" panose="020B0604020202020204" pitchFamily="34" charset="0"/>
              <a:buChar char="•"/>
            </a:pPr>
            <a:r>
              <a:rPr lang="ar-xm" dirty="0">
                <a:rtl/>
              </a:rPr>
              <a:t>تدرب تمارين التحمل</a:t>
            </a:r>
            <a:r>
              <a:rPr lang="ar-xm" baseline="0" dirty="0">
                <a:rtl/>
              </a:rPr>
              <a:t> </a:t>
            </a:r>
            <a:r>
              <a:rPr lang="ar-xm" dirty="0">
                <a:rtl/>
              </a:rPr>
              <a:t>القلب والرئتين على ضخ الدم بشكل أفضل لتوصيل المزيد من الأكسجين إلى العضلات.</a:t>
            </a:r>
          </a:p>
          <a:p>
            <a:pPr marL="342900" indent="-342900" rtl="1">
              <a:buFont typeface="Arial" panose="020B0604020202020204" pitchFamily="34" charset="0"/>
              <a:buChar char="•"/>
            </a:pPr>
            <a:r>
              <a:rPr lang="ar-xm" dirty="0">
                <a:rtl/>
              </a:rPr>
              <a:t>المساعدة في تمارين التحمل أيضًا على النوم وخفض ضغط الدم</a:t>
            </a:r>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10</a:t>
            </a:fld>
            <a:endParaRPr lang="en-US" dirty="0"/>
          </a:p>
        </p:txBody>
      </p:sp>
    </p:spTree>
    <p:extLst>
      <p:ext uri="{BB962C8B-B14F-4D97-AF65-F5344CB8AC3E}">
        <p14:creationId xmlns:p14="http://schemas.microsoft.com/office/powerpoint/2010/main" val="58239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indent="-342900" rtl="1">
              <a:buFont typeface="Arial" panose="020B0604020202020204" pitchFamily="34" charset="0"/>
              <a:buChar char="•"/>
            </a:pPr>
            <a:r>
              <a:rPr lang="ar-xm" dirty="0">
                <a:rtl/>
              </a:rPr>
              <a:t>هل يمكنك ذكر</a:t>
            </a:r>
            <a:r>
              <a:rPr lang="ar-xm" baseline="0" dirty="0">
                <a:rtl/>
              </a:rPr>
              <a:t> بعض تمارين التحمل الأخرى؟ ما الذي تفضله؟</a:t>
            </a:r>
          </a:p>
          <a:p>
            <a:pPr marL="342900" indent="-342900" rtl="1">
              <a:buFont typeface="Arial" panose="020B0604020202020204" pitchFamily="34" charset="0"/>
              <a:buChar char="•"/>
            </a:pPr>
            <a:r>
              <a:rPr lang="ar-xm" dirty="0">
                <a:rtl/>
              </a:rPr>
              <a:t>يمكن ممارسة تمارين التحمل في أي مكان. جرب تمرين التحمل المفضل لديك لمدة </a:t>
            </a:r>
            <a:r>
              <a:rPr lang="en-us" dirty="0">
                <a:rtl val="0"/>
              </a:rPr>
              <a:t>30</a:t>
            </a:r>
            <a:r>
              <a:rPr lang="ar-xm" dirty="0">
                <a:rtl/>
              </a:rPr>
              <a:t> دقيقة، على مدار </a:t>
            </a:r>
            <a:r>
              <a:rPr lang="en-us" dirty="0">
                <a:rtl val="0"/>
              </a:rPr>
              <a:t>5</a:t>
            </a:r>
            <a:r>
              <a:rPr lang="ar-xm" dirty="0">
                <a:rtl/>
              </a:rPr>
              <a:t> أيام كل أسبوع.</a:t>
            </a:r>
            <a:endParaRPr lang="en-US" baseline="0" dirty="0"/>
          </a:p>
          <a:p>
            <a:pPr marL="342900" indent="-342900" rtl="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11</a:t>
            </a:fld>
            <a:endParaRPr lang="en-US" dirty="0"/>
          </a:p>
        </p:txBody>
      </p:sp>
    </p:spTree>
    <p:extLst>
      <p:ext uri="{BB962C8B-B14F-4D97-AF65-F5344CB8AC3E}">
        <p14:creationId xmlns:p14="http://schemas.microsoft.com/office/powerpoint/2010/main" val="237532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sz="1200" dirty="0">
                <a:latin typeface="Ubuntu" panose="020B0504030602030204" pitchFamily="34" charset="0"/>
                <a:cs typeface="Calibri"/>
                <a:rtl/>
              </a:rPr>
              <a:t>ابدأ بوزن خفيف وتدرج للوصول إلى وزن أثقل</a:t>
            </a:r>
            <a:endParaRPr lang="en-US" dirty="0"/>
          </a:p>
        </p:txBody>
      </p:sp>
      <p:sp>
        <p:nvSpPr>
          <p:cNvPr id="4" name="Slide Number Placeholder 3"/>
          <p:cNvSpPr>
            <a:spLocks noGrp="1"/>
          </p:cNvSpPr>
          <p:nvPr>
            <p:ph type="sldNum" sz="quarter" idx="5"/>
          </p:nvPr>
        </p:nvSpPr>
        <p:spPr/>
        <p:txBody>
          <a:bodyPr rtlCol="1"/>
          <a:lstStyle/>
          <a:p>
            <a:pPr rtl="1"/>
            <a:fld id="{6CCC8316-FB35-4AC8-984C-370EF0F37AED}" type="slidenum">
              <a:rPr lang="en-US" smtClean="0"/>
              <a:t>12</a:t>
            </a:fld>
            <a:endParaRPr lang="en-US" dirty="0"/>
          </a:p>
        </p:txBody>
      </p:sp>
    </p:spTree>
    <p:extLst>
      <p:ext uri="{BB962C8B-B14F-4D97-AF65-F5344CB8AC3E}">
        <p14:creationId xmlns:p14="http://schemas.microsoft.com/office/powerpoint/2010/main" val="298615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dirty="0">
                <a:rtl/>
              </a:rPr>
              <a:t>ما بعض</a:t>
            </a:r>
            <a:r>
              <a:rPr lang="ar-xm" baseline="0" dirty="0">
                <a:rtl/>
              </a:rPr>
              <a:t> تمارين القوة الأخرى؟ ما الذي تفضله؟</a:t>
            </a:r>
          </a:p>
          <a:p>
            <a:pPr marL="342900" indent="-342900" rtl="1">
              <a:buFont typeface="Arial" panose="020B0604020202020204" pitchFamily="34" charset="0"/>
              <a:buChar char="•"/>
            </a:pPr>
            <a:endParaRPr lang="en-US" sz="1200" dirty="0"/>
          </a:p>
          <a:p>
            <a:pPr marL="342900" indent="-342900" rtl="1">
              <a:buFont typeface="Arial" panose="020B0604020202020204" pitchFamily="34" charset="0"/>
              <a:buChar char="•"/>
            </a:pPr>
            <a:r>
              <a:rPr lang="ar-xm" sz="1200" dirty="0">
                <a:rtl/>
              </a:rPr>
              <a:t>لا تؤدي تمارين القوة إلى زيادة قوة عضلاتك فحسب، بل عظامك أيضًا.</a:t>
            </a:r>
          </a:p>
          <a:p>
            <a:pPr marL="0" indent="0" rtl="1"/>
            <a:endParaRPr lang="en-US" sz="1200" dirty="0"/>
          </a:p>
          <a:p>
            <a:pPr marL="342900" indent="-342900" rtl="1">
              <a:buFont typeface="Arial" panose="020B0604020202020204" pitchFamily="34" charset="0"/>
              <a:buChar char="•"/>
            </a:pPr>
            <a:r>
              <a:rPr lang="ar-xm" dirty="0">
                <a:rtl/>
              </a:rPr>
              <a:t>يمكن أداء تمارين القوة في أي مكان. </a:t>
            </a:r>
            <a:r>
              <a:rPr lang="ar-xm" sz="1200" dirty="0">
                <a:rtl/>
              </a:rPr>
              <a:t>أفضل طريقة لتصبح قويًا هي ممارسة تمارين القوة </a:t>
            </a:r>
            <a:r>
              <a:rPr lang="en-us" sz="1200" dirty="0">
                <a:rtl val="0"/>
              </a:rPr>
              <a:t>2-3</a:t>
            </a:r>
            <a:r>
              <a:rPr lang="ar-xm" sz="1200" dirty="0">
                <a:rtl/>
              </a:rPr>
              <a:t> أيام كل أسبوع.</a:t>
            </a:r>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13</a:t>
            </a:fld>
            <a:endParaRPr lang="en-US" dirty="0"/>
          </a:p>
        </p:txBody>
      </p:sp>
    </p:spTree>
    <p:extLst>
      <p:ext uri="{BB962C8B-B14F-4D97-AF65-F5344CB8AC3E}">
        <p14:creationId xmlns:p14="http://schemas.microsoft.com/office/powerpoint/2010/main" val="317581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14</a:t>
            </a:fld>
            <a:endParaRPr lang="en-US" dirty="0"/>
          </a:p>
        </p:txBody>
      </p:sp>
    </p:spTree>
    <p:extLst>
      <p:ext uri="{BB962C8B-B14F-4D97-AF65-F5344CB8AC3E}">
        <p14:creationId xmlns:p14="http://schemas.microsoft.com/office/powerpoint/2010/main" val="384907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dirty="0">
                <a:rtl/>
              </a:rPr>
              <a:t>تذكير اللاعبين بأنه يجب عليهم القيام بتمارين الإطالة الديناميكية قبل التمرين / النشاط وتمارين الإطالة الثابتة بعد ذلك.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ar-xm" dirty="0">
                <a:rtl/>
              </a:rPr>
              <a:t>اشرح</a:t>
            </a:r>
            <a:r>
              <a:rPr lang="ar-xm" baseline="0" dirty="0">
                <a:rtl/>
              </a:rPr>
              <a:t> باختصار الفرق بين الاثنين.</a:t>
            </a:r>
            <a:endParaRPr lang="en-US" dirty="0"/>
          </a:p>
          <a:p>
            <a:pPr marL="342900" indent="-342900" rtl="1">
              <a:buFont typeface="Arial" panose="020B0604020202020204" pitchFamily="34" charset="0"/>
              <a:buChar char="•"/>
              <a:defRPr/>
            </a:pPr>
            <a:endParaRPr lang="en-US" dirty="0">
              <a:cs typeface="Calibri"/>
            </a:endParaRPr>
          </a:p>
          <a:p>
            <a:pPr marL="342900" indent="-342900" rtl="1">
              <a:buFont typeface="Arial" panose="020B0604020202020204" pitchFamily="34" charset="0"/>
              <a:buChar char="•"/>
              <a:defRPr/>
            </a:pPr>
            <a:r>
              <a:rPr lang="ar-xm" dirty="0">
                <a:cs typeface="Calibri"/>
                <a:rtl/>
              </a:rPr>
              <a:t>تمارين الإطالة الديناميكية هي الركبتان المرتفعة ودوائر الذراعين وركلات الساق وما إلى ذلك.</a:t>
            </a:r>
            <a:endParaRPr lang="en-US" dirty="0"/>
          </a:p>
          <a:p>
            <a:pPr marL="342900" marR="0" lvl="0" indent="-342900" algn="r" defTabSz="914400" rtl="1">
              <a:lnSpc>
                <a:spcPct val="100000"/>
              </a:lnSpc>
              <a:spcBef>
                <a:spcPts val="0"/>
              </a:spcBef>
              <a:spcAft>
                <a:spcPts val="0"/>
              </a:spcAft>
              <a:buClrTx/>
              <a:buSzTx/>
              <a:buFont typeface="Arial" panose="020B0604020202020204" pitchFamily="34" charset="0"/>
              <a:buChar char="•"/>
              <a:tabLst/>
              <a:defRPr/>
            </a:pPr>
            <a:r>
              <a:rPr lang="ar-xm" dirty="0">
                <a:rtl/>
              </a:rPr>
              <a:t>هل يمكنك ذكر بعض</a:t>
            </a:r>
            <a:r>
              <a:rPr lang="ar-xm" baseline="0" dirty="0">
                <a:rtl/>
              </a:rPr>
              <a:t> تمارين الإطالة الأخرى؟ ما الذي تفضله؟</a:t>
            </a:r>
            <a:endParaRPr lang="en-US" dirty="0">
              <a:cs typeface="Calibri" panose="020F0502020204030204"/>
            </a:endParaRPr>
          </a:p>
          <a:p>
            <a:pPr marL="0" indent="0" rtl="1"/>
            <a:endParaRPr lang="en-US" sz="1200" dirty="0"/>
          </a:p>
          <a:p>
            <a:pPr marL="342900" indent="-342900" rtl="1">
              <a:buFont typeface="Arial" panose="020B0604020202020204" pitchFamily="34" charset="0"/>
              <a:buChar char="•"/>
            </a:pPr>
            <a:r>
              <a:rPr lang="ar-xm" dirty="0">
                <a:rtl/>
              </a:rPr>
              <a:t>يمكن القيام بتمارين الإطالة في أي مكان. حاول إكمال تمرين الإطالة لجميع أجزاء الجسم، لمدة </a:t>
            </a:r>
            <a:r>
              <a:rPr lang="en-us" dirty="0">
                <a:rtl val="0"/>
              </a:rPr>
              <a:t>2-3</a:t>
            </a:r>
            <a:r>
              <a:rPr lang="ar-xm" dirty="0">
                <a:rtl/>
              </a:rPr>
              <a:t> أيام كل أسبوع!</a:t>
            </a:r>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15</a:t>
            </a:fld>
            <a:endParaRPr lang="en-US" dirty="0"/>
          </a:p>
        </p:txBody>
      </p:sp>
    </p:spTree>
    <p:extLst>
      <p:ext uri="{BB962C8B-B14F-4D97-AF65-F5344CB8AC3E}">
        <p14:creationId xmlns:p14="http://schemas.microsoft.com/office/powerpoint/2010/main" val="423853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dirty="0">
                <a:rtl/>
              </a:rPr>
              <a:t>التوازن يجعل من السهل التحرك.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dirty="0">
                <a:rtl/>
              </a:rPr>
              <a:t>يساعد التوازن على منع حدوث الإصابة.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dirty="0">
                <a:rtl/>
              </a:rPr>
              <a:t>يساعد التوازن على تقليل السقوط.</a:t>
            </a:r>
          </a:p>
          <a:p>
            <a:pPr rtl="1"/>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16</a:t>
            </a:fld>
            <a:endParaRPr lang="en-US" dirty="0"/>
          </a:p>
        </p:txBody>
      </p:sp>
    </p:spTree>
    <p:extLst>
      <p:ext uri="{BB962C8B-B14F-4D97-AF65-F5344CB8AC3E}">
        <p14:creationId xmlns:p14="http://schemas.microsoft.com/office/powerpoint/2010/main" val="3859785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dirty="0">
                <a:rtl/>
              </a:rPr>
              <a:t>هل يمكنك ذكر بعض</a:t>
            </a:r>
            <a:r>
              <a:rPr lang="ar-xm" baseline="0" dirty="0">
                <a:rtl/>
              </a:rPr>
              <a:t> تمارين الإطالة الأخرى؟ ما الذي تفضله؟</a:t>
            </a:r>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342900" marR="0" lvl="0" indent="-3429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dirty="0">
                <a:rtl/>
              </a:rPr>
              <a:t>يمكن تحقيق التوازن في أي مكان.</a:t>
            </a:r>
            <a:r>
              <a:rPr lang="ar-xm" baseline="0" dirty="0">
                <a:rtl/>
              </a:rPr>
              <a:t> </a:t>
            </a:r>
            <a:r>
              <a:rPr lang="ar-xm" dirty="0">
                <a:rtl/>
              </a:rPr>
              <a:t>حاول إكمال تمرين توازن الجسم بالكامل، لمدة </a:t>
            </a:r>
            <a:r>
              <a:rPr lang="en-us" dirty="0">
                <a:rtl val="0"/>
              </a:rPr>
              <a:t>2-3</a:t>
            </a:r>
            <a:r>
              <a:rPr lang="ar-xm" dirty="0">
                <a:rtl/>
              </a:rPr>
              <a:t> أيام كل أسبوع! </a:t>
            </a:r>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17</a:t>
            </a:fld>
            <a:endParaRPr lang="en-US" dirty="0"/>
          </a:p>
        </p:txBody>
      </p:sp>
    </p:spTree>
    <p:extLst>
      <p:ext uri="{BB962C8B-B14F-4D97-AF65-F5344CB8AC3E}">
        <p14:creationId xmlns:p14="http://schemas.microsoft.com/office/powerpoint/2010/main" val="29025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يمكنك</a:t>
            </a:r>
            <a:r>
              <a:rPr lang="ar-xm" baseline="0" dirty="0">
                <a:rtl/>
              </a:rPr>
              <a:t> استخدام بطاقات اللياقة البدنية لبناء تمارين رياضية روتينية.  هذه بطاقات ذات </a:t>
            </a:r>
            <a:r>
              <a:rPr lang="en-us" baseline="0" dirty="0">
                <a:rtl val="0"/>
              </a:rPr>
              <a:t>5</a:t>
            </a:r>
            <a:r>
              <a:rPr lang="ar-xm" baseline="0" dirty="0">
                <a:rtl/>
              </a:rPr>
              <a:t> مستويات في تمارين التحمل والقوة والمرونة والتوازن!</a:t>
            </a:r>
          </a:p>
          <a:p>
            <a:pPr rtl="1"/>
            <a:endParaRPr lang="en-US" baseline="0" dirty="0"/>
          </a:p>
          <a:p>
            <a:pPr rtl="1"/>
            <a:r>
              <a:rPr lang="ar-xm" dirty="0">
                <a:rtl/>
              </a:rPr>
              <a:t>بصفتك ممثلًا للصحة </a:t>
            </a:r>
            <a:r>
              <a:rPr lang="ar-xm" dirty="0">
                <a:rtl val="0"/>
              </a:rPr>
              <a:t>(Health Messenger)</a:t>
            </a:r>
            <a:r>
              <a:rPr lang="ar-xm" dirty="0">
                <a:rtl/>
              </a:rPr>
              <a:t>، قد يُطلب منك قيادة التمارين كجزء من الممارسة أو برنامج اللياقة البدنية أو حتى كجزء من أحد العروض التقديمية. سنعمل اليوم معًا لتصميم تمرين ما. سنقوم بالإحماء كمجموعة كبيرة أولاً</a:t>
            </a:r>
            <a:endParaRPr lang="en-US" baseline="0" dirty="0"/>
          </a:p>
          <a:p>
            <a:pPr rtl="1"/>
            <a:endParaRPr lang="en-US" baseline="0"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18</a:t>
            </a:fld>
            <a:endParaRPr lang="en-US" dirty="0"/>
          </a:p>
        </p:txBody>
      </p:sp>
    </p:spTree>
    <p:extLst>
      <p:ext uri="{BB962C8B-B14F-4D97-AF65-F5344CB8AC3E}">
        <p14:creationId xmlns:p14="http://schemas.microsoft.com/office/powerpoint/2010/main" val="129188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9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0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10"/>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35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indent="-342900" rtl="1">
              <a:buFont typeface="Arial" panose="020B0604020202020204" pitchFamily="34" charset="0"/>
              <a:buChar char="•"/>
            </a:pPr>
            <a:endParaRPr lang="en-US" dirty="0"/>
          </a:p>
          <a:p>
            <a:pPr rtl="1"/>
            <a:endParaRPr lang="en-US" dirty="0"/>
          </a:p>
        </p:txBody>
      </p:sp>
      <p:sp>
        <p:nvSpPr>
          <p:cNvPr id="4" name="Slide Number Placeholder 3"/>
          <p:cNvSpPr>
            <a:spLocks noGrp="1"/>
          </p:cNvSpPr>
          <p:nvPr>
            <p:ph type="sldNum" sz="quarter" idx="10"/>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1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sz="1200" kern="1200" dirty="0">
                <a:solidFill>
                  <a:schemeClr val="tx1"/>
                </a:solidFill>
                <a:effectLst/>
                <a:latin typeface="+mn-lt"/>
                <a:ea typeface="+mn-ea"/>
                <a:cs typeface="+mn-cs"/>
                <a:rtl/>
              </a:rPr>
              <a:t>الآن دور واجبك المنزلي! بصفتك ممثلًا للصحة، قد تجد أنك ترغب في قيادة زملائك في الفريق في التمرين.  واجبك المنزلي هو إنشاء مقطع فيديو لك وأنت تدرس تمرينًا. أو يمكنك إنشاء دائرة تمارين مع بعض التمارين ومشاركتها مع أحد الأصدقاء. جرّب تضمين طريقة واحدة على الأقل لجعل التمرين أصعب أو أسهل.  يمكنك استخدام بطاقات اللياقة البدنية أو أي من تمارينك المفضلة الأخرى.  إذا كنت تحب ما قمت بإنشائه، فيمكنك</a:t>
            </a:r>
            <a:r>
              <a:rPr lang="ar-xm" sz="1200" kern="1200" baseline="0" dirty="0">
                <a:solidFill>
                  <a:schemeClr val="tx1"/>
                </a:solidFill>
                <a:effectLst/>
                <a:latin typeface="+mn-lt"/>
                <a:ea typeface="+mn-ea"/>
                <a:cs typeface="+mn-cs"/>
                <a:rtl/>
              </a:rPr>
              <a:t> نشره على وسائل التواصل الاجتماعي ليقوم به الاعبون الآخرون!</a:t>
            </a:r>
          </a:p>
          <a:p>
            <a:pPr rtl="1"/>
            <a:endParaRPr lang="en-US" sz="1200" kern="1200" baseline="0" dirty="0">
              <a:solidFill>
                <a:schemeClr val="tx1"/>
              </a:solidFill>
              <a:effectLst/>
              <a:latin typeface="+mn-lt"/>
              <a:ea typeface="+mn-ea"/>
              <a:cs typeface="+mn-cs"/>
            </a:endParaRPr>
          </a:p>
          <a:p>
            <a:pPr rtl="1"/>
            <a:r>
              <a:rPr lang="ar-xm" sz="1200" kern="1200" baseline="0" dirty="0">
                <a:solidFill>
                  <a:schemeClr val="tx1"/>
                </a:solidFill>
                <a:effectLst/>
                <a:latin typeface="+mn-lt"/>
                <a:ea typeface="+mn-ea"/>
                <a:cs typeface="+mn-cs"/>
                <a:rtl/>
              </a:rPr>
              <a:t>نقاط المكافأة إذا كان بإمكانك إخباري بفوائد هذه التمارين!</a:t>
            </a:r>
            <a:endParaRPr lang="en-US" sz="1200" kern="1200" baseline="0" dirty="0">
              <a:solidFill>
                <a:schemeClr val="tx1"/>
              </a:solidFill>
              <a:effectLst/>
              <a:latin typeface="+mn-lt"/>
              <a:ea typeface="+mn-ea"/>
              <a:cs typeface="+mn-cs"/>
            </a:endParaRPr>
          </a:p>
          <a:p>
            <a:pPr rtl="1"/>
            <a:endParaRPr lang="en-US" sz="1200" kern="1200" baseline="0" dirty="0">
              <a:solidFill>
                <a:schemeClr val="tx1"/>
              </a:solidFill>
              <a:effectLst/>
              <a:latin typeface="+mn-lt"/>
              <a:ea typeface="+mn-ea"/>
              <a:cs typeface="+mn-cs"/>
            </a:endParaRPr>
          </a:p>
          <a:p>
            <a:pPr rtl="1"/>
            <a:r>
              <a:rPr lang="ar-xm" sz="1200" kern="1200" dirty="0">
                <a:solidFill>
                  <a:schemeClr val="tx1"/>
                </a:solidFill>
                <a:effectLst/>
                <a:latin typeface="+mn-lt"/>
                <a:ea typeface="+mn-ea"/>
                <a:cs typeface="+mn-cs"/>
                <a:rtl/>
              </a:rPr>
              <a:t>شكرًا للجميع على انضمامهم اليوم والتعرف على اللياقة البدنية والنشاط البدني والتمارين الرياضية!  إذا كان لديك أي أسئلة بعد العرض التقديمي اليوم، يمكنك مراسلتنا عبر البريد الإلكتروني على </a:t>
            </a:r>
            <a:r>
              <a:rPr lang="ar-xm" sz="1200" u="sng" kern="1200" dirty="0">
                <a:solidFill>
                  <a:schemeClr val="tx1"/>
                </a:solidFill>
                <a:effectLst/>
                <a:latin typeface="+mn-lt"/>
                <a:ea typeface="+mn-ea"/>
                <a:cs typeface="+mn-cs"/>
                <a:rtl val="0"/>
              </a:rPr>
              <a:t>fitness@specialolympics.org</a:t>
            </a:r>
            <a:r>
              <a:rPr lang="ar-xm" sz="1200" kern="1200" dirty="0">
                <a:solidFill>
                  <a:schemeClr val="tx1"/>
                </a:solidFill>
                <a:effectLst/>
                <a:latin typeface="+mn-lt"/>
                <a:ea typeface="+mn-ea"/>
                <a:cs typeface="+mn-cs"/>
                <a:rtl/>
              </a:rPr>
              <a:t>!  في يوم الأربعاء</a:t>
            </a:r>
            <a:r>
              <a:rPr lang="ar-xm" sz="1200" kern="1200" baseline="0" dirty="0">
                <a:solidFill>
                  <a:schemeClr val="tx1"/>
                </a:solidFill>
                <a:effectLst/>
                <a:latin typeface="+mn-lt"/>
                <a:ea typeface="+mn-ea"/>
                <a:cs typeface="+mn-cs"/>
                <a:rtl/>
              </a:rPr>
              <a:t> </a:t>
            </a:r>
            <a:r>
              <a:rPr lang="ar-xm" sz="1200" kern="1200" dirty="0">
                <a:solidFill>
                  <a:schemeClr val="tx1"/>
                </a:solidFill>
                <a:effectLst/>
                <a:latin typeface="+mn-lt"/>
                <a:ea typeface="+mn-ea"/>
                <a:cs typeface="+mn-cs"/>
                <a:rtl/>
              </a:rPr>
              <a:t>ستتعرف على المكونين الآخرين للياقة البدنية - التغذية والترطيب.  متشوقون</a:t>
            </a:r>
            <a:r>
              <a:rPr lang="ar-xm" sz="1200" kern="1200" baseline="0" dirty="0">
                <a:solidFill>
                  <a:schemeClr val="tx1"/>
                </a:solidFill>
                <a:effectLst/>
                <a:latin typeface="+mn-lt"/>
                <a:ea typeface="+mn-ea"/>
                <a:cs typeface="+mn-cs"/>
                <a:rtl/>
              </a:rPr>
              <a:t> </a:t>
            </a:r>
            <a:r>
              <a:rPr lang="ar-xm" sz="1200" kern="1200" dirty="0">
                <a:solidFill>
                  <a:schemeClr val="tx1"/>
                </a:solidFill>
                <a:effectLst/>
                <a:latin typeface="+mn-lt"/>
                <a:ea typeface="+mn-ea"/>
                <a:cs typeface="+mn-cs"/>
                <a:rtl/>
              </a:rPr>
              <a:t>لمراجعة واجبك المنزلي!</a:t>
            </a:r>
          </a:p>
          <a:p>
            <a:pPr rtl="1"/>
            <a:endParaRPr lang="en-US" sz="120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xm" sz="1200" kern="1200" dirty="0">
                <a:solidFill>
                  <a:schemeClr val="tx1"/>
                </a:solidFill>
                <a:effectLst/>
                <a:latin typeface="+mn-lt"/>
                <a:ea typeface="+mn-ea"/>
                <a:cs typeface="+mn-cs"/>
                <a:rtl/>
              </a:rPr>
              <a:t>إلى اللقاء للجميع!</a:t>
            </a:r>
          </a:p>
          <a:p>
            <a:pPr rtl="1"/>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22</a:t>
            </a:fld>
            <a:endParaRPr lang="en-US" dirty="0"/>
          </a:p>
        </p:txBody>
      </p:sp>
    </p:spTree>
    <p:extLst>
      <p:ext uri="{BB962C8B-B14F-4D97-AF65-F5344CB8AC3E}">
        <p14:creationId xmlns:p14="http://schemas.microsoft.com/office/powerpoint/2010/main" val="13136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dirty="0">
                <a:latin typeface="Ubuntu" panose="020B0504030602030204" pitchFamily="34" charset="0"/>
                <a:cs typeface="Calibri"/>
                <a:rtl/>
              </a:rPr>
              <a:t>عندما تتمتع باللياقة البدنية، تشعر أنك بحالة جيدة وأنك مفعم بالحيوية والطاقة لأن جسمك قوي وصحي</a:t>
            </a:r>
            <a:endParaRPr lang="en-US" sz="1200" dirty="0">
              <a:latin typeface="Ubuntu" panose="020B0504030602030204" pitchFamily="34" charset="0"/>
              <a:ea typeface="+mn-lt"/>
              <a:cs typeface="+mn-lt"/>
            </a:endParaRPr>
          </a:p>
          <a:p>
            <a:pPr rtl="1"/>
            <a:endParaRPr lang="en-US" dirty="0"/>
          </a:p>
        </p:txBody>
      </p:sp>
      <p:sp>
        <p:nvSpPr>
          <p:cNvPr id="4" name="Slide Number Placeholder 3"/>
          <p:cNvSpPr>
            <a:spLocks noGrp="1"/>
          </p:cNvSpPr>
          <p:nvPr>
            <p:ph type="sldNum" sz="quarter" idx="5"/>
          </p:nvPr>
        </p:nvSpPr>
        <p:spPr/>
        <p:txBody>
          <a:bodyPr rtlCol="1"/>
          <a:lstStyle/>
          <a:p>
            <a:pPr rtl="1"/>
            <a:fld id="{6CCC8316-FB35-4AC8-984C-370EF0F37AED}" type="slidenum">
              <a:rPr lang="en-US" smtClean="0"/>
              <a:t>3</a:t>
            </a:fld>
            <a:endParaRPr lang="en-US" dirty="0"/>
          </a:p>
        </p:txBody>
      </p:sp>
    </p:spTree>
    <p:extLst>
      <p:ext uri="{BB962C8B-B14F-4D97-AF65-F5344CB8AC3E}">
        <p14:creationId xmlns:p14="http://schemas.microsoft.com/office/powerpoint/2010/main" val="308954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4</a:t>
            </a:fld>
            <a:endParaRPr lang="en-US" dirty="0"/>
          </a:p>
        </p:txBody>
      </p:sp>
    </p:spTree>
    <p:extLst>
      <p:ext uri="{BB962C8B-B14F-4D97-AF65-F5344CB8AC3E}">
        <p14:creationId xmlns:p14="http://schemas.microsoft.com/office/powerpoint/2010/main" val="383097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قم بتزويد اللاعبين بدليل </a:t>
            </a:r>
            <a:r>
              <a:rPr lang="en-us" dirty="0">
                <a:rtl val="0"/>
              </a:rPr>
              <a:t>Fit 5</a:t>
            </a:r>
            <a:r>
              <a:rPr lang="ar-xm" dirty="0">
                <a:rtl/>
              </a:rPr>
              <a:t> لممثلي الصحة </a:t>
            </a:r>
            <a:r>
              <a:rPr lang="ar-xm" altLang="ar-xm" dirty="0">
                <a:rtl/>
              </a:rPr>
              <a:t>من القسم "المصنف" في صفحة "موارد ممثلي الصحة"</a:t>
            </a:r>
            <a:r>
              <a:rPr lang="ar-xm" dirty="0">
                <a:rtl/>
              </a:rPr>
              <a:t>.  امنح اللاعبين </a:t>
            </a:r>
            <a:r>
              <a:rPr lang="en-us" dirty="0">
                <a:rtl val="0"/>
              </a:rPr>
              <a:t>3-5</a:t>
            </a:r>
            <a:r>
              <a:rPr lang="ar-xm" dirty="0">
                <a:rtl/>
              </a:rPr>
              <a:t> دقائق لإلقاء نظرة على الدليل.</a:t>
            </a:r>
          </a:p>
          <a:p>
            <a:pPr rtl="1"/>
            <a:endParaRPr lang="en-US" dirty="0"/>
          </a:p>
          <a:p>
            <a:pPr rtl="1"/>
            <a:r>
              <a:rPr lang="ar-xm" dirty="0">
                <a:rtl/>
              </a:rPr>
              <a:t>اسأل: رفع الأيدي - من يعرف </a:t>
            </a:r>
            <a:r>
              <a:rPr lang="en-us" dirty="0">
                <a:rtl val="0"/>
              </a:rPr>
              <a:t>FIT5</a:t>
            </a:r>
            <a:r>
              <a:rPr lang="ar-xm" dirty="0">
                <a:rtl/>
              </a:rPr>
              <a:t>؟</a:t>
            </a:r>
          </a:p>
          <a:p>
            <a:pPr rtl="1"/>
            <a:endParaRPr lang="en-US" dirty="0"/>
          </a:p>
          <a:p>
            <a:pPr rtl="1"/>
            <a:r>
              <a:rPr lang="ar-xm" dirty="0">
                <a:rtl/>
              </a:rPr>
              <a:t>قل: </a:t>
            </a:r>
          </a:p>
          <a:p>
            <a:pPr rtl="1"/>
            <a:r>
              <a:rPr lang="ar-xm" dirty="0">
                <a:rtl/>
              </a:rPr>
              <a:t>أعدت "الأولمبياد الخاص"</a:t>
            </a:r>
            <a:r>
              <a:rPr lang="ar-xm" baseline="0" dirty="0">
                <a:rtl/>
              </a:rPr>
              <a:t> دليلاً بعنوان "كيفية الحصول على دليل </a:t>
            </a:r>
            <a:r>
              <a:rPr lang="en-us" baseline="0" dirty="0">
                <a:rtl val="0"/>
              </a:rPr>
              <a:t>Fit 5</a:t>
            </a:r>
            <a:r>
              <a:rPr lang="ar-xm" baseline="0" dirty="0">
                <a:rtl/>
              </a:rPr>
              <a:t> الخاص بك" لتسهيل تحقيق لياقة بدنية عالية.  </a:t>
            </a:r>
          </a:p>
          <a:p>
            <a:pPr rtl="1"/>
            <a:endParaRPr lang="en-US" baseline="0" dirty="0"/>
          </a:p>
          <a:p>
            <a:pPr rtl="1"/>
            <a:r>
              <a:rPr lang="ar-xm" baseline="0" dirty="0">
                <a:rtl/>
              </a:rPr>
              <a:t>يعتمد الدليل على </a:t>
            </a:r>
            <a:r>
              <a:rPr lang="en-us" baseline="0" dirty="0">
                <a:rtl val="0"/>
              </a:rPr>
              <a:t>3</a:t>
            </a:r>
            <a:r>
              <a:rPr lang="ar-xm" baseline="0" dirty="0">
                <a:rtl/>
              </a:rPr>
              <a:t> أهداف بسيطة:</a:t>
            </a:r>
          </a:p>
          <a:p>
            <a:pPr marL="228600" indent="-228600" rtl="1">
              <a:buFont typeface="+mj-lt"/>
              <a:buAutoNum type="arabicPeriod"/>
            </a:pPr>
            <a:r>
              <a:rPr lang="ar-xm" baseline="0" dirty="0">
                <a:rtl/>
              </a:rPr>
              <a:t>ممارسة التمارين </a:t>
            </a:r>
            <a:r>
              <a:rPr lang="en-us" baseline="0" dirty="0">
                <a:rtl val="0"/>
              </a:rPr>
              <a:t>5</a:t>
            </a:r>
            <a:r>
              <a:rPr lang="ar-xm" baseline="0" dirty="0">
                <a:rtl/>
              </a:rPr>
              <a:t> أيام في الأسبوع</a:t>
            </a:r>
          </a:p>
          <a:p>
            <a:pPr marL="228600" indent="-228600" rtl="1">
              <a:buFont typeface="+mj-lt"/>
              <a:buAutoNum type="arabicPeriod"/>
            </a:pPr>
            <a:r>
              <a:rPr lang="ar-xm" baseline="0" dirty="0">
                <a:rtl/>
              </a:rPr>
              <a:t>تناول </a:t>
            </a:r>
            <a:r>
              <a:rPr lang="en-us" baseline="0" dirty="0">
                <a:rtl val="0"/>
              </a:rPr>
              <a:t>5</a:t>
            </a:r>
            <a:r>
              <a:rPr lang="ar-xm" baseline="0" dirty="0">
                <a:rtl/>
              </a:rPr>
              <a:t> ثمرات فاكهة وخضروات في اليوم</a:t>
            </a:r>
          </a:p>
          <a:p>
            <a:pPr marL="228600" indent="-228600" rtl="1">
              <a:buFont typeface="+mj-lt"/>
              <a:buAutoNum type="arabicPeriod"/>
            </a:pPr>
            <a:r>
              <a:rPr lang="ar-xm" baseline="0" dirty="0">
                <a:rtl/>
              </a:rPr>
              <a:t>شرب </a:t>
            </a:r>
            <a:r>
              <a:rPr lang="en-us" baseline="0" dirty="0">
                <a:rtl val="0"/>
              </a:rPr>
              <a:t>5</a:t>
            </a:r>
            <a:r>
              <a:rPr lang="ar-xm" baseline="0" dirty="0">
                <a:rtl/>
              </a:rPr>
              <a:t> زجاجات ماء يوميًا</a:t>
            </a:r>
          </a:p>
          <a:p>
            <a:pPr rtl="1"/>
            <a:endParaRPr lang="en-US" baseline="0" dirty="0"/>
          </a:p>
          <a:p>
            <a:pPr rtl="1"/>
            <a:r>
              <a:rPr lang="ar-xm" baseline="0" dirty="0">
                <a:rtl/>
              </a:rPr>
              <a:t>يحتوي الدليل على الكثير من المعلومات لمساعدة اللاعبين في الوصول إلى هدفهم في كل مجال من هذه المجالات.</a:t>
            </a:r>
          </a:p>
          <a:p>
            <a:pPr rtl="1"/>
            <a:r>
              <a:rPr lang="ar-xm" baseline="0" dirty="0">
                <a:rtl/>
              </a:rPr>
              <a:t>يمكنك تتبع تقدمك على أداة التتبع في الجزء الخلفي من الدليل.  </a:t>
            </a:r>
          </a:p>
          <a:p>
            <a:pPr rtl="1"/>
            <a:endParaRPr lang="en-US" baseline="0" dirty="0"/>
          </a:p>
          <a:p>
            <a:pPr rtl="1"/>
            <a:r>
              <a:rPr lang="ar-xm" baseline="0" dirty="0">
                <a:rtl/>
              </a:rPr>
              <a:t>تم تصميمه ليكون من قِبل اللاعبين، خصوصًا للرياضيين، مع قيام اللاعبين بتعليم اللاعبين الآخرين في كل درس.  هناك تمارين تكيفية موجودة في كل مكان.  نحثك على تنفيذ دليل </a:t>
            </a:r>
            <a:r>
              <a:rPr lang="en-us" baseline="0" dirty="0">
                <a:rtl val="0"/>
              </a:rPr>
              <a:t>FIT5</a:t>
            </a:r>
            <a:r>
              <a:rPr lang="ar-xm" baseline="0" dirty="0">
                <a:rtl/>
              </a:rPr>
              <a:t> مع اللاعبين في مجتمعاتك.</a:t>
            </a:r>
          </a:p>
          <a:p>
            <a:pPr rtl="1"/>
            <a:endParaRPr lang="en-US" dirty="0"/>
          </a:p>
          <a:p>
            <a:pPr rtl="1"/>
            <a:r>
              <a:rPr lang="ar-xm" dirty="0">
                <a:rtl/>
              </a:rPr>
              <a:t>سنركز على التغذية</a:t>
            </a:r>
            <a:r>
              <a:rPr lang="ar-xm" baseline="0" dirty="0">
                <a:rtl/>
              </a:rPr>
              <a:t> والترطيب في جلسة أخرى.  الآن سنركز على النشاط البدني والتمارين الرياضية.</a:t>
            </a:r>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5</a:t>
            </a:fld>
            <a:endParaRPr lang="en-US" dirty="0"/>
          </a:p>
        </p:txBody>
      </p:sp>
    </p:spTree>
    <p:extLst>
      <p:ext uri="{BB962C8B-B14F-4D97-AF65-F5344CB8AC3E}">
        <p14:creationId xmlns:p14="http://schemas.microsoft.com/office/powerpoint/2010/main" val="414922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لنتحدث باستفاضة أكبر عن النشاط البدني! </a:t>
            </a:r>
          </a:p>
        </p:txBody>
      </p:sp>
      <p:sp>
        <p:nvSpPr>
          <p:cNvPr id="4" name="Slide Number Placeholder 3"/>
          <p:cNvSpPr>
            <a:spLocks noGrp="1"/>
          </p:cNvSpPr>
          <p:nvPr>
            <p:ph type="sldNum" sz="quarter" idx="5"/>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قل:</a:t>
            </a:r>
          </a:p>
          <a:p>
            <a:pPr rtl="1"/>
            <a:r>
              <a:rPr lang="ar-xm" dirty="0">
                <a:rtl/>
              </a:rPr>
              <a:t>يتم أحيانًا استخدام كلمتي النشاط البدني والتمارين الرياضية على أنهما نفس الشيء، لكنها ليست كذلك.  </a:t>
            </a:r>
          </a:p>
          <a:p>
            <a:pPr rtl="1"/>
            <a:endParaRPr lang="en-US" dirty="0"/>
          </a:p>
          <a:p>
            <a:pPr marL="171450" indent="-171450" rtl="1">
              <a:buFont typeface="Arial" panose="020B0604020202020204" pitchFamily="34" charset="0"/>
              <a:buChar char="•"/>
            </a:pPr>
            <a:r>
              <a:rPr lang="ar-xm" dirty="0">
                <a:rtl/>
              </a:rPr>
              <a:t>النشاط البدني</a:t>
            </a:r>
            <a:r>
              <a:rPr lang="ar-xm" baseline="0" dirty="0">
                <a:rtl/>
              </a:rPr>
              <a:t> هو "أي" حركة لأجسادنا.</a:t>
            </a:r>
          </a:p>
          <a:p>
            <a:pPr marL="171450" indent="-171450" rtl="1">
              <a:buFont typeface="Arial" panose="020B0604020202020204" pitchFamily="34" charset="0"/>
              <a:buChar char="•"/>
            </a:pPr>
            <a:r>
              <a:rPr lang="ar-xm" baseline="0" dirty="0">
                <a:rtl/>
              </a:rPr>
              <a:t>التمرين هو حركة مقصودة تتم لتحسين لياقتك أو الحفاظ عليها.</a:t>
            </a:r>
          </a:p>
          <a:p>
            <a:pPr marL="171450" indent="-171450" rtl="1">
              <a:buFont typeface="Arial" panose="020B0604020202020204" pitchFamily="34" charset="0"/>
              <a:buChar char="•"/>
            </a:pPr>
            <a:endParaRPr lang="en-US" baseline="0"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xm" baseline="0" dirty="0">
                <a:rtl/>
              </a:rPr>
              <a:t>التمرين هو "أحد" أنواع النشاط البدني، ولكن ليست كل الأنشطة البدنية تمارين رياضية.</a:t>
            </a:r>
            <a:endParaRPr lang="en-US" dirty="0"/>
          </a:p>
          <a:p>
            <a:pPr rtl="1"/>
            <a:endParaRPr lang="en-US" dirty="0"/>
          </a:p>
          <a:p>
            <a:pPr rtl="1"/>
            <a:r>
              <a:rPr lang="ar-xm" dirty="0">
                <a:rtl/>
              </a:rPr>
              <a:t>اسأل:</a:t>
            </a:r>
          </a:p>
          <a:p>
            <a:pPr rtl="1"/>
            <a:r>
              <a:rPr lang="ar-xm" dirty="0">
                <a:rtl/>
              </a:rPr>
              <a:t>هل</a:t>
            </a:r>
            <a:r>
              <a:rPr lang="ar-xm" baseline="0" dirty="0">
                <a:rtl/>
              </a:rPr>
              <a:t> يمكنك أن تعطيني </a:t>
            </a:r>
            <a:r>
              <a:rPr lang="en-us" baseline="0" dirty="0">
                <a:rtl val="0"/>
              </a:rPr>
              <a:t>3</a:t>
            </a:r>
            <a:r>
              <a:rPr lang="ar-xm" baseline="0" dirty="0">
                <a:rtl/>
              </a:rPr>
              <a:t> أمثلة لكل منها والتي لم يتم تصويرها بالفعل؟</a:t>
            </a:r>
          </a:p>
          <a:p>
            <a:pPr marL="171450" indent="-171450" rtl="1">
              <a:buFont typeface="Arial" panose="020B0604020202020204" pitchFamily="34" charset="0"/>
              <a:buChar char="•"/>
            </a:pPr>
            <a:r>
              <a:rPr lang="ar-xm" baseline="0" dirty="0">
                <a:rtl/>
              </a:rPr>
              <a:t>من أمثلة الأنشطة البدنية </a:t>
            </a:r>
            <a:r>
              <a:rPr lang="ar-xm" b="1" baseline="0" dirty="0">
                <a:rtl/>
              </a:rPr>
              <a:t>أي نشاط تتم ممارسته</a:t>
            </a:r>
            <a:r>
              <a:rPr lang="ar-xm" baseline="0" dirty="0">
                <a:rtl/>
              </a:rPr>
              <a:t>- البستنة، والمشي، وركوب الدراجات، والتنظيف، وصعود السلالم، وما إلى ذلك. </a:t>
            </a:r>
          </a:p>
          <a:p>
            <a:pPr marL="171450" indent="-171450" rtl="1">
              <a:buFont typeface="Arial" panose="020B0604020202020204" pitchFamily="34" charset="0"/>
              <a:buChar char="•"/>
            </a:pPr>
            <a:r>
              <a:rPr lang="ar-xm" baseline="0" dirty="0">
                <a:rtl/>
              </a:rPr>
              <a:t>من أمثلة التمارين أشياء مثل اليوجا والركض والمشي السريع ورفع الأثقال والضغط وما إلى ذلك.</a:t>
            </a:r>
          </a:p>
          <a:p>
            <a:pPr rtl="1"/>
            <a:endParaRPr lang="en-US" baseline="0"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7</a:t>
            </a:fld>
            <a:endParaRPr lang="en-US" dirty="0"/>
          </a:p>
        </p:txBody>
      </p:sp>
    </p:spTree>
    <p:extLst>
      <p:ext uri="{BB962C8B-B14F-4D97-AF65-F5344CB8AC3E}">
        <p14:creationId xmlns:p14="http://schemas.microsoft.com/office/powerpoint/2010/main" val="25012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قل:</a:t>
            </a:r>
          </a:p>
          <a:p>
            <a:pPr rtl="1"/>
            <a:r>
              <a:rPr lang="ar-xm" baseline="0" dirty="0">
                <a:rtl/>
              </a:rPr>
              <a:t>نوصي بممارسة ما لا يقل عن </a:t>
            </a:r>
            <a:r>
              <a:rPr lang="en-us" baseline="0" dirty="0">
                <a:rtl val="0"/>
              </a:rPr>
              <a:t>150</a:t>
            </a:r>
            <a:r>
              <a:rPr lang="ar-xm" baseline="0" dirty="0">
                <a:rtl/>
              </a:rPr>
              <a:t> إلى </a:t>
            </a:r>
            <a:r>
              <a:rPr lang="en-us" baseline="0" dirty="0">
                <a:rtl val="0"/>
              </a:rPr>
              <a:t>300</a:t>
            </a:r>
            <a:r>
              <a:rPr lang="ar-xm" baseline="0" dirty="0">
                <a:rtl/>
              </a:rPr>
              <a:t> دقيقة (</a:t>
            </a:r>
            <a:r>
              <a:rPr lang="en-us" baseline="0" dirty="0">
                <a:rtl val="0"/>
              </a:rPr>
              <a:t>2.5-5</a:t>
            </a:r>
            <a:r>
              <a:rPr lang="ar-xm" baseline="0" dirty="0">
                <a:rtl/>
              </a:rPr>
              <a:t> ساعات على مدار الأسبوع) من النشاط البدني المتوسط إلى الشاق طوال الأسبوع للبقاء بصحة جيدة.  سيضمن اتباع هدف </a:t>
            </a:r>
            <a:r>
              <a:rPr lang="en-us" baseline="0" dirty="0">
                <a:rtl val="0"/>
              </a:rPr>
              <a:t>Fit 5</a:t>
            </a:r>
            <a:r>
              <a:rPr lang="ar-xm" baseline="0" dirty="0">
                <a:rtl/>
              </a:rPr>
              <a:t> المتمثل في ممارسة التمارين </a:t>
            </a:r>
            <a:r>
              <a:rPr lang="en-us" baseline="0" dirty="0">
                <a:rtl val="0"/>
              </a:rPr>
              <a:t>5</a:t>
            </a:r>
            <a:r>
              <a:rPr lang="ar-xm" baseline="0" dirty="0">
                <a:rtl/>
              </a:rPr>
              <a:t> أيام في الأسبوع فهمك لهذه التوصية. </a:t>
            </a:r>
            <a:r>
              <a:rPr lang="ar-xm" dirty="0">
                <a:cs typeface="Calibri"/>
                <a:rtl/>
              </a:rPr>
              <a:t>يحتاج جسدك إلى ممارسة خليط من الأنشطة البدنية للحفاظ على لياقتك البدنية وصحتك. هذه هي المبادئ التوجيهية للبالغين. تعني الشدة المتوسطة نشاطًا يحفز نبضات القلب بشكل أسرع والتنفس بصعوبة وأن تتصبب عرقًا.</a:t>
            </a:r>
          </a:p>
          <a:p>
            <a:pPr rtl="1"/>
            <a:endParaRPr lang="en-US" dirty="0"/>
          </a:p>
          <a:p>
            <a:pPr rtl="1"/>
            <a:r>
              <a:rPr lang="ar-xm" dirty="0">
                <a:cs typeface="Calibri"/>
                <a:rtl/>
              </a:rPr>
              <a:t>بالنسبة للأشخاص الذين يفضلون تمرينًا أقوى وأكثر قوة مثل الجري، يمكنك استهداف قضاء </a:t>
            </a:r>
            <a:r>
              <a:rPr lang="en-us" dirty="0">
                <a:cs typeface="Calibri"/>
                <a:rtl val="0"/>
              </a:rPr>
              <a:t>75</a:t>
            </a:r>
            <a:r>
              <a:rPr lang="ar-xm" dirty="0">
                <a:cs typeface="Calibri"/>
                <a:rtl/>
              </a:rPr>
              <a:t> دقيقة في الأسبوع.</a:t>
            </a:r>
          </a:p>
          <a:p>
            <a:pPr rtl="1"/>
            <a:endParaRPr lang="en-US" baseline="0" dirty="0"/>
          </a:p>
          <a:p>
            <a:pPr rtl="1"/>
            <a:endParaRPr lang="en-US"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ar-xm" baseline="0" dirty="0">
                <a:rtl/>
              </a:rPr>
              <a:t>حاول أن تمارس أنشطة طوال اليوم بممارسة الرياضة والأنشطة البدنية. حتى الأنشطة البدنية الخفيفة، مثل صعود السلم أو الوقوف بدلًا من الجلوس أو القيام بالأعمال المنزلية في منزلك أفضل لك من الجلوس وعدم القيام بأي أنشطة.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dirty="0"/>
          </a:p>
          <a:p>
            <a:pPr rtl="1"/>
            <a:endParaRPr lang="en-US" dirty="0">
              <a:cs typeface="Calibri"/>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dirty="0"/>
          </a:p>
          <a:p>
            <a:pPr rtl="1"/>
            <a:endParaRPr lang="en-US" dirty="0"/>
          </a:p>
        </p:txBody>
      </p:sp>
      <p:sp>
        <p:nvSpPr>
          <p:cNvPr id="4" name="Slide Number Placeholder 3"/>
          <p:cNvSpPr>
            <a:spLocks noGrp="1"/>
          </p:cNvSpPr>
          <p:nvPr>
            <p:ph type="sldNum" sz="quarter" idx="5"/>
          </p:nvPr>
        </p:nvSpPr>
        <p:spPr/>
        <p:txBody>
          <a:bodyPr rtlCol="1"/>
          <a:lstStyle/>
          <a:p>
            <a:pPr rtl="1"/>
            <a:fld id="{6CCC8316-FB35-4AC8-984C-370EF0F37AED}" type="slidenum">
              <a:rPr lang="en-US" smtClean="0"/>
              <a:t>8</a:t>
            </a:fld>
            <a:endParaRPr lang="en-US" dirty="0"/>
          </a:p>
        </p:txBody>
      </p:sp>
    </p:spTree>
    <p:extLst>
      <p:ext uri="{BB962C8B-B14F-4D97-AF65-F5344CB8AC3E}">
        <p14:creationId xmlns:p14="http://schemas.microsoft.com/office/powerpoint/2010/main" val="201413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يمكنك تحقيق مستوى رياضي أفضل من خلال الاستمتاع بالأنشطة البدنية بعيدًا عن ممارستك الرياضية. هناك العديد من الطرق لتصبح نشيطًا بدنيًا. يمكن أن تساعدك تمارين معينة على تحسين المهارات اللازمة لرياضتك.</a:t>
            </a:r>
          </a:p>
          <a:p>
            <a:pPr rtl="1"/>
            <a:endParaRPr lang="en-US" dirty="0"/>
          </a:p>
          <a:p>
            <a:pPr rtl="1"/>
            <a:r>
              <a:rPr lang="ar-xm" dirty="0">
                <a:rtl/>
              </a:rPr>
              <a:t>تضم اللياقة البدنية </a:t>
            </a:r>
            <a:r>
              <a:rPr lang="en-us" dirty="0">
                <a:rtl val="0"/>
              </a:rPr>
              <a:t>4</a:t>
            </a:r>
            <a:r>
              <a:rPr lang="ar-xm" dirty="0">
                <a:rtl/>
              </a:rPr>
              <a:t> أجزاء تتعلق بالتمارين والأنشطة البدنية:</a:t>
            </a:r>
          </a:p>
          <a:p>
            <a:pPr rtl="1"/>
            <a:r>
              <a:rPr lang="ar-xm" dirty="0">
                <a:rtl/>
              </a:rPr>
              <a:t>التَحمُّل</a:t>
            </a:r>
          </a:p>
          <a:p>
            <a:pPr rtl="1"/>
            <a:r>
              <a:rPr lang="ar-xm" dirty="0">
                <a:rtl/>
              </a:rPr>
              <a:t>القوة</a:t>
            </a:r>
          </a:p>
          <a:p>
            <a:pPr rtl="1"/>
            <a:r>
              <a:rPr lang="ar-xm" dirty="0">
                <a:rtl/>
              </a:rPr>
              <a:t>المرونة</a:t>
            </a:r>
          </a:p>
          <a:p>
            <a:pPr rtl="1"/>
            <a:r>
              <a:rPr lang="ar-xm" dirty="0">
                <a:rtl/>
              </a:rPr>
              <a:t>التوازن</a:t>
            </a:r>
          </a:p>
          <a:p>
            <a:pPr marL="0" indent="0" rtl="1"/>
            <a:endParaRPr lang="en-US" dirty="0"/>
          </a:p>
          <a:p>
            <a:pPr rtl="1"/>
            <a:r>
              <a:rPr lang="ar-xm" dirty="0">
                <a:rtl/>
              </a:rPr>
              <a:t>تؤثر</a:t>
            </a:r>
            <a:r>
              <a:rPr lang="ar-xm" baseline="0" dirty="0">
                <a:rtl/>
              </a:rPr>
              <a:t> جميع</a:t>
            </a:r>
            <a:r>
              <a:rPr lang="ar-xm" dirty="0">
                <a:rtl/>
              </a:rPr>
              <a:t> التمارين</a:t>
            </a:r>
            <a:r>
              <a:rPr lang="ar-xm" baseline="0" dirty="0">
                <a:rtl/>
              </a:rPr>
              <a:t> على جسمك بطرق مختلفة.  للبقاء بصحة جيدة، تحتاج إلى دمج أنواع مختلفة من التمارين.  </a:t>
            </a:r>
          </a:p>
          <a:p>
            <a:pPr rtl="1"/>
            <a:endParaRPr lang="en-US" dirty="0"/>
          </a:p>
          <a:p>
            <a:pPr marL="171450" indent="-171450" rtl="1">
              <a:buFont typeface="Arial" panose="020B0604020202020204" pitchFamily="34" charset="0"/>
              <a:buChar char="•"/>
            </a:pPr>
            <a:r>
              <a:rPr lang="ar-xm" dirty="0">
                <a:rtl/>
              </a:rPr>
              <a:t>التحمل هو قدرة جسمك على مواصلة التمرين في الحركة لفترات طويلة من الزمن. يمكن أن تساعدك القدرة على التحمل في الجري لمسافات أبعد من دون توقف وممارسة أطول مع فترات راحة أقل.  هل يمكنك ذكر بعض الأمثلة على تمارين التحمل؟</a:t>
            </a:r>
            <a:r>
              <a:rPr lang="ar-xm" baseline="0" dirty="0">
                <a:rtl/>
              </a:rPr>
              <a:t>  (اسأل عن مثالين)</a:t>
            </a:r>
          </a:p>
          <a:p>
            <a:pPr marL="171450" indent="-171450" rtl="1">
              <a:buFont typeface="Arial" panose="020B0604020202020204" pitchFamily="34" charset="0"/>
              <a:buChar char="•"/>
            </a:pPr>
            <a:r>
              <a:rPr lang="ar-xm" dirty="0">
                <a:rtl/>
              </a:rPr>
              <a:t>القوة هي قدرة جسمك على أداء العمل. تمنحك القوة القدرة على القفز أعلى، والرمي لمسافة أبعد، والركض بشكل أسرع. </a:t>
            </a:r>
            <a:r>
              <a:rPr lang="ar-xm" baseline="0" dirty="0">
                <a:rtl/>
              </a:rPr>
              <a:t>ما بعض الأمثلة على تمارين القوة؟ (اسأل عن مثالين على الأقل)</a:t>
            </a:r>
          </a:p>
          <a:p>
            <a:pPr marL="171450" indent="-171450" rtl="1">
              <a:buFont typeface="Arial" panose="020B0604020202020204" pitchFamily="34" charset="0"/>
              <a:buChar char="•"/>
            </a:pPr>
            <a:r>
              <a:rPr lang="ar-xm" dirty="0">
                <a:rtl/>
              </a:rPr>
              <a:t>المرونة هي قدرة جسمك على التحرك بسهولة في جميع الاتجاهات. بتحقيق المرونة، تصير ممارسة المهارات الرياضية أسهل وتساعد على منع إصابات عضلاتك ومفاصلك! </a:t>
            </a:r>
            <a:r>
              <a:rPr lang="ar-xm" baseline="0" dirty="0">
                <a:rtl/>
              </a:rPr>
              <a:t>هل يمكنك ذكر بعض الأمثلة على تمارين المرونة؟ (اسأل عن مثالين)</a:t>
            </a:r>
          </a:p>
          <a:p>
            <a:pPr marL="171450" indent="-171450" rtl="1">
              <a:buFont typeface="Arial" panose="020B0604020202020204" pitchFamily="34" charset="0"/>
              <a:buChar char="•"/>
            </a:pPr>
            <a:r>
              <a:rPr lang="ar-xm" dirty="0">
                <a:rtl/>
              </a:rPr>
              <a:t>التوازن هو قدرة جسمك على البقاء واقفًا أو التحكم في حركاتك. يساعدك التوازن على إحكام السيطرة عند ممارسة الرياضة ويساعدك على تجنب السقوط. </a:t>
            </a:r>
            <a:r>
              <a:rPr lang="ar-xm" baseline="0" dirty="0">
                <a:rtl/>
              </a:rPr>
              <a:t>هل يمكنك ذكر بعض الأمثلة على تمارين التوازن؟ (اسأل عن مثالين)</a:t>
            </a:r>
          </a:p>
          <a:p>
            <a:pPr rtl="1"/>
            <a:endParaRPr lang="en-US" dirty="0"/>
          </a:p>
        </p:txBody>
      </p:sp>
      <p:sp>
        <p:nvSpPr>
          <p:cNvPr id="4" name="Slide Number Placeholder 3"/>
          <p:cNvSpPr>
            <a:spLocks noGrp="1"/>
          </p:cNvSpPr>
          <p:nvPr>
            <p:ph type="sldNum" sz="quarter" idx="10"/>
          </p:nvPr>
        </p:nvSpPr>
        <p:spPr/>
        <p:txBody>
          <a:bodyPr rtlCol="1"/>
          <a:lstStyle/>
          <a:p>
            <a:pPr rtl="1"/>
            <a:fld id="{6CCC8316-FB35-4AC8-984C-370EF0F37AED}" type="slidenum">
              <a:rPr lang="en-US" smtClean="0"/>
              <a:t>9</a:t>
            </a:fld>
            <a:endParaRPr lang="en-US" dirty="0"/>
          </a:p>
        </p:txBody>
      </p:sp>
    </p:spTree>
    <p:extLst>
      <p:ext uri="{BB962C8B-B14F-4D97-AF65-F5344CB8AC3E}">
        <p14:creationId xmlns:p14="http://schemas.microsoft.com/office/powerpoint/2010/main" val="150669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1" anchor="b"/>
          <a:lstStyle>
            <a:lvl1pPr algn="ctr" rtl="1">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1"/>
          <a:lstStyle>
            <a:lvl1pPr algn="r" rtl="1"/>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rtlCol="1" anchor="b"/>
          <a:lstStyle>
            <a:lvl1pPr algn="ctr" rtl="1">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rtlCol="1" anchor="b"/>
          <a:lstStyle>
            <a:lvl1pPr algn="r" rtl="1">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rtlCol="1"/>
          <a:lstStyle>
            <a:lvl1pPr marL="0" indent="0" algn="r" rtl="1">
              <a:buNone/>
              <a:defRPr sz="2400">
                <a:solidFill>
                  <a:schemeClr val="tx1">
                    <a:tint val="75000"/>
                  </a:schemeClr>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Click to edit Master text styles</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Content Placeholder 3"/>
          <p:cNvSpPr>
            <a:spLocks noGrp="1"/>
          </p:cNvSpPr>
          <p:nvPr>
            <p:ph sz="half" idx="2"/>
          </p:nvPr>
        </p:nvSpPr>
        <p:spPr>
          <a:xfrm>
            <a:off x="4648200" y="1825625"/>
            <a:ext cx="386715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6" name="Footer Placeholder 5"/>
          <p:cNvSpPr>
            <a:spLocks noGrp="1"/>
          </p:cNvSpPr>
          <p:nvPr>
            <p:ph type="ftr" sz="quarter" idx="11"/>
          </p:nvPr>
        </p:nvSpPr>
        <p:spPr/>
        <p:txBody>
          <a:bodyPr rtlCol="1"/>
          <a:lstStyle>
            <a:lvl1pPr algn="r" rtl="1"/>
          </a:lstStyle>
          <a:p>
            <a:endParaRPr lang="en-US" dirty="0"/>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rtlCol="1"/>
          <a:lstStyle>
            <a:lvl1pPr algn="r" rtl="1"/>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4" name="Content Placeholder 3"/>
          <p:cNvSpPr>
            <a:spLocks noGrp="1"/>
          </p:cNvSpPr>
          <p:nvPr>
            <p:ph sz="half" idx="2"/>
          </p:nvPr>
        </p:nvSpPr>
        <p:spPr>
          <a:xfrm>
            <a:off x="630238" y="2505075"/>
            <a:ext cx="3868737"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Text Placeholder 4"/>
          <p:cNvSpPr>
            <a:spLocks noGrp="1"/>
          </p:cNvSpPr>
          <p:nvPr>
            <p:ph type="body" sz="quarter" idx="3"/>
          </p:nvPr>
        </p:nvSpPr>
        <p:spPr>
          <a:xfrm>
            <a:off x="4629150" y="1681163"/>
            <a:ext cx="38877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7" name="Date Placeholder 6"/>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8" name="Footer Placeholder 7"/>
          <p:cNvSpPr>
            <a:spLocks noGrp="1"/>
          </p:cNvSpPr>
          <p:nvPr>
            <p:ph type="ftr" sz="quarter" idx="11"/>
          </p:nvPr>
        </p:nvSpPr>
        <p:spPr/>
        <p:txBody>
          <a:bodyPr rtlCol="1"/>
          <a:lstStyle>
            <a:lvl1pPr algn="r" rtl="1"/>
          </a:lstStyle>
          <a:p>
            <a:endParaRPr lang="en-US" dirty="0"/>
          </a:p>
        </p:txBody>
      </p:sp>
      <p:sp>
        <p:nvSpPr>
          <p:cNvPr id="9" name="Slide Number Placeholder 8"/>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Date Placeholder 2"/>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4" name="Footer Placeholder 3"/>
          <p:cNvSpPr>
            <a:spLocks noGrp="1"/>
          </p:cNvSpPr>
          <p:nvPr>
            <p:ph type="ftr" sz="quarter" idx="11"/>
          </p:nvPr>
        </p:nvSpPr>
        <p:spPr/>
        <p:txBody>
          <a:bodyPr rtlCol="1"/>
          <a:lstStyle>
            <a:lvl1pPr algn="r" rtl="1"/>
          </a:lstStyle>
          <a:p>
            <a:endParaRPr lang="en-US" dirty="0"/>
          </a:p>
        </p:txBody>
      </p:sp>
      <p:sp>
        <p:nvSpPr>
          <p:cNvPr id="5" name="Slide Number Placeholder 4"/>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3" name="Footer Placeholder 2"/>
          <p:cNvSpPr>
            <a:spLocks noGrp="1"/>
          </p:cNvSpPr>
          <p:nvPr>
            <p:ph type="ftr" sz="quarter" idx="11"/>
          </p:nvPr>
        </p:nvSpPr>
        <p:spPr/>
        <p:txBody>
          <a:bodyPr rtlCol="1"/>
          <a:lstStyle>
            <a:lvl1pPr algn="r" rtl="1"/>
          </a:lstStyle>
          <a:p>
            <a:endParaRPr lang="en-US" dirty="0"/>
          </a:p>
        </p:txBody>
      </p:sp>
      <p:sp>
        <p:nvSpPr>
          <p:cNvPr id="4" name="Slide Number Placeholder 3"/>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rtlCol="1" anchor="b"/>
          <a:lstStyle>
            <a:lvl1pPr algn="r" rtl="1">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p:cNvSpPr>
            <a:spLocks noGrp="1"/>
          </p:cNvSpPr>
          <p:nvPr>
            <p:ph type="body" sz="half" idx="2"/>
          </p:nvPr>
        </p:nvSpPr>
        <p:spPr>
          <a:xfrm>
            <a:off x="630238" y="2057400"/>
            <a:ext cx="2949575"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6" name="Footer Placeholder 5"/>
          <p:cNvSpPr>
            <a:spLocks noGrp="1"/>
          </p:cNvSpPr>
          <p:nvPr>
            <p:ph type="ftr" sz="quarter" idx="11"/>
          </p:nvPr>
        </p:nvSpPr>
        <p:spPr/>
        <p:txBody>
          <a:bodyPr rtlCol="1"/>
          <a:lstStyle>
            <a:lvl1pPr algn="r" rtl="1"/>
          </a:lstStyle>
          <a:p>
            <a:endParaRPr lang="en-US" dirty="0"/>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endParaRPr lang="en-US" dirty="0"/>
          </a:p>
        </p:txBody>
      </p:sp>
      <p:sp>
        <p:nvSpPr>
          <p:cNvPr id="3" name="Content Placeholder 2"/>
          <p:cNvSpPr>
            <a:spLocks noGrp="1"/>
          </p:cNvSpPr>
          <p:nvPr>
            <p:ph idx="1"/>
          </p:nvPr>
        </p:nvSpPr>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rtlCol="1" anchor="b"/>
          <a:lstStyle>
            <a:lvl1pPr algn="r" rtl="1">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6" name="Footer Placeholder 5"/>
          <p:cNvSpPr>
            <a:spLocks noGrp="1"/>
          </p:cNvSpPr>
          <p:nvPr>
            <p:ph type="ftr" sz="quarter" idx="11"/>
          </p:nvPr>
        </p:nvSpPr>
        <p:spPr/>
        <p:txBody>
          <a:bodyPr rtlCol="1"/>
          <a:lstStyle>
            <a:lvl1pPr algn="r" rtl="1"/>
          </a:lstStyle>
          <a:p>
            <a:endParaRPr lang="en-US" dirty="0"/>
          </a:p>
        </p:txBody>
      </p:sp>
      <p:sp>
        <p:nvSpPr>
          <p:cNvPr id="7" name="Slide Number Placeholder 6"/>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Vertical Text Placeholder 2"/>
          <p:cNvSpPr>
            <a:spLocks noGrp="1"/>
          </p:cNvSpPr>
          <p:nvPr>
            <p:ph type="body" orient="vert" idx="1"/>
          </p:nvPr>
        </p:nvSpPr>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1"/>
          <a:lstStyle>
            <a:lvl1pPr algn="r" rtl="1"/>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69CC6F34-350C-9D48-A06E-294113D0B0B9}"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E8F43A04-39EC-6A40-89AD-6AAB51D20199}" type="slidenum">
              <a:rPr lang="en-US" smtClean="0"/>
              <a:t>‹#›</a:t>
            </a:fld>
            <a:endParaRPr lang="en-US" dirty="0"/>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1" anchor="b"/>
          <a:lstStyle>
            <a:lvl1pPr algn="r" rtl="1">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rtlCol="1"/>
          <a:lstStyle>
            <a:lvl1pPr marL="0" indent="0" algn="r" rtl="1">
              <a:buNone/>
              <a:defRPr sz="2400">
                <a:solidFill>
                  <a:schemeClr val="tx1"/>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Click to edit Master text styles</a:t>
            </a:r>
          </a:p>
        </p:txBody>
      </p:sp>
      <p:sp>
        <p:nvSpPr>
          <p:cNvPr id="4" name="Date Placeholder 3"/>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5" name="Footer Placeholder 4"/>
          <p:cNvSpPr>
            <a:spLocks noGrp="1"/>
          </p:cNvSpPr>
          <p:nvPr>
            <p:ph type="ftr" sz="quarter" idx="11"/>
          </p:nvPr>
        </p:nvSpPr>
        <p:spPr/>
        <p:txBody>
          <a:bodyPr rtlCol="1"/>
          <a:lstStyle>
            <a:lvl1pPr algn="r" rtl="1"/>
          </a:lstStyle>
          <a:p>
            <a:endParaRPr lang="en-US" dirty="0"/>
          </a:p>
        </p:txBody>
      </p:sp>
      <p:sp>
        <p:nvSpPr>
          <p:cNvPr id="6" name="Slide Number Placeholder 5"/>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6" name="Footer Placeholder 5"/>
          <p:cNvSpPr>
            <a:spLocks noGrp="1"/>
          </p:cNvSpPr>
          <p:nvPr>
            <p:ph type="ftr" sz="quarter" idx="11"/>
          </p:nvPr>
        </p:nvSpPr>
        <p:spPr/>
        <p:txBody>
          <a:bodyPr rtlCol="1"/>
          <a:lstStyle>
            <a:lvl1pPr algn="r" rtl="1"/>
          </a:lstStyle>
          <a:p>
            <a:endParaRPr lang="en-US" dirty="0"/>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1"/>
          <a:lstStyle>
            <a:lvl1pPr algn="r" rtl="1"/>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4" name="Content Placeholder 3"/>
          <p:cNvSpPr>
            <a:spLocks noGrp="1"/>
          </p:cNvSpPr>
          <p:nvPr>
            <p:ph sz="half" idx="2"/>
          </p:nvPr>
        </p:nvSpPr>
        <p:spPr>
          <a:xfrm>
            <a:off x="629842" y="2505075"/>
            <a:ext cx="3868340"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rtlCol="1"/>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7" name="Date Placeholder 6"/>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8" name="Footer Placeholder 7"/>
          <p:cNvSpPr>
            <a:spLocks noGrp="1"/>
          </p:cNvSpPr>
          <p:nvPr>
            <p:ph type="ftr" sz="quarter" idx="11"/>
          </p:nvPr>
        </p:nvSpPr>
        <p:spPr/>
        <p:txBody>
          <a:bodyPr rtlCol="1"/>
          <a:lstStyle>
            <a:lvl1pPr algn="r" rtl="1"/>
          </a:lstStyle>
          <a:p>
            <a:endParaRPr lang="en-US" dirty="0"/>
          </a:p>
        </p:txBody>
      </p:sp>
      <p:sp>
        <p:nvSpPr>
          <p:cNvPr id="9" name="Slide Number Placeholder 8"/>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endParaRPr lang="en-US" dirty="0"/>
          </a:p>
        </p:txBody>
      </p:sp>
      <p:sp>
        <p:nvSpPr>
          <p:cNvPr id="3" name="Date Placeholder 2"/>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4" name="Footer Placeholder 3"/>
          <p:cNvSpPr>
            <a:spLocks noGrp="1"/>
          </p:cNvSpPr>
          <p:nvPr>
            <p:ph type="ftr" sz="quarter" idx="11"/>
          </p:nvPr>
        </p:nvSpPr>
        <p:spPr/>
        <p:txBody>
          <a:bodyPr rtlCol="1"/>
          <a:lstStyle>
            <a:lvl1pPr algn="r" rtl="1"/>
          </a:lstStyle>
          <a:p>
            <a:endParaRPr lang="en-US" dirty="0"/>
          </a:p>
        </p:txBody>
      </p:sp>
      <p:sp>
        <p:nvSpPr>
          <p:cNvPr id="5" name="Slide Number Placeholder 4"/>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3" name="Footer Placeholder 2"/>
          <p:cNvSpPr>
            <a:spLocks noGrp="1"/>
          </p:cNvSpPr>
          <p:nvPr>
            <p:ph type="ftr" sz="quarter" idx="11"/>
          </p:nvPr>
        </p:nvSpPr>
        <p:spPr/>
        <p:txBody>
          <a:bodyPr rtlCol="1"/>
          <a:lstStyle>
            <a:lvl1pPr algn="r" rtl="1"/>
          </a:lstStyle>
          <a:p>
            <a:endParaRPr lang="en-US" dirty="0"/>
          </a:p>
        </p:txBody>
      </p:sp>
      <p:sp>
        <p:nvSpPr>
          <p:cNvPr id="4" name="Slide Number Placeholder 3"/>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1" anchor="b"/>
          <a:lstStyle>
            <a:lvl1pPr algn="r" rtl="1">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6" name="Footer Placeholder 5"/>
          <p:cNvSpPr>
            <a:spLocks noGrp="1"/>
          </p:cNvSpPr>
          <p:nvPr>
            <p:ph type="ftr" sz="quarter" idx="11"/>
          </p:nvPr>
        </p:nvSpPr>
        <p:spPr/>
        <p:txBody>
          <a:bodyPr rtlCol="1"/>
          <a:lstStyle>
            <a:lvl1pPr algn="r" rtl="1"/>
          </a:lstStyle>
          <a:p>
            <a:endParaRPr lang="en-US" dirty="0"/>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1" anchor="b"/>
          <a:lstStyle>
            <a:lvl1pPr algn="r" rtl="1">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1" anchor="t"/>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Click to edit Master text styles</a:t>
            </a:r>
          </a:p>
        </p:txBody>
      </p:sp>
      <p:sp>
        <p:nvSpPr>
          <p:cNvPr id="5" name="Date Placeholder 4"/>
          <p:cNvSpPr>
            <a:spLocks noGrp="1"/>
          </p:cNvSpPr>
          <p:nvPr>
            <p:ph type="dt" sz="half" idx="10"/>
          </p:nvPr>
        </p:nvSpPr>
        <p:spPr/>
        <p:txBody>
          <a:bodyPr rtlCol="1"/>
          <a:lstStyle>
            <a:lvl1pPr algn="r" rtl="1"/>
          </a:lstStyle>
          <a:p>
            <a:fld id="{38421752-013A-F846-A224-C050C598DA3C}" type="datetimeFigureOut">
              <a:rPr lang="en-US" smtClean="0"/>
              <a:t>10/30/2024</a:t>
            </a:fld>
            <a:endParaRPr lang="en-US" dirty="0"/>
          </a:p>
        </p:txBody>
      </p:sp>
      <p:sp>
        <p:nvSpPr>
          <p:cNvPr id="6" name="Footer Placeholder 5"/>
          <p:cNvSpPr>
            <a:spLocks noGrp="1"/>
          </p:cNvSpPr>
          <p:nvPr>
            <p:ph type="ftr" sz="quarter" idx="11"/>
          </p:nvPr>
        </p:nvSpPr>
        <p:spPr/>
        <p:txBody>
          <a:bodyPr rtlCol="1"/>
          <a:lstStyle>
            <a:lvl1pPr algn="r" rtl="1"/>
          </a:lstStyle>
          <a:p>
            <a:endParaRPr lang="en-US" dirty="0"/>
          </a:p>
        </p:txBody>
      </p:sp>
      <p:sp>
        <p:nvSpPr>
          <p:cNvPr id="7" name="Slide Number Placeholder 6"/>
          <p:cNvSpPr>
            <a:spLocks noGrp="1"/>
          </p:cNvSpPr>
          <p:nvPr>
            <p:ph type="sldNum" sz="quarter" idx="12"/>
          </p:nvPr>
        </p:nvSpPr>
        <p:spPr/>
        <p:txBody>
          <a:bodyPr rtlCol="1"/>
          <a:lstStyle>
            <a:lvl1pPr algn="r" rtl="1"/>
          </a:lstStyle>
          <a:p>
            <a:fld id="{BAADEDA7-8FE2-BE49-B2EE-5CB0341EADE5}" type="slidenum">
              <a:rPr lang="en-US" smtClean="0"/>
              <a:t>‹#›</a:t>
            </a:fld>
            <a:endParaRPr lang="en-US" dirty="0"/>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1" anchor="ctr">
            <a:normAutofit/>
          </a:bodyPr>
          <a:lstStyle>
            <a:lvl1pPr algn="r" rtl="1"/>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lvl1pPr algn="r" rtl="1"/>
          </a:lstStyle>
          <a:p>
            <a:pPr lvl="0" algn="r" rtl="1"/>
            <a:r>
              <a:rPr lang="en-US" dirty="0"/>
              <a:t>Click to edit Master text styles</a:t>
            </a:r>
          </a:p>
          <a:p>
            <a:pPr lvl="1" algn="r" rtl="1"/>
            <a:r>
              <a:rPr lang="en-US" dirty="0"/>
              <a:t>Second level</a:t>
            </a:r>
          </a:p>
          <a:p>
            <a:pPr lvl="2" algn="r" rtl="1"/>
            <a:r>
              <a:rPr lang="en-US" dirty="0"/>
              <a:t>Third level</a:t>
            </a:r>
          </a:p>
          <a:p>
            <a:pPr lvl="3" algn="r" rtl="1"/>
            <a:r>
              <a:rPr lang="en-US" dirty="0"/>
              <a:t>Fourth level</a:t>
            </a:r>
          </a:p>
          <a:p>
            <a:pPr lvl="4" algn="r" rtl="1"/>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38421752-013A-F846-A224-C050C598DA3C}" type="datetimeFigureOut">
              <a:rPr lang="en-US" smtClean="0"/>
              <a:t>10/30/2024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BAADEDA7-8FE2-BE49-B2EE-5CB0341EADE5}" type="slidenum">
              <a:rPr lang="en-US" smtClean="0"/>
              <a:t>‹#›</a:t>
            </a:fld>
            <a:endParaRPr lang="en-US" dirty="0"/>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69CC6F34-350C-9D48-A06E-294113D0B0B9}" type="datetimeFigureOut">
              <a:rPr lang="en-US" smtClean="0"/>
              <a:t>10/30/2024</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E8F43A04-39EC-6A40-89AD-6AAB51D20199}" type="slidenum">
              <a:rPr lang="en-US" smtClean="0"/>
              <a:t>‹#›</a:t>
            </a:fld>
            <a:endParaRPr lang="en-US" dirty="0"/>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7260" y="1715588"/>
            <a:ext cx="3918709" cy="1552105"/>
          </a:xfrm>
        </p:spPr>
        <p:txBody>
          <a:bodyPr rtlCol="1">
            <a:noAutofit/>
          </a:bodyPr>
          <a:lstStyle/>
          <a:p>
            <a:pPr algn="r" rtl="1"/>
            <a:r>
              <a:rPr lang="ar-xm" sz="4800" dirty="0">
                <a:cs typeface="Arial" panose="020B0604020202020204" pitchFamily="34" charset="0"/>
                <a:rtl/>
              </a:rPr>
              <a:t>اللياقة البدنية لممثلي الصحة</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4282" y="1002615"/>
            <a:ext cx="4890800" cy="3260923"/>
          </a:xfrm>
          <a:prstGeom prst="rect">
            <a:avLst/>
          </a:prstGeom>
        </p:spPr>
      </p:pic>
    </p:spTree>
    <p:extLst>
      <p:ext uri="{BB962C8B-B14F-4D97-AF65-F5344CB8AC3E}">
        <p14:creationId xmlns:p14="http://schemas.microsoft.com/office/powerpoint/2010/main" val="175509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5705" y="401703"/>
            <a:ext cx="7886700" cy="585850"/>
          </a:xfrm>
        </p:spPr>
        <p:txBody>
          <a:bodyPr rtlCol="1">
            <a:normAutofit fontScale="90000"/>
          </a:bodyPr>
          <a:lstStyle/>
          <a:p>
            <a:pPr rtl="1"/>
            <a:r>
              <a:rPr lang="ar-xm" dirty="0">
                <a:cs typeface="Arial" panose="020B0604020202020204" pitchFamily="34" charset="0"/>
                <a:rtl/>
              </a:rPr>
              <a:t>التَحمُّل</a:t>
            </a:r>
          </a:p>
        </p:txBody>
      </p:sp>
      <p:sp>
        <p:nvSpPr>
          <p:cNvPr id="3" name="Content Placeholder 2"/>
          <p:cNvSpPr>
            <a:spLocks noGrp="1"/>
          </p:cNvSpPr>
          <p:nvPr>
            <p:ph idx="1"/>
          </p:nvPr>
        </p:nvSpPr>
        <p:spPr>
          <a:xfrm>
            <a:off x="1927553" y="1825625"/>
            <a:ext cx="6603057" cy="3947503"/>
          </a:xfrm>
        </p:spPr>
        <p:txBody>
          <a:bodyPr vert="horz" lIns="91440" tIns="45720" rIns="91440" bIns="45720" rtlCol="1" anchor="t">
            <a:normAutofit/>
          </a:bodyPr>
          <a:lstStyle/>
          <a:p>
            <a:pPr marL="342900" indent="-342900" rtl="1"/>
            <a:r>
              <a:rPr lang="ar-xm" sz="3000" dirty="0">
                <a:latin typeface="Ubuntu" panose="020B0504030602030204" pitchFamily="34" charset="0"/>
                <a:ea typeface="+mn-lt"/>
                <a:cs typeface="Arial" panose="020B0604020202020204" pitchFamily="34" charset="0"/>
                <a:rtl/>
              </a:rPr>
              <a:t>القدرة على الحفاظ على حركة جسمك </a:t>
            </a:r>
            <a:r>
              <a:rPr lang="ar-xm" sz="3000">
                <a:latin typeface="Ubuntu" panose="020B0504030602030204" pitchFamily="34" charset="0"/>
                <a:ea typeface="+mn-lt"/>
                <a:cs typeface="Arial" panose="020B0604020202020204" pitchFamily="34" charset="0"/>
                <a:rtl/>
              </a:rPr>
              <a:t>لفترات </a:t>
            </a:r>
            <a:br>
              <a:rPr lang="en-US" sz="3000">
                <a:latin typeface="Ubuntu" panose="020B0504030602030204" pitchFamily="34" charset="0"/>
                <a:ea typeface="+mn-lt"/>
                <a:cs typeface="Arial" panose="020B0604020202020204" pitchFamily="34" charset="0"/>
                <a:rtl/>
              </a:rPr>
            </a:br>
            <a:r>
              <a:rPr lang="ar-xm" sz="3000">
                <a:latin typeface="Ubuntu" panose="020B0504030602030204" pitchFamily="34" charset="0"/>
                <a:ea typeface="+mn-lt"/>
                <a:cs typeface="Arial" panose="020B0604020202020204" pitchFamily="34" charset="0"/>
                <a:rtl/>
              </a:rPr>
              <a:t>طويلة </a:t>
            </a:r>
            <a:r>
              <a:rPr lang="ar-xm" sz="3000" dirty="0">
                <a:latin typeface="Ubuntu" panose="020B0504030602030204" pitchFamily="34" charset="0"/>
                <a:ea typeface="+mn-lt"/>
                <a:cs typeface="Arial" panose="020B0604020202020204" pitchFamily="34" charset="0"/>
                <a:rtl/>
              </a:rPr>
              <a:t>من الزمن</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panose="020B0504030602030204" pitchFamily="34" charset="0"/>
                <a:ea typeface="+mn-lt"/>
                <a:cs typeface="Arial" panose="020B0604020202020204" pitchFamily="34" charset="0"/>
                <a:rtl/>
              </a:rPr>
              <a:t>المساعدة على الجري لمسافات بعيدة دون توقف وممارسة التمارين لفترة أطول دون انقطاع</a:t>
            </a:r>
          </a:p>
          <a:p>
            <a:pPr marL="342900" indent="-342900" rtl="1"/>
            <a:r>
              <a:rPr lang="ar-xm" sz="3000" dirty="0">
                <a:latin typeface="Ubuntu" panose="020B0504030602030204" pitchFamily="34" charset="0"/>
                <a:ea typeface="+mn-lt"/>
                <a:cs typeface="Arial" panose="020B0604020202020204" pitchFamily="34" charset="0"/>
                <a:rtl/>
              </a:rPr>
              <a:t>تحسين قدرتك على التحمل عن طريق </a:t>
            </a:r>
            <a:r>
              <a:rPr lang="ar-xm" sz="3000">
                <a:latin typeface="Ubuntu" panose="020B0504030602030204" pitchFamily="34" charset="0"/>
                <a:ea typeface="+mn-lt"/>
                <a:cs typeface="Arial" panose="020B0604020202020204" pitchFamily="34" charset="0"/>
                <a:rtl/>
              </a:rPr>
              <a:t>القيام </a:t>
            </a:r>
            <a:br>
              <a:rPr lang="en-US" sz="3000">
                <a:latin typeface="Ubuntu" panose="020B0504030602030204" pitchFamily="34" charset="0"/>
                <a:ea typeface="+mn-lt"/>
                <a:cs typeface="Arial" panose="020B0604020202020204" pitchFamily="34" charset="0"/>
                <a:rtl/>
              </a:rPr>
            </a:br>
            <a:r>
              <a:rPr lang="ar-xm" sz="3000">
                <a:latin typeface="Ubuntu" panose="020B0504030602030204" pitchFamily="34" charset="0"/>
                <a:ea typeface="+mn-lt"/>
                <a:cs typeface="Arial" panose="020B0604020202020204" pitchFamily="34" charset="0"/>
                <a:rtl/>
              </a:rPr>
              <a:t>بأنشطة </a:t>
            </a:r>
            <a:r>
              <a:rPr lang="ar-xm" sz="3000" dirty="0">
                <a:latin typeface="Ubuntu" panose="020B0504030602030204" pitchFamily="34" charset="0"/>
                <a:ea typeface="+mn-lt"/>
                <a:cs typeface="Arial" panose="020B0604020202020204" pitchFamily="34" charset="0"/>
                <a:rtl/>
              </a:rPr>
              <a:t>تزيد من معدل ضربات قلبك </a:t>
            </a:r>
            <a:r>
              <a:rPr lang="ar-xm" sz="3000">
                <a:latin typeface="Ubuntu" panose="020B0504030602030204" pitchFamily="34" charset="0"/>
                <a:ea typeface="+mn-lt"/>
                <a:cs typeface="Arial" panose="020B0604020202020204" pitchFamily="34" charset="0"/>
                <a:rtl/>
              </a:rPr>
              <a:t>وتجعلك </a:t>
            </a:r>
            <a:br>
              <a:rPr lang="en-US" sz="3000">
                <a:latin typeface="Ubuntu" panose="020B0504030602030204" pitchFamily="34" charset="0"/>
                <a:ea typeface="+mn-lt"/>
                <a:cs typeface="Arial" panose="020B0604020202020204" pitchFamily="34" charset="0"/>
                <a:rtl/>
              </a:rPr>
            </a:br>
            <a:r>
              <a:rPr lang="ar-xm" sz="3000">
                <a:latin typeface="Ubuntu" panose="020B0504030602030204" pitchFamily="34" charset="0"/>
                <a:ea typeface="+mn-lt"/>
                <a:cs typeface="Arial" panose="020B0604020202020204" pitchFamily="34" charset="0"/>
                <a:rtl/>
              </a:rPr>
              <a:t>تتنفس </a:t>
            </a:r>
            <a:r>
              <a:rPr lang="ar-xm" sz="3000" dirty="0">
                <a:latin typeface="Ubuntu" panose="020B0504030602030204" pitchFamily="34" charset="0"/>
                <a:ea typeface="+mn-lt"/>
                <a:cs typeface="Arial" panose="020B0604020202020204" pitchFamily="34" charset="0"/>
                <a:rtl/>
              </a:rPr>
              <a:t>بصعوبة أكبر</a:t>
            </a:r>
            <a:endParaRPr lang="en-US" sz="3000" dirty="0">
              <a:latin typeface="Ubuntu" panose="020B0504030602030204" pitchFamily="34" charset="0"/>
              <a:cs typeface="Arial" panose="020B0604020202020204" pitchFamily="34" charset="0"/>
            </a:endParaRPr>
          </a:p>
          <a:p>
            <a:pPr marL="342900" indent="-342900" rtl="1"/>
            <a:endParaRPr lang="en-US" sz="3000" dirty="0">
              <a:latin typeface="Ubuntu" panose="020B0504030602030204" pitchFamily="34" charset="0"/>
              <a:cs typeface="Arial" panose="020B0604020202020204" pitchFamily="34" charset="0"/>
            </a:endParaRPr>
          </a:p>
          <a:p>
            <a:pPr marL="457200" indent="-457200" rtl="1"/>
            <a:endParaRPr lang="en-US" sz="3000" dirty="0">
              <a:solidFill>
                <a:schemeClr val="tx2"/>
              </a:solidFill>
              <a:latin typeface="Ubuntu" panose="020B0504030602030204" pitchFamily="34" charset="0"/>
              <a:cs typeface="Arial" panose="020B0604020202020204" pitchFamily="34" charset="0"/>
            </a:endParaRPr>
          </a:p>
          <a:p>
            <a:pPr rtl="1"/>
            <a:endParaRPr lang="en-US" sz="3000" dirty="0">
              <a:latin typeface="Ubuntu" panose="020B050403060203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42" y="2413124"/>
            <a:ext cx="1570180" cy="3643542"/>
          </a:xfrm>
          <a:prstGeom prst="rect">
            <a:avLst/>
          </a:prstGeom>
        </p:spPr>
      </p:pic>
    </p:spTree>
    <p:extLst>
      <p:ext uri="{BB962C8B-B14F-4D97-AF65-F5344CB8AC3E}">
        <p14:creationId xmlns:p14="http://schemas.microsoft.com/office/powerpoint/2010/main" val="410930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5703" y="401703"/>
            <a:ext cx="7886700" cy="585850"/>
          </a:xfrm>
        </p:spPr>
        <p:txBody>
          <a:bodyPr rtlCol="1">
            <a:normAutofit fontScale="90000"/>
          </a:bodyPr>
          <a:lstStyle/>
          <a:p>
            <a:pPr rtl="1"/>
            <a:r>
              <a:rPr lang="ar-xm">
                <a:latin typeface="Ubuntu"/>
                <a:cs typeface="Arial" panose="020B0604020202020204" pitchFamily="34" charset="0"/>
                <a:rtl/>
              </a:rPr>
              <a:t>أنشطة التحمل</a:t>
            </a:r>
            <a:endParaRPr lang="en-US" dirty="0">
              <a:cs typeface="Arial" panose="020B0604020202020204" pitchFamily="34" charset="0"/>
            </a:endParaRPr>
          </a:p>
        </p:txBody>
      </p:sp>
      <p:pic>
        <p:nvPicPr>
          <p:cNvPr id="7" name="Content Placeholder 6"/>
          <p:cNvPicPr>
            <a:picLocks noGrp="1" noChangeAspect="1"/>
          </p:cNvPicPr>
          <p:nvPr>
            <p:ph sz="half" idx="1"/>
          </p:nvPr>
        </p:nvPicPr>
        <p:blipFill>
          <a:blip r:embed="rId4"/>
          <a:srcRect/>
          <a:stretch/>
        </p:blipFill>
        <p:spPr>
          <a:xfrm>
            <a:off x="4527557" y="2383170"/>
            <a:ext cx="4405745" cy="2893348"/>
          </a:xfrm>
        </p:spPr>
      </p:pic>
      <p:sp>
        <p:nvSpPr>
          <p:cNvPr id="3" name="Content Placeholder 2">
            <a:extLst>
              <a:ext uri="{FF2B5EF4-FFF2-40B4-BE49-F238E27FC236}">
                <a16:creationId xmlns:a16="http://schemas.microsoft.com/office/drawing/2014/main" id="{B1E5FE4A-03D2-4E29-B9C5-FD21D2EC4D15}"/>
              </a:ext>
            </a:extLst>
          </p:cNvPr>
          <p:cNvSpPr>
            <a:spLocks noGrp="1"/>
          </p:cNvSpPr>
          <p:nvPr>
            <p:ph sz="half" idx="2"/>
          </p:nvPr>
        </p:nvSpPr>
        <p:spPr>
          <a:xfrm>
            <a:off x="523016" y="3429000"/>
            <a:ext cx="4014148" cy="1129362"/>
          </a:xfrm>
        </p:spPr>
        <p:txBody>
          <a:bodyPr vert="horz" lIns="91440" tIns="45720" rIns="91440" bIns="45720" rtlCol="1" anchor="t">
            <a:normAutofit/>
          </a:bodyPr>
          <a:lstStyle/>
          <a:p>
            <a:pPr marL="0" indent="0" algn="ctr" rtl="1">
              <a:buNone/>
            </a:pPr>
            <a:r>
              <a:rPr lang="ar-xm" sz="3400" b="1" dirty="0">
                <a:solidFill>
                  <a:srgbClr val="FF0000"/>
                </a:solidFill>
                <a:latin typeface="Ubuntu" panose="020B0504030602030204" pitchFamily="34" charset="0"/>
                <a:cs typeface="Arial" panose="020B0604020202020204" pitchFamily="34" charset="0"/>
                <a:rtl/>
              </a:rPr>
              <a:t>ما التمارين التي تقوم بها لبناء القدرة على التحمل؟</a:t>
            </a:r>
          </a:p>
        </p:txBody>
      </p:sp>
    </p:spTree>
    <p:extLst>
      <p:ext uri="{BB962C8B-B14F-4D97-AF65-F5344CB8AC3E}">
        <p14:creationId xmlns:p14="http://schemas.microsoft.com/office/powerpoint/2010/main" val="191216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E259-440D-41D5-B3F2-EA290F35378F}"/>
              </a:ext>
            </a:extLst>
          </p:cNvPr>
          <p:cNvSpPr>
            <a:spLocks noGrp="1"/>
          </p:cNvSpPr>
          <p:nvPr>
            <p:ph type="title"/>
          </p:nvPr>
        </p:nvSpPr>
        <p:spPr>
          <a:xfrm>
            <a:off x="985702" y="401703"/>
            <a:ext cx="7886700" cy="585850"/>
          </a:xfrm>
        </p:spPr>
        <p:txBody>
          <a:bodyPr rtlCol="1">
            <a:normAutofit fontScale="90000"/>
          </a:bodyPr>
          <a:lstStyle/>
          <a:p>
            <a:pPr rtl="1"/>
            <a:r>
              <a:rPr lang="ar-xm" dirty="0">
                <a:latin typeface="Ubuntu"/>
                <a:cs typeface="Arial" panose="020B0604020202020204" pitchFamily="34" charset="0"/>
                <a:rtl/>
              </a:rPr>
              <a:t>القوة</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89988DC2-0E78-424E-BE0A-269BC07C5569}"/>
              </a:ext>
            </a:extLst>
          </p:cNvPr>
          <p:cNvSpPr>
            <a:spLocks noGrp="1"/>
          </p:cNvSpPr>
          <p:nvPr>
            <p:ph idx="1"/>
          </p:nvPr>
        </p:nvSpPr>
        <p:spPr>
          <a:xfrm>
            <a:off x="2196640" y="1951017"/>
            <a:ext cx="6738876" cy="4351338"/>
          </a:xfrm>
        </p:spPr>
        <p:txBody>
          <a:bodyPr vert="horz" lIns="91440" tIns="45720" rIns="91440" bIns="45720" rtlCol="1" anchor="t">
            <a:normAutofit/>
          </a:bodyPr>
          <a:lstStyle/>
          <a:p>
            <a:pPr marL="342900" indent="-342900" rtl="1"/>
            <a:r>
              <a:rPr lang="ar-xm" sz="3000" dirty="0">
                <a:latin typeface="Ubuntu" panose="020B0504030602030204" pitchFamily="34" charset="0"/>
                <a:ea typeface="+mn-lt"/>
                <a:cs typeface="Arial" panose="020B0604020202020204" pitchFamily="34" charset="0"/>
                <a:rtl/>
              </a:rPr>
              <a:t>قدرة جسمك على القيام بالعمل</a:t>
            </a:r>
          </a:p>
          <a:p>
            <a:pPr marL="342900" indent="-342900" rtl="1"/>
            <a:r>
              <a:rPr lang="ar-xm" sz="3000" dirty="0">
                <a:latin typeface="Ubuntu" panose="020B0504030602030204" pitchFamily="34" charset="0"/>
                <a:ea typeface="+mn-lt"/>
                <a:cs typeface="Arial" panose="020B0604020202020204" pitchFamily="34" charset="0"/>
                <a:rtl/>
              </a:rPr>
              <a:t>تساعدك القوة على القفز عاليًا، والرمي بعيدًا، والركض سريعًا</a:t>
            </a:r>
          </a:p>
          <a:p>
            <a:pPr marL="342900" indent="-342900" rtl="1"/>
            <a:r>
              <a:rPr lang="ar-xm" sz="3000" dirty="0">
                <a:latin typeface="Ubuntu" panose="020B0504030602030204" pitchFamily="34" charset="0"/>
                <a:ea typeface="+mn-lt"/>
                <a:cs typeface="Arial" panose="020B0604020202020204" pitchFamily="34" charset="0"/>
                <a:rtl/>
              </a:rPr>
              <a:t>عندما تكون قويًا، يمكنك رفع وحمل الأشياء الثقيلة</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panose="020B0504030602030204" pitchFamily="34" charset="0"/>
                <a:cs typeface="Arial" panose="020B0604020202020204" pitchFamily="34" charset="0"/>
                <a:rtl/>
              </a:rPr>
              <a:t>تحسين قوتك عن طريق القيام بالأنشطة التي تثقل عضلاتك بالوزن</a:t>
            </a:r>
          </a:p>
        </p:txBody>
      </p:sp>
      <p:pic>
        <p:nvPicPr>
          <p:cNvPr id="5" name="Picture 4">
            <a:extLst>
              <a:ext uri="{FF2B5EF4-FFF2-40B4-BE49-F238E27FC236}">
                <a16:creationId xmlns:a16="http://schemas.microsoft.com/office/drawing/2014/main" id="{25886A84-E7BF-4123-AA6B-2580B3AC3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96" y="2006283"/>
            <a:ext cx="1579648" cy="3332754"/>
          </a:xfrm>
          <a:prstGeom prst="rect">
            <a:avLst/>
          </a:prstGeom>
        </p:spPr>
      </p:pic>
    </p:spTree>
    <p:extLst>
      <p:ext uri="{BB962C8B-B14F-4D97-AF65-F5344CB8AC3E}">
        <p14:creationId xmlns:p14="http://schemas.microsoft.com/office/powerpoint/2010/main" val="3784125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7196" y="401703"/>
            <a:ext cx="7886700" cy="585850"/>
          </a:xfrm>
        </p:spPr>
        <p:txBody>
          <a:bodyPr rtlCol="1">
            <a:normAutofit fontScale="90000"/>
          </a:bodyPr>
          <a:lstStyle/>
          <a:p>
            <a:pPr rtl="1"/>
            <a:r>
              <a:rPr lang="ar-xm" dirty="0">
                <a:latin typeface="Ubuntu"/>
                <a:cs typeface="Arial" panose="020B0604020202020204" pitchFamily="34" charset="0"/>
                <a:rtl/>
              </a:rPr>
              <a:t>أنشطة القوة</a:t>
            </a:r>
            <a:endParaRPr lang="en-US" dirty="0">
              <a:cs typeface="Arial" panose="020B0604020202020204" pitchFamily="34" charset="0"/>
            </a:endParaRPr>
          </a:p>
        </p:txBody>
      </p:sp>
      <p:pic>
        <p:nvPicPr>
          <p:cNvPr id="5" name="Content Placeholder 4"/>
          <p:cNvPicPr>
            <a:picLocks noGrp="1" noChangeAspect="1"/>
          </p:cNvPicPr>
          <p:nvPr>
            <p:ph sz="half" idx="1"/>
          </p:nvPr>
        </p:nvPicPr>
        <p:blipFill>
          <a:blip r:embed="rId4"/>
          <a:srcRect/>
          <a:stretch/>
        </p:blipFill>
        <p:spPr>
          <a:xfrm>
            <a:off x="4113382" y="2318996"/>
            <a:ext cx="4831465" cy="3297077"/>
          </a:xfrm>
        </p:spPr>
      </p:pic>
      <p:sp>
        <p:nvSpPr>
          <p:cNvPr id="3" name="Content Placeholder 2">
            <a:extLst>
              <a:ext uri="{FF2B5EF4-FFF2-40B4-BE49-F238E27FC236}">
                <a16:creationId xmlns:a16="http://schemas.microsoft.com/office/drawing/2014/main" id="{C8D9C843-178E-4690-97D9-3AF3832E5A04}"/>
              </a:ext>
            </a:extLst>
          </p:cNvPr>
          <p:cNvSpPr>
            <a:spLocks noGrp="1"/>
          </p:cNvSpPr>
          <p:nvPr>
            <p:ph sz="half" idx="2"/>
          </p:nvPr>
        </p:nvSpPr>
        <p:spPr>
          <a:xfrm>
            <a:off x="327873" y="3416343"/>
            <a:ext cx="3886200" cy="1564045"/>
          </a:xfrm>
        </p:spPr>
        <p:txBody>
          <a:bodyPr vert="horz" lIns="91440" tIns="45720" rIns="91440" bIns="45720" rtlCol="1" anchor="t">
            <a:noAutofit/>
          </a:bodyPr>
          <a:lstStyle/>
          <a:p>
            <a:pPr marL="0" indent="0" algn="ctr" rtl="1">
              <a:buNone/>
            </a:pPr>
            <a:r>
              <a:rPr lang="ar-xm" sz="3400" b="1" dirty="0">
                <a:solidFill>
                  <a:srgbClr val="FF0000"/>
                </a:solidFill>
                <a:latin typeface="Ubuntu" panose="020B0504030602030204" pitchFamily="34" charset="0"/>
                <a:cs typeface="Arial" panose="020B0604020202020204" pitchFamily="34" charset="0"/>
                <a:rtl/>
              </a:rPr>
              <a:t>ما التمارين </a:t>
            </a:r>
            <a:r>
              <a:rPr lang="ar-xm" sz="3400" b="1">
                <a:solidFill>
                  <a:srgbClr val="FF0000"/>
                </a:solidFill>
                <a:latin typeface="Ubuntu" panose="020B0504030602030204" pitchFamily="34" charset="0"/>
                <a:cs typeface="Arial" panose="020B0604020202020204" pitchFamily="34" charset="0"/>
                <a:rtl/>
              </a:rPr>
              <a:t>المفضلة </a:t>
            </a:r>
            <a:br>
              <a:rPr lang="en-US" sz="3400" b="1">
                <a:solidFill>
                  <a:srgbClr val="FF0000"/>
                </a:solidFill>
                <a:latin typeface="Ubuntu" panose="020B0504030602030204" pitchFamily="34" charset="0"/>
                <a:cs typeface="Arial" panose="020B0604020202020204" pitchFamily="34" charset="0"/>
                <a:rtl/>
              </a:rPr>
            </a:br>
            <a:r>
              <a:rPr lang="ar-xm" sz="3400" b="1">
                <a:solidFill>
                  <a:srgbClr val="FF0000"/>
                </a:solidFill>
                <a:latin typeface="Ubuntu" panose="020B0504030602030204" pitchFamily="34" charset="0"/>
                <a:cs typeface="Arial" panose="020B0604020202020204" pitchFamily="34" charset="0"/>
                <a:rtl/>
              </a:rPr>
              <a:t>لديك </a:t>
            </a:r>
            <a:r>
              <a:rPr lang="ar-xm" sz="3400" b="1" dirty="0">
                <a:solidFill>
                  <a:srgbClr val="FF0000"/>
                </a:solidFill>
                <a:latin typeface="Ubuntu" panose="020B0504030602030204" pitchFamily="34" charset="0"/>
                <a:cs typeface="Arial" panose="020B0604020202020204" pitchFamily="34" charset="0"/>
                <a:rtl/>
              </a:rPr>
              <a:t>لبناء القوة؟</a:t>
            </a:r>
            <a:endParaRPr lang="en-US" sz="3400" b="1" dirty="0">
              <a:solidFill>
                <a:srgbClr val="FF0000"/>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297970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5702" y="401703"/>
            <a:ext cx="7886700" cy="585850"/>
          </a:xfrm>
        </p:spPr>
        <p:txBody>
          <a:bodyPr rtlCol="1">
            <a:normAutofit fontScale="90000"/>
          </a:bodyPr>
          <a:lstStyle/>
          <a:p>
            <a:pPr rtl="1"/>
            <a:r>
              <a:rPr lang="ar-xm" dirty="0">
                <a:cs typeface="Arial" panose="020B0604020202020204" pitchFamily="34" charset="0"/>
                <a:rtl/>
              </a:rPr>
              <a:t>المرونة</a:t>
            </a:r>
          </a:p>
        </p:txBody>
      </p:sp>
      <p:sp>
        <p:nvSpPr>
          <p:cNvPr id="3" name="Content Placeholder 2"/>
          <p:cNvSpPr>
            <a:spLocks noGrp="1"/>
          </p:cNvSpPr>
          <p:nvPr>
            <p:ph idx="1"/>
          </p:nvPr>
        </p:nvSpPr>
        <p:spPr>
          <a:xfrm>
            <a:off x="2605496" y="1825625"/>
            <a:ext cx="5884445" cy="4351338"/>
          </a:xfrm>
        </p:spPr>
        <p:txBody>
          <a:bodyPr vert="horz" lIns="91440" tIns="45720" rIns="91440" bIns="45720" rtlCol="1" anchor="t">
            <a:noAutofit/>
          </a:bodyPr>
          <a:lstStyle/>
          <a:p>
            <a:pPr marL="342900" indent="-342900" rtl="1"/>
            <a:r>
              <a:rPr lang="ar-xm" sz="3000" dirty="0">
                <a:latin typeface="Ubuntu" panose="020B0504030602030204" pitchFamily="34" charset="0"/>
                <a:cs typeface="Arial" panose="020B0604020202020204" pitchFamily="34" charset="0"/>
                <a:rtl/>
              </a:rPr>
              <a:t>قدرة جسمك على التحرك بسهولة </a:t>
            </a:r>
            <a:r>
              <a:rPr lang="ar-xm" sz="3000">
                <a:latin typeface="Ubuntu" panose="020B0504030602030204" pitchFamily="34" charset="0"/>
                <a:cs typeface="Arial" panose="020B0604020202020204" pitchFamily="34" charset="0"/>
                <a:rtl/>
              </a:rPr>
              <a:t>في </a:t>
            </a:r>
            <a:br>
              <a:rPr lang="en-US" sz="3000">
                <a:latin typeface="Ubuntu" panose="020B0504030602030204" pitchFamily="34" charset="0"/>
                <a:cs typeface="Arial" panose="020B0604020202020204" pitchFamily="34" charset="0"/>
                <a:rtl/>
              </a:rPr>
            </a:br>
            <a:r>
              <a:rPr lang="ar-xm" sz="3000">
                <a:latin typeface="Ubuntu" panose="020B0504030602030204" pitchFamily="34" charset="0"/>
                <a:cs typeface="Arial" panose="020B0604020202020204" pitchFamily="34" charset="0"/>
                <a:rtl/>
              </a:rPr>
              <a:t>جميع الاتجاهات</a:t>
            </a:r>
            <a:r>
              <a:rPr lang="ar-SA" sz="3000">
                <a:latin typeface="Ubuntu" panose="020B0504030602030204" pitchFamily="34" charset="0"/>
                <a:cs typeface="Arial" panose="020B0604020202020204" pitchFamily="34" charset="0"/>
                <a:rtl/>
              </a:rPr>
              <a:t>.</a:t>
            </a:r>
          </a:p>
          <a:p>
            <a:pPr marL="342900" indent="-342900" rtl="1"/>
            <a:r>
              <a:rPr lang="ar-xm" sz="3000">
                <a:latin typeface="Ubuntu" panose="020B0504030602030204" pitchFamily="34" charset="0"/>
                <a:cs typeface="Arial" panose="020B0604020202020204" pitchFamily="34" charset="0"/>
                <a:rtl/>
              </a:rPr>
              <a:t>إضفاء </a:t>
            </a:r>
            <a:r>
              <a:rPr lang="ar-xm" sz="3000" dirty="0">
                <a:latin typeface="Ubuntu" panose="020B0504030602030204" pitchFamily="34" charset="0"/>
                <a:cs typeface="Arial" panose="020B0604020202020204" pitchFamily="34" charset="0"/>
                <a:rtl/>
              </a:rPr>
              <a:t>المزيد من السهولة على ممارسة المهارات الرياضية</a:t>
            </a:r>
          </a:p>
          <a:p>
            <a:pPr marL="342900" indent="-342900" rtl="1"/>
            <a:r>
              <a:rPr lang="ar-xm" sz="3000" dirty="0">
                <a:latin typeface="Ubuntu" panose="020B0504030602030204" pitchFamily="34" charset="0"/>
                <a:cs typeface="Arial" panose="020B0604020202020204" pitchFamily="34" charset="0"/>
                <a:rtl/>
              </a:rPr>
              <a:t>منع إصابات عضلاتك ومفاصلك!</a:t>
            </a:r>
            <a:endParaRPr lang="en-US" dirty="0">
              <a:latin typeface="Ubuntu" panose="020B0504030602030204" pitchFamily="34" charset="0"/>
              <a:cs typeface="Arial" panose="020B0604020202020204" pitchFamily="34" charset="0"/>
            </a:endParaRPr>
          </a:p>
          <a:p>
            <a:pPr marL="342900" indent="-342900" rtl="1"/>
            <a:r>
              <a:rPr lang="ar-xm" sz="3000" dirty="0">
                <a:latin typeface="Ubuntu" panose="020B0504030602030204" pitchFamily="34" charset="0"/>
                <a:ea typeface="+mn-lt"/>
                <a:cs typeface="Arial" panose="020B0604020202020204" pitchFamily="34" charset="0"/>
                <a:rtl/>
              </a:rPr>
              <a:t>تحسين المرونة عن طريق القيام بتمارين إطالة ديناميكية وثابتة</a:t>
            </a:r>
          </a:p>
          <a:p>
            <a:pPr marL="342900" indent="-342900" rtl="1"/>
            <a:endParaRPr lang="en-US" dirty="0">
              <a:latin typeface="Ubuntu" panose="020B0504030602030204" pitchFamily="34" charset="0"/>
              <a:cs typeface="Arial" panose="020B0604020202020204" pitchFamily="34" charset="0"/>
            </a:endParaRPr>
          </a:p>
          <a:p>
            <a:pPr marL="800100" lvl="1" indent="-342900" rtl="1"/>
            <a:endParaRPr lang="en-US" dirty="0">
              <a:latin typeface="Ubuntu" panose="020B0504030602030204" pitchFamily="34" charset="0"/>
              <a:cs typeface="Arial" panose="020B0604020202020204" pitchFamily="34" charset="0"/>
            </a:endParaRPr>
          </a:p>
          <a:p>
            <a:pPr marL="457200" indent="-457200" rtl="1"/>
            <a:endParaRPr lang="en-US" dirty="0">
              <a:solidFill>
                <a:srgbClr val="44546A"/>
              </a:solidFill>
              <a:latin typeface="Ubuntu" panose="020B0504030602030204" pitchFamily="34" charset="0"/>
              <a:cs typeface="Arial" panose="020B0604020202020204" pitchFamily="34" charset="0"/>
            </a:endParaRPr>
          </a:p>
          <a:p>
            <a:pPr rtl="1"/>
            <a:endParaRPr lang="en-US" dirty="0">
              <a:solidFill>
                <a:srgbClr val="000000"/>
              </a:solidFill>
              <a:latin typeface="Ubuntu" panose="020B050403060203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42" y="2754920"/>
            <a:ext cx="2145355" cy="2809031"/>
          </a:xfrm>
          <a:prstGeom prst="rect">
            <a:avLst/>
          </a:prstGeom>
        </p:spPr>
      </p:pic>
    </p:spTree>
    <p:extLst>
      <p:ext uri="{BB962C8B-B14F-4D97-AF65-F5344CB8AC3E}">
        <p14:creationId xmlns:p14="http://schemas.microsoft.com/office/powerpoint/2010/main" val="153822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5698" y="392994"/>
            <a:ext cx="7886700" cy="585850"/>
          </a:xfrm>
        </p:spPr>
        <p:txBody>
          <a:bodyPr rtlCol="1">
            <a:normAutofit fontScale="90000"/>
          </a:bodyPr>
          <a:lstStyle/>
          <a:p>
            <a:pPr rtl="1"/>
            <a:r>
              <a:rPr lang="ar-xm">
                <a:latin typeface="Ubuntu"/>
                <a:cs typeface="Arial" panose="020B0604020202020204" pitchFamily="34" charset="0"/>
                <a:rtl/>
              </a:rPr>
              <a:t>أنشطة المرونة</a:t>
            </a:r>
            <a:endParaRPr lang="en-US">
              <a:cs typeface="Arial" panose="020B0604020202020204" pitchFamily="34" charset="0"/>
            </a:endParaRPr>
          </a:p>
        </p:txBody>
      </p:sp>
      <p:pic>
        <p:nvPicPr>
          <p:cNvPr id="4" name="Content Placeholder 3"/>
          <p:cNvPicPr>
            <a:picLocks noGrp="1" noChangeAspect="1"/>
          </p:cNvPicPr>
          <p:nvPr>
            <p:ph sz="half" idx="1"/>
          </p:nvPr>
        </p:nvPicPr>
        <p:blipFill>
          <a:blip r:embed="rId4"/>
          <a:srcRect/>
          <a:stretch/>
        </p:blipFill>
        <p:spPr>
          <a:xfrm>
            <a:off x="4510893" y="3013554"/>
            <a:ext cx="4581400" cy="1788442"/>
          </a:xfrm>
        </p:spPr>
      </p:pic>
      <p:sp>
        <p:nvSpPr>
          <p:cNvPr id="3" name="Content Placeholder 2">
            <a:extLst>
              <a:ext uri="{FF2B5EF4-FFF2-40B4-BE49-F238E27FC236}">
                <a16:creationId xmlns:a16="http://schemas.microsoft.com/office/drawing/2014/main" id="{613AE39A-866C-470E-9EF3-CAEFB8A8AA47}"/>
              </a:ext>
            </a:extLst>
          </p:cNvPr>
          <p:cNvSpPr>
            <a:spLocks noGrp="1"/>
          </p:cNvSpPr>
          <p:nvPr>
            <p:ph sz="half" idx="2"/>
          </p:nvPr>
        </p:nvSpPr>
        <p:spPr>
          <a:xfrm>
            <a:off x="87090" y="1814739"/>
            <a:ext cx="4014439" cy="4351338"/>
          </a:xfrm>
        </p:spPr>
        <p:txBody>
          <a:bodyPr vert="horz" lIns="91440" tIns="45720" rIns="91440" bIns="45720" rtlCol="1" anchor="t">
            <a:normAutofit/>
          </a:bodyPr>
          <a:lstStyle/>
          <a:p>
            <a:pPr rtl="1"/>
            <a:r>
              <a:rPr lang="ar-xm" sz="2600" dirty="0">
                <a:latin typeface="Ubuntu" panose="020B0504030602030204" pitchFamily="34" charset="0"/>
                <a:cs typeface="Arial" panose="020B0604020202020204" pitchFamily="34" charset="0"/>
                <a:rtl/>
              </a:rPr>
              <a:t>تمارين الإطالة الديناميكية تحرك الجسم كله لتجهيز العضلات للنشاط</a:t>
            </a:r>
            <a:endParaRPr lang="en-US" sz="2600" dirty="0">
              <a:latin typeface="Ubuntu" panose="020B0504030602030204" pitchFamily="34" charset="0"/>
              <a:ea typeface="+mn-lt"/>
              <a:cs typeface="Arial" panose="020B0604020202020204" pitchFamily="34" charset="0"/>
            </a:endParaRPr>
          </a:p>
          <a:p>
            <a:pPr lvl="1" rtl="1"/>
            <a:r>
              <a:rPr lang="ar-xm" sz="2600" dirty="0">
                <a:latin typeface="Ubuntu" panose="020B0504030602030204" pitchFamily="34" charset="0"/>
                <a:cs typeface="Arial" panose="020B0604020202020204" pitchFamily="34" charset="0"/>
                <a:rtl/>
              </a:rPr>
              <a:t>التمارين الأفضل للإحماء</a:t>
            </a:r>
            <a:endParaRPr lang="en-US" sz="2600" dirty="0">
              <a:latin typeface="Ubuntu" panose="020B0504030602030204" pitchFamily="34" charset="0"/>
              <a:ea typeface="+mn-lt"/>
              <a:cs typeface="Arial" panose="020B0604020202020204" pitchFamily="34" charset="0"/>
            </a:endParaRPr>
          </a:p>
          <a:p>
            <a:pPr rtl="1"/>
            <a:r>
              <a:rPr lang="ar-xm" sz="2600" dirty="0">
                <a:latin typeface="Ubuntu" panose="020B0504030602030204" pitchFamily="34" charset="0"/>
                <a:cs typeface="Arial" panose="020B0604020202020204" pitchFamily="34" charset="0"/>
                <a:rtl/>
              </a:rPr>
              <a:t>تمارين الإطالة الثابتة هي الإمساك بوضعية التمدد دون التحرك</a:t>
            </a:r>
            <a:endParaRPr lang="en-US" sz="2600" dirty="0">
              <a:latin typeface="Ubuntu" panose="020B0504030602030204" pitchFamily="34" charset="0"/>
              <a:ea typeface="+mn-lt"/>
              <a:cs typeface="Arial" panose="020B0604020202020204" pitchFamily="34" charset="0"/>
            </a:endParaRPr>
          </a:p>
          <a:p>
            <a:pPr lvl="1" rtl="1"/>
            <a:r>
              <a:rPr lang="ar-xm" sz="2600" dirty="0">
                <a:latin typeface="Ubuntu" panose="020B0504030602030204" pitchFamily="34" charset="0"/>
                <a:ea typeface="+mn-lt"/>
                <a:cs typeface="Arial" panose="020B0604020202020204" pitchFamily="34" charset="0"/>
                <a:rtl/>
              </a:rPr>
              <a:t>التمارين الأفضل لتبريد الجسم</a:t>
            </a:r>
            <a:endParaRPr lang="en-US" sz="2600" dirty="0">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132840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2" y="1845129"/>
            <a:ext cx="3329760" cy="3721441"/>
          </a:xfrm>
          <a:prstGeom prst="rect">
            <a:avLst/>
          </a:prstGeom>
        </p:spPr>
      </p:pic>
      <p:sp>
        <p:nvSpPr>
          <p:cNvPr id="2" name="Title 1"/>
          <p:cNvSpPr>
            <a:spLocks noGrp="1"/>
          </p:cNvSpPr>
          <p:nvPr>
            <p:ph type="title"/>
          </p:nvPr>
        </p:nvSpPr>
        <p:spPr>
          <a:xfrm>
            <a:off x="985703" y="401703"/>
            <a:ext cx="7886700" cy="585850"/>
          </a:xfrm>
        </p:spPr>
        <p:txBody>
          <a:bodyPr rtlCol="1">
            <a:normAutofit fontScale="90000"/>
          </a:bodyPr>
          <a:lstStyle/>
          <a:p>
            <a:pPr rtl="1"/>
            <a:r>
              <a:rPr lang="ar-xm" dirty="0">
                <a:cs typeface="Arial" panose="020B0604020202020204" pitchFamily="34" charset="0"/>
                <a:rtl/>
              </a:rPr>
              <a:t>التوازن</a:t>
            </a:r>
          </a:p>
        </p:txBody>
      </p:sp>
      <p:sp>
        <p:nvSpPr>
          <p:cNvPr id="3" name="Content Placeholder 2"/>
          <p:cNvSpPr>
            <a:spLocks noGrp="1"/>
          </p:cNvSpPr>
          <p:nvPr>
            <p:ph idx="1"/>
          </p:nvPr>
        </p:nvSpPr>
        <p:spPr>
          <a:xfrm>
            <a:off x="2539468" y="2127910"/>
            <a:ext cx="6341644" cy="4351338"/>
          </a:xfrm>
        </p:spPr>
        <p:txBody>
          <a:bodyPr vert="horz" lIns="91440" tIns="45720" rIns="91440" bIns="45720" rtlCol="1" anchor="t">
            <a:normAutofit/>
          </a:bodyPr>
          <a:lstStyle/>
          <a:p>
            <a:pPr marL="342900" indent="-342900" rtl="1"/>
            <a:r>
              <a:rPr lang="ar-xm" sz="3000" dirty="0">
                <a:latin typeface="Ubuntu" panose="020B0504030602030204" pitchFamily="34" charset="0"/>
                <a:cs typeface="Arial" panose="020B0604020202020204" pitchFamily="34" charset="0"/>
                <a:rtl/>
              </a:rPr>
              <a:t>قدرة جسمك على البقاء واقفًا ومستقرًا</a:t>
            </a:r>
            <a:r>
              <a:rPr lang="ar-xm" sz="3000">
                <a:latin typeface="Ubuntu" panose="020B0504030602030204" pitchFamily="34" charset="0"/>
                <a:cs typeface="Arial" panose="020B0604020202020204" pitchFamily="34" charset="0"/>
                <a:rtl/>
              </a:rPr>
              <a:t>، </a:t>
            </a:r>
            <a:br>
              <a:rPr lang="en-US" sz="3000">
                <a:latin typeface="Ubuntu" panose="020B0504030602030204" pitchFamily="34" charset="0"/>
                <a:cs typeface="Arial" panose="020B0604020202020204" pitchFamily="34" charset="0"/>
                <a:rtl/>
              </a:rPr>
            </a:br>
            <a:r>
              <a:rPr lang="ar-xm" sz="3000">
                <a:latin typeface="Ubuntu" panose="020B0504030602030204" pitchFamily="34" charset="0"/>
                <a:cs typeface="Arial" panose="020B0604020202020204" pitchFamily="34" charset="0"/>
                <a:rtl/>
              </a:rPr>
              <a:t>والتحكم </a:t>
            </a:r>
            <a:r>
              <a:rPr lang="ar-xm" sz="3000" dirty="0">
                <a:latin typeface="Ubuntu" panose="020B0504030602030204" pitchFamily="34" charset="0"/>
                <a:cs typeface="Arial" panose="020B0604020202020204" pitchFamily="34" charset="0"/>
                <a:rtl/>
              </a:rPr>
              <a:t>في الحركات</a:t>
            </a:r>
          </a:p>
          <a:p>
            <a:pPr marL="342900" indent="-342900" rtl="1"/>
            <a:r>
              <a:rPr lang="ar-xm" sz="3000" dirty="0">
                <a:latin typeface="Ubuntu" panose="020B0504030602030204" pitchFamily="34" charset="0"/>
                <a:cs typeface="Arial" panose="020B0604020202020204" pitchFamily="34" charset="0"/>
                <a:rtl/>
              </a:rPr>
              <a:t>مساعدتك على إحكام السيطرة </a:t>
            </a:r>
            <a:r>
              <a:rPr lang="ar-xm" sz="3000">
                <a:latin typeface="Ubuntu" panose="020B0504030602030204" pitchFamily="34" charset="0"/>
                <a:cs typeface="Arial" panose="020B0604020202020204" pitchFamily="34" charset="0"/>
                <a:rtl/>
              </a:rPr>
              <a:t>عند </a:t>
            </a:r>
            <a:br>
              <a:rPr lang="en-US" sz="3000">
                <a:latin typeface="Ubuntu" panose="020B0504030602030204" pitchFamily="34" charset="0"/>
                <a:cs typeface="Arial" panose="020B0604020202020204" pitchFamily="34" charset="0"/>
                <a:rtl/>
              </a:rPr>
            </a:br>
            <a:r>
              <a:rPr lang="ar-xm" sz="3000">
                <a:latin typeface="Ubuntu" panose="020B0504030602030204" pitchFamily="34" charset="0"/>
                <a:cs typeface="Arial" panose="020B0604020202020204" pitchFamily="34" charset="0"/>
                <a:rtl/>
              </a:rPr>
              <a:t>ممارسة </a:t>
            </a:r>
            <a:r>
              <a:rPr lang="ar-xm" sz="3000" dirty="0">
                <a:latin typeface="Ubuntu" panose="020B0504030602030204" pitchFamily="34" charset="0"/>
                <a:cs typeface="Arial" panose="020B0604020202020204" pitchFamily="34" charset="0"/>
                <a:rtl/>
              </a:rPr>
              <a:t>الرياضة وتجنب السقوط</a:t>
            </a:r>
          </a:p>
          <a:p>
            <a:pPr marL="342900" indent="-342900" rtl="1"/>
            <a:r>
              <a:rPr lang="ar-xm" sz="3000" dirty="0">
                <a:latin typeface="Ubuntu" panose="020B0504030602030204" pitchFamily="34" charset="0"/>
                <a:cs typeface="Arial" panose="020B0604020202020204" pitchFamily="34" charset="0"/>
                <a:rtl/>
              </a:rPr>
              <a:t>تحسين التوازن عن طريق القيام </a:t>
            </a:r>
            <a:r>
              <a:rPr lang="ar-xm" sz="3000">
                <a:latin typeface="Ubuntu" panose="020B0504030602030204" pitchFamily="34" charset="0"/>
                <a:cs typeface="Arial" panose="020B0604020202020204" pitchFamily="34" charset="0"/>
                <a:rtl/>
              </a:rPr>
              <a:t>بالأنشطة </a:t>
            </a:r>
            <a:br>
              <a:rPr lang="en-US" sz="3000">
                <a:latin typeface="Ubuntu" panose="020B0504030602030204" pitchFamily="34" charset="0"/>
                <a:cs typeface="Arial" panose="020B0604020202020204" pitchFamily="34" charset="0"/>
                <a:rtl/>
              </a:rPr>
            </a:br>
            <a:r>
              <a:rPr lang="ar-xm" sz="3000">
                <a:latin typeface="Ubuntu" panose="020B0504030602030204" pitchFamily="34" charset="0"/>
                <a:cs typeface="Arial" panose="020B0604020202020204" pitchFamily="34" charset="0"/>
                <a:rtl/>
              </a:rPr>
              <a:t>التي </a:t>
            </a:r>
            <a:r>
              <a:rPr lang="ar-xm" sz="3000" dirty="0">
                <a:latin typeface="Ubuntu" panose="020B0504030602030204" pitchFamily="34" charset="0"/>
                <a:cs typeface="Arial" panose="020B0604020202020204" pitchFamily="34" charset="0"/>
                <a:rtl/>
              </a:rPr>
              <a:t>تجعلك تقف على قدم واحدة أو كلتيهما، والتحرك، وتحريك وزنك</a:t>
            </a:r>
          </a:p>
          <a:p>
            <a:pPr marL="0" indent="0" rtl="1">
              <a:buNone/>
            </a:pPr>
            <a:endParaRPr lang="en-US" sz="3000" dirty="0">
              <a:latin typeface="Ubuntu" panose="020B0504030602030204" pitchFamily="34" charset="0"/>
              <a:cs typeface="Arial" panose="020B0604020202020204" pitchFamily="34" charset="0"/>
            </a:endParaRPr>
          </a:p>
          <a:p>
            <a:pPr marL="800100" lvl="1" indent="-342900" rtl="1"/>
            <a:endParaRPr lang="en-US" sz="3000" dirty="0">
              <a:solidFill>
                <a:srgbClr val="000000"/>
              </a:solidFill>
              <a:latin typeface="Ubuntu" panose="020B0504030602030204" pitchFamily="34" charset="0"/>
              <a:cs typeface="Arial" panose="020B0604020202020204" pitchFamily="34" charset="0"/>
            </a:endParaRPr>
          </a:p>
          <a:p>
            <a:pPr marL="457200" indent="-457200" rtl="1"/>
            <a:endParaRPr lang="en-US" sz="3000" dirty="0">
              <a:solidFill>
                <a:srgbClr val="44546A"/>
              </a:solidFill>
              <a:latin typeface="Ubuntu" panose="020B0504030602030204" pitchFamily="34" charset="0"/>
              <a:cs typeface="Arial" panose="020B0604020202020204" pitchFamily="34" charset="0"/>
            </a:endParaRPr>
          </a:p>
          <a:p>
            <a:pPr rtl="1"/>
            <a:endParaRPr lang="en-US" sz="3000" dirty="0">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121977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5699" y="401703"/>
            <a:ext cx="7886700" cy="585850"/>
          </a:xfrm>
        </p:spPr>
        <p:txBody>
          <a:bodyPr rtlCol="1">
            <a:normAutofit fontScale="90000"/>
          </a:bodyPr>
          <a:lstStyle/>
          <a:p>
            <a:pPr rtl="1"/>
            <a:r>
              <a:rPr lang="ar-xm" dirty="0">
                <a:latin typeface="Ubuntu"/>
                <a:cs typeface="Arial" panose="020B0604020202020204" pitchFamily="34" charset="0"/>
                <a:rtl/>
              </a:rPr>
              <a:t>أنشطة التوازن</a:t>
            </a:r>
            <a:endParaRPr lang="en-US" dirty="0">
              <a:cs typeface="Arial" panose="020B0604020202020204" pitchFamily="34" charset="0"/>
            </a:endParaRPr>
          </a:p>
        </p:txBody>
      </p:sp>
      <p:pic>
        <p:nvPicPr>
          <p:cNvPr id="5" name="Content Placeholder 4"/>
          <p:cNvPicPr>
            <a:picLocks noGrp="1" noChangeAspect="1"/>
          </p:cNvPicPr>
          <p:nvPr>
            <p:ph sz="half" idx="1"/>
          </p:nvPr>
        </p:nvPicPr>
        <p:blipFill>
          <a:blip r:embed="rId4"/>
          <a:srcRect/>
          <a:stretch/>
        </p:blipFill>
        <p:spPr>
          <a:xfrm>
            <a:off x="4432672" y="3000674"/>
            <a:ext cx="4548248" cy="1847849"/>
          </a:xfrm>
        </p:spPr>
      </p:pic>
      <p:sp>
        <p:nvSpPr>
          <p:cNvPr id="3" name="Content Placeholder 2">
            <a:extLst>
              <a:ext uri="{FF2B5EF4-FFF2-40B4-BE49-F238E27FC236}">
                <a16:creationId xmlns:a16="http://schemas.microsoft.com/office/drawing/2014/main" id="{79307BE2-0F7F-497A-B016-653E99B1C161}"/>
              </a:ext>
            </a:extLst>
          </p:cNvPr>
          <p:cNvSpPr>
            <a:spLocks noGrp="1"/>
          </p:cNvSpPr>
          <p:nvPr>
            <p:ph sz="half" idx="2"/>
          </p:nvPr>
        </p:nvSpPr>
        <p:spPr>
          <a:xfrm>
            <a:off x="163080" y="3405642"/>
            <a:ext cx="4147457" cy="939346"/>
          </a:xfrm>
        </p:spPr>
        <p:txBody>
          <a:bodyPr vert="horz" lIns="91440" tIns="45720" rIns="91440" bIns="45720" rtlCol="1" anchor="t">
            <a:noAutofit/>
          </a:bodyPr>
          <a:lstStyle/>
          <a:p>
            <a:pPr marL="0" indent="0" algn="ctr" rtl="1">
              <a:buNone/>
            </a:pPr>
            <a:r>
              <a:rPr lang="ar-xm" sz="3400" b="1" dirty="0">
                <a:solidFill>
                  <a:srgbClr val="FF0000"/>
                </a:solidFill>
                <a:latin typeface="Ubuntu" panose="020B0504030602030204" pitchFamily="34" charset="0"/>
                <a:cs typeface="Arial" panose="020B0604020202020204" pitchFamily="34" charset="0"/>
                <a:rtl/>
              </a:rPr>
              <a:t>هل يمكنك طرح مثال لتمرين تستخدم فيه التوازن؟</a:t>
            </a:r>
          </a:p>
        </p:txBody>
      </p:sp>
    </p:spTree>
    <p:extLst>
      <p:ext uri="{BB962C8B-B14F-4D97-AF65-F5344CB8AC3E}">
        <p14:creationId xmlns:p14="http://schemas.microsoft.com/office/powerpoint/2010/main" val="361185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1825" y="401703"/>
            <a:ext cx="7886700" cy="585850"/>
          </a:xfrm>
        </p:spPr>
        <p:txBody>
          <a:bodyPr rtlCol="1">
            <a:normAutofit fontScale="90000"/>
          </a:bodyPr>
          <a:lstStyle/>
          <a:p>
            <a:pPr rtl="1"/>
            <a:r>
              <a:rPr lang="ar-xm" dirty="0">
                <a:cs typeface="Arial" panose="020B0604020202020204" pitchFamily="34" charset="0"/>
                <a:rtl/>
              </a:rPr>
              <a:t>بطاقات اللياقة البدنية</a:t>
            </a:r>
          </a:p>
        </p:txBody>
      </p:sp>
      <p:pic>
        <p:nvPicPr>
          <p:cNvPr id="5" name="Picture 4"/>
          <p:cNvPicPr>
            <a:picLocks noChangeAspect="1"/>
          </p:cNvPicPr>
          <p:nvPr/>
        </p:nvPicPr>
        <p:blipFill>
          <a:blip r:embed="rId4"/>
          <a:srcRect/>
          <a:stretch/>
        </p:blipFill>
        <p:spPr>
          <a:xfrm>
            <a:off x="4815842" y="1692592"/>
            <a:ext cx="3279419" cy="507881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rcRect l="661" r="661"/>
          <a:stretch/>
        </p:blipFill>
        <p:spPr>
          <a:xfrm>
            <a:off x="1142884" y="1779860"/>
            <a:ext cx="3185276" cy="4993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97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66933" y="588195"/>
            <a:ext cx="9411511" cy="2387600"/>
          </a:xfrm>
        </p:spPr>
        <p:txBody>
          <a:bodyPr rtlCol="1"/>
          <a:lstStyle/>
          <a:p>
            <a:pPr rtl="1"/>
            <a:r>
              <a:rPr lang="ar-xm" dirty="0">
                <a:cs typeface="Arial" panose="020B0604020202020204" pitchFamily="34" charset="0"/>
                <a:rtl/>
              </a:rPr>
              <a:t>نصائح لممثلي الصحة</a:t>
            </a:r>
          </a:p>
        </p:txBody>
      </p:sp>
    </p:spTree>
    <p:extLst>
      <p:ext uri="{BB962C8B-B14F-4D97-AF65-F5344CB8AC3E}">
        <p14:creationId xmlns:p14="http://schemas.microsoft.com/office/powerpoint/2010/main" val="122614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54982" y="892995"/>
            <a:ext cx="9411511" cy="2387600"/>
          </a:xfrm>
        </p:spPr>
        <p:txBody>
          <a:bodyPr rtlCol="1"/>
          <a:lstStyle/>
          <a:p>
            <a:pPr rtl="1"/>
            <a:r>
              <a:rPr lang="ar-xm" dirty="0">
                <a:cs typeface="Arial" panose="020B0604020202020204" pitchFamily="34" charset="0"/>
                <a:rtl/>
              </a:rPr>
              <a:t>ما المقصود باللياقة البدنية؟</a:t>
            </a:r>
          </a:p>
        </p:txBody>
      </p:sp>
    </p:spTree>
    <p:extLst>
      <p:ext uri="{BB962C8B-B14F-4D97-AF65-F5344CB8AC3E}">
        <p14:creationId xmlns:p14="http://schemas.microsoft.com/office/powerpoint/2010/main" val="195231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34398" y="238418"/>
            <a:ext cx="5927272" cy="781792"/>
          </a:xfrm>
        </p:spPr>
        <p:txBody>
          <a:bodyPr rtlCol="1">
            <a:normAutofit/>
          </a:bodyPr>
          <a:lstStyle/>
          <a:p>
            <a:pPr rtl="1"/>
            <a:r>
              <a:rPr lang="ar-xm" sz="3600" dirty="0">
                <a:latin typeface="Ubuntu"/>
                <a:cs typeface="Arial" panose="020B0604020202020204" pitchFamily="34" charset="0"/>
                <a:rtl/>
              </a:rPr>
              <a:t>مفاتيح اللياقة البدنية</a:t>
            </a:r>
          </a:p>
        </p:txBody>
      </p:sp>
      <p:sp>
        <p:nvSpPr>
          <p:cNvPr id="3" name="Content Placeholder 2"/>
          <p:cNvSpPr>
            <a:spLocks noGrp="1"/>
          </p:cNvSpPr>
          <p:nvPr>
            <p:ph idx="1"/>
          </p:nvPr>
        </p:nvSpPr>
        <p:spPr>
          <a:xfrm>
            <a:off x="676402" y="1709869"/>
            <a:ext cx="8244041" cy="4708286"/>
          </a:xfrm>
        </p:spPr>
        <p:txBody>
          <a:bodyPr vert="horz" lIns="91440" tIns="45720" rIns="91440" bIns="45720" rtlCol="1" anchor="t">
            <a:normAutofit/>
          </a:bodyPr>
          <a:lstStyle/>
          <a:p>
            <a:pPr marL="342900" indent="-342900" rtl="1"/>
            <a:r>
              <a:rPr lang="ar-xm" sz="3000" dirty="0">
                <a:latin typeface="Ubuntu"/>
                <a:cs typeface="Arial" panose="020B0604020202020204" pitchFamily="34" charset="0"/>
                <a:rtl/>
              </a:rPr>
              <a:t>يجب أن تكون ممتعة وصعبة</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a:cs typeface="Arial" panose="020B0604020202020204" pitchFamily="34" charset="0"/>
                <a:rtl/>
              </a:rPr>
              <a:t>يجب أن تكون في نطاق اجتماعي</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a:cs typeface="Arial" panose="020B0604020202020204" pitchFamily="34" charset="0"/>
                <a:rtl/>
              </a:rPr>
              <a:t>يجب أن تكون بطابع شخصي</a:t>
            </a:r>
          </a:p>
          <a:p>
            <a:pPr marL="342900" indent="-342900" rtl="1"/>
            <a:r>
              <a:rPr lang="ar-xm" sz="3000" dirty="0">
                <a:latin typeface="Ubuntu"/>
                <a:cs typeface="Arial" panose="020B0604020202020204" pitchFamily="34" charset="0"/>
                <a:rtl/>
              </a:rPr>
              <a:t>يجب أن تكون آمنة</a:t>
            </a:r>
            <a:endParaRPr lang="en-US" sz="3000" dirty="0">
              <a:latin typeface="Ubuntu" panose="020B0504030602030204" pitchFamily="34" charset="0"/>
              <a:cs typeface="Arial" panose="020B0604020202020204" pitchFamily="34" charset="0"/>
            </a:endParaRPr>
          </a:p>
          <a:p>
            <a:pPr marL="800100" lvl="1" rtl="1"/>
            <a:r>
              <a:rPr lang="ar-xm" sz="3000" dirty="0">
                <a:latin typeface="Ubuntu"/>
                <a:cs typeface="Arial" panose="020B0604020202020204" pitchFamily="34" charset="0"/>
                <a:rtl/>
              </a:rPr>
              <a:t>ابدأ ببطء واستخدم شكلاً جيدًا</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a:cs typeface="Arial" panose="020B0604020202020204" pitchFamily="34" charset="0"/>
                <a:rtl/>
              </a:rPr>
              <a:t>مواصلة التمارين على مدار العام</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a:cs typeface="Arial" panose="020B0604020202020204" pitchFamily="34" charset="0"/>
                <a:rtl/>
              </a:rPr>
              <a:t>تابع تقدم التمارين - </a:t>
            </a:r>
            <a:r>
              <a:rPr lang="ar-xm" sz="3000">
                <a:latin typeface="Ubuntu"/>
                <a:cs typeface="Arial" panose="020B0604020202020204" pitchFamily="34" charset="0"/>
                <a:rtl/>
              </a:rPr>
              <a:t>للتحسن باستمرار</a:t>
            </a:r>
            <a:endParaRPr lang="en-US" sz="3000" dirty="0">
              <a:latin typeface="Ubuntu" panose="020B0504030602030204" pitchFamily="34" charset="0"/>
              <a:cs typeface="Arial" panose="020B0604020202020204" pitchFamily="34" charset="0"/>
            </a:endParaRPr>
          </a:p>
          <a:p>
            <a:pPr marL="342900" indent="-342900" rtl="1"/>
            <a:r>
              <a:rPr lang="ar-xm" sz="3000" dirty="0">
                <a:latin typeface="Ubuntu"/>
                <a:cs typeface="Arial" panose="020B0604020202020204" pitchFamily="34" charset="0"/>
                <a:rtl/>
              </a:rPr>
              <a:t>اللياقة البدنية تجعلك الأفضل!</a:t>
            </a:r>
            <a:endParaRPr lang="en-US" sz="3000" dirty="0">
              <a:latin typeface="Ubuntu" panose="020B0504030602030204" pitchFamily="34" charset="0"/>
              <a:cs typeface="Arial" panose="020B0604020202020204" pitchFamily="34" charset="0"/>
            </a:endParaRPr>
          </a:p>
          <a:p>
            <a:pPr marL="342900" indent="-342900" rtl="1"/>
            <a:endParaRPr lang="en-US" sz="3000" dirty="0">
              <a:latin typeface="Ubuntu" panose="020B0504030602030204" pitchFamily="34" charset="0"/>
              <a:cs typeface="Arial" panose="020B0604020202020204" pitchFamily="34" charset="0"/>
            </a:endParaRPr>
          </a:p>
          <a:p>
            <a:pPr marL="342900" indent="-342900" rtl="1"/>
            <a:endParaRPr lang="en-US" sz="3000" dirty="0">
              <a:solidFill>
                <a:srgbClr val="000000"/>
              </a:solidFill>
              <a:latin typeface="Ubuntu" panose="020B0504030602030204" pitchFamily="34" charset="0"/>
              <a:cs typeface="Arial" panose="020B0604020202020204" pitchFamily="34" charset="0"/>
            </a:endParaRPr>
          </a:p>
          <a:p>
            <a:pPr marL="342900" indent="-342900" rtl="1"/>
            <a:endParaRPr lang="en-US" sz="3000" dirty="0">
              <a:solidFill>
                <a:srgbClr val="000000"/>
              </a:solidFill>
              <a:latin typeface="Ubuntu" panose="020B0504030602030204" pitchFamily="34" charset="0"/>
              <a:cs typeface="Arial" panose="020B0604020202020204" pitchFamily="34" charset="0"/>
            </a:endParaRPr>
          </a:p>
          <a:p>
            <a:pPr marL="342900" indent="-342900" rtl="1"/>
            <a:endParaRPr lang="en-US" sz="3000" dirty="0">
              <a:solidFill>
                <a:srgbClr val="000000"/>
              </a:solidFill>
              <a:latin typeface="Ubuntu" panose="020B0504030602030204" pitchFamily="34" charset="0"/>
              <a:cs typeface="Arial" panose="020B0604020202020204" pitchFamily="34" charset="0"/>
            </a:endParaRPr>
          </a:p>
          <a:p>
            <a:pPr marL="800100" lvl="1" indent="-342900" rtl="1"/>
            <a:endParaRPr lang="en-US" sz="3000" dirty="0">
              <a:solidFill>
                <a:srgbClr val="000000"/>
              </a:solidFill>
              <a:latin typeface="Ubuntu" panose="020B0504030602030204" pitchFamily="34" charset="0"/>
              <a:cs typeface="Arial" panose="020B0604020202020204" pitchFamily="34" charset="0"/>
            </a:endParaRPr>
          </a:p>
          <a:p>
            <a:pPr marL="457200" indent="-457200" rtl="1"/>
            <a:endParaRPr lang="en-US" sz="3000" dirty="0">
              <a:solidFill>
                <a:srgbClr val="44546A"/>
              </a:solidFill>
              <a:latin typeface="Ubuntu" panose="020B0504030602030204" pitchFamily="34" charset="0"/>
              <a:cs typeface="Arial" panose="020B0604020202020204" pitchFamily="34" charset="0"/>
            </a:endParaRPr>
          </a:p>
          <a:p>
            <a:pPr rtl="1"/>
            <a:endParaRPr lang="en-US" sz="3000" dirty="0">
              <a:latin typeface="Ubuntu" panose="020B050403060203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3EB3812F-2A6D-43EC-A355-99890851B80A}"/>
              </a:ext>
            </a:extLst>
          </p:cNvPr>
          <p:cNvPicPr>
            <a:picLocks noChangeAspect="1"/>
          </p:cNvPicPr>
          <p:nvPr/>
        </p:nvPicPr>
        <p:blipFill>
          <a:blip r:embed="rId4"/>
          <a:srcRect/>
          <a:stretch/>
        </p:blipFill>
        <p:spPr>
          <a:xfrm>
            <a:off x="183588" y="1834869"/>
            <a:ext cx="2642049" cy="2642049"/>
          </a:xfrm>
          <a:prstGeom prst="rect">
            <a:avLst/>
          </a:prstGeom>
        </p:spPr>
      </p:pic>
    </p:spTree>
    <p:extLst>
      <p:ext uri="{BB962C8B-B14F-4D97-AF65-F5344CB8AC3E}">
        <p14:creationId xmlns:p14="http://schemas.microsoft.com/office/powerpoint/2010/main" val="156701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2786" y="401703"/>
            <a:ext cx="7886700" cy="585850"/>
          </a:xfrm>
        </p:spPr>
        <p:txBody>
          <a:bodyPr rtlCol="1">
            <a:noAutofit/>
          </a:bodyPr>
          <a:lstStyle/>
          <a:p>
            <a:pPr rtl="1"/>
            <a:r>
              <a:rPr lang="ar-xm" dirty="0">
                <a:latin typeface="Ubuntu"/>
                <a:cs typeface="Arial" panose="020B0604020202020204" pitchFamily="34" charset="0"/>
                <a:rtl/>
              </a:rPr>
              <a:t>ما الذي يمكنك القيام به؟</a:t>
            </a:r>
            <a:endParaRPr lang="en-US" dirty="0">
              <a:cs typeface="Arial" panose="020B0604020202020204" pitchFamily="34" charset="0"/>
            </a:endParaRPr>
          </a:p>
        </p:txBody>
      </p:sp>
      <p:sp>
        <p:nvSpPr>
          <p:cNvPr id="3" name="Content Placeholder 2"/>
          <p:cNvSpPr>
            <a:spLocks noGrp="1"/>
          </p:cNvSpPr>
          <p:nvPr>
            <p:ph idx="1"/>
          </p:nvPr>
        </p:nvSpPr>
        <p:spPr>
          <a:xfrm>
            <a:off x="698322" y="1780674"/>
            <a:ext cx="7809497" cy="4617251"/>
          </a:xfrm>
        </p:spPr>
        <p:txBody>
          <a:bodyPr vert="horz" lIns="91440" tIns="45720" rIns="91440" bIns="45720" rtlCol="1" anchor="t">
            <a:noAutofit/>
          </a:bodyPr>
          <a:lstStyle/>
          <a:p>
            <a:pPr marL="342900" indent="-342900" rtl="1"/>
            <a:r>
              <a:rPr lang="ar-xm" sz="3000" dirty="0">
                <a:latin typeface="Ubuntu" panose="020B0504030602030204" pitchFamily="34" charset="0"/>
                <a:cs typeface="Arial" panose="020B0604020202020204" pitchFamily="34" charset="0"/>
                <a:rtl/>
              </a:rPr>
              <a:t>قيادة فصول تمرين </a:t>
            </a:r>
            <a:r>
              <a:rPr lang="ar-xm" sz="3000">
                <a:latin typeface="Ubuntu" panose="020B0504030602030204" pitchFamily="34" charset="0"/>
                <a:cs typeface="Arial" panose="020B0604020202020204" pitchFamily="34" charset="0"/>
                <a:rtl/>
              </a:rPr>
              <a:t>و/</a:t>
            </a:r>
            <a:r>
              <a:rPr lang="ar-SA" sz="3000">
                <a:latin typeface="Ubuntu" panose="020B0504030602030204" pitchFamily="34" charset="0"/>
                <a:cs typeface="Arial" panose="020B0604020202020204" pitchFamily="34" charset="0"/>
                <a:rtl/>
              </a:rPr>
              <a:t> </a:t>
            </a:r>
            <a:r>
              <a:rPr lang="ar-xm" sz="3000">
                <a:latin typeface="Ubuntu" panose="020B0504030602030204" pitchFamily="34" charset="0"/>
                <a:cs typeface="Arial" panose="020B0604020202020204" pitchFamily="34" charset="0"/>
                <a:rtl/>
              </a:rPr>
              <a:t>أو </a:t>
            </a:r>
            <a:r>
              <a:rPr lang="ar-xm" sz="3000" dirty="0">
                <a:latin typeface="Ubuntu" panose="020B0504030602030204" pitchFamily="34" charset="0"/>
                <a:cs typeface="Arial" panose="020B0604020202020204" pitchFamily="34" charset="0"/>
                <a:rtl/>
              </a:rPr>
              <a:t>دروس </a:t>
            </a:r>
            <a:r>
              <a:rPr lang="en-us" sz="3000" dirty="0">
                <a:latin typeface="Ubuntu" panose="020B0504030602030204" pitchFamily="34" charset="0"/>
                <a:cs typeface="Arial" panose="020B0604020202020204" pitchFamily="34" charset="0"/>
                <a:rtl val="0"/>
              </a:rPr>
              <a:t>Fit 5</a:t>
            </a:r>
          </a:p>
          <a:p>
            <a:pPr marL="342900" indent="-342900" rtl="1"/>
            <a:r>
              <a:rPr lang="ar-xm" sz="3000" dirty="0">
                <a:latin typeface="Ubuntu" panose="020B0504030602030204" pitchFamily="34" charset="0"/>
                <a:cs typeface="Arial" panose="020B0604020202020204" pitchFamily="34" charset="0"/>
                <a:rtl/>
              </a:rPr>
              <a:t>ادعم مدربك وقيادة عمليات الإحماء وتبريد الأعضاء الديناميكية أثناء التدريب</a:t>
            </a:r>
          </a:p>
          <a:p>
            <a:pPr marL="342900" indent="-342900" rtl="1"/>
            <a:r>
              <a:rPr lang="ar-xm" sz="3000" dirty="0">
                <a:latin typeface="Ubuntu" panose="020B0504030602030204" pitchFamily="34" charset="0"/>
                <a:cs typeface="Arial" panose="020B0604020202020204" pitchFamily="34" charset="0"/>
                <a:rtl/>
              </a:rPr>
              <a:t>كن نموذجًا يحتذى به في اللياقة البدنية</a:t>
            </a:r>
          </a:p>
          <a:p>
            <a:pPr marL="342900" indent="-342900" rtl="1"/>
            <a:r>
              <a:rPr lang="ar-xm" sz="3000" dirty="0">
                <a:latin typeface="Ubuntu" panose="020B0504030602030204" pitchFamily="34" charset="0"/>
                <a:cs typeface="Arial" panose="020B0604020202020204" pitchFamily="34" charset="0"/>
                <a:rtl/>
              </a:rPr>
              <a:t>ابدأ مجموعة تمارين المشي أو الجري</a:t>
            </a:r>
          </a:p>
          <a:p>
            <a:pPr marL="342900" indent="-342900" rtl="1"/>
            <a:r>
              <a:rPr lang="ar-xm" sz="3000" dirty="0">
                <a:solidFill>
                  <a:srgbClr val="000000"/>
                </a:solidFill>
                <a:latin typeface="Ubuntu" panose="020B0504030602030204" pitchFamily="34" charset="0"/>
                <a:cs typeface="Arial" panose="020B0604020202020204" pitchFamily="34" charset="0"/>
                <a:rtl/>
              </a:rPr>
              <a:t>علّم اللاعبين الآخرين عن اللياقة البدنية </a:t>
            </a:r>
            <a:r>
              <a:rPr lang="ar-xm" sz="3000">
                <a:solidFill>
                  <a:srgbClr val="000000"/>
                </a:solidFill>
                <a:latin typeface="Ubuntu" panose="020B0504030602030204" pitchFamily="34" charset="0"/>
                <a:cs typeface="Arial" panose="020B0604020202020204" pitchFamily="34" charset="0"/>
                <a:rtl/>
              </a:rPr>
              <a:t>وساعدهم </a:t>
            </a:r>
            <a:br>
              <a:rPr lang="en-US" sz="3000">
                <a:solidFill>
                  <a:srgbClr val="000000"/>
                </a:solidFill>
                <a:latin typeface="Ubuntu" panose="020B0504030602030204" pitchFamily="34" charset="0"/>
                <a:cs typeface="Arial" panose="020B0604020202020204" pitchFamily="34" charset="0"/>
                <a:rtl/>
              </a:rPr>
            </a:br>
            <a:r>
              <a:rPr lang="ar-xm" sz="3000">
                <a:solidFill>
                  <a:srgbClr val="000000"/>
                </a:solidFill>
                <a:latin typeface="Ubuntu" panose="020B0504030602030204" pitchFamily="34" charset="0"/>
                <a:cs typeface="Arial" panose="020B0604020202020204" pitchFamily="34" charset="0"/>
                <a:rtl/>
              </a:rPr>
              <a:t>على تحديد </a:t>
            </a:r>
            <a:r>
              <a:rPr lang="ar-xm" sz="3000" dirty="0">
                <a:solidFill>
                  <a:srgbClr val="000000"/>
                </a:solidFill>
                <a:latin typeface="Ubuntu" panose="020B0504030602030204" pitchFamily="34" charset="0"/>
                <a:cs typeface="Arial" panose="020B0604020202020204" pitchFamily="34" charset="0"/>
                <a:rtl/>
              </a:rPr>
              <a:t>الأهداف</a:t>
            </a:r>
          </a:p>
          <a:p>
            <a:pPr marL="342900" indent="-342900" rtl="1"/>
            <a:r>
              <a:rPr lang="ar-xm" sz="3000" dirty="0">
                <a:solidFill>
                  <a:srgbClr val="000000"/>
                </a:solidFill>
                <a:latin typeface="Ubuntu" panose="020B0504030602030204" pitchFamily="34" charset="0"/>
                <a:cs typeface="Arial" panose="020B0604020202020204" pitchFamily="34" charset="0"/>
                <a:rtl/>
              </a:rPr>
              <a:t>تول قيادة فصل عن الأكل الصحي</a:t>
            </a:r>
          </a:p>
          <a:p>
            <a:pPr marL="342900" indent="-342900" rtl="1"/>
            <a:r>
              <a:rPr lang="ar-xm" sz="3000" dirty="0">
                <a:solidFill>
                  <a:srgbClr val="000000"/>
                </a:solidFill>
                <a:latin typeface="Ubuntu" panose="020B0504030602030204" pitchFamily="34" charset="0"/>
                <a:cs typeface="Arial" panose="020B0604020202020204" pitchFamily="34" charset="0"/>
                <a:rtl/>
              </a:rPr>
              <a:t>نظم تحديًا لترطيب الجسم</a:t>
            </a:r>
          </a:p>
          <a:p>
            <a:pPr marL="342900" indent="-342900" rtl="1"/>
            <a:endParaRPr lang="en-US" sz="3000" dirty="0">
              <a:solidFill>
                <a:srgbClr val="000000"/>
              </a:solidFill>
              <a:latin typeface="Ubuntu" panose="020B0504030602030204" pitchFamily="34" charset="0"/>
              <a:cs typeface="Arial" panose="020B0604020202020204" pitchFamily="34" charset="0"/>
            </a:endParaRPr>
          </a:p>
          <a:p>
            <a:pPr marL="800100" lvl="1" indent="-342900" rtl="1"/>
            <a:endParaRPr lang="en-US" sz="3000" dirty="0">
              <a:solidFill>
                <a:srgbClr val="000000"/>
              </a:solidFill>
              <a:latin typeface="Ubuntu" panose="020B0504030602030204" pitchFamily="34" charset="0"/>
              <a:cs typeface="Arial" panose="020B0604020202020204" pitchFamily="34" charset="0"/>
            </a:endParaRPr>
          </a:p>
          <a:p>
            <a:pPr marL="457200" indent="-457200" rtl="1"/>
            <a:endParaRPr lang="en-US" sz="3000" dirty="0">
              <a:solidFill>
                <a:srgbClr val="44546A"/>
              </a:solidFill>
              <a:latin typeface="Ubuntu" panose="020B0504030602030204" pitchFamily="34" charset="0"/>
              <a:cs typeface="Arial" panose="020B0604020202020204" pitchFamily="34" charset="0"/>
            </a:endParaRPr>
          </a:p>
          <a:p>
            <a:pPr rtl="1"/>
            <a:endParaRPr lang="en-US" sz="3000" dirty="0">
              <a:solidFill>
                <a:srgbClr val="000000"/>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24004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663" y="401703"/>
            <a:ext cx="7836079" cy="585850"/>
          </a:xfrm>
        </p:spPr>
        <p:txBody>
          <a:bodyPr rtlCol="1">
            <a:noAutofit/>
          </a:bodyPr>
          <a:lstStyle/>
          <a:p>
            <a:r>
              <a:rPr lang="ar-AE" b="0" dirty="0" err="1">
                <a:latin typeface="Segoe UI Web (Arabic)"/>
              </a:rPr>
              <a:t>االاعترافات</a:t>
            </a:r>
            <a:endParaRPr lang="ar-xm" dirty="0">
              <a:cs typeface="Arial" panose="020B0604020202020204" pitchFamily="34" charset="0"/>
              <a:rtl/>
            </a:endParaRPr>
          </a:p>
        </p:txBody>
      </p:sp>
      <p:sp>
        <p:nvSpPr>
          <p:cNvPr id="3" name="Content Placeholder 2"/>
          <p:cNvSpPr>
            <a:spLocks noGrp="1"/>
          </p:cNvSpPr>
          <p:nvPr>
            <p:ph idx="1"/>
          </p:nvPr>
        </p:nvSpPr>
        <p:spPr>
          <a:xfrm>
            <a:off x="262889" y="1825624"/>
            <a:ext cx="8750481" cy="4803775"/>
          </a:xfrm>
        </p:spPr>
        <p:txBody>
          <a:bodyPr rtlCol="1">
            <a:noAutofit/>
          </a:bodyPr>
          <a:lstStyle/>
          <a:p>
            <a:pPr marL="0" marR="0" indent="0" algn="r" rtl="1">
              <a:lnSpc>
                <a:spcPct val="107000"/>
              </a:lnSpc>
              <a:spcBef>
                <a:spcPts val="0"/>
              </a:spcBef>
              <a:spcAft>
                <a:spcPts val="800"/>
              </a:spcAft>
              <a:buNone/>
            </a:pPr>
            <a:r>
              <a:rPr lang="ar-SA" sz="2000" kern="100" dirty="0">
                <a:effectLst/>
                <a:latin typeface="Aptos" panose="020B0004020202020204" pitchFamily="34" charset="0"/>
                <a:ea typeface="Aptos" panose="020B0004020202020204" pitchFamily="34" charset="0"/>
                <a:cs typeface="Times New Roman" panose="02020603050405020304" pitchFamily="18" charset="0"/>
              </a:rPr>
              <a:t>الولايات المتحدة من خلال المنحة رقم NU27DD000021</a:t>
            </a:r>
            <a:r>
              <a:rPr lang="ar-SA" sz="3200" kern="100" dirty="0">
                <a:effectLst/>
                <a:latin typeface="Aptos" panose="020B0004020202020204" pitchFamily="34" charset="0"/>
                <a:ea typeface="Aptos" panose="020B0004020202020204" pitchFamily="34" charset="0"/>
                <a:cs typeface="Times New Roman" panose="02020603050405020304" pitchFamily="18" charset="0"/>
              </a:rPr>
              <a:t> </a:t>
            </a:r>
            <a:r>
              <a:rPr lang="ar-SA" sz="2000" kern="100" dirty="0">
                <a:effectLst/>
                <a:latin typeface="Aptos" panose="020B0004020202020204" pitchFamily="34" charset="0"/>
                <a:ea typeface="Aptos" panose="020B0004020202020204" pitchFamily="34" charset="0"/>
                <a:cs typeface="Times New Roman" panose="02020603050405020304" pitchFamily="18" charset="0"/>
              </a:rPr>
              <a:t>من مراكز السيطرة على الأمراض والوقاية منها (سي دي سي) التابعة لوزارة الصحة والخدمات الإنسانية الأمريكية (هس) ، بتمويل 18.1 مليون دولار (64٪) من الأموال الفيدرالية الأمريكية و 10.2 مليون دولار (36٪) بدعم من مصادر غير فيدرالية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gn="r" rtl="1">
              <a:lnSpc>
                <a:spcPct val="107000"/>
              </a:lnSpc>
              <a:spcBef>
                <a:spcPts val="0"/>
              </a:spcBef>
              <a:spcAft>
                <a:spcPts val="800"/>
              </a:spcAft>
              <a:buNone/>
            </a:pPr>
            <a:r>
              <a:rPr lang="ar-SA" sz="2000" kern="100" dirty="0">
                <a:effectLst/>
                <a:latin typeface="Aptos" panose="020B0004020202020204" pitchFamily="34" charset="0"/>
                <a:ea typeface="Aptos" panose="020B0004020202020204" pitchFamily="34" charset="0"/>
                <a:cs typeface="Times New Roman" panose="02020603050405020304" pitchFamily="18" charset="0"/>
              </a:rPr>
              <a:t>"محتويات هذه الوثيقة هي مسؤولية المؤلفين وحدهم ولا تمثل بالضرورة الآراء الرسمية لمراكز السيطرة على الأمراض والوقاية منها أو وزارة الصحة والخدمات الإنسانية الأمريكية.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1828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EDED-46FA-4D77-9E4B-26960FD24032}"/>
              </a:ext>
            </a:extLst>
          </p:cNvPr>
          <p:cNvSpPr>
            <a:spLocks noGrp="1"/>
          </p:cNvSpPr>
          <p:nvPr>
            <p:ph type="title"/>
          </p:nvPr>
        </p:nvSpPr>
        <p:spPr>
          <a:xfrm>
            <a:off x="968292" y="401703"/>
            <a:ext cx="7886700" cy="585850"/>
          </a:xfrm>
        </p:spPr>
        <p:txBody>
          <a:bodyPr rtlCol="1">
            <a:normAutofit fontScale="90000"/>
          </a:bodyPr>
          <a:lstStyle/>
          <a:p>
            <a:pPr rtl="1"/>
            <a:r>
              <a:rPr lang="ar-xm" dirty="0">
                <a:latin typeface="Ubuntu"/>
                <a:cs typeface="Arial" panose="020B0604020202020204" pitchFamily="34" charset="0"/>
                <a:rtl/>
              </a:rPr>
              <a:t>اللياقة البدنية</a:t>
            </a:r>
            <a:endParaRPr lang="en-US" dirty="0">
              <a:cs typeface="Arial" panose="020B0604020202020204" pitchFamily="34" charset="0"/>
            </a:endParaRPr>
          </a:p>
        </p:txBody>
      </p:sp>
      <p:sp>
        <p:nvSpPr>
          <p:cNvPr id="3" name="Content Placeholder 2">
            <a:extLst>
              <a:ext uri="{FF2B5EF4-FFF2-40B4-BE49-F238E27FC236}">
                <a16:creationId xmlns:a16="http://schemas.microsoft.com/office/drawing/2014/main" id="{6E8D9783-3C53-4075-9818-B450CFC16F4F}"/>
              </a:ext>
            </a:extLst>
          </p:cNvPr>
          <p:cNvSpPr>
            <a:spLocks noGrp="1"/>
          </p:cNvSpPr>
          <p:nvPr>
            <p:ph idx="1"/>
          </p:nvPr>
        </p:nvSpPr>
        <p:spPr>
          <a:xfrm>
            <a:off x="776695" y="2579913"/>
            <a:ext cx="7886700" cy="3597049"/>
          </a:xfrm>
        </p:spPr>
        <p:txBody>
          <a:bodyPr vert="horz" lIns="91440" tIns="45720" rIns="91440" bIns="45720" rtlCol="1" anchor="t">
            <a:normAutofit/>
          </a:bodyPr>
          <a:lstStyle/>
          <a:p>
            <a:pPr marL="0" indent="0" algn="ctr" rtl="1">
              <a:lnSpc>
                <a:spcPct val="100000"/>
              </a:lnSpc>
              <a:buNone/>
            </a:pPr>
            <a:r>
              <a:rPr lang="ar-xm" sz="3200" dirty="0">
                <a:latin typeface="Ubuntu" panose="020B0504030602030204" pitchFamily="34" charset="0"/>
                <a:ea typeface="+mn-lt"/>
                <a:cs typeface="Arial" panose="020B0604020202020204" pitchFamily="34" charset="0"/>
                <a:rtl/>
              </a:rPr>
              <a:t>تحقيق أفضل مستوى صحي وأقوى أداء </a:t>
            </a:r>
            <a:r>
              <a:rPr lang="ar-xm" sz="3200">
                <a:latin typeface="Ubuntu" panose="020B0504030602030204" pitchFamily="34" charset="0"/>
                <a:ea typeface="+mn-lt"/>
                <a:cs typeface="Arial" panose="020B0604020202020204" pitchFamily="34" charset="0"/>
                <a:rtl/>
              </a:rPr>
              <a:t>من </a:t>
            </a:r>
            <a:br>
              <a:rPr lang="en-US" sz="3200">
                <a:latin typeface="Ubuntu" panose="020B0504030602030204" pitchFamily="34" charset="0"/>
                <a:ea typeface="+mn-lt"/>
                <a:cs typeface="Arial" panose="020B0604020202020204" pitchFamily="34" charset="0"/>
                <a:rtl/>
              </a:rPr>
            </a:br>
            <a:r>
              <a:rPr lang="ar-xm" sz="3200">
                <a:latin typeface="Ubuntu" panose="020B0504030602030204" pitchFamily="34" charset="0"/>
                <a:ea typeface="+mn-lt"/>
                <a:cs typeface="Arial" panose="020B0604020202020204" pitchFamily="34" charset="0"/>
                <a:rtl/>
              </a:rPr>
              <a:t>خلال </a:t>
            </a:r>
            <a:r>
              <a:rPr lang="ar-xm" sz="3200" b="1" dirty="0">
                <a:solidFill>
                  <a:srgbClr val="FFC000"/>
                </a:solidFill>
                <a:latin typeface="Ubuntu" panose="020B0504030602030204" pitchFamily="34" charset="0"/>
                <a:ea typeface="+mn-lt"/>
                <a:cs typeface="Arial" panose="020B0604020202020204" pitchFamily="34" charset="0"/>
                <a:rtl/>
              </a:rPr>
              <a:t>النشاط البدني</a:t>
            </a:r>
            <a:r>
              <a:rPr lang="ar-xm" sz="3200" dirty="0">
                <a:latin typeface="Ubuntu" panose="020B0504030602030204" pitchFamily="34" charset="0"/>
                <a:ea typeface="+mn-lt"/>
                <a:cs typeface="Arial" panose="020B0604020202020204" pitchFamily="34" charset="0"/>
                <a:rtl/>
              </a:rPr>
              <a:t> السليم </a:t>
            </a:r>
            <a:r>
              <a:rPr lang="ar-xm" sz="3200">
                <a:latin typeface="Ubuntu" panose="020B0504030602030204" pitchFamily="34" charset="0"/>
                <a:ea typeface="+mn-lt"/>
                <a:cs typeface="Arial" panose="020B0604020202020204" pitchFamily="34" charset="0"/>
                <a:rtl/>
              </a:rPr>
              <a:t>و</a:t>
            </a:r>
            <a:r>
              <a:rPr lang="ar-xm" sz="3200" b="1">
                <a:solidFill>
                  <a:srgbClr val="FF33CC"/>
                </a:solidFill>
                <a:latin typeface="Ubuntu" panose="020B0504030602030204" pitchFamily="34" charset="0"/>
                <a:ea typeface="+mn-lt"/>
                <a:cs typeface="Arial" panose="020B0604020202020204" pitchFamily="34" charset="0"/>
                <a:rtl/>
              </a:rPr>
              <a:t>التغذية</a:t>
            </a:r>
            <a:r>
              <a:rPr lang="ar-xm" sz="3200">
                <a:latin typeface="Ubuntu" panose="020B0504030602030204" pitchFamily="34" charset="0"/>
                <a:ea typeface="+mn-lt"/>
                <a:cs typeface="Arial" panose="020B0604020202020204" pitchFamily="34" charset="0"/>
                <a:rtl/>
              </a:rPr>
              <a:t> و</a:t>
            </a:r>
            <a:r>
              <a:rPr lang="en-US" sz="3200">
                <a:latin typeface="Ubuntu" panose="020B0504030602030204" pitchFamily="34" charset="0"/>
                <a:ea typeface="+mn-lt"/>
                <a:cs typeface="Arial" panose="020B0604020202020204" pitchFamily="34" charset="0"/>
                <a:rtl/>
              </a:rPr>
              <a:t> </a:t>
            </a:r>
            <a:r>
              <a:rPr lang="ar-xm" sz="3200" b="1">
                <a:solidFill>
                  <a:srgbClr val="00B0F0"/>
                </a:solidFill>
                <a:latin typeface="Ubuntu" panose="020B0504030602030204" pitchFamily="34" charset="0"/>
                <a:ea typeface="+mn-lt"/>
                <a:cs typeface="Arial" panose="020B0604020202020204" pitchFamily="34" charset="0"/>
                <a:rtl/>
              </a:rPr>
              <a:t>الترطيب</a:t>
            </a:r>
            <a:endParaRPr lang="en-US" sz="3200" dirty="0">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304114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300" y="411356"/>
            <a:ext cx="7886700" cy="585850"/>
          </a:xfrm>
        </p:spPr>
        <p:txBody>
          <a:bodyPr rtlCol="1">
            <a:noAutofit/>
          </a:bodyPr>
          <a:lstStyle/>
          <a:p>
            <a:pPr rtl="1"/>
            <a:r>
              <a:rPr lang="ar-xm" dirty="0">
                <a:cs typeface="Arial" panose="020B0604020202020204" pitchFamily="34" charset="0"/>
                <a:rtl/>
              </a:rPr>
              <a:t>ما سبب أهمية اللياقة البدنية؟</a:t>
            </a:r>
          </a:p>
        </p:txBody>
      </p:sp>
      <p:sp>
        <p:nvSpPr>
          <p:cNvPr id="3" name="Content Placeholder 2"/>
          <p:cNvSpPr>
            <a:spLocks noGrp="1"/>
          </p:cNvSpPr>
          <p:nvPr>
            <p:ph idx="1"/>
          </p:nvPr>
        </p:nvSpPr>
        <p:spPr>
          <a:xfrm>
            <a:off x="907330" y="2101784"/>
            <a:ext cx="7886700" cy="4351338"/>
          </a:xfrm>
        </p:spPr>
        <p:txBody>
          <a:bodyPr vert="horz" lIns="91440" tIns="45720" rIns="91440" bIns="45720" rtlCol="1" anchor="t">
            <a:normAutofit/>
          </a:bodyPr>
          <a:lstStyle/>
          <a:p>
            <a:pPr marL="457200" indent="-457200" rtl="1"/>
            <a:r>
              <a:rPr lang="ar-xm" sz="3000" dirty="0">
                <a:latin typeface="Ubuntu" panose="020B0504030602030204" pitchFamily="34" charset="0"/>
                <a:cs typeface="Arial" panose="020B0604020202020204" pitchFamily="34" charset="0"/>
                <a:rtl/>
              </a:rPr>
              <a:t>المساعدة على الأداء بشكل أفضل أثناء ممارسة اللعبة</a:t>
            </a:r>
          </a:p>
          <a:p>
            <a:pPr marL="457200" indent="-457200" rtl="1"/>
            <a:r>
              <a:rPr lang="ar-xm" sz="3000" dirty="0">
                <a:latin typeface="Ubuntu" panose="020B0504030602030204" pitchFamily="34" charset="0"/>
                <a:cs typeface="Arial" panose="020B0604020202020204" pitchFamily="34" charset="0"/>
                <a:rtl/>
              </a:rPr>
              <a:t>تزويدك بالطاقة</a:t>
            </a:r>
          </a:p>
          <a:p>
            <a:pPr marL="457200" indent="-457200" rtl="1"/>
            <a:r>
              <a:rPr lang="ar-xm" sz="3000" dirty="0">
                <a:latin typeface="Ubuntu" panose="020B0504030602030204" pitchFamily="34" charset="0"/>
                <a:cs typeface="Arial" panose="020B0604020202020204" pitchFamily="34" charset="0"/>
                <a:rtl/>
              </a:rPr>
              <a:t>تحقيق الشعور بالتحسن</a:t>
            </a:r>
          </a:p>
          <a:p>
            <a:pPr marL="457200" indent="-457200" rtl="1"/>
            <a:r>
              <a:rPr lang="ar-xm" sz="3000" dirty="0">
                <a:latin typeface="Ubuntu" panose="020B0504030602030204" pitchFamily="34" charset="0"/>
                <a:cs typeface="Arial" panose="020B0604020202020204" pitchFamily="34" charset="0"/>
                <a:rtl/>
              </a:rPr>
              <a:t>تحسين نومك</a:t>
            </a:r>
          </a:p>
          <a:p>
            <a:pPr marL="457200" indent="-457200" rtl="1"/>
            <a:r>
              <a:rPr lang="ar-xm" sz="3000" dirty="0">
                <a:latin typeface="Ubuntu" panose="020B0504030602030204" pitchFamily="34" charset="0"/>
                <a:cs typeface="Arial" panose="020B0604020202020204" pitchFamily="34" charset="0"/>
                <a:rtl/>
              </a:rPr>
              <a:t>مساعدتك في الحصول على وزن صحي</a:t>
            </a:r>
          </a:p>
          <a:p>
            <a:pPr marL="457200" indent="-457200" rtl="1"/>
            <a:r>
              <a:rPr lang="ar-xm" sz="3000" dirty="0">
                <a:latin typeface="Ubuntu" panose="020B0504030602030204" pitchFamily="34" charset="0"/>
                <a:cs typeface="Arial" panose="020B0604020202020204" pitchFamily="34" charset="0"/>
                <a:rtl/>
              </a:rPr>
              <a:t>مساعدتك على أن تكون بصحة جيدة وأن تعيش لفترة أطول</a:t>
            </a:r>
          </a:p>
          <a:p>
            <a:pPr marL="457200" indent="-457200" rtl="1"/>
            <a:r>
              <a:rPr lang="ar-xm" sz="3000" dirty="0">
                <a:latin typeface="Ubuntu" panose="020B0504030602030204" pitchFamily="34" charset="0"/>
                <a:cs typeface="Arial" panose="020B0604020202020204" pitchFamily="34" charset="0"/>
                <a:rtl/>
              </a:rPr>
              <a:t>التقليل من إجهادك</a:t>
            </a:r>
          </a:p>
          <a:p>
            <a:pPr marL="457200" indent="-457200" rtl="1"/>
            <a:endParaRPr lang="en-US" sz="3000" dirty="0">
              <a:solidFill>
                <a:schemeClr val="tx2"/>
              </a:solidFill>
              <a:latin typeface="Ubuntu" panose="020B0504030602030204" pitchFamily="34" charset="0"/>
              <a:cs typeface="Arial" panose="020B0604020202020204" pitchFamily="34" charset="0"/>
            </a:endParaRPr>
          </a:p>
          <a:p>
            <a:pPr rtl="1"/>
            <a:endParaRPr lang="en-US" sz="3000" dirty="0">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384778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normAutofit fontScale="90000"/>
          </a:bodyPr>
          <a:lstStyle/>
          <a:p>
            <a:pPr rtl="1">
              <a:defRPr/>
            </a:pPr>
            <a:r>
              <a:rPr lang="en-us" dirty="0">
                <a:sym typeface="Ubuntu Light" panose="020B0604030602030204" pitchFamily="34" charset="0"/>
                <a:rtl val="0"/>
              </a:rPr>
              <a:t>Fit 5</a:t>
            </a:r>
          </a:p>
        </p:txBody>
      </p:sp>
      <p:pic>
        <p:nvPicPr>
          <p:cNvPr id="5" name="Content Placeholder 4"/>
          <p:cNvPicPr>
            <a:picLocks noGrp="1" noChangeAspect="1"/>
          </p:cNvPicPr>
          <p:nvPr>
            <p:ph idx="1"/>
          </p:nvPr>
        </p:nvPicPr>
        <p:blipFill>
          <a:blip r:embed="rId3"/>
          <a:srcRect/>
          <a:stretch/>
        </p:blipFill>
        <p:spPr>
          <a:xfrm>
            <a:off x="0" y="-201989"/>
            <a:ext cx="9144000" cy="7059989"/>
          </a:xfrm>
        </p:spPr>
      </p:pic>
    </p:spTree>
    <p:extLst>
      <p:ext uri="{BB962C8B-B14F-4D97-AF65-F5344CB8AC3E}">
        <p14:creationId xmlns:p14="http://schemas.microsoft.com/office/powerpoint/2010/main" val="173735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36613" y="892995"/>
            <a:ext cx="9411511" cy="2387600"/>
          </a:xfrm>
        </p:spPr>
        <p:txBody>
          <a:bodyPr rtlCol="1"/>
          <a:lstStyle/>
          <a:p>
            <a:pPr rtl="1"/>
            <a:r>
              <a:rPr lang="ar-xm" dirty="0">
                <a:cs typeface="Arial" panose="020B0604020202020204" pitchFamily="34" charset="0"/>
                <a:rtl/>
              </a:rPr>
              <a:t>النشاط البدني</a:t>
            </a:r>
          </a:p>
        </p:txBody>
      </p:sp>
    </p:spTree>
    <p:extLst>
      <p:ext uri="{BB962C8B-B14F-4D97-AF65-F5344CB8AC3E}">
        <p14:creationId xmlns:p14="http://schemas.microsoft.com/office/powerpoint/2010/main" val="153236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150" y="464333"/>
            <a:ext cx="6756400" cy="523220"/>
          </a:xfrm>
        </p:spPr>
        <p:txBody>
          <a:bodyPr rtlCol="1">
            <a:normAutofit fontScale="90000"/>
          </a:bodyPr>
          <a:lstStyle/>
          <a:p>
            <a:pPr rtl="1"/>
            <a:r>
              <a:rPr lang="ar-xm" dirty="0">
                <a:cs typeface="Arial" panose="020B0604020202020204" pitchFamily="34" charset="0"/>
                <a:rtl/>
              </a:rPr>
              <a:t>النشاط البدني والتمارين الرياضية</a:t>
            </a:r>
          </a:p>
        </p:txBody>
      </p:sp>
      <p:pic>
        <p:nvPicPr>
          <p:cNvPr id="1026" name="Picture 2" descr="صورة لنتيجة النشاط البدني مقابل التمرين"/>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18419"/>
          <a:stretch/>
        </p:blipFill>
        <p:spPr bwMode="auto">
          <a:xfrm flipH="1">
            <a:off x="1160549" y="2422280"/>
            <a:ext cx="6756400" cy="3273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1837" y="5986154"/>
            <a:ext cx="1244251" cy="523220"/>
          </a:xfrm>
          <a:prstGeom prst="rect">
            <a:avLst/>
          </a:prstGeom>
          <a:noFill/>
        </p:spPr>
        <p:txBody>
          <a:bodyPr wrap="none" rtlCol="1">
            <a:spAutoFit/>
          </a:bodyPr>
          <a:lstStyle/>
          <a:p>
            <a:pPr algn="r" rtl="1"/>
            <a:r>
              <a:rPr lang="ar-xm" sz="2800" dirty="0">
                <a:latin typeface="Ubuntu" panose="020B0504030602030204" pitchFamily="34" charset="0"/>
                <a:cs typeface="Arial" panose="020B0604020202020204" pitchFamily="34" charset="0"/>
                <a:rtl/>
              </a:rPr>
              <a:t>ما الفرق؟</a:t>
            </a:r>
          </a:p>
        </p:txBody>
      </p:sp>
      <p:sp>
        <p:nvSpPr>
          <p:cNvPr id="6" name="TextBox 5"/>
          <p:cNvSpPr txBox="1"/>
          <p:nvPr/>
        </p:nvSpPr>
        <p:spPr>
          <a:xfrm>
            <a:off x="4548836" y="1899060"/>
            <a:ext cx="3228769" cy="523220"/>
          </a:xfrm>
          <a:prstGeom prst="rect">
            <a:avLst/>
          </a:prstGeom>
          <a:noFill/>
        </p:spPr>
        <p:txBody>
          <a:bodyPr wrap="none" rtlCol="1">
            <a:spAutoFit/>
          </a:bodyPr>
          <a:lstStyle/>
          <a:p>
            <a:pPr algn="r" rtl="1"/>
            <a:r>
              <a:rPr lang="ar-xm" sz="2800" dirty="0">
                <a:latin typeface="Ubuntu" panose="020B0504030602030204" pitchFamily="34" charset="0"/>
                <a:cs typeface="Arial" panose="020B0604020202020204" pitchFamily="34" charset="0"/>
                <a:rtl/>
              </a:rPr>
              <a:t>ممارسة التمارين الرياضية </a:t>
            </a:r>
          </a:p>
        </p:txBody>
      </p:sp>
      <p:sp>
        <p:nvSpPr>
          <p:cNvPr id="7" name="TextBox 6"/>
          <p:cNvSpPr txBox="1"/>
          <p:nvPr/>
        </p:nvSpPr>
        <p:spPr>
          <a:xfrm>
            <a:off x="1992117" y="1878278"/>
            <a:ext cx="1725152" cy="523220"/>
          </a:xfrm>
          <a:prstGeom prst="rect">
            <a:avLst/>
          </a:prstGeom>
          <a:noFill/>
        </p:spPr>
        <p:txBody>
          <a:bodyPr wrap="none" rtlCol="1">
            <a:spAutoFit/>
          </a:bodyPr>
          <a:lstStyle/>
          <a:p>
            <a:pPr algn="r" rtl="1"/>
            <a:r>
              <a:rPr lang="ar-xm" sz="2800" dirty="0">
                <a:latin typeface="Ubuntu" panose="020B0504030602030204" pitchFamily="34" charset="0"/>
                <a:cs typeface="Arial" panose="020B0604020202020204" pitchFamily="34" charset="0"/>
                <a:rtl/>
              </a:rPr>
              <a:t>النشاط البدني </a:t>
            </a:r>
          </a:p>
        </p:txBody>
      </p:sp>
    </p:spTree>
    <p:extLst>
      <p:ext uri="{BB962C8B-B14F-4D97-AF65-F5344CB8AC3E}">
        <p14:creationId xmlns:p14="http://schemas.microsoft.com/office/powerpoint/2010/main" val="49213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31DBA6AB-461C-42D0-B5B5-D100F52A0406}"/>
              </a:ext>
            </a:extLst>
          </p:cNvPr>
          <p:cNvPicPr>
            <a:picLocks noChangeAspect="1"/>
          </p:cNvPicPr>
          <p:nvPr/>
        </p:nvPicPr>
        <p:blipFill>
          <a:blip r:embed="rId3"/>
          <a:srcRect/>
          <a:stretch/>
        </p:blipFill>
        <p:spPr>
          <a:xfrm>
            <a:off x="150844" y="2059520"/>
            <a:ext cx="8842310" cy="4475161"/>
          </a:xfrm>
          <a:prstGeom prst="rect">
            <a:avLst/>
          </a:prstGeom>
        </p:spPr>
      </p:pic>
    </p:spTree>
    <p:extLst>
      <p:ext uri="{BB962C8B-B14F-4D97-AF65-F5344CB8AC3E}">
        <p14:creationId xmlns:p14="http://schemas.microsoft.com/office/powerpoint/2010/main" val="118441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22144" y="161563"/>
            <a:ext cx="6197600" cy="1089978"/>
          </a:xfrm>
        </p:spPr>
        <p:txBody>
          <a:bodyPr rtlCol="1">
            <a:noAutofit/>
          </a:bodyPr>
          <a:lstStyle/>
          <a:p>
            <a:pPr rtl="1"/>
            <a:r>
              <a:rPr lang="ar-xm" sz="3600" dirty="0">
                <a:latin typeface="Ubuntu"/>
                <a:cs typeface="Arial" panose="020B0604020202020204" pitchFamily="34" charset="0"/>
                <a:rtl/>
              </a:rPr>
              <a:t>أربعة أجزاء من اللياقة البدنية</a:t>
            </a:r>
            <a:endParaRPr lang="en-US" sz="3600" dirty="0">
              <a:cs typeface="Arial" panose="020B0604020202020204" pitchFamily="34" charset="0"/>
            </a:endParaRPr>
          </a:p>
        </p:txBody>
      </p:sp>
      <p:pic>
        <p:nvPicPr>
          <p:cNvPr id="4" name="Content Placeholder 3"/>
          <p:cNvPicPr>
            <a:picLocks/>
          </p:cNvPicPr>
          <p:nvPr/>
        </p:nvPicPr>
        <p:blipFill>
          <a:blip r:embed="rId4"/>
          <a:srcRect/>
          <a:stretch/>
        </p:blipFill>
        <p:spPr>
          <a:xfrm>
            <a:off x="0" y="2453448"/>
            <a:ext cx="9144000" cy="3502152"/>
          </a:xfrm>
          <a:prstGeom prst="rect">
            <a:avLst/>
          </a:prstGeom>
        </p:spPr>
      </p:pic>
    </p:spTree>
    <p:extLst>
      <p:ext uri="{BB962C8B-B14F-4D97-AF65-F5344CB8AC3E}">
        <p14:creationId xmlns:p14="http://schemas.microsoft.com/office/powerpoint/2010/main" val="2261944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34439</TotalTime>
  <Words>1679</Words>
  <Application>Microsoft Office PowerPoint</Application>
  <PresentationFormat>On-screen Show (4:3)</PresentationFormat>
  <Paragraphs>196</Paragraphs>
  <Slides>22</Slides>
  <Notes>22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Custom Design</vt:lpstr>
      <vt:lpstr>اللياقة البدنية لممثلي الصحة</vt:lpstr>
      <vt:lpstr>ما المقصود باللياقة البدنية؟</vt:lpstr>
      <vt:lpstr>اللياقة البدنية</vt:lpstr>
      <vt:lpstr>ما سبب أهمية اللياقة البدنية؟</vt:lpstr>
      <vt:lpstr>Fit 5</vt:lpstr>
      <vt:lpstr>النشاط البدني</vt:lpstr>
      <vt:lpstr>النشاط البدني والتمارين الرياضية</vt:lpstr>
      <vt:lpstr>PowerPoint Presentation</vt:lpstr>
      <vt:lpstr>أربعة أجزاء من اللياقة البدنية</vt:lpstr>
      <vt:lpstr>التَحمُّل</vt:lpstr>
      <vt:lpstr>أنشطة التحمل</vt:lpstr>
      <vt:lpstr>القوة</vt:lpstr>
      <vt:lpstr>أنشطة القوة</vt:lpstr>
      <vt:lpstr>المرونة</vt:lpstr>
      <vt:lpstr>أنشطة المرونة</vt:lpstr>
      <vt:lpstr>التوازن</vt:lpstr>
      <vt:lpstr>أنشطة التوازن</vt:lpstr>
      <vt:lpstr>بطاقات اللياقة البدنية</vt:lpstr>
      <vt:lpstr>نصائح لممثلي الصحة</vt:lpstr>
      <vt:lpstr>مفاتيح اللياقة البدنية</vt:lpstr>
      <vt:lpstr>ما الذي يمكنك القيام به؟</vt:lpstr>
      <vt:lpstr>االاعترافات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Faith Chabedi</cp:lastModifiedBy>
  <cp:revision>132</cp:revision>
  <dcterms:created xsi:type="dcterms:W3CDTF">2016-07-26T16:26:50Z</dcterms:created>
  <dcterms:modified xsi:type="dcterms:W3CDTF">2024-10-30T16:59:35Z</dcterms:modified>
</cp:coreProperties>
</file>