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6.jpg" ContentType="image/jpg"/>
  <Override PartName="/ppt/media/image7.jpg" ContentType="image/jpg"/>
  <Override PartName="/ppt/media/image8.jpg" ContentType="image/jpg"/>
  <Override PartName="/ppt/media/image9.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31.jpg" ContentType="image/jpg"/>
  <Override PartName="/ppt/media/image35.jpg" ContentType="image/jpg"/>
  <Override PartName="/ppt/media/image36.jpg" ContentType="image/jp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92" r:id="rId2"/>
    <p:sldId id="256" r:id="rId3"/>
    <p:sldId id="288" r:id="rId4"/>
    <p:sldId id="270" r:id="rId5"/>
    <p:sldId id="290" r:id="rId6"/>
    <p:sldId id="286" r:id="rId7"/>
    <p:sldId id="294" r:id="rId8"/>
    <p:sldId id="291" r:id="rId9"/>
    <p:sldId id="273" r:id="rId10"/>
    <p:sldId id="274" r:id="rId11"/>
    <p:sldId id="265" r:id="rId12"/>
    <p:sldId id="287" r:id="rId13"/>
    <p:sldId id="259" r:id="rId14"/>
    <p:sldId id="258" r:id="rId15"/>
    <p:sldId id="280" r:id="rId16"/>
    <p:sldId id="260" r:id="rId17"/>
    <p:sldId id="289" r:id="rId18"/>
    <p:sldId id="266" r:id="rId19"/>
    <p:sldId id="267" r:id="rId20"/>
    <p:sldId id="293" r:id="rId21"/>
    <p:sldId id="296" r:id="rId22"/>
    <p:sldId id="297" r:id="rId23"/>
    <p:sldId id="29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9509" autoAdjust="0"/>
    <p:restoredTop sz="94598" autoAdjust="0"/>
  </p:normalViewPr>
  <p:slideViewPr>
    <p:cSldViewPr snapToGrid="0">
      <p:cViewPr varScale="1">
        <p:scale>
          <a:sx n="59" d="100"/>
          <a:sy n="59" d="100"/>
        </p:scale>
        <p:origin x="1840" y="308"/>
      </p:cViewPr>
      <p:guideLst/>
    </p:cSldViewPr>
  </p:slideViewPr>
  <p:outlineViewPr>
    <p:cViewPr>
      <p:scale>
        <a:sx n="33" d="100"/>
        <a:sy n="33" d="100"/>
      </p:scale>
      <p:origin x="0" y="-3293"/>
    </p:cViewPr>
  </p:outlineViewPr>
  <p:notesTextViewPr>
    <p:cViewPr>
      <p:scale>
        <a:sx n="1" d="1"/>
        <a:sy n="1" d="1"/>
      </p:scale>
      <p:origin x="0" y="0"/>
    </p:cViewPr>
  </p:notesTextViewPr>
  <p:sorterViewPr>
    <p:cViewPr>
      <p:scale>
        <a:sx n="100" d="100"/>
        <a:sy n="100" d="100"/>
      </p:scale>
      <p:origin x="0" y="-1867"/>
    </p:cViewPr>
  </p:sorterViewPr>
  <p:notesViewPr>
    <p:cSldViewPr snapToGrid="0">
      <p:cViewPr varScale="1">
        <p:scale>
          <a:sx n="66" d="100"/>
          <a:sy n="66" d="100"/>
        </p:scale>
        <p:origin x="325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8781C-80B7-4804-A7A4-9E7A8C0127C8}" type="datetimeFigureOut">
              <a:rPr lang="en-US" smtClean="0"/>
              <a:t>10/30/2024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A9807-B2AA-4415-ADFB-386C0040CA0A}" type="slidenum">
              <a:rPr lang="en-US" smtClean="0"/>
              <a:t>‹#›</a:t>
            </a:fld>
            <a:endParaRPr lang="en-US"/>
          </a:p>
        </p:txBody>
      </p:sp>
    </p:spTree>
    <p:extLst>
      <p:ext uri="{BB962C8B-B14F-4D97-AF65-F5344CB8AC3E}">
        <p14:creationId xmlns:p14="http://schemas.microsoft.com/office/powerpoint/2010/main" val="2355886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dicalnewstoday.com/articles/893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US"/>
          </a:p>
        </p:txBody>
      </p:sp>
      <p:sp>
        <p:nvSpPr>
          <p:cNvPr id="4" name="Slide Number Placeholder 3"/>
          <p:cNvSpPr>
            <a:spLocks noGrp="1"/>
          </p:cNvSpPr>
          <p:nvPr>
            <p:ph type="sldNum" sz="quarter" idx="5"/>
          </p:nvPr>
        </p:nvSpPr>
        <p:spPr/>
        <p:txBody>
          <a:bodyPr rtlCol="1"/>
          <a:lstStyle/>
          <a:p>
            <a:pPr rtl="1"/>
            <a:fld id="{B1DA9807-B2AA-4415-ADFB-386C0040CA0A}" type="slidenum">
              <a:rPr lang="en-US" smtClean="0"/>
              <a:t>1</a:t>
            </a:fld>
            <a:endParaRPr lang="en-US"/>
          </a:p>
        </p:txBody>
      </p:sp>
    </p:spTree>
    <p:extLst>
      <p:ext uri="{BB962C8B-B14F-4D97-AF65-F5344CB8AC3E}">
        <p14:creationId xmlns:p14="http://schemas.microsoft.com/office/powerpoint/2010/main" val="1827138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xm" dirty="0">
                <a:rtl/>
              </a:rPr>
              <a:t>الخضروات صحية للغاية.</a:t>
            </a:r>
          </a:p>
          <a:p>
            <a:pPr rtl="1"/>
            <a:endParaRPr lang="en-US" dirty="0"/>
          </a:p>
          <a:p>
            <a:pPr marL="171450" indent="-171450" rtl="1">
              <a:buFont typeface="Arial" panose="020B0604020202020204" pitchFamily="34" charset="0"/>
              <a:buChar char="•"/>
            </a:pPr>
            <a:r>
              <a:rPr lang="ar-xm" dirty="0">
                <a:solidFill>
                  <a:srgbClr val="202124"/>
                </a:solidFill>
                <a:latin typeface="Roboto" panose="02000000000000000000" pitchFamily="2" charset="0"/>
                <a:rtl/>
              </a:rPr>
              <a:t>يمكن تناول الكثير من الخضروات والفواكه</a:t>
            </a:r>
          </a:p>
          <a:p>
            <a:pPr marL="171450" indent="-171450" rtl="1">
              <a:buFont typeface="Arial" panose="020B0604020202020204" pitchFamily="34" charset="0"/>
              <a:buChar char="•"/>
            </a:pPr>
            <a:r>
              <a:rPr lang="ar-xm" dirty="0">
                <a:solidFill>
                  <a:srgbClr val="202124"/>
                </a:solidFill>
                <a:latin typeface="Roboto" panose="02000000000000000000" pitchFamily="2" charset="0"/>
                <a:rtl/>
              </a:rPr>
              <a:t> انخفاض ضغط الدم،</a:t>
            </a:r>
          </a:p>
          <a:p>
            <a:pPr marL="171450" indent="-171450" rtl="1">
              <a:buFont typeface="Arial" panose="020B0604020202020204" pitchFamily="34" charset="0"/>
              <a:buChar char="•"/>
            </a:pPr>
            <a:r>
              <a:rPr lang="ar-xm" dirty="0">
                <a:solidFill>
                  <a:srgbClr val="202124"/>
                </a:solidFill>
                <a:latin typeface="Roboto" panose="02000000000000000000" pitchFamily="2" charset="0"/>
                <a:rtl/>
              </a:rPr>
              <a:t> تقليل مخاطر الإصابة بأمراض القلب والسكتة الدماغية،</a:t>
            </a:r>
          </a:p>
          <a:p>
            <a:pPr marL="171450" indent="-171450" rtl="1">
              <a:buFont typeface="Arial" panose="020B0604020202020204" pitchFamily="34" charset="0"/>
              <a:buChar char="•"/>
            </a:pPr>
            <a:r>
              <a:rPr lang="ar-xm" dirty="0">
                <a:solidFill>
                  <a:srgbClr val="202124"/>
                </a:solidFill>
                <a:latin typeface="Roboto" panose="02000000000000000000" pitchFamily="2" charset="0"/>
                <a:rtl/>
              </a:rPr>
              <a:t> منع بعض أنواع السرطان،</a:t>
            </a:r>
          </a:p>
          <a:p>
            <a:pPr marL="171450" indent="-171450" rtl="1">
              <a:buFont typeface="Arial" panose="020B0604020202020204" pitchFamily="34" charset="0"/>
              <a:buChar char="•"/>
            </a:pPr>
            <a:r>
              <a:rPr lang="ar-xm" dirty="0">
                <a:solidFill>
                  <a:srgbClr val="202124"/>
                </a:solidFill>
                <a:latin typeface="Roboto" panose="02000000000000000000" pitchFamily="2" charset="0"/>
                <a:rtl/>
              </a:rPr>
              <a:t> انخفاض خطر الإصابة بمشكلات في العين، </a:t>
            </a:r>
          </a:p>
          <a:p>
            <a:pPr marL="171450" indent="-171450" rtl="1">
              <a:buFont typeface="Arial" panose="020B0604020202020204" pitchFamily="34" charset="0"/>
              <a:buChar char="•"/>
            </a:pPr>
            <a:r>
              <a:rPr lang="ar-xm" dirty="0">
                <a:solidFill>
                  <a:srgbClr val="202124"/>
                </a:solidFill>
                <a:latin typeface="Roboto" panose="02000000000000000000" pitchFamily="2" charset="0"/>
                <a:rtl/>
              </a:rPr>
              <a:t>المساعدة في ضبط السكر في الدم</a:t>
            </a:r>
          </a:p>
          <a:p>
            <a:pPr marL="171450" indent="-171450" rtl="1">
              <a:buFont typeface="Arial" panose="020B0604020202020204" pitchFamily="34" charset="0"/>
              <a:buChar char="•"/>
            </a:pPr>
            <a:r>
              <a:rPr lang="ar-xm" dirty="0">
                <a:solidFill>
                  <a:srgbClr val="202124"/>
                </a:solidFill>
                <a:latin typeface="Roboto" panose="02000000000000000000" pitchFamily="2" charset="0"/>
                <a:rtl/>
              </a:rPr>
              <a:t>المساعدة في التحكم في الشهية.</a:t>
            </a:r>
          </a:p>
          <a:p>
            <a:pPr marL="171450" indent="-171450" rtl="1">
              <a:buFont typeface="Arial" panose="020B0604020202020204" pitchFamily="34" charset="0"/>
              <a:buChar char="•"/>
            </a:pPr>
            <a:endParaRPr lang="en-US" dirty="0">
              <a:solidFill>
                <a:srgbClr val="202124"/>
              </a:solidFill>
              <a:latin typeface="Roboto" panose="02000000000000000000" pitchFamily="2" charset="0"/>
            </a:endParaRPr>
          </a:p>
          <a:p>
            <a:pPr marL="171450" indent="-171450" rtl="1">
              <a:buFont typeface="Arial" panose="020B0604020202020204" pitchFamily="34" charset="0"/>
              <a:buChar char="•"/>
            </a:pPr>
            <a:r>
              <a:rPr lang="ar-xm" dirty="0">
                <a:solidFill>
                  <a:srgbClr val="202124"/>
                </a:solidFill>
                <a:latin typeface="Roboto" panose="02000000000000000000" pitchFamily="2" charset="0"/>
                <a:rtl/>
              </a:rPr>
              <a:t>يجب أن يكون نصف ما تأكله من الفاكهة والخضروات. الطازجة والمجمدة والمعلبة كلها رائعة. </a:t>
            </a:r>
          </a:p>
          <a:p>
            <a:pPr marL="171450" indent="-171450" rtl="1">
              <a:buFont typeface="Arial" panose="020B0604020202020204" pitchFamily="34" charset="0"/>
              <a:buChar char="•"/>
            </a:pPr>
            <a:r>
              <a:rPr lang="ar-xm" dirty="0">
                <a:solidFill>
                  <a:srgbClr val="202124"/>
                </a:solidFill>
                <a:latin typeface="Roboto" panose="02000000000000000000" pitchFamily="2" charset="0"/>
                <a:rtl/>
              </a:rPr>
              <a:t>إذا كنت تحصل على خضروات معلبة، فاحصل على خضروات قليلة الملح</a:t>
            </a:r>
          </a:p>
        </p:txBody>
      </p:sp>
      <p:sp>
        <p:nvSpPr>
          <p:cNvPr id="4" name="Slide Number Placeholder 3"/>
          <p:cNvSpPr>
            <a:spLocks noGrp="1"/>
          </p:cNvSpPr>
          <p:nvPr>
            <p:ph type="sldNum" sz="quarter" idx="5"/>
          </p:nvPr>
        </p:nvSpPr>
        <p:spPr/>
        <p:txBody>
          <a:bodyPr rtlCol="1"/>
          <a:lstStyle/>
          <a:p>
            <a:pPr rtl="1"/>
            <a:fld id="{B1DA9807-B2AA-4415-ADFB-386C0040CA0A}" type="slidenum">
              <a:rPr lang="en-US" smtClean="0"/>
              <a:t>10</a:t>
            </a:fld>
            <a:endParaRPr lang="en-US"/>
          </a:p>
        </p:txBody>
      </p:sp>
    </p:spTree>
    <p:extLst>
      <p:ext uri="{BB962C8B-B14F-4D97-AF65-F5344CB8AC3E}">
        <p14:creationId xmlns:p14="http://schemas.microsoft.com/office/powerpoint/2010/main" val="414509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877888"/>
            <a:ext cx="4468813" cy="3351212"/>
          </a:xfrm>
        </p:spPr>
      </p:sp>
      <p:sp>
        <p:nvSpPr>
          <p:cNvPr id="3" name="Notes Placeholder 2"/>
          <p:cNvSpPr>
            <a:spLocks noGrp="1"/>
          </p:cNvSpPr>
          <p:nvPr>
            <p:ph type="body" idx="1"/>
          </p:nvPr>
        </p:nvSpPr>
        <p:spPr>
          <a:xfrm>
            <a:off x="1248032" y="4400550"/>
            <a:ext cx="4924168" cy="3600450"/>
          </a:xfrm>
        </p:spPr>
        <p:txBody>
          <a:bodyPr rtlCol="1"/>
          <a:lstStyle/>
          <a:p>
            <a:pPr rtl="1"/>
            <a:r>
              <a:rPr lang="ar-xm" sz="1400" b="1" dirty="0">
                <a:solidFill>
                  <a:srgbClr val="333333"/>
                </a:solidFill>
                <a:rtl/>
              </a:rPr>
              <a:t>يحدد عدد الوجبات التي تتناولها عدد السعرات الحرارية التي تتناولها. يرتبط تناول الكثير من السعرات الحرارية يوميًا بزيادة الوزن والسمنة</a:t>
            </a:r>
          </a:p>
          <a:p>
            <a:pPr rtl="1"/>
            <a:endParaRPr lang="en-US" sz="1400" b="1" dirty="0">
              <a:solidFill>
                <a:srgbClr val="333333"/>
              </a:solidFill>
            </a:endParaRPr>
          </a:p>
          <a:p>
            <a:pPr rtl="1"/>
            <a:r>
              <a:rPr lang="ar-xm" sz="1400" b="1" dirty="0">
                <a:solidFill>
                  <a:srgbClr val="333333"/>
                </a:solidFill>
                <a:rtl/>
              </a:rPr>
              <a:t>العناصر الغذائية للحصول على أقل من: الدهون المشبعة والصوديوم والسكريات المضافة.</a:t>
            </a:r>
          </a:p>
          <a:p>
            <a:pPr rtl="1"/>
            <a:endParaRPr lang="en-US" sz="1400" b="1" dirty="0">
              <a:solidFill>
                <a:srgbClr val="333333"/>
              </a:solidFill>
            </a:endParaRPr>
          </a:p>
          <a:p>
            <a:pPr rtl="1"/>
            <a:r>
              <a:rPr lang="ar-xm" sz="1400" b="1" dirty="0">
                <a:solidFill>
                  <a:srgbClr val="333333"/>
                </a:solidFill>
                <a:rtl/>
              </a:rPr>
              <a:t>ما السكريات المضافة وكيف تختلف عن السكريات المجملة؟</a:t>
            </a:r>
          </a:p>
          <a:p>
            <a:pPr rtl="1"/>
            <a:endParaRPr lang="en-US" sz="1400" b="1" dirty="0">
              <a:solidFill>
                <a:srgbClr val="333333"/>
              </a:solidFill>
            </a:endParaRPr>
          </a:p>
          <a:p>
            <a:pPr rtl="1"/>
            <a:r>
              <a:rPr lang="ar-xm" sz="1400" b="1" dirty="0">
                <a:solidFill>
                  <a:srgbClr val="333333"/>
                </a:solidFill>
                <a:rtl/>
              </a:rPr>
              <a:t>العناصر الغذائية للحصول على المزيد من: الألياف الغذائية وفيتامين "د" والكالسيوم والحديد والبوتاسيوم.</a:t>
            </a:r>
          </a:p>
          <a:p>
            <a:pPr rtl="1"/>
            <a:endParaRPr lang="en-US" sz="1400" b="1" dirty="0">
              <a:solidFill>
                <a:srgbClr val="333333"/>
              </a:solidFill>
            </a:endParaRPr>
          </a:p>
          <a:p>
            <a:pPr rtl="1"/>
            <a:endParaRPr lang="en-US" dirty="0"/>
          </a:p>
        </p:txBody>
      </p:sp>
      <p:sp>
        <p:nvSpPr>
          <p:cNvPr id="4" name="Slide Number Placeholder 3"/>
          <p:cNvSpPr>
            <a:spLocks noGrp="1"/>
          </p:cNvSpPr>
          <p:nvPr>
            <p:ph type="sldNum" sz="quarter" idx="5"/>
          </p:nvPr>
        </p:nvSpPr>
        <p:spPr/>
        <p:txBody>
          <a:bodyPr rtlCol="1"/>
          <a:lstStyle/>
          <a:p>
            <a:pPr rtl="1"/>
            <a:fld id="{B1DA9807-B2AA-4415-ADFB-386C0040CA0A}" type="slidenum">
              <a:rPr lang="en-US" smtClean="0"/>
              <a:t>11</a:t>
            </a:fld>
            <a:endParaRPr lang="en-US"/>
          </a:p>
        </p:txBody>
      </p:sp>
    </p:spTree>
    <p:extLst>
      <p:ext uri="{BB962C8B-B14F-4D97-AF65-F5344CB8AC3E}">
        <p14:creationId xmlns:p14="http://schemas.microsoft.com/office/powerpoint/2010/main" val="821011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220730" cy="3600450"/>
          </a:xfrm>
        </p:spPr>
        <p:txBody>
          <a:bodyPr rtlCol="1"/>
          <a:lstStyle/>
          <a:p>
            <a:pPr marL="284163" indent="-284163" algn="r" rtl="1">
              <a:buFont typeface="Arial" panose="020B0604020202020204" pitchFamily="34" charset="0"/>
              <a:buChar char="•"/>
            </a:pPr>
            <a:r>
              <a:rPr lang="ar-xm" sz="1400" dirty="0">
                <a:solidFill>
                  <a:srgbClr val="202124"/>
                </a:solidFill>
                <a:rtl/>
              </a:rPr>
              <a:t>تعتبر الأطعمة التي تمدنا بالكالسيوم وفيتامين "د" والمعادن مهمة لعظامنا.</a:t>
            </a:r>
          </a:p>
          <a:p>
            <a:pPr marL="284163" indent="-284163" algn="r" rtl="1">
              <a:buFont typeface="Arial" panose="020B0604020202020204" pitchFamily="34" charset="0"/>
              <a:buChar char="•"/>
            </a:pPr>
            <a:endParaRPr lang="en-US" sz="1400" dirty="0">
              <a:solidFill>
                <a:srgbClr val="202124"/>
              </a:solidFill>
            </a:endParaRPr>
          </a:p>
          <a:p>
            <a:pPr marL="284163" indent="-284163" algn="r" rtl="1">
              <a:buFont typeface="Arial" panose="020B0604020202020204" pitchFamily="34" charset="0"/>
              <a:buChar char="•"/>
            </a:pPr>
            <a:endParaRPr lang="en-US" sz="1400" dirty="0">
              <a:solidFill>
                <a:srgbClr val="202124"/>
              </a:solidFill>
            </a:endParaRPr>
          </a:p>
          <a:p>
            <a:pPr marL="284163" indent="-284163" algn="r" rtl="1">
              <a:buFont typeface="Arial" panose="020B0604020202020204" pitchFamily="34" charset="0"/>
              <a:buChar char="•"/>
            </a:pPr>
            <a:r>
              <a:rPr lang="ar-xm" sz="1400" dirty="0">
                <a:solidFill>
                  <a:srgbClr val="202124"/>
                </a:solidFill>
                <a:rtl/>
              </a:rPr>
              <a:t>الحليب والجبن ومنتجات الألبان الأخرى.</a:t>
            </a:r>
          </a:p>
          <a:p>
            <a:pPr marL="284163" indent="-284163" algn="r" rtl="1">
              <a:buFont typeface="Arial" panose="020B0604020202020204" pitchFamily="34" charset="0"/>
              <a:buChar char="•"/>
            </a:pPr>
            <a:r>
              <a:rPr lang="ar-xm" sz="1400" dirty="0">
                <a:solidFill>
                  <a:srgbClr val="202124"/>
                </a:solidFill>
                <a:rtl/>
              </a:rPr>
              <a:t>الخضروات الورقية الخضراء، مثل البروكلي والملفوف والبامية، ولكن ليس السبانخ.</a:t>
            </a:r>
          </a:p>
          <a:p>
            <a:pPr marL="284163" indent="-284163" rtl="1">
              <a:buFont typeface="Arial" panose="020B0604020202020204" pitchFamily="34" charset="0"/>
              <a:buChar char="•"/>
            </a:pPr>
            <a:r>
              <a:rPr lang="ar-xm" sz="1400" dirty="0">
                <a:solidFill>
                  <a:srgbClr val="202124"/>
                </a:solidFill>
                <a:rtl/>
              </a:rPr>
              <a:t>فول الصويا والتوفو</a:t>
            </a:r>
          </a:p>
          <a:p>
            <a:pPr marL="284163" indent="-284163" algn="r" rtl="1">
              <a:buFont typeface="Arial" panose="020B0604020202020204" pitchFamily="34" charset="0"/>
              <a:buChar char="•"/>
            </a:pPr>
            <a:r>
              <a:rPr lang="ar-xm" sz="1400" dirty="0">
                <a:solidFill>
                  <a:srgbClr val="202124"/>
                </a:solidFill>
                <a:rtl/>
              </a:rPr>
              <a:t>المشروبات النباتية (مثل مشروب الصويا) مع الكالسيوم المضاف.</a:t>
            </a:r>
          </a:p>
          <a:p>
            <a:pPr marL="284163" indent="-284163" algn="r" rtl="1">
              <a:buFont typeface="Arial" panose="020B0604020202020204" pitchFamily="34" charset="0"/>
              <a:buChar char="•"/>
            </a:pPr>
            <a:r>
              <a:rPr lang="ar-xm" sz="1400" dirty="0">
                <a:solidFill>
                  <a:srgbClr val="202124"/>
                </a:solidFill>
                <a:rtl/>
              </a:rPr>
              <a:t>المكسرات</a:t>
            </a:r>
          </a:p>
          <a:p>
            <a:pPr marL="284163" indent="-284163" algn="r" rtl="1">
              <a:buFont typeface="Arial" panose="020B0604020202020204" pitchFamily="34" charset="0"/>
              <a:buChar char="•"/>
            </a:pPr>
            <a:r>
              <a:rPr lang="ar-xm" sz="1400" dirty="0">
                <a:solidFill>
                  <a:srgbClr val="202124"/>
                </a:solidFill>
                <a:rtl/>
              </a:rPr>
              <a:t>السمك حيث تأكل العظام، مثل السردين وسمك الرنكة.</a:t>
            </a:r>
          </a:p>
          <a:p>
            <a:pPr marL="284163" indent="-284163" algn="r" rtl="1">
              <a:buFont typeface="Arial" panose="020B0604020202020204" pitchFamily="34" charset="0"/>
              <a:buChar char="•"/>
            </a:pPr>
            <a:r>
              <a:rPr lang="ar-xm" sz="1400" dirty="0">
                <a:solidFill>
                  <a:srgbClr val="202124"/>
                </a:solidFill>
                <a:rtl/>
              </a:rPr>
              <a:t>سمك السلمون والتونة</a:t>
            </a:r>
          </a:p>
          <a:p>
            <a:pPr marL="284163" indent="-284163" algn="r" rtl="1">
              <a:buFont typeface="Arial" panose="020B0604020202020204" pitchFamily="34" charset="0"/>
              <a:buChar char="•"/>
            </a:pPr>
            <a:r>
              <a:rPr lang="ar-xm" sz="1400" dirty="0">
                <a:solidFill>
                  <a:srgbClr val="202124"/>
                </a:solidFill>
                <a:rtl/>
              </a:rPr>
              <a:t>البيض</a:t>
            </a:r>
          </a:p>
          <a:p>
            <a:pPr marL="284163" indent="-284163" algn="r" rtl="1">
              <a:buFont typeface="Arial" panose="020B0604020202020204" pitchFamily="34" charset="0"/>
              <a:buChar char="•"/>
            </a:pPr>
            <a:r>
              <a:rPr lang="ar-xm" sz="1400" dirty="0">
                <a:solidFill>
                  <a:srgbClr val="202124"/>
                </a:solidFill>
                <a:rtl/>
              </a:rPr>
              <a:t>الفطر المجفف بالشمس</a:t>
            </a:r>
          </a:p>
          <a:p>
            <a:pPr marL="284163" indent="-284163" algn="r" rtl="1">
              <a:buFont typeface="Arial" panose="020B0604020202020204" pitchFamily="34" charset="0"/>
              <a:buChar char="•"/>
            </a:pPr>
            <a:r>
              <a:rPr lang="ar-xm" sz="1400" dirty="0">
                <a:solidFill>
                  <a:srgbClr val="202124"/>
                </a:solidFill>
                <a:rtl/>
              </a:rPr>
              <a:t>الخضروات</a:t>
            </a:r>
          </a:p>
          <a:p>
            <a:pPr rtl="1"/>
            <a:endParaRPr lang="en-US" sz="1400" dirty="0">
              <a:solidFill>
                <a:srgbClr val="202124"/>
              </a:solidFill>
            </a:endParaRPr>
          </a:p>
        </p:txBody>
      </p:sp>
      <p:sp>
        <p:nvSpPr>
          <p:cNvPr id="4" name="Slide Number Placeholder 3"/>
          <p:cNvSpPr>
            <a:spLocks noGrp="1"/>
          </p:cNvSpPr>
          <p:nvPr>
            <p:ph type="sldNum" sz="quarter" idx="5"/>
          </p:nvPr>
        </p:nvSpPr>
        <p:spPr/>
        <p:txBody>
          <a:bodyPr rtlCol="1"/>
          <a:lstStyle/>
          <a:p>
            <a:pPr rtl="1"/>
            <a:fld id="{B1DA9807-B2AA-4415-ADFB-386C0040CA0A}" type="slidenum">
              <a:rPr lang="en-US" smtClean="0"/>
              <a:t>12</a:t>
            </a:fld>
            <a:endParaRPr lang="en-US"/>
          </a:p>
        </p:txBody>
      </p:sp>
    </p:spTree>
    <p:extLst>
      <p:ext uri="{BB962C8B-B14F-4D97-AF65-F5344CB8AC3E}">
        <p14:creationId xmlns:p14="http://schemas.microsoft.com/office/powerpoint/2010/main" val="2800834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949778" cy="3600450"/>
          </a:xfrm>
        </p:spPr>
        <p:txBody>
          <a:bodyPr rtlCol="1"/>
          <a:lstStyle/>
          <a:p>
            <a:pPr rtl="1"/>
            <a:r>
              <a:rPr lang="ar-xm" dirty="0">
                <a:rtl/>
              </a:rPr>
              <a:t>تساعدنا الخيارات الغذائية نفسها التي تظهر على طبق </a:t>
            </a:r>
            <a:r>
              <a:rPr lang="ar-xm" dirty="0">
                <a:rtl val="0"/>
              </a:rPr>
              <a:t>MyPlate</a:t>
            </a:r>
            <a:r>
              <a:rPr lang="ar-xm" dirty="0">
                <a:rtl/>
              </a:rPr>
              <a:t> في التحكم في ضغط الدم</a:t>
            </a:r>
          </a:p>
          <a:p>
            <a:pPr rtl="1"/>
            <a:endParaRPr lang="en-US" dirty="0"/>
          </a:p>
          <a:p>
            <a:pPr rtl="1"/>
            <a:r>
              <a:rPr lang="ar-xm" sz="1400" b="1" dirty="0">
                <a:solidFill>
                  <a:srgbClr val="202124"/>
                </a:solidFill>
                <a:rtl/>
              </a:rPr>
              <a:t>تجنب </a:t>
            </a:r>
            <a:r>
              <a:rPr lang="ar-xm" sz="1400" dirty="0">
                <a:solidFill>
                  <a:srgbClr val="202124"/>
                </a:solidFill>
                <a:rtl/>
              </a:rPr>
              <a:t>الأطعمة المصنعة المضاف إليها الملح (احصل على أنواع منخفضة الصوديوم من الأطعمة المعلبة عندما يكون ذلك ممكنًا)</a:t>
            </a:r>
          </a:p>
          <a:p>
            <a:pPr rtl="1">
              <a:buFont typeface="Arial" panose="020B0604020202020204" pitchFamily="34" charset="0"/>
              <a:buChar char="•"/>
            </a:pPr>
            <a:r>
              <a:rPr lang="ar-xm" sz="1400" dirty="0">
                <a:solidFill>
                  <a:srgbClr val="202124"/>
                </a:solidFill>
                <a:rtl/>
              </a:rPr>
              <a:t>السكريات المضافة لها تأثير مشابه للملح، لذا تجنب الأطعمة والمشروبات التي تحتوي على سكر مضاف، أو تلك التي تحمل علامة "لايت"، مثل الزبادي والفواكه المعلبة.</a:t>
            </a:r>
          </a:p>
          <a:p>
            <a:pPr algn="r" rtl="1">
              <a:buFont typeface="Arial" panose="020B0604020202020204" pitchFamily="34" charset="0"/>
              <a:buChar char="•"/>
            </a:pPr>
            <a:r>
              <a:rPr lang="ar-xm" sz="1400" dirty="0">
                <a:solidFill>
                  <a:srgbClr val="202124"/>
                </a:solidFill>
                <a:rtl/>
              </a:rPr>
              <a:t>استخدم كمية قليلة من الملح على طعامك، ولا تضفه في أثناء الطهي. </a:t>
            </a:r>
          </a:p>
          <a:p>
            <a:pPr algn="r" rtl="1">
              <a:buFont typeface="Arial" panose="020B0604020202020204" pitchFamily="34" charset="0"/>
              <a:buChar char="•"/>
            </a:pPr>
            <a:endParaRPr lang="en-US" sz="1400" b="0" i="0" dirty="0">
              <a:solidFill>
                <a:srgbClr val="202124"/>
              </a:solidFill>
              <a:effectLst/>
            </a:endParaRPr>
          </a:p>
          <a:p>
            <a:pPr algn="r" rtl="1"/>
            <a:r>
              <a:rPr lang="ar-xm" sz="1400" b="1" dirty="0">
                <a:solidFill>
                  <a:srgbClr val="20407E"/>
                </a:solidFill>
                <a:rtl/>
              </a:rPr>
              <a:t>اختر الأطعمة التي تجعلك بصحة جيدة</a:t>
            </a:r>
          </a:p>
          <a:p>
            <a:pPr algn="r" rtl="1"/>
            <a:r>
              <a:rPr lang="ar-xm" sz="1400" dirty="0">
                <a:solidFill>
                  <a:srgbClr val="20407E"/>
                </a:solidFill>
                <a:rtl/>
              </a:rPr>
              <a:t>احصل على </a:t>
            </a:r>
            <a:r>
              <a:rPr lang="en-us" sz="1400" dirty="0">
                <a:solidFill>
                  <a:srgbClr val="20407E"/>
                </a:solidFill>
                <a:rtl val="0"/>
              </a:rPr>
              <a:t>5</a:t>
            </a:r>
            <a:r>
              <a:rPr lang="ar-xm" sz="1400" dirty="0">
                <a:solidFill>
                  <a:srgbClr val="20407E"/>
                </a:solidFill>
                <a:rtl/>
              </a:rPr>
              <a:t> حبات فواكه وخضروات يوميًا</a:t>
            </a:r>
          </a:p>
          <a:p>
            <a:pPr algn="r" rtl="1"/>
            <a:r>
              <a:rPr lang="ar-xm" sz="1400" dirty="0">
                <a:solidFill>
                  <a:srgbClr val="20407E"/>
                </a:solidFill>
                <a:rtl/>
              </a:rPr>
              <a:t>احصل على </a:t>
            </a:r>
            <a:r>
              <a:rPr lang="en-us" sz="1400" dirty="0">
                <a:solidFill>
                  <a:srgbClr val="20407E"/>
                </a:solidFill>
                <a:rtl val="0"/>
              </a:rPr>
              <a:t>3</a:t>
            </a:r>
            <a:r>
              <a:rPr lang="ar-xm" sz="1400" dirty="0">
                <a:solidFill>
                  <a:srgbClr val="20407E"/>
                </a:solidFill>
                <a:rtl/>
              </a:rPr>
              <a:t> حصص من منتجات الألبان قليلة الدسم يوميًا</a:t>
            </a:r>
          </a:p>
          <a:p>
            <a:pPr algn="r" rtl="1"/>
            <a:r>
              <a:rPr lang="ar-xm" sz="1400" dirty="0">
                <a:solidFill>
                  <a:srgbClr val="20407E"/>
                </a:solidFill>
                <a:rtl/>
              </a:rPr>
              <a:t>تناول اللحوم والدجاج والأسماك والفاصوليا بدون إضافة ملح</a:t>
            </a:r>
          </a:p>
          <a:p>
            <a:pPr algn="r" rtl="1"/>
            <a:r>
              <a:rPr lang="ar-xm" sz="1400" dirty="0">
                <a:solidFill>
                  <a:srgbClr val="20407E"/>
                </a:solidFill>
                <a:rtl/>
              </a:rPr>
              <a:t>تناول حبة فيتامين "د" يوميًا</a:t>
            </a:r>
          </a:p>
          <a:p>
            <a:pPr algn="r" rtl="1"/>
            <a:endParaRPr lang="en-US" sz="1400" b="0" i="0" u="none" strike="noStrike" baseline="0" dirty="0">
              <a:solidFill>
                <a:srgbClr val="20407E"/>
              </a:solidFill>
            </a:endParaRPr>
          </a:p>
          <a:p>
            <a:pPr algn="r" rtl="1"/>
            <a:r>
              <a:rPr lang="ar-xm" sz="1400" b="1" dirty="0">
                <a:solidFill>
                  <a:srgbClr val="20407E"/>
                </a:solidFill>
                <a:rtl/>
              </a:rPr>
              <a:t>تجنب الأطعمة التي يمكن أن ترفع ضغط الدم</a:t>
            </a:r>
          </a:p>
          <a:p>
            <a:pPr algn="r" rtl="1"/>
            <a:r>
              <a:rPr lang="ar-xm" sz="1400" dirty="0">
                <a:solidFill>
                  <a:srgbClr val="20407E"/>
                </a:solidFill>
                <a:rtl/>
              </a:rPr>
              <a:t>تجنب الأطعمة غير ذات القيمة الغذائية والمعالجة والأطعمة السريعة</a:t>
            </a:r>
          </a:p>
          <a:p>
            <a:pPr algn="r" rtl="1"/>
            <a:r>
              <a:rPr lang="ar-xm" sz="1400" dirty="0">
                <a:solidFill>
                  <a:srgbClr val="20407E"/>
                </a:solidFill>
                <a:rtl/>
              </a:rPr>
              <a:t>تجنب الأطعمة والمشروبات المضاف إليها السكر</a:t>
            </a:r>
          </a:p>
          <a:p>
            <a:pPr algn="r" rtl="1"/>
            <a:r>
              <a:rPr lang="ar-xm" sz="1400" dirty="0">
                <a:solidFill>
                  <a:srgbClr val="20407E"/>
                </a:solidFill>
                <a:rtl/>
              </a:rPr>
              <a:t>تجنب الوجبات الخفيفة المالحة واللحوم المعالجة والتوابل المالحة</a:t>
            </a:r>
          </a:p>
          <a:p>
            <a:pPr rtl="1"/>
            <a:endParaRPr lang="en-US" sz="1400" dirty="0">
              <a:solidFill>
                <a:srgbClr val="20407E"/>
              </a:solidFill>
            </a:endParaRPr>
          </a:p>
        </p:txBody>
      </p:sp>
      <p:sp>
        <p:nvSpPr>
          <p:cNvPr id="4" name="Slide Number Placeholder 3"/>
          <p:cNvSpPr>
            <a:spLocks noGrp="1"/>
          </p:cNvSpPr>
          <p:nvPr>
            <p:ph type="sldNum" sz="quarter" idx="5"/>
          </p:nvPr>
        </p:nvSpPr>
        <p:spPr/>
        <p:txBody>
          <a:bodyPr rtlCol="1"/>
          <a:lstStyle/>
          <a:p>
            <a:pPr rtl="1"/>
            <a:fld id="{B1DA9807-B2AA-4415-ADFB-386C0040CA0A}" type="slidenum">
              <a:rPr lang="en-US" smtClean="0"/>
              <a:t>13</a:t>
            </a:fld>
            <a:endParaRPr lang="en-US"/>
          </a:p>
        </p:txBody>
      </p:sp>
    </p:spTree>
    <p:extLst>
      <p:ext uri="{BB962C8B-B14F-4D97-AF65-F5344CB8AC3E}">
        <p14:creationId xmlns:p14="http://schemas.microsoft.com/office/powerpoint/2010/main" val="1528889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xm" dirty="0">
                <a:rtl/>
              </a:rPr>
              <a:t>يعد اتباع طبق </a:t>
            </a:r>
            <a:r>
              <a:rPr lang="ar-xm" dirty="0">
                <a:rtl val="0"/>
              </a:rPr>
              <a:t>MyPlate</a:t>
            </a:r>
            <a:r>
              <a:rPr lang="ar-xm" dirty="0">
                <a:rtl/>
              </a:rPr>
              <a:t> أفضل طريقة للحفاظ على وزن صحي.  </a:t>
            </a:r>
          </a:p>
          <a:p>
            <a:pPr rtl="1"/>
            <a:endParaRPr lang="en-US" dirty="0"/>
          </a:p>
          <a:p>
            <a:pPr rtl="1"/>
            <a:r>
              <a:rPr lang="ar-xm" dirty="0">
                <a:solidFill>
                  <a:srgbClr val="202124"/>
                </a:solidFill>
                <a:latin typeface="Roboto" panose="02000000000000000000" pitchFamily="2" charset="0"/>
                <a:rtl/>
              </a:rPr>
              <a:t>تناول المزيد  </a:t>
            </a:r>
            <a:r>
              <a:rPr lang="ar-xm" b="1" dirty="0">
                <a:solidFill>
                  <a:srgbClr val="202124"/>
                </a:solidFill>
                <a:latin typeface="Roboto" panose="02000000000000000000" pitchFamily="2" charset="0"/>
                <a:rtl/>
              </a:rPr>
              <a:t>من الفاكهة دون إضافة السكر والخضروات والحبوب الكاملة والحليب ومنتجات الألبان منزوعة الدسم أو قليلة الدسم. </a:t>
            </a:r>
          </a:p>
          <a:p>
            <a:pPr rtl="1"/>
            <a:endParaRPr lang="en-US" dirty="0">
              <a:solidFill>
                <a:srgbClr val="202124"/>
              </a:solidFill>
              <a:latin typeface="Roboto" panose="02000000000000000000" pitchFamily="2" charset="0"/>
            </a:endParaRPr>
          </a:p>
          <a:p>
            <a:pPr rtl="1"/>
            <a:r>
              <a:rPr lang="ar-xm" dirty="0">
                <a:solidFill>
                  <a:srgbClr val="202124"/>
                </a:solidFill>
                <a:latin typeface="Roboto" panose="02000000000000000000" pitchFamily="2" charset="0"/>
                <a:rtl/>
              </a:rPr>
              <a:t>تشمل مجموعة متنوعة من الأطعمة البروتينية مثل المأكولات البحرية واللحوم الخالية من الدهون والدجاج والديك الرومي منزوع الجلد والبيض والبقوليات (الفاصوليا والبازلاء) والمكسرات والبذور. </a:t>
            </a:r>
          </a:p>
          <a:p>
            <a:pPr rtl="1"/>
            <a:endParaRPr lang="en-US" dirty="0">
              <a:solidFill>
                <a:srgbClr val="202124"/>
              </a:solidFill>
              <a:latin typeface="Roboto" panose="02000000000000000000" pitchFamily="2" charset="0"/>
            </a:endParaRPr>
          </a:p>
          <a:p>
            <a:pPr rtl="1"/>
            <a:r>
              <a:rPr lang="ar-xm" dirty="0">
                <a:solidFill>
                  <a:srgbClr val="202124"/>
                </a:solidFill>
                <a:latin typeface="Roboto" panose="02000000000000000000" pitchFamily="2" charset="0"/>
                <a:rtl/>
              </a:rPr>
              <a:t>يحتوي على نسبة منخفضة من السكريات المضافة والصوديوم والدهون المشبعة والدهون المتحولة والكوليسترول.</a:t>
            </a:r>
          </a:p>
          <a:p>
            <a:pPr rtl="1"/>
            <a:endParaRPr lang="en-US" dirty="0">
              <a:solidFill>
                <a:srgbClr val="202124"/>
              </a:solidFill>
              <a:latin typeface="Roboto" panose="02000000000000000000" pitchFamily="2" charset="0"/>
            </a:endParaRPr>
          </a:p>
          <a:p>
            <a:pPr rtl="1"/>
            <a:endParaRPr lang="en-US" dirty="0">
              <a:solidFill>
                <a:srgbClr val="202124"/>
              </a:solidFill>
              <a:latin typeface="Roboto" panose="02000000000000000000" pitchFamily="2" charset="0"/>
            </a:endParaRPr>
          </a:p>
          <a:p>
            <a:pPr rtl="1"/>
            <a:r>
              <a:rPr lang="ar-xm" dirty="0">
                <a:solidFill>
                  <a:srgbClr val="202124"/>
                </a:solidFill>
                <a:latin typeface="Roboto" panose="02000000000000000000" pitchFamily="2" charset="0"/>
                <a:rtl/>
              </a:rPr>
              <a:t>إضافة التمارين تساعد في إنقاص الوزن! </a:t>
            </a:r>
          </a:p>
        </p:txBody>
      </p:sp>
      <p:sp>
        <p:nvSpPr>
          <p:cNvPr id="4" name="Slide Number Placeholder 3"/>
          <p:cNvSpPr>
            <a:spLocks noGrp="1"/>
          </p:cNvSpPr>
          <p:nvPr>
            <p:ph type="sldNum" sz="quarter" idx="5"/>
          </p:nvPr>
        </p:nvSpPr>
        <p:spPr/>
        <p:txBody>
          <a:bodyPr rtlCol="1"/>
          <a:lstStyle/>
          <a:p>
            <a:pPr rtl="1"/>
            <a:fld id="{B1DA9807-B2AA-4415-ADFB-386C0040CA0A}" type="slidenum">
              <a:rPr lang="en-US" smtClean="0"/>
              <a:t>14</a:t>
            </a:fld>
            <a:endParaRPr lang="en-US"/>
          </a:p>
        </p:txBody>
      </p:sp>
    </p:spTree>
    <p:extLst>
      <p:ext uri="{BB962C8B-B14F-4D97-AF65-F5344CB8AC3E}">
        <p14:creationId xmlns:p14="http://schemas.microsoft.com/office/powerpoint/2010/main" val="440172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xm" b="1" dirty="0">
                <a:solidFill>
                  <a:srgbClr val="333333"/>
                </a:solidFill>
                <a:rtl/>
              </a:rPr>
              <a:t>لا يعني التحكم في حصصك الغذائية أنك بحاجة إلى تناول كميات صغيرة أو قياس كمية الطعام بدقة.</a:t>
            </a:r>
          </a:p>
          <a:p>
            <a:pPr rtl="1"/>
            <a:endParaRPr lang="en-US" dirty="0">
              <a:solidFill>
                <a:srgbClr val="333333"/>
              </a:solidFill>
            </a:endParaRPr>
          </a:p>
          <a:p>
            <a:pPr rtl="1"/>
            <a:r>
              <a:rPr lang="ar-xm" dirty="0">
                <a:solidFill>
                  <a:srgbClr val="333333"/>
                </a:solidFill>
                <a:rtl/>
              </a:rPr>
              <a:t>ولكن إذا كنا نأكل كثيرًا، فقد نحتاج إلى إعادة تدريب أدمغتنا لنرى أن الجزء الأصغر من المعتاد يكون مرضيًا بدرجة كافية. إليك بعض الخدع التي يمكنك تجربتها:</a:t>
            </a:r>
          </a:p>
          <a:p>
            <a:pPr rtl="1"/>
            <a:r>
              <a:rPr lang="ar-xm" dirty="0">
                <a:solidFill>
                  <a:srgbClr val="333333"/>
                </a:solidFill>
                <a:rtl/>
              </a:rPr>
              <a:t>استفد من كل ثانية تمر بك</a:t>
            </a:r>
          </a:p>
          <a:p>
            <a:pPr rtl="1"/>
            <a:r>
              <a:rPr lang="ar-xm" dirty="0">
                <a:solidFill>
                  <a:srgbClr val="333333"/>
                </a:solidFill>
                <a:rtl/>
              </a:rPr>
              <a:t>اشرب ماءً قبل أن تبدأ في الأكل</a:t>
            </a:r>
          </a:p>
          <a:p>
            <a:pPr rtl="1"/>
            <a:r>
              <a:rPr lang="ar-xm" dirty="0">
                <a:solidFill>
                  <a:srgbClr val="333333"/>
                </a:solidFill>
                <a:rtl/>
              </a:rPr>
              <a:t>تحقق من ملصقات الطعام أو الرسم البياني أعلاه لمعرفة أحجام الوجبات الصحية</a:t>
            </a:r>
          </a:p>
          <a:p>
            <a:pPr rtl="1"/>
            <a:r>
              <a:rPr lang="ar-xm" dirty="0">
                <a:solidFill>
                  <a:srgbClr val="333333"/>
                </a:solidFill>
                <a:rtl/>
              </a:rPr>
              <a:t>اشرب الفاكهة والخضروات في وقت مبكر حتى لا تشعر بالجوع الشديد</a:t>
            </a:r>
          </a:p>
          <a:p>
            <a:pPr rtl="1"/>
            <a:endParaRPr lang="en-US" dirty="0">
              <a:solidFill>
                <a:srgbClr val="333333"/>
              </a:solidFill>
            </a:endParaRPr>
          </a:p>
          <a:p>
            <a:pPr algn="r" rtl="1"/>
            <a:r>
              <a:rPr lang="ar-xm" dirty="0">
                <a:solidFill>
                  <a:srgbClr val="333333"/>
                </a:solidFill>
                <a:rtl/>
              </a:rPr>
              <a:t>بدلاً من عدم إرضاء أجزاء صغيرة من الأطعمة ذات الطاقة الكثيفة، جرب هذه الخيارات الأقل كثافة للطاقة عن طريق تبديل:</a:t>
            </a:r>
          </a:p>
          <a:p>
            <a:pPr algn="r" rtl="1">
              <a:buFont typeface="Arial" panose="020B0604020202020204" pitchFamily="34" charset="0"/>
              <a:buChar char="•"/>
            </a:pPr>
            <a:r>
              <a:rPr lang="ar-xm" dirty="0">
                <a:solidFill>
                  <a:srgbClr val="333333"/>
                </a:solidFill>
                <a:rtl/>
              </a:rPr>
              <a:t>       رقائق أو مقرمشات للفيشار العادي</a:t>
            </a:r>
          </a:p>
          <a:p>
            <a:pPr algn="r" rtl="1">
              <a:buFont typeface="Arial" panose="020B0604020202020204" pitchFamily="34" charset="0"/>
              <a:buChar char="•"/>
            </a:pPr>
            <a:r>
              <a:rPr lang="ar-xm" dirty="0">
                <a:solidFill>
                  <a:srgbClr val="333333"/>
                </a:solidFill>
                <a:rtl/>
              </a:rPr>
              <a:t>        فطيرة التوت للتوت الطازج</a:t>
            </a:r>
          </a:p>
          <a:p>
            <a:pPr algn="r" rtl="1">
              <a:buFont typeface="Arial" panose="020B0604020202020204" pitchFamily="34" charset="0"/>
              <a:buChar char="•"/>
            </a:pPr>
            <a:r>
              <a:rPr lang="ar-xm" dirty="0">
                <a:solidFill>
                  <a:srgbClr val="333333"/>
                </a:solidFill>
                <a:rtl/>
              </a:rPr>
              <a:t>        الجبن للزبادي قليل الدسم الخالي من السكر</a:t>
            </a:r>
          </a:p>
          <a:p>
            <a:pPr algn="r" rtl="1">
              <a:buFont typeface="Arial" panose="020B0604020202020204" pitchFamily="34" charset="0"/>
              <a:buChar char="•"/>
            </a:pPr>
            <a:r>
              <a:rPr lang="ar-xm" dirty="0">
                <a:solidFill>
                  <a:srgbClr val="333333"/>
                </a:solidFill>
                <a:rtl/>
              </a:rPr>
              <a:t>        خبز بالثوم لخبز البيتا الكامل أو التورتيلا</a:t>
            </a:r>
          </a:p>
          <a:p>
            <a:pPr algn="r" rtl="1">
              <a:buFont typeface="Arial" panose="020B0604020202020204" pitchFamily="34" charset="0"/>
              <a:buChar char="•"/>
            </a:pPr>
            <a:r>
              <a:rPr lang="ar-xm" dirty="0">
                <a:solidFill>
                  <a:srgbClr val="333333"/>
                </a:solidFill>
                <a:rtl/>
              </a:rPr>
              <a:t>        استخدم أطباقًا أصغر</a:t>
            </a:r>
          </a:p>
          <a:p>
            <a:pPr rtl="1">
              <a:buFont typeface="Arial" panose="020B0604020202020204" pitchFamily="34" charset="0"/>
              <a:buChar char="•"/>
            </a:pPr>
            <a:r>
              <a:rPr lang="ar-xm" dirty="0">
                <a:solidFill>
                  <a:srgbClr val="333333"/>
                </a:solidFill>
                <a:rtl/>
              </a:rPr>
              <a:t>        استفد من كل ثانية تمر بك</a:t>
            </a:r>
          </a:p>
          <a:p>
            <a:pPr algn="r" rtl="1">
              <a:buFont typeface="Arial" panose="020B0604020202020204" pitchFamily="34" charset="0"/>
              <a:buChar char="•"/>
            </a:pPr>
            <a:endParaRPr lang="en-US" dirty="0">
              <a:solidFill>
                <a:srgbClr val="333333"/>
              </a:solidFill>
            </a:endParaRPr>
          </a:p>
          <a:p>
            <a:pPr rtl="1"/>
            <a:endParaRPr lang="en-US" dirty="0">
              <a:solidFill>
                <a:srgbClr val="333333"/>
              </a:solidFill>
            </a:endParaRPr>
          </a:p>
          <a:p>
            <a:pPr rtl="1"/>
            <a:endParaRPr lang="en-US" dirty="0">
              <a:solidFill>
                <a:srgbClr val="333333"/>
              </a:solidFill>
            </a:endParaRPr>
          </a:p>
        </p:txBody>
      </p:sp>
      <p:sp>
        <p:nvSpPr>
          <p:cNvPr id="4" name="Slide Number Placeholder 3"/>
          <p:cNvSpPr>
            <a:spLocks noGrp="1"/>
          </p:cNvSpPr>
          <p:nvPr>
            <p:ph type="sldNum" sz="quarter" idx="5"/>
          </p:nvPr>
        </p:nvSpPr>
        <p:spPr/>
        <p:txBody>
          <a:bodyPr rtlCol="1"/>
          <a:lstStyle/>
          <a:p>
            <a:pPr rtl="1"/>
            <a:fld id="{B1DA9807-B2AA-4415-ADFB-386C0040CA0A}" type="slidenum">
              <a:rPr lang="en-US" smtClean="0"/>
              <a:t>15</a:t>
            </a:fld>
            <a:endParaRPr lang="en-US"/>
          </a:p>
        </p:txBody>
      </p:sp>
    </p:spTree>
    <p:extLst>
      <p:ext uri="{BB962C8B-B14F-4D97-AF65-F5344CB8AC3E}">
        <p14:creationId xmlns:p14="http://schemas.microsoft.com/office/powerpoint/2010/main" val="3958777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rtlCol="1"/>
          <a:lstStyle/>
          <a:p>
            <a:pPr rtl="1"/>
            <a:fld id="{B1DA9807-B2AA-4415-ADFB-386C0040CA0A}" type="slidenum">
              <a:rPr lang="en-US" smtClean="0"/>
              <a:t>16</a:t>
            </a:fld>
            <a:endParaRPr lang="en-US"/>
          </a:p>
        </p:txBody>
      </p:sp>
      <p:sp>
        <p:nvSpPr>
          <p:cNvPr id="8" name="TextBox 7">
            <a:extLst>
              <a:ext uri="{FF2B5EF4-FFF2-40B4-BE49-F238E27FC236}">
                <a16:creationId xmlns:a16="http://schemas.microsoft.com/office/drawing/2014/main" id="{E8027952-AD62-2936-4B28-BE7517B19707}"/>
              </a:ext>
            </a:extLst>
          </p:cNvPr>
          <p:cNvSpPr txBox="1"/>
          <p:nvPr/>
        </p:nvSpPr>
        <p:spPr>
          <a:xfrm>
            <a:off x="753762" y="4631114"/>
            <a:ext cx="5647038" cy="2739211"/>
          </a:xfrm>
          <a:prstGeom prst="rect">
            <a:avLst/>
          </a:prstGeom>
          <a:noFill/>
        </p:spPr>
        <p:txBody>
          <a:bodyPr wrap="square" rtlCol="1">
            <a:spAutoFit/>
          </a:bodyPr>
          <a:lstStyle/>
          <a:p>
            <a:pPr marL="234950" indent="-234950" algn="r" rtl="1">
              <a:buFont typeface="Arial" panose="020B0604020202020204" pitchFamily="34" charset="0"/>
              <a:buChar char="•"/>
            </a:pPr>
            <a:r>
              <a:rPr lang="ar-xm" sz="1400" dirty="0">
                <a:solidFill>
                  <a:srgbClr val="202124"/>
                </a:solidFill>
                <a:rtl/>
              </a:rPr>
              <a:t>الحليب والجبن والزبادي.  اختر منتجات الألبان قليلة الدسم أو خالية الدسم بدون سكر مضاف. </a:t>
            </a:r>
            <a:r>
              <a:rPr lang="en-us" sz="1400" dirty="0">
                <a:solidFill>
                  <a:srgbClr val="202124"/>
                </a:solidFill>
                <a:rtl val="0"/>
              </a:rPr>
              <a:t>3</a:t>
            </a:r>
            <a:r>
              <a:rPr lang="ar-xm" sz="1400" dirty="0">
                <a:solidFill>
                  <a:srgbClr val="202124"/>
                </a:solidFill>
                <a:rtl/>
              </a:rPr>
              <a:t> حصص في اليوم!</a:t>
            </a:r>
          </a:p>
          <a:p>
            <a:pPr marL="234950" indent="-234950" algn="r" rtl="1">
              <a:buFont typeface="Arial" panose="020B0604020202020204" pitchFamily="34" charset="0"/>
              <a:buChar char="•"/>
            </a:pPr>
            <a:r>
              <a:rPr lang="ar-xm" sz="1400" dirty="0">
                <a:solidFill>
                  <a:srgbClr val="202124"/>
                </a:solidFill>
                <a:rtl/>
              </a:rPr>
              <a:t>الخضروات الورقية الخضراء، مثل البروكلي والملفوف والبامية، ولكن ليس السبانخ.</a:t>
            </a:r>
          </a:p>
          <a:p>
            <a:pPr marL="234950" indent="-234950" algn="r" rtl="1">
              <a:buFont typeface="Arial" panose="020B0604020202020204" pitchFamily="34" charset="0"/>
              <a:buChar char="•"/>
            </a:pPr>
            <a:r>
              <a:rPr lang="ar-xm" sz="1400" dirty="0">
                <a:solidFill>
                  <a:srgbClr val="202124"/>
                </a:solidFill>
                <a:rtl/>
              </a:rPr>
              <a:t>التوفو وادامامي (فول الصويا).</a:t>
            </a:r>
          </a:p>
          <a:p>
            <a:pPr marL="234950" indent="-234950" algn="r" rtl="1">
              <a:buFont typeface="Arial" panose="020B0604020202020204" pitchFamily="34" charset="0"/>
              <a:buChar char="•"/>
            </a:pPr>
            <a:r>
              <a:rPr lang="ar-xm" sz="1400" dirty="0">
                <a:solidFill>
                  <a:srgbClr val="202124"/>
                </a:solidFill>
                <a:rtl/>
              </a:rPr>
              <a:t>المشروبات النباتية مثل حليب الصويا أو البازلاء أو الشوفان المضاف إليها الكالسيوم وفيتامين د.</a:t>
            </a:r>
          </a:p>
          <a:p>
            <a:pPr marL="234950" indent="-234950" algn="r" rtl="1">
              <a:buFont typeface="Arial" panose="020B0604020202020204" pitchFamily="34" charset="0"/>
              <a:buChar char="•"/>
            </a:pPr>
            <a:r>
              <a:rPr lang="ar-xm" sz="1400" dirty="0">
                <a:solidFill>
                  <a:srgbClr val="202124"/>
                </a:solidFill>
                <a:rtl/>
              </a:rPr>
              <a:t>المكسرات والبذور</a:t>
            </a:r>
          </a:p>
          <a:p>
            <a:pPr marL="234950" indent="-234950" algn="r" rtl="1">
              <a:buFont typeface="Arial" panose="020B0604020202020204" pitchFamily="34" charset="0"/>
              <a:buChar char="•"/>
            </a:pPr>
            <a:r>
              <a:rPr lang="ar-xm" sz="1400" dirty="0">
                <a:solidFill>
                  <a:srgbClr val="202124"/>
                </a:solidFill>
                <a:rtl/>
              </a:rPr>
              <a:t>السمك: سمك السلمون والتونة والأسماك حيث تأكل العظام، مثل السردين والأسماك الصغيرة الأخرى.</a:t>
            </a:r>
          </a:p>
          <a:p>
            <a:pPr marL="234950" indent="-234950" algn="r" rtl="1">
              <a:buFont typeface="Arial" panose="020B0604020202020204" pitchFamily="34" charset="0"/>
              <a:buChar char="•"/>
            </a:pPr>
            <a:r>
              <a:rPr lang="ar-xm" sz="1400" dirty="0">
                <a:solidFill>
                  <a:srgbClr val="202124"/>
                </a:solidFill>
                <a:rtl/>
              </a:rPr>
              <a:t>يحتاج العديد من اللاعبين إلى مكملات سترات الكالسيوم وحبوب فيتامين د للحصول على ما يكفي من الكالسيوم وفيتامين "د". اسأل طبيبك!</a:t>
            </a:r>
          </a:p>
        </p:txBody>
      </p:sp>
    </p:spTree>
    <p:extLst>
      <p:ext uri="{BB962C8B-B14F-4D97-AF65-F5344CB8AC3E}">
        <p14:creationId xmlns:p14="http://schemas.microsoft.com/office/powerpoint/2010/main" val="2633906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US" dirty="0"/>
          </a:p>
        </p:txBody>
      </p:sp>
      <p:sp>
        <p:nvSpPr>
          <p:cNvPr id="4" name="Slide Number Placeholder 3"/>
          <p:cNvSpPr>
            <a:spLocks noGrp="1"/>
          </p:cNvSpPr>
          <p:nvPr>
            <p:ph type="sldNum" sz="quarter" idx="5"/>
          </p:nvPr>
        </p:nvSpPr>
        <p:spPr/>
        <p:txBody>
          <a:bodyPr rtlCol="1"/>
          <a:lstStyle/>
          <a:p>
            <a:pPr rtl="1"/>
            <a:fld id="{B1DA9807-B2AA-4415-ADFB-386C0040CA0A}" type="slidenum">
              <a:rPr lang="en-US" smtClean="0"/>
              <a:t>17</a:t>
            </a:fld>
            <a:endParaRPr lang="en-US"/>
          </a:p>
        </p:txBody>
      </p:sp>
    </p:spTree>
    <p:extLst>
      <p:ext uri="{BB962C8B-B14F-4D97-AF65-F5344CB8AC3E}">
        <p14:creationId xmlns:p14="http://schemas.microsoft.com/office/powerpoint/2010/main" val="3957451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773" y="4360392"/>
            <a:ext cx="6326660" cy="4314052"/>
          </a:xfrm>
        </p:spPr>
        <p:txBody>
          <a:bodyPr rtlCol="1"/>
          <a:lstStyle/>
          <a:p>
            <a:pPr algn="r" rtl="1"/>
            <a:r>
              <a:rPr lang="ar-xm" sz="1600" dirty="0">
                <a:solidFill>
                  <a:srgbClr val="414042"/>
                </a:solidFill>
                <a:latin typeface="Rubik"/>
                <a:rtl/>
              </a:rPr>
              <a:t>اقتراحات المشروبات المرطبة.  اختر المشروبات التي تحتوي على</a:t>
            </a:r>
          </a:p>
          <a:p>
            <a:pPr algn="r" rtl="1">
              <a:buFont typeface="Arial" panose="020B0604020202020204" pitchFamily="34" charset="0"/>
              <a:buChar char="•"/>
            </a:pPr>
            <a:endParaRPr lang="en-US" sz="1600" dirty="0">
              <a:solidFill>
                <a:srgbClr val="414042"/>
              </a:solidFill>
              <a:latin typeface="Rubik"/>
            </a:endParaRPr>
          </a:p>
          <a:p>
            <a:pPr algn="r" rtl="1">
              <a:buFont typeface="Arial" panose="020B0604020202020204" pitchFamily="34" charset="0"/>
              <a:buChar char="•"/>
            </a:pPr>
            <a:r>
              <a:rPr lang="ar-xm" sz="1600" dirty="0">
                <a:solidFill>
                  <a:srgbClr val="414042"/>
                </a:solidFill>
                <a:latin typeface="Rubik"/>
                <a:rtl/>
              </a:rPr>
              <a:t>  لا يوجد سكر مضاف</a:t>
            </a:r>
          </a:p>
          <a:p>
            <a:pPr algn="r" rtl="1">
              <a:buFont typeface="Arial" panose="020B0604020202020204" pitchFamily="34" charset="0"/>
              <a:buChar char="•"/>
            </a:pPr>
            <a:r>
              <a:rPr lang="ar-xm" sz="1600" dirty="0">
                <a:solidFill>
                  <a:srgbClr val="414042"/>
                </a:solidFill>
                <a:latin typeface="Rubik"/>
                <a:rtl/>
              </a:rPr>
              <a:t>  يحتوي على مكونات بسيطة</a:t>
            </a:r>
          </a:p>
          <a:p>
            <a:pPr algn="r" rtl="1">
              <a:buFont typeface="Arial" panose="020B0604020202020204" pitchFamily="34" charset="0"/>
              <a:buChar char="•"/>
            </a:pPr>
            <a:r>
              <a:rPr lang="ar-xm" sz="1600" dirty="0">
                <a:solidFill>
                  <a:srgbClr val="414042"/>
                </a:solidFill>
                <a:latin typeface="Rubik"/>
                <a:rtl/>
              </a:rPr>
              <a:t>  خالية من المواد الكيماوية والمواد المضافة واللون الصناعي</a:t>
            </a:r>
          </a:p>
          <a:p>
            <a:pPr algn="r" rtl="1">
              <a:buFont typeface="Arial" panose="020B0604020202020204" pitchFamily="34" charset="0"/>
              <a:buChar char="•"/>
            </a:pPr>
            <a:endParaRPr lang="en-US" sz="1600" dirty="0">
              <a:solidFill>
                <a:srgbClr val="414042"/>
              </a:solidFill>
              <a:latin typeface="Rubik"/>
            </a:endParaRPr>
          </a:p>
          <a:p>
            <a:pPr rtl="1">
              <a:buFont typeface="Arial" panose="020B0604020202020204" pitchFamily="34" charset="0"/>
              <a:buChar char="•"/>
            </a:pPr>
            <a:r>
              <a:rPr lang="ar-xm" sz="1600" dirty="0">
                <a:solidFill>
                  <a:srgbClr val="414042"/>
                </a:solidFill>
                <a:latin typeface="Rubik"/>
                <a:rtl/>
              </a:rPr>
              <a:t>المياه العذبة العادية مثالية لترطيب جسمك. يعتبر الحليب قليل الدسم أو الخالي من الدسم مثاليًا للترطيب لأنه يوفر الماء والإلكتروليتات والبروتين والمواد المغذية الأخرى.  </a:t>
            </a:r>
          </a:p>
          <a:p>
            <a:pPr algn="r" rtl="1">
              <a:buFont typeface="Arial" panose="020B0604020202020204" pitchFamily="34" charset="0"/>
              <a:buChar char="•"/>
            </a:pPr>
            <a:r>
              <a:rPr lang="ar-xm" sz="1600" dirty="0">
                <a:solidFill>
                  <a:srgbClr val="414042"/>
                </a:solidFill>
                <a:latin typeface="Rubik"/>
                <a:rtl/>
              </a:rPr>
              <a:t>تجنب مساحيق المكملات الغذائية. ليست هناك حاجة إليها ما لم تتمرن بشكل مكثف لمدة ساعة أو أكثر، إذا كنت تتعرق كثيرًا. يمكن أن تكون ضارة إذا لم تكن بحاجة إليها. "المنحل بالكهرباء والمعادن الموجودة في الدم تساعد على تنظيم والتحكم في توازن السوائل في الجسم. تلعب هذه المعادن دورًا في تنظيم ضغط الدم وتقلص العضلات والحفاظ على عمل نظامك بشكل صحيح. </a:t>
            </a:r>
            <a:r>
              <a:rPr lang="ar-xm" sz="1600" b="1" dirty="0">
                <a:solidFill>
                  <a:srgbClr val="414042"/>
                </a:solidFill>
                <a:latin typeface="Rubik"/>
                <a:rtl/>
              </a:rPr>
              <a:t>يمكن أن تسبب مكملات الإلكتروليت الزائدة الآثار الجانبية التالية: إسهال. تشنجات. تكوين الغاز</a:t>
            </a:r>
          </a:p>
          <a:p>
            <a:pPr rtl="1"/>
            <a:endParaRPr lang="en-US" sz="1600" b="1" dirty="0">
              <a:solidFill>
                <a:srgbClr val="414042"/>
              </a:solidFill>
              <a:latin typeface="Rubik"/>
            </a:endParaRPr>
          </a:p>
        </p:txBody>
      </p:sp>
      <p:sp>
        <p:nvSpPr>
          <p:cNvPr id="4" name="Slide Number Placeholder 3"/>
          <p:cNvSpPr>
            <a:spLocks noGrp="1"/>
          </p:cNvSpPr>
          <p:nvPr>
            <p:ph type="sldNum" sz="quarter" idx="5"/>
          </p:nvPr>
        </p:nvSpPr>
        <p:spPr>
          <a:xfrm>
            <a:off x="4242959" y="9144000"/>
            <a:ext cx="2971800" cy="458787"/>
          </a:xfrm>
        </p:spPr>
        <p:txBody>
          <a:bodyPr rtlCol="1"/>
          <a:lstStyle/>
          <a:p>
            <a:pPr rtl="1"/>
            <a:fld id="{B1DA9807-B2AA-4415-ADFB-386C0040CA0A}" type="slidenum">
              <a:rPr lang="en-US" smtClean="0"/>
              <a:t>18</a:t>
            </a:fld>
            <a:endParaRPr lang="en-US" dirty="0"/>
          </a:p>
        </p:txBody>
      </p:sp>
    </p:spTree>
    <p:extLst>
      <p:ext uri="{BB962C8B-B14F-4D97-AF65-F5344CB8AC3E}">
        <p14:creationId xmlns:p14="http://schemas.microsoft.com/office/powerpoint/2010/main" val="1196768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xm" dirty="0">
                <a:solidFill>
                  <a:srgbClr val="231F20"/>
                </a:solidFill>
                <a:latin typeface="Proxima Nova"/>
                <a:rtl/>
              </a:rPr>
              <a:t>الناس في جميع أنحاء العالم الآن يستهلكون الكثير من السكر المضاف. السكريات المضافة هي سكريات يضيفها المصنعون إلى الطعام لتحليتها.</a:t>
            </a:r>
          </a:p>
          <a:p>
            <a:pPr rtl="1"/>
            <a:endParaRPr lang="en-US" dirty="0">
              <a:solidFill>
                <a:srgbClr val="231F20"/>
              </a:solidFill>
              <a:latin typeface="Proxima Nova"/>
            </a:endParaRPr>
          </a:p>
          <a:p>
            <a:pPr rtl="1"/>
            <a:r>
              <a:rPr lang="ar-xm" dirty="0">
                <a:solidFill>
                  <a:srgbClr val="231F20"/>
                </a:solidFill>
                <a:latin typeface="Proxima Nova"/>
                <a:rtl/>
              </a:rPr>
              <a:t>يأتي معظم السكر الذي نتناوله من الأطعمة المصنعة والوجبات السريعة والمشروبات المحلاة بالسكر والحلويات والزبادي والحلوى.  </a:t>
            </a:r>
          </a:p>
          <a:p>
            <a:pPr rtl="1"/>
            <a:endParaRPr lang="en-US" dirty="0">
              <a:solidFill>
                <a:srgbClr val="231F20"/>
              </a:solidFill>
              <a:latin typeface="Proxima Nova"/>
            </a:endParaRPr>
          </a:p>
          <a:p>
            <a:pPr rtl="1"/>
            <a:r>
              <a:rPr lang="ar-xm" dirty="0">
                <a:solidFill>
                  <a:srgbClr val="231F20"/>
                </a:solidFill>
                <a:latin typeface="Proxima Nova"/>
                <a:rtl/>
              </a:rPr>
              <a:t>يوصي خبراء الصحة بما لا يزيد على </a:t>
            </a:r>
            <a:r>
              <a:rPr lang="en-us" dirty="0">
                <a:solidFill>
                  <a:srgbClr val="231F20"/>
                </a:solidFill>
                <a:latin typeface="Proxima Nova"/>
                <a:rtl val="0"/>
              </a:rPr>
              <a:t>6</a:t>
            </a:r>
            <a:r>
              <a:rPr lang="ar-xm" dirty="0">
                <a:solidFill>
                  <a:srgbClr val="231F20"/>
                </a:solidFill>
                <a:latin typeface="Proxima Nova"/>
                <a:rtl/>
              </a:rPr>
              <a:t> ملاعق صغيرة من السكر يوميًا.</a:t>
            </a:r>
          </a:p>
          <a:p>
            <a:pPr rtl="1"/>
            <a:endParaRPr lang="en-US" dirty="0">
              <a:solidFill>
                <a:srgbClr val="231F20"/>
              </a:solidFill>
              <a:latin typeface="Proxima Nova"/>
            </a:endParaRPr>
          </a:p>
          <a:p>
            <a:pPr algn="r" rtl="1">
              <a:buFont typeface="Arial" panose="020B0604020202020204" pitchFamily="34" charset="0"/>
              <a:buChar char="•"/>
            </a:pPr>
            <a:r>
              <a:rPr lang="ar-xm" dirty="0">
                <a:solidFill>
                  <a:srgbClr val="231F20"/>
                </a:solidFill>
                <a:latin typeface="Proxima Nova"/>
                <a:rtl/>
              </a:rPr>
              <a:t>يسبب الكثير من السكر في </a:t>
            </a:r>
          </a:p>
          <a:p>
            <a:pPr algn="r" rtl="1">
              <a:buFont typeface="Arial" panose="020B0604020202020204" pitchFamily="34" charset="0"/>
              <a:buChar char="•"/>
            </a:pPr>
            <a:endParaRPr lang="en-US" dirty="0">
              <a:solidFill>
                <a:srgbClr val="231F20"/>
              </a:solidFill>
              <a:latin typeface="Proxima Nova"/>
            </a:endParaRPr>
          </a:p>
          <a:p>
            <a:pPr marL="171450" indent="-171450" algn="r" rtl="1">
              <a:buFont typeface="Arial" panose="020B0604020202020204" pitchFamily="34" charset="0"/>
              <a:buChar char="•"/>
            </a:pPr>
            <a:r>
              <a:rPr lang="ar-xm" dirty="0">
                <a:solidFill>
                  <a:srgbClr val="231F20"/>
                </a:solidFill>
                <a:latin typeface="Proxima Nova"/>
                <a:rtl/>
              </a:rPr>
              <a:t>انخفاض مستوى الطاقة، والشعور بالتعب وقلة اليقظة </a:t>
            </a:r>
          </a:p>
          <a:p>
            <a:pPr marL="171450" indent="-171450" algn="r" rtl="1">
              <a:buFont typeface="Arial" panose="020B0604020202020204" pitchFamily="34" charset="0"/>
              <a:buChar char="•"/>
            </a:pPr>
            <a:r>
              <a:rPr lang="ar-xm" dirty="0">
                <a:solidFill>
                  <a:srgbClr val="231F20"/>
                </a:solidFill>
                <a:latin typeface="Proxima Nova"/>
                <a:rtl/>
              </a:rPr>
              <a:t>المزاج السيئ: زيادة </a:t>
            </a:r>
            <a:r>
              <a:rPr lang="ar-xm" dirty="0">
                <a:solidFill>
                  <a:srgbClr val="0070C0"/>
                </a:solidFill>
                <a:latin typeface="Proxima Nova"/>
                <a:hlinkClick r:id="rId3">
                  <a:extLst>
                    <a:ext uri="{A12FA001-AC4F-418D-AE19-62706E023703}">
                      <ahyp:hlinkClr xmlns:ahyp="http://schemas.microsoft.com/office/drawing/2018/hyperlinkcolor" val="tx"/>
                    </a:ext>
                  </a:extLst>
                </a:hlinkClick>
                <a:rtl/>
              </a:rPr>
              <a:t>الاكتئاب</a:t>
            </a:r>
            <a:r>
              <a:rPr lang="ar-xm" dirty="0">
                <a:solidFill>
                  <a:srgbClr val="3D5191"/>
                </a:solidFill>
                <a:latin typeface="Proxima Nova"/>
                <a:rtl/>
              </a:rPr>
              <a:t> </a:t>
            </a:r>
            <a:r>
              <a:rPr lang="ar-xm" dirty="0">
                <a:solidFill>
                  <a:srgbClr val="231F20"/>
                </a:solidFill>
                <a:latin typeface="Proxima Nova"/>
                <a:rtl/>
              </a:rPr>
              <a:t>وتقلب المزاج.</a:t>
            </a:r>
          </a:p>
          <a:p>
            <a:pPr marL="171450" indent="-171450" algn="r" rtl="1">
              <a:buFont typeface="Arial" panose="020B0604020202020204" pitchFamily="34" charset="0"/>
              <a:buChar char="•"/>
            </a:pPr>
            <a:r>
              <a:rPr lang="ar-xm" dirty="0">
                <a:solidFill>
                  <a:srgbClr val="231F20"/>
                </a:solidFill>
                <a:latin typeface="Proxima Nova"/>
                <a:rtl/>
              </a:rPr>
              <a:t>الانتفاخ: الانتفاخ والغازات</a:t>
            </a:r>
          </a:p>
          <a:p>
            <a:pPr marL="171450" indent="-171450" algn="r" rtl="1">
              <a:buFont typeface="Arial" panose="020B0604020202020204" pitchFamily="34" charset="0"/>
              <a:buChar char="•"/>
            </a:pPr>
            <a:r>
              <a:rPr lang="ar-xm" dirty="0">
                <a:solidFill>
                  <a:srgbClr val="231F20"/>
                </a:solidFill>
                <a:latin typeface="Proxima Nova"/>
                <a:rtl/>
              </a:rPr>
              <a:t>تسوس الأسنان</a:t>
            </a:r>
          </a:p>
          <a:p>
            <a:pPr marL="171450" indent="-171450" algn="r" rtl="1">
              <a:buFont typeface="Arial" panose="020B0604020202020204" pitchFamily="34" charset="0"/>
              <a:buChar char="•"/>
            </a:pPr>
            <a:r>
              <a:rPr lang="ar-xm" dirty="0">
                <a:solidFill>
                  <a:srgbClr val="231F20"/>
                </a:solidFill>
                <a:latin typeface="Proxima Nova"/>
                <a:rtl/>
              </a:rPr>
              <a:t>ارتفاع ضغط الدم</a:t>
            </a:r>
          </a:p>
          <a:p>
            <a:pPr marL="171450" indent="-171450" algn="r" rtl="1">
              <a:buFont typeface="Arial" panose="020B0604020202020204" pitchFamily="34" charset="0"/>
              <a:buChar char="•"/>
            </a:pPr>
            <a:r>
              <a:rPr lang="ar-xm" dirty="0">
                <a:solidFill>
                  <a:srgbClr val="231F20"/>
                </a:solidFill>
                <a:latin typeface="Proxima Nova"/>
                <a:rtl/>
              </a:rPr>
              <a:t>الخصر الكبير</a:t>
            </a:r>
          </a:p>
          <a:p>
            <a:pPr marL="171450" indent="-171450" algn="r" rtl="1">
              <a:buFont typeface="Arial" panose="020B0604020202020204" pitchFamily="34" charset="0"/>
              <a:buChar char="•"/>
            </a:pPr>
            <a:r>
              <a:rPr lang="ar-xm" dirty="0">
                <a:solidFill>
                  <a:srgbClr val="231F20"/>
                </a:solidFill>
                <a:latin typeface="Proxima Nova"/>
                <a:rtl/>
              </a:rPr>
              <a:t>السعرات الحرارية الزائدة الفارغة</a:t>
            </a:r>
          </a:p>
        </p:txBody>
      </p:sp>
      <p:sp>
        <p:nvSpPr>
          <p:cNvPr id="4" name="Slide Number Placeholder 3"/>
          <p:cNvSpPr>
            <a:spLocks noGrp="1"/>
          </p:cNvSpPr>
          <p:nvPr>
            <p:ph type="sldNum" sz="quarter" idx="5"/>
          </p:nvPr>
        </p:nvSpPr>
        <p:spPr/>
        <p:txBody>
          <a:bodyPr rtlCol="1"/>
          <a:lstStyle/>
          <a:p>
            <a:pPr rtl="1"/>
            <a:fld id="{B1DA9807-B2AA-4415-ADFB-386C0040CA0A}" type="slidenum">
              <a:rPr lang="en-US" smtClean="0"/>
              <a:t>19</a:t>
            </a:fld>
            <a:endParaRPr lang="en-US"/>
          </a:p>
        </p:txBody>
      </p:sp>
    </p:spTree>
    <p:extLst>
      <p:ext uri="{BB962C8B-B14F-4D97-AF65-F5344CB8AC3E}">
        <p14:creationId xmlns:p14="http://schemas.microsoft.com/office/powerpoint/2010/main" val="176390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US"/>
          </a:p>
        </p:txBody>
      </p:sp>
      <p:sp>
        <p:nvSpPr>
          <p:cNvPr id="4" name="Slide Number Placeholder 3"/>
          <p:cNvSpPr>
            <a:spLocks noGrp="1"/>
          </p:cNvSpPr>
          <p:nvPr>
            <p:ph type="sldNum" sz="quarter" idx="5"/>
          </p:nvPr>
        </p:nvSpPr>
        <p:spPr/>
        <p:txBody>
          <a:bodyPr rtlCol="1"/>
          <a:lstStyle/>
          <a:p>
            <a:pPr rtl="1"/>
            <a:fld id="{B1DA9807-B2AA-4415-ADFB-386C0040CA0A}" type="slidenum">
              <a:rPr lang="en-US" smtClean="0"/>
              <a:t>2</a:t>
            </a:fld>
            <a:endParaRPr lang="en-US"/>
          </a:p>
        </p:txBody>
      </p:sp>
    </p:spTree>
    <p:extLst>
      <p:ext uri="{BB962C8B-B14F-4D97-AF65-F5344CB8AC3E}">
        <p14:creationId xmlns:p14="http://schemas.microsoft.com/office/powerpoint/2010/main" val="1129610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xm" sz="1400" dirty="0">
                <a:latin typeface="Microsoft Sans Serif"/>
                <a:cs typeface="Microsoft Sans Serif"/>
                <a:rtl/>
              </a:rPr>
              <a:t>يساعد الماء في الحفاظ على عمل جسمك بشكل صحيح. تفقد الماء عندما تذهب إلى الحمام، أو تتعرق، أو تمارس الرياضة، أو حتى تتنفس. إذا فقدت الكثير من الماء دون شرب المزيد، فلن يعمل جسمك بشكل جيد. </a:t>
            </a:r>
            <a:r>
              <a:rPr lang="ar-xm" sz="1400" b="1" dirty="0">
                <a:latin typeface="Microsoft Sans Serif"/>
                <a:cs typeface="Microsoft Sans Serif"/>
                <a:rtl/>
              </a:rPr>
              <a:t>وهذا ما يسمى بالجفاف.</a:t>
            </a:r>
          </a:p>
          <a:p>
            <a:pPr rtl="1"/>
            <a:endParaRPr lang="en-US" sz="1400" b="1" spc="-9" dirty="0">
              <a:latin typeface="Arial"/>
              <a:cs typeface="Arial"/>
            </a:endParaRPr>
          </a:p>
          <a:p>
            <a:pPr algn="r" rtl="1"/>
            <a:r>
              <a:rPr lang="ar-xm" sz="2000" dirty="0">
                <a:solidFill>
                  <a:srgbClr val="202124"/>
                </a:solidFill>
                <a:latin typeface="Roboto" panose="02000000000000000000" pitchFamily="2" charset="0"/>
                <a:rtl/>
              </a:rPr>
              <a:t>علامات الجفاف عند اللاعبين</a:t>
            </a:r>
          </a:p>
          <a:p>
            <a:pPr algn="r" rtl="1">
              <a:buFont typeface="+mj-lt"/>
              <a:buAutoNum type="arabicPeriod"/>
            </a:pPr>
            <a:r>
              <a:rPr lang="ar-xm" sz="1800" dirty="0">
                <a:solidFill>
                  <a:srgbClr val="202124"/>
                </a:solidFill>
                <a:rtl/>
              </a:rPr>
              <a:t>التعب.</a:t>
            </a:r>
          </a:p>
          <a:p>
            <a:pPr algn="r" rtl="1">
              <a:buFont typeface="+mj-lt"/>
              <a:buAutoNum type="arabicPeriod"/>
            </a:pPr>
            <a:r>
              <a:rPr lang="ar-xm" sz="1800" dirty="0">
                <a:solidFill>
                  <a:srgbClr val="202124"/>
                </a:solidFill>
                <a:rtl/>
              </a:rPr>
              <a:t>انخفاض الأداء اللاعب.</a:t>
            </a:r>
          </a:p>
          <a:p>
            <a:pPr algn="r" rtl="1">
              <a:buFont typeface="+mj-lt"/>
              <a:buAutoNum type="arabicPeriod"/>
            </a:pPr>
            <a:r>
              <a:rPr lang="ar-xm" sz="1800" dirty="0">
                <a:solidFill>
                  <a:srgbClr val="202124"/>
                </a:solidFill>
                <a:rtl/>
              </a:rPr>
              <a:t>الغثيان.</a:t>
            </a:r>
          </a:p>
          <a:p>
            <a:pPr algn="r" rtl="1">
              <a:buFont typeface="+mj-lt"/>
              <a:buAutoNum type="arabicPeriod"/>
            </a:pPr>
            <a:r>
              <a:rPr lang="ar-xm" sz="1800" dirty="0">
                <a:solidFill>
                  <a:srgbClr val="202124"/>
                </a:solidFill>
                <a:rtl/>
              </a:rPr>
              <a:t>الصداع.</a:t>
            </a:r>
          </a:p>
          <a:p>
            <a:pPr algn="r" rtl="1">
              <a:buFont typeface="+mj-lt"/>
              <a:buAutoNum type="arabicPeriod"/>
            </a:pPr>
            <a:r>
              <a:rPr lang="ar-xm" sz="1800" dirty="0">
                <a:solidFill>
                  <a:srgbClr val="202124"/>
                </a:solidFill>
                <a:rtl/>
              </a:rPr>
              <a:t>اللامبالاة.</a:t>
            </a:r>
          </a:p>
          <a:p>
            <a:pPr algn="r" rtl="1">
              <a:buFont typeface="+mj-lt"/>
              <a:buAutoNum type="arabicPeriod"/>
            </a:pPr>
            <a:r>
              <a:rPr lang="ar-xm" sz="1800" dirty="0">
                <a:solidFill>
                  <a:srgbClr val="202124"/>
                </a:solidFill>
                <a:rtl/>
              </a:rPr>
              <a:t>التهيج.</a:t>
            </a:r>
          </a:p>
          <a:p>
            <a:pPr algn="r" rtl="1">
              <a:buFont typeface="+mj-lt"/>
              <a:buAutoNum type="arabicPeriod"/>
            </a:pPr>
            <a:r>
              <a:rPr lang="ar-xm" sz="1800" dirty="0">
                <a:solidFill>
                  <a:srgbClr val="202124"/>
                </a:solidFill>
                <a:rtl/>
              </a:rPr>
              <a:t>العطش.</a:t>
            </a:r>
          </a:p>
          <a:p>
            <a:pPr rtl="1"/>
            <a:endParaRPr lang="en-US" sz="1800" dirty="0">
              <a:solidFill>
                <a:srgbClr val="202124"/>
              </a:solidFill>
            </a:endParaRPr>
          </a:p>
          <a:p>
            <a:pPr rtl="1"/>
            <a:endParaRPr lang="en-US" sz="1800" dirty="0">
              <a:solidFill>
                <a:srgbClr val="202124"/>
              </a:solidFill>
            </a:endParaRPr>
          </a:p>
        </p:txBody>
      </p:sp>
      <p:sp>
        <p:nvSpPr>
          <p:cNvPr id="4" name="Slide Number Placeholder 3"/>
          <p:cNvSpPr>
            <a:spLocks noGrp="1"/>
          </p:cNvSpPr>
          <p:nvPr>
            <p:ph type="sldNum" sz="quarter" idx="5"/>
          </p:nvPr>
        </p:nvSpPr>
        <p:spPr/>
        <p:txBody>
          <a:bodyPr rtlCol="1"/>
          <a:lstStyle/>
          <a:p>
            <a:pPr rtl="1"/>
            <a:fld id="{B1DA9807-B2AA-4415-ADFB-386C0040CA0A}" type="slidenum">
              <a:rPr lang="en-US" smtClean="0"/>
              <a:t>20</a:t>
            </a:fld>
            <a:endParaRPr lang="en-US"/>
          </a:p>
        </p:txBody>
      </p:sp>
    </p:spTree>
    <p:extLst>
      <p:ext uri="{BB962C8B-B14F-4D97-AF65-F5344CB8AC3E}">
        <p14:creationId xmlns:p14="http://schemas.microsoft.com/office/powerpoint/2010/main" val="1860210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US" dirty="0"/>
          </a:p>
        </p:txBody>
      </p:sp>
      <p:sp>
        <p:nvSpPr>
          <p:cNvPr id="4" name="Slide Number Placeholder 3"/>
          <p:cNvSpPr>
            <a:spLocks noGrp="1"/>
          </p:cNvSpPr>
          <p:nvPr>
            <p:ph type="sldNum" sz="quarter" idx="5"/>
          </p:nvPr>
        </p:nvSpPr>
        <p:spPr/>
        <p:txBody>
          <a:bodyPr rtlCol="1"/>
          <a:lstStyle/>
          <a:p>
            <a:pPr rtl="1"/>
            <a:fld id="{B1DA9807-B2AA-4415-ADFB-386C0040CA0A}" type="slidenum">
              <a:rPr lang="en-US" smtClean="0"/>
              <a:t>21</a:t>
            </a:fld>
            <a:endParaRPr lang="en-US"/>
          </a:p>
        </p:txBody>
      </p:sp>
    </p:spTree>
    <p:extLst>
      <p:ext uri="{BB962C8B-B14F-4D97-AF65-F5344CB8AC3E}">
        <p14:creationId xmlns:p14="http://schemas.microsoft.com/office/powerpoint/2010/main" val="3232130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US" dirty="0"/>
          </a:p>
        </p:txBody>
      </p:sp>
      <p:sp>
        <p:nvSpPr>
          <p:cNvPr id="4" name="Slide Number Placeholder 3"/>
          <p:cNvSpPr>
            <a:spLocks noGrp="1"/>
          </p:cNvSpPr>
          <p:nvPr>
            <p:ph type="sldNum" sz="quarter" idx="5"/>
          </p:nvPr>
        </p:nvSpPr>
        <p:spPr/>
        <p:txBody>
          <a:bodyPr rtlCol="1"/>
          <a:lstStyle/>
          <a:p>
            <a:pPr rtl="1"/>
            <a:fld id="{B1DA9807-B2AA-4415-ADFB-386C0040CA0A}" type="slidenum">
              <a:rPr lang="en-US" smtClean="0"/>
              <a:t>22</a:t>
            </a:fld>
            <a:endParaRPr lang="en-US"/>
          </a:p>
        </p:txBody>
      </p:sp>
    </p:spTree>
    <p:extLst>
      <p:ext uri="{BB962C8B-B14F-4D97-AF65-F5344CB8AC3E}">
        <p14:creationId xmlns:p14="http://schemas.microsoft.com/office/powerpoint/2010/main" val="212781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xm" sz="1400" dirty="0">
                <a:solidFill>
                  <a:srgbClr val="000000"/>
                </a:solidFill>
                <a:latin typeface="nerislight"/>
                <a:rtl val="0"/>
              </a:rPr>
              <a:t>MyPlate</a:t>
            </a:r>
            <a:r>
              <a:rPr lang="ar-xm" sz="1400" dirty="0">
                <a:solidFill>
                  <a:srgbClr val="000000"/>
                </a:solidFill>
                <a:latin typeface="nerislight"/>
                <a:rtl/>
              </a:rPr>
              <a:t> هو طبق مقسم إلى أربعة أقسام، بحيث يوضح كل قسم المقدار الذي يجب أن تأكله من كل مجموعة غذائية. تشكل الخضار القسم الأكبر، تليها الحبوب. تملأ الفواكه والخضروات معًا نصف الطبق بينما تملأ البروتينات والحبوب النصف الآخر. يتم تضمين الحليب ومنتجات الألبان.</a:t>
            </a:r>
          </a:p>
          <a:p>
            <a:pPr rtl="1"/>
            <a:endParaRPr lang="en-US" sz="1400" dirty="0">
              <a:solidFill>
                <a:srgbClr val="000000"/>
              </a:solidFill>
              <a:latin typeface="nerislight"/>
            </a:endParaRPr>
          </a:p>
        </p:txBody>
      </p:sp>
      <p:sp>
        <p:nvSpPr>
          <p:cNvPr id="4" name="Slide Number Placeholder 3"/>
          <p:cNvSpPr>
            <a:spLocks noGrp="1"/>
          </p:cNvSpPr>
          <p:nvPr>
            <p:ph type="sldNum" sz="quarter" idx="5"/>
          </p:nvPr>
        </p:nvSpPr>
        <p:spPr/>
        <p:txBody>
          <a:bodyPr rtlCol="1"/>
          <a:lstStyle/>
          <a:p>
            <a:pPr rtl="1"/>
            <a:fld id="{B1DA9807-B2AA-4415-ADFB-386C0040CA0A}" type="slidenum">
              <a:rPr lang="en-US" smtClean="0"/>
              <a:t>3</a:t>
            </a:fld>
            <a:endParaRPr lang="en-US"/>
          </a:p>
        </p:txBody>
      </p:sp>
    </p:spTree>
    <p:extLst>
      <p:ext uri="{BB962C8B-B14F-4D97-AF65-F5344CB8AC3E}">
        <p14:creationId xmlns:p14="http://schemas.microsoft.com/office/powerpoint/2010/main" val="261095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rtlCol="1"/>
          <a:lstStyle/>
          <a:p>
            <a:pPr rtl="1"/>
            <a:fld id="{B1DA9807-B2AA-4415-ADFB-386C0040CA0A}" type="slidenum">
              <a:rPr lang="en-US" smtClean="0"/>
              <a:t>4</a:t>
            </a:fld>
            <a:endParaRPr lang="en-US"/>
          </a:p>
        </p:txBody>
      </p:sp>
      <p:sp>
        <p:nvSpPr>
          <p:cNvPr id="6" name="TextBox 5">
            <a:extLst>
              <a:ext uri="{FF2B5EF4-FFF2-40B4-BE49-F238E27FC236}">
                <a16:creationId xmlns:a16="http://schemas.microsoft.com/office/drawing/2014/main" id="{4805FE0F-DFAB-F074-D461-3AE5780C57D6}"/>
              </a:ext>
            </a:extLst>
          </p:cNvPr>
          <p:cNvSpPr txBox="1"/>
          <p:nvPr/>
        </p:nvSpPr>
        <p:spPr>
          <a:xfrm>
            <a:off x="624909" y="4364165"/>
            <a:ext cx="5381368" cy="1477328"/>
          </a:xfrm>
          <a:prstGeom prst="rect">
            <a:avLst/>
          </a:prstGeom>
          <a:noFill/>
        </p:spPr>
        <p:txBody>
          <a:bodyPr wrap="square" rtlCol="1">
            <a:spAutoFit/>
          </a:bodyPr>
          <a:lstStyle/>
          <a:p>
            <a:pPr marL="0" indent="0" algn="r" rtl="1">
              <a:buNone/>
            </a:pPr>
            <a:r>
              <a:rPr lang="ar-xm" dirty="0">
                <a:latin typeface="nerislight"/>
                <a:rtl/>
              </a:rPr>
              <a:t>وبتناول أطعمة أقل معالجة وغنية بالمغذيات والحد من السكريات والملح والدهون المشبعة، يمكننا في أي عمر البدء في تكوين أنماط غذائية صحية.</a:t>
            </a:r>
          </a:p>
          <a:p>
            <a:pPr marL="0" indent="0" algn="r" rtl="1">
              <a:buNone/>
            </a:pPr>
            <a:endParaRPr lang="en-US" dirty="0">
              <a:latin typeface="nerislight"/>
            </a:endParaRPr>
          </a:p>
          <a:p>
            <a:pPr marL="0" indent="0" algn="r" rtl="1">
              <a:buNone/>
            </a:pPr>
            <a:r>
              <a:rPr lang="ar-xm" dirty="0">
                <a:latin typeface="nerislight"/>
                <a:rtl/>
              </a:rPr>
              <a:t>لماذا تريد أن تأكل طعامًا أكثر صحة؟ (اطلب من المجموعة المشاركة_</a:t>
            </a:r>
          </a:p>
        </p:txBody>
      </p:sp>
      <p:pic>
        <p:nvPicPr>
          <p:cNvPr id="7" name="Content Placeholder 4">
            <a:extLst>
              <a:ext uri="{FF2B5EF4-FFF2-40B4-BE49-F238E27FC236}">
                <a16:creationId xmlns:a16="http://schemas.microsoft.com/office/drawing/2014/main" id="{213C8D69-D3E8-E9A1-76F0-37C29A965184}"/>
              </a:ext>
            </a:extLst>
          </p:cNvPr>
          <p:cNvPicPr>
            <a:picLocks noChangeAspect="1"/>
          </p:cNvPicPr>
          <p:nvPr/>
        </p:nvPicPr>
        <p:blipFill rotWithShape="1">
          <a:blip r:embed="rId3"/>
          <a:srcRect l="1928" t="1" r="2742" b="445"/>
          <a:stretch/>
        </p:blipFill>
        <p:spPr>
          <a:xfrm>
            <a:off x="1033576" y="5976558"/>
            <a:ext cx="4564035" cy="2669119"/>
          </a:xfrm>
          <a:prstGeom prst="rect">
            <a:avLst/>
          </a:prstGeom>
        </p:spPr>
      </p:pic>
    </p:spTree>
    <p:extLst>
      <p:ext uri="{BB962C8B-B14F-4D97-AF65-F5344CB8AC3E}">
        <p14:creationId xmlns:p14="http://schemas.microsoft.com/office/powerpoint/2010/main" val="3034599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US" dirty="0"/>
          </a:p>
        </p:txBody>
      </p:sp>
      <p:sp>
        <p:nvSpPr>
          <p:cNvPr id="4" name="Slide Number Placeholder 3"/>
          <p:cNvSpPr>
            <a:spLocks noGrp="1"/>
          </p:cNvSpPr>
          <p:nvPr>
            <p:ph type="sldNum" sz="quarter" idx="5"/>
          </p:nvPr>
        </p:nvSpPr>
        <p:spPr/>
        <p:txBody>
          <a:bodyPr rtlCol="1"/>
          <a:lstStyle/>
          <a:p>
            <a:pPr rtl="1"/>
            <a:fld id="{B1DA9807-B2AA-4415-ADFB-386C0040CA0A}" type="slidenum">
              <a:rPr lang="en-US" smtClean="0"/>
              <a:t>5</a:t>
            </a:fld>
            <a:endParaRPr lang="en-US"/>
          </a:p>
        </p:txBody>
      </p:sp>
      <p:sp>
        <p:nvSpPr>
          <p:cNvPr id="5" name="object 14">
            <a:extLst>
              <a:ext uri="{FF2B5EF4-FFF2-40B4-BE49-F238E27FC236}">
                <a16:creationId xmlns:a16="http://schemas.microsoft.com/office/drawing/2014/main" id="{C9043110-8B50-7EA0-71B6-CA96888A9503}"/>
              </a:ext>
            </a:extLst>
          </p:cNvPr>
          <p:cNvSpPr txBox="1"/>
          <p:nvPr/>
        </p:nvSpPr>
        <p:spPr>
          <a:xfrm>
            <a:off x="1445740" y="4646814"/>
            <a:ext cx="4522573" cy="2627673"/>
          </a:xfrm>
          <a:prstGeom prst="rect">
            <a:avLst/>
          </a:prstGeom>
        </p:spPr>
        <p:txBody>
          <a:bodyPr vert="horz" wrap="square" lIns="0" tIns="11206" rIns="0" bIns="0" rtlCol="1">
            <a:spAutoFit/>
          </a:bodyPr>
          <a:lstStyle/>
          <a:p>
            <a:pPr marL="296411" marR="4483" indent="-285765" algn="r" rtl="1">
              <a:lnSpc>
                <a:spcPct val="119100"/>
              </a:lnSpc>
              <a:spcBef>
                <a:spcPts val="88"/>
              </a:spcBef>
            </a:pPr>
            <a:r>
              <a:rPr lang="ar-xm" sz="1400" dirty="0">
                <a:latin typeface="Microsoft Sans Serif"/>
                <a:cs typeface="Microsoft Sans Serif"/>
                <a:rtl/>
              </a:rPr>
              <a:t>راقب كميات الطعام التي تضعها في طبقك. شاهد الشريحةالجزء المثالي. </a:t>
            </a:r>
          </a:p>
          <a:p>
            <a:pPr marL="296411" marR="4483" indent="-285765" algn="r" rtl="1">
              <a:lnSpc>
                <a:spcPct val="119100"/>
              </a:lnSpc>
              <a:spcBef>
                <a:spcPts val="88"/>
              </a:spcBef>
            </a:pPr>
            <a:endParaRPr lang="en-US" sz="1400" dirty="0">
              <a:latin typeface="Microsoft Sans Serif"/>
              <a:cs typeface="Microsoft Sans Serif"/>
            </a:endParaRPr>
          </a:p>
          <a:p>
            <a:pPr marL="296411" marR="4483" indent="-285765" algn="r" rtl="1">
              <a:lnSpc>
                <a:spcPct val="119100"/>
              </a:lnSpc>
              <a:spcBef>
                <a:spcPts val="88"/>
              </a:spcBef>
            </a:pPr>
            <a:r>
              <a:rPr lang="ar-xm" sz="1400" dirty="0">
                <a:latin typeface="Microsoft Sans Serif"/>
                <a:cs typeface="Microsoft Sans Serif"/>
                <a:rtl/>
              </a:rPr>
              <a:t>استبدل الوجبات السريعة كالحلويات والرقائق والمشروبات الغازية باختيارات صحية لذيذة.</a:t>
            </a:r>
          </a:p>
          <a:p>
            <a:pPr marL="296411" marR="4483" indent="-285765" algn="r" rtl="1">
              <a:lnSpc>
                <a:spcPct val="119100"/>
              </a:lnSpc>
              <a:spcBef>
                <a:spcPts val="88"/>
              </a:spcBef>
            </a:pPr>
            <a:endParaRPr lang="en-US" sz="1400" dirty="0">
              <a:latin typeface="Microsoft Sans Serif"/>
              <a:cs typeface="Microsoft Sans Serif"/>
            </a:endParaRPr>
          </a:p>
          <a:p>
            <a:pPr marL="296411" marR="4483" indent="-285765" algn="r" rtl="1">
              <a:lnSpc>
                <a:spcPct val="119100"/>
              </a:lnSpc>
              <a:spcBef>
                <a:spcPts val="88"/>
              </a:spcBef>
            </a:pPr>
            <a:r>
              <a:rPr lang="ar-xm" sz="1400" dirty="0">
                <a:latin typeface="Microsoft Sans Serif"/>
                <a:cs typeface="Microsoft Sans Serif"/>
                <a:rtl/>
              </a:rPr>
              <a:t>أضف المزيد من الفواكه والخضروات إلى وجباتك. تناول وجبات خفيفة صحية وصغيرة.</a:t>
            </a:r>
          </a:p>
          <a:p>
            <a:pPr marL="296411" marR="4483" indent="-285765" algn="r" rtl="1">
              <a:lnSpc>
                <a:spcPct val="119100"/>
              </a:lnSpc>
              <a:spcBef>
                <a:spcPts val="88"/>
              </a:spcBef>
            </a:pPr>
            <a:endParaRPr lang="en-US" sz="1400" dirty="0">
              <a:latin typeface="Microsoft Sans Serif"/>
              <a:cs typeface="Microsoft Sans Serif"/>
            </a:endParaRPr>
          </a:p>
          <a:p>
            <a:pPr marL="296411" marR="4483" indent="-285765" algn="r" rtl="1">
              <a:lnSpc>
                <a:spcPct val="119100"/>
              </a:lnSpc>
              <a:spcBef>
                <a:spcPts val="88"/>
              </a:spcBef>
            </a:pPr>
            <a:endParaRPr sz="1400" dirty="0">
              <a:latin typeface="Microsoft Sans Serif"/>
              <a:cs typeface="Microsoft Sans Serif"/>
            </a:endParaRPr>
          </a:p>
        </p:txBody>
      </p:sp>
      <p:sp>
        <p:nvSpPr>
          <p:cNvPr id="6" name="object 15">
            <a:extLst>
              <a:ext uri="{FF2B5EF4-FFF2-40B4-BE49-F238E27FC236}">
                <a16:creationId xmlns:a16="http://schemas.microsoft.com/office/drawing/2014/main" id="{094F73A0-1DDB-469A-9250-E4C5BD6FB828}"/>
              </a:ext>
            </a:extLst>
          </p:cNvPr>
          <p:cNvSpPr txBox="1"/>
          <p:nvPr/>
        </p:nvSpPr>
        <p:spPr>
          <a:xfrm>
            <a:off x="1587698" y="5462407"/>
            <a:ext cx="3167342" cy="216243"/>
          </a:xfrm>
          <a:prstGeom prst="rect">
            <a:avLst/>
          </a:prstGeom>
        </p:spPr>
        <p:txBody>
          <a:bodyPr vert="horz" wrap="square" lIns="0" tIns="11206" rIns="0" bIns="0" rtlCol="1">
            <a:spAutoFit/>
          </a:bodyPr>
          <a:lstStyle/>
          <a:p>
            <a:pPr marL="835443" marR="4483" indent="-824796" algn="r" rtl="1">
              <a:lnSpc>
                <a:spcPct val="119100"/>
              </a:lnSpc>
              <a:spcBef>
                <a:spcPts val="88"/>
              </a:spcBef>
            </a:pPr>
            <a:r>
              <a:rPr lang="ar-xm" sz="1235" spc="-9" dirty="0">
                <a:solidFill>
                  <a:srgbClr val="EC008C"/>
                </a:solidFill>
                <a:latin typeface="Microsoft Sans Serif"/>
                <a:cs typeface="Microsoft Sans Serif"/>
                <a:rtl/>
              </a:rPr>
              <a:t>.</a:t>
            </a:r>
            <a:endParaRPr sz="1235" dirty="0">
              <a:latin typeface="Microsoft Sans Serif"/>
              <a:cs typeface="Microsoft Sans Serif"/>
            </a:endParaRPr>
          </a:p>
        </p:txBody>
      </p:sp>
    </p:spTree>
    <p:extLst>
      <p:ext uri="{BB962C8B-B14F-4D97-AF65-F5344CB8AC3E}">
        <p14:creationId xmlns:p14="http://schemas.microsoft.com/office/powerpoint/2010/main" val="420168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1206" marR="16249" rtl="1">
              <a:lnSpc>
                <a:spcPct val="113700"/>
              </a:lnSpc>
              <a:spcBef>
                <a:spcPts val="825"/>
              </a:spcBef>
            </a:pPr>
            <a:r>
              <a:rPr lang="ar-xm" sz="1400" b="1" spc="-35" dirty="0">
                <a:solidFill>
                  <a:srgbClr val="D2232A"/>
                </a:solidFill>
                <a:latin typeface="Microsoft Sans Serif"/>
                <a:cs typeface="Microsoft Sans Serif"/>
                <a:rtl/>
              </a:rPr>
              <a:t>تحتوي المشروبات الغازية ومشروبات الطاقة والمشروبات الرياضية على سكر إضافي ويمكن أن تؤدي إلى زيادة وزنك. تحتوي مشروبات الطاقة والعديد من المشروبات الغازية أيضًا على مادة الكافيين. لا تساعدك مادة الكافيين على البقاء رطبًا.</a:t>
            </a:r>
          </a:p>
          <a:p>
            <a:pPr rtl="1">
              <a:lnSpc>
                <a:spcPct val="100000"/>
              </a:lnSpc>
            </a:pPr>
            <a:endParaRPr lang="en-US" sz="1400" b="1" spc="-35" dirty="0">
              <a:solidFill>
                <a:srgbClr val="D2232A"/>
              </a:solidFill>
              <a:latin typeface="Microsoft Sans Serif"/>
              <a:cs typeface="Microsoft Sans Serif"/>
            </a:endParaRPr>
          </a:p>
          <a:p>
            <a:pPr rtl="1">
              <a:lnSpc>
                <a:spcPct val="100000"/>
              </a:lnSpc>
            </a:pPr>
            <a:endParaRPr lang="en-US" sz="1400" b="1" spc="-35" dirty="0">
              <a:solidFill>
                <a:srgbClr val="D2232A"/>
              </a:solidFill>
              <a:latin typeface="Microsoft Sans Serif"/>
              <a:cs typeface="Microsoft Sans Serif"/>
            </a:endParaRPr>
          </a:p>
          <a:p>
            <a:pPr rtl="1">
              <a:lnSpc>
                <a:spcPct val="100000"/>
              </a:lnSpc>
            </a:pPr>
            <a:r>
              <a:rPr lang="ar-xm" sz="1400" b="1" dirty="0">
                <a:solidFill>
                  <a:srgbClr val="FDB714"/>
                </a:solidFill>
                <a:latin typeface="Microsoft Sans Serif"/>
                <a:cs typeface="Microsoft Sans Serif"/>
                <a:rtl/>
              </a:rPr>
              <a:t>الحليب قليل الدسم أو الخالي من الدسم والعصير المكون من الفاكهة بالكامل خيارات جيدة مع الوجبات. أبق أحجام الوجبات صغيرة. استهدف تناول </a:t>
            </a:r>
            <a:r>
              <a:rPr lang="en-us" sz="1400" b="1" dirty="0">
                <a:solidFill>
                  <a:srgbClr val="FDB714"/>
                </a:solidFill>
                <a:latin typeface="Microsoft Sans Serif"/>
                <a:cs typeface="Microsoft Sans Serif"/>
                <a:rtl val="0"/>
              </a:rPr>
              <a:t>3</a:t>
            </a:r>
            <a:r>
              <a:rPr lang="ar-xm" sz="1400" b="1" dirty="0">
                <a:solidFill>
                  <a:srgbClr val="FDB714"/>
                </a:solidFill>
                <a:latin typeface="Microsoft Sans Serif"/>
                <a:cs typeface="Microsoft Sans Serif"/>
                <a:rtl/>
              </a:rPr>
              <a:t> أكواب من الحليب وما لا يزيد على كوب من العصير يوميًا</a:t>
            </a:r>
          </a:p>
          <a:p>
            <a:pPr rtl="1">
              <a:lnSpc>
                <a:spcPct val="100000"/>
              </a:lnSpc>
            </a:pPr>
            <a:endParaRPr lang="en-US" sz="1400" b="1" dirty="0">
              <a:solidFill>
                <a:srgbClr val="FDB714"/>
              </a:solidFill>
              <a:latin typeface="Microsoft Sans Serif"/>
              <a:cs typeface="Microsoft Sans Serif"/>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xm" sz="1400" b="1" dirty="0">
                <a:solidFill>
                  <a:srgbClr val="2BB673"/>
                </a:solidFill>
                <a:latin typeface="Microsoft Sans Serif"/>
                <a:cs typeface="Microsoft Sans Serif"/>
                <a:rtl/>
              </a:rPr>
              <a:t>اشرب الماء طوال اليوم! إذا كنت تحب المشروبات المنكهة، جرب الماء الفوار أو أضف بضع قطع من الفاكهة في زجاجة المياه الخاصة بك.</a:t>
            </a:r>
          </a:p>
          <a:p>
            <a:pPr rtl="1">
              <a:lnSpc>
                <a:spcPct val="100000"/>
              </a:lnSpc>
            </a:pPr>
            <a:endParaRPr lang="en-US" sz="1600" dirty="0">
              <a:latin typeface="Microsoft Sans Serif"/>
              <a:cs typeface="Microsoft Sans Serif"/>
            </a:endParaRPr>
          </a:p>
          <a:p>
            <a:pPr rtl="1"/>
            <a:endParaRPr lang="en-US" dirty="0"/>
          </a:p>
        </p:txBody>
      </p:sp>
      <p:sp>
        <p:nvSpPr>
          <p:cNvPr id="4" name="Slide Number Placeholder 3"/>
          <p:cNvSpPr>
            <a:spLocks noGrp="1"/>
          </p:cNvSpPr>
          <p:nvPr>
            <p:ph type="sldNum" sz="quarter" idx="5"/>
          </p:nvPr>
        </p:nvSpPr>
        <p:spPr/>
        <p:txBody>
          <a:bodyPr rtlCol="1"/>
          <a:lstStyle/>
          <a:p>
            <a:pPr rtl="1"/>
            <a:fld id="{B1DA9807-B2AA-4415-ADFB-386C0040CA0A}" type="slidenum">
              <a:rPr lang="en-US" smtClean="0"/>
              <a:t>6</a:t>
            </a:fld>
            <a:endParaRPr lang="en-US"/>
          </a:p>
        </p:txBody>
      </p:sp>
    </p:spTree>
    <p:extLst>
      <p:ext uri="{BB962C8B-B14F-4D97-AF65-F5344CB8AC3E}">
        <p14:creationId xmlns:p14="http://schemas.microsoft.com/office/powerpoint/2010/main" val="4149920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xm" dirty="0">
                <a:solidFill>
                  <a:srgbClr val="202124"/>
                </a:solidFill>
                <a:latin typeface="Roboto" panose="02000000000000000000" pitchFamily="2" charset="0"/>
                <a:rtl/>
              </a:rPr>
              <a:t>يوصي الخبراء بتناول ست حصص من الحبوب يوميًا، </a:t>
            </a:r>
            <a:r>
              <a:rPr lang="ar-xm" b="1" dirty="0">
                <a:solidFill>
                  <a:srgbClr val="202124"/>
                </a:solidFill>
                <a:latin typeface="Roboto" panose="02000000000000000000" pitchFamily="2" charset="0"/>
                <a:rtl/>
              </a:rPr>
              <a:t>ثلاث منها على الأقل من الحبوب الكاملة. </a:t>
            </a:r>
            <a:r>
              <a:rPr lang="ar-xm" dirty="0">
                <a:solidFill>
                  <a:srgbClr val="202124"/>
                </a:solidFill>
                <a:latin typeface="Roboto" panose="02000000000000000000" pitchFamily="2" charset="0"/>
                <a:rtl/>
              </a:rPr>
              <a:t>الحصة* من الحبوب هي أي مما يلي: شريحة واحدة من الخبز؛ ونصف كوب من دقيق الشوفان المطبوخ أو المعكرونة أو الأرز؛ وأونصة من البسكويت أو كوب من الحبوب الباردة الجافة.</a:t>
            </a:r>
          </a:p>
          <a:p>
            <a:pPr rtl="1"/>
            <a:endParaRPr lang="en-US" dirty="0">
              <a:solidFill>
                <a:srgbClr val="202124"/>
              </a:solidFill>
              <a:latin typeface="Roboto" panose="02000000000000000000" pitchFamily="2" charset="0"/>
            </a:endParaRPr>
          </a:p>
          <a:p>
            <a:pPr rtl="1"/>
            <a:r>
              <a:rPr lang="ar-xm" dirty="0">
                <a:solidFill>
                  <a:srgbClr val="34394B"/>
                </a:solidFill>
                <a:latin typeface="Poppins" panose="00000500000000000000" pitchFamily="2" charset="0"/>
                <a:rtl/>
              </a:rPr>
              <a:t>الحبوب الكاملة لها قشرة خارجية غنية تسمى "النخالة".  هذه القشرة مليئة بالألياف والتغذية.  حاول اختيار أو شراء خبز الحبوب الكاملة، والحبوب، والأرز (البني)، والتورتيلا (الذرة وليس الدقيق) والمعكرونة (القمح الكامل وليس الأبيض)</a:t>
            </a:r>
          </a:p>
          <a:p>
            <a:pPr rtl="1"/>
            <a:endParaRPr lang="en-US" dirty="0">
              <a:solidFill>
                <a:srgbClr val="34394B"/>
              </a:solidFill>
              <a:latin typeface="Poppins" panose="00000500000000000000" pitchFamily="2" charset="0"/>
            </a:endParaRPr>
          </a:p>
          <a:p>
            <a:pPr rtl="1"/>
            <a:r>
              <a:rPr lang="ar-xm" dirty="0">
                <a:solidFill>
                  <a:srgbClr val="34394B"/>
                </a:solidFill>
                <a:latin typeface="Poppins" panose="00000500000000000000" pitchFamily="2" charset="0"/>
                <a:rtl/>
              </a:rPr>
              <a:t>. ما الحبوب الكاملة التي تحبها؟ استمتع بتجربة أطعمة جديدة من الحبوب الكاملة</a:t>
            </a:r>
          </a:p>
          <a:p>
            <a:pPr rtl="1"/>
            <a:endParaRPr lang="en-US" dirty="0">
              <a:solidFill>
                <a:srgbClr val="34394B"/>
              </a:solidFill>
              <a:latin typeface="Poppins" panose="00000500000000000000" pitchFamily="2" charset="0"/>
            </a:endParaRPr>
          </a:p>
          <a:p>
            <a:pPr rtl="1"/>
            <a:r>
              <a:rPr lang="ar-xm" dirty="0">
                <a:solidFill>
                  <a:srgbClr val="34394B"/>
                </a:solidFill>
                <a:latin typeface="Poppins" panose="00000500000000000000" pitchFamily="2" charset="0"/>
                <a:rtl/>
              </a:rPr>
              <a:t>تعتبر الحبوب المكررة مثل الخبز الأبيض مهمة نظرًا لإضافة حمض الفوليك إليها. لهذا السبب، نقول "يجب أن تكون نصف الحبوب التي تستهلكها على الأقل من الحبوب الكاملة".</a:t>
            </a:r>
          </a:p>
        </p:txBody>
      </p:sp>
      <p:sp>
        <p:nvSpPr>
          <p:cNvPr id="4" name="Slide Number Placeholder 3"/>
          <p:cNvSpPr>
            <a:spLocks noGrp="1"/>
          </p:cNvSpPr>
          <p:nvPr>
            <p:ph type="sldNum" sz="quarter" idx="5"/>
          </p:nvPr>
        </p:nvSpPr>
        <p:spPr/>
        <p:txBody>
          <a:bodyPr rtlCol="1"/>
          <a:lstStyle/>
          <a:p>
            <a:pPr rtl="1"/>
            <a:fld id="{B1DA9807-B2AA-4415-ADFB-386C0040CA0A}" type="slidenum">
              <a:rPr lang="en-US" smtClean="0"/>
              <a:t>7</a:t>
            </a:fld>
            <a:endParaRPr lang="en-US"/>
          </a:p>
        </p:txBody>
      </p:sp>
    </p:spTree>
    <p:extLst>
      <p:ext uri="{BB962C8B-B14F-4D97-AF65-F5344CB8AC3E}">
        <p14:creationId xmlns:p14="http://schemas.microsoft.com/office/powerpoint/2010/main" val="2100954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640859" cy="4471602"/>
          </a:xfrm>
        </p:spPr>
        <p:txBody>
          <a:bodyPr rtlCol="1"/>
          <a:lstStyle/>
          <a:p>
            <a:pPr rtl="1"/>
            <a:r>
              <a:rPr lang="ar-xm" dirty="0">
                <a:rtl/>
              </a:rPr>
              <a:t>هذه الأطعمة ضرورية لجسمنا كله حتى يعمل بشكل جيد.  يحتاج الاعبون إلى البروتين للمساعدة في الحفاظ على قوة عضلاتهم.  قلبك أيضًا عبارة عن عضلة، والبروتين يساعد قلبك وجميع أعضائك. اختر الأطعمة منخفضة الدهون البروتين.  تأتي معظم الدهون من الإضافات في الطهي.</a:t>
            </a:r>
          </a:p>
          <a:p>
            <a:pPr rtl="1"/>
            <a:endParaRPr lang="en-US" dirty="0"/>
          </a:p>
          <a:p>
            <a:pPr rtl="1"/>
            <a:r>
              <a:rPr lang="ar-xm" b="1" dirty="0">
                <a:rtl/>
              </a:rPr>
              <a:t>الدجاج - </a:t>
            </a:r>
            <a:r>
              <a:rPr lang="ar-xm" dirty="0">
                <a:rtl/>
              </a:rPr>
              <a:t>معظم الدهون موجودة في القشرة، لذا قم بإزالتها!  تجنب الدجاج المقلي بالشكل الذي تحصل عليه في مطاعم الوجبات السريعة.  قشر الجلد لأن الكثير من دهون الطهي تبقى في الجلد.</a:t>
            </a:r>
          </a:p>
          <a:p>
            <a:pPr rtl="1"/>
            <a:endParaRPr lang="en-US" dirty="0"/>
          </a:p>
          <a:p>
            <a:pPr rtl="1"/>
            <a:r>
              <a:rPr lang="ar-xm" b="1" dirty="0">
                <a:rtl/>
              </a:rPr>
              <a:t>لحم البقر - </a:t>
            </a:r>
            <a:r>
              <a:rPr lang="ar-xm" dirty="0">
                <a:rtl/>
              </a:rPr>
              <a:t>تسوق للهامبرغر الأقل دسمًا. </a:t>
            </a:r>
          </a:p>
          <a:p>
            <a:pPr rtl="1"/>
            <a:endParaRPr lang="en-US" dirty="0"/>
          </a:p>
          <a:p>
            <a:pPr rtl="1"/>
            <a:r>
              <a:rPr lang="ar-xm" b="1" dirty="0">
                <a:rtl/>
              </a:rPr>
              <a:t>السمك - </a:t>
            </a:r>
            <a:r>
              <a:rPr lang="ar-xm" dirty="0">
                <a:rtl/>
              </a:rPr>
              <a:t>من الصعب العثور على نوع أسماك غير صحي. طريقة طهيها مهمة، لذا تناول الأسماك غير المقلية بالكثير من الدهون.</a:t>
            </a:r>
          </a:p>
          <a:p>
            <a:pPr rtl="1"/>
            <a:endParaRPr lang="en-US" dirty="0"/>
          </a:p>
          <a:p>
            <a:pPr rtl="1"/>
            <a:r>
              <a:rPr lang="ar-xm" b="1" dirty="0">
                <a:rtl/>
              </a:rPr>
              <a:t>البيض - </a:t>
            </a:r>
            <a:r>
              <a:rPr lang="ar-xm" dirty="0">
                <a:rtl/>
              </a:rPr>
              <a:t>البيض خيار صحي مليء بالبروتين وغير مكلف. يقول بعض الخبراء إنه لا يحتوي على أكثر من بيضتين أو ثلاث بيضات في اليوم.  كيف تحب شكل البيض المطبوخ؟</a:t>
            </a:r>
          </a:p>
          <a:p>
            <a:pPr rtl="1"/>
            <a:endParaRPr lang="en-US" dirty="0"/>
          </a:p>
          <a:p>
            <a:pPr rtl="1"/>
            <a:r>
              <a:rPr lang="ar-xm" b="1" dirty="0">
                <a:rtl/>
              </a:rPr>
              <a:t>لحم الخنزير - </a:t>
            </a:r>
            <a:r>
              <a:rPr lang="ar-xm" dirty="0">
                <a:rtl/>
              </a:rPr>
              <a:t>احذر محاولة تناول كميات أقل من اللحوم المصنعة مثل لحم الخنزير المقدد ولحم الخنزير واللحوم الباردة. لقد أضافوا مواد كيميائية والكثير من الملح.</a:t>
            </a:r>
          </a:p>
          <a:p>
            <a:pPr rtl="1"/>
            <a:endParaRPr lang="en-US" dirty="0"/>
          </a:p>
          <a:p>
            <a:pPr rtl="1"/>
            <a:r>
              <a:rPr lang="ar-xm" b="1" dirty="0">
                <a:rtl/>
              </a:rPr>
              <a:t>الفاصوليا والبقوليات: </a:t>
            </a:r>
            <a:r>
              <a:rPr lang="ar-xm" dirty="0">
                <a:rtl/>
              </a:rPr>
              <a:t>بروتين ممتاز لأنه يحتوي على نسبة منخفضة من الدهون، ويحتوي على ألياف ومغذيات إضافية، لذا فهو مفيد لصحتك.</a:t>
            </a:r>
          </a:p>
          <a:p>
            <a:pPr rtl="1"/>
            <a:endParaRPr lang="en-US" dirty="0"/>
          </a:p>
          <a:p>
            <a:pPr rtl="1"/>
            <a:r>
              <a:rPr lang="ar-xm" dirty="0">
                <a:rtl/>
              </a:rPr>
              <a:t>منتجات الألبان - حليب البقر والشوفان وحليب الصويا والجبن والزبادي كلها تحتوي على بروتين صحي والعديد من العناصر الغذائية الأخرى للعظام والأسنان وصحتك العامة.</a:t>
            </a:r>
          </a:p>
          <a:p>
            <a:pPr rtl="1"/>
            <a:endParaRPr lang="en-US" dirty="0"/>
          </a:p>
          <a:p>
            <a:pPr rtl="1"/>
            <a:endParaRPr lang="en-US" dirty="0"/>
          </a:p>
        </p:txBody>
      </p:sp>
      <p:sp>
        <p:nvSpPr>
          <p:cNvPr id="4" name="Slide Number Placeholder 3"/>
          <p:cNvSpPr>
            <a:spLocks noGrp="1"/>
          </p:cNvSpPr>
          <p:nvPr>
            <p:ph type="sldNum" sz="quarter" idx="5"/>
          </p:nvPr>
        </p:nvSpPr>
        <p:spPr/>
        <p:txBody>
          <a:bodyPr rtlCol="1"/>
          <a:lstStyle/>
          <a:p>
            <a:pPr rtl="1"/>
            <a:fld id="{B1DA9807-B2AA-4415-ADFB-386C0040CA0A}" type="slidenum">
              <a:rPr lang="en-US" smtClean="0"/>
              <a:t>8</a:t>
            </a:fld>
            <a:endParaRPr lang="en-US"/>
          </a:p>
        </p:txBody>
      </p:sp>
    </p:spTree>
    <p:extLst>
      <p:ext uri="{BB962C8B-B14F-4D97-AF65-F5344CB8AC3E}">
        <p14:creationId xmlns:p14="http://schemas.microsoft.com/office/powerpoint/2010/main" val="145126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xm" dirty="0">
                <a:solidFill>
                  <a:srgbClr val="202124"/>
                </a:solidFill>
                <a:latin typeface="Roboto" panose="02000000000000000000" pitchFamily="2" charset="0"/>
                <a:rtl/>
              </a:rPr>
              <a:t>يمكن لنظام غذائي غني بالخضروات والفواكه أن يخفض ضغط الدم، ويقلل من مخاطر الإصابة بأمراض القلب والسكتة الدماغية، ويقي من بعض أنواع السرطان، ويقلل من مخاطر الإصابة بمشاكل العين والجهاز الهضمي، وله تأثير إيجابي على نسبة السكر في الدم، ما قد يساعد في الحفاظ على فحص الشهية.</a:t>
            </a:r>
          </a:p>
          <a:p>
            <a:pPr rtl="1"/>
            <a:endParaRPr lang="en-US" dirty="0">
              <a:solidFill>
                <a:srgbClr val="202124"/>
              </a:solidFill>
              <a:latin typeface="Roboto" panose="02000000000000000000" pitchFamily="2" charset="0"/>
            </a:endParaRPr>
          </a:p>
          <a:p>
            <a:pPr rtl="1"/>
            <a:r>
              <a:rPr lang="ar-xm" dirty="0">
                <a:solidFill>
                  <a:srgbClr val="202124"/>
                </a:solidFill>
                <a:latin typeface="Roboto" panose="02000000000000000000" pitchFamily="2" charset="0"/>
                <a:rtl/>
              </a:rPr>
              <a:t>توفر الفاكهة الفيتامينات والمعادن والألياف والعناصر الغذائية التي تساعد في الحفاظ على صحتنا والوقاية من أمراض القلب والسكري والسكتة الدماغية وبعض أنواع السرطان.</a:t>
            </a:r>
          </a:p>
          <a:p>
            <a:pPr rtl="1"/>
            <a:endParaRPr lang="en-US" dirty="0">
              <a:solidFill>
                <a:srgbClr val="202124"/>
              </a:solidFill>
              <a:latin typeface="Roboto" panose="02000000000000000000" pitchFamily="2" charset="0"/>
            </a:endParaRPr>
          </a:p>
          <a:p>
            <a:pPr rtl="1"/>
            <a:r>
              <a:rPr lang="ar-xm" dirty="0">
                <a:solidFill>
                  <a:srgbClr val="202124"/>
                </a:solidFill>
                <a:latin typeface="Roboto" panose="02000000000000000000" pitchFamily="2" charset="0"/>
                <a:rtl/>
              </a:rPr>
              <a:t>طعمها رائع ويضيف اللون والطعم والتغذية لوجباتنا.</a:t>
            </a:r>
          </a:p>
          <a:p>
            <a:pPr rtl="1"/>
            <a:endParaRPr lang="en-US" dirty="0">
              <a:solidFill>
                <a:srgbClr val="202124"/>
              </a:solidFill>
              <a:latin typeface="Roboto" panose="02000000000000000000" pitchFamily="2" charset="0"/>
            </a:endParaRPr>
          </a:p>
          <a:p>
            <a:pPr rtl="1"/>
            <a:r>
              <a:rPr lang="ar-xm" dirty="0">
                <a:solidFill>
                  <a:srgbClr val="202124"/>
                </a:solidFill>
                <a:latin typeface="Roboto" panose="02000000000000000000" pitchFamily="2" charset="0"/>
                <a:rtl/>
              </a:rPr>
              <a:t>إذا حصلت على فاكهة معلبة، فاشطفها بالماء قبل تناولها لإزالة السكر المضاف.</a:t>
            </a:r>
          </a:p>
          <a:p>
            <a:pPr rtl="1"/>
            <a:endParaRPr lang="en-US" dirty="0">
              <a:solidFill>
                <a:srgbClr val="202124"/>
              </a:solidFill>
              <a:latin typeface="Roboto" panose="02000000000000000000" pitchFamily="2" charset="0"/>
            </a:endParaRPr>
          </a:p>
          <a:p>
            <a:pPr rtl="1"/>
            <a:endParaRPr lang="en-US" dirty="0">
              <a:solidFill>
                <a:srgbClr val="202124"/>
              </a:solidFill>
              <a:latin typeface="Roboto" panose="02000000000000000000" pitchFamily="2" charset="0"/>
            </a:endParaRPr>
          </a:p>
          <a:p>
            <a:pPr rtl="1"/>
            <a:endParaRPr lang="en-US" dirty="0">
              <a:solidFill>
                <a:srgbClr val="202124"/>
              </a:solidFill>
              <a:latin typeface="Roboto" panose="02000000000000000000" pitchFamily="2" charset="0"/>
            </a:endParaRPr>
          </a:p>
          <a:p>
            <a:pPr rtl="1"/>
            <a:r>
              <a:rPr lang="ar-xm" dirty="0">
                <a:solidFill>
                  <a:srgbClr val="202124"/>
                </a:solidFill>
                <a:latin typeface="Roboto" panose="02000000000000000000" pitchFamily="2" charset="0"/>
                <a:rtl/>
              </a:rPr>
              <a:t>ما الفاكهة المفضلة لديك؟ ما الوقت المفضل لأكل الفاكهة خلال النهار؟</a:t>
            </a:r>
          </a:p>
          <a:p>
            <a:pPr rtl="1"/>
            <a:endParaRPr lang="en-US" dirty="0">
              <a:solidFill>
                <a:srgbClr val="202124"/>
              </a:solidFill>
              <a:latin typeface="Roboto" panose="02000000000000000000" pitchFamily="2" charset="0"/>
            </a:endParaRPr>
          </a:p>
        </p:txBody>
      </p:sp>
      <p:sp>
        <p:nvSpPr>
          <p:cNvPr id="4" name="Slide Number Placeholder 3"/>
          <p:cNvSpPr>
            <a:spLocks noGrp="1"/>
          </p:cNvSpPr>
          <p:nvPr>
            <p:ph type="sldNum" sz="quarter" idx="5"/>
          </p:nvPr>
        </p:nvSpPr>
        <p:spPr/>
        <p:txBody>
          <a:bodyPr rtlCol="1"/>
          <a:lstStyle/>
          <a:p>
            <a:pPr rtl="1"/>
            <a:fld id="{B1DA9807-B2AA-4415-ADFB-386C0040CA0A}" type="slidenum">
              <a:rPr lang="en-US" smtClean="0"/>
              <a:t>9</a:t>
            </a:fld>
            <a:endParaRPr lang="en-US"/>
          </a:p>
        </p:txBody>
      </p:sp>
    </p:spTree>
    <p:extLst>
      <p:ext uri="{BB962C8B-B14F-4D97-AF65-F5344CB8AC3E}">
        <p14:creationId xmlns:p14="http://schemas.microsoft.com/office/powerpoint/2010/main" val="1902209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rtlCol="1" anchor="b"/>
          <a:lstStyle>
            <a:lvl1pPr algn="ctr" rtl="1">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rtlCol="1"/>
          <a:lstStyle>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rtlCol="1"/>
          <a:lstStyle>
            <a:lvl1pPr algn="r" rtl="1"/>
          </a:lstStyle>
          <a:p>
            <a:fld id="{BB0CBA1C-C11F-4FD4-8FB7-74FAEB7C96E8}" type="datetimeFigureOut">
              <a:rPr lang="en-US" smtClean="0"/>
              <a:t>10/30/2024</a:t>
            </a:fld>
            <a:endParaRPr lang="en-US"/>
          </a:p>
        </p:txBody>
      </p:sp>
      <p:sp>
        <p:nvSpPr>
          <p:cNvPr id="5" name="Footer Placeholder 4"/>
          <p:cNvSpPr>
            <a:spLocks noGrp="1"/>
          </p:cNvSpPr>
          <p:nvPr>
            <p:ph type="ftr" sz="quarter" idx="11"/>
          </p:nvPr>
        </p:nvSpPr>
        <p:spPr/>
        <p:txBody>
          <a:bodyPr rtlCol="1"/>
          <a:lstStyle>
            <a:lvl1pPr algn="r" rtl="1"/>
          </a:lstStyle>
          <a:p>
            <a:endParaRPr lang="en-US"/>
          </a:p>
        </p:txBody>
      </p:sp>
      <p:sp>
        <p:nvSpPr>
          <p:cNvPr id="6" name="Slide Number Placeholder 5"/>
          <p:cNvSpPr>
            <a:spLocks noGrp="1"/>
          </p:cNvSpPr>
          <p:nvPr>
            <p:ph type="sldNum" sz="quarter" idx="12"/>
          </p:nvPr>
        </p:nvSpPr>
        <p:spPr/>
        <p:txBody>
          <a:bodyPr rtlCol="1"/>
          <a:lstStyle>
            <a:lvl1pPr algn="r" rtl="1"/>
          </a:lstStyle>
          <a:p>
            <a:fld id="{E86BEAC4-87F8-4859-9C35-26EC87CD1E46}" type="slidenum">
              <a:rPr lang="en-US" smtClean="0"/>
              <a:t>‹#›</a:t>
            </a:fld>
            <a:endParaRPr lang="en-US"/>
          </a:p>
        </p:txBody>
      </p:sp>
    </p:spTree>
    <p:extLst>
      <p:ext uri="{BB962C8B-B14F-4D97-AF65-F5344CB8AC3E}">
        <p14:creationId xmlns:p14="http://schemas.microsoft.com/office/powerpoint/2010/main" val="256632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lvl1pPr algn="r" rtl="1"/>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rtlCol="1"/>
          <a:lstStyle>
            <a:lvl1pPr algn="r" rtl="1"/>
          </a:lstStyle>
          <a:p>
            <a:pPr lvl="0" algn="r" rtl="1"/>
            <a:r>
              <a:rPr lang="en-US"/>
              <a:t>Click to edit Master text styles</a:t>
            </a:r>
          </a:p>
          <a:p>
            <a:pPr lvl="1" algn="r" rtl="1"/>
            <a:r>
              <a:rPr lang="en-US"/>
              <a:t>Second level</a:t>
            </a:r>
          </a:p>
          <a:p>
            <a:pPr lvl="2" algn="r" rtl="1"/>
            <a:r>
              <a:rPr lang="en-US"/>
              <a:t>Third level</a:t>
            </a:r>
          </a:p>
          <a:p>
            <a:pPr lvl="3" algn="r" rtl="1"/>
            <a:r>
              <a:rPr lang="en-US"/>
              <a:t>Fourth level</a:t>
            </a:r>
          </a:p>
          <a:p>
            <a:pPr lvl="4" algn="r" rtl="1"/>
            <a:r>
              <a:rPr lang="en-US"/>
              <a:t>Fifth level</a:t>
            </a:r>
            <a:endParaRPr lang="en-US" dirty="0"/>
          </a:p>
        </p:txBody>
      </p:sp>
      <p:sp>
        <p:nvSpPr>
          <p:cNvPr id="4" name="Date Placeholder 3"/>
          <p:cNvSpPr>
            <a:spLocks noGrp="1"/>
          </p:cNvSpPr>
          <p:nvPr>
            <p:ph type="dt" sz="half" idx="10"/>
          </p:nvPr>
        </p:nvSpPr>
        <p:spPr/>
        <p:txBody>
          <a:bodyPr rtlCol="1"/>
          <a:lstStyle>
            <a:lvl1pPr algn="r" rtl="1"/>
          </a:lstStyle>
          <a:p>
            <a:fld id="{BB0CBA1C-C11F-4FD4-8FB7-74FAEB7C96E8}" type="datetimeFigureOut">
              <a:rPr lang="en-US" smtClean="0"/>
              <a:t>10/30/2024</a:t>
            </a:fld>
            <a:endParaRPr lang="en-US"/>
          </a:p>
        </p:txBody>
      </p:sp>
      <p:sp>
        <p:nvSpPr>
          <p:cNvPr id="5" name="Footer Placeholder 4"/>
          <p:cNvSpPr>
            <a:spLocks noGrp="1"/>
          </p:cNvSpPr>
          <p:nvPr>
            <p:ph type="ftr" sz="quarter" idx="11"/>
          </p:nvPr>
        </p:nvSpPr>
        <p:spPr/>
        <p:txBody>
          <a:bodyPr rtlCol="1"/>
          <a:lstStyle>
            <a:lvl1pPr algn="r" rtl="1"/>
          </a:lstStyle>
          <a:p>
            <a:endParaRPr lang="en-US"/>
          </a:p>
        </p:txBody>
      </p:sp>
      <p:sp>
        <p:nvSpPr>
          <p:cNvPr id="6" name="Slide Number Placeholder 5"/>
          <p:cNvSpPr>
            <a:spLocks noGrp="1"/>
          </p:cNvSpPr>
          <p:nvPr>
            <p:ph type="sldNum" sz="quarter" idx="12"/>
          </p:nvPr>
        </p:nvSpPr>
        <p:spPr/>
        <p:txBody>
          <a:bodyPr rtlCol="1"/>
          <a:lstStyle>
            <a:lvl1pPr algn="r" rtl="1"/>
          </a:lstStyle>
          <a:p>
            <a:fld id="{E86BEAC4-87F8-4859-9C35-26EC87CD1E46}" type="slidenum">
              <a:rPr lang="en-US" smtClean="0"/>
              <a:t>‹#›</a:t>
            </a:fld>
            <a:endParaRPr lang="en-US"/>
          </a:p>
        </p:txBody>
      </p:sp>
    </p:spTree>
    <p:extLst>
      <p:ext uri="{BB962C8B-B14F-4D97-AF65-F5344CB8AC3E}">
        <p14:creationId xmlns:p14="http://schemas.microsoft.com/office/powerpoint/2010/main" val="797862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1"/>
          <a:lstStyle>
            <a:lvl1pPr algn="r" rtl="1"/>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1"/>
          <a:lstStyle>
            <a:lvl1pPr algn="r" rtl="1"/>
          </a:lstStyle>
          <a:p>
            <a:pPr lvl="0" algn="r" rtl="1"/>
            <a:r>
              <a:rPr lang="en-US"/>
              <a:t>Click to edit Master text styles</a:t>
            </a:r>
          </a:p>
          <a:p>
            <a:pPr lvl="1" algn="r" rtl="1"/>
            <a:r>
              <a:rPr lang="en-US"/>
              <a:t>Second level</a:t>
            </a:r>
          </a:p>
          <a:p>
            <a:pPr lvl="2" algn="r" rtl="1"/>
            <a:r>
              <a:rPr lang="en-US"/>
              <a:t>Third level</a:t>
            </a:r>
          </a:p>
          <a:p>
            <a:pPr lvl="3" algn="r" rtl="1"/>
            <a:r>
              <a:rPr lang="en-US"/>
              <a:t>Fourth level</a:t>
            </a:r>
          </a:p>
          <a:p>
            <a:pPr lvl="4" algn="r" rtl="1"/>
            <a:r>
              <a:rPr lang="en-US"/>
              <a:t>Fifth level</a:t>
            </a:r>
            <a:endParaRPr lang="en-US" dirty="0"/>
          </a:p>
        </p:txBody>
      </p:sp>
      <p:sp>
        <p:nvSpPr>
          <p:cNvPr id="4" name="Date Placeholder 3"/>
          <p:cNvSpPr>
            <a:spLocks noGrp="1"/>
          </p:cNvSpPr>
          <p:nvPr>
            <p:ph type="dt" sz="half" idx="10"/>
          </p:nvPr>
        </p:nvSpPr>
        <p:spPr/>
        <p:txBody>
          <a:bodyPr rtlCol="1"/>
          <a:lstStyle>
            <a:lvl1pPr algn="r" rtl="1"/>
          </a:lstStyle>
          <a:p>
            <a:fld id="{BB0CBA1C-C11F-4FD4-8FB7-74FAEB7C96E8}" type="datetimeFigureOut">
              <a:rPr lang="en-US" smtClean="0"/>
              <a:t>10/30/2024</a:t>
            </a:fld>
            <a:endParaRPr lang="en-US"/>
          </a:p>
        </p:txBody>
      </p:sp>
      <p:sp>
        <p:nvSpPr>
          <p:cNvPr id="5" name="Footer Placeholder 4"/>
          <p:cNvSpPr>
            <a:spLocks noGrp="1"/>
          </p:cNvSpPr>
          <p:nvPr>
            <p:ph type="ftr" sz="quarter" idx="11"/>
          </p:nvPr>
        </p:nvSpPr>
        <p:spPr/>
        <p:txBody>
          <a:bodyPr rtlCol="1"/>
          <a:lstStyle>
            <a:lvl1pPr algn="r" rtl="1"/>
          </a:lstStyle>
          <a:p>
            <a:endParaRPr lang="en-US"/>
          </a:p>
        </p:txBody>
      </p:sp>
      <p:sp>
        <p:nvSpPr>
          <p:cNvPr id="6" name="Slide Number Placeholder 5"/>
          <p:cNvSpPr>
            <a:spLocks noGrp="1"/>
          </p:cNvSpPr>
          <p:nvPr>
            <p:ph type="sldNum" sz="quarter" idx="12"/>
          </p:nvPr>
        </p:nvSpPr>
        <p:spPr/>
        <p:txBody>
          <a:bodyPr rtlCol="1"/>
          <a:lstStyle>
            <a:lvl1pPr algn="r" rtl="1"/>
          </a:lstStyle>
          <a:p>
            <a:fld id="{E86BEAC4-87F8-4859-9C35-26EC87CD1E46}" type="slidenum">
              <a:rPr lang="en-US" smtClean="0"/>
              <a:t>‹#›</a:t>
            </a:fld>
            <a:endParaRPr lang="en-US"/>
          </a:p>
        </p:txBody>
      </p:sp>
    </p:spTree>
    <p:extLst>
      <p:ext uri="{BB962C8B-B14F-4D97-AF65-F5344CB8AC3E}">
        <p14:creationId xmlns:p14="http://schemas.microsoft.com/office/powerpoint/2010/main" val="185511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lvl1pPr algn="r" rtl="1"/>
          </a:lstStyle>
          <a:p>
            <a:r>
              <a:rPr lang="en-US"/>
              <a:t>Click to edit Master title style</a:t>
            </a:r>
            <a:endParaRPr lang="en-US" dirty="0"/>
          </a:p>
        </p:txBody>
      </p:sp>
      <p:sp>
        <p:nvSpPr>
          <p:cNvPr id="3" name="Content Placeholder 2"/>
          <p:cNvSpPr>
            <a:spLocks noGrp="1"/>
          </p:cNvSpPr>
          <p:nvPr>
            <p:ph idx="1"/>
          </p:nvPr>
        </p:nvSpPr>
        <p:spPr/>
        <p:txBody>
          <a:bodyPr rtlCol="1"/>
          <a:lstStyle>
            <a:lvl1pPr algn="r" rtl="1"/>
          </a:lstStyle>
          <a:p>
            <a:pPr lvl="0" algn="r" rtl="1"/>
            <a:r>
              <a:rPr lang="en-US"/>
              <a:t>Click to edit Master text styles</a:t>
            </a:r>
          </a:p>
          <a:p>
            <a:pPr lvl="1" algn="r" rtl="1"/>
            <a:r>
              <a:rPr lang="en-US"/>
              <a:t>Second level</a:t>
            </a:r>
          </a:p>
          <a:p>
            <a:pPr lvl="2" algn="r" rtl="1"/>
            <a:r>
              <a:rPr lang="en-US"/>
              <a:t>Third level</a:t>
            </a:r>
          </a:p>
          <a:p>
            <a:pPr lvl="3" algn="r" rtl="1"/>
            <a:r>
              <a:rPr lang="en-US"/>
              <a:t>Fourth level</a:t>
            </a:r>
          </a:p>
          <a:p>
            <a:pPr lvl="4" algn="r" rtl="1"/>
            <a:r>
              <a:rPr lang="en-US"/>
              <a:t>Fifth level</a:t>
            </a:r>
            <a:endParaRPr lang="en-US" dirty="0"/>
          </a:p>
        </p:txBody>
      </p:sp>
      <p:sp>
        <p:nvSpPr>
          <p:cNvPr id="4" name="Date Placeholder 3"/>
          <p:cNvSpPr>
            <a:spLocks noGrp="1"/>
          </p:cNvSpPr>
          <p:nvPr>
            <p:ph type="dt" sz="half" idx="10"/>
          </p:nvPr>
        </p:nvSpPr>
        <p:spPr/>
        <p:txBody>
          <a:bodyPr rtlCol="1"/>
          <a:lstStyle>
            <a:lvl1pPr algn="r" rtl="1"/>
          </a:lstStyle>
          <a:p>
            <a:fld id="{BB0CBA1C-C11F-4FD4-8FB7-74FAEB7C96E8}" type="datetimeFigureOut">
              <a:rPr lang="en-US" smtClean="0"/>
              <a:t>10/30/2024</a:t>
            </a:fld>
            <a:endParaRPr lang="en-US"/>
          </a:p>
        </p:txBody>
      </p:sp>
      <p:sp>
        <p:nvSpPr>
          <p:cNvPr id="5" name="Footer Placeholder 4"/>
          <p:cNvSpPr>
            <a:spLocks noGrp="1"/>
          </p:cNvSpPr>
          <p:nvPr>
            <p:ph type="ftr" sz="quarter" idx="11"/>
          </p:nvPr>
        </p:nvSpPr>
        <p:spPr/>
        <p:txBody>
          <a:bodyPr rtlCol="1"/>
          <a:lstStyle>
            <a:lvl1pPr algn="r" rtl="1"/>
          </a:lstStyle>
          <a:p>
            <a:endParaRPr lang="en-US"/>
          </a:p>
        </p:txBody>
      </p:sp>
      <p:sp>
        <p:nvSpPr>
          <p:cNvPr id="6" name="Slide Number Placeholder 5"/>
          <p:cNvSpPr>
            <a:spLocks noGrp="1"/>
          </p:cNvSpPr>
          <p:nvPr>
            <p:ph type="sldNum" sz="quarter" idx="12"/>
          </p:nvPr>
        </p:nvSpPr>
        <p:spPr/>
        <p:txBody>
          <a:bodyPr rtlCol="1"/>
          <a:lstStyle>
            <a:lvl1pPr algn="r" rtl="1"/>
          </a:lstStyle>
          <a:p>
            <a:fld id="{E86BEAC4-87F8-4859-9C35-26EC87CD1E46}" type="slidenum">
              <a:rPr lang="en-US" smtClean="0"/>
              <a:t>‹#›</a:t>
            </a:fld>
            <a:endParaRPr lang="en-US"/>
          </a:p>
        </p:txBody>
      </p:sp>
    </p:spTree>
    <p:extLst>
      <p:ext uri="{BB962C8B-B14F-4D97-AF65-F5344CB8AC3E}">
        <p14:creationId xmlns:p14="http://schemas.microsoft.com/office/powerpoint/2010/main" val="40259701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1" anchor="b"/>
          <a:lstStyle>
            <a:lvl1pPr algn="r" rtl="1">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rtlCol="1"/>
          <a:lstStyle>
            <a:lvl1pPr marL="0" indent="0" algn="r" rtl="1">
              <a:buNone/>
              <a:defRPr sz="2400">
                <a:solidFill>
                  <a:schemeClr val="tx1"/>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algn="r" rtl="1"/>
            <a:r>
              <a:rPr lang="en-US"/>
              <a:t>Click to edit Master text styles</a:t>
            </a:r>
          </a:p>
        </p:txBody>
      </p:sp>
      <p:sp>
        <p:nvSpPr>
          <p:cNvPr id="4" name="Date Placeholder 3"/>
          <p:cNvSpPr>
            <a:spLocks noGrp="1"/>
          </p:cNvSpPr>
          <p:nvPr>
            <p:ph type="dt" sz="half" idx="10"/>
          </p:nvPr>
        </p:nvSpPr>
        <p:spPr/>
        <p:txBody>
          <a:bodyPr rtlCol="1"/>
          <a:lstStyle>
            <a:lvl1pPr algn="r" rtl="1"/>
          </a:lstStyle>
          <a:p>
            <a:fld id="{BB0CBA1C-C11F-4FD4-8FB7-74FAEB7C96E8}" type="datetimeFigureOut">
              <a:rPr lang="en-US" smtClean="0"/>
              <a:t>10/30/2024</a:t>
            </a:fld>
            <a:endParaRPr lang="en-US"/>
          </a:p>
        </p:txBody>
      </p:sp>
      <p:sp>
        <p:nvSpPr>
          <p:cNvPr id="5" name="Footer Placeholder 4"/>
          <p:cNvSpPr>
            <a:spLocks noGrp="1"/>
          </p:cNvSpPr>
          <p:nvPr>
            <p:ph type="ftr" sz="quarter" idx="11"/>
          </p:nvPr>
        </p:nvSpPr>
        <p:spPr/>
        <p:txBody>
          <a:bodyPr rtlCol="1"/>
          <a:lstStyle>
            <a:lvl1pPr algn="r" rtl="1"/>
          </a:lstStyle>
          <a:p>
            <a:endParaRPr lang="en-US"/>
          </a:p>
        </p:txBody>
      </p:sp>
      <p:sp>
        <p:nvSpPr>
          <p:cNvPr id="6" name="Slide Number Placeholder 5"/>
          <p:cNvSpPr>
            <a:spLocks noGrp="1"/>
          </p:cNvSpPr>
          <p:nvPr>
            <p:ph type="sldNum" sz="quarter" idx="12"/>
          </p:nvPr>
        </p:nvSpPr>
        <p:spPr/>
        <p:txBody>
          <a:bodyPr rtlCol="1"/>
          <a:lstStyle>
            <a:lvl1pPr algn="r" rtl="1"/>
          </a:lstStyle>
          <a:p>
            <a:fld id="{E86BEAC4-87F8-4859-9C35-26EC87CD1E46}" type="slidenum">
              <a:rPr lang="en-US" smtClean="0"/>
              <a:t>‹#›</a:t>
            </a:fld>
            <a:endParaRPr lang="en-US"/>
          </a:p>
        </p:txBody>
      </p:sp>
    </p:spTree>
    <p:extLst>
      <p:ext uri="{BB962C8B-B14F-4D97-AF65-F5344CB8AC3E}">
        <p14:creationId xmlns:p14="http://schemas.microsoft.com/office/powerpoint/2010/main" val="330436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lvl1pPr algn="r" rtl="1"/>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rtlCol="1"/>
          <a:lstStyle>
            <a:lvl1pPr algn="r" rtl="1"/>
          </a:lstStyle>
          <a:p>
            <a:pPr lvl="0" algn="r" rtl="1"/>
            <a:r>
              <a:rPr lang="en-US"/>
              <a:t>Click to edit Master text styles</a:t>
            </a:r>
          </a:p>
          <a:p>
            <a:pPr lvl="1" algn="r" rtl="1"/>
            <a:r>
              <a:rPr lang="en-US"/>
              <a:t>Second level</a:t>
            </a:r>
          </a:p>
          <a:p>
            <a:pPr lvl="2" algn="r" rtl="1"/>
            <a:r>
              <a:rPr lang="en-US"/>
              <a:t>Third level</a:t>
            </a:r>
          </a:p>
          <a:p>
            <a:pPr lvl="3" algn="r" rtl="1"/>
            <a:r>
              <a:rPr lang="en-US"/>
              <a:t>Fourth level</a:t>
            </a:r>
          </a:p>
          <a:p>
            <a:pPr lvl="4" algn="r" rtl="1"/>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rtlCol="1"/>
          <a:lstStyle>
            <a:lvl1pPr algn="r" rtl="1"/>
          </a:lstStyle>
          <a:p>
            <a:pPr lvl="0" algn="r" rtl="1"/>
            <a:r>
              <a:rPr lang="en-US"/>
              <a:t>Click to edit Master text styles</a:t>
            </a:r>
          </a:p>
          <a:p>
            <a:pPr lvl="1" algn="r" rtl="1"/>
            <a:r>
              <a:rPr lang="en-US"/>
              <a:t>Second level</a:t>
            </a:r>
          </a:p>
          <a:p>
            <a:pPr lvl="2" algn="r" rtl="1"/>
            <a:r>
              <a:rPr lang="en-US"/>
              <a:t>Third level</a:t>
            </a:r>
          </a:p>
          <a:p>
            <a:pPr lvl="3" algn="r" rtl="1"/>
            <a:r>
              <a:rPr lang="en-US"/>
              <a:t>Fourth level</a:t>
            </a:r>
          </a:p>
          <a:p>
            <a:pPr lvl="4" algn="r" rtl="1"/>
            <a:r>
              <a:rPr lang="en-US"/>
              <a:t>Fifth level</a:t>
            </a:r>
            <a:endParaRPr lang="en-US" dirty="0"/>
          </a:p>
        </p:txBody>
      </p:sp>
      <p:sp>
        <p:nvSpPr>
          <p:cNvPr id="5" name="Date Placeholder 4"/>
          <p:cNvSpPr>
            <a:spLocks noGrp="1"/>
          </p:cNvSpPr>
          <p:nvPr>
            <p:ph type="dt" sz="half" idx="10"/>
          </p:nvPr>
        </p:nvSpPr>
        <p:spPr/>
        <p:txBody>
          <a:bodyPr rtlCol="1"/>
          <a:lstStyle>
            <a:lvl1pPr algn="r" rtl="1"/>
          </a:lstStyle>
          <a:p>
            <a:fld id="{BB0CBA1C-C11F-4FD4-8FB7-74FAEB7C96E8}" type="datetimeFigureOut">
              <a:rPr lang="en-US" smtClean="0"/>
              <a:t>10/30/2024</a:t>
            </a:fld>
            <a:endParaRPr lang="en-US"/>
          </a:p>
        </p:txBody>
      </p:sp>
      <p:sp>
        <p:nvSpPr>
          <p:cNvPr id="6" name="Footer Placeholder 5"/>
          <p:cNvSpPr>
            <a:spLocks noGrp="1"/>
          </p:cNvSpPr>
          <p:nvPr>
            <p:ph type="ftr" sz="quarter" idx="11"/>
          </p:nvPr>
        </p:nvSpPr>
        <p:spPr/>
        <p:txBody>
          <a:bodyPr rtlCol="1"/>
          <a:lstStyle>
            <a:lvl1pPr algn="r" rtl="1"/>
          </a:lstStyle>
          <a:p>
            <a:endParaRPr lang="en-US"/>
          </a:p>
        </p:txBody>
      </p:sp>
      <p:sp>
        <p:nvSpPr>
          <p:cNvPr id="7" name="Slide Number Placeholder 6"/>
          <p:cNvSpPr>
            <a:spLocks noGrp="1"/>
          </p:cNvSpPr>
          <p:nvPr>
            <p:ph type="sldNum" sz="quarter" idx="12"/>
          </p:nvPr>
        </p:nvSpPr>
        <p:spPr/>
        <p:txBody>
          <a:bodyPr rtlCol="1"/>
          <a:lstStyle>
            <a:lvl1pPr algn="r" rtl="1"/>
          </a:lstStyle>
          <a:p>
            <a:fld id="{E86BEAC4-87F8-4859-9C35-26EC87CD1E46}" type="slidenum">
              <a:rPr lang="en-US" smtClean="0"/>
              <a:t>‹#›</a:t>
            </a:fld>
            <a:endParaRPr lang="en-US"/>
          </a:p>
        </p:txBody>
      </p:sp>
    </p:spTree>
    <p:extLst>
      <p:ext uri="{BB962C8B-B14F-4D97-AF65-F5344CB8AC3E}">
        <p14:creationId xmlns:p14="http://schemas.microsoft.com/office/powerpoint/2010/main" val="4071773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1"/>
          <a:lstStyle>
            <a:lvl1pPr algn="r" rtl="1"/>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algn="r" rtl="1"/>
            <a:r>
              <a:rPr lang="en-US"/>
              <a:t>Click to edit Master text styles</a:t>
            </a:r>
          </a:p>
        </p:txBody>
      </p:sp>
      <p:sp>
        <p:nvSpPr>
          <p:cNvPr id="4" name="Content Placeholder 3"/>
          <p:cNvSpPr>
            <a:spLocks noGrp="1"/>
          </p:cNvSpPr>
          <p:nvPr>
            <p:ph sz="half" idx="2"/>
          </p:nvPr>
        </p:nvSpPr>
        <p:spPr>
          <a:xfrm>
            <a:off x="629842" y="2505075"/>
            <a:ext cx="3868340" cy="3684588"/>
          </a:xfrm>
        </p:spPr>
        <p:txBody>
          <a:bodyPr rtlCol="1"/>
          <a:lstStyle>
            <a:lvl1pPr algn="r" rtl="1"/>
          </a:lstStyle>
          <a:p>
            <a:pPr lvl="0" algn="r" rtl="1"/>
            <a:r>
              <a:rPr lang="en-US"/>
              <a:t>Click to edit Master text styles</a:t>
            </a:r>
          </a:p>
          <a:p>
            <a:pPr lvl="1" algn="r" rtl="1"/>
            <a:r>
              <a:rPr lang="en-US"/>
              <a:t>Second level</a:t>
            </a:r>
          </a:p>
          <a:p>
            <a:pPr lvl="2" algn="r" rtl="1"/>
            <a:r>
              <a:rPr lang="en-US"/>
              <a:t>Third level</a:t>
            </a:r>
          </a:p>
          <a:p>
            <a:pPr lvl="3" algn="r" rtl="1"/>
            <a:r>
              <a:rPr lang="en-US"/>
              <a:t>Fourth level</a:t>
            </a:r>
          </a:p>
          <a:p>
            <a:pPr lvl="4" algn="r" rtl="1"/>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algn="r" rtl="1"/>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rtlCol="1"/>
          <a:lstStyle>
            <a:lvl1pPr algn="r" rtl="1"/>
          </a:lstStyle>
          <a:p>
            <a:pPr lvl="0" algn="r" rtl="1"/>
            <a:r>
              <a:rPr lang="en-US"/>
              <a:t>Click to edit Master text styles</a:t>
            </a:r>
          </a:p>
          <a:p>
            <a:pPr lvl="1" algn="r" rtl="1"/>
            <a:r>
              <a:rPr lang="en-US"/>
              <a:t>Second level</a:t>
            </a:r>
          </a:p>
          <a:p>
            <a:pPr lvl="2" algn="r" rtl="1"/>
            <a:r>
              <a:rPr lang="en-US"/>
              <a:t>Third level</a:t>
            </a:r>
          </a:p>
          <a:p>
            <a:pPr lvl="3" algn="r" rtl="1"/>
            <a:r>
              <a:rPr lang="en-US"/>
              <a:t>Fourth level</a:t>
            </a:r>
          </a:p>
          <a:p>
            <a:pPr lvl="4" algn="r" rtl="1"/>
            <a:r>
              <a:rPr lang="en-US"/>
              <a:t>Fifth level</a:t>
            </a:r>
            <a:endParaRPr lang="en-US" dirty="0"/>
          </a:p>
        </p:txBody>
      </p:sp>
      <p:sp>
        <p:nvSpPr>
          <p:cNvPr id="7" name="Date Placeholder 6"/>
          <p:cNvSpPr>
            <a:spLocks noGrp="1"/>
          </p:cNvSpPr>
          <p:nvPr>
            <p:ph type="dt" sz="half" idx="10"/>
          </p:nvPr>
        </p:nvSpPr>
        <p:spPr/>
        <p:txBody>
          <a:bodyPr rtlCol="1"/>
          <a:lstStyle>
            <a:lvl1pPr algn="r" rtl="1"/>
          </a:lstStyle>
          <a:p>
            <a:fld id="{BB0CBA1C-C11F-4FD4-8FB7-74FAEB7C96E8}" type="datetimeFigureOut">
              <a:rPr lang="en-US" smtClean="0"/>
              <a:t>10/30/2024</a:t>
            </a:fld>
            <a:endParaRPr lang="en-US"/>
          </a:p>
        </p:txBody>
      </p:sp>
      <p:sp>
        <p:nvSpPr>
          <p:cNvPr id="8" name="Footer Placeholder 7"/>
          <p:cNvSpPr>
            <a:spLocks noGrp="1"/>
          </p:cNvSpPr>
          <p:nvPr>
            <p:ph type="ftr" sz="quarter" idx="11"/>
          </p:nvPr>
        </p:nvSpPr>
        <p:spPr/>
        <p:txBody>
          <a:bodyPr rtlCol="1"/>
          <a:lstStyle>
            <a:lvl1pPr algn="r" rtl="1"/>
          </a:lstStyle>
          <a:p>
            <a:endParaRPr lang="en-US"/>
          </a:p>
        </p:txBody>
      </p:sp>
      <p:sp>
        <p:nvSpPr>
          <p:cNvPr id="9" name="Slide Number Placeholder 8"/>
          <p:cNvSpPr>
            <a:spLocks noGrp="1"/>
          </p:cNvSpPr>
          <p:nvPr>
            <p:ph type="sldNum" sz="quarter" idx="12"/>
          </p:nvPr>
        </p:nvSpPr>
        <p:spPr/>
        <p:txBody>
          <a:bodyPr rtlCol="1"/>
          <a:lstStyle>
            <a:lvl1pPr algn="r" rtl="1"/>
          </a:lstStyle>
          <a:p>
            <a:fld id="{E86BEAC4-87F8-4859-9C35-26EC87CD1E46}" type="slidenum">
              <a:rPr lang="en-US" smtClean="0"/>
              <a:t>‹#›</a:t>
            </a:fld>
            <a:endParaRPr lang="en-US"/>
          </a:p>
        </p:txBody>
      </p:sp>
    </p:spTree>
    <p:extLst>
      <p:ext uri="{BB962C8B-B14F-4D97-AF65-F5344CB8AC3E}">
        <p14:creationId xmlns:p14="http://schemas.microsoft.com/office/powerpoint/2010/main" val="238041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lvl1pPr algn="r" rtl="1"/>
          </a:lstStyle>
          <a:p>
            <a:r>
              <a:rPr lang="en-US"/>
              <a:t>Click to edit Master title style</a:t>
            </a:r>
            <a:endParaRPr lang="en-US" dirty="0"/>
          </a:p>
        </p:txBody>
      </p:sp>
      <p:sp>
        <p:nvSpPr>
          <p:cNvPr id="3" name="Date Placeholder 2"/>
          <p:cNvSpPr>
            <a:spLocks noGrp="1"/>
          </p:cNvSpPr>
          <p:nvPr>
            <p:ph type="dt" sz="half" idx="10"/>
          </p:nvPr>
        </p:nvSpPr>
        <p:spPr/>
        <p:txBody>
          <a:bodyPr rtlCol="1"/>
          <a:lstStyle>
            <a:lvl1pPr algn="r" rtl="1"/>
          </a:lstStyle>
          <a:p>
            <a:fld id="{BB0CBA1C-C11F-4FD4-8FB7-74FAEB7C96E8}" type="datetimeFigureOut">
              <a:rPr lang="en-US" smtClean="0"/>
              <a:t>10/30/2024</a:t>
            </a:fld>
            <a:endParaRPr lang="en-US"/>
          </a:p>
        </p:txBody>
      </p:sp>
      <p:sp>
        <p:nvSpPr>
          <p:cNvPr id="4" name="Footer Placeholder 3"/>
          <p:cNvSpPr>
            <a:spLocks noGrp="1"/>
          </p:cNvSpPr>
          <p:nvPr>
            <p:ph type="ftr" sz="quarter" idx="11"/>
          </p:nvPr>
        </p:nvSpPr>
        <p:spPr/>
        <p:txBody>
          <a:bodyPr rtlCol="1"/>
          <a:lstStyle>
            <a:lvl1pPr algn="r" rtl="1"/>
          </a:lstStyle>
          <a:p>
            <a:endParaRPr lang="en-US"/>
          </a:p>
        </p:txBody>
      </p:sp>
      <p:sp>
        <p:nvSpPr>
          <p:cNvPr id="5" name="Slide Number Placeholder 4"/>
          <p:cNvSpPr>
            <a:spLocks noGrp="1"/>
          </p:cNvSpPr>
          <p:nvPr>
            <p:ph type="sldNum" sz="quarter" idx="12"/>
          </p:nvPr>
        </p:nvSpPr>
        <p:spPr/>
        <p:txBody>
          <a:bodyPr rtlCol="1"/>
          <a:lstStyle>
            <a:lvl1pPr algn="r" rtl="1"/>
          </a:lstStyle>
          <a:p>
            <a:fld id="{E86BEAC4-87F8-4859-9C35-26EC87CD1E46}" type="slidenum">
              <a:rPr lang="en-US" smtClean="0"/>
              <a:t>‹#›</a:t>
            </a:fld>
            <a:endParaRPr lang="en-US"/>
          </a:p>
        </p:txBody>
      </p:sp>
    </p:spTree>
    <p:extLst>
      <p:ext uri="{BB962C8B-B14F-4D97-AF65-F5344CB8AC3E}">
        <p14:creationId xmlns:p14="http://schemas.microsoft.com/office/powerpoint/2010/main" val="143719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1"/>
          <a:lstStyle>
            <a:lvl1pPr algn="r" rtl="1"/>
          </a:lstStyle>
          <a:p>
            <a:fld id="{BB0CBA1C-C11F-4FD4-8FB7-74FAEB7C96E8}" type="datetimeFigureOut">
              <a:rPr lang="en-US" smtClean="0"/>
              <a:t>10/30/2024</a:t>
            </a:fld>
            <a:endParaRPr lang="en-US"/>
          </a:p>
        </p:txBody>
      </p:sp>
      <p:sp>
        <p:nvSpPr>
          <p:cNvPr id="3" name="Footer Placeholder 2"/>
          <p:cNvSpPr>
            <a:spLocks noGrp="1"/>
          </p:cNvSpPr>
          <p:nvPr>
            <p:ph type="ftr" sz="quarter" idx="11"/>
          </p:nvPr>
        </p:nvSpPr>
        <p:spPr/>
        <p:txBody>
          <a:bodyPr rtlCol="1"/>
          <a:lstStyle>
            <a:lvl1pPr algn="r" rtl="1"/>
          </a:lstStyle>
          <a:p>
            <a:endParaRPr lang="en-US"/>
          </a:p>
        </p:txBody>
      </p:sp>
      <p:sp>
        <p:nvSpPr>
          <p:cNvPr id="4" name="Slide Number Placeholder 3"/>
          <p:cNvSpPr>
            <a:spLocks noGrp="1"/>
          </p:cNvSpPr>
          <p:nvPr>
            <p:ph type="sldNum" sz="quarter" idx="12"/>
          </p:nvPr>
        </p:nvSpPr>
        <p:spPr/>
        <p:txBody>
          <a:bodyPr rtlCol="1"/>
          <a:lstStyle>
            <a:lvl1pPr algn="r" rtl="1"/>
          </a:lstStyle>
          <a:p>
            <a:fld id="{E86BEAC4-87F8-4859-9C35-26EC87CD1E46}" type="slidenum">
              <a:rPr lang="en-US" smtClean="0"/>
              <a:t>‹#›</a:t>
            </a:fld>
            <a:endParaRPr lang="en-US"/>
          </a:p>
        </p:txBody>
      </p:sp>
    </p:spTree>
    <p:extLst>
      <p:ext uri="{BB962C8B-B14F-4D97-AF65-F5344CB8AC3E}">
        <p14:creationId xmlns:p14="http://schemas.microsoft.com/office/powerpoint/2010/main" val="292678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1" anchor="b"/>
          <a:lstStyle>
            <a:lvl1pPr algn="r" rtl="1">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algn="r" rtl="1"/>
            <a:r>
              <a:rPr lang="en-US"/>
              <a:t>Click to edit Master text styles</a:t>
            </a:r>
          </a:p>
          <a:p>
            <a:pPr lvl="1" algn="r" rtl="1"/>
            <a:r>
              <a:rPr lang="en-US"/>
              <a:t>Second level</a:t>
            </a:r>
          </a:p>
          <a:p>
            <a:pPr lvl="2" algn="r" rtl="1"/>
            <a:r>
              <a:rPr lang="en-US"/>
              <a:t>Third level</a:t>
            </a:r>
          </a:p>
          <a:p>
            <a:pPr lvl="3" algn="r" rtl="1"/>
            <a:r>
              <a:rPr lang="en-US"/>
              <a:t>Fourth level</a:t>
            </a:r>
          </a:p>
          <a:p>
            <a:pPr lvl="4" algn="r" rtl="1"/>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algn="r" rtl="1"/>
            <a:r>
              <a:rPr lang="en-US"/>
              <a:t>Click to edit Master text styles</a:t>
            </a:r>
          </a:p>
        </p:txBody>
      </p:sp>
      <p:sp>
        <p:nvSpPr>
          <p:cNvPr id="5" name="Date Placeholder 4"/>
          <p:cNvSpPr>
            <a:spLocks noGrp="1"/>
          </p:cNvSpPr>
          <p:nvPr>
            <p:ph type="dt" sz="half" idx="10"/>
          </p:nvPr>
        </p:nvSpPr>
        <p:spPr/>
        <p:txBody>
          <a:bodyPr rtlCol="1"/>
          <a:lstStyle>
            <a:lvl1pPr algn="r" rtl="1"/>
          </a:lstStyle>
          <a:p>
            <a:fld id="{BB0CBA1C-C11F-4FD4-8FB7-74FAEB7C96E8}" type="datetimeFigureOut">
              <a:rPr lang="en-US" smtClean="0"/>
              <a:t>10/30/2024</a:t>
            </a:fld>
            <a:endParaRPr lang="en-US"/>
          </a:p>
        </p:txBody>
      </p:sp>
      <p:sp>
        <p:nvSpPr>
          <p:cNvPr id="6" name="Footer Placeholder 5"/>
          <p:cNvSpPr>
            <a:spLocks noGrp="1"/>
          </p:cNvSpPr>
          <p:nvPr>
            <p:ph type="ftr" sz="quarter" idx="11"/>
          </p:nvPr>
        </p:nvSpPr>
        <p:spPr/>
        <p:txBody>
          <a:bodyPr rtlCol="1"/>
          <a:lstStyle>
            <a:lvl1pPr algn="r" rtl="1"/>
          </a:lstStyle>
          <a:p>
            <a:endParaRPr lang="en-US"/>
          </a:p>
        </p:txBody>
      </p:sp>
      <p:sp>
        <p:nvSpPr>
          <p:cNvPr id="7" name="Slide Number Placeholder 6"/>
          <p:cNvSpPr>
            <a:spLocks noGrp="1"/>
          </p:cNvSpPr>
          <p:nvPr>
            <p:ph type="sldNum" sz="quarter" idx="12"/>
          </p:nvPr>
        </p:nvSpPr>
        <p:spPr/>
        <p:txBody>
          <a:bodyPr rtlCol="1"/>
          <a:lstStyle>
            <a:lvl1pPr algn="r" rtl="1"/>
          </a:lstStyle>
          <a:p>
            <a:fld id="{E86BEAC4-87F8-4859-9C35-26EC87CD1E46}" type="slidenum">
              <a:rPr lang="en-US" smtClean="0"/>
              <a:t>‹#›</a:t>
            </a:fld>
            <a:endParaRPr lang="en-US"/>
          </a:p>
        </p:txBody>
      </p:sp>
    </p:spTree>
    <p:extLst>
      <p:ext uri="{BB962C8B-B14F-4D97-AF65-F5344CB8AC3E}">
        <p14:creationId xmlns:p14="http://schemas.microsoft.com/office/powerpoint/2010/main" val="356916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1" anchor="b"/>
          <a:lstStyle>
            <a:lvl1pPr algn="r" rtl="1">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1" anchor="t"/>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algn="r" rtl="1"/>
            <a:r>
              <a:rPr lang="en-US"/>
              <a:t>Click to edit Master text styles</a:t>
            </a:r>
          </a:p>
        </p:txBody>
      </p:sp>
      <p:sp>
        <p:nvSpPr>
          <p:cNvPr id="5" name="Date Placeholder 4"/>
          <p:cNvSpPr>
            <a:spLocks noGrp="1"/>
          </p:cNvSpPr>
          <p:nvPr>
            <p:ph type="dt" sz="half" idx="10"/>
          </p:nvPr>
        </p:nvSpPr>
        <p:spPr/>
        <p:txBody>
          <a:bodyPr rtlCol="1"/>
          <a:lstStyle>
            <a:lvl1pPr algn="r" rtl="1"/>
          </a:lstStyle>
          <a:p>
            <a:fld id="{BB0CBA1C-C11F-4FD4-8FB7-74FAEB7C96E8}" type="datetimeFigureOut">
              <a:rPr lang="en-US" smtClean="0"/>
              <a:t>10/30/2024</a:t>
            </a:fld>
            <a:endParaRPr lang="en-US"/>
          </a:p>
        </p:txBody>
      </p:sp>
      <p:sp>
        <p:nvSpPr>
          <p:cNvPr id="6" name="Footer Placeholder 5"/>
          <p:cNvSpPr>
            <a:spLocks noGrp="1"/>
          </p:cNvSpPr>
          <p:nvPr>
            <p:ph type="ftr" sz="quarter" idx="11"/>
          </p:nvPr>
        </p:nvSpPr>
        <p:spPr/>
        <p:txBody>
          <a:bodyPr rtlCol="1"/>
          <a:lstStyle>
            <a:lvl1pPr algn="r" rtl="1"/>
          </a:lstStyle>
          <a:p>
            <a:endParaRPr lang="en-US"/>
          </a:p>
        </p:txBody>
      </p:sp>
      <p:sp>
        <p:nvSpPr>
          <p:cNvPr id="7" name="Slide Number Placeholder 6"/>
          <p:cNvSpPr>
            <a:spLocks noGrp="1"/>
          </p:cNvSpPr>
          <p:nvPr>
            <p:ph type="sldNum" sz="quarter" idx="12"/>
          </p:nvPr>
        </p:nvSpPr>
        <p:spPr/>
        <p:txBody>
          <a:bodyPr rtlCol="1"/>
          <a:lstStyle>
            <a:lvl1pPr algn="r" rtl="1"/>
          </a:lstStyle>
          <a:p>
            <a:fld id="{E86BEAC4-87F8-4859-9C35-26EC87CD1E46}" type="slidenum">
              <a:rPr lang="en-US" smtClean="0"/>
              <a:t>‹#›</a:t>
            </a:fld>
            <a:endParaRPr lang="en-US"/>
          </a:p>
        </p:txBody>
      </p:sp>
    </p:spTree>
    <p:extLst>
      <p:ext uri="{BB962C8B-B14F-4D97-AF65-F5344CB8AC3E}">
        <p14:creationId xmlns:p14="http://schemas.microsoft.com/office/powerpoint/2010/main" val="152520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lvl1pPr algn="r" rtl="1"/>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lvl1pPr algn="r" rtl="1"/>
          </a:lstStyle>
          <a:p>
            <a:pPr lvl="0" algn="r" rtl="1"/>
            <a:r>
              <a:rPr lang="en-US"/>
              <a:t>Click to edit Master text styles</a:t>
            </a:r>
          </a:p>
          <a:p>
            <a:pPr lvl="1" algn="r" rtl="1"/>
            <a:r>
              <a:rPr lang="en-US"/>
              <a:t>Second level</a:t>
            </a:r>
          </a:p>
          <a:p>
            <a:pPr lvl="2" algn="r" rtl="1"/>
            <a:r>
              <a:rPr lang="en-US"/>
              <a:t>Third level</a:t>
            </a:r>
          </a:p>
          <a:p>
            <a:pPr lvl="3" algn="r" rtl="1"/>
            <a:r>
              <a:rPr lang="en-US"/>
              <a:t>Fourth level</a:t>
            </a:r>
          </a:p>
          <a:p>
            <a:pPr lvl="4" algn="r" rtl="1"/>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fld id="{BB0CBA1C-C11F-4FD4-8FB7-74FAEB7C96E8}" type="datetimeFigureOut">
              <a:rPr lang="en-US" smtClean="0"/>
              <a:t>10/30/2024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rtl="1">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1" anchor="ctr"/>
          <a:lstStyle>
            <a:lvl1pPr algn="l" rtl="1">
              <a:defRPr sz="1200">
                <a:solidFill>
                  <a:schemeClr val="tx1">
                    <a:tint val="75000"/>
                  </a:schemeClr>
                </a:solidFill>
              </a:defRPr>
            </a:lvl1pPr>
          </a:lstStyle>
          <a:p>
            <a:fld id="{E86BEAC4-87F8-4859-9C35-26EC87CD1E46}" type="slidenum">
              <a:rPr lang="en-US" smtClean="0"/>
              <a:t>‹#›</a:t>
            </a:fld>
            <a:endParaRPr lang="en-US"/>
          </a:p>
        </p:txBody>
      </p:sp>
    </p:spTree>
    <p:extLst>
      <p:ext uri="{BB962C8B-B14F-4D97-AF65-F5344CB8AC3E}">
        <p14:creationId xmlns:p14="http://schemas.microsoft.com/office/powerpoint/2010/main" val="2334265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jpg"/><Relationship Id="rId17" Type="http://schemas.openxmlformats.org/officeDocument/2006/relationships/image" Target="../media/image36.jpg"/><Relationship Id="rId2" Type="http://schemas.openxmlformats.org/officeDocument/2006/relationships/notesSlide" Target="../notesSlides/notesSlide15.xml"/><Relationship Id="rId16" Type="http://schemas.openxmlformats.org/officeDocument/2006/relationships/image" Target="../media/image35.jp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4065A-6DFB-6473-191C-8A1A03872174}"/>
              </a:ext>
            </a:extLst>
          </p:cNvPr>
          <p:cNvSpPr>
            <a:spLocks noGrp="1"/>
          </p:cNvSpPr>
          <p:nvPr>
            <p:ph type="title"/>
          </p:nvPr>
        </p:nvSpPr>
        <p:spPr>
          <a:xfrm>
            <a:off x="646068" y="365127"/>
            <a:ext cx="7886700" cy="991726"/>
          </a:xfrm>
        </p:spPr>
        <p:txBody>
          <a:bodyPr rtlCol="1">
            <a:normAutofit/>
          </a:bodyPr>
          <a:lstStyle/>
          <a:p>
            <a:pPr rtl="1"/>
            <a:r>
              <a:rPr lang="ar-xm" dirty="0">
                <a:cs typeface="Arial" panose="020B0604020202020204" pitchFamily="34" charset="0"/>
                <a:rtl/>
              </a:rPr>
              <a:t>الخطوط العريضة</a:t>
            </a:r>
          </a:p>
        </p:txBody>
      </p:sp>
      <p:sp>
        <p:nvSpPr>
          <p:cNvPr id="3" name="Content Placeholder 2">
            <a:extLst>
              <a:ext uri="{FF2B5EF4-FFF2-40B4-BE49-F238E27FC236}">
                <a16:creationId xmlns:a16="http://schemas.microsoft.com/office/drawing/2014/main" id="{3E305C84-C5FB-3B3C-6DDB-BD168760E8C8}"/>
              </a:ext>
            </a:extLst>
          </p:cNvPr>
          <p:cNvSpPr>
            <a:spLocks noGrp="1"/>
          </p:cNvSpPr>
          <p:nvPr>
            <p:ph idx="1"/>
          </p:nvPr>
        </p:nvSpPr>
        <p:spPr>
          <a:xfrm>
            <a:off x="628650" y="1130710"/>
            <a:ext cx="7886700" cy="4729316"/>
          </a:xfrm>
        </p:spPr>
        <p:txBody>
          <a:bodyPr rtlCol="1">
            <a:normAutofit fontScale="55000" lnSpcReduction="20000"/>
          </a:bodyPr>
          <a:lstStyle/>
          <a:p>
            <a:pPr marL="0" indent="0" rtl="1">
              <a:lnSpc>
                <a:spcPct val="100000"/>
              </a:lnSpc>
              <a:buNone/>
            </a:pPr>
            <a:r>
              <a:rPr lang="ar-xm" sz="3300" dirty="0">
                <a:cs typeface="Arial" panose="020B0604020202020204" pitchFamily="34" charset="0"/>
                <a:rtl/>
              </a:rPr>
              <a:t>تهدف هذه الأفكار إلى أن تكون أفكارًا يمكن </a:t>
            </a:r>
            <a:r>
              <a:rPr lang="ar-xm" sz="3300">
                <a:cs typeface="Arial" panose="020B0604020202020204" pitchFamily="34" charset="0"/>
                <a:rtl/>
              </a:rPr>
              <a:t>لـ </a:t>
            </a:r>
            <a:r>
              <a:rPr lang="ar-SA" sz="3300">
                <a:cs typeface="Arial" panose="020B0604020202020204" pitchFamily="34" charset="0"/>
                <a:rtl val="0"/>
              </a:rPr>
              <a:t>HM</a:t>
            </a:r>
            <a:r>
              <a:rPr lang="ar-xm" sz="3300" dirty="0">
                <a:cs typeface="Arial" panose="020B0604020202020204" pitchFamily="34" charset="0"/>
                <a:rtl/>
              </a:rPr>
              <a:t> التفكير فيها للمساعدة في تعليم </a:t>
            </a:r>
            <a:r>
              <a:rPr lang="ar-xm" sz="3300">
                <a:cs typeface="Arial" panose="020B0604020202020204" pitchFamily="34" charset="0"/>
                <a:rtl/>
              </a:rPr>
              <a:t>زملائهم اللاعبين</a:t>
            </a:r>
            <a:r>
              <a:rPr lang="ar-SA" sz="3300">
                <a:cs typeface="Arial" panose="020B0604020202020204" pitchFamily="34" charset="0"/>
                <a:rtl/>
              </a:rPr>
              <a:t>. </a:t>
            </a:r>
            <a:br>
              <a:rPr lang="en-US" sz="3300">
                <a:cs typeface="Arial" panose="020B0604020202020204" pitchFamily="34" charset="0"/>
                <a:rtl/>
              </a:rPr>
            </a:br>
            <a:r>
              <a:rPr lang="ar-xm" sz="3300">
                <a:cs typeface="Arial" panose="020B0604020202020204" pitchFamily="34" charset="0"/>
                <a:rtl/>
              </a:rPr>
              <a:t>يمكن </a:t>
            </a:r>
            <a:r>
              <a:rPr lang="ar-xm" sz="3300" dirty="0">
                <a:cs typeface="Arial" panose="020B0604020202020204" pitchFamily="34" charset="0"/>
                <a:rtl/>
              </a:rPr>
              <a:t>أن يساعد </a:t>
            </a:r>
            <a:r>
              <a:rPr lang="ar-xm" sz="3300" dirty="0">
                <a:cs typeface="Arial" panose="020B0604020202020204" pitchFamily="34" charset="0"/>
                <a:rtl val="0"/>
              </a:rPr>
              <a:t>HPCD</a:t>
            </a:r>
            <a:r>
              <a:rPr lang="ar-SA" sz="3300" dirty="0">
                <a:cs typeface="Arial" panose="020B0604020202020204" pitchFamily="34" charset="0"/>
                <a:rtl/>
              </a:rPr>
              <a:t> (</a:t>
            </a:r>
            <a:r>
              <a:rPr lang="ar-xm" sz="3300" dirty="0">
                <a:cs typeface="Arial" panose="020B0604020202020204" pitchFamily="34" charset="0"/>
                <a:rtl/>
              </a:rPr>
              <a:t>أو نحن</a:t>
            </a:r>
            <a:r>
              <a:rPr lang="ar-SA" sz="3300" dirty="0">
                <a:cs typeface="Arial" panose="020B0604020202020204" pitchFamily="34" charset="0"/>
                <a:rtl/>
              </a:rPr>
              <a:t>)</a:t>
            </a:r>
            <a:r>
              <a:rPr lang="ar-xm" sz="3300" dirty="0">
                <a:cs typeface="Arial" panose="020B0604020202020204" pitchFamily="34" charset="0"/>
                <a:rtl/>
              </a:rPr>
              <a:t> في تطوير أنشطة </a:t>
            </a:r>
            <a:r>
              <a:rPr lang="ar-xm" sz="3300">
                <a:cs typeface="Arial" panose="020B0604020202020204" pitchFamily="34" charset="0"/>
                <a:rtl/>
              </a:rPr>
              <a:t>لطرح المفاهيم</a:t>
            </a:r>
            <a:r>
              <a:rPr lang="ar-SA" sz="3300">
                <a:cs typeface="Arial" panose="020B0604020202020204" pitchFamily="34" charset="0"/>
                <a:rtl/>
              </a:rPr>
              <a:t>. </a:t>
            </a:r>
            <a:r>
              <a:rPr lang="ar-xm" sz="3300" dirty="0">
                <a:cs typeface="Arial" panose="020B0604020202020204" pitchFamily="34" charset="0"/>
                <a:rtl/>
              </a:rPr>
              <a:t>تضم الملاحظات على محتوى </a:t>
            </a:r>
            <a:br>
              <a:rPr lang="en-US" sz="3300" dirty="0">
                <a:cs typeface="Arial" panose="020B0604020202020204" pitchFamily="34" charset="0"/>
                <a:rtl/>
              </a:rPr>
            </a:br>
            <a:r>
              <a:rPr lang="ar-xm" sz="3300" dirty="0">
                <a:cs typeface="Arial" panose="020B0604020202020204" pitchFamily="34" charset="0"/>
                <a:rtl/>
              </a:rPr>
              <a:t>أكثر مما ستتم مشاركته في حالة استخدام </a:t>
            </a:r>
            <a:r>
              <a:rPr lang="ar-xm" sz="3300">
                <a:cs typeface="Arial" panose="020B0604020202020204" pitchFamily="34" charset="0"/>
                <a:rtl/>
              </a:rPr>
              <a:t>ملف </a:t>
            </a:r>
            <a:r>
              <a:rPr lang="ar-xm" sz="3300">
                <a:cs typeface="Arial" panose="020B0604020202020204" pitchFamily="34" charset="0"/>
                <a:rtl val="0"/>
              </a:rPr>
              <a:t>ppt</a:t>
            </a:r>
            <a:r>
              <a:rPr lang="ar-SA" sz="3300">
                <a:cs typeface="Arial" panose="020B0604020202020204" pitchFamily="34" charset="0"/>
                <a:rtl/>
              </a:rPr>
              <a:t> </a:t>
            </a:r>
            <a:r>
              <a:rPr lang="ar-xm" sz="3300">
                <a:cs typeface="Arial" panose="020B0604020202020204" pitchFamily="34" charset="0"/>
                <a:rtl/>
              </a:rPr>
              <a:t>هذا </a:t>
            </a:r>
            <a:r>
              <a:rPr lang="ar-xm" sz="3300" dirty="0">
                <a:cs typeface="Arial" panose="020B0604020202020204" pitchFamily="34" charset="0"/>
                <a:rtl/>
              </a:rPr>
              <a:t>لتدريب ممثلي الصحة، ولكن توضح كيفية </a:t>
            </a:r>
            <a:br>
              <a:rPr lang="en-US" sz="3300" dirty="0">
                <a:cs typeface="Arial" panose="020B0604020202020204" pitchFamily="34" charset="0"/>
                <a:rtl/>
              </a:rPr>
            </a:br>
            <a:r>
              <a:rPr lang="ar-xm" sz="3300" dirty="0">
                <a:cs typeface="Arial" panose="020B0604020202020204" pitchFamily="34" charset="0"/>
                <a:rtl/>
              </a:rPr>
              <a:t>تعريف اللاعبين الآخرين بالتغذية </a:t>
            </a:r>
            <a:r>
              <a:rPr lang="ar-xm" sz="3300">
                <a:cs typeface="Arial" panose="020B0604020202020204" pitchFamily="34" charset="0"/>
                <a:rtl/>
              </a:rPr>
              <a:t>بخلاف </a:t>
            </a:r>
            <a:r>
              <a:rPr lang="ar-xm" sz="3300">
                <a:cs typeface="Arial" panose="020B0604020202020204" pitchFamily="34" charset="0"/>
                <a:rtl val="0"/>
              </a:rPr>
              <a:t>F</a:t>
            </a:r>
            <a:r>
              <a:rPr lang="ar-SA" sz="3300">
                <a:cs typeface="Arial" panose="020B0604020202020204" pitchFamily="34" charset="0"/>
                <a:rtl/>
              </a:rPr>
              <a:t> </a:t>
            </a:r>
            <a:r>
              <a:rPr lang="ar-xm" sz="3300">
                <a:cs typeface="Arial" panose="020B0604020202020204" pitchFamily="34" charset="0"/>
                <a:rtl/>
              </a:rPr>
              <a:t>و</a:t>
            </a:r>
            <a:r>
              <a:rPr lang="ar-xm" sz="3300">
                <a:cs typeface="Arial" panose="020B0604020202020204" pitchFamily="34" charset="0"/>
                <a:rtl val="0"/>
              </a:rPr>
              <a:t>V</a:t>
            </a:r>
            <a:endParaRPr lang="ar-xm" sz="3300" dirty="0">
              <a:cs typeface="Arial" panose="020B0604020202020204" pitchFamily="34" charset="0"/>
              <a:rtl val="0"/>
            </a:endParaRPr>
          </a:p>
          <a:p>
            <a:pPr marL="0" indent="0" rtl="1">
              <a:buNone/>
            </a:pPr>
            <a:r>
              <a:rPr lang="ar-xm" sz="3300" dirty="0">
                <a:cs typeface="Arial" panose="020B0604020202020204" pitchFamily="34" charset="0"/>
                <a:rtl/>
              </a:rPr>
              <a:t> </a:t>
            </a:r>
          </a:p>
          <a:p>
            <a:pPr rtl="1"/>
            <a:r>
              <a:rPr lang="ar-xm" sz="2700" dirty="0">
                <a:cs typeface="Arial" panose="020B0604020202020204" pitchFamily="34" charset="0"/>
                <a:rtl val="0"/>
              </a:rPr>
              <a:t>MyPlate</a:t>
            </a:r>
          </a:p>
          <a:p>
            <a:pPr rtl="1"/>
            <a:r>
              <a:rPr lang="ar-xm" sz="2700" dirty="0">
                <a:cs typeface="Arial" panose="020B0604020202020204" pitchFamily="34" charset="0"/>
                <a:rtl/>
              </a:rPr>
              <a:t>اللحوم والدجاج والأسماك والبيض ومنتجات الألبان</a:t>
            </a:r>
          </a:p>
          <a:p>
            <a:pPr rtl="1"/>
            <a:r>
              <a:rPr lang="ar-xm" sz="2700" dirty="0">
                <a:cs typeface="Arial" panose="020B0604020202020204" pitchFamily="34" charset="0"/>
                <a:rtl/>
              </a:rPr>
              <a:t>الفاكهة </a:t>
            </a:r>
          </a:p>
          <a:p>
            <a:pPr rtl="1"/>
            <a:r>
              <a:rPr lang="ar-xm" sz="2700" dirty="0">
                <a:cs typeface="Arial" panose="020B0604020202020204" pitchFamily="34" charset="0"/>
                <a:rtl/>
              </a:rPr>
              <a:t>الخضروات </a:t>
            </a:r>
          </a:p>
          <a:p>
            <a:pPr rtl="1"/>
            <a:r>
              <a:rPr lang="ar-xm" sz="2700" dirty="0">
                <a:cs typeface="Arial" panose="020B0604020202020204" pitchFamily="34" charset="0"/>
                <a:rtl/>
              </a:rPr>
              <a:t>الألبان</a:t>
            </a:r>
          </a:p>
          <a:p>
            <a:pPr rtl="1"/>
            <a:r>
              <a:rPr lang="ar-xm" sz="2700" dirty="0">
                <a:cs typeface="Arial" panose="020B0604020202020204" pitchFamily="34" charset="0"/>
                <a:rtl/>
              </a:rPr>
              <a:t>البقوليات</a:t>
            </a:r>
          </a:p>
          <a:p>
            <a:pPr rtl="1"/>
            <a:r>
              <a:rPr lang="ar-xm" sz="2700" dirty="0">
                <a:cs typeface="Arial" panose="020B0604020202020204" pitchFamily="34" charset="0"/>
                <a:rtl/>
              </a:rPr>
              <a:t>التغذية والتحكم في الوزن</a:t>
            </a:r>
          </a:p>
          <a:p>
            <a:pPr rtl="1"/>
            <a:r>
              <a:rPr lang="ar-xm" sz="2700" dirty="0">
                <a:cs typeface="Arial" panose="020B0604020202020204" pitchFamily="34" charset="0"/>
                <a:rtl/>
              </a:rPr>
              <a:t>التغذية وصحة العظام</a:t>
            </a:r>
          </a:p>
          <a:p>
            <a:pPr rtl="1"/>
            <a:r>
              <a:rPr lang="ar-xm" sz="2700" dirty="0">
                <a:cs typeface="Arial" panose="020B0604020202020204" pitchFamily="34" charset="0"/>
                <a:rtl/>
              </a:rPr>
              <a:t>التغذية وضغط الدم الصحي</a:t>
            </a:r>
          </a:p>
          <a:p>
            <a:pPr rtl="1"/>
            <a:r>
              <a:rPr lang="ar-xm" sz="2700" dirty="0">
                <a:cs typeface="Arial" panose="020B0604020202020204" pitchFamily="34" charset="0"/>
                <a:rtl/>
              </a:rPr>
              <a:t>أحجام الحصص</a:t>
            </a:r>
          </a:p>
          <a:p>
            <a:pPr rtl="1"/>
            <a:r>
              <a:rPr lang="ar-xm" sz="2700" dirty="0">
                <a:cs typeface="Arial" panose="020B0604020202020204" pitchFamily="34" charset="0"/>
                <a:rtl/>
              </a:rPr>
              <a:t>الترطيب</a:t>
            </a:r>
          </a:p>
          <a:p>
            <a:pPr rtl="1"/>
            <a:endParaRPr lang="en-US" sz="2700" dirty="0">
              <a:cs typeface="Arial" panose="020B0604020202020204" pitchFamily="34" charset="0"/>
            </a:endParaRPr>
          </a:p>
        </p:txBody>
      </p:sp>
    </p:spTree>
    <p:extLst>
      <p:ext uri="{BB962C8B-B14F-4D97-AF65-F5344CB8AC3E}">
        <p14:creationId xmlns:p14="http://schemas.microsoft.com/office/powerpoint/2010/main" val="3774791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5" name="Picture 4">
            <a:extLst>
              <a:ext uri="{FF2B5EF4-FFF2-40B4-BE49-F238E27FC236}">
                <a16:creationId xmlns:a16="http://schemas.microsoft.com/office/drawing/2014/main" id="{EBA656A8-942A-12D3-3EEE-0E6F1D0201A0}"/>
              </a:ext>
            </a:extLst>
          </p:cNvPr>
          <p:cNvPicPr>
            <a:picLocks noChangeAspect="1"/>
          </p:cNvPicPr>
          <p:nvPr/>
        </p:nvPicPr>
        <p:blipFill rotWithShape="1">
          <a:blip r:embed="rId3"/>
          <a:srcRect l="4596" t="9091" r="27223"/>
          <a:stretch/>
        </p:blipFill>
        <p:spPr>
          <a:xfrm>
            <a:off x="20" y="10"/>
            <a:ext cx="9143980" cy="6857990"/>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2" name="Title 1">
            <a:extLst>
              <a:ext uri="{FF2B5EF4-FFF2-40B4-BE49-F238E27FC236}">
                <a16:creationId xmlns:a16="http://schemas.microsoft.com/office/drawing/2014/main" id="{9C20D47E-F2AA-D2E1-F8D8-3409B760025F}"/>
              </a:ext>
            </a:extLst>
          </p:cNvPr>
          <p:cNvSpPr>
            <a:spLocks noGrp="1"/>
          </p:cNvSpPr>
          <p:nvPr>
            <p:ph type="title"/>
          </p:nvPr>
        </p:nvSpPr>
        <p:spPr>
          <a:xfrm>
            <a:off x="1917429" y="3091928"/>
            <a:ext cx="6808922" cy="2387600"/>
          </a:xfrm>
        </p:spPr>
        <p:txBody>
          <a:bodyPr vert="horz" lIns="91440" tIns="45720" rIns="91440" bIns="45720" rtlCol="1" anchor="b">
            <a:normAutofit/>
          </a:bodyPr>
          <a:lstStyle/>
          <a:p>
            <a:pPr rtl="1"/>
            <a:r>
              <a:rPr lang="ar-xm" sz="5700" dirty="0">
                <a:rtl/>
              </a:rPr>
              <a:t>ما أصح الخضروات؟</a:t>
            </a:r>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804579"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Tree>
    <p:extLst>
      <p:ext uri="{BB962C8B-B14F-4D97-AF65-F5344CB8AC3E}">
        <p14:creationId xmlns:p14="http://schemas.microsoft.com/office/powerpoint/2010/main" val="5152330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2" name="Rectangle 21">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4" name="Rectangle 23">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3057520"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6" name="Rectangle 25">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3"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 name="Title 1">
            <a:extLst>
              <a:ext uri="{FF2B5EF4-FFF2-40B4-BE49-F238E27FC236}">
                <a16:creationId xmlns:a16="http://schemas.microsoft.com/office/drawing/2014/main" id="{D89E7BEB-3CB5-9DC4-B01A-7E694A607FA5}"/>
              </a:ext>
            </a:extLst>
          </p:cNvPr>
          <p:cNvSpPr>
            <a:spLocks noGrp="1"/>
          </p:cNvSpPr>
          <p:nvPr>
            <p:ph type="title"/>
          </p:nvPr>
        </p:nvSpPr>
        <p:spPr>
          <a:xfrm>
            <a:off x="3331485" y="5490971"/>
            <a:ext cx="5221554" cy="1159200"/>
          </a:xfrm>
        </p:spPr>
        <p:txBody>
          <a:bodyPr vert="horz" lIns="91440" tIns="45720" rIns="91440" bIns="45720" rtlCol="1" anchor="ctr">
            <a:normAutofit/>
          </a:bodyPr>
          <a:lstStyle/>
          <a:p>
            <a:pPr rtl="1"/>
            <a:r>
              <a:rPr lang="ar-xm" sz="3500" dirty="0">
                <a:solidFill>
                  <a:srgbClr val="FFFFFF"/>
                </a:solidFill>
                <a:rtl/>
              </a:rPr>
              <a:t>طرق معرفة ما إذا كان الطعام المعبأ صحيًا.</a:t>
            </a:r>
          </a:p>
        </p:txBody>
      </p:sp>
      <p:pic>
        <p:nvPicPr>
          <p:cNvPr id="4" name="Picture 3">
            <a:extLst>
              <a:ext uri="{FF2B5EF4-FFF2-40B4-BE49-F238E27FC236}">
                <a16:creationId xmlns:a16="http://schemas.microsoft.com/office/drawing/2014/main" id="{18D16700-5E45-11E4-666B-68A1FABE47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9702" y="334726"/>
            <a:ext cx="6712246" cy="4931563"/>
          </a:xfrm>
          <a:prstGeom prst="rect">
            <a:avLst/>
          </a:prstGeom>
        </p:spPr>
      </p:pic>
    </p:spTree>
    <p:extLst>
      <p:ext uri="{BB962C8B-B14F-4D97-AF65-F5344CB8AC3E}">
        <p14:creationId xmlns:p14="http://schemas.microsoft.com/office/powerpoint/2010/main" val="398260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F3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 name="Title 1">
            <a:extLst>
              <a:ext uri="{FF2B5EF4-FFF2-40B4-BE49-F238E27FC236}">
                <a16:creationId xmlns:a16="http://schemas.microsoft.com/office/drawing/2014/main" id="{FF75577C-6B1F-676F-ECF9-B89304CA9D9A}"/>
              </a:ext>
            </a:extLst>
          </p:cNvPr>
          <p:cNvSpPr>
            <a:spLocks noGrp="1"/>
          </p:cNvSpPr>
          <p:nvPr>
            <p:ph type="title"/>
          </p:nvPr>
        </p:nvSpPr>
        <p:spPr>
          <a:xfrm>
            <a:off x="359886" y="618681"/>
            <a:ext cx="1960404" cy="4794567"/>
          </a:xfrm>
        </p:spPr>
        <p:txBody>
          <a:bodyPr vert="horz" lIns="91440" tIns="45720" rIns="91440" bIns="45720" rtlCol="1" anchor="ctr">
            <a:normAutofit/>
          </a:bodyPr>
          <a:lstStyle/>
          <a:p>
            <a:pPr rtl="1">
              <a:lnSpc>
                <a:spcPct val="100000"/>
              </a:lnSpc>
            </a:pPr>
            <a:r>
              <a:rPr lang="ar-xm" sz="3100" dirty="0">
                <a:solidFill>
                  <a:srgbClr val="FFFFFF"/>
                </a:solidFill>
                <a:rtl/>
              </a:rPr>
              <a:t>الأطعمة والمشروبات التي تقوي عظامك</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2683764"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5" name="Content Placeholder 4">
            <a:extLst>
              <a:ext uri="{FF2B5EF4-FFF2-40B4-BE49-F238E27FC236}">
                <a16:creationId xmlns:a16="http://schemas.microsoft.com/office/drawing/2014/main" id="{AACD6B30-2268-A8E6-0FC3-94C20F486D8D}"/>
              </a:ext>
            </a:extLst>
          </p:cNvPr>
          <p:cNvPicPr>
            <a:picLocks noGrp="1" noChangeAspect="1"/>
          </p:cNvPicPr>
          <p:nvPr>
            <p:ph idx="1"/>
          </p:nvPr>
        </p:nvPicPr>
        <p:blipFill rotWithShape="1">
          <a:blip r:embed="rId3"/>
          <a:srcRect l="6093" r="17931" b="2"/>
          <a:stretch/>
        </p:blipFill>
        <p:spPr>
          <a:xfrm>
            <a:off x="3045937" y="942538"/>
            <a:ext cx="5372416" cy="4808332"/>
          </a:xfrm>
          <a:prstGeom prst="rect">
            <a:avLst/>
          </a:prstGeom>
          <a:effectLst/>
        </p:spPr>
      </p:pic>
    </p:spTree>
    <p:extLst>
      <p:ext uri="{BB962C8B-B14F-4D97-AF65-F5344CB8AC3E}">
        <p14:creationId xmlns:p14="http://schemas.microsoft.com/office/powerpoint/2010/main" val="901053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5" name="Picture 4" descr="منظر علوي لمجموعة أدوات الطوارئ الطبية على الخشب الداكن">
            <a:extLst>
              <a:ext uri="{FF2B5EF4-FFF2-40B4-BE49-F238E27FC236}">
                <a16:creationId xmlns:a16="http://schemas.microsoft.com/office/drawing/2014/main" id="{39B91525-E1FC-B48D-3634-B66E3BC69D86}"/>
              </a:ext>
            </a:extLst>
          </p:cNvPr>
          <p:cNvPicPr>
            <a:picLocks noChangeAspect="1"/>
          </p:cNvPicPr>
          <p:nvPr/>
        </p:nvPicPr>
        <p:blipFill rotWithShape="1">
          <a:blip r:embed="rId3"/>
          <a:srcRect l="29134" r="7586" b="-1"/>
          <a:stretch/>
        </p:blipFill>
        <p:spPr>
          <a:xfrm>
            <a:off x="2642616" y="10"/>
            <a:ext cx="6501384"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2" name="Title 1">
            <a:extLst>
              <a:ext uri="{FF2B5EF4-FFF2-40B4-BE49-F238E27FC236}">
                <a16:creationId xmlns:a16="http://schemas.microsoft.com/office/drawing/2014/main" id="{4C514C0A-BE9C-A2F7-BC7F-5D724F6392F2}"/>
              </a:ext>
            </a:extLst>
          </p:cNvPr>
          <p:cNvSpPr>
            <a:spLocks noGrp="1"/>
          </p:cNvSpPr>
          <p:nvPr>
            <p:ph type="title"/>
          </p:nvPr>
        </p:nvSpPr>
        <p:spPr>
          <a:xfrm>
            <a:off x="358485" y="1122363"/>
            <a:ext cx="3017520" cy="3204134"/>
          </a:xfrm>
        </p:spPr>
        <p:txBody>
          <a:bodyPr vert="horz" lIns="91440" tIns="45720" rIns="91440" bIns="45720" rtlCol="1" anchor="b">
            <a:normAutofit/>
          </a:bodyPr>
          <a:lstStyle/>
          <a:p>
            <a:pPr rtl="1"/>
            <a:r>
              <a:rPr lang="ar-xm" sz="4200" dirty="0">
                <a:rtl/>
              </a:rPr>
              <a:t>التغذية لضغط الدم الصحي</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47890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white">
          <a:xfrm>
            <a:off x="0" y="0"/>
            <a:ext cx="359168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 name="Title 1">
            <a:extLst>
              <a:ext uri="{FF2B5EF4-FFF2-40B4-BE49-F238E27FC236}">
                <a16:creationId xmlns:a16="http://schemas.microsoft.com/office/drawing/2014/main" id="{DF42B6E3-B128-346D-80C8-6EEBFF262A00}"/>
              </a:ext>
            </a:extLst>
          </p:cNvPr>
          <p:cNvSpPr>
            <a:spLocks noGrp="1"/>
          </p:cNvSpPr>
          <p:nvPr>
            <p:ph type="title"/>
          </p:nvPr>
        </p:nvSpPr>
        <p:spPr>
          <a:xfrm>
            <a:off x="480071" y="640081"/>
            <a:ext cx="2532887" cy="3708895"/>
          </a:xfrm>
          <a:noFill/>
        </p:spPr>
        <p:txBody>
          <a:bodyPr vert="horz" lIns="91440" tIns="45720" rIns="91440" bIns="45720" rtlCol="1" anchor="b">
            <a:normAutofit/>
          </a:bodyPr>
          <a:lstStyle/>
          <a:p>
            <a:pPr rtl="1"/>
            <a:r>
              <a:rPr lang="ar-xm" sz="3800" dirty="0">
                <a:solidFill>
                  <a:schemeClr val="bg1"/>
                </a:solidFill>
                <a:rtl/>
              </a:rPr>
              <a:t>التغذية لوزن صحي وحجم خصر أصغر</a:t>
            </a:r>
            <a:br/>
            <a:endParaRPr lang="en-US" sz="3800" dirty="0">
              <a:solidFill>
                <a:schemeClr val="bg1"/>
              </a:solidFill>
            </a:endParaRPr>
          </a:p>
        </p:txBody>
      </p:sp>
      <p:pic>
        <p:nvPicPr>
          <p:cNvPr id="5" name="Picture 4" descr="وعاء من الحبوب">
            <a:extLst>
              <a:ext uri="{FF2B5EF4-FFF2-40B4-BE49-F238E27FC236}">
                <a16:creationId xmlns:a16="http://schemas.microsoft.com/office/drawing/2014/main" id="{40410BD9-E910-187D-2DD8-2BD0AE7BC9DA}"/>
              </a:ext>
            </a:extLst>
          </p:cNvPr>
          <p:cNvPicPr>
            <a:picLocks noChangeAspect="1"/>
          </p:cNvPicPr>
          <p:nvPr/>
        </p:nvPicPr>
        <p:blipFill rotWithShape="1">
          <a:blip r:embed="rId3"/>
          <a:srcRect l="18089" r="22996"/>
          <a:stretch/>
        </p:blipFill>
        <p:spPr>
          <a:xfrm>
            <a:off x="3493028" y="10"/>
            <a:ext cx="5650972" cy="6857990"/>
          </a:xfrm>
          <a:prstGeom prst="rect">
            <a:avLst/>
          </a:prstGeom>
        </p:spPr>
      </p:pic>
    </p:spTree>
    <p:extLst>
      <p:ext uri="{BB962C8B-B14F-4D97-AF65-F5344CB8AC3E}">
        <p14:creationId xmlns:p14="http://schemas.microsoft.com/office/powerpoint/2010/main" val="2849496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4533" y="6387353"/>
            <a:ext cx="8334935" cy="11206"/>
            <a:chOff x="306070" y="7239000"/>
            <a:chExt cx="9446260" cy="12700"/>
          </a:xfrm>
        </p:grpSpPr>
        <p:sp>
          <p:nvSpPr>
            <p:cNvPr id="3" name="object 3"/>
            <p:cNvSpPr/>
            <p:nvPr/>
          </p:nvSpPr>
          <p:spPr>
            <a:xfrm>
              <a:off x="350459" y="7245350"/>
              <a:ext cx="9377045" cy="0"/>
            </a:xfrm>
            <a:custGeom>
              <a:avLst/>
              <a:gdLst/>
              <a:ahLst/>
              <a:cxnLst/>
              <a:rect l="l" t="t" r="r" b="b"/>
              <a:pathLst>
                <a:path w="9377045">
                  <a:moveTo>
                    <a:pt x="0" y="0"/>
                  </a:moveTo>
                  <a:lnTo>
                    <a:pt x="9376498" y="0"/>
                  </a:lnTo>
                </a:path>
              </a:pathLst>
            </a:custGeom>
            <a:ln w="12700">
              <a:solidFill>
                <a:srgbClr val="000000"/>
              </a:solidFill>
              <a:prstDash val="dot"/>
            </a:ln>
          </p:spPr>
          <p:txBody>
            <a:bodyPr wrap="square" lIns="0" tIns="0" rIns="0" bIns="0" rtlCol="1"/>
            <a:lstStyle/>
            <a:p>
              <a:pPr algn="r" rtl="1"/>
              <a:endParaRPr sz="1588">
                <a:cs typeface="Arial" panose="020B0604020202020204" pitchFamily="34" charset="0"/>
              </a:endParaRPr>
            </a:p>
          </p:txBody>
        </p:sp>
        <p:sp>
          <p:nvSpPr>
            <p:cNvPr id="4" name="object 4"/>
            <p:cNvSpPr/>
            <p:nvPr/>
          </p:nvSpPr>
          <p:spPr>
            <a:xfrm>
              <a:off x="306070" y="7238999"/>
              <a:ext cx="9446260" cy="12700"/>
            </a:xfrm>
            <a:custGeom>
              <a:avLst/>
              <a:gdLst/>
              <a:ahLst/>
              <a:cxnLst/>
              <a:rect l="l" t="t" r="r" b="b"/>
              <a:pathLst>
                <a:path w="9446260" h="12700">
                  <a:moveTo>
                    <a:pt x="12700" y="6350"/>
                  </a:moveTo>
                  <a:lnTo>
                    <a:pt x="10833" y="1866"/>
                  </a:lnTo>
                  <a:lnTo>
                    <a:pt x="6350" y="0"/>
                  </a:lnTo>
                  <a:lnTo>
                    <a:pt x="1854" y="1866"/>
                  </a:lnTo>
                  <a:lnTo>
                    <a:pt x="0" y="6350"/>
                  </a:lnTo>
                  <a:lnTo>
                    <a:pt x="1854" y="10845"/>
                  </a:lnTo>
                  <a:lnTo>
                    <a:pt x="6350" y="12700"/>
                  </a:lnTo>
                  <a:lnTo>
                    <a:pt x="10833" y="10845"/>
                  </a:lnTo>
                  <a:lnTo>
                    <a:pt x="12700" y="6350"/>
                  </a:lnTo>
                  <a:close/>
                </a:path>
                <a:path w="9446260" h="12700">
                  <a:moveTo>
                    <a:pt x="9446260" y="6350"/>
                  </a:moveTo>
                  <a:lnTo>
                    <a:pt x="9444393" y="1866"/>
                  </a:lnTo>
                  <a:lnTo>
                    <a:pt x="9439910" y="0"/>
                  </a:lnTo>
                  <a:lnTo>
                    <a:pt x="9435414" y="1866"/>
                  </a:lnTo>
                  <a:lnTo>
                    <a:pt x="9433560" y="6350"/>
                  </a:lnTo>
                  <a:lnTo>
                    <a:pt x="9435414" y="10845"/>
                  </a:lnTo>
                  <a:lnTo>
                    <a:pt x="9439910" y="12700"/>
                  </a:lnTo>
                  <a:lnTo>
                    <a:pt x="9444393" y="10845"/>
                  </a:lnTo>
                  <a:lnTo>
                    <a:pt x="9446260" y="6350"/>
                  </a:lnTo>
                  <a:close/>
                </a:path>
              </a:pathLst>
            </a:custGeom>
            <a:solidFill>
              <a:srgbClr val="000000"/>
            </a:solidFill>
          </p:spPr>
          <p:txBody>
            <a:bodyPr wrap="square" lIns="0" tIns="0" rIns="0" bIns="0" rtlCol="1"/>
            <a:lstStyle/>
            <a:p>
              <a:pPr algn="r" rtl="1"/>
              <a:endParaRPr sz="1588">
                <a:cs typeface="Arial" panose="020B0604020202020204" pitchFamily="34" charset="0"/>
              </a:endParaRPr>
            </a:p>
          </p:txBody>
        </p:sp>
      </p:grpSp>
      <p:sp>
        <p:nvSpPr>
          <p:cNvPr id="5" name="object 5"/>
          <p:cNvSpPr/>
          <p:nvPr/>
        </p:nvSpPr>
        <p:spPr>
          <a:xfrm>
            <a:off x="134471" y="6740338"/>
            <a:ext cx="8875059" cy="117662"/>
          </a:xfrm>
          <a:custGeom>
            <a:avLst/>
            <a:gdLst/>
            <a:ahLst/>
            <a:cxnLst/>
            <a:rect l="l" t="t" r="r" b="b"/>
            <a:pathLst>
              <a:path w="10058400" h="133350">
                <a:moveTo>
                  <a:pt x="10058400" y="0"/>
                </a:moveTo>
                <a:lnTo>
                  <a:pt x="0" y="0"/>
                </a:lnTo>
                <a:lnTo>
                  <a:pt x="0" y="133350"/>
                </a:lnTo>
                <a:lnTo>
                  <a:pt x="10058400" y="133350"/>
                </a:lnTo>
                <a:lnTo>
                  <a:pt x="10058400" y="0"/>
                </a:lnTo>
                <a:close/>
              </a:path>
            </a:pathLst>
          </a:custGeom>
          <a:solidFill>
            <a:srgbClr val="EC008C"/>
          </a:solidFill>
        </p:spPr>
        <p:txBody>
          <a:bodyPr wrap="square" lIns="0" tIns="0" rIns="0" bIns="0" rtlCol="1"/>
          <a:lstStyle/>
          <a:p>
            <a:pPr algn="r" rtl="1"/>
            <a:endParaRPr sz="1588">
              <a:cs typeface="Arial" panose="020B0604020202020204" pitchFamily="34" charset="0"/>
            </a:endParaRPr>
          </a:p>
        </p:txBody>
      </p:sp>
      <p:sp>
        <p:nvSpPr>
          <p:cNvPr id="6" name="object 6"/>
          <p:cNvSpPr/>
          <p:nvPr/>
        </p:nvSpPr>
        <p:spPr>
          <a:xfrm flipH="1">
            <a:off x="3781655" y="449355"/>
            <a:ext cx="5362015" cy="774326"/>
          </a:xfrm>
          <a:custGeom>
            <a:avLst/>
            <a:gdLst/>
            <a:ahLst/>
            <a:cxnLst/>
            <a:rect l="l" t="t" r="r" b="b"/>
            <a:pathLst>
              <a:path w="6076950" h="877569">
                <a:moveTo>
                  <a:pt x="5924550" y="0"/>
                </a:moveTo>
                <a:lnTo>
                  <a:pt x="0" y="0"/>
                </a:lnTo>
                <a:lnTo>
                  <a:pt x="0" y="877569"/>
                </a:lnTo>
                <a:lnTo>
                  <a:pt x="5924550" y="877569"/>
                </a:lnTo>
                <a:lnTo>
                  <a:pt x="6012656" y="875188"/>
                </a:lnTo>
                <a:lnTo>
                  <a:pt x="6057900" y="858519"/>
                </a:lnTo>
                <a:lnTo>
                  <a:pt x="6074568" y="813276"/>
                </a:lnTo>
                <a:lnTo>
                  <a:pt x="6076950" y="725170"/>
                </a:lnTo>
                <a:lnTo>
                  <a:pt x="6076950" y="152400"/>
                </a:lnTo>
                <a:lnTo>
                  <a:pt x="6074568" y="64293"/>
                </a:lnTo>
                <a:lnTo>
                  <a:pt x="6057900" y="19050"/>
                </a:lnTo>
                <a:lnTo>
                  <a:pt x="6012656" y="2381"/>
                </a:lnTo>
                <a:lnTo>
                  <a:pt x="5924550" y="0"/>
                </a:lnTo>
                <a:close/>
              </a:path>
            </a:pathLst>
          </a:custGeom>
          <a:solidFill>
            <a:srgbClr val="EC008C"/>
          </a:solidFill>
        </p:spPr>
        <p:txBody>
          <a:bodyPr wrap="square" lIns="0" tIns="0" rIns="0" bIns="0" rtlCol="1"/>
          <a:lstStyle/>
          <a:p>
            <a:pPr algn="r" rtl="1"/>
            <a:endParaRPr sz="1588">
              <a:cs typeface="Arial" panose="020B0604020202020204" pitchFamily="34" charset="0"/>
            </a:endParaRPr>
          </a:p>
        </p:txBody>
      </p:sp>
      <p:sp>
        <p:nvSpPr>
          <p:cNvPr id="7" name="object 7"/>
          <p:cNvSpPr txBox="1">
            <a:spLocks noGrp="1"/>
          </p:cNvSpPr>
          <p:nvPr>
            <p:ph type="title"/>
          </p:nvPr>
        </p:nvSpPr>
        <p:spPr>
          <a:xfrm>
            <a:off x="1691029" y="534478"/>
            <a:ext cx="6958853" cy="700886"/>
          </a:xfrm>
          <a:prstGeom prst="rect">
            <a:avLst/>
          </a:prstGeom>
        </p:spPr>
        <p:txBody>
          <a:bodyPr vert="horz" wrap="square" lIns="0" tIns="129339" rIns="0" bIns="0" rtlCol="1" anchor="ctr">
            <a:spAutoFit/>
          </a:bodyPr>
          <a:lstStyle/>
          <a:p>
            <a:pPr marL="18491" rtl="1">
              <a:lnSpc>
                <a:spcPct val="100000"/>
              </a:lnSpc>
              <a:spcBef>
                <a:spcPts val="88"/>
              </a:spcBef>
            </a:pPr>
            <a:r>
              <a:rPr lang="ar-xm" sz="3706" spc="84" dirty="0">
                <a:cs typeface="Arial" panose="020B0604020202020204" pitchFamily="34" charset="0"/>
                <a:rtl/>
              </a:rPr>
              <a:t>الكميات المثالية</a:t>
            </a:r>
          </a:p>
        </p:txBody>
      </p:sp>
      <p:grpSp>
        <p:nvGrpSpPr>
          <p:cNvPr id="8" name="object 8"/>
          <p:cNvGrpSpPr/>
          <p:nvPr/>
        </p:nvGrpSpPr>
        <p:grpSpPr>
          <a:xfrm>
            <a:off x="3285514" y="340412"/>
            <a:ext cx="992281" cy="992281"/>
            <a:chOff x="5353050" y="385800"/>
            <a:chExt cx="1124585" cy="1124585"/>
          </a:xfrm>
        </p:grpSpPr>
        <p:sp>
          <p:nvSpPr>
            <p:cNvPr id="9" name="object 9"/>
            <p:cNvSpPr/>
            <p:nvPr/>
          </p:nvSpPr>
          <p:spPr>
            <a:xfrm>
              <a:off x="5372100" y="404850"/>
              <a:ext cx="1086485" cy="1086485"/>
            </a:xfrm>
            <a:custGeom>
              <a:avLst/>
              <a:gdLst/>
              <a:ahLst/>
              <a:cxnLst/>
              <a:rect l="l" t="t" r="r" b="b"/>
              <a:pathLst>
                <a:path w="1086485" h="1086485">
                  <a:moveTo>
                    <a:pt x="543204" y="0"/>
                  </a:moveTo>
                  <a:lnTo>
                    <a:pt x="496335" y="1993"/>
                  </a:lnTo>
                  <a:lnTo>
                    <a:pt x="450573" y="7866"/>
                  </a:lnTo>
                  <a:lnTo>
                    <a:pt x="406080" y="17456"/>
                  </a:lnTo>
                  <a:lnTo>
                    <a:pt x="363022" y="30598"/>
                  </a:lnTo>
                  <a:lnTo>
                    <a:pt x="321559" y="47130"/>
                  </a:lnTo>
                  <a:lnTo>
                    <a:pt x="281855" y="66889"/>
                  </a:lnTo>
                  <a:lnTo>
                    <a:pt x="244074" y="89711"/>
                  </a:lnTo>
                  <a:lnTo>
                    <a:pt x="208379" y="115435"/>
                  </a:lnTo>
                  <a:lnTo>
                    <a:pt x="174931" y="143896"/>
                  </a:lnTo>
                  <a:lnTo>
                    <a:pt x="143896" y="174931"/>
                  </a:lnTo>
                  <a:lnTo>
                    <a:pt x="115435" y="208379"/>
                  </a:lnTo>
                  <a:lnTo>
                    <a:pt x="89711" y="244074"/>
                  </a:lnTo>
                  <a:lnTo>
                    <a:pt x="66889" y="281855"/>
                  </a:lnTo>
                  <a:lnTo>
                    <a:pt x="47130" y="321559"/>
                  </a:lnTo>
                  <a:lnTo>
                    <a:pt x="30598" y="363022"/>
                  </a:lnTo>
                  <a:lnTo>
                    <a:pt x="17456" y="406080"/>
                  </a:lnTo>
                  <a:lnTo>
                    <a:pt x="7866" y="450573"/>
                  </a:lnTo>
                  <a:lnTo>
                    <a:pt x="1993" y="496335"/>
                  </a:lnTo>
                  <a:lnTo>
                    <a:pt x="0" y="543204"/>
                  </a:lnTo>
                  <a:lnTo>
                    <a:pt x="1993" y="590073"/>
                  </a:lnTo>
                  <a:lnTo>
                    <a:pt x="7866" y="635835"/>
                  </a:lnTo>
                  <a:lnTo>
                    <a:pt x="17456" y="680327"/>
                  </a:lnTo>
                  <a:lnTo>
                    <a:pt x="30598" y="723386"/>
                  </a:lnTo>
                  <a:lnTo>
                    <a:pt x="47130" y="764849"/>
                  </a:lnTo>
                  <a:lnTo>
                    <a:pt x="66889" y="804552"/>
                  </a:lnTo>
                  <a:lnTo>
                    <a:pt x="89711" y="842333"/>
                  </a:lnTo>
                  <a:lnTo>
                    <a:pt x="115435" y="878029"/>
                  </a:lnTo>
                  <a:lnTo>
                    <a:pt x="143896" y="911476"/>
                  </a:lnTo>
                  <a:lnTo>
                    <a:pt x="174931" y="942512"/>
                  </a:lnTo>
                  <a:lnTo>
                    <a:pt x="208379" y="970973"/>
                  </a:lnTo>
                  <a:lnTo>
                    <a:pt x="244074" y="996697"/>
                  </a:lnTo>
                  <a:lnTo>
                    <a:pt x="281855" y="1019519"/>
                  </a:lnTo>
                  <a:lnTo>
                    <a:pt x="321559" y="1039278"/>
                  </a:lnTo>
                  <a:lnTo>
                    <a:pt x="363022" y="1055810"/>
                  </a:lnTo>
                  <a:lnTo>
                    <a:pt x="406080" y="1068952"/>
                  </a:lnTo>
                  <a:lnTo>
                    <a:pt x="450573" y="1078541"/>
                  </a:lnTo>
                  <a:lnTo>
                    <a:pt x="496335" y="1084414"/>
                  </a:lnTo>
                  <a:lnTo>
                    <a:pt x="543204" y="1086408"/>
                  </a:lnTo>
                  <a:lnTo>
                    <a:pt x="590073" y="1084414"/>
                  </a:lnTo>
                  <a:lnTo>
                    <a:pt x="635835" y="1078541"/>
                  </a:lnTo>
                  <a:lnTo>
                    <a:pt x="680327" y="1068952"/>
                  </a:lnTo>
                  <a:lnTo>
                    <a:pt x="723386" y="1055810"/>
                  </a:lnTo>
                  <a:lnTo>
                    <a:pt x="764849" y="1039278"/>
                  </a:lnTo>
                  <a:lnTo>
                    <a:pt x="804552" y="1019519"/>
                  </a:lnTo>
                  <a:lnTo>
                    <a:pt x="842333" y="996697"/>
                  </a:lnTo>
                  <a:lnTo>
                    <a:pt x="878029" y="970973"/>
                  </a:lnTo>
                  <a:lnTo>
                    <a:pt x="911476" y="942512"/>
                  </a:lnTo>
                  <a:lnTo>
                    <a:pt x="942512" y="911476"/>
                  </a:lnTo>
                  <a:lnTo>
                    <a:pt x="970973" y="878029"/>
                  </a:lnTo>
                  <a:lnTo>
                    <a:pt x="996697" y="842333"/>
                  </a:lnTo>
                  <a:lnTo>
                    <a:pt x="1019519" y="804552"/>
                  </a:lnTo>
                  <a:lnTo>
                    <a:pt x="1039278" y="764849"/>
                  </a:lnTo>
                  <a:lnTo>
                    <a:pt x="1055810" y="723386"/>
                  </a:lnTo>
                  <a:lnTo>
                    <a:pt x="1068952" y="680327"/>
                  </a:lnTo>
                  <a:lnTo>
                    <a:pt x="1078541" y="635835"/>
                  </a:lnTo>
                  <a:lnTo>
                    <a:pt x="1084414" y="590073"/>
                  </a:lnTo>
                  <a:lnTo>
                    <a:pt x="1086408" y="543204"/>
                  </a:lnTo>
                  <a:lnTo>
                    <a:pt x="1084414" y="496335"/>
                  </a:lnTo>
                  <a:lnTo>
                    <a:pt x="1078541" y="450573"/>
                  </a:lnTo>
                  <a:lnTo>
                    <a:pt x="1068952" y="406080"/>
                  </a:lnTo>
                  <a:lnTo>
                    <a:pt x="1055810" y="363022"/>
                  </a:lnTo>
                  <a:lnTo>
                    <a:pt x="1039278" y="321559"/>
                  </a:lnTo>
                  <a:lnTo>
                    <a:pt x="1019519" y="281855"/>
                  </a:lnTo>
                  <a:lnTo>
                    <a:pt x="996697" y="244074"/>
                  </a:lnTo>
                  <a:lnTo>
                    <a:pt x="970973" y="208379"/>
                  </a:lnTo>
                  <a:lnTo>
                    <a:pt x="942512" y="174931"/>
                  </a:lnTo>
                  <a:lnTo>
                    <a:pt x="911476" y="143896"/>
                  </a:lnTo>
                  <a:lnTo>
                    <a:pt x="878029" y="115435"/>
                  </a:lnTo>
                  <a:lnTo>
                    <a:pt x="842333" y="89711"/>
                  </a:lnTo>
                  <a:lnTo>
                    <a:pt x="804552" y="66889"/>
                  </a:lnTo>
                  <a:lnTo>
                    <a:pt x="764849" y="47130"/>
                  </a:lnTo>
                  <a:lnTo>
                    <a:pt x="723386" y="30598"/>
                  </a:lnTo>
                  <a:lnTo>
                    <a:pt x="680327" y="17456"/>
                  </a:lnTo>
                  <a:lnTo>
                    <a:pt x="635835" y="7866"/>
                  </a:lnTo>
                  <a:lnTo>
                    <a:pt x="590073" y="1993"/>
                  </a:lnTo>
                  <a:lnTo>
                    <a:pt x="543204" y="0"/>
                  </a:lnTo>
                  <a:close/>
                </a:path>
              </a:pathLst>
            </a:custGeom>
            <a:solidFill>
              <a:srgbClr val="FFFFFF"/>
            </a:solidFill>
          </p:spPr>
          <p:txBody>
            <a:bodyPr wrap="square" lIns="0" tIns="0" rIns="0" bIns="0" rtlCol="1"/>
            <a:lstStyle/>
            <a:p>
              <a:pPr algn="r" rtl="1"/>
              <a:endParaRPr sz="1588">
                <a:cs typeface="Arial" panose="020B0604020202020204" pitchFamily="34" charset="0"/>
              </a:endParaRPr>
            </a:p>
          </p:txBody>
        </p:sp>
        <p:sp>
          <p:nvSpPr>
            <p:cNvPr id="10" name="object 10"/>
            <p:cNvSpPr/>
            <p:nvPr/>
          </p:nvSpPr>
          <p:spPr>
            <a:xfrm>
              <a:off x="5372100" y="404850"/>
              <a:ext cx="1086485" cy="1086485"/>
            </a:xfrm>
            <a:custGeom>
              <a:avLst/>
              <a:gdLst/>
              <a:ahLst/>
              <a:cxnLst/>
              <a:rect l="l" t="t" r="r" b="b"/>
              <a:pathLst>
                <a:path w="1086485" h="1086485">
                  <a:moveTo>
                    <a:pt x="543204" y="1086408"/>
                  </a:moveTo>
                  <a:lnTo>
                    <a:pt x="590073" y="1084414"/>
                  </a:lnTo>
                  <a:lnTo>
                    <a:pt x="635835" y="1078541"/>
                  </a:lnTo>
                  <a:lnTo>
                    <a:pt x="680327" y="1068952"/>
                  </a:lnTo>
                  <a:lnTo>
                    <a:pt x="723386" y="1055810"/>
                  </a:lnTo>
                  <a:lnTo>
                    <a:pt x="764849" y="1039278"/>
                  </a:lnTo>
                  <a:lnTo>
                    <a:pt x="804552" y="1019519"/>
                  </a:lnTo>
                  <a:lnTo>
                    <a:pt x="842333" y="996697"/>
                  </a:lnTo>
                  <a:lnTo>
                    <a:pt x="878029" y="970973"/>
                  </a:lnTo>
                  <a:lnTo>
                    <a:pt x="911476" y="942512"/>
                  </a:lnTo>
                  <a:lnTo>
                    <a:pt x="942512" y="911476"/>
                  </a:lnTo>
                  <a:lnTo>
                    <a:pt x="970973" y="878029"/>
                  </a:lnTo>
                  <a:lnTo>
                    <a:pt x="996697" y="842333"/>
                  </a:lnTo>
                  <a:lnTo>
                    <a:pt x="1019519" y="804552"/>
                  </a:lnTo>
                  <a:lnTo>
                    <a:pt x="1039278" y="764849"/>
                  </a:lnTo>
                  <a:lnTo>
                    <a:pt x="1055810" y="723386"/>
                  </a:lnTo>
                  <a:lnTo>
                    <a:pt x="1068952" y="680327"/>
                  </a:lnTo>
                  <a:lnTo>
                    <a:pt x="1078541" y="635835"/>
                  </a:lnTo>
                  <a:lnTo>
                    <a:pt x="1084414" y="590073"/>
                  </a:lnTo>
                  <a:lnTo>
                    <a:pt x="1086408" y="543204"/>
                  </a:lnTo>
                  <a:lnTo>
                    <a:pt x="1084414" y="496335"/>
                  </a:lnTo>
                  <a:lnTo>
                    <a:pt x="1078541" y="450573"/>
                  </a:lnTo>
                  <a:lnTo>
                    <a:pt x="1068952" y="406080"/>
                  </a:lnTo>
                  <a:lnTo>
                    <a:pt x="1055810" y="363022"/>
                  </a:lnTo>
                  <a:lnTo>
                    <a:pt x="1039278" y="321559"/>
                  </a:lnTo>
                  <a:lnTo>
                    <a:pt x="1019519" y="281855"/>
                  </a:lnTo>
                  <a:lnTo>
                    <a:pt x="996697" y="244074"/>
                  </a:lnTo>
                  <a:lnTo>
                    <a:pt x="970973" y="208379"/>
                  </a:lnTo>
                  <a:lnTo>
                    <a:pt x="942512" y="174931"/>
                  </a:lnTo>
                  <a:lnTo>
                    <a:pt x="911476" y="143896"/>
                  </a:lnTo>
                  <a:lnTo>
                    <a:pt x="878029" y="115435"/>
                  </a:lnTo>
                  <a:lnTo>
                    <a:pt x="842333" y="89711"/>
                  </a:lnTo>
                  <a:lnTo>
                    <a:pt x="804552" y="66889"/>
                  </a:lnTo>
                  <a:lnTo>
                    <a:pt x="764849" y="47130"/>
                  </a:lnTo>
                  <a:lnTo>
                    <a:pt x="723386" y="30598"/>
                  </a:lnTo>
                  <a:lnTo>
                    <a:pt x="680327" y="17456"/>
                  </a:lnTo>
                  <a:lnTo>
                    <a:pt x="635835" y="7866"/>
                  </a:lnTo>
                  <a:lnTo>
                    <a:pt x="590073" y="1993"/>
                  </a:lnTo>
                  <a:lnTo>
                    <a:pt x="543204" y="0"/>
                  </a:lnTo>
                  <a:lnTo>
                    <a:pt x="496335" y="1993"/>
                  </a:lnTo>
                  <a:lnTo>
                    <a:pt x="450573" y="7866"/>
                  </a:lnTo>
                  <a:lnTo>
                    <a:pt x="406080" y="17456"/>
                  </a:lnTo>
                  <a:lnTo>
                    <a:pt x="363022" y="30598"/>
                  </a:lnTo>
                  <a:lnTo>
                    <a:pt x="321559" y="47130"/>
                  </a:lnTo>
                  <a:lnTo>
                    <a:pt x="281855" y="66889"/>
                  </a:lnTo>
                  <a:lnTo>
                    <a:pt x="244074" y="89711"/>
                  </a:lnTo>
                  <a:lnTo>
                    <a:pt x="208379" y="115435"/>
                  </a:lnTo>
                  <a:lnTo>
                    <a:pt x="174931" y="143896"/>
                  </a:lnTo>
                  <a:lnTo>
                    <a:pt x="143896" y="174931"/>
                  </a:lnTo>
                  <a:lnTo>
                    <a:pt x="115435" y="208379"/>
                  </a:lnTo>
                  <a:lnTo>
                    <a:pt x="89711" y="244074"/>
                  </a:lnTo>
                  <a:lnTo>
                    <a:pt x="66889" y="281855"/>
                  </a:lnTo>
                  <a:lnTo>
                    <a:pt x="47130" y="321559"/>
                  </a:lnTo>
                  <a:lnTo>
                    <a:pt x="30598" y="363022"/>
                  </a:lnTo>
                  <a:lnTo>
                    <a:pt x="17456" y="406080"/>
                  </a:lnTo>
                  <a:lnTo>
                    <a:pt x="7866" y="450573"/>
                  </a:lnTo>
                  <a:lnTo>
                    <a:pt x="1993" y="496335"/>
                  </a:lnTo>
                  <a:lnTo>
                    <a:pt x="0" y="543204"/>
                  </a:lnTo>
                  <a:lnTo>
                    <a:pt x="1993" y="590073"/>
                  </a:lnTo>
                  <a:lnTo>
                    <a:pt x="7866" y="635835"/>
                  </a:lnTo>
                  <a:lnTo>
                    <a:pt x="17456" y="680327"/>
                  </a:lnTo>
                  <a:lnTo>
                    <a:pt x="30598" y="723386"/>
                  </a:lnTo>
                  <a:lnTo>
                    <a:pt x="47130" y="764849"/>
                  </a:lnTo>
                  <a:lnTo>
                    <a:pt x="66889" y="804552"/>
                  </a:lnTo>
                  <a:lnTo>
                    <a:pt x="89711" y="842333"/>
                  </a:lnTo>
                  <a:lnTo>
                    <a:pt x="115435" y="878029"/>
                  </a:lnTo>
                  <a:lnTo>
                    <a:pt x="143896" y="911476"/>
                  </a:lnTo>
                  <a:lnTo>
                    <a:pt x="174931" y="942512"/>
                  </a:lnTo>
                  <a:lnTo>
                    <a:pt x="208379" y="970973"/>
                  </a:lnTo>
                  <a:lnTo>
                    <a:pt x="244074" y="996697"/>
                  </a:lnTo>
                  <a:lnTo>
                    <a:pt x="281855" y="1019519"/>
                  </a:lnTo>
                  <a:lnTo>
                    <a:pt x="321559" y="1039278"/>
                  </a:lnTo>
                  <a:lnTo>
                    <a:pt x="363022" y="1055810"/>
                  </a:lnTo>
                  <a:lnTo>
                    <a:pt x="406080" y="1068952"/>
                  </a:lnTo>
                  <a:lnTo>
                    <a:pt x="450573" y="1078541"/>
                  </a:lnTo>
                  <a:lnTo>
                    <a:pt x="496335" y="1084414"/>
                  </a:lnTo>
                  <a:lnTo>
                    <a:pt x="543204" y="1086408"/>
                  </a:lnTo>
                  <a:close/>
                </a:path>
              </a:pathLst>
            </a:custGeom>
            <a:ln w="38100">
              <a:solidFill>
                <a:srgbClr val="EC008C"/>
              </a:solidFill>
            </a:ln>
          </p:spPr>
          <p:txBody>
            <a:bodyPr wrap="square" lIns="0" tIns="0" rIns="0" bIns="0" rtlCol="1"/>
            <a:lstStyle/>
            <a:p>
              <a:pPr algn="r" rtl="1"/>
              <a:endParaRPr sz="1588">
                <a:cs typeface="Arial" panose="020B0604020202020204" pitchFamily="34" charset="0"/>
              </a:endParaRPr>
            </a:p>
          </p:txBody>
        </p:sp>
        <p:sp>
          <p:nvSpPr>
            <p:cNvPr id="11" name="object 11"/>
            <p:cNvSpPr/>
            <p:nvPr/>
          </p:nvSpPr>
          <p:spPr>
            <a:xfrm>
              <a:off x="5530697" y="676719"/>
              <a:ext cx="856615" cy="536575"/>
            </a:xfrm>
            <a:custGeom>
              <a:avLst/>
              <a:gdLst/>
              <a:ahLst/>
              <a:cxnLst/>
              <a:rect l="l" t="t" r="r" b="b"/>
              <a:pathLst>
                <a:path w="856614" h="536575">
                  <a:moveTo>
                    <a:pt x="435419" y="269913"/>
                  </a:moveTo>
                  <a:lnTo>
                    <a:pt x="420928" y="208813"/>
                  </a:lnTo>
                  <a:lnTo>
                    <a:pt x="393331" y="174498"/>
                  </a:lnTo>
                  <a:lnTo>
                    <a:pt x="355854" y="151980"/>
                  </a:lnTo>
                  <a:lnTo>
                    <a:pt x="312521" y="143662"/>
                  </a:lnTo>
                  <a:lnTo>
                    <a:pt x="267360" y="151968"/>
                  </a:lnTo>
                  <a:lnTo>
                    <a:pt x="260134" y="155092"/>
                  </a:lnTo>
                  <a:lnTo>
                    <a:pt x="238836" y="165963"/>
                  </a:lnTo>
                  <a:lnTo>
                    <a:pt x="237820" y="163918"/>
                  </a:lnTo>
                  <a:lnTo>
                    <a:pt x="231432" y="132346"/>
                  </a:lnTo>
                  <a:lnTo>
                    <a:pt x="236220" y="100203"/>
                  </a:lnTo>
                  <a:lnTo>
                    <a:pt x="251117" y="70878"/>
                  </a:lnTo>
                  <a:lnTo>
                    <a:pt x="284162" y="42176"/>
                  </a:lnTo>
                  <a:lnTo>
                    <a:pt x="323278" y="30251"/>
                  </a:lnTo>
                  <a:lnTo>
                    <a:pt x="329044" y="22606"/>
                  </a:lnTo>
                  <a:lnTo>
                    <a:pt x="326148" y="5207"/>
                  </a:lnTo>
                  <a:lnTo>
                    <a:pt x="318681" y="0"/>
                  </a:lnTo>
                  <a:lnTo>
                    <a:pt x="308927" y="1828"/>
                  </a:lnTo>
                  <a:lnTo>
                    <a:pt x="254254" y="24790"/>
                  </a:lnTo>
                  <a:lnTo>
                    <a:pt x="215785" y="69900"/>
                  </a:lnTo>
                  <a:lnTo>
                    <a:pt x="212471" y="75958"/>
                  </a:lnTo>
                  <a:lnTo>
                    <a:pt x="195795" y="51460"/>
                  </a:lnTo>
                  <a:lnTo>
                    <a:pt x="176009" y="31026"/>
                  </a:lnTo>
                  <a:lnTo>
                    <a:pt x="153060" y="14503"/>
                  </a:lnTo>
                  <a:lnTo>
                    <a:pt x="126873" y="1765"/>
                  </a:lnTo>
                  <a:lnTo>
                    <a:pt x="118033" y="177"/>
                  </a:lnTo>
                  <a:lnTo>
                    <a:pt x="110185" y="2349"/>
                  </a:lnTo>
                  <a:lnTo>
                    <a:pt x="104622" y="8255"/>
                  </a:lnTo>
                  <a:lnTo>
                    <a:pt x="102704" y="17919"/>
                  </a:lnTo>
                  <a:lnTo>
                    <a:pt x="103289" y="37655"/>
                  </a:lnTo>
                  <a:lnTo>
                    <a:pt x="111633" y="82016"/>
                  </a:lnTo>
                  <a:lnTo>
                    <a:pt x="135483" y="125831"/>
                  </a:lnTo>
                  <a:lnTo>
                    <a:pt x="159346" y="151028"/>
                  </a:lnTo>
                  <a:lnTo>
                    <a:pt x="169100" y="150622"/>
                  </a:lnTo>
                  <a:lnTo>
                    <a:pt x="159588" y="104800"/>
                  </a:lnTo>
                  <a:lnTo>
                    <a:pt x="153123" y="95796"/>
                  </a:lnTo>
                  <a:lnTo>
                    <a:pt x="135039" y="51790"/>
                  </a:lnTo>
                  <a:lnTo>
                    <a:pt x="133540" y="38811"/>
                  </a:lnTo>
                  <a:lnTo>
                    <a:pt x="136906" y="40373"/>
                  </a:lnTo>
                  <a:lnTo>
                    <a:pt x="184200" y="87718"/>
                  </a:lnTo>
                  <a:lnTo>
                    <a:pt x="201447" y="151079"/>
                  </a:lnTo>
                  <a:lnTo>
                    <a:pt x="201701" y="166255"/>
                  </a:lnTo>
                  <a:lnTo>
                    <a:pt x="201307" y="211823"/>
                  </a:lnTo>
                  <a:lnTo>
                    <a:pt x="203327" y="220154"/>
                  </a:lnTo>
                  <a:lnTo>
                    <a:pt x="208546" y="225602"/>
                  </a:lnTo>
                  <a:lnTo>
                    <a:pt x="215836" y="227507"/>
                  </a:lnTo>
                  <a:lnTo>
                    <a:pt x="224104" y="225221"/>
                  </a:lnTo>
                  <a:lnTo>
                    <a:pt x="227761" y="223215"/>
                  </a:lnTo>
                  <a:lnTo>
                    <a:pt x="231101" y="219925"/>
                  </a:lnTo>
                  <a:lnTo>
                    <a:pt x="233540" y="216471"/>
                  </a:lnTo>
                  <a:lnTo>
                    <a:pt x="251180" y="196596"/>
                  </a:lnTo>
                  <a:lnTo>
                    <a:pt x="271741" y="182943"/>
                  </a:lnTo>
                  <a:lnTo>
                    <a:pt x="295262" y="175691"/>
                  </a:lnTo>
                  <a:lnTo>
                    <a:pt x="321805" y="175006"/>
                  </a:lnTo>
                  <a:lnTo>
                    <a:pt x="363169" y="189649"/>
                  </a:lnTo>
                  <a:lnTo>
                    <a:pt x="392112" y="220433"/>
                  </a:lnTo>
                  <a:lnTo>
                    <a:pt x="404799" y="260794"/>
                  </a:lnTo>
                  <a:lnTo>
                    <a:pt x="397459" y="304165"/>
                  </a:lnTo>
                  <a:lnTo>
                    <a:pt x="348373" y="416217"/>
                  </a:lnTo>
                  <a:lnTo>
                    <a:pt x="341515" y="432498"/>
                  </a:lnTo>
                  <a:lnTo>
                    <a:pt x="335381" y="449008"/>
                  </a:lnTo>
                  <a:lnTo>
                    <a:pt x="321906" y="472313"/>
                  </a:lnTo>
                  <a:lnTo>
                    <a:pt x="301790" y="486625"/>
                  </a:lnTo>
                  <a:lnTo>
                    <a:pt x="277622" y="490702"/>
                  </a:lnTo>
                  <a:lnTo>
                    <a:pt x="252018" y="483247"/>
                  </a:lnTo>
                  <a:lnTo>
                    <a:pt x="234657" y="476275"/>
                  </a:lnTo>
                  <a:lnTo>
                    <a:pt x="217347" y="473989"/>
                  </a:lnTo>
                  <a:lnTo>
                    <a:pt x="200037" y="476440"/>
                  </a:lnTo>
                  <a:lnTo>
                    <a:pt x="182765" y="483654"/>
                  </a:lnTo>
                  <a:lnTo>
                    <a:pt x="158203" y="490829"/>
                  </a:lnTo>
                  <a:lnTo>
                    <a:pt x="134188" y="486879"/>
                  </a:lnTo>
                  <a:lnTo>
                    <a:pt x="114046" y="473151"/>
                  </a:lnTo>
                  <a:lnTo>
                    <a:pt x="101155" y="450977"/>
                  </a:lnTo>
                  <a:lnTo>
                    <a:pt x="99796" y="446151"/>
                  </a:lnTo>
                  <a:lnTo>
                    <a:pt x="39738" y="307898"/>
                  </a:lnTo>
                  <a:lnTo>
                    <a:pt x="33261" y="288988"/>
                  </a:lnTo>
                  <a:lnTo>
                    <a:pt x="30619" y="270027"/>
                  </a:lnTo>
                  <a:lnTo>
                    <a:pt x="32054" y="251015"/>
                  </a:lnTo>
                  <a:lnTo>
                    <a:pt x="49707" y="210794"/>
                  </a:lnTo>
                  <a:lnTo>
                    <a:pt x="85217" y="182676"/>
                  </a:lnTo>
                  <a:lnTo>
                    <a:pt x="118287" y="173418"/>
                  </a:lnTo>
                  <a:lnTo>
                    <a:pt x="123418" y="166141"/>
                  </a:lnTo>
                  <a:lnTo>
                    <a:pt x="119684" y="148590"/>
                  </a:lnTo>
                  <a:lnTo>
                    <a:pt x="112344" y="143865"/>
                  </a:lnTo>
                  <a:lnTo>
                    <a:pt x="102781" y="145465"/>
                  </a:lnTo>
                  <a:lnTo>
                    <a:pt x="61912" y="160108"/>
                  </a:lnTo>
                  <a:lnTo>
                    <a:pt x="29756" y="186918"/>
                  </a:lnTo>
                  <a:lnTo>
                    <a:pt x="8420" y="222478"/>
                  </a:lnTo>
                  <a:lnTo>
                    <a:pt x="0" y="263385"/>
                  </a:lnTo>
                  <a:lnTo>
                    <a:pt x="6629" y="306235"/>
                  </a:lnTo>
                  <a:lnTo>
                    <a:pt x="13462" y="324154"/>
                  </a:lnTo>
                  <a:lnTo>
                    <a:pt x="21056" y="341820"/>
                  </a:lnTo>
                  <a:lnTo>
                    <a:pt x="36690" y="376999"/>
                  </a:lnTo>
                  <a:lnTo>
                    <a:pt x="74612" y="467550"/>
                  </a:lnTo>
                  <a:lnTo>
                    <a:pt x="95008" y="497420"/>
                  </a:lnTo>
                  <a:lnTo>
                    <a:pt x="124764" y="516026"/>
                  </a:lnTo>
                  <a:lnTo>
                    <a:pt x="159334" y="521512"/>
                  </a:lnTo>
                  <a:lnTo>
                    <a:pt x="194208" y="512013"/>
                  </a:lnTo>
                  <a:lnTo>
                    <a:pt x="206260" y="507149"/>
                  </a:lnTo>
                  <a:lnTo>
                    <a:pt x="217932" y="505548"/>
                  </a:lnTo>
                  <a:lnTo>
                    <a:pt x="229552" y="507199"/>
                  </a:lnTo>
                  <a:lnTo>
                    <a:pt x="241503" y="512064"/>
                  </a:lnTo>
                  <a:lnTo>
                    <a:pt x="268376" y="520776"/>
                  </a:lnTo>
                  <a:lnTo>
                    <a:pt x="322326" y="510794"/>
                  </a:lnTo>
                  <a:lnTo>
                    <a:pt x="351637" y="484314"/>
                  </a:lnTo>
                  <a:lnTo>
                    <a:pt x="394550" y="386994"/>
                  </a:lnTo>
                  <a:lnTo>
                    <a:pt x="423862" y="320281"/>
                  </a:lnTo>
                  <a:lnTo>
                    <a:pt x="430009" y="303784"/>
                  </a:lnTo>
                  <a:lnTo>
                    <a:pt x="433870" y="287007"/>
                  </a:lnTo>
                  <a:lnTo>
                    <a:pt x="435419" y="269913"/>
                  </a:lnTo>
                  <a:close/>
                </a:path>
                <a:path w="856614" h="536575">
                  <a:moveTo>
                    <a:pt x="856361" y="269900"/>
                  </a:moveTo>
                  <a:lnTo>
                    <a:pt x="853630" y="264718"/>
                  </a:lnTo>
                  <a:lnTo>
                    <a:pt x="846391" y="263448"/>
                  </a:lnTo>
                  <a:lnTo>
                    <a:pt x="835494" y="261962"/>
                  </a:lnTo>
                  <a:lnTo>
                    <a:pt x="824572" y="261340"/>
                  </a:lnTo>
                  <a:lnTo>
                    <a:pt x="813638" y="261569"/>
                  </a:lnTo>
                  <a:lnTo>
                    <a:pt x="765263" y="273024"/>
                  </a:lnTo>
                  <a:lnTo>
                    <a:pt x="753465" y="278612"/>
                  </a:lnTo>
                  <a:lnTo>
                    <a:pt x="752297" y="277977"/>
                  </a:lnTo>
                  <a:lnTo>
                    <a:pt x="753757" y="275094"/>
                  </a:lnTo>
                  <a:lnTo>
                    <a:pt x="757567" y="258025"/>
                  </a:lnTo>
                  <a:lnTo>
                    <a:pt x="759180" y="242404"/>
                  </a:lnTo>
                  <a:lnTo>
                    <a:pt x="759053" y="226682"/>
                  </a:lnTo>
                  <a:lnTo>
                    <a:pt x="757212" y="210896"/>
                  </a:lnTo>
                  <a:lnTo>
                    <a:pt x="755929" y="203352"/>
                  </a:lnTo>
                  <a:lnTo>
                    <a:pt x="750570" y="200406"/>
                  </a:lnTo>
                  <a:lnTo>
                    <a:pt x="737323" y="207543"/>
                  </a:lnTo>
                  <a:lnTo>
                    <a:pt x="701573" y="232879"/>
                  </a:lnTo>
                  <a:lnTo>
                    <a:pt x="676668" y="266395"/>
                  </a:lnTo>
                  <a:lnTo>
                    <a:pt x="667219" y="287870"/>
                  </a:lnTo>
                  <a:lnTo>
                    <a:pt x="667245" y="290436"/>
                  </a:lnTo>
                  <a:lnTo>
                    <a:pt x="668972" y="295884"/>
                  </a:lnTo>
                  <a:lnTo>
                    <a:pt x="671753" y="297751"/>
                  </a:lnTo>
                  <a:lnTo>
                    <a:pt x="679551" y="297738"/>
                  </a:lnTo>
                  <a:lnTo>
                    <a:pt x="682104" y="295821"/>
                  </a:lnTo>
                  <a:lnTo>
                    <a:pt x="683742" y="291439"/>
                  </a:lnTo>
                  <a:lnTo>
                    <a:pt x="690435" y="276364"/>
                  </a:lnTo>
                  <a:lnTo>
                    <a:pt x="720712" y="238302"/>
                  </a:lnTo>
                  <a:lnTo>
                    <a:pt x="741781" y="222821"/>
                  </a:lnTo>
                  <a:lnTo>
                    <a:pt x="742213" y="227393"/>
                  </a:lnTo>
                  <a:lnTo>
                    <a:pt x="733894" y="281622"/>
                  </a:lnTo>
                  <a:lnTo>
                    <a:pt x="723646" y="302679"/>
                  </a:lnTo>
                  <a:lnTo>
                    <a:pt x="724242" y="306895"/>
                  </a:lnTo>
                  <a:lnTo>
                    <a:pt x="731177" y="312483"/>
                  </a:lnTo>
                  <a:lnTo>
                    <a:pt x="735406" y="312102"/>
                  </a:lnTo>
                  <a:lnTo>
                    <a:pt x="739292" y="308825"/>
                  </a:lnTo>
                  <a:lnTo>
                    <a:pt x="756627" y="296341"/>
                  </a:lnTo>
                  <a:lnTo>
                    <a:pt x="775233" y="287058"/>
                  </a:lnTo>
                  <a:lnTo>
                    <a:pt x="795134" y="281025"/>
                  </a:lnTo>
                  <a:lnTo>
                    <a:pt x="816317" y="278295"/>
                  </a:lnTo>
                  <a:lnTo>
                    <a:pt x="821880" y="278028"/>
                  </a:lnTo>
                  <a:lnTo>
                    <a:pt x="827481" y="278422"/>
                  </a:lnTo>
                  <a:lnTo>
                    <a:pt x="833615" y="278511"/>
                  </a:lnTo>
                  <a:lnTo>
                    <a:pt x="799655" y="318922"/>
                  </a:lnTo>
                  <a:lnTo>
                    <a:pt x="755827" y="340791"/>
                  </a:lnTo>
                  <a:lnTo>
                    <a:pt x="751268" y="342125"/>
                  </a:lnTo>
                  <a:lnTo>
                    <a:pt x="748715" y="344703"/>
                  </a:lnTo>
                  <a:lnTo>
                    <a:pt x="748004" y="353695"/>
                  </a:lnTo>
                  <a:lnTo>
                    <a:pt x="751738" y="357365"/>
                  </a:lnTo>
                  <a:lnTo>
                    <a:pt x="757834" y="357695"/>
                  </a:lnTo>
                  <a:lnTo>
                    <a:pt x="776300" y="359968"/>
                  </a:lnTo>
                  <a:lnTo>
                    <a:pt x="793902" y="364718"/>
                  </a:lnTo>
                  <a:lnTo>
                    <a:pt x="810628" y="371944"/>
                  </a:lnTo>
                  <a:lnTo>
                    <a:pt x="826477" y="381685"/>
                  </a:lnTo>
                  <a:lnTo>
                    <a:pt x="830376" y="384670"/>
                  </a:lnTo>
                  <a:lnTo>
                    <a:pt x="819492" y="389661"/>
                  </a:lnTo>
                  <a:lnTo>
                    <a:pt x="793788" y="397687"/>
                  </a:lnTo>
                  <a:lnTo>
                    <a:pt x="768108" y="400151"/>
                  </a:lnTo>
                  <a:lnTo>
                    <a:pt x="742454" y="397217"/>
                  </a:lnTo>
                  <a:lnTo>
                    <a:pt x="716826" y="389013"/>
                  </a:lnTo>
                  <a:lnTo>
                    <a:pt x="714070" y="387858"/>
                  </a:lnTo>
                  <a:lnTo>
                    <a:pt x="713320" y="386334"/>
                  </a:lnTo>
                  <a:lnTo>
                    <a:pt x="712457" y="374891"/>
                  </a:lnTo>
                  <a:lnTo>
                    <a:pt x="710806" y="366547"/>
                  </a:lnTo>
                  <a:lnTo>
                    <a:pt x="682993" y="324345"/>
                  </a:lnTo>
                  <a:lnTo>
                    <a:pt x="633450" y="307289"/>
                  </a:lnTo>
                  <a:lnTo>
                    <a:pt x="615429" y="308952"/>
                  </a:lnTo>
                  <a:lnTo>
                    <a:pt x="546315" y="357987"/>
                  </a:lnTo>
                  <a:lnTo>
                    <a:pt x="387159" y="500341"/>
                  </a:lnTo>
                  <a:lnTo>
                    <a:pt x="379831" y="519671"/>
                  </a:lnTo>
                  <a:lnTo>
                    <a:pt x="382219" y="526288"/>
                  </a:lnTo>
                  <a:lnTo>
                    <a:pt x="386740" y="531749"/>
                  </a:lnTo>
                  <a:lnTo>
                    <a:pt x="392595" y="535127"/>
                  </a:lnTo>
                  <a:lnTo>
                    <a:pt x="399478" y="536321"/>
                  </a:lnTo>
                  <a:lnTo>
                    <a:pt x="407035" y="535216"/>
                  </a:lnTo>
                  <a:lnTo>
                    <a:pt x="653059" y="465556"/>
                  </a:lnTo>
                  <a:lnTo>
                    <a:pt x="691692" y="443496"/>
                  </a:lnTo>
                  <a:lnTo>
                    <a:pt x="684479" y="425780"/>
                  </a:lnTo>
                  <a:lnTo>
                    <a:pt x="678040" y="433324"/>
                  </a:lnTo>
                  <a:lnTo>
                    <a:pt x="670712" y="439661"/>
                  </a:lnTo>
                  <a:lnTo>
                    <a:pt x="662482" y="444652"/>
                  </a:lnTo>
                  <a:lnTo>
                    <a:pt x="653300" y="448183"/>
                  </a:lnTo>
                  <a:lnTo>
                    <a:pt x="400748" y="519430"/>
                  </a:lnTo>
                  <a:lnTo>
                    <a:pt x="398767" y="518375"/>
                  </a:lnTo>
                  <a:lnTo>
                    <a:pt x="396976" y="518020"/>
                  </a:lnTo>
                  <a:lnTo>
                    <a:pt x="397573" y="516191"/>
                  </a:lnTo>
                  <a:lnTo>
                    <a:pt x="397637" y="513829"/>
                  </a:lnTo>
                  <a:lnTo>
                    <a:pt x="403504" y="508012"/>
                  </a:lnTo>
                  <a:lnTo>
                    <a:pt x="408520" y="503770"/>
                  </a:lnTo>
                  <a:lnTo>
                    <a:pt x="589610" y="341960"/>
                  </a:lnTo>
                  <a:lnTo>
                    <a:pt x="596836" y="336245"/>
                  </a:lnTo>
                  <a:lnTo>
                    <a:pt x="604608" y="331292"/>
                  </a:lnTo>
                  <a:lnTo>
                    <a:pt x="613181" y="327456"/>
                  </a:lnTo>
                  <a:lnTo>
                    <a:pt x="634009" y="324281"/>
                  </a:lnTo>
                  <a:lnTo>
                    <a:pt x="654850" y="328218"/>
                  </a:lnTo>
                  <a:lnTo>
                    <a:pt x="687285" y="354139"/>
                  </a:lnTo>
                  <a:lnTo>
                    <a:pt x="696480" y="391083"/>
                  </a:lnTo>
                  <a:lnTo>
                    <a:pt x="696315" y="395338"/>
                  </a:lnTo>
                  <a:lnTo>
                    <a:pt x="697534" y="398945"/>
                  </a:lnTo>
                  <a:lnTo>
                    <a:pt x="718032" y="407123"/>
                  </a:lnTo>
                  <a:lnTo>
                    <a:pt x="726325" y="410146"/>
                  </a:lnTo>
                  <a:lnTo>
                    <a:pt x="734758" y="412584"/>
                  </a:lnTo>
                  <a:lnTo>
                    <a:pt x="764159" y="416839"/>
                  </a:lnTo>
                  <a:lnTo>
                    <a:pt x="792645" y="415213"/>
                  </a:lnTo>
                  <a:lnTo>
                    <a:pt x="820191" y="407644"/>
                  </a:lnTo>
                  <a:lnTo>
                    <a:pt x="846721" y="394093"/>
                  </a:lnTo>
                  <a:lnTo>
                    <a:pt x="854849" y="388912"/>
                  </a:lnTo>
                  <a:lnTo>
                    <a:pt x="855256" y="383679"/>
                  </a:lnTo>
                  <a:lnTo>
                    <a:pt x="848080" y="377355"/>
                  </a:lnTo>
                  <a:lnTo>
                    <a:pt x="815543" y="355536"/>
                  </a:lnTo>
                  <a:lnTo>
                    <a:pt x="789749" y="345541"/>
                  </a:lnTo>
                  <a:lnTo>
                    <a:pt x="811822" y="330669"/>
                  </a:lnTo>
                  <a:lnTo>
                    <a:pt x="828421" y="315125"/>
                  </a:lnTo>
                  <a:lnTo>
                    <a:pt x="842302" y="297103"/>
                  </a:lnTo>
                  <a:lnTo>
                    <a:pt x="853389" y="276580"/>
                  </a:lnTo>
                  <a:lnTo>
                    <a:pt x="856361" y="269900"/>
                  </a:lnTo>
                  <a:close/>
                </a:path>
              </a:pathLst>
            </a:custGeom>
            <a:solidFill>
              <a:srgbClr val="EC008C"/>
            </a:solidFill>
          </p:spPr>
          <p:txBody>
            <a:bodyPr wrap="square" lIns="0" tIns="0" rIns="0" bIns="0" rtlCol="1"/>
            <a:lstStyle/>
            <a:p>
              <a:pPr algn="r" rtl="1"/>
              <a:endParaRPr sz="1588">
                <a:cs typeface="Arial" panose="020B0604020202020204" pitchFamily="34" charset="0"/>
              </a:endParaRPr>
            </a:p>
          </p:txBody>
        </p:sp>
      </p:grpSp>
      <p:sp>
        <p:nvSpPr>
          <p:cNvPr id="17" name="object 17"/>
          <p:cNvSpPr txBox="1"/>
          <p:nvPr/>
        </p:nvSpPr>
        <p:spPr>
          <a:xfrm>
            <a:off x="805443" y="1290407"/>
            <a:ext cx="7688916" cy="442395"/>
          </a:xfrm>
          <a:prstGeom prst="rect">
            <a:avLst/>
          </a:prstGeom>
        </p:spPr>
        <p:txBody>
          <a:bodyPr vert="horz" wrap="square" lIns="0" tIns="11206" rIns="0" bIns="0" rtlCol="1">
            <a:spAutoFit/>
          </a:bodyPr>
          <a:lstStyle/>
          <a:p>
            <a:pPr marL="11206" marR="4483" algn="r" rtl="1">
              <a:lnSpc>
                <a:spcPct val="119100"/>
              </a:lnSpc>
              <a:spcBef>
                <a:spcPts val="88"/>
              </a:spcBef>
            </a:pPr>
            <a:r>
              <a:rPr lang="ar-xm" sz="1235" b="1" dirty="0">
                <a:latin typeface="Arial"/>
                <a:cs typeface="Arial" panose="020B0604020202020204" pitchFamily="34" charset="0"/>
                <a:rtl/>
              </a:rPr>
              <a:t>إليك طريقة ممتعة لتذكر مقدار ما تأكله عندما تكون لديك وجبة. </a:t>
            </a:r>
            <a:r>
              <a:rPr lang="ar-xm" sz="1235" spc="-18" dirty="0">
                <a:latin typeface="Microsoft Sans Serif"/>
                <a:cs typeface="Arial" panose="020B0604020202020204" pitchFamily="34" charset="0"/>
                <a:rtl/>
              </a:rPr>
              <a:t>حجم المعدات الرياضية الموجودة على اليسار يقارب حجم حصة واحدة من الأطعمة الموجودة على اليمين.</a:t>
            </a:r>
          </a:p>
        </p:txBody>
      </p:sp>
      <p:pic>
        <p:nvPicPr>
          <p:cNvPr id="30" name="object 30"/>
          <p:cNvPicPr/>
          <p:nvPr/>
        </p:nvPicPr>
        <p:blipFill>
          <a:blip r:embed="rId3" cstate="print"/>
          <a:stretch>
            <a:fillRect/>
          </a:stretch>
        </p:blipFill>
        <p:spPr>
          <a:xfrm>
            <a:off x="2698180" y="2741060"/>
            <a:ext cx="798609" cy="55121"/>
          </a:xfrm>
          <a:prstGeom prst="rect">
            <a:avLst/>
          </a:prstGeom>
        </p:spPr>
      </p:pic>
      <p:pic>
        <p:nvPicPr>
          <p:cNvPr id="31" name="object 31"/>
          <p:cNvPicPr/>
          <p:nvPr/>
        </p:nvPicPr>
        <p:blipFill>
          <a:blip r:embed="rId4" cstate="print"/>
          <a:stretch>
            <a:fillRect/>
          </a:stretch>
        </p:blipFill>
        <p:spPr>
          <a:xfrm>
            <a:off x="2693295" y="2848658"/>
            <a:ext cx="798565" cy="55110"/>
          </a:xfrm>
          <a:prstGeom prst="rect">
            <a:avLst/>
          </a:prstGeom>
        </p:spPr>
      </p:pic>
      <p:sp>
        <p:nvSpPr>
          <p:cNvPr id="52" name="object 52"/>
          <p:cNvSpPr/>
          <p:nvPr/>
        </p:nvSpPr>
        <p:spPr>
          <a:xfrm>
            <a:off x="1009263" y="3446497"/>
            <a:ext cx="7281022" cy="0"/>
          </a:xfrm>
          <a:custGeom>
            <a:avLst/>
            <a:gdLst/>
            <a:ahLst/>
            <a:cxnLst/>
            <a:rect l="l" t="t" r="r" b="b"/>
            <a:pathLst>
              <a:path w="8251825">
                <a:moveTo>
                  <a:pt x="0" y="0"/>
                </a:moveTo>
                <a:lnTo>
                  <a:pt x="8251621" y="0"/>
                </a:lnTo>
              </a:path>
            </a:pathLst>
          </a:custGeom>
          <a:ln w="12700">
            <a:solidFill>
              <a:srgbClr val="EC008C"/>
            </a:solidFill>
          </a:ln>
        </p:spPr>
        <p:txBody>
          <a:bodyPr wrap="square" lIns="0" tIns="0" rIns="0" bIns="0" rtlCol="1"/>
          <a:lstStyle/>
          <a:p>
            <a:pPr algn="r" rtl="1"/>
            <a:endParaRPr sz="1588">
              <a:cs typeface="Arial" panose="020B0604020202020204" pitchFamily="34" charset="0"/>
            </a:endParaRPr>
          </a:p>
        </p:txBody>
      </p:sp>
      <p:sp>
        <p:nvSpPr>
          <p:cNvPr id="53" name="object 53"/>
          <p:cNvSpPr/>
          <p:nvPr/>
        </p:nvSpPr>
        <p:spPr>
          <a:xfrm>
            <a:off x="1009263" y="5031310"/>
            <a:ext cx="7281022" cy="0"/>
          </a:xfrm>
          <a:custGeom>
            <a:avLst/>
            <a:gdLst/>
            <a:ahLst/>
            <a:cxnLst/>
            <a:rect l="l" t="t" r="r" b="b"/>
            <a:pathLst>
              <a:path w="8251825">
                <a:moveTo>
                  <a:pt x="0" y="0"/>
                </a:moveTo>
                <a:lnTo>
                  <a:pt x="8251621" y="0"/>
                </a:lnTo>
              </a:path>
            </a:pathLst>
          </a:custGeom>
          <a:ln w="12700">
            <a:solidFill>
              <a:srgbClr val="EC008C"/>
            </a:solidFill>
          </a:ln>
        </p:spPr>
        <p:txBody>
          <a:bodyPr wrap="square" lIns="0" tIns="0" rIns="0" bIns="0" rtlCol="1"/>
          <a:lstStyle/>
          <a:p>
            <a:pPr algn="r" rtl="1"/>
            <a:endParaRPr sz="1588">
              <a:cs typeface="Arial" panose="020B0604020202020204" pitchFamily="34" charset="0"/>
            </a:endParaRPr>
          </a:p>
        </p:txBody>
      </p:sp>
      <p:pic>
        <p:nvPicPr>
          <p:cNvPr id="18" name="object 18"/>
          <p:cNvPicPr/>
          <p:nvPr/>
        </p:nvPicPr>
        <p:blipFill>
          <a:blip r:embed="rId5" cstate="print"/>
          <a:stretch>
            <a:fillRect/>
          </a:stretch>
        </p:blipFill>
        <p:spPr>
          <a:xfrm>
            <a:off x="7055767" y="2077753"/>
            <a:ext cx="962209" cy="973556"/>
          </a:xfrm>
          <a:prstGeom prst="rect">
            <a:avLst/>
          </a:prstGeom>
        </p:spPr>
      </p:pic>
      <p:sp>
        <p:nvSpPr>
          <p:cNvPr id="19" name="object 19"/>
          <p:cNvSpPr txBox="1"/>
          <p:nvPr/>
        </p:nvSpPr>
        <p:spPr>
          <a:xfrm>
            <a:off x="6062629" y="1983863"/>
            <a:ext cx="449356" cy="921116"/>
          </a:xfrm>
          <a:prstGeom prst="rect">
            <a:avLst/>
          </a:prstGeom>
        </p:spPr>
        <p:txBody>
          <a:bodyPr vert="horz" wrap="square" lIns="0" tIns="11206" rIns="0" bIns="0" rtlCol="1">
            <a:spAutoFit/>
          </a:bodyPr>
          <a:lstStyle/>
          <a:p>
            <a:pPr marL="11206" algn="r" rtl="1">
              <a:spcBef>
                <a:spcPts val="88"/>
              </a:spcBef>
            </a:pPr>
            <a:r>
              <a:rPr lang="ar-xm" sz="5912" b="1" spc="-97" dirty="0">
                <a:latin typeface="Arial"/>
                <a:cs typeface="Arial" panose="020B0604020202020204" pitchFamily="34" charset="0"/>
                <a:rtl/>
              </a:rPr>
              <a:t>=</a:t>
            </a:r>
            <a:endParaRPr sz="5912">
              <a:latin typeface="Arial"/>
              <a:cs typeface="Arial" panose="020B0604020202020204" pitchFamily="34" charset="0"/>
            </a:endParaRPr>
          </a:p>
        </p:txBody>
      </p:sp>
      <p:grpSp>
        <p:nvGrpSpPr>
          <p:cNvPr id="20" name="object 20"/>
          <p:cNvGrpSpPr/>
          <p:nvPr/>
        </p:nvGrpSpPr>
        <p:grpSpPr>
          <a:xfrm>
            <a:off x="4580572" y="1933889"/>
            <a:ext cx="774887" cy="953060"/>
            <a:chOff x="4054563" y="2191740"/>
            <a:chExt cx="878205" cy="1080135"/>
          </a:xfrm>
        </p:grpSpPr>
        <p:pic>
          <p:nvPicPr>
            <p:cNvPr id="21" name="object 21"/>
            <p:cNvPicPr/>
            <p:nvPr/>
          </p:nvPicPr>
          <p:blipFill>
            <a:blip r:embed="rId6" cstate="print"/>
            <a:stretch>
              <a:fillRect/>
            </a:stretch>
          </p:blipFill>
          <p:spPr>
            <a:xfrm>
              <a:off x="4262234" y="2239352"/>
              <a:ext cx="267982" cy="267982"/>
            </a:xfrm>
            <a:prstGeom prst="rect">
              <a:avLst/>
            </a:prstGeom>
          </p:spPr>
        </p:pic>
        <p:pic>
          <p:nvPicPr>
            <p:cNvPr id="22" name="object 22"/>
            <p:cNvPicPr/>
            <p:nvPr/>
          </p:nvPicPr>
          <p:blipFill>
            <a:blip r:embed="rId7" cstate="print"/>
            <a:stretch>
              <a:fillRect/>
            </a:stretch>
          </p:blipFill>
          <p:spPr>
            <a:xfrm>
              <a:off x="4494149" y="2191740"/>
              <a:ext cx="332422" cy="315595"/>
            </a:xfrm>
            <a:prstGeom prst="rect">
              <a:avLst/>
            </a:prstGeom>
          </p:spPr>
        </p:pic>
        <p:pic>
          <p:nvPicPr>
            <p:cNvPr id="23" name="object 23"/>
            <p:cNvPicPr/>
            <p:nvPr/>
          </p:nvPicPr>
          <p:blipFill>
            <a:blip r:embed="rId8" cstate="print"/>
            <a:stretch>
              <a:fillRect/>
            </a:stretch>
          </p:blipFill>
          <p:spPr>
            <a:xfrm>
              <a:off x="4054563" y="2533116"/>
              <a:ext cx="877735" cy="738264"/>
            </a:xfrm>
            <a:prstGeom prst="rect">
              <a:avLst/>
            </a:prstGeom>
          </p:spPr>
        </p:pic>
      </p:grpSp>
      <p:pic>
        <p:nvPicPr>
          <p:cNvPr id="32" name="object 32"/>
          <p:cNvPicPr/>
          <p:nvPr/>
        </p:nvPicPr>
        <p:blipFill>
          <a:blip r:embed="rId9" cstate="print"/>
          <a:stretch>
            <a:fillRect/>
          </a:stretch>
        </p:blipFill>
        <p:spPr>
          <a:xfrm>
            <a:off x="2684178" y="1866048"/>
            <a:ext cx="898667" cy="720258"/>
          </a:xfrm>
          <a:prstGeom prst="rect">
            <a:avLst/>
          </a:prstGeom>
        </p:spPr>
      </p:pic>
      <p:pic>
        <p:nvPicPr>
          <p:cNvPr id="33" name="object 33"/>
          <p:cNvPicPr/>
          <p:nvPr/>
        </p:nvPicPr>
        <p:blipFill>
          <a:blip r:embed="rId10" cstate="print"/>
          <a:stretch>
            <a:fillRect/>
          </a:stretch>
        </p:blipFill>
        <p:spPr>
          <a:xfrm>
            <a:off x="1049510" y="2084003"/>
            <a:ext cx="765350" cy="768622"/>
          </a:xfrm>
          <a:prstGeom prst="rect">
            <a:avLst/>
          </a:prstGeom>
        </p:spPr>
      </p:pic>
      <p:sp>
        <p:nvSpPr>
          <p:cNvPr id="45" name="object 45"/>
          <p:cNvSpPr txBox="1"/>
          <p:nvPr/>
        </p:nvSpPr>
        <p:spPr>
          <a:xfrm>
            <a:off x="2674265" y="2959843"/>
            <a:ext cx="892549" cy="316271"/>
          </a:xfrm>
          <a:prstGeom prst="rect">
            <a:avLst/>
          </a:prstGeom>
        </p:spPr>
        <p:txBody>
          <a:bodyPr vert="horz" wrap="square" lIns="0" tIns="11206" rIns="0" bIns="0" rtlCol="1">
            <a:spAutoFit/>
          </a:bodyPr>
          <a:lstStyle/>
          <a:p>
            <a:pPr marL="223569" marR="4483" indent="-212923" algn="r" rtl="1">
              <a:lnSpc>
                <a:spcPct val="106100"/>
              </a:lnSpc>
              <a:spcBef>
                <a:spcPts val="88"/>
              </a:spcBef>
            </a:pPr>
            <a:r>
              <a:rPr lang="ar-xm" sz="971" spc="-9" dirty="0">
                <a:latin typeface="Microsoft Sans Serif"/>
                <a:cs typeface="Arial" panose="020B0604020202020204" pitchFamily="34" charset="0"/>
                <a:rtl/>
              </a:rPr>
              <a:t>حصة واحدة من الأرز أو المعكرونة</a:t>
            </a:r>
          </a:p>
        </p:txBody>
      </p:sp>
      <p:sp>
        <p:nvSpPr>
          <p:cNvPr id="46" name="object 46"/>
          <p:cNvSpPr txBox="1"/>
          <p:nvPr/>
        </p:nvSpPr>
        <p:spPr>
          <a:xfrm>
            <a:off x="4534101" y="2968841"/>
            <a:ext cx="932329" cy="160715"/>
          </a:xfrm>
          <a:prstGeom prst="rect">
            <a:avLst/>
          </a:prstGeom>
        </p:spPr>
        <p:txBody>
          <a:bodyPr vert="horz" wrap="square" lIns="0" tIns="11206" rIns="0" bIns="0" rtlCol="1">
            <a:spAutoFit/>
          </a:bodyPr>
          <a:lstStyle/>
          <a:p>
            <a:pPr marL="11206" algn="r" rtl="1">
              <a:spcBef>
                <a:spcPts val="88"/>
              </a:spcBef>
            </a:pPr>
            <a:r>
              <a:rPr lang="ar-xm" sz="971" spc="-9" dirty="0">
                <a:latin typeface="Microsoft Sans Serif"/>
                <a:cs typeface="Arial" panose="020B0604020202020204" pitchFamily="34" charset="0"/>
                <a:rtl/>
              </a:rPr>
              <a:t>حصة واحدة من الفاكهة</a:t>
            </a:r>
          </a:p>
        </p:txBody>
      </p:sp>
      <p:sp>
        <p:nvSpPr>
          <p:cNvPr id="47" name="object 47"/>
          <p:cNvSpPr txBox="1"/>
          <p:nvPr/>
        </p:nvSpPr>
        <p:spPr>
          <a:xfrm>
            <a:off x="1087478" y="2915467"/>
            <a:ext cx="664509" cy="316271"/>
          </a:xfrm>
          <a:prstGeom prst="rect">
            <a:avLst/>
          </a:prstGeom>
        </p:spPr>
        <p:txBody>
          <a:bodyPr vert="horz" wrap="square" lIns="0" tIns="11206" rIns="0" bIns="0" rtlCol="1">
            <a:spAutoFit/>
          </a:bodyPr>
          <a:lstStyle/>
          <a:p>
            <a:pPr marL="32499" marR="4483" indent="-21853" algn="r" rtl="1">
              <a:lnSpc>
                <a:spcPct val="106100"/>
              </a:lnSpc>
              <a:spcBef>
                <a:spcPts val="88"/>
              </a:spcBef>
            </a:pPr>
            <a:r>
              <a:rPr lang="ar-xm" sz="971" spc="-9" dirty="0">
                <a:latin typeface="Microsoft Sans Serif"/>
                <a:cs typeface="Arial" panose="020B0604020202020204" pitchFamily="34" charset="0"/>
                <a:rtl/>
              </a:rPr>
              <a:t>حصة واحدة من الخضروات</a:t>
            </a:r>
          </a:p>
        </p:txBody>
      </p:sp>
      <p:sp>
        <p:nvSpPr>
          <p:cNvPr id="54" name="object 54"/>
          <p:cNvSpPr txBox="1"/>
          <p:nvPr/>
        </p:nvSpPr>
        <p:spPr>
          <a:xfrm>
            <a:off x="7299134" y="3075768"/>
            <a:ext cx="475129" cy="160715"/>
          </a:xfrm>
          <a:prstGeom prst="rect">
            <a:avLst/>
          </a:prstGeom>
        </p:spPr>
        <p:txBody>
          <a:bodyPr vert="horz" wrap="square" lIns="0" tIns="11206" rIns="0" bIns="0" rtlCol="1">
            <a:spAutoFit/>
          </a:bodyPr>
          <a:lstStyle/>
          <a:p>
            <a:pPr marL="11206" algn="r" rtl="1">
              <a:spcBef>
                <a:spcPts val="88"/>
              </a:spcBef>
            </a:pPr>
            <a:r>
              <a:rPr lang="ar-xm" sz="971" spc="-9" dirty="0">
                <a:latin typeface="Microsoft Sans Serif"/>
                <a:cs typeface="Arial" panose="020B0604020202020204" pitchFamily="34" charset="0"/>
                <a:rtl/>
              </a:rPr>
              <a:t>البيسبول</a:t>
            </a:r>
          </a:p>
        </p:txBody>
      </p:sp>
      <p:grpSp>
        <p:nvGrpSpPr>
          <p:cNvPr id="12" name="object 12"/>
          <p:cNvGrpSpPr/>
          <p:nvPr/>
        </p:nvGrpSpPr>
        <p:grpSpPr>
          <a:xfrm>
            <a:off x="7654683" y="5394164"/>
            <a:ext cx="435909" cy="741269"/>
            <a:chOff x="1335547" y="6113385"/>
            <a:chExt cx="494030" cy="840105"/>
          </a:xfrm>
        </p:grpSpPr>
        <p:pic>
          <p:nvPicPr>
            <p:cNvPr id="13" name="object 13"/>
            <p:cNvPicPr/>
            <p:nvPr/>
          </p:nvPicPr>
          <p:blipFill>
            <a:blip r:embed="rId11" cstate="print"/>
            <a:stretch>
              <a:fillRect/>
            </a:stretch>
          </p:blipFill>
          <p:spPr>
            <a:xfrm>
              <a:off x="1335547" y="6113385"/>
              <a:ext cx="493745" cy="495300"/>
            </a:xfrm>
            <a:prstGeom prst="rect">
              <a:avLst/>
            </a:prstGeom>
          </p:spPr>
        </p:pic>
        <p:sp>
          <p:nvSpPr>
            <p:cNvPr id="14" name="object 14"/>
            <p:cNvSpPr/>
            <p:nvPr/>
          </p:nvSpPr>
          <p:spPr>
            <a:xfrm>
              <a:off x="1522225" y="6594284"/>
              <a:ext cx="120650" cy="359410"/>
            </a:xfrm>
            <a:custGeom>
              <a:avLst/>
              <a:gdLst/>
              <a:ahLst/>
              <a:cxnLst/>
              <a:rect l="l" t="t" r="r" b="b"/>
              <a:pathLst>
                <a:path w="120650" h="359409">
                  <a:moveTo>
                    <a:pt x="120129" y="0"/>
                  </a:moveTo>
                  <a:lnTo>
                    <a:pt x="25" y="0"/>
                  </a:lnTo>
                  <a:lnTo>
                    <a:pt x="0" y="29400"/>
                  </a:lnTo>
                  <a:lnTo>
                    <a:pt x="622" y="29730"/>
                  </a:lnTo>
                  <a:lnTo>
                    <a:pt x="8280" y="30416"/>
                  </a:lnTo>
                  <a:lnTo>
                    <a:pt x="14389" y="32219"/>
                  </a:lnTo>
                  <a:lnTo>
                    <a:pt x="39900" y="67200"/>
                  </a:lnTo>
                  <a:lnTo>
                    <a:pt x="44615" y="325018"/>
                  </a:lnTo>
                  <a:lnTo>
                    <a:pt x="45224" y="331279"/>
                  </a:lnTo>
                  <a:lnTo>
                    <a:pt x="51257" y="344296"/>
                  </a:lnTo>
                  <a:lnTo>
                    <a:pt x="53797" y="351574"/>
                  </a:lnTo>
                  <a:lnTo>
                    <a:pt x="56730" y="358965"/>
                  </a:lnTo>
                  <a:lnTo>
                    <a:pt x="70713" y="329577"/>
                  </a:lnTo>
                  <a:lnTo>
                    <a:pt x="76498" y="94645"/>
                  </a:lnTo>
                  <a:lnTo>
                    <a:pt x="76530" y="87604"/>
                  </a:lnTo>
                  <a:lnTo>
                    <a:pt x="76861" y="79894"/>
                  </a:lnTo>
                  <a:lnTo>
                    <a:pt x="94734" y="41403"/>
                  </a:lnTo>
                  <a:lnTo>
                    <a:pt x="120129" y="30137"/>
                  </a:lnTo>
                  <a:lnTo>
                    <a:pt x="120129" y="0"/>
                  </a:lnTo>
                  <a:close/>
                </a:path>
              </a:pathLst>
            </a:custGeom>
            <a:solidFill>
              <a:srgbClr val="FFFFFF"/>
            </a:solidFill>
          </p:spPr>
          <p:txBody>
            <a:bodyPr wrap="square" lIns="0" tIns="0" rIns="0" bIns="0" rtlCol="1"/>
            <a:lstStyle/>
            <a:p>
              <a:pPr algn="r" rtl="1"/>
              <a:endParaRPr sz="1588">
                <a:cs typeface="Arial" panose="020B0604020202020204" pitchFamily="34" charset="0"/>
              </a:endParaRPr>
            </a:p>
          </p:txBody>
        </p:sp>
        <p:sp>
          <p:nvSpPr>
            <p:cNvPr id="15" name="object 15"/>
            <p:cNvSpPr/>
            <p:nvPr/>
          </p:nvSpPr>
          <p:spPr>
            <a:xfrm>
              <a:off x="1522225" y="6594284"/>
              <a:ext cx="120650" cy="359410"/>
            </a:xfrm>
            <a:custGeom>
              <a:avLst/>
              <a:gdLst/>
              <a:ahLst/>
              <a:cxnLst/>
              <a:rect l="l" t="t" r="r" b="b"/>
              <a:pathLst>
                <a:path w="120650" h="359409">
                  <a:moveTo>
                    <a:pt x="120129" y="0"/>
                  </a:moveTo>
                  <a:lnTo>
                    <a:pt x="25" y="0"/>
                  </a:lnTo>
                  <a:lnTo>
                    <a:pt x="0" y="29400"/>
                  </a:lnTo>
                  <a:lnTo>
                    <a:pt x="622" y="29730"/>
                  </a:lnTo>
                  <a:lnTo>
                    <a:pt x="8280" y="30416"/>
                  </a:lnTo>
                  <a:lnTo>
                    <a:pt x="14389" y="32219"/>
                  </a:lnTo>
                  <a:lnTo>
                    <a:pt x="39900" y="67200"/>
                  </a:lnTo>
                  <a:lnTo>
                    <a:pt x="42265" y="109753"/>
                  </a:lnTo>
                  <a:lnTo>
                    <a:pt x="42697" y="150240"/>
                  </a:lnTo>
                  <a:lnTo>
                    <a:pt x="43218" y="188163"/>
                  </a:lnTo>
                  <a:lnTo>
                    <a:pt x="43662" y="229171"/>
                  </a:lnTo>
                  <a:lnTo>
                    <a:pt x="44064" y="257414"/>
                  </a:lnTo>
                  <a:lnTo>
                    <a:pt x="44497" y="292588"/>
                  </a:lnTo>
                  <a:lnTo>
                    <a:pt x="44615" y="325018"/>
                  </a:lnTo>
                  <a:lnTo>
                    <a:pt x="45224" y="331279"/>
                  </a:lnTo>
                  <a:lnTo>
                    <a:pt x="51257" y="344296"/>
                  </a:lnTo>
                  <a:lnTo>
                    <a:pt x="53797" y="351574"/>
                  </a:lnTo>
                  <a:lnTo>
                    <a:pt x="56730" y="358965"/>
                  </a:lnTo>
                  <a:lnTo>
                    <a:pt x="71326" y="313105"/>
                  </a:lnTo>
                  <a:lnTo>
                    <a:pt x="75628" y="135483"/>
                  </a:lnTo>
                  <a:lnTo>
                    <a:pt x="75971" y="122351"/>
                  </a:lnTo>
                  <a:lnTo>
                    <a:pt x="76390" y="101690"/>
                  </a:lnTo>
                  <a:lnTo>
                    <a:pt x="76498" y="94645"/>
                  </a:lnTo>
                  <a:lnTo>
                    <a:pt x="76530" y="87604"/>
                  </a:lnTo>
                  <a:lnTo>
                    <a:pt x="76861" y="79894"/>
                  </a:lnTo>
                  <a:lnTo>
                    <a:pt x="94734" y="41403"/>
                  </a:lnTo>
                  <a:lnTo>
                    <a:pt x="107323" y="33908"/>
                  </a:lnTo>
                  <a:lnTo>
                    <a:pt x="55613" y="33908"/>
                  </a:lnTo>
                  <a:lnTo>
                    <a:pt x="53488" y="33705"/>
                  </a:lnTo>
                  <a:lnTo>
                    <a:pt x="46316" y="33705"/>
                  </a:lnTo>
                  <a:lnTo>
                    <a:pt x="46382" y="33223"/>
                  </a:lnTo>
                  <a:lnTo>
                    <a:pt x="29489" y="33223"/>
                  </a:lnTo>
                  <a:lnTo>
                    <a:pt x="29113" y="32753"/>
                  </a:lnTo>
                  <a:lnTo>
                    <a:pt x="28562" y="27914"/>
                  </a:lnTo>
                  <a:lnTo>
                    <a:pt x="120129" y="27863"/>
                  </a:lnTo>
                  <a:lnTo>
                    <a:pt x="120129" y="0"/>
                  </a:lnTo>
                  <a:close/>
                </a:path>
                <a:path w="120650" h="359409">
                  <a:moveTo>
                    <a:pt x="64592" y="28409"/>
                  </a:moveTo>
                  <a:lnTo>
                    <a:pt x="56133" y="28409"/>
                  </a:lnTo>
                  <a:lnTo>
                    <a:pt x="56234" y="30416"/>
                  </a:lnTo>
                  <a:lnTo>
                    <a:pt x="56591" y="33058"/>
                  </a:lnTo>
                  <a:lnTo>
                    <a:pt x="55613" y="33908"/>
                  </a:lnTo>
                  <a:lnTo>
                    <a:pt x="107323" y="33908"/>
                  </a:lnTo>
                  <a:lnTo>
                    <a:pt x="107486" y="33845"/>
                  </a:lnTo>
                  <a:lnTo>
                    <a:pt x="82029" y="33845"/>
                  </a:lnTo>
                  <a:lnTo>
                    <a:pt x="68478" y="33781"/>
                  </a:lnTo>
                  <a:lnTo>
                    <a:pt x="65370" y="33616"/>
                  </a:lnTo>
                  <a:lnTo>
                    <a:pt x="64731" y="32753"/>
                  </a:lnTo>
                  <a:lnTo>
                    <a:pt x="64501" y="31280"/>
                  </a:lnTo>
                  <a:lnTo>
                    <a:pt x="64592" y="28409"/>
                  </a:lnTo>
                  <a:close/>
                </a:path>
                <a:path w="120650" h="359409">
                  <a:moveTo>
                    <a:pt x="120129" y="28511"/>
                  </a:moveTo>
                  <a:lnTo>
                    <a:pt x="88760" y="28511"/>
                  </a:lnTo>
                  <a:lnTo>
                    <a:pt x="88760" y="33616"/>
                  </a:lnTo>
                  <a:lnTo>
                    <a:pt x="88023" y="33654"/>
                  </a:lnTo>
                  <a:lnTo>
                    <a:pt x="87401" y="33718"/>
                  </a:lnTo>
                  <a:lnTo>
                    <a:pt x="82029" y="33845"/>
                  </a:lnTo>
                  <a:lnTo>
                    <a:pt x="107486" y="33845"/>
                  </a:lnTo>
                  <a:lnTo>
                    <a:pt x="112267" y="31978"/>
                  </a:lnTo>
                  <a:lnTo>
                    <a:pt x="114947" y="31280"/>
                  </a:lnTo>
                  <a:lnTo>
                    <a:pt x="117640" y="30721"/>
                  </a:lnTo>
                  <a:lnTo>
                    <a:pt x="120129" y="30137"/>
                  </a:lnTo>
                  <a:lnTo>
                    <a:pt x="120129" y="28511"/>
                  </a:lnTo>
                  <a:close/>
                </a:path>
                <a:path w="120650" h="359409">
                  <a:moveTo>
                    <a:pt x="120129" y="28409"/>
                  </a:moveTo>
                  <a:lnTo>
                    <a:pt x="73888" y="28409"/>
                  </a:lnTo>
                  <a:lnTo>
                    <a:pt x="73888" y="33718"/>
                  </a:lnTo>
                  <a:lnTo>
                    <a:pt x="71158" y="33718"/>
                  </a:lnTo>
                  <a:lnTo>
                    <a:pt x="68478" y="33781"/>
                  </a:lnTo>
                  <a:lnTo>
                    <a:pt x="82035" y="33781"/>
                  </a:lnTo>
                  <a:lnTo>
                    <a:pt x="82549" y="28511"/>
                  </a:lnTo>
                  <a:lnTo>
                    <a:pt x="120129" y="28511"/>
                  </a:lnTo>
                  <a:close/>
                </a:path>
                <a:path w="120650" h="359409">
                  <a:moveTo>
                    <a:pt x="52692" y="33629"/>
                  </a:moveTo>
                  <a:lnTo>
                    <a:pt x="51803" y="33705"/>
                  </a:lnTo>
                  <a:lnTo>
                    <a:pt x="53488" y="33705"/>
                  </a:lnTo>
                  <a:lnTo>
                    <a:pt x="52692" y="33629"/>
                  </a:lnTo>
                  <a:close/>
                </a:path>
                <a:path w="120650" h="359409">
                  <a:moveTo>
                    <a:pt x="120129" y="27863"/>
                  </a:moveTo>
                  <a:lnTo>
                    <a:pt x="38900" y="27863"/>
                  </a:lnTo>
                  <a:lnTo>
                    <a:pt x="38977" y="28511"/>
                  </a:lnTo>
                  <a:lnTo>
                    <a:pt x="38163" y="33223"/>
                  </a:lnTo>
                  <a:lnTo>
                    <a:pt x="46382" y="33223"/>
                  </a:lnTo>
                  <a:lnTo>
                    <a:pt x="47040" y="28409"/>
                  </a:lnTo>
                  <a:lnTo>
                    <a:pt x="120129" y="28409"/>
                  </a:lnTo>
                  <a:lnTo>
                    <a:pt x="120129" y="27863"/>
                  </a:lnTo>
                  <a:close/>
                </a:path>
              </a:pathLst>
            </a:custGeom>
            <a:solidFill>
              <a:srgbClr val="EC008C"/>
            </a:solidFill>
          </p:spPr>
          <p:txBody>
            <a:bodyPr wrap="square" lIns="0" tIns="0" rIns="0" bIns="0" rtlCol="1"/>
            <a:lstStyle/>
            <a:p>
              <a:pPr algn="r" rtl="1"/>
              <a:endParaRPr sz="1588">
                <a:cs typeface="Arial" panose="020B0604020202020204" pitchFamily="34" charset="0"/>
              </a:endParaRPr>
            </a:p>
          </p:txBody>
        </p:sp>
        <p:sp>
          <p:nvSpPr>
            <p:cNvPr id="16" name="object 16"/>
            <p:cNvSpPr/>
            <p:nvPr/>
          </p:nvSpPr>
          <p:spPr>
            <a:xfrm>
              <a:off x="1550784" y="6622160"/>
              <a:ext cx="60325" cy="6350"/>
            </a:xfrm>
            <a:custGeom>
              <a:avLst/>
              <a:gdLst/>
              <a:ahLst/>
              <a:cxnLst/>
              <a:rect l="l" t="t" r="r" b="b"/>
              <a:pathLst>
                <a:path w="60325" h="6350">
                  <a:moveTo>
                    <a:pt x="10490" y="215"/>
                  </a:moveTo>
                  <a:lnTo>
                    <a:pt x="10325" y="0"/>
                  </a:lnTo>
                  <a:lnTo>
                    <a:pt x="5295" y="0"/>
                  </a:lnTo>
                  <a:lnTo>
                    <a:pt x="0" y="50"/>
                  </a:lnTo>
                  <a:lnTo>
                    <a:pt x="546" y="4953"/>
                  </a:lnTo>
                  <a:lnTo>
                    <a:pt x="927" y="5359"/>
                  </a:lnTo>
                  <a:lnTo>
                    <a:pt x="9588" y="5359"/>
                  </a:lnTo>
                  <a:lnTo>
                    <a:pt x="10490" y="215"/>
                  </a:lnTo>
                  <a:close/>
                </a:path>
                <a:path w="60325" h="6350">
                  <a:moveTo>
                    <a:pt x="28028" y="5194"/>
                  </a:moveTo>
                  <a:lnTo>
                    <a:pt x="27609" y="2184"/>
                  </a:lnTo>
                  <a:lnTo>
                    <a:pt x="27622" y="1422"/>
                  </a:lnTo>
                  <a:lnTo>
                    <a:pt x="27559" y="546"/>
                  </a:lnTo>
                  <a:lnTo>
                    <a:pt x="18478" y="546"/>
                  </a:lnTo>
                  <a:lnTo>
                    <a:pt x="17754" y="5829"/>
                  </a:lnTo>
                  <a:lnTo>
                    <a:pt x="23241" y="5829"/>
                  </a:lnTo>
                  <a:lnTo>
                    <a:pt x="24130" y="5765"/>
                  </a:lnTo>
                  <a:lnTo>
                    <a:pt x="27051" y="6032"/>
                  </a:lnTo>
                  <a:lnTo>
                    <a:pt x="28028" y="5194"/>
                  </a:lnTo>
                  <a:close/>
                </a:path>
                <a:path w="60325" h="6350">
                  <a:moveTo>
                    <a:pt x="45326" y="546"/>
                  </a:moveTo>
                  <a:lnTo>
                    <a:pt x="36029" y="546"/>
                  </a:lnTo>
                  <a:lnTo>
                    <a:pt x="36029" y="1981"/>
                  </a:lnTo>
                  <a:lnTo>
                    <a:pt x="35902" y="3187"/>
                  </a:lnTo>
                  <a:lnTo>
                    <a:pt x="36169" y="4889"/>
                  </a:lnTo>
                  <a:lnTo>
                    <a:pt x="36817" y="5765"/>
                  </a:lnTo>
                  <a:lnTo>
                    <a:pt x="39916" y="5918"/>
                  </a:lnTo>
                  <a:lnTo>
                    <a:pt x="42595" y="5854"/>
                  </a:lnTo>
                  <a:lnTo>
                    <a:pt x="45326" y="5854"/>
                  </a:lnTo>
                  <a:lnTo>
                    <a:pt x="45326" y="546"/>
                  </a:lnTo>
                  <a:close/>
                </a:path>
                <a:path w="60325" h="6350">
                  <a:moveTo>
                    <a:pt x="60185" y="635"/>
                  </a:moveTo>
                  <a:lnTo>
                    <a:pt x="53975" y="635"/>
                  </a:lnTo>
                  <a:lnTo>
                    <a:pt x="53454" y="5969"/>
                  </a:lnTo>
                  <a:lnTo>
                    <a:pt x="58839" y="5842"/>
                  </a:lnTo>
                  <a:lnTo>
                    <a:pt x="59461" y="5778"/>
                  </a:lnTo>
                  <a:lnTo>
                    <a:pt x="60185" y="5740"/>
                  </a:lnTo>
                  <a:lnTo>
                    <a:pt x="60185" y="635"/>
                  </a:lnTo>
                  <a:close/>
                </a:path>
              </a:pathLst>
            </a:custGeom>
            <a:solidFill>
              <a:srgbClr val="FFFFFF"/>
            </a:solidFill>
          </p:spPr>
          <p:txBody>
            <a:bodyPr wrap="square" lIns="0" tIns="0" rIns="0" bIns="0" rtlCol="1"/>
            <a:lstStyle/>
            <a:p>
              <a:pPr algn="r" rtl="1"/>
              <a:endParaRPr sz="1588">
                <a:cs typeface="Arial" panose="020B0604020202020204" pitchFamily="34" charset="0"/>
              </a:endParaRPr>
            </a:p>
          </p:txBody>
        </p:sp>
      </p:grpSp>
      <p:sp>
        <p:nvSpPr>
          <p:cNvPr id="29" name="object 29"/>
          <p:cNvSpPr txBox="1"/>
          <p:nvPr/>
        </p:nvSpPr>
        <p:spPr>
          <a:xfrm>
            <a:off x="6398629" y="5265631"/>
            <a:ext cx="449356" cy="921116"/>
          </a:xfrm>
          <a:prstGeom prst="rect">
            <a:avLst/>
          </a:prstGeom>
        </p:spPr>
        <p:txBody>
          <a:bodyPr vert="horz" wrap="square" lIns="0" tIns="11206" rIns="0" bIns="0" rtlCol="1">
            <a:spAutoFit/>
          </a:bodyPr>
          <a:lstStyle/>
          <a:p>
            <a:pPr marL="11206" algn="r" rtl="1">
              <a:spcBef>
                <a:spcPts val="88"/>
              </a:spcBef>
            </a:pPr>
            <a:r>
              <a:rPr lang="ar-xm" sz="5912" b="1" spc="-97" dirty="0">
                <a:latin typeface="Arial"/>
                <a:cs typeface="Arial" panose="020B0604020202020204" pitchFamily="34" charset="0"/>
                <a:rtl/>
              </a:rPr>
              <a:t>=</a:t>
            </a:r>
            <a:endParaRPr sz="5912">
              <a:latin typeface="Arial"/>
              <a:cs typeface="Arial" panose="020B0604020202020204" pitchFamily="34" charset="0"/>
            </a:endParaRPr>
          </a:p>
        </p:txBody>
      </p:sp>
      <p:pic>
        <p:nvPicPr>
          <p:cNvPr id="41" name="object 41"/>
          <p:cNvPicPr/>
          <p:nvPr/>
        </p:nvPicPr>
        <p:blipFill>
          <a:blip r:embed="rId12" cstate="print"/>
          <a:stretch>
            <a:fillRect/>
          </a:stretch>
        </p:blipFill>
        <p:spPr>
          <a:xfrm>
            <a:off x="5017675" y="5422242"/>
            <a:ext cx="496417" cy="447684"/>
          </a:xfrm>
          <a:prstGeom prst="rect">
            <a:avLst/>
          </a:prstGeom>
        </p:spPr>
      </p:pic>
      <p:sp>
        <p:nvSpPr>
          <p:cNvPr id="50" name="object 50"/>
          <p:cNvSpPr txBox="1"/>
          <p:nvPr/>
        </p:nvSpPr>
        <p:spPr>
          <a:xfrm>
            <a:off x="4736486" y="5988826"/>
            <a:ext cx="1075204" cy="160715"/>
          </a:xfrm>
          <a:prstGeom prst="rect">
            <a:avLst/>
          </a:prstGeom>
        </p:spPr>
        <p:txBody>
          <a:bodyPr vert="horz" wrap="square" lIns="0" tIns="11206" rIns="0" bIns="0" rtlCol="1">
            <a:spAutoFit/>
          </a:bodyPr>
          <a:lstStyle/>
          <a:p>
            <a:pPr marL="11206" algn="r" rtl="1">
              <a:spcBef>
                <a:spcPts val="88"/>
              </a:spcBef>
            </a:pPr>
            <a:r>
              <a:rPr lang="ar-xm" sz="971" spc="-9" dirty="0">
                <a:latin typeface="Microsoft Sans Serif"/>
                <a:cs typeface="Arial" panose="020B0604020202020204" pitchFamily="34" charset="0"/>
                <a:rtl/>
              </a:rPr>
              <a:t>حصة واحدة من الجبن</a:t>
            </a:r>
          </a:p>
        </p:txBody>
      </p:sp>
      <p:sp>
        <p:nvSpPr>
          <p:cNvPr id="56" name="object 56"/>
          <p:cNvSpPr txBox="1"/>
          <p:nvPr/>
        </p:nvSpPr>
        <p:spPr>
          <a:xfrm>
            <a:off x="7638529" y="6169342"/>
            <a:ext cx="468406" cy="160715"/>
          </a:xfrm>
          <a:prstGeom prst="rect">
            <a:avLst/>
          </a:prstGeom>
        </p:spPr>
        <p:txBody>
          <a:bodyPr vert="horz" wrap="square" lIns="0" tIns="11206" rIns="0" bIns="0" rtlCol="1">
            <a:spAutoFit/>
          </a:bodyPr>
          <a:lstStyle/>
          <a:p>
            <a:pPr marL="11206" algn="r" rtl="1">
              <a:spcBef>
                <a:spcPts val="88"/>
              </a:spcBef>
            </a:pPr>
            <a:r>
              <a:rPr lang="ar-xm" sz="971" spc="-9" dirty="0">
                <a:latin typeface="Microsoft Sans Serif"/>
                <a:cs typeface="Arial" panose="020B0604020202020204" pitchFamily="34" charset="0"/>
                <a:rtl/>
              </a:rPr>
              <a:t>كرة الغولف</a:t>
            </a:r>
          </a:p>
        </p:txBody>
      </p:sp>
      <p:sp>
        <p:nvSpPr>
          <p:cNvPr id="57" name="object 57"/>
          <p:cNvSpPr txBox="1"/>
          <p:nvPr/>
        </p:nvSpPr>
        <p:spPr>
          <a:xfrm>
            <a:off x="2862158" y="6001209"/>
            <a:ext cx="1189142" cy="160715"/>
          </a:xfrm>
          <a:prstGeom prst="rect">
            <a:avLst/>
          </a:prstGeom>
        </p:spPr>
        <p:txBody>
          <a:bodyPr vert="horz" wrap="square" lIns="0" tIns="11206" rIns="0" bIns="0" rtlCol="1">
            <a:spAutoFit/>
          </a:bodyPr>
          <a:lstStyle/>
          <a:p>
            <a:pPr marL="11206" algn="ctr" rtl="1">
              <a:spcBef>
                <a:spcPts val="88"/>
              </a:spcBef>
            </a:pPr>
            <a:r>
              <a:rPr lang="ar-xm" sz="971" spc="-9" dirty="0">
                <a:latin typeface="Microsoft Sans Serif"/>
                <a:cs typeface="Arial" panose="020B0604020202020204" pitchFamily="34" charset="0"/>
                <a:rtl/>
              </a:rPr>
              <a:t>حصة واحدة من المكسرات</a:t>
            </a:r>
          </a:p>
        </p:txBody>
      </p:sp>
      <p:grpSp>
        <p:nvGrpSpPr>
          <p:cNvPr id="58" name="object 58"/>
          <p:cNvGrpSpPr/>
          <p:nvPr/>
        </p:nvGrpSpPr>
        <p:grpSpPr>
          <a:xfrm>
            <a:off x="3183585" y="5337335"/>
            <a:ext cx="619685" cy="504825"/>
            <a:chOff x="6194511" y="6048979"/>
            <a:chExt cx="702310" cy="572135"/>
          </a:xfrm>
        </p:grpSpPr>
        <p:pic>
          <p:nvPicPr>
            <p:cNvPr id="59" name="object 59"/>
            <p:cNvPicPr/>
            <p:nvPr/>
          </p:nvPicPr>
          <p:blipFill>
            <a:blip r:embed="rId13" cstate="print"/>
            <a:stretch>
              <a:fillRect/>
            </a:stretch>
          </p:blipFill>
          <p:spPr>
            <a:xfrm>
              <a:off x="6594676" y="6048979"/>
              <a:ext cx="244373" cy="225323"/>
            </a:xfrm>
            <a:prstGeom prst="rect">
              <a:avLst/>
            </a:prstGeom>
          </p:spPr>
        </p:pic>
        <p:sp>
          <p:nvSpPr>
            <p:cNvPr id="60" name="object 60"/>
            <p:cNvSpPr/>
            <p:nvPr/>
          </p:nvSpPr>
          <p:spPr>
            <a:xfrm>
              <a:off x="6391554" y="6284022"/>
              <a:ext cx="309245" cy="144145"/>
            </a:xfrm>
            <a:custGeom>
              <a:avLst/>
              <a:gdLst/>
              <a:ahLst/>
              <a:cxnLst/>
              <a:rect l="l" t="t" r="r" b="b"/>
              <a:pathLst>
                <a:path w="309245" h="144145">
                  <a:moveTo>
                    <a:pt x="141777" y="0"/>
                  </a:moveTo>
                  <a:lnTo>
                    <a:pt x="90126" y="9541"/>
                  </a:lnTo>
                  <a:lnTo>
                    <a:pt x="38493" y="26626"/>
                  </a:lnTo>
                  <a:lnTo>
                    <a:pt x="2742" y="49102"/>
                  </a:lnTo>
                  <a:lnTo>
                    <a:pt x="0" y="55912"/>
                  </a:lnTo>
                  <a:lnTo>
                    <a:pt x="38717" y="86009"/>
                  </a:lnTo>
                  <a:lnTo>
                    <a:pt x="79072" y="111122"/>
                  </a:lnTo>
                  <a:lnTo>
                    <a:pt x="121808" y="130004"/>
                  </a:lnTo>
                  <a:lnTo>
                    <a:pt x="167665" y="141405"/>
                  </a:lnTo>
                  <a:lnTo>
                    <a:pt x="217385" y="144075"/>
                  </a:lnTo>
                  <a:lnTo>
                    <a:pt x="230158" y="143189"/>
                  </a:lnTo>
                  <a:lnTo>
                    <a:pt x="285256" y="119393"/>
                  </a:lnTo>
                  <a:lnTo>
                    <a:pt x="308736" y="74943"/>
                  </a:lnTo>
                  <a:lnTo>
                    <a:pt x="303745" y="52331"/>
                  </a:lnTo>
                  <a:lnTo>
                    <a:pt x="242861" y="12887"/>
                  </a:lnTo>
                  <a:lnTo>
                    <a:pt x="192878" y="337"/>
                  </a:lnTo>
                  <a:lnTo>
                    <a:pt x="141777" y="0"/>
                  </a:lnTo>
                  <a:close/>
                </a:path>
              </a:pathLst>
            </a:custGeom>
            <a:solidFill>
              <a:srgbClr val="A97B50"/>
            </a:solidFill>
          </p:spPr>
          <p:txBody>
            <a:bodyPr wrap="square" lIns="0" tIns="0" rIns="0" bIns="0" rtlCol="1"/>
            <a:lstStyle/>
            <a:p>
              <a:pPr algn="r" rtl="1"/>
              <a:endParaRPr sz="1588">
                <a:cs typeface="Arial" panose="020B0604020202020204" pitchFamily="34" charset="0"/>
              </a:endParaRPr>
            </a:p>
          </p:txBody>
        </p:sp>
        <p:sp>
          <p:nvSpPr>
            <p:cNvPr id="61" name="object 61"/>
            <p:cNvSpPr/>
            <p:nvPr/>
          </p:nvSpPr>
          <p:spPr>
            <a:xfrm>
              <a:off x="6391554" y="6336945"/>
              <a:ext cx="306070" cy="91440"/>
            </a:xfrm>
            <a:custGeom>
              <a:avLst/>
              <a:gdLst/>
              <a:ahLst/>
              <a:cxnLst/>
              <a:rect l="l" t="t" r="r" b="b"/>
              <a:pathLst>
                <a:path w="306070" h="91439">
                  <a:moveTo>
                    <a:pt x="1203" y="0"/>
                  </a:moveTo>
                  <a:lnTo>
                    <a:pt x="38717" y="33085"/>
                  </a:lnTo>
                  <a:lnTo>
                    <a:pt x="79072" y="58199"/>
                  </a:lnTo>
                  <a:lnTo>
                    <a:pt x="121808" y="77081"/>
                  </a:lnTo>
                  <a:lnTo>
                    <a:pt x="167665" y="88482"/>
                  </a:lnTo>
                  <a:lnTo>
                    <a:pt x="217385" y="91152"/>
                  </a:lnTo>
                  <a:lnTo>
                    <a:pt x="230158" y="90266"/>
                  </a:lnTo>
                  <a:lnTo>
                    <a:pt x="285256" y="66469"/>
                  </a:lnTo>
                  <a:lnTo>
                    <a:pt x="305840" y="30761"/>
                  </a:lnTo>
                  <a:lnTo>
                    <a:pt x="1203" y="0"/>
                  </a:lnTo>
                  <a:close/>
                </a:path>
              </a:pathLst>
            </a:custGeom>
            <a:solidFill>
              <a:srgbClr val="E3A060"/>
            </a:solidFill>
          </p:spPr>
          <p:txBody>
            <a:bodyPr wrap="square" lIns="0" tIns="0" rIns="0" bIns="0" rtlCol="1"/>
            <a:lstStyle/>
            <a:p>
              <a:pPr algn="r" rtl="1"/>
              <a:endParaRPr sz="1588">
                <a:cs typeface="Arial" panose="020B0604020202020204" pitchFamily="34" charset="0"/>
              </a:endParaRPr>
            </a:p>
          </p:txBody>
        </p:sp>
        <p:pic>
          <p:nvPicPr>
            <p:cNvPr id="62" name="object 62"/>
            <p:cNvPicPr/>
            <p:nvPr/>
          </p:nvPicPr>
          <p:blipFill>
            <a:blip r:embed="rId14" cstate="print"/>
            <a:stretch>
              <a:fillRect/>
            </a:stretch>
          </p:blipFill>
          <p:spPr>
            <a:xfrm>
              <a:off x="6194511" y="6233978"/>
              <a:ext cx="179489" cy="208271"/>
            </a:xfrm>
            <a:prstGeom prst="rect">
              <a:avLst/>
            </a:prstGeom>
          </p:spPr>
        </p:pic>
        <p:sp>
          <p:nvSpPr>
            <p:cNvPr id="63" name="object 63"/>
            <p:cNvSpPr/>
            <p:nvPr/>
          </p:nvSpPr>
          <p:spPr>
            <a:xfrm>
              <a:off x="6745823" y="6248132"/>
              <a:ext cx="151130" cy="306070"/>
            </a:xfrm>
            <a:custGeom>
              <a:avLst/>
              <a:gdLst/>
              <a:ahLst/>
              <a:cxnLst/>
              <a:rect l="l" t="t" r="r" b="b"/>
              <a:pathLst>
                <a:path w="151129" h="306070">
                  <a:moveTo>
                    <a:pt x="108054" y="0"/>
                  </a:moveTo>
                  <a:lnTo>
                    <a:pt x="74528" y="35783"/>
                  </a:lnTo>
                  <a:lnTo>
                    <a:pt x="45813" y="73660"/>
                  </a:lnTo>
                  <a:lnTo>
                    <a:pt x="23084" y="114481"/>
                  </a:lnTo>
                  <a:lnTo>
                    <a:pt x="7515" y="159100"/>
                  </a:lnTo>
                  <a:lnTo>
                    <a:pt x="282" y="208368"/>
                  </a:lnTo>
                  <a:lnTo>
                    <a:pt x="0" y="221166"/>
                  </a:lnTo>
                  <a:lnTo>
                    <a:pt x="691" y="233938"/>
                  </a:lnTo>
                  <a:lnTo>
                    <a:pt x="18634" y="278216"/>
                  </a:lnTo>
                  <a:lnTo>
                    <a:pt x="60734" y="305675"/>
                  </a:lnTo>
                  <a:lnTo>
                    <a:pt x="83708" y="302780"/>
                  </a:lnTo>
                  <a:lnTo>
                    <a:pt x="128582" y="245784"/>
                  </a:lnTo>
                  <a:lnTo>
                    <a:pt x="145672" y="197167"/>
                  </a:lnTo>
                  <a:lnTo>
                    <a:pt x="150703" y="146315"/>
                  </a:lnTo>
                  <a:lnTo>
                    <a:pt x="145948" y="94007"/>
                  </a:lnTo>
                  <a:lnTo>
                    <a:pt x="133682" y="41020"/>
                  </a:lnTo>
                  <a:lnTo>
                    <a:pt x="114584" y="3355"/>
                  </a:lnTo>
                  <a:lnTo>
                    <a:pt x="108054" y="0"/>
                  </a:lnTo>
                  <a:close/>
                </a:path>
              </a:pathLst>
            </a:custGeom>
            <a:solidFill>
              <a:srgbClr val="A97B50"/>
            </a:solidFill>
          </p:spPr>
          <p:txBody>
            <a:bodyPr wrap="square" lIns="0" tIns="0" rIns="0" bIns="0" rtlCol="1"/>
            <a:lstStyle/>
            <a:p>
              <a:pPr algn="r" rtl="1"/>
              <a:endParaRPr sz="1588">
                <a:cs typeface="Arial" panose="020B0604020202020204" pitchFamily="34" charset="0"/>
              </a:endParaRPr>
            </a:p>
          </p:txBody>
        </p:sp>
        <p:sp>
          <p:nvSpPr>
            <p:cNvPr id="64" name="object 64"/>
            <p:cNvSpPr/>
            <p:nvPr/>
          </p:nvSpPr>
          <p:spPr>
            <a:xfrm>
              <a:off x="6745823" y="6248132"/>
              <a:ext cx="111125" cy="302260"/>
            </a:xfrm>
            <a:custGeom>
              <a:avLst/>
              <a:gdLst/>
              <a:ahLst/>
              <a:cxnLst/>
              <a:rect l="l" t="t" r="r" b="b"/>
              <a:pathLst>
                <a:path w="111125" h="302259">
                  <a:moveTo>
                    <a:pt x="108054" y="0"/>
                  </a:moveTo>
                  <a:lnTo>
                    <a:pt x="74528" y="35783"/>
                  </a:lnTo>
                  <a:lnTo>
                    <a:pt x="45813" y="73660"/>
                  </a:lnTo>
                  <a:lnTo>
                    <a:pt x="23084" y="114481"/>
                  </a:lnTo>
                  <a:lnTo>
                    <a:pt x="7515" y="159100"/>
                  </a:lnTo>
                  <a:lnTo>
                    <a:pt x="282" y="208368"/>
                  </a:lnTo>
                  <a:lnTo>
                    <a:pt x="0" y="221166"/>
                  </a:lnTo>
                  <a:lnTo>
                    <a:pt x="691" y="233938"/>
                  </a:lnTo>
                  <a:lnTo>
                    <a:pt x="18634" y="278216"/>
                  </a:lnTo>
                  <a:lnTo>
                    <a:pt x="52295" y="301988"/>
                  </a:lnTo>
                  <a:lnTo>
                    <a:pt x="110922" y="1473"/>
                  </a:lnTo>
                  <a:lnTo>
                    <a:pt x="108054" y="0"/>
                  </a:lnTo>
                  <a:close/>
                </a:path>
              </a:pathLst>
            </a:custGeom>
            <a:solidFill>
              <a:srgbClr val="E3A060"/>
            </a:solidFill>
          </p:spPr>
          <p:txBody>
            <a:bodyPr wrap="square" lIns="0" tIns="0" rIns="0" bIns="0" rtlCol="1"/>
            <a:lstStyle/>
            <a:p>
              <a:pPr algn="r" rtl="1"/>
              <a:endParaRPr sz="1588">
                <a:cs typeface="Arial" panose="020B0604020202020204" pitchFamily="34" charset="0"/>
              </a:endParaRPr>
            </a:p>
          </p:txBody>
        </p:sp>
        <p:pic>
          <p:nvPicPr>
            <p:cNvPr id="65" name="object 65"/>
            <p:cNvPicPr/>
            <p:nvPr/>
          </p:nvPicPr>
          <p:blipFill>
            <a:blip r:embed="rId15" cstate="print"/>
            <a:stretch>
              <a:fillRect/>
            </a:stretch>
          </p:blipFill>
          <p:spPr>
            <a:xfrm>
              <a:off x="6423154" y="6508196"/>
              <a:ext cx="245526" cy="112456"/>
            </a:xfrm>
            <a:prstGeom prst="rect">
              <a:avLst/>
            </a:prstGeom>
          </p:spPr>
        </p:pic>
      </p:grpSp>
      <p:pic>
        <p:nvPicPr>
          <p:cNvPr id="66" name="object 66"/>
          <p:cNvPicPr/>
          <p:nvPr/>
        </p:nvPicPr>
        <p:blipFill>
          <a:blip r:embed="rId16" cstate="print"/>
          <a:stretch>
            <a:fillRect/>
          </a:stretch>
        </p:blipFill>
        <p:spPr>
          <a:xfrm>
            <a:off x="1493288" y="5290605"/>
            <a:ext cx="513566" cy="624876"/>
          </a:xfrm>
          <a:prstGeom prst="rect">
            <a:avLst/>
          </a:prstGeom>
        </p:spPr>
      </p:pic>
      <p:sp>
        <p:nvSpPr>
          <p:cNvPr id="67" name="object 67"/>
          <p:cNvSpPr txBox="1"/>
          <p:nvPr/>
        </p:nvSpPr>
        <p:spPr>
          <a:xfrm>
            <a:off x="1361617" y="5978184"/>
            <a:ext cx="750650" cy="316271"/>
          </a:xfrm>
          <a:prstGeom prst="rect">
            <a:avLst/>
          </a:prstGeom>
        </p:spPr>
        <p:txBody>
          <a:bodyPr vert="horz" wrap="square" lIns="0" tIns="11206" rIns="0" bIns="0" rtlCol="1">
            <a:spAutoFit/>
          </a:bodyPr>
          <a:lstStyle/>
          <a:p>
            <a:pPr marR="4483" algn="ctr" rtl="1">
              <a:lnSpc>
                <a:spcPct val="106100"/>
              </a:lnSpc>
              <a:spcBef>
                <a:spcPts val="88"/>
              </a:spcBef>
            </a:pPr>
            <a:r>
              <a:rPr lang="ar-xm" sz="971" spc="-9" dirty="0">
                <a:latin typeface="Microsoft Sans Serif"/>
                <a:cs typeface="Arial" panose="020B0604020202020204" pitchFamily="34" charset="0"/>
                <a:rtl/>
              </a:rPr>
              <a:t>حصة واحدة من زبدة الجوز</a:t>
            </a:r>
          </a:p>
        </p:txBody>
      </p:sp>
      <p:grpSp>
        <p:nvGrpSpPr>
          <p:cNvPr id="24" name="object 24"/>
          <p:cNvGrpSpPr/>
          <p:nvPr/>
        </p:nvGrpSpPr>
        <p:grpSpPr>
          <a:xfrm>
            <a:off x="7237222" y="3820736"/>
            <a:ext cx="909357" cy="731184"/>
            <a:chOff x="1067024" y="4330167"/>
            <a:chExt cx="1030605" cy="828675"/>
          </a:xfrm>
        </p:grpSpPr>
        <p:sp>
          <p:nvSpPr>
            <p:cNvPr id="25" name="object 25"/>
            <p:cNvSpPr/>
            <p:nvPr/>
          </p:nvSpPr>
          <p:spPr>
            <a:xfrm>
              <a:off x="1067024" y="4594595"/>
              <a:ext cx="1030605" cy="564515"/>
            </a:xfrm>
            <a:custGeom>
              <a:avLst/>
              <a:gdLst/>
              <a:ahLst/>
              <a:cxnLst/>
              <a:rect l="l" t="t" r="r" b="b"/>
              <a:pathLst>
                <a:path w="1030605" h="564514">
                  <a:moveTo>
                    <a:pt x="0" y="0"/>
                  </a:moveTo>
                  <a:lnTo>
                    <a:pt x="0" y="335597"/>
                  </a:lnTo>
                  <a:lnTo>
                    <a:pt x="596" y="337324"/>
                  </a:lnTo>
                  <a:lnTo>
                    <a:pt x="1587" y="339013"/>
                  </a:lnTo>
                  <a:lnTo>
                    <a:pt x="4136" y="356873"/>
                  </a:lnTo>
                  <a:lnTo>
                    <a:pt x="23113" y="400672"/>
                  </a:lnTo>
                  <a:lnTo>
                    <a:pt x="50919" y="433030"/>
                  </a:lnTo>
                  <a:lnTo>
                    <a:pt x="84048" y="459397"/>
                  </a:lnTo>
                  <a:lnTo>
                    <a:pt x="117277" y="480019"/>
                  </a:lnTo>
                  <a:lnTo>
                    <a:pt x="151957" y="497332"/>
                  </a:lnTo>
                  <a:lnTo>
                    <a:pt x="187820" y="511853"/>
                  </a:lnTo>
                  <a:lnTo>
                    <a:pt x="224599" y="524103"/>
                  </a:lnTo>
                  <a:lnTo>
                    <a:pt x="273038" y="537314"/>
                  </a:lnTo>
                  <a:lnTo>
                    <a:pt x="321923" y="547723"/>
                  </a:lnTo>
                  <a:lnTo>
                    <a:pt x="371219" y="555455"/>
                  </a:lnTo>
                  <a:lnTo>
                    <a:pt x="420891" y="560634"/>
                  </a:lnTo>
                  <a:lnTo>
                    <a:pt x="470903" y="563384"/>
                  </a:lnTo>
                  <a:lnTo>
                    <a:pt x="513868" y="564141"/>
                  </a:lnTo>
                  <a:lnTo>
                    <a:pt x="556806" y="563521"/>
                  </a:lnTo>
                  <a:lnTo>
                    <a:pt x="599705" y="561277"/>
                  </a:lnTo>
                  <a:lnTo>
                    <a:pt x="642556" y="557161"/>
                  </a:lnTo>
                  <a:lnTo>
                    <a:pt x="696751" y="549410"/>
                  </a:lnTo>
                  <a:lnTo>
                    <a:pt x="750292" y="538827"/>
                  </a:lnTo>
                  <a:lnTo>
                    <a:pt x="803064" y="524813"/>
                  </a:lnTo>
                  <a:lnTo>
                    <a:pt x="854951" y="506768"/>
                  </a:lnTo>
                  <a:lnTo>
                    <a:pt x="921572" y="475111"/>
                  </a:lnTo>
                  <a:lnTo>
                    <a:pt x="981430" y="431177"/>
                  </a:lnTo>
                  <a:lnTo>
                    <a:pt x="1017706" y="382303"/>
                  </a:lnTo>
                  <a:lnTo>
                    <a:pt x="1030465" y="322351"/>
                  </a:lnTo>
                  <a:lnTo>
                    <a:pt x="1030516" y="3187"/>
                  </a:lnTo>
                  <a:lnTo>
                    <a:pt x="1028534" y="7035"/>
                  </a:lnTo>
                  <a:lnTo>
                    <a:pt x="1027620" y="10858"/>
                  </a:lnTo>
                  <a:lnTo>
                    <a:pt x="1026464" y="14592"/>
                  </a:lnTo>
                  <a:lnTo>
                    <a:pt x="1002323" y="58012"/>
                  </a:lnTo>
                  <a:lnTo>
                    <a:pt x="966266" y="91097"/>
                  </a:lnTo>
                  <a:lnTo>
                    <a:pt x="903090" y="128870"/>
                  </a:lnTo>
                  <a:lnTo>
                    <a:pt x="834732" y="155536"/>
                  </a:lnTo>
                  <a:lnTo>
                    <a:pt x="765424" y="175136"/>
                  </a:lnTo>
                  <a:lnTo>
                    <a:pt x="694639" y="187820"/>
                  </a:lnTo>
                  <a:lnTo>
                    <a:pt x="632560" y="195154"/>
                  </a:lnTo>
                  <a:lnTo>
                    <a:pt x="570357" y="200317"/>
                  </a:lnTo>
                  <a:lnTo>
                    <a:pt x="539147" y="201208"/>
                  </a:lnTo>
                  <a:lnTo>
                    <a:pt x="507892" y="201164"/>
                  </a:lnTo>
                  <a:lnTo>
                    <a:pt x="445389" y="199326"/>
                  </a:lnTo>
                  <a:lnTo>
                    <a:pt x="392447" y="195777"/>
                  </a:lnTo>
                  <a:lnTo>
                    <a:pt x="339883" y="189315"/>
                  </a:lnTo>
                  <a:lnTo>
                    <a:pt x="287730" y="179906"/>
                  </a:lnTo>
                  <a:lnTo>
                    <a:pt x="236016" y="167513"/>
                  </a:lnTo>
                  <a:lnTo>
                    <a:pt x="191148" y="154112"/>
                  </a:lnTo>
                  <a:lnTo>
                    <a:pt x="147491" y="137718"/>
                  </a:lnTo>
                  <a:lnTo>
                    <a:pt x="105482" y="117353"/>
                  </a:lnTo>
                  <a:lnTo>
                    <a:pt x="65557" y="92036"/>
                  </a:lnTo>
                  <a:lnTo>
                    <a:pt x="27074" y="56511"/>
                  </a:lnTo>
                  <a:lnTo>
                    <a:pt x="8013" y="21251"/>
                  </a:lnTo>
                  <a:lnTo>
                    <a:pt x="0" y="0"/>
                  </a:lnTo>
                  <a:close/>
                </a:path>
              </a:pathLst>
            </a:custGeom>
            <a:solidFill>
              <a:srgbClr val="1C75BC"/>
            </a:solidFill>
          </p:spPr>
          <p:txBody>
            <a:bodyPr wrap="square" lIns="0" tIns="0" rIns="0" bIns="0" rtlCol="1"/>
            <a:lstStyle/>
            <a:p>
              <a:pPr algn="r" rtl="1"/>
              <a:endParaRPr sz="1588">
                <a:cs typeface="Arial" panose="020B0604020202020204" pitchFamily="34" charset="0"/>
              </a:endParaRPr>
            </a:p>
          </p:txBody>
        </p:sp>
        <p:sp>
          <p:nvSpPr>
            <p:cNvPr id="26" name="object 26"/>
            <p:cNvSpPr/>
            <p:nvPr/>
          </p:nvSpPr>
          <p:spPr>
            <a:xfrm>
              <a:off x="1067024" y="4330167"/>
              <a:ext cx="1030605" cy="427990"/>
            </a:xfrm>
            <a:custGeom>
              <a:avLst/>
              <a:gdLst/>
              <a:ahLst/>
              <a:cxnLst/>
              <a:rect l="l" t="t" r="r" b="b"/>
              <a:pathLst>
                <a:path w="1030605" h="427989">
                  <a:moveTo>
                    <a:pt x="513003" y="0"/>
                  </a:moveTo>
                  <a:lnTo>
                    <a:pt x="461112" y="1052"/>
                  </a:lnTo>
                  <a:lnTo>
                    <a:pt x="409397" y="4314"/>
                  </a:lnTo>
                  <a:lnTo>
                    <a:pt x="357881" y="9977"/>
                  </a:lnTo>
                  <a:lnTo>
                    <a:pt x="306586" y="18233"/>
                  </a:lnTo>
                  <a:lnTo>
                    <a:pt x="255536" y="29274"/>
                  </a:lnTo>
                  <a:lnTo>
                    <a:pt x="206992" y="42529"/>
                  </a:lnTo>
                  <a:lnTo>
                    <a:pt x="159692" y="58998"/>
                  </a:lnTo>
                  <a:lnTo>
                    <a:pt x="114094" y="79830"/>
                  </a:lnTo>
                  <a:lnTo>
                    <a:pt x="70650" y="106172"/>
                  </a:lnTo>
                  <a:lnTo>
                    <a:pt x="38522" y="132592"/>
                  </a:lnTo>
                  <a:lnTo>
                    <a:pt x="13500" y="166116"/>
                  </a:lnTo>
                  <a:lnTo>
                    <a:pt x="0" y="201397"/>
                  </a:lnTo>
                  <a:lnTo>
                    <a:pt x="0" y="226949"/>
                  </a:lnTo>
                  <a:lnTo>
                    <a:pt x="26434" y="281484"/>
                  </a:lnTo>
                  <a:lnTo>
                    <a:pt x="63845" y="317052"/>
                  </a:lnTo>
                  <a:lnTo>
                    <a:pt x="123739" y="352841"/>
                  </a:lnTo>
                  <a:lnTo>
                    <a:pt x="163502" y="370224"/>
                  </a:lnTo>
                  <a:lnTo>
                    <a:pt x="204462" y="384465"/>
                  </a:lnTo>
                  <a:lnTo>
                    <a:pt x="246354" y="396253"/>
                  </a:lnTo>
                  <a:lnTo>
                    <a:pt x="298243" y="407911"/>
                  </a:lnTo>
                  <a:lnTo>
                    <a:pt x="350508" y="416660"/>
                  </a:lnTo>
                  <a:lnTo>
                    <a:pt x="403129" y="422712"/>
                  </a:lnTo>
                  <a:lnTo>
                    <a:pt x="456082" y="426276"/>
                  </a:lnTo>
                  <a:lnTo>
                    <a:pt x="505656" y="427601"/>
                  </a:lnTo>
                  <a:lnTo>
                    <a:pt x="555170" y="427035"/>
                  </a:lnTo>
                  <a:lnTo>
                    <a:pt x="604633" y="424483"/>
                  </a:lnTo>
                  <a:lnTo>
                    <a:pt x="654050" y="419850"/>
                  </a:lnTo>
                  <a:lnTo>
                    <a:pt x="727713" y="409072"/>
                  </a:lnTo>
                  <a:lnTo>
                    <a:pt x="800100" y="391884"/>
                  </a:lnTo>
                  <a:lnTo>
                    <a:pt x="849749" y="375555"/>
                  </a:lnTo>
                  <a:lnTo>
                    <a:pt x="898436" y="356388"/>
                  </a:lnTo>
                  <a:lnTo>
                    <a:pt x="954281" y="326203"/>
                  </a:lnTo>
                  <a:lnTo>
                    <a:pt x="1002258" y="283502"/>
                  </a:lnTo>
                  <a:lnTo>
                    <a:pt x="1022944" y="250573"/>
                  </a:lnTo>
                  <a:lnTo>
                    <a:pt x="1030392" y="216223"/>
                  </a:lnTo>
                  <a:lnTo>
                    <a:pt x="1024500" y="181613"/>
                  </a:lnTo>
                  <a:lnTo>
                    <a:pt x="1005166" y="147905"/>
                  </a:lnTo>
                  <a:lnTo>
                    <a:pt x="974278" y="116845"/>
                  </a:lnTo>
                  <a:lnTo>
                    <a:pt x="938466" y="92063"/>
                  </a:lnTo>
                  <a:lnTo>
                    <a:pt x="880087" y="62842"/>
                  </a:lnTo>
                  <a:lnTo>
                    <a:pt x="818756" y="41059"/>
                  </a:lnTo>
                  <a:lnTo>
                    <a:pt x="768815" y="27599"/>
                  </a:lnTo>
                  <a:lnTo>
                    <a:pt x="718432" y="17062"/>
                  </a:lnTo>
                  <a:lnTo>
                    <a:pt x="667648" y="9245"/>
                  </a:lnTo>
                  <a:lnTo>
                    <a:pt x="616506" y="3947"/>
                  </a:lnTo>
                  <a:lnTo>
                    <a:pt x="565048" y="966"/>
                  </a:lnTo>
                  <a:lnTo>
                    <a:pt x="513003" y="0"/>
                  </a:lnTo>
                  <a:close/>
                </a:path>
              </a:pathLst>
            </a:custGeom>
            <a:solidFill>
              <a:srgbClr val="27AAE1"/>
            </a:solidFill>
          </p:spPr>
          <p:txBody>
            <a:bodyPr wrap="square" lIns="0" tIns="0" rIns="0" bIns="0" rtlCol="1"/>
            <a:lstStyle/>
            <a:p>
              <a:pPr algn="r" rtl="1"/>
              <a:endParaRPr sz="1588">
                <a:cs typeface="Arial" panose="020B0604020202020204" pitchFamily="34" charset="0"/>
              </a:endParaRPr>
            </a:p>
          </p:txBody>
        </p:sp>
        <p:sp>
          <p:nvSpPr>
            <p:cNvPr id="27" name="object 27"/>
            <p:cNvSpPr/>
            <p:nvPr/>
          </p:nvSpPr>
          <p:spPr>
            <a:xfrm>
              <a:off x="1102117" y="4750094"/>
              <a:ext cx="295275" cy="300990"/>
            </a:xfrm>
            <a:custGeom>
              <a:avLst/>
              <a:gdLst/>
              <a:ahLst/>
              <a:cxnLst/>
              <a:rect l="l" t="t" r="r" b="b"/>
              <a:pathLst>
                <a:path w="295275" h="300989">
                  <a:moveTo>
                    <a:pt x="0" y="0"/>
                  </a:moveTo>
                  <a:lnTo>
                    <a:pt x="0" y="183794"/>
                  </a:lnTo>
                  <a:lnTo>
                    <a:pt x="195148" y="300888"/>
                  </a:lnTo>
                  <a:lnTo>
                    <a:pt x="143408" y="224332"/>
                  </a:lnTo>
                  <a:lnTo>
                    <a:pt x="195148" y="224332"/>
                  </a:lnTo>
                  <a:lnTo>
                    <a:pt x="147396" y="150444"/>
                  </a:lnTo>
                  <a:lnTo>
                    <a:pt x="268744" y="150444"/>
                  </a:lnTo>
                  <a:lnTo>
                    <a:pt x="195148" y="93738"/>
                  </a:lnTo>
                  <a:lnTo>
                    <a:pt x="294792" y="93738"/>
                  </a:lnTo>
                  <a:lnTo>
                    <a:pt x="0" y="0"/>
                  </a:lnTo>
                  <a:close/>
                </a:path>
              </a:pathLst>
            </a:custGeom>
            <a:solidFill>
              <a:srgbClr val="165A83"/>
            </a:solidFill>
          </p:spPr>
          <p:txBody>
            <a:bodyPr wrap="square" lIns="0" tIns="0" rIns="0" bIns="0" rtlCol="1"/>
            <a:lstStyle/>
            <a:p>
              <a:pPr algn="r" rtl="1"/>
              <a:endParaRPr sz="1588">
                <a:cs typeface="Arial" panose="020B0604020202020204" pitchFamily="34" charset="0"/>
              </a:endParaRPr>
            </a:p>
          </p:txBody>
        </p:sp>
      </p:grpSp>
      <p:sp>
        <p:nvSpPr>
          <p:cNvPr id="28" name="object 28"/>
          <p:cNvSpPr txBox="1"/>
          <p:nvPr/>
        </p:nvSpPr>
        <p:spPr>
          <a:xfrm>
            <a:off x="6217685" y="3603762"/>
            <a:ext cx="449356" cy="921116"/>
          </a:xfrm>
          <a:prstGeom prst="rect">
            <a:avLst/>
          </a:prstGeom>
        </p:spPr>
        <p:txBody>
          <a:bodyPr vert="horz" wrap="square" lIns="0" tIns="11206" rIns="0" bIns="0" rtlCol="1">
            <a:spAutoFit/>
          </a:bodyPr>
          <a:lstStyle/>
          <a:p>
            <a:pPr marL="11206" algn="r" rtl="1">
              <a:spcBef>
                <a:spcPts val="88"/>
              </a:spcBef>
            </a:pPr>
            <a:r>
              <a:rPr lang="ar-xm" sz="5912" b="1" spc="-97" dirty="0">
                <a:latin typeface="Arial"/>
                <a:cs typeface="Arial" panose="020B0604020202020204" pitchFamily="34" charset="0"/>
                <a:rtl/>
              </a:rPr>
              <a:t>=</a:t>
            </a:r>
            <a:endParaRPr sz="5912">
              <a:latin typeface="Arial"/>
              <a:cs typeface="Arial" panose="020B0604020202020204" pitchFamily="34" charset="0"/>
            </a:endParaRPr>
          </a:p>
        </p:txBody>
      </p:sp>
      <p:pic>
        <p:nvPicPr>
          <p:cNvPr id="34" name="object 34"/>
          <p:cNvPicPr/>
          <p:nvPr/>
        </p:nvPicPr>
        <p:blipFill>
          <a:blip r:embed="rId17" cstate="print"/>
          <a:stretch>
            <a:fillRect/>
          </a:stretch>
        </p:blipFill>
        <p:spPr>
          <a:xfrm>
            <a:off x="1075963" y="3804986"/>
            <a:ext cx="1036303" cy="566430"/>
          </a:xfrm>
          <a:prstGeom prst="rect">
            <a:avLst/>
          </a:prstGeom>
        </p:spPr>
      </p:pic>
      <p:grpSp>
        <p:nvGrpSpPr>
          <p:cNvPr id="35" name="object 35"/>
          <p:cNvGrpSpPr/>
          <p:nvPr/>
        </p:nvGrpSpPr>
        <p:grpSpPr>
          <a:xfrm>
            <a:off x="3016486" y="3903088"/>
            <a:ext cx="744071" cy="479051"/>
            <a:chOff x="6037850" y="4423499"/>
            <a:chExt cx="843280" cy="542925"/>
          </a:xfrm>
        </p:grpSpPr>
        <p:pic>
          <p:nvPicPr>
            <p:cNvPr id="36" name="object 36"/>
            <p:cNvPicPr/>
            <p:nvPr/>
          </p:nvPicPr>
          <p:blipFill>
            <a:blip r:embed="rId18" cstate="print"/>
            <a:stretch>
              <a:fillRect/>
            </a:stretch>
          </p:blipFill>
          <p:spPr>
            <a:xfrm>
              <a:off x="6037850" y="4423499"/>
              <a:ext cx="506674" cy="476066"/>
            </a:xfrm>
            <a:prstGeom prst="rect">
              <a:avLst/>
            </a:prstGeom>
          </p:spPr>
        </p:pic>
        <p:pic>
          <p:nvPicPr>
            <p:cNvPr id="37" name="object 37"/>
            <p:cNvPicPr/>
            <p:nvPr/>
          </p:nvPicPr>
          <p:blipFill>
            <a:blip r:embed="rId19" cstate="print"/>
            <a:stretch>
              <a:fillRect/>
            </a:stretch>
          </p:blipFill>
          <p:spPr>
            <a:xfrm>
              <a:off x="6484430" y="4747695"/>
              <a:ext cx="152768" cy="218516"/>
            </a:xfrm>
            <a:prstGeom prst="rect">
              <a:avLst/>
            </a:prstGeom>
          </p:spPr>
        </p:pic>
        <p:pic>
          <p:nvPicPr>
            <p:cNvPr id="38" name="object 38"/>
            <p:cNvPicPr/>
            <p:nvPr/>
          </p:nvPicPr>
          <p:blipFill>
            <a:blip r:embed="rId20" cstate="print"/>
            <a:stretch>
              <a:fillRect/>
            </a:stretch>
          </p:blipFill>
          <p:spPr>
            <a:xfrm>
              <a:off x="6596189" y="4825924"/>
              <a:ext cx="29768" cy="54482"/>
            </a:xfrm>
            <a:prstGeom prst="rect">
              <a:avLst/>
            </a:prstGeom>
          </p:spPr>
        </p:pic>
        <p:pic>
          <p:nvPicPr>
            <p:cNvPr id="39" name="object 39"/>
            <p:cNvPicPr/>
            <p:nvPr/>
          </p:nvPicPr>
          <p:blipFill>
            <a:blip r:embed="rId21" cstate="print"/>
            <a:stretch>
              <a:fillRect/>
            </a:stretch>
          </p:blipFill>
          <p:spPr>
            <a:xfrm>
              <a:off x="6662591" y="4622382"/>
              <a:ext cx="218516" cy="152768"/>
            </a:xfrm>
            <a:prstGeom prst="rect">
              <a:avLst/>
            </a:prstGeom>
          </p:spPr>
        </p:pic>
        <p:pic>
          <p:nvPicPr>
            <p:cNvPr id="40" name="object 40"/>
            <p:cNvPicPr/>
            <p:nvPr/>
          </p:nvPicPr>
          <p:blipFill>
            <a:blip r:embed="rId22" cstate="print"/>
            <a:stretch>
              <a:fillRect/>
            </a:stretch>
          </p:blipFill>
          <p:spPr>
            <a:xfrm>
              <a:off x="6748398" y="4734141"/>
              <a:ext cx="54482" cy="29768"/>
            </a:xfrm>
            <a:prstGeom prst="rect">
              <a:avLst/>
            </a:prstGeom>
          </p:spPr>
        </p:pic>
      </p:grpSp>
      <p:grpSp>
        <p:nvGrpSpPr>
          <p:cNvPr id="42" name="object 42"/>
          <p:cNvGrpSpPr/>
          <p:nvPr/>
        </p:nvGrpSpPr>
        <p:grpSpPr>
          <a:xfrm>
            <a:off x="3610086" y="4267882"/>
            <a:ext cx="193301" cy="135031"/>
            <a:chOff x="6712512" y="4836933"/>
            <a:chExt cx="219075" cy="153035"/>
          </a:xfrm>
        </p:grpSpPr>
        <p:pic>
          <p:nvPicPr>
            <p:cNvPr id="43" name="object 43"/>
            <p:cNvPicPr/>
            <p:nvPr/>
          </p:nvPicPr>
          <p:blipFill>
            <a:blip r:embed="rId23" cstate="print"/>
            <a:stretch>
              <a:fillRect/>
            </a:stretch>
          </p:blipFill>
          <p:spPr>
            <a:xfrm>
              <a:off x="6712512" y="4836933"/>
              <a:ext cx="218516" cy="152768"/>
            </a:xfrm>
            <a:prstGeom prst="rect">
              <a:avLst/>
            </a:prstGeom>
          </p:spPr>
        </p:pic>
        <p:pic>
          <p:nvPicPr>
            <p:cNvPr id="44" name="object 44"/>
            <p:cNvPicPr/>
            <p:nvPr/>
          </p:nvPicPr>
          <p:blipFill>
            <a:blip r:embed="rId24" cstate="print"/>
            <a:stretch>
              <a:fillRect/>
            </a:stretch>
          </p:blipFill>
          <p:spPr>
            <a:xfrm>
              <a:off x="6790740" y="4848174"/>
              <a:ext cx="54482" cy="29756"/>
            </a:xfrm>
            <a:prstGeom prst="rect">
              <a:avLst/>
            </a:prstGeom>
          </p:spPr>
        </p:pic>
      </p:grpSp>
      <p:sp>
        <p:nvSpPr>
          <p:cNvPr id="48" name="object 48"/>
          <p:cNvSpPr txBox="1"/>
          <p:nvPr/>
        </p:nvSpPr>
        <p:spPr>
          <a:xfrm>
            <a:off x="4523580" y="4546382"/>
            <a:ext cx="1013012" cy="160715"/>
          </a:xfrm>
          <a:prstGeom prst="rect">
            <a:avLst/>
          </a:prstGeom>
        </p:spPr>
        <p:txBody>
          <a:bodyPr vert="horz" wrap="square" lIns="0" tIns="11206" rIns="0" bIns="0" rtlCol="1">
            <a:spAutoFit/>
          </a:bodyPr>
          <a:lstStyle/>
          <a:p>
            <a:pPr marL="11206" algn="ctr" rtl="1">
              <a:spcBef>
                <a:spcPts val="88"/>
              </a:spcBef>
            </a:pPr>
            <a:r>
              <a:rPr lang="ar-xm" sz="971" spc="-9" dirty="0">
                <a:latin typeface="Microsoft Sans Serif"/>
                <a:cs typeface="Arial" panose="020B0604020202020204" pitchFamily="34" charset="0"/>
                <a:rtl/>
              </a:rPr>
              <a:t>حصة واحدة من الخبز</a:t>
            </a:r>
          </a:p>
        </p:txBody>
      </p:sp>
      <p:sp>
        <p:nvSpPr>
          <p:cNvPr id="49" name="object 49"/>
          <p:cNvSpPr txBox="1"/>
          <p:nvPr/>
        </p:nvSpPr>
        <p:spPr>
          <a:xfrm>
            <a:off x="1086066" y="4512977"/>
            <a:ext cx="977153" cy="160715"/>
          </a:xfrm>
          <a:prstGeom prst="rect">
            <a:avLst/>
          </a:prstGeom>
        </p:spPr>
        <p:txBody>
          <a:bodyPr vert="horz" wrap="square" lIns="0" tIns="11206" rIns="0" bIns="0" rtlCol="1">
            <a:spAutoFit/>
          </a:bodyPr>
          <a:lstStyle/>
          <a:p>
            <a:pPr marL="11206" rtl="1">
              <a:spcBef>
                <a:spcPts val="88"/>
              </a:spcBef>
            </a:pPr>
            <a:r>
              <a:rPr lang="ar-xm" sz="971" spc="-9" dirty="0">
                <a:latin typeface="Microsoft Sans Serif"/>
                <a:cs typeface="Arial" panose="020B0604020202020204" pitchFamily="34" charset="0"/>
                <a:rtl/>
              </a:rPr>
              <a:t>حصة واحدة من اللحم</a:t>
            </a:r>
          </a:p>
        </p:txBody>
      </p:sp>
      <p:sp>
        <p:nvSpPr>
          <p:cNvPr id="51" name="object 51"/>
          <p:cNvSpPr txBox="1"/>
          <p:nvPr/>
        </p:nvSpPr>
        <p:spPr>
          <a:xfrm>
            <a:off x="2926316" y="4479203"/>
            <a:ext cx="1018054" cy="160715"/>
          </a:xfrm>
          <a:prstGeom prst="rect">
            <a:avLst/>
          </a:prstGeom>
        </p:spPr>
        <p:txBody>
          <a:bodyPr vert="horz" wrap="square" lIns="0" tIns="11206" rIns="0" bIns="0" rtlCol="1">
            <a:spAutoFit/>
          </a:bodyPr>
          <a:lstStyle/>
          <a:p>
            <a:pPr marL="11206" algn="r" rtl="1">
              <a:spcBef>
                <a:spcPts val="88"/>
              </a:spcBef>
            </a:pPr>
            <a:r>
              <a:rPr lang="ar-xm" sz="971" spc="-9" dirty="0">
                <a:latin typeface="Microsoft Sans Serif"/>
                <a:cs typeface="Arial" panose="020B0604020202020204" pitchFamily="34" charset="0"/>
                <a:rtl/>
              </a:rPr>
              <a:t>حصة واحدة من الفاصوليا</a:t>
            </a:r>
          </a:p>
        </p:txBody>
      </p:sp>
      <p:sp>
        <p:nvSpPr>
          <p:cNvPr id="55" name="object 55"/>
          <p:cNvSpPr txBox="1"/>
          <p:nvPr/>
        </p:nvSpPr>
        <p:spPr>
          <a:xfrm>
            <a:off x="7344696" y="4647886"/>
            <a:ext cx="694204" cy="160715"/>
          </a:xfrm>
          <a:prstGeom prst="rect">
            <a:avLst/>
          </a:prstGeom>
        </p:spPr>
        <p:txBody>
          <a:bodyPr vert="horz" wrap="square" lIns="0" tIns="11206" rIns="0" bIns="0" rtlCol="1">
            <a:spAutoFit/>
          </a:bodyPr>
          <a:lstStyle/>
          <a:p>
            <a:pPr marL="11206" algn="ctr" rtl="1">
              <a:spcBef>
                <a:spcPts val="88"/>
              </a:spcBef>
            </a:pPr>
            <a:r>
              <a:rPr lang="ar-xm" sz="971" spc="-9" dirty="0">
                <a:latin typeface="Microsoft Sans Serif"/>
                <a:cs typeface="Arial" panose="020B0604020202020204" pitchFamily="34" charset="0"/>
                <a:rtl/>
              </a:rPr>
              <a:t>كرة الهوكي</a:t>
            </a:r>
          </a:p>
        </p:txBody>
      </p:sp>
      <p:grpSp>
        <p:nvGrpSpPr>
          <p:cNvPr id="68" name="object 68"/>
          <p:cNvGrpSpPr/>
          <p:nvPr/>
        </p:nvGrpSpPr>
        <p:grpSpPr>
          <a:xfrm>
            <a:off x="4594738" y="3811744"/>
            <a:ext cx="870697" cy="626969"/>
            <a:chOff x="4105654" y="4319976"/>
            <a:chExt cx="986790" cy="710565"/>
          </a:xfrm>
        </p:grpSpPr>
        <p:sp>
          <p:nvSpPr>
            <p:cNvPr id="69" name="object 69"/>
            <p:cNvSpPr/>
            <p:nvPr/>
          </p:nvSpPr>
          <p:spPr>
            <a:xfrm>
              <a:off x="4105654" y="4319976"/>
              <a:ext cx="986790" cy="710565"/>
            </a:xfrm>
            <a:custGeom>
              <a:avLst/>
              <a:gdLst/>
              <a:ahLst/>
              <a:cxnLst/>
              <a:rect l="l" t="t" r="r" b="b"/>
              <a:pathLst>
                <a:path w="986789" h="710564">
                  <a:moveTo>
                    <a:pt x="619924" y="708952"/>
                  </a:moveTo>
                  <a:lnTo>
                    <a:pt x="613138" y="708952"/>
                  </a:lnTo>
                  <a:lnTo>
                    <a:pt x="617875" y="710361"/>
                  </a:lnTo>
                  <a:lnTo>
                    <a:pt x="619924" y="708952"/>
                  </a:lnTo>
                  <a:close/>
                </a:path>
                <a:path w="986789" h="710564">
                  <a:moveTo>
                    <a:pt x="447542" y="0"/>
                  </a:moveTo>
                  <a:lnTo>
                    <a:pt x="403385" y="7556"/>
                  </a:lnTo>
                  <a:lnTo>
                    <a:pt x="70251" y="126276"/>
                  </a:lnTo>
                  <a:lnTo>
                    <a:pt x="20006" y="163995"/>
                  </a:lnTo>
                  <a:lnTo>
                    <a:pt x="85" y="221084"/>
                  </a:lnTo>
                  <a:lnTo>
                    <a:pt x="0" y="223215"/>
                  </a:lnTo>
                  <a:lnTo>
                    <a:pt x="3959" y="256513"/>
                  </a:lnTo>
                  <a:lnTo>
                    <a:pt x="17032" y="286137"/>
                  </a:lnTo>
                  <a:lnTo>
                    <a:pt x="38381" y="309779"/>
                  </a:lnTo>
                  <a:lnTo>
                    <a:pt x="67292" y="326135"/>
                  </a:lnTo>
                  <a:lnTo>
                    <a:pt x="76029" y="329450"/>
                  </a:lnTo>
                  <a:lnTo>
                    <a:pt x="78163" y="333654"/>
                  </a:lnTo>
                  <a:lnTo>
                    <a:pt x="78102" y="370181"/>
                  </a:lnTo>
                  <a:lnTo>
                    <a:pt x="77894" y="617205"/>
                  </a:lnTo>
                  <a:lnTo>
                    <a:pt x="77785" y="666610"/>
                  </a:lnTo>
                  <a:lnTo>
                    <a:pt x="77668" y="706526"/>
                  </a:lnTo>
                  <a:lnTo>
                    <a:pt x="80093" y="709333"/>
                  </a:lnTo>
                  <a:lnTo>
                    <a:pt x="619924" y="708952"/>
                  </a:lnTo>
                  <a:lnTo>
                    <a:pt x="622066" y="707478"/>
                  </a:lnTo>
                  <a:lnTo>
                    <a:pt x="622050" y="681253"/>
                  </a:lnTo>
                  <a:lnTo>
                    <a:pt x="108770" y="681253"/>
                  </a:lnTo>
                  <a:lnTo>
                    <a:pt x="105722" y="678091"/>
                  </a:lnTo>
                  <a:lnTo>
                    <a:pt x="105834" y="645158"/>
                  </a:lnTo>
                  <a:lnTo>
                    <a:pt x="105948" y="594686"/>
                  </a:lnTo>
                  <a:lnTo>
                    <a:pt x="106139" y="370181"/>
                  </a:lnTo>
                  <a:lnTo>
                    <a:pt x="106281" y="310984"/>
                  </a:lnTo>
                  <a:lnTo>
                    <a:pt x="103258" y="307327"/>
                  </a:lnTo>
                  <a:lnTo>
                    <a:pt x="93860" y="304914"/>
                  </a:lnTo>
                  <a:lnTo>
                    <a:pt x="66988" y="294246"/>
                  </a:lnTo>
                  <a:lnTo>
                    <a:pt x="46615" y="278149"/>
                  </a:lnTo>
                  <a:lnTo>
                    <a:pt x="33354" y="257451"/>
                  </a:lnTo>
                  <a:lnTo>
                    <a:pt x="27820" y="232981"/>
                  </a:lnTo>
                  <a:lnTo>
                    <a:pt x="32649" y="199054"/>
                  </a:lnTo>
                  <a:lnTo>
                    <a:pt x="49896" y="172189"/>
                  </a:lnTo>
                  <a:lnTo>
                    <a:pt x="77501" y="154493"/>
                  </a:lnTo>
                  <a:lnTo>
                    <a:pt x="113405" y="148069"/>
                  </a:lnTo>
                  <a:lnTo>
                    <a:pt x="977660" y="147974"/>
                  </a:lnTo>
                  <a:lnTo>
                    <a:pt x="980056" y="143612"/>
                  </a:lnTo>
                  <a:lnTo>
                    <a:pt x="986208" y="116517"/>
                  </a:lnTo>
                  <a:lnTo>
                    <a:pt x="984362" y="88910"/>
                  </a:lnTo>
                  <a:lnTo>
                    <a:pt x="974821" y="61061"/>
                  </a:lnTo>
                  <a:lnTo>
                    <a:pt x="958003" y="34978"/>
                  </a:lnTo>
                  <a:lnTo>
                    <a:pt x="936100" y="16176"/>
                  </a:lnTo>
                  <a:lnTo>
                    <a:pt x="909475" y="4761"/>
                  </a:lnTo>
                  <a:lnTo>
                    <a:pt x="878492" y="838"/>
                  </a:lnTo>
                  <a:lnTo>
                    <a:pt x="447542" y="0"/>
                  </a:lnTo>
                  <a:close/>
                </a:path>
                <a:path w="986789" h="710564">
                  <a:moveTo>
                    <a:pt x="374424" y="680937"/>
                  </a:moveTo>
                  <a:lnTo>
                    <a:pt x="108770" y="681253"/>
                  </a:lnTo>
                  <a:lnTo>
                    <a:pt x="622050" y="681253"/>
                  </a:lnTo>
                  <a:lnTo>
                    <a:pt x="588817" y="681227"/>
                  </a:lnTo>
                  <a:lnTo>
                    <a:pt x="374424" y="680937"/>
                  </a:lnTo>
                  <a:close/>
                </a:path>
                <a:path w="986789" h="710564">
                  <a:moveTo>
                    <a:pt x="977660" y="147974"/>
                  </a:moveTo>
                  <a:lnTo>
                    <a:pt x="208137" y="147974"/>
                  </a:lnTo>
                  <a:lnTo>
                    <a:pt x="584550" y="148031"/>
                  </a:lnTo>
                  <a:lnTo>
                    <a:pt x="599693" y="148885"/>
                  </a:lnTo>
                  <a:lnTo>
                    <a:pt x="640760" y="165468"/>
                  </a:lnTo>
                  <a:lnTo>
                    <a:pt x="666606" y="200480"/>
                  </a:lnTo>
                  <a:lnTo>
                    <a:pt x="670773" y="221084"/>
                  </a:lnTo>
                  <a:lnTo>
                    <a:pt x="668954" y="243522"/>
                  </a:lnTo>
                  <a:lnTo>
                    <a:pt x="650050" y="280946"/>
                  </a:lnTo>
                  <a:lnTo>
                    <a:pt x="613697" y="302653"/>
                  </a:lnTo>
                  <a:lnTo>
                    <a:pt x="601225" y="306847"/>
                  </a:lnTo>
                  <a:lnTo>
                    <a:pt x="594801" y="311175"/>
                  </a:lnTo>
                  <a:lnTo>
                    <a:pt x="592417" y="318369"/>
                  </a:lnTo>
                  <a:lnTo>
                    <a:pt x="592206" y="326135"/>
                  </a:lnTo>
                  <a:lnTo>
                    <a:pt x="592088" y="567800"/>
                  </a:lnTo>
                  <a:lnTo>
                    <a:pt x="592189" y="617205"/>
                  </a:lnTo>
                  <a:lnTo>
                    <a:pt x="592411" y="678840"/>
                  </a:lnTo>
                  <a:lnTo>
                    <a:pt x="588817" y="681227"/>
                  </a:lnTo>
                  <a:lnTo>
                    <a:pt x="622050" y="681227"/>
                  </a:lnTo>
                  <a:lnTo>
                    <a:pt x="621837" y="334022"/>
                  </a:lnTo>
                  <a:lnTo>
                    <a:pt x="623171" y="330326"/>
                  </a:lnTo>
                  <a:lnTo>
                    <a:pt x="676969" y="305667"/>
                  </a:lnTo>
                  <a:lnTo>
                    <a:pt x="771638" y="264191"/>
                  </a:lnTo>
                  <a:lnTo>
                    <a:pt x="866451" y="223215"/>
                  </a:lnTo>
                  <a:lnTo>
                    <a:pt x="920490" y="199275"/>
                  </a:lnTo>
                  <a:lnTo>
                    <a:pt x="958914" y="177456"/>
                  </a:lnTo>
                  <a:lnTo>
                    <a:pt x="965601" y="169925"/>
                  </a:lnTo>
                  <a:lnTo>
                    <a:pt x="977660" y="147974"/>
                  </a:lnTo>
                  <a:close/>
                </a:path>
              </a:pathLst>
            </a:custGeom>
            <a:solidFill>
              <a:srgbClr val="94673B"/>
            </a:solidFill>
          </p:spPr>
          <p:txBody>
            <a:bodyPr wrap="square" lIns="0" tIns="0" rIns="0" bIns="0" rtlCol="1"/>
            <a:lstStyle/>
            <a:p>
              <a:pPr algn="r" rtl="1"/>
              <a:endParaRPr sz="1588">
                <a:cs typeface="Arial" panose="020B0604020202020204" pitchFamily="34" charset="0"/>
              </a:endParaRPr>
            </a:p>
          </p:txBody>
        </p:sp>
        <p:sp>
          <p:nvSpPr>
            <p:cNvPr id="70" name="object 70"/>
            <p:cNvSpPr/>
            <p:nvPr/>
          </p:nvSpPr>
          <p:spPr>
            <a:xfrm>
              <a:off x="4727492" y="4515206"/>
              <a:ext cx="313690" cy="512445"/>
            </a:xfrm>
            <a:custGeom>
              <a:avLst/>
              <a:gdLst/>
              <a:ahLst/>
              <a:cxnLst/>
              <a:rect l="l" t="t" r="r" b="b"/>
              <a:pathLst>
                <a:path w="313689" h="512445">
                  <a:moveTo>
                    <a:pt x="313131" y="0"/>
                  </a:moveTo>
                  <a:lnTo>
                    <a:pt x="306031" y="2336"/>
                  </a:lnTo>
                  <a:lnTo>
                    <a:pt x="298653" y="4051"/>
                  </a:lnTo>
                  <a:lnTo>
                    <a:pt x="244613" y="27982"/>
                  </a:lnTo>
                  <a:lnTo>
                    <a:pt x="102375" y="89527"/>
                  </a:lnTo>
                  <a:lnTo>
                    <a:pt x="55131" y="110431"/>
                  </a:lnTo>
                  <a:lnTo>
                    <a:pt x="1333" y="135089"/>
                  </a:lnTo>
                  <a:lnTo>
                    <a:pt x="0" y="138798"/>
                  </a:lnTo>
                  <a:lnTo>
                    <a:pt x="228" y="512254"/>
                  </a:lnTo>
                  <a:lnTo>
                    <a:pt x="2654" y="511670"/>
                  </a:lnTo>
                  <a:lnTo>
                    <a:pt x="312508" y="384644"/>
                  </a:lnTo>
                  <a:lnTo>
                    <a:pt x="313486" y="381342"/>
                  </a:lnTo>
                  <a:lnTo>
                    <a:pt x="313131" y="0"/>
                  </a:lnTo>
                  <a:close/>
                </a:path>
              </a:pathLst>
            </a:custGeom>
            <a:solidFill>
              <a:srgbClr val="634018"/>
            </a:solidFill>
          </p:spPr>
          <p:txBody>
            <a:bodyPr wrap="square" lIns="0" tIns="0" rIns="0" bIns="0" rtlCol="1"/>
            <a:lstStyle/>
            <a:p>
              <a:pPr algn="r" rtl="1"/>
              <a:endParaRPr sz="1588">
                <a:cs typeface="Arial" panose="020B0604020202020204" pitchFamily="34" charset="0"/>
              </a:endParaRPr>
            </a:p>
          </p:txBody>
        </p:sp>
        <p:sp>
          <p:nvSpPr>
            <p:cNvPr id="71" name="object 71"/>
            <p:cNvSpPr/>
            <p:nvPr/>
          </p:nvSpPr>
          <p:spPr>
            <a:xfrm>
              <a:off x="4133475" y="4467994"/>
              <a:ext cx="643255" cy="533400"/>
            </a:xfrm>
            <a:custGeom>
              <a:avLst/>
              <a:gdLst/>
              <a:ahLst/>
              <a:cxnLst/>
              <a:rect l="l" t="t" r="r" b="b"/>
              <a:pathLst>
                <a:path w="643254" h="533400">
                  <a:moveTo>
                    <a:pt x="556729" y="12"/>
                  </a:moveTo>
                  <a:lnTo>
                    <a:pt x="322414" y="0"/>
                  </a:lnTo>
                  <a:lnTo>
                    <a:pt x="85585" y="50"/>
                  </a:lnTo>
                  <a:lnTo>
                    <a:pt x="22075" y="24171"/>
                  </a:lnTo>
                  <a:lnTo>
                    <a:pt x="0" y="84963"/>
                  </a:lnTo>
                  <a:lnTo>
                    <a:pt x="5534" y="109432"/>
                  </a:lnTo>
                  <a:lnTo>
                    <a:pt x="18794" y="130130"/>
                  </a:lnTo>
                  <a:lnTo>
                    <a:pt x="39167" y="146227"/>
                  </a:lnTo>
                  <a:lnTo>
                    <a:pt x="66039" y="156895"/>
                  </a:lnTo>
                  <a:lnTo>
                    <a:pt x="75438" y="159308"/>
                  </a:lnTo>
                  <a:lnTo>
                    <a:pt x="78460" y="162966"/>
                  </a:lnTo>
                  <a:lnTo>
                    <a:pt x="77901" y="530072"/>
                  </a:lnTo>
                  <a:lnTo>
                    <a:pt x="80949" y="533234"/>
                  </a:lnTo>
                  <a:lnTo>
                    <a:pt x="560997" y="533209"/>
                  </a:lnTo>
                  <a:lnTo>
                    <a:pt x="564591" y="530821"/>
                  </a:lnTo>
                  <a:lnTo>
                    <a:pt x="564248" y="183146"/>
                  </a:lnTo>
                  <a:lnTo>
                    <a:pt x="564596" y="170351"/>
                  </a:lnTo>
                  <a:lnTo>
                    <a:pt x="566980" y="163156"/>
                  </a:lnTo>
                  <a:lnTo>
                    <a:pt x="573404" y="158829"/>
                  </a:lnTo>
                  <a:lnTo>
                    <a:pt x="585876" y="154635"/>
                  </a:lnTo>
                  <a:lnTo>
                    <a:pt x="606086" y="145753"/>
                  </a:lnTo>
                  <a:lnTo>
                    <a:pt x="622230" y="132927"/>
                  </a:lnTo>
                  <a:lnTo>
                    <a:pt x="634010" y="116173"/>
                  </a:lnTo>
                  <a:lnTo>
                    <a:pt x="641134" y="95504"/>
                  </a:lnTo>
                  <a:lnTo>
                    <a:pt x="642952" y="73065"/>
                  </a:lnTo>
                  <a:lnTo>
                    <a:pt x="638786" y="52462"/>
                  </a:lnTo>
                  <a:lnTo>
                    <a:pt x="612940" y="17449"/>
                  </a:lnTo>
                  <a:lnTo>
                    <a:pt x="571872" y="867"/>
                  </a:lnTo>
                  <a:lnTo>
                    <a:pt x="556729" y="12"/>
                  </a:lnTo>
                  <a:close/>
                </a:path>
              </a:pathLst>
            </a:custGeom>
            <a:solidFill>
              <a:srgbClr val="C59B75"/>
            </a:solidFill>
          </p:spPr>
          <p:txBody>
            <a:bodyPr wrap="square" lIns="0" tIns="0" rIns="0" bIns="0" rtlCol="1"/>
            <a:lstStyle/>
            <a:p>
              <a:pPr algn="r" rtl="1"/>
              <a:endParaRPr sz="1588">
                <a:cs typeface="Arial" panose="020B0604020202020204" pitchFamily="34" charset="0"/>
              </a:endParaRPr>
            </a:p>
          </p:txBody>
        </p:sp>
      </p:grpSp>
      <p:sp>
        <p:nvSpPr>
          <p:cNvPr id="72" name="object 72"/>
          <p:cNvSpPr txBox="1">
            <a:spLocks noGrp="1"/>
          </p:cNvSpPr>
          <p:nvPr>
            <p:ph type="ftr" sz="quarter" idx="5"/>
          </p:nvPr>
        </p:nvSpPr>
        <p:spPr>
          <a:xfrm>
            <a:off x="8868850" y="7294421"/>
            <a:ext cx="590550" cy="184666"/>
          </a:xfrm>
          <a:prstGeom prst="rect">
            <a:avLst/>
          </a:prstGeom>
        </p:spPr>
        <p:txBody>
          <a:bodyPr vert="horz" wrap="square" lIns="0" tIns="0" rIns="0" bIns="0" rtlCol="1">
            <a:spAutoFit/>
          </a:bodyPr>
          <a:lstStyle>
            <a:defPPr>
              <a:defRPr kern="0"/>
            </a:defPPr>
            <a:lvl1pPr>
              <a:defRPr sz="600" b="0" i="0">
                <a:solidFill>
                  <a:schemeClr val="tx1"/>
                </a:solidFill>
                <a:latin typeface="Microsoft Sans Serif"/>
                <a:cs typeface="Microsoft Sans Serif"/>
              </a:defRPr>
            </a:lvl1pPr>
          </a:lstStyle>
          <a:p>
            <a:pPr marL="12700" rtl="1">
              <a:spcBef>
                <a:spcPts val="60"/>
              </a:spcBef>
            </a:pPr>
            <a:r>
              <a:rPr lang="ar-xm" spc="-20">
                <a:cs typeface="Arial" panose="020B0604020202020204" pitchFamily="34" charset="0"/>
                <a:rtl/>
              </a:rPr>
              <a:t>الأولمبياد</a:t>
            </a:r>
            <a:r>
              <a:rPr lang="ar-xm" spc="-5">
                <a:cs typeface="Arial" panose="020B0604020202020204" pitchFamily="34" charset="0"/>
                <a:rtl/>
              </a:rPr>
              <a:t> </a:t>
            </a:r>
            <a:r>
              <a:rPr lang="ar-xm" spc="-10">
                <a:cs typeface="Arial" panose="020B0604020202020204" pitchFamily="34" charset="0"/>
                <a:rtl/>
              </a:rPr>
              <a:t>الخاص</a:t>
            </a:r>
          </a:p>
          <a:p>
            <a:pPr marL="201295" rtl="1"/>
            <a:r>
              <a:rPr lang="ar-xm" spc="-40">
                <a:cs typeface="Arial" panose="020B0604020202020204" pitchFamily="34" charset="0"/>
                <a:rtl/>
              </a:rPr>
              <a:t>دليل</a:t>
            </a:r>
            <a:r>
              <a:rPr lang="ar-xm" spc="-25">
                <a:cs typeface="Arial" panose="020B0604020202020204" pitchFamily="34" charset="0"/>
                <a:rtl/>
              </a:rPr>
              <a:t> </a:t>
            </a:r>
            <a:r>
              <a:rPr lang="en-us">
                <a:cs typeface="Arial" panose="020B0604020202020204" pitchFamily="34" charset="0"/>
                <a:rtl val="0"/>
              </a:rPr>
              <a:t>FIT 5</a:t>
            </a:r>
            <a:endParaRPr spc="-18" dirty="0">
              <a:cs typeface="Arial" panose="020B0604020202020204" pitchFamily="34" charset="0"/>
            </a:endParaRPr>
          </a:p>
        </p:txBody>
      </p:sp>
      <p:sp>
        <p:nvSpPr>
          <p:cNvPr id="73" name="object 73"/>
          <p:cNvSpPr txBox="1">
            <a:spLocks noGrp="1"/>
          </p:cNvSpPr>
          <p:nvPr>
            <p:ph type="sldNum" sz="quarter" idx="7"/>
          </p:nvPr>
        </p:nvSpPr>
        <p:spPr>
          <a:xfrm>
            <a:off x="9503409" y="7349995"/>
            <a:ext cx="196215" cy="153888"/>
          </a:xfrm>
          <a:prstGeom prst="rect">
            <a:avLst/>
          </a:prstGeom>
        </p:spPr>
        <p:txBody>
          <a:bodyPr vert="horz" wrap="square" lIns="0" tIns="0" rIns="0" bIns="0" rtlCol="1">
            <a:spAutoFit/>
          </a:bodyPr>
          <a:lstStyle>
            <a:defPPr>
              <a:defRPr kern="0"/>
            </a:defPPr>
            <a:lvl1pPr>
              <a:defRPr sz="1000" b="1" i="0">
                <a:solidFill>
                  <a:schemeClr val="tx1"/>
                </a:solidFill>
                <a:latin typeface="Arial"/>
                <a:cs typeface="Arial"/>
              </a:defRPr>
            </a:lvl1pPr>
          </a:lstStyle>
          <a:p>
            <a:pPr marL="38100" rtl="1">
              <a:spcBef>
                <a:spcPts val="30"/>
              </a:spcBef>
            </a:pPr>
            <a:fld id="{81D60167-4931-47E6-BA6A-407CBD079E47}" type="slidenum">
              <a:rPr lang="en-US" spc="-25" smtClean="0">
                <a:cs typeface="Arial" panose="020B0604020202020204" pitchFamily="34" charset="0"/>
              </a:rPr>
              <a:pPr marL="38100">
                <a:spcBef>
                  <a:spcPts val="30"/>
                </a:spcBef>
              </a:pPr>
              <a:t>15</a:t>
            </a:fld>
            <a:endParaRPr spc="-22" dirty="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1026" name="Picture 2" descr="فيتامين د">
            <a:extLst>
              <a:ext uri="{FF2B5EF4-FFF2-40B4-BE49-F238E27FC236}">
                <a16:creationId xmlns:a16="http://schemas.microsoft.com/office/drawing/2014/main" id="{AA3018CB-2309-C69A-38E5-556F5BF727B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3654" r="36279"/>
          <a:stretch/>
        </p:blipFill>
        <p:spPr bwMode="auto">
          <a:xfrm rot="10800000">
            <a:off x="0" y="10"/>
            <a:ext cx="6120019" cy="6875809"/>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4194268"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1035" name="Rectangle 103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545598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040" name="Freeform: Shape 103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5502154" flipH="1">
            <a:off x="5500706"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US" dirty="0"/>
          </a:p>
        </p:txBody>
      </p:sp>
      <p:sp>
        <p:nvSpPr>
          <p:cNvPr id="2" name="Title 1">
            <a:extLst>
              <a:ext uri="{FF2B5EF4-FFF2-40B4-BE49-F238E27FC236}">
                <a16:creationId xmlns:a16="http://schemas.microsoft.com/office/drawing/2014/main" id="{97BFC31A-ACEB-384F-52A8-A592AE2789FB}"/>
              </a:ext>
            </a:extLst>
          </p:cNvPr>
          <p:cNvSpPr>
            <a:spLocks noGrp="1"/>
          </p:cNvSpPr>
          <p:nvPr>
            <p:ph type="title"/>
          </p:nvPr>
        </p:nvSpPr>
        <p:spPr>
          <a:xfrm>
            <a:off x="6331214" y="2950387"/>
            <a:ext cx="2429599" cy="3531403"/>
          </a:xfrm>
        </p:spPr>
        <p:txBody>
          <a:bodyPr vert="horz" lIns="91440" tIns="45720" rIns="91440" bIns="45720" rtlCol="1" anchor="t">
            <a:normAutofit/>
          </a:bodyPr>
          <a:lstStyle/>
          <a:p>
            <a:pPr algn="l" rtl="1"/>
            <a:r>
              <a:rPr lang="ar-SA" sz="3500">
                <a:solidFill>
                  <a:srgbClr val="FFFFFF"/>
                </a:solidFill>
                <a:cs typeface="Arial" panose="020B0604020202020204" pitchFamily="34" charset="0"/>
                <a:rtl/>
              </a:rPr>
              <a:t>الأطعمة التي تقوي العظام والأسنان.</a:t>
            </a:r>
          </a:p>
        </p:txBody>
      </p:sp>
    </p:spTree>
    <p:extLst>
      <p:ext uri="{BB962C8B-B14F-4D97-AF65-F5344CB8AC3E}">
        <p14:creationId xmlns:p14="http://schemas.microsoft.com/office/powerpoint/2010/main" val="33219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3076" name="Picture 4">
            <a:extLst>
              <a:ext uri="{FF2B5EF4-FFF2-40B4-BE49-F238E27FC236}">
                <a16:creationId xmlns:a16="http://schemas.microsoft.com/office/drawing/2014/main" id="{E3223149-E97C-6C10-9EED-1D4E60B66D5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7371" r="23216"/>
          <a:stretch/>
        </p:blipFill>
        <p:spPr bwMode="auto">
          <a:xfrm>
            <a:off x="0" y="10"/>
            <a:ext cx="6120019" cy="6875809"/>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4197389"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3085" name="Rectangle 308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5459104"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3087" name="Freeform: Shape 308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5502154" flipH="1">
            <a:off x="5503827"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US" dirty="0"/>
          </a:p>
        </p:txBody>
      </p:sp>
      <p:sp>
        <p:nvSpPr>
          <p:cNvPr id="2" name="Title 1">
            <a:extLst>
              <a:ext uri="{FF2B5EF4-FFF2-40B4-BE49-F238E27FC236}">
                <a16:creationId xmlns:a16="http://schemas.microsoft.com/office/drawing/2014/main" id="{468CFC99-AD87-0650-3AEF-465DF3415C9B}"/>
              </a:ext>
            </a:extLst>
          </p:cNvPr>
          <p:cNvSpPr>
            <a:spLocks noGrp="1"/>
          </p:cNvSpPr>
          <p:nvPr>
            <p:ph type="title"/>
          </p:nvPr>
        </p:nvSpPr>
        <p:spPr>
          <a:xfrm>
            <a:off x="6486598" y="2950387"/>
            <a:ext cx="2289220" cy="3531403"/>
          </a:xfrm>
        </p:spPr>
        <p:txBody>
          <a:bodyPr vert="horz" lIns="91440" tIns="45720" rIns="91440" bIns="45720" rtlCol="1" anchor="t">
            <a:normAutofit/>
          </a:bodyPr>
          <a:lstStyle/>
          <a:p>
            <a:pPr algn="l" rtl="1"/>
            <a:r>
              <a:rPr lang="ar-xm" sz="3500" dirty="0">
                <a:solidFill>
                  <a:srgbClr val="FFFFFF"/>
                </a:solidFill>
                <a:rtl/>
              </a:rPr>
              <a:t>الترطيب وصحتك</a:t>
            </a:r>
          </a:p>
        </p:txBody>
      </p:sp>
    </p:spTree>
    <p:extLst>
      <p:ext uri="{BB962C8B-B14F-4D97-AF65-F5344CB8AC3E}">
        <p14:creationId xmlns:p14="http://schemas.microsoft.com/office/powerpoint/2010/main" val="229442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88ED0-574B-843C-1CF7-7F8752BE8CF2}"/>
              </a:ext>
            </a:extLst>
          </p:cNvPr>
          <p:cNvSpPr>
            <a:spLocks noGrp="1"/>
          </p:cNvSpPr>
          <p:nvPr>
            <p:ph type="title"/>
          </p:nvPr>
        </p:nvSpPr>
        <p:spPr>
          <a:xfrm>
            <a:off x="628650" y="259908"/>
            <a:ext cx="7886700" cy="1325563"/>
          </a:xfrm>
        </p:spPr>
        <p:txBody>
          <a:bodyPr rtlCol="1">
            <a:normAutofit/>
          </a:bodyPr>
          <a:lstStyle/>
          <a:p>
            <a:pPr rtl="1"/>
            <a:r>
              <a:rPr lang="ar-xm" dirty="0">
                <a:rtl/>
              </a:rPr>
              <a:t>مشروبات صحية</a:t>
            </a:r>
          </a:p>
        </p:txBody>
      </p:sp>
      <p:pic>
        <p:nvPicPr>
          <p:cNvPr id="7" name="Content Placeholder 6">
            <a:extLst>
              <a:ext uri="{FF2B5EF4-FFF2-40B4-BE49-F238E27FC236}">
                <a16:creationId xmlns:a16="http://schemas.microsoft.com/office/drawing/2014/main" id="{8ADA63BA-F20F-FAC2-CA60-93ABC7B2C3C5}"/>
              </a:ext>
            </a:extLst>
          </p:cNvPr>
          <p:cNvPicPr>
            <a:picLocks noGrp="1" noChangeAspect="1"/>
          </p:cNvPicPr>
          <p:nvPr>
            <p:ph idx="1"/>
          </p:nvPr>
        </p:nvPicPr>
        <p:blipFill>
          <a:blip r:embed="rId3"/>
          <a:stretch>
            <a:fillRect/>
          </a:stretch>
        </p:blipFill>
        <p:spPr>
          <a:xfrm>
            <a:off x="873773" y="1753783"/>
            <a:ext cx="2584579" cy="3840805"/>
          </a:xfrm>
        </p:spPr>
      </p:pic>
      <p:pic>
        <p:nvPicPr>
          <p:cNvPr id="5" name="Picture 4">
            <a:extLst>
              <a:ext uri="{FF2B5EF4-FFF2-40B4-BE49-F238E27FC236}">
                <a16:creationId xmlns:a16="http://schemas.microsoft.com/office/drawing/2014/main" id="{85F6BA24-6B63-CE34-0B15-0CBC426EE550}"/>
              </a:ext>
            </a:extLst>
          </p:cNvPr>
          <p:cNvPicPr>
            <a:picLocks noChangeAspect="1"/>
          </p:cNvPicPr>
          <p:nvPr/>
        </p:nvPicPr>
        <p:blipFill>
          <a:blip r:embed="rId4"/>
          <a:stretch>
            <a:fillRect/>
          </a:stretch>
        </p:blipFill>
        <p:spPr>
          <a:xfrm>
            <a:off x="3703475" y="1385597"/>
            <a:ext cx="4879911" cy="1951965"/>
          </a:xfrm>
          <a:prstGeom prst="rect">
            <a:avLst/>
          </a:prstGeom>
        </p:spPr>
      </p:pic>
      <p:pic>
        <p:nvPicPr>
          <p:cNvPr id="9" name="Picture 8">
            <a:extLst>
              <a:ext uri="{FF2B5EF4-FFF2-40B4-BE49-F238E27FC236}">
                <a16:creationId xmlns:a16="http://schemas.microsoft.com/office/drawing/2014/main" id="{8DF9B9BF-F289-D698-52C5-52059D4EF151}"/>
              </a:ext>
            </a:extLst>
          </p:cNvPr>
          <p:cNvPicPr>
            <a:picLocks noChangeAspect="1"/>
          </p:cNvPicPr>
          <p:nvPr/>
        </p:nvPicPr>
        <p:blipFill>
          <a:blip r:embed="rId5"/>
          <a:stretch>
            <a:fillRect/>
          </a:stretch>
        </p:blipFill>
        <p:spPr>
          <a:xfrm>
            <a:off x="4347174" y="3674186"/>
            <a:ext cx="3592512" cy="2795257"/>
          </a:xfrm>
          <a:prstGeom prst="rect">
            <a:avLst/>
          </a:prstGeom>
        </p:spPr>
      </p:pic>
    </p:spTree>
    <p:extLst>
      <p:ext uri="{BB962C8B-B14F-4D97-AF65-F5344CB8AC3E}">
        <p14:creationId xmlns:p14="http://schemas.microsoft.com/office/powerpoint/2010/main" val="139282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4DAF-31F4-122F-1E82-A526D3FA88C5}"/>
              </a:ext>
            </a:extLst>
          </p:cNvPr>
          <p:cNvSpPr>
            <a:spLocks noGrp="1"/>
          </p:cNvSpPr>
          <p:nvPr>
            <p:ph type="title"/>
          </p:nvPr>
        </p:nvSpPr>
        <p:spPr/>
        <p:txBody>
          <a:bodyPr rtlCol="1"/>
          <a:lstStyle/>
          <a:p>
            <a:pPr rtl="1"/>
            <a:endParaRPr lang="en-US"/>
          </a:p>
        </p:txBody>
      </p:sp>
      <p:sp>
        <p:nvSpPr>
          <p:cNvPr id="3" name="Content Placeholder 2">
            <a:extLst>
              <a:ext uri="{FF2B5EF4-FFF2-40B4-BE49-F238E27FC236}">
                <a16:creationId xmlns:a16="http://schemas.microsoft.com/office/drawing/2014/main" id="{3FBEF243-19D2-02A4-ABB0-DC40EF579849}"/>
              </a:ext>
            </a:extLst>
          </p:cNvPr>
          <p:cNvSpPr>
            <a:spLocks noGrp="1"/>
          </p:cNvSpPr>
          <p:nvPr>
            <p:ph idx="1"/>
          </p:nvPr>
        </p:nvSpPr>
        <p:spPr/>
        <p:txBody>
          <a:bodyPr rtlCol="1"/>
          <a:lstStyle/>
          <a:p>
            <a:pPr rtl="1"/>
            <a:endParaRPr lang="en-US"/>
          </a:p>
        </p:txBody>
      </p:sp>
      <p:pic>
        <p:nvPicPr>
          <p:cNvPr id="5" name="Picture 4">
            <a:extLst>
              <a:ext uri="{FF2B5EF4-FFF2-40B4-BE49-F238E27FC236}">
                <a16:creationId xmlns:a16="http://schemas.microsoft.com/office/drawing/2014/main" id="{2E275CE9-E3BD-1FB5-521E-A72A53DC5D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8594"/>
            <a:ext cx="9144000" cy="6840811"/>
          </a:xfrm>
          <a:prstGeom prst="rect">
            <a:avLst/>
          </a:prstGeom>
        </p:spPr>
      </p:pic>
    </p:spTree>
    <p:extLst>
      <p:ext uri="{BB962C8B-B14F-4D97-AF65-F5344CB8AC3E}">
        <p14:creationId xmlns:p14="http://schemas.microsoft.com/office/powerpoint/2010/main" val="109391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14" name="Picture 4" descr="الخضروات والفواكه على التوالي">
            <a:extLst>
              <a:ext uri="{FF2B5EF4-FFF2-40B4-BE49-F238E27FC236}">
                <a16:creationId xmlns:a16="http://schemas.microsoft.com/office/drawing/2014/main" id="{D15021A1-73AF-C673-9601-25E73580F5F2}"/>
              </a:ext>
            </a:extLst>
          </p:cNvPr>
          <p:cNvPicPr>
            <a:picLocks noChangeAspect="1"/>
          </p:cNvPicPr>
          <p:nvPr/>
        </p:nvPicPr>
        <p:blipFill rotWithShape="1">
          <a:blip r:embed="rId3">
            <a:alphaModFix amt="50000"/>
          </a:blip>
          <a:srcRect r="10999" b="-2"/>
          <a:stretch/>
        </p:blipFill>
        <p:spPr>
          <a:xfrm>
            <a:off x="20" y="1"/>
            <a:ext cx="9143980" cy="6857999"/>
          </a:xfrm>
          <a:prstGeom prst="rect">
            <a:avLst/>
          </a:prstGeom>
        </p:spPr>
      </p:pic>
      <p:sp>
        <p:nvSpPr>
          <p:cNvPr id="2" name="Title 1">
            <a:extLst>
              <a:ext uri="{FF2B5EF4-FFF2-40B4-BE49-F238E27FC236}">
                <a16:creationId xmlns:a16="http://schemas.microsoft.com/office/drawing/2014/main" id="{76C95203-91E4-6799-34CA-AC67D7BAFED0}"/>
              </a:ext>
            </a:extLst>
          </p:cNvPr>
          <p:cNvSpPr>
            <a:spLocks noGrp="1"/>
          </p:cNvSpPr>
          <p:nvPr>
            <p:ph type="ctrTitle"/>
          </p:nvPr>
        </p:nvSpPr>
        <p:spPr>
          <a:xfrm>
            <a:off x="1143000" y="1122362"/>
            <a:ext cx="6858000" cy="2900518"/>
          </a:xfrm>
        </p:spPr>
        <p:txBody>
          <a:bodyPr rtlCol="1">
            <a:noAutofit/>
          </a:bodyPr>
          <a:lstStyle/>
          <a:p>
            <a:pPr rtl="1"/>
            <a:r>
              <a:rPr lang="ar-xm" dirty="0">
                <a:solidFill>
                  <a:srgbClr val="FFFFFF"/>
                </a:solidFill>
                <a:cs typeface="Arial" panose="020B0604020202020204" pitchFamily="34" charset="0"/>
                <a:rtl/>
              </a:rPr>
              <a:t>التغذية الغذائية والترطيب للرياضيين</a:t>
            </a:r>
          </a:p>
        </p:txBody>
      </p:sp>
      <p:sp>
        <p:nvSpPr>
          <p:cNvPr id="3" name="Subtitle 2">
            <a:extLst>
              <a:ext uri="{FF2B5EF4-FFF2-40B4-BE49-F238E27FC236}">
                <a16:creationId xmlns:a16="http://schemas.microsoft.com/office/drawing/2014/main" id="{5E53957F-2F32-A5EE-9712-4FDE7BA815E8}"/>
              </a:ext>
            </a:extLst>
          </p:cNvPr>
          <p:cNvSpPr>
            <a:spLocks noGrp="1"/>
          </p:cNvSpPr>
          <p:nvPr>
            <p:ph type="subTitle" idx="1"/>
          </p:nvPr>
        </p:nvSpPr>
        <p:spPr>
          <a:xfrm>
            <a:off x="1143000" y="4159404"/>
            <a:ext cx="6858000" cy="1098395"/>
          </a:xfrm>
        </p:spPr>
        <p:txBody>
          <a:bodyPr rtlCol="1">
            <a:noAutofit/>
          </a:bodyPr>
          <a:lstStyle/>
          <a:p>
            <a:pPr rtl="1"/>
            <a:r>
              <a:rPr lang="ar-xm" sz="2200" b="1" spc="-10" dirty="0">
                <a:solidFill>
                  <a:srgbClr val="FFFFFF"/>
                </a:solidFill>
                <a:latin typeface="Arial"/>
                <a:cs typeface="Arial" panose="020B0604020202020204" pitchFamily="34" charset="0"/>
                <a:rtl/>
              </a:rPr>
              <a:t>الأكل الصحيح مهم لصحتك وأدائك </a:t>
            </a:r>
            <a:r>
              <a:rPr lang="ar-xm" sz="2200" b="1" spc="-10">
                <a:solidFill>
                  <a:srgbClr val="FFFFFF"/>
                </a:solidFill>
                <a:latin typeface="Arial"/>
                <a:cs typeface="Arial" panose="020B0604020202020204" pitchFamily="34" charset="0"/>
                <a:rtl/>
              </a:rPr>
              <a:t>اللاعب.</a:t>
            </a:r>
            <a:r>
              <a:rPr lang="ar-SA" sz="2200" b="1" spc="-10">
                <a:solidFill>
                  <a:srgbClr val="FFFFFF"/>
                </a:solidFill>
                <a:latin typeface="Arial"/>
                <a:cs typeface="Arial" panose="020B0604020202020204" pitchFamily="34" charset="0"/>
                <a:rtl/>
              </a:rPr>
              <a:t> </a:t>
            </a:r>
            <a:r>
              <a:rPr lang="ar-xm" sz="2200">
                <a:solidFill>
                  <a:srgbClr val="FFFFFF"/>
                </a:solidFill>
                <a:latin typeface="Microsoft Sans Serif"/>
                <a:cs typeface="Arial" panose="020B0604020202020204" pitchFamily="34" charset="0"/>
                <a:rtl/>
              </a:rPr>
              <a:t>يمكن </a:t>
            </a:r>
            <a:r>
              <a:rPr lang="ar-xm" sz="2200" dirty="0">
                <a:solidFill>
                  <a:srgbClr val="FFFFFF"/>
                </a:solidFill>
                <a:latin typeface="Microsoft Sans Serif"/>
                <a:cs typeface="Arial" panose="020B0604020202020204" pitchFamily="34" charset="0"/>
                <a:rtl/>
              </a:rPr>
              <a:t>أن يكون </a:t>
            </a:r>
            <a:r>
              <a:rPr lang="ar-xm" sz="2200">
                <a:solidFill>
                  <a:srgbClr val="FFFFFF"/>
                </a:solidFill>
                <a:latin typeface="Microsoft Sans Serif"/>
                <a:cs typeface="Arial" panose="020B0604020202020204" pitchFamily="34" charset="0"/>
                <a:rtl/>
              </a:rPr>
              <a:t>الأكل </a:t>
            </a:r>
            <a:br>
              <a:rPr lang="en-US" sz="2200">
                <a:solidFill>
                  <a:srgbClr val="FFFFFF"/>
                </a:solidFill>
                <a:latin typeface="Microsoft Sans Serif"/>
                <a:cs typeface="Arial" panose="020B0604020202020204" pitchFamily="34" charset="0"/>
                <a:rtl/>
              </a:rPr>
            </a:br>
            <a:r>
              <a:rPr lang="ar-xm" sz="2200">
                <a:solidFill>
                  <a:srgbClr val="FFFFFF"/>
                </a:solidFill>
                <a:latin typeface="Microsoft Sans Serif"/>
                <a:cs typeface="Arial" panose="020B0604020202020204" pitchFamily="34" charset="0"/>
                <a:rtl/>
              </a:rPr>
              <a:t>الصحيح </a:t>
            </a:r>
            <a:r>
              <a:rPr lang="ar-xm" sz="2200" dirty="0">
                <a:solidFill>
                  <a:srgbClr val="FFFFFF"/>
                </a:solidFill>
                <a:latin typeface="Microsoft Sans Serif"/>
                <a:cs typeface="Arial" panose="020B0604020202020204" pitchFamily="34" charset="0"/>
                <a:rtl/>
              </a:rPr>
              <a:t>سهلاً لأن هناك العديد من الخيارات الصحية اللذيذة.</a:t>
            </a:r>
          </a:p>
          <a:p>
            <a:pPr rtl="1"/>
            <a:endParaRPr lang="en-US" sz="2200" dirty="0">
              <a:solidFill>
                <a:srgbClr val="FFFFFF"/>
              </a:solidFill>
              <a:cs typeface="Arial" panose="020B0604020202020204" pitchFamily="34" charset="0"/>
            </a:endParaRPr>
          </a:p>
        </p:txBody>
      </p:sp>
    </p:spTree>
    <p:extLst>
      <p:ext uri="{BB962C8B-B14F-4D97-AF65-F5344CB8AC3E}">
        <p14:creationId xmlns:p14="http://schemas.microsoft.com/office/powerpoint/2010/main" val="37996839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1E90B0-4648-35C8-F9C9-7A72201B71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88931" y="2393249"/>
            <a:ext cx="2986007" cy="3435638"/>
          </a:xfrm>
          <a:prstGeom prst="rect">
            <a:avLst/>
          </a:prstGeom>
        </p:spPr>
      </p:pic>
      <p:sp>
        <p:nvSpPr>
          <p:cNvPr id="7" name="object 14">
            <a:extLst>
              <a:ext uri="{FF2B5EF4-FFF2-40B4-BE49-F238E27FC236}">
                <a16:creationId xmlns:a16="http://schemas.microsoft.com/office/drawing/2014/main" id="{787922C5-3C37-7150-C3B8-6D2DE01D4D53}"/>
              </a:ext>
            </a:extLst>
          </p:cNvPr>
          <p:cNvSpPr txBox="1">
            <a:spLocks noGrp="1"/>
          </p:cNvSpPr>
          <p:nvPr>
            <p:ph idx="1"/>
          </p:nvPr>
        </p:nvSpPr>
        <p:spPr>
          <a:xfrm>
            <a:off x="2183553" y="2030883"/>
            <a:ext cx="1931275" cy="1347387"/>
          </a:xfrm>
          <a:prstGeom prst="rect">
            <a:avLst/>
          </a:prstGeom>
        </p:spPr>
        <p:txBody>
          <a:bodyPr vert="horz" wrap="square" lIns="0" tIns="11206" rIns="0" bIns="0" rtlCol="1">
            <a:spAutoFit/>
          </a:bodyPr>
          <a:lstStyle/>
          <a:p>
            <a:pPr marL="11206" marR="4483" indent="0" algn="l" rtl="1">
              <a:lnSpc>
                <a:spcPct val="108700"/>
              </a:lnSpc>
              <a:spcBef>
                <a:spcPts val="88"/>
              </a:spcBef>
              <a:buNone/>
            </a:pPr>
            <a:r>
              <a:rPr lang="ar-SA" sz="2030" b="1">
                <a:solidFill>
                  <a:srgbClr val="00AEEF"/>
                </a:solidFill>
                <a:latin typeface="Arial"/>
                <a:cs typeface="Arial"/>
                <a:rtl/>
              </a:rPr>
              <a:t>هل تعلم أن الجفاف بنسبة </a:t>
            </a:r>
            <a:r>
              <a:rPr lang="ar-SA" sz="2030" b="1">
                <a:solidFill>
                  <a:srgbClr val="00AEEF"/>
                </a:solidFill>
                <a:latin typeface="Arial"/>
                <a:cs typeface="Arial"/>
                <a:rtl val="0"/>
              </a:rPr>
              <a:t>1-2</a:t>
            </a:r>
            <a:r>
              <a:rPr lang="ar-SA" sz="2030" b="1">
                <a:solidFill>
                  <a:srgbClr val="00AEEF"/>
                </a:solidFill>
                <a:latin typeface="Arial"/>
                <a:cs typeface="Arial"/>
                <a:rtl/>
              </a:rPr>
              <a:t>% من وزن جسمك يمكن أن يقلل من أدائك اللاعب؟</a:t>
            </a:r>
          </a:p>
        </p:txBody>
      </p:sp>
      <p:sp>
        <p:nvSpPr>
          <p:cNvPr id="8" name="object 27">
            <a:extLst>
              <a:ext uri="{FF2B5EF4-FFF2-40B4-BE49-F238E27FC236}">
                <a16:creationId xmlns:a16="http://schemas.microsoft.com/office/drawing/2014/main" id="{1230DCE2-8F3F-C600-688C-CD45563DA286}"/>
              </a:ext>
            </a:extLst>
          </p:cNvPr>
          <p:cNvSpPr/>
          <p:nvPr/>
        </p:nvSpPr>
        <p:spPr>
          <a:xfrm>
            <a:off x="882712" y="1690984"/>
            <a:ext cx="1170454" cy="1924050"/>
          </a:xfrm>
          <a:custGeom>
            <a:avLst/>
            <a:gdLst/>
            <a:ahLst/>
            <a:cxnLst/>
            <a:rect l="l" t="t" r="r" b="b"/>
            <a:pathLst>
              <a:path w="1326515" h="2180590">
                <a:moveTo>
                  <a:pt x="661338" y="0"/>
                </a:moveTo>
                <a:lnTo>
                  <a:pt x="659775" y="3594"/>
                </a:lnTo>
                <a:lnTo>
                  <a:pt x="659115" y="5664"/>
                </a:lnTo>
                <a:lnTo>
                  <a:pt x="501741" y="271203"/>
                </a:lnTo>
                <a:lnTo>
                  <a:pt x="450376" y="359667"/>
                </a:lnTo>
                <a:lnTo>
                  <a:pt x="425032" y="404144"/>
                </a:lnTo>
                <a:lnTo>
                  <a:pt x="399973" y="448826"/>
                </a:lnTo>
                <a:lnTo>
                  <a:pt x="375243" y="493747"/>
                </a:lnTo>
                <a:lnTo>
                  <a:pt x="350886" y="538937"/>
                </a:lnTo>
                <a:lnTo>
                  <a:pt x="326947" y="584428"/>
                </a:lnTo>
                <a:lnTo>
                  <a:pt x="259847" y="713929"/>
                </a:lnTo>
                <a:lnTo>
                  <a:pt x="193334" y="843819"/>
                </a:lnTo>
                <a:lnTo>
                  <a:pt x="149557" y="930767"/>
                </a:lnTo>
                <a:lnTo>
                  <a:pt x="106398" y="1018095"/>
                </a:lnTo>
                <a:lnTo>
                  <a:pt x="84840" y="1064252"/>
                </a:lnTo>
                <a:lnTo>
                  <a:pt x="65080" y="1111345"/>
                </a:lnTo>
                <a:lnTo>
                  <a:pt x="47453" y="1159425"/>
                </a:lnTo>
                <a:lnTo>
                  <a:pt x="32295" y="1208546"/>
                </a:lnTo>
                <a:lnTo>
                  <a:pt x="19942" y="1258760"/>
                </a:lnTo>
                <a:lnTo>
                  <a:pt x="10729" y="1310119"/>
                </a:lnTo>
                <a:lnTo>
                  <a:pt x="4556" y="1361140"/>
                </a:lnTo>
                <a:lnTo>
                  <a:pt x="966" y="1411358"/>
                </a:lnTo>
                <a:lnTo>
                  <a:pt x="0" y="1460752"/>
                </a:lnTo>
                <a:lnTo>
                  <a:pt x="1695" y="1509302"/>
                </a:lnTo>
                <a:lnTo>
                  <a:pt x="6093" y="1556985"/>
                </a:lnTo>
                <a:lnTo>
                  <a:pt x="13234" y="1603781"/>
                </a:lnTo>
                <a:lnTo>
                  <a:pt x="23156" y="1649669"/>
                </a:lnTo>
                <a:lnTo>
                  <a:pt x="35900" y="1694629"/>
                </a:lnTo>
                <a:lnTo>
                  <a:pt x="51506" y="1738639"/>
                </a:lnTo>
                <a:lnTo>
                  <a:pt x="70013" y="1781678"/>
                </a:lnTo>
                <a:lnTo>
                  <a:pt x="91461" y="1823725"/>
                </a:lnTo>
                <a:lnTo>
                  <a:pt x="115889" y="1864760"/>
                </a:lnTo>
                <a:lnTo>
                  <a:pt x="143338" y="1904762"/>
                </a:lnTo>
                <a:lnTo>
                  <a:pt x="173848" y="1943709"/>
                </a:lnTo>
                <a:lnTo>
                  <a:pt x="210418" y="1984262"/>
                </a:lnTo>
                <a:lnTo>
                  <a:pt x="248923" y="2020719"/>
                </a:lnTo>
                <a:lnTo>
                  <a:pt x="289299" y="2053202"/>
                </a:lnTo>
                <a:lnTo>
                  <a:pt x="331481" y="2081834"/>
                </a:lnTo>
                <a:lnTo>
                  <a:pt x="375405" y="2106737"/>
                </a:lnTo>
                <a:lnTo>
                  <a:pt x="421008" y="2128035"/>
                </a:lnTo>
                <a:lnTo>
                  <a:pt x="468225" y="2145850"/>
                </a:lnTo>
                <a:lnTo>
                  <a:pt x="516991" y="2160305"/>
                </a:lnTo>
                <a:lnTo>
                  <a:pt x="567243" y="2171522"/>
                </a:lnTo>
                <a:lnTo>
                  <a:pt x="610434" y="2177682"/>
                </a:lnTo>
                <a:lnTo>
                  <a:pt x="654405" y="2180066"/>
                </a:lnTo>
                <a:lnTo>
                  <a:pt x="698900" y="2178763"/>
                </a:lnTo>
                <a:lnTo>
                  <a:pt x="743660" y="2173859"/>
                </a:lnTo>
                <a:lnTo>
                  <a:pt x="788429" y="2165442"/>
                </a:lnTo>
                <a:lnTo>
                  <a:pt x="832950" y="2153600"/>
                </a:lnTo>
                <a:lnTo>
                  <a:pt x="876965" y="2138420"/>
                </a:lnTo>
                <a:lnTo>
                  <a:pt x="920217" y="2119990"/>
                </a:lnTo>
                <a:lnTo>
                  <a:pt x="962450" y="2098398"/>
                </a:lnTo>
                <a:lnTo>
                  <a:pt x="1003405" y="2073730"/>
                </a:lnTo>
                <a:lnTo>
                  <a:pt x="1042825" y="2046076"/>
                </a:lnTo>
                <a:lnTo>
                  <a:pt x="1080454" y="2015522"/>
                </a:lnTo>
                <a:lnTo>
                  <a:pt x="1116034" y="1982156"/>
                </a:lnTo>
                <a:lnTo>
                  <a:pt x="1149307" y="1946065"/>
                </a:lnTo>
                <a:lnTo>
                  <a:pt x="1180018" y="1907338"/>
                </a:lnTo>
                <a:lnTo>
                  <a:pt x="1207907" y="1866061"/>
                </a:lnTo>
                <a:lnTo>
                  <a:pt x="1233404" y="1821858"/>
                </a:lnTo>
                <a:lnTo>
                  <a:pt x="1255798" y="1776364"/>
                </a:lnTo>
                <a:lnTo>
                  <a:pt x="1275061" y="1729561"/>
                </a:lnTo>
                <a:lnTo>
                  <a:pt x="1291168" y="1681432"/>
                </a:lnTo>
                <a:lnTo>
                  <a:pt x="1304093" y="1631958"/>
                </a:lnTo>
                <a:lnTo>
                  <a:pt x="1313809" y="1581120"/>
                </a:lnTo>
                <a:lnTo>
                  <a:pt x="1320290" y="1528902"/>
                </a:lnTo>
                <a:lnTo>
                  <a:pt x="1326157" y="1470482"/>
                </a:lnTo>
                <a:lnTo>
                  <a:pt x="1326157" y="1425244"/>
                </a:lnTo>
                <a:lnTo>
                  <a:pt x="1321471" y="1374648"/>
                </a:lnTo>
                <a:lnTo>
                  <a:pt x="1316299" y="1326394"/>
                </a:lnTo>
                <a:lnTo>
                  <a:pt x="1308350" y="1279137"/>
                </a:lnTo>
                <a:lnTo>
                  <a:pt x="1297861" y="1232810"/>
                </a:lnTo>
                <a:lnTo>
                  <a:pt x="1285068" y="1187348"/>
                </a:lnTo>
                <a:lnTo>
                  <a:pt x="1270206" y="1142686"/>
                </a:lnTo>
                <a:lnTo>
                  <a:pt x="1253511" y="1098759"/>
                </a:lnTo>
                <a:lnTo>
                  <a:pt x="1235219" y="1055502"/>
                </a:lnTo>
                <a:lnTo>
                  <a:pt x="1215566" y="1012850"/>
                </a:lnTo>
                <a:lnTo>
                  <a:pt x="1193342" y="966667"/>
                </a:lnTo>
                <a:lnTo>
                  <a:pt x="1170894" y="920636"/>
                </a:lnTo>
                <a:lnTo>
                  <a:pt x="1148223" y="874755"/>
                </a:lnTo>
                <a:lnTo>
                  <a:pt x="1125333" y="829024"/>
                </a:lnTo>
                <a:lnTo>
                  <a:pt x="1102225" y="783441"/>
                </a:lnTo>
                <a:lnTo>
                  <a:pt x="1078900" y="738005"/>
                </a:lnTo>
                <a:lnTo>
                  <a:pt x="1055361" y="692715"/>
                </a:lnTo>
                <a:lnTo>
                  <a:pt x="1007647" y="602569"/>
                </a:lnTo>
                <a:lnTo>
                  <a:pt x="959099" y="512994"/>
                </a:lnTo>
                <a:lnTo>
                  <a:pt x="909731" y="423980"/>
                </a:lnTo>
                <a:lnTo>
                  <a:pt x="859560" y="335519"/>
                </a:lnTo>
                <a:lnTo>
                  <a:pt x="808601" y="247601"/>
                </a:lnTo>
                <a:lnTo>
                  <a:pt x="756869" y="160219"/>
                </a:lnTo>
                <a:lnTo>
                  <a:pt x="713678" y="88336"/>
                </a:lnTo>
                <a:lnTo>
                  <a:pt x="661338" y="0"/>
                </a:lnTo>
                <a:close/>
              </a:path>
            </a:pathLst>
          </a:custGeom>
          <a:solidFill>
            <a:srgbClr val="27AAE1"/>
          </a:solidFill>
        </p:spPr>
        <p:txBody>
          <a:bodyPr wrap="square" lIns="0" tIns="0" rIns="0" bIns="0" rtlCol="1"/>
          <a:lstStyle/>
          <a:p>
            <a:pPr algn="r" rtl="1"/>
            <a:endParaRPr sz="1588"/>
          </a:p>
        </p:txBody>
      </p:sp>
      <p:sp>
        <p:nvSpPr>
          <p:cNvPr id="10" name="object 7">
            <a:extLst>
              <a:ext uri="{FF2B5EF4-FFF2-40B4-BE49-F238E27FC236}">
                <a16:creationId xmlns:a16="http://schemas.microsoft.com/office/drawing/2014/main" id="{52C50FA7-22BD-4EDB-6E74-8CBC37EE2A67}"/>
              </a:ext>
            </a:extLst>
          </p:cNvPr>
          <p:cNvSpPr txBox="1">
            <a:spLocks/>
          </p:cNvSpPr>
          <p:nvPr/>
        </p:nvSpPr>
        <p:spPr>
          <a:xfrm>
            <a:off x="1581150" y="225882"/>
            <a:ext cx="6958853" cy="692399"/>
          </a:xfrm>
          <a:prstGeom prst="rect">
            <a:avLst/>
          </a:prstGeom>
        </p:spPr>
        <p:txBody>
          <a:bodyPr vert="horz" wrap="square" lIns="0" tIns="120934" rIns="0" bIns="0" rtlCol="1"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386" algn="r" rtl="1">
              <a:lnSpc>
                <a:spcPct val="100000"/>
              </a:lnSpc>
              <a:spcBef>
                <a:spcPts val="88"/>
              </a:spcBef>
            </a:pPr>
            <a:r>
              <a:rPr lang="ar-xm" sz="3706" spc="-146" dirty="0">
                <a:rtl/>
              </a:rPr>
              <a:t>علامات الجفاف</a:t>
            </a:r>
          </a:p>
        </p:txBody>
      </p:sp>
      <p:pic>
        <p:nvPicPr>
          <p:cNvPr id="12" name="Picture 11">
            <a:extLst>
              <a:ext uri="{FF2B5EF4-FFF2-40B4-BE49-F238E27FC236}">
                <a16:creationId xmlns:a16="http://schemas.microsoft.com/office/drawing/2014/main" id="{0859A85F-4723-D988-1789-EFAE0030F62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22238" y="4269688"/>
            <a:ext cx="3376807" cy="2289639"/>
          </a:xfrm>
          <a:prstGeom prst="rect">
            <a:avLst/>
          </a:prstGeom>
        </p:spPr>
      </p:pic>
      <p:sp>
        <p:nvSpPr>
          <p:cNvPr id="13" name="TextBox 12">
            <a:extLst>
              <a:ext uri="{FF2B5EF4-FFF2-40B4-BE49-F238E27FC236}">
                <a16:creationId xmlns:a16="http://schemas.microsoft.com/office/drawing/2014/main" id="{12470320-BF6C-DC1F-D0D1-2F0C41F362AB}"/>
              </a:ext>
            </a:extLst>
          </p:cNvPr>
          <p:cNvSpPr txBox="1"/>
          <p:nvPr/>
        </p:nvSpPr>
        <p:spPr>
          <a:xfrm>
            <a:off x="1889760" y="3867071"/>
            <a:ext cx="2509935" cy="338554"/>
          </a:xfrm>
          <a:prstGeom prst="rect">
            <a:avLst/>
          </a:prstGeom>
          <a:noFill/>
        </p:spPr>
        <p:txBody>
          <a:bodyPr wrap="square" rtlCol="1">
            <a:spAutoFit/>
          </a:bodyPr>
          <a:lstStyle/>
          <a:p>
            <a:pPr algn="ctr" rtl="1"/>
            <a:r>
              <a:rPr lang="ar-xm" sz="1600" b="1">
                <a:solidFill>
                  <a:srgbClr val="333333"/>
                </a:solidFill>
                <a:latin typeface="Open Sans" panose="020B0606030504020204" pitchFamily="34" charset="0"/>
                <a:rtl/>
              </a:rPr>
              <a:t>اكتشاف الجفاف</a:t>
            </a:r>
            <a:endParaRPr lang="ar-xm" sz="1600" b="1" dirty="0">
              <a:solidFill>
                <a:srgbClr val="333333"/>
              </a:solidFill>
              <a:latin typeface="Open Sans" panose="020B0606030504020204" pitchFamily="34" charset="0"/>
              <a:rtl/>
            </a:endParaRPr>
          </a:p>
        </p:txBody>
      </p:sp>
      <p:sp>
        <p:nvSpPr>
          <p:cNvPr id="2" name="object 17">
            <a:extLst>
              <a:ext uri="{FF2B5EF4-FFF2-40B4-BE49-F238E27FC236}">
                <a16:creationId xmlns:a16="http://schemas.microsoft.com/office/drawing/2014/main" id="{3A55054C-51D0-A01E-3DCC-576BC857BC7A}"/>
              </a:ext>
            </a:extLst>
          </p:cNvPr>
          <p:cNvSpPr txBox="1"/>
          <p:nvPr/>
        </p:nvSpPr>
        <p:spPr>
          <a:xfrm>
            <a:off x="705394" y="1032294"/>
            <a:ext cx="7788965" cy="500617"/>
          </a:xfrm>
          <a:prstGeom prst="rect">
            <a:avLst/>
          </a:prstGeom>
        </p:spPr>
        <p:txBody>
          <a:bodyPr vert="horz" wrap="square" lIns="0" tIns="11206" rIns="0" bIns="0" rtlCol="1">
            <a:spAutoFit/>
          </a:bodyPr>
          <a:lstStyle/>
          <a:p>
            <a:pPr marL="11206" marR="4483" algn="r" rtl="1">
              <a:lnSpc>
                <a:spcPct val="119100"/>
              </a:lnSpc>
              <a:spcBef>
                <a:spcPts val="88"/>
              </a:spcBef>
            </a:pPr>
            <a:r>
              <a:rPr lang="ar-SA" sz="1400">
                <a:latin typeface="Arial"/>
                <a:cs typeface="Arial" panose="020B0604020202020204" pitchFamily="34" charset="0"/>
                <a:rtl/>
              </a:rPr>
              <a:t>يساعد الماء في الحفاظ على عمل جسمك بشكل صحيح. تفقد الماء عندما تذهب إلى الحمام، أو تتعرق، أو تمارس الرياضة، أو حتى تتنفس. إذا فقدت الكثير من الماء دون شرب المزيد، فلن يعمل جسمك بشكل جيد.</a:t>
            </a:r>
            <a:r>
              <a:rPr lang="en-IN" sz="1400">
                <a:latin typeface="Arial"/>
                <a:cs typeface="Arial" panose="020B0604020202020204" pitchFamily="34" charset="0"/>
                <a:rtl/>
              </a:rPr>
              <a:t> </a:t>
            </a:r>
            <a:r>
              <a:rPr lang="ar-SA" sz="1400" b="1">
                <a:latin typeface="Arial"/>
                <a:cs typeface="Arial" panose="020B0604020202020204" pitchFamily="34" charset="0"/>
                <a:rtl/>
              </a:rPr>
              <a:t>وهذا ما يسمى بالجفاف.</a:t>
            </a:r>
            <a:endParaRPr lang="ar-SA" sz="1400" b="1" spc="-18">
              <a:latin typeface="Microsoft Sans Serif"/>
              <a:cs typeface="Arial" panose="020B0604020202020204" pitchFamily="34" charset="0"/>
              <a:rtl/>
            </a:endParaRPr>
          </a:p>
        </p:txBody>
      </p:sp>
    </p:spTree>
    <p:extLst>
      <p:ext uri="{BB962C8B-B14F-4D97-AF65-F5344CB8AC3E}">
        <p14:creationId xmlns:p14="http://schemas.microsoft.com/office/powerpoint/2010/main" val="1837232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BEDD44F-01CD-2C73-7821-EF3E57FE70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3" b="3913"/>
          <a:stretch/>
        </p:blipFill>
        <p:spPr bwMode="auto">
          <a:xfrm>
            <a:off x="20" y="-8709"/>
            <a:ext cx="9143980" cy="447620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25DB4B6-76E7-3D1C-5376-E8C0B779724F}"/>
              </a:ext>
            </a:extLst>
          </p:cNvPr>
          <p:cNvSpPr>
            <a:spLocks noGrp="1"/>
          </p:cNvSpPr>
          <p:nvPr>
            <p:ph idx="1"/>
          </p:nvPr>
        </p:nvSpPr>
        <p:spPr>
          <a:xfrm>
            <a:off x="425196" y="4956314"/>
            <a:ext cx="8293608" cy="1306417"/>
          </a:xfrm>
        </p:spPr>
        <p:txBody>
          <a:bodyPr rtlCol="1">
            <a:noAutofit/>
          </a:bodyPr>
          <a:lstStyle/>
          <a:p>
            <a:pPr marL="0" indent="0" rtl="1">
              <a:lnSpc>
                <a:spcPct val="100000"/>
              </a:lnSpc>
              <a:buNone/>
            </a:pPr>
            <a:r>
              <a:rPr lang="ar-SA">
                <a:rtl/>
              </a:rPr>
              <a:t>يعد اتباع توصيات </a:t>
            </a:r>
            <a:r>
              <a:rPr lang="ar-SA">
                <a:rtl val="0"/>
              </a:rPr>
              <a:t>MyPlate</a:t>
            </a:r>
            <a:r>
              <a:rPr lang="ar-SA">
                <a:rtl/>
              </a:rPr>
              <a:t> طريقة آمنة ولذيذة لتناول الطعام الصحي.  حظ سعيد في رحلتك إلى التغذية الجيدة. </a:t>
            </a:r>
          </a:p>
        </p:txBody>
      </p:sp>
    </p:spTree>
    <p:extLst>
      <p:ext uri="{BB962C8B-B14F-4D97-AF65-F5344CB8AC3E}">
        <p14:creationId xmlns:p14="http://schemas.microsoft.com/office/powerpoint/2010/main" val="2652037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B7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 name="Title 1">
            <a:extLst>
              <a:ext uri="{FF2B5EF4-FFF2-40B4-BE49-F238E27FC236}">
                <a16:creationId xmlns:a16="http://schemas.microsoft.com/office/drawing/2014/main" id="{97809B0A-582B-6F53-D692-1BEFC20BDBDE}"/>
              </a:ext>
            </a:extLst>
          </p:cNvPr>
          <p:cNvSpPr>
            <a:spLocks noGrp="1"/>
          </p:cNvSpPr>
          <p:nvPr>
            <p:ph type="title"/>
          </p:nvPr>
        </p:nvSpPr>
        <p:spPr>
          <a:xfrm>
            <a:off x="301309" y="618681"/>
            <a:ext cx="2081146" cy="4794567"/>
          </a:xfrm>
        </p:spPr>
        <p:txBody>
          <a:bodyPr vert="horz" lIns="91440" tIns="45720" rIns="91440" bIns="45720" rtlCol="1" anchor="ctr">
            <a:normAutofit/>
          </a:bodyPr>
          <a:lstStyle/>
          <a:p>
            <a:pPr rtl="1"/>
            <a:r>
              <a:rPr lang="ar-SA" sz="2800">
                <a:solidFill>
                  <a:schemeClr val="bg1"/>
                </a:solidFill>
                <a:rtl/>
              </a:rPr>
              <a:t>نشكرك على اهتمامك بالتغذية الصحية والترطيب. </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2683764"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5" name="Content Placeholder 4">
            <a:extLst>
              <a:ext uri="{FF2B5EF4-FFF2-40B4-BE49-F238E27FC236}">
                <a16:creationId xmlns:a16="http://schemas.microsoft.com/office/drawing/2014/main" id="{AEB12F1A-4122-8E30-3F23-773503F7193B}"/>
              </a:ext>
            </a:extLst>
          </p:cNvPr>
          <p:cNvPicPr>
            <a:picLocks noGrp="1" noChangeAspect="1"/>
          </p:cNvPicPr>
          <p:nvPr>
            <p:ph idx="1"/>
          </p:nvPr>
        </p:nvPicPr>
        <p:blipFill rotWithShape="1">
          <a:blip r:embed="rId3"/>
          <a:srcRect t="9596"/>
          <a:stretch/>
        </p:blipFill>
        <p:spPr>
          <a:xfrm>
            <a:off x="3045937" y="942538"/>
            <a:ext cx="5372416" cy="4808332"/>
          </a:xfrm>
          <a:prstGeom prst="rect">
            <a:avLst/>
          </a:prstGeom>
          <a:effectLst/>
        </p:spPr>
      </p:pic>
    </p:spTree>
    <p:extLst>
      <p:ext uri="{BB962C8B-B14F-4D97-AF65-F5344CB8AC3E}">
        <p14:creationId xmlns:p14="http://schemas.microsoft.com/office/powerpoint/2010/main" val="151180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2968C-EA76-7791-96AB-9085195FAF74}"/>
              </a:ext>
            </a:extLst>
          </p:cNvPr>
          <p:cNvSpPr>
            <a:spLocks noGrp="1"/>
          </p:cNvSpPr>
          <p:nvPr>
            <p:ph type="title"/>
          </p:nvPr>
        </p:nvSpPr>
        <p:spPr/>
        <p:txBody>
          <a:bodyPr/>
          <a:lstStyle/>
          <a:p>
            <a:r>
              <a:rPr lang="ar-AE" b="0" i="0" dirty="0">
                <a:solidFill>
                  <a:srgbClr val="000000"/>
                </a:solidFill>
                <a:effectLst/>
                <a:latin typeface="Segoe UI" panose="020B0502040204020203" pitchFamily="34" charset="0"/>
              </a:rPr>
              <a:t>كلمة هذه</a:t>
            </a:r>
            <a:endParaRPr lang="en-US" dirty="0"/>
          </a:p>
        </p:txBody>
      </p:sp>
      <p:sp>
        <p:nvSpPr>
          <p:cNvPr id="3" name="Content Placeholder 2">
            <a:extLst>
              <a:ext uri="{FF2B5EF4-FFF2-40B4-BE49-F238E27FC236}">
                <a16:creationId xmlns:a16="http://schemas.microsoft.com/office/drawing/2014/main" id="{56B59894-CE13-91E7-A2EB-BFD1DE456A9D}"/>
              </a:ext>
            </a:extLst>
          </p:cNvPr>
          <p:cNvSpPr>
            <a:spLocks noGrp="1"/>
          </p:cNvSpPr>
          <p:nvPr>
            <p:ph idx="1"/>
          </p:nvPr>
        </p:nvSpPr>
        <p:spPr/>
        <p:txBody>
          <a:bodyPr/>
          <a:lstStyle/>
          <a:p>
            <a:pPr marL="0" marR="0" algn="r" rtl="1">
              <a:lnSpc>
                <a:spcPct val="107000"/>
              </a:lnSpc>
              <a:spcBef>
                <a:spcPts val="0"/>
              </a:spcBef>
              <a:spcAft>
                <a:spcPts val="800"/>
              </a:spcAft>
            </a:pPr>
            <a:r>
              <a:rPr lang="ar-SA" sz="1800" kern="100" dirty="0">
                <a:effectLst/>
                <a:latin typeface="Aptos" panose="020B0004020202020204" pitchFamily="34" charset="0"/>
                <a:ea typeface="Aptos" panose="020B0004020202020204" pitchFamily="34" charset="0"/>
                <a:cs typeface="Times New Roman" panose="02020603050405020304" pitchFamily="18" charset="0"/>
              </a:rPr>
              <a:t>تم تطوير النسخة الأصلية من هذه الوثيقة بتمويل من العديد من المصادر ، بما في ذلك في الولايات المتحدة من خلال المنحة رقم NU27DD000021 من مراكز السيطرة على الأمراض والوقاية منها (سي دي سي) التابعة لوزارة الصحة والخدمات الإنسانية الأمريكية (هس) ، بتمويل 18.1 مليون دولار (64٪) من الأموال الفيدرالية الأمريكية و 10.2 مليون دولار (36٪) بدعم من مصادر غير فيدرالية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gn="r" rtl="1">
              <a:lnSpc>
                <a:spcPct val="107000"/>
              </a:lnSpc>
              <a:spcBef>
                <a:spcPts val="0"/>
              </a:spcBef>
              <a:spcAft>
                <a:spcPts val="800"/>
              </a:spcAft>
            </a:pPr>
            <a:r>
              <a:rPr lang="ar-SA" sz="1800" kern="100" dirty="0">
                <a:effectLst/>
                <a:latin typeface="Aptos" panose="020B0004020202020204" pitchFamily="34" charset="0"/>
                <a:ea typeface="Aptos" panose="020B0004020202020204" pitchFamily="34" charset="0"/>
                <a:cs typeface="Times New Roman" panose="02020603050405020304" pitchFamily="18" charset="0"/>
              </a:rPr>
              <a:t>"محتويات هذه الوثيقة هي مسؤولية المؤلفين وحدهم ولا تمثل بالضرورة الآراء الرسمية لمراكز السيطرة على الأمراض والوقاية منها أو وزارة الصحة والخدمات الإنسانية الأمريكية.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21961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2050" name="Picture 2">
            <a:extLst>
              <a:ext uri="{FF2B5EF4-FFF2-40B4-BE49-F238E27FC236}">
                <a16:creationId xmlns:a16="http://schemas.microsoft.com/office/drawing/2014/main" id="{0BEDD44F-01CD-2C73-7821-EF3E57FE7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60" b="1960"/>
          <a:stretch/>
        </p:blipFill>
        <p:spPr bwMode="auto">
          <a:xfrm>
            <a:off x="20" y="-3521"/>
            <a:ext cx="9143980" cy="4465973"/>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Rounded Corners 2056">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107097" y="4119552"/>
            <a:ext cx="7036903"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25DB4B6-76E7-3D1C-5376-E8C0B779724F}"/>
              </a:ext>
            </a:extLst>
          </p:cNvPr>
          <p:cNvSpPr>
            <a:spLocks noGrp="1"/>
          </p:cNvSpPr>
          <p:nvPr>
            <p:ph idx="1"/>
          </p:nvPr>
        </p:nvSpPr>
        <p:spPr>
          <a:xfrm>
            <a:off x="425196" y="4956314"/>
            <a:ext cx="8293608" cy="1306417"/>
          </a:xfrm>
        </p:spPr>
        <p:txBody>
          <a:bodyPr rtlCol="1">
            <a:normAutofit/>
          </a:bodyPr>
          <a:lstStyle/>
          <a:p>
            <a:pPr marL="0" indent="0" rtl="1">
              <a:buNone/>
            </a:pPr>
            <a:r>
              <a:rPr lang="ar-xm" sz="3200" dirty="0">
                <a:rtl/>
              </a:rPr>
              <a:t>باتباع </a:t>
            </a:r>
            <a:r>
              <a:rPr lang="ar-xm" sz="3200" dirty="0">
                <a:rtl val="0"/>
              </a:rPr>
              <a:t>MyPlate</a:t>
            </a:r>
            <a:r>
              <a:rPr lang="ar-xm" sz="3200" dirty="0">
                <a:rtl/>
              </a:rPr>
              <a:t>، من السهل التخطيط لوجبات ووجبات خفيفة صحية.</a:t>
            </a:r>
          </a:p>
        </p:txBody>
      </p:sp>
    </p:spTree>
    <p:extLst>
      <p:ext uri="{BB962C8B-B14F-4D97-AF65-F5344CB8AC3E}">
        <p14:creationId xmlns:p14="http://schemas.microsoft.com/office/powerpoint/2010/main" val="391582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37" name="Rectangle 36">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3622139"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39" name="Rectangle 38">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3914706" y="1092217"/>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41" name="Rectangle 40">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5798319" y="3515978"/>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43" name="Rectangle 42">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3773647"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45" name="Oval 44">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5502154" flipH="1">
            <a:off x="4765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2" name="Title 1">
            <a:extLst>
              <a:ext uri="{FF2B5EF4-FFF2-40B4-BE49-F238E27FC236}">
                <a16:creationId xmlns:a16="http://schemas.microsoft.com/office/drawing/2014/main" id="{AD54B4AD-C328-C5B5-9F38-228DA40B7EFF}"/>
              </a:ext>
            </a:extLst>
          </p:cNvPr>
          <p:cNvSpPr>
            <a:spLocks noGrp="1"/>
          </p:cNvSpPr>
          <p:nvPr>
            <p:ph type="title"/>
          </p:nvPr>
        </p:nvSpPr>
        <p:spPr>
          <a:xfrm>
            <a:off x="5269922" y="1309297"/>
            <a:ext cx="3309016" cy="2119702"/>
          </a:xfrm>
        </p:spPr>
        <p:txBody>
          <a:bodyPr vert="horz" lIns="91440" tIns="45720" rIns="91440" bIns="45720" rtlCol="1" anchor="b">
            <a:normAutofit/>
          </a:bodyPr>
          <a:lstStyle/>
          <a:p>
            <a:pPr algn="l" rtl="1"/>
            <a:r>
              <a:rPr lang="ar-SA" sz="3000">
                <a:solidFill>
                  <a:srgbClr val="FFFFFF"/>
                </a:solidFill>
                <a:rtl/>
              </a:rPr>
              <a:t>يعمل </a:t>
            </a:r>
            <a:r>
              <a:rPr lang="ar-SA" sz="3000">
                <a:solidFill>
                  <a:srgbClr val="FFFFFF"/>
                </a:solidFill>
                <a:rtl val="0"/>
              </a:rPr>
              <a:t>MyPlate</a:t>
            </a:r>
            <a:r>
              <a:rPr lang="ar-SA" sz="3000">
                <a:solidFill>
                  <a:srgbClr val="FFFFFF"/>
                </a:solidFill>
                <a:rtl/>
              </a:rPr>
              <a:t> لجميع الثقافات. ما عليك سوى اختيار الأطعمة الصحية من خلال المجموعات الموضحة في الدائرة.</a:t>
            </a:r>
            <a:endParaRPr lang="ar-SA" sz="3000">
              <a:solidFill>
                <a:srgbClr val="FFFFFF"/>
              </a:solidFill>
            </a:endParaRPr>
          </a:p>
        </p:txBody>
      </p:sp>
      <p:pic>
        <p:nvPicPr>
          <p:cNvPr id="4" name="object 5">
            <a:extLst>
              <a:ext uri="{FF2B5EF4-FFF2-40B4-BE49-F238E27FC236}">
                <a16:creationId xmlns:a16="http://schemas.microsoft.com/office/drawing/2014/main" id="{08428142-0173-5564-2C3F-AA7CCDD95E08}"/>
              </a:ext>
            </a:extLst>
          </p:cNvPr>
          <p:cNvPicPr/>
          <p:nvPr/>
        </p:nvPicPr>
        <p:blipFill>
          <a:blip r:embed="rId3">
            <a:extLst>
              <a:ext uri="{28A0092B-C50C-407E-A947-70E740481C1C}">
                <a14:useLocalDpi xmlns:a14="http://schemas.microsoft.com/office/drawing/2010/main" val="0"/>
              </a:ext>
            </a:extLst>
          </a:blip>
          <a:srcRect/>
          <a:stretch/>
        </p:blipFill>
        <p:spPr>
          <a:xfrm>
            <a:off x="320844" y="950399"/>
            <a:ext cx="4844922" cy="4957200"/>
          </a:xfrm>
          <a:prstGeom prst="rect">
            <a:avLst/>
          </a:prstGeom>
        </p:spPr>
      </p:pic>
    </p:spTree>
    <p:extLst>
      <p:ext uri="{BB962C8B-B14F-4D97-AF65-F5344CB8AC3E}">
        <p14:creationId xmlns:p14="http://schemas.microsoft.com/office/powerpoint/2010/main" val="2551842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5" name="Rectangle 2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4189246" y="1922632"/>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27" name="Rectangle 2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5450159" y="3165299"/>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9" name="Rectangle 2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4199169" y="1914310"/>
            <a:ext cx="6857572" cy="3028953"/>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31" name="Freeform: Shape 3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5502154" flipH="1">
            <a:off x="5495684" y="1712396"/>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US" dirty="0"/>
          </a:p>
        </p:txBody>
      </p:sp>
      <p:sp>
        <p:nvSpPr>
          <p:cNvPr id="2" name="Title 1">
            <a:extLst>
              <a:ext uri="{FF2B5EF4-FFF2-40B4-BE49-F238E27FC236}">
                <a16:creationId xmlns:a16="http://schemas.microsoft.com/office/drawing/2014/main" id="{20418FAA-EED6-2DE0-F220-E00C1A02CDEF}"/>
              </a:ext>
            </a:extLst>
          </p:cNvPr>
          <p:cNvSpPr>
            <a:spLocks noGrp="1"/>
          </p:cNvSpPr>
          <p:nvPr>
            <p:ph type="title"/>
          </p:nvPr>
        </p:nvSpPr>
        <p:spPr>
          <a:xfrm>
            <a:off x="6638068" y="1068936"/>
            <a:ext cx="2160621" cy="3071906"/>
          </a:xfrm>
        </p:spPr>
        <p:txBody>
          <a:bodyPr vert="horz" lIns="91440" tIns="45720" rIns="91440" bIns="45720" rtlCol="1" anchor="t">
            <a:noAutofit/>
          </a:bodyPr>
          <a:lstStyle/>
          <a:p>
            <a:pPr rtl="1"/>
            <a:r>
              <a:rPr lang="ar-SA" sz="3200">
                <a:solidFill>
                  <a:srgbClr val="FFFFFF"/>
                </a:solidFill>
                <a:rtl/>
              </a:rPr>
              <a:t>طبق </a:t>
            </a:r>
            <a:r>
              <a:rPr lang="ar-SA" sz="3200">
                <a:solidFill>
                  <a:srgbClr val="FFFFFF"/>
                </a:solidFill>
                <a:rtl val="0"/>
              </a:rPr>
              <a:t>MyPlate</a:t>
            </a:r>
            <a:r>
              <a:rPr lang="ar-SA" sz="3200">
                <a:solidFill>
                  <a:srgbClr val="FFFFFF"/>
                </a:solidFill>
                <a:rtl/>
              </a:rPr>
              <a:t> به أطعمة صحية. اصنع نصف الطعام الذي تتناوله من الفاكهة والخضروات</a:t>
            </a:r>
          </a:p>
        </p:txBody>
      </p:sp>
      <p:pic>
        <p:nvPicPr>
          <p:cNvPr id="18" name="Content Placeholder 17">
            <a:extLst>
              <a:ext uri="{FF2B5EF4-FFF2-40B4-BE49-F238E27FC236}">
                <a16:creationId xmlns:a16="http://schemas.microsoft.com/office/drawing/2014/main" id="{1A763936-14DF-8D41-3EB7-D89F2B853F4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48094" y="1403533"/>
            <a:ext cx="5419311" cy="4050934"/>
          </a:xfrm>
          <a:prstGeom prst="rect">
            <a:avLst/>
          </a:prstGeom>
        </p:spPr>
      </p:pic>
    </p:spTree>
    <p:extLst>
      <p:ext uri="{BB962C8B-B14F-4D97-AF65-F5344CB8AC3E}">
        <p14:creationId xmlns:p14="http://schemas.microsoft.com/office/powerpoint/2010/main" val="99500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4533" y="6387353"/>
            <a:ext cx="8334935" cy="11206"/>
            <a:chOff x="306070" y="7239000"/>
            <a:chExt cx="9446260" cy="12700"/>
          </a:xfrm>
        </p:grpSpPr>
        <p:sp>
          <p:nvSpPr>
            <p:cNvPr id="3" name="object 3"/>
            <p:cNvSpPr/>
            <p:nvPr/>
          </p:nvSpPr>
          <p:spPr>
            <a:xfrm>
              <a:off x="350459" y="7245350"/>
              <a:ext cx="9377045" cy="0"/>
            </a:xfrm>
            <a:custGeom>
              <a:avLst/>
              <a:gdLst/>
              <a:ahLst/>
              <a:cxnLst/>
              <a:rect l="l" t="t" r="r" b="b"/>
              <a:pathLst>
                <a:path w="9377045">
                  <a:moveTo>
                    <a:pt x="0" y="0"/>
                  </a:moveTo>
                  <a:lnTo>
                    <a:pt x="9376498" y="0"/>
                  </a:lnTo>
                </a:path>
              </a:pathLst>
            </a:custGeom>
            <a:ln w="12700">
              <a:solidFill>
                <a:srgbClr val="000000"/>
              </a:solidFill>
              <a:prstDash val="dot"/>
            </a:ln>
          </p:spPr>
          <p:txBody>
            <a:bodyPr wrap="square" lIns="0" tIns="0" rIns="0" bIns="0" rtlCol="1"/>
            <a:lstStyle/>
            <a:p>
              <a:pPr algn="r" rtl="1"/>
              <a:endParaRPr sz="1588">
                <a:cs typeface="Arial" panose="020B0604020202020204" pitchFamily="34" charset="0"/>
              </a:endParaRPr>
            </a:p>
          </p:txBody>
        </p:sp>
        <p:sp>
          <p:nvSpPr>
            <p:cNvPr id="4" name="object 4"/>
            <p:cNvSpPr/>
            <p:nvPr/>
          </p:nvSpPr>
          <p:spPr>
            <a:xfrm>
              <a:off x="306070" y="7238999"/>
              <a:ext cx="9446260" cy="12700"/>
            </a:xfrm>
            <a:custGeom>
              <a:avLst/>
              <a:gdLst/>
              <a:ahLst/>
              <a:cxnLst/>
              <a:rect l="l" t="t" r="r" b="b"/>
              <a:pathLst>
                <a:path w="9446260" h="12700">
                  <a:moveTo>
                    <a:pt x="12700" y="6350"/>
                  </a:moveTo>
                  <a:lnTo>
                    <a:pt x="10833" y="1866"/>
                  </a:lnTo>
                  <a:lnTo>
                    <a:pt x="6350" y="0"/>
                  </a:lnTo>
                  <a:lnTo>
                    <a:pt x="1854" y="1866"/>
                  </a:lnTo>
                  <a:lnTo>
                    <a:pt x="0" y="6350"/>
                  </a:lnTo>
                  <a:lnTo>
                    <a:pt x="1854" y="10845"/>
                  </a:lnTo>
                  <a:lnTo>
                    <a:pt x="6350" y="12700"/>
                  </a:lnTo>
                  <a:lnTo>
                    <a:pt x="10833" y="10845"/>
                  </a:lnTo>
                  <a:lnTo>
                    <a:pt x="12700" y="6350"/>
                  </a:lnTo>
                  <a:close/>
                </a:path>
                <a:path w="9446260" h="12700">
                  <a:moveTo>
                    <a:pt x="9446260" y="6350"/>
                  </a:moveTo>
                  <a:lnTo>
                    <a:pt x="9444393" y="1866"/>
                  </a:lnTo>
                  <a:lnTo>
                    <a:pt x="9439910" y="0"/>
                  </a:lnTo>
                  <a:lnTo>
                    <a:pt x="9435414" y="1866"/>
                  </a:lnTo>
                  <a:lnTo>
                    <a:pt x="9433560" y="6350"/>
                  </a:lnTo>
                  <a:lnTo>
                    <a:pt x="9435414" y="10845"/>
                  </a:lnTo>
                  <a:lnTo>
                    <a:pt x="9439910" y="12700"/>
                  </a:lnTo>
                  <a:lnTo>
                    <a:pt x="9444393" y="10845"/>
                  </a:lnTo>
                  <a:lnTo>
                    <a:pt x="9446260" y="6350"/>
                  </a:lnTo>
                  <a:close/>
                </a:path>
              </a:pathLst>
            </a:custGeom>
            <a:solidFill>
              <a:srgbClr val="000000"/>
            </a:solidFill>
          </p:spPr>
          <p:txBody>
            <a:bodyPr wrap="square" lIns="0" tIns="0" rIns="0" bIns="0" rtlCol="1"/>
            <a:lstStyle/>
            <a:p>
              <a:pPr algn="r" rtl="1"/>
              <a:endParaRPr sz="1588">
                <a:cs typeface="Arial" panose="020B0604020202020204" pitchFamily="34" charset="0"/>
              </a:endParaRPr>
            </a:p>
          </p:txBody>
        </p:sp>
      </p:grpSp>
      <p:sp>
        <p:nvSpPr>
          <p:cNvPr id="7" name="object 7"/>
          <p:cNvSpPr txBox="1">
            <a:spLocks noGrp="1"/>
          </p:cNvSpPr>
          <p:nvPr>
            <p:ph type="title"/>
          </p:nvPr>
        </p:nvSpPr>
        <p:spPr>
          <a:xfrm>
            <a:off x="776567" y="305614"/>
            <a:ext cx="6820825" cy="688424"/>
          </a:xfrm>
          <a:prstGeom prst="rect">
            <a:avLst/>
          </a:prstGeom>
        </p:spPr>
        <p:txBody>
          <a:bodyPr vert="horz" wrap="square" lIns="0" tIns="11206" rIns="0" bIns="0" rtlCol="1" anchor="ctr">
            <a:spAutoFit/>
          </a:bodyPr>
          <a:lstStyle/>
          <a:p>
            <a:pPr marL="11206" rtl="1">
              <a:lnSpc>
                <a:spcPct val="100000"/>
              </a:lnSpc>
              <a:spcBef>
                <a:spcPts val="88"/>
              </a:spcBef>
            </a:pPr>
            <a:r>
              <a:rPr lang="ar-xm" spc="62" dirty="0">
                <a:cs typeface="Arial" panose="020B0604020202020204" pitchFamily="34" charset="0"/>
                <a:rtl/>
              </a:rPr>
              <a:t>خيارات المشروبات الصحية</a:t>
            </a:r>
          </a:p>
        </p:txBody>
      </p:sp>
      <p:sp>
        <p:nvSpPr>
          <p:cNvPr id="12" name="object 12"/>
          <p:cNvSpPr txBox="1"/>
          <p:nvPr/>
        </p:nvSpPr>
        <p:spPr>
          <a:xfrm>
            <a:off x="776567" y="1329665"/>
            <a:ext cx="7453032" cy="443165"/>
          </a:xfrm>
          <a:prstGeom prst="rect">
            <a:avLst/>
          </a:prstGeom>
        </p:spPr>
        <p:txBody>
          <a:bodyPr vert="horz" wrap="square" lIns="0" tIns="11206" rIns="0" bIns="0" rtlCol="1">
            <a:spAutoFit/>
          </a:bodyPr>
          <a:lstStyle/>
          <a:p>
            <a:pPr marL="11206" marR="4483" algn="r" rtl="1">
              <a:lnSpc>
                <a:spcPct val="119100"/>
              </a:lnSpc>
              <a:spcBef>
                <a:spcPts val="88"/>
              </a:spcBef>
            </a:pPr>
            <a:r>
              <a:rPr lang="ar-xm" sz="1235" spc="-18" dirty="0">
                <a:latin typeface="Microsoft Sans Serif"/>
                <a:cs typeface="Arial" panose="020B0604020202020204" pitchFamily="34" charset="0"/>
                <a:rtl/>
              </a:rPr>
              <a:t>هناك العديد من خيارات المشروبات المتاحة، ولكن بعضها أفضل لك من البعض الآخر. </a:t>
            </a:r>
            <a:r>
              <a:rPr lang="ar-xm" sz="1235" b="1" spc="-18" dirty="0">
                <a:latin typeface="Arial"/>
                <a:cs typeface="Arial" panose="020B0604020202020204" pitchFamily="34" charset="0"/>
                <a:rtl/>
              </a:rPr>
              <a:t>يمكن أن يساعدك هذا الدليل في اتخاذ أفضل الخيارات للبقاء رطبًا وأداء أفضل ما لديك.</a:t>
            </a:r>
          </a:p>
        </p:txBody>
      </p:sp>
      <p:sp>
        <p:nvSpPr>
          <p:cNvPr id="13" name="object 13"/>
          <p:cNvSpPr txBox="1"/>
          <p:nvPr/>
        </p:nvSpPr>
        <p:spPr>
          <a:xfrm>
            <a:off x="3511327" y="2062679"/>
            <a:ext cx="3031925" cy="2833114"/>
          </a:xfrm>
          <a:prstGeom prst="rect">
            <a:avLst/>
          </a:prstGeom>
        </p:spPr>
        <p:txBody>
          <a:bodyPr vert="horz" wrap="square" lIns="0" tIns="11206" rIns="0" bIns="0" rtlCol="1">
            <a:spAutoFit/>
          </a:bodyPr>
          <a:lstStyle/>
          <a:p>
            <a:pPr marL="11206" marR="277921" algn="r" rtl="1">
              <a:lnSpc>
                <a:spcPct val="107200"/>
              </a:lnSpc>
              <a:spcBef>
                <a:spcPts val="88"/>
              </a:spcBef>
            </a:pPr>
            <a:r>
              <a:rPr lang="ar-SA" b="1" spc="-49">
                <a:latin typeface="Arial"/>
                <a:cs typeface="Arial" panose="020B0604020202020204" pitchFamily="34" charset="0"/>
                <a:rtl/>
              </a:rPr>
              <a:t>المشروبات الغازية ومشروبات الطاقة والمشروبات الرياضية ليست خيارات مشروبات جيدة.</a:t>
            </a:r>
            <a:endParaRPr lang="ar-SA" b="1" spc="-49">
              <a:latin typeface="Arial"/>
              <a:cs typeface="Arial" panose="020B0604020202020204" pitchFamily="34" charset="0"/>
            </a:endParaRPr>
          </a:p>
          <a:p>
            <a:pPr marL="11206" marR="277921" algn="r" rtl="1">
              <a:lnSpc>
                <a:spcPct val="107200"/>
              </a:lnSpc>
              <a:spcBef>
                <a:spcPts val="88"/>
              </a:spcBef>
            </a:pPr>
            <a:endParaRPr lang="ar-SA" b="1" spc="-49">
              <a:latin typeface="Arial"/>
              <a:cs typeface="Arial" panose="020B0604020202020204" pitchFamily="34" charset="0"/>
            </a:endParaRPr>
          </a:p>
          <a:p>
            <a:pPr algn="r" rtl="1">
              <a:spcBef>
                <a:spcPts val="4"/>
              </a:spcBef>
            </a:pPr>
            <a:endParaRPr lang="ar-SA" b="1" spc="-49">
              <a:latin typeface="Arial"/>
              <a:cs typeface="Arial" panose="020B0604020202020204" pitchFamily="34" charset="0"/>
            </a:endParaRPr>
          </a:p>
          <a:p>
            <a:pPr marL="11206" marR="149607" algn="r" rtl="1">
              <a:lnSpc>
                <a:spcPct val="107200"/>
              </a:lnSpc>
            </a:pPr>
            <a:r>
              <a:rPr lang="ar-SA" sz="1600" b="1">
                <a:latin typeface="Arial"/>
                <a:cs typeface="Arial" panose="020B0604020202020204" pitchFamily="34" charset="0"/>
                <a:rtl val="0"/>
              </a:rPr>
              <a:t>3</a:t>
            </a:r>
            <a:r>
              <a:rPr lang="ar-SA" sz="1600" b="1">
                <a:latin typeface="Arial"/>
                <a:cs typeface="Arial" panose="020B0604020202020204" pitchFamily="34" charset="0"/>
                <a:rtl/>
              </a:rPr>
              <a:t> أكواب من الحليب قليل الدسم وعصير </a:t>
            </a:r>
            <a:r>
              <a:rPr lang="ar-SA" sz="1600" b="1">
                <a:latin typeface="Arial"/>
                <a:cs typeface="Arial" panose="020B0604020202020204" pitchFamily="34" charset="0"/>
                <a:rtl val="0"/>
              </a:rPr>
              <a:t>100</a:t>
            </a:r>
            <a:r>
              <a:rPr lang="ar-SA" sz="1600" b="1">
                <a:latin typeface="Arial"/>
                <a:cs typeface="Arial" panose="020B0604020202020204" pitchFamily="34" charset="0"/>
                <a:rtl/>
              </a:rPr>
              <a:t>% هي أيضًا خيارات جيدة.</a:t>
            </a:r>
          </a:p>
          <a:p>
            <a:pPr marL="11206" marR="4483" algn="r" rtl="1">
              <a:lnSpc>
                <a:spcPct val="113700"/>
              </a:lnSpc>
              <a:spcBef>
                <a:spcPts val="829"/>
              </a:spcBef>
            </a:pPr>
            <a:endParaRPr lang="ar-SA" sz="1600" b="1">
              <a:latin typeface="Arial"/>
              <a:cs typeface="Arial" panose="020B0604020202020204" pitchFamily="34" charset="0"/>
            </a:endParaRPr>
          </a:p>
          <a:p>
            <a:pPr algn="r" rtl="1">
              <a:spcBef>
                <a:spcPts val="22"/>
              </a:spcBef>
            </a:pPr>
            <a:endParaRPr lang="ar-SA" sz="1600" b="1">
              <a:latin typeface="Arial"/>
              <a:cs typeface="Arial" panose="020B0604020202020204" pitchFamily="34" charset="0"/>
            </a:endParaRPr>
          </a:p>
          <a:p>
            <a:pPr marL="11206" algn="r" rtl="1"/>
            <a:r>
              <a:rPr lang="ar-SA" sz="1235" b="1">
                <a:latin typeface="Arial"/>
                <a:cs typeface="Arial" panose="020B0604020202020204" pitchFamily="34" charset="0"/>
                <a:rtl/>
              </a:rPr>
              <a:t>الماء هو الخيار الأفضل لمشروب ترطيب نفسك.</a:t>
            </a:r>
            <a:endParaRPr lang="ar-SA" sz="1235" b="1">
              <a:latin typeface="Arial"/>
              <a:cs typeface="Arial" panose="020B0604020202020204" pitchFamily="34" charset="0"/>
            </a:endParaRPr>
          </a:p>
        </p:txBody>
      </p:sp>
      <p:sp>
        <p:nvSpPr>
          <p:cNvPr id="27" name="object 27"/>
          <p:cNvSpPr txBox="1">
            <a:spLocks noGrp="1"/>
          </p:cNvSpPr>
          <p:nvPr>
            <p:ph type="ftr" sz="quarter" idx="5"/>
          </p:nvPr>
        </p:nvSpPr>
        <p:spPr>
          <a:xfrm>
            <a:off x="8868850" y="7294421"/>
            <a:ext cx="590550" cy="184666"/>
          </a:xfrm>
          <a:prstGeom prst="rect">
            <a:avLst/>
          </a:prstGeom>
        </p:spPr>
        <p:txBody>
          <a:bodyPr vert="horz" wrap="square" lIns="0" tIns="0" rIns="0" bIns="0" rtlCol="1">
            <a:spAutoFit/>
          </a:bodyPr>
          <a:lstStyle>
            <a:defPPr>
              <a:defRPr kern="0"/>
            </a:defPPr>
            <a:lvl1pPr>
              <a:defRPr sz="600" b="0" i="0">
                <a:solidFill>
                  <a:schemeClr val="tx1"/>
                </a:solidFill>
                <a:latin typeface="Microsoft Sans Serif"/>
                <a:cs typeface="Microsoft Sans Serif"/>
              </a:defRPr>
            </a:lvl1pPr>
          </a:lstStyle>
          <a:p>
            <a:pPr marL="12700" rtl="1">
              <a:spcBef>
                <a:spcPts val="60"/>
              </a:spcBef>
            </a:pPr>
            <a:r>
              <a:rPr lang="ar-xm" spc="-20">
                <a:cs typeface="Arial" panose="020B0604020202020204" pitchFamily="34" charset="0"/>
                <a:rtl/>
              </a:rPr>
              <a:t>الأولمبياد</a:t>
            </a:r>
            <a:r>
              <a:rPr lang="ar-xm" spc="-5">
                <a:cs typeface="Arial" panose="020B0604020202020204" pitchFamily="34" charset="0"/>
                <a:rtl/>
              </a:rPr>
              <a:t> </a:t>
            </a:r>
            <a:r>
              <a:rPr lang="ar-xm" spc="-10">
                <a:cs typeface="Arial" panose="020B0604020202020204" pitchFamily="34" charset="0"/>
                <a:rtl/>
              </a:rPr>
              <a:t>الخاص</a:t>
            </a:r>
          </a:p>
          <a:p>
            <a:pPr marL="201295" rtl="1"/>
            <a:r>
              <a:rPr lang="ar-xm" spc="-40">
                <a:cs typeface="Arial" panose="020B0604020202020204" pitchFamily="34" charset="0"/>
                <a:rtl/>
              </a:rPr>
              <a:t>دليل</a:t>
            </a:r>
            <a:r>
              <a:rPr lang="ar-xm" spc="-25">
                <a:cs typeface="Arial" panose="020B0604020202020204" pitchFamily="34" charset="0"/>
                <a:rtl/>
              </a:rPr>
              <a:t> </a:t>
            </a:r>
            <a:r>
              <a:rPr lang="en-us">
                <a:cs typeface="Arial" panose="020B0604020202020204" pitchFamily="34" charset="0"/>
                <a:rtl val="0"/>
              </a:rPr>
              <a:t>FIT 5</a:t>
            </a:r>
            <a:endParaRPr spc="-18" dirty="0">
              <a:cs typeface="Arial" panose="020B0604020202020204" pitchFamily="34" charset="0"/>
            </a:endParaRPr>
          </a:p>
        </p:txBody>
      </p:sp>
      <p:sp>
        <p:nvSpPr>
          <p:cNvPr id="28" name="object 28"/>
          <p:cNvSpPr txBox="1">
            <a:spLocks noGrp="1"/>
          </p:cNvSpPr>
          <p:nvPr>
            <p:ph type="sldNum" sz="quarter" idx="7"/>
          </p:nvPr>
        </p:nvSpPr>
        <p:spPr>
          <a:xfrm>
            <a:off x="9503409" y="7349995"/>
            <a:ext cx="196215" cy="153888"/>
          </a:xfrm>
          <a:prstGeom prst="rect">
            <a:avLst/>
          </a:prstGeom>
        </p:spPr>
        <p:txBody>
          <a:bodyPr vert="horz" wrap="square" lIns="0" tIns="0" rIns="0" bIns="0" rtlCol="1">
            <a:spAutoFit/>
          </a:bodyPr>
          <a:lstStyle>
            <a:defPPr>
              <a:defRPr kern="0"/>
            </a:defPPr>
            <a:lvl1pPr>
              <a:defRPr sz="1000" b="1" i="0">
                <a:solidFill>
                  <a:schemeClr val="tx1"/>
                </a:solidFill>
                <a:latin typeface="Arial"/>
                <a:cs typeface="Arial"/>
              </a:defRPr>
            </a:lvl1pPr>
          </a:lstStyle>
          <a:p>
            <a:pPr marL="38100" rtl="1">
              <a:spcBef>
                <a:spcPts val="30"/>
              </a:spcBef>
            </a:pPr>
            <a:fld id="{81D60167-4931-47E6-BA6A-407CBD079E47}" type="slidenum">
              <a:rPr lang="en-US" spc="-25" smtClean="0">
                <a:cs typeface="Arial" panose="020B0604020202020204" pitchFamily="34" charset="0"/>
              </a:rPr>
              <a:pPr marL="38100">
                <a:spcBef>
                  <a:spcPts val="30"/>
                </a:spcBef>
              </a:pPr>
              <a:t>6</a:t>
            </a:fld>
            <a:endParaRPr spc="-22" dirty="0">
              <a:cs typeface="Arial" panose="020B0604020202020204" pitchFamily="34" charset="0"/>
            </a:endParaRPr>
          </a:p>
        </p:txBody>
      </p:sp>
      <p:pic>
        <p:nvPicPr>
          <p:cNvPr id="5" name="object 14">
            <a:extLst>
              <a:ext uri="{FF2B5EF4-FFF2-40B4-BE49-F238E27FC236}">
                <a16:creationId xmlns:a16="http://schemas.microsoft.com/office/drawing/2014/main" id="{6008218A-7D77-1DEE-6DBD-6E405B164EAC}"/>
              </a:ext>
            </a:extLst>
          </p:cNvPr>
          <p:cNvPicPr/>
          <p:nvPr/>
        </p:nvPicPr>
        <p:blipFill>
          <a:blip r:embed="rId3" cstate="print"/>
          <a:stretch>
            <a:fillRect/>
          </a:stretch>
        </p:blipFill>
        <p:spPr>
          <a:xfrm>
            <a:off x="1225028" y="4808839"/>
            <a:ext cx="1123657" cy="1465566"/>
          </a:xfrm>
          <a:prstGeom prst="rect">
            <a:avLst/>
          </a:prstGeom>
        </p:spPr>
      </p:pic>
      <p:grpSp>
        <p:nvGrpSpPr>
          <p:cNvPr id="6" name="Group 5">
            <a:extLst>
              <a:ext uri="{FF2B5EF4-FFF2-40B4-BE49-F238E27FC236}">
                <a16:creationId xmlns:a16="http://schemas.microsoft.com/office/drawing/2014/main" id="{1E65EC23-82E1-5060-67F5-5CE9158FCB6C}"/>
              </a:ext>
            </a:extLst>
          </p:cNvPr>
          <p:cNvGrpSpPr/>
          <p:nvPr/>
        </p:nvGrpSpPr>
        <p:grpSpPr>
          <a:xfrm>
            <a:off x="536958" y="1837980"/>
            <a:ext cx="2499797" cy="1422351"/>
            <a:chOff x="6369053" y="2246004"/>
            <a:chExt cx="2111947" cy="1182996"/>
          </a:xfrm>
        </p:grpSpPr>
        <p:grpSp>
          <p:nvGrpSpPr>
            <p:cNvPr id="8" name="object 15">
              <a:extLst>
                <a:ext uri="{FF2B5EF4-FFF2-40B4-BE49-F238E27FC236}">
                  <a16:creationId xmlns:a16="http://schemas.microsoft.com/office/drawing/2014/main" id="{56A2E5EE-0164-B9BB-8F0F-6DF048EB1459}"/>
                </a:ext>
              </a:extLst>
            </p:cNvPr>
            <p:cNvGrpSpPr/>
            <p:nvPr/>
          </p:nvGrpSpPr>
          <p:grpSpPr>
            <a:xfrm>
              <a:off x="7768723" y="2246004"/>
              <a:ext cx="712277" cy="1160584"/>
              <a:chOff x="8652153" y="2545472"/>
              <a:chExt cx="610870" cy="1164590"/>
            </a:xfrm>
          </p:grpSpPr>
          <p:pic>
            <p:nvPicPr>
              <p:cNvPr id="34" name="object 16">
                <a:extLst>
                  <a:ext uri="{FF2B5EF4-FFF2-40B4-BE49-F238E27FC236}">
                    <a16:creationId xmlns:a16="http://schemas.microsoft.com/office/drawing/2014/main" id="{510B2D2A-785A-CEF6-04F8-12674F2BA0A1}"/>
                  </a:ext>
                </a:extLst>
              </p:cNvPr>
              <p:cNvPicPr/>
              <p:nvPr/>
            </p:nvPicPr>
            <p:blipFill>
              <a:blip r:embed="rId4" cstate="print"/>
              <a:stretch>
                <a:fillRect/>
              </a:stretch>
            </p:blipFill>
            <p:spPr>
              <a:xfrm>
                <a:off x="8652153" y="2545472"/>
                <a:ext cx="590335" cy="1164116"/>
              </a:xfrm>
              <a:prstGeom prst="rect">
                <a:avLst/>
              </a:prstGeom>
            </p:spPr>
          </p:pic>
          <p:sp>
            <p:nvSpPr>
              <p:cNvPr id="35" name="object 17">
                <a:extLst>
                  <a:ext uri="{FF2B5EF4-FFF2-40B4-BE49-F238E27FC236}">
                    <a16:creationId xmlns:a16="http://schemas.microsoft.com/office/drawing/2014/main" id="{71E71F6B-E4F5-2A2A-83EA-2B99C875D1E7}"/>
                  </a:ext>
                </a:extLst>
              </p:cNvPr>
              <p:cNvSpPr/>
              <p:nvPr/>
            </p:nvSpPr>
            <p:spPr>
              <a:xfrm>
                <a:off x="8747342" y="3091639"/>
                <a:ext cx="515620" cy="499109"/>
              </a:xfrm>
              <a:custGeom>
                <a:avLst/>
                <a:gdLst/>
                <a:ahLst/>
                <a:cxnLst/>
                <a:rect l="l" t="t" r="r" b="b"/>
                <a:pathLst>
                  <a:path w="515620" h="499110">
                    <a:moveTo>
                      <a:pt x="268038" y="0"/>
                    </a:moveTo>
                    <a:lnTo>
                      <a:pt x="247413" y="0"/>
                    </a:lnTo>
                    <a:lnTo>
                      <a:pt x="238244" y="736"/>
                    </a:lnTo>
                    <a:lnTo>
                      <a:pt x="168826" y="15241"/>
                    </a:lnTo>
                    <a:lnTo>
                      <a:pt x="106418" y="47891"/>
                    </a:lnTo>
                    <a:lnTo>
                      <a:pt x="72221" y="76586"/>
                    </a:lnTo>
                    <a:lnTo>
                      <a:pt x="44391" y="109521"/>
                    </a:lnTo>
                    <a:lnTo>
                      <a:pt x="22943" y="146671"/>
                    </a:lnTo>
                    <a:lnTo>
                      <a:pt x="7891" y="188010"/>
                    </a:lnTo>
                    <a:lnTo>
                      <a:pt x="259" y="237172"/>
                    </a:lnTo>
                    <a:lnTo>
                      <a:pt x="221" y="237921"/>
                    </a:lnTo>
                    <a:lnTo>
                      <a:pt x="30" y="238658"/>
                    </a:lnTo>
                    <a:lnTo>
                      <a:pt x="5878" y="302728"/>
                    </a:lnTo>
                    <a:lnTo>
                      <a:pt x="30540" y="367043"/>
                    </a:lnTo>
                    <a:lnTo>
                      <a:pt x="79662" y="429335"/>
                    </a:lnTo>
                    <a:lnTo>
                      <a:pt x="113584" y="456010"/>
                    </a:lnTo>
                    <a:lnTo>
                      <a:pt x="151797" y="476578"/>
                    </a:lnTo>
                    <a:lnTo>
                      <a:pt x="194277" y="491020"/>
                    </a:lnTo>
                    <a:lnTo>
                      <a:pt x="232556" y="497569"/>
                    </a:lnTo>
                    <a:lnTo>
                      <a:pt x="246296" y="498475"/>
                    </a:lnTo>
                    <a:lnTo>
                      <a:pt x="247070" y="498652"/>
                    </a:lnTo>
                    <a:lnTo>
                      <a:pt x="247845" y="498754"/>
                    </a:lnTo>
                    <a:lnTo>
                      <a:pt x="267606" y="498754"/>
                    </a:lnTo>
                    <a:lnTo>
                      <a:pt x="309160" y="493741"/>
                    </a:lnTo>
                    <a:lnTo>
                      <a:pt x="369187" y="474136"/>
                    </a:lnTo>
                    <a:lnTo>
                      <a:pt x="428022" y="435914"/>
                    </a:lnTo>
                    <a:lnTo>
                      <a:pt x="272829" y="435914"/>
                    </a:lnTo>
                    <a:lnTo>
                      <a:pt x="227286" y="434158"/>
                    </a:lnTo>
                    <a:lnTo>
                      <a:pt x="184007" y="422498"/>
                    </a:lnTo>
                    <a:lnTo>
                      <a:pt x="145267" y="401535"/>
                    </a:lnTo>
                    <a:lnTo>
                      <a:pt x="190182" y="358089"/>
                    </a:lnTo>
                    <a:lnTo>
                      <a:pt x="100500" y="358089"/>
                    </a:lnTo>
                    <a:lnTo>
                      <a:pt x="77648" y="318250"/>
                    </a:lnTo>
                    <a:lnTo>
                      <a:pt x="65730" y="271868"/>
                    </a:lnTo>
                    <a:lnTo>
                      <a:pt x="65828" y="258940"/>
                    </a:lnTo>
                    <a:lnTo>
                      <a:pt x="82070" y="170746"/>
                    </a:lnTo>
                    <a:lnTo>
                      <a:pt x="114533" y="123647"/>
                    </a:lnTo>
                    <a:lnTo>
                      <a:pt x="152906" y="92006"/>
                    </a:lnTo>
                    <a:lnTo>
                      <a:pt x="196000" y="71932"/>
                    </a:lnTo>
                    <a:lnTo>
                      <a:pt x="241548" y="62920"/>
                    </a:lnTo>
                    <a:lnTo>
                      <a:pt x="427330" y="62920"/>
                    </a:lnTo>
                    <a:lnTo>
                      <a:pt x="407474" y="46487"/>
                    </a:lnTo>
                    <a:lnTo>
                      <a:pt x="368218" y="24410"/>
                    </a:lnTo>
                    <a:lnTo>
                      <a:pt x="323651" y="8369"/>
                    </a:lnTo>
                    <a:lnTo>
                      <a:pt x="283696" y="1232"/>
                    </a:lnTo>
                    <a:lnTo>
                      <a:pt x="269435" y="292"/>
                    </a:lnTo>
                    <a:lnTo>
                      <a:pt x="268737" y="114"/>
                    </a:lnTo>
                    <a:lnTo>
                      <a:pt x="268038" y="0"/>
                    </a:lnTo>
                    <a:close/>
                  </a:path>
                  <a:path w="515620" h="499110">
                    <a:moveTo>
                      <a:pt x="488686" y="140665"/>
                    </a:moveTo>
                    <a:lnTo>
                      <a:pt x="414952" y="140665"/>
                    </a:lnTo>
                    <a:lnTo>
                      <a:pt x="437976" y="180978"/>
                    </a:lnTo>
                    <a:lnTo>
                      <a:pt x="449908" y="228067"/>
                    </a:lnTo>
                    <a:lnTo>
                      <a:pt x="448861" y="278506"/>
                    </a:lnTo>
                    <a:lnTo>
                      <a:pt x="432952" y="328869"/>
                    </a:lnTo>
                    <a:lnTo>
                      <a:pt x="400296" y="375729"/>
                    </a:lnTo>
                    <a:lnTo>
                      <a:pt x="361609" y="407302"/>
                    </a:lnTo>
                    <a:lnTo>
                      <a:pt x="318362" y="427163"/>
                    </a:lnTo>
                    <a:lnTo>
                      <a:pt x="272829" y="435914"/>
                    </a:lnTo>
                    <a:lnTo>
                      <a:pt x="428022" y="435914"/>
                    </a:lnTo>
                    <a:lnTo>
                      <a:pt x="458640" y="405358"/>
                    </a:lnTo>
                    <a:lnTo>
                      <a:pt x="481617" y="372610"/>
                    </a:lnTo>
                    <a:lnTo>
                      <a:pt x="499455" y="335751"/>
                    </a:lnTo>
                    <a:lnTo>
                      <a:pt x="511703" y="292276"/>
                    </a:lnTo>
                    <a:lnTo>
                      <a:pt x="514761" y="266407"/>
                    </a:lnTo>
                    <a:lnTo>
                      <a:pt x="515269" y="260286"/>
                    </a:lnTo>
                    <a:lnTo>
                      <a:pt x="515421" y="259613"/>
                    </a:lnTo>
                    <a:lnTo>
                      <a:pt x="515317" y="237172"/>
                    </a:lnTo>
                    <a:lnTo>
                      <a:pt x="514774" y="230593"/>
                    </a:lnTo>
                    <a:lnTo>
                      <a:pt x="507311" y="186451"/>
                    </a:lnTo>
                    <a:lnTo>
                      <a:pt x="493374" y="148717"/>
                    </a:lnTo>
                    <a:lnTo>
                      <a:pt x="488686" y="140665"/>
                    </a:lnTo>
                    <a:close/>
                  </a:path>
                  <a:path w="515620" h="499110">
                    <a:moveTo>
                      <a:pt x="427330" y="62920"/>
                    </a:moveTo>
                    <a:lnTo>
                      <a:pt x="241548" y="62920"/>
                    </a:lnTo>
                    <a:lnTo>
                      <a:pt x="287278" y="64465"/>
                    </a:lnTo>
                    <a:lnTo>
                      <a:pt x="330922" y="76061"/>
                    </a:lnTo>
                    <a:lnTo>
                      <a:pt x="370210" y="97205"/>
                    </a:lnTo>
                    <a:lnTo>
                      <a:pt x="100500" y="358089"/>
                    </a:lnTo>
                    <a:lnTo>
                      <a:pt x="190182" y="358089"/>
                    </a:lnTo>
                    <a:lnTo>
                      <a:pt x="414952" y="140665"/>
                    </a:lnTo>
                    <a:lnTo>
                      <a:pt x="488686" y="140665"/>
                    </a:lnTo>
                    <a:lnTo>
                      <a:pt x="470053" y="108663"/>
                    </a:lnTo>
                    <a:lnTo>
                      <a:pt x="441419" y="74580"/>
                    </a:lnTo>
                    <a:lnTo>
                      <a:pt x="427330" y="62920"/>
                    </a:lnTo>
                    <a:close/>
                  </a:path>
                </a:pathLst>
              </a:custGeom>
              <a:solidFill>
                <a:srgbClr val="00AEEF"/>
              </a:solidFill>
            </p:spPr>
            <p:txBody>
              <a:bodyPr wrap="square" lIns="0" tIns="0" rIns="0" bIns="0" rtlCol="0"/>
              <a:lstStyle/>
              <a:p>
                <a:endParaRPr sz="1588">
                  <a:cs typeface="Arial" panose="020B0604020202020204" pitchFamily="34" charset="0"/>
                </a:endParaRPr>
              </a:p>
            </p:txBody>
          </p:sp>
        </p:grpSp>
        <p:grpSp>
          <p:nvGrpSpPr>
            <p:cNvPr id="9" name="object 18">
              <a:extLst>
                <a:ext uri="{FF2B5EF4-FFF2-40B4-BE49-F238E27FC236}">
                  <a16:creationId xmlns:a16="http://schemas.microsoft.com/office/drawing/2014/main" id="{E0CFB271-202C-648B-00DA-DF8E7EC14808}"/>
                </a:ext>
              </a:extLst>
            </p:cNvPr>
            <p:cNvGrpSpPr/>
            <p:nvPr/>
          </p:nvGrpSpPr>
          <p:grpSpPr>
            <a:xfrm>
              <a:off x="7115367" y="2355036"/>
              <a:ext cx="549457" cy="1073964"/>
              <a:chOff x="7911682" y="2669041"/>
              <a:chExt cx="515620" cy="1083310"/>
            </a:xfrm>
          </p:grpSpPr>
          <p:pic>
            <p:nvPicPr>
              <p:cNvPr id="32" name="object 19">
                <a:extLst>
                  <a:ext uri="{FF2B5EF4-FFF2-40B4-BE49-F238E27FC236}">
                    <a16:creationId xmlns:a16="http://schemas.microsoft.com/office/drawing/2014/main" id="{71648662-174C-85F7-433F-A36AA02F65B9}"/>
                  </a:ext>
                </a:extLst>
              </p:cNvPr>
              <p:cNvPicPr/>
              <p:nvPr/>
            </p:nvPicPr>
            <p:blipFill>
              <a:blip r:embed="rId5" cstate="print"/>
              <a:stretch>
                <a:fillRect/>
              </a:stretch>
            </p:blipFill>
            <p:spPr>
              <a:xfrm>
                <a:off x="7982149" y="2669041"/>
                <a:ext cx="374513" cy="1083061"/>
              </a:xfrm>
              <a:prstGeom prst="rect">
                <a:avLst/>
              </a:prstGeom>
            </p:spPr>
          </p:pic>
          <p:sp>
            <p:nvSpPr>
              <p:cNvPr id="33" name="object 20">
                <a:extLst>
                  <a:ext uri="{FF2B5EF4-FFF2-40B4-BE49-F238E27FC236}">
                    <a16:creationId xmlns:a16="http://schemas.microsoft.com/office/drawing/2014/main" id="{4FCABF17-DD82-A13E-C4FD-61F45E7DB1C5}"/>
                  </a:ext>
                </a:extLst>
              </p:cNvPr>
              <p:cNvSpPr/>
              <p:nvPr/>
            </p:nvSpPr>
            <p:spPr>
              <a:xfrm>
                <a:off x="7911682" y="3104339"/>
                <a:ext cx="515620" cy="499109"/>
              </a:xfrm>
              <a:custGeom>
                <a:avLst/>
                <a:gdLst/>
                <a:ahLst/>
                <a:cxnLst/>
                <a:rect l="l" t="t" r="r" b="b"/>
                <a:pathLst>
                  <a:path w="515620" h="499110">
                    <a:moveTo>
                      <a:pt x="268038" y="0"/>
                    </a:moveTo>
                    <a:lnTo>
                      <a:pt x="247413" y="0"/>
                    </a:lnTo>
                    <a:lnTo>
                      <a:pt x="238244" y="736"/>
                    </a:lnTo>
                    <a:lnTo>
                      <a:pt x="168826" y="15241"/>
                    </a:lnTo>
                    <a:lnTo>
                      <a:pt x="106418" y="47891"/>
                    </a:lnTo>
                    <a:lnTo>
                      <a:pt x="72221" y="76586"/>
                    </a:lnTo>
                    <a:lnTo>
                      <a:pt x="44391" y="109521"/>
                    </a:lnTo>
                    <a:lnTo>
                      <a:pt x="22943" y="146671"/>
                    </a:lnTo>
                    <a:lnTo>
                      <a:pt x="7891" y="188010"/>
                    </a:lnTo>
                    <a:lnTo>
                      <a:pt x="259" y="237172"/>
                    </a:lnTo>
                    <a:lnTo>
                      <a:pt x="221" y="237921"/>
                    </a:lnTo>
                    <a:lnTo>
                      <a:pt x="30" y="238658"/>
                    </a:lnTo>
                    <a:lnTo>
                      <a:pt x="5878" y="302728"/>
                    </a:lnTo>
                    <a:lnTo>
                      <a:pt x="30540" y="367043"/>
                    </a:lnTo>
                    <a:lnTo>
                      <a:pt x="79662" y="429335"/>
                    </a:lnTo>
                    <a:lnTo>
                      <a:pt x="113584" y="456010"/>
                    </a:lnTo>
                    <a:lnTo>
                      <a:pt x="151797" y="476578"/>
                    </a:lnTo>
                    <a:lnTo>
                      <a:pt x="194277" y="491020"/>
                    </a:lnTo>
                    <a:lnTo>
                      <a:pt x="232556" y="497569"/>
                    </a:lnTo>
                    <a:lnTo>
                      <a:pt x="246296" y="498475"/>
                    </a:lnTo>
                    <a:lnTo>
                      <a:pt x="247070" y="498652"/>
                    </a:lnTo>
                    <a:lnTo>
                      <a:pt x="247845" y="498754"/>
                    </a:lnTo>
                    <a:lnTo>
                      <a:pt x="267606" y="498754"/>
                    </a:lnTo>
                    <a:lnTo>
                      <a:pt x="309160" y="493741"/>
                    </a:lnTo>
                    <a:lnTo>
                      <a:pt x="369187" y="474136"/>
                    </a:lnTo>
                    <a:lnTo>
                      <a:pt x="428022" y="435914"/>
                    </a:lnTo>
                    <a:lnTo>
                      <a:pt x="272829" y="435914"/>
                    </a:lnTo>
                    <a:lnTo>
                      <a:pt x="227286" y="434158"/>
                    </a:lnTo>
                    <a:lnTo>
                      <a:pt x="184007" y="422498"/>
                    </a:lnTo>
                    <a:lnTo>
                      <a:pt x="145267" y="401535"/>
                    </a:lnTo>
                    <a:lnTo>
                      <a:pt x="190182" y="358089"/>
                    </a:lnTo>
                    <a:lnTo>
                      <a:pt x="100500" y="358089"/>
                    </a:lnTo>
                    <a:lnTo>
                      <a:pt x="77648" y="318250"/>
                    </a:lnTo>
                    <a:lnTo>
                      <a:pt x="65730" y="271868"/>
                    </a:lnTo>
                    <a:lnTo>
                      <a:pt x="65828" y="258940"/>
                    </a:lnTo>
                    <a:lnTo>
                      <a:pt x="82070" y="170746"/>
                    </a:lnTo>
                    <a:lnTo>
                      <a:pt x="114533" y="123647"/>
                    </a:lnTo>
                    <a:lnTo>
                      <a:pt x="152906" y="92006"/>
                    </a:lnTo>
                    <a:lnTo>
                      <a:pt x="196000" y="71932"/>
                    </a:lnTo>
                    <a:lnTo>
                      <a:pt x="241548" y="62920"/>
                    </a:lnTo>
                    <a:lnTo>
                      <a:pt x="427330" y="62920"/>
                    </a:lnTo>
                    <a:lnTo>
                      <a:pt x="407474" y="46487"/>
                    </a:lnTo>
                    <a:lnTo>
                      <a:pt x="368218" y="24410"/>
                    </a:lnTo>
                    <a:lnTo>
                      <a:pt x="323651" y="8369"/>
                    </a:lnTo>
                    <a:lnTo>
                      <a:pt x="283696" y="1232"/>
                    </a:lnTo>
                    <a:lnTo>
                      <a:pt x="269435" y="292"/>
                    </a:lnTo>
                    <a:lnTo>
                      <a:pt x="268737" y="114"/>
                    </a:lnTo>
                    <a:lnTo>
                      <a:pt x="268038" y="0"/>
                    </a:lnTo>
                    <a:close/>
                  </a:path>
                  <a:path w="515620" h="499110">
                    <a:moveTo>
                      <a:pt x="488686" y="140665"/>
                    </a:moveTo>
                    <a:lnTo>
                      <a:pt x="414952" y="140665"/>
                    </a:lnTo>
                    <a:lnTo>
                      <a:pt x="437976" y="180978"/>
                    </a:lnTo>
                    <a:lnTo>
                      <a:pt x="449908" y="228067"/>
                    </a:lnTo>
                    <a:lnTo>
                      <a:pt x="448861" y="278506"/>
                    </a:lnTo>
                    <a:lnTo>
                      <a:pt x="432952" y="328869"/>
                    </a:lnTo>
                    <a:lnTo>
                      <a:pt x="400296" y="375729"/>
                    </a:lnTo>
                    <a:lnTo>
                      <a:pt x="361609" y="407302"/>
                    </a:lnTo>
                    <a:lnTo>
                      <a:pt x="318362" y="427163"/>
                    </a:lnTo>
                    <a:lnTo>
                      <a:pt x="272829" y="435914"/>
                    </a:lnTo>
                    <a:lnTo>
                      <a:pt x="428022" y="435914"/>
                    </a:lnTo>
                    <a:lnTo>
                      <a:pt x="458640" y="405358"/>
                    </a:lnTo>
                    <a:lnTo>
                      <a:pt x="481617" y="372610"/>
                    </a:lnTo>
                    <a:lnTo>
                      <a:pt x="499455" y="335751"/>
                    </a:lnTo>
                    <a:lnTo>
                      <a:pt x="511703" y="292276"/>
                    </a:lnTo>
                    <a:lnTo>
                      <a:pt x="514761" y="266407"/>
                    </a:lnTo>
                    <a:lnTo>
                      <a:pt x="515269" y="260286"/>
                    </a:lnTo>
                    <a:lnTo>
                      <a:pt x="515421" y="259613"/>
                    </a:lnTo>
                    <a:lnTo>
                      <a:pt x="515317" y="237172"/>
                    </a:lnTo>
                    <a:lnTo>
                      <a:pt x="514774" y="230593"/>
                    </a:lnTo>
                    <a:lnTo>
                      <a:pt x="507311" y="186451"/>
                    </a:lnTo>
                    <a:lnTo>
                      <a:pt x="493374" y="148717"/>
                    </a:lnTo>
                    <a:lnTo>
                      <a:pt x="488686" y="140665"/>
                    </a:lnTo>
                    <a:close/>
                  </a:path>
                  <a:path w="515620" h="499110">
                    <a:moveTo>
                      <a:pt x="427330" y="62920"/>
                    </a:moveTo>
                    <a:lnTo>
                      <a:pt x="241548" y="62920"/>
                    </a:lnTo>
                    <a:lnTo>
                      <a:pt x="287278" y="64465"/>
                    </a:lnTo>
                    <a:lnTo>
                      <a:pt x="330922" y="76061"/>
                    </a:lnTo>
                    <a:lnTo>
                      <a:pt x="370210" y="97205"/>
                    </a:lnTo>
                    <a:lnTo>
                      <a:pt x="100500" y="358089"/>
                    </a:lnTo>
                    <a:lnTo>
                      <a:pt x="190182" y="358089"/>
                    </a:lnTo>
                    <a:lnTo>
                      <a:pt x="414952" y="140665"/>
                    </a:lnTo>
                    <a:lnTo>
                      <a:pt x="488686" y="140665"/>
                    </a:lnTo>
                    <a:lnTo>
                      <a:pt x="470053" y="108663"/>
                    </a:lnTo>
                    <a:lnTo>
                      <a:pt x="441419" y="74580"/>
                    </a:lnTo>
                    <a:lnTo>
                      <a:pt x="427330" y="62920"/>
                    </a:lnTo>
                    <a:close/>
                  </a:path>
                </a:pathLst>
              </a:custGeom>
              <a:solidFill>
                <a:srgbClr val="00AEEF"/>
              </a:solidFill>
            </p:spPr>
            <p:txBody>
              <a:bodyPr wrap="square" lIns="0" tIns="0" rIns="0" bIns="0" rtlCol="0"/>
              <a:lstStyle/>
              <a:p>
                <a:endParaRPr sz="1588">
                  <a:cs typeface="Arial" panose="020B0604020202020204" pitchFamily="34" charset="0"/>
                </a:endParaRPr>
              </a:p>
            </p:txBody>
          </p:sp>
        </p:grpSp>
        <p:grpSp>
          <p:nvGrpSpPr>
            <p:cNvPr id="10" name="object 21">
              <a:extLst>
                <a:ext uri="{FF2B5EF4-FFF2-40B4-BE49-F238E27FC236}">
                  <a16:creationId xmlns:a16="http://schemas.microsoft.com/office/drawing/2014/main" id="{89C64E3C-8AE7-81F0-5F8F-0E4B8F2FA8FB}"/>
                </a:ext>
              </a:extLst>
            </p:cNvPr>
            <p:cNvGrpSpPr/>
            <p:nvPr/>
          </p:nvGrpSpPr>
          <p:grpSpPr>
            <a:xfrm>
              <a:off x="6369053" y="2461026"/>
              <a:ext cx="567139" cy="967727"/>
              <a:chOff x="7065861" y="2789162"/>
              <a:chExt cx="515620" cy="985519"/>
            </a:xfrm>
          </p:grpSpPr>
          <p:pic>
            <p:nvPicPr>
              <p:cNvPr id="11" name="object 22">
                <a:extLst>
                  <a:ext uri="{FF2B5EF4-FFF2-40B4-BE49-F238E27FC236}">
                    <a16:creationId xmlns:a16="http://schemas.microsoft.com/office/drawing/2014/main" id="{B9061314-931F-EA0C-5314-701F3A1D9242}"/>
                  </a:ext>
                </a:extLst>
              </p:cNvPr>
              <p:cNvPicPr/>
              <p:nvPr/>
            </p:nvPicPr>
            <p:blipFill>
              <a:blip r:embed="rId6" cstate="print"/>
              <a:stretch>
                <a:fillRect/>
              </a:stretch>
            </p:blipFill>
            <p:spPr>
              <a:xfrm>
                <a:off x="7134616" y="2789162"/>
                <a:ext cx="398229" cy="985185"/>
              </a:xfrm>
              <a:prstGeom prst="rect">
                <a:avLst/>
              </a:prstGeom>
            </p:spPr>
          </p:pic>
          <p:sp>
            <p:nvSpPr>
              <p:cNvPr id="31" name="object 23">
                <a:extLst>
                  <a:ext uri="{FF2B5EF4-FFF2-40B4-BE49-F238E27FC236}">
                    <a16:creationId xmlns:a16="http://schemas.microsoft.com/office/drawing/2014/main" id="{69BA850A-B4F6-5AB6-1DA4-644E35DFE8E8}"/>
                  </a:ext>
                </a:extLst>
              </p:cNvPr>
              <p:cNvSpPr/>
              <p:nvPr/>
            </p:nvSpPr>
            <p:spPr>
              <a:xfrm>
                <a:off x="7065861" y="3104339"/>
                <a:ext cx="515620" cy="499109"/>
              </a:xfrm>
              <a:custGeom>
                <a:avLst/>
                <a:gdLst/>
                <a:ahLst/>
                <a:cxnLst/>
                <a:rect l="l" t="t" r="r" b="b"/>
                <a:pathLst>
                  <a:path w="515620" h="499110">
                    <a:moveTo>
                      <a:pt x="268038" y="0"/>
                    </a:moveTo>
                    <a:lnTo>
                      <a:pt x="247413" y="0"/>
                    </a:lnTo>
                    <a:lnTo>
                      <a:pt x="238244" y="736"/>
                    </a:lnTo>
                    <a:lnTo>
                      <a:pt x="168826" y="15241"/>
                    </a:lnTo>
                    <a:lnTo>
                      <a:pt x="106418" y="47891"/>
                    </a:lnTo>
                    <a:lnTo>
                      <a:pt x="72221" y="76586"/>
                    </a:lnTo>
                    <a:lnTo>
                      <a:pt x="44391" y="109521"/>
                    </a:lnTo>
                    <a:lnTo>
                      <a:pt x="22943" y="146671"/>
                    </a:lnTo>
                    <a:lnTo>
                      <a:pt x="7891" y="188010"/>
                    </a:lnTo>
                    <a:lnTo>
                      <a:pt x="259" y="237172"/>
                    </a:lnTo>
                    <a:lnTo>
                      <a:pt x="221" y="237921"/>
                    </a:lnTo>
                    <a:lnTo>
                      <a:pt x="30" y="238658"/>
                    </a:lnTo>
                    <a:lnTo>
                      <a:pt x="5878" y="302728"/>
                    </a:lnTo>
                    <a:lnTo>
                      <a:pt x="30540" y="367043"/>
                    </a:lnTo>
                    <a:lnTo>
                      <a:pt x="79662" y="429335"/>
                    </a:lnTo>
                    <a:lnTo>
                      <a:pt x="113584" y="456010"/>
                    </a:lnTo>
                    <a:lnTo>
                      <a:pt x="151797" y="476578"/>
                    </a:lnTo>
                    <a:lnTo>
                      <a:pt x="194277" y="491020"/>
                    </a:lnTo>
                    <a:lnTo>
                      <a:pt x="232556" y="497569"/>
                    </a:lnTo>
                    <a:lnTo>
                      <a:pt x="246296" y="498475"/>
                    </a:lnTo>
                    <a:lnTo>
                      <a:pt x="247070" y="498652"/>
                    </a:lnTo>
                    <a:lnTo>
                      <a:pt x="247845" y="498754"/>
                    </a:lnTo>
                    <a:lnTo>
                      <a:pt x="267606" y="498754"/>
                    </a:lnTo>
                    <a:lnTo>
                      <a:pt x="309160" y="493741"/>
                    </a:lnTo>
                    <a:lnTo>
                      <a:pt x="369187" y="474136"/>
                    </a:lnTo>
                    <a:lnTo>
                      <a:pt x="428022" y="435914"/>
                    </a:lnTo>
                    <a:lnTo>
                      <a:pt x="272829" y="435914"/>
                    </a:lnTo>
                    <a:lnTo>
                      <a:pt x="227286" y="434158"/>
                    </a:lnTo>
                    <a:lnTo>
                      <a:pt x="184007" y="422498"/>
                    </a:lnTo>
                    <a:lnTo>
                      <a:pt x="145267" y="401535"/>
                    </a:lnTo>
                    <a:lnTo>
                      <a:pt x="190182" y="358089"/>
                    </a:lnTo>
                    <a:lnTo>
                      <a:pt x="100500" y="358089"/>
                    </a:lnTo>
                    <a:lnTo>
                      <a:pt x="77648" y="318250"/>
                    </a:lnTo>
                    <a:lnTo>
                      <a:pt x="65730" y="271868"/>
                    </a:lnTo>
                    <a:lnTo>
                      <a:pt x="65828" y="258940"/>
                    </a:lnTo>
                    <a:lnTo>
                      <a:pt x="82070" y="170746"/>
                    </a:lnTo>
                    <a:lnTo>
                      <a:pt x="114533" y="123647"/>
                    </a:lnTo>
                    <a:lnTo>
                      <a:pt x="152906" y="92006"/>
                    </a:lnTo>
                    <a:lnTo>
                      <a:pt x="196000" y="71932"/>
                    </a:lnTo>
                    <a:lnTo>
                      <a:pt x="241548" y="62920"/>
                    </a:lnTo>
                    <a:lnTo>
                      <a:pt x="427330" y="62920"/>
                    </a:lnTo>
                    <a:lnTo>
                      <a:pt x="407474" y="46487"/>
                    </a:lnTo>
                    <a:lnTo>
                      <a:pt x="368218" y="24410"/>
                    </a:lnTo>
                    <a:lnTo>
                      <a:pt x="323651" y="8369"/>
                    </a:lnTo>
                    <a:lnTo>
                      <a:pt x="283696" y="1232"/>
                    </a:lnTo>
                    <a:lnTo>
                      <a:pt x="269435" y="292"/>
                    </a:lnTo>
                    <a:lnTo>
                      <a:pt x="268737" y="114"/>
                    </a:lnTo>
                    <a:lnTo>
                      <a:pt x="268038" y="0"/>
                    </a:lnTo>
                    <a:close/>
                  </a:path>
                  <a:path w="515620" h="499110">
                    <a:moveTo>
                      <a:pt x="488686" y="140665"/>
                    </a:moveTo>
                    <a:lnTo>
                      <a:pt x="414952" y="140665"/>
                    </a:lnTo>
                    <a:lnTo>
                      <a:pt x="437976" y="180978"/>
                    </a:lnTo>
                    <a:lnTo>
                      <a:pt x="449908" y="228067"/>
                    </a:lnTo>
                    <a:lnTo>
                      <a:pt x="448861" y="278506"/>
                    </a:lnTo>
                    <a:lnTo>
                      <a:pt x="432952" y="328869"/>
                    </a:lnTo>
                    <a:lnTo>
                      <a:pt x="400296" y="375729"/>
                    </a:lnTo>
                    <a:lnTo>
                      <a:pt x="361609" y="407302"/>
                    </a:lnTo>
                    <a:lnTo>
                      <a:pt x="318362" y="427163"/>
                    </a:lnTo>
                    <a:lnTo>
                      <a:pt x="272829" y="435914"/>
                    </a:lnTo>
                    <a:lnTo>
                      <a:pt x="428022" y="435914"/>
                    </a:lnTo>
                    <a:lnTo>
                      <a:pt x="458640" y="405358"/>
                    </a:lnTo>
                    <a:lnTo>
                      <a:pt x="481617" y="372610"/>
                    </a:lnTo>
                    <a:lnTo>
                      <a:pt x="499455" y="335751"/>
                    </a:lnTo>
                    <a:lnTo>
                      <a:pt x="511703" y="292276"/>
                    </a:lnTo>
                    <a:lnTo>
                      <a:pt x="514761" y="266407"/>
                    </a:lnTo>
                    <a:lnTo>
                      <a:pt x="515269" y="260286"/>
                    </a:lnTo>
                    <a:lnTo>
                      <a:pt x="515421" y="259613"/>
                    </a:lnTo>
                    <a:lnTo>
                      <a:pt x="515317" y="237172"/>
                    </a:lnTo>
                    <a:lnTo>
                      <a:pt x="514774" y="230593"/>
                    </a:lnTo>
                    <a:lnTo>
                      <a:pt x="507311" y="186451"/>
                    </a:lnTo>
                    <a:lnTo>
                      <a:pt x="493374" y="148717"/>
                    </a:lnTo>
                    <a:lnTo>
                      <a:pt x="488686" y="140665"/>
                    </a:lnTo>
                    <a:close/>
                  </a:path>
                  <a:path w="515620" h="499110">
                    <a:moveTo>
                      <a:pt x="427330" y="62920"/>
                    </a:moveTo>
                    <a:lnTo>
                      <a:pt x="241548" y="62920"/>
                    </a:lnTo>
                    <a:lnTo>
                      <a:pt x="287278" y="64465"/>
                    </a:lnTo>
                    <a:lnTo>
                      <a:pt x="330922" y="76061"/>
                    </a:lnTo>
                    <a:lnTo>
                      <a:pt x="370210" y="97205"/>
                    </a:lnTo>
                    <a:lnTo>
                      <a:pt x="100500" y="358089"/>
                    </a:lnTo>
                    <a:lnTo>
                      <a:pt x="190182" y="358089"/>
                    </a:lnTo>
                    <a:lnTo>
                      <a:pt x="414952" y="140665"/>
                    </a:lnTo>
                    <a:lnTo>
                      <a:pt x="488686" y="140665"/>
                    </a:lnTo>
                    <a:lnTo>
                      <a:pt x="470053" y="108663"/>
                    </a:lnTo>
                    <a:lnTo>
                      <a:pt x="441419" y="74580"/>
                    </a:lnTo>
                    <a:lnTo>
                      <a:pt x="427330" y="62920"/>
                    </a:lnTo>
                    <a:close/>
                  </a:path>
                </a:pathLst>
              </a:custGeom>
              <a:solidFill>
                <a:srgbClr val="00AEEF"/>
              </a:solidFill>
            </p:spPr>
            <p:txBody>
              <a:bodyPr wrap="square" lIns="0" tIns="0" rIns="0" bIns="0" rtlCol="0"/>
              <a:lstStyle/>
              <a:p>
                <a:endParaRPr sz="1588">
                  <a:cs typeface="Arial" panose="020B0604020202020204" pitchFamily="34" charset="0"/>
                </a:endParaRPr>
              </a:p>
            </p:txBody>
          </p:sp>
        </p:grpSp>
      </p:grpSp>
      <p:pic>
        <p:nvPicPr>
          <p:cNvPr id="36" name="object 24">
            <a:extLst>
              <a:ext uri="{FF2B5EF4-FFF2-40B4-BE49-F238E27FC236}">
                <a16:creationId xmlns:a16="http://schemas.microsoft.com/office/drawing/2014/main" id="{7E6373AD-8D30-B88E-AF3F-F1C33A793187}"/>
              </a:ext>
            </a:extLst>
          </p:cNvPr>
          <p:cNvPicPr/>
          <p:nvPr/>
        </p:nvPicPr>
        <p:blipFill>
          <a:blip r:embed="rId7" cstate="print"/>
          <a:stretch>
            <a:fillRect/>
          </a:stretch>
        </p:blipFill>
        <p:spPr>
          <a:xfrm>
            <a:off x="7080531" y="2135976"/>
            <a:ext cx="1391377" cy="3326733"/>
          </a:xfrm>
          <a:prstGeom prst="rect">
            <a:avLst/>
          </a:prstGeom>
        </p:spPr>
      </p:pic>
      <p:grpSp>
        <p:nvGrpSpPr>
          <p:cNvPr id="37" name="Group 36">
            <a:extLst>
              <a:ext uri="{FF2B5EF4-FFF2-40B4-BE49-F238E27FC236}">
                <a16:creationId xmlns:a16="http://schemas.microsoft.com/office/drawing/2014/main" id="{65591985-0615-25E6-5F27-CA0CCA063F87}"/>
              </a:ext>
            </a:extLst>
          </p:cNvPr>
          <p:cNvGrpSpPr/>
          <p:nvPr/>
        </p:nvGrpSpPr>
        <p:grpSpPr>
          <a:xfrm>
            <a:off x="1059764" y="3488805"/>
            <a:ext cx="1454185" cy="1200728"/>
            <a:chOff x="6374444" y="3557969"/>
            <a:chExt cx="1215105" cy="996863"/>
          </a:xfrm>
        </p:grpSpPr>
        <p:pic>
          <p:nvPicPr>
            <p:cNvPr id="38" name="object 25">
              <a:extLst>
                <a:ext uri="{FF2B5EF4-FFF2-40B4-BE49-F238E27FC236}">
                  <a16:creationId xmlns:a16="http://schemas.microsoft.com/office/drawing/2014/main" id="{57548ACC-A915-6E74-DB24-F0B53F401126}"/>
                </a:ext>
              </a:extLst>
            </p:cNvPr>
            <p:cNvPicPr/>
            <p:nvPr/>
          </p:nvPicPr>
          <p:blipFill>
            <a:blip r:embed="rId8" cstate="print"/>
            <a:stretch>
              <a:fillRect/>
            </a:stretch>
          </p:blipFill>
          <p:spPr>
            <a:xfrm>
              <a:off x="7290441" y="3839169"/>
              <a:ext cx="299108" cy="715663"/>
            </a:xfrm>
            <a:prstGeom prst="rect">
              <a:avLst/>
            </a:prstGeom>
          </p:spPr>
        </p:pic>
        <p:pic>
          <p:nvPicPr>
            <p:cNvPr id="39" name="object 26">
              <a:extLst>
                <a:ext uri="{FF2B5EF4-FFF2-40B4-BE49-F238E27FC236}">
                  <a16:creationId xmlns:a16="http://schemas.microsoft.com/office/drawing/2014/main" id="{8B0EF7CA-31F3-2653-242B-6E10EB3DC44B}"/>
                </a:ext>
              </a:extLst>
            </p:cNvPr>
            <p:cNvPicPr/>
            <p:nvPr/>
          </p:nvPicPr>
          <p:blipFill>
            <a:blip r:embed="rId9" cstate="print"/>
            <a:stretch>
              <a:fillRect/>
            </a:stretch>
          </p:blipFill>
          <p:spPr>
            <a:xfrm>
              <a:off x="6374444" y="3557969"/>
              <a:ext cx="547732" cy="980727"/>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70509-6F61-B75B-36EF-D38812790051}"/>
              </a:ext>
            </a:extLst>
          </p:cNvPr>
          <p:cNvSpPr>
            <a:spLocks noGrp="1"/>
          </p:cNvSpPr>
          <p:nvPr>
            <p:ph type="title"/>
          </p:nvPr>
        </p:nvSpPr>
        <p:spPr/>
        <p:txBody>
          <a:bodyPr rtlCol="1"/>
          <a:lstStyle/>
          <a:p>
            <a:pPr rtl="1"/>
            <a:endParaRPr lang="en-US"/>
          </a:p>
        </p:txBody>
      </p:sp>
      <p:pic>
        <p:nvPicPr>
          <p:cNvPr id="7" name="Content Placeholder 6" descr="A blue and black background&#10;&#10;Description automatically generated">
            <a:extLst>
              <a:ext uri="{FF2B5EF4-FFF2-40B4-BE49-F238E27FC236}">
                <a16:creationId xmlns:a16="http://schemas.microsoft.com/office/drawing/2014/main" id="{F5940AE2-F7BB-18E7-CB8D-5B8663ECCF8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7559" y="1825625"/>
            <a:ext cx="1988882" cy="4351338"/>
          </a:xfrm>
        </p:spPr>
      </p:pic>
      <p:pic>
        <p:nvPicPr>
          <p:cNvPr id="4" name="Picture 2" descr="منتجات الحبوب الكاملة">
            <a:extLst>
              <a:ext uri="{FF2B5EF4-FFF2-40B4-BE49-F238E27FC236}">
                <a16:creationId xmlns:a16="http://schemas.microsoft.com/office/drawing/2014/main" id="{D41415B8-E63B-EE9C-C800-5B8B4F0CB5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380" r="15098" b="1"/>
          <a:stretch/>
        </p:blipFill>
        <p:spPr bwMode="auto">
          <a:xfrm>
            <a:off x="0" y="10"/>
            <a:ext cx="6120019" cy="68758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44ADA1C-262A-C574-7A39-AB616D90FB1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4194268"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9" name="Rectangle 8">
            <a:extLst>
              <a:ext uri="{FF2B5EF4-FFF2-40B4-BE49-F238E27FC236}">
                <a16:creationId xmlns:a16="http://schemas.microsoft.com/office/drawing/2014/main" id="{F38424BD-22A7-77D6-386A-4233E58085B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545598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0" name="Freeform: Shape 1036">
            <a:extLst>
              <a:ext uri="{FF2B5EF4-FFF2-40B4-BE49-F238E27FC236}">
                <a16:creationId xmlns:a16="http://schemas.microsoft.com/office/drawing/2014/main" id="{B77F433D-4DEC-2187-7014-DEB21EFD17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5502154" flipH="1">
            <a:off x="5500706"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US" dirty="0"/>
          </a:p>
        </p:txBody>
      </p:sp>
      <p:sp>
        <p:nvSpPr>
          <p:cNvPr id="11" name="Title 1">
            <a:extLst>
              <a:ext uri="{FF2B5EF4-FFF2-40B4-BE49-F238E27FC236}">
                <a16:creationId xmlns:a16="http://schemas.microsoft.com/office/drawing/2014/main" id="{5AD96873-5306-56F8-8036-07B57713869B}"/>
              </a:ext>
            </a:extLst>
          </p:cNvPr>
          <p:cNvSpPr txBox="1">
            <a:spLocks/>
          </p:cNvSpPr>
          <p:nvPr/>
        </p:nvSpPr>
        <p:spPr>
          <a:xfrm>
            <a:off x="6331215" y="2950387"/>
            <a:ext cx="2184136" cy="3531403"/>
          </a:xfrm>
          <a:prstGeom prst="rect">
            <a:avLst/>
          </a:prstGeom>
        </p:spPr>
        <p:txBody>
          <a:bodyPr vert="horz" lIns="91440" tIns="45720" rIns="91440" bIns="45720" rtlCol="1" anchor="t">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a:r>
              <a:rPr lang="ar-SA" sz="3500">
                <a:solidFill>
                  <a:srgbClr val="FFFFFF"/>
                </a:solidFill>
                <a:cs typeface="Arial" panose="020B0604020202020204" pitchFamily="34" charset="0"/>
                <a:rtl/>
              </a:rPr>
              <a:t>ما بعض خيارات الحبوب الصحية؟</a:t>
            </a:r>
          </a:p>
        </p:txBody>
      </p:sp>
    </p:spTree>
    <p:extLst>
      <p:ext uri="{BB962C8B-B14F-4D97-AF65-F5344CB8AC3E}">
        <p14:creationId xmlns:p14="http://schemas.microsoft.com/office/powerpoint/2010/main" val="3915097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6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6" name="Title 1">
            <a:extLst>
              <a:ext uri="{FF2B5EF4-FFF2-40B4-BE49-F238E27FC236}">
                <a16:creationId xmlns:a16="http://schemas.microsoft.com/office/drawing/2014/main" id="{96FC4086-31EA-27FD-B77D-973B121B5300}"/>
              </a:ext>
            </a:extLst>
          </p:cNvPr>
          <p:cNvSpPr>
            <a:spLocks noGrp="1"/>
          </p:cNvSpPr>
          <p:nvPr>
            <p:ph type="title"/>
          </p:nvPr>
        </p:nvSpPr>
        <p:spPr>
          <a:xfrm>
            <a:off x="359886" y="618681"/>
            <a:ext cx="1960404" cy="4794567"/>
          </a:xfrm>
        </p:spPr>
        <p:txBody>
          <a:bodyPr vert="horz" lIns="91440" tIns="45720" rIns="91440" bIns="45720" rtlCol="1" anchor="ctr">
            <a:normAutofit/>
          </a:bodyPr>
          <a:lstStyle/>
          <a:p>
            <a:pPr rtl="1"/>
            <a:r>
              <a:rPr lang="ar-xm" sz="3100" dirty="0">
                <a:solidFill>
                  <a:srgbClr val="FFFFFF"/>
                </a:solidFill>
                <a:rtl/>
              </a:rPr>
              <a:t>لماذا نحتاج إلى اللحوم </a:t>
            </a:r>
            <a:br/>
            <a:r>
              <a:rPr lang="ar-xm" sz="3100" dirty="0">
                <a:solidFill>
                  <a:srgbClr val="FFFFFF"/>
                </a:solidFill>
                <a:rtl/>
              </a:rPr>
              <a:t>والأسماك والبيض والفاصوليا الصحية؟</a:t>
            </a: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2683764"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5" name="Content Placeholder 4">
            <a:extLst>
              <a:ext uri="{FF2B5EF4-FFF2-40B4-BE49-F238E27FC236}">
                <a16:creationId xmlns:a16="http://schemas.microsoft.com/office/drawing/2014/main" id="{D36DCC74-9EDF-114A-6838-1F83E0E4530B}"/>
              </a:ext>
            </a:extLst>
          </p:cNvPr>
          <p:cNvPicPr>
            <a:picLocks noGrp="1" noChangeAspect="1"/>
          </p:cNvPicPr>
          <p:nvPr>
            <p:ph idx="1"/>
          </p:nvPr>
        </p:nvPicPr>
        <p:blipFill rotWithShape="1">
          <a:blip r:embed="rId3"/>
          <a:srcRect l="1178" r="11952" b="1"/>
          <a:stretch/>
        </p:blipFill>
        <p:spPr>
          <a:xfrm>
            <a:off x="3045937" y="942538"/>
            <a:ext cx="5372416" cy="4808332"/>
          </a:xfrm>
          <a:prstGeom prst="rect">
            <a:avLst/>
          </a:prstGeom>
          <a:effectLst/>
        </p:spPr>
      </p:pic>
    </p:spTree>
    <p:extLst>
      <p:ext uri="{BB962C8B-B14F-4D97-AF65-F5344CB8AC3E}">
        <p14:creationId xmlns:p14="http://schemas.microsoft.com/office/powerpoint/2010/main" val="51958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5" name="Picture 4" descr="الخضروات والفواكه المتنوعة">
            <a:extLst>
              <a:ext uri="{FF2B5EF4-FFF2-40B4-BE49-F238E27FC236}">
                <a16:creationId xmlns:a16="http://schemas.microsoft.com/office/drawing/2014/main" id="{D303224D-AE54-1FFD-87EE-D47FF196F3D5}"/>
              </a:ext>
            </a:extLst>
          </p:cNvPr>
          <p:cNvPicPr>
            <a:picLocks noChangeAspect="1"/>
          </p:cNvPicPr>
          <p:nvPr/>
        </p:nvPicPr>
        <p:blipFill rotWithShape="1">
          <a:blip r:embed="rId3"/>
          <a:srcRect l="14473" t="9091" r="4619"/>
          <a:stretch/>
        </p:blipFill>
        <p:spPr>
          <a:xfrm>
            <a:off x="20" y="10"/>
            <a:ext cx="9143980" cy="6857990"/>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2" name="Title 1">
            <a:extLst>
              <a:ext uri="{FF2B5EF4-FFF2-40B4-BE49-F238E27FC236}">
                <a16:creationId xmlns:a16="http://schemas.microsoft.com/office/drawing/2014/main" id="{D465791D-DCD2-948C-AE51-64F071083E85}"/>
              </a:ext>
            </a:extLst>
          </p:cNvPr>
          <p:cNvSpPr>
            <a:spLocks noGrp="1"/>
          </p:cNvSpPr>
          <p:nvPr>
            <p:ph type="title"/>
          </p:nvPr>
        </p:nvSpPr>
        <p:spPr>
          <a:xfrm>
            <a:off x="2159000" y="3091928"/>
            <a:ext cx="6581480" cy="2387600"/>
          </a:xfrm>
        </p:spPr>
        <p:txBody>
          <a:bodyPr vert="horz" lIns="91440" tIns="45720" rIns="91440" bIns="45720" rtlCol="1" anchor="b">
            <a:normAutofit/>
          </a:bodyPr>
          <a:lstStyle/>
          <a:p>
            <a:pPr rtl="1"/>
            <a:r>
              <a:rPr lang="ar-xm" sz="5700" dirty="0">
                <a:rtl/>
              </a:rPr>
              <a:t>ما بعض الفواكه المفضلة لديك؟</a:t>
            </a:r>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804558"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Tree>
    <p:extLst>
      <p:ext uri="{BB962C8B-B14F-4D97-AF65-F5344CB8AC3E}">
        <p14:creationId xmlns:p14="http://schemas.microsoft.com/office/powerpoint/2010/main" val="179562122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5996</TotalTime>
  <Words>2257</Words>
  <Application>Microsoft Office PowerPoint</Application>
  <PresentationFormat>On-screen Show (4:3)</PresentationFormat>
  <Paragraphs>257</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الخطوط العريضة</vt:lpstr>
      <vt:lpstr>التغذية الغذائية والترطيب للرياضيين</vt:lpstr>
      <vt:lpstr>PowerPoint Presentation</vt:lpstr>
      <vt:lpstr>يعمل MyPlate لجميع الثقافات. ما عليك سوى اختيار الأطعمة الصحية من خلال المجموعات الموضحة في الدائرة.</vt:lpstr>
      <vt:lpstr>طبق MyPlate به أطعمة صحية. اصنع نصف الطعام الذي تتناوله من الفاكهة والخضروات</vt:lpstr>
      <vt:lpstr>خيارات المشروبات الصحية</vt:lpstr>
      <vt:lpstr>PowerPoint Presentation</vt:lpstr>
      <vt:lpstr>لماذا نحتاج إلى اللحوم  والأسماك والبيض والفاصوليا الصحية؟</vt:lpstr>
      <vt:lpstr>ما بعض الفواكه المفضلة لديك؟</vt:lpstr>
      <vt:lpstr>ما أصح الخضروات؟</vt:lpstr>
      <vt:lpstr>طرق معرفة ما إذا كان الطعام المعبأ صحيًا.</vt:lpstr>
      <vt:lpstr>الأطعمة والمشروبات التي تقوي عظامك</vt:lpstr>
      <vt:lpstr>التغذية لضغط الدم الصحي</vt:lpstr>
      <vt:lpstr>التغذية لوزن صحي وحجم خصر أصغر </vt:lpstr>
      <vt:lpstr>الكميات المثالية</vt:lpstr>
      <vt:lpstr>الأطعمة التي تقوي العظام والأسنان.</vt:lpstr>
      <vt:lpstr>الترطيب وصحتك</vt:lpstr>
      <vt:lpstr>مشروبات صحية</vt:lpstr>
      <vt:lpstr>PowerPoint Presentation</vt:lpstr>
      <vt:lpstr>PowerPoint Presentation</vt:lpstr>
      <vt:lpstr>PowerPoint Presentation</vt:lpstr>
      <vt:lpstr>نشكرك على اهتمامك بالتغذية الصحية والترطيب. </vt:lpstr>
      <vt:lpstr>كلمة هذه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Pittaway</dc:creator>
  <cp:lastModifiedBy>Faith Chabedi</cp:lastModifiedBy>
  <cp:revision>31</cp:revision>
  <dcterms:created xsi:type="dcterms:W3CDTF">2022-08-18T15:40:22Z</dcterms:created>
  <dcterms:modified xsi:type="dcterms:W3CDTF">2024-10-30T16:47:30Z</dcterms:modified>
</cp:coreProperties>
</file>