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</p:sldMasterIdLst>
  <p:notesMasterIdLst>
    <p:notesMasterId r:id="rId14"/>
  </p:notesMasterIdLst>
  <p:handoutMasterIdLst>
    <p:handoutMasterId r:id="rId15"/>
  </p:handoutMasterIdLst>
  <p:sldIdLst>
    <p:sldId id="277" r:id="rId3"/>
    <p:sldId id="273" r:id="rId4"/>
    <p:sldId id="275" r:id="rId5"/>
    <p:sldId id="814" r:id="rId6"/>
    <p:sldId id="268" r:id="rId7"/>
    <p:sldId id="269" r:id="rId8"/>
    <p:sldId id="270" r:id="rId9"/>
    <p:sldId id="271" r:id="rId10"/>
    <p:sldId id="272" r:id="rId11"/>
    <p:sldId id="276" r:id="rId12"/>
    <p:sldId id="519" r:id="rId13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90339C-1A8C-42FE-8447-16CB8003CCFB}" v="3" dt="2024-10-22T09:17:09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883" autoAdjust="0"/>
    <p:restoredTop sz="96357" autoAdjust="0"/>
  </p:normalViewPr>
  <p:slideViewPr>
    <p:cSldViewPr snapToGrid="0">
      <p:cViewPr varScale="1">
        <p:scale>
          <a:sx n="59" d="100"/>
          <a:sy n="59" d="100"/>
        </p:scale>
        <p:origin x="1892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38820-1F24-4950-842B-704AAD01C771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A8D1C-4472-45DB-8688-D0BBBA5B4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2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75F97-D6F6-4B34-99B1-3B280C60D1B7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73516"/>
            <a:ext cx="7435436" cy="2760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BCF36-F45F-49D2-B33A-1DA39A2AD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0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C8316-FB35-4AC8-984C-370EF0F37A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790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ar-xm" dirty="0">
                <a:rtl/>
              </a:rPr>
              <a:t>شاهد </a:t>
            </a:r>
            <a:r>
              <a:rPr lang="ar-xm" dirty="0">
                <a:rtl val="0"/>
              </a:rPr>
              <a:t>TED Talk</a:t>
            </a:r>
            <a:r>
              <a:rPr lang="ar-xm" dirty="0">
                <a:rtl/>
              </a:rPr>
              <a:t>: </a:t>
            </a:r>
          </a:p>
          <a:p>
            <a:pPr rtl="1"/>
            <a:r>
              <a:rPr lang="en-us" dirty="0">
                <a:rtl val="0"/>
              </a:rPr>
              <a:t>https://www.ted.com/talks/atul_gawande_want_to_get_great_at_something_get_a_coach#t-987779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801BCF36-F45F-49D2-B33A-1DA39A2AD6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17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2C478-9C36-E84D-9533-9455471ADE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136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>
            <a:extLst>
              <a:ext uri="{FF2B5EF4-FFF2-40B4-BE49-F238E27FC236}">
                <a16:creationId xmlns:a16="http://schemas.microsoft.com/office/drawing/2014/main" id="{B6FA78FE-1791-4375-96CC-4B43494762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>
            <a:extLst>
              <a:ext uri="{FF2B5EF4-FFF2-40B4-BE49-F238E27FC236}">
                <a16:creationId xmlns:a16="http://schemas.microsoft.com/office/drawing/2014/main" id="{835E2EA0-A1C9-47C7-98C9-590FA2C166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rtlCol="1" anchor="t" anchorCtr="0" compatLnSpc="1">
            <a:prstTxWarp prst="textNoShape">
              <a:avLst/>
            </a:prstTxWarp>
          </a:bodyPr>
          <a:lstStyle/>
          <a:p>
            <a:pPr rtl="1"/>
            <a:r>
              <a:rPr lang="ar-xm" altLang="ar-xm" dirty="0">
                <a:rtl/>
              </a:rPr>
              <a:t>النشاط - إجمالي الوقت: </a:t>
            </a:r>
            <a:r>
              <a:rPr lang="en-us" altLang="ar-xm" dirty="0">
                <a:rtl val="0"/>
              </a:rPr>
              <a:t>20</a:t>
            </a:r>
            <a:r>
              <a:rPr lang="ar-xm" altLang="ar-xm" dirty="0">
                <a:rtl/>
              </a:rPr>
              <a:t> دقائق</a:t>
            </a:r>
          </a:p>
          <a:p>
            <a:pPr rtl="1"/>
            <a:r>
              <a:rPr lang="ar-xm" altLang="ar-xm" dirty="0">
                <a:rtl/>
              </a:rPr>
              <a:t>مناقشة جماعية - </a:t>
            </a:r>
            <a:r>
              <a:rPr lang="en-us" altLang="ar-xm" dirty="0">
                <a:rtl val="0"/>
              </a:rPr>
              <a:t>10</a:t>
            </a:r>
            <a:r>
              <a:rPr lang="ar-xm" altLang="ar-xm" dirty="0">
                <a:rtl/>
              </a:rPr>
              <a:t> دقائق</a:t>
            </a:r>
          </a:p>
          <a:p>
            <a:pPr rtl="1"/>
            <a:r>
              <a:rPr lang="ar-xm" altLang="ar-xm" dirty="0">
                <a:rtl/>
              </a:rPr>
              <a:t>تقرير - </a:t>
            </a:r>
            <a:r>
              <a:rPr lang="en-us" altLang="ar-xm" dirty="0">
                <a:rtl val="0"/>
              </a:rPr>
              <a:t>10</a:t>
            </a:r>
            <a:r>
              <a:rPr lang="ar-xm" altLang="ar-xm" dirty="0">
                <a:rtl/>
              </a:rPr>
              <a:t> دقائق</a:t>
            </a:r>
          </a:p>
          <a:p>
            <a:pPr rtl="1"/>
            <a:endParaRPr lang="en-US" altLang="en-US" dirty="0"/>
          </a:p>
          <a:p>
            <a:pPr rtl="1"/>
            <a:r>
              <a:rPr lang="ar-xm" altLang="ar-xm" dirty="0">
                <a:rtl/>
              </a:rPr>
              <a:t>قل:</a:t>
            </a:r>
          </a:p>
          <a:p>
            <a:pPr marL="228600" indent="-228600" rtl="1">
              <a:buAutoNum type="arabicPeriod"/>
            </a:pPr>
            <a:r>
              <a:rPr lang="ar-xm" altLang="ar-xm" dirty="0">
                <a:rtl/>
              </a:rPr>
              <a:t>لديك </a:t>
            </a:r>
            <a:r>
              <a:rPr lang="en-us" altLang="ar-xm" dirty="0">
                <a:rtl val="0"/>
              </a:rPr>
              <a:t>10</a:t>
            </a:r>
            <a:r>
              <a:rPr lang="ar-xm" altLang="ar-xm" dirty="0">
                <a:rtl/>
              </a:rPr>
              <a:t> دقائق لمناقشة كل من هذه الأسئلة كمجموعة على طاولتك. </a:t>
            </a:r>
          </a:p>
          <a:p>
            <a:pPr marL="228600" indent="-228600" rtl="1">
              <a:buAutoNum type="arabicPeriod"/>
            </a:pPr>
            <a:r>
              <a:rPr lang="ar-xm" altLang="ar-xm" dirty="0">
                <a:rtl/>
              </a:rPr>
              <a:t>اختر شخصًا واحدًا من طاولتك لتدوين الملاحظات وتقديم تقرير إلى المجموعة الأكبر عما ناقشته.  </a:t>
            </a:r>
          </a:p>
          <a:p>
            <a:pPr marL="0" indent="0" rtl="1">
              <a:buNone/>
            </a:pPr>
            <a:endParaRPr lang="en-US" altLang="en-US" dirty="0"/>
          </a:p>
          <a:p>
            <a:pPr marL="0" indent="0" rtl="1">
              <a:buNone/>
            </a:pPr>
            <a:r>
              <a:rPr lang="ar-xm" altLang="ar-xm" dirty="0">
                <a:rtl/>
              </a:rPr>
              <a:t>{ضع </a:t>
            </a:r>
            <a:r>
              <a:rPr lang="en-us" altLang="ar-xm" dirty="0">
                <a:rtl val="0"/>
              </a:rPr>
              <a:t>3</a:t>
            </a:r>
            <a:r>
              <a:rPr lang="ar-xm" altLang="ar-xm" dirty="0">
                <a:rtl/>
              </a:rPr>
              <a:t> أوراق رسم بياني متتالي الصفحات وأقلام تحديد مسجلة في كل مكان في الغرفة.}</a:t>
            </a:r>
          </a:p>
          <a:p>
            <a:pPr marL="0" indent="0" rtl="1">
              <a:buNone/>
            </a:pPr>
            <a:r>
              <a:rPr lang="ar-xm" altLang="ar-xm" dirty="0">
                <a:rtl/>
              </a:rPr>
              <a:t>عنوان كل صفحة:</a:t>
            </a:r>
          </a:p>
          <a:p>
            <a:pPr marL="171450" indent="-171450" rtl="1">
              <a:buFontTx/>
              <a:buChar char="-"/>
            </a:pPr>
            <a:r>
              <a:rPr lang="ar-xm" altLang="ar-xm" dirty="0">
                <a:rtl/>
              </a:rPr>
              <a:t>التحديات التي تواجهك لتحقيق صحة جيدة. (اطلب بعض الأمثلة، إذا لزم الأمر: التكلفة، والنقل، والبقاء محاطًا بأشخاص يتخذون خيارات غير صحية، وعدم التحكم في اختياراتي).</a:t>
            </a:r>
          </a:p>
          <a:p>
            <a:pPr marL="171450" indent="-171450" rtl="1">
              <a:buFontTx/>
              <a:buChar char="-"/>
            </a:pPr>
            <a:r>
              <a:rPr lang="ar-xm" altLang="ar-xm" dirty="0">
                <a:rtl/>
              </a:rPr>
              <a:t>التحديات التي يواجهها الاعبون الآخرون في تحقيق صحة جيدة.</a:t>
            </a:r>
          </a:p>
          <a:p>
            <a:pPr marL="171450" indent="-171450" rtl="1">
              <a:buFontTx/>
              <a:buChar char="-"/>
            </a:pPr>
            <a:r>
              <a:rPr lang="ar-xm" altLang="ar-xm" dirty="0">
                <a:rtl/>
              </a:rPr>
              <a:t>حلول لتحقيق صحة جيدة.</a:t>
            </a:r>
          </a:p>
          <a:p>
            <a:pPr marL="0" indent="0" rtl="1">
              <a:buNone/>
            </a:pPr>
            <a:endParaRPr lang="en-US" altLang="en-US" dirty="0"/>
          </a:p>
          <a:p>
            <a:pPr marL="0" indent="0" rtl="1">
              <a:buNone/>
            </a:pPr>
            <a:r>
              <a:rPr lang="ar-xm" altLang="ar-xm" dirty="0">
                <a:rtl/>
              </a:rPr>
              <a:t>{سيستخدم المشاركون ورقة عمل حول "أهمية التمتع بصحة جيدة" لهذا النشاط.}</a:t>
            </a:r>
          </a:p>
        </p:txBody>
      </p:sp>
      <p:sp>
        <p:nvSpPr>
          <p:cNvPr id="125956" name="Slide Number Placeholder 3">
            <a:extLst>
              <a:ext uri="{FF2B5EF4-FFF2-40B4-BE49-F238E27FC236}">
                <a16:creationId xmlns:a16="http://schemas.microsoft.com/office/drawing/2014/main" id="{EA3B4D73-0B96-4892-BE2E-3D6EBF1EA0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1"/>
          <a:lstStyle>
            <a:lvl1pPr>
              <a:defRPr>
                <a:solidFill>
                  <a:schemeClr val="tx1"/>
                </a:solidFill>
                <a:latin typeface="Ubuntu Light" panose="020B0304030602030204" pitchFamily="34" charset="0"/>
                <a:ea typeface="ヒラギノ角ゴ ProN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Ubuntu Light" panose="020B0304030602030204" pitchFamily="34" charset="0"/>
                <a:ea typeface="ヒラギノ角ゴ ProN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Ubuntu Light" panose="020B0304030602030204" pitchFamily="34" charset="0"/>
                <a:ea typeface="ヒラギノ角ゴ ProN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Ubuntu Light" panose="020B0304030602030204" pitchFamily="34" charset="0"/>
                <a:ea typeface="ヒラギノ角ゴ ProN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Ubuntu Light" panose="020B0304030602030204" pitchFamily="34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panose="020B0304030602030204" pitchFamily="34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panose="020B0304030602030204" pitchFamily="34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panose="020B0304030602030204" pitchFamily="34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panose="020B0304030602030204" pitchFamily="34" charset="0"/>
                <a:ea typeface="ヒラギノ角ゴ ProN W3" charset="-128"/>
              </a:defRPr>
            </a:lvl9pPr>
          </a:lstStyle>
          <a:p>
            <a:pPr rtl="1"/>
            <a:fld id="{E7F8956A-FA7E-49E5-A7D1-06B432D2D8A9}" type="slidenum">
              <a:rPr lang="en-US" altLang="en-US" smtClean="0">
                <a:latin typeface="Calibri" panose="020F0502020204030204" pitchFamily="34" charset="0"/>
              </a:rPr>
              <a:pPr rtl="1"/>
              <a:t>11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80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rtlCol="1" anchor="b"/>
          <a:lstStyle>
            <a:lvl1pPr algn="ctr" rtl="1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rtlCol="1"/>
          <a:lstStyle>
            <a:lvl1pPr marL="0" indent="0" algn="ctr" rtl="1">
              <a:buNone/>
              <a:defRPr sz="2400"/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FB689466-4207-430D-97EC-CB7D62D2901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5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1"/>
          <a:lstStyle>
            <a:lvl1pPr algn="r" rtl="1"/>
          </a:lstStyle>
          <a:p>
            <a:pPr lvl="0" algn="r" rtl="1"/>
            <a:r>
              <a:rPr lang="en-US"/>
              <a:t>Click to 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FB689466-4207-430D-97EC-CB7D62D2901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9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 rtlCol="1"/>
          <a:lstStyle>
            <a:lvl1pPr algn="r" rtl="1"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 rtlCol="1"/>
          <a:lstStyle>
            <a:lvl1pPr algn="r" rtl="1"/>
          </a:lstStyle>
          <a:p>
            <a:pPr lvl="0" algn="r" rtl="1"/>
            <a:r>
              <a:rPr lang="en-US"/>
              <a:t>Click to 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FB689466-4207-430D-97EC-CB7D62D2901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20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CEA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algn="r" rtl="1"/>
          </a:lstStyle>
          <a:p>
            <a:pPr algn="ctr" rtl="1"/>
            <a:endParaRPr lang="en-US" sz="1227"/>
          </a:p>
        </p:txBody>
      </p:sp>
    </p:spTree>
    <p:extLst>
      <p:ext uri="{BB962C8B-B14F-4D97-AF65-F5344CB8AC3E}">
        <p14:creationId xmlns:p14="http://schemas.microsoft.com/office/powerpoint/2010/main" val="2542614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rtlCol="1" anchor="b"/>
          <a:lstStyle>
            <a:lvl1pPr algn="ctr" rtl="1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rtlCol="1"/>
          <a:lstStyle>
            <a:lvl1pPr marL="0" indent="0" algn="ctr" rtl="1">
              <a:buNone/>
              <a:defRPr sz="2400"/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38421752-013A-F846-A224-C050C598DA3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2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/>
          <a:lstStyle>
            <a:lvl1pPr algn="r" rtl="1"/>
          </a:lstStyle>
          <a:p>
            <a:pPr lvl="0" algn="r" rtl="1"/>
            <a:r>
              <a:rPr lang="en-US"/>
              <a:t>Click to 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38421752-013A-F846-A224-C050C598DA3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64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rtlCol="1" anchor="b"/>
          <a:lstStyle>
            <a:lvl1pPr algn="r" rtl="1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rtlCol="1"/>
          <a:lstStyle>
            <a:lvl1pPr marL="0" indent="0" algn="r" rtl="1">
              <a:buNone/>
              <a:defRPr sz="2400">
                <a:solidFill>
                  <a:schemeClr val="tx1"/>
                </a:solidFill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algn="r" rtl="1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38421752-013A-F846-A224-C050C598DA3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8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rtlCol="1"/>
          <a:lstStyle>
            <a:lvl1pPr algn="r" rtl="1"/>
          </a:lstStyle>
          <a:p>
            <a:pPr lvl="0" algn="r" rtl="1"/>
            <a:r>
              <a:rPr lang="en-US"/>
              <a:t>Click to 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rtlCol="1"/>
          <a:lstStyle>
            <a:lvl1pPr algn="r" rtl="1"/>
          </a:lstStyle>
          <a:p>
            <a:pPr lvl="0" algn="r" rtl="1"/>
            <a:r>
              <a:rPr lang="en-US"/>
              <a:t>Click to 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38421752-013A-F846-A224-C050C598DA3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12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 rtlCol="1"/>
          <a:lstStyle>
            <a:lvl1pPr algn="r" rtl="1"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rtlCol="1" anchor="b"/>
          <a:lstStyle>
            <a:lvl1pPr marL="0" indent="0" algn="r" rtl="1">
              <a:buNone/>
              <a:defRPr sz="2400" b="1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algn="r" rtl="1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 rtlCol="1"/>
          <a:lstStyle>
            <a:lvl1pPr algn="r" rtl="1"/>
          </a:lstStyle>
          <a:p>
            <a:pPr lvl="0" algn="r" rtl="1"/>
            <a:r>
              <a:rPr lang="en-US"/>
              <a:t>Click to 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rtlCol="1" anchor="b"/>
          <a:lstStyle>
            <a:lvl1pPr marL="0" indent="0" algn="r" rtl="1">
              <a:buNone/>
              <a:defRPr sz="2400" b="1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algn="r" rtl="1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 rtlCol="1"/>
          <a:lstStyle>
            <a:lvl1pPr algn="r" rtl="1"/>
          </a:lstStyle>
          <a:p>
            <a:pPr lvl="0" algn="r" rtl="1"/>
            <a:r>
              <a:rPr lang="en-US"/>
              <a:t>Click to 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38421752-013A-F846-A224-C050C598DA3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66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38421752-013A-F846-A224-C050C598DA3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69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38421752-013A-F846-A224-C050C598DA3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/>
          <a:lstStyle>
            <a:lvl1pPr algn="r" rtl="1"/>
          </a:lstStyle>
          <a:p>
            <a:pPr lvl="0" algn="r" rtl="1"/>
            <a:r>
              <a:rPr lang="en-US"/>
              <a:t>Click to 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FB689466-4207-430D-97EC-CB7D62D2901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46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1"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 rtlCol="1"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 algn="r" rtl="1">
              <a:defRPr sz="2000"/>
            </a:lvl6pPr>
            <a:lvl7pPr algn="r" rtl="1">
              <a:defRPr sz="2000"/>
            </a:lvl7pPr>
            <a:lvl8pPr algn="r" rtl="1">
              <a:defRPr sz="2000"/>
            </a:lvl8pPr>
            <a:lvl9pPr algn="r" rtl="1">
              <a:defRPr sz="2000"/>
            </a:lvl9pPr>
          </a:lstStyle>
          <a:p>
            <a:pPr lvl="0" algn="r" rtl="1"/>
            <a:r>
              <a:rPr lang="en-US"/>
              <a:t>Click to 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1"/>
          <a:lstStyle>
            <a:lvl1pPr marL="0" indent="0" algn="r" rtl="1">
              <a:buNone/>
              <a:defRPr sz="16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algn="r" rtl="1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38421752-013A-F846-A224-C050C598DA3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18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1"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1" anchor="t"/>
          <a:lstStyle>
            <a:lvl1pPr marL="0" indent="0" algn="r" rtl="1">
              <a:buNone/>
              <a:defRPr sz="32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1"/>
          <a:lstStyle>
            <a:lvl1pPr marL="0" indent="0" algn="r" rtl="1">
              <a:buNone/>
              <a:defRPr sz="16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algn="r" rtl="1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38421752-013A-F846-A224-C050C598DA3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15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1"/>
          <a:lstStyle>
            <a:lvl1pPr algn="r" rtl="1"/>
          </a:lstStyle>
          <a:p>
            <a:pPr lvl="0" algn="r" rtl="1"/>
            <a:r>
              <a:rPr lang="en-US"/>
              <a:t>Click to 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38421752-013A-F846-A224-C050C598DA3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568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 rtlCol="1"/>
          <a:lstStyle>
            <a:lvl1pPr algn="r" rtl="1"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 rtlCol="1"/>
          <a:lstStyle>
            <a:lvl1pPr algn="r" rtl="1"/>
          </a:lstStyle>
          <a:p>
            <a:pPr lvl="0" algn="r" rtl="1"/>
            <a:r>
              <a:rPr lang="en-US"/>
              <a:t>Click to 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38421752-013A-F846-A224-C050C598DA3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4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CEA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algn="r" rtl="1"/>
          </a:lstStyle>
          <a:p>
            <a:pPr algn="ctr" rtl="1"/>
            <a:endParaRPr lang="en-US" sz="1636"/>
          </a:p>
        </p:txBody>
      </p:sp>
    </p:spTree>
    <p:extLst>
      <p:ext uri="{BB962C8B-B14F-4D97-AF65-F5344CB8AC3E}">
        <p14:creationId xmlns:p14="http://schemas.microsoft.com/office/powerpoint/2010/main" val="245249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rtlCol="1" anchor="b"/>
          <a:lstStyle>
            <a:lvl1pPr algn="r" rtl="1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rtlCol="1"/>
          <a:lstStyle>
            <a:lvl1pPr marL="0" indent="0" algn="r" rtl="1">
              <a:buNone/>
              <a:defRPr sz="2400">
                <a:solidFill>
                  <a:schemeClr val="tx1"/>
                </a:solidFill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algn="r" rtl="1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FB689466-4207-430D-97EC-CB7D62D2901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2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rtlCol="1"/>
          <a:lstStyle>
            <a:lvl1pPr algn="r" rtl="1"/>
          </a:lstStyle>
          <a:p>
            <a:pPr lvl="0" algn="r" rtl="1"/>
            <a:r>
              <a:rPr lang="en-US"/>
              <a:t>Click to 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rtlCol="1"/>
          <a:lstStyle>
            <a:lvl1pPr algn="r" rtl="1"/>
          </a:lstStyle>
          <a:p>
            <a:pPr lvl="0" algn="r" rtl="1"/>
            <a:r>
              <a:rPr lang="en-US"/>
              <a:t>Click to 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FB689466-4207-430D-97EC-CB7D62D2901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3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 rtlCol="1"/>
          <a:lstStyle>
            <a:lvl1pPr algn="r" rtl="1"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rtlCol="1" anchor="b"/>
          <a:lstStyle>
            <a:lvl1pPr marL="0" indent="0" algn="r" rtl="1">
              <a:buNone/>
              <a:defRPr sz="2400" b="1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algn="r" rtl="1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 rtlCol="1"/>
          <a:lstStyle>
            <a:lvl1pPr algn="r" rtl="1"/>
          </a:lstStyle>
          <a:p>
            <a:pPr lvl="0" algn="r" rtl="1"/>
            <a:r>
              <a:rPr lang="en-US"/>
              <a:t>Click to 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rtlCol="1" anchor="b"/>
          <a:lstStyle>
            <a:lvl1pPr marL="0" indent="0" algn="r" rtl="1">
              <a:buNone/>
              <a:defRPr sz="2400" b="1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algn="r" rtl="1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 rtlCol="1"/>
          <a:lstStyle>
            <a:lvl1pPr algn="r" rtl="1"/>
          </a:lstStyle>
          <a:p>
            <a:pPr lvl="0" algn="r" rtl="1"/>
            <a:r>
              <a:rPr lang="en-US"/>
              <a:t>Click to 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FB689466-4207-430D-97EC-CB7D62D2901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6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FB689466-4207-430D-97EC-CB7D62D2901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6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FB689466-4207-430D-97EC-CB7D62D2901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2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1"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 rtlCol="1"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 algn="r" rtl="1">
              <a:defRPr sz="2000"/>
            </a:lvl6pPr>
            <a:lvl7pPr algn="r" rtl="1">
              <a:defRPr sz="2000"/>
            </a:lvl7pPr>
            <a:lvl8pPr algn="r" rtl="1">
              <a:defRPr sz="2000"/>
            </a:lvl8pPr>
            <a:lvl9pPr algn="r" rtl="1">
              <a:defRPr sz="2000"/>
            </a:lvl9pPr>
          </a:lstStyle>
          <a:p>
            <a:pPr lvl="0" algn="r" rtl="1"/>
            <a:r>
              <a:rPr lang="en-US"/>
              <a:t>Click to 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1"/>
          <a:lstStyle>
            <a:lvl1pPr marL="0" indent="0" algn="r" rtl="1">
              <a:buNone/>
              <a:defRPr sz="16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algn="r" rtl="1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FB689466-4207-430D-97EC-CB7D62D2901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7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1"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1" anchor="t"/>
          <a:lstStyle>
            <a:lvl1pPr marL="0" indent="0" algn="r" rtl="1">
              <a:buNone/>
              <a:defRPr sz="32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1"/>
          <a:lstStyle>
            <a:lvl1pPr marL="0" indent="0" algn="r" rtl="1">
              <a:buNone/>
              <a:defRPr sz="16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algn="r" rtl="1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/>
          </a:lstStyle>
          <a:p>
            <a:fld id="{FB689466-4207-430D-97EC-CB7D62D2901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24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rtl="1"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algn="r" rtl="1"/>
          </a:lstStyle>
          <a:p>
            <a:pPr lvl="0" algn="r" rtl="1"/>
            <a:r>
              <a:rPr lang="en-US"/>
              <a:t>Click to 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89466-4207-430D-97EC-CB7D62D2901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33B3A-29E1-4774-8F02-763244D6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2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2890" y="401703"/>
            <a:ext cx="7886700" cy="5858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rtl="1"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algn="r" rtl="1"/>
          </a:lstStyle>
          <a:p>
            <a:pPr lvl="0" algn="r" rtl="1"/>
            <a:r>
              <a:rPr lang="en-US"/>
              <a:t>Click to 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21752-013A-F846-A224-C050C598DA3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4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Ubuntu" charset="0"/>
          <a:ea typeface="Ubuntu" charset="0"/>
          <a:cs typeface="Ubuntu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839" y="1977057"/>
            <a:ext cx="5829300" cy="1790700"/>
          </a:xfrm>
        </p:spPr>
        <p:txBody>
          <a:bodyPr rtlCol="1">
            <a:noAutofit/>
          </a:bodyPr>
          <a:lstStyle/>
          <a:p>
            <a:pPr algn="r" rtl="1"/>
            <a:r>
              <a:rPr lang="ar-xm" sz="5400" b="1" dirty="0">
                <a:solidFill>
                  <a:schemeClr val="bg1"/>
                </a:solidFill>
                <a:latin typeface="Ubuntu"/>
                <a:cs typeface="Arial" panose="020B0604020202020204" pitchFamily="34" charset="0"/>
                <a:rtl/>
              </a:rPr>
              <a:t>فلسفة الإرشاد</a:t>
            </a:r>
            <a:br>
              <a:rPr sz="5400">
                <a:cs typeface="Arial" panose="020B0604020202020204" pitchFamily="34" charset="0"/>
              </a:rPr>
            </a:br>
            <a:endParaRPr lang="en-US" sz="5400" dirty="0">
              <a:latin typeface="Ubuntu" charset="0"/>
              <a:ea typeface="Ubuntu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14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828" y="401703"/>
            <a:ext cx="7886700" cy="585850"/>
          </a:xfrm>
        </p:spPr>
        <p:txBody>
          <a:bodyPr rtlCol="1">
            <a:normAutofit fontScale="90000"/>
          </a:bodyPr>
          <a:lstStyle/>
          <a:p>
            <a:pPr rtl="1"/>
            <a:r>
              <a:rPr lang="ar-xm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الخطوات التالية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>
            <a:normAutofit/>
          </a:bodyPr>
          <a:lstStyle/>
          <a:p>
            <a:pPr rtl="1"/>
            <a:r>
              <a:rPr lang="ar-xm" sz="33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استخدام ورقة العمل مع </a:t>
            </a:r>
            <a:r>
              <a:rPr lang="ar-xm" sz="3300">
                <a:latin typeface="Ubuntu" panose="020B0504030602030204" pitchFamily="34" charset="0"/>
                <a:cs typeface="Arial" panose="020B0604020202020204" pitchFamily="34" charset="0"/>
                <a:rtl/>
              </a:rPr>
              <a:t>الموجه /</a:t>
            </a:r>
            <a:r>
              <a:rPr lang="ar-SA" sz="3300">
                <a:latin typeface="Ubuntu" panose="020B0504030602030204" pitchFamily="34" charset="0"/>
                <a:cs typeface="Arial" panose="020B0604020202020204" pitchFamily="34" charset="0"/>
                <a:rtl/>
              </a:rPr>
              <a:t> </a:t>
            </a:r>
            <a:r>
              <a:rPr lang="ar-xm" sz="3300">
                <a:latin typeface="Ubuntu" panose="020B0504030602030204" pitchFamily="34" charset="0"/>
                <a:cs typeface="Arial" panose="020B0604020202020204" pitchFamily="34" charset="0"/>
                <a:rtl/>
              </a:rPr>
              <a:t>المتدرب </a:t>
            </a:r>
            <a:endParaRPr lang="ar-xm" sz="3300" dirty="0">
              <a:latin typeface="Ubuntu" panose="020B0504030602030204" pitchFamily="34" charset="0"/>
              <a:cs typeface="Arial" panose="020B0604020202020204" pitchFamily="34" charset="0"/>
              <a:rtl/>
            </a:endParaRPr>
          </a:p>
          <a:p>
            <a:pPr rtl="1"/>
            <a:r>
              <a:rPr lang="ar-xm" sz="33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المبادرة بالعمل وتحقيق الأهداف</a:t>
            </a:r>
          </a:p>
          <a:p>
            <a:pPr rtl="1"/>
            <a:r>
              <a:rPr lang="ar-xm" sz="33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تغيير العالم! !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4994" y="4437910"/>
            <a:ext cx="7420476" cy="507831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r" rtl="1"/>
            <a:r>
              <a:rPr lang="ar-SA" sz="2700">
                <a:cs typeface="Arial" panose="020B0604020202020204" pitchFamily="34" charset="0"/>
                <a:rtl/>
              </a:rPr>
              <a:t> </a:t>
            </a:r>
            <a:r>
              <a:rPr lang="ar-xm" sz="2700" dirty="0">
                <a:cs typeface="Arial" panose="020B0604020202020204" pitchFamily="34" charset="0"/>
                <a:rtl/>
              </a:rPr>
              <a:t>"المرشد هو الشخص الذي يسمح لك برؤية الأمل في </a:t>
            </a:r>
            <a:r>
              <a:rPr lang="ar-xm" sz="2700">
                <a:cs typeface="Arial" panose="020B0604020202020204" pitchFamily="34" charset="0"/>
                <a:rtl/>
              </a:rPr>
              <a:t>داخلك"</a:t>
            </a:r>
            <a:r>
              <a:rPr lang="ar-SA" sz="2700">
                <a:cs typeface="Arial" panose="020B0604020202020204" pitchFamily="34" charset="0"/>
                <a:rtl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9767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73B76-A855-4009-9F54-E5251976A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r>
              <a:rPr lang="ar-AE" sz="3600" dirty="0">
                <a:cs typeface="Arial" panose="020B0604020202020204" pitchFamily="34" charset="0"/>
                <a:rtl/>
              </a:rPr>
              <a:t>الاعتراف</a:t>
            </a:r>
            <a:endParaRPr lang="ar-SA" sz="3600" dirty="0">
              <a:cs typeface="Arial" panose="020B0604020202020204" pitchFamily="34" charset="0"/>
              <a:rtl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FF3B7-E6B3-AB15-EC6C-1AAAEBE8E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تم تطوير النسخة الأصلية من هذه الوثيقة بتمويل من العديد من المصادر ، بما في ذلك في الولايات المتحدة من خلال المنحة رقم NU27DD000021 من مراكز السيطرة على الأمراض والوقاية منها (CDC) التابعة لوزارة الصحة والخدمات الإنسانية الأمريكية (HHS) ، بتمويل 18.1 مليون دولار (64٪) من الأموال الفيدرالية الأمريكية و 10.2 مليون دولار (36٪) بدعم من مصادر غير فيدرالية.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محتويات هذه الوثيقة هي مسؤولية المؤلفين وحدهم ولا تمثل بالضرورة الآراء الرسمية لمراكز السيطرة على الأمراض والوقاية منها أو وزارة الصحة والخدمات الإنسانية الأمريكية.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40117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10979"/>
            <a:ext cx="9144000" cy="994172"/>
          </a:xfrm>
        </p:spPr>
        <p:txBody>
          <a:bodyPr rtlCol="1"/>
          <a:lstStyle/>
          <a:p>
            <a:pPr algn="ctr" rtl="1"/>
            <a:r>
              <a:rPr lang="ar-xm" b="1" dirty="0">
                <a:cs typeface="Arial" panose="020B0604020202020204" pitchFamily="34" charset="0"/>
                <a:rtl/>
              </a:rPr>
              <a:t>ماذا يعني لك التوجيه؟ </a:t>
            </a:r>
          </a:p>
        </p:txBody>
      </p:sp>
    </p:spTree>
    <p:extLst>
      <p:ext uri="{BB962C8B-B14F-4D97-AF65-F5344CB8AC3E}">
        <p14:creationId xmlns:p14="http://schemas.microsoft.com/office/powerpoint/2010/main" val="1044872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48" y="1540668"/>
            <a:ext cx="8487825" cy="4171199"/>
          </a:xfrm>
        </p:spPr>
        <p:txBody>
          <a:bodyPr rtlCol="1">
            <a:noAutofit/>
          </a:bodyPr>
          <a:lstStyle/>
          <a:p>
            <a:pPr rtl="1">
              <a:lnSpc>
                <a:spcPct val="100000"/>
              </a:lnSpc>
            </a:pPr>
            <a:r>
              <a:rPr lang="ar-xm" sz="23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التوجيه هو عملية تساعد فيها شخص ما على التطور</a:t>
            </a:r>
          </a:p>
          <a:p>
            <a:pPr rtl="1">
              <a:lnSpc>
                <a:spcPct val="100000"/>
              </a:lnSpc>
            </a:pPr>
            <a:r>
              <a:rPr lang="ar-xm" sz="23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في التوجيه الرسمي، أنت تحدد الأهداف </a:t>
            </a:r>
          </a:p>
          <a:p>
            <a:pPr rtl="1">
              <a:lnSpc>
                <a:spcPct val="100000"/>
              </a:lnSpc>
            </a:pPr>
            <a:r>
              <a:rPr lang="ar-xm" sz="23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"تساعد العينان والأذنان الخارجيتان على بنائك"</a:t>
            </a:r>
          </a:p>
          <a:p>
            <a:pPr rtl="1">
              <a:lnSpc>
                <a:spcPct val="100000"/>
              </a:lnSpc>
            </a:pPr>
            <a:r>
              <a:rPr lang="ar-xm" sz="23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التوجيه هو شكل من أشكال التدريب</a:t>
            </a:r>
          </a:p>
          <a:p>
            <a:pPr rtl="1">
              <a:lnSpc>
                <a:spcPct val="100000"/>
              </a:lnSpc>
            </a:pPr>
            <a:endParaRPr lang="en-US" sz="2300" dirty="0">
              <a:latin typeface="Ubuntu" panose="020B0504030602030204" pitchFamily="34" charset="0"/>
              <a:cs typeface="Arial" panose="020B0604020202020204" pitchFamily="34" charset="0"/>
            </a:endParaRPr>
          </a:p>
          <a:p>
            <a:pPr rtl="1">
              <a:lnSpc>
                <a:spcPct val="100000"/>
              </a:lnSpc>
            </a:pPr>
            <a:r>
              <a:rPr lang="ar-xm" sz="23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واحدة من أعظم قيم الموجهين هي القدرة على رؤية ما لا يراه الآخرون </a:t>
            </a:r>
            <a:r>
              <a:rPr lang="ar-xm" sz="2300">
                <a:latin typeface="Ubuntu" panose="020B0504030602030204" pitchFamily="34" charset="0"/>
                <a:cs typeface="Arial" panose="020B0604020202020204" pitchFamily="34" charset="0"/>
                <a:rtl/>
              </a:rPr>
              <a:t>في </a:t>
            </a:r>
            <a:br>
              <a:rPr lang="en-US" sz="2300">
                <a:latin typeface="Ubuntu" panose="020B0504030602030204" pitchFamily="34" charset="0"/>
                <a:cs typeface="Arial" panose="020B0604020202020204" pitchFamily="34" charset="0"/>
                <a:rtl/>
              </a:rPr>
            </a:br>
            <a:r>
              <a:rPr lang="ar-xm" sz="23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المستقبل ومساعدتهم على التنقل في مسار </a:t>
            </a:r>
            <a:r>
              <a:rPr lang="ar-xm" sz="2300">
                <a:latin typeface="Ubuntu" panose="020B0504030602030204" pitchFamily="34" charset="0"/>
                <a:cs typeface="Arial" panose="020B0604020202020204" pitchFamily="34" charset="0"/>
                <a:rtl/>
              </a:rPr>
              <a:t>إلى وجهتهم</a:t>
            </a:r>
            <a:r>
              <a:rPr lang="ar-SA" sz="2300">
                <a:latin typeface="Ubuntu" panose="020B0504030602030204" pitchFamily="34" charset="0"/>
                <a:cs typeface="Arial" panose="020B0604020202020204" pitchFamily="34" charset="0"/>
                <a:rtl/>
              </a:rPr>
              <a:t>". </a:t>
            </a:r>
            <a:r>
              <a:rPr lang="ar-SA" sz="23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-</a:t>
            </a:r>
            <a:r>
              <a:rPr lang="ar-xm" sz="23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 جون سي ماكسويل</a:t>
            </a:r>
          </a:p>
        </p:txBody>
      </p:sp>
    </p:spTree>
    <p:extLst>
      <p:ext uri="{BB962C8B-B14F-4D97-AF65-F5344CB8AC3E}">
        <p14:creationId xmlns:p14="http://schemas.microsoft.com/office/powerpoint/2010/main" val="1676824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data:image/jpeg;base64,/9j/4AAQSkZJRgABAQAAAQABAAD/2wCEAAkGBxQTEhUUExQWFhQWGB8YGRcYGB0YGRwaHxccFxcXGhwcICggHBwlHBwaITEiJSorLi4uHB8zODMsNygtLisBCgoKDg0OGxAQGywmICQ0LCwsLCwvLCwsLDQsLCw0LCwsLCwsLCwsLCwsLCwsLCwsLCwsLCwsLCwsLCwsLCwsLP/AABEIAKsBJgMBIgACEQEDEQH/xAAcAAACAgMBAQAAAAAAAAAAAAAFBgMEAAIHAQj/xAA/EAACAQIEAwYEAwYEBwEBAAABAhEAAwQSITEFQVEGEyJhcYEykaGxwdHwBxQjQlJyM2Lh8RUkQ4KSorIlF//EABoBAAMBAQEBAAAAAAAAAAAAAAECAwAEBQb/xAArEQACAgICAAYBBAIDAAAAAAAAAQIRAyESMQQTIkFRYYEFcdHwMrEUkcH/2gAMAwEAAhEDEQA/AA+O7K3FSDcsDnBuCftSocL3N45srCORkTTLwntPh4yXMLnyzEbzPLyq2eB/v7uLFlrYsjNdYMCsRIVerHp5UhlYqulnI2viIA25gzNVuA2c19Z2AJpgwfYTEO8rkNoHUlxmy+nWiPB+yLHD4m4Wi7aOVEABzDqefy6Vu+jATiFlFLAGDQgDXWn3h/ZEG2r3mCPEkXBy5aVFcwZRmsthkBP+HcK6HqfMUvEWxW4Xh+8uqvr5cpoh2hwgFkkbqQZqTG8e/hvZTKAp8JCZZYc+omltbl64CGY5fPQUYxaC0ZwWznvieWvvVfHWS1wKoljIA96P9neA3HOZVcCdW0VfmdTTdwXheGsP3hRLrhsua4ZCwC1xhsBppPU0W6Ccyt4C4rFWUgxJBo32XsHv1JBEMKbrvFP4mY28GBmlRuwEyII06b1fPae/ySyJ2hARWVtbA2C8BAxt+Acr+Wmg60E42uViBMTz3ppftFiBMi2Z38Aobj+Kd6IuWLR8wmU/MUrjYZUunf8AfsU7L+NY5MPvVrjok2j1Zvuaqpby3QP8w+9EeMWyTajk7z6SaHQ8OwJgk8Vo/wCenK8dR7/alqzh4KGdA00w3LgbVToZ+1LJ2wyVAd38JH+afpQrD7t6UTuDf1/CoeE8OuX7nd2ULueQgadSToB5mqRJsq4Ubf3H7VSC6tTpjewmMw6d46oyDVu7fMVEbsIBjzEgUpW0lmrWPFFTBJLe1OvBsH3mCCuHFvvtWRQzRGwBIE+pFKnDE/iH0p44ba//ADzkd1i9oyMyN8GolSDE8qTJKotjcbaRS4twlbduENwqHIBdQraDmFJHoQdqe+z4z8Inrbb8aS+LWrv7t4TduM1w7s9w6KOpOxJ+dNXBuKpZ4QucNJlCsEGSTNDHLlFMSem0c97V4FlfNHhIAnlNU8Hgu9sgAxkcmmLtXxI3rCfCE3VeZG00C4J8LaxrVVRpRlGrVe50TslxVrNlbSWhlB1dmgSTrRJ8FZwZuXF0N4+IuxjWTp7mknH8RwzFZuXEVYhAoyg8/X1o12s7Q4O9ZVO+JMg+Ea6Dz0pqVEtgXC4BcM1xu+tt3q5AAeZpS4hwC9aMupy8mGo+YogmKsC5OdyPONPSiN/jdlVi09wkkSHy5Y56dYrUFNplbg3ZZ7iLcBInarfDsdew97MuUukp4h+VWsDx8rK2/wDD5AjYe1V8PbYs5YGWbNqIkHmJpKrsZysOL26xY/ltfI/nXTeHXS9pGO7KCfcVxO6m5rtXBx/Atf2L9qwBd7c3sptjyP4VlVf2jL4rXofwrKNiNHPv2d95avu2TKe7JkwdOldK7JYgBrhtoFS8wuGORCIG09aRcHhWtW2DWr6Yj+UwSmWD4YEiIGp31pi7AF3fM6sjISMpmCDuRIE7e1aErZWUWuxcscZVWupK/wCIZLKd8xgSNfkKK8K4yBiEf/peINowHiHxy3IdTW97ANaxbXLFlGdXuMczZQxKkKZggHl01pZ4px3FXMUzrZJaO7KFhkVhbDuqON41ICnUQdSaCbcv2DVRv5C/abHPDM2Yz4VkztpuKVr3Fbga3nuMQigDU9NRPIVduYnFsrWrti2qXCVZhOYGQ3eTMEiDsNZO29Q43hFpoMssf0j86LdCpA2/aHhMEM76L5TqfnT92Gwbi5d8CkKo3AIk9J9KQcQGdtJJQZVnfTb3q1w3i2Kw8s/eIh0JiRPKeetNJPQLTG/jK3ExQe7dCW9xaQjUbTl8zz8jQm+/eWygJA7yFI18DNnJY/1ZliOgFCOJ4y/irkybjFQAByUDQAchGvmSTua97OC4t5MyPlbUQpaCpBBIGqiYmeTTtSyjSu9jR+B9sYDh6rka3aOUDNnhmnz6VSwPAbtzvLeHC5LbiNTs8kAbyB1NQG8hdwmHtgMPFmkltc2kmCSQNKb+zOLKozhBbzQAB/kGwHqxrmjJxezpnBSVIV+Jdk8XbE+FhzgnTWNdKF4zg2KtzKyAASQdNTAHmZ0gdafhxm691VZbgVmjVNDBEzGwMiJGtWO0T3EtTatd44aVUkKCQCRJ5eXn0q0ZtpshLGlJJHKv+E3c6swykEaMD1gfcb1SxrExmaAJH11py4px/HuipdwieKe8UMZQZvAcxJDSuvhze1LnEeE3T/CChyp1ZZI1Eg/roaClb2acKWgVbu6EJOUH4o1Iorw0+ADzP2pwwtrC27KIy2g2UAlnAJ8Ou++mvpQbiHD87TYSFjULJ1k0vPk6GeFxjYuOJnpP4Uxfs6lO8dROYgQNWhZMAe/0qn/wG8d1I9q34UWsh0RgyA53Kwcp0Xcc/KjLrRsdKWx2/wCMXHWDhr8M2STE7bkFtvOuVWcGq3rqsfCrFfDz1iJI0HUn60y2+KtOfvARBGUE5uZP88cjJyjSl/FXbTus/DnZrqiQxJJnURpP41oxk+ik2g/Z4HbfDvfRba5YyhZDMp3OpkgaxO8GK8wWIW3w29bzgXAxcDylRppHOPemHh+EfE2JtYu1qoV7a2igA2CmDMbx161Qw/B7OGuSbuZhowZgsMGDBgAVYfDprOtL1qQHG9ov8JuC3bw3euVYoXYFGBliG2qp2zxouiLALDXQSNY+KOutVO03G1VLT2yG+KWB3nKI9o501dmbyrh7bm2zPdCyQpcywmCdlA84FMmklRJQcpNHJsZZyBUK3AQupfY84UdBVLDO+qoYJ+tN/wC0a+GuWmVWUEOIZSmqkDY+u40NLnZe4q4q2XKhZOrbDTQmqRfubJKTfqdg6/cugtbdPFvtqPOsxaaCn7DvgziLnf27t0uwWywS4VIgSZEDeTJO1Rca7KXbj5rGHe3by7EqdfQMxGnStzt0by5ceSEj/hbEaMvzqG9gXSASDOggzRK5hCCROxg1KuGQWzOZrp+EDYDcnz0o2IXOx/C7gvS6gosGDqDr/p9acOM8SF5QyiQp3AbL0gMRGvSaDdlMDbW21xrue602u4GhRXGU3CSfF4ZIjTluRQjHYbFSUS3kVDCghbhMmCWdhoT/AJMo+9I0uXqZVOXGkuyZeIpc8Cg5vt6+ldRw/aBIt2rYu/4alWNtgrAjQzy96i4H2Gw4wlvEMwt3nthrjmO7lhLGDyJ86EHid22Ctx5JJMBwx+n8vTalyWHEkrsj7RXmZgWBgEjnz1ryq3EsRcZFyIW1MkCT5b6c6ytFugTjC9ljh/EbsZrQ7xXchnuvlKLvpA8QG3t70PvcS4gcl7DqArjSCGPuG2B/UVTwOEjD943itkmNc3KGOvsPY9KIYK41tVVboS0i5YyyxbLA11B8UfOJ6RTp/Z0Ncl9F7DcSxDqbGItoLzKGV0ICgTrn10Ij+XeeVRY3srnBFy6pgyAg7sjqMymR8iJiQaqqx7xHuMGdQVJHhBBgjTckQfSrNy9aDgd1OubMXuFs5EQWiIiNM21NztgWKlQKw/D8PhriXHty1u2QoZyc2hBZtSJ8YM9F0rd+1OCQqLtmdYcqvhXXfeduWpoNhrlh8a6PlCGcgRSCXlWOfLG7AifLzmiGI7P4c/CGyuw1mVXXZSToNY1qvmKKp9kXicm2uixxHsuf3nvbAmyWU5Z5bsR5UR7e8CtHDAKchLjWfI8vltTOogAAaAQPbSue8bxD43iNvC22gFu6B3AiTcePKD65RV4rk9nOtBHs/avOqC1b7y4REIqgiPDygIggb6Tzp84HwFLVu+mMFtTcCGVeCAMwCgwDmXTUTMxtud4Hw/DYK2LFkROrHdmaNWc8z9BsKt4uylyJg9P96CxJOyjytqjivERdtX2S0xNrNC3e7Kg+RzDfzGhiRRzszZe4bti4rW7uXPhrzA93cSVW7bZhpIuAkcxmPLd5xfAkdWUiMw0PnyPz51Pg8Oti2qnXu1CjkTAAJ15net5Kt/AfN0vk5T2ktPhCRe70EwAGYBTIJLIV311JGvWh3ZMXL10+MrkQsMzklyNIQTqdZ15A11X9onDreJwVyYZrYNy2wgwyqToehEg+vlXA7mMKbHWjHCuLQJZG5KQ5LeHfTcVbSoRnuMNDt8Wgmek61c7OdoLCM4HgUxHghYE+I7lZmYO1Il/FLCMzFyROUsWKmYgztW1vEsw2gdJ0+VaHh4+7NPK3ofOJYoguoW2SJEvvkfYDQ6Efo8o7/aM4XCBkyhrrwmkhVA3ieg0/uFJr8SZsguot0IIWdGAGyyJkeoqHtRxg4o2gAiLaTIqqwMSZMkkE8hsBpp1M4YHGW1oeeXlGiXiPHrt6c9y6wO++U/8AavhHpFScO7QGzZa0qkyxYaEbhQVYEajwCCCCNd5oJhbf9Izcs0QJ6AmZ+VW1wzSDczBPJSAfKdN/Uc66ZJOOyMb5aN7nFxlZbVuC65WZtYB+IAemm9VAxJJO5B+817irltXhDC7xIkCJj/ao7jihCKitBm3dMsYLirI3hJA2I11B3EaaU42+M28RlW2qpIh1iX0mGViDHh6nQ9a5vcVhLQcgIBPIEiQJ21g0d7LAqz3JGi5Y567keg+9TzKMo7Hxyaeh0wvCcPiLX8YlFUtJzAGD4hmaB0303pgxV0Ya2LZZsothAzCSAFgTAPKNYpLvYodwR1YfiarPxS93YtZsyDRVYTHQAiGjymOlRjhcoJofmozLHa/Fq9q3rJmF01ygbjQQJ+1UOwTouKzOQAqz4hoevpWv74zGWIMCAI8IHQCsxuOkSIUjQqBE+Yq8cDSpkZzt2N/HeMJcUGw+QFjbYjQzkzZhsYgmD1Q0Jv8Aa3FuQi/xLRQW4uPdzOoGUsxtsImd4J6kmh3BcSc4gmBLlR/NCxlM+WvtRdbSu4e3l00MsRHOCAR+PpUJPy24r97OqL8yEb9tFniGMW3ft3XtMLVq3mZVAuQ0RroMx1EMQOpiouL9rbNywIs3gLuZUPdjUiNtdSCRtzr08UPfOQBlVF/uO5Lf2glRHn51TxePAlkdGJGyqA3XxEa/oVJ3y2vgNKm0/kj7K4NC9xmvReQeFNgwIKtqd8vQevKjfAuFXsfeyoSotnxuQMqDlEiSx18IPn50ghC2VQCWJAAA1mYAA6zXfOy2B/ccJasPPeN4rhzSe8bVpY7hdFnoorqyYeU+TZzRy8Y0jF/Z9hSR+83L+JVQAlq9eJtJA3W2sD5zsIoT2h7FJnV8KLaAAAoCBsI03n3+dPOFvqwlZbzDKR9Gitrt4Ddo9VP4U3BPQqk1sX+zHZ7Ip70Ag7Df3msopjMcVKhPFIJnKQNP+01lZY0tGlJt2zguG4retWzalO7OuR1zEE6kgAgj0J9qscSuKhWDKEDLlJA26Bh8iTFLwJNeXsJdyhocJyOoX8qhkXJ30fVZP0nHDGljbv79/wCBjW+EyO58JJQodWKkfED1BifvUQu/xSneiN9cswTMSRmg+tL4LcyT6mant4kMuRo/ytzWdwDyU7EUqhdWSy/pTWK4P1fHz+39/wCjbiCobrnDmIaVbaWEEkHpmzEeUVDcxgZXW5bYXn8AVRKmdCwjUHyjnv0iJjStRj4ZYMMpkHmCDXVLDGl9HzXOSsZOHdsb9pTbujMcsKzAqwMeEk/zCY8/Ojn7HOFlrt/FsNbY7m3J/nYZ7h9QuXX/ADmkDi/FDehrhGgyiBHPn7mum8B7VWMPhsPh7bvfe2ozsiM4k6sMwGWB8I1mAJrJqLddCpNrfY3i6QxLHQg+3Kan4fx1AoDzmmPCJBgxPlXP+2faju71vDqVY3nCsTqotsSpggxJJ9tdNqY+GYYlc22mmkADr+AprDQ6PiwVnl+orb96BGsidhzigWARAYkTzk+Lrr+VXe6LGeu3kPzpk0wNNEHaq0XsXbQaGuWbiqQJOtsgGBuROwr5zxfDbwLpchWtzOh1VbgtsQRp8RG8b12bjvHHF65bt6Gyo1PxAsocZeXwlTqDqaAYtQlxmuEFrtsL3bL8NvMx3Px5iST5j5c2XMlLXsdGLBKapI5S7rIA1OgAGvpRnhzm4yopBZtFGupjQaDc7aUWxWAs2+7NlEt3rcv3jXAmslvhmT0GnKlfCvluI0A5WBAM+2xB31q0Jtq6IuG69x74XwAo7NeyMgUjTMDqIkBlXrIPUUpcS4SULnPcuIpiTtrtJGgp/wCz/E2xGHuu3hCkCJkfCG0G43H61KH2gx+aLajU3CSY16ZZ6Ty6jzqSm5ZCrg1DZSwGNZHRhqiurZTrorAkAnXkafLPaCyyBs7o/hzF7pQNBzZVzXQukDUkjmV5FCuWwIAMgfXr7zV7A2mcytvOV1IVQTrMSB4iPMe9VkmJBRf+TofLWPtZTnd9S3/Xt5mVmZkI8f8AKuh6ke9crE+QnYb/AF/GjDi5ZCwGRWHhzBgGWQxK5htOvh01oYTPT2FaIJxS6dhXs/jGXNblgHkkKTyGsj0504dkODWb7taKbWy1vL4IYMum0EGTOnL3pO7MZ/3q2tu2LlxpVUJiSVPORHzro3BSbeLs3LdgkqWW4bIbuQWBH+I4ytHRdNQc0CuqM4rFKMkiLi3JNCPjBJc6C7b3VCDbOsNlgwI8pkDrrRvg/Z03raXlupBGaMpaI0ObXcNIPSNdKFcfwZw+Kv22GXNdzJ52yWdSPmg9Qw5GpsH2gfD2xbtDwqC0NO7MSAAp2BzEf3GSK5FOlRaEHKWuwti+yrnM/fKTMH+FeBJyhuSHUjWdNqSmUMQxMJuOreQ6Dz/QN4ntRfyuoKjPmlg1wsJMyCbpE7xIOgXelN7pmOQ0p4y0DLCSl6uwg+KIIZDlKmVPSpE4qM2Z7evPL18p2+tUUNb7UsoKXYsZuPQTbjDs5ubTAgcgFCgeegE9aiOJeDlIysddIb0np6U4/s47LYXHWL4ulu/DQuV4KIVEXMuzDNmBmRoNqRMI4W6FaCpbK0MFBEwSGOg6ydOtHjH46Nyl8jZ2LBuYpWyKWsjvQYg5lIy843IPtThxntD+8ZlnunCmVfw8tg3ny/0NJPC7v7tjJtkvazC2SJb4iAFnKJbNqABttNOHa/Dd5g7tyyzKwTOCjFW8OpHh1giRHnXPkyNZPpl8cE4fY84XEXECIBpAAnfbr1oh37ESK0LplQGJZA2UxMQJMdNRWv7xAP16+X+/4iulMgyLFXS0BkDx1AMexrKS8fxm6l5wrP1ORQBO2vgYz6mvai81OqLLDauzkgeBrvRXE9oGfCph8iALEuFGYgfDrEg7yQdQTO9b9r+MLcYAKuYmWOUZiIGUlviPTf5xJBhhUk7R9bjlj8VFTlFWibDoXYKkliYA86tY7s7irVsXrloraJENmVt9pCklemoGsChLtlIYcjMU78P4taxNn93J7u2ygFoDFSCPD8M8t80fSlk2iPifEywyiklXuKnG7qItrLEtbDN4sxmSpkQMuqnTX1oNkYOyOpRwfhO40kfSKYO1fAhYCkOlwFoVgfEREwyxGmusnes7G8E/fsQ73s2VPE5Gksdln219qusq4qT6PnPEY150lB3btfk97Ndlxii5v3GS0pCgJBZm+IiToABHLWZ2BojxvErZvsEY5QxCmDrGhGnMHQ+dXGu2cPxDD2LY/hE+MamHYFLZBnQyRryqP9qLxftDYC1p/wCbaVNRWR2+iblwVLsl4bxt7ggIHA+/vRS/xzEAAC2QBtAn3JBOv2EUodieIKt022YC20nx6Q8ADxMRAIHnqB1rqWDeBHhgEZYEHXnr9/KivDxN5zKfZ7EX7l1S6XFAgnMHy+Y8Tbmdsvny0c8Vju6Qseo0HOTVDh4XQ/T7k1rxzF2FQNcuqlpZIad228MatHl1q+PGsapE5zc2KXFuNOUuk5Q0kAyGYESUWCQSugn4pE7zFInEcc9189xpMQNgAOQHlXQeIstlziWssUCQoDqARoZZQwbNBbrAXUDlzvHYkPcZ8oUMZjWB6CdK43FWfTfpCcVKSjvW76+gXjWJ0PLb06VWZudGsNwZ74e4pC2rSFmY9QC0AecD70GvINeXl+P6/CujC9NHmfq/F57XfudQ7F8PZuGfww03GcnUEkg5PDMAaKIB/wBaTezWFtfv3dYoMFXOMrzbedlJiCGgz7ijvCO1gXBpZzi2ltMjR8ZMauJ55jmA560pcd4n37W2Ot22gR7oJi6F+B8pAKtlkHrA2pIptyOKUtLZP2pw1u1irtuyf4akZfFm0KhtzqdSd6GBuexHTQjzBq+OEvcTvMjNA1aNY5eZEetBr9llMHbrXQrS2QdWXr+Kd4zuzBRAkkwOkHl6a+tQRVZSYkajyqSw2bSYPQ6UbAMfZjha3BiL7OV/dbecBdMzEPl8XKCvLefnf7O9qEs5kuCAzSrZM5GgXL8SkLAmddZ0oRgcabeFu2RAa5dUsB8RRVOgO3xHY+fWh1u3LrBnWNoI9RVFi5Y5N/gDycZJL8jn2946VuWrZWQFLgnZgWKxueaHSeYpY4jilVw5RWBX4GY6TsfCQRvpPnptTjxzggxdjDvnyP3bKjH4S/hYW2MeEaXNeUDeueHAuGKupDAwViCp5zXPBJelFG2/Uy/cZXs96lnuwjFGYOz5i3iAhvhCrA882tBC5n3/AEPqKeeyOGV7TWW/qzR10AP2j2oZ2xwotNZsrMIHb1zvI9SAoHoBSLJ63BjPH6VICW8UK3DzUOQVIGqxEu4LjN2z4UuMqndZlddD4TI+lUmvBrh258gBO8ADQDlA0rdbJchVBZjsBufKnvgvZq3h8I1zE2QtxiT/ABB41A9dV60mTIoIeEOQlcMxAFxrlyWK+JQZgtmG8cokxzp87Odsc10o4nMCwJMAtGq7HVvIHXYcq5vZECZM04fsvTveJ2A2oUO2nUWmAn3NCWJS7GjkcTo/CuNN3rPkzQoR3OjhZOUBZgQdZGWSACAaPviM8aiTseRB5e/61Gvq8BtqxZRkY9FBBHQjcjyqu/D1EiQFPKWEHqMwGh5ifMedIQ4qhJz5OwLxTgdu62YjX6+/51lFWw7DUg3ByZGGb0PI+u/Wa9o8UDkz527uNq3FyKnuW42qm5rmPq5x8ro3diRUuG4m6aQpgRtG3Ixvvz1qJajvYY5pWPSmgk9M8/8AUL8tS+/5GLgOFGPuBLl4WkWfAJa4dBLCRlVB/UT5QZpg43xC3w60tnDTlcEksZYsIGZto31GmwEUjcO4hctZggK5iC2xBymV13gHWNpg1DxTG3b90s59NOUDalljd/R5Smq+ze3iHL95mObNmzHfMDINPH7TiH/dro0Do3y8LAf+xpM4Pwzv71uzzdgJ6DdiPQSa6L+07DAYW2VWAlwCBsFKMI+gpvcmc6R8oWND8Uj6fSrGB41irIi1fcL/AEmGHsGBj2iqWIAA8+vQVFPJTpRMMp7YYvIqZv7jEEnUbgxERsAdKF3MXcvNmvObjjQMxJIGngEmAvkNN6qAkjfw/epbTjkC30Hz/KjYAxxftBcuW8raswChucCJnr6THOJoBk8yakxLNILCOn6NeZxtUWqPofAxj5Sb7Y0vihZ4etpGE3nAuZdQVOsydZgQeWvlQNsGCNz9PpRDEYJLvDkCgC6lz4vLUgE+9QWpjUQeY6GJIpsbpaPG8SmsjUgBetFTHy/KtsPbJPpRDiNkZcxkx+Jj9e9VrQg/raqcmQo6H2YxqNbRADmFsL5MBzHRt9Kg43wi3dBJENyYaH/XpB2+tAuzzshBGsSAPKNvnr8qaUv5p5E75my/hDeoArJgYif8CfNow3jMATI13j0A96kXgrGCxVlP8w/WlFOI3DbuHLmGbroDESy/MfOo7F3WTp5j8YrcmY24lYsjDWkRSHDtLEhiQVE+IdCFgR99Qtm5kZWYZgpBJ/qAOoPnv+dEOOsylSCCI/8AYjMR5SsbAbEQOYtbxPkeoHy516mGD8pHJkl6w/w/tXbuYc4S6pAdpRp8KNykjXKZIPSTUV3BW7M96LbT1vlGHlAV5+VHeIqoEnWdh1J6TsPYxQdOAtdJuhT4WWQqzozFSxmSY3JPQ+3kSp7/APWv9Har6JsDdt5w9llUINRL3C07EnIsewov2i4T+/2FuWQDetiQJAzKfiWdpkSPTzqxxLs4bVuVgjnGhFBsDxwYS66FsuYI4YyRrbBjfSdDM1Jq/VHtfkrF16ZdMSbiFSQwIIMEEQQRuCORqMtRztbxW3ibwuoIYqFcAQpj4WXnMHKdB8IjfQIBXVFtog1TC/ZtkLMtwwoKsQJzOBIylp8KA7wJObcaQc7b9ou+myDIkEsDtzyEa6bbHkN6TFtmdN61+JtZ3jQml8u5cmNz9NI8xaRGmsamrHZzi13D31vWnKusgGA2hUg6MCNvKsxgJCjU8gNT7D/Sp+F8HdiIEEKzNOkRsPUiBRlJLsEU30Ny/tM4go/xLR8zat/gBW3/APW+IDfuGHnbYf8AzcFJAPTT0/Kobmx+vKtbAdCH7XMVucPhmPUd6p9/4hrK5sjVlHkzUGrlxI3/AF771VYA1pcaTA1qlilgggeoqfE9iX6tKf8AlBfjX8l+2mnp9qsrhS/w/ahWHIO3ypg4PYDFc3w69I5TodOf051kqObxPjFlxqCjX5LvCOBKSGcZlHKYHntVXtKyfvBCqFCqEhdtJI+hHvNNmEw6DwqNOZgCeg06UpdrsN3eIOkF0Dx5FnRfmqKY86azzwl+zTDZ8dmjS3bZp8zCD/6Pyp77c4MXMIysSJYQR/UJifLelj9kNmBiLhMTkQe2Zm+609ccUXMPdRtQV08mkZW6gAxSSGXZwfGJ4yOmlV2PIe5q5xK1lY/ryP1qk2gpkY3sksY2UdavLPp7GPnAqVMGEFs83th/mTH0ArLqc4M/r3PzrWZlfiGJ1AJJIH69K8wVi7c/wbNx+rKjPHyBA96LY7s4MyAM5ZiA2gA5A5RvprqT7V2Ls/wy1h7KpbUAAep9ak5xTOzH4jNGHGLr/YhcM4WwwWRoDgs7jMCVObwqYmGywcp1g8q07N4XD3LrLeTNpoczDb0Ipk7VPmN0LMhQfD6x+NAsLw18M7NcgMqgjXmRJHtt69aST02iKe6ZZ7W8BsHCuLNtUfwlTJ5OCQZPMSKUOD9mb964lqAub+ec0LuTA/05UbucSe6GLen5fajXYLV7rdABrvqZ/CtCUugzjGrBXG+z4wbWrdtmPeKdWj/EU+WwIYCNfeoeHXSXGcQW0DIWXL001G4jUjzon+025PciYIDMDz1K7HltWvYyz34724xjNEDSSIMty10235mq80uyXFtIuYlbKhnxBUJk1kTr0UbyY2GulJFq6CNCdDz3jqfanzt5gVNpFRRo4Mj+1hqa51jbLWlOYET4R0M7x10B+dFTUgODiEhw2/iMNevpbY2wzNMgfCA2WJ1gQIE0Bw7KQSDrHwka606dmuJJawIBgli5K8yCSv2FLQOFtAMy4gxpH8MTpzbp5xNd/hvHJemXtohm8O6TXuO4wuW2guhGffMpkZP5T0OkUZ7JwReafCxCgxpoDP8A9UmcRu3GuiyoyjwqqzooAAAJ6AbnyNPvC7AtWktAzlEE7TzY/Oa8qqk5e2zslK4qKBXHr5BA66AfifeBSD+0O0q4+6qABQLYAGw/gpTxxF/4gPMuIH/dpSt+03AkYlbwPhuKBy3Uefl9qPhvc2d9CcLZifrXi31H8wqRoI6+etQLZluem8ch1+ddnRzFpHBOn5fesYeIyWHsNfc717ZsEHYGOv5j/WmTB8JtsgY+NiobKxKZZJEacxE+hFCclFWwwi5OkBuHXAHDHXL4hzggggjzo3wfDM3e3dQiqNWB8RZgoy+Q1J9K1TggYoLUnM8EzAAABIg67ka6nypv7V8RPcJahdDoY1gA+Gekma5sjUlZaFxfE5TdtlTDb/rf2qNx4T6cqL38KWaATJPL7TRNOx57rN33jyyUKcok+KenlT+ZEXy5CYlZUqWiBLKR6gispxQvwjgdy8Ay5VQn4jz6kAamrnaDs0tnustwuxknSBIiIGvU86Yrl7uQA25E+hJkz6VSx7G4gM7NpO/+35GuXzZN37HSscaEfEYUofECPPlR/s0AUdi7eAKVGoBzNkJnnEcvKj/BrGe7bYfyeIk+Q0+sVS4pfuHEXzdcNmyqInRV8SrExOxnzaIBiq87iScalQT4DY7y9bVrjnWSAxAgCY9NKFftLA/fIHK2g+WYx9aJ9jn/AOYn/KZ9Ij7kUv8Aba8LmMu5Duyp7hFQj0zCtjBk70OX7M8NkwjMf+pdZh6AKn3VqbvCyuDOqkafX6T86H4HDLatJaG1tQg84ET77165A5/r3osmI/a3gBTC96xYXbbnMpG6tkGh3MeE9ILUg3K6r2tu/wDLXMzZzoBIWQCQvIDYVzLC2c91U18TBdNDqY3Og9aaIRj4woAskclyx5CI+5rThttWuCdYBPloKtdsMNkj+nNI9xOX5ihPAbpF0SJkMPcqRrSRvgO6chos3GzZ0XM6KxVepIy6eYnMPMCn7gl5jhLOf/E7pC/92UZvrNJvZeC7/wCUR8z/AKUU4hirikKh0JHrH5VFr0lU/ULvbXEXQwyOySTOVipIBAAkEaaVPjsaXsoeYtqp9v8AerjcP7+41vEZoU5kZYXKoMFCY8QaVMnXw76mt+0t2zbRUMKYkaEiBoASNp5T0qlemiS3IXQpVAdg23tTd2JtZbbOf5zA9Bz+ZPyobxW0LtnDG1sygL5zAn503YS0ttFQbKAB+f40IrYZv0in+0zC/wAO1cBkBih25jMP/k1Y7E2MuDBWPESTz1Jj/wCMtWO3hX9zuSRMqV9Qw/Caj7EXwMNbtjXTPP8AcSSPY6Vp9Bg9FftSGS0mYkgv+Gk/WkztfeJTDt1ziP8AxIP3rpXa+2GwpMaqyn65fsxrmnF8DcxN+zZQaRGbkuY+In0Amhj7DN6Lq4VLWHt+Im8yhiOShhmAHnqNazhfDLOKPcXS6ufEGWNuamZ1jXblvXmJtd5iHW2J8WRfRRlB9IE0T4Ngr1m7mKIfRiW2I08PnTJbsVvVBIHvMTaaRHi8R1eM7lk0HqNdg3Omq+ZUxvSPgeHuuIQm2QEJOcx4tDl5zm110606cMyuWUkhssgCNQcwJE6GI2GutNJNqkInTVgPhdg3L8n4bWvq3Ifc+woj2i4YMRh3t6ZolCeTjVT+B8iay3hTYlZBkkztOvMctIqLG8S7sBmkgmPffeliuCDJ85HI8LYe4YRWY9FBY+8Ud4ZwW4l0C6mU81MbGIB5ciY8zTXgeOW0ZpkA7RVXE3y94tzIERvoQdfYH5mi8rkqoZY1HdnuO7HJdQvh2KsP5G+EnoDuv1FAcEmUGY3iBt4QFn3iZ5zThh8QxuKc0gEHfp5Uqtw9rUWhq2Yqvn4oU/KKnzco0ylJS0HOyuEJGc6KCY13YxOnQfrat+1i6J5Zj9qLYBVtW1tj+Ub9TuT85pW7TcctNc7rUQwRnA0XxQ+m5I/CnadUiUX6rJeynBy7i+2g1yg7k6CR6A/+w8qZ8dwcZLjLqxRgvrlIFGMJcBwi2dSyWVuLtoIlUBkyYieQnc1VwmJzID50mRU1Q8JNpnL8RcVVXMoYnWT8o+lZUOJs3LmLvWbYDd21yJ5L3h0/9qyn4A5FriN8s5nlV24AtpdpYA+m5H0IrbG8Jud4PCYdcwPKOcnYe9V8QsWxHI5fkANOoqTWhk9ljg90rMVW7QYhmZZg5VjQefOp8CcqbanU/hQ69h7j3cwcFC22XTKNDlaZnaQQN9JqiWibkuVsN9nLfdrmPxN9ByH40F4jwFlvhnvouIL953JUkeJ8yeISJYQQCBvrRoZuhqO7aLlCwLd38GYk5NZ8M/Dr0qkXQj27GtsQKrXbimqFm6elS5z0oAB3GUHdXNJ8BPuBI+tc4BIJ8q6ZxfObNzKuZipEe0GPOJrmA3pohGnimPN7D2Cd/FPqsL/rVPhsrcGm0/Y1LixksW7Rturo5liPCcwLQp2MQOuxNeYTW4oHP8qz6Muxh4RxFbdzusjSwnPBI/t0EDadfKjt+/mynoKEW2K6RtV6zJWen+9SmtFIu2RKn8R7g1LkTtyULodxttMTVHtCLRQsyzc8MaA+ANLCTtvy9+VWixqpjLTOI002M6g9RVIvi00Jp3YJstcU4bJecRAy65QcywMoIEGSZ569a6amKEb1zleDvKnvII5iZI3gmRPypiw18qoWdhGlNKSYC12pw7Yi2EVwomSCJDbQD6ETVfs7hTZVUYgkTBAjTNmjUnmTzqQ3p51Wu8Q7t7cjRmiZ203216frWctoaHYZ7W3P+Xjqwn28X4UpcIZpN5Qcqzr1kQBG+gOb2pp7eZVwq9XbII6sjAenOlbspiWt2XtkSWMhTrsFg7jY+fSIpYaV1ZScW4umWuzWCYB3fLmJgAGdJ1meZ0P6NGHuN5H11rS9xLJbi1aNwmJUhLIHoRO3lz9TWoObWCPw+VMv7/f7fZzxcn/kjBd11AHpI/P8K9wpy3S5LqIBVkIJDAgrKsQIOo0adprzJXuX9A0Rjz/id65dbvLORAIVpWW6lgrGPaai41iLd20LJYJcS5MsRBGWDGvJs8+o6QLmGfKZOwlvcAnXqNNfegmJwzZ1G6lpzFRJknNrEnSTpTL7MWuH8ItKAwPecwx0HqB09a8xvguLA5E/hRCRy09PyMfjVpOCi+mbM6nUA5JHoRII15ifSkcbVIKdO2CuDo126ttPiY79OZJjWB5VZ4hwx7V7OwBC6Ag8yNzpppP16VJg7L4O6rJF0ggNErlBPiMRJgawAau9pO0lh7hshbxYrPeqji2H0hIyyynmeUD2EYV2NKd9Aq5dmhXEuF2LjF1tujnUqtwMjNHxeIZkJO8Zh5dbgmsy0whe4JxK6ltM4lx/CMEmVObu9YB23/tHWifB0PiQxmXQgGRPPWgwjuCJAIuhifLLlX/209WHWjXZJUS62aScohSYB1M6A/T19hKPJUNGVMSuzoIxWNfabpWT/e5I+1ZTB22wiYdj3a5Dcc3MukeKSxkE6z+tq8osXsO8ZsG2gLaKqhR/MYACyZG/3pbt8LW9ZtxmBE5tspYnQeWkDpRvj3a7CXbVxUuEvlgDKwk8okdaq8E7RYO1bCutwFjJARnjbUkDrrpXhYv+TjwNqLu+mn1R0Nx5CyG5FD5iYPnVENdBhLRKg7llmNxzorxK9ba8/dBzbLSpKkb684Igkjao1tnoT7a/6/evci7SZztE9m8SBsKlyn/aorSnca1aUsNxHrRMbISN6kmsk1hBrANRmJAG5MCud47Ak4x7UQe8IPQDMSX/ALcnj9K6JbuFGVjrlIMczrsPOkm1hizC0wIZv4JxGYtcPg7srBeMmWVgAEL11zNEwU7WWSLeuhW5r5aMPvQzs5aa5dJEZUXn1O23kCfKBRntsz3bgULK3XZ42JObRfP4thuap9nLNxDcFp0WcsymcAgtAM6Cdd6zVxoDutB1rMydpq9wm8pLWP5ipdp2icpg8tCvLmfKqeVx0/7Rp8pMCojjyhnIzEaCMo/1jypJRtUZuVaLGJw5ViII9RBquwqS1jrtye811keBUjy0Jmtgn6mjVGV1siArcNXrWvWojbPWsElF3yqDHYgZGDBAAJls8iOSZARmP+YAeYrR5qreUmQedEZOnZriuLYi+vdXysAhkQKB4htEyw0kRPM71nCbeRmYjcQABA3mTJOvL5+wVsDdZ5bINd82w/y86P2g3Myep3PnQWtB5OqsId6TyqRHNU0c+VWEc86wpcVzUgqC21TKaxiQ6giNCCD6EQR8qp4VbgMOgAUaENIbSNBuOtWmJ6GqzX3G4isYluLRXs/xe4bQt2u6JRfEoOcljqWnYAmQBOo+gYX+YgneDsfI+VU+D3+4uXG7tlVgMqpD66z8TJlG2xPtzaLoBbvXHDmZmTPqTOx5VpcfN8W3lr9Dp9a0vcdvXnCtYVLaiM5K96TqZaCRGsZRoIBmpAs86UJA+EEEgif/ABnyqNrDJuseoq53RrACNiR+ufWsawe9wwQRIIg+YIgitMPxL91UvJUDfUuxkiAJ3MxEkAe0EkVB3APp4ftp9Kgfh1p5DAkdD+Y/KsYXr3GL2JuO13NlnwgyY9GIGbzMD2rKk4lhVtOBbEKROhkEzWUQjLiOHBhpofp70PNgqYPKi1+6ZidKr5R0pQFNbVWbdnyNTKoqzbrGI7I9fOPx61atAn4ljTeTBrwCpF5edEB4+D5gj0qBkjSrmGYyy8lMCt7yD51jAe+v0oPfsQ+bn1gTHSYo3cO9VLw0NYwH45jmWxlthu+JIzgarbKw6q0yCxgHTaROtCezlpluBwxtgSCsaspGqdCug38juNGK6dKyzqNaazF5bo6GvSQeR+lV7DGrSUoaN1Qf0n6VILQ/pNYgqygrAKxtL+v960eyKtsoqO4KJijcsCqpww50UJ0jT5CeXPeq9wVjA08Pt75da3S0o2FWyK1YVjEY8h9K3VvKpAoipMgoGPUPvUyNG9RBB0rMtYxYGIHrW374P6TVYCvaJiQ4vov1rBiCeQ+X51qBW4oGI2SenyFerh+lScxUprBIjaNa5KtL+FeTWMVTaofxcsiArE5hodjGse9GytCO0o/g+4rIwGxXae4TDWLenIr+VeUIzTvWUwbXwf/Z"/>
          <p:cNvSpPr>
            <a:spLocks noChangeAspect="1" noChangeArrowheads="1"/>
          </p:cNvSpPr>
          <p:nvPr/>
        </p:nvSpPr>
        <p:spPr bwMode="auto">
          <a:xfrm>
            <a:off x="141432" y="388216"/>
            <a:ext cx="277091" cy="27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127" tIns="41564" rIns="83127" bIns="41564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36" b="0" i="0" u="none" strike="noStrike" kern="1200" cap="none" spc="0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523" y="2008138"/>
            <a:ext cx="7853655" cy="23579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59775" marR="0" lvl="0" indent="-259775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r-xm" sz="1636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 Light"/>
                <a:ea typeface="+mn-ea"/>
                <a:cs typeface="Arial" panose="020B0604020202020204" pitchFamily="34" charset="0"/>
                <a:rtl/>
              </a:rPr>
              <a:t>الصحفيون يغطون أكثر من فعالية</a:t>
            </a:r>
          </a:p>
          <a:p>
            <a:pPr marL="259775" marR="0" lvl="0" indent="-259775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r-xm" sz="1636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 Light"/>
                <a:ea typeface="+mn-ea"/>
                <a:cs typeface="Arial" panose="020B0604020202020204" pitchFamily="34" charset="0"/>
                <a:rtl/>
              </a:rPr>
              <a:t>ليسوا فقط مسؤولين عن النشر كقصة، بل التغريد طوال اليوم، وتأليف مدونة، وتسجيل فيديوهات</a:t>
            </a:r>
          </a:p>
          <a:p>
            <a:pPr marL="259775" marR="0" lvl="0" indent="-259775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r-xm" sz="1636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 Light"/>
                <a:ea typeface="+mn-ea"/>
                <a:cs typeface="Arial" panose="020B0604020202020204" pitchFamily="34" charset="0"/>
                <a:rtl/>
              </a:rPr>
              <a:t>إننا نعيش في بيئة تضج بالأخبار على مدار الساعة</a:t>
            </a:r>
          </a:p>
          <a:p>
            <a:pPr marL="259775" marR="0" lvl="0" indent="-259775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r-xm" sz="1636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 Light"/>
                <a:ea typeface="+mn-ea"/>
                <a:cs typeface="Arial" panose="020B0604020202020204" pitchFamily="34" charset="0"/>
                <a:rtl/>
              </a:rPr>
              <a:t>المنافسة على تقديم المحتوى شرسة </a:t>
            </a:r>
          </a:p>
          <a:p>
            <a:pPr marL="259775" marR="0" lvl="0" indent="-259775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36" b="0" i="0" u="none" strike="noStrike" kern="120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buntu Light"/>
              <a:ea typeface="+mn-ea"/>
              <a:cs typeface="Arial" panose="020B0604020202020204" pitchFamily="34" charset="0"/>
            </a:endParaRPr>
          </a:p>
          <a:p>
            <a:pPr marL="259775" marR="0" lvl="0" indent="-259775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36" b="0" i="0" u="none" strike="noStrike" kern="120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buntu Light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36" b="0" i="0" u="none" strike="noStrike" kern="120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buntu Light"/>
              <a:ea typeface="+mn-ea"/>
              <a:cs typeface="Arial" panose="020B0604020202020204" pitchFamily="34" charset="0"/>
            </a:endParaRPr>
          </a:p>
          <a:p>
            <a:pPr marL="259775" marR="0" lvl="0" indent="-259775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36" b="0" i="0" u="none" strike="noStrike" kern="120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buntu Light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36" b="0" i="0" u="none" strike="noStrike" kern="1200" cap="none" spc="0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690" y="401703"/>
            <a:ext cx="7886700" cy="585850"/>
          </a:xfrm>
        </p:spPr>
        <p:txBody>
          <a:bodyPr rtlCol="1">
            <a:noAutofit/>
          </a:bodyPr>
          <a:lstStyle/>
          <a:p>
            <a:pPr rtl="1"/>
            <a:r>
              <a:rPr lang="ar-xm" dirty="0">
                <a:cs typeface="Arial" panose="020B0604020202020204" pitchFamily="34" charset="0"/>
                <a:rtl/>
              </a:rPr>
              <a:t>مهارات الموجه الرئيسية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57CDD2-7C6B-BA81-EBEA-F315EB206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1"/>
          <a:lstStyle/>
          <a:p>
            <a:pPr rtl="1"/>
            <a:r>
              <a:rPr lang="ar-xm" sz="2800" dirty="0">
                <a:cs typeface="Arial" panose="020B0604020202020204" pitchFamily="34" charset="0"/>
                <a:rtl/>
              </a:rPr>
              <a:t>الاستماع بنشاط</a:t>
            </a:r>
          </a:p>
          <a:p>
            <a:pPr rtl="1"/>
            <a:r>
              <a:rPr lang="ar-xm" sz="28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بناء</a:t>
            </a:r>
            <a:r>
              <a:rPr lang="ar-xm" sz="2800" dirty="0">
                <a:cs typeface="Arial" panose="020B0604020202020204" pitchFamily="34" charset="0"/>
                <a:rtl/>
              </a:rPr>
              <a:t> الثقة</a:t>
            </a:r>
          </a:p>
          <a:p>
            <a:pPr rtl="1"/>
            <a:r>
              <a:rPr lang="ar-xm" sz="2800" dirty="0">
                <a:cs typeface="Arial" panose="020B0604020202020204" pitchFamily="34" charset="0"/>
                <a:rtl/>
              </a:rPr>
              <a:t>تحديد الأهداف وبناء الإمكانيات</a:t>
            </a:r>
          </a:p>
          <a:p>
            <a:pPr rtl="1"/>
            <a:r>
              <a:rPr lang="ar-xm" sz="2800" dirty="0">
                <a:cs typeface="Arial" panose="020B0604020202020204" pitchFamily="34" charset="0"/>
                <a:rtl/>
              </a:rPr>
              <a:t>التشجيع والإلهام</a:t>
            </a:r>
          </a:p>
          <a:p>
            <a:pPr rtl="1"/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65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978" y="401703"/>
            <a:ext cx="7886700" cy="585850"/>
          </a:xfrm>
        </p:spPr>
        <p:txBody>
          <a:bodyPr rtlCol="1">
            <a:normAutofit fontScale="90000"/>
          </a:bodyPr>
          <a:lstStyle/>
          <a:p>
            <a:pPr rtl="1"/>
            <a:r>
              <a:rPr lang="ar-xm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لماذا الفلسفة؟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 rtlCol="1">
            <a:normAutofit/>
          </a:bodyPr>
          <a:lstStyle/>
          <a:p>
            <a:pPr rtl="1"/>
            <a:r>
              <a:rPr lang="ar-xm" sz="1800">
                <a:latin typeface="Ubuntu" panose="020B0504030602030204" pitchFamily="34" charset="0"/>
                <a:cs typeface="Arial" panose="020B0604020202020204" pitchFamily="34" charset="0"/>
                <a:rtl/>
              </a:rPr>
              <a:t>التوجيه </a:t>
            </a:r>
            <a:r>
              <a:rPr lang="ar-SA" sz="1800">
                <a:latin typeface="Ubuntu" panose="020B0504030602030204" pitchFamily="34" charset="0"/>
                <a:cs typeface="Arial" panose="020B0604020202020204" pitchFamily="34" charset="0"/>
                <a:rtl/>
              </a:rPr>
              <a:t>(</a:t>
            </a:r>
            <a:r>
              <a:rPr lang="ar-xm" sz="1800">
                <a:latin typeface="Ubuntu" panose="020B0504030602030204" pitchFamily="34" charset="0"/>
                <a:cs typeface="Arial" panose="020B0604020202020204" pitchFamily="34" charset="0"/>
                <a:rtl/>
              </a:rPr>
              <a:t>الشراكة</a:t>
            </a:r>
            <a:r>
              <a:rPr lang="ar-SA" sz="1800">
                <a:latin typeface="Ubuntu" panose="020B0504030602030204" pitchFamily="34" charset="0"/>
                <a:cs typeface="Arial" panose="020B0604020202020204" pitchFamily="34" charset="0"/>
                <a:rtl/>
              </a:rPr>
              <a:t>)</a:t>
            </a:r>
            <a:r>
              <a:rPr lang="ar-xm" sz="1800">
                <a:latin typeface="Ubuntu" panose="020B0504030602030204" pitchFamily="34" charset="0"/>
                <a:cs typeface="Arial" panose="020B0604020202020204" pitchFamily="34" charset="0"/>
                <a:rtl/>
              </a:rPr>
              <a:t> </a:t>
            </a:r>
            <a:r>
              <a:rPr lang="ar-xm" sz="18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أمر فردي! لا توجد خطوات أو قواعد محددة للنجاح</a:t>
            </a:r>
          </a:p>
          <a:p>
            <a:pPr rtl="1"/>
            <a:r>
              <a:rPr lang="ar-xm" sz="18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يتغير مع العلاقة والوقت </a:t>
            </a:r>
          </a:p>
          <a:p>
            <a:pPr rtl="1"/>
            <a:r>
              <a:rPr lang="ar-xm" sz="18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يجب أن تعرف شريك حياتك</a:t>
            </a:r>
          </a:p>
          <a:p>
            <a:pPr lvl="1" rtl="1"/>
            <a:r>
              <a:rPr lang="ar-xm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يتغير الأشخاص مع الخبرة؛ تتغير العلاقة مع الخبرة المشتركة</a:t>
            </a:r>
          </a:p>
          <a:p>
            <a:pPr rtl="1"/>
            <a:r>
              <a:rPr lang="ar-xm" sz="18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إنشاء مساحة لهذه المحادثات</a:t>
            </a:r>
          </a:p>
          <a:p>
            <a:pPr lvl="1" rtl="1"/>
            <a:r>
              <a:rPr lang="ar-xm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ورقة عمل الاستفادة من فلسفة التوجيه</a:t>
            </a:r>
          </a:p>
          <a:p>
            <a:pPr lvl="1" rtl="1"/>
            <a:r>
              <a:rPr lang="ar-xm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تأسيس التوقعات المتبادلة</a:t>
            </a:r>
          </a:p>
          <a:p>
            <a:pPr lvl="2" rtl="1"/>
            <a:r>
              <a:rPr lang="ar-xm" sz="18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التوقع الكبير أمر حاسم - يرتقي الأشخاص إليه!</a:t>
            </a:r>
          </a:p>
          <a:p>
            <a:pPr lvl="2" rtl="1"/>
            <a:r>
              <a:rPr lang="ar-xm" sz="18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لا بأس بالدفع، ولكن يجب أن يكون لغرض </a:t>
            </a:r>
            <a:r>
              <a:rPr lang="ar-xm" sz="1800">
                <a:latin typeface="Ubuntu" panose="020B0504030602030204" pitchFamily="34" charset="0"/>
                <a:cs typeface="Arial" panose="020B0604020202020204" pitchFamily="34" charset="0"/>
                <a:rtl/>
              </a:rPr>
              <a:t>مشترك </a:t>
            </a:r>
            <a:r>
              <a:rPr lang="ar-SA" sz="1800">
                <a:latin typeface="Ubuntu" panose="020B0504030602030204" pitchFamily="34" charset="0"/>
                <a:cs typeface="Arial" panose="020B0604020202020204" pitchFamily="34" charset="0"/>
                <a:rtl/>
              </a:rPr>
              <a:t>(</a:t>
            </a:r>
            <a:r>
              <a:rPr lang="ar-xm" sz="18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فهم </a:t>
            </a:r>
            <a:r>
              <a:rPr lang="ar-xm" sz="1800">
                <a:latin typeface="Ubuntu" panose="020B0504030602030204" pitchFamily="34" charset="0"/>
                <a:cs typeface="Arial" panose="020B0604020202020204" pitchFamily="34" charset="0"/>
                <a:rtl/>
              </a:rPr>
              <a:t>واضح للأهداف</a:t>
            </a:r>
            <a:r>
              <a:rPr lang="ar-SA" sz="1800">
                <a:latin typeface="Ubuntu" panose="020B0504030602030204" pitchFamily="34" charset="0"/>
                <a:cs typeface="Arial" panose="020B0604020202020204" pitchFamily="34" charset="0"/>
                <a:rtl/>
              </a:rPr>
              <a:t>)</a:t>
            </a:r>
          </a:p>
          <a:p>
            <a:pPr lvl="2" rtl="1"/>
            <a:endParaRPr lang="en-US" sz="1350" b="1" dirty="0">
              <a:latin typeface="Ubuntu" panose="020B05040306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882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827" y="401703"/>
            <a:ext cx="7886700" cy="585850"/>
          </a:xfrm>
        </p:spPr>
        <p:txBody>
          <a:bodyPr rtlCol="1">
            <a:normAutofit fontScale="90000"/>
          </a:bodyPr>
          <a:lstStyle/>
          <a:p>
            <a:pPr rtl="1"/>
            <a:r>
              <a:rPr lang="ar-xm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أين أنت اليوم؟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/>
          <a:lstStyle/>
          <a:p>
            <a:pPr rtl="1"/>
            <a:r>
              <a:rPr lang="ar-xm" sz="24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قابلوا بعضكم أينما </a:t>
            </a:r>
            <a:r>
              <a:rPr lang="ar-xm" sz="2400">
                <a:latin typeface="Ubuntu" panose="020B0504030602030204" pitchFamily="34" charset="0"/>
                <a:cs typeface="Arial" panose="020B0604020202020204" pitchFamily="34" charset="0"/>
                <a:rtl/>
              </a:rPr>
              <a:t>كنتم -</a:t>
            </a:r>
            <a:r>
              <a:rPr lang="ar-SA" sz="2400">
                <a:latin typeface="Ubuntu" panose="020B0504030602030204" pitchFamily="34" charset="0"/>
                <a:cs typeface="Arial" panose="020B0604020202020204" pitchFamily="34" charset="0"/>
                <a:rtl/>
              </a:rPr>
              <a:t> </a:t>
            </a:r>
            <a:r>
              <a:rPr lang="ar-xm" sz="2400">
                <a:latin typeface="Ubuntu" panose="020B0504030602030204" pitchFamily="34" charset="0"/>
                <a:cs typeface="Arial" panose="020B0604020202020204" pitchFamily="34" charset="0"/>
                <a:rtl/>
              </a:rPr>
              <a:t>يمكن </a:t>
            </a:r>
            <a:r>
              <a:rPr lang="ar-xm" sz="24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أن تتغيروا يومًا بعد يوم</a:t>
            </a:r>
          </a:p>
          <a:p>
            <a:pPr rtl="1"/>
            <a:r>
              <a:rPr lang="ar-xm" sz="24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البحث عن مجموعات المهارات المجانية</a:t>
            </a:r>
          </a:p>
          <a:p>
            <a:pPr rtl="1"/>
            <a:r>
              <a:rPr lang="ar-xm" sz="24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يبدأ الفهم بالمحادثة، ويتطور بالخبرة</a:t>
            </a:r>
          </a:p>
          <a:p>
            <a:pPr rtl="1"/>
            <a:r>
              <a:rPr lang="ar-xm" sz="24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يجب تحديد مجموعات </a:t>
            </a:r>
            <a:r>
              <a:rPr lang="ar-xm" sz="2400">
                <a:latin typeface="Ubuntu" panose="020B0504030602030204" pitchFamily="34" charset="0"/>
                <a:cs typeface="Arial" panose="020B0604020202020204" pitchFamily="34" charset="0"/>
                <a:rtl/>
              </a:rPr>
              <a:t>المهارات </a:t>
            </a:r>
            <a:r>
              <a:rPr lang="ar-SA" sz="2400">
                <a:latin typeface="Ubuntu" panose="020B0504030602030204" pitchFamily="34" charset="0"/>
                <a:cs typeface="Arial" panose="020B0604020202020204" pitchFamily="34" charset="0"/>
                <a:rtl/>
              </a:rPr>
              <a:t>(</a:t>
            </a:r>
            <a:r>
              <a:rPr lang="ar-xm" sz="2400">
                <a:latin typeface="Ubuntu" panose="020B0504030602030204" pitchFamily="34" charset="0"/>
                <a:cs typeface="Arial" panose="020B0604020202020204" pitchFamily="34" charset="0"/>
                <a:rtl/>
              </a:rPr>
              <a:t>الأدوات</a:t>
            </a:r>
            <a:r>
              <a:rPr lang="ar-SA" sz="2400">
                <a:latin typeface="Ubuntu" panose="020B0504030602030204" pitchFamily="34" charset="0"/>
                <a:cs typeface="Arial" panose="020B0604020202020204" pitchFamily="34" charset="0"/>
                <a:rtl/>
              </a:rPr>
              <a:t>)</a:t>
            </a:r>
            <a:r>
              <a:rPr lang="ar-xm" sz="24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 و"</a:t>
            </a:r>
            <a:r>
              <a:rPr lang="ar-xm" sz="2400">
                <a:latin typeface="Ubuntu" panose="020B0504030602030204" pitchFamily="34" charset="0"/>
                <a:cs typeface="Arial" panose="020B0604020202020204" pitchFamily="34" charset="0"/>
                <a:rtl/>
              </a:rPr>
              <a:t>استخراجها"</a:t>
            </a:r>
            <a:r>
              <a:rPr lang="ar-SA" sz="2400">
                <a:latin typeface="Ubuntu" panose="020B0504030602030204" pitchFamily="34" charset="0"/>
                <a:cs typeface="Arial" panose="020B0604020202020204" pitchFamily="34" charset="0"/>
                <a:rtl/>
              </a:rPr>
              <a:t> </a:t>
            </a:r>
            <a:r>
              <a:rPr lang="ar-xm" sz="2400">
                <a:latin typeface="Ubuntu" panose="020B0504030602030204" pitchFamily="34" charset="0"/>
                <a:cs typeface="Arial" panose="020B0604020202020204" pitchFamily="34" charset="0"/>
                <a:rtl/>
              </a:rPr>
              <a:t>لتحقيق </a:t>
            </a:r>
            <a:r>
              <a:rPr lang="ar-xm" sz="24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الكفاءة</a:t>
            </a:r>
          </a:p>
          <a:p>
            <a:pPr rtl="1"/>
            <a:endParaRPr lang="en-US" dirty="0">
              <a:latin typeface="Ubuntu" panose="020B05040306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251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824" y="401703"/>
            <a:ext cx="7886700" cy="585850"/>
          </a:xfrm>
        </p:spPr>
        <p:txBody>
          <a:bodyPr rtlCol="1">
            <a:normAutofit fontScale="90000"/>
          </a:bodyPr>
          <a:lstStyle/>
          <a:p>
            <a:pPr rtl="1"/>
            <a:r>
              <a:rPr lang="ar-xm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أحجار الزاوية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882" y="2021932"/>
            <a:ext cx="8339986" cy="3263504"/>
          </a:xfrm>
        </p:spPr>
        <p:txBody>
          <a:bodyPr rtlCol="1">
            <a:noAutofit/>
          </a:bodyPr>
          <a:lstStyle/>
          <a:p>
            <a:pPr rtl="1">
              <a:lnSpc>
                <a:spcPct val="120000"/>
              </a:lnSpc>
            </a:pPr>
            <a:r>
              <a:rPr lang="ar-xm" sz="20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الاتساق </a:t>
            </a:r>
            <a:r>
              <a:rPr lang="ar-xm" sz="2000">
                <a:latin typeface="Ubuntu" panose="020B0504030602030204" pitchFamily="34" charset="0"/>
                <a:cs typeface="Arial" panose="020B0604020202020204" pitchFamily="34" charset="0"/>
                <a:rtl/>
              </a:rPr>
              <a:t>والموثوقية -</a:t>
            </a:r>
            <a:r>
              <a:rPr lang="ar-SA" sz="2000">
                <a:latin typeface="Ubuntu" panose="020B0504030602030204" pitchFamily="34" charset="0"/>
                <a:cs typeface="Arial" panose="020B0604020202020204" pitchFamily="34" charset="0"/>
                <a:rtl/>
              </a:rPr>
              <a:t> </a:t>
            </a:r>
            <a:r>
              <a:rPr lang="ar-xm" sz="2000">
                <a:latin typeface="Ubuntu" panose="020B0504030602030204" pitchFamily="34" charset="0"/>
                <a:cs typeface="Arial" panose="020B0604020202020204" pitchFamily="34" charset="0"/>
                <a:rtl/>
              </a:rPr>
              <a:t>بناء </a:t>
            </a:r>
            <a:r>
              <a:rPr lang="ar-xm" sz="20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الثقة والتفاهم</a:t>
            </a:r>
          </a:p>
          <a:p>
            <a:pPr lvl="1" rtl="1">
              <a:lnSpc>
                <a:spcPct val="120000"/>
              </a:lnSpc>
            </a:pPr>
            <a:r>
              <a:rPr lang="ar-xm" sz="20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يجب إظهار </a:t>
            </a:r>
            <a:r>
              <a:rPr lang="ar-xm" sz="2000">
                <a:latin typeface="Ubuntu" panose="020B0504030602030204" pitchFamily="34" charset="0"/>
                <a:cs typeface="Arial" panose="020B0604020202020204" pitchFamily="34" charset="0"/>
                <a:rtl/>
              </a:rPr>
              <a:t>القدرة </a:t>
            </a:r>
            <a:r>
              <a:rPr lang="ar-SA" sz="2000">
                <a:latin typeface="Ubuntu" panose="020B0504030602030204" pitchFamily="34" charset="0"/>
                <a:cs typeface="Arial" panose="020B0604020202020204" pitchFamily="34" charset="0"/>
                <a:rtl/>
              </a:rPr>
              <a:t>(</a:t>
            </a:r>
            <a:r>
              <a:rPr lang="ar-xm" sz="20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على </a:t>
            </a:r>
            <a:r>
              <a:rPr lang="ar-xm" sz="2000">
                <a:latin typeface="Ubuntu" panose="020B0504030602030204" pitchFamily="34" charset="0"/>
                <a:cs typeface="Arial" panose="020B0604020202020204" pitchFamily="34" charset="0"/>
                <a:rtl/>
              </a:rPr>
              <a:t>كلا الجانبين</a:t>
            </a:r>
            <a:r>
              <a:rPr lang="ar-SA" sz="2000">
                <a:latin typeface="Ubuntu" panose="020B0504030602030204" pitchFamily="34" charset="0"/>
                <a:cs typeface="Arial" panose="020B0604020202020204" pitchFamily="34" charset="0"/>
                <a:rtl/>
              </a:rPr>
              <a:t>)</a:t>
            </a:r>
            <a:r>
              <a:rPr lang="ar-xm" sz="2000">
                <a:latin typeface="Ubuntu" panose="020B0504030602030204" pitchFamily="34" charset="0"/>
                <a:cs typeface="Arial" panose="020B0604020202020204" pitchFamily="34" charset="0"/>
                <a:rtl/>
              </a:rPr>
              <a:t> </a:t>
            </a:r>
            <a:r>
              <a:rPr lang="ar-xm" sz="20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على العمل نحو الأهداف المشتركة</a:t>
            </a:r>
          </a:p>
          <a:p>
            <a:pPr rtl="1">
              <a:lnSpc>
                <a:spcPct val="120000"/>
              </a:lnSpc>
            </a:pPr>
            <a:r>
              <a:rPr lang="ar-xm" sz="2000">
                <a:latin typeface="Ubuntu" panose="020B0504030602030204" pitchFamily="34" charset="0"/>
                <a:cs typeface="Arial" panose="020B0604020202020204" pitchFamily="34" charset="0"/>
                <a:rtl/>
              </a:rPr>
              <a:t>الحدود -</a:t>
            </a:r>
            <a:r>
              <a:rPr lang="ar-SA" sz="2000">
                <a:latin typeface="Ubuntu" panose="020B0504030602030204" pitchFamily="34" charset="0"/>
                <a:cs typeface="Arial" panose="020B0604020202020204" pitchFamily="34" charset="0"/>
                <a:rtl/>
              </a:rPr>
              <a:t> </a:t>
            </a:r>
            <a:r>
              <a:rPr lang="ar-xm" sz="2000">
                <a:latin typeface="Ubuntu" panose="020B0504030602030204" pitchFamily="34" charset="0"/>
                <a:cs typeface="Arial" panose="020B0604020202020204" pitchFamily="34" charset="0"/>
                <a:rtl/>
              </a:rPr>
              <a:t>إنشاء </a:t>
            </a:r>
            <a:r>
              <a:rPr lang="ar-xm" sz="20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مساحات يكون فيها الطرفان مرتاحين وآمنين</a:t>
            </a:r>
          </a:p>
          <a:p>
            <a:pPr lvl="1" rtl="1">
              <a:lnSpc>
                <a:spcPct val="120000"/>
              </a:lnSpc>
            </a:pPr>
            <a:r>
              <a:rPr lang="ar-xm" sz="20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تعرف على القيم المشتركة، ما هو مهم للشراكة، ما الدعم المطلوب مقابل غير الضروري</a:t>
            </a:r>
          </a:p>
          <a:p>
            <a:pPr rtl="1">
              <a:lnSpc>
                <a:spcPct val="120000"/>
              </a:lnSpc>
            </a:pPr>
            <a:r>
              <a:rPr lang="ar-xm" sz="20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هذه هي المكونات الرئيسية للشراكة، وهي مبنية إلى حد كبير على تقاسم التوقعات </a:t>
            </a:r>
            <a:r>
              <a:rPr lang="ar-xm" sz="2000">
                <a:latin typeface="Ubuntu" panose="020B0504030602030204" pitchFamily="34" charset="0"/>
                <a:cs typeface="Arial" panose="020B0604020202020204" pitchFamily="34" charset="0"/>
                <a:rtl/>
              </a:rPr>
              <a:t>بشكل علني</a:t>
            </a:r>
            <a:r>
              <a:rPr lang="ar-SA" sz="2000">
                <a:latin typeface="Ubuntu" panose="020B0504030602030204" pitchFamily="34" charset="0"/>
                <a:cs typeface="Arial" panose="020B0604020202020204" pitchFamily="34" charset="0"/>
                <a:rtl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4686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824" y="401703"/>
            <a:ext cx="7886700" cy="585850"/>
          </a:xfrm>
        </p:spPr>
        <p:txBody>
          <a:bodyPr rtlCol="1">
            <a:normAutofit fontScale="90000"/>
          </a:bodyPr>
          <a:lstStyle/>
          <a:p>
            <a:pPr rtl="1"/>
            <a:r>
              <a:rPr lang="ar-xm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الشراكة بين الموجه والمتدرب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/>
          <a:lstStyle/>
          <a:p>
            <a:pPr rtl="1"/>
            <a:r>
              <a:rPr lang="ar-xm" sz="24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المساواة في </a:t>
            </a:r>
            <a:r>
              <a:rPr lang="ar-xm" sz="2400">
                <a:latin typeface="Ubuntu" panose="020B0504030602030204" pitchFamily="34" charset="0"/>
                <a:cs typeface="Arial" panose="020B0604020202020204" pitchFamily="34" charset="0"/>
                <a:rtl/>
              </a:rPr>
              <a:t>العلاقة -</a:t>
            </a:r>
            <a:r>
              <a:rPr lang="ar-SA" sz="2400">
                <a:latin typeface="Ubuntu" panose="020B0504030602030204" pitchFamily="34" charset="0"/>
                <a:cs typeface="Arial" panose="020B0604020202020204" pitchFamily="34" charset="0"/>
                <a:rtl/>
              </a:rPr>
              <a:t> </a:t>
            </a:r>
            <a:r>
              <a:rPr lang="ar-xm" sz="2400">
                <a:latin typeface="Ubuntu" panose="020B0504030602030204" pitchFamily="34" charset="0"/>
                <a:cs typeface="Arial" panose="020B0604020202020204" pitchFamily="34" charset="0"/>
                <a:rtl/>
              </a:rPr>
              <a:t>الثقة -</a:t>
            </a:r>
            <a:r>
              <a:rPr lang="ar-SA" sz="2400">
                <a:latin typeface="Ubuntu" panose="020B0504030602030204" pitchFamily="34" charset="0"/>
                <a:cs typeface="Arial" panose="020B0604020202020204" pitchFamily="34" charset="0"/>
                <a:rtl/>
              </a:rPr>
              <a:t> </a:t>
            </a:r>
            <a:r>
              <a:rPr lang="ar-xm" sz="2400">
                <a:latin typeface="Ubuntu" panose="020B0504030602030204" pitchFamily="34" charset="0"/>
                <a:cs typeface="Arial" panose="020B0604020202020204" pitchFamily="34" charset="0"/>
                <a:rtl/>
              </a:rPr>
              <a:t>الانفتاح -</a:t>
            </a:r>
            <a:r>
              <a:rPr lang="ar-SA" sz="2400">
                <a:latin typeface="Ubuntu" panose="020B0504030602030204" pitchFamily="34" charset="0"/>
                <a:cs typeface="Arial" panose="020B0604020202020204" pitchFamily="34" charset="0"/>
                <a:rtl/>
              </a:rPr>
              <a:t> </a:t>
            </a:r>
            <a:r>
              <a:rPr lang="ar-xm" sz="2400">
                <a:latin typeface="Ubuntu" panose="020B0504030602030204" pitchFamily="34" charset="0"/>
                <a:cs typeface="Arial" panose="020B0604020202020204" pitchFamily="34" charset="0"/>
                <a:rtl/>
              </a:rPr>
              <a:t>الصدق -</a:t>
            </a:r>
            <a:r>
              <a:rPr lang="ar-SA" sz="2400">
                <a:latin typeface="Ubuntu" panose="020B0504030602030204" pitchFamily="34" charset="0"/>
                <a:cs typeface="Arial" panose="020B0604020202020204" pitchFamily="34" charset="0"/>
                <a:rtl/>
              </a:rPr>
              <a:t> </a:t>
            </a:r>
            <a:r>
              <a:rPr lang="ar-xm" sz="2400">
                <a:latin typeface="Ubuntu" panose="020B0504030602030204" pitchFamily="34" charset="0"/>
                <a:cs typeface="Arial" panose="020B0604020202020204" pitchFamily="34" charset="0"/>
                <a:rtl/>
              </a:rPr>
              <a:t>المباشرة</a:t>
            </a:r>
            <a:endParaRPr lang="ar-xm" sz="2400" dirty="0">
              <a:latin typeface="Ubuntu" panose="020B0504030602030204" pitchFamily="34" charset="0"/>
              <a:cs typeface="Arial" panose="020B0604020202020204" pitchFamily="34" charset="0"/>
              <a:rtl/>
            </a:endParaRPr>
          </a:p>
          <a:p>
            <a:pPr rtl="1"/>
            <a:r>
              <a:rPr lang="ar-xm" sz="24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ليس "مساعدة هذا </a:t>
            </a:r>
            <a:r>
              <a:rPr lang="ar-xm" sz="2400">
                <a:latin typeface="Ubuntu" panose="020B0504030602030204" pitchFamily="34" charset="0"/>
                <a:cs typeface="Arial" panose="020B0604020202020204" pitchFamily="34" charset="0"/>
                <a:rtl/>
              </a:rPr>
              <a:t>اللاعب"</a:t>
            </a:r>
            <a:r>
              <a:rPr lang="ar-SA" sz="2400">
                <a:latin typeface="Ubuntu" panose="020B0504030602030204" pitchFamily="34" charset="0"/>
                <a:cs typeface="Arial" panose="020B0604020202020204" pitchFamily="34" charset="0"/>
                <a:rtl/>
              </a:rPr>
              <a:t> </a:t>
            </a:r>
            <a:r>
              <a:rPr lang="ar-xm" sz="24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ولكن "العمل مع *</a:t>
            </a:r>
            <a:r>
              <a:rPr lang="ar-xm" sz="2400">
                <a:latin typeface="Ubuntu" panose="020B0504030602030204" pitchFamily="34" charset="0"/>
                <a:cs typeface="Arial" panose="020B0604020202020204" pitchFamily="34" charset="0"/>
                <a:rtl/>
              </a:rPr>
              <a:t>الاسم*</a:t>
            </a:r>
            <a:r>
              <a:rPr lang="ar-SA" sz="2400">
                <a:latin typeface="Ubuntu" panose="020B0504030602030204" pitchFamily="34" charset="0"/>
                <a:cs typeface="Arial" panose="020B0604020202020204" pitchFamily="34" charset="0"/>
                <a:rtl/>
              </a:rPr>
              <a:t> </a:t>
            </a:r>
            <a:r>
              <a:rPr lang="ar-xm" sz="2400">
                <a:latin typeface="Ubuntu" panose="020B0504030602030204" pitchFamily="34" charset="0"/>
                <a:cs typeface="Arial" panose="020B0604020202020204" pitchFamily="34" charset="0"/>
                <a:rtl/>
              </a:rPr>
              <a:t>لتحقيق </a:t>
            </a:r>
            <a:r>
              <a:rPr lang="ar-xm" sz="24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أهدافنا"</a:t>
            </a:r>
          </a:p>
          <a:p>
            <a:pPr rtl="1"/>
            <a:r>
              <a:rPr lang="ar-xm" sz="24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فرصة لمشاركة الغرض المشترك على قدم المساواة وبإثارة متبادلة</a:t>
            </a:r>
          </a:p>
          <a:p>
            <a:pPr rtl="1"/>
            <a:endParaRPr lang="en-US" dirty="0">
              <a:latin typeface="Ubuntu" panose="020B05040306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266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825" y="401703"/>
            <a:ext cx="7886700" cy="585850"/>
          </a:xfrm>
        </p:spPr>
        <p:txBody>
          <a:bodyPr rtlCol="1">
            <a:normAutofit fontScale="90000"/>
          </a:bodyPr>
          <a:lstStyle/>
          <a:p>
            <a:pPr rtl="1"/>
            <a:r>
              <a:rPr lang="ar-xm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التركيز والمرونة!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/>
          <a:lstStyle/>
          <a:p>
            <a:pPr rtl="1"/>
            <a:r>
              <a:rPr lang="ar-xm" sz="24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التركيز والغرض المشترك، ولكن المرونة مهمة</a:t>
            </a:r>
          </a:p>
          <a:p>
            <a:pPr lvl="1" rtl="1"/>
            <a:r>
              <a:rPr lang="ar-xm" sz="24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كلنا </a:t>
            </a:r>
            <a:r>
              <a:rPr lang="ar-xm" sz="2400">
                <a:latin typeface="Ubuntu" panose="020B0504030602030204" pitchFamily="34" charset="0"/>
                <a:cs typeface="Arial" panose="020B0604020202020204" pitchFamily="34" charset="0"/>
                <a:rtl/>
              </a:rPr>
              <a:t>بشر!</a:t>
            </a:r>
            <a:r>
              <a:rPr lang="ar-SA" sz="2400">
                <a:latin typeface="Ubuntu" panose="020B0504030602030204" pitchFamily="34" charset="0"/>
                <a:cs typeface="Arial" panose="020B0604020202020204" pitchFamily="34" charset="0"/>
                <a:rtl/>
              </a:rPr>
              <a:t> </a:t>
            </a:r>
            <a:r>
              <a:rPr lang="ar-xm" sz="2400">
                <a:latin typeface="Ubuntu" panose="020B0504030602030204" pitchFamily="34" charset="0"/>
                <a:cs typeface="Arial" panose="020B0604020202020204" pitchFamily="34" charset="0"/>
                <a:rtl/>
              </a:rPr>
              <a:t>خطط </a:t>
            </a:r>
            <a:r>
              <a:rPr lang="ar-xm" sz="24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لأكبر قدر ممكن، لكن اِعرف أن الحياة </a:t>
            </a:r>
            <a:r>
              <a:rPr lang="ar-xm" sz="2400">
                <a:latin typeface="Ubuntu" panose="020B0504030602030204" pitchFamily="34" charset="0"/>
                <a:cs typeface="Arial" panose="020B0604020202020204" pitchFamily="34" charset="0"/>
                <a:rtl/>
              </a:rPr>
              <a:t>لا </a:t>
            </a:r>
            <a:br>
              <a:rPr lang="en-US" sz="2400">
                <a:latin typeface="Ubuntu" panose="020B0504030602030204" pitchFamily="34" charset="0"/>
                <a:cs typeface="Arial" panose="020B0604020202020204" pitchFamily="34" charset="0"/>
                <a:rtl/>
              </a:rPr>
            </a:br>
            <a:r>
              <a:rPr lang="ar-xm" sz="2400">
                <a:latin typeface="Ubuntu" panose="020B0504030602030204" pitchFamily="34" charset="0"/>
                <a:cs typeface="Arial" panose="020B0604020202020204" pitchFamily="34" charset="0"/>
                <a:rtl/>
              </a:rPr>
              <a:t>تسير بهذه </a:t>
            </a:r>
            <a:r>
              <a:rPr lang="ar-xm" sz="24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الطريقة أبدًا</a:t>
            </a:r>
          </a:p>
          <a:p>
            <a:pPr lvl="1" rtl="1"/>
            <a:r>
              <a:rPr lang="ar-xm" sz="24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التواصل المستمر دون افتراض، ومساحة للنمو </a:t>
            </a:r>
            <a:r>
              <a:rPr lang="ar-xm" sz="2400">
                <a:latin typeface="Ubuntu" panose="020B0504030602030204" pitchFamily="34" charset="0"/>
                <a:cs typeface="Arial" panose="020B0604020202020204" pitchFamily="34" charset="0"/>
                <a:rtl/>
              </a:rPr>
              <a:t>والمشاركة –</a:t>
            </a:r>
            <a:r>
              <a:rPr lang="ar-SA" sz="2400">
                <a:latin typeface="Ubuntu" panose="020B0504030602030204" pitchFamily="34" charset="0"/>
                <a:cs typeface="Arial" panose="020B0604020202020204" pitchFamily="34" charset="0"/>
                <a:rtl/>
              </a:rPr>
              <a:t> </a:t>
            </a:r>
            <a:br>
              <a:rPr lang="en-US" sz="2400">
                <a:latin typeface="Ubuntu" panose="020B0504030602030204" pitchFamily="34" charset="0"/>
                <a:cs typeface="Arial" panose="020B0604020202020204" pitchFamily="34" charset="0"/>
                <a:rtl/>
              </a:rPr>
            </a:br>
            <a:r>
              <a:rPr lang="ar-xm" sz="2400">
                <a:latin typeface="Ubuntu" panose="020B0504030602030204" pitchFamily="34" charset="0"/>
                <a:cs typeface="Arial" panose="020B0604020202020204" pitchFamily="34" charset="0"/>
                <a:rtl/>
              </a:rPr>
              <a:t>استيعاب </a:t>
            </a:r>
            <a:r>
              <a:rPr lang="ar-xm" sz="24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التغيير مع التجربة</a:t>
            </a:r>
          </a:p>
          <a:p>
            <a:pPr lvl="1" rtl="1"/>
            <a:r>
              <a:rPr lang="ar-xm" sz="24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المبدأ التوجيهي -</a:t>
            </a:r>
            <a:r>
              <a:rPr lang="ar-SA" sz="24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 </a:t>
            </a:r>
            <a:r>
              <a:rPr lang="ar-xm" sz="24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"ما غرضنا وهدفنا </a:t>
            </a:r>
            <a:r>
              <a:rPr lang="ar-SA" sz="24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(</a:t>
            </a:r>
            <a:r>
              <a:rPr lang="ar-xm" sz="24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أهدافنا</a:t>
            </a:r>
            <a:r>
              <a:rPr lang="ar-SA" sz="24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)</a:t>
            </a:r>
            <a:r>
              <a:rPr lang="ar-xm" sz="2400" dirty="0">
                <a:latin typeface="Ubuntu" panose="020B0504030602030204" pitchFamily="34" charset="0"/>
                <a:cs typeface="Arial" panose="020B0604020202020204" pitchFamily="34" charset="0"/>
                <a:rtl/>
              </a:rPr>
              <a:t>؟"</a:t>
            </a:r>
          </a:p>
          <a:p>
            <a:pPr rtl="1"/>
            <a:endParaRPr lang="en-US" dirty="0">
              <a:latin typeface="Ubuntu" panose="020B05040306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0993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1720</TotalTime>
  <Words>678</Words>
  <Application>Microsoft Office PowerPoint</Application>
  <PresentationFormat>On-screen Show (4:3)</PresentationFormat>
  <Paragraphs>79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1_Office Theme</vt:lpstr>
      <vt:lpstr>Office Theme</vt:lpstr>
      <vt:lpstr>فلسفة الإرشاد </vt:lpstr>
      <vt:lpstr>ماذا يعني لك التوجيه؟ </vt:lpstr>
      <vt:lpstr>PowerPoint Presentation</vt:lpstr>
      <vt:lpstr>مهارات الموجه الرئيسية</vt:lpstr>
      <vt:lpstr>لماذا الفلسفة؟</vt:lpstr>
      <vt:lpstr>أين أنت اليوم؟</vt:lpstr>
      <vt:lpstr>أحجار الزاوية</vt:lpstr>
      <vt:lpstr>الشراكة بين الموجه والمتدرب</vt:lpstr>
      <vt:lpstr>التركيز والمرونة!</vt:lpstr>
      <vt:lpstr>الخطوات التالية</vt:lpstr>
      <vt:lpstr>الاعتراف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Philosophy of Mentorship</dc:title>
  <dc:creator>Ben Swarts</dc:creator>
  <cp:lastModifiedBy>Faith Chabedi</cp:lastModifiedBy>
  <cp:revision>42</cp:revision>
  <cp:lastPrinted>2018-01-17T20:36:46Z</cp:lastPrinted>
  <dcterms:created xsi:type="dcterms:W3CDTF">2018-01-12T19:39:26Z</dcterms:created>
  <dcterms:modified xsi:type="dcterms:W3CDTF">2024-10-30T17:41:18Z</dcterms:modified>
</cp:coreProperties>
</file>