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22"/>
  </p:notesMasterIdLst>
  <p:sldIdLst>
    <p:sldId id="256" r:id="rId3"/>
    <p:sldId id="365" r:id="rId4"/>
    <p:sldId id="353" r:id="rId5"/>
    <p:sldId id="324" r:id="rId6"/>
    <p:sldId id="381" r:id="rId7"/>
    <p:sldId id="363" r:id="rId8"/>
    <p:sldId id="376" r:id="rId9"/>
    <p:sldId id="379" r:id="rId10"/>
    <p:sldId id="378" r:id="rId11"/>
    <p:sldId id="377" r:id="rId12"/>
    <p:sldId id="373" r:id="rId13"/>
    <p:sldId id="364" r:id="rId14"/>
    <p:sldId id="380" r:id="rId15"/>
    <p:sldId id="370" r:id="rId16"/>
    <p:sldId id="371" r:id="rId17"/>
    <p:sldId id="368" r:id="rId18"/>
    <p:sldId id="369" r:id="rId19"/>
    <p:sldId id="366" r:id="rId20"/>
    <p:sldId id="3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CF81E7-2EE5-621E-5371-02FD96F9F03D}" v="52" dt="2022-08-23T21:28:01.5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lia Carasciuc" userId="S::lcarasciuc@specialolympics.org::72838012-3ac5-459d-8bc7-89d9742af762" providerId="AD" clId="Web-{2DCF81E7-2EE5-621E-5371-02FD96F9F03D}"/>
    <pc:docChg chg="modSld">
      <pc:chgData name="Lilia Carasciuc" userId="S::lcarasciuc@specialolympics.org::72838012-3ac5-459d-8bc7-89d9742af762" providerId="AD" clId="Web-{2DCF81E7-2EE5-621E-5371-02FD96F9F03D}" dt="2022-08-23T21:28:01.510" v="37" actId="20577"/>
      <pc:docMkLst>
        <pc:docMk/>
      </pc:docMkLst>
      <pc:sldChg chg="modSp">
        <pc:chgData name="Lilia Carasciuc" userId="S::lcarasciuc@specialolympics.org::72838012-3ac5-459d-8bc7-89d9742af762" providerId="AD" clId="Web-{2DCF81E7-2EE5-621E-5371-02FD96F9F03D}" dt="2022-08-23T21:23:07.759" v="15" actId="20577"/>
        <pc:sldMkLst>
          <pc:docMk/>
          <pc:sldMk cId="3000401468" sldId="324"/>
        </pc:sldMkLst>
        <pc:spChg chg="mod">
          <ac:chgData name="Lilia Carasciuc" userId="S::lcarasciuc@specialolympics.org::72838012-3ac5-459d-8bc7-89d9742af762" providerId="AD" clId="Web-{2DCF81E7-2EE5-621E-5371-02FD96F9F03D}" dt="2022-08-23T21:23:07.759" v="15" actId="20577"/>
          <ac:spMkLst>
            <pc:docMk/>
            <pc:sldMk cId="3000401468" sldId="324"/>
            <ac:spMk id="3" creationId="{00000000-0000-0000-0000-000000000000}"/>
          </ac:spMkLst>
        </pc:spChg>
      </pc:sldChg>
      <pc:sldChg chg="modSp">
        <pc:chgData name="Lilia Carasciuc" userId="S::lcarasciuc@specialolympics.org::72838012-3ac5-459d-8bc7-89d9742af762" providerId="AD" clId="Web-{2DCF81E7-2EE5-621E-5371-02FD96F9F03D}" dt="2022-08-23T21:24:52.765" v="23" actId="20577"/>
        <pc:sldMkLst>
          <pc:docMk/>
          <pc:sldMk cId="3155767520" sldId="363"/>
        </pc:sldMkLst>
        <pc:spChg chg="mod">
          <ac:chgData name="Lilia Carasciuc" userId="S::lcarasciuc@specialolympics.org::72838012-3ac5-459d-8bc7-89d9742af762" providerId="AD" clId="Web-{2DCF81E7-2EE5-621E-5371-02FD96F9F03D}" dt="2022-08-23T21:24:52.765" v="23" actId="20577"/>
          <ac:spMkLst>
            <pc:docMk/>
            <pc:sldMk cId="3155767520" sldId="363"/>
            <ac:spMk id="7" creationId="{00000000-0000-0000-0000-000000000000}"/>
          </ac:spMkLst>
        </pc:spChg>
      </pc:sldChg>
      <pc:sldChg chg="modSp">
        <pc:chgData name="Lilia Carasciuc" userId="S::lcarasciuc@specialolympics.org::72838012-3ac5-459d-8bc7-89d9742af762" providerId="AD" clId="Web-{2DCF81E7-2EE5-621E-5371-02FD96F9F03D}" dt="2022-08-23T21:28:01.510" v="37" actId="20577"/>
        <pc:sldMkLst>
          <pc:docMk/>
          <pc:sldMk cId="370026091" sldId="365"/>
        </pc:sldMkLst>
        <pc:spChg chg="mod">
          <ac:chgData name="Lilia Carasciuc" userId="S::lcarasciuc@specialolympics.org::72838012-3ac5-459d-8bc7-89d9742af762" providerId="AD" clId="Web-{2DCF81E7-2EE5-621E-5371-02FD96F9F03D}" dt="2022-08-23T21:28:01.510" v="37" actId="20577"/>
          <ac:spMkLst>
            <pc:docMk/>
            <pc:sldMk cId="370026091" sldId="365"/>
            <ac:spMk id="3" creationId="{00000000-0000-0000-0000-000000000000}"/>
          </ac:spMkLst>
        </pc:spChg>
      </pc:sldChg>
      <pc:sldChg chg="modSp">
        <pc:chgData name="Lilia Carasciuc" userId="S::lcarasciuc@specialolympics.org::72838012-3ac5-459d-8bc7-89d9742af762" providerId="AD" clId="Web-{2DCF81E7-2EE5-621E-5371-02FD96F9F03D}" dt="2022-08-23T21:25:52.862" v="29" actId="20577"/>
        <pc:sldMkLst>
          <pc:docMk/>
          <pc:sldMk cId="2489402097" sldId="373"/>
        </pc:sldMkLst>
        <pc:spChg chg="mod">
          <ac:chgData name="Lilia Carasciuc" userId="S::lcarasciuc@specialolympics.org::72838012-3ac5-459d-8bc7-89d9742af762" providerId="AD" clId="Web-{2DCF81E7-2EE5-621E-5371-02FD96F9F03D}" dt="2022-08-23T21:25:52.862" v="29" actId="20577"/>
          <ac:spMkLst>
            <pc:docMk/>
            <pc:sldMk cId="2489402097" sldId="373"/>
            <ac:spMk id="2" creationId="{00000000-0000-0000-0000-000000000000}"/>
          </ac:spMkLst>
        </pc:spChg>
      </pc:sldChg>
      <pc:sldChg chg="modSp">
        <pc:chgData name="Lilia Carasciuc" userId="S::lcarasciuc@specialolympics.org::72838012-3ac5-459d-8bc7-89d9742af762" providerId="AD" clId="Web-{2DCF81E7-2EE5-621E-5371-02FD96F9F03D}" dt="2022-08-23T21:26:09.722" v="30" actId="14100"/>
        <pc:sldMkLst>
          <pc:docMk/>
          <pc:sldMk cId="367766623" sldId="377"/>
        </pc:sldMkLst>
        <pc:picChg chg="mod">
          <ac:chgData name="Lilia Carasciuc" userId="S::lcarasciuc@specialolympics.org::72838012-3ac5-459d-8bc7-89d9742af762" providerId="AD" clId="Web-{2DCF81E7-2EE5-621E-5371-02FD96F9F03D}" dt="2022-08-23T21:26:09.722" v="30" actId="14100"/>
          <ac:picMkLst>
            <pc:docMk/>
            <pc:sldMk cId="367766623" sldId="377"/>
            <ac:picMk id="5" creationId="{00000000-0000-0000-0000-000000000000}"/>
          </ac:picMkLst>
        </pc:picChg>
      </pc:sldChg>
      <pc:sldChg chg="modSp">
        <pc:chgData name="Lilia Carasciuc" userId="S::lcarasciuc@specialolympics.org::72838012-3ac5-459d-8bc7-89d9742af762" providerId="AD" clId="Web-{2DCF81E7-2EE5-621E-5371-02FD96F9F03D}" dt="2022-08-23T21:26:32.302" v="33" actId="1076"/>
        <pc:sldMkLst>
          <pc:docMk/>
          <pc:sldMk cId="1317802652" sldId="378"/>
        </pc:sldMkLst>
        <pc:picChg chg="mod">
          <ac:chgData name="Lilia Carasciuc" userId="S::lcarasciuc@specialolympics.org::72838012-3ac5-459d-8bc7-89d9742af762" providerId="AD" clId="Web-{2DCF81E7-2EE5-621E-5371-02FD96F9F03D}" dt="2022-08-23T21:26:32.302" v="33" actId="1076"/>
          <ac:picMkLst>
            <pc:docMk/>
            <pc:sldMk cId="1317802652" sldId="378"/>
            <ac:picMk id="5" creationId="{00000000-0000-0000-0000-000000000000}"/>
          </ac:picMkLst>
        </pc:picChg>
      </pc:sldChg>
      <pc:sldChg chg="modSp">
        <pc:chgData name="Lilia Carasciuc" userId="S::lcarasciuc@specialolympics.org::72838012-3ac5-459d-8bc7-89d9742af762" providerId="AD" clId="Web-{2DCF81E7-2EE5-621E-5371-02FD96F9F03D}" dt="2022-08-23T21:26:49.209" v="35" actId="1076"/>
        <pc:sldMkLst>
          <pc:docMk/>
          <pc:sldMk cId="1130069885" sldId="379"/>
        </pc:sldMkLst>
        <pc:picChg chg="mod">
          <ac:chgData name="Lilia Carasciuc" userId="S::lcarasciuc@specialolympics.org::72838012-3ac5-459d-8bc7-89d9742af762" providerId="AD" clId="Web-{2DCF81E7-2EE5-621E-5371-02FD96F9F03D}" dt="2022-08-23T21:26:49.209" v="35" actId="1076"/>
          <ac:picMkLst>
            <pc:docMk/>
            <pc:sldMk cId="1130069885" sldId="379"/>
            <ac:picMk id="5" creationId="{00000000-0000-0000-0000-000000000000}"/>
          </ac:picMkLst>
        </pc:picChg>
      </pc:sldChg>
      <pc:sldChg chg="modSp">
        <pc:chgData name="Lilia Carasciuc" userId="S::lcarasciuc@specialolympics.org::72838012-3ac5-459d-8bc7-89d9742af762" providerId="AD" clId="Web-{2DCF81E7-2EE5-621E-5371-02FD96F9F03D}" dt="2022-08-23T21:17:58.616" v="5" actId="14100"/>
        <pc:sldMkLst>
          <pc:docMk/>
          <pc:sldMk cId="1063799545" sldId="381"/>
        </pc:sldMkLst>
        <pc:spChg chg="mod">
          <ac:chgData name="Lilia Carasciuc" userId="S::lcarasciuc@specialolympics.org::72838012-3ac5-459d-8bc7-89d9742af762" providerId="AD" clId="Web-{2DCF81E7-2EE5-621E-5371-02FD96F9F03D}" dt="2022-08-23T21:17:41.505" v="3" actId="20577"/>
          <ac:spMkLst>
            <pc:docMk/>
            <pc:sldMk cId="1063799545" sldId="381"/>
            <ac:spMk id="2" creationId="{00000000-0000-0000-0000-000000000000}"/>
          </ac:spMkLst>
        </pc:spChg>
        <pc:spChg chg="mod">
          <ac:chgData name="Lilia Carasciuc" userId="S::lcarasciuc@specialolympics.org::72838012-3ac5-459d-8bc7-89d9742af762" providerId="AD" clId="Web-{2DCF81E7-2EE5-621E-5371-02FD96F9F03D}" dt="2022-08-23T21:17:58.616" v="5" actId="14100"/>
          <ac:spMkLst>
            <pc:docMk/>
            <pc:sldMk cId="1063799545" sldId="381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CB77A8-BF71-40B4-B47A-5FF8FA4EC0CA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CC8316-FB35-4AC8-984C-370EF0F37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77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Total presentation time – 30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Slide Presentation – 20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Individual planning activity – 10 minutes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C8316-FB35-4AC8-984C-370EF0F37A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90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Say:</a:t>
            </a:r>
          </a:p>
          <a:p>
            <a:pPr marL="171450" indent="-171450">
              <a:buFontTx/>
              <a:buChar char="-"/>
            </a:pPr>
            <a:r>
              <a:rPr lang="en-US"/>
              <a:t>There is no need to recreate the wheel!  Special Olympics has created a lot of health graphics and information that you can use.</a:t>
            </a:r>
          </a:p>
          <a:p>
            <a:pPr marL="171450" indent="-171450">
              <a:buFontTx/>
              <a:buChar char="-"/>
            </a:pPr>
            <a:endParaRPr lang="en-US"/>
          </a:p>
          <a:p>
            <a:pPr marL="0" indent="0">
              <a:buFontTx/>
              <a:buNone/>
            </a:pPr>
            <a:r>
              <a:rPr lang="en-US"/>
              <a:t>Facilitator note: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Instruct</a:t>
            </a:r>
            <a:r>
              <a:rPr lang="en-US" baseline="0"/>
              <a:t> Health Messengers to browse already create resources!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5CC87-18D6-2949-8A9C-E6692CDF007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645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Say: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/>
              <a:t>You have an audience of other athletes waiting to hear from you!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Once you’ve </a:t>
            </a:r>
            <a:r>
              <a:rPr lang="en-US" baseline="0"/>
              <a:t>figured out how you will activate on social media, it is important for you to create a plan for how you will keep your presence up!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/>
              <a:t>This is a guideline for planning how you’ll to use social media in the first 6 months of being a Health Messenger.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5CC87-18D6-2949-8A9C-E6692CDF007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91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Say:</a:t>
            </a:r>
          </a:p>
          <a:p>
            <a:pPr marL="171450" indent="-171450">
              <a:buFontTx/>
              <a:buChar char="-"/>
            </a:pPr>
            <a:r>
              <a:rPr lang="en-US"/>
              <a:t>Challenges are a great way to get a group of people activated on social media around health.  </a:t>
            </a:r>
          </a:p>
          <a:p>
            <a:pPr marL="171450" indent="-171450">
              <a:buFontTx/>
              <a:buChar char="-"/>
            </a:pPr>
            <a:r>
              <a:rPr lang="en-US"/>
              <a:t>Can anyone share a health challenge they’ve seen or participated in?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5CC87-18D6-2949-8A9C-E6692CDF007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34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Say: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Here are a few more challenge ideas.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5CC87-18D6-2949-8A9C-E6692CDF007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2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- Who doesn’t love a good food picture?!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5CC87-18D6-2949-8A9C-E6692CDF007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682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Say:</a:t>
            </a:r>
          </a:p>
          <a:p>
            <a:pPr marL="171450" marR="0" lvl="0" indent="-17145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/>
              <a:t>It is important for Health Messengers to check in with their social network and see how they are doing. </a:t>
            </a:r>
          </a:p>
          <a:p>
            <a:pPr marL="171450" marR="0" lvl="0" indent="-17145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/>
              <a:t>It’s all a great opportunity to get recommendations from your friends and audience members on ways you can become better in your role as a Health Messenger. </a:t>
            </a:r>
            <a:endParaRPr lang="en-US"/>
          </a:p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*Also see planning</a:t>
            </a:r>
            <a:r>
              <a:rPr lang="en-US" baseline="0"/>
              <a:t> document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5CC87-18D6-2949-8A9C-E6692CDF007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69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Say: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Sharing successes</a:t>
            </a:r>
            <a:r>
              <a:rPr lang="en-US" baseline="0"/>
              <a:t> is important to helping people stay motivated, especially in the health &amp; fitness world.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Health Messengers should not only share their progress on social media but also reach out to their group members to see how they are doing, either by posting a question or by privately asking.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5CC87-18D6-2949-8A9C-E6692CDF007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80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Say:</a:t>
            </a:r>
          </a:p>
          <a:p>
            <a:pPr marL="171450" marR="0" lvl="0" indent="-17145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For</a:t>
            </a:r>
            <a:r>
              <a:rPr lang="en-US" baseline="0"/>
              <a:t> some of you, creating a physical plan will be a good way for you to keep up with you social media groups. However, this is not meant to be a one-size fits all. If someone doesn’t want to set a limit, they don’t have to.</a:t>
            </a:r>
          </a:p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aseline="0"/>
          </a:p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5CC87-18D6-2949-8A9C-E6692CDF007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675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Total time –  10 minutes</a:t>
            </a:r>
          </a:p>
          <a:p>
            <a:r>
              <a:rPr lang="en-US"/>
              <a:t>Health Messenger/mentor discuss and fill out social media planning document– 5 minutes</a:t>
            </a:r>
          </a:p>
          <a:p>
            <a:r>
              <a:rPr lang="en-US"/>
              <a:t>Group reporting – 3 minutes (1 minute per table)</a:t>
            </a:r>
          </a:p>
          <a:p>
            <a:endParaRPr lang="en-US"/>
          </a:p>
          <a:p>
            <a:r>
              <a:rPr lang="en-US"/>
              <a:t>Say: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We’ll now take a few minutes to create your plan which will guide your social media activity this year.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Here’s is an example of a plan. (read bullet points)</a:t>
            </a:r>
          </a:p>
          <a:p>
            <a:endParaRPr lang="en-US"/>
          </a:p>
          <a:p>
            <a:r>
              <a:rPr lang="en-US"/>
              <a:t>Facilitator 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Health Messenger and their mentor should fill out the “Social Media Planning” worksheet together.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If there is an athlete who doesn’t want to use social media, that’s OK!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5CC87-18D6-2949-8A9C-E6692CDF007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83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Say:</a:t>
            </a:r>
          </a:p>
          <a:p>
            <a:pPr marL="171450" indent="-171450">
              <a:buFontTx/>
              <a:buChar char="-"/>
            </a:pPr>
            <a:r>
              <a:rPr lang="en-US"/>
              <a:t>The goal of this session is </a:t>
            </a:r>
            <a:r>
              <a:rPr lang="en-US" baseline="0"/>
              <a:t>for you to leave ready to use your social media to spread messaging to your teammates and Special Olympics community about health and wellness!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I want you to understand that </a:t>
            </a:r>
            <a:r>
              <a:rPr lang="en-US" b="1" baseline="0"/>
              <a:t>this can be easily done</a:t>
            </a:r>
            <a:r>
              <a:rPr lang="en-US" baseline="0"/>
              <a:t>. 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This session is going to </a:t>
            </a:r>
            <a:r>
              <a:rPr lang="en-US" b="1" baseline="0"/>
              <a:t>help you get a plan started,  </a:t>
            </a:r>
            <a:r>
              <a:rPr lang="en-US" baseline="0"/>
              <a:t>so you feel ready to get started on your own when you get home. </a:t>
            </a:r>
          </a:p>
          <a:p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5CC87-18D6-2949-8A9C-E6692CDF007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24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Say:</a:t>
            </a:r>
            <a:endParaRPr lang="en-US" baseline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By far, social media the easiest, most accessible way to reach a group of people at a given time.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5CC87-18D6-2949-8A9C-E6692CDF007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15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Say: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What do you hope to accomplish in this role?</a:t>
            </a:r>
            <a:endParaRPr lang="en-US" sz="1200" i="1"/>
          </a:p>
          <a:p>
            <a:endParaRPr lang="en-US"/>
          </a:p>
          <a:p>
            <a:endParaRPr lang="en-US"/>
          </a:p>
          <a:p>
            <a:r>
              <a:rPr lang="en-US"/>
              <a:t>Facilitator 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It is very important to guide your athletes through their role</a:t>
            </a:r>
            <a:r>
              <a:rPr lang="en-US" baseline="0"/>
              <a:t> as Health Messengers.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Ask them if there are other things that they want to do in this role. </a:t>
            </a:r>
          </a:p>
          <a:p>
            <a:endParaRPr lang="en-US" baseline="0"/>
          </a:p>
          <a:p>
            <a:endParaRPr lang="en-US" baseline="0"/>
          </a:p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5CC87-18D6-2949-8A9C-E6692CDF007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73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Facilitator note:</a:t>
            </a:r>
          </a:p>
          <a:p>
            <a:pPr marL="171450" indent="-171450">
              <a:buFontTx/>
              <a:buChar char="-"/>
            </a:pPr>
            <a:r>
              <a:rPr lang="en-US"/>
              <a:t>Have the groups discuss these questions at their tables. (4 minutes)</a:t>
            </a:r>
          </a:p>
          <a:p>
            <a:pPr marL="171450" indent="-171450">
              <a:buFontTx/>
              <a:buChar char="-"/>
            </a:pPr>
            <a:r>
              <a:rPr lang="en-US"/>
              <a:t>Ask one table to share with everyone their answers. (1 minutes)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5CC87-18D6-2949-8A9C-E6692CDF007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30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Facilitator note: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It is important for athletes to understand that they are leaders</a:t>
            </a:r>
            <a:r>
              <a:rPr lang="en-US" baseline="0"/>
              <a:t> in this role. Here are some tips for them to help find their voice as leaders within the Special Olympics Health movement.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5CC87-18D6-2949-8A9C-E6692CDF007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564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Say: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Everyone</a:t>
            </a:r>
            <a:r>
              <a:rPr lang="en-US" baseline="0"/>
              <a:t> has their own style and will want to do things differently.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Here are the ways we recommend using social media, but does anyone else have another idea?</a:t>
            </a:r>
          </a:p>
          <a:p>
            <a:endParaRPr lang="en-US" baseline="0"/>
          </a:p>
          <a:p>
            <a:r>
              <a:rPr lang="en-US" baseline="0"/>
              <a:t>Facilitator 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These activation ideas are listed in order from least complicated to most.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The following slides will show what this looks like. </a:t>
            </a:r>
          </a:p>
          <a:p>
            <a:endParaRPr lang="en-US" baseline="0"/>
          </a:p>
          <a:p>
            <a:endParaRPr lang="en-US" baseline="0"/>
          </a:p>
          <a:p>
            <a:endParaRPr lang="en-US" baseline="0"/>
          </a:p>
          <a:p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5CC87-18D6-2949-8A9C-E6692CDF007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23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Facilitator Note:</a:t>
            </a:r>
          </a:p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- This</a:t>
            </a:r>
            <a:r>
              <a:rPr lang="en-US" baseline="0"/>
              <a:t> link will walk you through how to create a page: https://www.facebook.com/pages/creation/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5CC87-18D6-2949-8A9C-E6692CDF007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20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This link will show you how to create a private group: https://www.facebook.com/help/167970719931213/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5CC87-18D6-2949-8A9C-E6692CDF007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24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1752-013A-F846-A224-C050C598DA3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EDA7-8FE2-BE49-B2EE-5CB0341E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78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1752-013A-F846-A224-C050C598DA3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EDA7-8FE2-BE49-B2EE-5CB0341E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99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1752-013A-F846-A224-C050C598DA3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EDA7-8FE2-BE49-B2EE-5CB0341E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35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F34-350C-9D48-A06E-294113D0B0B9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A04-39EC-6A40-89AD-6AAB51D20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90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F34-350C-9D48-A06E-294113D0B0B9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A04-39EC-6A40-89AD-6AAB51D20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16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F34-350C-9D48-A06E-294113D0B0B9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A04-39EC-6A40-89AD-6AAB51D20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64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F34-350C-9D48-A06E-294113D0B0B9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A04-39EC-6A40-89AD-6AAB51D20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56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F34-350C-9D48-A06E-294113D0B0B9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A04-39EC-6A40-89AD-6AAB51D20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75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F34-350C-9D48-A06E-294113D0B0B9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A04-39EC-6A40-89AD-6AAB51D20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3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F34-350C-9D48-A06E-294113D0B0B9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A04-39EC-6A40-89AD-6AAB51D20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06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F34-350C-9D48-A06E-294113D0B0B9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A04-39EC-6A40-89AD-6AAB51D20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25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1752-013A-F846-A224-C050C598DA3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EDA7-8FE2-BE49-B2EE-5CB0341E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257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F34-350C-9D48-A06E-294113D0B0B9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A04-39EC-6A40-89AD-6AAB51D20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03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F34-350C-9D48-A06E-294113D0B0B9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A04-39EC-6A40-89AD-6AAB51D20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71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F34-350C-9D48-A06E-294113D0B0B9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A04-39EC-6A40-89AD-6AAB51D20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9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1752-013A-F846-A224-C050C598DA3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EDA7-8FE2-BE49-B2EE-5CB0341E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98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1752-013A-F846-A224-C050C598DA3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EDA7-8FE2-BE49-B2EE-5CB0341E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82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1752-013A-F846-A224-C050C598DA3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EDA7-8FE2-BE49-B2EE-5CB0341E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46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1752-013A-F846-A224-C050C598DA3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EDA7-8FE2-BE49-B2EE-5CB0341E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77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1752-013A-F846-A224-C050C598DA3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EDA7-8FE2-BE49-B2EE-5CB0341E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79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1752-013A-F846-A224-C050C598DA3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EDA7-8FE2-BE49-B2EE-5CB0341E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14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1752-013A-F846-A224-C050C598DA3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EDA7-8FE2-BE49-B2EE-5CB0341E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92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2890" y="401703"/>
            <a:ext cx="7886700" cy="5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21752-013A-F846-A224-C050C598DA3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DEDA7-8FE2-BE49-B2EE-5CB0341E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7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Ubuntu" charset="0"/>
          <a:ea typeface="Ubuntu" charset="0"/>
          <a:cs typeface="Ubuntu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C6F34-350C-9D48-A06E-294113D0B0B9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43A04-39EC-6A40-89AD-6AAB51D20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5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pecialolympics.org/MyHealth" TargetMode="Externa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495" y="1921013"/>
            <a:ext cx="8163829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Using </a:t>
            </a:r>
            <a:r>
              <a:rPr lang="en-US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Social Media to Spread Health </a:t>
            </a:r>
            <a:r>
              <a:rPr lang="en-US"/>
              <a:t>M</a:t>
            </a:r>
            <a:r>
              <a:rPr lang="en-US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essaging </a:t>
            </a:r>
            <a:br>
              <a:rPr lang="en-US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</a:br>
            <a:endParaRPr lang="en-US">
              <a:latin typeface="Ubuntu" charset="0"/>
              <a:ea typeface="Ubuntu" charset="0"/>
              <a:cs typeface="Ubuntu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14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Create a Private Group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53" y="2050697"/>
            <a:ext cx="7021093" cy="4122472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766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Ubuntu"/>
              </a:rPr>
              <a:t>Materials and Resources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52717"/>
            <a:ext cx="3828659" cy="201000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38070"/>
            <a:ext cx="3829802" cy="202465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47625" y="5589240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hlinkClick r:id="rId5"/>
              </a:rPr>
              <a:t>www.SpecialOlympics.org/MyHealth</a:t>
            </a:r>
            <a:r>
              <a:rPr lang="en-US" sz="240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2890" y="4146217"/>
            <a:ext cx="84816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There are already a lot of materials which have been created to promote Special Olympics Health. Check these out! </a:t>
            </a:r>
          </a:p>
        </p:txBody>
      </p:sp>
    </p:spTree>
    <p:extLst>
      <p:ext uri="{BB962C8B-B14F-4D97-AF65-F5344CB8AC3E}">
        <p14:creationId xmlns:p14="http://schemas.microsoft.com/office/powerpoint/2010/main" val="2489402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39" y="264517"/>
            <a:ext cx="5522261" cy="839391"/>
          </a:xfrm>
        </p:spPr>
        <p:txBody>
          <a:bodyPr>
            <a:noAutofit/>
          </a:bodyPr>
          <a:lstStyle/>
          <a:p>
            <a:r>
              <a:rPr lang="en-US" sz="3600"/>
              <a:t>Roadmap to Success – Planning Makes Perfect!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81668" y="1797546"/>
            <a:ext cx="8570446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b="1"/>
              <a:t>Month 1: </a:t>
            </a:r>
            <a:r>
              <a:rPr lang="en-US" sz="2800"/>
              <a:t>Agenda-setting &amp; planning</a:t>
            </a:r>
          </a:p>
          <a:p>
            <a:pPr marL="664357" lvl="1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Use your planning documents to decide on what topics you will share, how many times a week you plan to post, on what days you plan to post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b="1"/>
              <a:t>Month 2: </a:t>
            </a:r>
            <a:r>
              <a:rPr lang="en-US" sz="2800"/>
              <a:t>Introductions to your group &amp; getting everyone started</a:t>
            </a:r>
          </a:p>
          <a:p>
            <a:pPr marL="664357" lvl="1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You have just become a Special Olympics Health Messenger, celebrate it! If posting in a group or page, add people and tell them why you are doing this. If posting to an existing profile, tell your friends about your new role &amp; what they can expect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b="1"/>
              <a:t>Month 3: </a:t>
            </a:r>
            <a:r>
              <a:rPr lang="en-US" sz="2800"/>
              <a:t>Start posting tips</a:t>
            </a:r>
          </a:p>
        </p:txBody>
      </p:sp>
    </p:spTree>
    <p:extLst>
      <p:ext uri="{BB962C8B-B14F-4D97-AF65-F5344CB8AC3E}">
        <p14:creationId xmlns:p14="http://schemas.microsoft.com/office/powerpoint/2010/main" val="318219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890" y="401703"/>
            <a:ext cx="4962253" cy="585850"/>
          </a:xfrm>
        </p:spPr>
        <p:txBody>
          <a:bodyPr>
            <a:noAutofit/>
          </a:bodyPr>
          <a:lstStyle/>
          <a:p>
            <a:r>
              <a:rPr lang="en-US" sz="3600"/>
              <a:t>Roadmap to Success - Planning Continued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890" y="1825625"/>
            <a:ext cx="8252460" cy="4630672"/>
          </a:xfrm>
        </p:spPr>
        <p:txBody>
          <a:bodyPr>
            <a:normAutofit fontScale="92500" lnSpcReduction="20000"/>
          </a:bodyPr>
          <a:lstStyle/>
          <a:p>
            <a:pPr marL="342900" lvl="0" indent="-3429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b="1" kern="1200">
                <a:ea typeface="ヒラギノ角ゴ ProN W3" charset="-128"/>
                <a:sym typeface="Gill Sans" charset="0"/>
              </a:rPr>
              <a:t>Month 4: </a:t>
            </a:r>
            <a:r>
              <a:rPr lang="en-US" sz="3000" kern="1200">
                <a:ea typeface="ヒラギノ角ゴ ProN W3" charset="-128"/>
                <a:sym typeface="Gill Sans" charset="0"/>
              </a:rPr>
              <a:t>Keep posting tips!</a:t>
            </a:r>
          </a:p>
          <a:p>
            <a:pPr marL="664357" lvl="1" indent="-3429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600" kern="1200">
                <a:ea typeface="ヒラギノ角ゴ ProN W3" charset="-128"/>
                <a:sym typeface="Gill Sans" charset="0"/>
              </a:rPr>
              <a:t>Ask your audience what they are interested in hearing about</a:t>
            </a:r>
          </a:p>
          <a:p>
            <a:pPr marL="664357" lvl="1" indent="-342900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2600" kern="1200">
                <a:ea typeface="ヒラギノ角ゴ ProN W3" charset="-128"/>
                <a:sym typeface="Gill Sans" charset="0"/>
              </a:rPr>
              <a:t>Get their feedback to see how you can do better in your role</a:t>
            </a:r>
          </a:p>
          <a:p>
            <a:pPr marL="342900" lvl="0" indent="-342900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b="1" kern="1200">
                <a:ea typeface="ヒラギノ角ゴ ProN W3" charset="-128"/>
                <a:sym typeface="Gill Sans" charset="0"/>
              </a:rPr>
              <a:t>Month 5: </a:t>
            </a:r>
            <a:r>
              <a:rPr lang="en-US" sz="3000" kern="1200">
                <a:ea typeface="ヒラギノ角ゴ ProN W3" charset="-128"/>
                <a:sym typeface="Gill Sans" charset="0"/>
              </a:rPr>
              <a:t>After asking your group members what interests them, try creating posts which cover those topics</a:t>
            </a:r>
          </a:p>
          <a:p>
            <a:pPr marL="342900" lvl="0" indent="-3429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b="1" kern="1200">
                <a:ea typeface="ヒラギノ角ゴ ProN W3" charset="-128"/>
                <a:sym typeface="Gill Sans" charset="0"/>
              </a:rPr>
              <a:t>Month 6: </a:t>
            </a:r>
            <a:r>
              <a:rPr lang="en-US" sz="3000" kern="1200">
                <a:ea typeface="ヒラギノ角ゴ ProN W3" charset="-128"/>
                <a:sym typeface="Gill Sans" charset="0"/>
              </a:rPr>
              <a:t>Introduce a challenge</a:t>
            </a:r>
          </a:p>
          <a:p>
            <a:pPr marL="637569" lvl="2" indent="-3429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kern="1200">
                <a:ea typeface="ヒラギノ角ゴ ProN W3" charset="-128"/>
                <a:sym typeface="Gill Sans" charset="0"/>
              </a:rPr>
              <a:t>See if you can come up with a challenge for your group members to participate in. </a:t>
            </a:r>
            <a:r>
              <a:rPr lang="en-US" sz="2600" i="1" kern="1200">
                <a:ea typeface="ヒラギノ角ゴ ProN W3" charset="-128"/>
                <a:sym typeface="Gill Sans" charset="0"/>
              </a:rPr>
              <a:t>Example: Drink 5 bottles of water everyday of two weeks or reach 10,000 everyday for a week </a:t>
            </a:r>
          </a:p>
          <a:p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675168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6028"/>
            <a:ext cx="7886700" cy="585850"/>
          </a:xfrm>
        </p:spPr>
        <p:txBody>
          <a:bodyPr/>
          <a:lstStyle/>
          <a:p>
            <a:r>
              <a:rPr lang="en-US" sz="3600"/>
              <a:t>Challenge 1: Follow the Leader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307" y="1901389"/>
            <a:ext cx="7886700" cy="4351338"/>
          </a:xfrm>
        </p:spPr>
        <p:txBody>
          <a:bodyPr>
            <a:normAutofit/>
          </a:bodyPr>
          <a:lstStyle/>
          <a:p>
            <a:pPr marL="44647" lvl="1" indent="0">
              <a:buNone/>
            </a:pPr>
            <a:r>
              <a:rPr lang="en-US" sz="2800"/>
              <a:t>All groups will choose a goal number of steps to reach for Day 1. After Day 1, the goal of all group members will be to take 100 more steps than the day before. </a:t>
            </a:r>
          </a:p>
          <a:p>
            <a:pPr marL="44647" lvl="1" indent="0">
              <a:buNone/>
            </a:pPr>
            <a:endParaRPr lang="en-US" sz="2800"/>
          </a:p>
          <a:p>
            <a:pPr marL="44647" lvl="1" indent="0">
              <a:buNone/>
            </a:pPr>
            <a:r>
              <a:rPr lang="en-US" sz="2800"/>
              <a:t>All group members will increase by 100 steps a day for 10 days! This will add a total of 1,000 extra steps in by the end of the challenge!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865" y="4833258"/>
            <a:ext cx="2475669" cy="185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94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9" y="274600"/>
            <a:ext cx="7200800" cy="1033586"/>
          </a:xfrm>
        </p:spPr>
        <p:txBody>
          <a:bodyPr/>
          <a:lstStyle/>
          <a:p>
            <a:r>
              <a:rPr lang="en-US" sz="3600"/>
              <a:t>Challenge 2: Snacks on Snacks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5968" y="2025237"/>
            <a:ext cx="7911703" cy="1831727"/>
          </a:xfrm>
        </p:spPr>
        <p:txBody>
          <a:bodyPr>
            <a:normAutofit/>
          </a:bodyPr>
          <a:lstStyle/>
          <a:p>
            <a:pPr marL="44647" lvl="1" indent="0">
              <a:buNone/>
            </a:pPr>
            <a:r>
              <a:rPr lang="en-US" sz="2800"/>
              <a:t>Challenge your group to post a pic of their favorite healthy snack with the recipe--Encourage your teammates to try each other’s favorite things!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03" y="3871904"/>
            <a:ext cx="2443648" cy="2463461"/>
          </a:xfrm>
          <a:prstGeom prst="rect">
            <a:avLst/>
          </a:prstGeom>
          <a:ln w="9525">
            <a:solidFill>
              <a:schemeClr val="tx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297" y="3881024"/>
            <a:ext cx="2520280" cy="246680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625" y="3891203"/>
            <a:ext cx="2476741" cy="2463461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930056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8530"/>
            <a:ext cx="7171641" cy="887636"/>
          </a:xfrm>
        </p:spPr>
        <p:txBody>
          <a:bodyPr/>
          <a:lstStyle/>
          <a:p>
            <a:r>
              <a:rPr lang="en-US" sz="3600"/>
              <a:t>Getting 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355" y="2144626"/>
            <a:ext cx="7911703" cy="4464844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/>
              <a:t>Feedback from your teammates is important because it gives you a chance to check in and hear from them</a:t>
            </a:r>
          </a:p>
          <a:p>
            <a:pPr marL="637569" lvl="2" indent="-342900">
              <a:buFont typeface="Arial" panose="020B0604020202020204" pitchFamily="34" charset="0"/>
              <a:buChar char="•"/>
            </a:pPr>
            <a:r>
              <a:rPr lang="en-US" sz="2400"/>
              <a:t>Samples of feedback questions:</a:t>
            </a:r>
          </a:p>
          <a:p>
            <a:pPr marL="959027" lvl="5" indent="-342900">
              <a:buFont typeface="Arial" panose="020B0604020202020204" pitchFamily="34" charset="0"/>
              <a:buChar char="•"/>
            </a:pPr>
            <a:r>
              <a:rPr lang="en-US" sz="2400"/>
              <a:t>How are you doing on your journey so far?</a:t>
            </a:r>
          </a:p>
          <a:p>
            <a:pPr marL="959027" lvl="5" indent="-342900">
              <a:buFont typeface="Arial" panose="020B0604020202020204" pitchFamily="34" charset="0"/>
              <a:buChar char="•"/>
            </a:pPr>
            <a:r>
              <a:rPr lang="en-US" sz="2400"/>
              <a:t>What tools are you finding helpful? </a:t>
            </a:r>
          </a:p>
          <a:p>
            <a:pPr marL="959027" lvl="5" indent="-342900">
              <a:buFont typeface="Arial" panose="020B0604020202020204" pitchFamily="34" charset="0"/>
              <a:buChar char="•"/>
            </a:pPr>
            <a:r>
              <a:rPr lang="en-US" sz="2400"/>
              <a:t>Are there any tips you think could be important for our group to know? Write your ideas here! </a:t>
            </a:r>
          </a:p>
          <a:p>
            <a:pPr marL="959027" lvl="5" indent="-342900">
              <a:buFont typeface="Arial" panose="020B0604020202020204" pitchFamily="34" charset="0"/>
              <a:buChar char="•"/>
            </a:pPr>
            <a:r>
              <a:rPr lang="en-US" sz="2400"/>
              <a:t>Is there something you think we should be doing differently? Comment here. </a:t>
            </a:r>
          </a:p>
          <a:p>
            <a:pPr marL="637569" lvl="3" indent="-342900">
              <a:buFont typeface="Arial" panose="020B0604020202020204" pitchFamily="34" charset="0"/>
              <a:buChar char="•"/>
            </a:pPr>
            <a:endParaRPr lang="en-US" sz="1800"/>
          </a:p>
          <a:p>
            <a:pPr marL="637569" lvl="3" indent="-342900">
              <a:buFont typeface="Arial" panose="020B0604020202020204" pitchFamily="34" charset="0"/>
              <a:buChar char="•"/>
            </a:pPr>
            <a:endParaRPr lang="en-US" sz="3000"/>
          </a:p>
          <a:p>
            <a:pPr marL="637569" lvl="2" indent="-342900">
              <a:buFont typeface="Arial" panose="020B0604020202020204" pitchFamily="34" charset="0"/>
              <a:buChar char="•"/>
            </a:pPr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1397312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Sharing Successes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711" y="1741289"/>
            <a:ext cx="7911703" cy="233578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What are successes? Success will vary person to person, but no matter how big or small, they should all be celebrated!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Congratulate group members who post about their success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87547" lvl="1" indent="-342900">
              <a:buFont typeface="Arial" panose="020B0604020202020204" pitchFamily="34" charset="0"/>
              <a:buChar char="•"/>
            </a:pPr>
            <a:endParaRPr lang="en-US" sz="28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280265"/>
            <a:ext cx="2532097" cy="168842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048" y="4280265"/>
            <a:ext cx="2532097" cy="168842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12" y="4280265"/>
            <a:ext cx="2532097" cy="1701253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834131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854" y="57448"/>
            <a:ext cx="6475561" cy="1375172"/>
          </a:xfrm>
        </p:spPr>
        <p:txBody>
          <a:bodyPr/>
          <a:lstStyle/>
          <a:p>
            <a:r>
              <a:rPr lang="en-US" sz="3600"/>
              <a:t>Creating a Plan That Works for YOU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711" y="2479269"/>
            <a:ext cx="7911703" cy="3404764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/>
              <a:t>How many times a week will you talk to your teammates?</a:t>
            </a:r>
          </a:p>
          <a:p>
            <a:pPr marL="637569" lvl="2" indent="-342900">
              <a:buFont typeface="Arial" panose="020B0604020202020204" pitchFamily="34" charset="0"/>
              <a:buChar char="•"/>
            </a:pPr>
            <a:r>
              <a:rPr lang="en-US" sz="2600"/>
              <a:t>Are there specific days you want to choose as post days? This way, they know what to expect! For example, if you commit to 2 days a week, you can choose to post every Monday and Wednesday.  </a:t>
            </a:r>
          </a:p>
          <a:p>
            <a:pPr marL="294669" lvl="2" indent="0">
              <a:buNone/>
            </a:pPr>
            <a:endParaRPr lang="en-US" sz="2800"/>
          </a:p>
          <a:p>
            <a:pPr marL="294669" lvl="2" indent="0">
              <a:buNone/>
            </a:pPr>
            <a:r>
              <a:rPr lang="en-US" sz="2800"/>
              <a:t>Commitment: I will post ______ times a week. You can always add more or take away some. Find something that fits your schedule! </a:t>
            </a:r>
          </a:p>
          <a:p>
            <a:pPr marL="294669" lvl="2" indent="0">
              <a:buNone/>
            </a:pPr>
            <a:endParaRPr lang="en-US" sz="2800"/>
          </a:p>
          <a:p>
            <a:pPr marL="294669" lvl="2" indent="0">
              <a:buNone/>
            </a:pPr>
            <a:endParaRPr lang="en-US" sz="32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298337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890" y="401703"/>
            <a:ext cx="5862139" cy="585850"/>
          </a:xfrm>
        </p:spPr>
        <p:txBody>
          <a:bodyPr>
            <a:normAutofit fontScale="90000"/>
          </a:bodyPr>
          <a:lstStyle/>
          <a:p>
            <a:r>
              <a:rPr lang="en-US"/>
              <a:t>Activity: Create Your Social Media Plan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243" y="2235587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Here is an example: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I will post 1 time per week.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2 fitness tips and 2 nutrition tips a </a:t>
            </a:r>
            <a:r>
              <a:rPr lang="en-US" sz="2400" b="1"/>
              <a:t>month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1 feedback question a </a:t>
            </a:r>
            <a:r>
              <a:rPr lang="en-US" sz="2400" b="1"/>
              <a:t>month </a:t>
            </a:r>
          </a:p>
          <a:p>
            <a:pPr marL="342900" indent="-342900"/>
            <a:r>
              <a:rPr lang="en-US" sz="2400"/>
              <a:t>Share successes from group members per month starting in </a:t>
            </a:r>
            <a:r>
              <a:rPr lang="en-US" sz="2400" b="1"/>
              <a:t>Month 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Week-long challenges in </a:t>
            </a:r>
            <a:r>
              <a:rPr lang="en-US" sz="2400" b="1"/>
              <a:t>Month 5 </a:t>
            </a:r>
            <a:r>
              <a:rPr lang="en-US" sz="2400"/>
              <a:t>and </a:t>
            </a:r>
            <a:r>
              <a:rPr lang="en-US" sz="2400" b="1"/>
              <a:t>Month 7</a:t>
            </a:r>
          </a:p>
          <a:p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42864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Social Media Session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789" y="1929096"/>
            <a:ext cx="8179334" cy="279445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Learn how to create a community using social media to help other athletes improve health and fitness </a:t>
            </a:r>
          </a:p>
          <a:p>
            <a:r>
              <a:rPr lang="en-US"/>
              <a:t>Build a plan to guide you to using social media as a Health Messenger 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2052" name="Picture 4" descr="Image result for notepad emoj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210" y="4567441"/>
            <a:ext cx="1619195" cy="161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Image result for strong arm emoji"/>
          <p:cNvSpPr>
            <a:spLocks noChangeAspect="1" noChangeArrowheads="1"/>
          </p:cNvSpPr>
          <p:nvPr/>
        </p:nvSpPr>
        <p:spPr bwMode="auto">
          <a:xfrm>
            <a:off x="155575" y="-2185988"/>
            <a:ext cx="4562475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Image result for strong arm emoj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443" y="4567440"/>
            <a:ext cx="1588397" cy="158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581128"/>
            <a:ext cx="1544035" cy="161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26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01" y="56026"/>
            <a:ext cx="7483673" cy="1550715"/>
          </a:xfrm>
        </p:spPr>
        <p:txBody>
          <a:bodyPr/>
          <a:lstStyle/>
          <a:p>
            <a:r>
              <a:rPr lang="en-US" sz="3600"/>
              <a:t>Why Choose Social Media to Deliver Your Message?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2558" y="2672404"/>
            <a:ext cx="790679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/>
              <a:t>Easy way to reach a group of people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/>
              <a:t>Ability to have a 2-way conversation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/>
              <a:t>A place where people already are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94" y="2697192"/>
            <a:ext cx="2448272" cy="226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78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413" y="397350"/>
            <a:ext cx="5961616" cy="585850"/>
          </a:xfrm>
        </p:spPr>
        <p:txBody>
          <a:bodyPr>
            <a:noAutofit/>
          </a:bodyPr>
          <a:lstStyle/>
          <a:p>
            <a:r>
              <a:rPr lang="en-US" sz="3600"/>
              <a:t>Your Goal as a Health Messenger </a:t>
            </a:r>
          </a:p>
        </p:txBody>
      </p:sp>
      <p:sp>
        <p:nvSpPr>
          <p:cNvPr id="6" name="Rectangle 5"/>
          <p:cNvSpPr/>
          <p:nvPr/>
        </p:nvSpPr>
        <p:spPr>
          <a:xfrm>
            <a:off x="470920" y="1606296"/>
            <a:ext cx="6981400" cy="412695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291" tIns="32146" rIns="64291" bIns="32146" rtlCol="0" anchor="t"/>
          <a:lstStyle/>
          <a:p>
            <a:pPr marL="285750" indent="-285750" algn="l">
              <a:spcAft>
                <a:spcPts val="422"/>
              </a:spcAft>
              <a:buSzPct val="50000"/>
              <a:buFont typeface="Arial" panose="020B0604020202020204" pitchFamily="34" charset="0"/>
              <a:buChar char="•"/>
              <a:defRPr/>
            </a:pPr>
            <a:endParaRPr lang="en-US" sz="1700">
              <a:solidFill>
                <a:prstClr val="black"/>
              </a:solidFill>
              <a:cs typeface="Gotham Book" pitchFamily="5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7366" y="2039717"/>
            <a:ext cx="8280920" cy="48320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Social media offers another platform for you as a Health Messenger to take on a leadership role and helps you: </a:t>
            </a:r>
          </a:p>
          <a:p>
            <a:pPr marL="778510" lvl="1" indent="-457200" algn="l">
              <a:buFont typeface="Arial" panose="020B0604020202020204" pitchFamily="34" charset="0"/>
              <a:buChar char="•"/>
            </a:pPr>
            <a:r>
              <a:rPr lang="en-US" sz="2400" b="1"/>
              <a:t>Build</a:t>
            </a:r>
            <a:r>
              <a:rPr lang="en-US" sz="2400"/>
              <a:t> a community dedicated to reaching the same goal</a:t>
            </a:r>
            <a:endParaRPr lang="en-US" sz="2400">
              <a:ea typeface="Calibri" panose="020F0502020204030204"/>
              <a:cs typeface="Calibri" panose="020F0502020204030204"/>
            </a:endParaRPr>
          </a:p>
          <a:p>
            <a:pPr marL="778510" lvl="1" indent="-457200">
              <a:buFont typeface="Arial" panose="020B0604020202020204" pitchFamily="34" charset="0"/>
              <a:buChar char="•"/>
            </a:pPr>
            <a:r>
              <a:rPr lang="en-US" sz="2400" b="1"/>
              <a:t>Inspire</a:t>
            </a:r>
            <a:r>
              <a:rPr lang="en-US" sz="2400"/>
              <a:t> action from other athletes </a:t>
            </a:r>
            <a:endParaRPr lang="en-US" sz="2400">
              <a:ea typeface="Calibri"/>
              <a:cs typeface="Calibri"/>
            </a:endParaRPr>
          </a:p>
          <a:p>
            <a:pPr marL="778510" lvl="1" indent="-457200" algn="l">
              <a:buFont typeface="Arial" panose="020B0604020202020204" pitchFamily="34" charset="0"/>
              <a:buChar char="•"/>
            </a:pPr>
            <a:r>
              <a:rPr lang="en-US" sz="2400" b="1"/>
              <a:t>Work </a:t>
            </a:r>
            <a:r>
              <a:rPr lang="en-US" sz="2400"/>
              <a:t>to help other athletes be their healthiest to the best of your ability </a:t>
            </a:r>
            <a:endParaRPr lang="en-US" sz="2400">
              <a:ea typeface="Calibri" panose="020F0502020204030204"/>
              <a:cs typeface="Calibri" panose="020F0502020204030204"/>
            </a:endParaRPr>
          </a:p>
          <a:p>
            <a:pPr marL="778510" lvl="1" indent="-457200">
              <a:buFont typeface="Arial" panose="020B0604020202020204" pitchFamily="34" charset="0"/>
              <a:buChar char="•"/>
            </a:pPr>
            <a:r>
              <a:rPr lang="en-US" sz="2400" b="1"/>
              <a:t>Empower</a:t>
            </a:r>
            <a:r>
              <a:rPr lang="en-US" sz="2400"/>
              <a:t> fellow athletes members to be their healthiest</a:t>
            </a:r>
            <a:endParaRPr lang="en-US" sz="2400">
              <a:ea typeface="Calibri"/>
              <a:cs typeface="Calibri"/>
            </a:endParaRPr>
          </a:p>
          <a:p>
            <a:pPr lvl="1" algn="l"/>
            <a:endParaRPr lang="en-US" sz="2800"/>
          </a:p>
          <a:p>
            <a:pPr lvl="1" algn="l"/>
            <a:r>
              <a:rPr lang="en-US" sz="2800" i="1"/>
              <a:t>Do you have anything else you want to accomplish?</a:t>
            </a:r>
          </a:p>
          <a:p>
            <a:pPr marL="778510" lvl="1" indent="-457200" algn="l">
              <a:buFont typeface="Arial" panose="020B0604020202020204" pitchFamily="34" charset="0"/>
              <a:buChar char="•"/>
            </a:pPr>
            <a:endParaRPr lang="en-US" sz="2800">
              <a:ea typeface="Calibri" panose="020F0502020204030204"/>
              <a:cs typeface="Calibri" panose="020F050202020403020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000401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Ubuntu"/>
              </a:rPr>
              <a:t>5-Minute Brainstorm 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884" y="2561157"/>
            <a:ext cx="7895573" cy="3089195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Answer the following questions:</a:t>
            </a: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/>
              <a:t>What is your favorite social media platform and why?</a:t>
            </a:r>
          </a:p>
          <a:p>
            <a:pPr marL="514350" indent="-514350">
              <a:buAutoNum type="arabicPeriod"/>
            </a:pPr>
            <a:r>
              <a:rPr lang="en-US"/>
              <a:t>How can you use social media to talk about health?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99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Finding Your Voice 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3446" y="1844824"/>
            <a:ext cx="7274937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US" sz="2800"/>
              <a:t>When talking to your audience you should: </a:t>
            </a:r>
          </a:p>
          <a:p>
            <a:pPr marL="778510" lvl="1" indent="-457200" algn="l">
              <a:buFont typeface="Arial" panose="020B0604020202020204" pitchFamily="34" charset="0"/>
              <a:buChar char="•"/>
            </a:pPr>
            <a:r>
              <a:rPr lang="en-US" sz="2400"/>
              <a:t>Be yourself—authentic &amp; honest</a:t>
            </a:r>
            <a:endParaRPr lang="en-US" sz="2400">
              <a:ea typeface="Calibri" panose="020F0502020204030204"/>
              <a:cs typeface="Calibri" panose="020F0502020204030204"/>
            </a:endParaRPr>
          </a:p>
          <a:p>
            <a:pPr marL="778510" lvl="1" indent="-457200" algn="l">
              <a:buFont typeface="Arial" panose="020B0604020202020204" pitchFamily="34" charset="0"/>
              <a:buChar char="•"/>
            </a:pPr>
            <a:r>
              <a:rPr lang="en-US" sz="2400"/>
              <a:t>Have a clear purpose </a:t>
            </a:r>
            <a:endParaRPr lang="en-US" sz="2400">
              <a:ea typeface="Calibri" panose="020F0502020204030204"/>
              <a:cs typeface="Calibri" panose="020F0502020204030204"/>
            </a:endParaRPr>
          </a:p>
          <a:p>
            <a:pPr marL="778510" lvl="1" indent="-457200">
              <a:buFont typeface="Arial" panose="020B0604020202020204" pitchFamily="34" charset="0"/>
              <a:buChar char="•"/>
            </a:pPr>
            <a:r>
              <a:rPr lang="en-US" sz="2400"/>
              <a:t>Remember you are talking to friends </a:t>
            </a:r>
            <a:endParaRPr lang="en-US" sz="2400">
              <a:ea typeface="Calibri" panose="020F0502020204030204"/>
              <a:cs typeface="Calibri" panose="020F050202020403020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22" y="4383314"/>
            <a:ext cx="3109474" cy="2072983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51" y="4383314"/>
            <a:ext cx="3114531" cy="2072983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155767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77" y="1924142"/>
            <a:ext cx="7585045" cy="2326560"/>
          </a:xfrm>
        </p:spPr>
        <p:txBody>
          <a:bodyPr>
            <a:normAutofit/>
          </a:bodyPr>
          <a:lstStyle/>
          <a:p>
            <a:pPr marL="637569" lvl="2" indent="-342900">
              <a:buFont typeface="Arial" panose="020B0604020202020204" pitchFamily="34" charset="0"/>
              <a:buChar char="•"/>
            </a:pPr>
            <a:endParaRPr lang="en-US"/>
          </a:p>
          <a:p>
            <a:pPr marL="294669" lvl="2" indent="0" algn="ctr">
              <a:buNone/>
            </a:pPr>
            <a:r>
              <a:rPr lang="en-US" sz="4000" b="1" i="1"/>
              <a:t>Different Ways to Use Social Media as a Health Messenger</a:t>
            </a:r>
          </a:p>
          <a:p>
            <a:pPr marL="294669" lvl="2" indent="0">
              <a:buNone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87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1703"/>
            <a:ext cx="6604000" cy="585850"/>
          </a:xfrm>
        </p:spPr>
        <p:txBody>
          <a:bodyPr>
            <a:normAutofit fontScale="90000"/>
          </a:bodyPr>
          <a:lstStyle/>
          <a:p>
            <a:r>
              <a:rPr lang="en-US" sz="3600"/>
              <a:t>Post Messages to Your Own Page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764" y="1908452"/>
            <a:ext cx="6010473" cy="48198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30069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Create a Dedicated Page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16" y="1839133"/>
            <a:ext cx="5212314" cy="4819426"/>
          </a:xfrm>
          <a:ln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C573C-1BE5-44F8-A1BC-CC0194AF2DE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802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(4:3)</PresentationFormat>
  <Slides>19</Slides>
  <Notes>18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Custom Design</vt:lpstr>
      <vt:lpstr>Using Social Media to Spread Health Messaging  </vt:lpstr>
      <vt:lpstr>Social Media Session Goal</vt:lpstr>
      <vt:lpstr>Why Choose Social Media to Deliver Your Message?</vt:lpstr>
      <vt:lpstr>Your Goal as a Health Messenger </vt:lpstr>
      <vt:lpstr>5-Minute Brainstorm </vt:lpstr>
      <vt:lpstr>Finding Your Voice  </vt:lpstr>
      <vt:lpstr>PowerPoint Presentation</vt:lpstr>
      <vt:lpstr>Post Messages to Your Own Page </vt:lpstr>
      <vt:lpstr>Create a Dedicated Page</vt:lpstr>
      <vt:lpstr>Create a Private Group</vt:lpstr>
      <vt:lpstr>Materials and Resources</vt:lpstr>
      <vt:lpstr>Roadmap to Success – Planning Makes Perfect!  </vt:lpstr>
      <vt:lpstr>Roadmap to Success - Planning Continued </vt:lpstr>
      <vt:lpstr>Challenge 1: Follow the Leader</vt:lpstr>
      <vt:lpstr>Challenge 2: Snacks on Snacks  </vt:lpstr>
      <vt:lpstr>Getting Feedback</vt:lpstr>
      <vt:lpstr>Sharing Successes</vt:lpstr>
      <vt:lpstr>Creating a Plan That Works for YOU </vt:lpstr>
      <vt:lpstr>Activity: Create Your Social Media Plan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Sub-title  Date</dc:title>
  <dc:creator>Microsoft Office User</dc:creator>
  <cp:revision>1</cp:revision>
  <dcterms:created xsi:type="dcterms:W3CDTF">2016-07-26T16:26:50Z</dcterms:created>
  <dcterms:modified xsi:type="dcterms:W3CDTF">2022-08-23T21:28:35Z</dcterms:modified>
</cp:coreProperties>
</file>