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54"/>
  </p:notesMasterIdLst>
  <p:sldIdLst>
    <p:sldId id="256" r:id="rId3"/>
    <p:sldId id="413" r:id="rId4"/>
    <p:sldId id="402" r:id="rId5"/>
    <p:sldId id="410" r:id="rId6"/>
    <p:sldId id="386" r:id="rId7"/>
    <p:sldId id="387" r:id="rId8"/>
    <p:sldId id="429" r:id="rId9"/>
    <p:sldId id="414" r:id="rId10"/>
    <p:sldId id="391" r:id="rId11"/>
    <p:sldId id="388" r:id="rId12"/>
    <p:sldId id="419" r:id="rId13"/>
    <p:sldId id="418" r:id="rId14"/>
    <p:sldId id="407" r:id="rId15"/>
    <p:sldId id="416" r:id="rId16"/>
    <p:sldId id="415" r:id="rId17"/>
    <p:sldId id="422" r:id="rId18"/>
    <p:sldId id="420" r:id="rId19"/>
    <p:sldId id="417" r:id="rId20"/>
    <p:sldId id="398" r:id="rId21"/>
    <p:sldId id="403" r:id="rId22"/>
    <p:sldId id="340" r:id="rId23"/>
    <p:sldId id="302" r:id="rId24"/>
    <p:sldId id="393" r:id="rId25"/>
    <p:sldId id="352" r:id="rId26"/>
    <p:sldId id="347" r:id="rId27"/>
    <p:sldId id="348" r:id="rId28"/>
    <p:sldId id="354" r:id="rId29"/>
    <p:sldId id="349" r:id="rId30"/>
    <p:sldId id="396" r:id="rId31"/>
    <p:sldId id="385" r:id="rId32"/>
    <p:sldId id="401" r:id="rId33"/>
    <p:sldId id="257" r:id="rId34"/>
    <p:sldId id="363" r:id="rId35"/>
    <p:sldId id="359" r:id="rId36"/>
    <p:sldId id="362" r:id="rId37"/>
    <p:sldId id="355" r:id="rId38"/>
    <p:sldId id="357" r:id="rId39"/>
    <p:sldId id="361" r:id="rId40"/>
    <p:sldId id="356" r:id="rId41"/>
    <p:sldId id="358" r:id="rId42"/>
    <p:sldId id="364" r:id="rId43"/>
    <p:sldId id="360" r:id="rId44"/>
    <p:sldId id="365" r:id="rId45"/>
    <p:sldId id="404" r:id="rId46"/>
    <p:sldId id="426" r:id="rId47"/>
    <p:sldId id="267" r:id="rId48"/>
    <p:sldId id="425" r:id="rId49"/>
    <p:sldId id="428" r:id="rId50"/>
    <p:sldId id="431" r:id="rId51"/>
    <p:sldId id="430" r:id="rId52"/>
    <p:sldId id="43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3981" autoAdjust="0"/>
  </p:normalViewPr>
  <p:slideViewPr>
    <p:cSldViewPr snapToGrid="0" snapToObjects="1">
      <p:cViewPr varScale="1">
        <p:scale>
          <a:sx n="33" d="100"/>
          <a:sy n="33" d="100"/>
        </p:scale>
        <p:origin x="2192" y="24"/>
      </p:cViewPr>
      <p:guideLst/>
    </p:cSldViewPr>
  </p:slideViewPr>
  <p:outlineViewPr>
    <p:cViewPr>
      <p:scale>
        <a:sx n="33" d="100"/>
        <a:sy n="33" d="100"/>
      </p:scale>
      <p:origin x="0" y="-26628"/>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42" d="100"/>
          <a:sy n="42" d="100"/>
        </p:scale>
        <p:origin x="282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DBFE6-287C-42DC-8B0B-D81E842C8CCB}" type="doc">
      <dgm:prSet loTypeId="urn:microsoft.com/office/officeart/2005/8/layout/pyramid2" loCatId="pyramid" qsTypeId="urn:microsoft.com/office/officeart/2005/8/quickstyle/simple1" qsCatId="simple" csTypeId="urn:microsoft.com/office/officeart/2005/8/colors/accent1_2" csCatId="accent1" phldr="1"/>
      <dgm:spPr/>
    </dgm:pt>
    <dgm:pt modelId="{541919D8-30A1-4685-80BF-6282384BB2B3}">
      <dgm:prSet phldrT="[Text]"/>
      <dgm:spPr/>
      <dgm:t>
        <a:bodyPr/>
        <a:lstStyle/>
        <a:p>
          <a:r>
            <a:rPr lang="en-US" b="1" dirty="0"/>
            <a:t>Vision</a:t>
          </a:r>
        </a:p>
        <a:p>
          <a:r>
            <a:rPr lang="en-US" dirty="0"/>
            <a:t>“Healthy, Happy, and Fit”</a:t>
          </a:r>
          <a:endParaRPr lang="en-CA" dirty="0"/>
        </a:p>
      </dgm:t>
    </dgm:pt>
    <dgm:pt modelId="{28C5915B-6F03-46C8-8F77-499C453660D6}" type="parTrans" cxnId="{70454FD4-F2C3-4069-B5A4-35D16A783846}">
      <dgm:prSet/>
      <dgm:spPr/>
      <dgm:t>
        <a:bodyPr/>
        <a:lstStyle/>
        <a:p>
          <a:endParaRPr lang="en-CA"/>
        </a:p>
      </dgm:t>
    </dgm:pt>
    <dgm:pt modelId="{469E422E-DC33-4846-AB81-47C2DE52398B}" type="sibTrans" cxnId="{70454FD4-F2C3-4069-B5A4-35D16A783846}">
      <dgm:prSet/>
      <dgm:spPr/>
      <dgm:t>
        <a:bodyPr/>
        <a:lstStyle/>
        <a:p>
          <a:endParaRPr lang="en-CA"/>
        </a:p>
      </dgm:t>
    </dgm:pt>
    <dgm:pt modelId="{1FDC3EE1-1047-4113-B7F1-995A15258571}">
      <dgm:prSet phldrT="[Text]"/>
      <dgm:spPr/>
      <dgm:t>
        <a:bodyPr/>
        <a:lstStyle/>
        <a:p>
          <a:r>
            <a:rPr lang="en-US" b="1" dirty="0"/>
            <a:t>Goal(s)</a:t>
          </a:r>
        </a:p>
        <a:p>
          <a:r>
            <a:rPr lang="en-US" dirty="0"/>
            <a:t>Eat Healthfully, Reduce Stress, and Get Fit</a:t>
          </a:r>
        </a:p>
      </dgm:t>
    </dgm:pt>
    <dgm:pt modelId="{E66C4AF7-32F7-4291-89E3-60ADA0D8B04B}" type="parTrans" cxnId="{C40590C3-9719-48F2-A782-E5D971FEA0C2}">
      <dgm:prSet/>
      <dgm:spPr/>
      <dgm:t>
        <a:bodyPr/>
        <a:lstStyle/>
        <a:p>
          <a:endParaRPr lang="en-CA"/>
        </a:p>
      </dgm:t>
    </dgm:pt>
    <dgm:pt modelId="{7AA74547-1034-4853-8C66-7636F85AAB58}" type="sibTrans" cxnId="{C40590C3-9719-48F2-A782-E5D971FEA0C2}">
      <dgm:prSet/>
      <dgm:spPr/>
      <dgm:t>
        <a:bodyPr/>
        <a:lstStyle/>
        <a:p>
          <a:endParaRPr lang="en-CA"/>
        </a:p>
      </dgm:t>
    </dgm:pt>
    <dgm:pt modelId="{38A1DC5F-F6A8-4A07-93F0-DD06D969A4CC}">
      <dgm:prSet phldrT="[Text]"/>
      <dgm:spPr/>
      <dgm:t>
        <a:bodyPr/>
        <a:lstStyle/>
        <a:p>
          <a:r>
            <a:rPr lang="en-US" b="1" dirty="0"/>
            <a:t>Habit(s):</a:t>
          </a:r>
        </a:p>
        <a:p>
          <a:r>
            <a:rPr lang="en-US" dirty="0"/>
            <a:t>Half my plate is vegetables, meditate 5 mins a day, drink more water, exercise 5x/week, walk on the days I don’t go to the gym or exercise</a:t>
          </a:r>
          <a:endParaRPr lang="en-CA" dirty="0"/>
        </a:p>
      </dgm:t>
    </dgm:pt>
    <dgm:pt modelId="{0758017D-FB50-4608-818F-A59071EAF644}" type="parTrans" cxnId="{AA823B8A-8A48-4348-8A82-A07562FC5813}">
      <dgm:prSet/>
      <dgm:spPr/>
      <dgm:t>
        <a:bodyPr/>
        <a:lstStyle/>
        <a:p>
          <a:endParaRPr lang="en-CA"/>
        </a:p>
      </dgm:t>
    </dgm:pt>
    <dgm:pt modelId="{838968A9-1B08-43AB-BCB1-31D06ABE1828}" type="sibTrans" cxnId="{AA823B8A-8A48-4348-8A82-A07562FC5813}">
      <dgm:prSet/>
      <dgm:spPr/>
      <dgm:t>
        <a:bodyPr/>
        <a:lstStyle/>
        <a:p>
          <a:endParaRPr lang="en-CA"/>
        </a:p>
      </dgm:t>
    </dgm:pt>
    <dgm:pt modelId="{4FC45C65-4918-40F3-B68D-500139294D19}" type="pres">
      <dgm:prSet presAssocID="{739DBFE6-287C-42DC-8B0B-D81E842C8CCB}" presName="compositeShape" presStyleCnt="0">
        <dgm:presLayoutVars>
          <dgm:dir/>
          <dgm:resizeHandles/>
        </dgm:presLayoutVars>
      </dgm:prSet>
      <dgm:spPr/>
    </dgm:pt>
    <dgm:pt modelId="{080C6B2A-7167-42B5-ACCA-E7E433D4AC74}" type="pres">
      <dgm:prSet presAssocID="{739DBFE6-287C-42DC-8B0B-D81E842C8CCB}" presName="pyramid" presStyleLbl="node1" presStyleIdx="0" presStyleCnt="1"/>
      <dgm:spPr/>
    </dgm:pt>
    <dgm:pt modelId="{C6CEFAE7-D624-482E-AF2F-4CD2E92038C9}" type="pres">
      <dgm:prSet presAssocID="{739DBFE6-287C-42DC-8B0B-D81E842C8CCB}" presName="theList" presStyleCnt="0"/>
      <dgm:spPr/>
    </dgm:pt>
    <dgm:pt modelId="{065ECEAE-54DD-4B4B-B0EB-F72E99F274FE}" type="pres">
      <dgm:prSet presAssocID="{541919D8-30A1-4685-80BF-6282384BB2B3}" presName="aNode" presStyleLbl="fgAcc1" presStyleIdx="0" presStyleCnt="3">
        <dgm:presLayoutVars>
          <dgm:bulletEnabled val="1"/>
        </dgm:presLayoutVars>
      </dgm:prSet>
      <dgm:spPr/>
    </dgm:pt>
    <dgm:pt modelId="{380BF8D9-399E-4C9D-B9AA-19AD29E9F8B8}" type="pres">
      <dgm:prSet presAssocID="{541919D8-30A1-4685-80BF-6282384BB2B3}" presName="aSpace" presStyleCnt="0"/>
      <dgm:spPr/>
    </dgm:pt>
    <dgm:pt modelId="{C9C9DE84-4D6B-4DC4-9402-458B16F6E363}" type="pres">
      <dgm:prSet presAssocID="{1FDC3EE1-1047-4113-B7F1-995A15258571}" presName="aNode" presStyleLbl="fgAcc1" presStyleIdx="1" presStyleCnt="3">
        <dgm:presLayoutVars>
          <dgm:bulletEnabled val="1"/>
        </dgm:presLayoutVars>
      </dgm:prSet>
      <dgm:spPr/>
    </dgm:pt>
    <dgm:pt modelId="{29168C2A-7517-4B2F-87E8-9BE66DD5E023}" type="pres">
      <dgm:prSet presAssocID="{1FDC3EE1-1047-4113-B7F1-995A15258571}" presName="aSpace" presStyleCnt="0"/>
      <dgm:spPr/>
    </dgm:pt>
    <dgm:pt modelId="{D2DD96B4-93B9-49F0-B504-EE144D18FDCB}" type="pres">
      <dgm:prSet presAssocID="{38A1DC5F-F6A8-4A07-93F0-DD06D969A4CC}" presName="aNode" presStyleLbl="fgAcc1" presStyleIdx="2" presStyleCnt="3">
        <dgm:presLayoutVars>
          <dgm:bulletEnabled val="1"/>
        </dgm:presLayoutVars>
      </dgm:prSet>
      <dgm:spPr/>
    </dgm:pt>
    <dgm:pt modelId="{08E71711-26F2-403B-A616-C64C9C5E63CD}" type="pres">
      <dgm:prSet presAssocID="{38A1DC5F-F6A8-4A07-93F0-DD06D969A4CC}" presName="aSpace" presStyleCnt="0"/>
      <dgm:spPr/>
    </dgm:pt>
  </dgm:ptLst>
  <dgm:cxnLst>
    <dgm:cxn modelId="{9A7B791E-1859-4C3E-9333-D5DD2D806A95}" type="presOf" srcId="{1FDC3EE1-1047-4113-B7F1-995A15258571}" destId="{C9C9DE84-4D6B-4DC4-9402-458B16F6E363}" srcOrd="0" destOrd="0" presId="urn:microsoft.com/office/officeart/2005/8/layout/pyramid2"/>
    <dgm:cxn modelId="{F6921C2E-6B73-406D-80CB-7B52C4C31576}" type="presOf" srcId="{541919D8-30A1-4685-80BF-6282384BB2B3}" destId="{065ECEAE-54DD-4B4B-B0EB-F72E99F274FE}" srcOrd="0" destOrd="0" presId="urn:microsoft.com/office/officeart/2005/8/layout/pyramid2"/>
    <dgm:cxn modelId="{5B25B447-781F-4A8E-B7D6-9721351B36D2}" type="presOf" srcId="{38A1DC5F-F6A8-4A07-93F0-DD06D969A4CC}" destId="{D2DD96B4-93B9-49F0-B504-EE144D18FDCB}" srcOrd="0" destOrd="0" presId="urn:microsoft.com/office/officeart/2005/8/layout/pyramid2"/>
    <dgm:cxn modelId="{AA823B8A-8A48-4348-8A82-A07562FC5813}" srcId="{739DBFE6-287C-42DC-8B0B-D81E842C8CCB}" destId="{38A1DC5F-F6A8-4A07-93F0-DD06D969A4CC}" srcOrd="2" destOrd="0" parTransId="{0758017D-FB50-4608-818F-A59071EAF644}" sibTransId="{838968A9-1B08-43AB-BCB1-31D06ABE1828}"/>
    <dgm:cxn modelId="{C40590C3-9719-48F2-A782-E5D971FEA0C2}" srcId="{739DBFE6-287C-42DC-8B0B-D81E842C8CCB}" destId="{1FDC3EE1-1047-4113-B7F1-995A15258571}" srcOrd="1" destOrd="0" parTransId="{E66C4AF7-32F7-4291-89E3-60ADA0D8B04B}" sibTransId="{7AA74547-1034-4853-8C66-7636F85AAB58}"/>
    <dgm:cxn modelId="{70454FD4-F2C3-4069-B5A4-35D16A783846}" srcId="{739DBFE6-287C-42DC-8B0B-D81E842C8CCB}" destId="{541919D8-30A1-4685-80BF-6282384BB2B3}" srcOrd="0" destOrd="0" parTransId="{28C5915B-6F03-46C8-8F77-499C453660D6}" sibTransId="{469E422E-DC33-4846-AB81-47C2DE52398B}"/>
    <dgm:cxn modelId="{13571DE2-E9E8-4395-AA79-403B2DFFAD4B}" type="presOf" srcId="{739DBFE6-287C-42DC-8B0B-D81E842C8CCB}" destId="{4FC45C65-4918-40F3-B68D-500139294D19}" srcOrd="0" destOrd="0" presId="urn:microsoft.com/office/officeart/2005/8/layout/pyramid2"/>
    <dgm:cxn modelId="{CCDF84FB-4A45-486F-B14D-1570E525DB7B}" type="presParOf" srcId="{4FC45C65-4918-40F3-B68D-500139294D19}" destId="{080C6B2A-7167-42B5-ACCA-E7E433D4AC74}" srcOrd="0" destOrd="0" presId="urn:microsoft.com/office/officeart/2005/8/layout/pyramid2"/>
    <dgm:cxn modelId="{948EEB33-8E3E-4FF4-83CD-2F398E0C8C73}" type="presParOf" srcId="{4FC45C65-4918-40F3-B68D-500139294D19}" destId="{C6CEFAE7-D624-482E-AF2F-4CD2E92038C9}" srcOrd="1" destOrd="0" presId="urn:microsoft.com/office/officeart/2005/8/layout/pyramid2"/>
    <dgm:cxn modelId="{8B610A37-F335-4B19-BA77-3D85468E327E}" type="presParOf" srcId="{C6CEFAE7-D624-482E-AF2F-4CD2E92038C9}" destId="{065ECEAE-54DD-4B4B-B0EB-F72E99F274FE}" srcOrd="0" destOrd="0" presId="urn:microsoft.com/office/officeart/2005/8/layout/pyramid2"/>
    <dgm:cxn modelId="{794352B6-927C-4A71-8848-2E955343FA27}" type="presParOf" srcId="{C6CEFAE7-D624-482E-AF2F-4CD2E92038C9}" destId="{380BF8D9-399E-4C9D-B9AA-19AD29E9F8B8}" srcOrd="1" destOrd="0" presId="urn:microsoft.com/office/officeart/2005/8/layout/pyramid2"/>
    <dgm:cxn modelId="{0E4089ED-BF59-4EAA-AF07-65179D842EB7}" type="presParOf" srcId="{C6CEFAE7-D624-482E-AF2F-4CD2E92038C9}" destId="{C9C9DE84-4D6B-4DC4-9402-458B16F6E363}" srcOrd="2" destOrd="0" presId="urn:microsoft.com/office/officeart/2005/8/layout/pyramid2"/>
    <dgm:cxn modelId="{03C47748-60B7-41CA-A257-4330E8810275}" type="presParOf" srcId="{C6CEFAE7-D624-482E-AF2F-4CD2E92038C9}" destId="{29168C2A-7517-4B2F-87E8-9BE66DD5E023}" srcOrd="3" destOrd="0" presId="urn:microsoft.com/office/officeart/2005/8/layout/pyramid2"/>
    <dgm:cxn modelId="{70C973F7-1511-482C-BC6B-4EF98161B11F}" type="presParOf" srcId="{C6CEFAE7-D624-482E-AF2F-4CD2E92038C9}" destId="{D2DD96B4-93B9-49F0-B504-EE144D18FDCB}" srcOrd="4" destOrd="0" presId="urn:microsoft.com/office/officeart/2005/8/layout/pyramid2"/>
    <dgm:cxn modelId="{B34A9227-2B26-489F-907D-1E9D49ECDA15}" type="presParOf" srcId="{C6CEFAE7-D624-482E-AF2F-4CD2E92038C9}" destId="{08E71711-26F2-403B-A616-C64C9C5E63C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C6B2A-7167-42B5-ACCA-E7E433D4AC74}">
      <dsp:nvSpPr>
        <dsp:cNvPr id="0" name=""/>
        <dsp:cNvSpPr/>
      </dsp:nvSpPr>
      <dsp:spPr>
        <a:xfrm>
          <a:off x="1325625" y="0"/>
          <a:ext cx="4642016" cy="4642016"/>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ECEAE-54DD-4B4B-B0EB-F72E99F274FE}">
      <dsp:nvSpPr>
        <dsp:cNvPr id="0" name=""/>
        <dsp:cNvSpPr/>
      </dsp:nvSpPr>
      <dsp:spPr>
        <a:xfrm>
          <a:off x="3646633" y="466694"/>
          <a:ext cx="3017310" cy="10988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Vision</a:t>
          </a:r>
        </a:p>
        <a:p>
          <a:pPr marL="0" lvl="0" indent="0" algn="ctr" defTabSz="488950">
            <a:lnSpc>
              <a:spcPct val="90000"/>
            </a:lnSpc>
            <a:spcBef>
              <a:spcPct val="0"/>
            </a:spcBef>
            <a:spcAft>
              <a:spcPct val="35000"/>
            </a:spcAft>
            <a:buNone/>
          </a:pPr>
          <a:r>
            <a:rPr lang="en-US" sz="1100" kern="1200" dirty="0"/>
            <a:t>“Healthy, Happy, and Fit”</a:t>
          </a:r>
          <a:endParaRPr lang="en-CA" sz="1100" kern="1200" dirty="0"/>
        </a:p>
      </dsp:txBody>
      <dsp:txXfrm>
        <a:off x="3700275" y="520336"/>
        <a:ext cx="2910026" cy="991568"/>
      </dsp:txXfrm>
    </dsp:sp>
    <dsp:sp modelId="{C9C9DE84-4D6B-4DC4-9402-458B16F6E363}">
      <dsp:nvSpPr>
        <dsp:cNvPr id="0" name=""/>
        <dsp:cNvSpPr/>
      </dsp:nvSpPr>
      <dsp:spPr>
        <a:xfrm>
          <a:off x="3646633" y="1702903"/>
          <a:ext cx="3017310" cy="10988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Goal(s)</a:t>
          </a:r>
        </a:p>
        <a:p>
          <a:pPr marL="0" lvl="0" indent="0" algn="ctr" defTabSz="488950">
            <a:lnSpc>
              <a:spcPct val="90000"/>
            </a:lnSpc>
            <a:spcBef>
              <a:spcPct val="0"/>
            </a:spcBef>
            <a:spcAft>
              <a:spcPct val="35000"/>
            </a:spcAft>
            <a:buNone/>
          </a:pPr>
          <a:r>
            <a:rPr lang="en-US" sz="1100" kern="1200" dirty="0"/>
            <a:t>Eat Healthfully, Reduce Stress, and Get Fit</a:t>
          </a:r>
        </a:p>
      </dsp:txBody>
      <dsp:txXfrm>
        <a:off x="3700275" y="1756545"/>
        <a:ext cx="2910026" cy="991568"/>
      </dsp:txXfrm>
    </dsp:sp>
    <dsp:sp modelId="{D2DD96B4-93B9-49F0-B504-EE144D18FDCB}">
      <dsp:nvSpPr>
        <dsp:cNvPr id="0" name=""/>
        <dsp:cNvSpPr/>
      </dsp:nvSpPr>
      <dsp:spPr>
        <a:xfrm>
          <a:off x="3646633" y="2939112"/>
          <a:ext cx="3017310" cy="10988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Habit(s):</a:t>
          </a:r>
        </a:p>
        <a:p>
          <a:pPr marL="0" lvl="0" indent="0" algn="ctr" defTabSz="488950">
            <a:lnSpc>
              <a:spcPct val="90000"/>
            </a:lnSpc>
            <a:spcBef>
              <a:spcPct val="0"/>
            </a:spcBef>
            <a:spcAft>
              <a:spcPct val="35000"/>
            </a:spcAft>
            <a:buNone/>
          </a:pPr>
          <a:r>
            <a:rPr lang="en-US" sz="1100" kern="1200" dirty="0"/>
            <a:t>Half my plate is vegetables, meditate 5 mins a day, drink more water, exercise 5x/week, walk on the days I don’t go to the gym or exercise</a:t>
          </a:r>
          <a:endParaRPr lang="en-CA" sz="1100" kern="1200" dirty="0"/>
        </a:p>
      </dsp:txBody>
      <dsp:txXfrm>
        <a:off x="3700275" y="2992754"/>
        <a:ext cx="2910026" cy="99156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3/17/2020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dirty="0"/>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resources.specialolympics.org/Taxonomy/Health/Health_Messengers.aspx"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presentation time – 90 minutes</a:t>
            </a:r>
          </a:p>
          <a:p>
            <a:endParaRPr lang="en-US" dirty="0"/>
          </a:p>
          <a:p>
            <a:r>
              <a:rPr lang="en-US" dirty="0"/>
              <a:t>Participant introductions – 20 mins</a:t>
            </a:r>
          </a:p>
          <a:p>
            <a:r>
              <a:rPr lang="en-US" dirty="0"/>
              <a:t>Slide presentation – 35 mins</a:t>
            </a:r>
          </a:p>
          <a:p>
            <a:r>
              <a:rPr lang="en-US" dirty="0"/>
              <a:t>Activities – 35 mins</a:t>
            </a:r>
          </a:p>
        </p:txBody>
      </p:sp>
      <p:sp>
        <p:nvSpPr>
          <p:cNvPr id="4" name="Slide Number Placeholder 3"/>
          <p:cNvSpPr>
            <a:spLocks noGrp="1"/>
          </p:cNvSpPr>
          <p:nvPr>
            <p:ph type="sldNum" sz="quarter" idx="5"/>
          </p:nvPr>
        </p:nvSpPr>
        <p:spPr/>
        <p:txBody>
          <a:bodyPr/>
          <a:lstStyle/>
          <a:p>
            <a:fld id="{6CCC8316-FB35-4AC8-984C-370EF0F37AED}" type="slidenum">
              <a:rPr lang="en-US" smtClean="0"/>
              <a:t>1</a:t>
            </a:fld>
            <a:endParaRPr lang="en-US" dirty="0"/>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4539FCC5-B0F5-4A5E-ACAF-9EFE2903F0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7B129069-7177-4646-8B96-CFFB685F33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SAY: </a:t>
            </a:r>
          </a:p>
          <a:p>
            <a:r>
              <a:rPr lang="en-US" sz="1200" b="0" i="0" kern="1200" dirty="0">
                <a:solidFill>
                  <a:schemeClr val="tx1"/>
                </a:solidFill>
                <a:effectLst/>
                <a:latin typeface="+mn-lt"/>
                <a:ea typeface="+mn-ea"/>
                <a:cs typeface="+mn-cs"/>
              </a:rPr>
              <a:t>All people – with or without intellectual disabilities – should have the same access to quality health care, education and services in their communities. Through the Center for Inclusive Health Special Olympics aims to strengthen the capacity of health organizations, providers, educators, and influencers to make policies, programming, services, research, trainings and funding streams inclusive and accommodating of people with intellectual disabilities.</a:t>
            </a:r>
          </a:p>
          <a:p>
            <a:endParaRPr lang="en-US" altLang="en-US" dirty="0"/>
          </a:p>
        </p:txBody>
      </p:sp>
      <p:sp>
        <p:nvSpPr>
          <p:cNvPr id="142340" name="Slide Number Placeholder 3">
            <a:extLst>
              <a:ext uri="{FF2B5EF4-FFF2-40B4-BE49-F238E27FC236}">
                <a16:creationId xmlns:a16="http://schemas.microsoft.com/office/drawing/2014/main" id="{D4FB98F7-43C2-46B9-ACA0-38A331646A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12E706FE-735D-4919-B47F-27EB88D93341}" type="slidenum">
              <a:rPr lang="en-US" altLang="en-US" smtClean="0">
                <a:solidFill>
                  <a:srgbClr val="000000"/>
                </a:solidFill>
                <a:latin typeface="Calibri" panose="020F0502020204030204" pitchFamily="34" charset="0"/>
              </a:rPr>
              <a:pPr/>
              <a:t>10</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a:t>
            </a:r>
          </a:p>
          <a:p>
            <a:r>
              <a:rPr lang="en-US" sz="1200" kern="1200" dirty="0">
                <a:solidFill>
                  <a:schemeClr val="tx1"/>
                </a:solidFill>
                <a:effectLst/>
                <a:latin typeface="+mn-lt"/>
                <a:ea typeface="+mn-ea"/>
                <a:cs typeface="+mn-cs"/>
              </a:rPr>
              <a:t>They are critical to ensuring Special Olympics achieves its goal of equitable health for all people with ID.</a:t>
            </a:r>
            <a:endParaRPr lang="en-US" dirty="0"/>
          </a:p>
        </p:txBody>
      </p:sp>
      <p:sp>
        <p:nvSpPr>
          <p:cNvPr id="4" name="Slide Number Placeholder 3"/>
          <p:cNvSpPr>
            <a:spLocks noGrp="1"/>
          </p:cNvSpPr>
          <p:nvPr>
            <p:ph type="sldNum" sz="quarter" idx="5"/>
          </p:nvPr>
        </p:nvSpPr>
        <p:spPr/>
        <p:txBody>
          <a:bodyPr/>
          <a:lstStyle/>
          <a:p>
            <a:pPr>
              <a:defRPr/>
            </a:pPr>
            <a:fld id="{6A74ECC2-A39A-46CC-890A-84911E637ECE}" type="slidenum">
              <a:rPr lang="en-US" altLang="en-US" smtClean="0"/>
              <a:pPr>
                <a:defRPr/>
              </a:pPr>
              <a:t>11</a:t>
            </a:fld>
            <a:endParaRPr lang="en-US" altLang="en-US" dirty="0"/>
          </a:p>
        </p:txBody>
      </p:sp>
    </p:spTree>
    <p:extLst>
      <p:ext uri="{BB962C8B-B14F-4D97-AF65-F5344CB8AC3E}">
        <p14:creationId xmlns:p14="http://schemas.microsoft.com/office/powerpoint/2010/main" val="1970243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DBFBA26-3F0C-48DA-8B2B-9B2FCA497C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405702AF-D61F-4149-B544-64648E2739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SAY: </a:t>
            </a:r>
          </a:p>
          <a:p>
            <a:r>
              <a:rPr lang="en-US" altLang="en-US" dirty="0"/>
              <a:t>That’s why the health messenger program was created, and why you are here today!  You are part of the solution to improving the health of people with intellectual disabilities. This work can’t be done without you! </a:t>
            </a:r>
          </a:p>
          <a:p>
            <a:endParaRPr lang="en-US" altLang="en-US" dirty="0"/>
          </a:p>
          <a:p>
            <a:r>
              <a:rPr lang="en-US" altLang="en-US" dirty="0"/>
              <a:t>(read definition)</a:t>
            </a:r>
          </a:p>
          <a:p>
            <a:endParaRPr lang="en-US" altLang="en-US" dirty="0"/>
          </a:p>
          <a:p>
            <a:endParaRPr lang="en-US" altLang="en-US" dirty="0"/>
          </a:p>
        </p:txBody>
      </p:sp>
      <p:sp>
        <p:nvSpPr>
          <p:cNvPr id="108548" name="Slide Number Placeholder 3">
            <a:extLst>
              <a:ext uri="{FF2B5EF4-FFF2-40B4-BE49-F238E27FC236}">
                <a16:creationId xmlns:a16="http://schemas.microsoft.com/office/drawing/2014/main" id="{757315C9-DBA4-417B-8E68-1A2FD69983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8BF00CDD-9419-4D57-A1E8-815FEFF7828A}" type="slidenum">
              <a:rPr lang="en-US" altLang="en-US" smtClean="0">
                <a:solidFill>
                  <a:srgbClr val="000000"/>
                </a:solidFill>
                <a:latin typeface="Calibri" panose="020F0502020204030204" pitchFamily="34" charset="0"/>
              </a:rPr>
              <a:pPr/>
              <a:t>12</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EAC02EA3-E428-4890-AA55-C92B16801C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0D49EE76-1B2A-42D0-A043-CD29A41D61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SAY: </a:t>
            </a:r>
          </a:p>
          <a:p>
            <a:r>
              <a:rPr lang="en-US" altLang="en-US" dirty="0"/>
              <a:t>Leaders have different gifts, talents, experiences and passions. Within the Health Messenger program, athletes who are trained will assess how they want to serve as a leader. They may feel suited to serve in one leadership capacity or multiple. The typical leadership roles Health Messengers take on include:</a:t>
            </a:r>
          </a:p>
          <a:p>
            <a:endParaRPr lang="en-US" altLang="en-US" dirty="0"/>
          </a:p>
          <a:p>
            <a:r>
              <a:rPr lang="en-US" altLang="en-US" dirty="0"/>
              <a:t>1. Health Messengers serving as a spokesperson can speak to the media or health influencers, on behalf of people with ID, about the health and wellness needs and barriers faced. </a:t>
            </a:r>
          </a:p>
          <a:p>
            <a:endParaRPr lang="en-US" altLang="en-US" dirty="0"/>
          </a:p>
          <a:p>
            <a:r>
              <a:rPr lang="en-US" altLang="en-US" dirty="0"/>
              <a:t>2. Within Healthy Athletes events, Health Messengers can lead and be available throughout Healthy Athletes screenings to recruit and guide athletes through the screenings, serve as a peer educator at health education stations and assist with logistics of the screening. </a:t>
            </a:r>
          </a:p>
          <a:p>
            <a:endParaRPr lang="en-US" altLang="en-US" dirty="0"/>
          </a:p>
          <a:p>
            <a:r>
              <a:rPr lang="en-US" altLang="en-US" dirty="0"/>
              <a:t>3. Healthy Habits are health education stations at events that are led by Health Messengers. The Health Messengers can design and implement the event and/or stations.  Setting up a sun screen or water station at an outdoor sporting event are good examples.</a:t>
            </a:r>
          </a:p>
          <a:p>
            <a:endParaRPr lang="en-US" altLang="en-US" dirty="0"/>
          </a:p>
          <a:p>
            <a:r>
              <a:rPr lang="en-US" altLang="en-US" dirty="0"/>
              <a:t>4. Health &amp; Fitness Leaders are committed to promoting healthier lifestyles for athletes, unified partners, coaches and families through the creation of ongoing health and fitness education or activities either as part of a Special Olympics team or in parallel. Examples include: leading a fitness club, leading fitness activities as part of practices, using social media to provide health tips or encouraging messages, or teaching other athletes how to set personal health goals and helping them to achieve them.</a:t>
            </a:r>
          </a:p>
          <a:p>
            <a:endParaRPr lang="en-US" altLang="en-US" dirty="0"/>
          </a:p>
          <a:p>
            <a:r>
              <a:rPr lang="en-US" altLang="en-US" dirty="0"/>
              <a:t>5. Health advocates attend meetings with health and fitness partners and influencers to speak and advocate on behalf of people with ID. </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6. </a:t>
            </a:r>
            <a:r>
              <a:rPr lang="en-US" sz="1200" kern="1200" dirty="0">
                <a:solidFill>
                  <a:schemeClr val="tx1"/>
                </a:solidFill>
                <a:effectLst/>
                <a:latin typeface="+mn-lt"/>
                <a:ea typeface="+mn-ea"/>
                <a:cs typeface="+mn-cs"/>
              </a:rPr>
              <a:t>Peer Role Models inspire other athletes on their teams and in their communities to be their healthiest through their own healthy behaviors.  It’s how our health messengers “walk the walk.”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OK if most people don’t know what they want their role to be just yet.  That’s what the training is for!</a:t>
            </a:r>
          </a:p>
          <a:p>
            <a:endParaRPr lang="en-US" altLang="en-US" dirty="0"/>
          </a:p>
          <a:p>
            <a:endParaRPr lang="en-US" altLang="en-US" dirty="0"/>
          </a:p>
          <a:p>
            <a:endParaRPr lang="en-US" altLang="en-US" dirty="0"/>
          </a:p>
        </p:txBody>
      </p:sp>
      <p:sp>
        <p:nvSpPr>
          <p:cNvPr id="136196" name="Slide Number Placeholder 3">
            <a:extLst>
              <a:ext uri="{FF2B5EF4-FFF2-40B4-BE49-F238E27FC236}">
                <a16:creationId xmlns:a16="http://schemas.microsoft.com/office/drawing/2014/main" id="{442EF089-F042-4E6B-B6D2-0DCD34DD46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ED37C844-EF49-4596-AE8A-36ED9079AA02}" type="slidenum">
              <a:rPr lang="en-US" altLang="en-US" smtClean="0">
                <a:solidFill>
                  <a:srgbClr val="000000"/>
                </a:solidFill>
                <a:latin typeface="Calibri" panose="020F0502020204030204" pitchFamily="34" charset="0"/>
              </a:rPr>
              <a:pPr/>
              <a:t>13</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80333D22-9297-4F91-91F9-04DA610D3F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EDE75893-3CB7-4B14-9546-82490C0F7E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SAY:</a:t>
            </a:r>
          </a:p>
          <a:p>
            <a:r>
              <a:rPr lang="en-US" sz="1200" kern="1200" dirty="0">
                <a:solidFill>
                  <a:schemeClr val="tx1"/>
                </a:solidFill>
                <a:effectLst/>
                <a:latin typeface="+mn-lt"/>
                <a:ea typeface="+mn-ea"/>
                <a:cs typeface="+mn-cs"/>
              </a:rPr>
              <a:t>Here are some things you should be thinking about as you decide what you want your role as a Health Messenger to be.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Does anyone want to share what role they think they would be good at,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 participants to the “Role of Health Messenger” worksheet which they will complete throughout the training.}</a:t>
            </a:r>
          </a:p>
          <a:p>
            <a:endParaRPr lang="en-US" sz="1200" kern="1200" dirty="0">
              <a:solidFill>
                <a:schemeClr val="tx1"/>
              </a:solidFill>
              <a:effectLst/>
              <a:latin typeface="+mn-lt"/>
              <a:ea typeface="+mn-ea"/>
              <a:cs typeface="+mn-cs"/>
            </a:endParaRPr>
          </a:p>
          <a:p>
            <a:endParaRPr lang="en-US" altLang="en-US" sz="1200" kern="1200" dirty="0">
              <a:solidFill>
                <a:schemeClr val="tx1"/>
              </a:solidFill>
              <a:effectLst/>
              <a:latin typeface="+mn-lt"/>
              <a:ea typeface="+mn-ea"/>
              <a:cs typeface="+mn-cs"/>
            </a:endParaRPr>
          </a:p>
        </p:txBody>
      </p:sp>
      <p:sp>
        <p:nvSpPr>
          <p:cNvPr id="116740" name="Slide Number Placeholder 3">
            <a:extLst>
              <a:ext uri="{FF2B5EF4-FFF2-40B4-BE49-F238E27FC236}">
                <a16:creationId xmlns:a16="http://schemas.microsoft.com/office/drawing/2014/main" id="{DAB49FD0-6F68-471D-8F01-BF12178B82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74D9D2F6-D785-454E-AD80-B9393247520D}" type="slidenum">
              <a:rPr lang="en-US" altLang="en-US" smtClean="0">
                <a:latin typeface="Calibri" panose="020F0502020204030204" pitchFamily="34" charset="0"/>
              </a:rPr>
              <a:pPr/>
              <a:t>14</a:t>
            </a:fld>
            <a:endParaRPr lang="en-US" altLang="en-US" dirty="0">
              <a:latin typeface="Calibri" panose="020F0502020204030204" pitchFamily="34" charset="0"/>
            </a:endParaRPr>
          </a:p>
        </p:txBody>
      </p:sp>
    </p:spTree>
    <p:extLst>
      <p:ext uri="{BB962C8B-B14F-4D97-AF65-F5344CB8AC3E}">
        <p14:creationId xmlns:p14="http://schemas.microsoft.com/office/powerpoint/2010/main" val="1595750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DE8FD3B8-DB01-4B36-9D60-EFD436E3E8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88DB204C-9346-456F-90BD-63D26B65A2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 practicum is learning by doing. It is putting what you learn into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athlete who is certified as a Health Messenger is required to do one health and wellness focused practicum in their communities within one year of receiving training. It’s the health-focused project that you are committing to doing in your communities to demonstrate your leadership in health and wellness.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(share a few examples of what Health Messengers could do for their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Show of hands: who met with their mentors before the training to choose a health activity practicum to focus on?  </a:t>
            </a:r>
          </a:p>
        </p:txBody>
      </p:sp>
      <p:sp>
        <p:nvSpPr>
          <p:cNvPr id="114692" name="Slide Number Placeholder 3">
            <a:extLst>
              <a:ext uri="{FF2B5EF4-FFF2-40B4-BE49-F238E27FC236}">
                <a16:creationId xmlns:a16="http://schemas.microsoft.com/office/drawing/2014/main" id="{04F60F35-3AA9-449C-8A02-4753AACE18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19D5E031-670B-4005-8B6B-FFD162382DB3}" type="slidenum">
              <a:rPr lang="en-US" altLang="en-US" smtClean="0">
                <a:latin typeface="Calibri" panose="020F0502020204030204" pitchFamily="34" charset="0"/>
              </a:rPr>
              <a:pPr/>
              <a:t>15</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0614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sz="1200" kern="1200" dirty="0">
                <a:solidFill>
                  <a:schemeClr val="tx1"/>
                </a:solidFill>
                <a:effectLst/>
                <a:latin typeface="+mn-lt"/>
                <a:ea typeface="+mn-ea"/>
                <a:cs typeface="+mn-cs"/>
              </a:rPr>
              <a:t>During the training, you’ll have time to work on developing a plan for your practicum.  At the end of the training everyone will present their practicum to the group, for feedback.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 participants to the “Practicum Planning” worksheet which they will complete throughout the training.}</a:t>
            </a:r>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16</a:t>
            </a:fld>
            <a:endParaRPr lang="en-US" dirty="0"/>
          </a:p>
        </p:txBody>
      </p:sp>
    </p:spTree>
    <p:extLst>
      <p:ext uri="{BB962C8B-B14F-4D97-AF65-F5344CB8AC3E}">
        <p14:creationId xmlns:p14="http://schemas.microsoft.com/office/powerpoint/2010/main" val="186172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F3830D7E-4FA8-4D35-8A6D-A4D055F601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143F2CFA-9BAD-4888-95D1-E6AB1A9919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a:t>
            </a:r>
          </a:p>
          <a:p>
            <a:r>
              <a:rPr lang="en-US" altLang="en-US" dirty="0"/>
              <a:t>How would you describe this athlete?</a:t>
            </a:r>
          </a:p>
          <a:p>
            <a:endParaRPr lang="en-US" altLang="en-US" dirty="0"/>
          </a:p>
          <a:p>
            <a:r>
              <a:rPr lang="en-US" altLang="en-US" dirty="0"/>
              <a:t>Get the trainees to discuss all the healthy characteristics</a:t>
            </a:r>
            <a:r>
              <a:rPr lang="en-US" altLang="en-US" baseline="0" dirty="0"/>
              <a:t> – Fit, nutrition, hydrated, healthy, strong, etc. </a:t>
            </a:r>
            <a:endParaRPr lang="en-US" altLang="en-US" dirty="0"/>
          </a:p>
        </p:txBody>
      </p:sp>
      <p:sp>
        <p:nvSpPr>
          <p:cNvPr id="123908" name="Slide Number Placeholder 3">
            <a:extLst>
              <a:ext uri="{FF2B5EF4-FFF2-40B4-BE49-F238E27FC236}">
                <a16:creationId xmlns:a16="http://schemas.microsoft.com/office/drawing/2014/main" id="{D6FB2C1F-FE61-4E90-8A7F-7DA1609A72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4538" indent="-285750">
              <a:defRPr>
                <a:solidFill>
                  <a:schemeClr val="tx1"/>
                </a:solidFill>
                <a:latin typeface="Ubuntu Light" panose="020B0304030602030204" pitchFamily="34" charset="0"/>
                <a:ea typeface="ヒラギノ角ゴ ProN W3" charset="-128"/>
              </a:defRPr>
            </a:lvl2pPr>
            <a:lvl3pPr marL="1146175" indent="-228600">
              <a:defRPr>
                <a:solidFill>
                  <a:schemeClr val="tx1"/>
                </a:solidFill>
                <a:latin typeface="Ubuntu Light" panose="020B0304030602030204" pitchFamily="34" charset="0"/>
                <a:ea typeface="ヒラギノ角ゴ ProN W3" charset="-128"/>
              </a:defRPr>
            </a:lvl3pPr>
            <a:lvl4pPr marL="1604963" indent="-228600">
              <a:defRPr>
                <a:solidFill>
                  <a:schemeClr val="tx1"/>
                </a:solidFill>
                <a:latin typeface="Ubuntu Light" panose="020B0304030602030204" pitchFamily="34" charset="0"/>
                <a:ea typeface="ヒラギノ角ゴ ProN W3" charset="-128"/>
              </a:defRPr>
            </a:lvl4pPr>
            <a:lvl5pPr marL="2065338" indent="-228600">
              <a:defRPr>
                <a:solidFill>
                  <a:schemeClr val="tx1"/>
                </a:solidFill>
                <a:latin typeface="Ubuntu Light" panose="020B0304030602030204" pitchFamily="34" charset="0"/>
                <a:ea typeface="ヒラギノ角ゴ ProN W3" charset="-128"/>
              </a:defRPr>
            </a:lvl5pPr>
            <a:lvl6pPr marL="25225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97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369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941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A2FAF4C6-22BB-49BD-99D1-BD41FE8574B3}" type="slidenum">
              <a:rPr lang="en-US" altLang="en-US" smtClean="0">
                <a:latin typeface="Calibri" panose="020F0502020204030204" pitchFamily="34" charset="0"/>
              </a:rPr>
              <a:pPr/>
              <a:t>17</a:t>
            </a:fld>
            <a:endParaRPr lang="en-US"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081C20A7-27A8-48B7-9438-F650EEED4B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A6738E9E-E2F4-44AF-B383-AC2E1FD581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121860" name="Slide Number Placeholder 3">
            <a:extLst>
              <a:ext uri="{FF2B5EF4-FFF2-40B4-BE49-F238E27FC236}">
                <a16:creationId xmlns:a16="http://schemas.microsoft.com/office/drawing/2014/main" id="{895AE648-E962-42FE-AC91-7875966853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88925">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57A0FB-5CB3-4D21-B455-0711E5295328}" type="slidenum">
              <a:rPr lang="en-US" altLang="en-US" smtClean="0">
                <a:solidFill>
                  <a:srgbClr val="000000"/>
                </a:solidFill>
              </a:rPr>
              <a:pPr>
                <a:spcBef>
                  <a:spcPct val="0"/>
                </a:spcBef>
              </a:pPr>
              <a:t>18</a:t>
            </a:fld>
            <a:endParaRPr lang="en-US" altLang="en-US" dirty="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B6FA78FE-1791-4375-96CC-4B43494762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835E2EA0-A1C9-47C7-98C9-590FA2C166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Activity – total time 7 mins</a:t>
            </a:r>
          </a:p>
          <a:p>
            <a:r>
              <a:rPr lang="en-US" altLang="en-US" dirty="0"/>
              <a:t>Discussion – 5 minutes</a:t>
            </a:r>
          </a:p>
          <a:p>
            <a:r>
              <a:rPr lang="en-US" altLang="en-US" dirty="0"/>
              <a:t>Report – 2 minutes</a:t>
            </a:r>
          </a:p>
          <a:p>
            <a:endParaRPr lang="en-US" altLang="en-US" dirty="0"/>
          </a:p>
          <a:p>
            <a:pPr marL="228600" indent="-228600">
              <a:buAutoNum type="arabicPeriod"/>
            </a:pPr>
            <a:r>
              <a:rPr lang="en-US" altLang="en-US" dirty="0"/>
              <a:t>Discuss at your table. </a:t>
            </a:r>
          </a:p>
          <a:p>
            <a:pPr marL="228600" indent="-228600">
              <a:buAutoNum type="arabicPeriod"/>
            </a:pPr>
            <a:r>
              <a:rPr lang="en-US" altLang="en-US" dirty="0"/>
              <a:t>Each group should report back to the group what healthy means</a:t>
            </a:r>
          </a:p>
          <a:p>
            <a:pPr marL="228600" indent="-228600">
              <a:buAutoNum type="arabicPeriod"/>
            </a:pPr>
            <a:endParaRPr lang="en-US" altLang="en-US" dirty="0"/>
          </a:p>
          <a:p>
            <a:pPr marL="0" indent="0">
              <a:buNone/>
            </a:pPr>
            <a:r>
              <a:rPr lang="en-US" altLang="en-US" dirty="0"/>
              <a:t>{Participants will use the “Importance of Being Healthy” worksheet for this activity.}</a:t>
            </a:r>
          </a:p>
        </p:txBody>
      </p:sp>
      <p:sp>
        <p:nvSpPr>
          <p:cNvPr id="125956" name="Slide Number Placeholder 3">
            <a:extLst>
              <a:ext uri="{FF2B5EF4-FFF2-40B4-BE49-F238E27FC236}">
                <a16:creationId xmlns:a16="http://schemas.microsoft.com/office/drawing/2014/main" id="{EA3B4D73-0B96-4892-BE2E-3D6EBF1EA0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E7F8956A-FA7E-49E5-A7D1-06B432D2D8A9}" type="slidenum">
              <a:rPr lang="en-US" altLang="en-US" smtClean="0">
                <a:latin typeface="Calibri" panose="020F0502020204030204" pitchFamily="34" charset="0"/>
              </a:rPr>
              <a:pPr/>
              <a:t>19</a:t>
            </a:fld>
            <a:endParaRPr lang="en-US"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ACF20ED1-8D5D-45F0-8602-2C0290AB0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5C740F82-6B79-4DAC-97AB-1EF8B6539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Read the learning objectives</a:t>
            </a:r>
          </a:p>
          <a:p>
            <a:pPr eaLnBrk="1" hangingPunct="1">
              <a:spcBef>
                <a:spcPct val="0"/>
              </a:spcBef>
            </a:pPr>
            <a:endParaRPr lang="en-US" altLang="en-US" dirty="0"/>
          </a:p>
          <a:p>
            <a:pPr eaLnBrk="1" hangingPunct="1">
              <a:spcBef>
                <a:spcPct val="0"/>
              </a:spcBef>
            </a:pPr>
            <a:r>
              <a:rPr lang="en-US" altLang="en-US" dirty="0"/>
              <a:t>Explain the agenda for the next 2 days:</a:t>
            </a:r>
          </a:p>
          <a:p>
            <a:pPr marL="171450" indent="-171450" eaLnBrk="1" hangingPunct="1">
              <a:spcBef>
                <a:spcPct val="0"/>
              </a:spcBef>
              <a:buFont typeface="Arial" panose="020B0604020202020204" pitchFamily="34" charset="0"/>
              <a:buChar char="•"/>
            </a:pPr>
            <a:r>
              <a:rPr lang="en-US" altLang="en-US" dirty="0"/>
              <a:t>Learning about the expectations of Health Messengers, the health of people with ID and the Special Olympics Health Program, and how to be healthy role models</a:t>
            </a:r>
          </a:p>
          <a:p>
            <a:pPr marL="171450" indent="-171450" eaLnBrk="1" hangingPunct="1">
              <a:spcBef>
                <a:spcPct val="0"/>
              </a:spcBef>
              <a:buFont typeface="Arial" panose="020B0604020202020204" pitchFamily="34" charset="0"/>
              <a:buChar char="•"/>
            </a:pPr>
            <a:r>
              <a:rPr lang="en-US" altLang="en-US" dirty="0"/>
              <a:t>Putting what we’re learning into action by sharing with each other and doing hands on activities</a:t>
            </a:r>
          </a:p>
          <a:p>
            <a:pPr marL="171450" indent="-171450" eaLnBrk="1" hangingPunct="1">
              <a:spcBef>
                <a:spcPct val="0"/>
              </a:spcBef>
              <a:buFont typeface="Arial" panose="020B0604020202020204" pitchFamily="34" charset="0"/>
              <a:buChar char="•"/>
            </a:pPr>
            <a:r>
              <a:rPr lang="en-US" altLang="en-US" dirty="0"/>
              <a:t>Working on our practicums throughout the training.</a:t>
            </a:r>
          </a:p>
          <a:p>
            <a:pPr marL="171450" indent="-171450" eaLnBrk="1" hangingPunct="1">
              <a:spcBef>
                <a:spcPct val="0"/>
              </a:spcBef>
              <a:buFont typeface="Arial" panose="020B0604020202020204" pitchFamily="34" charset="0"/>
              <a:buChar char="•"/>
            </a:pPr>
            <a:endParaRPr lang="en-US" altLang="en-US" dirty="0"/>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a:t>Play Tim Shriver’s welcome video.</a:t>
            </a:r>
          </a:p>
          <a:p>
            <a:pPr marL="0" indent="0" eaLnBrk="1" hangingPunct="1">
              <a:spcBef>
                <a:spcPct val="0"/>
              </a:spcBef>
              <a:buFont typeface="Arial" panose="020B0604020202020204" pitchFamily="34" charset="0"/>
              <a:buNone/>
            </a:pPr>
            <a:endParaRPr lang="en-US" altLang="en-US" dirty="0"/>
          </a:p>
          <a:p>
            <a:pPr marL="171450" indent="-171450" eaLnBrk="1" hangingPunct="1">
              <a:spcBef>
                <a:spcPct val="0"/>
              </a:spcBef>
              <a:buFont typeface="Arial" panose="020B0604020202020204" pitchFamily="34" charset="0"/>
              <a:buChar char="•"/>
            </a:pPr>
            <a:endParaRPr lang="en-US" altLang="en-US" dirty="0"/>
          </a:p>
          <a:p>
            <a:pPr marL="0" indent="0" eaLnBrk="1" hangingPunct="1">
              <a:spcBef>
                <a:spcPct val="0"/>
              </a:spcBef>
              <a:buFont typeface="Arial" panose="020B0604020202020204" pitchFamily="34" charset="0"/>
              <a:buNone/>
            </a:pPr>
            <a:endParaRPr lang="en-US" altLang="en-US" dirty="0"/>
          </a:p>
        </p:txBody>
      </p:sp>
      <p:sp>
        <p:nvSpPr>
          <p:cNvPr id="110596" name="Slide Number Placeholder 3">
            <a:extLst>
              <a:ext uri="{FF2B5EF4-FFF2-40B4-BE49-F238E27FC236}">
                <a16:creationId xmlns:a16="http://schemas.microsoft.com/office/drawing/2014/main" id="{FD6258F9-60AC-4EB5-94F3-2E9ACE296E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60413" indent="-292100">
              <a:defRPr>
                <a:solidFill>
                  <a:schemeClr val="tx1"/>
                </a:solidFill>
                <a:latin typeface="Ubuntu Light" panose="020B0304030602030204" pitchFamily="34" charset="0"/>
                <a:ea typeface="ヒラギノ角ゴ ProN W3" charset="-128"/>
              </a:defRPr>
            </a:lvl2pPr>
            <a:lvl3pPr marL="1173163" indent="-231775">
              <a:defRPr>
                <a:solidFill>
                  <a:schemeClr val="tx1"/>
                </a:solidFill>
                <a:latin typeface="Ubuntu Light" panose="020B0304030602030204" pitchFamily="34" charset="0"/>
                <a:ea typeface="ヒラギノ角ゴ ProN W3" charset="-128"/>
              </a:defRPr>
            </a:lvl3pPr>
            <a:lvl4pPr marL="1643063" indent="-231775">
              <a:defRPr>
                <a:solidFill>
                  <a:schemeClr val="tx1"/>
                </a:solidFill>
                <a:latin typeface="Ubuntu Light" panose="020B0304030602030204" pitchFamily="34" charset="0"/>
                <a:ea typeface="ヒラギノ角ゴ ProN W3" charset="-128"/>
              </a:defRPr>
            </a:lvl4pPr>
            <a:lvl5pPr marL="2112963" indent="-231775">
              <a:defRPr>
                <a:solidFill>
                  <a:schemeClr val="tx1"/>
                </a:solidFill>
                <a:latin typeface="Ubuntu Light" panose="020B0304030602030204" pitchFamily="34" charset="0"/>
                <a:ea typeface="ヒラギノ角ゴ ProN W3" charset="-128"/>
              </a:defRPr>
            </a:lvl5pPr>
            <a:lvl6pPr marL="25701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30273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845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9417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E35AB9F3-8C05-4FBD-9741-918D1EF793D6}" type="slidenum">
              <a:rPr lang="en-US" altLang="en-US" smtClean="0">
                <a:solidFill>
                  <a:srgbClr val="000000"/>
                </a:solidFill>
                <a:latin typeface="Gill Sans" charset="0"/>
                <a:sym typeface="Gill Sans" charset="0"/>
              </a:rPr>
              <a:pPr/>
              <a:t>2</a:t>
            </a:fld>
            <a:endParaRPr lang="en-US" altLang="en-US" dirty="0">
              <a:solidFill>
                <a:srgbClr val="000000"/>
              </a:solidFill>
              <a:latin typeface="Gill Sans" charset="0"/>
              <a:sym typeface="Gill San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48340AB6-176A-4347-A33C-FC0BD59FB0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BAFA6AF0-3D30-49E1-AF91-B942A10FB7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definition)</a:t>
            </a:r>
          </a:p>
          <a:p>
            <a:endParaRPr lang="en-US" altLang="en-US" dirty="0"/>
          </a:p>
          <a:p>
            <a:r>
              <a:rPr lang="en-US" altLang="en-US" dirty="0"/>
              <a:t>SAY: </a:t>
            </a:r>
          </a:p>
          <a:p>
            <a:r>
              <a:rPr lang="en-US" altLang="en-US" dirty="0"/>
              <a:t>As athletes, it is important to find the balance that allows us to train, work, and be valuable members of our families and community.  </a:t>
            </a:r>
          </a:p>
          <a:p>
            <a:endParaRPr lang="en-US" altLang="en-US" dirty="0"/>
          </a:p>
          <a:p>
            <a:r>
              <a:rPr lang="en-US" altLang="en-US" dirty="0"/>
              <a:t>COMPLETE DEMONSTRATION:</a:t>
            </a:r>
          </a:p>
          <a:p>
            <a:r>
              <a:rPr lang="en-US" altLang="en-US" dirty="0"/>
              <a:t>Activity: – total time 5 mins</a:t>
            </a:r>
          </a:p>
          <a:p>
            <a:r>
              <a:rPr lang="en-US" altLang="en-US" dirty="0"/>
              <a:t>Rocks, pebbles, sand demonstration – 3 mins</a:t>
            </a:r>
          </a:p>
          <a:p>
            <a:r>
              <a:rPr lang="en-US" altLang="en-US" dirty="0"/>
              <a:t>Discussion – 2 mins</a:t>
            </a:r>
          </a:p>
          <a:p>
            <a:endParaRPr lang="en-US" altLang="en-US" dirty="0"/>
          </a:p>
          <a:p>
            <a:r>
              <a:rPr lang="en-US" altLang="en-US" dirty="0"/>
              <a:t>{Facilitator will use “Rocks, pebbles, sand activity guide” for this demonstration.}</a:t>
            </a:r>
          </a:p>
        </p:txBody>
      </p:sp>
      <p:sp>
        <p:nvSpPr>
          <p:cNvPr id="128004" name="Slide Number Placeholder 3">
            <a:extLst>
              <a:ext uri="{FF2B5EF4-FFF2-40B4-BE49-F238E27FC236}">
                <a16:creationId xmlns:a16="http://schemas.microsoft.com/office/drawing/2014/main" id="{B0263FAF-826A-4C4D-B658-6D1CF44B5D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4967AFE5-EE8C-47A2-BD87-75594EEB7374}" type="slidenum">
              <a:rPr lang="en-US" altLang="en-US" smtClean="0">
                <a:latin typeface="Calibri" panose="020F0502020204030204" pitchFamily="34" charset="0"/>
              </a:rPr>
              <a:pPr/>
              <a:t>20</a:t>
            </a:fld>
            <a:endParaRPr lang="en-US" altLang="en-US"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D2D11A5F-03FF-4C0A-A2D7-5302366B69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42E688A2-5D1C-41FF-AA0A-CFF83179AA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SAY:</a:t>
            </a:r>
          </a:p>
          <a:p>
            <a:r>
              <a:rPr lang="en-US" altLang="en-US" dirty="0"/>
              <a:t>Can I have anyone who has received a gold, silver or bronze medal, please stand up? This is a room of champions! Give a high five to the person next to you! </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Remain standing if you don’t smoke.</a:t>
            </a:r>
          </a:p>
          <a:p>
            <a:r>
              <a:rPr lang="en-US" altLang="en-US" dirty="0"/>
              <a:t>Remain standing if you ate a healthy dinner last night.</a:t>
            </a:r>
          </a:p>
          <a:p>
            <a:r>
              <a:rPr lang="en-US" altLang="en-US" dirty="0"/>
              <a:t>Remain standing if you slept for at least 7 hours last night.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Remain standing if exercise for at least 30 minutes 5 times a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Remain standing if you drink 5 water bottles of water a day.</a:t>
            </a:r>
          </a:p>
          <a:p>
            <a:endParaRPr lang="en-US" altLang="en-US" dirty="0"/>
          </a:p>
          <a:p>
            <a:r>
              <a:rPr lang="en-US" altLang="en-US" dirty="0"/>
              <a:t>Great job to those of you who are still standing!  But for most people, it’s really hard to do all of these things all of the time. That’s where you come in!</a:t>
            </a:r>
          </a:p>
          <a:p>
            <a:endParaRPr lang="en-US" altLang="en-US" dirty="0"/>
          </a:p>
        </p:txBody>
      </p:sp>
      <p:sp>
        <p:nvSpPr>
          <p:cNvPr id="119812" name="Slide Number Placeholder 3">
            <a:extLst>
              <a:ext uri="{FF2B5EF4-FFF2-40B4-BE49-F238E27FC236}">
                <a16:creationId xmlns:a16="http://schemas.microsoft.com/office/drawing/2014/main" id="{BBC58D4C-09C2-4DC7-9DE2-7519084022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88925">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B086CB-AE06-426B-A7BA-D3829429E598}" type="slidenum">
              <a:rPr lang="en-US" altLang="en-US" smtClean="0"/>
              <a:pPr>
                <a:spcBef>
                  <a:spcPct val="0"/>
                </a:spcBef>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a:extLst>
              <a:ext uri="{FF2B5EF4-FFF2-40B4-BE49-F238E27FC236}">
                <a16:creationId xmlns:a16="http://schemas.microsoft.com/office/drawing/2014/main" id="{85B63685-B084-4622-AB72-AAF5AB63E3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8" name="Notes Placeholder 2">
            <a:extLst>
              <a:ext uri="{FF2B5EF4-FFF2-40B4-BE49-F238E27FC236}">
                <a16:creationId xmlns:a16="http://schemas.microsoft.com/office/drawing/2014/main" id="{8B2CC50C-AC22-40D1-A6F2-9164026A10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SAY: </a:t>
            </a:r>
          </a:p>
          <a:p>
            <a:r>
              <a:rPr lang="en-US" altLang="en-US" dirty="0"/>
              <a:t>As health leaders, it is important to practice what you preach about being healthy, because people look up to you and copy your actions.  So as Health Messengers you need to take really good care of yourselves and practice these healthy habits as much as you can!</a:t>
            </a:r>
          </a:p>
          <a:p>
            <a:endParaRPr lang="en-US" altLang="en-US" dirty="0"/>
          </a:p>
          <a:p>
            <a:r>
              <a:rPr lang="en-US" altLang="en-US" dirty="0"/>
              <a:t>Ask: Does anyone want to share what health activities they do every day? </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{Have participants complete the “Importance of Being Healthy” worksheet to track what they do every day to be healthy.}</a:t>
            </a:r>
          </a:p>
          <a:p>
            <a:endParaRPr lang="en-US" altLang="en-US" dirty="0"/>
          </a:p>
        </p:txBody>
      </p:sp>
      <p:sp>
        <p:nvSpPr>
          <p:cNvPr id="183299" name="Slide Number Placeholder 3">
            <a:extLst>
              <a:ext uri="{FF2B5EF4-FFF2-40B4-BE49-F238E27FC236}">
                <a16:creationId xmlns:a16="http://schemas.microsoft.com/office/drawing/2014/main" id="{A49F22BD-5913-4D95-83FF-20109847E5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88925">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E1F693-A22A-4E2D-A173-7F7D18308797}" type="slidenum">
              <a:rPr lang="en-US" altLang="en-US" smtClean="0"/>
              <a:pPr>
                <a:spcBef>
                  <a:spcPct val="0"/>
                </a:spcBef>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11F3E70D-873F-4465-9E85-C588819F2A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71E9A4D1-E949-47CA-BB5F-0475372DE3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a:p>
            <a:endParaRPr lang="en-US" altLang="en-US" dirty="0"/>
          </a:p>
          <a:p>
            <a:r>
              <a:rPr lang="en-US" altLang="en-US" dirty="0"/>
              <a:t>SAY: </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daily goal is to eat 5 servings of fruit and vegetables.</a:t>
            </a:r>
          </a:p>
          <a:p>
            <a:endParaRPr lang="en-US" altLang="en-US" dirty="0"/>
          </a:p>
          <a:p>
            <a:r>
              <a:rPr lang="en-US" altLang="en-US" dirty="0"/>
              <a:t>You will learn more about nutrition in a later session. </a:t>
            </a:r>
          </a:p>
        </p:txBody>
      </p:sp>
      <p:sp>
        <p:nvSpPr>
          <p:cNvPr id="162820" name="Slide Number Placeholder 3">
            <a:extLst>
              <a:ext uri="{FF2B5EF4-FFF2-40B4-BE49-F238E27FC236}">
                <a16:creationId xmlns:a16="http://schemas.microsoft.com/office/drawing/2014/main" id="{7E1E027F-6F4A-4D5A-9A48-6569DFC2E9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A410EBFF-403B-4B74-81F2-EEA482B1EF01}" type="slidenum">
              <a:rPr lang="en-US" altLang="en-US" smtClean="0">
                <a:latin typeface="Calibri" panose="020F0502020204030204" pitchFamily="34" charset="0"/>
              </a:rPr>
              <a:pPr/>
              <a:t>23</a:t>
            </a:fld>
            <a:endParaRPr lang="en-US" altLang="en-US" dirty="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a:extLst>
              <a:ext uri="{FF2B5EF4-FFF2-40B4-BE49-F238E27FC236}">
                <a16:creationId xmlns:a16="http://schemas.microsoft.com/office/drawing/2014/main" id="{51C32453-3E7C-43CF-83EC-AC207B245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Notes Placeholder 2">
            <a:extLst>
              <a:ext uri="{FF2B5EF4-FFF2-40B4-BE49-F238E27FC236}">
                <a16:creationId xmlns:a16="http://schemas.microsoft.com/office/drawing/2014/main" id="{8E526A65-32B1-42CF-911D-A766B598B8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a:t>
            </a:r>
          </a:p>
          <a:p>
            <a:r>
              <a:rPr lang="en-US" altLang="en-US" dirty="0"/>
              <a:t>What’s wrong with this picture?</a:t>
            </a:r>
          </a:p>
          <a:p>
            <a:pPr marL="0" indent="0">
              <a:buFont typeface="Arial" panose="020B0604020202020204" pitchFamily="34" charset="0"/>
              <a:buNone/>
            </a:pPr>
            <a:endParaRPr lang="en-US" altLang="en-US" dirty="0"/>
          </a:p>
          <a:p>
            <a:r>
              <a:rPr lang="en-US" altLang="en-US" dirty="0"/>
              <a:t>SAY: the goal is to exercise 5 days a week.  There are lots of ways to do that.</a:t>
            </a:r>
          </a:p>
          <a:p>
            <a:endParaRPr lang="en-US" altLang="en-US" dirty="0"/>
          </a:p>
          <a:p>
            <a:r>
              <a:rPr lang="en-US" altLang="en-US" dirty="0"/>
              <a:t>Activity ( 1 minute):</a:t>
            </a:r>
          </a:p>
          <a:p>
            <a:pPr marL="228600" indent="-228600">
              <a:buAutoNum type="arabicPeriod"/>
            </a:pPr>
            <a:r>
              <a:rPr lang="en-US" altLang="en-US" dirty="0"/>
              <a:t>Have everyone stand up and stretch to the ceiling as high as they can, while taking a deep breath in.</a:t>
            </a:r>
          </a:p>
          <a:p>
            <a:pPr marL="228600" indent="-228600">
              <a:buAutoNum type="arabicPeriod"/>
            </a:pPr>
            <a:r>
              <a:rPr lang="en-US" altLang="en-US" dirty="0"/>
              <a:t>Then reach down and touch your toes for 10 seconds. Try to exhale your breath out as you bend down.</a:t>
            </a:r>
          </a:p>
          <a:p>
            <a:pPr marL="228600" indent="-228600">
              <a:buAutoNum type="arabicPeriod"/>
            </a:pPr>
            <a:r>
              <a:rPr lang="en-US" altLang="en-US" dirty="0"/>
              <a:t>Repeat 3 times.</a:t>
            </a:r>
          </a:p>
          <a:p>
            <a:pPr marL="228600" indent="-228600">
              <a:buAutoNum type="arabicPeriod"/>
            </a:pPr>
            <a:r>
              <a:rPr lang="en-US" altLang="en-US" dirty="0"/>
              <a:t>Don’t forget to breathe!</a:t>
            </a:r>
          </a:p>
          <a:p>
            <a:pPr marL="0" indent="0">
              <a:buFont typeface="Arial" panose="020B0604020202020204" pitchFamily="34" charset="0"/>
              <a:buNone/>
            </a:pPr>
            <a:endParaRPr lang="en-US" altLang="en-US" dirty="0"/>
          </a:p>
          <a:p>
            <a:endParaRPr lang="en-US" altLang="en-US" dirty="0"/>
          </a:p>
        </p:txBody>
      </p:sp>
      <p:sp>
        <p:nvSpPr>
          <p:cNvPr id="143363" name="Slide Number Placeholder 3">
            <a:extLst>
              <a:ext uri="{FF2B5EF4-FFF2-40B4-BE49-F238E27FC236}">
                <a16:creationId xmlns:a16="http://schemas.microsoft.com/office/drawing/2014/main" id="{D3C44D78-D4AC-4450-8A6B-BF4FB66E96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4538" indent="-285750">
              <a:defRPr>
                <a:solidFill>
                  <a:schemeClr val="tx1"/>
                </a:solidFill>
                <a:latin typeface="Ubuntu Light" panose="020B0304030602030204" pitchFamily="34" charset="0"/>
                <a:ea typeface="ヒラギノ角ゴ ProN W3" charset="-128"/>
              </a:defRPr>
            </a:lvl2pPr>
            <a:lvl3pPr marL="1146175" indent="-228600">
              <a:defRPr>
                <a:solidFill>
                  <a:schemeClr val="tx1"/>
                </a:solidFill>
                <a:latin typeface="Ubuntu Light" panose="020B0304030602030204" pitchFamily="34" charset="0"/>
                <a:ea typeface="ヒラギノ角ゴ ProN W3" charset="-128"/>
              </a:defRPr>
            </a:lvl3pPr>
            <a:lvl4pPr marL="1604963" indent="-228600">
              <a:defRPr>
                <a:solidFill>
                  <a:schemeClr val="tx1"/>
                </a:solidFill>
                <a:latin typeface="Ubuntu Light" panose="020B0304030602030204" pitchFamily="34" charset="0"/>
                <a:ea typeface="ヒラギノ角ゴ ProN W3" charset="-128"/>
              </a:defRPr>
            </a:lvl4pPr>
            <a:lvl5pPr marL="2065338" indent="-228600">
              <a:defRPr>
                <a:solidFill>
                  <a:schemeClr val="tx1"/>
                </a:solidFill>
                <a:latin typeface="Ubuntu Light" panose="020B0304030602030204" pitchFamily="34" charset="0"/>
                <a:ea typeface="ヒラギノ角ゴ ProN W3" charset="-128"/>
              </a:defRPr>
            </a:lvl5pPr>
            <a:lvl6pPr marL="25225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97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369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941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66777155-C60F-4008-A926-B8B8EDE4BC89}" type="slidenum">
              <a:rPr lang="en-US" altLang="en-US" smtClean="0">
                <a:latin typeface="Calibri" panose="020F0502020204030204" pitchFamily="34" charset="0"/>
              </a:rPr>
              <a:pPr/>
              <a:t>24</a:t>
            </a:fld>
            <a:endParaRPr lang="en-US" altLang="en-US" dirty="0">
              <a:latin typeface="Calibri" panose="020F0502020204030204" pitchFamily="34" charset="0"/>
            </a:endParaRPr>
          </a:p>
        </p:txBody>
      </p:sp>
    </p:spTree>
    <p:extLst>
      <p:ext uri="{BB962C8B-B14F-4D97-AF65-F5344CB8AC3E}">
        <p14:creationId xmlns:p14="http://schemas.microsoft.com/office/powerpoint/2010/main" val="1470449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646F3494-1B71-41BC-9A7C-A88784523F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32A7A721-F314-4CF6-843E-DAD7259304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a:t>
            </a:r>
          </a:p>
          <a:p>
            <a:r>
              <a:rPr lang="en-US" altLang="en-US" dirty="0"/>
              <a:t>Why is exercise so important?</a:t>
            </a:r>
          </a:p>
          <a:p>
            <a:endParaRPr lang="en-US" altLang="en-US" dirty="0"/>
          </a:p>
          <a:p>
            <a:r>
              <a:rPr lang="en-US" altLang="en-US" dirty="0"/>
              <a:t>SAY: </a:t>
            </a:r>
          </a:p>
          <a:p>
            <a:r>
              <a:rPr lang="en-US" altLang="en-US" dirty="0"/>
              <a:t>When you are not physically active, you are more likely to:</a:t>
            </a:r>
          </a:p>
          <a:p>
            <a:pPr marL="171450" indent="-171450">
              <a:buFont typeface="Arial" panose="020B0604020202020204" pitchFamily="34" charset="0"/>
              <a:buChar char="•"/>
            </a:pPr>
            <a:r>
              <a:rPr lang="en-US" altLang="en-US" dirty="0"/>
              <a:t>Be overweight</a:t>
            </a:r>
          </a:p>
          <a:p>
            <a:pPr marL="171450" indent="-171450">
              <a:buFont typeface="Arial" panose="020B0604020202020204" pitchFamily="34" charset="0"/>
              <a:buChar char="•"/>
            </a:pPr>
            <a:r>
              <a:rPr lang="en-US" altLang="en-US" dirty="0"/>
              <a:t>Get heart disease</a:t>
            </a:r>
          </a:p>
          <a:p>
            <a:pPr marL="171450" indent="-171450">
              <a:buFont typeface="Arial" panose="020B0604020202020204" pitchFamily="34" charset="0"/>
              <a:buChar char="•"/>
            </a:pPr>
            <a:r>
              <a:rPr lang="en-US" altLang="en-US" dirty="0"/>
              <a:t>Get type 2 diabetes</a:t>
            </a:r>
          </a:p>
          <a:p>
            <a:pPr marL="171450" indent="-171450">
              <a:buFont typeface="Arial" panose="020B0604020202020204" pitchFamily="34" charset="0"/>
              <a:buChar char="•"/>
            </a:pPr>
            <a:r>
              <a:rPr lang="en-US" altLang="en-US" dirty="0"/>
              <a:t>Have high blood pressure</a:t>
            </a:r>
          </a:p>
          <a:p>
            <a:pPr marL="171450" indent="-171450">
              <a:buFont typeface="Arial" panose="020B0604020202020204" pitchFamily="34" charset="0"/>
              <a:buChar char="•"/>
            </a:pPr>
            <a:r>
              <a:rPr lang="en-US" altLang="en-US" dirty="0"/>
              <a:t>Have high blood cholesterol</a:t>
            </a:r>
          </a:p>
          <a:p>
            <a:pPr marL="171450" indent="-171450">
              <a:buFont typeface="Arial" panose="020B0604020202020204" pitchFamily="34" charset="0"/>
              <a:buChar char="•"/>
            </a:pPr>
            <a:r>
              <a:rPr lang="en-US" altLang="en-US" dirty="0"/>
              <a:t>Have a stroke</a:t>
            </a:r>
          </a:p>
          <a:p>
            <a:pPr marL="0" indent="0">
              <a:buFont typeface="Arial" panose="020B0604020202020204" pitchFamily="34" charset="0"/>
              <a:buNone/>
            </a:pPr>
            <a:endParaRPr lang="en-US" altLang="en-US" dirty="0"/>
          </a:p>
          <a:p>
            <a:r>
              <a:rPr lang="en-US" altLang="en-US" dirty="0"/>
              <a:t>Exercise is good for your mind, body and soul. </a:t>
            </a:r>
          </a:p>
          <a:p>
            <a:pPr marL="171450" indent="-171450">
              <a:buFont typeface="Arial" panose="020B0604020202020204" pitchFamily="34" charset="0"/>
              <a:buChar char="•"/>
            </a:pPr>
            <a:r>
              <a:rPr lang="en-US" altLang="en-US" dirty="0"/>
              <a:t>Exercise makes you happier! Physical activity releases chemicals in your brain called endorphins that are known to make you feel happier and more relaxed.</a:t>
            </a:r>
          </a:p>
          <a:p>
            <a:pPr marL="171450" indent="-171450">
              <a:buFont typeface="Arial" panose="020B0604020202020204" pitchFamily="34" charset="0"/>
              <a:buChar char="•"/>
            </a:pPr>
            <a:r>
              <a:rPr lang="en-US" altLang="en-US" dirty="0"/>
              <a:t>Exercise helps you maintain a healthy weight. Being active increases the amount of calories burned. </a:t>
            </a:r>
          </a:p>
          <a:p>
            <a:pPr marL="171450" indent="-171450">
              <a:buFont typeface="Arial" panose="020B0604020202020204" pitchFamily="34" charset="0"/>
              <a:buChar char="•"/>
            </a:pPr>
            <a:r>
              <a:rPr lang="en-US" altLang="en-US" dirty="0"/>
              <a:t>Exercise is good for your heart! It helps maintain a healthy blood pressure and improves circulation.</a:t>
            </a:r>
          </a:p>
          <a:p>
            <a:pPr marL="171450" indent="-171450">
              <a:buFont typeface="Arial" panose="020B0604020202020204" pitchFamily="34" charset="0"/>
              <a:buChar char="•"/>
            </a:pPr>
            <a:r>
              <a:rPr lang="en-US" altLang="en-US" dirty="0"/>
              <a:t>Exercise helps you concentrate better.  </a:t>
            </a:r>
          </a:p>
          <a:p>
            <a:pPr marL="171450" indent="-171450">
              <a:buFont typeface="Arial" panose="020B0604020202020204" pitchFamily="34" charset="0"/>
              <a:buChar char="•"/>
            </a:pPr>
            <a:r>
              <a:rPr lang="en-US" altLang="en-US" dirty="0"/>
              <a:t>Regular physical activity helps you sleep better. When you are active during the day, you typically fall asleep easier and stay asleep longer.</a:t>
            </a:r>
          </a:p>
          <a:p>
            <a:pPr marL="0" indent="0">
              <a:buFont typeface="Arial" panose="020B0604020202020204" pitchFamily="34" charset="0"/>
              <a:buNone/>
            </a:pPr>
            <a:endParaRPr lang="en-US" alt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a:t>So, exercise not only helps you to be a better athlete, it helps you live a longer, healthier life!</a:t>
            </a:r>
          </a:p>
          <a:p>
            <a:pPr marL="0" indent="0">
              <a:buFont typeface="Arial" panose="020B0604020202020204" pitchFamily="34" charset="0"/>
              <a:buNone/>
            </a:pPr>
            <a:endParaRPr lang="en-US" altLang="en-US" dirty="0"/>
          </a:p>
          <a:p>
            <a:pPr marL="171450" indent="-171450">
              <a:buFont typeface="Arial" panose="020B0604020202020204" pitchFamily="34" charset="0"/>
              <a:buChar char="•"/>
            </a:pPr>
            <a:endParaRPr lang="en-US" alt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a:p>
          <a:p>
            <a:pPr marL="0" indent="0">
              <a:buFont typeface="Arial" panose="020B0604020202020204" pitchFamily="34" charset="0"/>
              <a:buNone/>
            </a:pPr>
            <a:endParaRPr lang="en-US" altLang="en-US" dirty="0"/>
          </a:p>
          <a:p>
            <a:endParaRPr lang="en-US" altLang="en-US" dirty="0"/>
          </a:p>
          <a:p>
            <a:endParaRPr lang="en-US" altLang="en-US" dirty="0"/>
          </a:p>
        </p:txBody>
      </p:sp>
      <p:sp>
        <p:nvSpPr>
          <p:cNvPr id="156676" name="Slide Number Placeholder 3">
            <a:extLst>
              <a:ext uri="{FF2B5EF4-FFF2-40B4-BE49-F238E27FC236}">
                <a16:creationId xmlns:a16="http://schemas.microsoft.com/office/drawing/2014/main" id="{CC6A29A6-899A-4F9C-AE88-B62A4B9E7A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4538" indent="-285750">
              <a:defRPr>
                <a:solidFill>
                  <a:schemeClr val="tx1"/>
                </a:solidFill>
                <a:latin typeface="Ubuntu Light" panose="020B0304030602030204" pitchFamily="34" charset="0"/>
                <a:ea typeface="ヒラギノ角ゴ ProN W3" charset="-128"/>
              </a:defRPr>
            </a:lvl2pPr>
            <a:lvl3pPr marL="1146175" indent="-228600">
              <a:defRPr>
                <a:solidFill>
                  <a:schemeClr val="tx1"/>
                </a:solidFill>
                <a:latin typeface="Ubuntu Light" panose="020B0304030602030204" pitchFamily="34" charset="0"/>
                <a:ea typeface="ヒラギノ角ゴ ProN W3" charset="-128"/>
              </a:defRPr>
            </a:lvl3pPr>
            <a:lvl4pPr marL="1604963" indent="-228600">
              <a:defRPr>
                <a:solidFill>
                  <a:schemeClr val="tx1"/>
                </a:solidFill>
                <a:latin typeface="Ubuntu Light" panose="020B0304030602030204" pitchFamily="34" charset="0"/>
                <a:ea typeface="ヒラギノ角ゴ ProN W3" charset="-128"/>
              </a:defRPr>
            </a:lvl4pPr>
            <a:lvl5pPr marL="2065338" indent="-228600">
              <a:defRPr>
                <a:solidFill>
                  <a:schemeClr val="tx1"/>
                </a:solidFill>
                <a:latin typeface="Ubuntu Light" panose="020B0304030602030204" pitchFamily="34" charset="0"/>
                <a:ea typeface="ヒラギノ角ゴ ProN W3" charset="-128"/>
              </a:defRPr>
            </a:lvl5pPr>
            <a:lvl6pPr marL="25225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97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369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941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53CC0744-74D1-4254-9960-509FFADD0005}" type="slidenum">
              <a:rPr lang="en-US" altLang="en-US" smtClean="0">
                <a:latin typeface="Calibri" panose="020F0502020204030204" pitchFamily="34" charset="0"/>
              </a:rPr>
              <a:pPr/>
              <a:t>25</a:t>
            </a:fld>
            <a:endParaRPr lang="en-US" altLang="en-US"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D9294F0E-DB3B-4A3E-9B84-9B5578DC6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4D91E383-69FD-4964-8DB4-9418C15DC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Total activity time – 5 minutes</a:t>
            </a:r>
          </a:p>
          <a:p>
            <a:endParaRPr lang="en-US" altLang="en-US" dirty="0"/>
          </a:p>
          <a:p>
            <a:r>
              <a:rPr lang="en-US" altLang="en-US" dirty="0"/>
              <a:t>SAY: </a:t>
            </a:r>
          </a:p>
          <a:p>
            <a:r>
              <a:rPr lang="en-US" altLang="en-US" dirty="0"/>
              <a:t>You are trying to encourage a teammate to reach their goal of exercising 5 days per week.  They came up with a bunch of excuses for not exercising.  What would you say to your teammate to help them?  </a:t>
            </a:r>
          </a:p>
          <a:p>
            <a:endParaRPr lang="en-US" altLang="en-US" dirty="0"/>
          </a:p>
          <a:p>
            <a:pPr marL="228600" indent="-228600">
              <a:buAutoNum type="arabicPeriod"/>
            </a:pPr>
            <a:r>
              <a:rPr lang="en-US" altLang="en-US" dirty="0"/>
              <a:t>Have each athlete and mentor pick 1 excuse and come up with a response. (3 mins)</a:t>
            </a:r>
          </a:p>
          <a:p>
            <a:pPr marL="228600" indent="-228600">
              <a:buAutoNum type="arabicPeriod"/>
            </a:pPr>
            <a:r>
              <a:rPr lang="en-US" altLang="en-US" dirty="0"/>
              <a:t>Ask for 3 volunteers who want to share what they would say. ( 2 mins)</a:t>
            </a:r>
          </a:p>
          <a:p>
            <a:pPr marL="228600" indent="-228600">
              <a:buAutoNum type="arabicPeriod"/>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You will learn more about fitness and FIT5 a little later. </a:t>
            </a:r>
          </a:p>
          <a:p>
            <a:pPr marL="0" indent="0">
              <a:buNone/>
            </a:pPr>
            <a:endParaRPr lang="en-US" altLang="en-US" dirty="0"/>
          </a:p>
        </p:txBody>
      </p:sp>
      <p:sp>
        <p:nvSpPr>
          <p:cNvPr id="160772" name="Slide Number Placeholder 3">
            <a:extLst>
              <a:ext uri="{FF2B5EF4-FFF2-40B4-BE49-F238E27FC236}">
                <a16:creationId xmlns:a16="http://schemas.microsoft.com/office/drawing/2014/main" id="{89CA3AAF-E0A4-4768-BAB3-B9AE80D366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4538" indent="-285750">
              <a:defRPr>
                <a:solidFill>
                  <a:schemeClr val="tx1"/>
                </a:solidFill>
                <a:latin typeface="Ubuntu Light" panose="020B0304030602030204" pitchFamily="34" charset="0"/>
                <a:ea typeface="ヒラギノ角ゴ ProN W3" charset="-128"/>
              </a:defRPr>
            </a:lvl2pPr>
            <a:lvl3pPr marL="1146175" indent="-228600">
              <a:defRPr>
                <a:solidFill>
                  <a:schemeClr val="tx1"/>
                </a:solidFill>
                <a:latin typeface="Ubuntu Light" panose="020B0304030602030204" pitchFamily="34" charset="0"/>
                <a:ea typeface="ヒラギノ角ゴ ProN W3" charset="-128"/>
              </a:defRPr>
            </a:lvl3pPr>
            <a:lvl4pPr marL="1604963" indent="-228600">
              <a:defRPr>
                <a:solidFill>
                  <a:schemeClr val="tx1"/>
                </a:solidFill>
                <a:latin typeface="Ubuntu Light" panose="020B0304030602030204" pitchFamily="34" charset="0"/>
                <a:ea typeface="ヒラギノ角ゴ ProN W3" charset="-128"/>
              </a:defRPr>
            </a:lvl4pPr>
            <a:lvl5pPr marL="2065338" indent="-228600">
              <a:defRPr>
                <a:solidFill>
                  <a:schemeClr val="tx1"/>
                </a:solidFill>
                <a:latin typeface="Ubuntu Light" panose="020B0304030602030204" pitchFamily="34" charset="0"/>
                <a:ea typeface="ヒラギノ角ゴ ProN W3" charset="-128"/>
              </a:defRPr>
            </a:lvl5pPr>
            <a:lvl6pPr marL="25225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97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369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941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BF640E7C-CB1D-48AD-8230-B8955640E493}" type="slidenum">
              <a:rPr lang="en-US" altLang="en-US" smtClean="0">
                <a:latin typeface="Calibri" panose="020F0502020204030204" pitchFamily="34" charset="0"/>
              </a:rPr>
              <a:pPr/>
              <a:t>26</a:t>
            </a:fld>
            <a:endParaRPr lang="en-US" altLang="en-US" dirty="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9DA47350-D3DC-4B9B-8095-62DB00024B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25A4E81E-4E22-4FE1-955B-F5AAB1E5E9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a:t>
            </a:r>
          </a:p>
          <a:p>
            <a:r>
              <a:rPr lang="en-US" altLang="en-US" dirty="0"/>
              <a:t>Who can tell me why water is good for you? </a:t>
            </a:r>
          </a:p>
          <a:p>
            <a:endParaRPr lang="en-US" altLang="en-US" dirty="0"/>
          </a:p>
          <a:p>
            <a:r>
              <a:rPr lang="en-US" altLang="en-US" dirty="0"/>
              <a:t>Answers:</a:t>
            </a:r>
          </a:p>
          <a:p>
            <a:pPr marL="171450" indent="-171450">
              <a:buFont typeface="Arial" panose="020B0604020202020204" pitchFamily="34" charset="0"/>
              <a:buChar char="•"/>
            </a:pPr>
            <a:r>
              <a:rPr lang="en-US" altLang="en-US" dirty="0"/>
              <a:t>Water is good for your skin and muscles</a:t>
            </a:r>
          </a:p>
          <a:p>
            <a:pPr marL="171450" indent="-171450">
              <a:buFont typeface="Arial" panose="020B0604020202020204" pitchFamily="34" charset="0"/>
              <a:buChar char="•"/>
            </a:pPr>
            <a:r>
              <a:rPr lang="en-US" altLang="en-US" dirty="0"/>
              <a:t>It helps flush your body of toxins</a:t>
            </a:r>
          </a:p>
          <a:p>
            <a:pPr marL="171450" indent="-171450">
              <a:buFont typeface="Arial" panose="020B0604020202020204" pitchFamily="34" charset="0"/>
              <a:buChar char="•"/>
            </a:pPr>
            <a:r>
              <a:rPr lang="en-US" altLang="en-US" dirty="0"/>
              <a:t>Its essential for athletic performance.  It is important to stay hydrated with water, especially when we are playing sports because your body is sweating. </a:t>
            </a:r>
          </a:p>
          <a:p>
            <a:pPr marL="171450" indent="-171450">
              <a:buFont typeface="Arial" panose="020B0604020202020204" pitchFamily="34" charset="0"/>
              <a:buChar cha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Your goal should be to drink 5 water bottles of water per day. You will learn more about the importance of hydration a little later. </a:t>
            </a:r>
          </a:p>
          <a:p>
            <a:endParaRPr lang="en-US" altLang="en-US" dirty="0"/>
          </a:p>
          <a:p>
            <a:pPr marL="171450" indent="-171450">
              <a:buFont typeface="Arial" panose="020B0604020202020204" pitchFamily="34" charset="0"/>
              <a:buChar char="•"/>
            </a:pPr>
            <a:endParaRPr lang="en-US" altLang="en-US" dirty="0"/>
          </a:p>
          <a:p>
            <a:endParaRPr lang="en-US" altLang="en-US" dirty="0"/>
          </a:p>
          <a:p>
            <a:endParaRPr lang="en-US" altLang="en-US" dirty="0"/>
          </a:p>
        </p:txBody>
      </p:sp>
      <p:sp>
        <p:nvSpPr>
          <p:cNvPr id="164868" name="Slide Number Placeholder 3">
            <a:extLst>
              <a:ext uri="{FF2B5EF4-FFF2-40B4-BE49-F238E27FC236}">
                <a16:creationId xmlns:a16="http://schemas.microsoft.com/office/drawing/2014/main" id="{B803949F-8EA4-4C60-8324-F00BA5656D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88925">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86AF72-42AC-4C35-8CBA-3681DE5F3D6E}" type="slidenum">
              <a:rPr lang="en-US" altLang="en-US" smtClean="0"/>
              <a:pPr>
                <a:spcBef>
                  <a:spcPct val="0"/>
                </a:spcBef>
              </a:pPr>
              <a:t>27</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AC6EAC49-92EF-4400-98E1-3DF0DD2D7D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Notes Placeholder 2">
            <a:extLst>
              <a:ext uri="{FF2B5EF4-FFF2-40B4-BE49-F238E27FC236}">
                <a16:creationId xmlns:a16="http://schemas.microsoft.com/office/drawing/2014/main" id="{DD2DFBC6-5338-44A3-AADE-900FE469D1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44500"/>
            <a:r>
              <a:rPr lang="en-US" altLang="en-US" dirty="0"/>
              <a:t>SAY: </a:t>
            </a:r>
          </a:p>
          <a:p>
            <a:pPr defTabSz="444500"/>
            <a:r>
              <a:rPr lang="en-US" altLang="en-US" dirty="0"/>
              <a:t>Personal hygiene is also an important piece to keeping us healthy.  Practicing good hygiene can prevent diseases and illnesses.</a:t>
            </a:r>
          </a:p>
          <a:p>
            <a:pPr defTabSz="444500"/>
            <a:endParaRPr lang="en-US" altLang="en-US" dirty="0"/>
          </a:p>
          <a:p>
            <a:pPr defTabSz="444500"/>
            <a:r>
              <a:rPr lang="en-US" altLang="en-US" dirty="0"/>
              <a:t>It is especially important to keep up on hygiene when you’re traveling.  Why?  Because there will be a LOT of germs everywhere and staying clean will help us avoid getting sick.  It’s also important to maintain hygiene when you’re exercising a lot like you will be in training camp and at World Games.  Why?  Because it will probably be hot, and we will all get sweaty and need to stay clean to make sure we don’t offend anyone. </a:t>
            </a:r>
          </a:p>
          <a:p>
            <a:pPr defTabSz="444500"/>
            <a:endParaRPr lang="en-US" altLang="en-US" dirty="0"/>
          </a:p>
          <a:p>
            <a:pPr defTabSz="444500"/>
            <a:endParaRPr lang="en-US" altLang="en-US" dirty="0"/>
          </a:p>
        </p:txBody>
      </p:sp>
      <p:sp>
        <p:nvSpPr>
          <p:cNvPr id="161795" name="Slide Number Placeholder 3">
            <a:extLst>
              <a:ext uri="{FF2B5EF4-FFF2-40B4-BE49-F238E27FC236}">
                <a16:creationId xmlns:a16="http://schemas.microsoft.com/office/drawing/2014/main" id="{7FAF146A-BC0F-4C62-83E9-D8C38E35AD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88925">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13075"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70275"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7475"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684E8A-CABD-418A-91C2-48577518A544}" type="slidenum">
              <a:rPr lang="en-US" altLang="en-US" smtClean="0"/>
              <a:pPr>
                <a:spcBef>
                  <a:spcPct val="0"/>
                </a:spcBef>
              </a:pPr>
              <a:t>28</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17F5D10-FA87-444A-8DA4-9F84723F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1EC84BCB-7262-4623-A443-38B882B066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Facilitator note: add practices that are relevant to athletes in your community.</a:t>
            </a:r>
          </a:p>
        </p:txBody>
      </p:sp>
      <p:sp>
        <p:nvSpPr>
          <p:cNvPr id="166916" name="Slide Number Placeholder 3">
            <a:extLst>
              <a:ext uri="{FF2B5EF4-FFF2-40B4-BE49-F238E27FC236}">
                <a16:creationId xmlns:a16="http://schemas.microsoft.com/office/drawing/2014/main" id="{85DC2BE9-27FA-48C6-9B21-6428EDE4BC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281B9E6C-2145-43ED-A5E0-9288A17F07D1}" type="slidenum">
              <a:rPr lang="en-US" altLang="en-US" smtClean="0">
                <a:latin typeface="Calibri" panose="020F0502020204030204" pitchFamily="34" charset="0"/>
              </a:rPr>
              <a:pPr/>
              <a:t>29</a:t>
            </a:fld>
            <a:endParaRPr lang="en-US"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BED3209D-6CC5-46F8-AF6C-079930DD64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893A1A07-8863-49E9-A092-64FC260AE8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SAY: </a:t>
            </a:r>
          </a:p>
          <a:p>
            <a:pPr eaLnBrk="1" hangingPunct="1">
              <a:spcBef>
                <a:spcPct val="0"/>
              </a:spcBef>
            </a:pPr>
            <a:r>
              <a:rPr lang="en-US" altLang="en-US" dirty="0"/>
              <a:t>This is your day. What rules do you have? </a:t>
            </a:r>
          </a:p>
          <a:p>
            <a:pPr eaLnBrk="1" hangingPunct="1">
              <a:spcBef>
                <a:spcPct val="0"/>
              </a:spcBef>
            </a:pPr>
            <a:endParaRPr lang="en-US" altLang="en-US" dirty="0"/>
          </a:p>
          <a:p>
            <a:pPr eaLnBrk="1" hangingPunct="1">
              <a:spcBef>
                <a:spcPct val="0"/>
              </a:spcBef>
            </a:pPr>
            <a:r>
              <a:rPr lang="en-US" altLang="en-US" dirty="0"/>
              <a:t>Activity (20 mins):</a:t>
            </a:r>
          </a:p>
          <a:p>
            <a:pPr eaLnBrk="1" hangingPunct="1">
              <a:spcBef>
                <a:spcPct val="0"/>
              </a:spcBef>
            </a:pPr>
            <a:r>
              <a:rPr lang="en-US" altLang="en-US" dirty="0"/>
              <a:t>Ice breaker --- Let’s go around the room and have everyone say their Name, Program, Sport and one health issue athletes in their communities are facing.</a:t>
            </a:r>
          </a:p>
        </p:txBody>
      </p:sp>
      <p:sp>
        <p:nvSpPr>
          <p:cNvPr id="112644" name="Slide Number Placeholder 3">
            <a:extLst>
              <a:ext uri="{FF2B5EF4-FFF2-40B4-BE49-F238E27FC236}">
                <a16:creationId xmlns:a16="http://schemas.microsoft.com/office/drawing/2014/main" id="{C836F57C-CF91-4F17-B58F-92E3A696F9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60413" indent="-292100">
              <a:defRPr>
                <a:solidFill>
                  <a:schemeClr val="tx1"/>
                </a:solidFill>
                <a:latin typeface="Ubuntu Light" panose="020B0304030602030204" pitchFamily="34" charset="0"/>
                <a:ea typeface="ヒラギノ角ゴ ProN W3" charset="-128"/>
              </a:defRPr>
            </a:lvl2pPr>
            <a:lvl3pPr marL="1173163" indent="-231775">
              <a:defRPr>
                <a:solidFill>
                  <a:schemeClr val="tx1"/>
                </a:solidFill>
                <a:latin typeface="Ubuntu Light" panose="020B0304030602030204" pitchFamily="34" charset="0"/>
                <a:ea typeface="ヒラギノ角ゴ ProN W3" charset="-128"/>
              </a:defRPr>
            </a:lvl3pPr>
            <a:lvl4pPr marL="1643063" indent="-231775">
              <a:defRPr>
                <a:solidFill>
                  <a:schemeClr val="tx1"/>
                </a:solidFill>
                <a:latin typeface="Ubuntu Light" panose="020B0304030602030204" pitchFamily="34" charset="0"/>
                <a:ea typeface="ヒラギノ角ゴ ProN W3" charset="-128"/>
              </a:defRPr>
            </a:lvl4pPr>
            <a:lvl5pPr marL="2112963" indent="-231775">
              <a:defRPr>
                <a:solidFill>
                  <a:schemeClr val="tx1"/>
                </a:solidFill>
                <a:latin typeface="Ubuntu Light" panose="020B0304030602030204" pitchFamily="34" charset="0"/>
                <a:ea typeface="ヒラギノ角ゴ ProN W3" charset="-128"/>
              </a:defRPr>
            </a:lvl5pPr>
            <a:lvl6pPr marL="25701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30273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845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9417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C198A48E-0713-40A3-A2AD-D8CE823EBFF5}" type="slidenum">
              <a:rPr lang="en-US" altLang="en-US" smtClean="0">
                <a:solidFill>
                  <a:srgbClr val="000000"/>
                </a:solidFill>
                <a:latin typeface="Gill Sans" charset="0"/>
                <a:sym typeface="Gill Sans" charset="0"/>
              </a:rPr>
              <a:pPr/>
              <a:t>3</a:t>
            </a:fld>
            <a:endParaRPr lang="en-US" altLang="en-US" dirty="0">
              <a:solidFill>
                <a:srgbClr val="000000"/>
              </a:solidFill>
              <a:latin typeface="Gill Sans" charset="0"/>
              <a:sym typeface="Gill San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54D14503-B6F9-4BBB-895C-CC198E28BC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1A27F18B-D716-4DC4-87C2-4090CC064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a:p>
            <a:endParaRPr lang="en-US" altLang="en-US" dirty="0"/>
          </a:p>
          <a:p>
            <a:r>
              <a:rPr lang="en-US" altLang="en-US" dirty="0"/>
              <a:t>Ask: Does anyone want to share what new healthy habit they are going to try? </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{Have participants complete the “Importance of Being Healthy” worksheet to say what new healthy habit they are going to try.}</a:t>
            </a:r>
          </a:p>
          <a:p>
            <a:endParaRPr lang="en-US" altLang="en-US" dirty="0"/>
          </a:p>
        </p:txBody>
      </p:sp>
      <p:sp>
        <p:nvSpPr>
          <p:cNvPr id="175108" name="Slide Number Placeholder 3">
            <a:extLst>
              <a:ext uri="{FF2B5EF4-FFF2-40B4-BE49-F238E27FC236}">
                <a16:creationId xmlns:a16="http://schemas.microsoft.com/office/drawing/2014/main" id="{5353D000-D24E-4837-9A99-0B8F7B9AA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32014AAD-E100-4C3A-853B-EDAD5D7C154A}" type="slidenum">
              <a:rPr lang="en-US" altLang="en-US" smtClean="0">
                <a:latin typeface="Calibri" panose="020F0502020204030204" pitchFamily="34" charset="0"/>
              </a:rPr>
              <a:pPr/>
              <a:t>30</a:t>
            </a:fld>
            <a:endParaRPr lang="en-US" altLang="en-US" dirty="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4CAB4CDD-0DAA-4CFC-825A-990BC680E2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86F334CD-1E71-4BFF-B292-A890F23F8E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time – 10 minutes</a:t>
            </a:r>
          </a:p>
          <a:p>
            <a:endParaRPr lang="en-US" altLang="en-US" dirty="0"/>
          </a:p>
          <a:p>
            <a:r>
              <a:rPr lang="en-US" altLang="en-US" dirty="0"/>
              <a:t>SAY: </a:t>
            </a:r>
          </a:p>
          <a:p>
            <a:r>
              <a:rPr lang="en-US" altLang="en-US" dirty="0"/>
              <a:t>Now that we’ve talked about the different healthy behaviors, it’s time to have a friendly competition to test what you learned. The team that wins gets bragging rights. Trash talking is encouraged!</a:t>
            </a:r>
          </a:p>
          <a:p>
            <a:endParaRPr lang="en-US" altLang="en-US" dirty="0"/>
          </a:p>
          <a:p>
            <a:endParaRPr lang="en-US" altLang="en-US" dirty="0"/>
          </a:p>
          <a:p>
            <a:r>
              <a:rPr lang="en-US" altLang="en-US" dirty="0"/>
              <a:t>Facilitator note: Substitute relevant examples for your communities.</a:t>
            </a:r>
          </a:p>
          <a:p>
            <a:endParaRPr lang="en-US" altLang="en-US" dirty="0"/>
          </a:p>
        </p:txBody>
      </p:sp>
      <p:sp>
        <p:nvSpPr>
          <p:cNvPr id="146436" name="Slide Number Placeholder 3">
            <a:extLst>
              <a:ext uri="{FF2B5EF4-FFF2-40B4-BE49-F238E27FC236}">
                <a16:creationId xmlns:a16="http://schemas.microsoft.com/office/drawing/2014/main" id="{FCAB9936-8F19-4C45-A2F5-D30C395617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927AC372-6D34-4A0B-829E-D96A91875D2E}" type="slidenum">
              <a:rPr lang="en-US" altLang="en-US" smtClean="0">
                <a:latin typeface="Calibri" panose="020F0502020204030204" pitchFamily="34" charset="0"/>
              </a:rPr>
              <a:pPr/>
              <a:t>31</a:t>
            </a:fld>
            <a:endParaRPr lang="en-US" altLang="en-US" dirty="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F2052-4783-4B43-8425-693ACF693205}" type="slidenum">
              <a:rPr lang="en-US" smtClean="0"/>
              <a:t>32</a:t>
            </a:fld>
            <a:endParaRPr lang="en-US" dirty="0"/>
          </a:p>
        </p:txBody>
      </p:sp>
    </p:spTree>
    <p:extLst>
      <p:ext uri="{BB962C8B-B14F-4D97-AF65-F5344CB8AC3E}">
        <p14:creationId xmlns:p14="http://schemas.microsoft.com/office/powerpoint/2010/main" val="503911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While we want to eat bread for the carbohydrates that give us energy, eating too much of it every day will make us gain weight.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There is no limit on the amount of fruit or vegetables you can eat every day. They are a guilt free food!  At meals try to make half your plate fruits and vegetables. This will help you get the recommended 5 servings per days.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when you do eat bread, make sure it’s whole grain instead of white.</a:t>
            </a:r>
          </a:p>
        </p:txBody>
      </p:sp>
      <p:sp>
        <p:nvSpPr>
          <p:cNvPr id="4" name="Slide Number Placeholder 3"/>
          <p:cNvSpPr>
            <a:spLocks noGrp="1"/>
          </p:cNvSpPr>
          <p:nvPr>
            <p:ph type="sldNum" sz="quarter" idx="5"/>
          </p:nvPr>
        </p:nvSpPr>
        <p:spPr/>
        <p:txBody>
          <a:bodyPr/>
          <a:lstStyle/>
          <a:p>
            <a:fld id="{E43F2052-4783-4B43-8425-693ACF693205}" type="slidenum">
              <a:rPr lang="en-US" smtClean="0"/>
              <a:t>33</a:t>
            </a:fld>
            <a:endParaRPr lang="en-US" dirty="0"/>
          </a:p>
        </p:txBody>
      </p:sp>
    </p:spTree>
    <p:extLst>
      <p:ext uri="{BB962C8B-B14F-4D97-AF65-F5344CB8AC3E}">
        <p14:creationId xmlns:p14="http://schemas.microsoft.com/office/powerpoint/2010/main" val="1317011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Blueberries are a great source of nutrition; however, the muffins they are in are loaded with sugar, which will cause you to feel hungry again soon after eating them.  </a:t>
            </a:r>
          </a:p>
          <a:p>
            <a:endParaRPr lang="en-US" dirty="0"/>
          </a:p>
          <a:p>
            <a:pPr marL="171450" indent="-171450">
              <a:buFont typeface="Arial" panose="020B0604020202020204" pitchFamily="34" charset="0"/>
              <a:buChar char="•"/>
            </a:pPr>
            <a:r>
              <a:rPr lang="en-US" dirty="0"/>
              <a:t>Eggs are the better choice. They are packed with protein, which helps to build your muscles and feel fuller longer.  Plus you can eat them a lot of different ways.</a:t>
            </a:r>
          </a:p>
        </p:txBody>
      </p:sp>
      <p:sp>
        <p:nvSpPr>
          <p:cNvPr id="4" name="Slide Number Placeholder 3"/>
          <p:cNvSpPr>
            <a:spLocks noGrp="1"/>
          </p:cNvSpPr>
          <p:nvPr>
            <p:ph type="sldNum" sz="quarter" idx="5"/>
          </p:nvPr>
        </p:nvSpPr>
        <p:spPr/>
        <p:txBody>
          <a:bodyPr/>
          <a:lstStyle/>
          <a:p>
            <a:fld id="{E43F2052-4783-4B43-8425-693ACF693205}" type="slidenum">
              <a:rPr lang="en-US" smtClean="0"/>
              <a:t>34</a:t>
            </a:fld>
            <a:endParaRPr lang="en-US" dirty="0"/>
          </a:p>
        </p:txBody>
      </p:sp>
    </p:spTree>
    <p:extLst>
      <p:ext uri="{BB962C8B-B14F-4D97-AF65-F5344CB8AC3E}">
        <p14:creationId xmlns:p14="http://schemas.microsoft.com/office/powerpoint/2010/main" val="4067625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This one is a trick question.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Smoothies, like the one pictured here, are a great way to get your recommended fruits and veggies. But, they are often loaded with lots of extra sugar and calories that can turn it from a snack to a full meal.  This smoothie, made with strawberries, kiwi and low fat yogurt…which are all healthy choices… is 450 calories and 94 grams of sugar.  That’s much more sugar than a bottle of soda.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winner here is string cheese.  String cheese is actually low in fat and only has 60 calories and 0 grams of sugar.  Plus it’s packed with protein, which is great for your muscles and will keep you feeling fuller longer, and calcium, which is great for your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want to have a smoothie, try to make it at home with just water, fruit and veggies.  </a:t>
            </a:r>
          </a:p>
        </p:txBody>
      </p:sp>
      <p:sp>
        <p:nvSpPr>
          <p:cNvPr id="4" name="Slide Number Placeholder 3"/>
          <p:cNvSpPr>
            <a:spLocks noGrp="1"/>
          </p:cNvSpPr>
          <p:nvPr>
            <p:ph type="sldNum" sz="quarter" idx="5"/>
          </p:nvPr>
        </p:nvSpPr>
        <p:spPr/>
        <p:txBody>
          <a:bodyPr/>
          <a:lstStyle/>
          <a:p>
            <a:fld id="{E43F2052-4783-4B43-8425-693ACF693205}" type="slidenum">
              <a:rPr lang="en-US" smtClean="0"/>
              <a:t>35</a:t>
            </a:fld>
            <a:endParaRPr lang="en-US" dirty="0"/>
          </a:p>
        </p:txBody>
      </p:sp>
    </p:spTree>
    <p:extLst>
      <p:ext uri="{BB962C8B-B14F-4D97-AF65-F5344CB8AC3E}">
        <p14:creationId xmlns:p14="http://schemas.microsoft.com/office/powerpoint/2010/main" val="3649547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While sports drinks are great for hydration after you’ve been doing 60 full minutes of intense exercise, it’s also loaded with a lot of sugar.  </a:t>
            </a:r>
          </a:p>
          <a:p>
            <a:endParaRPr lang="en-US" dirty="0"/>
          </a:p>
          <a:p>
            <a:pPr marL="171450" indent="-171450">
              <a:buFont typeface="Arial" panose="020B0604020202020204" pitchFamily="34" charset="0"/>
              <a:buChar char="•"/>
            </a:pPr>
            <a:r>
              <a:rPr lang="en-US" dirty="0"/>
              <a:t>The best choice is always water.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Bonus question: how many bottles of water should you try to drink a day?</a:t>
            </a:r>
          </a:p>
          <a:p>
            <a:pPr marL="171450" indent="-171450">
              <a:buFont typeface="Arial" panose="020B0604020202020204" pitchFamily="34" charset="0"/>
              <a:buChar char="•"/>
            </a:pPr>
            <a:r>
              <a:rPr lang="en-US" dirty="0"/>
              <a:t>Answer: 5</a:t>
            </a:r>
          </a:p>
        </p:txBody>
      </p:sp>
      <p:sp>
        <p:nvSpPr>
          <p:cNvPr id="4" name="Slide Number Placeholder 3"/>
          <p:cNvSpPr>
            <a:spLocks noGrp="1"/>
          </p:cNvSpPr>
          <p:nvPr>
            <p:ph type="sldNum" sz="quarter" idx="5"/>
          </p:nvPr>
        </p:nvSpPr>
        <p:spPr/>
        <p:txBody>
          <a:bodyPr/>
          <a:lstStyle/>
          <a:p>
            <a:fld id="{E43F2052-4783-4B43-8425-693ACF693205}" type="slidenum">
              <a:rPr lang="en-US" smtClean="0"/>
              <a:t>36</a:t>
            </a:fld>
            <a:endParaRPr lang="en-US" dirty="0"/>
          </a:p>
        </p:txBody>
      </p:sp>
    </p:spTree>
    <p:extLst>
      <p:ext uri="{BB962C8B-B14F-4D97-AF65-F5344CB8AC3E}">
        <p14:creationId xmlns:p14="http://schemas.microsoft.com/office/powerpoint/2010/main" val="668380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While both options can be relaxing, sitting for too long is actually bad for your health. It’s always better to move whenever you can.</a:t>
            </a:r>
          </a:p>
        </p:txBody>
      </p:sp>
      <p:sp>
        <p:nvSpPr>
          <p:cNvPr id="4" name="Slide Number Placeholder 3"/>
          <p:cNvSpPr>
            <a:spLocks noGrp="1"/>
          </p:cNvSpPr>
          <p:nvPr>
            <p:ph type="sldNum" sz="quarter" idx="5"/>
          </p:nvPr>
        </p:nvSpPr>
        <p:spPr/>
        <p:txBody>
          <a:bodyPr/>
          <a:lstStyle/>
          <a:p>
            <a:fld id="{E43F2052-4783-4B43-8425-693ACF693205}" type="slidenum">
              <a:rPr lang="en-US" smtClean="0"/>
              <a:t>37</a:t>
            </a:fld>
            <a:endParaRPr lang="en-US" dirty="0"/>
          </a:p>
        </p:txBody>
      </p:sp>
    </p:spTree>
    <p:extLst>
      <p:ext uri="{BB962C8B-B14F-4D97-AF65-F5344CB8AC3E}">
        <p14:creationId xmlns:p14="http://schemas.microsoft.com/office/powerpoint/2010/main" val="1935119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Weight training is great for building muscles and strength.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Yoga is the better option for improving flexibility.  </a:t>
            </a:r>
          </a:p>
        </p:txBody>
      </p:sp>
      <p:sp>
        <p:nvSpPr>
          <p:cNvPr id="4" name="Slide Number Placeholder 3"/>
          <p:cNvSpPr>
            <a:spLocks noGrp="1"/>
          </p:cNvSpPr>
          <p:nvPr>
            <p:ph type="sldNum" sz="quarter" idx="5"/>
          </p:nvPr>
        </p:nvSpPr>
        <p:spPr/>
        <p:txBody>
          <a:bodyPr/>
          <a:lstStyle/>
          <a:p>
            <a:fld id="{E43F2052-4783-4B43-8425-693ACF693205}" type="slidenum">
              <a:rPr lang="en-US" smtClean="0"/>
              <a:t>38</a:t>
            </a:fld>
            <a:endParaRPr lang="en-US" dirty="0"/>
          </a:p>
        </p:txBody>
      </p:sp>
    </p:spTree>
    <p:extLst>
      <p:ext uri="{BB962C8B-B14F-4D97-AF65-F5344CB8AC3E}">
        <p14:creationId xmlns:p14="http://schemas.microsoft.com/office/powerpoint/2010/main" val="4079930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pain reliever will cause temporary relief from a toothache, it’s not going to fix the problem long term.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your teeth hurt, it usually means that there is something really wrong which will only get worse over time, and cause more pain.  So it’s important to see a dentist as soon as you can so that they can determine what’s wrong and fix it quickly.</a:t>
            </a:r>
          </a:p>
          <a:p>
            <a:endParaRPr lang="en-US" dirty="0"/>
          </a:p>
        </p:txBody>
      </p:sp>
      <p:sp>
        <p:nvSpPr>
          <p:cNvPr id="4" name="Slide Number Placeholder 3"/>
          <p:cNvSpPr>
            <a:spLocks noGrp="1"/>
          </p:cNvSpPr>
          <p:nvPr>
            <p:ph type="sldNum" sz="quarter" idx="5"/>
          </p:nvPr>
        </p:nvSpPr>
        <p:spPr/>
        <p:txBody>
          <a:bodyPr/>
          <a:lstStyle/>
          <a:p>
            <a:fld id="{E43F2052-4783-4B43-8425-693ACF693205}" type="slidenum">
              <a:rPr lang="en-US" smtClean="0"/>
              <a:t>39</a:t>
            </a:fld>
            <a:endParaRPr lang="en-US" dirty="0"/>
          </a:p>
        </p:txBody>
      </p:sp>
    </p:spTree>
    <p:extLst>
      <p:ext uri="{BB962C8B-B14F-4D97-AF65-F5344CB8AC3E}">
        <p14:creationId xmlns:p14="http://schemas.microsoft.com/office/powerpoint/2010/main" val="327966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B6A3BFC8-8F61-49A5-B0C4-19CE94A4DD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C776AEA9-0005-44EF-B3A3-D2EA0FBAF5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highlight>
                  <a:srgbClr val="FFFF00"/>
                </a:highlight>
              </a:rPr>
              <a:t>Play the “Health Messenger Recap” video under “Health Messengers in Action” on the Resources page.  </a:t>
            </a:r>
            <a:endParaRPr lang="en-US" sz="1200" baseline="0" dirty="0">
              <a:highlight>
                <a:srgbClr val="FFFF00"/>
              </a:highlight>
            </a:endParaRPr>
          </a:p>
          <a:p>
            <a:endParaRPr lang="en-US" altLang="en-US" dirty="0"/>
          </a:p>
          <a:p>
            <a:r>
              <a:rPr lang="en-US" altLang="en-US" dirty="0"/>
              <a:t>https://resources.specialolympics.org/Taxonomy/Health/Health_Messengers.aspx</a:t>
            </a:r>
          </a:p>
          <a:p>
            <a:endParaRPr lang="en-US" altLang="en-US" dirty="0"/>
          </a:p>
        </p:txBody>
      </p:sp>
      <p:sp>
        <p:nvSpPr>
          <p:cNvPr id="134148" name="Slide Number Placeholder 3">
            <a:extLst>
              <a:ext uri="{FF2B5EF4-FFF2-40B4-BE49-F238E27FC236}">
                <a16:creationId xmlns:a16="http://schemas.microsoft.com/office/drawing/2014/main" id="{E393A706-9E28-4C73-BFC0-23B2755FD4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218CD63D-7766-47C2-9D68-3C69213B191D}" type="slidenum">
              <a:rPr lang="en-US" altLang="en-US" smtClean="0">
                <a:latin typeface="Calibri" panose="020F0502020204030204" pitchFamily="34" charset="0"/>
              </a:rPr>
              <a:pPr/>
              <a:t>4</a:t>
            </a:fld>
            <a:endParaRPr lang="en-US" altLang="en-US" dirty="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Say: The answer is true.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sun is an important source of Vitamin D, which is important for keeping our bones strong.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only need about 10 minutes a day of direct sun exposure to get this benefit.  After 10 minutes it’s best to spend most of your time in the shade, especially between the hours of 10am and 4pm, when the sun’s rays are the strongest.  </a:t>
            </a: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have to be out in the sun for longer than 10 minutes, don’t forget to put sunscreen on any skin exposed to the sun, and wear protective clothing like a shirt and hat.</a:t>
            </a:r>
          </a:p>
        </p:txBody>
      </p:sp>
      <p:sp>
        <p:nvSpPr>
          <p:cNvPr id="4" name="Slide Number Placeholder 3"/>
          <p:cNvSpPr>
            <a:spLocks noGrp="1"/>
          </p:cNvSpPr>
          <p:nvPr>
            <p:ph type="sldNum" sz="quarter" idx="5"/>
          </p:nvPr>
        </p:nvSpPr>
        <p:spPr/>
        <p:txBody>
          <a:bodyPr/>
          <a:lstStyle/>
          <a:p>
            <a:fld id="{E43F2052-4783-4B43-8425-693ACF693205}" type="slidenum">
              <a:rPr lang="en-US" smtClean="0"/>
              <a:t>40</a:t>
            </a:fld>
            <a:endParaRPr lang="en-US" dirty="0"/>
          </a:p>
        </p:txBody>
      </p:sp>
    </p:spTree>
    <p:extLst>
      <p:ext uri="{BB962C8B-B14F-4D97-AF65-F5344CB8AC3E}">
        <p14:creationId xmlns:p14="http://schemas.microsoft.com/office/powerpoint/2010/main" val="4214687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blue light from TVs, tablets and cellphones send signals to your brain that makes it think it’s daytime instead of nighttime, which make it harder to fall asleep.  Also, looking at social media or texting before bed can make us too excited or anxious to relax and fall asleep.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should turn off all electronics at least 1 hour before bed and read a book to relax instead.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If you can, keep your phone out of your room, or silence it, so you aren’t tempted by your alerts.</a:t>
            </a:r>
            <a:endParaRPr lang="en-US" dirty="0"/>
          </a:p>
        </p:txBody>
      </p:sp>
      <p:sp>
        <p:nvSpPr>
          <p:cNvPr id="4" name="Slide Number Placeholder 3"/>
          <p:cNvSpPr>
            <a:spLocks noGrp="1"/>
          </p:cNvSpPr>
          <p:nvPr>
            <p:ph type="sldNum" sz="quarter" idx="5"/>
          </p:nvPr>
        </p:nvSpPr>
        <p:spPr/>
        <p:txBody>
          <a:bodyPr/>
          <a:lstStyle/>
          <a:p>
            <a:fld id="{E43F2052-4783-4B43-8425-693ACF693205}" type="slidenum">
              <a:rPr lang="en-US" smtClean="0"/>
              <a:t>41</a:t>
            </a:fld>
            <a:endParaRPr lang="en-US" dirty="0"/>
          </a:p>
        </p:txBody>
      </p:sp>
    </p:spTree>
    <p:extLst>
      <p:ext uri="{BB962C8B-B14F-4D97-AF65-F5344CB8AC3E}">
        <p14:creationId xmlns:p14="http://schemas.microsoft.com/office/powerpoint/2010/main" val="3868150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a:t>
            </a:r>
          </a:p>
          <a:p>
            <a:endParaRPr lang="en-US" dirty="0"/>
          </a:p>
          <a:p>
            <a:r>
              <a:rPr lang="en-US" dirty="0"/>
              <a:t>You should try to go to the doctor at least once a year for a check up, even if you are feeling great.  </a:t>
            </a:r>
          </a:p>
        </p:txBody>
      </p:sp>
      <p:sp>
        <p:nvSpPr>
          <p:cNvPr id="4" name="Slide Number Placeholder 3"/>
          <p:cNvSpPr>
            <a:spLocks noGrp="1"/>
          </p:cNvSpPr>
          <p:nvPr>
            <p:ph type="sldNum" sz="quarter" idx="5"/>
          </p:nvPr>
        </p:nvSpPr>
        <p:spPr/>
        <p:txBody>
          <a:bodyPr/>
          <a:lstStyle/>
          <a:p>
            <a:fld id="{E43F2052-4783-4B43-8425-693ACF693205}" type="slidenum">
              <a:rPr lang="en-US" smtClean="0"/>
              <a:t>42</a:t>
            </a:fld>
            <a:endParaRPr lang="en-US" dirty="0"/>
          </a:p>
        </p:txBody>
      </p:sp>
    </p:spTree>
    <p:extLst>
      <p:ext uri="{BB962C8B-B14F-4D97-AF65-F5344CB8AC3E}">
        <p14:creationId xmlns:p14="http://schemas.microsoft.com/office/powerpoint/2010/main" val="1319609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F2052-4783-4B43-8425-693ACF693205}" type="slidenum">
              <a:rPr lang="en-US" smtClean="0"/>
              <a:t>43</a:t>
            </a:fld>
            <a:endParaRPr lang="en-US" dirty="0"/>
          </a:p>
        </p:txBody>
      </p:sp>
    </p:spTree>
    <p:extLst>
      <p:ext uri="{BB962C8B-B14F-4D97-AF65-F5344CB8AC3E}">
        <p14:creationId xmlns:p14="http://schemas.microsoft.com/office/powerpoint/2010/main" val="3654630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40680221-326E-4760-A7E3-663E867909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C6B72149-32E2-409A-9488-B4E3947B42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SAY: As leaders, it is important you have a vision</a:t>
            </a:r>
            <a:r>
              <a:rPr lang="en-CA" altLang="en-US" baseline="0" dirty="0"/>
              <a:t>, goal or goals and healthy habits that you are committed to achieving. This helps you lead by example. </a:t>
            </a:r>
            <a:r>
              <a:rPr lang="en-CA" altLang="en-US" dirty="0"/>
              <a:t> </a:t>
            </a:r>
          </a:p>
          <a:p>
            <a:endParaRPr lang="en-CA" altLang="en-US" dirty="0"/>
          </a:p>
          <a:p>
            <a:r>
              <a:rPr lang="en-CA" altLang="en-US" dirty="0"/>
              <a:t>A vision guides your life and provides the direction you need each day.</a:t>
            </a:r>
          </a:p>
          <a:p>
            <a:endParaRPr lang="en-CA" altLang="en-US" dirty="0"/>
          </a:p>
          <a:p>
            <a:r>
              <a:rPr lang="en-CA" altLang="en-US" dirty="0"/>
              <a:t>A goal is a result that you envision, plan to accomplish and then commit to achieve.</a:t>
            </a:r>
          </a:p>
          <a:p>
            <a:endParaRPr lang="en-CA" altLang="en-US" dirty="0"/>
          </a:p>
          <a:p>
            <a:r>
              <a:rPr lang="en-CA" altLang="en-US" dirty="0"/>
              <a:t>A healthy habit is a behavior that helps your physical and mental health.</a:t>
            </a:r>
          </a:p>
        </p:txBody>
      </p:sp>
      <p:sp>
        <p:nvSpPr>
          <p:cNvPr id="4" name="Slide Number Placeholder 3">
            <a:extLst>
              <a:ext uri="{FF2B5EF4-FFF2-40B4-BE49-F238E27FC236}">
                <a16:creationId xmlns:a16="http://schemas.microsoft.com/office/drawing/2014/main" id="{DC0CE7D5-4AC0-4785-928D-80B2B5D126C4}"/>
              </a:ext>
            </a:extLst>
          </p:cNvPr>
          <p:cNvSpPr>
            <a:spLocks noGrp="1"/>
          </p:cNvSpPr>
          <p:nvPr>
            <p:ph type="sldNum" sz="quarter" idx="5"/>
          </p:nvPr>
        </p:nvSpPr>
        <p:spPr/>
        <p:txBody>
          <a:bodyPr/>
          <a:lstStyle/>
          <a:p>
            <a:pPr fontAlgn="auto">
              <a:spcBef>
                <a:spcPts val="0"/>
              </a:spcBef>
              <a:spcAft>
                <a:spcPts val="0"/>
              </a:spcAft>
              <a:defRPr/>
            </a:pPr>
            <a:fld id="{588D3C92-727D-4A84-AD30-EFBB1A6F5E65}" type="slidenum">
              <a:rPr lang="en-US" smtClean="0">
                <a:solidFill>
                  <a:prstClr val="black"/>
                </a:solidFill>
                <a:latin typeface="Calibri"/>
                <a:ea typeface="+mn-ea"/>
              </a:rPr>
              <a:pPr fontAlgn="auto">
                <a:spcBef>
                  <a:spcPts val="0"/>
                </a:spcBef>
                <a:spcAft>
                  <a:spcPts val="0"/>
                </a:spcAft>
                <a:defRPr/>
              </a:pPr>
              <a:t>44</a:t>
            </a:fld>
            <a:endParaRPr lang="en-US" dirty="0">
              <a:solidFill>
                <a:prstClr val="black"/>
              </a:solidFill>
              <a:latin typeface="Calibri"/>
              <a:ea typeface="+mn-e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D4991AC2-29D0-42EF-B9E5-E00EB31788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BCA6B825-1A8B-4F95-8BAC-54689A44B9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CA" altLang="en-US" dirty="0"/>
              <a:t>SAY: Here is an example of a vision, goal and healthy habit. (read slide)</a:t>
            </a:r>
          </a:p>
          <a:p>
            <a:pPr marL="0" indent="0">
              <a:buNone/>
            </a:pPr>
            <a:endParaRPr lang="en-CA" altLang="en-US" dirty="0"/>
          </a:p>
          <a:p>
            <a:pPr marL="0" indent="0">
              <a:buNone/>
            </a:pPr>
            <a:r>
              <a:rPr lang="en-CA" altLang="en-US" dirty="0"/>
              <a:t>Activity: (total time – 10 mins)</a:t>
            </a:r>
          </a:p>
          <a:p>
            <a:pPr marL="0" indent="0">
              <a:buNone/>
            </a:pPr>
            <a:r>
              <a:rPr lang="en-CA" altLang="en-US" dirty="0"/>
              <a:t>Have the Health Messengers write their own vision, goal and habit using the worksheet (8 mins)</a:t>
            </a:r>
          </a:p>
          <a:p>
            <a:pPr marL="228600" indent="-228600">
              <a:buAutoNum type="arabicPeriod"/>
            </a:pPr>
            <a:endParaRPr lang="en-CA" altLang="en-US" dirty="0"/>
          </a:p>
          <a:p>
            <a:pPr marL="0" indent="0">
              <a:buNone/>
            </a:pPr>
            <a:r>
              <a:rPr lang="en-CA" altLang="en-US" dirty="0"/>
              <a:t>Ask:</a:t>
            </a:r>
          </a:p>
          <a:p>
            <a:pPr marL="0" indent="0">
              <a:buNone/>
            </a:pPr>
            <a:r>
              <a:rPr lang="en-CA" altLang="en-US" dirty="0"/>
              <a:t>Does anyone want to share their vision, goal and habit? (2 mins)</a:t>
            </a:r>
          </a:p>
          <a:p>
            <a:pPr marL="0" indent="0">
              <a:buNone/>
            </a:pPr>
            <a:endParaRPr lang="en-CA" altLang="en-US" dirty="0"/>
          </a:p>
          <a:p>
            <a:r>
              <a:rPr lang="en-CA" altLang="en-US" dirty="0"/>
              <a:t>Facilitator notes:</a:t>
            </a:r>
          </a:p>
          <a:p>
            <a:pPr marL="228600" indent="-228600">
              <a:buFont typeface="+mj-lt"/>
              <a:buAutoNum type="arabicPeriod"/>
            </a:pPr>
            <a:r>
              <a:rPr lang="en-CA" altLang="en-US" dirty="0"/>
              <a:t>Use your own example to prompt the conversation.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altLang="en-US" dirty="0"/>
              <a:t>If you want to go deeper, attendees can use the “</a:t>
            </a:r>
            <a:r>
              <a:rPr lang="en-US" sz="1200" b="0" kern="1200" dirty="0">
                <a:solidFill>
                  <a:schemeClr val="tx1"/>
                </a:solidFill>
                <a:effectLst/>
                <a:latin typeface="+mn-lt"/>
                <a:ea typeface="+mn-ea"/>
                <a:cs typeface="+mn-cs"/>
              </a:rPr>
              <a:t>My Personal Health Goal Worksheet” found on the Health Messengers Resources page, </a:t>
            </a:r>
            <a:r>
              <a:rPr lang="en-US" sz="1200" kern="1200" dirty="0">
                <a:solidFill>
                  <a:schemeClr val="tx1"/>
                </a:solidFill>
                <a:effectLst/>
                <a:latin typeface="+mn-lt"/>
                <a:ea typeface="+mn-ea"/>
                <a:cs typeface="+mn-cs"/>
              </a:rPr>
              <a:t>to plan how they will achieve their 1 health goal for the year.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is a good activity to do during lunch.  Attendees can discuss among themselves or share with the group.</a:t>
            </a:r>
          </a:p>
          <a:p>
            <a:pPr marL="0" indent="0">
              <a:buNone/>
            </a:pPr>
            <a:endParaRPr lang="en-CA" altLang="en-US" dirty="0"/>
          </a:p>
          <a:p>
            <a:pPr marL="0" indent="0">
              <a:buNone/>
            </a:pPr>
            <a:r>
              <a:rPr lang="en-CA" altLang="en-US" dirty="0"/>
              <a:t> </a:t>
            </a:r>
          </a:p>
        </p:txBody>
      </p:sp>
      <p:sp>
        <p:nvSpPr>
          <p:cNvPr id="4" name="Slide Number Placeholder 3">
            <a:extLst>
              <a:ext uri="{FF2B5EF4-FFF2-40B4-BE49-F238E27FC236}">
                <a16:creationId xmlns:a16="http://schemas.microsoft.com/office/drawing/2014/main" id="{E3841AE8-10CD-4368-A9EC-00FAC1F940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210D4-2823-446D-B3F3-F790CBB4C4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Another way that Health Messengers need to “walk the walk” is by looking professional any time that you are representing Special Olympics as a health leader.  Here are some tips from Natasha from Connecticut.</a:t>
            </a:r>
          </a:p>
          <a:p>
            <a:endParaRPr lang="en-US" dirty="0"/>
          </a:p>
          <a:p>
            <a:r>
              <a:rPr lang="en-US" dirty="0"/>
              <a:t>(read slide)</a:t>
            </a:r>
          </a:p>
          <a:p>
            <a:endParaRPr lang="en-US" dirty="0"/>
          </a:p>
          <a:p>
            <a:r>
              <a:rPr lang="en-US" dirty="0"/>
              <a:t>Facilitator’s note: Add tips that are relevant to athlete’s in your region, or change the slide to include tips from one of your Athlete leaders.</a:t>
            </a:r>
          </a:p>
        </p:txBody>
      </p:sp>
      <p:sp>
        <p:nvSpPr>
          <p:cNvPr id="4" name="Slide Number Placeholder 3"/>
          <p:cNvSpPr>
            <a:spLocks noGrp="1"/>
          </p:cNvSpPr>
          <p:nvPr>
            <p:ph type="sldNum" sz="quarter" idx="5"/>
          </p:nvPr>
        </p:nvSpPr>
        <p:spPr/>
        <p:txBody>
          <a:bodyPr/>
          <a:lstStyle/>
          <a:p>
            <a:fld id="{6CCC8316-FB35-4AC8-984C-370EF0F37AED}" type="slidenum">
              <a:rPr lang="en-US" smtClean="0"/>
              <a:t>46</a:t>
            </a:fld>
            <a:endParaRPr lang="en-US" dirty="0"/>
          </a:p>
        </p:txBody>
      </p:sp>
    </p:spTree>
    <p:extLst>
      <p:ext uri="{BB962C8B-B14F-4D97-AF65-F5344CB8AC3E}">
        <p14:creationId xmlns:p14="http://schemas.microsoft.com/office/powerpoint/2010/main" val="2321865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SAY:</a:t>
            </a:r>
          </a:p>
          <a:p>
            <a:r>
              <a:rPr lang="en-US" sz="1200" b="0" i="0" kern="1200" dirty="0">
                <a:solidFill>
                  <a:schemeClr val="tx1"/>
                </a:solidFill>
                <a:effectLst/>
                <a:latin typeface="+mn-lt"/>
                <a:ea typeface="+mn-ea"/>
                <a:cs typeface="+mn-cs"/>
              </a:rPr>
              <a:t>The </a:t>
            </a:r>
            <a:r>
              <a:rPr lang="en-US" sz="1200" b="0" i="0" kern="1200" dirty="0">
                <a:solidFill>
                  <a:schemeClr val="tx1"/>
                </a:solidFill>
                <a:effectLst/>
                <a:latin typeface="+mn-lt"/>
                <a:ea typeface="+mn-ea"/>
                <a:cs typeface="+mn-cs"/>
                <a:hlinkClick r:id="rId3"/>
              </a:rPr>
              <a:t>Health Messenger Resources page</a:t>
            </a:r>
            <a:r>
              <a:rPr lang="en-US" sz="1200" b="0" i="0" kern="1200" dirty="0">
                <a:solidFill>
                  <a:schemeClr val="tx1"/>
                </a:solidFill>
                <a:effectLst/>
                <a:latin typeface="+mn-lt"/>
                <a:ea typeface="+mn-ea"/>
                <a:cs typeface="+mn-cs"/>
              </a:rPr>
              <a:t> has been created to support your health messenger work.  On this site you will find all of the hands on activities that we’ll go through today, and many more. These activities include talking points and instructions you can use to teach athletes in your communities how to be healthier.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will also find examples of health messengers in action, and an activation diary to capture the work that you’re doing throughout the year.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Facilitator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may want to click on this site to show more. </a:t>
            </a:r>
            <a:r>
              <a:rPr lang="en-US" b="0" u="sng" dirty="0">
                <a:solidFill>
                  <a:srgbClr val="1155CC"/>
                </a:solidFill>
                <a:latin typeface="+mn-lt"/>
                <a:ea typeface="Calibri" panose="020F0502020204030204" pitchFamily="34" charset="0"/>
                <a:cs typeface="Calibri" panose="020F0502020204030204" pitchFamily="34" charset="0"/>
                <a:hlinkClick r:id="rId3"/>
              </a:rPr>
              <a:t>https://resources.specialolympics.org/Taxonomy/Health/Health_Messengers.aspx</a:t>
            </a:r>
            <a:endParaRPr lang="en-US" b="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474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SAY:</a:t>
            </a:r>
          </a:p>
          <a:p>
            <a:r>
              <a:rPr lang="en-US" sz="1200" b="0" i="0" kern="1200" dirty="0">
                <a:solidFill>
                  <a:schemeClr val="tx1"/>
                </a:solidFill>
                <a:effectLst/>
                <a:latin typeface="+mn-lt"/>
                <a:ea typeface="+mn-ea"/>
                <a:cs typeface="+mn-cs"/>
              </a:rPr>
              <a:t>Stay connected with other Health Messengers by joining the Health Messengers Facebook group today.</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https://www.facebook.com/groups/soathleteleadersinhealth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33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Messenger certificates presentation!</a:t>
            </a:r>
          </a:p>
        </p:txBody>
      </p:sp>
      <p:sp>
        <p:nvSpPr>
          <p:cNvPr id="4" name="Slide Number Placeholder 3"/>
          <p:cNvSpPr>
            <a:spLocks noGrp="1"/>
          </p:cNvSpPr>
          <p:nvPr>
            <p:ph type="sldNum" sz="quarter" idx="5"/>
          </p:nvPr>
        </p:nvSpPr>
        <p:spPr/>
        <p:txBody>
          <a:bodyPr/>
          <a:lstStyle/>
          <a:p>
            <a:fld id="{6CCC8316-FB35-4AC8-984C-370EF0F37AED}" type="slidenum">
              <a:rPr lang="en-US" smtClean="0"/>
              <a:t>49</a:t>
            </a:fld>
            <a:endParaRPr lang="en-US" dirty="0"/>
          </a:p>
        </p:txBody>
      </p:sp>
    </p:spTree>
    <p:extLst>
      <p:ext uri="{BB962C8B-B14F-4D97-AF65-F5344CB8AC3E}">
        <p14:creationId xmlns:p14="http://schemas.microsoft.com/office/powerpoint/2010/main" val="87323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E2AA85E4-C040-4853-B932-A3A0163A13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C6D748FC-CBBC-46F4-94A8-92812C2FFB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SAY: </a:t>
            </a:r>
          </a:p>
          <a:p>
            <a:r>
              <a:rPr lang="en-US" altLang="en-US" dirty="0"/>
              <a:t>Before we get into the health messenger training it’s important to talk about the health of people with intellectual disability, and why we need your help.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with intellectual disabilities are locked out of most aspects of health systems, creating significant health disparities for this population. As a result, they are: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times more likely to have diabetes</a:t>
            </a:r>
          </a:p>
          <a:p>
            <a:pPr lvl="0"/>
            <a:r>
              <a:rPr lang="en-US" sz="1200" kern="1200" dirty="0">
                <a:solidFill>
                  <a:schemeClr val="tx1"/>
                </a:solidFill>
                <a:effectLst/>
                <a:latin typeface="+mn-lt"/>
                <a:ea typeface="+mn-ea"/>
                <a:cs typeface="+mn-cs"/>
              </a:rPr>
              <a:t>3 times more likely to have arthritis</a:t>
            </a:r>
          </a:p>
          <a:p>
            <a:pPr lvl="0"/>
            <a:r>
              <a:rPr lang="en-US" sz="1200" kern="1200" dirty="0">
                <a:solidFill>
                  <a:schemeClr val="tx1"/>
                </a:solidFill>
                <a:effectLst/>
                <a:latin typeface="+mn-lt"/>
                <a:ea typeface="+mn-ea"/>
                <a:cs typeface="+mn-cs"/>
              </a:rPr>
              <a:t>2 times more likely to have cardiovascular disease and asthma</a:t>
            </a:r>
          </a:p>
          <a:p>
            <a:pPr lvl="0"/>
            <a:r>
              <a:rPr lang="en-US" sz="1200" kern="1200" dirty="0">
                <a:solidFill>
                  <a:schemeClr val="tx1"/>
                </a:solidFill>
                <a:effectLst/>
                <a:latin typeface="+mn-lt"/>
                <a:ea typeface="+mn-ea"/>
                <a:cs typeface="+mn-cs"/>
              </a:rPr>
              <a:t>Have a 10% higher prevalence of obesity</a:t>
            </a:r>
          </a:p>
          <a:p>
            <a:pPr lvl="0"/>
            <a:r>
              <a:rPr lang="en-US" sz="1200" kern="1200" dirty="0">
                <a:solidFill>
                  <a:schemeClr val="tx1"/>
                </a:solidFill>
                <a:effectLst/>
                <a:latin typeface="+mn-lt"/>
                <a:ea typeface="+mn-ea"/>
                <a:cs typeface="+mn-cs"/>
              </a:rPr>
              <a:t>Die on average 16 years sooner</a:t>
            </a:r>
          </a:p>
          <a:p>
            <a:pPr eaLnBrk="1" hangingPunct="1">
              <a:spcBef>
                <a:spcPct val="0"/>
              </a:spcBef>
            </a:pPr>
            <a:endParaRPr lang="en-US" altLang="en-US" dirty="0"/>
          </a:p>
          <a:p>
            <a:pPr eaLnBrk="1" hangingPunct="1">
              <a:spcBef>
                <a:spcPct val="0"/>
              </a:spcBef>
            </a:pPr>
            <a:r>
              <a:rPr lang="en-US" altLang="en-US" dirty="0"/>
              <a:t>This is attributed to limited or poor access to health care, sports, physical activities, etc. NOT because they have an ID! </a:t>
            </a:r>
          </a:p>
        </p:txBody>
      </p:sp>
      <p:sp>
        <p:nvSpPr>
          <p:cNvPr id="138244" name="Slide Number Placeholder 3">
            <a:extLst>
              <a:ext uri="{FF2B5EF4-FFF2-40B4-BE49-F238E27FC236}">
                <a16:creationId xmlns:a16="http://schemas.microsoft.com/office/drawing/2014/main" id="{B5BA7324-C144-46A2-8776-BC2B4AA5AD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60413" indent="-292100">
              <a:defRPr>
                <a:solidFill>
                  <a:schemeClr val="tx1"/>
                </a:solidFill>
                <a:latin typeface="Ubuntu Light" panose="020B0304030602030204" pitchFamily="34" charset="0"/>
                <a:ea typeface="ヒラギノ角ゴ ProN W3" charset="-128"/>
              </a:defRPr>
            </a:lvl2pPr>
            <a:lvl3pPr marL="1173163" indent="-231775">
              <a:defRPr>
                <a:solidFill>
                  <a:schemeClr val="tx1"/>
                </a:solidFill>
                <a:latin typeface="Ubuntu Light" panose="020B0304030602030204" pitchFamily="34" charset="0"/>
                <a:ea typeface="ヒラギノ角ゴ ProN W3" charset="-128"/>
              </a:defRPr>
            </a:lvl3pPr>
            <a:lvl4pPr marL="1643063" indent="-231775">
              <a:defRPr>
                <a:solidFill>
                  <a:schemeClr val="tx1"/>
                </a:solidFill>
                <a:latin typeface="Ubuntu Light" panose="020B0304030602030204" pitchFamily="34" charset="0"/>
                <a:ea typeface="ヒラギノ角ゴ ProN W3" charset="-128"/>
              </a:defRPr>
            </a:lvl4pPr>
            <a:lvl5pPr marL="2112963" indent="-231775">
              <a:defRPr>
                <a:solidFill>
                  <a:schemeClr val="tx1"/>
                </a:solidFill>
                <a:latin typeface="Ubuntu Light" panose="020B0304030602030204" pitchFamily="34" charset="0"/>
                <a:ea typeface="ヒラギノ角ゴ ProN W3" charset="-128"/>
              </a:defRPr>
            </a:lvl5pPr>
            <a:lvl6pPr marL="25701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30273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845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941763" indent="-231775"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995AE554-96AF-4E8B-A416-E31CE4F9E403}" type="slidenum">
              <a:rPr lang="en-US" altLang="en-US" smtClean="0">
                <a:solidFill>
                  <a:srgbClr val="000000"/>
                </a:solidFill>
                <a:latin typeface="Gill Sans" charset="0"/>
                <a:sym typeface="Gill Sans" charset="0"/>
              </a:rPr>
              <a:pPr/>
              <a:t>5</a:t>
            </a:fld>
            <a:endParaRPr lang="en-US" altLang="en-US" dirty="0">
              <a:solidFill>
                <a:srgbClr val="000000"/>
              </a:solidFill>
              <a:latin typeface="Gill Sans" charset="0"/>
              <a:sym typeface="Gill San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complete the Health Messenger training survey.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{Have participants complete the “Health Messenger Training” survey.}</a:t>
            </a:r>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50</a:t>
            </a:fld>
            <a:endParaRPr lang="en-US" dirty="0"/>
          </a:p>
        </p:txBody>
      </p:sp>
    </p:spTree>
    <p:extLst>
      <p:ext uri="{BB962C8B-B14F-4D97-AF65-F5344CB8AC3E}">
        <p14:creationId xmlns:p14="http://schemas.microsoft.com/office/powerpoint/2010/main" val="1582358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51</a:t>
            </a:fld>
            <a:endParaRPr lang="en-US" dirty="0"/>
          </a:p>
        </p:txBody>
      </p:sp>
    </p:spTree>
    <p:extLst>
      <p:ext uri="{BB962C8B-B14F-4D97-AF65-F5344CB8AC3E}">
        <p14:creationId xmlns:p14="http://schemas.microsoft.com/office/powerpoint/2010/main" val="347828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6DD5F463-C005-4F12-AB78-7760859D2F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2A215107-DFF1-4C6B-AC36-00E121A1B7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0292" name="Slide Number Placeholder 3">
            <a:extLst>
              <a:ext uri="{FF2B5EF4-FFF2-40B4-BE49-F238E27FC236}">
                <a16:creationId xmlns:a16="http://schemas.microsoft.com/office/drawing/2014/main" id="{25AB8E70-9C44-41C1-8707-9A7EA541AE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4538" indent="-285750">
              <a:defRPr>
                <a:solidFill>
                  <a:schemeClr val="tx1"/>
                </a:solidFill>
                <a:latin typeface="Ubuntu Light" panose="020B0304030602030204" pitchFamily="34" charset="0"/>
                <a:ea typeface="ヒラギノ角ゴ ProN W3" charset="-128"/>
              </a:defRPr>
            </a:lvl2pPr>
            <a:lvl3pPr marL="1146175" indent="-228600">
              <a:defRPr>
                <a:solidFill>
                  <a:schemeClr val="tx1"/>
                </a:solidFill>
                <a:latin typeface="Ubuntu Light" panose="020B0304030602030204" pitchFamily="34" charset="0"/>
                <a:ea typeface="ヒラギノ角ゴ ProN W3" charset="-128"/>
              </a:defRPr>
            </a:lvl3pPr>
            <a:lvl4pPr marL="1604963" indent="-228600">
              <a:defRPr>
                <a:solidFill>
                  <a:schemeClr val="tx1"/>
                </a:solidFill>
                <a:latin typeface="Ubuntu Light" panose="020B0304030602030204" pitchFamily="34" charset="0"/>
                <a:ea typeface="ヒラギノ角ゴ ProN W3" charset="-128"/>
              </a:defRPr>
            </a:lvl4pPr>
            <a:lvl5pPr marL="2065338" indent="-228600">
              <a:defRPr>
                <a:solidFill>
                  <a:schemeClr val="tx1"/>
                </a:solidFill>
                <a:latin typeface="Ubuntu Light" panose="020B0304030602030204" pitchFamily="34" charset="0"/>
                <a:ea typeface="ヒラギノ角ゴ ProN W3" charset="-128"/>
              </a:defRPr>
            </a:lvl5pPr>
            <a:lvl6pPr marL="25225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97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369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941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3698400C-92F8-466C-92C8-F8D661E86D9E}" type="slidenum">
              <a:rPr lang="en-US" altLang="en-US" smtClean="0">
                <a:solidFill>
                  <a:srgbClr val="000000"/>
                </a:solidFill>
                <a:latin typeface="Calibri" panose="020F0502020204030204" pitchFamily="34" charset="0"/>
              </a:rPr>
              <a:pPr/>
              <a:t>6</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B6FA78FE-1791-4375-96CC-4B43494762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835E2EA0-A1C9-47C7-98C9-590FA2C166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Activity – total time 20 mins</a:t>
            </a:r>
          </a:p>
          <a:p>
            <a:r>
              <a:rPr lang="en-US" altLang="en-US" dirty="0"/>
              <a:t>Group discussion – 10 minutes</a:t>
            </a:r>
          </a:p>
          <a:p>
            <a:r>
              <a:rPr lang="en-US" altLang="en-US" dirty="0"/>
              <a:t>Report – 10 minutes</a:t>
            </a:r>
          </a:p>
          <a:p>
            <a:endParaRPr lang="en-US" altLang="en-US" dirty="0"/>
          </a:p>
          <a:p>
            <a:r>
              <a:rPr lang="en-US" altLang="en-US" dirty="0"/>
              <a:t>SAY:</a:t>
            </a:r>
          </a:p>
          <a:p>
            <a:pPr marL="228600" indent="-228600">
              <a:buAutoNum type="arabicPeriod"/>
            </a:pPr>
            <a:r>
              <a:rPr lang="en-US" altLang="en-US" dirty="0"/>
              <a:t>You have 10 minutes to discuss each of these questions as a group at your table. </a:t>
            </a:r>
          </a:p>
          <a:p>
            <a:pPr marL="228600" indent="-228600">
              <a:buAutoNum type="arabicPeriod"/>
            </a:pPr>
            <a:r>
              <a:rPr lang="en-US" altLang="en-US" dirty="0"/>
              <a:t>Pick 1 person from your table who will take notes and report back to the larger group about what you discussed.  </a:t>
            </a:r>
          </a:p>
          <a:p>
            <a:pPr marL="0" indent="0">
              <a:buNone/>
            </a:pPr>
            <a:endParaRPr lang="en-US" altLang="en-US" dirty="0"/>
          </a:p>
          <a:p>
            <a:pPr marL="0" indent="0">
              <a:buNone/>
            </a:pPr>
            <a:r>
              <a:rPr lang="en-US" altLang="en-US" dirty="0"/>
              <a:t>{Have 3 flip chart sheets and markers taped up throughout the room.}</a:t>
            </a:r>
          </a:p>
          <a:p>
            <a:pPr marL="0" indent="0">
              <a:buNone/>
            </a:pPr>
            <a:r>
              <a:rPr lang="en-US" altLang="en-US" dirty="0"/>
              <a:t>Title each page:</a:t>
            </a:r>
          </a:p>
          <a:p>
            <a:pPr marL="171450" indent="-171450">
              <a:buFontTx/>
              <a:buChar char="-"/>
            </a:pPr>
            <a:r>
              <a:rPr lang="en-US" altLang="en-US" dirty="0"/>
              <a:t>Challenges you face to achieving good health. (prompt some examples, if needed: cost, transportation, being surrounded by people making unhealthy choices, lack of control over my choices.)</a:t>
            </a:r>
          </a:p>
          <a:p>
            <a:pPr marL="171450" indent="-171450">
              <a:buFontTx/>
              <a:buChar char="-"/>
            </a:pPr>
            <a:r>
              <a:rPr lang="en-US" altLang="en-US" dirty="0"/>
              <a:t>Challenges other athlete face in achieving good health.</a:t>
            </a:r>
          </a:p>
          <a:p>
            <a:pPr marL="171450" indent="-171450">
              <a:buFontTx/>
              <a:buChar char="-"/>
            </a:pPr>
            <a:r>
              <a:rPr lang="en-US" altLang="en-US" dirty="0"/>
              <a:t>Solutions to achieving good health.</a:t>
            </a:r>
          </a:p>
          <a:p>
            <a:pPr marL="0" indent="0">
              <a:buNone/>
            </a:pPr>
            <a:endParaRPr lang="en-US" altLang="en-US" dirty="0"/>
          </a:p>
          <a:p>
            <a:pPr marL="0" indent="0">
              <a:buNone/>
            </a:pPr>
            <a:r>
              <a:rPr lang="en-US" altLang="en-US" dirty="0"/>
              <a:t>{Participants will use the “Importance of Being Healthy” worksheet for this activity.}</a:t>
            </a:r>
          </a:p>
        </p:txBody>
      </p:sp>
      <p:sp>
        <p:nvSpPr>
          <p:cNvPr id="125956" name="Slide Number Placeholder 3">
            <a:extLst>
              <a:ext uri="{FF2B5EF4-FFF2-40B4-BE49-F238E27FC236}">
                <a16:creationId xmlns:a16="http://schemas.microsoft.com/office/drawing/2014/main" id="{EA3B4D73-0B96-4892-BE2E-3D6EBF1EA0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E7F8956A-FA7E-49E5-A7D1-06B432D2D8A9}" type="slidenum">
              <a:rPr lang="en-US" altLang="en-US" smtClean="0">
                <a:latin typeface="Calibri" panose="020F0502020204030204" pitchFamily="34" charset="0"/>
              </a:rPr>
              <a:pPr/>
              <a:t>7</a:t>
            </a:fld>
            <a:endParaRPr lang="en-US" altLang="en-US" dirty="0">
              <a:latin typeface="Calibri" panose="020F0502020204030204" pitchFamily="34" charset="0"/>
            </a:endParaRPr>
          </a:p>
        </p:txBody>
      </p:sp>
    </p:spTree>
    <p:extLst>
      <p:ext uri="{BB962C8B-B14F-4D97-AF65-F5344CB8AC3E}">
        <p14:creationId xmlns:p14="http://schemas.microsoft.com/office/powerpoint/2010/main" val="19469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a:extLst>
              <a:ext uri="{FF2B5EF4-FFF2-40B4-BE49-F238E27FC236}">
                <a16:creationId xmlns:a16="http://schemas.microsoft.com/office/drawing/2014/main" id="{AFAC5E73-6105-4821-808B-EA702B6BD106}"/>
              </a:ext>
            </a:extLst>
          </p:cNvPr>
          <p:cNvSpPr>
            <a:spLocks noGrp="1" noRot="1" noChangeAspect="1" noTextEdit="1"/>
          </p:cNvSpPr>
          <p:nvPr>
            <p:ph type="sldImg"/>
          </p:nvPr>
        </p:nvSpPr>
        <p:spPr bwMode="auto">
          <a:xfrm>
            <a:off x="1214438" y="709613"/>
            <a:ext cx="4724400"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a:extLst>
              <a:ext uri="{FF2B5EF4-FFF2-40B4-BE49-F238E27FC236}">
                <a16:creationId xmlns:a16="http://schemas.microsoft.com/office/drawing/2014/main" id="{04591464-6329-49BA-A4C2-D2756ECB7E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SAY: </a:t>
            </a:r>
          </a:p>
          <a:p>
            <a:pPr eaLnBrk="1" hangingPunct="1">
              <a:spcBef>
                <a:spcPct val="0"/>
              </a:spcBef>
            </a:pPr>
            <a:r>
              <a:rPr lang="en-US" altLang="en-US" dirty="0"/>
              <a:t>For the past 20 years Special Olympics has been working globally to change these statistics by focusing on two goals:</a:t>
            </a:r>
          </a:p>
          <a:p>
            <a:pPr eaLnBrk="1" hangingPunct="1">
              <a:spcBef>
                <a:spcPct val="0"/>
              </a:spcBef>
            </a:pPr>
            <a:endParaRPr lang="en-US" altLang="en-US" dirty="0"/>
          </a:p>
          <a:p>
            <a:pPr marL="228600" indent="-228600" eaLnBrk="1" hangingPunct="1">
              <a:spcBef>
                <a:spcPct val="0"/>
              </a:spcBef>
              <a:buAutoNum type="arabicPeriod"/>
            </a:pPr>
            <a:r>
              <a:rPr lang="en-US" altLang="en-US" dirty="0"/>
              <a:t>Improving the health status of people with ID and </a:t>
            </a:r>
          </a:p>
          <a:p>
            <a:pPr marL="228600" indent="-228600" eaLnBrk="1" hangingPunct="1">
              <a:spcBef>
                <a:spcPct val="0"/>
              </a:spcBef>
              <a:buAutoNum type="arabicPeriod"/>
            </a:pPr>
            <a:r>
              <a:rPr lang="en-US" altLang="en-US" dirty="0"/>
              <a:t>Increasing access to health care and health resources for people with ID. </a:t>
            </a:r>
          </a:p>
        </p:txBody>
      </p:sp>
      <p:sp>
        <p:nvSpPr>
          <p:cNvPr id="179203" name="Slide Number Placeholder 3">
            <a:extLst>
              <a:ext uri="{FF2B5EF4-FFF2-40B4-BE49-F238E27FC236}">
                <a16:creationId xmlns:a16="http://schemas.microsoft.com/office/drawing/2014/main" id="{65FC6219-3DF8-4BF4-ADA0-0238D6F981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3363">
              <a:spcBef>
                <a:spcPct val="30000"/>
              </a:spcBef>
              <a:defRPr sz="1200">
                <a:solidFill>
                  <a:schemeClr val="tx1"/>
                </a:solidFill>
                <a:latin typeface="Calibri" panose="020F0502020204030204" pitchFamily="34" charset="0"/>
              </a:defRPr>
            </a:lvl3pPr>
            <a:lvl4pPr marL="1657350" indent="-233363">
              <a:spcBef>
                <a:spcPct val="30000"/>
              </a:spcBef>
              <a:defRPr sz="1200">
                <a:solidFill>
                  <a:schemeClr val="tx1"/>
                </a:solidFill>
                <a:latin typeface="Calibri" panose="020F0502020204030204" pitchFamily="34" charset="0"/>
              </a:defRPr>
            </a:lvl4pPr>
            <a:lvl5pPr marL="2132013" indent="-233363">
              <a:spcBef>
                <a:spcPct val="30000"/>
              </a:spcBef>
              <a:defRPr sz="1200">
                <a:solidFill>
                  <a:schemeClr val="tx1"/>
                </a:solidFill>
                <a:latin typeface="Calibri" panose="020F0502020204030204" pitchFamily="34" charset="0"/>
              </a:defRPr>
            </a:lvl5pPr>
            <a:lvl6pPr marL="2589213" indent="-233363"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3363"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3363"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3363"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D6E9F0-4CA8-426B-ABD3-7FADE222587C}" type="slidenum">
              <a:rPr lang="en-US" altLang="en-US" smtClean="0">
                <a:solidFill>
                  <a:srgbClr val="000000"/>
                </a:solidFill>
                <a:latin typeface="Gill Sans" charset="0"/>
              </a:rPr>
              <a:pPr>
                <a:spcBef>
                  <a:spcPct val="0"/>
                </a:spcBef>
              </a:pPr>
              <a:t>8</a:t>
            </a:fld>
            <a:endParaRPr lang="en-US" altLang="en-US" dirty="0">
              <a:solidFill>
                <a:srgbClr val="000000"/>
              </a:solidFill>
              <a:latin typeface="Gill San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C58B1E92-43B5-4F9A-B807-0E7F8770FF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99BFACCF-EA7F-495E-B185-D7F28ECCB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Healthy Athletes - </a:t>
            </a:r>
            <a:r>
              <a:rPr lang="en-US" sz="1200" dirty="0">
                <a:solidFill>
                  <a:schemeClr val="bg1"/>
                </a:solidFill>
                <a:latin typeface="Ubuntu" panose="020B0504030602030204" pitchFamily="34" charset="0"/>
              </a:rPr>
              <a:t>Provides screenings, education, and referral to athletes in eight categories of preventive health.</a:t>
            </a:r>
          </a:p>
          <a:p>
            <a:pPr marL="228600" indent="-228600">
              <a:buFont typeface="+mj-lt"/>
              <a:buAutoNum type="arabicPeriod"/>
            </a:pPr>
            <a:r>
              <a:rPr lang="en-US" altLang="en-US" dirty="0"/>
              <a:t>Fit Feet – checks to makes sure your feet are healthy.</a:t>
            </a:r>
          </a:p>
          <a:p>
            <a:pPr marL="228600" indent="-228600">
              <a:buAutoNum type="arabicPeriod" startAt="2"/>
            </a:pPr>
            <a:r>
              <a:rPr lang="en-US" altLang="en-US" dirty="0"/>
              <a:t>Healthy Hearing – makes sure everyone can hear well and provides a hearing aide if they can’t.</a:t>
            </a:r>
          </a:p>
          <a:p>
            <a:pPr marL="228600" indent="-228600">
              <a:buAutoNum type="arabicPeriod" startAt="2"/>
            </a:pPr>
            <a:r>
              <a:rPr lang="en-US" altLang="en-US" dirty="0"/>
              <a:t>Opening Eyes – makes sure everyone can see and provides glasses if they can’t.</a:t>
            </a:r>
          </a:p>
          <a:p>
            <a:pPr marL="228600" indent="-228600">
              <a:buAutoNum type="arabicPeriod" startAt="2"/>
            </a:pPr>
            <a:r>
              <a:rPr lang="en-US" altLang="en-US" dirty="0"/>
              <a:t>Special Smiles – makes sure everyone’s teeth are healthy.</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altLang="en-US" dirty="0"/>
              <a:t>Fun Fitness –our physical therapy program.</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altLang="en-US" dirty="0"/>
              <a:t>Strong minds – our emotional wellness program.</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altLang="en-US" dirty="0"/>
              <a:t>Health Promotion – teaches athletes about eating well, drinking the right things, exercising, protecting their skin in the sun, not smoking, handwashing, and generally being healthy. </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altLang="en-US" dirty="0"/>
              <a:t>MedFest – provides the sports physicals athletes need to compete in Special Olympics.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Healthy Communities - W</a:t>
            </a:r>
            <a:r>
              <a:rPr lang="en-US" sz="1200" dirty="0">
                <a:solidFill>
                  <a:schemeClr val="bg1"/>
                </a:solidFill>
                <a:latin typeface="Ubuntu" panose="020B0504030602030204" pitchFamily="34" charset="0"/>
              </a:rPr>
              <a:t>orking to ensure year-round community-based access to quality health care, follow up care, and prevention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latin typeface="Ubuntu" panose="020B0504030602030204" pitchFamily="34" charset="0"/>
              </a:rPr>
              <a:t>Fitness- A</a:t>
            </a:r>
            <a:r>
              <a:rPr lang="en-US" sz="1200" b="0" i="0" kern="1200" dirty="0">
                <a:solidFill>
                  <a:schemeClr val="tx1"/>
                </a:solidFill>
                <a:effectLst/>
                <a:latin typeface="+mn-lt"/>
                <a:ea typeface="+mn-ea"/>
                <a:cs typeface="+mn-cs"/>
              </a:rPr>
              <a:t>ctivities beyond sport are improving our athletes sport performance, health and lives.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Fitness programs that were created by Special Olympics Programs have been replicated by other Special Olympics Programs around the world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Fit 5, which you’ll learn more about later, provides tips and information for athletes, parents, coaches, partners and other supporters to lead a healthy lifestyle through physical activity, nutrition, and hydration.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Fitness Cards and Videos have simple instructions and follow a leveled approach to make exercise possible for all abilities.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lt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And finally </a:t>
            </a:r>
            <a:r>
              <a:rPr lang="en-US" sz="1200" dirty="0">
                <a:solidFill>
                  <a:schemeClr val="bg1"/>
                </a:solidFill>
                <a:latin typeface="Ubuntu" panose="020B0504030602030204" pitchFamily="34" charset="0"/>
              </a:rPr>
              <a:t>Family Health Forums offer an environment where parents and caregivers can gain direct access to health information, resources, and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Ubuntu" panose="020B0504030602030204" pitchFamily="34" charset="0"/>
            </a:endParaRPr>
          </a:p>
          <a:p>
            <a:r>
              <a:rPr lang="en-US" altLang="en-US" dirty="0"/>
              <a:t>ASK: </a:t>
            </a:r>
          </a:p>
          <a:p>
            <a:r>
              <a:rPr lang="en-US" altLang="en-US" dirty="0"/>
              <a:t>Has anyone participated in any of these programs? If people raise their hands, ask them to share their experience.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Ubuntu" panose="020B0504030602030204" pitchFamily="34" charset="0"/>
            </a:endParaRPr>
          </a:p>
          <a:p>
            <a:endParaRPr lang="en-US" alt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n-US" dirty="0"/>
          </a:p>
        </p:txBody>
      </p:sp>
      <p:sp>
        <p:nvSpPr>
          <p:cNvPr id="144388" name="Slide Number Placeholder 3">
            <a:extLst>
              <a:ext uri="{FF2B5EF4-FFF2-40B4-BE49-F238E27FC236}">
                <a16:creationId xmlns:a16="http://schemas.microsoft.com/office/drawing/2014/main" id="{975D441E-6E8E-4154-9E07-85C21972F4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4538" indent="-285750">
              <a:defRPr>
                <a:solidFill>
                  <a:schemeClr val="tx1"/>
                </a:solidFill>
                <a:latin typeface="Ubuntu Light" panose="020B0304030602030204" pitchFamily="34" charset="0"/>
                <a:ea typeface="ヒラギノ角ゴ ProN W3" charset="-128"/>
              </a:defRPr>
            </a:lvl2pPr>
            <a:lvl3pPr marL="1146175" indent="-228600">
              <a:defRPr>
                <a:solidFill>
                  <a:schemeClr val="tx1"/>
                </a:solidFill>
                <a:latin typeface="Ubuntu Light" panose="020B0304030602030204" pitchFamily="34" charset="0"/>
                <a:ea typeface="ヒラギノ角ゴ ProN W3" charset="-128"/>
              </a:defRPr>
            </a:lvl3pPr>
            <a:lvl4pPr marL="1604963" indent="-228600">
              <a:defRPr>
                <a:solidFill>
                  <a:schemeClr val="tx1"/>
                </a:solidFill>
                <a:latin typeface="Ubuntu Light" panose="020B0304030602030204" pitchFamily="34" charset="0"/>
                <a:ea typeface="ヒラギノ角ゴ ProN W3" charset="-128"/>
              </a:defRPr>
            </a:lvl4pPr>
            <a:lvl5pPr marL="2065338" indent="-228600">
              <a:defRPr>
                <a:solidFill>
                  <a:schemeClr val="tx1"/>
                </a:solidFill>
                <a:latin typeface="Ubuntu Light" panose="020B0304030602030204" pitchFamily="34" charset="0"/>
                <a:ea typeface="ヒラギノ角ゴ ProN W3" charset="-128"/>
              </a:defRPr>
            </a:lvl5pPr>
            <a:lvl6pPr marL="25225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97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369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94138"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fld id="{4580DF32-0321-4177-9A71-671F3DB9433C}" type="slidenum">
              <a:rPr lang="en-US" altLang="en-US" smtClean="0">
                <a:solidFill>
                  <a:srgbClr val="000000"/>
                </a:solidFill>
                <a:latin typeface="Calibri" panose="020F0502020204030204" pitchFamily="34" charset="0"/>
              </a:rPr>
              <a:pPr/>
              <a:t>9</a:t>
            </a:fld>
            <a:endParaRPr lang="en-US" altLang="en-US" dirty="0">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BC723E-295F-452B-9590-54E7E09518AF}"/>
              </a:ext>
            </a:extLst>
          </p:cNvPr>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anchor="ctr"/>
          <a:lstStyle/>
          <a:p>
            <a:pPr algn="ctr" defTabSz="457035" eaLnBrk="1" hangingPunct="1">
              <a:defRPr/>
            </a:pPr>
            <a:endParaRPr lang="en-US" dirty="0">
              <a:solidFill>
                <a:prstClr val="white"/>
              </a:solidFill>
            </a:endParaRPr>
          </a:p>
        </p:txBody>
      </p:sp>
    </p:spTree>
    <p:extLst>
      <p:ext uri="{BB962C8B-B14F-4D97-AF65-F5344CB8AC3E}">
        <p14:creationId xmlns:p14="http://schemas.microsoft.com/office/powerpoint/2010/main" val="4084566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580490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084116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49396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68125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64497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405513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49870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931525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994703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971671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3/17/2020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dirty="0"/>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3/17/2020</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dirty="0"/>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C:\Users\khughes\Dropbox%20(Specialolympics.org)\Health%20Messengers%20Central%20Repository\Jan%202018%20US%20HM%20training\Health-Messengers-Training-Compilation-1.20.18.mp4"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resources.specialolympics.org/Taxonomy/Health/Health_Messengers.aspx"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facebook.com/groups/soathleteleadersinhealth/"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9747" y="1704041"/>
            <a:ext cx="8604505" cy="2387600"/>
          </a:xfrm>
        </p:spPr>
        <p:txBody>
          <a:bodyPr>
            <a:normAutofit fontScale="90000"/>
          </a:bodyPr>
          <a:lstStyle/>
          <a:p>
            <a:pPr algn="l"/>
            <a:r>
              <a:rPr lang="en-US" dirty="0"/>
              <a:t>Health Messenger Training</a:t>
            </a:r>
            <a:br>
              <a:rPr lang="en-US" dirty="0">
                <a:solidFill>
                  <a:schemeClr val="bg1"/>
                </a:solidFill>
                <a:latin typeface="Ubuntu" charset="0"/>
                <a:ea typeface="Ubuntu" charset="0"/>
                <a:cs typeface="Ubuntu" charset="0"/>
              </a:rPr>
            </a:br>
            <a:endParaRPr lang="en-US" dirty="0">
              <a:latin typeface="Ubuntu" charset="0"/>
              <a:ea typeface="Ubuntu" charset="0"/>
              <a:cs typeface="Ubuntu"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1BBD-59E6-4ECB-9B86-B7F6148F8E98}"/>
              </a:ext>
            </a:extLst>
          </p:cNvPr>
          <p:cNvSpPr>
            <a:spLocks noGrp="1"/>
          </p:cNvSpPr>
          <p:nvPr>
            <p:ph type="title"/>
          </p:nvPr>
        </p:nvSpPr>
        <p:spPr/>
        <p:txBody>
          <a:bodyPr>
            <a:normAutofit fontScale="90000"/>
          </a:bodyPr>
          <a:lstStyle/>
          <a:p>
            <a:pPr>
              <a:defRPr/>
            </a:pPr>
            <a:r>
              <a:rPr lang="en-US" dirty="0"/>
              <a:t>Inclusive Health</a:t>
            </a:r>
          </a:p>
        </p:txBody>
      </p:sp>
      <p:sp>
        <p:nvSpPr>
          <p:cNvPr id="3" name="Content Placeholder 2">
            <a:extLst>
              <a:ext uri="{FF2B5EF4-FFF2-40B4-BE49-F238E27FC236}">
                <a16:creationId xmlns:a16="http://schemas.microsoft.com/office/drawing/2014/main" id="{F4E025A1-4253-49B1-84E0-D838CBCEB6F1}"/>
              </a:ext>
            </a:extLst>
          </p:cNvPr>
          <p:cNvSpPr>
            <a:spLocks noGrp="1"/>
          </p:cNvSpPr>
          <p:nvPr>
            <p:ph idx="1"/>
          </p:nvPr>
        </p:nvSpPr>
        <p:spPr>
          <a:xfrm>
            <a:off x="0" y="1866106"/>
            <a:ext cx="9144000" cy="2070463"/>
          </a:xfrm>
        </p:spPr>
        <p:txBody>
          <a:bodyPr>
            <a:normAutofit/>
          </a:bodyPr>
          <a:lstStyle/>
          <a:p>
            <a:pPr marL="0" indent="0" algn="ctr">
              <a:buNone/>
              <a:defRPr/>
            </a:pPr>
            <a:r>
              <a:rPr lang="en-US" sz="3200" dirty="0"/>
              <a:t>The inclusion of all people, including people with ID, in mainstream health policies and laws, programming, and services, training programs, research, and   funding streams</a:t>
            </a:r>
          </a:p>
        </p:txBody>
      </p:sp>
      <p:pic>
        <p:nvPicPr>
          <p:cNvPr id="5" name="Picture 4">
            <a:extLst>
              <a:ext uri="{FF2B5EF4-FFF2-40B4-BE49-F238E27FC236}">
                <a16:creationId xmlns:a16="http://schemas.microsoft.com/office/drawing/2014/main" id="{D778CAB2-988C-4264-B10A-77B428B45454}"/>
              </a:ext>
            </a:extLst>
          </p:cNvPr>
          <p:cNvPicPr>
            <a:picLocks noChangeAspect="1"/>
          </p:cNvPicPr>
          <p:nvPr/>
        </p:nvPicPr>
        <p:blipFill rotWithShape="1">
          <a:blip r:embed="rId3"/>
          <a:srcRect t="10278" b="6604"/>
          <a:stretch/>
        </p:blipFill>
        <p:spPr>
          <a:xfrm>
            <a:off x="1630027" y="4098131"/>
            <a:ext cx="5883945" cy="27509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CA8E7A-2F8D-4E28-8C5D-16506332FE01}"/>
              </a:ext>
            </a:extLst>
          </p:cNvPr>
          <p:cNvSpPr>
            <a:spLocks noGrp="1"/>
          </p:cNvSpPr>
          <p:nvPr>
            <p:ph idx="1"/>
          </p:nvPr>
        </p:nvSpPr>
        <p:spPr>
          <a:xfrm>
            <a:off x="170481" y="2393950"/>
            <a:ext cx="8710048" cy="4464050"/>
          </a:xfrm>
        </p:spPr>
        <p:txBody>
          <a:bodyPr>
            <a:normAutofit/>
          </a:bodyPr>
          <a:lstStyle/>
          <a:p>
            <a:pPr marL="0" indent="0" algn="ctr">
              <a:buNone/>
            </a:pPr>
            <a:r>
              <a:rPr lang="en-US" sz="4000" b="1" dirty="0"/>
              <a:t>People with ID must be given opportunities to speak for themselves and hold leadership roles in creating systems-wide, sustainable solutions</a:t>
            </a:r>
          </a:p>
          <a:p>
            <a:pPr algn="ctr"/>
            <a:endParaRPr lang="en-US" sz="4000" b="1" dirty="0"/>
          </a:p>
        </p:txBody>
      </p:sp>
    </p:spTree>
    <p:extLst>
      <p:ext uri="{BB962C8B-B14F-4D97-AF65-F5344CB8AC3E}">
        <p14:creationId xmlns:p14="http://schemas.microsoft.com/office/powerpoint/2010/main" val="169299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a:extLst>
              <a:ext uri="{FF2B5EF4-FFF2-40B4-BE49-F238E27FC236}">
                <a16:creationId xmlns:a16="http://schemas.microsoft.com/office/drawing/2014/main" id="{EF3CD84A-C337-41CC-9B75-E25022CAA0B7}"/>
              </a:ext>
            </a:extLst>
          </p:cNvPr>
          <p:cNvPicPr>
            <a:picLocks noChangeAspect="1"/>
          </p:cNvPicPr>
          <p:nvPr/>
        </p:nvPicPr>
        <p:blipFill>
          <a:blip r:embed="rId3">
            <a:extLst>
              <a:ext uri="{28A0092B-C50C-407E-A947-70E740481C1C}">
                <a14:useLocalDpi xmlns:a14="http://schemas.microsoft.com/office/drawing/2010/main" val="0"/>
              </a:ext>
            </a:extLst>
          </a:blip>
          <a:srcRect t="19719" b="30669"/>
          <a:stretch>
            <a:fillRect/>
          </a:stretch>
        </p:blipFill>
        <p:spPr bwMode="auto">
          <a:xfrm>
            <a:off x="0" y="0"/>
            <a:ext cx="9191625" cy="6894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D3B2798-D522-40B9-AC9F-5DD443943CCB}"/>
              </a:ext>
            </a:extLst>
          </p:cNvPr>
          <p:cNvSpPr>
            <a:spLocks noGrp="1"/>
          </p:cNvSpPr>
          <p:nvPr>
            <p:ph type="sldNum" sz="quarter" idx="10"/>
          </p:nvPr>
        </p:nvSpPr>
        <p:spPr/>
        <p:txBody>
          <a:bodyPr/>
          <a:lstStyle/>
          <a:p>
            <a:pPr>
              <a:defRPr/>
            </a:pPr>
            <a:fld id="{C5A1DCA8-47A1-41D9-98F5-F981D81FE1A0}" type="slidenum">
              <a:rPr lang="en-US" smtClean="0">
                <a:solidFill>
                  <a:srgbClr val="000000"/>
                </a:solidFill>
              </a:rPr>
              <a:pPr>
                <a:defRPr/>
              </a:pPr>
              <a:t>12</a:t>
            </a:fld>
            <a:endParaRPr lang="en-US" dirty="0">
              <a:solidFill>
                <a:srgbClr val="000000"/>
              </a:solidFill>
            </a:endParaRPr>
          </a:p>
        </p:txBody>
      </p:sp>
      <p:sp>
        <p:nvSpPr>
          <p:cNvPr id="107524" name="Rectangle 1">
            <a:extLst>
              <a:ext uri="{FF2B5EF4-FFF2-40B4-BE49-F238E27FC236}">
                <a16:creationId xmlns:a16="http://schemas.microsoft.com/office/drawing/2014/main" id="{4E75850E-F1CC-4952-A104-E3FB53AD70F3}"/>
              </a:ext>
            </a:extLst>
          </p:cNvPr>
          <p:cNvSpPr>
            <a:spLocks noChangeArrowheads="1"/>
          </p:cNvSpPr>
          <p:nvPr/>
        </p:nvSpPr>
        <p:spPr bwMode="auto">
          <a:xfrm>
            <a:off x="0" y="0"/>
            <a:ext cx="9191625" cy="6892925"/>
          </a:xfrm>
          <a:prstGeom prst="rect">
            <a:avLst/>
          </a:prstGeom>
          <a:solidFill>
            <a:schemeClr val="bg1">
              <a:alpha val="74901"/>
            </a:schemeClr>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algn="ctr" defTabSz="914400" eaLnBrk="1" hangingPunct="1"/>
            <a:endParaRPr lang="en-US" altLang="en-US" sz="4200" dirty="0">
              <a:solidFill>
                <a:srgbClr val="000000"/>
              </a:solidFill>
              <a:latin typeface="Gill Sans" charset="0"/>
              <a:sym typeface="Gill Sans" charset="0"/>
            </a:endParaRPr>
          </a:p>
        </p:txBody>
      </p:sp>
      <p:sp>
        <p:nvSpPr>
          <p:cNvPr id="3" name="Content Placeholder 2">
            <a:extLst>
              <a:ext uri="{FF2B5EF4-FFF2-40B4-BE49-F238E27FC236}">
                <a16:creationId xmlns:a16="http://schemas.microsoft.com/office/drawing/2014/main" id="{D6EAE590-4483-41FC-9E67-DAB21AF698BF}"/>
              </a:ext>
            </a:extLst>
          </p:cNvPr>
          <p:cNvSpPr>
            <a:spLocks noGrp="1"/>
          </p:cNvSpPr>
          <p:nvPr>
            <p:ph idx="1"/>
          </p:nvPr>
        </p:nvSpPr>
        <p:spPr>
          <a:xfrm>
            <a:off x="418453" y="1890713"/>
            <a:ext cx="8586061" cy="4464050"/>
          </a:xfrm>
        </p:spPr>
        <p:txBody>
          <a:bodyPr/>
          <a:lstStyle/>
          <a:p>
            <a:pPr marL="0" indent="0" algn="ctr">
              <a:buNone/>
              <a:defRPr/>
            </a:pPr>
            <a:r>
              <a:rPr lang="en-US" sz="3600" b="1" dirty="0"/>
              <a:t>A Health Messenger is a Special Olympics athlete who has been trained to serve as a health and wellness leader, educator, advocate and role model within their Special Olympics communities and the community at large.</a:t>
            </a:r>
          </a:p>
          <a:p>
            <a:pPr marL="0" indent="0" algn="ctr">
              <a:buNone/>
              <a:defRPr/>
            </a:pPr>
            <a:endParaRPr lang="en-US" b="1" dirty="0"/>
          </a:p>
          <a:p>
            <a:pPr algn="ctr">
              <a:defRPr/>
            </a:pP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E6D0-28DF-41FC-A652-DFF49E3C988B}"/>
              </a:ext>
            </a:extLst>
          </p:cNvPr>
          <p:cNvSpPr>
            <a:spLocks noGrp="1"/>
          </p:cNvSpPr>
          <p:nvPr>
            <p:ph type="title"/>
          </p:nvPr>
        </p:nvSpPr>
        <p:spPr/>
        <p:txBody>
          <a:bodyPr>
            <a:normAutofit fontScale="90000"/>
          </a:bodyPr>
          <a:lstStyle/>
          <a:p>
            <a:pPr>
              <a:defRPr/>
            </a:pPr>
            <a:r>
              <a:rPr lang="en-US" dirty="0">
                <a:sym typeface="Ubuntu Light" panose="020B0604030602030204" pitchFamily="34" charset="0"/>
              </a:rPr>
              <a:t>Health Messenger Roles</a:t>
            </a:r>
          </a:p>
        </p:txBody>
      </p:sp>
      <p:sp>
        <p:nvSpPr>
          <p:cNvPr id="3" name="Content Placeholder 2">
            <a:extLst>
              <a:ext uri="{FF2B5EF4-FFF2-40B4-BE49-F238E27FC236}">
                <a16:creationId xmlns:a16="http://schemas.microsoft.com/office/drawing/2014/main" id="{25E2012A-E626-4AC2-B150-8CEC837E7689}"/>
              </a:ext>
            </a:extLst>
          </p:cNvPr>
          <p:cNvSpPr>
            <a:spLocks noGrp="1"/>
          </p:cNvSpPr>
          <p:nvPr>
            <p:ph idx="1"/>
          </p:nvPr>
        </p:nvSpPr>
        <p:spPr>
          <a:xfrm>
            <a:off x="520162" y="2259577"/>
            <a:ext cx="7886700" cy="4351338"/>
          </a:xfrm>
        </p:spPr>
        <p:txBody>
          <a:bodyPr>
            <a:normAutofit/>
          </a:bodyPr>
          <a:lstStyle/>
          <a:p>
            <a:pPr marL="342900" indent="-342900">
              <a:buFont typeface="Arial" panose="020B0604020202020204" pitchFamily="34" charset="0"/>
              <a:buChar char="•"/>
              <a:defRPr/>
            </a:pPr>
            <a:r>
              <a:rPr lang="en-US" sz="3200" dirty="0"/>
              <a:t>Spokesperson </a:t>
            </a:r>
          </a:p>
          <a:p>
            <a:pPr marL="342900" indent="-342900">
              <a:buFont typeface="Arial" panose="020B0604020202020204" pitchFamily="34" charset="0"/>
              <a:buChar char="•"/>
              <a:defRPr/>
            </a:pPr>
            <a:r>
              <a:rPr lang="en-US" sz="3200" dirty="0"/>
              <a:t>Healthy Athletes Coordinator</a:t>
            </a:r>
          </a:p>
          <a:p>
            <a:pPr marL="342900" indent="-342900">
              <a:buFont typeface="Arial" panose="020B0604020202020204" pitchFamily="34" charset="0"/>
              <a:buChar char="•"/>
              <a:defRPr/>
            </a:pPr>
            <a:r>
              <a:rPr lang="en-US" sz="3200" dirty="0"/>
              <a:t>Healthy Habits Leader</a:t>
            </a:r>
          </a:p>
          <a:p>
            <a:pPr marL="342900" indent="-342900">
              <a:buFont typeface="Arial" panose="020B0604020202020204" pitchFamily="34" charset="0"/>
              <a:buChar char="•"/>
              <a:defRPr/>
            </a:pPr>
            <a:r>
              <a:rPr lang="en-US" sz="3200" dirty="0"/>
              <a:t>Health &amp; Fitness Leader</a:t>
            </a:r>
          </a:p>
          <a:p>
            <a:pPr marL="342900" indent="-342900">
              <a:buFont typeface="Arial" panose="020B0604020202020204" pitchFamily="34" charset="0"/>
              <a:buChar char="•"/>
              <a:defRPr/>
            </a:pPr>
            <a:r>
              <a:rPr lang="en-US" sz="3200" dirty="0"/>
              <a:t>Health Advocate</a:t>
            </a:r>
          </a:p>
          <a:p>
            <a:pPr marL="342900" indent="-342900">
              <a:buFont typeface="Arial" panose="020B0604020202020204" pitchFamily="34" charset="0"/>
              <a:buChar char="•"/>
              <a:defRPr/>
            </a:pPr>
            <a:r>
              <a:rPr lang="en-US" sz="3200" dirty="0"/>
              <a:t>Role Model</a:t>
            </a:r>
          </a:p>
          <a:p>
            <a:pPr marL="342900" indent="-342900">
              <a:buFont typeface="Arial" panose="020B0604020202020204" pitchFamily="34" charset="0"/>
              <a:buChar char="•"/>
              <a:defRPr/>
            </a:pPr>
            <a:endParaRPr lang="en-US" sz="3200" dirty="0"/>
          </a:p>
          <a:p>
            <a:pPr marL="342900" indent="-342900">
              <a:buFont typeface="Arial" panose="020B0604020202020204" pitchFamily="34" charset="0"/>
              <a:buChar char="•"/>
              <a:defRPr/>
            </a:pP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03AE-75E0-4E57-9529-03395A10100B}"/>
              </a:ext>
            </a:extLst>
          </p:cNvPr>
          <p:cNvSpPr>
            <a:spLocks noGrp="1"/>
          </p:cNvSpPr>
          <p:nvPr>
            <p:ph type="title"/>
          </p:nvPr>
        </p:nvSpPr>
        <p:spPr/>
        <p:txBody>
          <a:bodyPr>
            <a:normAutofit fontScale="90000"/>
          </a:bodyPr>
          <a:lstStyle/>
          <a:p>
            <a:pPr>
              <a:defRPr/>
            </a:pPr>
            <a:r>
              <a:rPr lang="en-US" dirty="0"/>
              <a:t>Things to Think About	</a:t>
            </a:r>
          </a:p>
        </p:txBody>
      </p:sp>
      <p:sp>
        <p:nvSpPr>
          <p:cNvPr id="3" name="Content Placeholder 2">
            <a:extLst>
              <a:ext uri="{FF2B5EF4-FFF2-40B4-BE49-F238E27FC236}">
                <a16:creationId xmlns:a16="http://schemas.microsoft.com/office/drawing/2014/main" id="{E1D0A3DD-A810-4435-AD9C-C9D2BD409B1A}"/>
              </a:ext>
            </a:extLst>
          </p:cNvPr>
          <p:cNvSpPr>
            <a:spLocks noGrp="1"/>
          </p:cNvSpPr>
          <p:nvPr>
            <p:ph idx="1"/>
          </p:nvPr>
        </p:nvSpPr>
        <p:spPr/>
        <p:txBody>
          <a:bodyPr>
            <a:noAutofit/>
          </a:bodyPr>
          <a:lstStyle/>
          <a:p>
            <a:pPr marL="457200" indent="-457200">
              <a:buFontTx/>
              <a:buAutoNum type="arabicPeriod"/>
              <a:defRPr/>
            </a:pPr>
            <a:r>
              <a:rPr lang="en-US" sz="3200" dirty="0"/>
              <a:t>What kind of leader do you want to be after the training?</a:t>
            </a:r>
          </a:p>
          <a:p>
            <a:pPr marL="457200" indent="-457200">
              <a:buFontTx/>
              <a:buAutoNum type="arabicPeriod"/>
              <a:defRPr/>
            </a:pPr>
            <a:r>
              <a:rPr lang="en-US" sz="3200" dirty="0"/>
              <a:t>Are you good at motivating teammates?</a:t>
            </a:r>
          </a:p>
          <a:p>
            <a:pPr marL="457200" indent="-457200">
              <a:buFontTx/>
              <a:buAutoNum type="arabicPeriod"/>
              <a:defRPr/>
            </a:pPr>
            <a:r>
              <a:rPr lang="en-US" sz="3200" dirty="0"/>
              <a:t>Do you like talking to people in the community about why they should support Special Olympics? </a:t>
            </a:r>
          </a:p>
          <a:p>
            <a:pPr marL="457200" indent="-457200">
              <a:buFontTx/>
              <a:buAutoNum type="arabicPeriod"/>
              <a:defRPr/>
            </a:pPr>
            <a:r>
              <a:rPr lang="en-US" sz="3200" dirty="0"/>
              <a:t>Do you have a passion for fitness or nutrition? </a:t>
            </a:r>
          </a:p>
          <a:p>
            <a:pPr marL="457200" indent="-457200">
              <a:buFontTx/>
              <a:buAutoNum type="arabicPeriod"/>
              <a:defRPr/>
            </a:pPr>
            <a:r>
              <a:rPr lang="en-US" sz="3200" dirty="0"/>
              <a:t>Are you good at “selling” Special Olympics? </a:t>
            </a:r>
          </a:p>
        </p:txBody>
      </p:sp>
    </p:spTree>
    <p:extLst>
      <p:ext uri="{BB962C8B-B14F-4D97-AF65-F5344CB8AC3E}">
        <p14:creationId xmlns:p14="http://schemas.microsoft.com/office/powerpoint/2010/main" val="244907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636A-89A0-4C13-B9B4-8533293E2F97}"/>
              </a:ext>
            </a:extLst>
          </p:cNvPr>
          <p:cNvSpPr>
            <a:spLocks noGrp="1"/>
          </p:cNvSpPr>
          <p:nvPr>
            <p:ph type="title"/>
          </p:nvPr>
        </p:nvSpPr>
        <p:spPr/>
        <p:txBody>
          <a:bodyPr>
            <a:normAutofit fontScale="90000"/>
          </a:bodyPr>
          <a:lstStyle/>
          <a:p>
            <a:r>
              <a:rPr lang="en-US" dirty="0"/>
              <a:t>Health Messenger Practicum</a:t>
            </a:r>
          </a:p>
        </p:txBody>
      </p:sp>
      <p:pic>
        <p:nvPicPr>
          <p:cNvPr id="5" name="Content Placeholder 4">
            <a:extLst>
              <a:ext uri="{FF2B5EF4-FFF2-40B4-BE49-F238E27FC236}">
                <a16:creationId xmlns:a16="http://schemas.microsoft.com/office/drawing/2014/main" id="{752DF10A-2D00-429D-A269-345A1562E361}"/>
              </a:ext>
            </a:extLst>
          </p:cNvPr>
          <p:cNvPicPr>
            <a:picLocks noGrp="1" noChangeAspect="1"/>
          </p:cNvPicPr>
          <p:nvPr>
            <p:ph idx="4294967295"/>
          </p:nvPr>
        </p:nvPicPr>
        <p:blipFill>
          <a:blip r:embed="rId3"/>
          <a:stretch>
            <a:fillRect/>
          </a:stretch>
        </p:blipFill>
        <p:spPr>
          <a:xfrm>
            <a:off x="0" y="2079625"/>
            <a:ext cx="9144000" cy="4778375"/>
          </a:xfrm>
        </p:spPr>
      </p:pic>
    </p:spTree>
    <p:extLst>
      <p:ext uri="{BB962C8B-B14F-4D97-AF65-F5344CB8AC3E}">
        <p14:creationId xmlns:p14="http://schemas.microsoft.com/office/powerpoint/2010/main" val="2040588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EA1469-5428-48B3-9923-9786A8C2F379}"/>
              </a:ext>
            </a:extLst>
          </p:cNvPr>
          <p:cNvPicPr>
            <a:picLocks noGrp="1" noChangeAspect="1"/>
          </p:cNvPicPr>
          <p:nvPr>
            <p:ph idx="4294967295"/>
          </p:nvPr>
        </p:nvPicPr>
        <p:blipFill>
          <a:blip r:embed="rId3"/>
          <a:stretch>
            <a:fillRect/>
          </a:stretch>
        </p:blipFill>
        <p:spPr>
          <a:xfrm>
            <a:off x="1632743" y="1587"/>
            <a:ext cx="5878513" cy="6856413"/>
          </a:xfrm>
        </p:spPr>
      </p:pic>
    </p:spTree>
    <p:extLst>
      <p:ext uri="{BB962C8B-B14F-4D97-AF65-F5344CB8AC3E}">
        <p14:creationId xmlns:p14="http://schemas.microsoft.com/office/powerpoint/2010/main" val="1640738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52EB9C41-901A-42E1-ACFD-C842085C3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8" descr="smiles_feng_perlman09.jpg">
            <a:extLst>
              <a:ext uri="{FF2B5EF4-FFF2-40B4-BE49-F238E27FC236}">
                <a16:creationId xmlns:a16="http://schemas.microsoft.com/office/drawing/2014/main" id="{78743C4F-4FEA-42F4-87AA-74DA99E4E277}"/>
              </a:ext>
            </a:extLst>
          </p:cNvPr>
          <p:cNvPicPr>
            <a:picLocks noChangeAspect="1"/>
          </p:cNvPicPr>
          <p:nvPr/>
        </p:nvPicPr>
        <p:blipFill>
          <a:blip r:embed="rId3">
            <a:extLst>
              <a:ext uri="{28A0092B-C50C-407E-A947-70E740481C1C}">
                <a14:useLocalDpi xmlns:a14="http://schemas.microsoft.com/office/drawing/2010/main" val="0"/>
              </a:ext>
            </a:extLst>
          </a:blip>
          <a:srcRect t="358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Rectangle 1">
            <a:extLst>
              <a:ext uri="{FF2B5EF4-FFF2-40B4-BE49-F238E27FC236}">
                <a16:creationId xmlns:a16="http://schemas.microsoft.com/office/drawing/2014/main" id="{1A9DDED6-1B87-44DA-B63F-F32700722B49}"/>
              </a:ext>
            </a:extLst>
          </p:cNvPr>
          <p:cNvSpPr>
            <a:spLocks noChangeArrowheads="1"/>
          </p:cNvSpPr>
          <p:nvPr/>
        </p:nvSpPr>
        <p:spPr bwMode="auto">
          <a:xfrm>
            <a:off x="0" y="0"/>
            <a:ext cx="9143999" cy="6858000"/>
          </a:xfrm>
          <a:prstGeom prst="rect">
            <a:avLst/>
          </a:prstGeom>
          <a:solidFill>
            <a:schemeClr val="bg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algn="ctr" defTabSz="914400" eaLnBrk="1" hangingPunct="1"/>
            <a:endParaRPr lang="en-US" altLang="en-US" sz="4200" dirty="0">
              <a:solidFill>
                <a:srgbClr val="000000"/>
              </a:solidFill>
              <a:latin typeface="Gill Sans" charset="0"/>
              <a:sym typeface="Gill Sans" charset="0"/>
            </a:endParaRPr>
          </a:p>
        </p:txBody>
      </p:sp>
      <p:sp>
        <p:nvSpPr>
          <p:cNvPr id="120838" name="Rectangle 5">
            <a:extLst>
              <a:ext uri="{FF2B5EF4-FFF2-40B4-BE49-F238E27FC236}">
                <a16:creationId xmlns:a16="http://schemas.microsoft.com/office/drawing/2014/main" id="{D27C21F0-EFB0-49FD-BB18-19439C553877}"/>
              </a:ext>
            </a:extLst>
          </p:cNvPr>
          <p:cNvSpPr>
            <a:spLocks noChangeArrowheads="1"/>
          </p:cNvSpPr>
          <p:nvPr/>
        </p:nvSpPr>
        <p:spPr bwMode="auto">
          <a:xfrm>
            <a:off x="742950" y="3629025"/>
            <a:ext cx="76565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850"/>
              </a:spcBef>
              <a:defRPr sz="2500">
                <a:solidFill>
                  <a:schemeClr val="tx1"/>
                </a:solidFill>
                <a:latin typeface="Ubuntu" panose="020B0504030602030204" pitchFamily="34" charset="0"/>
                <a:ea typeface="ヒラギノ角ゴ ProN W3" charset="-128"/>
                <a:sym typeface="Ubuntu" panose="020B0504030602030204" pitchFamily="34" charset="0"/>
              </a:defRPr>
            </a:lvl1pPr>
            <a:lvl2pPr marL="742950" indent="-285750">
              <a:lnSpc>
                <a:spcPct val="110000"/>
              </a:lnSpc>
              <a:spcBef>
                <a:spcPts val="850"/>
              </a:spcBef>
              <a:buClr>
                <a:srgbClr val="FF0000"/>
              </a:buClr>
              <a:buSzPct val="80000"/>
              <a:buFont typeface="Ubuntu Light" panose="020B0304030602030204" pitchFamily="34" charset="0"/>
              <a:buChar char="‣"/>
              <a:defRPr sz="2500">
                <a:solidFill>
                  <a:srgbClr val="4F5146"/>
                </a:solidFill>
                <a:latin typeface="Ubuntu Light" panose="020B0304030602030204" pitchFamily="34" charset="0"/>
                <a:ea typeface="ヒラギノ角ゴ ProN W3" charset="-128"/>
                <a:sym typeface="Ubuntu Light" panose="020B0304030602030204" pitchFamily="34" charset="0"/>
              </a:defRPr>
            </a:lvl2pPr>
            <a:lvl3pPr marL="1143000" indent="-228600">
              <a:lnSpc>
                <a:spcPct val="140000"/>
              </a:lnSpc>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charset="-128"/>
                <a:sym typeface="Ubuntu Light" panose="020B0304030602030204" pitchFamily="34" charset="0"/>
              </a:defRPr>
            </a:lvl3pPr>
            <a:lvl4pPr marL="1600200" indent="-228600">
              <a:lnSpc>
                <a:spcPct val="140000"/>
              </a:lnSpc>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charset="-128"/>
                <a:sym typeface="Ubuntu Light" panose="020B0304030602030204" pitchFamily="34" charset="0"/>
              </a:defRPr>
            </a:lvl4pPr>
            <a:lvl5pPr marL="2057400" indent="-228600">
              <a:lnSpc>
                <a:spcPct val="140000"/>
              </a:lnSpc>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charset="-128"/>
                <a:sym typeface="Ubuntu Light" panose="020B0304030602030204" pitchFamily="34" charset="0"/>
              </a:defRPr>
            </a:lvl5pPr>
            <a:lvl6pPr marL="2514600" indent="-228600" defTabSz="457200" eaLnBrk="0" fontAlgn="base" hangingPunct="0">
              <a:lnSpc>
                <a:spcPct val="140000"/>
              </a:lnSpc>
              <a:spcBef>
                <a:spcPct val="0"/>
              </a:spcBef>
              <a:spcAft>
                <a:spcPct val="0"/>
              </a:spcAft>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charset="-128"/>
                <a:sym typeface="Ubuntu Light" panose="020B0304030602030204" pitchFamily="34" charset="0"/>
              </a:defRPr>
            </a:lvl6pPr>
            <a:lvl7pPr marL="2971800" indent="-228600" defTabSz="457200" eaLnBrk="0" fontAlgn="base" hangingPunct="0">
              <a:lnSpc>
                <a:spcPct val="140000"/>
              </a:lnSpc>
              <a:spcBef>
                <a:spcPct val="0"/>
              </a:spcBef>
              <a:spcAft>
                <a:spcPct val="0"/>
              </a:spcAft>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charset="-128"/>
                <a:sym typeface="Ubuntu Light" panose="020B0304030602030204" pitchFamily="34" charset="0"/>
              </a:defRPr>
            </a:lvl7pPr>
            <a:lvl8pPr marL="3429000" indent="-228600" defTabSz="457200" eaLnBrk="0" fontAlgn="base" hangingPunct="0">
              <a:lnSpc>
                <a:spcPct val="140000"/>
              </a:lnSpc>
              <a:spcBef>
                <a:spcPct val="0"/>
              </a:spcBef>
              <a:spcAft>
                <a:spcPct val="0"/>
              </a:spcAft>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charset="-128"/>
                <a:sym typeface="Ubuntu Light" panose="020B0304030602030204" pitchFamily="34" charset="0"/>
              </a:defRPr>
            </a:lvl8pPr>
            <a:lvl9pPr marL="3886200" indent="-228600" defTabSz="457200" eaLnBrk="0" fontAlgn="base" hangingPunct="0">
              <a:lnSpc>
                <a:spcPct val="140000"/>
              </a:lnSpc>
              <a:spcBef>
                <a:spcPct val="0"/>
              </a:spcBef>
              <a:spcAft>
                <a:spcPct val="0"/>
              </a:spcAft>
              <a:buClr>
                <a:srgbClr val="FF0000"/>
              </a:buClr>
              <a:buSzPct val="80000"/>
              <a:buFont typeface="Ubuntu Light" panose="020B0304030602030204" pitchFamily="34" charset="0"/>
              <a:buChar char="‣"/>
              <a:defRPr sz="1700">
                <a:solidFill>
                  <a:srgbClr val="4F5146"/>
                </a:solidFill>
                <a:latin typeface="Ubuntu Light" panose="020B0304030602030204" pitchFamily="34" charset="0"/>
                <a:ea typeface="ヒラギノ角ゴ ProN W3" charset="-128"/>
                <a:sym typeface="Ubuntu Light" panose="020B0304030602030204" pitchFamily="34" charset="0"/>
              </a:defRPr>
            </a:lvl9pPr>
          </a:lstStyle>
          <a:p>
            <a:pPr algn="ctr" eaLnBrk="1" hangingPunct="1">
              <a:lnSpc>
                <a:spcPct val="100000"/>
              </a:lnSpc>
              <a:spcBef>
                <a:spcPct val="0"/>
              </a:spcBef>
            </a:pPr>
            <a:r>
              <a:rPr lang="en-US" altLang="en-US" sz="5400" b="1" dirty="0">
                <a:solidFill>
                  <a:srgbClr val="000000"/>
                </a:solidFill>
                <a:latin typeface="Ubuntu Light" panose="020B0304030602030204" pitchFamily="34" charset="0"/>
              </a:rPr>
              <a:t>But being healthy is a CHOICE.</a:t>
            </a:r>
          </a:p>
        </p:txBody>
      </p:sp>
      <p:sp>
        <p:nvSpPr>
          <p:cNvPr id="7" name="Rectangle 6">
            <a:extLst>
              <a:ext uri="{FF2B5EF4-FFF2-40B4-BE49-F238E27FC236}">
                <a16:creationId xmlns:a16="http://schemas.microsoft.com/office/drawing/2014/main" id="{911CC31A-A054-4596-A424-52F5AF544C38}"/>
              </a:ext>
            </a:extLst>
          </p:cNvPr>
          <p:cNvSpPr/>
          <p:nvPr/>
        </p:nvSpPr>
        <p:spPr>
          <a:xfrm>
            <a:off x="0" y="1874838"/>
            <a:ext cx="9144000" cy="1908175"/>
          </a:xfrm>
          <a:prstGeom prst="rect">
            <a:avLst/>
          </a:prstGeom>
          <a:effectLst>
            <a:outerShdw blurRad="279400" dist="38100" dir="2700000">
              <a:srgbClr val="000000">
                <a:alpha val="91000"/>
              </a:srgbClr>
            </a:outerShdw>
          </a:effectLst>
        </p:spPr>
        <p:txBody>
          <a:bodyPr>
            <a:spAutoFit/>
          </a:bodyPr>
          <a:lstStyle/>
          <a:p>
            <a:pPr algn="ctr" eaLnBrk="1" hangingPunct="1">
              <a:defRPr/>
            </a:pPr>
            <a:r>
              <a:rPr lang="en-US" sz="3200" b="1" dirty="0">
                <a:solidFill>
                  <a:srgbClr val="FFFFFF"/>
                </a:solidFill>
                <a:latin typeface="Ubuntu Light"/>
                <a:ea typeface="ヒラギノ角ゴ ProN W3"/>
                <a:cs typeface="Ubuntu Light"/>
              </a:rPr>
              <a:t>In order to be the best athlete you can be,</a:t>
            </a:r>
          </a:p>
          <a:p>
            <a:pPr algn="ctr" eaLnBrk="1" hangingPunct="1">
              <a:defRPr/>
            </a:pPr>
            <a:r>
              <a:rPr lang="en-US" sz="3200" b="1" dirty="0">
                <a:solidFill>
                  <a:srgbClr val="FFFFFF"/>
                </a:solidFill>
                <a:latin typeface="Ubuntu Light"/>
                <a:ea typeface="ヒラギノ角ゴ ProN W3"/>
                <a:cs typeface="Ubuntu Light"/>
              </a:rPr>
              <a:t>you need to be:</a:t>
            </a:r>
          </a:p>
          <a:p>
            <a:pPr algn="ctr" eaLnBrk="1" hangingPunct="1">
              <a:defRPr/>
            </a:pPr>
            <a:r>
              <a:rPr lang="en-US" sz="5400" b="1" dirty="0">
                <a:solidFill>
                  <a:srgbClr val="FFFFFF"/>
                </a:solidFill>
                <a:latin typeface="Ubuntu Light"/>
                <a:ea typeface="ヒラギノ角ゴ ProN W3"/>
                <a:cs typeface="Ubuntu Light"/>
              </a:rPr>
              <a:t>HEALTHY! </a:t>
            </a:r>
          </a:p>
        </p:txBody>
      </p:sp>
    </p:spTree>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1">
            <a:extLst>
              <a:ext uri="{FF2B5EF4-FFF2-40B4-BE49-F238E27FC236}">
                <a16:creationId xmlns:a16="http://schemas.microsoft.com/office/drawing/2014/main" id="{1DD1A8A8-F2B1-4F4D-BB95-7DA3B5F4AB37}"/>
              </a:ext>
            </a:extLst>
          </p:cNvPr>
          <p:cNvSpPr txBox="1">
            <a:spLocks noChangeArrowheads="1"/>
          </p:cNvSpPr>
          <p:nvPr/>
        </p:nvSpPr>
        <p:spPr bwMode="auto">
          <a:xfrm>
            <a:off x="919297" y="2933108"/>
            <a:ext cx="7073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algn="ctr"/>
            <a:r>
              <a:rPr lang="en-US" altLang="en-US" sz="5400" dirty="0">
                <a:latin typeface="Calibri" panose="020F0502020204030204" pitchFamily="34" charset="0"/>
                <a:cs typeface="Calibri" panose="020F0502020204030204" pitchFamily="34" charset="0"/>
              </a:rPr>
              <a:t>What does being </a:t>
            </a:r>
            <a:r>
              <a:rPr lang="en-US" altLang="en-US" sz="5400" dirty="0">
                <a:solidFill>
                  <a:srgbClr val="00B050"/>
                </a:solidFill>
                <a:latin typeface="Calibri" panose="020F0502020204030204" pitchFamily="34" charset="0"/>
                <a:cs typeface="Calibri" panose="020F0502020204030204" pitchFamily="34" charset="0"/>
              </a:rPr>
              <a:t>healthy</a:t>
            </a:r>
            <a:r>
              <a:rPr lang="en-US" altLang="en-US" sz="5400" dirty="0">
                <a:latin typeface="Calibri" panose="020F0502020204030204" pitchFamily="34" charset="0"/>
                <a:cs typeface="Calibri" panose="020F0502020204030204" pitchFamily="34" charset="0"/>
              </a:rPr>
              <a:t> mean to you? </a:t>
            </a:r>
          </a:p>
        </p:txBody>
      </p:sp>
      <p:sp>
        <p:nvSpPr>
          <p:cNvPr id="2" name="Title 1">
            <a:extLst>
              <a:ext uri="{FF2B5EF4-FFF2-40B4-BE49-F238E27FC236}">
                <a16:creationId xmlns:a16="http://schemas.microsoft.com/office/drawing/2014/main" id="{3E873B76-A855-4009-9F54-E5251976A08A}"/>
              </a:ext>
            </a:extLst>
          </p:cNvPr>
          <p:cNvSpPr>
            <a:spLocks noGrp="1"/>
          </p:cNvSpPr>
          <p:nvPr>
            <p:ph type="title"/>
          </p:nvPr>
        </p:nvSpPr>
        <p:spPr/>
        <p:txBody>
          <a:bodyPr>
            <a:normAutofit fontScale="90000"/>
          </a:bodyPr>
          <a:lstStyle/>
          <a:p>
            <a:r>
              <a:rPr lang="en-US" dirty="0"/>
              <a:t>Activity</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9DAF64-BFE9-4CEB-A4D2-976262F2088D}"/>
              </a:ext>
            </a:extLst>
          </p:cNvPr>
          <p:cNvSpPr>
            <a:spLocks noGrp="1"/>
          </p:cNvSpPr>
          <p:nvPr>
            <p:ph type="title"/>
          </p:nvPr>
        </p:nvSpPr>
        <p:spPr>
          <a:xfrm>
            <a:off x="531813" y="257175"/>
            <a:ext cx="7904162" cy="1195388"/>
          </a:xfrm>
        </p:spPr>
        <p:txBody>
          <a:bodyPr/>
          <a:lstStyle/>
          <a:p>
            <a:pPr>
              <a:defRPr/>
            </a:pPr>
            <a:r>
              <a:rPr lang="en-US" dirty="0">
                <a:sym typeface="Ubuntu Light" panose="020B0604030602030204" pitchFamily="34" charset="0"/>
              </a:rPr>
              <a:t>Objectives</a:t>
            </a:r>
          </a:p>
        </p:txBody>
      </p:sp>
      <p:sp>
        <p:nvSpPr>
          <p:cNvPr id="7" name="Content Placeholder 6">
            <a:extLst>
              <a:ext uri="{FF2B5EF4-FFF2-40B4-BE49-F238E27FC236}">
                <a16:creationId xmlns:a16="http://schemas.microsoft.com/office/drawing/2014/main" id="{D0DC888B-FDAE-42B0-9FFA-BC6A29B62897}"/>
              </a:ext>
            </a:extLst>
          </p:cNvPr>
          <p:cNvSpPr>
            <a:spLocks noGrp="1"/>
          </p:cNvSpPr>
          <p:nvPr>
            <p:ph idx="1"/>
          </p:nvPr>
        </p:nvSpPr>
        <p:spPr>
          <a:xfrm>
            <a:off x="282575" y="2035363"/>
            <a:ext cx="8402638" cy="4008976"/>
          </a:xfrm>
        </p:spPr>
        <p:txBody>
          <a:bodyPr>
            <a:noAutofit/>
          </a:bodyPr>
          <a:lstStyle/>
          <a:p>
            <a:pPr marL="836597" lvl="1" indent="-514350">
              <a:buFont typeface="+mj-lt"/>
              <a:buAutoNum type="arabicPeriod"/>
              <a:defRPr/>
            </a:pPr>
            <a:r>
              <a:rPr lang="en-US" sz="3200" dirty="0">
                <a:sym typeface="Ubuntu Light" panose="020B0604030602030204" pitchFamily="34" charset="0"/>
              </a:rPr>
              <a:t>Learn how to build positive health behaviors and be a role model.</a:t>
            </a:r>
          </a:p>
          <a:p>
            <a:pPr marL="836597" lvl="1" indent="-514350">
              <a:buFont typeface="+mj-lt"/>
              <a:buAutoNum type="arabicPeriod"/>
              <a:defRPr/>
            </a:pPr>
            <a:r>
              <a:rPr lang="en-US" sz="3200" dirty="0">
                <a:sym typeface="Ubuntu Light" panose="020B0604030602030204" pitchFamily="34" charset="0"/>
              </a:rPr>
              <a:t>Learn skills and activities to help others become healthier.</a:t>
            </a:r>
          </a:p>
          <a:p>
            <a:pPr marL="836597" lvl="1" indent="-514350">
              <a:buFont typeface="+mj-lt"/>
              <a:buAutoNum type="arabicPeriod"/>
              <a:defRPr/>
            </a:pPr>
            <a:r>
              <a:rPr lang="en-US" sz="3200" dirty="0">
                <a:sym typeface="Ubuntu Light" panose="020B0604030602030204" pitchFamily="34" charset="0"/>
              </a:rPr>
              <a:t>Feel empowered to advocate for the health needs of people with ID.</a:t>
            </a:r>
          </a:p>
          <a:p>
            <a:pPr marL="836597" lvl="1" indent="-514350">
              <a:buFont typeface="+mj-lt"/>
              <a:buAutoNum type="arabicPeriod"/>
              <a:defRPr/>
            </a:pPr>
            <a:r>
              <a:rPr lang="en-US" sz="3200" dirty="0">
                <a:sym typeface="Ubuntu Light" panose="020B0604030602030204" pitchFamily="34" charset="0"/>
              </a:rPr>
              <a:t>Create individual Health Messenger activation plans.</a:t>
            </a:r>
          </a:p>
          <a:p>
            <a:pPr marL="836597" lvl="1" indent="-514350">
              <a:buFont typeface="+mj-lt"/>
              <a:buAutoNum type="arabicPeriod"/>
              <a:defRPr/>
            </a:pPr>
            <a:r>
              <a:rPr lang="en-US" sz="3200" dirty="0">
                <a:sym typeface="Ubuntu Light" panose="020B0604030602030204" pitchFamily="34" charset="0"/>
              </a:rPr>
              <a:t>Develop a network of Health Messengers.</a:t>
            </a:r>
          </a:p>
        </p:txBody>
      </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a:extLst>
              <a:ext uri="{FF2B5EF4-FFF2-40B4-BE49-F238E27FC236}">
                <a16:creationId xmlns:a16="http://schemas.microsoft.com/office/drawing/2014/main" id="{144BA17F-6958-4577-8CCD-EC62D37927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163" y="1208088"/>
            <a:ext cx="7470775"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2">
            <a:extLst>
              <a:ext uri="{FF2B5EF4-FFF2-40B4-BE49-F238E27FC236}">
                <a16:creationId xmlns:a16="http://schemas.microsoft.com/office/drawing/2014/main" id="{76EFEE17-3BB1-4895-A703-4ABE997A1118}"/>
              </a:ext>
            </a:extLst>
          </p:cNvPr>
          <p:cNvSpPr>
            <a:spLocks noChangeArrowheads="1"/>
          </p:cNvSpPr>
          <p:nvPr/>
        </p:nvSpPr>
        <p:spPr bwMode="auto">
          <a:xfrm>
            <a:off x="82550" y="258763"/>
            <a:ext cx="8947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algn="ctr"/>
            <a:r>
              <a:rPr lang="en-US" altLang="en-US" sz="2400" b="1" dirty="0"/>
              <a:t>Health is a state of complete physical, mental and social well-being and not merely the absence of disease or infirmity. </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39CE-9FD5-4D2F-A6BF-D7D3893EB3FB}"/>
              </a:ext>
            </a:extLst>
          </p:cNvPr>
          <p:cNvSpPr>
            <a:spLocks noGrp="1"/>
          </p:cNvSpPr>
          <p:nvPr>
            <p:ph type="title"/>
          </p:nvPr>
        </p:nvSpPr>
        <p:spPr/>
        <p:txBody>
          <a:bodyPr>
            <a:normAutofit fontScale="90000"/>
          </a:bodyPr>
          <a:lstStyle/>
          <a:p>
            <a:pPr>
              <a:defRPr/>
            </a:pPr>
            <a:endParaRPr lang="en-US" dirty="0"/>
          </a:p>
        </p:txBody>
      </p:sp>
      <p:sp>
        <p:nvSpPr>
          <p:cNvPr id="3" name="Content Placeholder 2">
            <a:extLst>
              <a:ext uri="{FF2B5EF4-FFF2-40B4-BE49-F238E27FC236}">
                <a16:creationId xmlns:a16="http://schemas.microsoft.com/office/drawing/2014/main" id="{4799C269-9860-4DFF-A3A9-4A43D6241CB9}"/>
              </a:ext>
            </a:extLst>
          </p:cNvPr>
          <p:cNvSpPr>
            <a:spLocks noGrp="1"/>
          </p:cNvSpPr>
          <p:nvPr>
            <p:ph idx="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2A4F73D4-30C6-4D50-8BBF-26269B0EDCCE}"/>
              </a:ext>
            </a:extLst>
          </p:cNvPr>
          <p:cNvSpPr>
            <a:spLocks noGrp="1"/>
          </p:cNvSpPr>
          <p:nvPr>
            <p:ph type="sldNum" sz="quarter" idx="10"/>
          </p:nvPr>
        </p:nvSpPr>
        <p:spPr/>
        <p:txBody>
          <a:bodyPr/>
          <a:lstStyle>
            <a:lvl1pPr eaLnBrk="0" hangingPunct="0">
              <a:defRPr>
                <a:solidFill>
                  <a:schemeClr val="tx1"/>
                </a:solidFill>
                <a:latin typeface="Ubuntu Light" panose="020B0304030602030204" pitchFamily="34" charset="0"/>
                <a:ea typeface="ヒラギノ角ゴ ProN W3" charset="-128"/>
              </a:defRPr>
            </a:lvl1pPr>
            <a:lvl2pPr marL="742950" indent="-285750" eaLnBrk="0" hangingPunct="0">
              <a:defRPr>
                <a:solidFill>
                  <a:schemeClr val="tx1"/>
                </a:solidFill>
                <a:latin typeface="Ubuntu Light" panose="020B0304030602030204" pitchFamily="34" charset="0"/>
                <a:ea typeface="ヒラギノ角ゴ ProN W3" charset="-128"/>
              </a:defRPr>
            </a:lvl2pPr>
            <a:lvl3pPr marL="1143000" indent="-228600" eaLnBrk="0" hangingPunct="0">
              <a:defRPr>
                <a:solidFill>
                  <a:schemeClr val="tx1"/>
                </a:solidFill>
                <a:latin typeface="Ubuntu Light" panose="020B0304030602030204" pitchFamily="34" charset="0"/>
                <a:ea typeface="ヒラギノ角ゴ ProN W3" charset="-128"/>
              </a:defRPr>
            </a:lvl3pPr>
            <a:lvl4pPr marL="1600200" indent="-228600" eaLnBrk="0" hangingPunct="0">
              <a:defRPr>
                <a:solidFill>
                  <a:schemeClr val="tx1"/>
                </a:solidFill>
                <a:latin typeface="Ubuntu Light" panose="020B0304030602030204" pitchFamily="34" charset="0"/>
                <a:ea typeface="ヒラギノ角ゴ ProN W3" charset="-128"/>
              </a:defRPr>
            </a:lvl4pPr>
            <a:lvl5pPr marL="2057400" indent="-228600" eaLnBrk="0" hangingPunct="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eaLnBrk="1" hangingPunct="1">
              <a:defRPr/>
            </a:pPr>
            <a:fld id="{C009BB3B-45A7-4932-9A14-A5C19F3C3A1E}" type="slidenum">
              <a:rPr lang="en-US" altLang="en-US" smtClean="0">
                <a:latin typeface="Ubuntu" panose="020B0504030602030204" pitchFamily="34" charset="0"/>
                <a:ea typeface="MS PGothic" panose="020B0600070205080204" pitchFamily="34" charset="-128"/>
              </a:rPr>
              <a:pPr eaLnBrk="1" hangingPunct="1">
                <a:defRPr/>
              </a:pPr>
              <a:t>21</a:t>
            </a:fld>
            <a:r>
              <a:rPr lang="en-US" altLang="en-US" dirty="0">
                <a:solidFill>
                  <a:srgbClr val="2E3333"/>
                </a:solidFill>
                <a:latin typeface="Ubuntu" panose="020B0504030602030204" pitchFamily="34" charset="0"/>
                <a:ea typeface="MS PGothic" panose="020B0600070205080204" pitchFamily="34" charset="-128"/>
              </a:rPr>
              <a:t> /  </a:t>
            </a:r>
            <a:r>
              <a:rPr lang="en-US" altLang="en-US" dirty="0">
                <a:solidFill>
                  <a:srgbClr val="2E3333"/>
                </a:solidFill>
                <a:latin typeface="Ubuntu" panose="020B0504030602030204" pitchFamily="34" charset="0"/>
                <a:ea typeface="MS PGothic" panose="020B0600070205080204" pitchFamily="34" charset="-128"/>
                <a:cs typeface="Ubuntu" panose="020B0504030602030204" pitchFamily="34" charset="0"/>
              </a:rPr>
              <a:t>Special Olympics</a:t>
            </a:r>
          </a:p>
        </p:txBody>
      </p:sp>
      <p:pic>
        <p:nvPicPr>
          <p:cNvPr id="118789" name="Picture 2" descr="R:\Brochures\Igniting a Movement booklet-photos\Corman shots\HOG-142ps2.jpg">
            <a:extLst>
              <a:ext uri="{FF2B5EF4-FFF2-40B4-BE49-F238E27FC236}">
                <a16:creationId xmlns:a16="http://schemas.microsoft.com/office/drawing/2014/main" id="{2B062353-E29A-4F81-93EC-AF62AB8B6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495300"/>
            <a:ext cx="9734550" cy="760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A4B5-EB60-7845-A5DE-1E233F2BEF00}"/>
              </a:ext>
            </a:extLst>
          </p:cNvPr>
          <p:cNvSpPr>
            <a:spLocks noGrp="1"/>
          </p:cNvSpPr>
          <p:nvPr>
            <p:ph type="title"/>
          </p:nvPr>
        </p:nvSpPr>
        <p:spPr>
          <a:xfrm>
            <a:off x="339726" y="366713"/>
            <a:ext cx="7051675" cy="1046162"/>
          </a:xfrm>
        </p:spPr>
        <p:txBody>
          <a:bodyPr>
            <a:normAutofit fontScale="90000"/>
          </a:bodyPr>
          <a:lstStyle/>
          <a:p>
            <a:pPr eaLnBrk="1" hangingPunct="1">
              <a:defRPr/>
            </a:pPr>
            <a:r>
              <a:rPr lang="en-US" b="1" dirty="0">
                <a:sym typeface="Ubuntu Light" charset="0"/>
              </a:rPr>
              <a:t>Health Messengers are Role Models</a:t>
            </a:r>
          </a:p>
        </p:txBody>
      </p:sp>
      <p:sp>
        <p:nvSpPr>
          <p:cNvPr id="3" name="Content Placeholder 2">
            <a:extLst>
              <a:ext uri="{FF2B5EF4-FFF2-40B4-BE49-F238E27FC236}">
                <a16:creationId xmlns:a16="http://schemas.microsoft.com/office/drawing/2014/main" id="{88C87C4C-7ACA-5840-A564-120CF8448F7A}"/>
              </a:ext>
            </a:extLst>
          </p:cNvPr>
          <p:cNvSpPr>
            <a:spLocks noGrp="1"/>
          </p:cNvSpPr>
          <p:nvPr>
            <p:ph idx="1"/>
          </p:nvPr>
        </p:nvSpPr>
        <p:spPr>
          <a:xfrm>
            <a:off x="315913" y="1805983"/>
            <a:ext cx="8512174" cy="4930775"/>
          </a:xfrm>
        </p:spPr>
        <p:txBody>
          <a:bodyPr>
            <a:normAutofit fontScale="92500" lnSpcReduction="20000"/>
          </a:bodyPr>
          <a:lstStyle/>
          <a:p>
            <a:pPr marL="0" indent="0" eaLnBrk="1" fontAlgn="auto" hangingPunct="1">
              <a:spcAft>
                <a:spcPts val="0"/>
              </a:spcAft>
              <a:buNone/>
              <a:defRPr/>
            </a:pPr>
            <a:r>
              <a:rPr lang="en-US" sz="3500" b="1" dirty="0">
                <a:sym typeface="Ubuntu" charset="0"/>
              </a:rPr>
              <a:t>ENCOURAGE. MOTIVATE. SUPPORT. </a:t>
            </a:r>
            <a:endParaRPr lang="en-US" sz="3500" dirty="0">
              <a:sym typeface="Ubuntu" charset="0"/>
            </a:endParaRPr>
          </a:p>
          <a:p>
            <a:pPr marL="0" indent="0" eaLnBrk="1" fontAlgn="auto" hangingPunct="1">
              <a:spcAft>
                <a:spcPts val="0"/>
              </a:spcAft>
              <a:buNone/>
              <a:defRPr/>
            </a:pPr>
            <a:endParaRPr lang="en-US" dirty="0">
              <a:sym typeface="Ubuntu" charset="0"/>
            </a:endParaRPr>
          </a:p>
          <a:p>
            <a:pPr marL="0" indent="0" eaLnBrk="1" fontAlgn="auto" hangingPunct="1">
              <a:spcAft>
                <a:spcPts val="0"/>
              </a:spcAft>
              <a:buNone/>
              <a:defRPr/>
            </a:pPr>
            <a:r>
              <a:rPr lang="en-US" sz="3000" dirty="0">
                <a:sym typeface="Ubuntu" charset="0"/>
              </a:rPr>
              <a:t>Make Healthy Choices</a:t>
            </a:r>
          </a:p>
          <a:p>
            <a:pPr marL="342900" indent="-342900" eaLnBrk="1" fontAlgn="auto" hangingPunct="1">
              <a:spcAft>
                <a:spcPts val="0"/>
              </a:spcAft>
              <a:buFont typeface="Arial" panose="020B0604020202020204" pitchFamily="34" charset="0"/>
              <a:buChar char="•"/>
              <a:defRPr/>
            </a:pPr>
            <a:r>
              <a:rPr lang="en-US" dirty="0">
                <a:sym typeface="Ubuntu" charset="0"/>
              </a:rPr>
              <a:t>Eat healthy meals</a:t>
            </a:r>
          </a:p>
          <a:p>
            <a:pPr marL="342900" indent="-342900" eaLnBrk="1" fontAlgn="auto" hangingPunct="1">
              <a:spcAft>
                <a:spcPts val="0"/>
              </a:spcAft>
              <a:buFont typeface="Arial" panose="020B0604020202020204" pitchFamily="34" charset="0"/>
              <a:buChar char="•"/>
              <a:defRPr/>
            </a:pPr>
            <a:r>
              <a:rPr lang="en-US" dirty="0">
                <a:sym typeface="Ubuntu" charset="0"/>
              </a:rPr>
              <a:t>Exercise daily</a:t>
            </a:r>
          </a:p>
          <a:p>
            <a:pPr marL="342900" indent="-342900" eaLnBrk="1" fontAlgn="auto" hangingPunct="1">
              <a:spcAft>
                <a:spcPts val="0"/>
              </a:spcAft>
              <a:buFont typeface="Arial" panose="020B0604020202020204" pitchFamily="34" charset="0"/>
              <a:buChar char="•"/>
              <a:defRPr/>
            </a:pPr>
            <a:r>
              <a:rPr lang="en-US" dirty="0">
                <a:sym typeface="Ubuntu" charset="0"/>
              </a:rPr>
              <a:t>Drink enough water</a:t>
            </a:r>
          </a:p>
          <a:p>
            <a:pPr marL="342900" indent="-342900" eaLnBrk="1" fontAlgn="auto" hangingPunct="1">
              <a:spcAft>
                <a:spcPts val="0"/>
              </a:spcAft>
              <a:buFont typeface="Arial" panose="020B0604020202020204" pitchFamily="34" charset="0"/>
              <a:buChar char="•"/>
              <a:defRPr/>
            </a:pPr>
            <a:r>
              <a:rPr lang="en-US" dirty="0">
                <a:sym typeface="Ubuntu" charset="0"/>
              </a:rPr>
              <a:t>Maintain good hygiene</a:t>
            </a:r>
          </a:p>
          <a:p>
            <a:pPr marL="342900" indent="-342900" eaLnBrk="1" fontAlgn="auto" hangingPunct="1">
              <a:spcAft>
                <a:spcPts val="0"/>
              </a:spcAft>
              <a:buFont typeface="Arial" panose="020B0604020202020204" pitchFamily="34" charset="0"/>
              <a:buChar char="•"/>
              <a:defRPr/>
            </a:pPr>
            <a:r>
              <a:rPr lang="en-US" dirty="0">
                <a:sym typeface="Ubuntu" charset="0"/>
              </a:rPr>
              <a:t>Get enough sleep</a:t>
            </a:r>
          </a:p>
          <a:p>
            <a:pPr marL="342900" indent="-342900" eaLnBrk="1" fontAlgn="auto" hangingPunct="1">
              <a:spcAft>
                <a:spcPts val="0"/>
              </a:spcAft>
              <a:buFont typeface="Arial" panose="020B0604020202020204" pitchFamily="34" charset="0"/>
              <a:buChar char="•"/>
              <a:defRPr/>
            </a:pPr>
            <a:r>
              <a:rPr lang="en-US" dirty="0">
                <a:sym typeface="Ubuntu" charset="0"/>
              </a:rPr>
              <a:t>Maintain healthy relationships</a:t>
            </a:r>
          </a:p>
          <a:p>
            <a:pPr marL="342900" indent="-342900" eaLnBrk="1" fontAlgn="auto" hangingPunct="1">
              <a:spcAft>
                <a:spcPts val="0"/>
              </a:spcAft>
              <a:buFont typeface="Arial" panose="020B0604020202020204" pitchFamily="34" charset="0"/>
              <a:buChar char="•"/>
              <a:defRPr/>
            </a:pPr>
            <a:r>
              <a:rPr lang="en-US" dirty="0">
                <a:sym typeface="Ubuntu" charset="0"/>
              </a:rPr>
              <a:t>Don’t smoke</a:t>
            </a:r>
          </a:p>
          <a:p>
            <a:pPr marL="342900" indent="-342900" eaLnBrk="1" fontAlgn="auto" hangingPunct="1">
              <a:spcAft>
                <a:spcPts val="0"/>
              </a:spcAft>
              <a:buFont typeface="Arial" panose="020B0604020202020204" pitchFamily="34" charset="0"/>
              <a:buChar char="•"/>
              <a:defRPr/>
            </a:pPr>
            <a:r>
              <a:rPr lang="en-US" dirty="0">
                <a:sym typeface="Ubuntu" charset="0"/>
              </a:rPr>
              <a:t>See the doctor and dentist regularly</a:t>
            </a:r>
          </a:p>
          <a:p>
            <a:pPr marL="0" indent="0" eaLnBrk="1" fontAlgn="auto" hangingPunct="1">
              <a:spcAft>
                <a:spcPts val="0"/>
              </a:spcAft>
              <a:defRPr/>
            </a:pPr>
            <a:endParaRPr lang="en-US" dirty="0">
              <a:sym typeface="Ubuntu" charset="0"/>
            </a:endParaRPr>
          </a:p>
          <a:p>
            <a:pPr eaLnBrk="1" hangingPunct="1">
              <a:defRPr/>
            </a:pPr>
            <a:endParaRPr lang="en-US" dirty="0">
              <a:sym typeface="Ubuntu" charset="0"/>
            </a:endParaRPr>
          </a:p>
        </p:txBody>
      </p:sp>
      <p:pic>
        <p:nvPicPr>
          <p:cNvPr id="5" name="Picture 7">
            <a:extLst>
              <a:ext uri="{FF2B5EF4-FFF2-40B4-BE49-F238E27FC236}">
                <a16:creationId xmlns:a16="http://schemas.microsoft.com/office/drawing/2014/main" id="{0928DA78-E8F3-4A32-8112-2FB6B9A21E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5737" y="2768493"/>
            <a:ext cx="35623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64EA-65B8-42AA-B71B-C0DF0BA62FA6}"/>
              </a:ext>
            </a:extLst>
          </p:cNvPr>
          <p:cNvSpPr>
            <a:spLocks noGrp="1"/>
          </p:cNvSpPr>
          <p:nvPr>
            <p:ph type="title"/>
          </p:nvPr>
        </p:nvSpPr>
        <p:spPr>
          <a:xfrm>
            <a:off x="169540" y="257390"/>
            <a:ext cx="7240587" cy="1046162"/>
          </a:xfrm>
        </p:spPr>
        <p:txBody>
          <a:bodyPr>
            <a:normAutofit fontScale="90000"/>
          </a:bodyPr>
          <a:lstStyle/>
          <a:p>
            <a:pPr>
              <a:defRPr/>
            </a:pPr>
            <a:r>
              <a:rPr lang="en-US" dirty="0"/>
              <a:t>A Health Diet is important because it...</a:t>
            </a:r>
          </a:p>
        </p:txBody>
      </p:sp>
      <p:sp>
        <p:nvSpPr>
          <p:cNvPr id="3" name="Content Placeholder 2">
            <a:extLst>
              <a:ext uri="{FF2B5EF4-FFF2-40B4-BE49-F238E27FC236}">
                <a16:creationId xmlns:a16="http://schemas.microsoft.com/office/drawing/2014/main" id="{8819F47F-A8A6-4A02-A00A-89A69E0F8E93}"/>
              </a:ext>
            </a:extLst>
          </p:cNvPr>
          <p:cNvSpPr>
            <a:spLocks noGrp="1"/>
          </p:cNvSpPr>
          <p:nvPr>
            <p:ph idx="1"/>
          </p:nvPr>
        </p:nvSpPr>
        <p:spPr>
          <a:xfrm>
            <a:off x="621869" y="1747477"/>
            <a:ext cx="7886700" cy="4351338"/>
          </a:xfrm>
        </p:spPr>
        <p:txBody>
          <a:bodyPr>
            <a:normAutofit/>
          </a:bodyPr>
          <a:lstStyle/>
          <a:p>
            <a:pPr marL="342900" indent="-342900">
              <a:buFont typeface="Arial" panose="020B0604020202020204" pitchFamily="34" charset="0"/>
              <a:buChar char="•"/>
              <a:defRPr/>
            </a:pPr>
            <a:r>
              <a:rPr lang="en-US" sz="3200" dirty="0"/>
              <a:t>Keeps the body and mind healthy</a:t>
            </a:r>
          </a:p>
          <a:p>
            <a:pPr marL="342900" indent="-342900">
              <a:buFont typeface="Arial" panose="020B0604020202020204" pitchFamily="34" charset="0"/>
              <a:buChar char="•"/>
              <a:defRPr/>
            </a:pPr>
            <a:r>
              <a:rPr lang="en-US" sz="3200" dirty="0"/>
              <a:t>Gives the body energy to be active and function well </a:t>
            </a:r>
          </a:p>
          <a:p>
            <a:pPr marL="342900" indent="-342900">
              <a:buFont typeface="Arial" panose="020B0604020202020204" pitchFamily="34" charset="0"/>
              <a:buChar char="•"/>
              <a:defRPr/>
            </a:pPr>
            <a:r>
              <a:rPr lang="en-US" sz="3200" dirty="0"/>
              <a:t>Helps the body to grow and repair itself</a:t>
            </a:r>
          </a:p>
          <a:p>
            <a:pPr marL="342900" indent="-342900">
              <a:buFont typeface="Arial" panose="020B0604020202020204" pitchFamily="34" charset="0"/>
              <a:buChar char="•"/>
              <a:defRPr/>
            </a:pPr>
            <a:r>
              <a:rPr lang="en-US" sz="3200" dirty="0"/>
              <a:t>Helps the body to fight infections and illness </a:t>
            </a:r>
          </a:p>
        </p:txBody>
      </p:sp>
      <p:sp>
        <p:nvSpPr>
          <p:cNvPr id="4" name="TextBox 3">
            <a:extLst>
              <a:ext uri="{FF2B5EF4-FFF2-40B4-BE49-F238E27FC236}">
                <a16:creationId xmlns:a16="http://schemas.microsoft.com/office/drawing/2014/main" id="{C5F2C026-2186-4BC7-B12C-F05E5FE26A7D}"/>
              </a:ext>
            </a:extLst>
          </p:cNvPr>
          <p:cNvSpPr txBox="1"/>
          <p:nvPr/>
        </p:nvSpPr>
        <p:spPr>
          <a:xfrm>
            <a:off x="503588" y="6480321"/>
            <a:ext cx="8166652" cy="369332"/>
          </a:xfrm>
          <a:prstGeom prst="rect">
            <a:avLst/>
          </a:prstGeom>
          <a:noFill/>
          <a:ln w="38100">
            <a:solidFill>
              <a:schemeClr val="tx1"/>
            </a:solidFill>
          </a:ln>
        </p:spPr>
        <p:txBody>
          <a:bodyPr wrap="square" rtlCol="0">
            <a:spAutoFit/>
          </a:bodyPr>
          <a:lstStyle/>
          <a:p>
            <a:pPr algn="ctr"/>
            <a:r>
              <a:rPr lang="en-US" b="1" dirty="0"/>
              <a:t>Daily Serving Goal: </a:t>
            </a:r>
            <a:r>
              <a:rPr lang="en-US" dirty="0"/>
              <a:t>2 servings of fruit + 3 servings of vegetables =5 servings</a:t>
            </a:r>
          </a:p>
        </p:txBody>
      </p:sp>
      <p:pic>
        <p:nvPicPr>
          <p:cNvPr id="5" name="Picture 4">
            <a:extLst>
              <a:ext uri="{FF2B5EF4-FFF2-40B4-BE49-F238E27FC236}">
                <a16:creationId xmlns:a16="http://schemas.microsoft.com/office/drawing/2014/main" id="{35D9B955-1C1F-441F-AEFC-986CC38A7A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0847" y="4416724"/>
            <a:ext cx="3579179" cy="200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7B83-C8E4-5348-A9BB-C903660E2F96}"/>
              </a:ext>
            </a:extLst>
          </p:cNvPr>
          <p:cNvSpPr>
            <a:spLocks noGrp="1"/>
          </p:cNvSpPr>
          <p:nvPr>
            <p:ph type="title"/>
          </p:nvPr>
        </p:nvSpPr>
        <p:spPr/>
        <p:txBody>
          <a:bodyPr>
            <a:normAutofit fontScale="90000"/>
          </a:bodyPr>
          <a:lstStyle/>
          <a:p>
            <a:pPr>
              <a:defRPr/>
            </a:pPr>
            <a:endParaRPr lang="en-US" dirty="0"/>
          </a:p>
        </p:txBody>
      </p:sp>
      <p:sp>
        <p:nvSpPr>
          <p:cNvPr id="3" name="Content Placeholder 2">
            <a:extLst>
              <a:ext uri="{FF2B5EF4-FFF2-40B4-BE49-F238E27FC236}">
                <a16:creationId xmlns:a16="http://schemas.microsoft.com/office/drawing/2014/main" id="{40B7F1CF-64A7-694B-9D9F-BDD4970A6369}"/>
              </a:ext>
            </a:extLst>
          </p:cNvPr>
          <p:cNvSpPr>
            <a:spLocks noGrp="1"/>
          </p:cNvSpPr>
          <p:nvPr>
            <p:ph sz="half" idx="1"/>
          </p:nvPr>
        </p:nvSpPr>
        <p:spPr>
          <a:xfrm>
            <a:off x="544513" y="1741488"/>
            <a:ext cx="3902075" cy="4464050"/>
          </a:xfrm>
        </p:spPr>
        <p:txBody>
          <a:bodyPr/>
          <a:lstStyle/>
          <a:p>
            <a:pPr marL="0" indent="0">
              <a:defRPr/>
            </a:pPr>
            <a:endParaRPr lang="en-US" altLang="en-US" dirty="0"/>
          </a:p>
        </p:txBody>
      </p:sp>
      <p:sp>
        <p:nvSpPr>
          <p:cNvPr id="4" name="Content Placeholder 3">
            <a:extLst>
              <a:ext uri="{FF2B5EF4-FFF2-40B4-BE49-F238E27FC236}">
                <a16:creationId xmlns:a16="http://schemas.microsoft.com/office/drawing/2014/main" id="{65AA6A51-EA6F-1742-9286-C2D807DE8D03}"/>
              </a:ext>
            </a:extLst>
          </p:cNvPr>
          <p:cNvSpPr>
            <a:spLocks noGrp="1"/>
          </p:cNvSpPr>
          <p:nvPr>
            <p:ph sz="half" idx="2"/>
          </p:nvPr>
        </p:nvSpPr>
        <p:spPr>
          <a:xfrm>
            <a:off x="4554538" y="1741488"/>
            <a:ext cx="3902075" cy="4464050"/>
          </a:xfrm>
        </p:spPr>
        <p:txBody>
          <a:bodyPr/>
          <a:lstStyle/>
          <a:p>
            <a:pPr marL="0" indent="0">
              <a:defRPr/>
            </a:pPr>
            <a:endParaRPr lang="en-US" altLang="en-US" dirty="0"/>
          </a:p>
        </p:txBody>
      </p:sp>
      <p:sp>
        <p:nvSpPr>
          <p:cNvPr id="5" name="Slide Number Placeholder 4">
            <a:extLst>
              <a:ext uri="{FF2B5EF4-FFF2-40B4-BE49-F238E27FC236}">
                <a16:creationId xmlns:a16="http://schemas.microsoft.com/office/drawing/2014/main" id="{260325D8-EE02-9A4C-9556-AB1C11AC19F4}"/>
              </a:ext>
            </a:extLst>
          </p:cNvPr>
          <p:cNvSpPr>
            <a:spLocks noGrp="1"/>
          </p:cNvSpPr>
          <p:nvPr>
            <p:ph type="sldNum" sz="quarter" idx="10"/>
          </p:nvPr>
        </p:nvSpPr>
        <p:spPr/>
        <p:txBody>
          <a:bodyPr/>
          <a:lstStyle>
            <a:lvl1pPr eaLnBrk="0" hangingPunct="0">
              <a:defRPr>
                <a:solidFill>
                  <a:schemeClr val="tx1"/>
                </a:solidFill>
                <a:latin typeface="Ubuntu Light" panose="020B0304030602030204" pitchFamily="34" charset="0"/>
                <a:ea typeface="ヒラギノ角ゴ ProN W3" charset="-128"/>
              </a:defRPr>
            </a:lvl1pPr>
            <a:lvl2pPr marL="742950" indent="-285750" eaLnBrk="0" hangingPunct="0">
              <a:defRPr>
                <a:solidFill>
                  <a:schemeClr val="tx1"/>
                </a:solidFill>
                <a:latin typeface="Ubuntu Light" panose="020B0304030602030204" pitchFamily="34" charset="0"/>
                <a:ea typeface="ヒラギノ角ゴ ProN W3" charset="-128"/>
              </a:defRPr>
            </a:lvl2pPr>
            <a:lvl3pPr marL="1143000" indent="-228600" eaLnBrk="0" hangingPunct="0">
              <a:defRPr>
                <a:solidFill>
                  <a:schemeClr val="tx1"/>
                </a:solidFill>
                <a:latin typeface="Ubuntu Light" panose="020B0304030602030204" pitchFamily="34" charset="0"/>
                <a:ea typeface="ヒラギノ角ゴ ProN W3" charset="-128"/>
              </a:defRPr>
            </a:lvl3pPr>
            <a:lvl4pPr marL="1600200" indent="-228600" eaLnBrk="0" hangingPunct="0">
              <a:defRPr>
                <a:solidFill>
                  <a:schemeClr val="tx1"/>
                </a:solidFill>
                <a:latin typeface="Ubuntu Light" panose="020B0304030602030204" pitchFamily="34" charset="0"/>
                <a:ea typeface="ヒラギノ角ゴ ProN W3" charset="-128"/>
              </a:defRPr>
            </a:lvl4pPr>
            <a:lvl5pPr marL="2057400" indent="-228600" eaLnBrk="0" hangingPunct="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eaLnBrk="1" hangingPunct="1">
              <a:defRPr/>
            </a:pPr>
            <a:fld id="{EAD536FF-266C-4790-ABD7-2CB7D1CFB85B}" type="slidenum">
              <a:rPr lang="en-US" altLang="en-US" smtClean="0">
                <a:latin typeface="Ubuntu" panose="020B0504030602030204" pitchFamily="34" charset="0"/>
                <a:ea typeface="MS PGothic" panose="020B0600070205080204" pitchFamily="34" charset="-128"/>
              </a:rPr>
              <a:pPr eaLnBrk="1" hangingPunct="1">
                <a:defRPr/>
              </a:pPr>
              <a:t>24</a:t>
            </a:fld>
            <a:r>
              <a:rPr lang="en-US" altLang="en-US" dirty="0">
                <a:solidFill>
                  <a:srgbClr val="2E3333"/>
                </a:solidFill>
                <a:latin typeface="Ubuntu" panose="020B0504030602030204" pitchFamily="34" charset="0"/>
                <a:ea typeface="MS PGothic" panose="020B0600070205080204" pitchFamily="34" charset="-128"/>
              </a:rPr>
              <a:t> /  </a:t>
            </a:r>
            <a:r>
              <a:rPr lang="en-US" altLang="en-US" dirty="0">
                <a:solidFill>
                  <a:srgbClr val="2E3333"/>
                </a:solidFill>
                <a:latin typeface="Ubuntu" panose="020B0504030602030204" pitchFamily="34" charset="0"/>
                <a:ea typeface="MS PGothic" panose="020B0600070205080204" pitchFamily="34" charset="-128"/>
                <a:cs typeface="Ubuntu" panose="020B0504030602030204" pitchFamily="34" charset="0"/>
              </a:rPr>
              <a:t>Special Olympics</a:t>
            </a:r>
          </a:p>
        </p:txBody>
      </p:sp>
      <p:pic>
        <p:nvPicPr>
          <p:cNvPr id="142341" name="Picture 2">
            <a:extLst>
              <a:ext uri="{FF2B5EF4-FFF2-40B4-BE49-F238E27FC236}">
                <a16:creationId xmlns:a16="http://schemas.microsoft.com/office/drawing/2014/main" id="{30A5F802-8B2D-4BE8-9B20-E63B258A3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0"/>
            <a:ext cx="10185400" cy="687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317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F54E-7806-4430-AA92-6E39C359BB94}"/>
              </a:ext>
            </a:extLst>
          </p:cNvPr>
          <p:cNvSpPr>
            <a:spLocks noGrp="1"/>
          </p:cNvSpPr>
          <p:nvPr>
            <p:ph type="title"/>
          </p:nvPr>
        </p:nvSpPr>
        <p:spPr/>
        <p:txBody>
          <a:bodyPr>
            <a:normAutofit fontScale="90000"/>
          </a:bodyPr>
          <a:lstStyle/>
          <a:p>
            <a:pPr>
              <a:defRPr/>
            </a:pPr>
            <a:r>
              <a:rPr lang="en-US" dirty="0"/>
              <a:t>Why Exercise?</a:t>
            </a:r>
          </a:p>
        </p:txBody>
      </p:sp>
      <p:sp>
        <p:nvSpPr>
          <p:cNvPr id="3" name="Content Placeholder 2">
            <a:extLst>
              <a:ext uri="{FF2B5EF4-FFF2-40B4-BE49-F238E27FC236}">
                <a16:creationId xmlns:a16="http://schemas.microsoft.com/office/drawing/2014/main" id="{D9543CD2-7E5E-4E9A-BD9B-CE1AB449E73E}"/>
              </a:ext>
            </a:extLst>
          </p:cNvPr>
          <p:cNvSpPr>
            <a:spLocks noGrp="1"/>
          </p:cNvSpPr>
          <p:nvPr>
            <p:ph idx="1"/>
          </p:nvPr>
        </p:nvSpPr>
        <p:spPr>
          <a:xfrm>
            <a:off x="380677" y="2104959"/>
            <a:ext cx="7886700" cy="4351338"/>
          </a:xfrm>
        </p:spPr>
        <p:txBody>
          <a:bodyPr>
            <a:normAutofit/>
          </a:bodyPr>
          <a:lstStyle/>
          <a:p>
            <a:pPr marL="342900" indent="-342900">
              <a:buFont typeface="Arial" panose="020B0604020202020204" pitchFamily="34" charset="0"/>
              <a:buChar char="•"/>
              <a:defRPr/>
            </a:pPr>
            <a:r>
              <a:rPr lang="en-US" sz="3200" dirty="0"/>
              <a:t>Be a better athlete</a:t>
            </a:r>
          </a:p>
          <a:p>
            <a:pPr marL="342900" indent="-342900">
              <a:buFont typeface="Arial" panose="020B0604020202020204" pitchFamily="34" charset="0"/>
              <a:buChar char="•"/>
              <a:defRPr/>
            </a:pPr>
            <a:r>
              <a:rPr lang="en-US" sz="3200" dirty="0"/>
              <a:t>Have stronger muscles and bones</a:t>
            </a:r>
          </a:p>
          <a:p>
            <a:pPr marL="342900" indent="-342900">
              <a:buFont typeface="Arial" panose="020B0604020202020204" pitchFamily="34" charset="0"/>
              <a:buChar char="•"/>
              <a:defRPr/>
            </a:pPr>
            <a:r>
              <a:rPr lang="en-US" sz="3200" dirty="0"/>
              <a:t>Stay at or get to a healthy weight</a:t>
            </a:r>
          </a:p>
          <a:p>
            <a:pPr marL="342900" indent="-342900">
              <a:buFont typeface="Arial" panose="020B0604020202020204" pitchFamily="34" charset="0"/>
              <a:buChar char="•"/>
              <a:defRPr/>
            </a:pPr>
            <a:r>
              <a:rPr lang="en-US" sz="3200" dirty="0"/>
              <a:t>Increase your chances of living longer</a:t>
            </a:r>
          </a:p>
          <a:p>
            <a:pPr marL="342900" indent="-342900">
              <a:buFont typeface="Arial" panose="020B0604020202020204" pitchFamily="34" charset="0"/>
              <a:buChar char="•"/>
              <a:defRPr/>
            </a:pPr>
            <a:r>
              <a:rPr lang="en-US" sz="3200" dirty="0"/>
              <a:t>Increase your energy level</a:t>
            </a:r>
          </a:p>
          <a:p>
            <a:pPr marL="342900" indent="-342900">
              <a:buFont typeface="Arial" panose="020B0604020202020204" pitchFamily="34" charset="0"/>
              <a:buChar char="•"/>
              <a:defRPr/>
            </a:pPr>
            <a:r>
              <a:rPr lang="en-US" sz="3200" dirty="0"/>
              <a:t>Make yourself happier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9988D-CEE1-4F64-9813-E373D642509B}"/>
              </a:ext>
            </a:extLst>
          </p:cNvPr>
          <p:cNvSpPr>
            <a:spLocks noGrp="1"/>
          </p:cNvSpPr>
          <p:nvPr>
            <p:ph type="title"/>
          </p:nvPr>
        </p:nvSpPr>
        <p:spPr/>
        <p:txBody>
          <a:bodyPr>
            <a:normAutofit fontScale="90000"/>
          </a:bodyPr>
          <a:lstStyle/>
          <a:p>
            <a:pPr>
              <a:defRPr/>
            </a:pPr>
            <a:r>
              <a:rPr lang="en-US" dirty="0"/>
              <a:t>Activity</a:t>
            </a:r>
          </a:p>
        </p:txBody>
      </p:sp>
      <p:sp>
        <p:nvSpPr>
          <p:cNvPr id="3" name="Content Placeholder 2">
            <a:extLst>
              <a:ext uri="{FF2B5EF4-FFF2-40B4-BE49-F238E27FC236}">
                <a16:creationId xmlns:a16="http://schemas.microsoft.com/office/drawing/2014/main" id="{ADA885D3-B99D-466F-B113-DCD450EA4930}"/>
              </a:ext>
            </a:extLst>
          </p:cNvPr>
          <p:cNvSpPr>
            <a:spLocks noGrp="1"/>
          </p:cNvSpPr>
          <p:nvPr>
            <p:ph idx="1"/>
          </p:nvPr>
        </p:nvSpPr>
        <p:spPr/>
        <p:txBody>
          <a:bodyPr>
            <a:normAutofit/>
          </a:bodyPr>
          <a:lstStyle/>
          <a:p>
            <a:pPr marL="342900" indent="-342900">
              <a:buFont typeface="Arial" panose="020B0604020202020204" pitchFamily="34" charset="0"/>
              <a:buChar char="•"/>
              <a:defRPr/>
            </a:pPr>
            <a:endParaRPr lang="en-US" sz="3200" dirty="0"/>
          </a:p>
          <a:p>
            <a:pPr marL="0" indent="0">
              <a:buNone/>
              <a:defRPr/>
            </a:pPr>
            <a:r>
              <a:rPr lang="en-US" sz="3200" b="1" dirty="0"/>
              <a:t>Excuses, excuses…</a:t>
            </a:r>
          </a:p>
          <a:p>
            <a:pPr marL="342900" indent="-342900">
              <a:buFont typeface="Arial" panose="020B0604020202020204" pitchFamily="34" charset="0"/>
              <a:buChar char="•"/>
              <a:defRPr/>
            </a:pPr>
            <a:r>
              <a:rPr lang="en-US" sz="3200" dirty="0"/>
              <a:t>“I don’t have enough time.”</a:t>
            </a:r>
          </a:p>
          <a:p>
            <a:pPr marL="342900" indent="-342900">
              <a:buFont typeface="Arial" panose="020B0604020202020204" pitchFamily="34" charset="0"/>
              <a:buChar char="•"/>
              <a:defRPr/>
            </a:pPr>
            <a:r>
              <a:rPr lang="en-US" sz="3200" dirty="0"/>
              <a:t>“Exercise is too hard.”</a:t>
            </a:r>
          </a:p>
          <a:p>
            <a:pPr marL="342900" indent="-342900">
              <a:buFont typeface="Arial" panose="020B0604020202020204" pitchFamily="34" charset="0"/>
              <a:buChar char="•"/>
              <a:defRPr/>
            </a:pPr>
            <a:r>
              <a:rPr lang="en-US" sz="3200" dirty="0"/>
              <a:t>“I don’t have a gym membership.”</a:t>
            </a:r>
          </a:p>
          <a:p>
            <a:pPr marL="342900" indent="-342900">
              <a:buFont typeface="Arial" panose="020B0604020202020204" pitchFamily="34" charset="0"/>
              <a:buChar char="•"/>
              <a:defRPr/>
            </a:pPr>
            <a:r>
              <a:rPr lang="en-US" sz="3200" dirty="0"/>
              <a:t>“I don’t know how to start.”</a:t>
            </a:r>
          </a:p>
          <a:p>
            <a:pPr marL="342900" indent="-342900">
              <a:buFont typeface="Arial" panose="020B0604020202020204" pitchFamily="34" charset="0"/>
              <a:buChar char="•"/>
              <a:defRPr/>
            </a:pPr>
            <a:endParaRPr lang="en-US" sz="3200" dirty="0"/>
          </a:p>
          <a:p>
            <a:pPr marL="342900" indent="-342900">
              <a:buFont typeface="Arial" panose="020B0604020202020204" pitchFamily="34" charset="0"/>
              <a:buChar char="•"/>
              <a:defRPr/>
            </a:pP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37504-1094-45ED-8A5E-81A048CA1779}"/>
              </a:ext>
            </a:extLst>
          </p:cNvPr>
          <p:cNvSpPr>
            <a:spLocks noGrp="1"/>
          </p:cNvSpPr>
          <p:nvPr>
            <p:ph type="title"/>
          </p:nvPr>
        </p:nvSpPr>
        <p:spPr/>
        <p:txBody>
          <a:bodyPr>
            <a:normAutofit fontScale="90000"/>
          </a:bodyPr>
          <a:lstStyle/>
          <a:p>
            <a:pPr>
              <a:defRPr/>
            </a:pPr>
            <a:r>
              <a:rPr lang="en-US" dirty="0"/>
              <a:t>Hydration</a:t>
            </a:r>
          </a:p>
        </p:txBody>
      </p:sp>
      <p:sp>
        <p:nvSpPr>
          <p:cNvPr id="5" name="Content Placeholder 4">
            <a:extLst>
              <a:ext uri="{FF2B5EF4-FFF2-40B4-BE49-F238E27FC236}">
                <a16:creationId xmlns:a16="http://schemas.microsoft.com/office/drawing/2014/main" id="{F474B4C6-C2E5-4686-9CCF-DA68AD0CB360}"/>
              </a:ext>
            </a:extLst>
          </p:cNvPr>
          <p:cNvSpPr>
            <a:spLocks noGrp="1"/>
          </p:cNvSpPr>
          <p:nvPr>
            <p:ph idx="1"/>
          </p:nvPr>
        </p:nvSpPr>
        <p:spPr>
          <a:xfrm>
            <a:off x="743919" y="1825625"/>
            <a:ext cx="8121111" cy="4351338"/>
          </a:xfrm>
        </p:spPr>
        <p:txBody>
          <a:bodyPr>
            <a:normAutofit/>
          </a:bodyPr>
          <a:lstStyle/>
          <a:p>
            <a:pPr marL="342900" indent="-342900">
              <a:buFont typeface="Arial" panose="020B0604020202020204" pitchFamily="34" charset="0"/>
              <a:buChar char="•"/>
              <a:defRPr/>
            </a:pPr>
            <a:r>
              <a:rPr lang="en-US" sz="3200" dirty="0"/>
              <a:t>Water is the best choice</a:t>
            </a:r>
          </a:p>
          <a:p>
            <a:pPr marL="342900" indent="-342900">
              <a:buFont typeface="Arial" panose="020B0604020202020204" pitchFamily="34" charset="0"/>
              <a:buChar char="•"/>
              <a:defRPr/>
            </a:pPr>
            <a:r>
              <a:rPr lang="en-US" sz="3200" dirty="0"/>
              <a:t>Drink water throughout the day</a:t>
            </a:r>
          </a:p>
          <a:p>
            <a:pPr marL="342900" indent="-342900">
              <a:buFont typeface="Arial" panose="020B0604020202020204" pitchFamily="34" charset="0"/>
              <a:buChar char="•"/>
              <a:defRPr/>
            </a:pPr>
            <a:r>
              <a:rPr lang="en-US" sz="3200" dirty="0"/>
              <a:t>Focus on staying hydrated while you’re being active</a:t>
            </a:r>
          </a:p>
        </p:txBody>
      </p:sp>
      <p:pic>
        <p:nvPicPr>
          <p:cNvPr id="163845" name="Picture 2">
            <a:extLst>
              <a:ext uri="{FF2B5EF4-FFF2-40B4-BE49-F238E27FC236}">
                <a16:creationId xmlns:a16="http://schemas.microsoft.com/office/drawing/2014/main" id="{2FA20498-2EBF-4B40-8A75-E22B581265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4138047"/>
            <a:ext cx="5029200" cy="254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a:extLst>
              <a:ext uri="{FF2B5EF4-FFF2-40B4-BE49-F238E27FC236}">
                <a16:creationId xmlns:a16="http://schemas.microsoft.com/office/drawing/2014/main" id="{0757CE84-4E7F-4A51-8EEE-491D14DF1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2702275"/>
            <a:ext cx="9202738"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919B5124-35A9-4041-806C-E862BEEC83A8}"/>
              </a:ext>
            </a:extLst>
          </p:cNvPr>
          <p:cNvSpPr>
            <a:spLocks noGrp="1"/>
          </p:cNvSpPr>
          <p:nvPr>
            <p:ph type="title"/>
          </p:nvPr>
        </p:nvSpPr>
        <p:spPr/>
        <p:txBody>
          <a:bodyPr>
            <a:normAutofit fontScale="90000"/>
          </a:bodyPr>
          <a:lstStyle/>
          <a:p>
            <a:pPr>
              <a:defRPr/>
            </a:pPr>
            <a:r>
              <a:rPr lang="en-US" dirty="0"/>
              <a:t>Personal Hygiene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A5E07-BCAC-48CA-BAE1-C83758309076}"/>
              </a:ext>
            </a:extLst>
          </p:cNvPr>
          <p:cNvSpPr>
            <a:spLocks noGrp="1"/>
          </p:cNvSpPr>
          <p:nvPr>
            <p:ph type="title"/>
          </p:nvPr>
        </p:nvSpPr>
        <p:spPr>
          <a:xfrm>
            <a:off x="108488" y="468782"/>
            <a:ext cx="7886700" cy="585850"/>
          </a:xfrm>
        </p:spPr>
        <p:txBody>
          <a:bodyPr>
            <a:normAutofit fontScale="90000"/>
          </a:bodyPr>
          <a:lstStyle/>
          <a:p>
            <a:pPr>
              <a:defRPr/>
            </a:pPr>
            <a:r>
              <a:rPr lang="en-US" dirty="0"/>
              <a:t>Good Hygiene Practices</a:t>
            </a:r>
          </a:p>
        </p:txBody>
      </p:sp>
      <p:sp>
        <p:nvSpPr>
          <p:cNvPr id="3" name="Content Placeholder 2">
            <a:extLst>
              <a:ext uri="{FF2B5EF4-FFF2-40B4-BE49-F238E27FC236}">
                <a16:creationId xmlns:a16="http://schemas.microsoft.com/office/drawing/2014/main" id="{8D859E5E-A06B-49DA-A244-5D8FB54CB3FB}"/>
              </a:ext>
            </a:extLst>
          </p:cNvPr>
          <p:cNvSpPr>
            <a:spLocks noGrp="1"/>
          </p:cNvSpPr>
          <p:nvPr>
            <p:ph idx="1"/>
          </p:nvPr>
        </p:nvSpPr>
        <p:spPr>
          <a:xfrm>
            <a:off x="0" y="1906621"/>
            <a:ext cx="9144000" cy="4951379"/>
          </a:xfrm>
        </p:spPr>
        <p:txBody>
          <a:bodyPr>
            <a:normAutofit/>
          </a:bodyPr>
          <a:lstStyle/>
          <a:p>
            <a:pPr marL="342900" indent="-342900">
              <a:buFont typeface="Arial" panose="020B0604020202020204" pitchFamily="34" charset="0"/>
              <a:buChar char="•"/>
              <a:defRPr/>
            </a:pPr>
            <a:r>
              <a:rPr lang="en-US" sz="3200" dirty="0"/>
              <a:t>Wash hands with soap and clean water for 20 seconds:</a:t>
            </a:r>
          </a:p>
          <a:p>
            <a:pPr marL="971550" lvl="1" indent="-514350">
              <a:buFont typeface="+mj-lt"/>
              <a:buAutoNum type="arabicPeriod"/>
              <a:defRPr/>
            </a:pPr>
            <a:r>
              <a:rPr lang="en-US" sz="2800" dirty="0"/>
              <a:t>After using the bathroom.</a:t>
            </a:r>
          </a:p>
          <a:p>
            <a:pPr marL="971550" lvl="1" indent="-514350">
              <a:buFont typeface="+mj-lt"/>
              <a:buAutoNum type="arabicPeriod"/>
              <a:defRPr/>
            </a:pPr>
            <a:r>
              <a:rPr lang="en-US" sz="2800" dirty="0"/>
              <a:t>Before cooking and eating food.</a:t>
            </a:r>
          </a:p>
          <a:p>
            <a:pPr marL="971550" lvl="1" indent="-514350">
              <a:buFont typeface="+mj-lt"/>
              <a:buAutoNum type="arabicPeriod"/>
              <a:defRPr/>
            </a:pPr>
            <a:r>
              <a:rPr lang="en-US" sz="2800" dirty="0"/>
              <a:t>After blowing your nose or coughing into your hand.</a:t>
            </a:r>
          </a:p>
          <a:p>
            <a:pPr marL="342900" indent="-342900">
              <a:spcBef>
                <a:spcPts val="2400"/>
              </a:spcBef>
              <a:buFont typeface="Arial" panose="020B0604020202020204" pitchFamily="34" charset="0"/>
              <a:buChar char="•"/>
              <a:defRPr/>
            </a:pPr>
            <a:r>
              <a:rPr lang="en-US" sz="3200" dirty="0"/>
              <a:t>Take a shower or bath daily and wear deodorant.</a:t>
            </a:r>
          </a:p>
          <a:p>
            <a:pPr marL="342900" indent="-342900">
              <a:spcBef>
                <a:spcPts val="2400"/>
              </a:spcBef>
              <a:buFont typeface="Arial" panose="020B0604020202020204" pitchFamily="34" charset="0"/>
              <a:buChar char="•"/>
              <a:defRPr/>
            </a:pPr>
            <a:r>
              <a:rPr lang="en-US" sz="3200" dirty="0"/>
              <a:t>Brush your teeth twice a day.</a:t>
            </a:r>
          </a:p>
          <a:p>
            <a:pPr marL="342900" indent="-342900">
              <a:spcBef>
                <a:spcPts val="2400"/>
              </a:spcBef>
              <a:buFont typeface="Arial" panose="020B0604020202020204" pitchFamily="34" charset="0"/>
              <a:buChar char="•"/>
              <a:defRPr/>
            </a:pPr>
            <a:r>
              <a:rPr lang="en-US" sz="3200" dirty="0"/>
              <a:t>Wear clean clothes </a:t>
            </a:r>
            <a:r>
              <a:rPr lang="en-US" sz="3200"/>
              <a:t>and socks.</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0CAB48-55B8-4B64-ADDA-40628176C16F}"/>
              </a:ext>
            </a:extLst>
          </p:cNvPr>
          <p:cNvSpPr>
            <a:spLocks noGrp="1"/>
          </p:cNvSpPr>
          <p:nvPr>
            <p:ph type="title"/>
          </p:nvPr>
        </p:nvSpPr>
        <p:spPr>
          <a:xfrm>
            <a:off x="531813" y="257175"/>
            <a:ext cx="7904162" cy="1195388"/>
          </a:xfrm>
        </p:spPr>
        <p:txBody>
          <a:bodyPr/>
          <a:lstStyle/>
          <a:p>
            <a:pPr>
              <a:defRPr/>
            </a:pPr>
            <a:r>
              <a:rPr lang="en-US" dirty="0">
                <a:sym typeface="Ubuntu Light" panose="020B0604030602030204" pitchFamily="34" charset="0"/>
              </a:rPr>
              <a:t>Commitments for the day</a:t>
            </a:r>
          </a:p>
        </p:txBody>
      </p:sp>
      <p:sp>
        <p:nvSpPr>
          <p:cNvPr id="7" name="Content Placeholder 6">
            <a:extLst>
              <a:ext uri="{FF2B5EF4-FFF2-40B4-BE49-F238E27FC236}">
                <a16:creationId xmlns:a16="http://schemas.microsoft.com/office/drawing/2014/main" id="{049E3F3D-E379-4CB8-B44E-B4B344639698}"/>
              </a:ext>
            </a:extLst>
          </p:cNvPr>
          <p:cNvSpPr>
            <a:spLocks noGrp="1"/>
          </p:cNvSpPr>
          <p:nvPr>
            <p:ph idx="1"/>
          </p:nvPr>
        </p:nvSpPr>
        <p:spPr>
          <a:xfrm>
            <a:off x="332675" y="2134489"/>
            <a:ext cx="8402638" cy="4450838"/>
          </a:xfrm>
        </p:spPr>
        <p:txBody>
          <a:bodyPr>
            <a:noAutofit/>
          </a:bodyPr>
          <a:lstStyle/>
          <a:p>
            <a:pPr marL="322247" lvl="1" indent="0">
              <a:buNone/>
              <a:defRPr/>
            </a:pPr>
            <a:r>
              <a:rPr lang="en-US" sz="3200" dirty="0">
                <a:sym typeface="Ubuntu Light" panose="020B0604030602030204" pitchFamily="34" charset="0"/>
              </a:rPr>
              <a:t>Everyone has a unique experience to share.</a:t>
            </a:r>
          </a:p>
          <a:p>
            <a:pPr marL="322247" lvl="1" indent="0">
              <a:buNone/>
              <a:defRPr/>
            </a:pPr>
            <a:endParaRPr lang="en-US" sz="3200" dirty="0">
              <a:sym typeface="Ubuntu Light" panose="020B0604030602030204" pitchFamily="34" charset="0"/>
            </a:endParaRPr>
          </a:p>
          <a:p>
            <a:pPr marL="643704" lvl="1" indent="-321457">
              <a:buFont typeface="Arial" pitchFamily="34" charset="0"/>
              <a:buChar char="•"/>
              <a:defRPr/>
            </a:pPr>
            <a:r>
              <a:rPr lang="en-US" sz="3200" dirty="0">
                <a:sym typeface="Ubuntu Light" panose="020B0604030602030204" pitchFamily="34" charset="0"/>
              </a:rPr>
              <a:t>Ask questions.</a:t>
            </a:r>
          </a:p>
          <a:p>
            <a:pPr marL="643704" lvl="1" indent="-321457">
              <a:buFont typeface="Arial" pitchFamily="34" charset="0"/>
              <a:buChar char="•"/>
              <a:defRPr/>
            </a:pPr>
            <a:r>
              <a:rPr lang="en-US" sz="3200" dirty="0">
                <a:sym typeface="Ubuntu Light" panose="020B0604030602030204" pitchFamily="34" charset="0"/>
              </a:rPr>
              <a:t>Work together. </a:t>
            </a:r>
          </a:p>
          <a:p>
            <a:pPr marL="643704" lvl="1" indent="-321457">
              <a:buFont typeface="Arial" pitchFamily="34" charset="0"/>
              <a:buChar char="•"/>
              <a:defRPr/>
            </a:pPr>
            <a:r>
              <a:rPr lang="en-US" sz="3200" dirty="0">
                <a:sym typeface="Ubuntu Light" panose="020B0604030602030204" pitchFamily="34" charset="0"/>
              </a:rPr>
              <a:t>Think globally, act locally.</a:t>
            </a:r>
          </a:p>
          <a:p>
            <a:pPr marL="643704" lvl="1" indent="-321457">
              <a:defRPr/>
            </a:pPr>
            <a:r>
              <a:rPr lang="en-US" sz="3200" dirty="0">
                <a:sym typeface="Ubuntu Light" panose="020B0604030602030204" pitchFamily="34" charset="0"/>
              </a:rPr>
              <a:t>Have fun! </a:t>
            </a:r>
          </a:p>
          <a:p>
            <a:pPr marL="643704" lvl="1" indent="-321457">
              <a:defRPr/>
            </a:pPr>
            <a:endParaRPr lang="en-US" sz="3200" dirty="0">
              <a:sym typeface="Ubuntu Light" panose="020B0604030602030204" pitchFamily="34" charset="0"/>
            </a:endParaRPr>
          </a:p>
          <a:p>
            <a:pPr marL="322247" lvl="1" indent="0" algn="ctr">
              <a:buNone/>
              <a:defRPr/>
            </a:pPr>
            <a:r>
              <a:rPr lang="en-US" sz="3200" b="1" dirty="0">
                <a:sym typeface="Ubuntu Light" panose="020B0604030602030204" pitchFamily="34" charset="0"/>
              </a:rPr>
              <a:t>This is a safe space. You are among friends. </a:t>
            </a:r>
          </a:p>
          <a:p>
            <a:pPr marL="322247" lvl="1" indent="0">
              <a:buNone/>
              <a:defRPr/>
            </a:pPr>
            <a:endParaRPr lang="en-US" sz="3200" dirty="0">
              <a:sym typeface="Ubuntu Light" panose="020B0604030602030204" pitchFamily="34" charset="0"/>
            </a:endParaRPr>
          </a:p>
          <a:p>
            <a:pPr marL="322247" lvl="1" indent="0">
              <a:buNone/>
              <a:defRPr/>
            </a:pPr>
            <a:endParaRPr lang="en-US" sz="3200" dirty="0">
              <a:sym typeface="Ubuntu Light" panose="020B0604030602030204" pitchFamily="34" charset="0"/>
            </a:endParaRPr>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1C9C-DCBD-4E49-BE3C-95B2EBD62483}"/>
              </a:ext>
            </a:extLst>
          </p:cNvPr>
          <p:cNvSpPr>
            <a:spLocks noGrp="1"/>
          </p:cNvSpPr>
          <p:nvPr>
            <p:ph type="title"/>
          </p:nvPr>
        </p:nvSpPr>
        <p:spPr/>
        <p:txBody>
          <a:bodyPr>
            <a:normAutofit fontScale="90000"/>
          </a:bodyPr>
          <a:lstStyle/>
          <a:p>
            <a:pPr>
              <a:defRPr/>
            </a:pPr>
            <a:r>
              <a:rPr lang="en-US" dirty="0">
                <a:sym typeface="Ubuntu Light" panose="020B0604030602030204" pitchFamily="34" charset="0"/>
              </a:rPr>
              <a:t>Other Healthy Habits</a:t>
            </a:r>
          </a:p>
        </p:txBody>
      </p:sp>
      <p:sp>
        <p:nvSpPr>
          <p:cNvPr id="3" name="Content Placeholder 2">
            <a:extLst>
              <a:ext uri="{FF2B5EF4-FFF2-40B4-BE49-F238E27FC236}">
                <a16:creationId xmlns:a16="http://schemas.microsoft.com/office/drawing/2014/main" id="{BDE79D7C-71A4-4473-A306-64209C588017}"/>
              </a:ext>
            </a:extLst>
          </p:cNvPr>
          <p:cNvSpPr>
            <a:spLocks noGrp="1"/>
          </p:cNvSpPr>
          <p:nvPr>
            <p:ph idx="1"/>
          </p:nvPr>
        </p:nvSpPr>
        <p:spPr>
          <a:xfrm>
            <a:off x="262890" y="1875294"/>
            <a:ext cx="8881110" cy="4982705"/>
          </a:xfrm>
        </p:spPr>
        <p:txBody>
          <a:bodyPr>
            <a:normAutofit fontScale="92500" lnSpcReduction="20000"/>
          </a:bodyPr>
          <a:lstStyle/>
          <a:p>
            <a:pPr marL="342900" indent="-342900">
              <a:buFont typeface="Arial" panose="020B0604020202020204" pitchFamily="34" charset="0"/>
              <a:buChar char="•"/>
              <a:defRPr/>
            </a:pPr>
            <a:r>
              <a:rPr lang="en-US" sz="3500" dirty="0"/>
              <a:t>Avoid smoking and breathing other people’s smoke</a:t>
            </a:r>
          </a:p>
          <a:p>
            <a:pPr marL="342900" indent="-342900">
              <a:buFont typeface="Arial" panose="020B0604020202020204" pitchFamily="34" charset="0"/>
              <a:buChar char="•"/>
              <a:defRPr/>
            </a:pPr>
            <a:r>
              <a:rPr lang="en-US" sz="3500" dirty="0"/>
              <a:t>Build safe, healthy, supportive relationships with family and friends </a:t>
            </a:r>
          </a:p>
          <a:p>
            <a:pPr marL="342900" indent="-342900">
              <a:buFont typeface="Arial" panose="020B0604020202020204" pitchFamily="34" charset="0"/>
              <a:buChar char="•"/>
              <a:defRPr/>
            </a:pPr>
            <a:r>
              <a:rPr lang="en-US" sz="3500" dirty="0"/>
              <a:t>Get 7-9 hours of sleep each night</a:t>
            </a:r>
          </a:p>
          <a:p>
            <a:pPr marL="342900" indent="-342900">
              <a:buFont typeface="Arial" panose="020B0604020202020204" pitchFamily="34" charset="0"/>
              <a:buChar char="•"/>
              <a:defRPr/>
            </a:pPr>
            <a:r>
              <a:rPr lang="en-US" sz="3500" dirty="0"/>
              <a:t>Stay positive</a:t>
            </a:r>
          </a:p>
          <a:p>
            <a:pPr marL="342900" indent="-342900">
              <a:buFont typeface="Arial" panose="020B0604020202020204" pitchFamily="34" charset="0"/>
              <a:buChar char="•"/>
              <a:defRPr/>
            </a:pPr>
            <a:r>
              <a:rPr lang="en-US" sz="3500" dirty="0"/>
              <a:t>Take time to relax</a:t>
            </a:r>
          </a:p>
          <a:p>
            <a:pPr marL="342900" indent="-342900">
              <a:buFont typeface="Arial" panose="020B0604020202020204" pitchFamily="34" charset="0"/>
              <a:buChar char="•"/>
              <a:defRPr/>
            </a:pPr>
            <a:r>
              <a:rPr lang="en-US" sz="3500" dirty="0"/>
              <a:t>Visit the doctor and dentist</a:t>
            </a:r>
          </a:p>
          <a:p>
            <a:pPr marL="638175" lvl="2" indent="-342900">
              <a:buFont typeface="Arial" panose="020B0604020202020204" pitchFamily="34" charset="0"/>
              <a:buChar char="•"/>
              <a:defRPr/>
            </a:pPr>
            <a:r>
              <a:rPr lang="en-US" sz="3000" dirty="0">
                <a:sym typeface="Ubuntu Light" panose="020B0604030602030204" pitchFamily="34" charset="0"/>
              </a:rPr>
              <a:t>You should see a primary care doctor once a year (or as often as they say you need to)</a:t>
            </a:r>
          </a:p>
          <a:p>
            <a:pPr marL="638175" lvl="2" indent="-342900">
              <a:buFont typeface="Arial" panose="020B0604020202020204" pitchFamily="34" charset="0"/>
              <a:buChar char="•"/>
              <a:defRPr/>
            </a:pPr>
            <a:r>
              <a:rPr lang="en-US" sz="3000" dirty="0">
                <a:sym typeface="Ubuntu Light" panose="020B0604030602030204" pitchFamily="34" charset="0"/>
              </a:rPr>
              <a:t>You should see a dentist every 6 months (or as often as they say you need to)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Box 1">
            <a:extLst>
              <a:ext uri="{FF2B5EF4-FFF2-40B4-BE49-F238E27FC236}">
                <a16:creationId xmlns:a16="http://schemas.microsoft.com/office/drawing/2014/main" id="{8B682D73-C3EC-47E3-99CD-52F0E264AFBD}"/>
              </a:ext>
            </a:extLst>
          </p:cNvPr>
          <p:cNvSpPr txBox="1">
            <a:spLocks noChangeArrowheads="1"/>
          </p:cNvSpPr>
          <p:nvPr/>
        </p:nvSpPr>
        <p:spPr bwMode="auto">
          <a:xfrm>
            <a:off x="711038" y="2956112"/>
            <a:ext cx="73596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algn="ctr"/>
            <a:r>
              <a:rPr lang="en-US" altLang="en-US" sz="5400" b="1" dirty="0">
                <a:latin typeface="Calibri" panose="020F0502020204030204" pitchFamily="34" charset="0"/>
                <a:cs typeface="Calibri" panose="020F0502020204030204" pitchFamily="34" charset="0"/>
              </a:rPr>
              <a:t>Healthy Habits Quiz</a:t>
            </a:r>
          </a:p>
        </p:txBody>
      </p:sp>
      <p:sp>
        <p:nvSpPr>
          <p:cNvPr id="4" name="Title 1">
            <a:extLst>
              <a:ext uri="{FF2B5EF4-FFF2-40B4-BE49-F238E27FC236}">
                <a16:creationId xmlns:a16="http://schemas.microsoft.com/office/drawing/2014/main" id="{9D2EE964-E2EB-4856-B363-B6A1323F3DA6}"/>
              </a:ext>
            </a:extLst>
          </p:cNvPr>
          <p:cNvSpPr>
            <a:spLocks noGrp="1"/>
          </p:cNvSpPr>
          <p:nvPr>
            <p:ph type="title"/>
          </p:nvPr>
        </p:nvSpPr>
        <p:spPr>
          <a:xfrm>
            <a:off x="262890" y="401703"/>
            <a:ext cx="7886700" cy="585850"/>
          </a:xfrm>
        </p:spPr>
        <p:txBody>
          <a:bodyPr>
            <a:normAutofit fontScale="90000"/>
          </a:bodyPr>
          <a:lstStyle/>
          <a:p>
            <a:pPr>
              <a:defRPr/>
            </a:pPr>
            <a:r>
              <a:rPr lang="en-US" dirty="0"/>
              <a:t>Activity</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735" y="1797248"/>
            <a:ext cx="7886700" cy="3263504"/>
          </a:xfrm>
        </p:spPr>
        <p:txBody>
          <a:bodyPr>
            <a:noAutofit/>
          </a:bodyPr>
          <a:lstStyle/>
          <a:p>
            <a:pPr marL="514350" indent="-514350">
              <a:lnSpc>
                <a:spcPct val="110000"/>
              </a:lnSpc>
              <a:buFont typeface="+mj-lt"/>
              <a:buAutoNum type="arabicPeriod"/>
            </a:pPr>
            <a:r>
              <a:rPr lang="en-US" dirty="0"/>
              <a:t>Divide into two groups</a:t>
            </a:r>
          </a:p>
          <a:p>
            <a:pPr marL="514350" indent="-514350">
              <a:lnSpc>
                <a:spcPct val="110000"/>
              </a:lnSpc>
              <a:buFont typeface="+mj-lt"/>
              <a:buAutoNum type="arabicPeriod"/>
            </a:pPr>
            <a:r>
              <a:rPr lang="en-US" dirty="0"/>
              <a:t>Each group must select a leader to say the answers</a:t>
            </a:r>
          </a:p>
          <a:p>
            <a:pPr marL="514350" indent="-514350">
              <a:lnSpc>
                <a:spcPct val="110000"/>
              </a:lnSpc>
              <a:buFont typeface="+mj-lt"/>
              <a:buAutoNum type="arabicPeriod"/>
            </a:pPr>
            <a:r>
              <a:rPr lang="en-US" dirty="0"/>
              <a:t>The questions will be presented to both groups</a:t>
            </a:r>
          </a:p>
          <a:p>
            <a:pPr marL="514350" indent="-514350">
              <a:lnSpc>
                <a:spcPct val="110000"/>
              </a:lnSpc>
              <a:buFont typeface="+mj-lt"/>
              <a:buAutoNum type="arabicPeriod"/>
            </a:pPr>
            <a:r>
              <a:rPr lang="en-US" dirty="0"/>
              <a:t>The group members must help their leader to answer the question in 60 seconds</a:t>
            </a:r>
          </a:p>
          <a:p>
            <a:pPr marL="514350" indent="-514350">
              <a:lnSpc>
                <a:spcPct val="110000"/>
              </a:lnSpc>
              <a:buFont typeface="+mj-lt"/>
              <a:buAutoNum type="arabicPeriod"/>
            </a:pPr>
            <a:r>
              <a:rPr lang="en-US" dirty="0"/>
              <a:t>The group who raises their hand first gets to answer the question</a:t>
            </a:r>
          </a:p>
          <a:p>
            <a:pPr marL="514350" indent="-514350">
              <a:lnSpc>
                <a:spcPct val="110000"/>
              </a:lnSpc>
              <a:buFont typeface="+mj-lt"/>
              <a:buAutoNum type="arabicPeriod"/>
            </a:pPr>
            <a:r>
              <a:rPr lang="en-US" dirty="0"/>
              <a:t>The group with the highest score wins</a:t>
            </a:r>
          </a:p>
          <a:p>
            <a:pPr marL="0" indent="0">
              <a:lnSpc>
                <a:spcPct val="110000"/>
              </a:lnSpc>
              <a:buNone/>
            </a:pPr>
            <a:endParaRPr lang="en-US" dirty="0"/>
          </a:p>
        </p:txBody>
      </p:sp>
      <p:sp>
        <p:nvSpPr>
          <p:cNvPr id="5" name="Title 1">
            <a:extLst>
              <a:ext uri="{FF2B5EF4-FFF2-40B4-BE49-F238E27FC236}">
                <a16:creationId xmlns:a16="http://schemas.microsoft.com/office/drawing/2014/main" id="{8E3B205D-19F6-4C7B-AC45-03231209F4F8}"/>
              </a:ext>
            </a:extLst>
          </p:cNvPr>
          <p:cNvSpPr txBox="1">
            <a:spLocks/>
          </p:cNvSpPr>
          <p:nvPr/>
        </p:nvSpPr>
        <p:spPr>
          <a:xfrm>
            <a:off x="95250" y="388112"/>
            <a:ext cx="7886700" cy="5858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400" dirty="0"/>
              <a:t>Our Fun Plan </a:t>
            </a:r>
          </a:p>
        </p:txBody>
      </p:sp>
    </p:spTree>
    <p:extLst>
      <p:ext uri="{BB962C8B-B14F-4D97-AF65-F5344CB8AC3E}">
        <p14:creationId xmlns:p14="http://schemas.microsoft.com/office/powerpoint/2010/main" val="866143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7491" y="2118122"/>
            <a:ext cx="3868340" cy="617934"/>
          </a:xfrm>
        </p:spPr>
        <p:txBody>
          <a:bodyPr>
            <a:normAutofit/>
          </a:bodyPr>
          <a:lstStyle/>
          <a:p>
            <a:r>
              <a:rPr lang="en-US" dirty="0"/>
              <a:t>Option 1. Bread</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9979" y="2905116"/>
            <a:ext cx="3638674" cy="241744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quarter" idx="3"/>
          </p:nvPr>
        </p:nvSpPr>
        <p:spPr>
          <a:xfrm>
            <a:off x="4387830" y="2118122"/>
            <a:ext cx="3887391" cy="617934"/>
          </a:xfrm>
        </p:spPr>
        <p:txBody>
          <a:bodyPr>
            <a:normAutofit fontScale="92500"/>
          </a:bodyPr>
          <a:lstStyle/>
          <a:p>
            <a:r>
              <a:rPr lang="en-US" dirty="0"/>
              <a:t>Option 2. Fruits and Vegetables</a:t>
            </a:r>
          </a:p>
        </p:txBody>
      </p:sp>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52609" y="2905116"/>
            <a:ext cx="3357835" cy="2444504"/>
          </a:xfrm>
          <a:prstGeom prst="rect">
            <a:avLst/>
          </a:prstGeom>
          <a:blipFill>
            <a:blip r:embed="rId5"/>
            <a:tile tx="0" ty="0" sx="100000" sy="100000" flip="none" algn="tl"/>
          </a:blipFill>
          <a:ln w="38100" cap="sq">
            <a:solidFill>
              <a:schemeClr val="tx1"/>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9F91DBF4-102D-45EE-AC63-926B5F082074}"/>
              </a:ext>
            </a:extLst>
          </p:cNvPr>
          <p:cNvSpPr txBox="1">
            <a:spLocks/>
          </p:cNvSpPr>
          <p:nvPr/>
        </p:nvSpPr>
        <p:spPr>
          <a:xfrm>
            <a:off x="0" y="552135"/>
            <a:ext cx="6331527"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Q1. What should you eat </a:t>
            </a:r>
          </a:p>
          <a:p>
            <a:r>
              <a:rPr lang="en-US" sz="3600" dirty="0"/>
              <a:t>a lot of daily?</a:t>
            </a:r>
          </a:p>
        </p:txBody>
      </p:sp>
    </p:spTree>
    <p:extLst>
      <p:ext uri="{BB962C8B-B14F-4D97-AF65-F5344CB8AC3E}">
        <p14:creationId xmlns:p14="http://schemas.microsoft.com/office/powerpoint/2010/main" val="1060347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3901" y="2102893"/>
            <a:ext cx="3868340" cy="823912"/>
          </a:xfrm>
        </p:spPr>
        <p:txBody>
          <a:bodyPr/>
          <a:lstStyle/>
          <a:p>
            <a:r>
              <a:rPr lang="en-US" dirty="0"/>
              <a:t>Option 1. Blueberry Muffin</a:t>
            </a:r>
          </a:p>
        </p:txBody>
      </p:sp>
      <p:sp>
        <p:nvSpPr>
          <p:cNvPr id="5" name="Text Placeholder 4"/>
          <p:cNvSpPr>
            <a:spLocks noGrp="1"/>
          </p:cNvSpPr>
          <p:nvPr>
            <p:ph type="body" sz="quarter" idx="3"/>
          </p:nvPr>
        </p:nvSpPr>
        <p:spPr>
          <a:xfrm>
            <a:off x="5050035" y="2102893"/>
            <a:ext cx="4805795" cy="823912"/>
          </a:xfrm>
        </p:spPr>
        <p:txBody>
          <a:bodyPr/>
          <a:lstStyle/>
          <a:p>
            <a:r>
              <a:rPr lang="en-US" dirty="0"/>
              <a:t>Option 2. Eggs</a:t>
            </a:r>
          </a:p>
        </p:txBody>
      </p:sp>
      <p:sp>
        <p:nvSpPr>
          <p:cNvPr id="9" name="Title 1">
            <a:extLst>
              <a:ext uri="{FF2B5EF4-FFF2-40B4-BE49-F238E27FC236}">
                <a16:creationId xmlns:a16="http://schemas.microsoft.com/office/drawing/2014/main" id="{486DF64C-E7AA-4F7C-8106-40A262DA6F69}"/>
              </a:ext>
            </a:extLst>
          </p:cNvPr>
          <p:cNvSpPr txBox="1">
            <a:spLocks/>
          </p:cNvSpPr>
          <p:nvPr/>
        </p:nvSpPr>
        <p:spPr>
          <a:xfrm>
            <a:off x="50280" y="448072"/>
            <a:ext cx="6735041"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Q2. Which food is healthier </a:t>
            </a:r>
          </a:p>
          <a:p>
            <a:r>
              <a:rPr lang="en-US" sz="3600" dirty="0"/>
              <a:t>for breakfast?</a:t>
            </a:r>
          </a:p>
        </p:txBody>
      </p:sp>
      <p:pic>
        <p:nvPicPr>
          <p:cNvPr id="4100" name="Picture 4" descr="https://tse3.mm.bing.net/th?id=OIP.yvaHj_8XMSmyBN8Gd5X4gAHaFj&amp;pid=Api&amp;P=0&amp;w=248&amp;h=187">
            <a:extLst>
              <a:ext uri="{FF2B5EF4-FFF2-40B4-BE49-F238E27FC236}">
                <a16:creationId xmlns:a16="http://schemas.microsoft.com/office/drawing/2014/main" id="{9EF8F6B2-729A-45CC-91E4-7D3ABEDE2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28" y="3165533"/>
            <a:ext cx="3488951" cy="2616713"/>
          </a:xfrm>
          <a:prstGeom prst="rect">
            <a:avLst/>
          </a:prstGeom>
          <a:blipFill>
            <a:blip r:embed="rId4"/>
            <a:tile tx="0" ty="0" sx="100000" sy="100000" flip="none" algn="tl"/>
          </a:blipFill>
          <a:ln w="38100">
            <a:solidFill>
              <a:schemeClr val="tx1"/>
            </a:solidFill>
          </a:ln>
        </p:spPr>
      </p:pic>
      <p:pic>
        <p:nvPicPr>
          <p:cNvPr id="4102" name="Picture 6" descr="https://tse4.mm.bing.net/th?id=OIP.loMF8UJH5SYugVimNewMHAHaDt&amp;pid=Api&amp;P=0&amp;w=311&amp;h=156">
            <a:extLst>
              <a:ext uri="{FF2B5EF4-FFF2-40B4-BE49-F238E27FC236}">
                <a16:creationId xmlns:a16="http://schemas.microsoft.com/office/drawing/2014/main" id="{656F63C4-8A20-4660-A7E8-DF9493D82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609" y="3300641"/>
            <a:ext cx="4101656" cy="205742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44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4139" y="2427089"/>
            <a:ext cx="3868340" cy="617934"/>
          </a:xfrm>
        </p:spPr>
        <p:txBody>
          <a:bodyPr>
            <a:normAutofit/>
          </a:bodyPr>
          <a:lstStyle/>
          <a:p>
            <a:r>
              <a:rPr lang="en-US" dirty="0"/>
              <a:t>Option 1. String Cheese</a:t>
            </a:r>
          </a:p>
        </p:txBody>
      </p:sp>
      <p:sp>
        <p:nvSpPr>
          <p:cNvPr id="5" name="Text Placeholder 4"/>
          <p:cNvSpPr>
            <a:spLocks noGrp="1"/>
          </p:cNvSpPr>
          <p:nvPr>
            <p:ph type="body" sz="quarter" idx="3"/>
          </p:nvPr>
        </p:nvSpPr>
        <p:spPr>
          <a:xfrm>
            <a:off x="5019775" y="2443695"/>
            <a:ext cx="3887391" cy="617934"/>
          </a:xfrm>
        </p:spPr>
        <p:txBody>
          <a:bodyPr>
            <a:normAutofit/>
          </a:bodyPr>
          <a:lstStyle/>
          <a:p>
            <a:r>
              <a:rPr lang="en-US" dirty="0"/>
              <a:t>Option 2. Smoothie</a:t>
            </a:r>
          </a:p>
        </p:txBody>
      </p:sp>
      <p:sp>
        <p:nvSpPr>
          <p:cNvPr id="9" name="Title 1">
            <a:extLst>
              <a:ext uri="{FF2B5EF4-FFF2-40B4-BE49-F238E27FC236}">
                <a16:creationId xmlns:a16="http://schemas.microsoft.com/office/drawing/2014/main" id="{CBD8383E-4823-41C1-81B5-1911F48204B5}"/>
              </a:ext>
            </a:extLst>
          </p:cNvPr>
          <p:cNvSpPr txBox="1">
            <a:spLocks/>
          </p:cNvSpPr>
          <p:nvPr/>
        </p:nvSpPr>
        <p:spPr>
          <a:xfrm>
            <a:off x="50457" y="400998"/>
            <a:ext cx="6735354" cy="617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Q3. Which is the better snack?</a:t>
            </a:r>
          </a:p>
        </p:txBody>
      </p:sp>
      <p:pic>
        <p:nvPicPr>
          <p:cNvPr id="1028" name="Picture 4" descr="https://tse1.mm.bing.net/th?id=OIP.Y3zAQvr9yxHBT9Ig7rVO3wHaDt&amp;pid=Api&amp;P=0&amp;w=336&amp;h=169">
            <a:extLst>
              <a:ext uri="{FF2B5EF4-FFF2-40B4-BE49-F238E27FC236}">
                <a16:creationId xmlns:a16="http://schemas.microsoft.com/office/drawing/2014/main" id="{4210204F-4E34-4D06-AD8A-C7D76E4AC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94" y="3359433"/>
            <a:ext cx="4290685" cy="21453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4" descr="Kiwi QuencherÂ®">
            <a:extLst>
              <a:ext uri="{FF2B5EF4-FFF2-40B4-BE49-F238E27FC236}">
                <a16:creationId xmlns:a16="http://schemas.microsoft.com/office/drawing/2014/main" id="{CA49F96D-A8AC-40FF-B80D-4E63018AF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947" y="3125796"/>
            <a:ext cx="2279589" cy="341938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899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78327" y="2221111"/>
            <a:ext cx="3868340" cy="617934"/>
          </a:xfrm>
        </p:spPr>
        <p:txBody>
          <a:bodyPr/>
          <a:lstStyle/>
          <a:p>
            <a:r>
              <a:rPr lang="en-US" dirty="0"/>
              <a:t>Option 1. Sports drinks</a:t>
            </a:r>
          </a:p>
        </p:txBody>
      </p:sp>
      <p:sp>
        <p:nvSpPr>
          <p:cNvPr id="6" name="Text Placeholder 5"/>
          <p:cNvSpPr>
            <a:spLocks noGrp="1"/>
          </p:cNvSpPr>
          <p:nvPr>
            <p:ph type="body" sz="quarter" idx="3"/>
          </p:nvPr>
        </p:nvSpPr>
        <p:spPr>
          <a:xfrm>
            <a:off x="5003223" y="2015133"/>
            <a:ext cx="3887391" cy="823912"/>
          </a:xfrm>
        </p:spPr>
        <p:txBody>
          <a:bodyPr/>
          <a:lstStyle/>
          <a:p>
            <a:r>
              <a:rPr lang="en-US" dirty="0"/>
              <a:t>Option 2. Water</a:t>
            </a:r>
          </a:p>
        </p:txBody>
      </p:sp>
      <p:sp>
        <p:nvSpPr>
          <p:cNvPr id="10" name="Title 1">
            <a:extLst>
              <a:ext uri="{FF2B5EF4-FFF2-40B4-BE49-F238E27FC236}">
                <a16:creationId xmlns:a16="http://schemas.microsoft.com/office/drawing/2014/main" id="{0A8DC29D-16D9-4095-BA60-735817B87E9B}"/>
              </a:ext>
            </a:extLst>
          </p:cNvPr>
          <p:cNvSpPr txBox="1">
            <a:spLocks/>
          </p:cNvSpPr>
          <p:nvPr/>
        </p:nvSpPr>
        <p:spPr>
          <a:xfrm>
            <a:off x="95250" y="388112"/>
            <a:ext cx="5834495"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Q4. What is the best drink for hydration?</a:t>
            </a:r>
          </a:p>
        </p:txBody>
      </p:sp>
      <p:pic>
        <p:nvPicPr>
          <p:cNvPr id="2050" name="Picture 2" descr="10 unhealthy foods disguised as healthy">
            <a:extLst>
              <a:ext uri="{FF2B5EF4-FFF2-40B4-BE49-F238E27FC236}">
                <a16:creationId xmlns:a16="http://schemas.microsoft.com/office/drawing/2014/main" id="{CBE4E37D-5BEE-4E37-A6B7-E588C73A5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743" y="3028016"/>
            <a:ext cx="2356020" cy="35315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s://tse1.mm.bing.net/th?id=OIP.fI36KRQy1nOyaWHvHXPrSQAAAA&amp;pid=Api&amp;P=0&amp;w=300&amp;h=300">
            <a:extLst>
              <a:ext uri="{FF2B5EF4-FFF2-40B4-BE49-F238E27FC236}">
                <a16:creationId xmlns:a16="http://schemas.microsoft.com/office/drawing/2014/main" id="{AF595AC4-E397-4A21-8382-1F8F88CE6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229" y="3222886"/>
            <a:ext cx="2376268" cy="30335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902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9520" y="2118122"/>
            <a:ext cx="3868340" cy="617934"/>
          </a:xfrm>
        </p:spPr>
        <p:txBody>
          <a:bodyPr>
            <a:normAutofit/>
          </a:bodyPr>
          <a:lstStyle/>
          <a:p>
            <a:r>
              <a:rPr lang="en-US" dirty="0"/>
              <a:t>Option 1. Exercise</a:t>
            </a:r>
          </a:p>
        </p:txBody>
      </p:sp>
      <p:sp>
        <p:nvSpPr>
          <p:cNvPr id="5" name="Text Placeholder 4"/>
          <p:cNvSpPr>
            <a:spLocks noGrp="1"/>
          </p:cNvSpPr>
          <p:nvPr>
            <p:ph type="body" sz="quarter" idx="3"/>
          </p:nvPr>
        </p:nvSpPr>
        <p:spPr>
          <a:xfrm>
            <a:off x="4947814" y="2148602"/>
            <a:ext cx="3887391" cy="617934"/>
          </a:xfrm>
        </p:spPr>
        <p:txBody>
          <a:bodyPr>
            <a:normAutofit/>
          </a:bodyPr>
          <a:lstStyle/>
          <a:p>
            <a:r>
              <a:rPr lang="en-US" dirty="0"/>
              <a:t>Option 2. Watch TV</a:t>
            </a:r>
          </a:p>
        </p:txBody>
      </p:sp>
      <p:sp>
        <p:nvSpPr>
          <p:cNvPr id="9" name="Title 1">
            <a:extLst>
              <a:ext uri="{FF2B5EF4-FFF2-40B4-BE49-F238E27FC236}">
                <a16:creationId xmlns:a16="http://schemas.microsoft.com/office/drawing/2014/main" id="{C08E7F6A-9446-4A9E-B2C9-85EF0E690781}"/>
              </a:ext>
            </a:extLst>
          </p:cNvPr>
          <p:cNvSpPr txBox="1">
            <a:spLocks/>
          </p:cNvSpPr>
          <p:nvPr/>
        </p:nvSpPr>
        <p:spPr>
          <a:xfrm>
            <a:off x="95250" y="388112"/>
            <a:ext cx="6735041"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Q5. What will help you reduce stress the best?</a:t>
            </a:r>
          </a:p>
        </p:txBody>
      </p:sp>
      <p:pic>
        <p:nvPicPr>
          <p:cNvPr id="10" name="Picture 9">
            <a:extLst>
              <a:ext uri="{FF2B5EF4-FFF2-40B4-BE49-F238E27FC236}">
                <a16:creationId xmlns:a16="http://schemas.microsoft.com/office/drawing/2014/main" id="{36134045-66CE-41A5-842F-A8E0B6C6CFB2}"/>
              </a:ext>
            </a:extLst>
          </p:cNvPr>
          <p:cNvPicPr>
            <a:picLocks noChangeAspect="1"/>
          </p:cNvPicPr>
          <p:nvPr/>
        </p:nvPicPr>
        <p:blipFill>
          <a:blip r:embed="rId3"/>
          <a:stretch>
            <a:fillRect/>
          </a:stretch>
        </p:blipFill>
        <p:spPr>
          <a:xfrm>
            <a:off x="325788" y="3013687"/>
            <a:ext cx="3868339" cy="2578893"/>
          </a:xfrm>
          <a:prstGeom prst="rect">
            <a:avLst/>
          </a:prstGeom>
          <a:ln w="38100">
            <a:solidFill>
              <a:schemeClr val="tx1"/>
            </a:solidFill>
          </a:ln>
        </p:spPr>
      </p:pic>
      <p:pic>
        <p:nvPicPr>
          <p:cNvPr id="2050" name="Picture 2" descr="https://tse4.mm.bing.net/th?id=OIP.vJlRy0jZYQemWOQ1XM3zBgHaFD&amp;pid=Api&amp;P=0&amp;w=221&amp;h=152">
            <a:extLst>
              <a:ext uri="{FF2B5EF4-FFF2-40B4-BE49-F238E27FC236}">
                <a16:creationId xmlns:a16="http://schemas.microsoft.com/office/drawing/2014/main" id="{9E404C3F-5E09-4D4D-8ABE-8C29D5A40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435" y="3013687"/>
            <a:ext cx="3774406" cy="257889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875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5043" y="2236615"/>
            <a:ext cx="3868340" cy="617934"/>
          </a:xfrm>
        </p:spPr>
        <p:txBody>
          <a:bodyPr/>
          <a:lstStyle/>
          <a:p>
            <a:r>
              <a:rPr lang="en-US" dirty="0"/>
              <a:t>Option 1. Weight Lifting</a:t>
            </a:r>
          </a:p>
        </p:txBody>
      </p:sp>
      <p:sp>
        <p:nvSpPr>
          <p:cNvPr id="5" name="Text Placeholder 4"/>
          <p:cNvSpPr>
            <a:spLocks noGrp="1"/>
          </p:cNvSpPr>
          <p:nvPr>
            <p:ph type="body" sz="quarter" idx="3"/>
          </p:nvPr>
        </p:nvSpPr>
        <p:spPr>
          <a:xfrm>
            <a:off x="5256609" y="2236615"/>
            <a:ext cx="3887391" cy="617934"/>
          </a:xfrm>
        </p:spPr>
        <p:txBody>
          <a:bodyPr/>
          <a:lstStyle/>
          <a:p>
            <a:r>
              <a:rPr lang="en-US" dirty="0"/>
              <a:t>Option 2. Yoga</a:t>
            </a:r>
          </a:p>
        </p:txBody>
      </p:sp>
      <p:sp>
        <p:nvSpPr>
          <p:cNvPr id="9" name="Title 1">
            <a:extLst>
              <a:ext uri="{FF2B5EF4-FFF2-40B4-BE49-F238E27FC236}">
                <a16:creationId xmlns:a16="http://schemas.microsoft.com/office/drawing/2014/main" id="{DDF81842-19C6-47FB-9CAD-7150A9147FFC}"/>
              </a:ext>
            </a:extLst>
          </p:cNvPr>
          <p:cNvSpPr txBox="1">
            <a:spLocks/>
          </p:cNvSpPr>
          <p:nvPr/>
        </p:nvSpPr>
        <p:spPr>
          <a:xfrm>
            <a:off x="95250" y="548532"/>
            <a:ext cx="6125441"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Q6. What is the best exercise for flexibility?</a:t>
            </a:r>
          </a:p>
          <a:p>
            <a:endParaRPr lang="en-US" sz="3600" dirty="0"/>
          </a:p>
        </p:txBody>
      </p:sp>
      <p:pic>
        <p:nvPicPr>
          <p:cNvPr id="2056" name="Picture 8" descr="https://res.cloudinary.com/bulldog-yoga/image/upload/h_1600,w_1200/v1491336315/Villanova-Special-Olympics-2-e1486664993753_lih8k9.jpg">
            <a:extLst>
              <a:ext uri="{FF2B5EF4-FFF2-40B4-BE49-F238E27FC236}">
                <a16:creationId xmlns:a16="http://schemas.microsoft.com/office/drawing/2014/main" id="{8C250DAF-22A2-4E8C-A9D6-972A6E046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609" y="3001871"/>
            <a:ext cx="2480698" cy="33075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https://tse3.mm.bing.net/th?id=OIP.EEGTZ-c9dadPbqhhMRuf8AHaEK&amp;pid=Api&amp;P=0&amp;w=319&amp;h=180">
            <a:extLst>
              <a:ext uri="{FF2B5EF4-FFF2-40B4-BE49-F238E27FC236}">
                <a16:creationId xmlns:a16="http://schemas.microsoft.com/office/drawing/2014/main" id="{1FD74410-F18B-44EC-8580-D1F315D90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456" y="3114205"/>
            <a:ext cx="3832131" cy="21623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622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4597" y="2111182"/>
            <a:ext cx="4318295" cy="823912"/>
          </a:xfrm>
        </p:spPr>
        <p:txBody>
          <a:bodyPr>
            <a:normAutofit/>
          </a:bodyPr>
          <a:lstStyle/>
          <a:p>
            <a:r>
              <a:rPr lang="en-US" dirty="0"/>
              <a:t>Option 1. Take a pain reliever</a:t>
            </a:r>
          </a:p>
        </p:txBody>
      </p:sp>
      <p:sp>
        <p:nvSpPr>
          <p:cNvPr id="5" name="Text Placeholder 4"/>
          <p:cNvSpPr>
            <a:spLocks noGrp="1"/>
          </p:cNvSpPr>
          <p:nvPr>
            <p:ph type="body" sz="quarter" idx="3"/>
          </p:nvPr>
        </p:nvSpPr>
        <p:spPr>
          <a:xfrm>
            <a:off x="4893470" y="2312992"/>
            <a:ext cx="3887391" cy="617934"/>
          </a:xfrm>
        </p:spPr>
        <p:txBody>
          <a:bodyPr>
            <a:normAutofit/>
          </a:bodyPr>
          <a:lstStyle/>
          <a:p>
            <a:r>
              <a:rPr lang="en-US" dirty="0"/>
              <a:t>Option 2. Go to the dentist</a:t>
            </a:r>
          </a:p>
        </p:txBody>
      </p:sp>
      <p:sp>
        <p:nvSpPr>
          <p:cNvPr id="9" name="Title 1">
            <a:extLst>
              <a:ext uri="{FF2B5EF4-FFF2-40B4-BE49-F238E27FC236}">
                <a16:creationId xmlns:a16="http://schemas.microsoft.com/office/drawing/2014/main" id="{8B3A3A48-D94B-4F80-ABCF-7230777536EC}"/>
              </a:ext>
            </a:extLst>
          </p:cNvPr>
          <p:cNvSpPr txBox="1">
            <a:spLocks/>
          </p:cNvSpPr>
          <p:nvPr/>
        </p:nvSpPr>
        <p:spPr>
          <a:xfrm>
            <a:off x="95250" y="388112"/>
            <a:ext cx="6735041"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Q7. What advice would you give a friend with a toothache?</a:t>
            </a:r>
          </a:p>
        </p:txBody>
      </p:sp>
      <p:pic>
        <p:nvPicPr>
          <p:cNvPr id="3074" name="Picture 2" descr="http://staging.resources.specialolympics.org/uploadedImages/special-olympics-resources/Taxonomy/Health/300x200-SS-Related.jpg">
            <a:extLst>
              <a:ext uri="{FF2B5EF4-FFF2-40B4-BE49-F238E27FC236}">
                <a16:creationId xmlns:a16="http://schemas.microsoft.com/office/drawing/2014/main" id="{B630041D-6029-4F0D-BF00-37F2F6763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69" y="3109216"/>
            <a:ext cx="3797733" cy="253182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www.almrsal.com/wp-content/uploads/2014/12/man-taking-pill-with-glass-of-water.jpg">
            <a:extLst>
              <a:ext uri="{FF2B5EF4-FFF2-40B4-BE49-F238E27FC236}">
                <a16:creationId xmlns:a16="http://schemas.microsoft.com/office/drawing/2014/main" id="{1E01ECBC-A941-46D4-BE88-475DA6C39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179" y="3037204"/>
            <a:ext cx="2475702" cy="32736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39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ealth-Messengers-Training-Compilation-1.20.18">
            <a:hlinkClick r:id="" action="ppaction://media"/>
            <a:extLst>
              <a:ext uri="{FF2B5EF4-FFF2-40B4-BE49-F238E27FC236}">
                <a16:creationId xmlns:a16="http://schemas.microsoft.com/office/drawing/2014/main" id="{036534E5-3312-4BF9-BAF2-1F81A816DBF9}"/>
              </a:ext>
            </a:extLst>
          </p:cNvPr>
          <p:cNvPicPr>
            <a:picLocks noGrp="1" noRot="1" noChangeAspect="1"/>
          </p:cNvPicPr>
          <p:nvPr>
            <p:ph idx="1"/>
            <a:videoFile r:link="rId1"/>
          </p:nvPr>
        </p:nvPicPr>
        <p:blipFill>
          <a:blip r:embed="rId4"/>
          <a:stretch>
            <a:fillRect/>
          </a:stretch>
        </p:blipFill>
        <p:spPr>
          <a:xfrm>
            <a:off x="0" y="0"/>
            <a:ext cx="9144000" cy="5181600"/>
          </a:xfrm>
        </p:spPr>
      </p:pic>
      <p:sp>
        <p:nvSpPr>
          <p:cNvPr id="2" name="TextBox 1">
            <a:extLst>
              <a:ext uri="{FF2B5EF4-FFF2-40B4-BE49-F238E27FC236}">
                <a16:creationId xmlns:a16="http://schemas.microsoft.com/office/drawing/2014/main" id="{5D1CFA0C-676D-4CED-B8B5-6BFA68767ADE}"/>
              </a:ext>
            </a:extLst>
          </p:cNvPr>
          <p:cNvSpPr txBox="1"/>
          <p:nvPr/>
        </p:nvSpPr>
        <p:spPr>
          <a:xfrm>
            <a:off x="854796" y="5734566"/>
            <a:ext cx="7434407" cy="646331"/>
          </a:xfrm>
          <a:prstGeom prst="rect">
            <a:avLst/>
          </a:prstGeom>
          <a:noFill/>
        </p:spPr>
        <p:txBody>
          <a:bodyPr wrap="none" rtlCol="0">
            <a:spAutoFit/>
          </a:bodyPr>
          <a:lstStyle/>
          <a:p>
            <a:r>
              <a:rPr lang="en-US" sz="3600" b="1" dirty="0"/>
              <a:t>Everyone has the same right to health</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55E9F9-EC2A-4E07-B88F-830A7E94E842}"/>
              </a:ext>
            </a:extLst>
          </p:cNvPr>
          <p:cNvSpPr txBox="1">
            <a:spLocks/>
          </p:cNvSpPr>
          <p:nvPr/>
        </p:nvSpPr>
        <p:spPr>
          <a:xfrm>
            <a:off x="95250" y="388112"/>
            <a:ext cx="6735041"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Q8. True or False?</a:t>
            </a:r>
          </a:p>
        </p:txBody>
      </p:sp>
      <p:sp>
        <p:nvSpPr>
          <p:cNvPr id="13" name="Text Placeholder 2">
            <a:extLst>
              <a:ext uri="{FF2B5EF4-FFF2-40B4-BE49-F238E27FC236}">
                <a16:creationId xmlns:a16="http://schemas.microsoft.com/office/drawing/2014/main" id="{5BEC6B0C-2C65-497F-9A0A-7398A4DF3D12}"/>
              </a:ext>
            </a:extLst>
          </p:cNvPr>
          <p:cNvSpPr>
            <a:spLocks noGrp="1"/>
          </p:cNvSpPr>
          <p:nvPr>
            <p:ph type="body" idx="1"/>
          </p:nvPr>
        </p:nvSpPr>
        <p:spPr>
          <a:xfrm>
            <a:off x="566208" y="2150933"/>
            <a:ext cx="7546659" cy="1498059"/>
          </a:xfrm>
        </p:spPr>
        <p:txBody>
          <a:bodyPr>
            <a:normAutofit/>
          </a:bodyPr>
          <a:lstStyle/>
          <a:p>
            <a:pPr algn="ctr"/>
            <a:r>
              <a:rPr lang="en-US" sz="3200" dirty="0"/>
              <a:t>The sun can provide important health benefits?</a:t>
            </a:r>
          </a:p>
        </p:txBody>
      </p:sp>
      <p:pic>
        <p:nvPicPr>
          <p:cNvPr id="16" name="Picture 15">
            <a:extLst>
              <a:ext uri="{FF2B5EF4-FFF2-40B4-BE49-F238E27FC236}">
                <a16:creationId xmlns:a16="http://schemas.microsoft.com/office/drawing/2014/main" id="{D405DADD-9E72-4795-9B88-6533F7B2A348}"/>
              </a:ext>
            </a:extLst>
          </p:cNvPr>
          <p:cNvPicPr>
            <a:picLocks noChangeAspect="1"/>
          </p:cNvPicPr>
          <p:nvPr/>
        </p:nvPicPr>
        <p:blipFill>
          <a:blip r:embed="rId3"/>
          <a:stretch>
            <a:fillRect/>
          </a:stretch>
        </p:blipFill>
        <p:spPr>
          <a:xfrm rot="10800000">
            <a:off x="2548329" y="3837485"/>
            <a:ext cx="3747540" cy="2810655"/>
          </a:xfrm>
          <a:prstGeom prst="rect">
            <a:avLst/>
          </a:prstGeom>
          <a:ln w="38100">
            <a:solidFill>
              <a:schemeClr val="tx1"/>
            </a:solidFill>
          </a:ln>
        </p:spPr>
      </p:pic>
    </p:spTree>
    <p:extLst>
      <p:ext uri="{BB962C8B-B14F-4D97-AF65-F5344CB8AC3E}">
        <p14:creationId xmlns:p14="http://schemas.microsoft.com/office/powerpoint/2010/main" val="1719693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4933" y="2140256"/>
            <a:ext cx="3868340" cy="617934"/>
          </a:xfrm>
        </p:spPr>
        <p:txBody>
          <a:bodyPr>
            <a:normAutofit/>
          </a:bodyPr>
          <a:lstStyle/>
          <a:p>
            <a:r>
              <a:rPr lang="en-US" dirty="0"/>
              <a:t>Option 1. Read a book </a:t>
            </a:r>
          </a:p>
        </p:txBody>
      </p:sp>
      <p:sp>
        <p:nvSpPr>
          <p:cNvPr id="5" name="Text Placeholder 4"/>
          <p:cNvSpPr>
            <a:spLocks noGrp="1"/>
          </p:cNvSpPr>
          <p:nvPr>
            <p:ph type="body" sz="quarter" idx="3"/>
          </p:nvPr>
        </p:nvSpPr>
        <p:spPr>
          <a:xfrm>
            <a:off x="4318265" y="2148102"/>
            <a:ext cx="4656257" cy="617934"/>
          </a:xfrm>
        </p:spPr>
        <p:txBody>
          <a:bodyPr>
            <a:normAutofit fontScale="92500"/>
          </a:bodyPr>
          <a:lstStyle/>
          <a:p>
            <a:r>
              <a:rPr lang="en-US" dirty="0"/>
              <a:t>Option 2. Scroll through social media </a:t>
            </a:r>
          </a:p>
        </p:txBody>
      </p:sp>
      <p:sp>
        <p:nvSpPr>
          <p:cNvPr id="8" name="Title 1">
            <a:extLst>
              <a:ext uri="{FF2B5EF4-FFF2-40B4-BE49-F238E27FC236}">
                <a16:creationId xmlns:a16="http://schemas.microsoft.com/office/drawing/2014/main" id="{7DA0206E-A50F-4C1C-A230-B04D4334D214}"/>
              </a:ext>
            </a:extLst>
          </p:cNvPr>
          <p:cNvSpPr txBox="1">
            <a:spLocks/>
          </p:cNvSpPr>
          <p:nvPr/>
        </p:nvSpPr>
        <p:spPr>
          <a:xfrm>
            <a:off x="95250" y="388112"/>
            <a:ext cx="6735041"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Q9. What should you do to  relax before bed? </a:t>
            </a:r>
          </a:p>
        </p:txBody>
      </p:sp>
      <p:pic>
        <p:nvPicPr>
          <p:cNvPr id="5124" name="Picture 4" descr="https://tse1.mm.bing.net/th?id=OIP.9hBlRTMNEE7Kx1fV-21bWgHaEK&amp;pid=Api&amp;P=0&amp;w=300&amp;h=170">
            <a:extLst>
              <a:ext uri="{FF2B5EF4-FFF2-40B4-BE49-F238E27FC236}">
                <a16:creationId xmlns:a16="http://schemas.microsoft.com/office/drawing/2014/main" id="{C258836A-F84C-4378-A523-E5047287C2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68"/>
          <a:stretch/>
        </p:blipFill>
        <p:spPr bwMode="auto">
          <a:xfrm>
            <a:off x="4597773" y="3004872"/>
            <a:ext cx="3901650" cy="22863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s://tse4.mm.bing.net/th?id=OIP.3WO0uPnj4-zPBGWBRLkceAEjDW&amp;pid=Api&amp;P=0&amp;w=216&amp;h=160">
            <a:extLst>
              <a:ext uri="{FF2B5EF4-FFF2-40B4-BE49-F238E27FC236}">
                <a16:creationId xmlns:a16="http://schemas.microsoft.com/office/drawing/2014/main" id="{C9F2EB1F-BFA6-404E-A689-F96888FA22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 r="436" b="9821"/>
          <a:stretch/>
        </p:blipFill>
        <p:spPr bwMode="auto">
          <a:xfrm>
            <a:off x="561803" y="2942396"/>
            <a:ext cx="3606562" cy="239410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730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6208" y="2840476"/>
            <a:ext cx="7546659" cy="1498059"/>
          </a:xfrm>
        </p:spPr>
        <p:txBody>
          <a:bodyPr>
            <a:normAutofit/>
          </a:bodyPr>
          <a:lstStyle/>
          <a:p>
            <a:pPr algn="ctr"/>
            <a:r>
              <a:rPr lang="en-US" sz="3200" dirty="0"/>
              <a:t>I should only go to the doctor when I feel sick or get hurt?</a:t>
            </a:r>
          </a:p>
        </p:txBody>
      </p:sp>
      <p:sp>
        <p:nvSpPr>
          <p:cNvPr id="9" name="Title 1">
            <a:extLst>
              <a:ext uri="{FF2B5EF4-FFF2-40B4-BE49-F238E27FC236}">
                <a16:creationId xmlns:a16="http://schemas.microsoft.com/office/drawing/2014/main" id="{5BA8DCED-3541-48F5-87B5-9D06728CF86D}"/>
              </a:ext>
            </a:extLst>
          </p:cNvPr>
          <p:cNvSpPr txBox="1">
            <a:spLocks/>
          </p:cNvSpPr>
          <p:nvPr/>
        </p:nvSpPr>
        <p:spPr>
          <a:xfrm>
            <a:off x="95250" y="388112"/>
            <a:ext cx="6735041" cy="5858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r>
              <a:rPr lang="en-US" sz="3600" dirty="0"/>
              <a:t>Q10. True or False?</a:t>
            </a:r>
          </a:p>
        </p:txBody>
      </p:sp>
    </p:spTree>
    <p:extLst>
      <p:ext uri="{BB962C8B-B14F-4D97-AF65-F5344CB8AC3E}">
        <p14:creationId xmlns:p14="http://schemas.microsoft.com/office/powerpoint/2010/main" val="1746430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77850" y="2226469"/>
            <a:ext cx="2882723" cy="36347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61" y="2308204"/>
            <a:ext cx="1522969" cy="123444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b="14651"/>
          <a:stretch/>
        </p:blipFill>
        <p:spPr>
          <a:xfrm>
            <a:off x="6990611" y="3994186"/>
            <a:ext cx="1254511" cy="877991"/>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b="14651"/>
          <a:stretch/>
        </p:blipFill>
        <p:spPr>
          <a:xfrm>
            <a:off x="6432427" y="2747593"/>
            <a:ext cx="1254511" cy="877991"/>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14651"/>
          <a:stretch/>
        </p:blipFill>
        <p:spPr>
          <a:xfrm>
            <a:off x="7617866" y="3021691"/>
            <a:ext cx="1254511" cy="877991"/>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14651"/>
          <a:stretch/>
        </p:blipFill>
        <p:spPr>
          <a:xfrm>
            <a:off x="5995883" y="4960021"/>
            <a:ext cx="1254511" cy="87799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61" y="4426652"/>
            <a:ext cx="1522969" cy="123444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6327" y="3376966"/>
            <a:ext cx="1522969" cy="1234440"/>
          </a:xfrm>
          <a:prstGeom prst="rect">
            <a:avLst/>
          </a:prstGeom>
        </p:spPr>
      </p:pic>
    </p:spTree>
    <p:extLst>
      <p:ext uri="{BB962C8B-B14F-4D97-AF65-F5344CB8AC3E}">
        <p14:creationId xmlns:p14="http://schemas.microsoft.com/office/powerpoint/2010/main" val="1318511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443C-4B49-4397-ACB8-F10CB75E4974}"/>
              </a:ext>
            </a:extLst>
          </p:cNvPr>
          <p:cNvSpPr>
            <a:spLocks noGrp="1"/>
          </p:cNvSpPr>
          <p:nvPr>
            <p:ph type="title"/>
          </p:nvPr>
        </p:nvSpPr>
        <p:spPr>
          <a:xfrm>
            <a:off x="154402" y="510191"/>
            <a:ext cx="7886700" cy="585850"/>
          </a:xfrm>
        </p:spPr>
        <p:txBody>
          <a:bodyPr>
            <a:normAutofit/>
          </a:bodyPr>
          <a:lstStyle/>
          <a:p>
            <a:pPr eaLnBrk="1" hangingPunct="1">
              <a:defRPr/>
            </a:pPr>
            <a:r>
              <a:rPr lang="en-CA" sz="3200" dirty="0">
                <a:sym typeface="Ubuntu Light" charset="0"/>
              </a:rPr>
              <a:t>Vision, Goal and Healthy Habits</a:t>
            </a:r>
          </a:p>
        </p:txBody>
      </p:sp>
      <p:sp>
        <p:nvSpPr>
          <p:cNvPr id="3" name="Content Placeholder 2">
            <a:extLst>
              <a:ext uri="{FF2B5EF4-FFF2-40B4-BE49-F238E27FC236}">
                <a16:creationId xmlns:a16="http://schemas.microsoft.com/office/drawing/2014/main" id="{8817D5A3-D111-4CB1-82E3-7DA78F82147E}"/>
              </a:ext>
            </a:extLst>
          </p:cNvPr>
          <p:cNvSpPr>
            <a:spLocks noGrp="1"/>
          </p:cNvSpPr>
          <p:nvPr>
            <p:ph idx="1"/>
          </p:nvPr>
        </p:nvSpPr>
        <p:spPr>
          <a:xfrm>
            <a:off x="340963" y="1999281"/>
            <a:ext cx="8555064" cy="4580638"/>
          </a:xfrm>
        </p:spPr>
        <p:txBody>
          <a:bodyPr>
            <a:normAutofit/>
          </a:bodyPr>
          <a:lstStyle/>
          <a:p>
            <a:pPr marL="511175" indent="-511175">
              <a:spcAft>
                <a:spcPts val="600"/>
              </a:spcAft>
              <a:defRPr/>
            </a:pPr>
            <a:r>
              <a:rPr lang="en-US" sz="3200" b="1" dirty="0">
                <a:sym typeface="Ubuntu" charset="0"/>
              </a:rPr>
              <a:t>What is a Vision?</a:t>
            </a:r>
            <a:br>
              <a:rPr lang="en-US" sz="3200" b="1" dirty="0">
                <a:sym typeface="Ubuntu" charset="0"/>
              </a:rPr>
            </a:br>
            <a:r>
              <a:rPr lang="en-CA" dirty="0">
                <a:sym typeface="Ubuntu" charset="0"/>
              </a:rPr>
              <a:t>A vision guides your life and provides the direction you need each day and for the choices you make. </a:t>
            </a:r>
          </a:p>
          <a:p>
            <a:pPr marL="511175" indent="-511175">
              <a:spcAft>
                <a:spcPts val="600"/>
              </a:spcAft>
              <a:defRPr/>
            </a:pPr>
            <a:r>
              <a:rPr lang="en-US" sz="3200" b="1" dirty="0">
                <a:sym typeface="Ubuntu" charset="0"/>
              </a:rPr>
              <a:t>What is a goal?</a:t>
            </a:r>
            <a:br>
              <a:rPr lang="en-US" sz="3200" dirty="0">
                <a:sym typeface="Ubuntu" charset="0"/>
              </a:rPr>
            </a:br>
            <a:r>
              <a:rPr lang="en-CA" dirty="0">
                <a:sym typeface="Ubuntu" charset="0"/>
              </a:rPr>
              <a:t>A goal is a desired result or possible outcome that you envision, plan and commit to achieve.</a:t>
            </a:r>
            <a:r>
              <a:rPr lang="en-CA" b="1" dirty="0">
                <a:sym typeface="Ubuntu" charset="0"/>
              </a:rPr>
              <a:t> </a:t>
            </a:r>
          </a:p>
          <a:p>
            <a:pPr marL="511175" indent="-511175">
              <a:defRPr/>
            </a:pPr>
            <a:r>
              <a:rPr lang="en-CA" sz="3200" b="1" dirty="0">
                <a:sym typeface="Ubuntu" charset="0"/>
              </a:rPr>
              <a:t>What is a Healthy Habit?</a:t>
            </a:r>
            <a:br>
              <a:rPr lang="en-CA" sz="3200" dirty="0">
                <a:sym typeface="Ubuntu" charset="0"/>
              </a:rPr>
            </a:br>
            <a:r>
              <a:rPr lang="en-CA" dirty="0">
                <a:sym typeface="Ubuntu" charset="0"/>
              </a:rPr>
              <a:t>A behavior that helps your physical or mental health.</a:t>
            </a:r>
            <a:br>
              <a:rPr lang="en-CA" sz="2000" dirty="0">
                <a:sym typeface="Ubuntu" charset="0"/>
              </a:rPr>
            </a:br>
            <a:endParaRPr lang="en-CA" sz="2000" dirty="0">
              <a:sym typeface="Ubuntu" charset="0"/>
            </a:endParaRPr>
          </a:p>
          <a:p>
            <a:pPr marL="0" indent="0" eaLnBrk="1" hangingPunct="1">
              <a:defRPr/>
            </a:pPr>
            <a:endParaRPr lang="en-CA" sz="3600" dirty="0">
              <a:sym typeface="Ubuntu" charset="0"/>
            </a:endParaRPr>
          </a:p>
          <a:p>
            <a:pPr marL="257175" indent="-257175" eaLnBrk="1" hangingPunct="1">
              <a:buFont typeface="Wingdings" panose="05000000000000000000" pitchFamily="2" charset="2"/>
              <a:buChar char="Ø"/>
              <a:defRPr/>
            </a:pPr>
            <a:endParaRPr lang="en-CA" sz="3600" dirty="0">
              <a:sym typeface="Ubuntu" charset="0"/>
            </a:endParaRPr>
          </a:p>
          <a:p>
            <a:pPr marL="179785" indent="-179785" eaLnBrk="1" hangingPunct="1">
              <a:defRPr/>
            </a:pPr>
            <a:endParaRPr lang="en-CA" dirty="0">
              <a:sym typeface="Ubuntu" charset="0"/>
            </a:endParaRPr>
          </a:p>
          <a:p>
            <a:pPr marL="179785" indent="-179785" eaLnBrk="1" hangingPunct="1">
              <a:defRPr/>
            </a:pPr>
            <a:endParaRPr lang="en-CA" dirty="0">
              <a:sym typeface="Ubuntu"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B43B-3762-4ECE-BD5B-C943A9F75039}"/>
              </a:ext>
            </a:extLst>
          </p:cNvPr>
          <p:cNvSpPr>
            <a:spLocks noGrp="1"/>
          </p:cNvSpPr>
          <p:nvPr>
            <p:ph type="title"/>
          </p:nvPr>
        </p:nvSpPr>
        <p:spPr/>
        <p:txBody>
          <a:bodyPr>
            <a:normAutofit fontScale="90000"/>
          </a:bodyPr>
          <a:lstStyle/>
          <a:p>
            <a:pPr eaLnBrk="1" hangingPunct="1">
              <a:defRPr/>
            </a:pPr>
            <a:r>
              <a:rPr lang="en-US" dirty="0">
                <a:sym typeface="Ubuntu Light" charset="0"/>
              </a:rPr>
              <a:t>Example: Kristin</a:t>
            </a:r>
            <a:endParaRPr lang="en-CA" dirty="0">
              <a:sym typeface="Ubuntu Light" charset="0"/>
            </a:endParaRPr>
          </a:p>
        </p:txBody>
      </p:sp>
      <p:graphicFrame>
        <p:nvGraphicFramePr>
          <p:cNvPr id="5" name="Content Placeholder 4">
            <a:extLst>
              <a:ext uri="{FF2B5EF4-FFF2-40B4-BE49-F238E27FC236}">
                <a16:creationId xmlns:a16="http://schemas.microsoft.com/office/drawing/2014/main" id="{266B734C-F5AB-4459-824E-65ECC87C2E1A}"/>
              </a:ext>
            </a:extLst>
          </p:cNvPr>
          <p:cNvGraphicFramePr>
            <a:graphicFrameLocks noGrp="1"/>
          </p:cNvGraphicFramePr>
          <p:nvPr>
            <p:ph idx="1"/>
          </p:nvPr>
        </p:nvGraphicFramePr>
        <p:xfrm>
          <a:off x="1405890" y="1828800"/>
          <a:ext cx="7989570" cy="4642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1077" name="Picture 5">
            <a:extLst>
              <a:ext uri="{FF2B5EF4-FFF2-40B4-BE49-F238E27FC236}">
                <a16:creationId xmlns:a16="http://schemas.microsoft.com/office/drawing/2014/main" id="{1BC95EDA-44CF-49D6-8F8F-57094D7E878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98663" y="2016125"/>
            <a:ext cx="26082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5596-3611-47AF-B107-61AB0CEF68F8}"/>
              </a:ext>
            </a:extLst>
          </p:cNvPr>
          <p:cNvSpPr>
            <a:spLocks noGrp="1"/>
          </p:cNvSpPr>
          <p:nvPr>
            <p:ph type="title"/>
          </p:nvPr>
        </p:nvSpPr>
        <p:spPr>
          <a:xfrm>
            <a:off x="44557" y="247970"/>
            <a:ext cx="6813443" cy="1320859"/>
          </a:xfrm>
        </p:spPr>
        <p:txBody>
          <a:bodyPr>
            <a:normAutofit fontScale="90000"/>
          </a:bodyPr>
          <a:lstStyle/>
          <a:p>
            <a:r>
              <a:rPr lang="en-US" dirty="0"/>
              <a:t>Dress for Success: Tips from Health Messenger Natasha</a:t>
            </a:r>
            <a:br>
              <a:rPr lang="en-US" dirty="0">
                <a:solidFill>
                  <a:schemeClr val="tx1"/>
                </a:solidFill>
              </a:rPr>
            </a:br>
            <a:endParaRPr lang="en-US" dirty="0"/>
          </a:p>
        </p:txBody>
      </p:sp>
      <p:sp>
        <p:nvSpPr>
          <p:cNvPr id="3" name="Content Placeholder 2">
            <a:extLst>
              <a:ext uri="{FF2B5EF4-FFF2-40B4-BE49-F238E27FC236}">
                <a16:creationId xmlns:a16="http://schemas.microsoft.com/office/drawing/2014/main" id="{86344FC8-9F73-4DC1-BDD8-991C6A4B4991}"/>
              </a:ext>
            </a:extLst>
          </p:cNvPr>
          <p:cNvSpPr>
            <a:spLocks noGrp="1"/>
          </p:cNvSpPr>
          <p:nvPr>
            <p:ph idx="1"/>
          </p:nvPr>
        </p:nvSpPr>
        <p:spPr>
          <a:xfrm>
            <a:off x="-57150" y="1700800"/>
            <a:ext cx="8953499" cy="3091213"/>
          </a:xfrm>
        </p:spPr>
        <p:txBody>
          <a:bodyPr>
            <a:noAutofit/>
          </a:bodyPr>
          <a:lstStyle/>
          <a:p>
            <a:pPr marL="457200" indent="-457200">
              <a:buFont typeface="+mj-lt"/>
              <a:buAutoNum type="arabicPeriod"/>
            </a:pPr>
            <a:r>
              <a:rPr lang="en-US" sz="2000" dirty="0"/>
              <a:t>Look professional in your role of Health Messenger and as a representative of Special Olympics.</a:t>
            </a:r>
          </a:p>
          <a:p>
            <a:pPr marL="457200" indent="-457200">
              <a:buFont typeface="+mj-lt"/>
              <a:buAutoNum type="arabicPeriod"/>
            </a:pPr>
            <a:r>
              <a:rPr lang="en-US" sz="2000" dirty="0"/>
              <a:t>For Special Olympics events, always wear the Health Messenger shirt with formal pants or a skirt so people will think highly of you.</a:t>
            </a:r>
          </a:p>
          <a:p>
            <a:pPr marL="457200" indent="-457200">
              <a:buFont typeface="+mj-lt"/>
              <a:buAutoNum type="arabicPeriod"/>
            </a:pPr>
            <a:r>
              <a:rPr lang="en-US" sz="2000" dirty="0"/>
              <a:t>Always make sure your clothes are clean and tidy and your hair is neatly brushed or combed.</a:t>
            </a:r>
          </a:p>
          <a:p>
            <a:pPr marL="457200" indent="-457200">
              <a:buFont typeface="+mj-lt"/>
              <a:buAutoNum type="arabicPeriod"/>
            </a:pPr>
            <a:r>
              <a:rPr lang="en-US" sz="2000" dirty="0"/>
              <a:t>Always wear comfortable shoes for spending time on your feet at events. Uncomfortable shoes can make you feel very tired.</a:t>
            </a:r>
          </a:p>
          <a:p>
            <a:pPr marL="457200" indent="-457200">
              <a:buFont typeface="+mj-lt"/>
              <a:buAutoNum type="arabicPeriod"/>
            </a:pPr>
            <a:r>
              <a:rPr lang="en-US" sz="2000" dirty="0"/>
              <a:t>To be comfortable choose your outfits to suit the seasons: Lighter                clothes in summer and spring, warmer clothes in fall and winter.</a:t>
            </a:r>
          </a:p>
        </p:txBody>
      </p:sp>
      <p:sp>
        <p:nvSpPr>
          <p:cNvPr id="5" name="Content Placeholder 2">
            <a:extLst>
              <a:ext uri="{FF2B5EF4-FFF2-40B4-BE49-F238E27FC236}">
                <a16:creationId xmlns:a16="http://schemas.microsoft.com/office/drawing/2014/main" id="{BC4F2619-51AA-4372-91F3-F28B1FB4F235}"/>
              </a:ext>
            </a:extLst>
          </p:cNvPr>
          <p:cNvSpPr txBox="1">
            <a:spLocks/>
          </p:cNvSpPr>
          <p:nvPr/>
        </p:nvSpPr>
        <p:spPr>
          <a:xfrm>
            <a:off x="44557" y="5352659"/>
            <a:ext cx="6858000" cy="2632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“Healthy living is very important to me. Choosing healthy foods and keeping fit helps me feel energized and good about myself, build stamina for my Special Olympics sports and always do my best.”</a:t>
            </a:r>
          </a:p>
          <a:p>
            <a:pPr marL="0" indent="0">
              <a:buNone/>
            </a:pPr>
            <a:r>
              <a:rPr lang="en-US" sz="1800" dirty="0"/>
              <a:t>Natasha De Elye-Cole, Special Olympics Connecticut Athlete &amp; Health Messenger</a:t>
            </a:r>
          </a:p>
          <a:p>
            <a:pPr marL="0" indent="0">
              <a:buFont typeface="Arial" panose="020B0604020202020204" pitchFamily="34" charset="0"/>
              <a:buNone/>
            </a:pPr>
            <a:endParaRPr lang="en-US" sz="1400" dirty="0"/>
          </a:p>
        </p:txBody>
      </p:sp>
      <p:sp>
        <p:nvSpPr>
          <p:cNvPr id="4" name="AutoShape 4" descr="https://mail.google.com/mail/u/0?ui=2&amp;ik=027dcb9f92&amp;attid=0.1&amp;permmsgid=msg-f:1615229970161399986&amp;th=166a73199a08f8b2&amp;view=fimg&amp;sz=s0-l75-ft&amp;attbid=ANGjdJ8NleewmEt0A57MiG4kC0VdrR6M8RmhIi6u_E2X88kalO7ipR_UXYwcjrrz24RPRvFvdbjdKZ5DiJ4EmOJpi5fwfoKI1WVmRywpAfOEfK7qCSRVQxp_Jk8M9CM&amp;disp=emb&amp;realattid=166a731008f1f37382f1">
            <a:extLst>
              <a:ext uri="{FF2B5EF4-FFF2-40B4-BE49-F238E27FC236}">
                <a16:creationId xmlns:a16="http://schemas.microsoft.com/office/drawing/2014/main" id="{9F400BE5-01B4-4B6B-81A2-58A1ED3CA157}"/>
              </a:ext>
            </a:extLst>
          </p:cNvPr>
          <p:cNvSpPr>
            <a:spLocks noChangeAspect="1" noChangeArrowheads="1"/>
          </p:cNvSpPr>
          <p:nvPr/>
        </p:nvSpPr>
        <p:spPr bwMode="auto">
          <a:xfrm>
            <a:off x="4419600" y="3267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itle 1">
            <a:extLst>
              <a:ext uri="{FF2B5EF4-FFF2-40B4-BE49-F238E27FC236}">
                <a16:creationId xmlns:a16="http://schemas.microsoft.com/office/drawing/2014/main" id="{BCCC5D89-A989-41DA-9987-C444755D8548}"/>
              </a:ext>
            </a:extLst>
          </p:cNvPr>
          <p:cNvSpPr txBox="1">
            <a:spLocks/>
          </p:cNvSpPr>
          <p:nvPr/>
        </p:nvSpPr>
        <p:spPr>
          <a:xfrm>
            <a:off x="306804" y="1499500"/>
            <a:ext cx="7886700" cy="5858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a:lstStyle>
          <a:p>
            <a:endParaRPr lang="en-US" sz="2400" dirty="0">
              <a:solidFill>
                <a:schemeClr val="tx1"/>
              </a:solidFill>
            </a:endParaRPr>
          </a:p>
        </p:txBody>
      </p:sp>
      <p:pic>
        <p:nvPicPr>
          <p:cNvPr id="7" name="Picture 6">
            <a:extLst>
              <a:ext uri="{FF2B5EF4-FFF2-40B4-BE49-F238E27FC236}">
                <a16:creationId xmlns:a16="http://schemas.microsoft.com/office/drawing/2014/main" id="{FCD7CBD6-D88B-4DF5-A92F-E649E1C9F6B0}"/>
              </a:ext>
            </a:extLst>
          </p:cNvPr>
          <p:cNvPicPr>
            <a:picLocks noChangeAspect="1"/>
          </p:cNvPicPr>
          <p:nvPr/>
        </p:nvPicPr>
        <p:blipFill rotWithShape="1">
          <a:blip r:embed="rId3"/>
          <a:srcRect l="7357" t="5000"/>
          <a:stretch/>
        </p:blipFill>
        <p:spPr>
          <a:xfrm>
            <a:off x="7419072" y="4480560"/>
            <a:ext cx="1739524" cy="2377439"/>
          </a:xfrm>
          <a:prstGeom prst="rect">
            <a:avLst/>
          </a:prstGeom>
        </p:spPr>
      </p:pic>
    </p:spTree>
    <p:extLst>
      <p:ext uri="{BB962C8B-B14F-4D97-AF65-F5344CB8AC3E}">
        <p14:creationId xmlns:p14="http://schemas.microsoft.com/office/powerpoint/2010/main" val="3584883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7618-133F-4EC3-BD46-1D5CD9E40D4D}"/>
              </a:ext>
            </a:extLst>
          </p:cNvPr>
          <p:cNvSpPr>
            <a:spLocks noGrp="1"/>
          </p:cNvSpPr>
          <p:nvPr>
            <p:ph type="title"/>
          </p:nvPr>
        </p:nvSpPr>
        <p:spPr/>
        <p:txBody>
          <a:bodyPr>
            <a:normAutofit fontScale="90000"/>
          </a:bodyPr>
          <a:lstStyle/>
          <a:p>
            <a:r>
              <a:rPr lang="en-US" dirty="0"/>
              <a:t>Health Messenger Resources</a:t>
            </a:r>
          </a:p>
        </p:txBody>
      </p:sp>
      <p:pic>
        <p:nvPicPr>
          <p:cNvPr id="4" name="Content Placeholder 3">
            <a:extLst>
              <a:ext uri="{FF2B5EF4-FFF2-40B4-BE49-F238E27FC236}">
                <a16:creationId xmlns:a16="http://schemas.microsoft.com/office/drawing/2014/main" id="{2E8A61ED-E235-4489-9D10-20414EA04052}"/>
              </a:ext>
            </a:extLst>
          </p:cNvPr>
          <p:cNvPicPr>
            <a:picLocks noGrp="1" noChangeAspect="1"/>
          </p:cNvPicPr>
          <p:nvPr>
            <p:ph idx="1"/>
          </p:nvPr>
        </p:nvPicPr>
        <p:blipFill>
          <a:blip r:embed="rId3"/>
          <a:stretch>
            <a:fillRect/>
          </a:stretch>
        </p:blipFill>
        <p:spPr>
          <a:xfrm>
            <a:off x="0" y="1327174"/>
            <a:ext cx="9144000" cy="4857751"/>
          </a:xfrm>
          <a:prstGeom prst="rect">
            <a:avLst/>
          </a:prstGeom>
          <a:ln w="12700" cmpd="sng">
            <a:solidFill>
              <a:schemeClr val="tx1"/>
            </a:solidFill>
            <a:bevel/>
          </a:ln>
        </p:spPr>
      </p:pic>
      <p:sp>
        <p:nvSpPr>
          <p:cNvPr id="5" name="Rectangle 4">
            <a:extLst>
              <a:ext uri="{FF2B5EF4-FFF2-40B4-BE49-F238E27FC236}">
                <a16:creationId xmlns:a16="http://schemas.microsoft.com/office/drawing/2014/main" id="{FD55E7D0-36ED-4FD5-ACF5-3E7E4E2A1DE6}"/>
              </a:ext>
            </a:extLst>
          </p:cNvPr>
          <p:cNvSpPr/>
          <p:nvPr/>
        </p:nvSpPr>
        <p:spPr>
          <a:xfrm>
            <a:off x="330624" y="6377001"/>
            <a:ext cx="86948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155CC"/>
                </a:solidFill>
                <a:effectLst/>
                <a:uLnTx/>
                <a:uFillTx/>
                <a:latin typeface="Ubuntu Light" panose="020B0304030602030204" pitchFamily="34" charset="0"/>
                <a:ea typeface="Calibri" panose="020F0502020204030204" pitchFamily="34" charset="0"/>
                <a:cs typeface="Calibri" panose="020F0502020204030204" pitchFamily="34" charset="0"/>
                <a:hlinkClick r:id="rId4"/>
              </a:rPr>
              <a:t>https://resources.specialolympics.org/Taxonomy/Health/Health_Messengers.aspx</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461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7618-133F-4EC3-BD46-1D5CD9E40D4D}"/>
              </a:ext>
            </a:extLst>
          </p:cNvPr>
          <p:cNvSpPr>
            <a:spLocks noGrp="1"/>
          </p:cNvSpPr>
          <p:nvPr>
            <p:ph type="title"/>
          </p:nvPr>
        </p:nvSpPr>
        <p:spPr>
          <a:xfrm>
            <a:off x="330624" y="451695"/>
            <a:ext cx="6482155" cy="585850"/>
          </a:xfrm>
        </p:spPr>
        <p:txBody>
          <a:bodyPr>
            <a:normAutofit fontScale="90000"/>
          </a:bodyPr>
          <a:lstStyle/>
          <a:p>
            <a:r>
              <a:rPr lang="en-US" dirty="0"/>
              <a:t>Join Our Facebook Group</a:t>
            </a:r>
          </a:p>
        </p:txBody>
      </p:sp>
      <p:sp>
        <p:nvSpPr>
          <p:cNvPr id="5" name="Rectangle 4">
            <a:extLst>
              <a:ext uri="{FF2B5EF4-FFF2-40B4-BE49-F238E27FC236}">
                <a16:creationId xmlns:a16="http://schemas.microsoft.com/office/drawing/2014/main" id="{FD55E7D0-36ED-4FD5-ACF5-3E7E4E2A1DE6}"/>
              </a:ext>
            </a:extLst>
          </p:cNvPr>
          <p:cNvSpPr/>
          <p:nvPr/>
        </p:nvSpPr>
        <p:spPr>
          <a:xfrm>
            <a:off x="330624" y="6377001"/>
            <a:ext cx="8694844" cy="369332"/>
          </a:xfrm>
          <a:prstGeom prst="rect">
            <a:avLst/>
          </a:prstGeom>
        </p:spPr>
        <p:txBody>
          <a:bodyPr wrap="square">
            <a:spAutoFit/>
          </a:bodyPr>
          <a:lstStyle/>
          <a:p>
            <a:pPr algn="ctr"/>
            <a:r>
              <a:rPr lang="en-US" b="1" dirty="0">
                <a:solidFill>
                  <a:srgbClr val="0070C0"/>
                </a:solidFill>
                <a:hlinkClick r:id="rId3"/>
              </a:rPr>
              <a:t>https://www.facebook.com/groups/soathleteleadersinhealth</a:t>
            </a:r>
            <a:endParaRPr lang="en-US" b="1" dirty="0">
              <a:solidFill>
                <a:srgbClr val="0070C0"/>
              </a:solidFill>
            </a:endParaRPr>
          </a:p>
        </p:txBody>
      </p:sp>
      <p:pic>
        <p:nvPicPr>
          <p:cNvPr id="9" name="Picture 8">
            <a:extLst>
              <a:ext uri="{FF2B5EF4-FFF2-40B4-BE49-F238E27FC236}">
                <a16:creationId xmlns:a16="http://schemas.microsoft.com/office/drawing/2014/main" id="{82598582-D28F-4BC3-9F64-D30025496015}"/>
              </a:ext>
            </a:extLst>
          </p:cNvPr>
          <p:cNvPicPr>
            <a:picLocks noChangeAspect="1"/>
          </p:cNvPicPr>
          <p:nvPr/>
        </p:nvPicPr>
        <p:blipFill rotWithShape="1">
          <a:blip r:embed="rId4"/>
          <a:srcRect t="14518" b="5688"/>
          <a:stretch/>
        </p:blipFill>
        <p:spPr>
          <a:xfrm>
            <a:off x="0" y="2009553"/>
            <a:ext cx="9144000" cy="4104168"/>
          </a:xfrm>
          <a:prstGeom prst="rect">
            <a:avLst/>
          </a:prstGeom>
        </p:spPr>
      </p:pic>
    </p:spTree>
    <p:extLst>
      <p:ext uri="{BB962C8B-B14F-4D97-AF65-F5344CB8AC3E}">
        <p14:creationId xmlns:p14="http://schemas.microsoft.com/office/powerpoint/2010/main" val="1974141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6E3EF-B02E-4CAC-8C81-951BBFFB93E9}"/>
              </a:ext>
            </a:extLst>
          </p:cNvPr>
          <p:cNvSpPr>
            <a:spLocks noGrp="1"/>
          </p:cNvSpPr>
          <p:nvPr>
            <p:ph idx="1"/>
          </p:nvPr>
        </p:nvSpPr>
        <p:spPr/>
        <p:txBody>
          <a:bodyPr>
            <a:normAutofit/>
          </a:bodyPr>
          <a:lstStyle/>
          <a:p>
            <a:pPr marL="0" indent="0" algn="ctr">
              <a:buNone/>
            </a:pPr>
            <a:endParaRPr lang="en-US" sz="8000" b="1" dirty="0"/>
          </a:p>
          <a:p>
            <a:pPr marL="0" indent="0" algn="ctr">
              <a:buNone/>
            </a:pPr>
            <a:r>
              <a:rPr lang="en-US" sz="8000" b="1" dirty="0"/>
              <a:t>Congratulations!</a:t>
            </a:r>
          </a:p>
        </p:txBody>
      </p:sp>
    </p:spTree>
    <p:extLst>
      <p:ext uri="{BB962C8B-B14F-4D97-AF65-F5344CB8AC3E}">
        <p14:creationId xmlns:p14="http://schemas.microsoft.com/office/powerpoint/2010/main" val="2707612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6DA43B-722F-4921-B462-B148F7567A98}"/>
              </a:ext>
            </a:extLst>
          </p:cNvPr>
          <p:cNvSpPr>
            <a:spLocks noGrp="1"/>
          </p:cNvSpPr>
          <p:nvPr>
            <p:ph type="title"/>
          </p:nvPr>
        </p:nvSpPr>
        <p:spPr>
          <a:xfrm>
            <a:off x="531813" y="257175"/>
            <a:ext cx="7904162" cy="1195388"/>
          </a:xfrm>
        </p:spPr>
        <p:txBody>
          <a:bodyPr/>
          <a:lstStyle/>
          <a:p>
            <a:pPr>
              <a:defRPr/>
            </a:pPr>
            <a:r>
              <a:rPr lang="en-US" dirty="0">
                <a:sym typeface="Ubuntu Light" panose="020B0604030602030204" pitchFamily="34" charset="0"/>
              </a:rPr>
              <a:t>Statistics</a:t>
            </a:r>
          </a:p>
        </p:txBody>
      </p:sp>
      <p:sp>
        <p:nvSpPr>
          <p:cNvPr id="7" name="Content Placeholder 6">
            <a:extLst>
              <a:ext uri="{FF2B5EF4-FFF2-40B4-BE49-F238E27FC236}">
                <a16:creationId xmlns:a16="http://schemas.microsoft.com/office/drawing/2014/main" id="{F552001A-094B-4652-8373-BA8482048EA7}"/>
              </a:ext>
            </a:extLst>
          </p:cNvPr>
          <p:cNvSpPr>
            <a:spLocks noGrp="1"/>
          </p:cNvSpPr>
          <p:nvPr>
            <p:ph idx="1"/>
          </p:nvPr>
        </p:nvSpPr>
        <p:spPr>
          <a:xfrm>
            <a:off x="370681" y="2196482"/>
            <a:ext cx="8402638" cy="3646379"/>
          </a:xfrm>
        </p:spPr>
        <p:txBody>
          <a:bodyPr>
            <a:noAutofit/>
          </a:bodyPr>
          <a:lstStyle/>
          <a:p>
            <a:pPr marL="322247" lvl="1" indent="0">
              <a:buFont typeface="Ubuntu Light" panose="020B0304030602030204" pitchFamily="34" charset="0"/>
              <a:buNone/>
              <a:defRPr/>
            </a:pPr>
            <a:r>
              <a:rPr lang="en-US" sz="3200" dirty="0">
                <a:sym typeface="Ubuntu Light" panose="020B0604030602030204" pitchFamily="34" charset="0"/>
              </a:rPr>
              <a:t>Compared to people without an Intellectual Disability (ID), </a:t>
            </a:r>
            <a:r>
              <a:rPr lang="en-US" sz="3200" u="sng" dirty="0">
                <a:sym typeface="Ubuntu Light" panose="020B0604030602030204" pitchFamily="34" charset="0"/>
              </a:rPr>
              <a:t>people with ID</a:t>
            </a:r>
            <a:r>
              <a:rPr lang="en-US" sz="3200" dirty="0">
                <a:sym typeface="Ubuntu Light" panose="020B0604030602030204" pitchFamily="34" charset="0"/>
              </a:rPr>
              <a:t>:</a:t>
            </a:r>
          </a:p>
          <a:p>
            <a:pPr marL="643704" lvl="1" indent="-321457">
              <a:buFont typeface="Arial" pitchFamily="34" charset="0"/>
              <a:buChar char="•"/>
              <a:defRPr/>
            </a:pPr>
            <a:r>
              <a:rPr lang="en-US" sz="3200" b="1" dirty="0">
                <a:sym typeface="Ubuntu Light" panose="020B0604030602030204" pitchFamily="34" charset="0"/>
              </a:rPr>
              <a:t>Die 16 years earlier </a:t>
            </a:r>
            <a:r>
              <a:rPr lang="en-US" sz="3200" dirty="0">
                <a:sym typeface="Ubuntu Light" panose="020B0604030602030204" pitchFamily="34" charset="0"/>
              </a:rPr>
              <a:t>on average</a:t>
            </a:r>
          </a:p>
          <a:p>
            <a:pPr marL="643704" lvl="1" indent="-321457">
              <a:buFont typeface="Arial" pitchFamily="34" charset="0"/>
              <a:buChar char="•"/>
              <a:defRPr/>
            </a:pPr>
            <a:r>
              <a:rPr lang="en-US" sz="3200" dirty="0">
                <a:sym typeface="Ubuntu Light" panose="020B0604030602030204" pitchFamily="34" charset="0"/>
              </a:rPr>
              <a:t>Are at a more </a:t>
            </a:r>
            <a:r>
              <a:rPr lang="en-US" sz="3200" b="1" dirty="0">
                <a:sym typeface="Ubuntu Light" panose="020B0604030602030204" pitchFamily="34" charset="0"/>
              </a:rPr>
              <a:t>unhealthy weight </a:t>
            </a:r>
          </a:p>
          <a:p>
            <a:pPr marL="643704" lvl="1" indent="-321457">
              <a:buFont typeface="Arial" pitchFamily="34" charset="0"/>
              <a:buChar char="•"/>
              <a:defRPr/>
            </a:pPr>
            <a:r>
              <a:rPr lang="en-US" sz="3200" dirty="0">
                <a:sym typeface="Ubuntu Light" panose="020B0604030602030204" pitchFamily="34" charset="0"/>
              </a:rPr>
              <a:t>Have</a:t>
            </a:r>
            <a:r>
              <a:rPr lang="en-US" sz="3200" b="1" dirty="0">
                <a:sym typeface="Ubuntu Light" panose="020B0604030602030204" pitchFamily="34" charset="0"/>
              </a:rPr>
              <a:t> less control over their nutrition</a:t>
            </a:r>
          </a:p>
          <a:p>
            <a:pPr marL="643704" lvl="1" indent="-321457">
              <a:buFont typeface="Arial" pitchFamily="34" charset="0"/>
              <a:buChar char="•"/>
              <a:defRPr/>
            </a:pPr>
            <a:r>
              <a:rPr lang="en-US" sz="3200" dirty="0">
                <a:sym typeface="Ubuntu Light" panose="020B0604030602030204" pitchFamily="34" charset="0"/>
              </a:rPr>
              <a:t>Tend to have </a:t>
            </a:r>
            <a:r>
              <a:rPr lang="en-US" sz="3200" b="1" dirty="0">
                <a:sym typeface="Ubuntu Light" panose="020B0604030602030204" pitchFamily="34" charset="0"/>
              </a:rPr>
              <a:t>higher blood pressure</a:t>
            </a:r>
            <a:endParaRPr lang="en-US" sz="3200" dirty="0">
              <a:sym typeface="Ubuntu Light" panose="020B0604030602030204" pitchFamily="34" charset="0"/>
            </a:endParaRPr>
          </a:p>
        </p:txBody>
      </p:sp>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583EF4-F788-42D5-BAAB-442DC24FE1A3}"/>
              </a:ext>
            </a:extLst>
          </p:cNvPr>
          <p:cNvSpPr>
            <a:spLocks noGrp="1"/>
          </p:cNvSpPr>
          <p:nvPr>
            <p:ph idx="1"/>
          </p:nvPr>
        </p:nvSpPr>
        <p:spPr/>
        <p:txBody>
          <a:bodyPr>
            <a:normAutofit/>
          </a:bodyPr>
          <a:lstStyle/>
          <a:p>
            <a:pPr marL="0" indent="0">
              <a:buNone/>
            </a:pPr>
            <a:endParaRPr lang="en-US" sz="3200" dirty="0"/>
          </a:p>
          <a:p>
            <a:pPr marL="0" indent="0">
              <a:buNone/>
            </a:pPr>
            <a:endParaRPr lang="en-US" sz="3200" dirty="0"/>
          </a:p>
          <a:p>
            <a:pPr marL="0" indent="0">
              <a:buNone/>
            </a:pPr>
            <a:endParaRPr lang="en-US" sz="3200" dirty="0"/>
          </a:p>
          <a:p>
            <a:pPr marL="0" indent="0" algn="ctr">
              <a:buNone/>
            </a:pPr>
            <a:r>
              <a:rPr lang="en-US" sz="4400" dirty="0"/>
              <a:t>Your Feedback Helps Make This Training Better for Everyone!</a:t>
            </a:r>
          </a:p>
        </p:txBody>
      </p:sp>
      <p:sp>
        <p:nvSpPr>
          <p:cNvPr id="4" name="Title 1">
            <a:extLst>
              <a:ext uri="{FF2B5EF4-FFF2-40B4-BE49-F238E27FC236}">
                <a16:creationId xmlns:a16="http://schemas.microsoft.com/office/drawing/2014/main" id="{7EEA5004-9DF0-46F7-9FE1-02675C6EF533}"/>
              </a:ext>
            </a:extLst>
          </p:cNvPr>
          <p:cNvSpPr>
            <a:spLocks noGrp="1"/>
          </p:cNvSpPr>
          <p:nvPr>
            <p:ph type="title"/>
          </p:nvPr>
        </p:nvSpPr>
        <p:spPr>
          <a:xfrm>
            <a:off x="330624" y="451695"/>
            <a:ext cx="6482155" cy="585850"/>
          </a:xfrm>
        </p:spPr>
        <p:txBody>
          <a:bodyPr>
            <a:normAutofit fontScale="90000"/>
          </a:bodyPr>
          <a:lstStyle/>
          <a:p>
            <a:r>
              <a:rPr lang="en-US" dirty="0"/>
              <a:t>Training Survey</a:t>
            </a:r>
          </a:p>
        </p:txBody>
      </p:sp>
    </p:spTree>
    <p:extLst>
      <p:ext uri="{BB962C8B-B14F-4D97-AF65-F5344CB8AC3E}">
        <p14:creationId xmlns:p14="http://schemas.microsoft.com/office/powerpoint/2010/main" val="2150175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DCB7F7-B420-43A6-A233-E398A62EE220}"/>
              </a:ext>
            </a:extLst>
          </p:cNvPr>
          <p:cNvSpPr>
            <a:spLocks noGrp="1"/>
          </p:cNvSpPr>
          <p:nvPr>
            <p:ph idx="1"/>
          </p:nvPr>
        </p:nvSpPr>
        <p:spPr/>
        <p:txBody>
          <a:bodyPr>
            <a:normAutofit/>
          </a:bodyPr>
          <a:lstStyle/>
          <a:p>
            <a:pPr marL="0" indent="0" algn="ctr">
              <a:buNone/>
            </a:pPr>
            <a:endParaRPr lang="en-US" sz="8000" b="1" dirty="0"/>
          </a:p>
          <a:p>
            <a:pPr marL="0" indent="0" algn="ctr">
              <a:buNone/>
            </a:pPr>
            <a:r>
              <a:rPr lang="en-US" sz="8000" b="1" dirty="0"/>
              <a:t>Thank You!</a:t>
            </a:r>
          </a:p>
        </p:txBody>
      </p:sp>
    </p:spTree>
    <p:extLst>
      <p:ext uri="{BB962C8B-B14F-4D97-AF65-F5344CB8AC3E}">
        <p14:creationId xmlns:p14="http://schemas.microsoft.com/office/powerpoint/2010/main" val="2179128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A08D-1088-4409-BD46-FEDF34036EBE}"/>
              </a:ext>
            </a:extLst>
          </p:cNvPr>
          <p:cNvSpPr>
            <a:spLocks noGrp="1"/>
          </p:cNvSpPr>
          <p:nvPr>
            <p:ph type="title"/>
          </p:nvPr>
        </p:nvSpPr>
        <p:spPr/>
        <p:txBody>
          <a:bodyPr>
            <a:noAutofit/>
          </a:bodyPr>
          <a:lstStyle/>
          <a:p>
            <a:pPr>
              <a:defRPr/>
            </a:pPr>
            <a:r>
              <a:rPr lang="en-US" sz="3400" dirty="0"/>
              <a:t>Why Do Disparities Exist? </a:t>
            </a:r>
          </a:p>
        </p:txBody>
      </p:sp>
      <p:sp>
        <p:nvSpPr>
          <p:cNvPr id="3" name="Content Placeholder 2">
            <a:extLst>
              <a:ext uri="{FF2B5EF4-FFF2-40B4-BE49-F238E27FC236}">
                <a16:creationId xmlns:a16="http://schemas.microsoft.com/office/drawing/2014/main" id="{4835500C-80DA-4471-A052-5143EF2E3945}"/>
              </a:ext>
            </a:extLst>
          </p:cNvPr>
          <p:cNvSpPr>
            <a:spLocks noGrp="1"/>
          </p:cNvSpPr>
          <p:nvPr>
            <p:ph idx="1"/>
          </p:nvPr>
        </p:nvSpPr>
        <p:spPr>
          <a:xfrm>
            <a:off x="194321" y="1838352"/>
            <a:ext cx="5029200" cy="4608512"/>
          </a:xfrm>
        </p:spPr>
        <p:txBody>
          <a:bodyPr>
            <a:normAutofit lnSpcReduction="10000"/>
          </a:bodyPr>
          <a:lstStyle/>
          <a:p>
            <a:pPr marL="285750" indent="-285750" defTabSz="457200">
              <a:buFont typeface="Arial" panose="020B0604020202020204" pitchFamily="34" charset="0"/>
              <a:buChar char="•"/>
              <a:defRPr/>
            </a:pPr>
            <a:r>
              <a:rPr lang="en-US" sz="3200" dirty="0"/>
              <a:t>Healthcare providers not properly trained</a:t>
            </a:r>
          </a:p>
          <a:p>
            <a:pPr marL="285750" indent="-285750" defTabSz="457200">
              <a:buFont typeface="Arial" panose="020B0604020202020204" pitchFamily="34" charset="0"/>
              <a:buChar char="•"/>
              <a:defRPr/>
            </a:pPr>
            <a:r>
              <a:rPr lang="en-US" sz="3200" dirty="0"/>
              <a:t>Prevention education is not adapted</a:t>
            </a:r>
          </a:p>
          <a:p>
            <a:pPr marL="285750" indent="-285750" defTabSz="457200">
              <a:buFont typeface="Arial" panose="020B0604020202020204" pitchFamily="34" charset="0"/>
              <a:buChar char="•"/>
              <a:defRPr/>
            </a:pPr>
            <a:r>
              <a:rPr lang="en-US" sz="3200" dirty="0"/>
              <a:t>Inaccessible facilities</a:t>
            </a:r>
          </a:p>
          <a:p>
            <a:pPr marL="285750" indent="-285750" defTabSz="457200">
              <a:buFont typeface="Arial" panose="020B0604020202020204" pitchFamily="34" charset="0"/>
              <a:buChar char="•"/>
              <a:defRPr/>
            </a:pPr>
            <a:r>
              <a:rPr lang="en-US" sz="3200" dirty="0"/>
              <a:t>Limited self-advocacy</a:t>
            </a:r>
          </a:p>
          <a:p>
            <a:pPr marL="285750" indent="-285750" defTabSz="457200">
              <a:buFont typeface="Arial" panose="020B0604020202020204" pitchFamily="34" charset="0"/>
              <a:buChar char="•"/>
              <a:defRPr/>
            </a:pPr>
            <a:r>
              <a:rPr lang="en-US" sz="3200" dirty="0"/>
              <a:t>Stigma</a:t>
            </a:r>
          </a:p>
          <a:p>
            <a:pPr marL="285750" indent="-285750" defTabSz="457200">
              <a:buFont typeface="Arial" panose="020B0604020202020204" pitchFamily="34" charset="0"/>
              <a:buChar char="•"/>
              <a:defRPr/>
            </a:pPr>
            <a:r>
              <a:rPr lang="en-US" sz="3200" dirty="0"/>
              <a:t>Cultural beliefs</a:t>
            </a:r>
          </a:p>
          <a:p>
            <a:pPr marL="285750" indent="-285750" defTabSz="457200">
              <a:buFont typeface="Arial" panose="020B0604020202020204" pitchFamily="34" charset="0"/>
              <a:buChar char="•"/>
              <a:defRPr/>
            </a:pPr>
            <a:r>
              <a:rPr lang="en-US" sz="3200" dirty="0"/>
              <a:t>Poor enforcement of laws</a:t>
            </a:r>
          </a:p>
          <a:p>
            <a:pPr>
              <a:defRPr/>
            </a:pPr>
            <a:endParaRPr lang="en-US" sz="3200" dirty="0"/>
          </a:p>
        </p:txBody>
      </p:sp>
      <p:pic>
        <p:nvPicPr>
          <p:cNvPr id="139268" name="Picture 4">
            <a:extLst>
              <a:ext uri="{FF2B5EF4-FFF2-40B4-BE49-F238E27FC236}">
                <a16:creationId xmlns:a16="http://schemas.microsoft.com/office/drawing/2014/main" id="{B196C97A-E11B-47D7-9756-D4E23C0EBF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3723468"/>
            <a:ext cx="36544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1">
            <a:extLst>
              <a:ext uri="{FF2B5EF4-FFF2-40B4-BE49-F238E27FC236}">
                <a16:creationId xmlns:a16="http://schemas.microsoft.com/office/drawing/2014/main" id="{1DD1A8A8-F2B1-4F4D-BB95-7DA3B5F4AB37}"/>
              </a:ext>
            </a:extLst>
          </p:cNvPr>
          <p:cNvSpPr txBox="1">
            <a:spLocks noChangeArrowheads="1"/>
          </p:cNvSpPr>
          <p:nvPr/>
        </p:nvSpPr>
        <p:spPr bwMode="auto">
          <a:xfrm>
            <a:off x="0" y="2309653"/>
            <a:ext cx="895696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Ubuntu Light" panose="020B0304030602030204" pitchFamily="34" charset="0"/>
                <a:ea typeface="ヒラギノ角ゴ ProN W3" charset="-128"/>
              </a:defRPr>
            </a:lvl1pPr>
            <a:lvl2pPr marL="742950" indent="-285750">
              <a:defRPr>
                <a:solidFill>
                  <a:schemeClr val="tx1"/>
                </a:solidFill>
                <a:latin typeface="Ubuntu Light" panose="020B0304030602030204" pitchFamily="34" charset="0"/>
                <a:ea typeface="ヒラギノ角ゴ ProN W3" charset="-128"/>
              </a:defRPr>
            </a:lvl2pPr>
            <a:lvl3pPr marL="1143000" indent="-228600">
              <a:defRPr>
                <a:solidFill>
                  <a:schemeClr val="tx1"/>
                </a:solidFill>
                <a:latin typeface="Ubuntu Light" panose="020B0304030602030204" pitchFamily="34" charset="0"/>
                <a:ea typeface="ヒラギノ角ゴ ProN W3" charset="-128"/>
              </a:defRPr>
            </a:lvl3pPr>
            <a:lvl4pPr marL="1600200" indent="-228600">
              <a:defRPr>
                <a:solidFill>
                  <a:schemeClr val="tx1"/>
                </a:solidFill>
                <a:latin typeface="Ubuntu Light" panose="020B0304030602030204" pitchFamily="34" charset="0"/>
                <a:ea typeface="ヒラギノ角ゴ ProN W3" charset="-128"/>
              </a:defRPr>
            </a:lvl4pPr>
            <a:lvl5pPr marL="2057400" indent="-228600">
              <a:defRPr>
                <a:solidFill>
                  <a:schemeClr val="tx1"/>
                </a:solidFill>
                <a:latin typeface="Ubuntu Light" panose="020B0304030602030204" pitchFamily="34" charset="0"/>
                <a:ea typeface="ヒラギノ角ゴ ProN W3" charset="-128"/>
              </a:defRPr>
            </a:lvl5pPr>
            <a:lvl6pPr marL="25146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6pPr>
            <a:lvl7pPr marL="29718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7pPr>
            <a:lvl8pPr marL="34290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8pPr>
            <a:lvl9pPr marL="3886200" indent="-228600" defTabSz="457200" eaLnBrk="0" fontAlgn="base" hangingPunct="0">
              <a:spcBef>
                <a:spcPct val="0"/>
              </a:spcBef>
              <a:spcAft>
                <a:spcPct val="0"/>
              </a:spcAft>
              <a:defRPr>
                <a:solidFill>
                  <a:schemeClr val="tx1"/>
                </a:solidFill>
                <a:latin typeface="Ubuntu Light" panose="020B0304030602030204" pitchFamily="34" charset="0"/>
                <a:ea typeface="ヒラギノ角ゴ ProN W3" charset="-128"/>
              </a:defRPr>
            </a:lvl9pPr>
          </a:lstStyle>
          <a:p>
            <a:pPr marL="742950" indent="-742950">
              <a:buFont typeface="+mj-lt"/>
              <a:buAutoNum type="arabicPeriod"/>
            </a:pPr>
            <a:r>
              <a:rPr lang="en-US" altLang="en-US" sz="4400" dirty="0">
                <a:latin typeface="Calibri" panose="020F0502020204030204" pitchFamily="34" charset="0"/>
                <a:cs typeface="Calibri" panose="020F0502020204030204" pitchFamily="34" charset="0"/>
              </a:rPr>
              <a:t>What challenges do you face in achieving good health? </a:t>
            </a:r>
          </a:p>
          <a:p>
            <a:pPr marL="742950" indent="-742950">
              <a:buFont typeface="+mj-lt"/>
              <a:buAutoNum type="arabicPeriod" startAt="2"/>
            </a:pPr>
            <a:r>
              <a:rPr lang="en-US" altLang="en-US" sz="4400" dirty="0">
                <a:latin typeface="Calibri" panose="020F0502020204030204" pitchFamily="34" charset="0"/>
                <a:cs typeface="Calibri" panose="020F0502020204030204" pitchFamily="34" charset="0"/>
              </a:rPr>
              <a:t>What challenges do other athletes that you know face?</a:t>
            </a:r>
          </a:p>
          <a:p>
            <a:pPr marL="742950" indent="-742950">
              <a:buFont typeface="+mj-lt"/>
              <a:buAutoNum type="arabicPeriod" startAt="2"/>
            </a:pPr>
            <a:r>
              <a:rPr lang="en-US" altLang="en-US" sz="4400" dirty="0">
                <a:latin typeface="Calibri" panose="020F0502020204030204" pitchFamily="34" charset="0"/>
                <a:cs typeface="Calibri" panose="020F0502020204030204" pitchFamily="34" charset="0"/>
              </a:rPr>
              <a:t>What are some solutions to meeting these challenges?</a:t>
            </a:r>
          </a:p>
        </p:txBody>
      </p:sp>
      <p:sp>
        <p:nvSpPr>
          <p:cNvPr id="2" name="Title 1">
            <a:extLst>
              <a:ext uri="{FF2B5EF4-FFF2-40B4-BE49-F238E27FC236}">
                <a16:creationId xmlns:a16="http://schemas.microsoft.com/office/drawing/2014/main" id="{3E873B76-A855-4009-9F54-E5251976A08A}"/>
              </a:ext>
            </a:extLst>
          </p:cNvPr>
          <p:cNvSpPr>
            <a:spLocks noGrp="1"/>
          </p:cNvSpPr>
          <p:nvPr>
            <p:ph type="title"/>
          </p:nvPr>
        </p:nvSpPr>
        <p:spPr/>
        <p:txBody>
          <a:bodyPr>
            <a:normAutofit fontScale="90000"/>
          </a:bodyPr>
          <a:lstStyle/>
          <a:p>
            <a:r>
              <a:rPr lang="en-US" dirty="0"/>
              <a:t>Activity</a:t>
            </a:r>
          </a:p>
        </p:txBody>
      </p:sp>
    </p:spTree>
    <p:extLst>
      <p:ext uri="{BB962C8B-B14F-4D97-AF65-F5344CB8AC3E}">
        <p14:creationId xmlns:p14="http://schemas.microsoft.com/office/powerpoint/2010/main" val="142565078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515AB17-8085-E84C-8DB8-6CD484E1F474}"/>
              </a:ext>
            </a:extLst>
          </p:cNvPr>
          <p:cNvSpPr>
            <a:spLocks noGrp="1" noChangeArrowheads="1"/>
          </p:cNvSpPr>
          <p:nvPr>
            <p:ph type="title"/>
          </p:nvPr>
        </p:nvSpPr>
        <p:spPr>
          <a:xfrm>
            <a:off x="0" y="401703"/>
            <a:ext cx="7886700" cy="585850"/>
          </a:xfrm>
        </p:spPr>
        <p:txBody>
          <a:bodyPr>
            <a:normAutofit fontScale="90000"/>
          </a:bodyPr>
          <a:lstStyle/>
          <a:p>
            <a:pPr eaLnBrk="1" hangingPunct="1">
              <a:defRPr/>
            </a:pPr>
            <a:r>
              <a:rPr lang="en-US" b="1" dirty="0">
                <a:sym typeface="Ubuntu Light" charset="0"/>
              </a:rPr>
              <a:t>Special Olympics Health Goals</a:t>
            </a:r>
          </a:p>
        </p:txBody>
      </p:sp>
      <p:sp>
        <p:nvSpPr>
          <p:cNvPr id="9218" name="Rectangle 2">
            <a:extLst>
              <a:ext uri="{FF2B5EF4-FFF2-40B4-BE49-F238E27FC236}">
                <a16:creationId xmlns:a16="http://schemas.microsoft.com/office/drawing/2014/main" id="{E86B13ED-A297-D740-A903-2B7F489F0FB1}"/>
              </a:ext>
            </a:extLst>
          </p:cNvPr>
          <p:cNvSpPr>
            <a:spLocks noGrp="1" noChangeArrowheads="1"/>
          </p:cNvSpPr>
          <p:nvPr>
            <p:ph type="body" idx="1"/>
          </p:nvPr>
        </p:nvSpPr>
        <p:spPr>
          <a:xfrm>
            <a:off x="458168" y="2506662"/>
            <a:ext cx="7886700" cy="4351338"/>
          </a:xfrm>
        </p:spPr>
        <p:txBody>
          <a:bodyPr>
            <a:normAutofit/>
          </a:bodyPr>
          <a:lstStyle/>
          <a:p>
            <a:pPr marL="514350" indent="-514350">
              <a:buFont typeface="+mj-lt"/>
              <a:buAutoNum type="arabicPeriod"/>
              <a:defRPr/>
            </a:pPr>
            <a:r>
              <a:rPr lang="en-US" sz="3200" b="1" dirty="0">
                <a:solidFill>
                  <a:srgbClr val="FF0000"/>
                </a:solidFill>
              </a:rPr>
              <a:t>Improve</a:t>
            </a:r>
            <a:r>
              <a:rPr lang="en-US" sz="3200" dirty="0"/>
              <a:t> health status of people with intellectual disabilities</a:t>
            </a:r>
          </a:p>
          <a:p>
            <a:pPr marL="514350" indent="-514350">
              <a:buFont typeface="+mj-lt"/>
              <a:buAutoNum type="arabicPeriod"/>
              <a:defRPr/>
            </a:pPr>
            <a:r>
              <a:rPr lang="en-US" sz="3200" b="1" dirty="0">
                <a:solidFill>
                  <a:srgbClr val="FF0000"/>
                </a:solidFill>
              </a:rPr>
              <a:t>Increase</a:t>
            </a:r>
            <a:r>
              <a:rPr lang="en-US" sz="3200" dirty="0"/>
              <a:t> access to quality health care and health resources for people with intellectual disabilities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29A9-FFCE-49D3-A7F8-A025BCCE70D1}"/>
              </a:ext>
            </a:extLst>
          </p:cNvPr>
          <p:cNvSpPr>
            <a:spLocks noGrp="1"/>
          </p:cNvSpPr>
          <p:nvPr>
            <p:ph type="title"/>
          </p:nvPr>
        </p:nvSpPr>
        <p:spPr>
          <a:xfrm>
            <a:off x="46494" y="527597"/>
            <a:ext cx="7886700" cy="585850"/>
          </a:xfrm>
        </p:spPr>
        <p:txBody>
          <a:bodyPr>
            <a:normAutofit/>
          </a:bodyPr>
          <a:lstStyle/>
          <a:p>
            <a:pPr>
              <a:defRPr/>
            </a:pPr>
            <a:r>
              <a:rPr lang="en-US" sz="3200" dirty="0"/>
              <a:t>Special Olympics Health Programs</a:t>
            </a:r>
          </a:p>
        </p:txBody>
      </p:sp>
      <p:sp>
        <p:nvSpPr>
          <p:cNvPr id="3" name="Content Placeholder 2">
            <a:extLst>
              <a:ext uri="{FF2B5EF4-FFF2-40B4-BE49-F238E27FC236}">
                <a16:creationId xmlns:a16="http://schemas.microsoft.com/office/drawing/2014/main" id="{40F56420-630F-4ACD-98E0-65EF2E66B50A}"/>
              </a:ext>
            </a:extLst>
          </p:cNvPr>
          <p:cNvSpPr>
            <a:spLocks noGrp="1"/>
          </p:cNvSpPr>
          <p:nvPr>
            <p:ph idx="1"/>
          </p:nvPr>
        </p:nvSpPr>
        <p:spPr>
          <a:xfrm>
            <a:off x="628650" y="2118550"/>
            <a:ext cx="7886700" cy="4351338"/>
          </a:xfrm>
        </p:spPr>
        <p:txBody>
          <a:bodyPr>
            <a:normAutofit/>
          </a:bodyPr>
          <a:lstStyle/>
          <a:p>
            <a:pPr marL="342900" indent="-342900">
              <a:buFont typeface="Arial" panose="020B0604020202020204" pitchFamily="34" charset="0"/>
              <a:buChar char="•"/>
              <a:defRPr/>
            </a:pPr>
            <a:r>
              <a:rPr lang="en-US" sz="3200" dirty="0"/>
              <a:t>Healthy Athletes</a:t>
            </a:r>
          </a:p>
          <a:p>
            <a:pPr marL="342900" indent="-342900">
              <a:buFont typeface="Arial" panose="020B0604020202020204" pitchFamily="34" charset="0"/>
              <a:buChar char="•"/>
              <a:defRPr/>
            </a:pPr>
            <a:r>
              <a:rPr lang="en-US" sz="3200" dirty="0"/>
              <a:t>Healthy Communities</a:t>
            </a:r>
          </a:p>
          <a:p>
            <a:pPr marL="638175" lvl="2" indent="-342900">
              <a:buFont typeface="Arial" panose="020B0604020202020204" pitchFamily="34" charset="0"/>
              <a:buChar char="•"/>
              <a:defRPr/>
            </a:pPr>
            <a:r>
              <a:rPr lang="en-US" sz="2800" dirty="0"/>
              <a:t>Follow-up care</a:t>
            </a:r>
          </a:p>
          <a:p>
            <a:pPr marL="638175" lvl="2" indent="-342900">
              <a:buFont typeface="Arial" panose="020B0604020202020204" pitchFamily="34" charset="0"/>
              <a:buChar char="•"/>
              <a:defRPr/>
            </a:pPr>
            <a:r>
              <a:rPr lang="en-US" sz="2800" dirty="0"/>
              <a:t>Health education and wellness programming</a:t>
            </a:r>
          </a:p>
          <a:p>
            <a:pPr marL="342900" indent="-342900">
              <a:buFont typeface="Arial" panose="020B0604020202020204" pitchFamily="34" charset="0"/>
              <a:buChar char="•"/>
              <a:defRPr/>
            </a:pPr>
            <a:r>
              <a:rPr lang="en-US" sz="3200" dirty="0"/>
              <a:t>Fitness</a:t>
            </a:r>
          </a:p>
          <a:p>
            <a:pPr marL="342900" indent="-342900">
              <a:buFont typeface="Arial" panose="020B0604020202020204" pitchFamily="34" charset="0"/>
              <a:buChar char="•"/>
              <a:defRPr/>
            </a:pPr>
            <a:r>
              <a:rPr lang="en-US" sz="3200" dirty="0"/>
              <a:t>Family Health Forums</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75236</TotalTime>
  <Words>5267</Words>
  <Application>Microsoft Office PowerPoint</Application>
  <PresentationFormat>On-screen Show (4:3)</PresentationFormat>
  <Paragraphs>588</Paragraphs>
  <Slides>51</Slides>
  <Notes>51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Arial</vt:lpstr>
      <vt:lpstr>Calibri</vt:lpstr>
      <vt:lpstr>Calibri Light</vt:lpstr>
      <vt:lpstr>Gill Sans</vt:lpstr>
      <vt:lpstr>Ubuntu</vt:lpstr>
      <vt:lpstr>Ubuntu Light</vt:lpstr>
      <vt:lpstr>Wingdings</vt:lpstr>
      <vt:lpstr>Office Theme</vt:lpstr>
      <vt:lpstr>Custom Design</vt:lpstr>
      <vt:lpstr>Health Messenger Training </vt:lpstr>
      <vt:lpstr>Objectives</vt:lpstr>
      <vt:lpstr>Commitments for the day</vt:lpstr>
      <vt:lpstr>PowerPoint Presentation</vt:lpstr>
      <vt:lpstr>Statistics</vt:lpstr>
      <vt:lpstr>Why Do Disparities Exist? </vt:lpstr>
      <vt:lpstr>Activity</vt:lpstr>
      <vt:lpstr>Special Olympics Health Goals</vt:lpstr>
      <vt:lpstr>Special Olympics Health Programs</vt:lpstr>
      <vt:lpstr>Inclusive Health</vt:lpstr>
      <vt:lpstr>PowerPoint Presentation</vt:lpstr>
      <vt:lpstr>PowerPoint Presentation</vt:lpstr>
      <vt:lpstr>Health Messenger Roles</vt:lpstr>
      <vt:lpstr>Things to Think About </vt:lpstr>
      <vt:lpstr>Health Messenger Practicum</vt:lpstr>
      <vt:lpstr>PowerPoint Presentation</vt:lpstr>
      <vt:lpstr>PowerPoint Presentation</vt:lpstr>
      <vt:lpstr>PowerPoint Presentation</vt:lpstr>
      <vt:lpstr>Activity</vt:lpstr>
      <vt:lpstr>PowerPoint Presentation</vt:lpstr>
      <vt:lpstr>PowerPoint Presentation</vt:lpstr>
      <vt:lpstr>Health Messengers are Role Models</vt:lpstr>
      <vt:lpstr>A Health Diet is important because it...</vt:lpstr>
      <vt:lpstr>PowerPoint Presentation</vt:lpstr>
      <vt:lpstr>Why Exercise?</vt:lpstr>
      <vt:lpstr>Activity</vt:lpstr>
      <vt:lpstr>Hydration</vt:lpstr>
      <vt:lpstr>Personal Hygiene</vt:lpstr>
      <vt:lpstr>Good Hygiene Practices</vt:lpstr>
      <vt:lpstr>Other Healthy Habits</vt:lpstr>
      <vt:lpstr>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Vision, Goal and Healthy Habits</vt:lpstr>
      <vt:lpstr>Example: Kristin</vt:lpstr>
      <vt:lpstr>Dress for Success: Tips from Health Messenger Natasha </vt:lpstr>
      <vt:lpstr>Health Messenger Resources</vt:lpstr>
      <vt:lpstr>Join Our Facebook Group</vt:lpstr>
      <vt:lpstr>PowerPoint Presentation</vt:lpstr>
      <vt:lpstr>Training 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lastModifiedBy>Heather Parker</cp:lastModifiedBy>
  <cp:revision>149</cp:revision>
  <dcterms:created xsi:type="dcterms:W3CDTF">2016-07-26T16:26:50Z</dcterms:created>
  <dcterms:modified xsi:type="dcterms:W3CDTF">2020-03-17T19:13:19Z</dcterms:modified>
</cp:coreProperties>
</file>