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19" r:id="rId2"/>
    <p:sldId id="320" r:id="rId3"/>
    <p:sldId id="321" r:id="rId4"/>
    <p:sldId id="323" r:id="rId5"/>
    <p:sldId id="324" r:id="rId6"/>
    <p:sldId id="297" r:id="rId7"/>
    <p:sldId id="360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57" r:id="rId31"/>
    <p:sldId id="359" r:id="rId32"/>
    <p:sldId id="348" r:id="rId33"/>
    <p:sldId id="349" r:id="rId34"/>
    <p:sldId id="350" r:id="rId35"/>
    <p:sldId id="351" r:id="rId36"/>
    <p:sldId id="355" r:id="rId37"/>
    <p:sldId id="356" r:id="rId38"/>
  </p:sldIdLst>
  <p:sldSz cx="4319588" cy="4319588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9D3"/>
    <a:srgbClr val="226CA6"/>
    <a:srgbClr val="5893B3"/>
    <a:srgbClr val="229A88"/>
    <a:srgbClr val="1F7BB5"/>
    <a:srgbClr val="226DA7"/>
    <a:srgbClr val="4B708D"/>
    <a:srgbClr val="8BAF4B"/>
    <a:srgbClr val="933891"/>
    <a:srgbClr val="CB2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9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6B57A-306C-4DED-8883-4D06EC7B206F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51013" y="1243013"/>
            <a:ext cx="335597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A7D27-4AB5-465E-818B-AB610C5B2C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127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ecialolympics.org/resources/health/disciplines/health-promotion/choose-change-cards/Health-Promotion-Fruits-Vegetables-English-2018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https://media.specialolympics.org/resources/health/disciplines/health-promotion/choose-change-cards/Health-Promotion-Fruits-Vegetables-English-2018.pdf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7D27-4AB5-465E-818B-AB610C5B2C24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610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7D27-4AB5-465E-818B-AB610C5B2C24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974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706933"/>
            <a:ext cx="3671650" cy="1503857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2268784"/>
            <a:ext cx="3239691" cy="1042900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237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61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229978"/>
            <a:ext cx="931411" cy="36606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229978"/>
            <a:ext cx="2740239" cy="36606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467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488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076899"/>
            <a:ext cx="3725645" cy="1796828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2890725"/>
            <a:ext cx="3725645" cy="944910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654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149890"/>
            <a:ext cx="1835825" cy="27407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149890"/>
            <a:ext cx="1835825" cy="27407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382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29979"/>
            <a:ext cx="3725645" cy="834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058899"/>
            <a:ext cx="1827388" cy="51895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1577849"/>
            <a:ext cx="1827388" cy="23207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058899"/>
            <a:ext cx="1836388" cy="51895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1577849"/>
            <a:ext cx="1836388" cy="23207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164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91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571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87972"/>
            <a:ext cx="1393180" cy="1007904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621942"/>
            <a:ext cx="2186791" cy="3069707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295877"/>
            <a:ext cx="1393180" cy="2400771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339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87972"/>
            <a:ext cx="1393180" cy="1007904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621942"/>
            <a:ext cx="2186791" cy="3069707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295877"/>
            <a:ext cx="1393180" cy="2400771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519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229979"/>
            <a:ext cx="3725645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149890"/>
            <a:ext cx="3725645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C88E-CF2F-4E8D-A890-6532915494DA}" type="datetimeFigureOut">
              <a:rPr lang="en-ZA" smtClean="0"/>
              <a:t>2020/06/08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D30F-5CAD-46BF-BD76-2DE603C067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360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0" t="33811" r="30467" b="26645"/>
          <a:stretch/>
        </p:blipFill>
        <p:spPr>
          <a:xfrm>
            <a:off x="1201730" y="60236"/>
            <a:ext cx="1789120" cy="3462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35" b="100000" l="0" r="100000">
                        <a14:foregroundMark x1="15385" y1="68173" x2="15385" y2="82115"/>
                        <a14:foregroundMark x1="15577" y1="82404" x2="18462" y2="82404"/>
                        <a14:foregroundMark x1="18462" y1="77212" x2="24712" y2="76154"/>
                        <a14:foregroundMark x1="15865" y1="68173" x2="25096" y2="67596"/>
                        <a14:foregroundMark x1="28173" y1="68365" x2="28462" y2="82115"/>
                        <a14:foregroundMark x1="34519" y1="68846" x2="45962" y2="68846"/>
                        <a14:foregroundMark x1="40385" y1="70769" x2="39712" y2="81635"/>
                        <a14:foregroundMark x1="60577" y1="69231" x2="54519" y2="68846"/>
                        <a14:foregroundMark x1="55096" y1="70096" x2="55096" y2="73173"/>
                        <a14:foregroundMark x1="55481" y1="74423" x2="61250" y2="76250"/>
                        <a14:foregroundMark x1="59038" y1="81154" x2="61731" y2="78462"/>
                        <a14:foregroundMark x1="81442" y1="54423" x2="80288" y2="50000"/>
                        <a14:foregroundMark x1="84423" y1="48269" x2="84423" y2="41923"/>
                        <a14:foregroundMark x1="87019" y1="50481" x2="87212" y2="61442"/>
                        <a14:foregroundMark x1="87596" y1="63750" x2="87308" y2="73558"/>
                        <a14:foregroundMark x1="85673" y1="84519" x2="87019" y2="75000"/>
                        <a14:foregroundMark x1="83173" y1="72885" x2="82885" y2="83365"/>
                        <a14:foregroundMark x1="78750" y1="82019" x2="81442" y2="75865"/>
                        <a14:foregroundMark x1="80192" y1="66442" x2="76250" y2="80192"/>
                        <a14:foregroundMark x1="75288" y1="65288" x2="80192" y2="60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44"/>
          <a:stretch/>
        </p:blipFill>
        <p:spPr>
          <a:xfrm>
            <a:off x="0" y="1603973"/>
            <a:ext cx="4319588" cy="2736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229" y="3597946"/>
            <a:ext cx="214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Fitness Cards</a:t>
            </a:r>
            <a:endParaRPr lang="en-ZA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50" y="184150"/>
            <a:ext cx="156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Ubuntu" panose="020B0504030602030204" pitchFamily="34" charset="0"/>
              </a:rPr>
              <a:t>Asia Pacific Region Version</a:t>
            </a:r>
            <a:endParaRPr lang="en-SG" sz="14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230" y="236170"/>
            <a:ext cx="248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E86B2D"/>
                </a:solidFill>
                <a:latin typeface="Ubuntu" panose="020B0504030602030204" pitchFamily="34" charset="0"/>
              </a:rPr>
              <a:t>PHYSICAL ACTIVITY</a:t>
            </a:r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5424" y="157447"/>
            <a:ext cx="1404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GOAL:</a:t>
            </a:r>
          </a:p>
          <a:p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Exercise or do physical activity</a:t>
            </a:r>
            <a:b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5 days a week</a:t>
            </a:r>
            <a:endParaRPr lang="en-ZA" sz="6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320" y="903896"/>
            <a:ext cx="2844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BEING MORE ACTIVE MAKES US HEALTHIER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9562" y="2147374"/>
            <a:ext cx="3700463" cy="338138"/>
          </a:xfrm>
          <a:prstGeom prst="rect">
            <a:avLst/>
          </a:prstGeom>
          <a:solidFill>
            <a:srgbClr val="FE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-70743" y="2166858"/>
            <a:ext cx="1622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Improves sleep</a:t>
            </a:r>
            <a:endParaRPr lang="en-ZA" sz="800" b="1" dirty="0">
              <a:solidFill>
                <a:srgbClr val="6B6B6A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758" y="2123991"/>
            <a:ext cx="142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Lowers blood</a:t>
            </a:r>
            <a:b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</a:br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pressures</a:t>
            </a:r>
            <a:endParaRPr lang="en-ZA" sz="800" b="1" dirty="0">
              <a:solidFill>
                <a:srgbClr val="6B6B6A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4124" y="2123991"/>
            <a:ext cx="142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Reduces</a:t>
            </a:r>
            <a:b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</a:br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appetite</a:t>
            </a:r>
            <a:endParaRPr lang="en-ZA" sz="800" b="1" dirty="0">
              <a:solidFill>
                <a:srgbClr val="6B6B6A"/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9490" y="2123991"/>
            <a:ext cx="142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Strengthens </a:t>
            </a:r>
            <a:b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</a:br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bones</a:t>
            </a:r>
            <a:endParaRPr lang="en-ZA" sz="800" b="1" dirty="0">
              <a:solidFill>
                <a:srgbClr val="6B6B6A"/>
              </a:solidFill>
              <a:latin typeface="Ubuntu" panose="020B05040306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" y="3333749"/>
            <a:ext cx="3700463" cy="338138"/>
          </a:xfrm>
          <a:prstGeom prst="rect">
            <a:avLst/>
          </a:prstGeom>
          <a:solidFill>
            <a:srgbClr val="FE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330126" y="3254449"/>
            <a:ext cx="814388" cy="338138"/>
          </a:xfrm>
          <a:prstGeom prst="rect">
            <a:avLst/>
          </a:prstGeom>
          <a:solidFill>
            <a:srgbClr val="FE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-62811" y="3303486"/>
            <a:ext cx="1622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Improves mood</a:t>
            </a:r>
            <a:endParaRPr lang="en-ZA" sz="800" b="1" dirty="0">
              <a:solidFill>
                <a:srgbClr val="6B6B6A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3010" y="3290882"/>
            <a:ext cx="142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Helps manage </a:t>
            </a:r>
            <a:b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</a:br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weight</a:t>
            </a:r>
            <a:endParaRPr lang="en-ZA" sz="800" b="1" dirty="0">
              <a:solidFill>
                <a:srgbClr val="6B6B6A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8376" y="3290882"/>
            <a:ext cx="142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Boosts brain </a:t>
            </a:r>
            <a:b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</a:br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power</a:t>
            </a:r>
            <a:endParaRPr lang="en-ZA" sz="800" b="1" dirty="0">
              <a:solidFill>
                <a:srgbClr val="6B6B6A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3742" y="3290882"/>
            <a:ext cx="142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Increases </a:t>
            </a:r>
            <a:b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</a:br>
            <a:r>
              <a:rPr lang="en-ZA" sz="800" b="1" dirty="0" smtClean="0">
                <a:solidFill>
                  <a:srgbClr val="6B6B6A"/>
                </a:solidFill>
                <a:latin typeface="Ubuntu" panose="020B0504030602030204" pitchFamily="34" charset="0"/>
              </a:rPr>
              <a:t>energy</a:t>
            </a:r>
            <a:endParaRPr lang="en-ZA" sz="800" b="1" dirty="0">
              <a:solidFill>
                <a:srgbClr val="6B6B6A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24288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Endurance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619126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each exercise for 30 – 60 seconds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63" y="881064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FCB315"/>
                </a:solidFill>
                <a:latin typeface="Ubuntu" panose="020B0504030602030204" pitchFamily="34" charset="0"/>
              </a:rPr>
              <a:t>March or Jog in Place</a:t>
            </a:r>
            <a:endParaRPr lang="en-ZA" sz="1400" b="1" dirty="0">
              <a:solidFill>
                <a:srgbClr val="FCB315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547814"/>
            <a:ext cx="25193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March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or jog while standing in one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spot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Switch your arms while you switch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your legs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Go at a steady pace. You can change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your pace to make the exercise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easier or harder.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" y="3062289"/>
            <a:ext cx="251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Try to get your knees as high as you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can while you jog in place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Swing your arms the whole time.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5" y="2619377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OR</a:t>
            </a:r>
            <a:endParaRPr lang="en-ZA" sz="7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75" y="2847976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rgbClr val="FCB315"/>
                </a:solidFill>
                <a:latin typeface="Ubuntu" panose="020B0504030602030204" pitchFamily="34" charset="0"/>
              </a:rPr>
              <a:t>High Knee Jog in Place</a:t>
            </a:r>
            <a:endParaRPr lang="en-ZA" sz="700" b="1" dirty="0">
              <a:solidFill>
                <a:srgbClr val="FCB315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24288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Endurance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619126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each exercise for 30 – 60 seconds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63" y="881064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FCB315"/>
                </a:solidFill>
                <a:latin typeface="Ubuntu" panose="020B0504030602030204" pitchFamily="34" charset="0"/>
              </a:rPr>
              <a:t>Quick Punches</a:t>
            </a:r>
            <a:endParaRPr lang="en-ZA" sz="1400" b="1" dirty="0">
              <a:solidFill>
                <a:srgbClr val="FCB315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573039"/>
            <a:ext cx="25193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Stand with your feet a little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wider than your shoulders. Bend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your knees slightly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Turn toward your left side. Punch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your right arm in that direction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Return to the center with both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hands in fists by your chest and elbows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down by your side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Now, turn toward your right side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Punch your left arm in that direction.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24288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Endurance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619126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each exercise for 30 – 60 seconds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63" y="881064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FCB315"/>
                </a:solidFill>
                <a:latin typeface="Ubuntu" panose="020B0504030602030204" pitchFamily="34" charset="0"/>
              </a:rPr>
              <a:t>Jumping Jacks</a:t>
            </a:r>
            <a:endParaRPr lang="en-ZA" sz="1400" b="1" dirty="0">
              <a:solidFill>
                <a:srgbClr val="FCB315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547814"/>
            <a:ext cx="251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Jump up and spread your legs apart as you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swing your arms over your head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Jump again and bring your arms back to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your sides and your legs together.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75" y="2720856"/>
            <a:ext cx="251936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Stand with one foot in front of the other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and your arms down by your sides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Jump up and switch your feet. Swing your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arms over your head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Jump back to the starting position.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5" y="2209797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OR</a:t>
            </a:r>
            <a:endParaRPr lang="en-ZA" sz="7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75" y="2438396"/>
            <a:ext cx="25193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b="1" dirty="0" smtClean="0">
                <a:solidFill>
                  <a:srgbClr val="FCB315"/>
                </a:solidFill>
                <a:latin typeface="Ubuntu" panose="020B0504030602030204" pitchFamily="34" charset="0"/>
              </a:rPr>
              <a:t>Forwards Jacks</a:t>
            </a:r>
            <a:endParaRPr lang="en-ZA" sz="1050" b="1" dirty="0">
              <a:solidFill>
                <a:srgbClr val="FCB315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24288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Strength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7" y="619191"/>
            <a:ext cx="3290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10 – 20 of each exercise, then move to the next one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879757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Chair</a:t>
            </a:r>
            <a:r>
              <a:rPr lang="en-ZA" sz="1400" b="1" dirty="0" smtClean="0">
                <a:solidFill>
                  <a:srgbClr val="FCB315"/>
                </a:solidFill>
                <a:latin typeface="Ubuntu" panose="020B0504030602030204" pitchFamily="34" charset="0"/>
              </a:rPr>
              <a:t> </a:t>
            </a:r>
            <a:r>
              <a:rPr lang="en-ZA" sz="14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Squats</a:t>
            </a:r>
            <a:endParaRPr lang="en-ZA" sz="14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465178"/>
            <a:ext cx="251936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Stand in front of a chair with your arms straight out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in front and your feet apart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Without using your hands, bend at the knees and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hips until you are seated in the chair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Stand back up using your legs only.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75" y="2824741"/>
            <a:ext cx="251936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Stand with your arms straight out in front and your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feet apart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Bend at the knees and hips, until it’s like you are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seated in a chair, and then stand back up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Keep your chest up and your feet flat on the floor.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5" y="2303205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OR</a:t>
            </a:r>
            <a:endParaRPr lang="en-ZA" sz="7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75" y="2549959"/>
            <a:ext cx="2519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Squats</a:t>
            </a:r>
            <a:endParaRPr lang="en-ZA" sz="12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24288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Strength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7" y="619191"/>
            <a:ext cx="3290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10 – 20 of each exercise, then move to the next one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908886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Wall Push-Ups</a:t>
            </a:r>
            <a:endParaRPr lang="en-ZA" sz="14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465178"/>
            <a:ext cx="25193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Stand with hands placed flat on wall at shoulder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level and straight arms. Your feet should be behind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 so that you are leaning on the wall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Keep your feet in place and body straight. Bend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your arms to bring your chest toward the wall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Push your arms straight to return to the starting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position.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75" y="2853894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See next page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5" y="2575846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OR</a:t>
            </a:r>
            <a:endParaRPr lang="en-ZA" sz="7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5" y="2753867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Push-Up from Knees</a:t>
            </a:r>
            <a:endParaRPr lang="en-ZA" sz="7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975" y="3038679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OR</a:t>
            </a:r>
            <a:endParaRPr lang="en-ZA" sz="7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975" y="3216700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Plank Hold</a:t>
            </a:r>
            <a:endParaRPr lang="en-ZA" sz="7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975" y="3324363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See next page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24288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Strength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7" y="619191"/>
            <a:ext cx="3290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10 – 20 of each exercise, then move to the next one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882171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Push-Up from Knees</a:t>
            </a:r>
            <a:endParaRPr lang="en-ZA" sz="14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465178"/>
            <a:ext cx="251936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Start on your hands and knees. Walk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your hands forward and lower your hips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until your body is straight. Raise your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feet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Bend your elbows and lower your body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toward the ground until your chest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touches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Push your body back up to the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starting position while keeping your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body straight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75" y="3106302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See next page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5" y="2828254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OR</a:t>
            </a:r>
            <a:endParaRPr lang="en-ZA" sz="7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75" y="3006275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Plank Hold</a:t>
            </a:r>
            <a:endParaRPr lang="en-ZA" sz="7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24288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Strength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7" y="619191"/>
            <a:ext cx="3290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10 – 20 of each exercise, then move to the next one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882171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Plank Hold</a:t>
            </a:r>
            <a:endParaRPr lang="en-ZA" sz="14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465178"/>
            <a:ext cx="2519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Start on your hands and knees.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Straighten your legs out behind and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put the balls of your feet on the floor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Keep your elbows straight and your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body in a long line from heels to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head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Keep your muscles tight and hold this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position for 20 seconds.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"/>
            <a:ext cx="4319588" cy="4319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" y="24288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Strength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619191"/>
            <a:ext cx="3290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10 – 20 of each exercise, then move to the next one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7" y="882171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Curl-ups</a:t>
            </a:r>
            <a:endParaRPr lang="en-ZA" sz="14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75" y="1465178"/>
            <a:ext cx="25193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Lay on the floor. Bend your knees so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your feet are flat on the floor. Reach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your arms toward your knees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Bring your head, neck, and upper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back off the ground as you reach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toward your knees. Pause and then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slowly lower back to the starting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position.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5" y="2863416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See next page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75" y="2571079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OR</a:t>
            </a:r>
            <a:endParaRPr lang="en-ZA" sz="7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5" y="2753863"/>
            <a:ext cx="2519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Shin Touches</a:t>
            </a:r>
            <a:endParaRPr lang="en-ZA" sz="7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24288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Strength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7" y="619191"/>
            <a:ext cx="3290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10 – 20 of each exercise, then move to the next one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882171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ED1C24"/>
                </a:solidFill>
                <a:latin typeface="Ubuntu" panose="020B0504030602030204" pitchFamily="34" charset="0"/>
              </a:rPr>
              <a:t>Shin Touches</a:t>
            </a:r>
            <a:endParaRPr lang="en-ZA" sz="1400" b="1" dirty="0">
              <a:solidFill>
                <a:srgbClr val="ED1C24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465178"/>
            <a:ext cx="2519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Lay on the floor. Put your legs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straight up over your hips and your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arms over your head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Bring your head, neck, and upper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back off the ground as you reach 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/>
            </a:r>
            <a:b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</a:b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toward your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shins. Pause and the slowly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lower back to the starting position.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8770" y="2272879"/>
            <a:ext cx="1392795" cy="70747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52063" y="2272879"/>
            <a:ext cx="1392794" cy="6943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915361" y="567402"/>
            <a:ext cx="280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Thank you to our sponsors:</a:t>
            </a:r>
            <a:endParaRPr lang="en-ZA" sz="1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134" y="2389212"/>
            <a:ext cx="96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Logo</a:t>
            </a:r>
            <a:endParaRPr lang="en-ZA" sz="2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8376" y="2395784"/>
            <a:ext cx="90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Logo</a:t>
            </a:r>
            <a:endParaRPr lang="en-ZA" sz="2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5974" y="3878297"/>
            <a:ext cx="180763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Special thanks to the athletes and leaders featured in this guide:</a:t>
            </a:r>
            <a:endParaRPr lang="en-ZA" sz="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264" y="24027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Balance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619191"/>
            <a:ext cx="3905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each exercise for the time or repetitions in the instructions</a:t>
            </a:r>
            <a:endParaRPr lang="en-ZA" sz="85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7" y="882171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85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16A6D7"/>
                </a:solidFill>
                <a:latin typeface="Ubuntu" panose="020B0504030602030204" pitchFamily="34" charset="0"/>
              </a:rPr>
              <a:t>Single Leg Stance</a:t>
            </a:r>
            <a:endParaRPr lang="en-ZA" sz="1400" b="1" dirty="0">
              <a:solidFill>
                <a:srgbClr val="16A6D7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75" y="1465178"/>
            <a:ext cx="2519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Stand on one leg with your arms out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to the side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Try holding this position for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30 seconds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Note: you can stand near a wall in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case you’re worried you might fall.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264" y="24027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Balance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619191"/>
            <a:ext cx="3905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Do each exercise for the time or repetitions in the instructions</a:t>
            </a:r>
            <a:endParaRPr lang="en-ZA" sz="85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7" y="882171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3 times</a:t>
            </a:r>
            <a:endParaRPr lang="en-ZA" sz="85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16A6D7"/>
                </a:solidFill>
                <a:latin typeface="Ubuntu" panose="020B0504030602030204" pitchFamily="34" charset="0"/>
              </a:rPr>
              <a:t>Walk on a Line</a:t>
            </a:r>
            <a:endParaRPr lang="en-ZA" sz="1400" b="1" dirty="0">
              <a:solidFill>
                <a:srgbClr val="16A6D7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75" y="1465178"/>
            <a:ext cx="25193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Find or make a straight line on the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floor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Put one foot in front of the other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Walk on the line for 20 steps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Tip: Change directions if your line is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not long enough for 20 steps.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64" y="24027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Flexibility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7" y="619191"/>
            <a:ext cx="3905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Practice each stretch for 30 seconds</a:t>
            </a:r>
            <a:endParaRPr lang="en-ZA" sz="85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882171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for each side</a:t>
            </a:r>
            <a:endParaRPr lang="en-ZA" sz="85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40CD40"/>
                </a:solidFill>
                <a:latin typeface="Ubuntu" panose="020B0504030602030204" pitchFamily="34" charset="0"/>
              </a:rPr>
              <a:t>Knee to Chest</a:t>
            </a:r>
            <a:endParaRPr lang="en-ZA" sz="1400" b="1" dirty="0">
              <a:solidFill>
                <a:srgbClr val="40CD40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465178"/>
            <a:ext cx="2519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Lie on your back and bring your right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knee toward your chest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Gently pull your leg closer to your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body until you feel a stretch in the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back of your thigh.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64" y="24027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Flexibility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7" y="619191"/>
            <a:ext cx="3905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Practice each stretch for 30 seconds</a:t>
            </a:r>
            <a:endParaRPr lang="en-ZA" sz="85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882171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for each side</a:t>
            </a:r>
            <a:endParaRPr lang="en-ZA" sz="85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40CD40"/>
                </a:solidFill>
                <a:latin typeface="Ubuntu" panose="020B0504030602030204" pitchFamily="34" charset="0"/>
              </a:rPr>
              <a:t>Overhead Triceps Stretch</a:t>
            </a:r>
            <a:endParaRPr lang="en-ZA" sz="1400" b="1" dirty="0">
              <a:solidFill>
                <a:srgbClr val="40CD40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1465178"/>
            <a:ext cx="251936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Raise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one arm and bend your elbow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so that your hand touches your back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Grasp your elbow with your other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hand and gently pull your arm closer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until you feel a stretch in your upper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arm.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0"/>
            <a:ext cx="431943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64" y="240278"/>
            <a:ext cx="10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Flexibility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7" y="619191"/>
            <a:ext cx="3905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Practice each stretch for 30 seconds</a:t>
            </a:r>
            <a:endParaRPr lang="en-ZA" sz="85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7" y="882171"/>
            <a:ext cx="2519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 for each side</a:t>
            </a:r>
            <a:endParaRPr lang="en-ZA" sz="85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157288"/>
            <a:ext cx="2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rgbClr val="40CD40"/>
                </a:solidFill>
                <a:latin typeface="Ubuntu" panose="020B0504030602030204" pitchFamily="34" charset="0"/>
              </a:rPr>
              <a:t>Modified Hurdler Stretch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975" y="1465178"/>
            <a:ext cx="251936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Sit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on the floor with your legs straight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out in front of you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Bend your right knee, placing the bottom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of your foot on the inside of your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left knee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Bend your hips and reach toward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your left foot until you feel a stretch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in the back of your left leg and the inside</a:t>
            </a:r>
          </a:p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of your right hip.</a:t>
            </a:r>
            <a:endParaRPr lang="en-ZA" sz="7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701" y="152208"/>
            <a:ext cx="24888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600" b="1" dirty="0" smtClean="0">
                <a:solidFill>
                  <a:srgbClr val="8BAC3E"/>
                </a:solidFill>
                <a:latin typeface="Ubuntu" panose="020B0504030602030204" pitchFamily="34" charset="0"/>
              </a:rPr>
              <a:t>NUTRITION</a:t>
            </a:r>
            <a:endParaRPr lang="en-ZA" sz="2600" b="1" dirty="0">
              <a:solidFill>
                <a:srgbClr val="8BAC3E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5415" y="141050"/>
            <a:ext cx="1404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GOAL:</a:t>
            </a:r>
          </a:p>
          <a:p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Eat at least 5 fruits and </a:t>
            </a:r>
            <a:b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vegetables every day.</a:t>
            </a:r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572" y="949871"/>
            <a:ext cx="1622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I CHOOSE TO EAT MORE</a:t>
            </a:r>
            <a:br>
              <a:rPr lang="en-ZA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ZA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FRUITS AND VEGETABLE…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067" y="1529821"/>
            <a:ext cx="21778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solidFill>
                  <a:srgbClr val="28773E"/>
                </a:solidFill>
                <a:latin typeface="Ubuntu Light" panose="020B0304030602030204" pitchFamily="34" charset="0"/>
              </a:rPr>
              <a:t>They give your body important vitamins, </a:t>
            </a:r>
            <a: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/>
            </a:r>
            <a:b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</a:br>
            <a: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minerals and </a:t>
            </a:r>
            <a:r>
              <a:rPr lang="en-US" sz="650" dirty="0">
                <a:solidFill>
                  <a:srgbClr val="28773E"/>
                </a:solidFill>
                <a:latin typeface="Ubuntu Light" panose="020B0304030602030204" pitchFamily="34" charset="0"/>
              </a:rPr>
              <a:t>energy needed for good health</a:t>
            </a:r>
            <a: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650" dirty="0">
              <a:solidFill>
                <a:srgbClr val="28773E"/>
              </a:solidFill>
              <a:latin typeface="Ubuntu Light" panose="020B0304030602030204" pitchFamily="34" charset="0"/>
            </a:endParaRPr>
          </a:p>
          <a:p>
            <a:r>
              <a:rPr lang="en-US" sz="650" dirty="0">
                <a:solidFill>
                  <a:srgbClr val="28773E"/>
                </a:solidFill>
                <a:latin typeface="Ubuntu Light" panose="020B0304030602030204" pitchFamily="34" charset="0"/>
              </a:rPr>
              <a:t>Provide energy for your sports </a:t>
            </a:r>
            <a: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performance.</a:t>
            </a:r>
            <a:endParaRPr lang="en-ZA" sz="650" dirty="0">
              <a:solidFill>
                <a:srgbClr val="28773E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304" y="2294576"/>
            <a:ext cx="217784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solidFill>
                  <a:srgbClr val="28773E"/>
                </a:solidFill>
                <a:latin typeface="Ubuntu Light" panose="020B0304030602030204" pitchFamily="34" charset="0"/>
              </a:rPr>
              <a:t>Eat a fruit a day with </a:t>
            </a:r>
            <a: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lunch.</a:t>
            </a:r>
          </a:p>
          <a:p>
            <a:endParaRPr lang="en-US" sz="650" dirty="0">
              <a:solidFill>
                <a:srgbClr val="28773E"/>
              </a:solidFill>
              <a:latin typeface="Ubuntu Light" panose="020B0304030602030204" pitchFamily="34" charset="0"/>
            </a:endParaRPr>
          </a:p>
          <a:p>
            <a:r>
              <a:rPr lang="en-US" sz="650" dirty="0">
                <a:solidFill>
                  <a:srgbClr val="28773E"/>
                </a:solidFill>
                <a:latin typeface="Ubuntu Light" panose="020B0304030602030204" pitchFamily="34" charset="0"/>
              </a:rPr>
              <a:t>Make half my plate fruits and vegetables every </a:t>
            </a:r>
            <a: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/>
            </a:r>
            <a:b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</a:br>
            <a: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day. Have </a:t>
            </a:r>
            <a:r>
              <a:rPr lang="en-US" sz="650" dirty="0">
                <a:solidFill>
                  <a:srgbClr val="28773E"/>
                </a:solidFill>
                <a:latin typeface="Ubuntu Light" panose="020B0304030602030204" pitchFamily="34" charset="0"/>
              </a:rPr>
              <a:t>a salad for </a:t>
            </a:r>
            <a: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lunch.</a:t>
            </a:r>
          </a:p>
          <a:p>
            <a:endParaRPr lang="en-US" sz="650" dirty="0">
              <a:solidFill>
                <a:srgbClr val="28773E"/>
              </a:solidFill>
              <a:latin typeface="Ubuntu Light" panose="020B0304030602030204" pitchFamily="34" charset="0"/>
            </a:endParaRPr>
          </a:p>
          <a:p>
            <a:r>
              <a:rPr lang="en-US" sz="650" dirty="0">
                <a:solidFill>
                  <a:srgbClr val="28773E"/>
                </a:solidFill>
                <a:latin typeface="Ubuntu Light" panose="020B0304030602030204" pitchFamily="34" charset="0"/>
              </a:rPr>
              <a:t>When I want crunchy foods, I can eat apple slices,</a:t>
            </a:r>
          </a:p>
          <a:p>
            <a:r>
              <a:rPr lang="en-US" sz="650" dirty="0">
                <a:solidFill>
                  <a:srgbClr val="28773E"/>
                </a:solidFill>
                <a:latin typeface="Ubuntu Light" panose="020B0304030602030204" pitchFamily="34" charset="0"/>
              </a:rPr>
              <a:t>little carrots, celery sticks and snap </a:t>
            </a:r>
            <a: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peas.</a:t>
            </a:r>
          </a:p>
          <a:p>
            <a:endParaRPr lang="en-US" sz="650" dirty="0">
              <a:solidFill>
                <a:srgbClr val="28773E"/>
              </a:solidFill>
              <a:latin typeface="Ubuntu Light" panose="020B0304030602030204" pitchFamily="34" charset="0"/>
            </a:endParaRPr>
          </a:p>
          <a:p>
            <a:r>
              <a:rPr lang="en-US" sz="650" dirty="0">
                <a:solidFill>
                  <a:srgbClr val="28773E"/>
                </a:solidFill>
                <a:latin typeface="Ubuntu Light" panose="020B0304030602030204" pitchFamily="34" charset="0"/>
              </a:rPr>
              <a:t>Make a fruit smoothie with low fat milk or low fat</a:t>
            </a:r>
          </a:p>
          <a:p>
            <a:r>
              <a:rPr lang="en-US" sz="650" dirty="0">
                <a:solidFill>
                  <a:srgbClr val="28773E"/>
                </a:solidFill>
                <a:latin typeface="Ubuntu Light" panose="020B0304030602030204" pitchFamily="34" charset="0"/>
              </a:rPr>
              <a:t>plain yoghurt for </a:t>
            </a:r>
            <a:r>
              <a:rPr lang="en-US" sz="6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dessert.</a:t>
            </a:r>
            <a:endParaRPr lang="en-ZA" sz="650" dirty="0">
              <a:solidFill>
                <a:srgbClr val="28773E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184" y="1321348"/>
            <a:ext cx="16229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WHY?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184" y="2061598"/>
            <a:ext cx="16229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HOW?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89860" y="1875751"/>
            <a:ext cx="1622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TIP: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7923" y="2002974"/>
            <a:ext cx="1738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5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Fresh, local and in season fruits and vegetables are the best</a:t>
            </a:r>
            <a:endParaRPr lang="en-ZA" sz="750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4303" y="1600200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Oval 20"/>
          <p:cNvSpPr/>
          <p:nvPr/>
        </p:nvSpPr>
        <p:spPr>
          <a:xfrm>
            <a:off x="334303" y="1895483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334303" y="2384545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334303" y="2567721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Oval 23"/>
          <p:cNvSpPr/>
          <p:nvPr/>
        </p:nvSpPr>
        <p:spPr>
          <a:xfrm>
            <a:off x="334303" y="2878297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334303" y="3166013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69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701" y="152208"/>
            <a:ext cx="24888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600" b="1" dirty="0" smtClean="0">
                <a:solidFill>
                  <a:srgbClr val="8BAC3E"/>
                </a:solidFill>
                <a:latin typeface="Ubuntu" panose="020B0504030602030204" pitchFamily="34" charset="0"/>
              </a:rPr>
              <a:t>NUTRITION</a:t>
            </a:r>
            <a:endParaRPr lang="en-ZA" sz="2600" b="1" dirty="0">
              <a:solidFill>
                <a:srgbClr val="8BAC3E"/>
              </a:solidFill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5415" y="141050"/>
            <a:ext cx="1404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GOAL:</a:t>
            </a:r>
          </a:p>
          <a:p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Eat at least 5 fruits and </a:t>
            </a:r>
            <a:b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vegetables every day.</a:t>
            </a:r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60" y="1002259"/>
            <a:ext cx="1622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CREATING A HEALTHY PLATE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205" y="1420284"/>
            <a:ext cx="2177843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You know fruits</a:t>
            </a:r>
            <a:endParaRPr lang="en-US" sz="850" dirty="0">
              <a:solidFill>
                <a:srgbClr val="28773E"/>
              </a:solidFill>
              <a:latin typeface="Ubuntu Light" panose="020B0304030602030204" pitchFamily="34" charset="0"/>
            </a:endParaRP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and vegetables</a:t>
            </a: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are important</a:t>
            </a: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for your health,</a:t>
            </a: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but sometimes it</a:t>
            </a: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can be difficult to</a:t>
            </a: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know what other</a:t>
            </a: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foods you should</a:t>
            </a: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be eating</a:t>
            </a:r>
            <a:r>
              <a:rPr lang="en-US" sz="8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.</a:t>
            </a:r>
          </a:p>
          <a:p>
            <a:endParaRPr lang="en-US" sz="850" dirty="0">
              <a:solidFill>
                <a:srgbClr val="28773E"/>
              </a:solidFill>
              <a:latin typeface="Ubuntu Light" panose="020B0304030602030204" pitchFamily="34" charset="0"/>
            </a:endParaRP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This plate has all</a:t>
            </a: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the food groups,</a:t>
            </a: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with </a:t>
            </a:r>
            <a:r>
              <a:rPr lang="en-US" sz="850" dirty="0" smtClean="0">
                <a:solidFill>
                  <a:srgbClr val="28773E"/>
                </a:solidFill>
                <a:latin typeface="Ubuntu Light" panose="020B0304030602030204" pitchFamily="34" charset="0"/>
              </a:rPr>
              <a:t>some</a:t>
            </a:r>
            <a:endParaRPr lang="en-US" sz="850" dirty="0">
              <a:solidFill>
                <a:srgbClr val="28773E"/>
              </a:solidFill>
              <a:latin typeface="Ubuntu Light" panose="020B0304030602030204" pitchFamily="34" charset="0"/>
            </a:endParaRP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great choices in</a:t>
            </a:r>
          </a:p>
          <a:p>
            <a:r>
              <a:rPr lang="en-US" sz="850" dirty="0">
                <a:solidFill>
                  <a:srgbClr val="28773E"/>
                </a:solidFill>
                <a:latin typeface="Ubuntu Light" panose="020B0304030602030204" pitchFamily="34" charset="0"/>
              </a:rPr>
              <a:t>each group!</a:t>
            </a:r>
            <a:endParaRPr lang="en-ZA" sz="850" dirty="0">
              <a:solidFill>
                <a:srgbClr val="28773E"/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7824" y="1240313"/>
            <a:ext cx="2227534" cy="2077033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580526"/>
              </a:avLst>
            </a:prstTxWarp>
            <a:spAutoFit/>
          </a:bodyPr>
          <a:lstStyle/>
          <a:p>
            <a:r>
              <a:rPr lang="en-US" sz="800" dirty="0" smtClean="0">
                <a:solidFill>
                  <a:srgbClr val="CB2367"/>
                </a:solidFill>
                <a:latin typeface="Ubuntu" panose="020B0504030602030204" pitchFamily="34" charset="0"/>
              </a:rPr>
              <a:t>MEAT, FISH, EGGS, AND BEANS</a:t>
            </a:r>
            <a:endParaRPr lang="en-ZA" sz="800" dirty="0">
              <a:solidFill>
                <a:srgbClr val="CB2367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3623" y="2443774"/>
            <a:ext cx="217784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2D5FA3"/>
                </a:solidFill>
                <a:latin typeface="Ubuntu" panose="020B0504030602030204" pitchFamily="34" charset="0"/>
              </a:rPr>
              <a:t>DAIRY</a:t>
            </a:r>
            <a:endParaRPr lang="en-ZA" sz="800" dirty="0">
              <a:solidFill>
                <a:srgbClr val="2D5FA3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1886986">
            <a:off x="1642099" y="1167288"/>
            <a:ext cx="2227534" cy="2077033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580526"/>
              </a:avLst>
            </a:prstTxWarp>
            <a:spAutoFit/>
          </a:bodyPr>
          <a:lstStyle/>
          <a:p>
            <a:r>
              <a:rPr lang="en-US" sz="800" dirty="0" smtClean="0">
                <a:solidFill>
                  <a:srgbClr val="933891"/>
                </a:solidFill>
                <a:latin typeface="Ubuntu" panose="020B0504030602030204" pitchFamily="34" charset="0"/>
              </a:rPr>
              <a:t>GRAINS</a:t>
            </a:r>
            <a:endParaRPr lang="en-ZA" sz="800" dirty="0">
              <a:solidFill>
                <a:srgbClr val="93389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7603666">
            <a:off x="1678144" y="1411766"/>
            <a:ext cx="2227534" cy="207703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800" dirty="0" smtClean="0">
                <a:solidFill>
                  <a:srgbClr val="8BAF4B"/>
                </a:solidFill>
                <a:latin typeface="Ubuntu" panose="020B0504030602030204" pitchFamily="34" charset="0"/>
              </a:rPr>
              <a:t>FRUIT</a:t>
            </a:r>
            <a:r>
              <a:rPr lang="en-US" sz="800" dirty="0" smtClean="0">
                <a:solidFill>
                  <a:srgbClr val="933891"/>
                </a:solidFill>
                <a:latin typeface="Ubuntu" panose="020B0504030602030204" pitchFamily="34" charset="0"/>
              </a:rPr>
              <a:t> </a:t>
            </a:r>
            <a:r>
              <a:rPr lang="en-US" sz="800" dirty="0" smtClean="0">
                <a:solidFill>
                  <a:srgbClr val="8BAF4B"/>
                </a:solidFill>
                <a:latin typeface="Ubuntu" panose="020B0504030602030204" pitchFamily="34" charset="0"/>
              </a:rPr>
              <a:t>&amp;</a:t>
            </a:r>
            <a:r>
              <a:rPr lang="en-US" sz="800" dirty="0" smtClean="0">
                <a:solidFill>
                  <a:srgbClr val="933891"/>
                </a:solidFill>
                <a:latin typeface="Ubuntu" panose="020B0504030602030204" pitchFamily="34" charset="0"/>
              </a:rPr>
              <a:t> </a:t>
            </a:r>
            <a:r>
              <a:rPr lang="en-US" sz="800" dirty="0" smtClean="0">
                <a:solidFill>
                  <a:srgbClr val="8BAF4B"/>
                </a:solidFill>
                <a:latin typeface="Ubuntu" panose="020B0504030602030204" pitchFamily="34" charset="0"/>
              </a:rPr>
              <a:t>VEGETABLES</a:t>
            </a:r>
            <a:endParaRPr lang="en-ZA" sz="800" dirty="0">
              <a:solidFill>
                <a:srgbClr val="8BAF4B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701" y="152208"/>
            <a:ext cx="24888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600" b="1" dirty="0" smtClean="0">
                <a:solidFill>
                  <a:srgbClr val="8BAC3E"/>
                </a:solidFill>
                <a:latin typeface="Ubuntu" panose="020B0504030602030204" pitchFamily="34" charset="0"/>
              </a:rPr>
              <a:t>NUTRITION</a:t>
            </a:r>
            <a:endParaRPr lang="en-ZA" sz="2600" b="1" dirty="0">
              <a:solidFill>
                <a:srgbClr val="8BAC3E"/>
              </a:solidFill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5415" y="141050"/>
            <a:ext cx="1404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GOAL:</a:t>
            </a:r>
          </a:p>
          <a:p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Eat at least 5 fruits and </a:t>
            </a:r>
            <a:b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vegetables every day.</a:t>
            </a:r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357" y="699477"/>
            <a:ext cx="2484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IT’S EASY EVERY 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92588" y="3550244"/>
            <a:ext cx="49428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Ubuntu" panose="020B0504030602030204" pitchFamily="34" charset="0"/>
              </a:rPr>
              <a:t>TRACK YOUR DAILY 5 FRUITS AND VEGETABLES IN YOUR FIT 5 TRACKING TOOL</a:t>
            </a:r>
            <a:endParaRPr lang="en-ZA" sz="70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723" y="1852017"/>
            <a:ext cx="136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Make half my plate</a:t>
            </a:r>
            <a:b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fruits and vegetables</a:t>
            </a:r>
            <a:endParaRPr lang="en-ZA" sz="7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6769" y="1852017"/>
            <a:ext cx="136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Include fruit at</a:t>
            </a:r>
            <a:b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breakfast</a:t>
            </a:r>
            <a:endParaRPr lang="en-ZA" sz="7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0815" y="1852017"/>
            <a:ext cx="136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Include a salad for </a:t>
            </a:r>
            <a:b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lunch and dinner</a:t>
            </a:r>
            <a:endParaRPr lang="en-ZA" sz="7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33" y="3033116"/>
            <a:ext cx="136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Eat a rainbow</a:t>
            </a:r>
            <a:b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of colors</a:t>
            </a:r>
            <a:endParaRPr lang="en-ZA" sz="7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7717" y="3042642"/>
            <a:ext cx="136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Ubuntu Light" panose="020B0304030602030204" pitchFamily="34" charset="0"/>
              </a:rPr>
              <a:t>Add vegetable to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Ubuntu Light" panose="020B0304030602030204" pitchFamily="34" charset="0"/>
              </a:rPr>
              <a:t>soups, broth and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Ubuntu Light" panose="020B0304030602030204" pitchFamily="34" charset="0"/>
              </a:rPr>
              <a:t>sandwiches and other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Ubuntu Light" panose="020B0304030602030204" pitchFamily="34" charset="0"/>
              </a:rPr>
              <a:t>foods</a:t>
            </a:r>
            <a:endParaRPr lang="en-ZA" sz="7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6526" y="3037879"/>
            <a:ext cx="1364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Ubuntu Light" panose="020B0304030602030204" pitchFamily="34" charset="0"/>
              </a:rPr>
              <a:t>Plant a vegetable or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Ubuntu Light" panose="020B0304030602030204" pitchFamily="34" charset="0"/>
              </a:rPr>
              <a:t>fruit garden at home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Ubuntu Light" panose="020B0304030602030204" pitchFamily="34" charset="0"/>
              </a:rPr>
              <a:t>or in your community</a:t>
            </a:r>
            <a:endParaRPr lang="en-ZA" sz="7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361" y="179254"/>
            <a:ext cx="24888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600" b="1" dirty="0" smtClean="0">
                <a:solidFill>
                  <a:srgbClr val="226DA7"/>
                </a:solidFill>
                <a:latin typeface="Ubuntu" panose="020B0504030602030204" pitchFamily="34" charset="0"/>
              </a:rPr>
              <a:t>HYDRATION</a:t>
            </a:r>
            <a:endParaRPr lang="en-ZA" sz="2600" b="1" dirty="0">
              <a:solidFill>
                <a:srgbClr val="226DA7"/>
              </a:solidFill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4207" y="164965"/>
            <a:ext cx="1404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GOAL:</a:t>
            </a:r>
          </a:p>
          <a:p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Drink 5 bottles of water </a:t>
            </a:r>
            <a:b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every day</a:t>
            </a:r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954" y="851878"/>
            <a:ext cx="17240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WHY HYDRATION IS</a:t>
            </a:r>
            <a:br>
              <a:rPr lang="en-ZA" sz="950" b="1" dirty="0" smtClean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ZA" sz="9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IMPORTANT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4580" y="866166"/>
            <a:ext cx="17240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WATER FOR HEALTH AND SPORT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57" y="1370231"/>
            <a:ext cx="217784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Your body needs water to keep it</a:t>
            </a:r>
          </a:p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working </a:t>
            </a:r>
            <a:r>
              <a:rPr lang="en-US" sz="650" dirty="0" smtClean="0">
                <a:solidFill>
                  <a:srgbClr val="226DA7"/>
                </a:solidFill>
                <a:latin typeface="Ubuntu Light" panose="020B0304030602030204" pitchFamily="34" charset="0"/>
              </a:rPr>
              <a:t>properly</a:t>
            </a:r>
          </a:p>
          <a:p>
            <a:endParaRPr lang="en-US" sz="650" dirty="0">
              <a:solidFill>
                <a:srgbClr val="226DA7"/>
              </a:solidFill>
              <a:latin typeface="Ubuntu Light" panose="020B0304030602030204" pitchFamily="34" charset="0"/>
            </a:endParaRPr>
          </a:p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You lose water every day when you go</a:t>
            </a:r>
          </a:p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to the bathroom, sweat and even when</a:t>
            </a:r>
          </a:p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you </a:t>
            </a:r>
            <a:r>
              <a:rPr lang="en-US" sz="650" dirty="0" smtClean="0">
                <a:solidFill>
                  <a:srgbClr val="226DA7"/>
                </a:solidFill>
                <a:latin typeface="Ubuntu Light" panose="020B0304030602030204" pitchFamily="34" charset="0"/>
              </a:rPr>
              <a:t>breathe</a:t>
            </a:r>
          </a:p>
          <a:p>
            <a:endParaRPr lang="en-US" sz="650" dirty="0">
              <a:solidFill>
                <a:srgbClr val="226DA7"/>
              </a:solidFill>
              <a:latin typeface="Ubuntu Light" panose="020B0304030602030204" pitchFamily="34" charset="0"/>
            </a:endParaRPr>
          </a:p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You need to replace the water you</a:t>
            </a:r>
          </a:p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lose so you stay healthy, hydrated and</a:t>
            </a:r>
          </a:p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perform at your best</a:t>
            </a:r>
            <a:endParaRPr lang="en-ZA" sz="650" dirty="0">
              <a:solidFill>
                <a:srgbClr val="226DA7"/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7906" y="1370231"/>
            <a:ext cx="217784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Drink enough water throughout the</a:t>
            </a:r>
          </a:p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day to stay </a:t>
            </a:r>
            <a:r>
              <a:rPr lang="en-US" sz="650" dirty="0" smtClean="0">
                <a:solidFill>
                  <a:srgbClr val="226DA7"/>
                </a:solidFill>
                <a:latin typeface="Ubuntu Light" panose="020B0304030602030204" pitchFamily="34" charset="0"/>
              </a:rPr>
              <a:t>hydrated</a:t>
            </a:r>
          </a:p>
          <a:p>
            <a:endParaRPr lang="en-US" sz="650" dirty="0">
              <a:solidFill>
                <a:srgbClr val="226DA7"/>
              </a:solidFill>
              <a:latin typeface="Ubuntu Light" panose="020B0304030602030204" pitchFamily="34" charset="0"/>
            </a:endParaRPr>
          </a:p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Your bottle should be 16 - 20 ounces</a:t>
            </a:r>
          </a:p>
          <a:p>
            <a:r>
              <a:rPr lang="en-US" sz="650" dirty="0">
                <a:solidFill>
                  <a:srgbClr val="226DA7"/>
                </a:solidFill>
                <a:latin typeface="Ubuntu Light" panose="020B0304030602030204" pitchFamily="34" charset="0"/>
              </a:rPr>
              <a:t>or 500 - 600 ml</a:t>
            </a:r>
            <a:endParaRPr lang="en-ZA" sz="650" dirty="0">
              <a:solidFill>
                <a:srgbClr val="226DA7"/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7398" y="2897122"/>
            <a:ext cx="122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TIP: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4095" y="3008532"/>
            <a:ext cx="217784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>
                <a:solidFill>
                  <a:schemeClr val="bg1"/>
                </a:solidFill>
                <a:latin typeface="Ubuntu Light" panose="020B0304030602030204" pitchFamily="34" charset="0"/>
              </a:rPr>
              <a:t>Drink out of a sports water bottle -</a:t>
            </a:r>
          </a:p>
          <a:p>
            <a:r>
              <a:rPr lang="en-US" sz="650">
                <a:solidFill>
                  <a:schemeClr val="bg1"/>
                </a:solidFill>
                <a:latin typeface="Ubuntu Light" panose="020B0304030602030204" pitchFamily="34" charset="0"/>
              </a:rPr>
              <a:t>they are refillable and can hold the</a:t>
            </a:r>
          </a:p>
          <a:p>
            <a:r>
              <a:rPr lang="en-US" sz="650">
                <a:solidFill>
                  <a:schemeClr val="bg1"/>
                </a:solidFill>
                <a:latin typeface="Ubuntu Light" panose="020B0304030602030204" pitchFamily="34" charset="0"/>
              </a:rPr>
              <a:t>right amount of water</a:t>
            </a:r>
            <a:endParaRPr lang="en-ZA" sz="65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292" y="2861653"/>
            <a:ext cx="90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F7BB5"/>
                </a:solidFill>
                <a:latin typeface="Ubuntu" panose="020B0504030602030204" pitchFamily="34" charset="0"/>
              </a:rPr>
              <a:t>Water is</a:t>
            </a:r>
          </a:p>
          <a:p>
            <a:r>
              <a:rPr lang="en-US" sz="1000" b="1" dirty="0">
                <a:solidFill>
                  <a:srgbClr val="1F7BB5"/>
                </a:solidFill>
                <a:latin typeface="Ubuntu" panose="020B0504030602030204" pitchFamily="34" charset="0"/>
              </a:rPr>
              <a:t>the best</a:t>
            </a:r>
          </a:p>
          <a:p>
            <a:r>
              <a:rPr lang="en-US" sz="1000" b="1" dirty="0">
                <a:solidFill>
                  <a:srgbClr val="1F7BB5"/>
                </a:solidFill>
                <a:latin typeface="Ubuntu" panose="020B0504030602030204" pitchFamily="34" charset="0"/>
              </a:rPr>
              <a:t>choice for</a:t>
            </a:r>
          </a:p>
          <a:p>
            <a:r>
              <a:rPr lang="en-US" sz="1000" b="1" dirty="0">
                <a:solidFill>
                  <a:srgbClr val="1F7BB5"/>
                </a:solidFill>
                <a:latin typeface="Ubuntu" panose="020B0504030602030204" pitchFamily="34" charset="0"/>
              </a:rPr>
              <a:t>hydration!</a:t>
            </a:r>
            <a:endParaRPr lang="en-ZA" sz="1000" b="1" dirty="0" smtClean="0">
              <a:solidFill>
                <a:srgbClr val="1F7BB5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361" y="179254"/>
            <a:ext cx="24888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600" b="1" dirty="0" smtClean="0">
                <a:solidFill>
                  <a:srgbClr val="226DA7"/>
                </a:solidFill>
                <a:latin typeface="Ubuntu" panose="020B0504030602030204" pitchFamily="34" charset="0"/>
              </a:rPr>
              <a:t>HYDRATION</a:t>
            </a:r>
            <a:endParaRPr lang="en-ZA" sz="2600" b="1" dirty="0">
              <a:solidFill>
                <a:srgbClr val="226DA7"/>
              </a:solidFill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4207" y="164965"/>
            <a:ext cx="1404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GOAL:</a:t>
            </a:r>
          </a:p>
          <a:p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Drink 5 bottles of water </a:t>
            </a:r>
            <a:b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every day</a:t>
            </a:r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4" y="904266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SIGNS OF </a:t>
            </a:r>
            <a:br>
              <a:rPr lang="en-ZA" sz="1400" b="1" dirty="0" smtClean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ZA" sz="14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DEHYDRATION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0285" y="982597"/>
            <a:ext cx="122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URINE CHART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9927" y="1556726"/>
            <a:ext cx="903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Hydrated</a:t>
            </a:r>
            <a:endParaRPr lang="en-ZA" sz="85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164" y="2299676"/>
            <a:ext cx="903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Dehydrated</a:t>
            </a:r>
            <a:endParaRPr lang="en-ZA" sz="85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6111" y="2890228"/>
            <a:ext cx="9039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Very Dehydrated</a:t>
            </a:r>
            <a:endParaRPr lang="en-ZA" sz="85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4768" y="1670268"/>
            <a:ext cx="7166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Keep up the good work</a:t>
            </a:r>
            <a:r>
              <a:rPr lang="en-US" sz="65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!</a:t>
            </a:r>
            <a:endParaRPr lang="en-ZA" sz="65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4768" y="2417980"/>
            <a:ext cx="7166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Drink water.</a:t>
            </a:r>
            <a:endParaRPr lang="en-ZA" sz="65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190" y="3147444"/>
            <a:ext cx="83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Drink water. See</a:t>
            </a:r>
            <a:endParaRPr lang="en-US" sz="6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en-US" sz="600" dirty="0">
                <a:solidFill>
                  <a:schemeClr val="bg1"/>
                </a:solidFill>
                <a:latin typeface="Ubuntu Light" panose="020B0304030602030204" pitchFamily="34" charset="0"/>
              </a:rPr>
              <a:t>a doctor, if your</a:t>
            </a:r>
          </a:p>
          <a:p>
            <a:r>
              <a:rPr lang="en-US" sz="600" dirty="0">
                <a:solidFill>
                  <a:schemeClr val="bg1"/>
                </a:solidFill>
                <a:latin typeface="Ubuntu Light" panose="020B0304030602030204" pitchFamily="34" charset="0"/>
              </a:rPr>
              <a:t>urine continues</a:t>
            </a:r>
          </a:p>
          <a:p>
            <a:r>
              <a:rPr lang="en-US" sz="600" dirty="0">
                <a:solidFill>
                  <a:schemeClr val="bg1"/>
                </a:solidFill>
                <a:latin typeface="Ubuntu Light" panose="020B0304030602030204" pitchFamily="34" charset="0"/>
              </a:rPr>
              <a:t>to stay this </a:t>
            </a:r>
            <a:r>
              <a:rPr lang="en-US" sz="6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color.</a:t>
            </a:r>
            <a:endParaRPr lang="en-ZA" sz="65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390" y="1427486"/>
            <a:ext cx="14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Ubuntu" panose="020B0504030602030204" pitchFamily="34" charset="0"/>
              </a:rPr>
              <a:t>You feel thirsty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390" y="1653555"/>
            <a:ext cx="14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Ubuntu" panose="020B0504030602030204" pitchFamily="34" charset="0"/>
              </a:rPr>
              <a:t>You are tired or sluggish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390" y="1874861"/>
            <a:ext cx="14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Ubuntu" panose="020B0504030602030204" pitchFamily="34" charset="0"/>
              </a:rPr>
              <a:t>You have a headache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153" y="2086195"/>
            <a:ext cx="14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Ubuntu" panose="020B0504030602030204" pitchFamily="34" charset="0"/>
              </a:rPr>
              <a:t>You  mouth is dry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390" y="2290266"/>
            <a:ext cx="14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Ubuntu" panose="020B0504030602030204" pitchFamily="34" charset="0"/>
              </a:rPr>
              <a:t>Your urine is dark yellow</a:t>
            </a:r>
            <a:br>
              <a:rPr lang="en-US" sz="900" dirty="0" smtClean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US" sz="900" dirty="0" smtClean="0">
                <a:solidFill>
                  <a:schemeClr val="bg1"/>
                </a:solidFill>
                <a:latin typeface="Ubuntu" panose="020B0504030602030204" pitchFamily="34" charset="0"/>
              </a:rPr>
              <a:t>or brown</a:t>
            </a:r>
          </a:p>
        </p:txBody>
      </p:sp>
      <p:sp>
        <p:nvSpPr>
          <p:cNvPr id="19" name="Oval 18"/>
          <p:cNvSpPr/>
          <p:nvPr/>
        </p:nvSpPr>
        <p:spPr>
          <a:xfrm>
            <a:off x="541772" y="1529792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/>
          <p:cNvSpPr/>
          <p:nvPr/>
        </p:nvSpPr>
        <p:spPr>
          <a:xfrm>
            <a:off x="541772" y="1748317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Oval 20"/>
          <p:cNvSpPr/>
          <p:nvPr/>
        </p:nvSpPr>
        <p:spPr>
          <a:xfrm>
            <a:off x="541772" y="1964860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541772" y="2199053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541772" y="2392643"/>
            <a:ext cx="45719" cy="45719"/>
          </a:xfrm>
          <a:prstGeom prst="ellipse">
            <a:avLst/>
          </a:prstGeom>
          <a:solidFill>
            <a:srgbClr val="F5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1077551" y="2691801"/>
            <a:ext cx="85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Drink water right away, slow down and cool off</a:t>
            </a:r>
          </a:p>
        </p:txBody>
      </p:sp>
    </p:spTree>
    <p:extLst>
      <p:ext uri="{BB962C8B-B14F-4D97-AF65-F5344CB8AC3E}">
        <p14:creationId xmlns:p14="http://schemas.microsoft.com/office/powerpoint/2010/main" val="8582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52413"/>
            <a:ext cx="2262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About this guide</a:t>
            </a:r>
            <a:endParaRPr lang="en-ZA" sz="16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033" y="843380"/>
            <a:ext cx="2262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Fit 5 Tracker</a:t>
            </a:r>
            <a:endParaRPr lang="en-ZA" sz="1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033" y="1342014"/>
            <a:ext cx="2262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Exercise</a:t>
            </a:r>
            <a:endParaRPr lang="en-ZA" sz="1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032" y="1840648"/>
            <a:ext cx="2262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Food and Nutrition</a:t>
            </a:r>
            <a:endParaRPr lang="en-ZA" sz="1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032" y="2339282"/>
            <a:ext cx="2262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Hydration</a:t>
            </a:r>
            <a:endParaRPr lang="en-ZA" sz="1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1032" y="2804329"/>
            <a:ext cx="2262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Handwashing</a:t>
            </a:r>
            <a:endParaRPr lang="en-ZA" sz="1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031" y="3213439"/>
            <a:ext cx="2262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COVID-19</a:t>
            </a:r>
            <a:endParaRPr lang="en-ZA" sz="1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</p:spPr>
      </p:pic>
      <p:sp>
        <p:nvSpPr>
          <p:cNvPr id="5" name="TextBox 4"/>
          <p:cNvSpPr txBox="1"/>
          <p:nvPr/>
        </p:nvSpPr>
        <p:spPr>
          <a:xfrm>
            <a:off x="264001" y="1757166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CONNECT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WITH OTHERS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6545" y="1757166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GET 8 HOURS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OF SLEEP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9089" y="1757166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STAY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ACTIVE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16" y="2044700"/>
            <a:ext cx="123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Text, call or video chat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friends, team mates,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coaches and family</a:t>
            </a:r>
            <a:endParaRPr lang="en-ZA" sz="600" dirty="0"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595" y="2042319"/>
            <a:ext cx="1390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Avoid caffeine and 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technology before bed</a:t>
            </a:r>
            <a:endParaRPr lang="en-ZA" sz="600" dirty="0"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9089" y="2050325"/>
            <a:ext cx="134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Exercise 30 minutes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a day most days of the week</a:t>
            </a:r>
            <a:endParaRPr lang="en-ZA" sz="600" dirty="0">
              <a:latin typeface="Ubuntu" panose="020B05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816" y="3149721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EAT HEALTHY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FOODS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8130" y="3149721"/>
            <a:ext cx="140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USE STRONG MINDS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STRATEGIES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2904" y="3149721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ASK FOR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HELP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631" y="3437255"/>
            <a:ext cx="123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Text, call or video chat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friends, team mates,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coaches and family</a:t>
            </a:r>
            <a:endParaRPr lang="en-ZA" sz="600" dirty="0">
              <a:latin typeface="Ubuntu" panose="020B05040306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6663" y="3453724"/>
            <a:ext cx="139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Try deep breathing,</a:t>
            </a:r>
          </a:p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Stretching/yoga and thinking positive thoughts</a:t>
            </a:r>
            <a:endParaRPr lang="en-ZA" sz="600" dirty="0">
              <a:latin typeface="Ubuntu" panose="020B05040306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2904" y="3442880"/>
            <a:ext cx="134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Contact your medical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provider if you feel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overwhelmed</a:t>
            </a:r>
            <a:endParaRPr lang="en-ZA" sz="600" dirty="0">
              <a:latin typeface="Ubuntu" panose="020B05040306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7325" y="272415"/>
            <a:ext cx="286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latin typeface="Ubuntu" panose="020B0504030602030204" pitchFamily="34" charset="0"/>
              </a:rPr>
              <a:t>Strong Mind</a:t>
            </a:r>
            <a:endParaRPr lang="en-ZA" sz="2800" b="1" dirty="0">
              <a:latin typeface="Ubuntu" panose="020B05040306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7325" y="83746"/>
            <a:ext cx="247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626258"/>
                </a:solidFill>
              </a:rPr>
              <a:t>Tips for keeping a</a:t>
            </a:r>
            <a:endParaRPr lang="en-ZA" dirty="0">
              <a:solidFill>
                <a:srgbClr val="626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7325" y="0"/>
            <a:ext cx="189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rgbClr val="626258"/>
                </a:solidFill>
              </a:rPr>
              <a:t>Healthy</a:t>
            </a:r>
            <a:endParaRPr lang="en-ZA" sz="2400" dirty="0">
              <a:solidFill>
                <a:srgbClr val="6262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325" y="272415"/>
            <a:ext cx="286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latin typeface="Ubuntu" panose="020B0504030602030204" pitchFamily="34" charset="0"/>
              </a:rPr>
              <a:t>Sleeping Tips</a:t>
            </a:r>
            <a:endParaRPr lang="en-ZA" sz="2800" b="1" dirty="0"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651" y="1547813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LESS SCREEN 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TIME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195" y="1547813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AVOID CAFFEINE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BEFOREBED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739" y="1547813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SLEEP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ROUTINE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51" y="2989066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GOOD SLEEPING SPACE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0195" y="2989066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CALMING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ACTIVITY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2739" y="2989066"/>
            <a:ext cx="12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DAILY </a:t>
            </a:r>
            <a:b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</a:br>
            <a:r>
              <a:rPr lang="en-ZA" sz="900" b="1" dirty="0" smtClean="0">
                <a:solidFill>
                  <a:srgbClr val="F14A4D"/>
                </a:solidFill>
                <a:latin typeface="Ubuntu" panose="020B0504030602030204" pitchFamily="34" charset="0"/>
              </a:rPr>
              <a:t>EXERCISE</a:t>
            </a:r>
            <a:endParaRPr lang="en-ZA" sz="900" b="1" dirty="0">
              <a:solidFill>
                <a:srgbClr val="F14A4D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466" y="1853406"/>
            <a:ext cx="123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Try limiting the use of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technology (like TV, smart-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phones, and computers) for at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least 30 minutes before bed</a:t>
            </a:r>
            <a:endParaRPr lang="en-ZA" sz="600" dirty="0">
              <a:latin typeface="Ubuntu" panose="020B05040306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5430" y="1855787"/>
            <a:ext cx="13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latin typeface="Ubuntu" panose="020B0504030602030204" pitchFamily="34" charset="0"/>
              </a:rPr>
              <a:t>Don’t eat or drink any caffeine for</a:t>
            </a:r>
            <a:br>
              <a:rPr lang="en-US" sz="600" dirty="0">
                <a:latin typeface="Ubuntu" panose="020B0504030602030204" pitchFamily="34" charset="0"/>
              </a:rPr>
            </a:br>
            <a:r>
              <a:rPr lang="en-US" sz="600" dirty="0">
                <a:latin typeface="Ubuntu" panose="020B0504030602030204" pitchFamily="34" charset="0"/>
              </a:rPr>
              <a:t>at least 4 hours before bed.</a:t>
            </a:r>
            <a:br>
              <a:rPr lang="en-US" sz="600" dirty="0">
                <a:latin typeface="Ubuntu" panose="020B0504030602030204" pitchFamily="34" charset="0"/>
              </a:rPr>
            </a:br>
            <a:r>
              <a:rPr lang="en-US" sz="600" dirty="0">
                <a:latin typeface="Ubuntu" panose="020B0504030602030204" pitchFamily="34" charset="0"/>
              </a:rPr>
              <a:t>Caffeine can be found in coffee,</a:t>
            </a:r>
            <a:br>
              <a:rPr lang="en-US" sz="600" dirty="0">
                <a:latin typeface="Ubuntu" panose="020B0504030602030204" pitchFamily="34" charset="0"/>
              </a:rPr>
            </a:br>
            <a:r>
              <a:rPr lang="en-US" sz="600" dirty="0">
                <a:latin typeface="Ubuntu" panose="020B0504030602030204" pitchFamily="34" charset="0"/>
              </a:rPr>
              <a:t>tea, chocolate, and </a:t>
            </a:r>
            <a:r>
              <a:rPr lang="en-US" sz="600" dirty="0" smtClean="0">
                <a:latin typeface="Ubuntu" panose="020B0504030602030204" pitchFamily="34" charset="0"/>
              </a:rPr>
              <a:t>cola</a:t>
            </a:r>
            <a:endParaRPr lang="en-US" sz="600" dirty="0">
              <a:latin typeface="Ubuntu" panose="020B05040306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1070" y="1821656"/>
            <a:ext cx="145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Ubuntu" panose="020B0504030602030204" pitchFamily="34" charset="0"/>
              </a:rPr>
              <a:t>Create a routine by going to bed and</a:t>
            </a:r>
            <a:br>
              <a:rPr lang="en-US" sz="600" dirty="0" smtClean="0">
                <a:latin typeface="Ubuntu" panose="020B0504030602030204" pitchFamily="34" charset="0"/>
              </a:rPr>
            </a:br>
            <a:r>
              <a:rPr lang="en-US" sz="600" dirty="0" smtClean="0">
                <a:latin typeface="Ubuntu" panose="020B0504030602030204" pitchFamily="34" charset="0"/>
              </a:rPr>
              <a:t>waking up at the same time every</a:t>
            </a:r>
            <a:br>
              <a:rPr lang="en-US" sz="600" dirty="0" smtClean="0">
                <a:latin typeface="Ubuntu" panose="020B0504030602030204" pitchFamily="34" charset="0"/>
              </a:rPr>
            </a:br>
            <a:r>
              <a:rPr lang="en-US" sz="600" dirty="0" smtClean="0">
                <a:latin typeface="Ubuntu" panose="020B0504030602030204" pitchFamily="34" charset="0"/>
              </a:rPr>
              <a:t>day and doing relaxing activities</a:t>
            </a:r>
            <a:br>
              <a:rPr lang="en-US" sz="600" dirty="0" smtClean="0">
                <a:latin typeface="Ubuntu" panose="020B0504030602030204" pitchFamily="34" charset="0"/>
              </a:rPr>
            </a:br>
            <a:r>
              <a:rPr lang="en-US" sz="600" dirty="0" smtClean="0">
                <a:latin typeface="Ubuntu" panose="020B0504030602030204" pitchFamily="34" charset="0"/>
              </a:rPr>
              <a:t>before bed (read a book, take a warm bath, do some stretches/yoga,</a:t>
            </a:r>
            <a:br>
              <a:rPr lang="en-US" sz="600" dirty="0" smtClean="0">
                <a:latin typeface="Ubuntu" panose="020B0504030602030204" pitchFamily="34" charset="0"/>
              </a:rPr>
            </a:br>
            <a:r>
              <a:rPr lang="en-US" sz="600" dirty="0" smtClean="0">
                <a:latin typeface="Ubuntu" panose="020B0504030602030204" pitchFamily="34" charset="0"/>
              </a:rPr>
              <a:t>listen to music, or meditate</a:t>
            </a:r>
            <a:endParaRPr lang="en-US" sz="600" dirty="0">
              <a:latin typeface="Ubuntu" panose="020B05040306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466" y="3276600"/>
            <a:ext cx="123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Your sleeping space should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be dark and be a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comfortable temperature</a:t>
            </a:r>
            <a:endParaRPr lang="en-ZA" sz="600" dirty="0">
              <a:latin typeface="Ubuntu" panose="020B05040306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9245" y="3274219"/>
            <a:ext cx="1390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If you have trouble falling asleep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try a calming activity. For example: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listen to music, meditate, think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positive thoughts, deep breathing,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or use a stress ball.</a:t>
            </a:r>
            <a:endParaRPr lang="en-ZA" sz="600" dirty="0">
              <a:latin typeface="Ubuntu" panose="020B05040306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2739" y="3282225"/>
            <a:ext cx="134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" dirty="0" smtClean="0">
                <a:latin typeface="Ubuntu" panose="020B0504030602030204" pitchFamily="34" charset="0"/>
              </a:rPr>
              <a:t>Exercise is important, but not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right before bed. Finish exercise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at least 3 hours before bedtime</a:t>
            </a:r>
            <a:br>
              <a:rPr lang="en-ZA" sz="600" dirty="0" smtClean="0">
                <a:latin typeface="Ubuntu" panose="020B0504030602030204" pitchFamily="34" charset="0"/>
              </a:rPr>
            </a:br>
            <a:r>
              <a:rPr lang="en-ZA" sz="600" dirty="0" smtClean="0">
                <a:latin typeface="Ubuntu" panose="020B0504030602030204" pitchFamily="34" charset="0"/>
              </a:rPr>
              <a:t>to help you fall asleep faster.</a:t>
            </a:r>
            <a:endParaRPr lang="en-ZA" sz="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330" y="1655738"/>
            <a:ext cx="835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COUGH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9377" y="1655738"/>
            <a:ext cx="1811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SHORTNESS OF BREATH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1" y="1908014"/>
            <a:ext cx="2609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OR AT LEAST TWO OF THE BELOW SYMPTOMS</a:t>
            </a:r>
            <a:endParaRPr lang="en-ZA" sz="9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38622" y="3167589"/>
            <a:ext cx="2609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FEVER</a:t>
            </a:r>
            <a:endParaRPr lang="en-ZA" sz="7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51770" y="2844995"/>
            <a:ext cx="2609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CHILLS</a:t>
            </a:r>
            <a:endParaRPr lang="en-ZA" sz="7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802" y="2623496"/>
            <a:ext cx="7888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REPEATED SHAKING WITH CHILLS</a:t>
            </a:r>
            <a:endParaRPr lang="en-ZA" sz="7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5378" y="2568628"/>
            <a:ext cx="788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MUSCLE</a:t>
            </a:r>
            <a:b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PAIN</a:t>
            </a:r>
            <a:endParaRPr lang="en-ZA" sz="7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9954" y="2633719"/>
            <a:ext cx="788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HEADACHE</a:t>
            </a:r>
            <a:endParaRPr lang="en-ZA" sz="7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4591" y="2832876"/>
            <a:ext cx="788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SORE THROAT</a:t>
            </a:r>
            <a:endParaRPr lang="en-ZA" sz="7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7740" y="3140653"/>
            <a:ext cx="7888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NEW LOSS </a:t>
            </a:r>
            <a:b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OF TASTE </a:t>
            </a:r>
            <a:b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OR SMELL</a:t>
            </a:r>
            <a:endParaRPr lang="en-ZA" sz="7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6867" y="742625"/>
            <a:ext cx="176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SYMPTOMS</a:t>
            </a:r>
            <a:endParaRPr lang="en-ZA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1423" y="320657"/>
            <a:ext cx="3268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i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What you need to know</a:t>
            </a:r>
            <a:endParaRPr lang="en-ZA" sz="1600" i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423" y="320657"/>
            <a:ext cx="3268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i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What you need to know</a:t>
            </a:r>
            <a:endParaRPr lang="en-ZA" sz="1600" i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59576" y="1190848"/>
            <a:ext cx="5773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	</a:t>
            </a:r>
            <a:r>
              <a:rPr lang="en-ZA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CALL YOUR</a:t>
            </a:r>
            <a:br>
              <a:rPr lang="en-ZA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ZA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      HEALTHCARE</a:t>
            </a:r>
            <a:br>
              <a:rPr lang="en-ZA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ZA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     PROVIDER IF YOU</a:t>
            </a:r>
          </a:p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     HAVE ANY OF</a:t>
            </a:r>
          </a:p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     THESE SYMPTOMS</a:t>
            </a:r>
            <a:endParaRPr lang="en-ZA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423" y="320657"/>
            <a:ext cx="3268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i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What you need to know</a:t>
            </a:r>
            <a:endParaRPr lang="en-ZA" sz="1600" i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023" y="1172574"/>
            <a:ext cx="343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HOW DOES IT SPREAD?</a:t>
            </a:r>
            <a:endParaRPr lang="en-ZA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896" y="1800690"/>
            <a:ext cx="284979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The virus spreads from one person to others through</a:t>
            </a:r>
            <a:endParaRPr lang="en-ZA" sz="85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2361" y="2913494"/>
            <a:ext cx="106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The air when </a:t>
            </a:r>
            <a:b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someone</a:t>
            </a:r>
            <a:b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with COVID-19</a:t>
            </a:r>
            <a:b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coughs or sneezes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052" y="2913494"/>
            <a:ext cx="13432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Respiratory droplets.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These tiny wet drops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spray out when a person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who has COVID-19 coughs,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sneezes or talks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1953" y="2913494"/>
            <a:ext cx="134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Touching or </a:t>
            </a:r>
            <a:b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shaking hands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0110" y="2913494"/>
            <a:ext cx="13432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Touching your eyes,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mouth, or nose after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touching an object or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surface an infected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person also touched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423" y="320657"/>
            <a:ext cx="3268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i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What you need to know</a:t>
            </a:r>
            <a:endParaRPr lang="en-ZA" sz="1600" i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38" y="2449819"/>
            <a:ext cx="1440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Washing your hands often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with soap and water for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at least 20 seconds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88" y="1068488"/>
            <a:ext cx="385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Ubuntu Light" panose="020B0304030602030204" pitchFamily="34" charset="0"/>
              </a:rPr>
              <a:t>HOW TO PROTECT YOURSELF?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9726" y="2444929"/>
            <a:ext cx="1440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Cover your mouth and nose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with a face covering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when around others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5408" y="2444929"/>
            <a:ext cx="144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Practice social distancing.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This means stay 6 feet or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(about 2 meters)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away from others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9466" y="3731974"/>
            <a:ext cx="144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Stay home as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much as possible,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and definitely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when you are sick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167" y="3734874"/>
            <a:ext cx="144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Clean surfaces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with disinfectant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4043" y="3731974"/>
            <a:ext cx="1440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Don’t touch your eyes,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nose and mouth with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unwashed hands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2676" y="3731974"/>
            <a:ext cx="1440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Cover your nose and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mouth when you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Ubuntu Light" panose="020B0304030602030204" pitchFamily="34" charset="0"/>
              </a:rPr>
              <a:t>sneeze or cough</a:t>
            </a:r>
            <a:endParaRPr lang="en-ZA" sz="700" b="1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578" y="245866"/>
            <a:ext cx="2898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600" b="1" dirty="0" smtClean="0">
                <a:solidFill>
                  <a:srgbClr val="229A88"/>
                </a:solidFill>
                <a:latin typeface="Ubuntu" panose="020B0504030602030204" pitchFamily="34" charset="0"/>
              </a:rPr>
              <a:t>HANDWASHING</a:t>
            </a:r>
            <a:endParaRPr lang="en-ZA" sz="2600" b="1" dirty="0">
              <a:solidFill>
                <a:srgbClr val="229A88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8427" y="215088"/>
            <a:ext cx="157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GOAL:</a:t>
            </a:r>
          </a:p>
          <a:p>
            <a:r>
              <a:rPr lang="en-US" sz="800" dirty="0">
                <a:solidFill>
                  <a:schemeClr val="bg1"/>
                </a:solidFill>
                <a:latin typeface="Ubuntu Light" panose="020B0304030602030204" pitchFamily="34" charset="0"/>
              </a:rPr>
              <a:t>Have clean hands and</a:t>
            </a:r>
          </a:p>
          <a:p>
            <a:r>
              <a:rPr lang="en-US" sz="800" dirty="0">
                <a:solidFill>
                  <a:schemeClr val="bg1"/>
                </a:solidFill>
                <a:latin typeface="Ubuntu Light" panose="020B0304030602030204" pitchFamily="34" charset="0"/>
              </a:rPr>
              <a:t>prevent spread of germs</a:t>
            </a:r>
            <a:endParaRPr lang="en-ZA" sz="2000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266" y="876116"/>
            <a:ext cx="157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HAND WASHING IS IMPORTANT BECAUSE…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578" y="1336660"/>
            <a:ext cx="1654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226CA6"/>
                </a:solidFill>
                <a:latin typeface="Ubuntu Light" panose="020B0304030602030204" pitchFamily="34" charset="0"/>
              </a:rPr>
              <a:t>Regularly washing your hands with</a:t>
            </a:r>
          </a:p>
          <a:p>
            <a:r>
              <a:rPr lang="en-US" sz="700" dirty="0">
                <a:solidFill>
                  <a:srgbClr val="226CA6"/>
                </a:solidFill>
                <a:latin typeface="Ubuntu Light" panose="020B0304030602030204" pitchFamily="34" charset="0"/>
              </a:rPr>
              <a:t>soap and water can protect you</a:t>
            </a:r>
          </a:p>
          <a:p>
            <a:r>
              <a:rPr lang="en-US" sz="700" dirty="0">
                <a:solidFill>
                  <a:srgbClr val="226CA6"/>
                </a:solidFill>
                <a:latin typeface="Ubuntu Light" panose="020B0304030602030204" pitchFamily="34" charset="0"/>
              </a:rPr>
              <a:t>from illnesses caused by viruses and</a:t>
            </a:r>
          </a:p>
          <a:p>
            <a:r>
              <a:rPr lang="en-US" sz="700" dirty="0" smtClean="0">
                <a:solidFill>
                  <a:srgbClr val="226CA6"/>
                </a:solidFill>
                <a:latin typeface="Ubuntu Light" panose="020B0304030602030204" pitchFamily="34" charset="0"/>
              </a:rPr>
              <a:t>Bacteria</a:t>
            </a:r>
          </a:p>
          <a:p>
            <a:endParaRPr lang="en-US" sz="700" dirty="0">
              <a:solidFill>
                <a:srgbClr val="226CA6"/>
              </a:solidFill>
              <a:latin typeface="Ubuntu Light" panose="020B0304030602030204" pitchFamily="34" charset="0"/>
            </a:endParaRPr>
          </a:p>
          <a:p>
            <a:endParaRPr lang="en-US" sz="700" dirty="0">
              <a:solidFill>
                <a:srgbClr val="226CA6"/>
              </a:solidFill>
              <a:latin typeface="Ubuntu Light" panose="020B0304030602030204" pitchFamily="34" charset="0"/>
            </a:endParaRPr>
          </a:p>
          <a:p>
            <a:r>
              <a:rPr lang="en-US" sz="700" dirty="0">
                <a:solidFill>
                  <a:srgbClr val="226CA6"/>
                </a:solidFill>
                <a:latin typeface="Ubuntu Light" panose="020B0304030602030204" pitchFamily="34" charset="0"/>
              </a:rPr>
              <a:t>It is the best way to stop germs from</a:t>
            </a:r>
          </a:p>
          <a:p>
            <a:r>
              <a:rPr lang="en-US" sz="700" dirty="0">
                <a:solidFill>
                  <a:srgbClr val="226CA6"/>
                </a:solidFill>
                <a:latin typeface="Ubuntu Light" panose="020B0304030602030204" pitchFamily="34" charset="0"/>
              </a:rPr>
              <a:t>spreading</a:t>
            </a:r>
            <a:endParaRPr lang="en-ZA" sz="700" dirty="0">
              <a:solidFill>
                <a:srgbClr val="226CA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07578" y="1417874"/>
            <a:ext cx="45719" cy="45719"/>
          </a:xfrm>
          <a:prstGeom prst="ellipse">
            <a:avLst/>
          </a:prstGeom>
          <a:solidFill>
            <a:srgbClr val="2D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2D99D3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7577" y="2061944"/>
            <a:ext cx="45719" cy="45719"/>
          </a:xfrm>
          <a:prstGeom prst="ellipse">
            <a:avLst/>
          </a:prstGeom>
          <a:solidFill>
            <a:srgbClr val="2D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2D99D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2926" y="1200047"/>
            <a:ext cx="15664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6CA6"/>
                </a:solidFill>
                <a:latin typeface="Ubuntu Light" panose="020B0304030602030204" pitchFamily="34" charset="0"/>
              </a:rPr>
              <a:t>After using the </a:t>
            </a:r>
            <a:r>
              <a:rPr lang="en-US" sz="800" dirty="0" smtClean="0">
                <a:solidFill>
                  <a:srgbClr val="226CA6"/>
                </a:solidFill>
                <a:latin typeface="Ubuntu Light" panose="020B0304030602030204" pitchFamily="34" charset="0"/>
              </a:rPr>
              <a:t>toilet</a:t>
            </a:r>
          </a:p>
          <a:p>
            <a:endParaRPr lang="en-US" sz="800" dirty="0">
              <a:solidFill>
                <a:srgbClr val="226CA6"/>
              </a:solidFill>
              <a:latin typeface="Ubuntu Light" panose="020B0304030602030204" pitchFamily="34" charset="0"/>
            </a:endParaRPr>
          </a:p>
          <a:p>
            <a:r>
              <a:rPr lang="en-US" sz="800" dirty="0">
                <a:solidFill>
                  <a:srgbClr val="226CA6"/>
                </a:solidFill>
                <a:latin typeface="Ubuntu Light" panose="020B0304030602030204" pitchFamily="34" charset="0"/>
              </a:rPr>
              <a:t>Before preparing, touching, or</a:t>
            </a:r>
          </a:p>
          <a:p>
            <a:r>
              <a:rPr lang="en-US" sz="800" dirty="0">
                <a:solidFill>
                  <a:srgbClr val="226CA6"/>
                </a:solidFill>
                <a:latin typeface="Ubuntu Light" panose="020B0304030602030204" pitchFamily="34" charset="0"/>
              </a:rPr>
              <a:t>eating </a:t>
            </a:r>
            <a:r>
              <a:rPr lang="en-US" sz="800" dirty="0" smtClean="0">
                <a:solidFill>
                  <a:srgbClr val="226CA6"/>
                </a:solidFill>
                <a:latin typeface="Ubuntu Light" panose="020B0304030602030204" pitchFamily="34" charset="0"/>
              </a:rPr>
              <a:t>food</a:t>
            </a:r>
          </a:p>
          <a:p>
            <a:endParaRPr lang="en-US" sz="800" dirty="0">
              <a:solidFill>
                <a:srgbClr val="226CA6"/>
              </a:solidFill>
              <a:latin typeface="Ubuntu Light" panose="020B0304030602030204" pitchFamily="34" charset="0"/>
            </a:endParaRPr>
          </a:p>
          <a:p>
            <a:r>
              <a:rPr lang="en-US" sz="800" dirty="0">
                <a:solidFill>
                  <a:srgbClr val="226CA6"/>
                </a:solidFill>
                <a:latin typeface="Ubuntu Light" panose="020B0304030602030204" pitchFamily="34" charset="0"/>
              </a:rPr>
              <a:t>After playing with </a:t>
            </a:r>
            <a:r>
              <a:rPr lang="en-US" sz="800" dirty="0" smtClean="0">
                <a:solidFill>
                  <a:srgbClr val="226CA6"/>
                </a:solidFill>
                <a:latin typeface="Ubuntu Light" panose="020B0304030602030204" pitchFamily="34" charset="0"/>
              </a:rPr>
              <a:t>animals</a:t>
            </a:r>
          </a:p>
          <a:p>
            <a:endParaRPr lang="en-US" sz="800" dirty="0">
              <a:solidFill>
                <a:srgbClr val="226CA6"/>
              </a:solidFill>
              <a:latin typeface="Ubuntu Light" panose="020B0304030602030204" pitchFamily="34" charset="0"/>
            </a:endParaRPr>
          </a:p>
          <a:p>
            <a:r>
              <a:rPr lang="en-US" sz="800" dirty="0">
                <a:solidFill>
                  <a:srgbClr val="226CA6"/>
                </a:solidFill>
                <a:latin typeface="Ubuntu Light" panose="020B0304030602030204" pitchFamily="34" charset="0"/>
              </a:rPr>
              <a:t>After your sports </a:t>
            </a:r>
            <a:r>
              <a:rPr lang="en-US" sz="800" dirty="0" smtClean="0">
                <a:solidFill>
                  <a:srgbClr val="226CA6"/>
                </a:solidFill>
                <a:latin typeface="Ubuntu Light" panose="020B0304030602030204" pitchFamily="34" charset="0"/>
              </a:rPr>
              <a:t>practice</a:t>
            </a:r>
          </a:p>
          <a:p>
            <a:endParaRPr lang="en-US" sz="800" dirty="0">
              <a:solidFill>
                <a:srgbClr val="226CA6"/>
              </a:solidFill>
              <a:latin typeface="Ubuntu Light" panose="020B0304030602030204" pitchFamily="34" charset="0"/>
            </a:endParaRPr>
          </a:p>
          <a:p>
            <a:r>
              <a:rPr lang="en-US" sz="800" dirty="0">
                <a:solidFill>
                  <a:srgbClr val="226CA6"/>
                </a:solidFill>
                <a:latin typeface="Ubuntu Light" panose="020B0304030602030204" pitchFamily="34" charset="0"/>
              </a:rPr>
              <a:t>After coughing, sneezing, or</a:t>
            </a:r>
          </a:p>
          <a:p>
            <a:r>
              <a:rPr lang="en-US" sz="800" dirty="0">
                <a:solidFill>
                  <a:srgbClr val="226CA6"/>
                </a:solidFill>
                <a:latin typeface="Ubuntu Light" panose="020B0304030602030204" pitchFamily="34" charset="0"/>
              </a:rPr>
              <a:t>blowing your nose or mouth</a:t>
            </a:r>
            <a:endParaRPr lang="en-ZA" sz="800" dirty="0">
              <a:solidFill>
                <a:srgbClr val="226CA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1353" y="897533"/>
            <a:ext cx="1748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Ubuntu" panose="020B0504030602030204" pitchFamily="34" charset="0"/>
              </a:rPr>
              <a:t>WHEN TO WASH YOUR HANDS</a:t>
            </a:r>
            <a:endParaRPr lang="en-ZA" sz="80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1027" y="2736542"/>
            <a:ext cx="2158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Ubuntu" panose="020B0504030602030204" pitchFamily="34" charset="0"/>
              </a:rPr>
              <a:t>HOW DO I KNOW IF I </a:t>
            </a:r>
            <a:r>
              <a:rPr lang="en-US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WASHED MY</a:t>
            </a:r>
            <a:endParaRPr lang="en-US" sz="800" b="1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Ubuntu" panose="020B0504030602030204" pitchFamily="34" charset="0"/>
              </a:rPr>
              <a:t>HANDS FOR 20 SECONDS?</a:t>
            </a:r>
            <a:endParaRPr lang="en-ZA" sz="80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0915" y="305001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Sing happy birthday to </a:t>
            </a:r>
            <a:b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yourself twice</a:t>
            </a:r>
            <a:endParaRPr lang="en-ZA" sz="7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1353" y="3452118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Sing </a:t>
            </a:r>
            <a:r>
              <a:rPr lang="en-US" sz="700" dirty="0">
                <a:solidFill>
                  <a:schemeClr val="bg1"/>
                </a:solidFill>
                <a:latin typeface="Ubuntu Light" panose="020B0304030602030204" pitchFamily="34" charset="0"/>
              </a:rPr>
              <a:t>the alphabet song</a:t>
            </a:r>
          </a:p>
          <a:p>
            <a:r>
              <a:rPr lang="en-US" sz="700" dirty="0">
                <a:solidFill>
                  <a:schemeClr val="bg1"/>
                </a:solidFill>
                <a:latin typeface="Ubuntu Light" panose="020B0304030602030204" pitchFamily="34" charset="0"/>
              </a:rPr>
              <a:t>to yourself</a:t>
            </a:r>
            <a:endParaRPr lang="en-ZA" sz="7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0915" y="3304925"/>
            <a:ext cx="3483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OR</a:t>
            </a:r>
            <a:endParaRPr lang="en-ZA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578" y="245866"/>
            <a:ext cx="2898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600" b="1" dirty="0" smtClean="0">
                <a:solidFill>
                  <a:srgbClr val="229A88"/>
                </a:solidFill>
                <a:latin typeface="Ubuntu" panose="020B0504030602030204" pitchFamily="34" charset="0"/>
              </a:rPr>
              <a:t>HANDWASHING</a:t>
            </a:r>
            <a:endParaRPr lang="en-ZA" sz="2600" b="1" dirty="0">
              <a:solidFill>
                <a:srgbClr val="229A88"/>
              </a:solidFill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8427" y="215088"/>
            <a:ext cx="157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GOAL:</a:t>
            </a:r>
          </a:p>
          <a:p>
            <a:r>
              <a:rPr lang="en-US" sz="800" dirty="0">
                <a:solidFill>
                  <a:schemeClr val="bg1"/>
                </a:solidFill>
                <a:latin typeface="Ubuntu Light" panose="020B0304030602030204" pitchFamily="34" charset="0"/>
              </a:rPr>
              <a:t>Have clean hands and</a:t>
            </a:r>
          </a:p>
          <a:p>
            <a:r>
              <a:rPr lang="en-US" sz="800" dirty="0">
                <a:solidFill>
                  <a:schemeClr val="bg1"/>
                </a:solidFill>
                <a:latin typeface="Ubuntu Light" panose="020B0304030602030204" pitchFamily="34" charset="0"/>
              </a:rPr>
              <a:t>prevent spread of germs</a:t>
            </a:r>
            <a:endParaRPr lang="en-ZA" sz="2000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585" y="953430"/>
            <a:ext cx="385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 Light" panose="020B0304030602030204" pitchFamily="34" charset="0"/>
              </a:rPr>
              <a:t>6 EASY STEPS TO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Ubuntu Light" panose="020B0304030602030204" pitchFamily="34" charset="0"/>
              </a:rPr>
              <a:t>CLEAN HANDS</a:t>
            </a:r>
            <a:endParaRPr lang="en-ZA" sz="1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957" y="2169841"/>
            <a:ext cx="82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WET YOUR HANDS</a:t>
            </a:r>
            <a:endParaRPr lang="en-ZA" sz="70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0989" y="2159794"/>
            <a:ext cx="8262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APPLY SOAP</a:t>
            </a:r>
            <a:endParaRPr lang="en-ZA" sz="70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21" y="2169841"/>
            <a:ext cx="790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WASH YOUR HANDS FOR 20 SECONDS</a:t>
            </a:r>
            <a:endParaRPr lang="en-ZA" sz="70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0027" y="3232002"/>
            <a:ext cx="82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DRY YOUR HANDS</a:t>
            </a:r>
            <a:endParaRPr lang="en-ZA" sz="70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982" y="3238058"/>
            <a:ext cx="8262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RINSE WELL</a:t>
            </a:r>
            <a:endParaRPr lang="en-ZA" sz="70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2072" y="3229669"/>
            <a:ext cx="8262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TURN OFF WATER WITH PAPER TOWEL</a:t>
            </a:r>
            <a:endParaRPr lang="en-ZA" sz="70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2805" y="1798156"/>
            <a:ext cx="123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dirty="0">
                <a:solidFill>
                  <a:schemeClr val="bg1"/>
                </a:solidFill>
                <a:latin typeface="Ubuntu" panose="020B0504030602030204" pitchFamily="34" charset="0"/>
              </a:rPr>
              <a:t>Don’t forget to</a:t>
            </a:r>
          </a:p>
          <a:p>
            <a:pPr algn="ctr"/>
            <a:r>
              <a:rPr lang="en-US" sz="400" dirty="0">
                <a:solidFill>
                  <a:schemeClr val="bg1"/>
                </a:solidFill>
                <a:latin typeface="Ubuntu" panose="020B0504030602030204" pitchFamily="34" charset="0"/>
              </a:rPr>
              <a:t>scrub between</a:t>
            </a:r>
          </a:p>
          <a:p>
            <a:pPr algn="ctr"/>
            <a:r>
              <a:rPr lang="en-US" sz="400" dirty="0">
                <a:solidFill>
                  <a:schemeClr val="bg1"/>
                </a:solidFill>
                <a:latin typeface="Ubuntu" panose="020B0504030602030204" pitchFamily="34" charset="0"/>
              </a:rPr>
              <a:t>your fingers,</a:t>
            </a:r>
          </a:p>
          <a:p>
            <a:pPr algn="ctr"/>
            <a:r>
              <a:rPr lang="en-US" sz="400" dirty="0">
                <a:solidFill>
                  <a:schemeClr val="bg1"/>
                </a:solidFill>
                <a:latin typeface="Ubuntu" panose="020B0504030602030204" pitchFamily="34" charset="0"/>
              </a:rPr>
              <a:t>under your nails,</a:t>
            </a:r>
          </a:p>
          <a:p>
            <a:pPr algn="ctr"/>
            <a:r>
              <a:rPr lang="en-US" sz="400" dirty="0">
                <a:solidFill>
                  <a:schemeClr val="bg1"/>
                </a:solidFill>
                <a:latin typeface="Ubuntu" panose="020B0504030602030204" pitchFamily="34" charset="0"/>
              </a:rPr>
              <a:t>and the top of</a:t>
            </a:r>
          </a:p>
          <a:p>
            <a:pPr algn="ctr"/>
            <a:r>
              <a:rPr lang="en-US" sz="400" dirty="0">
                <a:solidFill>
                  <a:schemeClr val="bg1"/>
                </a:solidFill>
                <a:latin typeface="Ubuntu" panose="020B0504030602030204" pitchFamily="34" charset="0"/>
              </a:rPr>
              <a:t>your hands</a:t>
            </a:r>
            <a:endParaRPr lang="en-ZA" sz="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726" y="3398111"/>
            <a:ext cx="214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Fitness Cards</a:t>
            </a:r>
            <a:endParaRPr lang="en-ZA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737" y="2040747"/>
            <a:ext cx="1853023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Ubuntu Light" panose="020B0304030602030204" pitchFamily="34" charset="0"/>
              </a:rPr>
              <a:t>A guide to achieving fitness and your personal best with </a:t>
            </a:r>
            <a:r>
              <a:rPr lang="en-US" sz="1600" b="1" baseline="30000" dirty="0">
                <a:solidFill>
                  <a:srgbClr val="FAA332"/>
                </a:solidFill>
                <a:latin typeface="Ubuntu" panose="020B0504030602030204" pitchFamily="34" charset="0"/>
              </a:rPr>
              <a:t>physical activity</a:t>
            </a:r>
            <a:r>
              <a:rPr lang="en-US" sz="1600" baseline="30000" dirty="0">
                <a:latin typeface="Ubuntu Light" panose="020B0304030602030204" pitchFamily="34" charset="0"/>
              </a:rPr>
              <a:t>, </a:t>
            </a:r>
            <a:r>
              <a:rPr lang="en-US" sz="1600" b="1" baseline="30000" dirty="0">
                <a:solidFill>
                  <a:srgbClr val="ED2790"/>
                </a:solidFill>
                <a:latin typeface="Ubuntu" panose="020B0504030602030204" pitchFamily="34" charset="0"/>
              </a:rPr>
              <a:t>nutrition</a:t>
            </a:r>
            <a:r>
              <a:rPr lang="en-US" sz="1600" baseline="30000" dirty="0">
                <a:latin typeface="Ubuntu Light" panose="020B0304030602030204" pitchFamily="34" charset="0"/>
              </a:rPr>
              <a:t>, and </a:t>
            </a:r>
            <a:r>
              <a:rPr lang="en-US" sz="1600" b="1" baseline="30000" dirty="0">
                <a:solidFill>
                  <a:srgbClr val="00B0F0"/>
                </a:solidFill>
                <a:latin typeface="Ubuntu" panose="020B0504030602030204" pitchFamily="34" charset="0"/>
              </a:rPr>
              <a:t>hydration</a:t>
            </a:r>
            <a:r>
              <a:rPr lang="en-US" sz="1600" baseline="30000" dirty="0">
                <a:latin typeface="Ubuntu Light" panose="020B0304030602030204" pitchFamily="34" charset="0"/>
              </a:rPr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45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52413"/>
            <a:ext cx="226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What is Fit 5?</a:t>
            </a:r>
            <a:endParaRPr lang="en-ZA" sz="2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652523"/>
            <a:ext cx="3358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Ubuntu" panose="020B0504030602030204" pitchFamily="34" charset="0"/>
              </a:rPr>
              <a:t>Athletes want to perform their best at every competition.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Ubuntu" panose="020B0504030602030204" pitchFamily="34" charset="0"/>
              </a:rPr>
              <a:t>You can do this by being fit.</a:t>
            </a:r>
          </a:p>
          <a:p>
            <a:endParaRPr lang="en-US" sz="9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r>
              <a:rPr lang="en-US" sz="9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Fit 5 is a plan for physical activity, nutrition, and hydration.</a:t>
            </a:r>
          </a:p>
          <a:p>
            <a:endParaRPr lang="en-US" sz="900" b="1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Ubuntu" panose="020B0504030602030204" pitchFamily="34" charset="0"/>
              </a:rPr>
              <a:t>It </a:t>
            </a:r>
            <a:r>
              <a:rPr lang="en-US" sz="900" dirty="0">
                <a:solidFill>
                  <a:schemeClr val="bg1"/>
                </a:solidFill>
                <a:latin typeface="Ubuntu" panose="020B0504030602030204" pitchFamily="34" charset="0"/>
              </a:rPr>
              <a:t>can improve your health and fitness to make you the best</a:t>
            </a:r>
          </a:p>
          <a:p>
            <a:r>
              <a:rPr lang="en-US" sz="900" dirty="0">
                <a:solidFill>
                  <a:schemeClr val="bg1"/>
                </a:solidFill>
                <a:latin typeface="Ubuntu" panose="020B0504030602030204" pitchFamily="34" charset="0"/>
              </a:rPr>
              <a:t>athlete you can be!</a:t>
            </a:r>
            <a:endParaRPr lang="en-ZA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099073"/>
            <a:ext cx="226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7BA6C"/>
                </a:solidFill>
                <a:latin typeface="Ubuntu" panose="020B0504030602030204" pitchFamily="34" charset="0"/>
              </a:rPr>
              <a:t>Goals of Fit 5</a:t>
            </a:r>
            <a:endParaRPr lang="en-ZA" sz="1400" b="1" dirty="0">
              <a:solidFill>
                <a:srgbClr val="47BA6C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275" y="3383875"/>
            <a:ext cx="822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Ubuntu" panose="020B0504030602030204" pitchFamily="34" charset="0"/>
              </a:rPr>
              <a:t>EXERCISE</a:t>
            </a:r>
            <a:endParaRPr lang="en-ZA" sz="1000" b="1" dirty="0"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166" y="3853400"/>
            <a:ext cx="726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Ubuntu Light" panose="020B0304030602030204" pitchFamily="34" charset="0"/>
              </a:rPr>
              <a:t>d</a:t>
            </a:r>
            <a:r>
              <a:rPr lang="en-US" sz="700" dirty="0" smtClean="0">
                <a:latin typeface="Ubuntu Light" panose="020B0304030602030204" pitchFamily="34" charset="0"/>
              </a:rPr>
              <a:t>ays a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2355" y="3853398"/>
            <a:ext cx="1005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Ubuntu Light" panose="020B0304030602030204" pitchFamily="34" charset="0"/>
              </a:rPr>
              <a:t>t</a:t>
            </a:r>
            <a:r>
              <a:rPr lang="en-US" sz="700" dirty="0" smtClean="0">
                <a:latin typeface="Ubuntu Light" panose="020B0304030602030204" pitchFamily="34" charset="0"/>
              </a:rPr>
              <a:t>otal fruits and vegetables per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7627" y="3853399"/>
            <a:ext cx="916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Ubuntu Light" panose="020B0304030602030204" pitchFamily="34" charset="0"/>
              </a:rPr>
              <a:t>w</a:t>
            </a:r>
            <a:r>
              <a:rPr lang="en-US" sz="700" dirty="0" smtClean="0">
                <a:latin typeface="Ubuntu Light" panose="020B0304030602030204" pitchFamily="34" charset="0"/>
              </a:rPr>
              <a:t>ater bottles </a:t>
            </a:r>
            <a:br>
              <a:rPr lang="en-US" sz="700" dirty="0" smtClean="0">
                <a:latin typeface="Ubuntu Light" panose="020B0304030602030204" pitchFamily="34" charset="0"/>
              </a:rPr>
            </a:br>
            <a:r>
              <a:rPr lang="en-US" sz="700" dirty="0" smtClean="0">
                <a:latin typeface="Ubuntu Light" panose="020B0304030602030204" pitchFamily="34" charset="0"/>
              </a:rPr>
              <a:t>per day</a:t>
            </a:r>
          </a:p>
        </p:txBody>
      </p:sp>
    </p:spTree>
    <p:extLst>
      <p:ext uri="{BB962C8B-B14F-4D97-AF65-F5344CB8AC3E}">
        <p14:creationId xmlns:p14="http://schemas.microsoft.com/office/powerpoint/2010/main" val="17802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170" y="246589"/>
            <a:ext cx="289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Fit 5 Tracker</a:t>
            </a:r>
            <a:endParaRPr lang="en-ZA" sz="2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968" y="893091"/>
            <a:ext cx="6288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" b="1" dirty="0" smtClean="0">
                <a:latin typeface="Ubuntu" panose="020B0504030602030204" pitchFamily="34" charset="0"/>
              </a:rPr>
              <a:t>MONDAY</a:t>
            </a:r>
            <a:endParaRPr lang="en-ZA" sz="600" b="1" dirty="0"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143" y="893091"/>
            <a:ext cx="6288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" b="1" dirty="0" smtClean="0">
                <a:latin typeface="Ubuntu" panose="020B0504030602030204" pitchFamily="34" charset="0"/>
              </a:rPr>
              <a:t>TUESDAY</a:t>
            </a:r>
            <a:endParaRPr lang="en-ZA" sz="600" b="1" dirty="0"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3137" y="893091"/>
            <a:ext cx="6288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" b="1" dirty="0" smtClean="0">
                <a:latin typeface="Ubuntu" panose="020B0504030602030204" pitchFamily="34" charset="0"/>
              </a:rPr>
              <a:t>THURSDAY</a:t>
            </a:r>
            <a:endParaRPr lang="en-ZA" sz="600" b="1" dirty="0">
              <a:latin typeface="Ubuntu" panose="020B05040306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3446" y="893091"/>
            <a:ext cx="6288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" b="1" dirty="0" smtClean="0">
                <a:latin typeface="Ubuntu" panose="020B0504030602030204" pitchFamily="34" charset="0"/>
              </a:rPr>
              <a:t>FRIDAY</a:t>
            </a:r>
            <a:endParaRPr lang="en-ZA" sz="600" b="1" dirty="0"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1036" y="893091"/>
            <a:ext cx="6288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" b="1" dirty="0" smtClean="0">
                <a:latin typeface="Ubuntu" panose="020B0504030602030204" pitchFamily="34" charset="0"/>
              </a:rPr>
              <a:t>SATURDAY</a:t>
            </a:r>
            <a:endParaRPr lang="en-ZA" sz="600" b="1" dirty="0">
              <a:latin typeface="Ubuntu" panose="020B05040306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0787" y="899441"/>
            <a:ext cx="6288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" b="1" dirty="0" smtClean="0">
                <a:latin typeface="Ubuntu" panose="020B0504030602030204" pitchFamily="34" charset="0"/>
              </a:rPr>
              <a:t>SUNDAY</a:t>
            </a:r>
            <a:endParaRPr lang="en-ZA" sz="600" b="1" dirty="0">
              <a:latin typeface="Ubuntu" panose="020B05040306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4109" y="902616"/>
            <a:ext cx="62880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500" b="1" dirty="0" smtClean="0">
                <a:latin typeface="Ubuntu" panose="020B0504030602030204" pitchFamily="34" charset="0"/>
              </a:rPr>
              <a:t>WEDNESDAY</a:t>
            </a:r>
            <a:endParaRPr lang="en-ZA" sz="500" b="1" dirty="0">
              <a:latin typeface="Ubuntu" panose="020B05040306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43" y="1135334"/>
            <a:ext cx="711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rgbClr val="F26328"/>
                </a:solidFill>
                <a:latin typeface="Ubuntu" panose="020B0504030602030204" pitchFamily="34" charset="0"/>
              </a:rPr>
              <a:t>Exercise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18" y="1347116"/>
            <a:ext cx="717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50" dirty="0" smtClean="0">
                <a:latin typeface="Ubuntu Light" panose="020B0304030602030204" pitchFamily="34" charset="0"/>
              </a:rPr>
              <a:t>Check the box if you exercised today!</a:t>
            </a:r>
          </a:p>
          <a:p>
            <a:endParaRPr lang="en-ZA" sz="450" dirty="0" smtClean="0">
              <a:latin typeface="Ubuntu Light" panose="020B0304030602030204" pitchFamily="34" charset="0"/>
            </a:endParaRPr>
          </a:p>
          <a:p>
            <a:r>
              <a:rPr lang="en-ZA" sz="450" dirty="0" smtClean="0">
                <a:latin typeface="Ubuntu Light" panose="020B0304030602030204" pitchFamily="34" charset="0"/>
              </a:rPr>
              <a:t>Write in the number of minutes you spent active.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593" y="1964013"/>
            <a:ext cx="711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rgbClr val="E90F8C"/>
                </a:solidFill>
                <a:latin typeface="Ubuntu" panose="020B0504030602030204" pitchFamily="34" charset="0"/>
              </a:rPr>
              <a:t>Nutrition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93" y="2169319"/>
            <a:ext cx="83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latin typeface="Ubuntu Light" panose="020B0304030602030204" pitchFamily="34" charset="0"/>
              </a:rPr>
              <a:t>How many fruits and vegetables did you eat?</a:t>
            </a:r>
          </a:p>
          <a:p>
            <a:endParaRPr lang="en-US" sz="450" dirty="0">
              <a:latin typeface="Ubuntu Light" panose="020B0304030602030204" pitchFamily="34" charset="0"/>
            </a:endParaRPr>
          </a:p>
          <a:p>
            <a:r>
              <a:rPr lang="en-US" sz="450" dirty="0">
                <a:latin typeface="Ubuntu Light" panose="020B0304030602030204" pitchFamily="34" charset="0"/>
              </a:rPr>
              <a:t>Tick off the boxes.</a:t>
            </a:r>
            <a:endParaRPr lang="en-ZA" sz="450" dirty="0" smtClean="0">
              <a:latin typeface="Ubuntu Light" panose="020B03040306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17" y="2974662"/>
            <a:ext cx="8320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 smtClean="0">
                <a:latin typeface="Ubuntu Light" panose="020B0304030602030204" pitchFamily="34" charset="0"/>
              </a:rPr>
              <a:t>How many bottles </a:t>
            </a:r>
            <a:br>
              <a:rPr lang="en-US" sz="450" dirty="0" smtClean="0">
                <a:latin typeface="Ubuntu Light" panose="020B0304030602030204" pitchFamily="34" charset="0"/>
              </a:rPr>
            </a:br>
            <a:r>
              <a:rPr lang="en-US" sz="450" dirty="0" smtClean="0">
                <a:latin typeface="Ubuntu Light" panose="020B0304030602030204" pitchFamily="34" charset="0"/>
              </a:rPr>
              <a:t>(500 ml) of water did </a:t>
            </a:r>
            <a:br>
              <a:rPr lang="en-US" sz="450" dirty="0" smtClean="0">
                <a:latin typeface="Ubuntu Light" panose="020B0304030602030204" pitchFamily="34" charset="0"/>
              </a:rPr>
            </a:br>
            <a:r>
              <a:rPr lang="en-US" sz="450" dirty="0" smtClean="0">
                <a:latin typeface="Ubuntu Light" panose="020B0304030602030204" pitchFamily="34" charset="0"/>
              </a:rPr>
              <a:t>you drink?</a:t>
            </a:r>
            <a:endParaRPr lang="en-US" sz="450" dirty="0">
              <a:latin typeface="Ubuntu Light" panose="020B0304030602030204" pitchFamily="34" charset="0"/>
            </a:endParaRPr>
          </a:p>
          <a:p>
            <a:endParaRPr lang="en-US" sz="450" dirty="0">
              <a:latin typeface="Ubuntu Light" panose="020B0304030602030204" pitchFamily="34" charset="0"/>
            </a:endParaRPr>
          </a:p>
          <a:p>
            <a:r>
              <a:rPr lang="en-US" sz="450" dirty="0">
                <a:latin typeface="Ubuntu Light" panose="020B0304030602030204" pitchFamily="34" charset="0"/>
              </a:rPr>
              <a:t>Tick off the boxes.</a:t>
            </a:r>
            <a:endParaRPr lang="en-ZA" sz="450" dirty="0" smtClean="0">
              <a:latin typeface="Ubuntu Light" panose="020B03040306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5" y="2763461"/>
            <a:ext cx="822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 smtClean="0">
                <a:solidFill>
                  <a:srgbClr val="1D96D2"/>
                </a:solidFill>
                <a:latin typeface="Ubuntu" panose="020B0504030602030204" pitchFamily="34" charset="0"/>
              </a:rPr>
              <a:t>Hydration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943" y="1718469"/>
            <a:ext cx="832007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Minutes</a:t>
            </a:r>
            <a:endParaRPr lang="en-ZA" sz="45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8105" y="1722582"/>
            <a:ext cx="832007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Minutes</a:t>
            </a:r>
            <a:endParaRPr lang="en-ZA" sz="45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7133" y="1718469"/>
            <a:ext cx="832007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Minutes</a:t>
            </a:r>
            <a:endParaRPr lang="en-ZA" sz="45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5295" y="1721139"/>
            <a:ext cx="832007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Minutes</a:t>
            </a:r>
            <a:endParaRPr lang="en-ZA" sz="45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04279" y="1718469"/>
            <a:ext cx="832007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Minutes</a:t>
            </a:r>
            <a:endParaRPr lang="en-ZA" sz="45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2441" y="1715799"/>
            <a:ext cx="832007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Minutes</a:t>
            </a:r>
            <a:endParaRPr lang="en-ZA" sz="45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1111" y="1709449"/>
            <a:ext cx="832007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Minutes</a:t>
            </a:r>
            <a:endParaRPr lang="en-ZA" sz="450" b="1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32125" y="3827086"/>
            <a:ext cx="822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Water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85912" y="3820736"/>
            <a:ext cx="822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Nutrition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794" y="3820736"/>
            <a:ext cx="822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Exercise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4159" y="3646111"/>
            <a:ext cx="27443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Fill in the circle if you reached your Fit 5 goal this week!</a:t>
            </a:r>
          </a:p>
        </p:txBody>
      </p:sp>
    </p:spTree>
    <p:extLst>
      <p:ext uri="{BB962C8B-B14F-4D97-AF65-F5344CB8AC3E}">
        <p14:creationId xmlns:p14="http://schemas.microsoft.com/office/powerpoint/2010/main" val="6885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230" y="236170"/>
            <a:ext cx="248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E86B2D"/>
                </a:solidFill>
                <a:latin typeface="Ubuntu" panose="020B0504030602030204" pitchFamily="34" charset="0"/>
              </a:rPr>
              <a:t>PHYSICAL ACTIVITY</a:t>
            </a:r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5424" y="157447"/>
            <a:ext cx="1404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GOAL:</a:t>
            </a:r>
          </a:p>
          <a:p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Exercise or do physical activity</a:t>
            </a:r>
            <a:b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5 days a week</a:t>
            </a:r>
            <a:endParaRPr lang="en-ZA" sz="6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172" y="926888"/>
            <a:ext cx="162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PHYSICAL ACTIVITY</a:t>
            </a:r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9027" y="975333"/>
            <a:ext cx="16229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EXERCISE IDEAS</a:t>
            </a:r>
          </a:p>
          <a:p>
            <a:pPr algn="ctr"/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While practising social distancing</a:t>
            </a:r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601" y="1346943"/>
            <a:ext cx="1683465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5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Practice sports drills by yourself or with family</a:t>
            </a:r>
          </a:p>
          <a:p>
            <a:endParaRPr lang="en-ZA" sz="85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en-ZA" sz="85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Turn on some music and dance!</a:t>
            </a:r>
          </a:p>
          <a:p>
            <a:endParaRPr lang="en-ZA" sz="85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en-ZA" sz="85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Clean your house or do yard work</a:t>
            </a:r>
          </a:p>
          <a:p>
            <a:endParaRPr lang="en-ZA" sz="85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en-ZA" sz="85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Walk or jog around your home or neighbourhood</a:t>
            </a:r>
          </a:p>
          <a:p>
            <a:endParaRPr lang="en-ZA" sz="85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en-ZA" sz="85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Practice some of your </a:t>
            </a:r>
            <a:r>
              <a:rPr lang="en-ZA" sz="850" dirty="0" err="1" smtClean="0">
                <a:solidFill>
                  <a:schemeClr val="bg1"/>
                </a:solidFill>
                <a:latin typeface="Ubuntu Light" panose="020B0304030602030204" pitchFamily="34" charset="0"/>
              </a:rPr>
              <a:t>favorite</a:t>
            </a:r>
            <a:r>
              <a:rPr lang="en-ZA" sz="85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 exercises – the next few cards can give you a great workout!</a:t>
            </a:r>
            <a:endParaRPr lang="en-ZA" sz="85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ZA" dirty="0"/>
          </a:p>
        </p:txBody>
      </p:sp>
      <p:sp>
        <p:nvSpPr>
          <p:cNvPr id="11" name="Oval 10"/>
          <p:cNvSpPr/>
          <p:nvPr/>
        </p:nvSpPr>
        <p:spPr>
          <a:xfrm>
            <a:off x="2343288" y="143647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2343288" y="1829383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>
            <a:off x="2347689" y="222228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2352796" y="261519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2352796" y="2989933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/>
          <p:cNvSpPr/>
          <p:nvPr/>
        </p:nvSpPr>
        <p:spPr>
          <a:xfrm>
            <a:off x="1381545" y="3004678"/>
            <a:ext cx="888396" cy="888396"/>
          </a:xfrm>
          <a:prstGeom prst="ellipse">
            <a:avLst/>
          </a:prstGeom>
          <a:solidFill>
            <a:srgbClr val="22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/>
          <p:cNvSpPr txBox="1"/>
          <p:nvPr/>
        </p:nvSpPr>
        <p:spPr>
          <a:xfrm>
            <a:off x="1427989" y="3107985"/>
            <a:ext cx="7821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Social distancing</a:t>
            </a:r>
          </a:p>
          <a:p>
            <a:pPr algn="ctr"/>
            <a:r>
              <a:rPr lang="en-ZA" sz="6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means stay 6 feet or 1.5 meters away from others </a:t>
            </a:r>
            <a:endParaRPr lang="en-ZA" sz="1600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912" y="1429808"/>
            <a:ext cx="1669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50" dirty="0">
                <a:solidFill>
                  <a:schemeClr val="bg1"/>
                </a:solidFill>
                <a:latin typeface="Ubuntu Light" panose="020B0304030602030204" pitchFamily="34" charset="0"/>
              </a:rPr>
              <a:t>Staying active can keep your body healthy and strong so you are ready when sports practise starts again.</a:t>
            </a:r>
            <a:br>
              <a:rPr lang="en-ZA" sz="750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50" dirty="0">
                <a:solidFill>
                  <a:schemeClr val="bg1"/>
                </a:solidFill>
                <a:latin typeface="Ubuntu Light" panose="020B0304030602030204" pitchFamily="34" charset="0"/>
              </a:rPr>
              <a:t/>
            </a:r>
            <a:br>
              <a:rPr lang="en-ZA" sz="750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50" dirty="0">
                <a:solidFill>
                  <a:schemeClr val="bg1"/>
                </a:solidFill>
                <a:latin typeface="Ubuntu Light" panose="020B0304030602030204" pitchFamily="34" charset="0"/>
              </a:rPr>
              <a:t>Do things that make your heat beat faster and make you breathe harder.</a:t>
            </a:r>
            <a:br>
              <a:rPr lang="en-ZA" sz="750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endParaRPr lang="en-ZA" sz="75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en-ZA" sz="750" dirty="0">
                <a:solidFill>
                  <a:schemeClr val="bg1"/>
                </a:solidFill>
                <a:latin typeface="Ubuntu Light" panose="020B0304030602030204" pitchFamily="34" charset="0"/>
              </a:rPr>
              <a:t>There are many ways to be active at or near the home, even while practising social distancing!</a:t>
            </a:r>
          </a:p>
          <a:p>
            <a:endParaRPr lang="en-ZA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230" y="236170"/>
            <a:ext cx="248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E86B2D"/>
                </a:solidFill>
                <a:latin typeface="Ubuntu" panose="020B0504030602030204" pitchFamily="34" charset="0"/>
              </a:rPr>
              <a:t>PHYSICAL ACTIVITY</a:t>
            </a:r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5424" y="157447"/>
            <a:ext cx="1404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MY GOAL:</a:t>
            </a:r>
          </a:p>
          <a:p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Exercise or do physical activity</a:t>
            </a:r>
            <a:b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en-ZA" sz="7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5 days a week</a:t>
            </a:r>
            <a:endParaRPr lang="en-ZA" sz="6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ZA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2" y="926888"/>
            <a:ext cx="37654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PHYSICAL ACTIVITY IS </a:t>
            </a:r>
            <a:r>
              <a:rPr lang="en-US" sz="900" b="1" dirty="0">
                <a:solidFill>
                  <a:schemeClr val="bg1"/>
                </a:solidFill>
                <a:latin typeface="Ubuntu" panose="020B0504030602030204" pitchFamily="34" charset="0"/>
              </a:rPr>
              <a:t>ANYTHING YOU DO THAT MAKES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Ubuntu" panose="020B0504030602030204" pitchFamily="34" charset="0"/>
              </a:rPr>
              <a:t>YOU MOVE. IT’S EASY TO FIT PHYSICAL ACTIVITY INTO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Ubuntu" panose="020B0504030602030204" pitchFamily="34" charset="0"/>
              </a:rPr>
              <a:t>YOUR EVERYDAY</a:t>
            </a:r>
            <a:endParaRPr lang="en-ZA" sz="1050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5381" y="1520086"/>
            <a:ext cx="202882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5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What do you like to do to be more active?</a:t>
            </a:r>
            <a:endParaRPr lang="en-ZA" sz="650" b="1" dirty="0">
              <a:solidFill>
                <a:srgbClr val="E86B2D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33612</TotalTime>
  <Words>2690</Words>
  <Application>Microsoft Office PowerPoint</Application>
  <PresentationFormat>Custom</PresentationFormat>
  <Paragraphs>555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Ubuntu</vt:lpstr>
      <vt:lpstr>Ubuntu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Romi Reinecke</dc:creator>
  <cp:lastModifiedBy>Genevieve Jiang</cp:lastModifiedBy>
  <cp:revision>147</cp:revision>
  <cp:lastPrinted>2020-05-15T12:54:01Z</cp:lastPrinted>
  <dcterms:created xsi:type="dcterms:W3CDTF">2020-04-30T11:54:45Z</dcterms:created>
  <dcterms:modified xsi:type="dcterms:W3CDTF">2020-06-08T02:23:04Z</dcterms:modified>
</cp:coreProperties>
</file>