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Lst>
  <p:sldSz cx="18288000" cy="10287000"/>
  <p:notesSz cx="6858000" cy="9144000"/>
  <p:embeddedFontLst>
    <p:embeddedFont>
      <p:font typeface="Kalam" panose="02000000000000000000" pitchFamily="2" charset="77"/>
      <p:regular r:id="rId36"/>
    </p:embeddedFont>
    <p:embeddedFont>
      <p:font typeface="Kalam Bold" panose="02000000000000000000" pitchFamily="2" charset="77"/>
      <p:regular r:id="rId37"/>
      <p:bold r:id="rId38"/>
    </p:embeddedFont>
    <p:embeddedFont>
      <p:font typeface="Ubuntu" panose="020B0504030602030204" pitchFamily="34" charset="0"/>
      <p:regular r:id="rId39"/>
      <p:bold r:id="rId40"/>
      <p:italic r:id="rId41"/>
      <p:boldItalic r:id="rId42"/>
    </p:embeddedFont>
    <p:embeddedFont>
      <p:font typeface="Ubuntu Bold" panose="020B0804030602030204" pitchFamily="34" charset="0"/>
      <p:regular r:id="rId43"/>
      <p:bold r:id="rId44"/>
    </p:embeddedFont>
    <p:embeddedFont>
      <p:font typeface="Ubuntu Italics" panose="020B05040306020A0204" pitchFamily="34" charset="0"/>
      <p:regular r:id="rId45"/>
      <p:italic r:id="rId4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autoAdjust="0"/>
    <p:restoredTop sz="40205" autoAdjust="0"/>
  </p:normalViewPr>
  <p:slideViewPr>
    <p:cSldViewPr>
      <p:cViewPr varScale="1">
        <p:scale>
          <a:sx n="21" d="100"/>
          <a:sy n="21" d="100"/>
        </p:scale>
        <p:origin x="4184" y="4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4.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7.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font" Target="fonts/font10.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1.fntdata"/><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font" Target="fonts/font8.fntdata"/><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3.fntdata"/><Relationship Id="rId46" Type="http://schemas.openxmlformats.org/officeDocument/2006/relationships/font" Target="fonts/font11.fntdata"/><Relationship Id="rId20" Type="http://schemas.openxmlformats.org/officeDocument/2006/relationships/slide" Target="slides/slide19.xml"/><Relationship Id="rId41"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05.04.2025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"Hello everyone! It's great to see you all again. Welcome to Session 5: Going to the Doctor."</a:t>
            </a:r>
          </a:p>
          <a:p>
            <a:endParaRPr lang="en-US"/>
          </a:p>
          <a:p>
            <a:r>
              <a:rPr lang="en-US"/>
              <a:t>- "This session explains what to do before, during, and after you visit a healthcare provider."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"In Session 2, you learned about Health Passports. As a reminder, a health passport is a booklet that your [child / sibling / loved one] can fill out and bring to their medical appointments. It has information about their medical history, medications, disability status, accommodations, communication needs, consent procedures, and more."</a:t>
            </a:r>
          </a:p>
          <a:p>
            <a:endParaRPr lang="en-US"/>
          </a:p>
          <a:p>
            <a:r>
              <a:rPr lang="en-US"/>
              <a:t>- "If your [child / sibling / loved one] filled out a health passport, it should have everything they need to feel prepared at their appointment. If they didn’t make a health passport, they can organize their health information another way."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"If the appointment is with a specialist, your [child / sibling / loved one] might need a referral from their Primary Care Provider (PCP)."</a:t>
            </a:r>
          </a:p>
          <a:p>
            <a:endParaRPr lang="en-US"/>
          </a:p>
          <a:p>
            <a:r>
              <a:rPr lang="en-US"/>
              <a:t>- "Sometimes referrals are sent directly from your PCP to the specialist, and sometimes they are written on a piece of paper that your [child / sibling / loved one] will need to take with them to the appointment."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"Your [child / sibling / loved one] should plan to leave some extra time to get to their appointment, especially if they plan to use public transportation. Some medical facilities will cancel an appointment or even charge a fee if the patient is late."</a:t>
            </a:r>
          </a:p>
          <a:p>
            <a:endParaRPr lang="en-US"/>
          </a:p>
          <a:p>
            <a:r>
              <a:rPr lang="en-US"/>
              <a:t>- "Your [child / sibling / loved one] will also want to plan for how they’ll get home from their appointment. Depending on the kind of treatment they’re getting, they might need someone to go with them so that person can help them get home safely."</a:t>
            </a:r>
          </a:p>
          <a:p>
            <a:endParaRPr lang="en-US"/>
          </a:p>
          <a:p>
            <a:r>
              <a:rPr lang="en-US"/>
              <a:t>- "For example, if they are getting their eyes dilated, it will be hard to see after their appointment. The provider will give them dark glasses to protect their eyes from the sun, but it will be easier to stay safe if they're not alone."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"Your [child / sibling / loved one] can take any tools or devices that help them communicate to their appointment." </a:t>
            </a:r>
          </a:p>
          <a:p>
            <a:endParaRPr lang="en-US"/>
          </a:p>
          <a:p>
            <a:r>
              <a:rPr lang="en-US"/>
              <a:t>- "Some people might find it helpful to carry communication cards that are designed for use in emergencies. There are links in your workbook if you want to check those out later."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"A lot of people feel nervous when they go to an appointment with a healthcare provider. If there are special items that make your [child / sibling / loved one] feel more comfortable, they can bring one or two things with them to their appointment."</a:t>
            </a:r>
          </a:p>
          <a:p>
            <a:endParaRPr lang="en-US"/>
          </a:p>
          <a:p>
            <a:r>
              <a:rPr lang="en-US"/>
              <a:t>- "The items should be small and light, so they are easy to carry and don’t take up too much space in the exam room. For example, they might want to bring:</a:t>
            </a:r>
          </a:p>
          <a:p>
            <a:r>
              <a:rPr lang="en-US"/>
              <a:t>&gt;A fidget</a:t>
            </a:r>
          </a:p>
          <a:p>
            <a:r>
              <a:rPr lang="en-US"/>
              <a:t>&gt;A favorite book</a:t>
            </a:r>
          </a:p>
          <a:p>
            <a:r>
              <a:rPr lang="en-US"/>
              <a:t>&gt;A stuffed animal or toy</a:t>
            </a:r>
          </a:p>
          <a:p>
            <a:r>
              <a:rPr lang="en-US"/>
              <a:t>&gt;Noise-canceling headphones"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"Looking at pictures or videos before your appointment can also help reduce anxiety. For example, in this short video, a man with IDD named Michael shows what he does to take charge of his healthcare before, during, and after his doctor’s appointment. Let's watch!"</a:t>
            </a:r>
          </a:p>
          <a:p>
            <a:endParaRPr lang="en-US"/>
          </a:p>
          <a:p>
            <a:endParaRPr lang="en-US"/>
          </a:p>
          <a:p>
            <a:r>
              <a:rPr lang="en-US"/>
              <a:t>// TIPS + INSTRUCTIONS //</a:t>
            </a:r>
          </a:p>
          <a:p>
            <a:endParaRPr lang="en-US"/>
          </a:p>
          <a:p>
            <a:r>
              <a:rPr lang="en-US"/>
              <a:t>- [link to video: https://youtu.be/rbDMsFPtnSE?si=C4K7u2Nt0XxFCE9a]</a:t>
            </a:r>
          </a:p>
          <a:p>
            <a:endParaRPr lang="en-US"/>
          </a:p>
          <a:p>
            <a:r>
              <a:rPr lang="en-US"/>
              <a:t>- [The video is embedded on the slide. You may need to double click to get it to play.]</a:t>
            </a:r>
          </a:p>
          <a:p>
            <a:endParaRPr lang="en-US"/>
          </a:p>
          <a:p>
            <a:r>
              <a:rPr lang="en-US"/>
              <a:t>- [If you're worried you'll run short on time, you can also skip watching this video with the caregivers and let them know they can watch it in their own time if they're interested.]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"And finally, the night before your appointment, your [child / sibling / loved one] should be sure to get a good night’s sleep! This will help them feel rested and relaxed during their appointment."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 SAMPLE SCRIPT(S) //</a:t>
            </a:r>
          </a:p>
          <a:p>
            <a:endParaRPr lang="en-US" dirty="0"/>
          </a:p>
          <a:p>
            <a:r>
              <a:rPr lang="en-US" dirty="0"/>
              <a:t>- "Okay, let's take a moment to reflect. There are a few questions in your </a:t>
            </a:r>
            <a:r>
              <a:rPr lang="en-US"/>
              <a:t>workbook that </a:t>
            </a:r>
            <a:r>
              <a:rPr lang="en-US" dirty="0"/>
              <a:t>I'd like you to fill out. Then we'll discuss before moving on."</a:t>
            </a:r>
          </a:p>
          <a:p>
            <a:endParaRPr lang="en-US" dirty="0"/>
          </a:p>
          <a:p>
            <a:r>
              <a:rPr lang="en-US" dirty="0"/>
              <a:t>- "We'll take about five minutes of quiet time so you can work on this."</a:t>
            </a:r>
          </a:p>
          <a:p>
            <a:endParaRPr lang="en-US" dirty="0"/>
          </a:p>
          <a:p>
            <a:r>
              <a:rPr lang="en-US" dirty="0"/>
              <a:t>- [after the reflection time] "How did that go for everyone?"</a:t>
            </a:r>
          </a:p>
          <a:p>
            <a:r>
              <a:rPr lang="en-US" dirty="0"/>
              <a:t> </a:t>
            </a:r>
          </a:p>
          <a:p>
            <a:r>
              <a:rPr lang="en-US" dirty="0"/>
              <a:t>- [and/or] "Did anyone have any other suggestions for the best way to prepare for an appointment that you'd like to share with the group?"</a:t>
            </a:r>
          </a:p>
          <a:p>
            <a:endParaRPr lang="en-US" dirty="0"/>
          </a:p>
          <a:p>
            <a:r>
              <a:rPr lang="en-US" dirty="0"/>
              <a:t>- "What came up for you in terms of ways to step back?"</a:t>
            </a:r>
          </a:p>
          <a:p>
            <a:endParaRPr lang="en-US" dirty="0"/>
          </a:p>
          <a:p>
            <a:endParaRPr lang="en-US" dirty="0"/>
          </a:p>
          <a:p>
            <a:r>
              <a:rPr lang="en-US" dirty="0"/>
              <a:t>// TIPS + INSTRUCTIONS //</a:t>
            </a:r>
          </a:p>
          <a:p>
            <a:endParaRPr lang="en-US" dirty="0"/>
          </a:p>
          <a:p>
            <a:r>
              <a:rPr lang="en-US" dirty="0"/>
              <a:t>- [If you don't want to discuss the reflection all together in a big group, you can also pair people together in small groups of 2-3 people to go over their reflection instead.]</a:t>
            </a:r>
          </a:p>
          <a:p>
            <a:endParaRPr lang="en-US" dirty="0"/>
          </a:p>
          <a:p>
            <a:r>
              <a:rPr lang="en-US" dirty="0"/>
              <a:t>- [If you're running this session virtually, participants may be using a digital copy of their workbook instead of a printed copy. In that case, you can suggest that people write their reflections in a personal notebook.]</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"Most providers have a check-in process that includes these steps."</a:t>
            </a:r>
          </a:p>
          <a:p>
            <a:endParaRPr lang="en-US"/>
          </a:p>
          <a:p>
            <a:endParaRPr lang="en-US"/>
          </a:p>
          <a:p>
            <a:r>
              <a:rPr lang="en-US"/>
              <a:t>// TIPS + INSTRUCTIONS //</a:t>
            </a:r>
          </a:p>
          <a:p>
            <a:endParaRPr lang="en-US"/>
          </a:p>
          <a:p>
            <a:r>
              <a:rPr lang="en-US"/>
              <a:t>- [read slide or have participants take turns reading the items from their workbooks]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"Many medical appointments include the steps listed in your workbook."</a:t>
            </a:r>
          </a:p>
          <a:p>
            <a:endParaRPr lang="en-US"/>
          </a:p>
          <a:p>
            <a:endParaRPr lang="en-US"/>
          </a:p>
          <a:p>
            <a:r>
              <a:rPr lang="en-US"/>
              <a:t>// TIPS + INSTRUCTIONS //</a:t>
            </a:r>
          </a:p>
          <a:p>
            <a:endParaRPr lang="en-US"/>
          </a:p>
          <a:p>
            <a:r>
              <a:rPr lang="en-US"/>
              <a:t>- [Most of the items on the list are broken down over the following slides. However, there are a few that aren't touched on, so it would be worth reading the list through together briefly. You can read it yourself, or ask participants to take turns reading the items.]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"Regular visits to healthcare providers like doctors, dentists, and more is an important part of staying healthy."</a:t>
            </a:r>
          </a:p>
          <a:p>
            <a:endParaRPr lang="en-US"/>
          </a:p>
          <a:p>
            <a:r>
              <a:rPr lang="en-US"/>
              <a:t>- "As you learned in previous sessions, you should visit a provider:</a:t>
            </a:r>
          </a:p>
          <a:p>
            <a:r>
              <a:rPr lang="en-US"/>
              <a:t>&gt; For preventative care. Preventative care includes regular health check-ups, vaccines and immunizations, regular screenings and lab tests, eye exams, teeth cleaning, and more.</a:t>
            </a:r>
          </a:p>
          <a:p>
            <a:r>
              <a:rPr lang="en-US"/>
              <a:t>&gt; To treat symptoms of illness or injury. That could mean mental health symptoms, too, as well as any unexplained changes to body or mood.</a:t>
            </a:r>
          </a:p>
          <a:p>
            <a:r>
              <a:rPr lang="en-US"/>
              <a:t>&gt; To manage ongoing conditions</a:t>
            </a:r>
          </a:p>
          <a:p>
            <a:r>
              <a:rPr lang="en-US"/>
              <a:t>&gt; For follow-up care after medical procedures</a:t>
            </a:r>
          </a:p>
          <a:p>
            <a:r>
              <a:rPr lang="en-US"/>
              <a:t>&gt; For professional advice and support regarding lifestyle changes"</a:t>
            </a:r>
          </a:p>
          <a:p>
            <a:endParaRPr lang="en-US"/>
          </a:p>
          <a:p>
            <a:r>
              <a:rPr lang="en-US"/>
              <a:t>- "In this learning session, we're going to talk about what to expect before, during, and after an appointment with a healthcare provider."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"If your [child / sibling / loved one] asks you to support them at an appointment, it’s a sign of their trust for you. One way to honor that trust is to back them up at their appointment, encouraging them to express their needs and concerns to the provider. Especially if they are feeling nervous about the appointment, you can help comfort and reassure them."</a:t>
            </a:r>
          </a:p>
          <a:p>
            <a:endParaRPr lang="en-US"/>
          </a:p>
          <a:p>
            <a:r>
              <a:rPr lang="en-US"/>
              <a:t>- "Your [child / sibling / loved one] might ask you to join them in the exam room, or they might ask you to wait in the lobby. They also might ask you to join part of the appointment and step out if they need privacy."</a:t>
            </a:r>
          </a:p>
          <a:p>
            <a:endParaRPr lang="en-US"/>
          </a:p>
          <a:p>
            <a:r>
              <a:rPr lang="en-US"/>
              <a:t>- "During the appointment, remind your [child / sibling / loved one] to let you know if they need your help. For example, if they’re deciding on treatment options, they might want your support going over their options."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"When the appointment starts, the provider will ask something like, “What brings you in today?” This part of the appointment is called the consultation."</a:t>
            </a:r>
          </a:p>
          <a:p>
            <a:endParaRPr lang="en-US"/>
          </a:p>
          <a:p>
            <a:r>
              <a:rPr lang="en-US"/>
              <a:t>- "During the consultation, the provider will ask the patient lots of questions."</a:t>
            </a:r>
          </a:p>
          <a:p>
            <a:endParaRPr lang="en-US"/>
          </a:p>
          <a:p>
            <a:r>
              <a:rPr lang="en-US"/>
              <a:t>- "Remember to defer to the person with IDD and give them space to answer questions about their own body and health, whenever possible."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"After the patient answers the provider’s questions and completes any needed exams or tests, the provider will tell the patient if they found out what their health problem is. This is called a diagnosis." </a:t>
            </a:r>
          </a:p>
          <a:p>
            <a:endParaRPr lang="en-US"/>
          </a:p>
          <a:p>
            <a:r>
              <a:rPr lang="en-US"/>
              <a:t>- "Other times, the diagnosis might come later, after the provider gets back the results of any tests they ordered for the patient. If they can’t figure out the diagnosis right away, they might recommend more tests or that the patient sees a specialist."</a:t>
            </a:r>
          </a:p>
          <a:p>
            <a:endParaRPr lang="en-US"/>
          </a:p>
          <a:p>
            <a:r>
              <a:rPr lang="en-US"/>
              <a:t>- "The provider may also recommend treatments like medications, different therapies, or lifestyle changes."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"If your [child / sibling / loved one] gets a prescription for medication, the provider might: </a:t>
            </a:r>
          </a:p>
          <a:p>
            <a:r>
              <a:rPr lang="en-US"/>
              <a:t>&gt; Call, fax, or email a digital copy to a pharmacy of your choice. Then, your [child / sibling / loved one] can go to the pharmacy and pick up the medication by providing their personal information."</a:t>
            </a:r>
          </a:p>
          <a:p>
            <a:r>
              <a:rPr lang="en-US"/>
              <a:t>&gt; Write it on a piece of paper that they can take to a local pharmacy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"Before we move on from talking about the diagnosis and treatment, I want to briefly return to a topic we originally covered in Session 1, and that's diagnostic overshadowing."</a:t>
            </a:r>
          </a:p>
          <a:p>
            <a:endParaRPr lang="en-US"/>
          </a:p>
          <a:p>
            <a:r>
              <a:rPr lang="en-US"/>
              <a:t>- "As a reminder, diagnostic overshadowing is when a healthcare professional assumes that a patient's complaint is due to their disability, rather than fully exploring the cause of the patient's symptoms." </a:t>
            </a:r>
          </a:p>
          <a:p>
            <a:endParaRPr lang="en-US"/>
          </a:p>
          <a:p>
            <a:r>
              <a:rPr lang="en-US"/>
              <a:t>- "For example, let's say the person you care for is experiencing abdominal pain. Maybe your loved one has autism, and they don't use a lot of words to communicate, but you can tell from their body language that they are in a lot of pain. You're scared, so you go to the hospital to get everything checked out, and of course you meet with a brand new doctor who doesn't know your history. Your loved one is having some big behaviors now because the pain is getting worse, but instead of focusing on the abdomen and maybe checking out your loved one's appendix, the doctor spends a bunch of time talking to you about autism and puberty and medications that help reduce behavioral outbursts, and a whole lot of other topics that don't have anything to do with abdominal pain."</a:t>
            </a:r>
          </a:p>
          <a:p>
            <a:endParaRPr lang="en-US"/>
          </a:p>
          <a:p>
            <a:r>
              <a:rPr lang="en-US"/>
              <a:t>- "That's one example of diagnostic overshadowing. Your loved one's diagnosis of autism overshadows their other symptoms for that provider, and things get missed. Even healthcare providers that have the best intentions can be susceptible to this, and it can lead to delays in or lack of treatment."</a:t>
            </a:r>
          </a:p>
          <a:p>
            <a:endParaRPr lang="en-US"/>
          </a:p>
          <a:p>
            <a:r>
              <a:rPr lang="en-US"/>
              <a:t>- "So what can you do about it? You can be a good advocate, and you can TRUST yourself. If you go with your [child / sibling / loved one] to a medical appointment, be alert for healthcare providers dismissing symptoms or attributing them to your [child / sibling / loved one]’s disability instead of illness. Support your [child / sibling / loved one] to express the full scope of the symptoms they’re experiencing, and help hold the provider accountable to really listen and explore possible causes." </a:t>
            </a:r>
          </a:p>
          <a:p>
            <a:endParaRPr lang="en-US"/>
          </a:p>
          <a:p>
            <a:r>
              <a:rPr lang="en-US"/>
              <a:t>- "If something feels off to you, it’s okay to ask for a second opinion from a different provider."</a:t>
            </a:r>
          </a:p>
          <a:p>
            <a:endParaRPr lang="en-US"/>
          </a:p>
          <a:p>
            <a:r>
              <a:rPr lang="en-US"/>
              <a:t>- "Finally, if you and your [child / sibling / loved one] aren’t satisfied with how a healthcare provider is responding to your concerns, you can ask to speak to a patient advocate."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"Your [child / sibling / loved one] can ask their provider questions to help them understand what’s going on with their health."</a:t>
            </a:r>
          </a:p>
          <a:p>
            <a:endParaRPr lang="en-US"/>
          </a:p>
          <a:p>
            <a:r>
              <a:rPr lang="en-US"/>
              <a:t>- There are three questions that are the most important."</a:t>
            </a:r>
          </a:p>
          <a:p>
            <a:endParaRPr lang="en-US"/>
          </a:p>
          <a:p>
            <a:r>
              <a:rPr lang="en-US"/>
              <a:t>- [read slide, or have someone read the slide.]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"Your [child / sibling / loved one] can ask other questions, too, depending on what the provider has recommended for treatment." </a:t>
            </a:r>
          </a:p>
          <a:p>
            <a:endParaRPr lang="en-US"/>
          </a:p>
          <a:p>
            <a:r>
              <a:rPr lang="en-US"/>
              <a:t>- [have participants read examples from the workbook.]</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"You or your [child / sibling / loved one] can take notes during the appointment. That way you’ll have a good record of everything the provider said during the appointment, and your [child / sibling / loved one] can take some time after the appointment to process what they heard."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"A lot of people feel overwhelmed talking to healthcare providers. Some providers use a lot of medical jargon, and they can seem very busy, which can be intimidating. Not to mention it can feel frightening to have a problem with your health!"</a:t>
            </a:r>
          </a:p>
          <a:p>
            <a:endParaRPr lang="en-US"/>
          </a:p>
          <a:p>
            <a:r>
              <a:rPr lang="en-US"/>
              <a:t>- "If your [child / sibling / loved one] feels overwhelmed during their appointment, they can self-advocate. They can ask their provider to: [read slide]"</a:t>
            </a:r>
          </a:p>
          <a:p>
            <a:endParaRPr lang="en-US"/>
          </a:p>
          <a:p>
            <a:r>
              <a:rPr lang="en-US"/>
              <a:t>- "They can also ask you for help."</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"The provider will tell the patient what to do next, like how often to take any medication they’ve prescribed, or when to come back for a follow-up appointment."</a:t>
            </a:r>
          </a:p>
          <a:p>
            <a:endParaRPr lang="en-US"/>
          </a:p>
          <a:p>
            <a:r>
              <a:rPr lang="en-US"/>
              <a:t>- "Make sure your [child / sibling / loved one] understands what they need to do to cooperate with their treatment. Ask about any next steps."</a:t>
            </a:r>
          </a:p>
          <a:p>
            <a:endParaRPr lang="en-US"/>
          </a:p>
          <a:p>
            <a:r>
              <a:rPr lang="en-US"/>
              <a:t>- "Then, go back to the front desk to check out."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[You can read the text below yourself, or ask for volunteers to read each section from the appropriate section of their workbooks.]</a:t>
            </a:r>
          </a:p>
          <a:p>
            <a:endParaRPr lang="en-US"/>
          </a:p>
          <a:p>
            <a:r>
              <a:rPr lang="en-US"/>
              <a:t>- "As a reminder, people with intellectual and developmental disabilities (IDD) should take a leadership role in caring for their own health whenever possible. Caregivers can provide support as needed."</a:t>
            </a:r>
          </a:p>
          <a:p>
            <a:endParaRPr lang="en-US"/>
          </a:p>
          <a:p>
            <a:r>
              <a:rPr lang="en-US"/>
              <a:t>- "In Session 2: Know Your Rights, we learned about Supported Decision-Making. The goal of this approach is to create the least-restrictive decision-making environment that will still keep someone safe."</a:t>
            </a:r>
          </a:p>
          <a:p>
            <a:endParaRPr lang="en-US"/>
          </a:p>
          <a:p>
            <a:r>
              <a:rPr lang="en-US"/>
              <a:t>- "In Session 3: Supporting Self-Advocacy, we learned how to give someone with IDD the practical and emotional support to express their own needs and feelings."</a:t>
            </a:r>
          </a:p>
          <a:p>
            <a:endParaRPr lang="en-US"/>
          </a:p>
          <a:p>
            <a:r>
              <a:rPr lang="en-US"/>
              <a:t>- "Now, in Session 5, these skills will be put into practice as you prepare to support someone with IDD as they visit a healthcare provider."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"Most providers have a check-out process that includes these steps."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"After the appointment, the patient should follow through with any instructions the provider gave them. For example:"</a:t>
            </a:r>
          </a:p>
          <a:p>
            <a:endParaRPr lang="en-US"/>
          </a:p>
          <a:p>
            <a:r>
              <a:rPr lang="en-US"/>
              <a:t>- "They should pick-up any prescription medications or medical supplies ordered by the provider. They should also make sure to go over any directions for the medications with the pharmacist."</a:t>
            </a:r>
          </a:p>
          <a:p>
            <a:endParaRPr lang="en-US"/>
          </a:p>
          <a:p>
            <a:r>
              <a:rPr lang="en-US"/>
              <a:t>- "They should schedule any recommended follow-up appointments, especially if they’ve been referred to a specialist."</a:t>
            </a:r>
          </a:p>
          <a:p>
            <a:endParaRPr lang="en-US"/>
          </a:p>
          <a:p>
            <a:r>
              <a:rPr lang="en-US"/>
              <a:t>- "If there are other providers treating your [child / sibling / loved one], they might need to be updated about changes or progress regarding your [child / sibling / loved one]’s health. For example, a psychologist who is helping with the person’s behavior or a speech pathologist who is helping with swallowing problems may need to be aware of any new medical information."</a:t>
            </a:r>
          </a:p>
          <a:p>
            <a:endParaRPr lang="en-US"/>
          </a:p>
          <a:p>
            <a:r>
              <a:rPr lang="en-US"/>
              <a:t>- "If the provider recommended lifestyle changes, your [child / sibling / loved one] should make a plan for how they will manage the changes. They may need your support with planning."</a:t>
            </a:r>
          </a:p>
          <a:p>
            <a:endParaRPr lang="en-US"/>
          </a:p>
          <a:p>
            <a:r>
              <a:rPr lang="en-US"/>
              <a:t>- "Examples of lifestyle changes include:</a:t>
            </a:r>
          </a:p>
          <a:p>
            <a:r>
              <a:rPr lang="en-US"/>
              <a:t>&gt; Eating healthier foods (less fat and sugar, smaller portions)</a:t>
            </a:r>
          </a:p>
          <a:p>
            <a:r>
              <a:rPr lang="en-US"/>
              <a:t>&gt; Exercising and moving more </a:t>
            </a:r>
          </a:p>
          <a:p>
            <a:r>
              <a:rPr lang="en-US"/>
              <a:t>&gt; Sleeping more</a:t>
            </a:r>
          </a:p>
          <a:p>
            <a:r>
              <a:rPr lang="en-US"/>
              <a:t>&gt; Drinking more water</a:t>
            </a:r>
          </a:p>
          <a:p>
            <a:r>
              <a:rPr lang="en-US"/>
              <a:t>&gt; Limiting screen time</a:t>
            </a:r>
          </a:p>
          <a:p>
            <a:r>
              <a:rPr lang="en-US"/>
              <a:t>&gt; And more"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"We've covered a lot of material, so let's pause one more time to reflect before we end our session today. Take a look at the final questions in your workbook. They're summarized here on the slide."</a:t>
            </a:r>
          </a:p>
          <a:p>
            <a:endParaRPr lang="en-US"/>
          </a:p>
          <a:p>
            <a:r>
              <a:rPr lang="en-US"/>
              <a:t>- "Before you start writing, I want to call your attention to the second question. I know the question of stepping back is complicated, and that will look different for every person's situation. Stepping back doesn't have to mean stepping out or away... it's just an opportunity to stay up-to-date with your loved one's needs as they (and you!) grow and change. Stepping back might not feel realistic today, but could it be in a few years? I'll give you some time to think it over."</a:t>
            </a:r>
          </a:p>
          <a:p>
            <a:endParaRPr lang="en-US"/>
          </a:p>
          <a:p>
            <a:r>
              <a:rPr lang="en-US"/>
              <a:t>- "We'll take about 5-7 minutes of quiet time so you can work on this."</a:t>
            </a:r>
          </a:p>
          <a:p>
            <a:endParaRPr lang="en-US"/>
          </a:p>
          <a:p>
            <a:r>
              <a:rPr lang="en-US"/>
              <a:t>- [after the reflection time] </a:t>
            </a:r>
          </a:p>
          <a:p>
            <a:r>
              <a:rPr lang="en-US"/>
              <a:t> </a:t>
            </a:r>
          </a:p>
          <a:p>
            <a:r>
              <a:rPr lang="en-US"/>
              <a:t>- [Ok to skip if short on time] "Did anyone have any other tips for supporting someone during or after an appointment that you'd like to share with the group?"</a:t>
            </a:r>
          </a:p>
          <a:p>
            <a:endParaRPr lang="en-US"/>
          </a:p>
          <a:p>
            <a:r>
              <a:rPr lang="en-US"/>
              <a:t>- [time allowing, you could facilitate further discussion to close out the session. See tips below.]</a:t>
            </a:r>
          </a:p>
          <a:p>
            <a:endParaRPr lang="en-US"/>
          </a:p>
          <a:p>
            <a:r>
              <a:rPr lang="en-US"/>
              <a:t>// TIPS + INSTRUCTIONS //</a:t>
            </a:r>
          </a:p>
          <a:p>
            <a:endParaRPr lang="en-US"/>
          </a:p>
          <a:p>
            <a:r>
              <a:rPr lang="en-US"/>
              <a:t>- [If there's time, it could be very powerful to facilitate a discussion here among the various caregivers about their fears regarding stepping back. They will have wisdom and insight to share with each other that will be more valuable that what we could put on another slide. However, since this is a tender topic, it's important it be well-facilitated. If you are uncertain about your skills in this area, it might be wise to pair participants together and invite them to talk amongst themselves in groups of 2-3 people instead. You can take as much or as little time as you have available for this activity.]</a:t>
            </a:r>
          </a:p>
          <a:p>
            <a:endParaRPr lang="en-US"/>
          </a:p>
          <a:p>
            <a:r>
              <a:rPr lang="en-US"/>
              <a:t>- [If you're running this session virtually, participants may be using a digital copy of their workbook instead of a printed copy. In that case, you can suggest that people write their reflections in a personal notebook instead of trying to type into a PDF document.]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"Congratulations! You've finished all 5 learning sessions. In your workbook you'll find a certificate of completion that you can fill out with your name and today's date if you want. If anyone is interested, I would be more than happy to sign it for you before you leave today."</a:t>
            </a:r>
          </a:p>
          <a:p>
            <a:endParaRPr lang="en-US"/>
          </a:p>
          <a:p>
            <a:r>
              <a:rPr lang="en-US"/>
              <a:t>- "You don't have any official homework for this session, but I encourage you to go back and finish any items from earlier sessions. I hope you feel more prepared to support your loved ones as they take the lead in caring for their health."</a:t>
            </a:r>
          </a:p>
          <a:p>
            <a:endParaRPr lang="en-US"/>
          </a:p>
          <a:p>
            <a:r>
              <a:rPr lang="en-US"/>
              <a:t>- "Thank you for your participation!"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"Most providers offer more than one way to schedule an appointment." </a:t>
            </a:r>
          </a:p>
          <a:p>
            <a:endParaRPr lang="en-US"/>
          </a:p>
          <a:p>
            <a:r>
              <a:rPr lang="en-US"/>
              <a:t>- "Usually, you can:</a:t>
            </a:r>
          </a:p>
          <a:p>
            <a:r>
              <a:rPr lang="en-US"/>
              <a:t>&gt; Call on the phone</a:t>
            </a:r>
          </a:p>
          <a:p>
            <a:r>
              <a:rPr lang="en-US"/>
              <a:t>&gt; Book online using a website or app" </a:t>
            </a:r>
          </a:p>
          <a:p>
            <a:endParaRPr lang="en-US"/>
          </a:p>
          <a:p>
            <a:r>
              <a:rPr lang="en-US"/>
              <a:t>- "If you call, the caller will need to tell the person on the phone the name, date of birth, and the policy number printed on your [child / sibling / loved one]’s insurance card."</a:t>
            </a:r>
          </a:p>
          <a:p>
            <a:endParaRPr lang="en-US"/>
          </a:p>
          <a:p>
            <a:r>
              <a:rPr lang="en-US"/>
              <a:t>- "Your [child / sibling / loved one] may also wish to ask for any accommodations they need when booking the appointment. In Session 2: Know Your Rights, we covered some common types of accommodations."</a:t>
            </a:r>
          </a:p>
          <a:p>
            <a:endParaRPr lang="en-US"/>
          </a:p>
          <a:p>
            <a:r>
              <a:rPr lang="en-US"/>
              <a:t>- "If your [child / sibling / loved one] schedules online, they may need to follow up by email to request their accommodations."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"When your [child / sibling / loved one] is scheduling an appointment, there are some things they'll want to keep in mind."</a:t>
            </a:r>
          </a:p>
          <a:p>
            <a:endParaRPr lang="en-US"/>
          </a:p>
          <a:p>
            <a:r>
              <a:rPr lang="en-US"/>
              <a:t>- "First -- and this may seem obvious -- if they would like a support person to join them at their appointment, they'll need to make sure the date and time work for both of them."</a:t>
            </a:r>
          </a:p>
          <a:p>
            <a:endParaRPr lang="en-US"/>
          </a:p>
          <a:p>
            <a:r>
              <a:rPr lang="en-US"/>
              <a:t>- "They should also ask for any accommodations they need in advance. We covered accommodations at length in Session 2, but there's a list of some examples to refresh your memory in the table in your workbook. Kirk, would you be able to read that list for us?"</a:t>
            </a:r>
          </a:p>
          <a:p>
            <a:endParaRPr lang="en-US"/>
          </a:p>
          <a:p>
            <a:r>
              <a:rPr lang="en-US"/>
              <a:t>- "Are there any other accommodations your [child / sibling / loved one] has found helpful in a medical setting?"</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"They might want to ask other questions when scheduling their appointment, like:</a:t>
            </a:r>
          </a:p>
          <a:p>
            <a:r>
              <a:rPr lang="en-US"/>
              <a:t>&gt; Is it okay to eat and drink before the appointment, or do they need to wait until after?</a:t>
            </a:r>
          </a:p>
          <a:p>
            <a:r>
              <a:rPr lang="en-US"/>
              <a:t>&gt;Is there anything special they need to bring or do?"</a:t>
            </a:r>
          </a:p>
          <a:p>
            <a:endParaRPr lang="en-US"/>
          </a:p>
          <a:p>
            <a:r>
              <a:rPr lang="en-US"/>
              <a:t>- "As they finish scheduling, they want to capture all the important details like the date, time, location, transportation information, and -- if they use a mobility device -- any relevant accessibility information."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"Finally, as we learned in Session 2, health passports can be a great way to organize medical information. If your [child / sibling / loved one] has a health passport, they may want to email a copy of it to their provider so the provider has time to review it before their appointment. We'll talk more about the information that should be included in the health passport on the coming slides."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"Getting an appointment with the right provider – at a time that works for both the patient and the provider – can be challenging. It’s a good idea to be as prepared as possible for the appointment, so everyone can get the most out of their time together."</a:t>
            </a:r>
          </a:p>
          <a:p>
            <a:endParaRPr lang="en-US"/>
          </a:p>
          <a:p>
            <a:r>
              <a:rPr lang="en-US"/>
              <a:t>- "Your workbook has a checklist to help your [child / sibling / loved one] prepare. Let's read these together. Kate, would you mind reading the first four items on the checklist for us?"</a:t>
            </a:r>
          </a:p>
          <a:p>
            <a:endParaRPr lang="en-US"/>
          </a:p>
          <a:p>
            <a:r>
              <a:rPr lang="en-US"/>
              <a:t>- [Have volunteers take turns reading other chunks of the list until it's complete.] </a:t>
            </a:r>
          </a:p>
          <a:p>
            <a:endParaRPr lang="en-US"/>
          </a:p>
          <a:p>
            <a:r>
              <a:rPr lang="en-US"/>
              <a:t>- "I just want to reiterate that people with IDD can ask for support doing any of the items on this list. Everyone with IDD is different, and some people will be able to manage all of these items, as long as they have support. In other cases, I know many of you will be taking the lead on most of this. Take it case by case, and whenever possible, look for opportunities for the person with IDD to take a leadership role."</a:t>
            </a:r>
          </a:p>
          <a:p>
            <a:endParaRPr lang="en-US"/>
          </a:p>
          <a:p>
            <a:r>
              <a:rPr lang="en-US"/>
              <a:t>- "For those of you who are legally permitted to make medical decisions on behalf of your [child / sibling / loved one] with IDD that is also an adult, you may need to bring Medical Power of Attorney (MPOA) and/or guardianship papers to the appointment. A copy of those papers can be included in the health passport, which we'll cover more in a moment."</a:t>
            </a:r>
          </a:p>
          <a:p>
            <a:endParaRPr lang="en-US"/>
          </a:p>
          <a:p>
            <a:r>
              <a:rPr lang="en-US"/>
              <a:t>- "Now let's talk a bit more in depth about some of the items on this list."</a:t>
            </a:r>
          </a:p>
          <a:p>
            <a:endParaRPr lang="en-US"/>
          </a:p>
          <a:p>
            <a:r>
              <a:rPr lang="en-US"/>
              <a:t>- [go to next slide]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[read the slide, or have a volunteer read the slide]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4/5/25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4/5/25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4/5/25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4/5/25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4/5/25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4/5/25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4/5/25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4/5/25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media/image2.sv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2.sv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2.sv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40.png"/><Relationship Id="rId4" Type="http://schemas.openxmlformats.org/officeDocument/2006/relationships/image" Target="../media/image2.sv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42.svg"/><Relationship Id="rId5" Type="http://schemas.openxmlformats.org/officeDocument/2006/relationships/image" Target="../media/image41.png"/><Relationship Id="rId4" Type="http://schemas.openxmlformats.org/officeDocument/2006/relationships/image" Target="../media/image2.sv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video" Target="https://www.youtube.com/watch?v=rbDMsFPtnSE" TargetMode="External"/><Relationship Id="rId6" Type="http://schemas.openxmlformats.org/officeDocument/2006/relationships/image" Target="../media/image43.jpeg"/><Relationship Id="rId5" Type="http://schemas.openxmlformats.org/officeDocument/2006/relationships/image" Target="../media/image2.svg"/><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image" Target="../media/image2.sv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2.sv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2.sv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2.svg"/></Relationships>
</file>

<file path=ppt/slides/_rels/slide2.xml.rels><?xml version="1.0" encoding="UTF-8" standalone="yes"?>
<Relationships xmlns="http://schemas.openxmlformats.org/package/2006/relationships"><Relationship Id="rId8" Type="http://schemas.openxmlformats.org/officeDocument/2006/relationships/image" Target="../media/image10.svg"/><Relationship Id="rId13" Type="http://schemas.openxmlformats.org/officeDocument/2006/relationships/image" Target="../media/image15.png"/><Relationship Id="rId3" Type="http://schemas.openxmlformats.org/officeDocument/2006/relationships/image" Target="../media/image1.png"/><Relationship Id="rId7" Type="http://schemas.openxmlformats.org/officeDocument/2006/relationships/image" Target="../media/image9.png"/><Relationship Id="rId12" Type="http://schemas.openxmlformats.org/officeDocument/2006/relationships/image" Target="../media/image14.sv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sv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svg"/><Relationship Id="rId4" Type="http://schemas.openxmlformats.org/officeDocument/2006/relationships/image" Target="../media/image2.svg"/><Relationship Id="rId9" Type="http://schemas.openxmlformats.org/officeDocument/2006/relationships/image" Target="../media/image11.png"/><Relationship Id="rId14" Type="http://schemas.openxmlformats.org/officeDocument/2006/relationships/image" Target="../media/image16.sv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sv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51.svg"/><Relationship Id="rId5" Type="http://schemas.openxmlformats.org/officeDocument/2006/relationships/image" Target="../media/image50.png"/><Relationship Id="rId4" Type="http://schemas.openxmlformats.org/officeDocument/2006/relationships/image" Target="../media/image2.sv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53.svg"/><Relationship Id="rId5" Type="http://schemas.openxmlformats.org/officeDocument/2006/relationships/image" Target="../media/image52.png"/><Relationship Id="rId4" Type="http://schemas.openxmlformats.org/officeDocument/2006/relationships/image" Target="../media/image2.sv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55.svg"/><Relationship Id="rId5" Type="http://schemas.openxmlformats.org/officeDocument/2006/relationships/image" Target="../media/image54.png"/><Relationship Id="rId4" Type="http://schemas.openxmlformats.org/officeDocument/2006/relationships/image" Target="../media/image2.sv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57.svg"/><Relationship Id="rId5" Type="http://schemas.openxmlformats.org/officeDocument/2006/relationships/image" Target="../media/image56.png"/><Relationship Id="rId4" Type="http://schemas.openxmlformats.org/officeDocument/2006/relationships/image" Target="../media/image2.svg"/></Relationships>
</file>

<file path=ppt/slides/_rels/slide25.xml.rels><?xml version="1.0" encoding="UTF-8" standalone="yes"?>
<Relationships xmlns="http://schemas.openxmlformats.org/package/2006/relationships"><Relationship Id="rId8" Type="http://schemas.openxmlformats.org/officeDocument/2006/relationships/image" Target="../media/image61.svg"/><Relationship Id="rId13" Type="http://schemas.openxmlformats.org/officeDocument/2006/relationships/image" Target="../media/image66.png"/><Relationship Id="rId3" Type="http://schemas.openxmlformats.org/officeDocument/2006/relationships/image" Target="../media/image1.png"/><Relationship Id="rId7" Type="http://schemas.openxmlformats.org/officeDocument/2006/relationships/image" Target="../media/image60.png"/><Relationship Id="rId12" Type="http://schemas.openxmlformats.org/officeDocument/2006/relationships/image" Target="../media/image65.sv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59.svg"/><Relationship Id="rId11" Type="http://schemas.openxmlformats.org/officeDocument/2006/relationships/image" Target="../media/image64.png"/><Relationship Id="rId5" Type="http://schemas.openxmlformats.org/officeDocument/2006/relationships/image" Target="../media/image58.png"/><Relationship Id="rId10" Type="http://schemas.openxmlformats.org/officeDocument/2006/relationships/image" Target="../media/image63.svg"/><Relationship Id="rId4" Type="http://schemas.openxmlformats.org/officeDocument/2006/relationships/image" Target="../media/image2.svg"/><Relationship Id="rId9" Type="http://schemas.openxmlformats.org/officeDocument/2006/relationships/image" Target="../media/image62.png"/><Relationship Id="rId14" Type="http://schemas.openxmlformats.org/officeDocument/2006/relationships/image" Target="../media/image67.sv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69.svg"/><Relationship Id="rId5" Type="http://schemas.openxmlformats.org/officeDocument/2006/relationships/image" Target="../media/image68.png"/><Relationship Id="rId4" Type="http://schemas.openxmlformats.org/officeDocument/2006/relationships/image" Target="../media/image2.sv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71.svg"/><Relationship Id="rId5" Type="http://schemas.openxmlformats.org/officeDocument/2006/relationships/image" Target="../media/image70.png"/><Relationship Id="rId4" Type="http://schemas.openxmlformats.org/officeDocument/2006/relationships/image" Target="../media/image2.sv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73.svg"/><Relationship Id="rId5" Type="http://schemas.openxmlformats.org/officeDocument/2006/relationships/image" Target="../media/image72.png"/><Relationship Id="rId4" Type="http://schemas.openxmlformats.org/officeDocument/2006/relationships/image" Target="../media/image2.svg"/></Relationships>
</file>

<file path=ppt/slides/_rels/slide29.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image" Target="../media/image1.png"/><Relationship Id="rId7" Type="http://schemas.openxmlformats.org/officeDocument/2006/relationships/image" Target="../media/image76.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75.svg"/><Relationship Id="rId5" Type="http://schemas.openxmlformats.org/officeDocument/2006/relationships/image" Target="../media/image74.png"/><Relationship Id="rId10" Type="http://schemas.openxmlformats.org/officeDocument/2006/relationships/image" Target="../media/image79.png"/><Relationship Id="rId4" Type="http://schemas.openxmlformats.org/officeDocument/2006/relationships/image" Target="../media/image2.svg"/><Relationship Id="rId9" Type="http://schemas.openxmlformats.org/officeDocument/2006/relationships/image" Target="../media/image78.sv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2.sv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2.svg"/></Relationships>
</file>

<file path=ppt/slides/_rels/slide31.xml.rels><?xml version="1.0" encoding="UTF-8" standalone="yes"?>
<Relationships xmlns="http://schemas.openxmlformats.org/package/2006/relationships"><Relationship Id="rId8" Type="http://schemas.openxmlformats.org/officeDocument/2006/relationships/image" Target="../media/image55.svg"/><Relationship Id="rId3" Type="http://schemas.openxmlformats.org/officeDocument/2006/relationships/image" Target="../media/image1.png"/><Relationship Id="rId7" Type="http://schemas.openxmlformats.org/officeDocument/2006/relationships/image" Target="../media/image54.png"/><Relationship Id="rId12" Type="http://schemas.openxmlformats.org/officeDocument/2006/relationships/image" Target="../media/image83.sv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81.svg"/><Relationship Id="rId11" Type="http://schemas.openxmlformats.org/officeDocument/2006/relationships/image" Target="../media/image82.png"/><Relationship Id="rId5" Type="http://schemas.openxmlformats.org/officeDocument/2006/relationships/image" Target="../media/image80.png"/><Relationship Id="rId10" Type="http://schemas.openxmlformats.org/officeDocument/2006/relationships/image" Target="../media/image28.svg"/><Relationship Id="rId4" Type="http://schemas.openxmlformats.org/officeDocument/2006/relationships/image" Target="../media/image2.svg"/><Relationship Id="rId9" Type="http://schemas.openxmlformats.org/officeDocument/2006/relationships/image" Target="../media/image27.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2.svg"/></Relationships>
</file>

<file path=ppt/slides/_rels/slide33.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image" Target="../media/image87.svg"/><Relationship Id="rId5" Type="http://schemas.openxmlformats.org/officeDocument/2006/relationships/image" Target="../media/image86.png"/><Relationship Id="rId4" Type="http://schemas.openxmlformats.org/officeDocument/2006/relationships/image" Target="../media/image85.svg"/></Relationships>
</file>

<file path=ppt/slides/_rels/slide4.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1.png"/><Relationship Id="rId7"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2.svg"/></Relationships>
</file>

<file path=ppt/slides/_rels/slide5.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1.png"/><Relationship Id="rId7"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svg"/></Relationships>
</file>

<file path=ppt/slides/_rels/slide6.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1.png"/><Relationship Id="rId7"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sv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media/image2.sv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2.sv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image" Target="../media/image2.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23310" y="2330835"/>
            <a:ext cx="2354826" cy="2354826"/>
          </a:xfrm>
          <a:custGeom>
            <a:avLst/>
            <a:gdLst/>
            <a:ahLst/>
            <a:cxnLst/>
            <a:rect l="l" t="t" r="r" b="b"/>
            <a:pathLst>
              <a:path w="2354826" h="2354826">
                <a:moveTo>
                  <a:pt x="0" y="0"/>
                </a:moveTo>
                <a:lnTo>
                  <a:pt x="2354827" y="0"/>
                </a:lnTo>
                <a:lnTo>
                  <a:pt x="2354827"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15723310" y="-23991"/>
            <a:ext cx="2354826" cy="2354826"/>
          </a:xfrm>
          <a:custGeom>
            <a:avLst/>
            <a:gdLst/>
            <a:ahLst/>
            <a:cxnLst/>
            <a:rect l="l" t="t" r="r" b="b"/>
            <a:pathLst>
              <a:path w="2354826" h="2354826">
                <a:moveTo>
                  <a:pt x="0" y="0"/>
                </a:moveTo>
                <a:lnTo>
                  <a:pt x="2354827" y="0"/>
                </a:lnTo>
                <a:lnTo>
                  <a:pt x="2354827"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Freeform 4"/>
          <p:cNvSpPr/>
          <p:nvPr/>
        </p:nvSpPr>
        <p:spPr>
          <a:xfrm>
            <a:off x="15723310" y="7040487"/>
            <a:ext cx="2354826" cy="2354826"/>
          </a:xfrm>
          <a:custGeom>
            <a:avLst/>
            <a:gdLst/>
            <a:ahLst/>
            <a:cxnLst/>
            <a:rect l="l" t="t" r="r" b="b"/>
            <a:pathLst>
              <a:path w="2354826" h="2354826">
                <a:moveTo>
                  <a:pt x="0" y="0"/>
                </a:moveTo>
                <a:lnTo>
                  <a:pt x="2354827" y="0"/>
                </a:lnTo>
                <a:lnTo>
                  <a:pt x="2354827"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5" name="Freeform 5"/>
          <p:cNvSpPr/>
          <p:nvPr/>
        </p:nvSpPr>
        <p:spPr>
          <a:xfrm>
            <a:off x="15723310" y="4685661"/>
            <a:ext cx="2354826" cy="2354826"/>
          </a:xfrm>
          <a:custGeom>
            <a:avLst/>
            <a:gdLst/>
            <a:ahLst/>
            <a:cxnLst/>
            <a:rect l="l" t="t" r="r" b="b"/>
            <a:pathLst>
              <a:path w="2354826" h="2354826">
                <a:moveTo>
                  <a:pt x="0" y="0"/>
                </a:moveTo>
                <a:lnTo>
                  <a:pt x="2354827" y="0"/>
                </a:lnTo>
                <a:lnTo>
                  <a:pt x="2354827"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grpSp>
        <p:nvGrpSpPr>
          <p:cNvPr id="6" name="Group 6"/>
          <p:cNvGrpSpPr/>
          <p:nvPr/>
        </p:nvGrpSpPr>
        <p:grpSpPr>
          <a:xfrm>
            <a:off x="17511415" y="0"/>
            <a:ext cx="776585" cy="10287000"/>
            <a:chOff x="0" y="0"/>
            <a:chExt cx="303366" cy="4018525"/>
          </a:xfrm>
        </p:grpSpPr>
        <p:sp>
          <p:nvSpPr>
            <p:cNvPr id="7" name="Freeform 7"/>
            <p:cNvSpPr/>
            <p:nvPr/>
          </p:nvSpPr>
          <p:spPr>
            <a:xfrm>
              <a:off x="0" y="0"/>
              <a:ext cx="303366" cy="4018525"/>
            </a:xfrm>
            <a:custGeom>
              <a:avLst/>
              <a:gdLst/>
              <a:ahLst/>
              <a:cxnLst/>
              <a:rect l="l" t="t" r="r" b="b"/>
              <a:pathLst>
                <a:path w="303366" h="4018525">
                  <a:moveTo>
                    <a:pt x="0" y="0"/>
                  </a:moveTo>
                  <a:lnTo>
                    <a:pt x="303366" y="0"/>
                  </a:lnTo>
                  <a:lnTo>
                    <a:pt x="303366" y="4018525"/>
                  </a:lnTo>
                  <a:lnTo>
                    <a:pt x="0" y="4018525"/>
                  </a:lnTo>
                  <a:close/>
                </a:path>
              </a:pathLst>
            </a:custGeom>
            <a:solidFill>
              <a:srgbClr val="E66A1F"/>
            </a:solidFill>
          </p:spPr>
          <p:txBody>
            <a:bodyPr/>
            <a:lstStyle/>
            <a:p>
              <a:endParaRPr lang="en-US"/>
            </a:p>
          </p:txBody>
        </p:sp>
        <p:sp>
          <p:nvSpPr>
            <p:cNvPr id="8" name="TextBox 8"/>
            <p:cNvSpPr txBox="1"/>
            <p:nvPr/>
          </p:nvSpPr>
          <p:spPr>
            <a:xfrm>
              <a:off x="0" y="-28575"/>
              <a:ext cx="303366" cy="4047100"/>
            </a:xfrm>
            <a:prstGeom prst="rect">
              <a:avLst/>
            </a:prstGeom>
          </p:spPr>
          <p:txBody>
            <a:bodyPr lIns="46604" tIns="46604" rIns="46604" bIns="46604" rtlCol="0" anchor="ctr"/>
            <a:lstStyle/>
            <a:p>
              <a:pPr algn="ctr">
                <a:lnSpc>
                  <a:spcPts val="1798"/>
                </a:lnSpc>
                <a:spcBef>
                  <a:spcPct val="0"/>
                </a:spcBef>
              </a:pPr>
              <a:endParaRPr/>
            </a:p>
          </p:txBody>
        </p:sp>
      </p:grpSp>
      <p:grpSp>
        <p:nvGrpSpPr>
          <p:cNvPr id="9" name="Group 9"/>
          <p:cNvGrpSpPr/>
          <p:nvPr/>
        </p:nvGrpSpPr>
        <p:grpSpPr>
          <a:xfrm>
            <a:off x="0" y="8398380"/>
            <a:ext cx="18288000" cy="1006459"/>
            <a:chOff x="0" y="0"/>
            <a:chExt cx="6554006" cy="360692"/>
          </a:xfrm>
        </p:grpSpPr>
        <p:sp>
          <p:nvSpPr>
            <p:cNvPr id="10" name="Freeform 10"/>
            <p:cNvSpPr/>
            <p:nvPr/>
          </p:nvSpPr>
          <p:spPr>
            <a:xfrm>
              <a:off x="0" y="0"/>
              <a:ext cx="6554006" cy="360692"/>
            </a:xfrm>
            <a:custGeom>
              <a:avLst/>
              <a:gdLst/>
              <a:ahLst/>
              <a:cxnLst/>
              <a:rect l="l" t="t" r="r" b="b"/>
              <a:pathLst>
                <a:path w="6554006" h="360692">
                  <a:moveTo>
                    <a:pt x="0" y="0"/>
                  </a:moveTo>
                  <a:lnTo>
                    <a:pt x="6554006" y="0"/>
                  </a:lnTo>
                  <a:lnTo>
                    <a:pt x="6554006" y="360692"/>
                  </a:lnTo>
                  <a:lnTo>
                    <a:pt x="0" y="360692"/>
                  </a:lnTo>
                  <a:close/>
                </a:path>
              </a:pathLst>
            </a:custGeom>
            <a:solidFill>
              <a:srgbClr val="E66A1F"/>
            </a:solidFill>
          </p:spPr>
          <p:txBody>
            <a:bodyPr/>
            <a:lstStyle/>
            <a:p>
              <a:endParaRPr lang="en-US"/>
            </a:p>
          </p:txBody>
        </p:sp>
        <p:sp>
          <p:nvSpPr>
            <p:cNvPr id="11" name="TextBox 11"/>
            <p:cNvSpPr txBox="1"/>
            <p:nvPr/>
          </p:nvSpPr>
          <p:spPr>
            <a:xfrm>
              <a:off x="0" y="-28575"/>
              <a:ext cx="6554006" cy="389267"/>
            </a:xfrm>
            <a:prstGeom prst="rect">
              <a:avLst/>
            </a:prstGeom>
          </p:spPr>
          <p:txBody>
            <a:bodyPr lIns="50800" tIns="50800" rIns="50800" bIns="50800" rtlCol="0" anchor="ctr"/>
            <a:lstStyle/>
            <a:p>
              <a:pPr algn="ctr">
                <a:lnSpc>
                  <a:spcPts val="1960"/>
                </a:lnSpc>
                <a:spcBef>
                  <a:spcPct val="0"/>
                </a:spcBef>
              </a:pPr>
              <a:endParaRPr/>
            </a:p>
          </p:txBody>
        </p:sp>
      </p:grpSp>
      <p:sp>
        <p:nvSpPr>
          <p:cNvPr id="12" name="Freeform 12"/>
          <p:cNvSpPr/>
          <p:nvPr/>
        </p:nvSpPr>
        <p:spPr>
          <a:xfrm>
            <a:off x="665148" y="8701515"/>
            <a:ext cx="580296" cy="385897"/>
          </a:xfrm>
          <a:custGeom>
            <a:avLst/>
            <a:gdLst/>
            <a:ahLst/>
            <a:cxnLst/>
            <a:rect l="l" t="t" r="r" b="b"/>
            <a:pathLst>
              <a:path w="580296" h="385897">
                <a:moveTo>
                  <a:pt x="0" y="0"/>
                </a:moveTo>
                <a:lnTo>
                  <a:pt x="580296" y="0"/>
                </a:lnTo>
                <a:lnTo>
                  <a:pt x="580296" y="385897"/>
                </a:lnTo>
                <a:lnTo>
                  <a:pt x="0" y="38589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3" name="TextBox 13"/>
          <p:cNvSpPr txBox="1"/>
          <p:nvPr/>
        </p:nvSpPr>
        <p:spPr>
          <a:xfrm>
            <a:off x="1511550" y="8568391"/>
            <a:ext cx="16584377" cy="582930"/>
          </a:xfrm>
          <a:prstGeom prst="rect">
            <a:avLst/>
          </a:prstGeom>
        </p:spPr>
        <p:txBody>
          <a:bodyPr lIns="0" tIns="0" rIns="0" bIns="0" rtlCol="0" anchor="t">
            <a:spAutoFit/>
          </a:bodyPr>
          <a:lstStyle/>
          <a:p>
            <a:pPr algn="l">
              <a:lnSpc>
                <a:spcPts val="4620"/>
              </a:lnSpc>
            </a:pPr>
            <a:r>
              <a:rPr lang="en-US" sz="3300">
                <a:solidFill>
                  <a:srgbClr val="FFFFFF"/>
                </a:solidFill>
                <a:latin typeface="Ubuntu"/>
                <a:ea typeface="Ubuntu"/>
                <a:cs typeface="Ubuntu"/>
                <a:sym typeface="Ubuntu"/>
              </a:rPr>
              <a:t>For use by caregivers of people with intellectual and developmental disabilities (IDD)</a:t>
            </a:r>
          </a:p>
        </p:txBody>
      </p:sp>
      <p:sp>
        <p:nvSpPr>
          <p:cNvPr id="14" name="Freeform 14"/>
          <p:cNvSpPr/>
          <p:nvPr/>
        </p:nvSpPr>
        <p:spPr>
          <a:xfrm>
            <a:off x="665148" y="439615"/>
            <a:ext cx="3054000" cy="1379460"/>
          </a:xfrm>
          <a:custGeom>
            <a:avLst/>
            <a:gdLst/>
            <a:ahLst/>
            <a:cxnLst/>
            <a:rect l="l" t="t" r="r" b="b"/>
            <a:pathLst>
              <a:path w="3054000" h="1379460">
                <a:moveTo>
                  <a:pt x="0" y="0"/>
                </a:moveTo>
                <a:lnTo>
                  <a:pt x="3054000" y="0"/>
                </a:lnTo>
                <a:lnTo>
                  <a:pt x="3054000" y="1379460"/>
                </a:lnTo>
                <a:lnTo>
                  <a:pt x="0" y="1379460"/>
                </a:lnTo>
                <a:lnTo>
                  <a:pt x="0" y="0"/>
                </a:lnTo>
                <a:close/>
              </a:path>
            </a:pathLst>
          </a:custGeom>
          <a:blipFill>
            <a:blip r:embed="rId7"/>
            <a:stretch>
              <a:fillRect l="-4005" t="-13063" r="-2016" b="-10438"/>
            </a:stretch>
          </a:blipFill>
        </p:spPr>
        <p:txBody>
          <a:bodyPr/>
          <a:lstStyle/>
          <a:p>
            <a:endParaRPr lang="en-US"/>
          </a:p>
        </p:txBody>
      </p:sp>
      <p:sp>
        <p:nvSpPr>
          <p:cNvPr id="15" name="TextBox 15"/>
          <p:cNvSpPr txBox="1"/>
          <p:nvPr/>
        </p:nvSpPr>
        <p:spPr>
          <a:xfrm>
            <a:off x="665148" y="4225843"/>
            <a:ext cx="7775886" cy="3968347"/>
          </a:xfrm>
          <a:prstGeom prst="rect">
            <a:avLst/>
          </a:prstGeom>
        </p:spPr>
        <p:txBody>
          <a:bodyPr lIns="0" tIns="0" rIns="0" bIns="0" rtlCol="0" anchor="t">
            <a:spAutoFit/>
          </a:bodyPr>
          <a:lstStyle/>
          <a:p>
            <a:pPr algn="l">
              <a:lnSpc>
                <a:spcPts val="8996"/>
              </a:lnSpc>
            </a:pPr>
            <a:r>
              <a:rPr lang="en-US" sz="9673">
                <a:solidFill>
                  <a:srgbClr val="6F2C91"/>
                </a:solidFill>
                <a:latin typeface="Ubuntu"/>
                <a:ea typeface="Ubuntu"/>
                <a:cs typeface="Ubuntu"/>
                <a:sym typeface="Ubuntu"/>
              </a:rPr>
              <a:t>Session 5:</a:t>
            </a:r>
          </a:p>
          <a:p>
            <a:pPr algn="l">
              <a:lnSpc>
                <a:spcPts val="2677"/>
              </a:lnSpc>
            </a:pPr>
            <a:endParaRPr lang="en-US" sz="9673">
              <a:solidFill>
                <a:srgbClr val="6F2C91"/>
              </a:solidFill>
              <a:latin typeface="Ubuntu"/>
              <a:ea typeface="Ubuntu"/>
              <a:cs typeface="Ubuntu"/>
              <a:sym typeface="Ubuntu"/>
            </a:endParaRPr>
          </a:p>
          <a:p>
            <a:pPr algn="l">
              <a:lnSpc>
                <a:spcPts val="9409"/>
              </a:lnSpc>
            </a:pPr>
            <a:r>
              <a:rPr lang="en-US" sz="10117" b="1">
                <a:solidFill>
                  <a:srgbClr val="6F2C91"/>
                </a:solidFill>
                <a:latin typeface="Ubuntu Bold"/>
                <a:ea typeface="Ubuntu Bold"/>
                <a:cs typeface="Ubuntu Bold"/>
                <a:sym typeface="Ubuntu Bold"/>
              </a:rPr>
              <a:t>Going To The Doctor</a:t>
            </a:r>
          </a:p>
        </p:txBody>
      </p:sp>
      <p:sp>
        <p:nvSpPr>
          <p:cNvPr id="16" name="TextBox 16"/>
          <p:cNvSpPr txBox="1"/>
          <p:nvPr/>
        </p:nvSpPr>
        <p:spPr>
          <a:xfrm>
            <a:off x="665148" y="2169338"/>
            <a:ext cx="8478852" cy="602613"/>
          </a:xfrm>
          <a:prstGeom prst="rect">
            <a:avLst/>
          </a:prstGeom>
        </p:spPr>
        <p:txBody>
          <a:bodyPr lIns="0" tIns="0" rIns="0" bIns="0" rtlCol="0" anchor="t">
            <a:spAutoFit/>
          </a:bodyPr>
          <a:lstStyle/>
          <a:p>
            <a:pPr algn="l">
              <a:lnSpc>
                <a:spcPts val="4760"/>
              </a:lnSpc>
            </a:pPr>
            <a:r>
              <a:rPr lang="en-US" sz="3400" b="1">
                <a:solidFill>
                  <a:srgbClr val="000000"/>
                </a:solidFill>
                <a:latin typeface="Ubuntu Bold"/>
                <a:ea typeface="Ubuntu Bold"/>
                <a:cs typeface="Ubuntu Bold"/>
                <a:sym typeface="Ubuntu Bold"/>
              </a:rPr>
              <a:t>LEARNING TO USE THE HEALTH SYSTEM</a:t>
            </a:r>
          </a:p>
        </p:txBody>
      </p:sp>
      <p:sp>
        <p:nvSpPr>
          <p:cNvPr id="17" name="TextBox 17"/>
          <p:cNvSpPr txBox="1"/>
          <p:nvPr/>
        </p:nvSpPr>
        <p:spPr>
          <a:xfrm>
            <a:off x="11841034" y="7722331"/>
            <a:ext cx="3738711" cy="415291"/>
          </a:xfrm>
          <a:prstGeom prst="rect">
            <a:avLst/>
          </a:prstGeom>
        </p:spPr>
        <p:txBody>
          <a:bodyPr lIns="0" tIns="0" rIns="0" bIns="0" rtlCol="0" anchor="t">
            <a:spAutoFit/>
          </a:bodyPr>
          <a:lstStyle/>
          <a:p>
            <a:pPr algn="r">
              <a:lnSpc>
                <a:spcPts val="3359"/>
              </a:lnSpc>
              <a:spcBef>
                <a:spcPct val="0"/>
              </a:spcBef>
            </a:pPr>
            <a:r>
              <a:rPr lang="en-US" sz="2399">
                <a:solidFill>
                  <a:srgbClr val="000000"/>
                </a:solidFill>
                <a:latin typeface="Ubuntu"/>
                <a:ea typeface="Ubuntu"/>
                <a:cs typeface="Ubuntu"/>
                <a:sym typeface="Ubuntu"/>
              </a:rPr>
              <a:t>Version: Pilot, August 2024</a:t>
            </a:r>
          </a:p>
        </p:txBody>
      </p:sp>
      <p:sp>
        <p:nvSpPr>
          <p:cNvPr id="18" name="TextBox 18"/>
          <p:cNvSpPr txBox="1"/>
          <p:nvPr/>
        </p:nvSpPr>
        <p:spPr>
          <a:xfrm>
            <a:off x="386842" y="9442938"/>
            <a:ext cx="16994423" cy="745490"/>
          </a:xfrm>
          <a:prstGeom prst="rect">
            <a:avLst/>
          </a:prstGeom>
        </p:spPr>
        <p:txBody>
          <a:bodyPr lIns="0" tIns="0" rIns="0" bIns="0" rtlCol="0" anchor="t">
            <a:spAutoFit/>
          </a:bodyPr>
          <a:lstStyle/>
          <a:p>
            <a:pPr algn="l">
              <a:lnSpc>
                <a:spcPts val="1960"/>
              </a:lnSpc>
            </a:pPr>
            <a:r>
              <a:rPr lang="en-US" sz="1400" i="1">
                <a:solidFill>
                  <a:srgbClr val="000000"/>
                </a:solidFill>
                <a:latin typeface="Ubuntu Italics"/>
                <a:ea typeface="Ubuntu Italics"/>
                <a:cs typeface="Ubuntu Italics"/>
                <a:sym typeface="Ubuntu Italics"/>
              </a:rPr>
              <a:t>Special Olympics Health activities are supported by many sources, including in the United States by Grant Number NU27DD000021 from the Centers for Disease Control and Prevention (CDC) of the U.S. Department of Health and Human Services (HHS), with $18.1 M (64%) financed with U.S. Federal funds and $10.2 M (36%) supported by non-federal sources. This document’s contents are solely the responsibility of the authors and do not necessarily represent the official views of the Centers for Disease Control and Prevention or the Department of Health and Human Services.</a:t>
            </a:r>
          </a:p>
        </p:txBody>
      </p:sp>
      <p:grpSp>
        <p:nvGrpSpPr>
          <p:cNvPr id="19" name="Group 19"/>
          <p:cNvGrpSpPr/>
          <p:nvPr/>
        </p:nvGrpSpPr>
        <p:grpSpPr>
          <a:xfrm>
            <a:off x="10674353" y="961881"/>
            <a:ext cx="6190788" cy="6203956"/>
            <a:chOff x="0" y="0"/>
            <a:chExt cx="8254384" cy="8271941"/>
          </a:xfrm>
        </p:grpSpPr>
        <p:sp>
          <p:nvSpPr>
            <p:cNvPr id="20" name="Freeform 20"/>
            <p:cNvSpPr/>
            <p:nvPr/>
          </p:nvSpPr>
          <p:spPr>
            <a:xfrm rot="-280397">
              <a:off x="299883" y="299070"/>
              <a:ext cx="7654618" cy="7673802"/>
            </a:xfrm>
            <a:custGeom>
              <a:avLst/>
              <a:gdLst/>
              <a:ahLst/>
              <a:cxnLst/>
              <a:rect l="l" t="t" r="r" b="b"/>
              <a:pathLst>
                <a:path w="7654618" h="7673802">
                  <a:moveTo>
                    <a:pt x="0" y="0"/>
                  </a:moveTo>
                  <a:lnTo>
                    <a:pt x="7654618" y="0"/>
                  </a:lnTo>
                  <a:lnTo>
                    <a:pt x="7654618" y="7673802"/>
                  </a:lnTo>
                  <a:lnTo>
                    <a:pt x="0" y="7673802"/>
                  </a:lnTo>
                  <a:lnTo>
                    <a:pt x="0" y="0"/>
                  </a:lnTo>
                  <a:close/>
                </a:path>
              </a:pathLst>
            </a:custGeom>
            <a:blipFill>
              <a:blip r:embed="rId8"/>
              <a:stretch>
                <a:fillRect/>
              </a:stretch>
            </a:blipFill>
          </p:spPr>
          <p:txBody>
            <a:bodyPr/>
            <a:lstStyle/>
            <a:p>
              <a:endParaRPr lang="en-US"/>
            </a:p>
          </p:txBody>
        </p:sp>
        <p:sp>
          <p:nvSpPr>
            <p:cNvPr id="21" name="TextBox 21"/>
            <p:cNvSpPr txBox="1"/>
            <p:nvPr/>
          </p:nvSpPr>
          <p:spPr>
            <a:xfrm rot="-943846">
              <a:off x="963616" y="1181765"/>
              <a:ext cx="6195221" cy="4630209"/>
            </a:xfrm>
            <a:prstGeom prst="rect">
              <a:avLst/>
            </a:prstGeom>
          </p:spPr>
          <p:txBody>
            <a:bodyPr lIns="0" tIns="0" rIns="0" bIns="0" rtlCol="0" anchor="t">
              <a:spAutoFit/>
            </a:bodyPr>
            <a:lstStyle/>
            <a:p>
              <a:pPr algn="ctr">
                <a:lnSpc>
                  <a:spcPts val="5599"/>
                </a:lnSpc>
              </a:pPr>
              <a:r>
                <a:rPr lang="en-US" sz="3999">
                  <a:solidFill>
                    <a:srgbClr val="C4161C"/>
                  </a:solidFill>
                  <a:latin typeface="Kalam"/>
                  <a:ea typeface="Kalam"/>
                  <a:cs typeface="Kalam"/>
                  <a:sym typeface="Kalam"/>
                </a:rPr>
                <a:t>This session explains what to do </a:t>
              </a:r>
              <a:r>
                <a:rPr lang="en-US" sz="3999" b="1">
                  <a:solidFill>
                    <a:srgbClr val="C4161C"/>
                  </a:solidFill>
                  <a:latin typeface="Kalam Bold"/>
                  <a:ea typeface="Kalam Bold"/>
                  <a:cs typeface="Kalam Bold"/>
                  <a:sym typeface="Kalam Bold"/>
                </a:rPr>
                <a:t>before, during, </a:t>
              </a:r>
              <a:r>
                <a:rPr lang="en-US" sz="3999">
                  <a:solidFill>
                    <a:srgbClr val="C4161C"/>
                  </a:solidFill>
                  <a:latin typeface="Kalam"/>
                  <a:ea typeface="Kalam"/>
                  <a:cs typeface="Kalam"/>
                  <a:sym typeface="Kalam"/>
                </a:rPr>
                <a:t>and</a:t>
              </a:r>
              <a:r>
                <a:rPr lang="en-US" sz="3999" b="1">
                  <a:solidFill>
                    <a:srgbClr val="C4161C"/>
                  </a:solidFill>
                  <a:latin typeface="Kalam Bold"/>
                  <a:ea typeface="Kalam Bold"/>
                  <a:cs typeface="Kalam Bold"/>
                  <a:sym typeface="Kalam Bold"/>
                </a:rPr>
                <a:t> after </a:t>
              </a:r>
              <a:r>
                <a:rPr lang="en-US" sz="3999">
                  <a:solidFill>
                    <a:srgbClr val="C4161C"/>
                  </a:solidFill>
                  <a:latin typeface="Kalam"/>
                  <a:ea typeface="Kalam"/>
                  <a:cs typeface="Kalam"/>
                  <a:sym typeface="Kalam"/>
                </a:rPr>
                <a:t>visiting a </a:t>
              </a:r>
            </a:p>
            <a:p>
              <a:pPr algn="ctr">
                <a:lnSpc>
                  <a:spcPts val="5599"/>
                </a:lnSpc>
              </a:pPr>
              <a:r>
                <a:rPr lang="en-US" sz="3999">
                  <a:solidFill>
                    <a:srgbClr val="C4161C"/>
                  </a:solidFill>
                  <a:latin typeface="Kalam"/>
                  <a:ea typeface="Kalam"/>
                  <a:cs typeface="Kalam"/>
                  <a:sym typeface="Kalam"/>
                </a:rPr>
                <a:t>healthcare provider.</a:t>
              </a: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484174" y="808116"/>
            <a:ext cx="11513385" cy="1223447"/>
            <a:chOff x="0" y="0"/>
            <a:chExt cx="3032332" cy="322225"/>
          </a:xfrm>
        </p:grpSpPr>
        <p:sp>
          <p:nvSpPr>
            <p:cNvPr id="16" name="Freeform 16"/>
            <p:cNvSpPr/>
            <p:nvPr/>
          </p:nvSpPr>
          <p:spPr>
            <a:xfrm>
              <a:off x="0" y="0"/>
              <a:ext cx="3032332" cy="322225"/>
            </a:xfrm>
            <a:custGeom>
              <a:avLst/>
              <a:gdLst/>
              <a:ahLst/>
              <a:cxnLst/>
              <a:rect l="l" t="t" r="r" b="b"/>
              <a:pathLst>
                <a:path w="3032332" h="322225">
                  <a:moveTo>
                    <a:pt x="2829132" y="0"/>
                  </a:moveTo>
                  <a:cubicBezTo>
                    <a:pt x="2941356" y="0"/>
                    <a:pt x="3032332" y="72132"/>
                    <a:pt x="3032332" y="161112"/>
                  </a:cubicBezTo>
                  <a:cubicBezTo>
                    <a:pt x="3032332" y="250092"/>
                    <a:pt x="2941356" y="322225"/>
                    <a:pt x="2829132"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17" name="TextBox 17"/>
            <p:cNvSpPr txBox="1"/>
            <p:nvPr/>
          </p:nvSpPr>
          <p:spPr>
            <a:xfrm>
              <a:off x="0" y="-28575"/>
              <a:ext cx="3032332" cy="350800"/>
            </a:xfrm>
            <a:prstGeom prst="rect">
              <a:avLst/>
            </a:prstGeom>
          </p:spPr>
          <p:txBody>
            <a:bodyPr lIns="50800" tIns="50800" rIns="50800" bIns="50800" rtlCol="0" anchor="ctr"/>
            <a:lstStyle/>
            <a:p>
              <a:pPr algn="ctr">
                <a:lnSpc>
                  <a:spcPts val="1960"/>
                </a:lnSpc>
              </a:pPr>
              <a:endParaRPr/>
            </a:p>
          </p:txBody>
        </p:sp>
      </p:grpSp>
      <p:sp>
        <p:nvSpPr>
          <p:cNvPr id="18" name="TextBox 18"/>
          <p:cNvSpPr txBox="1"/>
          <p:nvPr/>
        </p:nvSpPr>
        <p:spPr>
          <a:xfrm>
            <a:off x="938966" y="791507"/>
            <a:ext cx="10790573"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Health Passport (or similar)</a:t>
            </a:r>
          </a:p>
        </p:txBody>
      </p:sp>
      <p:sp>
        <p:nvSpPr>
          <p:cNvPr id="19" name="TextBox 19"/>
          <p:cNvSpPr txBox="1"/>
          <p:nvPr/>
        </p:nvSpPr>
        <p:spPr>
          <a:xfrm>
            <a:off x="5693525" y="2839095"/>
            <a:ext cx="10752621" cy="154558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Bring </a:t>
            </a:r>
            <a:r>
              <a:rPr lang="en-US" sz="4400" b="1">
                <a:solidFill>
                  <a:srgbClr val="000000"/>
                </a:solidFill>
                <a:latin typeface="Ubuntu Bold"/>
                <a:ea typeface="Ubuntu Bold"/>
                <a:cs typeface="Ubuntu Bold"/>
                <a:sym typeface="Ubuntu Bold"/>
              </a:rPr>
              <a:t>important health information</a:t>
            </a:r>
            <a:r>
              <a:rPr lang="en-US" sz="4400">
                <a:solidFill>
                  <a:srgbClr val="000000"/>
                </a:solidFill>
                <a:latin typeface="Ubuntu"/>
                <a:ea typeface="Ubuntu"/>
                <a:cs typeface="Ubuntu"/>
                <a:sym typeface="Ubuntu"/>
              </a:rPr>
              <a:t> to the appointment. For example:</a:t>
            </a:r>
          </a:p>
        </p:txBody>
      </p:sp>
      <p:sp>
        <p:nvSpPr>
          <p:cNvPr id="20" name="Freeform 20"/>
          <p:cNvSpPr/>
          <p:nvPr/>
        </p:nvSpPr>
        <p:spPr>
          <a:xfrm>
            <a:off x="1986832" y="3783050"/>
            <a:ext cx="2811372" cy="3713685"/>
          </a:xfrm>
          <a:custGeom>
            <a:avLst/>
            <a:gdLst/>
            <a:ahLst/>
            <a:cxnLst/>
            <a:rect l="l" t="t" r="r" b="b"/>
            <a:pathLst>
              <a:path w="2811372" h="3713685">
                <a:moveTo>
                  <a:pt x="0" y="0"/>
                </a:moveTo>
                <a:lnTo>
                  <a:pt x="2811373" y="0"/>
                </a:lnTo>
                <a:lnTo>
                  <a:pt x="2811373" y="3713685"/>
                </a:lnTo>
                <a:lnTo>
                  <a:pt x="0" y="3713685"/>
                </a:lnTo>
                <a:lnTo>
                  <a:pt x="0" y="0"/>
                </a:lnTo>
                <a:close/>
              </a:path>
            </a:pathLst>
          </a:custGeom>
          <a:blipFill>
            <a:blip r:embed="rId5"/>
            <a:stretch>
              <a:fillRect/>
            </a:stretch>
          </a:blipFill>
          <a:ln w="19050" cap="sq">
            <a:solidFill>
              <a:srgbClr val="000000"/>
            </a:solidFill>
            <a:prstDash val="solid"/>
            <a:miter/>
          </a:ln>
        </p:spPr>
        <p:txBody>
          <a:bodyPr/>
          <a:lstStyle/>
          <a:p>
            <a:endParaRPr lang="en-US"/>
          </a:p>
        </p:txBody>
      </p:sp>
      <p:sp>
        <p:nvSpPr>
          <p:cNvPr id="21" name="TextBox 21"/>
          <p:cNvSpPr txBox="1"/>
          <p:nvPr/>
        </p:nvSpPr>
        <p:spPr>
          <a:xfrm>
            <a:off x="10988582" y="5024461"/>
            <a:ext cx="6270718" cy="4083812"/>
          </a:xfrm>
          <a:prstGeom prst="rect">
            <a:avLst/>
          </a:prstGeom>
        </p:spPr>
        <p:txBody>
          <a:bodyPr lIns="0" tIns="0" rIns="0" bIns="0" rtlCol="0" anchor="t">
            <a:spAutoFit/>
          </a:bodyPr>
          <a:lstStyle/>
          <a:p>
            <a:pPr algn="l">
              <a:lnSpc>
                <a:spcPts val="1399"/>
              </a:lnSpc>
            </a:pPr>
            <a:endParaRPr/>
          </a:p>
          <a:p>
            <a:pPr marL="842008" lvl="1" indent="-421004" algn="l">
              <a:lnSpc>
                <a:spcPts val="6317"/>
              </a:lnSpc>
              <a:buFont typeface="Arial"/>
              <a:buChar char="•"/>
            </a:pPr>
            <a:r>
              <a:rPr lang="en-US" sz="3899">
                <a:solidFill>
                  <a:srgbClr val="000000"/>
                </a:solidFill>
                <a:latin typeface="Ubuntu"/>
                <a:ea typeface="Ubuntu"/>
                <a:cs typeface="Ubuntu"/>
                <a:sym typeface="Ubuntu"/>
              </a:rPr>
              <a:t>Communication needs</a:t>
            </a:r>
          </a:p>
          <a:p>
            <a:pPr marL="842008" lvl="1" indent="-421004" algn="l">
              <a:lnSpc>
                <a:spcPts val="6317"/>
              </a:lnSpc>
              <a:buFont typeface="Arial"/>
              <a:buChar char="•"/>
            </a:pPr>
            <a:r>
              <a:rPr lang="en-US" sz="3899">
                <a:solidFill>
                  <a:srgbClr val="000000"/>
                </a:solidFill>
                <a:latin typeface="Ubuntu"/>
                <a:ea typeface="Ubuntu"/>
                <a:cs typeface="Ubuntu"/>
                <a:sym typeface="Ubuntu"/>
              </a:rPr>
              <a:t>Consent procedures</a:t>
            </a:r>
          </a:p>
          <a:p>
            <a:pPr marL="842008" lvl="1" indent="-421004" algn="l">
              <a:lnSpc>
                <a:spcPts val="6317"/>
              </a:lnSpc>
              <a:buFont typeface="Arial"/>
              <a:buChar char="•"/>
            </a:pPr>
            <a:r>
              <a:rPr lang="en-US" sz="3899">
                <a:solidFill>
                  <a:srgbClr val="000000"/>
                </a:solidFill>
                <a:latin typeface="Ubuntu"/>
                <a:ea typeface="Ubuntu"/>
                <a:cs typeface="Ubuntu"/>
                <a:sym typeface="Ubuntu"/>
              </a:rPr>
              <a:t>MPOA / guardianship papers</a:t>
            </a:r>
          </a:p>
          <a:p>
            <a:pPr marL="842008" lvl="1" indent="-421004" algn="l">
              <a:lnSpc>
                <a:spcPts val="6317"/>
              </a:lnSpc>
              <a:buFont typeface="Arial"/>
              <a:buChar char="•"/>
            </a:pPr>
            <a:r>
              <a:rPr lang="en-US" sz="3899">
                <a:solidFill>
                  <a:srgbClr val="000000"/>
                </a:solidFill>
                <a:latin typeface="Ubuntu"/>
                <a:ea typeface="Ubuntu"/>
                <a:cs typeface="Ubuntu"/>
                <a:sym typeface="Ubuntu"/>
              </a:rPr>
              <a:t>And more</a:t>
            </a:r>
          </a:p>
        </p:txBody>
      </p:sp>
      <p:sp>
        <p:nvSpPr>
          <p:cNvPr id="22" name="TextBox 22"/>
          <p:cNvSpPr txBox="1"/>
          <p:nvPr/>
        </p:nvSpPr>
        <p:spPr>
          <a:xfrm>
            <a:off x="5599363" y="5024461"/>
            <a:ext cx="5195416" cy="3283712"/>
          </a:xfrm>
          <a:prstGeom prst="rect">
            <a:avLst/>
          </a:prstGeom>
        </p:spPr>
        <p:txBody>
          <a:bodyPr lIns="0" tIns="0" rIns="0" bIns="0" rtlCol="0" anchor="t">
            <a:spAutoFit/>
          </a:bodyPr>
          <a:lstStyle/>
          <a:p>
            <a:pPr algn="l">
              <a:lnSpc>
                <a:spcPts val="1399"/>
              </a:lnSpc>
            </a:pPr>
            <a:endParaRPr/>
          </a:p>
          <a:p>
            <a:pPr marL="842008" lvl="1" indent="-421004" algn="l">
              <a:lnSpc>
                <a:spcPts val="6317"/>
              </a:lnSpc>
              <a:buFont typeface="Arial"/>
              <a:buChar char="•"/>
            </a:pPr>
            <a:r>
              <a:rPr lang="en-US" sz="3899">
                <a:solidFill>
                  <a:srgbClr val="000000"/>
                </a:solidFill>
                <a:latin typeface="Ubuntu"/>
                <a:ea typeface="Ubuntu"/>
                <a:cs typeface="Ubuntu"/>
                <a:sym typeface="Ubuntu"/>
              </a:rPr>
              <a:t>Medical history</a:t>
            </a:r>
          </a:p>
          <a:p>
            <a:pPr marL="842008" lvl="1" indent="-421004" algn="l">
              <a:lnSpc>
                <a:spcPts val="6317"/>
              </a:lnSpc>
              <a:buFont typeface="Arial"/>
              <a:buChar char="•"/>
            </a:pPr>
            <a:r>
              <a:rPr lang="en-US" sz="3899">
                <a:solidFill>
                  <a:srgbClr val="000000"/>
                </a:solidFill>
                <a:latin typeface="Ubuntu"/>
                <a:ea typeface="Ubuntu"/>
                <a:cs typeface="Ubuntu"/>
                <a:sym typeface="Ubuntu"/>
              </a:rPr>
              <a:t>Medications</a:t>
            </a:r>
          </a:p>
          <a:p>
            <a:pPr marL="842008" lvl="1" indent="-421004" algn="l">
              <a:lnSpc>
                <a:spcPts val="6317"/>
              </a:lnSpc>
              <a:buFont typeface="Arial"/>
              <a:buChar char="•"/>
            </a:pPr>
            <a:r>
              <a:rPr lang="en-US" sz="3899">
                <a:solidFill>
                  <a:srgbClr val="000000"/>
                </a:solidFill>
                <a:latin typeface="Ubuntu"/>
                <a:ea typeface="Ubuntu"/>
                <a:cs typeface="Ubuntu"/>
                <a:sym typeface="Ubuntu"/>
              </a:rPr>
              <a:t>Disability status</a:t>
            </a:r>
          </a:p>
          <a:p>
            <a:pPr marL="842008" lvl="1" indent="-421004" algn="l">
              <a:lnSpc>
                <a:spcPts val="6317"/>
              </a:lnSpc>
              <a:buFont typeface="Arial"/>
              <a:buChar char="•"/>
            </a:pPr>
            <a:r>
              <a:rPr lang="en-US" sz="3899">
                <a:solidFill>
                  <a:srgbClr val="000000"/>
                </a:solidFill>
                <a:latin typeface="Ubuntu"/>
                <a:ea typeface="Ubuntu"/>
                <a:cs typeface="Ubuntu"/>
                <a:sym typeface="Ubuntu"/>
              </a:rPr>
              <a:t>Accommodations</a:t>
            </a:r>
          </a:p>
        </p:txBody>
      </p:sp>
      <p:grpSp>
        <p:nvGrpSpPr>
          <p:cNvPr id="23" name="Group 23"/>
          <p:cNvGrpSpPr/>
          <p:nvPr/>
        </p:nvGrpSpPr>
        <p:grpSpPr>
          <a:xfrm>
            <a:off x="0" y="9776625"/>
            <a:ext cx="18288000" cy="510375"/>
            <a:chOff x="0" y="0"/>
            <a:chExt cx="6554006" cy="182907"/>
          </a:xfrm>
        </p:grpSpPr>
        <p:sp>
          <p:nvSpPr>
            <p:cNvPr id="24" name="Freeform 24"/>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5" name="TextBox 25"/>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6" name="Group 26"/>
          <p:cNvGrpSpPr/>
          <p:nvPr/>
        </p:nvGrpSpPr>
        <p:grpSpPr>
          <a:xfrm rot="-5400000">
            <a:off x="12910419" y="4867206"/>
            <a:ext cx="10244787" cy="510375"/>
            <a:chOff x="0" y="0"/>
            <a:chExt cx="3671501" cy="182907"/>
          </a:xfrm>
        </p:grpSpPr>
        <p:sp>
          <p:nvSpPr>
            <p:cNvPr id="27" name="Freeform 27"/>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8" name="TextBox 28"/>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484174" y="808116"/>
            <a:ext cx="10381742" cy="1223447"/>
            <a:chOff x="0" y="0"/>
            <a:chExt cx="2734286" cy="322225"/>
          </a:xfrm>
        </p:grpSpPr>
        <p:sp>
          <p:nvSpPr>
            <p:cNvPr id="16" name="Freeform 16"/>
            <p:cNvSpPr/>
            <p:nvPr/>
          </p:nvSpPr>
          <p:spPr>
            <a:xfrm>
              <a:off x="0" y="0"/>
              <a:ext cx="2734286" cy="322225"/>
            </a:xfrm>
            <a:custGeom>
              <a:avLst/>
              <a:gdLst/>
              <a:ahLst/>
              <a:cxnLst/>
              <a:rect l="l" t="t" r="r" b="b"/>
              <a:pathLst>
                <a:path w="2734286" h="322225">
                  <a:moveTo>
                    <a:pt x="2531086" y="0"/>
                  </a:moveTo>
                  <a:cubicBezTo>
                    <a:pt x="2643310" y="0"/>
                    <a:pt x="2734286" y="72132"/>
                    <a:pt x="2734286" y="161112"/>
                  </a:cubicBezTo>
                  <a:cubicBezTo>
                    <a:pt x="2734286" y="250092"/>
                    <a:pt x="2643310" y="322225"/>
                    <a:pt x="2531086"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17" name="TextBox 17"/>
            <p:cNvSpPr txBox="1"/>
            <p:nvPr/>
          </p:nvSpPr>
          <p:spPr>
            <a:xfrm>
              <a:off x="0" y="-28575"/>
              <a:ext cx="2734286" cy="350800"/>
            </a:xfrm>
            <a:prstGeom prst="rect">
              <a:avLst/>
            </a:prstGeom>
          </p:spPr>
          <p:txBody>
            <a:bodyPr lIns="50800" tIns="50800" rIns="50800" bIns="50800" rtlCol="0" anchor="ctr"/>
            <a:lstStyle/>
            <a:p>
              <a:pPr algn="ctr">
                <a:lnSpc>
                  <a:spcPts val="1960"/>
                </a:lnSpc>
              </a:pPr>
              <a:endParaRPr/>
            </a:p>
          </p:txBody>
        </p:sp>
      </p:grpSp>
      <p:sp>
        <p:nvSpPr>
          <p:cNvPr id="18" name="TextBox 18"/>
          <p:cNvSpPr txBox="1"/>
          <p:nvPr/>
        </p:nvSpPr>
        <p:spPr>
          <a:xfrm>
            <a:off x="938966" y="791507"/>
            <a:ext cx="9462060"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Referrals for Specialists</a:t>
            </a:r>
          </a:p>
        </p:txBody>
      </p:sp>
      <p:sp>
        <p:nvSpPr>
          <p:cNvPr id="19" name="TextBox 19"/>
          <p:cNvSpPr txBox="1"/>
          <p:nvPr/>
        </p:nvSpPr>
        <p:spPr>
          <a:xfrm>
            <a:off x="6870938" y="4693149"/>
            <a:ext cx="10254304" cy="310768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If the appointment is with a specialist, your [child / sibling / loved one] might need a referral from their Primary Care Provider (PCP).</a:t>
            </a:r>
          </a:p>
        </p:txBody>
      </p:sp>
      <p:sp>
        <p:nvSpPr>
          <p:cNvPr id="20" name="Freeform 20"/>
          <p:cNvSpPr/>
          <p:nvPr/>
        </p:nvSpPr>
        <p:spPr>
          <a:xfrm>
            <a:off x="2161286" y="4204072"/>
            <a:ext cx="3825647" cy="3400044"/>
          </a:xfrm>
          <a:custGeom>
            <a:avLst/>
            <a:gdLst/>
            <a:ahLst/>
            <a:cxnLst/>
            <a:rect l="l" t="t" r="r" b="b"/>
            <a:pathLst>
              <a:path w="3825647" h="3400044">
                <a:moveTo>
                  <a:pt x="0" y="0"/>
                </a:moveTo>
                <a:lnTo>
                  <a:pt x="3825647" y="0"/>
                </a:lnTo>
                <a:lnTo>
                  <a:pt x="3825647" y="3400044"/>
                </a:lnTo>
                <a:lnTo>
                  <a:pt x="0" y="340004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484174" y="808116"/>
            <a:ext cx="6823021" cy="1223447"/>
            <a:chOff x="0" y="0"/>
            <a:chExt cx="1797010" cy="322225"/>
          </a:xfrm>
        </p:grpSpPr>
        <p:sp>
          <p:nvSpPr>
            <p:cNvPr id="16" name="Freeform 16"/>
            <p:cNvSpPr/>
            <p:nvPr/>
          </p:nvSpPr>
          <p:spPr>
            <a:xfrm>
              <a:off x="0" y="0"/>
              <a:ext cx="1797010" cy="322225"/>
            </a:xfrm>
            <a:custGeom>
              <a:avLst/>
              <a:gdLst/>
              <a:ahLst/>
              <a:cxnLst/>
              <a:rect l="l" t="t" r="r" b="b"/>
              <a:pathLst>
                <a:path w="1797010" h="322225">
                  <a:moveTo>
                    <a:pt x="1593810" y="0"/>
                  </a:moveTo>
                  <a:cubicBezTo>
                    <a:pt x="1706034" y="0"/>
                    <a:pt x="1797010" y="72132"/>
                    <a:pt x="1797010" y="161112"/>
                  </a:cubicBezTo>
                  <a:cubicBezTo>
                    <a:pt x="1797010" y="250092"/>
                    <a:pt x="1706034" y="322225"/>
                    <a:pt x="1593810"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17" name="TextBox 17"/>
            <p:cNvSpPr txBox="1"/>
            <p:nvPr/>
          </p:nvSpPr>
          <p:spPr>
            <a:xfrm>
              <a:off x="0" y="-28575"/>
              <a:ext cx="1797010" cy="350800"/>
            </a:xfrm>
            <a:prstGeom prst="rect">
              <a:avLst/>
            </a:prstGeom>
          </p:spPr>
          <p:txBody>
            <a:bodyPr lIns="50800" tIns="50800" rIns="50800" bIns="50800" rtlCol="0" anchor="ctr"/>
            <a:lstStyle/>
            <a:p>
              <a:pPr algn="ctr">
                <a:lnSpc>
                  <a:spcPts val="1960"/>
                </a:lnSpc>
              </a:pPr>
              <a:endParaRPr/>
            </a:p>
          </p:txBody>
        </p:sp>
      </p:grpSp>
      <p:sp>
        <p:nvSpPr>
          <p:cNvPr id="18" name="TextBox 18"/>
          <p:cNvSpPr txBox="1"/>
          <p:nvPr/>
        </p:nvSpPr>
        <p:spPr>
          <a:xfrm>
            <a:off x="938966" y="791507"/>
            <a:ext cx="5931972"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Transportation</a:t>
            </a:r>
          </a:p>
        </p:txBody>
      </p:sp>
      <p:sp>
        <p:nvSpPr>
          <p:cNvPr id="19" name="TextBox 19"/>
          <p:cNvSpPr txBox="1"/>
          <p:nvPr/>
        </p:nvSpPr>
        <p:spPr>
          <a:xfrm>
            <a:off x="6056128" y="4142488"/>
            <a:ext cx="11044623" cy="2326639"/>
          </a:xfrm>
          <a:prstGeom prst="rect">
            <a:avLst/>
          </a:prstGeom>
        </p:spPr>
        <p:txBody>
          <a:bodyPr lIns="0" tIns="0" rIns="0" bIns="0" rtlCol="0" anchor="t">
            <a:spAutoFit/>
          </a:bodyPr>
          <a:lstStyle/>
          <a:p>
            <a:pPr marL="949967" lvl="1" indent="-474984" algn="l">
              <a:lnSpc>
                <a:spcPts val="6160"/>
              </a:lnSpc>
              <a:buFont typeface="Arial"/>
              <a:buChar char="•"/>
            </a:pPr>
            <a:r>
              <a:rPr lang="en-US" sz="4400">
                <a:solidFill>
                  <a:srgbClr val="000000"/>
                </a:solidFill>
                <a:latin typeface="Ubuntu"/>
                <a:ea typeface="Ubuntu"/>
                <a:cs typeface="Ubuntu"/>
                <a:sym typeface="Ubuntu"/>
              </a:rPr>
              <a:t>Leave extra time</a:t>
            </a:r>
          </a:p>
          <a:p>
            <a:pPr algn="l">
              <a:lnSpc>
                <a:spcPts val="6160"/>
              </a:lnSpc>
            </a:pPr>
            <a:endParaRPr lang="en-US" sz="4400">
              <a:solidFill>
                <a:srgbClr val="000000"/>
              </a:solidFill>
              <a:latin typeface="Ubuntu"/>
              <a:ea typeface="Ubuntu"/>
              <a:cs typeface="Ubuntu"/>
              <a:sym typeface="Ubuntu"/>
            </a:endParaRPr>
          </a:p>
          <a:p>
            <a:pPr marL="949967" lvl="1" indent="-474984" algn="l">
              <a:lnSpc>
                <a:spcPts val="6160"/>
              </a:lnSpc>
              <a:buFont typeface="Arial"/>
              <a:buChar char="•"/>
            </a:pPr>
            <a:r>
              <a:rPr lang="en-US" sz="4400">
                <a:solidFill>
                  <a:srgbClr val="000000"/>
                </a:solidFill>
                <a:latin typeface="Ubuntu"/>
                <a:ea typeface="Ubuntu"/>
                <a:cs typeface="Ubuntu"/>
                <a:sym typeface="Ubuntu"/>
              </a:rPr>
              <a:t>Help getting home (if needed)</a:t>
            </a:r>
          </a:p>
        </p:txBody>
      </p:sp>
      <p:sp>
        <p:nvSpPr>
          <p:cNvPr id="20" name="Freeform 20"/>
          <p:cNvSpPr/>
          <p:nvPr/>
        </p:nvSpPr>
        <p:spPr>
          <a:xfrm>
            <a:off x="2149847" y="3598327"/>
            <a:ext cx="3510211" cy="3510211"/>
          </a:xfrm>
          <a:custGeom>
            <a:avLst/>
            <a:gdLst/>
            <a:ahLst/>
            <a:cxnLst/>
            <a:rect l="l" t="t" r="r" b="b"/>
            <a:pathLst>
              <a:path w="3510211" h="3510211">
                <a:moveTo>
                  <a:pt x="0" y="0"/>
                </a:moveTo>
                <a:lnTo>
                  <a:pt x="3510210" y="0"/>
                </a:lnTo>
                <a:lnTo>
                  <a:pt x="3510210" y="3510211"/>
                </a:lnTo>
                <a:lnTo>
                  <a:pt x="0" y="351021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484174" y="808116"/>
            <a:ext cx="9220318" cy="1223447"/>
            <a:chOff x="0" y="0"/>
            <a:chExt cx="2428397" cy="322225"/>
          </a:xfrm>
        </p:grpSpPr>
        <p:sp>
          <p:nvSpPr>
            <p:cNvPr id="16" name="Freeform 16"/>
            <p:cNvSpPr/>
            <p:nvPr/>
          </p:nvSpPr>
          <p:spPr>
            <a:xfrm>
              <a:off x="0" y="0"/>
              <a:ext cx="2428397" cy="322225"/>
            </a:xfrm>
            <a:custGeom>
              <a:avLst/>
              <a:gdLst/>
              <a:ahLst/>
              <a:cxnLst/>
              <a:rect l="l" t="t" r="r" b="b"/>
              <a:pathLst>
                <a:path w="2428397" h="322225">
                  <a:moveTo>
                    <a:pt x="2225197" y="0"/>
                  </a:moveTo>
                  <a:cubicBezTo>
                    <a:pt x="2337421" y="0"/>
                    <a:pt x="2428397" y="72132"/>
                    <a:pt x="2428397" y="161112"/>
                  </a:cubicBezTo>
                  <a:cubicBezTo>
                    <a:pt x="2428397" y="250092"/>
                    <a:pt x="2337421" y="322225"/>
                    <a:pt x="2225197"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17" name="TextBox 17"/>
            <p:cNvSpPr txBox="1"/>
            <p:nvPr/>
          </p:nvSpPr>
          <p:spPr>
            <a:xfrm>
              <a:off x="0" y="-28575"/>
              <a:ext cx="2428397" cy="350800"/>
            </a:xfrm>
            <a:prstGeom prst="rect">
              <a:avLst/>
            </a:prstGeom>
          </p:spPr>
          <p:txBody>
            <a:bodyPr lIns="50800" tIns="50800" rIns="50800" bIns="50800" rtlCol="0" anchor="ctr"/>
            <a:lstStyle/>
            <a:p>
              <a:pPr algn="ctr">
                <a:lnSpc>
                  <a:spcPts val="1960"/>
                </a:lnSpc>
              </a:pPr>
              <a:endParaRPr/>
            </a:p>
          </p:txBody>
        </p:sp>
      </p:grpSp>
      <p:sp>
        <p:nvSpPr>
          <p:cNvPr id="18" name="TextBox 18"/>
          <p:cNvSpPr txBox="1"/>
          <p:nvPr/>
        </p:nvSpPr>
        <p:spPr>
          <a:xfrm>
            <a:off x="938966" y="791507"/>
            <a:ext cx="9058882"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Communication Tools</a:t>
            </a:r>
          </a:p>
        </p:txBody>
      </p:sp>
      <p:sp>
        <p:nvSpPr>
          <p:cNvPr id="19" name="TextBox 19"/>
          <p:cNvSpPr txBox="1"/>
          <p:nvPr/>
        </p:nvSpPr>
        <p:spPr>
          <a:xfrm>
            <a:off x="8769568" y="4367229"/>
            <a:ext cx="8695937" cy="310768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Take any tools or devices that help your [child / sibling / loved one] communicate during their appointment.</a:t>
            </a:r>
          </a:p>
        </p:txBody>
      </p:sp>
      <p:sp>
        <p:nvSpPr>
          <p:cNvPr id="20" name="Freeform 20"/>
          <p:cNvSpPr/>
          <p:nvPr/>
        </p:nvSpPr>
        <p:spPr>
          <a:xfrm>
            <a:off x="1719339" y="3626018"/>
            <a:ext cx="6314762" cy="4459801"/>
          </a:xfrm>
          <a:custGeom>
            <a:avLst/>
            <a:gdLst/>
            <a:ahLst/>
            <a:cxnLst/>
            <a:rect l="l" t="t" r="r" b="b"/>
            <a:pathLst>
              <a:path w="6314762" h="4459801">
                <a:moveTo>
                  <a:pt x="0" y="0"/>
                </a:moveTo>
                <a:lnTo>
                  <a:pt x="6314762" y="0"/>
                </a:lnTo>
                <a:lnTo>
                  <a:pt x="6314762" y="4459801"/>
                </a:lnTo>
                <a:lnTo>
                  <a:pt x="0" y="4459801"/>
                </a:lnTo>
                <a:lnTo>
                  <a:pt x="0" y="0"/>
                </a:lnTo>
                <a:close/>
              </a:path>
            </a:pathLst>
          </a:custGeom>
          <a:blipFill>
            <a:blip r:embed="rId5"/>
            <a:stretch>
              <a:fillRect/>
            </a:stretch>
          </a:blipFill>
        </p:spPr>
        <p:txBody>
          <a:bodyPr/>
          <a:lstStyle/>
          <a:p>
            <a:endParaRPr lang="en-US"/>
          </a:p>
        </p:txBody>
      </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484174" y="808116"/>
            <a:ext cx="6644341" cy="1223447"/>
            <a:chOff x="0" y="0"/>
            <a:chExt cx="1749950" cy="322225"/>
          </a:xfrm>
        </p:grpSpPr>
        <p:sp>
          <p:nvSpPr>
            <p:cNvPr id="16" name="Freeform 16"/>
            <p:cNvSpPr/>
            <p:nvPr/>
          </p:nvSpPr>
          <p:spPr>
            <a:xfrm>
              <a:off x="0" y="0"/>
              <a:ext cx="1749950" cy="322225"/>
            </a:xfrm>
            <a:custGeom>
              <a:avLst/>
              <a:gdLst/>
              <a:ahLst/>
              <a:cxnLst/>
              <a:rect l="l" t="t" r="r" b="b"/>
              <a:pathLst>
                <a:path w="1749950" h="322225">
                  <a:moveTo>
                    <a:pt x="1546750" y="0"/>
                  </a:moveTo>
                  <a:cubicBezTo>
                    <a:pt x="1658974" y="0"/>
                    <a:pt x="1749950" y="72132"/>
                    <a:pt x="1749950" y="161112"/>
                  </a:cubicBezTo>
                  <a:cubicBezTo>
                    <a:pt x="1749950" y="250092"/>
                    <a:pt x="1658974" y="322225"/>
                    <a:pt x="1546750"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17" name="TextBox 17"/>
            <p:cNvSpPr txBox="1"/>
            <p:nvPr/>
          </p:nvSpPr>
          <p:spPr>
            <a:xfrm>
              <a:off x="0" y="-28575"/>
              <a:ext cx="1749950" cy="350800"/>
            </a:xfrm>
            <a:prstGeom prst="rect">
              <a:avLst/>
            </a:prstGeom>
          </p:spPr>
          <p:txBody>
            <a:bodyPr lIns="50800" tIns="50800" rIns="50800" bIns="50800" rtlCol="0" anchor="ctr"/>
            <a:lstStyle/>
            <a:p>
              <a:pPr algn="ctr">
                <a:lnSpc>
                  <a:spcPts val="1960"/>
                </a:lnSpc>
              </a:pPr>
              <a:endParaRPr/>
            </a:p>
          </p:txBody>
        </p:sp>
      </p:grpSp>
      <p:sp>
        <p:nvSpPr>
          <p:cNvPr id="18" name="TextBox 18"/>
          <p:cNvSpPr txBox="1"/>
          <p:nvPr/>
        </p:nvSpPr>
        <p:spPr>
          <a:xfrm>
            <a:off x="938966" y="791507"/>
            <a:ext cx="5693731"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Comfort Items</a:t>
            </a:r>
          </a:p>
        </p:txBody>
      </p:sp>
      <p:sp>
        <p:nvSpPr>
          <p:cNvPr id="19" name="TextBox 19"/>
          <p:cNvSpPr txBox="1"/>
          <p:nvPr/>
        </p:nvSpPr>
        <p:spPr>
          <a:xfrm>
            <a:off x="7128515" y="2866848"/>
            <a:ext cx="11044623" cy="5450839"/>
          </a:xfrm>
          <a:prstGeom prst="rect">
            <a:avLst/>
          </a:prstGeom>
        </p:spPr>
        <p:txBody>
          <a:bodyPr lIns="0" tIns="0" rIns="0" bIns="0" rtlCol="0" anchor="t">
            <a:spAutoFit/>
          </a:bodyPr>
          <a:lstStyle/>
          <a:p>
            <a:pPr marL="949967" lvl="1" indent="-474984" algn="l">
              <a:lnSpc>
                <a:spcPts val="6160"/>
              </a:lnSpc>
              <a:buFont typeface="Arial"/>
              <a:buChar char="•"/>
            </a:pPr>
            <a:r>
              <a:rPr lang="en-US" sz="4400">
                <a:solidFill>
                  <a:srgbClr val="000000"/>
                </a:solidFill>
                <a:latin typeface="Ubuntu"/>
                <a:ea typeface="Ubuntu"/>
                <a:cs typeface="Ubuntu"/>
                <a:sym typeface="Ubuntu"/>
              </a:rPr>
              <a:t>Fidget</a:t>
            </a:r>
          </a:p>
          <a:p>
            <a:pPr algn="l">
              <a:lnSpc>
                <a:spcPts val="6160"/>
              </a:lnSpc>
            </a:pPr>
            <a:endParaRPr lang="en-US" sz="4400">
              <a:solidFill>
                <a:srgbClr val="000000"/>
              </a:solidFill>
              <a:latin typeface="Ubuntu"/>
              <a:ea typeface="Ubuntu"/>
              <a:cs typeface="Ubuntu"/>
              <a:sym typeface="Ubuntu"/>
            </a:endParaRPr>
          </a:p>
          <a:p>
            <a:pPr marL="949967" lvl="1" indent="-474984" algn="l">
              <a:lnSpc>
                <a:spcPts val="6160"/>
              </a:lnSpc>
              <a:buFont typeface="Arial"/>
              <a:buChar char="•"/>
            </a:pPr>
            <a:r>
              <a:rPr lang="en-US" sz="4400">
                <a:solidFill>
                  <a:srgbClr val="000000"/>
                </a:solidFill>
                <a:latin typeface="Ubuntu"/>
                <a:ea typeface="Ubuntu"/>
                <a:cs typeface="Ubuntu"/>
                <a:sym typeface="Ubuntu"/>
              </a:rPr>
              <a:t>Favorite book</a:t>
            </a:r>
          </a:p>
          <a:p>
            <a:pPr algn="l">
              <a:lnSpc>
                <a:spcPts val="6160"/>
              </a:lnSpc>
            </a:pPr>
            <a:endParaRPr lang="en-US" sz="4400">
              <a:solidFill>
                <a:srgbClr val="000000"/>
              </a:solidFill>
              <a:latin typeface="Ubuntu"/>
              <a:ea typeface="Ubuntu"/>
              <a:cs typeface="Ubuntu"/>
              <a:sym typeface="Ubuntu"/>
            </a:endParaRPr>
          </a:p>
          <a:p>
            <a:pPr marL="949967" lvl="1" indent="-474984" algn="l">
              <a:lnSpc>
                <a:spcPts val="6160"/>
              </a:lnSpc>
              <a:buFont typeface="Arial"/>
              <a:buChar char="•"/>
            </a:pPr>
            <a:r>
              <a:rPr lang="en-US" sz="4400">
                <a:solidFill>
                  <a:srgbClr val="000000"/>
                </a:solidFill>
                <a:latin typeface="Ubuntu"/>
                <a:ea typeface="Ubuntu"/>
                <a:cs typeface="Ubuntu"/>
                <a:sym typeface="Ubuntu"/>
              </a:rPr>
              <a:t>Stuffed animal, toy, or similar</a:t>
            </a:r>
          </a:p>
          <a:p>
            <a:pPr algn="l">
              <a:lnSpc>
                <a:spcPts val="6160"/>
              </a:lnSpc>
            </a:pPr>
            <a:endParaRPr lang="en-US" sz="4400">
              <a:solidFill>
                <a:srgbClr val="000000"/>
              </a:solidFill>
              <a:latin typeface="Ubuntu"/>
              <a:ea typeface="Ubuntu"/>
              <a:cs typeface="Ubuntu"/>
              <a:sym typeface="Ubuntu"/>
            </a:endParaRPr>
          </a:p>
          <a:p>
            <a:pPr marL="949967" lvl="1" indent="-474984" algn="l">
              <a:lnSpc>
                <a:spcPts val="6160"/>
              </a:lnSpc>
              <a:buFont typeface="Arial"/>
              <a:buChar char="•"/>
            </a:pPr>
            <a:r>
              <a:rPr lang="en-US" sz="4400">
                <a:solidFill>
                  <a:srgbClr val="000000"/>
                </a:solidFill>
                <a:latin typeface="Ubuntu"/>
                <a:ea typeface="Ubuntu"/>
                <a:cs typeface="Ubuntu"/>
                <a:sym typeface="Ubuntu"/>
              </a:rPr>
              <a:t>Noise-canceling headphones</a:t>
            </a:r>
          </a:p>
        </p:txBody>
      </p:sp>
      <p:sp>
        <p:nvSpPr>
          <p:cNvPr id="20" name="Freeform 20"/>
          <p:cNvSpPr/>
          <p:nvPr/>
        </p:nvSpPr>
        <p:spPr>
          <a:xfrm>
            <a:off x="2161286" y="3447425"/>
            <a:ext cx="3894842" cy="3894842"/>
          </a:xfrm>
          <a:custGeom>
            <a:avLst/>
            <a:gdLst/>
            <a:ahLst/>
            <a:cxnLst/>
            <a:rect l="l" t="t" r="r" b="b"/>
            <a:pathLst>
              <a:path w="3894842" h="3894842">
                <a:moveTo>
                  <a:pt x="0" y="0"/>
                </a:moveTo>
                <a:lnTo>
                  <a:pt x="3894842" y="0"/>
                </a:lnTo>
                <a:lnTo>
                  <a:pt x="3894842" y="3894842"/>
                </a:lnTo>
                <a:lnTo>
                  <a:pt x="0" y="389484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4">
              <a:extLst>
                <a:ext uri="{96DAC541-7B7A-43D3-8B79-37D633B846F1}">
                  <asvg:svgBlip xmlns:asvg="http://schemas.microsoft.com/office/drawing/2016/SVG/main" r:embed="rId5"/>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4">
              <a:extLst>
                <a:ext uri="{96DAC541-7B7A-43D3-8B79-37D633B846F1}">
                  <asvg:svgBlip xmlns:asvg="http://schemas.microsoft.com/office/drawing/2016/SVG/main" r:embed="rId5"/>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4">
              <a:extLst>
                <a:ext uri="{96DAC541-7B7A-43D3-8B79-37D633B846F1}">
                  <asvg:svgBlip xmlns:asvg="http://schemas.microsoft.com/office/drawing/2016/SVG/main" r:embed="rId5"/>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4">
              <a:extLst>
                <a:ext uri="{96DAC541-7B7A-43D3-8B79-37D633B846F1}">
                  <asvg:svgBlip xmlns:asvg="http://schemas.microsoft.com/office/drawing/2016/SVG/main" r:embed="rId5"/>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4">
              <a:extLst>
                <a:ext uri="{96DAC541-7B7A-43D3-8B79-37D633B846F1}">
                  <asvg:svgBlip xmlns:asvg="http://schemas.microsoft.com/office/drawing/2016/SVG/main" r:embed="rId5"/>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4">
              <a:extLst>
                <a:ext uri="{96DAC541-7B7A-43D3-8B79-37D633B846F1}">
                  <asvg:svgBlip xmlns:asvg="http://schemas.microsoft.com/office/drawing/2016/SVG/main" r:embed="rId5"/>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4">
              <a:extLst>
                <a:ext uri="{96DAC541-7B7A-43D3-8B79-37D633B846F1}">
                  <asvg:svgBlip xmlns:asvg="http://schemas.microsoft.com/office/drawing/2016/SVG/main" r:embed="rId5"/>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4">
              <a:extLst>
                <a:ext uri="{96DAC541-7B7A-43D3-8B79-37D633B846F1}">
                  <asvg:svgBlip xmlns:asvg="http://schemas.microsoft.com/office/drawing/2016/SVG/main" r:embed="rId5"/>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4">
              <a:extLst>
                <a:ext uri="{96DAC541-7B7A-43D3-8B79-37D633B846F1}">
                  <asvg:svgBlip xmlns:asvg="http://schemas.microsoft.com/office/drawing/2016/SVG/main" r:embed="rId5"/>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4">
              <a:extLst>
                <a:ext uri="{96DAC541-7B7A-43D3-8B79-37D633B846F1}">
                  <asvg:svgBlip xmlns:asvg="http://schemas.microsoft.com/office/drawing/2016/SVG/main" r:embed="rId5"/>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4">
              <a:extLst>
                <a:ext uri="{96DAC541-7B7A-43D3-8B79-37D633B846F1}">
                  <asvg:svgBlip xmlns:asvg="http://schemas.microsoft.com/office/drawing/2016/SVG/main" r:embed="rId5"/>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4">
              <a:extLst>
                <a:ext uri="{96DAC541-7B7A-43D3-8B79-37D633B846F1}">
                  <asvg:svgBlip xmlns:asvg="http://schemas.microsoft.com/office/drawing/2016/SVG/main" r:embed="rId5"/>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4">
              <a:extLst>
                <a:ext uri="{96DAC541-7B7A-43D3-8B79-37D633B846F1}">
                  <asvg:svgBlip xmlns:asvg="http://schemas.microsoft.com/office/drawing/2016/SVG/main" r:embed="rId5"/>
                </a:ext>
              </a:extLst>
            </a:blip>
            <a:stretch>
              <a:fillRect l="-138880"/>
            </a:stretch>
          </a:blipFill>
        </p:spPr>
        <p:txBody>
          <a:bodyPr/>
          <a:lstStyle/>
          <a:p>
            <a:endParaRPr lang="en-US"/>
          </a:p>
        </p:txBody>
      </p:sp>
      <p:grpSp>
        <p:nvGrpSpPr>
          <p:cNvPr id="15" name="Group 15"/>
          <p:cNvGrpSpPr/>
          <p:nvPr/>
        </p:nvGrpSpPr>
        <p:grpSpPr>
          <a:xfrm>
            <a:off x="484174" y="808116"/>
            <a:ext cx="7694956" cy="1223447"/>
            <a:chOff x="0" y="0"/>
            <a:chExt cx="2026655" cy="322225"/>
          </a:xfrm>
        </p:grpSpPr>
        <p:sp>
          <p:nvSpPr>
            <p:cNvPr id="16" name="Freeform 16"/>
            <p:cNvSpPr/>
            <p:nvPr/>
          </p:nvSpPr>
          <p:spPr>
            <a:xfrm>
              <a:off x="0" y="0"/>
              <a:ext cx="2026655" cy="322225"/>
            </a:xfrm>
            <a:custGeom>
              <a:avLst/>
              <a:gdLst/>
              <a:ahLst/>
              <a:cxnLst/>
              <a:rect l="l" t="t" r="r" b="b"/>
              <a:pathLst>
                <a:path w="2026655" h="322225">
                  <a:moveTo>
                    <a:pt x="1823455" y="0"/>
                  </a:moveTo>
                  <a:cubicBezTo>
                    <a:pt x="1935679" y="0"/>
                    <a:pt x="2026655" y="72132"/>
                    <a:pt x="2026655" y="161112"/>
                  </a:cubicBezTo>
                  <a:cubicBezTo>
                    <a:pt x="2026655" y="250092"/>
                    <a:pt x="1935679" y="322225"/>
                    <a:pt x="1823455"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17" name="TextBox 17"/>
            <p:cNvSpPr txBox="1"/>
            <p:nvPr/>
          </p:nvSpPr>
          <p:spPr>
            <a:xfrm>
              <a:off x="0" y="-28575"/>
              <a:ext cx="2026655" cy="350800"/>
            </a:xfrm>
            <a:prstGeom prst="rect">
              <a:avLst/>
            </a:prstGeom>
          </p:spPr>
          <p:txBody>
            <a:bodyPr lIns="50800" tIns="50800" rIns="50800" bIns="50800" rtlCol="0" anchor="ctr"/>
            <a:lstStyle/>
            <a:p>
              <a:pPr algn="ctr">
                <a:lnSpc>
                  <a:spcPts val="1960"/>
                </a:lnSpc>
              </a:pPr>
              <a:endParaRPr/>
            </a:p>
          </p:txBody>
        </p:sp>
      </p:grpSp>
      <p:sp>
        <p:nvSpPr>
          <p:cNvPr id="18" name="TextBox 18"/>
          <p:cNvSpPr txBox="1"/>
          <p:nvPr/>
        </p:nvSpPr>
        <p:spPr>
          <a:xfrm>
            <a:off x="938966" y="791507"/>
            <a:ext cx="6970329"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Pictures + Videos</a:t>
            </a:r>
          </a:p>
        </p:txBody>
      </p:sp>
      <p:pic>
        <p:nvPicPr>
          <p:cNvPr id="19" name="Picture 19"/>
          <p:cNvPicPr>
            <a:picLocks noChangeAspect="1"/>
          </p:cNvPicPr>
          <p:nvPr>
            <a:videoFile r:link="rId1"/>
          </p:nvPr>
        </p:nvPicPr>
        <p:blipFill>
          <a:blip r:embed="rId6"/>
          <a:stretch>
            <a:fillRect/>
          </a:stretch>
        </p:blipFill>
        <p:spPr>
          <a:xfrm>
            <a:off x="3002265" y="2255864"/>
            <a:ext cx="12756968" cy="7170193"/>
          </a:xfrm>
          <a:prstGeom prst="rect">
            <a:avLst/>
          </a:prstGeom>
        </p:spPr>
      </p:pic>
      <p:grpSp>
        <p:nvGrpSpPr>
          <p:cNvPr id="20" name="Group 20"/>
          <p:cNvGrpSpPr/>
          <p:nvPr/>
        </p:nvGrpSpPr>
        <p:grpSpPr>
          <a:xfrm>
            <a:off x="0" y="9776625"/>
            <a:ext cx="18288000" cy="510375"/>
            <a:chOff x="0" y="0"/>
            <a:chExt cx="6554006" cy="182907"/>
          </a:xfrm>
        </p:grpSpPr>
        <p:sp>
          <p:nvSpPr>
            <p:cNvPr id="21" name="Freeform 2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2" name="TextBox 2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3" name="Group 23"/>
          <p:cNvGrpSpPr/>
          <p:nvPr/>
        </p:nvGrpSpPr>
        <p:grpSpPr>
          <a:xfrm rot="-5400000">
            <a:off x="12910419" y="4867206"/>
            <a:ext cx="10244787" cy="510375"/>
            <a:chOff x="0" y="0"/>
            <a:chExt cx="3671501" cy="182907"/>
          </a:xfrm>
        </p:grpSpPr>
        <p:sp>
          <p:nvSpPr>
            <p:cNvPr id="24" name="Freeform 2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5" name="TextBox 2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484174" y="808116"/>
            <a:ext cx="6808131" cy="1223447"/>
            <a:chOff x="0" y="0"/>
            <a:chExt cx="1793088" cy="322225"/>
          </a:xfrm>
        </p:grpSpPr>
        <p:sp>
          <p:nvSpPr>
            <p:cNvPr id="16" name="Freeform 16"/>
            <p:cNvSpPr/>
            <p:nvPr/>
          </p:nvSpPr>
          <p:spPr>
            <a:xfrm>
              <a:off x="0" y="0"/>
              <a:ext cx="1793088" cy="322225"/>
            </a:xfrm>
            <a:custGeom>
              <a:avLst/>
              <a:gdLst/>
              <a:ahLst/>
              <a:cxnLst/>
              <a:rect l="l" t="t" r="r" b="b"/>
              <a:pathLst>
                <a:path w="1793088" h="322225">
                  <a:moveTo>
                    <a:pt x="1589888" y="0"/>
                  </a:moveTo>
                  <a:cubicBezTo>
                    <a:pt x="1702112" y="0"/>
                    <a:pt x="1793088" y="72132"/>
                    <a:pt x="1793088" y="161112"/>
                  </a:cubicBezTo>
                  <a:cubicBezTo>
                    <a:pt x="1793088" y="250092"/>
                    <a:pt x="1702112" y="322225"/>
                    <a:pt x="1589888"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17" name="TextBox 17"/>
            <p:cNvSpPr txBox="1"/>
            <p:nvPr/>
          </p:nvSpPr>
          <p:spPr>
            <a:xfrm>
              <a:off x="0" y="-28575"/>
              <a:ext cx="1793088" cy="350800"/>
            </a:xfrm>
            <a:prstGeom prst="rect">
              <a:avLst/>
            </a:prstGeom>
          </p:spPr>
          <p:txBody>
            <a:bodyPr lIns="50800" tIns="50800" rIns="50800" bIns="50800" rtlCol="0" anchor="ctr"/>
            <a:lstStyle/>
            <a:p>
              <a:pPr algn="ctr">
                <a:lnSpc>
                  <a:spcPts val="1960"/>
                </a:lnSpc>
              </a:pPr>
              <a:endParaRPr/>
            </a:p>
          </p:txBody>
        </p:sp>
      </p:grpSp>
      <p:sp>
        <p:nvSpPr>
          <p:cNvPr id="18" name="TextBox 18"/>
          <p:cNvSpPr txBox="1"/>
          <p:nvPr/>
        </p:nvSpPr>
        <p:spPr>
          <a:xfrm>
            <a:off x="938966" y="791507"/>
            <a:ext cx="6049223"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Get Good Sleep</a:t>
            </a:r>
          </a:p>
        </p:txBody>
      </p:sp>
      <p:sp>
        <p:nvSpPr>
          <p:cNvPr id="19" name="TextBox 19"/>
          <p:cNvSpPr txBox="1"/>
          <p:nvPr/>
        </p:nvSpPr>
        <p:spPr>
          <a:xfrm>
            <a:off x="6988189" y="3453528"/>
            <a:ext cx="10115115" cy="466978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The night before their appointment, your [child / sibling / loved one] should get a good night’s sleep. </a:t>
            </a:r>
          </a:p>
          <a:p>
            <a:pPr algn="l">
              <a:lnSpc>
                <a:spcPts val="6160"/>
              </a:lnSpc>
            </a:pPr>
            <a:endParaRPr lang="en-US" sz="4400">
              <a:solidFill>
                <a:srgbClr val="000000"/>
              </a:solidFill>
              <a:latin typeface="Ubuntu"/>
              <a:ea typeface="Ubuntu"/>
              <a:cs typeface="Ubuntu"/>
              <a:sym typeface="Ubuntu"/>
            </a:endParaRPr>
          </a:p>
          <a:p>
            <a:pPr algn="l">
              <a:lnSpc>
                <a:spcPts val="6160"/>
              </a:lnSpc>
            </a:pPr>
            <a:r>
              <a:rPr lang="en-US" sz="4400">
                <a:solidFill>
                  <a:srgbClr val="000000"/>
                </a:solidFill>
                <a:latin typeface="Ubuntu"/>
                <a:ea typeface="Ubuntu"/>
                <a:cs typeface="Ubuntu"/>
                <a:sym typeface="Ubuntu"/>
              </a:rPr>
              <a:t>This will help them feel more rested and relaxed during their appointment.</a:t>
            </a:r>
          </a:p>
        </p:txBody>
      </p:sp>
      <p:sp>
        <p:nvSpPr>
          <p:cNvPr id="20" name="Freeform 20"/>
          <p:cNvSpPr/>
          <p:nvPr/>
        </p:nvSpPr>
        <p:spPr>
          <a:xfrm>
            <a:off x="2588189" y="3796317"/>
            <a:ext cx="3003503" cy="4079460"/>
          </a:xfrm>
          <a:custGeom>
            <a:avLst/>
            <a:gdLst/>
            <a:ahLst/>
            <a:cxnLst/>
            <a:rect l="l" t="t" r="r" b="b"/>
            <a:pathLst>
              <a:path w="3003503" h="4079460">
                <a:moveTo>
                  <a:pt x="0" y="0"/>
                </a:moveTo>
                <a:lnTo>
                  <a:pt x="3003502" y="0"/>
                </a:lnTo>
                <a:lnTo>
                  <a:pt x="3003502" y="4079461"/>
                </a:lnTo>
                <a:lnTo>
                  <a:pt x="0" y="407946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5" name="Freeform 15"/>
          <p:cNvSpPr/>
          <p:nvPr/>
        </p:nvSpPr>
        <p:spPr>
          <a:xfrm>
            <a:off x="1481050" y="3285066"/>
            <a:ext cx="4610103" cy="5194482"/>
          </a:xfrm>
          <a:custGeom>
            <a:avLst/>
            <a:gdLst/>
            <a:ahLst/>
            <a:cxnLst/>
            <a:rect l="l" t="t" r="r" b="b"/>
            <a:pathLst>
              <a:path w="4610103" h="5194482">
                <a:moveTo>
                  <a:pt x="0" y="0"/>
                </a:moveTo>
                <a:lnTo>
                  <a:pt x="4610103" y="0"/>
                </a:lnTo>
                <a:lnTo>
                  <a:pt x="4610103" y="5194482"/>
                </a:lnTo>
                <a:lnTo>
                  <a:pt x="0" y="519448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6" name="TextBox 16"/>
          <p:cNvSpPr txBox="1"/>
          <p:nvPr/>
        </p:nvSpPr>
        <p:spPr>
          <a:xfrm>
            <a:off x="7434447" y="3880781"/>
            <a:ext cx="10195984" cy="3898278"/>
          </a:xfrm>
          <a:prstGeom prst="rect">
            <a:avLst/>
          </a:prstGeom>
        </p:spPr>
        <p:txBody>
          <a:bodyPr lIns="0" tIns="0" rIns="0" bIns="0" rtlCol="0" anchor="t">
            <a:spAutoFit/>
          </a:bodyPr>
          <a:lstStyle/>
          <a:p>
            <a:pPr algn="l">
              <a:lnSpc>
                <a:spcPts val="6159"/>
              </a:lnSpc>
            </a:pPr>
            <a:r>
              <a:rPr lang="en-US" sz="4399">
                <a:solidFill>
                  <a:srgbClr val="000000"/>
                </a:solidFill>
                <a:latin typeface="Ubuntu"/>
                <a:ea typeface="Ubuntu"/>
                <a:cs typeface="Ubuntu"/>
                <a:sym typeface="Ubuntu"/>
              </a:rPr>
              <a:t>What </a:t>
            </a:r>
            <a:r>
              <a:rPr lang="en-US" sz="4399" b="1">
                <a:solidFill>
                  <a:srgbClr val="000000"/>
                </a:solidFill>
                <a:latin typeface="Ubuntu Bold"/>
                <a:ea typeface="Ubuntu Bold"/>
                <a:cs typeface="Ubuntu Bold"/>
                <a:sym typeface="Ubuntu Bold"/>
              </a:rPr>
              <a:t>suggestions</a:t>
            </a:r>
            <a:r>
              <a:rPr lang="en-US" sz="4399">
                <a:solidFill>
                  <a:srgbClr val="000000"/>
                </a:solidFill>
                <a:latin typeface="Ubuntu"/>
                <a:ea typeface="Ubuntu"/>
                <a:cs typeface="Ubuntu"/>
                <a:sym typeface="Ubuntu"/>
              </a:rPr>
              <a:t> from the previous pages could help me?</a:t>
            </a:r>
          </a:p>
          <a:p>
            <a:pPr algn="l">
              <a:lnSpc>
                <a:spcPts val="6159"/>
              </a:lnSpc>
            </a:pPr>
            <a:endParaRPr lang="en-US" sz="4399">
              <a:solidFill>
                <a:srgbClr val="000000"/>
              </a:solidFill>
              <a:latin typeface="Ubuntu"/>
              <a:ea typeface="Ubuntu"/>
              <a:cs typeface="Ubuntu"/>
              <a:sym typeface="Ubuntu"/>
            </a:endParaRPr>
          </a:p>
          <a:p>
            <a:pPr algn="l">
              <a:lnSpc>
                <a:spcPts val="6159"/>
              </a:lnSpc>
            </a:pPr>
            <a:r>
              <a:rPr lang="en-US" sz="4399">
                <a:solidFill>
                  <a:srgbClr val="000000"/>
                </a:solidFill>
                <a:latin typeface="Ubuntu"/>
                <a:ea typeface="Ubuntu"/>
                <a:cs typeface="Ubuntu"/>
                <a:sym typeface="Ubuntu"/>
              </a:rPr>
              <a:t>Are there any parts of the process I can </a:t>
            </a:r>
            <a:r>
              <a:rPr lang="en-US" sz="4399" b="1">
                <a:solidFill>
                  <a:srgbClr val="000000"/>
                </a:solidFill>
                <a:latin typeface="Ubuntu Bold"/>
                <a:ea typeface="Ubuntu Bold"/>
                <a:cs typeface="Ubuntu Bold"/>
                <a:sym typeface="Ubuntu Bold"/>
              </a:rPr>
              <a:t>step back</a:t>
            </a:r>
            <a:r>
              <a:rPr lang="en-US" sz="4399">
                <a:solidFill>
                  <a:srgbClr val="000000"/>
                </a:solidFill>
                <a:latin typeface="Ubuntu"/>
                <a:ea typeface="Ubuntu"/>
                <a:cs typeface="Ubuntu"/>
                <a:sym typeface="Ubuntu"/>
              </a:rPr>
              <a:t> from?</a:t>
            </a:r>
          </a:p>
        </p:txBody>
      </p:sp>
      <p:grpSp>
        <p:nvGrpSpPr>
          <p:cNvPr id="17" name="Group 17"/>
          <p:cNvGrpSpPr/>
          <p:nvPr/>
        </p:nvGrpSpPr>
        <p:grpSpPr>
          <a:xfrm>
            <a:off x="484174" y="808116"/>
            <a:ext cx="4961300" cy="1223447"/>
            <a:chOff x="0" y="0"/>
            <a:chExt cx="1306680" cy="322225"/>
          </a:xfrm>
        </p:grpSpPr>
        <p:sp>
          <p:nvSpPr>
            <p:cNvPr id="18" name="Freeform 18"/>
            <p:cNvSpPr/>
            <p:nvPr/>
          </p:nvSpPr>
          <p:spPr>
            <a:xfrm>
              <a:off x="0" y="0"/>
              <a:ext cx="1306680" cy="322225"/>
            </a:xfrm>
            <a:custGeom>
              <a:avLst/>
              <a:gdLst/>
              <a:ahLst/>
              <a:cxnLst/>
              <a:rect l="l" t="t" r="r" b="b"/>
              <a:pathLst>
                <a:path w="1306680" h="322225">
                  <a:moveTo>
                    <a:pt x="1103480" y="0"/>
                  </a:moveTo>
                  <a:cubicBezTo>
                    <a:pt x="1215704" y="0"/>
                    <a:pt x="1306680" y="72132"/>
                    <a:pt x="1306680" y="161112"/>
                  </a:cubicBezTo>
                  <a:cubicBezTo>
                    <a:pt x="1306680" y="250092"/>
                    <a:pt x="1215704" y="322225"/>
                    <a:pt x="1103480"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19" name="TextBox 19"/>
            <p:cNvSpPr txBox="1"/>
            <p:nvPr/>
          </p:nvSpPr>
          <p:spPr>
            <a:xfrm>
              <a:off x="0" y="-28575"/>
              <a:ext cx="1306680" cy="350800"/>
            </a:xfrm>
            <a:prstGeom prst="rect">
              <a:avLst/>
            </a:prstGeom>
          </p:spPr>
          <p:txBody>
            <a:bodyPr lIns="50800" tIns="50800" rIns="50800" bIns="50800" rtlCol="0" anchor="ctr"/>
            <a:lstStyle/>
            <a:p>
              <a:pPr algn="ctr">
                <a:lnSpc>
                  <a:spcPts val="1960"/>
                </a:lnSpc>
              </a:pPr>
              <a:endParaRPr/>
            </a:p>
          </p:txBody>
        </p:sp>
      </p:grpSp>
      <p:sp>
        <p:nvSpPr>
          <p:cNvPr id="20" name="TextBox 20"/>
          <p:cNvSpPr txBox="1"/>
          <p:nvPr/>
        </p:nvSpPr>
        <p:spPr>
          <a:xfrm>
            <a:off x="938966" y="791507"/>
            <a:ext cx="4222929"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Reflection</a:t>
            </a:r>
          </a:p>
        </p:txBody>
      </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484174" y="808116"/>
            <a:ext cx="5209351" cy="1223447"/>
            <a:chOff x="0" y="0"/>
            <a:chExt cx="1372010" cy="322225"/>
          </a:xfrm>
        </p:grpSpPr>
        <p:sp>
          <p:nvSpPr>
            <p:cNvPr id="16" name="Freeform 16"/>
            <p:cNvSpPr/>
            <p:nvPr/>
          </p:nvSpPr>
          <p:spPr>
            <a:xfrm>
              <a:off x="0" y="0"/>
              <a:ext cx="1372010" cy="322225"/>
            </a:xfrm>
            <a:custGeom>
              <a:avLst/>
              <a:gdLst/>
              <a:ahLst/>
              <a:cxnLst/>
              <a:rect l="l" t="t" r="r" b="b"/>
              <a:pathLst>
                <a:path w="1372010" h="322225">
                  <a:moveTo>
                    <a:pt x="1168810" y="0"/>
                  </a:moveTo>
                  <a:cubicBezTo>
                    <a:pt x="1281034" y="0"/>
                    <a:pt x="1372010" y="72132"/>
                    <a:pt x="1372010" y="161112"/>
                  </a:cubicBezTo>
                  <a:cubicBezTo>
                    <a:pt x="1372010" y="250092"/>
                    <a:pt x="1281034" y="322225"/>
                    <a:pt x="1168810"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17" name="TextBox 17"/>
            <p:cNvSpPr txBox="1"/>
            <p:nvPr/>
          </p:nvSpPr>
          <p:spPr>
            <a:xfrm>
              <a:off x="0" y="-28575"/>
              <a:ext cx="1372010" cy="350800"/>
            </a:xfrm>
            <a:prstGeom prst="rect">
              <a:avLst/>
            </a:prstGeom>
          </p:spPr>
          <p:txBody>
            <a:bodyPr lIns="50800" tIns="50800" rIns="50800" bIns="50800" rtlCol="0" anchor="ctr"/>
            <a:lstStyle/>
            <a:p>
              <a:pPr algn="ctr">
                <a:lnSpc>
                  <a:spcPts val="1960"/>
                </a:lnSpc>
              </a:pPr>
              <a:endParaRPr/>
            </a:p>
          </p:txBody>
        </p:sp>
      </p:grpSp>
      <p:sp>
        <p:nvSpPr>
          <p:cNvPr id="18" name="TextBox 18"/>
          <p:cNvSpPr txBox="1"/>
          <p:nvPr/>
        </p:nvSpPr>
        <p:spPr>
          <a:xfrm>
            <a:off x="938966" y="791507"/>
            <a:ext cx="4548816"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Checking In</a:t>
            </a:r>
          </a:p>
        </p:txBody>
      </p:sp>
      <p:sp>
        <p:nvSpPr>
          <p:cNvPr id="19" name="TextBox 19"/>
          <p:cNvSpPr txBox="1"/>
          <p:nvPr/>
        </p:nvSpPr>
        <p:spPr>
          <a:xfrm>
            <a:off x="6276781" y="1707973"/>
            <a:ext cx="10603317" cy="7768589"/>
          </a:xfrm>
          <a:prstGeom prst="rect">
            <a:avLst/>
          </a:prstGeom>
        </p:spPr>
        <p:txBody>
          <a:bodyPr lIns="0" tIns="0" rIns="0" bIns="0" rtlCol="0" anchor="t">
            <a:spAutoFit/>
          </a:bodyPr>
          <a:lstStyle/>
          <a:p>
            <a:pPr marL="842020" lvl="1" indent="-421010" algn="l">
              <a:lnSpc>
                <a:spcPts val="5460"/>
              </a:lnSpc>
              <a:buFont typeface="Arial"/>
              <a:buChar char="•"/>
            </a:pPr>
            <a:r>
              <a:rPr lang="en-US" sz="3900">
                <a:solidFill>
                  <a:srgbClr val="000000"/>
                </a:solidFill>
                <a:latin typeface="Ubuntu"/>
                <a:ea typeface="Ubuntu"/>
                <a:cs typeface="Ubuntu"/>
                <a:sym typeface="Ubuntu"/>
              </a:rPr>
              <a:t>Arrive 10 minutes early</a:t>
            </a:r>
          </a:p>
          <a:p>
            <a:pPr marL="842020" lvl="1" indent="-421010" algn="l">
              <a:lnSpc>
                <a:spcPts val="5460"/>
              </a:lnSpc>
              <a:buFont typeface="Arial"/>
              <a:buChar char="•"/>
            </a:pPr>
            <a:r>
              <a:rPr lang="en-US" sz="3900">
                <a:solidFill>
                  <a:srgbClr val="000000"/>
                </a:solidFill>
                <a:latin typeface="Ubuntu"/>
                <a:ea typeface="Ubuntu"/>
                <a:cs typeface="Ubuntu"/>
                <a:sym typeface="Ubuntu"/>
              </a:rPr>
              <a:t>Check in at the front desk (or by machine or phone)</a:t>
            </a:r>
          </a:p>
          <a:p>
            <a:pPr marL="194310" lvl="1" indent="-97155" algn="l">
              <a:lnSpc>
                <a:spcPts val="1260"/>
              </a:lnSpc>
              <a:buFont typeface="Arial"/>
              <a:buChar char="•"/>
            </a:pPr>
            <a:endParaRPr lang="en-US" sz="3900">
              <a:solidFill>
                <a:srgbClr val="000000"/>
              </a:solidFill>
              <a:latin typeface="Ubuntu"/>
              <a:ea typeface="Ubuntu"/>
              <a:cs typeface="Ubuntu"/>
              <a:sym typeface="Ubuntu"/>
            </a:endParaRPr>
          </a:p>
          <a:p>
            <a:pPr marL="842020" lvl="1" indent="-421010" algn="l">
              <a:lnSpc>
                <a:spcPts val="5460"/>
              </a:lnSpc>
              <a:buFont typeface="Arial"/>
              <a:buChar char="•"/>
            </a:pPr>
            <a:r>
              <a:rPr lang="en-US" sz="3900">
                <a:solidFill>
                  <a:srgbClr val="000000"/>
                </a:solidFill>
                <a:latin typeface="Ubuntu"/>
                <a:ea typeface="Ubuntu"/>
                <a:cs typeface="Ubuntu"/>
                <a:sym typeface="Ubuntu"/>
              </a:rPr>
              <a:t>Show the patient’s insurance and ID cards</a:t>
            </a:r>
          </a:p>
          <a:p>
            <a:pPr marL="194310" lvl="1" indent="-97155" algn="l">
              <a:lnSpc>
                <a:spcPts val="1260"/>
              </a:lnSpc>
              <a:buFont typeface="Arial"/>
              <a:buChar char="•"/>
            </a:pPr>
            <a:endParaRPr lang="en-US" sz="3900">
              <a:solidFill>
                <a:srgbClr val="000000"/>
              </a:solidFill>
              <a:latin typeface="Ubuntu"/>
              <a:ea typeface="Ubuntu"/>
              <a:cs typeface="Ubuntu"/>
              <a:sym typeface="Ubuntu"/>
            </a:endParaRPr>
          </a:p>
          <a:p>
            <a:pPr marL="842020" lvl="1" indent="-421010" algn="l">
              <a:lnSpc>
                <a:spcPts val="5460"/>
              </a:lnSpc>
              <a:buFont typeface="Arial"/>
              <a:buChar char="•"/>
            </a:pPr>
            <a:r>
              <a:rPr lang="en-US" sz="3900">
                <a:solidFill>
                  <a:srgbClr val="000000"/>
                </a:solidFill>
                <a:latin typeface="Ubuntu"/>
                <a:ea typeface="Ubuntu"/>
                <a:cs typeface="Ubuntu"/>
                <a:sym typeface="Ubuntu"/>
              </a:rPr>
              <a:t>Pay a copay (if needed) </a:t>
            </a:r>
          </a:p>
          <a:p>
            <a:pPr marL="194310" lvl="1" indent="-97155" algn="l">
              <a:lnSpc>
                <a:spcPts val="1260"/>
              </a:lnSpc>
              <a:buFont typeface="Arial"/>
              <a:buChar char="•"/>
            </a:pPr>
            <a:endParaRPr lang="en-US" sz="3900">
              <a:solidFill>
                <a:srgbClr val="000000"/>
              </a:solidFill>
              <a:latin typeface="Ubuntu"/>
              <a:ea typeface="Ubuntu"/>
              <a:cs typeface="Ubuntu"/>
              <a:sym typeface="Ubuntu"/>
            </a:endParaRPr>
          </a:p>
          <a:p>
            <a:pPr marL="842020" lvl="1" indent="-421010" algn="l">
              <a:lnSpc>
                <a:spcPts val="5460"/>
              </a:lnSpc>
              <a:buFont typeface="Arial"/>
              <a:buChar char="•"/>
            </a:pPr>
            <a:r>
              <a:rPr lang="en-US" sz="3900">
                <a:solidFill>
                  <a:srgbClr val="000000"/>
                </a:solidFill>
                <a:latin typeface="Ubuntu"/>
                <a:ea typeface="Ubuntu"/>
                <a:cs typeface="Ubuntu"/>
                <a:sym typeface="Ubuntu"/>
              </a:rPr>
              <a:t>Remind the receptionist about any accommodations </a:t>
            </a:r>
          </a:p>
          <a:p>
            <a:pPr marL="194310" lvl="1" indent="-97155" algn="l">
              <a:lnSpc>
                <a:spcPts val="1260"/>
              </a:lnSpc>
              <a:buFont typeface="Arial"/>
              <a:buChar char="•"/>
            </a:pPr>
            <a:endParaRPr lang="en-US" sz="3900">
              <a:solidFill>
                <a:srgbClr val="000000"/>
              </a:solidFill>
              <a:latin typeface="Ubuntu"/>
              <a:ea typeface="Ubuntu"/>
              <a:cs typeface="Ubuntu"/>
              <a:sym typeface="Ubuntu"/>
            </a:endParaRPr>
          </a:p>
          <a:p>
            <a:pPr marL="842020" lvl="1" indent="-421010" algn="l">
              <a:lnSpc>
                <a:spcPts val="5460"/>
              </a:lnSpc>
              <a:buFont typeface="Arial"/>
              <a:buChar char="•"/>
            </a:pPr>
            <a:r>
              <a:rPr lang="en-US" sz="3900">
                <a:solidFill>
                  <a:srgbClr val="000000"/>
                </a:solidFill>
                <a:latin typeface="Ubuntu"/>
                <a:ea typeface="Ubuntu"/>
                <a:cs typeface="Ubuntu"/>
                <a:sym typeface="Ubuntu"/>
              </a:rPr>
              <a:t>Fill out paperwork</a:t>
            </a:r>
          </a:p>
          <a:p>
            <a:pPr marL="194310" lvl="1" indent="-97155" algn="l">
              <a:lnSpc>
                <a:spcPts val="1260"/>
              </a:lnSpc>
              <a:buFont typeface="Arial"/>
              <a:buChar char="•"/>
            </a:pPr>
            <a:endParaRPr lang="en-US" sz="3900">
              <a:solidFill>
                <a:srgbClr val="000000"/>
              </a:solidFill>
              <a:latin typeface="Ubuntu"/>
              <a:ea typeface="Ubuntu"/>
              <a:cs typeface="Ubuntu"/>
              <a:sym typeface="Ubuntu"/>
            </a:endParaRPr>
          </a:p>
          <a:p>
            <a:pPr marL="842020" lvl="1" indent="-421010" algn="l">
              <a:lnSpc>
                <a:spcPts val="5460"/>
              </a:lnSpc>
              <a:buFont typeface="Arial"/>
              <a:buChar char="•"/>
            </a:pPr>
            <a:r>
              <a:rPr lang="en-US" sz="3900">
                <a:solidFill>
                  <a:srgbClr val="000000"/>
                </a:solidFill>
                <a:latin typeface="Ubuntu"/>
                <a:ea typeface="Ubuntu"/>
                <a:cs typeface="Ubuntu"/>
                <a:sym typeface="Ubuntu"/>
              </a:rPr>
              <a:t>Wait for the appointment to start </a:t>
            </a:r>
          </a:p>
          <a:p>
            <a:pPr marL="194310" lvl="1" indent="-97155" algn="l">
              <a:lnSpc>
                <a:spcPts val="1260"/>
              </a:lnSpc>
              <a:buFont typeface="Arial"/>
              <a:buChar char="•"/>
            </a:pPr>
            <a:endParaRPr lang="en-US" sz="3900">
              <a:solidFill>
                <a:srgbClr val="000000"/>
              </a:solidFill>
              <a:latin typeface="Ubuntu"/>
              <a:ea typeface="Ubuntu"/>
              <a:cs typeface="Ubuntu"/>
              <a:sym typeface="Ubuntu"/>
            </a:endParaRPr>
          </a:p>
          <a:p>
            <a:pPr marL="842020" lvl="1" indent="-421010" algn="l">
              <a:lnSpc>
                <a:spcPts val="5460"/>
              </a:lnSpc>
              <a:buFont typeface="Arial"/>
              <a:buChar char="•"/>
            </a:pPr>
            <a:r>
              <a:rPr lang="en-US" sz="3900">
                <a:solidFill>
                  <a:srgbClr val="000000"/>
                </a:solidFill>
                <a:latin typeface="Ubuntu"/>
                <a:ea typeface="Ubuntu"/>
                <a:cs typeface="Ubuntu"/>
                <a:sym typeface="Ubuntu"/>
              </a:rPr>
              <a:t>While you wait, review your list of concerns</a:t>
            </a:r>
          </a:p>
        </p:txBody>
      </p:sp>
      <p:sp>
        <p:nvSpPr>
          <p:cNvPr id="20" name="Freeform 20"/>
          <p:cNvSpPr/>
          <p:nvPr/>
        </p:nvSpPr>
        <p:spPr>
          <a:xfrm>
            <a:off x="2161286" y="3802134"/>
            <a:ext cx="3326496" cy="3239176"/>
          </a:xfrm>
          <a:custGeom>
            <a:avLst/>
            <a:gdLst/>
            <a:ahLst/>
            <a:cxnLst/>
            <a:rect l="l" t="t" r="r" b="b"/>
            <a:pathLst>
              <a:path w="3326496" h="3239176">
                <a:moveTo>
                  <a:pt x="0" y="0"/>
                </a:moveTo>
                <a:lnTo>
                  <a:pt x="3326496" y="0"/>
                </a:lnTo>
                <a:lnTo>
                  <a:pt x="3326496" y="3239176"/>
                </a:lnTo>
                <a:lnTo>
                  <a:pt x="0" y="323917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484174" y="808116"/>
            <a:ext cx="10897348" cy="1223447"/>
            <a:chOff x="0" y="0"/>
            <a:chExt cx="2870083" cy="322225"/>
          </a:xfrm>
        </p:grpSpPr>
        <p:sp>
          <p:nvSpPr>
            <p:cNvPr id="16" name="Freeform 16"/>
            <p:cNvSpPr/>
            <p:nvPr/>
          </p:nvSpPr>
          <p:spPr>
            <a:xfrm>
              <a:off x="0" y="0"/>
              <a:ext cx="2870084" cy="322225"/>
            </a:xfrm>
            <a:custGeom>
              <a:avLst/>
              <a:gdLst/>
              <a:ahLst/>
              <a:cxnLst/>
              <a:rect l="l" t="t" r="r" b="b"/>
              <a:pathLst>
                <a:path w="2870084" h="322225">
                  <a:moveTo>
                    <a:pt x="2666884" y="0"/>
                  </a:moveTo>
                  <a:cubicBezTo>
                    <a:pt x="2779108" y="0"/>
                    <a:pt x="2870084" y="72132"/>
                    <a:pt x="2870084" y="161112"/>
                  </a:cubicBezTo>
                  <a:cubicBezTo>
                    <a:pt x="2870084" y="250092"/>
                    <a:pt x="2779108" y="322225"/>
                    <a:pt x="2666884"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17" name="TextBox 17"/>
            <p:cNvSpPr txBox="1"/>
            <p:nvPr/>
          </p:nvSpPr>
          <p:spPr>
            <a:xfrm>
              <a:off x="0" y="-28575"/>
              <a:ext cx="2870083" cy="350800"/>
            </a:xfrm>
            <a:prstGeom prst="rect">
              <a:avLst/>
            </a:prstGeom>
          </p:spPr>
          <p:txBody>
            <a:bodyPr lIns="50800" tIns="50800" rIns="50800" bIns="50800" rtlCol="0" anchor="ctr"/>
            <a:lstStyle/>
            <a:p>
              <a:pPr algn="ctr">
                <a:lnSpc>
                  <a:spcPts val="1960"/>
                </a:lnSpc>
              </a:pPr>
              <a:endParaRPr/>
            </a:p>
          </p:txBody>
        </p:sp>
      </p:grpSp>
      <p:sp>
        <p:nvSpPr>
          <p:cNvPr id="18" name="TextBox 18"/>
          <p:cNvSpPr txBox="1"/>
          <p:nvPr/>
        </p:nvSpPr>
        <p:spPr>
          <a:xfrm>
            <a:off x="938966" y="791507"/>
            <a:ext cx="10221924"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During the Appointment</a:t>
            </a:r>
          </a:p>
        </p:txBody>
      </p:sp>
      <p:sp>
        <p:nvSpPr>
          <p:cNvPr id="19" name="TextBox 19"/>
          <p:cNvSpPr txBox="1"/>
          <p:nvPr/>
        </p:nvSpPr>
        <p:spPr>
          <a:xfrm>
            <a:off x="6980101" y="4097519"/>
            <a:ext cx="9510949" cy="3517899"/>
          </a:xfrm>
          <a:prstGeom prst="rect">
            <a:avLst/>
          </a:prstGeom>
        </p:spPr>
        <p:txBody>
          <a:bodyPr lIns="0" tIns="0" rIns="0" bIns="0" rtlCol="0" anchor="t">
            <a:spAutoFit/>
          </a:bodyPr>
          <a:lstStyle/>
          <a:p>
            <a:pPr algn="l">
              <a:lnSpc>
                <a:spcPts val="5600"/>
              </a:lnSpc>
            </a:pPr>
            <a:r>
              <a:rPr lang="en-US" sz="4000">
                <a:solidFill>
                  <a:srgbClr val="000000"/>
                </a:solidFill>
                <a:latin typeface="Ubuntu"/>
                <a:ea typeface="Ubuntu"/>
                <a:cs typeface="Ubuntu"/>
                <a:sym typeface="Ubuntu"/>
              </a:rPr>
              <a:t>Many medical appointments include the steps listed in your workbook.</a:t>
            </a:r>
          </a:p>
          <a:p>
            <a:pPr algn="l">
              <a:lnSpc>
                <a:spcPts val="5600"/>
              </a:lnSpc>
            </a:pPr>
            <a:endParaRPr lang="en-US" sz="4000">
              <a:solidFill>
                <a:srgbClr val="000000"/>
              </a:solidFill>
              <a:latin typeface="Ubuntu"/>
              <a:ea typeface="Ubuntu"/>
              <a:cs typeface="Ubuntu"/>
              <a:sym typeface="Ubuntu"/>
            </a:endParaRPr>
          </a:p>
          <a:p>
            <a:pPr algn="l">
              <a:lnSpc>
                <a:spcPts val="5600"/>
              </a:lnSpc>
            </a:pPr>
            <a:r>
              <a:rPr lang="en-US" sz="4000">
                <a:solidFill>
                  <a:srgbClr val="000000"/>
                </a:solidFill>
                <a:latin typeface="Ubuntu"/>
                <a:ea typeface="Ubuntu"/>
                <a:cs typeface="Ubuntu"/>
                <a:sym typeface="Ubuntu"/>
              </a:rPr>
              <a:t>We’ll talk more about some of the items on the list over the following slides.</a:t>
            </a:r>
          </a:p>
        </p:txBody>
      </p:sp>
      <p:sp>
        <p:nvSpPr>
          <p:cNvPr id="20" name="Freeform 20"/>
          <p:cNvSpPr/>
          <p:nvPr/>
        </p:nvSpPr>
        <p:spPr>
          <a:xfrm>
            <a:off x="2805801" y="3834040"/>
            <a:ext cx="2887724" cy="4140106"/>
          </a:xfrm>
          <a:custGeom>
            <a:avLst/>
            <a:gdLst/>
            <a:ahLst/>
            <a:cxnLst/>
            <a:rect l="l" t="t" r="r" b="b"/>
            <a:pathLst>
              <a:path w="2887724" h="4140106">
                <a:moveTo>
                  <a:pt x="0" y="0"/>
                </a:moveTo>
                <a:lnTo>
                  <a:pt x="2887724" y="0"/>
                </a:lnTo>
                <a:lnTo>
                  <a:pt x="2887724" y="4140107"/>
                </a:lnTo>
                <a:lnTo>
                  <a:pt x="0" y="414010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484174" y="808116"/>
            <a:ext cx="5886193" cy="1223447"/>
            <a:chOff x="0" y="0"/>
            <a:chExt cx="1550273" cy="322225"/>
          </a:xfrm>
        </p:grpSpPr>
        <p:sp>
          <p:nvSpPr>
            <p:cNvPr id="16" name="Freeform 16"/>
            <p:cNvSpPr/>
            <p:nvPr/>
          </p:nvSpPr>
          <p:spPr>
            <a:xfrm>
              <a:off x="0" y="0"/>
              <a:ext cx="1550273" cy="322225"/>
            </a:xfrm>
            <a:custGeom>
              <a:avLst/>
              <a:gdLst/>
              <a:ahLst/>
              <a:cxnLst/>
              <a:rect l="l" t="t" r="r" b="b"/>
              <a:pathLst>
                <a:path w="1550273" h="322225">
                  <a:moveTo>
                    <a:pt x="1347073" y="0"/>
                  </a:moveTo>
                  <a:cubicBezTo>
                    <a:pt x="1459297" y="0"/>
                    <a:pt x="1550273" y="72132"/>
                    <a:pt x="1550273" y="161112"/>
                  </a:cubicBezTo>
                  <a:cubicBezTo>
                    <a:pt x="1550273" y="250092"/>
                    <a:pt x="1459297" y="322225"/>
                    <a:pt x="1347073"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17" name="TextBox 17"/>
            <p:cNvSpPr txBox="1"/>
            <p:nvPr/>
          </p:nvSpPr>
          <p:spPr>
            <a:xfrm>
              <a:off x="0" y="-28575"/>
              <a:ext cx="1550273" cy="350800"/>
            </a:xfrm>
            <a:prstGeom prst="rect">
              <a:avLst/>
            </a:prstGeom>
          </p:spPr>
          <p:txBody>
            <a:bodyPr lIns="50800" tIns="50800" rIns="50800" bIns="50800" rtlCol="0" anchor="ctr"/>
            <a:lstStyle/>
            <a:p>
              <a:pPr algn="ctr">
                <a:lnSpc>
                  <a:spcPts val="1960"/>
                </a:lnSpc>
              </a:pPr>
              <a:endParaRPr/>
            </a:p>
          </p:txBody>
        </p:sp>
      </p:grpSp>
      <p:sp>
        <p:nvSpPr>
          <p:cNvPr id="18" name="TextBox 18"/>
          <p:cNvSpPr txBox="1"/>
          <p:nvPr/>
        </p:nvSpPr>
        <p:spPr>
          <a:xfrm>
            <a:off x="938966" y="791507"/>
            <a:ext cx="5034464"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Introduction</a:t>
            </a:r>
          </a:p>
        </p:txBody>
      </p:sp>
      <p:grpSp>
        <p:nvGrpSpPr>
          <p:cNvPr id="19" name="Group 19"/>
          <p:cNvGrpSpPr/>
          <p:nvPr/>
        </p:nvGrpSpPr>
        <p:grpSpPr>
          <a:xfrm>
            <a:off x="0" y="9776625"/>
            <a:ext cx="18288000" cy="510375"/>
            <a:chOff x="0" y="0"/>
            <a:chExt cx="6554006" cy="182907"/>
          </a:xfrm>
        </p:grpSpPr>
        <p:sp>
          <p:nvSpPr>
            <p:cNvPr id="20" name="Freeform 2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1" name="TextBox 2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2" name="Group 22"/>
          <p:cNvGrpSpPr/>
          <p:nvPr/>
        </p:nvGrpSpPr>
        <p:grpSpPr>
          <a:xfrm rot="-5400000">
            <a:off x="12910419" y="4867206"/>
            <a:ext cx="10244787" cy="510375"/>
            <a:chOff x="0" y="0"/>
            <a:chExt cx="3671501" cy="182907"/>
          </a:xfrm>
        </p:grpSpPr>
        <p:sp>
          <p:nvSpPr>
            <p:cNvPr id="23" name="Freeform 23"/>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4" name="TextBox 24"/>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25" name="Freeform 25"/>
          <p:cNvSpPr/>
          <p:nvPr/>
        </p:nvSpPr>
        <p:spPr>
          <a:xfrm>
            <a:off x="10608493" y="5783502"/>
            <a:ext cx="1377618" cy="1377618"/>
          </a:xfrm>
          <a:custGeom>
            <a:avLst/>
            <a:gdLst/>
            <a:ahLst/>
            <a:cxnLst/>
            <a:rect l="l" t="t" r="r" b="b"/>
            <a:pathLst>
              <a:path w="1377618" h="1377618">
                <a:moveTo>
                  <a:pt x="0" y="0"/>
                </a:moveTo>
                <a:lnTo>
                  <a:pt x="1377618" y="0"/>
                </a:lnTo>
                <a:lnTo>
                  <a:pt x="1377618" y="1377618"/>
                </a:lnTo>
                <a:lnTo>
                  <a:pt x="0" y="137761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6" name="Freeform 26"/>
          <p:cNvSpPr/>
          <p:nvPr/>
        </p:nvSpPr>
        <p:spPr>
          <a:xfrm>
            <a:off x="2211709" y="3765882"/>
            <a:ext cx="1215562" cy="1393194"/>
          </a:xfrm>
          <a:custGeom>
            <a:avLst/>
            <a:gdLst/>
            <a:ahLst/>
            <a:cxnLst/>
            <a:rect l="l" t="t" r="r" b="b"/>
            <a:pathLst>
              <a:path w="1215562" h="1393194">
                <a:moveTo>
                  <a:pt x="0" y="0"/>
                </a:moveTo>
                <a:lnTo>
                  <a:pt x="1215562" y="0"/>
                </a:lnTo>
                <a:lnTo>
                  <a:pt x="1215562" y="1393194"/>
                </a:lnTo>
                <a:lnTo>
                  <a:pt x="0" y="139319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7" name="Freeform 27"/>
          <p:cNvSpPr/>
          <p:nvPr/>
        </p:nvSpPr>
        <p:spPr>
          <a:xfrm>
            <a:off x="2262457" y="5749626"/>
            <a:ext cx="1076242" cy="1393194"/>
          </a:xfrm>
          <a:custGeom>
            <a:avLst/>
            <a:gdLst/>
            <a:ahLst/>
            <a:cxnLst/>
            <a:rect l="l" t="t" r="r" b="b"/>
            <a:pathLst>
              <a:path w="1076242" h="1393194">
                <a:moveTo>
                  <a:pt x="0" y="0"/>
                </a:moveTo>
                <a:lnTo>
                  <a:pt x="1076242" y="0"/>
                </a:lnTo>
                <a:lnTo>
                  <a:pt x="1076242" y="1393194"/>
                </a:lnTo>
                <a:lnTo>
                  <a:pt x="0" y="139319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28" name="Freeform 28"/>
          <p:cNvSpPr/>
          <p:nvPr/>
        </p:nvSpPr>
        <p:spPr>
          <a:xfrm>
            <a:off x="2122893" y="7740026"/>
            <a:ext cx="1393194" cy="1393194"/>
          </a:xfrm>
          <a:custGeom>
            <a:avLst/>
            <a:gdLst/>
            <a:ahLst/>
            <a:cxnLst/>
            <a:rect l="l" t="t" r="r" b="b"/>
            <a:pathLst>
              <a:path w="1393194" h="1393194">
                <a:moveTo>
                  <a:pt x="0" y="0"/>
                </a:moveTo>
                <a:lnTo>
                  <a:pt x="1393194" y="0"/>
                </a:lnTo>
                <a:lnTo>
                  <a:pt x="1393194" y="1393193"/>
                </a:lnTo>
                <a:lnTo>
                  <a:pt x="0" y="1393193"/>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29" name="Freeform 29"/>
          <p:cNvSpPr/>
          <p:nvPr/>
        </p:nvSpPr>
        <p:spPr>
          <a:xfrm>
            <a:off x="10725083" y="3765882"/>
            <a:ext cx="1393194" cy="1393194"/>
          </a:xfrm>
          <a:custGeom>
            <a:avLst/>
            <a:gdLst/>
            <a:ahLst/>
            <a:cxnLst/>
            <a:rect l="l" t="t" r="r" b="b"/>
            <a:pathLst>
              <a:path w="1393194" h="1393194">
                <a:moveTo>
                  <a:pt x="0" y="0"/>
                </a:moveTo>
                <a:lnTo>
                  <a:pt x="1393194" y="0"/>
                </a:lnTo>
                <a:lnTo>
                  <a:pt x="1393194" y="1393194"/>
                </a:lnTo>
                <a:lnTo>
                  <a:pt x="0" y="139319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30" name="TextBox 30"/>
          <p:cNvSpPr txBox="1"/>
          <p:nvPr/>
        </p:nvSpPr>
        <p:spPr>
          <a:xfrm>
            <a:off x="1642599" y="2403457"/>
            <a:ext cx="15002803" cy="764540"/>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Your [child / sibling / loved one] should visit a provider:</a:t>
            </a:r>
          </a:p>
        </p:txBody>
      </p:sp>
      <p:sp>
        <p:nvSpPr>
          <p:cNvPr id="31" name="TextBox 31"/>
          <p:cNvSpPr txBox="1"/>
          <p:nvPr/>
        </p:nvSpPr>
        <p:spPr>
          <a:xfrm>
            <a:off x="3861021" y="4032585"/>
            <a:ext cx="6019835" cy="76453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For preventative care</a:t>
            </a:r>
          </a:p>
        </p:txBody>
      </p:sp>
      <p:sp>
        <p:nvSpPr>
          <p:cNvPr id="32" name="TextBox 32"/>
          <p:cNvSpPr txBox="1"/>
          <p:nvPr/>
        </p:nvSpPr>
        <p:spPr>
          <a:xfrm>
            <a:off x="3861021" y="6016328"/>
            <a:ext cx="6019835" cy="76453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To treat symptoms</a:t>
            </a:r>
          </a:p>
        </p:txBody>
      </p:sp>
      <p:sp>
        <p:nvSpPr>
          <p:cNvPr id="33" name="TextBox 33"/>
          <p:cNvSpPr txBox="1"/>
          <p:nvPr/>
        </p:nvSpPr>
        <p:spPr>
          <a:xfrm>
            <a:off x="3861021" y="7712711"/>
            <a:ext cx="6019835" cy="154558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To manage ongoing conditions</a:t>
            </a:r>
          </a:p>
        </p:txBody>
      </p:sp>
      <p:sp>
        <p:nvSpPr>
          <p:cNvPr id="34" name="TextBox 34"/>
          <p:cNvSpPr txBox="1"/>
          <p:nvPr/>
        </p:nvSpPr>
        <p:spPr>
          <a:xfrm>
            <a:off x="12268165" y="4032585"/>
            <a:ext cx="4991135" cy="76453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For follow-up care</a:t>
            </a:r>
          </a:p>
        </p:txBody>
      </p:sp>
      <p:sp>
        <p:nvSpPr>
          <p:cNvPr id="35" name="TextBox 35"/>
          <p:cNvSpPr txBox="1"/>
          <p:nvPr/>
        </p:nvSpPr>
        <p:spPr>
          <a:xfrm>
            <a:off x="12268165" y="5615531"/>
            <a:ext cx="4991135" cy="154558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For professional advice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484174" y="808116"/>
            <a:ext cx="9051069" cy="1223447"/>
            <a:chOff x="0" y="0"/>
            <a:chExt cx="2383821" cy="322225"/>
          </a:xfrm>
        </p:grpSpPr>
        <p:sp>
          <p:nvSpPr>
            <p:cNvPr id="16" name="Freeform 16"/>
            <p:cNvSpPr/>
            <p:nvPr/>
          </p:nvSpPr>
          <p:spPr>
            <a:xfrm>
              <a:off x="0" y="0"/>
              <a:ext cx="2383821" cy="322225"/>
            </a:xfrm>
            <a:custGeom>
              <a:avLst/>
              <a:gdLst/>
              <a:ahLst/>
              <a:cxnLst/>
              <a:rect l="l" t="t" r="r" b="b"/>
              <a:pathLst>
                <a:path w="2383821" h="322225">
                  <a:moveTo>
                    <a:pt x="2180621" y="0"/>
                  </a:moveTo>
                  <a:cubicBezTo>
                    <a:pt x="2292845" y="0"/>
                    <a:pt x="2383821" y="72132"/>
                    <a:pt x="2383821" y="161112"/>
                  </a:cubicBezTo>
                  <a:cubicBezTo>
                    <a:pt x="2383821" y="250092"/>
                    <a:pt x="2292845" y="322225"/>
                    <a:pt x="2180621"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17" name="TextBox 17"/>
            <p:cNvSpPr txBox="1"/>
            <p:nvPr/>
          </p:nvSpPr>
          <p:spPr>
            <a:xfrm>
              <a:off x="0" y="-28575"/>
              <a:ext cx="2383821" cy="350800"/>
            </a:xfrm>
            <a:prstGeom prst="rect">
              <a:avLst/>
            </a:prstGeom>
          </p:spPr>
          <p:txBody>
            <a:bodyPr lIns="50800" tIns="50800" rIns="50800" bIns="50800" rtlCol="0" anchor="ctr"/>
            <a:lstStyle/>
            <a:p>
              <a:pPr algn="ctr">
                <a:lnSpc>
                  <a:spcPts val="1960"/>
                </a:lnSpc>
              </a:pPr>
              <a:endParaRPr/>
            </a:p>
          </p:txBody>
        </p:sp>
      </p:grpSp>
      <p:sp>
        <p:nvSpPr>
          <p:cNvPr id="18" name="TextBox 18"/>
          <p:cNvSpPr txBox="1"/>
          <p:nvPr/>
        </p:nvSpPr>
        <p:spPr>
          <a:xfrm>
            <a:off x="938966" y="791507"/>
            <a:ext cx="8205034"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Supporting Someone</a:t>
            </a:r>
          </a:p>
        </p:txBody>
      </p:sp>
      <p:sp>
        <p:nvSpPr>
          <p:cNvPr id="19" name="TextBox 19"/>
          <p:cNvSpPr txBox="1"/>
          <p:nvPr/>
        </p:nvSpPr>
        <p:spPr>
          <a:xfrm>
            <a:off x="6776047" y="3768726"/>
            <a:ext cx="10483253" cy="5489574"/>
          </a:xfrm>
          <a:prstGeom prst="rect">
            <a:avLst/>
          </a:prstGeom>
        </p:spPr>
        <p:txBody>
          <a:bodyPr lIns="0" tIns="0" rIns="0" bIns="0" rtlCol="0" anchor="t">
            <a:spAutoFit/>
          </a:bodyPr>
          <a:lstStyle/>
          <a:p>
            <a:pPr marL="863609" lvl="1" indent="-431805" algn="l">
              <a:lnSpc>
                <a:spcPts val="5600"/>
              </a:lnSpc>
              <a:buFont typeface="Arial"/>
              <a:buChar char="•"/>
            </a:pPr>
            <a:r>
              <a:rPr lang="en-US" sz="4000" b="1">
                <a:solidFill>
                  <a:srgbClr val="000000"/>
                </a:solidFill>
                <a:latin typeface="Ubuntu Bold"/>
                <a:ea typeface="Ubuntu Bold"/>
                <a:cs typeface="Ubuntu Bold"/>
                <a:sym typeface="Ubuntu Bold"/>
              </a:rPr>
              <a:t>Comfort</a:t>
            </a:r>
            <a:r>
              <a:rPr lang="en-US" sz="4000">
                <a:solidFill>
                  <a:srgbClr val="000000"/>
                </a:solidFill>
                <a:latin typeface="Ubuntu"/>
                <a:ea typeface="Ubuntu"/>
                <a:cs typeface="Ubuntu"/>
                <a:sym typeface="Ubuntu"/>
              </a:rPr>
              <a:t> and reassure them</a:t>
            </a:r>
          </a:p>
          <a:p>
            <a:pPr algn="l">
              <a:lnSpc>
                <a:spcPts val="5600"/>
              </a:lnSpc>
            </a:pPr>
            <a:endParaRPr lang="en-US" sz="4000">
              <a:solidFill>
                <a:srgbClr val="000000"/>
              </a:solidFill>
              <a:latin typeface="Ubuntu"/>
              <a:ea typeface="Ubuntu"/>
              <a:cs typeface="Ubuntu"/>
              <a:sym typeface="Ubuntu"/>
            </a:endParaRPr>
          </a:p>
          <a:p>
            <a:pPr marL="863609" lvl="1" indent="-431805" algn="l">
              <a:lnSpc>
                <a:spcPts val="5600"/>
              </a:lnSpc>
              <a:buFont typeface="Arial"/>
              <a:buChar char="•"/>
            </a:pPr>
            <a:r>
              <a:rPr lang="en-US" sz="4000" b="1">
                <a:solidFill>
                  <a:srgbClr val="000000"/>
                </a:solidFill>
                <a:latin typeface="Ubuntu Bold"/>
                <a:ea typeface="Ubuntu Bold"/>
                <a:cs typeface="Ubuntu Bold"/>
                <a:sym typeface="Ubuntu Bold"/>
              </a:rPr>
              <a:t>Join them</a:t>
            </a:r>
            <a:r>
              <a:rPr lang="en-US" sz="4000">
                <a:solidFill>
                  <a:srgbClr val="000000"/>
                </a:solidFill>
                <a:latin typeface="Ubuntu"/>
                <a:ea typeface="Ubuntu"/>
                <a:cs typeface="Ubuntu"/>
                <a:sym typeface="Ubuntu"/>
              </a:rPr>
              <a:t> in the exam room if they request it, and step out if they need </a:t>
            </a:r>
            <a:r>
              <a:rPr lang="en-US" sz="4000" b="1">
                <a:solidFill>
                  <a:srgbClr val="000000"/>
                </a:solidFill>
                <a:latin typeface="Ubuntu Bold"/>
                <a:ea typeface="Ubuntu Bold"/>
                <a:cs typeface="Ubuntu Bold"/>
                <a:sym typeface="Ubuntu Bold"/>
              </a:rPr>
              <a:t>privacy</a:t>
            </a:r>
            <a:r>
              <a:rPr lang="en-US" sz="4000">
                <a:solidFill>
                  <a:srgbClr val="000000"/>
                </a:solidFill>
                <a:latin typeface="Ubuntu"/>
                <a:ea typeface="Ubuntu"/>
                <a:cs typeface="Ubuntu"/>
                <a:sym typeface="Ubuntu"/>
              </a:rPr>
              <a:t>. Or, </a:t>
            </a:r>
            <a:r>
              <a:rPr lang="en-US" sz="4000" b="1">
                <a:solidFill>
                  <a:srgbClr val="000000"/>
                </a:solidFill>
                <a:latin typeface="Ubuntu Bold"/>
                <a:ea typeface="Ubuntu Bold"/>
                <a:cs typeface="Ubuntu Bold"/>
                <a:sym typeface="Ubuntu Bold"/>
              </a:rPr>
              <a:t>wait</a:t>
            </a:r>
            <a:r>
              <a:rPr lang="en-US" sz="4000">
                <a:solidFill>
                  <a:srgbClr val="000000"/>
                </a:solidFill>
                <a:latin typeface="Ubuntu"/>
                <a:ea typeface="Ubuntu"/>
                <a:cs typeface="Ubuntu"/>
                <a:sym typeface="Ubuntu"/>
              </a:rPr>
              <a:t> in the lobby. </a:t>
            </a:r>
          </a:p>
          <a:p>
            <a:pPr algn="l">
              <a:lnSpc>
                <a:spcPts val="4480"/>
              </a:lnSpc>
            </a:pPr>
            <a:endParaRPr lang="en-US" sz="4000">
              <a:solidFill>
                <a:srgbClr val="000000"/>
              </a:solidFill>
              <a:latin typeface="Ubuntu"/>
              <a:ea typeface="Ubuntu"/>
              <a:cs typeface="Ubuntu"/>
              <a:sym typeface="Ubuntu"/>
            </a:endParaRPr>
          </a:p>
          <a:p>
            <a:pPr marL="863609" lvl="1" indent="-431805" algn="l">
              <a:lnSpc>
                <a:spcPts val="5600"/>
              </a:lnSpc>
              <a:buFont typeface="Arial"/>
              <a:buChar char="•"/>
            </a:pPr>
            <a:r>
              <a:rPr lang="en-US" sz="4000" b="1">
                <a:solidFill>
                  <a:srgbClr val="000000"/>
                </a:solidFill>
                <a:latin typeface="Ubuntu Bold"/>
                <a:ea typeface="Ubuntu Bold"/>
                <a:cs typeface="Ubuntu Bold"/>
                <a:sym typeface="Ubuntu Bold"/>
              </a:rPr>
              <a:t>Give support</a:t>
            </a:r>
            <a:r>
              <a:rPr lang="en-US" sz="4000">
                <a:solidFill>
                  <a:srgbClr val="000000"/>
                </a:solidFill>
                <a:latin typeface="Ubuntu"/>
                <a:ea typeface="Ubuntu"/>
                <a:cs typeface="Ubuntu"/>
                <a:sym typeface="Ubuntu"/>
              </a:rPr>
              <a:t> if asked or needed </a:t>
            </a:r>
          </a:p>
          <a:p>
            <a:pPr algn="l">
              <a:lnSpc>
                <a:spcPts val="5600"/>
              </a:lnSpc>
            </a:pPr>
            <a:r>
              <a:rPr lang="en-US" sz="4000">
                <a:solidFill>
                  <a:srgbClr val="000000"/>
                </a:solidFill>
                <a:latin typeface="Ubuntu"/>
                <a:ea typeface="Ubuntu"/>
                <a:cs typeface="Ubuntu"/>
                <a:sym typeface="Ubuntu"/>
              </a:rPr>
              <a:t>       (e.g. with deciding on treatment options)</a:t>
            </a:r>
          </a:p>
        </p:txBody>
      </p:sp>
      <p:sp>
        <p:nvSpPr>
          <p:cNvPr id="20" name="Freeform 20"/>
          <p:cNvSpPr/>
          <p:nvPr/>
        </p:nvSpPr>
        <p:spPr>
          <a:xfrm>
            <a:off x="1597337" y="4198137"/>
            <a:ext cx="4801072" cy="3636812"/>
          </a:xfrm>
          <a:custGeom>
            <a:avLst/>
            <a:gdLst/>
            <a:ahLst/>
            <a:cxnLst/>
            <a:rect l="l" t="t" r="r" b="b"/>
            <a:pathLst>
              <a:path w="4801072" h="3636812">
                <a:moveTo>
                  <a:pt x="0" y="0"/>
                </a:moveTo>
                <a:lnTo>
                  <a:pt x="4801072" y="0"/>
                </a:lnTo>
                <a:lnTo>
                  <a:pt x="4801072" y="3636812"/>
                </a:lnTo>
                <a:lnTo>
                  <a:pt x="0" y="363681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1" name="TextBox 21"/>
          <p:cNvSpPr txBox="1"/>
          <p:nvPr/>
        </p:nvSpPr>
        <p:spPr>
          <a:xfrm>
            <a:off x="1344316" y="2471251"/>
            <a:ext cx="16381855" cy="731520"/>
          </a:xfrm>
          <a:prstGeom prst="rect">
            <a:avLst/>
          </a:prstGeom>
        </p:spPr>
        <p:txBody>
          <a:bodyPr lIns="0" tIns="0" rIns="0" bIns="0" rtlCol="0" anchor="t">
            <a:spAutoFit/>
          </a:bodyPr>
          <a:lstStyle/>
          <a:p>
            <a:pPr algn="ctr">
              <a:lnSpc>
                <a:spcPts val="5880"/>
              </a:lnSpc>
            </a:pPr>
            <a:r>
              <a:rPr lang="en-US" sz="4200">
                <a:solidFill>
                  <a:srgbClr val="000000"/>
                </a:solidFill>
                <a:latin typeface="Ubuntu"/>
                <a:ea typeface="Ubuntu"/>
                <a:cs typeface="Ubuntu"/>
                <a:sym typeface="Ubuntu"/>
              </a:rPr>
              <a:t>Being asked to support someone with IDD is a sign of trust. </a:t>
            </a:r>
          </a:p>
        </p:txBody>
      </p:sp>
      <p:grpSp>
        <p:nvGrpSpPr>
          <p:cNvPr id="22" name="Group 22"/>
          <p:cNvGrpSpPr/>
          <p:nvPr/>
        </p:nvGrpSpPr>
        <p:grpSpPr>
          <a:xfrm>
            <a:off x="0" y="9776625"/>
            <a:ext cx="18288000" cy="510375"/>
            <a:chOff x="0" y="0"/>
            <a:chExt cx="6554006" cy="182907"/>
          </a:xfrm>
        </p:grpSpPr>
        <p:sp>
          <p:nvSpPr>
            <p:cNvPr id="23" name="Freeform 23"/>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4" name="TextBox 24"/>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5" name="Group 25"/>
          <p:cNvGrpSpPr/>
          <p:nvPr/>
        </p:nvGrpSpPr>
        <p:grpSpPr>
          <a:xfrm rot="-5400000">
            <a:off x="12910419" y="4867206"/>
            <a:ext cx="10244787" cy="510375"/>
            <a:chOff x="0" y="0"/>
            <a:chExt cx="3671501" cy="182907"/>
          </a:xfrm>
        </p:grpSpPr>
        <p:sp>
          <p:nvSpPr>
            <p:cNvPr id="26" name="Freeform 26"/>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7" name="TextBox 27"/>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484174" y="808116"/>
            <a:ext cx="11957353" cy="1223447"/>
            <a:chOff x="0" y="0"/>
            <a:chExt cx="3149262" cy="322225"/>
          </a:xfrm>
        </p:grpSpPr>
        <p:sp>
          <p:nvSpPr>
            <p:cNvPr id="16" name="Freeform 16"/>
            <p:cNvSpPr/>
            <p:nvPr/>
          </p:nvSpPr>
          <p:spPr>
            <a:xfrm>
              <a:off x="0" y="0"/>
              <a:ext cx="3149262" cy="322225"/>
            </a:xfrm>
            <a:custGeom>
              <a:avLst/>
              <a:gdLst/>
              <a:ahLst/>
              <a:cxnLst/>
              <a:rect l="l" t="t" r="r" b="b"/>
              <a:pathLst>
                <a:path w="3149262" h="322225">
                  <a:moveTo>
                    <a:pt x="2946062" y="0"/>
                  </a:moveTo>
                  <a:cubicBezTo>
                    <a:pt x="3058286" y="0"/>
                    <a:pt x="3149262" y="72132"/>
                    <a:pt x="3149262" y="161112"/>
                  </a:cubicBezTo>
                  <a:cubicBezTo>
                    <a:pt x="3149262" y="250092"/>
                    <a:pt x="3058286" y="322225"/>
                    <a:pt x="2946062"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17" name="TextBox 17"/>
            <p:cNvSpPr txBox="1"/>
            <p:nvPr/>
          </p:nvSpPr>
          <p:spPr>
            <a:xfrm>
              <a:off x="0" y="-28575"/>
              <a:ext cx="3149262" cy="350800"/>
            </a:xfrm>
            <a:prstGeom prst="rect">
              <a:avLst/>
            </a:prstGeom>
          </p:spPr>
          <p:txBody>
            <a:bodyPr lIns="50800" tIns="50800" rIns="50800" bIns="50800" rtlCol="0" anchor="ctr"/>
            <a:lstStyle/>
            <a:p>
              <a:pPr algn="ctr">
                <a:lnSpc>
                  <a:spcPts val="1960"/>
                </a:lnSpc>
              </a:pPr>
              <a:endParaRPr/>
            </a:p>
          </p:txBody>
        </p:sp>
      </p:grpSp>
      <p:sp>
        <p:nvSpPr>
          <p:cNvPr id="18" name="TextBox 18"/>
          <p:cNvSpPr txBox="1"/>
          <p:nvPr/>
        </p:nvSpPr>
        <p:spPr>
          <a:xfrm>
            <a:off x="938966" y="791507"/>
            <a:ext cx="11088860"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“What Brings You In Today?”</a:t>
            </a:r>
          </a:p>
        </p:txBody>
      </p:sp>
      <p:sp>
        <p:nvSpPr>
          <p:cNvPr id="19" name="TextBox 19"/>
          <p:cNvSpPr txBox="1"/>
          <p:nvPr/>
        </p:nvSpPr>
        <p:spPr>
          <a:xfrm>
            <a:off x="4139122" y="7581281"/>
            <a:ext cx="10483253" cy="154558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During the </a:t>
            </a:r>
            <a:r>
              <a:rPr lang="en-US" sz="4400" b="1">
                <a:solidFill>
                  <a:srgbClr val="000000"/>
                </a:solidFill>
                <a:latin typeface="Ubuntu Bold"/>
                <a:ea typeface="Ubuntu Bold"/>
                <a:cs typeface="Ubuntu Bold"/>
                <a:sym typeface="Ubuntu Bold"/>
              </a:rPr>
              <a:t>consultation</a:t>
            </a:r>
            <a:r>
              <a:rPr lang="en-US" sz="4400">
                <a:solidFill>
                  <a:srgbClr val="000000"/>
                </a:solidFill>
                <a:latin typeface="Ubuntu"/>
                <a:ea typeface="Ubuntu"/>
                <a:cs typeface="Ubuntu"/>
                <a:sym typeface="Ubuntu"/>
              </a:rPr>
              <a:t>, the provider will ask the patient lots of questions. </a:t>
            </a:r>
          </a:p>
        </p:txBody>
      </p:sp>
      <p:sp>
        <p:nvSpPr>
          <p:cNvPr id="20" name="Freeform 20"/>
          <p:cNvSpPr/>
          <p:nvPr/>
        </p:nvSpPr>
        <p:spPr>
          <a:xfrm>
            <a:off x="5754851" y="2773956"/>
            <a:ext cx="6778298" cy="4160181"/>
          </a:xfrm>
          <a:custGeom>
            <a:avLst/>
            <a:gdLst/>
            <a:ahLst/>
            <a:cxnLst/>
            <a:rect l="l" t="t" r="r" b="b"/>
            <a:pathLst>
              <a:path w="6778298" h="4160181">
                <a:moveTo>
                  <a:pt x="0" y="0"/>
                </a:moveTo>
                <a:lnTo>
                  <a:pt x="6778298" y="0"/>
                </a:lnTo>
                <a:lnTo>
                  <a:pt x="6778298" y="4160181"/>
                </a:lnTo>
                <a:lnTo>
                  <a:pt x="0" y="416018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484174" y="808116"/>
            <a:ext cx="9602527" cy="1223447"/>
            <a:chOff x="0" y="0"/>
            <a:chExt cx="2529061" cy="322225"/>
          </a:xfrm>
        </p:grpSpPr>
        <p:sp>
          <p:nvSpPr>
            <p:cNvPr id="16" name="Freeform 16"/>
            <p:cNvSpPr/>
            <p:nvPr/>
          </p:nvSpPr>
          <p:spPr>
            <a:xfrm>
              <a:off x="0" y="0"/>
              <a:ext cx="2529061" cy="322225"/>
            </a:xfrm>
            <a:custGeom>
              <a:avLst/>
              <a:gdLst/>
              <a:ahLst/>
              <a:cxnLst/>
              <a:rect l="l" t="t" r="r" b="b"/>
              <a:pathLst>
                <a:path w="2529061" h="322225">
                  <a:moveTo>
                    <a:pt x="2325861" y="0"/>
                  </a:moveTo>
                  <a:cubicBezTo>
                    <a:pt x="2438085" y="0"/>
                    <a:pt x="2529061" y="72132"/>
                    <a:pt x="2529061" y="161112"/>
                  </a:cubicBezTo>
                  <a:cubicBezTo>
                    <a:pt x="2529061" y="250092"/>
                    <a:pt x="2438085" y="322225"/>
                    <a:pt x="2325861"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17" name="TextBox 17"/>
            <p:cNvSpPr txBox="1"/>
            <p:nvPr/>
          </p:nvSpPr>
          <p:spPr>
            <a:xfrm>
              <a:off x="0" y="-28575"/>
              <a:ext cx="2529061" cy="350800"/>
            </a:xfrm>
            <a:prstGeom prst="rect">
              <a:avLst/>
            </a:prstGeom>
          </p:spPr>
          <p:txBody>
            <a:bodyPr lIns="50800" tIns="50800" rIns="50800" bIns="50800" rtlCol="0" anchor="ctr"/>
            <a:lstStyle/>
            <a:p>
              <a:pPr algn="ctr">
                <a:lnSpc>
                  <a:spcPts val="1960"/>
                </a:lnSpc>
              </a:pPr>
              <a:endParaRPr/>
            </a:p>
          </p:txBody>
        </p:sp>
      </p:grpSp>
      <p:sp>
        <p:nvSpPr>
          <p:cNvPr id="18" name="TextBox 18"/>
          <p:cNvSpPr txBox="1"/>
          <p:nvPr/>
        </p:nvSpPr>
        <p:spPr>
          <a:xfrm>
            <a:off x="938966" y="791507"/>
            <a:ext cx="8780903"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Diagnosis + Treatment</a:t>
            </a:r>
          </a:p>
        </p:txBody>
      </p:sp>
      <p:sp>
        <p:nvSpPr>
          <p:cNvPr id="19" name="TextBox 19"/>
          <p:cNvSpPr txBox="1"/>
          <p:nvPr/>
        </p:nvSpPr>
        <p:spPr>
          <a:xfrm>
            <a:off x="6548289" y="2501901"/>
            <a:ext cx="10483253" cy="6337299"/>
          </a:xfrm>
          <a:prstGeom prst="rect">
            <a:avLst/>
          </a:prstGeom>
        </p:spPr>
        <p:txBody>
          <a:bodyPr lIns="0" tIns="0" rIns="0" bIns="0" rtlCol="0" anchor="t">
            <a:spAutoFit/>
          </a:bodyPr>
          <a:lstStyle/>
          <a:p>
            <a:pPr algn="l">
              <a:lnSpc>
                <a:spcPts val="5600"/>
              </a:lnSpc>
            </a:pPr>
            <a:r>
              <a:rPr lang="en-US" sz="4000">
                <a:solidFill>
                  <a:srgbClr val="000000"/>
                </a:solidFill>
                <a:latin typeface="Ubuntu"/>
                <a:ea typeface="Ubuntu"/>
                <a:cs typeface="Ubuntu"/>
                <a:sym typeface="Ubuntu"/>
              </a:rPr>
              <a:t>The provider will tell the patient if they found out what their health problem is. This is called a </a:t>
            </a:r>
            <a:r>
              <a:rPr lang="en-US" sz="4000" b="1">
                <a:solidFill>
                  <a:srgbClr val="000000"/>
                </a:solidFill>
                <a:latin typeface="Ubuntu Bold"/>
                <a:ea typeface="Ubuntu Bold"/>
                <a:cs typeface="Ubuntu Bold"/>
                <a:sym typeface="Ubuntu Bold"/>
              </a:rPr>
              <a:t>diagnosis</a:t>
            </a:r>
            <a:r>
              <a:rPr lang="en-US" sz="4000">
                <a:solidFill>
                  <a:srgbClr val="000000"/>
                </a:solidFill>
                <a:latin typeface="Ubuntu"/>
                <a:ea typeface="Ubuntu"/>
                <a:cs typeface="Ubuntu"/>
                <a:sym typeface="Ubuntu"/>
              </a:rPr>
              <a:t>. </a:t>
            </a:r>
          </a:p>
          <a:p>
            <a:pPr algn="l">
              <a:lnSpc>
                <a:spcPts val="5600"/>
              </a:lnSpc>
            </a:pPr>
            <a:endParaRPr lang="en-US" sz="4000">
              <a:solidFill>
                <a:srgbClr val="000000"/>
              </a:solidFill>
              <a:latin typeface="Ubuntu"/>
              <a:ea typeface="Ubuntu"/>
              <a:cs typeface="Ubuntu"/>
              <a:sym typeface="Ubuntu"/>
            </a:endParaRPr>
          </a:p>
          <a:p>
            <a:pPr algn="l">
              <a:lnSpc>
                <a:spcPts val="5600"/>
              </a:lnSpc>
            </a:pPr>
            <a:r>
              <a:rPr lang="en-US" sz="4000">
                <a:solidFill>
                  <a:srgbClr val="000000"/>
                </a:solidFill>
                <a:latin typeface="Ubuntu"/>
                <a:ea typeface="Ubuntu"/>
                <a:cs typeface="Ubuntu"/>
                <a:sym typeface="Ubuntu"/>
              </a:rPr>
              <a:t>If they need more time to figure out the diagnosis, they might recommend </a:t>
            </a:r>
            <a:r>
              <a:rPr lang="en-US" sz="4000" b="1">
                <a:solidFill>
                  <a:srgbClr val="000000"/>
                </a:solidFill>
                <a:latin typeface="Ubuntu Bold"/>
                <a:ea typeface="Ubuntu Bold"/>
                <a:cs typeface="Ubuntu Bold"/>
                <a:sym typeface="Ubuntu Bold"/>
              </a:rPr>
              <a:t>more</a:t>
            </a:r>
            <a:r>
              <a:rPr lang="en-US" sz="4000">
                <a:solidFill>
                  <a:srgbClr val="000000"/>
                </a:solidFill>
                <a:latin typeface="Ubuntu"/>
                <a:ea typeface="Ubuntu"/>
                <a:cs typeface="Ubuntu"/>
                <a:sym typeface="Ubuntu"/>
              </a:rPr>
              <a:t> </a:t>
            </a:r>
            <a:r>
              <a:rPr lang="en-US" sz="4000" b="1">
                <a:solidFill>
                  <a:srgbClr val="000000"/>
                </a:solidFill>
                <a:latin typeface="Ubuntu Bold"/>
                <a:ea typeface="Ubuntu Bold"/>
                <a:cs typeface="Ubuntu Bold"/>
                <a:sym typeface="Ubuntu Bold"/>
              </a:rPr>
              <a:t>tests </a:t>
            </a:r>
            <a:r>
              <a:rPr lang="en-US" sz="4000">
                <a:solidFill>
                  <a:srgbClr val="000000"/>
                </a:solidFill>
                <a:latin typeface="Ubuntu"/>
                <a:ea typeface="Ubuntu"/>
                <a:cs typeface="Ubuntu"/>
                <a:sym typeface="Ubuntu"/>
              </a:rPr>
              <a:t>or that the patient sees a</a:t>
            </a:r>
            <a:r>
              <a:rPr lang="en-US" sz="4000" b="1">
                <a:solidFill>
                  <a:srgbClr val="000000"/>
                </a:solidFill>
                <a:latin typeface="Ubuntu Bold"/>
                <a:ea typeface="Ubuntu Bold"/>
                <a:cs typeface="Ubuntu Bold"/>
                <a:sym typeface="Ubuntu Bold"/>
              </a:rPr>
              <a:t> specialist.</a:t>
            </a:r>
          </a:p>
          <a:p>
            <a:pPr algn="l">
              <a:lnSpc>
                <a:spcPts val="5600"/>
              </a:lnSpc>
            </a:pPr>
            <a:endParaRPr lang="en-US" sz="4000" b="1">
              <a:solidFill>
                <a:srgbClr val="000000"/>
              </a:solidFill>
              <a:latin typeface="Ubuntu Bold"/>
              <a:ea typeface="Ubuntu Bold"/>
              <a:cs typeface="Ubuntu Bold"/>
              <a:sym typeface="Ubuntu Bold"/>
            </a:endParaRPr>
          </a:p>
          <a:p>
            <a:pPr algn="l">
              <a:lnSpc>
                <a:spcPts val="5600"/>
              </a:lnSpc>
            </a:pPr>
            <a:r>
              <a:rPr lang="en-US" sz="4000">
                <a:solidFill>
                  <a:srgbClr val="000000"/>
                </a:solidFill>
                <a:latin typeface="Ubuntu"/>
                <a:ea typeface="Ubuntu"/>
                <a:cs typeface="Ubuntu"/>
                <a:sym typeface="Ubuntu"/>
              </a:rPr>
              <a:t>They may also recommend </a:t>
            </a:r>
            <a:r>
              <a:rPr lang="en-US" sz="4000" b="1">
                <a:solidFill>
                  <a:srgbClr val="000000"/>
                </a:solidFill>
                <a:latin typeface="Ubuntu Bold"/>
                <a:ea typeface="Ubuntu Bold"/>
                <a:cs typeface="Ubuntu Bold"/>
                <a:sym typeface="Ubuntu Bold"/>
              </a:rPr>
              <a:t>treatments.</a:t>
            </a:r>
          </a:p>
        </p:txBody>
      </p:sp>
      <p:sp>
        <p:nvSpPr>
          <p:cNvPr id="20" name="Freeform 20"/>
          <p:cNvSpPr/>
          <p:nvPr/>
        </p:nvSpPr>
        <p:spPr>
          <a:xfrm flipH="1">
            <a:off x="1999961" y="2885571"/>
            <a:ext cx="3532239" cy="6121938"/>
          </a:xfrm>
          <a:custGeom>
            <a:avLst/>
            <a:gdLst/>
            <a:ahLst/>
            <a:cxnLst/>
            <a:rect l="l" t="t" r="r" b="b"/>
            <a:pathLst>
              <a:path w="3532239" h="6121938">
                <a:moveTo>
                  <a:pt x="3532240" y="0"/>
                </a:moveTo>
                <a:lnTo>
                  <a:pt x="0" y="0"/>
                </a:lnTo>
                <a:lnTo>
                  <a:pt x="0" y="6121938"/>
                </a:lnTo>
                <a:lnTo>
                  <a:pt x="3532240" y="6121938"/>
                </a:lnTo>
                <a:lnTo>
                  <a:pt x="353224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484174" y="808116"/>
            <a:ext cx="6203215" cy="1223447"/>
            <a:chOff x="0" y="0"/>
            <a:chExt cx="1633769" cy="322225"/>
          </a:xfrm>
        </p:grpSpPr>
        <p:sp>
          <p:nvSpPr>
            <p:cNvPr id="16" name="Freeform 16"/>
            <p:cNvSpPr/>
            <p:nvPr/>
          </p:nvSpPr>
          <p:spPr>
            <a:xfrm>
              <a:off x="0" y="0"/>
              <a:ext cx="1633769" cy="322225"/>
            </a:xfrm>
            <a:custGeom>
              <a:avLst/>
              <a:gdLst/>
              <a:ahLst/>
              <a:cxnLst/>
              <a:rect l="l" t="t" r="r" b="b"/>
              <a:pathLst>
                <a:path w="1633769" h="322225">
                  <a:moveTo>
                    <a:pt x="1430569" y="0"/>
                  </a:moveTo>
                  <a:cubicBezTo>
                    <a:pt x="1542793" y="0"/>
                    <a:pt x="1633769" y="72132"/>
                    <a:pt x="1633769" y="161112"/>
                  </a:cubicBezTo>
                  <a:cubicBezTo>
                    <a:pt x="1633769" y="250092"/>
                    <a:pt x="1542793" y="322225"/>
                    <a:pt x="1430569"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17" name="TextBox 17"/>
            <p:cNvSpPr txBox="1"/>
            <p:nvPr/>
          </p:nvSpPr>
          <p:spPr>
            <a:xfrm>
              <a:off x="0" y="-28575"/>
              <a:ext cx="1633769" cy="350800"/>
            </a:xfrm>
            <a:prstGeom prst="rect">
              <a:avLst/>
            </a:prstGeom>
          </p:spPr>
          <p:txBody>
            <a:bodyPr lIns="50800" tIns="50800" rIns="50800" bIns="50800" rtlCol="0" anchor="ctr"/>
            <a:lstStyle/>
            <a:p>
              <a:pPr algn="ctr">
                <a:lnSpc>
                  <a:spcPts val="1960"/>
                </a:lnSpc>
              </a:pPr>
              <a:endParaRPr/>
            </a:p>
          </p:txBody>
        </p:sp>
      </p:grpSp>
      <p:sp>
        <p:nvSpPr>
          <p:cNvPr id="18" name="TextBox 18"/>
          <p:cNvSpPr txBox="1"/>
          <p:nvPr/>
        </p:nvSpPr>
        <p:spPr>
          <a:xfrm>
            <a:off x="6551376" y="2909075"/>
            <a:ext cx="10483253" cy="5632449"/>
          </a:xfrm>
          <a:prstGeom prst="rect">
            <a:avLst/>
          </a:prstGeom>
        </p:spPr>
        <p:txBody>
          <a:bodyPr lIns="0" tIns="0" rIns="0" bIns="0" rtlCol="0" anchor="t">
            <a:spAutoFit/>
          </a:bodyPr>
          <a:lstStyle/>
          <a:p>
            <a:pPr algn="l">
              <a:lnSpc>
                <a:spcPts val="5600"/>
              </a:lnSpc>
            </a:pPr>
            <a:r>
              <a:rPr lang="en-US" sz="4000">
                <a:solidFill>
                  <a:srgbClr val="000000"/>
                </a:solidFill>
                <a:latin typeface="Ubuntu"/>
                <a:ea typeface="Ubuntu"/>
                <a:cs typeface="Ubuntu"/>
                <a:sym typeface="Ubuntu"/>
              </a:rPr>
              <a:t>The provider might:</a:t>
            </a:r>
          </a:p>
          <a:p>
            <a:pPr algn="l">
              <a:lnSpc>
                <a:spcPts val="5600"/>
              </a:lnSpc>
            </a:pPr>
            <a:endParaRPr lang="en-US" sz="4000">
              <a:solidFill>
                <a:srgbClr val="000000"/>
              </a:solidFill>
              <a:latin typeface="Ubuntu"/>
              <a:ea typeface="Ubuntu"/>
              <a:cs typeface="Ubuntu"/>
              <a:sym typeface="Ubuntu"/>
            </a:endParaRPr>
          </a:p>
          <a:p>
            <a:pPr marL="863609" lvl="1" indent="-431805" algn="l">
              <a:lnSpc>
                <a:spcPts val="5600"/>
              </a:lnSpc>
              <a:buFont typeface="Arial"/>
              <a:buChar char="•"/>
            </a:pPr>
            <a:r>
              <a:rPr lang="en-US" sz="4000">
                <a:solidFill>
                  <a:srgbClr val="000000"/>
                </a:solidFill>
                <a:latin typeface="Ubuntu"/>
                <a:ea typeface="Ubuntu"/>
                <a:cs typeface="Ubuntu"/>
                <a:sym typeface="Ubuntu"/>
              </a:rPr>
              <a:t>Call, fax, or email a </a:t>
            </a:r>
            <a:r>
              <a:rPr lang="en-US" sz="4000" b="1">
                <a:solidFill>
                  <a:srgbClr val="000000"/>
                </a:solidFill>
                <a:latin typeface="Ubuntu Bold"/>
                <a:ea typeface="Ubuntu Bold"/>
                <a:cs typeface="Ubuntu Bold"/>
                <a:sym typeface="Ubuntu Bold"/>
              </a:rPr>
              <a:t>digital copy</a:t>
            </a:r>
            <a:r>
              <a:rPr lang="en-US" sz="4000">
                <a:solidFill>
                  <a:srgbClr val="000000"/>
                </a:solidFill>
                <a:latin typeface="Ubuntu"/>
                <a:ea typeface="Ubuntu"/>
                <a:cs typeface="Ubuntu"/>
                <a:sym typeface="Ubuntu"/>
              </a:rPr>
              <a:t> of the prescription to a pharmacy of your choice.</a:t>
            </a:r>
          </a:p>
          <a:p>
            <a:pPr algn="l">
              <a:lnSpc>
                <a:spcPts val="5600"/>
              </a:lnSpc>
            </a:pPr>
            <a:endParaRPr lang="en-US" sz="4000">
              <a:solidFill>
                <a:srgbClr val="000000"/>
              </a:solidFill>
              <a:latin typeface="Ubuntu"/>
              <a:ea typeface="Ubuntu"/>
              <a:cs typeface="Ubuntu"/>
              <a:sym typeface="Ubuntu"/>
            </a:endParaRPr>
          </a:p>
          <a:p>
            <a:pPr marL="863609" lvl="1" indent="-431805" algn="l">
              <a:lnSpc>
                <a:spcPts val="5600"/>
              </a:lnSpc>
              <a:buFont typeface="Arial"/>
              <a:buChar char="•"/>
            </a:pPr>
            <a:r>
              <a:rPr lang="en-US" sz="4000">
                <a:solidFill>
                  <a:srgbClr val="000000"/>
                </a:solidFill>
                <a:latin typeface="Ubuntu"/>
                <a:ea typeface="Ubuntu"/>
                <a:cs typeface="Ubuntu"/>
                <a:sym typeface="Ubuntu"/>
              </a:rPr>
              <a:t>Write it on a </a:t>
            </a:r>
            <a:r>
              <a:rPr lang="en-US" sz="4000" b="1">
                <a:solidFill>
                  <a:srgbClr val="000000"/>
                </a:solidFill>
                <a:latin typeface="Ubuntu Bold"/>
                <a:ea typeface="Ubuntu Bold"/>
                <a:cs typeface="Ubuntu Bold"/>
                <a:sym typeface="Ubuntu Bold"/>
              </a:rPr>
              <a:t>piece of paper</a:t>
            </a:r>
            <a:r>
              <a:rPr lang="en-US" sz="4000">
                <a:solidFill>
                  <a:srgbClr val="000000"/>
                </a:solidFill>
                <a:latin typeface="Ubuntu"/>
                <a:ea typeface="Ubuntu"/>
                <a:cs typeface="Ubuntu"/>
                <a:sym typeface="Ubuntu"/>
              </a:rPr>
              <a:t> that you take to a local pharmacy</a:t>
            </a:r>
          </a:p>
        </p:txBody>
      </p:sp>
      <p:sp>
        <p:nvSpPr>
          <p:cNvPr id="19" name="TextBox 19"/>
          <p:cNvSpPr txBox="1"/>
          <p:nvPr/>
        </p:nvSpPr>
        <p:spPr>
          <a:xfrm>
            <a:off x="938966" y="791507"/>
            <a:ext cx="5262838"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Prescriptions</a:t>
            </a:r>
          </a:p>
        </p:txBody>
      </p:sp>
      <p:sp>
        <p:nvSpPr>
          <p:cNvPr id="20" name="Freeform 20"/>
          <p:cNvSpPr/>
          <p:nvPr/>
        </p:nvSpPr>
        <p:spPr>
          <a:xfrm>
            <a:off x="2012385" y="3950527"/>
            <a:ext cx="4189419" cy="3644794"/>
          </a:xfrm>
          <a:custGeom>
            <a:avLst/>
            <a:gdLst/>
            <a:ahLst/>
            <a:cxnLst/>
            <a:rect l="l" t="t" r="r" b="b"/>
            <a:pathLst>
              <a:path w="4189419" h="3644794">
                <a:moveTo>
                  <a:pt x="0" y="0"/>
                </a:moveTo>
                <a:lnTo>
                  <a:pt x="4189419" y="0"/>
                </a:lnTo>
                <a:lnTo>
                  <a:pt x="4189419" y="3644794"/>
                </a:lnTo>
                <a:lnTo>
                  <a:pt x="0" y="364479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484174" y="808116"/>
            <a:ext cx="11308828" cy="1223447"/>
            <a:chOff x="0" y="0"/>
            <a:chExt cx="2978457" cy="322225"/>
          </a:xfrm>
        </p:grpSpPr>
        <p:sp>
          <p:nvSpPr>
            <p:cNvPr id="16" name="Freeform 16"/>
            <p:cNvSpPr/>
            <p:nvPr/>
          </p:nvSpPr>
          <p:spPr>
            <a:xfrm>
              <a:off x="0" y="0"/>
              <a:ext cx="2978457" cy="322225"/>
            </a:xfrm>
            <a:custGeom>
              <a:avLst/>
              <a:gdLst/>
              <a:ahLst/>
              <a:cxnLst/>
              <a:rect l="l" t="t" r="r" b="b"/>
              <a:pathLst>
                <a:path w="2978457" h="322225">
                  <a:moveTo>
                    <a:pt x="2775257" y="0"/>
                  </a:moveTo>
                  <a:cubicBezTo>
                    <a:pt x="2887481" y="0"/>
                    <a:pt x="2978457" y="72132"/>
                    <a:pt x="2978457" y="161112"/>
                  </a:cubicBezTo>
                  <a:cubicBezTo>
                    <a:pt x="2978457" y="250092"/>
                    <a:pt x="2887481" y="322225"/>
                    <a:pt x="2775257"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17" name="TextBox 17"/>
            <p:cNvSpPr txBox="1"/>
            <p:nvPr/>
          </p:nvSpPr>
          <p:spPr>
            <a:xfrm>
              <a:off x="0" y="-28575"/>
              <a:ext cx="2978457" cy="350800"/>
            </a:xfrm>
            <a:prstGeom prst="rect">
              <a:avLst/>
            </a:prstGeom>
          </p:spPr>
          <p:txBody>
            <a:bodyPr lIns="50800" tIns="50800" rIns="50800" bIns="50800" rtlCol="0" anchor="ctr"/>
            <a:lstStyle/>
            <a:p>
              <a:pPr algn="ctr">
                <a:lnSpc>
                  <a:spcPts val="1960"/>
                </a:lnSpc>
              </a:pPr>
              <a:endParaRPr/>
            </a:p>
          </p:txBody>
        </p:sp>
      </p:grpSp>
      <p:sp>
        <p:nvSpPr>
          <p:cNvPr id="18" name="TextBox 18"/>
          <p:cNvSpPr txBox="1"/>
          <p:nvPr/>
        </p:nvSpPr>
        <p:spPr>
          <a:xfrm>
            <a:off x="1814377" y="2734003"/>
            <a:ext cx="15132744" cy="2108199"/>
          </a:xfrm>
          <a:prstGeom prst="rect">
            <a:avLst/>
          </a:prstGeom>
        </p:spPr>
        <p:txBody>
          <a:bodyPr lIns="0" tIns="0" rIns="0" bIns="0" rtlCol="0" anchor="t">
            <a:spAutoFit/>
          </a:bodyPr>
          <a:lstStyle/>
          <a:p>
            <a:pPr algn="l">
              <a:lnSpc>
                <a:spcPts val="5600"/>
              </a:lnSpc>
            </a:pPr>
            <a:r>
              <a:rPr lang="en-US" sz="4000">
                <a:solidFill>
                  <a:srgbClr val="000000"/>
                </a:solidFill>
                <a:latin typeface="Ubuntu"/>
                <a:ea typeface="Ubuntu"/>
                <a:cs typeface="Ubuntu"/>
                <a:sym typeface="Ubuntu"/>
              </a:rPr>
              <a:t>Diagnostic overshadowing is when a healthcare professional assumes that a patient's complaint is due to their disability, rather than fully exploring the cause of the patient's symptoms.</a:t>
            </a:r>
          </a:p>
        </p:txBody>
      </p:sp>
      <p:grpSp>
        <p:nvGrpSpPr>
          <p:cNvPr id="19" name="Group 19"/>
          <p:cNvGrpSpPr/>
          <p:nvPr/>
        </p:nvGrpSpPr>
        <p:grpSpPr>
          <a:xfrm>
            <a:off x="0" y="9776625"/>
            <a:ext cx="18288000" cy="510375"/>
            <a:chOff x="0" y="0"/>
            <a:chExt cx="6554006" cy="182907"/>
          </a:xfrm>
        </p:grpSpPr>
        <p:sp>
          <p:nvSpPr>
            <p:cNvPr id="20" name="Freeform 2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1" name="TextBox 2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2" name="Group 22"/>
          <p:cNvGrpSpPr/>
          <p:nvPr/>
        </p:nvGrpSpPr>
        <p:grpSpPr>
          <a:xfrm rot="-5400000">
            <a:off x="12910419" y="4867206"/>
            <a:ext cx="10244787" cy="510375"/>
            <a:chOff x="0" y="0"/>
            <a:chExt cx="3671501" cy="182907"/>
          </a:xfrm>
        </p:grpSpPr>
        <p:sp>
          <p:nvSpPr>
            <p:cNvPr id="23" name="Freeform 23"/>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4" name="TextBox 24"/>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25" name="Freeform 25"/>
          <p:cNvSpPr/>
          <p:nvPr/>
        </p:nvSpPr>
        <p:spPr>
          <a:xfrm>
            <a:off x="1901884" y="5639892"/>
            <a:ext cx="3906542" cy="3457289"/>
          </a:xfrm>
          <a:custGeom>
            <a:avLst/>
            <a:gdLst/>
            <a:ahLst/>
            <a:cxnLst/>
            <a:rect l="l" t="t" r="r" b="b"/>
            <a:pathLst>
              <a:path w="3906542" h="3457289">
                <a:moveTo>
                  <a:pt x="0" y="0"/>
                </a:moveTo>
                <a:lnTo>
                  <a:pt x="3906542" y="0"/>
                </a:lnTo>
                <a:lnTo>
                  <a:pt x="3906542" y="3457290"/>
                </a:lnTo>
                <a:lnTo>
                  <a:pt x="0" y="345729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6" name="TextBox 26"/>
          <p:cNvSpPr txBox="1"/>
          <p:nvPr/>
        </p:nvSpPr>
        <p:spPr>
          <a:xfrm>
            <a:off x="938966" y="791507"/>
            <a:ext cx="10639473"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Diagnostic Overshadowing</a:t>
            </a:r>
          </a:p>
        </p:txBody>
      </p:sp>
      <p:sp>
        <p:nvSpPr>
          <p:cNvPr id="27" name="TextBox 27"/>
          <p:cNvSpPr txBox="1"/>
          <p:nvPr/>
        </p:nvSpPr>
        <p:spPr>
          <a:xfrm>
            <a:off x="6366893" y="5356260"/>
            <a:ext cx="10580228" cy="3651249"/>
          </a:xfrm>
          <a:prstGeom prst="rect">
            <a:avLst/>
          </a:prstGeom>
        </p:spPr>
        <p:txBody>
          <a:bodyPr lIns="0" tIns="0" rIns="0" bIns="0" rtlCol="0" anchor="t">
            <a:spAutoFit/>
          </a:bodyPr>
          <a:lstStyle/>
          <a:p>
            <a:pPr marL="863609" lvl="1" indent="-431805" algn="l">
              <a:lnSpc>
                <a:spcPts val="5600"/>
              </a:lnSpc>
              <a:buFont typeface="Arial"/>
              <a:buChar char="•"/>
            </a:pPr>
            <a:r>
              <a:rPr lang="en-US" sz="4000">
                <a:solidFill>
                  <a:srgbClr val="000000"/>
                </a:solidFill>
                <a:latin typeface="Ubuntu"/>
                <a:ea typeface="Ubuntu"/>
                <a:cs typeface="Ubuntu"/>
                <a:sym typeface="Ubuntu"/>
              </a:rPr>
              <a:t>Be alert for </a:t>
            </a:r>
            <a:r>
              <a:rPr lang="en-US" sz="4000" b="1">
                <a:solidFill>
                  <a:srgbClr val="000000"/>
                </a:solidFill>
                <a:latin typeface="Ubuntu Bold"/>
                <a:ea typeface="Ubuntu Bold"/>
                <a:cs typeface="Ubuntu Bold"/>
                <a:sym typeface="Ubuntu Bold"/>
              </a:rPr>
              <a:t>dismissiveness</a:t>
            </a:r>
          </a:p>
          <a:p>
            <a:pPr algn="l">
              <a:lnSpc>
                <a:spcPts val="3359"/>
              </a:lnSpc>
            </a:pPr>
            <a:endParaRPr lang="en-US" sz="4000" b="1">
              <a:solidFill>
                <a:srgbClr val="000000"/>
              </a:solidFill>
              <a:latin typeface="Ubuntu Bold"/>
              <a:ea typeface="Ubuntu Bold"/>
              <a:cs typeface="Ubuntu Bold"/>
              <a:sym typeface="Ubuntu Bold"/>
            </a:endParaRPr>
          </a:p>
          <a:p>
            <a:pPr marL="863609" lvl="1" indent="-431805" algn="l">
              <a:lnSpc>
                <a:spcPts val="5600"/>
              </a:lnSpc>
              <a:buFont typeface="Arial"/>
              <a:buChar char="•"/>
            </a:pPr>
            <a:r>
              <a:rPr lang="en-US" sz="4000">
                <a:solidFill>
                  <a:srgbClr val="000000"/>
                </a:solidFill>
                <a:latin typeface="Ubuntu"/>
                <a:ea typeface="Ubuntu"/>
                <a:cs typeface="Ubuntu"/>
                <a:sym typeface="Ubuntu"/>
              </a:rPr>
              <a:t>It’s okay to ask for a </a:t>
            </a:r>
            <a:r>
              <a:rPr lang="en-US" sz="4000" b="1">
                <a:solidFill>
                  <a:srgbClr val="000000"/>
                </a:solidFill>
                <a:latin typeface="Ubuntu Bold"/>
                <a:ea typeface="Ubuntu Bold"/>
                <a:cs typeface="Ubuntu Bold"/>
                <a:sym typeface="Ubuntu Bold"/>
              </a:rPr>
              <a:t>second opinion</a:t>
            </a:r>
          </a:p>
          <a:p>
            <a:pPr algn="l">
              <a:lnSpc>
                <a:spcPts val="3359"/>
              </a:lnSpc>
            </a:pPr>
            <a:endParaRPr lang="en-US" sz="4000" b="1">
              <a:solidFill>
                <a:srgbClr val="000000"/>
              </a:solidFill>
              <a:latin typeface="Ubuntu Bold"/>
              <a:ea typeface="Ubuntu Bold"/>
              <a:cs typeface="Ubuntu Bold"/>
              <a:sym typeface="Ubuntu Bold"/>
            </a:endParaRPr>
          </a:p>
          <a:p>
            <a:pPr marL="863609" lvl="1" indent="-431805" algn="l">
              <a:lnSpc>
                <a:spcPts val="5600"/>
              </a:lnSpc>
              <a:buFont typeface="Arial"/>
              <a:buChar char="•"/>
            </a:pPr>
            <a:r>
              <a:rPr lang="en-US" sz="4000">
                <a:solidFill>
                  <a:srgbClr val="000000"/>
                </a:solidFill>
                <a:latin typeface="Ubuntu"/>
                <a:ea typeface="Ubuntu"/>
                <a:cs typeface="Ubuntu"/>
                <a:sym typeface="Ubuntu"/>
              </a:rPr>
              <a:t>If you aren’t being heard, ask to speak to a </a:t>
            </a:r>
            <a:r>
              <a:rPr lang="en-US" sz="4000" b="1">
                <a:solidFill>
                  <a:srgbClr val="000000"/>
                </a:solidFill>
                <a:latin typeface="Ubuntu Bold"/>
                <a:ea typeface="Ubuntu Bold"/>
                <a:cs typeface="Ubuntu Bold"/>
                <a:sym typeface="Ubuntu Bold"/>
              </a:rPr>
              <a:t>patient advocate</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484174" y="808116"/>
            <a:ext cx="11606901" cy="1223447"/>
            <a:chOff x="0" y="0"/>
            <a:chExt cx="3056962" cy="322225"/>
          </a:xfrm>
        </p:grpSpPr>
        <p:sp>
          <p:nvSpPr>
            <p:cNvPr id="16" name="Freeform 16"/>
            <p:cNvSpPr/>
            <p:nvPr/>
          </p:nvSpPr>
          <p:spPr>
            <a:xfrm>
              <a:off x="0" y="0"/>
              <a:ext cx="3056962" cy="322225"/>
            </a:xfrm>
            <a:custGeom>
              <a:avLst/>
              <a:gdLst/>
              <a:ahLst/>
              <a:cxnLst/>
              <a:rect l="l" t="t" r="r" b="b"/>
              <a:pathLst>
                <a:path w="3056962" h="322225">
                  <a:moveTo>
                    <a:pt x="2853762" y="0"/>
                  </a:moveTo>
                  <a:cubicBezTo>
                    <a:pt x="2965986" y="0"/>
                    <a:pt x="3056962" y="72132"/>
                    <a:pt x="3056962" y="161112"/>
                  </a:cubicBezTo>
                  <a:cubicBezTo>
                    <a:pt x="3056962" y="250092"/>
                    <a:pt x="2965986" y="322225"/>
                    <a:pt x="2853762"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17" name="TextBox 17"/>
            <p:cNvSpPr txBox="1"/>
            <p:nvPr/>
          </p:nvSpPr>
          <p:spPr>
            <a:xfrm>
              <a:off x="0" y="-28575"/>
              <a:ext cx="3056962" cy="350800"/>
            </a:xfrm>
            <a:prstGeom prst="rect">
              <a:avLst/>
            </a:prstGeom>
          </p:spPr>
          <p:txBody>
            <a:bodyPr lIns="50800" tIns="50800" rIns="50800" bIns="50800" rtlCol="0" anchor="ctr"/>
            <a:lstStyle/>
            <a:p>
              <a:pPr algn="ctr">
                <a:lnSpc>
                  <a:spcPts val="1960"/>
                </a:lnSpc>
              </a:pPr>
              <a:endParaRPr/>
            </a:p>
          </p:txBody>
        </p:sp>
      </p:grpSp>
      <p:sp>
        <p:nvSpPr>
          <p:cNvPr id="18" name="TextBox 18"/>
          <p:cNvSpPr txBox="1"/>
          <p:nvPr/>
        </p:nvSpPr>
        <p:spPr>
          <a:xfrm>
            <a:off x="938966" y="791507"/>
            <a:ext cx="10740882"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Questions Patients Can Ask</a:t>
            </a:r>
          </a:p>
        </p:txBody>
      </p:sp>
      <p:grpSp>
        <p:nvGrpSpPr>
          <p:cNvPr id="19" name="Group 19"/>
          <p:cNvGrpSpPr/>
          <p:nvPr/>
        </p:nvGrpSpPr>
        <p:grpSpPr>
          <a:xfrm>
            <a:off x="2944846" y="2616896"/>
            <a:ext cx="13079477" cy="6574396"/>
            <a:chOff x="0" y="0"/>
            <a:chExt cx="17439302" cy="8765861"/>
          </a:xfrm>
        </p:grpSpPr>
        <p:sp>
          <p:nvSpPr>
            <p:cNvPr id="20" name="Freeform 20"/>
            <p:cNvSpPr/>
            <p:nvPr/>
          </p:nvSpPr>
          <p:spPr>
            <a:xfrm>
              <a:off x="3622830" y="0"/>
              <a:ext cx="3157210" cy="3157210"/>
            </a:xfrm>
            <a:custGeom>
              <a:avLst/>
              <a:gdLst/>
              <a:ahLst/>
              <a:cxnLst/>
              <a:rect l="l" t="t" r="r" b="b"/>
              <a:pathLst>
                <a:path w="3157210" h="3157210">
                  <a:moveTo>
                    <a:pt x="0" y="0"/>
                  </a:moveTo>
                  <a:lnTo>
                    <a:pt x="3157210" y="0"/>
                  </a:lnTo>
                  <a:lnTo>
                    <a:pt x="3157210" y="3157210"/>
                  </a:lnTo>
                  <a:lnTo>
                    <a:pt x="0" y="315721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1" name="Freeform 21"/>
            <p:cNvSpPr/>
            <p:nvPr/>
          </p:nvSpPr>
          <p:spPr>
            <a:xfrm>
              <a:off x="7163438" y="364522"/>
              <a:ext cx="10120016" cy="7994812"/>
            </a:xfrm>
            <a:custGeom>
              <a:avLst/>
              <a:gdLst/>
              <a:ahLst/>
              <a:cxnLst/>
              <a:rect l="l" t="t" r="r" b="b"/>
              <a:pathLst>
                <a:path w="10120016" h="7994812">
                  <a:moveTo>
                    <a:pt x="0" y="0"/>
                  </a:moveTo>
                  <a:lnTo>
                    <a:pt x="10120015" y="0"/>
                  </a:lnTo>
                  <a:lnTo>
                    <a:pt x="10120015" y="7994813"/>
                  </a:lnTo>
                  <a:lnTo>
                    <a:pt x="0" y="799481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2" name="TextBox 22"/>
            <p:cNvSpPr txBox="1"/>
            <p:nvPr/>
          </p:nvSpPr>
          <p:spPr>
            <a:xfrm>
              <a:off x="8723380" y="1144958"/>
              <a:ext cx="8715922" cy="781569"/>
            </a:xfrm>
            <a:prstGeom prst="rect">
              <a:avLst/>
            </a:prstGeom>
          </p:spPr>
          <p:txBody>
            <a:bodyPr lIns="0" tIns="0" rIns="0" bIns="0" rtlCol="0" anchor="t">
              <a:spAutoFit/>
            </a:bodyPr>
            <a:lstStyle/>
            <a:p>
              <a:pPr algn="l">
                <a:lnSpc>
                  <a:spcPts val="4896"/>
                </a:lnSpc>
              </a:pPr>
              <a:r>
                <a:rPr lang="en-US" sz="3497" b="1">
                  <a:solidFill>
                    <a:srgbClr val="000000"/>
                  </a:solidFill>
                  <a:latin typeface="Ubuntu Bold"/>
                  <a:ea typeface="Ubuntu Bold"/>
                  <a:cs typeface="Ubuntu Bold"/>
                  <a:sym typeface="Ubuntu Bold"/>
                </a:rPr>
                <a:t>What is my main problem?</a:t>
              </a:r>
            </a:p>
          </p:txBody>
        </p:sp>
        <p:sp>
          <p:nvSpPr>
            <p:cNvPr id="23" name="Freeform 23"/>
            <p:cNvSpPr/>
            <p:nvPr/>
          </p:nvSpPr>
          <p:spPr>
            <a:xfrm>
              <a:off x="1100439" y="5956001"/>
              <a:ext cx="1709314" cy="2472787"/>
            </a:xfrm>
            <a:custGeom>
              <a:avLst/>
              <a:gdLst/>
              <a:ahLst/>
              <a:cxnLst/>
              <a:rect l="l" t="t" r="r" b="b"/>
              <a:pathLst>
                <a:path w="1709314" h="2472787">
                  <a:moveTo>
                    <a:pt x="0" y="0"/>
                  </a:moveTo>
                  <a:lnTo>
                    <a:pt x="1709314" y="0"/>
                  </a:lnTo>
                  <a:lnTo>
                    <a:pt x="1709314" y="2472787"/>
                  </a:lnTo>
                  <a:lnTo>
                    <a:pt x="0" y="247278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24" name="Freeform 24"/>
            <p:cNvSpPr/>
            <p:nvPr/>
          </p:nvSpPr>
          <p:spPr>
            <a:xfrm>
              <a:off x="3622830" y="2798791"/>
              <a:ext cx="3157210" cy="3157210"/>
            </a:xfrm>
            <a:custGeom>
              <a:avLst/>
              <a:gdLst/>
              <a:ahLst/>
              <a:cxnLst/>
              <a:rect l="l" t="t" r="r" b="b"/>
              <a:pathLst>
                <a:path w="3157210" h="3157210">
                  <a:moveTo>
                    <a:pt x="0" y="0"/>
                  </a:moveTo>
                  <a:lnTo>
                    <a:pt x="3157210" y="0"/>
                  </a:lnTo>
                  <a:lnTo>
                    <a:pt x="3157210" y="3157210"/>
                  </a:lnTo>
                  <a:lnTo>
                    <a:pt x="0" y="31572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25" name="Freeform 25"/>
            <p:cNvSpPr/>
            <p:nvPr/>
          </p:nvSpPr>
          <p:spPr>
            <a:xfrm>
              <a:off x="3622830" y="5608651"/>
              <a:ext cx="3157210" cy="3157210"/>
            </a:xfrm>
            <a:custGeom>
              <a:avLst/>
              <a:gdLst/>
              <a:ahLst/>
              <a:cxnLst/>
              <a:rect l="l" t="t" r="r" b="b"/>
              <a:pathLst>
                <a:path w="3157210" h="3157210">
                  <a:moveTo>
                    <a:pt x="0" y="0"/>
                  </a:moveTo>
                  <a:lnTo>
                    <a:pt x="3157210" y="0"/>
                  </a:lnTo>
                  <a:lnTo>
                    <a:pt x="3157210" y="3157210"/>
                  </a:lnTo>
                  <a:lnTo>
                    <a:pt x="0" y="31572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26" name="TextBox 26"/>
            <p:cNvSpPr txBox="1"/>
            <p:nvPr/>
          </p:nvSpPr>
          <p:spPr>
            <a:xfrm>
              <a:off x="0" y="401026"/>
              <a:ext cx="3910192" cy="5152215"/>
            </a:xfrm>
            <a:prstGeom prst="rect">
              <a:avLst/>
            </a:prstGeom>
          </p:spPr>
          <p:txBody>
            <a:bodyPr lIns="0" tIns="0" rIns="0" bIns="0" rtlCol="0" anchor="t">
              <a:spAutoFit/>
            </a:bodyPr>
            <a:lstStyle/>
            <a:p>
              <a:pPr algn="ctr">
                <a:lnSpc>
                  <a:spcPts val="5152"/>
                </a:lnSpc>
              </a:pPr>
              <a:r>
                <a:rPr lang="en-US" sz="3680" b="1">
                  <a:solidFill>
                    <a:srgbClr val="000000"/>
                  </a:solidFill>
                  <a:latin typeface="Ubuntu Bold"/>
                  <a:ea typeface="Ubuntu Bold"/>
                  <a:cs typeface="Ubuntu Bold"/>
                  <a:sym typeface="Ubuntu Bold"/>
                </a:rPr>
                <a:t>The 3 Most </a:t>
              </a:r>
            </a:p>
            <a:p>
              <a:pPr algn="ctr">
                <a:lnSpc>
                  <a:spcPts val="5152"/>
                </a:lnSpc>
              </a:pPr>
              <a:r>
                <a:rPr lang="en-US" sz="3680" b="1">
                  <a:solidFill>
                    <a:srgbClr val="000000"/>
                  </a:solidFill>
                  <a:latin typeface="Ubuntu Bold"/>
                  <a:ea typeface="Ubuntu Bold"/>
                  <a:cs typeface="Ubuntu Bold"/>
                  <a:sym typeface="Ubuntu Bold"/>
                </a:rPr>
                <a:t>Important </a:t>
              </a:r>
            </a:p>
            <a:p>
              <a:pPr algn="ctr">
                <a:lnSpc>
                  <a:spcPts val="5152"/>
                </a:lnSpc>
              </a:pPr>
              <a:r>
                <a:rPr lang="en-US" sz="3680" b="1">
                  <a:solidFill>
                    <a:srgbClr val="000000"/>
                  </a:solidFill>
                  <a:latin typeface="Ubuntu Bold"/>
                  <a:ea typeface="Ubuntu Bold"/>
                  <a:cs typeface="Ubuntu Bold"/>
                  <a:sym typeface="Ubuntu Bold"/>
                </a:rPr>
                <a:t>Questions </a:t>
              </a:r>
            </a:p>
            <a:p>
              <a:pPr algn="ctr">
                <a:lnSpc>
                  <a:spcPts val="5152"/>
                </a:lnSpc>
              </a:pPr>
              <a:r>
                <a:rPr lang="en-US" sz="3680" b="1">
                  <a:solidFill>
                    <a:srgbClr val="000000"/>
                  </a:solidFill>
                  <a:latin typeface="Ubuntu Bold"/>
                  <a:ea typeface="Ubuntu Bold"/>
                  <a:cs typeface="Ubuntu Bold"/>
                  <a:sym typeface="Ubuntu Bold"/>
                </a:rPr>
                <a:t>a Patient Can Ask a </a:t>
              </a:r>
            </a:p>
            <a:p>
              <a:pPr algn="ctr">
                <a:lnSpc>
                  <a:spcPts val="5152"/>
                </a:lnSpc>
              </a:pPr>
              <a:r>
                <a:rPr lang="en-US" sz="3680" b="1">
                  <a:solidFill>
                    <a:srgbClr val="000000"/>
                  </a:solidFill>
                  <a:latin typeface="Ubuntu Bold"/>
                  <a:ea typeface="Ubuntu Bold"/>
                  <a:cs typeface="Ubuntu Bold"/>
                  <a:sym typeface="Ubuntu Bold"/>
                </a:rPr>
                <a:t>Provider</a:t>
              </a:r>
            </a:p>
          </p:txBody>
        </p:sp>
        <p:sp>
          <p:nvSpPr>
            <p:cNvPr id="27" name="TextBox 27"/>
            <p:cNvSpPr txBox="1"/>
            <p:nvPr/>
          </p:nvSpPr>
          <p:spPr>
            <a:xfrm>
              <a:off x="8723380" y="3928282"/>
              <a:ext cx="8715922" cy="781569"/>
            </a:xfrm>
            <a:prstGeom prst="rect">
              <a:avLst/>
            </a:prstGeom>
          </p:spPr>
          <p:txBody>
            <a:bodyPr lIns="0" tIns="0" rIns="0" bIns="0" rtlCol="0" anchor="t">
              <a:spAutoFit/>
            </a:bodyPr>
            <a:lstStyle/>
            <a:p>
              <a:pPr algn="l">
                <a:lnSpc>
                  <a:spcPts val="4896"/>
                </a:lnSpc>
              </a:pPr>
              <a:r>
                <a:rPr lang="en-US" sz="3497" b="1">
                  <a:solidFill>
                    <a:srgbClr val="000000"/>
                  </a:solidFill>
                  <a:latin typeface="Ubuntu Bold"/>
                  <a:ea typeface="Ubuntu Bold"/>
                  <a:cs typeface="Ubuntu Bold"/>
                  <a:sym typeface="Ubuntu Bold"/>
                </a:rPr>
                <a:t>What do I need to do?</a:t>
              </a:r>
            </a:p>
          </p:txBody>
        </p:sp>
        <p:sp>
          <p:nvSpPr>
            <p:cNvPr id="28" name="TextBox 28"/>
            <p:cNvSpPr txBox="1"/>
            <p:nvPr/>
          </p:nvSpPr>
          <p:spPr>
            <a:xfrm>
              <a:off x="8723380" y="6346465"/>
              <a:ext cx="7994889" cy="1595856"/>
            </a:xfrm>
            <a:prstGeom prst="rect">
              <a:avLst/>
            </a:prstGeom>
          </p:spPr>
          <p:txBody>
            <a:bodyPr lIns="0" tIns="0" rIns="0" bIns="0" rtlCol="0" anchor="t">
              <a:spAutoFit/>
            </a:bodyPr>
            <a:lstStyle/>
            <a:p>
              <a:pPr algn="l">
                <a:lnSpc>
                  <a:spcPts val="4896"/>
                </a:lnSpc>
              </a:pPr>
              <a:r>
                <a:rPr lang="en-US" sz="3497" b="1">
                  <a:solidFill>
                    <a:srgbClr val="000000"/>
                  </a:solidFill>
                  <a:latin typeface="Ubuntu Bold"/>
                  <a:ea typeface="Ubuntu Bold"/>
                  <a:cs typeface="Ubuntu Bold"/>
                  <a:sym typeface="Ubuntu Bold"/>
                </a:rPr>
                <a:t>Why is it important for me </a:t>
              </a:r>
            </a:p>
            <a:p>
              <a:pPr algn="l">
                <a:lnSpc>
                  <a:spcPts val="4896"/>
                </a:lnSpc>
              </a:pPr>
              <a:r>
                <a:rPr lang="en-US" sz="3497" b="1">
                  <a:solidFill>
                    <a:srgbClr val="000000"/>
                  </a:solidFill>
                  <a:latin typeface="Ubuntu Bold"/>
                  <a:ea typeface="Ubuntu Bold"/>
                  <a:cs typeface="Ubuntu Bold"/>
                  <a:sym typeface="Ubuntu Bold"/>
                </a:rPr>
                <a:t>to do this?</a:t>
              </a:r>
            </a:p>
          </p:txBody>
        </p:sp>
      </p:grpSp>
      <p:grpSp>
        <p:nvGrpSpPr>
          <p:cNvPr id="29" name="Group 29"/>
          <p:cNvGrpSpPr/>
          <p:nvPr/>
        </p:nvGrpSpPr>
        <p:grpSpPr>
          <a:xfrm>
            <a:off x="0" y="9776625"/>
            <a:ext cx="18288000" cy="510375"/>
            <a:chOff x="0" y="0"/>
            <a:chExt cx="6554006" cy="182907"/>
          </a:xfrm>
        </p:grpSpPr>
        <p:sp>
          <p:nvSpPr>
            <p:cNvPr id="30" name="Freeform 3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31" name="TextBox 3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2" name="Group 32"/>
          <p:cNvGrpSpPr/>
          <p:nvPr/>
        </p:nvGrpSpPr>
        <p:grpSpPr>
          <a:xfrm rot="-5400000">
            <a:off x="12910419" y="4867206"/>
            <a:ext cx="10244787" cy="510375"/>
            <a:chOff x="0" y="0"/>
            <a:chExt cx="3671501" cy="182907"/>
          </a:xfrm>
        </p:grpSpPr>
        <p:sp>
          <p:nvSpPr>
            <p:cNvPr id="33" name="Freeform 33"/>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34" name="TextBox 34"/>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484174" y="808116"/>
            <a:ext cx="7369020" cy="1223447"/>
            <a:chOff x="0" y="0"/>
            <a:chExt cx="1940812" cy="322225"/>
          </a:xfrm>
        </p:grpSpPr>
        <p:sp>
          <p:nvSpPr>
            <p:cNvPr id="16" name="Freeform 16"/>
            <p:cNvSpPr/>
            <p:nvPr/>
          </p:nvSpPr>
          <p:spPr>
            <a:xfrm>
              <a:off x="0" y="0"/>
              <a:ext cx="1940812" cy="322225"/>
            </a:xfrm>
            <a:custGeom>
              <a:avLst/>
              <a:gdLst/>
              <a:ahLst/>
              <a:cxnLst/>
              <a:rect l="l" t="t" r="r" b="b"/>
              <a:pathLst>
                <a:path w="1940812" h="322225">
                  <a:moveTo>
                    <a:pt x="1737612" y="0"/>
                  </a:moveTo>
                  <a:cubicBezTo>
                    <a:pt x="1849836" y="0"/>
                    <a:pt x="1940812" y="72132"/>
                    <a:pt x="1940812" y="161112"/>
                  </a:cubicBezTo>
                  <a:cubicBezTo>
                    <a:pt x="1940812" y="250092"/>
                    <a:pt x="1849836" y="322225"/>
                    <a:pt x="1737612"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17" name="TextBox 17"/>
            <p:cNvSpPr txBox="1"/>
            <p:nvPr/>
          </p:nvSpPr>
          <p:spPr>
            <a:xfrm>
              <a:off x="0" y="-28575"/>
              <a:ext cx="1940812" cy="350800"/>
            </a:xfrm>
            <a:prstGeom prst="rect">
              <a:avLst/>
            </a:prstGeom>
          </p:spPr>
          <p:txBody>
            <a:bodyPr lIns="50800" tIns="50800" rIns="50800" bIns="50800" rtlCol="0" anchor="ctr"/>
            <a:lstStyle/>
            <a:p>
              <a:pPr algn="ctr">
                <a:lnSpc>
                  <a:spcPts val="1960"/>
                </a:lnSpc>
              </a:pPr>
              <a:endParaRPr/>
            </a:p>
          </p:txBody>
        </p:sp>
      </p:grpSp>
      <p:sp>
        <p:nvSpPr>
          <p:cNvPr id="18" name="Freeform 18"/>
          <p:cNvSpPr/>
          <p:nvPr/>
        </p:nvSpPr>
        <p:spPr>
          <a:xfrm>
            <a:off x="2235720" y="3582492"/>
            <a:ext cx="5617474" cy="4114800"/>
          </a:xfrm>
          <a:custGeom>
            <a:avLst/>
            <a:gdLst/>
            <a:ahLst/>
            <a:cxnLst/>
            <a:rect l="l" t="t" r="r" b="b"/>
            <a:pathLst>
              <a:path w="5617474" h="4114800">
                <a:moveTo>
                  <a:pt x="0" y="0"/>
                </a:moveTo>
                <a:lnTo>
                  <a:pt x="5617474" y="0"/>
                </a:lnTo>
                <a:lnTo>
                  <a:pt x="5617474"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9" name="TextBox 19"/>
          <p:cNvSpPr txBox="1"/>
          <p:nvPr/>
        </p:nvSpPr>
        <p:spPr>
          <a:xfrm>
            <a:off x="938966" y="791507"/>
            <a:ext cx="6755857"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Other Questions</a:t>
            </a:r>
          </a:p>
        </p:txBody>
      </p:sp>
      <p:sp>
        <p:nvSpPr>
          <p:cNvPr id="20" name="TextBox 20"/>
          <p:cNvSpPr txBox="1"/>
          <p:nvPr/>
        </p:nvSpPr>
        <p:spPr>
          <a:xfrm>
            <a:off x="8886336" y="4038423"/>
            <a:ext cx="7739033" cy="310768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The patient can ask other questions, too, depending on what the provider has recommended for treatment.</a:t>
            </a:r>
          </a:p>
        </p:txBody>
      </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484174" y="808116"/>
            <a:ext cx="5507152" cy="1223447"/>
            <a:chOff x="0" y="0"/>
            <a:chExt cx="1450443" cy="322225"/>
          </a:xfrm>
        </p:grpSpPr>
        <p:sp>
          <p:nvSpPr>
            <p:cNvPr id="16" name="Freeform 16"/>
            <p:cNvSpPr/>
            <p:nvPr/>
          </p:nvSpPr>
          <p:spPr>
            <a:xfrm>
              <a:off x="0" y="0"/>
              <a:ext cx="1450443" cy="322225"/>
            </a:xfrm>
            <a:custGeom>
              <a:avLst/>
              <a:gdLst/>
              <a:ahLst/>
              <a:cxnLst/>
              <a:rect l="l" t="t" r="r" b="b"/>
              <a:pathLst>
                <a:path w="1450443" h="322225">
                  <a:moveTo>
                    <a:pt x="1247243" y="0"/>
                  </a:moveTo>
                  <a:cubicBezTo>
                    <a:pt x="1359468" y="0"/>
                    <a:pt x="1450443" y="72132"/>
                    <a:pt x="1450443" y="161112"/>
                  </a:cubicBezTo>
                  <a:cubicBezTo>
                    <a:pt x="1450443" y="250092"/>
                    <a:pt x="1359468" y="322225"/>
                    <a:pt x="1247243"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17" name="TextBox 17"/>
            <p:cNvSpPr txBox="1"/>
            <p:nvPr/>
          </p:nvSpPr>
          <p:spPr>
            <a:xfrm>
              <a:off x="0" y="-28575"/>
              <a:ext cx="1450443" cy="350800"/>
            </a:xfrm>
            <a:prstGeom prst="rect">
              <a:avLst/>
            </a:prstGeom>
          </p:spPr>
          <p:txBody>
            <a:bodyPr lIns="50800" tIns="50800" rIns="50800" bIns="50800" rtlCol="0" anchor="ctr"/>
            <a:lstStyle/>
            <a:p>
              <a:pPr algn="ctr">
                <a:lnSpc>
                  <a:spcPts val="1960"/>
                </a:lnSpc>
              </a:pPr>
              <a:endParaRPr/>
            </a:p>
          </p:txBody>
        </p:sp>
      </p:grpSp>
      <p:sp>
        <p:nvSpPr>
          <p:cNvPr id="18" name="TextBox 18"/>
          <p:cNvSpPr txBox="1"/>
          <p:nvPr/>
        </p:nvSpPr>
        <p:spPr>
          <a:xfrm>
            <a:off x="938966" y="791507"/>
            <a:ext cx="4462790"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Take Notes</a:t>
            </a:r>
          </a:p>
        </p:txBody>
      </p:sp>
      <p:sp>
        <p:nvSpPr>
          <p:cNvPr id="19" name="TextBox 19"/>
          <p:cNvSpPr txBox="1"/>
          <p:nvPr/>
        </p:nvSpPr>
        <p:spPr>
          <a:xfrm>
            <a:off x="7531339" y="5139555"/>
            <a:ext cx="7739033" cy="76453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Remember to take notes!</a:t>
            </a:r>
          </a:p>
        </p:txBody>
      </p:sp>
      <p:sp>
        <p:nvSpPr>
          <p:cNvPr id="20" name="Freeform 20"/>
          <p:cNvSpPr/>
          <p:nvPr/>
        </p:nvSpPr>
        <p:spPr>
          <a:xfrm>
            <a:off x="3385425" y="3255107"/>
            <a:ext cx="3158917" cy="5297973"/>
          </a:xfrm>
          <a:custGeom>
            <a:avLst/>
            <a:gdLst/>
            <a:ahLst/>
            <a:cxnLst/>
            <a:rect l="l" t="t" r="r" b="b"/>
            <a:pathLst>
              <a:path w="3158917" h="5297973">
                <a:moveTo>
                  <a:pt x="0" y="0"/>
                </a:moveTo>
                <a:lnTo>
                  <a:pt x="3158916" y="0"/>
                </a:lnTo>
                <a:lnTo>
                  <a:pt x="3158916" y="5297973"/>
                </a:lnTo>
                <a:lnTo>
                  <a:pt x="0" y="529797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484174" y="808116"/>
            <a:ext cx="10976182" cy="1223447"/>
            <a:chOff x="0" y="0"/>
            <a:chExt cx="2890846" cy="322225"/>
          </a:xfrm>
        </p:grpSpPr>
        <p:sp>
          <p:nvSpPr>
            <p:cNvPr id="16" name="Freeform 16"/>
            <p:cNvSpPr/>
            <p:nvPr/>
          </p:nvSpPr>
          <p:spPr>
            <a:xfrm>
              <a:off x="0" y="0"/>
              <a:ext cx="2890846" cy="322225"/>
            </a:xfrm>
            <a:custGeom>
              <a:avLst/>
              <a:gdLst/>
              <a:ahLst/>
              <a:cxnLst/>
              <a:rect l="l" t="t" r="r" b="b"/>
              <a:pathLst>
                <a:path w="2890846" h="322225">
                  <a:moveTo>
                    <a:pt x="2687646" y="0"/>
                  </a:moveTo>
                  <a:cubicBezTo>
                    <a:pt x="2799870" y="0"/>
                    <a:pt x="2890846" y="72132"/>
                    <a:pt x="2890846" y="161112"/>
                  </a:cubicBezTo>
                  <a:cubicBezTo>
                    <a:pt x="2890846" y="250092"/>
                    <a:pt x="2799870" y="322225"/>
                    <a:pt x="2687646"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17" name="TextBox 17"/>
            <p:cNvSpPr txBox="1"/>
            <p:nvPr/>
          </p:nvSpPr>
          <p:spPr>
            <a:xfrm>
              <a:off x="0" y="-28575"/>
              <a:ext cx="2890846" cy="350800"/>
            </a:xfrm>
            <a:prstGeom prst="rect">
              <a:avLst/>
            </a:prstGeom>
          </p:spPr>
          <p:txBody>
            <a:bodyPr lIns="50800" tIns="50800" rIns="50800" bIns="50800" rtlCol="0" anchor="ctr"/>
            <a:lstStyle/>
            <a:p>
              <a:pPr algn="ctr">
                <a:lnSpc>
                  <a:spcPts val="1960"/>
                </a:lnSpc>
              </a:pPr>
              <a:endParaRPr/>
            </a:p>
          </p:txBody>
        </p:sp>
      </p:grpSp>
      <p:sp>
        <p:nvSpPr>
          <p:cNvPr id="18" name="TextBox 18"/>
          <p:cNvSpPr txBox="1"/>
          <p:nvPr/>
        </p:nvSpPr>
        <p:spPr>
          <a:xfrm>
            <a:off x="938966" y="791507"/>
            <a:ext cx="10177401"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Supporting Self-Advocacy</a:t>
            </a:r>
          </a:p>
        </p:txBody>
      </p:sp>
      <p:sp>
        <p:nvSpPr>
          <p:cNvPr id="19" name="Freeform 19"/>
          <p:cNvSpPr/>
          <p:nvPr/>
        </p:nvSpPr>
        <p:spPr>
          <a:xfrm flipH="1">
            <a:off x="1998000" y="4124992"/>
            <a:ext cx="3465897" cy="4089554"/>
          </a:xfrm>
          <a:custGeom>
            <a:avLst/>
            <a:gdLst/>
            <a:ahLst/>
            <a:cxnLst/>
            <a:rect l="l" t="t" r="r" b="b"/>
            <a:pathLst>
              <a:path w="3465897" h="4089554">
                <a:moveTo>
                  <a:pt x="3465897" y="0"/>
                </a:moveTo>
                <a:lnTo>
                  <a:pt x="0" y="0"/>
                </a:lnTo>
                <a:lnTo>
                  <a:pt x="0" y="4089554"/>
                </a:lnTo>
                <a:lnTo>
                  <a:pt x="3465897" y="4089554"/>
                </a:lnTo>
                <a:lnTo>
                  <a:pt x="3465897"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0" name="TextBox 20"/>
          <p:cNvSpPr txBox="1"/>
          <p:nvPr/>
        </p:nvSpPr>
        <p:spPr>
          <a:xfrm>
            <a:off x="5720787" y="3397817"/>
            <a:ext cx="11744717" cy="6137910"/>
          </a:xfrm>
          <a:prstGeom prst="rect">
            <a:avLst/>
          </a:prstGeom>
        </p:spPr>
        <p:txBody>
          <a:bodyPr lIns="0" tIns="0" rIns="0" bIns="0" rtlCol="0" anchor="t">
            <a:spAutoFit/>
          </a:bodyPr>
          <a:lstStyle/>
          <a:p>
            <a:pPr marL="777243" lvl="1" indent="-388622" algn="l">
              <a:lnSpc>
                <a:spcPts val="5040"/>
              </a:lnSpc>
              <a:buFont typeface="Arial"/>
              <a:buChar char="•"/>
            </a:pPr>
            <a:r>
              <a:rPr lang="en-US" sz="3600" b="1">
                <a:solidFill>
                  <a:srgbClr val="000000"/>
                </a:solidFill>
                <a:latin typeface="Ubuntu Bold"/>
                <a:ea typeface="Ubuntu Bold"/>
                <a:cs typeface="Ubuntu Bold"/>
                <a:sym typeface="Ubuntu Bold"/>
              </a:rPr>
              <a:t>Slow down</a:t>
            </a:r>
          </a:p>
          <a:p>
            <a:pPr algn="l">
              <a:lnSpc>
                <a:spcPts val="1399"/>
              </a:lnSpc>
            </a:pPr>
            <a:endParaRPr lang="en-US" sz="3600" b="1">
              <a:solidFill>
                <a:srgbClr val="000000"/>
              </a:solidFill>
              <a:latin typeface="Ubuntu Bold"/>
              <a:ea typeface="Ubuntu Bold"/>
              <a:cs typeface="Ubuntu Bold"/>
              <a:sym typeface="Ubuntu Bold"/>
            </a:endParaRPr>
          </a:p>
          <a:p>
            <a:pPr marL="777243" lvl="1" indent="-388622" algn="l">
              <a:lnSpc>
                <a:spcPts val="5040"/>
              </a:lnSpc>
              <a:buFont typeface="Arial"/>
              <a:buChar char="•"/>
            </a:pPr>
            <a:r>
              <a:rPr lang="en-US" sz="3600" b="1">
                <a:solidFill>
                  <a:srgbClr val="000000"/>
                </a:solidFill>
                <a:latin typeface="Ubuntu Bold"/>
                <a:ea typeface="Ubuntu Bold"/>
                <a:cs typeface="Ubuntu Bold"/>
                <a:sym typeface="Ubuntu Bold"/>
              </a:rPr>
              <a:t>Wait </a:t>
            </a:r>
            <a:r>
              <a:rPr lang="en-US" sz="3600">
                <a:solidFill>
                  <a:srgbClr val="000000"/>
                </a:solidFill>
                <a:latin typeface="Ubuntu"/>
                <a:ea typeface="Ubuntu"/>
                <a:cs typeface="Ubuntu"/>
                <a:sym typeface="Ubuntu"/>
              </a:rPr>
              <a:t>for them to answer the provider’s questions </a:t>
            </a:r>
          </a:p>
          <a:p>
            <a:pPr algn="l">
              <a:lnSpc>
                <a:spcPts val="1399"/>
              </a:lnSpc>
            </a:pPr>
            <a:endParaRPr lang="en-US" sz="3600">
              <a:solidFill>
                <a:srgbClr val="000000"/>
              </a:solidFill>
              <a:latin typeface="Ubuntu"/>
              <a:ea typeface="Ubuntu"/>
              <a:cs typeface="Ubuntu"/>
              <a:sym typeface="Ubuntu"/>
            </a:endParaRPr>
          </a:p>
          <a:p>
            <a:pPr marL="777243" lvl="1" indent="-388622" algn="l">
              <a:lnSpc>
                <a:spcPts val="5040"/>
              </a:lnSpc>
              <a:buFont typeface="Arial"/>
              <a:buChar char="•"/>
            </a:pPr>
            <a:r>
              <a:rPr lang="en-US" sz="3600">
                <a:solidFill>
                  <a:srgbClr val="000000"/>
                </a:solidFill>
                <a:latin typeface="Ubuntu"/>
                <a:ea typeface="Ubuntu"/>
                <a:cs typeface="Ubuntu"/>
                <a:sym typeface="Ubuntu"/>
              </a:rPr>
              <a:t>Use </a:t>
            </a:r>
            <a:r>
              <a:rPr lang="en-US" sz="3600" b="1">
                <a:solidFill>
                  <a:srgbClr val="000000"/>
                </a:solidFill>
                <a:latin typeface="Ubuntu Bold"/>
                <a:ea typeface="Ubuntu Bold"/>
                <a:cs typeface="Ubuntu Bold"/>
                <a:sym typeface="Ubuntu Bold"/>
              </a:rPr>
              <a:t>different words</a:t>
            </a:r>
            <a:r>
              <a:rPr lang="en-US" sz="3600">
                <a:solidFill>
                  <a:srgbClr val="000000"/>
                </a:solidFill>
                <a:latin typeface="Ubuntu"/>
                <a:ea typeface="Ubuntu"/>
                <a:cs typeface="Ubuntu"/>
                <a:sym typeface="Ubuntu"/>
              </a:rPr>
              <a:t> that are easier to understand</a:t>
            </a:r>
          </a:p>
          <a:p>
            <a:pPr algn="l">
              <a:lnSpc>
                <a:spcPts val="1399"/>
              </a:lnSpc>
            </a:pPr>
            <a:r>
              <a:rPr lang="en-US" sz="999">
                <a:solidFill>
                  <a:srgbClr val="000000"/>
                </a:solidFill>
                <a:latin typeface="Ubuntu"/>
                <a:ea typeface="Ubuntu"/>
                <a:cs typeface="Ubuntu"/>
                <a:sym typeface="Ubuntu"/>
              </a:rPr>
              <a:t> </a:t>
            </a:r>
          </a:p>
          <a:p>
            <a:pPr marL="777243" lvl="1" indent="-388622" algn="l">
              <a:lnSpc>
                <a:spcPts val="5040"/>
              </a:lnSpc>
              <a:buFont typeface="Arial"/>
              <a:buChar char="•"/>
            </a:pPr>
            <a:r>
              <a:rPr lang="en-US" sz="3600" b="1">
                <a:solidFill>
                  <a:srgbClr val="000000"/>
                </a:solidFill>
                <a:latin typeface="Ubuntu Bold"/>
                <a:ea typeface="Ubuntu Bold"/>
                <a:cs typeface="Ubuntu Bold"/>
                <a:sym typeface="Ubuntu Bold"/>
              </a:rPr>
              <a:t>Talk directly to them, </a:t>
            </a:r>
            <a:r>
              <a:rPr lang="en-US" sz="3600">
                <a:solidFill>
                  <a:srgbClr val="000000"/>
                </a:solidFill>
                <a:latin typeface="Ubuntu"/>
                <a:ea typeface="Ubuntu"/>
                <a:cs typeface="Ubuntu"/>
                <a:sym typeface="Ubuntu"/>
              </a:rPr>
              <a:t>and not to you, their support person</a:t>
            </a:r>
          </a:p>
          <a:p>
            <a:pPr algn="l">
              <a:lnSpc>
                <a:spcPts val="1399"/>
              </a:lnSpc>
            </a:pPr>
            <a:endParaRPr lang="en-US" sz="3600">
              <a:solidFill>
                <a:srgbClr val="000000"/>
              </a:solidFill>
              <a:latin typeface="Ubuntu"/>
              <a:ea typeface="Ubuntu"/>
              <a:cs typeface="Ubuntu"/>
              <a:sym typeface="Ubuntu"/>
            </a:endParaRPr>
          </a:p>
          <a:p>
            <a:pPr marL="777243" lvl="1" indent="-388622" algn="l">
              <a:lnSpc>
                <a:spcPts val="5040"/>
              </a:lnSpc>
              <a:buFont typeface="Arial"/>
              <a:buChar char="•"/>
            </a:pPr>
            <a:r>
              <a:rPr lang="en-US" sz="3600" b="1">
                <a:solidFill>
                  <a:srgbClr val="000000"/>
                </a:solidFill>
                <a:latin typeface="Ubuntu Bold"/>
                <a:ea typeface="Ubuntu Bold"/>
                <a:cs typeface="Ubuntu Bold"/>
                <a:sym typeface="Ubuntu Bold"/>
              </a:rPr>
              <a:t>Write down</a:t>
            </a:r>
            <a:r>
              <a:rPr lang="en-US" sz="3600">
                <a:solidFill>
                  <a:srgbClr val="000000"/>
                </a:solidFill>
                <a:latin typeface="Ubuntu"/>
                <a:ea typeface="Ubuntu"/>
                <a:cs typeface="Ubuntu"/>
                <a:sym typeface="Ubuntu"/>
              </a:rPr>
              <a:t> what they need to do</a:t>
            </a:r>
          </a:p>
          <a:p>
            <a:pPr algn="l">
              <a:lnSpc>
                <a:spcPts val="1399"/>
              </a:lnSpc>
            </a:pPr>
            <a:endParaRPr lang="en-US" sz="3600">
              <a:solidFill>
                <a:srgbClr val="000000"/>
              </a:solidFill>
              <a:latin typeface="Ubuntu"/>
              <a:ea typeface="Ubuntu"/>
              <a:cs typeface="Ubuntu"/>
              <a:sym typeface="Ubuntu"/>
            </a:endParaRPr>
          </a:p>
          <a:p>
            <a:pPr marL="777243" lvl="1" indent="-388622" algn="l">
              <a:lnSpc>
                <a:spcPts val="5040"/>
              </a:lnSpc>
              <a:buFont typeface="Arial"/>
              <a:buChar char="•"/>
            </a:pPr>
            <a:r>
              <a:rPr lang="en-US" sz="3600">
                <a:solidFill>
                  <a:srgbClr val="000000"/>
                </a:solidFill>
                <a:latin typeface="Ubuntu"/>
                <a:ea typeface="Ubuntu"/>
                <a:cs typeface="Ubuntu"/>
                <a:sym typeface="Ubuntu"/>
              </a:rPr>
              <a:t>Give them a 5-minute </a:t>
            </a:r>
            <a:r>
              <a:rPr lang="en-US" sz="3600" b="1">
                <a:solidFill>
                  <a:srgbClr val="000000"/>
                </a:solidFill>
                <a:latin typeface="Ubuntu Bold"/>
                <a:ea typeface="Ubuntu Bold"/>
                <a:cs typeface="Ubuntu Bold"/>
                <a:sym typeface="Ubuntu Bold"/>
              </a:rPr>
              <a:t>break</a:t>
            </a:r>
          </a:p>
          <a:p>
            <a:pPr algn="l">
              <a:lnSpc>
                <a:spcPts val="1399"/>
              </a:lnSpc>
            </a:pPr>
            <a:endParaRPr lang="en-US" sz="3600" b="1">
              <a:solidFill>
                <a:srgbClr val="000000"/>
              </a:solidFill>
              <a:latin typeface="Ubuntu Bold"/>
              <a:ea typeface="Ubuntu Bold"/>
              <a:cs typeface="Ubuntu Bold"/>
              <a:sym typeface="Ubuntu Bold"/>
            </a:endParaRPr>
          </a:p>
          <a:p>
            <a:pPr marL="777243" lvl="1" indent="-388622" algn="l">
              <a:lnSpc>
                <a:spcPts val="5040"/>
              </a:lnSpc>
              <a:buFont typeface="Arial"/>
              <a:buChar char="•"/>
            </a:pPr>
            <a:r>
              <a:rPr lang="en-US" sz="3600">
                <a:solidFill>
                  <a:srgbClr val="000000"/>
                </a:solidFill>
                <a:latin typeface="Ubuntu"/>
                <a:ea typeface="Ubuntu"/>
                <a:cs typeface="Ubuntu"/>
                <a:sym typeface="Ubuntu"/>
              </a:rPr>
              <a:t>And more</a:t>
            </a:r>
          </a:p>
        </p:txBody>
      </p:sp>
      <p:sp>
        <p:nvSpPr>
          <p:cNvPr id="21" name="TextBox 21"/>
          <p:cNvSpPr txBox="1"/>
          <p:nvPr/>
        </p:nvSpPr>
        <p:spPr>
          <a:xfrm>
            <a:off x="2161286" y="2332420"/>
            <a:ext cx="14416088" cy="764540"/>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Your [child / sibling / loved one] can tell their provider to:</a:t>
            </a:r>
          </a:p>
        </p:txBody>
      </p:sp>
      <p:grpSp>
        <p:nvGrpSpPr>
          <p:cNvPr id="22" name="Group 22"/>
          <p:cNvGrpSpPr/>
          <p:nvPr/>
        </p:nvGrpSpPr>
        <p:grpSpPr>
          <a:xfrm>
            <a:off x="0" y="9776625"/>
            <a:ext cx="18288000" cy="510375"/>
            <a:chOff x="0" y="0"/>
            <a:chExt cx="6554006" cy="182907"/>
          </a:xfrm>
        </p:grpSpPr>
        <p:sp>
          <p:nvSpPr>
            <p:cNvPr id="23" name="Freeform 23"/>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4" name="TextBox 24"/>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5" name="Group 25"/>
          <p:cNvGrpSpPr/>
          <p:nvPr/>
        </p:nvGrpSpPr>
        <p:grpSpPr>
          <a:xfrm rot="-5400000">
            <a:off x="12910419" y="4867206"/>
            <a:ext cx="10244787" cy="510375"/>
            <a:chOff x="0" y="0"/>
            <a:chExt cx="3671501" cy="182907"/>
          </a:xfrm>
        </p:grpSpPr>
        <p:sp>
          <p:nvSpPr>
            <p:cNvPr id="26" name="Freeform 26"/>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7" name="TextBox 27"/>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484174" y="808116"/>
            <a:ext cx="3780519" cy="1223447"/>
            <a:chOff x="0" y="0"/>
            <a:chExt cx="995692" cy="322225"/>
          </a:xfrm>
        </p:grpSpPr>
        <p:sp>
          <p:nvSpPr>
            <p:cNvPr id="16" name="Freeform 16"/>
            <p:cNvSpPr/>
            <p:nvPr/>
          </p:nvSpPr>
          <p:spPr>
            <a:xfrm>
              <a:off x="0" y="0"/>
              <a:ext cx="995692" cy="322225"/>
            </a:xfrm>
            <a:custGeom>
              <a:avLst/>
              <a:gdLst/>
              <a:ahLst/>
              <a:cxnLst/>
              <a:rect l="l" t="t" r="r" b="b"/>
              <a:pathLst>
                <a:path w="995692" h="322225">
                  <a:moveTo>
                    <a:pt x="792492" y="0"/>
                  </a:moveTo>
                  <a:cubicBezTo>
                    <a:pt x="904717" y="0"/>
                    <a:pt x="995692" y="72132"/>
                    <a:pt x="995692" y="161112"/>
                  </a:cubicBezTo>
                  <a:cubicBezTo>
                    <a:pt x="995692" y="250092"/>
                    <a:pt x="904717" y="322225"/>
                    <a:pt x="792492"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17" name="TextBox 17"/>
            <p:cNvSpPr txBox="1"/>
            <p:nvPr/>
          </p:nvSpPr>
          <p:spPr>
            <a:xfrm>
              <a:off x="0" y="-28575"/>
              <a:ext cx="995692" cy="350800"/>
            </a:xfrm>
            <a:prstGeom prst="rect">
              <a:avLst/>
            </a:prstGeom>
          </p:spPr>
          <p:txBody>
            <a:bodyPr lIns="50800" tIns="50800" rIns="50800" bIns="50800" rtlCol="0" anchor="ctr"/>
            <a:lstStyle/>
            <a:p>
              <a:pPr algn="ctr">
                <a:lnSpc>
                  <a:spcPts val="1960"/>
                </a:lnSpc>
              </a:pPr>
              <a:endParaRPr/>
            </a:p>
          </p:txBody>
        </p:sp>
      </p:grpSp>
      <p:sp>
        <p:nvSpPr>
          <p:cNvPr id="18" name="TextBox 18"/>
          <p:cNvSpPr txBox="1"/>
          <p:nvPr/>
        </p:nvSpPr>
        <p:spPr>
          <a:xfrm>
            <a:off x="938966" y="791507"/>
            <a:ext cx="3018456"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Review</a:t>
            </a:r>
          </a:p>
        </p:txBody>
      </p:sp>
      <p:sp>
        <p:nvSpPr>
          <p:cNvPr id="19" name="TextBox 19"/>
          <p:cNvSpPr txBox="1"/>
          <p:nvPr/>
        </p:nvSpPr>
        <p:spPr>
          <a:xfrm>
            <a:off x="8886336" y="3324929"/>
            <a:ext cx="7739033" cy="4669789"/>
          </a:xfrm>
          <a:prstGeom prst="rect">
            <a:avLst/>
          </a:prstGeom>
        </p:spPr>
        <p:txBody>
          <a:bodyPr lIns="0" tIns="0" rIns="0" bIns="0" rtlCol="0" anchor="t">
            <a:spAutoFit/>
          </a:bodyPr>
          <a:lstStyle/>
          <a:p>
            <a:pPr marL="949967" lvl="1" indent="-474984" algn="l">
              <a:lnSpc>
                <a:spcPts val="6160"/>
              </a:lnSpc>
              <a:buFont typeface="Arial"/>
              <a:buChar char="•"/>
            </a:pPr>
            <a:r>
              <a:rPr lang="en-US" sz="4400">
                <a:solidFill>
                  <a:srgbClr val="000000"/>
                </a:solidFill>
                <a:latin typeface="Ubuntu"/>
                <a:ea typeface="Ubuntu"/>
                <a:cs typeface="Ubuntu"/>
                <a:sym typeface="Ubuntu"/>
              </a:rPr>
              <a:t>Listen to next steps</a:t>
            </a:r>
          </a:p>
          <a:p>
            <a:pPr algn="l">
              <a:lnSpc>
                <a:spcPts val="6160"/>
              </a:lnSpc>
            </a:pPr>
            <a:endParaRPr lang="en-US" sz="4400">
              <a:solidFill>
                <a:srgbClr val="000000"/>
              </a:solidFill>
              <a:latin typeface="Ubuntu"/>
              <a:ea typeface="Ubuntu"/>
              <a:cs typeface="Ubuntu"/>
              <a:sym typeface="Ubuntu"/>
            </a:endParaRPr>
          </a:p>
          <a:p>
            <a:pPr marL="949967" lvl="1" indent="-474984" algn="l">
              <a:lnSpc>
                <a:spcPts val="6160"/>
              </a:lnSpc>
              <a:buFont typeface="Arial"/>
              <a:buChar char="•"/>
            </a:pPr>
            <a:r>
              <a:rPr lang="en-US" sz="4400">
                <a:solidFill>
                  <a:srgbClr val="000000"/>
                </a:solidFill>
                <a:latin typeface="Ubuntu"/>
                <a:ea typeface="Ubuntu"/>
                <a:cs typeface="Ubuntu"/>
                <a:sym typeface="Ubuntu"/>
              </a:rPr>
              <a:t>Make sure you understand your treatment</a:t>
            </a:r>
          </a:p>
          <a:p>
            <a:pPr algn="l">
              <a:lnSpc>
                <a:spcPts val="6160"/>
              </a:lnSpc>
            </a:pPr>
            <a:endParaRPr lang="en-US" sz="4400">
              <a:solidFill>
                <a:srgbClr val="000000"/>
              </a:solidFill>
              <a:latin typeface="Ubuntu"/>
              <a:ea typeface="Ubuntu"/>
              <a:cs typeface="Ubuntu"/>
              <a:sym typeface="Ubuntu"/>
            </a:endParaRPr>
          </a:p>
          <a:p>
            <a:pPr marL="949967" lvl="1" indent="-474984" algn="l">
              <a:lnSpc>
                <a:spcPts val="6160"/>
              </a:lnSpc>
              <a:buFont typeface="Arial"/>
              <a:buChar char="•"/>
            </a:pPr>
            <a:r>
              <a:rPr lang="en-US" sz="4400">
                <a:solidFill>
                  <a:srgbClr val="000000"/>
                </a:solidFill>
                <a:latin typeface="Ubuntu"/>
                <a:ea typeface="Ubuntu"/>
                <a:cs typeface="Ubuntu"/>
                <a:sym typeface="Ubuntu"/>
              </a:rPr>
              <a:t>Go to check out</a:t>
            </a:r>
          </a:p>
        </p:txBody>
      </p:sp>
      <p:sp>
        <p:nvSpPr>
          <p:cNvPr id="20" name="Freeform 20"/>
          <p:cNvSpPr/>
          <p:nvPr/>
        </p:nvSpPr>
        <p:spPr>
          <a:xfrm>
            <a:off x="5642768" y="2674681"/>
            <a:ext cx="2354852" cy="2443714"/>
          </a:xfrm>
          <a:custGeom>
            <a:avLst/>
            <a:gdLst/>
            <a:ahLst/>
            <a:cxnLst/>
            <a:rect l="l" t="t" r="r" b="b"/>
            <a:pathLst>
              <a:path w="2354852" h="2443714">
                <a:moveTo>
                  <a:pt x="0" y="0"/>
                </a:moveTo>
                <a:lnTo>
                  <a:pt x="2354852" y="0"/>
                </a:lnTo>
                <a:lnTo>
                  <a:pt x="2354852" y="2443714"/>
                </a:lnTo>
                <a:lnTo>
                  <a:pt x="0" y="244371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1" name="Freeform 21"/>
          <p:cNvSpPr/>
          <p:nvPr/>
        </p:nvSpPr>
        <p:spPr>
          <a:xfrm>
            <a:off x="2012385" y="6161390"/>
            <a:ext cx="2688539" cy="2443714"/>
          </a:xfrm>
          <a:custGeom>
            <a:avLst/>
            <a:gdLst/>
            <a:ahLst/>
            <a:cxnLst/>
            <a:rect l="l" t="t" r="r" b="b"/>
            <a:pathLst>
              <a:path w="2688539" h="2443714">
                <a:moveTo>
                  <a:pt x="0" y="0"/>
                </a:moveTo>
                <a:lnTo>
                  <a:pt x="2688540" y="0"/>
                </a:lnTo>
                <a:lnTo>
                  <a:pt x="2688540" y="2443713"/>
                </a:lnTo>
                <a:lnTo>
                  <a:pt x="0" y="2443713"/>
                </a:lnTo>
                <a:lnTo>
                  <a:pt x="0" y="0"/>
                </a:lnTo>
                <a:close/>
              </a:path>
            </a:pathLst>
          </a:custGeom>
          <a:blipFill>
            <a:blip r:embed="rId7"/>
            <a:stretch>
              <a:fillRect r="-3288"/>
            </a:stretch>
          </a:blipFill>
        </p:spPr>
        <p:txBody>
          <a:bodyPr/>
          <a:lstStyle/>
          <a:p>
            <a:endParaRPr lang="en-US"/>
          </a:p>
        </p:txBody>
      </p:sp>
      <p:sp>
        <p:nvSpPr>
          <p:cNvPr id="22" name="Freeform 22"/>
          <p:cNvSpPr/>
          <p:nvPr/>
        </p:nvSpPr>
        <p:spPr>
          <a:xfrm>
            <a:off x="5439565" y="6161390"/>
            <a:ext cx="2761259" cy="2443714"/>
          </a:xfrm>
          <a:custGeom>
            <a:avLst/>
            <a:gdLst/>
            <a:ahLst/>
            <a:cxnLst/>
            <a:rect l="l" t="t" r="r" b="b"/>
            <a:pathLst>
              <a:path w="2761259" h="2443714">
                <a:moveTo>
                  <a:pt x="0" y="0"/>
                </a:moveTo>
                <a:lnTo>
                  <a:pt x="2761258" y="0"/>
                </a:lnTo>
                <a:lnTo>
                  <a:pt x="2761258" y="2443713"/>
                </a:lnTo>
                <a:lnTo>
                  <a:pt x="0" y="2443713"/>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23" name="Freeform 23"/>
          <p:cNvSpPr/>
          <p:nvPr/>
        </p:nvSpPr>
        <p:spPr>
          <a:xfrm>
            <a:off x="2097054" y="2662129"/>
            <a:ext cx="2519203" cy="2468819"/>
          </a:xfrm>
          <a:custGeom>
            <a:avLst/>
            <a:gdLst/>
            <a:ahLst/>
            <a:cxnLst/>
            <a:rect l="l" t="t" r="r" b="b"/>
            <a:pathLst>
              <a:path w="2519203" h="2468819">
                <a:moveTo>
                  <a:pt x="0" y="0"/>
                </a:moveTo>
                <a:lnTo>
                  <a:pt x="2519202" y="0"/>
                </a:lnTo>
                <a:lnTo>
                  <a:pt x="2519202" y="2468819"/>
                </a:lnTo>
                <a:lnTo>
                  <a:pt x="0" y="2468819"/>
                </a:lnTo>
                <a:lnTo>
                  <a:pt x="0" y="0"/>
                </a:lnTo>
                <a:close/>
              </a:path>
            </a:pathLst>
          </a:custGeom>
          <a:blipFill>
            <a:blip r:embed="rId10"/>
            <a:stretch>
              <a:fillRect/>
            </a:stretch>
          </a:blipFill>
        </p:spPr>
        <p:txBody>
          <a:bodyPr/>
          <a:lstStyle/>
          <a:p>
            <a:endParaRPr lang="en-US"/>
          </a:p>
        </p:txBody>
      </p:sp>
      <p:grpSp>
        <p:nvGrpSpPr>
          <p:cNvPr id="24" name="Group 24"/>
          <p:cNvGrpSpPr/>
          <p:nvPr/>
        </p:nvGrpSpPr>
        <p:grpSpPr>
          <a:xfrm>
            <a:off x="0" y="9776625"/>
            <a:ext cx="18288000" cy="510375"/>
            <a:chOff x="0" y="0"/>
            <a:chExt cx="6554006" cy="182907"/>
          </a:xfrm>
        </p:grpSpPr>
        <p:sp>
          <p:nvSpPr>
            <p:cNvPr id="25" name="Freeform 25"/>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6" name="TextBox 26"/>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484174" y="808116"/>
            <a:ext cx="13819389" cy="1223447"/>
            <a:chOff x="0" y="0"/>
            <a:chExt cx="3639675" cy="322225"/>
          </a:xfrm>
        </p:grpSpPr>
        <p:sp>
          <p:nvSpPr>
            <p:cNvPr id="16" name="Freeform 16"/>
            <p:cNvSpPr/>
            <p:nvPr/>
          </p:nvSpPr>
          <p:spPr>
            <a:xfrm>
              <a:off x="0" y="0"/>
              <a:ext cx="3639675" cy="322225"/>
            </a:xfrm>
            <a:custGeom>
              <a:avLst/>
              <a:gdLst/>
              <a:ahLst/>
              <a:cxnLst/>
              <a:rect l="l" t="t" r="r" b="b"/>
              <a:pathLst>
                <a:path w="3639675" h="322225">
                  <a:moveTo>
                    <a:pt x="3436475" y="0"/>
                  </a:moveTo>
                  <a:cubicBezTo>
                    <a:pt x="3548699" y="0"/>
                    <a:pt x="3639675" y="72132"/>
                    <a:pt x="3639675" y="161112"/>
                  </a:cubicBezTo>
                  <a:cubicBezTo>
                    <a:pt x="3639675" y="250092"/>
                    <a:pt x="3548699" y="322225"/>
                    <a:pt x="3436475"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17" name="TextBox 17"/>
            <p:cNvSpPr txBox="1"/>
            <p:nvPr/>
          </p:nvSpPr>
          <p:spPr>
            <a:xfrm>
              <a:off x="0" y="-28575"/>
              <a:ext cx="3639675" cy="350800"/>
            </a:xfrm>
            <a:prstGeom prst="rect">
              <a:avLst/>
            </a:prstGeom>
          </p:spPr>
          <p:txBody>
            <a:bodyPr lIns="50800" tIns="50800" rIns="50800" bIns="50800" rtlCol="0" anchor="ctr"/>
            <a:lstStyle/>
            <a:p>
              <a:pPr algn="ctr">
                <a:lnSpc>
                  <a:spcPts val="1960"/>
                </a:lnSpc>
              </a:pPr>
              <a:endParaRPr/>
            </a:p>
          </p:txBody>
        </p:sp>
      </p:grpSp>
      <p:sp>
        <p:nvSpPr>
          <p:cNvPr id="18" name="TextBox 18"/>
          <p:cNvSpPr txBox="1"/>
          <p:nvPr/>
        </p:nvSpPr>
        <p:spPr>
          <a:xfrm>
            <a:off x="938966" y="791507"/>
            <a:ext cx="12994299"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A Supporting Role for Caregivers</a:t>
            </a:r>
          </a:p>
        </p:txBody>
      </p:sp>
      <p:grpSp>
        <p:nvGrpSpPr>
          <p:cNvPr id="19" name="Group 19"/>
          <p:cNvGrpSpPr/>
          <p:nvPr/>
        </p:nvGrpSpPr>
        <p:grpSpPr>
          <a:xfrm>
            <a:off x="0" y="9776625"/>
            <a:ext cx="18288000" cy="510375"/>
            <a:chOff x="0" y="0"/>
            <a:chExt cx="6554006" cy="182907"/>
          </a:xfrm>
        </p:grpSpPr>
        <p:sp>
          <p:nvSpPr>
            <p:cNvPr id="20" name="Freeform 2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1" name="TextBox 2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2" name="Group 22"/>
          <p:cNvGrpSpPr/>
          <p:nvPr/>
        </p:nvGrpSpPr>
        <p:grpSpPr>
          <a:xfrm rot="-5400000">
            <a:off x="12910419" y="4867206"/>
            <a:ext cx="10244787" cy="510375"/>
            <a:chOff x="0" y="0"/>
            <a:chExt cx="3671501" cy="182907"/>
          </a:xfrm>
        </p:grpSpPr>
        <p:sp>
          <p:nvSpPr>
            <p:cNvPr id="23" name="Freeform 23"/>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4" name="TextBox 24"/>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25" name="TextBox 25"/>
          <p:cNvSpPr txBox="1"/>
          <p:nvPr/>
        </p:nvSpPr>
        <p:spPr>
          <a:xfrm>
            <a:off x="8465332" y="2991797"/>
            <a:ext cx="9121166" cy="3888739"/>
          </a:xfrm>
          <a:prstGeom prst="rect">
            <a:avLst/>
          </a:prstGeom>
        </p:spPr>
        <p:txBody>
          <a:bodyPr lIns="0" tIns="0" rIns="0" bIns="0" rtlCol="0" anchor="t">
            <a:spAutoFit/>
          </a:bodyPr>
          <a:lstStyle/>
          <a:p>
            <a:pPr marL="949967" lvl="1" indent="-474984" algn="l">
              <a:lnSpc>
                <a:spcPts val="6160"/>
              </a:lnSpc>
              <a:buFont typeface="Arial"/>
              <a:buChar char="•"/>
            </a:pPr>
            <a:r>
              <a:rPr lang="en-US" sz="4400" b="1">
                <a:solidFill>
                  <a:srgbClr val="000000"/>
                </a:solidFill>
                <a:latin typeface="Ubuntu Bold"/>
                <a:ea typeface="Ubuntu Bold"/>
                <a:cs typeface="Ubuntu Bold"/>
                <a:sym typeface="Ubuntu Bold"/>
              </a:rPr>
              <a:t>Session 2</a:t>
            </a:r>
            <a:r>
              <a:rPr lang="en-US" sz="4400">
                <a:solidFill>
                  <a:srgbClr val="000000"/>
                </a:solidFill>
                <a:latin typeface="Ubuntu"/>
                <a:ea typeface="Ubuntu"/>
                <a:cs typeface="Ubuntu"/>
                <a:sym typeface="Ubuntu"/>
              </a:rPr>
              <a:t>: </a:t>
            </a:r>
          </a:p>
          <a:p>
            <a:pPr algn="l">
              <a:lnSpc>
                <a:spcPts val="6160"/>
              </a:lnSpc>
            </a:pPr>
            <a:r>
              <a:rPr lang="en-US" sz="4400">
                <a:solidFill>
                  <a:srgbClr val="000000"/>
                </a:solidFill>
                <a:latin typeface="Ubuntu"/>
                <a:ea typeface="Ubuntu"/>
                <a:cs typeface="Ubuntu"/>
                <a:sym typeface="Ubuntu"/>
              </a:rPr>
              <a:t>       Supported Decision-Making</a:t>
            </a:r>
          </a:p>
          <a:p>
            <a:pPr algn="l">
              <a:lnSpc>
                <a:spcPts val="6160"/>
              </a:lnSpc>
            </a:pPr>
            <a:endParaRPr lang="en-US" sz="4400">
              <a:solidFill>
                <a:srgbClr val="000000"/>
              </a:solidFill>
              <a:latin typeface="Ubuntu"/>
              <a:ea typeface="Ubuntu"/>
              <a:cs typeface="Ubuntu"/>
              <a:sym typeface="Ubuntu"/>
            </a:endParaRPr>
          </a:p>
          <a:p>
            <a:pPr marL="949967" lvl="1" indent="-474984" algn="l">
              <a:lnSpc>
                <a:spcPts val="6160"/>
              </a:lnSpc>
              <a:buFont typeface="Arial"/>
              <a:buChar char="•"/>
            </a:pPr>
            <a:r>
              <a:rPr lang="en-US" sz="4400" b="1">
                <a:solidFill>
                  <a:srgbClr val="000000"/>
                </a:solidFill>
                <a:latin typeface="Ubuntu Bold"/>
                <a:ea typeface="Ubuntu Bold"/>
                <a:cs typeface="Ubuntu Bold"/>
                <a:sym typeface="Ubuntu Bold"/>
              </a:rPr>
              <a:t>Session 3</a:t>
            </a:r>
            <a:r>
              <a:rPr lang="en-US" sz="4400">
                <a:solidFill>
                  <a:srgbClr val="000000"/>
                </a:solidFill>
                <a:latin typeface="Ubuntu"/>
                <a:ea typeface="Ubuntu"/>
                <a:cs typeface="Ubuntu"/>
                <a:sym typeface="Ubuntu"/>
              </a:rPr>
              <a:t>: </a:t>
            </a:r>
          </a:p>
          <a:p>
            <a:pPr algn="l">
              <a:lnSpc>
                <a:spcPts val="6160"/>
              </a:lnSpc>
            </a:pPr>
            <a:r>
              <a:rPr lang="en-US" sz="4400">
                <a:solidFill>
                  <a:srgbClr val="000000"/>
                </a:solidFill>
                <a:latin typeface="Ubuntu"/>
                <a:ea typeface="Ubuntu"/>
                <a:cs typeface="Ubuntu"/>
                <a:sym typeface="Ubuntu"/>
              </a:rPr>
              <a:t>       Supporting Self-Advocacy</a:t>
            </a:r>
          </a:p>
        </p:txBody>
      </p:sp>
      <p:sp>
        <p:nvSpPr>
          <p:cNvPr id="26" name="Freeform 26"/>
          <p:cNvSpPr/>
          <p:nvPr/>
        </p:nvSpPr>
        <p:spPr>
          <a:xfrm>
            <a:off x="1913375" y="3087047"/>
            <a:ext cx="6360831" cy="3665429"/>
          </a:xfrm>
          <a:custGeom>
            <a:avLst/>
            <a:gdLst/>
            <a:ahLst/>
            <a:cxnLst/>
            <a:rect l="l" t="t" r="r" b="b"/>
            <a:pathLst>
              <a:path w="6360831" h="3665429">
                <a:moveTo>
                  <a:pt x="0" y="0"/>
                </a:moveTo>
                <a:lnTo>
                  <a:pt x="6360831" y="0"/>
                </a:lnTo>
                <a:lnTo>
                  <a:pt x="6360831" y="3665429"/>
                </a:lnTo>
                <a:lnTo>
                  <a:pt x="0" y="366542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7" name="TextBox 27"/>
          <p:cNvSpPr txBox="1"/>
          <p:nvPr/>
        </p:nvSpPr>
        <p:spPr>
          <a:xfrm>
            <a:off x="1489054" y="7712710"/>
            <a:ext cx="15783390" cy="1545590"/>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Now, you’ll put these skills into practice as you prepare to support someone with IDD as they visit a healthcare provider.</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484174" y="808116"/>
            <a:ext cx="6147424" cy="1223447"/>
            <a:chOff x="0" y="0"/>
            <a:chExt cx="1619075" cy="322225"/>
          </a:xfrm>
        </p:grpSpPr>
        <p:sp>
          <p:nvSpPr>
            <p:cNvPr id="16" name="Freeform 16"/>
            <p:cNvSpPr/>
            <p:nvPr/>
          </p:nvSpPr>
          <p:spPr>
            <a:xfrm>
              <a:off x="0" y="0"/>
              <a:ext cx="1619075" cy="322225"/>
            </a:xfrm>
            <a:custGeom>
              <a:avLst/>
              <a:gdLst/>
              <a:ahLst/>
              <a:cxnLst/>
              <a:rect l="l" t="t" r="r" b="b"/>
              <a:pathLst>
                <a:path w="1619075" h="322225">
                  <a:moveTo>
                    <a:pt x="1415875" y="0"/>
                  </a:moveTo>
                  <a:cubicBezTo>
                    <a:pt x="1528099" y="0"/>
                    <a:pt x="1619075" y="72132"/>
                    <a:pt x="1619075" y="161112"/>
                  </a:cubicBezTo>
                  <a:cubicBezTo>
                    <a:pt x="1619075" y="250092"/>
                    <a:pt x="1528099" y="322225"/>
                    <a:pt x="1415875"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17" name="TextBox 17"/>
            <p:cNvSpPr txBox="1"/>
            <p:nvPr/>
          </p:nvSpPr>
          <p:spPr>
            <a:xfrm>
              <a:off x="0" y="-28575"/>
              <a:ext cx="1619075" cy="350800"/>
            </a:xfrm>
            <a:prstGeom prst="rect">
              <a:avLst/>
            </a:prstGeom>
          </p:spPr>
          <p:txBody>
            <a:bodyPr lIns="50800" tIns="50800" rIns="50800" bIns="50800" rtlCol="0" anchor="ctr"/>
            <a:lstStyle/>
            <a:p>
              <a:pPr algn="ctr">
                <a:lnSpc>
                  <a:spcPts val="1960"/>
                </a:lnSpc>
              </a:pPr>
              <a:endParaRPr/>
            </a:p>
          </p:txBody>
        </p:sp>
      </p:grpSp>
      <p:sp>
        <p:nvSpPr>
          <p:cNvPr id="18" name="TextBox 18"/>
          <p:cNvSpPr txBox="1"/>
          <p:nvPr/>
        </p:nvSpPr>
        <p:spPr>
          <a:xfrm>
            <a:off x="938966" y="791507"/>
            <a:ext cx="5289006"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Checking Out</a:t>
            </a:r>
          </a:p>
        </p:txBody>
      </p:sp>
      <p:sp>
        <p:nvSpPr>
          <p:cNvPr id="19" name="TextBox 19"/>
          <p:cNvSpPr txBox="1"/>
          <p:nvPr/>
        </p:nvSpPr>
        <p:spPr>
          <a:xfrm>
            <a:off x="6056128" y="2977111"/>
            <a:ext cx="11203172" cy="5632449"/>
          </a:xfrm>
          <a:prstGeom prst="rect">
            <a:avLst/>
          </a:prstGeom>
        </p:spPr>
        <p:txBody>
          <a:bodyPr lIns="0" tIns="0" rIns="0" bIns="0" rtlCol="0" anchor="t">
            <a:spAutoFit/>
          </a:bodyPr>
          <a:lstStyle/>
          <a:p>
            <a:pPr marL="863609" lvl="1" indent="-431805" algn="l">
              <a:lnSpc>
                <a:spcPts val="5600"/>
              </a:lnSpc>
              <a:buFont typeface="Arial"/>
              <a:buChar char="•"/>
            </a:pPr>
            <a:r>
              <a:rPr lang="en-US" sz="4000" b="1">
                <a:solidFill>
                  <a:srgbClr val="000000"/>
                </a:solidFill>
                <a:latin typeface="Ubuntu Bold"/>
                <a:ea typeface="Ubuntu Bold"/>
                <a:cs typeface="Ubuntu Bold"/>
                <a:sym typeface="Ubuntu Bold"/>
              </a:rPr>
              <a:t>Go back</a:t>
            </a:r>
            <a:r>
              <a:rPr lang="en-US" sz="4000">
                <a:solidFill>
                  <a:srgbClr val="000000"/>
                </a:solidFill>
                <a:latin typeface="Ubuntu"/>
                <a:ea typeface="Ubuntu"/>
                <a:cs typeface="Ubuntu"/>
                <a:sym typeface="Ubuntu"/>
              </a:rPr>
              <a:t> to the same desk where you checked in</a:t>
            </a:r>
          </a:p>
          <a:p>
            <a:pPr algn="l">
              <a:lnSpc>
                <a:spcPts val="5600"/>
              </a:lnSpc>
            </a:pPr>
            <a:endParaRPr lang="en-US" sz="4000">
              <a:solidFill>
                <a:srgbClr val="000000"/>
              </a:solidFill>
              <a:latin typeface="Ubuntu"/>
              <a:ea typeface="Ubuntu"/>
              <a:cs typeface="Ubuntu"/>
              <a:sym typeface="Ubuntu"/>
            </a:endParaRPr>
          </a:p>
          <a:p>
            <a:pPr marL="863609" lvl="1" indent="-431805" algn="l">
              <a:lnSpc>
                <a:spcPts val="5600"/>
              </a:lnSpc>
              <a:buFont typeface="Arial"/>
              <a:buChar char="•"/>
            </a:pPr>
            <a:r>
              <a:rPr lang="en-US" sz="4000">
                <a:solidFill>
                  <a:srgbClr val="000000"/>
                </a:solidFill>
                <a:latin typeface="Ubuntu"/>
                <a:ea typeface="Ubuntu"/>
                <a:cs typeface="Ubuntu"/>
                <a:sym typeface="Ubuntu"/>
              </a:rPr>
              <a:t>Pay a </a:t>
            </a:r>
            <a:r>
              <a:rPr lang="en-US" sz="4000" b="1">
                <a:solidFill>
                  <a:srgbClr val="000000"/>
                </a:solidFill>
                <a:latin typeface="Ubuntu Bold"/>
                <a:ea typeface="Ubuntu Bold"/>
                <a:cs typeface="Ubuntu Bold"/>
                <a:sym typeface="Ubuntu Bold"/>
              </a:rPr>
              <a:t>copay</a:t>
            </a:r>
            <a:r>
              <a:rPr lang="en-US" sz="4000">
                <a:solidFill>
                  <a:srgbClr val="000000"/>
                </a:solidFill>
                <a:latin typeface="Ubuntu"/>
                <a:ea typeface="Ubuntu"/>
                <a:cs typeface="Ubuntu"/>
                <a:sym typeface="Ubuntu"/>
              </a:rPr>
              <a:t> if you didn’t before (sometimes)</a:t>
            </a:r>
          </a:p>
          <a:p>
            <a:pPr algn="l">
              <a:lnSpc>
                <a:spcPts val="5600"/>
              </a:lnSpc>
            </a:pPr>
            <a:endParaRPr lang="en-US" sz="4000">
              <a:solidFill>
                <a:srgbClr val="000000"/>
              </a:solidFill>
              <a:latin typeface="Ubuntu"/>
              <a:ea typeface="Ubuntu"/>
              <a:cs typeface="Ubuntu"/>
              <a:sym typeface="Ubuntu"/>
            </a:endParaRPr>
          </a:p>
          <a:p>
            <a:pPr marL="863609" lvl="1" indent="-431805" algn="l">
              <a:lnSpc>
                <a:spcPts val="5600"/>
              </a:lnSpc>
              <a:buFont typeface="Arial"/>
              <a:buChar char="•"/>
            </a:pPr>
            <a:r>
              <a:rPr lang="en-US" sz="4000">
                <a:solidFill>
                  <a:srgbClr val="000000"/>
                </a:solidFill>
                <a:latin typeface="Ubuntu"/>
                <a:ea typeface="Ubuntu"/>
                <a:cs typeface="Ubuntu"/>
                <a:sym typeface="Ubuntu"/>
              </a:rPr>
              <a:t>Schedule any necessary </a:t>
            </a:r>
            <a:r>
              <a:rPr lang="en-US" sz="4000" b="1">
                <a:solidFill>
                  <a:srgbClr val="000000"/>
                </a:solidFill>
                <a:latin typeface="Ubuntu Bold"/>
                <a:ea typeface="Ubuntu Bold"/>
                <a:cs typeface="Ubuntu Bold"/>
                <a:sym typeface="Ubuntu Bold"/>
              </a:rPr>
              <a:t>follow-up appointments</a:t>
            </a:r>
          </a:p>
          <a:p>
            <a:pPr algn="l">
              <a:lnSpc>
                <a:spcPts val="5600"/>
              </a:lnSpc>
            </a:pPr>
            <a:endParaRPr lang="en-US" sz="4000" b="1">
              <a:solidFill>
                <a:srgbClr val="000000"/>
              </a:solidFill>
              <a:latin typeface="Ubuntu Bold"/>
              <a:ea typeface="Ubuntu Bold"/>
              <a:cs typeface="Ubuntu Bold"/>
              <a:sym typeface="Ubuntu Bold"/>
            </a:endParaRPr>
          </a:p>
        </p:txBody>
      </p:sp>
      <p:sp>
        <p:nvSpPr>
          <p:cNvPr id="20" name="Freeform 20"/>
          <p:cNvSpPr/>
          <p:nvPr/>
        </p:nvSpPr>
        <p:spPr>
          <a:xfrm>
            <a:off x="1980121" y="4106879"/>
            <a:ext cx="3561657" cy="3468163"/>
          </a:xfrm>
          <a:custGeom>
            <a:avLst/>
            <a:gdLst/>
            <a:ahLst/>
            <a:cxnLst/>
            <a:rect l="l" t="t" r="r" b="b"/>
            <a:pathLst>
              <a:path w="3561657" h="3468163">
                <a:moveTo>
                  <a:pt x="0" y="0"/>
                </a:moveTo>
                <a:lnTo>
                  <a:pt x="3561657" y="0"/>
                </a:lnTo>
                <a:lnTo>
                  <a:pt x="3561657" y="3468163"/>
                </a:lnTo>
                <a:lnTo>
                  <a:pt x="0" y="346816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484174" y="808116"/>
            <a:ext cx="9919003" cy="1223447"/>
            <a:chOff x="0" y="0"/>
            <a:chExt cx="2612412" cy="322225"/>
          </a:xfrm>
        </p:grpSpPr>
        <p:sp>
          <p:nvSpPr>
            <p:cNvPr id="16" name="Freeform 16"/>
            <p:cNvSpPr/>
            <p:nvPr/>
          </p:nvSpPr>
          <p:spPr>
            <a:xfrm>
              <a:off x="0" y="0"/>
              <a:ext cx="2612412" cy="322225"/>
            </a:xfrm>
            <a:custGeom>
              <a:avLst/>
              <a:gdLst/>
              <a:ahLst/>
              <a:cxnLst/>
              <a:rect l="l" t="t" r="r" b="b"/>
              <a:pathLst>
                <a:path w="2612412" h="322225">
                  <a:moveTo>
                    <a:pt x="2409212" y="0"/>
                  </a:moveTo>
                  <a:cubicBezTo>
                    <a:pt x="2521437" y="0"/>
                    <a:pt x="2612412" y="72132"/>
                    <a:pt x="2612412" y="161112"/>
                  </a:cubicBezTo>
                  <a:cubicBezTo>
                    <a:pt x="2612412" y="250092"/>
                    <a:pt x="2521437" y="322225"/>
                    <a:pt x="2409212"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17" name="TextBox 17"/>
            <p:cNvSpPr txBox="1"/>
            <p:nvPr/>
          </p:nvSpPr>
          <p:spPr>
            <a:xfrm>
              <a:off x="0" y="-28575"/>
              <a:ext cx="2612412" cy="350800"/>
            </a:xfrm>
            <a:prstGeom prst="rect">
              <a:avLst/>
            </a:prstGeom>
          </p:spPr>
          <p:txBody>
            <a:bodyPr lIns="50800" tIns="50800" rIns="50800" bIns="50800" rtlCol="0" anchor="ctr"/>
            <a:lstStyle/>
            <a:p>
              <a:pPr algn="ctr">
                <a:lnSpc>
                  <a:spcPts val="1960"/>
                </a:lnSpc>
              </a:pPr>
              <a:endParaRPr/>
            </a:p>
          </p:txBody>
        </p:sp>
      </p:grpSp>
      <p:sp>
        <p:nvSpPr>
          <p:cNvPr id="18" name="Freeform 18"/>
          <p:cNvSpPr/>
          <p:nvPr/>
        </p:nvSpPr>
        <p:spPr>
          <a:xfrm>
            <a:off x="12515158" y="6267786"/>
            <a:ext cx="2306369" cy="2383844"/>
          </a:xfrm>
          <a:custGeom>
            <a:avLst/>
            <a:gdLst/>
            <a:ahLst/>
            <a:cxnLst/>
            <a:rect l="l" t="t" r="r" b="b"/>
            <a:pathLst>
              <a:path w="2306369" h="2383844">
                <a:moveTo>
                  <a:pt x="0" y="0"/>
                </a:moveTo>
                <a:lnTo>
                  <a:pt x="2306369" y="0"/>
                </a:lnTo>
                <a:lnTo>
                  <a:pt x="2306369" y="2383844"/>
                </a:lnTo>
                <a:lnTo>
                  <a:pt x="0" y="238384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9" name="Freeform 19"/>
          <p:cNvSpPr/>
          <p:nvPr/>
        </p:nvSpPr>
        <p:spPr>
          <a:xfrm>
            <a:off x="3146087" y="2572016"/>
            <a:ext cx="2740051" cy="2383844"/>
          </a:xfrm>
          <a:custGeom>
            <a:avLst/>
            <a:gdLst/>
            <a:ahLst/>
            <a:cxnLst/>
            <a:rect l="l" t="t" r="r" b="b"/>
            <a:pathLst>
              <a:path w="2740051" h="2383844">
                <a:moveTo>
                  <a:pt x="0" y="0"/>
                </a:moveTo>
                <a:lnTo>
                  <a:pt x="2740050" y="0"/>
                </a:lnTo>
                <a:lnTo>
                  <a:pt x="2740050" y="2383844"/>
                </a:lnTo>
                <a:lnTo>
                  <a:pt x="0" y="238384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0" name="Freeform 20"/>
          <p:cNvSpPr/>
          <p:nvPr/>
        </p:nvSpPr>
        <p:spPr>
          <a:xfrm>
            <a:off x="12395416" y="2572016"/>
            <a:ext cx="2545853" cy="2383844"/>
          </a:xfrm>
          <a:custGeom>
            <a:avLst/>
            <a:gdLst/>
            <a:ahLst/>
            <a:cxnLst/>
            <a:rect l="l" t="t" r="r" b="b"/>
            <a:pathLst>
              <a:path w="2545853" h="2383844">
                <a:moveTo>
                  <a:pt x="0" y="0"/>
                </a:moveTo>
                <a:lnTo>
                  <a:pt x="2545853" y="0"/>
                </a:lnTo>
                <a:lnTo>
                  <a:pt x="2545853" y="2383844"/>
                </a:lnTo>
                <a:lnTo>
                  <a:pt x="0" y="238384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21" name="Freeform 21"/>
          <p:cNvSpPr/>
          <p:nvPr/>
        </p:nvSpPr>
        <p:spPr>
          <a:xfrm flipH="1">
            <a:off x="3664430" y="6267786"/>
            <a:ext cx="1703365" cy="2383844"/>
          </a:xfrm>
          <a:custGeom>
            <a:avLst/>
            <a:gdLst/>
            <a:ahLst/>
            <a:cxnLst/>
            <a:rect l="l" t="t" r="r" b="b"/>
            <a:pathLst>
              <a:path w="1703365" h="2383844">
                <a:moveTo>
                  <a:pt x="1703364" y="0"/>
                </a:moveTo>
                <a:lnTo>
                  <a:pt x="0" y="0"/>
                </a:lnTo>
                <a:lnTo>
                  <a:pt x="0" y="2383844"/>
                </a:lnTo>
                <a:lnTo>
                  <a:pt x="1703364" y="2383844"/>
                </a:lnTo>
                <a:lnTo>
                  <a:pt x="170336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22" name="TextBox 22"/>
          <p:cNvSpPr txBox="1"/>
          <p:nvPr/>
        </p:nvSpPr>
        <p:spPr>
          <a:xfrm>
            <a:off x="938966" y="791507"/>
            <a:ext cx="9066824"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After the Appointment</a:t>
            </a:r>
          </a:p>
        </p:txBody>
      </p:sp>
      <p:sp>
        <p:nvSpPr>
          <p:cNvPr id="23" name="TextBox 23"/>
          <p:cNvSpPr txBox="1"/>
          <p:nvPr/>
        </p:nvSpPr>
        <p:spPr>
          <a:xfrm>
            <a:off x="11039051" y="5057451"/>
            <a:ext cx="5258582" cy="630792"/>
          </a:xfrm>
          <a:prstGeom prst="rect">
            <a:avLst/>
          </a:prstGeom>
        </p:spPr>
        <p:txBody>
          <a:bodyPr lIns="0" tIns="0" rIns="0" bIns="0" rtlCol="0" anchor="t">
            <a:spAutoFit/>
          </a:bodyPr>
          <a:lstStyle/>
          <a:p>
            <a:pPr algn="ctr">
              <a:lnSpc>
                <a:spcPts val="4929"/>
              </a:lnSpc>
            </a:pPr>
            <a:r>
              <a:rPr lang="en-US" sz="3520">
                <a:solidFill>
                  <a:srgbClr val="000000"/>
                </a:solidFill>
                <a:latin typeface="Ubuntu"/>
                <a:ea typeface="Ubuntu"/>
                <a:cs typeface="Ubuntu"/>
                <a:sym typeface="Ubuntu"/>
              </a:rPr>
              <a:t>Follow-up Appointments</a:t>
            </a:r>
          </a:p>
        </p:txBody>
      </p:sp>
      <p:sp>
        <p:nvSpPr>
          <p:cNvPr id="24" name="TextBox 24"/>
          <p:cNvSpPr txBox="1"/>
          <p:nvPr/>
        </p:nvSpPr>
        <p:spPr>
          <a:xfrm>
            <a:off x="1956142" y="5057451"/>
            <a:ext cx="5119940" cy="630792"/>
          </a:xfrm>
          <a:prstGeom prst="rect">
            <a:avLst/>
          </a:prstGeom>
        </p:spPr>
        <p:txBody>
          <a:bodyPr lIns="0" tIns="0" rIns="0" bIns="0" rtlCol="0" anchor="t">
            <a:spAutoFit/>
          </a:bodyPr>
          <a:lstStyle/>
          <a:p>
            <a:pPr algn="ctr">
              <a:lnSpc>
                <a:spcPts val="4929"/>
              </a:lnSpc>
            </a:pPr>
            <a:r>
              <a:rPr lang="en-US" sz="3520">
                <a:solidFill>
                  <a:srgbClr val="000000"/>
                </a:solidFill>
                <a:latin typeface="Ubuntu"/>
                <a:ea typeface="Ubuntu"/>
                <a:cs typeface="Ubuntu"/>
                <a:sym typeface="Ubuntu"/>
              </a:rPr>
              <a:t> Medications + Supplies</a:t>
            </a:r>
          </a:p>
        </p:txBody>
      </p:sp>
      <p:sp>
        <p:nvSpPr>
          <p:cNvPr id="25" name="TextBox 25"/>
          <p:cNvSpPr txBox="1"/>
          <p:nvPr/>
        </p:nvSpPr>
        <p:spPr>
          <a:xfrm>
            <a:off x="11745216" y="8895279"/>
            <a:ext cx="3846253" cy="630792"/>
          </a:xfrm>
          <a:prstGeom prst="rect">
            <a:avLst/>
          </a:prstGeom>
        </p:spPr>
        <p:txBody>
          <a:bodyPr lIns="0" tIns="0" rIns="0" bIns="0" rtlCol="0" anchor="t">
            <a:spAutoFit/>
          </a:bodyPr>
          <a:lstStyle/>
          <a:p>
            <a:pPr algn="ctr">
              <a:lnSpc>
                <a:spcPts val="4929"/>
              </a:lnSpc>
            </a:pPr>
            <a:r>
              <a:rPr lang="en-US" sz="3520">
                <a:solidFill>
                  <a:srgbClr val="000000"/>
                </a:solidFill>
                <a:latin typeface="Ubuntu"/>
                <a:ea typeface="Ubuntu"/>
                <a:cs typeface="Ubuntu"/>
                <a:sym typeface="Ubuntu"/>
              </a:rPr>
              <a:t>Lifestyle Changes</a:t>
            </a:r>
          </a:p>
        </p:txBody>
      </p:sp>
      <p:sp>
        <p:nvSpPr>
          <p:cNvPr id="26" name="TextBox 26"/>
          <p:cNvSpPr txBox="1"/>
          <p:nvPr/>
        </p:nvSpPr>
        <p:spPr>
          <a:xfrm>
            <a:off x="2032496" y="8895279"/>
            <a:ext cx="5043586" cy="630792"/>
          </a:xfrm>
          <a:prstGeom prst="rect">
            <a:avLst/>
          </a:prstGeom>
        </p:spPr>
        <p:txBody>
          <a:bodyPr lIns="0" tIns="0" rIns="0" bIns="0" rtlCol="0" anchor="t">
            <a:spAutoFit/>
          </a:bodyPr>
          <a:lstStyle/>
          <a:p>
            <a:pPr algn="ctr">
              <a:lnSpc>
                <a:spcPts val="4929"/>
              </a:lnSpc>
            </a:pPr>
            <a:r>
              <a:rPr lang="en-US" sz="3520">
                <a:solidFill>
                  <a:srgbClr val="000000"/>
                </a:solidFill>
                <a:latin typeface="Ubuntu"/>
                <a:ea typeface="Ubuntu"/>
                <a:cs typeface="Ubuntu"/>
                <a:sym typeface="Ubuntu"/>
              </a:rPr>
              <a:t>Update Other Providers</a:t>
            </a:r>
          </a:p>
        </p:txBody>
      </p:sp>
      <p:grpSp>
        <p:nvGrpSpPr>
          <p:cNvPr id="27" name="Group 27"/>
          <p:cNvGrpSpPr/>
          <p:nvPr/>
        </p:nvGrpSpPr>
        <p:grpSpPr>
          <a:xfrm>
            <a:off x="0" y="9776625"/>
            <a:ext cx="18288000" cy="510375"/>
            <a:chOff x="0" y="0"/>
            <a:chExt cx="6554006" cy="182907"/>
          </a:xfrm>
        </p:grpSpPr>
        <p:sp>
          <p:nvSpPr>
            <p:cNvPr id="28" name="Freeform 28"/>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9" name="TextBox 29"/>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rot="-5400000">
            <a:off x="12910419" y="4867206"/>
            <a:ext cx="10244787" cy="510375"/>
            <a:chOff x="0" y="0"/>
            <a:chExt cx="3671501" cy="182907"/>
          </a:xfrm>
        </p:grpSpPr>
        <p:sp>
          <p:nvSpPr>
            <p:cNvPr id="31" name="Freeform 31"/>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32" name="TextBox 32"/>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484174" y="808116"/>
            <a:ext cx="4961300" cy="1223447"/>
            <a:chOff x="0" y="0"/>
            <a:chExt cx="1306680" cy="322225"/>
          </a:xfrm>
        </p:grpSpPr>
        <p:sp>
          <p:nvSpPr>
            <p:cNvPr id="16" name="Freeform 16"/>
            <p:cNvSpPr/>
            <p:nvPr/>
          </p:nvSpPr>
          <p:spPr>
            <a:xfrm>
              <a:off x="0" y="0"/>
              <a:ext cx="1306680" cy="322225"/>
            </a:xfrm>
            <a:custGeom>
              <a:avLst/>
              <a:gdLst/>
              <a:ahLst/>
              <a:cxnLst/>
              <a:rect l="l" t="t" r="r" b="b"/>
              <a:pathLst>
                <a:path w="1306680" h="322225">
                  <a:moveTo>
                    <a:pt x="1103480" y="0"/>
                  </a:moveTo>
                  <a:cubicBezTo>
                    <a:pt x="1215704" y="0"/>
                    <a:pt x="1306680" y="72132"/>
                    <a:pt x="1306680" y="161112"/>
                  </a:cubicBezTo>
                  <a:cubicBezTo>
                    <a:pt x="1306680" y="250092"/>
                    <a:pt x="1215704" y="322225"/>
                    <a:pt x="1103480"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17" name="TextBox 17"/>
            <p:cNvSpPr txBox="1"/>
            <p:nvPr/>
          </p:nvSpPr>
          <p:spPr>
            <a:xfrm>
              <a:off x="0" y="-28575"/>
              <a:ext cx="1306680" cy="350800"/>
            </a:xfrm>
            <a:prstGeom prst="rect">
              <a:avLst/>
            </a:prstGeom>
          </p:spPr>
          <p:txBody>
            <a:bodyPr lIns="50800" tIns="50800" rIns="50800" bIns="50800" rtlCol="0" anchor="ctr"/>
            <a:lstStyle/>
            <a:p>
              <a:pPr algn="ctr">
                <a:lnSpc>
                  <a:spcPts val="1960"/>
                </a:lnSpc>
              </a:pPr>
              <a:endParaRPr/>
            </a:p>
          </p:txBody>
        </p:sp>
      </p:grpSp>
      <p:sp>
        <p:nvSpPr>
          <p:cNvPr id="18" name="TextBox 18"/>
          <p:cNvSpPr txBox="1"/>
          <p:nvPr/>
        </p:nvSpPr>
        <p:spPr>
          <a:xfrm>
            <a:off x="938966" y="791507"/>
            <a:ext cx="4222929"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Reflection</a:t>
            </a:r>
          </a:p>
        </p:txBody>
      </p:sp>
      <p:sp>
        <p:nvSpPr>
          <p:cNvPr id="19" name="Freeform 19"/>
          <p:cNvSpPr/>
          <p:nvPr/>
        </p:nvSpPr>
        <p:spPr>
          <a:xfrm>
            <a:off x="1927740" y="3042651"/>
            <a:ext cx="4610103" cy="5194482"/>
          </a:xfrm>
          <a:custGeom>
            <a:avLst/>
            <a:gdLst/>
            <a:ahLst/>
            <a:cxnLst/>
            <a:rect l="l" t="t" r="r" b="b"/>
            <a:pathLst>
              <a:path w="4610103" h="5194482">
                <a:moveTo>
                  <a:pt x="0" y="0"/>
                </a:moveTo>
                <a:lnTo>
                  <a:pt x="4610103" y="0"/>
                </a:lnTo>
                <a:lnTo>
                  <a:pt x="4610103" y="5194482"/>
                </a:lnTo>
                <a:lnTo>
                  <a:pt x="0" y="519448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0" name="TextBox 20"/>
          <p:cNvSpPr txBox="1"/>
          <p:nvPr/>
        </p:nvSpPr>
        <p:spPr>
          <a:xfrm>
            <a:off x="7481710" y="3638366"/>
            <a:ext cx="10195984" cy="3898278"/>
          </a:xfrm>
          <a:prstGeom prst="rect">
            <a:avLst/>
          </a:prstGeom>
        </p:spPr>
        <p:txBody>
          <a:bodyPr lIns="0" tIns="0" rIns="0" bIns="0" rtlCol="0" anchor="t">
            <a:spAutoFit/>
          </a:bodyPr>
          <a:lstStyle/>
          <a:p>
            <a:pPr algn="l">
              <a:lnSpc>
                <a:spcPts val="6159"/>
              </a:lnSpc>
            </a:pPr>
            <a:r>
              <a:rPr lang="en-US" sz="4399">
                <a:solidFill>
                  <a:srgbClr val="000000"/>
                </a:solidFill>
                <a:latin typeface="Ubuntu"/>
                <a:ea typeface="Ubuntu"/>
                <a:cs typeface="Ubuntu"/>
                <a:sym typeface="Ubuntu"/>
              </a:rPr>
              <a:t>Did I learn any new </a:t>
            </a:r>
            <a:r>
              <a:rPr lang="en-US" sz="4399" b="1">
                <a:solidFill>
                  <a:srgbClr val="000000"/>
                </a:solidFill>
                <a:latin typeface="Ubuntu Bold"/>
                <a:ea typeface="Ubuntu Bold"/>
                <a:cs typeface="Ubuntu Bold"/>
                <a:sym typeface="Ubuntu Bold"/>
              </a:rPr>
              <a:t>tips</a:t>
            </a:r>
            <a:r>
              <a:rPr lang="en-US" sz="4399">
                <a:solidFill>
                  <a:srgbClr val="000000"/>
                </a:solidFill>
                <a:latin typeface="Ubuntu"/>
                <a:ea typeface="Ubuntu"/>
                <a:cs typeface="Ubuntu"/>
                <a:sym typeface="Ubuntu"/>
              </a:rPr>
              <a:t>?</a:t>
            </a:r>
          </a:p>
          <a:p>
            <a:pPr algn="l">
              <a:lnSpc>
                <a:spcPts val="6159"/>
              </a:lnSpc>
            </a:pPr>
            <a:endParaRPr lang="en-US" sz="4399">
              <a:solidFill>
                <a:srgbClr val="000000"/>
              </a:solidFill>
              <a:latin typeface="Ubuntu"/>
              <a:ea typeface="Ubuntu"/>
              <a:cs typeface="Ubuntu"/>
              <a:sym typeface="Ubuntu"/>
            </a:endParaRPr>
          </a:p>
          <a:p>
            <a:pPr algn="l">
              <a:lnSpc>
                <a:spcPts val="6159"/>
              </a:lnSpc>
            </a:pPr>
            <a:r>
              <a:rPr lang="en-US" sz="4399">
                <a:solidFill>
                  <a:srgbClr val="000000"/>
                </a:solidFill>
                <a:latin typeface="Ubuntu"/>
                <a:ea typeface="Ubuntu"/>
                <a:cs typeface="Ubuntu"/>
                <a:sym typeface="Ubuntu"/>
              </a:rPr>
              <a:t>Am I </a:t>
            </a:r>
            <a:r>
              <a:rPr lang="en-US" sz="4399" b="1">
                <a:solidFill>
                  <a:srgbClr val="000000"/>
                </a:solidFill>
                <a:latin typeface="Ubuntu Bold"/>
                <a:ea typeface="Ubuntu Bold"/>
                <a:cs typeface="Ubuntu Bold"/>
                <a:sym typeface="Ubuntu Bold"/>
              </a:rPr>
              <a:t>afraid</a:t>
            </a:r>
            <a:r>
              <a:rPr lang="en-US" sz="4399">
                <a:solidFill>
                  <a:srgbClr val="000000"/>
                </a:solidFill>
                <a:latin typeface="Ubuntu"/>
                <a:ea typeface="Ubuntu"/>
                <a:cs typeface="Ubuntu"/>
                <a:sym typeface="Ubuntu"/>
              </a:rPr>
              <a:t> to step back?</a:t>
            </a:r>
          </a:p>
          <a:p>
            <a:pPr algn="l">
              <a:lnSpc>
                <a:spcPts val="6159"/>
              </a:lnSpc>
            </a:pPr>
            <a:endParaRPr lang="en-US" sz="4399">
              <a:solidFill>
                <a:srgbClr val="000000"/>
              </a:solidFill>
              <a:latin typeface="Ubuntu"/>
              <a:ea typeface="Ubuntu"/>
              <a:cs typeface="Ubuntu"/>
              <a:sym typeface="Ubuntu"/>
            </a:endParaRPr>
          </a:p>
          <a:p>
            <a:pPr algn="l">
              <a:lnSpc>
                <a:spcPts val="6159"/>
              </a:lnSpc>
            </a:pPr>
            <a:r>
              <a:rPr lang="en-US" sz="4399">
                <a:solidFill>
                  <a:srgbClr val="000000"/>
                </a:solidFill>
                <a:latin typeface="Ubuntu"/>
                <a:ea typeface="Ubuntu"/>
                <a:cs typeface="Ubuntu"/>
                <a:sym typeface="Ubuntu"/>
              </a:rPr>
              <a:t>What </a:t>
            </a:r>
            <a:r>
              <a:rPr lang="en-US" sz="4399" b="1">
                <a:solidFill>
                  <a:srgbClr val="000000"/>
                </a:solidFill>
                <a:latin typeface="Ubuntu Bold"/>
                <a:ea typeface="Ubuntu Bold"/>
                <a:cs typeface="Ubuntu Bold"/>
                <a:sym typeface="Ubuntu Bold"/>
              </a:rPr>
              <a:t>small change</a:t>
            </a:r>
            <a:r>
              <a:rPr lang="en-US" sz="4399">
                <a:solidFill>
                  <a:srgbClr val="000000"/>
                </a:solidFill>
                <a:latin typeface="Ubuntu"/>
                <a:ea typeface="Ubuntu"/>
                <a:cs typeface="Ubuntu"/>
                <a:sym typeface="Ubuntu"/>
              </a:rPr>
              <a:t> can I make today?</a:t>
            </a:r>
          </a:p>
        </p:txBody>
      </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84174" y="808116"/>
            <a:ext cx="10995984" cy="1223447"/>
            <a:chOff x="0" y="0"/>
            <a:chExt cx="2896062" cy="322225"/>
          </a:xfrm>
        </p:grpSpPr>
        <p:sp>
          <p:nvSpPr>
            <p:cNvPr id="3" name="Freeform 3"/>
            <p:cNvSpPr/>
            <p:nvPr/>
          </p:nvSpPr>
          <p:spPr>
            <a:xfrm>
              <a:off x="0" y="0"/>
              <a:ext cx="2896062" cy="322225"/>
            </a:xfrm>
            <a:custGeom>
              <a:avLst/>
              <a:gdLst/>
              <a:ahLst/>
              <a:cxnLst/>
              <a:rect l="l" t="t" r="r" b="b"/>
              <a:pathLst>
                <a:path w="2896062" h="322225">
                  <a:moveTo>
                    <a:pt x="2692862" y="0"/>
                  </a:moveTo>
                  <a:cubicBezTo>
                    <a:pt x="2805086" y="0"/>
                    <a:pt x="2896062" y="72132"/>
                    <a:pt x="2896062" y="161112"/>
                  </a:cubicBezTo>
                  <a:cubicBezTo>
                    <a:pt x="2896062" y="250092"/>
                    <a:pt x="2805086" y="322225"/>
                    <a:pt x="2692862"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4" name="TextBox 4"/>
            <p:cNvSpPr txBox="1"/>
            <p:nvPr/>
          </p:nvSpPr>
          <p:spPr>
            <a:xfrm>
              <a:off x="0" y="-28575"/>
              <a:ext cx="2896062" cy="350800"/>
            </a:xfrm>
            <a:prstGeom prst="rect">
              <a:avLst/>
            </a:prstGeom>
          </p:spPr>
          <p:txBody>
            <a:bodyPr lIns="50800" tIns="50800" rIns="50800" bIns="50800" rtlCol="0" anchor="ctr"/>
            <a:lstStyle/>
            <a:p>
              <a:pPr algn="ctr">
                <a:lnSpc>
                  <a:spcPts val="1960"/>
                </a:lnSpc>
              </a:pPr>
              <a:endParaRPr/>
            </a:p>
          </p:txBody>
        </p:sp>
      </p:grpSp>
      <p:sp>
        <p:nvSpPr>
          <p:cNvPr id="5" name="TextBox 5"/>
          <p:cNvSpPr txBox="1"/>
          <p:nvPr/>
        </p:nvSpPr>
        <p:spPr>
          <a:xfrm>
            <a:off x="7543032" y="2857322"/>
            <a:ext cx="8956765" cy="5460365"/>
          </a:xfrm>
          <a:prstGeom prst="rect">
            <a:avLst/>
          </a:prstGeom>
        </p:spPr>
        <p:txBody>
          <a:bodyPr lIns="0" tIns="0" rIns="0" bIns="0" rtlCol="0" anchor="t">
            <a:spAutoFit/>
          </a:bodyPr>
          <a:lstStyle/>
          <a:p>
            <a:pPr algn="l">
              <a:lnSpc>
                <a:spcPts val="6159"/>
              </a:lnSpc>
            </a:pPr>
            <a:r>
              <a:rPr lang="en-US" sz="4399">
                <a:solidFill>
                  <a:srgbClr val="000000"/>
                </a:solidFill>
                <a:latin typeface="Ubuntu"/>
                <a:ea typeface="Ubuntu"/>
                <a:cs typeface="Ubuntu"/>
                <a:sym typeface="Ubuntu"/>
              </a:rPr>
              <a:t>You did it!</a:t>
            </a:r>
          </a:p>
          <a:p>
            <a:pPr algn="l">
              <a:lnSpc>
                <a:spcPts val="6159"/>
              </a:lnSpc>
            </a:pPr>
            <a:endParaRPr lang="en-US" sz="4399">
              <a:solidFill>
                <a:srgbClr val="000000"/>
              </a:solidFill>
              <a:latin typeface="Ubuntu"/>
              <a:ea typeface="Ubuntu"/>
              <a:cs typeface="Ubuntu"/>
              <a:sym typeface="Ubuntu"/>
            </a:endParaRPr>
          </a:p>
          <a:p>
            <a:pPr algn="l">
              <a:lnSpc>
                <a:spcPts val="6159"/>
              </a:lnSpc>
            </a:pPr>
            <a:r>
              <a:rPr lang="en-US" sz="4399">
                <a:solidFill>
                  <a:srgbClr val="000000"/>
                </a:solidFill>
                <a:latin typeface="Ubuntu"/>
                <a:ea typeface="Ubuntu"/>
                <a:cs typeface="Ubuntu"/>
                <a:sym typeface="Ubuntu"/>
              </a:rPr>
              <a:t>Congratulations on completing all 5 sessions of </a:t>
            </a:r>
            <a:r>
              <a:rPr lang="en-US" sz="4399" b="1">
                <a:solidFill>
                  <a:srgbClr val="000000"/>
                </a:solidFill>
                <a:latin typeface="Ubuntu Bold"/>
                <a:ea typeface="Ubuntu Bold"/>
                <a:cs typeface="Ubuntu Bold"/>
                <a:sym typeface="Ubuntu Bold"/>
              </a:rPr>
              <a:t>Learning to Use the Health System</a:t>
            </a:r>
            <a:r>
              <a:rPr lang="en-US" sz="4399">
                <a:solidFill>
                  <a:srgbClr val="000000"/>
                </a:solidFill>
                <a:latin typeface="Ubuntu"/>
                <a:ea typeface="Ubuntu"/>
                <a:cs typeface="Ubuntu"/>
                <a:sym typeface="Ubuntu"/>
              </a:rPr>
              <a:t>.</a:t>
            </a:r>
          </a:p>
          <a:p>
            <a:pPr algn="l">
              <a:lnSpc>
                <a:spcPts val="6159"/>
              </a:lnSpc>
            </a:pPr>
            <a:endParaRPr lang="en-US" sz="4399">
              <a:solidFill>
                <a:srgbClr val="000000"/>
              </a:solidFill>
              <a:latin typeface="Ubuntu"/>
              <a:ea typeface="Ubuntu"/>
              <a:cs typeface="Ubuntu"/>
              <a:sym typeface="Ubuntu"/>
            </a:endParaRPr>
          </a:p>
          <a:p>
            <a:pPr algn="l">
              <a:lnSpc>
                <a:spcPts val="6159"/>
              </a:lnSpc>
            </a:pPr>
            <a:r>
              <a:rPr lang="en-US" sz="4399">
                <a:solidFill>
                  <a:srgbClr val="000000"/>
                </a:solidFill>
                <a:latin typeface="Ubuntu"/>
                <a:ea typeface="Ubuntu"/>
                <a:cs typeface="Ubuntu"/>
                <a:sym typeface="Ubuntu"/>
              </a:rPr>
              <a:t>Here’s to your health!</a:t>
            </a:r>
          </a:p>
        </p:txBody>
      </p:sp>
      <p:sp>
        <p:nvSpPr>
          <p:cNvPr id="6" name="Freeform 6"/>
          <p:cNvSpPr/>
          <p:nvPr/>
        </p:nvSpPr>
        <p:spPr>
          <a:xfrm>
            <a:off x="2812574" y="3582492"/>
            <a:ext cx="3199257" cy="4114800"/>
          </a:xfrm>
          <a:custGeom>
            <a:avLst/>
            <a:gdLst/>
            <a:ahLst/>
            <a:cxnLst/>
            <a:rect l="l" t="t" r="r" b="b"/>
            <a:pathLst>
              <a:path w="3199257" h="4114800">
                <a:moveTo>
                  <a:pt x="0" y="0"/>
                </a:moveTo>
                <a:lnTo>
                  <a:pt x="3199257" y="0"/>
                </a:lnTo>
                <a:lnTo>
                  <a:pt x="319925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7" name="Freeform 7"/>
          <p:cNvSpPr/>
          <p:nvPr/>
        </p:nvSpPr>
        <p:spPr>
          <a:xfrm flipH="1">
            <a:off x="14965330" y="380420"/>
            <a:ext cx="3068934" cy="3049753"/>
          </a:xfrm>
          <a:custGeom>
            <a:avLst/>
            <a:gdLst/>
            <a:ahLst/>
            <a:cxnLst/>
            <a:rect l="l" t="t" r="r" b="b"/>
            <a:pathLst>
              <a:path w="3068934" h="3049753">
                <a:moveTo>
                  <a:pt x="3068934" y="0"/>
                </a:moveTo>
                <a:lnTo>
                  <a:pt x="0" y="0"/>
                </a:lnTo>
                <a:lnTo>
                  <a:pt x="0" y="3049753"/>
                </a:lnTo>
                <a:lnTo>
                  <a:pt x="3068934" y="3049753"/>
                </a:lnTo>
                <a:lnTo>
                  <a:pt x="306893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8" name="TextBox 8"/>
          <p:cNvSpPr txBox="1"/>
          <p:nvPr/>
        </p:nvSpPr>
        <p:spPr>
          <a:xfrm>
            <a:off x="938966" y="791507"/>
            <a:ext cx="11082449"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Certificate of Completion</a:t>
            </a:r>
          </a:p>
        </p:txBody>
      </p:sp>
      <p:sp>
        <p:nvSpPr>
          <p:cNvPr id="9" name="Freeform 9"/>
          <p:cNvSpPr/>
          <p:nvPr/>
        </p:nvSpPr>
        <p:spPr>
          <a:xfrm flipH="1" flipV="1">
            <a:off x="14965330" y="6792811"/>
            <a:ext cx="3068934" cy="3049753"/>
          </a:xfrm>
          <a:custGeom>
            <a:avLst/>
            <a:gdLst/>
            <a:ahLst/>
            <a:cxnLst/>
            <a:rect l="l" t="t" r="r" b="b"/>
            <a:pathLst>
              <a:path w="3068934" h="3049753">
                <a:moveTo>
                  <a:pt x="3068934" y="3049753"/>
                </a:moveTo>
                <a:lnTo>
                  <a:pt x="0" y="3049753"/>
                </a:lnTo>
                <a:lnTo>
                  <a:pt x="0" y="0"/>
                </a:lnTo>
                <a:lnTo>
                  <a:pt x="3068934" y="0"/>
                </a:lnTo>
                <a:lnTo>
                  <a:pt x="3068934" y="3049753"/>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0" name="Freeform 10"/>
          <p:cNvSpPr/>
          <p:nvPr/>
        </p:nvSpPr>
        <p:spPr>
          <a:xfrm flipV="1">
            <a:off x="484174" y="6792811"/>
            <a:ext cx="3068934" cy="3049753"/>
          </a:xfrm>
          <a:custGeom>
            <a:avLst/>
            <a:gdLst/>
            <a:ahLst/>
            <a:cxnLst/>
            <a:rect l="l" t="t" r="r" b="b"/>
            <a:pathLst>
              <a:path w="3068934" h="3049753">
                <a:moveTo>
                  <a:pt x="0" y="3049753"/>
                </a:moveTo>
                <a:lnTo>
                  <a:pt x="3068934" y="3049753"/>
                </a:lnTo>
                <a:lnTo>
                  <a:pt x="3068934" y="0"/>
                </a:lnTo>
                <a:lnTo>
                  <a:pt x="0" y="0"/>
                </a:lnTo>
                <a:lnTo>
                  <a:pt x="0" y="3049753"/>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484174" y="808116"/>
            <a:ext cx="11582868" cy="1223447"/>
            <a:chOff x="0" y="0"/>
            <a:chExt cx="3050632" cy="322225"/>
          </a:xfrm>
        </p:grpSpPr>
        <p:sp>
          <p:nvSpPr>
            <p:cNvPr id="16" name="Freeform 16"/>
            <p:cNvSpPr/>
            <p:nvPr/>
          </p:nvSpPr>
          <p:spPr>
            <a:xfrm>
              <a:off x="0" y="0"/>
              <a:ext cx="3050632" cy="322225"/>
            </a:xfrm>
            <a:custGeom>
              <a:avLst/>
              <a:gdLst/>
              <a:ahLst/>
              <a:cxnLst/>
              <a:rect l="l" t="t" r="r" b="b"/>
              <a:pathLst>
                <a:path w="3050632" h="322225">
                  <a:moveTo>
                    <a:pt x="2847432" y="0"/>
                  </a:moveTo>
                  <a:cubicBezTo>
                    <a:pt x="2959656" y="0"/>
                    <a:pt x="3050632" y="72132"/>
                    <a:pt x="3050632" y="161112"/>
                  </a:cubicBezTo>
                  <a:cubicBezTo>
                    <a:pt x="3050632" y="250092"/>
                    <a:pt x="2959656" y="322225"/>
                    <a:pt x="2847432"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17" name="TextBox 17"/>
            <p:cNvSpPr txBox="1"/>
            <p:nvPr/>
          </p:nvSpPr>
          <p:spPr>
            <a:xfrm>
              <a:off x="0" y="-28575"/>
              <a:ext cx="3050632" cy="350800"/>
            </a:xfrm>
            <a:prstGeom prst="rect">
              <a:avLst/>
            </a:prstGeom>
          </p:spPr>
          <p:txBody>
            <a:bodyPr lIns="50800" tIns="50800" rIns="50800" bIns="50800" rtlCol="0" anchor="ctr"/>
            <a:lstStyle/>
            <a:p>
              <a:pPr algn="ctr">
                <a:lnSpc>
                  <a:spcPts val="1960"/>
                </a:lnSpc>
              </a:pPr>
              <a:endParaRPr/>
            </a:p>
          </p:txBody>
        </p:sp>
      </p:grpSp>
      <p:sp>
        <p:nvSpPr>
          <p:cNvPr id="18" name="Freeform 18"/>
          <p:cNvSpPr/>
          <p:nvPr/>
        </p:nvSpPr>
        <p:spPr>
          <a:xfrm>
            <a:off x="11456458" y="3704745"/>
            <a:ext cx="2843780" cy="2970005"/>
          </a:xfrm>
          <a:custGeom>
            <a:avLst/>
            <a:gdLst/>
            <a:ahLst/>
            <a:cxnLst/>
            <a:rect l="l" t="t" r="r" b="b"/>
            <a:pathLst>
              <a:path w="2843780" h="2970005">
                <a:moveTo>
                  <a:pt x="0" y="0"/>
                </a:moveTo>
                <a:lnTo>
                  <a:pt x="2843780" y="0"/>
                </a:lnTo>
                <a:lnTo>
                  <a:pt x="2843780" y="2970006"/>
                </a:lnTo>
                <a:lnTo>
                  <a:pt x="0" y="297000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9" name="TextBox 19"/>
          <p:cNvSpPr txBox="1"/>
          <p:nvPr/>
        </p:nvSpPr>
        <p:spPr>
          <a:xfrm>
            <a:off x="938966" y="791507"/>
            <a:ext cx="10740935"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Scheduling an Appointment</a:t>
            </a:r>
          </a:p>
        </p:txBody>
      </p:sp>
      <p:sp>
        <p:nvSpPr>
          <p:cNvPr id="20" name="Freeform 20"/>
          <p:cNvSpPr/>
          <p:nvPr/>
        </p:nvSpPr>
        <p:spPr>
          <a:xfrm>
            <a:off x="4208522" y="3704745"/>
            <a:ext cx="2970005" cy="2970005"/>
          </a:xfrm>
          <a:custGeom>
            <a:avLst/>
            <a:gdLst/>
            <a:ahLst/>
            <a:cxnLst/>
            <a:rect l="l" t="t" r="r" b="b"/>
            <a:pathLst>
              <a:path w="2970005" h="2970005">
                <a:moveTo>
                  <a:pt x="0" y="0"/>
                </a:moveTo>
                <a:lnTo>
                  <a:pt x="2970006" y="0"/>
                </a:lnTo>
                <a:lnTo>
                  <a:pt x="2970006" y="2970006"/>
                </a:lnTo>
                <a:lnTo>
                  <a:pt x="0" y="2970006"/>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1" name="TextBox 21"/>
          <p:cNvSpPr txBox="1"/>
          <p:nvPr/>
        </p:nvSpPr>
        <p:spPr>
          <a:xfrm>
            <a:off x="2683608" y="7025484"/>
            <a:ext cx="6019835" cy="764539"/>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Call on the phone</a:t>
            </a:r>
          </a:p>
        </p:txBody>
      </p:sp>
      <p:sp>
        <p:nvSpPr>
          <p:cNvPr id="22" name="TextBox 22"/>
          <p:cNvSpPr txBox="1"/>
          <p:nvPr/>
        </p:nvSpPr>
        <p:spPr>
          <a:xfrm>
            <a:off x="9868431" y="7025484"/>
            <a:ext cx="6019835" cy="764539"/>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Book online</a:t>
            </a:r>
          </a:p>
        </p:txBody>
      </p:sp>
      <p:grpSp>
        <p:nvGrpSpPr>
          <p:cNvPr id="23" name="Group 23"/>
          <p:cNvGrpSpPr/>
          <p:nvPr/>
        </p:nvGrpSpPr>
        <p:grpSpPr>
          <a:xfrm>
            <a:off x="0" y="9776625"/>
            <a:ext cx="18288000" cy="510375"/>
            <a:chOff x="0" y="0"/>
            <a:chExt cx="6554006" cy="182907"/>
          </a:xfrm>
        </p:grpSpPr>
        <p:sp>
          <p:nvSpPr>
            <p:cNvPr id="24" name="Freeform 24"/>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5" name="TextBox 25"/>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6" name="Group 26"/>
          <p:cNvGrpSpPr/>
          <p:nvPr/>
        </p:nvGrpSpPr>
        <p:grpSpPr>
          <a:xfrm rot="-5400000">
            <a:off x="12910419" y="4867206"/>
            <a:ext cx="10244787" cy="510375"/>
            <a:chOff x="0" y="0"/>
            <a:chExt cx="3671501" cy="182907"/>
          </a:xfrm>
        </p:grpSpPr>
        <p:sp>
          <p:nvSpPr>
            <p:cNvPr id="27" name="Freeform 27"/>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8" name="TextBox 28"/>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484174" y="808116"/>
            <a:ext cx="15803917" cy="1223447"/>
            <a:chOff x="0" y="0"/>
            <a:chExt cx="4162349" cy="322225"/>
          </a:xfrm>
        </p:grpSpPr>
        <p:sp>
          <p:nvSpPr>
            <p:cNvPr id="16" name="Freeform 16"/>
            <p:cNvSpPr/>
            <p:nvPr/>
          </p:nvSpPr>
          <p:spPr>
            <a:xfrm>
              <a:off x="0" y="0"/>
              <a:ext cx="4162349" cy="322225"/>
            </a:xfrm>
            <a:custGeom>
              <a:avLst/>
              <a:gdLst/>
              <a:ahLst/>
              <a:cxnLst/>
              <a:rect l="l" t="t" r="r" b="b"/>
              <a:pathLst>
                <a:path w="4162349" h="322225">
                  <a:moveTo>
                    <a:pt x="3959149" y="0"/>
                  </a:moveTo>
                  <a:cubicBezTo>
                    <a:pt x="4071373" y="0"/>
                    <a:pt x="4162349" y="72132"/>
                    <a:pt x="4162349" y="161112"/>
                  </a:cubicBezTo>
                  <a:cubicBezTo>
                    <a:pt x="4162349" y="250092"/>
                    <a:pt x="4071373" y="322225"/>
                    <a:pt x="3959149"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17" name="TextBox 17"/>
            <p:cNvSpPr txBox="1"/>
            <p:nvPr/>
          </p:nvSpPr>
          <p:spPr>
            <a:xfrm>
              <a:off x="0" y="-28575"/>
              <a:ext cx="4162349" cy="350800"/>
            </a:xfrm>
            <a:prstGeom prst="rect">
              <a:avLst/>
            </a:prstGeom>
          </p:spPr>
          <p:txBody>
            <a:bodyPr lIns="50800" tIns="50800" rIns="50800" bIns="50800" rtlCol="0" anchor="ctr"/>
            <a:lstStyle/>
            <a:p>
              <a:pPr algn="ctr">
                <a:lnSpc>
                  <a:spcPts val="1960"/>
                </a:lnSpc>
              </a:pPr>
              <a:endParaRPr/>
            </a:p>
          </p:txBody>
        </p:sp>
      </p:grpSp>
      <p:sp>
        <p:nvSpPr>
          <p:cNvPr id="18" name="TextBox 18"/>
          <p:cNvSpPr txBox="1"/>
          <p:nvPr/>
        </p:nvSpPr>
        <p:spPr>
          <a:xfrm>
            <a:off x="938966" y="791507"/>
            <a:ext cx="14838860"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Things to Remember when Scheduling</a:t>
            </a:r>
          </a:p>
        </p:txBody>
      </p:sp>
      <p:sp>
        <p:nvSpPr>
          <p:cNvPr id="19" name="Freeform 19"/>
          <p:cNvSpPr/>
          <p:nvPr/>
        </p:nvSpPr>
        <p:spPr>
          <a:xfrm>
            <a:off x="4095118" y="2968654"/>
            <a:ext cx="3134348" cy="2374269"/>
          </a:xfrm>
          <a:custGeom>
            <a:avLst/>
            <a:gdLst/>
            <a:ahLst/>
            <a:cxnLst/>
            <a:rect l="l" t="t" r="r" b="b"/>
            <a:pathLst>
              <a:path w="3134348" h="2374269">
                <a:moveTo>
                  <a:pt x="0" y="0"/>
                </a:moveTo>
                <a:lnTo>
                  <a:pt x="3134348" y="0"/>
                </a:lnTo>
                <a:lnTo>
                  <a:pt x="3134348" y="2374268"/>
                </a:lnTo>
                <a:lnTo>
                  <a:pt x="0" y="237426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0" name="Freeform 20"/>
          <p:cNvSpPr/>
          <p:nvPr/>
        </p:nvSpPr>
        <p:spPr>
          <a:xfrm>
            <a:off x="4516112" y="6368565"/>
            <a:ext cx="2314102" cy="2201290"/>
          </a:xfrm>
          <a:custGeom>
            <a:avLst/>
            <a:gdLst/>
            <a:ahLst/>
            <a:cxnLst/>
            <a:rect l="l" t="t" r="r" b="b"/>
            <a:pathLst>
              <a:path w="2314102" h="2201290">
                <a:moveTo>
                  <a:pt x="0" y="0"/>
                </a:moveTo>
                <a:lnTo>
                  <a:pt x="2314102" y="0"/>
                </a:lnTo>
                <a:lnTo>
                  <a:pt x="2314102" y="2201290"/>
                </a:lnTo>
                <a:lnTo>
                  <a:pt x="0" y="22012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1" name="TextBox 21"/>
          <p:cNvSpPr txBox="1"/>
          <p:nvPr/>
        </p:nvSpPr>
        <p:spPr>
          <a:xfrm>
            <a:off x="7708758" y="3725893"/>
            <a:ext cx="6019835" cy="76453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Support Person</a:t>
            </a:r>
          </a:p>
        </p:txBody>
      </p:sp>
      <p:sp>
        <p:nvSpPr>
          <p:cNvPr id="22" name="TextBox 22"/>
          <p:cNvSpPr txBox="1"/>
          <p:nvPr/>
        </p:nvSpPr>
        <p:spPr>
          <a:xfrm>
            <a:off x="7708758" y="6943186"/>
            <a:ext cx="6019835" cy="76453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Accommodations</a:t>
            </a:r>
          </a:p>
        </p:txBody>
      </p:sp>
      <p:grpSp>
        <p:nvGrpSpPr>
          <p:cNvPr id="23" name="Group 23"/>
          <p:cNvGrpSpPr/>
          <p:nvPr/>
        </p:nvGrpSpPr>
        <p:grpSpPr>
          <a:xfrm>
            <a:off x="0" y="9776625"/>
            <a:ext cx="18288000" cy="510375"/>
            <a:chOff x="0" y="0"/>
            <a:chExt cx="6554006" cy="182907"/>
          </a:xfrm>
        </p:grpSpPr>
        <p:sp>
          <p:nvSpPr>
            <p:cNvPr id="24" name="Freeform 24"/>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5" name="TextBox 25"/>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6" name="Group 26"/>
          <p:cNvGrpSpPr/>
          <p:nvPr/>
        </p:nvGrpSpPr>
        <p:grpSpPr>
          <a:xfrm rot="-5400000">
            <a:off x="12910419" y="4867206"/>
            <a:ext cx="10244787" cy="510375"/>
            <a:chOff x="0" y="0"/>
            <a:chExt cx="3671501" cy="182907"/>
          </a:xfrm>
        </p:grpSpPr>
        <p:sp>
          <p:nvSpPr>
            <p:cNvPr id="27" name="Freeform 27"/>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8" name="TextBox 28"/>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5" name="Freeform 15"/>
          <p:cNvSpPr/>
          <p:nvPr/>
        </p:nvSpPr>
        <p:spPr>
          <a:xfrm>
            <a:off x="4425712" y="6282076"/>
            <a:ext cx="2535627" cy="2374269"/>
          </a:xfrm>
          <a:custGeom>
            <a:avLst/>
            <a:gdLst/>
            <a:ahLst/>
            <a:cxnLst/>
            <a:rect l="l" t="t" r="r" b="b"/>
            <a:pathLst>
              <a:path w="2535627" h="2374269">
                <a:moveTo>
                  <a:pt x="0" y="0"/>
                </a:moveTo>
                <a:lnTo>
                  <a:pt x="2535626" y="0"/>
                </a:lnTo>
                <a:lnTo>
                  <a:pt x="2535626" y="2374268"/>
                </a:lnTo>
                <a:lnTo>
                  <a:pt x="0" y="237426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6" name="Freeform 16"/>
          <p:cNvSpPr/>
          <p:nvPr/>
        </p:nvSpPr>
        <p:spPr>
          <a:xfrm>
            <a:off x="5008154" y="3003703"/>
            <a:ext cx="1370743" cy="2057400"/>
          </a:xfrm>
          <a:custGeom>
            <a:avLst/>
            <a:gdLst/>
            <a:ahLst/>
            <a:cxnLst/>
            <a:rect l="l" t="t" r="r" b="b"/>
            <a:pathLst>
              <a:path w="1370743" h="2057400">
                <a:moveTo>
                  <a:pt x="0" y="0"/>
                </a:moveTo>
                <a:lnTo>
                  <a:pt x="1370742" y="0"/>
                </a:lnTo>
                <a:lnTo>
                  <a:pt x="1370742" y="2057400"/>
                </a:lnTo>
                <a:lnTo>
                  <a:pt x="0" y="20574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7" name="TextBox 17"/>
          <p:cNvSpPr txBox="1"/>
          <p:nvPr/>
        </p:nvSpPr>
        <p:spPr>
          <a:xfrm>
            <a:off x="7708758" y="7039315"/>
            <a:ext cx="4991135" cy="76453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When + Where</a:t>
            </a:r>
          </a:p>
        </p:txBody>
      </p:sp>
      <p:sp>
        <p:nvSpPr>
          <p:cNvPr id="18" name="TextBox 18"/>
          <p:cNvSpPr txBox="1"/>
          <p:nvPr/>
        </p:nvSpPr>
        <p:spPr>
          <a:xfrm>
            <a:off x="7708758" y="3602508"/>
            <a:ext cx="6019835" cy="76453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Other Questions to Ask</a:t>
            </a:r>
          </a:p>
        </p:txBody>
      </p:sp>
      <p:grpSp>
        <p:nvGrpSpPr>
          <p:cNvPr id="19" name="Group 19"/>
          <p:cNvGrpSpPr/>
          <p:nvPr/>
        </p:nvGrpSpPr>
        <p:grpSpPr>
          <a:xfrm>
            <a:off x="484174" y="808116"/>
            <a:ext cx="15803917" cy="1223447"/>
            <a:chOff x="0" y="0"/>
            <a:chExt cx="4162349" cy="322225"/>
          </a:xfrm>
        </p:grpSpPr>
        <p:sp>
          <p:nvSpPr>
            <p:cNvPr id="20" name="Freeform 20"/>
            <p:cNvSpPr/>
            <p:nvPr/>
          </p:nvSpPr>
          <p:spPr>
            <a:xfrm>
              <a:off x="0" y="0"/>
              <a:ext cx="4162349" cy="322225"/>
            </a:xfrm>
            <a:custGeom>
              <a:avLst/>
              <a:gdLst/>
              <a:ahLst/>
              <a:cxnLst/>
              <a:rect l="l" t="t" r="r" b="b"/>
              <a:pathLst>
                <a:path w="4162349" h="322225">
                  <a:moveTo>
                    <a:pt x="3959149" y="0"/>
                  </a:moveTo>
                  <a:cubicBezTo>
                    <a:pt x="4071373" y="0"/>
                    <a:pt x="4162349" y="72132"/>
                    <a:pt x="4162349" y="161112"/>
                  </a:cubicBezTo>
                  <a:cubicBezTo>
                    <a:pt x="4162349" y="250092"/>
                    <a:pt x="4071373" y="322225"/>
                    <a:pt x="3959149"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21" name="TextBox 21"/>
            <p:cNvSpPr txBox="1"/>
            <p:nvPr/>
          </p:nvSpPr>
          <p:spPr>
            <a:xfrm>
              <a:off x="0" y="-28575"/>
              <a:ext cx="4162349" cy="350800"/>
            </a:xfrm>
            <a:prstGeom prst="rect">
              <a:avLst/>
            </a:prstGeom>
          </p:spPr>
          <p:txBody>
            <a:bodyPr lIns="50800" tIns="50800" rIns="50800" bIns="50800" rtlCol="0" anchor="ctr"/>
            <a:lstStyle/>
            <a:p>
              <a:pPr algn="ctr">
                <a:lnSpc>
                  <a:spcPts val="1960"/>
                </a:lnSpc>
              </a:pPr>
              <a:endParaRPr/>
            </a:p>
          </p:txBody>
        </p:sp>
      </p:grpSp>
      <p:sp>
        <p:nvSpPr>
          <p:cNvPr id="22" name="TextBox 22"/>
          <p:cNvSpPr txBox="1"/>
          <p:nvPr/>
        </p:nvSpPr>
        <p:spPr>
          <a:xfrm>
            <a:off x="938966" y="791507"/>
            <a:ext cx="14838860"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Things to Remember when Scheduling</a:t>
            </a:r>
          </a:p>
        </p:txBody>
      </p:sp>
      <p:grpSp>
        <p:nvGrpSpPr>
          <p:cNvPr id="23" name="Group 23"/>
          <p:cNvGrpSpPr/>
          <p:nvPr/>
        </p:nvGrpSpPr>
        <p:grpSpPr>
          <a:xfrm>
            <a:off x="0" y="9776625"/>
            <a:ext cx="18288000" cy="510375"/>
            <a:chOff x="0" y="0"/>
            <a:chExt cx="6554006" cy="182907"/>
          </a:xfrm>
        </p:grpSpPr>
        <p:sp>
          <p:nvSpPr>
            <p:cNvPr id="24" name="Freeform 24"/>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5" name="TextBox 25"/>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6" name="Group 26"/>
          <p:cNvGrpSpPr/>
          <p:nvPr/>
        </p:nvGrpSpPr>
        <p:grpSpPr>
          <a:xfrm rot="-5400000">
            <a:off x="12910419" y="4867206"/>
            <a:ext cx="10244787" cy="510375"/>
            <a:chOff x="0" y="0"/>
            <a:chExt cx="3671501" cy="182907"/>
          </a:xfrm>
        </p:grpSpPr>
        <p:sp>
          <p:nvSpPr>
            <p:cNvPr id="27" name="Freeform 27"/>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8" name="TextBox 28"/>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5" name="Freeform 15"/>
          <p:cNvSpPr/>
          <p:nvPr/>
        </p:nvSpPr>
        <p:spPr>
          <a:xfrm>
            <a:off x="5273739" y="3783050"/>
            <a:ext cx="2811372" cy="3713685"/>
          </a:xfrm>
          <a:custGeom>
            <a:avLst/>
            <a:gdLst/>
            <a:ahLst/>
            <a:cxnLst/>
            <a:rect l="l" t="t" r="r" b="b"/>
            <a:pathLst>
              <a:path w="2811372" h="3713685">
                <a:moveTo>
                  <a:pt x="0" y="0"/>
                </a:moveTo>
                <a:lnTo>
                  <a:pt x="2811373" y="0"/>
                </a:lnTo>
                <a:lnTo>
                  <a:pt x="2811373" y="3713685"/>
                </a:lnTo>
                <a:lnTo>
                  <a:pt x="0" y="3713685"/>
                </a:lnTo>
                <a:lnTo>
                  <a:pt x="0" y="0"/>
                </a:lnTo>
                <a:close/>
              </a:path>
            </a:pathLst>
          </a:custGeom>
          <a:blipFill>
            <a:blip r:embed="rId5"/>
            <a:stretch>
              <a:fillRect/>
            </a:stretch>
          </a:blipFill>
          <a:ln w="19050" cap="sq">
            <a:solidFill>
              <a:srgbClr val="000000"/>
            </a:solidFill>
            <a:prstDash val="solid"/>
            <a:miter/>
          </a:ln>
        </p:spPr>
        <p:txBody>
          <a:bodyPr/>
          <a:lstStyle/>
          <a:p>
            <a:endParaRPr lang="en-US"/>
          </a:p>
        </p:txBody>
      </p:sp>
      <p:sp>
        <p:nvSpPr>
          <p:cNvPr id="16" name="TextBox 16"/>
          <p:cNvSpPr txBox="1"/>
          <p:nvPr/>
        </p:nvSpPr>
        <p:spPr>
          <a:xfrm>
            <a:off x="8496624" y="5209998"/>
            <a:ext cx="4991135" cy="76453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Health Passport</a:t>
            </a:r>
          </a:p>
        </p:txBody>
      </p:sp>
      <p:grpSp>
        <p:nvGrpSpPr>
          <p:cNvPr id="17" name="Group 17"/>
          <p:cNvGrpSpPr/>
          <p:nvPr/>
        </p:nvGrpSpPr>
        <p:grpSpPr>
          <a:xfrm>
            <a:off x="484174" y="808116"/>
            <a:ext cx="15803917" cy="1223447"/>
            <a:chOff x="0" y="0"/>
            <a:chExt cx="4162349" cy="322225"/>
          </a:xfrm>
        </p:grpSpPr>
        <p:sp>
          <p:nvSpPr>
            <p:cNvPr id="18" name="Freeform 18"/>
            <p:cNvSpPr/>
            <p:nvPr/>
          </p:nvSpPr>
          <p:spPr>
            <a:xfrm>
              <a:off x="0" y="0"/>
              <a:ext cx="4162349" cy="322225"/>
            </a:xfrm>
            <a:custGeom>
              <a:avLst/>
              <a:gdLst/>
              <a:ahLst/>
              <a:cxnLst/>
              <a:rect l="l" t="t" r="r" b="b"/>
              <a:pathLst>
                <a:path w="4162349" h="322225">
                  <a:moveTo>
                    <a:pt x="3959149" y="0"/>
                  </a:moveTo>
                  <a:cubicBezTo>
                    <a:pt x="4071373" y="0"/>
                    <a:pt x="4162349" y="72132"/>
                    <a:pt x="4162349" y="161112"/>
                  </a:cubicBezTo>
                  <a:cubicBezTo>
                    <a:pt x="4162349" y="250092"/>
                    <a:pt x="4071373" y="322225"/>
                    <a:pt x="3959149"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19" name="TextBox 19"/>
            <p:cNvSpPr txBox="1"/>
            <p:nvPr/>
          </p:nvSpPr>
          <p:spPr>
            <a:xfrm>
              <a:off x="0" y="-28575"/>
              <a:ext cx="4162349" cy="350800"/>
            </a:xfrm>
            <a:prstGeom prst="rect">
              <a:avLst/>
            </a:prstGeom>
          </p:spPr>
          <p:txBody>
            <a:bodyPr lIns="50800" tIns="50800" rIns="50800" bIns="50800" rtlCol="0" anchor="ctr"/>
            <a:lstStyle/>
            <a:p>
              <a:pPr algn="ctr">
                <a:lnSpc>
                  <a:spcPts val="1960"/>
                </a:lnSpc>
              </a:pPr>
              <a:endParaRPr/>
            </a:p>
          </p:txBody>
        </p:sp>
      </p:grpSp>
      <p:sp>
        <p:nvSpPr>
          <p:cNvPr id="20" name="TextBox 20"/>
          <p:cNvSpPr txBox="1"/>
          <p:nvPr/>
        </p:nvSpPr>
        <p:spPr>
          <a:xfrm>
            <a:off x="938966" y="791507"/>
            <a:ext cx="14838860"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Things to Remember when Scheduling</a:t>
            </a:r>
          </a:p>
        </p:txBody>
      </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484174" y="808116"/>
            <a:ext cx="13094922" cy="1223447"/>
            <a:chOff x="0" y="0"/>
            <a:chExt cx="3448868" cy="322225"/>
          </a:xfrm>
        </p:grpSpPr>
        <p:sp>
          <p:nvSpPr>
            <p:cNvPr id="16" name="Freeform 16"/>
            <p:cNvSpPr/>
            <p:nvPr/>
          </p:nvSpPr>
          <p:spPr>
            <a:xfrm>
              <a:off x="0" y="0"/>
              <a:ext cx="3448869" cy="322225"/>
            </a:xfrm>
            <a:custGeom>
              <a:avLst/>
              <a:gdLst/>
              <a:ahLst/>
              <a:cxnLst/>
              <a:rect l="l" t="t" r="r" b="b"/>
              <a:pathLst>
                <a:path w="3448869" h="322225">
                  <a:moveTo>
                    <a:pt x="3245668" y="0"/>
                  </a:moveTo>
                  <a:cubicBezTo>
                    <a:pt x="3357893" y="0"/>
                    <a:pt x="3448869" y="72132"/>
                    <a:pt x="3448869" y="161112"/>
                  </a:cubicBezTo>
                  <a:cubicBezTo>
                    <a:pt x="3448869" y="250092"/>
                    <a:pt x="3357893" y="322225"/>
                    <a:pt x="3245668"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17" name="TextBox 17"/>
            <p:cNvSpPr txBox="1"/>
            <p:nvPr/>
          </p:nvSpPr>
          <p:spPr>
            <a:xfrm>
              <a:off x="0" y="-28575"/>
              <a:ext cx="3448868" cy="350800"/>
            </a:xfrm>
            <a:prstGeom prst="rect">
              <a:avLst/>
            </a:prstGeom>
          </p:spPr>
          <p:txBody>
            <a:bodyPr lIns="50800" tIns="50800" rIns="50800" bIns="50800" rtlCol="0" anchor="ctr"/>
            <a:lstStyle/>
            <a:p>
              <a:pPr algn="ctr">
                <a:lnSpc>
                  <a:spcPts val="1960"/>
                </a:lnSpc>
              </a:pPr>
              <a:endParaRPr/>
            </a:p>
          </p:txBody>
        </p:sp>
      </p:grpSp>
      <p:sp>
        <p:nvSpPr>
          <p:cNvPr id="18" name="TextBox 18"/>
          <p:cNvSpPr txBox="1"/>
          <p:nvPr/>
        </p:nvSpPr>
        <p:spPr>
          <a:xfrm>
            <a:off x="938966" y="791507"/>
            <a:ext cx="12446947"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Preparing for the Appointment</a:t>
            </a:r>
          </a:p>
        </p:txBody>
      </p:sp>
      <p:sp>
        <p:nvSpPr>
          <p:cNvPr id="19" name="Freeform 19"/>
          <p:cNvSpPr/>
          <p:nvPr/>
        </p:nvSpPr>
        <p:spPr>
          <a:xfrm>
            <a:off x="2805801" y="3834040"/>
            <a:ext cx="2887724" cy="4140106"/>
          </a:xfrm>
          <a:custGeom>
            <a:avLst/>
            <a:gdLst/>
            <a:ahLst/>
            <a:cxnLst/>
            <a:rect l="l" t="t" r="r" b="b"/>
            <a:pathLst>
              <a:path w="2887724" h="4140106">
                <a:moveTo>
                  <a:pt x="0" y="0"/>
                </a:moveTo>
                <a:lnTo>
                  <a:pt x="2887724" y="0"/>
                </a:lnTo>
                <a:lnTo>
                  <a:pt x="2887724" y="4140107"/>
                </a:lnTo>
                <a:lnTo>
                  <a:pt x="0" y="414010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0" name="TextBox 20"/>
          <p:cNvSpPr txBox="1"/>
          <p:nvPr/>
        </p:nvSpPr>
        <p:spPr>
          <a:xfrm>
            <a:off x="6868787" y="2592132"/>
            <a:ext cx="10594566" cy="6528672"/>
          </a:xfrm>
          <a:prstGeom prst="rect">
            <a:avLst/>
          </a:prstGeom>
        </p:spPr>
        <p:txBody>
          <a:bodyPr lIns="0" tIns="0" rIns="0" bIns="0" rtlCol="0" anchor="t">
            <a:spAutoFit/>
          </a:bodyPr>
          <a:lstStyle/>
          <a:p>
            <a:pPr algn="l">
              <a:lnSpc>
                <a:spcPts val="5460"/>
              </a:lnSpc>
            </a:pPr>
            <a:r>
              <a:rPr lang="en-US" sz="3900" b="1">
                <a:solidFill>
                  <a:srgbClr val="000000"/>
                </a:solidFill>
                <a:latin typeface="Ubuntu Bold"/>
                <a:ea typeface="Ubuntu Bold"/>
                <a:cs typeface="Ubuntu Bold"/>
                <a:sym typeface="Ubuntu Bold"/>
              </a:rPr>
              <a:t>Checklist:</a:t>
            </a:r>
          </a:p>
          <a:p>
            <a:pPr algn="l">
              <a:lnSpc>
                <a:spcPts val="280"/>
              </a:lnSpc>
            </a:pPr>
            <a:endParaRPr lang="en-US" sz="3900" b="1">
              <a:solidFill>
                <a:srgbClr val="000000"/>
              </a:solidFill>
              <a:latin typeface="Ubuntu Bold"/>
              <a:ea typeface="Ubuntu Bold"/>
              <a:cs typeface="Ubuntu Bold"/>
              <a:sym typeface="Ubuntu Bold"/>
            </a:endParaRPr>
          </a:p>
          <a:p>
            <a:pPr marL="777247" lvl="1" indent="-388623" algn="l">
              <a:lnSpc>
                <a:spcPts val="7200"/>
              </a:lnSpc>
              <a:buFont typeface="Arial"/>
              <a:buChar char="•"/>
            </a:pPr>
            <a:r>
              <a:rPr lang="en-US" sz="3600">
                <a:solidFill>
                  <a:srgbClr val="000000"/>
                </a:solidFill>
                <a:latin typeface="Ubuntu"/>
                <a:ea typeface="Ubuntu"/>
                <a:cs typeface="Ubuntu"/>
                <a:sym typeface="Ubuntu"/>
              </a:rPr>
              <a:t>List of concerns</a:t>
            </a:r>
          </a:p>
          <a:p>
            <a:pPr marL="777247" lvl="1" indent="-388623" algn="l">
              <a:lnSpc>
                <a:spcPts val="7200"/>
              </a:lnSpc>
              <a:buFont typeface="Arial"/>
              <a:buChar char="•"/>
            </a:pPr>
            <a:r>
              <a:rPr lang="en-US" sz="3600">
                <a:solidFill>
                  <a:srgbClr val="000000"/>
                </a:solidFill>
                <a:latin typeface="Ubuntu"/>
                <a:ea typeface="Ubuntu"/>
                <a:cs typeface="Ubuntu"/>
                <a:sym typeface="Ubuntu"/>
              </a:rPr>
              <a:t>Plan for transportation</a:t>
            </a:r>
          </a:p>
          <a:p>
            <a:pPr marL="777247" lvl="1" indent="-388623" algn="l">
              <a:lnSpc>
                <a:spcPts val="7200"/>
              </a:lnSpc>
              <a:buFont typeface="Arial"/>
              <a:buChar char="•"/>
            </a:pPr>
            <a:r>
              <a:rPr lang="en-US" sz="3600">
                <a:solidFill>
                  <a:srgbClr val="000000"/>
                </a:solidFill>
                <a:latin typeface="Ubuntu"/>
                <a:ea typeface="Ubuntu"/>
                <a:cs typeface="Ubuntu"/>
                <a:sym typeface="Ubuntu"/>
              </a:rPr>
              <a:t>Health Passport</a:t>
            </a:r>
          </a:p>
          <a:p>
            <a:pPr marL="777247" lvl="1" indent="-388623" algn="l">
              <a:lnSpc>
                <a:spcPts val="7200"/>
              </a:lnSpc>
              <a:buFont typeface="Arial"/>
              <a:buChar char="•"/>
            </a:pPr>
            <a:r>
              <a:rPr lang="en-US" sz="3600">
                <a:solidFill>
                  <a:srgbClr val="000000"/>
                </a:solidFill>
                <a:latin typeface="Ubuntu"/>
                <a:ea typeface="Ubuntu"/>
                <a:cs typeface="Ubuntu"/>
                <a:sym typeface="Ubuntu"/>
              </a:rPr>
              <a:t>Referral (if needed)</a:t>
            </a:r>
          </a:p>
          <a:p>
            <a:pPr marL="777247" lvl="1" indent="-388623" algn="l">
              <a:lnSpc>
                <a:spcPts val="5760"/>
              </a:lnSpc>
              <a:buFont typeface="Arial"/>
              <a:buChar char="•"/>
            </a:pPr>
            <a:r>
              <a:rPr lang="en-US" sz="3600">
                <a:solidFill>
                  <a:srgbClr val="000000"/>
                </a:solidFill>
                <a:latin typeface="Ubuntu"/>
                <a:ea typeface="Ubuntu"/>
                <a:cs typeface="Ubuntu"/>
                <a:sym typeface="Ubuntu"/>
              </a:rPr>
              <a:t>24 hours before the appointment</a:t>
            </a:r>
          </a:p>
          <a:p>
            <a:pPr marL="777247" lvl="1" indent="-388623" algn="l">
              <a:lnSpc>
                <a:spcPts val="5760"/>
              </a:lnSpc>
              <a:buFont typeface="Arial"/>
              <a:buChar char="•"/>
            </a:pPr>
            <a:r>
              <a:rPr lang="en-US" sz="3600">
                <a:solidFill>
                  <a:srgbClr val="000000"/>
                </a:solidFill>
                <a:latin typeface="Ubuntu"/>
                <a:ea typeface="Ubuntu"/>
                <a:cs typeface="Ubuntu"/>
                <a:sym typeface="Ubuntu"/>
              </a:rPr>
              <a:t>Medical Power of Attorney (MPOA) and/or guardianship papers</a:t>
            </a:r>
          </a:p>
        </p:txBody>
      </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930240"/>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3" name="Freeform 3"/>
          <p:cNvSpPr/>
          <p:nvPr/>
        </p:nvSpPr>
        <p:spPr>
          <a:xfrm>
            <a:off x="3338699"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4" name="Freeform 4"/>
          <p:cNvSpPr/>
          <p:nvPr/>
        </p:nvSpPr>
        <p:spPr>
          <a:xfrm>
            <a:off x="5693525"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5" name="Freeform 5"/>
          <p:cNvSpPr/>
          <p:nvPr/>
        </p:nvSpPr>
        <p:spPr>
          <a:xfrm>
            <a:off x="8046200" y="0"/>
            <a:ext cx="2354826" cy="930240"/>
          </a:xfrm>
          <a:custGeom>
            <a:avLst/>
            <a:gdLst/>
            <a:ahLst/>
            <a:cxnLst/>
            <a:rect l="l" t="t" r="r" b="b"/>
            <a:pathLst>
              <a:path w="2354826" h="930240">
                <a:moveTo>
                  <a:pt x="0" y="0"/>
                </a:moveTo>
                <a:lnTo>
                  <a:pt x="2354826" y="0"/>
                </a:lnTo>
                <a:lnTo>
                  <a:pt x="2354826"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t="-153141"/>
            </a:stretch>
          </a:blipFill>
        </p:spPr>
        <p:txBody>
          <a:bodyPr/>
          <a:lstStyle/>
          <a:p>
            <a:endParaRPr lang="en-US"/>
          </a:p>
        </p:txBody>
      </p:sp>
      <p:sp>
        <p:nvSpPr>
          <p:cNvPr id="6" name="Freeform 6"/>
          <p:cNvSpPr/>
          <p:nvPr/>
        </p:nvSpPr>
        <p:spPr>
          <a:xfrm>
            <a:off x="10401026"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7" name="Freeform 7"/>
          <p:cNvSpPr/>
          <p:nvPr/>
        </p:nvSpPr>
        <p:spPr>
          <a:xfrm>
            <a:off x="12755852"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8" name="Freeform 8"/>
          <p:cNvSpPr/>
          <p:nvPr/>
        </p:nvSpPr>
        <p:spPr>
          <a:xfrm>
            <a:off x="15110678" y="-3810"/>
            <a:ext cx="2354826" cy="934050"/>
          </a:xfrm>
          <a:custGeom>
            <a:avLst/>
            <a:gdLst/>
            <a:ahLst/>
            <a:cxnLst/>
            <a:rect l="l" t="t" r="r" b="b"/>
            <a:pathLst>
              <a:path w="2354826" h="934050">
                <a:moveTo>
                  <a:pt x="0" y="0"/>
                </a:moveTo>
                <a:lnTo>
                  <a:pt x="2354827" y="0"/>
                </a:lnTo>
                <a:lnTo>
                  <a:pt x="2354827" y="934050"/>
                </a:lnTo>
                <a:lnTo>
                  <a:pt x="0" y="934050"/>
                </a:lnTo>
                <a:lnTo>
                  <a:pt x="0" y="0"/>
                </a:lnTo>
                <a:close/>
              </a:path>
            </a:pathLst>
          </a:custGeom>
          <a:blipFill>
            <a:blip r:embed="rId3">
              <a:extLst>
                <a:ext uri="{96DAC541-7B7A-43D3-8B79-37D633B846F1}">
                  <asvg:svgBlip xmlns:asvg="http://schemas.microsoft.com/office/drawing/2016/SVG/main" r:embed="rId4"/>
                </a:ext>
              </a:extLst>
            </a:blip>
            <a:stretch>
              <a:fillRect t="-152109"/>
            </a:stretch>
          </a:blipFill>
          <a:ln cap="sq">
            <a:noFill/>
            <a:prstDash val="solid"/>
            <a:miter/>
          </a:ln>
        </p:spPr>
        <p:txBody>
          <a:bodyPr/>
          <a:lstStyle/>
          <a:p>
            <a:endParaRPr lang="en-US"/>
          </a:p>
        </p:txBody>
      </p:sp>
      <p:sp>
        <p:nvSpPr>
          <p:cNvPr id="9" name="Freeform 9"/>
          <p:cNvSpPr/>
          <p:nvPr/>
        </p:nvSpPr>
        <p:spPr>
          <a:xfrm>
            <a:off x="-1905" y="0"/>
            <a:ext cx="985778" cy="930240"/>
          </a:xfrm>
          <a:custGeom>
            <a:avLst/>
            <a:gdLst/>
            <a:ahLst/>
            <a:cxnLst/>
            <a:rect l="l" t="t" r="r" b="b"/>
            <a:pathLst>
              <a:path w="985778" h="930240">
                <a:moveTo>
                  <a:pt x="0" y="0"/>
                </a:moveTo>
                <a:lnTo>
                  <a:pt x="985778" y="0"/>
                </a:lnTo>
                <a:lnTo>
                  <a:pt x="985778" y="930240"/>
                </a:lnTo>
                <a:lnTo>
                  <a:pt x="0" y="930240"/>
                </a:lnTo>
                <a:lnTo>
                  <a:pt x="0" y="0"/>
                </a:lnTo>
                <a:close/>
              </a:path>
            </a:pathLst>
          </a:custGeom>
          <a:blipFill>
            <a:blip r:embed="rId3">
              <a:extLst>
                <a:ext uri="{96DAC541-7B7A-43D3-8B79-37D633B846F1}">
                  <asvg:svgBlip xmlns:asvg="http://schemas.microsoft.com/office/drawing/2016/SVG/main" r:embed="rId4"/>
                </a:ext>
              </a:extLst>
            </a:blip>
            <a:stretch>
              <a:fillRect l="-138880" t="-153141"/>
            </a:stretch>
          </a:blipFill>
        </p:spPr>
        <p:txBody>
          <a:bodyPr/>
          <a:lstStyle/>
          <a:p>
            <a:endParaRPr lang="en-US"/>
          </a:p>
        </p:txBody>
      </p:sp>
      <p:sp>
        <p:nvSpPr>
          <p:cNvPr id="10" name="Freeform 10"/>
          <p:cNvSpPr/>
          <p:nvPr/>
        </p:nvSpPr>
        <p:spPr>
          <a:xfrm>
            <a:off x="983873" y="-1905"/>
            <a:ext cx="2354826" cy="932145"/>
          </a:xfrm>
          <a:custGeom>
            <a:avLst/>
            <a:gdLst/>
            <a:ahLst/>
            <a:cxnLst/>
            <a:rect l="l" t="t" r="r" b="b"/>
            <a:pathLst>
              <a:path w="2354826" h="932145">
                <a:moveTo>
                  <a:pt x="0" y="0"/>
                </a:moveTo>
                <a:lnTo>
                  <a:pt x="2354826" y="0"/>
                </a:lnTo>
                <a:lnTo>
                  <a:pt x="2354826" y="932145"/>
                </a:lnTo>
                <a:lnTo>
                  <a:pt x="0" y="932145"/>
                </a:lnTo>
                <a:lnTo>
                  <a:pt x="0" y="0"/>
                </a:lnTo>
                <a:close/>
              </a:path>
            </a:pathLst>
          </a:custGeom>
          <a:blipFill>
            <a:blip r:embed="rId3">
              <a:extLst>
                <a:ext uri="{96DAC541-7B7A-43D3-8B79-37D633B846F1}">
                  <asvg:svgBlip xmlns:asvg="http://schemas.microsoft.com/office/drawing/2016/SVG/main" r:embed="rId4"/>
                </a:ext>
              </a:extLst>
            </a:blip>
            <a:stretch>
              <a:fillRect t="-152624"/>
            </a:stretch>
          </a:blipFill>
        </p:spPr>
        <p:txBody>
          <a:bodyPr/>
          <a:lstStyle/>
          <a:p>
            <a:endParaRPr lang="en-US"/>
          </a:p>
        </p:txBody>
      </p:sp>
      <p:sp>
        <p:nvSpPr>
          <p:cNvPr id="11" name="Freeform 11"/>
          <p:cNvSpPr/>
          <p:nvPr/>
        </p:nvSpPr>
        <p:spPr>
          <a:xfrm>
            <a:off x="-1905" y="7994719"/>
            <a:ext cx="985778" cy="2025581"/>
          </a:xfrm>
          <a:custGeom>
            <a:avLst/>
            <a:gdLst/>
            <a:ahLst/>
            <a:cxnLst/>
            <a:rect l="l" t="t" r="r" b="b"/>
            <a:pathLst>
              <a:path w="985778" h="2025581">
                <a:moveTo>
                  <a:pt x="0" y="0"/>
                </a:moveTo>
                <a:lnTo>
                  <a:pt x="985778" y="0"/>
                </a:lnTo>
                <a:lnTo>
                  <a:pt x="985778" y="2025581"/>
                </a:lnTo>
                <a:lnTo>
                  <a:pt x="0" y="2025581"/>
                </a:lnTo>
                <a:lnTo>
                  <a:pt x="0" y="0"/>
                </a:lnTo>
                <a:close/>
              </a:path>
            </a:pathLst>
          </a:custGeom>
          <a:blipFill>
            <a:blip r:embed="rId3">
              <a:extLst>
                <a:ext uri="{96DAC541-7B7A-43D3-8B79-37D633B846F1}">
                  <asvg:svgBlip xmlns:asvg="http://schemas.microsoft.com/office/drawing/2016/SVG/main" r:embed="rId4"/>
                </a:ext>
              </a:extLst>
            </a:blip>
            <a:stretch>
              <a:fillRect l="-138880" b="-16254"/>
            </a:stretch>
          </a:blipFill>
        </p:spPr>
        <p:txBody>
          <a:bodyPr/>
          <a:lstStyle/>
          <a:p>
            <a:endParaRPr lang="en-US"/>
          </a:p>
        </p:txBody>
      </p:sp>
      <p:sp>
        <p:nvSpPr>
          <p:cNvPr id="12" name="Freeform 12"/>
          <p:cNvSpPr/>
          <p:nvPr/>
        </p:nvSpPr>
        <p:spPr>
          <a:xfrm>
            <a:off x="17463353" y="1905"/>
            <a:ext cx="824647" cy="928335"/>
          </a:xfrm>
          <a:custGeom>
            <a:avLst/>
            <a:gdLst/>
            <a:ahLst/>
            <a:cxnLst/>
            <a:rect l="l" t="t" r="r" b="b"/>
            <a:pathLst>
              <a:path w="824647" h="928335">
                <a:moveTo>
                  <a:pt x="0" y="0"/>
                </a:moveTo>
                <a:lnTo>
                  <a:pt x="824647" y="0"/>
                </a:lnTo>
                <a:lnTo>
                  <a:pt x="824647" y="928335"/>
                </a:lnTo>
                <a:lnTo>
                  <a:pt x="0" y="928335"/>
                </a:lnTo>
                <a:lnTo>
                  <a:pt x="0" y="0"/>
                </a:lnTo>
                <a:close/>
              </a:path>
            </a:pathLst>
          </a:custGeom>
          <a:blipFill>
            <a:blip r:embed="rId3">
              <a:extLst>
                <a:ext uri="{96DAC541-7B7A-43D3-8B79-37D633B846F1}">
                  <asvg:svgBlip xmlns:asvg="http://schemas.microsoft.com/office/drawing/2016/SVG/main" r:embed="rId4"/>
                </a:ext>
              </a:extLst>
            </a:blip>
            <a:stretch>
              <a:fillRect t="-153661" r="-185555"/>
            </a:stretch>
          </a:blipFill>
        </p:spPr>
        <p:txBody>
          <a:bodyPr/>
          <a:lstStyle/>
          <a:p>
            <a:endParaRPr lang="en-US"/>
          </a:p>
        </p:txBody>
      </p:sp>
      <p:sp>
        <p:nvSpPr>
          <p:cNvPr id="13" name="Freeform 13"/>
          <p:cNvSpPr/>
          <p:nvPr/>
        </p:nvSpPr>
        <p:spPr>
          <a:xfrm>
            <a:off x="-1905" y="5639892"/>
            <a:ext cx="985778" cy="2354826"/>
          </a:xfrm>
          <a:custGeom>
            <a:avLst/>
            <a:gdLst/>
            <a:ahLst/>
            <a:cxnLst/>
            <a:rect l="l" t="t" r="r" b="b"/>
            <a:pathLst>
              <a:path w="985778" h="2354826">
                <a:moveTo>
                  <a:pt x="0" y="0"/>
                </a:moveTo>
                <a:lnTo>
                  <a:pt x="985778" y="0"/>
                </a:lnTo>
                <a:lnTo>
                  <a:pt x="985778" y="2354827"/>
                </a:lnTo>
                <a:lnTo>
                  <a:pt x="0" y="2354827"/>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sp>
        <p:nvSpPr>
          <p:cNvPr id="14" name="Freeform 14"/>
          <p:cNvSpPr/>
          <p:nvPr/>
        </p:nvSpPr>
        <p:spPr>
          <a:xfrm>
            <a:off x="-1905" y="3285066"/>
            <a:ext cx="985778" cy="2354826"/>
          </a:xfrm>
          <a:custGeom>
            <a:avLst/>
            <a:gdLst/>
            <a:ahLst/>
            <a:cxnLst/>
            <a:rect l="l" t="t" r="r" b="b"/>
            <a:pathLst>
              <a:path w="985778" h="2354826">
                <a:moveTo>
                  <a:pt x="0" y="0"/>
                </a:moveTo>
                <a:lnTo>
                  <a:pt x="985778" y="0"/>
                </a:lnTo>
                <a:lnTo>
                  <a:pt x="985778" y="2354826"/>
                </a:lnTo>
                <a:lnTo>
                  <a:pt x="0" y="2354826"/>
                </a:lnTo>
                <a:lnTo>
                  <a:pt x="0" y="0"/>
                </a:lnTo>
                <a:close/>
              </a:path>
            </a:pathLst>
          </a:custGeom>
          <a:blipFill>
            <a:blip r:embed="rId3">
              <a:extLst>
                <a:ext uri="{96DAC541-7B7A-43D3-8B79-37D633B846F1}">
                  <asvg:svgBlip xmlns:asvg="http://schemas.microsoft.com/office/drawing/2016/SVG/main" r:embed="rId4"/>
                </a:ext>
              </a:extLst>
            </a:blip>
            <a:stretch>
              <a:fillRect l="-138880"/>
            </a:stretch>
          </a:blipFill>
        </p:spPr>
        <p:txBody>
          <a:bodyPr/>
          <a:lstStyle/>
          <a:p>
            <a:endParaRPr lang="en-US"/>
          </a:p>
        </p:txBody>
      </p:sp>
      <p:grpSp>
        <p:nvGrpSpPr>
          <p:cNvPr id="15" name="Group 15"/>
          <p:cNvGrpSpPr/>
          <p:nvPr/>
        </p:nvGrpSpPr>
        <p:grpSpPr>
          <a:xfrm>
            <a:off x="484174" y="808116"/>
            <a:ext cx="12079207" cy="1223447"/>
            <a:chOff x="0" y="0"/>
            <a:chExt cx="3181355" cy="322225"/>
          </a:xfrm>
        </p:grpSpPr>
        <p:sp>
          <p:nvSpPr>
            <p:cNvPr id="16" name="Freeform 16"/>
            <p:cNvSpPr/>
            <p:nvPr/>
          </p:nvSpPr>
          <p:spPr>
            <a:xfrm>
              <a:off x="0" y="0"/>
              <a:ext cx="3181355" cy="322225"/>
            </a:xfrm>
            <a:custGeom>
              <a:avLst/>
              <a:gdLst/>
              <a:ahLst/>
              <a:cxnLst/>
              <a:rect l="l" t="t" r="r" b="b"/>
              <a:pathLst>
                <a:path w="3181355" h="322225">
                  <a:moveTo>
                    <a:pt x="2978155" y="0"/>
                  </a:moveTo>
                  <a:cubicBezTo>
                    <a:pt x="3090379" y="0"/>
                    <a:pt x="3181355" y="72132"/>
                    <a:pt x="3181355" y="161112"/>
                  </a:cubicBezTo>
                  <a:cubicBezTo>
                    <a:pt x="3181355" y="250092"/>
                    <a:pt x="3090379" y="322225"/>
                    <a:pt x="2978155" y="322225"/>
                  </a:cubicBezTo>
                  <a:lnTo>
                    <a:pt x="203200" y="322225"/>
                  </a:lnTo>
                  <a:cubicBezTo>
                    <a:pt x="90976" y="322225"/>
                    <a:pt x="0" y="250092"/>
                    <a:pt x="0" y="161112"/>
                  </a:cubicBezTo>
                  <a:cubicBezTo>
                    <a:pt x="0" y="72132"/>
                    <a:pt x="90976" y="0"/>
                    <a:pt x="203200" y="0"/>
                  </a:cubicBezTo>
                  <a:close/>
                </a:path>
              </a:pathLst>
            </a:custGeom>
            <a:solidFill>
              <a:srgbClr val="6F2C91"/>
            </a:solidFill>
          </p:spPr>
          <p:txBody>
            <a:bodyPr/>
            <a:lstStyle/>
            <a:p>
              <a:endParaRPr lang="en-US"/>
            </a:p>
          </p:txBody>
        </p:sp>
        <p:sp>
          <p:nvSpPr>
            <p:cNvPr id="17" name="TextBox 17"/>
            <p:cNvSpPr txBox="1"/>
            <p:nvPr/>
          </p:nvSpPr>
          <p:spPr>
            <a:xfrm>
              <a:off x="0" y="-28575"/>
              <a:ext cx="3181355" cy="350800"/>
            </a:xfrm>
            <a:prstGeom prst="rect">
              <a:avLst/>
            </a:prstGeom>
          </p:spPr>
          <p:txBody>
            <a:bodyPr lIns="50800" tIns="50800" rIns="50800" bIns="50800" rtlCol="0" anchor="ctr"/>
            <a:lstStyle/>
            <a:p>
              <a:pPr algn="ctr">
                <a:lnSpc>
                  <a:spcPts val="1960"/>
                </a:lnSpc>
              </a:pPr>
              <a:endParaRPr/>
            </a:p>
          </p:txBody>
        </p:sp>
      </p:grpSp>
      <p:sp>
        <p:nvSpPr>
          <p:cNvPr id="18" name="TextBox 18"/>
          <p:cNvSpPr txBox="1"/>
          <p:nvPr/>
        </p:nvSpPr>
        <p:spPr>
          <a:xfrm>
            <a:off x="938966" y="791507"/>
            <a:ext cx="11207494"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List of Concerns + Questions</a:t>
            </a:r>
          </a:p>
        </p:txBody>
      </p:sp>
      <p:sp>
        <p:nvSpPr>
          <p:cNvPr id="19" name="TextBox 19"/>
          <p:cNvSpPr txBox="1"/>
          <p:nvPr/>
        </p:nvSpPr>
        <p:spPr>
          <a:xfrm>
            <a:off x="6870938" y="3521574"/>
            <a:ext cx="10051417" cy="545083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Your [child / sibling / loved one] should </a:t>
            </a:r>
            <a:r>
              <a:rPr lang="en-US" sz="4400" b="1">
                <a:solidFill>
                  <a:srgbClr val="000000"/>
                </a:solidFill>
                <a:latin typeface="Ubuntu Bold"/>
                <a:ea typeface="Ubuntu Bold"/>
                <a:cs typeface="Ubuntu Bold"/>
                <a:sym typeface="Ubuntu Bold"/>
              </a:rPr>
              <a:t>make a list</a:t>
            </a:r>
            <a:r>
              <a:rPr lang="en-US" sz="4400">
                <a:solidFill>
                  <a:srgbClr val="000000"/>
                </a:solidFill>
                <a:latin typeface="Ubuntu"/>
                <a:ea typeface="Ubuntu"/>
                <a:cs typeface="Ubuntu"/>
                <a:sym typeface="Ubuntu"/>
              </a:rPr>
              <a:t> of things to discuss with their provider. </a:t>
            </a:r>
          </a:p>
          <a:p>
            <a:pPr algn="l">
              <a:lnSpc>
                <a:spcPts val="6160"/>
              </a:lnSpc>
            </a:pPr>
            <a:endParaRPr lang="en-US" sz="4400">
              <a:solidFill>
                <a:srgbClr val="000000"/>
              </a:solidFill>
              <a:latin typeface="Ubuntu"/>
              <a:ea typeface="Ubuntu"/>
              <a:cs typeface="Ubuntu"/>
              <a:sym typeface="Ubuntu"/>
            </a:endParaRPr>
          </a:p>
          <a:p>
            <a:pPr algn="l">
              <a:lnSpc>
                <a:spcPts val="6160"/>
              </a:lnSpc>
            </a:pPr>
            <a:r>
              <a:rPr lang="en-US" sz="4400">
                <a:solidFill>
                  <a:srgbClr val="000000"/>
                </a:solidFill>
                <a:latin typeface="Ubuntu"/>
                <a:ea typeface="Ubuntu"/>
                <a:cs typeface="Ubuntu"/>
                <a:sym typeface="Ubuntu"/>
              </a:rPr>
              <a:t>They can </a:t>
            </a:r>
            <a:r>
              <a:rPr lang="en-US" sz="4400" b="1">
                <a:solidFill>
                  <a:srgbClr val="000000"/>
                </a:solidFill>
                <a:latin typeface="Ubuntu Bold"/>
                <a:ea typeface="Ubuntu Bold"/>
                <a:cs typeface="Ubuntu Bold"/>
                <a:sym typeface="Ubuntu Bold"/>
              </a:rPr>
              <a:t>check their list</a:t>
            </a:r>
            <a:r>
              <a:rPr lang="en-US" sz="4400">
                <a:solidFill>
                  <a:srgbClr val="000000"/>
                </a:solidFill>
                <a:latin typeface="Ubuntu"/>
                <a:ea typeface="Ubuntu"/>
                <a:cs typeface="Ubuntu"/>
                <a:sym typeface="Ubuntu"/>
              </a:rPr>
              <a:t> during the appointment to make sure they don’t forget anything.</a:t>
            </a:r>
          </a:p>
        </p:txBody>
      </p:sp>
      <p:sp>
        <p:nvSpPr>
          <p:cNvPr id="20" name="Freeform 20"/>
          <p:cNvSpPr/>
          <p:nvPr/>
        </p:nvSpPr>
        <p:spPr>
          <a:xfrm>
            <a:off x="2475140" y="4174189"/>
            <a:ext cx="3218385" cy="3333544"/>
          </a:xfrm>
          <a:custGeom>
            <a:avLst/>
            <a:gdLst/>
            <a:ahLst/>
            <a:cxnLst/>
            <a:rect l="l" t="t" r="r" b="b"/>
            <a:pathLst>
              <a:path w="3218385" h="3333544">
                <a:moveTo>
                  <a:pt x="0" y="0"/>
                </a:moveTo>
                <a:lnTo>
                  <a:pt x="3218385" y="0"/>
                </a:lnTo>
                <a:lnTo>
                  <a:pt x="3218385" y="3333544"/>
                </a:lnTo>
                <a:lnTo>
                  <a:pt x="0" y="333354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5427</Words>
  <Application>Microsoft Macintosh PowerPoint</Application>
  <PresentationFormat>Custom</PresentationFormat>
  <Paragraphs>532</Paragraphs>
  <Slides>33</Slides>
  <Notes>33</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33</vt:i4>
      </vt:variant>
    </vt:vector>
  </HeadingPairs>
  <TitlesOfParts>
    <vt:vector size="41" baseType="lpstr">
      <vt:lpstr>Ubuntu Bold</vt:lpstr>
      <vt:lpstr>Kalam</vt:lpstr>
      <vt:lpstr>Arial</vt:lpstr>
      <vt:lpstr>Ubuntu</vt:lpstr>
      <vt:lpstr>Kalam Bold</vt:lpstr>
      <vt:lpstr>Calibri</vt:lpstr>
      <vt:lpstr>Ubuntu Italics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NHS Session 5 CG USA</dc:title>
  <cp:lastModifiedBy>Andrea Moore</cp:lastModifiedBy>
  <cp:revision>3</cp:revision>
  <dcterms:created xsi:type="dcterms:W3CDTF">2006-08-16T00:00:00Z</dcterms:created>
  <dcterms:modified xsi:type="dcterms:W3CDTF">2025-04-05T19:18:17Z</dcterms:modified>
  <dc:identifier>DAGN8-8dNy0</dc:identifier>
</cp:coreProperties>
</file>