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18288000" cy="10287000"/>
  <p:notesSz cx="6858000" cy="9144000"/>
  <p:embeddedFontLst>
    <p:embeddedFont>
      <p:font typeface="Ubuntu" charset="1" panose="020B0504030602030204"/>
      <p:regular r:id="rId26"/>
    </p:embeddedFont>
    <p:embeddedFont>
      <p:font typeface="Ubuntu Bold" charset="1" panose="020B0804030602030204"/>
      <p:regular r:id="rId27"/>
    </p:embeddedFont>
    <p:embeddedFont>
      <p:font typeface="Ubuntu Italics" charset="1" panose="020B05040306020A0204"/>
      <p:regular r:id="rId28"/>
    </p:embeddedFont>
    <p:embeddedFont>
      <p:font typeface="Kalam" charset="1" panose="02000000000000000000"/>
      <p:regular r:id="rId29"/>
    </p:embeddedFont>
    <p:embeddedFont>
      <p:font typeface="Kalam Bold" charset="1" panose="02000000000000000000"/>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notesMasters/notesMaster1.xml" Type="http://schemas.openxmlformats.org/officeDocument/2006/relationships/notesMaster"/><Relationship Id="rId24" Target="theme/theme2.xml" Type="http://schemas.openxmlformats.org/officeDocument/2006/relationships/theme"/><Relationship Id="rId25" Target="notesSlides/notesSlide1.xml" Type="http://schemas.openxmlformats.org/officeDocument/2006/relationships/notesSlide"/><Relationship Id="rId26" Target="fonts/font26.fntdata" Type="http://schemas.openxmlformats.org/officeDocument/2006/relationships/font"/><Relationship Id="rId27" Target="fonts/font27.fntdata" Type="http://schemas.openxmlformats.org/officeDocument/2006/relationships/font"/><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notesSlides/notesSlide2.xml" Type="http://schemas.openxmlformats.org/officeDocument/2006/relationships/notesSlide"/><Relationship Id="rId32" Target="notesSlides/notesSlide3.xml" Type="http://schemas.openxmlformats.org/officeDocument/2006/relationships/notesSlide"/><Relationship Id="rId33" Target="notesSlides/notesSlide4.xml" Type="http://schemas.openxmlformats.org/officeDocument/2006/relationships/notesSlide"/><Relationship Id="rId34" Target="notesSlides/notesSlide5.xml" Type="http://schemas.openxmlformats.org/officeDocument/2006/relationships/notesSlide"/><Relationship Id="rId35" Target="notesSlides/notesSlide6.xml" Type="http://schemas.openxmlformats.org/officeDocument/2006/relationships/notesSlide"/><Relationship Id="rId36" Target="notesSlides/notesSlide7.xml" Type="http://schemas.openxmlformats.org/officeDocument/2006/relationships/notesSlide"/><Relationship Id="rId37" Target="notesSlides/notesSlide8.xml" Type="http://schemas.openxmlformats.org/officeDocument/2006/relationships/notesSlide"/><Relationship Id="rId38" Target="notesSlides/notesSlide9.xml" Type="http://schemas.openxmlformats.org/officeDocument/2006/relationships/notesSlide"/><Relationship Id="rId39" Target="notesSlides/notesSlide10.xml" Type="http://schemas.openxmlformats.org/officeDocument/2006/relationships/notesSlide"/><Relationship Id="rId4" Target="theme/theme1.xml" Type="http://schemas.openxmlformats.org/officeDocument/2006/relationships/theme"/><Relationship Id="rId40" Target="notesSlides/notesSlide11.xml" Type="http://schemas.openxmlformats.org/officeDocument/2006/relationships/notesSlide"/><Relationship Id="rId41" Target="notesSlides/notesSlide12.xml" Type="http://schemas.openxmlformats.org/officeDocument/2006/relationships/notesSlide"/><Relationship Id="rId42" Target="notesSlides/notesSlide13.xml" Type="http://schemas.openxmlformats.org/officeDocument/2006/relationships/notesSlide"/><Relationship Id="rId43" Target="notesSlides/notesSlide14.xml" Type="http://schemas.openxmlformats.org/officeDocument/2006/relationships/notesSlide"/><Relationship Id="rId44" Target="notesSlides/notesSlide15.xml" Type="http://schemas.openxmlformats.org/officeDocument/2006/relationships/notesSlide"/><Relationship Id="rId45" Target="notesSlides/notesSlide16.xml" Type="http://schemas.openxmlformats.org/officeDocument/2006/relationships/notesSlide"/><Relationship Id="rId46" Target="notesSlides/notesSlide17.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"Hello everyone! It's great to see everyone again. Welcome to Session 4: When + Where to Get Care."</a:t>
            </a:r>
          </a:p>
          <a:p>
            <a:r>
              <a:rPr lang="en-US"/>
              <a:t/>
            </a:r>
          </a:p>
          <a:p>
            <a:r>
              <a:rPr lang="en-US"/>
              <a:t>- "This session explains how to stay healthy, how to spot signs </a:t>
            </a:r>
          </a:p>
          <a:p>
            <a:r>
              <a:rPr lang="en-US"/>
              <a:t>of sickness, and when and where to go if you need medical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"First, together we will talk about what you can expect when you read your story."</a:t>
            </a:r>
          </a:p>
          <a:p>
            <a:r>
              <a:rPr lang="en-US"/>
              <a:t/>
            </a:r>
          </a:p>
          <a:p>
            <a:r>
              <a:rPr lang="en-US"/>
              <a:t>- "Each person in the stories has a different health problem. Some of their problems can wait a day or two before they get treatment. They will be okay as long as they get help sometime this week."</a:t>
            </a:r>
          </a:p>
          <a:p>
            <a:r>
              <a:rPr lang="en-US"/>
              <a:t/>
            </a:r>
          </a:p>
          <a:p>
            <a:r>
              <a:rPr lang="en-US"/>
              <a:t>- "Others can't wait... their problem is more serious, and they should get treatment today."</a:t>
            </a:r>
          </a:p>
          <a:p>
            <a:r>
              <a:rPr lang="en-US"/>
              <a:t/>
            </a:r>
          </a:p>
          <a:p>
            <a:r>
              <a:rPr lang="en-US"/>
              <a:t>- "And some of the stories are about emergencies. For those people, they should call 911 and get help right 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"Depending on when each person needs help, there are different places they can go."</a:t>
            </a:r>
          </a:p>
          <a:p>
            <a:r>
              <a:rPr lang="en-US"/>
              <a:t/>
            </a:r>
          </a:p>
          <a:p>
            <a:r>
              <a:rPr lang="en-US"/>
              <a:t>- "For the people who need help sometime this week, they can visit their primary care provider, which could mean their regular doctor or dentist, for example."</a:t>
            </a:r>
          </a:p>
          <a:p>
            <a:r>
              <a:rPr lang="en-US"/>
              <a:t/>
            </a:r>
          </a:p>
          <a:p>
            <a:r>
              <a:rPr lang="en-US"/>
              <a:t>- "For the people who need to be seen today, they might need to go an urgent care center. It can be hard to get an appointment with your regular doctor for the same day. Or what if you need help in the evening or on a weekend? Urgent care centers are open longer than regular doctor's offices -- they're even open on the weekend. So if someone needs help today but it's not an emergency, they can go to an urgent care center."</a:t>
            </a:r>
          </a:p>
          <a:p>
            <a:r>
              <a:rPr lang="en-US"/>
              <a:t/>
            </a:r>
          </a:p>
          <a:p>
            <a:r>
              <a:rPr lang="en-US"/>
              <a:t>- "And finally, for serious emergencies when someone needs help right now, they should call 911 or go to the nearest emergency room at a hospital."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"Next, you will fill in the blanks in the boxes below the picture of the person on your page. You see where it's highlighted? In those boxes you'll write down WHEN they should go and WHERE. You can also write down WHY you picked those answers." [you can also tell participants to skip the "why" box if you prefer to discuss that one as a group instead.]</a:t>
            </a:r>
          </a:p>
          <a:p>
            <a:r>
              <a:rPr lang="en-US"/>
              <a:t/>
            </a:r>
          </a:p>
          <a:p>
            <a:r>
              <a:rPr lang="en-US"/>
              <a:t>- "Let's look at all the options again to make sure you understand. </a:t>
            </a:r>
          </a:p>
          <a:p>
            <a:r>
              <a:rPr lang="en-US"/>
              <a:t>&gt; If the person in your story should get help this week, they can go to their Primary Care Provider. Or you can write PCP.</a:t>
            </a:r>
          </a:p>
          <a:p>
            <a:r>
              <a:rPr lang="en-US"/>
              <a:t>&gt; If the person needs help today, they should go to Urgent Care.</a:t>
            </a:r>
          </a:p>
          <a:p>
            <a:r>
              <a:rPr lang="en-US"/>
              <a:t>&gt; And finally, if they need help right now, they need to go to the Emergency Room, and someone should call 911 for them."</a:t>
            </a:r>
          </a:p>
          <a:p>
            <a:r>
              <a:rPr lang="en-US"/>
              <a:t/>
            </a:r>
          </a:p>
          <a:p>
            <a:r>
              <a:rPr lang="en-US"/>
              <a:t>- "The answers are upside-down at the bottom of your page. Remember, don't look at them until after you try to figure it out on your own! You can cover the answer up with your hand or another piece of paper if you want."</a:t>
            </a:r>
          </a:p>
          <a:p>
            <a:r>
              <a:rPr lang="en-US"/>
              <a:t/>
            </a:r>
          </a:p>
          <a:p>
            <a:r>
              <a:rPr lang="en-US"/>
              <a:t>- [Give 7-10 minutes for buddy groups to read their assigned stories and fill in the blanks. They don't need to fill in the blanks for the other stories yet -- only the story or stories they have been assigned to.]</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[Before beginning the turn-and-teach activity, check-in with each group and make sure they have the correct information filled in for 'when' and 'where' in their workbooks. Make any corrections as needed so that they are giving the right information when it's their turn to teach the group.]</a:t>
            </a:r>
          </a:p>
          <a:p>
            <a:r>
              <a:rPr lang="en-US"/>
              <a:t/>
            </a:r>
          </a:p>
          <a:p>
            <a:r>
              <a:rPr lang="en-US"/>
              <a:t>- [Participants can read the stories as written or retell them in their own words. Then they should share when and where they think each person should get help. Other participants can write the answers in their workbooks as you go.]</a:t>
            </a:r>
          </a:p>
          <a:p>
            <a:r>
              <a:rPr lang="en-US"/>
              <a:t/>
            </a:r>
          </a:p>
          <a:p>
            <a:r>
              <a:rPr lang="en-US"/>
              <a:t>- "Now let's take turns sharing each person's story with the rest of the group. Jake and Valerie, can you come tell everyone what's happening to Ashley?"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"Great job on the stories! That was really helpful to go through these stories as a group. Thanks, everyone! Let's reflect on what we've learned. When we have symptoms and signs of sickness, it's important to get help. </a:t>
            </a:r>
          </a:p>
          <a:p>
            <a:r>
              <a:rPr lang="en-US"/>
              <a:t>&gt; Sometimes we need help this week, and we can go to our PCP</a:t>
            </a:r>
          </a:p>
          <a:p>
            <a:r>
              <a:rPr lang="en-US"/>
              <a:t>&gt;Sometimes we need help today, and we might need to go to an urgent care if our PCP is unavailable</a:t>
            </a:r>
          </a:p>
          <a:p>
            <a:r>
              <a:rPr lang="en-US"/>
              <a:t>&gt;And sometimes we might have a medical emergency, and we should get help right away and go to the emergency room."</a:t>
            </a:r>
          </a:p>
          <a:p>
            <a:r>
              <a:rPr lang="en-US"/>
              <a:t/>
            </a:r>
          </a:p>
          <a:p>
            <a:r>
              <a:rPr lang="en-US"/>
              <a:t>- "Does anyone have questions about where to go for help if you get sick and your sickness doesn't get better on its own?"</a:t>
            </a:r>
          </a:p>
          <a:p>
            <a:r>
              <a:rPr lang="en-US"/>
              <a:t/>
            </a:r>
          </a:p>
          <a:p>
            <a:r>
              <a:rPr lang="en-US"/>
              <a:t>- [after discussion] "There are also two other questions on your reflection page."</a:t>
            </a:r>
          </a:p>
          <a:p>
            <a:r>
              <a:rPr lang="en-US"/>
              <a:t/>
            </a:r>
          </a:p>
          <a:p>
            <a:r>
              <a:rPr lang="en-US"/>
              <a:t>- "The first question says 'Do I know what to do in case of an emergency?' You can write down or draw the types of emergencies that you have practiced that you feel prepared for."</a:t>
            </a:r>
          </a:p>
          <a:p>
            <a:r>
              <a:rPr lang="en-US"/>
              <a:t/>
            </a:r>
          </a:p>
          <a:p>
            <a:r>
              <a:rPr lang="en-US"/>
              <a:t>- "The second question says 'Do I have any symptoms or signs of sickness right now?' (Remember to think about things that might feel private, like difficulties going to the bathroom, feeling sad or scared, bad dreams, or other changes to your mental health)"</a:t>
            </a:r>
          </a:p>
          <a:p>
            <a:r>
              <a:rPr lang="en-US"/>
              <a:t/>
            </a:r>
          </a:p>
          <a:p>
            <a:r>
              <a:rPr lang="en-US"/>
              <a:t>- "I'm going to give everyone about 7 minutes to write or draw your answers."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"Different people can handle different amounts of pain."</a:t>
            </a:r>
          </a:p>
          <a:p>
            <a:r>
              <a:rPr lang="en-US"/>
              <a:t/>
            </a:r>
          </a:p>
          <a:p>
            <a:r>
              <a:rPr lang="en-US"/>
              <a:t>- "If you’re in pain, your provider might use something called a pain scale to figure out how much something hurts. You can point at the picture that shows the right amount of pain for what you’re feeling."</a:t>
            </a:r>
          </a:p>
          <a:p>
            <a:r>
              <a:rPr lang="en-US"/>
              <a:t/>
            </a:r>
          </a:p>
          <a:p>
            <a:r>
              <a:rPr lang="en-US"/>
              <a:t>- "Here are a few examples. You can find other examples online."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"If you feel pain, your provider will ask you a lot of questions. Your workbook has some examples of the types of questions they might ask." </a:t>
            </a:r>
          </a:p>
          <a:p>
            <a:r>
              <a:rPr lang="en-US"/>
              <a:t/>
            </a:r>
          </a:p>
          <a:p>
            <a:r>
              <a:rPr lang="en-US"/>
              <a:t>- "Let's read a few of these so you know what to expect if this ever happens to you. Ryan, do you want to read the first example?"</a:t>
            </a:r>
          </a:p>
          <a:p>
            <a:r>
              <a:rPr lang="en-US"/>
              <a:t/>
            </a:r>
          </a:p>
          <a:p>
            <a:r>
              <a:rPr lang="en-US"/>
              <a:t>- [continue reading as many examples as you have the time and interest for]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"That's all for today! Thank you everyone for a great session. I really enjoyed our time together today."</a:t>
            </a:r>
          </a:p>
          <a:p>
            <a:r>
              <a:rPr lang="en-US"/>
              <a:t/>
            </a:r>
          </a:p>
          <a:p>
            <a:r>
              <a:rPr lang="en-US"/>
              <a:t>- "For homework, you can talk with your support team about any symptoms or signs of sickness you might have that you wrote down in your reflection pages."</a:t>
            </a:r>
          </a:p>
          <a:p>
            <a:r>
              <a:rPr lang="en-US"/>
              <a:t/>
            </a:r>
          </a:p>
          <a:p>
            <a:r>
              <a:rPr lang="en-US"/>
              <a:t>- "Especially if you wrote down that you feel sad, worried, angry, lonely, or extra tired, tell someone you trust so that you can get help for your mental health."</a:t>
            </a:r>
          </a:p>
          <a:p>
            <a:r>
              <a:rPr lang="en-US"/>
              <a:t/>
            </a:r>
          </a:p>
          <a:p>
            <a:r>
              <a:rPr lang="en-US"/>
              <a:t>- "You can also schedule an appointment with your primary care provider to get any preventative care services that you are due for. If you need help doing that, you can talk to the people who support you."</a:t>
            </a:r>
          </a:p>
          <a:p>
            <a:r>
              <a:rPr lang="en-US"/>
              <a:t/>
            </a:r>
          </a:p>
          <a:p>
            <a:r>
              <a:rPr lang="en-US"/>
              <a:t>- "Thanks, friends! I'll see you next time for our final session. Have a good day!"</a:t>
            </a:r>
          </a:p>
          <a:p>
            <a:r>
              <a:rPr lang="en-US"/>
              <a:t/>
            </a:r>
          </a:p>
          <a:p>
            <a:r>
              <a:rPr lang="en-US"/>
              <a:t>- [Share the date and time for the final learning session if you know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"Before we start talking about what to do when we get sick, it's good to remember that there’s a lot we can do to help ourselves stay healthy and safe."</a:t>
            </a:r>
          </a:p>
          <a:p>
            <a:r>
              <a:rPr lang="en-US"/>
              <a:t/>
            </a:r>
          </a:p>
          <a:p>
            <a:r>
              <a:rPr lang="en-US"/>
              <a:t>- "You might remember that at the end of Session 1, your workbook included some tips for how to live a healthy lifestyle."</a:t>
            </a:r>
          </a:p>
          <a:p>
            <a:r>
              <a:rPr lang="en-US"/>
              <a:t/>
            </a:r>
          </a:p>
          <a:p>
            <a:r>
              <a:rPr lang="en-US"/>
              <a:t>- "These are the four main categories, and we put the whole list in your workbook again in case you need a reminder."</a:t>
            </a:r>
          </a:p>
          <a:p>
            <a:r>
              <a:rPr lang="en-US"/>
              <a:t/>
            </a:r>
          </a:p>
          <a:p>
            <a:r>
              <a:rPr lang="en-US"/>
              <a:t>- "Some of you might live with other people, and so you might not be in charge of making your home safe. If that's the case, you can always share this list with whoever coordinates your house."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"Sometimes when we get sick or hurt we can treat it at home if we have the right supplies."</a:t>
            </a:r>
          </a:p>
          <a:p>
            <a:r>
              <a:rPr lang="en-US"/>
              <a:t/>
            </a:r>
          </a:p>
          <a:p>
            <a:r>
              <a:rPr lang="en-US"/>
              <a:t>- "For example, in your home you might want to have:</a:t>
            </a:r>
          </a:p>
          <a:p>
            <a:r>
              <a:rPr lang="en-US"/>
              <a:t>&gt; Cold and flu medicine. You can buy basic cold and flu medicine over-the-counter at most drug stores or pharmacies. Over-the-counter just means you don't need a prescription to get these medicines: you can just buy them at the store. Remember to double check expiration dates and replace your supply as needed. You can also ask someone to help you with this.</a:t>
            </a:r>
          </a:p>
          <a:p>
            <a:r>
              <a:rPr lang="en-US"/>
              <a:t>&gt; A First Aid Kit. A first aid kit includes bandages, gloves, gauze, antibiotic ointment, and other basic medical supplies. It’s a good idea to check your kit every year. If any supplies are running low, you can replace them.</a:t>
            </a:r>
          </a:p>
          <a:p>
            <a:r>
              <a:rPr lang="en-US"/>
              <a:t>&gt; Home Remedies + Traditional Medicine. 'Remedies' means things that can help you feel better if you get sick. For example, you might want to have your favorite teas, herbs, soups, ointments, creams, oils, or other things available at home. You might also have traditional medicines that can help you feel better."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"It’s a good idea to talk with your family, roommates, or support team about what you would do in case of an emergency."</a:t>
            </a:r>
          </a:p>
          <a:p>
            <a:r>
              <a:rPr lang="en-US"/>
              <a:t/>
            </a:r>
          </a:p>
          <a:p>
            <a:r>
              <a:rPr lang="en-US"/>
              <a:t>- "For example, you may wish to plan and prepare for:</a:t>
            </a:r>
          </a:p>
          <a:p>
            <a:r>
              <a:rPr lang="en-US"/>
              <a:t>&gt;How to Call 911 (as well as when it is and isn’t okay to use)</a:t>
            </a:r>
          </a:p>
          <a:p>
            <a:r>
              <a:rPr lang="en-US"/>
              <a:t>&gt;Fire</a:t>
            </a:r>
          </a:p>
          <a:p>
            <a:r>
              <a:rPr lang="en-US"/>
              <a:t>&gt;Evacuation, which means leaving your house if it's no longer safe to stay there</a:t>
            </a:r>
          </a:p>
          <a:p>
            <a:r>
              <a:rPr lang="en-US"/>
              <a:t>&gt; Shelter-in-Place, which means staying in your house because it might not be safe outside</a:t>
            </a:r>
          </a:p>
          <a:p>
            <a:r>
              <a:rPr lang="en-US"/>
              <a:t>&gt; Any natural disasters (like earthquakes, hurricanes, floods, tornadoes, wildfires, extreme weather, and more)" [if there types of disasters in your area that are more common than others, you can mention them here]</a:t>
            </a:r>
          </a:p>
          <a:p>
            <a:r>
              <a:rPr lang="en-US"/>
              <a:t/>
            </a:r>
          </a:p>
          <a:p>
            <a:r>
              <a:rPr lang="en-US"/>
              <a:t>- "No matter how much you prepare, getting sick or hurt from time to time is still a normal part of life for everyone. The important thing is to make sure you get help if you need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"Symptoms and signs of sickness are messages from your body and mind letting you know that something is wrong."</a:t>
            </a:r>
          </a:p>
          <a:p>
            <a:r>
              <a:rPr lang="en-US"/>
              <a:t/>
            </a:r>
          </a:p>
          <a:p>
            <a:r>
              <a:rPr lang="en-US"/>
              <a:t>- "Symptoms can be felt, and you can explain those feelings to others."</a:t>
            </a:r>
          </a:p>
          <a:p>
            <a:r>
              <a:rPr lang="en-US"/>
              <a:t/>
            </a:r>
          </a:p>
          <a:p>
            <a:r>
              <a:rPr lang="en-US"/>
              <a:t>- "Signs can be seen by you or other people. Some signs are easy to spot, and others are harder to notice."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"If you’re sick, sometimes you can get better just by resting and drinking lots of water. You can also try taking home remedies."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"Other times, you may need to see a provider for treatment before you get better."</a:t>
            </a:r>
          </a:p>
          <a:p>
            <a:r>
              <a:rPr lang="en-US"/>
              <a:t/>
            </a:r>
          </a:p>
          <a:p>
            <a:r>
              <a:rPr lang="en-US"/>
              <a:t>- "How soon you get help and where you go for care depends on how serious your sickness or injury is."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"In your workbook there's a big list of symptoms and signs of sickness."</a:t>
            </a:r>
          </a:p>
          <a:p>
            <a:r>
              <a:rPr lang="en-US"/>
              <a:t/>
            </a:r>
          </a:p>
          <a:p>
            <a:r>
              <a:rPr lang="en-US"/>
              <a:t>- "Gillian, do you want to read the first few examples from the list?"</a:t>
            </a:r>
          </a:p>
          <a:p>
            <a:r>
              <a:rPr lang="en-US"/>
              <a:t/>
            </a:r>
          </a:p>
          <a:p>
            <a:r>
              <a:rPr lang="en-US"/>
              <a:t/>
            </a:r>
          </a:p>
          <a:p>
            <a:r>
              <a:rPr lang="en-US"/>
              <a:t>// TIPS + INSTRUCTIONS //</a:t>
            </a:r>
          </a:p>
          <a:p>
            <a:r>
              <a:rPr lang="en-US"/>
              <a:t/>
            </a:r>
          </a:p>
          <a:p>
            <a:r>
              <a:rPr lang="en-US"/>
              <a:t>- [If time allows, you can build in some time for conversation here about which types of symptoms participants have had before. You can also allow time for questions and to check understanding.]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"We're going to do an activity, and we'll need to split up into buddy groups."</a:t>
            </a:r>
          </a:p>
          <a:p>
            <a:r>
              <a:rPr lang="en-US"/>
              <a:t/>
            </a:r>
          </a:p>
          <a:p>
            <a:r>
              <a:rPr lang="en-US"/>
              <a:t>- [Assign buddy groups and have people move so they are sitting together.]</a:t>
            </a:r>
          </a:p>
          <a:p>
            <a:r>
              <a:rPr lang="en-US"/>
              <a:t/>
            </a:r>
          </a:p>
          <a:p>
            <a:r>
              <a:rPr lang="en-US"/>
              <a:t>- "Let's take a look at the people on the slide. These 6 people all have different signs of sickness. They need help from a healthcare provider before they can get better."</a:t>
            </a:r>
          </a:p>
          <a:p>
            <a:r>
              <a:rPr lang="en-US"/>
              <a:t/>
            </a:r>
          </a:p>
          <a:p>
            <a:r>
              <a:rPr lang="en-US"/>
              <a:t>- "You and your buddy are going to read a story about one of these people. You'll work together to understand what's happening to the person and where and when they should go for help."</a:t>
            </a:r>
          </a:p>
          <a:p>
            <a:r>
              <a:rPr lang="en-US"/>
              <a:t/>
            </a:r>
          </a:p>
          <a:p>
            <a:r>
              <a:rPr lang="en-US"/>
              <a:t>- "Then, one or both of you will come up here and share your story with the whole group."</a:t>
            </a:r>
          </a:p>
          <a:p>
            <a:r>
              <a:rPr lang="en-US"/>
              <a:t/>
            </a:r>
          </a:p>
          <a:p>
            <a:r>
              <a:rPr lang="en-US"/>
              <a:t>- "Each group will get a chance to teach the rest of us."</a:t>
            </a:r>
          </a:p>
          <a:p>
            <a:r>
              <a:rPr lang="en-US"/>
              <a:t/>
            </a:r>
          </a:p>
          <a:p>
            <a:r>
              <a:rPr lang="en-US"/>
              <a:t>- [If there aren't very many participants in the session, the facilitator can choose to assign two stories to each buddy group instead of one. Otherwise, it's okay to do fewer stories than 6: just make sure you choose at least one example from each category of PCP, Urgent Care, and Emergency Room.]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4.png" Type="http://schemas.openxmlformats.org/officeDocument/2006/relationships/image"/><Relationship Id="rId6" Target="../media/image65.svg" Type="http://schemas.openxmlformats.org/officeDocument/2006/relationships/image"/><Relationship Id="rId7" Target="../media/image66.png" Type="http://schemas.openxmlformats.org/officeDocument/2006/relationships/image"/><Relationship Id="rId8" Target="../media/image67.svg" Type="http://schemas.openxmlformats.org/officeDocument/2006/relationships/image"/><Relationship Id="rId9" Target="../media/image16.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1.png" Type="http://schemas.openxmlformats.org/officeDocument/2006/relationships/image"/><Relationship Id="rId6" Target="../media/image68.png" Type="http://schemas.openxmlformats.org/officeDocument/2006/relationships/image"/><Relationship Id="rId7" Target="../media/image69.png" Type="http://schemas.openxmlformats.org/officeDocument/2006/relationships/image"/><Relationship Id="rId8" Target="../media/image70.sv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png" Type="http://schemas.openxmlformats.org/officeDocument/2006/relationships/image"/><Relationship Id="rId11" Target="../media/image31.png" Type="http://schemas.openxmlformats.org/officeDocument/2006/relationships/image"/><Relationship Id="rId12" Target="../media/image66.png" Type="http://schemas.openxmlformats.org/officeDocument/2006/relationships/image"/><Relationship Id="rId13" Target="../media/image67.svg" Type="http://schemas.openxmlformats.org/officeDocument/2006/relationships/image"/><Relationship Id="rId2" Target="../notesSlides/notesSlide1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9.png" Type="http://schemas.openxmlformats.org/officeDocument/2006/relationships/image"/><Relationship Id="rId6" Target="../media/image70.svg" Type="http://schemas.openxmlformats.org/officeDocument/2006/relationships/image"/><Relationship Id="rId7" Target="../media/image64.png" Type="http://schemas.openxmlformats.org/officeDocument/2006/relationships/image"/><Relationship Id="rId8" Target="../media/image65.svg" Type="http://schemas.openxmlformats.org/officeDocument/2006/relationships/image"/><Relationship Id="rId9" Target="../media/image68.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3.png" Type="http://schemas.openxmlformats.org/officeDocument/2006/relationships/image"/><Relationship Id="rId2" Target="../notesSlides/notesSlide1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8.png" Type="http://schemas.openxmlformats.org/officeDocument/2006/relationships/image"/><Relationship Id="rId6" Target="../media/image59.png" Type="http://schemas.openxmlformats.org/officeDocument/2006/relationships/image"/><Relationship Id="rId7" Target="../media/image60.png" Type="http://schemas.openxmlformats.org/officeDocument/2006/relationships/image"/><Relationship Id="rId8" Target="../media/image61.png" Type="http://schemas.openxmlformats.org/officeDocument/2006/relationships/image"/><Relationship Id="rId9" Target="../media/image62.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1.png" Type="http://schemas.openxmlformats.org/officeDocument/2006/relationships/image"/><Relationship Id="rId6" Target="../media/image72.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3.jpeg" Type="http://schemas.openxmlformats.org/officeDocument/2006/relationships/image"/><Relationship Id="rId6" Target="../media/image74.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0.svg" Type="http://schemas.openxmlformats.org/officeDocument/2006/relationships/image"/><Relationship Id="rId11" Target="../media/image81.png" Type="http://schemas.openxmlformats.org/officeDocument/2006/relationships/image"/><Relationship Id="rId12" Target="../media/image82.svg" Type="http://schemas.openxmlformats.org/officeDocument/2006/relationships/image"/><Relationship Id="rId2" Target="../notesSlides/notesSlide1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5.png" Type="http://schemas.openxmlformats.org/officeDocument/2006/relationships/image"/><Relationship Id="rId6" Target="../media/image76.svg" Type="http://schemas.openxmlformats.org/officeDocument/2006/relationships/image"/><Relationship Id="rId7" Target="../media/image77.png" Type="http://schemas.openxmlformats.org/officeDocument/2006/relationships/image"/><Relationship Id="rId8" Target="../media/image78.svg" Type="http://schemas.openxmlformats.org/officeDocument/2006/relationships/image"/><Relationship Id="rId9" Target="../media/image79.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1.png" Type="http://schemas.openxmlformats.org/officeDocument/2006/relationships/image"/><Relationship Id="rId6" Target="../media/image72.svg" Type="http://schemas.openxmlformats.org/officeDocument/2006/relationships/image"/><Relationship Id="rId7" Target="../media/image83.png" Type="http://schemas.openxmlformats.org/officeDocument/2006/relationships/image"/><Relationship Id="rId8" Target="../media/image84.svg" Type="http://schemas.openxmlformats.org/officeDocument/2006/relationships/image"/><Relationship Id="rId9" Target="../media/image8.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png" Type="http://schemas.openxmlformats.org/officeDocument/2006/relationships/image"/><Relationship Id="rId8" Target="../media/image10.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1.png" Type="http://schemas.openxmlformats.org/officeDocument/2006/relationships/image"/><Relationship Id="rId6" Target="../media/image12.svg" Type="http://schemas.openxmlformats.org/officeDocument/2006/relationships/image"/><Relationship Id="rId7" Target="../media/image13.png" Type="http://schemas.openxmlformats.org/officeDocument/2006/relationships/image"/><Relationship Id="rId8" Target="../media/image14.png" Type="http://schemas.openxmlformats.org/officeDocument/2006/relationships/image"/><Relationship Id="rId9" Target="../media/image15.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1.png" Type="http://schemas.openxmlformats.org/officeDocument/2006/relationships/image"/><Relationship Id="rId11" Target="../media/image22.svg" Type="http://schemas.openxmlformats.org/officeDocument/2006/relationships/image"/><Relationship Id="rId12" Target="../media/image23.png" Type="http://schemas.openxmlformats.org/officeDocument/2006/relationships/image"/><Relationship Id="rId13" Target="../media/image24.svg" Type="http://schemas.openxmlformats.org/officeDocument/2006/relationships/image"/><Relationship Id="rId2" Target="../notesSlides/notesSlide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6.png" Type="http://schemas.openxmlformats.org/officeDocument/2006/relationships/image"/><Relationship Id="rId6" Target="../media/image17.png" Type="http://schemas.openxmlformats.org/officeDocument/2006/relationships/image"/><Relationship Id="rId7" Target="../media/image18.svg" Type="http://schemas.openxmlformats.org/officeDocument/2006/relationships/image"/><Relationship Id="rId8" Target="../media/image19.png" Type="http://schemas.openxmlformats.org/officeDocument/2006/relationships/image"/><Relationship Id="rId9" Target="../media/image20.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5.png" Type="http://schemas.openxmlformats.org/officeDocument/2006/relationships/image"/><Relationship Id="rId6" Target="../media/image26.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7.png" Type="http://schemas.openxmlformats.org/officeDocument/2006/relationships/image"/><Relationship Id="rId6" Target="../media/image28.svg" Type="http://schemas.openxmlformats.org/officeDocument/2006/relationships/image"/><Relationship Id="rId7" Target="../media/image29.png" Type="http://schemas.openxmlformats.org/officeDocument/2006/relationships/image"/><Relationship Id="rId8" Target="../media/image30.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1.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7.svg" Type="http://schemas.openxmlformats.org/officeDocument/2006/relationships/image"/><Relationship Id="rId11" Target="../media/image38.png" Type="http://schemas.openxmlformats.org/officeDocument/2006/relationships/image"/><Relationship Id="rId12" Target="../media/image39.svg" Type="http://schemas.openxmlformats.org/officeDocument/2006/relationships/image"/><Relationship Id="rId13" Target="../media/image40.png" Type="http://schemas.openxmlformats.org/officeDocument/2006/relationships/image"/><Relationship Id="rId14" Target="../media/image41.svg" Type="http://schemas.openxmlformats.org/officeDocument/2006/relationships/image"/><Relationship Id="rId15" Target="../media/image42.png" Type="http://schemas.openxmlformats.org/officeDocument/2006/relationships/image"/><Relationship Id="rId16" Target="../media/image43.svg" Type="http://schemas.openxmlformats.org/officeDocument/2006/relationships/image"/><Relationship Id="rId17" Target="../media/image44.png" Type="http://schemas.openxmlformats.org/officeDocument/2006/relationships/image"/><Relationship Id="rId18" Target="../media/image45.svg" Type="http://schemas.openxmlformats.org/officeDocument/2006/relationships/image"/><Relationship Id="rId19" Target="../media/image46.png" Type="http://schemas.openxmlformats.org/officeDocument/2006/relationships/image"/><Relationship Id="rId2" Target="../notesSlides/notesSlide8.xml" Type="http://schemas.openxmlformats.org/officeDocument/2006/relationships/notesSlide"/><Relationship Id="rId20" Target="../media/image47.svg" Type="http://schemas.openxmlformats.org/officeDocument/2006/relationships/image"/><Relationship Id="rId21" Target="../media/image48.png" Type="http://schemas.openxmlformats.org/officeDocument/2006/relationships/image"/><Relationship Id="rId22" Target="../media/image49.svg" Type="http://schemas.openxmlformats.org/officeDocument/2006/relationships/image"/><Relationship Id="rId23" Target="../media/image50.png" Type="http://schemas.openxmlformats.org/officeDocument/2006/relationships/image"/><Relationship Id="rId24" Target="../media/image51.svg" Type="http://schemas.openxmlformats.org/officeDocument/2006/relationships/image"/><Relationship Id="rId25" Target="../media/image52.png" Type="http://schemas.openxmlformats.org/officeDocument/2006/relationships/image"/><Relationship Id="rId26" Target="../media/image53.svg" Type="http://schemas.openxmlformats.org/officeDocument/2006/relationships/image"/><Relationship Id="rId27" Target="../media/image54.png" Type="http://schemas.openxmlformats.org/officeDocument/2006/relationships/image"/><Relationship Id="rId28" Target="../media/image55.svg" Type="http://schemas.openxmlformats.org/officeDocument/2006/relationships/image"/><Relationship Id="rId29" Target="../media/image56.png" Type="http://schemas.openxmlformats.org/officeDocument/2006/relationships/image"/><Relationship Id="rId3" Target="../media/image1.png" Type="http://schemas.openxmlformats.org/officeDocument/2006/relationships/image"/><Relationship Id="rId30" Target="../media/image57.svg" Type="http://schemas.openxmlformats.org/officeDocument/2006/relationships/image"/><Relationship Id="rId4" Target="../media/image2.svg" Type="http://schemas.openxmlformats.org/officeDocument/2006/relationships/image"/><Relationship Id="rId5" Target="../media/image32.png" Type="http://schemas.openxmlformats.org/officeDocument/2006/relationships/image"/><Relationship Id="rId6" Target="../media/image33.svg" Type="http://schemas.openxmlformats.org/officeDocument/2006/relationships/image"/><Relationship Id="rId7" Target="../media/image34.png" Type="http://schemas.openxmlformats.org/officeDocument/2006/relationships/image"/><Relationship Id="rId8" Target="../media/image35.svg" Type="http://schemas.openxmlformats.org/officeDocument/2006/relationships/image"/><Relationship Id="rId9" Target="../media/image36.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3.png" Type="http://schemas.openxmlformats.org/officeDocument/2006/relationships/image"/><Relationship Id="rId2" Target="../notesSlides/notesSlide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8.png" Type="http://schemas.openxmlformats.org/officeDocument/2006/relationships/image"/><Relationship Id="rId6" Target="../media/image59.png" Type="http://schemas.openxmlformats.org/officeDocument/2006/relationships/image"/><Relationship Id="rId7" Target="../media/image60.png" Type="http://schemas.openxmlformats.org/officeDocument/2006/relationships/image"/><Relationship Id="rId8" Target="../media/image61.png" Type="http://schemas.openxmlformats.org/officeDocument/2006/relationships/image"/><Relationship Id="rId9" Target="../media/image62.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5906750" y="0"/>
            <a:ext cx="2381250" cy="3239452"/>
          </a:xfrm>
          <a:custGeom>
            <a:avLst/>
            <a:gdLst/>
            <a:ahLst/>
            <a:cxnLst/>
            <a:rect r="r" b="b" t="t" l="l"/>
            <a:pathLst>
              <a:path h="3239452" w="2381250">
                <a:moveTo>
                  <a:pt x="0" y="0"/>
                </a:moveTo>
                <a:lnTo>
                  <a:pt x="2381250" y="0"/>
                </a:lnTo>
                <a:lnTo>
                  <a:pt x="238125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38356" t="0" r="0" b="-2859"/>
            </a:stretch>
          </a:blipFill>
        </p:spPr>
      </p:sp>
      <p:sp>
        <p:nvSpPr>
          <p:cNvPr name="Freeform 3" id="3"/>
          <p:cNvSpPr/>
          <p:nvPr/>
        </p:nvSpPr>
        <p:spPr>
          <a:xfrm flipH="false" flipV="false" rot="0">
            <a:off x="15906750" y="3239453"/>
            <a:ext cx="2381250" cy="3219087"/>
          </a:xfrm>
          <a:custGeom>
            <a:avLst/>
            <a:gdLst/>
            <a:ahLst/>
            <a:cxnLst/>
            <a:rect r="r" b="b" t="t" l="l"/>
            <a:pathLst>
              <a:path h="3219087" w="2381250">
                <a:moveTo>
                  <a:pt x="0" y="0"/>
                </a:moveTo>
                <a:lnTo>
                  <a:pt x="2381250" y="0"/>
                </a:lnTo>
                <a:lnTo>
                  <a:pt x="2381250" y="3219086"/>
                </a:lnTo>
                <a:lnTo>
                  <a:pt x="0" y="3219086"/>
                </a:lnTo>
                <a:lnTo>
                  <a:pt x="0" y="0"/>
                </a:lnTo>
                <a:close/>
              </a:path>
            </a:pathLst>
          </a:custGeom>
          <a:blipFill>
            <a:blip r:embed="rId3">
              <a:extLst>
                <a:ext uri="{96DAC541-7B7A-43D3-8B79-37D633B846F1}">
                  <asvg:svgBlip xmlns:asvg="http://schemas.microsoft.com/office/drawing/2016/SVG/main" r:embed="rId4"/>
                </a:ext>
              </a:extLst>
            </a:blip>
            <a:stretch>
              <a:fillRect l="-38356" t="-739" r="0" b="-2771"/>
            </a:stretch>
          </a:blipFill>
        </p:spPr>
      </p:sp>
      <p:sp>
        <p:nvSpPr>
          <p:cNvPr name="Freeform 4" id="4"/>
          <p:cNvSpPr/>
          <p:nvPr/>
        </p:nvSpPr>
        <p:spPr>
          <a:xfrm flipH="false" flipV="false" rot="0">
            <a:off x="15906750" y="6458539"/>
            <a:ext cx="2366105" cy="2844707"/>
          </a:xfrm>
          <a:custGeom>
            <a:avLst/>
            <a:gdLst/>
            <a:ahLst/>
            <a:cxnLst/>
            <a:rect r="r" b="b" t="t" l="l"/>
            <a:pathLst>
              <a:path h="2844707" w="2366105">
                <a:moveTo>
                  <a:pt x="0" y="0"/>
                </a:moveTo>
                <a:lnTo>
                  <a:pt x="2366105" y="0"/>
                </a:lnTo>
                <a:lnTo>
                  <a:pt x="2366105" y="2844708"/>
                </a:lnTo>
                <a:lnTo>
                  <a:pt x="0" y="2844708"/>
                </a:lnTo>
                <a:lnTo>
                  <a:pt x="0" y="0"/>
                </a:lnTo>
                <a:close/>
              </a:path>
            </a:pathLst>
          </a:custGeom>
          <a:blipFill>
            <a:blip r:embed="rId3">
              <a:extLst>
                <a:ext uri="{96DAC541-7B7A-43D3-8B79-37D633B846F1}">
                  <asvg:svgBlip xmlns:asvg="http://schemas.microsoft.com/office/drawing/2016/SVG/main" r:embed="rId4"/>
                </a:ext>
              </a:extLst>
            </a:blip>
            <a:stretch>
              <a:fillRect l="-38601" t="-836" r="-640" b="-16296"/>
            </a:stretch>
          </a:blipFill>
        </p:spPr>
      </p:sp>
      <p:grpSp>
        <p:nvGrpSpPr>
          <p:cNvPr name="Group 5" id="5"/>
          <p:cNvGrpSpPr/>
          <p:nvPr/>
        </p:nvGrpSpPr>
        <p:grpSpPr>
          <a:xfrm rot="0">
            <a:off x="17511415" y="0"/>
            <a:ext cx="776585" cy="10287000"/>
            <a:chOff x="0" y="0"/>
            <a:chExt cx="303366" cy="4018525"/>
          </a:xfrm>
        </p:grpSpPr>
        <p:sp>
          <p:nvSpPr>
            <p:cNvPr name="Freeform 6" id="6"/>
            <p:cNvSpPr/>
            <p:nvPr/>
          </p:nvSpPr>
          <p:spPr>
            <a:xfrm flipH="false" flipV="false" rot="0">
              <a:off x="0" y="0"/>
              <a:ext cx="303366" cy="4018525"/>
            </a:xfrm>
            <a:custGeom>
              <a:avLst/>
              <a:gdLst/>
              <a:ahLst/>
              <a:cxnLst/>
              <a:rect r="r" b="b" t="t" l="l"/>
              <a:pathLst>
                <a:path h="4018525" w="303366">
                  <a:moveTo>
                    <a:pt x="0" y="0"/>
                  </a:moveTo>
                  <a:lnTo>
                    <a:pt x="303366" y="0"/>
                  </a:lnTo>
                  <a:lnTo>
                    <a:pt x="303366" y="4018525"/>
                  </a:lnTo>
                  <a:lnTo>
                    <a:pt x="0" y="4018525"/>
                  </a:lnTo>
                  <a:close/>
                </a:path>
              </a:pathLst>
            </a:custGeom>
            <a:solidFill>
              <a:srgbClr val="88AC2E"/>
            </a:solidFill>
          </p:spPr>
        </p:sp>
        <p:sp>
          <p:nvSpPr>
            <p:cNvPr name="TextBox 7" id="7"/>
            <p:cNvSpPr txBox="true"/>
            <p:nvPr/>
          </p:nvSpPr>
          <p:spPr>
            <a:xfrm>
              <a:off x="0" y="-28575"/>
              <a:ext cx="303366" cy="4047100"/>
            </a:xfrm>
            <a:prstGeom prst="rect">
              <a:avLst/>
            </a:prstGeom>
          </p:spPr>
          <p:txBody>
            <a:bodyPr anchor="ctr" rtlCol="false" tIns="46604" lIns="46604" bIns="46604" rIns="46604"/>
            <a:lstStyle/>
            <a:p>
              <a:pPr algn="ctr">
                <a:lnSpc>
                  <a:spcPts val="1798"/>
                </a:lnSpc>
                <a:spcBef>
                  <a:spcPct val="0"/>
                </a:spcBef>
              </a:pPr>
            </a:p>
          </p:txBody>
        </p:sp>
      </p:grpSp>
      <p:grpSp>
        <p:nvGrpSpPr>
          <p:cNvPr name="Group 8" id="8"/>
          <p:cNvGrpSpPr/>
          <p:nvPr/>
        </p:nvGrpSpPr>
        <p:grpSpPr>
          <a:xfrm rot="0">
            <a:off x="0" y="8384088"/>
            <a:ext cx="18288000" cy="1020750"/>
            <a:chOff x="0" y="0"/>
            <a:chExt cx="6554006" cy="365814"/>
          </a:xfrm>
        </p:grpSpPr>
        <p:sp>
          <p:nvSpPr>
            <p:cNvPr name="Freeform 9" id="9"/>
            <p:cNvSpPr/>
            <p:nvPr/>
          </p:nvSpPr>
          <p:spPr>
            <a:xfrm flipH="false" flipV="false" rot="0">
              <a:off x="0" y="0"/>
              <a:ext cx="6554006" cy="365814"/>
            </a:xfrm>
            <a:custGeom>
              <a:avLst/>
              <a:gdLst/>
              <a:ahLst/>
              <a:cxnLst/>
              <a:rect r="r" b="b" t="t" l="l"/>
              <a:pathLst>
                <a:path h="365814" w="6554006">
                  <a:moveTo>
                    <a:pt x="0" y="0"/>
                  </a:moveTo>
                  <a:lnTo>
                    <a:pt x="6554006" y="0"/>
                  </a:lnTo>
                  <a:lnTo>
                    <a:pt x="6554006" y="365814"/>
                  </a:lnTo>
                  <a:lnTo>
                    <a:pt x="0" y="365814"/>
                  </a:lnTo>
                  <a:close/>
                </a:path>
              </a:pathLst>
            </a:custGeom>
            <a:solidFill>
              <a:srgbClr val="88AC2E"/>
            </a:solidFill>
          </p:spPr>
        </p:sp>
        <p:sp>
          <p:nvSpPr>
            <p:cNvPr name="TextBox 10" id="10"/>
            <p:cNvSpPr txBox="true"/>
            <p:nvPr/>
          </p:nvSpPr>
          <p:spPr>
            <a:xfrm>
              <a:off x="0" y="-28575"/>
              <a:ext cx="6554006" cy="394389"/>
            </a:xfrm>
            <a:prstGeom prst="rect">
              <a:avLst/>
            </a:prstGeom>
          </p:spPr>
          <p:txBody>
            <a:bodyPr anchor="ctr" rtlCol="false" tIns="50800" lIns="50800" bIns="50800" rIns="50800"/>
            <a:lstStyle/>
            <a:p>
              <a:pPr algn="ctr">
                <a:lnSpc>
                  <a:spcPts val="1960"/>
                </a:lnSpc>
                <a:spcBef>
                  <a:spcPct val="0"/>
                </a:spcBef>
              </a:pPr>
            </a:p>
          </p:txBody>
        </p:sp>
      </p:grpSp>
      <p:sp>
        <p:nvSpPr>
          <p:cNvPr name="Freeform 11" id="11"/>
          <p:cNvSpPr/>
          <p:nvPr/>
        </p:nvSpPr>
        <p:spPr>
          <a:xfrm flipH="false" flipV="false" rot="0">
            <a:off x="665148" y="8701515"/>
            <a:ext cx="580296" cy="385897"/>
          </a:xfrm>
          <a:custGeom>
            <a:avLst/>
            <a:gdLst/>
            <a:ahLst/>
            <a:cxnLst/>
            <a:rect r="r" b="b" t="t" l="l"/>
            <a:pathLst>
              <a:path h="385897" w="580296">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2" id="12"/>
          <p:cNvSpPr txBox="true"/>
          <p:nvPr/>
        </p:nvSpPr>
        <p:spPr>
          <a:xfrm rot="0">
            <a:off x="1511550" y="8568391"/>
            <a:ext cx="14814292" cy="599441"/>
          </a:xfrm>
          <a:prstGeom prst="rect">
            <a:avLst/>
          </a:prstGeom>
        </p:spPr>
        <p:txBody>
          <a:bodyPr anchor="t" rtlCol="false" tIns="0" lIns="0" bIns="0" rIns="0">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name="Freeform 13" id="13"/>
          <p:cNvSpPr/>
          <p:nvPr/>
        </p:nvSpPr>
        <p:spPr>
          <a:xfrm flipH="false" flipV="false" rot="0">
            <a:off x="665148" y="439615"/>
            <a:ext cx="3054000" cy="1379460"/>
          </a:xfrm>
          <a:custGeom>
            <a:avLst/>
            <a:gdLst/>
            <a:ahLst/>
            <a:cxnLst/>
            <a:rect r="r" b="b" t="t" l="l"/>
            <a:pathLst>
              <a:path h="1379460" w="3054000">
                <a:moveTo>
                  <a:pt x="0" y="0"/>
                </a:moveTo>
                <a:lnTo>
                  <a:pt x="3054000" y="0"/>
                </a:lnTo>
                <a:lnTo>
                  <a:pt x="3054000" y="1379460"/>
                </a:lnTo>
                <a:lnTo>
                  <a:pt x="0" y="1379460"/>
                </a:lnTo>
                <a:lnTo>
                  <a:pt x="0" y="0"/>
                </a:lnTo>
                <a:close/>
              </a:path>
            </a:pathLst>
          </a:custGeom>
          <a:blipFill>
            <a:blip r:embed="rId7"/>
            <a:stretch>
              <a:fillRect l="-4005" t="-13063" r="-2016" b="-10438"/>
            </a:stretch>
          </a:blipFill>
        </p:spPr>
      </p:sp>
      <p:grpSp>
        <p:nvGrpSpPr>
          <p:cNvPr name="Group 14" id="14"/>
          <p:cNvGrpSpPr/>
          <p:nvPr/>
        </p:nvGrpSpPr>
        <p:grpSpPr>
          <a:xfrm rot="0">
            <a:off x="536966" y="4025594"/>
            <a:ext cx="9338421" cy="4189540"/>
            <a:chOff x="0" y="0"/>
            <a:chExt cx="12451228" cy="5586053"/>
          </a:xfrm>
        </p:grpSpPr>
        <p:grpSp>
          <p:nvGrpSpPr>
            <p:cNvPr name="Group 15" id="15"/>
            <p:cNvGrpSpPr/>
            <p:nvPr/>
          </p:nvGrpSpPr>
          <p:grpSpPr>
            <a:xfrm rot="0">
              <a:off x="0" y="35201"/>
              <a:ext cx="12355697" cy="5550852"/>
              <a:chOff x="0" y="0"/>
              <a:chExt cx="2440632" cy="1096465"/>
            </a:xfrm>
          </p:grpSpPr>
          <p:sp>
            <p:nvSpPr>
              <p:cNvPr name="Freeform 16" id="16"/>
              <p:cNvSpPr/>
              <p:nvPr/>
            </p:nvSpPr>
            <p:spPr>
              <a:xfrm flipH="false" flipV="false" rot="0">
                <a:off x="0" y="0"/>
                <a:ext cx="2440631" cy="1096465"/>
              </a:xfrm>
              <a:custGeom>
                <a:avLst/>
                <a:gdLst/>
                <a:ahLst/>
                <a:cxnLst/>
                <a:rect r="r" b="b" t="t" l="l"/>
                <a:pathLst>
                  <a:path h="1096465" w="2440631">
                    <a:moveTo>
                      <a:pt x="42608" y="0"/>
                    </a:moveTo>
                    <a:lnTo>
                      <a:pt x="2398024" y="0"/>
                    </a:lnTo>
                    <a:cubicBezTo>
                      <a:pt x="2409324" y="0"/>
                      <a:pt x="2420161" y="4489"/>
                      <a:pt x="2428152" y="12480"/>
                    </a:cubicBezTo>
                    <a:cubicBezTo>
                      <a:pt x="2436142" y="20470"/>
                      <a:pt x="2440631" y="31308"/>
                      <a:pt x="2440631" y="42608"/>
                    </a:cubicBezTo>
                    <a:lnTo>
                      <a:pt x="2440631" y="1053857"/>
                    </a:lnTo>
                    <a:cubicBezTo>
                      <a:pt x="2440631" y="1065157"/>
                      <a:pt x="2436142" y="1075995"/>
                      <a:pt x="2428152" y="1083985"/>
                    </a:cubicBezTo>
                    <a:cubicBezTo>
                      <a:pt x="2420161" y="1091976"/>
                      <a:pt x="2409324" y="1096465"/>
                      <a:pt x="2398024" y="1096465"/>
                    </a:cubicBezTo>
                    <a:lnTo>
                      <a:pt x="42608" y="1096465"/>
                    </a:lnTo>
                    <a:cubicBezTo>
                      <a:pt x="31308" y="1096465"/>
                      <a:pt x="20470" y="1091976"/>
                      <a:pt x="12480" y="1083985"/>
                    </a:cubicBezTo>
                    <a:cubicBezTo>
                      <a:pt x="4489" y="1075995"/>
                      <a:pt x="0" y="1065157"/>
                      <a:pt x="0" y="1053857"/>
                    </a:cubicBezTo>
                    <a:lnTo>
                      <a:pt x="0" y="42608"/>
                    </a:lnTo>
                    <a:cubicBezTo>
                      <a:pt x="0" y="31308"/>
                      <a:pt x="4489" y="20470"/>
                      <a:pt x="12480" y="12480"/>
                    </a:cubicBezTo>
                    <a:cubicBezTo>
                      <a:pt x="20470" y="4489"/>
                      <a:pt x="31308" y="0"/>
                      <a:pt x="42608" y="0"/>
                    </a:cubicBezTo>
                    <a:close/>
                  </a:path>
                </a:pathLst>
              </a:custGeom>
              <a:solidFill>
                <a:srgbClr val="FFD400"/>
              </a:solidFill>
            </p:spPr>
          </p:sp>
          <p:sp>
            <p:nvSpPr>
              <p:cNvPr name="TextBox 17" id="17"/>
              <p:cNvSpPr txBox="true"/>
              <p:nvPr/>
            </p:nvSpPr>
            <p:spPr>
              <a:xfrm>
                <a:off x="0" y="-28575"/>
                <a:ext cx="2440632" cy="1125040"/>
              </a:xfrm>
              <a:prstGeom prst="rect">
                <a:avLst/>
              </a:prstGeom>
            </p:spPr>
            <p:txBody>
              <a:bodyPr anchor="ctr" rtlCol="false" tIns="50800" lIns="50800" bIns="50800" rIns="50800"/>
              <a:lstStyle/>
              <a:p>
                <a:pPr algn="ctr">
                  <a:lnSpc>
                    <a:spcPts val="1960"/>
                  </a:lnSpc>
                </a:pPr>
              </a:p>
            </p:txBody>
          </p:sp>
        </p:grpSp>
        <p:sp>
          <p:nvSpPr>
            <p:cNvPr name="TextBox 18" id="18"/>
            <p:cNvSpPr txBox="true"/>
            <p:nvPr/>
          </p:nvSpPr>
          <p:spPr>
            <a:xfrm rot="0">
              <a:off x="170910" y="219075"/>
              <a:ext cx="12280319" cy="5339053"/>
            </a:xfrm>
            <a:prstGeom prst="rect">
              <a:avLst/>
            </a:prstGeom>
          </p:spPr>
          <p:txBody>
            <a:bodyPr anchor="t" rtlCol="false" tIns="0" lIns="0" bIns="0" rIns="0">
              <a:spAutoFit/>
            </a:bodyPr>
            <a:lstStyle/>
            <a:p>
              <a:pPr algn="l">
                <a:lnSpc>
                  <a:spcPts val="8996"/>
                </a:lnSpc>
              </a:pPr>
              <a:r>
                <a:rPr lang="en-US" sz="9673">
                  <a:solidFill>
                    <a:srgbClr val="000000"/>
                  </a:solidFill>
                  <a:latin typeface="Ubuntu"/>
                  <a:ea typeface="Ubuntu"/>
                  <a:cs typeface="Ubuntu"/>
                  <a:sym typeface="Ubuntu"/>
                </a:rPr>
                <a:t>Session 4:</a:t>
              </a:r>
            </a:p>
            <a:p>
              <a:pPr algn="l">
                <a:lnSpc>
                  <a:spcPts val="2677"/>
                </a:lnSpc>
              </a:pPr>
            </a:p>
            <a:p>
              <a:pPr algn="l">
                <a:lnSpc>
                  <a:spcPts val="9409"/>
                </a:lnSpc>
              </a:pPr>
              <a:r>
                <a:rPr lang="en-US" sz="10117" b="true">
                  <a:solidFill>
                    <a:srgbClr val="000000"/>
                  </a:solidFill>
                  <a:latin typeface="Ubuntu Bold"/>
                  <a:ea typeface="Ubuntu Bold"/>
                  <a:cs typeface="Ubuntu Bold"/>
                  <a:sym typeface="Ubuntu Bold"/>
                </a:rPr>
                <a:t>When + Where </a:t>
              </a:r>
            </a:p>
            <a:p>
              <a:pPr algn="l">
                <a:lnSpc>
                  <a:spcPts val="9105"/>
                </a:lnSpc>
              </a:pPr>
              <a:r>
                <a:rPr lang="en-US" sz="10117" b="true">
                  <a:solidFill>
                    <a:srgbClr val="000000"/>
                  </a:solidFill>
                  <a:latin typeface="Ubuntu Bold"/>
                  <a:ea typeface="Ubuntu Bold"/>
                  <a:cs typeface="Ubuntu Bold"/>
                  <a:sym typeface="Ubuntu Bold"/>
                </a:rPr>
                <a:t>to Get Care</a:t>
              </a:r>
            </a:p>
          </p:txBody>
        </p:sp>
      </p:grpSp>
      <p:sp>
        <p:nvSpPr>
          <p:cNvPr name="TextBox 19" id="19"/>
          <p:cNvSpPr txBox="true"/>
          <p:nvPr/>
        </p:nvSpPr>
        <p:spPr>
          <a:xfrm rot="0">
            <a:off x="11841034" y="7722331"/>
            <a:ext cx="3738711" cy="415291"/>
          </a:xfrm>
          <a:prstGeom prst="rect">
            <a:avLst/>
          </a:prstGeom>
        </p:spPr>
        <p:txBody>
          <a:bodyPr anchor="t" rtlCol="false" tIns="0" lIns="0" bIns="0" rIns="0">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
        <p:nvSpPr>
          <p:cNvPr name="TextBox 20" id="20"/>
          <p:cNvSpPr txBox="true"/>
          <p:nvPr/>
        </p:nvSpPr>
        <p:spPr>
          <a:xfrm rot="0">
            <a:off x="386842" y="9442938"/>
            <a:ext cx="16994423" cy="745490"/>
          </a:xfrm>
          <a:prstGeom prst="rect">
            <a:avLst/>
          </a:prstGeom>
        </p:spPr>
        <p:txBody>
          <a:bodyPr anchor="t" rtlCol="false" tIns="0" lIns="0" bIns="0" rIns="0">
            <a:spAutoFit/>
          </a:bodyPr>
          <a:lstStyle/>
          <a:p>
            <a:pPr algn="l">
              <a:lnSpc>
                <a:spcPts val="1960"/>
              </a:lnSpc>
            </a:pPr>
            <a:r>
              <a:rPr lang="en-US" sz="1400" i="true">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grpSp>
        <p:nvGrpSpPr>
          <p:cNvPr name="Group 21" id="21"/>
          <p:cNvGrpSpPr/>
          <p:nvPr/>
        </p:nvGrpSpPr>
        <p:grpSpPr>
          <a:xfrm rot="0">
            <a:off x="11068512" y="832599"/>
            <a:ext cx="6190788" cy="6203956"/>
            <a:chOff x="0" y="0"/>
            <a:chExt cx="8254384" cy="8271941"/>
          </a:xfrm>
        </p:grpSpPr>
        <p:sp>
          <p:nvSpPr>
            <p:cNvPr name="Freeform 22" id="22"/>
            <p:cNvSpPr/>
            <p:nvPr/>
          </p:nvSpPr>
          <p:spPr>
            <a:xfrm flipH="false" flipV="false" rot="-280397">
              <a:off x="299883" y="299070"/>
              <a:ext cx="7654618" cy="7673802"/>
            </a:xfrm>
            <a:custGeom>
              <a:avLst/>
              <a:gdLst/>
              <a:ahLst/>
              <a:cxnLst/>
              <a:rect r="r" b="b" t="t" l="l"/>
              <a:pathLst>
                <a:path h="7673802" w="7654618">
                  <a:moveTo>
                    <a:pt x="0" y="0"/>
                  </a:moveTo>
                  <a:lnTo>
                    <a:pt x="7654618" y="0"/>
                  </a:lnTo>
                  <a:lnTo>
                    <a:pt x="7654618" y="7673802"/>
                  </a:lnTo>
                  <a:lnTo>
                    <a:pt x="0" y="7673802"/>
                  </a:lnTo>
                  <a:lnTo>
                    <a:pt x="0" y="0"/>
                  </a:lnTo>
                  <a:close/>
                </a:path>
              </a:pathLst>
            </a:custGeom>
            <a:blipFill>
              <a:blip r:embed="rId8"/>
              <a:stretch>
                <a:fillRect l="0" t="0" r="0" b="0"/>
              </a:stretch>
            </a:blipFill>
          </p:spPr>
        </p:sp>
        <p:sp>
          <p:nvSpPr>
            <p:cNvPr name="TextBox 23" id="23"/>
            <p:cNvSpPr txBox="true"/>
            <p:nvPr/>
          </p:nvSpPr>
          <p:spPr>
            <a:xfrm rot="-844342">
              <a:off x="1004285" y="890906"/>
              <a:ext cx="6195221" cy="5726642"/>
            </a:xfrm>
            <a:prstGeom prst="rect">
              <a:avLst/>
            </a:prstGeom>
          </p:spPr>
          <p:txBody>
            <a:bodyPr anchor="t" rtlCol="false" tIns="0" lIns="0" bIns="0" rIns="0">
              <a:spAutoFit/>
            </a:bodyPr>
            <a:lstStyle/>
            <a:p>
              <a:pPr algn="ctr">
                <a:lnSpc>
                  <a:spcPts val="4900"/>
                </a:lnSpc>
              </a:pPr>
              <a:r>
                <a:rPr lang="en-US" sz="3500">
                  <a:solidFill>
                    <a:srgbClr val="C4161C"/>
                  </a:solidFill>
                  <a:latin typeface="Kalam"/>
                  <a:ea typeface="Kalam"/>
                  <a:cs typeface="Kalam"/>
                  <a:sym typeface="Kalam"/>
                </a:rPr>
                <a:t>This session explains how to </a:t>
              </a:r>
              <a:r>
                <a:rPr lang="en-US" sz="3500" b="true">
                  <a:solidFill>
                    <a:srgbClr val="C4161C"/>
                  </a:solidFill>
                  <a:latin typeface="Kalam Bold"/>
                  <a:ea typeface="Kalam Bold"/>
                  <a:cs typeface="Kalam Bold"/>
                  <a:sym typeface="Kalam Bold"/>
                </a:rPr>
                <a:t>stay healthy</a:t>
              </a:r>
              <a:r>
                <a:rPr lang="en-US" sz="3500">
                  <a:solidFill>
                    <a:srgbClr val="C4161C"/>
                  </a:solidFill>
                  <a:latin typeface="Kalam"/>
                  <a:ea typeface="Kalam"/>
                  <a:cs typeface="Kalam"/>
                  <a:sym typeface="Kalam"/>
                </a:rPr>
                <a:t>, how to spot </a:t>
              </a:r>
              <a:r>
                <a:rPr lang="en-US" sz="3500" b="true">
                  <a:solidFill>
                    <a:srgbClr val="C4161C"/>
                  </a:solidFill>
                  <a:latin typeface="Kalam Bold"/>
                  <a:ea typeface="Kalam Bold"/>
                  <a:cs typeface="Kalam Bold"/>
                  <a:sym typeface="Kalam Bold"/>
                </a:rPr>
                <a:t>signs </a:t>
              </a:r>
            </a:p>
            <a:p>
              <a:pPr algn="ctr">
                <a:lnSpc>
                  <a:spcPts val="4900"/>
                </a:lnSpc>
              </a:pPr>
              <a:r>
                <a:rPr lang="en-US" sz="3500" b="true">
                  <a:solidFill>
                    <a:srgbClr val="C4161C"/>
                  </a:solidFill>
                  <a:latin typeface="Kalam Bold"/>
                  <a:ea typeface="Kalam Bold"/>
                  <a:cs typeface="Kalam Bold"/>
                  <a:sym typeface="Kalam Bold"/>
                </a:rPr>
                <a:t>of sickness</a:t>
              </a:r>
              <a:r>
                <a:rPr lang="en-US" sz="3500">
                  <a:solidFill>
                    <a:srgbClr val="C4161C"/>
                  </a:solidFill>
                  <a:latin typeface="Kalam"/>
                  <a:ea typeface="Kalam"/>
                  <a:cs typeface="Kalam"/>
                  <a:sym typeface="Kalam"/>
                </a:rPr>
                <a:t>, and </a:t>
              </a:r>
            </a:p>
            <a:p>
              <a:pPr algn="ctr">
                <a:lnSpc>
                  <a:spcPts val="4900"/>
                </a:lnSpc>
              </a:pPr>
              <a:r>
                <a:rPr lang="en-US" sz="3500" b="true">
                  <a:solidFill>
                    <a:srgbClr val="C4161C"/>
                  </a:solidFill>
                  <a:latin typeface="Kalam Bold"/>
                  <a:ea typeface="Kalam Bold"/>
                  <a:cs typeface="Kalam Bold"/>
                  <a:sym typeface="Kalam Bold"/>
                </a:rPr>
                <a:t>when and where </a:t>
              </a:r>
            </a:p>
            <a:p>
              <a:pPr algn="ctr">
                <a:lnSpc>
                  <a:spcPts val="4900"/>
                </a:lnSpc>
              </a:pPr>
              <a:r>
                <a:rPr lang="en-US" sz="3500" b="true">
                  <a:solidFill>
                    <a:srgbClr val="C4161C"/>
                  </a:solidFill>
                  <a:latin typeface="Kalam Bold"/>
                  <a:ea typeface="Kalam Bold"/>
                  <a:cs typeface="Kalam Bold"/>
                  <a:sym typeface="Kalam Bold"/>
                </a:rPr>
                <a:t>to go</a:t>
              </a:r>
              <a:r>
                <a:rPr lang="en-US" sz="3500">
                  <a:solidFill>
                    <a:srgbClr val="C4161C"/>
                  </a:solidFill>
                  <a:latin typeface="Kalam"/>
                  <a:ea typeface="Kalam"/>
                  <a:cs typeface="Kalam"/>
                  <a:sym typeface="Kalam"/>
                </a:rPr>
                <a:t> if you need medical care.</a:t>
              </a:r>
            </a:p>
          </p:txBody>
        </p:sp>
      </p:grpSp>
      <p:sp>
        <p:nvSpPr>
          <p:cNvPr name="TextBox 24" id="24"/>
          <p:cNvSpPr txBox="true"/>
          <p:nvPr/>
        </p:nvSpPr>
        <p:spPr>
          <a:xfrm rot="0">
            <a:off x="665148" y="2169338"/>
            <a:ext cx="8478852" cy="602613"/>
          </a:xfrm>
          <a:prstGeom prst="rect">
            <a:avLst/>
          </a:prstGeom>
        </p:spPr>
        <p:txBody>
          <a:bodyPr anchor="t" rtlCol="false" tIns="0" lIns="0" bIns="0" rIns="0">
            <a:spAutoFit/>
          </a:bodyPr>
          <a:lstStyle/>
          <a:p>
            <a:pPr algn="l">
              <a:lnSpc>
                <a:spcPts val="4760"/>
              </a:lnSpc>
            </a:pPr>
            <a:r>
              <a:rPr lang="en-US" sz="3400" b="true">
                <a:solidFill>
                  <a:srgbClr val="000000"/>
                </a:solidFill>
                <a:latin typeface="Ubuntu Bold"/>
                <a:ea typeface="Ubuntu Bold"/>
                <a:cs typeface="Ubuntu Bold"/>
                <a:sym typeface="Ubuntu Bold"/>
              </a:rPr>
              <a:t>LEARNING TO USE THE HEALTH SYSTEM</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8519766" y="3182108"/>
            <a:ext cx="1766792" cy="2654307"/>
            <a:chOff x="0" y="0"/>
            <a:chExt cx="2355723" cy="3539076"/>
          </a:xfrm>
        </p:grpSpPr>
        <p:sp>
          <p:nvSpPr>
            <p:cNvPr name="Freeform 13" id="13"/>
            <p:cNvSpPr/>
            <p:nvPr/>
          </p:nvSpPr>
          <p:spPr>
            <a:xfrm flipH="false" flipV="false" rot="0">
              <a:off x="0" y="0"/>
              <a:ext cx="964398" cy="3539076"/>
            </a:xfrm>
            <a:custGeom>
              <a:avLst/>
              <a:gdLst/>
              <a:ahLst/>
              <a:cxnLst/>
              <a:rect r="r" b="b" t="t" l="l"/>
              <a:pathLst>
                <a:path h="3539076" w="964398">
                  <a:moveTo>
                    <a:pt x="0" y="0"/>
                  </a:moveTo>
                  <a:lnTo>
                    <a:pt x="964398" y="0"/>
                  </a:lnTo>
                  <a:lnTo>
                    <a:pt x="964398" y="3539076"/>
                  </a:lnTo>
                  <a:lnTo>
                    <a:pt x="0" y="353907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4" id="14"/>
            <p:cNvSpPr/>
            <p:nvPr/>
          </p:nvSpPr>
          <p:spPr>
            <a:xfrm flipH="false" flipV="false" rot="0">
              <a:off x="1391325" y="0"/>
              <a:ext cx="964398" cy="3539076"/>
            </a:xfrm>
            <a:custGeom>
              <a:avLst/>
              <a:gdLst/>
              <a:ahLst/>
              <a:cxnLst/>
              <a:rect r="r" b="b" t="t" l="l"/>
              <a:pathLst>
                <a:path h="3539076" w="964398">
                  <a:moveTo>
                    <a:pt x="0" y="0"/>
                  </a:moveTo>
                  <a:lnTo>
                    <a:pt x="964398" y="0"/>
                  </a:lnTo>
                  <a:lnTo>
                    <a:pt x="964398" y="3539076"/>
                  </a:lnTo>
                  <a:lnTo>
                    <a:pt x="0" y="353907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
        <p:nvSpPr>
          <p:cNvPr name="Freeform 15" id="15"/>
          <p:cNvSpPr/>
          <p:nvPr/>
        </p:nvSpPr>
        <p:spPr>
          <a:xfrm flipH="false" flipV="false" rot="0">
            <a:off x="3235057" y="3140771"/>
            <a:ext cx="745828" cy="2736982"/>
          </a:xfrm>
          <a:custGeom>
            <a:avLst/>
            <a:gdLst/>
            <a:ahLst/>
            <a:cxnLst/>
            <a:rect r="r" b="b" t="t" l="l"/>
            <a:pathLst>
              <a:path h="2736982" w="745828">
                <a:moveTo>
                  <a:pt x="0" y="0"/>
                </a:moveTo>
                <a:lnTo>
                  <a:pt x="745828" y="0"/>
                </a:lnTo>
                <a:lnTo>
                  <a:pt x="745828" y="2736982"/>
                </a:lnTo>
                <a:lnTo>
                  <a:pt x="0" y="273698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6" id="16"/>
          <p:cNvSpPr/>
          <p:nvPr/>
        </p:nvSpPr>
        <p:spPr>
          <a:xfrm flipH="false" flipV="false" rot="0">
            <a:off x="14366082" y="3140771"/>
            <a:ext cx="1380378" cy="2629292"/>
          </a:xfrm>
          <a:custGeom>
            <a:avLst/>
            <a:gdLst/>
            <a:ahLst/>
            <a:cxnLst/>
            <a:rect r="r" b="b" t="t" l="l"/>
            <a:pathLst>
              <a:path h="2629292" w="1380378">
                <a:moveTo>
                  <a:pt x="0" y="0"/>
                </a:moveTo>
                <a:lnTo>
                  <a:pt x="1380379" y="0"/>
                </a:lnTo>
                <a:lnTo>
                  <a:pt x="1380379" y="2629291"/>
                </a:lnTo>
                <a:lnTo>
                  <a:pt x="0" y="2629291"/>
                </a:lnTo>
                <a:lnTo>
                  <a:pt x="0" y="0"/>
                </a:lnTo>
                <a:close/>
              </a:path>
            </a:pathLst>
          </a:custGeom>
          <a:blipFill>
            <a:blip r:embed="rId9"/>
            <a:stretch>
              <a:fillRect l="0" t="0" r="0" b="0"/>
            </a:stretch>
          </a:blipFill>
        </p:spPr>
      </p:sp>
      <p:grpSp>
        <p:nvGrpSpPr>
          <p:cNvPr name="Group 17" id="17"/>
          <p:cNvGrpSpPr/>
          <p:nvPr/>
        </p:nvGrpSpPr>
        <p:grpSpPr>
          <a:xfrm rot="0">
            <a:off x="0" y="9776625"/>
            <a:ext cx="18288000" cy="510375"/>
            <a:chOff x="0" y="0"/>
            <a:chExt cx="6554006" cy="182907"/>
          </a:xfrm>
        </p:grpSpPr>
        <p:sp>
          <p:nvSpPr>
            <p:cNvPr name="Freeform 18" id="18"/>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9" id="19"/>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0" id="20"/>
          <p:cNvGrpSpPr/>
          <p:nvPr/>
        </p:nvGrpSpPr>
        <p:grpSpPr>
          <a:xfrm rot="-5400000">
            <a:off x="12910419" y="4867206"/>
            <a:ext cx="10244787" cy="510375"/>
            <a:chOff x="0" y="0"/>
            <a:chExt cx="3671501" cy="182907"/>
          </a:xfrm>
        </p:grpSpPr>
        <p:sp>
          <p:nvSpPr>
            <p:cNvPr name="Freeform 21" id="2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2" id="2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3" id="23"/>
          <p:cNvGrpSpPr/>
          <p:nvPr/>
        </p:nvGrpSpPr>
        <p:grpSpPr>
          <a:xfrm rot="0">
            <a:off x="1028700" y="6986961"/>
            <a:ext cx="5502261" cy="2779866"/>
            <a:chOff x="0" y="0"/>
            <a:chExt cx="1449155" cy="732146"/>
          </a:xfrm>
        </p:grpSpPr>
        <p:sp>
          <p:nvSpPr>
            <p:cNvPr name="Freeform 24" id="24"/>
            <p:cNvSpPr/>
            <p:nvPr/>
          </p:nvSpPr>
          <p:spPr>
            <a:xfrm flipH="false" flipV="false" rot="0">
              <a:off x="0" y="0"/>
              <a:ext cx="1449155" cy="732146"/>
            </a:xfrm>
            <a:custGeom>
              <a:avLst/>
              <a:gdLst/>
              <a:ahLst/>
              <a:cxnLst/>
              <a:rect r="r" b="b" t="t" l="l"/>
              <a:pathLst>
                <a:path h="732146" w="1449155">
                  <a:moveTo>
                    <a:pt x="0" y="0"/>
                  </a:moveTo>
                  <a:lnTo>
                    <a:pt x="1449155" y="0"/>
                  </a:lnTo>
                  <a:lnTo>
                    <a:pt x="1449155" y="732146"/>
                  </a:lnTo>
                  <a:lnTo>
                    <a:pt x="0" y="732146"/>
                  </a:lnTo>
                  <a:close/>
                </a:path>
              </a:pathLst>
            </a:custGeom>
            <a:solidFill>
              <a:srgbClr val="D9EAD3"/>
            </a:solidFill>
          </p:spPr>
        </p:sp>
        <p:sp>
          <p:nvSpPr>
            <p:cNvPr name="TextBox 25" id="25"/>
            <p:cNvSpPr txBox="true"/>
            <p:nvPr/>
          </p:nvSpPr>
          <p:spPr>
            <a:xfrm>
              <a:off x="0" y="-28575"/>
              <a:ext cx="1449155" cy="760721"/>
            </a:xfrm>
            <a:prstGeom prst="rect">
              <a:avLst/>
            </a:prstGeom>
          </p:spPr>
          <p:txBody>
            <a:bodyPr anchor="ctr" rtlCol="false" tIns="50800" lIns="50800" bIns="50800" rIns="50800"/>
            <a:lstStyle/>
            <a:p>
              <a:pPr algn="ctr">
                <a:lnSpc>
                  <a:spcPts val="1960"/>
                </a:lnSpc>
              </a:pPr>
            </a:p>
          </p:txBody>
        </p:sp>
      </p:grpSp>
      <p:grpSp>
        <p:nvGrpSpPr>
          <p:cNvPr name="Group 26" id="26"/>
          <p:cNvGrpSpPr/>
          <p:nvPr/>
        </p:nvGrpSpPr>
        <p:grpSpPr>
          <a:xfrm rot="0">
            <a:off x="6530961" y="6986961"/>
            <a:ext cx="5796771" cy="2779866"/>
            <a:chOff x="0" y="0"/>
            <a:chExt cx="1526722" cy="732146"/>
          </a:xfrm>
        </p:grpSpPr>
        <p:sp>
          <p:nvSpPr>
            <p:cNvPr name="Freeform 27" id="27"/>
            <p:cNvSpPr/>
            <p:nvPr/>
          </p:nvSpPr>
          <p:spPr>
            <a:xfrm flipH="false" flipV="false" rot="0">
              <a:off x="0" y="0"/>
              <a:ext cx="1526722" cy="732146"/>
            </a:xfrm>
            <a:custGeom>
              <a:avLst/>
              <a:gdLst/>
              <a:ahLst/>
              <a:cxnLst/>
              <a:rect r="r" b="b" t="t" l="l"/>
              <a:pathLst>
                <a:path h="732146" w="1526722">
                  <a:moveTo>
                    <a:pt x="0" y="0"/>
                  </a:moveTo>
                  <a:lnTo>
                    <a:pt x="1526722" y="0"/>
                  </a:lnTo>
                  <a:lnTo>
                    <a:pt x="1526722" y="732146"/>
                  </a:lnTo>
                  <a:lnTo>
                    <a:pt x="0" y="732146"/>
                  </a:lnTo>
                  <a:close/>
                </a:path>
              </a:pathLst>
            </a:custGeom>
            <a:solidFill>
              <a:srgbClr val="FFF2CC"/>
            </a:solidFill>
          </p:spPr>
        </p:sp>
        <p:sp>
          <p:nvSpPr>
            <p:cNvPr name="TextBox 28" id="28"/>
            <p:cNvSpPr txBox="true"/>
            <p:nvPr/>
          </p:nvSpPr>
          <p:spPr>
            <a:xfrm>
              <a:off x="0" y="-28575"/>
              <a:ext cx="1526722" cy="760721"/>
            </a:xfrm>
            <a:prstGeom prst="rect">
              <a:avLst/>
            </a:prstGeom>
          </p:spPr>
          <p:txBody>
            <a:bodyPr anchor="ctr" rtlCol="false" tIns="50800" lIns="50800" bIns="50800" rIns="50800"/>
            <a:lstStyle/>
            <a:p>
              <a:pPr algn="ctr">
                <a:lnSpc>
                  <a:spcPts val="1960"/>
                </a:lnSpc>
              </a:pPr>
            </a:p>
          </p:txBody>
        </p:sp>
      </p:grpSp>
      <p:sp>
        <p:nvSpPr>
          <p:cNvPr name="TextBox 29" id="29"/>
          <p:cNvSpPr txBox="true"/>
          <p:nvPr/>
        </p:nvSpPr>
        <p:spPr>
          <a:xfrm rot="0">
            <a:off x="7828752" y="7946999"/>
            <a:ext cx="3148821"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Today</a:t>
            </a:r>
          </a:p>
        </p:txBody>
      </p:sp>
      <p:sp>
        <p:nvSpPr>
          <p:cNvPr name="AutoShape 30" id="30"/>
          <p:cNvSpPr/>
          <p:nvPr/>
        </p:nvSpPr>
        <p:spPr>
          <a:xfrm flipV="true">
            <a:off x="6530961" y="1028700"/>
            <a:ext cx="0" cy="8747925"/>
          </a:xfrm>
          <a:prstGeom prst="line">
            <a:avLst/>
          </a:prstGeom>
          <a:ln cap="flat" w="19050">
            <a:solidFill>
              <a:srgbClr val="000000"/>
            </a:solidFill>
            <a:prstDash val="sysDot"/>
            <a:headEnd type="none" len="sm" w="sm"/>
            <a:tailEnd type="none" len="sm" w="sm"/>
          </a:ln>
        </p:spPr>
      </p:sp>
      <p:sp>
        <p:nvSpPr>
          <p:cNvPr name="TextBox 31" id="31"/>
          <p:cNvSpPr txBox="true"/>
          <p:nvPr/>
        </p:nvSpPr>
        <p:spPr>
          <a:xfrm rot="0">
            <a:off x="2033560" y="7946999"/>
            <a:ext cx="3148821"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This week</a:t>
            </a:r>
          </a:p>
        </p:txBody>
      </p:sp>
      <p:grpSp>
        <p:nvGrpSpPr>
          <p:cNvPr name="Group 32" id="32"/>
          <p:cNvGrpSpPr/>
          <p:nvPr/>
        </p:nvGrpSpPr>
        <p:grpSpPr>
          <a:xfrm rot="0">
            <a:off x="12327732" y="6986961"/>
            <a:ext cx="5473740" cy="2779866"/>
            <a:chOff x="0" y="0"/>
            <a:chExt cx="1441644" cy="732146"/>
          </a:xfrm>
        </p:grpSpPr>
        <p:sp>
          <p:nvSpPr>
            <p:cNvPr name="Freeform 33" id="33"/>
            <p:cNvSpPr/>
            <p:nvPr/>
          </p:nvSpPr>
          <p:spPr>
            <a:xfrm flipH="false" flipV="false" rot="0">
              <a:off x="0" y="0"/>
              <a:ext cx="1441644" cy="732146"/>
            </a:xfrm>
            <a:custGeom>
              <a:avLst/>
              <a:gdLst/>
              <a:ahLst/>
              <a:cxnLst/>
              <a:rect r="r" b="b" t="t" l="l"/>
              <a:pathLst>
                <a:path h="732146" w="1441644">
                  <a:moveTo>
                    <a:pt x="0" y="0"/>
                  </a:moveTo>
                  <a:lnTo>
                    <a:pt x="1441644" y="0"/>
                  </a:lnTo>
                  <a:lnTo>
                    <a:pt x="1441644" y="732146"/>
                  </a:lnTo>
                  <a:lnTo>
                    <a:pt x="0" y="732146"/>
                  </a:lnTo>
                  <a:close/>
                </a:path>
              </a:pathLst>
            </a:custGeom>
            <a:solidFill>
              <a:srgbClr val="F4CCCC"/>
            </a:solidFill>
          </p:spPr>
        </p:sp>
        <p:sp>
          <p:nvSpPr>
            <p:cNvPr name="TextBox 34" id="34"/>
            <p:cNvSpPr txBox="true"/>
            <p:nvPr/>
          </p:nvSpPr>
          <p:spPr>
            <a:xfrm>
              <a:off x="0" y="-28575"/>
              <a:ext cx="1441644" cy="760721"/>
            </a:xfrm>
            <a:prstGeom prst="rect">
              <a:avLst/>
            </a:prstGeom>
          </p:spPr>
          <p:txBody>
            <a:bodyPr anchor="ctr" rtlCol="false" tIns="50800" lIns="50800" bIns="50800" rIns="50800"/>
            <a:lstStyle/>
            <a:p>
              <a:pPr algn="ctr">
                <a:lnSpc>
                  <a:spcPts val="1960"/>
                </a:lnSpc>
              </a:pPr>
            </a:p>
          </p:txBody>
        </p:sp>
      </p:grpSp>
      <p:sp>
        <p:nvSpPr>
          <p:cNvPr name="AutoShape 35" id="35"/>
          <p:cNvSpPr/>
          <p:nvPr/>
        </p:nvSpPr>
        <p:spPr>
          <a:xfrm flipV="true">
            <a:off x="12327732" y="1028700"/>
            <a:ext cx="0" cy="8747925"/>
          </a:xfrm>
          <a:prstGeom prst="line">
            <a:avLst/>
          </a:prstGeom>
          <a:ln cap="flat" w="19050">
            <a:solidFill>
              <a:srgbClr val="000000"/>
            </a:solidFill>
            <a:prstDash val="sysDot"/>
            <a:headEnd type="none" len="sm" w="sm"/>
            <a:tailEnd type="none" len="sm" w="sm"/>
          </a:ln>
        </p:spPr>
      </p:sp>
      <p:grpSp>
        <p:nvGrpSpPr>
          <p:cNvPr name="Group 36" id="36"/>
          <p:cNvGrpSpPr/>
          <p:nvPr/>
        </p:nvGrpSpPr>
        <p:grpSpPr>
          <a:xfrm rot="0">
            <a:off x="484174" y="808116"/>
            <a:ext cx="12036532" cy="1223447"/>
            <a:chOff x="0" y="0"/>
            <a:chExt cx="3170115" cy="322225"/>
          </a:xfrm>
        </p:grpSpPr>
        <p:sp>
          <p:nvSpPr>
            <p:cNvPr name="Freeform 37" id="37"/>
            <p:cNvSpPr/>
            <p:nvPr/>
          </p:nvSpPr>
          <p:spPr>
            <a:xfrm flipH="false" flipV="false" rot="0">
              <a:off x="0" y="0"/>
              <a:ext cx="3170115" cy="322225"/>
            </a:xfrm>
            <a:custGeom>
              <a:avLst/>
              <a:gdLst/>
              <a:ahLst/>
              <a:cxnLst/>
              <a:rect r="r" b="b" t="t" l="l"/>
              <a:pathLst>
                <a:path h="322225" w="3170115">
                  <a:moveTo>
                    <a:pt x="2966915" y="0"/>
                  </a:moveTo>
                  <a:cubicBezTo>
                    <a:pt x="3079140" y="0"/>
                    <a:pt x="3170115" y="72132"/>
                    <a:pt x="3170115" y="161112"/>
                  </a:cubicBezTo>
                  <a:cubicBezTo>
                    <a:pt x="3170115" y="250092"/>
                    <a:pt x="3079140" y="322225"/>
                    <a:pt x="296691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38" id="38"/>
            <p:cNvSpPr txBox="true"/>
            <p:nvPr/>
          </p:nvSpPr>
          <p:spPr>
            <a:xfrm>
              <a:off x="0" y="-28575"/>
              <a:ext cx="3170115" cy="350800"/>
            </a:xfrm>
            <a:prstGeom prst="rect">
              <a:avLst/>
            </a:prstGeom>
          </p:spPr>
          <p:txBody>
            <a:bodyPr anchor="ctr" rtlCol="false" tIns="50800" lIns="50800" bIns="50800" rIns="50800"/>
            <a:lstStyle/>
            <a:p>
              <a:pPr algn="ctr">
                <a:lnSpc>
                  <a:spcPts val="1960"/>
                </a:lnSpc>
              </a:pPr>
            </a:p>
          </p:txBody>
        </p:sp>
      </p:grpSp>
      <p:sp>
        <p:nvSpPr>
          <p:cNvPr name="TextBox 39" id="39"/>
          <p:cNvSpPr txBox="true"/>
          <p:nvPr/>
        </p:nvSpPr>
        <p:spPr>
          <a:xfrm rot="0">
            <a:off x="938966" y="791507"/>
            <a:ext cx="1138876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When Should They Get Help?</a:t>
            </a:r>
          </a:p>
        </p:txBody>
      </p:sp>
      <p:sp>
        <p:nvSpPr>
          <p:cNvPr name="TextBox 40" id="40"/>
          <p:cNvSpPr txBox="true"/>
          <p:nvPr/>
        </p:nvSpPr>
        <p:spPr>
          <a:xfrm rot="0">
            <a:off x="13490192" y="7946999"/>
            <a:ext cx="3148821"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Right now!</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0" y="9776625"/>
            <a:ext cx="18288000" cy="510375"/>
            <a:chOff x="0" y="0"/>
            <a:chExt cx="6554006" cy="182907"/>
          </a:xfrm>
        </p:grpSpPr>
        <p:sp>
          <p:nvSpPr>
            <p:cNvPr name="Freeform 13" id="1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4" id="1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5" id="15"/>
          <p:cNvGrpSpPr/>
          <p:nvPr/>
        </p:nvGrpSpPr>
        <p:grpSpPr>
          <a:xfrm rot="-5400000">
            <a:off x="12910419" y="4867206"/>
            <a:ext cx="10244787" cy="510375"/>
            <a:chOff x="0" y="0"/>
            <a:chExt cx="3671501" cy="182907"/>
          </a:xfrm>
        </p:grpSpPr>
        <p:sp>
          <p:nvSpPr>
            <p:cNvPr name="Freeform 16" id="16"/>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17" id="17"/>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0">
            <a:off x="1028700" y="6986961"/>
            <a:ext cx="5502261" cy="2779866"/>
            <a:chOff x="0" y="0"/>
            <a:chExt cx="1449155" cy="732146"/>
          </a:xfrm>
        </p:grpSpPr>
        <p:sp>
          <p:nvSpPr>
            <p:cNvPr name="Freeform 19" id="19"/>
            <p:cNvSpPr/>
            <p:nvPr/>
          </p:nvSpPr>
          <p:spPr>
            <a:xfrm flipH="false" flipV="false" rot="0">
              <a:off x="0" y="0"/>
              <a:ext cx="1449155" cy="732146"/>
            </a:xfrm>
            <a:custGeom>
              <a:avLst/>
              <a:gdLst/>
              <a:ahLst/>
              <a:cxnLst/>
              <a:rect r="r" b="b" t="t" l="l"/>
              <a:pathLst>
                <a:path h="732146" w="1449155">
                  <a:moveTo>
                    <a:pt x="0" y="0"/>
                  </a:moveTo>
                  <a:lnTo>
                    <a:pt x="1449155" y="0"/>
                  </a:lnTo>
                  <a:lnTo>
                    <a:pt x="1449155" y="732146"/>
                  </a:lnTo>
                  <a:lnTo>
                    <a:pt x="0" y="732146"/>
                  </a:lnTo>
                  <a:close/>
                </a:path>
              </a:pathLst>
            </a:custGeom>
            <a:solidFill>
              <a:srgbClr val="D9EAD3"/>
            </a:solidFill>
          </p:spPr>
        </p:sp>
        <p:sp>
          <p:nvSpPr>
            <p:cNvPr name="TextBox 20" id="20"/>
            <p:cNvSpPr txBox="true"/>
            <p:nvPr/>
          </p:nvSpPr>
          <p:spPr>
            <a:xfrm>
              <a:off x="0" y="-28575"/>
              <a:ext cx="1449155" cy="760721"/>
            </a:xfrm>
            <a:prstGeom prst="rect">
              <a:avLst/>
            </a:prstGeom>
          </p:spPr>
          <p:txBody>
            <a:bodyPr anchor="ctr" rtlCol="false" tIns="50800" lIns="50800" bIns="50800" rIns="50800"/>
            <a:lstStyle/>
            <a:p>
              <a:pPr algn="ctr">
                <a:lnSpc>
                  <a:spcPts val="1960"/>
                </a:lnSpc>
              </a:pPr>
            </a:p>
          </p:txBody>
        </p:sp>
      </p:grpSp>
      <p:grpSp>
        <p:nvGrpSpPr>
          <p:cNvPr name="Group 21" id="21"/>
          <p:cNvGrpSpPr/>
          <p:nvPr/>
        </p:nvGrpSpPr>
        <p:grpSpPr>
          <a:xfrm rot="0">
            <a:off x="6530961" y="6986961"/>
            <a:ext cx="5796771" cy="2779866"/>
            <a:chOff x="0" y="0"/>
            <a:chExt cx="1526722" cy="732146"/>
          </a:xfrm>
        </p:grpSpPr>
        <p:sp>
          <p:nvSpPr>
            <p:cNvPr name="Freeform 22" id="22"/>
            <p:cNvSpPr/>
            <p:nvPr/>
          </p:nvSpPr>
          <p:spPr>
            <a:xfrm flipH="false" flipV="false" rot="0">
              <a:off x="0" y="0"/>
              <a:ext cx="1526722" cy="732146"/>
            </a:xfrm>
            <a:custGeom>
              <a:avLst/>
              <a:gdLst/>
              <a:ahLst/>
              <a:cxnLst/>
              <a:rect r="r" b="b" t="t" l="l"/>
              <a:pathLst>
                <a:path h="732146" w="1526722">
                  <a:moveTo>
                    <a:pt x="0" y="0"/>
                  </a:moveTo>
                  <a:lnTo>
                    <a:pt x="1526722" y="0"/>
                  </a:lnTo>
                  <a:lnTo>
                    <a:pt x="1526722" y="732146"/>
                  </a:lnTo>
                  <a:lnTo>
                    <a:pt x="0" y="732146"/>
                  </a:lnTo>
                  <a:close/>
                </a:path>
              </a:pathLst>
            </a:custGeom>
            <a:solidFill>
              <a:srgbClr val="FFF2CC"/>
            </a:solidFill>
          </p:spPr>
        </p:sp>
        <p:sp>
          <p:nvSpPr>
            <p:cNvPr name="TextBox 23" id="23"/>
            <p:cNvSpPr txBox="true"/>
            <p:nvPr/>
          </p:nvSpPr>
          <p:spPr>
            <a:xfrm>
              <a:off x="0" y="-28575"/>
              <a:ext cx="1526722" cy="760721"/>
            </a:xfrm>
            <a:prstGeom prst="rect">
              <a:avLst/>
            </a:prstGeom>
          </p:spPr>
          <p:txBody>
            <a:bodyPr anchor="ctr" rtlCol="false" tIns="50800" lIns="50800" bIns="50800" rIns="50800"/>
            <a:lstStyle/>
            <a:p>
              <a:pPr algn="ctr">
                <a:lnSpc>
                  <a:spcPts val="1960"/>
                </a:lnSpc>
              </a:pPr>
            </a:p>
          </p:txBody>
        </p:sp>
      </p:grpSp>
      <p:sp>
        <p:nvSpPr>
          <p:cNvPr name="TextBox 24" id="24"/>
          <p:cNvSpPr txBox="true"/>
          <p:nvPr/>
        </p:nvSpPr>
        <p:spPr>
          <a:xfrm rot="0">
            <a:off x="7442804" y="7712710"/>
            <a:ext cx="3920717"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Urgent Care Center or Clinic</a:t>
            </a:r>
          </a:p>
        </p:txBody>
      </p:sp>
      <p:sp>
        <p:nvSpPr>
          <p:cNvPr name="AutoShape 25" id="25"/>
          <p:cNvSpPr/>
          <p:nvPr/>
        </p:nvSpPr>
        <p:spPr>
          <a:xfrm flipV="true">
            <a:off x="6530961" y="1028700"/>
            <a:ext cx="0" cy="8747925"/>
          </a:xfrm>
          <a:prstGeom prst="line">
            <a:avLst/>
          </a:prstGeom>
          <a:ln cap="flat" w="19050">
            <a:solidFill>
              <a:srgbClr val="000000"/>
            </a:solidFill>
            <a:prstDash val="sysDot"/>
            <a:headEnd type="none" len="sm" w="sm"/>
            <a:tailEnd type="none" len="sm" w="sm"/>
          </a:ln>
        </p:spPr>
      </p:sp>
      <p:sp>
        <p:nvSpPr>
          <p:cNvPr name="TextBox 26" id="26"/>
          <p:cNvSpPr txBox="true"/>
          <p:nvPr/>
        </p:nvSpPr>
        <p:spPr>
          <a:xfrm rot="0">
            <a:off x="1977995" y="7712710"/>
            <a:ext cx="3594146"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Primary </a:t>
            </a:r>
          </a:p>
          <a:p>
            <a:pPr algn="ctr">
              <a:lnSpc>
                <a:spcPts val="6160"/>
              </a:lnSpc>
            </a:pPr>
            <a:r>
              <a:rPr lang="en-US" sz="4400">
                <a:solidFill>
                  <a:srgbClr val="000000"/>
                </a:solidFill>
                <a:latin typeface="Ubuntu"/>
                <a:ea typeface="Ubuntu"/>
                <a:cs typeface="Ubuntu"/>
                <a:sym typeface="Ubuntu"/>
              </a:rPr>
              <a:t>Care Provider</a:t>
            </a:r>
          </a:p>
        </p:txBody>
      </p:sp>
      <p:grpSp>
        <p:nvGrpSpPr>
          <p:cNvPr name="Group 27" id="27"/>
          <p:cNvGrpSpPr/>
          <p:nvPr/>
        </p:nvGrpSpPr>
        <p:grpSpPr>
          <a:xfrm rot="0">
            <a:off x="12327732" y="6986961"/>
            <a:ext cx="5473740" cy="2779866"/>
            <a:chOff x="0" y="0"/>
            <a:chExt cx="1441644" cy="732146"/>
          </a:xfrm>
        </p:grpSpPr>
        <p:sp>
          <p:nvSpPr>
            <p:cNvPr name="Freeform 28" id="28"/>
            <p:cNvSpPr/>
            <p:nvPr/>
          </p:nvSpPr>
          <p:spPr>
            <a:xfrm flipH="false" flipV="false" rot="0">
              <a:off x="0" y="0"/>
              <a:ext cx="1441644" cy="732146"/>
            </a:xfrm>
            <a:custGeom>
              <a:avLst/>
              <a:gdLst/>
              <a:ahLst/>
              <a:cxnLst/>
              <a:rect r="r" b="b" t="t" l="l"/>
              <a:pathLst>
                <a:path h="732146" w="1441644">
                  <a:moveTo>
                    <a:pt x="0" y="0"/>
                  </a:moveTo>
                  <a:lnTo>
                    <a:pt x="1441644" y="0"/>
                  </a:lnTo>
                  <a:lnTo>
                    <a:pt x="1441644" y="732146"/>
                  </a:lnTo>
                  <a:lnTo>
                    <a:pt x="0" y="732146"/>
                  </a:lnTo>
                  <a:close/>
                </a:path>
              </a:pathLst>
            </a:custGeom>
            <a:solidFill>
              <a:srgbClr val="F4CCCC"/>
            </a:solidFill>
          </p:spPr>
        </p:sp>
        <p:sp>
          <p:nvSpPr>
            <p:cNvPr name="TextBox 29" id="29"/>
            <p:cNvSpPr txBox="true"/>
            <p:nvPr/>
          </p:nvSpPr>
          <p:spPr>
            <a:xfrm>
              <a:off x="0" y="-28575"/>
              <a:ext cx="1441644" cy="760721"/>
            </a:xfrm>
            <a:prstGeom prst="rect">
              <a:avLst/>
            </a:prstGeom>
          </p:spPr>
          <p:txBody>
            <a:bodyPr anchor="ctr" rtlCol="false" tIns="50800" lIns="50800" bIns="50800" rIns="50800"/>
            <a:lstStyle/>
            <a:p>
              <a:pPr algn="ctr">
                <a:lnSpc>
                  <a:spcPts val="1960"/>
                </a:lnSpc>
              </a:pPr>
            </a:p>
          </p:txBody>
        </p:sp>
      </p:grpSp>
      <p:sp>
        <p:nvSpPr>
          <p:cNvPr name="AutoShape 30" id="30"/>
          <p:cNvSpPr/>
          <p:nvPr/>
        </p:nvSpPr>
        <p:spPr>
          <a:xfrm flipV="true">
            <a:off x="12327732" y="1028700"/>
            <a:ext cx="0" cy="8747925"/>
          </a:xfrm>
          <a:prstGeom prst="line">
            <a:avLst/>
          </a:prstGeom>
          <a:ln cap="flat" w="19050">
            <a:solidFill>
              <a:srgbClr val="000000"/>
            </a:solidFill>
            <a:prstDash val="sysDot"/>
            <a:headEnd type="none" len="sm" w="sm"/>
            <a:tailEnd type="none" len="sm" w="sm"/>
          </a:ln>
        </p:spPr>
      </p:sp>
      <p:grpSp>
        <p:nvGrpSpPr>
          <p:cNvPr name="Group 31" id="31"/>
          <p:cNvGrpSpPr/>
          <p:nvPr/>
        </p:nvGrpSpPr>
        <p:grpSpPr>
          <a:xfrm rot="0">
            <a:off x="484174" y="808116"/>
            <a:ext cx="9913818" cy="1223447"/>
            <a:chOff x="0" y="0"/>
            <a:chExt cx="2611047" cy="322225"/>
          </a:xfrm>
        </p:grpSpPr>
        <p:sp>
          <p:nvSpPr>
            <p:cNvPr name="Freeform 32" id="32"/>
            <p:cNvSpPr/>
            <p:nvPr/>
          </p:nvSpPr>
          <p:spPr>
            <a:xfrm flipH="false" flipV="false" rot="0">
              <a:off x="0" y="0"/>
              <a:ext cx="2611047" cy="322225"/>
            </a:xfrm>
            <a:custGeom>
              <a:avLst/>
              <a:gdLst/>
              <a:ahLst/>
              <a:cxnLst/>
              <a:rect r="r" b="b" t="t" l="l"/>
              <a:pathLst>
                <a:path h="322225" w="2611047">
                  <a:moveTo>
                    <a:pt x="2407847" y="0"/>
                  </a:moveTo>
                  <a:cubicBezTo>
                    <a:pt x="2520071" y="0"/>
                    <a:pt x="2611047" y="72132"/>
                    <a:pt x="2611047" y="161112"/>
                  </a:cubicBezTo>
                  <a:cubicBezTo>
                    <a:pt x="2611047" y="250092"/>
                    <a:pt x="2520071" y="322225"/>
                    <a:pt x="2407847"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33" id="33"/>
            <p:cNvSpPr txBox="true"/>
            <p:nvPr/>
          </p:nvSpPr>
          <p:spPr>
            <a:xfrm>
              <a:off x="0" y="-28575"/>
              <a:ext cx="2611047" cy="350800"/>
            </a:xfrm>
            <a:prstGeom prst="rect">
              <a:avLst/>
            </a:prstGeom>
          </p:spPr>
          <p:txBody>
            <a:bodyPr anchor="ctr" rtlCol="false" tIns="50800" lIns="50800" bIns="50800" rIns="50800"/>
            <a:lstStyle/>
            <a:p>
              <a:pPr algn="ctr">
                <a:lnSpc>
                  <a:spcPts val="1960"/>
                </a:lnSpc>
              </a:pPr>
            </a:p>
          </p:txBody>
        </p:sp>
      </p:grpSp>
      <p:sp>
        <p:nvSpPr>
          <p:cNvPr name="TextBox 34" id="34"/>
          <p:cNvSpPr txBox="true"/>
          <p:nvPr/>
        </p:nvSpPr>
        <p:spPr>
          <a:xfrm rot="0">
            <a:off x="938966" y="791507"/>
            <a:ext cx="9191831"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Where Should They Go?</a:t>
            </a:r>
          </a:p>
        </p:txBody>
      </p:sp>
      <p:sp>
        <p:nvSpPr>
          <p:cNvPr name="TextBox 35" id="35"/>
          <p:cNvSpPr txBox="true"/>
          <p:nvPr/>
        </p:nvSpPr>
        <p:spPr>
          <a:xfrm rot="0">
            <a:off x="13180049" y="7165949"/>
            <a:ext cx="3769108" cy="23266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The Emergency Room</a:t>
            </a:r>
          </a:p>
        </p:txBody>
      </p:sp>
      <p:sp>
        <p:nvSpPr>
          <p:cNvPr name="Freeform 36" id="36"/>
          <p:cNvSpPr/>
          <p:nvPr/>
        </p:nvSpPr>
        <p:spPr>
          <a:xfrm flipH="false" flipV="false" rot="0">
            <a:off x="2321142" y="2947041"/>
            <a:ext cx="2510972" cy="2998176"/>
          </a:xfrm>
          <a:custGeom>
            <a:avLst/>
            <a:gdLst/>
            <a:ahLst/>
            <a:cxnLst/>
            <a:rect r="r" b="b" t="t" l="l"/>
            <a:pathLst>
              <a:path h="2998176" w="2510972">
                <a:moveTo>
                  <a:pt x="0" y="0"/>
                </a:moveTo>
                <a:lnTo>
                  <a:pt x="2510972" y="0"/>
                </a:lnTo>
                <a:lnTo>
                  <a:pt x="2510972" y="2998176"/>
                </a:lnTo>
                <a:lnTo>
                  <a:pt x="0" y="2998176"/>
                </a:lnTo>
                <a:lnTo>
                  <a:pt x="0" y="0"/>
                </a:lnTo>
                <a:close/>
              </a:path>
            </a:pathLst>
          </a:custGeom>
          <a:blipFill>
            <a:blip r:embed="rId5"/>
            <a:stretch>
              <a:fillRect l="0" t="0" r="0" b="0"/>
            </a:stretch>
          </a:blipFill>
        </p:spPr>
      </p:sp>
      <p:sp>
        <p:nvSpPr>
          <p:cNvPr name="Freeform 37" id="37"/>
          <p:cNvSpPr/>
          <p:nvPr/>
        </p:nvSpPr>
        <p:spPr>
          <a:xfrm flipH="true" flipV="false" rot="0">
            <a:off x="12914884" y="3077638"/>
            <a:ext cx="4344416" cy="2736982"/>
          </a:xfrm>
          <a:custGeom>
            <a:avLst/>
            <a:gdLst/>
            <a:ahLst/>
            <a:cxnLst/>
            <a:rect r="r" b="b" t="t" l="l"/>
            <a:pathLst>
              <a:path h="2736982" w="4344416">
                <a:moveTo>
                  <a:pt x="4344416" y="0"/>
                </a:moveTo>
                <a:lnTo>
                  <a:pt x="0" y="0"/>
                </a:lnTo>
                <a:lnTo>
                  <a:pt x="0" y="2736982"/>
                </a:lnTo>
                <a:lnTo>
                  <a:pt x="4344416" y="2736982"/>
                </a:lnTo>
                <a:lnTo>
                  <a:pt x="4344416" y="0"/>
                </a:lnTo>
                <a:close/>
              </a:path>
            </a:pathLst>
          </a:custGeom>
          <a:blipFill>
            <a:blip r:embed="rId6"/>
            <a:stretch>
              <a:fillRect l="0" t="0" r="0" b="0"/>
            </a:stretch>
          </a:blipFill>
        </p:spPr>
      </p:sp>
      <p:sp>
        <p:nvSpPr>
          <p:cNvPr name="Freeform 38" id="38"/>
          <p:cNvSpPr/>
          <p:nvPr/>
        </p:nvSpPr>
        <p:spPr>
          <a:xfrm flipH="false" flipV="false" rot="0">
            <a:off x="7807910" y="3077638"/>
            <a:ext cx="2919448" cy="2736982"/>
          </a:xfrm>
          <a:custGeom>
            <a:avLst/>
            <a:gdLst/>
            <a:ahLst/>
            <a:cxnLst/>
            <a:rect r="r" b="b" t="t" l="l"/>
            <a:pathLst>
              <a:path h="2736982" w="2919448">
                <a:moveTo>
                  <a:pt x="0" y="0"/>
                </a:moveTo>
                <a:lnTo>
                  <a:pt x="2919447" y="0"/>
                </a:lnTo>
                <a:lnTo>
                  <a:pt x="2919447" y="2736982"/>
                </a:lnTo>
                <a:lnTo>
                  <a:pt x="0" y="273698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7113712" cy="1223447"/>
            <a:chOff x="0" y="0"/>
            <a:chExt cx="1873570" cy="322225"/>
          </a:xfrm>
        </p:grpSpPr>
        <p:sp>
          <p:nvSpPr>
            <p:cNvPr name="Freeform 13" id="13"/>
            <p:cNvSpPr/>
            <p:nvPr/>
          </p:nvSpPr>
          <p:spPr>
            <a:xfrm flipH="false" flipV="false" rot="0">
              <a:off x="0" y="0"/>
              <a:ext cx="1873570" cy="322225"/>
            </a:xfrm>
            <a:custGeom>
              <a:avLst/>
              <a:gdLst/>
              <a:ahLst/>
              <a:cxnLst/>
              <a:rect r="r" b="b" t="t" l="l"/>
              <a:pathLst>
                <a:path h="322225" w="1873570">
                  <a:moveTo>
                    <a:pt x="1670370" y="0"/>
                  </a:moveTo>
                  <a:cubicBezTo>
                    <a:pt x="1782594" y="0"/>
                    <a:pt x="1873570" y="72132"/>
                    <a:pt x="1873570" y="161112"/>
                  </a:cubicBezTo>
                  <a:cubicBezTo>
                    <a:pt x="1873570" y="250092"/>
                    <a:pt x="1782594" y="322225"/>
                    <a:pt x="167037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873570" cy="350800"/>
            </a:xfrm>
            <a:prstGeom prst="rect">
              <a:avLst/>
            </a:prstGeom>
          </p:spPr>
          <p:txBody>
            <a:bodyPr anchor="ctr" rtlCol="false" tIns="50800" lIns="50800" bIns="50800" rIns="50800"/>
            <a:lstStyle/>
            <a:p>
              <a:pPr algn="ctr">
                <a:lnSpc>
                  <a:spcPts val="1960"/>
                </a:lnSpc>
              </a:pPr>
            </a:p>
          </p:txBody>
        </p:sp>
      </p:grpSp>
      <p:sp>
        <p:nvSpPr>
          <p:cNvPr name="TextBox 15" id="15"/>
          <p:cNvSpPr txBox="true"/>
          <p:nvPr/>
        </p:nvSpPr>
        <p:spPr>
          <a:xfrm rot="0">
            <a:off x="938966" y="791507"/>
            <a:ext cx="6369841"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Fill-in-the-Blank</a:t>
            </a:r>
          </a:p>
        </p:txBody>
      </p:sp>
      <p:grpSp>
        <p:nvGrpSpPr>
          <p:cNvPr name="Group 16" id="16"/>
          <p:cNvGrpSpPr/>
          <p:nvPr/>
        </p:nvGrpSpPr>
        <p:grpSpPr>
          <a:xfrm rot="0">
            <a:off x="0" y="9776625"/>
            <a:ext cx="18288000" cy="510375"/>
            <a:chOff x="0" y="0"/>
            <a:chExt cx="6554006" cy="182907"/>
          </a:xfrm>
        </p:grpSpPr>
        <p:sp>
          <p:nvSpPr>
            <p:cNvPr name="Freeform 17" id="1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8" id="1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5400000">
            <a:off x="12910419" y="4867206"/>
            <a:ext cx="10244787" cy="510375"/>
            <a:chOff x="0" y="0"/>
            <a:chExt cx="3671501" cy="182907"/>
          </a:xfrm>
        </p:grpSpPr>
        <p:sp>
          <p:nvSpPr>
            <p:cNvPr name="Freeform 20" id="20"/>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1" id="21"/>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2" id="22"/>
          <p:cNvGrpSpPr/>
          <p:nvPr/>
        </p:nvGrpSpPr>
        <p:grpSpPr>
          <a:xfrm rot="0">
            <a:off x="4688314" y="5122204"/>
            <a:ext cx="8911372" cy="1723777"/>
            <a:chOff x="0" y="0"/>
            <a:chExt cx="11881829" cy="2298369"/>
          </a:xfrm>
        </p:grpSpPr>
        <p:sp>
          <p:nvSpPr>
            <p:cNvPr name="Freeform 23" id="23"/>
            <p:cNvSpPr/>
            <p:nvPr/>
          </p:nvSpPr>
          <p:spPr>
            <a:xfrm flipH="false" flipV="false" rot="0">
              <a:off x="9468212" y="35604"/>
              <a:ext cx="2413616" cy="2262765"/>
            </a:xfrm>
            <a:custGeom>
              <a:avLst/>
              <a:gdLst/>
              <a:ahLst/>
              <a:cxnLst/>
              <a:rect r="r" b="b" t="t" l="l"/>
              <a:pathLst>
                <a:path h="2262765" w="2413616">
                  <a:moveTo>
                    <a:pt x="0" y="0"/>
                  </a:moveTo>
                  <a:lnTo>
                    <a:pt x="2413617" y="0"/>
                  </a:lnTo>
                  <a:lnTo>
                    <a:pt x="2413617" y="2262765"/>
                  </a:lnTo>
                  <a:lnTo>
                    <a:pt x="0" y="226276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4" id="24"/>
            <p:cNvSpPr/>
            <p:nvPr/>
          </p:nvSpPr>
          <p:spPr>
            <a:xfrm flipH="false" flipV="false" rot="0">
              <a:off x="0" y="0"/>
              <a:ext cx="616604" cy="2262765"/>
            </a:xfrm>
            <a:custGeom>
              <a:avLst/>
              <a:gdLst/>
              <a:ahLst/>
              <a:cxnLst/>
              <a:rect r="r" b="b" t="t" l="l"/>
              <a:pathLst>
                <a:path h="2262765" w="616604">
                  <a:moveTo>
                    <a:pt x="0" y="0"/>
                  </a:moveTo>
                  <a:lnTo>
                    <a:pt x="616604" y="0"/>
                  </a:lnTo>
                  <a:lnTo>
                    <a:pt x="616604" y="2262765"/>
                  </a:lnTo>
                  <a:lnTo>
                    <a:pt x="0" y="226276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5" id="25"/>
            <p:cNvSpPr/>
            <p:nvPr/>
          </p:nvSpPr>
          <p:spPr>
            <a:xfrm flipH="false" flipV="false" rot="0">
              <a:off x="889566" y="0"/>
              <a:ext cx="616604" cy="2262765"/>
            </a:xfrm>
            <a:custGeom>
              <a:avLst/>
              <a:gdLst/>
              <a:ahLst/>
              <a:cxnLst/>
              <a:rect r="r" b="b" t="t" l="l"/>
              <a:pathLst>
                <a:path h="2262765" w="616604">
                  <a:moveTo>
                    <a:pt x="0" y="0"/>
                  </a:moveTo>
                  <a:lnTo>
                    <a:pt x="616604" y="0"/>
                  </a:lnTo>
                  <a:lnTo>
                    <a:pt x="616604" y="2262765"/>
                  </a:lnTo>
                  <a:lnTo>
                    <a:pt x="0" y="226276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nvGrpSpPr>
            <p:cNvPr name="Group 26" id="26"/>
            <p:cNvGrpSpPr/>
            <p:nvPr/>
          </p:nvGrpSpPr>
          <p:grpSpPr>
            <a:xfrm rot="0">
              <a:off x="5624093" y="28142"/>
              <a:ext cx="3470391" cy="2262765"/>
              <a:chOff x="0" y="0"/>
              <a:chExt cx="1130343" cy="737007"/>
            </a:xfrm>
          </p:grpSpPr>
          <p:sp>
            <p:nvSpPr>
              <p:cNvPr name="Freeform 27" id="27"/>
              <p:cNvSpPr/>
              <p:nvPr/>
            </p:nvSpPr>
            <p:spPr>
              <a:xfrm flipH="false" flipV="false" rot="0">
                <a:off x="0" y="0"/>
                <a:ext cx="1130343" cy="737007"/>
              </a:xfrm>
              <a:custGeom>
                <a:avLst/>
                <a:gdLst/>
                <a:ahLst/>
                <a:cxnLst/>
                <a:rect r="r" b="b" t="t" l="l"/>
                <a:pathLst>
                  <a:path h="737007" w="1130343">
                    <a:moveTo>
                      <a:pt x="0" y="0"/>
                    </a:moveTo>
                    <a:lnTo>
                      <a:pt x="1130343" y="0"/>
                    </a:lnTo>
                    <a:lnTo>
                      <a:pt x="1130343" y="737007"/>
                    </a:lnTo>
                    <a:lnTo>
                      <a:pt x="0" y="737007"/>
                    </a:lnTo>
                    <a:close/>
                  </a:path>
                </a:pathLst>
              </a:custGeom>
              <a:solidFill>
                <a:srgbClr val="FFF2CC"/>
              </a:solidFill>
            </p:spPr>
          </p:sp>
          <p:sp>
            <p:nvSpPr>
              <p:cNvPr name="TextBox 28" id="28"/>
              <p:cNvSpPr txBox="true"/>
              <p:nvPr/>
            </p:nvSpPr>
            <p:spPr>
              <a:xfrm>
                <a:off x="0" y="-28575"/>
                <a:ext cx="1130343" cy="765582"/>
              </a:xfrm>
              <a:prstGeom prst="rect">
                <a:avLst/>
              </a:prstGeom>
            </p:spPr>
            <p:txBody>
              <a:bodyPr anchor="ctr" rtlCol="false" tIns="66458" lIns="66458" bIns="66458" rIns="66458"/>
              <a:lstStyle/>
              <a:p>
                <a:pPr algn="ctr">
                  <a:lnSpc>
                    <a:spcPts val="1960"/>
                  </a:lnSpc>
                </a:pPr>
              </a:p>
            </p:txBody>
          </p:sp>
        </p:grpSp>
        <p:sp>
          <p:nvSpPr>
            <p:cNvPr name="TextBox 29" id="29"/>
            <p:cNvSpPr txBox="true"/>
            <p:nvPr/>
          </p:nvSpPr>
          <p:spPr>
            <a:xfrm rot="0">
              <a:off x="5742792" y="519560"/>
              <a:ext cx="3191399" cy="1237703"/>
            </a:xfrm>
            <a:prstGeom prst="rect">
              <a:avLst/>
            </a:prstGeom>
          </p:spPr>
          <p:txBody>
            <a:bodyPr anchor="t" rtlCol="false" tIns="0" lIns="0" bIns="0" rIns="0">
              <a:spAutoFit/>
            </a:bodyPr>
            <a:lstStyle/>
            <a:p>
              <a:pPr algn="ctr">
                <a:lnSpc>
                  <a:spcPts val="3760"/>
                </a:lnSpc>
              </a:pPr>
              <a:r>
                <a:rPr lang="en-US" sz="2686">
                  <a:solidFill>
                    <a:srgbClr val="000000"/>
                  </a:solidFill>
                  <a:latin typeface="Ubuntu"/>
                  <a:ea typeface="Ubuntu"/>
                  <a:cs typeface="Ubuntu"/>
                  <a:sym typeface="Ubuntu"/>
                </a:rPr>
                <a:t>Urgent Care Center or Clinic</a:t>
              </a:r>
            </a:p>
          </p:txBody>
        </p:sp>
        <p:grpSp>
          <p:nvGrpSpPr>
            <p:cNvPr name="Group 30" id="30"/>
            <p:cNvGrpSpPr/>
            <p:nvPr/>
          </p:nvGrpSpPr>
          <p:grpSpPr>
            <a:xfrm rot="0">
              <a:off x="1890853" y="35604"/>
              <a:ext cx="3470391" cy="2262765"/>
              <a:chOff x="0" y="0"/>
              <a:chExt cx="1130343" cy="737007"/>
            </a:xfrm>
          </p:grpSpPr>
          <p:sp>
            <p:nvSpPr>
              <p:cNvPr name="Freeform 31" id="31"/>
              <p:cNvSpPr/>
              <p:nvPr/>
            </p:nvSpPr>
            <p:spPr>
              <a:xfrm flipH="false" flipV="false" rot="0">
                <a:off x="0" y="0"/>
                <a:ext cx="1130343" cy="737007"/>
              </a:xfrm>
              <a:custGeom>
                <a:avLst/>
                <a:gdLst/>
                <a:ahLst/>
                <a:cxnLst/>
                <a:rect r="r" b="b" t="t" l="l"/>
                <a:pathLst>
                  <a:path h="737007" w="1130343">
                    <a:moveTo>
                      <a:pt x="0" y="0"/>
                    </a:moveTo>
                    <a:lnTo>
                      <a:pt x="1130343" y="0"/>
                    </a:lnTo>
                    <a:lnTo>
                      <a:pt x="1130343" y="737007"/>
                    </a:lnTo>
                    <a:lnTo>
                      <a:pt x="0" y="737007"/>
                    </a:lnTo>
                    <a:close/>
                  </a:path>
                </a:pathLst>
              </a:custGeom>
              <a:solidFill>
                <a:srgbClr val="FFF2CC"/>
              </a:solidFill>
            </p:spPr>
          </p:sp>
          <p:sp>
            <p:nvSpPr>
              <p:cNvPr name="TextBox 32" id="32"/>
              <p:cNvSpPr txBox="true"/>
              <p:nvPr/>
            </p:nvSpPr>
            <p:spPr>
              <a:xfrm>
                <a:off x="0" y="-28575"/>
                <a:ext cx="1130343" cy="765582"/>
              </a:xfrm>
              <a:prstGeom prst="rect">
                <a:avLst/>
              </a:prstGeom>
            </p:spPr>
            <p:txBody>
              <a:bodyPr anchor="ctr" rtlCol="false" tIns="66458" lIns="66458" bIns="66458" rIns="66458"/>
              <a:lstStyle/>
              <a:p>
                <a:pPr algn="ctr">
                  <a:lnSpc>
                    <a:spcPts val="1960"/>
                  </a:lnSpc>
                </a:pPr>
              </a:p>
            </p:txBody>
          </p:sp>
        </p:grpSp>
        <p:sp>
          <p:nvSpPr>
            <p:cNvPr name="TextBox 33" id="33"/>
            <p:cNvSpPr txBox="true"/>
            <p:nvPr/>
          </p:nvSpPr>
          <p:spPr>
            <a:xfrm rot="0">
              <a:off x="2371774" y="829712"/>
              <a:ext cx="2546184" cy="607873"/>
            </a:xfrm>
            <a:prstGeom prst="rect">
              <a:avLst/>
            </a:prstGeom>
          </p:spPr>
          <p:txBody>
            <a:bodyPr anchor="t" rtlCol="false" tIns="0" lIns="0" bIns="0" rIns="0">
              <a:spAutoFit/>
            </a:bodyPr>
            <a:lstStyle/>
            <a:p>
              <a:pPr algn="ctr">
                <a:lnSpc>
                  <a:spcPts val="3735"/>
                </a:lnSpc>
              </a:pPr>
              <a:r>
                <a:rPr lang="en-US" sz="2668">
                  <a:solidFill>
                    <a:srgbClr val="000000"/>
                  </a:solidFill>
                  <a:latin typeface="Ubuntu"/>
                  <a:ea typeface="Ubuntu"/>
                  <a:cs typeface="Ubuntu"/>
                  <a:sym typeface="Ubuntu"/>
                </a:rPr>
                <a:t>Today</a:t>
              </a:r>
            </a:p>
          </p:txBody>
        </p:sp>
      </p:grpSp>
      <p:grpSp>
        <p:nvGrpSpPr>
          <p:cNvPr name="Group 34" id="34"/>
          <p:cNvGrpSpPr/>
          <p:nvPr/>
        </p:nvGrpSpPr>
        <p:grpSpPr>
          <a:xfrm rot="0">
            <a:off x="4893245" y="7758579"/>
            <a:ext cx="9556264" cy="1702670"/>
            <a:chOff x="0" y="0"/>
            <a:chExt cx="12741685" cy="2270227"/>
          </a:xfrm>
        </p:grpSpPr>
        <p:sp>
          <p:nvSpPr>
            <p:cNvPr name="Freeform 35" id="35"/>
            <p:cNvSpPr/>
            <p:nvPr/>
          </p:nvSpPr>
          <p:spPr>
            <a:xfrm flipH="true" flipV="false" rot="0">
              <a:off x="9149995" y="7462"/>
              <a:ext cx="3591691" cy="2262765"/>
            </a:xfrm>
            <a:custGeom>
              <a:avLst/>
              <a:gdLst/>
              <a:ahLst/>
              <a:cxnLst/>
              <a:rect r="r" b="b" t="t" l="l"/>
              <a:pathLst>
                <a:path h="2262765" w="3591691">
                  <a:moveTo>
                    <a:pt x="3591690" y="0"/>
                  </a:moveTo>
                  <a:lnTo>
                    <a:pt x="0" y="0"/>
                  </a:lnTo>
                  <a:lnTo>
                    <a:pt x="0" y="2262765"/>
                  </a:lnTo>
                  <a:lnTo>
                    <a:pt x="3591690" y="2262765"/>
                  </a:lnTo>
                  <a:lnTo>
                    <a:pt x="3591690" y="0"/>
                  </a:lnTo>
                  <a:close/>
                </a:path>
              </a:pathLst>
            </a:custGeom>
            <a:blipFill>
              <a:blip r:embed="rId9"/>
              <a:stretch>
                <a:fillRect l="0" t="0" r="0" b="0"/>
              </a:stretch>
            </a:blipFill>
          </p:spPr>
        </p:sp>
        <p:sp>
          <p:nvSpPr>
            <p:cNvPr name="Freeform 36" id="36"/>
            <p:cNvSpPr/>
            <p:nvPr/>
          </p:nvSpPr>
          <p:spPr>
            <a:xfrm flipH="false" flipV="false" rot="0">
              <a:off x="0" y="0"/>
              <a:ext cx="1187952" cy="2262765"/>
            </a:xfrm>
            <a:custGeom>
              <a:avLst/>
              <a:gdLst/>
              <a:ahLst/>
              <a:cxnLst/>
              <a:rect r="r" b="b" t="t" l="l"/>
              <a:pathLst>
                <a:path h="2262765" w="1187952">
                  <a:moveTo>
                    <a:pt x="0" y="0"/>
                  </a:moveTo>
                  <a:lnTo>
                    <a:pt x="1187952" y="0"/>
                  </a:lnTo>
                  <a:lnTo>
                    <a:pt x="1187952" y="2262765"/>
                  </a:lnTo>
                  <a:lnTo>
                    <a:pt x="0" y="2262765"/>
                  </a:lnTo>
                  <a:lnTo>
                    <a:pt x="0" y="0"/>
                  </a:lnTo>
                  <a:close/>
                </a:path>
              </a:pathLst>
            </a:custGeom>
            <a:blipFill>
              <a:blip r:embed="rId10"/>
              <a:stretch>
                <a:fillRect l="0" t="0" r="0" b="0"/>
              </a:stretch>
            </a:blipFill>
          </p:spPr>
        </p:sp>
        <p:grpSp>
          <p:nvGrpSpPr>
            <p:cNvPr name="Group 37" id="37"/>
            <p:cNvGrpSpPr/>
            <p:nvPr/>
          </p:nvGrpSpPr>
          <p:grpSpPr>
            <a:xfrm rot="0">
              <a:off x="5326899" y="0"/>
              <a:ext cx="3486166" cy="2262765"/>
              <a:chOff x="0" y="0"/>
              <a:chExt cx="1135481" cy="737007"/>
            </a:xfrm>
          </p:grpSpPr>
          <p:sp>
            <p:nvSpPr>
              <p:cNvPr name="Freeform 38" id="38"/>
              <p:cNvSpPr/>
              <p:nvPr/>
            </p:nvSpPr>
            <p:spPr>
              <a:xfrm flipH="false" flipV="false" rot="0">
                <a:off x="0" y="0"/>
                <a:ext cx="1135481" cy="737007"/>
              </a:xfrm>
              <a:custGeom>
                <a:avLst/>
                <a:gdLst/>
                <a:ahLst/>
                <a:cxnLst/>
                <a:rect r="r" b="b" t="t" l="l"/>
                <a:pathLst>
                  <a:path h="737007" w="1135481">
                    <a:moveTo>
                      <a:pt x="0" y="0"/>
                    </a:moveTo>
                    <a:lnTo>
                      <a:pt x="1135481" y="0"/>
                    </a:lnTo>
                    <a:lnTo>
                      <a:pt x="1135481" y="737007"/>
                    </a:lnTo>
                    <a:lnTo>
                      <a:pt x="0" y="737007"/>
                    </a:lnTo>
                    <a:close/>
                  </a:path>
                </a:pathLst>
              </a:custGeom>
              <a:solidFill>
                <a:srgbClr val="F4CCCC"/>
              </a:solidFill>
            </p:spPr>
          </p:sp>
          <p:sp>
            <p:nvSpPr>
              <p:cNvPr name="TextBox 39" id="39"/>
              <p:cNvSpPr txBox="true"/>
              <p:nvPr/>
            </p:nvSpPr>
            <p:spPr>
              <a:xfrm>
                <a:off x="0" y="-28575"/>
                <a:ext cx="1135481" cy="765582"/>
              </a:xfrm>
              <a:prstGeom prst="rect">
                <a:avLst/>
              </a:prstGeom>
            </p:spPr>
            <p:txBody>
              <a:bodyPr anchor="ctr" rtlCol="false" tIns="66458" lIns="66458" bIns="66458" rIns="66458"/>
              <a:lstStyle/>
              <a:p>
                <a:pPr algn="ctr">
                  <a:lnSpc>
                    <a:spcPts val="1959"/>
                  </a:lnSpc>
                </a:pPr>
              </a:p>
            </p:txBody>
          </p:sp>
        </p:grpSp>
        <p:sp>
          <p:nvSpPr>
            <p:cNvPr name="TextBox 40" id="40"/>
            <p:cNvSpPr txBox="true"/>
            <p:nvPr/>
          </p:nvSpPr>
          <p:spPr>
            <a:xfrm rot="0">
              <a:off x="5507075" y="173537"/>
              <a:ext cx="3067992" cy="1873464"/>
            </a:xfrm>
            <a:prstGeom prst="rect">
              <a:avLst/>
            </a:prstGeom>
          </p:spPr>
          <p:txBody>
            <a:bodyPr anchor="t" rtlCol="false" tIns="0" lIns="0" bIns="0" rIns="0">
              <a:spAutoFit/>
            </a:bodyPr>
            <a:lstStyle/>
            <a:p>
              <a:pPr algn="ctr">
                <a:lnSpc>
                  <a:spcPts val="3760"/>
                </a:lnSpc>
              </a:pPr>
              <a:r>
                <a:rPr lang="en-US" sz="2686">
                  <a:solidFill>
                    <a:srgbClr val="000000"/>
                  </a:solidFill>
                  <a:latin typeface="Ubuntu"/>
                  <a:ea typeface="Ubuntu"/>
                  <a:cs typeface="Ubuntu"/>
                  <a:sym typeface="Ubuntu"/>
                </a:rPr>
                <a:t>The Emergency Room</a:t>
              </a:r>
            </a:p>
          </p:txBody>
        </p:sp>
        <p:grpSp>
          <p:nvGrpSpPr>
            <p:cNvPr name="Group 41" id="41"/>
            <p:cNvGrpSpPr/>
            <p:nvPr/>
          </p:nvGrpSpPr>
          <p:grpSpPr>
            <a:xfrm rot="0">
              <a:off x="1556860" y="0"/>
              <a:ext cx="3486166" cy="2262765"/>
              <a:chOff x="0" y="0"/>
              <a:chExt cx="1135481" cy="737007"/>
            </a:xfrm>
          </p:grpSpPr>
          <p:sp>
            <p:nvSpPr>
              <p:cNvPr name="Freeform 42" id="42"/>
              <p:cNvSpPr/>
              <p:nvPr/>
            </p:nvSpPr>
            <p:spPr>
              <a:xfrm flipH="false" flipV="false" rot="0">
                <a:off x="0" y="0"/>
                <a:ext cx="1135481" cy="737007"/>
              </a:xfrm>
              <a:custGeom>
                <a:avLst/>
                <a:gdLst/>
                <a:ahLst/>
                <a:cxnLst/>
                <a:rect r="r" b="b" t="t" l="l"/>
                <a:pathLst>
                  <a:path h="737007" w="1135481">
                    <a:moveTo>
                      <a:pt x="0" y="0"/>
                    </a:moveTo>
                    <a:lnTo>
                      <a:pt x="1135481" y="0"/>
                    </a:lnTo>
                    <a:lnTo>
                      <a:pt x="1135481" y="737007"/>
                    </a:lnTo>
                    <a:lnTo>
                      <a:pt x="0" y="737007"/>
                    </a:lnTo>
                    <a:close/>
                  </a:path>
                </a:pathLst>
              </a:custGeom>
              <a:solidFill>
                <a:srgbClr val="F4CCCC"/>
              </a:solidFill>
            </p:spPr>
          </p:sp>
          <p:sp>
            <p:nvSpPr>
              <p:cNvPr name="TextBox 43" id="43"/>
              <p:cNvSpPr txBox="true"/>
              <p:nvPr/>
            </p:nvSpPr>
            <p:spPr>
              <a:xfrm>
                <a:off x="0" y="-28575"/>
                <a:ext cx="1135481" cy="765582"/>
              </a:xfrm>
              <a:prstGeom prst="rect">
                <a:avLst/>
              </a:prstGeom>
            </p:spPr>
            <p:txBody>
              <a:bodyPr anchor="ctr" rtlCol="false" tIns="66458" lIns="66458" bIns="66458" rIns="66458"/>
              <a:lstStyle/>
              <a:p>
                <a:pPr algn="ctr">
                  <a:lnSpc>
                    <a:spcPts val="1959"/>
                  </a:lnSpc>
                </a:pPr>
              </a:p>
            </p:txBody>
          </p:sp>
        </p:grpSp>
        <p:sp>
          <p:nvSpPr>
            <p:cNvPr name="TextBox 44" id="44"/>
            <p:cNvSpPr txBox="true"/>
            <p:nvPr/>
          </p:nvSpPr>
          <p:spPr>
            <a:xfrm rot="0">
              <a:off x="2066435" y="797840"/>
              <a:ext cx="2546184" cy="607873"/>
            </a:xfrm>
            <a:prstGeom prst="rect">
              <a:avLst/>
            </a:prstGeom>
          </p:spPr>
          <p:txBody>
            <a:bodyPr anchor="t" rtlCol="false" tIns="0" lIns="0" bIns="0" rIns="0">
              <a:spAutoFit/>
            </a:bodyPr>
            <a:lstStyle/>
            <a:p>
              <a:pPr algn="ctr">
                <a:lnSpc>
                  <a:spcPts val="3735"/>
                </a:lnSpc>
              </a:pPr>
              <a:r>
                <a:rPr lang="en-US" sz="2668">
                  <a:solidFill>
                    <a:srgbClr val="000000"/>
                  </a:solidFill>
                  <a:latin typeface="Ubuntu"/>
                  <a:ea typeface="Ubuntu"/>
                  <a:cs typeface="Ubuntu"/>
                  <a:sym typeface="Ubuntu"/>
                </a:rPr>
                <a:t>Right now!</a:t>
              </a:r>
            </a:p>
          </p:txBody>
        </p:sp>
      </p:grpSp>
      <p:grpSp>
        <p:nvGrpSpPr>
          <p:cNvPr name="Group 45" id="45"/>
          <p:cNvGrpSpPr/>
          <p:nvPr/>
        </p:nvGrpSpPr>
        <p:grpSpPr>
          <a:xfrm rot="0">
            <a:off x="5340799" y="2512533"/>
            <a:ext cx="7887220" cy="1697074"/>
            <a:chOff x="0" y="0"/>
            <a:chExt cx="10516294" cy="2262765"/>
          </a:xfrm>
        </p:grpSpPr>
        <p:sp>
          <p:nvSpPr>
            <p:cNvPr name="Freeform 46" id="46"/>
            <p:cNvSpPr/>
            <p:nvPr/>
          </p:nvSpPr>
          <p:spPr>
            <a:xfrm flipH="false" flipV="false" rot="0">
              <a:off x="8621228" y="0"/>
              <a:ext cx="1895066" cy="2262765"/>
            </a:xfrm>
            <a:custGeom>
              <a:avLst/>
              <a:gdLst/>
              <a:ahLst/>
              <a:cxnLst/>
              <a:rect r="r" b="b" t="t" l="l"/>
              <a:pathLst>
                <a:path h="2262765" w="1895066">
                  <a:moveTo>
                    <a:pt x="0" y="0"/>
                  </a:moveTo>
                  <a:lnTo>
                    <a:pt x="1895066" y="0"/>
                  </a:lnTo>
                  <a:lnTo>
                    <a:pt x="1895066" y="2262765"/>
                  </a:lnTo>
                  <a:lnTo>
                    <a:pt x="0" y="2262765"/>
                  </a:lnTo>
                  <a:lnTo>
                    <a:pt x="0" y="0"/>
                  </a:lnTo>
                  <a:close/>
                </a:path>
              </a:pathLst>
            </a:custGeom>
            <a:blipFill>
              <a:blip r:embed="rId11"/>
              <a:stretch>
                <a:fillRect l="0" t="0" r="0" b="0"/>
              </a:stretch>
            </a:blipFill>
          </p:spPr>
        </p:sp>
        <p:sp>
          <p:nvSpPr>
            <p:cNvPr name="Freeform 47" id="47"/>
            <p:cNvSpPr/>
            <p:nvPr/>
          </p:nvSpPr>
          <p:spPr>
            <a:xfrm flipH="false" flipV="false" rot="0">
              <a:off x="0" y="0"/>
              <a:ext cx="616604" cy="2262765"/>
            </a:xfrm>
            <a:custGeom>
              <a:avLst/>
              <a:gdLst/>
              <a:ahLst/>
              <a:cxnLst/>
              <a:rect r="r" b="b" t="t" l="l"/>
              <a:pathLst>
                <a:path h="2262765" w="616604">
                  <a:moveTo>
                    <a:pt x="0" y="0"/>
                  </a:moveTo>
                  <a:lnTo>
                    <a:pt x="616604" y="0"/>
                  </a:lnTo>
                  <a:lnTo>
                    <a:pt x="616604" y="2262765"/>
                  </a:lnTo>
                  <a:lnTo>
                    <a:pt x="0" y="2262765"/>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grpSp>
          <p:nvGrpSpPr>
            <p:cNvPr name="Group 48" id="48"/>
            <p:cNvGrpSpPr/>
            <p:nvPr/>
          </p:nvGrpSpPr>
          <p:grpSpPr>
            <a:xfrm rot="0">
              <a:off x="4775129" y="0"/>
              <a:ext cx="3432755" cy="2262765"/>
              <a:chOff x="0" y="0"/>
              <a:chExt cx="1118085" cy="737007"/>
            </a:xfrm>
          </p:grpSpPr>
          <p:sp>
            <p:nvSpPr>
              <p:cNvPr name="Freeform 49" id="49"/>
              <p:cNvSpPr/>
              <p:nvPr/>
            </p:nvSpPr>
            <p:spPr>
              <a:xfrm flipH="false" flipV="false" rot="0">
                <a:off x="0" y="0"/>
                <a:ext cx="1118085" cy="737007"/>
              </a:xfrm>
              <a:custGeom>
                <a:avLst/>
                <a:gdLst/>
                <a:ahLst/>
                <a:cxnLst/>
                <a:rect r="r" b="b" t="t" l="l"/>
                <a:pathLst>
                  <a:path h="737007" w="1118085">
                    <a:moveTo>
                      <a:pt x="0" y="0"/>
                    </a:moveTo>
                    <a:lnTo>
                      <a:pt x="1118085" y="0"/>
                    </a:lnTo>
                    <a:lnTo>
                      <a:pt x="1118085" y="737007"/>
                    </a:lnTo>
                    <a:lnTo>
                      <a:pt x="0" y="737007"/>
                    </a:lnTo>
                    <a:close/>
                  </a:path>
                </a:pathLst>
              </a:custGeom>
              <a:solidFill>
                <a:srgbClr val="D9EAD3"/>
              </a:solidFill>
            </p:spPr>
          </p:sp>
          <p:sp>
            <p:nvSpPr>
              <p:cNvPr name="TextBox 50" id="50"/>
              <p:cNvSpPr txBox="true"/>
              <p:nvPr/>
            </p:nvSpPr>
            <p:spPr>
              <a:xfrm>
                <a:off x="0" y="-28575"/>
                <a:ext cx="1118085" cy="765582"/>
              </a:xfrm>
              <a:prstGeom prst="rect">
                <a:avLst/>
              </a:prstGeom>
            </p:spPr>
            <p:txBody>
              <a:bodyPr anchor="ctr" rtlCol="false" tIns="66458" lIns="66458" bIns="66458" rIns="66458"/>
              <a:lstStyle/>
              <a:p>
                <a:pPr algn="ctr">
                  <a:lnSpc>
                    <a:spcPts val="1959"/>
                  </a:lnSpc>
                </a:pPr>
              </a:p>
            </p:txBody>
          </p:sp>
        </p:grpSp>
        <p:sp>
          <p:nvSpPr>
            <p:cNvPr name="TextBox 51" id="51"/>
            <p:cNvSpPr txBox="true"/>
            <p:nvPr/>
          </p:nvSpPr>
          <p:spPr>
            <a:xfrm rot="0">
              <a:off x="5028719" y="483956"/>
              <a:ext cx="2925575" cy="1237703"/>
            </a:xfrm>
            <a:prstGeom prst="rect">
              <a:avLst/>
            </a:prstGeom>
          </p:spPr>
          <p:txBody>
            <a:bodyPr anchor="t" rtlCol="false" tIns="0" lIns="0" bIns="0" rIns="0">
              <a:spAutoFit/>
            </a:bodyPr>
            <a:lstStyle/>
            <a:p>
              <a:pPr algn="ctr">
                <a:lnSpc>
                  <a:spcPts val="3760"/>
                </a:lnSpc>
              </a:pPr>
              <a:r>
                <a:rPr lang="en-US" sz="2686">
                  <a:solidFill>
                    <a:srgbClr val="000000"/>
                  </a:solidFill>
                  <a:latin typeface="Ubuntu"/>
                  <a:ea typeface="Ubuntu"/>
                  <a:cs typeface="Ubuntu"/>
                  <a:sym typeface="Ubuntu"/>
                </a:rPr>
                <a:t>Primary </a:t>
              </a:r>
            </a:p>
            <a:p>
              <a:pPr algn="ctr">
                <a:lnSpc>
                  <a:spcPts val="3760"/>
                </a:lnSpc>
              </a:pPr>
              <a:r>
                <a:rPr lang="en-US" sz="2686">
                  <a:solidFill>
                    <a:srgbClr val="000000"/>
                  </a:solidFill>
                  <a:latin typeface="Ubuntu"/>
                  <a:ea typeface="Ubuntu"/>
                  <a:cs typeface="Ubuntu"/>
                  <a:sym typeface="Ubuntu"/>
                </a:rPr>
                <a:t>Care Provider</a:t>
              </a:r>
            </a:p>
          </p:txBody>
        </p:sp>
        <p:grpSp>
          <p:nvGrpSpPr>
            <p:cNvPr name="Group 52" id="52"/>
            <p:cNvGrpSpPr/>
            <p:nvPr/>
          </p:nvGrpSpPr>
          <p:grpSpPr>
            <a:xfrm rot="0">
              <a:off x="1038922" y="0"/>
              <a:ext cx="3432755" cy="2262765"/>
              <a:chOff x="0" y="0"/>
              <a:chExt cx="1118085" cy="737007"/>
            </a:xfrm>
          </p:grpSpPr>
          <p:sp>
            <p:nvSpPr>
              <p:cNvPr name="Freeform 53" id="53"/>
              <p:cNvSpPr/>
              <p:nvPr/>
            </p:nvSpPr>
            <p:spPr>
              <a:xfrm flipH="false" flipV="false" rot="0">
                <a:off x="0" y="0"/>
                <a:ext cx="1118085" cy="737007"/>
              </a:xfrm>
              <a:custGeom>
                <a:avLst/>
                <a:gdLst/>
                <a:ahLst/>
                <a:cxnLst/>
                <a:rect r="r" b="b" t="t" l="l"/>
                <a:pathLst>
                  <a:path h="737007" w="1118085">
                    <a:moveTo>
                      <a:pt x="0" y="0"/>
                    </a:moveTo>
                    <a:lnTo>
                      <a:pt x="1118085" y="0"/>
                    </a:lnTo>
                    <a:lnTo>
                      <a:pt x="1118085" y="737007"/>
                    </a:lnTo>
                    <a:lnTo>
                      <a:pt x="0" y="737007"/>
                    </a:lnTo>
                    <a:close/>
                  </a:path>
                </a:pathLst>
              </a:custGeom>
              <a:solidFill>
                <a:srgbClr val="D9EAD3"/>
              </a:solidFill>
            </p:spPr>
          </p:sp>
          <p:sp>
            <p:nvSpPr>
              <p:cNvPr name="TextBox 54" id="54"/>
              <p:cNvSpPr txBox="true"/>
              <p:nvPr/>
            </p:nvSpPr>
            <p:spPr>
              <a:xfrm>
                <a:off x="0" y="-28575"/>
                <a:ext cx="1118085" cy="765582"/>
              </a:xfrm>
              <a:prstGeom prst="rect">
                <a:avLst/>
              </a:prstGeom>
            </p:spPr>
            <p:txBody>
              <a:bodyPr anchor="ctr" rtlCol="false" tIns="66458" lIns="66458" bIns="66458" rIns="66458"/>
              <a:lstStyle/>
              <a:p>
                <a:pPr algn="ctr">
                  <a:lnSpc>
                    <a:spcPts val="1959"/>
                  </a:lnSpc>
                </a:pPr>
              </a:p>
            </p:txBody>
          </p:sp>
        </p:grpSp>
        <p:sp>
          <p:nvSpPr>
            <p:cNvPr name="TextBox 55" id="55"/>
            <p:cNvSpPr txBox="true"/>
            <p:nvPr/>
          </p:nvSpPr>
          <p:spPr>
            <a:xfrm rot="0">
              <a:off x="1482208" y="794109"/>
              <a:ext cx="2546184" cy="607873"/>
            </a:xfrm>
            <a:prstGeom prst="rect">
              <a:avLst/>
            </a:prstGeom>
          </p:spPr>
          <p:txBody>
            <a:bodyPr anchor="t" rtlCol="false" tIns="0" lIns="0" bIns="0" rIns="0">
              <a:spAutoFit/>
            </a:bodyPr>
            <a:lstStyle/>
            <a:p>
              <a:pPr algn="ctr">
                <a:lnSpc>
                  <a:spcPts val="3735"/>
                </a:lnSpc>
              </a:pPr>
              <a:r>
                <a:rPr lang="en-US" sz="2668">
                  <a:solidFill>
                    <a:srgbClr val="000000"/>
                  </a:solidFill>
                  <a:latin typeface="Ubuntu"/>
                  <a:ea typeface="Ubuntu"/>
                  <a:cs typeface="Ubuntu"/>
                  <a:sym typeface="Ubuntu"/>
                </a:rPr>
                <a:t>This week</a:t>
              </a:r>
            </a:p>
          </p:txBody>
        </p:sp>
      </p:gr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9776625"/>
            <a:ext cx="18288000" cy="510375"/>
            <a:chOff x="0" y="0"/>
            <a:chExt cx="6554006" cy="182907"/>
          </a:xfrm>
        </p:grpSpPr>
        <p:sp>
          <p:nvSpPr>
            <p:cNvPr name="Freeform 3" id="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4" id="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5" id="5"/>
          <p:cNvGrpSpPr/>
          <p:nvPr/>
        </p:nvGrpSpPr>
        <p:grpSpPr>
          <a:xfrm rot="0">
            <a:off x="1028700" y="-28685"/>
            <a:ext cx="16930386" cy="1111283"/>
            <a:chOff x="0" y="0"/>
            <a:chExt cx="22573848" cy="1481710"/>
          </a:xfrm>
        </p:grpSpPr>
        <p:sp>
          <p:nvSpPr>
            <p:cNvPr name="Freeform 6" id="6"/>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7" id="7"/>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9" id="9"/>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10" id="10"/>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11" id="11"/>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grpSp>
        <p:nvGrpSpPr>
          <p:cNvPr name="Group 12" id="12"/>
          <p:cNvGrpSpPr/>
          <p:nvPr/>
        </p:nvGrpSpPr>
        <p:grpSpPr>
          <a:xfrm rot="-5400000">
            <a:off x="12910419" y="4867206"/>
            <a:ext cx="10244787" cy="510375"/>
            <a:chOff x="0" y="0"/>
            <a:chExt cx="3671501" cy="182907"/>
          </a:xfrm>
        </p:grpSpPr>
        <p:sp>
          <p:nvSpPr>
            <p:cNvPr name="Freeform 13" id="1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14" id="1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15" id="15"/>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6" id="16"/>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7" id="17"/>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8" id="18"/>
          <p:cNvGrpSpPr/>
          <p:nvPr/>
        </p:nvGrpSpPr>
        <p:grpSpPr>
          <a:xfrm rot="0">
            <a:off x="484174" y="808116"/>
            <a:ext cx="6921929" cy="1223447"/>
            <a:chOff x="0" y="0"/>
            <a:chExt cx="1823060" cy="322225"/>
          </a:xfrm>
        </p:grpSpPr>
        <p:sp>
          <p:nvSpPr>
            <p:cNvPr name="Freeform 19" id="19"/>
            <p:cNvSpPr/>
            <p:nvPr/>
          </p:nvSpPr>
          <p:spPr>
            <a:xfrm flipH="false" flipV="false" rot="0">
              <a:off x="0" y="0"/>
              <a:ext cx="1823059" cy="322225"/>
            </a:xfrm>
            <a:custGeom>
              <a:avLst/>
              <a:gdLst/>
              <a:ahLst/>
              <a:cxnLst/>
              <a:rect r="r" b="b" t="t" l="l"/>
              <a:pathLst>
                <a:path h="322225" w="1823059">
                  <a:moveTo>
                    <a:pt x="1619860" y="0"/>
                  </a:moveTo>
                  <a:cubicBezTo>
                    <a:pt x="1732084" y="0"/>
                    <a:pt x="1823059" y="72132"/>
                    <a:pt x="1823059" y="161112"/>
                  </a:cubicBezTo>
                  <a:cubicBezTo>
                    <a:pt x="1823059" y="250092"/>
                    <a:pt x="1732084" y="322225"/>
                    <a:pt x="161986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20" id="20"/>
            <p:cNvSpPr txBox="true"/>
            <p:nvPr/>
          </p:nvSpPr>
          <p:spPr>
            <a:xfrm>
              <a:off x="0" y="-28575"/>
              <a:ext cx="1823060" cy="350800"/>
            </a:xfrm>
            <a:prstGeom prst="rect">
              <a:avLst/>
            </a:prstGeom>
          </p:spPr>
          <p:txBody>
            <a:bodyPr anchor="ctr" rtlCol="false" tIns="50800" lIns="50800" bIns="50800" rIns="50800"/>
            <a:lstStyle/>
            <a:p>
              <a:pPr algn="ctr">
                <a:lnSpc>
                  <a:spcPts val="1960"/>
                </a:lnSpc>
              </a:pPr>
            </a:p>
          </p:txBody>
        </p:sp>
      </p:grpSp>
      <p:sp>
        <p:nvSpPr>
          <p:cNvPr name="Freeform 21" id="21"/>
          <p:cNvSpPr/>
          <p:nvPr/>
        </p:nvSpPr>
        <p:spPr>
          <a:xfrm flipH="false" flipV="false" rot="0">
            <a:off x="3072129" y="2357978"/>
            <a:ext cx="1134690" cy="2558741"/>
          </a:xfrm>
          <a:custGeom>
            <a:avLst/>
            <a:gdLst/>
            <a:ahLst/>
            <a:cxnLst/>
            <a:rect r="r" b="b" t="t" l="l"/>
            <a:pathLst>
              <a:path h="2558741" w="1134690">
                <a:moveTo>
                  <a:pt x="0" y="0"/>
                </a:moveTo>
                <a:lnTo>
                  <a:pt x="1134689" y="0"/>
                </a:lnTo>
                <a:lnTo>
                  <a:pt x="1134689" y="2558742"/>
                </a:lnTo>
                <a:lnTo>
                  <a:pt x="0" y="2558742"/>
                </a:lnTo>
                <a:lnTo>
                  <a:pt x="0" y="0"/>
                </a:lnTo>
                <a:close/>
              </a:path>
            </a:pathLst>
          </a:custGeom>
          <a:blipFill>
            <a:blip r:embed="rId5"/>
            <a:stretch>
              <a:fillRect l="0" t="0" r="0" b="0"/>
            </a:stretch>
          </a:blipFill>
        </p:spPr>
      </p:sp>
      <p:sp>
        <p:nvSpPr>
          <p:cNvPr name="Freeform 22" id="22"/>
          <p:cNvSpPr/>
          <p:nvPr/>
        </p:nvSpPr>
        <p:spPr>
          <a:xfrm flipH="false" flipV="false" rot="0">
            <a:off x="1935758" y="6132648"/>
            <a:ext cx="3546870" cy="2534184"/>
          </a:xfrm>
          <a:custGeom>
            <a:avLst/>
            <a:gdLst/>
            <a:ahLst/>
            <a:cxnLst/>
            <a:rect r="r" b="b" t="t" l="l"/>
            <a:pathLst>
              <a:path h="2534184" w="3546870">
                <a:moveTo>
                  <a:pt x="0" y="0"/>
                </a:moveTo>
                <a:lnTo>
                  <a:pt x="3546870" y="0"/>
                </a:lnTo>
                <a:lnTo>
                  <a:pt x="3546870" y="2534184"/>
                </a:lnTo>
                <a:lnTo>
                  <a:pt x="0" y="2534184"/>
                </a:lnTo>
                <a:lnTo>
                  <a:pt x="0" y="0"/>
                </a:lnTo>
                <a:close/>
              </a:path>
            </a:pathLst>
          </a:custGeom>
          <a:blipFill>
            <a:blip r:embed="rId6"/>
            <a:stretch>
              <a:fillRect l="0" t="0" r="0" b="0"/>
            </a:stretch>
          </a:blipFill>
        </p:spPr>
      </p:sp>
      <p:sp>
        <p:nvSpPr>
          <p:cNvPr name="Freeform 23" id="23"/>
          <p:cNvSpPr/>
          <p:nvPr/>
        </p:nvSpPr>
        <p:spPr>
          <a:xfrm flipH="false" flipV="false" rot="0">
            <a:off x="8347653" y="6132648"/>
            <a:ext cx="2111019" cy="2534184"/>
          </a:xfrm>
          <a:custGeom>
            <a:avLst/>
            <a:gdLst/>
            <a:ahLst/>
            <a:cxnLst/>
            <a:rect r="r" b="b" t="t" l="l"/>
            <a:pathLst>
              <a:path h="2534184" w="2111019">
                <a:moveTo>
                  <a:pt x="0" y="0"/>
                </a:moveTo>
                <a:lnTo>
                  <a:pt x="2111019" y="0"/>
                </a:lnTo>
                <a:lnTo>
                  <a:pt x="2111019" y="2534184"/>
                </a:lnTo>
                <a:lnTo>
                  <a:pt x="0" y="2534184"/>
                </a:lnTo>
                <a:lnTo>
                  <a:pt x="0" y="0"/>
                </a:lnTo>
                <a:close/>
              </a:path>
            </a:pathLst>
          </a:custGeom>
          <a:blipFill>
            <a:blip r:embed="rId7"/>
            <a:stretch>
              <a:fillRect l="0" t="0" r="0" b="0"/>
            </a:stretch>
          </a:blipFill>
        </p:spPr>
      </p:sp>
      <p:sp>
        <p:nvSpPr>
          <p:cNvPr name="Freeform 24" id="24"/>
          <p:cNvSpPr/>
          <p:nvPr/>
        </p:nvSpPr>
        <p:spPr>
          <a:xfrm flipH="false" flipV="false" rot="0">
            <a:off x="14236148" y="6132648"/>
            <a:ext cx="1723935" cy="2534184"/>
          </a:xfrm>
          <a:custGeom>
            <a:avLst/>
            <a:gdLst/>
            <a:ahLst/>
            <a:cxnLst/>
            <a:rect r="r" b="b" t="t" l="l"/>
            <a:pathLst>
              <a:path h="2534184" w="1723935">
                <a:moveTo>
                  <a:pt x="0" y="0"/>
                </a:moveTo>
                <a:lnTo>
                  <a:pt x="1723935" y="0"/>
                </a:lnTo>
                <a:lnTo>
                  <a:pt x="1723935" y="2534184"/>
                </a:lnTo>
                <a:lnTo>
                  <a:pt x="0" y="2534184"/>
                </a:lnTo>
                <a:lnTo>
                  <a:pt x="0" y="0"/>
                </a:lnTo>
                <a:close/>
              </a:path>
            </a:pathLst>
          </a:custGeom>
          <a:blipFill>
            <a:blip r:embed="rId8"/>
            <a:stretch>
              <a:fillRect l="0" t="0" r="0" b="0"/>
            </a:stretch>
          </a:blipFill>
        </p:spPr>
      </p:sp>
      <p:sp>
        <p:nvSpPr>
          <p:cNvPr name="Freeform 25" id="25"/>
          <p:cNvSpPr/>
          <p:nvPr/>
        </p:nvSpPr>
        <p:spPr>
          <a:xfrm flipH="false" flipV="false" rot="0">
            <a:off x="13508277" y="2319418"/>
            <a:ext cx="3179676" cy="2597302"/>
          </a:xfrm>
          <a:custGeom>
            <a:avLst/>
            <a:gdLst/>
            <a:ahLst/>
            <a:cxnLst/>
            <a:rect r="r" b="b" t="t" l="l"/>
            <a:pathLst>
              <a:path h="2597302" w="3179676">
                <a:moveTo>
                  <a:pt x="0" y="0"/>
                </a:moveTo>
                <a:lnTo>
                  <a:pt x="3179676" y="0"/>
                </a:lnTo>
                <a:lnTo>
                  <a:pt x="3179676" y="2597302"/>
                </a:lnTo>
                <a:lnTo>
                  <a:pt x="0" y="2597302"/>
                </a:lnTo>
                <a:lnTo>
                  <a:pt x="0" y="0"/>
                </a:lnTo>
                <a:close/>
              </a:path>
            </a:pathLst>
          </a:custGeom>
          <a:blipFill>
            <a:blip r:embed="rId9"/>
            <a:stretch>
              <a:fillRect l="0" t="0" r="0" b="0"/>
            </a:stretch>
          </a:blipFill>
        </p:spPr>
      </p:sp>
      <p:sp>
        <p:nvSpPr>
          <p:cNvPr name="TextBox 26" id="26"/>
          <p:cNvSpPr txBox="true"/>
          <p:nvPr/>
        </p:nvSpPr>
        <p:spPr>
          <a:xfrm rot="0">
            <a:off x="938966" y="791507"/>
            <a:ext cx="611477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Turn-and-Teach</a:t>
            </a:r>
          </a:p>
        </p:txBody>
      </p:sp>
      <p:sp>
        <p:nvSpPr>
          <p:cNvPr name="TextBox 27" id="27"/>
          <p:cNvSpPr txBox="true"/>
          <p:nvPr/>
        </p:nvSpPr>
        <p:spPr>
          <a:xfrm rot="0">
            <a:off x="12936930" y="8690941"/>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Mario</a:t>
            </a:r>
          </a:p>
        </p:txBody>
      </p:sp>
      <p:sp>
        <p:nvSpPr>
          <p:cNvPr name="TextBox 28" id="28"/>
          <p:cNvSpPr txBox="true"/>
          <p:nvPr/>
        </p:nvSpPr>
        <p:spPr>
          <a:xfrm rot="0">
            <a:off x="7241978" y="4832603"/>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Rosa</a:t>
            </a:r>
          </a:p>
        </p:txBody>
      </p:sp>
      <p:sp>
        <p:nvSpPr>
          <p:cNvPr name="TextBox 29" id="29"/>
          <p:cNvSpPr txBox="true"/>
          <p:nvPr/>
        </p:nvSpPr>
        <p:spPr>
          <a:xfrm rot="0">
            <a:off x="1548008" y="4832603"/>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Ashley</a:t>
            </a:r>
          </a:p>
        </p:txBody>
      </p:sp>
      <p:sp>
        <p:nvSpPr>
          <p:cNvPr name="TextBox 30" id="30"/>
          <p:cNvSpPr txBox="true"/>
          <p:nvPr/>
        </p:nvSpPr>
        <p:spPr>
          <a:xfrm rot="0">
            <a:off x="1478288" y="8690941"/>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Katie</a:t>
            </a:r>
          </a:p>
        </p:txBody>
      </p:sp>
      <p:sp>
        <p:nvSpPr>
          <p:cNvPr name="TextBox 31" id="31"/>
          <p:cNvSpPr txBox="true"/>
          <p:nvPr/>
        </p:nvSpPr>
        <p:spPr>
          <a:xfrm rot="0">
            <a:off x="12936930" y="4832603"/>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Nick</a:t>
            </a:r>
          </a:p>
        </p:txBody>
      </p:sp>
      <p:sp>
        <p:nvSpPr>
          <p:cNvPr name="TextBox 32" id="32"/>
          <p:cNvSpPr txBox="true"/>
          <p:nvPr/>
        </p:nvSpPr>
        <p:spPr>
          <a:xfrm rot="0">
            <a:off x="7241978" y="8690941"/>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Oscar</a:t>
            </a:r>
          </a:p>
        </p:txBody>
      </p:sp>
      <p:grpSp>
        <p:nvGrpSpPr>
          <p:cNvPr name="Group 33" id="33"/>
          <p:cNvGrpSpPr/>
          <p:nvPr/>
        </p:nvGrpSpPr>
        <p:grpSpPr>
          <a:xfrm rot="0">
            <a:off x="8129937" y="2332818"/>
            <a:ext cx="2546451" cy="2622463"/>
            <a:chOff x="0" y="0"/>
            <a:chExt cx="3395267" cy="3496617"/>
          </a:xfrm>
        </p:grpSpPr>
        <p:sp>
          <p:nvSpPr>
            <p:cNvPr name="Freeform 34" id="34"/>
            <p:cNvSpPr/>
            <p:nvPr/>
          </p:nvSpPr>
          <p:spPr>
            <a:xfrm flipH="false" flipV="false" rot="0">
              <a:off x="0" y="79603"/>
              <a:ext cx="3395267" cy="3417014"/>
            </a:xfrm>
            <a:custGeom>
              <a:avLst/>
              <a:gdLst/>
              <a:ahLst/>
              <a:cxnLst/>
              <a:rect r="r" b="b" t="t" l="l"/>
              <a:pathLst>
                <a:path h="3417014" w="3395267">
                  <a:moveTo>
                    <a:pt x="0" y="0"/>
                  </a:moveTo>
                  <a:lnTo>
                    <a:pt x="3395267" y="0"/>
                  </a:lnTo>
                  <a:lnTo>
                    <a:pt x="3395267" y="3417014"/>
                  </a:lnTo>
                  <a:lnTo>
                    <a:pt x="0" y="3417014"/>
                  </a:lnTo>
                  <a:lnTo>
                    <a:pt x="0" y="0"/>
                  </a:lnTo>
                  <a:close/>
                </a:path>
              </a:pathLst>
            </a:custGeom>
            <a:blipFill>
              <a:blip r:embed="rId10"/>
              <a:stretch>
                <a:fillRect l="0" t="-2852" r="0" b="0"/>
              </a:stretch>
            </a:blipFill>
          </p:spPr>
        </p:sp>
        <p:grpSp>
          <p:nvGrpSpPr>
            <p:cNvPr name="Group 35" id="35"/>
            <p:cNvGrpSpPr/>
            <p:nvPr/>
          </p:nvGrpSpPr>
          <p:grpSpPr>
            <a:xfrm rot="0">
              <a:off x="2453395" y="0"/>
              <a:ext cx="611039" cy="106047"/>
              <a:chOff x="0" y="0"/>
              <a:chExt cx="120699" cy="20948"/>
            </a:xfrm>
          </p:grpSpPr>
          <p:sp>
            <p:nvSpPr>
              <p:cNvPr name="Freeform 36" id="36"/>
              <p:cNvSpPr/>
              <p:nvPr/>
            </p:nvSpPr>
            <p:spPr>
              <a:xfrm flipH="false" flipV="false" rot="0">
                <a:off x="0" y="0"/>
                <a:ext cx="120699" cy="20948"/>
              </a:xfrm>
              <a:custGeom>
                <a:avLst/>
                <a:gdLst/>
                <a:ahLst/>
                <a:cxnLst/>
                <a:rect r="r" b="b" t="t" l="l"/>
                <a:pathLst>
                  <a:path h="20948" w="120699">
                    <a:moveTo>
                      <a:pt x="0" y="0"/>
                    </a:moveTo>
                    <a:lnTo>
                      <a:pt x="120699" y="0"/>
                    </a:lnTo>
                    <a:lnTo>
                      <a:pt x="120699" y="20948"/>
                    </a:lnTo>
                    <a:lnTo>
                      <a:pt x="0" y="20948"/>
                    </a:lnTo>
                    <a:close/>
                  </a:path>
                </a:pathLst>
              </a:custGeom>
              <a:solidFill>
                <a:srgbClr val="FFFFFF"/>
              </a:solidFill>
            </p:spPr>
          </p:sp>
          <p:sp>
            <p:nvSpPr>
              <p:cNvPr name="TextBox 37" id="37"/>
              <p:cNvSpPr txBox="true"/>
              <p:nvPr/>
            </p:nvSpPr>
            <p:spPr>
              <a:xfrm>
                <a:off x="0" y="-28575"/>
                <a:ext cx="120699" cy="49523"/>
              </a:xfrm>
              <a:prstGeom prst="rect">
                <a:avLst/>
              </a:prstGeom>
            </p:spPr>
            <p:txBody>
              <a:bodyPr anchor="ctr" rtlCol="false" tIns="50800" lIns="50800" bIns="50800" rIns="50800"/>
              <a:lstStyle/>
              <a:p>
                <a:pPr algn="ctr">
                  <a:lnSpc>
                    <a:spcPts val="1960"/>
                  </a:lnSpc>
                </a:pPr>
              </a:p>
            </p:txBody>
          </p:sp>
        </p:gr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4990994" cy="1223447"/>
            <a:chOff x="0" y="0"/>
            <a:chExt cx="1314500" cy="322225"/>
          </a:xfrm>
        </p:grpSpPr>
        <p:sp>
          <p:nvSpPr>
            <p:cNvPr name="Freeform 13" id="13"/>
            <p:cNvSpPr/>
            <p:nvPr/>
          </p:nvSpPr>
          <p:spPr>
            <a:xfrm flipH="false" flipV="false" rot="0">
              <a:off x="0" y="0"/>
              <a:ext cx="1314500" cy="322225"/>
            </a:xfrm>
            <a:custGeom>
              <a:avLst/>
              <a:gdLst/>
              <a:ahLst/>
              <a:cxnLst/>
              <a:rect r="r" b="b" t="t" l="l"/>
              <a:pathLst>
                <a:path h="322225" w="1314500">
                  <a:moveTo>
                    <a:pt x="1111300" y="0"/>
                  </a:moveTo>
                  <a:cubicBezTo>
                    <a:pt x="1223525" y="0"/>
                    <a:pt x="1314500" y="72132"/>
                    <a:pt x="1314500" y="161112"/>
                  </a:cubicBezTo>
                  <a:cubicBezTo>
                    <a:pt x="1314500" y="250092"/>
                    <a:pt x="1223525" y="322225"/>
                    <a:pt x="111130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314500" cy="350800"/>
            </a:xfrm>
            <a:prstGeom prst="rect">
              <a:avLst/>
            </a:prstGeom>
          </p:spPr>
          <p:txBody>
            <a:bodyPr anchor="ctr" rtlCol="false" tIns="50800" lIns="50800" bIns="50800" rIns="50800"/>
            <a:lstStyle/>
            <a:p>
              <a:pPr algn="ctr">
                <a:lnSpc>
                  <a:spcPts val="1960"/>
                </a:lnSpc>
              </a:pPr>
            </a:p>
          </p:txBody>
        </p:sp>
      </p:grpSp>
      <p:sp>
        <p:nvSpPr>
          <p:cNvPr name="TextBox 15" id="15"/>
          <p:cNvSpPr txBox="true"/>
          <p:nvPr/>
        </p:nvSpPr>
        <p:spPr>
          <a:xfrm rot="0">
            <a:off x="7612382" y="3542030"/>
            <a:ext cx="9389409" cy="31076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Fill in the reflection page in your workbook. </a:t>
            </a:r>
          </a:p>
          <a:p>
            <a:pPr algn="l">
              <a:lnSpc>
                <a:spcPts val="6160"/>
              </a:lnSpc>
            </a:pPr>
          </a:p>
          <a:p>
            <a:pPr algn="l">
              <a:lnSpc>
                <a:spcPts val="6160"/>
              </a:lnSpc>
            </a:pPr>
            <a:r>
              <a:rPr lang="en-US" sz="4400">
                <a:solidFill>
                  <a:srgbClr val="000000"/>
                </a:solidFill>
                <a:latin typeface="Ubuntu"/>
                <a:ea typeface="Ubuntu"/>
                <a:cs typeface="Ubuntu"/>
                <a:sym typeface="Ubuntu"/>
              </a:rPr>
              <a:t>You can write or draw your answers.</a:t>
            </a:r>
          </a:p>
        </p:txBody>
      </p:sp>
      <p:sp>
        <p:nvSpPr>
          <p:cNvPr name="TextBox 16" id="16"/>
          <p:cNvSpPr txBox="true"/>
          <p:nvPr/>
        </p:nvSpPr>
        <p:spPr>
          <a:xfrm rot="0">
            <a:off x="938966" y="791507"/>
            <a:ext cx="418986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Reflection</a:t>
            </a:r>
          </a:p>
        </p:txBody>
      </p:sp>
      <p:sp>
        <p:nvSpPr>
          <p:cNvPr name="Freeform 17" id="17"/>
          <p:cNvSpPr/>
          <p:nvPr/>
        </p:nvSpPr>
        <p:spPr>
          <a:xfrm flipH="false" flipV="false" rot="0">
            <a:off x="1882191" y="3306853"/>
            <a:ext cx="4610103" cy="5194482"/>
          </a:xfrm>
          <a:custGeom>
            <a:avLst/>
            <a:gdLst/>
            <a:ahLst/>
            <a:cxnLst/>
            <a:rect r="r" b="b" t="t" l="l"/>
            <a:pathLst>
              <a:path h="5194482" w="4610103">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18" id="18"/>
          <p:cNvGrpSpPr/>
          <p:nvPr/>
        </p:nvGrpSpPr>
        <p:grpSpPr>
          <a:xfrm rot="0">
            <a:off x="0" y="9776625"/>
            <a:ext cx="18288000" cy="510375"/>
            <a:chOff x="0" y="0"/>
            <a:chExt cx="6554006" cy="182907"/>
          </a:xfrm>
        </p:grpSpPr>
        <p:sp>
          <p:nvSpPr>
            <p:cNvPr name="Freeform 19" id="19"/>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0" id="20"/>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1" id="21"/>
          <p:cNvGrpSpPr/>
          <p:nvPr/>
        </p:nvGrpSpPr>
        <p:grpSpPr>
          <a:xfrm rot="-5400000">
            <a:off x="12910419" y="4867206"/>
            <a:ext cx="10244787" cy="510375"/>
            <a:chOff x="0" y="0"/>
            <a:chExt cx="3671501" cy="182907"/>
          </a:xfrm>
        </p:grpSpPr>
        <p:sp>
          <p:nvSpPr>
            <p:cNvPr name="Freeform 22" id="22"/>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3" id="23"/>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5124591" cy="1223447"/>
            <a:chOff x="0" y="0"/>
            <a:chExt cx="1349687" cy="322225"/>
          </a:xfrm>
        </p:grpSpPr>
        <p:sp>
          <p:nvSpPr>
            <p:cNvPr name="Freeform 13" id="13"/>
            <p:cNvSpPr/>
            <p:nvPr/>
          </p:nvSpPr>
          <p:spPr>
            <a:xfrm flipH="false" flipV="false" rot="0">
              <a:off x="0" y="0"/>
              <a:ext cx="1349687" cy="322225"/>
            </a:xfrm>
            <a:custGeom>
              <a:avLst/>
              <a:gdLst/>
              <a:ahLst/>
              <a:cxnLst/>
              <a:rect r="r" b="b" t="t" l="l"/>
              <a:pathLst>
                <a:path h="322225" w="1349687">
                  <a:moveTo>
                    <a:pt x="1146487" y="0"/>
                  </a:moveTo>
                  <a:cubicBezTo>
                    <a:pt x="1258711" y="0"/>
                    <a:pt x="1349687" y="72132"/>
                    <a:pt x="1349687" y="161112"/>
                  </a:cubicBezTo>
                  <a:cubicBezTo>
                    <a:pt x="1349687" y="250092"/>
                    <a:pt x="1258711" y="322225"/>
                    <a:pt x="1146487"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349687"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1" id="21"/>
          <p:cNvSpPr/>
          <p:nvPr/>
        </p:nvSpPr>
        <p:spPr>
          <a:xfrm flipH="false" flipV="false" rot="0">
            <a:off x="9362754" y="1419839"/>
            <a:ext cx="8114239" cy="5229881"/>
          </a:xfrm>
          <a:custGeom>
            <a:avLst/>
            <a:gdLst/>
            <a:ahLst/>
            <a:cxnLst/>
            <a:rect r="r" b="b" t="t" l="l"/>
            <a:pathLst>
              <a:path h="5229881" w="8114239">
                <a:moveTo>
                  <a:pt x="0" y="0"/>
                </a:moveTo>
                <a:lnTo>
                  <a:pt x="8114239" y="0"/>
                </a:lnTo>
                <a:lnTo>
                  <a:pt x="8114239" y="5229881"/>
                </a:lnTo>
                <a:lnTo>
                  <a:pt x="0" y="5229881"/>
                </a:lnTo>
                <a:lnTo>
                  <a:pt x="0" y="0"/>
                </a:lnTo>
                <a:close/>
              </a:path>
            </a:pathLst>
          </a:custGeom>
          <a:blipFill>
            <a:blip r:embed="rId5"/>
            <a:stretch>
              <a:fillRect l="0" t="0" r="0" b="0"/>
            </a:stretch>
          </a:blipFill>
        </p:spPr>
      </p:sp>
      <p:sp>
        <p:nvSpPr>
          <p:cNvPr name="Freeform 22" id="22"/>
          <p:cNvSpPr/>
          <p:nvPr/>
        </p:nvSpPr>
        <p:spPr>
          <a:xfrm flipH="false" flipV="false" rot="0">
            <a:off x="1153724" y="6671766"/>
            <a:ext cx="7485905" cy="2891633"/>
          </a:xfrm>
          <a:custGeom>
            <a:avLst/>
            <a:gdLst/>
            <a:ahLst/>
            <a:cxnLst/>
            <a:rect r="r" b="b" t="t" l="l"/>
            <a:pathLst>
              <a:path h="2891633" w="7485905">
                <a:moveTo>
                  <a:pt x="0" y="0"/>
                </a:moveTo>
                <a:lnTo>
                  <a:pt x="7485905" y="0"/>
                </a:lnTo>
                <a:lnTo>
                  <a:pt x="7485905" y="2891633"/>
                </a:lnTo>
                <a:lnTo>
                  <a:pt x="0" y="2891633"/>
                </a:lnTo>
                <a:lnTo>
                  <a:pt x="0" y="0"/>
                </a:lnTo>
                <a:close/>
              </a:path>
            </a:pathLst>
          </a:custGeom>
          <a:blipFill>
            <a:blip r:embed="rId6"/>
            <a:stretch>
              <a:fillRect l="0" t="0" r="0" b="0"/>
            </a:stretch>
          </a:blipFill>
        </p:spPr>
      </p:sp>
      <p:sp>
        <p:nvSpPr>
          <p:cNvPr name="TextBox 23" id="23"/>
          <p:cNvSpPr txBox="true"/>
          <p:nvPr/>
        </p:nvSpPr>
        <p:spPr>
          <a:xfrm rot="0">
            <a:off x="1663053" y="2972276"/>
            <a:ext cx="7065348" cy="23266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Your provider might use a </a:t>
            </a:r>
            <a:r>
              <a:rPr lang="en-US" sz="4400" b="true">
                <a:solidFill>
                  <a:srgbClr val="000000"/>
                </a:solidFill>
                <a:latin typeface="Ubuntu Bold"/>
                <a:ea typeface="Ubuntu Bold"/>
                <a:cs typeface="Ubuntu Bold"/>
                <a:sym typeface="Ubuntu Bold"/>
              </a:rPr>
              <a:t>pain scale</a:t>
            </a:r>
            <a:r>
              <a:rPr lang="en-US" sz="4400">
                <a:solidFill>
                  <a:srgbClr val="000000"/>
                </a:solidFill>
                <a:latin typeface="Ubuntu"/>
                <a:ea typeface="Ubuntu"/>
                <a:cs typeface="Ubuntu"/>
                <a:sym typeface="Ubuntu"/>
              </a:rPr>
              <a:t> to figure out how much something hurts.</a:t>
            </a:r>
          </a:p>
        </p:txBody>
      </p:sp>
      <p:sp>
        <p:nvSpPr>
          <p:cNvPr name="TextBox 24" id="24"/>
          <p:cNvSpPr txBox="true"/>
          <p:nvPr/>
        </p:nvSpPr>
        <p:spPr>
          <a:xfrm rot="0">
            <a:off x="938966" y="791507"/>
            <a:ext cx="440226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Pain Scales</a:t>
            </a:r>
          </a:p>
        </p:txBody>
      </p:sp>
      <p:sp>
        <p:nvSpPr>
          <p:cNvPr name="TextBox 25" id="25"/>
          <p:cNvSpPr txBox="true"/>
          <p:nvPr/>
        </p:nvSpPr>
        <p:spPr>
          <a:xfrm rot="0">
            <a:off x="10068565" y="7783278"/>
            <a:ext cx="6880747" cy="7645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Here are a few </a:t>
            </a:r>
            <a:r>
              <a:rPr lang="en-US" sz="4400" b="true">
                <a:solidFill>
                  <a:srgbClr val="000000"/>
                </a:solidFill>
                <a:latin typeface="Ubuntu Bold"/>
                <a:ea typeface="Ubuntu Bold"/>
                <a:cs typeface="Ubuntu Bold"/>
                <a:sym typeface="Ubuntu Bold"/>
              </a:rPr>
              <a:t>examples</a:t>
            </a:r>
            <a:r>
              <a:rPr lang="en-US" sz="4400">
                <a:solidFill>
                  <a:srgbClr val="000000"/>
                </a:solidFill>
                <a:latin typeface="Ubuntu"/>
                <a:ea typeface="Ubuntu"/>
                <a:cs typeface="Ubuntu"/>
                <a:sym typeface="Ubuntu"/>
              </a:rPr>
              <a:t>.</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9325487" cy="1223447"/>
            <a:chOff x="0" y="0"/>
            <a:chExt cx="2456095" cy="322225"/>
          </a:xfrm>
        </p:grpSpPr>
        <p:sp>
          <p:nvSpPr>
            <p:cNvPr name="Freeform 13" id="13"/>
            <p:cNvSpPr/>
            <p:nvPr/>
          </p:nvSpPr>
          <p:spPr>
            <a:xfrm flipH="false" flipV="false" rot="0">
              <a:off x="0" y="0"/>
              <a:ext cx="2456095" cy="322225"/>
            </a:xfrm>
            <a:custGeom>
              <a:avLst/>
              <a:gdLst/>
              <a:ahLst/>
              <a:cxnLst/>
              <a:rect r="r" b="b" t="t" l="l"/>
              <a:pathLst>
                <a:path h="322225" w="2456095">
                  <a:moveTo>
                    <a:pt x="2252895" y="0"/>
                  </a:moveTo>
                  <a:cubicBezTo>
                    <a:pt x="2365120" y="0"/>
                    <a:pt x="2456095" y="72132"/>
                    <a:pt x="2456095" y="161112"/>
                  </a:cubicBezTo>
                  <a:cubicBezTo>
                    <a:pt x="2456095" y="250092"/>
                    <a:pt x="2365120" y="322225"/>
                    <a:pt x="225289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456095" cy="350800"/>
            </a:xfrm>
            <a:prstGeom prst="rect">
              <a:avLst/>
            </a:prstGeom>
          </p:spPr>
          <p:txBody>
            <a:bodyPr anchor="ctr" rtlCol="false" tIns="50800" lIns="50800" bIns="50800" rIns="50800"/>
            <a:lstStyle/>
            <a:p>
              <a:pPr algn="ctr">
                <a:lnSpc>
                  <a:spcPts val="1960"/>
                </a:lnSpc>
              </a:pPr>
            </a:p>
          </p:txBody>
        </p:sp>
      </p:grpSp>
      <p:sp>
        <p:nvSpPr>
          <p:cNvPr name="TextBox 15" id="15"/>
          <p:cNvSpPr txBox="true"/>
          <p:nvPr/>
        </p:nvSpPr>
        <p:spPr>
          <a:xfrm rot="0">
            <a:off x="1784159" y="2874043"/>
            <a:ext cx="15238007" cy="31076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If you feel pain, your provider will ask you a lot of questions. </a:t>
            </a:r>
          </a:p>
          <a:p>
            <a:pPr algn="l">
              <a:lnSpc>
                <a:spcPts val="6160"/>
              </a:lnSpc>
            </a:pPr>
          </a:p>
          <a:p>
            <a:pPr algn="l">
              <a:lnSpc>
                <a:spcPts val="6160"/>
              </a:lnSpc>
            </a:pPr>
            <a:r>
              <a:rPr lang="en-US" sz="4400">
                <a:solidFill>
                  <a:srgbClr val="000000"/>
                </a:solidFill>
                <a:latin typeface="Ubuntu"/>
                <a:ea typeface="Ubuntu"/>
                <a:cs typeface="Ubuntu"/>
                <a:sym typeface="Ubuntu"/>
              </a:rPr>
              <a:t>Your workbook has some examples of the types of questions they might ask.</a:t>
            </a:r>
          </a:p>
        </p:txBody>
      </p:sp>
      <p:sp>
        <p:nvSpPr>
          <p:cNvPr name="TextBox 16" id="16"/>
          <p:cNvSpPr txBox="true"/>
          <p:nvPr/>
        </p:nvSpPr>
        <p:spPr>
          <a:xfrm rot="0">
            <a:off x="938966" y="791507"/>
            <a:ext cx="855492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Questions About Pain</a:t>
            </a:r>
          </a:p>
        </p:txBody>
      </p:sp>
      <p:grpSp>
        <p:nvGrpSpPr>
          <p:cNvPr name="Group 17" id="17"/>
          <p:cNvGrpSpPr/>
          <p:nvPr/>
        </p:nvGrpSpPr>
        <p:grpSpPr>
          <a:xfrm rot="0">
            <a:off x="0" y="9776625"/>
            <a:ext cx="18288000" cy="510375"/>
            <a:chOff x="0" y="0"/>
            <a:chExt cx="6554006" cy="182907"/>
          </a:xfrm>
        </p:grpSpPr>
        <p:sp>
          <p:nvSpPr>
            <p:cNvPr name="Freeform 18" id="18"/>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9" id="19"/>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0" id="20"/>
          <p:cNvGrpSpPr/>
          <p:nvPr/>
        </p:nvGrpSpPr>
        <p:grpSpPr>
          <a:xfrm rot="-5400000">
            <a:off x="12910419" y="4867206"/>
            <a:ext cx="10244787" cy="510375"/>
            <a:chOff x="0" y="0"/>
            <a:chExt cx="3671501" cy="182907"/>
          </a:xfrm>
        </p:grpSpPr>
        <p:sp>
          <p:nvSpPr>
            <p:cNvPr name="Freeform 21" id="2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2" id="2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3" id="23"/>
          <p:cNvSpPr/>
          <p:nvPr/>
        </p:nvSpPr>
        <p:spPr>
          <a:xfrm flipH="false" flipV="false" rot="0">
            <a:off x="1782369" y="6764945"/>
            <a:ext cx="2265836" cy="2493355"/>
          </a:xfrm>
          <a:custGeom>
            <a:avLst/>
            <a:gdLst/>
            <a:ahLst/>
            <a:cxnLst/>
            <a:rect r="r" b="b" t="t" l="l"/>
            <a:pathLst>
              <a:path h="2493355" w="2265836">
                <a:moveTo>
                  <a:pt x="0" y="0"/>
                </a:moveTo>
                <a:lnTo>
                  <a:pt x="2265837" y="0"/>
                </a:lnTo>
                <a:lnTo>
                  <a:pt x="2265837" y="2493355"/>
                </a:lnTo>
                <a:lnTo>
                  <a:pt x="0" y="249335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4" id="24"/>
          <p:cNvSpPr/>
          <p:nvPr/>
        </p:nvSpPr>
        <p:spPr>
          <a:xfrm flipH="false" flipV="false" rot="0">
            <a:off x="6417519" y="6764945"/>
            <a:ext cx="2035201" cy="2493355"/>
          </a:xfrm>
          <a:custGeom>
            <a:avLst/>
            <a:gdLst/>
            <a:ahLst/>
            <a:cxnLst/>
            <a:rect r="r" b="b" t="t" l="l"/>
            <a:pathLst>
              <a:path h="2493355" w="2035201">
                <a:moveTo>
                  <a:pt x="0" y="0"/>
                </a:moveTo>
                <a:lnTo>
                  <a:pt x="2035201" y="0"/>
                </a:lnTo>
                <a:lnTo>
                  <a:pt x="2035201" y="2493355"/>
                </a:lnTo>
                <a:lnTo>
                  <a:pt x="0" y="249335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5" id="25"/>
          <p:cNvSpPr/>
          <p:nvPr/>
        </p:nvSpPr>
        <p:spPr>
          <a:xfrm flipH="false" flipV="false" rot="0">
            <a:off x="10822033" y="6764945"/>
            <a:ext cx="2169219" cy="2493355"/>
          </a:xfrm>
          <a:custGeom>
            <a:avLst/>
            <a:gdLst/>
            <a:ahLst/>
            <a:cxnLst/>
            <a:rect r="r" b="b" t="t" l="l"/>
            <a:pathLst>
              <a:path h="2493355" w="2169219">
                <a:moveTo>
                  <a:pt x="0" y="0"/>
                </a:moveTo>
                <a:lnTo>
                  <a:pt x="2169219" y="0"/>
                </a:lnTo>
                <a:lnTo>
                  <a:pt x="2169219" y="2493355"/>
                </a:lnTo>
                <a:lnTo>
                  <a:pt x="0" y="2493355"/>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6" id="26"/>
          <p:cNvSpPr/>
          <p:nvPr/>
        </p:nvSpPr>
        <p:spPr>
          <a:xfrm flipH="false" flipV="false" rot="0">
            <a:off x="14843597" y="6764945"/>
            <a:ext cx="2178569" cy="2493355"/>
          </a:xfrm>
          <a:custGeom>
            <a:avLst/>
            <a:gdLst/>
            <a:ahLst/>
            <a:cxnLst/>
            <a:rect r="r" b="b" t="t" l="l"/>
            <a:pathLst>
              <a:path h="2493355" w="2178569">
                <a:moveTo>
                  <a:pt x="0" y="0"/>
                </a:moveTo>
                <a:lnTo>
                  <a:pt x="2178569" y="0"/>
                </a:lnTo>
                <a:lnTo>
                  <a:pt x="2178569" y="2493355"/>
                </a:lnTo>
                <a:lnTo>
                  <a:pt x="0" y="2493355"/>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9776625"/>
            <a:ext cx="18288000" cy="510375"/>
            <a:chOff x="0" y="0"/>
            <a:chExt cx="6554006" cy="182907"/>
          </a:xfrm>
        </p:grpSpPr>
        <p:sp>
          <p:nvSpPr>
            <p:cNvPr name="Freeform 3" id="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4" id="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5" id="5"/>
          <p:cNvGrpSpPr/>
          <p:nvPr/>
        </p:nvGrpSpPr>
        <p:grpSpPr>
          <a:xfrm rot="0">
            <a:off x="1028700" y="-28685"/>
            <a:ext cx="16930386" cy="1111283"/>
            <a:chOff x="0" y="0"/>
            <a:chExt cx="22573848" cy="1481710"/>
          </a:xfrm>
        </p:grpSpPr>
        <p:sp>
          <p:nvSpPr>
            <p:cNvPr name="Freeform 6" id="6"/>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7" id="7"/>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9" id="9"/>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10" id="10"/>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11" id="11"/>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grpSp>
        <p:nvGrpSpPr>
          <p:cNvPr name="Group 12" id="12"/>
          <p:cNvGrpSpPr/>
          <p:nvPr/>
        </p:nvGrpSpPr>
        <p:grpSpPr>
          <a:xfrm rot="-5400000">
            <a:off x="12910419" y="4867206"/>
            <a:ext cx="10244787" cy="510375"/>
            <a:chOff x="0" y="0"/>
            <a:chExt cx="3671501" cy="182907"/>
          </a:xfrm>
        </p:grpSpPr>
        <p:sp>
          <p:nvSpPr>
            <p:cNvPr name="Freeform 13" id="1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14" id="1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15" id="15"/>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6" id="16"/>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7" id="17"/>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8" id="18"/>
          <p:cNvGrpSpPr/>
          <p:nvPr/>
        </p:nvGrpSpPr>
        <p:grpSpPr>
          <a:xfrm rot="0">
            <a:off x="484174" y="808116"/>
            <a:ext cx="5100988" cy="1223447"/>
            <a:chOff x="0" y="0"/>
            <a:chExt cx="1343470" cy="322225"/>
          </a:xfrm>
        </p:grpSpPr>
        <p:sp>
          <p:nvSpPr>
            <p:cNvPr name="Freeform 19" id="19"/>
            <p:cNvSpPr/>
            <p:nvPr/>
          </p:nvSpPr>
          <p:spPr>
            <a:xfrm flipH="false" flipV="false" rot="0">
              <a:off x="0" y="0"/>
              <a:ext cx="1343470" cy="322225"/>
            </a:xfrm>
            <a:custGeom>
              <a:avLst/>
              <a:gdLst/>
              <a:ahLst/>
              <a:cxnLst/>
              <a:rect r="r" b="b" t="t" l="l"/>
              <a:pathLst>
                <a:path h="322225" w="1343470">
                  <a:moveTo>
                    <a:pt x="1140270" y="0"/>
                  </a:moveTo>
                  <a:cubicBezTo>
                    <a:pt x="1252494" y="0"/>
                    <a:pt x="1343470" y="72132"/>
                    <a:pt x="1343470" y="161112"/>
                  </a:cubicBezTo>
                  <a:cubicBezTo>
                    <a:pt x="1343470" y="250092"/>
                    <a:pt x="1252494" y="322225"/>
                    <a:pt x="114027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20" id="20"/>
            <p:cNvSpPr txBox="true"/>
            <p:nvPr/>
          </p:nvSpPr>
          <p:spPr>
            <a:xfrm>
              <a:off x="0" y="-28575"/>
              <a:ext cx="1343470" cy="350800"/>
            </a:xfrm>
            <a:prstGeom prst="rect">
              <a:avLst/>
            </a:prstGeom>
          </p:spPr>
          <p:txBody>
            <a:bodyPr anchor="ctr" rtlCol="false" tIns="50800" lIns="50800" bIns="50800" rIns="50800"/>
            <a:lstStyle/>
            <a:p>
              <a:pPr algn="ctr">
                <a:lnSpc>
                  <a:spcPts val="1960"/>
                </a:lnSpc>
              </a:pPr>
            </a:p>
          </p:txBody>
        </p:sp>
      </p:grpSp>
      <p:sp>
        <p:nvSpPr>
          <p:cNvPr name="TextBox 21" id="21"/>
          <p:cNvSpPr txBox="true"/>
          <p:nvPr/>
        </p:nvSpPr>
        <p:spPr>
          <a:xfrm rot="0">
            <a:off x="938966" y="791507"/>
            <a:ext cx="433941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Homework</a:t>
            </a:r>
          </a:p>
        </p:txBody>
      </p:sp>
      <p:sp>
        <p:nvSpPr>
          <p:cNvPr name="AutoShape 22" id="22"/>
          <p:cNvSpPr/>
          <p:nvPr/>
        </p:nvSpPr>
        <p:spPr>
          <a:xfrm flipV="true">
            <a:off x="6530961" y="1028700"/>
            <a:ext cx="0" cy="8747925"/>
          </a:xfrm>
          <a:prstGeom prst="line">
            <a:avLst/>
          </a:prstGeom>
          <a:ln cap="flat" w="19050">
            <a:solidFill>
              <a:srgbClr val="000000"/>
            </a:solidFill>
            <a:prstDash val="sysDot"/>
            <a:headEnd type="none" len="sm" w="sm"/>
            <a:tailEnd type="none" len="sm" w="sm"/>
          </a:ln>
        </p:spPr>
      </p:sp>
      <p:sp>
        <p:nvSpPr>
          <p:cNvPr name="AutoShape 23" id="23"/>
          <p:cNvSpPr/>
          <p:nvPr/>
        </p:nvSpPr>
        <p:spPr>
          <a:xfrm flipV="true">
            <a:off x="12327732" y="1028700"/>
            <a:ext cx="0" cy="8747925"/>
          </a:xfrm>
          <a:prstGeom prst="line">
            <a:avLst/>
          </a:prstGeom>
          <a:ln cap="flat" w="19050">
            <a:solidFill>
              <a:srgbClr val="000000"/>
            </a:solidFill>
            <a:prstDash val="sysDot"/>
            <a:headEnd type="none" len="sm" w="sm"/>
            <a:tailEnd type="none" len="sm" w="sm"/>
          </a:ln>
        </p:spPr>
      </p:sp>
      <p:sp>
        <p:nvSpPr>
          <p:cNvPr name="Freeform 24" id="24"/>
          <p:cNvSpPr/>
          <p:nvPr/>
        </p:nvSpPr>
        <p:spPr>
          <a:xfrm flipH="false" flipV="false" rot="0">
            <a:off x="2538906" y="3509941"/>
            <a:ext cx="2355697" cy="2654307"/>
          </a:xfrm>
          <a:custGeom>
            <a:avLst/>
            <a:gdLst/>
            <a:ahLst/>
            <a:cxnLst/>
            <a:rect r="r" b="b" t="t" l="l"/>
            <a:pathLst>
              <a:path h="2654307" w="2355697">
                <a:moveTo>
                  <a:pt x="0" y="0"/>
                </a:moveTo>
                <a:lnTo>
                  <a:pt x="2355698" y="0"/>
                </a:lnTo>
                <a:lnTo>
                  <a:pt x="2355698" y="2654307"/>
                </a:lnTo>
                <a:lnTo>
                  <a:pt x="0" y="265430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5" id="25"/>
          <p:cNvSpPr/>
          <p:nvPr/>
        </p:nvSpPr>
        <p:spPr>
          <a:xfrm flipH="false" flipV="false" rot="0">
            <a:off x="13973361" y="3509941"/>
            <a:ext cx="2294057" cy="2629292"/>
          </a:xfrm>
          <a:custGeom>
            <a:avLst/>
            <a:gdLst/>
            <a:ahLst/>
            <a:cxnLst/>
            <a:rect r="r" b="b" t="t" l="l"/>
            <a:pathLst>
              <a:path h="2629292" w="2294057">
                <a:moveTo>
                  <a:pt x="0" y="0"/>
                </a:moveTo>
                <a:lnTo>
                  <a:pt x="2294058" y="0"/>
                </a:lnTo>
                <a:lnTo>
                  <a:pt x="2294058" y="2629292"/>
                </a:lnTo>
                <a:lnTo>
                  <a:pt x="0" y="262929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6" id="26"/>
          <p:cNvSpPr/>
          <p:nvPr/>
        </p:nvSpPr>
        <p:spPr>
          <a:xfrm flipH="false" flipV="false" rot="0">
            <a:off x="7848130" y="3509941"/>
            <a:ext cx="3288332" cy="2654307"/>
          </a:xfrm>
          <a:custGeom>
            <a:avLst/>
            <a:gdLst/>
            <a:ahLst/>
            <a:cxnLst/>
            <a:rect r="r" b="b" t="t" l="l"/>
            <a:pathLst>
              <a:path h="2654307" w="3288332">
                <a:moveTo>
                  <a:pt x="0" y="0"/>
                </a:moveTo>
                <a:lnTo>
                  <a:pt x="3288331" y="0"/>
                </a:lnTo>
                <a:lnTo>
                  <a:pt x="3288331" y="2654307"/>
                </a:lnTo>
                <a:lnTo>
                  <a:pt x="0" y="2654307"/>
                </a:lnTo>
                <a:lnTo>
                  <a:pt x="0" y="0"/>
                </a:lnTo>
                <a:close/>
              </a:path>
            </a:pathLst>
          </a:custGeom>
          <a:blipFill>
            <a:blip r:embed="rId9"/>
            <a:stretch>
              <a:fillRect l="0" t="0" r="0" b="0"/>
            </a:stretch>
          </a:blipFill>
        </p:spPr>
      </p:sp>
      <p:sp>
        <p:nvSpPr>
          <p:cNvPr name="TextBox 27" id="27"/>
          <p:cNvSpPr txBox="true"/>
          <p:nvPr/>
        </p:nvSpPr>
        <p:spPr>
          <a:xfrm rot="0">
            <a:off x="7476702" y="7163476"/>
            <a:ext cx="3920717"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Mental</a:t>
            </a:r>
          </a:p>
          <a:p>
            <a:pPr algn="ctr">
              <a:lnSpc>
                <a:spcPts val="6160"/>
              </a:lnSpc>
            </a:pPr>
            <a:r>
              <a:rPr lang="en-US" sz="4400">
                <a:solidFill>
                  <a:srgbClr val="000000"/>
                </a:solidFill>
                <a:latin typeface="Ubuntu"/>
                <a:ea typeface="Ubuntu"/>
                <a:cs typeface="Ubuntu"/>
                <a:sym typeface="Ubuntu"/>
              </a:rPr>
              <a:t>Health</a:t>
            </a:r>
          </a:p>
        </p:txBody>
      </p:sp>
      <p:sp>
        <p:nvSpPr>
          <p:cNvPr name="TextBox 28" id="28"/>
          <p:cNvSpPr txBox="true"/>
          <p:nvPr/>
        </p:nvSpPr>
        <p:spPr>
          <a:xfrm rot="0">
            <a:off x="2011893" y="7163476"/>
            <a:ext cx="3594146"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Reflection</a:t>
            </a:r>
          </a:p>
          <a:p>
            <a:pPr algn="ctr">
              <a:lnSpc>
                <a:spcPts val="6160"/>
              </a:lnSpc>
            </a:pPr>
            <a:r>
              <a:rPr lang="en-US" sz="4400">
                <a:solidFill>
                  <a:srgbClr val="000000"/>
                </a:solidFill>
                <a:latin typeface="Ubuntu"/>
                <a:ea typeface="Ubuntu"/>
                <a:cs typeface="Ubuntu"/>
                <a:sym typeface="Ubuntu"/>
              </a:rPr>
              <a:t>Page</a:t>
            </a:r>
          </a:p>
        </p:txBody>
      </p:sp>
      <p:sp>
        <p:nvSpPr>
          <p:cNvPr name="TextBox 29" id="29"/>
          <p:cNvSpPr txBox="true"/>
          <p:nvPr/>
        </p:nvSpPr>
        <p:spPr>
          <a:xfrm rot="0">
            <a:off x="13206785" y="7163476"/>
            <a:ext cx="3769108"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Preventative</a:t>
            </a:r>
          </a:p>
          <a:p>
            <a:pPr algn="ctr">
              <a:lnSpc>
                <a:spcPts val="6160"/>
              </a:lnSpc>
            </a:pPr>
            <a:r>
              <a:rPr lang="en-US" sz="4400">
                <a:solidFill>
                  <a:srgbClr val="000000"/>
                </a:solidFill>
                <a:latin typeface="Ubuntu"/>
                <a:ea typeface="Ubuntu"/>
                <a:cs typeface="Ubuntu"/>
                <a:sym typeface="Ubuntu"/>
              </a:rPr>
              <a:t>Care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9776625"/>
            <a:ext cx="18288000" cy="510375"/>
            <a:chOff x="0" y="0"/>
            <a:chExt cx="6554006" cy="182907"/>
          </a:xfrm>
        </p:grpSpPr>
        <p:sp>
          <p:nvSpPr>
            <p:cNvPr name="Freeform 3" id="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4" id="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5" id="5"/>
          <p:cNvSpPr/>
          <p:nvPr/>
        </p:nvSpPr>
        <p:spPr>
          <a:xfrm flipH="false" flipV="false" rot="0">
            <a:off x="17211772" y="-276"/>
            <a:ext cx="798539" cy="963851"/>
          </a:xfrm>
          <a:custGeom>
            <a:avLst/>
            <a:gdLst/>
            <a:ahLst/>
            <a:cxnLst/>
            <a:rect r="r" b="b" t="t" l="l"/>
            <a:pathLst>
              <a:path h="963851" w="798539">
                <a:moveTo>
                  <a:pt x="0" y="0"/>
                </a:moveTo>
                <a:lnTo>
                  <a:pt x="798540" y="0"/>
                </a:lnTo>
                <a:lnTo>
                  <a:pt x="798540" y="963852"/>
                </a:lnTo>
                <a:lnTo>
                  <a:pt x="0" y="963852"/>
                </a:lnTo>
                <a:lnTo>
                  <a:pt x="0" y="0"/>
                </a:lnTo>
                <a:close/>
              </a:path>
            </a:pathLst>
          </a:custGeom>
          <a:blipFill>
            <a:blip r:embed="rId3">
              <a:extLst>
                <a:ext uri="{96DAC541-7B7A-43D3-8B79-37D633B846F1}">
                  <asvg:svgBlip xmlns:asvg="http://schemas.microsoft.com/office/drawing/2016/SVG/main" r:embed="rId4"/>
                </a:ext>
              </a:extLst>
            </a:blip>
            <a:stretch>
              <a:fillRect l="0" t="0" r="-312578" b="-245705"/>
            </a:stretch>
          </a:blipFill>
        </p:spPr>
      </p:sp>
      <p:sp>
        <p:nvSpPr>
          <p:cNvPr name="AutoShape 6" id="6"/>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grpSp>
        <p:nvGrpSpPr>
          <p:cNvPr name="Group 7" id="7"/>
          <p:cNvGrpSpPr/>
          <p:nvPr/>
        </p:nvGrpSpPr>
        <p:grpSpPr>
          <a:xfrm rot="0">
            <a:off x="1028700" y="-28685"/>
            <a:ext cx="16930386" cy="1111283"/>
            <a:chOff x="0" y="0"/>
            <a:chExt cx="22573848" cy="1481710"/>
          </a:xfrm>
        </p:grpSpPr>
        <p:sp>
          <p:nvSpPr>
            <p:cNvPr name="Freeform 8" id="8"/>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9" id="9"/>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10" id="10"/>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11" id="11"/>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12" id="12"/>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13" id="13"/>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grpSp>
        <p:nvGrpSpPr>
          <p:cNvPr name="Group 14" id="14"/>
          <p:cNvGrpSpPr/>
          <p:nvPr/>
        </p:nvGrpSpPr>
        <p:grpSpPr>
          <a:xfrm rot="-5400000">
            <a:off x="12910419" y="4867206"/>
            <a:ext cx="10244787" cy="510375"/>
            <a:chOff x="0" y="0"/>
            <a:chExt cx="3671501" cy="182907"/>
          </a:xfrm>
        </p:grpSpPr>
        <p:sp>
          <p:nvSpPr>
            <p:cNvPr name="Freeform 15" id="1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16" id="1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17" id="17"/>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8" id="18"/>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9" id="19"/>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20" id="20"/>
          <p:cNvGrpSpPr/>
          <p:nvPr/>
        </p:nvGrpSpPr>
        <p:grpSpPr>
          <a:xfrm rot="0">
            <a:off x="484174" y="808116"/>
            <a:ext cx="10172948" cy="1223447"/>
            <a:chOff x="0" y="0"/>
            <a:chExt cx="2679295" cy="322225"/>
          </a:xfrm>
        </p:grpSpPr>
        <p:sp>
          <p:nvSpPr>
            <p:cNvPr name="Freeform 21" id="21"/>
            <p:cNvSpPr/>
            <p:nvPr/>
          </p:nvSpPr>
          <p:spPr>
            <a:xfrm flipH="false" flipV="false" rot="0">
              <a:off x="0" y="0"/>
              <a:ext cx="2679295" cy="322225"/>
            </a:xfrm>
            <a:custGeom>
              <a:avLst/>
              <a:gdLst/>
              <a:ahLst/>
              <a:cxnLst/>
              <a:rect r="r" b="b" t="t" l="l"/>
              <a:pathLst>
                <a:path h="322225" w="2679295">
                  <a:moveTo>
                    <a:pt x="2476095" y="0"/>
                  </a:moveTo>
                  <a:cubicBezTo>
                    <a:pt x="2588319" y="0"/>
                    <a:pt x="2679295" y="72132"/>
                    <a:pt x="2679295" y="161112"/>
                  </a:cubicBezTo>
                  <a:cubicBezTo>
                    <a:pt x="2679295" y="250092"/>
                    <a:pt x="2588319" y="322225"/>
                    <a:pt x="247609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22" id="22"/>
            <p:cNvSpPr txBox="true"/>
            <p:nvPr/>
          </p:nvSpPr>
          <p:spPr>
            <a:xfrm>
              <a:off x="0" y="-28575"/>
              <a:ext cx="2679295" cy="350800"/>
            </a:xfrm>
            <a:prstGeom prst="rect">
              <a:avLst/>
            </a:prstGeom>
          </p:spPr>
          <p:txBody>
            <a:bodyPr anchor="ctr" rtlCol="false" tIns="50800" lIns="50800" bIns="50800" rIns="50800"/>
            <a:lstStyle/>
            <a:p>
              <a:pPr algn="ctr">
                <a:lnSpc>
                  <a:spcPts val="1960"/>
                </a:lnSpc>
              </a:pPr>
            </a:p>
          </p:txBody>
        </p:sp>
      </p:grpSp>
      <p:grpSp>
        <p:nvGrpSpPr>
          <p:cNvPr name="Group 23" id="23"/>
          <p:cNvGrpSpPr/>
          <p:nvPr/>
        </p:nvGrpSpPr>
        <p:grpSpPr>
          <a:xfrm rot="0">
            <a:off x="9782562" y="2823493"/>
            <a:ext cx="7701134" cy="1772685"/>
            <a:chOff x="0" y="0"/>
            <a:chExt cx="10268179" cy="2363580"/>
          </a:xfrm>
        </p:grpSpPr>
        <p:sp>
          <p:nvSpPr>
            <p:cNvPr name="Freeform 24" id="24"/>
            <p:cNvSpPr/>
            <p:nvPr/>
          </p:nvSpPr>
          <p:spPr>
            <a:xfrm flipH="false" flipV="false" rot="0">
              <a:off x="0" y="0"/>
              <a:ext cx="2363580" cy="2363580"/>
            </a:xfrm>
            <a:custGeom>
              <a:avLst/>
              <a:gdLst/>
              <a:ahLst/>
              <a:cxnLst/>
              <a:rect r="r" b="b" t="t" l="l"/>
              <a:pathLst>
                <a:path h="2363580" w="2363580">
                  <a:moveTo>
                    <a:pt x="0" y="0"/>
                  </a:moveTo>
                  <a:lnTo>
                    <a:pt x="2363580" y="0"/>
                  </a:lnTo>
                  <a:lnTo>
                    <a:pt x="2363580" y="2363580"/>
                  </a:lnTo>
                  <a:lnTo>
                    <a:pt x="0" y="2363580"/>
                  </a:lnTo>
                  <a:lnTo>
                    <a:pt x="0" y="0"/>
                  </a:lnTo>
                  <a:close/>
                </a:path>
              </a:pathLst>
            </a:custGeom>
            <a:blipFill>
              <a:blip r:embed="rId5"/>
              <a:stretch>
                <a:fillRect l="0" t="0" r="0" b="0"/>
              </a:stretch>
            </a:blipFill>
          </p:spPr>
        </p:sp>
        <p:sp>
          <p:nvSpPr>
            <p:cNvPr name="TextBox 25" id="25"/>
            <p:cNvSpPr txBox="true"/>
            <p:nvPr/>
          </p:nvSpPr>
          <p:spPr>
            <a:xfrm rot="0">
              <a:off x="3035231" y="180402"/>
              <a:ext cx="7232948" cy="1447581"/>
            </a:xfrm>
            <a:prstGeom prst="rect">
              <a:avLst/>
            </a:prstGeom>
          </p:spPr>
          <p:txBody>
            <a:bodyPr anchor="t" rtlCol="false" tIns="0" lIns="0" bIns="0" rIns="0">
              <a:spAutoFit/>
            </a:bodyPr>
            <a:lstStyle/>
            <a:p>
              <a:pPr algn="l">
                <a:lnSpc>
                  <a:spcPts val="11000"/>
                </a:lnSpc>
              </a:pPr>
              <a:r>
                <a:rPr lang="en-US" sz="4400">
                  <a:solidFill>
                    <a:srgbClr val="000000"/>
                  </a:solidFill>
                  <a:latin typeface="Ubuntu"/>
                  <a:ea typeface="Ubuntu"/>
                  <a:cs typeface="Ubuntu"/>
                  <a:sym typeface="Ubuntu"/>
                </a:rPr>
                <a:t>Make your home safe</a:t>
              </a:r>
            </a:p>
          </p:txBody>
        </p:sp>
      </p:grpSp>
      <p:sp>
        <p:nvSpPr>
          <p:cNvPr name="AutoShape 26" id="26"/>
          <p:cNvSpPr/>
          <p:nvPr/>
        </p:nvSpPr>
        <p:spPr>
          <a:xfrm>
            <a:off x="998524" y="5665000"/>
            <a:ext cx="16748925" cy="0"/>
          </a:xfrm>
          <a:prstGeom prst="line">
            <a:avLst/>
          </a:prstGeom>
          <a:ln cap="flat" w="19050">
            <a:solidFill>
              <a:srgbClr val="000000"/>
            </a:solidFill>
            <a:prstDash val="sysDot"/>
            <a:headEnd type="none" len="sm" w="sm"/>
            <a:tailEnd type="none" len="sm" w="sm"/>
          </a:ln>
        </p:spPr>
      </p:sp>
      <p:grpSp>
        <p:nvGrpSpPr>
          <p:cNvPr name="Group 27" id="27"/>
          <p:cNvGrpSpPr/>
          <p:nvPr/>
        </p:nvGrpSpPr>
        <p:grpSpPr>
          <a:xfrm rot="0">
            <a:off x="9782562" y="6990870"/>
            <a:ext cx="7606272" cy="1636163"/>
            <a:chOff x="0" y="0"/>
            <a:chExt cx="10141697" cy="2181551"/>
          </a:xfrm>
        </p:grpSpPr>
        <p:sp>
          <p:nvSpPr>
            <p:cNvPr name="Freeform 28" id="28"/>
            <p:cNvSpPr/>
            <p:nvPr/>
          </p:nvSpPr>
          <p:spPr>
            <a:xfrm flipH="false" flipV="false" rot="0">
              <a:off x="0" y="0"/>
              <a:ext cx="2702651" cy="2181551"/>
            </a:xfrm>
            <a:custGeom>
              <a:avLst/>
              <a:gdLst/>
              <a:ahLst/>
              <a:cxnLst/>
              <a:rect r="r" b="b" t="t" l="l"/>
              <a:pathLst>
                <a:path h="2181551" w="2702651">
                  <a:moveTo>
                    <a:pt x="0" y="0"/>
                  </a:moveTo>
                  <a:lnTo>
                    <a:pt x="2702651" y="0"/>
                  </a:lnTo>
                  <a:lnTo>
                    <a:pt x="2702651" y="2181551"/>
                  </a:lnTo>
                  <a:lnTo>
                    <a:pt x="0" y="2181551"/>
                  </a:lnTo>
                  <a:lnTo>
                    <a:pt x="0" y="0"/>
                  </a:lnTo>
                  <a:close/>
                </a:path>
              </a:pathLst>
            </a:custGeom>
            <a:blipFill>
              <a:blip r:embed="rId6"/>
              <a:stretch>
                <a:fillRect l="0" t="0" r="0" b="0"/>
              </a:stretch>
            </a:blipFill>
          </p:spPr>
        </p:sp>
        <p:sp>
          <p:nvSpPr>
            <p:cNvPr name="TextBox 29" id="29"/>
            <p:cNvSpPr txBox="true"/>
            <p:nvPr/>
          </p:nvSpPr>
          <p:spPr>
            <a:xfrm rot="0">
              <a:off x="3566251" y="22582"/>
              <a:ext cx="6575446" cy="2029036"/>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care of your mind and heart</a:t>
              </a:r>
            </a:p>
          </p:txBody>
        </p:sp>
      </p:grpSp>
      <p:sp>
        <p:nvSpPr>
          <p:cNvPr name="Freeform 30" id="30"/>
          <p:cNvSpPr/>
          <p:nvPr/>
        </p:nvSpPr>
        <p:spPr>
          <a:xfrm flipH="false" flipV="false" rot="0">
            <a:off x="1223728" y="2823493"/>
            <a:ext cx="1772685" cy="1772685"/>
          </a:xfrm>
          <a:custGeom>
            <a:avLst/>
            <a:gdLst/>
            <a:ahLst/>
            <a:cxnLst/>
            <a:rect r="r" b="b" t="t" l="l"/>
            <a:pathLst>
              <a:path h="1772685" w="1772685">
                <a:moveTo>
                  <a:pt x="0" y="0"/>
                </a:moveTo>
                <a:lnTo>
                  <a:pt x="1772685" y="0"/>
                </a:lnTo>
                <a:lnTo>
                  <a:pt x="1772685" y="1772685"/>
                </a:lnTo>
                <a:lnTo>
                  <a:pt x="0" y="1772685"/>
                </a:lnTo>
                <a:lnTo>
                  <a:pt x="0" y="0"/>
                </a:lnTo>
                <a:close/>
              </a:path>
            </a:pathLst>
          </a:custGeom>
          <a:blipFill>
            <a:blip r:embed="rId7"/>
            <a:stretch>
              <a:fillRect l="0" t="0" r="0" b="0"/>
            </a:stretch>
          </a:blipFill>
        </p:spPr>
      </p:sp>
      <p:sp>
        <p:nvSpPr>
          <p:cNvPr name="TextBox 31" id="31"/>
          <p:cNvSpPr txBox="true"/>
          <p:nvPr/>
        </p:nvSpPr>
        <p:spPr>
          <a:xfrm rot="0">
            <a:off x="3378769" y="3279941"/>
            <a:ext cx="5621387"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Practice good hygiene</a:t>
            </a:r>
          </a:p>
        </p:txBody>
      </p:sp>
      <p:grpSp>
        <p:nvGrpSpPr>
          <p:cNvPr name="Group 32" id="32"/>
          <p:cNvGrpSpPr/>
          <p:nvPr/>
        </p:nvGrpSpPr>
        <p:grpSpPr>
          <a:xfrm rot="0">
            <a:off x="1223728" y="6457394"/>
            <a:ext cx="7846861" cy="2703117"/>
            <a:chOff x="0" y="0"/>
            <a:chExt cx="10462481" cy="3604156"/>
          </a:xfrm>
        </p:grpSpPr>
        <p:sp>
          <p:nvSpPr>
            <p:cNvPr name="Freeform 33" id="33"/>
            <p:cNvSpPr/>
            <p:nvPr/>
          </p:nvSpPr>
          <p:spPr>
            <a:xfrm flipH="false" flipV="false" rot="0">
              <a:off x="0" y="0"/>
              <a:ext cx="2363580" cy="3604156"/>
            </a:xfrm>
            <a:custGeom>
              <a:avLst/>
              <a:gdLst/>
              <a:ahLst/>
              <a:cxnLst/>
              <a:rect r="r" b="b" t="t" l="l"/>
              <a:pathLst>
                <a:path h="3604156" w="2363580">
                  <a:moveTo>
                    <a:pt x="0" y="0"/>
                  </a:moveTo>
                  <a:lnTo>
                    <a:pt x="2363580" y="0"/>
                  </a:lnTo>
                  <a:lnTo>
                    <a:pt x="2363580" y="3604156"/>
                  </a:lnTo>
                  <a:lnTo>
                    <a:pt x="0" y="3604156"/>
                  </a:lnTo>
                  <a:lnTo>
                    <a:pt x="0" y="0"/>
                  </a:lnTo>
                  <a:close/>
                </a:path>
              </a:pathLst>
            </a:custGeom>
            <a:blipFill>
              <a:blip r:embed="rId8"/>
              <a:stretch>
                <a:fillRect l="-844" t="0" r="0" b="0"/>
              </a:stretch>
            </a:blipFill>
          </p:spPr>
        </p:sp>
        <p:sp>
          <p:nvSpPr>
            <p:cNvPr name="TextBox 34" id="34"/>
            <p:cNvSpPr txBox="true"/>
            <p:nvPr/>
          </p:nvSpPr>
          <p:spPr>
            <a:xfrm rot="0">
              <a:off x="2779478" y="1260635"/>
              <a:ext cx="7683004" cy="987636"/>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care of your body</a:t>
              </a:r>
            </a:p>
          </p:txBody>
        </p:sp>
      </p:grpSp>
      <p:sp>
        <p:nvSpPr>
          <p:cNvPr name="TextBox 35" id="35"/>
          <p:cNvSpPr txBox="true"/>
          <p:nvPr/>
        </p:nvSpPr>
        <p:spPr>
          <a:xfrm rot="0">
            <a:off x="938966" y="791507"/>
            <a:ext cx="933454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Live a Healthy Lifestyle</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8190095" cy="1223447"/>
            <a:chOff x="0" y="0"/>
            <a:chExt cx="2157062" cy="322225"/>
          </a:xfrm>
        </p:grpSpPr>
        <p:sp>
          <p:nvSpPr>
            <p:cNvPr name="Freeform 13" id="13"/>
            <p:cNvSpPr/>
            <p:nvPr/>
          </p:nvSpPr>
          <p:spPr>
            <a:xfrm flipH="false" flipV="false" rot="0">
              <a:off x="0" y="0"/>
              <a:ext cx="2157062" cy="322225"/>
            </a:xfrm>
            <a:custGeom>
              <a:avLst/>
              <a:gdLst/>
              <a:ahLst/>
              <a:cxnLst/>
              <a:rect r="r" b="b" t="t" l="l"/>
              <a:pathLst>
                <a:path h="322225" w="2157062">
                  <a:moveTo>
                    <a:pt x="1953862" y="0"/>
                  </a:moveTo>
                  <a:cubicBezTo>
                    <a:pt x="2066086" y="0"/>
                    <a:pt x="2157062" y="72132"/>
                    <a:pt x="2157062" y="161112"/>
                  </a:cubicBezTo>
                  <a:cubicBezTo>
                    <a:pt x="2157062" y="250092"/>
                    <a:pt x="2066086" y="322225"/>
                    <a:pt x="1953862"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157062" cy="350800"/>
            </a:xfrm>
            <a:prstGeom prst="rect">
              <a:avLst/>
            </a:prstGeom>
          </p:spPr>
          <p:txBody>
            <a:bodyPr anchor="ctr" rtlCol="false" tIns="50800" lIns="50800" bIns="50800" rIns="50800"/>
            <a:lstStyle/>
            <a:p>
              <a:pPr algn="ctr">
                <a:lnSpc>
                  <a:spcPts val="1960"/>
                </a:lnSpc>
              </a:pPr>
            </a:p>
          </p:txBody>
        </p:sp>
      </p:grpSp>
      <p:sp>
        <p:nvSpPr>
          <p:cNvPr name="Freeform 15" id="15"/>
          <p:cNvSpPr/>
          <p:nvPr/>
        </p:nvSpPr>
        <p:spPr>
          <a:xfrm flipH="false" flipV="false" rot="0">
            <a:off x="7678957" y="4642566"/>
            <a:ext cx="2930086" cy="3001019"/>
          </a:xfrm>
          <a:custGeom>
            <a:avLst/>
            <a:gdLst/>
            <a:ahLst/>
            <a:cxnLst/>
            <a:rect r="r" b="b" t="t" l="l"/>
            <a:pathLst>
              <a:path h="3001019" w="2930086">
                <a:moveTo>
                  <a:pt x="0" y="0"/>
                </a:moveTo>
                <a:lnTo>
                  <a:pt x="2930086" y="0"/>
                </a:lnTo>
                <a:lnTo>
                  <a:pt x="2930086" y="3001019"/>
                </a:lnTo>
                <a:lnTo>
                  <a:pt x="0" y="300101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6" id="16"/>
          <p:cNvSpPr txBox="true"/>
          <p:nvPr/>
        </p:nvSpPr>
        <p:spPr>
          <a:xfrm rot="0">
            <a:off x="938966" y="791507"/>
            <a:ext cx="742306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Preparing at Home</a:t>
            </a:r>
          </a:p>
        </p:txBody>
      </p:sp>
      <p:grpSp>
        <p:nvGrpSpPr>
          <p:cNvPr name="Group 17" id="17"/>
          <p:cNvGrpSpPr/>
          <p:nvPr/>
        </p:nvGrpSpPr>
        <p:grpSpPr>
          <a:xfrm rot="0">
            <a:off x="0" y="9776625"/>
            <a:ext cx="18288000" cy="510375"/>
            <a:chOff x="0" y="0"/>
            <a:chExt cx="6554006" cy="182907"/>
          </a:xfrm>
        </p:grpSpPr>
        <p:sp>
          <p:nvSpPr>
            <p:cNvPr name="Freeform 18" id="18"/>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9" id="19"/>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0" id="20"/>
          <p:cNvGrpSpPr/>
          <p:nvPr/>
        </p:nvGrpSpPr>
        <p:grpSpPr>
          <a:xfrm rot="-5400000">
            <a:off x="12910419" y="4867206"/>
            <a:ext cx="10244787" cy="510375"/>
            <a:chOff x="0" y="0"/>
            <a:chExt cx="3671501" cy="182907"/>
          </a:xfrm>
        </p:grpSpPr>
        <p:sp>
          <p:nvSpPr>
            <p:cNvPr name="Freeform 21" id="2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2" id="2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3" id="23"/>
          <p:cNvSpPr txBox="true"/>
          <p:nvPr/>
        </p:nvSpPr>
        <p:spPr>
          <a:xfrm rot="0">
            <a:off x="1660251" y="2419033"/>
            <a:ext cx="15485823" cy="1474470"/>
          </a:xfrm>
          <a:prstGeom prst="rect">
            <a:avLst/>
          </a:prstGeom>
        </p:spPr>
        <p:txBody>
          <a:bodyPr anchor="t" rtlCol="false" tIns="0" lIns="0" bIns="0" rIns="0">
            <a:spAutoFit/>
          </a:bodyPr>
          <a:lstStyle/>
          <a:p>
            <a:pPr algn="l">
              <a:lnSpc>
                <a:spcPts val="5880"/>
              </a:lnSpc>
            </a:pPr>
            <a:r>
              <a:rPr lang="en-US" sz="4200">
                <a:solidFill>
                  <a:srgbClr val="000000"/>
                </a:solidFill>
                <a:latin typeface="Ubuntu"/>
                <a:ea typeface="Ubuntu"/>
                <a:cs typeface="Ubuntu"/>
                <a:sym typeface="Ubuntu"/>
              </a:rPr>
              <a:t>Sometimes when we get sick or hurt we can treat it at home if we have the right supplies. </a:t>
            </a:r>
          </a:p>
        </p:txBody>
      </p:sp>
      <p:sp>
        <p:nvSpPr>
          <p:cNvPr name="TextBox 24" id="24"/>
          <p:cNvSpPr txBox="true"/>
          <p:nvPr/>
        </p:nvSpPr>
        <p:spPr>
          <a:xfrm rot="0">
            <a:off x="1076474" y="7889685"/>
            <a:ext cx="4322370" cy="154558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Cold + Flu </a:t>
            </a:r>
          </a:p>
          <a:p>
            <a:pPr algn="ctr">
              <a:lnSpc>
                <a:spcPts val="6160"/>
              </a:lnSpc>
            </a:pPr>
            <a:r>
              <a:rPr lang="en-US" sz="4400">
                <a:solidFill>
                  <a:srgbClr val="000000"/>
                </a:solidFill>
                <a:latin typeface="Ubuntu"/>
                <a:ea typeface="Ubuntu"/>
                <a:cs typeface="Ubuntu"/>
                <a:sym typeface="Ubuntu"/>
              </a:rPr>
              <a:t>Medicine</a:t>
            </a:r>
          </a:p>
        </p:txBody>
      </p:sp>
      <p:sp>
        <p:nvSpPr>
          <p:cNvPr name="TextBox 25" id="25"/>
          <p:cNvSpPr txBox="true"/>
          <p:nvPr/>
        </p:nvSpPr>
        <p:spPr>
          <a:xfrm rot="0">
            <a:off x="6982815" y="7889685"/>
            <a:ext cx="4322370" cy="154558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First Aid</a:t>
            </a:r>
          </a:p>
          <a:p>
            <a:pPr algn="ctr">
              <a:lnSpc>
                <a:spcPts val="6160"/>
              </a:lnSpc>
            </a:pPr>
            <a:r>
              <a:rPr lang="en-US" sz="4400">
                <a:solidFill>
                  <a:srgbClr val="000000"/>
                </a:solidFill>
                <a:latin typeface="Ubuntu"/>
                <a:ea typeface="Ubuntu"/>
                <a:cs typeface="Ubuntu"/>
                <a:sym typeface="Ubuntu"/>
              </a:rPr>
              <a:t>Kit</a:t>
            </a:r>
          </a:p>
        </p:txBody>
      </p:sp>
      <p:sp>
        <p:nvSpPr>
          <p:cNvPr name="TextBox 26" id="26"/>
          <p:cNvSpPr txBox="true"/>
          <p:nvPr/>
        </p:nvSpPr>
        <p:spPr>
          <a:xfrm rot="0">
            <a:off x="12231053" y="7889685"/>
            <a:ext cx="5287240" cy="154558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Home Remedies +</a:t>
            </a:r>
          </a:p>
          <a:p>
            <a:pPr algn="ctr">
              <a:lnSpc>
                <a:spcPts val="6160"/>
              </a:lnSpc>
            </a:pPr>
            <a:r>
              <a:rPr lang="en-US" sz="4400">
                <a:solidFill>
                  <a:srgbClr val="000000"/>
                </a:solidFill>
                <a:latin typeface="Ubuntu"/>
                <a:ea typeface="Ubuntu"/>
                <a:cs typeface="Ubuntu"/>
                <a:sym typeface="Ubuntu"/>
              </a:rPr>
              <a:t>Traditional Medicine</a:t>
            </a:r>
          </a:p>
        </p:txBody>
      </p:sp>
      <p:sp>
        <p:nvSpPr>
          <p:cNvPr name="Freeform 27" id="27"/>
          <p:cNvSpPr/>
          <p:nvPr/>
        </p:nvSpPr>
        <p:spPr>
          <a:xfrm flipH="false" flipV="false" rot="0">
            <a:off x="12867303" y="4642566"/>
            <a:ext cx="4014741" cy="3001019"/>
          </a:xfrm>
          <a:custGeom>
            <a:avLst/>
            <a:gdLst/>
            <a:ahLst/>
            <a:cxnLst/>
            <a:rect r="r" b="b" t="t" l="l"/>
            <a:pathLst>
              <a:path h="3001019" w="4014741">
                <a:moveTo>
                  <a:pt x="0" y="0"/>
                </a:moveTo>
                <a:lnTo>
                  <a:pt x="4014741" y="0"/>
                </a:lnTo>
                <a:lnTo>
                  <a:pt x="4014741" y="3001019"/>
                </a:lnTo>
                <a:lnTo>
                  <a:pt x="0" y="3001019"/>
                </a:lnTo>
                <a:lnTo>
                  <a:pt x="0" y="0"/>
                </a:lnTo>
                <a:close/>
              </a:path>
            </a:pathLst>
          </a:custGeom>
          <a:blipFill>
            <a:blip r:embed="rId7"/>
            <a:stretch>
              <a:fillRect l="0" t="0" r="0" b="0"/>
            </a:stretch>
          </a:blipFill>
        </p:spPr>
      </p:sp>
      <p:sp>
        <p:nvSpPr>
          <p:cNvPr name="Freeform 28" id="28"/>
          <p:cNvSpPr/>
          <p:nvPr/>
        </p:nvSpPr>
        <p:spPr>
          <a:xfrm flipH="false" flipV="false" rot="0">
            <a:off x="1660251" y="4642566"/>
            <a:ext cx="3154816" cy="3001019"/>
          </a:xfrm>
          <a:custGeom>
            <a:avLst/>
            <a:gdLst/>
            <a:ahLst/>
            <a:cxnLst/>
            <a:rect r="r" b="b" t="t" l="l"/>
            <a:pathLst>
              <a:path h="3001019" w="3154816">
                <a:moveTo>
                  <a:pt x="0" y="0"/>
                </a:moveTo>
                <a:lnTo>
                  <a:pt x="3154817" y="0"/>
                </a:lnTo>
                <a:lnTo>
                  <a:pt x="3154817" y="3001019"/>
                </a:lnTo>
                <a:lnTo>
                  <a:pt x="0" y="3001019"/>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11426121" cy="1223447"/>
            <a:chOff x="0" y="0"/>
            <a:chExt cx="3009349" cy="322225"/>
          </a:xfrm>
        </p:grpSpPr>
        <p:sp>
          <p:nvSpPr>
            <p:cNvPr name="Freeform 13" id="13"/>
            <p:cNvSpPr/>
            <p:nvPr/>
          </p:nvSpPr>
          <p:spPr>
            <a:xfrm flipH="false" flipV="false" rot="0">
              <a:off x="0" y="0"/>
              <a:ext cx="3009349" cy="322225"/>
            </a:xfrm>
            <a:custGeom>
              <a:avLst/>
              <a:gdLst/>
              <a:ahLst/>
              <a:cxnLst/>
              <a:rect r="r" b="b" t="t" l="l"/>
              <a:pathLst>
                <a:path h="322225" w="3009349">
                  <a:moveTo>
                    <a:pt x="2806149" y="0"/>
                  </a:moveTo>
                  <a:cubicBezTo>
                    <a:pt x="2918373" y="0"/>
                    <a:pt x="3009349" y="72132"/>
                    <a:pt x="3009349" y="161112"/>
                  </a:cubicBezTo>
                  <a:cubicBezTo>
                    <a:pt x="3009349" y="250092"/>
                    <a:pt x="2918373" y="322225"/>
                    <a:pt x="2806149"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3009349" cy="350800"/>
            </a:xfrm>
            <a:prstGeom prst="rect">
              <a:avLst/>
            </a:prstGeom>
          </p:spPr>
          <p:txBody>
            <a:bodyPr anchor="ctr" rtlCol="false" tIns="50800" lIns="50800" bIns="50800" rIns="50800"/>
            <a:lstStyle/>
            <a:p>
              <a:pPr algn="ctr">
                <a:lnSpc>
                  <a:spcPts val="1960"/>
                </a:lnSpc>
              </a:pPr>
            </a:p>
          </p:txBody>
        </p:sp>
      </p:grpSp>
      <p:sp>
        <p:nvSpPr>
          <p:cNvPr name="TextBox 15" id="15"/>
          <p:cNvSpPr txBox="true"/>
          <p:nvPr/>
        </p:nvSpPr>
        <p:spPr>
          <a:xfrm rot="0">
            <a:off x="938966" y="791507"/>
            <a:ext cx="10525495"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Practicing for Emergencies</a:t>
            </a:r>
          </a:p>
        </p:txBody>
      </p:sp>
      <p:grpSp>
        <p:nvGrpSpPr>
          <p:cNvPr name="Group 16" id="16"/>
          <p:cNvGrpSpPr/>
          <p:nvPr/>
        </p:nvGrpSpPr>
        <p:grpSpPr>
          <a:xfrm rot="0">
            <a:off x="0" y="9776625"/>
            <a:ext cx="18288000" cy="510375"/>
            <a:chOff x="0" y="0"/>
            <a:chExt cx="6554006" cy="182907"/>
          </a:xfrm>
        </p:grpSpPr>
        <p:sp>
          <p:nvSpPr>
            <p:cNvPr name="Freeform 17" id="1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8" id="1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5400000">
            <a:off x="12910419" y="4867206"/>
            <a:ext cx="10244787" cy="510375"/>
            <a:chOff x="0" y="0"/>
            <a:chExt cx="3671501" cy="182907"/>
          </a:xfrm>
        </p:grpSpPr>
        <p:sp>
          <p:nvSpPr>
            <p:cNvPr name="Freeform 20" id="20"/>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1" id="21"/>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1660251" y="2419033"/>
            <a:ext cx="15485823" cy="1474470"/>
          </a:xfrm>
          <a:prstGeom prst="rect">
            <a:avLst/>
          </a:prstGeom>
        </p:spPr>
        <p:txBody>
          <a:bodyPr anchor="t" rtlCol="false" tIns="0" lIns="0" bIns="0" rIns="0">
            <a:spAutoFit/>
          </a:bodyPr>
          <a:lstStyle/>
          <a:p>
            <a:pPr algn="l">
              <a:lnSpc>
                <a:spcPts val="5880"/>
              </a:lnSpc>
            </a:pPr>
            <a:r>
              <a:rPr lang="en-US" sz="4200">
                <a:solidFill>
                  <a:srgbClr val="000000"/>
                </a:solidFill>
                <a:latin typeface="Ubuntu"/>
                <a:ea typeface="Ubuntu"/>
                <a:cs typeface="Ubuntu"/>
                <a:sym typeface="Ubuntu"/>
              </a:rPr>
              <a:t>It’s a good idea to talk with your family, roommates, or support team about what you would do in case of an emergency.</a:t>
            </a:r>
          </a:p>
        </p:txBody>
      </p:sp>
      <p:sp>
        <p:nvSpPr>
          <p:cNvPr name="TextBox 23" id="23"/>
          <p:cNvSpPr txBox="true"/>
          <p:nvPr/>
        </p:nvSpPr>
        <p:spPr>
          <a:xfrm rot="0">
            <a:off x="3738816" y="5910116"/>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How to Call 911</a:t>
            </a:r>
          </a:p>
        </p:txBody>
      </p:sp>
      <p:sp>
        <p:nvSpPr>
          <p:cNvPr name="TextBox 24" id="24"/>
          <p:cNvSpPr txBox="true"/>
          <p:nvPr/>
        </p:nvSpPr>
        <p:spPr>
          <a:xfrm rot="0">
            <a:off x="9749111" y="5910116"/>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Fire</a:t>
            </a:r>
          </a:p>
        </p:txBody>
      </p:sp>
      <p:sp>
        <p:nvSpPr>
          <p:cNvPr name="TextBox 25" id="25"/>
          <p:cNvSpPr txBox="true"/>
          <p:nvPr/>
        </p:nvSpPr>
        <p:spPr>
          <a:xfrm rot="0">
            <a:off x="1028700" y="8691270"/>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Evacuation</a:t>
            </a:r>
          </a:p>
        </p:txBody>
      </p:sp>
      <p:sp>
        <p:nvSpPr>
          <p:cNvPr name="TextBox 26" id="26"/>
          <p:cNvSpPr txBox="true"/>
          <p:nvPr/>
        </p:nvSpPr>
        <p:spPr>
          <a:xfrm rot="0">
            <a:off x="6982815" y="8691270"/>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Shelter-in-Place</a:t>
            </a:r>
          </a:p>
        </p:txBody>
      </p:sp>
      <p:sp>
        <p:nvSpPr>
          <p:cNvPr name="TextBox 27" id="27"/>
          <p:cNvSpPr txBox="true"/>
          <p:nvPr/>
        </p:nvSpPr>
        <p:spPr>
          <a:xfrm rot="0">
            <a:off x="12432229" y="8691270"/>
            <a:ext cx="4827071"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Natural Disasters</a:t>
            </a:r>
          </a:p>
        </p:txBody>
      </p:sp>
      <p:sp>
        <p:nvSpPr>
          <p:cNvPr name="Freeform 28" id="28"/>
          <p:cNvSpPr/>
          <p:nvPr/>
        </p:nvSpPr>
        <p:spPr>
          <a:xfrm flipH="false" flipV="false" rot="0">
            <a:off x="5448007" y="4261453"/>
            <a:ext cx="903988" cy="1721881"/>
          </a:xfrm>
          <a:custGeom>
            <a:avLst/>
            <a:gdLst/>
            <a:ahLst/>
            <a:cxnLst/>
            <a:rect r="r" b="b" t="t" l="l"/>
            <a:pathLst>
              <a:path h="1721881" w="903988">
                <a:moveTo>
                  <a:pt x="0" y="0"/>
                </a:moveTo>
                <a:lnTo>
                  <a:pt x="903988" y="0"/>
                </a:lnTo>
                <a:lnTo>
                  <a:pt x="903988" y="1721881"/>
                </a:lnTo>
                <a:lnTo>
                  <a:pt x="0" y="1721881"/>
                </a:lnTo>
                <a:lnTo>
                  <a:pt x="0" y="0"/>
                </a:lnTo>
                <a:close/>
              </a:path>
            </a:pathLst>
          </a:custGeom>
          <a:blipFill>
            <a:blip r:embed="rId5"/>
            <a:stretch>
              <a:fillRect l="0" t="0" r="0" b="0"/>
            </a:stretch>
          </a:blipFill>
        </p:spPr>
      </p:sp>
      <p:sp>
        <p:nvSpPr>
          <p:cNvPr name="Freeform 29" id="29"/>
          <p:cNvSpPr/>
          <p:nvPr/>
        </p:nvSpPr>
        <p:spPr>
          <a:xfrm flipH="false" flipV="false" rot="0">
            <a:off x="11288266" y="4261453"/>
            <a:ext cx="1244059" cy="1721881"/>
          </a:xfrm>
          <a:custGeom>
            <a:avLst/>
            <a:gdLst/>
            <a:ahLst/>
            <a:cxnLst/>
            <a:rect r="r" b="b" t="t" l="l"/>
            <a:pathLst>
              <a:path h="1721881" w="1244059">
                <a:moveTo>
                  <a:pt x="0" y="0"/>
                </a:moveTo>
                <a:lnTo>
                  <a:pt x="1244059" y="0"/>
                </a:lnTo>
                <a:lnTo>
                  <a:pt x="1244059" y="1721881"/>
                </a:lnTo>
                <a:lnTo>
                  <a:pt x="0" y="172188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30" id="30"/>
          <p:cNvSpPr/>
          <p:nvPr/>
        </p:nvSpPr>
        <p:spPr>
          <a:xfrm flipH="false" flipV="false" rot="0">
            <a:off x="2384905" y="6928911"/>
            <a:ext cx="1609959" cy="1721881"/>
          </a:xfrm>
          <a:custGeom>
            <a:avLst/>
            <a:gdLst/>
            <a:ahLst/>
            <a:cxnLst/>
            <a:rect r="r" b="b" t="t" l="l"/>
            <a:pathLst>
              <a:path h="1721881" w="1609959">
                <a:moveTo>
                  <a:pt x="0" y="0"/>
                </a:moveTo>
                <a:lnTo>
                  <a:pt x="1609959" y="0"/>
                </a:lnTo>
                <a:lnTo>
                  <a:pt x="1609959" y="1721881"/>
                </a:lnTo>
                <a:lnTo>
                  <a:pt x="0" y="1721881"/>
                </a:lnTo>
                <a:lnTo>
                  <a:pt x="0" y="0"/>
                </a:lnTo>
                <a:close/>
              </a:path>
            </a:pathLst>
          </a:custGeom>
          <a:blipFill>
            <a:blip r:embed="rId8">
              <a:extLst>
                <a:ext uri="{96DAC541-7B7A-43D3-8B79-37D633B846F1}">
                  <asvg:svgBlip xmlns:asvg="http://schemas.microsoft.com/office/drawing/2016/SVG/main" r:embed="rId9"/>
                </a:ext>
              </a:extLst>
            </a:blip>
            <a:stretch>
              <a:fillRect l="-8742" t="-3968" r="-5027" b="-2406"/>
            </a:stretch>
          </a:blipFill>
        </p:spPr>
      </p:sp>
      <p:sp>
        <p:nvSpPr>
          <p:cNvPr name="Freeform 31" id="31"/>
          <p:cNvSpPr/>
          <p:nvPr/>
        </p:nvSpPr>
        <p:spPr>
          <a:xfrm flipH="false" flipV="false" rot="0">
            <a:off x="8061186" y="6928911"/>
            <a:ext cx="2148994" cy="1721881"/>
          </a:xfrm>
          <a:custGeom>
            <a:avLst/>
            <a:gdLst/>
            <a:ahLst/>
            <a:cxnLst/>
            <a:rect r="r" b="b" t="t" l="l"/>
            <a:pathLst>
              <a:path h="1721881" w="2148994">
                <a:moveTo>
                  <a:pt x="0" y="0"/>
                </a:moveTo>
                <a:lnTo>
                  <a:pt x="2148994" y="0"/>
                </a:lnTo>
                <a:lnTo>
                  <a:pt x="2148994" y="1721881"/>
                </a:lnTo>
                <a:lnTo>
                  <a:pt x="0" y="172188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32" id="32"/>
          <p:cNvSpPr/>
          <p:nvPr/>
        </p:nvSpPr>
        <p:spPr>
          <a:xfrm flipH="false" flipV="false" rot="0">
            <a:off x="13981583" y="6928911"/>
            <a:ext cx="1728362" cy="1721881"/>
          </a:xfrm>
          <a:custGeom>
            <a:avLst/>
            <a:gdLst/>
            <a:ahLst/>
            <a:cxnLst/>
            <a:rect r="r" b="b" t="t" l="l"/>
            <a:pathLst>
              <a:path h="1721881" w="1728362">
                <a:moveTo>
                  <a:pt x="0" y="0"/>
                </a:moveTo>
                <a:lnTo>
                  <a:pt x="1728363" y="0"/>
                </a:lnTo>
                <a:lnTo>
                  <a:pt x="1728363" y="1721881"/>
                </a:lnTo>
                <a:lnTo>
                  <a:pt x="0" y="1721881"/>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12345368" cy="1223447"/>
            <a:chOff x="0" y="0"/>
            <a:chExt cx="3251455" cy="322225"/>
          </a:xfrm>
        </p:grpSpPr>
        <p:sp>
          <p:nvSpPr>
            <p:cNvPr name="Freeform 13" id="13"/>
            <p:cNvSpPr/>
            <p:nvPr/>
          </p:nvSpPr>
          <p:spPr>
            <a:xfrm flipH="false" flipV="false" rot="0">
              <a:off x="0" y="0"/>
              <a:ext cx="3251455" cy="322225"/>
            </a:xfrm>
            <a:custGeom>
              <a:avLst/>
              <a:gdLst/>
              <a:ahLst/>
              <a:cxnLst/>
              <a:rect r="r" b="b" t="t" l="l"/>
              <a:pathLst>
                <a:path h="322225" w="3251455">
                  <a:moveTo>
                    <a:pt x="3048255" y="0"/>
                  </a:moveTo>
                  <a:cubicBezTo>
                    <a:pt x="3160479" y="0"/>
                    <a:pt x="3251455" y="72132"/>
                    <a:pt x="3251455" y="161112"/>
                  </a:cubicBezTo>
                  <a:cubicBezTo>
                    <a:pt x="3251455" y="250092"/>
                    <a:pt x="3160479" y="322225"/>
                    <a:pt x="304825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3251455" cy="350800"/>
            </a:xfrm>
            <a:prstGeom prst="rect">
              <a:avLst/>
            </a:prstGeom>
          </p:spPr>
          <p:txBody>
            <a:bodyPr anchor="ctr" rtlCol="false" tIns="50800" lIns="50800" bIns="50800" rIns="50800"/>
            <a:lstStyle/>
            <a:p>
              <a:pPr algn="ctr">
                <a:lnSpc>
                  <a:spcPts val="1960"/>
                </a:lnSpc>
              </a:pPr>
            </a:p>
          </p:txBody>
        </p:sp>
      </p:grpSp>
      <p:sp>
        <p:nvSpPr>
          <p:cNvPr name="Freeform 15" id="15"/>
          <p:cNvSpPr/>
          <p:nvPr/>
        </p:nvSpPr>
        <p:spPr>
          <a:xfrm flipH="false" flipV="false" rot="0">
            <a:off x="2695528" y="3415939"/>
            <a:ext cx="3844199" cy="4976309"/>
          </a:xfrm>
          <a:custGeom>
            <a:avLst/>
            <a:gdLst/>
            <a:ahLst/>
            <a:cxnLst/>
            <a:rect r="r" b="b" t="t" l="l"/>
            <a:pathLst>
              <a:path h="4976309" w="3844199">
                <a:moveTo>
                  <a:pt x="0" y="0"/>
                </a:moveTo>
                <a:lnTo>
                  <a:pt x="3844199" y="0"/>
                </a:lnTo>
                <a:lnTo>
                  <a:pt x="3844199" y="4976309"/>
                </a:lnTo>
                <a:lnTo>
                  <a:pt x="0" y="497630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6" id="16"/>
          <p:cNvSpPr txBox="true"/>
          <p:nvPr/>
        </p:nvSpPr>
        <p:spPr>
          <a:xfrm rot="0">
            <a:off x="938966" y="791507"/>
            <a:ext cx="11566182"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Symptoms + Signs of Sickness</a:t>
            </a:r>
          </a:p>
        </p:txBody>
      </p:sp>
      <p:sp>
        <p:nvSpPr>
          <p:cNvPr name="TextBox 17" id="17"/>
          <p:cNvSpPr txBox="true"/>
          <p:nvPr/>
        </p:nvSpPr>
        <p:spPr>
          <a:xfrm rot="0">
            <a:off x="8206602" y="4302624"/>
            <a:ext cx="8797945" cy="31076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Symptoms and signs of sickness are </a:t>
            </a:r>
            <a:r>
              <a:rPr lang="en-US" sz="4400" b="true">
                <a:solidFill>
                  <a:srgbClr val="000000"/>
                </a:solidFill>
                <a:latin typeface="Ubuntu Bold"/>
                <a:ea typeface="Ubuntu Bold"/>
                <a:cs typeface="Ubuntu Bold"/>
                <a:sym typeface="Ubuntu Bold"/>
              </a:rPr>
              <a:t>messages from your body and mind</a:t>
            </a:r>
            <a:r>
              <a:rPr lang="en-US" sz="4400">
                <a:solidFill>
                  <a:srgbClr val="000000"/>
                </a:solidFill>
                <a:latin typeface="Ubuntu"/>
                <a:ea typeface="Ubuntu"/>
                <a:cs typeface="Ubuntu"/>
                <a:sym typeface="Ubuntu"/>
              </a:rPr>
              <a:t> letting you know that something is wrong.</a:t>
            </a:r>
          </a:p>
        </p:txBody>
      </p:sp>
      <p:grpSp>
        <p:nvGrpSpPr>
          <p:cNvPr name="Group 18" id="18"/>
          <p:cNvGrpSpPr/>
          <p:nvPr/>
        </p:nvGrpSpPr>
        <p:grpSpPr>
          <a:xfrm rot="0">
            <a:off x="0" y="9776625"/>
            <a:ext cx="18288000" cy="510375"/>
            <a:chOff x="0" y="0"/>
            <a:chExt cx="6554006" cy="182907"/>
          </a:xfrm>
        </p:grpSpPr>
        <p:sp>
          <p:nvSpPr>
            <p:cNvPr name="Freeform 19" id="19"/>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20" id="20"/>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1" id="21"/>
          <p:cNvGrpSpPr/>
          <p:nvPr/>
        </p:nvGrpSpPr>
        <p:grpSpPr>
          <a:xfrm rot="-5400000">
            <a:off x="12910419" y="4867206"/>
            <a:ext cx="10244787" cy="510375"/>
            <a:chOff x="0" y="0"/>
            <a:chExt cx="3671501" cy="182907"/>
          </a:xfrm>
        </p:grpSpPr>
        <p:sp>
          <p:nvSpPr>
            <p:cNvPr name="Freeform 22" id="22"/>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3" id="23"/>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10044524" cy="1223447"/>
            <a:chOff x="0" y="0"/>
            <a:chExt cx="2645471" cy="322225"/>
          </a:xfrm>
        </p:grpSpPr>
        <p:sp>
          <p:nvSpPr>
            <p:cNvPr name="Freeform 13" id="13"/>
            <p:cNvSpPr/>
            <p:nvPr/>
          </p:nvSpPr>
          <p:spPr>
            <a:xfrm flipH="false" flipV="false" rot="0">
              <a:off x="0" y="0"/>
              <a:ext cx="2645471" cy="322225"/>
            </a:xfrm>
            <a:custGeom>
              <a:avLst/>
              <a:gdLst/>
              <a:ahLst/>
              <a:cxnLst/>
              <a:rect r="r" b="b" t="t" l="l"/>
              <a:pathLst>
                <a:path h="322225" w="2645471">
                  <a:moveTo>
                    <a:pt x="2442271" y="0"/>
                  </a:moveTo>
                  <a:cubicBezTo>
                    <a:pt x="2554496" y="0"/>
                    <a:pt x="2645471" y="72132"/>
                    <a:pt x="2645471" y="161112"/>
                  </a:cubicBezTo>
                  <a:cubicBezTo>
                    <a:pt x="2645471" y="250092"/>
                    <a:pt x="2554496" y="322225"/>
                    <a:pt x="2442271"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645471" cy="350800"/>
            </a:xfrm>
            <a:prstGeom prst="rect">
              <a:avLst/>
            </a:prstGeom>
          </p:spPr>
          <p:txBody>
            <a:bodyPr anchor="ctr" rtlCol="false" tIns="50800" lIns="50800" bIns="50800" rIns="50800"/>
            <a:lstStyle/>
            <a:p>
              <a:pPr algn="ctr">
                <a:lnSpc>
                  <a:spcPts val="1960"/>
                </a:lnSpc>
              </a:pPr>
            </a:p>
          </p:txBody>
        </p:sp>
      </p:grpSp>
      <p:sp>
        <p:nvSpPr>
          <p:cNvPr name="TextBox 15" id="15"/>
          <p:cNvSpPr txBox="true"/>
          <p:nvPr/>
        </p:nvSpPr>
        <p:spPr>
          <a:xfrm rot="0">
            <a:off x="938966" y="791507"/>
            <a:ext cx="932471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Getting Better at Home</a:t>
            </a:r>
          </a:p>
        </p:txBody>
      </p:sp>
      <p:sp>
        <p:nvSpPr>
          <p:cNvPr name="TextBox 16" id="16"/>
          <p:cNvSpPr txBox="true"/>
          <p:nvPr/>
        </p:nvSpPr>
        <p:spPr>
          <a:xfrm rot="0">
            <a:off x="1642599" y="2403457"/>
            <a:ext cx="15002803" cy="2888615"/>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If you’re sick, sometimes you can get better just by resting and drinking lots of water. </a:t>
            </a:r>
          </a:p>
          <a:p>
            <a:pPr algn="l">
              <a:lnSpc>
                <a:spcPts val="4480"/>
              </a:lnSpc>
            </a:pPr>
          </a:p>
          <a:p>
            <a:pPr algn="l">
              <a:lnSpc>
                <a:spcPts val="6160"/>
              </a:lnSpc>
            </a:pPr>
            <a:r>
              <a:rPr lang="en-US" sz="4400">
                <a:solidFill>
                  <a:srgbClr val="000000"/>
                </a:solidFill>
                <a:latin typeface="Ubuntu"/>
                <a:ea typeface="Ubuntu"/>
                <a:cs typeface="Ubuntu"/>
                <a:sym typeface="Ubuntu"/>
              </a:rPr>
              <a:t>You can also try taking home remedies.</a:t>
            </a:r>
          </a:p>
        </p:txBody>
      </p:sp>
      <p:grpSp>
        <p:nvGrpSpPr>
          <p:cNvPr name="Group 17" id="17"/>
          <p:cNvGrpSpPr/>
          <p:nvPr/>
        </p:nvGrpSpPr>
        <p:grpSpPr>
          <a:xfrm rot="0">
            <a:off x="0" y="9776625"/>
            <a:ext cx="18288000" cy="510375"/>
            <a:chOff x="0" y="0"/>
            <a:chExt cx="6554006" cy="182907"/>
          </a:xfrm>
        </p:grpSpPr>
        <p:sp>
          <p:nvSpPr>
            <p:cNvPr name="Freeform 18" id="18"/>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9" id="19"/>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0" id="20"/>
          <p:cNvGrpSpPr/>
          <p:nvPr/>
        </p:nvGrpSpPr>
        <p:grpSpPr>
          <a:xfrm rot="-5400000">
            <a:off x="12910419" y="4867206"/>
            <a:ext cx="10244787" cy="510375"/>
            <a:chOff x="0" y="0"/>
            <a:chExt cx="3671501" cy="182907"/>
          </a:xfrm>
        </p:grpSpPr>
        <p:sp>
          <p:nvSpPr>
            <p:cNvPr name="Freeform 21" id="2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2" id="2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3" id="23"/>
          <p:cNvGrpSpPr/>
          <p:nvPr/>
        </p:nvGrpSpPr>
        <p:grpSpPr>
          <a:xfrm rot="0">
            <a:off x="6082552" y="5759217"/>
            <a:ext cx="6122895" cy="3653286"/>
            <a:chOff x="0" y="0"/>
            <a:chExt cx="8163860" cy="4871048"/>
          </a:xfrm>
        </p:grpSpPr>
        <p:sp>
          <p:nvSpPr>
            <p:cNvPr name="Freeform 24" id="24"/>
            <p:cNvSpPr/>
            <p:nvPr/>
          </p:nvSpPr>
          <p:spPr>
            <a:xfrm flipH="false" flipV="false" rot="0">
              <a:off x="0" y="0"/>
              <a:ext cx="3111382" cy="4871048"/>
            </a:xfrm>
            <a:custGeom>
              <a:avLst/>
              <a:gdLst/>
              <a:ahLst/>
              <a:cxnLst/>
              <a:rect r="r" b="b" t="t" l="l"/>
              <a:pathLst>
                <a:path h="4871048" w="3111382">
                  <a:moveTo>
                    <a:pt x="0" y="0"/>
                  </a:moveTo>
                  <a:lnTo>
                    <a:pt x="3111382" y="0"/>
                  </a:lnTo>
                  <a:lnTo>
                    <a:pt x="3111382" y="4871048"/>
                  </a:lnTo>
                  <a:lnTo>
                    <a:pt x="0" y="487104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5" id="25"/>
            <p:cNvSpPr/>
            <p:nvPr/>
          </p:nvSpPr>
          <p:spPr>
            <a:xfrm flipH="false" flipV="false" rot="0">
              <a:off x="3716481" y="0"/>
              <a:ext cx="4447379" cy="4853290"/>
            </a:xfrm>
            <a:custGeom>
              <a:avLst/>
              <a:gdLst/>
              <a:ahLst/>
              <a:cxnLst/>
              <a:rect r="r" b="b" t="t" l="l"/>
              <a:pathLst>
                <a:path h="4853290" w="4447379">
                  <a:moveTo>
                    <a:pt x="0" y="0"/>
                  </a:moveTo>
                  <a:lnTo>
                    <a:pt x="4447379" y="0"/>
                  </a:lnTo>
                  <a:lnTo>
                    <a:pt x="4447379" y="4853290"/>
                  </a:lnTo>
                  <a:lnTo>
                    <a:pt x="0" y="485329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10608602" cy="1223447"/>
            <a:chOff x="0" y="0"/>
            <a:chExt cx="2794035" cy="322225"/>
          </a:xfrm>
        </p:grpSpPr>
        <p:sp>
          <p:nvSpPr>
            <p:cNvPr name="Freeform 13" id="13"/>
            <p:cNvSpPr/>
            <p:nvPr/>
          </p:nvSpPr>
          <p:spPr>
            <a:xfrm flipH="false" flipV="false" rot="0">
              <a:off x="0" y="0"/>
              <a:ext cx="2794035" cy="322225"/>
            </a:xfrm>
            <a:custGeom>
              <a:avLst/>
              <a:gdLst/>
              <a:ahLst/>
              <a:cxnLst/>
              <a:rect r="r" b="b" t="t" l="l"/>
              <a:pathLst>
                <a:path h="322225" w="2794035">
                  <a:moveTo>
                    <a:pt x="2590835" y="0"/>
                  </a:moveTo>
                  <a:cubicBezTo>
                    <a:pt x="2703059" y="0"/>
                    <a:pt x="2794035" y="72132"/>
                    <a:pt x="2794035" y="161112"/>
                  </a:cubicBezTo>
                  <a:cubicBezTo>
                    <a:pt x="2794035" y="250092"/>
                    <a:pt x="2703059" y="322225"/>
                    <a:pt x="259083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794035" cy="350800"/>
            </a:xfrm>
            <a:prstGeom prst="rect">
              <a:avLst/>
            </a:prstGeom>
          </p:spPr>
          <p:txBody>
            <a:bodyPr anchor="ctr" rtlCol="false" tIns="50800" lIns="50800" bIns="50800" rIns="50800"/>
            <a:lstStyle/>
            <a:p>
              <a:pPr algn="ctr">
                <a:lnSpc>
                  <a:spcPts val="1960"/>
                </a:lnSpc>
              </a:pPr>
            </a:p>
          </p:txBody>
        </p:sp>
      </p:grpSp>
      <p:sp>
        <p:nvSpPr>
          <p:cNvPr name="TextBox 15" id="15"/>
          <p:cNvSpPr txBox="true"/>
          <p:nvPr/>
        </p:nvSpPr>
        <p:spPr>
          <a:xfrm rot="0">
            <a:off x="938966" y="791507"/>
            <a:ext cx="9695818"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Getting Better with Help</a:t>
            </a:r>
          </a:p>
        </p:txBody>
      </p:sp>
      <p:sp>
        <p:nvSpPr>
          <p:cNvPr name="TextBox 16" id="16"/>
          <p:cNvSpPr txBox="true"/>
          <p:nvPr/>
        </p:nvSpPr>
        <p:spPr>
          <a:xfrm rot="0">
            <a:off x="1642599" y="2403457"/>
            <a:ext cx="15002803" cy="15455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Other times, you may need to see a provider for treatment before you get better.</a:t>
            </a:r>
          </a:p>
        </p:txBody>
      </p:sp>
      <p:grpSp>
        <p:nvGrpSpPr>
          <p:cNvPr name="Group 17" id="17"/>
          <p:cNvGrpSpPr/>
          <p:nvPr/>
        </p:nvGrpSpPr>
        <p:grpSpPr>
          <a:xfrm rot="0">
            <a:off x="0" y="9776625"/>
            <a:ext cx="18288000" cy="510375"/>
            <a:chOff x="0" y="0"/>
            <a:chExt cx="6554006" cy="182907"/>
          </a:xfrm>
        </p:grpSpPr>
        <p:sp>
          <p:nvSpPr>
            <p:cNvPr name="Freeform 18" id="18"/>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19" id="19"/>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0" id="20"/>
          <p:cNvGrpSpPr/>
          <p:nvPr/>
        </p:nvGrpSpPr>
        <p:grpSpPr>
          <a:xfrm rot="-5400000">
            <a:off x="12910419" y="4867206"/>
            <a:ext cx="10244787" cy="510375"/>
            <a:chOff x="0" y="0"/>
            <a:chExt cx="3671501" cy="182907"/>
          </a:xfrm>
        </p:grpSpPr>
        <p:sp>
          <p:nvSpPr>
            <p:cNvPr name="Freeform 21" id="21"/>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22" id="22"/>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3" id="23"/>
          <p:cNvSpPr/>
          <p:nvPr/>
        </p:nvSpPr>
        <p:spPr>
          <a:xfrm flipH="false" flipV="false" rot="0">
            <a:off x="6999589" y="4137319"/>
            <a:ext cx="4288822" cy="5120981"/>
          </a:xfrm>
          <a:custGeom>
            <a:avLst/>
            <a:gdLst/>
            <a:ahLst/>
            <a:cxnLst/>
            <a:rect r="r" b="b" t="t" l="l"/>
            <a:pathLst>
              <a:path h="5120981" w="4288822">
                <a:moveTo>
                  <a:pt x="0" y="0"/>
                </a:moveTo>
                <a:lnTo>
                  <a:pt x="4288822" y="0"/>
                </a:lnTo>
                <a:lnTo>
                  <a:pt x="4288822" y="5120981"/>
                </a:lnTo>
                <a:lnTo>
                  <a:pt x="0" y="5120981"/>
                </a:lnTo>
                <a:lnTo>
                  <a:pt x="0" y="0"/>
                </a:lnTo>
                <a:close/>
              </a:path>
            </a:pathLst>
          </a:custGeom>
          <a:blipFill>
            <a:blip r:embed="rId5"/>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9776625"/>
            <a:ext cx="18288000" cy="510375"/>
            <a:chOff x="0" y="0"/>
            <a:chExt cx="6554006" cy="182907"/>
          </a:xfrm>
        </p:grpSpPr>
        <p:sp>
          <p:nvSpPr>
            <p:cNvPr name="Freeform 3" id="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4" id="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5" id="5"/>
          <p:cNvGrpSpPr/>
          <p:nvPr/>
        </p:nvGrpSpPr>
        <p:grpSpPr>
          <a:xfrm rot="0">
            <a:off x="1028700" y="-28685"/>
            <a:ext cx="16930386" cy="1111283"/>
            <a:chOff x="0" y="0"/>
            <a:chExt cx="22573848" cy="1481710"/>
          </a:xfrm>
        </p:grpSpPr>
        <p:sp>
          <p:nvSpPr>
            <p:cNvPr name="Freeform 6" id="6"/>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7" id="7"/>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9" id="9"/>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10" id="10"/>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11" id="11"/>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grpSp>
        <p:nvGrpSpPr>
          <p:cNvPr name="Group 12" id="12"/>
          <p:cNvGrpSpPr/>
          <p:nvPr/>
        </p:nvGrpSpPr>
        <p:grpSpPr>
          <a:xfrm rot="-5400000">
            <a:off x="12910419" y="4867206"/>
            <a:ext cx="10244787" cy="510375"/>
            <a:chOff x="0" y="0"/>
            <a:chExt cx="3671501" cy="182907"/>
          </a:xfrm>
        </p:grpSpPr>
        <p:sp>
          <p:nvSpPr>
            <p:cNvPr name="Freeform 13" id="1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14" id="1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15" id="15"/>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6" id="16"/>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7" id="17"/>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8" id="18"/>
          <p:cNvGrpSpPr/>
          <p:nvPr/>
        </p:nvGrpSpPr>
        <p:grpSpPr>
          <a:xfrm rot="0">
            <a:off x="484174" y="808116"/>
            <a:ext cx="12725994" cy="1223447"/>
            <a:chOff x="0" y="0"/>
            <a:chExt cx="3351702" cy="322225"/>
          </a:xfrm>
        </p:grpSpPr>
        <p:sp>
          <p:nvSpPr>
            <p:cNvPr name="Freeform 19" id="19"/>
            <p:cNvSpPr/>
            <p:nvPr/>
          </p:nvSpPr>
          <p:spPr>
            <a:xfrm flipH="false" flipV="false" rot="0">
              <a:off x="0" y="0"/>
              <a:ext cx="3351702" cy="322225"/>
            </a:xfrm>
            <a:custGeom>
              <a:avLst/>
              <a:gdLst/>
              <a:ahLst/>
              <a:cxnLst/>
              <a:rect r="r" b="b" t="t" l="l"/>
              <a:pathLst>
                <a:path h="322225" w="3351702">
                  <a:moveTo>
                    <a:pt x="3148502" y="0"/>
                  </a:moveTo>
                  <a:cubicBezTo>
                    <a:pt x="3260727" y="0"/>
                    <a:pt x="3351702" y="72132"/>
                    <a:pt x="3351702" y="161112"/>
                  </a:cubicBezTo>
                  <a:cubicBezTo>
                    <a:pt x="3351702" y="250092"/>
                    <a:pt x="3260727" y="322225"/>
                    <a:pt x="3148502"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20" id="20"/>
            <p:cNvSpPr txBox="true"/>
            <p:nvPr/>
          </p:nvSpPr>
          <p:spPr>
            <a:xfrm>
              <a:off x="0" y="-28575"/>
              <a:ext cx="3351702" cy="350800"/>
            </a:xfrm>
            <a:prstGeom prst="rect">
              <a:avLst/>
            </a:prstGeom>
          </p:spPr>
          <p:txBody>
            <a:bodyPr anchor="ctr" rtlCol="false" tIns="50800" lIns="50800" bIns="50800" rIns="50800"/>
            <a:lstStyle/>
            <a:p>
              <a:pPr algn="ctr">
                <a:lnSpc>
                  <a:spcPts val="1960"/>
                </a:lnSpc>
              </a:pPr>
            </a:p>
          </p:txBody>
        </p:sp>
      </p:grpSp>
      <p:sp>
        <p:nvSpPr>
          <p:cNvPr name="TextBox 21" id="21"/>
          <p:cNvSpPr txBox="true"/>
          <p:nvPr/>
        </p:nvSpPr>
        <p:spPr>
          <a:xfrm rot="0">
            <a:off x="938966" y="791507"/>
            <a:ext cx="1197821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Examples of Symptoms + Signs</a:t>
            </a:r>
          </a:p>
        </p:txBody>
      </p:sp>
      <p:grpSp>
        <p:nvGrpSpPr>
          <p:cNvPr name="Group 22" id="22"/>
          <p:cNvGrpSpPr/>
          <p:nvPr/>
        </p:nvGrpSpPr>
        <p:grpSpPr>
          <a:xfrm rot="0">
            <a:off x="1999770" y="6755106"/>
            <a:ext cx="14806785" cy="2099900"/>
            <a:chOff x="0" y="0"/>
            <a:chExt cx="19742380" cy="2799866"/>
          </a:xfrm>
        </p:grpSpPr>
        <p:sp>
          <p:nvSpPr>
            <p:cNvPr name="Freeform 23" id="23"/>
            <p:cNvSpPr/>
            <p:nvPr/>
          </p:nvSpPr>
          <p:spPr>
            <a:xfrm flipH="false" flipV="false" rot="0">
              <a:off x="0" y="57243"/>
              <a:ext cx="1551020" cy="2697426"/>
            </a:xfrm>
            <a:custGeom>
              <a:avLst/>
              <a:gdLst/>
              <a:ahLst/>
              <a:cxnLst/>
              <a:rect r="r" b="b" t="t" l="l"/>
              <a:pathLst>
                <a:path h="2697426" w="1551020">
                  <a:moveTo>
                    <a:pt x="0" y="0"/>
                  </a:moveTo>
                  <a:lnTo>
                    <a:pt x="1551020" y="0"/>
                  </a:lnTo>
                  <a:lnTo>
                    <a:pt x="1551020" y="2697426"/>
                  </a:lnTo>
                  <a:lnTo>
                    <a:pt x="0" y="269742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4" id="24"/>
            <p:cNvSpPr/>
            <p:nvPr/>
          </p:nvSpPr>
          <p:spPr>
            <a:xfrm flipH="false" flipV="false" rot="0">
              <a:off x="18511679" y="74379"/>
              <a:ext cx="1230701" cy="2697426"/>
            </a:xfrm>
            <a:custGeom>
              <a:avLst/>
              <a:gdLst/>
              <a:ahLst/>
              <a:cxnLst/>
              <a:rect r="r" b="b" t="t" l="l"/>
              <a:pathLst>
                <a:path h="2697426" w="1230701">
                  <a:moveTo>
                    <a:pt x="0" y="0"/>
                  </a:moveTo>
                  <a:lnTo>
                    <a:pt x="1230701" y="0"/>
                  </a:lnTo>
                  <a:lnTo>
                    <a:pt x="1230701" y="2697426"/>
                  </a:lnTo>
                  <a:lnTo>
                    <a:pt x="0" y="269742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5" id="25"/>
            <p:cNvSpPr/>
            <p:nvPr/>
          </p:nvSpPr>
          <p:spPr>
            <a:xfrm flipH="false" flipV="false" rot="0">
              <a:off x="2418144" y="74379"/>
              <a:ext cx="1722086" cy="2680289"/>
            </a:xfrm>
            <a:custGeom>
              <a:avLst/>
              <a:gdLst/>
              <a:ahLst/>
              <a:cxnLst/>
              <a:rect r="r" b="b" t="t" l="l"/>
              <a:pathLst>
                <a:path h="2680289" w="1722086">
                  <a:moveTo>
                    <a:pt x="0" y="0"/>
                  </a:moveTo>
                  <a:lnTo>
                    <a:pt x="1722086" y="0"/>
                  </a:lnTo>
                  <a:lnTo>
                    <a:pt x="1722086" y="2680290"/>
                  </a:lnTo>
                  <a:lnTo>
                    <a:pt x="0" y="268029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6" id="26"/>
            <p:cNvSpPr/>
            <p:nvPr/>
          </p:nvSpPr>
          <p:spPr>
            <a:xfrm flipH="false" flipV="false" rot="0">
              <a:off x="10282938" y="539100"/>
              <a:ext cx="2095497" cy="1650204"/>
            </a:xfrm>
            <a:custGeom>
              <a:avLst/>
              <a:gdLst/>
              <a:ahLst/>
              <a:cxnLst/>
              <a:rect r="r" b="b" t="t" l="l"/>
              <a:pathLst>
                <a:path h="1650204" w="2095497">
                  <a:moveTo>
                    <a:pt x="0" y="0"/>
                  </a:moveTo>
                  <a:lnTo>
                    <a:pt x="2095497" y="0"/>
                  </a:lnTo>
                  <a:lnTo>
                    <a:pt x="2095497" y="1650204"/>
                  </a:lnTo>
                  <a:lnTo>
                    <a:pt x="0" y="1650204"/>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27" id="27"/>
            <p:cNvSpPr/>
            <p:nvPr/>
          </p:nvSpPr>
          <p:spPr>
            <a:xfrm flipH="false" flipV="false" rot="0">
              <a:off x="5003830" y="20053"/>
              <a:ext cx="1288890" cy="2771805"/>
            </a:xfrm>
            <a:custGeom>
              <a:avLst/>
              <a:gdLst/>
              <a:ahLst/>
              <a:cxnLst/>
              <a:rect r="r" b="b" t="t" l="l"/>
              <a:pathLst>
                <a:path h="2771805" w="1288890">
                  <a:moveTo>
                    <a:pt x="0" y="0"/>
                  </a:moveTo>
                  <a:lnTo>
                    <a:pt x="1288889" y="0"/>
                  </a:lnTo>
                  <a:lnTo>
                    <a:pt x="1288889" y="2771806"/>
                  </a:lnTo>
                  <a:lnTo>
                    <a:pt x="0" y="2771806"/>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28" id="28"/>
            <p:cNvSpPr/>
            <p:nvPr/>
          </p:nvSpPr>
          <p:spPr>
            <a:xfrm flipH="false" flipV="false" rot="0">
              <a:off x="7156319" y="20053"/>
              <a:ext cx="2385864" cy="2688297"/>
            </a:xfrm>
            <a:custGeom>
              <a:avLst/>
              <a:gdLst/>
              <a:ahLst/>
              <a:cxnLst/>
              <a:rect r="r" b="b" t="t" l="l"/>
              <a:pathLst>
                <a:path h="2688297" w="2385864">
                  <a:moveTo>
                    <a:pt x="0" y="0"/>
                  </a:moveTo>
                  <a:lnTo>
                    <a:pt x="2385864" y="0"/>
                  </a:lnTo>
                  <a:lnTo>
                    <a:pt x="2385864" y="2688297"/>
                  </a:lnTo>
                  <a:lnTo>
                    <a:pt x="0" y="2688297"/>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9" id="29"/>
            <p:cNvSpPr/>
            <p:nvPr/>
          </p:nvSpPr>
          <p:spPr>
            <a:xfrm flipH="false" flipV="false" rot="0">
              <a:off x="13242035" y="0"/>
              <a:ext cx="1385903" cy="2771805"/>
            </a:xfrm>
            <a:custGeom>
              <a:avLst/>
              <a:gdLst/>
              <a:ahLst/>
              <a:cxnLst/>
              <a:rect r="r" b="b" t="t" l="l"/>
              <a:pathLst>
                <a:path h="2771805" w="1385903">
                  <a:moveTo>
                    <a:pt x="0" y="0"/>
                  </a:moveTo>
                  <a:lnTo>
                    <a:pt x="1385902" y="0"/>
                  </a:lnTo>
                  <a:lnTo>
                    <a:pt x="1385902" y="2771805"/>
                  </a:lnTo>
                  <a:lnTo>
                    <a:pt x="0" y="2771805"/>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Freeform 30" id="30"/>
            <p:cNvSpPr/>
            <p:nvPr/>
          </p:nvSpPr>
          <p:spPr>
            <a:xfrm flipH="false" flipV="false" rot="0">
              <a:off x="15491537" y="74379"/>
              <a:ext cx="2156542" cy="2725487"/>
            </a:xfrm>
            <a:custGeom>
              <a:avLst/>
              <a:gdLst/>
              <a:ahLst/>
              <a:cxnLst/>
              <a:rect r="r" b="b" t="t" l="l"/>
              <a:pathLst>
                <a:path h="2725487" w="2156542">
                  <a:moveTo>
                    <a:pt x="0" y="0"/>
                  </a:moveTo>
                  <a:lnTo>
                    <a:pt x="2156542" y="0"/>
                  </a:lnTo>
                  <a:lnTo>
                    <a:pt x="2156542" y="2725487"/>
                  </a:lnTo>
                  <a:lnTo>
                    <a:pt x="0" y="2725487"/>
                  </a:lnTo>
                  <a:lnTo>
                    <a:pt x="0"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grpSp>
      <p:grpSp>
        <p:nvGrpSpPr>
          <p:cNvPr name="Group 31" id="31"/>
          <p:cNvGrpSpPr/>
          <p:nvPr/>
        </p:nvGrpSpPr>
        <p:grpSpPr>
          <a:xfrm rot="0">
            <a:off x="2411757" y="3215649"/>
            <a:ext cx="14164273" cy="2135596"/>
            <a:chOff x="0" y="0"/>
            <a:chExt cx="18885697" cy="2847461"/>
          </a:xfrm>
        </p:grpSpPr>
        <p:sp>
          <p:nvSpPr>
            <p:cNvPr name="Freeform 32" id="32"/>
            <p:cNvSpPr/>
            <p:nvPr/>
          </p:nvSpPr>
          <p:spPr>
            <a:xfrm flipH="false" flipV="false" rot="0">
              <a:off x="3983176" y="0"/>
              <a:ext cx="2931749" cy="2847461"/>
            </a:xfrm>
            <a:custGeom>
              <a:avLst/>
              <a:gdLst/>
              <a:ahLst/>
              <a:cxnLst/>
              <a:rect r="r" b="b" t="t" l="l"/>
              <a:pathLst>
                <a:path h="2847461" w="2931749">
                  <a:moveTo>
                    <a:pt x="0" y="0"/>
                  </a:moveTo>
                  <a:lnTo>
                    <a:pt x="2931748" y="0"/>
                  </a:lnTo>
                  <a:lnTo>
                    <a:pt x="2931748" y="2847461"/>
                  </a:lnTo>
                  <a:lnTo>
                    <a:pt x="0" y="2847461"/>
                  </a:lnTo>
                  <a:lnTo>
                    <a:pt x="0" y="0"/>
                  </a:lnTo>
                  <a:close/>
                </a:path>
              </a:pathLst>
            </a:custGeom>
            <a:blipFill>
              <a:blip r:embed="rId21">
                <a:extLst>
                  <a:ext uri="{96DAC541-7B7A-43D3-8B79-37D633B846F1}">
                    <asvg:svgBlip xmlns:asvg="http://schemas.microsoft.com/office/drawing/2016/SVG/main" r:embed="rId22"/>
                  </a:ext>
                </a:extLst>
              </a:blip>
              <a:stretch>
                <a:fillRect l="0" t="0" r="0" b="0"/>
              </a:stretch>
            </a:blipFill>
          </p:spPr>
        </p:sp>
        <p:sp>
          <p:nvSpPr>
            <p:cNvPr name="Freeform 33" id="33"/>
            <p:cNvSpPr/>
            <p:nvPr/>
          </p:nvSpPr>
          <p:spPr>
            <a:xfrm flipH="false" flipV="false" rot="0">
              <a:off x="0" y="0"/>
              <a:ext cx="2662376" cy="2847461"/>
            </a:xfrm>
            <a:custGeom>
              <a:avLst/>
              <a:gdLst/>
              <a:ahLst/>
              <a:cxnLst/>
              <a:rect r="r" b="b" t="t" l="l"/>
              <a:pathLst>
                <a:path h="2847461" w="2662376">
                  <a:moveTo>
                    <a:pt x="0" y="0"/>
                  </a:moveTo>
                  <a:lnTo>
                    <a:pt x="2662376" y="0"/>
                  </a:lnTo>
                  <a:lnTo>
                    <a:pt x="2662376" y="2847461"/>
                  </a:lnTo>
                  <a:lnTo>
                    <a:pt x="0" y="2847461"/>
                  </a:lnTo>
                  <a:lnTo>
                    <a:pt x="0" y="0"/>
                  </a:lnTo>
                  <a:close/>
                </a:path>
              </a:pathLst>
            </a:custGeom>
            <a:blipFill>
              <a:blip r:embed="rId23">
                <a:extLst>
                  <a:ext uri="{96DAC541-7B7A-43D3-8B79-37D633B846F1}">
                    <asvg:svgBlip xmlns:asvg="http://schemas.microsoft.com/office/drawing/2016/SVG/main" r:embed="rId24"/>
                  </a:ext>
                </a:extLst>
              </a:blip>
              <a:stretch>
                <a:fillRect l="0" t="0" r="0" b="0"/>
              </a:stretch>
            </a:blipFill>
          </p:spPr>
        </p:sp>
        <p:sp>
          <p:nvSpPr>
            <p:cNvPr name="Freeform 34" id="34"/>
            <p:cNvSpPr/>
            <p:nvPr/>
          </p:nvSpPr>
          <p:spPr>
            <a:xfrm flipH="false" flipV="false" rot="0">
              <a:off x="8229399" y="0"/>
              <a:ext cx="2498881" cy="2799866"/>
            </a:xfrm>
            <a:custGeom>
              <a:avLst/>
              <a:gdLst/>
              <a:ahLst/>
              <a:cxnLst/>
              <a:rect r="r" b="b" t="t" l="l"/>
              <a:pathLst>
                <a:path h="2799866" w="2498881">
                  <a:moveTo>
                    <a:pt x="0" y="0"/>
                  </a:moveTo>
                  <a:lnTo>
                    <a:pt x="2498881" y="0"/>
                  </a:lnTo>
                  <a:lnTo>
                    <a:pt x="2498881" y="2799866"/>
                  </a:lnTo>
                  <a:lnTo>
                    <a:pt x="0" y="2799866"/>
                  </a:lnTo>
                  <a:lnTo>
                    <a:pt x="0" y="0"/>
                  </a:lnTo>
                  <a:close/>
                </a:path>
              </a:pathLst>
            </a:custGeom>
            <a:blipFill>
              <a:blip r:embed="rId25">
                <a:extLst>
                  <a:ext uri="{96DAC541-7B7A-43D3-8B79-37D633B846F1}">
                    <asvg:svgBlip xmlns:asvg="http://schemas.microsoft.com/office/drawing/2016/SVG/main" r:embed="rId26"/>
                  </a:ext>
                </a:extLst>
              </a:blip>
              <a:stretch>
                <a:fillRect l="0" t="0" r="0" b="0"/>
              </a:stretch>
            </a:blipFill>
          </p:spPr>
        </p:sp>
        <p:sp>
          <p:nvSpPr>
            <p:cNvPr name="Freeform 35" id="35"/>
            <p:cNvSpPr/>
            <p:nvPr/>
          </p:nvSpPr>
          <p:spPr>
            <a:xfrm flipH="false" flipV="false" rot="0">
              <a:off x="12049080" y="0"/>
              <a:ext cx="2789288" cy="2789288"/>
            </a:xfrm>
            <a:custGeom>
              <a:avLst/>
              <a:gdLst/>
              <a:ahLst/>
              <a:cxnLst/>
              <a:rect r="r" b="b" t="t" l="l"/>
              <a:pathLst>
                <a:path h="2789288" w="2789288">
                  <a:moveTo>
                    <a:pt x="0" y="0"/>
                  </a:moveTo>
                  <a:lnTo>
                    <a:pt x="2789288" y="0"/>
                  </a:lnTo>
                  <a:lnTo>
                    <a:pt x="2789288" y="2789288"/>
                  </a:lnTo>
                  <a:lnTo>
                    <a:pt x="0" y="2789288"/>
                  </a:lnTo>
                  <a:lnTo>
                    <a:pt x="0" y="0"/>
                  </a:lnTo>
                  <a:close/>
                </a:path>
              </a:pathLst>
            </a:custGeom>
            <a:blipFill>
              <a:blip r:embed="rId27">
                <a:extLst>
                  <a:ext uri="{96DAC541-7B7A-43D3-8B79-37D633B846F1}">
                    <asvg:svgBlip xmlns:asvg="http://schemas.microsoft.com/office/drawing/2016/SVG/main" r:embed="rId28"/>
                  </a:ext>
                </a:extLst>
              </a:blip>
              <a:stretch>
                <a:fillRect l="0" t="0" r="0" b="0"/>
              </a:stretch>
            </a:blipFill>
          </p:spPr>
        </p:sp>
        <p:sp>
          <p:nvSpPr>
            <p:cNvPr name="Freeform 36" id="36"/>
            <p:cNvSpPr/>
            <p:nvPr/>
          </p:nvSpPr>
          <p:spPr>
            <a:xfrm flipH="false" flipV="false" rot="0">
              <a:off x="16159168" y="0"/>
              <a:ext cx="2726529" cy="2789288"/>
            </a:xfrm>
            <a:custGeom>
              <a:avLst/>
              <a:gdLst/>
              <a:ahLst/>
              <a:cxnLst/>
              <a:rect r="r" b="b" t="t" l="l"/>
              <a:pathLst>
                <a:path h="2789288" w="2726529">
                  <a:moveTo>
                    <a:pt x="0" y="0"/>
                  </a:moveTo>
                  <a:lnTo>
                    <a:pt x="2726529" y="0"/>
                  </a:lnTo>
                  <a:lnTo>
                    <a:pt x="2726529" y="2789288"/>
                  </a:lnTo>
                  <a:lnTo>
                    <a:pt x="0" y="2789288"/>
                  </a:lnTo>
                  <a:lnTo>
                    <a:pt x="0" y="0"/>
                  </a:lnTo>
                  <a:close/>
                </a:path>
              </a:pathLst>
            </a:custGeom>
            <a:blipFill>
              <a:blip r:embed="rId29">
                <a:extLst>
                  <a:ext uri="{96DAC541-7B7A-43D3-8B79-37D633B846F1}">
                    <asvg:svgBlip xmlns:asvg="http://schemas.microsoft.com/office/drawing/2016/SVG/main" r:embed="rId30"/>
                  </a:ext>
                </a:extLst>
              </a:blip>
              <a:stretch>
                <a:fillRect l="0" t="0" r="0"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9776625"/>
            <a:ext cx="18288000" cy="510375"/>
            <a:chOff x="0" y="0"/>
            <a:chExt cx="6554006" cy="182907"/>
          </a:xfrm>
        </p:grpSpPr>
        <p:sp>
          <p:nvSpPr>
            <p:cNvPr name="Freeform 3" id="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88AC2E"/>
            </a:solidFill>
          </p:spPr>
        </p:sp>
        <p:sp>
          <p:nvSpPr>
            <p:cNvPr name="TextBox 4" id="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5" id="5"/>
          <p:cNvGrpSpPr/>
          <p:nvPr/>
        </p:nvGrpSpPr>
        <p:grpSpPr>
          <a:xfrm rot="0">
            <a:off x="1028700" y="-28685"/>
            <a:ext cx="16930386" cy="1111283"/>
            <a:chOff x="0" y="0"/>
            <a:chExt cx="22573848" cy="1481710"/>
          </a:xfrm>
        </p:grpSpPr>
        <p:sp>
          <p:nvSpPr>
            <p:cNvPr name="Freeform 6" id="6"/>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7" id="7"/>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9" id="9"/>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10" id="10"/>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11" id="11"/>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grpSp>
        <p:nvGrpSpPr>
          <p:cNvPr name="Group 12" id="12"/>
          <p:cNvGrpSpPr/>
          <p:nvPr/>
        </p:nvGrpSpPr>
        <p:grpSpPr>
          <a:xfrm rot="-5400000">
            <a:off x="12910419" y="4867206"/>
            <a:ext cx="10244787" cy="510375"/>
            <a:chOff x="0" y="0"/>
            <a:chExt cx="3671501" cy="182907"/>
          </a:xfrm>
        </p:grpSpPr>
        <p:sp>
          <p:nvSpPr>
            <p:cNvPr name="Freeform 13" id="13"/>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88AC2E"/>
            </a:solidFill>
          </p:spPr>
        </p:sp>
        <p:sp>
          <p:nvSpPr>
            <p:cNvPr name="TextBox 14" id="14"/>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15" id="15"/>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6" id="16"/>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7" id="17"/>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8" id="18"/>
          <p:cNvGrpSpPr/>
          <p:nvPr/>
        </p:nvGrpSpPr>
        <p:grpSpPr>
          <a:xfrm rot="0">
            <a:off x="484174" y="808116"/>
            <a:ext cx="10632968" cy="1223447"/>
            <a:chOff x="0" y="0"/>
            <a:chExt cx="2800453" cy="322225"/>
          </a:xfrm>
        </p:grpSpPr>
        <p:sp>
          <p:nvSpPr>
            <p:cNvPr name="Freeform 19" id="19"/>
            <p:cNvSpPr/>
            <p:nvPr/>
          </p:nvSpPr>
          <p:spPr>
            <a:xfrm flipH="false" flipV="false" rot="0">
              <a:off x="0" y="0"/>
              <a:ext cx="2800453" cy="322225"/>
            </a:xfrm>
            <a:custGeom>
              <a:avLst/>
              <a:gdLst/>
              <a:ahLst/>
              <a:cxnLst/>
              <a:rect r="r" b="b" t="t" l="l"/>
              <a:pathLst>
                <a:path h="322225" w="2800453">
                  <a:moveTo>
                    <a:pt x="2597253" y="0"/>
                  </a:moveTo>
                  <a:cubicBezTo>
                    <a:pt x="2709477" y="0"/>
                    <a:pt x="2800453" y="72132"/>
                    <a:pt x="2800453" y="161112"/>
                  </a:cubicBezTo>
                  <a:cubicBezTo>
                    <a:pt x="2800453" y="250092"/>
                    <a:pt x="2709477" y="322225"/>
                    <a:pt x="2597253"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20" id="20"/>
            <p:cNvSpPr txBox="true"/>
            <p:nvPr/>
          </p:nvSpPr>
          <p:spPr>
            <a:xfrm>
              <a:off x="0" y="-28575"/>
              <a:ext cx="2800453" cy="350800"/>
            </a:xfrm>
            <a:prstGeom prst="rect">
              <a:avLst/>
            </a:prstGeom>
          </p:spPr>
          <p:txBody>
            <a:bodyPr anchor="ctr" rtlCol="false" tIns="50800" lIns="50800" bIns="50800" rIns="50800"/>
            <a:lstStyle/>
            <a:p>
              <a:pPr algn="ctr">
                <a:lnSpc>
                  <a:spcPts val="1960"/>
                </a:lnSpc>
              </a:pPr>
            </a:p>
          </p:txBody>
        </p:sp>
      </p:grpSp>
      <p:sp>
        <p:nvSpPr>
          <p:cNvPr name="Freeform 21" id="21"/>
          <p:cNvSpPr/>
          <p:nvPr/>
        </p:nvSpPr>
        <p:spPr>
          <a:xfrm flipH="false" flipV="false" rot="0">
            <a:off x="3072129" y="2357978"/>
            <a:ext cx="1134690" cy="2558741"/>
          </a:xfrm>
          <a:custGeom>
            <a:avLst/>
            <a:gdLst/>
            <a:ahLst/>
            <a:cxnLst/>
            <a:rect r="r" b="b" t="t" l="l"/>
            <a:pathLst>
              <a:path h="2558741" w="1134690">
                <a:moveTo>
                  <a:pt x="0" y="0"/>
                </a:moveTo>
                <a:lnTo>
                  <a:pt x="1134689" y="0"/>
                </a:lnTo>
                <a:lnTo>
                  <a:pt x="1134689" y="2558742"/>
                </a:lnTo>
                <a:lnTo>
                  <a:pt x="0" y="2558742"/>
                </a:lnTo>
                <a:lnTo>
                  <a:pt x="0" y="0"/>
                </a:lnTo>
                <a:close/>
              </a:path>
            </a:pathLst>
          </a:custGeom>
          <a:blipFill>
            <a:blip r:embed="rId5"/>
            <a:stretch>
              <a:fillRect l="0" t="0" r="0" b="0"/>
            </a:stretch>
          </a:blipFill>
        </p:spPr>
      </p:sp>
      <p:sp>
        <p:nvSpPr>
          <p:cNvPr name="Freeform 22" id="22"/>
          <p:cNvSpPr/>
          <p:nvPr/>
        </p:nvSpPr>
        <p:spPr>
          <a:xfrm flipH="false" flipV="false" rot="0">
            <a:off x="1935758" y="6132648"/>
            <a:ext cx="3546870" cy="2534184"/>
          </a:xfrm>
          <a:custGeom>
            <a:avLst/>
            <a:gdLst/>
            <a:ahLst/>
            <a:cxnLst/>
            <a:rect r="r" b="b" t="t" l="l"/>
            <a:pathLst>
              <a:path h="2534184" w="3546870">
                <a:moveTo>
                  <a:pt x="0" y="0"/>
                </a:moveTo>
                <a:lnTo>
                  <a:pt x="3546870" y="0"/>
                </a:lnTo>
                <a:lnTo>
                  <a:pt x="3546870" y="2534184"/>
                </a:lnTo>
                <a:lnTo>
                  <a:pt x="0" y="2534184"/>
                </a:lnTo>
                <a:lnTo>
                  <a:pt x="0" y="0"/>
                </a:lnTo>
                <a:close/>
              </a:path>
            </a:pathLst>
          </a:custGeom>
          <a:blipFill>
            <a:blip r:embed="rId6"/>
            <a:stretch>
              <a:fillRect l="0" t="0" r="0" b="0"/>
            </a:stretch>
          </a:blipFill>
        </p:spPr>
      </p:sp>
      <p:sp>
        <p:nvSpPr>
          <p:cNvPr name="Freeform 23" id="23"/>
          <p:cNvSpPr/>
          <p:nvPr/>
        </p:nvSpPr>
        <p:spPr>
          <a:xfrm flipH="false" flipV="false" rot="0">
            <a:off x="8347653" y="6132648"/>
            <a:ext cx="2111019" cy="2534184"/>
          </a:xfrm>
          <a:custGeom>
            <a:avLst/>
            <a:gdLst/>
            <a:ahLst/>
            <a:cxnLst/>
            <a:rect r="r" b="b" t="t" l="l"/>
            <a:pathLst>
              <a:path h="2534184" w="2111019">
                <a:moveTo>
                  <a:pt x="0" y="0"/>
                </a:moveTo>
                <a:lnTo>
                  <a:pt x="2111019" y="0"/>
                </a:lnTo>
                <a:lnTo>
                  <a:pt x="2111019" y="2534184"/>
                </a:lnTo>
                <a:lnTo>
                  <a:pt x="0" y="2534184"/>
                </a:lnTo>
                <a:lnTo>
                  <a:pt x="0" y="0"/>
                </a:lnTo>
                <a:close/>
              </a:path>
            </a:pathLst>
          </a:custGeom>
          <a:blipFill>
            <a:blip r:embed="rId7"/>
            <a:stretch>
              <a:fillRect l="0" t="0" r="0" b="0"/>
            </a:stretch>
          </a:blipFill>
        </p:spPr>
      </p:sp>
      <p:sp>
        <p:nvSpPr>
          <p:cNvPr name="Freeform 24" id="24"/>
          <p:cNvSpPr/>
          <p:nvPr/>
        </p:nvSpPr>
        <p:spPr>
          <a:xfrm flipH="false" flipV="false" rot="0">
            <a:off x="14236148" y="6132648"/>
            <a:ext cx="1723935" cy="2534184"/>
          </a:xfrm>
          <a:custGeom>
            <a:avLst/>
            <a:gdLst/>
            <a:ahLst/>
            <a:cxnLst/>
            <a:rect r="r" b="b" t="t" l="l"/>
            <a:pathLst>
              <a:path h="2534184" w="1723935">
                <a:moveTo>
                  <a:pt x="0" y="0"/>
                </a:moveTo>
                <a:lnTo>
                  <a:pt x="1723935" y="0"/>
                </a:lnTo>
                <a:lnTo>
                  <a:pt x="1723935" y="2534184"/>
                </a:lnTo>
                <a:lnTo>
                  <a:pt x="0" y="2534184"/>
                </a:lnTo>
                <a:lnTo>
                  <a:pt x="0" y="0"/>
                </a:lnTo>
                <a:close/>
              </a:path>
            </a:pathLst>
          </a:custGeom>
          <a:blipFill>
            <a:blip r:embed="rId8"/>
            <a:stretch>
              <a:fillRect l="0" t="0" r="0" b="0"/>
            </a:stretch>
          </a:blipFill>
        </p:spPr>
      </p:sp>
      <p:sp>
        <p:nvSpPr>
          <p:cNvPr name="Freeform 25" id="25"/>
          <p:cNvSpPr/>
          <p:nvPr/>
        </p:nvSpPr>
        <p:spPr>
          <a:xfrm flipH="false" flipV="false" rot="0">
            <a:off x="13508277" y="2319418"/>
            <a:ext cx="3179676" cy="2597302"/>
          </a:xfrm>
          <a:custGeom>
            <a:avLst/>
            <a:gdLst/>
            <a:ahLst/>
            <a:cxnLst/>
            <a:rect r="r" b="b" t="t" l="l"/>
            <a:pathLst>
              <a:path h="2597302" w="3179676">
                <a:moveTo>
                  <a:pt x="0" y="0"/>
                </a:moveTo>
                <a:lnTo>
                  <a:pt x="3179676" y="0"/>
                </a:lnTo>
                <a:lnTo>
                  <a:pt x="3179676" y="2597302"/>
                </a:lnTo>
                <a:lnTo>
                  <a:pt x="0" y="2597302"/>
                </a:lnTo>
                <a:lnTo>
                  <a:pt x="0" y="0"/>
                </a:lnTo>
                <a:close/>
              </a:path>
            </a:pathLst>
          </a:custGeom>
          <a:blipFill>
            <a:blip r:embed="rId9"/>
            <a:stretch>
              <a:fillRect l="0" t="0" r="0" b="0"/>
            </a:stretch>
          </a:blipFill>
        </p:spPr>
      </p:sp>
      <p:grpSp>
        <p:nvGrpSpPr>
          <p:cNvPr name="Group 26" id="26"/>
          <p:cNvGrpSpPr/>
          <p:nvPr/>
        </p:nvGrpSpPr>
        <p:grpSpPr>
          <a:xfrm rot="0">
            <a:off x="8129937" y="2332818"/>
            <a:ext cx="2546451" cy="2622463"/>
            <a:chOff x="0" y="0"/>
            <a:chExt cx="3395267" cy="3496617"/>
          </a:xfrm>
        </p:grpSpPr>
        <p:sp>
          <p:nvSpPr>
            <p:cNvPr name="Freeform 27" id="27"/>
            <p:cNvSpPr/>
            <p:nvPr/>
          </p:nvSpPr>
          <p:spPr>
            <a:xfrm flipH="false" flipV="false" rot="0">
              <a:off x="0" y="79603"/>
              <a:ext cx="3395267" cy="3417014"/>
            </a:xfrm>
            <a:custGeom>
              <a:avLst/>
              <a:gdLst/>
              <a:ahLst/>
              <a:cxnLst/>
              <a:rect r="r" b="b" t="t" l="l"/>
              <a:pathLst>
                <a:path h="3417014" w="3395267">
                  <a:moveTo>
                    <a:pt x="0" y="0"/>
                  </a:moveTo>
                  <a:lnTo>
                    <a:pt x="3395267" y="0"/>
                  </a:lnTo>
                  <a:lnTo>
                    <a:pt x="3395267" y="3417014"/>
                  </a:lnTo>
                  <a:lnTo>
                    <a:pt x="0" y="3417014"/>
                  </a:lnTo>
                  <a:lnTo>
                    <a:pt x="0" y="0"/>
                  </a:lnTo>
                  <a:close/>
                </a:path>
              </a:pathLst>
            </a:custGeom>
            <a:blipFill>
              <a:blip r:embed="rId10"/>
              <a:stretch>
                <a:fillRect l="0" t="-2852" r="0" b="0"/>
              </a:stretch>
            </a:blipFill>
          </p:spPr>
        </p:sp>
        <p:grpSp>
          <p:nvGrpSpPr>
            <p:cNvPr name="Group 28" id="28"/>
            <p:cNvGrpSpPr/>
            <p:nvPr/>
          </p:nvGrpSpPr>
          <p:grpSpPr>
            <a:xfrm rot="0">
              <a:off x="2453395" y="0"/>
              <a:ext cx="611039" cy="106047"/>
              <a:chOff x="0" y="0"/>
              <a:chExt cx="120699" cy="20948"/>
            </a:xfrm>
          </p:grpSpPr>
          <p:sp>
            <p:nvSpPr>
              <p:cNvPr name="Freeform 29" id="29"/>
              <p:cNvSpPr/>
              <p:nvPr/>
            </p:nvSpPr>
            <p:spPr>
              <a:xfrm flipH="false" flipV="false" rot="0">
                <a:off x="0" y="0"/>
                <a:ext cx="120699" cy="20948"/>
              </a:xfrm>
              <a:custGeom>
                <a:avLst/>
                <a:gdLst/>
                <a:ahLst/>
                <a:cxnLst/>
                <a:rect r="r" b="b" t="t" l="l"/>
                <a:pathLst>
                  <a:path h="20948" w="120699">
                    <a:moveTo>
                      <a:pt x="0" y="0"/>
                    </a:moveTo>
                    <a:lnTo>
                      <a:pt x="120699" y="0"/>
                    </a:lnTo>
                    <a:lnTo>
                      <a:pt x="120699" y="20948"/>
                    </a:lnTo>
                    <a:lnTo>
                      <a:pt x="0" y="20948"/>
                    </a:lnTo>
                    <a:close/>
                  </a:path>
                </a:pathLst>
              </a:custGeom>
              <a:solidFill>
                <a:srgbClr val="FFFFFF"/>
              </a:solidFill>
            </p:spPr>
          </p:sp>
          <p:sp>
            <p:nvSpPr>
              <p:cNvPr name="TextBox 30" id="30"/>
              <p:cNvSpPr txBox="true"/>
              <p:nvPr/>
            </p:nvSpPr>
            <p:spPr>
              <a:xfrm>
                <a:off x="0" y="-28575"/>
                <a:ext cx="120699" cy="49523"/>
              </a:xfrm>
              <a:prstGeom prst="rect">
                <a:avLst/>
              </a:prstGeom>
            </p:spPr>
            <p:txBody>
              <a:bodyPr anchor="ctr" rtlCol="false" tIns="50800" lIns="50800" bIns="50800" rIns="50800"/>
              <a:lstStyle/>
              <a:p>
                <a:pPr algn="ctr">
                  <a:lnSpc>
                    <a:spcPts val="1960"/>
                  </a:lnSpc>
                </a:pPr>
              </a:p>
            </p:txBody>
          </p:sp>
        </p:grpSp>
      </p:grpSp>
      <p:sp>
        <p:nvSpPr>
          <p:cNvPr name="TextBox 31" id="31"/>
          <p:cNvSpPr txBox="true"/>
          <p:nvPr/>
        </p:nvSpPr>
        <p:spPr>
          <a:xfrm rot="0">
            <a:off x="938966" y="791507"/>
            <a:ext cx="984066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Activity: Sickness Stories</a:t>
            </a:r>
          </a:p>
        </p:txBody>
      </p:sp>
      <p:sp>
        <p:nvSpPr>
          <p:cNvPr name="TextBox 32" id="32"/>
          <p:cNvSpPr txBox="true"/>
          <p:nvPr/>
        </p:nvSpPr>
        <p:spPr>
          <a:xfrm rot="0">
            <a:off x="12936930" y="8690941"/>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Mario</a:t>
            </a:r>
          </a:p>
        </p:txBody>
      </p:sp>
      <p:sp>
        <p:nvSpPr>
          <p:cNvPr name="TextBox 33" id="33"/>
          <p:cNvSpPr txBox="true"/>
          <p:nvPr/>
        </p:nvSpPr>
        <p:spPr>
          <a:xfrm rot="0">
            <a:off x="7241978" y="4832603"/>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Rosa</a:t>
            </a:r>
          </a:p>
        </p:txBody>
      </p:sp>
      <p:sp>
        <p:nvSpPr>
          <p:cNvPr name="TextBox 34" id="34"/>
          <p:cNvSpPr txBox="true"/>
          <p:nvPr/>
        </p:nvSpPr>
        <p:spPr>
          <a:xfrm rot="0">
            <a:off x="1548008" y="4832603"/>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Ashley</a:t>
            </a:r>
          </a:p>
        </p:txBody>
      </p:sp>
      <p:sp>
        <p:nvSpPr>
          <p:cNvPr name="TextBox 35" id="35"/>
          <p:cNvSpPr txBox="true"/>
          <p:nvPr/>
        </p:nvSpPr>
        <p:spPr>
          <a:xfrm rot="0">
            <a:off x="1478288" y="8690941"/>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Katie</a:t>
            </a:r>
          </a:p>
        </p:txBody>
      </p:sp>
      <p:sp>
        <p:nvSpPr>
          <p:cNvPr name="TextBox 36" id="36"/>
          <p:cNvSpPr txBox="true"/>
          <p:nvPr/>
        </p:nvSpPr>
        <p:spPr>
          <a:xfrm rot="0">
            <a:off x="12936930" y="4832603"/>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Nick</a:t>
            </a:r>
          </a:p>
        </p:txBody>
      </p:sp>
      <p:sp>
        <p:nvSpPr>
          <p:cNvPr name="TextBox 37" id="37"/>
          <p:cNvSpPr txBox="true"/>
          <p:nvPr/>
        </p:nvSpPr>
        <p:spPr>
          <a:xfrm rot="0">
            <a:off x="7241978" y="8690941"/>
            <a:ext cx="4322370" cy="764539"/>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Oscar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DAGN80xBpAI</dc:identifier>
  <dcterms:modified xsi:type="dcterms:W3CDTF">2011-08-01T06:04:30Z</dcterms:modified>
  <cp:revision>1</cp:revision>
  <dc:title>NHS Session 4 IDD USA</dc:title>
</cp:coreProperties>
</file>