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8288000" cy="10287000"/>
  <p:notesSz cx="6858000" cy="9144000"/>
  <p:embeddedFontLst>
    <p:embeddedFont>
      <p:font typeface="Funtastic" pitchFamily="2" charset="77"/>
      <p:regular r:id="rId28"/>
    </p:embeddedFont>
    <p:embeddedFont>
      <p:font typeface="Kalam" panose="02000000000000000000" pitchFamily="2" charset="77"/>
      <p:regular r:id="rId29"/>
    </p:embeddedFont>
    <p:embeddedFont>
      <p:font typeface="Kalam Bold" panose="02000000000000000000" pitchFamily="2" charset="77"/>
      <p:regular r:id="rId30"/>
      <p:bold r:id="rId31"/>
    </p:embeddedFont>
    <p:embeddedFont>
      <p:font typeface="Ubuntu" panose="020B0504030602030204" pitchFamily="34" charset="0"/>
      <p:regular r:id="rId32"/>
      <p:bold r:id="rId33"/>
      <p:italic r:id="rId34"/>
      <p:boldItalic r:id="rId35"/>
    </p:embeddedFont>
    <p:embeddedFont>
      <p:font typeface="Ubuntu Bold" panose="020B0804030602030204" pitchFamily="34" charset="0"/>
      <p:regular r:id="rId36"/>
      <p:bold r:id="rId37"/>
    </p:embeddedFont>
    <p:embeddedFont>
      <p:font typeface="Ubuntu Italics" panose="020B05040306020A0204" pitchFamily="34" charset="0"/>
      <p:regular r:id="rId38"/>
      <p:italic r:id="rId3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autoAdjust="0"/>
    <p:restoredTop sz="94589" autoAdjust="0"/>
  </p:normalViewPr>
  <p:slideViewPr>
    <p:cSldViewPr>
      <p:cViewPr varScale="1">
        <p:scale>
          <a:sx n="70" d="100"/>
          <a:sy n="70" d="100"/>
        </p:scale>
        <p:origin x="1384" y="5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04.02.2025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"This session explains how to stay healthy, how to spot signs of sickness, and when and where to go if you need medical care."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endParaRPr lang="en-US"/>
          </a:p>
          <a:p>
            <a:r>
              <a:rPr lang="en-US"/>
              <a:t>- "Symptoms can be felt by the person experiencing them, and those feelings can be described to others." </a:t>
            </a:r>
          </a:p>
          <a:p>
            <a:endParaRPr lang="en-US"/>
          </a:p>
          <a:p>
            <a:r>
              <a:rPr lang="en-US"/>
              <a:t>- "For example,</a:t>
            </a:r>
          </a:p>
          <a:p>
            <a:r>
              <a:rPr lang="en-US"/>
              <a:t>- Toothache</a:t>
            </a:r>
          </a:p>
          <a:p>
            <a:r>
              <a:rPr lang="en-US"/>
              <a:t>- Stomach pains</a:t>
            </a:r>
          </a:p>
          <a:p>
            <a:r>
              <a:rPr lang="en-US"/>
              <a:t>- Heart pains</a:t>
            </a:r>
          </a:p>
          <a:p>
            <a:r>
              <a:rPr lang="en-US"/>
              <a:t>- Joint or muscle pains</a:t>
            </a:r>
          </a:p>
          <a:p>
            <a:r>
              <a:rPr lang="en-US"/>
              <a:t>- Forgetfulness or confusion</a:t>
            </a:r>
          </a:p>
          <a:p>
            <a:r>
              <a:rPr lang="en-US"/>
              <a:t>- Sadness</a:t>
            </a:r>
          </a:p>
          <a:p>
            <a:r>
              <a:rPr lang="en-US"/>
              <a:t>- Sense of doom or anxiety</a:t>
            </a:r>
          </a:p>
          <a:p>
            <a:r>
              <a:rPr lang="en-US"/>
              <a:t>- Bad dreams</a:t>
            </a:r>
          </a:p>
          <a:p>
            <a:r>
              <a:rPr lang="en-US"/>
              <a:t>- Etc."</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"Signs are visible and can be seen by you or others."</a:t>
            </a:r>
          </a:p>
          <a:p>
            <a:endParaRPr lang="en-US"/>
          </a:p>
          <a:p>
            <a:r>
              <a:rPr lang="en-US"/>
              <a:t>- "Some signs are easy to see, like: </a:t>
            </a:r>
          </a:p>
          <a:p>
            <a:r>
              <a:rPr lang="en-US"/>
              <a:t>- Coughing and congestion</a:t>
            </a:r>
          </a:p>
          <a:p>
            <a:r>
              <a:rPr lang="en-US"/>
              <a:t>- Bathroom changes, like diarrhea or extreme constipation</a:t>
            </a:r>
          </a:p>
          <a:p>
            <a:r>
              <a:rPr lang="en-US"/>
              <a:t>- Disorientation or confusion</a:t>
            </a:r>
          </a:p>
          <a:p>
            <a:r>
              <a:rPr lang="en-US"/>
              <a:t>- An injury that hurts part of your body in an obvious way</a:t>
            </a:r>
          </a:p>
          <a:p>
            <a:r>
              <a:rPr lang="en-US"/>
              <a:t>- Red spots or a rash on skin</a:t>
            </a:r>
          </a:p>
          <a:p>
            <a:r>
              <a:rPr lang="en-US"/>
              <a:t>- Throwing up</a:t>
            </a:r>
          </a:p>
          <a:p>
            <a:r>
              <a:rPr lang="en-US"/>
              <a:t>- Bleeding</a:t>
            </a:r>
          </a:p>
          <a:p>
            <a:r>
              <a:rPr lang="en-US"/>
              <a:t>- Etc."</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"Other signs of sickness are less obvious and can be harder to observe in someone else." </a:t>
            </a:r>
          </a:p>
          <a:p>
            <a:endParaRPr lang="en-US"/>
          </a:p>
          <a:p>
            <a:r>
              <a:rPr lang="en-US"/>
              <a:t>- "Some health problems develop gradually, which can make them harder to notice. And other health problems show up first as behavior challenges, like irritability or lack of interest in activities that used to be enjoyable." </a:t>
            </a:r>
          </a:p>
          <a:p>
            <a:endParaRPr lang="en-US"/>
          </a:p>
          <a:p>
            <a:r>
              <a:rPr lang="en-US"/>
              <a:t>- "More subtle signs of sickness include:</a:t>
            </a:r>
          </a:p>
          <a:p>
            <a:r>
              <a:rPr lang="en-US"/>
              <a:t>- Clammy, sweaty, or hot skin</a:t>
            </a:r>
          </a:p>
          <a:p>
            <a:r>
              <a:rPr lang="en-US"/>
              <a:t>- Chills</a:t>
            </a:r>
          </a:p>
          <a:p>
            <a:r>
              <a:rPr lang="en-US"/>
              <a:t>- Changes in complexion (which can look very different on different people depending on skin tone)</a:t>
            </a:r>
          </a:p>
          <a:p>
            <a:r>
              <a:rPr lang="en-US"/>
              <a:t>- Seems reluctant to participate in their usual activities</a:t>
            </a:r>
          </a:p>
          <a:p>
            <a:r>
              <a:rPr lang="en-US"/>
              <a:t>- Lack of appetite</a:t>
            </a:r>
          </a:p>
          <a:p>
            <a:r>
              <a:rPr lang="en-US"/>
              <a:t>- Sudden weight loss</a:t>
            </a:r>
          </a:p>
          <a:p>
            <a:r>
              <a:rPr lang="en-US"/>
              <a:t>- Looks tired and seems low on energy</a:t>
            </a:r>
          </a:p>
          <a:p>
            <a:r>
              <a:rPr lang="en-US"/>
              <a:t>- Mood or other behavior changes"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"When caring for another person, it can be helpful to think through specific scenarios that you may have observed that could indicate a health problem."</a:t>
            </a:r>
          </a:p>
          <a:p>
            <a:endParaRPr lang="en-US"/>
          </a:p>
          <a:p>
            <a:r>
              <a:rPr lang="en-US"/>
              <a:t>- "Especially if the person you care for has trouble communicating, you may need to rely more on recognizing common signs of sickness rather than waiting for your [child / sibling / loved one] to express any symptoms they might be experiencing. For example: </a:t>
            </a:r>
          </a:p>
          <a:p>
            <a:r>
              <a:rPr lang="en-US"/>
              <a:t>- Hearing problems</a:t>
            </a:r>
          </a:p>
          <a:p>
            <a:r>
              <a:rPr lang="en-US"/>
              <a:t>- Vision problems</a:t>
            </a:r>
          </a:p>
          <a:p>
            <a:r>
              <a:rPr lang="en-US"/>
              <a:t>- Tooth and gum disease</a:t>
            </a:r>
          </a:p>
          <a:p>
            <a:r>
              <a:rPr lang="en-US"/>
              <a:t>- Gastric + Bowel problems</a:t>
            </a:r>
          </a:p>
          <a:p>
            <a:r>
              <a:rPr lang="en-US"/>
              <a:t>- Skin conditions </a:t>
            </a:r>
          </a:p>
          <a:p>
            <a:r>
              <a:rPr lang="en-US"/>
              <a:t>- And more."</a:t>
            </a:r>
          </a:p>
          <a:p>
            <a:endParaRPr lang="en-US"/>
          </a:p>
          <a:p>
            <a:r>
              <a:rPr lang="en-US"/>
              <a:t>- "The table in your workbook gives examples of questions you can ask yourself to make it easier to figure out if this might be an issue for the person you help care for."</a:t>
            </a:r>
          </a:p>
          <a:p>
            <a:endParaRPr lang="en-US"/>
          </a:p>
          <a:p>
            <a:r>
              <a:rPr lang="en-US"/>
              <a:t>- "Let's just look at the first example of 'Hearing Problems.' The questions are, 'Do they seem to ignore you? Do they want the TV volume turned up very loud?' So, if you've noticed the person you care for has been listening to the TV louder and louder lately, it might indicate some hearing loss."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"There's a lot of information in the tables we just covered, so we're going to pause and give you a few moments to review them on your own. Make a note of any questions you have. We'll take about five minutes for this."</a:t>
            </a:r>
          </a:p>
          <a:p>
            <a:endParaRPr lang="en-US"/>
          </a:p>
          <a:p>
            <a:r>
              <a:rPr lang="en-US"/>
              <a:t>- [after 5 min] "What came up for everyone? Does anyone want to share an insight or ask a question?"</a:t>
            </a:r>
          </a:p>
          <a:p>
            <a:endParaRPr lang="en-US"/>
          </a:p>
          <a:p>
            <a:r>
              <a:rPr lang="en-US"/>
              <a:t>- [and/or] Does anyone have an example of a time when the person you care for had a health issue that they couldn't or didn't communicate and you were able to figure it out from other signs or changes in their behavior? We'd love to learn from your experience if you're willing to share."</a:t>
            </a:r>
          </a:p>
          <a:p>
            <a:endParaRPr lang="en-US"/>
          </a:p>
          <a:p>
            <a:r>
              <a:rPr lang="en-US"/>
              <a:t>// TIPS + INSTRUCTIONS //</a:t>
            </a:r>
          </a:p>
          <a:p>
            <a:endParaRPr lang="en-US"/>
          </a:p>
          <a:p>
            <a:r>
              <a:rPr lang="en-US"/>
              <a:t>- [Try not to rush through this section. This is a good spot to leave room for some discussion. It will also give everyone a break from hearing the facilitator talk for a while.]</a:t>
            </a:r>
          </a:p>
          <a:p>
            <a:endParaRPr lang="en-US"/>
          </a:p>
          <a:p>
            <a:r>
              <a:rPr lang="en-US"/>
              <a:t>- [If participants ask any questions that stump you, you can try and source the answer among other participants. Otherwise you can take a note and offer to get back to everyone with an answer after the session.]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 few conditions can be especially deadly for people with intellectual and developmental disabilities, especially in congregate care settings or community-based residential settings like group homes."</a:t>
            </a:r>
          </a:p>
          <a:p>
            <a:endParaRPr lang="en-US"/>
          </a:p>
          <a:p>
            <a:r>
              <a:rPr lang="en-US"/>
              <a:t>- "The top five conditions linked to preventable deaths of people with IDD are:</a:t>
            </a:r>
          </a:p>
          <a:p>
            <a:r>
              <a:rPr lang="en-US"/>
              <a:t>- Aspiration</a:t>
            </a:r>
          </a:p>
          <a:p>
            <a:r>
              <a:rPr lang="en-US"/>
              <a:t>- Constipation / Bowel Obstruction</a:t>
            </a:r>
          </a:p>
          <a:p>
            <a:r>
              <a:rPr lang="en-US"/>
              <a:t>- Seizures</a:t>
            </a:r>
          </a:p>
          <a:p>
            <a:r>
              <a:rPr lang="en-US"/>
              <a:t>- Dehydration</a:t>
            </a:r>
          </a:p>
          <a:p>
            <a:r>
              <a:rPr lang="en-US"/>
              <a:t>- And Sepsis"</a:t>
            </a:r>
          </a:p>
          <a:p>
            <a:endParaRPr lang="en-US"/>
          </a:p>
          <a:p>
            <a:r>
              <a:rPr lang="en-US"/>
              <a:t>- "Another common condition that is frequently overlooked is Gastroesophageal Reflux Disease, also known as GERD."</a:t>
            </a:r>
          </a:p>
          <a:p>
            <a:endParaRPr lang="en-US"/>
          </a:p>
          <a:p>
            <a:r>
              <a:rPr lang="en-US"/>
              <a:t>- "Together, these conditions are sometimes referred to as the “Fatal Five” Plus. Early detection and treatment of these conditions can lead to better health, lower risk of death, and improved quality of life for people with IDD."</a:t>
            </a:r>
          </a:p>
          <a:p>
            <a:endParaRPr lang="en-US"/>
          </a:p>
          <a:p>
            <a:r>
              <a:rPr lang="en-US"/>
              <a:t>- "In your workbooks you'll see more information about each of these conditions, and I'll ask  you to find a quiet moment later on at home to read over these in your own time. These preventable conditions are more likely to be deadly in group care situations where care may be more sporadic or shared among multiple providers, but regardless of your circumstances it's a good idea to read these over. I don't want to scare you or overwhelm you, but it's important to know about these risks if it's your job to help someone else stay healthy and safe."</a:t>
            </a:r>
          </a:p>
          <a:p>
            <a:endParaRPr lang="en-US"/>
          </a:p>
          <a:p>
            <a:r>
              <a:rPr lang="en-US"/>
              <a:t>// TIPS + INSTRUCTIONS //</a:t>
            </a:r>
          </a:p>
          <a:p>
            <a:endParaRPr lang="en-US"/>
          </a:p>
          <a:p>
            <a:r>
              <a:rPr lang="en-US"/>
              <a:t>- [If there's a lot of interest in this material, you can build in some time for participants to cover this material during the workshop instead of at home. One idea would be to assign one or more participants to each condition and have them read about it. Then, each group would teach the rest of the participants about their assigned condition.]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[Read the slide. The pain scale examples are also in their workbooks]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[Read the slide, or ask for a volunteer to read it out loud]</a:t>
            </a:r>
          </a:p>
          <a:p>
            <a:endParaRPr lang="en-US"/>
          </a:p>
          <a:p>
            <a:r>
              <a:rPr lang="en-US"/>
              <a:t>- "In your workbooks you'll see a list of common questions that a provider might ask. You can ask these questions at home if you think it will be useful to be more prepared when you go in for the appointment with your PCP."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[Read the slide, or ask for a volunteer to read it out loud]</a:t>
            </a:r>
          </a:p>
          <a:p>
            <a:endParaRPr lang="en-US"/>
          </a:p>
          <a:p>
            <a:r>
              <a:rPr lang="en-US"/>
              <a:t>- "How soon you get help and where you go for treatment depends on the seriousness of the illness."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"You'll see another table in your workbook. The heading says, 'When and where should we go?' You can see that the first part of the table is about how soon you need help. The options are this week, today, or right now."</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"There’s a lot we can do to help ourselves stay healthy and safe. At the end of Session 1, your workbook included some tips for how to live a healthy lifestyle."</a:t>
            </a:r>
          </a:p>
          <a:p>
            <a:endParaRPr lang="en-US"/>
          </a:p>
          <a:p>
            <a:r>
              <a:rPr lang="en-US"/>
              <a:t>- "If you take a look in your workbooks we've added that same list from Session 1, just for review. As a reminder it's broken down into four main categories:</a:t>
            </a:r>
          </a:p>
          <a:p>
            <a:r>
              <a:rPr lang="en-US"/>
              <a:t>- Practice good hygiene</a:t>
            </a:r>
          </a:p>
          <a:p>
            <a:r>
              <a:rPr lang="en-US"/>
              <a:t>- Make your home safe</a:t>
            </a:r>
          </a:p>
          <a:p>
            <a:r>
              <a:rPr lang="en-US"/>
              <a:t>- Take care of your body</a:t>
            </a:r>
          </a:p>
          <a:p>
            <a:r>
              <a:rPr lang="en-US"/>
              <a:t>- Take care of your mind and heart"</a:t>
            </a:r>
          </a:p>
          <a:p>
            <a:endParaRPr lang="en-US"/>
          </a:p>
          <a:p>
            <a:r>
              <a:rPr lang="en-US"/>
              <a:t>- "You can always spend more time with this in your own time if you need a refresher."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 next section of the table is about where to go for help, and the options are to your Primary Care Provider, an Urgent Care Center or Clinic, or the Emergency Department of a hospital."</a:t>
            </a:r>
          </a:p>
          <a:p>
            <a:endParaRPr lang="en-US"/>
          </a:p>
          <a:p>
            <a:r>
              <a:rPr lang="en-US"/>
              <a:t>- "In your workbooks you'll see a bit more information about each of these places written out under the table, as well as what to expect from each of them. In particular, it's important to discuss this with anyone you care for and make sure they understand how to use emergency services appropriately."</a:t>
            </a:r>
          </a:p>
          <a:p>
            <a:endParaRPr lang="en-US"/>
          </a:p>
          <a:p>
            <a:r>
              <a:rPr lang="en-US"/>
              <a:t>- "I'll give everyone a few moments to review this information."</a:t>
            </a:r>
          </a:p>
          <a:p>
            <a:endParaRPr lang="en-US"/>
          </a:p>
          <a:p>
            <a:r>
              <a:rPr lang="en-US"/>
              <a:t>// TIPS + INSTRUCTIONS //</a:t>
            </a:r>
          </a:p>
          <a:p>
            <a:endParaRPr lang="en-US"/>
          </a:p>
          <a:p>
            <a:r>
              <a:rPr lang="en-US"/>
              <a:t>- [If you prefer, you can ask participants to take turns reading this section out loud]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"Before we move on, I want to remind everyone about two other resources that can be really useful if you want to talk to a real person on the phone. That's the Poison Help Line and the Nurse Advice Line."</a:t>
            </a:r>
          </a:p>
          <a:p>
            <a:endParaRPr lang="en-US"/>
          </a:p>
          <a:p>
            <a:r>
              <a:rPr lang="en-US"/>
              <a:t>- "In your workbooks you'll see a number for a national Poison Help Line, which provides 24/7 information about poisoning in over 100 languages. At home you may already have contact info for a local poison control center, which is fine too."</a:t>
            </a:r>
          </a:p>
          <a:p>
            <a:endParaRPr lang="en-US"/>
          </a:p>
          <a:p>
            <a:r>
              <a:rPr lang="en-US"/>
              <a:t>- "There are lots of different nurse advice lines, and you may want to check with your PCP and see what they recommend. Depending on your insurance there may be a specific telehealth service that they recommend for you."</a:t>
            </a:r>
          </a:p>
          <a:p>
            <a:endParaRPr lang="en-US"/>
          </a:p>
          <a:p>
            <a:r>
              <a:rPr lang="en-US"/>
              <a:t>- "Talking to these professionals is much more effective than trying to diagnose how serious an issue is yourself. So don't be afraid to use these resources!"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"Now we're going to change it up and talk through some practice scenarios. I'll ask you to partner up with the person next to you. Together, you'll read over the three practice scenarios included in your workbooks."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"After you review the example scenarios, you and your partner are going to take a little quiz. You'll take turns reviewing some imagined scenarios, and together you'll decide where you would go for care in each imagined scenario. Now, the answers are right there on the facing page, so you may want to cover them up with your hand so you don't cheat." </a:t>
            </a:r>
          </a:p>
          <a:p>
            <a:endParaRPr lang="en-US"/>
          </a:p>
          <a:p>
            <a:r>
              <a:rPr lang="en-US"/>
              <a:t>- "I know this activity might feel pretty straightforward for a lot of you, so we'll just take about 5-7 minutes for this, just for a change of pace."</a:t>
            </a:r>
          </a:p>
          <a:p>
            <a:endParaRPr lang="en-US"/>
          </a:p>
          <a:p>
            <a:r>
              <a:rPr lang="en-US"/>
              <a:t>- [after 5 min] "Did anything surprise you in terms of the answers?"</a:t>
            </a:r>
          </a:p>
          <a:p>
            <a:endParaRPr lang="en-US"/>
          </a:p>
          <a:p>
            <a:r>
              <a:rPr lang="en-US"/>
              <a:t>- [and/or, time allowing] "I'm sure many of you have had some experiences in real life where you weren't initially sure what to do or where to go in a medical situation. Does anyone want to share an example with the group?"</a:t>
            </a:r>
          </a:p>
          <a:p>
            <a:endParaRPr lang="en-US"/>
          </a:p>
          <a:p>
            <a:r>
              <a:rPr lang="en-US"/>
              <a:t>// TIPS + INSTRUCTIONS //</a:t>
            </a:r>
          </a:p>
          <a:p>
            <a:endParaRPr lang="en-US"/>
          </a:p>
          <a:p>
            <a:r>
              <a:rPr lang="en-US"/>
              <a:t>- [At this stage, participants may be burned out and won't have a lot of energy for additional conversation. You can take note of the particular needs or energy level of your group and adapt this activity accordingly.]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[Read the slide, or have participants read it.]</a:t>
            </a:r>
          </a:p>
          <a:p>
            <a:endParaRPr lang="en-US"/>
          </a:p>
          <a:p>
            <a:r>
              <a:rPr lang="en-US"/>
              <a:t>- "And just to reiterate this one more time, please remember that we are also talking about your own health, not just the health of the person you help care for. Both of you need preventative care services. Both of you need prompt treatment when you're sick or injured. Both of you need help. I know the reality is that often there just isn't enough help to go around, but I still have to remind you to follow the advice of flight attendants, and put on your own oxygen mask before trying to help someone else."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"Thanks everyone for a great session! I really enjoyed our time together today."</a:t>
            </a:r>
          </a:p>
          <a:p>
            <a:endParaRPr lang="en-US"/>
          </a:p>
          <a:p>
            <a:r>
              <a:rPr lang="en-US"/>
              <a:t>- "As a reminder, I recommend that you go back and read the information in the Fatal Five Plus section of your workbooks when you have a few moments. It's only a few paragraphs long. You can also review any of the other tables as necessary."</a:t>
            </a:r>
          </a:p>
          <a:p>
            <a:endParaRPr lang="en-US"/>
          </a:p>
          <a:p>
            <a:r>
              <a:rPr lang="en-US"/>
              <a:t>- "Also, if you or your loved one are due for any preventative care services, you can also follow up with your PCP to schedule those appointments."</a:t>
            </a:r>
          </a:p>
          <a:p>
            <a:endParaRPr lang="en-US"/>
          </a:p>
          <a:p>
            <a:r>
              <a:rPr lang="en-US"/>
              <a:t>- "Thanks again, and have a great day / evening!"</a:t>
            </a:r>
          </a:p>
          <a:p>
            <a:endParaRPr lang="en-US"/>
          </a:p>
          <a:p>
            <a:r>
              <a:rPr lang="en-US"/>
              <a:t>- [Share the date and time for the final learning session if you know them.]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endParaRPr lang="en-US"/>
          </a:p>
          <a:p>
            <a:r>
              <a:rPr lang="en-US"/>
              <a:t>- "It's a good idea to check and make sure you are prepared at home for small injuries and common illnesses like colds. For example, you may want to have:</a:t>
            </a:r>
          </a:p>
          <a:p>
            <a:r>
              <a:rPr lang="en-US"/>
              <a:t>- Over-the-counter cold and flu medication (don't forget to double-check the expiration dates and replace as needed)</a:t>
            </a:r>
          </a:p>
          <a:p>
            <a:r>
              <a:rPr lang="en-US"/>
              <a:t>- A well-stocked first aid kit</a:t>
            </a:r>
          </a:p>
          <a:p>
            <a:r>
              <a:rPr lang="en-US"/>
              <a:t>- Any preferred home remedies or traditional medicine"</a:t>
            </a:r>
          </a:p>
          <a:p>
            <a:endParaRPr lang="en-US"/>
          </a:p>
          <a:p>
            <a:r>
              <a:rPr lang="en-US"/>
              <a:t>- "For emergency scenarios, you may wish to plan and prepare for:</a:t>
            </a:r>
          </a:p>
          <a:p>
            <a:r>
              <a:rPr lang="en-US"/>
              <a:t>- Calling 911 (including when it is and isn’t appropriate to use)</a:t>
            </a:r>
          </a:p>
          <a:p>
            <a:r>
              <a:rPr lang="en-US"/>
              <a:t>- Fire drills and evacuations</a:t>
            </a:r>
          </a:p>
          <a:p>
            <a:r>
              <a:rPr lang="en-US"/>
              <a:t>- Shelter-in-place</a:t>
            </a:r>
          </a:p>
          <a:p>
            <a:r>
              <a:rPr lang="en-US"/>
              <a:t>- Natural disasters </a:t>
            </a:r>
          </a:p>
          <a:p>
            <a:r>
              <a:rPr lang="en-US"/>
              <a:t>(e.g. earthquakes, hurricanes, floods, tornadoes, extreme weather, etc.)" [You can emphasize specific types of preparation for any natural disasters that are more common in your local area.]</a:t>
            </a:r>
          </a:p>
          <a:p>
            <a:endParaRPr lang="en-US"/>
          </a:p>
          <a:p>
            <a:r>
              <a:rPr lang="en-US"/>
              <a:t>- "Unfortunately, we see time and again after natural disasters that evacuation plans or other emergency preparedness plans  do not always prioritize or even consider the needs of people with disabilities. That makes it even more important that we do our own planning and make sure we've thought through how we would handle certain emergencies before they happen."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"So there's a lot we can do to stay healthy based on our choices. Many different illnesses and injuries can be prevented by following these recommendations listed on the last few pages."</a:t>
            </a:r>
          </a:p>
          <a:p>
            <a:endParaRPr lang="en-US"/>
          </a:p>
          <a:p>
            <a:r>
              <a:rPr lang="en-US"/>
              <a:t>- "But we all know that none of us practices this list perfectly, right? These are guidelines, but there are a lot of things that can make it hard to follow perfectly. Maybe it's a lack of time, or money, or support, but it can be hard to be healthy and prepared all the time."</a:t>
            </a:r>
          </a:p>
          <a:p>
            <a:endParaRPr lang="en-US"/>
          </a:p>
          <a:p>
            <a:r>
              <a:rPr lang="en-US"/>
              <a:t>- "And no matter how healthy and prepared we are, illness and injury are still part of life for everyone. What matters is how we respond when we or someone we care for needs treatment."</a:t>
            </a:r>
          </a:p>
          <a:p>
            <a:endParaRPr lang="en-US"/>
          </a:p>
          <a:p>
            <a:r>
              <a:rPr lang="en-US"/>
              <a:t>- "Please notice I said that it matters how we respond when WE need treatment, too. It's not just about the person you care for, this is also about your own health and wellbeing. We can't help someone else if we aren't well ourselves, right?"</a:t>
            </a:r>
          </a:p>
          <a:p>
            <a:endParaRPr lang="en-US"/>
          </a:p>
          <a:p>
            <a:r>
              <a:rPr lang="en-US"/>
              <a:t>- "Some of you may feel like you can't afford to get sick at all -- that there isn't a backup plan if you're not available to be the primary caregiver. And that's a scary thing to feel. Preparation will help you deal with the unexpected, but at some point, you or the person you help care for WILL need care that you can't provide at home. So let's talk about different types of care."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"As you might remember from Session 1, there are lots of different types of health care, not just these four that we're going to focus on here. But for the purposes of our discussion today, we're going to emphasize four main types of care:</a:t>
            </a:r>
          </a:p>
          <a:p>
            <a:r>
              <a:rPr lang="en-US"/>
              <a:t>- Preventative Care</a:t>
            </a:r>
          </a:p>
          <a:p>
            <a:r>
              <a:rPr lang="en-US"/>
              <a:t>- Primary Care</a:t>
            </a:r>
          </a:p>
          <a:p>
            <a:r>
              <a:rPr lang="en-US"/>
              <a:t>- Acute Care</a:t>
            </a:r>
          </a:p>
          <a:p>
            <a:r>
              <a:rPr lang="en-US"/>
              <a:t>- Ongoing Treatment + Management"</a:t>
            </a:r>
          </a:p>
          <a:p>
            <a:endParaRPr lang="en-US"/>
          </a:p>
          <a:p>
            <a:r>
              <a:rPr lang="en-US"/>
              <a:t>- "Cameron, would you mind reading what it says about Preventative Care in your workbook?"</a:t>
            </a:r>
          </a:p>
          <a:p>
            <a:endParaRPr lang="en-US"/>
          </a:p>
          <a:p>
            <a:r>
              <a:rPr lang="en-US"/>
              <a:t>- [Have other participants read the remaining categories aloud. Make connections and expand as needed]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"Preventative Care is a big one because regular care and screenings can help prevent more serious conditions."</a:t>
            </a:r>
          </a:p>
          <a:p>
            <a:endParaRPr lang="en-US"/>
          </a:p>
          <a:p>
            <a:r>
              <a:rPr lang="en-US"/>
              <a:t>- "In your workbooks you'll see a table, and it includes lots of examples of preventative care, like the ones listed here on the slide."</a:t>
            </a:r>
          </a:p>
          <a:p>
            <a:endParaRPr lang="en-US"/>
          </a:p>
          <a:p>
            <a:r>
              <a:rPr lang="en-US"/>
              <a:t>- "You'll notice three columns: they say 'What,' 'When,' and 'Where.' Sometimes these can vary by individual, but the table can give you a sense of what's typical."</a:t>
            </a:r>
          </a:p>
          <a:p>
            <a:endParaRPr lang="en-US"/>
          </a:p>
          <a:p>
            <a:r>
              <a:rPr lang="en-US"/>
              <a:t>- "We're going to look at one more table, and then I'll pause and give you time to go back and reflect on this."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"On the next page of your workbook you'll notice a second table, and this one is about preventative care through the years. Preventative care is important at all stages of life: early detection and intervention are key to managing health concerns throughout our lives."</a:t>
            </a:r>
          </a:p>
          <a:p>
            <a:endParaRPr lang="en-US"/>
          </a:p>
          <a:p>
            <a:r>
              <a:rPr lang="en-US"/>
              <a:t>- "Life stage health needs are also interconnected. Health issues experienced in one life stage can impact future health."</a:t>
            </a:r>
          </a:p>
          <a:p>
            <a:endParaRPr lang="en-US"/>
          </a:p>
          <a:p>
            <a:r>
              <a:rPr lang="en-US"/>
              <a:t>- "And of course, this can really vary depending on the individual person. Especially for people with IDD, there's such a large focus on trying to understand and meet health needs in these first few phases of life. As caregivers, often you're just trying to get your feet under you. And it can be very easy to forget about your own care, especially for those of you who may not have a lot of pressing health issues of your own."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"There's a lot of information in those tables, so we're going to pause and give you a few moments to review them. Make a note of any questions you have. We'll take about five minutes for this."</a:t>
            </a:r>
          </a:p>
          <a:p>
            <a:endParaRPr lang="en-US"/>
          </a:p>
          <a:p>
            <a:r>
              <a:rPr lang="en-US"/>
              <a:t>- [after 5 min] "What came up for everyone? Does anyone want to share an insight or ask a question?"</a:t>
            </a:r>
          </a:p>
          <a:p>
            <a:endParaRPr lang="en-US"/>
          </a:p>
          <a:p>
            <a:r>
              <a:rPr lang="en-US"/>
              <a:t>// TIPS + INSTRUCTIONS //</a:t>
            </a:r>
          </a:p>
          <a:p>
            <a:endParaRPr lang="en-US"/>
          </a:p>
          <a:p>
            <a:r>
              <a:rPr lang="en-US"/>
              <a:t>- [If participants ask any questions that stump you, you can try and source the answer among other participants. Otherwise you can take a note and offer to get back to everyone with an answer after the session.]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"For this next section, you're going to see another series of tables in your workbook. This isn't to overwhelm you, but it's so you have a resource that you can return to anytime you want to if you find it helpful. This information isn't something you have to memorize. You don't need to have the same skill set as a physician to be a good caregiver. But for many of us, information feels like power. If you're the opposite and too much information makes you feel overwhelmed, it's okay to just listen and try to get a sense of the main ideas for this section."</a:t>
            </a:r>
          </a:p>
          <a:p>
            <a:endParaRPr lang="en-US"/>
          </a:p>
          <a:p>
            <a:r>
              <a:rPr lang="en-US"/>
              <a:t>- "We're going to talk together about what's included in these tables at a high level, and then I'm going to give you some time to look at each of them more deeply. Sound ok?"</a:t>
            </a:r>
          </a:p>
          <a:p>
            <a:endParaRPr lang="en-US"/>
          </a:p>
          <a:p>
            <a:r>
              <a:rPr lang="en-US"/>
              <a:t>- "First off, symptoms and signs of sickness are messages from your body and mind letting you know that something is wrong."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2/4/25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2/4/25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2/4/25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2/4/25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2/4/25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2/4/25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2/4/25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2/4/25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2/4/25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2/4/25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2/4/25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2/4/25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8" Type="http://schemas.openxmlformats.org/officeDocument/2006/relationships/image" Target="../media/image32.svg"/><Relationship Id="rId13" Type="http://schemas.openxmlformats.org/officeDocument/2006/relationships/image" Target="../media/image37.png"/><Relationship Id="rId18" Type="http://schemas.openxmlformats.org/officeDocument/2006/relationships/image" Target="../media/image42.svg"/><Relationship Id="rId3" Type="http://schemas.openxmlformats.org/officeDocument/2006/relationships/image" Target="../media/image1.png"/><Relationship Id="rId7" Type="http://schemas.openxmlformats.org/officeDocument/2006/relationships/image" Target="../media/image31.png"/><Relationship Id="rId12" Type="http://schemas.openxmlformats.org/officeDocument/2006/relationships/image" Target="../media/image36.svg"/><Relationship Id="rId17" Type="http://schemas.openxmlformats.org/officeDocument/2006/relationships/image" Target="../media/image41.png"/><Relationship Id="rId2" Type="http://schemas.openxmlformats.org/officeDocument/2006/relationships/notesSlide" Target="../notesSlides/notesSlide10.xml"/><Relationship Id="rId16" Type="http://schemas.openxmlformats.org/officeDocument/2006/relationships/image" Target="../media/image40.svg"/><Relationship Id="rId20" Type="http://schemas.openxmlformats.org/officeDocument/2006/relationships/image" Target="../media/image44.svg"/><Relationship Id="rId1" Type="http://schemas.openxmlformats.org/officeDocument/2006/relationships/slideLayout" Target="../slideLayouts/slideLayout7.xml"/><Relationship Id="rId6" Type="http://schemas.openxmlformats.org/officeDocument/2006/relationships/image" Target="../media/image30.sv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svg"/><Relationship Id="rId19" Type="http://schemas.openxmlformats.org/officeDocument/2006/relationships/image" Target="../media/image43.png"/><Relationship Id="rId4" Type="http://schemas.openxmlformats.org/officeDocument/2006/relationships/image" Target="../media/image2.svg"/><Relationship Id="rId9" Type="http://schemas.openxmlformats.org/officeDocument/2006/relationships/image" Target="../media/image33.png"/><Relationship Id="rId14" Type="http://schemas.openxmlformats.org/officeDocument/2006/relationships/image" Target="../media/image38.svg"/></Relationships>
</file>

<file path=ppt/slides/_rels/slide11.xml.rels><?xml version="1.0" encoding="UTF-8" standalone="yes"?>
<Relationships xmlns="http://schemas.openxmlformats.org/package/2006/relationships"><Relationship Id="rId8" Type="http://schemas.openxmlformats.org/officeDocument/2006/relationships/image" Target="../media/image48.svg"/><Relationship Id="rId13" Type="http://schemas.openxmlformats.org/officeDocument/2006/relationships/image" Target="../media/image53.png"/><Relationship Id="rId18" Type="http://schemas.openxmlformats.org/officeDocument/2006/relationships/image" Target="../media/image58.svg"/><Relationship Id="rId3" Type="http://schemas.openxmlformats.org/officeDocument/2006/relationships/image" Target="../media/image1.png"/><Relationship Id="rId7" Type="http://schemas.openxmlformats.org/officeDocument/2006/relationships/image" Target="../media/image47.png"/><Relationship Id="rId12" Type="http://schemas.openxmlformats.org/officeDocument/2006/relationships/image" Target="../media/image52.svg"/><Relationship Id="rId17" Type="http://schemas.openxmlformats.org/officeDocument/2006/relationships/image" Target="../media/image57.png"/><Relationship Id="rId2" Type="http://schemas.openxmlformats.org/officeDocument/2006/relationships/notesSlide" Target="../notesSlides/notesSlide11.xml"/><Relationship Id="rId16" Type="http://schemas.openxmlformats.org/officeDocument/2006/relationships/image" Target="../media/image56.svg"/><Relationship Id="rId1" Type="http://schemas.openxmlformats.org/officeDocument/2006/relationships/slideLayout" Target="../slideLayouts/slideLayout7.xml"/><Relationship Id="rId6" Type="http://schemas.openxmlformats.org/officeDocument/2006/relationships/image" Target="../media/image46.svg"/><Relationship Id="rId11" Type="http://schemas.openxmlformats.org/officeDocument/2006/relationships/image" Target="../media/image51.png"/><Relationship Id="rId5" Type="http://schemas.openxmlformats.org/officeDocument/2006/relationships/image" Target="../media/image45.png"/><Relationship Id="rId15" Type="http://schemas.openxmlformats.org/officeDocument/2006/relationships/image" Target="../media/image55.png"/><Relationship Id="rId10" Type="http://schemas.openxmlformats.org/officeDocument/2006/relationships/image" Target="../media/image50.svg"/><Relationship Id="rId4" Type="http://schemas.openxmlformats.org/officeDocument/2006/relationships/image" Target="../media/image2.svg"/><Relationship Id="rId9" Type="http://schemas.openxmlformats.org/officeDocument/2006/relationships/image" Target="../media/image49.png"/><Relationship Id="rId14" Type="http://schemas.openxmlformats.org/officeDocument/2006/relationships/image" Target="../media/image54.svg"/></Relationships>
</file>

<file path=ppt/slides/_rels/slide12.xml.rels><?xml version="1.0" encoding="UTF-8" standalone="yes"?>
<Relationships xmlns="http://schemas.openxmlformats.org/package/2006/relationships"><Relationship Id="rId8" Type="http://schemas.openxmlformats.org/officeDocument/2006/relationships/image" Target="../media/image62.svg"/><Relationship Id="rId13" Type="http://schemas.openxmlformats.org/officeDocument/2006/relationships/image" Target="../media/image67.png"/><Relationship Id="rId18" Type="http://schemas.openxmlformats.org/officeDocument/2006/relationships/image" Target="../media/image72.svg"/><Relationship Id="rId3" Type="http://schemas.openxmlformats.org/officeDocument/2006/relationships/image" Target="../media/image1.png"/><Relationship Id="rId7" Type="http://schemas.openxmlformats.org/officeDocument/2006/relationships/image" Target="../media/image61.png"/><Relationship Id="rId12" Type="http://schemas.openxmlformats.org/officeDocument/2006/relationships/image" Target="../media/image66.svg"/><Relationship Id="rId17" Type="http://schemas.openxmlformats.org/officeDocument/2006/relationships/image" Target="../media/image71.png"/><Relationship Id="rId2" Type="http://schemas.openxmlformats.org/officeDocument/2006/relationships/notesSlide" Target="../notesSlides/notesSlide12.xml"/><Relationship Id="rId16" Type="http://schemas.openxmlformats.org/officeDocument/2006/relationships/image" Target="../media/image70.svg"/><Relationship Id="rId20" Type="http://schemas.openxmlformats.org/officeDocument/2006/relationships/image" Target="../media/image74.svg"/><Relationship Id="rId1" Type="http://schemas.openxmlformats.org/officeDocument/2006/relationships/slideLayout" Target="../slideLayouts/slideLayout7.xml"/><Relationship Id="rId6" Type="http://schemas.openxmlformats.org/officeDocument/2006/relationships/image" Target="../media/image60.svg"/><Relationship Id="rId11" Type="http://schemas.openxmlformats.org/officeDocument/2006/relationships/image" Target="../media/image65.png"/><Relationship Id="rId5" Type="http://schemas.openxmlformats.org/officeDocument/2006/relationships/image" Target="../media/image59.png"/><Relationship Id="rId15" Type="http://schemas.openxmlformats.org/officeDocument/2006/relationships/image" Target="../media/image69.png"/><Relationship Id="rId10" Type="http://schemas.openxmlformats.org/officeDocument/2006/relationships/image" Target="../media/image64.svg"/><Relationship Id="rId19" Type="http://schemas.openxmlformats.org/officeDocument/2006/relationships/image" Target="../media/image73.png"/><Relationship Id="rId4" Type="http://schemas.openxmlformats.org/officeDocument/2006/relationships/image" Target="../media/image2.svg"/><Relationship Id="rId9" Type="http://schemas.openxmlformats.org/officeDocument/2006/relationships/image" Target="../media/image63.png"/><Relationship Id="rId14" Type="http://schemas.openxmlformats.org/officeDocument/2006/relationships/image" Target="../media/image68.svg"/></Relationships>
</file>

<file path=ppt/slides/_rels/slide13.xml.rels><?xml version="1.0" encoding="UTF-8" standalone="yes"?>
<Relationships xmlns="http://schemas.openxmlformats.org/package/2006/relationships"><Relationship Id="rId8" Type="http://schemas.openxmlformats.org/officeDocument/2006/relationships/image" Target="../media/image78.svg"/><Relationship Id="rId13" Type="http://schemas.openxmlformats.org/officeDocument/2006/relationships/image" Target="../media/image83.png"/><Relationship Id="rId3" Type="http://schemas.openxmlformats.org/officeDocument/2006/relationships/image" Target="../media/image1.png"/><Relationship Id="rId7" Type="http://schemas.openxmlformats.org/officeDocument/2006/relationships/image" Target="../media/image77.png"/><Relationship Id="rId12" Type="http://schemas.openxmlformats.org/officeDocument/2006/relationships/image" Target="../media/image82.svg"/><Relationship Id="rId2" Type="http://schemas.openxmlformats.org/officeDocument/2006/relationships/notesSlide" Target="../notesSlides/notesSlide13.xml"/><Relationship Id="rId16" Type="http://schemas.openxmlformats.org/officeDocument/2006/relationships/image" Target="../media/image86.svg"/><Relationship Id="rId1" Type="http://schemas.openxmlformats.org/officeDocument/2006/relationships/slideLayout" Target="../slideLayouts/slideLayout7.xml"/><Relationship Id="rId6" Type="http://schemas.openxmlformats.org/officeDocument/2006/relationships/image" Target="../media/image76.svg"/><Relationship Id="rId11" Type="http://schemas.openxmlformats.org/officeDocument/2006/relationships/image" Target="../media/image81.png"/><Relationship Id="rId5" Type="http://schemas.openxmlformats.org/officeDocument/2006/relationships/image" Target="../media/image75.png"/><Relationship Id="rId15" Type="http://schemas.openxmlformats.org/officeDocument/2006/relationships/image" Target="../media/image85.png"/><Relationship Id="rId10" Type="http://schemas.openxmlformats.org/officeDocument/2006/relationships/image" Target="../media/image80.svg"/><Relationship Id="rId4" Type="http://schemas.openxmlformats.org/officeDocument/2006/relationships/image" Target="../media/image2.svg"/><Relationship Id="rId9" Type="http://schemas.openxmlformats.org/officeDocument/2006/relationships/image" Target="../media/image79.png"/><Relationship Id="rId14" Type="http://schemas.openxmlformats.org/officeDocument/2006/relationships/image" Target="../media/image84.sv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svg"/></Relationships>
</file>

<file path=ppt/slides/_rels/slide15.xml.rels><?xml version="1.0" encoding="UTF-8" standalone="yes"?>
<Relationships xmlns="http://schemas.openxmlformats.org/package/2006/relationships"><Relationship Id="rId8" Type="http://schemas.openxmlformats.org/officeDocument/2006/relationships/image" Target="../media/image90.svg"/><Relationship Id="rId13" Type="http://schemas.openxmlformats.org/officeDocument/2006/relationships/image" Target="../media/image95.svg"/><Relationship Id="rId3" Type="http://schemas.openxmlformats.org/officeDocument/2006/relationships/image" Target="../media/image1.png"/><Relationship Id="rId7" Type="http://schemas.openxmlformats.org/officeDocument/2006/relationships/image" Target="../media/image89.png"/><Relationship Id="rId12" Type="http://schemas.openxmlformats.org/officeDocument/2006/relationships/image" Target="../media/image94.png"/><Relationship Id="rId2" Type="http://schemas.openxmlformats.org/officeDocument/2006/relationships/notesSlide" Target="../notesSlides/notesSlide15.xml"/><Relationship Id="rId16" Type="http://schemas.openxmlformats.org/officeDocument/2006/relationships/image" Target="../media/image98.png"/><Relationship Id="rId1" Type="http://schemas.openxmlformats.org/officeDocument/2006/relationships/slideLayout" Target="../slideLayouts/slideLayout7.xml"/><Relationship Id="rId6" Type="http://schemas.openxmlformats.org/officeDocument/2006/relationships/image" Target="../media/image88.svg"/><Relationship Id="rId11" Type="http://schemas.openxmlformats.org/officeDocument/2006/relationships/image" Target="../media/image93.svg"/><Relationship Id="rId5" Type="http://schemas.openxmlformats.org/officeDocument/2006/relationships/image" Target="../media/image87.png"/><Relationship Id="rId15" Type="http://schemas.openxmlformats.org/officeDocument/2006/relationships/image" Target="../media/image97.svg"/><Relationship Id="rId10" Type="http://schemas.openxmlformats.org/officeDocument/2006/relationships/image" Target="../media/image92.png"/><Relationship Id="rId4" Type="http://schemas.openxmlformats.org/officeDocument/2006/relationships/image" Target="../media/image2.svg"/><Relationship Id="rId9" Type="http://schemas.openxmlformats.org/officeDocument/2006/relationships/image" Target="../media/image91.png"/><Relationship Id="rId14" Type="http://schemas.openxmlformats.org/officeDocument/2006/relationships/image" Target="../media/image96.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00.jpeg"/><Relationship Id="rId5" Type="http://schemas.openxmlformats.org/officeDocument/2006/relationships/image" Target="../media/image99.jpeg"/><Relationship Id="rId4" Type="http://schemas.openxmlformats.org/officeDocument/2006/relationships/image" Target="../media/image2.svg"/></Relationships>
</file>

<file path=ppt/slides/_rels/slide17.xml.rels><?xml version="1.0" encoding="UTF-8" standalone="yes"?>
<Relationships xmlns="http://schemas.openxmlformats.org/package/2006/relationships"><Relationship Id="rId8" Type="http://schemas.openxmlformats.org/officeDocument/2006/relationships/image" Target="../media/image104.svg"/><Relationship Id="rId3" Type="http://schemas.openxmlformats.org/officeDocument/2006/relationships/image" Target="../media/image1.png"/><Relationship Id="rId7" Type="http://schemas.openxmlformats.org/officeDocument/2006/relationships/image" Target="../media/image103.png"/><Relationship Id="rId12" Type="http://schemas.openxmlformats.org/officeDocument/2006/relationships/image" Target="../media/image108.sv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02.svg"/><Relationship Id="rId11" Type="http://schemas.openxmlformats.org/officeDocument/2006/relationships/image" Target="../media/image107.png"/><Relationship Id="rId5" Type="http://schemas.openxmlformats.org/officeDocument/2006/relationships/image" Target="../media/image101.png"/><Relationship Id="rId10" Type="http://schemas.openxmlformats.org/officeDocument/2006/relationships/image" Target="../media/image106.svg"/><Relationship Id="rId4" Type="http://schemas.openxmlformats.org/officeDocument/2006/relationships/image" Target="../media/image2.svg"/><Relationship Id="rId9" Type="http://schemas.openxmlformats.org/officeDocument/2006/relationships/image" Target="../media/image105.png"/></Relationships>
</file>

<file path=ppt/slides/_rels/slide18.xml.rels><?xml version="1.0" encoding="UTF-8" standalone="yes"?>
<Relationships xmlns="http://schemas.openxmlformats.org/package/2006/relationships"><Relationship Id="rId8" Type="http://schemas.openxmlformats.org/officeDocument/2006/relationships/image" Target="../media/image112.svg"/><Relationship Id="rId3" Type="http://schemas.openxmlformats.org/officeDocument/2006/relationships/image" Target="../media/image1.png"/><Relationship Id="rId7" Type="http://schemas.openxmlformats.org/officeDocument/2006/relationships/image" Target="../media/image111.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10.svg"/><Relationship Id="rId5" Type="http://schemas.openxmlformats.org/officeDocument/2006/relationships/image" Target="../media/image109.png"/><Relationship Id="rId4" Type="http://schemas.openxmlformats.org/officeDocument/2006/relationships/image" Target="../media/image2.svg"/><Relationship Id="rId9" Type="http://schemas.openxmlformats.org/officeDocument/2006/relationships/image" Target="../media/image113.png"/></Relationships>
</file>

<file path=ppt/slides/_rels/slide19.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png"/><Relationship Id="rId7" Type="http://schemas.openxmlformats.org/officeDocument/2006/relationships/image" Target="../media/image116.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2.svg"/><Relationship Id="rId9" Type="http://schemas.openxmlformats.org/officeDocument/2006/relationships/image" Target="../media/image118.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svg"/></Relationships>
</file>

<file path=ppt/slides/_rels/slide20.xml.rels><?xml version="1.0" encoding="UTF-8" standalone="yes"?>
<Relationships xmlns="http://schemas.openxmlformats.org/package/2006/relationships"><Relationship Id="rId8" Type="http://schemas.openxmlformats.org/officeDocument/2006/relationships/image" Target="../media/image121.svg"/><Relationship Id="rId3" Type="http://schemas.openxmlformats.org/officeDocument/2006/relationships/image" Target="../media/image1.png"/><Relationship Id="rId7" Type="http://schemas.openxmlformats.org/officeDocument/2006/relationships/image" Target="../media/image120.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19.png"/><Relationship Id="rId5" Type="http://schemas.openxmlformats.org/officeDocument/2006/relationships/image" Target="../media/image113.png"/><Relationship Id="rId4" Type="http://schemas.openxmlformats.org/officeDocument/2006/relationships/image" Target="../media/image2.svg"/></Relationships>
</file>

<file path=ppt/slides/_rels/slide21.xml.rels><?xml version="1.0" encoding="UTF-8" standalone="yes"?>
<Relationships xmlns="http://schemas.openxmlformats.org/package/2006/relationships"><Relationship Id="rId8" Type="http://schemas.openxmlformats.org/officeDocument/2006/relationships/image" Target="../media/image125.svg"/><Relationship Id="rId3" Type="http://schemas.openxmlformats.org/officeDocument/2006/relationships/image" Target="../media/image1.png"/><Relationship Id="rId7" Type="http://schemas.openxmlformats.org/officeDocument/2006/relationships/image" Target="../media/image124.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23.svg"/><Relationship Id="rId5" Type="http://schemas.openxmlformats.org/officeDocument/2006/relationships/image" Target="../media/image122.png"/><Relationship Id="rId10" Type="http://schemas.openxmlformats.org/officeDocument/2006/relationships/image" Target="../media/image127.svg"/><Relationship Id="rId4" Type="http://schemas.openxmlformats.org/officeDocument/2006/relationships/image" Target="../media/image2.svg"/><Relationship Id="rId9" Type="http://schemas.openxmlformats.org/officeDocument/2006/relationships/image" Target="../media/image126.png"/></Relationships>
</file>

<file path=ppt/slides/_rels/slide22.xml.rels><?xml version="1.0" encoding="UTF-8" standalone="yes"?>
<Relationships xmlns="http://schemas.openxmlformats.org/package/2006/relationships"><Relationship Id="rId8" Type="http://schemas.openxmlformats.org/officeDocument/2006/relationships/image" Target="../media/image115.svg"/><Relationship Id="rId13" Type="http://schemas.openxmlformats.org/officeDocument/2006/relationships/image" Target="../media/image121.svg"/><Relationship Id="rId3" Type="http://schemas.openxmlformats.org/officeDocument/2006/relationships/image" Target="../media/image1.png"/><Relationship Id="rId7" Type="http://schemas.openxmlformats.org/officeDocument/2006/relationships/image" Target="../media/image114.png"/><Relationship Id="rId12" Type="http://schemas.openxmlformats.org/officeDocument/2006/relationships/image" Target="../media/image120.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17.svg"/><Relationship Id="rId11" Type="http://schemas.openxmlformats.org/officeDocument/2006/relationships/image" Target="../media/image119.png"/><Relationship Id="rId5" Type="http://schemas.openxmlformats.org/officeDocument/2006/relationships/image" Target="../media/image116.png"/><Relationship Id="rId10" Type="http://schemas.openxmlformats.org/officeDocument/2006/relationships/image" Target="../media/image113.png"/><Relationship Id="rId4" Type="http://schemas.openxmlformats.org/officeDocument/2006/relationships/image" Target="../media/image2.svg"/><Relationship Id="rId9" Type="http://schemas.openxmlformats.org/officeDocument/2006/relationships/image" Target="../media/image118.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128.png"/><Relationship Id="rId4" Type="http://schemas.openxmlformats.org/officeDocument/2006/relationships/image" Target="../media/image2.sv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129.png"/><Relationship Id="rId4" Type="http://schemas.openxmlformats.org/officeDocument/2006/relationships/image" Target="../media/image2.svg"/></Relationships>
</file>

<file path=ppt/slides/_rels/slide25.xml.rels><?xml version="1.0" encoding="UTF-8" standalone="yes"?>
<Relationships xmlns="http://schemas.openxmlformats.org/package/2006/relationships"><Relationship Id="rId8" Type="http://schemas.openxmlformats.org/officeDocument/2006/relationships/image" Target="../media/image88.svg"/><Relationship Id="rId13" Type="http://schemas.openxmlformats.org/officeDocument/2006/relationships/image" Target="../media/image93.svg"/><Relationship Id="rId18" Type="http://schemas.openxmlformats.org/officeDocument/2006/relationships/image" Target="../media/image98.png"/><Relationship Id="rId3" Type="http://schemas.openxmlformats.org/officeDocument/2006/relationships/image" Target="../media/image1.png"/><Relationship Id="rId7" Type="http://schemas.openxmlformats.org/officeDocument/2006/relationships/image" Target="../media/image87.png"/><Relationship Id="rId12" Type="http://schemas.openxmlformats.org/officeDocument/2006/relationships/image" Target="../media/image92.png"/><Relationship Id="rId17" Type="http://schemas.openxmlformats.org/officeDocument/2006/relationships/image" Target="../media/image97.svg"/><Relationship Id="rId2" Type="http://schemas.openxmlformats.org/officeDocument/2006/relationships/notesSlide" Target="../notesSlides/notesSlide25.xml"/><Relationship Id="rId16" Type="http://schemas.openxmlformats.org/officeDocument/2006/relationships/image" Target="../media/image96.png"/><Relationship Id="rId1" Type="http://schemas.openxmlformats.org/officeDocument/2006/relationships/slideLayout" Target="../slideLayouts/slideLayout7.xml"/><Relationship Id="rId6" Type="http://schemas.openxmlformats.org/officeDocument/2006/relationships/image" Target="../media/image16.svg"/><Relationship Id="rId11" Type="http://schemas.openxmlformats.org/officeDocument/2006/relationships/image" Target="../media/image91.png"/><Relationship Id="rId5" Type="http://schemas.openxmlformats.org/officeDocument/2006/relationships/image" Target="../media/image15.png"/><Relationship Id="rId15" Type="http://schemas.openxmlformats.org/officeDocument/2006/relationships/image" Target="../media/image95.svg"/><Relationship Id="rId10" Type="http://schemas.openxmlformats.org/officeDocument/2006/relationships/image" Target="../media/image90.svg"/><Relationship Id="rId4" Type="http://schemas.openxmlformats.org/officeDocument/2006/relationships/image" Target="../media/image2.svg"/><Relationship Id="rId9" Type="http://schemas.openxmlformats.org/officeDocument/2006/relationships/image" Target="../media/image89.png"/><Relationship Id="rId14" Type="http://schemas.openxmlformats.org/officeDocument/2006/relationships/image" Target="../media/image94.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2.sv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2.svg"/></Relationships>
</file>

<file path=ppt/slides/_rels/slide5.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png"/><Relationship Id="rId7" Type="http://schemas.openxmlformats.org/officeDocument/2006/relationships/image" Target="../media/image17.png"/><Relationship Id="rId12" Type="http://schemas.openxmlformats.org/officeDocument/2006/relationships/image" Target="../media/image22.sv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6.sv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2.svg"/><Relationship Id="rId9"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2.sv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sv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sv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906750" y="0"/>
            <a:ext cx="2381250" cy="3239452"/>
          </a:xfrm>
          <a:custGeom>
            <a:avLst/>
            <a:gdLst/>
            <a:ahLst/>
            <a:cxnLst/>
            <a:rect l="l" t="t" r="r" b="b"/>
            <a:pathLst>
              <a:path w="2381250" h="3239452">
                <a:moveTo>
                  <a:pt x="0" y="0"/>
                </a:moveTo>
                <a:lnTo>
                  <a:pt x="2381250" y="0"/>
                </a:lnTo>
                <a:lnTo>
                  <a:pt x="238125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38356" b="-2859"/>
            </a:stretch>
          </a:blipFill>
        </p:spPr>
        <p:txBody>
          <a:bodyPr/>
          <a:lstStyle/>
          <a:p>
            <a:endParaRPr lang="en-US"/>
          </a:p>
        </p:txBody>
      </p:sp>
      <p:sp>
        <p:nvSpPr>
          <p:cNvPr id="3" name="Freeform 3"/>
          <p:cNvSpPr/>
          <p:nvPr/>
        </p:nvSpPr>
        <p:spPr>
          <a:xfrm>
            <a:off x="15906750" y="3239453"/>
            <a:ext cx="2381250" cy="3219087"/>
          </a:xfrm>
          <a:custGeom>
            <a:avLst/>
            <a:gdLst/>
            <a:ahLst/>
            <a:cxnLst/>
            <a:rect l="l" t="t" r="r" b="b"/>
            <a:pathLst>
              <a:path w="2381250" h="3219087">
                <a:moveTo>
                  <a:pt x="0" y="0"/>
                </a:moveTo>
                <a:lnTo>
                  <a:pt x="2381250" y="0"/>
                </a:lnTo>
                <a:lnTo>
                  <a:pt x="2381250" y="3219086"/>
                </a:lnTo>
                <a:lnTo>
                  <a:pt x="0" y="3219086"/>
                </a:lnTo>
                <a:lnTo>
                  <a:pt x="0" y="0"/>
                </a:lnTo>
                <a:close/>
              </a:path>
            </a:pathLst>
          </a:custGeom>
          <a:blipFill>
            <a:blip r:embed="rId3">
              <a:extLst>
                <a:ext uri="{96DAC541-7B7A-43D3-8B79-37D633B846F1}">
                  <asvg:svgBlip xmlns:asvg="http://schemas.microsoft.com/office/drawing/2016/SVG/main" r:embed="rId4"/>
                </a:ext>
              </a:extLst>
            </a:blip>
            <a:stretch>
              <a:fillRect l="-38356" t="-739" b="-2771"/>
            </a:stretch>
          </a:blipFill>
        </p:spPr>
        <p:txBody>
          <a:bodyPr/>
          <a:lstStyle/>
          <a:p>
            <a:endParaRPr lang="en-US"/>
          </a:p>
        </p:txBody>
      </p:sp>
      <p:sp>
        <p:nvSpPr>
          <p:cNvPr id="4" name="Freeform 4"/>
          <p:cNvSpPr/>
          <p:nvPr/>
        </p:nvSpPr>
        <p:spPr>
          <a:xfrm>
            <a:off x="15906750" y="6458539"/>
            <a:ext cx="2366105" cy="2844707"/>
          </a:xfrm>
          <a:custGeom>
            <a:avLst/>
            <a:gdLst/>
            <a:ahLst/>
            <a:cxnLst/>
            <a:rect l="l" t="t" r="r" b="b"/>
            <a:pathLst>
              <a:path w="2366105" h="2844707">
                <a:moveTo>
                  <a:pt x="0" y="0"/>
                </a:moveTo>
                <a:lnTo>
                  <a:pt x="2366105" y="0"/>
                </a:lnTo>
                <a:lnTo>
                  <a:pt x="2366105" y="2844708"/>
                </a:lnTo>
                <a:lnTo>
                  <a:pt x="0" y="2844708"/>
                </a:lnTo>
                <a:lnTo>
                  <a:pt x="0" y="0"/>
                </a:lnTo>
                <a:close/>
              </a:path>
            </a:pathLst>
          </a:custGeom>
          <a:blipFill>
            <a:blip r:embed="rId3">
              <a:extLst>
                <a:ext uri="{96DAC541-7B7A-43D3-8B79-37D633B846F1}">
                  <asvg:svgBlip xmlns:asvg="http://schemas.microsoft.com/office/drawing/2016/SVG/main" r:embed="rId4"/>
                </a:ext>
              </a:extLst>
            </a:blip>
            <a:stretch>
              <a:fillRect l="-38601" t="-836" r="-640" b="-16296"/>
            </a:stretch>
          </a:blipFill>
        </p:spPr>
        <p:txBody>
          <a:bodyPr/>
          <a:lstStyle/>
          <a:p>
            <a:endParaRPr lang="en-US"/>
          </a:p>
        </p:txBody>
      </p:sp>
      <p:grpSp>
        <p:nvGrpSpPr>
          <p:cNvPr id="5" name="Group 5"/>
          <p:cNvGrpSpPr/>
          <p:nvPr/>
        </p:nvGrpSpPr>
        <p:grpSpPr>
          <a:xfrm>
            <a:off x="17511415" y="0"/>
            <a:ext cx="776585" cy="10287000"/>
            <a:chOff x="0" y="0"/>
            <a:chExt cx="303366" cy="4018525"/>
          </a:xfrm>
        </p:grpSpPr>
        <p:sp>
          <p:nvSpPr>
            <p:cNvPr id="6" name="Freeform 6"/>
            <p:cNvSpPr/>
            <p:nvPr/>
          </p:nvSpPr>
          <p:spPr>
            <a:xfrm>
              <a:off x="0" y="0"/>
              <a:ext cx="303366" cy="4018525"/>
            </a:xfrm>
            <a:custGeom>
              <a:avLst/>
              <a:gdLst/>
              <a:ahLst/>
              <a:cxnLst/>
              <a:rect l="l" t="t" r="r" b="b"/>
              <a:pathLst>
                <a:path w="303366" h="4018525">
                  <a:moveTo>
                    <a:pt x="0" y="0"/>
                  </a:moveTo>
                  <a:lnTo>
                    <a:pt x="303366" y="0"/>
                  </a:lnTo>
                  <a:lnTo>
                    <a:pt x="303366" y="4018525"/>
                  </a:lnTo>
                  <a:lnTo>
                    <a:pt x="0" y="4018525"/>
                  </a:lnTo>
                  <a:close/>
                </a:path>
              </a:pathLst>
            </a:custGeom>
            <a:solidFill>
              <a:srgbClr val="E66A1F"/>
            </a:solidFill>
          </p:spPr>
          <p:txBody>
            <a:bodyPr/>
            <a:lstStyle/>
            <a:p>
              <a:endParaRPr lang="en-US"/>
            </a:p>
          </p:txBody>
        </p:sp>
        <p:sp>
          <p:nvSpPr>
            <p:cNvPr id="7" name="TextBox 7"/>
            <p:cNvSpPr txBox="1"/>
            <p:nvPr/>
          </p:nvSpPr>
          <p:spPr>
            <a:xfrm>
              <a:off x="0" y="-28575"/>
              <a:ext cx="303366" cy="4047100"/>
            </a:xfrm>
            <a:prstGeom prst="rect">
              <a:avLst/>
            </a:prstGeom>
          </p:spPr>
          <p:txBody>
            <a:bodyPr lIns="46604" tIns="46604" rIns="46604" bIns="46604" rtlCol="0" anchor="ctr"/>
            <a:lstStyle/>
            <a:p>
              <a:pPr algn="ctr">
                <a:lnSpc>
                  <a:spcPts val="1798"/>
                </a:lnSpc>
                <a:spcBef>
                  <a:spcPct val="0"/>
                </a:spcBef>
              </a:pPr>
              <a:endParaRPr/>
            </a:p>
          </p:txBody>
        </p:sp>
      </p:grpSp>
      <p:grpSp>
        <p:nvGrpSpPr>
          <p:cNvPr id="8" name="Group 8"/>
          <p:cNvGrpSpPr/>
          <p:nvPr/>
        </p:nvGrpSpPr>
        <p:grpSpPr>
          <a:xfrm>
            <a:off x="0" y="8398380"/>
            <a:ext cx="18288000" cy="1006459"/>
            <a:chOff x="0" y="0"/>
            <a:chExt cx="6554006" cy="360692"/>
          </a:xfrm>
        </p:grpSpPr>
        <p:sp>
          <p:nvSpPr>
            <p:cNvPr id="9" name="Freeform 9"/>
            <p:cNvSpPr/>
            <p:nvPr/>
          </p:nvSpPr>
          <p:spPr>
            <a:xfrm>
              <a:off x="0" y="0"/>
              <a:ext cx="6554006" cy="360692"/>
            </a:xfrm>
            <a:custGeom>
              <a:avLst/>
              <a:gdLst/>
              <a:ahLst/>
              <a:cxnLst/>
              <a:rect l="l" t="t" r="r" b="b"/>
              <a:pathLst>
                <a:path w="6554006" h="360692">
                  <a:moveTo>
                    <a:pt x="0" y="0"/>
                  </a:moveTo>
                  <a:lnTo>
                    <a:pt x="6554006" y="0"/>
                  </a:lnTo>
                  <a:lnTo>
                    <a:pt x="6554006" y="360692"/>
                  </a:lnTo>
                  <a:lnTo>
                    <a:pt x="0" y="360692"/>
                  </a:lnTo>
                  <a:close/>
                </a:path>
              </a:pathLst>
            </a:custGeom>
            <a:solidFill>
              <a:srgbClr val="E66A1F"/>
            </a:solidFill>
          </p:spPr>
          <p:txBody>
            <a:bodyPr/>
            <a:lstStyle/>
            <a:p>
              <a:endParaRPr lang="en-US"/>
            </a:p>
          </p:txBody>
        </p:sp>
        <p:sp>
          <p:nvSpPr>
            <p:cNvPr id="10" name="TextBox 10"/>
            <p:cNvSpPr txBox="1"/>
            <p:nvPr/>
          </p:nvSpPr>
          <p:spPr>
            <a:xfrm>
              <a:off x="0" y="-28575"/>
              <a:ext cx="6554006" cy="389267"/>
            </a:xfrm>
            <a:prstGeom prst="rect">
              <a:avLst/>
            </a:prstGeom>
          </p:spPr>
          <p:txBody>
            <a:bodyPr lIns="50800" tIns="50800" rIns="50800" bIns="50800" rtlCol="0" anchor="ctr"/>
            <a:lstStyle/>
            <a:p>
              <a:pPr algn="ctr">
                <a:lnSpc>
                  <a:spcPts val="1960"/>
                </a:lnSpc>
                <a:spcBef>
                  <a:spcPct val="0"/>
                </a:spcBef>
              </a:pPr>
              <a:endParaRPr/>
            </a:p>
          </p:txBody>
        </p:sp>
      </p:grpSp>
      <p:sp>
        <p:nvSpPr>
          <p:cNvPr id="11" name="Freeform 11"/>
          <p:cNvSpPr/>
          <p:nvPr/>
        </p:nvSpPr>
        <p:spPr>
          <a:xfrm>
            <a:off x="665148" y="8701515"/>
            <a:ext cx="580296" cy="385897"/>
          </a:xfrm>
          <a:custGeom>
            <a:avLst/>
            <a:gdLst/>
            <a:ahLst/>
            <a:cxnLst/>
            <a:rect l="l" t="t" r="r" b="b"/>
            <a:pathLst>
              <a:path w="580296" h="385897">
                <a:moveTo>
                  <a:pt x="0" y="0"/>
                </a:moveTo>
                <a:lnTo>
                  <a:pt x="580296" y="0"/>
                </a:lnTo>
                <a:lnTo>
                  <a:pt x="580296" y="385897"/>
                </a:lnTo>
                <a:lnTo>
                  <a:pt x="0" y="38589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2" name="Freeform 12"/>
          <p:cNvSpPr/>
          <p:nvPr/>
        </p:nvSpPr>
        <p:spPr>
          <a:xfrm>
            <a:off x="665148" y="439615"/>
            <a:ext cx="3054000" cy="1379460"/>
          </a:xfrm>
          <a:custGeom>
            <a:avLst/>
            <a:gdLst/>
            <a:ahLst/>
            <a:cxnLst/>
            <a:rect l="l" t="t" r="r" b="b"/>
            <a:pathLst>
              <a:path w="3054000" h="1379460">
                <a:moveTo>
                  <a:pt x="0" y="0"/>
                </a:moveTo>
                <a:lnTo>
                  <a:pt x="3054000" y="0"/>
                </a:lnTo>
                <a:lnTo>
                  <a:pt x="3054000" y="1379460"/>
                </a:lnTo>
                <a:lnTo>
                  <a:pt x="0" y="1379460"/>
                </a:lnTo>
                <a:lnTo>
                  <a:pt x="0" y="0"/>
                </a:lnTo>
                <a:close/>
              </a:path>
            </a:pathLst>
          </a:custGeom>
          <a:blipFill>
            <a:blip r:embed="rId7"/>
            <a:stretch>
              <a:fillRect l="-4005" t="-13063" r="-2016" b="-10438"/>
            </a:stretch>
          </a:blipFill>
        </p:spPr>
        <p:txBody>
          <a:bodyPr/>
          <a:lstStyle/>
          <a:p>
            <a:endParaRPr lang="en-US"/>
          </a:p>
        </p:txBody>
      </p:sp>
      <p:sp>
        <p:nvSpPr>
          <p:cNvPr id="13" name="TextBox 13"/>
          <p:cNvSpPr txBox="1"/>
          <p:nvPr/>
        </p:nvSpPr>
        <p:spPr>
          <a:xfrm>
            <a:off x="1511550" y="8568391"/>
            <a:ext cx="16584377" cy="582930"/>
          </a:xfrm>
          <a:prstGeom prst="rect">
            <a:avLst/>
          </a:prstGeom>
        </p:spPr>
        <p:txBody>
          <a:bodyPr lIns="0" tIns="0" rIns="0" bIns="0" rtlCol="0" anchor="t">
            <a:spAutoFit/>
          </a:bodyPr>
          <a:lstStyle/>
          <a:p>
            <a:pPr algn="l">
              <a:lnSpc>
                <a:spcPts val="4620"/>
              </a:lnSpc>
            </a:pPr>
            <a:r>
              <a:rPr lang="en-US" sz="3300">
                <a:solidFill>
                  <a:srgbClr val="FFFFFF"/>
                </a:solidFill>
                <a:latin typeface="Ubuntu"/>
                <a:ea typeface="Ubuntu"/>
                <a:cs typeface="Ubuntu"/>
                <a:sym typeface="Ubuntu"/>
              </a:rPr>
              <a:t>For use by caregivers of people with intellectual and developmental disabilities (IDD)</a:t>
            </a:r>
          </a:p>
        </p:txBody>
      </p:sp>
      <p:grpSp>
        <p:nvGrpSpPr>
          <p:cNvPr id="14" name="Group 14"/>
          <p:cNvGrpSpPr/>
          <p:nvPr/>
        </p:nvGrpSpPr>
        <p:grpSpPr>
          <a:xfrm>
            <a:off x="536966" y="4025594"/>
            <a:ext cx="9338421" cy="4189540"/>
            <a:chOff x="0" y="0"/>
            <a:chExt cx="12451228" cy="5586053"/>
          </a:xfrm>
        </p:grpSpPr>
        <p:grpSp>
          <p:nvGrpSpPr>
            <p:cNvPr id="15" name="Group 15"/>
            <p:cNvGrpSpPr/>
            <p:nvPr/>
          </p:nvGrpSpPr>
          <p:grpSpPr>
            <a:xfrm>
              <a:off x="0" y="35201"/>
              <a:ext cx="12355697" cy="5550852"/>
              <a:chOff x="0" y="0"/>
              <a:chExt cx="2440632" cy="1096465"/>
            </a:xfrm>
          </p:grpSpPr>
          <p:sp>
            <p:nvSpPr>
              <p:cNvPr id="16" name="Freeform 16"/>
              <p:cNvSpPr/>
              <p:nvPr/>
            </p:nvSpPr>
            <p:spPr>
              <a:xfrm>
                <a:off x="0" y="0"/>
                <a:ext cx="2440631" cy="1096465"/>
              </a:xfrm>
              <a:custGeom>
                <a:avLst/>
                <a:gdLst/>
                <a:ahLst/>
                <a:cxnLst/>
                <a:rect l="l" t="t" r="r" b="b"/>
                <a:pathLst>
                  <a:path w="2440631" h="1096465">
                    <a:moveTo>
                      <a:pt x="42608" y="0"/>
                    </a:moveTo>
                    <a:lnTo>
                      <a:pt x="2398024" y="0"/>
                    </a:lnTo>
                    <a:cubicBezTo>
                      <a:pt x="2409324" y="0"/>
                      <a:pt x="2420161" y="4489"/>
                      <a:pt x="2428152" y="12480"/>
                    </a:cubicBezTo>
                    <a:cubicBezTo>
                      <a:pt x="2436142" y="20470"/>
                      <a:pt x="2440631" y="31308"/>
                      <a:pt x="2440631" y="42608"/>
                    </a:cubicBezTo>
                    <a:lnTo>
                      <a:pt x="2440631" y="1053857"/>
                    </a:lnTo>
                    <a:cubicBezTo>
                      <a:pt x="2440631" y="1065157"/>
                      <a:pt x="2436142" y="1075995"/>
                      <a:pt x="2428152" y="1083985"/>
                    </a:cubicBezTo>
                    <a:cubicBezTo>
                      <a:pt x="2420161" y="1091976"/>
                      <a:pt x="2409324" y="1096465"/>
                      <a:pt x="2398024" y="1096465"/>
                    </a:cubicBezTo>
                    <a:lnTo>
                      <a:pt x="42608" y="1096465"/>
                    </a:lnTo>
                    <a:cubicBezTo>
                      <a:pt x="31308" y="1096465"/>
                      <a:pt x="20470" y="1091976"/>
                      <a:pt x="12480" y="1083985"/>
                    </a:cubicBezTo>
                    <a:cubicBezTo>
                      <a:pt x="4489" y="1075995"/>
                      <a:pt x="0" y="1065157"/>
                      <a:pt x="0" y="1053857"/>
                    </a:cubicBezTo>
                    <a:lnTo>
                      <a:pt x="0" y="42608"/>
                    </a:lnTo>
                    <a:cubicBezTo>
                      <a:pt x="0" y="31308"/>
                      <a:pt x="4489" y="20470"/>
                      <a:pt x="12480" y="12480"/>
                    </a:cubicBezTo>
                    <a:cubicBezTo>
                      <a:pt x="20470" y="4489"/>
                      <a:pt x="31308" y="0"/>
                      <a:pt x="42608" y="0"/>
                    </a:cubicBezTo>
                    <a:close/>
                  </a:path>
                </a:pathLst>
              </a:custGeom>
              <a:solidFill>
                <a:srgbClr val="FFD400"/>
              </a:solidFill>
            </p:spPr>
            <p:txBody>
              <a:bodyPr/>
              <a:lstStyle/>
              <a:p>
                <a:endParaRPr lang="en-US"/>
              </a:p>
            </p:txBody>
          </p:sp>
          <p:sp>
            <p:nvSpPr>
              <p:cNvPr id="17" name="TextBox 17"/>
              <p:cNvSpPr txBox="1"/>
              <p:nvPr/>
            </p:nvSpPr>
            <p:spPr>
              <a:xfrm>
                <a:off x="0" y="-28575"/>
                <a:ext cx="2440632" cy="112504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170910" y="219075"/>
              <a:ext cx="12280319" cy="5339053"/>
            </a:xfrm>
            <a:prstGeom prst="rect">
              <a:avLst/>
            </a:prstGeom>
          </p:spPr>
          <p:txBody>
            <a:bodyPr lIns="0" tIns="0" rIns="0" bIns="0" rtlCol="0" anchor="t">
              <a:spAutoFit/>
            </a:bodyPr>
            <a:lstStyle/>
            <a:p>
              <a:pPr algn="l">
                <a:lnSpc>
                  <a:spcPts val="8996"/>
                </a:lnSpc>
              </a:pPr>
              <a:r>
                <a:rPr lang="en-US" sz="9673">
                  <a:solidFill>
                    <a:srgbClr val="000000"/>
                  </a:solidFill>
                  <a:latin typeface="Ubuntu"/>
                  <a:ea typeface="Ubuntu"/>
                  <a:cs typeface="Ubuntu"/>
                  <a:sym typeface="Ubuntu"/>
                </a:rPr>
                <a:t>Session 4:</a:t>
              </a:r>
            </a:p>
            <a:p>
              <a:pPr algn="l">
                <a:lnSpc>
                  <a:spcPts val="2677"/>
                </a:lnSpc>
              </a:pPr>
              <a:endParaRPr lang="en-US" sz="9673">
                <a:solidFill>
                  <a:srgbClr val="000000"/>
                </a:solidFill>
                <a:latin typeface="Ubuntu"/>
                <a:ea typeface="Ubuntu"/>
                <a:cs typeface="Ubuntu"/>
                <a:sym typeface="Ubuntu"/>
              </a:endParaRPr>
            </a:p>
            <a:p>
              <a:pPr algn="l">
                <a:lnSpc>
                  <a:spcPts val="9409"/>
                </a:lnSpc>
              </a:pPr>
              <a:r>
                <a:rPr lang="en-US" sz="10117" b="1">
                  <a:solidFill>
                    <a:srgbClr val="000000"/>
                  </a:solidFill>
                  <a:latin typeface="Ubuntu Bold"/>
                  <a:ea typeface="Ubuntu Bold"/>
                  <a:cs typeface="Ubuntu Bold"/>
                  <a:sym typeface="Ubuntu Bold"/>
                </a:rPr>
                <a:t>When + Where </a:t>
              </a:r>
            </a:p>
            <a:p>
              <a:pPr algn="l">
                <a:lnSpc>
                  <a:spcPts val="9105"/>
                </a:lnSpc>
              </a:pPr>
              <a:r>
                <a:rPr lang="en-US" sz="10117" b="1">
                  <a:solidFill>
                    <a:srgbClr val="000000"/>
                  </a:solidFill>
                  <a:latin typeface="Ubuntu Bold"/>
                  <a:ea typeface="Ubuntu Bold"/>
                  <a:cs typeface="Ubuntu Bold"/>
                  <a:sym typeface="Ubuntu Bold"/>
                </a:rPr>
                <a:t>to Get Care</a:t>
              </a:r>
            </a:p>
          </p:txBody>
        </p:sp>
      </p:grpSp>
      <p:sp>
        <p:nvSpPr>
          <p:cNvPr id="19" name="TextBox 19"/>
          <p:cNvSpPr txBox="1"/>
          <p:nvPr/>
        </p:nvSpPr>
        <p:spPr>
          <a:xfrm>
            <a:off x="665148" y="2169338"/>
            <a:ext cx="8478852" cy="602613"/>
          </a:xfrm>
          <a:prstGeom prst="rect">
            <a:avLst/>
          </a:prstGeom>
        </p:spPr>
        <p:txBody>
          <a:bodyPr lIns="0" tIns="0" rIns="0" bIns="0" rtlCol="0" anchor="t">
            <a:spAutoFit/>
          </a:bodyPr>
          <a:lstStyle/>
          <a:p>
            <a:pPr algn="l">
              <a:lnSpc>
                <a:spcPts val="4760"/>
              </a:lnSpc>
            </a:pPr>
            <a:r>
              <a:rPr lang="en-US" sz="3400" b="1">
                <a:solidFill>
                  <a:srgbClr val="000000"/>
                </a:solidFill>
                <a:latin typeface="Ubuntu Bold"/>
                <a:ea typeface="Ubuntu Bold"/>
                <a:cs typeface="Ubuntu Bold"/>
                <a:sym typeface="Ubuntu Bold"/>
              </a:rPr>
              <a:t>LEARNING TO USE THE HEALTH SYSTEM</a:t>
            </a:r>
          </a:p>
        </p:txBody>
      </p:sp>
      <p:sp>
        <p:nvSpPr>
          <p:cNvPr id="20" name="TextBox 20"/>
          <p:cNvSpPr txBox="1"/>
          <p:nvPr/>
        </p:nvSpPr>
        <p:spPr>
          <a:xfrm>
            <a:off x="11841034" y="7722331"/>
            <a:ext cx="3738711" cy="415291"/>
          </a:xfrm>
          <a:prstGeom prst="rect">
            <a:avLst/>
          </a:prstGeom>
        </p:spPr>
        <p:txBody>
          <a:bodyPr lIns="0" tIns="0" rIns="0" bIns="0" rtlCol="0" anchor="t">
            <a:spAutoFit/>
          </a:bodyPr>
          <a:lstStyle/>
          <a:p>
            <a:pPr algn="r">
              <a:lnSpc>
                <a:spcPts val="3359"/>
              </a:lnSpc>
              <a:spcBef>
                <a:spcPct val="0"/>
              </a:spcBef>
            </a:pPr>
            <a:r>
              <a:rPr lang="en-US" sz="2399">
                <a:solidFill>
                  <a:srgbClr val="000000"/>
                </a:solidFill>
                <a:latin typeface="Ubuntu"/>
                <a:ea typeface="Ubuntu"/>
                <a:cs typeface="Ubuntu"/>
                <a:sym typeface="Ubuntu"/>
              </a:rPr>
              <a:t>Version: Pilot, August 2024</a:t>
            </a:r>
          </a:p>
        </p:txBody>
      </p:sp>
      <p:sp>
        <p:nvSpPr>
          <p:cNvPr id="21" name="TextBox 21"/>
          <p:cNvSpPr txBox="1"/>
          <p:nvPr/>
        </p:nvSpPr>
        <p:spPr>
          <a:xfrm>
            <a:off x="386842" y="9442938"/>
            <a:ext cx="16994423" cy="745490"/>
          </a:xfrm>
          <a:prstGeom prst="rect">
            <a:avLst/>
          </a:prstGeom>
        </p:spPr>
        <p:txBody>
          <a:bodyPr lIns="0" tIns="0" rIns="0" bIns="0" rtlCol="0" anchor="t">
            <a:spAutoFit/>
          </a:bodyPr>
          <a:lstStyle/>
          <a:p>
            <a:pPr algn="l">
              <a:lnSpc>
                <a:spcPts val="1960"/>
              </a:lnSpc>
            </a:pPr>
            <a:r>
              <a:rPr lang="en-US" sz="1400" i="1">
                <a:solidFill>
                  <a:srgbClr val="000000"/>
                </a:solidFill>
                <a:latin typeface="Ubuntu Italics"/>
                <a:ea typeface="Ubuntu Italics"/>
                <a:cs typeface="Ubuntu Italics"/>
                <a:sym typeface="Ubuntu Italics"/>
              </a:rPr>
              <a:t>Special Olympics Health activities are supported by many sources, including in the United States by Grant Number NU27DD000021 from the Centers for Disease Control and Prevention (CDC) of the U.S. Department of Health and Human Services (HHS), with $18.1 M (64%) financed with U.S. Federal funds and $10.2 M (36%) supported by non-federal sources. This document’s contents are solely the responsibility of the authors and do not necessarily represent the official views of the Centers for Disease Control and Prevention or the Department of Health and Human Services.</a:t>
            </a:r>
          </a:p>
        </p:txBody>
      </p:sp>
      <p:grpSp>
        <p:nvGrpSpPr>
          <p:cNvPr id="22" name="Group 22"/>
          <p:cNvGrpSpPr/>
          <p:nvPr/>
        </p:nvGrpSpPr>
        <p:grpSpPr>
          <a:xfrm>
            <a:off x="11068512" y="832599"/>
            <a:ext cx="6190788" cy="6203956"/>
            <a:chOff x="0" y="0"/>
            <a:chExt cx="8254384" cy="8271941"/>
          </a:xfrm>
        </p:grpSpPr>
        <p:sp>
          <p:nvSpPr>
            <p:cNvPr id="23" name="Freeform 23"/>
            <p:cNvSpPr/>
            <p:nvPr/>
          </p:nvSpPr>
          <p:spPr>
            <a:xfrm rot="-280397">
              <a:off x="299883" y="299070"/>
              <a:ext cx="7654618" cy="7673802"/>
            </a:xfrm>
            <a:custGeom>
              <a:avLst/>
              <a:gdLst/>
              <a:ahLst/>
              <a:cxnLst/>
              <a:rect l="l" t="t" r="r" b="b"/>
              <a:pathLst>
                <a:path w="7654618" h="7673802">
                  <a:moveTo>
                    <a:pt x="0" y="0"/>
                  </a:moveTo>
                  <a:lnTo>
                    <a:pt x="7654618" y="0"/>
                  </a:lnTo>
                  <a:lnTo>
                    <a:pt x="7654618" y="7673802"/>
                  </a:lnTo>
                  <a:lnTo>
                    <a:pt x="0" y="7673802"/>
                  </a:lnTo>
                  <a:lnTo>
                    <a:pt x="0" y="0"/>
                  </a:lnTo>
                  <a:close/>
                </a:path>
              </a:pathLst>
            </a:custGeom>
            <a:blipFill>
              <a:blip r:embed="rId8"/>
              <a:stretch>
                <a:fillRect/>
              </a:stretch>
            </a:blipFill>
          </p:spPr>
          <p:txBody>
            <a:bodyPr/>
            <a:lstStyle/>
            <a:p>
              <a:endParaRPr lang="en-US"/>
            </a:p>
          </p:txBody>
        </p:sp>
        <p:sp>
          <p:nvSpPr>
            <p:cNvPr id="24" name="TextBox 24"/>
            <p:cNvSpPr txBox="1"/>
            <p:nvPr/>
          </p:nvSpPr>
          <p:spPr>
            <a:xfrm rot="-844342">
              <a:off x="1004285" y="890906"/>
              <a:ext cx="6195221" cy="5726642"/>
            </a:xfrm>
            <a:prstGeom prst="rect">
              <a:avLst/>
            </a:prstGeom>
          </p:spPr>
          <p:txBody>
            <a:bodyPr lIns="0" tIns="0" rIns="0" bIns="0" rtlCol="0" anchor="t">
              <a:spAutoFit/>
            </a:bodyPr>
            <a:lstStyle/>
            <a:p>
              <a:pPr algn="ctr">
                <a:lnSpc>
                  <a:spcPts val="4900"/>
                </a:lnSpc>
              </a:pPr>
              <a:r>
                <a:rPr lang="en-US" sz="3500">
                  <a:solidFill>
                    <a:srgbClr val="C4161C"/>
                  </a:solidFill>
                  <a:latin typeface="Kalam"/>
                  <a:ea typeface="Kalam"/>
                  <a:cs typeface="Kalam"/>
                  <a:sym typeface="Kalam"/>
                </a:rPr>
                <a:t>This session explains how to </a:t>
              </a:r>
              <a:r>
                <a:rPr lang="en-US" sz="3500" b="1">
                  <a:solidFill>
                    <a:srgbClr val="C4161C"/>
                  </a:solidFill>
                  <a:latin typeface="Kalam Bold"/>
                  <a:ea typeface="Kalam Bold"/>
                  <a:cs typeface="Kalam Bold"/>
                  <a:sym typeface="Kalam Bold"/>
                </a:rPr>
                <a:t>stay healthy</a:t>
              </a:r>
              <a:r>
                <a:rPr lang="en-US" sz="3500">
                  <a:solidFill>
                    <a:srgbClr val="C4161C"/>
                  </a:solidFill>
                  <a:latin typeface="Kalam"/>
                  <a:ea typeface="Kalam"/>
                  <a:cs typeface="Kalam"/>
                  <a:sym typeface="Kalam"/>
                </a:rPr>
                <a:t>, how to spot </a:t>
              </a:r>
              <a:r>
                <a:rPr lang="en-US" sz="3500" b="1">
                  <a:solidFill>
                    <a:srgbClr val="C4161C"/>
                  </a:solidFill>
                  <a:latin typeface="Kalam Bold"/>
                  <a:ea typeface="Kalam Bold"/>
                  <a:cs typeface="Kalam Bold"/>
                  <a:sym typeface="Kalam Bold"/>
                </a:rPr>
                <a:t>signs </a:t>
              </a:r>
            </a:p>
            <a:p>
              <a:pPr algn="ctr">
                <a:lnSpc>
                  <a:spcPts val="4900"/>
                </a:lnSpc>
              </a:pPr>
              <a:r>
                <a:rPr lang="en-US" sz="3500" b="1">
                  <a:solidFill>
                    <a:srgbClr val="C4161C"/>
                  </a:solidFill>
                  <a:latin typeface="Kalam Bold"/>
                  <a:ea typeface="Kalam Bold"/>
                  <a:cs typeface="Kalam Bold"/>
                  <a:sym typeface="Kalam Bold"/>
                </a:rPr>
                <a:t>of sickness</a:t>
              </a:r>
              <a:r>
                <a:rPr lang="en-US" sz="3500">
                  <a:solidFill>
                    <a:srgbClr val="C4161C"/>
                  </a:solidFill>
                  <a:latin typeface="Kalam"/>
                  <a:ea typeface="Kalam"/>
                  <a:cs typeface="Kalam"/>
                  <a:sym typeface="Kalam"/>
                </a:rPr>
                <a:t>, and </a:t>
              </a:r>
            </a:p>
            <a:p>
              <a:pPr algn="ctr">
                <a:lnSpc>
                  <a:spcPts val="4900"/>
                </a:lnSpc>
              </a:pPr>
              <a:r>
                <a:rPr lang="en-US" sz="3500" b="1">
                  <a:solidFill>
                    <a:srgbClr val="C4161C"/>
                  </a:solidFill>
                  <a:latin typeface="Kalam Bold"/>
                  <a:ea typeface="Kalam Bold"/>
                  <a:cs typeface="Kalam Bold"/>
                  <a:sym typeface="Kalam Bold"/>
                </a:rPr>
                <a:t>when and where </a:t>
              </a:r>
            </a:p>
            <a:p>
              <a:pPr algn="ctr">
                <a:lnSpc>
                  <a:spcPts val="4900"/>
                </a:lnSpc>
              </a:pPr>
              <a:r>
                <a:rPr lang="en-US" sz="3500" b="1">
                  <a:solidFill>
                    <a:srgbClr val="C4161C"/>
                  </a:solidFill>
                  <a:latin typeface="Kalam Bold"/>
                  <a:ea typeface="Kalam Bold"/>
                  <a:cs typeface="Kalam Bold"/>
                  <a:sym typeface="Kalam Bold"/>
                </a:rPr>
                <a:t>to go</a:t>
              </a:r>
              <a:r>
                <a:rPr lang="en-US" sz="3500">
                  <a:solidFill>
                    <a:srgbClr val="C4161C"/>
                  </a:solidFill>
                  <a:latin typeface="Kalam"/>
                  <a:ea typeface="Kalam"/>
                  <a:cs typeface="Kalam"/>
                  <a:sym typeface="Kalam"/>
                </a:rPr>
                <a:t> if you need medical care.</a:t>
              </a: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4962501" cy="1223447"/>
            <a:chOff x="0" y="0"/>
            <a:chExt cx="1306996" cy="322225"/>
          </a:xfrm>
        </p:grpSpPr>
        <p:sp>
          <p:nvSpPr>
            <p:cNvPr id="13" name="Freeform 13"/>
            <p:cNvSpPr/>
            <p:nvPr/>
          </p:nvSpPr>
          <p:spPr>
            <a:xfrm>
              <a:off x="0" y="0"/>
              <a:ext cx="1306996" cy="322225"/>
            </a:xfrm>
            <a:custGeom>
              <a:avLst/>
              <a:gdLst/>
              <a:ahLst/>
              <a:cxnLst/>
              <a:rect l="l" t="t" r="r" b="b"/>
              <a:pathLst>
                <a:path w="1306996" h="322225">
                  <a:moveTo>
                    <a:pt x="1103796" y="0"/>
                  </a:moveTo>
                  <a:cubicBezTo>
                    <a:pt x="1216020" y="0"/>
                    <a:pt x="1306996" y="72132"/>
                    <a:pt x="1306996" y="161112"/>
                  </a:cubicBezTo>
                  <a:cubicBezTo>
                    <a:pt x="1306996" y="250092"/>
                    <a:pt x="1216020" y="322225"/>
                    <a:pt x="1103796"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1306996" cy="350800"/>
            </a:xfrm>
            <a:prstGeom prst="rect">
              <a:avLst/>
            </a:prstGeom>
          </p:spPr>
          <p:txBody>
            <a:bodyPr lIns="50800" tIns="50800" rIns="50800" bIns="50800" rtlCol="0" anchor="ctr"/>
            <a:lstStyle/>
            <a:p>
              <a:pPr algn="ctr">
                <a:lnSpc>
                  <a:spcPts val="1960"/>
                </a:lnSpc>
              </a:pPr>
              <a:endParaRPr/>
            </a:p>
          </p:txBody>
        </p:sp>
      </p:gr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1533338" y="6722728"/>
            <a:ext cx="15739650" cy="1865981"/>
            <a:chOff x="0" y="0"/>
            <a:chExt cx="20986200" cy="2487975"/>
          </a:xfrm>
        </p:grpSpPr>
        <p:sp>
          <p:nvSpPr>
            <p:cNvPr id="22" name="Freeform 22"/>
            <p:cNvSpPr/>
            <p:nvPr/>
          </p:nvSpPr>
          <p:spPr>
            <a:xfrm>
              <a:off x="0" y="0"/>
              <a:ext cx="2531724" cy="2458937"/>
            </a:xfrm>
            <a:custGeom>
              <a:avLst/>
              <a:gdLst/>
              <a:ahLst/>
              <a:cxnLst/>
              <a:rect l="l" t="t" r="r" b="b"/>
              <a:pathLst>
                <a:path w="2531724" h="2458937">
                  <a:moveTo>
                    <a:pt x="0" y="0"/>
                  </a:moveTo>
                  <a:lnTo>
                    <a:pt x="2531724" y="0"/>
                  </a:lnTo>
                  <a:lnTo>
                    <a:pt x="2531724" y="2458937"/>
                  </a:lnTo>
                  <a:lnTo>
                    <a:pt x="0" y="245893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3" name="Freeform 23"/>
            <p:cNvSpPr/>
            <p:nvPr/>
          </p:nvSpPr>
          <p:spPr>
            <a:xfrm>
              <a:off x="3214189" y="58077"/>
              <a:ext cx="1380494" cy="2400860"/>
            </a:xfrm>
            <a:custGeom>
              <a:avLst/>
              <a:gdLst/>
              <a:ahLst/>
              <a:cxnLst/>
              <a:rect l="l" t="t" r="r" b="b"/>
              <a:pathLst>
                <a:path w="1380494" h="2400860">
                  <a:moveTo>
                    <a:pt x="0" y="0"/>
                  </a:moveTo>
                  <a:lnTo>
                    <a:pt x="1380494" y="0"/>
                  </a:lnTo>
                  <a:lnTo>
                    <a:pt x="1380494" y="2400860"/>
                  </a:lnTo>
                  <a:lnTo>
                    <a:pt x="0" y="240086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4" name="Freeform 24"/>
            <p:cNvSpPr/>
            <p:nvPr/>
          </p:nvSpPr>
          <p:spPr>
            <a:xfrm>
              <a:off x="9322038" y="87115"/>
              <a:ext cx="2250806" cy="2400860"/>
            </a:xfrm>
            <a:custGeom>
              <a:avLst/>
              <a:gdLst/>
              <a:ahLst/>
              <a:cxnLst/>
              <a:rect l="l" t="t" r="r" b="b"/>
              <a:pathLst>
                <a:path w="2250806" h="2400860">
                  <a:moveTo>
                    <a:pt x="0" y="0"/>
                  </a:moveTo>
                  <a:lnTo>
                    <a:pt x="2250806" y="0"/>
                  </a:lnTo>
                  <a:lnTo>
                    <a:pt x="2250806" y="2400860"/>
                  </a:lnTo>
                  <a:lnTo>
                    <a:pt x="0" y="24008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5" name="Freeform 25"/>
            <p:cNvSpPr/>
            <p:nvPr/>
          </p:nvSpPr>
          <p:spPr>
            <a:xfrm>
              <a:off x="15068538" y="58077"/>
              <a:ext cx="2025725" cy="2400860"/>
            </a:xfrm>
            <a:custGeom>
              <a:avLst/>
              <a:gdLst/>
              <a:ahLst/>
              <a:cxnLst/>
              <a:rect l="l" t="t" r="r" b="b"/>
              <a:pathLst>
                <a:path w="2025725" h="2400860">
                  <a:moveTo>
                    <a:pt x="0" y="0"/>
                  </a:moveTo>
                  <a:lnTo>
                    <a:pt x="2025725" y="0"/>
                  </a:lnTo>
                  <a:lnTo>
                    <a:pt x="2025725" y="2400860"/>
                  </a:lnTo>
                  <a:lnTo>
                    <a:pt x="0" y="24008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26" name="Freeform 26"/>
            <p:cNvSpPr/>
            <p:nvPr/>
          </p:nvSpPr>
          <p:spPr>
            <a:xfrm>
              <a:off x="7055006" y="87115"/>
              <a:ext cx="1584567" cy="2400860"/>
            </a:xfrm>
            <a:custGeom>
              <a:avLst/>
              <a:gdLst/>
              <a:ahLst/>
              <a:cxnLst/>
              <a:rect l="l" t="t" r="r" b="b"/>
              <a:pathLst>
                <a:path w="1584567" h="2400860">
                  <a:moveTo>
                    <a:pt x="0" y="0"/>
                  </a:moveTo>
                  <a:lnTo>
                    <a:pt x="1584567" y="0"/>
                  </a:lnTo>
                  <a:lnTo>
                    <a:pt x="1584567" y="2400860"/>
                  </a:lnTo>
                  <a:lnTo>
                    <a:pt x="0" y="240086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27" name="Freeform 27"/>
            <p:cNvSpPr/>
            <p:nvPr/>
          </p:nvSpPr>
          <p:spPr>
            <a:xfrm>
              <a:off x="5277148" y="58077"/>
              <a:ext cx="1095392" cy="2400860"/>
            </a:xfrm>
            <a:custGeom>
              <a:avLst/>
              <a:gdLst/>
              <a:ahLst/>
              <a:cxnLst/>
              <a:rect l="l" t="t" r="r" b="b"/>
              <a:pathLst>
                <a:path w="1095392" h="2400860">
                  <a:moveTo>
                    <a:pt x="0" y="0"/>
                  </a:moveTo>
                  <a:lnTo>
                    <a:pt x="1095393" y="0"/>
                  </a:lnTo>
                  <a:lnTo>
                    <a:pt x="1095393" y="2400860"/>
                  </a:lnTo>
                  <a:lnTo>
                    <a:pt x="0" y="240086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28" name="Freeform 28"/>
            <p:cNvSpPr/>
            <p:nvPr/>
          </p:nvSpPr>
          <p:spPr>
            <a:xfrm>
              <a:off x="17776728" y="58077"/>
              <a:ext cx="3073100" cy="2400860"/>
            </a:xfrm>
            <a:custGeom>
              <a:avLst/>
              <a:gdLst/>
              <a:ahLst/>
              <a:cxnLst/>
              <a:rect l="l" t="t" r="r" b="b"/>
              <a:pathLst>
                <a:path w="3073100" h="2400860">
                  <a:moveTo>
                    <a:pt x="0" y="0"/>
                  </a:moveTo>
                  <a:lnTo>
                    <a:pt x="3073101" y="0"/>
                  </a:lnTo>
                  <a:lnTo>
                    <a:pt x="3073101" y="2400860"/>
                  </a:lnTo>
                  <a:lnTo>
                    <a:pt x="0" y="240086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grpSp>
          <p:nvGrpSpPr>
            <p:cNvPr id="29" name="Group 29"/>
            <p:cNvGrpSpPr/>
            <p:nvPr/>
          </p:nvGrpSpPr>
          <p:grpSpPr>
            <a:xfrm>
              <a:off x="19938290" y="149068"/>
              <a:ext cx="1047910" cy="689154"/>
              <a:chOff x="0" y="0"/>
              <a:chExt cx="227266" cy="149460"/>
            </a:xfrm>
          </p:grpSpPr>
          <p:sp>
            <p:nvSpPr>
              <p:cNvPr id="30" name="Freeform 30"/>
              <p:cNvSpPr/>
              <p:nvPr/>
            </p:nvSpPr>
            <p:spPr>
              <a:xfrm>
                <a:off x="0" y="0"/>
                <a:ext cx="227266" cy="149460"/>
              </a:xfrm>
              <a:custGeom>
                <a:avLst/>
                <a:gdLst/>
                <a:ahLst/>
                <a:cxnLst/>
                <a:rect l="l" t="t" r="r" b="b"/>
                <a:pathLst>
                  <a:path w="227266" h="149460">
                    <a:moveTo>
                      <a:pt x="0" y="0"/>
                    </a:moveTo>
                    <a:lnTo>
                      <a:pt x="227266" y="0"/>
                    </a:lnTo>
                    <a:lnTo>
                      <a:pt x="227266" y="149460"/>
                    </a:lnTo>
                    <a:lnTo>
                      <a:pt x="0" y="149460"/>
                    </a:lnTo>
                    <a:close/>
                  </a:path>
                </a:pathLst>
              </a:custGeom>
              <a:solidFill>
                <a:srgbClr val="FFFFFF"/>
              </a:solidFill>
            </p:spPr>
            <p:txBody>
              <a:bodyPr/>
              <a:lstStyle/>
              <a:p>
                <a:endParaRPr lang="en-US"/>
              </a:p>
            </p:txBody>
          </p:sp>
          <p:sp>
            <p:nvSpPr>
              <p:cNvPr id="31" name="TextBox 31"/>
              <p:cNvSpPr txBox="1"/>
              <p:nvPr/>
            </p:nvSpPr>
            <p:spPr>
              <a:xfrm>
                <a:off x="0" y="-28575"/>
                <a:ext cx="227266" cy="178035"/>
              </a:xfrm>
              <a:prstGeom prst="rect">
                <a:avLst/>
              </a:prstGeom>
            </p:spPr>
            <p:txBody>
              <a:bodyPr lIns="50800" tIns="50800" rIns="50800" bIns="50800" rtlCol="0" anchor="ctr"/>
              <a:lstStyle/>
              <a:p>
                <a:pPr algn="ctr">
                  <a:lnSpc>
                    <a:spcPts val="1960"/>
                  </a:lnSpc>
                </a:pPr>
                <a:endParaRPr/>
              </a:p>
            </p:txBody>
          </p:sp>
        </p:grpSp>
        <p:sp>
          <p:nvSpPr>
            <p:cNvPr id="32" name="Freeform 32"/>
            <p:cNvSpPr/>
            <p:nvPr/>
          </p:nvSpPr>
          <p:spPr>
            <a:xfrm>
              <a:off x="12255310" y="87115"/>
              <a:ext cx="2130763" cy="2400860"/>
            </a:xfrm>
            <a:custGeom>
              <a:avLst/>
              <a:gdLst/>
              <a:ahLst/>
              <a:cxnLst/>
              <a:rect l="l" t="t" r="r" b="b"/>
              <a:pathLst>
                <a:path w="2130763" h="2400860">
                  <a:moveTo>
                    <a:pt x="0" y="0"/>
                  </a:moveTo>
                  <a:lnTo>
                    <a:pt x="2130763" y="0"/>
                  </a:lnTo>
                  <a:lnTo>
                    <a:pt x="2130763" y="2400860"/>
                  </a:lnTo>
                  <a:lnTo>
                    <a:pt x="0" y="2400860"/>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US"/>
            </a:p>
          </p:txBody>
        </p:sp>
      </p:grpSp>
      <p:sp>
        <p:nvSpPr>
          <p:cNvPr id="33" name="TextBox 33"/>
          <p:cNvSpPr txBox="1"/>
          <p:nvPr/>
        </p:nvSpPr>
        <p:spPr>
          <a:xfrm>
            <a:off x="938966" y="791507"/>
            <a:ext cx="4095972"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Symptoms</a:t>
            </a:r>
          </a:p>
        </p:txBody>
      </p:sp>
      <p:sp>
        <p:nvSpPr>
          <p:cNvPr id="34" name="TextBox 34"/>
          <p:cNvSpPr txBox="1"/>
          <p:nvPr/>
        </p:nvSpPr>
        <p:spPr>
          <a:xfrm>
            <a:off x="2235225" y="3556725"/>
            <a:ext cx="14335875" cy="154559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Symptoms can be </a:t>
            </a:r>
            <a:r>
              <a:rPr lang="en-US" sz="4400" b="1">
                <a:solidFill>
                  <a:srgbClr val="000000"/>
                </a:solidFill>
                <a:latin typeface="Ubuntu Bold"/>
                <a:ea typeface="Ubuntu Bold"/>
                <a:cs typeface="Ubuntu Bold"/>
                <a:sym typeface="Ubuntu Bold"/>
              </a:rPr>
              <a:t>felt</a:t>
            </a:r>
            <a:r>
              <a:rPr lang="en-US" sz="4400">
                <a:solidFill>
                  <a:srgbClr val="000000"/>
                </a:solidFill>
                <a:latin typeface="Ubuntu"/>
                <a:ea typeface="Ubuntu"/>
                <a:cs typeface="Ubuntu"/>
                <a:sym typeface="Ubuntu"/>
              </a:rPr>
              <a:t> by the person experiencing them, and those feelings can be described to others.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3013297" cy="1223447"/>
            <a:chOff x="0" y="0"/>
            <a:chExt cx="793626" cy="322225"/>
          </a:xfrm>
        </p:grpSpPr>
        <p:sp>
          <p:nvSpPr>
            <p:cNvPr id="13" name="Freeform 13"/>
            <p:cNvSpPr/>
            <p:nvPr/>
          </p:nvSpPr>
          <p:spPr>
            <a:xfrm>
              <a:off x="0" y="0"/>
              <a:ext cx="793626" cy="322225"/>
            </a:xfrm>
            <a:custGeom>
              <a:avLst/>
              <a:gdLst/>
              <a:ahLst/>
              <a:cxnLst/>
              <a:rect l="l" t="t" r="r" b="b"/>
              <a:pathLst>
                <a:path w="793626" h="322225">
                  <a:moveTo>
                    <a:pt x="590426" y="0"/>
                  </a:moveTo>
                  <a:cubicBezTo>
                    <a:pt x="702650" y="0"/>
                    <a:pt x="793626" y="72132"/>
                    <a:pt x="793626" y="161112"/>
                  </a:cubicBezTo>
                  <a:cubicBezTo>
                    <a:pt x="793626" y="250092"/>
                    <a:pt x="702650" y="322225"/>
                    <a:pt x="590426"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793626" cy="350800"/>
            </a:xfrm>
            <a:prstGeom prst="rect">
              <a:avLst/>
            </a:prstGeom>
          </p:spPr>
          <p:txBody>
            <a:bodyPr lIns="50800" tIns="50800" rIns="50800" bIns="50800" rtlCol="0" anchor="ctr"/>
            <a:lstStyle/>
            <a:p>
              <a:pPr algn="ctr">
                <a:lnSpc>
                  <a:spcPts val="1960"/>
                </a:lnSpc>
              </a:pPr>
              <a:endParaRPr/>
            </a:p>
          </p:txBody>
        </p:sp>
      </p:gr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2246516" y="6361094"/>
            <a:ext cx="14313293" cy="2412116"/>
            <a:chOff x="0" y="0"/>
            <a:chExt cx="19084391" cy="3216154"/>
          </a:xfrm>
        </p:grpSpPr>
        <p:sp>
          <p:nvSpPr>
            <p:cNvPr id="22" name="Freeform 22"/>
            <p:cNvSpPr/>
            <p:nvPr/>
          </p:nvSpPr>
          <p:spPr>
            <a:xfrm>
              <a:off x="3702584" y="105295"/>
              <a:ext cx="1981358" cy="3083826"/>
            </a:xfrm>
            <a:custGeom>
              <a:avLst/>
              <a:gdLst/>
              <a:ahLst/>
              <a:cxnLst/>
              <a:rect l="l" t="t" r="r" b="b"/>
              <a:pathLst>
                <a:path w="1981358" h="3083826">
                  <a:moveTo>
                    <a:pt x="0" y="0"/>
                  </a:moveTo>
                  <a:lnTo>
                    <a:pt x="1981358" y="0"/>
                  </a:lnTo>
                  <a:lnTo>
                    <a:pt x="1981358" y="3083825"/>
                  </a:lnTo>
                  <a:lnTo>
                    <a:pt x="0" y="308382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3" name="Freeform 23"/>
            <p:cNvSpPr/>
            <p:nvPr/>
          </p:nvSpPr>
          <p:spPr>
            <a:xfrm>
              <a:off x="16852599" y="1431584"/>
              <a:ext cx="2231792" cy="1757536"/>
            </a:xfrm>
            <a:custGeom>
              <a:avLst/>
              <a:gdLst/>
              <a:ahLst/>
              <a:cxnLst/>
              <a:rect l="l" t="t" r="r" b="b"/>
              <a:pathLst>
                <a:path w="2231792" h="1757536">
                  <a:moveTo>
                    <a:pt x="0" y="0"/>
                  </a:moveTo>
                  <a:lnTo>
                    <a:pt x="2231792" y="0"/>
                  </a:lnTo>
                  <a:lnTo>
                    <a:pt x="2231792" y="1757536"/>
                  </a:lnTo>
                  <a:lnTo>
                    <a:pt x="0" y="175753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4" name="Freeform 24"/>
            <p:cNvSpPr/>
            <p:nvPr/>
          </p:nvSpPr>
          <p:spPr>
            <a:xfrm>
              <a:off x="11307049" y="0"/>
              <a:ext cx="1482941" cy="3189120"/>
            </a:xfrm>
            <a:custGeom>
              <a:avLst/>
              <a:gdLst/>
              <a:ahLst/>
              <a:cxnLst/>
              <a:rect l="l" t="t" r="r" b="b"/>
              <a:pathLst>
                <a:path w="1482941" h="3189120">
                  <a:moveTo>
                    <a:pt x="0" y="0"/>
                  </a:moveTo>
                  <a:lnTo>
                    <a:pt x="1482941" y="0"/>
                  </a:lnTo>
                  <a:lnTo>
                    <a:pt x="1482941" y="3189120"/>
                  </a:lnTo>
                  <a:lnTo>
                    <a:pt x="0" y="31891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5" name="Freeform 25"/>
            <p:cNvSpPr/>
            <p:nvPr/>
          </p:nvSpPr>
          <p:spPr>
            <a:xfrm>
              <a:off x="13656533" y="733045"/>
              <a:ext cx="2179767" cy="2456075"/>
            </a:xfrm>
            <a:custGeom>
              <a:avLst/>
              <a:gdLst/>
              <a:ahLst/>
              <a:cxnLst/>
              <a:rect l="l" t="t" r="r" b="b"/>
              <a:pathLst>
                <a:path w="2179767" h="2456075">
                  <a:moveTo>
                    <a:pt x="0" y="0"/>
                  </a:moveTo>
                  <a:lnTo>
                    <a:pt x="2179766" y="0"/>
                  </a:lnTo>
                  <a:lnTo>
                    <a:pt x="2179766" y="2456075"/>
                  </a:lnTo>
                  <a:lnTo>
                    <a:pt x="0" y="245607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26" name="Freeform 26"/>
            <p:cNvSpPr/>
            <p:nvPr/>
          </p:nvSpPr>
          <p:spPr>
            <a:xfrm>
              <a:off x="8663635" y="1175915"/>
              <a:ext cx="2013205" cy="2013205"/>
            </a:xfrm>
            <a:custGeom>
              <a:avLst/>
              <a:gdLst/>
              <a:ahLst/>
              <a:cxnLst/>
              <a:rect l="l" t="t" r="r" b="b"/>
              <a:pathLst>
                <a:path w="2013205" h="2013205">
                  <a:moveTo>
                    <a:pt x="0" y="0"/>
                  </a:moveTo>
                  <a:lnTo>
                    <a:pt x="2013205" y="0"/>
                  </a:lnTo>
                  <a:lnTo>
                    <a:pt x="2013205" y="2013205"/>
                  </a:lnTo>
                  <a:lnTo>
                    <a:pt x="0" y="201320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27" name="Freeform 27"/>
            <p:cNvSpPr/>
            <p:nvPr/>
          </p:nvSpPr>
          <p:spPr>
            <a:xfrm>
              <a:off x="6331841" y="0"/>
              <a:ext cx="1594560" cy="3189120"/>
            </a:xfrm>
            <a:custGeom>
              <a:avLst/>
              <a:gdLst/>
              <a:ahLst/>
              <a:cxnLst/>
              <a:rect l="l" t="t" r="r" b="b"/>
              <a:pathLst>
                <a:path w="1594560" h="3189120">
                  <a:moveTo>
                    <a:pt x="0" y="0"/>
                  </a:moveTo>
                  <a:lnTo>
                    <a:pt x="1594560" y="0"/>
                  </a:lnTo>
                  <a:lnTo>
                    <a:pt x="1594560" y="3189120"/>
                  </a:lnTo>
                  <a:lnTo>
                    <a:pt x="0" y="318912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28" name="Freeform 28"/>
            <p:cNvSpPr/>
            <p:nvPr/>
          </p:nvSpPr>
          <p:spPr>
            <a:xfrm>
              <a:off x="0" y="27034"/>
              <a:ext cx="2981827" cy="3189120"/>
            </a:xfrm>
            <a:custGeom>
              <a:avLst/>
              <a:gdLst/>
              <a:ahLst/>
              <a:cxnLst/>
              <a:rect l="l" t="t" r="r" b="b"/>
              <a:pathLst>
                <a:path w="2981827" h="3189120">
                  <a:moveTo>
                    <a:pt x="0" y="0"/>
                  </a:moveTo>
                  <a:lnTo>
                    <a:pt x="2981827" y="0"/>
                  </a:lnTo>
                  <a:lnTo>
                    <a:pt x="2981827" y="3189120"/>
                  </a:lnTo>
                  <a:lnTo>
                    <a:pt x="0" y="318912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grpSp>
      <p:sp>
        <p:nvSpPr>
          <p:cNvPr id="29" name="TextBox 29"/>
          <p:cNvSpPr txBox="1"/>
          <p:nvPr/>
        </p:nvSpPr>
        <p:spPr>
          <a:xfrm>
            <a:off x="938966" y="791507"/>
            <a:ext cx="2147027"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Signs</a:t>
            </a:r>
          </a:p>
        </p:txBody>
      </p:sp>
      <p:sp>
        <p:nvSpPr>
          <p:cNvPr id="30" name="TextBox 30"/>
          <p:cNvSpPr txBox="1"/>
          <p:nvPr/>
        </p:nvSpPr>
        <p:spPr>
          <a:xfrm>
            <a:off x="2829538" y="2510454"/>
            <a:ext cx="13328710" cy="232664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Signs are </a:t>
            </a:r>
            <a:r>
              <a:rPr lang="en-US" sz="4400" b="1">
                <a:solidFill>
                  <a:srgbClr val="000000"/>
                </a:solidFill>
                <a:latin typeface="Ubuntu Bold"/>
                <a:ea typeface="Ubuntu Bold"/>
                <a:cs typeface="Ubuntu Bold"/>
                <a:sym typeface="Ubuntu Bold"/>
              </a:rPr>
              <a:t>visible</a:t>
            </a:r>
            <a:r>
              <a:rPr lang="en-US" sz="4400">
                <a:solidFill>
                  <a:srgbClr val="000000"/>
                </a:solidFill>
                <a:latin typeface="Ubuntu"/>
                <a:ea typeface="Ubuntu"/>
                <a:cs typeface="Ubuntu"/>
                <a:sym typeface="Ubuntu"/>
              </a:rPr>
              <a:t> and can be seen by you or others.</a:t>
            </a:r>
          </a:p>
          <a:p>
            <a:pPr algn="l">
              <a:lnSpc>
                <a:spcPts val="6160"/>
              </a:lnSpc>
            </a:pPr>
            <a:endParaRPr lang="en-US" sz="4400">
              <a:solidFill>
                <a:srgbClr val="000000"/>
              </a:solidFill>
              <a:latin typeface="Ubuntu"/>
              <a:ea typeface="Ubuntu"/>
              <a:cs typeface="Ubuntu"/>
              <a:sym typeface="Ubuntu"/>
            </a:endParaRPr>
          </a:p>
          <a:p>
            <a:pPr algn="l">
              <a:lnSpc>
                <a:spcPts val="6160"/>
              </a:lnSpc>
            </a:pPr>
            <a:r>
              <a:rPr lang="en-US" sz="4400">
                <a:solidFill>
                  <a:srgbClr val="000000"/>
                </a:solidFill>
                <a:latin typeface="Ubuntu"/>
                <a:ea typeface="Ubuntu"/>
                <a:cs typeface="Ubuntu"/>
                <a:sym typeface="Ubuntu"/>
              </a:rPr>
              <a:t>Some signs are easy to see: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5186654" cy="1223447"/>
            <a:chOff x="0" y="0"/>
            <a:chExt cx="1366032" cy="322225"/>
          </a:xfrm>
        </p:grpSpPr>
        <p:sp>
          <p:nvSpPr>
            <p:cNvPr id="13" name="Freeform 13"/>
            <p:cNvSpPr/>
            <p:nvPr/>
          </p:nvSpPr>
          <p:spPr>
            <a:xfrm>
              <a:off x="0" y="0"/>
              <a:ext cx="1366032" cy="322225"/>
            </a:xfrm>
            <a:custGeom>
              <a:avLst/>
              <a:gdLst/>
              <a:ahLst/>
              <a:cxnLst/>
              <a:rect l="l" t="t" r="r" b="b"/>
              <a:pathLst>
                <a:path w="1366032" h="322225">
                  <a:moveTo>
                    <a:pt x="1162832" y="0"/>
                  </a:moveTo>
                  <a:cubicBezTo>
                    <a:pt x="1275057" y="0"/>
                    <a:pt x="1366032" y="72132"/>
                    <a:pt x="1366032" y="161112"/>
                  </a:cubicBezTo>
                  <a:cubicBezTo>
                    <a:pt x="1366032" y="250092"/>
                    <a:pt x="1275057" y="322225"/>
                    <a:pt x="1162832"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1366032" cy="350800"/>
            </a:xfrm>
            <a:prstGeom prst="rect">
              <a:avLst/>
            </a:prstGeom>
          </p:spPr>
          <p:txBody>
            <a:bodyPr lIns="50800" tIns="50800" rIns="50800" bIns="50800" rtlCol="0" anchor="ctr"/>
            <a:lstStyle/>
            <a:p>
              <a:pPr algn="ctr">
                <a:lnSpc>
                  <a:spcPts val="1960"/>
                </a:lnSpc>
              </a:pPr>
              <a:endParaRPr/>
            </a:p>
          </p:txBody>
        </p:sp>
      </p:gr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1710416" y="6434736"/>
            <a:ext cx="15385493" cy="1902857"/>
            <a:chOff x="0" y="0"/>
            <a:chExt cx="20513991" cy="2537143"/>
          </a:xfrm>
        </p:grpSpPr>
        <p:sp>
          <p:nvSpPr>
            <p:cNvPr id="22" name="Freeform 22"/>
            <p:cNvSpPr/>
            <p:nvPr/>
          </p:nvSpPr>
          <p:spPr>
            <a:xfrm>
              <a:off x="0" y="26495"/>
              <a:ext cx="2319577" cy="2484153"/>
            </a:xfrm>
            <a:custGeom>
              <a:avLst/>
              <a:gdLst/>
              <a:ahLst/>
              <a:cxnLst/>
              <a:rect l="l" t="t" r="r" b="b"/>
              <a:pathLst>
                <a:path w="2319577" h="2484153">
                  <a:moveTo>
                    <a:pt x="0" y="0"/>
                  </a:moveTo>
                  <a:lnTo>
                    <a:pt x="2319577" y="0"/>
                  </a:lnTo>
                  <a:lnTo>
                    <a:pt x="2319577" y="2484153"/>
                  </a:lnTo>
                  <a:lnTo>
                    <a:pt x="0" y="248415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3" name="Freeform 23"/>
            <p:cNvSpPr/>
            <p:nvPr/>
          </p:nvSpPr>
          <p:spPr>
            <a:xfrm>
              <a:off x="2742707" y="52991"/>
              <a:ext cx="2217106" cy="2484153"/>
            </a:xfrm>
            <a:custGeom>
              <a:avLst/>
              <a:gdLst/>
              <a:ahLst/>
              <a:cxnLst/>
              <a:rect l="l" t="t" r="r" b="b"/>
              <a:pathLst>
                <a:path w="2217106" h="2484153">
                  <a:moveTo>
                    <a:pt x="0" y="0"/>
                  </a:moveTo>
                  <a:lnTo>
                    <a:pt x="2217106" y="0"/>
                  </a:lnTo>
                  <a:lnTo>
                    <a:pt x="2217106" y="2484152"/>
                  </a:lnTo>
                  <a:lnTo>
                    <a:pt x="0" y="248415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4" name="Freeform 24"/>
            <p:cNvSpPr/>
            <p:nvPr/>
          </p:nvSpPr>
          <p:spPr>
            <a:xfrm>
              <a:off x="18678823" y="0"/>
              <a:ext cx="1835168" cy="2484153"/>
            </a:xfrm>
            <a:custGeom>
              <a:avLst/>
              <a:gdLst/>
              <a:ahLst/>
              <a:cxnLst/>
              <a:rect l="l" t="t" r="r" b="b"/>
              <a:pathLst>
                <a:path w="1835168" h="2484153">
                  <a:moveTo>
                    <a:pt x="0" y="0"/>
                  </a:moveTo>
                  <a:lnTo>
                    <a:pt x="1835168" y="0"/>
                  </a:lnTo>
                  <a:lnTo>
                    <a:pt x="1835168" y="2484153"/>
                  </a:lnTo>
                  <a:lnTo>
                    <a:pt x="0" y="248415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5" name="Freeform 25"/>
            <p:cNvSpPr/>
            <p:nvPr/>
          </p:nvSpPr>
          <p:spPr>
            <a:xfrm>
              <a:off x="5500531" y="26495"/>
              <a:ext cx="2052531" cy="2484153"/>
            </a:xfrm>
            <a:custGeom>
              <a:avLst/>
              <a:gdLst/>
              <a:ahLst/>
              <a:cxnLst/>
              <a:rect l="l" t="t" r="r" b="b"/>
              <a:pathLst>
                <a:path w="2052531" h="2484153">
                  <a:moveTo>
                    <a:pt x="0" y="0"/>
                  </a:moveTo>
                  <a:lnTo>
                    <a:pt x="2052531" y="0"/>
                  </a:lnTo>
                  <a:lnTo>
                    <a:pt x="2052531" y="2484153"/>
                  </a:lnTo>
                  <a:lnTo>
                    <a:pt x="0" y="248415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26" name="Freeform 26"/>
            <p:cNvSpPr/>
            <p:nvPr/>
          </p:nvSpPr>
          <p:spPr>
            <a:xfrm>
              <a:off x="8093780" y="26495"/>
              <a:ext cx="1515333" cy="2484153"/>
            </a:xfrm>
            <a:custGeom>
              <a:avLst/>
              <a:gdLst/>
              <a:ahLst/>
              <a:cxnLst/>
              <a:rect l="l" t="t" r="r" b="b"/>
              <a:pathLst>
                <a:path w="1515333" h="2484153">
                  <a:moveTo>
                    <a:pt x="0" y="0"/>
                  </a:moveTo>
                  <a:lnTo>
                    <a:pt x="1515333" y="0"/>
                  </a:lnTo>
                  <a:lnTo>
                    <a:pt x="1515333" y="2484153"/>
                  </a:lnTo>
                  <a:lnTo>
                    <a:pt x="0" y="248415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27" name="Freeform 27"/>
            <p:cNvSpPr/>
            <p:nvPr/>
          </p:nvSpPr>
          <p:spPr>
            <a:xfrm>
              <a:off x="10149830" y="26495"/>
              <a:ext cx="2484153" cy="2484153"/>
            </a:xfrm>
            <a:custGeom>
              <a:avLst/>
              <a:gdLst/>
              <a:ahLst/>
              <a:cxnLst/>
              <a:rect l="l" t="t" r="r" b="b"/>
              <a:pathLst>
                <a:path w="2484153" h="2484153">
                  <a:moveTo>
                    <a:pt x="0" y="0"/>
                  </a:moveTo>
                  <a:lnTo>
                    <a:pt x="2484153" y="0"/>
                  </a:lnTo>
                  <a:lnTo>
                    <a:pt x="2484153" y="2484153"/>
                  </a:lnTo>
                  <a:lnTo>
                    <a:pt x="0" y="248415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28" name="Freeform 28"/>
            <p:cNvSpPr/>
            <p:nvPr/>
          </p:nvSpPr>
          <p:spPr>
            <a:xfrm>
              <a:off x="16157563" y="26495"/>
              <a:ext cx="1986550" cy="2510648"/>
            </a:xfrm>
            <a:custGeom>
              <a:avLst/>
              <a:gdLst/>
              <a:ahLst/>
              <a:cxnLst/>
              <a:rect l="l" t="t" r="r" b="b"/>
              <a:pathLst>
                <a:path w="1986550" h="2510648">
                  <a:moveTo>
                    <a:pt x="0" y="0"/>
                  </a:moveTo>
                  <a:lnTo>
                    <a:pt x="1986550" y="0"/>
                  </a:lnTo>
                  <a:lnTo>
                    <a:pt x="1986550" y="2510648"/>
                  </a:lnTo>
                  <a:lnTo>
                    <a:pt x="0" y="2510648"/>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29" name="Freeform 29"/>
            <p:cNvSpPr/>
            <p:nvPr/>
          </p:nvSpPr>
          <p:spPr>
            <a:xfrm>
              <a:off x="13168694" y="0"/>
              <a:ext cx="2454158" cy="2510648"/>
            </a:xfrm>
            <a:custGeom>
              <a:avLst/>
              <a:gdLst/>
              <a:ahLst/>
              <a:cxnLst/>
              <a:rect l="l" t="t" r="r" b="b"/>
              <a:pathLst>
                <a:path w="2454158" h="2510648">
                  <a:moveTo>
                    <a:pt x="0" y="0"/>
                  </a:moveTo>
                  <a:lnTo>
                    <a:pt x="2454158" y="0"/>
                  </a:lnTo>
                  <a:lnTo>
                    <a:pt x="2454158" y="2510648"/>
                  </a:lnTo>
                  <a:lnTo>
                    <a:pt x="0" y="2510648"/>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US"/>
            </a:p>
          </p:txBody>
        </p:sp>
      </p:grpSp>
      <p:sp>
        <p:nvSpPr>
          <p:cNvPr id="30" name="TextBox 30"/>
          <p:cNvSpPr txBox="1"/>
          <p:nvPr/>
        </p:nvSpPr>
        <p:spPr>
          <a:xfrm>
            <a:off x="938966" y="791507"/>
            <a:ext cx="4507709"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More Signs</a:t>
            </a:r>
          </a:p>
        </p:txBody>
      </p:sp>
      <p:sp>
        <p:nvSpPr>
          <p:cNvPr id="31" name="TextBox 31"/>
          <p:cNvSpPr txBox="1"/>
          <p:nvPr/>
        </p:nvSpPr>
        <p:spPr>
          <a:xfrm>
            <a:off x="3250423" y="3564914"/>
            <a:ext cx="12305479" cy="76454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Other signs are less obvious, but still noticeable: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12104875"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3" name="Group 3"/>
          <p:cNvGrpSpPr/>
          <p:nvPr/>
        </p:nvGrpSpPr>
        <p:grpSpPr>
          <a:xfrm>
            <a:off x="1028700" y="-28685"/>
            <a:ext cx="16930386" cy="1111283"/>
            <a:chOff x="0" y="0"/>
            <a:chExt cx="22573848" cy="1481710"/>
          </a:xfrm>
        </p:grpSpPr>
        <p:sp>
          <p:nvSpPr>
            <p:cNvPr id="4" name="Freeform 4"/>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5" name="Freeform 5"/>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6" name="Freeform 6"/>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7" name="Freeform 7"/>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8" name="Freeform 8"/>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9" name="Freeform 9"/>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10" name="Freeform 10"/>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1" name="Freeform 11"/>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2" name="Freeform 12"/>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3" name="Group 13"/>
          <p:cNvGrpSpPr/>
          <p:nvPr/>
        </p:nvGrpSpPr>
        <p:grpSpPr>
          <a:xfrm>
            <a:off x="484174" y="808116"/>
            <a:ext cx="14036865" cy="1223447"/>
            <a:chOff x="0" y="0"/>
            <a:chExt cx="3696952" cy="322225"/>
          </a:xfrm>
        </p:grpSpPr>
        <p:sp>
          <p:nvSpPr>
            <p:cNvPr id="14" name="Freeform 14"/>
            <p:cNvSpPr/>
            <p:nvPr/>
          </p:nvSpPr>
          <p:spPr>
            <a:xfrm>
              <a:off x="0" y="0"/>
              <a:ext cx="3696952" cy="322225"/>
            </a:xfrm>
            <a:custGeom>
              <a:avLst/>
              <a:gdLst/>
              <a:ahLst/>
              <a:cxnLst/>
              <a:rect l="l" t="t" r="r" b="b"/>
              <a:pathLst>
                <a:path w="3696952" h="322225">
                  <a:moveTo>
                    <a:pt x="3493752" y="0"/>
                  </a:moveTo>
                  <a:cubicBezTo>
                    <a:pt x="3605976" y="0"/>
                    <a:pt x="3696952" y="72132"/>
                    <a:pt x="3696952" y="161112"/>
                  </a:cubicBezTo>
                  <a:cubicBezTo>
                    <a:pt x="3696952" y="250092"/>
                    <a:pt x="3605976" y="322225"/>
                    <a:pt x="3493752"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5" name="TextBox 15"/>
            <p:cNvSpPr txBox="1"/>
            <p:nvPr/>
          </p:nvSpPr>
          <p:spPr>
            <a:xfrm>
              <a:off x="0" y="-28575"/>
              <a:ext cx="3696952" cy="350800"/>
            </a:xfrm>
            <a:prstGeom prst="rect">
              <a:avLst/>
            </a:prstGeom>
          </p:spPr>
          <p:txBody>
            <a:bodyPr lIns="50800" tIns="50800" rIns="50800" bIns="50800" rtlCol="0" anchor="ctr"/>
            <a:lstStyle/>
            <a:p>
              <a:pPr algn="ctr">
                <a:lnSpc>
                  <a:spcPts val="1960"/>
                </a:lnSpc>
              </a:pPr>
              <a:endParaRPr/>
            </a:p>
          </p:txBody>
        </p:sp>
      </p:grpSp>
      <p:grpSp>
        <p:nvGrpSpPr>
          <p:cNvPr id="16" name="Group 16"/>
          <p:cNvGrpSpPr/>
          <p:nvPr/>
        </p:nvGrpSpPr>
        <p:grpSpPr>
          <a:xfrm>
            <a:off x="0" y="9776625"/>
            <a:ext cx="18288000" cy="510375"/>
            <a:chOff x="0" y="0"/>
            <a:chExt cx="6554006" cy="182907"/>
          </a:xfrm>
        </p:grpSpPr>
        <p:sp>
          <p:nvSpPr>
            <p:cNvPr id="17" name="Freeform 17"/>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8" name="TextBox 18"/>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9" name="Group 19"/>
          <p:cNvGrpSpPr/>
          <p:nvPr/>
        </p:nvGrpSpPr>
        <p:grpSpPr>
          <a:xfrm rot="-5400000">
            <a:off x="12910419" y="4867206"/>
            <a:ext cx="10244787" cy="510375"/>
            <a:chOff x="0" y="0"/>
            <a:chExt cx="3671501" cy="182907"/>
          </a:xfrm>
        </p:grpSpPr>
        <p:sp>
          <p:nvSpPr>
            <p:cNvPr id="20" name="Freeform 20"/>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1" name="TextBox 21"/>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TextBox 22"/>
          <p:cNvSpPr txBox="1"/>
          <p:nvPr/>
        </p:nvSpPr>
        <p:spPr>
          <a:xfrm>
            <a:off x="938966" y="791507"/>
            <a:ext cx="13582074"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Common Signs of Health Problems</a:t>
            </a:r>
          </a:p>
        </p:txBody>
      </p:sp>
      <p:sp>
        <p:nvSpPr>
          <p:cNvPr id="23" name="AutoShape 23"/>
          <p:cNvSpPr/>
          <p:nvPr/>
        </p:nvSpPr>
        <p:spPr>
          <a:xfrm>
            <a:off x="998524" y="5770444"/>
            <a:ext cx="16748925" cy="0"/>
          </a:xfrm>
          <a:prstGeom prst="line">
            <a:avLst/>
          </a:prstGeom>
          <a:ln w="19050" cap="flat">
            <a:solidFill>
              <a:srgbClr val="000000"/>
            </a:solidFill>
            <a:prstDash val="sysDot"/>
            <a:headEnd type="none" w="sm" len="sm"/>
            <a:tailEnd type="none" w="sm" len="sm"/>
          </a:ln>
        </p:spPr>
        <p:txBody>
          <a:bodyPr/>
          <a:lstStyle/>
          <a:p>
            <a:endParaRPr lang="en-US"/>
          </a:p>
        </p:txBody>
      </p:sp>
      <p:sp>
        <p:nvSpPr>
          <p:cNvPr id="24" name="AutoShape 24"/>
          <p:cNvSpPr/>
          <p:nvPr/>
        </p:nvSpPr>
        <p:spPr>
          <a:xfrm flipV="1">
            <a:off x="6700627" y="2034970"/>
            <a:ext cx="0" cy="7741655"/>
          </a:xfrm>
          <a:prstGeom prst="line">
            <a:avLst/>
          </a:prstGeom>
          <a:ln w="19050" cap="flat">
            <a:solidFill>
              <a:srgbClr val="000000"/>
            </a:solidFill>
            <a:prstDash val="sysDot"/>
            <a:headEnd type="none" w="sm" len="sm"/>
            <a:tailEnd type="none" w="sm" len="sm"/>
          </a:ln>
        </p:spPr>
        <p:txBody>
          <a:bodyPr/>
          <a:lstStyle/>
          <a:p>
            <a:endParaRPr lang="en-US"/>
          </a:p>
        </p:txBody>
      </p:sp>
      <p:sp>
        <p:nvSpPr>
          <p:cNvPr id="25" name="TextBox 25"/>
          <p:cNvSpPr txBox="1"/>
          <p:nvPr/>
        </p:nvSpPr>
        <p:spPr>
          <a:xfrm>
            <a:off x="2761451" y="4701030"/>
            <a:ext cx="1907977"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Hearing</a:t>
            </a:r>
          </a:p>
        </p:txBody>
      </p:sp>
      <p:sp>
        <p:nvSpPr>
          <p:cNvPr id="26" name="TextBox 26"/>
          <p:cNvSpPr txBox="1"/>
          <p:nvPr/>
        </p:nvSpPr>
        <p:spPr>
          <a:xfrm>
            <a:off x="7088876" y="4730115"/>
            <a:ext cx="4810034"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Vision</a:t>
            </a:r>
          </a:p>
        </p:txBody>
      </p:sp>
      <p:sp>
        <p:nvSpPr>
          <p:cNvPr id="27" name="TextBox 27"/>
          <p:cNvSpPr txBox="1"/>
          <p:nvPr/>
        </p:nvSpPr>
        <p:spPr>
          <a:xfrm>
            <a:off x="13533564" y="4701030"/>
            <a:ext cx="3249339"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Tooth + Gum</a:t>
            </a:r>
          </a:p>
        </p:txBody>
      </p:sp>
      <p:sp>
        <p:nvSpPr>
          <p:cNvPr id="28" name="TextBox 28"/>
          <p:cNvSpPr txBox="1"/>
          <p:nvPr/>
        </p:nvSpPr>
        <p:spPr>
          <a:xfrm>
            <a:off x="2087432" y="8799827"/>
            <a:ext cx="3535412"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Gastic + Bowel</a:t>
            </a:r>
          </a:p>
        </p:txBody>
      </p:sp>
      <p:sp>
        <p:nvSpPr>
          <p:cNvPr id="29" name="TextBox 29"/>
          <p:cNvSpPr txBox="1"/>
          <p:nvPr/>
        </p:nvSpPr>
        <p:spPr>
          <a:xfrm>
            <a:off x="13590803" y="8799827"/>
            <a:ext cx="3134861"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And More...</a:t>
            </a:r>
          </a:p>
        </p:txBody>
      </p:sp>
      <p:sp>
        <p:nvSpPr>
          <p:cNvPr id="30" name="TextBox 30"/>
          <p:cNvSpPr txBox="1"/>
          <p:nvPr/>
        </p:nvSpPr>
        <p:spPr>
          <a:xfrm>
            <a:off x="7473570" y="8799827"/>
            <a:ext cx="3735437"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Skin Conditions</a:t>
            </a:r>
          </a:p>
        </p:txBody>
      </p:sp>
      <p:sp>
        <p:nvSpPr>
          <p:cNvPr id="31" name="Freeform 31"/>
          <p:cNvSpPr/>
          <p:nvPr/>
        </p:nvSpPr>
        <p:spPr>
          <a:xfrm>
            <a:off x="2678966" y="2491230"/>
            <a:ext cx="2072947" cy="2057400"/>
          </a:xfrm>
          <a:custGeom>
            <a:avLst/>
            <a:gdLst/>
            <a:ahLst/>
            <a:cxnLst/>
            <a:rect l="l" t="t" r="r" b="b"/>
            <a:pathLst>
              <a:path w="2072947" h="2057400">
                <a:moveTo>
                  <a:pt x="0" y="0"/>
                </a:moveTo>
                <a:lnTo>
                  <a:pt x="2072947" y="0"/>
                </a:lnTo>
                <a:lnTo>
                  <a:pt x="2072947" y="2057400"/>
                </a:lnTo>
                <a:lnTo>
                  <a:pt x="0" y="20574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2" name="Freeform 32"/>
          <p:cNvSpPr/>
          <p:nvPr/>
        </p:nvSpPr>
        <p:spPr>
          <a:xfrm>
            <a:off x="7964684" y="2761058"/>
            <a:ext cx="2753209" cy="1483292"/>
          </a:xfrm>
          <a:custGeom>
            <a:avLst/>
            <a:gdLst/>
            <a:ahLst/>
            <a:cxnLst/>
            <a:rect l="l" t="t" r="r" b="b"/>
            <a:pathLst>
              <a:path w="2753209" h="1483292">
                <a:moveTo>
                  <a:pt x="0" y="0"/>
                </a:moveTo>
                <a:lnTo>
                  <a:pt x="2753209" y="0"/>
                </a:lnTo>
                <a:lnTo>
                  <a:pt x="2753209" y="1483291"/>
                </a:lnTo>
                <a:lnTo>
                  <a:pt x="0" y="148329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3" name="Freeform 33"/>
          <p:cNvSpPr/>
          <p:nvPr/>
        </p:nvSpPr>
        <p:spPr>
          <a:xfrm>
            <a:off x="14209257" y="2393058"/>
            <a:ext cx="1897951" cy="2057400"/>
          </a:xfrm>
          <a:custGeom>
            <a:avLst/>
            <a:gdLst/>
            <a:ahLst/>
            <a:cxnLst/>
            <a:rect l="l" t="t" r="r" b="b"/>
            <a:pathLst>
              <a:path w="1897951" h="2057400">
                <a:moveTo>
                  <a:pt x="0" y="0"/>
                </a:moveTo>
                <a:lnTo>
                  <a:pt x="1897952" y="0"/>
                </a:lnTo>
                <a:lnTo>
                  <a:pt x="1897952" y="2057400"/>
                </a:lnTo>
                <a:lnTo>
                  <a:pt x="0" y="20574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34" name="Freeform 34"/>
          <p:cNvSpPr/>
          <p:nvPr/>
        </p:nvSpPr>
        <p:spPr>
          <a:xfrm>
            <a:off x="2983991" y="6175992"/>
            <a:ext cx="1742296" cy="2323061"/>
          </a:xfrm>
          <a:custGeom>
            <a:avLst/>
            <a:gdLst/>
            <a:ahLst/>
            <a:cxnLst/>
            <a:rect l="l" t="t" r="r" b="b"/>
            <a:pathLst>
              <a:path w="1742296" h="2323061">
                <a:moveTo>
                  <a:pt x="0" y="0"/>
                </a:moveTo>
                <a:lnTo>
                  <a:pt x="1742295" y="0"/>
                </a:lnTo>
                <a:lnTo>
                  <a:pt x="1742295" y="2323061"/>
                </a:lnTo>
                <a:lnTo>
                  <a:pt x="0" y="232306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35" name="Freeform 35"/>
          <p:cNvSpPr/>
          <p:nvPr/>
        </p:nvSpPr>
        <p:spPr>
          <a:xfrm>
            <a:off x="8097347" y="6175992"/>
            <a:ext cx="2487883" cy="2323061"/>
          </a:xfrm>
          <a:custGeom>
            <a:avLst/>
            <a:gdLst/>
            <a:ahLst/>
            <a:cxnLst/>
            <a:rect l="l" t="t" r="r" b="b"/>
            <a:pathLst>
              <a:path w="2487883" h="2323061">
                <a:moveTo>
                  <a:pt x="0" y="0"/>
                </a:moveTo>
                <a:lnTo>
                  <a:pt x="2487883" y="0"/>
                </a:lnTo>
                <a:lnTo>
                  <a:pt x="2487883" y="2323061"/>
                </a:lnTo>
                <a:lnTo>
                  <a:pt x="0" y="232306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36" name="Freeform 36"/>
          <p:cNvSpPr/>
          <p:nvPr/>
        </p:nvSpPr>
        <p:spPr>
          <a:xfrm>
            <a:off x="14270704" y="6458539"/>
            <a:ext cx="1775058" cy="1775058"/>
          </a:xfrm>
          <a:custGeom>
            <a:avLst/>
            <a:gdLst/>
            <a:ahLst/>
            <a:cxnLst/>
            <a:rect l="l" t="t" r="r" b="b"/>
            <a:pathLst>
              <a:path w="1775058" h="1775058">
                <a:moveTo>
                  <a:pt x="0" y="0"/>
                </a:moveTo>
                <a:lnTo>
                  <a:pt x="1775058" y="0"/>
                </a:lnTo>
                <a:lnTo>
                  <a:pt x="1775058" y="1775058"/>
                </a:lnTo>
                <a:lnTo>
                  <a:pt x="0" y="1775058"/>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4990994" cy="1223447"/>
            <a:chOff x="0" y="0"/>
            <a:chExt cx="1314500" cy="322225"/>
          </a:xfrm>
        </p:grpSpPr>
        <p:sp>
          <p:nvSpPr>
            <p:cNvPr id="13" name="Freeform 13"/>
            <p:cNvSpPr/>
            <p:nvPr/>
          </p:nvSpPr>
          <p:spPr>
            <a:xfrm>
              <a:off x="0" y="0"/>
              <a:ext cx="1314500" cy="322225"/>
            </a:xfrm>
            <a:custGeom>
              <a:avLst/>
              <a:gdLst/>
              <a:ahLst/>
              <a:cxnLst/>
              <a:rect l="l" t="t" r="r" b="b"/>
              <a:pathLst>
                <a:path w="1314500" h="322225">
                  <a:moveTo>
                    <a:pt x="1111300" y="0"/>
                  </a:moveTo>
                  <a:cubicBezTo>
                    <a:pt x="1223525" y="0"/>
                    <a:pt x="1314500" y="72132"/>
                    <a:pt x="1314500" y="161112"/>
                  </a:cubicBezTo>
                  <a:cubicBezTo>
                    <a:pt x="1314500" y="250092"/>
                    <a:pt x="1223525" y="322225"/>
                    <a:pt x="1111300"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1314500" cy="350800"/>
            </a:xfrm>
            <a:prstGeom prst="rect">
              <a:avLst/>
            </a:prstGeom>
          </p:spPr>
          <p:txBody>
            <a:bodyPr lIns="50800" tIns="50800" rIns="50800" bIns="50800" rtlCol="0" anchor="ctr"/>
            <a:lstStyle/>
            <a:p>
              <a:pPr algn="ctr">
                <a:lnSpc>
                  <a:spcPts val="1960"/>
                </a:lnSpc>
              </a:pPr>
              <a:endParaRPr/>
            </a:p>
          </p:txBody>
        </p:sp>
      </p:gr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1" name="TextBox 21"/>
          <p:cNvSpPr txBox="1"/>
          <p:nvPr/>
        </p:nvSpPr>
        <p:spPr>
          <a:xfrm>
            <a:off x="7612382" y="3437616"/>
            <a:ext cx="9389409" cy="310769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Review the tables in your workbook. </a:t>
            </a:r>
          </a:p>
          <a:p>
            <a:pPr algn="l">
              <a:lnSpc>
                <a:spcPts val="6160"/>
              </a:lnSpc>
            </a:pPr>
            <a:endParaRPr lang="en-US" sz="4400">
              <a:solidFill>
                <a:srgbClr val="000000"/>
              </a:solidFill>
              <a:latin typeface="Ubuntu"/>
              <a:ea typeface="Ubuntu"/>
              <a:cs typeface="Ubuntu"/>
              <a:sym typeface="Ubuntu"/>
            </a:endParaRPr>
          </a:p>
          <a:p>
            <a:pPr algn="l">
              <a:lnSpc>
                <a:spcPts val="6160"/>
              </a:lnSpc>
            </a:pPr>
            <a:r>
              <a:rPr lang="en-US" sz="4400">
                <a:solidFill>
                  <a:srgbClr val="000000"/>
                </a:solidFill>
                <a:latin typeface="Ubuntu"/>
                <a:ea typeface="Ubuntu"/>
                <a:cs typeface="Ubuntu"/>
                <a:sym typeface="Ubuntu"/>
              </a:rPr>
              <a:t>Make a note of any insights or questions you have.</a:t>
            </a:r>
          </a:p>
        </p:txBody>
      </p:sp>
      <p:sp>
        <p:nvSpPr>
          <p:cNvPr id="22" name="TextBox 22"/>
          <p:cNvSpPr txBox="1"/>
          <p:nvPr/>
        </p:nvSpPr>
        <p:spPr>
          <a:xfrm>
            <a:off x="938966" y="791507"/>
            <a:ext cx="4189866"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Reflection</a:t>
            </a:r>
          </a:p>
        </p:txBody>
      </p:sp>
      <p:sp>
        <p:nvSpPr>
          <p:cNvPr id="23" name="Freeform 23"/>
          <p:cNvSpPr/>
          <p:nvPr/>
        </p:nvSpPr>
        <p:spPr>
          <a:xfrm>
            <a:off x="1882191" y="3306853"/>
            <a:ext cx="4610103" cy="5194482"/>
          </a:xfrm>
          <a:custGeom>
            <a:avLst/>
            <a:gdLst/>
            <a:ahLst/>
            <a:cxnLst/>
            <a:rect l="l" t="t" r="r" b="b"/>
            <a:pathLst>
              <a:path w="4610103" h="5194482">
                <a:moveTo>
                  <a:pt x="0" y="0"/>
                </a:moveTo>
                <a:lnTo>
                  <a:pt x="4610103" y="0"/>
                </a:lnTo>
                <a:lnTo>
                  <a:pt x="4610103" y="5194482"/>
                </a:lnTo>
                <a:lnTo>
                  <a:pt x="0" y="519448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8926270" cy="1223447"/>
            <a:chOff x="0" y="0"/>
            <a:chExt cx="2350952" cy="322225"/>
          </a:xfrm>
        </p:grpSpPr>
        <p:sp>
          <p:nvSpPr>
            <p:cNvPr id="13" name="Freeform 13"/>
            <p:cNvSpPr/>
            <p:nvPr/>
          </p:nvSpPr>
          <p:spPr>
            <a:xfrm>
              <a:off x="0" y="0"/>
              <a:ext cx="2350952" cy="322225"/>
            </a:xfrm>
            <a:custGeom>
              <a:avLst/>
              <a:gdLst/>
              <a:ahLst/>
              <a:cxnLst/>
              <a:rect l="l" t="t" r="r" b="b"/>
              <a:pathLst>
                <a:path w="2350952" h="322225">
                  <a:moveTo>
                    <a:pt x="2147752" y="0"/>
                  </a:moveTo>
                  <a:cubicBezTo>
                    <a:pt x="2259976" y="0"/>
                    <a:pt x="2350952" y="72132"/>
                    <a:pt x="2350952" y="161112"/>
                  </a:cubicBezTo>
                  <a:cubicBezTo>
                    <a:pt x="2350952" y="250092"/>
                    <a:pt x="2259976" y="322225"/>
                    <a:pt x="2147752"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2350952" cy="350800"/>
            </a:xfrm>
            <a:prstGeom prst="rect">
              <a:avLst/>
            </a:prstGeom>
          </p:spPr>
          <p:txBody>
            <a:bodyPr lIns="50800" tIns="50800" rIns="50800" bIns="50800" rtlCol="0" anchor="ctr"/>
            <a:lstStyle/>
            <a:p>
              <a:pPr algn="ctr">
                <a:lnSpc>
                  <a:spcPts val="1960"/>
                </a:lnSpc>
              </a:pPr>
              <a:endParaRPr/>
            </a:p>
          </p:txBody>
        </p:sp>
      </p:gr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1" name="Freeform 21"/>
          <p:cNvSpPr/>
          <p:nvPr/>
        </p:nvSpPr>
        <p:spPr>
          <a:xfrm>
            <a:off x="2467813" y="2297276"/>
            <a:ext cx="2496597" cy="2015711"/>
          </a:xfrm>
          <a:custGeom>
            <a:avLst/>
            <a:gdLst/>
            <a:ahLst/>
            <a:cxnLst/>
            <a:rect l="l" t="t" r="r" b="b"/>
            <a:pathLst>
              <a:path w="2496597" h="2015711">
                <a:moveTo>
                  <a:pt x="0" y="0"/>
                </a:moveTo>
                <a:lnTo>
                  <a:pt x="2496597" y="0"/>
                </a:lnTo>
                <a:lnTo>
                  <a:pt x="2496597" y="2015712"/>
                </a:lnTo>
                <a:lnTo>
                  <a:pt x="0" y="201571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2" name="Freeform 22"/>
          <p:cNvSpPr/>
          <p:nvPr/>
        </p:nvSpPr>
        <p:spPr>
          <a:xfrm>
            <a:off x="14455048" y="2136129"/>
            <a:ext cx="1406370" cy="2087376"/>
          </a:xfrm>
          <a:custGeom>
            <a:avLst/>
            <a:gdLst/>
            <a:ahLst/>
            <a:cxnLst/>
            <a:rect l="l" t="t" r="r" b="b"/>
            <a:pathLst>
              <a:path w="1406370" h="2087376">
                <a:moveTo>
                  <a:pt x="0" y="0"/>
                </a:moveTo>
                <a:lnTo>
                  <a:pt x="1406370" y="0"/>
                </a:lnTo>
                <a:lnTo>
                  <a:pt x="1406370" y="2087376"/>
                </a:lnTo>
                <a:lnTo>
                  <a:pt x="0" y="208737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3" name="Freeform 23"/>
          <p:cNvSpPr/>
          <p:nvPr/>
        </p:nvSpPr>
        <p:spPr>
          <a:xfrm>
            <a:off x="8518053" y="6236285"/>
            <a:ext cx="1646470" cy="2323061"/>
          </a:xfrm>
          <a:custGeom>
            <a:avLst/>
            <a:gdLst/>
            <a:ahLst/>
            <a:cxnLst/>
            <a:rect l="l" t="t" r="r" b="b"/>
            <a:pathLst>
              <a:path w="1646470" h="2323061">
                <a:moveTo>
                  <a:pt x="0" y="0"/>
                </a:moveTo>
                <a:lnTo>
                  <a:pt x="1646470" y="0"/>
                </a:lnTo>
                <a:lnTo>
                  <a:pt x="1646470" y="2323061"/>
                </a:lnTo>
                <a:lnTo>
                  <a:pt x="0" y="2323061"/>
                </a:lnTo>
                <a:lnTo>
                  <a:pt x="0" y="0"/>
                </a:lnTo>
                <a:close/>
              </a:path>
            </a:pathLst>
          </a:custGeom>
          <a:blipFill>
            <a:blip r:embed="rId9"/>
            <a:stretch>
              <a:fillRect/>
            </a:stretch>
          </a:blipFill>
        </p:spPr>
        <p:txBody>
          <a:bodyPr/>
          <a:lstStyle/>
          <a:p>
            <a:endParaRPr lang="en-US"/>
          </a:p>
        </p:txBody>
      </p:sp>
      <p:grpSp>
        <p:nvGrpSpPr>
          <p:cNvPr id="24" name="Group 24"/>
          <p:cNvGrpSpPr/>
          <p:nvPr/>
        </p:nvGrpSpPr>
        <p:grpSpPr>
          <a:xfrm>
            <a:off x="2577607" y="6179725"/>
            <a:ext cx="2275664" cy="2379622"/>
            <a:chOff x="0" y="0"/>
            <a:chExt cx="3034219" cy="3172829"/>
          </a:xfrm>
        </p:grpSpPr>
        <p:sp>
          <p:nvSpPr>
            <p:cNvPr id="25" name="Freeform 25"/>
            <p:cNvSpPr/>
            <p:nvPr/>
          </p:nvSpPr>
          <p:spPr>
            <a:xfrm>
              <a:off x="0" y="0"/>
              <a:ext cx="3034219" cy="3160644"/>
            </a:xfrm>
            <a:custGeom>
              <a:avLst/>
              <a:gdLst/>
              <a:ahLst/>
              <a:cxnLst/>
              <a:rect l="l" t="t" r="r" b="b"/>
              <a:pathLst>
                <a:path w="3034219" h="3160644">
                  <a:moveTo>
                    <a:pt x="0" y="0"/>
                  </a:moveTo>
                  <a:lnTo>
                    <a:pt x="3034219" y="0"/>
                  </a:lnTo>
                  <a:lnTo>
                    <a:pt x="3034219" y="3160644"/>
                  </a:lnTo>
                  <a:lnTo>
                    <a:pt x="0" y="316064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26" name="Freeform 26"/>
            <p:cNvSpPr/>
            <p:nvPr/>
          </p:nvSpPr>
          <p:spPr>
            <a:xfrm>
              <a:off x="0" y="1822652"/>
              <a:ext cx="3034219" cy="1350177"/>
            </a:xfrm>
            <a:custGeom>
              <a:avLst/>
              <a:gdLst/>
              <a:ahLst/>
              <a:cxnLst/>
              <a:rect l="l" t="t" r="r" b="b"/>
              <a:pathLst>
                <a:path w="3034219" h="1350177">
                  <a:moveTo>
                    <a:pt x="0" y="0"/>
                  </a:moveTo>
                  <a:lnTo>
                    <a:pt x="3034219" y="0"/>
                  </a:lnTo>
                  <a:lnTo>
                    <a:pt x="3034219" y="1350177"/>
                  </a:lnTo>
                  <a:lnTo>
                    <a:pt x="0" y="1350177"/>
                  </a:lnTo>
                  <a:lnTo>
                    <a:pt x="0" y="0"/>
                  </a:lnTo>
                  <a:close/>
                </a:path>
              </a:pathLst>
            </a:custGeom>
            <a:blipFill>
              <a:blip r:embed="rId12">
                <a:extLst>
                  <a:ext uri="{96DAC541-7B7A-43D3-8B79-37D633B846F1}">
                    <asvg:svgBlip xmlns:asvg="http://schemas.microsoft.com/office/drawing/2016/SVG/main" r:embed="rId13"/>
                  </a:ext>
                </a:extLst>
              </a:blip>
              <a:stretch>
                <a:fillRect t="-134091"/>
              </a:stretch>
            </a:blipFill>
          </p:spPr>
          <p:txBody>
            <a:bodyPr/>
            <a:lstStyle/>
            <a:p>
              <a:endParaRPr lang="en-US"/>
            </a:p>
          </p:txBody>
        </p:sp>
        <p:sp>
          <p:nvSpPr>
            <p:cNvPr id="27" name="AutoShape 27"/>
            <p:cNvSpPr/>
            <p:nvPr/>
          </p:nvSpPr>
          <p:spPr>
            <a:xfrm flipH="1">
              <a:off x="181701" y="1148690"/>
              <a:ext cx="0" cy="1510892"/>
            </a:xfrm>
            <a:prstGeom prst="line">
              <a:avLst/>
            </a:prstGeom>
            <a:ln w="43898" cap="flat">
              <a:solidFill>
                <a:srgbClr val="3C0549"/>
              </a:solidFill>
              <a:prstDash val="solid"/>
              <a:headEnd type="none" w="sm" len="sm"/>
              <a:tailEnd type="triangle" w="lg" len="med"/>
            </a:ln>
          </p:spPr>
          <p:txBody>
            <a:bodyPr/>
            <a:lstStyle/>
            <a:p>
              <a:endParaRPr lang="en-US"/>
            </a:p>
          </p:txBody>
        </p:sp>
        <p:sp>
          <p:nvSpPr>
            <p:cNvPr id="28" name="AutoShape 28"/>
            <p:cNvSpPr/>
            <p:nvPr/>
          </p:nvSpPr>
          <p:spPr>
            <a:xfrm flipH="1">
              <a:off x="2747843" y="1398148"/>
              <a:ext cx="0" cy="1261433"/>
            </a:xfrm>
            <a:prstGeom prst="line">
              <a:avLst/>
            </a:prstGeom>
            <a:ln w="43898" cap="flat">
              <a:solidFill>
                <a:srgbClr val="3C0549"/>
              </a:solidFill>
              <a:prstDash val="solid"/>
              <a:headEnd type="none" w="sm" len="sm"/>
              <a:tailEnd type="triangle" w="lg" len="med"/>
            </a:ln>
          </p:spPr>
          <p:txBody>
            <a:bodyPr/>
            <a:lstStyle/>
            <a:p>
              <a:endParaRPr lang="en-US"/>
            </a:p>
          </p:txBody>
        </p:sp>
      </p:grpSp>
      <p:sp>
        <p:nvSpPr>
          <p:cNvPr id="29" name="Freeform 29"/>
          <p:cNvSpPr/>
          <p:nvPr/>
        </p:nvSpPr>
        <p:spPr>
          <a:xfrm>
            <a:off x="8497727" y="2297276"/>
            <a:ext cx="1687122" cy="1708871"/>
          </a:xfrm>
          <a:custGeom>
            <a:avLst/>
            <a:gdLst/>
            <a:ahLst/>
            <a:cxnLst/>
            <a:rect l="l" t="t" r="r" b="b"/>
            <a:pathLst>
              <a:path w="1687122" h="1708871">
                <a:moveTo>
                  <a:pt x="0" y="0"/>
                </a:moveTo>
                <a:lnTo>
                  <a:pt x="1687122" y="0"/>
                </a:lnTo>
                <a:lnTo>
                  <a:pt x="1687122" y="1708871"/>
                </a:lnTo>
                <a:lnTo>
                  <a:pt x="0" y="1708871"/>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30" name="Freeform 30"/>
          <p:cNvSpPr/>
          <p:nvPr/>
        </p:nvSpPr>
        <p:spPr>
          <a:xfrm>
            <a:off x="14355325" y="6151444"/>
            <a:ext cx="1605816" cy="2323061"/>
          </a:xfrm>
          <a:custGeom>
            <a:avLst/>
            <a:gdLst/>
            <a:ahLst/>
            <a:cxnLst/>
            <a:rect l="l" t="t" r="r" b="b"/>
            <a:pathLst>
              <a:path w="1605816" h="2323061">
                <a:moveTo>
                  <a:pt x="0" y="0"/>
                </a:moveTo>
                <a:lnTo>
                  <a:pt x="1605816" y="0"/>
                </a:lnTo>
                <a:lnTo>
                  <a:pt x="1605816" y="2323061"/>
                </a:lnTo>
                <a:lnTo>
                  <a:pt x="0" y="2323061"/>
                </a:lnTo>
                <a:lnTo>
                  <a:pt x="0" y="0"/>
                </a:lnTo>
                <a:close/>
              </a:path>
            </a:pathLst>
          </a:custGeom>
          <a:blipFill>
            <a:blip r:embed="rId16"/>
            <a:stretch>
              <a:fillRect/>
            </a:stretch>
          </a:blipFill>
        </p:spPr>
        <p:txBody>
          <a:bodyPr/>
          <a:lstStyle/>
          <a:p>
            <a:endParaRPr lang="en-US"/>
          </a:p>
        </p:txBody>
      </p:sp>
      <p:sp>
        <p:nvSpPr>
          <p:cNvPr id="31" name="TextBox 31"/>
          <p:cNvSpPr txBox="1"/>
          <p:nvPr/>
        </p:nvSpPr>
        <p:spPr>
          <a:xfrm>
            <a:off x="938966" y="791507"/>
            <a:ext cx="8205034"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The “Fatal Five” Plus</a:t>
            </a:r>
          </a:p>
        </p:txBody>
      </p:sp>
      <p:sp>
        <p:nvSpPr>
          <p:cNvPr id="32" name="AutoShape 32"/>
          <p:cNvSpPr/>
          <p:nvPr/>
        </p:nvSpPr>
        <p:spPr>
          <a:xfrm>
            <a:off x="998524" y="5770444"/>
            <a:ext cx="16748925" cy="0"/>
          </a:xfrm>
          <a:prstGeom prst="line">
            <a:avLst/>
          </a:prstGeom>
          <a:ln w="19050" cap="flat">
            <a:solidFill>
              <a:srgbClr val="000000"/>
            </a:solidFill>
            <a:prstDash val="sysDot"/>
            <a:headEnd type="none" w="sm" len="sm"/>
            <a:tailEnd type="none" w="sm" len="sm"/>
          </a:ln>
        </p:spPr>
        <p:txBody>
          <a:bodyPr/>
          <a:lstStyle/>
          <a:p>
            <a:endParaRPr lang="en-US"/>
          </a:p>
        </p:txBody>
      </p:sp>
      <p:sp>
        <p:nvSpPr>
          <p:cNvPr id="33" name="TextBox 33"/>
          <p:cNvSpPr txBox="1"/>
          <p:nvPr/>
        </p:nvSpPr>
        <p:spPr>
          <a:xfrm>
            <a:off x="2467813" y="4411980"/>
            <a:ext cx="2495252"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Aspiration</a:t>
            </a:r>
          </a:p>
        </p:txBody>
      </p:sp>
      <p:sp>
        <p:nvSpPr>
          <p:cNvPr id="34" name="TextBox 34"/>
          <p:cNvSpPr txBox="1"/>
          <p:nvPr/>
        </p:nvSpPr>
        <p:spPr>
          <a:xfrm>
            <a:off x="7005427" y="4158547"/>
            <a:ext cx="4810034" cy="147447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Constipation / Bowel Obstruction</a:t>
            </a:r>
          </a:p>
        </p:txBody>
      </p:sp>
      <p:sp>
        <p:nvSpPr>
          <p:cNvPr id="35" name="TextBox 35"/>
          <p:cNvSpPr txBox="1"/>
          <p:nvPr/>
        </p:nvSpPr>
        <p:spPr>
          <a:xfrm>
            <a:off x="14138121" y="4423709"/>
            <a:ext cx="2040225"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Seizures</a:t>
            </a:r>
          </a:p>
        </p:txBody>
      </p:sp>
      <p:sp>
        <p:nvSpPr>
          <p:cNvPr id="36" name="TextBox 36"/>
          <p:cNvSpPr txBox="1"/>
          <p:nvPr/>
        </p:nvSpPr>
        <p:spPr>
          <a:xfrm>
            <a:off x="2346654" y="8799827"/>
            <a:ext cx="3016969"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Dehydration</a:t>
            </a:r>
          </a:p>
        </p:txBody>
      </p:sp>
      <p:sp>
        <p:nvSpPr>
          <p:cNvPr id="37" name="TextBox 37"/>
          <p:cNvSpPr txBox="1"/>
          <p:nvPr/>
        </p:nvSpPr>
        <p:spPr>
          <a:xfrm>
            <a:off x="14009930" y="8776421"/>
            <a:ext cx="2296606"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GERD</a:t>
            </a:r>
          </a:p>
        </p:txBody>
      </p:sp>
      <p:sp>
        <p:nvSpPr>
          <p:cNvPr id="38" name="TextBox 38"/>
          <p:cNvSpPr txBox="1"/>
          <p:nvPr/>
        </p:nvSpPr>
        <p:spPr>
          <a:xfrm>
            <a:off x="8587846" y="8776421"/>
            <a:ext cx="1506885"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Sepsis</a:t>
            </a:r>
          </a:p>
        </p:txBody>
      </p:sp>
      <p:sp>
        <p:nvSpPr>
          <p:cNvPr id="39" name="AutoShape 39"/>
          <p:cNvSpPr/>
          <p:nvPr/>
        </p:nvSpPr>
        <p:spPr>
          <a:xfrm flipV="1">
            <a:off x="12104875"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sp>
        <p:nvSpPr>
          <p:cNvPr id="40" name="AutoShape 40"/>
          <p:cNvSpPr/>
          <p:nvPr/>
        </p:nvSpPr>
        <p:spPr>
          <a:xfrm flipV="1">
            <a:off x="6700627" y="2034970"/>
            <a:ext cx="0" cy="7741655"/>
          </a:xfrm>
          <a:prstGeom prst="line">
            <a:avLst/>
          </a:prstGeom>
          <a:ln w="19050" cap="flat">
            <a:solidFill>
              <a:srgbClr val="000000"/>
            </a:solidFill>
            <a:prstDash val="sysDot"/>
            <a:headEnd type="none" w="sm" len="sm"/>
            <a:tailEnd type="none" w="sm" len="sm"/>
          </a:ln>
        </p:spPr>
        <p:txBody>
          <a:bodyPr/>
          <a:lstStyle/>
          <a:p>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5304500" cy="1223447"/>
            <a:chOff x="0" y="0"/>
            <a:chExt cx="1397070" cy="322225"/>
          </a:xfrm>
        </p:grpSpPr>
        <p:sp>
          <p:nvSpPr>
            <p:cNvPr id="13" name="Freeform 13"/>
            <p:cNvSpPr/>
            <p:nvPr/>
          </p:nvSpPr>
          <p:spPr>
            <a:xfrm>
              <a:off x="0" y="0"/>
              <a:ext cx="1397070" cy="322225"/>
            </a:xfrm>
            <a:custGeom>
              <a:avLst/>
              <a:gdLst/>
              <a:ahLst/>
              <a:cxnLst/>
              <a:rect l="l" t="t" r="r" b="b"/>
              <a:pathLst>
                <a:path w="1397070" h="322225">
                  <a:moveTo>
                    <a:pt x="1193870" y="0"/>
                  </a:moveTo>
                  <a:cubicBezTo>
                    <a:pt x="1306094" y="0"/>
                    <a:pt x="1397070" y="72132"/>
                    <a:pt x="1397070" y="161112"/>
                  </a:cubicBezTo>
                  <a:cubicBezTo>
                    <a:pt x="1397070" y="250092"/>
                    <a:pt x="1306094" y="322225"/>
                    <a:pt x="1193870"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1397070" cy="350800"/>
            </a:xfrm>
            <a:prstGeom prst="rect">
              <a:avLst/>
            </a:prstGeom>
          </p:spPr>
          <p:txBody>
            <a:bodyPr lIns="50800" tIns="50800" rIns="50800" bIns="50800" rtlCol="0" anchor="ctr"/>
            <a:lstStyle/>
            <a:p>
              <a:pPr algn="ctr">
                <a:lnSpc>
                  <a:spcPts val="1960"/>
                </a:lnSpc>
              </a:pPr>
              <a:endParaRPr/>
            </a:p>
          </p:txBody>
        </p:sp>
      </p:gr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1" name="Freeform 21"/>
          <p:cNvSpPr/>
          <p:nvPr/>
        </p:nvSpPr>
        <p:spPr>
          <a:xfrm>
            <a:off x="1337236" y="5440997"/>
            <a:ext cx="6170971" cy="3977384"/>
          </a:xfrm>
          <a:custGeom>
            <a:avLst/>
            <a:gdLst/>
            <a:ahLst/>
            <a:cxnLst/>
            <a:rect l="l" t="t" r="r" b="b"/>
            <a:pathLst>
              <a:path w="6170971" h="3977384">
                <a:moveTo>
                  <a:pt x="0" y="0"/>
                </a:moveTo>
                <a:lnTo>
                  <a:pt x="6170971" y="0"/>
                </a:lnTo>
                <a:lnTo>
                  <a:pt x="6170971" y="3977384"/>
                </a:lnTo>
                <a:lnTo>
                  <a:pt x="0" y="3977384"/>
                </a:lnTo>
                <a:lnTo>
                  <a:pt x="0" y="0"/>
                </a:lnTo>
                <a:close/>
              </a:path>
            </a:pathLst>
          </a:custGeom>
          <a:blipFill>
            <a:blip r:embed="rId5"/>
            <a:stretch>
              <a:fillRect/>
            </a:stretch>
          </a:blipFill>
        </p:spPr>
        <p:txBody>
          <a:bodyPr/>
          <a:lstStyle/>
          <a:p>
            <a:endParaRPr lang="en-US"/>
          </a:p>
        </p:txBody>
      </p:sp>
      <p:sp>
        <p:nvSpPr>
          <p:cNvPr id="22" name="Freeform 22"/>
          <p:cNvSpPr/>
          <p:nvPr/>
        </p:nvSpPr>
        <p:spPr>
          <a:xfrm>
            <a:off x="7707903" y="5519028"/>
            <a:ext cx="9870025" cy="3821323"/>
          </a:xfrm>
          <a:custGeom>
            <a:avLst/>
            <a:gdLst/>
            <a:ahLst/>
            <a:cxnLst/>
            <a:rect l="l" t="t" r="r" b="b"/>
            <a:pathLst>
              <a:path w="9870025" h="3821323">
                <a:moveTo>
                  <a:pt x="0" y="0"/>
                </a:moveTo>
                <a:lnTo>
                  <a:pt x="9870026" y="0"/>
                </a:lnTo>
                <a:lnTo>
                  <a:pt x="9870026" y="3821323"/>
                </a:lnTo>
                <a:lnTo>
                  <a:pt x="0" y="3821323"/>
                </a:lnTo>
                <a:lnTo>
                  <a:pt x="0" y="0"/>
                </a:lnTo>
                <a:close/>
              </a:path>
            </a:pathLst>
          </a:custGeom>
          <a:blipFill>
            <a:blip r:embed="rId6"/>
            <a:stretch>
              <a:fillRect l="-229"/>
            </a:stretch>
          </a:blipFill>
        </p:spPr>
        <p:txBody>
          <a:bodyPr/>
          <a:lstStyle/>
          <a:p>
            <a:endParaRPr lang="en-US"/>
          </a:p>
        </p:txBody>
      </p:sp>
      <p:sp>
        <p:nvSpPr>
          <p:cNvPr id="23" name="TextBox 23"/>
          <p:cNvSpPr txBox="1"/>
          <p:nvPr/>
        </p:nvSpPr>
        <p:spPr>
          <a:xfrm>
            <a:off x="938966" y="791507"/>
            <a:ext cx="4481375"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Pain Scales</a:t>
            </a:r>
          </a:p>
        </p:txBody>
      </p:sp>
      <p:sp>
        <p:nvSpPr>
          <p:cNvPr id="24" name="TextBox 24"/>
          <p:cNvSpPr txBox="1"/>
          <p:nvPr/>
        </p:nvSpPr>
        <p:spPr>
          <a:xfrm>
            <a:off x="1425424" y="2419033"/>
            <a:ext cx="16136938" cy="232664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We all have different tolerances for pain. Health providers often use a variety of </a:t>
            </a:r>
            <a:r>
              <a:rPr lang="en-US" sz="4400" b="1">
                <a:solidFill>
                  <a:srgbClr val="000000"/>
                </a:solidFill>
                <a:latin typeface="Ubuntu Bold"/>
                <a:ea typeface="Ubuntu Bold"/>
                <a:cs typeface="Ubuntu Bold"/>
                <a:sym typeface="Ubuntu Bold"/>
              </a:rPr>
              <a:t>pain scales</a:t>
            </a:r>
            <a:r>
              <a:rPr lang="en-US" sz="4400">
                <a:solidFill>
                  <a:srgbClr val="000000"/>
                </a:solidFill>
                <a:latin typeface="Ubuntu"/>
                <a:ea typeface="Ubuntu"/>
                <a:cs typeface="Ubuntu"/>
                <a:sym typeface="Ubuntu"/>
              </a:rPr>
              <a:t> to help determine how much something hurts. You can also use these types of tools at home.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9340105" cy="1223447"/>
            <a:chOff x="0" y="0"/>
            <a:chExt cx="2459945" cy="322225"/>
          </a:xfrm>
        </p:grpSpPr>
        <p:sp>
          <p:nvSpPr>
            <p:cNvPr id="13" name="Freeform 13"/>
            <p:cNvSpPr/>
            <p:nvPr/>
          </p:nvSpPr>
          <p:spPr>
            <a:xfrm>
              <a:off x="0" y="0"/>
              <a:ext cx="2459945" cy="322225"/>
            </a:xfrm>
            <a:custGeom>
              <a:avLst/>
              <a:gdLst/>
              <a:ahLst/>
              <a:cxnLst/>
              <a:rect l="l" t="t" r="r" b="b"/>
              <a:pathLst>
                <a:path w="2459945" h="322225">
                  <a:moveTo>
                    <a:pt x="2256745" y="0"/>
                  </a:moveTo>
                  <a:cubicBezTo>
                    <a:pt x="2368970" y="0"/>
                    <a:pt x="2459945" y="72132"/>
                    <a:pt x="2459945" y="161112"/>
                  </a:cubicBezTo>
                  <a:cubicBezTo>
                    <a:pt x="2459945" y="250092"/>
                    <a:pt x="2368970" y="322225"/>
                    <a:pt x="2256745"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2459945" cy="350800"/>
            </a:xfrm>
            <a:prstGeom prst="rect">
              <a:avLst/>
            </a:prstGeom>
          </p:spPr>
          <p:txBody>
            <a:bodyPr lIns="50800" tIns="50800" rIns="50800" bIns="50800" rtlCol="0" anchor="ctr"/>
            <a:lstStyle/>
            <a:p>
              <a:pPr algn="ctr">
                <a:lnSpc>
                  <a:spcPts val="1960"/>
                </a:lnSpc>
              </a:pPr>
              <a:endParaRPr/>
            </a:p>
          </p:txBody>
        </p:sp>
      </p:gr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1" name="TextBox 21"/>
          <p:cNvSpPr txBox="1"/>
          <p:nvPr/>
        </p:nvSpPr>
        <p:spPr>
          <a:xfrm>
            <a:off x="7268956" y="3026410"/>
            <a:ext cx="9990344" cy="623189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If someone gets treatment for pain, they can expect their healthcare provider to ask a lot of questions. </a:t>
            </a:r>
          </a:p>
          <a:p>
            <a:pPr algn="l">
              <a:lnSpc>
                <a:spcPts val="6160"/>
              </a:lnSpc>
            </a:pPr>
            <a:endParaRPr lang="en-US" sz="4400">
              <a:solidFill>
                <a:srgbClr val="000000"/>
              </a:solidFill>
              <a:latin typeface="Ubuntu"/>
              <a:ea typeface="Ubuntu"/>
              <a:cs typeface="Ubuntu"/>
              <a:sym typeface="Ubuntu"/>
            </a:endParaRPr>
          </a:p>
          <a:p>
            <a:pPr algn="l">
              <a:lnSpc>
                <a:spcPts val="6160"/>
              </a:lnSpc>
            </a:pPr>
            <a:r>
              <a:rPr lang="en-US" sz="4400">
                <a:solidFill>
                  <a:srgbClr val="000000"/>
                </a:solidFill>
                <a:latin typeface="Ubuntu"/>
                <a:ea typeface="Ubuntu"/>
                <a:cs typeface="Ubuntu"/>
                <a:sym typeface="Ubuntu"/>
              </a:rPr>
              <a:t>People with IDD may want to practice answering some questions about their pain in advance so they don’t get overwhelmed during the appointment.</a:t>
            </a:r>
          </a:p>
        </p:txBody>
      </p:sp>
      <p:grpSp>
        <p:nvGrpSpPr>
          <p:cNvPr id="22" name="Group 22"/>
          <p:cNvGrpSpPr/>
          <p:nvPr/>
        </p:nvGrpSpPr>
        <p:grpSpPr>
          <a:xfrm>
            <a:off x="1411073" y="3239452"/>
            <a:ext cx="5127380" cy="2493355"/>
            <a:chOff x="0" y="0"/>
            <a:chExt cx="6836506" cy="3324473"/>
          </a:xfrm>
        </p:grpSpPr>
        <p:sp>
          <p:nvSpPr>
            <p:cNvPr id="23" name="Freeform 23"/>
            <p:cNvSpPr/>
            <p:nvPr/>
          </p:nvSpPr>
          <p:spPr>
            <a:xfrm>
              <a:off x="0" y="0"/>
              <a:ext cx="3021115" cy="3324473"/>
            </a:xfrm>
            <a:custGeom>
              <a:avLst/>
              <a:gdLst/>
              <a:ahLst/>
              <a:cxnLst/>
              <a:rect l="l" t="t" r="r" b="b"/>
              <a:pathLst>
                <a:path w="3021115" h="3324473">
                  <a:moveTo>
                    <a:pt x="0" y="0"/>
                  </a:moveTo>
                  <a:lnTo>
                    <a:pt x="3021115" y="0"/>
                  </a:lnTo>
                  <a:lnTo>
                    <a:pt x="3021115" y="3324473"/>
                  </a:lnTo>
                  <a:lnTo>
                    <a:pt x="0" y="332447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4" name="Freeform 24"/>
            <p:cNvSpPr/>
            <p:nvPr/>
          </p:nvSpPr>
          <p:spPr>
            <a:xfrm>
              <a:off x="4122905" y="0"/>
              <a:ext cx="2713601" cy="3324473"/>
            </a:xfrm>
            <a:custGeom>
              <a:avLst/>
              <a:gdLst/>
              <a:ahLst/>
              <a:cxnLst/>
              <a:rect l="l" t="t" r="r" b="b"/>
              <a:pathLst>
                <a:path w="2713601" h="3324473">
                  <a:moveTo>
                    <a:pt x="0" y="0"/>
                  </a:moveTo>
                  <a:lnTo>
                    <a:pt x="2713601" y="0"/>
                  </a:lnTo>
                  <a:lnTo>
                    <a:pt x="2713601" y="3324473"/>
                  </a:lnTo>
                  <a:lnTo>
                    <a:pt x="0" y="332447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pSp>
      <p:grpSp>
        <p:nvGrpSpPr>
          <p:cNvPr id="25" name="Group 25"/>
          <p:cNvGrpSpPr/>
          <p:nvPr/>
        </p:nvGrpSpPr>
        <p:grpSpPr>
          <a:xfrm>
            <a:off x="1363543" y="6700865"/>
            <a:ext cx="5222439" cy="2557435"/>
            <a:chOff x="0" y="0"/>
            <a:chExt cx="6963252" cy="3409913"/>
          </a:xfrm>
        </p:grpSpPr>
        <p:sp>
          <p:nvSpPr>
            <p:cNvPr id="26" name="Freeform 26"/>
            <p:cNvSpPr/>
            <p:nvPr/>
          </p:nvSpPr>
          <p:spPr>
            <a:xfrm>
              <a:off x="0" y="0"/>
              <a:ext cx="2892292" cy="3324473"/>
            </a:xfrm>
            <a:custGeom>
              <a:avLst/>
              <a:gdLst/>
              <a:ahLst/>
              <a:cxnLst/>
              <a:rect l="l" t="t" r="r" b="b"/>
              <a:pathLst>
                <a:path w="2892292" h="3324473">
                  <a:moveTo>
                    <a:pt x="0" y="0"/>
                  </a:moveTo>
                  <a:lnTo>
                    <a:pt x="2892292" y="0"/>
                  </a:lnTo>
                  <a:lnTo>
                    <a:pt x="2892292" y="3324473"/>
                  </a:lnTo>
                  <a:lnTo>
                    <a:pt x="0" y="332447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7" name="Freeform 27"/>
            <p:cNvSpPr/>
            <p:nvPr/>
          </p:nvSpPr>
          <p:spPr>
            <a:xfrm>
              <a:off x="4058493" y="85440"/>
              <a:ext cx="2904759" cy="3324473"/>
            </a:xfrm>
            <a:custGeom>
              <a:avLst/>
              <a:gdLst/>
              <a:ahLst/>
              <a:cxnLst/>
              <a:rect l="l" t="t" r="r" b="b"/>
              <a:pathLst>
                <a:path w="2904759" h="3324473">
                  <a:moveTo>
                    <a:pt x="0" y="0"/>
                  </a:moveTo>
                  <a:lnTo>
                    <a:pt x="2904759" y="0"/>
                  </a:lnTo>
                  <a:lnTo>
                    <a:pt x="2904759" y="3324473"/>
                  </a:lnTo>
                  <a:lnTo>
                    <a:pt x="0" y="332447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grpSp>
      <p:sp>
        <p:nvSpPr>
          <p:cNvPr id="28" name="TextBox 28"/>
          <p:cNvSpPr txBox="1"/>
          <p:nvPr/>
        </p:nvSpPr>
        <p:spPr>
          <a:xfrm>
            <a:off x="938966" y="791507"/>
            <a:ext cx="8460812"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Questions About Pain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10588403" cy="1223447"/>
            <a:chOff x="0" y="0"/>
            <a:chExt cx="2788715" cy="322225"/>
          </a:xfrm>
        </p:grpSpPr>
        <p:sp>
          <p:nvSpPr>
            <p:cNvPr id="13" name="Freeform 13"/>
            <p:cNvSpPr/>
            <p:nvPr/>
          </p:nvSpPr>
          <p:spPr>
            <a:xfrm>
              <a:off x="0" y="0"/>
              <a:ext cx="2788715" cy="322225"/>
            </a:xfrm>
            <a:custGeom>
              <a:avLst/>
              <a:gdLst/>
              <a:ahLst/>
              <a:cxnLst/>
              <a:rect l="l" t="t" r="r" b="b"/>
              <a:pathLst>
                <a:path w="2788715" h="322225">
                  <a:moveTo>
                    <a:pt x="2585515" y="0"/>
                  </a:moveTo>
                  <a:cubicBezTo>
                    <a:pt x="2697739" y="0"/>
                    <a:pt x="2788715" y="72132"/>
                    <a:pt x="2788715" y="161112"/>
                  </a:cubicBezTo>
                  <a:cubicBezTo>
                    <a:pt x="2788715" y="250092"/>
                    <a:pt x="2697739" y="322225"/>
                    <a:pt x="2585515"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2788715" cy="350800"/>
            </a:xfrm>
            <a:prstGeom prst="rect">
              <a:avLst/>
            </a:prstGeom>
          </p:spPr>
          <p:txBody>
            <a:bodyPr lIns="50800" tIns="50800" rIns="50800" bIns="50800" rtlCol="0" anchor="ctr"/>
            <a:lstStyle/>
            <a:p>
              <a:pPr algn="ctr">
                <a:lnSpc>
                  <a:spcPts val="1960"/>
                </a:lnSpc>
              </a:pPr>
              <a:endParaRPr/>
            </a:p>
          </p:txBody>
        </p:sp>
      </p:gr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1" name="TextBox 21"/>
          <p:cNvSpPr txBox="1"/>
          <p:nvPr/>
        </p:nvSpPr>
        <p:spPr>
          <a:xfrm>
            <a:off x="7633433" y="2740524"/>
            <a:ext cx="9389409" cy="310769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Sometimes we recover from illness just by resting and drinking lots of water. We can also try taking home remedies.</a:t>
            </a:r>
          </a:p>
        </p:txBody>
      </p:sp>
      <p:grpSp>
        <p:nvGrpSpPr>
          <p:cNvPr id="22" name="Group 22"/>
          <p:cNvGrpSpPr/>
          <p:nvPr/>
        </p:nvGrpSpPr>
        <p:grpSpPr>
          <a:xfrm>
            <a:off x="2022173" y="2954944"/>
            <a:ext cx="4280665" cy="2554101"/>
            <a:chOff x="0" y="0"/>
            <a:chExt cx="5707553" cy="3405468"/>
          </a:xfrm>
        </p:grpSpPr>
        <p:sp>
          <p:nvSpPr>
            <p:cNvPr id="23" name="Freeform 23"/>
            <p:cNvSpPr/>
            <p:nvPr/>
          </p:nvSpPr>
          <p:spPr>
            <a:xfrm>
              <a:off x="0" y="0"/>
              <a:ext cx="2175243" cy="3405468"/>
            </a:xfrm>
            <a:custGeom>
              <a:avLst/>
              <a:gdLst/>
              <a:ahLst/>
              <a:cxnLst/>
              <a:rect l="l" t="t" r="r" b="b"/>
              <a:pathLst>
                <a:path w="2175243" h="3405468">
                  <a:moveTo>
                    <a:pt x="0" y="0"/>
                  </a:moveTo>
                  <a:lnTo>
                    <a:pt x="2175243" y="0"/>
                  </a:lnTo>
                  <a:lnTo>
                    <a:pt x="2175243" y="3405468"/>
                  </a:lnTo>
                  <a:lnTo>
                    <a:pt x="0" y="34054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4" name="Freeform 24"/>
            <p:cNvSpPr/>
            <p:nvPr/>
          </p:nvSpPr>
          <p:spPr>
            <a:xfrm>
              <a:off x="2598283" y="0"/>
              <a:ext cx="3109271" cy="3393053"/>
            </a:xfrm>
            <a:custGeom>
              <a:avLst/>
              <a:gdLst/>
              <a:ahLst/>
              <a:cxnLst/>
              <a:rect l="l" t="t" r="r" b="b"/>
              <a:pathLst>
                <a:path w="3109271" h="3393053">
                  <a:moveTo>
                    <a:pt x="0" y="0"/>
                  </a:moveTo>
                  <a:lnTo>
                    <a:pt x="3109270" y="0"/>
                  </a:lnTo>
                  <a:lnTo>
                    <a:pt x="3109270" y="3393053"/>
                  </a:lnTo>
                  <a:lnTo>
                    <a:pt x="0" y="339305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pSp>
      <p:sp>
        <p:nvSpPr>
          <p:cNvPr id="25" name="TextBox 25"/>
          <p:cNvSpPr txBox="1"/>
          <p:nvPr/>
        </p:nvSpPr>
        <p:spPr>
          <a:xfrm>
            <a:off x="938966" y="791507"/>
            <a:ext cx="9845820"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When to Seek Treatment</a:t>
            </a:r>
          </a:p>
        </p:txBody>
      </p:sp>
      <p:sp>
        <p:nvSpPr>
          <p:cNvPr id="26" name="Freeform 26"/>
          <p:cNvSpPr/>
          <p:nvPr/>
        </p:nvSpPr>
        <p:spPr>
          <a:xfrm>
            <a:off x="13691643" y="5848214"/>
            <a:ext cx="2855947" cy="3410086"/>
          </a:xfrm>
          <a:custGeom>
            <a:avLst/>
            <a:gdLst/>
            <a:ahLst/>
            <a:cxnLst/>
            <a:rect l="l" t="t" r="r" b="b"/>
            <a:pathLst>
              <a:path w="2855947" h="3410086">
                <a:moveTo>
                  <a:pt x="0" y="0"/>
                </a:moveTo>
                <a:lnTo>
                  <a:pt x="2855948" y="0"/>
                </a:lnTo>
                <a:lnTo>
                  <a:pt x="2855948" y="3410086"/>
                </a:lnTo>
                <a:lnTo>
                  <a:pt x="0" y="3410086"/>
                </a:lnTo>
                <a:lnTo>
                  <a:pt x="0" y="0"/>
                </a:lnTo>
                <a:close/>
              </a:path>
            </a:pathLst>
          </a:custGeom>
          <a:blipFill>
            <a:blip r:embed="rId9"/>
            <a:stretch>
              <a:fillRect/>
            </a:stretch>
          </a:blipFill>
        </p:spPr>
        <p:txBody>
          <a:bodyPr/>
          <a:lstStyle/>
          <a:p>
            <a:endParaRPr lang="en-US"/>
          </a:p>
        </p:txBody>
      </p:sp>
      <p:sp>
        <p:nvSpPr>
          <p:cNvPr id="27" name="TextBox 27"/>
          <p:cNvSpPr txBox="1"/>
          <p:nvPr/>
        </p:nvSpPr>
        <p:spPr>
          <a:xfrm>
            <a:off x="2008275" y="6601474"/>
            <a:ext cx="10453334" cy="232664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Other times, we may need to see a provider for treatment before we get better.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9776625"/>
            <a:ext cx="18288000" cy="510375"/>
            <a:chOff x="0" y="0"/>
            <a:chExt cx="6554006" cy="182907"/>
          </a:xfrm>
        </p:grpSpPr>
        <p:sp>
          <p:nvSpPr>
            <p:cNvPr id="3" name="Freeform 3"/>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4" name="TextBox 4"/>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5" name="Group 5"/>
          <p:cNvGrpSpPr/>
          <p:nvPr/>
        </p:nvGrpSpPr>
        <p:grpSpPr>
          <a:xfrm>
            <a:off x="1028700" y="-28685"/>
            <a:ext cx="16930386" cy="1111283"/>
            <a:chOff x="0" y="0"/>
            <a:chExt cx="22573848" cy="1481710"/>
          </a:xfrm>
        </p:grpSpPr>
        <p:sp>
          <p:nvSpPr>
            <p:cNvPr id="6" name="Freeform 6"/>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7" name="Freeform 7"/>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9" name="Freeform 9"/>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10" name="Freeform 10"/>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11" name="Freeform 11"/>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12" name="Freeform 12"/>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3" name="Freeform 13"/>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4" name="Freeform 14"/>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5" name="Group 15"/>
          <p:cNvGrpSpPr/>
          <p:nvPr/>
        </p:nvGrpSpPr>
        <p:grpSpPr>
          <a:xfrm>
            <a:off x="8519766" y="3182108"/>
            <a:ext cx="1766792" cy="2654307"/>
            <a:chOff x="0" y="0"/>
            <a:chExt cx="2355723" cy="3539076"/>
          </a:xfrm>
        </p:grpSpPr>
        <p:sp>
          <p:nvSpPr>
            <p:cNvPr id="16" name="Freeform 16"/>
            <p:cNvSpPr/>
            <p:nvPr/>
          </p:nvSpPr>
          <p:spPr>
            <a:xfrm>
              <a:off x="0" y="0"/>
              <a:ext cx="964398" cy="3539076"/>
            </a:xfrm>
            <a:custGeom>
              <a:avLst/>
              <a:gdLst/>
              <a:ahLst/>
              <a:cxnLst/>
              <a:rect l="l" t="t" r="r" b="b"/>
              <a:pathLst>
                <a:path w="964398" h="3539076">
                  <a:moveTo>
                    <a:pt x="0" y="0"/>
                  </a:moveTo>
                  <a:lnTo>
                    <a:pt x="964398" y="0"/>
                  </a:lnTo>
                  <a:lnTo>
                    <a:pt x="964398" y="3539076"/>
                  </a:lnTo>
                  <a:lnTo>
                    <a:pt x="0" y="353907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7" name="Freeform 17"/>
            <p:cNvSpPr/>
            <p:nvPr/>
          </p:nvSpPr>
          <p:spPr>
            <a:xfrm>
              <a:off x="1391325" y="0"/>
              <a:ext cx="964398" cy="3539076"/>
            </a:xfrm>
            <a:custGeom>
              <a:avLst/>
              <a:gdLst/>
              <a:ahLst/>
              <a:cxnLst/>
              <a:rect l="l" t="t" r="r" b="b"/>
              <a:pathLst>
                <a:path w="964398" h="3539076">
                  <a:moveTo>
                    <a:pt x="0" y="0"/>
                  </a:moveTo>
                  <a:lnTo>
                    <a:pt x="964398" y="0"/>
                  </a:lnTo>
                  <a:lnTo>
                    <a:pt x="964398" y="3539076"/>
                  </a:lnTo>
                  <a:lnTo>
                    <a:pt x="0" y="353907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sp>
        <p:nvSpPr>
          <p:cNvPr id="18" name="Freeform 18"/>
          <p:cNvSpPr/>
          <p:nvPr/>
        </p:nvSpPr>
        <p:spPr>
          <a:xfrm>
            <a:off x="3235057" y="3140771"/>
            <a:ext cx="745828" cy="2736982"/>
          </a:xfrm>
          <a:custGeom>
            <a:avLst/>
            <a:gdLst/>
            <a:ahLst/>
            <a:cxnLst/>
            <a:rect l="l" t="t" r="r" b="b"/>
            <a:pathLst>
              <a:path w="745828" h="2736982">
                <a:moveTo>
                  <a:pt x="0" y="0"/>
                </a:moveTo>
                <a:lnTo>
                  <a:pt x="745828" y="0"/>
                </a:lnTo>
                <a:lnTo>
                  <a:pt x="745828" y="2736982"/>
                </a:lnTo>
                <a:lnTo>
                  <a:pt x="0" y="273698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9" name="Freeform 19"/>
          <p:cNvSpPr/>
          <p:nvPr/>
        </p:nvSpPr>
        <p:spPr>
          <a:xfrm>
            <a:off x="14366082" y="3140771"/>
            <a:ext cx="1380378" cy="2629292"/>
          </a:xfrm>
          <a:custGeom>
            <a:avLst/>
            <a:gdLst/>
            <a:ahLst/>
            <a:cxnLst/>
            <a:rect l="l" t="t" r="r" b="b"/>
            <a:pathLst>
              <a:path w="1380378" h="2629292">
                <a:moveTo>
                  <a:pt x="0" y="0"/>
                </a:moveTo>
                <a:lnTo>
                  <a:pt x="1380379" y="0"/>
                </a:lnTo>
                <a:lnTo>
                  <a:pt x="1380379" y="2629291"/>
                </a:lnTo>
                <a:lnTo>
                  <a:pt x="0" y="2629291"/>
                </a:lnTo>
                <a:lnTo>
                  <a:pt x="0" y="0"/>
                </a:lnTo>
                <a:close/>
              </a:path>
            </a:pathLst>
          </a:custGeom>
          <a:blipFill>
            <a:blip r:embed="rId9"/>
            <a:stretch>
              <a:fillRect/>
            </a:stretch>
          </a:blipFill>
        </p:spPr>
        <p:txBody>
          <a:bodyPr/>
          <a:lstStyle/>
          <a:p>
            <a:endParaRPr lang="en-US"/>
          </a:p>
        </p:txBody>
      </p:sp>
      <p:grpSp>
        <p:nvGrpSpPr>
          <p:cNvPr id="20" name="Group 20"/>
          <p:cNvGrpSpPr/>
          <p:nvPr/>
        </p:nvGrpSpPr>
        <p:grpSpPr>
          <a:xfrm>
            <a:off x="1028700" y="6986961"/>
            <a:ext cx="5502261" cy="2779866"/>
            <a:chOff x="0" y="0"/>
            <a:chExt cx="1449155" cy="732146"/>
          </a:xfrm>
        </p:grpSpPr>
        <p:sp>
          <p:nvSpPr>
            <p:cNvPr id="21" name="Freeform 21"/>
            <p:cNvSpPr/>
            <p:nvPr/>
          </p:nvSpPr>
          <p:spPr>
            <a:xfrm>
              <a:off x="0" y="0"/>
              <a:ext cx="1449155" cy="732146"/>
            </a:xfrm>
            <a:custGeom>
              <a:avLst/>
              <a:gdLst/>
              <a:ahLst/>
              <a:cxnLst/>
              <a:rect l="l" t="t" r="r" b="b"/>
              <a:pathLst>
                <a:path w="1449155" h="732146">
                  <a:moveTo>
                    <a:pt x="0" y="0"/>
                  </a:moveTo>
                  <a:lnTo>
                    <a:pt x="1449155" y="0"/>
                  </a:lnTo>
                  <a:lnTo>
                    <a:pt x="1449155" y="732146"/>
                  </a:lnTo>
                  <a:lnTo>
                    <a:pt x="0" y="732146"/>
                  </a:lnTo>
                  <a:close/>
                </a:path>
              </a:pathLst>
            </a:custGeom>
            <a:solidFill>
              <a:srgbClr val="D9EAD3"/>
            </a:solidFill>
          </p:spPr>
          <p:txBody>
            <a:bodyPr/>
            <a:lstStyle/>
            <a:p>
              <a:endParaRPr lang="en-US"/>
            </a:p>
          </p:txBody>
        </p:sp>
        <p:sp>
          <p:nvSpPr>
            <p:cNvPr id="22" name="TextBox 22"/>
            <p:cNvSpPr txBox="1"/>
            <p:nvPr/>
          </p:nvSpPr>
          <p:spPr>
            <a:xfrm>
              <a:off x="0" y="-28575"/>
              <a:ext cx="1449155" cy="760721"/>
            </a:xfrm>
            <a:prstGeom prst="rect">
              <a:avLst/>
            </a:prstGeom>
          </p:spPr>
          <p:txBody>
            <a:bodyPr lIns="50800" tIns="50800" rIns="50800" bIns="50800" rtlCol="0" anchor="ctr"/>
            <a:lstStyle/>
            <a:p>
              <a:pPr algn="ctr">
                <a:lnSpc>
                  <a:spcPts val="1960"/>
                </a:lnSpc>
              </a:pPr>
              <a:endParaRPr/>
            </a:p>
          </p:txBody>
        </p:sp>
      </p:grpSp>
      <p:grpSp>
        <p:nvGrpSpPr>
          <p:cNvPr id="23" name="Group 23"/>
          <p:cNvGrpSpPr/>
          <p:nvPr/>
        </p:nvGrpSpPr>
        <p:grpSpPr>
          <a:xfrm>
            <a:off x="6530961" y="6986961"/>
            <a:ext cx="5796771" cy="2779866"/>
            <a:chOff x="0" y="0"/>
            <a:chExt cx="1526722" cy="732146"/>
          </a:xfrm>
        </p:grpSpPr>
        <p:sp>
          <p:nvSpPr>
            <p:cNvPr id="24" name="Freeform 24"/>
            <p:cNvSpPr/>
            <p:nvPr/>
          </p:nvSpPr>
          <p:spPr>
            <a:xfrm>
              <a:off x="0" y="0"/>
              <a:ext cx="1526722" cy="732146"/>
            </a:xfrm>
            <a:custGeom>
              <a:avLst/>
              <a:gdLst/>
              <a:ahLst/>
              <a:cxnLst/>
              <a:rect l="l" t="t" r="r" b="b"/>
              <a:pathLst>
                <a:path w="1526722" h="732146">
                  <a:moveTo>
                    <a:pt x="0" y="0"/>
                  </a:moveTo>
                  <a:lnTo>
                    <a:pt x="1526722" y="0"/>
                  </a:lnTo>
                  <a:lnTo>
                    <a:pt x="1526722" y="732146"/>
                  </a:lnTo>
                  <a:lnTo>
                    <a:pt x="0" y="732146"/>
                  </a:lnTo>
                  <a:close/>
                </a:path>
              </a:pathLst>
            </a:custGeom>
            <a:solidFill>
              <a:srgbClr val="FFF2CC"/>
            </a:solidFill>
          </p:spPr>
          <p:txBody>
            <a:bodyPr/>
            <a:lstStyle/>
            <a:p>
              <a:endParaRPr lang="en-US"/>
            </a:p>
          </p:txBody>
        </p:sp>
        <p:sp>
          <p:nvSpPr>
            <p:cNvPr id="25" name="TextBox 25"/>
            <p:cNvSpPr txBox="1"/>
            <p:nvPr/>
          </p:nvSpPr>
          <p:spPr>
            <a:xfrm>
              <a:off x="0" y="-28575"/>
              <a:ext cx="1526722" cy="760721"/>
            </a:xfrm>
            <a:prstGeom prst="rect">
              <a:avLst/>
            </a:prstGeom>
          </p:spPr>
          <p:txBody>
            <a:bodyPr lIns="50800" tIns="50800" rIns="50800" bIns="50800" rtlCol="0" anchor="ctr"/>
            <a:lstStyle/>
            <a:p>
              <a:pPr algn="ctr">
                <a:lnSpc>
                  <a:spcPts val="1960"/>
                </a:lnSpc>
              </a:pPr>
              <a:endParaRPr/>
            </a:p>
          </p:txBody>
        </p:sp>
      </p:grpSp>
      <p:sp>
        <p:nvSpPr>
          <p:cNvPr id="26" name="TextBox 26"/>
          <p:cNvSpPr txBox="1"/>
          <p:nvPr/>
        </p:nvSpPr>
        <p:spPr>
          <a:xfrm>
            <a:off x="7828752" y="7946999"/>
            <a:ext cx="3148821" cy="764540"/>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Today</a:t>
            </a:r>
          </a:p>
        </p:txBody>
      </p:sp>
      <p:sp>
        <p:nvSpPr>
          <p:cNvPr id="27" name="AutoShape 27"/>
          <p:cNvSpPr/>
          <p:nvPr/>
        </p:nvSpPr>
        <p:spPr>
          <a:xfrm flipV="1">
            <a:off x="6530961"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sp>
        <p:nvSpPr>
          <p:cNvPr id="28" name="TextBox 28"/>
          <p:cNvSpPr txBox="1"/>
          <p:nvPr/>
        </p:nvSpPr>
        <p:spPr>
          <a:xfrm>
            <a:off x="2033560" y="7946999"/>
            <a:ext cx="3148821" cy="764540"/>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This week</a:t>
            </a:r>
          </a:p>
        </p:txBody>
      </p:sp>
      <p:grpSp>
        <p:nvGrpSpPr>
          <p:cNvPr id="29" name="Group 29"/>
          <p:cNvGrpSpPr/>
          <p:nvPr/>
        </p:nvGrpSpPr>
        <p:grpSpPr>
          <a:xfrm>
            <a:off x="12327732" y="6986961"/>
            <a:ext cx="5473740" cy="2779866"/>
            <a:chOff x="0" y="0"/>
            <a:chExt cx="1441644" cy="732146"/>
          </a:xfrm>
        </p:grpSpPr>
        <p:sp>
          <p:nvSpPr>
            <p:cNvPr id="30" name="Freeform 30"/>
            <p:cNvSpPr/>
            <p:nvPr/>
          </p:nvSpPr>
          <p:spPr>
            <a:xfrm>
              <a:off x="0" y="0"/>
              <a:ext cx="1441644" cy="732146"/>
            </a:xfrm>
            <a:custGeom>
              <a:avLst/>
              <a:gdLst/>
              <a:ahLst/>
              <a:cxnLst/>
              <a:rect l="l" t="t" r="r" b="b"/>
              <a:pathLst>
                <a:path w="1441644" h="732146">
                  <a:moveTo>
                    <a:pt x="0" y="0"/>
                  </a:moveTo>
                  <a:lnTo>
                    <a:pt x="1441644" y="0"/>
                  </a:lnTo>
                  <a:lnTo>
                    <a:pt x="1441644" y="732146"/>
                  </a:lnTo>
                  <a:lnTo>
                    <a:pt x="0" y="732146"/>
                  </a:lnTo>
                  <a:close/>
                </a:path>
              </a:pathLst>
            </a:custGeom>
            <a:solidFill>
              <a:srgbClr val="F4CCCC"/>
            </a:solidFill>
          </p:spPr>
          <p:txBody>
            <a:bodyPr/>
            <a:lstStyle/>
            <a:p>
              <a:endParaRPr lang="en-US"/>
            </a:p>
          </p:txBody>
        </p:sp>
        <p:sp>
          <p:nvSpPr>
            <p:cNvPr id="31" name="TextBox 31"/>
            <p:cNvSpPr txBox="1"/>
            <p:nvPr/>
          </p:nvSpPr>
          <p:spPr>
            <a:xfrm>
              <a:off x="0" y="-28575"/>
              <a:ext cx="1441644" cy="760721"/>
            </a:xfrm>
            <a:prstGeom prst="rect">
              <a:avLst/>
            </a:prstGeom>
          </p:spPr>
          <p:txBody>
            <a:bodyPr lIns="50800" tIns="50800" rIns="50800" bIns="50800" rtlCol="0" anchor="ctr"/>
            <a:lstStyle/>
            <a:p>
              <a:pPr algn="ctr">
                <a:lnSpc>
                  <a:spcPts val="1960"/>
                </a:lnSpc>
              </a:pPr>
              <a:endParaRPr/>
            </a:p>
          </p:txBody>
        </p:sp>
      </p:grpSp>
      <p:grpSp>
        <p:nvGrpSpPr>
          <p:cNvPr id="32" name="Group 32"/>
          <p:cNvGrpSpPr/>
          <p:nvPr/>
        </p:nvGrpSpPr>
        <p:grpSpPr>
          <a:xfrm rot="-5400000">
            <a:off x="12910419" y="4867206"/>
            <a:ext cx="10244787" cy="510375"/>
            <a:chOff x="0" y="0"/>
            <a:chExt cx="3671501" cy="182907"/>
          </a:xfrm>
        </p:grpSpPr>
        <p:sp>
          <p:nvSpPr>
            <p:cNvPr id="33" name="Freeform 33"/>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34" name="TextBox 34"/>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35" name="AutoShape 35"/>
          <p:cNvSpPr/>
          <p:nvPr/>
        </p:nvSpPr>
        <p:spPr>
          <a:xfrm flipV="1">
            <a:off x="12327732"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36" name="Group 36"/>
          <p:cNvGrpSpPr/>
          <p:nvPr/>
        </p:nvGrpSpPr>
        <p:grpSpPr>
          <a:xfrm>
            <a:off x="484174" y="808116"/>
            <a:ext cx="11398234" cy="1223447"/>
            <a:chOff x="0" y="0"/>
            <a:chExt cx="3002004" cy="322225"/>
          </a:xfrm>
        </p:grpSpPr>
        <p:sp>
          <p:nvSpPr>
            <p:cNvPr id="37" name="Freeform 37"/>
            <p:cNvSpPr/>
            <p:nvPr/>
          </p:nvSpPr>
          <p:spPr>
            <a:xfrm>
              <a:off x="0" y="0"/>
              <a:ext cx="3002004" cy="322225"/>
            </a:xfrm>
            <a:custGeom>
              <a:avLst/>
              <a:gdLst/>
              <a:ahLst/>
              <a:cxnLst/>
              <a:rect l="l" t="t" r="r" b="b"/>
              <a:pathLst>
                <a:path w="3002004" h="322225">
                  <a:moveTo>
                    <a:pt x="2798804" y="0"/>
                  </a:moveTo>
                  <a:cubicBezTo>
                    <a:pt x="2911028" y="0"/>
                    <a:pt x="3002004" y="72132"/>
                    <a:pt x="3002004" y="161112"/>
                  </a:cubicBezTo>
                  <a:cubicBezTo>
                    <a:pt x="3002004" y="250092"/>
                    <a:pt x="2911028" y="322225"/>
                    <a:pt x="2798804"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38" name="TextBox 38"/>
            <p:cNvSpPr txBox="1"/>
            <p:nvPr/>
          </p:nvSpPr>
          <p:spPr>
            <a:xfrm>
              <a:off x="0" y="-28575"/>
              <a:ext cx="3002004" cy="350800"/>
            </a:xfrm>
            <a:prstGeom prst="rect">
              <a:avLst/>
            </a:prstGeom>
          </p:spPr>
          <p:txBody>
            <a:bodyPr lIns="50800" tIns="50800" rIns="50800" bIns="50800" rtlCol="0" anchor="ctr"/>
            <a:lstStyle/>
            <a:p>
              <a:pPr algn="ctr">
                <a:lnSpc>
                  <a:spcPts val="1960"/>
                </a:lnSpc>
              </a:pPr>
              <a:endParaRPr/>
            </a:p>
          </p:txBody>
        </p:sp>
      </p:grpSp>
      <p:sp>
        <p:nvSpPr>
          <p:cNvPr id="39" name="TextBox 39"/>
          <p:cNvSpPr txBox="1"/>
          <p:nvPr/>
        </p:nvSpPr>
        <p:spPr>
          <a:xfrm>
            <a:off x="938966" y="791507"/>
            <a:ext cx="10705935"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When Should We Get Help?</a:t>
            </a:r>
          </a:p>
        </p:txBody>
      </p:sp>
      <p:sp>
        <p:nvSpPr>
          <p:cNvPr id="40" name="TextBox 40"/>
          <p:cNvSpPr txBox="1"/>
          <p:nvPr/>
        </p:nvSpPr>
        <p:spPr>
          <a:xfrm>
            <a:off x="13490192" y="7946999"/>
            <a:ext cx="3148821" cy="764540"/>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Right now!</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H="1" flipV="1">
            <a:off x="9392037"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3" name="Group 3"/>
          <p:cNvGrpSpPr/>
          <p:nvPr/>
        </p:nvGrpSpPr>
        <p:grpSpPr>
          <a:xfrm>
            <a:off x="1028700" y="-28685"/>
            <a:ext cx="16930386" cy="1111283"/>
            <a:chOff x="0" y="0"/>
            <a:chExt cx="22573848" cy="1481710"/>
          </a:xfrm>
        </p:grpSpPr>
        <p:sp>
          <p:nvSpPr>
            <p:cNvPr id="4" name="Freeform 4"/>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5" name="Freeform 5"/>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6" name="Freeform 6"/>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7" name="Freeform 7"/>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8" name="Freeform 8"/>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9" name="Freeform 9"/>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10" name="Freeform 10"/>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1" name="Freeform 11"/>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2" name="Freeform 12"/>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3" name="Group 13"/>
          <p:cNvGrpSpPr/>
          <p:nvPr/>
        </p:nvGrpSpPr>
        <p:grpSpPr>
          <a:xfrm>
            <a:off x="484174" y="808116"/>
            <a:ext cx="10172948" cy="1223447"/>
            <a:chOff x="0" y="0"/>
            <a:chExt cx="2679295" cy="322225"/>
          </a:xfrm>
        </p:grpSpPr>
        <p:sp>
          <p:nvSpPr>
            <p:cNvPr id="14" name="Freeform 14"/>
            <p:cNvSpPr/>
            <p:nvPr/>
          </p:nvSpPr>
          <p:spPr>
            <a:xfrm>
              <a:off x="0" y="0"/>
              <a:ext cx="2679295" cy="322225"/>
            </a:xfrm>
            <a:custGeom>
              <a:avLst/>
              <a:gdLst/>
              <a:ahLst/>
              <a:cxnLst/>
              <a:rect l="l" t="t" r="r" b="b"/>
              <a:pathLst>
                <a:path w="2679295" h="322225">
                  <a:moveTo>
                    <a:pt x="2476095" y="0"/>
                  </a:moveTo>
                  <a:cubicBezTo>
                    <a:pt x="2588319" y="0"/>
                    <a:pt x="2679295" y="72132"/>
                    <a:pt x="2679295" y="161112"/>
                  </a:cubicBezTo>
                  <a:cubicBezTo>
                    <a:pt x="2679295" y="250092"/>
                    <a:pt x="2588319" y="322225"/>
                    <a:pt x="2476095"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5" name="TextBox 15"/>
            <p:cNvSpPr txBox="1"/>
            <p:nvPr/>
          </p:nvSpPr>
          <p:spPr>
            <a:xfrm>
              <a:off x="0" y="-28575"/>
              <a:ext cx="2679295" cy="350800"/>
            </a:xfrm>
            <a:prstGeom prst="rect">
              <a:avLst/>
            </a:prstGeom>
          </p:spPr>
          <p:txBody>
            <a:bodyPr lIns="50800" tIns="50800" rIns="50800" bIns="50800" rtlCol="0" anchor="ctr"/>
            <a:lstStyle/>
            <a:p>
              <a:pPr algn="ctr">
                <a:lnSpc>
                  <a:spcPts val="1960"/>
                </a:lnSpc>
              </a:pPr>
              <a:endParaRPr/>
            </a:p>
          </p:txBody>
        </p:sp>
      </p:grpSp>
      <p:grpSp>
        <p:nvGrpSpPr>
          <p:cNvPr id="16" name="Group 16"/>
          <p:cNvGrpSpPr/>
          <p:nvPr/>
        </p:nvGrpSpPr>
        <p:grpSpPr>
          <a:xfrm>
            <a:off x="0" y="9776625"/>
            <a:ext cx="18288000" cy="510375"/>
            <a:chOff x="0" y="0"/>
            <a:chExt cx="6554006" cy="182907"/>
          </a:xfrm>
        </p:grpSpPr>
        <p:sp>
          <p:nvSpPr>
            <p:cNvPr id="17" name="Freeform 17"/>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8" name="TextBox 18"/>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9" name="Group 19"/>
          <p:cNvGrpSpPr/>
          <p:nvPr/>
        </p:nvGrpSpPr>
        <p:grpSpPr>
          <a:xfrm rot="-5400000">
            <a:off x="12910419" y="4867206"/>
            <a:ext cx="10244787" cy="510375"/>
            <a:chOff x="0" y="0"/>
            <a:chExt cx="3671501" cy="182907"/>
          </a:xfrm>
        </p:grpSpPr>
        <p:sp>
          <p:nvSpPr>
            <p:cNvPr id="20" name="Freeform 20"/>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1" name="TextBox 21"/>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2" name="Group 22"/>
          <p:cNvGrpSpPr/>
          <p:nvPr/>
        </p:nvGrpSpPr>
        <p:grpSpPr>
          <a:xfrm>
            <a:off x="9782562" y="2823493"/>
            <a:ext cx="7701134" cy="1772685"/>
            <a:chOff x="0" y="0"/>
            <a:chExt cx="10268179" cy="2363580"/>
          </a:xfrm>
        </p:grpSpPr>
        <p:sp>
          <p:nvSpPr>
            <p:cNvPr id="23" name="Freeform 23"/>
            <p:cNvSpPr/>
            <p:nvPr/>
          </p:nvSpPr>
          <p:spPr>
            <a:xfrm>
              <a:off x="0" y="0"/>
              <a:ext cx="2363580" cy="2363580"/>
            </a:xfrm>
            <a:custGeom>
              <a:avLst/>
              <a:gdLst/>
              <a:ahLst/>
              <a:cxnLst/>
              <a:rect l="l" t="t" r="r" b="b"/>
              <a:pathLst>
                <a:path w="2363580" h="2363580">
                  <a:moveTo>
                    <a:pt x="0" y="0"/>
                  </a:moveTo>
                  <a:lnTo>
                    <a:pt x="2363580" y="0"/>
                  </a:lnTo>
                  <a:lnTo>
                    <a:pt x="2363580" y="2363580"/>
                  </a:lnTo>
                  <a:lnTo>
                    <a:pt x="0" y="2363580"/>
                  </a:lnTo>
                  <a:lnTo>
                    <a:pt x="0" y="0"/>
                  </a:lnTo>
                  <a:close/>
                </a:path>
              </a:pathLst>
            </a:custGeom>
            <a:blipFill>
              <a:blip r:embed="rId5"/>
              <a:stretch>
                <a:fillRect/>
              </a:stretch>
            </a:blipFill>
          </p:spPr>
          <p:txBody>
            <a:bodyPr/>
            <a:lstStyle/>
            <a:p>
              <a:endParaRPr lang="en-US"/>
            </a:p>
          </p:txBody>
        </p:sp>
        <p:sp>
          <p:nvSpPr>
            <p:cNvPr id="24" name="TextBox 24"/>
            <p:cNvSpPr txBox="1"/>
            <p:nvPr/>
          </p:nvSpPr>
          <p:spPr>
            <a:xfrm>
              <a:off x="3035231" y="180402"/>
              <a:ext cx="7232948" cy="1447581"/>
            </a:xfrm>
            <a:prstGeom prst="rect">
              <a:avLst/>
            </a:prstGeom>
          </p:spPr>
          <p:txBody>
            <a:bodyPr lIns="0" tIns="0" rIns="0" bIns="0" rtlCol="0" anchor="t">
              <a:spAutoFit/>
            </a:bodyPr>
            <a:lstStyle/>
            <a:p>
              <a:pPr algn="l">
                <a:lnSpc>
                  <a:spcPts val="11000"/>
                </a:lnSpc>
              </a:pPr>
              <a:r>
                <a:rPr lang="en-US" sz="4400">
                  <a:solidFill>
                    <a:srgbClr val="000000"/>
                  </a:solidFill>
                  <a:latin typeface="Ubuntu"/>
                  <a:ea typeface="Ubuntu"/>
                  <a:cs typeface="Ubuntu"/>
                  <a:sym typeface="Ubuntu"/>
                </a:rPr>
                <a:t>Make your home safe</a:t>
              </a:r>
            </a:p>
          </p:txBody>
        </p:sp>
      </p:grpSp>
      <p:sp>
        <p:nvSpPr>
          <p:cNvPr id="25" name="AutoShape 25"/>
          <p:cNvSpPr/>
          <p:nvPr/>
        </p:nvSpPr>
        <p:spPr>
          <a:xfrm>
            <a:off x="998524" y="5665000"/>
            <a:ext cx="16748925" cy="0"/>
          </a:xfrm>
          <a:prstGeom prst="line">
            <a:avLst/>
          </a:prstGeom>
          <a:ln w="19050" cap="flat">
            <a:solidFill>
              <a:srgbClr val="000000"/>
            </a:solidFill>
            <a:prstDash val="sysDot"/>
            <a:headEnd type="none" w="sm" len="sm"/>
            <a:tailEnd type="none" w="sm" len="sm"/>
          </a:ln>
        </p:spPr>
        <p:txBody>
          <a:bodyPr/>
          <a:lstStyle/>
          <a:p>
            <a:endParaRPr lang="en-US"/>
          </a:p>
        </p:txBody>
      </p:sp>
      <p:sp>
        <p:nvSpPr>
          <p:cNvPr id="26" name="Freeform 26"/>
          <p:cNvSpPr/>
          <p:nvPr/>
        </p:nvSpPr>
        <p:spPr>
          <a:xfrm>
            <a:off x="9782562" y="6990870"/>
            <a:ext cx="2026988" cy="1636163"/>
          </a:xfrm>
          <a:custGeom>
            <a:avLst/>
            <a:gdLst/>
            <a:ahLst/>
            <a:cxnLst/>
            <a:rect l="l" t="t" r="r" b="b"/>
            <a:pathLst>
              <a:path w="2026988" h="1636163">
                <a:moveTo>
                  <a:pt x="0" y="0"/>
                </a:moveTo>
                <a:lnTo>
                  <a:pt x="2026988" y="0"/>
                </a:lnTo>
                <a:lnTo>
                  <a:pt x="2026988" y="1636164"/>
                </a:lnTo>
                <a:lnTo>
                  <a:pt x="0" y="1636164"/>
                </a:lnTo>
                <a:lnTo>
                  <a:pt x="0" y="0"/>
                </a:lnTo>
                <a:close/>
              </a:path>
            </a:pathLst>
          </a:custGeom>
          <a:blipFill>
            <a:blip r:embed="rId6"/>
            <a:stretch>
              <a:fillRect/>
            </a:stretch>
          </a:blipFill>
        </p:spPr>
        <p:txBody>
          <a:bodyPr/>
          <a:lstStyle/>
          <a:p>
            <a:endParaRPr lang="en-US"/>
          </a:p>
        </p:txBody>
      </p:sp>
      <p:sp>
        <p:nvSpPr>
          <p:cNvPr id="27" name="TextBox 27"/>
          <p:cNvSpPr txBox="1"/>
          <p:nvPr/>
        </p:nvSpPr>
        <p:spPr>
          <a:xfrm>
            <a:off x="12457250" y="6983994"/>
            <a:ext cx="4931584" cy="15455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Take care of your mind and heart</a:t>
            </a:r>
          </a:p>
        </p:txBody>
      </p:sp>
      <p:sp>
        <p:nvSpPr>
          <p:cNvPr id="28" name="Freeform 28"/>
          <p:cNvSpPr/>
          <p:nvPr/>
        </p:nvSpPr>
        <p:spPr>
          <a:xfrm>
            <a:off x="1223728" y="2823493"/>
            <a:ext cx="1772685" cy="1772685"/>
          </a:xfrm>
          <a:custGeom>
            <a:avLst/>
            <a:gdLst/>
            <a:ahLst/>
            <a:cxnLst/>
            <a:rect l="l" t="t" r="r" b="b"/>
            <a:pathLst>
              <a:path w="1772685" h="1772685">
                <a:moveTo>
                  <a:pt x="0" y="0"/>
                </a:moveTo>
                <a:lnTo>
                  <a:pt x="1772685" y="0"/>
                </a:lnTo>
                <a:lnTo>
                  <a:pt x="1772685" y="1772685"/>
                </a:lnTo>
                <a:lnTo>
                  <a:pt x="0" y="1772685"/>
                </a:lnTo>
                <a:lnTo>
                  <a:pt x="0" y="0"/>
                </a:lnTo>
                <a:close/>
              </a:path>
            </a:pathLst>
          </a:custGeom>
          <a:blipFill>
            <a:blip r:embed="rId7"/>
            <a:stretch>
              <a:fillRect/>
            </a:stretch>
          </a:blipFill>
        </p:spPr>
        <p:txBody>
          <a:bodyPr/>
          <a:lstStyle/>
          <a:p>
            <a:endParaRPr lang="en-US"/>
          </a:p>
        </p:txBody>
      </p:sp>
      <p:sp>
        <p:nvSpPr>
          <p:cNvPr id="29" name="TextBox 29"/>
          <p:cNvSpPr txBox="1"/>
          <p:nvPr/>
        </p:nvSpPr>
        <p:spPr>
          <a:xfrm>
            <a:off x="3378769" y="3279941"/>
            <a:ext cx="5621387"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Practice good hygiene</a:t>
            </a:r>
          </a:p>
        </p:txBody>
      </p:sp>
      <p:grpSp>
        <p:nvGrpSpPr>
          <p:cNvPr id="30" name="Group 30"/>
          <p:cNvGrpSpPr/>
          <p:nvPr/>
        </p:nvGrpSpPr>
        <p:grpSpPr>
          <a:xfrm>
            <a:off x="1223728" y="6457394"/>
            <a:ext cx="7846861" cy="2703117"/>
            <a:chOff x="0" y="0"/>
            <a:chExt cx="10462481" cy="3604156"/>
          </a:xfrm>
        </p:grpSpPr>
        <p:sp>
          <p:nvSpPr>
            <p:cNvPr id="31" name="Freeform 31"/>
            <p:cNvSpPr/>
            <p:nvPr/>
          </p:nvSpPr>
          <p:spPr>
            <a:xfrm>
              <a:off x="0" y="0"/>
              <a:ext cx="2363580" cy="3604156"/>
            </a:xfrm>
            <a:custGeom>
              <a:avLst/>
              <a:gdLst/>
              <a:ahLst/>
              <a:cxnLst/>
              <a:rect l="l" t="t" r="r" b="b"/>
              <a:pathLst>
                <a:path w="2363580" h="3604156">
                  <a:moveTo>
                    <a:pt x="0" y="0"/>
                  </a:moveTo>
                  <a:lnTo>
                    <a:pt x="2363580" y="0"/>
                  </a:lnTo>
                  <a:lnTo>
                    <a:pt x="2363580" y="3604156"/>
                  </a:lnTo>
                  <a:lnTo>
                    <a:pt x="0" y="3604156"/>
                  </a:lnTo>
                  <a:lnTo>
                    <a:pt x="0" y="0"/>
                  </a:lnTo>
                  <a:close/>
                </a:path>
              </a:pathLst>
            </a:custGeom>
            <a:blipFill>
              <a:blip r:embed="rId8"/>
              <a:stretch>
                <a:fillRect l="-844"/>
              </a:stretch>
            </a:blipFill>
          </p:spPr>
          <p:txBody>
            <a:bodyPr/>
            <a:lstStyle/>
            <a:p>
              <a:endParaRPr lang="en-US"/>
            </a:p>
          </p:txBody>
        </p:sp>
        <p:sp>
          <p:nvSpPr>
            <p:cNvPr id="32" name="TextBox 32"/>
            <p:cNvSpPr txBox="1"/>
            <p:nvPr/>
          </p:nvSpPr>
          <p:spPr>
            <a:xfrm>
              <a:off x="2779478" y="1260635"/>
              <a:ext cx="7683004" cy="987636"/>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Take care of your body</a:t>
              </a:r>
            </a:p>
          </p:txBody>
        </p:sp>
      </p:grpSp>
      <p:sp>
        <p:nvSpPr>
          <p:cNvPr id="33" name="TextBox 33"/>
          <p:cNvSpPr txBox="1"/>
          <p:nvPr/>
        </p:nvSpPr>
        <p:spPr>
          <a:xfrm>
            <a:off x="938966" y="791507"/>
            <a:ext cx="9334540"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Live a Healthy Lifestyle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9776625"/>
            <a:ext cx="18288000" cy="510375"/>
            <a:chOff x="0" y="0"/>
            <a:chExt cx="6554006" cy="182907"/>
          </a:xfrm>
        </p:grpSpPr>
        <p:sp>
          <p:nvSpPr>
            <p:cNvPr id="3" name="Freeform 3"/>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4" name="TextBox 4"/>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5" name="Group 5"/>
          <p:cNvGrpSpPr/>
          <p:nvPr/>
        </p:nvGrpSpPr>
        <p:grpSpPr>
          <a:xfrm>
            <a:off x="1028700" y="-28685"/>
            <a:ext cx="16930386" cy="1111283"/>
            <a:chOff x="0" y="0"/>
            <a:chExt cx="22573848" cy="1481710"/>
          </a:xfrm>
        </p:grpSpPr>
        <p:sp>
          <p:nvSpPr>
            <p:cNvPr id="6" name="Freeform 6"/>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7" name="Freeform 7"/>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9" name="Freeform 9"/>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10" name="Freeform 10"/>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11" name="Freeform 11"/>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12" name="Freeform 12"/>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3" name="Freeform 13"/>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4" name="Freeform 14"/>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5" name="Group 15"/>
          <p:cNvGrpSpPr/>
          <p:nvPr/>
        </p:nvGrpSpPr>
        <p:grpSpPr>
          <a:xfrm>
            <a:off x="1028700" y="6986961"/>
            <a:ext cx="5502261" cy="2779866"/>
            <a:chOff x="0" y="0"/>
            <a:chExt cx="1449155" cy="732146"/>
          </a:xfrm>
        </p:grpSpPr>
        <p:sp>
          <p:nvSpPr>
            <p:cNvPr id="16" name="Freeform 16"/>
            <p:cNvSpPr/>
            <p:nvPr/>
          </p:nvSpPr>
          <p:spPr>
            <a:xfrm>
              <a:off x="0" y="0"/>
              <a:ext cx="1449155" cy="732146"/>
            </a:xfrm>
            <a:custGeom>
              <a:avLst/>
              <a:gdLst/>
              <a:ahLst/>
              <a:cxnLst/>
              <a:rect l="l" t="t" r="r" b="b"/>
              <a:pathLst>
                <a:path w="1449155" h="732146">
                  <a:moveTo>
                    <a:pt x="0" y="0"/>
                  </a:moveTo>
                  <a:lnTo>
                    <a:pt x="1449155" y="0"/>
                  </a:lnTo>
                  <a:lnTo>
                    <a:pt x="1449155" y="732146"/>
                  </a:lnTo>
                  <a:lnTo>
                    <a:pt x="0" y="732146"/>
                  </a:lnTo>
                  <a:close/>
                </a:path>
              </a:pathLst>
            </a:custGeom>
            <a:solidFill>
              <a:srgbClr val="D9EAD3"/>
            </a:solidFill>
          </p:spPr>
          <p:txBody>
            <a:bodyPr/>
            <a:lstStyle/>
            <a:p>
              <a:endParaRPr lang="en-US"/>
            </a:p>
          </p:txBody>
        </p:sp>
        <p:sp>
          <p:nvSpPr>
            <p:cNvPr id="17" name="TextBox 17"/>
            <p:cNvSpPr txBox="1"/>
            <p:nvPr/>
          </p:nvSpPr>
          <p:spPr>
            <a:xfrm>
              <a:off x="0" y="-28575"/>
              <a:ext cx="1449155" cy="760721"/>
            </a:xfrm>
            <a:prstGeom prst="rect">
              <a:avLst/>
            </a:prstGeom>
          </p:spPr>
          <p:txBody>
            <a:bodyPr lIns="50800" tIns="50800" rIns="50800" bIns="50800" rtlCol="0" anchor="ctr"/>
            <a:lstStyle/>
            <a:p>
              <a:pPr algn="ctr">
                <a:lnSpc>
                  <a:spcPts val="1960"/>
                </a:lnSpc>
              </a:pPr>
              <a:endParaRPr/>
            </a:p>
          </p:txBody>
        </p:sp>
      </p:grpSp>
      <p:grpSp>
        <p:nvGrpSpPr>
          <p:cNvPr id="18" name="Group 18"/>
          <p:cNvGrpSpPr/>
          <p:nvPr/>
        </p:nvGrpSpPr>
        <p:grpSpPr>
          <a:xfrm>
            <a:off x="6530961" y="6986961"/>
            <a:ext cx="5796771" cy="2779866"/>
            <a:chOff x="0" y="0"/>
            <a:chExt cx="1526722" cy="732146"/>
          </a:xfrm>
        </p:grpSpPr>
        <p:sp>
          <p:nvSpPr>
            <p:cNvPr id="19" name="Freeform 19"/>
            <p:cNvSpPr/>
            <p:nvPr/>
          </p:nvSpPr>
          <p:spPr>
            <a:xfrm>
              <a:off x="0" y="0"/>
              <a:ext cx="1526722" cy="732146"/>
            </a:xfrm>
            <a:custGeom>
              <a:avLst/>
              <a:gdLst/>
              <a:ahLst/>
              <a:cxnLst/>
              <a:rect l="l" t="t" r="r" b="b"/>
              <a:pathLst>
                <a:path w="1526722" h="732146">
                  <a:moveTo>
                    <a:pt x="0" y="0"/>
                  </a:moveTo>
                  <a:lnTo>
                    <a:pt x="1526722" y="0"/>
                  </a:lnTo>
                  <a:lnTo>
                    <a:pt x="1526722" y="732146"/>
                  </a:lnTo>
                  <a:lnTo>
                    <a:pt x="0" y="732146"/>
                  </a:lnTo>
                  <a:close/>
                </a:path>
              </a:pathLst>
            </a:custGeom>
            <a:solidFill>
              <a:srgbClr val="FFF2CC"/>
            </a:solidFill>
          </p:spPr>
          <p:txBody>
            <a:bodyPr/>
            <a:lstStyle/>
            <a:p>
              <a:endParaRPr lang="en-US"/>
            </a:p>
          </p:txBody>
        </p:sp>
        <p:sp>
          <p:nvSpPr>
            <p:cNvPr id="20" name="TextBox 20"/>
            <p:cNvSpPr txBox="1"/>
            <p:nvPr/>
          </p:nvSpPr>
          <p:spPr>
            <a:xfrm>
              <a:off x="0" y="-28575"/>
              <a:ext cx="1526722" cy="760721"/>
            </a:xfrm>
            <a:prstGeom prst="rect">
              <a:avLst/>
            </a:prstGeom>
          </p:spPr>
          <p:txBody>
            <a:bodyPr lIns="50800" tIns="50800" rIns="50800" bIns="50800" rtlCol="0" anchor="ctr"/>
            <a:lstStyle/>
            <a:p>
              <a:pPr algn="ctr">
                <a:lnSpc>
                  <a:spcPts val="1960"/>
                </a:lnSpc>
              </a:pPr>
              <a:endParaRPr/>
            </a:p>
          </p:txBody>
        </p:sp>
      </p:grpSp>
      <p:sp>
        <p:nvSpPr>
          <p:cNvPr id="21" name="TextBox 21"/>
          <p:cNvSpPr txBox="1"/>
          <p:nvPr/>
        </p:nvSpPr>
        <p:spPr>
          <a:xfrm>
            <a:off x="7442804" y="7712710"/>
            <a:ext cx="3920717" cy="1545590"/>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Urgent Care Center or Clinic</a:t>
            </a:r>
          </a:p>
        </p:txBody>
      </p:sp>
      <p:sp>
        <p:nvSpPr>
          <p:cNvPr id="22" name="AutoShape 22"/>
          <p:cNvSpPr/>
          <p:nvPr/>
        </p:nvSpPr>
        <p:spPr>
          <a:xfrm flipV="1">
            <a:off x="6530961"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sp>
        <p:nvSpPr>
          <p:cNvPr id="23" name="TextBox 23"/>
          <p:cNvSpPr txBox="1"/>
          <p:nvPr/>
        </p:nvSpPr>
        <p:spPr>
          <a:xfrm>
            <a:off x="1977995" y="7712710"/>
            <a:ext cx="3594146" cy="1545590"/>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Primary </a:t>
            </a:r>
          </a:p>
          <a:p>
            <a:pPr algn="ctr">
              <a:lnSpc>
                <a:spcPts val="6160"/>
              </a:lnSpc>
            </a:pPr>
            <a:r>
              <a:rPr lang="en-US" sz="4400">
                <a:solidFill>
                  <a:srgbClr val="000000"/>
                </a:solidFill>
                <a:latin typeface="Ubuntu"/>
                <a:ea typeface="Ubuntu"/>
                <a:cs typeface="Ubuntu"/>
                <a:sym typeface="Ubuntu"/>
              </a:rPr>
              <a:t>Care Provider</a:t>
            </a:r>
          </a:p>
        </p:txBody>
      </p:sp>
      <p:grpSp>
        <p:nvGrpSpPr>
          <p:cNvPr id="24" name="Group 24"/>
          <p:cNvGrpSpPr/>
          <p:nvPr/>
        </p:nvGrpSpPr>
        <p:grpSpPr>
          <a:xfrm>
            <a:off x="12327732" y="6986961"/>
            <a:ext cx="5473740" cy="2779866"/>
            <a:chOff x="0" y="0"/>
            <a:chExt cx="1441644" cy="732146"/>
          </a:xfrm>
        </p:grpSpPr>
        <p:sp>
          <p:nvSpPr>
            <p:cNvPr id="25" name="Freeform 25"/>
            <p:cNvSpPr/>
            <p:nvPr/>
          </p:nvSpPr>
          <p:spPr>
            <a:xfrm>
              <a:off x="0" y="0"/>
              <a:ext cx="1441644" cy="732146"/>
            </a:xfrm>
            <a:custGeom>
              <a:avLst/>
              <a:gdLst/>
              <a:ahLst/>
              <a:cxnLst/>
              <a:rect l="l" t="t" r="r" b="b"/>
              <a:pathLst>
                <a:path w="1441644" h="732146">
                  <a:moveTo>
                    <a:pt x="0" y="0"/>
                  </a:moveTo>
                  <a:lnTo>
                    <a:pt x="1441644" y="0"/>
                  </a:lnTo>
                  <a:lnTo>
                    <a:pt x="1441644" y="732146"/>
                  </a:lnTo>
                  <a:lnTo>
                    <a:pt x="0" y="732146"/>
                  </a:lnTo>
                  <a:close/>
                </a:path>
              </a:pathLst>
            </a:custGeom>
            <a:solidFill>
              <a:srgbClr val="F4CCCC"/>
            </a:solidFill>
          </p:spPr>
          <p:txBody>
            <a:bodyPr/>
            <a:lstStyle/>
            <a:p>
              <a:endParaRPr lang="en-US"/>
            </a:p>
          </p:txBody>
        </p:sp>
        <p:sp>
          <p:nvSpPr>
            <p:cNvPr id="26" name="TextBox 26"/>
            <p:cNvSpPr txBox="1"/>
            <p:nvPr/>
          </p:nvSpPr>
          <p:spPr>
            <a:xfrm>
              <a:off x="0" y="-28575"/>
              <a:ext cx="1441644" cy="760721"/>
            </a:xfrm>
            <a:prstGeom prst="rect">
              <a:avLst/>
            </a:prstGeom>
          </p:spPr>
          <p:txBody>
            <a:bodyPr lIns="50800" tIns="50800" rIns="50800" bIns="50800" rtlCol="0" anchor="ctr"/>
            <a:lstStyle/>
            <a:p>
              <a:pPr algn="ctr">
                <a:lnSpc>
                  <a:spcPts val="1960"/>
                </a:lnSpc>
              </a:pPr>
              <a:endParaRPr/>
            </a:p>
          </p:txBody>
        </p:sp>
      </p:gr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30" name="AutoShape 30"/>
          <p:cNvSpPr/>
          <p:nvPr/>
        </p:nvSpPr>
        <p:spPr>
          <a:xfrm flipV="1">
            <a:off x="12327732"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31" name="Group 31"/>
          <p:cNvGrpSpPr/>
          <p:nvPr/>
        </p:nvGrpSpPr>
        <p:grpSpPr>
          <a:xfrm>
            <a:off x="484174" y="808116"/>
            <a:ext cx="9320052" cy="1223447"/>
            <a:chOff x="0" y="0"/>
            <a:chExt cx="2454664" cy="322225"/>
          </a:xfrm>
        </p:grpSpPr>
        <p:sp>
          <p:nvSpPr>
            <p:cNvPr id="32" name="Freeform 32"/>
            <p:cNvSpPr/>
            <p:nvPr/>
          </p:nvSpPr>
          <p:spPr>
            <a:xfrm>
              <a:off x="0" y="0"/>
              <a:ext cx="2454664" cy="322225"/>
            </a:xfrm>
            <a:custGeom>
              <a:avLst/>
              <a:gdLst/>
              <a:ahLst/>
              <a:cxnLst/>
              <a:rect l="l" t="t" r="r" b="b"/>
              <a:pathLst>
                <a:path w="2454664" h="322225">
                  <a:moveTo>
                    <a:pt x="2251464" y="0"/>
                  </a:moveTo>
                  <a:cubicBezTo>
                    <a:pt x="2363688" y="0"/>
                    <a:pt x="2454664" y="72132"/>
                    <a:pt x="2454664" y="161112"/>
                  </a:cubicBezTo>
                  <a:cubicBezTo>
                    <a:pt x="2454664" y="250092"/>
                    <a:pt x="2363688" y="322225"/>
                    <a:pt x="2251464"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33" name="TextBox 33"/>
            <p:cNvSpPr txBox="1"/>
            <p:nvPr/>
          </p:nvSpPr>
          <p:spPr>
            <a:xfrm>
              <a:off x="0" y="-28575"/>
              <a:ext cx="2454664" cy="350800"/>
            </a:xfrm>
            <a:prstGeom prst="rect">
              <a:avLst/>
            </a:prstGeom>
          </p:spPr>
          <p:txBody>
            <a:bodyPr lIns="50800" tIns="50800" rIns="50800" bIns="50800" rtlCol="0" anchor="ctr"/>
            <a:lstStyle/>
            <a:p>
              <a:pPr algn="ctr">
                <a:lnSpc>
                  <a:spcPts val="1960"/>
                </a:lnSpc>
              </a:pPr>
              <a:endParaRPr/>
            </a:p>
          </p:txBody>
        </p:sp>
      </p:grpSp>
      <p:sp>
        <p:nvSpPr>
          <p:cNvPr id="34" name="TextBox 34"/>
          <p:cNvSpPr txBox="1"/>
          <p:nvPr/>
        </p:nvSpPr>
        <p:spPr>
          <a:xfrm>
            <a:off x="938966" y="791507"/>
            <a:ext cx="8554927"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Where Should We Go?</a:t>
            </a:r>
          </a:p>
        </p:txBody>
      </p:sp>
      <p:sp>
        <p:nvSpPr>
          <p:cNvPr id="35" name="TextBox 35"/>
          <p:cNvSpPr txBox="1"/>
          <p:nvPr/>
        </p:nvSpPr>
        <p:spPr>
          <a:xfrm>
            <a:off x="13180049" y="7165949"/>
            <a:ext cx="3769108" cy="2326640"/>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The Emergency Room</a:t>
            </a:r>
          </a:p>
        </p:txBody>
      </p:sp>
      <p:sp>
        <p:nvSpPr>
          <p:cNvPr id="36" name="Freeform 36"/>
          <p:cNvSpPr/>
          <p:nvPr/>
        </p:nvSpPr>
        <p:spPr>
          <a:xfrm>
            <a:off x="2321142" y="2947041"/>
            <a:ext cx="2510972" cy="2998176"/>
          </a:xfrm>
          <a:custGeom>
            <a:avLst/>
            <a:gdLst/>
            <a:ahLst/>
            <a:cxnLst/>
            <a:rect l="l" t="t" r="r" b="b"/>
            <a:pathLst>
              <a:path w="2510972" h="2998176">
                <a:moveTo>
                  <a:pt x="0" y="0"/>
                </a:moveTo>
                <a:lnTo>
                  <a:pt x="2510972" y="0"/>
                </a:lnTo>
                <a:lnTo>
                  <a:pt x="2510972" y="2998176"/>
                </a:lnTo>
                <a:lnTo>
                  <a:pt x="0" y="2998176"/>
                </a:lnTo>
                <a:lnTo>
                  <a:pt x="0" y="0"/>
                </a:lnTo>
                <a:close/>
              </a:path>
            </a:pathLst>
          </a:custGeom>
          <a:blipFill>
            <a:blip r:embed="rId5"/>
            <a:stretch>
              <a:fillRect/>
            </a:stretch>
          </a:blipFill>
        </p:spPr>
        <p:txBody>
          <a:bodyPr/>
          <a:lstStyle/>
          <a:p>
            <a:endParaRPr lang="en-US"/>
          </a:p>
        </p:txBody>
      </p:sp>
      <p:sp>
        <p:nvSpPr>
          <p:cNvPr id="37" name="Freeform 37"/>
          <p:cNvSpPr/>
          <p:nvPr/>
        </p:nvSpPr>
        <p:spPr>
          <a:xfrm flipH="1">
            <a:off x="12914884" y="3077638"/>
            <a:ext cx="4344416" cy="2736982"/>
          </a:xfrm>
          <a:custGeom>
            <a:avLst/>
            <a:gdLst/>
            <a:ahLst/>
            <a:cxnLst/>
            <a:rect l="l" t="t" r="r" b="b"/>
            <a:pathLst>
              <a:path w="4344416" h="2736982">
                <a:moveTo>
                  <a:pt x="4344416" y="0"/>
                </a:moveTo>
                <a:lnTo>
                  <a:pt x="0" y="0"/>
                </a:lnTo>
                <a:lnTo>
                  <a:pt x="0" y="2736982"/>
                </a:lnTo>
                <a:lnTo>
                  <a:pt x="4344416" y="2736982"/>
                </a:lnTo>
                <a:lnTo>
                  <a:pt x="4344416" y="0"/>
                </a:lnTo>
                <a:close/>
              </a:path>
            </a:pathLst>
          </a:custGeom>
          <a:blipFill>
            <a:blip r:embed="rId6"/>
            <a:stretch>
              <a:fillRect/>
            </a:stretch>
          </a:blipFill>
        </p:spPr>
        <p:txBody>
          <a:bodyPr/>
          <a:lstStyle/>
          <a:p>
            <a:endParaRPr lang="en-US"/>
          </a:p>
        </p:txBody>
      </p:sp>
      <p:sp>
        <p:nvSpPr>
          <p:cNvPr id="38" name="Freeform 38"/>
          <p:cNvSpPr/>
          <p:nvPr/>
        </p:nvSpPr>
        <p:spPr>
          <a:xfrm>
            <a:off x="7807910" y="3077638"/>
            <a:ext cx="2919448" cy="2736982"/>
          </a:xfrm>
          <a:custGeom>
            <a:avLst/>
            <a:gdLst/>
            <a:ahLst/>
            <a:cxnLst/>
            <a:rect l="l" t="t" r="r" b="b"/>
            <a:pathLst>
              <a:path w="2919448" h="2736982">
                <a:moveTo>
                  <a:pt x="0" y="0"/>
                </a:moveTo>
                <a:lnTo>
                  <a:pt x="2919447" y="0"/>
                </a:lnTo>
                <a:lnTo>
                  <a:pt x="2919447" y="2736982"/>
                </a:lnTo>
                <a:lnTo>
                  <a:pt x="0" y="273698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7441780" cy="1223447"/>
            <a:chOff x="0" y="0"/>
            <a:chExt cx="1959975" cy="322225"/>
          </a:xfrm>
        </p:grpSpPr>
        <p:sp>
          <p:nvSpPr>
            <p:cNvPr id="13" name="Freeform 13"/>
            <p:cNvSpPr/>
            <p:nvPr/>
          </p:nvSpPr>
          <p:spPr>
            <a:xfrm>
              <a:off x="0" y="0"/>
              <a:ext cx="1959975" cy="322225"/>
            </a:xfrm>
            <a:custGeom>
              <a:avLst/>
              <a:gdLst/>
              <a:ahLst/>
              <a:cxnLst/>
              <a:rect l="l" t="t" r="r" b="b"/>
              <a:pathLst>
                <a:path w="1959975" h="322225">
                  <a:moveTo>
                    <a:pt x="1756775" y="0"/>
                  </a:moveTo>
                  <a:cubicBezTo>
                    <a:pt x="1868999" y="0"/>
                    <a:pt x="1959975" y="72132"/>
                    <a:pt x="1959975" y="161112"/>
                  </a:cubicBezTo>
                  <a:cubicBezTo>
                    <a:pt x="1959975" y="250092"/>
                    <a:pt x="1868999" y="322225"/>
                    <a:pt x="1756775"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1959975" cy="350800"/>
            </a:xfrm>
            <a:prstGeom prst="rect">
              <a:avLst/>
            </a:prstGeom>
          </p:spPr>
          <p:txBody>
            <a:bodyPr lIns="50800" tIns="50800" rIns="50800" bIns="50800" rtlCol="0" anchor="ctr"/>
            <a:lstStyle/>
            <a:p>
              <a:pPr algn="ctr">
                <a:lnSpc>
                  <a:spcPts val="1960"/>
                </a:lnSpc>
              </a:pPr>
              <a:endParaRPr/>
            </a:p>
          </p:txBody>
        </p:sp>
      </p:gr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1955420" y="3696921"/>
            <a:ext cx="6592703" cy="4522800"/>
            <a:chOff x="0" y="0"/>
            <a:chExt cx="8790271" cy="6030401"/>
          </a:xfrm>
        </p:grpSpPr>
        <p:sp>
          <p:nvSpPr>
            <p:cNvPr id="22" name="Freeform 22"/>
            <p:cNvSpPr/>
            <p:nvPr/>
          </p:nvSpPr>
          <p:spPr>
            <a:xfrm>
              <a:off x="0" y="0"/>
              <a:ext cx="4459590" cy="3857545"/>
            </a:xfrm>
            <a:custGeom>
              <a:avLst/>
              <a:gdLst/>
              <a:ahLst/>
              <a:cxnLst/>
              <a:rect l="l" t="t" r="r" b="b"/>
              <a:pathLst>
                <a:path w="4459590" h="3857545">
                  <a:moveTo>
                    <a:pt x="0" y="0"/>
                  </a:moveTo>
                  <a:lnTo>
                    <a:pt x="4459590" y="0"/>
                  </a:lnTo>
                  <a:lnTo>
                    <a:pt x="4459590" y="3857545"/>
                  </a:lnTo>
                  <a:lnTo>
                    <a:pt x="0" y="385754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3" name="Freeform 23"/>
            <p:cNvSpPr/>
            <p:nvPr/>
          </p:nvSpPr>
          <p:spPr>
            <a:xfrm>
              <a:off x="4932725" y="0"/>
              <a:ext cx="3857545" cy="3857545"/>
            </a:xfrm>
            <a:custGeom>
              <a:avLst/>
              <a:gdLst/>
              <a:ahLst/>
              <a:cxnLst/>
              <a:rect l="l" t="t" r="r" b="b"/>
              <a:pathLst>
                <a:path w="3857545" h="3857545">
                  <a:moveTo>
                    <a:pt x="0" y="0"/>
                  </a:moveTo>
                  <a:lnTo>
                    <a:pt x="3857546" y="0"/>
                  </a:lnTo>
                  <a:lnTo>
                    <a:pt x="3857546" y="3857545"/>
                  </a:lnTo>
                  <a:lnTo>
                    <a:pt x="0" y="385754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4" name="TextBox 24"/>
            <p:cNvSpPr txBox="1"/>
            <p:nvPr/>
          </p:nvSpPr>
          <p:spPr>
            <a:xfrm>
              <a:off x="1723867" y="4001364"/>
              <a:ext cx="5342536" cy="2029037"/>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Poison </a:t>
              </a:r>
            </a:p>
            <a:p>
              <a:pPr algn="ctr">
                <a:lnSpc>
                  <a:spcPts val="6160"/>
                </a:lnSpc>
              </a:pPr>
              <a:r>
                <a:rPr lang="en-US" sz="4400">
                  <a:solidFill>
                    <a:srgbClr val="000000"/>
                  </a:solidFill>
                  <a:latin typeface="Ubuntu"/>
                  <a:ea typeface="Ubuntu"/>
                  <a:cs typeface="Ubuntu"/>
                  <a:sym typeface="Ubuntu"/>
                </a:rPr>
                <a:t>Help Line</a:t>
              </a:r>
            </a:p>
          </p:txBody>
        </p:sp>
      </p:grpSp>
      <p:sp>
        <p:nvSpPr>
          <p:cNvPr id="25" name="TextBox 25"/>
          <p:cNvSpPr txBox="1"/>
          <p:nvPr/>
        </p:nvSpPr>
        <p:spPr>
          <a:xfrm>
            <a:off x="938966" y="791507"/>
            <a:ext cx="6555729"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Other Resources</a:t>
            </a:r>
          </a:p>
        </p:txBody>
      </p:sp>
      <p:grpSp>
        <p:nvGrpSpPr>
          <p:cNvPr id="26" name="Group 26"/>
          <p:cNvGrpSpPr/>
          <p:nvPr/>
        </p:nvGrpSpPr>
        <p:grpSpPr>
          <a:xfrm>
            <a:off x="10512087" y="3541577"/>
            <a:ext cx="6247345" cy="4678144"/>
            <a:chOff x="0" y="0"/>
            <a:chExt cx="8329793" cy="6237525"/>
          </a:xfrm>
        </p:grpSpPr>
        <p:sp>
          <p:nvSpPr>
            <p:cNvPr id="27" name="TextBox 27"/>
            <p:cNvSpPr txBox="1"/>
            <p:nvPr/>
          </p:nvSpPr>
          <p:spPr>
            <a:xfrm>
              <a:off x="2065682" y="4208488"/>
              <a:ext cx="4198428" cy="2029037"/>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Nurse Advice Line</a:t>
              </a:r>
            </a:p>
          </p:txBody>
        </p:sp>
        <p:sp>
          <p:nvSpPr>
            <p:cNvPr id="28" name="Freeform 28"/>
            <p:cNvSpPr/>
            <p:nvPr/>
          </p:nvSpPr>
          <p:spPr>
            <a:xfrm>
              <a:off x="0" y="0"/>
              <a:ext cx="3857545" cy="3857545"/>
            </a:xfrm>
            <a:custGeom>
              <a:avLst/>
              <a:gdLst/>
              <a:ahLst/>
              <a:cxnLst/>
              <a:rect l="l" t="t" r="r" b="b"/>
              <a:pathLst>
                <a:path w="3857545" h="3857545">
                  <a:moveTo>
                    <a:pt x="0" y="0"/>
                  </a:moveTo>
                  <a:lnTo>
                    <a:pt x="3857545" y="0"/>
                  </a:lnTo>
                  <a:lnTo>
                    <a:pt x="3857545" y="3857545"/>
                  </a:lnTo>
                  <a:lnTo>
                    <a:pt x="0" y="38575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9" name="Freeform 29"/>
            <p:cNvSpPr/>
            <p:nvPr/>
          </p:nvSpPr>
          <p:spPr>
            <a:xfrm>
              <a:off x="4472248" y="0"/>
              <a:ext cx="3857545" cy="3857545"/>
            </a:xfrm>
            <a:custGeom>
              <a:avLst/>
              <a:gdLst/>
              <a:ahLst/>
              <a:cxnLst/>
              <a:rect l="l" t="t" r="r" b="b"/>
              <a:pathLst>
                <a:path w="3857545" h="3857545">
                  <a:moveTo>
                    <a:pt x="0" y="0"/>
                  </a:moveTo>
                  <a:lnTo>
                    <a:pt x="3857545" y="0"/>
                  </a:lnTo>
                  <a:lnTo>
                    <a:pt x="3857545" y="3857545"/>
                  </a:lnTo>
                  <a:lnTo>
                    <a:pt x="0" y="385754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pSp>
      <p:sp>
        <p:nvSpPr>
          <p:cNvPr id="30" name="AutoShape 30"/>
          <p:cNvSpPr/>
          <p:nvPr/>
        </p:nvSpPr>
        <p:spPr>
          <a:xfrm flipV="1">
            <a:off x="9484368" y="1018902"/>
            <a:ext cx="0" cy="8747925"/>
          </a:xfrm>
          <a:prstGeom prst="line">
            <a:avLst/>
          </a:prstGeom>
          <a:ln w="19050" cap="flat">
            <a:solidFill>
              <a:srgbClr val="000000"/>
            </a:solidFill>
            <a:prstDash val="sysDot"/>
            <a:headEnd type="none" w="sm" len="sm"/>
            <a:tailEnd type="none" w="sm" len="sm"/>
          </a:ln>
        </p:spPr>
        <p:txBody>
          <a:bodyPr/>
          <a:lstStyle/>
          <a:p>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6064645"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3" name="Group 3"/>
          <p:cNvGrpSpPr/>
          <p:nvPr/>
        </p:nvGrpSpPr>
        <p:grpSpPr>
          <a:xfrm>
            <a:off x="1028700" y="-28685"/>
            <a:ext cx="16930386" cy="1111283"/>
            <a:chOff x="0" y="0"/>
            <a:chExt cx="22573848" cy="1481710"/>
          </a:xfrm>
        </p:grpSpPr>
        <p:sp>
          <p:nvSpPr>
            <p:cNvPr id="4" name="Freeform 4"/>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5" name="Freeform 5"/>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6" name="Freeform 6"/>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7" name="Freeform 7"/>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8" name="Freeform 8"/>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9" name="Freeform 9"/>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10" name="Freeform 10"/>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1" name="Freeform 11"/>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2" name="Freeform 12"/>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3" name="Group 13"/>
          <p:cNvGrpSpPr/>
          <p:nvPr/>
        </p:nvGrpSpPr>
        <p:grpSpPr>
          <a:xfrm>
            <a:off x="484174" y="808116"/>
            <a:ext cx="7983395" cy="1223447"/>
            <a:chOff x="0" y="0"/>
            <a:chExt cx="2102623" cy="322225"/>
          </a:xfrm>
        </p:grpSpPr>
        <p:sp>
          <p:nvSpPr>
            <p:cNvPr id="14" name="Freeform 14"/>
            <p:cNvSpPr/>
            <p:nvPr/>
          </p:nvSpPr>
          <p:spPr>
            <a:xfrm>
              <a:off x="0" y="0"/>
              <a:ext cx="2102623" cy="322225"/>
            </a:xfrm>
            <a:custGeom>
              <a:avLst/>
              <a:gdLst/>
              <a:ahLst/>
              <a:cxnLst/>
              <a:rect l="l" t="t" r="r" b="b"/>
              <a:pathLst>
                <a:path w="2102623" h="322225">
                  <a:moveTo>
                    <a:pt x="1899423" y="0"/>
                  </a:moveTo>
                  <a:cubicBezTo>
                    <a:pt x="2011647" y="0"/>
                    <a:pt x="2102623" y="72132"/>
                    <a:pt x="2102623" y="161112"/>
                  </a:cubicBezTo>
                  <a:cubicBezTo>
                    <a:pt x="2102623" y="250092"/>
                    <a:pt x="2011647" y="322225"/>
                    <a:pt x="1899423"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5" name="TextBox 15"/>
            <p:cNvSpPr txBox="1"/>
            <p:nvPr/>
          </p:nvSpPr>
          <p:spPr>
            <a:xfrm>
              <a:off x="0" y="-28575"/>
              <a:ext cx="2102623" cy="350800"/>
            </a:xfrm>
            <a:prstGeom prst="rect">
              <a:avLst/>
            </a:prstGeom>
          </p:spPr>
          <p:txBody>
            <a:bodyPr lIns="50800" tIns="50800" rIns="50800" bIns="50800" rtlCol="0" anchor="ctr"/>
            <a:lstStyle/>
            <a:p>
              <a:pPr algn="ctr">
                <a:lnSpc>
                  <a:spcPts val="1960"/>
                </a:lnSpc>
              </a:pPr>
              <a:endParaRPr/>
            </a:p>
          </p:txBody>
        </p:sp>
      </p:grpSp>
      <p:grpSp>
        <p:nvGrpSpPr>
          <p:cNvPr id="16" name="Group 16"/>
          <p:cNvGrpSpPr/>
          <p:nvPr/>
        </p:nvGrpSpPr>
        <p:grpSpPr>
          <a:xfrm>
            <a:off x="0" y="9776625"/>
            <a:ext cx="18288000" cy="510375"/>
            <a:chOff x="0" y="0"/>
            <a:chExt cx="6554006" cy="182907"/>
          </a:xfrm>
        </p:grpSpPr>
        <p:sp>
          <p:nvSpPr>
            <p:cNvPr id="17" name="Freeform 17"/>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8" name="TextBox 18"/>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9" name="Group 19"/>
          <p:cNvGrpSpPr/>
          <p:nvPr/>
        </p:nvGrpSpPr>
        <p:grpSpPr>
          <a:xfrm rot="-5400000">
            <a:off x="12910419" y="4867206"/>
            <a:ext cx="10244787" cy="510375"/>
            <a:chOff x="0" y="0"/>
            <a:chExt cx="3671501" cy="182907"/>
          </a:xfrm>
        </p:grpSpPr>
        <p:sp>
          <p:nvSpPr>
            <p:cNvPr id="20" name="Freeform 20"/>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1" name="TextBox 21"/>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TextBox 22"/>
          <p:cNvSpPr txBox="1"/>
          <p:nvPr/>
        </p:nvSpPr>
        <p:spPr>
          <a:xfrm>
            <a:off x="938966" y="791507"/>
            <a:ext cx="7265433"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Practice Scenarios</a:t>
            </a:r>
          </a:p>
        </p:txBody>
      </p:sp>
      <p:sp>
        <p:nvSpPr>
          <p:cNvPr id="23" name="Freeform 23"/>
          <p:cNvSpPr/>
          <p:nvPr/>
        </p:nvSpPr>
        <p:spPr>
          <a:xfrm>
            <a:off x="3706369" y="7896225"/>
            <a:ext cx="371165" cy="1362075"/>
          </a:xfrm>
          <a:custGeom>
            <a:avLst/>
            <a:gdLst/>
            <a:ahLst/>
            <a:cxnLst/>
            <a:rect l="l" t="t" r="r" b="b"/>
            <a:pathLst>
              <a:path w="371165" h="1362075">
                <a:moveTo>
                  <a:pt x="0" y="0"/>
                </a:moveTo>
                <a:lnTo>
                  <a:pt x="371166" y="0"/>
                </a:lnTo>
                <a:lnTo>
                  <a:pt x="371166" y="1362075"/>
                </a:lnTo>
                <a:lnTo>
                  <a:pt x="0" y="136207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24" name="Group 24"/>
          <p:cNvGrpSpPr/>
          <p:nvPr/>
        </p:nvGrpSpPr>
        <p:grpSpPr>
          <a:xfrm>
            <a:off x="8587252" y="7896225"/>
            <a:ext cx="906641" cy="1362075"/>
            <a:chOff x="0" y="0"/>
            <a:chExt cx="1208855" cy="1816100"/>
          </a:xfrm>
        </p:grpSpPr>
        <p:sp>
          <p:nvSpPr>
            <p:cNvPr id="25" name="Freeform 25"/>
            <p:cNvSpPr/>
            <p:nvPr/>
          </p:nvSpPr>
          <p:spPr>
            <a:xfrm>
              <a:off x="0" y="0"/>
              <a:ext cx="494887" cy="1816100"/>
            </a:xfrm>
            <a:custGeom>
              <a:avLst/>
              <a:gdLst/>
              <a:ahLst/>
              <a:cxnLst/>
              <a:rect l="l" t="t" r="r" b="b"/>
              <a:pathLst>
                <a:path w="494887" h="1816100">
                  <a:moveTo>
                    <a:pt x="0" y="0"/>
                  </a:moveTo>
                  <a:lnTo>
                    <a:pt x="494887" y="0"/>
                  </a:lnTo>
                  <a:lnTo>
                    <a:pt x="494887" y="1816100"/>
                  </a:lnTo>
                  <a:lnTo>
                    <a:pt x="0" y="18161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6" name="Freeform 26"/>
            <p:cNvSpPr/>
            <p:nvPr/>
          </p:nvSpPr>
          <p:spPr>
            <a:xfrm>
              <a:off x="713968" y="0"/>
              <a:ext cx="494887" cy="1816100"/>
            </a:xfrm>
            <a:custGeom>
              <a:avLst/>
              <a:gdLst/>
              <a:ahLst/>
              <a:cxnLst/>
              <a:rect l="l" t="t" r="r" b="b"/>
              <a:pathLst>
                <a:path w="494887" h="1816100">
                  <a:moveTo>
                    <a:pt x="0" y="0"/>
                  </a:moveTo>
                  <a:lnTo>
                    <a:pt x="494887" y="0"/>
                  </a:lnTo>
                  <a:lnTo>
                    <a:pt x="494887" y="1816100"/>
                  </a:lnTo>
                  <a:lnTo>
                    <a:pt x="0" y="18161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pSp>
      <p:sp>
        <p:nvSpPr>
          <p:cNvPr id="27" name="Freeform 27"/>
          <p:cNvSpPr/>
          <p:nvPr/>
        </p:nvSpPr>
        <p:spPr>
          <a:xfrm>
            <a:off x="14098112" y="7896225"/>
            <a:ext cx="715089" cy="1362075"/>
          </a:xfrm>
          <a:custGeom>
            <a:avLst/>
            <a:gdLst/>
            <a:ahLst/>
            <a:cxnLst/>
            <a:rect l="l" t="t" r="r" b="b"/>
            <a:pathLst>
              <a:path w="715089" h="1362075">
                <a:moveTo>
                  <a:pt x="0" y="0"/>
                </a:moveTo>
                <a:lnTo>
                  <a:pt x="715089" y="0"/>
                </a:lnTo>
                <a:lnTo>
                  <a:pt x="715089" y="1362075"/>
                </a:lnTo>
                <a:lnTo>
                  <a:pt x="0" y="1362075"/>
                </a:lnTo>
                <a:lnTo>
                  <a:pt x="0" y="0"/>
                </a:lnTo>
                <a:close/>
              </a:path>
            </a:pathLst>
          </a:custGeom>
          <a:blipFill>
            <a:blip r:embed="rId9"/>
            <a:stretch>
              <a:fillRect/>
            </a:stretch>
          </a:blipFill>
        </p:spPr>
        <p:txBody>
          <a:bodyPr/>
          <a:lstStyle/>
          <a:p>
            <a:endParaRPr lang="en-US"/>
          </a:p>
        </p:txBody>
      </p:sp>
      <p:sp>
        <p:nvSpPr>
          <p:cNvPr id="28" name="TextBox 28"/>
          <p:cNvSpPr txBox="1"/>
          <p:nvPr/>
        </p:nvSpPr>
        <p:spPr>
          <a:xfrm>
            <a:off x="1927488" y="6461283"/>
            <a:ext cx="4006902" cy="764540"/>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Scenario 1</a:t>
            </a:r>
          </a:p>
        </p:txBody>
      </p:sp>
      <p:sp>
        <p:nvSpPr>
          <p:cNvPr id="29" name="TextBox 29"/>
          <p:cNvSpPr txBox="1"/>
          <p:nvPr/>
        </p:nvSpPr>
        <p:spPr>
          <a:xfrm>
            <a:off x="7271774" y="6461283"/>
            <a:ext cx="3148821" cy="764540"/>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Scenario 2</a:t>
            </a:r>
          </a:p>
        </p:txBody>
      </p:sp>
      <p:sp>
        <p:nvSpPr>
          <p:cNvPr id="30" name="TextBox 30"/>
          <p:cNvSpPr txBox="1"/>
          <p:nvPr/>
        </p:nvSpPr>
        <p:spPr>
          <a:xfrm>
            <a:off x="12881246" y="6461283"/>
            <a:ext cx="3148821" cy="764540"/>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Scenario 3</a:t>
            </a:r>
          </a:p>
        </p:txBody>
      </p:sp>
      <p:sp>
        <p:nvSpPr>
          <p:cNvPr id="31" name="Freeform 31"/>
          <p:cNvSpPr/>
          <p:nvPr/>
        </p:nvSpPr>
        <p:spPr>
          <a:xfrm>
            <a:off x="2532250" y="2545978"/>
            <a:ext cx="2797378" cy="3340153"/>
          </a:xfrm>
          <a:custGeom>
            <a:avLst/>
            <a:gdLst/>
            <a:ahLst/>
            <a:cxnLst/>
            <a:rect l="l" t="t" r="r" b="b"/>
            <a:pathLst>
              <a:path w="2797378" h="3340153">
                <a:moveTo>
                  <a:pt x="0" y="0"/>
                </a:moveTo>
                <a:lnTo>
                  <a:pt x="2797378" y="0"/>
                </a:lnTo>
                <a:lnTo>
                  <a:pt x="2797378" y="3340153"/>
                </a:lnTo>
                <a:lnTo>
                  <a:pt x="0" y="3340153"/>
                </a:lnTo>
                <a:lnTo>
                  <a:pt x="0" y="0"/>
                </a:lnTo>
                <a:close/>
              </a:path>
            </a:pathLst>
          </a:custGeom>
          <a:blipFill>
            <a:blip r:embed="rId10"/>
            <a:stretch>
              <a:fillRect/>
            </a:stretch>
          </a:blipFill>
        </p:spPr>
        <p:txBody>
          <a:bodyPr/>
          <a:lstStyle/>
          <a:p>
            <a:endParaRPr lang="en-US"/>
          </a:p>
        </p:txBody>
      </p:sp>
      <p:sp>
        <p:nvSpPr>
          <p:cNvPr id="32" name="Freeform 32"/>
          <p:cNvSpPr/>
          <p:nvPr/>
        </p:nvSpPr>
        <p:spPr>
          <a:xfrm flipH="1">
            <a:off x="12122868" y="2946817"/>
            <a:ext cx="4665577" cy="2939314"/>
          </a:xfrm>
          <a:custGeom>
            <a:avLst/>
            <a:gdLst/>
            <a:ahLst/>
            <a:cxnLst/>
            <a:rect l="l" t="t" r="r" b="b"/>
            <a:pathLst>
              <a:path w="4665577" h="2939314">
                <a:moveTo>
                  <a:pt x="4665577" y="0"/>
                </a:moveTo>
                <a:lnTo>
                  <a:pt x="0" y="0"/>
                </a:lnTo>
                <a:lnTo>
                  <a:pt x="0" y="2939314"/>
                </a:lnTo>
                <a:lnTo>
                  <a:pt x="4665577" y="2939314"/>
                </a:lnTo>
                <a:lnTo>
                  <a:pt x="4665577" y="0"/>
                </a:lnTo>
                <a:close/>
              </a:path>
            </a:pathLst>
          </a:custGeom>
          <a:blipFill>
            <a:blip r:embed="rId11"/>
            <a:stretch>
              <a:fillRect/>
            </a:stretch>
          </a:blipFill>
        </p:spPr>
        <p:txBody>
          <a:bodyPr/>
          <a:lstStyle/>
          <a:p>
            <a:endParaRPr lang="en-US"/>
          </a:p>
        </p:txBody>
      </p:sp>
      <p:sp>
        <p:nvSpPr>
          <p:cNvPr id="33" name="Freeform 33"/>
          <p:cNvSpPr/>
          <p:nvPr/>
        </p:nvSpPr>
        <p:spPr>
          <a:xfrm>
            <a:off x="7064770" y="2547933"/>
            <a:ext cx="3562830" cy="3340153"/>
          </a:xfrm>
          <a:custGeom>
            <a:avLst/>
            <a:gdLst/>
            <a:ahLst/>
            <a:cxnLst/>
            <a:rect l="l" t="t" r="r" b="b"/>
            <a:pathLst>
              <a:path w="3562830" h="3340153">
                <a:moveTo>
                  <a:pt x="0" y="0"/>
                </a:moveTo>
                <a:lnTo>
                  <a:pt x="3562829" y="0"/>
                </a:lnTo>
                <a:lnTo>
                  <a:pt x="3562829" y="3340152"/>
                </a:lnTo>
                <a:lnTo>
                  <a:pt x="0" y="334015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34" name="AutoShape 34"/>
          <p:cNvSpPr/>
          <p:nvPr/>
        </p:nvSpPr>
        <p:spPr>
          <a:xfrm flipV="1">
            <a:off x="11532474"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6171784" cy="1223447"/>
            <a:chOff x="0" y="0"/>
            <a:chExt cx="1625490" cy="322225"/>
          </a:xfrm>
        </p:grpSpPr>
        <p:sp>
          <p:nvSpPr>
            <p:cNvPr id="13" name="Freeform 13"/>
            <p:cNvSpPr/>
            <p:nvPr/>
          </p:nvSpPr>
          <p:spPr>
            <a:xfrm>
              <a:off x="0" y="0"/>
              <a:ext cx="1625490" cy="322225"/>
            </a:xfrm>
            <a:custGeom>
              <a:avLst/>
              <a:gdLst/>
              <a:ahLst/>
              <a:cxnLst/>
              <a:rect l="l" t="t" r="r" b="b"/>
              <a:pathLst>
                <a:path w="1625490" h="322225">
                  <a:moveTo>
                    <a:pt x="1422290" y="0"/>
                  </a:moveTo>
                  <a:cubicBezTo>
                    <a:pt x="1534515" y="0"/>
                    <a:pt x="1625490" y="72132"/>
                    <a:pt x="1625490" y="161112"/>
                  </a:cubicBezTo>
                  <a:cubicBezTo>
                    <a:pt x="1625490" y="250092"/>
                    <a:pt x="1534515" y="322225"/>
                    <a:pt x="1422290"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1625490" cy="350800"/>
            </a:xfrm>
            <a:prstGeom prst="rect">
              <a:avLst/>
            </a:prstGeom>
          </p:spPr>
          <p:txBody>
            <a:bodyPr lIns="50800" tIns="50800" rIns="50800" bIns="50800" rtlCol="0" anchor="ctr"/>
            <a:lstStyle/>
            <a:p>
              <a:pPr algn="ctr">
                <a:lnSpc>
                  <a:spcPts val="1960"/>
                </a:lnSpc>
              </a:pPr>
              <a:endParaRPr/>
            </a:p>
          </p:txBody>
        </p:sp>
      </p:gr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1" name="TextBox 21"/>
          <p:cNvSpPr txBox="1"/>
          <p:nvPr/>
        </p:nvSpPr>
        <p:spPr>
          <a:xfrm>
            <a:off x="7237188" y="4360191"/>
            <a:ext cx="10022112" cy="4053840"/>
          </a:xfrm>
          <a:prstGeom prst="rect">
            <a:avLst/>
          </a:prstGeom>
        </p:spPr>
        <p:txBody>
          <a:bodyPr lIns="0" tIns="0" rIns="0" bIns="0" rtlCol="0" anchor="t">
            <a:spAutoFit/>
          </a:bodyPr>
          <a:lstStyle/>
          <a:p>
            <a:pPr marL="842013" lvl="1" indent="-421007" algn="l">
              <a:lnSpc>
                <a:spcPts val="5460"/>
              </a:lnSpc>
              <a:buFont typeface="Arial"/>
              <a:buChar char="•"/>
            </a:pPr>
            <a:r>
              <a:rPr lang="en-US" sz="3900">
                <a:solidFill>
                  <a:srgbClr val="000000"/>
                </a:solidFill>
                <a:latin typeface="Ubuntu"/>
                <a:ea typeface="Ubuntu"/>
                <a:cs typeface="Ubuntu"/>
                <a:sym typeface="Ubuntu"/>
              </a:rPr>
              <a:t>Make an appointment with your </a:t>
            </a:r>
            <a:r>
              <a:rPr lang="en-US" sz="3900" b="1">
                <a:solidFill>
                  <a:srgbClr val="000000"/>
                </a:solidFill>
                <a:latin typeface="Ubuntu Bold"/>
                <a:ea typeface="Ubuntu Bold"/>
                <a:cs typeface="Ubuntu Bold"/>
                <a:sym typeface="Ubuntu Bold"/>
              </a:rPr>
              <a:t>primary care provider</a:t>
            </a:r>
            <a:r>
              <a:rPr lang="en-US" sz="3900">
                <a:solidFill>
                  <a:srgbClr val="000000"/>
                </a:solidFill>
                <a:latin typeface="Ubuntu"/>
                <a:ea typeface="Ubuntu"/>
                <a:cs typeface="Ubuntu"/>
                <a:sym typeface="Ubuntu"/>
              </a:rPr>
              <a:t> </a:t>
            </a:r>
            <a:r>
              <a:rPr lang="en-US" sz="3900" u="sng">
                <a:solidFill>
                  <a:srgbClr val="000000"/>
                </a:solidFill>
                <a:latin typeface="Ubuntu"/>
                <a:ea typeface="Ubuntu"/>
                <a:cs typeface="Ubuntu"/>
                <a:sym typeface="Ubuntu"/>
              </a:rPr>
              <a:t>this week</a:t>
            </a:r>
          </a:p>
          <a:p>
            <a:pPr algn="l">
              <a:lnSpc>
                <a:spcPts val="2520"/>
              </a:lnSpc>
            </a:pPr>
            <a:endParaRPr lang="en-US" sz="3900" u="sng">
              <a:solidFill>
                <a:srgbClr val="000000"/>
              </a:solidFill>
              <a:latin typeface="Ubuntu"/>
              <a:ea typeface="Ubuntu"/>
              <a:cs typeface="Ubuntu"/>
              <a:sym typeface="Ubuntu"/>
            </a:endParaRPr>
          </a:p>
          <a:p>
            <a:pPr marL="842013" lvl="1" indent="-421007" algn="l">
              <a:lnSpc>
                <a:spcPts val="5460"/>
              </a:lnSpc>
              <a:buFont typeface="Arial"/>
              <a:buChar char="•"/>
            </a:pPr>
            <a:r>
              <a:rPr lang="en-US" sz="3900">
                <a:solidFill>
                  <a:srgbClr val="000000"/>
                </a:solidFill>
                <a:latin typeface="Ubuntu"/>
                <a:ea typeface="Ubuntu"/>
                <a:cs typeface="Ubuntu"/>
                <a:sym typeface="Ubuntu"/>
              </a:rPr>
              <a:t>Go to an </a:t>
            </a:r>
            <a:r>
              <a:rPr lang="en-US" sz="3900" b="1">
                <a:solidFill>
                  <a:srgbClr val="000000"/>
                </a:solidFill>
                <a:latin typeface="Ubuntu Bold"/>
                <a:ea typeface="Ubuntu Bold"/>
                <a:cs typeface="Ubuntu Bold"/>
                <a:sym typeface="Ubuntu Bold"/>
              </a:rPr>
              <a:t>urgent care center</a:t>
            </a:r>
            <a:r>
              <a:rPr lang="en-US" sz="3900">
                <a:solidFill>
                  <a:srgbClr val="000000"/>
                </a:solidFill>
                <a:latin typeface="Ubuntu"/>
                <a:ea typeface="Ubuntu"/>
                <a:cs typeface="Ubuntu"/>
                <a:sym typeface="Ubuntu"/>
              </a:rPr>
              <a:t> </a:t>
            </a:r>
            <a:r>
              <a:rPr lang="en-US" sz="3900" u="sng">
                <a:solidFill>
                  <a:srgbClr val="000000"/>
                </a:solidFill>
                <a:latin typeface="Ubuntu"/>
                <a:ea typeface="Ubuntu"/>
                <a:cs typeface="Ubuntu"/>
                <a:sym typeface="Ubuntu"/>
              </a:rPr>
              <a:t>today</a:t>
            </a:r>
          </a:p>
          <a:p>
            <a:pPr algn="l">
              <a:lnSpc>
                <a:spcPts val="2520"/>
              </a:lnSpc>
            </a:pPr>
            <a:endParaRPr lang="en-US" sz="3900" u="sng">
              <a:solidFill>
                <a:srgbClr val="000000"/>
              </a:solidFill>
              <a:latin typeface="Ubuntu"/>
              <a:ea typeface="Ubuntu"/>
              <a:cs typeface="Ubuntu"/>
              <a:sym typeface="Ubuntu"/>
            </a:endParaRPr>
          </a:p>
          <a:p>
            <a:pPr marL="842013" lvl="1" indent="-421007" algn="l">
              <a:lnSpc>
                <a:spcPts val="5460"/>
              </a:lnSpc>
              <a:buFont typeface="Arial"/>
              <a:buChar char="•"/>
            </a:pPr>
            <a:r>
              <a:rPr lang="en-US" sz="3900">
                <a:solidFill>
                  <a:srgbClr val="000000"/>
                </a:solidFill>
                <a:latin typeface="Ubuntu"/>
                <a:ea typeface="Ubuntu"/>
                <a:cs typeface="Ubuntu"/>
                <a:sym typeface="Ubuntu"/>
              </a:rPr>
              <a:t>Go to the </a:t>
            </a:r>
            <a:r>
              <a:rPr lang="en-US" sz="3900" b="1">
                <a:solidFill>
                  <a:srgbClr val="000000"/>
                </a:solidFill>
                <a:latin typeface="Ubuntu Bold"/>
                <a:ea typeface="Ubuntu Bold"/>
                <a:cs typeface="Ubuntu Bold"/>
                <a:sym typeface="Ubuntu Bold"/>
              </a:rPr>
              <a:t>emergency department</a:t>
            </a:r>
            <a:r>
              <a:rPr lang="en-US" sz="3900">
                <a:solidFill>
                  <a:srgbClr val="000000"/>
                </a:solidFill>
                <a:latin typeface="Ubuntu"/>
                <a:ea typeface="Ubuntu"/>
                <a:cs typeface="Ubuntu"/>
                <a:sym typeface="Ubuntu"/>
              </a:rPr>
              <a:t> </a:t>
            </a:r>
            <a:r>
              <a:rPr lang="en-US" sz="3900" u="sng">
                <a:solidFill>
                  <a:srgbClr val="000000"/>
                </a:solidFill>
                <a:latin typeface="Ubuntu"/>
                <a:ea typeface="Ubuntu"/>
                <a:cs typeface="Ubuntu"/>
                <a:sym typeface="Ubuntu"/>
              </a:rPr>
              <a:t>right now</a:t>
            </a:r>
          </a:p>
        </p:txBody>
      </p:sp>
      <p:sp>
        <p:nvSpPr>
          <p:cNvPr id="22" name="TextBox 22"/>
          <p:cNvSpPr txBox="1"/>
          <p:nvPr/>
        </p:nvSpPr>
        <p:spPr>
          <a:xfrm>
            <a:off x="938966" y="791507"/>
            <a:ext cx="5360439"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Activity: Quiz</a:t>
            </a:r>
          </a:p>
        </p:txBody>
      </p:sp>
      <p:grpSp>
        <p:nvGrpSpPr>
          <p:cNvPr id="23" name="Group 23"/>
          <p:cNvGrpSpPr/>
          <p:nvPr/>
        </p:nvGrpSpPr>
        <p:grpSpPr>
          <a:xfrm>
            <a:off x="1391529" y="4330401"/>
            <a:ext cx="5482830" cy="3021120"/>
            <a:chOff x="0" y="0"/>
            <a:chExt cx="7310440" cy="4028160"/>
          </a:xfrm>
        </p:grpSpPr>
        <p:sp>
          <p:nvSpPr>
            <p:cNvPr id="24" name="Freeform 24"/>
            <p:cNvSpPr/>
            <p:nvPr/>
          </p:nvSpPr>
          <p:spPr>
            <a:xfrm>
              <a:off x="0" y="0"/>
              <a:ext cx="7310440" cy="4028160"/>
            </a:xfrm>
            <a:custGeom>
              <a:avLst/>
              <a:gdLst/>
              <a:ahLst/>
              <a:cxnLst/>
              <a:rect l="l" t="t" r="r" b="b"/>
              <a:pathLst>
                <a:path w="7310440" h="4028160">
                  <a:moveTo>
                    <a:pt x="0" y="0"/>
                  </a:moveTo>
                  <a:lnTo>
                    <a:pt x="7310440" y="0"/>
                  </a:lnTo>
                  <a:lnTo>
                    <a:pt x="7310440" y="4028160"/>
                  </a:lnTo>
                  <a:lnTo>
                    <a:pt x="0" y="4028160"/>
                  </a:lnTo>
                  <a:lnTo>
                    <a:pt x="0" y="0"/>
                  </a:lnTo>
                  <a:close/>
                </a:path>
              </a:pathLst>
            </a:custGeom>
            <a:blipFill>
              <a:blip r:embed="rId5"/>
              <a:stretch>
                <a:fillRect t="-2743" b="-2743"/>
              </a:stretch>
            </a:blipFill>
          </p:spPr>
          <p:txBody>
            <a:bodyPr/>
            <a:lstStyle/>
            <a:p>
              <a:endParaRPr lang="en-US"/>
            </a:p>
          </p:txBody>
        </p:sp>
        <p:sp>
          <p:nvSpPr>
            <p:cNvPr id="25" name="TextBox 25"/>
            <p:cNvSpPr txBox="1"/>
            <p:nvPr/>
          </p:nvSpPr>
          <p:spPr>
            <a:xfrm>
              <a:off x="987762" y="887931"/>
              <a:ext cx="5334915" cy="1947497"/>
            </a:xfrm>
            <a:prstGeom prst="rect">
              <a:avLst/>
            </a:prstGeom>
          </p:spPr>
          <p:txBody>
            <a:bodyPr lIns="0" tIns="0" rIns="0" bIns="0" rtlCol="0" anchor="t">
              <a:spAutoFit/>
            </a:bodyPr>
            <a:lstStyle/>
            <a:p>
              <a:pPr algn="ctr">
                <a:lnSpc>
                  <a:spcPts val="11385"/>
                </a:lnSpc>
              </a:pPr>
              <a:r>
                <a:rPr lang="en-US" sz="8132">
                  <a:solidFill>
                    <a:srgbClr val="009784"/>
                  </a:solidFill>
                  <a:latin typeface="Funtastic"/>
                  <a:ea typeface="Funtastic"/>
                  <a:cs typeface="Funtastic"/>
                  <a:sym typeface="Funtastic"/>
                </a:rPr>
                <a:t>Activity!</a:t>
              </a:r>
            </a:p>
          </p:txBody>
        </p:sp>
      </p:grpSp>
      <p:sp>
        <p:nvSpPr>
          <p:cNvPr id="26" name="TextBox 26"/>
          <p:cNvSpPr txBox="1"/>
          <p:nvPr/>
        </p:nvSpPr>
        <p:spPr>
          <a:xfrm>
            <a:off x="1538588" y="2751087"/>
            <a:ext cx="15720712" cy="76454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Review the scenarios in your workbook. Decide if you would: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7472892" cy="1223447"/>
            <a:chOff x="0" y="0"/>
            <a:chExt cx="1968169" cy="322225"/>
          </a:xfrm>
        </p:grpSpPr>
        <p:sp>
          <p:nvSpPr>
            <p:cNvPr id="13" name="Freeform 13"/>
            <p:cNvSpPr/>
            <p:nvPr/>
          </p:nvSpPr>
          <p:spPr>
            <a:xfrm>
              <a:off x="0" y="0"/>
              <a:ext cx="1968169" cy="322225"/>
            </a:xfrm>
            <a:custGeom>
              <a:avLst/>
              <a:gdLst/>
              <a:ahLst/>
              <a:cxnLst/>
              <a:rect l="l" t="t" r="r" b="b"/>
              <a:pathLst>
                <a:path w="1968169" h="322225">
                  <a:moveTo>
                    <a:pt x="1764969" y="0"/>
                  </a:moveTo>
                  <a:cubicBezTo>
                    <a:pt x="1877193" y="0"/>
                    <a:pt x="1968169" y="72132"/>
                    <a:pt x="1968169" y="161112"/>
                  </a:cubicBezTo>
                  <a:cubicBezTo>
                    <a:pt x="1968169" y="250092"/>
                    <a:pt x="1877193" y="322225"/>
                    <a:pt x="1764969"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1968169" cy="350800"/>
            </a:xfrm>
            <a:prstGeom prst="rect">
              <a:avLst/>
            </a:prstGeom>
          </p:spPr>
          <p:txBody>
            <a:bodyPr lIns="50800" tIns="50800" rIns="50800" bIns="50800" rtlCol="0" anchor="ctr"/>
            <a:lstStyle/>
            <a:p>
              <a:pPr algn="ctr">
                <a:lnSpc>
                  <a:spcPts val="1960"/>
                </a:lnSpc>
              </a:pPr>
              <a:endParaRPr/>
            </a:p>
          </p:txBody>
        </p:sp>
      </p:gr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1" name="Freeform 21"/>
          <p:cNvSpPr/>
          <p:nvPr/>
        </p:nvSpPr>
        <p:spPr>
          <a:xfrm>
            <a:off x="1729694" y="5121430"/>
            <a:ext cx="3716981" cy="3670519"/>
          </a:xfrm>
          <a:custGeom>
            <a:avLst/>
            <a:gdLst/>
            <a:ahLst/>
            <a:cxnLst/>
            <a:rect l="l" t="t" r="r" b="b"/>
            <a:pathLst>
              <a:path w="3716981" h="3670519">
                <a:moveTo>
                  <a:pt x="0" y="0"/>
                </a:moveTo>
                <a:lnTo>
                  <a:pt x="3716981" y="0"/>
                </a:lnTo>
                <a:lnTo>
                  <a:pt x="3716981" y="3670519"/>
                </a:lnTo>
                <a:lnTo>
                  <a:pt x="0" y="3670519"/>
                </a:lnTo>
                <a:lnTo>
                  <a:pt x="0" y="0"/>
                </a:lnTo>
                <a:close/>
              </a:path>
            </a:pathLst>
          </a:custGeom>
          <a:blipFill>
            <a:blip r:embed="rId5"/>
            <a:stretch>
              <a:fillRect/>
            </a:stretch>
          </a:blipFill>
        </p:spPr>
        <p:txBody>
          <a:bodyPr/>
          <a:lstStyle/>
          <a:p>
            <a:endParaRPr lang="en-US"/>
          </a:p>
        </p:txBody>
      </p:sp>
      <p:sp>
        <p:nvSpPr>
          <p:cNvPr id="22" name="TextBox 22"/>
          <p:cNvSpPr txBox="1"/>
          <p:nvPr/>
        </p:nvSpPr>
        <p:spPr>
          <a:xfrm>
            <a:off x="5446675" y="5048250"/>
            <a:ext cx="11812625" cy="3888740"/>
          </a:xfrm>
          <a:prstGeom prst="rect">
            <a:avLst/>
          </a:prstGeom>
        </p:spPr>
        <p:txBody>
          <a:bodyPr lIns="0" tIns="0" rIns="0" bIns="0" rtlCol="0" anchor="t">
            <a:spAutoFit/>
          </a:bodyPr>
          <a:lstStyle/>
          <a:p>
            <a:pPr marL="949961" lvl="1" indent="-474980" algn="l">
              <a:lnSpc>
                <a:spcPts val="6160"/>
              </a:lnSpc>
              <a:buFont typeface="Arial"/>
              <a:buChar char="•"/>
            </a:pPr>
            <a:r>
              <a:rPr lang="en-US" sz="4400">
                <a:solidFill>
                  <a:srgbClr val="000000"/>
                </a:solidFill>
                <a:latin typeface="Ubuntu"/>
                <a:ea typeface="Ubuntu"/>
                <a:cs typeface="Ubuntu"/>
                <a:sym typeface="Ubuntu"/>
              </a:rPr>
              <a:t>Feel especially sick or unwell</a:t>
            </a:r>
          </a:p>
          <a:p>
            <a:pPr marL="949961" lvl="1" indent="-474980" algn="l">
              <a:lnSpc>
                <a:spcPts val="6160"/>
              </a:lnSpc>
              <a:buFont typeface="Arial"/>
              <a:buChar char="•"/>
            </a:pPr>
            <a:r>
              <a:rPr lang="en-US" sz="4400">
                <a:solidFill>
                  <a:srgbClr val="000000"/>
                </a:solidFill>
                <a:latin typeface="Ubuntu"/>
                <a:ea typeface="Ubuntu"/>
                <a:cs typeface="Ubuntu"/>
                <a:sym typeface="Ubuntu"/>
              </a:rPr>
              <a:t>Experience unexplained physical or mental changes</a:t>
            </a:r>
          </a:p>
          <a:p>
            <a:pPr marL="949961" lvl="1" indent="-474980" algn="l">
              <a:lnSpc>
                <a:spcPts val="6160"/>
              </a:lnSpc>
              <a:buFont typeface="Arial"/>
              <a:buChar char="•"/>
            </a:pPr>
            <a:r>
              <a:rPr lang="en-US" sz="4400">
                <a:solidFill>
                  <a:srgbClr val="000000"/>
                </a:solidFill>
                <a:latin typeface="Ubuntu"/>
                <a:ea typeface="Ubuntu"/>
                <a:cs typeface="Ubuntu"/>
                <a:sym typeface="Ubuntu"/>
              </a:rPr>
              <a:t>Get injured or hurt</a:t>
            </a:r>
          </a:p>
          <a:p>
            <a:pPr marL="949961" lvl="1" indent="-474980" algn="l">
              <a:lnSpc>
                <a:spcPts val="6160"/>
              </a:lnSpc>
              <a:buFont typeface="Arial"/>
              <a:buChar char="•"/>
            </a:pPr>
            <a:r>
              <a:rPr lang="en-US" sz="4400">
                <a:solidFill>
                  <a:srgbClr val="000000"/>
                </a:solidFill>
                <a:latin typeface="Ubuntu"/>
                <a:ea typeface="Ubuntu"/>
                <a:cs typeface="Ubuntu"/>
                <a:sym typeface="Ubuntu"/>
              </a:rPr>
              <a:t>Need continued care for ongoing issues</a:t>
            </a:r>
          </a:p>
        </p:txBody>
      </p:sp>
      <p:sp>
        <p:nvSpPr>
          <p:cNvPr id="23" name="TextBox 23"/>
          <p:cNvSpPr txBox="1"/>
          <p:nvPr/>
        </p:nvSpPr>
        <p:spPr>
          <a:xfrm>
            <a:off x="938966" y="791507"/>
            <a:ext cx="6561903" cy="1113790"/>
          </a:xfrm>
          <a:prstGeom prst="rect">
            <a:avLst/>
          </a:prstGeom>
        </p:spPr>
        <p:txBody>
          <a:bodyPr lIns="0" tIns="0" rIns="0" bIns="0" rtlCol="0" anchor="t">
            <a:spAutoFit/>
          </a:bodyPr>
          <a:lstStyle/>
          <a:p>
            <a:pPr algn="l">
              <a:lnSpc>
                <a:spcPts val="8959"/>
              </a:lnSpc>
              <a:spcBef>
                <a:spcPct val="0"/>
              </a:spcBef>
            </a:pPr>
            <a:r>
              <a:rPr lang="en-US" sz="6399" b="1" dirty="0">
                <a:solidFill>
                  <a:srgbClr val="000000"/>
                </a:solidFill>
                <a:latin typeface="Ubuntu Bold"/>
                <a:ea typeface="Ubuntu Bold"/>
                <a:cs typeface="Ubuntu Bold"/>
                <a:sym typeface="Ubuntu Bold"/>
              </a:rPr>
              <a:t>The Bottom Line</a:t>
            </a:r>
          </a:p>
        </p:txBody>
      </p:sp>
      <p:sp>
        <p:nvSpPr>
          <p:cNvPr id="24" name="TextBox 24"/>
          <p:cNvSpPr txBox="1"/>
          <p:nvPr/>
        </p:nvSpPr>
        <p:spPr>
          <a:xfrm>
            <a:off x="1334694" y="2591164"/>
            <a:ext cx="16136938" cy="154559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In addition to getting services for preventative care, you should seek treatment for yourself and others anytime you or they:</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5100988" cy="1223447"/>
            <a:chOff x="0" y="0"/>
            <a:chExt cx="1343470" cy="322225"/>
          </a:xfrm>
        </p:grpSpPr>
        <p:sp>
          <p:nvSpPr>
            <p:cNvPr id="13" name="Freeform 13"/>
            <p:cNvSpPr/>
            <p:nvPr/>
          </p:nvSpPr>
          <p:spPr>
            <a:xfrm>
              <a:off x="0" y="0"/>
              <a:ext cx="1343470" cy="322225"/>
            </a:xfrm>
            <a:custGeom>
              <a:avLst/>
              <a:gdLst/>
              <a:ahLst/>
              <a:cxnLst/>
              <a:rect l="l" t="t" r="r" b="b"/>
              <a:pathLst>
                <a:path w="1343470" h="322225">
                  <a:moveTo>
                    <a:pt x="1140270" y="0"/>
                  </a:moveTo>
                  <a:cubicBezTo>
                    <a:pt x="1252494" y="0"/>
                    <a:pt x="1343470" y="72132"/>
                    <a:pt x="1343470" y="161112"/>
                  </a:cubicBezTo>
                  <a:cubicBezTo>
                    <a:pt x="1343470" y="250092"/>
                    <a:pt x="1252494" y="322225"/>
                    <a:pt x="1140270"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1343470" cy="350800"/>
            </a:xfrm>
            <a:prstGeom prst="rect">
              <a:avLst/>
            </a:prstGeom>
          </p:spPr>
          <p:txBody>
            <a:bodyPr lIns="50800" tIns="50800" rIns="50800" bIns="50800" rtlCol="0" anchor="ctr"/>
            <a:lstStyle/>
            <a:p>
              <a:pPr algn="ctr">
                <a:lnSpc>
                  <a:spcPts val="1960"/>
                </a:lnSpc>
              </a:pPr>
              <a:endParaRPr/>
            </a:p>
          </p:txBody>
        </p:sp>
      </p:gr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1" name="TextBox 21"/>
          <p:cNvSpPr txBox="1"/>
          <p:nvPr/>
        </p:nvSpPr>
        <p:spPr>
          <a:xfrm>
            <a:off x="7547048" y="3026410"/>
            <a:ext cx="9712252" cy="2326640"/>
          </a:xfrm>
          <a:prstGeom prst="rect">
            <a:avLst/>
          </a:prstGeom>
        </p:spPr>
        <p:txBody>
          <a:bodyPr lIns="0" tIns="0" rIns="0" bIns="0" rtlCol="0" anchor="t">
            <a:spAutoFit/>
          </a:bodyPr>
          <a:lstStyle/>
          <a:p>
            <a:pPr algn="l">
              <a:lnSpc>
                <a:spcPts val="6160"/>
              </a:lnSpc>
            </a:pPr>
            <a:r>
              <a:rPr lang="en-US" sz="4400" dirty="0">
                <a:solidFill>
                  <a:srgbClr val="000000"/>
                </a:solidFill>
                <a:latin typeface="Ubuntu"/>
                <a:ea typeface="Ubuntu"/>
                <a:cs typeface="Ubuntu"/>
                <a:sym typeface="Ubuntu"/>
              </a:rPr>
              <a:t>Read up on the “Fatal Five” Plus section of your workbooks, and review the other tables as necessary.</a:t>
            </a:r>
          </a:p>
        </p:txBody>
      </p:sp>
      <p:sp>
        <p:nvSpPr>
          <p:cNvPr id="22" name="Freeform 22"/>
          <p:cNvSpPr/>
          <p:nvPr/>
        </p:nvSpPr>
        <p:spPr>
          <a:xfrm>
            <a:off x="14065914" y="6348093"/>
            <a:ext cx="2547469" cy="2919735"/>
          </a:xfrm>
          <a:custGeom>
            <a:avLst/>
            <a:gdLst/>
            <a:ahLst/>
            <a:cxnLst/>
            <a:rect l="l" t="t" r="r" b="b"/>
            <a:pathLst>
              <a:path w="2547469" h="2919735">
                <a:moveTo>
                  <a:pt x="0" y="0"/>
                </a:moveTo>
                <a:lnTo>
                  <a:pt x="2547469" y="0"/>
                </a:lnTo>
                <a:lnTo>
                  <a:pt x="2547469" y="2919735"/>
                </a:lnTo>
                <a:lnTo>
                  <a:pt x="0" y="291973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23" name="Group 23"/>
          <p:cNvGrpSpPr/>
          <p:nvPr/>
        </p:nvGrpSpPr>
        <p:grpSpPr>
          <a:xfrm>
            <a:off x="1872249" y="2794589"/>
            <a:ext cx="4831249" cy="3543976"/>
            <a:chOff x="0" y="0"/>
            <a:chExt cx="6441665" cy="4725301"/>
          </a:xfrm>
        </p:grpSpPr>
        <p:sp>
          <p:nvSpPr>
            <p:cNvPr id="24" name="Freeform 24"/>
            <p:cNvSpPr/>
            <p:nvPr/>
          </p:nvSpPr>
          <p:spPr>
            <a:xfrm>
              <a:off x="0" y="0"/>
              <a:ext cx="2386393" cy="1926735"/>
            </a:xfrm>
            <a:custGeom>
              <a:avLst/>
              <a:gdLst/>
              <a:ahLst/>
              <a:cxnLst/>
              <a:rect l="l" t="t" r="r" b="b"/>
              <a:pathLst>
                <a:path w="2386393" h="1926735">
                  <a:moveTo>
                    <a:pt x="0" y="0"/>
                  </a:moveTo>
                  <a:lnTo>
                    <a:pt x="2386393" y="0"/>
                  </a:lnTo>
                  <a:lnTo>
                    <a:pt x="2386393" y="1926735"/>
                  </a:lnTo>
                  <a:lnTo>
                    <a:pt x="0" y="192673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5" name="Freeform 25"/>
            <p:cNvSpPr/>
            <p:nvPr/>
          </p:nvSpPr>
          <p:spPr>
            <a:xfrm>
              <a:off x="5002053" y="0"/>
              <a:ext cx="1344291" cy="1995236"/>
            </a:xfrm>
            <a:custGeom>
              <a:avLst/>
              <a:gdLst/>
              <a:ahLst/>
              <a:cxnLst/>
              <a:rect l="l" t="t" r="r" b="b"/>
              <a:pathLst>
                <a:path w="1344291" h="1995236">
                  <a:moveTo>
                    <a:pt x="0" y="0"/>
                  </a:moveTo>
                  <a:lnTo>
                    <a:pt x="1344291" y="0"/>
                  </a:lnTo>
                  <a:lnTo>
                    <a:pt x="1344291" y="1995236"/>
                  </a:lnTo>
                  <a:lnTo>
                    <a:pt x="0" y="199523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6" name="Freeform 26"/>
            <p:cNvSpPr/>
            <p:nvPr/>
          </p:nvSpPr>
          <p:spPr>
            <a:xfrm>
              <a:off x="2910348" y="2450719"/>
              <a:ext cx="1573792" cy="2220518"/>
            </a:xfrm>
            <a:custGeom>
              <a:avLst/>
              <a:gdLst/>
              <a:ahLst/>
              <a:cxnLst/>
              <a:rect l="l" t="t" r="r" b="b"/>
              <a:pathLst>
                <a:path w="1573792" h="2220518">
                  <a:moveTo>
                    <a:pt x="0" y="0"/>
                  </a:moveTo>
                  <a:lnTo>
                    <a:pt x="1573792" y="0"/>
                  </a:lnTo>
                  <a:lnTo>
                    <a:pt x="1573792" y="2220518"/>
                  </a:lnTo>
                  <a:lnTo>
                    <a:pt x="0" y="2220518"/>
                  </a:lnTo>
                  <a:lnTo>
                    <a:pt x="0" y="0"/>
                  </a:lnTo>
                  <a:close/>
                </a:path>
              </a:pathLst>
            </a:custGeom>
            <a:blipFill>
              <a:blip r:embed="rId11"/>
              <a:stretch>
                <a:fillRect/>
              </a:stretch>
            </a:blipFill>
          </p:spPr>
          <p:txBody>
            <a:bodyPr/>
            <a:lstStyle/>
            <a:p>
              <a:endParaRPr lang="en-US"/>
            </a:p>
          </p:txBody>
        </p:sp>
        <p:sp>
          <p:nvSpPr>
            <p:cNvPr id="27" name="Freeform 27"/>
            <p:cNvSpPr/>
            <p:nvPr/>
          </p:nvSpPr>
          <p:spPr>
            <a:xfrm>
              <a:off x="105590" y="2450719"/>
              <a:ext cx="2175213" cy="2265847"/>
            </a:xfrm>
            <a:custGeom>
              <a:avLst/>
              <a:gdLst/>
              <a:ahLst/>
              <a:cxnLst/>
              <a:rect l="l" t="t" r="r" b="b"/>
              <a:pathLst>
                <a:path w="2175213" h="2265847">
                  <a:moveTo>
                    <a:pt x="0" y="0"/>
                  </a:moveTo>
                  <a:lnTo>
                    <a:pt x="2175213" y="0"/>
                  </a:lnTo>
                  <a:lnTo>
                    <a:pt x="2175213" y="2265847"/>
                  </a:lnTo>
                  <a:lnTo>
                    <a:pt x="0" y="2265847"/>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28" name="Freeform 28"/>
            <p:cNvSpPr/>
            <p:nvPr/>
          </p:nvSpPr>
          <p:spPr>
            <a:xfrm>
              <a:off x="105590" y="3757367"/>
              <a:ext cx="2175213" cy="967934"/>
            </a:xfrm>
            <a:custGeom>
              <a:avLst/>
              <a:gdLst/>
              <a:ahLst/>
              <a:cxnLst/>
              <a:rect l="l" t="t" r="r" b="b"/>
              <a:pathLst>
                <a:path w="2175213" h="967934">
                  <a:moveTo>
                    <a:pt x="0" y="0"/>
                  </a:moveTo>
                  <a:lnTo>
                    <a:pt x="2175213" y="0"/>
                  </a:lnTo>
                  <a:lnTo>
                    <a:pt x="2175213" y="967934"/>
                  </a:lnTo>
                  <a:lnTo>
                    <a:pt x="0" y="967934"/>
                  </a:lnTo>
                  <a:lnTo>
                    <a:pt x="0" y="0"/>
                  </a:lnTo>
                  <a:close/>
                </a:path>
              </a:pathLst>
            </a:custGeom>
            <a:blipFill>
              <a:blip r:embed="rId14">
                <a:extLst>
                  <a:ext uri="{96DAC541-7B7A-43D3-8B79-37D633B846F1}">
                    <asvg:svgBlip xmlns:asvg="http://schemas.microsoft.com/office/drawing/2016/SVG/main" r:embed="rId15"/>
                  </a:ext>
                </a:extLst>
              </a:blip>
              <a:stretch>
                <a:fillRect t="-134091"/>
              </a:stretch>
            </a:blipFill>
          </p:spPr>
          <p:txBody>
            <a:bodyPr/>
            <a:lstStyle/>
            <a:p>
              <a:endParaRPr lang="en-US"/>
            </a:p>
          </p:txBody>
        </p:sp>
        <p:sp>
          <p:nvSpPr>
            <p:cNvPr id="29" name="AutoShape 29"/>
            <p:cNvSpPr/>
            <p:nvPr/>
          </p:nvSpPr>
          <p:spPr>
            <a:xfrm flipH="1">
              <a:off x="235851" y="3274208"/>
              <a:ext cx="0" cy="1083149"/>
            </a:xfrm>
            <a:prstGeom prst="line">
              <a:avLst/>
            </a:prstGeom>
            <a:ln w="31470" cap="flat">
              <a:solidFill>
                <a:srgbClr val="3C0549"/>
              </a:solidFill>
              <a:prstDash val="solid"/>
              <a:headEnd type="none" w="sm" len="sm"/>
              <a:tailEnd type="triangle" w="lg" len="med"/>
            </a:ln>
          </p:spPr>
          <p:txBody>
            <a:bodyPr/>
            <a:lstStyle/>
            <a:p>
              <a:endParaRPr lang="en-US"/>
            </a:p>
          </p:txBody>
        </p:sp>
        <p:sp>
          <p:nvSpPr>
            <p:cNvPr id="30" name="AutoShape 30"/>
            <p:cNvSpPr/>
            <p:nvPr/>
          </p:nvSpPr>
          <p:spPr>
            <a:xfrm flipH="1">
              <a:off x="2075502" y="3453043"/>
              <a:ext cx="0" cy="904314"/>
            </a:xfrm>
            <a:prstGeom prst="line">
              <a:avLst/>
            </a:prstGeom>
            <a:ln w="31470" cap="flat">
              <a:solidFill>
                <a:srgbClr val="3C0549"/>
              </a:solidFill>
              <a:prstDash val="solid"/>
              <a:headEnd type="none" w="sm" len="sm"/>
              <a:tailEnd type="triangle" w="lg" len="med"/>
            </a:ln>
          </p:spPr>
          <p:txBody>
            <a:bodyPr/>
            <a:lstStyle/>
            <a:p>
              <a:endParaRPr lang="en-US"/>
            </a:p>
          </p:txBody>
        </p:sp>
        <p:sp>
          <p:nvSpPr>
            <p:cNvPr id="31" name="Freeform 31"/>
            <p:cNvSpPr/>
            <p:nvPr/>
          </p:nvSpPr>
          <p:spPr>
            <a:xfrm>
              <a:off x="2746138" y="0"/>
              <a:ext cx="1902213" cy="1926735"/>
            </a:xfrm>
            <a:custGeom>
              <a:avLst/>
              <a:gdLst/>
              <a:ahLst/>
              <a:cxnLst/>
              <a:rect l="l" t="t" r="r" b="b"/>
              <a:pathLst>
                <a:path w="1902213" h="1926735">
                  <a:moveTo>
                    <a:pt x="0" y="0"/>
                  </a:moveTo>
                  <a:lnTo>
                    <a:pt x="1902213" y="0"/>
                  </a:lnTo>
                  <a:lnTo>
                    <a:pt x="1902213" y="1926735"/>
                  </a:lnTo>
                  <a:lnTo>
                    <a:pt x="0" y="192673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32" name="Freeform 32"/>
            <p:cNvSpPr/>
            <p:nvPr/>
          </p:nvSpPr>
          <p:spPr>
            <a:xfrm>
              <a:off x="4906732" y="2450719"/>
              <a:ext cx="1534933" cy="2220518"/>
            </a:xfrm>
            <a:custGeom>
              <a:avLst/>
              <a:gdLst/>
              <a:ahLst/>
              <a:cxnLst/>
              <a:rect l="l" t="t" r="r" b="b"/>
              <a:pathLst>
                <a:path w="1534933" h="2220518">
                  <a:moveTo>
                    <a:pt x="0" y="0"/>
                  </a:moveTo>
                  <a:lnTo>
                    <a:pt x="1534933" y="0"/>
                  </a:lnTo>
                  <a:lnTo>
                    <a:pt x="1534933" y="2220518"/>
                  </a:lnTo>
                  <a:lnTo>
                    <a:pt x="0" y="2220518"/>
                  </a:lnTo>
                  <a:lnTo>
                    <a:pt x="0" y="0"/>
                  </a:lnTo>
                  <a:close/>
                </a:path>
              </a:pathLst>
            </a:custGeom>
            <a:blipFill>
              <a:blip r:embed="rId18"/>
              <a:stretch>
                <a:fillRect/>
              </a:stretch>
            </a:blipFill>
          </p:spPr>
          <p:txBody>
            <a:bodyPr/>
            <a:lstStyle/>
            <a:p>
              <a:endParaRPr lang="en-US"/>
            </a:p>
          </p:txBody>
        </p:sp>
      </p:grpSp>
      <p:sp>
        <p:nvSpPr>
          <p:cNvPr id="33" name="TextBox 33"/>
          <p:cNvSpPr txBox="1"/>
          <p:nvPr/>
        </p:nvSpPr>
        <p:spPr>
          <a:xfrm>
            <a:off x="1872249" y="7329165"/>
            <a:ext cx="11029423" cy="154559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Follow up with your PCP about scheduling preventative care services.</a:t>
            </a:r>
          </a:p>
        </p:txBody>
      </p:sp>
      <p:sp>
        <p:nvSpPr>
          <p:cNvPr id="34" name="TextBox 23">
            <a:extLst>
              <a:ext uri="{FF2B5EF4-FFF2-40B4-BE49-F238E27FC236}">
                <a16:creationId xmlns:a16="http://schemas.microsoft.com/office/drawing/2014/main" id="{220439E9-EEC8-EE39-D258-0100D9FD44B8}"/>
              </a:ext>
            </a:extLst>
          </p:cNvPr>
          <p:cNvSpPr txBox="1"/>
          <p:nvPr/>
        </p:nvSpPr>
        <p:spPr>
          <a:xfrm>
            <a:off x="938967" y="791507"/>
            <a:ext cx="4296388" cy="1031629"/>
          </a:xfrm>
          <a:prstGeom prst="rect">
            <a:avLst/>
          </a:prstGeom>
        </p:spPr>
        <p:txBody>
          <a:bodyPr wrap="square" lIns="0" tIns="0" rIns="0" bIns="0" rtlCol="0" anchor="t">
            <a:spAutoFit/>
          </a:bodyPr>
          <a:lstStyle/>
          <a:p>
            <a:pPr algn="l">
              <a:lnSpc>
                <a:spcPts val="8959"/>
              </a:lnSpc>
              <a:spcBef>
                <a:spcPct val="0"/>
              </a:spcBef>
            </a:pPr>
            <a:r>
              <a:rPr lang="en-US" sz="6399" b="1" dirty="0">
                <a:solidFill>
                  <a:srgbClr val="000000"/>
                </a:solidFill>
                <a:latin typeface="Ubuntu Bold"/>
                <a:ea typeface="Ubuntu Bold"/>
                <a:cs typeface="Ubuntu Bold"/>
                <a:sym typeface="Ubuntu Bold"/>
              </a:rPr>
              <a:t>Homework</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8190095" cy="1223447"/>
            <a:chOff x="0" y="0"/>
            <a:chExt cx="2157062" cy="322225"/>
          </a:xfrm>
        </p:grpSpPr>
        <p:sp>
          <p:nvSpPr>
            <p:cNvPr id="13" name="Freeform 13"/>
            <p:cNvSpPr/>
            <p:nvPr/>
          </p:nvSpPr>
          <p:spPr>
            <a:xfrm>
              <a:off x="0" y="0"/>
              <a:ext cx="2157062" cy="322225"/>
            </a:xfrm>
            <a:custGeom>
              <a:avLst/>
              <a:gdLst/>
              <a:ahLst/>
              <a:cxnLst/>
              <a:rect l="l" t="t" r="r" b="b"/>
              <a:pathLst>
                <a:path w="2157062" h="322225">
                  <a:moveTo>
                    <a:pt x="1953862" y="0"/>
                  </a:moveTo>
                  <a:cubicBezTo>
                    <a:pt x="2066086" y="0"/>
                    <a:pt x="2157062" y="72132"/>
                    <a:pt x="2157062" y="161112"/>
                  </a:cubicBezTo>
                  <a:cubicBezTo>
                    <a:pt x="2157062" y="250092"/>
                    <a:pt x="2066086" y="322225"/>
                    <a:pt x="1953862"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2157062" cy="350800"/>
            </a:xfrm>
            <a:prstGeom prst="rect">
              <a:avLst/>
            </a:prstGeom>
          </p:spPr>
          <p:txBody>
            <a:bodyPr lIns="50800" tIns="50800" rIns="50800" bIns="50800" rtlCol="0" anchor="ctr"/>
            <a:lstStyle/>
            <a:p>
              <a:pPr algn="ctr">
                <a:lnSpc>
                  <a:spcPts val="1960"/>
                </a:lnSpc>
              </a:pPr>
              <a:endParaRPr/>
            </a:p>
          </p:txBody>
        </p:sp>
      </p:gr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1" name="TextBox 21"/>
          <p:cNvSpPr txBox="1"/>
          <p:nvPr/>
        </p:nvSpPr>
        <p:spPr>
          <a:xfrm>
            <a:off x="5843213" y="3067916"/>
            <a:ext cx="11210706" cy="5450840"/>
          </a:xfrm>
          <a:prstGeom prst="rect">
            <a:avLst/>
          </a:prstGeom>
        </p:spPr>
        <p:txBody>
          <a:bodyPr lIns="0" tIns="0" rIns="0" bIns="0" rtlCol="0" anchor="t">
            <a:spAutoFit/>
          </a:bodyPr>
          <a:lstStyle/>
          <a:p>
            <a:pPr marL="949961" lvl="1" indent="-474980" algn="l">
              <a:lnSpc>
                <a:spcPts val="6160"/>
              </a:lnSpc>
              <a:buFont typeface="Arial"/>
              <a:buChar char="•"/>
            </a:pPr>
            <a:r>
              <a:rPr lang="en-US" sz="4400">
                <a:solidFill>
                  <a:srgbClr val="000000"/>
                </a:solidFill>
                <a:latin typeface="Ubuntu"/>
                <a:ea typeface="Ubuntu"/>
                <a:cs typeface="Ubuntu"/>
                <a:sym typeface="Ubuntu"/>
              </a:rPr>
              <a:t>Over-the-counter medications</a:t>
            </a:r>
          </a:p>
          <a:p>
            <a:pPr marL="949961" lvl="1" indent="-474980" algn="l">
              <a:lnSpc>
                <a:spcPts val="6160"/>
              </a:lnSpc>
              <a:buFont typeface="Arial"/>
              <a:buChar char="•"/>
            </a:pPr>
            <a:r>
              <a:rPr lang="en-US" sz="4400">
                <a:solidFill>
                  <a:srgbClr val="000000"/>
                </a:solidFill>
                <a:latin typeface="Ubuntu"/>
                <a:ea typeface="Ubuntu"/>
                <a:cs typeface="Ubuntu"/>
                <a:sym typeface="Ubuntu"/>
              </a:rPr>
              <a:t>First aid kit</a:t>
            </a:r>
          </a:p>
          <a:p>
            <a:pPr marL="949961" lvl="1" indent="-474980" algn="l">
              <a:lnSpc>
                <a:spcPts val="6160"/>
              </a:lnSpc>
              <a:buFont typeface="Arial"/>
              <a:buChar char="•"/>
            </a:pPr>
            <a:r>
              <a:rPr lang="en-US" sz="4400">
                <a:solidFill>
                  <a:srgbClr val="000000"/>
                </a:solidFill>
                <a:latin typeface="Ubuntu"/>
                <a:ea typeface="Ubuntu"/>
                <a:cs typeface="Ubuntu"/>
                <a:sym typeface="Ubuntu"/>
              </a:rPr>
              <a:t>Home remedies / traditional medicine</a:t>
            </a:r>
          </a:p>
          <a:p>
            <a:pPr marL="949961" lvl="1" indent="-474980" algn="l">
              <a:lnSpc>
                <a:spcPts val="6160"/>
              </a:lnSpc>
              <a:buFont typeface="Arial"/>
              <a:buChar char="•"/>
            </a:pPr>
            <a:r>
              <a:rPr lang="en-US" sz="4400">
                <a:solidFill>
                  <a:srgbClr val="000000"/>
                </a:solidFill>
                <a:latin typeface="Ubuntu"/>
                <a:ea typeface="Ubuntu"/>
                <a:cs typeface="Ubuntu"/>
                <a:sym typeface="Ubuntu"/>
              </a:rPr>
              <a:t>Calling 911</a:t>
            </a:r>
          </a:p>
          <a:p>
            <a:pPr marL="949961" lvl="1" indent="-474980" algn="l">
              <a:lnSpc>
                <a:spcPts val="6160"/>
              </a:lnSpc>
              <a:buFont typeface="Arial"/>
              <a:buChar char="•"/>
            </a:pPr>
            <a:r>
              <a:rPr lang="en-US" sz="4400">
                <a:solidFill>
                  <a:srgbClr val="000000"/>
                </a:solidFill>
                <a:latin typeface="Ubuntu"/>
                <a:ea typeface="Ubuntu"/>
                <a:cs typeface="Ubuntu"/>
                <a:sym typeface="Ubuntu"/>
              </a:rPr>
              <a:t>Fire drills and evacuations</a:t>
            </a:r>
          </a:p>
          <a:p>
            <a:pPr marL="949961" lvl="1" indent="-474980" algn="l">
              <a:lnSpc>
                <a:spcPts val="6160"/>
              </a:lnSpc>
              <a:buFont typeface="Arial"/>
              <a:buChar char="•"/>
            </a:pPr>
            <a:r>
              <a:rPr lang="en-US" sz="4400">
                <a:solidFill>
                  <a:srgbClr val="000000"/>
                </a:solidFill>
                <a:latin typeface="Ubuntu"/>
                <a:ea typeface="Ubuntu"/>
                <a:cs typeface="Ubuntu"/>
                <a:sym typeface="Ubuntu"/>
              </a:rPr>
              <a:t>Shelter-in-place</a:t>
            </a:r>
          </a:p>
          <a:p>
            <a:pPr marL="949961" lvl="1" indent="-474980" algn="l">
              <a:lnSpc>
                <a:spcPts val="6160"/>
              </a:lnSpc>
              <a:buFont typeface="Arial"/>
              <a:buChar char="•"/>
            </a:pPr>
            <a:r>
              <a:rPr lang="en-US" sz="4400">
                <a:solidFill>
                  <a:srgbClr val="000000"/>
                </a:solidFill>
                <a:latin typeface="Ubuntu"/>
                <a:ea typeface="Ubuntu"/>
                <a:cs typeface="Ubuntu"/>
                <a:sym typeface="Ubuntu"/>
              </a:rPr>
              <a:t>Natural disasters</a:t>
            </a:r>
          </a:p>
        </p:txBody>
      </p:sp>
      <p:sp>
        <p:nvSpPr>
          <p:cNvPr id="22" name="Freeform 22"/>
          <p:cNvSpPr/>
          <p:nvPr/>
        </p:nvSpPr>
        <p:spPr>
          <a:xfrm>
            <a:off x="2124040" y="3800807"/>
            <a:ext cx="3180611" cy="3257609"/>
          </a:xfrm>
          <a:custGeom>
            <a:avLst/>
            <a:gdLst/>
            <a:ahLst/>
            <a:cxnLst/>
            <a:rect l="l" t="t" r="r" b="b"/>
            <a:pathLst>
              <a:path w="3180611" h="3257609">
                <a:moveTo>
                  <a:pt x="0" y="0"/>
                </a:moveTo>
                <a:lnTo>
                  <a:pt x="3180610" y="0"/>
                </a:lnTo>
                <a:lnTo>
                  <a:pt x="3180610" y="3257608"/>
                </a:lnTo>
                <a:lnTo>
                  <a:pt x="0" y="325760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3" name="TextBox 23"/>
          <p:cNvSpPr txBox="1"/>
          <p:nvPr/>
        </p:nvSpPr>
        <p:spPr>
          <a:xfrm>
            <a:off x="938966" y="791507"/>
            <a:ext cx="7423066"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Preparing at Home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10098388" cy="1223447"/>
            <a:chOff x="0" y="0"/>
            <a:chExt cx="2659658" cy="322225"/>
          </a:xfrm>
        </p:grpSpPr>
        <p:sp>
          <p:nvSpPr>
            <p:cNvPr id="13" name="Freeform 13"/>
            <p:cNvSpPr/>
            <p:nvPr/>
          </p:nvSpPr>
          <p:spPr>
            <a:xfrm>
              <a:off x="0" y="0"/>
              <a:ext cx="2659658" cy="322225"/>
            </a:xfrm>
            <a:custGeom>
              <a:avLst/>
              <a:gdLst/>
              <a:ahLst/>
              <a:cxnLst/>
              <a:rect l="l" t="t" r="r" b="b"/>
              <a:pathLst>
                <a:path w="2659658" h="322225">
                  <a:moveTo>
                    <a:pt x="2456458" y="0"/>
                  </a:moveTo>
                  <a:cubicBezTo>
                    <a:pt x="2568682" y="0"/>
                    <a:pt x="2659658" y="72132"/>
                    <a:pt x="2659658" y="161112"/>
                  </a:cubicBezTo>
                  <a:cubicBezTo>
                    <a:pt x="2659658" y="250092"/>
                    <a:pt x="2568682" y="322225"/>
                    <a:pt x="2456458"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2659658" cy="350800"/>
            </a:xfrm>
            <a:prstGeom prst="rect">
              <a:avLst/>
            </a:prstGeom>
          </p:spPr>
          <p:txBody>
            <a:bodyPr lIns="50800" tIns="50800" rIns="50800" bIns="50800" rtlCol="0" anchor="ctr"/>
            <a:lstStyle/>
            <a:p>
              <a:pPr algn="ctr">
                <a:lnSpc>
                  <a:spcPts val="1960"/>
                </a:lnSpc>
              </a:pPr>
              <a:endParaRPr/>
            </a:p>
          </p:txBody>
        </p:sp>
      </p:gr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1" name="Freeform 21"/>
          <p:cNvSpPr/>
          <p:nvPr/>
        </p:nvSpPr>
        <p:spPr>
          <a:xfrm>
            <a:off x="1454115" y="5067706"/>
            <a:ext cx="3767584" cy="3739328"/>
          </a:xfrm>
          <a:custGeom>
            <a:avLst/>
            <a:gdLst/>
            <a:ahLst/>
            <a:cxnLst/>
            <a:rect l="l" t="t" r="r" b="b"/>
            <a:pathLst>
              <a:path w="3767584" h="3739328">
                <a:moveTo>
                  <a:pt x="0" y="0"/>
                </a:moveTo>
                <a:lnTo>
                  <a:pt x="3767584" y="0"/>
                </a:lnTo>
                <a:lnTo>
                  <a:pt x="3767584" y="3739328"/>
                </a:lnTo>
                <a:lnTo>
                  <a:pt x="0" y="373932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2" name="TextBox 22"/>
          <p:cNvSpPr txBox="1"/>
          <p:nvPr/>
        </p:nvSpPr>
        <p:spPr>
          <a:xfrm>
            <a:off x="5856758" y="4874260"/>
            <a:ext cx="11402542" cy="438404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Still, no matter how healthy and prepared we are, </a:t>
            </a:r>
            <a:r>
              <a:rPr lang="en-US" sz="4400" b="1">
                <a:solidFill>
                  <a:srgbClr val="000000"/>
                </a:solidFill>
                <a:latin typeface="Ubuntu Bold"/>
                <a:ea typeface="Ubuntu Bold"/>
                <a:cs typeface="Ubuntu Bold"/>
                <a:sym typeface="Ubuntu Bold"/>
              </a:rPr>
              <a:t>illness and injury are part of life</a:t>
            </a:r>
            <a:r>
              <a:rPr lang="en-US" sz="4400">
                <a:solidFill>
                  <a:srgbClr val="000000"/>
                </a:solidFill>
                <a:latin typeface="Ubuntu"/>
                <a:ea typeface="Ubuntu"/>
                <a:cs typeface="Ubuntu"/>
                <a:sym typeface="Ubuntu"/>
              </a:rPr>
              <a:t> for everyone. </a:t>
            </a:r>
          </a:p>
          <a:p>
            <a:pPr algn="l">
              <a:lnSpc>
                <a:spcPts val="3919"/>
              </a:lnSpc>
            </a:pPr>
            <a:endParaRPr lang="en-US" sz="4400">
              <a:solidFill>
                <a:srgbClr val="000000"/>
              </a:solidFill>
              <a:latin typeface="Ubuntu"/>
              <a:ea typeface="Ubuntu"/>
              <a:cs typeface="Ubuntu"/>
              <a:sym typeface="Ubuntu"/>
            </a:endParaRPr>
          </a:p>
          <a:p>
            <a:pPr algn="l">
              <a:lnSpc>
                <a:spcPts val="6160"/>
              </a:lnSpc>
            </a:pPr>
            <a:r>
              <a:rPr lang="en-US" sz="4400">
                <a:solidFill>
                  <a:srgbClr val="000000"/>
                </a:solidFill>
                <a:latin typeface="Ubuntu"/>
                <a:ea typeface="Ubuntu"/>
                <a:cs typeface="Ubuntu"/>
                <a:sym typeface="Ubuntu"/>
              </a:rPr>
              <a:t>What matters is how we </a:t>
            </a:r>
            <a:r>
              <a:rPr lang="en-US" sz="4400" b="1">
                <a:solidFill>
                  <a:srgbClr val="000000"/>
                </a:solidFill>
                <a:latin typeface="Ubuntu Bold"/>
                <a:ea typeface="Ubuntu Bold"/>
                <a:cs typeface="Ubuntu Bold"/>
                <a:sym typeface="Ubuntu Bold"/>
              </a:rPr>
              <a:t>respond</a:t>
            </a:r>
            <a:r>
              <a:rPr lang="en-US" sz="4400">
                <a:solidFill>
                  <a:srgbClr val="000000"/>
                </a:solidFill>
                <a:latin typeface="Ubuntu"/>
                <a:ea typeface="Ubuntu"/>
                <a:cs typeface="Ubuntu"/>
                <a:sym typeface="Ubuntu"/>
              </a:rPr>
              <a:t> when we or someone we care for needs treatment.</a:t>
            </a:r>
          </a:p>
        </p:txBody>
      </p:sp>
      <p:sp>
        <p:nvSpPr>
          <p:cNvPr id="23" name="TextBox 23"/>
          <p:cNvSpPr txBox="1"/>
          <p:nvPr/>
        </p:nvSpPr>
        <p:spPr>
          <a:xfrm>
            <a:off x="938966" y="791507"/>
            <a:ext cx="9222700"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Expect the Unexpected</a:t>
            </a:r>
          </a:p>
        </p:txBody>
      </p:sp>
      <p:sp>
        <p:nvSpPr>
          <p:cNvPr id="24" name="TextBox 24"/>
          <p:cNvSpPr txBox="1"/>
          <p:nvPr/>
        </p:nvSpPr>
        <p:spPr>
          <a:xfrm>
            <a:off x="1454115" y="2552525"/>
            <a:ext cx="15805185" cy="154559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Many illnesses and injuries can be prevented by living a healthy lifestyle and preparing our environment.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H="1" flipV="1">
            <a:off x="9392037"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3" name="Group 3"/>
          <p:cNvGrpSpPr/>
          <p:nvPr/>
        </p:nvGrpSpPr>
        <p:grpSpPr>
          <a:xfrm>
            <a:off x="1028700" y="-28685"/>
            <a:ext cx="16930386" cy="1111283"/>
            <a:chOff x="0" y="0"/>
            <a:chExt cx="22573848" cy="1481710"/>
          </a:xfrm>
        </p:grpSpPr>
        <p:sp>
          <p:nvSpPr>
            <p:cNvPr id="4" name="Freeform 4"/>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5" name="Freeform 5"/>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6" name="Freeform 6"/>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7" name="Freeform 7"/>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8" name="Freeform 8"/>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9" name="Freeform 9"/>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10" name="Freeform 10"/>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1" name="Freeform 11"/>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2" name="Freeform 12"/>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3" name="Group 13"/>
          <p:cNvGrpSpPr/>
          <p:nvPr/>
        </p:nvGrpSpPr>
        <p:grpSpPr>
          <a:xfrm>
            <a:off x="484174" y="808116"/>
            <a:ext cx="9422212" cy="1223447"/>
            <a:chOff x="0" y="0"/>
            <a:chExt cx="2481570" cy="322225"/>
          </a:xfrm>
        </p:grpSpPr>
        <p:sp>
          <p:nvSpPr>
            <p:cNvPr id="14" name="Freeform 14"/>
            <p:cNvSpPr/>
            <p:nvPr/>
          </p:nvSpPr>
          <p:spPr>
            <a:xfrm>
              <a:off x="0" y="0"/>
              <a:ext cx="2481570" cy="322225"/>
            </a:xfrm>
            <a:custGeom>
              <a:avLst/>
              <a:gdLst/>
              <a:ahLst/>
              <a:cxnLst/>
              <a:rect l="l" t="t" r="r" b="b"/>
              <a:pathLst>
                <a:path w="2481570" h="322225">
                  <a:moveTo>
                    <a:pt x="2278370" y="0"/>
                  </a:moveTo>
                  <a:cubicBezTo>
                    <a:pt x="2390595" y="0"/>
                    <a:pt x="2481570" y="72132"/>
                    <a:pt x="2481570" y="161112"/>
                  </a:cubicBezTo>
                  <a:cubicBezTo>
                    <a:pt x="2481570" y="250092"/>
                    <a:pt x="2390595" y="322225"/>
                    <a:pt x="2278370"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5" name="TextBox 15"/>
            <p:cNvSpPr txBox="1"/>
            <p:nvPr/>
          </p:nvSpPr>
          <p:spPr>
            <a:xfrm>
              <a:off x="0" y="-28575"/>
              <a:ext cx="2481570" cy="350800"/>
            </a:xfrm>
            <a:prstGeom prst="rect">
              <a:avLst/>
            </a:prstGeom>
          </p:spPr>
          <p:txBody>
            <a:bodyPr lIns="50800" tIns="50800" rIns="50800" bIns="50800" rtlCol="0" anchor="ctr"/>
            <a:lstStyle/>
            <a:p>
              <a:pPr algn="ctr">
                <a:lnSpc>
                  <a:spcPts val="1960"/>
                </a:lnSpc>
              </a:pPr>
              <a:endParaRPr/>
            </a:p>
          </p:txBody>
        </p:sp>
      </p:grpSp>
      <p:grpSp>
        <p:nvGrpSpPr>
          <p:cNvPr id="16" name="Group 16"/>
          <p:cNvGrpSpPr/>
          <p:nvPr/>
        </p:nvGrpSpPr>
        <p:grpSpPr>
          <a:xfrm>
            <a:off x="0" y="9776625"/>
            <a:ext cx="18288000" cy="510375"/>
            <a:chOff x="0" y="0"/>
            <a:chExt cx="6554006" cy="182907"/>
          </a:xfrm>
        </p:grpSpPr>
        <p:sp>
          <p:nvSpPr>
            <p:cNvPr id="17" name="Freeform 17"/>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8" name="TextBox 18"/>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9" name="Group 19"/>
          <p:cNvGrpSpPr/>
          <p:nvPr/>
        </p:nvGrpSpPr>
        <p:grpSpPr>
          <a:xfrm rot="-5400000">
            <a:off x="12910419" y="4867206"/>
            <a:ext cx="10244787" cy="510375"/>
            <a:chOff x="0" y="0"/>
            <a:chExt cx="3671501" cy="182907"/>
          </a:xfrm>
        </p:grpSpPr>
        <p:sp>
          <p:nvSpPr>
            <p:cNvPr id="20" name="Freeform 20"/>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1" name="TextBox 21"/>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TextBox 22"/>
          <p:cNvSpPr txBox="1"/>
          <p:nvPr/>
        </p:nvSpPr>
        <p:spPr>
          <a:xfrm>
            <a:off x="938966" y="791507"/>
            <a:ext cx="9159845"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Types of Medical Care</a:t>
            </a:r>
          </a:p>
        </p:txBody>
      </p:sp>
      <p:sp>
        <p:nvSpPr>
          <p:cNvPr id="23" name="AutoShape 23"/>
          <p:cNvSpPr/>
          <p:nvPr/>
        </p:nvSpPr>
        <p:spPr>
          <a:xfrm>
            <a:off x="998524" y="5971882"/>
            <a:ext cx="16748925" cy="0"/>
          </a:xfrm>
          <a:prstGeom prst="line">
            <a:avLst/>
          </a:prstGeom>
          <a:ln w="19050" cap="flat">
            <a:solidFill>
              <a:srgbClr val="000000"/>
            </a:solidFill>
            <a:prstDash val="sysDot"/>
            <a:headEnd type="none" w="sm" len="sm"/>
            <a:tailEnd type="none" w="sm" len="sm"/>
          </a:ln>
        </p:spPr>
        <p:txBody>
          <a:bodyPr/>
          <a:lstStyle/>
          <a:p>
            <a:endParaRPr lang="en-US"/>
          </a:p>
        </p:txBody>
      </p:sp>
      <p:sp>
        <p:nvSpPr>
          <p:cNvPr id="24" name="Freeform 24"/>
          <p:cNvSpPr/>
          <p:nvPr/>
        </p:nvSpPr>
        <p:spPr>
          <a:xfrm>
            <a:off x="2161950" y="2807519"/>
            <a:ext cx="1872566" cy="2146207"/>
          </a:xfrm>
          <a:custGeom>
            <a:avLst/>
            <a:gdLst/>
            <a:ahLst/>
            <a:cxnLst/>
            <a:rect l="l" t="t" r="r" b="b"/>
            <a:pathLst>
              <a:path w="1872566" h="2146207">
                <a:moveTo>
                  <a:pt x="0" y="0"/>
                </a:moveTo>
                <a:lnTo>
                  <a:pt x="1872566" y="0"/>
                </a:lnTo>
                <a:lnTo>
                  <a:pt x="1872566" y="2146207"/>
                </a:lnTo>
                <a:lnTo>
                  <a:pt x="0" y="214620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5" name="Freeform 25"/>
          <p:cNvSpPr/>
          <p:nvPr/>
        </p:nvSpPr>
        <p:spPr>
          <a:xfrm>
            <a:off x="9906387" y="2792769"/>
            <a:ext cx="2990944" cy="2160957"/>
          </a:xfrm>
          <a:custGeom>
            <a:avLst/>
            <a:gdLst/>
            <a:ahLst/>
            <a:cxnLst/>
            <a:rect l="l" t="t" r="r" b="b"/>
            <a:pathLst>
              <a:path w="2990944" h="2160957">
                <a:moveTo>
                  <a:pt x="0" y="0"/>
                </a:moveTo>
                <a:lnTo>
                  <a:pt x="2990944" y="0"/>
                </a:lnTo>
                <a:lnTo>
                  <a:pt x="2990944" y="2160957"/>
                </a:lnTo>
                <a:lnTo>
                  <a:pt x="0" y="216095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6" name="Freeform 26"/>
          <p:cNvSpPr/>
          <p:nvPr/>
        </p:nvSpPr>
        <p:spPr>
          <a:xfrm>
            <a:off x="1698872" y="6752932"/>
            <a:ext cx="2846979" cy="2135234"/>
          </a:xfrm>
          <a:custGeom>
            <a:avLst/>
            <a:gdLst/>
            <a:ahLst/>
            <a:cxnLst/>
            <a:rect l="l" t="t" r="r" b="b"/>
            <a:pathLst>
              <a:path w="2846979" h="2135234">
                <a:moveTo>
                  <a:pt x="0" y="0"/>
                </a:moveTo>
                <a:lnTo>
                  <a:pt x="2846979" y="0"/>
                </a:lnTo>
                <a:lnTo>
                  <a:pt x="2846979" y="2135234"/>
                </a:lnTo>
                <a:lnTo>
                  <a:pt x="0" y="213523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7" name="Freeform 27"/>
          <p:cNvSpPr/>
          <p:nvPr/>
        </p:nvSpPr>
        <p:spPr>
          <a:xfrm>
            <a:off x="9653974" y="6712459"/>
            <a:ext cx="2175707" cy="2175707"/>
          </a:xfrm>
          <a:custGeom>
            <a:avLst/>
            <a:gdLst/>
            <a:ahLst/>
            <a:cxnLst/>
            <a:rect l="l" t="t" r="r" b="b"/>
            <a:pathLst>
              <a:path w="2175707" h="2175707">
                <a:moveTo>
                  <a:pt x="0" y="0"/>
                </a:moveTo>
                <a:lnTo>
                  <a:pt x="2175707" y="0"/>
                </a:lnTo>
                <a:lnTo>
                  <a:pt x="2175707" y="2175707"/>
                </a:lnTo>
                <a:lnTo>
                  <a:pt x="0" y="217570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28" name="TextBox 28"/>
          <p:cNvSpPr txBox="1"/>
          <p:nvPr/>
        </p:nvSpPr>
        <p:spPr>
          <a:xfrm>
            <a:off x="12158842" y="6977951"/>
            <a:ext cx="5618783" cy="1687830"/>
          </a:xfrm>
          <a:prstGeom prst="rect">
            <a:avLst/>
          </a:prstGeom>
        </p:spPr>
        <p:txBody>
          <a:bodyPr lIns="0" tIns="0" rIns="0" bIns="0" rtlCol="0" anchor="t">
            <a:spAutoFit/>
          </a:bodyPr>
          <a:lstStyle/>
          <a:p>
            <a:pPr algn="ctr">
              <a:lnSpc>
                <a:spcPts val="6719"/>
              </a:lnSpc>
            </a:pPr>
            <a:r>
              <a:rPr lang="en-US" sz="4800">
                <a:solidFill>
                  <a:srgbClr val="000000"/>
                </a:solidFill>
                <a:latin typeface="Ubuntu"/>
                <a:ea typeface="Ubuntu"/>
                <a:cs typeface="Ubuntu"/>
                <a:sym typeface="Ubuntu"/>
              </a:rPr>
              <a:t>Ongoing Treatment </a:t>
            </a:r>
          </a:p>
          <a:p>
            <a:pPr algn="ctr">
              <a:lnSpc>
                <a:spcPts val="6719"/>
              </a:lnSpc>
              <a:spcBef>
                <a:spcPct val="0"/>
              </a:spcBef>
            </a:pPr>
            <a:r>
              <a:rPr lang="en-US" sz="4800">
                <a:solidFill>
                  <a:srgbClr val="000000"/>
                </a:solidFill>
                <a:latin typeface="Ubuntu"/>
                <a:ea typeface="Ubuntu"/>
                <a:cs typeface="Ubuntu"/>
                <a:sym typeface="Ubuntu"/>
              </a:rPr>
              <a:t>+ Management</a:t>
            </a:r>
          </a:p>
        </p:txBody>
      </p:sp>
      <p:sp>
        <p:nvSpPr>
          <p:cNvPr id="29" name="TextBox 29"/>
          <p:cNvSpPr txBox="1"/>
          <p:nvPr/>
        </p:nvSpPr>
        <p:spPr>
          <a:xfrm>
            <a:off x="13516885" y="2888362"/>
            <a:ext cx="3641185" cy="1350645"/>
          </a:xfrm>
          <a:prstGeom prst="rect">
            <a:avLst/>
          </a:prstGeom>
        </p:spPr>
        <p:txBody>
          <a:bodyPr lIns="0" tIns="0" rIns="0" bIns="0" rtlCol="0" anchor="t">
            <a:spAutoFit/>
          </a:bodyPr>
          <a:lstStyle/>
          <a:p>
            <a:pPr algn="l">
              <a:lnSpc>
                <a:spcPts val="12000"/>
              </a:lnSpc>
            </a:pPr>
            <a:r>
              <a:rPr lang="en-US" sz="4800">
                <a:solidFill>
                  <a:srgbClr val="000000"/>
                </a:solidFill>
                <a:latin typeface="Ubuntu"/>
                <a:ea typeface="Ubuntu"/>
                <a:cs typeface="Ubuntu"/>
                <a:sym typeface="Ubuntu"/>
              </a:rPr>
              <a:t>Primary Care</a:t>
            </a:r>
          </a:p>
        </p:txBody>
      </p:sp>
      <p:sp>
        <p:nvSpPr>
          <p:cNvPr id="30" name="TextBox 30"/>
          <p:cNvSpPr txBox="1"/>
          <p:nvPr/>
        </p:nvSpPr>
        <p:spPr>
          <a:xfrm>
            <a:off x="5207449" y="7401814"/>
            <a:ext cx="3196066" cy="840105"/>
          </a:xfrm>
          <a:prstGeom prst="rect">
            <a:avLst/>
          </a:prstGeom>
        </p:spPr>
        <p:txBody>
          <a:bodyPr lIns="0" tIns="0" rIns="0" bIns="0" rtlCol="0" anchor="t">
            <a:spAutoFit/>
          </a:bodyPr>
          <a:lstStyle/>
          <a:p>
            <a:pPr algn="l">
              <a:lnSpc>
                <a:spcPts val="6719"/>
              </a:lnSpc>
              <a:spcBef>
                <a:spcPct val="0"/>
              </a:spcBef>
            </a:pPr>
            <a:r>
              <a:rPr lang="en-US" sz="4800">
                <a:solidFill>
                  <a:srgbClr val="000000"/>
                </a:solidFill>
                <a:latin typeface="Ubuntu"/>
                <a:ea typeface="Ubuntu"/>
                <a:cs typeface="Ubuntu"/>
                <a:sym typeface="Ubuntu"/>
              </a:rPr>
              <a:t>Acute Care</a:t>
            </a:r>
          </a:p>
        </p:txBody>
      </p:sp>
      <p:sp>
        <p:nvSpPr>
          <p:cNvPr id="31" name="TextBox 31"/>
          <p:cNvSpPr txBox="1"/>
          <p:nvPr/>
        </p:nvSpPr>
        <p:spPr>
          <a:xfrm>
            <a:off x="4833577" y="3162682"/>
            <a:ext cx="3749874" cy="1421130"/>
          </a:xfrm>
          <a:prstGeom prst="rect">
            <a:avLst/>
          </a:prstGeom>
        </p:spPr>
        <p:txBody>
          <a:bodyPr lIns="0" tIns="0" rIns="0" bIns="0" rtlCol="0" anchor="t">
            <a:spAutoFit/>
          </a:bodyPr>
          <a:lstStyle/>
          <a:p>
            <a:pPr algn="ctr">
              <a:lnSpc>
                <a:spcPts val="5520"/>
              </a:lnSpc>
            </a:pPr>
            <a:r>
              <a:rPr lang="en-US" sz="4800">
                <a:solidFill>
                  <a:srgbClr val="000000"/>
                </a:solidFill>
                <a:latin typeface="Ubuntu"/>
                <a:ea typeface="Ubuntu"/>
                <a:cs typeface="Ubuntu"/>
                <a:sym typeface="Ubuntu"/>
              </a:rPr>
              <a:t>Preventative </a:t>
            </a:r>
          </a:p>
          <a:p>
            <a:pPr algn="ctr">
              <a:lnSpc>
                <a:spcPts val="5520"/>
              </a:lnSpc>
            </a:pPr>
            <a:r>
              <a:rPr lang="en-US" sz="4800">
                <a:solidFill>
                  <a:srgbClr val="000000"/>
                </a:solidFill>
                <a:latin typeface="Ubuntu"/>
                <a:ea typeface="Ubuntu"/>
                <a:cs typeface="Ubuntu"/>
                <a:sym typeface="Ubuntu"/>
              </a:rPr>
              <a:t>Care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7973414" cy="1223447"/>
            <a:chOff x="0" y="0"/>
            <a:chExt cx="2099994" cy="322225"/>
          </a:xfrm>
        </p:grpSpPr>
        <p:sp>
          <p:nvSpPr>
            <p:cNvPr id="13" name="Freeform 13"/>
            <p:cNvSpPr/>
            <p:nvPr/>
          </p:nvSpPr>
          <p:spPr>
            <a:xfrm>
              <a:off x="0" y="0"/>
              <a:ext cx="2099994" cy="322225"/>
            </a:xfrm>
            <a:custGeom>
              <a:avLst/>
              <a:gdLst/>
              <a:ahLst/>
              <a:cxnLst/>
              <a:rect l="l" t="t" r="r" b="b"/>
              <a:pathLst>
                <a:path w="2099994" h="322225">
                  <a:moveTo>
                    <a:pt x="1896794" y="0"/>
                  </a:moveTo>
                  <a:cubicBezTo>
                    <a:pt x="2009018" y="0"/>
                    <a:pt x="2099994" y="72132"/>
                    <a:pt x="2099994" y="161112"/>
                  </a:cubicBezTo>
                  <a:cubicBezTo>
                    <a:pt x="2099994" y="250092"/>
                    <a:pt x="2009018" y="322225"/>
                    <a:pt x="1896794"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2099994" cy="350800"/>
            </a:xfrm>
            <a:prstGeom prst="rect">
              <a:avLst/>
            </a:prstGeom>
          </p:spPr>
          <p:txBody>
            <a:bodyPr lIns="50800" tIns="50800" rIns="50800" bIns="50800" rtlCol="0" anchor="ctr"/>
            <a:lstStyle/>
            <a:p>
              <a:pPr algn="ctr">
                <a:lnSpc>
                  <a:spcPts val="1960"/>
                </a:lnSpc>
              </a:pPr>
              <a:endParaRPr/>
            </a:p>
          </p:txBody>
        </p:sp>
      </p:gr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1" name="TextBox 21"/>
          <p:cNvSpPr txBox="1"/>
          <p:nvPr/>
        </p:nvSpPr>
        <p:spPr>
          <a:xfrm>
            <a:off x="5446675" y="4588510"/>
            <a:ext cx="11812625" cy="4669790"/>
          </a:xfrm>
          <a:prstGeom prst="rect">
            <a:avLst/>
          </a:prstGeom>
        </p:spPr>
        <p:txBody>
          <a:bodyPr lIns="0" tIns="0" rIns="0" bIns="0" rtlCol="0" anchor="t">
            <a:spAutoFit/>
          </a:bodyPr>
          <a:lstStyle/>
          <a:p>
            <a:pPr marL="949961" lvl="1" indent="-474980" algn="l">
              <a:lnSpc>
                <a:spcPts val="6160"/>
              </a:lnSpc>
              <a:buFont typeface="Arial"/>
              <a:buChar char="•"/>
            </a:pPr>
            <a:r>
              <a:rPr lang="en-US" sz="4400">
                <a:solidFill>
                  <a:srgbClr val="000000"/>
                </a:solidFill>
                <a:latin typeface="Ubuntu"/>
                <a:ea typeface="Ubuntu"/>
                <a:cs typeface="Ubuntu"/>
                <a:sym typeface="Ubuntu"/>
              </a:rPr>
              <a:t>Annual check-ups or physicals</a:t>
            </a:r>
          </a:p>
          <a:p>
            <a:pPr marL="949961" lvl="1" indent="-474980" algn="l">
              <a:lnSpc>
                <a:spcPts val="6160"/>
              </a:lnSpc>
              <a:buFont typeface="Arial"/>
              <a:buChar char="•"/>
            </a:pPr>
            <a:r>
              <a:rPr lang="en-US" sz="4400">
                <a:solidFill>
                  <a:srgbClr val="000000"/>
                </a:solidFill>
                <a:latin typeface="Ubuntu"/>
                <a:ea typeface="Ubuntu"/>
                <a:cs typeface="Ubuntu"/>
                <a:sym typeface="Ubuntu"/>
              </a:rPr>
              <a:t>Vaccinations</a:t>
            </a:r>
          </a:p>
          <a:p>
            <a:pPr marL="949961" lvl="1" indent="-474980" algn="l">
              <a:lnSpc>
                <a:spcPts val="6160"/>
              </a:lnSpc>
              <a:buFont typeface="Arial"/>
              <a:buChar char="•"/>
            </a:pPr>
            <a:r>
              <a:rPr lang="en-US" sz="4400">
                <a:solidFill>
                  <a:srgbClr val="000000"/>
                </a:solidFill>
                <a:latin typeface="Ubuntu"/>
                <a:ea typeface="Ubuntu"/>
                <a:cs typeface="Ubuntu"/>
                <a:sym typeface="Ubuntu"/>
              </a:rPr>
              <a:t>Sexual and reproductive health exams</a:t>
            </a:r>
          </a:p>
          <a:p>
            <a:pPr marL="949961" lvl="1" indent="-474980" algn="l">
              <a:lnSpc>
                <a:spcPts val="6160"/>
              </a:lnSpc>
              <a:buFont typeface="Arial"/>
              <a:buChar char="•"/>
            </a:pPr>
            <a:r>
              <a:rPr lang="en-US" sz="4400">
                <a:solidFill>
                  <a:srgbClr val="000000"/>
                </a:solidFill>
                <a:latin typeface="Ubuntu"/>
                <a:ea typeface="Ubuntu"/>
                <a:cs typeface="Ubuntu"/>
                <a:sym typeface="Ubuntu"/>
              </a:rPr>
              <a:t>Lab tests + screenings </a:t>
            </a:r>
          </a:p>
          <a:p>
            <a:pPr marL="949961" lvl="1" indent="-474980" algn="l">
              <a:lnSpc>
                <a:spcPts val="6160"/>
              </a:lnSpc>
              <a:buFont typeface="Arial"/>
              <a:buChar char="•"/>
            </a:pPr>
            <a:r>
              <a:rPr lang="en-US" sz="4400">
                <a:solidFill>
                  <a:srgbClr val="000000"/>
                </a:solidFill>
                <a:latin typeface="Ubuntu"/>
                <a:ea typeface="Ubuntu"/>
                <a:cs typeface="Ubuntu"/>
                <a:sym typeface="Ubuntu"/>
              </a:rPr>
              <a:t>Dental + eye care</a:t>
            </a:r>
          </a:p>
          <a:p>
            <a:pPr marL="949961" lvl="1" indent="-474980" algn="l">
              <a:lnSpc>
                <a:spcPts val="6160"/>
              </a:lnSpc>
              <a:buFont typeface="Arial"/>
              <a:buChar char="•"/>
            </a:pPr>
            <a:r>
              <a:rPr lang="en-US" sz="4400">
                <a:solidFill>
                  <a:srgbClr val="000000"/>
                </a:solidFill>
                <a:latin typeface="Ubuntu"/>
                <a:ea typeface="Ubuntu"/>
                <a:cs typeface="Ubuntu"/>
                <a:sym typeface="Ubuntu"/>
              </a:rPr>
              <a:t>Mental health + lifestyle counseling</a:t>
            </a:r>
          </a:p>
        </p:txBody>
      </p:sp>
      <p:sp>
        <p:nvSpPr>
          <p:cNvPr id="22" name="TextBox 22"/>
          <p:cNvSpPr txBox="1"/>
          <p:nvPr/>
        </p:nvSpPr>
        <p:spPr>
          <a:xfrm>
            <a:off x="938966" y="791507"/>
            <a:ext cx="7172286"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Preventative Care</a:t>
            </a:r>
          </a:p>
        </p:txBody>
      </p:sp>
      <p:sp>
        <p:nvSpPr>
          <p:cNvPr id="23" name="Freeform 23"/>
          <p:cNvSpPr/>
          <p:nvPr/>
        </p:nvSpPr>
        <p:spPr>
          <a:xfrm>
            <a:off x="1794508" y="5283296"/>
            <a:ext cx="2886360" cy="3308149"/>
          </a:xfrm>
          <a:custGeom>
            <a:avLst/>
            <a:gdLst/>
            <a:ahLst/>
            <a:cxnLst/>
            <a:rect l="l" t="t" r="r" b="b"/>
            <a:pathLst>
              <a:path w="2886360" h="3308149">
                <a:moveTo>
                  <a:pt x="0" y="0"/>
                </a:moveTo>
                <a:lnTo>
                  <a:pt x="2886359" y="0"/>
                </a:lnTo>
                <a:lnTo>
                  <a:pt x="2886359" y="3308148"/>
                </a:lnTo>
                <a:lnTo>
                  <a:pt x="0" y="330814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4" name="TextBox 24"/>
          <p:cNvSpPr txBox="1"/>
          <p:nvPr/>
        </p:nvSpPr>
        <p:spPr>
          <a:xfrm>
            <a:off x="1454115" y="2552525"/>
            <a:ext cx="15805185" cy="154559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Regular care and screenings can help prevent more serious conditions. Preventative care can include: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15319201" cy="1223447"/>
            <a:chOff x="0" y="0"/>
            <a:chExt cx="4034687" cy="322225"/>
          </a:xfrm>
        </p:grpSpPr>
        <p:sp>
          <p:nvSpPr>
            <p:cNvPr id="13" name="Freeform 13"/>
            <p:cNvSpPr/>
            <p:nvPr/>
          </p:nvSpPr>
          <p:spPr>
            <a:xfrm>
              <a:off x="0" y="0"/>
              <a:ext cx="4034687" cy="322225"/>
            </a:xfrm>
            <a:custGeom>
              <a:avLst/>
              <a:gdLst/>
              <a:ahLst/>
              <a:cxnLst/>
              <a:rect l="l" t="t" r="r" b="b"/>
              <a:pathLst>
                <a:path w="4034687" h="322225">
                  <a:moveTo>
                    <a:pt x="3831487" y="0"/>
                  </a:moveTo>
                  <a:cubicBezTo>
                    <a:pt x="3943711" y="0"/>
                    <a:pt x="4034687" y="72132"/>
                    <a:pt x="4034687" y="161112"/>
                  </a:cubicBezTo>
                  <a:cubicBezTo>
                    <a:pt x="4034687" y="250092"/>
                    <a:pt x="3943711" y="322225"/>
                    <a:pt x="3831487"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4034687" cy="350800"/>
            </a:xfrm>
            <a:prstGeom prst="rect">
              <a:avLst/>
            </a:prstGeom>
          </p:spPr>
          <p:txBody>
            <a:bodyPr lIns="50800" tIns="50800" rIns="50800" bIns="50800" rtlCol="0" anchor="ctr"/>
            <a:lstStyle/>
            <a:p>
              <a:pPr algn="ctr">
                <a:lnSpc>
                  <a:spcPts val="1960"/>
                </a:lnSpc>
              </a:pPr>
              <a:endParaRPr/>
            </a:p>
          </p:txBody>
        </p:sp>
      </p:gr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1" name="Freeform 21"/>
          <p:cNvSpPr/>
          <p:nvPr/>
        </p:nvSpPr>
        <p:spPr>
          <a:xfrm>
            <a:off x="5022510" y="6080924"/>
            <a:ext cx="7315200" cy="2916936"/>
          </a:xfrm>
          <a:custGeom>
            <a:avLst/>
            <a:gdLst/>
            <a:ahLst/>
            <a:cxnLst/>
            <a:rect l="l" t="t" r="r" b="b"/>
            <a:pathLst>
              <a:path w="7315200" h="2916936">
                <a:moveTo>
                  <a:pt x="0" y="0"/>
                </a:moveTo>
                <a:lnTo>
                  <a:pt x="7315200" y="0"/>
                </a:lnTo>
                <a:lnTo>
                  <a:pt x="7315200" y="2916936"/>
                </a:lnTo>
                <a:lnTo>
                  <a:pt x="0" y="291693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2" name="TextBox 22"/>
          <p:cNvSpPr txBox="1"/>
          <p:nvPr/>
        </p:nvSpPr>
        <p:spPr>
          <a:xfrm>
            <a:off x="938966" y="791507"/>
            <a:ext cx="14527936"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Preventative Care Through the Years</a:t>
            </a:r>
          </a:p>
        </p:txBody>
      </p:sp>
      <p:sp>
        <p:nvSpPr>
          <p:cNvPr id="23" name="TextBox 23"/>
          <p:cNvSpPr txBox="1"/>
          <p:nvPr/>
        </p:nvSpPr>
        <p:spPr>
          <a:xfrm>
            <a:off x="3002950" y="2975518"/>
            <a:ext cx="12800426" cy="232664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Preventative care is important at all stages of life. </a:t>
            </a:r>
            <a:r>
              <a:rPr lang="en-US" sz="4400" b="1">
                <a:solidFill>
                  <a:srgbClr val="000000"/>
                </a:solidFill>
                <a:latin typeface="Ubuntu Bold"/>
                <a:ea typeface="Ubuntu Bold"/>
                <a:cs typeface="Ubuntu Bold"/>
                <a:sym typeface="Ubuntu Bold"/>
              </a:rPr>
              <a:t>Early detection</a:t>
            </a:r>
            <a:r>
              <a:rPr lang="en-US" sz="4400">
                <a:solidFill>
                  <a:srgbClr val="000000"/>
                </a:solidFill>
                <a:latin typeface="Ubuntu"/>
                <a:ea typeface="Ubuntu"/>
                <a:cs typeface="Ubuntu"/>
                <a:sym typeface="Ubuntu"/>
              </a:rPr>
              <a:t> and </a:t>
            </a:r>
            <a:r>
              <a:rPr lang="en-US" sz="4400" b="1">
                <a:solidFill>
                  <a:srgbClr val="000000"/>
                </a:solidFill>
                <a:latin typeface="Ubuntu Bold"/>
                <a:ea typeface="Ubuntu Bold"/>
                <a:cs typeface="Ubuntu Bold"/>
                <a:sym typeface="Ubuntu Bold"/>
              </a:rPr>
              <a:t>intervention</a:t>
            </a:r>
            <a:r>
              <a:rPr lang="en-US" sz="4400">
                <a:solidFill>
                  <a:srgbClr val="000000"/>
                </a:solidFill>
                <a:latin typeface="Ubuntu"/>
                <a:ea typeface="Ubuntu"/>
                <a:cs typeface="Ubuntu"/>
                <a:sym typeface="Ubuntu"/>
              </a:rPr>
              <a:t> are key to managing health concerns throughout our lives.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4990994" cy="1223447"/>
            <a:chOff x="0" y="0"/>
            <a:chExt cx="1314500" cy="322225"/>
          </a:xfrm>
        </p:grpSpPr>
        <p:sp>
          <p:nvSpPr>
            <p:cNvPr id="13" name="Freeform 13"/>
            <p:cNvSpPr/>
            <p:nvPr/>
          </p:nvSpPr>
          <p:spPr>
            <a:xfrm>
              <a:off x="0" y="0"/>
              <a:ext cx="1314500" cy="322225"/>
            </a:xfrm>
            <a:custGeom>
              <a:avLst/>
              <a:gdLst/>
              <a:ahLst/>
              <a:cxnLst/>
              <a:rect l="l" t="t" r="r" b="b"/>
              <a:pathLst>
                <a:path w="1314500" h="322225">
                  <a:moveTo>
                    <a:pt x="1111300" y="0"/>
                  </a:moveTo>
                  <a:cubicBezTo>
                    <a:pt x="1223525" y="0"/>
                    <a:pt x="1314500" y="72132"/>
                    <a:pt x="1314500" y="161112"/>
                  </a:cubicBezTo>
                  <a:cubicBezTo>
                    <a:pt x="1314500" y="250092"/>
                    <a:pt x="1223525" y="322225"/>
                    <a:pt x="1111300"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1314500" cy="350800"/>
            </a:xfrm>
            <a:prstGeom prst="rect">
              <a:avLst/>
            </a:prstGeom>
          </p:spPr>
          <p:txBody>
            <a:bodyPr lIns="50800" tIns="50800" rIns="50800" bIns="50800" rtlCol="0" anchor="ctr"/>
            <a:lstStyle/>
            <a:p>
              <a:pPr algn="ctr">
                <a:lnSpc>
                  <a:spcPts val="1960"/>
                </a:lnSpc>
              </a:pPr>
              <a:endParaRPr/>
            </a:p>
          </p:txBody>
        </p:sp>
      </p:gr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1" name="TextBox 21"/>
          <p:cNvSpPr txBox="1"/>
          <p:nvPr/>
        </p:nvSpPr>
        <p:spPr>
          <a:xfrm>
            <a:off x="7612382" y="3437616"/>
            <a:ext cx="9389409" cy="310769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Review the tables in your workbook. </a:t>
            </a:r>
          </a:p>
          <a:p>
            <a:pPr algn="l">
              <a:lnSpc>
                <a:spcPts val="6160"/>
              </a:lnSpc>
            </a:pPr>
            <a:endParaRPr lang="en-US" sz="4400">
              <a:solidFill>
                <a:srgbClr val="000000"/>
              </a:solidFill>
              <a:latin typeface="Ubuntu"/>
              <a:ea typeface="Ubuntu"/>
              <a:cs typeface="Ubuntu"/>
              <a:sym typeface="Ubuntu"/>
            </a:endParaRPr>
          </a:p>
          <a:p>
            <a:pPr algn="l">
              <a:lnSpc>
                <a:spcPts val="6160"/>
              </a:lnSpc>
            </a:pPr>
            <a:r>
              <a:rPr lang="en-US" sz="4400">
                <a:solidFill>
                  <a:srgbClr val="000000"/>
                </a:solidFill>
                <a:latin typeface="Ubuntu"/>
                <a:ea typeface="Ubuntu"/>
                <a:cs typeface="Ubuntu"/>
                <a:sym typeface="Ubuntu"/>
              </a:rPr>
              <a:t>Make a note of any insights or questions you have.</a:t>
            </a:r>
          </a:p>
        </p:txBody>
      </p:sp>
      <p:sp>
        <p:nvSpPr>
          <p:cNvPr id="22" name="TextBox 22"/>
          <p:cNvSpPr txBox="1"/>
          <p:nvPr/>
        </p:nvSpPr>
        <p:spPr>
          <a:xfrm>
            <a:off x="938966" y="791507"/>
            <a:ext cx="4189866"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Reflection</a:t>
            </a:r>
          </a:p>
        </p:txBody>
      </p:sp>
      <p:sp>
        <p:nvSpPr>
          <p:cNvPr id="23" name="Freeform 23"/>
          <p:cNvSpPr/>
          <p:nvPr/>
        </p:nvSpPr>
        <p:spPr>
          <a:xfrm>
            <a:off x="1882191" y="3306853"/>
            <a:ext cx="4610103" cy="5194482"/>
          </a:xfrm>
          <a:custGeom>
            <a:avLst/>
            <a:gdLst/>
            <a:ahLst/>
            <a:cxnLst/>
            <a:rect l="l" t="t" r="r" b="b"/>
            <a:pathLst>
              <a:path w="4610103" h="5194482">
                <a:moveTo>
                  <a:pt x="0" y="0"/>
                </a:moveTo>
                <a:lnTo>
                  <a:pt x="4610103" y="0"/>
                </a:lnTo>
                <a:lnTo>
                  <a:pt x="4610103" y="5194482"/>
                </a:lnTo>
                <a:lnTo>
                  <a:pt x="0" y="519448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12345368" cy="1223447"/>
            <a:chOff x="0" y="0"/>
            <a:chExt cx="3251455" cy="322225"/>
          </a:xfrm>
        </p:grpSpPr>
        <p:sp>
          <p:nvSpPr>
            <p:cNvPr id="13" name="Freeform 13"/>
            <p:cNvSpPr/>
            <p:nvPr/>
          </p:nvSpPr>
          <p:spPr>
            <a:xfrm>
              <a:off x="0" y="0"/>
              <a:ext cx="3251455" cy="322225"/>
            </a:xfrm>
            <a:custGeom>
              <a:avLst/>
              <a:gdLst/>
              <a:ahLst/>
              <a:cxnLst/>
              <a:rect l="l" t="t" r="r" b="b"/>
              <a:pathLst>
                <a:path w="3251455" h="322225">
                  <a:moveTo>
                    <a:pt x="3048255" y="0"/>
                  </a:moveTo>
                  <a:cubicBezTo>
                    <a:pt x="3160479" y="0"/>
                    <a:pt x="3251455" y="72132"/>
                    <a:pt x="3251455" y="161112"/>
                  </a:cubicBezTo>
                  <a:cubicBezTo>
                    <a:pt x="3251455" y="250092"/>
                    <a:pt x="3160479" y="322225"/>
                    <a:pt x="3048255"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3251455" cy="350800"/>
            </a:xfrm>
            <a:prstGeom prst="rect">
              <a:avLst/>
            </a:prstGeom>
          </p:spPr>
          <p:txBody>
            <a:bodyPr lIns="50800" tIns="50800" rIns="50800" bIns="50800" rtlCol="0" anchor="ctr"/>
            <a:lstStyle/>
            <a:p>
              <a:pPr algn="ctr">
                <a:lnSpc>
                  <a:spcPts val="1960"/>
                </a:lnSpc>
              </a:pPr>
              <a:endParaRPr/>
            </a:p>
          </p:txBody>
        </p:sp>
      </p:gr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1" name="Freeform 21"/>
          <p:cNvSpPr/>
          <p:nvPr/>
        </p:nvSpPr>
        <p:spPr>
          <a:xfrm>
            <a:off x="2695528" y="3415939"/>
            <a:ext cx="3844199" cy="4976309"/>
          </a:xfrm>
          <a:custGeom>
            <a:avLst/>
            <a:gdLst/>
            <a:ahLst/>
            <a:cxnLst/>
            <a:rect l="l" t="t" r="r" b="b"/>
            <a:pathLst>
              <a:path w="3844199" h="4976309">
                <a:moveTo>
                  <a:pt x="0" y="0"/>
                </a:moveTo>
                <a:lnTo>
                  <a:pt x="3844199" y="0"/>
                </a:lnTo>
                <a:lnTo>
                  <a:pt x="3844199" y="4976309"/>
                </a:lnTo>
                <a:lnTo>
                  <a:pt x="0" y="497630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2" name="TextBox 22"/>
          <p:cNvSpPr txBox="1"/>
          <p:nvPr/>
        </p:nvSpPr>
        <p:spPr>
          <a:xfrm>
            <a:off x="938966" y="791507"/>
            <a:ext cx="11566182"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Symptoms + Signs of Sickness</a:t>
            </a:r>
          </a:p>
        </p:txBody>
      </p:sp>
      <p:sp>
        <p:nvSpPr>
          <p:cNvPr id="23" name="TextBox 23"/>
          <p:cNvSpPr txBox="1"/>
          <p:nvPr/>
        </p:nvSpPr>
        <p:spPr>
          <a:xfrm>
            <a:off x="8206602" y="4302624"/>
            <a:ext cx="8797945" cy="310769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Symptoms and signs of sickness are </a:t>
            </a:r>
            <a:r>
              <a:rPr lang="en-US" sz="4400" b="1">
                <a:solidFill>
                  <a:srgbClr val="000000"/>
                </a:solidFill>
                <a:latin typeface="Ubuntu Bold"/>
                <a:ea typeface="Ubuntu Bold"/>
                <a:cs typeface="Ubuntu Bold"/>
                <a:sym typeface="Ubuntu Bold"/>
              </a:rPr>
              <a:t>messages from your body and mind</a:t>
            </a:r>
            <a:r>
              <a:rPr lang="en-US" sz="4400">
                <a:solidFill>
                  <a:srgbClr val="000000"/>
                </a:solidFill>
                <a:latin typeface="Ubuntu"/>
                <a:ea typeface="Ubuntu"/>
                <a:cs typeface="Ubuntu"/>
                <a:sym typeface="Ubuntu"/>
              </a:rPr>
              <a:t> letting you know that something is wrong.</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4277</Words>
  <Application>Microsoft Macintosh PowerPoint</Application>
  <PresentationFormat>Custom</PresentationFormat>
  <Paragraphs>415</Paragraphs>
  <Slides>25</Slides>
  <Notes>25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Ubuntu</vt:lpstr>
      <vt:lpstr>Calibri</vt:lpstr>
      <vt:lpstr>Kalam</vt:lpstr>
      <vt:lpstr>Kalam Bold</vt:lpstr>
      <vt:lpstr>Arial</vt:lpstr>
      <vt:lpstr>Ubuntu Italics</vt:lpstr>
      <vt:lpstr>Funtastic</vt:lpstr>
      <vt:lpstr>Ubuntu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NHS Session 4 CG USA</dc:title>
  <cp:lastModifiedBy>Andrea Moore</cp:lastModifiedBy>
  <cp:revision>2</cp:revision>
  <dcterms:created xsi:type="dcterms:W3CDTF">2006-08-16T00:00:00Z</dcterms:created>
  <dcterms:modified xsi:type="dcterms:W3CDTF">2025-02-04T12:32:49Z</dcterms:modified>
  <dc:identifier>DAGN800chG8</dc:identifier>
</cp:coreProperties>
</file>