
<file path=[Content_Types].xml><?xml version="1.0" encoding="utf-8"?>
<Types xmlns="http://schemas.openxmlformats.org/package/2006/content-types">
  <Default Extension="fntdata" ContentType="application/x-fontdata"/>
  <Default Extension="jpe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3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Lst>
  <p:sldSz cx="18288000" cy="10287000"/>
  <p:notesSz cx="6858000" cy="9144000"/>
  <p:embeddedFontLst>
    <p:embeddedFont>
      <p:font typeface="Kalam" panose="02000000000000000000" pitchFamily="2" charset="77"/>
      <p:regular r:id="rId31"/>
    </p:embeddedFont>
    <p:embeddedFont>
      <p:font typeface="Kalam Bold" panose="02000000000000000000" pitchFamily="2" charset="77"/>
      <p:regular r:id="rId31"/>
      <p:bold r:id="rId32"/>
    </p:embeddedFont>
    <p:embeddedFont>
      <p:font typeface="Shantell Sans" pitchFamily="2" charset="77"/>
      <p:regular r:id="rId31"/>
    </p:embeddedFont>
    <p:embeddedFont>
      <p:font typeface="Ubuntu" panose="020B0504030602030204" pitchFamily="34" charset="0"/>
      <p:regular r:id="rId33"/>
      <p:bold r:id="rId34"/>
      <p:italic r:id="rId35"/>
      <p:boldItalic r:id="rId36"/>
    </p:embeddedFont>
    <p:embeddedFont>
      <p:font typeface="Ubuntu Bold" panose="020B0804030602030204" pitchFamily="34" charset="0"/>
      <p:regular r:id="rId31"/>
      <p:bold r:id="rId37"/>
    </p:embeddedFont>
    <p:embeddedFont>
      <p:font typeface="Ubuntu Italics" panose="020B05040306020A0204" pitchFamily="34" charset="0"/>
      <p:regular r:id="rId31"/>
      <p:italic r:id="rId3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autoAdjust="0"/>
    <p:restoredTop sz="71088" autoAdjust="0"/>
  </p:normalViewPr>
  <p:slideViewPr>
    <p:cSldViewPr>
      <p:cViewPr varScale="1">
        <p:scale>
          <a:sx n="59" d="100"/>
          <a:sy n="59" d="100"/>
        </p:scale>
        <p:origin x="2024" y="20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font" Target="fonts/font4.fntdata"/><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2.fntdata"/><Relationship Id="rId37" Type="http://schemas.openxmlformats.org/officeDocument/2006/relationships/font" Target="fonts/font7.fntdata"/><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6.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font" Target="fonts/font5.fntdata"/><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3.fntdata"/><Relationship Id="rId38" Type="http://schemas.openxmlformats.org/officeDocument/2006/relationships/font" Target="fonts/font8.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05.11.2024</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TIPS + INSTRUCTIONS //</a:t>
            </a:r>
          </a:p>
          <a:p>
            <a:endParaRPr lang="en-US"/>
          </a:p>
          <a:p>
            <a:r>
              <a:rPr lang="en-US"/>
              <a:t>- [If you are running this session virtually, it might be necessary for participants with IDD to have support during the session. It may be a challenge for them to manage watching the slides on the computer while also looking at the correct page in their workbook and following along. However, if their primary caregiver is the one supporting them during the learning session, it may be difficult for the person with IDD to be fully honest during the reflection activities. That's okay, but you may want to say a few words to prepare people for what to expect.]</a:t>
            </a:r>
          </a:p>
          <a:p>
            <a:endParaRPr lang="en-US"/>
          </a:p>
          <a:p>
            <a:r>
              <a:rPr lang="en-US"/>
              <a:t>- [Welcome any caregivers or support staff members who are joining the virtual session to support. You should also alert them that there will be certain times in the session where the person with IDD will be asked to reflect on their relationship with their caregiver. Request that they do their best to provide support in those moments without adding too much commentary. Hopefully that will allow the person with IDD to give more honest answers.]</a:t>
            </a:r>
          </a:p>
          <a:p>
            <a:endParaRPr lang="en-US"/>
          </a:p>
          <a:p>
            <a:r>
              <a:rPr lang="en-US"/>
              <a:t>SAMPLE SCRIPT(S)</a:t>
            </a:r>
          </a:p>
          <a:p>
            <a:endParaRPr lang="en-US"/>
          </a:p>
          <a:p>
            <a:r>
              <a:rPr lang="en-US"/>
              <a:t>- "I know we have some caregivers joining the call today to provide support to our participants with IDD. Welcome! Caregivers, I want to let you know that we'll have a few activities during this session that are about reflecting on the type of support people with IDD get from their caregivers. I really want to create an environment of open communication, allowing people with IDD to think about what they want and need, as well as how they might ask for it. One of the activities we're going to do asks us to think about how caregivers can get better at supporting us. So in that moment, I'll ask the caregivers on the call to just listen and to remember that we're just starting a conversation today... you can always take more time to discuss anything that comes up once the call is over."</a:t>
            </a:r>
          </a:p>
          <a:p>
            <a:endParaRPr lang="en-US"/>
          </a:p>
          <a:p>
            <a:r>
              <a:rPr lang="en-US"/>
              <a:t>- "I want to thank all of you for being here to offer support. My goal today is to make sure our participants with IDD have the space to advocate for themselves and to express what they want to say. I know you're here because you want that, too! So let's get started."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"In your workbooks you'll see some questions about Zach's story. We're going to talk through each of these questions as a group."</a:t>
            </a:r>
          </a:p>
          <a:p>
            <a:endParaRPr lang="en-US"/>
          </a:p>
          <a:p>
            <a:r>
              <a:rPr lang="en-US"/>
              <a:t>- "Let's start at the beginning. Zach Anner had a bad experience visiting his doctor.  What did the doctor do (or not do) that made Zach’s experience so bad?"</a:t>
            </a:r>
          </a:p>
          <a:p>
            <a:endParaRPr lang="en-US"/>
          </a:p>
          <a:p>
            <a:r>
              <a:rPr lang="en-US"/>
              <a:t>- [Let participants offer their answers. Here are some suggestions the facilitator can listen for and/or offer:</a:t>
            </a:r>
          </a:p>
          <a:p>
            <a:r>
              <a:rPr lang="en-US"/>
              <a:t>&gt; The doctor was rushed (not patient or present)</a:t>
            </a:r>
          </a:p>
          <a:p>
            <a:r>
              <a:rPr lang="en-US"/>
              <a:t>&gt; He created more questions for Zach instead of answering the ones Zach had (e.g., your prescription is bad for you but you need to Google why)</a:t>
            </a:r>
          </a:p>
          <a:p>
            <a:r>
              <a:rPr lang="en-US"/>
              <a:t>&gt; The doc seems overly interested in Zach's impairment and the capabilities of his body instead of what Zach is actually saying. This is the medical model of disability, not the social model. (Zach says, "We're not going to solve cerebral palsy in the next 8 minutes")</a:t>
            </a:r>
          </a:p>
          <a:p>
            <a:r>
              <a:rPr lang="en-US"/>
              <a:t>&gt; He argued with Zach's accommodation request (parking placard)</a:t>
            </a:r>
          </a:p>
          <a:p>
            <a:r>
              <a:rPr lang="en-US"/>
              <a:t>&gt; He created more barriers for Zach to complete in order for Zach to get his needs met (insisting that Zach needs to get blood work before he can get an accessible parking placard)</a:t>
            </a:r>
          </a:p>
          <a:p>
            <a:r>
              <a:rPr lang="en-US"/>
              <a:t>&gt; Anything else?]</a:t>
            </a:r>
          </a:p>
          <a:p>
            <a:endParaRPr lang="en-US"/>
          </a:p>
          <a:p>
            <a:r>
              <a:rPr lang="en-US"/>
              <a:t>- "All right, let's move on to the next question. Zach’s server Miriam helped Zach have a great experience at his favorite Mexican restaurant. What kind of support did Miriam give Zach?"</a:t>
            </a:r>
          </a:p>
          <a:p>
            <a:endParaRPr lang="en-US"/>
          </a:p>
          <a:p>
            <a:r>
              <a:rPr lang="en-US"/>
              <a:t>- [Let participants offer their answers. Here are some suggestions the facilitator can listen for and/or offer:</a:t>
            </a:r>
          </a:p>
          <a:p>
            <a:r>
              <a:rPr lang="en-US"/>
              <a:t>&gt; She placed Zach's fork on his left side</a:t>
            </a:r>
          </a:p>
          <a:p>
            <a:r>
              <a:rPr lang="en-US"/>
              <a:t>&gt; She gave Zach a sturdier glass because he spilled last time</a:t>
            </a:r>
          </a:p>
          <a:p>
            <a:r>
              <a:rPr lang="en-US"/>
              <a:t>&gt; Warm smile, welcoming</a:t>
            </a:r>
          </a:p>
          <a:p>
            <a:r>
              <a:rPr lang="en-US"/>
              <a:t>&gt; She showed an interest in Zach, remembering what he ordered last time</a:t>
            </a:r>
          </a:p>
          <a:p>
            <a:r>
              <a:rPr lang="en-US"/>
              <a:t>&gt; She gave Zach support to order something that isn't on the menu</a:t>
            </a:r>
          </a:p>
          <a:p>
            <a:r>
              <a:rPr lang="en-US"/>
              <a:t>&gt; She made Zach feel seen and heard on a bad day</a:t>
            </a:r>
          </a:p>
          <a:p>
            <a:r>
              <a:rPr lang="en-US"/>
              <a:t>&gt; Anything else?]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"It's up to you if you want to tell someone about your disability."</a:t>
            </a:r>
          </a:p>
          <a:p>
            <a:endParaRPr lang="en-US"/>
          </a:p>
          <a:p>
            <a:r>
              <a:rPr lang="en-US"/>
              <a:t>- "It's a good idea to tell your primary care provider. Does anyone know why?" [wait for suggestions from participants]</a:t>
            </a:r>
          </a:p>
          <a:p>
            <a:endParaRPr lang="en-US"/>
          </a:p>
          <a:p>
            <a:r>
              <a:rPr lang="en-US"/>
              <a:t>- "That's right. The more information your PCP has about your body and your brain, the more they can help you if you get sick. Your disability is just one part of who you are, but knowing about it can help medical providers ask you important questions that will help keep you healthy, like about any medications you take, or about who can help support you at home if you need help following difficult instructions."</a:t>
            </a:r>
          </a:p>
          <a:p>
            <a:endParaRPr lang="en-US"/>
          </a:p>
          <a:p>
            <a:r>
              <a:rPr lang="en-US"/>
              <a:t>- "The next picture shows a worker from a coffee shop. You probably don't need to tell this person about your disability, unless you think it will help you get the service you need, or unless you're getting to know this person and becoming friends. Then it's up to you. But the point is that your disability is personal. It's your business, and you don't have to talk about it or answer any questions about it unless you want to. Even if someone asks you questions about your disability, it's your choice if you want to talk about it."</a:t>
            </a:r>
          </a:p>
          <a:p>
            <a:endParaRPr lang="en-US"/>
          </a:p>
          <a:p>
            <a:r>
              <a:rPr lang="en-US"/>
              <a:t>- [other questions you might ask could include:]</a:t>
            </a:r>
          </a:p>
          <a:p>
            <a:r>
              <a:rPr lang="en-US"/>
              <a:t>"How do you feel when a stranger asks you about your disability?"</a:t>
            </a:r>
          </a:p>
          <a:p>
            <a:r>
              <a:rPr lang="en-US"/>
              <a:t>"Does it ever make your life easier or harder if you talk about your disability with people?"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"You’ve probably practiced self-advocacy at school, at your job, or maybe with another program you do, like Special Olympics. Who has practiced self-advocacy before?"</a:t>
            </a:r>
          </a:p>
          <a:p>
            <a:endParaRPr lang="en-US"/>
          </a:p>
          <a:p>
            <a:r>
              <a:rPr lang="en-US"/>
              <a:t>- "Since we're learning about healthcare, we want to think about how to self-advocate when you're in a healthcare setting, like if you go see your doctor, your dentist, or if you need to go to the hospital."</a:t>
            </a:r>
          </a:p>
          <a:p>
            <a:endParaRPr lang="en-US"/>
          </a:p>
          <a:p>
            <a:r>
              <a:rPr lang="en-US"/>
              <a:t>- "First off, you are in charge of your body. No one is allowed to touch your body unless you say it’s okay." </a:t>
            </a:r>
          </a:p>
          <a:p>
            <a:endParaRPr lang="en-US"/>
          </a:p>
          <a:p>
            <a:r>
              <a:rPr lang="en-US"/>
              <a:t>- "Before a medical provider touches your body to examine you, they should: </a:t>
            </a:r>
          </a:p>
          <a:p>
            <a:r>
              <a:rPr lang="en-US"/>
              <a:t>&gt; Tell you what they are going to do</a:t>
            </a:r>
          </a:p>
          <a:p>
            <a:r>
              <a:rPr lang="en-US"/>
              <a:t>&gt; Ask you if it’s okay"</a:t>
            </a:r>
          </a:p>
          <a:p>
            <a:endParaRPr lang="en-US"/>
          </a:p>
          <a:p>
            <a:r>
              <a:rPr lang="en-US"/>
              <a:t>- "You can have a caregiver or a different member of your support team in the room with you anytime you need to get examined."</a:t>
            </a:r>
          </a:p>
          <a:p>
            <a:endParaRPr lang="en-US"/>
          </a:p>
          <a:p>
            <a:r>
              <a:rPr lang="en-US"/>
              <a:t>- "You should speak up if you have questions or if something does not sound right to you."</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"Let's talk about what you can do when you are getting healthcare services. Nikhil, can you read the first one?"</a:t>
            </a:r>
          </a:p>
          <a:p>
            <a:endParaRPr lang="en-US"/>
          </a:p>
          <a:p>
            <a:r>
              <a:rPr lang="en-US"/>
              <a:t>- "Remember in the last session we talked a lot about accommodations. What is an example of an accommodation you could ask for?" [longer appointment time, to bring your service animal, to schedule your appointment extra early or late in the day, etc.]</a:t>
            </a:r>
          </a:p>
          <a:p>
            <a:endParaRPr lang="en-US"/>
          </a:p>
          <a:p>
            <a:r>
              <a:rPr lang="en-US"/>
              <a:t>- [Take turns having people read the rest of the list, or the facilitator can read them if it's easier. You can talk a little in between about each one if you need to.]</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"So that last slide was about what YOU should do when you are in a medical or healthcare setting. But what about what your provider should do?"</a:t>
            </a:r>
          </a:p>
          <a:p>
            <a:endParaRPr lang="en-US"/>
          </a:p>
          <a:p>
            <a:r>
              <a:rPr lang="en-US"/>
              <a:t>- "Gemma, let's read the list of what they should do."</a:t>
            </a:r>
          </a:p>
          <a:p>
            <a:endParaRPr lang="en-US"/>
          </a:p>
          <a:p>
            <a:r>
              <a:rPr lang="en-US"/>
              <a:t>- [Take turns having people read the list, or the facilitator can read them if it's easier. You can talk a little in between about each one if you need to.]</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"Let's practice some things you could say to your provider. Who wants to go first?"</a:t>
            </a:r>
          </a:p>
          <a:p>
            <a:endParaRPr lang="en-US"/>
          </a:p>
          <a:p>
            <a:r>
              <a:rPr lang="en-US"/>
              <a:t>- [After you go through the list, see if anyone has ideas of other things they might need to say to a healthcare provider.]</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[Read the first two items on the list or have someone read them] </a:t>
            </a:r>
          </a:p>
          <a:p>
            <a:endParaRPr lang="en-US"/>
          </a:p>
          <a:p>
            <a:r>
              <a:rPr lang="en-US"/>
              <a:t>- "Does anyone get nervous when you think about disagreeing with a doctor? [assuming people nod or say yes] Me too! It can be a little scary to disagree with someone, especially if they have a fancy white lab coat on and a clipboard and if they use big words. But even still, it's okay for you to disagree with them. You don't have to go along with what they say if you aren't sure. And it's okay to tell them if you feel like they aren't listening, or especially if they hurt your feelings."</a:t>
            </a:r>
          </a:p>
          <a:p>
            <a:endParaRPr lang="en-US"/>
          </a:p>
          <a:p>
            <a:r>
              <a:rPr lang="en-US"/>
              <a:t>- "Now look at the last reminder on the list. You can even ask for a different provider if you need to. Like Zach, in the video. Zach probably doesn't want to go back to that doctor that didn't listen to him. I think he might get a new primary care provider, and that's okay."</a:t>
            </a:r>
          </a:p>
          <a:p>
            <a:endParaRPr lang="en-US"/>
          </a:p>
          <a:p>
            <a:r>
              <a:rPr lang="en-US"/>
              <a:t>- "It's normal to feel nervous about speaking up or advocating for yourself. We all have things that make it hard for us, but fortunately there are things we can do to get better at it, too. Let's talk about some examples."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"We're going to talk about problems and solutions. The person scratching their head is saying, 'This is a problem.' But the person dancing with a lightbulb over their head is saying, 'I know the solution!'"</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"Remember, not everyone has the same problems. So some of you might relate to this, and some might not, and that's fine."</a:t>
            </a:r>
          </a:p>
          <a:p>
            <a:endParaRPr lang="en-US"/>
          </a:p>
          <a:p>
            <a:r>
              <a:rPr lang="en-US"/>
              <a:t>- "One problem that makes it hard for some people to self-advocate or speak up for themselves is if they feel fear and self-doubt."</a:t>
            </a:r>
          </a:p>
          <a:p>
            <a:endParaRPr lang="en-US"/>
          </a:p>
          <a:p>
            <a:r>
              <a:rPr lang="en-US"/>
              <a:t>- "You might be afraid to speak up because you don't have a lot of practice talking to people you don't know."</a:t>
            </a:r>
          </a:p>
          <a:p>
            <a:endParaRPr lang="en-US"/>
          </a:p>
          <a:p>
            <a:r>
              <a:rPr lang="en-US"/>
              <a:t>- "Or, you might worry that someone won't listen to you or be rude to you, and maybe that's because you had a bad experience in the past. If you did, I can understand that you wouldn't want something like that to happen again, and it might make you nervous to try."</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"If the problem is that we feel afraid, the solution is for us to practice! On this slide we see someone doing archery. They're shooting arrows at a target. Even though they haven't hit the bullseye, they keep practicing! They're saying 'I'll try again,' and 'It's okay if I feel nervous. I can take my time.' And that's true anytime we want to learn something new, right? We have to practice so that we can get better."</a:t>
            </a:r>
          </a:p>
          <a:p>
            <a:endParaRPr lang="en-US"/>
          </a:p>
          <a:p>
            <a:r>
              <a:rPr lang="en-US"/>
              <a:t>- "So how do you practice talking to new people? Well, maybe you feel nervous when you talk to a doctor, especially if they are acting like they're in a big hurry and rushing you. But maybe you aren't as nervous when you talk to the cashier at the grocery store, or when you order a meal at a restaurant. So maybe that's a good way to practice: we can find other people to talk to, and after time it will get easier for us to talk to healthcare providers, too."</a:t>
            </a:r>
          </a:p>
          <a:p>
            <a:endParaRPr lang="en-US"/>
          </a:p>
          <a:p>
            <a:r>
              <a:rPr lang="en-US"/>
              <a:t>- "Remember, it’s okay if you feel awkward or if you make a mistake. That’s part of learning."</a:t>
            </a:r>
          </a:p>
          <a:p>
            <a:endParaRPr lang="en-US"/>
          </a:p>
          <a:p>
            <a:r>
              <a:rPr lang="en-US"/>
              <a:t>&gt; "After a while, you can even try things that are harder. For example, you can buy snacks at a busy gas station. Or order your own coffee during the morning rush. Buy tickets for the bus or subway when the platform is full of people. If you can practice speaking up under pressure, you'll be more confident advocating for yourself in other situations."</a:t>
            </a:r>
          </a:p>
          <a:p>
            <a:endParaRPr lang="en-US"/>
          </a:p>
          <a:p>
            <a:r>
              <a:rPr lang="en-US"/>
              <a:t>- "Who has tried this kind of thing before? Can you tell us what it's like when you have to talk to people you don't know?"</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"Self-advocacy means being able to 'advocate' for yourSELF.  But let's break that down even more."</a:t>
            </a:r>
          </a:p>
          <a:p>
            <a:endParaRPr lang="en-US"/>
          </a:p>
          <a:p>
            <a:r>
              <a:rPr lang="en-US"/>
              <a:t>- "It means being able to express yourself about the things that are important to you."</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"This next problem is about when you want to do something for yourself, but maybe your caregiver won't let you try. Or they only want you to do it with them, but not if you're alone."</a:t>
            </a:r>
          </a:p>
          <a:p>
            <a:endParaRPr lang="en-US"/>
          </a:p>
          <a:p>
            <a:r>
              <a:rPr lang="en-US"/>
              <a:t>- "This picture is of a parent with a helicopter on their head, and they're kind of hovering around the other person, making sure the person is safe at all times. In this speech bubble it says, 'My parents say it isn't safe.' And this other one says, 'My host home provider never lets me try new activities.' I know it can feel that way, sometimes."</a:t>
            </a:r>
          </a:p>
          <a:p>
            <a:endParaRPr lang="en-US"/>
          </a:p>
          <a:p>
            <a:r>
              <a:rPr lang="en-US"/>
              <a:t>- "Most of the time the people who help care for you -- like your parents, guardian, or maybe another friend or family member, are trying to keep you safe. So sometimes, you might want to do something on your own, but your caregiver might be worried that it's just not safe to do by yourself."</a:t>
            </a:r>
          </a:p>
          <a:p>
            <a:endParaRPr lang="en-US"/>
          </a:p>
          <a:p>
            <a:r>
              <a:rPr lang="en-US"/>
              <a:t>- "But other times, it's true that caregivers can sometimes be a bit over-protective. Maybe you ARE ready to try something new, but they aren't quite ready to let you. That's normal. We all have that tension with our caregivers as we're learning to do things on our own."  </a:t>
            </a:r>
          </a:p>
          <a:p>
            <a:endParaRPr lang="en-US"/>
          </a:p>
          <a:p>
            <a:r>
              <a:rPr lang="en-US"/>
              <a:t>- "Let's go to the next slide to talk about something that can help."</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"Solution: See Who Else Can Support Me!"</a:t>
            </a:r>
          </a:p>
          <a:p>
            <a:endParaRPr lang="en-US"/>
          </a:p>
          <a:p>
            <a:r>
              <a:rPr lang="en-US"/>
              <a:t>- "Maybe a good compromise is to see if your caregiver will agree to let someone else support you with the thing you want to do. They might not be ready for you to do it completely alone, but maybe they will let you try it with someone else you both trust, like your aunt, or a teacher."</a:t>
            </a:r>
          </a:p>
          <a:p>
            <a:endParaRPr lang="en-US"/>
          </a:p>
          <a:p>
            <a:r>
              <a:rPr lang="en-US"/>
              <a:t>- "This is a pretty common issue for all of us. We can get stuck in a rut with how we behave with our family or the main people we spend time with. But then if we spend time with different people, we might be more willing to try something new. It could be something simple like just trying out a new food. Or it could be something a little bigger, like learning to ride the bus."</a:t>
            </a:r>
          </a:p>
          <a:p>
            <a:endParaRPr lang="en-US"/>
          </a:p>
          <a:p>
            <a:r>
              <a:rPr lang="en-US"/>
              <a:t>- "So it's always a good idea to make our support team bigger. The more people we have to lean on, the more support we will have when we want to try new things. Hopefully, we will also realize that if everyone in our support team -- parents, guardian, staff, teachers, everybody -- if everyone that we trust says that something isn't safe, it might not be safe."</a:t>
            </a:r>
          </a:p>
          <a:p>
            <a:endParaRPr lang="en-US"/>
          </a:p>
          <a:p>
            <a:r>
              <a:rPr lang="en-US"/>
              <a:t>- "But the main point is that when you have a bigger support team, you will get better at expressing what you want and need. And that will make you better at self-advocating when you're in new situations."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"Another problem that can make it hard to self-advocate is if people ignore you or bully you when you do speak up."</a:t>
            </a:r>
          </a:p>
          <a:p>
            <a:endParaRPr lang="en-US"/>
          </a:p>
          <a:p>
            <a:r>
              <a:rPr lang="en-US"/>
              <a:t>- "In the first image, we have someone with IDD saying that they told their support staff what they wanted, but the staff member didn't listen."</a:t>
            </a:r>
          </a:p>
          <a:p>
            <a:endParaRPr lang="en-US"/>
          </a:p>
          <a:p>
            <a:r>
              <a:rPr lang="en-US"/>
              <a:t>- "In the next image, we see a woman with IDD saying that sometimes people call her mean names or laugh at her if she makes a mistake."</a:t>
            </a:r>
          </a:p>
          <a:p>
            <a:endParaRPr lang="en-US"/>
          </a:p>
          <a:p>
            <a:r>
              <a:rPr lang="en-US"/>
              <a:t>- "This doesn't feel good if these things happen. So what can we do?"</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"We can express ourselves! That's what self-advocacy is all about." </a:t>
            </a:r>
          </a:p>
          <a:p>
            <a:endParaRPr lang="en-US"/>
          </a:p>
          <a:p>
            <a:r>
              <a:rPr lang="en-US"/>
              <a:t>- "So the person in the picture is saying, 'Hey! I have something to say.' There are some examples of things they could say. Marcus, can you read what the person is saying down in the bottom corner?" </a:t>
            </a:r>
          </a:p>
          <a:p>
            <a:endParaRPr lang="en-US"/>
          </a:p>
          <a:p>
            <a:r>
              <a:rPr lang="en-US"/>
              <a:t>- [Marcus reads. Choose someone to read the other speech bubble next.]</a:t>
            </a:r>
          </a:p>
          <a:p>
            <a:endParaRPr lang="en-US"/>
          </a:p>
          <a:p>
            <a:r>
              <a:rPr lang="en-US"/>
              <a:t>- "Look at this last one that has a picture inside. These are pictures of a glass of water that says 'I'm thirsty,' and a thumbs-up that says 'yes.' This one is to remind us that it's okay to use other tools to express ourselves. Our words are one way to express what we want, but for some people pictures are better."</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"This slide is about what to do when self-advocacy doesn't work. Sometimes you'll do everything right, but it still might feel like someone isn't listening to you, just like Zach in the video."</a:t>
            </a:r>
          </a:p>
          <a:p>
            <a:endParaRPr lang="en-US"/>
          </a:p>
          <a:p>
            <a:r>
              <a:rPr lang="en-US"/>
              <a:t>- "If that happens to you, you will get to decide how to handle it. We talked about this in Session 2, remember? That session was about knowing your rights. If you try to speak up for yourself and someone doesn't listen, first you can ask to speak to someone else and see if THAT person will listen. And if that doesn't work, you can ask to speak to a patient advocate. Your support team can help you decide what to do and who to ask for help if this happens to you."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TIPS + INSTRUCTIONS //</a:t>
            </a:r>
          </a:p>
          <a:p>
            <a:endParaRPr lang="en-US"/>
          </a:p>
          <a:p>
            <a:r>
              <a:rPr lang="en-US"/>
              <a:t>- [For many groups, it might be most effective to look at the blank worksheet at the very end of the workbook first, because it's less overwhelming. You can talk about each category, and show the lines where you would write down different things to do to break a big goal into smaller parts. After everyone understands the idea, then you can go back and show the example on page 22 where everything is already filled in.]</a:t>
            </a:r>
          </a:p>
          <a:p>
            <a:endParaRPr lang="en-US"/>
          </a:p>
          <a:p>
            <a:r>
              <a:rPr lang="en-US"/>
              <a:t>// SAMPLE SCRIPT(S) //</a:t>
            </a:r>
          </a:p>
          <a:p>
            <a:endParaRPr lang="en-US"/>
          </a:p>
          <a:p>
            <a:r>
              <a:rPr lang="en-US"/>
              <a:t>- "We're going to jump ahead to the very last page in your workbook. This is a worksheet that you can use to figure out what types of things you need help with, and what things you can do yourself. This can be helpful if you're trying to get better at doing more things on your own."</a:t>
            </a:r>
          </a:p>
          <a:p>
            <a:endParaRPr lang="en-US"/>
          </a:p>
          <a:p>
            <a:r>
              <a:rPr lang="en-US"/>
              <a:t>- "Let's look at all the parts of the worksheet. At the top in the light yellow box, it says 'My Goal,' and then there's a place for you to write your goal. For example, maybe you want to say, 'I want to visit my doctor for my annual check-up.'"</a:t>
            </a:r>
          </a:p>
          <a:p>
            <a:endParaRPr lang="en-US"/>
          </a:p>
          <a:p>
            <a:r>
              <a:rPr lang="en-US"/>
              <a:t>- "Now that is a big task that has a lot of parts. This worksheet helps break your goal down so that you can see each thing that needs to get done. So in the blank boxes, you can write down the individual steps of your goal. Then for each step, you need to think: 'Can I do this myself, or do I need help with this?' Then you put an 'X' in the box to show what you need. And finally, if you do want help you can write down the name of the person who can help you. Does that make sense?"</a:t>
            </a:r>
          </a:p>
          <a:p>
            <a:endParaRPr lang="en-US"/>
          </a:p>
          <a:p>
            <a:r>
              <a:rPr lang="en-US"/>
              <a:t>- "Okay, let's go back to page 22 and look at the example to see what it looks like when it's all done."</a:t>
            </a:r>
          </a:p>
          <a:p>
            <a:endParaRPr lang="en-US"/>
          </a:p>
          <a:p>
            <a:r>
              <a:rPr lang="en-US"/>
              <a:t>- "Terrence, did the person say they can make a list of their accommodations on their own, or do they need help with that from someone else? [look for the blue checkmark - they need help] That's right. And who did they say can help them? [mom + dad]"</a:t>
            </a:r>
          </a:p>
          <a:p>
            <a:endParaRPr lang="en-US"/>
          </a:p>
          <a:p>
            <a:r>
              <a:rPr lang="en-US"/>
              <a:t>- "So if you use this worksheet to make your own support plan, that's how it works. You write down the big task you want to do at the top, under where it says 'My Goal.' It can be something like 'Go to the Doctor' or 'Get my teeth cleaned,' or 'Get new glasses.' Or you can even use it for other areas in your life, like 'Learn how to ride the bus.'"</a:t>
            </a:r>
          </a:p>
          <a:p>
            <a:endParaRPr lang="en-US"/>
          </a:p>
          <a:p>
            <a:r>
              <a:rPr lang="en-US"/>
              <a:t>- "Then, you can ask someone to help you to think of all the little parts if you break that big goal down. Write down each thing you have to do, and then think about if you can do it by yourself or if you need help."</a:t>
            </a:r>
          </a:p>
          <a:p>
            <a:endParaRPr lang="en-US"/>
          </a:p>
          <a:p>
            <a:r>
              <a:rPr lang="en-US"/>
              <a:t>- "Remember, the last page of your workbook is a blank copy of this worksheet that you can use at home. That will be one of your options for homework."</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"As we start finishing up for today, one of the main points we want to remember is that people with IDD are all different. Everyone likes different things and expresses themselves differently."</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"Everyone also needs different levels of support.  You can self-advocate for what you want and need, so you get the right amount of support."</a:t>
            </a:r>
          </a:p>
          <a:p>
            <a:endParaRPr lang="en-US"/>
          </a:p>
          <a:p>
            <a:r>
              <a:rPr lang="en-US"/>
              <a:t>- "Your caregivers' job is to support you, not to do things for you or instead of you. They want to keep you safe, but as grown-ups it's also important that we learn to keep ourselves safe, and we learn to express what we want and need on our own as much as we can."</a:t>
            </a:r>
          </a:p>
          <a:p>
            <a:endParaRPr lang="en-US"/>
          </a:p>
          <a:p>
            <a:r>
              <a:rPr lang="en-US"/>
              <a:t>- "And remember, your caregivers are probably doing the best they can. When things get tough between you, you can try to give each other a break. That will make it easier for you to keep asking them for support, and it will make it easier for them to keep giving it."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"Thank you all for a great session! I really enjoyed our time together today."</a:t>
            </a:r>
          </a:p>
          <a:p>
            <a:endParaRPr lang="en-US"/>
          </a:p>
          <a:p>
            <a:r>
              <a:rPr lang="en-US"/>
              <a:t>- "These are a few ideas of things you can do for homework before our next session. It's not required, but it might help you remember the things we did today."</a:t>
            </a:r>
          </a:p>
          <a:p>
            <a:endParaRPr lang="en-US"/>
          </a:p>
          <a:p>
            <a:r>
              <a:rPr lang="en-US"/>
              <a:t>- "The first thing is to check your reflection pages. Remember how you put an X in the box next to the types of support they are good at, and the types you wish they could get better at? If you want, you could talk about that together."</a:t>
            </a:r>
          </a:p>
          <a:p>
            <a:endParaRPr lang="en-US"/>
          </a:p>
          <a:p>
            <a:r>
              <a:rPr lang="en-US"/>
              <a:t>- "The other thing you can try is to fill out a support plan worksheet together. Remember there's a blank one at the very end of your workbook."</a:t>
            </a:r>
          </a:p>
          <a:p>
            <a:endParaRPr lang="en-US"/>
          </a:p>
          <a:p>
            <a:r>
              <a:rPr lang="en-US"/>
              <a:t>- "Got it? Thanks again, everybody. Have a great day / evening!"</a:t>
            </a:r>
          </a:p>
          <a:p>
            <a:endParaRPr lang="en-US"/>
          </a:p>
          <a:p>
            <a:r>
              <a:rPr lang="en-US"/>
              <a:t>- [Share the date and time for the next learning session if you know them.]</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[Read the slide, or have a participant read it aloud.]</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"It’s okay if you need support to get things done or to express yourself. For example, you can ask for support completing tasks."</a:t>
            </a:r>
          </a:p>
          <a:p>
            <a:endParaRPr lang="en-US"/>
          </a:p>
          <a:p>
            <a:r>
              <a:rPr lang="en-US"/>
              <a:t>- "On the slide we have five categories of tasks. Then in your workbook you'll see some examples in each category. Let's start with scheduling. Rachel, would you mind reading the examples from your workbook?"</a:t>
            </a:r>
          </a:p>
          <a:p>
            <a:endParaRPr lang="en-US"/>
          </a:p>
          <a:p>
            <a:r>
              <a:rPr lang="en-US"/>
              <a:t>- [Have other participants read examples for the remaining categories, and discuss as needed. If participants aren't strong readers, the facilitator can read examples from the Participant Workbook instead.]</a:t>
            </a:r>
          </a:p>
          <a:p>
            <a:endParaRPr lang="en-US"/>
          </a:p>
          <a:p>
            <a:r>
              <a:rPr lang="en-US"/>
              <a:t>- [Optional] "Is there anything else you can think of?" [Allow space for participants to share other types of practical support they receive.]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"Before we go on to the next topic, let's take a few minutes to answer some questions in your workbook. You can write or draw your answer. The first one says, 'I'm glad someone helps me with ______.' So for that one you will write down one or two tasks that are tricky for you, that you're happy someone helps you with. You can get ideas from the table on the page before."</a:t>
            </a:r>
          </a:p>
          <a:p>
            <a:endParaRPr lang="en-US"/>
          </a:p>
          <a:p>
            <a:r>
              <a:rPr lang="en-US"/>
              <a:t>- [Read the other sentences out loud as well, then let people work. Alternatively, you can turn this slide into a discussion instead of writing anything down. Take turns asking people in the group to share their answer to the questions out loud. Some people may need to hear an example before they can think of their own answer.]</a:t>
            </a:r>
          </a:p>
          <a:p>
            <a:endParaRPr lang="en-US"/>
          </a:p>
          <a:p>
            <a:r>
              <a:rPr lang="en-US"/>
              <a:t>- [after people have had a chance to write or speak their answers] "A good way to practice self-advocacy is to have a conversation with your caregiver about this. Together you can make sure that you are getting the kind of support that you need, and that you are getting a chance to become more independent at some things."</a:t>
            </a:r>
          </a:p>
          <a:p>
            <a:endParaRPr lang="en-US"/>
          </a:p>
          <a:p>
            <a:endParaRPr lang="en-US"/>
          </a:p>
          <a:p>
            <a:r>
              <a:rPr lang="en-US"/>
              <a:t>// TIPS + INSTRUCTIONS //</a:t>
            </a:r>
          </a:p>
          <a:p>
            <a:endParaRPr lang="en-US"/>
          </a:p>
          <a:p>
            <a:r>
              <a:rPr lang="en-US"/>
              <a:t>- [If you're running this session virtually, participants may be using a digital copy of their workbook instead of a printed copy. In that case, you can suggest that people write their reflections in a personal notebook instead of trying to type into a PDF document.]</a:t>
            </a:r>
          </a:p>
          <a:p>
            <a:endParaRPr lang="en-US"/>
          </a:p>
          <a:p>
            <a:r>
              <a:rPr lang="en-US"/>
              <a:t>- [If you're running the session virtually and caregivers are helping the people with IDD, you may want to reiterate that this is a time for them to try to support without offering too much commentary (see Tips + Instructions from the Facilitator Guide for Slide 1). It may be awkward for someone with IDD to reflect on their relationship with their caregiver while the person is right there, and it may be awkward for the caregiver to hear! You can acknowledge this out loud before the activity, or you can offer that they work on the activity in their own time or with a different support person later.]</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"Other types of support can also be helpful, like emotional support, or moral support. For example, think about how someone acts when they have your back and are on your side. What kinds of things do they do?"</a:t>
            </a:r>
          </a:p>
          <a:p>
            <a:endParaRPr lang="en-US"/>
          </a:p>
          <a:p>
            <a:r>
              <a:rPr lang="en-US"/>
              <a:t>- "Let's read the examples. The first one shows a smiling woman with a bunch of hands giving her the thumbs-up. Quentin, can you read what it says in that box, under the woman?"</a:t>
            </a:r>
          </a:p>
          <a:p>
            <a:endParaRPr lang="en-US"/>
          </a:p>
          <a:p>
            <a:r>
              <a:rPr lang="en-US"/>
              <a:t>- [Have other participants read examples for the remaining categories, and discuss as needed.]</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"We're going to do a short activity about some of the other kinds of support you get."</a:t>
            </a:r>
          </a:p>
          <a:p>
            <a:endParaRPr lang="en-US"/>
          </a:p>
          <a:p>
            <a:r>
              <a:rPr lang="en-US"/>
              <a:t>- "Think about someone in your life who helps you a lot. Maybe it's one of your parents, or a staff member, a friend, or someone else that you live with. It should be the main person who helps you from day to day. Write that person's name on the line in your workbook where it says 'Your caregiver's name.'"</a:t>
            </a:r>
          </a:p>
          <a:p>
            <a:endParaRPr lang="en-US"/>
          </a:p>
          <a:p>
            <a:r>
              <a:rPr lang="en-US"/>
              <a:t>- "Now think about what types of support they are really good at. We're just going to choose 1, 2, or maybe even 3 types of support that they do really well, and then we are going to put a 'X' in those boxes."</a:t>
            </a:r>
          </a:p>
          <a:p>
            <a:endParaRPr lang="en-US"/>
          </a:p>
          <a:p>
            <a:r>
              <a:rPr lang="en-US"/>
              <a:t>- "So let's look at the example on the slide. We have 'My mom' written on the line. And there are two X's that we can see: one is next to 'Listening to Me,' and the other is next to 'Having Fun with Me.' So this person's mom is really good at those two things. Now you can draw some X's on your page to show what your caregiver is really good at. It's okay if it's different from the example."</a:t>
            </a:r>
          </a:p>
          <a:p>
            <a:endParaRPr lang="en-US"/>
          </a:p>
          <a:p>
            <a:r>
              <a:rPr lang="en-US"/>
              <a:t>// TIPS + INSTRUCTIONS //</a:t>
            </a:r>
          </a:p>
          <a:p>
            <a:endParaRPr lang="en-US"/>
          </a:p>
          <a:p>
            <a:r>
              <a:rPr lang="en-US"/>
              <a:t>- [If you're running this session virtually, participants may be using a digital copy of their workbook instead of a printed copy. In that case, you can suggest that people pick their top two choices from the list and write them on a separate piece of paper at home.]</a:t>
            </a:r>
          </a:p>
          <a:p>
            <a:endParaRPr lang="en-US"/>
          </a:p>
          <a:p>
            <a:r>
              <a:rPr lang="en-US"/>
              <a:t>- [If you're running the session virtually and caregivers are helping the people with IDD, you may want to reiterate that this is a time for them to try to support without offering too much commentary (see Tips + Instructions from the Facilitator Guide for Slide 1). It may be awkward for someone with IDD to reflect on their relationship with their caregiver while the person is right there, and it may be awkward for the caregiver to hear! You can acknowledge this out loud before the activity, or you can offer that they work on the activity in their own time or with a different support person later.]</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"Now, put the same person's name in the box in your workbook. This time we're going to think about what this person can get a little better at. It could even be something they are good at sometimes, but maybe if they're tired or have had a long day it's harder for them."</a:t>
            </a:r>
          </a:p>
          <a:p>
            <a:endParaRPr lang="en-US"/>
          </a:p>
          <a:p>
            <a:r>
              <a:rPr lang="en-US"/>
              <a:t>- "So let's look at the example on the slide. There are two X's that we can see: one is next to 'Letting Me Speak for Myself,' and the other is next to 'Being Patient.' So this person wishes their mom could get a little better at those two things." </a:t>
            </a:r>
          </a:p>
          <a:p>
            <a:endParaRPr lang="en-US"/>
          </a:p>
          <a:p>
            <a:r>
              <a:rPr lang="en-US"/>
              <a:t>- "Now it's your turn. In your books, draw 1 or 2 X's next to the types of support you wish your caregiver would get better at."</a:t>
            </a:r>
          </a:p>
          <a:p>
            <a:endParaRPr lang="en-US"/>
          </a:p>
          <a:p>
            <a:r>
              <a:rPr lang="en-US"/>
              <a:t>- "These last two pages are other things you can talk to your caregiver about. Everyone likes to know what they are good at. It will be good for your caregiver to hear the ways you feel supported by them. And it's also okay to let them know about the things you wish they would do a little better. They might also have a list for you of things you can do a little better. It will take both of you making an effort for your relationship to get better."</a:t>
            </a:r>
          </a:p>
          <a:p>
            <a:endParaRPr lang="en-US"/>
          </a:p>
          <a:p>
            <a:r>
              <a:rPr lang="en-US"/>
              <a:t>// TIPS + INSTRUCTIONS //</a:t>
            </a:r>
          </a:p>
          <a:p>
            <a:endParaRPr lang="en-US"/>
          </a:p>
          <a:p>
            <a:r>
              <a:rPr lang="en-US"/>
              <a:t>- [If you're running this session virtually, participants may be using a digital copy of their workbook instead of a printed copy. In that case, you can suggest that people pick their top choice from the list and write it on a separate piece of paper at home.]</a:t>
            </a:r>
          </a:p>
          <a:p>
            <a:endParaRPr lang="en-US"/>
          </a:p>
          <a:p>
            <a:r>
              <a:rPr lang="en-US"/>
              <a:t>- [If you're running the session virtually and caregivers are helping the people with IDD, you may want to reiterate that this is a time for them to try to support without offering too much commentary (see Tips + Instructions from the Facilitator Guide for Slide 1). It may be awkward for someone with IDD to reflect on their relationship with their caregiver while the person is right there, and it may be awkward for the caregiver to hear! You can acknowledge this out loud before the activity, or you can offer that they work on the activity in their own time or with a different support person later.]</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"We get to watch a little video! Has anybody heard of Zach Anner? He's an actor, writer, and comedian. Zach has cerebral palsy, and he has a little story to share with us that is relevant to what we've been discussing so far today. Let's let Zach tell us what happened."</a:t>
            </a:r>
          </a:p>
          <a:p>
            <a:endParaRPr lang="en-US"/>
          </a:p>
          <a:p>
            <a:r>
              <a:rPr lang="en-US"/>
              <a:t>- [Watch video.]</a:t>
            </a:r>
          </a:p>
          <a:p>
            <a:endParaRPr lang="en-US"/>
          </a:p>
          <a:p>
            <a:r>
              <a:rPr lang="en-US"/>
              <a:t>- "Suddenly I'm in the mood for chips and salsa! :) Okay, time for a learning check."</a:t>
            </a:r>
          </a:p>
          <a:p>
            <a:endParaRPr lang="en-US"/>
          </a:p>
          <a:p>
            <a:r>
              <a:rPr lang="en-US"/>
              <a:t>- [Go to next slide.]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11/5/24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11/5/24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11/5/24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11/5/24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11/5/24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11/5/24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11/5/24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11/5/24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11/5/24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11/5/24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11/5/24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11/5/24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2.sv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46.png"/><Relationship Id="rId4" Type="http://schemas.openxmlformats.org/officeDocument/2006/relationships/image" Target="../media/image2.svg"/></Relationships>
</file>

<file path=ppt/slides/_rels/slide11.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1.png"/><Relationship Id="rId7" Type="http://schemas.openxmlformats.org/officeDocument/2006/relationships/image" Target="../media/image49.sv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48.png"/><Relationship Id="rId11" Type="http://schemas.openxmlformats.org/officeDocument/2006/relationships/image" Target="../media/image53.svg"/><Relationship Id="rId5" Type="http://schemas.openxmlformats.org/officeDocument/2006/relationships/image" Target="../media/image47.png"/><Relationship Id="rId10" Type="http://schemas.openxmlformats.org/officeDocument/2006/relationships/image" Target="../media/image52.png"/><Relationship Id="rId4" Type="http://schemas.openxmlformats.org/officeDocument/2006/relationships/image" Target="../media/image2.svg"/><Relationship Id="rId9" Type="http://schemas.openxmlformats.org/officeDocument/2006/relationships/image" Target="../media/image51.sv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54.png"/><Relationship Id="rId4" Type="http://schemas.openxmlformats.org/officeDocument/2006/relationships/image" Target="../media/image2.sv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56.svg"/><Relationship Id="rId5" Type="http://schemas.openxmlformats.org/officeDocument/2006/relationships/image" Target="../media/image55.png"/><Relationship Id="rId4" Type="http://schemas.openxmlformats.org/officeDocument/2006/relationships/image" Target="../media/image2.sv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57.png"/><Relationship Id="rId4" Type="http://schemas.openxmlformats.org/officeDocument/2006/relationships/image" Target="../media/image2.sv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59.svg"/><Relationship Id="rId5" Type="http://schemas.openxmlformats.org/officeDocument/2006/relationships/image" Target="../media/image58.png"/><Relationship Id="rId4" Type="http://schemas.openxmlformats.org/officeDocument/2006/relationships/image" Target="../media/image2.sv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61.svg"/><Relationship Id="rId5" Type="http://schemas.openxmlformats.org/officeDocument/2006/relationships/image" Target="../media/image60.png"/><Relationship Id="rId4" Type="http://schemas.openxmlformats.org/officeDocument/2006/relationships/image" Target="../media/image2.svg"/></Relationships>
</file>

<file path=ppt/slides/_rels/slide17.xml.rels><?xml version="1.0" encoding="UTF-8" standalone="yes"?>
<Relationships xmlns="http://schemas.openxmlformats.org/package/2006/relationships"><Relationship Id="rId8" Type="http://schemas.openxmlformats.org/officeDocument/2006/relationships/image" Target="../media/image65.png"/><Relationship Id="rId13" Type="http://schemas.openxmlformats.org/officeDocument/2006/relationships/image" Target="../media/image70.svg"/><Relationship Id="rId3" Type="http://schemas.openxmlformats.org/officeDocument/2006/relationships/image" Target="../media/image1.png"/><Relationship Id="rId7" Type="http://schemas.openxmlformats.org/officeDocument/2006/relationships/image" Target="../media/image64.svg"/><Relationship Id="rId12" Type="http://schemas.openxmlformats.org/officeDocument/2006/relationships/image" Target="../media/image69.png"/><Relationship Id="rId17" Type="http://schemas.openxmlformats.org/officeDocument/2006/relationships/image" Target="../media/image49.svg"/><Relationship Id="rId2" Type="http://schemas.openxmlformats.org/officeDocument/2006/relationships/notesSlide" Target="../notesSlides/notesSlide17.xml"/><Relationship Id="rId16" Type="http://schemas.openxmlformats.org/officeDocument/2006/relationships/image" Target="../media/image48.png"/><Relationship Id="rId1" Type="http://schemas.openxmlformats.org/officeDocument/2006/relationships/slideLayout" Target="../slideLayouts/slideLayout7.xml"/><Relationship Id="rId6" Type="http://schemas.openxmlformats.org/officeDocument/2006/relationships/image" Target="../media/image63.png"/><Relationship Id="rId11" Type="http://schemas.openxmlformats.org/officeDocument/2006/relationships/image" Target="../media/image68.svg"/><Relationship Id="rId5" Type="http://schemas.openxmlformats.org/officeDocument/2006/relationships/image" Target="../media/image62.png"/><Relationship Id="rId15" Type="http://schemas.openxmlformats.org/officeDocument/2006/relationships/image" Target="../media/image53.svg"/><Relationship Id="rId10" Type="http://schemas.openxmlformats.org/officeDocument/2006/relationships/image" Target="../media/image67.png"/><Relationship Id="rId4" Type="http://schemas.openxmlformats.org/officeDocument/2006/relationships/image" Target="../media/image2.svg"/><Relationship Id="rId9" Type="http://schemas.openxmlformats.org/officeDocument/2006/relationships/image" Target="../media/image66.svg"/><Relationship Id="rId14" Type="http://schemas.openxmlformats.org/officeDocument/2006/relationships/image" Target="../media/image52.png"/></Relationships>
</file>

<file path=ppt/slides/_rels/slide18.xml.rels><?xml version="1.0" encoding="UTF-8" standalone="yes"?>
<Relationships xmlns="http://schemas.openxmlformats.org/package/2006/relationships"><Relationship Id="rId8" Type="http://schemas.openxmlformats.org/officeDocument/2006/relationships/image" Target="../media/image53.svg"/><Relationship Id="rId3" Type="http://schemas.openxmlformats.org/officeDocument/2006/relationships/image" Target="../media/image1.png"/><Relationship Id="rId7" Type="http://schemas.openxmlformats.org/officeDocument/2006/relationships/image" Target="../media/image52.pn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72.svg"/><Relationship Id="rId5" Type="http://schemas.openxmlformats.org/officeDocument/2006/relationships/image" Target="../media/image71.png"/><Relationship Id="rId4" Type="http://schemas.openxmlformats.org/officeDocument/2006/relationships/image" Target="../media/image2.svg"/><Relationship Id="rId9" Type="http://schemas.openxmlformats.org/officeDocument/2006/relationships/image" Target="../media/image62.png"/></Relationships>
</file>

<file path=ppt/slides/_rels/slide19.xml.rels><?xml version="1.0" encoding="UTF-8" standalone="yes"?>
<Relationships xmlns="http://schemas.openxmlformats.org/package/2006/relationships"><Relationship Id="rId8" Type="http://schemas.openxmlformats.org/officeDocument/2006/relationships/image" Target="../media/image64.svg"/><Relationship Id="rId3" Type="http://schemas.openxmlformats.org/officeDocument/2006/relationships/image" Target="../media/image1.png"/><Relationship Id="rId7" Type="http://schemas.openxmlformats.org/officeDocument/2006/relationships/image" Target="../media/image63.png"/><Relationship Id="rId12" Type="http://schemas.openxmlformats.org/officeDocument/2006/relationships/image" Target="../media/image76.sv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74.svg"/><Relationship Id="rId11" Type="http://schemas.openxmlformats.org/officeDocument/2006/relationships/image" Target="../media/image75.png"/><Relationship Id="rId5" Type="http://schemas.openxmlformats.org/officeDocument/2006/relationships/image" Target="../media/image73.png"/><Relationship Id="rId10" Type="http://schemas.openxmlformats.org/officeDocument/2006/relationships/image" Target="../media/image49.svg"/><Relationship Id="rId4" Type="http://schemas.openxmlformats.org/officeDocument/2006/relationships/image" Target="../media/image2.svg"/><Relationship Id="rId9" Type="http://schemas.openxmlformats.org/officeDocument/2006/relationships/image" Target="../media/image48.png"/></Relationships>
</file>

<file path=ppt/slides/_rels/slide2.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image" Target="../media/image1.png"/><Relationship Id="rId7"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2.svg"/></Relationships>
</file>

<file path=ppt/slides/_rels/slide20.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1.png"/><Relationship Id="rId7" Type="http://schemas.openxmlformats.org/officeDocument/2006/relationships/image" Target="../media/image62.pn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78.svg"/><Relationship Id="rId5" Type="http://schemas.openxmlformats.org/officeDocument/2006/relationships/image" Target="../media/image77.png"/><Relationship Id="rId4" Type="http://schemas.openxmlformats.org/officeDocument/2006/relationships/image" Target="../media/image2.svg"/><Relationship Id="rId9" Type="http://schemas.openxmlformats.org/officeDocument/2006/relationships/image" Target="../media/image53.svg"/></Relationships>
</file>

<file path=ppt/slides/_rels/slide21.xml.rels><?xml version="1.0" encoding="UTF-8" standalone="yes"?>
<Relationships xmlns="http://schemas.openxmlformats.org/package/2006/relationships"><Relationship Id="rId8" Type="http://schemas.openxmlformats.org/officeDocument/2006/relationships/image" Target="../media/image49.svg"/><Relationship Id="rId3" Type="http://schemas.openxmlformats.org/officeDocument/2006/relationships/image" Target="../media/image1.png"/><Relationship Id="rId7" Type="http://schemas.openxmlformats.org/officeDocument/2006/relationships/image" Target="../media/image48.png"/><Relationship Id="rId12" Type="http://schemas.openxmlformats.org/officeDocument/2006/relationships/image" Target="../media/image82.sv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64.svg"/><Relationship Id="rId11" Type="http://schemas.openxmlformats.org/officeDocument/2006/relationships/image" Target="../media/image81.png"/><Relationship Id="rId5" Type="http://schemas.openxmlformats.org/officeDocument/2006/relationships/image" Target="../media/image63.png"/><Relationship Id="rId10" Type="http://schemas.openxmlformats.org/officeDocument/2006/relationships/image" Target="../media/image80.svg"/><Relationship Id="rId4" Type="http://schemas.openxmlformats.org/officeDocument/2006/relationships/image" Target="../media/image2.svg"/><Relationship Id="rId9" Type="http://schemas.openxmlformats.org/officeDocument/2006/relationships/image" Target="../media/image79.png"/></Relationships>
</file>

<file path=ppt/slides/_rels/slide22.xml.rels><?xml version="1.0" encoding="UTF-8" standalone="yes"?>
<Relationships xmlns="http://schemas.openxmlformats.org/package/2006/relationships"><Relationship Id="rId8" Type="http://schemas.openxmlformats.org/officeDocument/2006/relationships/image" Target="../media/image86.svg"/><Relationship Id="rId3" Type="http://schemas.openxmlformats.org/officeDocument/2006/relationships/image" Target="../media/image1.png"/><Relationship Id="rId7" Type="http://schemas.openxmlformats.org/officeDocument/2006/relationships/image" Target="../media/image85.pn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84.svg"/><Relationship Id="rId11" Type="http://schemas.openxmlformats.org/officeDocument/2006/relationships/image" Target="../media/image53.svg"/><Relationship Id="rId5" Type="http://schemas.openxmlformats.org/officeDocument/2006/relationships/image" Target="../media/image83.png"/><Relationship Id="rId10" Type="http://schemas.openxmlformats.org/officeDocument/2006/relationships/image" Target="../media/image52.png"/><Relationship Id="rId4" Type="http://schemas.openxmlformats.org/officeDocument/2006/relationships/image" Target="../media/image2.svg"/><Relationship Id="rId9" Type="http://schemas.openxmlformats.org/officeDocument/2006/relationships/image" Target="../media/image62.png"/></Relationships>
</file>

<file path=ppt/slides/_rels/slide23.xml.rels><?xml version="1.0" encoding="UTF-8" standalone="yes"?>
<Relationships xmlns="http://schemas.openxmlformats.org/package/2006/relationships"><Relationship Id="rId8" Type="http://schemas.openxmlformats.org/officeDocument/2006/relationships/image" Target="../media/image64.svg"/><Relationship Id="rId3" Type="http://schemas.openxmlformats.org/officeDocument/2006/relationships/image" Target="../media/image1.png"/><Relationship Id="rId7" Type="http://schemas.openxmlformats.org/officeDocument/2006/relationships/image" Target="../media/image63.png"/><Relationship Id="rId12" Type="http://schemas.openxmlformats.org/officeDocument/2006/relationships/image" Target="../media/image49.sv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88.svg"/><Relationship Id="rId11" Type="http://schemas.openxmlformats.org/officeDocument/2006/relationships/image" Target="../media/image48.png"/><Relationship Id="rId5" Type="http://schemas.openxmlformats.org/officeDocument/2006/relationships/image" Target="../media/image87.png"/><Relationship Id="rId10" Type="http://schemas.openxmlformats.org/officeDocument/2006/relationships/image" Target="../media/image24.svg"/><Relationship Id="rId4" Type="http://schemas.openxmlformats.org/officeDocument/2006/relationships/image" Target="../media/image2.svg"/><Relationship Id="rId9" Type="http://schemas.openxmlformats.org/officeDocument/2006/relationships/image" Target="../media/image23.pn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91.pn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90.svg"/><Relationship Id="rId5" Type="http://schemas.openxmlformats.org/officeDocument/2006/relationships/image" Target="../media/image89.png"/><Relationship Id="rId4" Type="http://schemas.openxmlformats.org/officeDocument/2006/relationships/image" Target="../media/image2.svg"/></Relationships>
</file>

<file path=ppt/slides/_rels/slide25.xml.rels><?xml version="1.0" encoding="UTF-8" standalone="yes"?>
<Relationships xmlns="http://schemas.openxmlformats.org/package/2006/relationships"><Relationship Id="rId8" Type="http://schemas.openxmlformats.org/officeDocument/2006/relationships/image" Target="../media/image95.svg"/><Relationship Id="rId13" Type="http://schemas.openxmlformats.org/officeDocument/2006/relationships/image" Target="../media/image100.png"/><Relationship Id="rId3" Type="http://schemas.openxmlformats.org/officeDocument/2006/relationships/image" Target="../media/image1.png"/><Relationship Id="rId7" Type="http://schemas.openxmlformats.org/officeDocument/2006/relationships/image" Target="../media/image94.png"/><Relationship Id="rId12" Type="http://schemas.openxmlformats.org/officeDocument/2006/relationships/image" Target="../media/image99.svg"/><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image" Target="../media/image93.svg"/><Relationship Id="rId11" Type="http://schemas.openxmlformats.org/officeDocument/2006/relationships/image" Target="../media/image98.png"/><Relationship Id="rId5" Type="http://schemas.openxmlformats.org/officeDocument/2006/relationships/image" Target="../media/image92.png"/><Relationship Id="rId10" Type="http://schemas.openxmlformats.org/officeDocument/2006/relationships/image" Target="../media/image97.svg"/><Relationship Id="rId4" Type="http://schemas.openxmlformats.org/officeDocument/2006/relationships/image" Target="../media/image2.svg"/><Relationship Id="rId9" Type="http://schemas.openxmlformats.org/officeDocument/2006/relationships/image" Target="../media/image96.png"/><Relationship Id="rId14" Type="http://schemas.openxmlformats.org/officeDocument/2006/relationships/image" Target="../media/image101.svg"/></Relationships>
</file>

<file path=ppt/slides/_rels/slide26.xml.rels><?xml version="1.0" encoding="UTF-8" standalone="yes"?>
<Relationships xmlns="http://schemas.openxmlformats.org/package/2006/relationships"><Relationship Id="rId8" Type="http://schemas.openxmlformats.org/officeDocument/2006/relationships/image" Target="../media/image105.svg"/><Relationship Id="rId3" Type="http://schemas.openxmlformats.org/officeDocument/2006/relationships/image" Target="../media/image1.png"/><Relationship Id="rId7" Type="http://schemas.openxmlformats.org/officeDocument/2006/relationships/image" Target="../media/image104.png"/><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image" Target="../media/image103.svg"/><Relationship Id="rId5" Type="http://schemas.openxmlformats.org/officeDocument/2006/relationships/image" Target="../media/image102.png"/><Relationship Id="rId10" Type="http://schemas.openxmlformats.org/officeDocument/2006/relationships/image" Target="../media/image107.svg"/><Relationship Id="rId4" Type="http://schemas.openxmlformats.org/officeDocument/2006/relationships/image" Target="../media/image2.svg"/><Relationship Id="rId9" Type="http://schemas.openxmlformats.org/officeDocument/2006/relationships/image" Target="../media/image106.png"/></Relationships>
</file>

<file path=ppt/slides/_rels/slide27.xml.rels><?xml version="1.0" encoding="UTF-8" standalone="yes"?>
<Relationships xmlns="http://schemas.openxmlformats.org/package/2006/relationships"><Relationship Id="rId8" Type="http://schemas.openxmlformats.org/officeDocument/2006/relationships/image" Target="../media/image111.svg"/><Relationship Id="rId3" Type="http://schemas.openxmlformats.org/officeDocument/2006/relationships/image" Target="../media/image1.png"/><Relationship Id="rId7" Type="http://schemas.openxmlformats.org/officeDocument/2006/relationships/image" Target="../media/image110.png"/><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image" Target="../media/image109.svg"/><Relationship Id="rId5" Type="http://schemas.openxmlformats.org/officeDocument/2006/relationships/image" Target="../media/image108.png"/><Relationship Id="rId10" Type="http://schemas.openxmlformats.org/officeDocument/2006/relationships/image" Target="../media/image113.svg"/><Relationship Id="rId4" Type="http://schemas.openxmlformats.org/officeDocument/2006/relationships/image" Target="../media/image2.svg"/><Relationship Id="rId9" Type="http://schemas.openxmlformats.org/officeDocument/2006/relationships/image" Target="../media/image112.png"/></Relationships>
</file>

<file path=ppt/slides/_rels/slide28.xml.rels><?xml version="1.0" encoding="UTF-8" standalone="yes"?>
<Relationships xmlns="http://schemas.openxmlformats.org/package/2006/relationships"><Relationship Id="rId8" Type="http://schemas.openxmlformats.org/officeDocument/2006/relationships/image" Target="../media/image28.svg"/><Relationship Id="rId3" Type="http://schemas.openxmlformats.org/officeDocument/2006/relationships/image" Target="../media/image1.png"/><Relationship Id="rId7" Type="http://schemas.openxmlformats.org/officeDocument/2006/relationships/image" Target="../media/image27.png"/><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image" Target="../media/image99.svg"/><Relationship Id="rId5" Type="http://schemas.openxmlformats.org/officeDocument/2006/relationships/image" Target="../media/image98.png"/><Relationship Id="rId4" Type="http://schemas.openxmlformats.org/officeDocument/2006/relationships/image" Target="../media/image2.sv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2.svg"/></Relationships>
</file>

<file path=ppt/slides/_rels/slide4.xml.rels><?xml version="1.0" encoding="UTF-8" standalone="yes"?>
<Relationships xmlns="http://schemas.openxmlformats.org/package/2006/relationships"><Relationship Id="rId8" Type="http://schemas.openxmlformats.org/officeDocument/2006/relationships/image" Target="../media/image16.svg"/><Relationship Id="rId13" Type="http://schemas.openxmlformats.org/officeDocument/2006/relationships/image" Target="../media/image21.png"/><Relationship Id="rId18" Type="http://schemas.openxmlformats.org/officeDocument/2006/relationships/image" Target="../media/image26.svg"/><Relationship Id="rId3" Type="http://schemas.openxmlformats.org/officeDocument/2006/relationships/image" Target="../media/image1.png"/><Relationship Id="rId7" Type="http://schemas.openxmlformats.org/officeDocument/2006/relationships/image" Target="../media/image15.png"/><Relationship Id="rId12" Type="http://schemas.openxmlformats.org/officeDocument/2006/relationships/image" Target="../media/image20.svg"/><Relationship Id="rId17" Type="http://schemas.openxmlformats.org/officeDocument/2006/relationships/image" Target="../media/image25.png"/><Relationship Id="rId2" Type="http://schemas.openxmlformats.org/officeDocument/2006/relationships/notesSlide" Target="../notesSlides/notesSlide4.xml"/><Relationship Id="rId16" Type="http://schemas.openxmlformats.org/officeDocument/2006/relationships/image" Target="../media/image24.svg"/><Relationship Id="rId1" Type="http://schemas.openxmlformats.org/officeDocument/2006/relationships/slideLayout" Target="../slideLayouts/slideLayout7.xml"/><Relationship Id="rId6" Type="http://schemas.openxmlformats.org/officeDocument/2006/relationships/image" Target="../media/image14.svg"/><Relationship Id="rId11" Type="http://schemas.openxmlformats.org/officeDocument/2006/relationships/image" Target="../media/image19.png"/><Relationship Id="rId5" Type="http://schemas.openxmlformats.org/officeDocument/2006/relationships/image" Target="../media/image13.png"/><Relationship Id="rId15" Type="http://schemas.openxmlformats.org/officeDocument/2006/relationships/image" Target="../media/image23.png"/><Relationship Id="rId10" Type="http://schemas.openxmlformats.org/officeDocument/2006/relationships/image" Target="../media/image18.svg"/><Relationship Id="rId4" Type="http://schemas.openxmlformats.org/officeDocument/2006/relationships/image" Target="../media/image2.svg"/><Relationship Id="rId9" Type="http://schemas.openxmlformats.org/officeDocument/2006/relationships/image" Target="../media/image17.png"/><Relationship Id="rId14" Type="http://schemas.openxmlformats.org/officeDocument/2006/relationships/image" Target="../media/image22.sv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28.svg"/><Relationship Id="rId5" Type="http://schemas.openxmlformats.org/officeDocument/2006/relationships/image" Target="../media/image27.png"/><Relationship Id="rId4" Type="http://schemas.openxmlformats.org/officeDocument/2006/relationships/image" Target="../media/image2.svg"/></Relationships>
</file>

<file path=ppt/slides/_rels/slide6.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image" Target="../media/image37.png"/><Relationship Id="rId18" Type="http://schemas.openxmlformats.org/officeDocument/2006/relationships/image" Target="../media/image42.svg"/><Relationship Id="rId3" Type="http://schemas.openxmlformats.org/officeDocument/2006/relationships/image" Target="../media/image1.png"/><Relationship Id="rId7" Type="http://schemas.openxmlformats.org/officeDocument/2006/relationships/image" Target="../media/image31.png"/><Relationship Id="rId12" Type="http://schemas.openxmlformats.org/officeDocument/2006/relationships/image" Target="../media/image36.svg"/><Relationship Id="rId17" Type="http://schemas.openxmlformats.org/officeDocument/2006/relationships/image" Target="../media/image41.png"/><Relationship Id="rId2" Type="http://schemas.openxmlformats.org/officeDocument/2006/relationships/notesSlide" Target="../notesSlides/notesSlide6.xml"/><Relationship Id="rId16" Type="http://schemas.openxmlformats.org/officeDocument/2006/relationships/image" Target="../media/image40.svg"/><Relationship Id="rId1" Type="http://schemas.openxmlformats.org/officeDocument/2006/relationships/slideLayout" Target="../slideLayouts/slideLayout7.xml"/><Relationship Id="rId6" Type="http://schemas.openxmlformats.org/officeDocument/2006/relationships/image" Target="../media/image30.svg"/><Relationship Id="rId11" Type="http://schemas.openxmlformats.org/officeDocument/2006/relationships/image" Target="../media/image35.png"/><Relationship Id="rId5" Type="http://schemas.openxmlformats.org/officeDocument/2006/relationships/image" Target="../media/image29.png"/><Relationship Id="rId15" Type="http://schemas.openxmlformats.org/officeDocument/2006/relationships/image" Target="../media/image39.png"/><Relationship Id="rId10" Type="http://schemas.openxmlformats.org/officeDocument/2006/relationships/image" Target="../media/image34.png"/><Relationship Id="rId4" Type="http://schemas.openxmlformats.org/officeDocument/2006/relationships/image" Target="../media/image2.svg"/><Relationship Id="rId9" Type="http://schemas.openxmlformats.org/officeDocument/2006/relationships/image" Target="../media/image33.svg"/><Relationship Id="rId14" Type="http://schemas.openxmlformats.org/officeDocument/2006/relationships/image" Target="../media/image38.svg"/></Relationships>
</file>

<file path=ppt/slides/_rels/slide7.xml.rels><?xml version="1.0" encoding="UTF-8" standalone="yes"?>
<Relationships xmlns="http://schemas.openxmlformats.org/package/2006/relationships"><Relationship Id="rId8" Type="http://schemas.openxmlformats.org/officeDocument/2006/relationships/image" Target="../media/image30.svg"/><Relationship Id="rId13" Type="http://schemas.openxmlformats.org/officeDocument/2006/relationships/image" Target="../media/image32.png"/><Relationship Id="rId18" Type="http://schemas.openxmlformats.org/officeDocument/2006/relationships/image" Target="../media/image40.svg"/><Relationship Id="rId3" Type="http://schemas.openxmlformats.org/officeDocument/2006/relationships/image" Target="../media/image1.png"/><Relationship Id="rId7" Type="http://schemas.openxmlformats.org/officeDocument/2006/relationships/image" Target="../media/image29.png"/><Relationship Id="rId12" Type="http://schemas.openxmlformats.org/officeDocument/2006/relationships/image" Target="../media/image31.png"/><Relationship Id="rId17" Type="http://schemas.openxmlformats.org/officeDocument/2006/relationships/image" Target="../media/image39.png"/><Relationship Id="rId2" Type="http://schemas.openxmlformats.org/officeDocument/2006/relationships/notesSlide" Target="../notesSlides/notesSlide7.xml"/><Relationship Id="rId16" Type="http://schemas.openxmlformats.org/officeDocument/2006/relationships/image" Target="../media/image38.svg"/><Relationship Id="rId20" Type="http://schemas.openxmlformats.org/officeDocument/2006/relationships/image" Target="../media/image42.svg"/><Relationship Id="rId1" Type="http://schemas.openxmlformats.org/officeDocument/2006/relationships/slideLayout" Target="../slideLayouts/slideLayout7.xml"/><Relationship Id="rId6" Type="http://schemas.openxmlformats.org/officeDocument/2006/relationships/image" Target="../media/image28.svg"/><Relationship Id="rId11" Type="http://schemas.openxmlformats.org/officeDocument/2006/relationships/image" Target="../media/image36.svg"/><Relationship Id="rId5" Type="http://schemas.openxmlformats.org/officeDocument/2006/relationships/image" Target="../media/image27.png"/><Relationship Id="rId15" Type="http://schemas.openxmlformats.org/officeDocument/2006/relationships/image" Target="../media/image37.png"/><Relationship Id="rId10" Type="http://schemas.openxmlformats.org/officeDocument/2006/relationships/image" Target="../media/image35.png"/><Relationship Id="rId19" Type="http://schemas.openxmlformats.org/officeDocument/2006/relationships/image" Target="../media/image41.png"/><Relationship Id="rId4" Type="http://schemas.openxmlformats.org/officeDocument/2006/relationships/image" Target="../media/image2.svg"/><Relationship Id="rId9" Type="http://schemas.openxmlformats.org/officeDocument/2006/relationships/image" Target="../media/image34.png"/><Relationship Id="rId14" Type="http://schemas.openxmlformats.org/officeDocument/2006/relationships/image" Target="../media/image33.svg"/></Relationships>
</file>

<file path=ppt/slides/_rels/slide8.xml.rels><?xml version="1.0" encoding="UTF-8" standalone="yes"?>
<Relationships xmlns="http://schemas.openxmlformats.org/package/2006/relationships"><Relationship Id="rId8" Type="http://schemas.openxmlformats.org/officeDocument/2006/relationships/image" Target="../media/image30.svg"/><Relationship Id="rId13" Type="http://schemas.openxmlformats.org/officeDocument/2006/relationships/image" Target="../media/image32.png"/><Relationship Id="rId18" Type="http://schemas.openxmlformats.org/officeDocument/2006/relationships/image" Target="../media/image40.svg"/><Relationship Id="rId3" Type="http://schemas.openxmlformats.org/officeDocument/2006/relationships/image" Target="../media/image1.png"/><Relationship Id="rId7" Type="http://schemas.openxmlformats.org/officeDocument/2006/relationships/image" Target="../media/image29.png"/><Relationship Id="rId12" Type="http://schemas.openxmlformats.org/officeDocument/2006/relationships/image" Target="../media/image31.png"/><Relationship Id="rId17" Type="http://schemas.openxmlformats.org/officeDocument/2006/relationships/image" Target="../media/image39.png"/><Relationship Id="rId2" Type="http://schemas.openxmlformats.org/officeDocument/2006/relationships/notesSlide" Target="../notesSlides/notesSlide8.xml"/><Relationship Id="rId16" Type="http://schemas.openxmlformats.org/officeDocument/2006/relationships/image" Target="../media/image38.svg"/><Relationship Id="rId20" Type="http://schemas.openxmlformats.org/officeDocument/2006/relationships/image" Target="../media/image42.svg"/><Relationship Id="rId1" Type="http://schemas.openxmlformats.org/officeDocument/2006/relationships/slideLayout" Target="../slideLayouts/slideLayout7.xml"/><Relationship Id="rId6" Type="http://schemas.openxmlformats.org/officeDocument/2006/relationships/image" Target="../media/image28.svg"/><Relationship Id="rId11" Type="http://schemas.openxmlformats.org/officeDocument/2006/relationships/image" Target="../media/image36.svg"/><Relationship Id="rId5" Type="http://schemas.openxmlformats.org/officeDocument/2006/relationships/image" Target="../media/image27.png"/><Relationship Id="rId15" Type="http://schemas.openxmlformats.org/officeDocument/2006/relationships/image" Target="../media/image37.png"/><Relationship Id="rId10" Type="http://schemas.openxmlformats.org/officeDocument/2006/relationships/image" Target="../media/image35.png"/><Relationship Id="rId19" Type="http://schemas.openxmlformats.org/officeDocument/2006/relationships/image" Target="../media/image41.png"/><Relationship Id="rId4" Type="http://schemas.openxmlformats.org/officeDocument/2006/relationships/image" Target="../media/image2.svg"/><Relationship Id="rId9" Type="http://schemas.openxmlformats.org/officeDocument/2006/relationships/image" Target="../media/image34.png"/><Relationship Id="rId14" Type="http://schemas.openxmlformats.org/officeDocument/2006/relationships/image" Target="../media/image33.svg"/></Relationships>
</file>

<file path=ppt/slides/_rels/slide9.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slideLayout" Target="../slideLayouts/slideLayout7.xml"/><Relationship Id="rId7" Type="http://schemas.openxmlformats.org/officeDocument/2006/relationships/image" Target="../media/image43.jpe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notesSlide" Target="../notesSlides/notesSlide9.xml"/><Relationship Id="rId9" Type="http://schemas.openxmlformats.org/officeDocument/2006/relationships/image" Target="../media/image45.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14641" y="0"/>
            <a:ext cx="1138455" cy="1392606"/>
          </a:xfrm>
          <a:custGeom>
            <a:avLst/>
            <a:gdLst/>
            <a:ahLst/>
            <a:cxnLst/>
            <a:rect l="l" t="t" r="r" b="b"/>
            <a:pathLst>
              <a:path w="1138455" h="1392606">
                <a:moveTo>
                  <a:pt x="0" y="0"/>
                </a:moveTo>
                <a:lnTo>
                  <a:pt x="1138455" y="0"/>
                </a:lnTo>
                <a:lnTo>
                  <a:pt x="1138455"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3" name="Freeform 3"/>
          <p:cNvSpPr/>
          <p:nvPr/>
        </p:nvSpPr>
        <p:spPr>
          <a:xfrm>
            <a:off x="16754672" y="0"/>
            <a:ext cx="1138455" cy="1392606"/>
          </a:xfrm>
          <a:custGeom>
            <a:avLst/>
            <a:gdLst/>
            <a:ahLst/>
            <a:cxnLst/>
            <a:rect l="l" t="t" r="r" b="b"/>
            <a:pathLst>
              <a:path w="1138455" h="1392606">
                <a:moveTo>
                  <a:pt x="0" y="0"/>
                </a:moveTo>
                <a:lnTo>
                  <a:pt x="1138455" y="0"/>
                </a:lnTo>
                <a:lnTo>
                  <a:pt x="1138455"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4" name="Freeform 4"/>
          <p:cNvSpPr/>
          <p:nvPr/>
        </p:nvSpPr>
        <p:spPr>
          <a:xfrm>
            <a:off x="15714641" y="1437398"/>
            <a:ext cx="1138455" cy="1392606"/>
          </a:xfrm>
          <a:custGeom>
            <a:avLst/>
            <a:gdLst/>
            <a:ahLst/>
            <a:cxnLst/>
            <a:rect l="l" t="t" r="r" b="b"/>
            <a:pathLst>
              <a:path w="1138455" h="1392606">
                <a:moveTo>
                  <a:pt x="0" y="0"/>
                </a:moveTo>
                <a:lnTo>
                  <a:pt x="1138455" y="0"/>
                </a:lnTo>
                <a:lnTo>
                  <a:pt x="1138455"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5" name="Freeform 5"/>
          <p:cNvSpPr/>
          <p:nvPr/>
        </p:nvSpPr>
        <p:spPr>
          <a:xfrm>
            <a:off x="16754672" y="1437398"/>
            <a:ext cx="1138455" cy="1392606"/>
          </a:xfrm>
          <a:custGeom>
            <a:avLst/>
            <a:gdLst/>
            <a:ahLst/>
            <a:cxnLst/>
            <a:rect l="l" t="t" r="r" b="b"/>
            <a:pathLst>
              <a:path w="1138455" h="1392606">
                <a:moveTo>
                  <a:pt x="0" y="0"/>
                </a:moveTo>
                <a:lnTo>
                  <a:pt x="1138455" y="0"/>
                </a:lnTo>
                <a:lnTo>
                  <a:pt x="1138455"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6" name="Freeform 6"/>
          <p:cNvSpPr/>
          <p:nvPr/>
        </p:nvSpPr>
        <p:spPr>
          <a:xfrm>
            <a:off x="15714641" y="2877409"/>
            <a:ext cx="1138455" cy="1392606"/>
          </a:xfrm>
          <a:custGeom>
            <a:avLst/>
            <a:gdLst/>
            <a:ahLst/>
            <a:cxnLst/>
            <a:rect l="l" t="t" r="r" b="b"/>
            <a:pathLst>
              <a:path w="1138455" h="1392606">
                <a:moveTo>
                  <a:pt x="0" y="0"/>
                </a:moveTo>
                <a:lnTo>
                  <a:pt x="1138455" y="0"/>
                </a:lnTo>
                <a:lnTo>
                  <a:pt x="1138455"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7" name="Freeform 7"/>
          <p:cNvSpPr/>
          <p:nvPr/>
        </p:nvSpPr>
        <p:spPr>
          <a:xfrm>
            <a:off x="16754672" y="2877409"/>
            <a:ext cx="1138455" cy="1392606"/>
          </a:xfrm>
          <a:custGeom>
            <a:avLst/>
            <a:gdLst/>
            <a:ahLst/>
            <a:cxnLst/>
            <a:rect l="l" t="t" r="r" b="b"/>
            <a:pathLst>
              <a:path w="1138455" h="1392606">
                <a:moveTo>
                  <a:pt x="0" y="0"/>
                </a:moveTo>
                <a:lnTo>
                  <a:pt x="1138455" y="0"/>
                </a:lnTo>
                <a:lnTo>
                  <a:pt x="1138455"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8" name="Freeform 8"/>
          <p:cNvSpPr/>
          <p:nvPr/>
        </p:nvSpPr>
        <p:spPr>
          <a:xfrm>
            <a:off x="15714641" y="4314808"/>
            <a:ext cx="1138455" cy="1392606"/>
          </a:xfrm>
          <a:custGeom>
            <a:avLst/>
            <a:gdLst/>
            <a:ahLst/>
            <a:cxnLst/>
            <a:rect l="l" t="t" r="r" b="b"/>
            <a:pathLst>
              <a:path w="1138455" h="1392606">
                <a:moveTo>
                  <a:pt x="0" y="0"/>
                </a:moveTo>
                <a:lnTo>
                  <a:pt x="1138455" y="0"/>
                </a:lnTo>
                <a:lnTo>
                  <a:pt x="1138455"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9" name="Freeform 9"/>
          <p:cNvSpPr/>
          <p:nvPr/>
        </p:nvSpPr>
        <p:spPr>
          <a:xfrm>
            <a:off x="16754672" y="4314808"/>
            <a:ext cx="1138455" cy="1392606"/>
          </a:xfrm>
          <a:custGeom>
            <a:avLst/>
            <a:gdLst/>
            <a:ahLst/>
            <a:cxnLst/>
            <a:rect l="l" t="t" r="r" b="b"/>
            <a:pathLst>
              <a:path w="1138455" h="1392606">
                <a:moveTo>
                  <a:pt x="0" y="0"/>
                </a:moveTo>
                <a:lnTo>
                  <a:pt x="1138455" y="0"/>
                </a:lnTo>
                <a:lnTo>
                  <a:pt x="1138455"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10" name="Freeform 10"/>
          <p:cNvSpPr/>
          <p:nvPr/>
        </p:nvSpPr>
        <p:spPr>
          <a:xfrm>
            <a:off x="15697779" y="5754819"/>
            <a:ext cx="1138455" cy="1392606"/>
          </a:xfrm>
          <a:custGeom>
            <a:avLst/>
            <a:gdLst/>
            <a:ahLst/>
            <a:cxnLst/>
            <a:rect l="l" t="t" r="r" b="b"/>
            <a:pathLst>
              <a:path w="1138455" h="1392606">
                <a:moveTo>
                  <a:pt x="0" y="0"/>
                </a:moveTo>
                <a:lnTo>
                  <a:pt x="1138455" y="0"/>
                </a:lnTo>
                <a:lnTo>
                  <a:pt x="1138455"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11" name="Freeform 11"/>
          <p:cNvSpPr/>
          <p:nvPr/>
        </p:nvSpPr>
        <p:spPr>
          <a:xfrm>
            <a:off x="16737809" y="5754819"/>
            <a:ext cx="1138455" cy="1392606"/>
          </a:xfrm>
          <a:custGeom>
            <a:avLst/>
            <a:gdLst/>
            <a:ahLst/>
            <a:cxnLst/>
            <a:rect l="l" t="t" r="r" b="b"/>
            <a:pathLst>
              <a:path w="1138455" h="1392606">
                <a:moveTo>
                  <a:pt x="0" y="0"/>
                </a:moveTo>
                <a:lnTo>
                  <a:pt x="1138455" y="0"/>
                </a:lnTo>
                <a:lnTo>
                  <a:pt x="1138455"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12" name="Freeform 12"/>
          <p:cNvSpPr/>
          <p:nvPr/>
        </p:nvSpPr>
        <p:spPr>
          <a:xfrm>
            <a:off x="15697779" y="7192217"/>
            <a:ext cx="1138455" cy="1392606"/>
          </a:xfrm>
          <a:custGeom>
            <a:avLst/>
            <a:gdLst/>
            <a:ahLst/>
            <a:cxnLst/>
            <a:rect l="l" t="t" r="r" b="b"/>
            <a:pathLst>
              <a:path w="1138455" h="1392606">
                <a:moveTo>
                  <a:pt x="0" y="0"/>
                </a:moveTo>
                <a:lnTo>
                  <a:pt x="1138455" y="0"/>
                </a:lnTo>
                <a:lnTo>
                  <a:pt x="1138455"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13" name="Freeform 13"/>
          <p:cNvSpPr/>
          <p:nvPr/>
        </p:nvSpPr>
        <p:spPr>
          <a:xfrm>
            <a:off x="16737809" y="7192217"/>
            <a:ext cx="1138455" cy="1392606"/>
          </a:xfrm>
          <a:custGeom>
            <a:avLst/>
            <a:gdLst/>
            <a:ahLst/>
            <a:cxnLst/>
            <a:rect l="l" t="t" r="r" b="b"/>
            <a:pathLst>
              <a:path w="1138455" h="1392606">
                <a:moveTo>
                  <a:pt x="0" y="0"/>
                </a:moveTo>
                <a:lnTo>
                  <a:pt x="1138455" y="0"/>
                </a:lnTo>
                <a:lnTo>
                  <a:pt x="1138455"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grpSp>
        <p:nvGrpSpPr>
          <p:cNvPr id="14" name="Group 14"/>
          <p:cNvGrpSpPr/>
          <p:nvPr/>
        </p:nvGrpSpPr>
        <p:grpSpPr>
          <a:xfrm>
            <a:off x="17511415" y="0"/>
            <a:ext cx="776585" cy="10287000"/>
            <a:chOff x="0" y="0"/>
            <a:chExt cx="303366" cy="4018525"/>
          </a:xfrm>
        </p:grpSpPr>
        <p:sp>
          <p:nvSpPr>
            <p:cNvPr id="15" name="Freeform 15"/>
            <p:cNvSpPr/>
            <p:nvPr/>
          </p:nvSpPr>
          <p:spPr>
            <a:xfrm>
              <a:off x="0" y="0"/>
              <a:ext cx="303366" cy="4018525"/>
            </a:xfrm>
            <a:custGeom>
              <a:avLst/>
              <a:gdLst/>
              <a:ahLst/>
              <a:cxnLst/>
              <a:rect l="l" t="t" r="r" b="b"/>
              <a:pathLst>
                <a:path w="303366" h="4018525">
                  <a:moveTo>
                    <a:pt x="0" y="0"/>
                  </a:moveTo>
                  <a:lnTo>
                    <a:pt x="303366" y="0"/>
                  </a:lnTo>
                  <a:lnTo>
                    <a:pt x="303366" y="4018525"/>
                  </a:lnTo>
                  <a:lnTo>
                    <a:pt x="0" y="4018525"/>
                  </a:lnTo>
                  <a:close/>
                </a:path>
              </a:pathLst>
            </a:custGeom>
            <a:solidFill>
              <a:srgbClr val="88AC2E"/>
            </a:solidFill>
          </p:spPr>
          <p:txBody>
            <a:bodyPr/>
            <a:lstStyle/>
            <a:p>
              <a:endParaRPr lang="en-US"/>
            </a:p>
          </p:txBody>
        </p:sp>
        <p:sp>
          <p:nvSpPr>
            <p:cNvPr id="16" name="TextBox 16"/>
            <p:cNvSpPr txBox="1"/>
            <p:nvPr/>
          </p:nvSpPr>
          <p:spPr>
            <a:xfrm>
              <a:off x="0" y="-28575"/>
              <a:ext cx="303366" cy="4047100"/>
            </a:xfrm>
            <a:prstGeom prst="rect">
              <a:avLst/>
            </a:prstGeom>
          </p:spPr>
          <p:txBody>
            <a:bodyPr lIns="46604" tIns="46604" rIns="46604" bIns="46604" rtlCol="0" anchor="ctr"/>
            <a:lstStyle/>
            <a:p>
              <a:pPr algn="ctr">
                <a:lnSpc>
                  <a:spcPts val="1798"/>
                </a:lnSpc>
                <a:spcBef>
                  <a:spcPct val="0"/>
                </a:spcBef>
              </a:pPr>
              <a:endParaRPr/>
            </a:p>
          </p:txBody>
        </p:sp>
      </p:grpSp>
      <p:grpSp>
        <p:nvGrpSpPr>
          <p:cNvPr id="17" name="Group 17"/>
          <p:cNvGrpSpPr/>
          <p:nvPr/>
        </p:nvGrpSpPr>
        <p:grpSpPr>
          <a:xfrm>
            <a:off x="0" y="8384088"/>
            <a:ext cx="18288000" cy="1020750"/>
            <a:chOff x="0" y="0"/>
            <a:chExt cx="6554006" cy="365814"/>
          </a:xfrm>
        </p:grpSpPr>
        <p:sp>
          <p:nvSpPr>
            <p:cNvPr id="18" name="Freeform 18"/>
            <p:cNvSpPr/>
            <p:nvPr/>
          </p:nvSpPr>
          <p:spPr>
            <a:xfrm>
              <a:off x="0" y="0"/>
              <a:ext cx="6554006" cy="365814"/>
            </a:xfrm>
            <a:custGeom>
              <a:avLst/>
              <a:gdLst/>
              <a:ahLst/>
              <a:cxnLst/>
              <a:rect l="l" t="t" r="r" b="b"/>
              <a:pathLst>
                <a:path w="6554006" h="365814">
                  <a:moveTo>
                    <a:pt x="0" y="0"/>
                  </a:moveTo>
                  <a:lnTo>
                    <a:pt x="6554006" y="0"/>
                  </a:lnTo>
                  <a:lnTo>
                    <a:pt x="6554006" y="365814"/>
                  </a:lnTo>
                  <a:lnTo>
                    <a:pt x="0" y="365814"/>
                  </a:lnTo>
                  <a:close/>
                </a:path>
              </a:pathLst>
            </a:custGeom>
            <a:solidFill>
              <a:srgbClr val="88AC2E"/>
            </a:solidFill>
          </p:spPr>
          <p:txBody>
            <a:bodyPr/>
            <a:lstStyle/>
            <a:p>
              <a:endParaRPr lang="en-US"/>
            </a:p>
          </p:txBody>
        </p:sp>
        <p:sp>
          <p:nvSpPr>
            <p:cNvPr id="19" name="TextBox 19"/>
            <p:cNvSpPr txBox="1"/>
            <p:nvPr/>
          </p:nvSpPr>
          <p:spPr>
            <a:xfrm>
              <a:off x="0" y="-28575"/>
              <a:ext cx="6554006" cy="394389"/>
            </a:xfrm>
            <a:prstGeom prst="rect">
              <a:avLst/>
            </a:prstGeom>
          </p:spPr>
          <p:txBody>
            <a:bodyPr lIns="50800" tIns="50800" rIns="50800" bIns="50800" rtlCol="0" anchor="ctr"/>
            <a:lstStyle/>
            <a:p>
              <a:pPr algn="ctr">
                <a:lnSpc>
                  <a:spcPts val="1960"/>
                </a:lnSpc>
                <a:spcBef>
                  <a:spcPct val="0"/>
                </a:spcBef>
              </a:pPr>
              <a:endParaRPr/>
            </a:p>
          </p:txBody>
        </p:sp>
      </p:grpSp>
      <p:sp>
        <p:nvSpPr>
          <p:cNvPr id="20" name="Freeform 20"/>
          <p:cNvSpPr/>
          <p:nvPr/>
        </p:nvSpPr>
        <p:spPr>
          <a:xfrm>
            <a:off x="665148" y="8701515"/>
            <a:ext cx="580296" cy="385897"/>
          </a:xfrm>
          <a:custGeom>
            <a:avLst/>
            <a:gdLst/>
            <a:ahLst/>
            <a:cxnLst/>
            <a:rect l="l" t="t" r="r" b="b"/>
            <a:pathLst>
              <a:path w="580296" h="385897">
                <a:moveTo>
                  <a:pt x="0" y="0"/>
                </a:moveTo>
                <a:lnTo>
                  <a:pt x="580296" y="0"/>
                </a:lnTo>
                <a:lnTo>
                  <a:pt x="580296" y="385897"/>
                </a:lnTo>
                <a:lnTo>
                  <a:pt x="0" y="385897"/>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21" name="TextBox 21"/>
          <p:cNvSpPr txBox="1"/>
          <p:nvPr/>
        </p:nvSpPr>
        <p:spPr>
          <a:xfrm>
            <a:off x="1511550" y="8568391"/>
            <a:ext cx="14068196" cy="599441"/>
          </a:xfrm>
          <a:prstGeom prst="rect">
            <a:avLst/>
          </a:prstGeom>
        </p:spPr>
        <p:txBody>
          <a:bodyPr lIns="0" tIns="0" rIns="0" bIns="0" rtlCol="0" anchor="t">
            <a:spAutoFit/>
          </a:bodyPr>
          <a:lstStyle/>
          <a:p>
            <a:pPr algn="l">
              <a:lnSpc>
                <a:spcPts val="4759"/>
              </a:lnSpc>
            </a:pPr>
            <a:r>
              <a:rPr lang="en-US" sz="3399">
                <a:solidFill>
                  <a:srgbClr val="FFFFFF"/>
                </a:solidFill>
                <a:latin typeface="Ubuntu"/>
                <a:ea typeface="Ubuntu"/>
                <a:cs typeface="Ubuntu"/>
                <a:sym typeface="Ubuntu"/>
              </a:rPr>
              <a:t>For use by people with intellectual and developmental disabilities (IDD)</a:t>
            </a:r>
          </a:p>
        </p:txBody>
      </p:sp>
      <p:sp>
        <p:nvSpPr>
          <p:cNvPr id="22" name="Freeform 22"/>
          <p:cNvSpPr/>
          <p:nvPr/>
        </p:nvSpPr>
        <p:spPr>
          <a:xfrm>
            <a:off x="665148" y="439615"/>
            <a:ext cx="3054000" cy="1379460"/>
          </a:xfrm>
          <a:custGeom>
            <a:avLst/>
            <a:gdLst/>
            <a:ahLst/>
            <a:cxnLst/>
            <a:rect l="l" t="t" r="r" b="b"/>
            <a:pathLst>
              <a:path w="3054000" h="1379460">
                <a:moveTo>
                  <a:pt x="0" y="0"/>
                </a:moveTo>
                <a:lnTo>
                  <a:pt x="3054000" y="0"/>
                </a:lnTo>
                <a:lnTo>
                  <a:pt x="3054000" y="1379460"/>
                </a:lnTo>
                <a:lnTo>
                  <a:pt x="0" y="1379460"/>
                </a:lnTo>
                <a:lnTo>
                  <a:pt x="0" y="0"/>
                </a:lnTo>
                <a:close/>
              </a:path>
            </a:pathLst>
          </a:custGeom>
          <a:blipFill>
            <a:blip r:embed="rId7"/>
            <a:stretch>
              <a:fillRect l="-4005" t="-13063" r="-2016" b="-10438"/>
            </a:stretch>
          </a:blipFill>
        </p:spPr>
        <p:txBody>
          <a:bodyPr/>
          <a:lstStyle/>
          <a:p>
            <a:endParaRPr lang="en-US"/>
          </a:p>
        </p:txBody>
      </p:sp>
      <p:sp>
        <p:nvSpPr>
          <p:cNvPr id="23" name="TextBox 23"/>
          <p:cNvSpPr txBox="1"/>
          <p:nvPr/>
        </p:nvSpPr>
        <p:spPr>
          <a:xfrm>
            <a:off x="665148" y="2169338"/>
            <a:ext cx="8478852" cy="1205862"/>
          </a:xfrm>
          <a:prstGeom prst="rect">
            <a:avLst/>
          </a:prstGeom>
        </p:spPr>
        <p:txBody>
          <a:bodyPr lIns="0" tIns="0" rIns="0" bIns="0" rtlCol="0" anchor="t">
            <a:spAutoFit/>
          </a:bodyPr>
          <a:lstStyle/>
          <a:p>
            <a:pPr algn="l">
              <a:lnSpc>
                <a:spcPts val="4760"/>
              </a:lnSpc>
            </a:pPr>
            <a:r>
              <a:rPr lang="en-US" sz="3400" b="1">
                <a:solidFill>
                  <a:srgbClr val="000000"/>
                </a:solidFill>
                <a:latin typeface="Ubuntu Bold"/>
                <a:ea typeface="Ubuntu Bold"/>
                <a:cs typeface="Ubuntu Bold"/>
                <a:sym typeface="Ubuntu Bold"/>
              </a:rPr>
              <a:t>TAKING CARE OF MY HEALTH</a:t>
            </a:r>
          </a:p>
          <a:p>
            <a:pPr algn="l">
              <a:lnSpc>
                <a:spcPts val="4760"/>
              </a:lnSpc>
            </a:pPr>
            <a:r>
              <a:rPr lang="en-US" sz="3400" b="1">
                <a:solidFill>
                  <a:srgbClr val="C4161C"/>
                </a:solidFill>
                <a:latin typeface="Ubuntu Bold"/>
                <a:ea typeface="Ubuntu Bold"/>
                <a:cs typeface="Ubuntu Bold"/>
                <a:sym typeface="Ubuntu Bold"/>
              </a:rPr>
              <a:t>Learning Sessions</a:t>
            </a:r>
          </a:p>
        </p:txBody>
      </p:sp>
      <p:sp>
        <p:nvSpPr>
          <p:cNvPr id="24" name="TextBox 24"/>
          <p:cNvSpPr txBox="1"/>
          <p:nvPr/>
        </p:nvSpPr>
        <p:spPr>
          <a:xfrm>
            <a:off x="665148" y="4619545"/>
            <a:ext cx="9210239" cy="3159936"/>
          </a:xfrm>
          <a:prstGeom prst="rect">
            <a:avLst/>
          </a:prstGeom>
        </p:spPr>
        <p:txBody>
          <a:bodyPr lIns="0" tIns="0" rIns="0" bIns="0" rtlCol="0" anchor="t">
            <a:spAutoFit/>
          </a:bodyPr>
          <a:lstStyle/>
          <a:p>
            <a:pPr algn="l">
              <a:lnSpc>
                <a:spcPts val="10253"/>
              </a:lnSpc>
            </a:pPr>
            <a:r>
              <a:rPr lang="en-US" sz="9673">
                <a:solidFill>
                  <a:srgbClr val="EC008C"/>
                </a:solidFill>
                <a:latin typeface="Ubuntu"/>
                <a:ea typeface="Ubuntu"/>
                <a:cs typeface="Ubuntu"/>
                <a:sym typeface="Ubuntu"/>
              </a:rPr>
              <a:t>Session 3:</a:t>
            </a:r>
          </a:p>
          <a:p>
            <a:pPr algn="l">
              <a:lnSpc>
                <a:spcPts val="3051"/>
              </a:lnSpc>
            </a:pPr>
            <a:endParaRPr lang="en-US" sz="9673">
              <a:solidFill>
                <a:srgbClr val="EC008C"/>
              </a:solidFill>
              <a:latin typeface="Ubuntu"/>
              <a:ea typeface="Ubuntu"/>
              <a:cs typeface="Ubuntu"/>
              <a:sym typeface="Ubuntu"/>
            </a:endParaRPr>
          </a:p>
          <a:p>
            <a:pPr algn="l">
              <a:lnSpc>
                <a:spcPts val="11042"/>
              </a:lnSpc>
            </a:pPr>
            <a:r>
              <a:rPr lang="en-US" sz="10417" b="1">
                <a:solidFill>
                  <a:srgbClr val="EC008C"/>
                </a:solidFill>
                <a:latin typeface="Ubuntu Bold"/>
                <a:ea typeface="Ubuntu Bold"/>
                <a:cs typeface="Ubuntu Bold"/>
                <a:sym typeface="Ubuntu Bold"/>
              </a:rPr>
              <a:t>Self-Advocacy</a:t>
            </a:r>
          </a:p>
        </p:txBody>
      </p:sp>
      <p:grpSp>
        <p:nvGrpSpPr>
          <p:cNvPr id="25" name="Group 25"/>
          <p:cNvGrpSpPr/>
          <p:nvPr/>
        </p:nvGrpSpPr>
        <p:grpSpPr>
          <a:xfrm>
            <a:off x="10899265" y="1186184"/>
            <a:ext cx="5740964" cy="5755352"/>
            <a:chOff x="299883" y="299070"/>
            <a:chExt cx="7654618" cy="7673802"/>
          </a:xfrm>
        </p:grpSpPr>
        <p:sp>
          <p:nvSpPr>
            <p:cNvPr id="26" name="Freeform 26"/>
            <p:cNvSpPr/>
            <p:nvPr/>
          </p:nvSpPr>
          <p:spPr>
            <a:xfrm rot="-280397">
              <a:off x="299883" y="299070"/>
              <a:ext cx="7654618" cy="7673802"/>
            </a:xfrm>
            <a:custGeom>
              <a:avLst/>
              <a:gdLst/>
              <a:ahLst/>
              <a:cxnLst/>
              <a:rect l="l" t="t" r="r" b="b"/>
              <a:pathLst>
                <a:path w="7654618" h="7673802">
                  <a:moveTo>
                    <a:pt x="0" y="0"/>
                  </a:moveTo>
                  <a:lnTo>
                    <a:pt x="7654618" y="0"/>
                  </a:lnTo>
                  <a:lnTo>
                    <a:pt x="7654618" y="7673802"/>
                  </a:lnTo>
                  <a:lnTo>
                    <a:pt x="0" y="7673802"/>
                  </a:lnTo>
                  <a:lnTo>
                    <a:pt x="0" y="0"/>
                  </a:lnTo>
                  <a:close/>
                </a:path>
              </a:pathLst>
            </a:custGeom>
            <a:blipFill>
              <a:blip r:embed="rId8"/>
              <a:stretch>
                <a:fillRect/>
              </a:stretch>
            </a:blipFill>
          </p:spPr>
          <p:txBody>
            <a:bodyPr/>
            <a:lstStyle/>
            <a:p>
              <a:endParaRPr lang="en-US"/>
            </a:p>
          </p:txBody>
        </p:sp>
        <p:sp>
          <p:nvSpPr>
            <p:cNvPr id="27" name="TextBox 27"/>
            <p:cNvSpPr txBox="1"/>
            <p:nvPr/>
          </p:nvSpPr>
          <p:spPr>
            <a:xfrm rot="20656154">
              <a:off x="915297" y="1038960"/>
              <a:ext cx="6195221" cy="4886961"/>
            </a:xfrm>
            <a:prstGeom prst="rect">
              <a:avLst/>
            </a:prstGeom>
          </p:spPr>
          <p:txBody>
            <a:bodyPr lIns="0" tIns="0" rIns="0" bIns="0" rtlCol="0" anchor="t">
              <a:spAutoFit/>
            </a:bodyPr>
            <a:lstStyle/>
            <a:p>
              <a:pPr algn="ctr">
                <a:lnSpc>
                  <a:spcPts val="5879"/>
                </a:lnSpc>
              </a:pPr>
              <a:r>
                <a:rPr lang="en-US" sz="4199" dirty="0">
                  <a:solidFill>
                    <a:srgbClr val="C4161C"/>
                  </a:solidFill>
                  <a:latin typeface="Kalam"/>
                  <a:ea typeface="Kalam"/>
                  <a:cs typeface="Kalam"/>
                  <a:sym typeface="Kalam"/>
                </a:rPr>
                <a:t>This session explains how to </a:t>
              </a:r>
              <a:r>
                <a:rPr lang="en-US" sz="4199" b="1" dirty="0">
                  <a:solidFill>
                    <a:srgbClr val="C4161C"/>
                  </a:solidFill>
                  <a:latin typeface="Kalam Bold"/>
                  <a:ea typeface="Kalam Bold"/>
                  <a:cs typeface="Kalam Bold"/>
                  <a:sym typeface="Kalam Bold"/>
                </a:rPr>
                <a:t>express your needs and feelings,</a:t>
              </a:r>
              <a:r>
                <a:rPr lang="en-US" sz="4199" dirty="0">
                  <a:solidFill>
                    <a:srgbClr val="C4161C"/>
                  </a:solidFill>
                  <a:latin typeface="Kalam"/>
                  <a:ea typeface="Kalam"/>
                  <a:cs typeface="Kalam"/>
                  <a:sym typeface="Kalam"/>
                </a:rPr>
                <a:t> so you get better care.</a:t>
              </a:r>
            </a:p>
          </p:txBody>
        </p:sp>
      </p:grpSp>
      <p:sp>
        <p:nvSpPr>
          <p:cNvPr id="28" name="TextBox 28"/>
          <p:cNvSpPr txBox="1"/>
          <p:nvPr/>
        </p:nvSpPr>
        <p:spPr>
          <a:xfrm>
            <a:off x="11841034" y="7722331"/>
            <a:ext cx="3738711" cy="415291"/>
          </a:xfrm>
          <a:prstGeom prst="rect">
            <a:avLst/>
          </a:prstGeom>
        </p:spPr>
        <p:txBody>
          <a:bodyPr lIns="0" tIns="0" rIns="0" bIns="0" rtlCol="0" anchor="t">
            <a:spAutoFit/>
          </a:bodyPr>
          <a:lstStyle/>
          <a:p>
            <a:pPr algn="r">
              <a:lnSpc>
                <a:spcPts val="3359"/>
              </a:lnSpc>
              <a:spcBef>
                <a:spcPct val="0"/>
              </a:spcBef>
            </a:pPr>
            <a:r>
              <a:rPr lang="en-US" sz="2399">
                <a:solidFill>
                  <a:srgbClr val="000000"/>
                </a:solidFill>
                <a:latin typeface="Ubuntu"/>
                <a:ea typeface="Ubuntu"/>
                <a:cs typeface="Ubuntu"/>
                <a:sym typeface="Ubuntu"/>
              </a:rPr>
              <a:t>Version: Pilot, August 2024</a:t>
            </a:r>
          </a:p>
        </p:txBody>
      </p:sp>
      <p:sp>
        <p:nvSpPr>
          <p:cNvPr id="29" name="TextBox 29"/>
          <p:cNvSpPr txBox="1"/>
          <p:nvPr/>
        </p:nvSpPr>
        <p:spPr>
          <a:xfrm>
            <a:off x="386842" y="9442938"/>
            <a:ext cx="16994423" cy="745490"/>
          </a:xfrm>
          <a:prstGeom prst="rect">
            <a:avLst/>
          </a:prstGeom>
        </p:spPr>
        <p:txBody>
          <a:bodyPr lIns="0" tIns="0" rIns="0" bIns="0" rtlCol="0" anchor="t">
            <a:spAutoFit/>
          </a:bodyPr>
          <a:lstStyle/>
          <a:p>
            <a:pPr algn="l">
              <a:lnSpc>
                <a:spcPts val="1960"/>
              </a:lnSpc>
            </a:pPr>
            <a:r>
              <a:rPr lang="en-US" sz="1400" i="1">
                <a:solidFill>
                  <a:srgbClr val="000000"/>
                </a:solidFill>
                <a:latin typeface="Ubuntu Italics"/>
                <a:ea typeface="Ubuntu Italics"/>
                <a:cs typeface="Ubuntu Italics"/>
                <a:sym typeface="Ubuntu Italics"/>
              </a:rPr>
              <a:t>Special Olympics Health activities are supported by many sources, including in the United States by Grant Number NU27DD000021 from the Centers for Disease Control and Prevention (CDC) of the U.S. Department of Health and Human Services (HHS), with $18.1 M (64%) financed with U.S. Federal funds and $10.2 M (36%) supported by non-federal sources. This document’s contents are solely the responsibility of the authors and do not necessarily represent the official views of the Centers for Disease Control and Prevention or the Department of Health and Human Services.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03914" y="-1905"/>
            <a:ext cx="1138455" cy="917237"/>
          </a:xfrm>
          <a:custGeom>
            <a:avLst/>
            <a:gdLst/>
            <a:ahLst/>
            <a:cxnLst/>
            <a:rect l="l" t="t" r="r" b="b"/>
            <a:pathLst>
              <a:path w="1138455" h="917237">
                <a:moveTo>
                  <a:pt x="0" y="0"/>
                </a:moveTo>
                <a:lnTo>
                  <a:pt x="1138456" y="0"/>
                </a:lnTo>
                <a:lnTo>
                  <a:pt x="1138456" y="917237"/>
                </a:lnTo>
                <a:lnTo>
                  <a:pt x="0" y="917237"/>
                </a:lnTo>
                <a:lnTo>
                  <a:pt x="0" y="0"/>
                </a:lnTo>
                <a:close/>
              </a:path>
            </a:pathLst>
          </a:custGeom>
          <a:blipFill>
            <a:blip r:embed="rId3">
              <a:extLst>
                <a:ext uri="{96DAC541-7B7A-43D3-8B79-37D633B846F1}">
                  <asvg:svgBlip xmlns:asvg="http://schemas.microsoft.com/office/drawing/2016/SVG/main" r:embed="rId4"/>
                </a:ext>
              </a:extLst>
            </a:blip>
            <a:stretch>
              <a:fillRect t="-51826"/>
            </a:stretch>
          </a:blipFill>
        </p:spPr>
        <p:txBody>
          <a:bodyPr/>
          <a:lstStyle/>
          <a:p>
            <a:endParaRPr lang="en-US"/>
          </a:p>
        </p:txBody>
      </p:sp>
      <p:sp>
        <p:nvSpPr>
          <p:cNvPr id="3" name="Freeform 3"/>
          <p:cNvSpPr/>
          <p:nvPr/>
        </p:nvSpPr>
        <p:spPr>
          <a:xfrm>
            <a:off x="16743945" y="0"/>
            <a:ext cx="1128055" cy="915332"/>
          </a:xfrm>
          <a:custGeom>
            <a:avLst/>
            <a:gdLst/>
            <a:ahLst/>
            <a:cxnLst/>
            <a:rect l="l" t="t" r="r" b="b"/>
            <a:pathLst>
              <a:path w="1128055" h="915332">
                <a:moveTo>
                  <a:pt x="0" y="0"/>
                </a:moveTo>
                <a:lnTo>
                  <a:pt x="1128055" y="0"/>
                </a:lnTo>
                <a:lnTo>
                  <a:pt x="11280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r="-921"/>
            </a:stretch>
          </a:blipFill>
        </p:spPr>
        <p:txBody>
          <a:bodyPr/>
          <a:lstStyle/>
          <a:p>
            <a:endParaRPr lang="en-US"/>
          </a:p>
        </p:txBody>
      </p:sp>
      <p:sp>
        <p:nvSpPr>
          <p:cNvPr id="4" name="Freeform 4"/>
          <p:cNvSpPr/>
          <p:nvPr/>
        </p:nvSpPr>
        <p:spPr>
          <a:xfrm>
            <a:off x="13619141" y="-1947"/>
            <a:ext cx="1138455" cy="917279"/>
          </a:xfrm>
          <a:custGeom>
            <a:avLst/>
            <a:gdLst/>
            <a:ahLst/>
            <a:cxnLst/>
            <a:rect l="l" t="t" r="r" b="b"/>
            <a:pathLst>
              <a:path w="1138455" h="917279">
                <a:moveTo>
                  <a:pt x="0" y="0"/>
                </a:moveTo>
                <a:lnTo>
                  <a:pt x="1138455" y="0"/>
                </a:lnTo>
                <a:lnTo>
                  <a:pt x="1138455" y="917279"/>
                </a:lnTo>
                <a:lnTo>
                  <a:pt x="0" y="917279"/>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5" name="Freeform 5"/>
          <p:cNvSpPr/>
          <p:nvPr/>
        </p:nvSpPr>
        <p:spPr>
          <a:xfrm>
            <a:off x="1153771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6" name="Freeform 6"/>
          <p:cNvSpPr/>
          <p:nvPr/>
        </p:nvSpPr>
        <p:spPr>
          <a:xfrm>
            <a:off x="12577741"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7" name="Freeform 7"/>
          <p:cNvSpPr/>
          <p:nvPr/>
        </p:nvSpPr>
        <p:spPr>
          <a:xfrm>
            <a:off x="94529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8" name="Freeform 8"/>
          <p:cNvSpPr/>
          <p:nvPr/>
        </p:nvSpPr>
        <p:spPr>
          <a:xfrm>
            <a:off x="1049296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9" name="Freeform 9"/>
          <p:cNvSpPr/>
          <p:nvPr/>
        </p:nvSpPr>
        <p:spPr>
          <a:xfrm>
            <a:off x="737150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0" name="Freeform 10"/>
          <p:cNvSpPr/>
          <p:nvPr/>
        </p:nvSpPr>
        <p:spPr>
          <a:xfrm>
            <a:off x="84115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1" name="Freeform 11"/>
          <p:cNvSpPr/>
          <p:nvPr/>
        </p:nvSpPr>
        <p:spPr>
          <a:xfrm>
            <a:off x="5286734"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2" name="Freeform 12"/>
          <p:cNvSpPr/>
          <p:nvPr/>
        </p:nvSpPr>
        <p:spPr>
          <a:xfrm>
            <a:off x="6326765"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3" name="Freeform 13"/>
          <p:cNvSpPr/>
          <p:nvPr/>
        </p:nvSpPr>
        <p:spPr>
          <a:xfrm>
            <a:off x="3205304"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4" name="Freeform 14"/>
          <p:cNvSpPr/>
          <p:nvPr/>
        </p:nvSpPr>
        <p:spPr>
          <a:xfrm>
            <a:off x="4245335"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5" name="Freeform 15"/>
          <p:cNvSpPr/>
          <p:nvPr/>
        </p:nvSpPr>
        <p:spPr>
          <a:xfrm>
            <a:off x="1120531"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6" name="Freeform 16"/>
          <p:cNvSpPr/>
          <p:nvPr/>
        </p:nvSpPr>
        <p:spPr>
          <a:xfrm>
            <a:off x="2160561" y="0"/>
            <a:ext cx="1138455" cy="915332"/>
          </a:xfrm>
          <a:custGeom>
            <a:avLst/>
            <a:gdLst/>
            <a:ahLst/>
            <a:cxnLst/>
            <a:rect l="l" t="t" r="r" b="b"/>
            <a:pathLst>
              <a:path w="1138455" h="915332">
                <a:moveTo>
                  <a:pt x="0" y="0"/>
                </a:moveTo>
                <a:lnTo>
                  <a:pt x="1138456" y="0"/>
                </a:lnTo>
                <a:lnTo>
                  <a:pt x="1138456"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7" name="Freeform 17"/>
          <p:cNvSpPr/>
          <p:nvPr/>
        </p:nvSpPr>
        <p:spPr>
          <a:xfrm>
            <a:off x="-1905" y="0"/>
            <a:ext cx="179461" cy="915332"/>
          </a:xfrm>
          <a:custGeom>
            <a:avLst/>
            <a:gdLst/>
            <a:ahLst/>
            <a:cxnLst/>
            <a:rect l="l" t="t" r="r" b="b"/>
            <a:pathLst>
              <a:path w="179461" h="915332">
                <a:moveTo>
                  <a:pt x="0" y="0"/>
                </a:moveTo>
                <a:lnTo>
                  <a:pt x="179461" y="0"/>
                </a:lnTo>
                <a:lnTo>
                  <a:pt x="179461"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l="-534374" t="-52142"/>
            </a:stretch>
          </a:blipFill>
        </p:spPr>
        <p:txBody>
          <a:bodyPr/>
          <a:lstStyle/>
          <a:p>
            <a:endParaRPr lang="en-US"/>
          </a:p>
        </p:txBody>
      </p:sp>
      <p:sp>
        <p:nvSpPr>
          <p:cNvPr id="18" name="Freeform 18"/>
          <p:cNvSpPr/>
          <p:nvPr/>
        </p:nvSpPr>
        <p:spPr>
          <a:xfrm>
            <a:off x="7913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9" name="Freeform 19"/>
          <p:cNvSpPr/>
          <p:nvPr/>
        </p:nvSpPr>
        <p:spPr>
          <a:xfrm>
            <a:off x="0" y="9518616"/>
            <a:ext cx="977066" cy="619133"/>
          </a:xfrm>
          <a:custGeom>
            <a:avLst/>
            <a:gdLst/>
            <a:ahLst/>
            <a:cxnLst/>
            <a:rect l="l" t="t" r="r" b="b"/>
            <a:pathLst>
              <a:path w="977066" h="619133">
                <a:moveTo>
                  <a:pt x="0" y="0"/>
                </a:moveTo>
                <a:lnTo>
                  <a:pt x="977066" y="0"/>
                </a:lnTo>
                <a:lnTo>
                  <a:pt x="977066" y="619133"/>
                </a:lnTo>
                <a:lnTo>
                  <a:pt x="0" y="619133"/>
                </a:lnTo>
                <a:lnTo>
                  <a:pt x="0" y="0"/>
                </a:lnTo>
                <a:close/>
              </a:path>
            </a:pathLst>
          </a:custGeom>
          <a:blipFill>
            <a:blip r:embed="rId3">
              <a:extLst>
                <a:ext uri="{96DAC541-7B7A-43D3-8B79-37D633B846F1}">
                  <asvg:svgBlip xmlns:asvg="http://schemas.microsoft.com/office/drawing/2016/SVG/main" r:embed="rId4"/>
                </a:ext>
              </a:extLst>
            </a:blip>
            <a:stretch>
              <a:fillRect l="-16517" b="-124928"/>
            </a:stretch>
          </a:blipFill>
        </p:spPr>
        <p:txBody>
          <a:bodyPr/>
          <a:lstStyle/>
          <a:p>
            <a:endParaRPr lang="en-US"/>
          </a:p>
        </p:txBody>
      </p:sp>
      <p:sp>
        <p:nvSpPr>
          <p:cNvPr id="20" name="Freeform 20"/>
          <p:cNvSpPr/>
          <p:nvPr/>
        </p:nvSpPr>
        <p:spPr>
          <a:xfrm>
            <a:off x="14659172"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21" name="Freeform 21"/>
          <p:cNvSpPr/>
          <p:nvPr/>
        </p:nvSpPr>
        <p:spPr>
          <a:xfrm>
            <a:off x="0" y="934382"/>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2" name="Freeform 22"/>
          <p:cNvSpPr/>
          <p:nvPr/>
        </p:nvSpPr>
        <p:spPr>
          <a:xfrm>
            <a:off x="0" y="2365087"/>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3" name="Freeform 23"/>
          <p:cNvSpPr/>
          <p:nvPr/>
        </p:nvSpPr>
        <p:spPr>
          <a:xfrm>
            <a:off x="0" y="3795793"/>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4" name="Freeform 24"/>
          <p:cNvSpPr/>
          <p:nvPr/>
        </p:nvSpPr>
        <p:spPr>
          <a:xfrm>
            <a:off x="0" y="5226499"/>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5" name="Freeform 25"/>
          <p:cNvSpPr/>
          <p:nvPr/>
        </p:nvSpPr>
        <p:spPr>
          <a:xfrm>
            <a:off x="-1943" y="6657204"/>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sp>
        <p:nvSpPr>
          <p:cNvPr id="26" name="Freeform 26"/>
          <p:cNvSpPr/>
          <p:nvPr/>
        </p:nvSpPr>
        <p:spPr>
          <a:xfrm>
            <a:off x="-1943" y="8087910"/>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grpSp>
        <p:nvGrpSpPr>
          <p:cNvPr id="27" name="Group 27"/>
          <p:cNvGrpSpPr/>
          <p:nvPr/>
        </p:nvGrpSpPr>
        <p:grpSpPr>
          <a:xfrm rot="-5400000">
            <a:off x="12910419" y="4867206"/>
            <a:ext cx="10244787" cy="510375"/>
            <a:chOff x="0" y="0"/>
            <a:chExt cx="3671501" cy="182907"/>
          </a:xfrm>
        </p:grpSpPr>
        <p:sp>
          <p:nvSpPr>
            <p:cNvPr id="28" name="Freeform 28"/>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88AC2E"/>
            </a:solidFill>
          </p:spPr>
          <p:txBody>
            <a:bodyPr/>
            <a:lstStyle/>
            <a:p>
              <a:endParaRPr lang="en-US"/>
            </a:p>
          </p:txBody>
        </p:sp>
        <p:sp>
          <p:nvSpPr>
            <p:cNvPr id="29" name="TextBox 29"/>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0" name="Group 30"/>
          <p:cNvGrpSpPr/>
          <p:nvPr/>
        </p:nvGrpSpPr>
        <p:grpSpPr>
          <a:xfrm>
            <a:off x="0" y="9776625"/>
            <a:ext cx="18288000" cy="510375"/>
            <a:chOff x="0" y="0"/>
            <a:chExt cx="6554006" cy="182907"/>
          </a:xfrm>
        </p:grpSpPr>
        <p:sp>
          <p:nvSpPr>
            <p:cNvPr id="31" name="Freeform 31"/>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88AC2E"/>
            </a:solidFill>
          </p:spPr>
          <p:txBody>
            <a:bodyPr/>
            <a:lstStyle/>
            <a:p>
              <a:endParaRPr lang="en-US"/>
            </a:p>
          </p:txBody>
        </p:sp>
        <p:sp>
          <p:nvSpPr>
            <p:cNvPr id="32" name="TextBox 32"/>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3" name="Group 33"/>
          <p:cNvGrpSpPr/>
          <p:nvPr/>
        </p:nvGrpSpPr>
        <p:grpSpPr>
          <a:xfrm>
            <a:off x="484174" y="808116"/>
            <a:ext cx="14579408" cy="1223447"/>
            <a:chOff x="0" y="0"/>
            <a:chExt cx="3839844" cy="322225"/>
          </a:xfrm>
        </p:grpSpPr>
        <p:sp>
          <p:nvSpPr>
            <p:cNvPr id="34" name="Freeform 34"/>
            <p:cNvSpPr/>
            <p:nvPr/>
          </p:nvSpPr>
          <p:spPr>
            <a:xfrm>
              <a:off x="0" y="0"/>
              <a:ext cx="3839844" cy="322225"/>
            </a:xfrm>
            <a:custGeom>
              <a:avLst/>
              <a:gdLst/>
              <a:ahLst/>
              <a:cxnLst/>
              <a:rect l="l" t="t" r="r" b="b"/>
              <a:pathLst>
                <a:path w="3839844" h="322225">
                  <a:moveTo>
                    <a:pt x="3636644" y="0"/>
                  </a:moveTo>
                  <a:cubicBezTo>
                    <a:pt x="3748868" y="0"/>
                    <a:pt x="3839844" y="72132"/>
                    <a:pt x="3839844" y="161112"/>
                  </a:cubicBezTo>
                  <a:cubicBezTo>
                    <a:pt x="3839844" y="250092"/>
                    <a:pt x="3748868" y="322225"/>
                    <a:pt x="3636644" y="322225"/>
                  </a:cubicBezTo>
                  <a:lnTo>
                    <a:pt x="203200" y="322225"/>
                  </a:lnTo>
                  <a:cubicBezTo>
                    <a:pt x="90976" y="322225"/>
                    <a:pt x="0" y="250092"/>
                    <a:pt x="0" y="161112"/>
                  </a:cubicBezTo>
                  <a:cubicBezTo>
                    <a:pt x="0" y="72132"/>
                    <a:pt x="90976" y="0"/>
                    <a:pt x="203200" y="0"/>
                  </a:cubicBezTo>
                  <a:close/>
                </a:path>
              </a:pathLst>
            </a:custGeom>
            <a:solidFill>
              <a:srgbClr val="EC008C"/>
            </a:solidFill>
          </p:spPr>
          <p:txBody>
            <a:bodyPr/>
            <a:lstStyle/>
            <a:p>
              <a:endParaRPr lang="en-US"/>
            </a:p>
          </p:txBody>
        </p:sp>
        <p:sp>
          <p:nvSpPr>
            <p:cNvPr id="35" name="TextBox 35"/>
            <p:cNvSpPr txBox="1"/>
            <p:nvPr/>
          </p:nvSpPr>
          <p:spPr>
            <a:xfrm>
              <a:off x="0" y="-28575"/>
              <a:ext cx="3839844" cy="350800"/>
            </a:xfrm>
            <a:prstGeom prst="rect">
              <a:avLst/>
            </a:prstGeom>
          </p:spPr>
          <p:txBody>
            <a:bodyPr lIns="50800" tIns="50800" rIns="50800" bIns="50800" rtlCol="0" anchor="ctr"/>
            <a:lstStyle/>
            <a:p>
              <a:pPr algn="ctr">
                <a:lnSpc>
                  <a:spcPts val="1960"/>
                </a:lnSpc>
              </a:pPr>
              <a:endParaRPr/>
            </a:p>
          </p:txBody>
        </p:sp>
      </p:grpSp>
      <p:grpSp>
        <p:nvGrpSpPr>
          <p:cNvPr id="36" name="Group 36"/>
          <p:cNvGrpSpPr/>
          <p:nvPr/>
        </p:nvGrpSpPr>
        <p:grpSpPr>
          <a:xfrm>
            <a:off x="2726325" y="3669758"/>
            <a:ext cx="13302041" cy="3352440"/>
            <a:chOff x="0" y="0"/>
            <a:chExt cx="17736055" cy="4469919"/>
          </a:xfrm>
        </p:grpSpPr>
        <p:sp>
          <p:nvSpPr>
            <p:cNvPr id="37" name="Freeform 37"/>
            <p:cNvSpPr/>
            <p:nvPr/>
          </p:nvSpPr>
          <p:spPr>
            <a:xfrm>
              <a:off x="0" y="0"/>
              <a:ext cx="8112160" cy="4469919"/>
            </a:xfrm>
            <a:custGeom>
              <a:avLst/>
              <a:gdLst/>
              <a:ahLst/>
              <a:cxnLst/>
              <a:rect l="l" t="t" r="r" b="b"/>
              <a:pathLst>
                <a:path w="8112160" h="4469919">
                  <a:moveTo>
                    <a:pt x="0" y="0"/>
                  </a:moveTo>
                  <a:lnTo>
                    <a:pt x="8112160" y="0"/>
                  </a:lnTo>
                  <a:lnTo>
                    <a:pt x="8112160" y="4469919"/>
                  </a:lnTo>
                  <a:lnTo>
                    <a:pt x="0" y="4469919"/>
                  </a:lnTo>
                  <a:lnTo>
                    <a:pt x="0" y="0"/>
                  </a:lnTo>
                  <a:close/>
                </a:path>
              </a:pathLst>
            </a:custGeom>
            <a:blipFill>
              <a:blip r:embed="rId5"/>
              <a:stretch>
                <a:fillRect t="-2743" b="-2743"/>
              </a:stretch>
            </a:blipFill>
          </p:spPr>
          <p:txBody>
            <a:bodyPr/>
            <a:lstStyle/>
            <a:p>
              <a:endParaRPr lang="en-US"/>
            </a:p>
          </p:txBody>
        </p:sp>
        <p:sp>
          <p:nvSpPr>
            <p:cNvPr id="38" name="TextBox 38"/>
            <p:cNvSpPr txBox="1"/>
            <p:nvPr/>
          </p:nvSpPr>
          <p:spPr>
            <a:xfrm>
              <a:off x="763588" y="980634"/>
              <a:ext cx="6574112" cy="1927964"/>
            </a:xfrm>
            <a:prstGeom prst="rect">
              <a:avLst/>
            </a:prstGeom>
          </p:spPr>
          <p:txBody>
            <a:bodyPr wrap="square" lIns="0" tIns="0" rIns="0" bIns="0" rtlCol="0" anchor="t">
              <a:spAutoFit/>
            </a:bodyPr>
            <a:lstStyle/>
            <a:p>
              <a:pPr algn="ctr">
                <a:lnSpc>
                  <a:spcPts val="12634"/>
                </a:lnSpc>
              </a:pPr>
              <a:r>
                <a:rPr lang="en-US" sz="9024" b="1" dirty="0">
                  <a:solidFill>
                    <a:srgbClr val="009784"/>
                  </a:solidFill>
                  <a:latin typeface="Ubuntu" panose="020B0504030602030204" pitchFamily="34" charset="0"/>
                  <a:ea typeface="Funtastic"/>
                  <a:cs typeface="Funtastic"/>
                  <a:sym typeface="Funtastic"/>
                </a:rPr>
                <a:t>Activity!</a:t>
              </a:r>
            </a:p>
          </p:txBody>
        </p:sp>
        <p:sp>
          <p:nvSpPr>
            <p:cNvPr id="39" name="TextBox 39"/>
            <p:cNvSpPr txBox="1"/>
            <p:nvPr/>
          </p:nvSpPr>
          <p:spPr>
            <a:xfrm>
              <a:off x="9335673" y="790923"/>
              <a:ext cx="8400382" cy="3070437"/>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Answer some questions about Zach’s experience going to the doctor.</a:t>
              </a:r>
            </a:p>
          </p:txBody>
        </p:sp>
      </p:grpSp>
      <p:sp>
        <p:nvSpPr>
          <p:cNvPr id="40" name="TextBox 40"/>
          <p:cNvSpPr txBox="1"/>
          <p:nvPr/>
        </p:nvSpPr>
        <p:spPr>
          <a:xfrm>
            <a:off x="832545" y="791507"/>
            <a:ext cx="13925051"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Activity: Check Your Understanding</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03914" y="-1905"/>
            <a:ext cx="1138455" cy="917237"/>
          </a:xfrm>
          <a:custGeom>
            <a:avLst/>
            <a:gdLst/>
            <a:ahLst/>
            <a:cxnLst/>
            <a:rect l="l" t="t" r="r" b="b"/>
            <a:pathLst>
              <a:path w="1138455" h="917237">
                <a:moveTo>
                  <a:pt x="0" y="0"/>
                </a:moveTo>
                <a:lnTo>
                  <a:pt x="1138456" y="0"/>
                </a:lnTo>
                <a:lnTo>
                  <a:pt x="1138456" y="917237"/>
                </a:lnTo>
                <a:lnTo>
                  <a:pt x="0" y="917237"/>
                </a:lnTo>
                <a:lnTo>
                  <a:pt x="0" y="0"/>
                </a:lnTo>
                <a:close/>
              </a:path>
            </a:pathLst>
          </a:custGeom>
          <a:blipFill>
            <a:blip r:embed="rId3">
              <a:extLst>
                <a:ext uri="{96DAC541-7B7A-43D3-8B79-37D633B846F1}">
                  <asvg:svgBlip xmlns:asvg="http://schemas.microsoft.com/office/drawing/2016/SVG/main" r:embed="rId4"/>
                </a:ext>
              </a:extLst>
            </a:blip>
            <a:stretch>
              <a:fillRect t="-51826"/>
            </a:stretch>
          </a:blipFill>
        </p:spPr>
        <p:txBody>
          <a:bodyPr/>
          <a:lstStyle/>
          <a:p>
            <a:endParaRPr lang="en-US"/>
          </a:p>
        </p:txBody>
      </p:sp>
      <p:sp>
        <p:nvSpPr>
          <p:cNvPr id="3" name="Freeform 3"/>
          <p:cNvSpPr/>
          <p:nvPr/>
        </p:nvSpPr>
        <p:spPr>
          <a:xfrm>
            <a:off x="16743945" y="0"/>
            <a:ext cx="1128055" cy="915332"/>
          </a:xfrm>
          <a:custGeom>
            <a:avLst/>
            <a:gdLst/>
            <a:ahLst/>
            <a:cxnLst/>
            <a:rect l="l" t="t" r="r" b="b"/>
            <a:pathLst>
              <a:path w="1128055" h="915332">
                <a:moveTo>
                  <a:pt x="0" y="0"/>
                </a:moveTo>
                <a:lnTo>
                  <a:pt x="1128055" y="0"/>
                </a:lnTo>
                <a:lnTo>
                  <a:pt x="11280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r="-921"/>
            </a:stretch>
          </a:blipFill>
        </p:spPr>
        <p:txBody>
          <a:bodyPr/>
          <a:lstStyle/>
          <a:p>
            <a:endParaRPr lang="en-US"/>
          </a:p>
        </p:txBody>
      </p:sp>
      <p:sp>
        <p:nvSpPr>
          <p:cNvPr id="4" name="Freeform 4"/>
          <p:cNvSpPr/>
          <p:nvPr/>
        </p:nvSpPr>
        <p:spPr>
          <a:xfrm>
            <a:off x="13619141" y="-1947"/>
            <a:ext cx="1138455" cy="917279"/>
          </a:xfrm>
          <a:custGeom>
            <a:avLst/>
            <a:gdLst/>
            <a:ahLst/>
            <a:cxnLst/>
            <a:rect l="l" t="t" r="r" b="b"/>
            <a:pathLst>
              <a:path w="1138455" h="917279">
                <a:moveTo>
                  <a:pt x="0" y="0"/>
                </a:moveTo>
                <a:lnTo>
                  <a:pt x="1138455" y="0"/>
                </a:lnTo>
                <a:lnTo>
                  <a:pt x="1138455" y="917279"/>
                </a:lnTo>
                <a:lnTo>
                  <a:pt x="0" y="917279"/>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5" name="Freeform 5"/>
          <p:cNvSpPr/>
          <p:nvPr/>
        </p:nvSpPr>
        <p:spPr>
          <a:xfrm>
            <a:off x="1153771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6" name="Freeform 6"/>
          <p:cNvSpPr/>
          <p:nvPr/>
        </p:nvSpPr>
        <p:spPr>
          <a:xfrm>
            <a:off x="12577741"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7" name="Freeform 7"/>
          <p:cNvSpPr/>
          <p:nvPr/>
        </p:nvSpPr>
        <p:spPr>
          <a:xfrm>
            <a:off x="94529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8" name="Freeform 8"/>
          <p:cNvSpPr/>
          <p:nvPr/>
        </p:nvSpPr>
        <p:spPr>
          <a:xfrm>
            <a:off x="1049296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9" name="Freeform 9"/>
          <p:cNvSpPr/>
          <p:nvPr/>
        </p:nvSpPr>
        <p:spPr>
          <a:xfrm>
            <a:off x="737150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0" name="Freeform 10"/>
          <p:cNvSpPr/>
          <p:nvPr/>
        </p:nvSpPr>
        <p:spPr>
          <a:xfrm>
            <a:off x="84115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1" name="Freeform 11"/>
          <p:cNvSpPr/>
          <p:nvPr/>
        </p:nvSpPr>
        <p:spPr>
          <a:xfrm>
            <a:off x="5286734"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2" name="Freeform 12"/>
          <p:cNvSpPr/>
          <p:nvPr/>
        </p:nvSpPr>
        <p:spPr>
          <a:xfrm>
            <a:off x="6326765"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3" name="Freeform 13"/>
          <p:cNvSpPr/>
          <p:nvPr/>
        </p:nvSpPr>
        <p:spPr>
          <a:xfrm>
            <a:off x="3205304"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4" name="Freeform 14"/>
          <p:cNvSpPr/>
          <p:nvPr/>
        </p:nvSpPr>
        <p:spPr>
          <a:xfrm>
            <a:off x="4245335"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5" name="Freeform 15"/>
          <p:cNvSpPr/>
          <p:nvPr/>
        </p:nvSpPr>
        <p:spPr>
          <a:xfrm>
            <a:off x="1120531"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6" name="Freeform 16"/>
          <p:cNvSpPr/>
          <p:nvPr/>
        </p:nvSpPr>
        <p:spPr>
          <a:xfrm>
            <a:off x="2160561" y="0"/>
            <a:ext cx="1138455" cy="915332"/>
          </a:xfrm>
          <a:custGeom>
            <a:avLst/>
            <a:gdLst/>
            <a:ahLst/>
            <a:cxnLst/>
            <a:rect l="l" t="t" r="r" b="b"/>
            <a:pathLst>
              <a:path w="1138455" h="915332">
                <a:moveTo>
                  <a:pt x="0" y="0"/>
                </a:moveTo>
                <a:lnTo>
                  <a:pt x="1138456" y="0"/>
                </a:lnTo>
                <a:lnTo>
                  <a:pt x="1138456"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7" name="Freeform 17"/>
          <p:cNvSpPr/>
          <p:nvPr/>
        </p:nvSpPr>
        <p:spPr>
          <a:xfrm>
            <a:off x="-1905" y="0"/>
            <a:ext cx="179461" cy="915332"/>
          </a:xfrm>
          <a:custGeom>
            <a:avLst/>
            <a:gdLst/>
            <a:ahLst/>
            <a:cxnLst/>
            <a:rect l="l" t="t" r="r" b="b"/>
            <a:pathLst>
              <a:path w="179461" h="915332">
                <a:moveTo>
                  <a:pt x="0" y="0"/>
                </a:moveTo>
                <a:lnTo>
                  <a:pt x="179461" y="0"/>
                </a:lnTo>
                <a:lnTo>
                  <a:pt x="179461"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l="-534374" t="-52142"/>
            </a:stretch>
          </a:blipFill>
        </p:spPr>
        <p:txBody>
          <a:bodyPr/>
          <a:lstStyle/>
          <a:p>
            <a:endParaRPr lang="en-US"/>
          </a:p>
        </p:txBody>
      </p:sp>
      <p:sp>
        <p:nvSpPr>
          <p:cNvPr id="18" name="Freeform 18"/>
          <p:cNvSpPr/>
          <p:nvPr/>
        </p:nvSpPr>
        <p:spPr>
          <a:xfrm>
            <a:off x="7913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9" name="Freeform 19"/>
          <p:cNvSpPr/>
          <p:nvPr/>
        </p:nvSpPr>
        <p:spPr>
          <a:xfrm>
            <a:off x="0" y="9518616"/>
            <a:ext cx="977066" cy="619133"/>
          </a:xfrm>
          <a:custGeom>
            <a:avLst/>
            <a:gdLst/>
            <a:ahLst/>
            <a:cxnLst/>
            <a:rect l="l" t="t" r="r" b="b"/>
            <a:pathLst>
              <a:path w="977066" h="619133">
                <a:moveTo>
                  <a:pt x="0" y="0"/>
                </a:moveTo>
                <a:lnTo>
                  <a:pt x="977066" y="0"/>
                </a:lnTo>
                <a:lnTo>
                  <a:pt x="977066" y="619133"/>
                </a:lnTo>
                <a:lnTo>
                  <a:pt x="0" y="619133"/>
                </a:lnTo>
                <a:lnTo>
                  <a:pt x="0" y="0"/>
                </a:lnTo>
                <a:close/>
              </a:path>
            </a:pathLst>
          </a:custGeom>
          <a:blipFill>
            <a:blip r:embed="rId3">
              <a:extLst>
                <a:ext uri="{96DAC541-7B7A-43D3-8B79-37D633B846F1}">
                  <asvg:svgBlip xmlns:asvg="http://schemas.microsoft.com/office/drawing/2016/SVG/main" r:embed="rId4"/>
                </a:ext>
              </a:extLst>
            </a:blip>
            <a:stretch>
              <a:fillRect l="-16517" b="-124928"/>
            </a:stretch>
          </a:blipFill>
        </p:spPr>
        <p:txBody>
          <a:bodyPr/>
          <a:lstStyle/>
          <a:p>
            <a:endParaRPr lang="en-US"/>
          </a:p>
        </p:txBody>
      </p:sp>
      <p:sp>
        <p:nvSpPr>
          <p:cNvPr id="20" name="Freeform 20"/>
          <p:cNvSpPr/>
          <p:nvPr/>
        </p:nvSpPr>
        <p:spPr>
          <a:xfrm>
            <a:off x="14659172"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21" name="Freeform 21"/>
          <p:cNvSpPr/>
          <p:nvPr/>
        </p:nvSpPr>
        <p:spPr>
          <a:xfrm>
            <a:off x="0" y="934382"/>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2" name="Freeform 22"/>
          <p:cNvSpPr/>
          <p:nvPr/>
        </p:nvSpPr>
        <p:spPr>
          <a:xfrm>
            <a:off x="0" y="2365087"/>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3" name="Freeform 23"/>
          <p:cNvSpPr/>
          <p:nvPr/>
        </p:nvSpPr>
        <p:spPr>
          <a:xfrm>
            <a:off x="0" y="3795793"/>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4" name="Freeform 24"/>
          <p:cNvSpPr/>
          <p:nvPr/>
        </p:nvSpPr>
        <p:spPr>
          <a:xfrm>
            <a:off x="0" y="5226499"/>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5" name="Freeform 25"/>
          <p:cNvSpPr/>
          <p:nvPr/>
        </p:nvSpPr>
        <p:spPr>
          <a:xfrm>
            <a:off x="-1943" y="6657204"/>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sp>
        <p:nvSpPr>
          <p:cNvPr id="26" name="Freeform 26"/>
          <p:cNvSpPr/>
          <p:nvPr/>
        </p:nvSpPr>
        <p:spPr>
          <a:xfrm>
            <a:off x="-1943" y="8087910"/>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grpSp>
        <p:nvGrpSpPr>
          <p:cNvPr id="27" name="Group 27"/>
          <p:cNvGrpSpPr/>
          <p:nvPr/>
        </p:nvGrpSpPr>
        <p:grpSpPr>
          <a:xfrm rot="-5400000">
            <a:off x="12910419" y="4867206"/>
            <a:ext cx="10244787" cy="510375"/>
            <a:chOff x="0" y="0"/>
            <a:chExt cx="3671501" cy="182907"/>
          </a:xfrm>
        </p:grpSpPr>
        <p:sp>
          <p:nvSpPr>
            <p:cNvPr id="28" name="Freeform 28"/>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88AC2E"/>
            </a:solidFill>
          </p:spPr>
          <p:txBody>
            <a:bodyPr/>
            <a:lstStyle/>
            <a:p>
              <a:endParaRPr lang="en-US"/>
            </a:p>
          </p:txBody>
        </p:sp>
        <p:sp>
          <p:nvSpPr>
            <p:cNvPr id="29" name="TextBox 29"/>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0" name="Group 30"/>
          <p:cNvGrpSpPr/>
          <p:nvPr/>
        </p:nvGrpSpPr>
        <p:grpSpPr>
          <a:xfrm>
            <a:off x="0" y="9776625"/>
            <a:ext cx="18288000" cy="510375"/>
            <a:chOff x="0" y="0"/>
            <a:chExt cx="6554006" cy="182907"/>
          </a:xfrm>
        </p:grpSpPr>
        <p:sp>
          <p:nvSpPr>
            <p:cNvPr id="31" name="Freeform 31"/>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88AC2E"/>
            </a:solidFill>
          </p:spPr>
          <p:txBody>
            <a:bodyPr/>
            <a:lstStyle/>
            <a:p>
              <a:endParaRPr lang="en-US"/>
            </a:p>
          </p:txBody>
        </p:sp>
        <p:sp>
          <p:nvSpPr>
            <p:cNvPr id="32" name="TextBox 32"/>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3" name="Group 33"/>
          <p:cNvGrpSpPr/>
          <p:nvPr/>
        </p:nvGrpSpPr>
        <p:grpSpPr>
          <a:xfrm>
            <a:off x="484174" y="808116"/>
            <a:ext cx="12191992" cy="1223447"/>
            <a:chOff x="0" y="0"/>
            <a:chExt cx="3211060" cy="322225"/>
          </a:xfrm>
        </p:grpSpPr>
        <p:sp>
          <p:nvSpPr>
            <p:cNvPr id="34" name="Freeform 34"/>
            <p:cNvSpPr/>
            <p:nvPr/>
          </p:nvSpPr>
          <p:spPr>
            <a:xfrm>
              <a:off x="0" y="0"/>
              <a:ext cx="3211060" cy="322225"/>
            </a:xfrm>
            <a:custGeom>
              <a:avLst/>
              <a:gdLst/>
              <a:ahLst/>
              <a:cxnLst/>
              <a:rect l="l" t="t" r="r" b="b"/>
              <a:pathLst>
                <a:path w="3211060" h="322225">
                  <a:moveTo>
                    <a:pt x="3007860" y="0"/>
                  </a:moveTo>
                  <a:cubicBezTo>
                    <a:pt x="3120084" y="0"/>
                    <a:pt x="3211060" y="72132"/>
                    <a:pt x="3211060" y="161112"/>
                  </a:cubicBezTo>
                  <a:cubicBezTo>
                    <a:pt x="3211060" y="250092"/>
                    <a:pt x="3120084" y="322225"/>
                    <a:pt x="3007860" y="322225"/>
                  </a:cubicBezTo>
                  <a:lnTo>
                    <a:pt x="203200" y="322225"/>
                  </a:lnTo>
                  <a:cubicBezTo>
                    <a:pt x="90976" y="322225"/>
                    <a:pt x="0" y="250092"/>
                    <a:pt x="0" y="161112"/>
                  </a:cubicBezTo>
                  <a:cubicBezTo>
                    <a:pt x="0" y="72132"/>
                    <a:pt x="90976" y="0"/>
                    <a:pt x="203200" y="0"/>
                  </a:cubicBezTo>
                  <a:close/>
                </a:path>
              </a:pathLst>
            </a:custGeom>
            <a:solidFill>
              <a:srgbClr val="EC008C"/>
            </a:solidFill>
          </p:spPr>
          <p:txBody>
            <a:bodyPr/>
            <a:lstStyle/>
            <a:p>
              <a:endParaRPr lang="en-US"/>
            </a:p>
          </p:txBody>
        </p:sp>
        <p:sp>
          <p:nvSpPr>
            <p:cNvPr id="35" name="TextBox 35"/>
            <p:cNvSpPr txBox="1"/>
            <p:nvPr/>
          </p:nvSpPr>
          <p:spPr>
            <a:xfrm>
              <a:off x="0" y="-28575"/>
              <a:ext cx="3211060" cy="350800"/>
            </a:xfrm>
            <a:prstGeom prst="rect">
              <a:avLst/>
            </a:prstGeom>
          </p:spPr>
          <p:txBody>
            <a:bodyPr lIns="50800" tIns="50800" rIns="50800" bIns="50800" rtlCol="0" anchor="ctr"/>
            <a:lstStyle/>
            <a:p>
              <a:pPr algn="ctr">
                <a:lnSpc>
                  <a:spcPts val="1960"/>
                </a:lnSpc>
              </a:pPr>
              <a:endParaRPr/>
            </a:p>
          </p:txBody>
        </p:sp>
      </p:grpSp>
      <p:grpSp>
        <p:nvGrpSpPr>
          <p:cNvPr id="36" name="Group 36"/>
          <p:cNvGrpSpPr/>
          <p:nvPr/>
        </p:nvGrpSpPr>
        <p:grpSpPr>
          <a:xfrm>
            <a:off x="2488154" y="4979969"/>
            <a:ext cx="4359486" cy="3107941"/>
            <a:chOff x="0" y="0"/>
            <a:chExt cx="5812648" cy="4143921"/>
          </a:xfrm>
        </p:grpSpPr>
        <p:sp>
          <p:nvSpPr>
            <p:cNvPr id="37" name="Freeform 37"/>
            <p:cNvSpPr/>
            <p:nvPr/>
          </p:nvSpPr>
          <p:spPr>
            <a:xfrm>
              <a:off x="0" y="0"/>
              <a:ext cx="3470534" cy="4143921"/>
            </a:xfrm>
            <a:custGeom>
              <a:avLst/>
              <a:gdLst/>
              <a:ahLst/>
              <a:cxnLst/>
              <a:rect l="l" t="t" r="r" b="b"/>
              <a:pathLst>
                <a:path w="3470534" h="4143921">
                  <a:moveTo>
                    <a:pt x="0" y="0"/>
                  </a:moveTo>
                  <a:lnTo>
                    <a:pt x="3470534" y="0"/>
                  </a:lnTo>
                  <a:lnTo>
                    <a:pt x="3470534" y="4143921"/>
                  </a:lnTo>
                  <a:lnTo>
                    <a:pt x="0" y="4143921"/>
                  </a:lnTo>
                  <a:lnTo>
                    <a:pt x="0" y="0"/>
                  </a:lnTo>
                  <a:close/>
                </a:path>
              </a:pathLst>
            </a:custGeom>
            <a:blipFill>
              <a:blip r:embed="rId5"/>
              <a:stretch>
                <a:fillRect/>
              </a:stretch>
            </a:blipFill>
          </p:spPr>
          <p:txBody>
            <a:bodyPr/>
            <a:lstStyle/>
            <a:p>
              <a:endParaRPr lang="en-US"/>
            </a:p>
          </p:txBody>
        </p:sp>
        <p:sp>
          <p:nvSpPr>
            <p:cNvPr id="38" name="Freeform 38"/>
            <p:cNvSpPr/>
            <p:nvPr/>
          </p:nvSpPr>
          <p:spPr>
            <a:xfrm>
              <a:off x="3800713" y="1474420"/>
              <a:ext cx="2011935" cy="2011935"/>
            </a:xfrm>
            <a:custGeom>
              <a:avLst/>
              <a:gdLst/>
              <a:ahLst/>
              <a:cxnLst/>
              <a:rect l="l" t="t" r="r" b="b"/>
              <a:pathLst>
                <a:path w="2011935" h="2011935">
                  <a:moveTo>
                    <a:pt x="0" y="0"/>
                  </a:moveTo>
                  <a:lnTo>
                    <a:pt x="2011935" y="0"/>
                  </a:lnTo>
                  <a:lnTo>
                    <a:pt x="2011935" y="2011935"/>
                  </a:lnTo>
                  <a:lnTo>
                    <a:pt x="0" y="2011935"/>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grpSp>
      <p:sp>
        <p:nvSpPr>
          <p:cNvPr id="39" name="TextBox 39"/>
          <p:cNvSpPr txBox="1"/>
          <p:nvPr/>
        </p:nvSpPr>
        <p:spPr>
          <a:xfrm>
            <a:off x="3650796" y="2495518"/>
            <a:ext cx="10986408" cy="1972311"/>
          </a:xfrm>
          <a:prstGeom prst="rect">
            <a:avLst/>
          </a:prstGeom>
        </p:spPr>
        <p:txBody>
          <a:bodyPr lIns="0" tIns="0" rIns="0" bIns="0" rtlCol="0" anchor="t">
            <a:spAutoFit/>
          </a:bodyPr>
          <a:lstStyle/>
          <a:p>
            <a:pPr algn="ctr">
              <a:lnSpc>
                <a:spcPts val="7839"/>
              </a:lnSpc>
            </a:pPr>
            <a:r>
              <a:rPr lang="en-US" sz="5599">
                <a:solidFill>
                  <a:srgbClr val="000000"/>
                </a:solidFill>
                <a:latin typeface="Ubuntu"/>
                <a:ea typeface="Ubuntu"/>
                <a:cs typeface="Ubuntu"/>
                <a:sym typeface="Ubuntu"/>
              </a:rPr>
              <a:t>It’s </a:t>
            </a:r>
            <a:r>
              <a:rPr lang="en-US" sz="5599" b="1">
                <a:solidFill>
                  <a:srgbClr val="000000"/>
                </a:solidFill>
                <a:latin typeface="Ubuntu Bold"/>
                <a:ea typeface="Ubuntu Bold"/>
                <a:cs typeface="Ubuntu Bold"/>
                <a:sym typeface="Ubuntu Bold"/>
              </a:rPr>
              <a:t>up to you</a:t>
            </a:r>
            <a:r>
              <a:rPr lang="en-US" sz="5599">
                <a:solidFill>
                  <a:srgbClr val="000000"/>
                </a:solidFill>
                <a:latin typeface="Ubuntu"/>
                <a:ea typeface="Ubuntu"/>
                <a:cs typeface="Ubuntu"/>
                <a:sym typeface="Ubuntu"/>
              </a:rPr>
              <a:t> if you want to tell someone about your disability. </a:t>
            </a:r>
          </a:p>
        </p:txBody>
      </p:sp>
      <p:sp>
        <p:nvSpPr>
          <p:cNvPr id="40" name="TextBox 40"/>
          <p:cNvSpPr txBox="1"/>
          <p:nvPr/>
        </p:nvSpPr>
        <p:spPr>
          <a:xfrm>
            <a:off x="832545" y="791507"/>
            <a:ext cx="11503178"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Talking About Your Disability</a:t>
            </a:r>
          </a:p>
        </p:txBody>
      </p:sp>
      <p:sp>
        <p:nvSpPr>
          <p:cNvPr id="41" name="TextBox 41"/>
          <p:cNvSpPr txBox="1"/>
          <p:nvPr/>
        </p:nvSpPr>
        <p:spPr>
          <a:xfrm>
            <a:off x="1689759" y="8238456"/>
            <a:ext cx="5956277" cy="1280160"/>
          </a:xfrm>
          <a:prstGeom prst="rect">
            <a:avLst/>
          </a:prstGeom>
        </p:spPr>
        <p:txBody>
          <a:bodyPr lIns="0" tIns="0" rIns="0" bIns="0" rtlCol="0" anchor="t">
            <a:spAutoFit/>
          </a:bodyPr>
          <a:lstStyle/>
          <a:p>
            <a:pPr algn="ctr">
              <a:lnSpc>
                <a:spcPts val="5040"/>
              </a:lnSpc>
            </a:pPr>
            <a:r>
              <a:rPr lang="en-US" sz="3600">
                <a:solidFill>
                  <a:srgbClr val="000000"/>
                </a:solidFill>
                <a:latin typeface="Ubuntu"/>
                <a:ea typeface="Ubuntu"/>
                <a:cs typeface="Ubuntu"/>
                <a:sym typeface="Ubuntu"/>
              </a:rPr>
              <a:t>It’s a good idea to tell your </a:t>
            </a:r>
            <a:r>
              <a:rPr lang="en-US" sz="3600" b="1">
                <a:solidFill>
                  <a:srgbClr val="000000"/>
                </a:solidFill>
                <a:latin typeface="Ubuntu Bold"/>
                <a:ea typeface="Ubuntu Bold"/>
                <a:cs typeface="Ubuntu Bold"/>
                <a:sym typeface="Ubuntu Bold"/>
              </a:rPr>
              <a:t>primary care provider</a:t>
            </a:r>
            <a:r>
              <a:rPr lang="en-US" sz="3600">
                <a:solidFill>
                  <a:srgbClr val="000000"/>
                </a:solidFill>
                <a:latin typeface="Ubuntu"/>
                <a:ea typeface="Ubuntu"/>
                <a:cs typeface="Ubuntu"/>
                <a:sym typeface="Ubuntu"/>
              </a:rPr>
              <a:t>.</a:t>
            </a:r>
          </a:p>
        </p:txBody>
      </p:sp>
      <p:sp>
        <p:nvSpPr>
          <p:cNvPr id="42" name="TextBox 42"/>
          <p:cNvSpPr txBox="1"/>
          <p:nvPr/>
        </p:nvSpPr>
        <p:spPr>
          <a:xfrm>
            <a:off x="8980766" y="8200356"/>
            <a:ext cx="8532469" cy="1280160"/>
          </a:xfrm>
          <a:prstGeom prst="rect">
            <a:avLst/>
          </a:prstGeom>
        </p:spPr>
        <p:txBody>
          <a:bodyPr lIns="0" tIns="0" rIns="0" bIns="0" rtlCol="0" anchor="t">
            <a:spAutoFit/>
          </a:bodyPr>
          <a:lstStyle/>
          <a:p>
            <a:pPr algn="ctr">
              <a:lnSpc>
                <a:spcPts val="5040"/>
              </a:lnSpc>
            </a:pPr>
            <a:r>
              <a:rPr lang="en-US" sz="3600">
                <a:solidFill>
                  <a:srgbClr val="000000"/>
                </a:solidFill>
                <a:latin typeface="Ubuntu"/>
                <a:ea typeface="Ubuntu"/>
                <a:cs typeface="Ubuntu"/>
                <a:sym typeface="Ubuntu"/>
              </a:rPr>
              <a:t>You don’t need to tell the worker from the</a:t>
            </a:r>
            <a:r>
              <a:rPr lang="en-US" sz="3600" b="1">
                <a:solidFill>
                  <a:srgbClr val="000000"/>
                </a:solidFill>
                <a:latin typeface="Ubuntu Bold"/>
                <a:ea typeface="Ubuntu Bold"/>
                <a:cs typeface="Ubuntu Bold"/>
                <a:sym typeface="Ubuntu Bold"/>
              </a:rPr>
              <a:t> coffee shop.</a:t>
            </a:r>
            <a:r>
              <a:rPr lang="en-US" sz="3600">
                <a:solidFill>
                  <a:srgbClr val="000000"/>
                </a:solidFill>
                <a:latin typeface="Ubuntu"/>
                <a:ea typeface="Ubuntu"/>
                <a:cs typeface="Ubuntu"/>
                <a:sym typeface="Ubuntu"/>
              </a:rPr>
              <a:t> (Unless you want to!)</a:t>
            </a:r>
          </a:p>
        </p:txBody>
      </p:sp>
      <p:grpSp>
        <p:nvGrpSpPr>
          <p:cNvPr id="43" name="Group 43"/>
          <p:cNvGrpSpPr/>
          <p:nvPr/>
        </p:nvGrpSpPr>
        <p:grpSpPr>
          <a:xfrm>
            <a:off x="11231301" y="4979969"/>
            <a:ext cx="4031398" cy="3107941"/>
            <a:chOff x="0" y="0"/>
            <a:chExt cx="5375198" cy="4143921"/>
          </a:xfrm>
        </p:grpSpPr>
        <p:sp>
          <p:nvSpPr>
            <p:cNvPr id="44" name="Freeform 44"/>
            <p:cNvSpPr/>
            <p:nvPr/>
          </p:nvSpPr>
          <p:spPr>
            <a:xfrm>
              <a:off x="0" y="0"/>
              <a:ext cx="3066502" cy="4143921"/>
            </a:xfrm>
            <a:custGeom>
              <a:avLst/>
              <a:gdLst/>
              <a:ahLst/>
              <a:cxnLst/>
              <a:rect l="l" t="t" r="r" b="b"/>
              <a:pathLst>
                <a:path w="3066502" h="4143921">
                  <a:moveTo>
                    <a:pt x="0" y="0"/>
                  </a:moveTo>
                  <a:lnTo>
                    <a:pt x="3066502" y="0"/>
                  </a:lnTo>
                  <a:lnTo>
                    <a:pt x="3066502" y="4143921"/>
                  </a:lnTo>
                  <a:lnTo>
                    <a:pt x="0" y="414392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45" name="Freeform 45"/>
            <p:cNvSpPr/>
            <p:nvPr/>
          </p:nvSpPr>
          <p:spPr>
            <a:xfrm>
              <a:off x="4162921" y="2289251"/>
              <a:ext cx="1212277" cy="1212277"/>
            </a:xfrm>
            <a:custGeom>
              <a:avLst/>
              <a:gdLst/>
              <a:ahLst/>
              <a:cxnLst/>
              <a:rect l="l" t="t" r="r" b="b"/>
              <a:pathLst>
                <a:path w="1212277" h="1212277">
                  <a:moveTo>
                    <a:pt x="0" y="0"/>
                  </a:moveTo>
                  <a:lnTo>
                    <a:pt x="1212277" y="0"/>
                  </a:lnTo>
                  <a:lnTo>
                    <a:pt x="1212277" y="1212277"/>
                  </a:lnTo>
                  <a:lnTo>
                    <a:pt x="0" y="1212277"/>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46" name="Freeform 46"/>
            <p:cNvSpPr/>
            <p:nvPr/>
          </p:nvSpPr>
          <p:spPr>
            <a:xfrm>
              <a:off x="3557225" y="1489593"/>
              <a:ext cx="1190236" cy="1212277"/>
            </a:xfrm>
            <a:custGeom>
              <a:avLst/>
              <a:gdLst/>
              <a:ahLst/>
              <a:cxnLst/>
              <a:rect l="l" t="t" r="r" b="b"/>
              <a:pathLst>
                <a:path w="1190236" h="1212277">
                  <a:moveTo>
                    <a:pt x="0" y="0"/>
                  </a:moveTo>
                  <a:lnTo>
                    <a:pt x="1190236" y="0"/>
                  </a:lnTo>
                  <a:lnTo>
                    <a:pt x="1190236" y="1212277"/>
                  </a:lnTo>
                  <a:lnTo>
                    <a:pt x="0" y="1212277"/>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03914" y="-1905"/>
            <a:ext cx="1138455" cy="917237"/>
          </a:xfrm>
          <a:custGeom>
            <a:avLst/>
            <a:gdLst/>
            <a:ahLst/>
            <a:cxnLst/>
            <a:rect l="l" t="t" r="r" b="b"/>
            <a:pathLst>
              <a:path w="1138455" h="917237">
                <a:moveTo>
                  <a:pt x="0" y="0"/>
                </a:moveTo>
                <a:lnTo>
                  <a:pt x="1138456" y="0"/>
                </a:lnTo>
                <a:lnTo>
                  <a:pt x="1138456" y="917237"/>
                </a:lnTo>
                <a:lnTo>
                  <a:pt x="0" y="917237"/>
                </a:lnTo>
                <a:lnTo>
                  <a:pt x="0" y="0"/>
                </a:lnTo>
                <a:close/>
              </a:path>
            </a:pathLst>
          </a:custGeom>
          <a:blipFill>
            <a:blip r:embed="rId3">
              <a:extLst>
                <a:ext uri="{96DAC541-7B7A-43D3-8B79-37D633B846F1}">
                  <asvg:svgBlip xmlns:asvg="http://schemas.microsoft.com/office/drawing/2016/SVG/main" r:embed="rId4"/>
                </a:ext>
              </a:extLst>
            </a:blip>
            <a:stretch>
              <a:fillRect t="-51826"/>
            </a:stretch>
          </a:blipFill>
        </p:spPr>
        <p:txBody>
          <a:bodyPr/>
          <a:lstStyle/>
          <a:p>
            <a:endParaRPr lang="en-US"/>
          </a:p>
        </p:txBody>
      </p:sp>
      <p:sp>
        <p:nvSpPr>
          <p:cNvPr id="3" name="Freeform 3"/>
          <p:cNvSpPr/>
          <p:nvPr/>
        </p:nvSpPr>
        <p:spPr>
          <a:xfrm>
            <a:off x="16743945" y="0"/>
            <a:ext cx="1128055" cy="915332"/>
          </a:xfrm>
          <a:custGeom>
            <a:avLst/>
            <a:gdLst/>
            <a:ahLst/>
            <a:cxnLst/>
            <a:rect l="l" t="t" r="r" b="b"/>
            <a:pathLst>
              <a:path w="1128055" h="915332">
                <a:moveTo>
                  <a:pt x="0" y="0"/>
                </a:moveTo>
                <a:lnTo>
                  <a:pt x="1128055" y="0"/>
                </a:lnTo>
                <a:lnTo>
                  <a:pt x="11280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r="-921"/>
            </a:stretch>
          </a:blipFill>
        </p:spPr>
        <p:txBody>
          <a:bodyPr/>
          <a:lstStyle/>
          <a:p>
            <a:endParaRPr lang="en-US"/>
          </a:p>
        </p:txBody>
      </p:sp>
      <p:sp>
        <p:nvSpPr>
          <p:cNvPr id="4" name="Freeform 4"/>
          <p:cNvSpPr/>
          <p:nvPr/>
        </p:nvSpPr>
        <p:spPr>
          <a:xfrm>
            <a:off x="13619141" y="-1947"/>
            <a:ext cx="1138455" cy="917279"/>
          </a:xfrm>
          <a:custGeom>
            <a:avLst/>
            <a:gdLst/>
            <a:ahLst/>
            <a:cxnLst/>
            <a:rect l="l" t="t" r="r" b="b"/>
            <a:pathLst>
              <a:path w="1138455" h="917279">
                <a:moveTo>
                  <a:pt x="0" y="0"/>
                </a:moveTo>
                <a:lnTo>
                  <a:pt x="1138455" y="0"/>
                </a:lnTo>
                <a:lnTo>
                  <a:pt x="1138455" y="917279"/>
                </a:lnTo>
                <a:lnTo>
                  <a:pt x="0" y="917279"/>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5" name="Freeform 5"/>
          <p:cNvSpPr/>
          <p:nvPr/>
        </p:nvSpPr>
        <p:spPr>
          <a:xfrm>
            <a:off x="1153771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6" name="Freeform 6"/>
          <p:cNvSpPr/>
          <p:nvPr/>
        </p:nvSpPr>
        <p:spPr>
          <a:xfrm>
            <a:off x="12577741"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7" name="Freeform 7"/>
          <p:cNvSpPr/>
          <p:nvPr/>
        </p:nvSpPr>
        <p:spPr>
          <a:xfrm>
            <a:off x="94529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8" name="Freeform 8"/>
          <p:cNvSpPr/>
          <p:nvPr/>
        </p:nvSpPr>
        <p:spPr>
          <a:xfrm>
            <a:off x="1049296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9" name="Freeform 9"/>
          <p:cNvSpPr/>
          <p:nvPr/>
        </p:nvSpPr>
        <p:spPr>
          <a:xfrm>
            <a:off x="737150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0" name="Freeform 10"/>
          <p:cNvSpPr/>
          <p:nvPr/>
        </p:nvSpPr>
        <p:spPr>
          <a:xfrm>
            <a:off x="84115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1" name="Freeform 11"/>
          <p:cNvSpPr/>
          <p:nvPr/>
        </p:nvSpPr>
        <p:spPr>
          <a:xfrm>
            <a:off x="5286734"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2" name="Freeform 12"/>
          <p:cNvSpPr/>
          <p:nvPr/>
        </p:nvSpPr>
        <p:spPr>
          <a:xfrm>
            <a:off x="6326765"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3" name="Freeform 13"/>
          <p:cNvSpPr/>
          <p:nvPr/>
        </p:nvSpPr>
        <p:spPr>
          <a:xfrm>
            <a:off x="3205304"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4" name="Freeform 14"/>
          <p:cNvSpPr/>
          <p:nvPr/>
        </p:nvSpPr>
        <p:spPr>
          <a:xfrm>
            <a:off x="4245335"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5" name="Freeform 15"/>
          <p:cNvSpPr/>
          <p:nvPr/>
        </p:nvSpPr>
        <p:spPr>
          <a:xfrm>
            <a:off x="1120531"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6" name="Freeform 16"/>
          <p:cNvSpPr/>
          <p:nvPr/>
        </p:nvSpPr>
        <p:spPr>
          <a:xfrm>
            <a:off x="2160561" y="0"/>
            <a:ext cx="1138455" cy="915332"/>
          </a:xfrm>
          <a:custGeom>
            <a:avLst/>
            <a:gdLst/>
            <a:ahLst/>
            <a:cxnLst/>
            <a:rect l="l" t="t" r="r" b="b"/>
            <a:pathLst>
              <a:path w="1138455" h="915332">
                <a:moveTo>
                  <a:pt x="0" y="0"/>
                </a:moveTo>
                <a:lnTo>
                  <a:pt x="1138456" y="0"/>
                </a:lnTo>
                <a:lnTo>
                  <a:pt x="1138456"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7" name="Freeform 17"/>
          <p:cNvSpPr/>
          <p:nvPr/>
        </p:nvSpPr>
        <p:spPr>
          <a:xfrm>
            <a:off x="-1905" y="0"/>
            <a:ext cx="179461" cy="915332"/>
          </a:xfrm>
          <a:custGeom>
            <a:avLst/>
            <a:gdLst/>
            <a:ahLst/>
            <a:cxnLst/>
            <a:rect l="l" t="t" r="r" b="b"/>
            <a:pathLst>
              <a:path w="179461" h="915332">
                <a:moveTo>
                  <a:pt x="0" y="0"/>
                </a:moveTo>
                <a:lnTo>
                  <a:pt x="179461" y="0"/>
                </a:lnTo>
                <a:lnTo>
                  <a:pt x="179461"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l="-534374" t="-52142"/>
            </a:stretch>
          </a:blipFill>
        </p:spPr>
        <p:txBody>
          <a:bodyPr/>
          <a:lstStyle/>
          <a:p>
            <a:endParaRPr lang="en-US"/>
          </a:p>
        </p:txBody>
      </p:sp>
      <p:sp>
        <p:nvSpPr>
          <p:cNvPr id="18" name="Freeform 18"/>
          <p:cNvSpPr/>
          <p:nvPr/>
        </p:nvSpPr>
        <p:spPr>
          <a:xfrm>
            <a:off x="7913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9" name="Freeform 19"/>
          <p:cNvSpPr/>
          <p:nvPr/>
        </p:nvSpPr>
        <p:spPr>
          <a:xfrm>
            <a:off x="0" y="9518616"/>
            <a:ext cx="977066" cy="619133"/>
          </a:xfrm>
          <a:custGeom>
            <a:avLst/>
            <a:gdLst/>
            <a:ahLst/>
            <a:cxnLst/>
            <a:rect l="l" t="t" r="r" b="b"/>
            <a:pathLst>
              <a:path w="977066" h="619133">
                <a:moveTo>
                  <a:pt x="0" y="0"/>
                </a:moveTo>
                <a:lnTo>
                  <a:pt x="977066" y="0"/>
                </a:lnTo>
                <a:lnTo>
                  <a:pt x="977066" y="619133"/>
                </a:lnTo>
                <a:lnTo>
                  <a:pt x="0" y="619133"/>
                </a:lnTo>
                <a:lnTo>
                  <a:pt x="0" y="0"/>
                </a:lnTo>
                <a:close/>
              </a:path>
            </a:pathLst>
          </a:custGeom>
          <a:blipFill>
            <a:blip r:embed="rId3">
              <a:extLst>
                <a:ext uri="{96DAC541-7B7A-43D3-8B79-37D633B846F1}">
                  <asvg:svgBlip xmlns:asvg="http://schemas.microsoft.com/office/drawing/2016/SVG/main" r:embed="rId4"/>
                </a:ext>
              </a:extLst>
            </a:blip>
            <a:stretch>
              <a:fillRect l="-16517" b="-124928"/>
            </a:stretch>
          </a:blipFill>
        </p:spPr>
        <p:txBody>
          <a:bodyPr/>
          <a:lstStyle/>
          <a:p>
            <a:endParaRPr lang="en-US"/>
          </a:p>
        </p:txBody>
      </p:sp>
      <p:sp>
        <p:nvSpPr>
          <p:cNvPr id="20" name="Freeform 20"/>
          <p:cNvSpPr/>
          <p:nvPr/>
        </p:nvSpPr>
        <p:spPr>
          <a:xfrm>
            <a:off x="14659172"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21" name="Freeform 21"/>
          <p:cNvSpPr/>
          <p:nvPr/>
        </p:nvSpPr>
        <p:spPr>
          <a:xfrm>
            <a:off x="0" y="934382"/>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2" name="Freeform 22"/>
          <p:cNvSpPr/>
          <p:nvPr/>
        </p:nvSpPr>
        <p:spPr>
          <a:xfrm>
            <a:off x="0" y="2365087"/>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3" name="Freeform 23"/>
          <p:cNvSpPr/>
          <p:nvPr/>
        </p:nvSpPr>
        <p:spPr>
          <a:xfrm>
            <a:off x="0" y="3795793"/>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4" name="Freeform 24"/>
          <p:cNvSpPr/>
          <p:nvPr/>
        </p:nvSpPr>
        <p:spPr>
          <a:xfrm>
            <a:off x="0" y="5226499"/>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5" name="Freeform 25"/>
          <p:cNvSpPr/>
          <p:nvPr/>
        </p:nvSpPr>
        <p:spPr>
          <a:xfrm>
            <a:off x="-1943" y="6657204"/>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sp>
        <p:nvSpPr>
          <p:cNvPr id="26" name="Freeform 26"/>
          <p:cNvSpPr/>
          <p:nvPr/>
        </p:nvSpPr>
        <p:spPr>
          <a:xfrm>
            <a:off x="-1943" y="8087910"/>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grpSp>
        <p:nvGrpSpPr>
          <p:cNvPr id="27" name="Group 27"/>
          <p:cNvGrpSpPr/>
          <p:nvPr/>
        </p:nvGrpSpPr>
        <p:grpSpPr>
          <a:xfrm rot="-5400000">
            <a:off x="12910419" y="4867206"/>
            <a:ext cx="10244787" cy="510375"/>
            <a:chOff x="0" y="0"/>
            <a:chExt cx="3671501" cy="182907"/>
          </a:xfrm>
        </p:grpSpPr>
        <p:sp>
          <p:nvSpPr>
            <p:cNvPr id="28" name="Freeform 28"/>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88AC2E"/>
            </a:solidFill>
          </p:spPr>
          <p:txBody>
            <a:bodyPr/>
            <a:lstStyle/>
            <a:p>
              <a:endParaRPr lang="en-US"/>
            </a:p>
          </p:txBody>
        </p:sp>
        <p:sp>
          <p:nvSpPr>
            <p:cNvPr id="29" name="TextBox 29"/>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0" name="Group 30"/>
          <p:cNvGrpSpPr/>
          <p:nvPr/>
        </p:nvGrpSpPr>
        <p:grpSpPr>
          <a:xfrm>
            <a:off x="0" y="9776625"/>
            <a:ext cx="18288000" cy="510375"/>
            <a:chOff x="0" y="0"/>
            <a:chExt cx="6554006" cy="182907"/>
          </a:xfrm>
        </p:grpSpPr>
        <p:sp>
          <p:nvSpPr>
            <p:cNvPr id="31" name="Freeform 31"/>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88AC2E"/>
            </a:solidFill>
          </p:spPr>
          <p:txBody>
            <a:bodyPr/>
            <a:lstStyle/>
            <a:p>
              <a:endParaRPr lang="en-US"/>
            </a:p>
          </p:txBody>
        </p:sp>
        <p:sp>
          <p:nvSpPr>
            <p:cNvPr id="32" name="TextBox 32"/>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3" name="Group 33"/>
          <p:cNvGrpSpPr/>
          <p:nvPr/>
        </p:nvGrpSpPr>
        <p:grpSpPr>
          <a:xfrm>
            <a:off x="484174" y="808116"/>
            <a:ext cx="11740213" cy="1223447"/>
            <a:chOff x="0" y="0"/>
            <a:chExt cx="3092072" cy="322225"/>
          </a:xfrm>
        </p:grpSpPr>
        <p:sp>
          <p:nvSpPr>
            <p:cNvPr id="34" name="Freeform 34"/>
            <p:cNvSpPr/>
            <p:nvPr/>
          </p:nvSpPr>
          <p:spPr>
            <a:xfrm>
              <a:off x="0" y="0"/>
              <a:ext cx="3092073" cy="322225"/>
            </a:xfrm>
            <a:custGeom>
              <a:avLst/>
              <a:gdLst/>
              <a:ahLst/>
              <a:cxnLst/>
              <a:rect l="l" t="t" r="r" b="b"/>
              <a:pathLst>
                <a:path w="3092073" h="322225">
                  <a:moveTo>
                    <a:pt x="2888873" y="0"/>
                  </a:moveTo>
                  <a:cubicBezTo>
                    <a:pt x="3001097" y="0"/>
                    <a:pt x="3092073" y="72132"/>
                    <a:pt x="3092073" y="161112"/>
                  </a:cubicBezTo>
                  <a:cubicBezTo>
                    <a:pt x="3092073" y="250092"/>
                    <a:pt x="3001097" y="322225"/>
                    <a:pt x="2888873" y="322225"/>
                  </a:cubicBezTo>
                  <a:lnTo>
                    <a:pt x="203200" y="322225"/>
                  </a:lnTo>
                  <a:cubicBezTo>
                    <a:pt x="90976" y="322225"/>
                    <a:pt x="0" y="250092"/>
                    <a:pt x="0" y="161112"/>
                  </a:cubicBezTo>
                  <a:cubicBezTo>
                    <a:pt x="0" y="72132"/>
                    <a:pt x="90976" y="0"/>
                    <a:pt x="203200" y="0"/>
                  </a:cubicBezTo>
                  <a:close/>
                </a:path>
              </a:pathLst>
            </a:custGeom>
            <a:solidFill>
              <a:srgbClr val="EC008C"/>
            </a:solidFill>
          </p:spPr>
          <p:txBody>
            <a:bodyPr/>
            <a:lstStyle/>
            <a:p>
              <a:endParaRPr lang="en-US"/>
            </a:p>
          </p:txBody>
        </p:sp>
        <p:sp>
          <p:nvSpPr>
            <p:cNvPr id="35" name="TextBox 35"/>
            <p:cNvSpPr txBox="1"/>
            <p:nvPr/>
          </p:nvSpPr>
          <p:spPr>
            <a:xfrm>
              <a:off x="0" y="-28575"/>
              <a:ext cx="3092072" cy="350800"/>
            </a:xfrm>
            <a:prstGeom prst="rect">
              <a:avLst/>
            </a:prstGeom>
          </p:spPr>
          <p:txBody>
            <a:bodyPr lIns="50800" tIns="50800" rIns="50800" bIns="50800" rtlCol="0" anchor="ctr"/>
            <a:lstStyle/>
            <a:p>
              <a:pPr algn="ctr">
                <a:lnSpc>
                  <a:spcPts val="1960"/>
                </a:lnSpc>
              </a:pPr>
              <a:endParaRPr/>
            </a:p>
          </p:txBody>
        </p:sp>
      </p:grpSp>
      <p:sp>
        <p:nvSpPr>
          <p:cNvPr id="36" name="TextBox 36"/>
          <p:cNvSpPr txBox="1"/>
          <p:nvPr/>
        </p:nvSpPr>
        <p:spPr>
          <a:xfrm>
            <a:off x="832545" y="791507"/>
            <a:ext cx="11131878"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Self-Advocacy in Healthcare</a:t>
            </a:r>
          </a:p>
        </p:txBody>
      </p:sp>
      <p:sp>
        <p:nvSpPr>
          <p:cNvPr id="37" name="TextBox 37"/>
          <p:cNvSpPr txBox="1"/>
          <p:nvPr/>
        </p:nvSpPr>
        <p:spPr>
          <a:xfrm>
            <a:off x="9139238" y="4585970"/>
            <a:ext cx="9525" cy="981710"/>
          </a:xfrm>
          <a:prstGeom prst="rect">
            <a:avLst/>
          </a:prstGeom>
        </p:spPr>
        <p:txBody>
          <a:bodyPr lIns="0" tIns="0" rIns="0" bIns="0" rtlCol="0" anchor="t">
            <a:spAutoFit/>
          </a:bodyPr>
          <a:lstStyle/>
          <a:p>
            <a:pPr algn="ctr">
              <a:lnSpc>
                <a:spcPts val="7840"/>
              </a:lnSpc>
            </a:pPr>
            <a:endParaRPr/>
          </a:p>
        </p:txBody>
      </p:sp>
      <p:sp>
        <p:nvSpPr>
          <p:cNvPr id="38" name="Freeform 38"/>
          <p:cNvSpPr/>
          <p:nvPr/>
        </p:nvSpPr>
        <p:spPr>
          <a:xfrm>
            <a:off x="11120401" y="2217208"/>
            <a:ext cx="6135936" cy="7035951"/>
          </a:xfrm>
          <a:custGeom>
            <a:avLst/>
            <a:gdLst/>
            <a:ahLst/>
            <a:cxnLst/>
            <a:rect l="l" t="t" r="r" b="b"/>
            <a:pathLst>
              <a:path w="6135936" h="7035951">
                <a:moveTo>
                  <a:pt x="0" y="0"/>
                </a:moveTo>
                <a:lnTo>
                  <a:pt x="6135936" y="0"/>
                </a:lnTo>
                <a:lnTo>
                  <a:pt x="6135936" y="7035951"/>
                </a:lnTo>
                <a:lnTo>
                  <a:pt x="0" y="7035951"/>
                </a:lnTo>
                <a:lnTo>
                  <a:pt x="0" y="0"/>
                </a:lnTo>
                <a:close/>
              </a:path>
            </a:pathLst>
          </a:custGeom>
          <a:blipFill>
            <a:blip r:embed="rId5"/>
            <a:stretch>
              <a:fillRect/>
            </a:stretch>
          </a:blipFill>
        </p:spPr>
        <p:txBody>
          <a:bodyPr/>
          <a:lstStyle/>
          <a:p>
            <a:endParaRPr lang="en-US"/>
          </a:p>
        </p:txBody>
      </p:sp>
      <p:sp>
        <p:nvSpPr>
          <p:cNvPr id="39" name="TextBox 39"/>
          <p:cNvSpPr txBox="1"/>
          <p:nvPr/>
        </p:nvSpPr>
        <p:spPr>
          <a:xfrm>
            <a:off x="1695384" y="5504095"/>
            <a:ext cx="8706698" cy="3248660"/>
          </a:xfrm>
          <a:prstGeom prst="rect">
            <a:avLst/>
          </a:prstGeom>
        </p:spPr>
        <p:txBody>
          <a:bodyPr lIns="0" tIns="0" rIns="0" bIns="0" rtlCol="0" anchor="t">
            <a:spAutoFit/>
          </a:bodyPr>
          <a:lstStyle/>
          <a:p>
            <a:pPr algn="l">
              <a:lnSpc>
                <a:spcPts val="8800"/>
              </a:lnSpc>
            </a:pPr>
            <a:r>
              <a:rPr lang="en-US" sz="4400">
                <a:solidFill>
                  <a:srgbClr val="000000"/>
                </a:solidFill>
                <a:latin typeface="Ubuntu"/>
                <a:ea typeface="Ubuntu"/>
                <a:cs typeface="Ubuntu"/>
                <a:sym typeface="Ubuntu"/>
              </a:rPr>
              <a:t>You should </a:t>
            </a:r>
            <a:r>
              <a:rPr lang="en-US" sz="4400" b="1">
                <a:solidFill>
                  <a:srgbClr val="000000"/>
                </a:solidFill>
                <a:latin typeface="Ubuntu Bold"/>
                <a:ea typeface="Ubuntu Bold"/>
                <a:cs typeface="Ubuntu Bold"/>
                <a:sym typeface="Ubuntu Bold"/>
              </a:rPr>
              <a:t>speak up</a:t>
            </a:r>
            <a:r>
              <a:rPr lang="en-US" sz="4400">
                <a:solidFill>
                  <a:srgbClr val="000000"/>
                </a:solidFill>
                <a:latin typeface="Ubuntu"/>
                <a:ea typeface="Ubuntu"/>
                <a:cs typeface="Ubuntu"/>
                <a:sym typeface="Ubuntu"/>
              </a:rPr>
              <a:t> if you have questions or if something does not seem right to you.</a:t>
            </a:r>
          </a:p>
        </p:txBody>
      </p:sp>
      <p:sp>
        <p:nvSpPr>
          <p:cNvPr id="40" name="TextBox 40"/>
          <p:cNvSpPr txBox="1"/>
          <p:nvPr/>
        </p:nvSpPr>
        <p:spPr>
          <a:xfrm>
            <a:off x="1695384" y="3318273"/>
            <a:ext cx="8592279" cy="774065"/>
          </a:xfrm>
          <a:prstGeom prst="rect">
            <a:avLst/>
          </a:prstGeom>
        </p:spPr>
        <p:txBody>
          <a:bodyPr lIns="0" tIns="0" rIns="0" bIns="0" rtlCol="0" anchor="t">
            <a:spAutoFit/>
          </a:bodyPr>
          <a:lstStyle/>
          <a:p>
            <a:pPr algn="l">
              <a:lnSpc>
                <a:spcPts val="6159"/>
              </a:lnSpc>
            </a:pPr>
            <a:r>
              <a:rPr lang="en-US" sz="4399" b="1">
                <a:solidFill>
                  <a:srgbClr val="000000"/>
                </a:solidFill>
                <a:latin typeface="Ubuntu Bold"/>
                <a:ea typeface="Ubuntu Bold"/>
                <a:cs typeface="Ubuntu Bold"/>
                <a:sym typeface="Ubuntu Bold"/>
              </a:rPr>
              <a:t>You are in charge of your body.</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03914" y="-1905"/>
            <a:ext cx="1138455" cy="917237"/>
          </a:xfrm>
          <a:custGeom>
            <a:avLst/>
            <a:gdLst/>
            <a:ahLst/>
            <a:cxnLst/>
            <a:rect l="l" t="t" r="r" b="b"/>
            <a:pathLst>
              <a:path w="1138455" h="917237">
                <a:moveTo>
                  <a:pt x="0" y="0"/>
                </a:moveTo>
                <a:lnTo>
                  <a:pt x="1138456" y="0"/>
                </a:lnTo>
                <a:lnTo>
                  <a:pt x="1138456" y="917237"/>
                </a:lnTo>
                <a:lnTo>
                  <a:pt x="0" y="917237"/>
                </a:lnTo>
                <a:lnTo>
                  <a:pt x="0" y="0"/>
                </a:lnTo>
                <a:close/>
              </a:path>
            </a:pathLst>
          </a:custGeom>
          <a:blipFill>
            <a:blip r:embed="rId3">
              <a:extLst>
                <a:ext uri="{96DAC541-7B7A-43D3-8B79-37D633B846F1}">
                  <asvg:svgBlip xmlns:asvg="http://schemas.microsoft.com/office/drawing/2016/SVG/main" r:embed="rId4"/>
                </a:ext>
              </a:extLst>
            </a:blip>
            <a:stretch>
              <a:fillRect t="-51826"/>
            </a:stretch>
          </a:blipFill>
        </p:spPr>
        <p:txBody>
          <a:bodyPr/>
          <a:lstStyle/>
          <a:p>
            <a:endParaRPr lang="en-US"/>
          </a:p>
        </p:txBody>
      </p:sp>
      <p:sp>
        <p:nvSpPr>
          <p:cNvPr id="3" name="Freeform 3"/>
          <p:cNvSpPr/>
          <p:nvPr/>
        </p:nvSpPr>
        <p:spPr>
          <a:xfrm>
            <a:off x="16743945" y="0"/>
            <a:ext cx="1128055" cy="915332"/>
          </a:xfrm>
          <a:custGeom>
            <a:avLst/>
            <a:gdLst/>
            <a:ahLst/>
            <a:cxnLst/>
            <a:rect l="l" t="t" r="r" b="b"/>
            <a:pathLst>
              <a:path w="1128055" h="915332">
                <a:moveTo>
                  <a:pt x="0" y="0"/>
                </a:moveTo>
                <a:lnTo>
                  <a:pt x="1128055" y="0"/>
                </a:lnTo>
                <a:lnTo>
                  <a:pt x="11280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r="-921"/>
            </a:stretch>
          </a:blipFill>
        </p:spPr>
        <p:txBody>
          <a:bodyPr/>
          <a:lstStyle/>
          <a:p>
            <a:endParaRPr lang="en-US"/>
          </a:p>
        </p:txBody>
      </p:sp>
      <p:sp>
        <p:nvSpPr>
          <p:cNvPr id="4" name="Freeform 4"/>
          <p:cNvSpPr/>
          <p:nvPr/>
        </p:nvSpPr>
        <p:spPr>
          <a:xfrm>
            <a:off x="13619141" y="-1947"/>
            <a:ext cx="1138455" cy="917279"/>
          </a:xfrm>
          <a:custGeom>
            <a:avLst/>
            <a:gdLst/>
            <a:ahLst/>
            <a:cxnLst/>
            <a:rect l="l" t="t" r="r" b="b"/>
            <a:pathLst>
              <a:path w="1138455" h="917279">
                <a:moveTo>
                  <a:pt x="0" y="0"/>
                </a:moveTo>
                <a:lnTo>
                  <a:pt x="1138455" y="0"/>
                </a:lnTo>
                <a:lnTo>
                  <a:pt x="1138455" y="917279"/>
                </a:lnTo>
                <a:lnTo>
                  <a:pt x="0" y="917279"/>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5" name="Freeform 5"/>
          <p:cNvSpPr/>
          <p:nvPr/>
        </p:nvSpPr>
        <p:spPr>
          <a:xfrm>
            <a:off x="1153771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6" name="Freeform 6"/>
          <p:cNvSpPr/>
          <p:nvPr/>
        </p:nvSpPr>
        <p:spPr>
          <a:xfrm>
            <a:off x="12577741"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7" name="Freeform 7"/>
          <p:cNvSpPr/>
          <p:nvPr/>
        </p:nvSpPr>
        <p:spPr>
          <a:xfrm>
            <a:off x="94529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8" name="Freeform 8"/>
          <p:cNvSpPr/>
          <p:nvPr/>
        </p:nvSpPr>
        <p:spPr>
          <a:xfrm>
            <a:off x="1049296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9" name="Freeform 9"/>
          <p:cNvSpPr/>
          <p:nvPr/>
        </p:nvSpPr>
        <p:spPr>
          <a:xfrm>
            <a:off x="737150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0" name="Freeform 10"/>
          <p:cNvSpPr/>
          <p:nvPr/>
        </p:nvSpPr>
        <p:spPr>
          <a:xfrm>
            <a:off x="84115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1" name="Freeform 11"/>
          <p:cNvSpPr/>
          <p:nvPr/>
        </p:nvSpPr>
        <p:spPr>
          <a:xfrm>
            <a:off x="5286734"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2" name="Freeform 12"/>
          <p:cNvSpPr/>
          <p:nvPr/>
        </p:nvSpPr>
        <p:spPr>
          <a:xfrm>
            <a:off x="6326765"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3" name="Freeform 13"/>
          <p:cNvSpPr/>
          <p:nvPr/>
        </p:nvSpPr>
        <p:spPr>
          <a:xfrm>
            <a:off x="3205304"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4" name="Freeform 14"/>
          <p:cNvSpPr/>
          <p:nvPr/>
        </p:nvSpPr>
        <p:spPr>
          <a:xfrm>
            <a:off x="4245335"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5" name="Freeform 15"/>
          <p:cNvSpPr/>
          <p:nvPr/>
        </p:nvSpPr>
        <p:spPr>
          <a:xfrm>
            <a:off x="1120531"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6" name="Freeform 16"/>
          <p:cNvSpPr/>
          <p:nvPr/>
        </p:nvSpPr>
        <p:spPr>
          <a:xfrm>
            <a:off x="2160561" y="0"/>
            <a:ext cx="1138455" cy="915332"/>
          </a:xfrm>
          <a:custGeom>
            <a:avLst/>
            <a:gdLst/>
            <a:ahLst/>
            <a:cxnLst/>
            <a:rect l="l" t="t" r="r" b="b"/>
            <a:pathLst>
              <a:path w="1138455" h="915332">
                <a:moveTo>
                  <a:pt x="0" y="0"/>
                </a:moveTo>
                <a:lnTo>
                  <a:pt x="1138456" y="0"/>
                </a:lnTo>
                <a:lnTo>
                  <a:pt x="1138456"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7" name="Freeform 17"/>
          <p:cNvSpPr/>
          <p:nvPr/>
        </p:nvSpPr>
        <p:spPr>
          <a:xfrm>
            <a:off x="-1905" y="0"/>
            <a:ext cx="179461" cy="915332"/>
          </a:xfrm>
          <a:custGeom>
            <a:avLst/>
            <a:gdLst/>
            <a:ahLst/>
            <a:cxnLst/>
            <a:rect l="l" t="t" r="r" b="b"/>
            <a:pathLst>
              <a:path w="179461" h="915332">
                <a:moveTo>
                  <a:pt x="0" y="0"/>
                </a:moveTo>
                <a:lnTo>
                  <a:pt x="179461" y="0"/>
                </a:lnTo>
                <a:lnTo>
                  <a:pt x="179461"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l="-534374" t="-52142"/>
            </a:stretch>
          </a:blipFill>
        </p:spPr>
        <p:txBody>
          <a:bodyPr/>
          <a:lstStyle/>
          <a:p>
            <a:endParaRPr lang="en-US"/>
          </a:p>
        </p:txBody>
      </p:sp>
      <p:sp>
        <p:nvSpPr>
          <p:cNvPr id="18" name="Freeform 18"/>
          <p:cNvSpPr/>
          <p:nvPr/>
        </p:nvSpPr>
        <p:spPr>
          <a:xfrm>
            <a:off x="7913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9" name="Freeform 19"/>
          <p:cNvSpPr/>
          <p:nvPr/>
        </p:nvSpPr>
        <p:spPr>
          <a:xfrm>
            <a:off x="0" y="9518616"/>
            <a:ext cx="977066" cy="619133"/>
          </a:xfrm>
          <a:custGeom>
            <a:avLst/>
            <a:gdLst/>
            <a:ahLst/>
            <a:cxnLst/>
            <a:rect l="l" t="t" r="r" b="b"/>
            <a:pathLst>
              <a:path w="977066" h="619133">
                <a:moveTo>
                  <a:pt x="0" y="0"/>
                </a:moveTo>
                <a:lnTo>
                  <a:pt x="977066" y="0"/>
                </a:lnTo>
                <a:lnTo>
                  <a:pt x="977066" y="619133"/>
                </a:lnTo>
                <a:lnTo>
                  <a:pt x="0" y="619133"/>
                </a:lnTo>
                <a:lnTo>
                  <a:pt x="0" y="0"/>
                </a:lnTo>
                <a:close/>
              </a:path>
            </a:pathLst>
          </a:custGeom>
          <a:blipFill>
            <a:blip r:embed="rId3">
              <a:extLst>
                <a:ext uri="{96DAC541-7B7A-43D3-8B79-37D633B846F1}">
                  <asvg:svgBlip xmlns:asvg="http://schemas.microsoft.com/office/drawing/2016/SVG/main" r:embed="rId4"/>
                </a:ext>
              </a:extLst>
            </a:blip>
            <a:stretch>
              <a:fillRect l="-16517" b="-124928"/>
            </a:stretch>
          </a:blipFill>
        </p:spPr>
        <p:txBody>
          <a:bodyPr/>
          <a:lstStyle/>
          <a:p>
            <a:endParaRPr lang="en-US"/>
          </a:p>
        </p:txBody>
      </p:sp>
      <p:sp>
        <p:nvSpPr>
          <p:cNvPr id="20" name="Freeform 20"/>
          <p:cNvSpPr/>
          <p:nvPr/>
        </p:nvSpPr>
        <p:spPr>
          <a:xfrm>
            <a:off x="14659172"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21" name="Freeform 21"/>
          <p:cNvSpPr/>
          <p:nvPr/>
        </p:nvSpPr>
        <p:spPr>
          <a:xfrm>
            <a:off x="0" y="934382"/>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2" name="Freeform 22"/>
          <p:cNvSpPr/>
          <p:nvPr/>
        </p:nvSpPr>
        <p:spPr>
          <a:xfrm>
            <a:off x="0" y="2365087"/>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3" name="Freeform 23"/>
          <p:cNvSpPr/>
          <p:nvPr/>
        </p:nvSpPr>
        <p:spPr>
          <a:xfrm>
            <a:off x="0" y="3795793"/>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4" name="Freeform 24"/>
          <p:cNvSpPr/>
          <p:nvPr/>
        </p:nvSpPr>
        <p:spPr>
          <a:xfrm>
            <a:off x="0" y="5226499"/>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5" name="Freeform 25"/>
          <p:cNvSpPr/>
          <p:nvPr/>
        </p:nvSpPr>
        <p:spPr>
          <a:xfrm>
            <a:off x="-1943" y="6657204"/>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sp>
        <p:nvSpPr>
          <p:cNvPr id="26" name="Freeform 26"/>
          <p:cNvSpPr/>
          <p:nvPr/>
        </p:nvSpPr>
        <p:spPr>
          <a:xfrm>
            <a:off x="-1943" y="8087910"/>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grpSp>
        <p:nvGrpSpPr>
          <p:cNvPr id="27" name="Group 27"/>
          <p:cNvGrpSpPr/>
          <p:nvPr/>
        </p:nvGrpSpPr>
        <p:grpSpPr>
          <a:xfrm rot="-5400000">
            <a:off x="12910419" y="4867206"/>
            <a:ext cx="10244787" cy="510375"/>
            <a:chOff x="0" y="0"/>
            <a:chExt cx="3671501" cy="182907"/>
          </a:xfrm>
        </p:grpSpPr>
        <p:sp>
          <p:nvSpPr>
            <p:cNvPr id="28" name="Freeform 28"/>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88AC2E"/>
            </a:solidFill>
          </p:spPr>
          <p:txBody>
            <a:bodyPr/>
            <a:lstStyle/>
            <a:p>
              <a:endParaRPr lang="en-US"/>
            </a:p>
          </p:txBody>
        </p:sp>
        <p:sp>
          <p:nvSpPr>
            <p:cNvPr id="29" name="TextBox 29"/>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0" name="Group 30"/>
          <p:cNvGrpSpPr/>
          <p:nvPr/>
        </p:nvGrpSpPr>
        <p:grpSpPr>
          <a:xfrm>
            <a:off x="0" y="9776625"/>
            <a:ext cx="18288000" cy="510375"/>
            <a:chOff x="0" y="0"/>
            <a:chExt cx="6554006" cy="182907"/>
          </a:xfrm>
        </p:grpSpPr>
        <p:sp>
          <p:nvSpPr>
            <p:cNvPr id="31" name="Freeform 31"/>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88AC2E"/>
            </a:solidFill>
          </p:spPr>
          <p:txBody>
            <a:bodyPr/>
            <a:lstStyle/>
            <a:p>
              <a:endParaRPr lang="en-US"/>
            </a:p>
          </p:txBody>
        </p:sp>
        <p:sp>
          <p:nvSpPr>
            <p:cNvPr id="32" name="TextBox 32"/>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3" name="Group 33"/>
          <p:cNvGrpSpPr/>
          <p:nvPr/>
        </p:nvGrpSpPr>
        <p:grpSpPr>
          <a:xfrm>
            <a:off x="484174" y="808116"/>
            <a:ext cx="7296934" cy="1223447"/>
            <a:chOff x="0" y="0"/>
            <a:chExt cx="1921826" cy="322225"/>
          </a:xfrm>
        </p:grpSpPr>
        <p:sp>
          <p:nvSpPr>
            <p:cNvPr id="34" name="Freeform 34"/>
            <p:cNvSpPr/>
            <p:nvPr/>
          </p:nvSpPr>
          <p:spPr>
            <a:xfrm>
              <a:off x="0" y="0"/>
              <a:ext cx="1921826" cy="322225"/>
            </a:xfrm>
            <a:custGeom>
              <a:avLst/>
              <a:gdLst/>
              <a:ahLst/>
              <a:cxnLst/>
              <a:rect l="l" t="t" r="r" b="b"/>
              <a:pathLst>
                <a:path w="1921826" h="322225">
                  <a:moveTo>
                    <a:pt x="1718626" y="0"/>
                  </a:moveTo>
                  <a:cubicBezTo>
                    <a:pt x="1830851" y="0"/>
                    <a:pt x="1921826" y="72132"/>
                    <a:pt x="1921826" y="161112"/>
                  </a:cubicBezTo>
                  <a:cubicBezTo>
                    <a:pt x="1921826" y="250092"/>
                    <a:pt x="1830851" y="322225"/>
                    <a:pt x="1718626" y="322225"/>
                  </a:cubicBezTo>
                  <a:lnTo>
                    <a:pt x="203200" y="322225"/>
                  </a:lnTo>
                  <a:cubicBezTo>
                    <a:pt x="90976" y="322225"/>
                    <a:pt x="0" y="250092"/>
                    <a:pt x="0" y="161112"/>
                  </a:cubicBezTo>
                  <a:cubicBezTo>
                    <a:pt x="0" y="72132"/>
                    <a:pt x="90976" y="0"/>
                    <a:pt x="203200" y="0"/>
                  </a:cubicBezTo>
                  <a:close/>
                </a:path>
              </a:pathLst>
            </a:custGeom>
            <a:solidFill>
              <a:srgbClr val="EC008C"/>
            </a:solidFill>
          </p:spPr>
          <p:txBody>
            <a:bodyPr/>
            <a:lstStyle/>
            <a:p>
              <a:endParaRPr lang="en-US"/>
            </a:p>
          </p:txBody>
        </p:sp>
        <p:sp>
          <p:nvSpPr>
            <p:cNvPr id="35" name="TextBox 35"/>
            <p:cNvSpPr txBox="1"/>
            <p:nvPr/>
          </p:nvSpPr>
          <p:spPr>
            <a:xfrm>
              <a:off x="0" y="-28575"/>
              <a:ext cx="1921826" cy="350800"/>
            </a:xfrm>
            <a:prstGeom prst="rect">
              <a:avLst/>
            </a:prstGeom>
          </p:spPr>
          <p:txBody>
            <a:bodyPr lIns="50800" tIns="50800" rIns="50800" bIns="50800" rtlCol="0" anchor="ctr"/>
            <a:lstStyle/>
            <a:p>
              <a:pPr algn="ctr">
                <a:lnSpc>
                  <a:spcPts val="1960"/>
                </a:lnSpc>
              </a:pPr>
              <a:endParaRPr/>
            </a:p>
          </p:txBody>
        </p:sp>
      </p:grpSp>
      <p:sp>
        <p:nvSpPr>
          <p:cNvPr id="36" name="Freeform 36"/>
          <p:cNvSpPr/>
          <p:nvPr/>
        </p:nvSpPr>
        <p:spPr>
          <a:xfrm>
            <a:off x="1689759" y="2920001"/>
            <a:ext cx="3908647" cy="6005602"/>
          </a:xfrm>
          <a:custGeom>
            <a:avLst/>
            <a:gdLst/>
            <a:ahLst/>
            <a:cxnLst/>
            <a:rect l="l" t="t" r="r" b="b"/>
            <a:pathLst>
              <a:path w="3908647" h="6005602">
                <a:moveTo>
                  <a:pt x="0" y="0"/>
                </a:moveTo>
                <a:lnTo>
                  <a:pt x="3908647" y="0"/>
                </a:lnTo>
                <a:lnTo>
                  <a:pt x="3908647" y="6005601"/>
                </a:lnTo>
                <a:lnTo>
                  <a:pt x="0" y="6005601"/>
                </a:lnTo>
                <a:lnTo>
                  <a:pt x="0" y="0"/>
                </a:lnTo>
                <a:close/>
              </a:path>
            </a:pathLst>
          </a:custGeom>
          <a:blipFill>
            <a:blip r:embed="rId5">
              <a:extLst>
                <a:ext uri="{96DAC541-7B7A-43D3-8B79-37D633B846F1}">
                  <asvg:svgBlip xmlns:asvg="http://schemas.microsoft.com/office/drawing/2016/SVG/main" r:embed="rId6"/>
                </a:ext>
              </a:extLst>
            </a:blip>
            <a:stretch>
              <a:fillRect b="-101100"/>
            </a:stretch>
          </a:blipFill>
        </p:spPr>
        <p:txBody>
          <a:bodyPr/>
          <a:lstStyle/>
          <a:p>
            <a:endParaRPr lang="en-US"/>
          </a:p>
        </p:txBody>
      </p:sp>
      <p:sp>
        <p:nvSpPr>
          <p:cNvPr id="37" name="TextBox 37"/>
          <p:cNvSpPr txBox="1"/>
          <p:nvPr/>
        </p:nvSpPr>
        <p:spPr>
          <a:xfrm>
            <a:off x="9139238" y="4585970"/>
            <a:ext cx="9525" cy="981710"/>
          </a:xfrm>
          <a:prstGeom prst="rect">
            <a:avLst/>
          </a:prstGeom>
        </p:spPr>
        <p:txBody>
          <a:bodyPr lIns="0" tIns="0" rIns="0" bIns="0" rtlCol="0" anchor="t">
            <a:spAutoFit/>
          </a:bodyPr>
          <a:lstStyle/>
          <a:p>
            <a:pPr algn="ctr">
              <a:lnSpc>
                <a:spcPts val="7840"/>
              </a:lnSpc>
            </a:pPr>
            <a:endParaRPr/>
          </a:p>
        </p:txBody>
      </p:sp>
      <p:sp>
        <p:nvSpPr>
          <p:cNvPr id="38" name="TextBox 38"/>
          <p:cNvSpPr txBox="1"/>
          <p:nvPr/>
        </p:nvSpPr>
        <p:spPr>
          <a:xfrm>
            <a:off x="5857634" y="2892924"/>
            <a:ext cx="11401666" cy="5927090"/>
          </a:xfrm>
          <a:prstGeom prst="rect">
            <a:avLst/>
          </a:prstGeom>
        </p:spPr>
        <p:txBody>
          <a:bodyPr lIns="0" tIns="0" rIns="0" bIns="0" rtlCol="0" anchor="t">
            <a:spAutoFit/>
          </a:bodyPr>
          <a:lstStyle/>
          <a:p>
            <a:pPr marL="949961" lvl="1" indent="-474980" algn="l">
              <a:lnSpc>
                <a:spcPts val="6160"/>
              </a:lnSpc>
              <a:buFont typeface="Arial"/>
              <a:buChar char="•"/>
            </a:pPr>
            <a:r>
              <a:rPr lang="en-US" sz="4400">
                <a:solidFill>
                  <a:srgbClr val="000000"/>
                </a:solidFill>
                <a:latin typeface="Ubuntu"/>
                <a:ea typeface="Ubuntu"/>
                <a:cs typeface="Ubuntu"/>
                <a:sym typeface="Ubuntu"/>
              </a:rPr>
              <a:t>Ask for any </a:t>
            </a:r>
            <a:r>
              <a:rPr lang="en-US" sz="4400" b="1">
                <a:solidFill>
                  <a:srgbClr val="000000"/>
                </a:solidFill>
                <a:latin typeface="Ubuntu Bold"/>
                <a:ea typeface="Ubuntu Bold"/>
                <a:cs typeface="Ubuntu Bold"/>
                <a:sym typeface="Ubuntu Bold"/>
              </a:rPr>
              <a:t>accommodations</a:t>
            </a:r>
            <a:r>
              <a:rPr lang="en-US" sz="4400">
                <a:solidFill>
                  <a:srgbClr val="000000"/>
                </a:solidFill>
                <a:latin typeface="Ubuntu"/>
                <a:ea typeface="Ubuntu"/>
                <a:cs typeface="Ubuntu"/>
                <a:sym typeface="Ubuntu"/>
              </a:rPr>
              <a:t> you need</a:t>
            </a:r>
          </a:p>
          <a:p>
            <a:pPr algn="l">
              <a:lnSpc>
                <a:spcPts val="3359"/>
              </a:lnSpc>
            </a:pPr>
            <a:endParaRPr lang="en-US" sz="4400">
              <a:solidFill>
                <a:srgbClr val="000000"/>
              </a:solidFill>
              <a:latin typeface="Ubuntu"/>
              <a:ea typeface="Ubuntu"/>
              <a:cs typeface="Ubuntu"/>
              <a:sym typeface="Ubuntu"/>
            </a:endParaRPr>
          </a:p>
          <a:p>
            <a:pPr marL="949961" lvl="1" indent="-474980" algn="l">
              <a:lnSpc>
                <a:spcPts val="6160"/>
              </a:lnSpc>
              <a:buFont typeface="Arial"/>
              <a:buChar char="•"/>
            </a:pPr>
            <a:r>
              <a:rPr lang="en-US" sz="4400">
                <a:solidFill>
                  <a:srgbClr val="000000"/>
                </a:solidFill>
                <a:latin typeface="Ubuntu"/>
                <a:ea typeface="Ubuntu"/>
                <a:cs typeface="Ubuntu"/>
                <a:sym typeface="Ubuntu"/>
              </a:rPr>
              <a:t>Remind providers to </a:t>
            </a:r>
            <a:r>
              <a:rPr lang="en-US" sz="4400" b="1">
                <a:solidFill>
                  <a:srgbClr val="000000"/>
                </a:solidFill>
                <a:latin typeface="Ubuntu Bold"/>
                <a:ea typeface="Ubuntu Bold"/>
                <a:cs typeface="Ubuntu Bold"/>
                <a:sym typeface="Ubuntu Bold"/>
              </a:rPr>
              <a:t>speak to you</a:t>
            </a:r>
            <a:r>
              <a:rPr lang="en-US" sz="4400">
                <a:solidFill>
                  <a:srgbClr val="000000"/>
                </a:solidFill>
                <a:latin typeface="Ubuntu"/>
                <a:ea typeface="Ubuntu"/>
                <a:cs typeface="Ubuntu"/>
                <a:sym typeface="Ubuntu"/>
              </a:rPr>
              <a:t>, not anyone who is there to support you</a:t>
            </a:r>
          </a:p>
          <a:p>
            <a:pPr algn="l">
              <a:lnSpc>
                <a:spcPts val="3359"/>
              </a:lnSpc>
            </a:pPr>
            <a:endParaRPr lang="en-US" sz="4400">
              <a:solidFill>
                <a:srgbClr val="000000"/>
              </a:solidFill>
              <a:latin typeface="Ubuntu"/>
              <a:ea typeface="Ubuntu"/>
              <a:cs typeface="Ubuntu"/>
              <a:sym typeface="Ubuntu"/>
            </a:endParaRPr>
          </a:p>
          <a:p>
            <a:pPr marL="949961" lvl="1" indent="-474980" algn="l">
              <a:lnSpc>
                <a:spcPts val="6160"/>
              </a:lnSpc>
              <a:buFont typeface="Arial"/>
              <a:buChar char="•"/>
            </a:pPr>
            <a:r>
              <a:rPr lang="en-US" sz="4400" b="1">
                <a:solidFill>
                  <a:srgbClr val="000000"/>
                </a:solidFill>
                <a:latin typeface="Ubuntu Bold"/>
                <a:ea typeface="Ubuntu Bold"/>
                <a:cs typeface="Ubuntu Bold"/>
                <a:sym typeface="Ubuntu Bold"/>
              </a:rPr>
              <a:t>Ask</a:t>
            </a:r>
            <a:r>
              <a:rPr lang="en-US" sz="4400">
                <a:solidFill>
                  <a:srgbClr val="000000"/>
                </a:solidFill>
                <a:latin typeface="Ubuntu"/>
                <a:ea typeface="Ubuntu"/>
                <a:cs typeface="Ubuntu"/>
                <a:sym typeface="Ubuntu"/>
              </a:rPr>
              <a:t> </a:t>
            </a:r>
            <a:r>
              <a:rPr lang="en-US" sz="4400" b="1">
                <a:solidFill>
                  <a:srgbClr val="000000"/>
                </a:solidFill>
                <a:latin typeface="Ubuntu Bold"/>
                <a:ea typeface="Ubuntu Bold"/>
                <a:cs typeface="Ubuntu Bold"/>
                <a:sym typeface="Ubuntu Bold"/>
              </a:rPr>
              <a:t>questions</a:t>
            </a:r>
            <a:r>
              <a:rPr lang="en-US" sz="4400">
                <a:solidFill>
                  <a:srgbClr val="000000"/>
                </a:solidFill>
                <a:latin typeface="Ubuntu"/>
                <a:ea typeface="Ubuntu"/>
                <a:cs typeface="Ubuntu"/>
                <a:sym typeface="Ubuntu"/>
              </a:rPr>
              <a:t> if you don’t understand</a:t>
            </a:r>
          </a:p>
          <a:p>
            <a:pPr algn="l">
              <a:lnSpc>
                <a:spcPts val="3359"/>
              </a:lnSpc>
            </a:pPr>
            <a:endParaRPr lang="en-US" sz="4400">
              <a:solidFill>
                <a:srgbClr val="000000"/>
              </a:solidFill>
              <a:latin typeface="Ubuntu"/>
              <a:ea typeface="Ubuntu"/>
              <a:cs typeface="Ubuntu"/>
              <a:sym typeface="Ubuntu"/>
            </a:endParaRPr>
          </a:p>
          <a:p>
            <a:pPr marL="949961" lvl="1" indent="-474980" algn="l">
              <a:lnSpc>
                <a:spcPts val="6160"/>
              </a:lnSpc>
              <a:buFont typeface="Arial"/>
              <a:buChar char="•"/>
            </a:pPr>
            <a:r>
              <a:rPr lang="en-US" sz="4400">
                <a:solidFill>
                  <a:srgbClr val="000000"/>
                </a:solidFill>
                <a:latin typeface="Ubuntu"/>
                <a:ea typeface="Ubuntu"/>
                <a:cs typeface="Ubuntu"/>
                <a:sym typeface="Ubuntu"/>
              </a:rPr>
              <a:t>Ask the provider to explain something again using </a:t>
            </a:r>
            <a:r>
              <a:rPr lang="en-US" sz="4400" b="1">
                <a:solidFill>
                  <a:srgbClr val="000000"/>
                </a:solidFill>
                <a:latin typeface="Ubuntu Bold"/>
                <a:ea typeface="Ubuntu Bold"/>
                <a:cs typeface="Ubuntu Bold"/>
                <a:sym typeface="Ubuntu Bold"/>
              </a:rPr>
              <a:t>different words</a:t>
            </a:r>
            <a:r>
              <a:rPr lang="en-US" sz="4400">
                <a:solidFill>
                  <a:srgbClr val="000000"/>
                </a:solidFill>
                <a:latin typeface="Ubuntu"/>
                <a:ea typeface="Ubuntu"/>
                <a:cs typeface="Ubuntu"/>
                <a:sym typeface="Ubuntu"/>
              </a:rPr>
              <a:t> or pictures</a:t>
            </a:r>
          </a:p>
        </p:txBody>
      </p:sp>
      <p:sp>
        <p:nvSpPr>
          <p:cNvPr id="39" name="TextBox 39"/>
          <p:cNvSpPr txBox="1"/>
          <p:nvPr/>
        </p:nvSpPr>
        <p:spPr>
          <a:xfrm>
            <a:off x="832545" y="791507"/>
            <a:ext cx="6828246"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What You Can Do</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03914" y="-1905"/>
            <a:ext cx="1138455" cy="917237"/>
          </a:xfrm>
          <a:custGeom>
            <a:avLst/>
            <a:gdLst/>
            <a:ahLst/>
            <a:cxnLst/>
            <a:rect l="l" t="t" r="r" b="b"/>
            <a:pathLst>
              <a:path w="1138455" h="917237">
                <a:moveTo>
                  <a:pt x="0" y="0"/>
                </a:moveTo>
                <a:lnTo>
                  <a:pt x="1138456" y="0"/>
                </a:lnTo>
                <a:lnTo>
                  <a:pt x="1138456" y="917237"/>
                </a:lnTo>
                <a:lnTo>
                  <a:pt x="0" y="917237"/>
                </a:lnTo>
                <a:lnTo>
                  <a:pt x="0" y="0"/>
                </a:lnTo>
                <a:close/>
              </a:path>
            </a:pathLst>
          </a:custGeom>
          <a:blipFill>
            <a:blip r:embed="rId3">
              <a:extLst>
                <a:ext uri="{96DAC541-7B7A-43D3-8B79-37D633B846F1}">
                  <asvg:svgBlip xmlns:asvg="http://schemas.microsoft.com/office/drawing/2016/SVG/main" r:embed="rId4"/>
                </a:ext>
              </a:extLst>
            </a:blip>
            <a:stretch>
              <a:fillRect t="-51826"/>
            </a:stretch>
          </a:blipFill>
        </p:spPr>
        <p:txBody>
          <a:bodyPr/>
          <a:lstStyle/>
          <a:p>
            <a:endParaRPr lang="en-US"/>
          </a:p>
        </p:txBody>
      </p:sp>
      <p:sp>
        <p:nvSpPr>
          <p:cNvPr id="3" name="Freeform 3"/>
          <p:cNvSpPr/>
          <p:nvPr/>
        </p:nvSpPr>
        <p:spPr>
          <a:xfrm>
            <a:off x="16743945" y="0"/>
            <a:ext cx="1128055" cy="915332"/>
          </a:xfrm>
          <a:custGeom>
            <a:avLst/>
            <a:gdLst/>
            <a:ahLst/>
            <a:cxnLst/>
            <a:rect l="l" t="t" r="r" b="b"/>
            <a:pathLst>
              <a:path w="1128055" h="915332">
                <a:moveTo>
                  <a:pt x="0" y="0"/>
                </a:moveTo>
                <a:lnTo>
                  <a:pt x="1128055" y="0"/>
                </a:lnTo>
                <a:lnTo>
                  <a:pt x="11280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r="-921"/>
            </a:stretch>
          </a:blipFill>
        </p:spPr>
        <p:txBody>
          <a:bodyPr/>
          <a:lstStyle/>
          <a:p>
            <a:endParaRPr lang="en-US"/>
          </a:p>
        </p:txBody>
      </p:sp>
      <p:sp>
        <p:nvSpPr>
          <p:cNvPr id="4" name="Freeform 4"/>
          <p:cNvSpPr/>
          <p:nvPr/>
        </p:nvSpPr>
        <p:spPr>
          <a:xfrm>
            <a:off x="13619141" y="-1947"/>
            <a:ext cx="1138455" cy="917279"/>
          </a:xfrm>
          <a:custGeom>
            <a:avLst/>
            <a:gdLst/>
            <a:ahLst/>
            <a:cxnLst/>
            <a:rect l="l" t="t" r="r" b="b"/>
            <a:pathLst>
              <a:path w="1138455" h="917279">
                <a:moveTo>
                  <a:pt x="0" y="0"/>
                </a:moveTo>
                <a:lnTo>
                  <a:pt x="1138455" y="0"/>
                </a:lnTo>
                <a:lnTo>
                  <a:pt x="1138455" y="917279"/>
                </a:lnTo>
                <a:lnTo>
                  <a:pt x="0" y="917279"/>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5" name="Freeform 5"/>
          <p:cNvSpPr/>
          <p:nvPr/>
        </p:nvSpPr>
        <p:spPr>
          <a:xfrm>
            <a:off x="1153771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6" name="Freeform 6"/>
          <p:cNvSpPr/>
          <p:nvPr/>
        </p:nvSpPr>
        <p:spPr>
          <a:xfrm>
            <a:off x="12577741"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7" name="Freeform 7"/>
          <p:cNvSpPr/>
          <p:nvPr/>
        </p:nvSpPr>
        <p:spPr>
          <a:xfrm>
            <a:off x="94529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8" name="Freeform 8"/>
          <p:cNvSpPr/>
          <p:nvPr/>
        </p:nvSpPr>
        <p:spPr>
          <a:xfrm>
            <a:off x="1049296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9" name="Freeform 9"/>
          <p:cNvSpPr/>
          <p:nvPr/>
        </p:nvSpPr>
        <p:spPr>
          <a:xfrm>
            <a:off x="737150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0" name="Freeform 10"/>
          <p:cNvSpPr/>
          <p:nvPr/>
        </p:nvSpPr>
        <p:spPr>
          <a:xfrm>
            <a:off x="84115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1" name="Freeform 11"/>
          <p:cNvSpPr/>
          <p:nvPr/>
        </p:nvSpPr>
        <p:spPr>
          <a:xfrm>
            <a:off x="5286734"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2" name="Freeform 12"/>
          <p:cNvSpPr/>
          <p:nvPr/>
        </p:nvSpPr>
        <p:spPr>
          <a:xfrm>
            <a:off x="6326765"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3" name="Freeform 13"/>
          <p:cNvSpPr/>
          <p:nvPr/>
        </p:nvSpPr>
        <p:spPr>
          <a:xfrm>
            <a:off x="3205304"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4" name="Freeform 14"/>
          <p:cNvSpPr/>
          <p:nvPr/>
        </p:nvSpPr>
        <p:spPr>
          <a:xfrm>
            <a:off x="4245335"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5" name="Freeform 15"/>
          <p:cNvSpPr/>
          <p:nvPr/>
        </p:nvSpPr>
        <p:spPr>
          <a:xfrm>
            <a:off x="1120531"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6" name="Freeform 16"/>
          <p:cNvSpPr/>
          <p:nvPr/>
        </p:nvSpPr>
        <p:spPr>
          <a:xfrm>
            <a:off x="2160561" y="0"/>
            <a:ext cx="1138455" cy="915332"/>
          </a:xfrm>
          <a:custGeom>
            <a:avLst/>
            <a:gdLst/>
            <a:ahLst/>
            <a:cxnLst/>
            <a:rect l="l" t="t" r="r" b="b"/>
            <a:pathLst>
              <a:path w="1138455" h="915332">
                <a:moveTo>
                  <a:pt x="0" y="0"/>
                </a:moveTo>
                <a:lnTo>
                  <a:pt x="1138456" y="0"/>
                </a:lnTo>
                <a:lnTo>
                  <a:pt x="1138456"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7" name="Freeform 17"/>
          <p:cNvSpPr/>
          <p:nvPr/>
        </p:nvSpPr>
        <p:spPr>
          <a:xfrm>
            <a:off x="-1905" y="0"/>
            <a:ext cx="179461" cy="915332"/>
          </a:xfrm>
          <a:custGeom>
            <a:avLst/>
            <a:gdLst/>
            <a:ahLst/>
            <a:cxnLst/>
            <a:rect l="l" t="t" r="r" b="b"/>
            <a:pathLst>
              <a:path w="179461" h="915332">
                <a:moveTo>
                  <a:pt x="0" y="0"/>
                </a:moveTo>
                <a:lnTo>
                  <a:pt x="179461" y="0"/>
                </a:lnTo>
                <a:lnTo>
                  <a:pt x="179461"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l="-534374" t="-52142"/>
            </a:stretch>
          </a:blipFill>
        </p:spPr>
        <p:txBody>
          <a:bodyPr/>
          <a:lstStyle/>
          <a:p>
            <a:endParaRPr lang="en-US"/>
          </a:p>
        </p:txBody>
      </p:sp>
      <p:sp>
        <p:nvSpPr>
          <p:cNvPr id="18" name="Freeform 18"/>
          <p:cNvSpPr/>
          <p:nvPr/>
        </p:nvSpPr>
        <p:spPr>
          <a:xfrm>
            <a:off x="7913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9" name="Freeform 19"/>
          <p:cNvSpPr/>
          <p:nvPr/>
        </p:nvSpPr>
        <p:spPr>
          <a:xfrm>
            <a:off x="0" y="9518616"/>
            <a:ext cx="977066" cy="619133"/>
          </a:xfrm>
          <a:custGeom>
            <a:avLst/>
            <a:gdLst/>
            <a:ahLst/>
            <a:cxnLst/>
            <a:rect l="l" t="t" r="r" b="b"/>
            <a:pathLst>
              <a:path w="977066" h="619133">
                <a:moveTo>
                  <a:pt x="0" y="0"/>
                </a:moveTo>
                <a:lnTo>
                  <a:pt x="977066" y="0"/>
                </a:lnTo>
                <a:lnTo>
                  <a:pt x="977066" y="619133"/>
                </a:lnTo>
                <a:lnTo>
                  <a:pt x="0" y="619133"/>
                </a:lnTo>
                <a:lnTo>
                  <a:pt x="0" y="0"/>
                </a:lnTo>
                <a:close/>
              </a:path>
            </a:pathLst>
          </a:custGeom>
          <a:blipFill>
            <a:blip r:embed="rId3">
              <a:extLst>
                <a:ext uri="{96DAC541-7B7A-43D3-8B79-37D633B846F1}">
                  <asvg:svgBlip xmlns:asvg="http://schemas.microsoft.com/office/drawing/2016/SVG/main" r:embed="rId4"/>
                </a:ext>
              </a:extLst>
            </a:blip>
            <a:stretch>
              <a:fillRect l="-16517" b="-124928"/>
            </a:stretch>
          </a:blipFill>
        </p:spPr>
        <p:txBody>
          <a:bodyPr/>
          <a:lstStyle/>
          <a:p>
            <a:endParaRPr lang="en-US"/>
          </a:p>
        </p:txBody>
      </p:sp>
      <p:sp>
        <p:nvSpPr>
          <p:cNvPr id="20" name="Freeform 20"/>
          <p:cNvSpPr/>
          <p:nvPr/>
        </p:nvSpPr>
        <p:spPr>
          <a:xfrm>
            <a:off x="14659172"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21" name="Freeform 21"/>
          <p:cNvSpPr/>
          <p:nvPr/>
        </p:nvSpPr>
        <p:spPr>
          <a:xfrm>
            <a:off x="0" y="934382"/>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2" name="Freeform 22"/>
          <p:cNvSpPr/>
          <p:nvPr/>
        </p:nvSpPr>
        <p:spPr>
          <a:xfrm>
            <a:off x="0" y="2365087"/>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3" name="Freeform 23"/>
          <p:cNvSpPr/>
          <p:nvPr/>
        </p:nvSpPr>
        <p:spPr>
          <a:xfrm>
            <a:off x="0" y="3795793"/>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4" name="Freeform 24"/>
          <p:cNvSpPr/>
          <p:nvPr/>
        </p:nvSpPr>
        <p:spPr>
          <a:xfrm>
            <a:off x="0" y="5226499"/>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5" name="Freeform 25"/>
          <p:cNvSpPr/>
          <p:nvPr/>
        </p:nvSpPr>
        <p:spPr>
          <a:xfrm>
            <a:off x="-1943" y="6657204"/>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sp>
        <p:nvSpPr>
          <p:cNvPr id="26" name="Freeform 26"/>
          <p:cNvSpPr/>
          <p:nvPr/>
        </p:nvSpPr>
        <p:spPr>
          <a:xfrm>
            <a:off x="-1943" y="8087910"/>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grpSp>
        <p:nvGrpSpPr>
          <p:cNvPr id="27" name="Group 27"/>
          <p:cNvGrpSpPr/>
          <p:nvPr/>
        </p:nvGrpSpPr>
        <p:grpSpPr>
          <a:xfrm rot="-5400000">
            <a:off x="12910419" y="4867206"/>
            <a:ext cx="10244787" cy="510375"/>
            <a:chOff x="0" y="0"/>
            <a:chExt cx="3671501" cy="182907"/>
          </a:xfrm>
        </p:grpSpPr>
        <p:sp>
          <p:nvSpPr>
            <p:cNvPr id="28" name="Freeform 28"/>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88AC2E"/>
            </a:solidFill>
          </p:spPr>
          <p:txBody>
            <a:bodyPr/>
            <a:lstStyle/>
            <a:p>
              <a:endParaRPr lang="en-US"/>
            </a:p>
          </p:txBody>
        </p:sp>
        <p:sp>
          <p:nvSpPr>
            <p:cNvPr id="29" name="TextBox 29"/>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0" name="Group 30"/>
          <p:cNvGrpSpPr/>
          <p:nvPr/>
        </p:nvGrpSpPr>
        <p:grpSpPr>
          <a:xfrm>
            <a:off x="0" y="9776625"/>
            <a:ext cx="18288000" cy="510375"/>
            <a:chOff x="0" y="0"/>
            <a:chExt cx="6554006" cy="182907"/>
          </a:xfrm>
        </p:grpSpPr>
        <p:sp>
          <p:nvSpPr>
            <p:cNvPr id="31" name="Freeform 31"/>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88AC2E"/>
            </a:solidFill>
          </p:spPr>
          <p:txBody>
            <a:bodyPr/>
            <a:lstStyle/>
            <a:p>
              <a:endParaRPr lang="en-US"/>
            </a:p>
          </p:txBody>
        </p:sp>
        <p:sp>
          <p:nvSpPr>
            <p:cNvPr id="32" name="TextBox 32"/>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3" name="Group 33"/>
          <p:cNvGrpSpPr/>
          <p:nvPr/>
        </p:nvGrpSpPr>
        <p:grpSpPr>
          <a:xfrm>
            <a:off x="484174" y="808116"/>
            <a:ext cx="12483937" cy="1223447"/>
            <a:chOff x="0" y="0"/>
            <a:chExt cx="3287951" cy="322225"/>
          </a:xfrm>
        </p:grpSpPr>
        <p:sp>
          <p:nvSpPr>
            <p:cNvPr id="34" name="Freeform 34"/>
            <p:cNvSpPr/>
            <p:nvPr/>
          </p:nvSpPr>
          <p:spPr>
            <a:xfrm>
              <a:off x="0" y="0"/>
              <a:ext cx="3287950" cy="322225"/>
            </a:xfrm>
            <a:custGeom>
              <a:avLst/>
              <a:gdLst/>
              <a:ahLst/>
              <a:cxnLst/>
              <a:rect l="l" t="t" r="r" b="b"/>
              <a:pathLst>
                <a:path w="3287950" h="322225">
                  <a:moveTo>
                    <a:pt x="3084751" y="0"/>
                  </a:moveTo>
                  <a:cubicBezTo>
                    <a:pt x="3196975" y="0"/>
                    <a:pt x="3287950" y="72132"/>
                    <a:pt x="3287950" y="161112"/>
                  </a:cubicBezTo>
                  <a:cubicBezTo>
                    <a:pt x="3287950" y="250092"/>
                    <a:pt x="3196975" y="322225"/>
                    <a:pt x="3084751" y="322225"/>
                  </a:cubicBezTo>
                  <a:lnTo>
                    <a:pt x="203200" y="322225"/>
                  </a:lnTo>
                  <a:cubicBezTo>
                    <a:pt x="90976" y="322225"/>
                    <a:pt x="0" y="250092"/>
                    <a:pt x="0" y="161112"/>
                  </a:cubicBezTo>
                  <a:cubicBezTo>
                    <a:pt x="0" y="72132"/>
                    <a:pt x="90976" y="0"/>
                    <a:pt x="203200" y="0"/>
                  </a:cubicBezTo>
                  <a:close/>
                </a:path>
              </a:pathLst>
            </a:custGeom>
            <a:solidFill>
              <a:srgbClr val="EC008C"/>
            </a:solidFill>
          </p:spPr>
          <p:txBody>
            <a:bodyPr/>
            <a:lstStyle/>
            <a:p>
              <a:endParaRPr lang="en-US"/>
            </a:p>
          </p:txBody>
        </p:sp>
        <p:sp>
          <p:nvSpPr>
            <p:cNvPr id="35" name="TextBox 35"/>
            <p:cNvSpPr txBox="1"/>
            <p:nvPr/>
          </p:nvSpPr>
          <p:spPr>
            <a:xfrm>
              <a:off x="0" y="-28575"/>
              <a:ext cx="3287951" cy="350800"/>
            </a:xfrm>
            <a:prstGeom prst="rect">
              <a:avLst/>
            </a:prstGeom>
          </p:spPr>
          <p:txBody>
            <a:bodyPr lIns="50800" tIns="50800" rIns="50800" bIns="50800" rtlCol="0" anchor="ctr"/>
            <a:lstStyle/>
            <a:p>
              <a:pPr algn="ctr">
                <a:lnSpc>
                  <a:spcPts val="1960"/>
                </a:lnSpc>
              </a:pPr>
              <a:endParaRPr/>
            </a:p>
          </p:txBody>
        </p:sp>
      </p:grpSp>
      <p:sp>
        <p:nvSpPr>
          <p:cNvPr id="36" name="TextBox 36"/>
          <p:cNvSpPr txBox="1"/>
          <p:nvPr/>
        </p:nvSpPr>
        <p:spPr>
          <a:xfrm>
            <a:off x="9139238" y="4585970"/>
            <a:ext cx="9525" cy="981710"/>
          </a:xfrm>
          <a:prstGeom prst="rect">
            <a:avLst/>
          </a:prstGeom>
        </p:spPr>
        <p:txBody>
          <a:bodyPr lIns="0" tIns="0" rIns="0" bIns="0" rtlCol="0" anchor="t">
            <a:spAutoFit/>
          </a:bodyPr>
          <a:lstStyle/>
          <a:p>
            <a:pPr algn="ctr">
              <a:lnSpc>
                <a:spcPts val="7840"/>
              </a:lnSpc>
            </a:pPr>
            <a:endParaRPr/>
          </a:p>
        </p:txBody>
      </p:sp>
      <p:sp>
        <p:nvSpPr>
          <p:cNvPr id="37" name="TextBox 37"/>
          <p:cNvSpPr txBox="1"/>
          <p:nvPr/>
        </p:nvSpPr>
        <p:spPr>
          <a:xfrm>
            <a:off x="6991135" y="2354126"/>
            <a:ext cx="10547637" cy="7004685"/>
          </a:xfrm>
          <a:prstGeom prst="rect">
            <a:avLst/>
          </a:prstGeom>
        </p:spPr>
        <p:txBody>
          <a:bodyPr lIns="0" tIns="0" rIns="0" bIns="0" rtlCol="0" anchor="t">
            <a:spAutoFit/>
          </a:bodyPr>
          <a:lstStyle/>
          <a:p>
            <a:pPr marL="777240" lvl="1" indent="-388620" algn="l">
              <a:lnSpc>
                <a:spcPts val="5040"/>
              </a:lnSpc>
              <a:buFont typeface="Arial"/>
              <a:buChar char="•"/>
            </a:pPr>
            <a:r>
              <a:rPr lang="en-US" sz="3600" b="1">
                <a:solidFill>
                  <a:srgbClr val="000000"/>
                </a:solidFill>
                <a:latin typeface="Ubuntu Bold"/>
                <a:ea typeface="Ubuntu Bold"/>
                <a:cs typeface="Ubuntu Bold"/>
                <a:sym typeface="Ubuntu Bold"/>
              </a:rPr>
              <a:t>Respect</a:t>
            </a:r>
            <a:r>
              <a:rPr lang="en-US" sz="3600">
                <a:solidFill>
                  <a:srgbClr val="000000"/>
                </a:solidFill>
                <a:latin typeface="Ubuntu"/>
                <a:ea typeface="Ubuntu"/>
                <a:cs typeface="Ubuntu"/>
                <a:sym typeface="Ubuntu"/>
              </a:rPr>
              <a:t> your accommodations</a:t>
            </a:r>
          </a:p>
          <a:p>
            <a:pPr algn="l">
              <a:lnSpc>
                <a:spcPts val="2520"/>
              </a:lnSpc>
            </a:pPr>
            <a:endParaRPr lang="en-US" sz="3600">
              <a:solidFill>
                <a:srgbClr val="000000"/>
              </a:solidFill>
              <a:latin typeface="Ubuntu"/>
              <a:ea typeface="Ubuntu"/>
              <a:cs typeface="Ubuntu"/>
              <a:sym typeface="Ubuntu"/>
            </a:endParaRPr>
          </a:p>
          <a:p>
            <a:pPr marL="777240" lvl="1" indent="-388620" algn="l">
              <a:lnSpc>
                <a:spcPts val="5040"/>
              </a:lnSpc>
              <a:buFont typeface="Arial"/>
              <a:buChar char="•"/>
            </a:pPr>
            <a:r>
              <a:rPr lang="en-US" sz="3600" b="1">
                <a:solidFill>
                  <a:srgbClr val="000000"/>
                </a:solidFill>
                <a:latin typeface="Ubuntu Bold"/>
                <a:ea typeface="Ubuntu Bold"/>
                <a:cs typeface="Ubuntu Bold"/>
                <a:sym typeface="Ubuntu Bold"/>
              </a:rPr>
              <a:t>Speak directly to you</a:t>
            </a:r>
            <a:r>
              <a:rPr lang="en-US" sz="3600">
                <a:solidFill>
                  <a:srgbClr val="000000"/>
                </a:solidFill>
                <a:latin typeface="Ubuntu"/>
                <a:ea typeface="Ubuntu"/>
                <a:cs typeface="Ubuntu"/>
                <a:sym typeface="Ubuntu"/>
              </a:rPr>
              <a:t>, not to your caregiver or support staff</a:t>
            </a:r>
          </a:p>
          <a:p>
            <a:pPr algn="l">
              <a:lnSpc>
                <a:spcPts val="2520"/>
              </a:lnSpc>
            </a:pPr>
            <a:endParaRPr lang="en-US" sz="3600">
              <a:solidFill>
                <a:srgbClr val="000000"/>
              </a:solidFill>
              <a:latin typeface="Ubuntu"/>
              <a:ea typeface="Ubuntu"/>
              <a:cs typeface="Ubuntu"/>
              <a:sym typeface="Ubuntu"/>
            </a:endParaRPr>
          </a:p>
          <a:p>
            <a:pPr marL="777240" lvl="1" indent="-388620" algn="l">
              <a:lnSpc>
                <a:spcPts val="5040"/>
              </a:lnSpc>
              <a:buFont typeface="Arial"/>
              <a:buChar char="•"/>
            </a:pPr>
            <a:r>
              <a:rPr lang="en-US" sz="3600" b="1">
                <a:solidFill>
                  <a:srgbClr val="000000"/>
                </a:solidFill>
                <a:latin typeface="Ubuntu Bold"/>
                <a:ea typeface="Ubuntu Bold"/>
                <a:cs typeface="Ubuntu Bold"/>
                <a:sym typeface="Ubuntu Bold"/>
              </a:rPr>
              <a:t>Wait</a:t>
            </a:r>
            <a:r>
              <a:rPr lang="en-US" sz="3600">
                <a:solidFill>
                  <a:srgbClr val="000000"/>
                </a:solidFill>
                <a:latin typeface="Ubuntu"/>
                <a:ea typeface="Ubuntu"/>
                <a:cs typeface="Ubuntu"/>
                <a:sym typeface="Ubuntu"/>
              </a:rPr>
              <a:t> and give you plenty of time to explain your needs or symptoms </a:t>
            </a:r>
          </a:p>
          <a:p>
            <a:pPr algn="l">
              <a:lnSpc>
                <a:spcPts val="2520"/>
              </a:lnSpc>
            </a:pPr>
            <a:endParaRPr lang="en-US" sz="3600">
              <a:solidFill>
                <a:srgbClr val="000000"/>
              </a:solidFill>
              <a:latin typeface="Ubuntu"/>
              <a:ea typeface="Ubuntu"/>
              <a:cs typeface="Ubuntu"/>
              <a:sym typeface="Ubuntu"/>
            </a:endParaRPr>
          </a:p>
          <a:p>
            <a:pPr marL="777240" lvl="1" indent="-388620" algn="l">
              <a:lnSpc>
                <a:spcPts val="5040"/>
              </a:lnSpc>
              <a:buFont typeface="Arial"/>
              <a:buChar char="•"/>
            </a:pPr>
            <a:r>
              <a:rPr lang="en-US" sz="3600">
                <a:solidFill>
                  <a:srgbClr val="000000"/>
                </a:solidFill>
                <a:latin typeface="Ubuntu"/>
                <a:ea typeface="Ubuntu"/>
                <a:cs typeface="Ubuntu"/>
                <a:sym typeface="Ubuntu"/>
              </a:rPr>
              <a:t>Explain things using </a:t>
            </a:r>
            <a:r>
              <a:rPr lang="en-US" sz="3600" b="1">
                <a:solidFill>
                  <a:srgbClr val="000000"/>
                </a:solidFill>
                <a:latin typeface="Ubuntu Bold"/>
                <a:ea typeface="Ubuntu Bold"/>
                <a:cs typeface="Ubuntu Bold"/>
                <a:sym typeface="Ubuntu Bold"/>
              </a:rPr>
              <a:t>plain language</a:t>
            </a:r>
            <a:r>
              <a:rPr lang="en-US" sz="3600">
                <a:solidFill>
                  <a:srgbClr val="000000"/>
                </a:solidFill>
                <a:latin typeface="Ubuntu"/>
                <a:ea typeface="Ubuntu"/>
                <a:cs typeface="Ubuntu"/>
                <a:sym typeface="Ubuntu"/>
              </a:rPr>
              <a:t> or different words if you don’t understand</a:t>
            </a:r>
          </a:p>
          <a:p>
            <a:pPr algn="l">
              <a:lnSpc>
                <a:spcPts val="2520"/>
              </a:lnSpc>
            </a:pPr>
            <a:endParaRPr lang="en-US" sz="3600">
              <a:solidFill>
                <a:srgbClr val="000000"/>
              </a:solidFill>
              <a:latin typeface="Ubuntu"/>
              <a:ea typeface="Ubuntu"/>
              <a:cs typeface="Ubuntu"/>
              <a:sym typeface="Ubuntu"/>
            </a:endParaRPr>
          </a:p>
          <a:p>
            <a:pPr marL="777240" lvl="1" indent="-388620" algn="l">
              <a:lnSpc>
                <a:spcPts val="5040"/>
              </a:lnSpc>
              <a:buFont typeface="Arial"/>
              <a:buChar char="•"/>
            </a:pPr>
            <a:r>
              <a:rPr lang="en-US" sz="3600">
                <a:solidFill>
                  <a:srgbClr val="000000"/>
                </a:solidFill>
                <a:latin typeface="Ubuntu"/>
                <a:ea typeface="Ubuntu"/>
                <a:cs typeface="Ubuntu"/>
                <a:sym typeface="Ubuntu"/>
              </a:rPr>
              <a:t>Tell you what to expect and </a:t>
            </a:r>
            <a:r>
              <a:rPr lang="en-US" sz="3600" b="1">
                <a:solidFill>
                  <a:srgbClr val="000000"/>
                </a:solidFill>
                <a:latin typeface="Ubuntu Bold"/>
                <a:ea typeface="Ubuntu Bold"/>
                <a:cs typeface="Ubuntu Bold"/>
                <a:sym typeface="Ubuntu Bold"/>
              </a:rPr>
              <a:t>ask your permission</a:t>
            </a:r>
            <a:r>
              <a:rPr lang="en-US" sz="3600">
                <a:solidFill>
                  <a:srgbClr val="000000"/>
                </a:solidFill>
                <a:latin typeface="Ubuntu"/>
                <a:ea typeface="Ubuntu"/>
                <a:cs typeface="Ubuntu"/>
                <a:sym typeface="Ubuntu"/>
              </a:rPr>
              <a:t> before they touch your body</a:t>
            </a:r>
          </a:p>
        </p:txBody>
      </p:sp>
      <p:sp>
        <p:nvSpPr>
          <p:cNvPr id="38" name="Freeform 38"/>
          <p:cNvSpPr/>
          <p:nvPr/>
        </p:nvSpPr>
        <p:spPr>
          <a:xfrm>
            <a:off x="1441502" y="2790121"/>
            <a:ext cx="5804516" cy="6468179"/>
          </a:xfrm>
          <a:custGeom>
            <a:avLst/>
            <a:gdLst/>
            <a:ahLst/>
            <a:cxnLst/>
            <a:rect l="l" t="t" r="r" b="b"/>
            <a:pathLst>
              <a:path w="5804516" h="6468179">
                <a:moveTo>
                  <a:pt x="0" y="0"/>
                </a:moveTo>
                <a:lnTo>
                  <a:pt x="5804515" y="0"/>
                </a:lnTo>
                <a:lnTo>
                  <a:pt x="5804515" y="6468179"/>
                </a:lnTo>
                <a:lnTo>
                  <a:pt x="0" y="6468179"/>
                </a:lnTo>
                <a:lnTo>
                  <a:pt x="0" y="0"/>
                </a:lnTo>
                <a:close/>
              </a:path>
            </a:pathLst>
          </a:custGeom>
          <a:blipFill>
            <a:blip r:embed="rId5"/>
            <a:stretch>
              <a:fillRect b="-14866"/>
            </a:stretch>
          </a:blipFill>
        </p:spPr>
        <p:txBody>
          <a:bodyPr/>
          <a:lstStyle/>
          <a:p>
            <a:endParaRPr lang="en-US"/>
          </a:p>
        </p:txBody>
      </p:sp>
      <p:sp>
        <p:nvSpPr>
          <p:cNvPr id="39" name="TextBox 39"/>
          <p:cNvSpPr txBox="1"/>
          <p:nvPr/>
        </p:nvSpPr>
        <p:spPr>
          <a:xfrm>
            <a:off x="832545" y="791507"/>
            <a:ext cx="11843621"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What Your Provider Should Do</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03914" y="-1905"/>
            <a:ext cx="1138455" cy="917237"/>
          </a:xfrm>
          <a:custGeom>
            <a:avLst/>
            <a:gdLst/>
            <a:ahLst/>
            <a:cxnLst/>
            <a:rect l="l" t="t" r="r" b="b"/>
            <a:pathLst>
              <a:path w="1138455" h="917237">
                <a:moveTo>
                  <a:pt x="0" y="0"/>
                </a:moveTo>
                <a:lnTo>
                  <a:pt x="1138456" y="0"/>
                </a:lnTo>
                <a:lnTo>
                  <a:pt x="1138456" y="917237"/>
                </a:lnTo>
                <a:lnTo>
                  <a:pt x="0" y="917237"/>
                </a:lnTo>
                <a:lnTo>
                  <a:pt x="0" y="0"/>
                </a:lnTo>
                <a:close/>
              </a:path>
            </a:pathLst>
          </a:custGeom>
          <a:blipFill>
            <a:blip r:embed="rId3">
              <a:extLst>
                <a:ext uri="{96DAC541-7B7A-43D3-8B79-37D633B846F1}">
                  <asvg:svgBlip xmlns:asvg="http://schemas.microsoft.com/office/drawing/2016/SVG/main" r:embed="rId4"/>
                </a:ext>
              </a:extLst>
            </a:blip>
            <a:stretch>
              <a:fillRect t="-51826"/>
            </a:stretch>
          </a:blipFill>
        </p:spPr>
        <p:txBody>
          <a:bodyPr/>
          <a:lstStyle/>
          <a:p>
            <a:endParaRPr lang="en-US"/>
          </a:p>
        </p:txBody>
      </p:sp>
      <p:sp>
        <p:nvSpPr>
          <p:cNvPr id="3" name="Freeform 3"/>
          <p:cNvSpPr/>
          <p:nvPr/>
        </p:nvSpPr>
        <p:spPr>
          <a:xfrm>
            <a:off x="16743945" y="0"/>
            <a:ext cx="1128055" cy="915332"/>
          </a:xfrm>
          <a:custGeom>
            <a:avLst/>
            <a:gdLst/>
            <a:ahLst/>
            <a:cxnLst/>
            <a:rect l="l" t="t" r="r" b="b"/>
            <a:pathLst>
              <a:path w="1128055" h="915332">
                <a:moveTo>
                  <a:pt x="0" y="0"/>
                </a:moveTo>
                <a:lnTo>
                  <a:pt x="1128055" y="0"/>
                </a:lnTo>
                <a:lnTo>
                  <a:pt x="11280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r="-921"/>
            </a:stretch>
          </a:blipFill>
        </p:spPr>
        <p:txBody>
          <a:bodyPr/>
          <a:lstStyle/>
          <a:p>
            <a:endParaRPr lang="en-US"/>
          </a:p>
        </p:txBody>
      </p:sp>
      <p:sp>
        <p:nvSpPr>
          <p:cNvPr id="4" name="Freeform 4"/>
          <p:cNvSpPr/>
          <p:nvPr/>
        </p:nvSpPr>
        <p:spPr>
          <a:xfrm>
            <a:off x="13619141" y="-1947"/>
            <a:ext cx="1138455" cy="917279"/>
          </a:xfrm>
          <a:custGeom>
            <a:avLst/>
            <a:gdLst/>
            <a:ahLst/>
            <a:cxnLst/>
            <a:rect l="l" t="t" r="r" b="b"/>
            <a:pathLst>
              <a:path w="1138455" h="917279">
                <a:moveTo>
                  <a:pt x="0" y="0"/>
                </a:moveTo>
                <a:lnTo>
                  <a:pt x="1138455" y="0"/>
                </a:lnTo>
                <a:lnTo>
                  <a:pt x="1138455" y="917279"/>
                </a:lnTo>
                <a:lnTo>
                  <a:pt x="0" y="917279"/>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5" name="Freeform 5"/>
          <p:cNvSpPr/>
          <p:nvPr/>
        </p:nvSpPr>
        <p:spPr>
          <a:xfrm>
            <a:off x="1153771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6" name="Freeform 6"/>
          <p:cNvSpPr/>
          <p:nvPr/>
        </p:nvSpPr>
        <p:spPr>
          <a:xfrm>
            <a:off x="12577741"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7" name="Freeform 7"/>
          <p:cNvSpPr/>
          <p:nvPr/>
        </p:nvSpPr>
        <p:spPr>
          <a:xfrm>
            <a:off x="94529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8" name="Freeform 8"/>
          <p:cNvSpPr/>
          <p:nvPr/>
        </p:nvSpPr>
        <p:spPr>
          <a:xfrm>
            <a:off x="1049296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9" name="Freeform 9"/>
          <p:cNvSpPr/>
          <p:nvPr/>
        </p:nvSpPr>
        <p:spPr>
          <a:xfrm>
            <a:off x="737150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0" name="Freeform 10"/>
          <p:cNvSpPr/>
          <p:nvPr/>
        </p:nvSpPr>
        <p:spPr>
          <a:xfrm>
            <a:off x="84115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1" name="Freeform 11"/>
          <p:cNvSpPr/>
          <p:nvPr/>
        </p:nvSpPr>
        <p:spPr>
          <a:xfrm>
            <a:off x="5286734"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2" name="Freeform 12"/>
          <p:cNvSpPr/>
          <p:nvPr/>
        </p:nvSpPr>
        <p:spPr>
          <a:xfrm>
            <a:off x="6326765"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3" name="Freeform 13"/>
          <p:cNvSpPr/>
          <p:nvPr/>
        </p:nvSpPr>
        <p:spPr>
          <a:xfrm>
            <a:off x="3205304"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4" name="Freeform 14"/>
          <p:cNvSpPr/>
          <p:nvPr/>
        </p:nvSpPr>
        <p:spPr>
          <a:xfrm>
            <a:off x="4245335"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5" name="Freeform 15"/>
          <p:cNvSpPr/>
          <p:nvPr/>
        </p:nvSpPr>
        <p:spPr>
          <a:xfrm>
            <a:off x="1120531"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6" name="Freeform 16"/>
          <p:cNvSpPr/>
          <p:nvPr/>
        </p:nvSpPr>
        <p:spPr>
          <a:xfrm>
            <a:off x="2160561" y="0"/>
            <a:ext cx="1138455" cy="915332"/>
          </a:xfrm>
          <a:custGeom>
            <a:avLst/>
            <a:gdLst/>
            <a:ahLst/>
            <a:cxnLst/>
            <a:rect l="l" t="t" r="r" b="b"/>
            <a:pathLst>
              <a:path w="1138455" h="915332">
                <a:moveTo>
                  <a:pt x="0" y="0"/>
                </a:moveTo>
                <a:lnTo>
                  <a:pt x="1138456" y="0"/>
                </a:lnTo>
                <a:lnTo>
                  <a:pt x="1138456"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7" name="Freeform 17"/>
          <p:cNvSpPr/>
          <p:nvPr/>
        </p:nvSpPr>
        <p:spPr>
          <a:xfrm>
            <a:off x="-1905" y="0"/>
            <a:ext cx="179461" cy="915332"/>
          </a:xfrm>
          <a:custGeom>
            <a:avLst/>
            <a:gdLst/>
            <a:ahLst/>
            <a:cxnLst/>
            <a:rect l="l" t="t" r="r" b="b"/>
            <a:pathLst>
              <a:path w="179461" h="915332">
                <a:moveTo>
                  <a:pt x="0" y="0"/>
                </a:moveTo>
                <a:lnTo>
                  <a:pt x="179461" y="0"/>
                </a:lnTo>
                <a:lnTo>
                  <a:pt x="179461"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l="-534374" t="-52142"/>
            </a:stretch>
          </a:blipFill>
        </p:spPr>
        <p:txBody>
          <a:bodyPr/>
          <a:lstStyle/>
          <a:p>
            <a:endParaRPr lang="en-US"/>
          </a:p>
        </p:txBody>
      </p:sp>
      <p:sp>
        <p:nvSpPr>
          <p:cNvPr id="18" name="Freeform 18"/>
          <p:cNvSpPr/>
          <p:nvPr/>
        </p:nvSpPr>
        <p:spPr>
          <a:xfrm>
            <a:off x="7913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9" name="Freeform 19"/>
          <p:cNvSpPr/>
          <p:nvPr/>
        </p:nvSpPr>
        <p:spPr>
          <a:xfrm>
            <a:off x="0" y="9518616"/>
            <a:ext cx="977066" cy="619133"/>
          </a:xfrm>
          <a:custGeom>
            <a:avLst/>
            <a:gdLst/>
            <a:ahLst/>
            <a:cxnLst/>
            <a:rect l="l" t="t" r="r" b="b"/>
            <a:pathLst>
              <a:path w="977066" h="619133">
                <a:moveTo>
                  <a:pt x="0" y="0"/>
                </a:moveTo>
                <a:lnTo>
                  <a:pt x="977066" y="0"/>
                </a:lnTo>
                <a:lnTo>
                  <a:pt x="977066" y="619133"/>
                </a:lnTo>
                <a:lnTo>
                  <a:pt x="0" y="619133"/>
                </a:lnTo>
                <a:lnTo>
                  <a:pt x="0" y="0"/>
                </a:lnTo>
                <a:close/>
              </a:path>
            </a:pathLst>
          </a:custGeom>
          <a:blipFill>
            <a:blip r:embed="rId3">
              <a:extLst>
                <a:ext uri="{96DAC541-7B7A-43D3-8B79-37D633B846F1}">
                  <asvg:svgBlip xmlns:asvg="http://schemas.microsoft.com/office/drawing/2016/SVG/main" r:embed="rId4"/>
                </a:ext>
              </a:extLst>
            </a:blip>
            <a:stretch>
              <a:fillRect l="-16517" b="-124928"/>
            </a:stretch>
          </a:blipFill>
        </p:spPr>
        <p:txBody>
          <a:bodyPr/>
          <a:lstStyle/>
          <a:p>
            <a:endParaRPr lang="en-US"/>
          </a:p>
        </p:txBody>
      </p:sp>
      <p:sp>
        <p:nvSpPr>
          <p:cNvPr id="20" name="Freeform 20"/>
          <p:cNvSpPr/>
          <p:nvPr/>
        </p:nvSpPr>
        <p:spPr>
          <a:xfrm>
            <a:off x="14659172"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21" name="Freeform 21"/>
          <p:cNvSpPr/>
          <p:nvPr/>
        </p:nvSpPr>
        <p:spPr>
          <a:xfrm>
            <a:off x="0" y="934382"/>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2" name="Freeform 22"/>
          <p:cNvSpPr/>
          <p:nvPr/>
        </p:nvSpPr>
        <p:spPr>
          <a:xfrm>
            <a:off x="0" y="2365087"/>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3" name="Freeform 23"/>
          <p:cNvSpPr/>
          <p:nvPr/>
        </p:nvSpPr>
        <p:spPr>
          <a:xfrm>
            <a:off x="0" y="3795793"/>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4" name="Freeform 24"/>
          <p:cNvSpPr/>
          <p:nvPr/>
        </p:nvSpPr>
        <p:spPr>
          <a:xfrm>
            <a:off x="0" y="5226499"/>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5" name="Freeform 25"/>
          <p:cNvSpPr/>
          <p:nvPr/>
        </p:nvSpPr>
        <p:spPr>
          <a:xfrm>
            <a:off x="-1943" y="6657204"/>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sp>
        <p:nvSpPr>
          <p:cNvPr id="26" name="Freeform 26"/>
          <p:cNvSpPr/>
          <p:nvPr/>
        </p:nvSpPr>
        <p:spPr>
          <a:xfrm>
            <a:off x="-1943" y="8087910"/>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grpSp>
        <p:nvGrpSpPr>
          <p:cNvPr id="27" name="Group 27"/>
          <p:cNvGrpSpPr/>
          <p:nvPr/>
        </p:nvGrpSpPr>
        <p:grpSpPr>
          <a:xfrm rot="-5400000">
            <a:off x="12910419" y="4867206"/>
            <a:ext cx="10244787" cy="510375"/>
            <a:chOff x="0" y="0"/>
            <a:chExt cx="3671501" cy="182907"/>
          </a:xfrm>
        </p:grpSpPr>
        <p:sp>
          <p:nvSpPr>
            <p:cNvPr id="28" name="Freeform 28"/>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88AC2E"/>
            </a:solidFill>
          </p:spPr>
          <p:txBody>
            <a:bodyPr/>
            <a:lstStyle/>
            <a:p>
              <a:endParaRPr lang="en-US"/>
            </a:p>
          </p:txBody>
        </p:sp>
        <p:sp>
          <p:nvSpPr>
            <p:cNvPr id="29" name="TextBox 29"/>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0" name="Group 30"/>
          <p:cNvGrpSpPr/>
          <p:nvPr/>
        </p:nvGrpSpPr>
        <p:grpSpPr>
          <a:xfrm>
            <a:off x="0" y="9776625"/>
            <a:ext cx="18288000" cy="510375"/>
            <a:chOff x="0" y="0"/>
            <a:chExt cx="6554006" cy="182907"/>
          </a:xfrm>
        </p:grpSpPr>
        <p:sp>
          <p:nvSpPr>
            <p:cNvPr id="31" name="Freeform 31"/>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88AC2E"/>
            </a:solidFill>
          </p:spPr>
          <p:txBody>
            <a:bodyPr/>
            <a:lstStyle/>
            <a:p>
              <a:endParaRPr lang="en-US"/>
            </a:p>
          </p:txBody>
        </p:sp>
        <p:sp>
          <p:nvSpPr>
            <p:cNvPr id="32" name="TextBox 32"/>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3" name="Group 33"/>
          <p:cNvGrpSpPr/>
          <p:nvPr/>
        </p:nvGrpSpPr>
        <p:grpSpPr>
          <a:xfrm>
            <a:off x="484174" y="808116"/>
            <a:ext cx="4493664" cy="1223447"/>
            <a:chOff x="0" y="0"/>
            <a:chExt cx="1183517" cy="322225"/>
          </a:xfrm>
        </p:grpSpPr>
        <p:sp>
          <p:nvSpPr>
            <p:cNvPr id="34" name="Freeform 34"/>
            <p:cNvSpPr/>
            <p:nvPr/>
          </p:nvSpPr>
          <p:spPr>
            <a:xfrm>
              <a:off x="0" y="0"/>
              <a:ext cx="1183517" cy="322225"/>
            </a:xfrm>
            <a:custGeom>
              <a:avLst/>
              <a:gdLst/>
              <a:ahLst/>
              <a:cxnLst/>
              <a:rect l="l" t="t" r="r" b="b"/>
              <a:pathLst>
                <a:path w="1183517" h="322225">
                  <a:moveTo>
                    <a:pt x="980317" y="0"/>
                  </a:moveTo>
                  <a:cubicBezTo>
                    <a:pt x="1092541" y="0"/>
                    <a:pt x="1183517" y="72132"/>
                    <a:pt x="1183517" y="161112"/>
                  </a:cubicBezTo>
                  <a:cubicBezTo>
                    <a:pt x="1183517" y="250092"/>
                    <a:pt x="1092541" y="322225"/>
                    <a:pt x="980317" y="322225"/>
                  </a:cubicBezTo>
                  <a:lnTo>
                    <a:pt x="203200" y="322225"/>
                  </a:lnTo>
                  <a:cubicBezTo>
                    <a:pt x="90976" y="322225"/>
                    <a:pt x="0" y="250092"/>
                    <a:pt x="0" y="161112"/>
                  </a:cubicBezTo>
                  <a:cubicBezTo>
                    <a:pt x="0" y="72132"/>
                    <a:pt x="90976" y="0"/>
                    <a:pt x="203200" y="0"/>
                  </a:cubicBezTo>
                  <a:close/>
                </a:path>
              </a:pathLst>
            </a:custGeom>
            <a:solidFill>
              <a:srgbClr val="EC008C"/>
            </a:solidFill>
          </p:spPr>
          <p:txBody>
            <a:bodyPr/>
            <a:lstStyle/>
            <a:p>
              <a:endParaRPr lang="en-US"/>
            </a:p>
          </p:txBody>
        </p:sp>
        <p:sp>
          <p:nvSpPr>
            <p:cNvPr id="35" name="TextBox 35"/>
            <p:cNvSpPr txBox="1"/>
            <p:nvPr/>
          </p:nvSpPr>
          <p:spPr>
            <a:xfrm>
              <a:off x="0" y="-28575"/>
              <a:ext cx="1183517" cy="350800"/>
            </a:xfrm>
            <a:prstGeom prst="rect">
              <a:avLst/>
            </a:prstGeom>
          </p:spPr>
          <p:txBody>
            <a:bodyPr lIns="50800" tIns="50800" rIns="50800" bIns="50800" rtlCol="0" anchor="ctr"/>
            <a:lstStyle/>
            <a:p>
              <a:pPr algn="ctr">
                <a:lnSpc>
                  <a:spcPts val="1960"/>
                </a:lnSpc>
              </a:pPr>
              <a:endParaRPr/>
            </a:p>
          </p:txBody>
        </p:sp>
      </p:grpSp>
      <p:sp>
        <p:nvSpPr>
          <p:cNvPr id="36" name="TextBox 36"/>
          <p:cNvSpPr txBox="1"/>
          <p:nvPr/>
        </p:nvSpPr>
        <p:spPr>
          <a:xfrm>
            <a:off x="9139238" y="4585970"/>
            <a:ext cx="9525" cy="981710"/>
          </a:xfrm>
          <a:prstGeom prst="rect">
            <a:avLst/>
          </a:prstGeom>
        </p:spPr>
        <p:txBody>
          <a:bodyPr lIns="0" tIns="0" rIns="0" bIns="0" rtlCol="0" anchor="t">
            <a:spAutoFit/>
          </a:bodyPr>
          <a:lstStyle/>
          <a:p>
            <a:pPr algn="ctr">
              <a:lnSpc>
                <a:spcPts val="7840"/>
              </a:lnSpc>
            </a:pPr>
            <a:endParaRPr/>
          </a:p>
        </p:txBody>
      </p:sp>
      <p:sp>
        <p:nvSpPr>
          <p:cNvPr id="37" name="TextBox 37"/>
          <p:cNvSpPr txBox="1"/>
          <p:nvPr/>
        </p:nvSpPr>
        <p:spPr>
          <a:xfrm>
            <a:off x="5821992" y="1742123"/>
            <a:ext cx="11618863" cy="7555865"/>
          </a:xfrm>
          <a:prstGeom prst="rect">
            <a:avLst/>
          </a:prstGeom>
        </p:spPr>
        <p:txBody>
          <a:bodyPr lIns="0" tIns="0" rIns="0" bIns="0" rtlCol="0" anchor="t">
            <a:spAutoFit/>
          </a:bodyPr>
          <a:lstStyle/>
          <a:p>
            <a:pPr algn="ctr">
              <a:lnSpc>
                <a:spcPts val="6160"/>
              </a:lnSpc>
            </a:pPr>
            <a:r>
              <a:rPr lang="en-US" sz="4400" b="1">
                <a:solidFill>
                  <a:srgbClr val="000000"/>
                </a:solidFill>
                <a:latin typeface="Ubuntu Bold"/>
                <a:ea typeface="Ubuntu Bold"/>
                <a:cs typeface="Ubuntu Bold"/>
                <a:sym typeface="Ubuntu Bold"/>
              </a:rPr>
              <a:t>Some things you could say to your provider:</a:t>
            </a:r>
          </a:p>
          <a:p>
            <a:pPr algn="l">
              <a:lnSpc>
                <a:spcPts val="6160"/>
              </a:lnSpc>
            </a:pPr>
            <a:endParaRPr lang="en-US" sz="4400" b="1">
              <a:solidFill>
                <a:srgbClr val="000000"/>
              </a:solidFill>
              <a:latin typeface="Ubuntu Bold"/>
              <a:ea typeface="Ubuntu Bold"/>
              <a:cs typeface="Ubuntu Bold"/>
              <a:sym typeface="Ubuntu Bold"/>
            </a:endParaRPr>
          </a:p>
          <a:p>
            <a:pPr marL="949961" lvl="1" indent="-474980" algn="l">
              <a:lnSpc>
                <a:spcPts val="6160"/>
              </a:lnSpc>
              <a:buFont typeface="Arial"/>
              <a:buChar char="•"/>
            </a:pPr>
            <a:r>
              <a:rPr lang="en-US" sz="4400">
                <a:solidFill>
                  <a:srgbClr val="000000"/>
                </a:solidFill>
                <a:latin typeface="Ubuntu"/>
                <a:ea typeface="Ubuntu"/>
                <a:cs typeface="Ubuntu"/>
                <a:sym typeface="Ubuntu"/>
              </a:rPr>
              <a:t>“I don’t understand.”</a:t>
            </a:r>
          </a:p>
          <a:p>
            <a:pPr algn="l">
              <a:lnSpc>
                <a:spcPts val="1399"/>
              </a:lnSpc>
            </a:pPr>
            <a:endParaRPr lang="en-US" sz="4400">
              <a:solidFill>
                <a:srgbClr val="000000"/>
              </a:solidFill>
              <a:latin typeface="Ubuntu"/>
              <a:ea typeface="Ubuntu"/>
              <a:cs typeface="Ubuntu"/>
              <a:sym typeface="Ubuntu"/>
            </a:endParaRPr>
          </a:p>
          <a:p>
            <a:pPr marL="949961" lvl="1" indent="-474980" algn="l">
              <a:lnSpc>
                <a:spcPts val="6160"/>
              </a:lnSpc>
              <a:buFont typeface="Arial"/>
              <a:buChar char="•"/>
            </a:pPr>
            <a:r>
              <a:rPr lang="en-US" sz="4400">
                <a:solidFill>
                  <a:srgbClr val="000000"/>
                </a:solidFill>
                <a:latin typeface="Ubuntu"/>
                <a:ea typeface="Ubuntu"/>
                <a:cs typeface="Ubuntu"/>
                <a:sym typeface="Ubuntu"/>
              </a:rPr>
              <a:t>“Can you show me a picture?”</a:t>
            </a:r>
          </a:p>
          <a:p>
            <a:pPr algn="l">
              <a:lnSpc>
                <a:spcPts val="1399"/>
              </a:lnSpc>
            </a:pPr>
            <a:endParaRPr lang="en-US" sz="4400">
              <a:solidFill>
                <a:srgbClr val="000000"/>
              </a:solidFill>
              <a:latin typeface="Ubuntu"/>
              <a:ea typeface="Ubuntu"/>
              <a:cs typeface="Ubuntu"/>
              <a:sym typeface="Ubuntu"/>
            </a:endParaRPr>
          </a:p>
          <a:p>
            <a:pPr marL="949961" lvl="1" indent="-474980" algn="l">
              <a:lnSpc>
                <a:spcPts val="6160"/>
              </a:lnSpc>
              <a:buFont typeface="Arial"/>
              <a:buChar char="•"/>
            </a:pPr>
            <a:r>
              <a:rPr lang="en-US" sz="4400">
                <a:solidFill>
                  <a:srgbClr val="000000"/>
                </a:solidFill>
                <a:latin typeface="Ubuntu"/>
                <a:ea typeface="Ubuntu"/>
                <a:cs typeface="Ubuntu"/>
                <a:sym typeface="Ubuntu"/>
              </a:rPr>
              <a:t>“What will the medicine do to me?”</a:t>
            </a:r>
          </a:p>
          <a:p>
            <a:pPr algn="l">
              <a:lnSpc>
                <a:spcPts val="1399"/>
              </a:lnSpc>
            </a:pPr>
            <a:endParaRPr lang="en-US" sz="4400">
              <a:solidFill>
                <a:srgbClr val="000000"/>
              </a:solidFill>
              <a:latin typeface="Ubuntu"/>
              <a:ea typeface="Ubuntu"/>
              <a:cs typeface="Ubuntu"/>
              <a:sym typeface="Ubuntu"/>
            </a:endParaRPr>
          </a:p>
          <a:p>
            <a:pPr marL="949961" lvl="1" indent="-474980" algn="l">
              <a:lnSpc>
                <a:spcPts val="6160"/>
              </a:lnSpc>
              <a:buFont typeface="Arial"/>
              <a:buChar char="•"/>
            </a:pPr>
            <a:r>
              <a:rPr lang="en-US" sz="4400">
                <a:solidFill>
                  <a:srgbClr val="000000"/>
                </a:solidFill>
                <a:latin typeface="Ubuntu"/>
                <a:ea typeface="Ubuntu"/>
                <a:cs typeface="Ubuntu"/>
                <a:sym typeface="Ubuntu"/>
              </a:rPr>
              <a:t>“Can you write down what I have to do?”</a:t>
            </a:r>
          </a:p>
          <a:p>
            <a:pPr algn="l">
              <a:lnSpc>
                <a:spcPts val="1399"/>
              </a:lnSpc>
            </a:pPr>
            <a:endParaRPr lang="en-US" sz="4400">
              <a:solidFill>
                <a:srgbClr val="000000"/>
              </a:solidFill>
              <a:latin typeface="Ubuntu"/>
              <a:ea typeface="Ubuntu"/>
              <a:cs typeface="Ubuntu"/>
              <a:sym typeface="Ubuntu"/>
            </a:endParaRPr>
          </a:p>
          <a:p>
            <a:pPr marL="949961" lvl="1" indent="-474980" algn="l">
              <a:lnSpc>
                <a:spcPts val="6160"/>
              </a:lnSpc>
              <a:buFont typeface="Arial"/>
              <a:buChar char="•"/>
            </a:pPr>
            <a:r>
              <a:rPr lang="en-US" sz="4400">
                <a:solidFill>
                  <a:srgbClr val="000000"/>
                </a:solidFill>
                <a:latin typeface="Ubuntu"/>
                <a:ea typeface="Ubuntu"/>
                <a:cs typeface="Ubuntu"/>
                <a:sym typeface="Ubuntu"/>
              </a:rPr>
              <a:t>“I need some time to think about that.”</a:t>
            </a:r>
          </a:p>
          <a:p>
            <a:pPr algn="l">
              <a:lnSpc>
                <a:spcPts val="5040"/>
              </a:lnSpc>
            </a:pPr>
            <a:endParaRPr lang="en-US" sz="4400">
              <a:solidFill>
                <a:srgbClr val="000000"/>
              </a:solidFill>
              <a:latin typeface="Ubuntu"/>
              <a:ea typeface="Ubuntu"/>
              <a:cs typeface="Ubuntu"/>
              <a:sym typeface="Ubuntu"/>
            </a:endParaRPr>
          </a:p>
          <a:p>
            <a:pPr algn="ctr">
              <a:lnSpc>
                <a:spcPts val="6160"/>
              </a:lnSpc>
            </a:pPr>
            <a:r>
              <a:rPr lang="en-US" sz="4400" b="1">
                <a:solidFill>
                  <a:srgbClr val="000000"/>
                </a:solidFill>
                <a:latin typeface="Ubuntu Bold"/>
                <a:ea typeface="Ubuntu Bold"/>
                <a:cs typeface="Ubuntu Bold"/>
                <a:sym typeface="Ubuntu Bold"/>
              </a:rPr>
              <a:t>What else could you say?</a:t>
            </a:r>
          </a:p>
        </p:txBody>
      </p:sp>
      <p:sp>
        <p:nvSpPr>
          <p:cNvPr id="38" name="Freeform 38"/>
          <p:cNvSpPr/>
          <p:nvPr/>
        </p:nvSpPr>
        <p:spPr>
          <a:xfrm>
            <a:off x="1401473" y="2775464"/>
            <a:ext cx="4454489" cy="7001161"/>
          </a:xfrm>
          <a:custGeom>
            <a:avLst/>
            <a:gdLst/>
            <a:ahLst/>
            <a:cxnLst/>
            <a:rect l="l" t="t" r="r" b="b"/>
            <a:pathLst>
              <a:path w="4454489" h="7001161">
                <a:moveTo>
                  <a:pt x="0" y="0"/>
                </a:moveTo>
                <a:lnTo>
                  <a:pt x="4454489" y="0"/>
                </a:lnTo>
                <a:lnTo>
                  <a:pt x="4454489" y="7001161"/>
                </a:lnTo>
                <a:lnTo>
                  <a:pt x="0" y="7001161"/>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39" name="TextBox 39"/>
          <p:cNvSpPr txBox="1"/>
          <p:nvPr/>
        </p:nvSpPr>
        <p:spPr>
          <a:xfrm>
            <a:off x="832545" y="791507"/>
            <a:ext cx="3789980"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Examples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03914" y="-1905"/>
            <a:ext cx="1138455" cy="917237"/>
          </a:xfrm>
          <a:custGeom>
            <a:avLst/>
            <a:gdLst/>
            <a:ahLst/>
            <a:cxnLst/>
            <a:rect l="l" t="t" r="r" b="b"/>
            <a:pathLst>
              <a:path w="1138455" h="917237">
                <a:moveTo>
                  <a:pt x="0" y="0"/>
                </a:moveTo>
                <a:lnTo>
                  <a:pt x="1138456" y="0"/>
                </a:lnTo>
                <a:lnTo>
                  <a:pt x="1138456" y="917237"/>
                </a:lnTo>
                <a:lnTo>
                  <a:pt x="0" y="917237"/>
                </a:lnTo>
                <a:lnTo>
                  <a:pt x="0" y="0"/>
                </a:lnTo>
                <a:close/>
              </a:path>
            </a:pathLst>
          </a:custGeom>
          <a:blipFill>
            <a:blip r:embed="rId3">
              <a:extLst>
                <a:ext uri="{96DAC541-7B7A-43D3-8B79-37D633B846F1}">
                  <asvg:svgBlip xmlns:asvg="http://schemas.microsoft.com/office/drawing/2016/SVG/main" r:embed="rId4"/>
                </a:ext>
              </a:extLst>
            </a:blip>
            <a:stretch>
              <a:fillRect t="-51826"/>
            </a:stretch>
          </a:blipFill>
        </p:spPr>
        <p:txBody>
          <a:bodyPr/>
          <a:lstStyle/>
          <a:p>
            <a:endParaRPr lang="en-US"/>
          </a:p>
        </p:txBody>
      </p:sp>
      <p:sp>
        <p:nvSpPr>
          <p:cNvPr id="3" name="Freeform 3"/>
          <p:cNvSpPr/>
          <p:nvPr/>
        </p:nvSpPr>
        <p:spPr>
          <a:xfrm>
            <a:off x="16743945" y="0"/>
            <a:ext cx="1128055" cy="915332"/>
          </a:xfrm>
          <a:custGeom>
            <a:avLst/>
            <a:gdLst/>
            <a:ahLst/>
            <a:cxnLst/>
            <a:rect l="l" t="t" r="r" b="b"/>
            <a:pathLst>
              <a:path w="1128055" h="915332">
                <a:moveTo>
                  <a:pt x="0" y="0"/>
                </a:moveTo>
                <a:lnTo>
                  <a:pt x="1128055" y="0"/>
                </a:lnTo>
                <a:lnTo>
                  <a:pt x="11280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r="-921"/>
            </a:stretch>
          </a:blipFill>
        </p:spPr>
        <p:txBody>
          <a:bodyPr/>
          <a:lstStyle/>
          <a:p>
            <a:endParaRPr lang="en-US"/>
          </a:p>
        </p:txBody>
      </p:sp>
      <p:sp>
        <p:nvSpPr>
          <p:cNvPr id="4" name="Freeform 4"/>
          <p:cNvSpPr/>
          <p:nvPr/>
        </p:nvSpPr>
        <p:spPr>
          <a:xfrm>
            <a:off x="13619141" y="-1947"/>
            <a:ext cx="1138455" cy="917279"/>
          </a:xfrm>
          <a:custGeom>
            <a:avLst/>
            <a:gdLst/>
            <a:ahLst/>
            <a:cxnLst/>
            <a:rect l="l" t="t" r="r" b="b"/>
            <a:pathLst>
              <a:path w="1138455" h="917279">
                <a:moveTo>
                  <a:pt x="0" y="0"/>
                </a:moveTo>
                <a:lnTo>
                  <a:pt x="1138455" y="0"/>
                </a:lnTo>
                <a:lnTo>
                  <a:pt x="1138455" y="917279"/>
                </a:lnTo>
                <a:lnTo>
                  <a:pt x="0" y="917279"/>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5" name="Freeform 5"/>
          <p:cNvSpPr/>
          <p:nvPr/>
        </p:nvSpPr>
        <p:spPr>
          <a:xfrm>
            <a:off x="1153771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6" name="Freeform 6"/>
          <p:cNvSpPr/>
          <p:nvPr/>
        </p:nvSpPr>
        <p:spPr>
          <a:xfrm>
            <a:off x="12577741"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7" name="Freeform 7"/>
          <p:cNvSpPr/>
          <p:nvPr/>
        </p:nvSpPr>
        <p:spPr>
          <a:xfrm>
            <a:off x="94529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8" name="Freeform 8"/>
          <p:cNvSpPr/>
          <p:nvPr/>
        </p:nvSpPr>
        <p:spPr>
          <a:xfrm>
            <a:off x="1049296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9" name="Freeform 9"/>
          <p:cNvSpPr/>
          <p:nvPr/>
        </p:nvSpPr>
        <p:spPr>
          <a:xfrm>
            <a:off x="737150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0" name="Freeform 10"/>
          <p:cNvSpPr/>
          <p:nvPr/>
        </p:nvSpPr>
        <p:spPr>
          <a:xfrm>
            <a:off x="84115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1" name="Freeform 11"/>
          <p:cNvSpPr/>
          <p:nvPr/>
        </p:nvSpPr>
        <p:spPr>
          <a:xfrm>
            <a:off x="5286734"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2" name="Freeform 12"/>
          <p:cNvSpPr/>
          <p:nvPr/>
        </p:nvSpPr>
        <p:spPr>
          <a:xfrm>
            <a:off x="6326765"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3" name="Freeform 13"/>
          <p:cNvSpPr/>
          <p:nvPr/>
        </p:nvSpPr>
        <p:spPr>
          <a:xfrm>
            <a:off x="3205304"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4" name="Freeform 14"/>
          <p:cNvSpPr/>
          <p:nvPr/>
        </p:nvSpPr>
        <p:spPr>
          <a:xfrm>
            <a:off x="4245335"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5" name="Freeform 15"/>
          <p:cNvSpPr/>
          <p:nvPr/>
        </p:nvSpPr>
        <p:spPr>
          <a:xfrm>
            <a:off x="1120531"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6" name="Freeform 16"/>
          <p:cNvSpPr/>
          <p:nvPr/>
        </p:nvSpPr>
        <p:spPr>
          <a:xfrm>
            <a:off x="2160561" y="0"/>
            <a:ext cx="1138455" cy="915332"/>
          </a:xfrm>
          <a:custGeom>
            <a:avLst/>
            <a:gdLst/>
            <a:ahLst/>
            <a:cxnLst/>
            <a:rect l="l" t="t" r="r" b="b"/>
            <a:pathLst>
              <a:path w="1138455" h="915332">
                <a:moveTo>
                  <a:pt x="0" y="0"/>
                </a:moveTo>
                <a:lnTo>
                  <a:pt x="1138456" y="0"/>
                </a:lnTo>
                <a:lnTo>
                  <a:pt x="1138456"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7" name="Freeform 17"/>
          <p:cNvSpPr/>
          <p:nvPr/>
        </p:nvSpPr>
        <p:spPr>
          <a:xfrm>
            <a:off x="-1905" y="0"/>
            <a:ext cx="179461" cy="915332"/>
          </a:xfrm>
          <a:custGeom>
            <a:avLst/>
            <a:gdLst/>
            <a:ahLst/>
            <a:cxnLst/>
            <a:rect l="l" t="t" r="r" b="b"/>
            <a:pathLst>
              <a:path w="179461" h="915332">
                <a:moveTo>
                  <a:pt x="0" y="0"/>
                </a:moveTo>
                <a:lnTo>
                  <a:pt x="179461" y="0"/>
                </a:lnTo>
                <a:lnTo>
                  <a:pt x="179461"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l="-534374" t="-52142"/>
            </a:stretch>
          </a:blipFill>
        </p:spPr>
        <p:txBody>
          <a:bodyPr/>
          <a:lstStyle/>
          <a:p>
            <a:endParaRPr lang="en-US"/>
          </a:p>
        </p:txBody>
      </p:sp>
      <p:sp>
        <p:nvSpPr>
          <p:cNvPr id="18" name="Freeform 18"/>
          <p:cNvSpPr/>
          <p:nvPr/>
        </p:nvSpPr>
        <p:spPr>
          <a:xfrm>
            <a:off x="7913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9" name="Freeform 19"/>
          <p:cNvSpPr/>
          <p:nvPr/>
        </p:nvSpPr>
        <p:spPr>
          <a:xfrm>
            <a:off x="0" y="9518616"/>
            <a:ext cx="977066" cy="619133"/>
          </a:xfrm>
          <a:custGeom>
            <a:avLst/>
            <a:gdLst/>
            <a:ahLst/>
            <a:cxnLst/>
            <a:rect l="l" t="t" r="r" b="b"/>
            <a:pathLst>
              <a:path w="977066" h="619133">
                <a:moveTo>
                  <a:pt x="0" y="0"/>
                </a:moveTo>
                <a:lnTo>
                  <a:pt x="977066" y="0"/>
                </a:lnTo>
                <a:lnTo>
                  <a:pt x="977066" y="619133"/>
                </a:lnTo>
                <a:lnTo>
                  <a:pt x="0" y="619133"/>
                </a:lnTo>
                <a:lnTo>
                  <a:pt x="0" y="0"/>
                </a:lnTo>
                <a:close/>
              </a:path>
            </a:pathLst>
          </a:custGeom>
          <a:blipFill>
            <a:blip r:embed="rId3">
              <a:extLst>
                <a:ext uri="{96DAC541-7B7A-43D3-8B79-37D633B846F1}">
                  <asvg:svgBlip xmlns:asvg="http://schemas.microsoft.com/office/drawing/2016/SVG/main" r:embed="rId4"/>
                </a:ext>
              </a:extLst>
            </a:blip>
            <a:stretch>
              <a:fillRect l="-16517" b="-124928"/>
            </a:stretch>
          </a:blipFill>
        </p:spPr>
        <p:txBody>
          <a:bodyPr/>
          <a:lstStyle/>
          <a:p>
            <a:endParaRPr lang="en-US"/>
          </a:p>
        </p:txBody>
      </p:sp>
      <p:sp>
        <p:nvSpPr>
          <p:cNvPr id="20" name="Freeform 20"/>
          <p:cNvSpPr/>
          <p:nvPr/>
        </p:nvSpPr>
        <p:spPr>
          <a:xfrm>
            <a:off x="14659172"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21" name="Freeform 21"/>
          <p:cNvSpPr/>
          <p:nvPr/>
        </p:nvSpPr>
        <p:spPr>
          <a:xfrm>
            <a:off x="0" y="934382"/>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2" name="Freeform 22"/>
          <p:cNvSpPr/>
          <p:nvPr/>
        </p:nvSpPr>
        <p:spPr>
          <a:xfrm>
            <a:off x="0" y="2365087"/>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3" name="Freeform 23"/>
          <p:cNvSpPr/>
          <p:nvPr/>
        </p:nvSpPr>
        <p:spPr>
          <a:xfrm>
            <a:off x="0" y="3795793"/>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4" name="Freeform 24"/>
          <p:cNvSpPr/>
          <p:nvPr/>
        </p:nvSpPr>
        <p:spPr>
          <a:xfrm>
            <a:off x="0" y="5226499"/>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5" name="Freeform 25"/>
          <p:cNvSpPr/>
          <p:nvPr/>
        </p:nvSpPr>
        <p:spPr>
          <a:xfrm>
            <a:off x="-1943" y="6657204"/>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sp>
        <p:nvSpPr>
          <p:cNvPr id="26" name="Freeform 26"/>
          <p:cNvSpPr/>
          <p:nvPr/>
        </p:nvSpPr>
        <p:spPr>
          <a:xfrm>
            <a:off x="-1943" y="8087910"/>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grpSp>
        <p:nvGrpSpPr>
          <p:cNvPr id="27" name="Group 27"/>
          <p:cNvGrpSpPr/>
          <p:nvPr/>
        </p:nvGrpSpPr>
        <p:grpSpPr>
          <a:xfrm rot="-5400000">
            <a:off x="12910419" y="4867206"/>
            <a:ext cx="10244787" cy="510375"/>
            <a:chOff x="0" y="0"/>
            <a:chExt cx="3671501" cy="182907"/>
          </a:xfrm>
        </p:grpSpPr>
        <p:sp>
          <p:nvSpPr>
            <p:cNvPr id="28" name="Freeform 28"/>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88AC2E"/>
            </a:solidFill>
          </p:spPr>
          <p:txBody>
            <a:bodyPr/>
            <a:lstStyle/>
            <a:p>
              <a:endParaRPr lang="en-US"/>
            </a:p>
          </p:txBody>
        </p:sp>
        <p:sp>
          <p:nvSpPr>
            <p:cNvPr id="29" name="TextBox 29"/>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0" name="Group 30"/>
          <p:cNvGrpSpPr/>
          <p:nvPr/>
        </p:nvGrpSpPr>
        <p:grpSpPr>
          <a:xfrm>
            <a:off x="0" y="9776625"/>
            <a:ext cx="18288000" cy="510375"/>
            <a:chOff x="0" y="0"/>
            <a:chExt cx="6554006" cy="182907"/>
          </a:xfrm>
        </p:grpSpPr>
        <p:sp>
          <p:nvSpPr>
            <p:cNvPr id="31" name="Freeform 31"/>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88AC2E"/>
            </a:solidFill>
          </p:spPr>
          <p:txBody>
            <a:bodyPr/>
            <a:lstStyle/>
            <a:p>
              <a:endParaRPr lang="en-US"/>
            </a:p>
          </p:txBody>
        </p:sp>
        <p:sp>
          <p:nvSpPr>
            <p:cNvPr id="32" name="TextBox 32"/>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3" name="Group 33"/>
          <p:cNvGrpSpPr/>
          <p:nvPr/>
        </p:nvGrpSpPr>
        <p:grpSpPr>
          <a:xfrm>
            <a:off x="484174" y="808116"/>
            <a:ext cx="4909141" cy="1223447"/>
            <a:chOff x="0" y="0"/>
            <a:chExt cx="1292942" cy="322225"/>
          </a:xfrm>
        </p:grpSpPr>
        <p:sp>
          <p:nvSpPr>
            <p:cNvPr id="34" name="Freeform 34"/>
            <p:cNvSpPr/>
            <p:nvPr/>
          </p:nvSpPr>
          <p:spPr>
            <a:xfrm>
              <a:off x="0" y="0"/>
              <a:ext cx="1292942" cy="322225"/>
            </a:xfrm>
            <a:custGeom>
              <a:avLst/>
              <a:gdLst/>
              <a:ahLst/>
              <a:cxnLst/>
              <a:rect l="l" t="t" r="r" b="b"/>
              <a:pathLst>
                <a:path w="1292942" h="322225">
                  <a:moveTo>
                    <a:pt x="1089742" y="0"/>
                  </a:moveTo>
                  <a:cubicBezTo>
                    <a:pt x="1201967" y="0"/>
                    <a:pt x="1292942" y="72132"/>
                    <a:pt x="1292942" y="161112"/>
                  </a:cubicBezTo>
                  <a:cubicBezTo>
                    <a:pt x="1292942" y="250092"/>
                    <a:pt x="1201967" y="322225"/>
                    <a:pt x="1089742" y="322225"/>
                  </a:cubicBezTo>
                  <a:lnTo>
                    <a:pt x="203200" y="322225"/>
                  </a:lnTo>
                  <a:cubicBezTo>
                    <a:pt x="90976" y="322225"/>
                    <a:pt x="0" y="250092"/>
                    <a:pt x="0" y="161112"/>
                  </a:cubicBezTo>
                  <a:cubicBezTo>
                    <a:pt x="0" y="72132"/>
                    <a:pt x="90976" y="0"/>
                    <a:pt x="203200" y="0"/>
                  </a:cubicBezTo>
                  <a:close/>
                </a:path>
              </a:pathLst>
            </a:custGeom>
            <a:solidFill>
              <a:srgbClr val="EC008C"/>
            </a:solidFill>
          </p:spPr>
          <p:txBody>
            <a:bodyPr/>
            <a:lstStyle/>
            <a:p>
              <a:endParaRPr lang="en-US"/>
            </a:p>
          </p:txBody>
        </p:sp>
        <p:sp>
          <p:nvSpPr>
            <p:cNvPr id="35" name="TextBox 35"/>
            <p:cNvSpPr txBox="1"/>
            <p:nvPr/>
          </p:nvSpPr>
          <p:spPr>
            <a:xfrm>
              <a:off x="0" y="-28575"/>
              <a:ext cx="1292942" cy="350800"/>
            </a:xfrm>
            <a:prstGeom prst="rect">
              <a:avLst/>
            </a:prstGeom>
          </p:spPr>
          <p:txBody>
            <a:bodyPr lIns="50800" tIns="50800" rIns="50800" bIns="50800" rtlCol="0" anchor="ctr"/>
            <a:lstStyle/>
            <a:p>
              <a:pPr algn="ctr">
                <a:lnSpc>
                  <a:spcPts val="1960"/>
                </a:lnSpc>
              </a:pPr>
              <a:endParaRPr/>
            </a:p>
          </p:txBody>
        </p:sp>
      </p:grpSp>
      <p:sp>
        <p:nvSpPr>
          <p:cNvPr id="36" name="TextBox 36"/>
          <p:cNvSpPr txBox="1"/>
          <p:nvPr/>
        </p:nvSpPr>
        <p:spPr>
          <a:xfrm>
            <a:off x="9139238" y="4585970"/>
            <a:ext cx="9525" cy="981710"/>
          </a:xfrm>
          <a:prstGeom prst="rect">
            <a:avLst/>
          </a:prstGeom>
        </p:spPr>
        <p:txBody>
          <a:bodyPr lIns="0" tIns="0" rIns="0" bIns="0" rtlCol="0" anchor="t">
            <a:spAutoFit/>
          </a:bodyPr>
          <a:lstStyle/>
          <a:p>
            <a:pPr algn="ctr">
              <a:lnSpc>
                <a:spcPts val="7840"/>
              </a:lnSpc>
            </a:pPr>
            <a:endParaRPr/>
          </a:p>
        </p:txBody>
      </p:sp>
      <p:sp>
        <p:nvSpPr>
          <p:cNvPr id="37" name="TextBox 37"/>
          <p:cNvSpPr txBox="1"/>
          <p:nvPr/>
        </p:nvSpPr>
        <p:spPr>
          <a:xfrm>
            <a:off x="6326765" y="2340131"/>
            <a:ext cx="10981208" cy="7070090"/>
          </a:xfrm>
          <a:prstGeom prst="rect">
            <a:avLst/>
          </a:prstGeom>
        </p:spPr>
        <p:txBody>
          <a:bodyPr lIns="0" tIns="0" rIns="0" bIns="0" rtlCol="0" anchor="t">
            <a:spAutoFit/>
          </a:bodyPr>
          <a:lstStyle/>
          <a:p>
            <a:pPr marL="949961" lvl="1" indent="-474980" algn="l">
              <a:lnSpc>
                <a:spcPts val="6160"/>
              </a:lnSpc>
              <a:buFont typeface="Arial"/>
              <a:buChar char="•"/>
            </a:pPr>
            <a:r>
              <a:rPr lang="en-US" sz="4400">
                <a:solidFill>
                  <a:srgbClr val="000000"/>
                </a:solidFill>
                <a:latin typeface="Ubuntu"/>
                <a:ea typeface="Ubuntu"/>
                <a:cs typeface="Ubuntu"/>
                <a:sym typeface="Ubuntu"/>
              </a:rPr>
              <a:t>It’s okay to </a:t>
            </a:r>
            <a:r>
              <a:rPr lang="en-US" sz="4400" b="1">
                <a:solidFill>
                  <a:srgbClr val="000000"/>
                </a:solidFill>
                <a:latin typeface="Ubuntu Bold"/>
                <a:ea typeface="Ubuntu Bold"/>
                <a:cs typeface="Ubuntu Bold"/>
                <a:sym typeface="Ubuntu Bold"/>
              </a:rPr>
              <a:t>disagree</a:t>
            </a:r>
            <a:r>
              <a:rPr lang="en-US" sz="4400">
                <a:solidFill>
                  <a:srgbClr val="000000"/>
                </a:solidFill>
                <a:latin typeface="Ubuntu"/>
                <a:ea typeface="Ubuntu"/>
                <a:cs typeface="Ubuntu"/>
                <a:sym typeface="Ubuntu"/>
              </a:rPr>
              <a:t> with medical providers. </a:t>
            </a:r>
          </a:p>
          <a:p>
            <a:pPr algn="l">
              <a:lnSpc>
                <a:spcPts val="3359"/>
              </a:lnSpc>
            </a:pPr>
            <a:endParaRPr lang="en-US" sz="4400">
              <a:solidFill>
                <a:srgbClr val="000000"/>
              </a:solidFill>
              <a:latin typeface="Ubuntu"/>
              <a:ea typeface="Ubuntu"/>
              <a:cs typeface="Ubuntu"/>
              <a:sym typeface="Ubuntu"/>
            </a:endParaRPr>
          </a:p>
          <a:p>
            <a:pPr marL="949961" lvl="1" indent="-474980" algn="l">
              <a:lnSpc>
                <a:spcPts val="6160"/>
              </a:lnSpc>
              <a:buFont typeface="Arial"/>
              <a:buChar char="•"/>
            </a:pPr>
            <a:r>
              <a:rPr lang="en-US" sz="4400">
                <a:solidFill>
                  <a:srgbClr val="000000"/>
                </a:solidFill>
                <a:latin typeface="Ubuntu"/>
                <a:ea typeface="Ubuntu"/>
                <a:cs typeface="Ubuntu"/>
                <a:sym typeface="Ubuntu"/>
              </a:rPr>
              <a:t>It’s okay to tell them if they </a:t>
            </a:r>
            <a:r>
              <a:rPr lang="en-US" sz="4400" b="1">
                <a:solidFill>
                  <a:srgbClr val="000000"/>
                </a:solidFill>
                <a:latin typeface="Ubuntu Bold"/>
                <a:ea typeface="Ubuntu Bold"/>
                <a:cs typeface="Ubuntu Bold"/>
                <a:sym typeface="Ubuntu Bold"/>
              </a:rPr>
              <a:t>hurt your feelings</a:t>
            </a:r>
            <a:r>
              <a:rPr lang="en-US" sz="4400">
                <a:solidFill>
                  <a:srgbClr val="000000"/>
                </a:solidFill>
                <a:latin typeface="Ubuntu"/>
                <a:ea typeface="Ubuntu"/>
                <a:cs typeface="Ubuntu"/>
                <a:sym typeface="Ubuntu"/>
              </a:rPr>
              <a:t> or if you feel like they are not listening to you. </a:t>
            </a:r>
          </a:p>
          <a:p>
            <a:pPr algn="l">
              <a:lnSpc>
                <a:spcPts val="3359"/>
              </a:lnSpc>
            </a:pPr>
            <a:endParaRPr lang="en-US" sz="4400">
              <a:solidFill>
                <a:srgbClr val="000000"/>
              </a:solidFill>
              <a:latin typeface="Ubuntu"/>
              <a:ea typeface="Ubuntu"/>
              <a:cs typeface="Ubuntu"/>
              <a:sym typeface="Ubuntu"/>
            </a:endParaRPr>
          </a:p>
          <a:p>
            <a:pPr marL="949961" lvl="1" indent="-474980" algn="l">
              <a:lnSpc>
                <a:spcPts val="6160"/>
              </a:lnSpc>
              <a:buFont typeface="Arial"/>
              <a:buChar char="•"/>
            </a:pPr>
            <a:r>
              <a:rPr lang="en-US" sz="4400">
                <a:solidFill>
                  <a:srgbClr val="000000"/>
                </a:solidFill>
                <a:latin typeface="Ubuntu"/>
                <a:ea typeface="Ubuntu"/>
                <a:cs typeface="Ubuntu"/>
                <a:sym typeface="Ubuntu"/>
              </a:rPr>
              <a:t>It’s okay to ask for a </a:t>
            </a:r>
            <a:r>
              <a:rPr lang="en-US" sz="4400" b="1">
                <a:solidFill>
                  <a:srgbClr val="000000"/>
                </a:solidFill>
                <a:latin typeface="Ubuntu Bold"/>
                <a:ea typeface="Ubuntu Bold"/>
                <a:cs typeface="Ubuntu Bold"/>
                <a:sym typeface="Ubuntu Bold"/>
              </a:rPr>
              <a:t>different provider</a:t>
            </a:r>
            <a:r>
              <a:rPr lang="en-US" sz="4400">
                <a:solidFill>
                  <a:srgbClr val="000000"/>
                </a:solidFill>
                <a:latin typeface="Ubuntu"/>
                <a:ea typeface="Ubuntu"/>
                <a:cs typeface="Ubuntu"/>
                <a:sym typeface="Ubuntu"/>
              </a:rPr>
              <a:t> if you tell them how you feel and they don’t change.</a:t>
            </a:r>
          </a:p>
        </p:txBody>
      </p:sp>
      <p:sp>
        <p:nvSpPr>
          <p:cNvPr id="38" name="Freeform 38"/>
          <p:cNvSpPr/>
          <p:nvPr/>
        </p:nvSpPr>
        <p:spPr>
          <a:xfrm>
            <a:off x="1711165" y="2843039"/>
            <a:ext cx="4714025" cy="6122110"/>
          </a:xfrm>
          <a:custGeom>
            <a:avLst/>
            <a:gdLst/>
            <a:ahLst/>
            <a:cxnLst/>
            <a:rect l="l" t="t" r="r" b="b"/>
            <a:pathLst>
              <a:path w="4714025" h="6122110">
                <a:moveTo>
                  <a:pt x="0" y="0"/>
                </a:moveTo>
                <a:lnTo>
                  <a:pt x="4714025" y="0"/>
                </a:lnTo>
                <a:lnTo>
                  <a:pt x="4714025" y="6122110"/>
                </a:lnTo>
                <a:lnTo>
                  <a:pt x="0" y="612211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39" name="TextBox 39"/>
          <p:cNvSpPr txBox="1"/>
          <p:nvPr/>
        </p:nvSpPr>
        <p:spPr>
          <a:xfrm>
            <a:off x="832545" y="791507"/>
            <a:ext cx="4145293"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Reminders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03914" y="-1905"/>
            <a:ext cx="1138455" cy="917237"/>
          </a:xfrm>
          <a:custGeom>
            <a:avLst/>
            <a:gdLst/>
            <a:ahLst/>
            <a:cxnLst/>
            <a:rect l="l" t="t" r="r" b="b"/>
            <a:pathLst>
              <a:path w="1138455" h="917237">
                <a:moveTo>
                  <a:pt x="0" y="0"/>
                </a:moveTo>
                <a:lnTo>
                  <a:pt x="1138456" y="0"/>
                </a:lnTo>
                <a:lnTo>
                  <a:pt x="1138456" y="917237"/>
                </a:lnTo>
                <a:lnTo>
                  <a:pt x="0" y="917237"/>
                </a:lnTo>
                <a:lnTo>
                  <a:pt x="0" y="0"/>
                </a:lnTo>
                <a:close/>
              </a:path>
            </a:pathLst>
          </a:custGeom>
          <a:blipFill>
            <a:blip r:embed="rId3">
              <a:extLst>
                <a:ext uri="{96DAC541-7B7A-43D3-8B79-37D633B846F1}">
                  <asvg:svgBlip xmlns:asvg="http://schemas.microsoft.com/office/drawing/2016/SVG/main" r:embed="rId4"/>
                </a:ext>
              </a:extLst>
            </a:blip>
            <a:stretch>
              <a:fillRect t="-51826"/>
            </a:stretch>
          </a:blipFill>
        </p:spPr>
        <p:txBody>
          <a:bodyPr/>
          <a:lstStyle/>
          <a:p>
            <a:endParaRPr lang="en-US"/>
          </a:p>
        </p:txBody>
      </p:sp>
      <p:sp>
        <p:nvSpPr>
          <p:cNvPr id="3" name="Freeform 3"/>
          <p:cNvSpPr/>
          <p:nvPr/>
        </p:nvSpPr>
        <p:spPr>
          <a:xfrm>
            <a:off x="16743945" y="0"/>
            <a:ext cx="1128055" cy="915332"/>
          </a:xfrm>
          <a:custGeom>
            <a:avLst/>
            <a:gdLst/>
            <a:ahLst/>
            <a:cxnLst/>
            <a:rect l="l" t="t" r="r" b="b"/>
            <a:pathLst>
              <a:path w="1128055" h="915332">
                <a:moveTo>
                  <a:pt x="0" y="0"/>
                </a:moveTo>
                <a:lnTo>
                  <a:pt x="1128055" y="0"/>
                </a:lnTo>
                <a:lnTo>
                  <a:pt x="11280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r="-921"/>
            </a:stretch>
          </a:blipFill>
        </p:spPr>
        <p:txBody>
          <a:bodyPr/>
          <a:lstStyle/>
          <a:p>
            <a:endParaRPr lang="en-US"/>
          </a:p>
        </p:txBody>
      </p:sp>
      <p:sp>
        <p:nvSpPr>
          <p:cNvPr id="4" name="Freeform 4"/>
          <p:cNvSpPr/>
          <p:nvPr/>
        </p:nvSpPr>
        <p:spPr>
          <a:xfrm>
            <a:off x="13619141" y="-1947"/>
            <a:ext cx="1138455" cy="917279"/>
          </a:xfrm>
          <a:custGeom>
            <a:avLst/>
            <a:gdLst/>
            <a:ahLst/>
            <a:cxnLst/>
            <a:rect l="l" t="t" r="r" b="b"/>
            <a:pathLst>
              <a:path w="1138455" h="917279">
                <a:moveTo>
                  <a:pt x="0" y="0"/>
                </a:moveTo>
                <a:lnTo>
                  <a:pt x="1138455" y="0"/>
                </a:lnTo>
                <a:lnTo>
                  <a:pt x="1138455" y="917279"/>
                </a:lnTo>
                <a:lnTo>
                  <a:pt x="0" y="917279"/>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5" name="Freeform 5"/>
          <p:cNvSpPr/>
          <p:nvPr/>
        </p:nvSpPr>
        <p:spPr>
          <a:xfrm>
            <a:off x="1153771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6" name="Freeform 6"/>
          <p:cNvSpPr/>
          <p:nvPr/>
        </p:nvSpPr>
        <p:spPr>
          <a:xfrm>
            <a:off x="12577741"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7" name="Freeform 7"/>
          <p:cNvSpPr/>
          <p:nvPr/>
        </p:nvSpPr>
        <p:spPr>
          <a:xfrm>
            <a:off x="94529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8" name="Freeform 8"/>
          <p:cNvSpPr/>
          <p:nvPr/>
        </p:nvSpPr>
        <p:spPr>
          <a:xfrm>
            <a:off x="1049296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9" name="Freeform 9"/>
          <p:cNvSpPr/>
          <p:nvPr/>
        </p:nvSpPr>
        <p:spPr>
          <a:xfrm>
            <a:off x="737150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0" name="Freeform 10"/>
          <p:cNvSpPr/>
          <p:nvPr/>
        </p:nvSpPr>
        <p:spPr>
          <a:xfrm>
            <a:off x="84115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1" name="Freeform 11"/>
          <p:cNvSpPr/>
          <p:nvPr/>
        </p:nvSpPr>
        <p:spPr>
          <a:xfrm>
            <a:off x="5286734"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2" name="Freeform 12"/>
          <p:cNvSpPr/>
          <p:nvPr/>
        </p:nvSpPr>
        <p:spPr>
          <a:xfrm>
            <a:off x="6326765"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3" name="Freeform 13"/>
          <p:cNvSpPr/>
          <p:nvPr/>
        </p:nvSpPr>
        <p:spPr>
          <a:xfrm>
            <a:off x="3205304"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4" name="Freeform 14"/>
          <p:cNvSpPr/>
          <p:nvPr/>
        </p:nvSpPr>
        <p:spPr>
          <a:xfrm>
            <a:off x="4245335"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5" name="Freeform 15"/>
          <p:cNvSpPr/>
          <p:nvPr/>
        </p:nvSpPr>
        <p:spPr>
          <a:xfrm>
            <a:off x="1120531"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6" name="Freeform 16"/>
          <p:cNvSpPr/>
          <p:nvPr/>
        </p:nvSpPr>
        <p:spPr>
          <a:xfrm>
            <a:off x="2160561" y="0"/>
            <a:ext cx="1138455" cy="915332"/>
          </a:xfrm>
          <a:custGeom>
            <a:avLst/>
            <a:gdLst/>
            <a:ahLst/>
            <a:cxnLst/>
            <a:rect l="l" t="t" r="r" b="b"/>
            <a:pathLst>
              <a:path w="1138455" h="915332">
                <a:moveTo>
                  <a:pt x="0" y="0"/>
                </a:moveTo>
                <a:lnTo>
                  <a:pt x="1138456" y="0"/>
                </a:lnTo>
                <a:lnTo>
                  <a:pt x="1138456"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7" name="Freeform 17"/>
          <p:cNvSpPr/>
          <p:nvPr/>
        </p:nvSpPr>
        <p:spPr>
          <a:xfrm>
            <a:off x="-1905" y="0"/>
            <a:ext cx="179461" cy="915332"/>
          </a:xfrm>
          <a:custGeom>
            <a:avLst/>
            <a:gdLst/>
            <a:ahLst/>
            <a:cxnLst/>
            <a:rect l="l" t="t" r="r" b="b"/>
            <a:pathLst>
              <a:path w="179461" h="915332">
                <a:moveTo>
                  <a:pt x="0" y="0"/>
                </a:moveTo>
                <a:lnTo>
                  <a:pt x="179461" y="0"/>
                </a:lnTo>
                <a:lnTo>
                  <a:pt x="179461"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l="-534374" t="-52142"/>
            </a:stretch>
          </a:blipFill>
        </p:spPr>
        <p:txBody>
          <a:bodyPr/>
          <a:lstStyle/>
          <a:p>
            <a:endParaRPr lang="en-US"/>
          </a:p>
        </p:txBody>
      </p:sp>
      <p:sp>
        <p:nvSpPr>
          <p:cNvPr id="18" name="Freeform 18"/>
          <p:cNvSpPr/>
          <p:nvPr/>
        </p:nvSpPr>
        <p:spPr>
          <a:xfrm>
            <a:off x="7913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9" name="Freeform 19"/>
          <p:cNvSpPr/>
          <p:nvPr/>
        </p:nvSpPr>
        <p:spPr>
          <a:xfrm>
            <a:off x="0" y="9518616"/>
            <a:ext cx="977066" cy="619133"/>
          </a:xfrm>
          <a:custGeom>
            <a:avLst/>
            <a:gdLst/>
            <a:ahLst/>
            <a:cxnLst/>
            <a:rect l="l" t="t" r="r" b="b"/>
            <a:pathLst>
              <a:path w="977066" h="619133">
                <a:moveTo>
                  <a:pt x="0" y="0"/>
                </a:moveTo>
                <a:lnTo>
                  <a:pt x="977066" y="0"/>
                </a:lnTo>
                <a:lnTo>
                  <a:pt x="977066" y="619133"/>
                </a:lnTo>
                <a:lnTo>
                  <a:pt x="0" y="619133"/>
                </a:lnTo>
                <a:lnTo>
                  <a:pt x="0" y="0"/>
                </a:lnTo>
                <a:close/>
              </a:path>
            </a:pathLst>
          </a:custGeom>
          <a:blipFill>
            <a:blip r:embed="rId3">
              <a:extLst>
                <a:ext uri="{96DAC541-7B7A-43D3-8B79-37D633B846F1}">
                  <asvg:svgBlip xmlns:asvg="http://schemas.microsoft.com/office/drawing/2016/SVG/main" r:embed="rId4"/>
                </a:ext>
              </a:extLst>
            </a:blip>
            <a:stretch>
              <a:fillRect l="-16517" b="-124928"/>
            </a:stretch>
          </a:blipFill>
        </p:spPr>
        <p:txBody>
          <a:bodyPr/>
          <a:lstStyle/>
          <a:p>
            <a:endParaRPr lang="en-US"/>
          </a:p>
        </p:txBody>
      </p:sp>
      <p:sp>
        <p:nvSpPr>
          <p:cNvPr id="20" name="Freeform 20"/>
          <p:cNvSpPr/>
          <p:nvPr/>
        </p:nvSpPr>
        <p:spPr>
          <a:xfrm>
            <a:off x="14659172"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21" name="Freeform 21"/>
          <p:cNvSpPr/>
          <p:nvPr/>
        </p:nvSpPr>
        <p:spPr>
          <a:xfrm>
            <a:off x="0" y="934382"/>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2" name="Freeform 22"/>
          <p:cNvSpPr/>
          <p:nvPr/>
        </p:nvSpPr>
        <p:spPr>
          <a:xfrm>
            <a:off x="0" y="2365087"/>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3" name="Freeform 23"/>
          <p:cNvSpPr/>
          <p:nvPr/>
        </p:nvSpPr>
        <p:spPr>
          <a:xfrm>
            <a:off x="0" y="3795793"/>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4" name="Freeform 24"/>
          <p:cNvSpPr/>
          <p:nvPr/>
        </p:nvSpPr>
        <p:spPr>
          <a:xfrm>
            <a:off x="0" y="5226499"/>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5" name="Freeform 25"/>
          <p:cNvSpPr/>
          <p:nvPr/>
        </p:nvSpPr>
        <p:spPr>
          <a:xfrm>
            <a:off x="-1943" y="6657204"/>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sp>
        <p:nvSpPr>
          <p:cNvPr id="26" name="Freeform 26"/>
          <p:cNvSpPr/>
          <p:nvPr/>
        </p:nvSpPr>
        <p:spPr>
          <a:xfrm>
            <a:off x="-1943" y="8087910"/>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grpSp>
        <p:nvGrpSpPr>
          <p:cNvPr id="27" name="Group 27"/>
          <p:cNvGrpSpPr/>
          <p:nvPr/>
        </p:nvGrpSpPr>
        <p:grpSpPr>
          <a:xfrm rot="-5400000">
            <a:off x="12910419" y="4867206"/>
            <a:ext cx="10244787" cy="510375"/>
            <a:chOff x="0" y="0"/>
            <a:chExt cx="3671501" cy="182907"/>
          </a:xfrm>
        </p:grpSpPr>
        <p:sp>
          <p:nvSpPr>
            <p:cNvPr id="28" name="Freeform 28"/>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88AC2E"/>
            </a:solidFill>
          </p:spPr>
          <p:txBody>
            <a:bodyPr/>
            <a:lstStyle/>
            <a:p>
              <a:endParaRPr lang="en-US"/>
            </a:p>
          </p:txBody>
        </p:sp>
        <p:sp>
          <p:nvSpPr>
            <p:cNvPr id="29" name="TextBox 29"/>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0" name="Group 30"/>
          <p:cNvGrpSpPr/>
          <p:nvPr/>
        </p:nvGrpSpPr>
        <p:grpSpPr>
          <a:xfrm>
            <a:off x="0" y="9776625"/>
            <a:ext cx="18288000" cy="510375"/>
            <a:chOff x="0" y="0"/>
            <a:chExt cx="6554006" cy="182907"/>
          </a:xfrm>
        </p:grpSpPr>
        <p:sp>
          <p:nvSpPr>
            <p:cNvPr id="31" name="Freeform 31"/>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88AC2E"/>
            </a:solidFill>
          </p:spPr>
          <p:txBody>
            <a:bodyPr/>
            <a:lstStyle/>
            <a:p>
              <a:endParaRPr lang="en-US"/>
            </a:p>
          </p:txBody>
        </p:sp>
        <p:sp>
          <p:nvSpPr>
            <p:cNvPr id="32" name="TextBox 32"/>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3" name="Group 33"/>
          <p:cNvGrpSpPr/>
          <p:nvPr/>
        </p:nvGrpSpPr>
        <p:grpSpPr>
          <a:xfrm>
            <a:off x="484174" y="808116"/>
            <a:ext cx="8968764" cy="1223447"/>
            <a:chOff x="0" y="0"/>
            <a:chExt cx="2362143" cy="322225"/>
          </a:xfrm>
        </p:grpSpPr>
        <p:sp>
          <p:nvSpPr>
            <p:cNvPr id="34" name="Freeform 34"/>
            <p:cNvSpPr/>
            <p:nvPr/>
          </p:nvSpPr>
          <p:spPr>
            <a:xfrm>
              <a:off x="0" y="0"/>
              <a:ext cx="2362143" cy="322225"/>
            </a:xfrm>
            <a:custGeom>
              <a:avLst/>
              <a:gdLst/>
              <a:ahLst/>
              <a:cxnLst/>
              <a:rect l="l" t="t" r="r" b="b"/>
              <a:pathLst>
                <a:path w="2362143" h="322225">
                  <a:moveTo>
                    <a:pt x="2158943" y="0"/>
                  </a:moveTo>
                  <a:cubicBezTo>
                    <a:pt x="2271168" y="0"/>
                    <a:pt x="2362143" y="72132"/>
                    <a:pt x="2362143" y="161112"/>
                  </a:cubicBezTo>
                  <a:cubicBezTo>
                    <a:pt x="2362143" y="250092"/>
                    <a:pt x="2271168" y="322225"/>
                    <a:pt x="2158943" y="322225"/>
                  </a:cubicBezTo>
                  <a:lnTo>
                    <a:pt x="203200" y="322225"/>
                  </a:lnTo>
                  <a:cubicBezTo>
                    <a:pt x="90976" y="322225"/>
                    <a:pt x="0" y="250092"/>
                    <a:pt x="0" y="161112"/>
                  </a:cubicBezTo>
                  <a:cubicBezTo>
                    <a:pt x="0" y="72132"/>
                    <a:pt x="90976" y="0"/>
                    <a:pt x="203200" y="0"/>
                  </a:cubicBezTo>
                  <a:close/>
                </a:path>
              </a:pathLst>
            </a:custGeom>
            <a:solidFill>
              <a:srgbClr val="EC008C"/>
            </a:solidFill>
          </p:spPr>
          <p:txBody>
            <a:bodyPr/>
            <a:lstStyle/>
            <a:p>
              <a:endParaRPr lang="en-US"/>
            </a:p>
          </p:txBody>
        </p:sp>
        <p:sp>
          <p:nvSpPr>
            <p:cNvPr id="35" name="TextBox 35"/>
            <p:cNvSpPr txBox="1"/>
            <p:nvPr/>
          </p:nvSpPr>
          <p:spPr>
            <a:xfrm>
              <a:off x="0" y="-28575"/>
              <a:ext cx="2362143" cy="350800"/>
            </a:xfrm>
            <a:prstGeom prst="rect">
              <a:avLst/>
            </a:prstGeom>
          </p:spPr>
          <p:txBody>
            <a:bodyPr lIns="50800" tIns="50800" rIns="50800" bIns="50800" rtlCol="0" anchor="ctr"/>
            <a:lstStyle/>
            <a:p>
              <a:pPr algn="ctr">
                <a:lnSpc>
                  <a:spcPts val="1960"/>
                </a:lnSpc>
              </a:pPr>
              <a:endParaRPr/>
            </a:p>
          </p:txBody>
        </p:sp>
      </p:grpSp>
      <p:sp>
        <p:nvSpPr>
          <p:cNvPr id="36" name="Freeform 36"/>
          <p:cNvSpPr/>
          <p:nvPr/>
        </p:nvSpPr>
        <p:spPr>
          <a:xfrm flipH="1">
            <a:off x="2047102" y="2703421"/>
            <a:ext cx="3986656" cy="2943788"/>
          </a:xfrm>
          <a:custGeom>
            <a:avLst/>
            <a:gdLst/>
            <a:ahLst/>
            <a:cxnLst/>
            <a:rect l="l" t="t" r="r" b="b"/>
            <a:pathLst>
              <a:path w="3986656" h="2943788">
                <a:moveTo>
                  <a:pt x="3986656" y="0"/>
                </a:moveTo>
                <a:lnTo>
                  <a:pt x="0" y="0"/>
                </a:lnTo>
                <a:lnTo>
                  <a:pt x="0" y="2943789"/>
                </a:lnTo>
                <a:lnTo>
                  <a:pt x="3986656" y="2943789"/>
                </a:lnTo>
                <a:lnTo>
                  <a:pt x="3986656" y="0"/>
                </a:lnTo>
                <a:close/>
              </a:path>
            </a:pathLst>
          </a:custGeom>
          <a:blipFill>
            <a:blip r:embed="rId5"/>
            <a:stretch>
              <a:fillRect t="-1207" b="-1207"/>
            </a:stretch>
          </a:blipFill>
        </p:spPr>
        <p:txBody>
          <a:bodyPr/>
          <a:lstStyle/>
          <a:p>
            <a:endParaRPr lang="en-US"/>
          </a:p>
        </p:txBody>
      </p:sp>
      <p:sp>
        <p:nvSpPr>
          <p:cNvPr id="37" name="TextBox 37"/>
          <p:cNvSpPr txBox="1"/>
          <p:nvPr/>
        </p:nvSpPr>
        <p:spPr>
          <a:xfrm>
            <a:off x="2541768" y="3251135"/>
            <a:ext cx="2997324" cy="1474470"/>
          </a:xfrm>
          <a:prstGeom prst="rect">
            <a:avLst/>
          </a:prstGeom>
        </p:spPr>
        <p:txBody>
          <a:bodyPr lIns="0" tIns="0" rIns="0" bIns="0" rtlCol="0" anchor="t">
            <a:spAutoFit/>
          </a:bodyPr>
          <a:lstStyle/>
          <a:p>
            <a:pPr algn="ctr">
              <a:lnSpc>
                <a:spcPts val="5880"/>
              </a:lnSpc>
            </a:pPr>
            <a:r>
              <a:rPr lang="en-US" sz="4200">
                <a:solidFill>
                  <a:srgbClr val="000000"/>
                </a:solidFill>
                <a:latin typeface="Ubuntu"/>
                <a:ea typeface="Ubuntu"/>
                <a:cs typeface="Ubuntu"/>
                <a:sym typeface="Ubuntu"/>
              </a:rPr>
              <a:t>This is a </a:t>
            </a:r>
          </a:p>
          <a:p>
            <a:pPr algn="ctr">
              <a:lnSpc>
                <a:spcPts val="5880"/>
              </a:lnSpc>
            </a:pPr>
            <a:r>
              <a:rPr lang="en-US" sz="4200">
                <a:solidFill>
                  <a:srgbClr val="000000"/>
                </a:solidFill>
                <a:latin typeface="Ubuntu"/>
                <a:ea typeface="Ubuntu"/>
                <a:cs typeface="Ubuntu"/>
                <a:sym typeface="Ubuntu"/>
              </a:rPr>
              <a:t>problem.</a:t>
            </a:r>
          </a:p>
        </p:txBody>
      </p:sp>
      <p:sp>
        <p:nvSpPr>
          <p:cNvPr id="38" name="Freeform 38"/>
          <p:cNvSpPr/>
          <p:nvPr/>
        </p:nvSpPr>
        <p:spPr>
          <a:xfrm rot="528936">
            <a:off x="12649021" y="2332948"/>
            <a:ext cx="4217151" cy="3684736"/>
          </a:xfrm>
          <a:custGeom>
            <a:avLst/>
            <a:gdLst/>
            <a:ahLst/>
            <a:cxnLst/>
            <a:rect l="l" t="t" r="r" b="b"/>
            <a:pathLst>
              <a:path w="4217151" h="3684736">
                <a:moveTo>
                  <a:pt x="0" y="0"/>
                </a:moveTo>
                <a:lnTo>
                  <a:pt x="4217151" y="0"/>
                </a:lnTo>
                <a:lnTo>
                  <a:pt x="4217151" y="3684735"/>
                </a:lnTo>
                <a:lnTo>
                  <a:pt x="0" y="3684735"/>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39" name="TextBox 39"/>
          <p:cNvSpPr txBox="1"/>
          <p:nvPr/>
        </p:nvSpPr>
        <p:spPr>
          <a:xfrm>
            <a:off x="13293621" y="3323072"/>
            <a:ext cx="3180467" cy="1474470"/>
          </a:xfrm>
          <a:prstGeom prst="rect">
            <a:avLst/>
          </a:prstGeom>
        </p:spPr>
        <p:txBody>
          <a:bodyPr lIns="0" tIns="0" rIns="0" bIns="0" rtlCol="0" anchor="t">
            <a:spAutoFit/>
          </a:bodyPr>
          <a:lstStyle/>
          <a:p>
            <a:pPr algn="ctr">
              <a:lnSpc>
                <a:spcPts val="5880"/>
              </a:lnSpc>
            </a:pPr>
            <a:r>
              <a:rPr lang="en-US" sz="4200">
                <a:solidFill>
                  <a:srgbClr val="000000"/>
                </a:solidFill>
                <a:latin typeface="Ubuntu"/>
                <a:ea typeface="Ubuntu"/>
                <a:cs typeface="Ubuntu"/>
                <a:sym typeface="Ubuntu"/>
              </a:rPr>
              <a:t>I know the</a:t>
            </a:r>
          </a:p>
          <a:p>
            <a:pPr algn="ctr">
              <a:lnSpc>
                <a:spcPts val="5880"/>
              </a:lnSpc>
            </a:pPr>
            <a:r>
              <a:rPr lang="en-US" sz="4200">
                <a:solidFill>
                  <a:srgbClr val="000000"/>
                </a:solidFill>
                <a:latin typeface="Ubuntu"/>
                <a:ea typeface="Ubuntu"/>
                <a:cs typeface="Ubuntu"/>
                <a:sym typeface="Ubuntu"/>
              </a:rPr>
              <a:t>solution!</a:t>
            </a:r>
          </a:p>
        </p:txBody>
      </p:sp>
      <p:sp>
        <p:nvSpPr>
          <p:cNvPr id="40" name="Freeform 40"/>
          <p:cNvSpPr/>
          <p:nvPr/>
        </p:nvSpPr>
        <p:spPr>
          <a:xfrm>
            <a:off x="5855962" y="5122394"/>
            <a:ext cx="2160270" cy="4114800"/>
          </a:xfrm>
          <a:custGeom>
            <a:avLst/>
            <a:gdLst/>
            <a:ahLst/>
            <a:cxnLst/>
            <a:rect l="l" t="t" r="r" b="b"/>
            <a:pathLst>
              <a:path w="2160270" h="4114800">
                <a:moveTo>
                  <a:pt x="0" y="0"/>
                </a:moveTo>
                <a:lnTo>
                  <a:pt x="2160270" y="0"/>
                </a:lnTo>
                <a:lnTo>
                  <a:pt x="2160270" y="4114800"/>
                </a:lnTo>
                <a:lnTo>
                  <a:pt x="0" y="411480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41" name="Freeform 41"/>
          <p:cNvSpPr/>
          <p:nvPr/>
        </p:nvSpPr>
        <p:spPr>
          <a:xfrm flipH="1">
            <a:off x="9964059" y="5122394"/>
            <a:ext cx="2196274" cy="4114800"/>
          </a:xfrm>
          <a:custGeom>
            <a:avLst/>
            <a:gdLst/>
            <a:ahLst/>
            <a:cxnLst/>
            <a:rect l="l" t="t" r="r" b="b"/>
            <a:pathLst>
              <a:path w="2196274" h="4114800">
                <a:moveTo>
                  <a:pt x="2196274" y="0"/>
                </a:moveTo>
                <a:lnTo>
                  <a:pt x="0" y="0"/>
                </a:lnTo>
                <a:lnTo>
                  <a:pt x="0" y="4114800"/>
                </a:lnTo>
                <a:lnTo>
                  <a:pt x="2196274" y="4114800"/>
                </a:lnTo>
                <a:lnTo>
                  <a:pt x="219627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sp>
        <p:nvSpPr>
          <p:cNvPr id="42" name="Freeform 42"/>
          <p:cNvSpPr/>
          <p:nvPr/>
        </p:nvSpPr>
        <p:spPr>
          <a:xfrm>
            <a:off x="10953906" y="4725605"/>
            <a:ext cx="677517" cy="793578"/>
          </a:xfrm>
          <a:custGeom>
            <a:avLst/>
            <a:gdLst/>
            <a:ahLst/>
            <a:cxnLst/>
            <a:rect l="l" t="t" r="r" b="b"/>
            <a:pathLst>
              <a:path w="677517" h="793578">
                <a:moveTo>
                  <a:pt x="0" y="0"/>
                </a:moveTo>
                <a:lnTo>
                  <a:pt x="677517" y="0"/>
                </a:lnTo>
                <a:lnTo>
                  <a:pt x="677517" y="793578"/>
                </a:lnTo>
                <a:lnTo>
                  <a:pt x="0" y="793578"/>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US"/>
          </a:p>
        </p:txBody>
      </p:sp>
      <p:sp>
        <p:nvSpPr>
          <p:cNvPr id="43" name="TextBox 43"/>
          <p:cNvSpPr txBox="1"/>
          <p:nvPr/>
        </p:nvSpPr>
        <p:spPr>
          <a:xfrm>
            <a:off x="832545" y="791507"/>
            <a:ext cx="8311455"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Problems + Solutions</a:t>
            </a:r>
          </a:p>
        </p:txBody>
      </p:sp>
      <p:sp>
        <p:nvSpPr>
          <p:cNvPr id="44" name="Freeform 44"/>
          <p:cNvSpPr/>
          <p:nvPr/>
        </p:nvSpPr>
        <p:spPr>
          <a:xfrm>
            <a:off x="1518228" y="7749349"/>
            <a:ext cx="1481516" cy="1508951"/>
          </a:xfrm>
          <a:custGeom>
            <a:avLst/>
            <a:gdLst/>
            <a:ahLst/>
            <a:cxnLst/>
            <a:rect l="l" t="t" r="r" b="b"/>
            <a:pathLst>
              <a:path w="1481516" h="1508951">
                <a:moveTo>
                  <a:pt x="0" y="0"/>
                </a:moveTo>
                <a:lnTo>
                  <a:pt x="1481516" y="0"/>
                </a:lnTo>
                <a:lnTo>
                  <a:pt x="1481516" y="1508951"/>
                </a:lnTo>
                <a:lnTo>
                  <a:pt x="0" y="1508951"/>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US"/>
          </a:p>
        </p:txBody>
      </p:sp>
      <p:sp>
        <p:nvSpPr>
          <p:cNvPr id="45" name="Freeform 45"/>
          <p:cNvSpPr/>
          <p:nvPr/>
        </p:nvSpPr>
        <p:spPr>
          <a:xfrm>
            <a:off x="15799021" y="7728242"/>
            <a:ext cx="1508951" cy="1508951"/>
          </a:xfrm>
          <a:custGeom>
            <a:avLst/>
            <a:gdLst/>
            <a:ahLst/>
            <a:cxnLst/>
            <a:rect l="l" t="t" r="r" b="b"/>
            <a:pathLst>
              <a:path w="1508951" h="1508951">
                <a:moveTo>
                  <a:pt x="0" y="0"/>
                </a:moveTo>
                <a:lnTo>
                  <a:pt x="1508951" y="0"/>
                </a:lnTo>
                <a:lnTo>
                  <a:pt x="1508951" y="1508952"/>
                </a:lnTo>
                <a:lnTo>
                  <a:pt x="0" y="1508952"/>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03914" y="-1905"/>
            <a:ext cx="1138455" cy="917237"/>
          </a:xfrm>
          <a:custGeom>
            <a:avLst/>
            <a:gdLst/>
            <a:ahLst/>
            <a:cxnLst/>
            <a:rect l="l" t="t" r="r" b="b"/>
            <a:pathLst>
              <a:path w="1138455" h="917237">
                <a:moveTo>
                  <a:pt x="0" y="0"/>
                </a:moveTo>
                <a:lnTo>
                  <a:pt x="1138456" y="0"/>
                </a:lnTo>
                <a:lnTo>
                  <a:pt x="1138456" y="917237"/>
                </a:lnTo>
                <a:lnTo>
                  <a:pt x="0" y="917237"/>
                </a:lnTo>
                <a:lnTo>
                  <a:pt x="0" y="0"/>
                </a:lnTo>
                <a:close/>
              </a:path>
            </a:pathLst>
          </a:custGeom>
          <a:blipFill>
            <a:blip r:embed="rId3">
              <a:extLst>
                <a:ext uri="{96DAC541-7B7A-43D3-8B79-37D633B846F1}">
                  <asvg:svgBlip xmlns:asvg="http://schemas.microsoft.com/office/drawing/2016/SVG/main" r:embed="rId4"/>
                </a:ext>
              </a:extLst>
            </a:blip>
            <a:stretch>
              <a:fillRect t="-51826"/>
            </a:stretch>
          </a:blipFill>
        </p:spPr>
        <p:txBody>
          <a:bodyPr/>
          <a:lstStyle/>
          <a:p>
            <a:endParaRPr lang="en-US"/>
          </a:p>
        </p:txBody>
      </p:sp>
      <p:sp>
        <p:nvSpPr>
          <p:cNvPr id="3" name="Freeform 3"/>
          <p:cNvSpPr/>
          <p:nvPr/>
        </p:nvSpPr>
        <p:spPr>
          <a:xfrm>
            <a:off x="16743945" y="0"/>
            <a:ext cx="1128055" cy="915332"/>
          </a:xfrm>
          <a:custGeom>
            <a:avLst/>
            <a:gdLst/>
            <a:ahLst/>
            <a:cxnLst/>
            <a:rect l="l" t="t" r="r" b="b"/>
            <a:pathLst>
              <a:path w="1128055" h="915332">
                <a:moveTo>
                  <a:pt x="0" y="0"/>
                </a:moveTo>
                <a:lnTo>
                  <a:pt x="1128055" y="0"/>
                </a:lnTo>
                <a:lnTo>
                  <a:pt x="11280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r="-921"/>
            </a:stretch>
          </a:blipFill>
        </p:spPr>
        <p:txBody>
          <a:bodyPr/>
          <a:lstStyle/>
          <a:p>
            <a:endParaRPr lang="en-US"/>
          </a:p>
        </p:txBody>
      </p:sp>
      <p:sp>
        <p:nvSpPr>
          <p:cNvPr id="4" name="Freeform 4"/>
          <p:cNvSpPr/>
          <p:nvPr/>
        </p:nvSpPr>
        <p:spPr>
          <a:xfrm>
            <a:off x="13619141" y="-1947"/>
            <a:ext cx="1138455" cy="917279"/>
          </a:xfrm>
          <a:custGeom>
            <a:avLst/>
            <a:gdLst/>
            <a:ahLst/>
            <a:cxnLst/>
            <a:rect l="l" t="t" r="r" b="b"/>
            <a:pathLst>
              <a:path w="1138455" h="917279">
                <a:moveTo>
                  <a:pt x="0" y="0"/>
                </a:moveTo>
                <a:lnTo>
                  <a:pt x="1138455" y="0"/>
                </a:lnTo>
                <a:lnTo>
                  <a:pt x="1138455" y="917279"/>
                </a:lnTo>
                <a:lnTo>
                  <a:pt x="0" y="917279"/>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5" name="Freeform 5"/>
          <p:cNvSpPr/>
          <p:nvPr/>
        </p:nvSpPr>
        <p:spPr>
          <a:xfrm>
            <a:off x="1153771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6" name="Freeform 6"/>
          <p:cNvSpPr/>
          <p:nvPr/>
        </p:nvSpPr>
        <p:spPr>
          <a:xfrm>
            <a:off x="12577741"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7" name="Freeform 7"/>
          <p:cNvSpPr/>
          <p:nvPr/>
        </p:nvSpPr>
        <p:spPr>
          <a:xfrm>
            <a:off x="94529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8" name="Freeform 8"/>
          <p:cNvSpPr/>
          <p:nvPr/>
        </p:nvSpPr>
        <p:spPr>
          <a:xfrm>
            <a:off x="1049296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9" name="Freeform 9"/>
          <p:cNvSpPr/>
          <p:nvPr/>
        </p:nvSpPr>
        <p:spPr>
          <a:xfrm>
            <a:off x="737150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0" name="Freeform 10"/>
          <p:cNvSpPr/>
          <p:nvPr/>
        </p:nvSpPr>
        <p:spPr>
          <a:xfrm>
            <a:off x="84115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1" name="Freeform 11"/>
          <p:cNvSpPr/>
          <p:nvPr/>
        </p:nvSpPr>
        <p:spPr>
          <a:xfrm>
            <a:off x="5286734"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2" name="Freeform 12"/>
          <p:cNvSpPr/>
          <p:nvPr/>
        </p:nvSpPr>
        <p:spPr>
          <a:xfrm>
            <a:off x="6326765"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3" name="Freeform 13"/>
          <p:cNvSpPr/>
          <p:nvPr/>
        </p:nvSpPr>
        <p:spPr>
          <a:xfrm>
            <a:off x="3205304"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4" name="Freeform 14"/>
          <p:cNvSpPr/>
          <p:nvPr/>
        </p:nvSpPr>
        <p:spPr>
          <a:xfrm>
            <a:off x="4245335"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5" name="Freeform 15"/>
          <p:cNvSpPr/>
          <p:nvPr/>
        </p:nvSpPr>
        <p:spPr>
          <a:xfrm>
            <a:off x="1120531"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6" name="Freeform 16"/>
          <p:cNvSpPr/>
          <p:nvPr/>
        </p:nvSpPr>
        <p:spPr>
          <a:xfrm>
            <a:off x="2160561" y="0"/>
            <a:ext cx="1138455" cy="915332"/>
          </a:xfrm>
          <a:custGeom>
            <a:avLst/>
            <a:gdLst/>
            <a:ahLst/>
            <a:cxnLst/>
            <a:rect l="l" t="t" r="r" b="b"/>
            <a:pathLst>
              <a:path w="1138455" h="915332">
                <a:moveTo>
                  <a:pt x="0" y="0"/>
                </a:moveTo>
                <a:lnTo>
                  <a:pt x="1138456" y="0"/>
                </a:lnTo>
                <a:lnTo>
                  <a:pt x="1138456"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7" name="Freeform 17"/>
          <p:cNvSpPr/>
          <p:nvPr/>
        </p:nvSpPr>
        <p:spPr>
          <a:xfrm>
            <a:off x="-1905" y="0"/>
            <a:ext cx="179461" cy="915332"/>
          </a:xfrm>
          <a:custGeom>
            <a:avLst/>
            <a:gdLst/>
            <a:ahLst/>
            <a:cxnLst/>
            <a:rect l="l" t="t" r="r" b="b"/>
            <a:pathLst>
              <a:path w="179461" h="915332">
                <a:moveTo>
                  <a:pt x="0" y="0"/>
                </a:moveTo>
                <a:lnTo>
                  <a:pt x="179461" y="0"/>
                </a:lnTo>
                <a:lnTo>
                  <a:pt x="179461"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l="-534374" t="-52142"/>
            </a:stretch>
          </a:blipFill>
        </p:spPr>
        <p:txBody>
          <a:bodyPr/>
          <a:lstStyle/>
          <a:p>
            <a:endParaRPr lang="en-US"/>
          </a:p>
        </p:txBody>
      </p:sp>
      <p:sp>
        <p:nvSpPr>
          <p:cNvPr id="18" name="Freeform 18"/>
          <p:cNvSpPr/>
          <p:nvPr/>
        </p:nvSpPr>
        <p:spPr>
          <a:xfrm>
            <a:off x="7913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9" name="Freeform 19"/>
          <p:cNvSpPr/>
          <p:nvPr/>
        </p:nvSpPr>
        <p:spPr>
          <a:xfrm>
            <a:off x="0" y="9518616"/>
            <a:ext cx="977066" cy="619133"/>
          </a:xfrm>
          <a:custGeom>
            <a:avLst/>
            <a:gdLst/>
            <a:ahLst/>
            <a:cxnLst/>
            <a:rect l="l" t="t" r="r" b="b"/>
            <a:pathLst>
              <a:path w="977066" h="619133">
                <a:moveTo>
                  <a:pt x="0" y="0"/>
                </a:moveTo>
                <a:lnTo>
                  <a:pt x="977066" y="0"/>
                </a:lnTo>
                <a:lnTo>
                  <a:pt x="977066" y="619133"/>
                </a:lnTo>
                <a:lnTo>
                  <a:pt x="0" y="619133"/>
                </a:lnTo>
                <a:lnTo>
                  <a:pt x="0" y="0"/>
                </a:lnTo>
                <a:close/>
              </a:path>
            </a:pathLst>
          </a:custGeom>
          <a:blipFill>
            <a:blip r:embed="rId3">
              <a:extLst>
                <a:ext uri="{96DAC541-7B7A-43D3-8B79-37D633B846F1}">
                  <asvg:svgBlip xmlns:asvg="http://schemas.microsoft.com/office/drawing/2016/SVG/main" r:embed="rId4"/>
                </a:ext>
              </a:extLst>
            </a:blip>
            <a:stretch>
              <a:fillRect l="-16517" b="-124928"/>
            </a:stretch>
          </a:blipFill>
        </p:spPr>
        <p:txBody>
          <a:bodyPr/>
          <a:lstStyle/>
          <a:p>
            <a:endParaRPr lang="en-US"/>
          </a:p>
        </p:txBody>
      </p:sp>
      <p:sp>
        <p:nvSpPr>
          <p:cNvPr id="20" name="Freeform 20"/>
          <p:cNvSpPr/>
          <p:nvPr/>
        </p:nvSpPr>
        <p:spPr>
          <a:xfrm>
            <a:off x="14659172"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21" name="Freeform 21"/>
          <p:cNvSpPr/>
          <p:nvPr/>
        </p:nvSpPr>
        <p:spPr>
          <a:xfrm>
            <a:off x="0" y="934382"/>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2" name="Freeform 22"/>
          <p:cNvSpPr/>
          <p:nvPr/>
        </p:nvSpPr>
        <p:spPr>
          <a:xfrm>
            <a:off x="0" y="2365087"/>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3" name="Freeform 23"/>
          <p:cNvSpPr/>
          <p:nvPr/>
        </p:nvSpPr>
        <p:spPr>
          <a:xfrm>
            <a:off x="0" y="3795793"/>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4" name="Freeform 24"/>
          <p:cNvSpPr/>
          <p:nvPr/>
        </p:nvSpPr>
        <p:spPr>
          <a:xfrm>
            <a:off x="0" y="5226499"/>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5" name="Freeform 25"/>
          <p:cNvSpPr/>
          <p:nvPr/>
        </p:nvSpPr>
        <p:spPr>
          <a:xfrm>
            <a:off x="-1943" y="6657204"/>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sp>
        <p:nvSpPr>
          <p:cNvPr id="26" name="Freeform 26"/>
          <p:cNvSpPr/>
          <p:nvPr/>
        </p:nvSpPr>
        <p:spPr>
          <a:xfrm>
            <a:off x="-1943" y="8087910"/>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grpSp>
        <p:nvGrpSpPr>
          <p:cNvPr id="27" name="Group 27"/>
          <p:cNvGrpSpPr/>
          <p:nvPr/>
        </p:nvGrpSpPr>
        <p:grpSpPr>
          <a:xfrm rot="-5400000">
            <a:off x="12910419" y="4867206"/>
            <a:ext cx="10244787" cy="510375"/>
            <a:chOff x="0" y="0"/>
            <a:chExt cx="3671501" cy="182907"/>
          </a:xfrm>
        </p:grpSpPr>
        <p:sp>
          <p:nvSpPr>
            <p:cNvPr id="28" name="Freeform 28"/>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88AC2E"/>
            </a:solidFill>
          </p:spPr>
          <p:txBody>
            <a:bodyPr/>
            <a:lstStyle/>
            <a:p>
              <a:endParaRPr lang="en-US"/>
            </a:p>
          </p:txBody>
        </p:sp>
        <p:sp>
          <p:nvSpPr>
            <p:cNvPr id="29" name="TextBox 29"/>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0" name="Group 30"/>
          <p:cNvGrpSpPr/>
          <p:nvPr/>
        </p:nvGrpSpPr>
        <p:grpSpPr>
          <a:xfrm>
            <a:off x="0" y="9776625"/>
            <a:ext cx="18288000" cy="510375"/>
            <a:chOff x="0" y="0"/>
            <a:chExt cx="6554006" cy="182907"/>
          </a:xfrm>
        </p:grpSpPr>
        <p:sp>
          <p:nvSpPr>
            <p:cNvPr id="31" name="Freeform 31"/>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88AC2E"/>
            </a:solidFill>
          </p:spPr>
          <p:txBody>
            <a:bodyPr/>
            <a:lstStyle/>
            <a:p>
              <a:endParaRPr lang="en-US"/>
            </a:p>
          </p:txBody>
        </p:sp>
        <p:sp>
          <p:nvSpPr>
            <p:cNvPr id="32" name="TextBox 32"/>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3" name="Group 33"/>
          <p:cNvGrpSpPr/>
          <p:nvPr/>
        </p:nvGrpSpPr>
        <p:grpSpPr>
          <a:xfrm>
            <a:off x="484174" y="808116"/>
            <a:ext cx="11347341" cy="1223447"/>
            <a:chOff x="0" y="0"/>
            <a:chExt cx="2988600" cy="322225"/>
          </a:xfrm>
        </p:grpSpPr>
        <p:sp>
          <p:nvSpPr>
            <p:cNvPr id="34" name="Freeform 34"/>
            <p:cNvSpPr/>
            <p:nvPr/>
          </p:nvSpPr>
          <p:spPr>
            <a:xfrm>
              <a:off x="0" y="0"/>
              <a:ext cx="2988600" cy="322225"/>
            </a:xfrm>
            <a:custGeom>
              <a:avLst/>
              <a:gdLst/>
              <a:ahLst/>
              <a:cxnLst/>
              <a:rect l="l" t="t" r="r" b="b"/>
              <a:pathLst>
                <a:path w="2988600" h="322225">
                  <a:moveTo>
                    <a:pt x="2785400" y="0"/>
                  </a:moveTo>
                  <a:cubicBezTo>
                    <a:pt x="2897624" y="0"/>
                    <a:pt x="2988600" y="72132"/>
                    <a:pt x="2988600" y="161112"/>
                  </a:cubicBezTo>
                  <a:cubicBezTo>
                    <a:pt x="2988600" y="250092"/>
                    <a:pt x="2897624" y="322225"/>
                    <a:pt x="2785400" y="322225"/>
                  </a:cubicBezTo>
                  <a:lnTo>
                    <a:pt x="203200" y="322225"/>
                  </a:lnTo>
                  <a:cubicBezTo>
                    <a:pt x="90976" y="322225"/>
                    <a:pt x="0" y="250092"/>
                    <a:pt x="0" y="161112"/>
                  </a:cubicBezTo>
                  <a:cubicBezTo>
                    <a:pt x="0" y="72132"/>
                    <a:pt x="90976" y="0"/>
                    <a:pt x="203200" y="0"/>
                  </a:cubicBezTo>
                  <a:close/>
                </a:path>
              </a:pathLst>
            </a:custGeom>
            <a:solidFill>
              <a:srgbClr val="EC008C"/>
            </a:solidFill>
          </p:spPr>
          <p:txBody>
            <a:bodyPr/>
            <a:lstStyle/>
            <a:p>
              <a:endParaRPr lang="en-US"/>
            </a:p>
          </p:txBody>
        </p:sp>
        <p:sp>
          <p:nvSpPr>
            <p:cNvPr id="35" name="TextBox 35"/>
            <p:cNvSpPr txBox="1"/>
            <p:nvPr/>
          </p:nvSpPr>
          <p:spPr>
            <a:xfrm>
              <a:off x="0" y="-28575"/>
              <a:ext cx="2988600" cy="350800"/>
            </a:xfrm>
            <a:prstGeom prst="rect">
              <a:avLst/>
            </a:prstGeom>
          </p:spPr>
          <p:txBody>
            <a:bodyPr lIns="50800" tIns="50800" rIns="50800" bIns="50800" rtlCol="0" anchor="ctr"/>
            <a:lstStyle/>
            <a:p>
              <a:pPr algn="ctr">
                <a:lnSpc>
                  <a:spcPts val="1960"/>
                </a:lnSpc>
              </a:pPr>
              <a:endParaRPr/>
            </a:p>
          </p:txBody>
        </p:sp>
      </p:grpSp>
      <p:sp>
        <p:nvSpPr>
          <p:cNvPr id="36" name="Freeform 36"/>
          <p:cNvSpPr/>
          <p:nvPr/>
        </p:nvSpPr>
        <p:spPr>
          <a:xfrm>
            <a:off x="7325637" y="3061390"/>
            <a:ext cx="3686712" cy="5922429"/>
          </a:xfrm>
          <a:custGeom>
            <a:avLst/>
            <a:gdLst/>
            <a:ahLst/>
            <a:cxnLst/>
            <a:rect l="l" t="t" r="r" b="b"/>
            <a:pathLst>
              <a:path w="3686712" h="5922429">
                <a:moveTo>
                  <a:pt x="0" y="0"/>
                </a:moveTo>
                <a:lnTo>
                  <a:pt x="3686712" y="0"/>
                </a:lnTo>
                <a:lnTo>
                  <a:pt x="3686712" y="5922429"/>
                </a:lnTo>
                <a:lnTo>
                  <a:pt x="0" y="592242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37" name="Freeform 37"/>
          <p:cNvSpPr/>
          <p:nvPr/>
        </p:nvSpPr>
        <p:spPr>
          <a:xfrm>
            <a:off x="1217586" y="2514196"/>
            <a:ext cx="1481516" cy="1508951"/>
          </a:xfrm>
          <a:custGeom>
            <a:avLst/>
            <a:gdLst/>
            <a:ahLst/>
            <a:cxnLst/>
            <a:rect l="l" t="t" r="r" b="b"/>
            <a:pathLst>
              <a:path w="1481516" h="1508951">
                <a:moveTo>
                  <a:pt x="0" y="0"/>
                </a:moveTo>
                <a:lnTo>
                  <a:pt x="1481516" y="0"/>
                </a:lnTo>
                <a:lnTo>
                  <a:pt x="1481516" y="1508951"/>
                </a:lnTo>
                <a:lnTo>
                  <a:pt x="0" y="1508951"/>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grpSp>
        <p:nvGrpSpPr>
          <p:cNvPr id="38" name="Group 38"/>
          <p:cNvGrpSpPr/>
          <p:nvPr/>
        </p:nvGrpSpPr>
        <p:grpSpPr>
          <a:xfrm rot="1529134">
            <a:off x="1448508" y="4497256"/>
            <a:ext cx="5593654" cy="4820865"/>
            <a:chOff x="0" y="0"/>
            <a:chExt cx="7458206" cy="6427820"/>
          </a:xfrm>
        </p:grpSpPr>
        <p:sp>
          <p:nvSpPr>
            <p:cNvPr id="39" name="Freeform 39"/>
            <p:cNvSpPr/>
            <p:nvPr/>
          </p:nvSpPr>
          <p:spPr>
            <a:xfrm rot="-1012147" flipH="1" flipV="1">
              <a:off x="559239" y="816700"/>
              <a:ext cx="6339727" cy="4794419"/>
            </a:xfrm>
            <a:custGeom>
              <a:avLst/>
              <a:gdLst/>
              <a:ahLst/>
              <a:cxnLst/>
              <a:rect l="l" t="t" r="r" b="b"/>
              <a:pathLst>
                <a:path w="6339727" h="4794419">
                  <a:moveTo>
                    <a:pt x="6339728" y="4794419"/>
                  </a:moveTo>
                  <a:lnTo>
                    <a:pt x="0" y="4794419"/>
                  </a:lnTo>
                  <a:lnTo>
                    <a:pt x="0" y="0"/>
                  </a:lnTo>
                  <a:lnTo>
                    <a:pt x="6339728" y="0"/>
                  </a:lnTo>
                  <a:lnTo>
                    <a:pt x="6339728" y="4794419"/>
                  </a:lnTo>
                  <a:close/>
                </a:path>
              </a:pathLst>
            </a:custGeom>
            <a:blipFill>
              <a:blip r:embed="rId9"/>
              <a:stretch>
                <a:fillRect/>
              </a:stretch>
            </a:blipFill>
          </p:spPr>
          <p:txBody>
            <a:bodyPr/>
            <a:lstStyle/>
            <a:p>
              <a:endParaRPr lang="en-US"/>
            </a:p>
          </p:txBody>
        </p:sp>
        <p:sp>
          <p:nvSpPr>
            <p:cNvPr id="40" name="TextBox 40"/>
            <p:cNvSpPr txBox="1"/>
            <p:nvPr/>
          </p:nvSpPr>
          <p:spPr>
            <a:xfrm rot="-1012147">
              <a:off x="1691625" y="2817231"/>
              <a:ext cx="3996432" cy="987637"/>
            </a:xfrm>
            <a:prstGeom prst="rect">
              <a:avLst/>
            </a:prstGeom>
          </p:spPr>
          <p:txBody>
            <a:bodyPr lIns="0" tIns="0" rIns="0" bIns="0" rtlCol="0" anchor="t">
              <a:spAutoFit/>
            </a:bodyPr>
            <a:lstStyle/>
            <a:p>
              <a:pPr algn="ctr">
                <a:lnSpc>
                  <a:spcPts val="6160"/>
                </a:lnSpc>
              </a:pPr>
              <a:r>
                <a:rPr lang="en-US" sz="4400">
                  <a:solidFill>
                    <a:srgbClr val="000000"/>
                  </a:solidFill>
                  <a:latin typeface="Ubuntu"/>
                  <a:ea typeface="Ubuntu"/>
                  <a:cs typeface="Ubuntu"/>
                  <a:sym typeface="Ubuntu"/>
                </a:rPr>
                <a:t>I’m afraid!</a:t>
              </a:r>
            </a:p>
          </p:txBody>
        </p:sp>
      </p:grpSp>
      <p:grpSp>
        <p:nvGrpSpPr>
          <p:cNvPr id="41" name="Group 41"/>
          <p:cNvGrpSpPr/>
          <p:nvPr/>
        </p:nvGrpSpPr>
        <p:grpSpPr>
          <a:xfrm rot="954721">
            <a:off x="12017589" y="1546964"/>
            <a:ext cx="4754796" cy="3595814"/>
            <a:chOff x="0" y="0"/>
            <a:chExt cx="6339727" cy="4794419"/>
          </a:xfrm>
        </p:grpSpPr>
        <p:sp>
          <p:nvSpPr>
            <p:cNvPr id="42" name="Freeform 42"/>
            <p:cNvSpPr/>
            <p:nvPr/>
          </p:nvSpPr>
          <p:spPr>
            <a:xfrm>
              <a:off x="0" y="0"/>
              <a:ext cx="6339727" cy="4794419"/>
            </a:xfrm>
            <a:custGeom>
              <a:avLst/>
              <a:gdLst/>
              <a:ahLst/>
              <a:cxnLst/>
              <a:rect l="l" t="t" r="r" b="b"/>
              <a:pathLst>
                <a:path w="6339727" h="4794419">
                  <a:moveTo>
                    <a:pt x="0" y="0"/>
                  </a:moveTo>
                  <a:lnTo>
                    <a:pt x="6339727" y="0"/>
                  </a:lnTo>
                  <a:lnTo>
                    <a:pt x="6339727" y="4794419"/>
                  </a:lnTo>
                  <a:lnTo>
                    <a:pt x="0" y="4794419"/>
                  </a:lnTo>
                  <a:lnTo>
                    <a:pt x="0" y="0"/>
                  </a:lnTo>
                  <a:close/>
                </a:path>
              </a:pathLst>
            </a:custGeom>
            <a:blipFill>
              <a:blip r:embed="rId9"/>
              <a:stretch>
                <a:fillRect/>
              </a:stretch>
            </a:blipFill>
          </p:spPr>
          <p:txBody>
            <a:bodyPr/>
            <a:lstStyle/>
            <a:p>
              <a:endParaRPr lang="en-US"/>
            </a:p>
          </p:txBody>
        </p:sp>
        <p:sp>
          <p:nvSpPr>
            <p:cNvPr id="43" name="TextBox 43"/>
            <p:cNvSpPr txBox="1"/>
            <p:nvPr/>
          </p:nvSpPr>
          <p:spPr>
            <a:xfrm>
              <a:off x="453750" y="622822"/>
              <a:ext cx="5432227" cy="3070437"/>
            </a:xfrm>
            <a:prstGeom prst="rect">
              <a:avLst/>
            </a:prstGeom>
          </p:spPr>
          <p:txBody>
            <a:bodyPr lIns="0" tIns="0" rIns="0" bIns="0" rtlCol="0" anchor="t">
              <a:spAutoFit/>
            </a:bodyPr>
            <a:lstStyle/>
            <a:p>
              <a:pPr algn="ctr">
                <a:lnSpc>
                  <a:spcPts val="6160"/>
                </a:lnSpc>
              </a:pPr>
              <a:r>
                <a:rPr lang="en-US" sz="4400">
                  <a:solidFill>
                    <a:srgbClr val="000000"/>
                  </a:solidFill>
                  <a:latin typeface="Ubuntu"/>
                  <a:ea typeface="Ubuntu"/>
                  <a:cs typeface="Ubuntu"/>
                  <a:sym typeface="Ubuntu"/>
                </a:rPr>
                <a:t>What if no </a:t>
              </a:r>
            </a:p>
            <a:p>
              <a:pPr algn="ctr">
                <a:lnSpc>
                  <a:spcPts val="6160"/>
                </a:lnSpc>
              </a:pPr>
              <a:r>
                <a:rPr lang="en-US" sz="4400">
                  <a:solidFill>
                    <a:srgbClr val="000000"/>
                  </a:solidFill>
                  <a:latin typeface="Ubuntu"/>
                  <a:ea typeface="Ubuntu"/>
                  <a:cs typeface="Ubuntu"/>
                  <a:sym typeface="Ubuntu"/>
                </a:rPr>
                <a:t>one listens </a:t>
              </a:r>
            </a:p>
            <a:p>
              <a:pPr algn="ctr">
                <a:lnSpc>
                  <a:spcPts val="6160"/>
                </a:lnSpc>
              </a:pPr>
              <a:r>
                <a:rPr lang="en-US" sz="4400">
                  <a:solidFill>
                    <a:srgbClr val="000000"/>
                  </a:solidFill>
                  <a:latin typeface="Ubuntu"/>
                  <a:ea typeface="Ubuntu"/>
                  <a:cs typeface="Ubuntu"/>
                  <a:sym typeface="Ubuntu"/>
                </a:rPr>
                <a:t>to me?</a:t>
              </a:r>
            </a:p>
          </p:txBody>
        </p:sp>
      </p:grpSp>
      <p:sp>
        <p:nvSpPr>
          <p:cNvPr id="44" name="TextBox 44"/>
          <p:cNvSpPr txBox="1"/>
          <p:nvPr/>
        </p:nvSpPr>
        <p:spPr>
          <a:xfrm>
            <a:off x="832545" y="791507"/>
            <a:ext cx="10798878"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Problem: Fear + Self-Doubt</a:t>
            </a:r>
          </a:p>
        </p:txBody>
      </p:sp>
      <p:sp>
        <p:nvSpPr>
          <p:cNvPr id="45" name="Freeform 45"/>
          <p:cNvSpPr/>
          <p:nvPr/>
        </p:nvSpPr>
        <p:spPr>
          <a:xfrm rot="-560819" flipV="1">
            <a:off x="11393349" y="5662486"/>
            <a:ext cx="4754796" cy="3595814"/>
          </a:xfrm>
          <a:custGeom>
            <a:avLst/>
            <a:gdLst/>
            <a:ahLst/>
            <a:cxnLst/>
            <a:rect l="l" t="t" r="r" b="b"/>
            <a:pathLst>
              <a:path w="4754796" h="3595814">
                <a:moveTo>
                  <a:pt x="0" y="3595814"/>
                </a:moveTo>
                <a:lnTo>
                  <a:pt x="4754796" y="3595814"/>
                </a:lnTo>
                <a:lnTo>
                  <a:pt x="4754796" y="0"/>
                </a:lnTo>
                <a:lnTo>
                  <a:pt x="0" y="0"/>
                </a:lnTo>
                <a:lnTo>
                  <a:pt x="0" y="3595814"/>
                </a:lnTo>
                <a:close/>
              </a:path>
            </a:pathLst>
          </a:custGeom>
          <a:blipFill>
            <a:blip r:embed="rId9"/>
            <a:stretch>
              <a:fillRect/>
            </a:stretch>
          </a:blipFill>
        </p:spPr>
        <p:txBody>
          <a:bodyPr/>
          <a:lstStyle/>
          <a:p>
            <a:endParaRPr lang="en-US"/>
          </a:p>
        </p:txBody>
      </p:sp>
      <p:sp>
        <p:nvSpPr>
          <p:cNvPr id="46" name="TextBox 46"/>
          <p:cNvSpPr txBox="1"/>
          <p:nvPr/>
        </p:nvSpPr>
        <p:spPr>
          <a:xfrm rot="-560819">
            <a:off x="12083173" y="6374837"/>
            <a:ext cx="3430570" cy="2622287"/>
          </a:xfrm>
          <a:prstGeom prst="rect">
            <a:avLst/>
          </a:prstGeom>
        </p:spPr>
        <p:txBody>
          <a:bodyPr lIns="0" tIns="0" rIns="0" bIns="0" rtlCol="0" anchor="t">
            <a:spAutoFit/>
          </a:bodyPr>
          <a:lstStyle/>
          <a:p>
            <a:pPr algn="ctr">
              <a:lnSpc>
                <a:spcPts val="5186"/>
              </a:lnSpc>
            </a:pPr>
            <a:r>
              <a:rPr lang="en-US" sz="3704">
                <a:solidFill>
                  <a:srgbClr val="000000"/>
                </a:solidFill>
                <a:latin typeface="Ubuntu"/>
                <a:ea typeface="Ubuntu"/>
                <a:cs typeface="Ubuntu"/>
                <a:sym typeface="Ubuntu"/>
              </a:rPr>
              <a:t>I didn’t like</a:t>
            </a:r>
          </a:p>
          <a:p>
            <a:pPr algn="ctr">
              <a:lnSpc>
                <a:spcPts val="5186"/>
              </a:lnSpc>
            </a:pPr>
            <a:r>
              <a:rPr lang="en-US" sz="3704">
                <a:solidFill>
                  <a:srgbClr val="000000"/>
                </a:solidFill>
                <a:latin typeface="Ubuntu"/>
                <a:ea typeface="Ubuntu"/>
                <a:cs typeface="Ubuntu"/>
                <a:sym typeface="Ubuntu"/>
              </a:rPr>
              <a:t>what happened last time I spoke up.</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03914" y="-1905"/>
            <a:ext cx="1138455" cy="917237"/>
          </a:xfrm>
          <a:custGeom>
            <a:avLst/>
            <a:gdLst/>
            <a:ahLst/>
            <a:cxnLst/>
            <a:rect l="l" t="t" r="r" b="b"/>
            <a:pathLst>
              <a:path w="1138455" h="917237">
                <a:moveTo>
                  <a:pt x="0" y="0"/>
                </a:moveTo>
                <a:lnTo>
                  <a:pt x="1138456" y="0"/>
                </a:lnTo>
                <a:lnTo>
                  <a:pt x="1138456" y="917237"/>
                </a:lnTo>
                <a:lnTo>
                  <a:pt x="0" y="917237"/>
                </a:lnTo>
                <a:lnTo>
                  <a:pt x="0" y="0"/>
                </a:lnTo>
                <a:close/>
              </a:path>
            </a:pathLst>
          </a:custGeom>
          <a:blipFill>
            <a:blip r:embed="rId3">
              <a:extLst>
                <a:ext uri="{96DAC541-7B7A-43D3-8B79-37D633B846F1}">
                  <asvg:svgBlip xmlns:asvg="http://schemas.microsoft.com/office/drawing/2016/SVG/main" r:embed="rId4"/>
                </a:ext>
              </a:extLst>
            </a:blip>
            <a:stretch>
              <a:fillRect t="-51826"/>
            </a:stretch>
          </a:blipFill>
        </p:spPr>
        <p:txBody>
          <a:bodyPr/>
          <a:lstStyle/>
          <a:p>
            <a:endParaRPr lang="en-US"/>
          </a:p>
        </p:txBody>
      </p:sp>
      <p:sp>
        <p:nvSpPr>
          <p:cNvPr id="3" name="Freeform 3"/>
          <p:cNvSpPr/>
          <p:nvPr/>
        </p:nvSpPr>
        <p:spPr>
          <a:xfrm>
            <a:off x="16743945" y="0"/>
            <a:ext cx="1128055" cy="915332"/>
          </a:xfrm>
          <a:custGeom>
            <a:avLst/>
            <a:gdLst/>
            <a:ahLst/>
            <a:cxnLst/>
            <a:rect l="l" t="t" r="r" b="b"/>
            <a:pathLst>
              <a:path w="1128055" h="915332">
                <a:moveTo>
                  <a:pt x="0" y="0"/>
                </a:moveTo>
                <a:lnTo>
                  <a:pt x="1128055" y="0"/>
                </a:lnTo>
                <a:lnTo>
                  <a:pt x="11280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r="-921"/>
            </a:stretch>
          </a:blipFill>
        </p:spPr>
        <p:txBody>
          <a:bodyPr/>
          <a:lstStyle/>
          <a:p>
            <a:endParaRPr lang="en-US"/>
          </a:p>
        </p:txBody>
      </p:sp>
      <p:sp>
        <p:nvSpPr>
          <p:cNvPr id="4" name="Freeform 4"/>
          <p:cNvSpPr/>
          <p:nvPr/>
        </p:nvSpPr>
        <p:spPr>
          <a:xfrm>
            <a:off x="13619141" y="-1947"/>
            <a:ext cx="1138455" cy="917279"/>
          </a:xfrm>
          <a:custGeom>
            <a:avLst/>
            <a:gdLst/>
            <a:ahLst/>
            <a:cxnLst/>
            <a:rect l="l" t="t" r="r" b="b"/>
            <a:pathLst>
              <a:path w="1138455" h="917279">
                <a:moveTo>
                  <a:pt x="0" y="0"/>
                </a:moveTo>
                <a:lnTo>
                  <a:pt x="1138455" y="0"/>
                </a:lnTo>
                <a:lnTo>
                  <a:pt x="1138455" y="917279"/>
                </a:lnTo>
                <a:lnTo>
                  <a:pt x="0" y="917279"/>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5" name="Freeform 5"/>
          <p:cNvSpPr/>
          <p:nvPr/>
        </p:nvSpPr>
        <p:spPr>
          <a:xfrm>
            <a:off x="1153771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6" name="Freeform 6"/>
          <p:cNvSpPr/>
          <p:nvPr/>
        </p:nvSpPr>
        <p:spPr>
          <a:xfrm>
            <a:off x="12577741"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7" name="Freeform 7"/>
          <p:cNvSpPr/>
          <p:nvPr/>
        </p:nvSpPr>
        <p:spPr>
          <a:xfrm>
            <a:off x="94529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8" name="Freeform 8"/>
          <p:cNvSpPr/>
          <p:nvPr/>
        </p:nvSpPr>
        <p:spPr>
          <a:xfrm>
            <a:off x="1049296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9" name="Freeform 9"/>
          <p:cNvSpPr/>
          <p:nvPr/>
        </p:nvSpPr>
        <p:spPr>
          <a:xfrm>
            <a:off x="737150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0" name="Freeform 10"/>
          <p:cNvSpPr/>
          <p:nvPr/>
        </p:nvSpPr>
        <p:spPr>
          <a:xfrm>
            <a:off x="84115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1" name="Freeform 11"/>
          <p:cNvSpPr/>
          <p:nvPr/>
        </p:nvSpPr>
        <p:spPr>
          <a:xfrm>
            <a:off x="5286734"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2" name="Freeform 12"/>
          <p:cNvSpPr/>
          <p:nvPr/>
        </p:nvSpPr>
        <p:spPr>
          <a:xfrm>
            <a:off x="6326765"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3" name="Freeform 13"/>
          <p:cNvSpPr/>
          <p:nvPr/>
        </p:nvSpPr>
        <p:spPr>
          <a:xfrm>
            <a:off x="3205304"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4" name="Freeform 14"/>
          <p:cNvSpPr/>
          <p:nvPr/>
        </p:nvSpPr>
        <p:spPr>
          <a:xfrm>
            <a:off x="4245335"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5" name="Freeform 15"/>
          <p:cNvSpPr/>
          <p:nvPr/>
        </p:nvSpPr>
        <p:spPr>
          <a:xfrm>
            <a:off x="1120531"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6" name="Freeform 16"/>
          <p:cNvSpPr/>
          <p:nvPr/>
        </p:nvSpPr>
        <p:spPr>
          <a:xfrm>
            <a:off x="2160561" y="0"/>
            <a:ext cx="1138455" cy="915332"/>
          </a:xfrm>
          <a:custGeom>
            <a:avLst/>
            <a:gdLst/>
            <a:ahLst/>
            <a:cxnLst/>
            <a:rect l="l" t="t" r="r" b="b"/>
            <a:pathLst>
              <a:path w="1138455" h="915332">
                <a:moveTo>
                  <a:pt x="0" y="0"/>
                </a:moveTo>
                <a:lnTo>
                  <a:pt x="1138456" y="0"/>
                </a:lnTo>
                <a:lnTo>
                  <a:pt x="1138456"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7" name="Freeform 17"/>
          <p:cNvSpPr/>
          <p:nvPr/>
        </p:nvSpPr>
        <p:spPr>
          <a:xfrm>
            <a:off x="-1905" y="0"/>
            <a:ext cx="179461" cy="915332"/>
          </a:xfrm>
          <a:custGeom>
            <a:avLst/>
            <a:gdLst/>
            <a:ahLst/>
            <a:cxnLst/>
            <a:rect l="l" t="t" r="r" b="b"/>
            <a:pathLst>
              <a:path w="179461" h="915332">
                <a:moveTo>
                  <a:pt x="0" y="0"/>
                </a:moveTo>
                <a:lnTo>
                  <a:pt x="179461" y="0"/>
                </a:lnTo>
                <a:lnTo>
                  <a:pt x="179461"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l="-534374" t="-52142"/>
            </a:stretch>
          </a:blipFill>
        </p:spPr>
        <p:txBody>
          <a:bodyPr/>
          <a:lstStyle/>
          <a:p>
            <a:endParaRPr lang="en-US"/>
          </a:p>
        </p:txBody>
      </p:sp>
      <p:sp>
        <p:nvSpPr>
          <p:cNvPr id="18" name="Freeform 18"/>
          <p:cNvSpPr/>
          <p:nvPr/>
        </p:nvSpPr>
        <p:spPr>
          <a:xfrm>
            <a:off x="7913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9" name="Freeform 19"/>
          <p:cNvSpPr/>
          <p:nvPr/>
        </p:nvSpPr>
        <p:spPr>
          <a:xfrm>
            <a:off x="0" y="9518616"/>
            <a:ext cx="977066" cy="619133"/>
          </a:xfrm>
          <a:custGeom>
            <a:avLst/>
            <a:gdLst/>
            <a:ahLst/>
            <a:cxnLst/>
            <a:rect l="l" t="t" r="r" b="b"/>
            <a:pathLst>
              <a:path w="977066" h="619133">
                <a:moveTo>
                  <a:pt x="0" y="0"/>
                </a:moveTo>
                <a:lnTo>
                  <a:pt x="977066" y="0"/>
                </a:lnTo>
                <a:lnTo>
                  <a:pt x="977066" y="619133"/>
                </a:lnTo>
                <a:lnTo>
                  <a:pt x="0" y="619133"/>
                </a:lnTo>
                <a:lnTo>
                  <a:pt x="0" y="0"/>
                </a:lnTo>
                <a:close/>
              </a:path>
            </a:pathLst>
          </a:custGeom>
          <a:blipFill>
            <a:blip r:embed="rId3">
              <a:extLst>
                <a:ext uri="{96DAC541-7B7A-43D3-8B79-37D633B846F1}">
                  <asvg:svgBlip xmlns:asvg="http://schemas.microsoft.com/office/drawing/2016/SVG/main" r:embed="rId4"/>
                </a:ext>
              </a:extLst>
            </a:blip>
            <a:stretch>
              <a:fillRect l="-16517" b="-124928"/>
            </a:stretch>
          </a:blipFill>
        </p:spPr>
        <p:txBody>
          <a:bodyPr/>
          <a:lstStyle/>
          <a:p>
            <a:endParaRPr lang="en-US"/>
          </a:p>
        </p:txBody>
      </p:sp>
      <p:sp>
        <p:nvSpPr>
          <p:cNvPr id="20" name="Freeform 20"/>
          <p:cNvSpPr/>
          <p:nvPr/>
        </p:nvSpPr>
        <p:spPr>
          <a:xfrm>
            <a:off x="14659172"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21" name="Freeform 21"/>
          <p:cNvSpPr/>
          <p:nvPr/>
        </p:nvSpPr>
        <p:spPr>
          <a:xfrm>
            <a:off x="0" y="934382"/>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2" name="Freeform 22"/>
          <p:cNvSpPr/>
          <p:nvPr/>
        </p:nvSpPr>
        <p:spPr>
          <a:xfrm>
            <a:off x="0" y="2365087"/>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3" name="Freeform 23"/>
          <p:cNvSpPr/>
          <p:nvPr/>
        </p:nvSpPr>
        <p:spPr>
          <a:xfrm>
            <a:off x="0" y="3795793"/>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4" name="Freeform 24"/>
          <p:cNvSpPr/>
          <p:nvPr/>
        </p:nvSpPr>
        <p:spPr>
          <a:xfrm>
            <a:off x="0" y="5226499"/>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5" name="Freeform 25"/>
          <p:cNvSpPr/>
          <p:nvPr/>
        </p:nvSpPr>
        <p:spPr>
          <a:xfrm>
            <a:off x="-1943" y="6657204"/>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sp>
        <p:nvSpPr>
          <p:cNvPr id="26" name="Freeform 26"/>
          <p:cNvSpPr/>
          <p:nvPr/>
        </p:nvSpPr>
        <p:spPr>
          <a:xfrm>
            <a:off x="-1943" y="8087910"/>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grpSp>
        <p:nvGrpSpPr>
          <p:cNvPr id="27" name="Group 27"/>
          <p:cNvGrpSpPr/>
          <p:nvPr/>
        </p:nvGrpSpPr>
        <p:grpSpPr>
          <a:xfrm rot="-5400000">
            <a:off x="12910419" y="4867206"/>
            <a:ext cx="10244787" cy="510375"/>
            <a:chOff x="0" y="0"/>
            <a:chExt cx="3671501" cy="182907"/>
          </a:xfrm>
        </p:grpSpPr>
        <p:sp>
          <p:nvSpPr>
            <p:cNvPr id="28" name="Freeform 28"/>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88AC2E"/>
            </a:solidFill>
          </p:spPr>
          <p:txBody>
            <a:bodyPr/>
            <a:lstStyle/>
            <a:p>
              <a:endParaRPr lang="en-US"/>
            </a:p>
          </p:txBody>
        </p:sp>
        <p:sp>
          <p:nvSpPr>
            <p:cNvPr id="29" name="TextBox 29"/>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0" name="Group 30"/>
          <p:cNvGrpSpPr/>
          <p:nvPr/>
        </p:nvGrpSpPr>
        <p:grpSpPr>
          <a:xfrm>
            <a:off x="0" y="9776625"/>
            <a:ext cx="18288000" cy="510375"/>
            <a:chOff x="0" y="0"/>
            <a:chExt cx="6554006" cy="182907"/>
          </a:xfrm>
        </p:grpSpPr>
        <p:sp>
          <p:nvSpPr>
            <p:cNvPr id="31" name="Freeform 31"/>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88AC2E"/>
            </a:solidFill>
          </p:spPr>
          <p:txBody>
            <a:bodyPr/>
            <a:lstStyle/>
            <a:p>
              <a:endParaRPr lang="en-US"/>
            </a:p>
          </p:txBody>
        </p:sp>
        <p:sp>
          <p:nvSpPr>
            <p:cNvPr id="32" name="TextBox 32"/>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3" name="Group 33"/>
          <p:cNvGrpSpPr/>
          <p:nvPr/>
        </p:nvGrpSpPr>
        <p:grpSpPr>
          <a:xfrm>
            <a:off x="484174" y="808116"/>
            <a:ext cx="7759088" cy="1223447"/>
            <a:chOff x="0" y="0"/>
            <a:chExt cx="2043546" cy="322225"/>
          </a:xfrm>
        </p:grpSpPr>
        <p:sp>
          <p:nvSpPr>
            <p:cNvPr id="34" name="Freeform 34"/>
            <p:cNvSpPr/>
            <p:nvPr/>
          </p:nvSpPr>
          <p:spPr>
            <a:xfrm>
              <a:off x="0" y="0"/>
              <a:ext cx="2043546" cy="322225"/>
            </a:xfrm>
            <a:custGeom>
              <a:avLst/>
              <a:gdLst/>
              <a:ahLst/>
              <a:cxnLst/>
              <a:rect l="l" t="t" r="r" b="b"/>
              <a:pathLst>
                <a:path w="2043546" h="322225">
                  <a:moveTo>
                    <a:pt x="1840346" y="0"/>
                  </a:moveTo>
                  <a:cubicBezTo>
                    <a:pt x="1952570" y="0"/>
                    <a:pt x="2043546" y="72132"/>
                    <a:pt x="2043546" y="161112"/>
                  </a:cubicBezTo>
                  <a:cubicBezTo>
                    <a:pt x="2043546" y="250092"/>
                    <a:pt x="1952570" y="322225"/>
                    <a:pt x="1840346" y="322225"/>
                  </a:cubicBezTo>
                  <a:lnTo>
                    <a:pt x="203200" y="322225"/>
                  </a:lnTo>
                  <a:cubicBezTo>
                    <a:pt x="90976" y="322225"/>
                    <a:pt x="0" y="250092"/>
                    <a:pt x="0" y="161112"/>
                  </a:cubicBezTo>
                  <a:cubicBezTo>
                    <a:pt x="0" y="72132"/>
                    <a:pt x="90976" y="0"/>
                    <a:pt x="203200" y="0"/>
                  </a:cubicBezTo>
                  <a:close/>
                </a:path>
              </a:pathLst>
            </a:custGeom>
            <a:solidFill>
              <a:srgbClr val="EC008C"/>
            </a:solidFill>
          </p:spPr>
          <p:txBody>
            <a:bodyPr/>
            <a:lstStyle/>
            <a:p>
              <a:endParaRPr lang="en-US"/>
            </a:p>
          </p:txBody>
        </p:sp>
        <p:sp>
          <p:nvSpPr>
            <p:cNvPr id="35" name="TextBox 35"/>
            <p:cNvSpPr txBox="1"/>
            <p:nvPr/>
          </p:nvSpPr>
          <p:spPr>
            <a:xfrm>
              <a:off x="0" y="-28575"/>
              <a:ext cx="2043546" cy="350800"/>
            </a:xfrm>
            <a:prstGeom prst="rect">
              <a:avLst/>
            </a:prstGeom>
          </p:spPr>
          <p:txBody>
            <a:bodyPr lIns="50800" tIns="50800" rIns="50800" bIns="50800" rtlCol="0" anchor="ctr"/>
            <a:lstStyle/>
            <a:p>
              <a:pPr algn="ctr">
                <a:lnSpc>
                  <a:spcPts val="1960"/>
                </a:lnSpc>
              </a:pPr>
              <a:endParaRPr/>
            </a:p>
          </p:txBody>
        </p:sp>
      </p:grpSp>
      <p:sp>
        <p:nvSpPr>
          <p:cNvPr id="36" name="Freeform 36"/>
          <p:cNvSpPr/>
          <p:nvPr/>
        </p:nvSpPr>
        <p:spPr>
          <a:xfrm>
            <a:off x="12989660" y="3795793"/>
            <a:ext cx="4477478" cy="4528423"/>
          </a:xfrm>
          <a:custGeom>
            <a:avLst/>
            <a:gdLst/>
            <a:ahLst/>
            <a:cxnLst/>
            <a:rect l="l" t="t" r="r" b="b"/>
            <a:pathLst>
              <a:path w="4477478" h="4528423">
                <a:moveTo>
                  <a:pt x="0" y="0"/>
                </a:moveTo>
                <a:lnTo>
                  <a:pt x="4477478" y="0"/>
                </a:lnTo>
                <a:lnTo>
                  <a:pt x="4477478" y="4528423"/>
                </a:lnTo>
                <a:lnTo>
                  <a:pt x="0" y="452842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grpSp>
        <p:nvGrpSpPr>
          <p:cNvPr id="37" name="Group 37"/>
          <p:cNvGrpSpPr/>
          <p:nvPr/>
        </p:nvGrpSpPr>
        <p:grpSpPr>
          <a:xfrm>
            <a:off x="8076229" y="934382"/>
            <a:ext cx="4323411" cy="3917876"/>
            <a:chOff x="0" y="0"/>
            <a:chExt cx="5764548" cy="5223835"/>
          </a:xfrm>
        </p:grpSpPr>
        <p:sp>
          <p:nvSpPr>
            <p:cNvPr id="38" name="Freeform 38"/>
            <p:cNvSpPr/>
            <p:nvPr/>
          </p:nvSpPr>
          <p:spPr>
            <a:xfrm rot="531514">
              <a:off x="314834" y="368617"/>
              <a:ext cx="5134881" cy="4486602"/>
            </a:xfrm>
            <a:custGeom>
              <a:avLst/>
              <a:gdLst/>
              <a:ahLst/>
              <a:cxnLst/>
              <a:rect l="l" t="t" r="r" b="b"/>
              <a:pathLst>
                <a:path w="5134881" h="4486602">
                  <a:moveTo>
                    <a:pt x="0" y="0"/>
                  </a:moveTo>
                  <a:lnTo>
                    <a:pt x="5134881" y="0"/>
                  </a:lnTo>
                  <a:lnTo>
                    <a:pt x="5134881" y="4486602"/>
                  </a:lnTo>
                  <a:lnTo>
                    <a:pt x="0" y="448660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39" name="TextBox 39"/>
            <p:cNvSpPr txBox="1"/>
            <p:nvPr/>
          </p:nvSpPr>
          <p:spPr>
            <a:xfrm rot="4808">
              <a:off x="642645" y="1289554"/>
              <a:ext cx="4914060" cy="2130503"/>
            </a:xfrm>
            <a:prstGeom prst="rect">
              <a:avLst/>
            </a:prstGeom>
          </p:spPr>
          <p:txBody>
            <a:bodyPr lIns="0" tIns="0" rIns="0" bIns="0" rtlCol="0" anchor="t">
              <a:spAutoFit/>
            </a:bodyPr>
            <a:lstStyle/>
            <a:p>
              <a:pPr algn="ctr">
                <a:lnSpc>
                  <a:spcPts val="6422"/>
                </a:lnSpc>
              </a:pPr>
              <a:r>
                <a:rPr lang="en-US" sz="4587">
                  <a:solidFill>
                    <a:srgbClr val="000000"/>
                  </a:solidFill>
                  <a:latin typeface="Ubuntu"/>
                  <a:ea typeface="Ubuntu"/>
                  <a:cs typeface="Ubuntu"/>
                  <a:sym typeface="Ubuntu"/>
                </a:rPr>
                <a:t>I’ll try </a:t>
              </a:r>
            </a:p>
            <a:p>
              <a:pPr algn="ctr">
                <a:lnSpc>
                  <a:spcPts val="6422"/>
                </a:lnSpc>
              </a:pPr>
              <a:r>
                <a:rPr lang="en-US" sz="4587">
                  <a:solidFill>
                    <a:srgbClr val="000000"/>
                  </a:solidFill>
                  <a:latin typeface="Ubuntu"/>
                  <a:ea typeface="Ubuntu"/>
                  <a:cs typeface="Ubuntu"/>
                  <a:sym typeface="Ubuntu"/>
                </a:rPr>
                <a:t>again.</a:t>
              </a:r>
            </a:p>
          </p:txBody>
        </p:sp>
      </p:grpSp>
      <p:grpSp>
        <p:nvGrpSpPr>
          <p:cNvPr id="40" name="Group 40"/>
          <p:cNvGrpSpPr/>
          <p:nvPr/>
        </p:nvGrpSpPr>
        <p:grpSpPr>
          <a:xfrm rot="-866925">
            <a:off x="6087529" y="4873428"/>
            <a:ext cx="5928149" cy="5256726"/>
            <a:chOff x="0" y="0"/>
            <a:chExt cx="7904199" cy="7008968"/>
          </a:xfrm>
        </p:grpSpPr>
        <p:sp>
          <p:nvSpPr>
            <p:cNvPr id="41" name="Freeform 41"/>
            <p:cNvSpPr/>
            <p:nvPr/>
          </p:nvSpPr>
          <p:spPr>
            <a:xfrm rot="-198065" flipV="1">
              <a:off x="183364" y="211551"/>
              <a:ext cx="7537472" cy="6585866"/>
            </a:xfrm>
            <a:custGeom>
              <a:avLst/>
              <a:gdLst/>
              <a:ahLst/>
              <a:cxnLst/>
              <a:rect l="l" t="t" r="r" b="b"/>
              <a:pathLst>
                <a:path w="7537472" h="6585866">
                  <a:moveTo>
                    <a:pt x="0" y="6585866"/>
                  </a:moveTo>
                  <a:lnTo>
                    <a:pt x="7537471" y="6585866"/>
                  </a:lnTo>
                  <a:lnTo>
                    <a:pt x="7537471" y="0"/>
                  </a:lnTo>
                  <a:lnTo>
                    <a:pt x="0" y="0"/>
                  </a:lnTo>
                  <a:lnTo>
                    <a:pt x="0" y="6585866"/>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42" name="TextBox 42"/>
            <p:cNvSpPr txBox="1"/>
            <p:nvPr/>
          </p:nvSpPr>
          <p:spPr>
            <a:xfrm rot="958792">
              <a:off x="1647423" y="2421113"/>
              <a:ext cx="4997077" cy="2673372"/>
            </a:xfrm>
            <a:prstGeom prst="rect">
              <a:avLst/>
            </a:prstGeom>
          </p:spPr>
          <p:txBody>
            <a:bodyPr lIns="0" tIns="0" rIns="0" bIns="0" rtlCol="0" anchor="t">
              <a:spAutoFit/>
            </a:bodyPr>
            <a:lstStyle/>
            <a:p>
              <a:pPr algn="ctr">
                <a:lnSpc>
                  <a:spcPts val="5337"/>
                </a:lnSpc>
              </a:pPr>
              <a:r>
                <a:rPr lang="en-US" sz="3812">
                  <a:solidFill>
                    <a:srgbClr val="000000"/>
                  </a:solidFill>
                  <a:latin typeface="Ubuntu"/>
                  <a:ea typeface="Ubuntu"/>
                  <a:cs typeface="Ubuntu"/>
                  <a:sym typeface="Ubuntu"/>
                </a:rPr>
                <a:t>It’s okay if I feel </a:t>
              </a:r>
            </a:p>
            <a:p>
              <a:pPr algn="ctr">
                <a:lnSpc>
                  <a:spcPts val="5337"/>
                </a:lnSpc>
              </a:pPr>
              <a:r>
                <a:rPr lang="en-US" sz="3812">
                  <a:solidFill>
                    <a:srgbClr val="000000"/>
                  </a:solidFill>
                  <a:latin typeface="Ubuntu"/>
                  <a:ea typeface="Ubuntu"/>
                  <a:cs typeface="Ubuntu"/>
                  <a:sym typeface="Ubuntu"/>
                </a:rPr>
                <a:t>nervous. I can </a:t>
              </a:r>
            </a:p>
            <a:p>
              <a:pPr algn="ctr">
                <a:lnSpc>
                  <a:spcPts val="5337"/>
                </a:lnSpc>
              </a:pPr>
              <a:r>
                <a:rPr lang="en-US" sz="3812">
                  <a:solidFill>
                    <a:srgbClr val="000000"/>
                  </a:solidFill>
                  <a:latin typeface="Ubuntu"/>
                  <a:ea typeface="Ubuntu"/>
                  <a:cs typeface="Ubuntu"/>
                  <a:sym typeface="Ubuntu"/>
                </a:rPr>
                <a:t>take my time.</a:t>
              </a:r>
            </a:p>
          </p:txBody>
        </p:sp>
      </p:grpSp>
      <p:sp>
        <p:nvSpPr>
          <p:cNvPr id="43" name="Freeform 43"/>
          <p:cNvSpPr/>
          <p:nvPr/>
        </p:nvSpPr>
        <p:spPr>
          <a:xfrm>
            <a:off x="1185653" y="2504076"/>
            <a:ext cx="1508951" cy="1508951"/>
          </a:xfrm>
          <a:custGeom>
            <a:avLst/>
            <a:gdLst/>
            <a:ahLst/>
            <a:cxnLst/>
            <a:rect l="l" t="t" r="r" b="b"/>
            <a:pathLst>
              <a:path w="1508951" h="1508951">
                <a:moveTo>
                  <a:pt x="0" y="0"/>
                </a:moveTo>
                <a:lnTo>
                  <a:pt x="1508951" y="0"/>
                </a:lnTo>
                <a:lnTo>
                  <a:pt x="1508951" y="1508951"/>
                </a:lnTo>
                <a:lnTo>
                  <a:pt x="0" y="1508951"/>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sp>
        <p:nvSpPr>
          <p:cNvPr id="44" name="Freeform 44"/>
          <p:cNvSpPr/>
          <p:nvPr/>
        </p:nvSpPr>
        <p:spPr>
          <a:xfrm>
            <a:off x="2150276" y="3725256"/>
            <a:ext cx="3705686" cy="5058957"/>
          </a:xfrm>
          <a:custGeom>
            <a:avLst/>
            <a:gdLst/>
            <a:ahLst/>
            <a:cxnLst/>
            <a:rect l="l" t="t" r="r" b="b"/>
            <a:pathLst>
              <a:path w="3705686" h="5058957">
                <a:moveTo>
                  <a:pt x="0" y="0"/>
                </a:moveTo>
                <a:lnTo>
                  <a:pt x="3705686" y="0"/>
                </a:lnTo>
                <a:lnTo>
                  <a:pt x="3705686" y="5058957"/>
                </a:lnTo>
                <a:lnTo>
                  <a:pt x="0" y="5058957"/>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US"/>
          </a:p>
        </p:txBody>
      </p:sp>
      <p:sp>
        <p:nvSpPr>
          <p:cNvPr id="45" name="TextBox 45"/>
          <p:cNvSpPr txBox="1"/>
          <p:nvPr/>
        </p:nvSpPr>
        <p:spPr>
          <a:xfrm>
            <a:off x="832545" y="791507"/>
            <a:ext cx="7108190"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Solution: Practice!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03914" y="-1905"/>
            <a:ext cx="1138455" cy="917237"/>
          </a:xfrm>
          <a:custGeom>
            <a:avLst/>
            <a:gdLst/>
            <a:ahLst/>
            <a:cxnLst/>
            <a:rect l="l" t="t" r="r" b="b"/>
            <a:pathLst>
              <a:path w="1138455" h="917237">
                <a:moveTo>
                  <a:pt x="0" y="0"/>
                </a:moveTo>
                <a:lnTo>
                  <a:pt x="1138456" y="0"/>
                </a:lnTo>
                <a:lnTo>
                  <a:pt x="1138456" y="917237"/>
                </a:lnTo>
                <a:lnTo>
                  <a:pt x="0" y="917237"/>
                </a:lnTo>
                <a:lnTo>
                  <a:pt x="0" y="0"/>
                </a:lnTo>
                <a:close/>
              </a:path>
            </a:pathLst>
          </a:custGeom>
          <a:blipFill>
            <a:blip r:embed="rId3">
              <a:extLst>
                <a:ext uri="{96DAC541-7B7A-43D3-8B79-37D633B846F1}">
                  <asvg:svgBlip xmlns:asvg="http://schemas.microsoft.com/office/drawing/2016/SVG/main" r:embed="rId4"/>
                </a:ext>
              </a:extLst>
            </a:blip>
            <a:stretch>
              <a:fillRect t="-51826"/>
            </a:stretch>
          </a:blipFill>
        </p:spPr>
        <p:txBody>
          <a:bodyPr/>
          <a:lstStyle/>
          <a:p>
            <a:endParaRPr lang="en-US"/>
          </a:p>
        </p:txBody>
      </p:sp>
      <p:sp>
        <p:nvSpPr>
          <p:cNvPr id="3" name="Freeform 3"/>
          <p:cNvSpPr/>
          <p:nvPr/>
        </p:nvSpPr>
        <p:spPr>
          <a:xfrm>
            <a:off x="16743945" y="0"/>
            <a:ext cx="1128055" cy="915332"/>
          </a:xfrm>
          <a:custGeom>
            <a:avLst/>
            <a:gdLst/>
            <a:ahLst/>
            <a:cxnLst/>
            <a:rect l="l" t="t" r="r" b="b"/>
            <a:pathLst>
              <a:path w="1128055" h="915332">
                <a:moveTo>
                  <a:pt x="0" y="0"/>
                </a:moveTo>
                <a:lnTo>
                  <a:pt x="1128055" y="0"/>
                </a:lnTo>
                <a:lnTo>
                  <a:pt x="11280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r="-921"/>
            </a:stretch>
          </a:blipFill>
        </p:spPr>
        <p:txBody>
          <a:bodyPr/>
          <a:lstStyle/>
          <a:p>
            <a:endParaRPr lang="en-US"/>
          </a:p>
        </p:txBody>
      </p:sp>
      <p:sp>
        <p:nvSpPr>
          <p:cNvPr id="4" name="Freeform 4"/>
          <p:cNvSpPr/>
          <p:nvPr/>
        </p:nvSpPr>
        <p:spPr>
          <a:xfrm>
            <a:off x="13619141" y="-1947"/>
            <a:ext cx="1138455" cy="917279"/>
          </a:xfrm>
          <a:custGeom>
            <a:avLst/>
            <a:gdLst/>
            <a:ahLst/>
            <a:cxnLst/>
            <a:rect l="l" t="t" r="r" b="b"/>
            <a:pathLst>
              <a:path w="1138455" h="917279">
                <a:moveTo>
                  <a:pt x="0" y="0"/>
                </a:moveTo>
                <a:lnTo>
                  <a:pt x="1138455" y="0"/>
                </a:lnTo>
                <a:lnTo>
                  <a:pt x="1138455" y="917279"/>
                </a:lnTo>
                <a:lnTo>
                  <a:pt x="0" y="917279"/>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5" name="Freeform 5"/>
          <p:cNvSpPr/>
          <p:nvPr/>
        </p:nvSpPr>
        <p:spPr>
          <a:xfrm>
            <a:off x="1153771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6" name="Freeform 6"/>
          <p:cNvSpPr/>
          <p:nvPr/>
        </p:nvSpPr>
        <p:spPr>
          <a:xfrm>
            <a:off x="12577741"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7" name="Freeform 7"/>
          <p:cNvSpPr/>
          <p:nvPr/>
        </p:nvSpPr>
        <p:spPr>
          <a:xfrm>
            <a:off x="94529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8" name="Freeform 8"/>
          <p:cNvSpPr/>
          <p:nvPr/>
        </p:nvSpPr>
        <p:spPr>
          <a:xfrm>
            <a:off x="1049296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9" name="Freeform 9"/>
          <p:cNvSpPr/>
          <p:nvPr/>
        </p:nvSpPr>
        <p:spPr>
          <a:xfrm>
            <a:off x="737150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0" name="Freeform 10"/>
          <p:cNvSpPr/>
          <p:nvPr/>
        </p:nvSpPr>
        <p:spPr>
          <a:xfrm>
            <a:off x="84115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1" name="Freeform 11"/>
          <p:cNvSpPr/>
          <p:nvPr/>
        </p:nvSpPr>
        <p:spPr>
          <a:xfrm>
            <a:off x="5286734"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2" name="Freeform 12"/>
          <p:cNvSpPr/>
          <p:nvPr/>
        </p:nvSpPr>
        <p:spPr>
          <a:xfrm>
            <a:off x="6326765"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3" name="Freeform 13"/>
          <p:cNvSpPr/>
          <p:nvPr/>
        </p:nvSpPr>
        <p:spPr>
          <a:xfrm>
            <a:off x="3205304"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4" name="Freeform 14"/>
          <p:cNvSpPr/>
          <p:nvPr/>
        </p:nvSpPr>
        <p:spPr>
          <a:xfrm>
            <a:off x="4245335"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5" name="Freeform 15"/>
          <p:cNvSpPr/>
          <p:nvPr/>
        </p:nvSpPr>
        <p:spPr>
          <a:xfrm>
            <a:off x="1120531"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6" name="Freeform 16"/>
          <p:cNvSpPr/>
          <p:nvPr/>
        </p:nvSpPr>
        <p:spPr>
          <a:xfrm>
            <a:off x="2160561" y="0"/>
            <a:ext cx="1138455" cy="915332"/>
          </a:xfrm>
          <a:custGeom>
            <a:avLst/>
            <a:gdLst/>
            <a:ahLst/>
            <a:cxnLst/>
            <a:rect l="l" t="t" r="r" b="b"/>
            <a:pathLst>
              <a:path w="1138455" h="915332">
                <a:moveTo>
                  <a:pt x="0" y="0"/>
                </a:moveTo>
                <a:lnTo>
                  <a:pt x="1138456" y="0"/>
                </a:lnTo>
                <a:lnTo>
                  <a:pt x="1138456"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7" name="Freeform 17"/>
          <p:cNvSpPr/>
          <p:nvPr/>
        </p:nvSpPr>
        <p:spPr>
          <a:xfrm>
            <a:off x="-1905" y="0"/>
            <a:ext cx="179461" cy="915332"/>
          </a:xfrm>
          <a:custGeom>
            <a:avLst/>
            <a:gdLst/>
            <a:ahLst/>
            <a:cxnLst/>
            <a:rect l="l" t="t" r="r" b="b"/>
            <a:pathLst>
              <a:path w="179461" h="915332">
                <a:moveTo>
                  <a:pt x="0" y="0"/>
                </a:moveTo>
                <a:lnTo>
                  <a:pt x="179461" y="0"/>
                </a:lnTo>
                <a:lnTo>
                  <a:pt x="179461"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l="-534374" t="-52142"/>
            </a:stretch>
          </a:blipFill>
        </p:spPr>
        <p:txBody>
          <a:bodyPr/>
          <a:lstStyle/>
          <a:p>
            <a:endParaRPr lang="en-US"/>
          </a:p>
        </p:txBody>
      </p:sp>
      <p:sp>
        <p:nvSpPr>
          <p:cNvPr id="18" name="Freeform 18"/>
          <p:cNvSpPr/>
          <p:nvPr/>
        </p:nvSpPr>
        <p:spPr>
          <a:xfrm>
            <a:off x="7913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9" name="Freeform 19"/>
          <p:cNvSpPr/>
          <p:nvPr/>
        </p:nvSpPr>
        <p:spPr>
          <a:xfrm>
            <a:off x="0" y="9518616"/>
            <a:ext cx="977066" cy="619133"/>
          </a:xfrm>
          <a:custGeom>
            <a:avLst/>
            <a:gdLst/>
            <a:ahLst/>
            <a:cxnLst/>
            <a:rect l="l" t="t" r="r" b="b"/>
            <a:pathLst>
              <a:path w="977066" h="619133">
                <a:moveTo>
                  <a:pt x="0" y="0"/>
                </a:moveTo>
                <a:lnTo>
                  <a:pt x="977066" y="0"/>
                </a:lnTo>
                <a:lnTo>
                  <a:pt x="977066" y="619133"/>
                </a:lnTo>
                <a:lnTo>
                  <a:pt x="0" y="619133"/>
                </a:lnTo>
                <a:lnTo>
                  <a:pt x="0" y="0"/>
                </a:lnTo>
                <a:close/>
              </a:path>
            </a:pathLst>
          </a:custGeom>
          <a:blipFill>
            <a:blip r:embed="rId3">
              <a:extLst>
                <a:ext uri="{96DAC541-7B7A-43D3-8B79-37D633B846F1}">
                  <asvg:svgBlip xmlns:asvg="http://schemas.microsoft.com/office/drawing/2016/SVG/main" r:embed="rId4"/>
                </a:ext>
              </a:extLst>
            </a:blip>
            <a:stretch>
              <a:fillRect l="-16517" b="-124928"/>
            </a:stretch>
          </a:blipFill>
        </p:spPr>
        <p:txBody>
          <a:bodyPr/>
          <a:lstStyle/>
          <a:p>
            <a:endParaRPr lang="en-US"/>
          </a:p>
        </p:txBody>
      </p:sp>
      <p:sp>
        <p:nvSpPr>
          <p:cNvPr id="20" name="Freeform 20"/>
          <p:cNvSpPr/>
          <p:nvPr/>
        </p:nvSpPr>
        <p:spPr>
          <a:xfrm>
            <a:off x="14659172"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21" name="Freeform 21"/>
          <p:cNvSpPr/>
          <p:nvPr/>
        </p:nvSpPr>
        <p:spPr>
          <a:xfrm>
            <a:off x="0" y="934382"/>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2" name="Freeform 22"/>
          <p:cNvSpPr/>
          <p:nvPr/>
        </p:nvSpPr>
        <p:spPr>
          <a:xfrm>
            <a:off x="0" y="2365087"/>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3" name="Freeform 23"/>
          <p:cNvSpPr/>
          <p:nvPr/>
        </p:nvSpPr>
        <p:spPr>
          <a:xfrm>
            <a:off x="0" y="3795793"/>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4" name="Freeform 24"/>
          <p:cNvSpPr/>
          <p:nvPr/>
        </p:nvSpPr>
        <p:spPr>
          <a:xfrm>
            <a:off x="0" y="5226499"/>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5" name="Freeform 25"/>
          <p:cNvSpPr/>
          <p:nvPr/>
        </p:nvSpPr>
        <p:spPr>
          <a:xfrm>
            <a:off x="-1943" y="6657204"/>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sp>
        <p:nvSpPr>
          <p:cNvPr id="26" name="Freeform 26"/>
          <p:cNvSpPr/>
          <p:nvPr/>
        </p:nvSpPr>
        <p:spPr>
          <a:xfrm>
            <a:off x="-1943" y="8087910"/>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grpSp>
        <p:nvGrpSpPr>
          <p:cNvPr id="27" name="Group 27"/>
          <p:cNvGrpSpPr/>
          <p:nvPr/>
        </p:nvGrpSpPr>
        <p:grpSpPr>
          <a:xfrm rot="-5400000">
            <a:off x="12910419" y="4867206"/>
            <a:ext cx="10244787" cy="510375"/>
            <a:chOff x="0" y="0"/>
            <a:chExt cx="3671501" cy="182907"/>
          </a:xfrm>
        </p:grpSpPr>
        <p:sp>
          <p:nvSpPr>
            <p:cNvPr id="28" name="Freeform 28"/>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88AC2E"/>
            </a:solidFill>
          </p:spPr>
          <p:txBody>
            <a:bodyPr/>
            <a:lstStyle/>
            <a:p>
              <a:endParaRPr lang="en-US"/>
            </a:p>
          </p:txBody>
        </p:sp>
        <p:sp>
          <p:nvSpPr>
            <p:cNvPr id="29" name="TextBox 29"/>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0" name="Group 30"/>
          <p:cNvGrpSpPr/>
          <p:nvPr/>
        </p:nvGrpSpPr>
        <p:grpSpPr>
          <a:xfrm>
            <a:off x="484174" y="808116"/>
            <a:ext cx="6089853" cy="1223447"/>
            <a:chOff x="0" y="0"/>
            <a:chExt cx="1603912" cy="322225"/>
          </a:xfrm>
        </p:grpSpPr>
        <p:sp>
          <p:nvSpPr>
            <p:cNvPr id="31" name="Freeform 31"/>
            <p:cNvSpPr/>
            <p:nvPr/>
          </p:nvSpPr>
          <p:spPr>
            <a:xfrm>
              <a:off x="0" y="0"/>
              <a:ext cx="1603912" cy="322225"/>
            </a:xfrm>
            <a:custGeom>
              <a:avLst/>
              <a:gdLst/>
              <a:ahLst/>
              <a:cxnLst/>
              <a:rect l="l" t="t" r="r" b="b"/>
              <a:pathLst>
                <a:path w="1603912" h="322225">
                  <a:moveTo>
                    <a:pt x="1400712" y="0"/>
                  </a:moveTo>
                  <a:cubicBezTo>
                    <a:pt x="1512936" y="0"/>
                    <a:pt x="1603912" y="72132"/>
                    <a:pt x="1603912" y="161112"/>
                  </a:cubicBezTo>
                  <a:cubicBezTo>
                    <a:pt x="1603912" y="250092"/>
                    <a:pt x="1512936" y="322225"/>
                    <a:pt x="1400712" y="322225"/>
                  </a:cubicBezTo>
                  <a:lnTo>
                    <a:pt x="203200" y="322225"/>
                  </a:lnTo>
                  <a:cubicBezTo>
                    <a:pt x="90976" y="322225"/>
                    <a:pt x="0" y="250092"/>
                    <a:pt x="0" y="161112"/>
                  </a:cubicBezTo>
                  <a:cubicBezTo>
                    <a:pt x="0" y="72132"/>
                    <a:pt x="90976" y="0"/>
                    <a:pt x="203200" y="0"/>
                  </a:cubicBezTo>
                  <a:close/>
                </a:path>
              </a:pathLst>
            </a:custGeom>
            <a:solidFill>
              <a:srgbClr val="EC008C"/>
            </a:solidFill>
          </p:spPr>
          <p:txBody>
            <a:bodyPr/>
            <a:lstStyle/>
            <a:p>
              <a:endParaRPr lang="en-US"/>
            </a:p>
          </p:txBody>
        </p:sp>
        <p:sp>
          <p:nvSpPr>
            <p:cNvPr id="32" name="TextBox 32"/>
            <p:cNvSpPr txBox="1"/>
            <p:nvPr/>
          </p:nvSpPr>
          <p:spPr>
            <a:xfrm>
              <a:off x="0" y="-28575"/>
              <a:ext cx="1603912" cy="350800"/>
            </a:xfrm>
            <a:prstGeom prst="rect">
              <a:avLst/>
            </a:prstGeom>
          </p:spPr>
          <p:txBody>
            <a:bodyPr lIns="50800" tIns="50800" rIns="50800" bIns="50800" rtlCol="0" anchor="ctr"/>
            <a:lstStyle/>
            <a:p>
              <a:pPr algn="ctr">
                <a:lnSpc>
                  <a:spcPts val="1960"/>
                </a:lnSpc>
              </a:pPr>
              <a:endParaRPr/>
            </a:p>
          </p:txBody>
        </p:sp>
      </p:grpSp>
      <p:grpSp>
        <p:nvGrpSpPr>
          <p:cNvPr id="33" name="Group 33"/>
          <p:cNvGrpSpPr/>
          <p:nvPr/>
        </p:nvGrpSpPr>
        <p:grpSpPr>
          <a:xfrm>
            <a:off x="0" y="9776625"/>
            <a:ext cx="18288000" cy="510375"/>
            <a:chOff x="0" y="0"/>
            <a:chExt cx="6554006" cy="182907"/>
          </a:xfrm>
        </p:grpSpPr>
        <p:sp>
          <p:nvSpPr>
            <p:cNvPr id="34" name="Freeform 34"/>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88AC2E"/>
            </a:solidFill>
          </p:spPr>
          <p:txBody>
            <a:bodyPr/>
            <a:lstStyle/>
            <a:p>
              <a:endParaRPr lang="en-US"/>
            </a:p>
          </p:txBody>
        </p:sp>
        <p:sp>
          <p:nvSpPr>
            <p:cNvPr id="35" name="TextBox 35"/>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sp>
        <p:nvSpPr>
          <p:cNvPr id="36" name="Freeform 36"/>
          <p:cNvSpPr/>
          <p:nvPr/>
        </p:nvSpPr>
        <p:spPr>
          <a:xfrm>
            <a:off x="14453063" y="6991131"/>
            <a:ext cx="2501704" cy="2267169"/>
          </a:xfrm>
          <a:custGeom>
            <a:avLst/>
            <a:gdLst/>
            <a:ahLst/>
            <a:cxnLst/>
            <a:rect l="l" t="t" r="r" b="b"/>
            <a:pathLst>
              <a:path w="2501704" h="2267169">
                <a:moveTo>
                  <a:pt x="0" y="0"/>
                </a:moveTo>
                <a:lnTo>
                  <a:pt x="2501703" y="0"/>
                </a:lnTo>
                <a:lnTo>
                  <a:pt x="2501703" y="2267169"/>
                </a:lnTo>
                <a:lnTo>
                  <a:pt x="0" y="2267169"/>
                </a:lnTo>
                <a:lnTo>
                  <a:pt x="0" y="0"/>
                </a:lnTo>
                <a:close/>
              </a:path>
            </a:pathLst>
          </a:custGeom>
          <a:blipFill>
            <a:blip r:embed="rId5"/>
            <a:stretch>
              <a:fillRect/>
            </a:stretch>
          </a:blipFill>
        </p:spPr>
        <p:txBody>
          <a:bodyPr/>
          <a:lstStyle/>
          <a:p>
            <a:endParaRPr lang="en-US"/>
          </a:p>
        </p:txBody>
      </p:sp>
      <p:sp>
        <p:nvSpPr>
          <p:cNvPr id="37" name="Freeform 37"/>
          <p:cNvSpPr/>
          <p:nvPr/>
        </p:nvSpPr>
        <p:spPr>
          <a:xfrm>
            <a:off x="1378751" y="5319511"/>
            <a:ext cx="3320671" cy="3850053"/>
          </a:xfrm>
          <a:custGeom>
            <a:avLst/>
            <a:gdLst/>
            <a:ahLst/>
            <a:cxnLst/>
            <a:rect l="l" t="t" r="r" b="b"/>
            <a:pathLst>
              <a:path w="3320671" h="3850053">
                <a:moveTo>
                  <a:pt x="0" y="0"/>
                </a:moveTo>
                <a:lnTo>
                  <a:pt x="3320671" y="0"/>
                </a:lnTo>
                <a:lnTo>
                  <a:pt x="3320671" y="3850054"/>
                </a:lnTo>
                <a:lnTo>
                  <a:pt x="0" y="3850054"/>
                </a:lnTo>
                <a:lnTo>
                  <a:pt x="0" y="0"/>
                </a:lnTo>
                <a:close/>
              </a:path>
            </a:pathLst>
          </a:custGeom>
          <a:blipFill>
            <a:blip r:embed="rId6"/>
            <a:stretch>
              <a:fillRect/>
            </a:stretch>
          </a:blipFill>
        </p:spPr>
        <p:txBody>
          <a:bodyPr/>
          <a:lstStyle/>
          <a:p>
            <a:endParaRPr lang="en-US"/>
          </a:p>
        </p:txBody>
      </p:sp>
      <p:sp>
        <p:nvSpPr>
          <p:cNvPr id="38" name="Freeform 38"/>
          <p:cNvSpPr/>
          <p:nvPr/>
        </p:nvSpPr>
        <p:spPr>
          <a:xfrm flipH="1">
            <a:off x="13946440" y="1172080"/>
            <a:ext cx="3514948" cy="4147431"/>
          </a:xfrm>
          <a:custGeom>
            <a:avLst/>
            <a:gdLst/>
            <a:ahLst/>
            <a:cxnLst/>
            <a:rect l="l" t="t" r="r" b="b"/>
            <a:pathLst>
              <a:path w="3514948" h="4147431">
                <a:moveTo>
                  <a:pt x="3514949" y="0"/>
                </a:moveTo>
                <a:lnTo>
                  <a:pt x="0" y="0"/>
                </a:lnTo>
                <a:lnTo>
                  <a:pt x="0" y="4147431"/>
                </a:lnTo>
                <a:lnTo>
                  <a:pt x="3514949" y="4147431"/>
                </a:lnTo>
                <a:lnTo>
                  <a:pt x="3514949"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39" name="TextBox 39"/>
          <p:cNvSpPr txBox="1"/>
          <p:nvPr/>
        </p:nvSpPr>
        <p:spPr>
          <a:xfrm>
            <a:off x="708801" y="791507"/>
            <a:ext cx="5617964"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Self-Advocacy</a:t>
            </a:r>
          </a:p>
        </p:txBody>
      </p:sp>
      <p:sp>
        <p:nvSpPr>
          <p:cNvPr id="40" name="TextBox 40"/>
          <p:cNvSpPr txBox="1"/>
          <p:nvPr/>
        </p:nvSpPr>
        <p:spPr>
          <a:xfrm>
            <a:off x="5209442" y="3843058"/>
            <a:ext cx="8978927" cy="2733832"/>
          </a:xfrm>
          <a:prstGeom prst="rect">
            <a:avLst/>
          </a:prstGeom>
        </p:spPr>
        <p:txBody>
          <a:bodyPr lIns="0" tIns="0" rIns="0" bIns="0" rtlCol="0" anchor="t">
            <a:spAutoFit/>
          </a:bodyPr>
          <a:lstStyle/>
          <a:p>
            <a:pPr algn="l">
              <a:lnSpc>
                <a:spcPts val="7303"/>
              </a:lnSpc>
            </a:pPr>
            <a:r>
              <a:rPr lang="en-US" sz="4399">
                <a:solidFill>
                  <a:srgbClr val="000000"/>
                </a:solidFill>
                <a:latin typeface="Ubuntu"/>
                <a:ea typeface="Ubuntu"/>
                <a:cs typeface="Ubuntu"/>
                <a:sym typeface="Ubuntu"/>
              </a:rPr>
              <a:t>Self-advocacy means being able to </a:t>
            </a:r>
            <a:r>
              <a:rPr lang="en-US" sz="4399" b="1">
                <a:solidFill>
                  <a:srgbClr val="000000"/>
                </a:solidFill>
                <a:latin typeface="Ubuntu Bold"/>
                <a:ea typeface="Ubuntu Bold"/>
                <a:cs typeface="Ubuntu Bold"/>
                <a:sym typeface="Ubuntu Bold"/>
              </a:rPr>
              <a:t>express yourself</a:t>
            </a:r>
            <a:r>
              <a:rPr lang="en-US" sz="4399">
                <a:solidFill>
                  <a:srgbClr val="000000"/>
                </a:solidFill>
                <a:latin typeface="Ubuntu"/>
                <a:ea typeface="Ubuntu"/>
                <a:cs typeface="Ubuntu"/>
                <a:sym typeface="Ubuntu"/>
              </a:rPr>
              <a:t> about the things that are important to you.</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03914" y="-1905"/>
            <a:ext cx="1138455" cy="917237"/>
          </a:xfrm>
          <a:custGeom>
            <a:avLst/>
            <a:gdLst/>
            <a:ahLst/>
            <a:cxnLst/>
            <a:rect l="l" t="t" r="r" b="b"/>
            <a:pathLst>
              <a:path w="1138455" h="917237">
                <a:moveTo>
                  <a:pt x="0" y="0"/>
                </a:moveTo>
                <a:lnTo>
                  <a:pt x="1138456" y="0"/>
                </a:lnTo>
                <a:lnTo>
                  <a:pt x="1138456" y="917237"/>
                </a:lnTo>
                <a:lnTo>
                  <a:pt x="0" y="917237"/>
                </a:lnTo>
                <a:lnTo>
                  <a:pt x="0" y="0"/>
                </a:lnTo>
                <a:close/>
              </a:path>
            </a:pathLst>
          </a:custGeom>
          <a:blipFill>
            <a:blip r:embed="rId3">
              <a:extLst>
                <a:ext uri="{96DAC541-7B7A-43D3-8B79-37D633B846F1}">
                  <asvg:svgBlip xmlns:asvg="http://schemas.microsoft.com/office/drawing/2016/SVG/main" r:embed="rId4"/>
                </a:ext>
              </a:extLst>
            </a:blip>
            <a:stretch>
              <a:fillRect t="-51826"/>
            </a:stretch>
          </a:blipFill>
        </p:spPr>
        <p:txBody>
          <a:bodyPr/>
          <a:lstStyle/>
          <a:p>
            <a:endParaRPr lang="en-US"/>
          </a:p>
        </p:txBody>
      </p:sp>
      <p:sp>
        <p:nvSpPr>
          <p:cNvPr id="3" name="Freeform 3"/>
          <p:cNvSpPr/>
          <p:nvPr/>
        </p:nvSpPr>
        <p:spPr>
          <a:xfrm>
            <a:off x="16743945" y="0"/>
            <a:ext cx="1128055" cy="915332"/>
          </a:xfrm>
          <a:custGeom>
            <a:avLst/>
            <a:gdLst/>
            <a:ahLst/>
            <a:cxnLst/>
            <a:rect l="l" t="t" r="r" b="b"/>
            <a:pathLst>
              <a:path w="1128055" h="915332">
                <a:moveTo>
                  <a:pt x="0" y="0"/>
                </a:moveTo>
                <a:lnTo>
                  <a:pt x="1128055" y="0"/>
                </a:lnTo>
                <a:lnTo>
                  <a:pt x="11280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r="-921"/>
            </a:stretch>
          </a:blipFill>
        </p:spPr>
        <p:txBody>
          <a:bodyPr/>
          <a:lstStyle/>
          <a:p>
            <a:endParaRPr lang="en-US"/>
          </a:p>
        </p:txBody>
      </p:sp>
      <p:sp>
        <p:nvSpPr>
          <p:cNvPr id="4" name="Freeform 4"/>
          <p:cNvSpPr/>
          <p:nvPr/>
        </p:nvSpPr>
        <p:spPr>
          <a:xfrm>
            <a:off x="13619141" y="-1947"/>
            <a:ext cx="1138455" cy="917279"/>
          </a:xfrm>
          <a:custGeom>
            <a:avLst/>
            <a:gdLst/>
            <a:ahLst/>
            <a:cxnLst/>
            <a:rect l="l" t="t" r="r" b="b"/>
            <a:pathLst>
              <a:path w="1138455" h="917279">
                <a:moveTo>
                  <a:pt x="0" y="0"/>
                </a:moveTo>
                <a:lnTo>
                  <a:pt x="1138455" y="0"/>
                </a:lnTo>
                <a:lnTo>
                  <a:pt x="1138455" y="917279"/>
                </a:lnTo>
                <a:lnTo>
                  <a:pt x="0" y="917279"/>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5" name="Freeform 5"/>
          <p:cNvSpPr/>
          <p:nvPr/>
        </p:nvSpPr>
        <p:spPr>
          <a:xfrm>
            <a:off x="1153771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6" name="Freeform 6"/>
          <p:cNvSpPr/>
          <p:nvPr/>
        </p:nvSpPr>
        <p:spPr>
          <a:xfrm>
            <a:off x="12577741"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7" name="Freeform 7"/>
          <p:cNvSpPr/>
          <p:nvPr/>
        </p:nvSpPr>
        <p:spPr>
          <a:xfrm>
            <a:off x="94529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8" name="Freeform 8"/>
          <p:cNvSpPr/>
          <p:nvPr/>
        </p:nvSpPr>
        <p:spPr>
          <a:xfrm>
            <a:off x="1049296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9" name="Freeform 9"/>
          <p:cNvSpPr/>
          <p:nvPr/>
        </p:nvSpPr>
        <p:spPr>
          <a:xfrm>
            <a:off x="737150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0" name="Freeform 10"/>
          <p:cNvSpPr/>
          <p:nvPr/>
        </p:nvSpPr>
        <p:spPr>
          <a:xfrm>
            <a:off x="84115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1" name="Freeform 11"/>
          <p:cNvSpPr/>
          <p:nvPr/>
        </p:nvSpPr>
        <p:spPr>
          <a:xfrm>
            <a:off x="5286734"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2" name="Freeform 12"/>
          <p:cNvSpPr/>
          <p:nvPr/>
        </p:nvSpPr>
        <p:spPr>
          <a:xfrm>
            <a:off x="6326765"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3" name="Freeform 13"/>
          <p:cNvSpPr/>
          <p:nvPr/>
        </p:nvSpPr>
        <p:spPr>
          <a:xfrm>
            <a:off x="3205304"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4" name="Freeform 14"/>
          <p:cNvSpPr/>
          <p:nvPr/>
        </p:nvSpPr>
        <p:spPr>
          <a:xfrm>
            <a:off x="4245335"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5" name="Freeform 15"/>
          <p:cNvSpPr/>
          <p:nvPr/>
        </p:nvSpPr>
        <p:spPr>
          <a:xfrm>
            <a:off x="1120531"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6" name="Freeform 16"/>
          <p:cNvSpPr/>
          <p:nvPr/>
        </p:nvSpPr>
        <p:spPr>
          <a:xfrm>
            <a:off x="2160561" y="0"/>
            <a:ext cx="1138455" cy="915332"/>
          </a:xfrm>
          <a:custGeom>
            <a:avLst/>
            <a:gdLst/>
            <a:ahLst/>
            <a:cxnLst/>
            <a:rect l="l" t="t" r="r" b="b"/>
            <a:pathLst>
              <a:path w="1138455" h="915332">
                <a:moveTo>
                  <a:pt x="0" y="0"/>
                </a:moveTo>
                <a:lnTo>
                  <a:pt x="1138456" y="0"/>
                </a:lnTo>
                <a:lnTo>
                  <a:pt x="1138456"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7" name="Freeform 17"/>
          <p:cNvSpPr/>
          <p:nvPr/>
        </p:nvSpPr>
        <p:spPr>
          <a:xfrm>
            <a:off x="-1905" y="0"/>
            <a:ext cx="179461" cy="915332"/>
          </a:xfrm>
          <a:custGeom>
            <a:avLst/>
            <a:gdLst/>
            <a:ahLst/>
            <a:cxnLst/>
            <a:rect l="l" t="t" r="r" b="b"/>
            <a:pathLst>
              <a:path w="179461" h="915332">
                <a:moveTo>
                  <a:pt x="0" y="0"/>
                </a:moveTo>
                <a:lnTo>
                  <a:pt x="179461" y="0"/>
                </a:lnTo>
                <a:lnTo>
                  <a:pt x="179461"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l="-534374" t="-52142"/>
            </a:stretch>
          </a:blipFill>
        </p:spPr>
        <p:txBody>
          <a:bodyPr/>
          <a:lstStyle/>
          <a:p>
            <a:endParaRPr lang="en-US"/>
          </a:p>
        </p:txBody>
      </p:sp>
      <p:sp>
        <p:nvSpPr>
          <p:cNvPr id="18" name="Freeform 18"/>
          <p:cNvSpPr/>
          <p:nvPr/>
        </p:nvSpPr>
        <p:spPr>
          <a:xfrm>
            <a:off x="7913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9" name="Freeform 19"/>
          <p:cNvSpPr/>
          <p:nvPr/>
        </p:nvSpPr>
        <p:spPr>
          <a:xfrm>
            <a:off x="0" y="9518616"/>
            <a:ext cx="977066" cy="619133"/>
          </a:xfrm>
          <a:custGeom>
            <a:avLst/>
            <a:gdLst/>
            <a:ahLst/>
            <a:cxnLst/>
            <a:rect l="l" t="t" r="r" b="b"/>
            <a:pathLst>
              <a:path w="977066" h="619133">
                <a:moveTo>
                  <a:pt x="0" y="0"/>
                </a:moveTo>
                <a:lnTo>
                  <a:pt x="977066" y="0"/>
                </a:lnTo>
                <a:lnTo>
                  <a:pt x="977066" y="619133"/>
                </a:lnTo>
                <a:lnTo>
                  <a:pt x="0" y="619133"/>
                </a:lnTo>
                <a:lnTo>
                  <a:pt x="0" y="0"/>
                </a:lnTo>
                <a:close/>
              </a:path>
            </a:pathLst>
          </a:custGeom>
          <a:blipFill>
            <a:blip r:embed="rId3">
              <a:extLst>
                <a:ext uri="{96DAC541-7B7A-43D3-8B79-37D633B846F1}">
                  <asvg:svgBlip xmlns:asvg="http://schemas.microsoft.com/office/drawing/2016/SVG/main" r:embed="rId4"/>
                </a:ext>
              </a:extLst>
            </a:blip>
            <a:stretch>
              <a:fillRect l="-16517" b="-124928"/>
            </a:stretch>
          </a:blipFill>
        </p:spPr>
        <p:txBody>
          <a:bodyPr/>
          <a:lstStyle/>
          <a:p>
            <a:endParaRPr lang="en-US"/>
          </a:p>
        </p:txBody>
      </p:sp>
      <p:sp>
        <p:nvSpPr>
          <p:cNvPr id="20" name="Freeform 20"/>
          <p:cNvSpPr/>
          <p:nvPr/>
        </p:nvSpPr>
        <p:spPr>
          <a:xfrm>
            <a:off x="14659172"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21" name="Freeform 21"/>
          <p:cNvSpPr/>
          <p:nvPr/>
        </p:nvSpPr>
        <p:spPr>
          <a:xfrm>
            <a:off x="0" y="934382"/>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2" name="Freeform 22"/>
          <p:cNvSpPr/>
          <p:nvPr/>
        </p:nvSpPr>
        <p:spPr>
          <a:xfrm>
            <a:off x="0" y="2365087"/>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3" name="Freeform 23"/>
          <p:cNvSpPr/>
          <p:nvPr/>
        </p:nvSpPr>
        <p:spPr>
          <a:xfrm>
            <a:off x="0" y="3795793"/>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4" name="Freeform 24"/>
          <p:cNvSpPr/>
          <p:nvPr/>
        </p:nvSpPr>
        <p:spPr>
          <a:xfrm>
            <a:off x="0" y="5226499"/>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5" name="Freeform 25"/>
          <p:cNvSpPr/>
          <p:nvPr/>
        </p:nvSpPr>
        <p:spPr>
          <a:xfrm>
            <a:off x="-1943" y="6657204"/>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sp>
        <p:nvSpPr>
          <p:cNvPr id="26" name="Freeform 26"/>
          <p:cNvSpPr/>
          <p:nvPr/>
        </p:nvSpPr>
        <p:spPr>
          <a:xfrm>
            <a:off x="-1943" y="8087910"/>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grpSp>
        <p:nvGrpSpPr>
          <p:cNvPr id="27" name="Group 27"/>
          <p:cNvGrpSpPr/>
          <p:nvPr/>
        </p:nvGrpSpPr>
        <p:grpSpPr>
          <a:xfrm rot="-5400000">
            <a:off x="12910419" y="4867206"/>
            <a:ext cx="10244787" cy="510375"/>
            <a:chOff x="0" y="0"/>
            <a:chExt cx="3671501" cy="182907"/>
          </a:xfrm>
        </p:grpSpPr>
        <p:sp>
          <p:nvSpPr>
            <p:cNvPr id="28" name="Freeform 28"/>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88AC2E"/>
            </a:solidFill>
          </p:spPr>
          <p:txBody>
            <a:bodyPr/>
            <a:lstStyle/>
            <a:p>
              <a:endParaRPr lang="en-US"/>
            </a:p>
          </p:txBody>
        </p:sp>
        <p:sp>
          <p:nvSpPr>
            <p:cNvPr id="29" name="TextBox 29"/>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0" name="Group 30"/>
          <p:cNvGrpSpPr/>
          <p:nvPr/>
        </p:nvGrpSpPr>
        <p:grpSpPr>
          <a:xfrm>
            <a:off x="0" y="9776625"/>
            <a:ext cx="18288000" cy="510375"/>
            <a:chOff x="0" y="0"/>
            <a:chExt cx="6554006" cy="182907"/>
          </a:xfrm>
        </p:grpSpPr>
        <p:sp>
          <p:nvSpPr>
            <p:cNvPr id="31" name="Freeform 31"/>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88AC2E"/>
            </a:solidFill>
          </p:spPr>
          <p:txBody>
            <a:bodyPr/>
            <a:lstStyle/>
            <a:p>
              <a:endParaRPr lang="en-US"/>
            </a:p>
          </p:txBody>
        </p:sp>
        <p:sp>
          <p:nvSpPr>
            <p:cNvPr id="32" name="TextBox 32"/>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3" name="Group 33"/>
          <p:cNvGrpSpPr/>
          <p:nvPr/>
        </p:nvGrpSpPr>
        <p:grpSpPr>
          <a:xfrm>
            <a:off x="484174" y="808116"/>
            <a:ext cx="16506007" cy="1223447"/>
            <a:chOff x="0" y="0"/>
            <a:chExt cx="4347261" cy="322225"/>
          </a:xfrm>
        </p:grpSpPr>
        <p:sp>
          <p:nvSpPr>
            <p:cNvPr id="34" name="Freeform 34"/>
            <p:cNvSpPr/>
            <p:nvPr/>
          </p:nvSpPr>
          <p:spPr>
            <a:xfrm>
              <a:off x="0" y="0"/>
              <a:ext cx="4347261" cy="322225"/>
            </a:xfrm>
            <a:custGeom>
              <a:avLst/>
              <a:gdLst/>
              <a:ahLst/>
              <a:cxnLst/>
              <a:rect l="l" t="t" r="r" b="b"/>
              <a:pathLst>
                <a:path w="4347261" h="322225">
                  <a:moveTo>
                    <a:pt x="4144061" y="0"/>
                  </a:moveTo>
                  <a:cubicBezTo>
                    <a:pt x="4256285" y="0"/>
                    <a:pt x="4347261" y="72132"/>
                    <a:pt x="4347261" y="161112"/>
                  </a:cubicBezTo>
                  <a:cubicBezTo>
                    <a:pt x="4347261" y="250092"/>
                    <a:pt x="4256285" y="322225"/>
                    <a:pt x="4144061" y="322225"/>
                  </a:cubicBezTo>
                  <a:lnTo>
                    <a:pt x="203200" y="322225"/>
                  </a:lnTo>
                  <a:cubicBezTo>
                    <a:pt x="90976" y="322225"/>
                    <a:pt x="0" y="250092"/>
                    <a:pt x="0" y="161112"/>
                  </a:cubicBezTo>
                  <a:cubicBezTo>
                    <a:pt x="0" y="72132"/>
                    <a:pt x="90976" y="0"/>
                    <a:pt x="203200" y="0"/>
                  </a:cubicBezTo>
                  <a:close/>
                </a:path>
              </a:pathLst>
            </a:custGeom>
            <a:solidFill>
              <a:srgbClr val="EC008C"/>
            </a:solidFill>
          </p:spPr>
          <p:txBody>
            <a:bodyPr/>
            <a:lstStyle/>
            <a:p>
              <a:endParaRPr lang="en-US"/>
            </a:p>
          </p:txBody>
        </p:sp>
        <p:sp>
          <p:nvSpPr>
            <p:cNvPr id="35" name="TextBox 35"/>
            <p:cNvSpPr txBox="1"/>
            <p:nvPr/>
          </p:nvSpPr>
          <p:spPr>
            <a:xfrm>
              <a:off x="0" y="-28575"/>
              <a:ext cx="4347261" cy="350800"/>
            </a:xfrm>
            <a:prstGeom prst="rect">
              <a:avLst/>
            </a:prstGeom>
          </p:spPr>
          <p:txBody>
            <a:bodyPr lIns="50800" tIns="50800" rIns="50800" bIns="50800" rtlCol="0" anchor="ctr"/>
            <a:lstStyle/>
            <a:p>
              <a:pPr algn="ctr">
                <a:lnSpc>
                  <a:spcPts val="1960"/>
                </a:lnSpc>
              </a:pPr>
              <a:endParaRPr/>
            </a:p>
          </p:txBody>
        </p:sp>
      </p:grpSp>
      <p:sp>
        <p:nvSpPr>
          <p:cNvPr id="36" name="TextBox 36"/>
          <p:cNvSpPr txBox="1"/>
          <p:nvPr/>
        </p:nvSpPr>
        <p:spPr>
          <a:xfrm>
            <a:off x="832545" y="791507"/>
            <a:ext cx="16426755"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Problem: My Caregiver Won’t Let Me Try</a:t>
            </a:r>
          </a:p>
        </p:txBody>
      </p:sp>
      <p:sp>
        <p:nvSpPr>
          <p:cNvPr id="37" name="Freeform 37"/>
          <p:cNvSpPr/>
          <p:nvPr/>
        </p:nvSpPr>
        <p:spPr>
          <a:xfrm>
            <a:off x="6870335" y="2902307"/>
            <a:ext cx="5014021" cy="6040989"/>
          </a:xfrm>
          <a:custGeom>
            <a:avLst/>
            <a:gdLst/>
            <a:ahLst/>
            <a:cxnLst/>
            <a:rect l="l" t="t" r="r" b="b"/>
            <a:pathLst>
              <a:path w="5014021" h="6040989">
                <a:moveTo>
                  <a:pt x="0" y="0"/>
                </a:moveTo>
                <a:lnTo>
                  <a:pt x="5014021" y="0"/>
                </a:lnTo>
                <a:lnTo>
                  <a:pt x="5014021" y="6040989"/>
                </a:lnTo>
                <a:lnTo>
                  <a:pt x="0" y="604098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grpSp>
        <p:nvGrpSpPr>
          <p:cNvPr id="38" name="Group 38"/>
          <p:cNvGrpSpPr/>
          <p:nvPr/>
        </p:nvGrpSpPr>
        <p:grpSpPr>
          <a:xfrm rot="386673">
            <a:off x="1841153" y="4766790"/>
            <a:ext cx="4754796" cy="3595814"/>
            <a:chOff x="0" y="0"/>
            <a:chExt cx="6339727" cy="4794419"/>
          </a:xfrm>
        </p:grpSpPr>
        <p:sp>
          <p:nvSpPr>
            <p:cNvPr id="39" name="Freeform 39"/>
            <p:cNvSpPr/>
            <p:nvPr/>
          </p:nvSpPr>
          <p:spPr>
            <a:xfrm flipH="1" flipV="1">
              <a:off x="0" y="0"/>
              <a:ext cx="6339727" cy="4794419"/>
            </a:xfrm>
            <a:custGeom>
              <a:avLst/>
              <a:gdLst/>
              <a:ahLst/>
              <a:cxnLst/>
              <a:rect l="l" t="t" r="r" b="b"/>
              <a:pathLst>
                <a:path w="6339727" h="4794419">
                  <a:moveTo>
                    <a:pt x="6339727" y="4794419"/>
                  </a:moveTo>
                  <a:lnTo>
                    <a:pt x="0" y="4794419"/>
                  </a:lnTo>
                  <a:lnTo>
                    <a:pt x="0" y="0"/>
                  </a:lnTo>
                  <a:lnTo>
                    <a:pt x="6339727" y="0"/>
                  </a:lnTo>
                  <a:lnTo>
                    <a:pt x="6339727" y="4794419"/>
                  </a:lnTo>
                  <a:close/>
                </a:path>
              </a:pathLst>
            </a:custGeom>
            <a:blipFill>
              <a:blip r:embed="rId7"/>
              <a:stretch>
                <a:fillRect/>
              </a:stretch>
            </a:blipFill>
          </p:spPr>
          <p:txBody>
            <a:bodyPr/>
            <a:lstStyle/>
            <a:p>
              <a:endParaRPr lang="en-US"/>
            </a:p>
          </p:txBody>
        </p:sp>
        <p:sp>
          <p:nvSpPr>
            <p:cNvPr id="40" name="TextBox 40"/>
            <p:cNvSpPr txBox="1"/>
            <p:nvPr/>
          </p:nvSpPr>
          <p:spPr>
            <a:xfrm>
              <a:off x="1087403" y="1364915"/>
              <a:ext cx="4164921" cy="2724344"/>
            </a:xfrm>
            <a:prstGeom prst="rect">
              <a:avLst/>
            </a:prstGeom>
          </p:spPr>
          <p:txBody>
            <a:bodyPr lIns="0" tIns="0" rIns="0" bIns="0" rtlCol="0" anchor="t">
              <a:spAutoFit/>
            </a:bodyPr>
            <a:lstStyle/>
            <a:p>
              <a:pPr algn="ctr">
                <a:lnSpc>
                  <a:spcPts val="5443"/>
                </a:lnSpc>
              </a:pPr>
              <a:r>
                <a:rPr lang="en-US" sz="3888">
                  <a:solidFill>
                    <a:srgbClr val="000000"/>
                  </a:solidFill>
                  <a:latin typeface="Ubuntu"/>
                  <a:ea typeface="Ubuntu"/>
                  <a:cs typeface="Ubuntu"/>
                  <a:sym typeface="Ubuntu"/>
                </a:rPr>
                <a:t>My parents say it isn’t safe.</a:t>
              </a:r>
            </a:p>
          </p:txBody>
        </p:sp>
      </p:grpSp>
      <p:grpSp>
        <p:nvGrpSpPr>
          <p:cNvPr id="41" name="Group 41"/>
          <p:cNvGrpSpPr/>
          <p:nvPr/>
        </p:nvGrpSpPr>
        <p:grpSpPr>
          <a:xfrm>
            <a:off x="12338159" y="3200951"/>
            <a:ext cx="4838874" cy="3659398"/>
            <a:chOff x="0" y="0"/>
            <a:chExt cx="6451832" cy="4879198"/>
          </a:xfrm>
        </p:grpSpPr>
        <p:sp>
          <p:nvSpPr>
            <p:cNvPr id="42" name="Freeform 42"/>
            <p:cNvSpPr/>
            <p:nvPr/>
          </p:nvSpPr>
          <p:spPr>
            <a:xfrm>
              <a:off x="0" y="0"/>
              <a:ext cx="6451832" cy="4879198"/>
            </a:xfrm>
            <a:custGeom>
              <a:avLst/>
              <a:gdLst/>
              <a:ahLst/>
              <a:cxnLst/>
              <a:rect l="l" t="t" r="r" b="b"/>
              <a:pathLst>
                <a:path w="6451832" h="4879198">
                  <a:moveTo>
                    <a:pt x="0" y="0"/>
                  </a:moveTo>
                  <a:lnTo>
                    <a:pt x="6451832" y="0"/>
                  </a:lnTo>
                  <a:lnTo>
                    <a:pt x="6451832" y="4879198"/>
                  </a:lnTo>
                  <a:lnTo>
                    <a:pt x="0" y="4879198"/>
                  </a:lnTo>
                  <a:lnTo>
                    <a:pt x="0" y="0"/>
                  </a:lnTo>
                  <a:close/>
                </a:path>
              </a:pathLst>
            </a:custGeom>
            <a:blipFill>
              <a:blip r:embed="rId7"/>
              <a:stretch>
                <a:fillRect/>
              </a:stretch>
            </a:blipFill>
          </p:spPr>
          <p:txBody>
            <a:bodyPr/>
            <a:lstStyle/>
            <a:p>
              <a:endParaRPr lang="en-US"/>
            </a:p>
          </p:txBody>
        </p:sp>
        <p:sp>
          <p:nvSpPr>
            <p:cNvPr id="43" name="TextBox 43"/>
            <p:cNvSpPr txBox="1"/>
            <p:nvPr/>
          </p:nvSpPr>
          <p:spPr>
            <a:xfrm>
              <a:off x="923259" y="747752"/>
              <a:ext cx="4768863" cy="3099320"/>
            </a:xfrm>
            <a:prstGeom prst="rect">
              <a:avLst/>
            </a:prstGeom>
          </p:spPr>
          <p:txBody>
            <a:bodyPr lIns="0" tIns="0" rIns="0" bIns="0" rtlCol="0" anchor="t">
              <a:spAutoFit/>
            </a:bodyPr>
            <a:lstStyle/>
            <a:p>
              <a:pPr algn="ctr">
                <a:lnSpc>
                  <a:spcPts val="4621"/>
                </a:lnSpc>
              </a:pPr>
              <a:r>
                <a:rPr lang="en-US" sz="3301">
                  <a:solidFill>
                    <a:srgbClr val="000000"/>
                  </a:solidFill>
                  <a:latin typeface="Ubuntu"/>
                  <a:ea typeface="Ubuntu"/>
                  <a:cs typeface="Ubuntu"/>
                  <a:sym typeface="Ubuntu"/>
                </a:rPr>
                <a:t>My host home provider never lets me try new activities.</a:t>
              </a:r>
            </a:p>
          </p:txBody>
        </p:sp>
      </p:grpSp>
      <p:sp>
        <p:nvSpPr>
          <p:cNvPr id="44" name="Freeform 44"/>
          <p:cNvSpPr/>
          <p:nvPr/>
        </p:nvSpPr>
        <p:spPr>
          <a:xfrm>
            <a:off x="1217586" y="2514196"/>
            <a:ext cx="1481516" cy="1508951"/>
          </a:xfrm>
          <a:custGeom>
            <a:avLst/>
            <a:gdLst/>
            <a:ahLst/>
            <a:cxnLst/>
            <a:rect l="l" t="t" r="r" b="b"/>
            <a:pathLst>
              <a:path w="1481516" h="1508951">
                <a:moveTo>
                  <a:pt x="0" y="0"/>
                </a:moveTo>
                <a:lnTo>
                  <a:pt x="1481516" y="0"/>
                </a:lnTo>
                <a:lnTo>
                  <a:pt x="1481516" y="1508951"/>
                </a:lnTo>
                <a:lnTo>
                  <a:pt x="0" y="150895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03914" y="-1905"/>
            <a:ext cx="1138455" cy="917237"/>
          </a:xfrm>
          <a:custGeom>
            <a:avLst/>
            <a:gdLst/>
            <a:ahLst/>
            <a:cxnLst/>
            <a:rect l="l" t="t" r="r" b="b"/>
            <a:pathLst>
              <a:path w="1138455" h="917237">
                <a:moveTo>
                  <a:pt x="0" y="0"/>
                </a:moveTo>
                <a:lnTo>
                  <a:pt x="1138456" y="0"/>
                </a:lnTo>
                <a:lnTo>
                  <a:pt x="1138456" y="917237"/>
                </a:lnTo>
                <a:lnTo>
                  <a:pt x="0" y="917237"/>
                </a:lnTo>
                <a:lnTo>
                  <a:pt x="0" y="0"/>
                </a:lnTo>
                <a:close/>
              </a:path>
            </a:pathLst>
          </a:custGeom>
          <a:blipFill>
            <a:blip r:embed="rId3">
              <a:extLst>
                <a:ext uri="{96DAC541-7B7A-43D3-8B79-37D633B846F1}">
                  <asvg:svgBlip xmlns:asvg="http://schemas.microsoft.com/office/drawing/2016/SVG/main" r:embed="rId4"/>
                </a:ext>
              </a:extLst>
            </a:blip>
            <a:stretch>
              <a:fillRect t="-51826"/>
            </a:stretch>
          </a:blipFill>
        </p:spPr>
        <p:txBody>
          <a:bodyPr/>
          <a:lstStyle/>
          <a:p>
            <a:endParaRPr lang="en-US"/>
          </a:p>
        </p:txBody>
      </p:sp>
      <p:sp>
        <p:nvSpPr>
          <p:cNvPr id="3" name="Freeform 3"/>
          <p:cNvSpPr/>
          <p:nvPr/>
        </p:nvSpPr>
        <p:spPr>
          <a:xfrm>
            <a:off x="16743945" y="0"/>
            <a:ext cx="1128055" cy="915332"/>
          </a:xfrm>
          <a:custGeom>
            <a:avLst/>
            <a:gdLst/>
            <a:ahLst/>
            <a:cxnLst/>
            <a:rect l="l" t="t" r="r" b="b"/>
            <a:pathLst>
              <a:path w="1128055" h="915332">
                <a:moveTo>
                  <a:pt x="0" y="0"/>
                </a:moveTo>
                <a:lnTo>
                  <a:pt x="1128055" y="0"/>
                </a:lnTo>
                <a:lnTo>
                  <a:pt x="11280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r="-921"/>
            </a:stretch>
          </a:blipFill>
        </p:spPr>
        <p:txBody>
          <a:bodyPr/>
          <a:lstStyle/>
          <a:p>
            <a:endParaRPr lang="en-US"/>
          </a:p>
        </p:txBody>
      </p:sp>
      <p:sp>
        <p:nvSpPr>
          <p:cNvPr id="4" name="Freeform 4"/>
          <p:cNvSpPr/>
          <p:nvPr/>
        </p:nvSpPr>
        <p:spPr>
          <a:xfrm>
            <a:off x="13619141" y="-1947"/>
            <a:ext cx="1138455" cy="917279"/>
          </a:xfrm>
          <a:custGeom>
            <a:avLst/>
            <a:gdLst/>
            <a:ahLst/>
            <a:cxnLst/>
            <a:rect l="l" t="t" r="r" b="b"/>
            <a:pathLst>
              <a:path w="1138455" h="917279">
                <a:moveTo>
                  <a:pt x="0" y="0"/>
                </a:moveTo>
                <a:lnTo>
                  <a:pt x="1138455" y="0"/>
                </a:lnTo>
                <a:lnTo>
                  <a:pt x="1138455" y="917279"/>
                </a:lnTo>
                <a:lnTo>
                  <a:pt x="0" y="917279"/>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5" name="Freeform 5"/>
          <p:cNvSpPr/>
          <p:nvPr/>
        </p:nvSpPr>
        <p:spPr>
          <a:xfrm>
            <a:off x="1153771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6" name="Freeform 6"/>
          <p:cNvSpPr/>
          <p:nvPr/>
        </p:nvSpPr>
        <p:spPr>
          <a:xfrm>
            <a:off x="12577741"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7" name="Freeform 7"/>
          <p:cNvSpPr/>
          <p:nvPr/>
        </p:nvSpPr>
        <p:spPr>
          <a:xfrm>
            <a:off x="94529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8" name="Freeform 8"/>
          <p:cNvSpPr/>
          <p:nvPr/>
        </p:nvSpPr>
        <p:spPr>
          <a:xfrm>
            <a:off x="1049296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9" name="Freeform 9"/>
          <p:cNvSpPr/>
          <p:nvPr/>
        </p:nvSpPr>
        <p:spPr>
          <a:xfrm>
            <a:off x="737150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0" name="Freeform 10"/>
          <p:cNvSpPr/>
          <p:nvPr/>
        </p:nvSpPr>
        <p:spPr>
          <a:xfrm>
            <a:off x="84115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1" name="Freeform 11"/>
          <p:cNvSpPr/>
          <p:nvPr/>
        </p:nvSpPr>
        <p:spPr>
          <a:xfrm>
            <a:off x="5286734"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2" name="Freeform 12"/>
          <p:cNvSpPr/>
          <p:nvPr/>
        </p:nvSpPr>
        <p:spPr>
          <a:xfrm>
            <a:off x="6326765"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3" name="Freeform 13"/>
          <p:cNvSpPr/>
          <p:nvPr/>
        </p:nvSpPr>
        <p:spPr>
          <a:xfrm>
            <a:off x="3205304"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4" name="Freeform 14"/>
          <p:cNvSpPr/>
          <p:nvPr/>
        </p:nvSpPr>
        <p:spPr>
          <a:xfrm>
            <a:off x="4245335"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5" name="Freeform 15"/>
          <p:cNvSpPr/>
          <p:nvPr/>
        </p:nvSpPr>
        <p:spPr>
          <a:xfrm>
            <a:off x="1120531"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6" name="Freeform 16"/>
          <p:cNvSpPr/>
          <p:nvPr/>
        </p:nvSpPr>
        <p:spPr>
          <a:xfrm>
            <a:off x="2160561" y="0"/>
            <a:ext cx="1138455" cy="915332"/>
          </a:xfrm>
          <a:custGeom>
            <a:avLst/>
            <a:gdLst/>
            <a:ahLst/>
            <a:cxnLst/>
            <a:rect l="l" t="t" r="r" b="b"/>
            <a:pathLst>
              <a:path w="1138455" h="915332">
                <a:moveTo>
                  <a:pt x="0" y="0"/>
                </a:moveTo>
                <a:lnTo>
                  <a:pt x="1138456" y="0"/>
                </a:lnTo>
                <a:lnTo>
                  <a:pt x="1138456"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7" name="Freeform 17"/>
          <p:cNvSpPr/>
          <p:nvPr/>
        </p:nvSpPr>
        <p:spPr>
          <a:xfrm>
            <a:off x="-1905" y="0"/>
            <a:ext cx="179461" cy="915332"/>
          </a:xfrm>
          <a:custGeom>
            <a:avLst/>
            <a:gdLst/>
            <a:ahLst/>
            <a:cxnLst/>
            <a:rect l="l" t="t" r="r" b="b"/>
            <a:pathLst>
              <a:path w="179461" h="915332">
                <a:moveTo>
                  <a:pt x="0" y="0"/>
                </a:moveTo>
                <a:lnTo>
                  <a:pt x="179461" y="0"/>
                </a:lnTo>
                <a:lnTo>
                  <a:pt x="179461"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l="-534374" t="-52142"/>
            </a:stretch>
          </a:blipFill>
        </p:spPr>
        <p:txBody>
          <a:bodyPr/>
          <a:lstStyle/>
          <a:p>
            <a:endParaRPr lang="en-US"/>
          </a:p>
        </p:txBody>
      </p:sp>
      <p:sp>
        <p:nvSpPr>
          <p:cNvPr id="18" name="Freeform 18"/>
          <p:cNvSpPr/>
          <p:nvPr/>
        </p:nvSpPr>
        <p:spPr>
          <a:xfrm>
            <a:off x="7913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9" name="Freeform 19"/>
          <p:cNvSpPr/>
          <p:nvPr/>
        </p:nvSpPr>
        <p:spPr>
          <a:xfrm>
            <a:off x="0" y="9518616"/>
            <a:ext cx="977066" cy="619133"/>
          </a:xfrm>
          <a:custGeom>
            <a:avLst/>
            <a:gdLst/>
            <a:ahLst/>
            <a:cxnLst/>
            <a:rect l="l" t="t" r="r" b="b"/>
            <a:pathLst>
              <a:path w="977066" h="619133">
                <a:moveTo>
                  <a:pt x="0" y="0"/>
                </a:moveTo>
                <a:lnTo>
                  <a:pt x="977066" y="0"/>
                </a:lnTo>
                <a:lnTo>
                  <a:pt x="977066" y="619133"/>
                </a:lnTo>
                <a:lnTo>
                  <a:pt x="0" y="619133"/>
                </a:lnTo>
                <a:lnTo>
                  <a:pt x="0" y="0"/>
                </a:lnTo>
                <a:close/>
              </a:path>
            </a:pathLst>
          </a:custGeom>
          <a:blipFill>
            <a:blip r:embed="rId3">
              <a:extLst>
                <a:ext uri="{96DAC541-7B7A-43D3-8B79-37D633B846F1}">
                  <asvg:svgBlip xmlns:asvg="http://schemas.microsoft.com/office/drawing/2016/SVG/main" r:embed="rId4"/>
                </a:ext>
              </a:extLst>
            </a:blip>
            <a:stretch>
              <a:fillRect l="-16517" b="-124928"/>
            </a:stretch>
          </a:blipFill>
        </p:spPr>
        <p:txBody>
          <a:bodyPr/>
          <a:lstStyle/>
          <a:p>
            <a:endParaRPr lang="en-US"/>
          </a:p>
        </p:txBody>
      </p:sp>
      <p:sp>
        <p:nvSpPr>
          <p:cNvPr id="20" name="Freeform 20"/>
          <p:cNvSpPr/>
          <p:nvPr/>
        </p:nvSpPr>
        <p:spPr>
          <a:xfrm>
            <a:off x="14659172"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21" name="Freeform 21"/>
          <p:cNvSpPr/>
          <p:nvPr/>
        </p:nvSpPr>
        <p:spPr>
          <a:xfrm>
            <a:off x="0" y="934382"/>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2" name="Freeform 22"/>
          <p:cNvSpPr/>
          <p:nvPr/>
        </p:nvSpPr>
        <p:spPr>
          <a:xfrm>
            <a:off x="0" y="2365087"/>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3" name="Freeform 23"/>
          <p:cNvSpPr/>
          <p:nvPr/>
        </p:nvSpPr>
        <p:spPr>
          <a:xfrm>
            <a:off x="0" y="3795793"/>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4" name="Freeform 24"/>
          <p:cNvSpPr/>
          <p:nvPr/>
        </p:nvSpPr>
        <p:spPr>
          <a:xfrm>
            <a:off x="0" y="5226499"/>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5" name="Freeform 25"/>
          <p:cNvSpPr/>
          <p:nvPr/>
        </p:nvSpPr>
        <p:spPr>
          <a:xfrm>
            <a:off x="-1943" y="6657204"/>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sp>
        <p:nvSpPr>
          <p:cNvPr id="26" name="Freeform 26"/>
          <p:cNvSpPr/>
          <p:nvPr/>
        </p:nvSpPr>
        <p:spPr>
          <a:xfrm>
            <a:off x="-1943" y="8087910"/>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grpSp>
        <p:nvGrpSpPr>
          <p:cNvPr id="27" name="Group 27"/>
          <p:cNvGrpSpPr/>
          <p:nvPr/>
        </p:nvGrpSpPr>
        <p:grpSpPr>
          <a:xfrm rot="-5400000">
            <a:off x="12910419" y="4867206"/>
            <a:ext cx="10244787" cy="510375"/>
            <a:chOff x="0" y="0"/>
            <a:chExt cx="3671501" cy="182907"/>
          </a:xfrm>
        </p:grpSpPr>
        <p:sp>
          <p:nvSpPr>
            <p:cNvPr id="28" name="Freeform 28"/>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88AC2E"/>
            </a:solidFill>
          </p:spPr>
          <p:txBody>
            <a:bodyPr/>
            <a:lstStyle/>
            <a:p>
              <a:endParaRPr lang="en-US"/>
            </a:p>
          </p:txBody>
        </p:sp>
        <p:sp>
          <p:nvSpPr>
            <p:cNvPr id="29" name="TextBox 29"/>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0" name="Group 30"/>
          <p:cNvGrpSpPr/>
          <p:nvPr/>
        </p:nvGrpSpPr>
        <p:grpSpPr>
          <a:xfrm>
            <a:off x="0" y="9776625"/>
            <a:ext cx="18288000" cy="510375"/>
            <a:chOff x="0" y="0"/>
            <a:chExt cx="6554006" cy="182907"/>
          </a:xfrm>
        </p:grpSpPr>
        <p:sp>
          <p:nvSpPr>
            <p:cNvPr id="31" name="Freeform 31"/>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88AC2E"/>
            </a:solidFill>
          </p:spPr>
          <p:txBody>
            <a:bodyPr/>
            <a:lstStyle/>
            <a:p>
              <a:endParaRPr lang="en-US"/>
            </a:p>
          </p:txBody>
        </p:sp>
        <p:sp>
          <p:nvSpPr>
            <p:cNvPr id="32" name="TextBox 32"/>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3" name="Group 33"/>
          <p:cNvGrpSpPr/>
          <p:nvPr/>
        </p:nvGrpSpPr>
        <p:grpSpPr>
          <a:xfrm>
            <a:off x="484174" y="808116"/>
            <a:ext cx="16122064" cy="1223447"/>
            <a:chOff x="0" y="0"/>
            <a:chExt cx="4246140" cy="322225"/>
          </a:xfrm>
        </p:grpSpPr>
        <p:sp>
          <p:nvSpPr>
            <p:cNvPr id="34" name="Freeform 34"/>
            <p:cNvSpPr/>
            <p:nvPr/>
          </p:nvSpPr>
          <p:spPr>
            <a:xfrm>
              <a:off x="0" y="0"/>
              <a:ext cx="4246140" cy="322225"/>
            </a:xfrm>
            <a:custGeom>
              <a:avLst/>
              <a:gdLst/>
              <a:ahLst/>
              <a:cxnLst/>
              <a:rect l="l" t="t" r="r" b="b"/>
              <a:pathLst>
                <a:path w="4246140" h="322225">
                  <a:moveTo>
                    <a:pt x="4042940" y="0"/>
                  </a:moveTo>
                  <a:cubicBezTo>
                    <a:pt x="4155165" y="0"/>
                    <a:pt x="4246140" y="72132"/>
                    <a:pt x="4246140" y="161112"/>
                  </a:cubicBezTo>
                  <a:cubicBezTo>
                    <a:pt x="4246140" y="250092"/>
                    <a:pt x="4155165" y="322225"/>
                    <a:pt x="4042940" y="322225"/>
                  </a:cubicBezTo>
                  <a:lnTo>
                    <a:pt x="203200" y="322225"/>
                  </a:lnTo>
                  <a:cubicBezTo>
                    <a:pt x="90976" y="322225"/>
                    <a:pt x="0" y="250092"/>
                    <a:pt x="0" y="161112"/>
                  </a:cubicBezTo>
                  <a:cubicBezTo>
                    <a:pt x="0" y="72132"/>
                    <a:pt x="90976" y="0"/>
                    <a:pt x="203200" y="0"/>
                  </a:cubicBezTo>
                  <a:close/>
                </a:path>
              </a:pathLst>
            </a:custGeom>
            <a:solidFill>
              <a:srgbClr val="EC008C"/>
            </a:solidFill>
          </p:spPr>
          <p:txBody>
            <a:bodyPr/>
            <a:lstStyle/>
            <a:p>
              <a:endParaRPr lang="en-US"/>
            </a:p>
          </p:txBody>
        </p:sp>
        <p:sp>
          <p:nvSpPr>
            <p:cNvPr id="35" name="TextBox 35"/>
            <p:cNvSpPr txBox="1"/>
            <p:nvPr/>
          </p:nvSpPr>
          <p:spPr>
            <a:xfrm>
              <a:off x="0" y="-28575"/>
              <a:ext cx="4246140" cy="350800"/>
            </a:xfrm>
            <a:prstGeom prst="rect">
              <a:avLst/>
            </a:prstGeom>
          </p:spPr>
          <p:txBody>
            <a:bodyPr lIns="50800" tIns="50800" rIns="50800" bIns="50800" rtlCol="0" anchor="ctr"/>
            <a:lstStyle/>
            <a:p>
              <a:pPr algn="ctr">
                <a:lnSpc>
                  <a:spcPts val="1960"/>
                </a:lnSpc>
              </a:pPr>
              <a:endParaRPr/>
            </a:p>
          </p:txBody>
        </p:sp>
      </p:grpSp>
      <p:grpSp>
        <p:nvGrpSpPr>
          <p:cNvPr id="36" name="Group 36"/>
          <p:cNvGrpSpPr/>
          <p:nvPr/>
        </p:nvGrpSpPr>
        <p:grpSpPr>
          <a:xfrm>
            <a:off x="777938" y="3999618"/>
            <a:ext cx="6593570" cy="6138130"/>
            <a:chOff x="0" y="0"/>
            <a:chExt cx="8791426" cy="8184174"/>
          </a:xfrm>
        </p:grpSpPr>
        <p:sp>
          <p:nvSpPr>
            <p:cNvPr id="37" name="Freeform 37"/>
            <p:cNvSpPr/>
            <p:nvPr/>
          </p:nvSpPr>
          <p:spPr>
            <a:xfrm rot="1022132" flipH="1" flipV="1">
              <a:off x="769190" y="923412"/>
              <a:ext cx="7253046" cy="6337349"/>
            </a:xfrm>
            <a:custGeom>
              <a:avLst/>
              <a:gdLst/>
              <a:ahLst/>
              <a:cxnLst/>
              <a:rect l="l" t="t" r="r" b="b"/>
              <a:pathLst>
                <a:path w="7253046" h="6337349">
                  <a:moveTo>
                    <a:pt x="7253046" y="6337349"/>
                  </a:moveTo>
                  <a:lnTo>
                    <a:pt x="0" y="6337349"/>
                  </a:lnTo>
                  <a:lnTo>
                    <a:pt x="0" y="0"/>
                  </a:lnTo>
                  <a:lnTo>
                    <a:pt x="7253046" y="0"/>
                  </a:lnTo>
                  <a:lnTo>
                    <a:pt x="7253046" y="6337349"/>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38" name="TextBox 38"/>
            <p:cNvSpPr txBox="1"/>
            <p:nvPr/>
          </p:nvSpPr>
          <p:spPr>
            <a:xfrm rot="72330">
              <a:off x="1353680" y="2591269"/>
              <a:ext cx="5924138" cy="3278717"/>
            </a:xfrm>
            <a:prstGeom prst="rect">
              <a:avLst/>
            </a:prstGeom>
          </p:spPr>
          <p:txBody>
            <a:bodyPr lIns="0" tIns="0" rIns="0" bIns="0" rtlCol="0" anchor="t">
              <a:spAutoFit/>
            </a:bodyPr>
            <a:lstStyle/>
            <a:p>
              <a:pPr algn="ctr">
                <a:lnSpc>
                  <a:spcPts val="4900"/>
                </a:lnSpc>
              </a:pPr>
              <a:r>
                <a:rPr lang="en-US" sz="3500">
                  <a:solidFill>
                    <a:srgbClr val="000000"/>
                  </a:solidFill>
                  <a:latin typeface="Ubuntu"/>
                  <a:ea typeface="Ubuntu"/>
                  <a:cs typeface="Ubuntu"/>
                  <a:sym typeface="Ubuntu"/>
                </a:rPr>
                <a:t>I’ll ask my </a:t>
              </a:r>
            </a:p>
            <a:p>
              <a:pPr algn="ctr">
                <a:lnSpc>
                  <a:spcPts val="4900"/>
                </a:lnSpc>
              </a:pPr>
              <a:r>
                <a:rPr lang="en-US" sz="3500">
                  <a:solidFill>
                    <a:srgbClr val="000000"/>
                  </a:solidFill>
                  <a:latin typeface="Ubuntu"/>
                  <a:ea typeface="Ubuntu"/>
                  <a:cs typeface="Ubuntu"/>
                  <a:sym typeface="Ubuntu"/>
                </a:rPr>
                <a:t>parents if I can </a:t>
              </a:r>
            </a:p>
            <a:p>
              <a:pPr algn="ctr">
                <a:lnSpc>
                  <a:spcPts val="4900"/>
                </a:lnSpc>
              </a:pPr>
              <a:r>
                <a:rPr lang="en-US" sz="3500">
                  <a:solidFill>
                    <a:srgbClr val="000000"/>
                  </a:solidFill>
                  <a:latin typeface="Ubuntu"/>
                  <a:ea typeface="Ubuntu"/>
                  <a:cs typeface="Ubuntu"/>
                  <a:sym typeface="Ubuntu"/>
                </a:rPr>
                <a:t>go with </a:t>
              </a:r>
            </a:p>
            <a:p>
              <a:pPr algn="ctr">
                <a:lnSpc>
                  <a:spcPts val="4900"/>
                </a:lnSpc>
              </a:pPr>
              <a:r>
                <a:rPr lang="en-US" sz="3500">
                  <a:solidFill>
                    <a:srgbClr val="000000"/>
                  </a:solidFill>
                  <a:latin typeface="Ubuntu"/>
                  <a:ea typeface="Ubuntu"/>
                  <a:cs typeface="Ubuntu"/>
                  <a:sym typeface="Ubuntu"/>
                </a:rPr>
                <a:t>my aunt.</a:t>
              </a:r>
            </a:p>
          </p:txBody>
        </p:sp>
      </p:grpSp>
      <p:grpSp>
        <p:nvGrpSpPr>
          <p:cNvPr id="39" name="Group 39"/>
          <p:cNvGrpSpPr/>
          <p:nvPr/>
        </p:nvGrpSpPr>
        <p:grpSpPr>
          <a:xfrm>
            <a:off x="11434956" y="2326987"/>
            <a:ext cx="6342669" cy="5676731"/>
            <a:chOff x="0" y="0"/>
            <a:chExt cx="8456891" cy="7568975"/>
          </a:xfrm>
        </p:grpSpPr>
        <p:sp>
          <p:nvSpPr>
            <p:cNvPr id="40" name="Freeform 40"/>
            <p:cNvSpPr/>
            <p:nvPr/>
          </p:nvSpPr>
          <p:spPr>
            <a:xfrm rot="334170">
              <a:off x="313506" y="363809"/>
              <a:ext cx="7829879" cy="6841356"/>
            </a:xfrm>
            <a:custGeom>
              <a:avLst/>
              <a:gdLst/>
              <a:ahLst/>
              <a:cxnLst/>
              <a:rect l="l" t="t" r="r" b="b"/>
              <a:pathLst>
                <a:path w="7829879" h="6841356">
                  <a:moveTo>
                    <a:pt x="0" y="0"/>
                  </a:moveTo>
                  <a:lnTo>
                    <a:pt x="7829879" y="0"/>
                  </a:lnTo>
                  <a:lnTo>
                    <a:pt x="7829879" y="6841357"/>
                  </a:lnTo>
                  <a:lnTo>
                    <a:pt x="0" y="6841357"/>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41" name="TextBox 41"/>
            <p:cNvSpPr txBox="1"/>
            <p:nvPr/>
          </p:nvSpPr>
          <p:spPr>
            <a:xfrm rot="-720867">
              <a:off x="1663858" y="1630372"/>
              <a:ext cx="5630210" cy="3713077"/>
            </a:xfrm>
            <a:prstGeom prst="rect">
              <a:avLst/>
            </a:prstGeom>
          </p:spPr>
          <p:txBody>
            <a:bodyPr lIns="0" tIns="0" rIns="0" bIns="0" rtlCol="0" anchor="t">
              <a:spAutoFit/>
            </a:bodyPr>
            <a:lstStyle/>
            <a:p>
              <a:pPr algn="ctr">
                <a:lnSpc>
                  <a:spcPts val="4445"/>
                </a:lnSpc>
              </a:pPr>
              <a:r>
                <a:rPr lang="en-US" sz="3175">
                  <a:solidFill>
                    <a:srgbClr val="000000"/>
                  </a:solidFill>
                  <a:latin typeface="Ubuntu"/>
                  <a:ea typeface="Ubuntu"/>
                  <a:cs typeface="Ubuntu"/>
                  <a:sym typeface="Ubuntu"/>
                </a:rPr>
                <a:t>I’ll ask my </a:t>
              </a:r>
            </a:p>
            <a:p>
              <a:pPr algn="ctr">
                <a:lnSpc>
                  <a:spcPts val="4445"/>
                </a:lnSpc>
              </a:pPr>
              <a:r>
                <a:rPr lang="en-US" sz="3175">
                  <a:solidFill>
                    <a:srgbClr val="000000"/>
                  </a:solidFill>
                  <a:latin typeface="Ubuntu"/>
                  <a:ea typeface="Ubuntu"/>
                  <a:cs typeface="Ubuntu"/>
                  <a:sym typeface="Ubuntu"/>
                </a:rPr>
                <a:t>teacher to help me figure out how to talk to my caregiver </a:t>
              </a:r>
            </a:p>
            <a:p>
              <a:pPr algn="ctr">
                <a:lnSpc>
                  <a:spcPts val="4445"/>
                </a:lnSpc>
              </a:pPr>
              <a:r>
                <a:rPr lang="en-US" sz="3175">
                  <a:solidFill>
                    <a:srgbClr val="000000"/>
                  </a:solidFill>
                  <a:latin typeface="Ubuntu"/>
                  <a:ea typeface="Ubuntu"/>
                  <a:cs typeface="Ubuntu"/>
                  <a:sym typeface="Ubuntu"/>
                </a:rPr>
                <a:t>about this.</a:t>
              </a:r>
            </a:p>
          </p:txBody>
        </p:sp>
      </p:grpSp>
      <p:sp>
        <p:nvSpPr>
          <p:cNvPr id="42" name="Freeform 42"/>
          <p:cNvSpPr/>
          <p:nvPr/>
        </p:nvSpPr>
        <p:spPr>
          <a:xfrm>
            <a:off x="1185653" y="2504076"/>
            <a:ext cx="1508951" cy="1508951"/>
          </a:xfrm>
          <a:custGeom>
            <a:avLst/>
            <a:gdLst/>
            <a:ahLst/>
            <a:cxnLst/>
            <a:rect l="l" t="t" r="r" b="b"/>
            <a:pathLst>
              <a:path w="1508951" h="1508951">
                <a:moveTo>
                  <a:pt x="0" y="0"/>
                </a:moveTo>
                <a:lnTo>
                  <a:pt x="1508951" y="0"/>
                </a:lnTo>
                <a:lnTo>
                  <a:pt x="1508951" y="1508951"/>
                </a:lnTo>
                <a:lnTo>
                  <a:pt x="0" y="1508951"/>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grpSp>
        <p:nvGrpSpPr>
          <p:cNvPr id="43" name="Group 43"/>
          <p:cNvGrpSpPr/>
          <p:nvPr/>
        </p:nvGrpSpPr>
        <p:grpSpPr>
          <a:xfrm>
            <a:off x="6200278" y="4261421"/>
            <a:ext cx="5019029" cy="5515204"/>
            <a:chOff x="0" y="0"/>
            <a:chExt cx="6692039" cy="7353605"/>
          </a:xfrm>
        </p:grpSpPr>
        <p:sp>
          <p:nvSpPr>
            <p:cNvPr id="44" name="Freeform 44"/>
            <p:cNvSpPr/>
            <p:nvPr/>
          </p:nvSpPr>
          <p:spPr>
            <a:xfrm>
              <a:off x="0" y="0"/>
              <a:ext cx="6692039" cy="7353605"/>
            </a:xfrm>
            <a:custGeom>
              <a:avLst/>
              <a:gdLst/>
              <a:ahLst/>
              <a:cxnLst/>
              <a:rect l="l" t="t" r="r" b="b"/>
              <a:pathLst>
                <a:path w="6692039" h="7353605">
                  <a:moveTo>
                    <a:pt x="0" y="0"/>
                  </a:moveTo>
                  <a:lnTo>
                    <a:pt x="6692039" y="0"/>
                  </a:lnTo>
                  <a:lnTo>
                    <a:pt x="6692039" y="7353605"/>
                  </a:lnTo>
                  <a:lnTo>
                    <a:pt x="0" y="7353605"/>
                  </a:lnTo>
                  <a:lnTo>
                    <a:pt x="0" y="0"/>
                  </a:lnTo>
                  <a:close/>
                </a:path>
              </a:pathLst>
            </a:custGeom>
            <a:blipFill>
              <a:blip r:embed="rId9">
                <a:extLst>
                  <a:ext uri="{96DAC541-7B7A-43D3-8B79-37D633B846F1}">
                    <asvg:svgBlip xmlns:asvg="http://schemas.microsoft.com/office/drawing/2016/SVG/main" r:embed="rId10"/>
                  </a:ext>
                </a:extLst>
              </a:blip>
              <a:stretch>
                <a:fillRect t="-18183" b="-62468"/>
              </a:stretch>
            </a:blipFill>
          </p:spPr>
          <p:txBody>
            <a:bodyPr/>
            <a:lstStyle/>
            <a:p>
              <a:endParaRPr lang="en-US"/>
            </a:p>
          </p:txBody>
        </p:sp>
        <p:grpSp>
          <p:nvGrpSpPr>
            <p:cNvPr id="45" name="Group 45"/>
            <p:cNvGrpSpPr/>
            <p:nvPr/>
          </p:nvGrpSpPr>
          <p:grpSpPr>
            <a:xfrm>
              <a:off x="2320609" y="0"/>
              <a:ext cx="2610723" cy="1421492"/>
              <a:chOff x="0" y="0"/>
              <a:chExt cx="515698" cy="280789"/>
            </a:xfrm>
          </p:grpSpPr>
          <p:sp>
            <p:nvSpPr>
              <p:cNvPr id="46" name="Freeform 46"/>
              <p:cNvSpPr/>
              <p:nvPr/>
            </p:nvSpPr>
            <p:spPr>
              <a:xfrm>
                <a:off x="0" y="0"/>
                <a:ext cx="515698" cy="280789"/>
              </a:xfrm>
              <a:custGeom>
                <a:avLst/>
                <a:gdLst/>
                <a:ahLst/>
                <a:cxnLst/>
                <a:rect l="l" t="t" r="r" b="b"/>
                <a:pathLst>
                  <a:path w="515698" h="280789">
                    <a:moveTo>
                      <a:pt x="0" y="0"/>
                    </a:moveTo>
                    <a:lnTo>
                      <a:pt x="515698" y="0"/>
                    </a:lnTo>
                    <a:lnTo>
                      <a:pt x="515698" y="280789"/>
                    </a:lnTo>
                    <a:lnTo>
                      <a:pt x="0" y="280789"/>
                    </a:lnTo>
                    <a:close/>
                  </a:path>
                </a:pathLst>
              </a:custGeom>
              <a:solidFill>
                <a:srgbClr val="FFFFFF"/>
              </a:solidFill>
            </p:spPr>
            <p:txBody>
              <a:bodyPr/>
              <a:lstStyle/>
              <a:p>
                <a:endParaRPr lang="en-US"/>
              </a:p>
            </p:txBody>
          </p:sp>
          <p:sp>
            <p:nvSpPr>
              <p:cNvPr id="47" name="TextBox 47"/>
              <p:cNvSpPr txBox="1"/>
              <p:nvPr/>
            </p:nvSpPr>
            <p:spPr>
              <a:xfrm>
                <a:off x="0" y="-28575"/>
                <a:ext cx="515698" cy="309364"/>
              </a:xfrm>
              <a:prstGeom prst="rect">
                <a:avLst/>
              </a:prstGeom>
            </p:spPr>
            <p:txBody>
              <a:bodyPr lIns="50800" tIns="50800" rIns="50800" bIns="50800" rtlCol="0" anchor="ctr"/>
              <a:lstStyle/>
              <a:p>
                <a:pPr algn="ctr">
                  <a:lnSpc>
                    <a:spcPts val="1960"/>
                  </a:lnSpc>
                </a:pPr>
                <a:endParaRPr/>
              </a:p>
            </p:txBody>
          </p:sp>
        </p:grpSp>
      </p:grpSp>
      <p:grpSp>
        <p:nvGrpSpPr>
          <p:cNvPr id="48" name="Group 48"/>
          <p:cNvGrpSpPr/>
          <p:nvPr/>
        </p:nvGrpSpPr>
        <p:grpSpPr>
          <a:xfrm>
            <a:off x="6666595" y="3507779"/>
            <a:ext cx="3489885" cy="1507285"/>
            <a:chOff x="0" y="0"/>
            <a:chExt cx="4653181" cy="2009713"/>
          </a:xfrm>
        </p:grpSpPr>
        <p:sp>
          <p:nvSpPr>
            <p:cNvPr id="49" name="Freeform 49"/>
            <p:cNvSpPr/>
            <p:nvPr/>
          </p:nvSpPr>
          <p:spPr>
            <a:xfrm>
              <a:off x="2643468" y="0"/>
              <a:ext cx="2009713" cy="2009713"/>
            </a:xfrm>
            <a:custGeom>
              <a:avLst/>
              <a:gdLst/>
              <a:ahLst/>
              <a:cxnLst/>
              <a:rect l="l" t="t" r="r" b="b"/>
              <a:pathLst>
                <a:path w="2009713" h="2009713">
                  <a:moveTo>
                    <a:pt x="0" y="0"/>
                  </a:moveTo>
                  <a:lnTo>
                    <a:pt x="2009713" y="0"/>
                  </a:lnTo>
                  <a:lnTo>
                    <a:pt x="2009713" y="2009713"/>
                  </a:lnTo>
                  <a:lnTo>
                    <a:pt x="0" y="2009713"/>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US"/>
            </a:p>
          </p:txBody>
        </p:sp>
        <p:sp>
          <p:nvSpPr>
            <p:cNvPr id="50" name="Freeform 50"/>
            <p:cNvSpPr/>
            <p:nvPr/>
          </p:nvSpPr>
          <p:spPr>
            <a:xfrm>
              <a:off x="0" y="0"/>
              <a:ext cx="2364068" cy="2009713"/>
            </a:xfrm>
            <a:custGeom>
              <a:avLst/>
              <a:gdLst/>
              <a:ahLst/>
              <a:cxnLst/>
              <a:rect l="l" t="t" r="r" b="b"/>
              <a:pathLst>
                <a:path w="2364068" h="2009713">
                  <a:moveTo>
                    <a:pt x="0" y="0"/>
                  </a:moveTo>
                  <a:lnTo>
                    <a:pt x="2364068" y="0"/>
                  </a:lnTo>
                  <a:lnTo>
                    <a:pt x="2364068" y="2009713"/>
                  </a:lnTo>
                  <a:lnTo>
                    <a:pt x="0" y="2009713"/>
                  </a:lnTo>
                  <a:lnTo>
                    <a:pt x="0" y="0"/>
                  </a:lnTo>
                  <a:close/>
                </a:path>
              </a:pathLst>
            </a:custGeom>
            <a:blipFill>
              <a:blip r:embed="rId9">
                <a:extLst>
                  <a:ext uri="{96DAC541-7B7A-43D3-8B79-37D633B846F1}">
                    <asvg:svgBlip xmlns:asvg="http://schemas.microsoft.com/office/drawing/2016/SVG/main" r:embed="rId10"/>
                  </a:ext>
                </a:extLst>
              </a:blip>
              <a:stretch>
                <a:fillRect l="-62548" r="-51731" b="-400370"/>
              </a:stretch>
            </a:blipFill>
          </p:spPr>
          <p:txBody>
            <a:bodyPr/>
            <a:lstStyle/>
            <a:p>
              <a:endParaRPr lang="en-US"/>
            </a:p>
          </p:txBody>
        </p:sp>
      </p:grpSp>
      <p:sp>
        <p:nvSpPr>
          <p:cNvPr id="51" name="TextBox 51"/>
          <p:cNvSpPr txBox="1"/>
          <p:nvPr/>
        </p:nvSpPr>
        <p:spPr>
          <a:xfrm>
            <a:off x="832545" y="791507"/>
            <a:ext cx="16426755"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Solution: See Who Else Can Support Me!</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03914" y="-1905"/>
            <a:ext cx="1138455" cy="917237"/>
          </a:xfrm>
          <a:custGeom>
            <a:avLst/>
            <a:gdLst/>
            <a:ahLst/>
            <a:cxnLst/>
            <a:rect l="l" t="t" r="r" b="b"/>
            <a:pathLst>
              <a:path w="1138455" h="917237">
                <a:moveTo>
                  <a:pt x="0" y="0"/>
                </a:moveTo>
                <a:lnTo>
                  <a:pt x="1138456" y="0"/>
                </a:lnTo>
                <a:lnTo>
                  <a:pt x="1138456" y="917237"/>
                </a:lnTo>
                <a:lnTo>
                  <a:pt x="0" y="917237"/>
                </a:lnTo>
                <a:lnTo>
                  <a:pt x="0" y="0"/>
                </a:lnTo>
                <a:close/>
              </a:path>
            </a:pathLst>
          </a:custGeom>
          <a:blipFill>
            <a:blip r:embed="rId3">
              <a:extLst>
                <a:ext uri="{96DAC541-7B7A-43D3-8B79-37D633B846F1}">
                  <asvg:svgBlip xmlns:asvg="http://schemas.microsoft.com/office/drawing/2016/SVG/main" r:embed="rId4"/>
                </a:ext>
              </a:extLst>
            </a:blip>
            <a:stretch>
              <a:fillRect t="-51826"/>
            </a:stretch>
          </a:blipFill>
        </p:spPr>
        <p:txBody>
          <a:bodyPr/>
          <a:lstStyle/>
          <a:p>
            <a:endParaRPr lang="en-US"/>
          </a:p>
        </p:txBody>
      </p:sp>
      <p:sp>
        <p:nvSpPr>
          <p:cNvPr id="3" name="Freeform 3"/>
          <p:cNvSpPr/>
          <p:nvPr/>
        </p:nvSpPr>
        <p:spPr>
          <a:xfrm>
            <a:off x="16743945" y="0"/>
            <a:ext cx="1128055" cy="915332"/>
          </a:xfrm>
          <a:custGeom>
            <a:avLst/>
            <a:gdLst/>
            <a:ahLst/>
            <a:cxnLst/>
            <a:rect l="l" t="t" r="r" b="b"/>
            <a:pathLst>
              <a:path w="1128055" h="915332">
                <a:moveTo>
                  <a:pt x="0" y="0"/>
                </a:moveTo>
                <a:lnTo>
                  <a:pt x="1128055" y="0"/>
                </a:lnTo>
                <a:lnTo>
                  <a:pt x="11280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r="-921"/>
            </a:stretch>
          </a:blipFill>
        </p:spPr>
        <p:txBody>
          <a:bodyPr/>
          <a:lstStyle/>
          <a:p>
            <a:endParaRPr lang="en-US"/>
          </a:p>
        </p:txBody>
      </p:sp>
      <p:sp>
        <p:nvSpPr>
          <p:cNvPr id="4" name="Freeform 4"/>
          <p:cNvSpPr/>
          <p:nvPr/>
        </p:nvSpPr>
        <p:spPr>
          <a:xfrm>
            <a:off x="13619141" y="-1947"/>
            <a:ext cx="1138455" cy="917279"/>
          </a:xfrm>
          <a:custGeom>
            <a:avLst/>
            <a:gdLst/>
            <a:ahLst/>
            <a:cxnLst/>
            <a:rect l="l" t="t" r="r" b="b"/>
            <a:pathLst>
              <a:path w="1138455" h="917279">
                <a:moveTo>
                  <a:pt x="0" y="0"/>
                </a:moveTo>
                <a:lnTo>
                  <a:pt x="1138455" y="0"/>
                </a:lnTo>
                <a:lnTo>
                  <a:pt x="1138455" y="917279"/>
                </a:lnTo>
                <a:lnTo>
                  <a:pt x="0" y="917279"/>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5" name="Freeform 5"/>
          <p:cNvSpPr/>
          <p:nvPr/>
        </p:nvSpPr>
        <p:spPr>
          <a:xfrm>
            <a:off x="1153771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6" name="Freeform 6"/>
          <p:cNvSpPr/>
          <p:nvPr/>
        </p:nvSpPr>
        <p:spPr>
          <a:xfrm>
            <a:off x="12577741"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7" name="Freeform 7"/>
          <p:cNvSpPr/>
          <p:nvPr/>
        </p:nvSpPr>
        <p:spPr>
          <a:xfrm>
            <a:off x="94529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8" name="Freeform 8"/>
          <p:cNvSpPr/>
          <p:nvPr/>
        </p:nvSpPr>
        <p:spPr>
          <a:xfrm>
            <a:off x="1049296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9" name="Freeform 9"/>
          <p:cNvSpPr/>
          <p:nvPr/>
        </p:nvSpPr>
        <p:spPr>
          <a:xfrm>
            <a:off x="737150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0" name="Freeform 10"/>
          <p:cNvSpPr/>
          <p:nvPr/>
        </p:nvSpPr>
        <p:spPr>
          <a:xfrm>
            <a:off x="84115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1" name="Freeform 11"/>
          <p:cNvSpPr/>
          <p:nvPr/>
        </p:nvSpPr>
        <p:spPr>
          <a:xfrm>
            <a:off x="5286734"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2" name="Freeform 12"/>
          <p:cNvSpPr/>
          <p:nvPr/>
        </p:nvSpPr>
        <p:spPr>
          <a:xfrm>
            <a:off x="6326765"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3" name="Freeform 13"/>
          <p:cNvSpPr/>
          <p:nvPr/>
        </p:nvSpPr>
        <p:spPr>
          <a:xfrm>
            <a:off x="3205304"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4" name="Freeform 14"/>
          <p:cNvSpPr/>
          <p:nvPr/>
        </p:nvSpPr>
        <p:spPr>
          <a:xfrm>
            <a:off x="4245335"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5" name="Freeform 15"/>
          <p:cNvSpPr/>
          <p:nvPr/>
        </p:nvSpPr>
        <p:spPr>
          <a:xfrm>
            <a:off x="1120531"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6" name="Freeform 16"/>
          <p:cNvSpPr/>
          <p:nvPr/>
        </p:nvSpPr>
        <p:spPr>
          <a:xfrm>
            <a:off x="2160561" y="0"/>
            <a:ext cx="1138455" cy="915332"/>
          </a:xfrm>
          <a:custGeom>
            <a:avLst/>
            <a:gdLst/>
            <a:ahLst/>
            <a:cxnLst/>
            <a:rect l="l" t="t" r="r" b="b"/>
            <a:pathLst>
              <a:path w="1138455" h="915332">
                <a:moveTo>
                  <a:pt x="0" y="0"/>
                </a:moveTo>
                <a:lnTo>
                  <a:pt x="1138456" y="0"/>
                </a:lnTo>
                <a:lnTo>
                  <a:pt x="1138456"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7" name="Freeform 17"/>
          <p:cNvSpPr/>
          <p:nvPr/>
        </p:nvSpPr>
        <p:spPr>
          <a:xfrm>
            <a:off x="-1905" y="0"/>
            <a:ext cx="179461" cy="915332"/>
          </a:xfrm>
          <a:custGeom>
            <a:avLst/>
            <a:gdLst/>
            <a:ahLst/>
            <a:cxnLst/>
            <a:rect l="l" t="t" r="r" b="b"/>
            <a:pathLst>
              <a:path w="179461" h="915332">
                <a:moveTo>
                  <a:pt x="0" y="0"/>
                </a:moveTo>
                <a:lnTo>
                  <a:pt x="179461" y="0"/>
                </a:lnTo>
                <a:lnTo>
                  <a:pt x="179461"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l="-534374" t="-52142"/>
            </a:stretch>
          </a:blipFill>
        </p:spPr>
        <p:txBody>
          <a:bodyPr/>
          <a:lstStyle/>
          <a:p>
            <a:endParaRPr lang="en-US"/>
          </a:p>
        </p:txBody>
      </p:sp>
      <p:sp>
        <p:nvSpPr>
          <p:cNvPr id="18" name="Freeform 18"/>
          <p:cNvSpPr/>
          <p:nvPr/>
        </p:nvSpPr>
        <p:spPr>
          <a:xfrm>
            <a:off x="7913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9" name="Freeform 19"/>
          <p:cNvSpPr/>
          <p:nvPr/>
        </p:nvSpPr>
        <p:spPr>
          <a:xfrm>
            <a:off x="0" y="9518616"/>
            <a:ext cx="977066" cy="619133"/>
          </a:xfrm>
          <a:custGeom>
            <a:avLst/>
            <a:gdLst/>
            <a:ahLst/>
            <a:cxnLst/>
            <a:rect l="l" t="t" r="r" b="b"/>
            <a:pathLst>
              <a:path w="977066" h="619133">
                <a:moveTo>
                  <a:pt x="0" y="0"/>
                </a:moveTo>
                <a:lnTo>
                  <a:pt x="977066" y="0"/>
                </a:lnTo>
                <a:lnTo>
                  <a:pt x="977066" y="619133"/>
                </a:lnTo>
                <a:lnTo>
                  <a:pt x="0" y="619133"/>
                </a:lnTo>
                <a:lnTo>
                  <a:pt x="0" y="0"/>
                </a:lnTo>
                <a:close/>
              </a:path>
            </a:pathLst>
          </a:custGeom>
          <a:blipFill>
            <a:blip r:embed="rId3">
              <a:extLst>
                <a:ext uri="{96DAC541-7B7A-43D3-8B79-37D633B846F1}">
                  <asvg:svgBlip xmlns:asvg="http://schemas.microsoft.com/office/drawing/2016/SVG/main" r:embed="rId4"/>
                </a:ext>
              </a:extLst>
            </a:blip>
            <a:stretch>
              <a:fillRect l="-16517" b="-124928"/>
            </a:stretch>
          </a:blipFill>
        </p:spPr>
        <p:txBody>
          <a:bodyPr/>
          <a:lstStyle/>
          <a:p>
            <a:endParaRPr lang="en-US"/>
          </a:p>
        </p:txBody>
      </p:sp>
      <p:sp>
        <p:nvSpPr>
          <p:cNvPr id="20" name="Freeform 20"/>
          <p:cNvSpPr/>
          <p:nvPr/>
        </p:nvSpPr>
        <p:spPr>
          <a:xfrm>
            <a:off x="14659172"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21" name="Freeform 21"/>
          <p:cNvSpPr/>
          <p:nvPr/>
        </p:nvSpPr>
        <p:spPr>
          <a:xfrm>
            <a:off x="0" y="934382"/>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2" name="Freeform 22"/>
          <p:cNvSpPr/>
          <p:nvPr/>
        </p:nvSpPr>
        <p:spPr>
          <a:xfrm>
            <a:off x="0" y="2365087"/>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3" name="Freeform 23"/>
          <p:cNvSpPr/>
          <p:nvPr/>
        </p:nvSpPr>
        <p:spPr>
          <a:xfrm>
            <a:off x="0" y="3795793"/>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4" name="Freeform 24"/>
          <p:cNvSpPr/>
          <p:nvPr/>
        </p:nvSpPr>
        <p:spPr>
          <a:xfrm>
            <a:off x="0" y="5226499"/>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5" name="Freeform 25"/>
          <p:cNvSpPr/>
          <p:nvPr/>
        </p:nvSpPr>
        <p:spPr>
          <a:xfrm>
            <a:off x="-1943" y="6657204"/>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sp>
        <p:nvSpPr>
          <p:cNvPr id="26" name="Freeform 26"/>
          <p:cNvSpPr/>
          <p:nvPr/>
        </p:nvSpPr>
        <p:spPr>
          <a:xfrm>
            <a:off x="-1943" y="8087910"/>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grpSp>
        <p:nvGrpSpPr>
          <p:cNvPr id="27" name="Group 27"/>
          <p:cNvGrpSpPr/>
          <p:nvPr/>
        </p:nvGrpSpPr>
        <p:grpSpPr>
          <a:xfrm rot="-5400000">
            <a:off x="12910419" y="4867206"/>
            <a:ext cx="10244787" cy="510375"/>
            <a:chOff x="0" y="0"/>
            <a:chExt cx="3671501" cy="182907"/>
          </a:xfrm>
        </p:grpSpPr>
        <p:sp>
          <p:nvSpPr>
            <p:cNvPr id="28" name="Freeform 28"/>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88AC2E"/>
            </a:solidFill>
          </p:spPr>
          <p:txBody>
            <a:bodyPr/>
            <a:lstStyle/>
            <a:p>
              <a:endParaRPr lang="en-US"/>
            </a:p>
          </p:txBody>
        </p:sp>
        <p:sp>
          <p:nvSpPr>
            <p:cNvPr id="29" name="TextBox 29"/>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0" name="Group 30"/>
          <p:cNvGrpSpPr/>
          <p:nvPr/>
        </p:nvGrpSpPr>
        <p:grpSpPr>
          <a:xfrm>
            <a:off x="0" y="9776625"/>
            <a:ext cx="18288000" cy="510375"/>
            <a:chOff x="0" y="0"/>
            <a:chExt cx="6554006" cy="182907"/>
          </a:xfrm>
        </p:grpSpPr>
        <p:sp>
          <p:nvSpPr>
            <p:cNvPr id="31" name="Freeform 31"/>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88AC2E"/>
            </a:solidFill>
          </p:spPr>
          <p:txBody>
            <a:bodyPr/>
            <a:lstStyle/>
            <a:p>
              <a:endParaRPr lang="en-US"/>
            </a:p>
          </p:txBody>
        </p:sp>
        <p:sp>
          <p:nvSpPr>
            <p:cNvPr id="32" name="TextBox 32"/>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3" name="Group 33"/>
          <p:cNvGrpSpPr/>
          <p:nvPr/>
        </p:nvGrpSpPr>
        <p:grpSpPr>
          <a:xfrm>
            <a:off x="484174" y="808116"/>
            <a:ext cx="11830833" cy="1223447"/>
            <a:chOff x="0" y="0"/>
            <a:chExt cx="3115940" cy="322225"/>
          </a:xfrm>
        </p:grpSpPr>
        <p:sp>
          <p:nvSpPr>
            <p:cNvPr id="34" name="Freeform 34"/>
            <p:cNvSpPr/>
            <p:nvPr/>
          </p:nvSpPr>
          <p:spPr>
            <a:xfrm>
              <a:off x="0" y="0"/>
              <a:ext cx="3115940" cy="322225"/>
            </a:xfrm>
            <a:custGeom>
              <a:avLst/>
              <a:gdLst/>
              <a:ahLst/>
              <a:cxnLst/>
              <a:rect l="l" t="t" r="r" b="b"/>
              <a:pathLst>
                <a:path w="3115940" h="322225">
                  <a:moveTo>
                    <a:pt x="2912740" y="0"/>
                  </a:moveTo>
                  <a:cubicBezTo>
                    <a:pt x="3024964" y="0"/>
                    <a:pt x="3115940" y="72132"/>
                    <a:pt x="3115940" y="161112"/>
                  </a:cubicBezTo>
                  <a:cubicBezTo>
                    <a:pt x="3115940" y="250092"/>
                    <a:pt x="3024964" y="322225"/>
                    <a:pt x="2912740" y="322225"/>
                  </a:cubicBezTo>
                  <a:lnTo>
                    <a:pt x="203200" y="322225"/>
                  </a:lnTo>
                  <a:cubicBezTo>
                    <a:pt x="90976" y="322225"/>
                    <a:pt x="0" y="250092"/>
                    <a:pt x="0" y="161112"/>
                  </a:cubicBezTo>
                  <a:cubicBezTo>
                    <a:pt x="0" y="72132"/>
                    <a:pt x="90976" y="0"/>
                    <a:pt x="203200" y="0"/>
                  </a:cubicBezTo>
                  <a:close/>
                </a:path>
              </a:pathLst>
            </a:custGeom>
            <a:solidFill>
              <a:srgbClr val="EC008C"/>
            </a:solidFill>
          </p:spPr>
          <p:txBody>
            <a:bodyPr/>
            <a:lstStyle/>
            <a:p>
              <a:endParaRPr lang="en-US"/>
            </a:p>
          </p:txBody>
        </p:sp>
        <p:sp>
          <p:nvSpPr>
            <p:cNvPr id="35" name="TextBox 35"/>
            <p:cNvSpPr txBox="1"/>
            <p:nvPr/>
          </p:nvSpPr>
          <p:spPr>
            <a:xfrm>
              <a:off x="0" y="-28575"/>
              <a:ext cx="3115940" cy="350800"/>
            </a:xfrm>
            <a:prstGeom prst="rect">
              <a:avLst/>
            </a:prstGeom>
          </p:spPr>
          <p:txBody>
            <a:bodyPr lIns="50800" tIns="50800" rIns="50800" bIns="50800" rtlCol="0" anchor="ctr"/>
            <a:lstStyle/>
            <a:p>
              <a:pPr algn="ctr">
                <a:lnSpc>
                  <a:spcPts val="1960"/>
                </a:lnSpc>
              </a:pPr>
              <a:endParaRPr/>
            </a:p>
          </p:txBody>
        </p:sp>
      </p:grpSp>
      <p:sp>
        <p:nvSpPr>
          <p:cNvPr id="36" name="Freeform 36"/>
          <p:cNvSpPr/>
          <p:nvPr/>
        </p:nvSpPr>
        <p:spPr>
          <a:xfrm flipH="1">
            <a:off x="3157557" y="5550410"/>
            <a:ext cx="4258354" cy="3930106"/>
          </a:xfrm>
          <a:custGeom>
            <a:avLst/>
            <a:gdLst/>
            <a:ahLst/>
            <a:cxnLst/>
            <a:rect l="l" t="t" r="r" b="b"/>
            <a:pathLst>
              <a:path w="4258354" h="3930106">
                <a:moveTo>
                  <a:pt x="4258354" y="0"/>
                </a:moveTo>
                <a:lnTo>
                  <a:pt x="0" y="0"/>
                </a:lnTo>
                <a:lnTo>
                  <a:pt x="0" y="3930106"/>
                </a:lnTo>
                <a:lnTo>
                  <a:pt x="4258354" y="3930106"/>
                </a:lnTo>
                <a:lnTo>
                  <a:pt x="4258354"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37" name="Freeform 37"/>
          <p:cNvSpPr/>
          <p:nvPr/>
        </p:nvSpPr>
        <p:spPr>
          <a:xfrm>
            <a:off x="9906335" y="4713872"/>
            <a:ext cx="5797579" cy="4804744"/>
          </a:xfrm>
          <a:custGeom>
            <a:avLst/>
            <a:gdLst/>
            <a:ahLst/>
            <a:cxnLst/>
            <a:rect l="l" t="t" r="r" b="b"/>
            <a:pathLst>
              <a:path w="5797579" h="4804744">
                <a:moveTo>
                  <a:pt x="0" y="0"/>
                </a:moveTo>
                <a:lnTo>
                  <a:pt x="5797579" y="0"/>
                </a:lnTo>
                <a:lnTo>
                  <a:pt x="5797579" y="4804744"/>
                </a:lnTo>
                <a:lnTo>
                  <a:pt x="0" y="480474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38" name="TextBox 38"/>
          <p:cNvSpPr txBox="1"/>
          <p:nvPr/>
        </p:nvSpPr>
        <p:spPr>
          <a:xfrm>
            <a:off x="832545" y="791507"/>
            <a:ext cx="11274393"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Problem: Ignoring + Bullying</a:t>
            </a:r>
          </a:p>
        </p:txBody>
      </p:sp>
      <p:grpSp>
        <p:nvGrpSpPr>
          <p:cNvPr id="39" name="Group 39"/>
          <p:cNvGrpSpPr/>
          <p:nvPr/>
        </p:nvGrpSpPr>
        <p:grpSpPr>
          <a:xfrm>
            <a:off x="4245335" y="2326987"/>
            <a:ext cx="4440674" cy="3358260"/>
            <a:chOff x="0" y="0"/>
            <a:chExt cx="5920899" cy="4477680"/>
          </a:xfrm>
        </p:grpSpPr>
        <p:sp>
          <p:nvSpPr>
            <p:cNvPr id="40" name="Freeform 40"/>
            <p:cNvSpPr/>
            <p:nvPr/>
          </p:nvSpPr>
          <p:spPr>
            <a:xfrm>
              <a:off x="0" y="0"/>
              <a:ext cx="5920899" cy="4477680"/>
            </a:xfrm>
            <a:custGeom>
              <a:avLst/>
              <a:gdLst/>
              <a:ahLst/>
              <a:cxnLst/>
              <a:rect l="l" t="t" r="r" b="b"/>
              <a:pathLst>
                <a:path w="5920899" h="4477680">
                  <a:moveTo>
                    <a:pt x="0" y="0"/>
                  </a:moveTo>
                  <a:lnTo>
                    <a:pt x="5920899" y="0"/>
                  </a:lnTo>
                  <a:lnTo>
                    <a:pt x="5920899" y="4477680"/>
                  </a:lnTo>
                  <a:lnTo>
                    <a:pt x="0" y="4477680"/>
                  </a:lnTo>
                  <a:lnTo>
                    <a:pt x="0" y="0"/>
                  </a:lnTo>
                  <a:close/>
                </a:path>
              </a:pathLst>
            </a:custGeom>
            <a:blipFill>
              <a:blip r:embed="rId9"/>
              <a:stretch>
                <a:fillRect/>
              </a:stretch>
            </a:blipFill>
          </p:spPr>
          <p:txBody>
            <a:bodyPr/>
            <a:lstStyle/>
            <a:p>
              <a:endParaRPr lang="en-US"/>
            </a:p>
          </p:txBody>
        </p:sp>
        <p:sp>
          <p:nvSpPr>
            <p:cNvPr id="41" name="TextBox 41"/>
            <p:cNvSpPr txBox="1"/>
            <p:nvPr/>
          </p:nvSpPr>
          <p:spPr>
            <a:xfrm>
              <a:off x="209414" y="442345"/>
              <a:ext cx="5502070" cy="3092505"/>
            </a:xfrm>
            <a:prstGeom prst="rect">
              <a:avLst/>
            </a:prstGeom>
          </p:spPr>
          <p:txBody>
            <a:bodyPr lIns="0" tIns="0" rIns="0" bIns="0" rtlCol="0" anchor="t">
              <a:spAutoFit/>
            </a:bodyPr>
            <a:lstStyle/>
            <a:p>
              <a:pPr algn="ctr">
                <a:lnSpc>
                  <a:spcPts val="4611"/>
                </a:lnSpc>
              </a:pPr>
              <a:r>
                <a:rPr lang="en-US" sz="3293">
                  <a:solidFill>
                    <a:srgbClr val="000000"/>
                  </a:solidFill>
                  <a:latin typeface="Ubuntu"/>
                  <a:ea typeface="Ubuntu"/>
                  <a:cs typeface="Ubuntu"/>
                  <a:sym typeface="Ubuntu"/>
                </a:rPr>
                <a:t>When I said </a:t>
              </a:r>
            </a:p>
            <a:p>
              <a:pPr algn="ctr">
                <a:lnSpc>
                  <a:spcPts val="4611"/>
                </a:lnSpc>
              </a:pPr>
              <a:r>
                <a:rPr lang="en-US" sz="3293">
                  <a:solidFill>
                    <a:srgbClr val="000000"/>
                  </a:solidFill>
                  <a:latin typeface="Ubuntu"/>
                  <a:ea typeface="Ubuntu"/>
                  <a:cs typeface="Ubuntu"/>
                  <a:sym typeface="Ubuntu"/>
                </a:rPr>
                <a:t>what I wanted, my support staff didn’t listen.</a:t>
              </a:r>
            </a:p>
          </p:txBody>
        </p:sp>
      </p:grpSp>
      <p:grpSp>
        <p:nvGrpSpPr>
          <p:cNvPr id="42" name="Group 42"/>
          <p:cNvGrpSpPr/>
          <p:nvPr/>
        </p:nvGrpSpPr>
        <p:grpSpPr>
          <a:xfrm>
            <a:off x="12583105" y="1274800"/>
            <a:ext cx="4724868" cy="3573181"/>
            <a:chOff x="0" y="0"/>
            <a:chExt cx="6299823" cy="4764242"/>
          </a:xfrm>
        </p:grpSpPr>
        <p:sp>
          <p:nvSpPr>
            <p:cNvPr id="43" name="Freeform 43"/>
            <p:cNvSpPr/>
            <p:nvPr/>
          </p:nvSpPr>
          <p:spPr>
            <a:xfrm>
              <a:off x="0" y="0"/>
              <a:ext cx="6299823" cy="4764242"/>
            </a:xfrm>
            <a:custGeom>
              <a:avLst/>
              <a:gdLst/>
              <a:ahLst/>
              <a:cxnLst/>
              <a:rect l="l" t="t" r="r" b="b"/>
              <a:pathLst>
                <a:path w="6299823" h="4764242">
                  <a:moveTo>
                    <a:pt x="0" y="0"/>
                  </a:moveTo>
                  <a:lnTo>
                    <a:pt x="6299823" y="0"/>
                  </a:lnTo>
                  <a:lnTo>
                    <a:pt x="6299823" y="4764242"/>
                  </a:lnTo>
                  <a:lnTo>
                    <a:pt x="0" y="4764242"/>
                  </a:lnTo>
                  <a:lnTo>
                    <a:pt x="0" y="0"/>
                  </a:lnTo>
                  <a:close/>
                </a:path>
              </a:pathLst>
            </a:custGeom>
            <a:blipFill>
              <a:blip r:embed="rId9"/>
              <a:stretch>
                <a:fillRect/>
              </a:stretch>
            </a:blipFill>
          </p:spPr>
          <p:txBody>
            <a:bodyPr/>
            <a:lstStyle/>
            <a:p>
              <a:endParaRPr lang="en-US"/>
            </a:p>
          </p:txBody>
        </p:sp>
        <p:sp>
          <p:nvSpPr>
            <p:cNvPr id="44" name="TextBox 44"/>
            <p:cNvSpPr txBox="1"/>
            <p:nvPr/>
          </p:nvSpPr>
          <p:spPr>
            <a:xfrm>
              <a:off x="417777" y="772117"/>
              <a:ext cx="5464269" cy="3062322"/>
            </a:xfrm>
            <a:prstGeom prst="rect">
              <a:avLst/>
            </a:prstGeom>
          </p:spPr>
          <p:txBody>
            <a:bodyPr lIns="0" tIns="0" rIns="0" bIns="0" rtlCol="0" anchor="t">
              <a:spAutoFit/>
            </a:bodyPr>
            <a:lstStyle/>
            <a:p>
              <a:pPr algn="ctr">
                <a:lnSpc>
                  <a:spcPts val="4579"/>
                </a:lnSpc>
              </a:pPr>
              <a:r>
                <a:rPr lang="en-US" sz="3271">
                  <a:solidFill>
                    <a:srgbClr val="000000"/>
                  </a:solidFill>
                  <a:latin typeface="Ubuntu"/>
                  <a:ea typeface="Ubuntu"/>
                  <a:cs typeface="Ubuntu"/>
                  <a:sym typeface="Ubuntu"/>
                </a:rPr>
                <a:t>People call me </a:t>
              </a:r>
            </a:p>
            <a:p>
              <a:pPr algn="ctr">
                <a:lnSpc>
                  <a:spcPts val="4579"/>
                </a:lnSpc>
              </a:pPr>
              <a:r>
                <a:rPr lang="en-US" sz="3271">
                  <a:solidFill>
                    <a:srgbClr val="000000"/>
                  </a:solidFill>
                  <a:latin typeface="Ubuntu"/>
                  <a:ea typeface="Ubuntu"/>
                  <a:cs typeface="Ubuntu"/>
                  <a:sym typeface="Ubuntu"/>
                </a:rPr>
                <a:t>mean names or laugh at me if I make a mistake.</a:t>
              </a:r>
            </a:p>
          </p:txBody>
        </p:sp>
      </p:grpSp>
      <p:sp>
        <p:nvSpPr>
          <p:cNvPr id="45" name="Freeform 45"/>
          <p:cNvSpPr/>
          <p:nvPr/>
        </p:nvSpPr>
        <p:spPr>
          <a:xfrm>
            <a:off x="1217586" y="2514196"/>
            <a:ext cx="1481516" cy="1508951"/>
          </a:xfrm>
          <a:custGeom>
            <a:avLst/>
            <a:gdLst/>
            <a:ahLst/>
            <a:cxnLst/>
            <a:rect l="l" t="t" r="r" b="b"/>
            <a:pathLst>
              <a:path w="1481516" h="1508951">
                <a:moveTo>
                  <a:pt x="0" y="0"/>
                </a:moveTo>
                <a:lnTo>
                  <a:pt x="1481516" y="0"/>
                </a:lnTo>
                <a:lnTo>
                  <a:pt x="1481516" y="1508951"/>
                </a:lnTo>
                <a:lnTo>
                  <a:pt x="0" y="1508951"/>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03914" y="-1905"/>
            <a:ext cx="1138455" cy="917237"/>
          </a:xfrm>
          <a:custGeom>
            <a:avLst/>
            <a:gdLst/>
            <a:ahLst/>
            <a:cxnLst/>
            <a:rect l="l" t="t" r="r" b="b"/>
            <a:pathLst>
              <a:path w="1138455" h="917237">
                <a:moveTo>
                  <a:pt x="0" y="0"/>
                </a:moveTo>
                <a:lnTo>
                  <a:pt x="1138456" y="0"/>
                </a:lnTo>
                <a:lnTo>
                  <a:pt x="1138456" y="917237"/>
                </a:lnTo>
                <a:lnTo>
                  <a:pt x="0" y="917237"/>
                </a:lnTo>
                <a:lnTo>
                  <a:pt x="0" y="0"/>
                </a:lnTo>
                <a:close/>
              </a:path>
            </a:pathLst>
          </a:custGeom>
          <a:blipFill>
            <a:blip r:embed="rId3">
              <a:extLst>
                <a:ext uri="{96DAC541-7B7A-43D3-8B79-37D633B846F1}">
                  <asvg:svgBlip xmlns:asvg="http://schemas.microsoft.com/office/drawing/2016/SVG/main" r:embed="rId4"/>
                </a:ext>
              </a:extLst>
            </a:blip>
            <a:stretch>
              <a:fillRect t="-51826"/>
            </a:stretch>
          </a:blipFill>
        </p:spPr>
        <p:txBody>
          <a:bodyPr/>
          <a:lstStyle/>
          <a:p>
            <a:endParaRPr lang="en-US"/>
          </a:p>
        </p:txBody>
      </p:sp>
      <p:sp>
        <p:nvSpPr>
          <p:cNvPr id="3" name="Freeform 3"/>
          <p:cNvSpPr/>
          <p:nvPr/>
        </p:nvSpPr>
        <p:spPr>
          <a:xfrm>
            <a:off x="16743945" y="0"/>
            <a:ext cx="1128055" cy="915332"/>
          </a:xfrm>
          <a:custGeom>
            <a:avLst/>
            <a:gdLst/>
            <a:ahLst/>
            <a:cxnLst/>
            <a:rect l="l" t="t" r="r" b="b"/>
            <a:pathLst>
              <a:path w="1128055" h="915332">
                <a:moveTo>
                  <a:pt x="0" y="0"/>
                </a:moveTo>
                <a:lnTo>
                  <a:pt x="1128055" y="0"/>
                </a:lnTo>
                <a:lnTo>
                  <a:pt x="11280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r="-921"/>
            </a:stretch>
          </a:blipFill>
        </p:spPr>
        <p:txBody>
          <a:bodyPr/>
          <a:lstStyle/>
          <a:p>
            <a:endParaRPr lang="en-US"/>
          </a:p>
        </p:txBody>
      </p:sp>
      <p:sp>
        <p:nvSpPr>
          <p:cNvPr id="4" name="Freeform 4"/>
          <p:cNvSpPr/>
          <p:nvPr/>
        </p:nvSpPr>
        <p:spPr>
          <a:xfrm>
            <a:off x="13619141" y="-1947"/>
            <a:ext cx="1138455" cy="917279"/>
          </a:xfrm>
          <a:custGeom>
            <a:avLst/>
            <a:gdLst/>
            <a:ahLst/>
            <a:cxnLst/>
            <a:rect l="l" t="t" r="r" b="b"/>
            <a:pathLst>
              <a:path w="1138455" h="917279">
                <a:moveTo>
                  <a:pt x="0" y="0"/>
                </a:moveTo>
                <a:lnTo>
                  <a:pt x="1138455" y="0"/>
                </a:lnTo>
                <a:lnTo>
                  <a:pt x="1138455" y="917279"/>
                </a:lnTo>
                <a:lnTo>
                  <a:pt x="0" y="917279"/>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5" name="Freeform 5"/>
          <p:cNvSpPr/>
          <p:nvPr/>
        </p:nvSpPr>
        <p:spPr>
          <a:xfrm>
            <a:off x="1153771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6" name="Freeform 6"/>
          <p:cNvSpPr/>
          <p:nvPr/>
        </p:nvSpPr>
        <p:spPr>
          <a:xfrm>
            <a:off x="12577741"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7" name="Freeform 7"/>
          <p:cNvSpPr/>
          <p:nvPr/>
        </p:nvSpPr>
        <p:spPr>
          <a:xfrm>
            <a:off x="94529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8" name="Freeform 8"/>
          <p:cNvSpPr/>
          <p:nvPr/>
        </p:nvSpPr>
        <p:spPr>
          <a:xfrm>
            <a:off x="1049296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9" name="Freeform 9"/>
          <p:cNvSpPr/>
          <p:nvPr/>
        </p:nvSpPr>
        <p:spPr>
          <a:xfrm>
            <a:off x="737150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0" name="Freeform 10"/>
          <p:cNvSpPr/>
          <p:nvPr/>
        </p:nvSpPr>
        <p:spPr>
          <a:xfrm>
            <a:off x="84115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1" name="Freeform 11"/>
          <p:cNvSpPr/>
          <p:nvPr/>
        </p:nvSpPr>
        <p:spPr>
          <a:xfrm>
            <a:off x="5286734"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2" name="Freeform 12"/>
          <p:cNvSpPr/>
          <p:nvPr/>
        </p:nvSpPr>
        <p:spPr>
          <a:xfrm>
            <a:off x="6326765"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3" name="Freeform 13"/>
          <p:cNvSpPr/>
          <p:nvPr/>
        </p:nvSpPr>
        <p:spPr>
          <a:xfrm>
            <a:off x="3205304"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4" name="Freeform 14"/>
          <p:cNvSpPr/>
          <p:nvPr/>
        </p:nvSpPr>
        <p:spPr>
          <a:xfrm>
            <a:off x="4245335"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5" name="Freeform 15"/>
          <p:cNvSpPr/>
          <p:nvPr/>
        </p:nvSpPr>
        <p:spPr>
          <a:xfrm>
            <a:off x="1120531"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6" name="Freeform 16"/>
          <p:cNvSpPr/>
          <p:nvPr/>
        </p:nvSpPr>
        <p:spPr>
          <a:xfrm>
            <a:off x="2160561" y="0"/>
            <a:ext cx="1138455" cy="915332"/>
          </a:xfrm>
          <a:custGeom>
            <a:avLst/>
            <a:gdLst/>
            <a:ahLst/>
            <a:cxnLst/>
            <a:rect l="l" t="t" r="r" b="b"/>
            <a:pathLst>
              <a:path w="1138455" h="915332">
                <a:moveTo>
                  <a:pt x="0" y="0"/>
                </a:moveTo>
                <a:lnTo>
                  <a:pt x="1138456" y="0"/>
                </a:lnTo>
                <a:lnTo>
                  <a:pt x="1138456"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7" name="Freeform 17"/>
          <p:cNvSpPr/>
          <p:nvPr/>
        </p:nvSpPr>
        <p:spPr>
          <a:xfrm>
            <a:off x="-1905" y="0"/>
            <a:ext cx="179461" cy="915332"/>
          </a:xfrm>
          <a:custGeom>
            <a:avLst/>
            <a:gdLst/>
            <a:ahLst/>
            <a:cxnLst/>
            <a:rect l="l" t="t" r="r" b="b"/>
            <a:pathLst>
              <a:path w="179461" h="915332">
                <a:moveTo>
                  <a:pt x="0" y="0"/>
                </a:moveTo>
                <a:lnTo>
                  <a:pt x="179461" y="0"/>
                </a:lnTo>
                <a:lnTo>
                  <a:pt x="179461"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l="-534374" t="-52142"/>
            </a:stretch>
          </a:blipFill>
        </p:spPr>
        <p:txBody>
          <a:bodyPr/>
          <a:lstStyle/>
          <a:p>
            <a:endParaRPr lang="en-US"/>
          </a:p>
        </p:txBody>
      </p:sp>
      <p:sp>
        <p:nvSpPr>
          <p:cNvPr id="18" name="Freeform 18"/>
          <p:cNvSpPr/>
          <p:nvPr/>
        </p:nvSpPr>
        <p:spPr>
          <a:xfrm>
            <a:off x="7913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9" name="Freeform 19"/>
          <p:cNvSpPr/>
          <p:nvPr/>
        </p:nvSpPr>
        <p:spPr>
          <a:xfrm>
            <a:off x="0" y="9518616"/>
            <a:ext cx="977066" cy="619133"/>
          </a:xfrm>
          <a:custGeom>
            <a:avLst/>
            <a:gdLst/>
            <a:ahLst/>
            <a:cxnLst/>
            <a:rect l="l" t="t" r="r" b="b"/>
            <a:pathLst>
              <a:path w="977066" h="619133">
                <a:moveTo>
                  <a:pt x="0" y="0"/>
                </a:moveTo>
                <a:lnTo>
                  <a:pt x="977066" y="0"/>
                </a:lnTo>
                <a:lnTo>
                  <a:pt x="977066" y="619133"/>
                </a:lnTo>
                <a:lnTo>
                  <a:pt x="0" y="619133"/>
                </a:lnTo>
                <a:lnTo>
                  <a:pt x="0" y="0"/>
                </a:lnTo>
                <a:close/>
              </a:path>
            </a:pathLst>
          </a:custGeom>
          <a:blipFill>
            <a:blip r:embed="rId3">
              <a:extLst>
                <a:ext uri="{96DAC541-7B7A-43D3-8B79-37D633B846F1}">
                  <asvg:svgBlip xmlns:asvg="http://schemas.microsoft.com/office/drawing/2016/SVG/main" r:embed="rId4"/>
                </a:ext>
              </a:extLst>
            </a:blip>
            <a:stretch>
              <a:fillRect l="-16517" b="-124928"/>
            </a:stretch>
          </a:blipFill>
        </p:spPr>
        <p:txBody>
          <a:bodyPr/>
          <a:lstStyle/>
          <a:p>
            <a:endParaRPr lang="en-US"/>
          </a:p>
        </p:txBody>
      </p:sp>
      <p:sp>
        <p:nvSpPr>
          <p:cNvPr id="20" name="Freeform 20"/>
          <p:cNvSpPr/>
          <p:nvPr/>
        </p:nvSpPr>
        <p:spPr>
          <a:xfrm>
            <a:off x="14659172"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21" name="Freeform 21"/>
          <p:cNvSpPr/>
          <p:nvPr/>
        </p:nvSpPr>
        <p:spPr>
          <a:xfrm>
            <a:off x="0" y="934382"/>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2" name="Freeform 22"/>
          <p:cNvSpPr/>
          <p:nvPr/>
        </p:nvSpPr>
        <p:spPr>
          <a:xfrm>
            <a:off x="0" y="2365087"/>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3" name="Freeform 23"/>
          <p:cNvSpPr/>
          <p:nvPr/>
        </p:nvSpPr>
        <p:spPr>
          <a:xfrm>
            <a:off x="0" y="3795793"/>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4" name="Freeform 24"/>
          <p:cNvSpPr/>
          <p:nvPr/>
        </p:nvSpPr>
        <p:spPr>
          <a:xfrm>
            <a:off x="0" y="5226499"/>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5" name="Freeform 25"/>
          <p:cNvSpPr/>
          <p:nvPr/>
        </p:nvSpPr>
        <p:spPr>
          <a:xfrm>
            <a:off x="-1943" y="6657204"/>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sp>
        <p:nvSpPr>
          <p:cNvPr id="26" name="Freeform 26"/>
          <p:cNvSpPr/>
          <p:nvPr/>
        </p:nvSpPr>
        <p:spPr>
          <a:xfrm>
            <a:off x="-1943" y="8087910"/>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grpSp>
        <p:nvGrpSpPr>
          <p:cNvPr id="27" name="Group 27"/>
          <p:cNvGrpSpPr/>
          <p:nvPr/>
        </p:nvGrpSpPr>
        <p:grpSpPr>
          <a:xfrm rot="-5400000">
            <a:off x="12910419" y="4867206"/>
            <a:ext cx="10244787" cy="510375"/>
            <a:chOff x="0" y="0"/>
            <a:chExt cx="3671501" cy="182907"/>
          </a:xfrm>
        </p:grpSpPr>
        <p:sp>
          <p:nvSpPr>
            <p:cNvPr id="28" name="Freeform 28"/>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88AC2E"/>
            </a:solidFill>
          </p:spPr>
          <p:txBody>
            <a:bodyPr/>
            <a:lstStyle/>
            <a:p>
              <a:endParaRPr lang="en-US"/>
            </a:p>
          </p:txBody>
        </p:sp>
        <p:sp>
          <p:nvSpPr>
            <p:cNvPr id="29" name="TextBox 29"/>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0" name="Group 30"/>
          <p:cNvGrpSpPr/>
          <p:nvPr/>
        </p:nvGrpSpPr>
        <p:grpSpPr>
          <a:xfrm>
            <a:off x="0" y="9776625"/>
            <a:ext cx="18288000" cy="510375"/>
            <a:chOff x="0" y="0"/>
            <a:chExt cx="6554006" cy="182907"/>
          </a:xfrm>
        </p:grpSpPr>
        <p:sp>
          <p:nvSpPr>
            <p:cNvPr id="31" name="Freeform 31"/>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88AC2E"/>
            </a:solidFill>
          </p:spPr>
          <p:txBody>
            <a:bodyPr/>
            <a:lstStyle/>
            <a:p>
              <a:endParaRPr lang="en-US"/>
            </a:p>
          </p:txBody>
        </p:sp>
        <p:sp>
          <p:nvSpPr>
            <p:cNvPr id="32" name="TextBox 32"/>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3" name="Group 33"/>
          <p:cNvGrpSpPr/>
          <p:nvPr/>
        </p:nvGrpSpPr>
        <p:grpSpPr>
          <a:xfrm>
            <a:off x="484174" y="808116"/>
            <a:ext cx="11258734" cy="1223447"/>
            <a:chOff x="0" y="0"/>
            <a:chExt cx="2965263" cy="322225"/>
          </a:xfrm>
        </p:grpSpPr>
        <p:sp>
          <p:nvSpPr>
            <p:cNvPr id="34" name="Freeform 34"/>
            <p:cNvSpPr/>
            <p:nvPr/>
          </p:nvSpPr>
          <p:spPr>
            <a:xfrm>
              <a:off x="0" y="0"/>
              <a:ext cx="2965263" cy="322225"/>
            </a:xfrm>
            <a:custGeom>
              <a:avLst/>
              <a:gdLst/>
              <a:ahLst/>
              <a:cxnLst/>
              <a:rect l="l" t="t" r="r" b="b"/>
              <a:pathLst>
                <a:path w="2965263" h="322225">
                  <a:moveTo>
                    <a:pt x="2762063" y="0"/>
                  </a:moveTo>
                  <a:cubicBezTo>
                    <a:pt x="2874288" y="0"/>
                    <a:pt x="2965263" y="72132"/>
                    <a:pt x="2965263" y="161112"/>
                  </a:cubicBezTo>
                  <a:cubicBezTo>
                    <a:pt x="2965263" y="250092"/>
                    <a:pt x="2874288" y="322225"/>
                    <a:pt x="2762063" y="322225"/>
                  </a:cubicBezTo>
                  <a:lnTo>
                    <a:pt x="203200" y="322225"/>
                  </a:lnTo>
                  <a:cubicBezTo>
                    <a:pt x="90976" y="322225"/>
                    <a:pt x="0" y="250092"/>
                    <a:pt x="0" y="161112"/>
                  </a:cubicBezTo>
                  <a:cubicBezTo>
                    <a:pt x="0" y="72132"/>
                    <a:pt x="90976" y="0"/>
                    <a:pt x="203200" y="0"/>
                  </a:cubicBezTo>
                  <a:close/>
                </a:path>
              </a:pathLst>
            </a:custGeom>
            <a:solidFill>
              <a:srgbClr val="EC008C"/>
            </a:solidFill>
          </p:spPr>
          <p:txBody>
            <a:bodyPr/>
            <a:lstStyle/>
            <a:p>
              <a:endParaRPr lang="en-US"/>
            </a:p>
          </p:txBody>
        </p:sp>
        <p:sp>
          <p:nvSpPr>
            <p:cNvPr id="35" name="TextBox 35"/>
            <p:cNvSpPr txBox="1"/>
            <p:nvPr/>
          </p:nvSpPr>
          <p:spPr>
            <a:xfrm>
              <a:off x="0" y="-28575"/>
              <a:ext cx="2965263" cy="350800"/>
            </a:xfrm>
            <a:prstGeom prst="rect">
              <a:avLst/>
            </a:prstGeom>
          </p:spPr>
          <p:txBody>
            <a:bodyPr lIns="50800" tIns="50800" rIns="50800" bIns="50800" rtlCol="0" anchor="ctr"/>
            <a:lstStyle/>
            <a:p>
              <a:pPr algn="ctr">
                <a:lnSpc>
                  <a:spcPts val="1960"/>
                </a:lnSpc>
              </a:pPr>
              <a:endParaRPr/>
            </a:p>
          </p:txBody>
        </p:sp>
      </p:grpSp>
      <p:grpSp>
        <p:nvGrpSpPr>
          <p:cNvPr id="36" name="Group 36"/>
          <p:cNvGrpSpPr/>
          <p:nvPr/>
        </p:nvGrpSpPr>
        <p:grpSpPr>
          <a:xfrm>
            <a:off x="4343759" y="2365087"/>
            <a:ext cx="7040961" cy="7411538"/>
            <a:chOff x="0" y="0"/>
            <a:chExt cx="9387948" cy="9882050"/>
          </a:xfrm>
        </p:grpSpPr>
        <p:sp>
          <p:nvSpPr>
            <p:cNvPr id="37" name="Freeform 37"/>
            <p:cNvSpPr/>
            <p:nvPr/>
          </p:nvSpPr>
          <p:spPr>
            <a:xfrm flipH="1">
              <a:off x="0" y="0"/>
              <a:ext cx="9387948" cy="9882050"/>
            </a:xfrm>
            <a:custGeom>
              <a:avLst/>
              <a:gdLst/>
              <a:ahLst/>
              <a:cxnLst/>
              <a:rect l="l" t="t" r="r" b="b"/>
              <a:pathLst>
                <a:path w="9387948" h="9882050">
                  <a:moveTo>
                    <a:pt x="9387948" y="0"/>
                  </a:moveTo>
                  <a:lnTo>
                    <a:pt x="0" y="0"/>
                  </a:lnTo>
                  <a:lnTo>
                    <a:pt x="0" y="9882050"/>
                  </a:lnTo>
                  <a:lnTo>
                    <a:pt x="9387948" y="9882050"/>
                  </a:lnTo>
                  <a:lnTo>
                    <a:pt x="9387948"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38" name="TextBox 38"/>
            <p:cNvSpPr txBox="1"/>
            <p:nvPr/>
          </p:nvSpPr>
          <p:spPr>
            <a:xfrm>
              <a:off x="767112" y="255705"/>
              <a:ext cx="3489572" cy="3639543"/>
            </a:xfrm>
            <a:prstGeom prst="rect">
              <a:avLst/>
            </a:prstGeom>
          </p:spPr>
          <p:txBody>
            <a:bodyPr lIns="0" tIns="0" rIns="0" bIns="0" rtlCol="0" anchor="t">
              <a:spAutoFit/>
            </a:bodyPr>
            <a:lstStyle/>
            <a:p>
              <a:pPr algn="ctr">
                <a:lnSpc>
                  <a:spcPts val="5470"/>
                </a:lnSpc>
              </a:pPr>
              <a:r>
                <a:rPr lang="en-US" sz="3907" b="1">
                  <a:solidFill>
                    <a:srgbClr val="FFFFFF"/>
                  </a:solidFill>
                  <a:latin typeface="Ubuntu Bold"/>
                  <a:ea typeface="Ubuntu Bold"/>
                  <a:cs typeface="Ubuntu Bold"/>
                  <a:sym typeface="Ubuntu Bold"/>
                </a:rPr>
                <a:t>Hey! </a:t>
              </a:r>
            </a:p>
            <a:p>
              <a:pPr algn="ctr">
                <a:lnSpc>
                  <a:spcPts val="5470"/>
                </a:lnSpc>
              </a:pPr>
              <a:r>
                <a:rPr lang="en-US" sz="3907" b="1">
                  <a:solidFill>
                    <a:srgbClr val="FFFFFF"/>
                  </a:solidFill>
                  <a:latin typeface="Ubuntu Bold"/>
                  <a:ea typeface="Ubuntu Bold"/>
                  <a:cs typeface="Ubuntu Bold"/>
                  <a:sym typeface="Ubuntu Bold"/>
                </a:rPr>
                <a:t>I have </a:t>
              </a:r>
            </a:p>
            <a:p>
              <a:pPr algn="ctr">
                <a:lnSpc>
                  <a:spcPts val="5470"/>
                </a:lnSpc>
              </a:pPr>
              <a:r>
                <a:rPr lang="en-US" sz="3907" b="1">
                  <a:solidFill>
                    <a:srgbClr val="FFFFFF"/>
                  </a:solidFill>
                  <a:latin typeface="Ubuntu Bold"/>
                  <a:ea typeface="Ubuntu Bold"/>
                  <a:cs typeface="Ubuntu Bold"/>
                  <a:sym typeface="Ubuntu Bold"/>
                </a:rPr>
                <a:t>something </a:t>
              </a:r>
            </a:p>
            <a:p>
              <a:pPr algn="ctr">
                <a:lnSpc>
                  <a:spcPts val="5470"/>
                </a:lnSpc>
              </a:pPr>
              <a:r>
                <a:rPr lang="en-US" sz="3907" b="1">
                  <a:solidFill>
                    <a:srgbClr val="FFFFFF"/>
                  </a:solidFill>
                  <a:latin typeface="Ubuntu Bold"/>
                  <a:ea typeface="Ubuntu Bold"/>
                  <a:cs typeface="Ubuntu Bold"/>
                  <a:sym typeface="Ubuntu Bold"/>
                </a:rPr>
                <a:t>to say.</a:t>
              </a:r>
            </a:p>
          </p:txBody>
        </p:sp>
      </p:grpSp>
      <p:sp>
        <p:nvSpPr>
          <p:cNvPr id="39" name="Freeform 39"/>
          <p:cNvSpPr/>
          <p:nvPr/>
        </p:nvSpPr>
        <p:spPr>
          <a:xfrm rot="-1285053" flipV="1">
            <a:off x="11948012" y="5848547"/>
            <a:ext cx="4764400" cy="4162895"/>
          </a:xfrm>
          <a:custGeom>
            <a:avLst/>
            <a:gdLst/>
            <a:ahLst/>
            <a:cxnLst/>
            <a:rect l="l" t="t" r="r" b="b"/>
            <a:pathLst>
              <a:path w="4764400" h="4162895">
                <a:moveTo>
                  <a:pt x="0" y="4162894"/>
                </a:moveTo>
                <a:lnTo>
                  <a:pt x="4764400" y="4162894"/>
                </a:lnTo>
                <a:lnTo>
                  <a:pt x="4764400" y="0"/>
                </a:lnTo>
                <a:lnTo>
                  <a:pt x="0" y="0"/>
                </a:lnTo>
                <a:lnTo>
                  <a:pt x="0" y="4162894"/>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40" name="Freeform 40"/>
          <p:cNvSpPr/>
          <p:nvPr/>
        </p:nvSpPr>
        <p:spPr>
          <a:xfrm rot="528936">
            <a:off x="11103880" y="1222713"/>
            <a:ext cx="5801272" cy="5068861"/>
          </a:xfrm>
          <a:custGeom>
            <a:avLst/>
            <a:gdLst/>
            <a:ahLst/>
            <a:cxnLst/>
            <a:rect l="l" t="t" r="r" b="b"/>
            <a:pathLst>
              <a:path w="5801272" h="5068861">
                <a:moveTo>
                  <a:pt x="0" y="0"/>
                </a:moveTo>
                <a:lnTo>
                  <a:pt x="5801272" y="0"/>
                </a:lnTo>
                <a:lnTo>
                  <a:pt x="5801272" y="5068861"/>
                </a:lnTo>
                <a:lnTo>
                  <a:pt x="0" y="5068861"/>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41" name="TextBox 41"/>
          <p:cNvSpPr txBox="1"/>
          <p:nvPr/>
        </p:nvSpPr>
        <p:spPr>
          <a:xfrm>
            <a:off x="12577741" y="6950443"/>
            <a:ext cx="3744562" cy="2122534"/>
          </a:xfrm>
          <a:prstGeom prst="rect">
            <a:avLst/>
          </a:prstGeom>
        </p:spPr>
        <p:txBody>
          <a:bodyPr lIns="0" tIns="0" rIns="0" bIns="0" rtlCol="0" anchor="t">
            <a:spAutoFit/>
          </a:bodyPr>
          <a:lstStyle/>
          <a:p>
            <a:pPr algn="ctr">
              <a:lnSpc>
                <a:spcPts val="4184"/>
              </a:lnSpc>
            </a:pPr>
            <a:r>
              <a:rPr lang="en-US" sz="2988">
                <a:solidFill>
                  <a:srgbClr val="000000"/>
                </a:solidFill>
                <a:latin typeface="Ubuntu"/>
                <a:ea typeface="Ubuntu"/>
                <a:cs typeface="Ubuntu"/>
                <a:sym typeface="Ubuntu"/>
              </a:rPr>
              <a:t>Please </a:t>
            </a:r>
          </a:p>
          <a:p>
            <a:pPr algn="ctr">
              <a:lnSpc>
                <a:spcPts val="4184"/>
              </a:lnSpc>
            </a:pPr>
            <a:r>
              <a:rPr lang="en-US" sz="2988">
                <a:solidFill>
                  <a:srgbClr val="000000"/>
                </a:solidFill>
                <a:latin typeface="Ubuntu"/>
                <a:ea typeface="Ubuntu"/>
                <a:cs typeface="Ubuntu"/>
                <a:sym typeface="Ubuntu"/>
              </a:rPr>
              <a:t>don’t use that word around me. I don’t like it.</a:t>
            </a:r>
          </a:p>
        </p:txBody>
      </p:sp>
      <p:grpSp>
        <p:nvGrpSpPr>
          <p:cNvPr id="42" name="Group 42"/>
          <p:cNvGrpSpPr/>
          <p:nvPr/>
        </p:nvGrpSpPr>
        <p:grpSpPr>
          <a:xfrm rot="-1649652">
            <a:off x="1328058" y="5549120"/>
            <a:ext cx="4892947" cy="4301976"/>
            <a:chOff x="0" y="0"/>
            <a:chExt cx="6523929" cy="5735968"/>
          </a:xfrm>
        </p:grpSpPr>
        <p:sp>
          <p:nvSpPr>
            <p:cNvPr id="43" name="Freeform 43"/>
            <p:cNvSpPr/>
            <p:nvPr/>
          </p:nvSpPr>
          <p:spPr>
            <a:xfrm rot="81113" flipH="1">
              <a:off x="65013" y="74647"/>
              <a:ext cx="6393904" cy="5586673"/>
            </a:xfrm>
            <a:custGeom>
              <a:avLst/>
              <a:gdLst/>
              <a:ahLst/>
              <a:cxnLst/>
              <a:rect l="l" t="t" r="r" b="b"/>
              <a:pathLst>
                <a:path w="6393904" h="5586673">
                  <a:moveTo>
                    <a:pt x="6393903" y="0"/>
                  </a:moveTo>
                  <a:lnTo>
                    <a:pt x="0" y="0"/>
                  </a:lnTo>
                  <a:lnTo>
                    <a:pt x="0" y="5586674"/>
                  </a:lnTo>
                  <a:lnTo>
                    <a:pt x="6393903" y="5586674"/>
                  </a:lnTo>
                  <a:lnTo>
                    <a:pt x="6393903"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44" name="TextBox 44"/>
            <p:cNvSpPr txBox="1"/>
            <p:nvPr/>
          </p:nvSpPr>
          <p:spPr>
            <a:xfrm rot="927368">
              <a:off x="1108456" y="1108416"/>
              <a:ext cx="4218614" cy="2876795"/>
            </a:xfrm>
            <a:prstGeom prst="rect">
              <a:avLst/>
            </a:prstGeom>
          </p:spPr>
          <p:txBody>
            <a:bodyPr lIns="0" tIns="0" rIns="0" bIns="0" rtlCol="0" anchor="t">
              <a:spAutoFit/>
            </a:bodyPr>
            <a:lstStyle/>
            <a:p>
              <a:pPr algn="ctr">
                <a:lnSpc>
                  <a:spcPts val="4295"/>
                </a:lnSpc>
              </a:pPr>
              <a:r>
                <a:rPr lang="en-US" sz="3067">
                  <a:solidFill>
                    <a:srgbClr val="000000"/>
                  </a:solidFill>
                  <a:latin typeface="Ubuntu"/>
                  <a:ea typeface="Ubuntu"/>
                  <a:cs typeface="Ubuntu"/>
                  <a:sym typeface="Ubuntu"/>
                </a:rPr>
                <a:t>Excuse me,</a:t>
              </a:r>
            </a:p>
            <a:p>
              <a:pPr algn="ctr">
                <a:lnSpc>
                  <a:spcPts val="4295"/>
                </a:lnSpc>
              </a:pPr>
              <a:r>
                <a:rPr lang="en-US" sz="3067">
                  <a:solidFill>
                    <a:srgbClr val="000000"/>
                  </a:solidFill>
                  <a:latin typeface="Ubuntu"/>
                  <a:ea typeface="Ubuntu"/>
                  <a:cs typeface="Ubuntu"/>
                  <a:sym typeface="Ubuntu"/>
                </a:rPr>
                <a:t>that’s not what I want. I want </a:t>
              </a:r>
            </a:p>
            <a:p>
              <a:pPr algn="ctr">
                <a:lnSpc>
                  <a:spcPts val="4295"/>
                </a:lnSpc>
              </a:pPr>
              <a:r>
                <a:rPr lang="en-US" sz="3067">
                  <a:solidFill>
                    <a:srgbClr val="000000"/>
                  </a:solidFill>
                  <a:latin typeface="Ubuntu"/>
                  <a:ea typeface="Ubuntu"/>
                  <a:cs typeface="Ubuntu"/>
                  <a:sym typeface="Ubuntu"/>
                </a:rPr>
                <a:t>this instead.</a:t>
              </a:r>
            </a:p>
          </p:txBody>
        </p:sp>
      </p:grpSp>
      <p:sp>
        <p:nvSpPr>
          <p:cNvPr id="45" name="Freeform 45"/>
          <p:cNvSpPr/>
          <p:nvPr/>
        </p:nvSpPr>
        <p:spPr>
          <a:xfrm rot="827531">
            <a:off x="12660350" y="1951789"/>
            <a:ext cx="3056038" cy="2994917"/>
          </a:xfrm>
          <a:custGeom>
            <a:avLst/>
            <a:gdLst/>
            <a:ahLst/>
            <a:cxnLst/>
            <a:rect l="l" t="t" r="r" b="b"/>
            <a:pathLst>
              <a:path w="3056038" h="2994917">
                <a:moveTo>
                  <a:pt x="0" y="0"/>
                </a:moveTo>
                <a:lnTo>
                  <a:pt x="3056038" y="0"/>
                </a:lnTo>
                <a:lnTo>
                  <a:pt x="3056038" y="2994917"/>
                </a:lnTo>
                <a:lnTo>
                  <a:pt x="0" y="2994917"/>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sp>
        <p:nvSpPr>
          <p:cNvPr id="46" name="TextBox 46"/>
          <p:cNvSpPr txBox="1"/>
          <p:nvPr/>
        </p:nvSpPr>
        <p:spPr>
          <a:xfrm>
            <a:off x="832545" y="791507"/>
            <a:ext cx="11514867"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Solution: Express Yourself!</a:t>
            </a:r>
          </a:p>
        </p:txBody>
      </p:sp>
      <p:sp>
        <p:nvSpPr>
          <p:cNvPr id="47" name="Freeform 47"/>
          <p:cNvSpPr/>
          <p:nvPr/>
        </p:nvSpPr>
        <p:spPr>
          <a:xfrm>
            <a:off x="1185653" y="2504076"/>
            <a:ext cx="1508951" cy="1508951"/>
          </a:xfrm>
          <a:custGeom>
            <a:avLst/>
            <a:gdLst/>
            <a:ahLst/>
            <a:cxnLst/>
            <a:rect l="l" t="t" r="r" b="b"/>
            <a:pathLst>
              <a:path w="1508951" h="1508951">
                <a:moveTo>
                  <a:pt x="0" y="0"/>
                </a:moveTo>
                <a:lnTo>
                  <a:pt x="1508951" y="0"/>
                </a:lnTo>
                <a:lnTo>
                  <a:pt x="1508951" y="1508951"/>
                </a:lnTo>
                <a:lnTo>
                  <a:pt x="0" y="1508951"/>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03914" y="-1905"/>
            <a:ext cx="1138455" cy="917237"/>
          </a:xfrm>
          <a:custGeom>
            <a:avLst/>
            <a:gdLst/>
            <a:ahLst/>
            <a:cxnLst/>
            <a:rect l="l" t="t" r="r" b="b"/>
            <a:pathLst>
              <a:path w="1138455" h="917237">
                <a:moveTo>
                  <a:pt x="0" y="0"/>
                </a:moveTo>
                <a:lnTo>
                  <a:pt x="1138456" y="0"/>
                </a:lnTo>
                <a:lnTo>
                  <a:pt x="1138456" y="917237"/>
                </a:lnTo>
                <a:lnTo>
                  <a:pt x="0" y="917237"/>
                </a:lnTo>
                <a:lnTo>
                  <a:pt x="0" y="0"/>
                </a:lnTo>
                <a:close/>
              </a:path>
            </a:pathLst>
          </a:custGeom>
          <a:blipFill>
            <a:blip r:embed="rId3">
              <a:extLst>
                <a:ext uri="{96DAC541-7B7A-43D3-8B79-37D633B846F1}">
                  <asvg:svgBlip xmlns:asvg="http://schemas.microsoft.com/office/drawing/2016/SVG/main" r:embed="rId4"/>
                </a:ext>
              </a:extLst>
            </a:blip>
            <a:stretch>
              <a:fillRect t="-51826"/>
            </a:stretch>
          </a:blipFill>
        </p:spPr>
        <p:txBody>
          <a:bodyPr/>
          <a:lstStyle/>
          <a:p>
            <a:endParaRPr lang="en-US"/>
          </a:p>
        </p:txBody>
      </p:sp>
      <p:sp>
        <p:nvSpPr>
          <p:cNvPr id="3" name="Freeform 3"/>
          <p:cNvSpPr/>
          <p:nvPr/>
        </p:nvSpPr>
        <p:spPr>
          <a:xfrm>
            <a:off x="16743945" y="0"/>
            <a:ext cx="1128055" cy="915332"/>
          </a:xfrm>
          <a:custGeom>
            <a:avLst/>
            <a:gdLst/>
            <a:ahLst/>
            <a:cxnLst/>
            <a:rect l="l" t="t" r="r" b="b"/>
            <a:pathLst>
              <a:path w="1128055" h="915332">
                <a:moveTo>
                  <a:pt x="0" y="0"/>
                </a:moveTo>
                <a:lnTo>
                  <a:pt x="1128055" y="0"/>
                </a:lnTo>
                <a:lnTo>
                  <a:pt x="11280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r="-921"/>
            </a:stretch>
          </a:blipFill>
        </p:spPr>
        <p:txBody>
          <a:bodyPr/>
          <a:lstStyle/>
          <a:p>
            <a:endParaRPr lang="en-US"/>
          </a:p>
        </p:txBody>
      </p:sp>
      <p:sp>
        <p:nvSpPr>
          <p:cNvPr id="4" name="Freeform 4"/>
          <p:cNvSpPr/>
          <p:nvPr/>
        </p:nvSpPr>
        <p:spPr>
          <a:xfrm>
            <a:off x="13619141" y="-1947"/>
            <a:ext cx="1138455" cy="917279"/>
          </a:xfrm>
          <a:custGeom>
            <a:avLst/>
            <a:gdLst/>
            <a:ahLst/>
            <a:cxnLst/>
            <a:rect l="l" t="t" r="r" b="b"/>
            <a:pathLst>
              <a:path w="1138455" h="917279">
                <a:moveTo>
                  <a:pt x="0" y="0"/>
                </a:moveTo>
                <a:lnTo>
                  <a:pt x="1138455" y="0"/>
                </a:lnTo>
                <a:lnTo>
                  <a:pt x="1138455" y="917279"/>
                </a:lnTo>
                <a:lnTo>
                  <a:pt x="0" y="917279"/>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5" name="Freeform 5"/>
          <p:cNvSpPr/>
          <p:nvPr/>
        </p:nvSpPr>
        <p:spPr>
          <a:xfrm>
            <a:off x="1153771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6" name="Freeform 6"/>
          <p:cNvSpPr/>
          <p:nvPr/>
        </p:nvSpPr>
        <p:spPr>
          <a:xfrm>
            <a:off x="12577741"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7" name="Freeform 7"/>
          <p:cNvSpPr/>
          <p:nvPr/>
        </p:nvSpPr>
        <p:spPr>
          <a:xfrm>
            <a:off x="94529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8" name="Freeform 8"/>
          <p:cNvSpPr/>
          <p:nvPr/>
        </p:nvSpPr>
        <p:spPr>
          <a:xfrm>
            <a:off x="1049296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9" name="Freeform 9"/>
          <p:cNvSpPr/>
          <p:nvPr/>
        </p:nvSpPr>
        <p:spPr>
          <a:xfrm>
            <a:off x="737150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0" name="Freeform 10"/>
          <p:cNvSpPr/>
          <p:nvPr/>
        </p:nvSpPr>
        <p:spPr>
          <a:xfrm>
            <a:off x="84115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1" name="Freeform 11"/>
          <p:cNvSpPr/>
          <p:nvPr/>
        </p:nvSpPr>
        <p:spPr>
          <a:xfrm>
            <a:off x="5286734"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2" name="Freeform 12"/>
          <p:cNvSpPr/>
          <p:nvPr/>
        </p:nvSpPr>
        <p:spPr>
          <a:xfrm>
            <a:off x="6326765"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3" name="Freeform 13"/>
          <p:cNvSpPr/>
          <p:nvPr/>
        </p:nvSpPr>
        <p:spPr>
          <a:xfrm>
            <a:off x="3205304"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4" name="Freeform 14"/>
          <p:cNvSpPr/>
          <p:nvPr/>
        </p:nvSpPr>
        <p:spPr>
          <a:xfrm>
            <a:off x="4245335"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5" name="Freeform 15"/>
          <p:cNvSpPr/>
          <p:nvPr/>
        </p:nvSpPr>
        <p:spPr>
          <a:xfrm>
            <a:off x="1120531"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6" name="Freeform 16"/>
          <p:cNvSpPr/>
          <p:nvPr/>
        </p:nvSpPr>
        <p:spPr>
          <a:xfrm>
            <a:off x="2160561" y="0"/>
            <a:ext cx="1138455" cy="915332"/>
          </a:xfrm>
          <a:custGeom>
            <a:avLst/>
            <a:gdLst/>
            <a:ahLst/>
            <a:cxnLst/>
            <a:rect l="l" t="t" r="r" b="b"/>
            <a:pathLst>
              <a:path w="1138455" h="915332">
                <a:moveTo>
                  <a:pt x="0" y="0"/>
                </a:moveTo>
                <a:lnTo>
                  <a:pt x="1138456" y="0"/>
                </a:lnTo>
                <a:lnTo>
                  <a:pt x="1138456"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7" name="Freeform 17"/>
          <p:cNvSpPr/>
          <p:nvPr/>
        </p:nvSpPr>
        <p:spPr>
          <a:xfrm>
            <a:off x="-1905" y="0"/>
            <a:ext cx="179461" cy="915332"/>
          </a:xfrm>
          <a:custGeom>
            <a:avLst/>
            <a:gdLst/>
            <a:ahLst/>
            <a:cxnLst/>
            <a:rect l="l" t="t" r="r" b="b"/>
            <a:pathLst>
              <a:path w="179461" h="915332">
                <a:moveTo>
                  <a:pt x="0" y="0"/>
                </a:moveTo>
                <a:lnTo>
                  <a:pt x="179461" y="0"/>
                </a:lnTo>
                <a:lnTo>
                  <a:pt x="179461"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l="-534374" t="-52142"/>
            </a:stretch>
          </a:blipFill>
        </p:spPr>
        <p:txBody>
          <a:bodyPr/>
          <a:lstStyle/>
          <a:p>
            <a:endParaRPr lang="en-US"/>
          </a:p>
        </p:txBody>
      </p:sp>
      <p:sp>
        <p:nvSpPr>
          <p:cNvPr id="18" name="Freeform 18"/>
          <p:cNvSpPr/>
          <p:nvPr/>
        </p:nvSpPr>
        <p:spPr>
          <a:xfrm>
            <a:off x="7913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9" name="Freeform 19"/>
          <p:cNvSpPr/>
          <p:nvPr/>
        </p:nvSpPr>
        <p:spPr>
          <a:xfrm>
            <a:off x="0" y="9518616"/>
            <a:ext cx="977066" cy="619133"/>
          </a:xfrm>
          <a:custGeom>
            <a:avLst/>
            <a:gdLst/>
            <a:ahLst/>
            <a:cxnLst/>
            <a:rect l="l" t="t" r="r" b="b"/>
            <a:pathLst>
              <a:path w="977066" h="619133">
                <a:moveTo>
                  <a:pt x="0" y="0"/>
                </a:moveTo>
                <a:lnTo>
                  <a:pt x="977066" y="0"/>
                </a:lnTo>
                <a:lnTo>
                  <a:pt x="977066" y="619133"/>
                </a:lnTo>
                <a:lnTo>
                  <a:pt x="0" y="619133"/>
                </a:lnTo>
                <a:lnTo>
                  <a:pt x="0" y="0"/>
                </a:lnTo>
                <a:close/>
              </a:path>
            </a:pathLst>
          </a:custGeom>
          <a:blipFill>
            <a:blip r:embed="rId3">
              <a:extLst>
                <a:ext uri="{96DAC541-7B7A-43D3-8B79-37D633B846F1}">
                  <asvg:svgBlip xmlns:asvg="http://schemas.microsoft.com/office/drawing/2016/SVG/main" r:embed="rId4"/>
                </a:ext>
              </a:extLst>
            </a:blip>
            <a:stretch>
              <a:fillRect l="-16517" b="-124928"/>
            </a:stretch>
          </a:blipFill>
        </p:spPr>
        <p:txBody>
          <a:bodyPr/>
          <a:lstStyle/>
          <a:p>
            <a:endParaRPr lang="en-US"/>
          </a:p>
        </p:txBody>
      </p:sp>
      <p:sp>
        <p:nvSpPr>
          <p:cNvPr id="20" name="Freeform 20"/>
          <p:cNvSpPr/>
          <p:nvPr/>
        </p:nvSpPr>
        <p:spPr>
          <a:xfrm>
            <a:off x="14659172"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21" name="Freeform 21"/>
          <p:cNvSpPr/>
          <p:nvPr/>
        </p:nvSpPr>
        <p:spPr>
          <a:xfrm>
            <a:off x="0" y="934382"/>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2" name="Freeform 22"/>
          <p:cNvSpPr/>
          <p:nvPr/>
        </p:nvSpPr>
        <p:spPr>
          <a:xfrm>
            <a:off x="0" y="2365087"/>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3" name="Freeform 23"/>
          <p:cNvSpPr/>
          <p:nvPr/>
        </p:nvSpPr>
        <p:spPr>
          <a:xfrm>
            <a:off x="0" y="3795793"/>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4" name="Freeform 24"/>
          <p:cNvSpPr/>
          <p:nvPr/>
        </p:nvSpPr>
        <p:spPr>
          <a:xfrm>
            <a:off x="0" y="5226499"/>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5" name="Freeform 25"/>
          <p:cNvSpPr/>
          <p:nvPr/>
        </p:nvSpPr>
        <p:spPr>
          <a:xfrm>
            <a:off x="-1943" y="6657204"/>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sp>
        <p:nvSpPr>
          <p:cNvPr id="26" name="Freeform 26"/>
          <p:cNvSpPr/>
          <p:nvPr/>
        </p:nvSpPr>
        <p:spPr>
          <a:xfrm>
            <a:off x="-1943" y="8087910"/>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grpSp>
        <p:nvGrpSpPr>
          <p:cNvPr id="27" name="Group 27"/>
          <p:cNvGrpSpPr/>
          <p:nvPr/>
        </p:nvGrpSpPr>
        <p:grpSpPr>
          <a:xfrm rot="-5400000">
            <a:off x="12910419" y="4867206"/>
            <a:ext cx="10244787" cy="510375"/>
            <a:chOff x="0" y="0"/>
            <a:chExt cx="3671501" cy="182907"/>
          </a:xfrm>
        </p:grpSpPr>
        <p:sp>
          <p:nvSpPr>
            <p:cNvPr id="28" name="Freeform 28"/>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88AC2E"/>
            </a:solidFill>
          </p:spPr>
          <p:txBody>
            <a:bodyPr/>
            <a:lstStyle/>
            <a:p>
              <a:endParaRPr lang="en-US"/>
            </a:p>
          </p:txBody>
        </p:sp>
        <p:sp>
          <p:nvSpPr>
            <p:cNvPr id="29" name="TextBox 29"/>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0" name="Group 30"/>
          <p:cNvGrpSpPr/>
          <p:nvPr/>
        </p:nvGrpSpPr>
        <p:grpSpPr>
          <a:xfrm>
            <a:off x="0" y="9776625"/>
            <a:ext cx="18288000" cy="510375"/>
            <a:chOff x="0" y="0"/>
            <a:chExt cx="6554006" cy="182907"/>
          </a:xfrm>
        </p:grpSpPr>
        <p:sp>
          <p:nvSpPr>
            <p:cNvPr id="31" name="Freeform 31"/>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88AC2E"/>
            </a:solidFill>
          </p:spPr>
          <p:txBody>
            <a:bodyPr/>
            <a:lstStyle/>
            <a:p>
              <a:endParaRPr lang="en-US"/>
            </a:p>
          </p:txBody>
        </p:sp>
        <p:sp>
          <p:nvSpPr>
            <p:cNvPr id="32" name="TextBox 32"/>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3" name="Group 33"/>
          <p:cNvGrpSpPr/>
          <p:nvPr/>
        </p:nvGrpSpPr>
        <p:grpSpPr>
          <a:xfrm>
            <a:off x="484174" y="808116"/>
            <a:ext cx="14273422" cy="1223447"/>
            <a:chOff x="0" y="0"/>
            <a:chExt cx="3759255" cy="322225"/>
          </a:xfrm>
        </p:grpSpPr>
        <p:sp>
          <p:nvSpPr>
            <p:cNvPr id="34" name="Freeform 34"/>
            <p:cNvSpPr/>
            <p:nvPr/>
          </p:nvSpPr>
          <p:spPr>
            <a:xfrm>
              <a:off x="0" y="0"/>
              <a:ext cx="3759255" cy="322225"/>
            </a:xfrm>
            <a:custGeom>
              <a:avLst/>
              <a:gdLst/>
              <a:ahLst/>
              <a:cxnLst/>
              <a:rect l="l" t="t" r="r" b="b"/>
              <a:pathLst>
                <a:path w="3759255" h="322225">
                  <a:moveTo>
                    <a:pt x="3556055" y="0"/>
                  </a:moveTo>
                  <a:cubicBezTo>
                    <a:pt x="3668280" y="0"/>
                    <a:pt x="3759255" y="72132"/>
                    <a:pt x="3759255" y="161112"/>
                  </a:cubicBezTo>
                  <a:cubicBezTo>
                    <a:pt x="3759255" y="250092"/>
                    <a:pt x="3668280" y="322225"/>
                    <a:pt x="3556055" y="322225"/>
                  </a:cubicBezTo>
                  <a:lnTo>
                    <a:pt x="203200" y="322225"/>
                  </a:lnTo>
                  <a:cubicBezTo>
                    <a:pt x="90976" y="322225"/>
                    <a:pt x="0" y="250092"/>
                    <a:pt x="0" y="161112"/>
                  </a:cubicBezTo>
                  <a:cubicBezTo>
                    <a:pt x="0" y="72132"/>
                    <a:pt x="90976" y="0"/>
                    <a:pt x="203200" y="0"/>
                  </a:cubicBezTo>
                  <a:close/>
                </a:path>
              </a:pathLst>
            </a:custGeom>
            <a:solidFill>
              <a:srgbClr val="EC008C"/>
            </a:solidFill>
          </p:spPr>
          <p:txBody>
            <a:bodyPr/>
            <a:lstStyle/>
            <a:p>
              <a:endParaRPr lang="en-US"/>
            </a:p>
          </p:txBody>
        </p:sp>
        <p:sp>
          <p:nvSpPr>
            <p:cNvPr id="35" name="TextBox 35"/>
            <p:cNvSpPr txBox="1"/>
            <p:nvPr/>
          </p:nvSpPr>
          <p:spPr>
            <a:xfrm>
              <a:off x="0" y="-28575"/>
              <a:ext cx="3759255" cy="350800"/>
            </a:xfrm>
            <a:prstGeom prst="rect">
              <a:avLst/>
            </a:prstGeom>
          </p:spPr>
          <p:txBody>
            <a:bodyPr lIns="50800" tIns="50800" rIns="50800" bIns="50800" rtlCol="0" anchor="ctr"/>
            <a:lstStyle/>
            <a:p>
              <a:pPr algn="ctr">
                <a:lnSpc>
                  <a:spcPts val="1960"/>
                </a:lnSpc>
              </a:pPr>
              <a:endParaRPr/>
            </a:p>
          </p:txBody>
        </p:sp>
      </p:grpSp>
      <p:sp>
        <p:nvSpPr>
          <p:cNvPr id="36" name="TextBox 36"/>
          <p:cNvSpPr txBox="1"/>
          <p:nvPr/>
        </p:nvSpPr>
        <p:spPr>
          <a:xfrm>
            <a:off x="832545" y="791507"/>
            <a:ext cx="13826626"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When Self-Advocacy Doesn’t Work</a:t>
            </a:r>
          </a:p>
        </p:txBody>
      </p:sp>
      <p:sp>
        <p:nvSpPr>
          <p:cNvPr id="37" name="TextBox 37"/>
          <p:cNvSpPr txBox="1"/>
          <p:nvPr/>
        </p:nvSpPr>
        <p:spPr>
          <a:xfrm>
            <a:off x="1858829" y="2564725"/>
            <a:ext cx="10074327" cy="3968115"/>
          </a:xfrm>
          <a:prstGeom prst="rect">
            <a:avLst/>
          </a:prstGeom>
        </p:spPr>
        <p:txBody>
          <a:bodyPr lIns="0" tIns="0" rIns="0" bIns="0" rtlCol="0" anchor="t">
            <a:spAutoFit/>
          </a:bodyPr>
          <a:lstStyle/>
          <a:p>
            <a:pPr algn="l">
              <a:lnSpc>
                <a:spcPts val="7560"/>
              </a:lnSpc>
            </a:pPr>
            <a:r>
              <a:rPr lang="en-US" sz="5400">
                <a:solidFill>
                  <a:srgbClr val="000000"/>
                </a:solidFill>
                <a:latin typeface="Ubuntu"/>
                <a:ea typeface="Ubuntu"/>
                <a:cs typeface="Ubuntu"/>
                <a:sym typeface="Ubuntu"/>
              </a:rPr>
              <a:t>Sometimes, you’ll do everything right...</a:t>
            </a:r>
          </a:p>
          <a:p>
            <a:pPr algn="l">
              <a:lnSpc>
                <a:spcPts val="1399"/>
              </a:lnSpc>
            </a:pPr>
            <a:endParaRPr lang="en-US" sz="5400">
              <a:solidFill>
                <a:srgbClr val="000000"/>
              </a:solidFill>
              <a:latin typeface="Ubuntu"/>
              <a:ea typeface="Ubuntu"/>
              <a:cs typeface="Ubuntu"/>
              <a:sym typeface="Ubuntu"/>
            </a:endParaRPr>
          </a:p>
          <a:p>
            <a:pPr algn="r">
              <a:lnSpc>
                <a:spcPts val="7559"/>
              </a:lnSpc>
            </a:pPr>
            <a:r>
              <a:rPr lang="en-US" sz="5399">
                <a:solidFill>
                  <a:srgbClr val="000000"/>
                </a:solidFill>
                <a:latin typeface="Ubuntu"/>
                <a:ea typeface="Ubuntu"/>
                <a:cs typeface="Ubuntu"/>
                <a:sym typeface="Ubuntu"/>
              </a:rPr>
              <a:t>...but it still might feel like someone isn’t listening to you.</a:t>
            </a:r>
          </a:p>
        </p:txBody>
      </p:sp>
      <p:sp>
        <p:nvSpPr>
          <p:cNvPr id="38" name="TextBox 38"/>
          <p:cNvSpPr txBox="1"/>
          <p:nvPr/>
        </p:nvSpPr>
        <p:spPr>
          <a:xfrm>
            <a:off x="5424921" y="7560534"/>
            <a:ext cx="11417449" cy="1545590"/>
          </a:xfrm>
          <a:prstGeom prst="rect">
            <a:avLst/>
          </a:prstGeom>
        </p:spPr>
        <p:txBody>
          <a:bodyPr lIns="0" tIns="0" rIns="0" bIns="0" rtlCol="0" anchor="t">
            <a:spAutoFit/>
          </a:bodyPr>
          <a:lstStyle/>
          <a:p>
            <a:pPr algn="ctr">
              <a:lnSpc>
                <a:spcPts val="6160"/>
              </a:lnSpc>
            </a:pPr>
            <a:r>
              <a:rPr lang="en-US" sz="4400">
                <a:solidFill>
                  <a:srgbClr val="000000"/>
                </a:solidFill>
                <a:latin typeface="Ubuntu"/>
                <a:ea typeface="Ubuntu"/>
                <a:cs typeface="Ubuntu"/>
                <a:sym typeface="Ubuntu"/>
              </a:rPr>
              <a:t>If that happens, you can ask for help from a patient advocate, or you can file a complaint.</a:t>
            </a:r>
          </a:p>
        </p:txBody>
      </p:sp>
      <p:sp>
        <p:nvSpPr>
          <p:cNvPr id="39" name="Freeform 39"/>
          <p:cNvSpPr/>
          <p:nvPr/>
        </p:nvSpPr>
        <p:spPr>
          <a:xfrm>
            <a:off x="2273473" y="6993496"/>
            <a:ext cx="2112629" cy="2112629"/>
          </a:xfrm>
          <a:custGeom>
            <a:avLst/>
            <a:gdLst/>
            <a:ahLst/>
            <a:cxnLst/>
            <a:rect l="l" t="t" r="r" b="b"/>
            <a:pathLst>
              <a:path w="2112629" h="2112629">
                <a:moveTo>
                  <a:pt x="0" y="0"/>
                </a:moveTo>
                <a:lnTo>
                  <a:pt x="2112629" y="0"/>
                </a:lnTo>
                <a:lnTo>
                  <a:pt x="2112629" y="2112628"/>
                </a:lnTo>
                <a:lnTo>
                  <a:pt x="0" y="211262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40" name="Freeform 40"/>
          <p:cNvSpPr/>
          <p:nvPr/>
        </p:nvSpPr>
        <p:spPr>
          <a:xfrm flipH="1">
            <a:off x="12882854" y="2688550"/>
            <a:ext cx="4376446" cy="3915095"/>
          </a:xfrm>
          <a:custGeom>
            <a:avLst/>
            <a:gdLst/>
            <a:ahLst/>
            <a:cxnLst/>
            <a:rect l="l" t="t" r="r" b="b"/>
            <a:pathLst>
              <a:path w="4376446" h="3915095">
                <a:moveTo>
                  <a:pt x="4376446" y="0"/>
                </a:moveTo>
                <a:lnTo>
                  <a:pt x="0" y="0"/>
                </a:lnTo>
                <a:lnTo>
                  <a:pt x="0" y="3915096"/>
                </a:lnTo>
                <a:lnTo>
                  <a:pt x="4376446" y="3915096"/>
                </a:lnTo>
                <a:lnTo>
                  <a:pt x="4376446" y="0"/>
                </a:lnTo>
                <a:close/>
              </a:path>
            </a:pathLst>
          </a:custGeom>
          <a:blipFill>
            <a:blip r:embed="rId7"/>
            <a:stretch>
              <a:fillRect/>
            </a:stretch>
          </a:blipFill>
        </p:spPr>
        <p:txBody>
          <a:bodyPr/>
          <a:lstStyle/>
          <a:p>
            <a:endParaRPr 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03914" y="-1905"/>
            <a:ext cx="1138455" cy="917237"/>
          </a:xfrm>
          <a:custGeom>
            <a:avLst/>
            <a:gdLst/>
            <a:ahLst/>
            <a:cxnLst/>
            <a:rect l="l" t="t" r="r" b="b"/>
            <a:pathLst>
              <a:path w="1138455" h="917237">
                <a:moveTo>
                  <a:pt x="0" y="0"/>
                </a:moveTo>
                <a:lnTo>
                  <a:pt x="1138456" y="0"/>
                </a:lnTo>
                <a:lnTo>
                  <a:pt x="1138456" y="917237"/>
                </a:lnTo>
                <a:lnTo>
                  <a:pt x="0" y="917237"/>
                </a:lnTo>
                <a:lnTo>
                  <a:pt x="0" y="0"/>
                </a:lnTo>
                <a:close/>
              </a:path>
            </a:pathLst>
          </a:custGeom>
          <a:blipFill>
            <a:blip r:embed="rId3">
              <a:extLst>
                <a:ext uri="{96DAC541-7B7A-43D3-8B79-37D633B846F1}">
                  <asvg:svgBlip xmlns:asvg="http://schemas.microsoft.com/office/drawing/2016/SVG/main" r:embed="rId4"/>
                </a:ext>
              </a:extLst>
            </a:blip>
            <a:stretch>
              <a:fillRect t="-51826"/>
            </a:stretch>
          </a:blipFill>
        </p:spPr>
        <p:txBody>
          <a:bodyPr/>
          <a:lstStyle/>
          <a:p>
            <a:endParaRPr lang="en-US"/>
          </a:p>
        </p:txBody>
      </p:sp>
      <p:sp>
        <p:nvSpPr>
          <p:cNvPr id="3" name="Freeform 3"/>
          <p:cNvSpPr/>
          <p:nvPr/>
        </p:nvSpPr>
        <p:spPr>
          <a:xfrm>
            <a:off x="16743945" y="0"/>
            <a:ext cx="1128055" cy="915332"/>
          </a:xfrm>
          <a:custGeom>
            <a:avLst/>
            <a:gdLst/>
            <a:ahLst/>
            <a:cxnLst/>
            <a:rect l="l" t="t" r="r" b="b"/>
            <a:pathLst>
              <a:path w="1128055" h="915332">
                <a:moveTo>
                  <a:pt x="0" y="0"/>
                </a:moveTo>
                <a:lnTo>
                  <a:pt x="1128055" y="0"/>
                </a:lnTo>
                <a:lnTo>
                  <a:pt x="11280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r="-921"/>
            </a:stretch>
          </a:blipFill>
        </p:spPr>
        <p:txBody>
          <a:bodyPr/>
          <a:lstStyle/>
          <a:p>
            <a:endParaRPr lang="en-US"/>
          </a:p>
        </p:txBody>
      </p:sp>
      <p:sp>
        <p:nvSpPr>
          <p:cNvPr id="4" name="Freeform 4"/>
          <p:cNvSpPr/>
          <p:nvPr/>
        </p:nvSpPr>
        <p:spPr>
          <a:xfrm>
            <a:off x="13619141" y="-1947"/>
            <a:ext cx="1138455" cy="917279"/>
          </a:xfrm>
          <a:custGeom>
            <a:avLst/>
            <a:gdLst/>
            <a:ahLst/>
            <a:cxnLst/>
            <a:rect l="l" t="t" r="r" b="b"/>
            <a:pathLst>
              <a:path w="1138455" h="917279">
                <a:moveTo>
                  <a:pt x="0" y="0"/>
                </a:moveTo>
                <a:lnTo>
                  <a:pt x="1138455" y="0"/>
                </a:lnTo>
                <a:lnTo>
                  <a:pt x="1138455" y="917279"/>
                </a:lnTo>
                <a:lnTo>
                  <a:pt x="0" y="917279"/>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5" name="Freeform 5"/>
          <p:cNvSpPr/>
          <p:nvPr/>
        </p:nvSpPr>
        <p:spPr>
          <a:xfrm>
            <a:off x="1153771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6" name="Freeform 6"/>
          <p:cNvSpPr/>
          <p:nvPr/>
        </p:nvSpPr>
        <p:spPr>
          <a:xfrm>
            <a:off x="12577741"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7" name="Freeform 7"/>
          <p:cNvSpPr/>
          <p:nvPr/>
        </p:nvSpPr>
        <p:spPr>
          <a:xfrm>
            <a:off x="94529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8" name="Freeform 8"/>
          <p:cNvSpPr/>
          <p:nvPr/>
        </p:nvSpPr>
        <p:spPr>
          <a:xfrm>
            <a:off x="1049296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9" name="Freeform 9"/>
          <p:cNvSpPr/>
          <p:nvPr/>
        </p:nvSpPr>
        <p:spPr>
          <a:xfrm>
            <a:off x="737150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0" name="Freeform 10"/>
          <p:cNvSpPr/>
          <p:nvPr/>
        </p:nvSpPr>
        <p:spPr>
          <a:xfrm>
            <a:off x="84115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1" name="Freeform 11"/>
          <p:cNvSpPr/>
          <p:nvPr/>
        </p:nvSpPr>
        <p:spPr>
          <a:xfrm>
            <a:off x="5286734"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2" name="Freeform 12"/>
          <p:cNvSpPr/>
          <p:nvPr/>
        </p:nvSpPr>
        <p:spPr>
          <a:xfrm>
            <a:off x="6326765"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3" name="Freeform 13"/>
          <p:cNvSpPr/>
          <p:nvPr/>
        </p:nvSpPr>
        <p:spPr>
          <a:xfrm>
            <a:off x="3205304"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4" name="Freeform 14"/>
          <p:cNvSpPr/>
          <p:nvPr/>
        </p:nvSpPr>
        <p:spPr>
          <a:xfrm>
            <a:off x="4245335"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5" name="Freeform 15"/>
          <p:cNvSpPr/>
          <p:nvPr/>
        </p:nvSpPr>
        <p:spPr>
          <a:xfrm>
            <a:off x="1120531"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6" name="Freeform 16"/>
          <p:cNvSpPr/>
          <p:nvPr/>
        </p:nvSpPr>
        <p:spPr>
          <a:xfrm>
            <a:off x="2160561" y="0"/>
            <a:ext cx="1138455" cy="915332"/>
          </a:xfrm>
          <a:custGeom>
            <a:avLst/>
            <a:gdLst/>
            <a:ahLst/>
            <a:cxnLst/>
            <a:rect l="l" t="t" r="r" b="b"/>
            <a:pathLst>
              <a:path w="1138455" h="915332">
                <a:moveTo>
                  <a:pt x="0" y="0"/>
                </a:moveTo>
                <a:lnTo>
                  <a:pt x="1138456" y="0"/>
                </a:lnTo>
                <a:lnTo>
                  <a:pt x="1138456"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7" name="Freeform 17"/>
          <p:cNvSpPr/>
          <p:nvPr/>
        </p:nvSpPr>
        <p:spPr>
          <a:xfrm>
            <a:off x="-1905" y="0"/>
            <a:ext cx="179461" cy="915332"/>
          </a:xfrm>
          <a:custGeom>
            <a:avLst/>
            <a:gdLst/>
            <a:ahLst/>
            <a:cxnLst/>
            <a:rect l="l" t="t" r="r" b="b"/>
            <a:pathLst>
              <a:path w="179461" h="915332">
                <a:moveTo>
                  <a:pt x="0" y="0"/>
                </a:moveTo>
                <a:lnTo>
                  <a:pt x="179461" y="0"/>
                </a:lnTo>
                <a:lnTo>
                  <a:pt x="179461"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l="-534374" t="-52142"/>
            </a:stretch>
          </a:blipFill>
        </p:spPr>
        <p:txBody>
          <a:bodyPr/>
          <a:lstStyle/>
          <a:p>
            <a:endParaRPr lang="en-US"/>
          </a:p>
        </p:txBody>
      </p:sp>
      <p:sp>
        <p:nvSpPr>
          <p:cNvPr id="18" name="Freeform 18"/>
          <p:cNvSpPr/>
          <p:nvPr/>
        </p:nvSpPr>
        <p:spPr>
          <a:xfrm>
            <a:off x="7913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9" name="Freeform 19"/>
          <p:cNvSpPr/>
          <p:nvPr/>
        </p:nvSpPr>
        <p:spPr>
          <a:xfrm>
            <a:off x="0" y="9518616"/>
            <a:ext cx="977066" cy="619133"/>
          </a:xfrm>
          <a:custGeom>
            <a:avLst/>
            <a:gdLst/>
            <a:ahLst/>
            <a:cxnLst/>
            <a:rect l="l" t="t" r="r" b="b"/>
            <a:pathLst>
              <a:path w="977066" h="619133">
                <a:moveTo>
                  <a:pt x="0" y="0"/>
                </a:moveTo>
                <a:lnTo>
                  <a:pt x="977066" y="0"/>
                </a:lnTo>
                <a:lnTo>
                  <a:pt x="977066" y="619133"/>
                </a:lnTo>
                <a:lnTo>
                  <a:pt x="0" y="619133"/>
                </a:lnTo>
                <a:lnTo>
                  <a:pt x="0" y="0"/>
                </a:lnTo>
                <a:close/>
              </a:path>
            </a:pathLst>
          </a:custGeom>
          <a:blipFill>
            <a:blip r:embed="rId3">
              <a:extLst>
                <a:ext uri="{96DAC541-7B7A-43D3-8B79-37D633B846F1}">
                  <asvg:svgBlip xmlns:asvg="http://schemas.microsoft.com/office/drawing/2016/SVG/main" r:embed="rId4"/>
                </a:ext>
              </a:extLst>
            </a:blip>
            <a:stretch>
              <a:fillRect l="-16517" b="-124928"/>
            </a:stretch>
          </a:blipFill>
        </p:spPr>
        <p:txBody>
          <a:bodyPr/>
          <a:lstStyle/>
          <a:p>
            <a:endParaRPr lang="en-US"/>
          </a:p>
        </p:txBody>
      </p:sp>
      <p:sp>
        <p:nvSpPr>
          <p:cNvPr id="20" name="Freeform 20"/>
          <p:cNvSpPr/>
          <p:nvPr/>
        </p:nvSpPr>
        <p:spPr>
          <a:xfrm>
            <a:off x="14659172"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21" name="Freeform 21"/>
          <p:cNvSpPr/>
          <p:nvPr/>
        </p:nvSpPr>
        <p:spPr>
          <a:xfrm>
            <a:off x="0" y="934382"/>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2" name="Freeform 22"/>
          <p:cNvSpPr/>
          <p:nvPr/>
        </p:nvSpPr>
        <p:spPr>
          <a:xfrm>
            <a:off x="0" y="2365087"/>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3" name="Freeform 23"/>
          <p:cNvSpPr/>
          <p:nvPr/>
        </p:nvSpPr>
        <p:spPr>
          <a:xfrm>
            <a:off x="0" y="3795793"/>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4" name="Freeform 24"/>
          <p:cNvSpPr/>
          <p:nvPr/>
        </p:nvSpPr>
        <p:spPr>
          <a:xfrm>
            <a:off x="0" y="5226499"/>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5" name="Freeform 25"/>
          <p:cNvSpPr/>
          <p:nvPr/>
        </p:nvSpPr>
        <p:spPr>
          <a:xfrm>
            <a:off x="-1943" y="6657204"/>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sp>
        <p:nvSpPr>
          <p:cNvPr id="26" name="Freeform 26"/>
          <p:cNvSpPr/>
          <p:nvPr/>
        </p:nvSpPr>
        <p:spPr>
          <a:xfrm>
            <a:off x="-1943" y="8087910"/>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grpSp>
        <p:nvGrpSpPr>
          <p:cNvPr id="27" name="Group 27"/>
          <p:cNvGrpSpPr/>
          <p:nvPr/>
        </p:nvGrpSpPr>
        <p:grpSpPr>
          <a:xfrm rot="-5400000">
            <a:off x="12910419" y="4867206"/>
            <a:ext cx="10244787" cy="510375"/>
            <a:chOff x="0" y="0"/>
            <a:chExt cx="3671501" cy="182907"/>
          </a:xfrm>
        </p:grpSpPr>
        <p:sp>
          <p:nvSpPr>
            <p:cNvPr id="28" name="Freeform 28"/>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88AC2E"/>
            </a:solidFill>
          </p:spPr>
          <p:txBody>
            <a:bodyPr/>
            <a:lstStyle/>
            <a:p>
              <a:endParaRPr lang="en-US"/>
            </a:p>
          </p:txBody>
        </p:sp>
        <p:sp>
          <p:nvSpPr>
            <p:cNvPr id="29" name="TextBox 29"/>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0" name="Group 30"/>
          <p:cNvGrpSpPr/>
          <p:nvPr/>
        </p:nvGrpSpPr>
        <p:grpSpPr>
          <a:xfrm>
            <a:off x="0" y="9776625"/>
            <a:ext cx="18288000" cy="510375"/>
            <a:chOff x="0" y="0"/>
            <a:chExt cx="6554006" cy="182907"/>
          </a:xfrm>
        </p:grpSpPr>
        <p:sp>
          <p:nvSpPr>
            <p:cNvPr id="31" name="Freeform 31"/>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88AC2E"/>
            </a:solidFill>
          </p:spPr>
          <p:txBody>
            <a:bodyPr/>
            <a:lstStyle/>
            <a:p>
              <a:endParaRPr lang="en-US"/>
            </a:p>
          </p:txBody>
        </p:sp>
        <p:sp>
          <p:nvSpPr>
            <p:cNvPr id="32" name="TextBox 32"/>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3" name="Group 33"/>
          <p:cNvGrpSpPr/>
          <p:nvPr/>
        </p:nvGrpSpPr>
        <p:grpSpPr>
          <a:xfrm>
            <a:off x="484174" y="808116"/>
            <a:ext cx="10120087" cy="1223447"/>
            <a:chOff x="0" y="0"/>
            <a:chExt cx="2665373" cy="322225"/>
          </a:xfrm>
        </p:grpSpPr>
        <p:sp>
          <p:nvSpPr>
            <p:cNvPr id="34" name="Freeform 34"/>
            <p:cNvSpPr/>
            <p:nvPr/>
          </p:nvSpPr>
          <p:spPr>
            <a:xfrm>
              <a:off x="0" y="0"/>
              <a:ext cx="2665373" cy="322225"/>
            </a:xfrm>
            <a:custGeom>
              <a:avLst/>
              <a:gdLst/>
              <a:ahLst/>
              <a:cxnLst/>
              <a:rect l="l" t="t" r="r" b="b"/>
              <a:pathLst>
                <a:path w="2665373" h="322225">
                  <a:moveTo>
                    <a:pt x="2462173" y="0"/>
                  </a:moveTo>
                  <a:cubicBezTo>
                    <a:pt x="2574397" y="0"/>
                    <a:pt x="2665373" y="72132"/>
                    <a:pt x="2665373" y="161112"/>
                  </a:cubicBezTo>
                  <a:cubicBezTo>
                    <a:pt x="2665373" y="250092"/>
                    <a:pt x="2574397" y="322225"/>
                    <a:pt x="2462173" y="322225"/>
                  </a:cubicBezTo>
                  <a:lnTo>
                    <a:pt x="203200" y="322225"/>
                  </a:lnTo>
                  <a:cubicBezTo>
                    <a:pt x="90976" y="322225"/>
                    <a:pt x="0" y="250092"/>
                    <a:pt x="0" y="161112"/>
                  </a:cubicBezTo>
                  <a:cubicBezTo>
                    <a:pt x="0" y="72132"/>
                    <a:pt x="90976" y="0"/>
                    <a:pt x="203200" y="0"/>
                  </a:cubicBezTo>
                  <a:close/>
                </a:path>
              </a:pathLst>
            </a:custGeom>
            <a:solidFill>
              <a:srgbClr val="EC008C"/>
            </a:solidFill>
          </p:spPr>
          <p:txBody>
            <a:bodyPr/>
            <a:lstStyle/>
            <a:p>
              <a:endParaRPr lang="en-US"/>
            </a:p>
          </p:txBody>
        </p:sp>
        <p:sp>
          <p:nvSpPr>
            <p:cNvPr id="35" name="TextBox 35"/>
            <p:cNvSpPr txBox="1"/>
            <p:nvPr/>
          </p:nvSpPr>
          <p:spPr>
            <a:xfrm>
              <a:off x="0" y="-28575"/>
              <a:ext cx="2665373" cy="350800"/>
            </a:xfrm>
            <a:prstGeom prst="rect">
              <a:avLst/>
            </a:prstGeom>
          </p:spPr>
          <p:txBody>
            <a:bodyPr lIns="50800" tIns="50800" rIns="50800" bIns="50800" rtlCol="0" anchor="ctr"/>
            <a:lstStyle/>
            <a:p>
              <a:pPr algn="ctr">
                <a:lnSpc>
                  <a:spcPts val="1960"/>
                </a:lnSpc>
              </a:pPr>
              <a:endParaRPr/>
            </a:p>
          </p:txBody>
        </p:sp>
      </p:grpSp>
      <p:graphicFrame>
        <p:nvGraphicFramePr>
          <p:cNvPr id="36" name="Table 36"/>
          <p:cNvGraphicFramePr>
            <a:graphicFrameLocks noGrp="1"/>
          </p:cNvGraphicFramePr>
          <p:nvPr/>
        </p:nvGraphicFramePr>
        <p:xfrm>
          <a:off x="2309643" y="2654066"/>
          <a:ext cx="14991380" cy="6893670"/>
        </p:xfrm>
        <a:graphic>
          <a:graphicData uri="http://schemas.openxmlformats.org/drawingml/2006/table">
            <a:tbl>
              <a:tblPr/>
              <a:tblGrid>
                <a:gridCol w="3747845">
                  <a:extLst>
                    <a:ext uri="{9D8B030D-6E8A-4147-A177-3AD203B41FA5}">
                      <a16:colId xmlns:a16="http://schemas.microsoft.com/office/drawing/2014/main" val="20000"/>
                    </a:ext>
                  </a:extLst>
                </a:gridCol>
                <a:gridCol w="3747845">
                  <a:extLst>
                    <a:ext uri="{9D8B030D-6E8A-4147-A177-3AD203B41FA5}">
                      <a16:colId xmlns:a16="http://schemas.microsoft.com/office/drawing/2014/main" val="20001"/>
                    </a:ext>
                  </a:extLst>
                </a:gridCol>
                <a:gridCol w="3747845">
                  <a:extLst>
                    <a:ext uri="{9D8B030D-6E8A-4147-A177-3AD203B41FA5}">
                      <a16:colId xmlns:a16="http://schemas.microsoft.com/office/drawing/2014/main" val="20002"/>
                    </a:ext>
                  </a:extLst>
                </a:gridCol>
                <a:gridCol w="3747845">
                  <a:extLst>
                    <a:ext uri="{9D8B030D-6E8A-4147-A177-3AD203B41FA5}">
                      <a16:colId xmlns:a16="http://schemas.microsoft.com/office/drawing/2014/main" val="20003"/>
                    </a:ext>
                  </a:extLst>
                </a:gridCol>
              </a:tblGrid>
              <a:tr h="2190888">
                <a:tc gridSpan="4">
                  <a:txBody>
                    <a:bodyPr/>
                    <a:lstStyle/>
                    <a:p>
                      <a:pPr algn="ctr">
                        <a:lnSpc>
                          <a:spcPts val="2078"/>
                        </a:lnSpc>
                        <a:defRPr/>
                      </a:pPr>
                      <a:endParaRPr lang="en-US" sz="1100"/>
                    </a:p>
                  </a:txBody>
                  <a:tcPr marL="202036" marR="202036" marT="202036" marB="202036" anchor="ctr">
                    <a:lnL w="42854" cap="flat" cmpd="sng" algn="ctr">
                      <a:solidFill>
                        <a:srgbClr val="000000"/>
                      </a:solidFill>
                      <a:prstDash val="solid"/>
                      <a:round/>
                      <a:headEnd type="none" w="med" len="med"/>
                      <a:tailEnd type="none" w="med" len="med"/>
                    </a:lnL>
                    <a:lnR w="42854" cap="flat" cmpd="sng" algn="ctr">
                      <a:solidFill>
                        <a:srgbClr val="000000"/>
                      </a:solidFill>
                      <a:prstDash val="solid"/>
                      <a:round/>
                      <a:headEnd type="none" w="med" len="med"/>
                      <a:tailEnd type="none" w="med" len="med"/>
                    </a:lnR>
                    <a:lnT w="42854" cap="flat" cmpd="sng" algn="ctr">
                      <a:solidFill>
                        <a:srgbClr val="000000"/>
                      </a:solidFill>
                      <a:prstDash val="solid"/>
                      <a:round/>
                      <a:headEnd type="none" w="med" len="med"/>
                      <a:tailEnd type="none" w="med" len="med"/>
                    </a:lnT>
                    <a:lnB w="42854" cap="flat" cmpd="sng" algn="ctr">
                      <a:solidFill>
                        <a:srgbClr val="000000"/>
                      </a:solidFill>
                      <a:prstDash val="solid"/>
                      <a:round/>
                      <a:headEnd type="none" w="med" len="med"/>
                      <a:tailEnd type="none" w="med" len="med"/>
                    </a:lnB>
                    <a:solidFill>
                      <a:srgbClr val="FFF2CC"/>
                    </a:solidFill>
                  </a:tcPr>
                </a:tc>
                <a:tc hMerge="1">
                  <a:txBody>
                    <a:bodyPr/>
                    <a:lstStyle/>
                    <a:p>
                      <a:pPr algn="ctr">
                        <a:lnSpc>
                          <a:spcPts val="2078"/>
                        </a:lnSpc>
                        <a:defRPr/>
                      </a:pPr>
                      <a:endParaRPr lang="en-US" sz="1100"/>
                    </a:p>
                  </a:txBody>
                  <a:tcPr marL="202036" marR="202036" marT="202036" marB="202036" anchor="ctr">
                    <a:lnL w="42854" cap="flat" cmpd="sng" algn="ctr">
                      <a:solidFill>
                        <a:srgbClr val="000000"/>
                      </a:solidFill>
                      <a:prstDash val="solid"/>
                      <a:round/>
                      <a:headEnd type="none" w="med" len="med"/>
                      <a:tailEnd type="none" w="med" len="med"/>
                    </a:lnL>
                    <a:lnR w="42854" cap="flat" cmpd="sng" algn="ctr">
                      <a:solidFill>
                        <a:srgbClr val="000000"/>
                      </a:solidFill>
                      <a:prstDash val="solid"/>
                      <a:round/>
                      <a:headEnd type="none" w="med" len="med"/>
                      <a:tailEnd type="none" w="med" len="med"/>
                    </a:lnR>
                    <a:lnT w="42854" cap="flat" cmpd="sng" algn="ctr">
                      <a:solidFill>
                        <a:srgbClr val="000000"/>
                      </a:solidFill>
                      <a:prstDash val="solid"/>
                      <a:round/>
                      <a:headEnd type="none" w="med" len="med"/>
                      <a:tailEnd type="none" w="med" len="med"/>
                    </a:lnT>
                    <a:lnB w="42854" cap="flat" cmpd="sng" algn="ctr">
                      <a:solidFill>
                        <a:srgbClr val="000000"/>
                      </a:solidFill>
                      <a:prstDash val="solid"/>
                      <a:round/>
                      <a:headEnd type="none" w="med" len="med"/>
                      <a:tailEnd type="none" w="med" len="med"/>
                    </a:lnB>
                    <a:solidFill>
                      <a:srgbClr val="FFF2CC"/>
                    </a:solidFill>
                  </a:tcPr>
                </a:tc>
                <a:tc hMerge="1">
                  <a:txBody>
                    <a:bodyPr/>
                    <a:lstStyle/>
                    <a:p>
                      <a:pPr algn="ctr">
                        <a:lnSpc>
                          <a:spcPts val="2078"/>
                        </a:lnSpc>
                        <a:defRPr/>
                      </a:pPr>
                      <a:endParaRPr lang="en-US" sz="1100"/>
                    </a:p>
                  </a:txBody>
                  <a:tcPr marL="202036" marR="202036" marT="202036" marB="202036" anchor="ctr">
                    <a:lnL w="42854" cap="flat" cmpd="sng" algn="ctr">
                      <a:solidFill>
                        <a:srgbClr val="000000"/>
                      </a:solidFill>
                      <a:prstDash val="solid"/>
                      <a:round/>
                      <a:headEnd type="none" w="med" len="med"/>
                      <a:tailEnd type="none" w="med" len="med"/>
                    </a:lnL>
                    <a:lnR w="42854" cap="flat" cmpd="sng" algn="ctr">
                      <a:solidFill>
                        <a:srgbClr val="000000"/>
                      </a:solidFill>
                      <a:prstDash val="solid"/>
                      <a:round/>
                      <a:headEnd type="none" w="med" len="med"/>
                      <a:tailEnd type="none" w="med" len="med"/>
                    </a:lnR>
                    <a:lnT w="42854" cap="flat" cmpd="sng" algn="ctr">
                      <a:solidFill>
                        <a:srgbClr val="000000"/>
                      </a:solidFill>
                      <a:prstDash val="solid"/>
                      <a:round/>
                      <a:headEnd type="none" w="med" len="med"/>
                      <a:tailEnd type="none" w="med" len="med"/>
                    </a:lnT>
                    <a:lnB w="42854" cap="flat" cmpd="sng" algn="ctr">
                      <a:solidFill>
                        <a:srgbClr val="000000"/>
                      </a:solidFill>
                      <a:prstDash val="solid"/>
                      <a:round/>
                      <a:headEnd type="none" w="med" len="med"/>
                      <a:tailEnd type="none" w="med" len="med"/>
                    </a:lnB>
                    <a:solidFill>
                      <a:srgbClr val="FFF2CC"/>
                    </a:solidFill>
                  </a:tcPr>
                </a:tc>
                <a:tc hMerge="1">
                  <a:txBody>
                    <a:bodyPr/>
                    <a:lstStyle/>
                    <a:p>
                      <a:pPr algn="ctr">
                        <a:lnSpc>
                          <a:spcPts val="2078"/>
                        </a:lnSpc>
                        <a:defRPr/>
                      </a:pPr>
                      <a:endParaRPr lang="en-US" sz="1100"/>
                    </a:p>
                  </a:txBody>
                  <a:tcPr marL="202036" marR="202036" marT="202036" marB="202036" anchor="ctr">
                    <a:lnL w="42854" cap="flat" cmpd="sng" algn="ctr">
                      <a:solidFill>
                        <a:srgbClr val="000000"/>
                      </a:solidFill>
                      <a:prstDash val="solid"/>
                      <a:round/>
                      <a:headEnd type="none" w="med" len="med"/>
                      <a:tailEnd type="none" w="med" len="med"/>
                    </a:lnL>
                    <a:lnR w="42854" cap="flat" cmpd="sng" algn="ctr">
                      <a:solidFill>
                        <a:srgbClr val="000000"/>
                      </a:solidFill>
                      <a:prstDash val="solid"/>
                      <a:round/>
                      <a:headEnd type="none" w="med" len="med"/>
                      <a:tailEnd type="none" w="med" len="med"/>
                    </a:lnR>
                    <a:lnT w="42854" cap="flat" cmpd="sng" algn="ctr">
                      <a:solidFill>
                        <a:srgbClr val="000000"/>
                      </a:solidFill>
                      <a:prstDash val="solid"/>
                      <a:round/>
                      <a:headEnd type="none" w="med" len="med"/>
                      <a:tailEnd type="none" w="med" len="med"/>
                    </a:lnT>
                    <a:lnB w="42854"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0"/>
                  </a:ext>
                </a:extLst>
              </a:tr>
              <a:tr h="4702782">
                <a:tc>
                  <a:txBody>
                    <a:bodyPr/>
                    <a:lstStyle/>
                    <a:p>
                      <a:pPr algn="ctr">
                        <a:lnSpc>
                          <a:spcPts val="2078"/>
                        </a:lnSpc>
                        <a:defRPr/>
                      </a:pPr>
                      <a:endParaRPr lang="en-US" sz="1100"/>
                    </a:p>
                  </a:txBody>
                  <a:tcPr marL="202036" marR="202036" marT="202036" marB="202036" anchor="ctr">
                    <a:lnL w="42854" cap="flat" cmpd="sng" algn="ctr">
                      <a:solidFill>
                        <a:srgbClr val="000000"/>
                      </a:solidFill>
                      <a:prstDash val="solid"/>
                      <a:round/>
                      <a:headEnd type="none" w="med" len="med"/>
                      <a:tailEnd type="none" w="med" len="med"/>
                    </a:lnL>
                    <a:lnR w="42854" cap="flat" cmpd="sng" algn="ctr">
                      <a:solidFill>
                        <a:srgbClr val="000000"/>
                      </a:solidFill>
                      <a:prstDash val="solid"/>
                      <a:round/>
                      <a:headEnd type="none" w="med" len="med"/>
                      <a:tailEnd type="none" w="med" len="med"/>
                    </a:lnR>
                    <a:lnT w="42854" cap="flat" cmpd="sng" algn="ctr">
                      <a:solidFill>
                        <a:srgbClr val="000000"/>
                      </a:solidFill>
                      <a:prstDash val="solid"/>
                      <a:round/>
                      <a:headEnd type="none" w="med" len="med"/>
                      <a:tailEnd type="none" w="med" len="med"/>
                    </a:lnT>
                    <a:lnB w="42854" cap="flat" cmpd="sng" algn="ctr">
                      <a:solidFill>
                        <a:srgbClr val="000000"/>
                      </a:solidFill>
                      <a:prstDash val="solid"/>
                      <a:round/>
                      <a:headEnd type="none" w="med" len="med"/>
                      <a:tailEnd type="none" w="med" len="med"/>
                    </a:lnB>
                  </a:tcPr>
                </a:tc>
                <a:tc>
                  <a:txBody>
                    <a:bodyPr/>
                    <a:lstStyle/>
                    <a:p>
                      <a:pPr algn="ctr">
                        <a:lnSpc>
                          <a:spcPts val="2078"/>
                        </a:lnSpc>
                        <a:defRPr/>
                      </a:pPr>
                      <a:endParaRPr lang="en-US" sz="1100" dirty="0"/>
                    </a:p>
                  </a:txBody>
                  <a:tcPr marL="202036" marR="202036" marT="202036" marB="202036" anchor="ctr">
                    <a:lnL w="42854" cap="flat" cmpd="sng" algn="ctr">
                      <a:solidFill>
                        <a:srgbClr val="000000"/>
                      </a:solidFill>
                      <a:prstDash val="solid"/>
                      <a:round/>
                      <a:headEnd type="none" w="med" len="med"/>
                      <a:tailEnd type="none" w="med" len="med"/>
                    </a:lnL>
                    <a:lnR w="42854" cap="flat" cmpd="sng" algn="ctr">
                      <a:solidFill>
                        <a:srgbClr val="000000"/>
                      </a:solidFill>
                      <a:prstDash val="solid"/>
                      <a:round/>
                      <a:headEnd type="none" w="med" len="med"/>
                      <a:tailEnd type="none" w="med" len="med"/>
                    </a:lnR>
                    <a:lnT w="42854" cap="flat" cmpd="sng" algn="ctr">
                      <a:solidFill>
                        <a:srgbClr val="000000"/>
                      </a:solidFill>
                      <a:prstDash val="solid"/>
                      <a:round/>
                      <a:headEnd type="none" w="med" len="med"/>
                      <a:tailEnd type="none" w="med" len="med"/>
                    </a:lnT>
                    <a:lnB w="42854" cap="flat" cmpd="sng" algn="ctr">
                      <a:solidFill>
                        <a:srgbClr val="000000"/>
                      </a:solidFill>
                      <a:prstDash val="solid"/>
                      <a:round/>
                      <a:headEnd type="none" w="med" len="med"/>
                      <a:tailEnd type="none" w="med" len="med"/>
                    </a:lnB>
                  </a:tcPr>
                </a:tc>
                <a:tc>
                  <a:txBody>
                    <a:bodyPr/>
                    <a:lstStyle/>
                    <a:p>
                      <a:pPr algn="ctr">
                        <a:lnSpc>
                          <a:spcPts val="2078"/>
                        </a:lnSpc>
                        <a:defRPr/>
                      </a:pPr>
                      <a:endParaRPr lang="en-US" sz="1100"/>
                    </a:p>
                  </a:txBody>
                  <a:tcPr marL="202036" marR="202036" marT="202036" marB="202036" anchor="ctr">
                    <a:lnL w="42854" cap="flat" cmpd="sng" algn="ctr">
                      <a:solidFill>
                        <a:srgbClr val="000000"/>
                      </a:solidFill>
                      <a:prstDash val="solid"/>
                      <a:round/>
                      <a:headEnd type="none" w="med" len="med"/>
                      <a:tailEnd type="none" w="med" len="med"/>
                    </a:lnL>
                    <a:lnR w="42854" cap="flat" cmpd="sng" algn="ctr">
                      <a:solidFill>
                        <a:srgbClr val="000000"/>
                      </a:solidFill>
                      <a:prstDash val="solid"/>
                      <a:round/>
                      <a:headEnd type="none" w="med" len="med"/>
                      <a:tailEnd type="none" w="med" len="med"/>
                    </a:lnR>
                    <a:lnT w="42854" cap="flat" cmpd="sng" algn="ctr">
                      <a:solidFill>
                        <a:srgbClr val="000000"/>
                      </a:solidFill>
                      <a:prstDash val="solid"/>
                      <a:round/>
                      <a:headEnd type="none" w="med" len="med"/>
                      <a:tailEnd type="none" w="med" len="med"/>
                    </a:lnT>
                    <a:lnB w="42854" cap="flat" cmpd="sng" algn="ctr">
                      <a:solidFill>
                        <a:srgbClr val="000000"/>
                      </a:solidFill>
                      <a:prstDash val="solid"/>
                      <a:round/>
                      <a:headEnd type="none" w="med" len="med"/>
                      <a:tailEnd type="none" w="med" len="med"/>
                    </a:lnB>
                  </a:tcPr>
                </a:tc>
                <a:tc>
                  <a:txBody>
                    <a:bodyPr/>
                    <a:lstStyle/>
                    <a:p>
                      <a:pPr algn="ctr">
                        <a:lnSpc>
                          <a:spcPts val="2078"/>
                        </a:lnSpc>
                        <a:defRPr/>
                      </a:pPr>
                      <a:endParaRPr lang="en-US" sz="1100" dirty="0"/>
                    </a:p>
                  </a:txBody>
                  <a:tcPr marL="202036" marR="202036" marT="202036" marB="202036" anchor="ctr">
                    <a:lnL w="42854" cap="flat" cmpd="sng" algn="ctr">
                      <a:solidFill>
                        <a:srgbClr val="000000"/>
                      </a:solidFill>
                      <a:prstDash val="solid"/>
                      <a:round/>
                      <a:headEnd type="none" w="med" len="med"/>
                      <a:tailEnd type="none" w="med" len="med"/>
                    </a:lnL>
                    <a:lnR w="42854" cap="flat" cmpd="sng" algn="ctr">
                      <a:solidFill>
                        <a:srgbClr val="000000"/>
                      </a:solidFill>
                      <a:prstDash val="solid"/>
                      <a:round/>
                      <a:headEnd type="none" w="med" len="med"/>
                      <a:tailEnd type="none" w="med" len="med"/>
                    </a:lnR>
                    <a:lnT w="42854" cap="flat" cmpd="sng" algn="ctr">
                      <a:solidFill>
                        <a:srgbClr val="000000"/>
                      </a:solidFill>
                      <a:prstDash val="solid"/>
                      <a:round/>
                      <a:headEnd type="none" w="med" len="med"/>
                      <a:tailEnd type="none" w="med" len="med"/>
                    </a:lnT>
                    <a:lnB w="42854"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37" name="Freeform 37"/>
          <p:cNvSpPr/>
          <p:nvPr/>
        </p:nvSpPr>
        <p:spPr>
          <a:xfrm>
            <a:off x="7032807" y="5483548"/>
            <a:ext cx="1736712" cy="1736712"/>
          </a:xfrm>
          <a:custGeom>
            <a:avLst/>
            <a:gdLst/>
            <a:ahLst/>
            <a:cxnLst/>
            <a:rect l="l" t="t" r="r" b="b"/>
            <a:pathLst>
              <a:path w="1736712" h="1736712">
                <a:moveTo>
                  <a:pt x="0" y="0"/>
                </a:moveTo>
                <a:lnTo>
                  <a:pt x="1736712" y="0"/>
                </a:lnTo>
                <a:lnTo>
                  <a:pt x="1736712" y="1736712"/>
                </a:lnTo>
                <a:lnTo>
                  <a:pt x="0" y="173671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grpSp>
        <p:nvGrpSpPr>
          <p:cNvPr id="38" name="Group 38"/>
          <p:cNvGrpSpPr/>
          <p:nvPr/>
        </p:nvGrpSpPr>
        <p:grpSpPr>
          <a:xfrm>
            <a:off x="10799860" y="5483548"/>
            <a:ext cx="1736712" cy="1736712"/>
            <a:chOff x="0" y="0"/>
            <a:chExt cx="2315616" cy="2315616"/>
          </a:xfrm>
        </p:grpSpPr>
        <p:grpSp>
          <p:nvGrpSpPr>
            <p:cNvPr id="39" name="Group 39"/>
            <p:cNvGrpSpPr/>
            <p:nvPr/>
          </p:nvGrpSpPr>
          <p:grpSpPr>
            <a:xfrm>
              <a:off x="0" y="0"/>
              <a:ext cx="2315616" cy="2315616"/>
              <a:chOff x="0" y="0"/>
              <a:chExt cx="812800" cy="812800"/>
            </a:xfrm>
          </p:grpSpPr>
          <p:sp>
            <p:nvSpPr>
              <p:cNvPr id="40" name="Freeform 4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3A75C9"/>
              </a:solidFill>
            </p:spPr>
            <p:txBody>
              <a:bodyPr/>
              <a:lstStyle/>
              <a:p>
                <a:endParaRPr lang="en-US"/>
              </a:p>
            </p:txBody>
          </p:sp>
          <p:sp>
            <p:nvSpPr>
              <p:cNvPr id="41" name="TextBox 41"/>
              <p:cNvSpPr txBox="1"/>
              <p:nvPr/>
            </p:nvSpPr>
            <p:spPr>
              <a:xfrm>
                <a:off x="76200" y="47625"/>
                <a:ext cx="660400" cy="688975"/>
              </a:xfrm>
              <a:prstGeom prst="rect">
                <a:avLst/>
              </a:prstGeom>
            </p:spPr>
            <p:txBody>
              <a:bodyPr lIns="50800" tIns="50800" rIns="50800" bIns="50800" rtlCol="0" anchor="ctr"/>
              <a:lstStyle/>
              <a:p>
                <a:pPr algn="ctr">
                  <a:lnSpc>
                    <a:spcPts val="1960"/>
                  </a:lnSpc>
                </a:pPr>
                <a:endParaRPr/>
              </a:p>
            </p:txBody>
          </p:sp>
        </p:grpSp>
        <p:sp>
          <p:nvSpPr>
            <p:cNvPr id="42" name="Freeform 42"/>
            <p:cNvSpPr/>
            <p:nvPr/>
          </p:nvSpPr>
          <p:spPr>
            <a:xfrm>
              <a:off x="270516" y="419451"/>
              <a:ext cx="1774585" cy="1349660"/>
            </a:xfrm>
            <a:custGeom>
              <a:avLst/>
              <a:gdLst/>
              <a:ahLst/>
              <a:cxnLst/>
              <a:rect l="l" t="t" r="r" b="b"/>
              <a:pathLst>
                <a:path w="1774585" h="1349660">
                  <a:moveTo>
                    <a:pt x="0" y="0"/>
                  </a:moveTo>
                  <a:lnTo>
                    <a:pt x="1774584" y="0"/>
                  </a:lnTo>
                  <a:lnTo>
                    <a:pt x="1774584" y="1349660"/>
                  </a:lnTo>
                  <a:lnTo>
                    <a:pt x="0" y="1349660"/>
                  </a:lnTo>
                  <a:lnTo>
                    <a:pt x="0" y="0"/>
                  </a:lnTo>
                  <a:close/>
                </a:path>
              </a:pathLst>
            </a:custGeom>
            <a:blipFill>
              <a:blip r:embed="rId7">
                <a:extLst>
                  <a:ext uri="{96DAC541-7B7A-43D3-8B79-37D633B846F1}">
                    <asvg:svgBlip xmlns:asvg="http://schemas.microsoft.com/office/drawing/2016/SVG/main" r:embed="rId8"/>
                  </a:ext>
                </a:extLst>
              </a:blip>
              <a:stretch>
                <a:fillRect b="-85842"/>
              </a:stretch>
            </a:blipFill>
          </p:spPr>
          <p:txBody>
            <a:bodyPr/>
            <a:lstStyle/>
            <a:p>
              <a:endParaRPr lang="en-US"/>
            </a:p>
          </p:txBody>
        </p:sp>
      </p:grpSp>
      <p:grpSp>
        <p:nvGrpSpPr>
          <p:cNvPr id="43" name="Group 43"/>
          <p:cNvGrpSpPr/>
          <p:nvPr/>
        </p:nvGrpSpPr>
        <p:grpSpPr>
          <a:xfrm>
            <a:off x="14543835" y="5451091"/>
            <a:ext cx="1736712" cy="1736712"/>
            <a:chOff x="0" y="0"/>
            <a:chExt cx="2315616" cy="2315616"/>
          </a:xfrm>
        </p:grpSpPr>
        <p:grpSp>
          <p:nvGrpSpPr>
            <p:cNvPr id="44" name="Group 44"/>
            <p:cNvGrpSpPr/>
            <p:nvPr/>
          </p:nvGrpSpPr>
          <p:grpSpPr>
            <a:xfrm>
              <a:off x="0" y="0"/>
              <a:ext cx="2315616" cy="2315616"/>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3A75C9"/>
              </a:solidFill>
            </p:spPr>
            <p:txBody>
              <a:bodyPr/>
              <a:lstStyle/>
              <a:p>
                <a:endParaRPr lang="en-US"/>
              </a:p>
            </p:txBody>
          </p:sp>
          <p:sp>
            <p:nvSpPr>
              <p:cNvPr id="46" name="TextBox 46"/>
              <p:cNvSpPr txBox="1"/>
              <p:nvPr/>
            </p:nvSpPr>
            <p:spPr>
              <a:xfrm>
                <a:off x="76200" y="47625"/>
                <a:ext cx="660400" cy="688975"/>
              </a:xfrm>
              <a:prstGeom prst="rect">
                <a:avLst/>
              </a:prstGeom>
            </p:spPr>
            <p:txBody>
              <a:bodyPr lIns="50800" tIns="50800" rIns="50800" bIns="50800" rtlCol="0" anchor="ctr"/>
              <a:lstStyle/>
              <a:p>
                <a:pPr algn="ctr">
                  <a:lnSpc>
                    <a:spcPts val="1960"/>
                  </a:lnSpc>
                </a:pPr>
                <a:endParaRPr/>
              </a:p>
            </p:txBody>
          </p:sp>
        </p:grpSp>
        <p:sp>
          <p:nvSpPr>
            <p:cNvPr id="47" name="Freeform 47"/>
            <p:cNvSpPr/>
            <p:nvPr/>
          </p:nvSpPr>
          <p:spPr>
            <a:xfrm>
              <a:off x="408814" y="300591"/>
              <a:ext cx="1497988" cy="1714435"/>
            </a:xfrm>
            <a:custGeom>
              <a:avLst/>
              <a:gdLst/>
              <a:ahLst/>
              <a:cxnLst/>
              <a:rect l="l" t="t" r="r" b="b"/>
              <a:pathLst>
                <a:path w="1497988" h="1714435">
                  <a:moveTo>
                    <a:pt x="0" y="0"/>
                  </a:moveTo>
                  <a:lnTo>
                    <a:pt x="1497988" y="0"/>
                  </a:lnTo>
                  <a:lnTo>
                    <a:pt x="1497988" y="1714435"/>
                  </a:lnTo>
                  <a:lnTo>
                    <a:pt x="0" y="1714435"/>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grpSp>
      <p:grpSp>
        <p:nvGrpSpPr>
          <p:cNvPr id="48" name="Group 48"/>
          <p:cNvGrpSpPr/>
          <p:nvPr/>
        </p:nvGrpSpPr>
        <p:grpSpPr>
          <a:xfrm>
            <a:off x="2788457" y="2826008"/>
            <a:ext cx="1736712" cy="1736712"/>
            <a:chOff x="0" y="0"/>
            <a:chExt cx="2315616" cy="2315616"/>
          </a:xfrm>
        </p:grpSpPr>
        <p:grpSp>
          <p:nvGrpSpPr>
            <p:cNvPr id="49" name="Group 49"/>
            <p:cNvGrpSpPr/>
            <p:nvPr/>
          </p:nvGrpSpPr>
          <p:grpSpPr>
            <a:xfrm>
              <a:off x="0" y="0"/>
              <a:ext cx="2315616" cy="2315616"/>
              <a:chOff x="0" y="0"/>
              <a:chExt cx="812800" cy="812800"/>
            </a:xfrm>
          </p:grpSpPr>
          <p:sp>
            <p:nvSpPr>
              <p:cNvPr id="50" name="Freeform 5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3A75C9"/>
              </a:solidFill>
            </p:spPr>
            <p:txBody>
              <a:bodyPr/>
              <a:lstStyle/>
              <a:p>
                <a:endParaRPr lang="en-US"/>
              </a:p>
            </p:txBody>
          </p:sp>
          <p:sp>
            <p:nvSpPr>
              <p:cNvPr id="51" name="TextBox 51"/>
              <p:cNvSpPr txBox="1"/>
              <p:nvPr/>
            </p:nvSpPr>
            <p:spPr>
              <a:xfrm>
                <a:off x="76200" y="47625"/>
                <a:ext cx="660400" cy="688975"/>
              </a:xfrm>
              <a:prstGeom prst="rect">
                <a:avLst/>
              </a:prstGeom>
            </p:spPr>
            <p:txBody>
              <a:bodyPr lIns="20217" tIns="20217" rIns="20217" bIns="20217" rtlCol="0" anchor="ctr"/>
              <a:lstStyle/>
              <a:p>
                <a:pPr algn="ctr">
                  <a:lnSpc>
                    <a:spcPts val="1960"/>
                  </a:lnSpc>
                </a:pPr>
                <a:endParaRPr/>
              </a:p>
            </p:txBody>
          </p:sp>
        </p:grpSp>
        <p:sp>
          <p:nvSpPr>
            <p:cNvPr id="52" name="Freeform 52"/>
            <p:cNvSpPr/>
            <p:nvPr/>
          </p:nvSpPr>
          <p:spPr>
            <a:xfrm>
              <a:off x="508299" y="391847"/>
              <a:ext cx="1428507" cy="1554837"/>
            </a:xfrm>
            <a:custGeom>
              <a:avLst/>
              <a:gdLst/>
              <a:ahLst/>
              <a:cxnLst/>
              <a:rect l="l" t="t" r="r" b="b"/>
              <a:pathLst>
                <a:path w="1428507" h="1554837">
                  <a:moveTo>
                    <a:pt x="0" y="0"/>
                  </a:moveTo>
                  <a:lnTo>
                    <a:pt x="1428507" y="0"/>
                  </a:lnTo>
                  <a:lnTo>
                    <a:pt x="1428507" y="1554837"/>
                  </a:lnTo>
                  <a:lnTo>
                    <a:pt x="0" y="1554837"/>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US"/>
            </a:p>
          </p:txBody>
        </p:sp>
      </p:grpSp>
      <p:grpSp>
        <p:nvGrpSpPr>
          <p:cNvPr id="53" name="Group 53"/>
          <p:cNvGrpSpPr/>
          <p:nvPr/>
        </p:nvGrpSpPr>
        <p:grpSpPr>
          <a:xfrm>
            <a:off x="3197584" y="5483548"/>
            <a:ext cx="1736712" cy="1736712"/>
            <a:chOff x="0" y="0"/>
            <a:chExt cx="2315616" cy="2315616"/>
          </a:xfrm>
        </p:grpSpPr>
        <p:grpSp>
          <p:nvGrpSpPr>
            <p:cNvPr id="54" name="Group 54"/>
            <p:cNvGrpSpPr/>
            <p:nvPr/>
          </p:nvGrpSpPr>
          <p:grpSpPr>
            <a:xfrm>
              <a:off x="0" y="0"/>
              <a:ext cx="2315616" cy="2315616"/>
              <a:chOff x="0" y="0"/>
              <a:chExt cx="812800" cy="812800"/>
            </a:xfrm>
          </p:grpSpPr>
          <p:sp>
            <p:nvSpPr>
              <p:cNvPr id="55" name="Freeform 5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3A75C9"/>
              </a:solidFill>
            </p:spPr>
            <p:txBody>
              <a:bodyPr/>
              <a:lstStyle/>
              <a:p>
                <a:endParaRPr lang="en-US"/>
              </a:p>
            </p:txBody>
          </p:sp>
          <p:sp>
            <p:nvSpPr>
              <p:cNvPr id="56" name="TextBox 56"/>
              <p:cNvSpPr txBox="1"/>
              <p:nvPr/>
            </p:nvSpPr>
            <p:spPr>
              <a:xfrm>
                <a:off x="76200" y="47625"/>
                <a:ext cx="660400" cy="688975"/>
              </a:xfrm>
              <a:prstGeom prst="rect">
                <a:avLst/>
              </a:prstGeom>
            </p:spPr>
            <p:txBody>
              <a:bodyPr lIns="50800" tIns="50800" rIns="50800" bIns="50800" rtlCol="0" anchor="ctr"/>
              <a:lstStyle/>
              <a:p>
                <a:pPr algn="ctr">
                  <a:lnSpc>
                    <a:spcPts val="1960"/>
                  </a:lnSpc>
                </a:pPr>
                <a:endParaRPr/>
              </a:p>
            </p:txBody>
          </p:sp>
        </p:grpSp>
        <p:sp>
          <p:nvSpPr>
            <p:cNvPr id="57" name="Freeform 57"/>
            <p:cNvSpPr/>
            <p:nvPr/>
          </p:nvSpPr>
          <p:spPr>
            <a:xfrm>
              <a:off x="394793" y="395320"/>
              <a:ext cx="1682731" cy="1524975"/>
            </a:xfrm>
            <a:custGeom>
              <a:avLst/>
              <a:gdLst/>
              <a:ahLst/>
              <a:cxnLst/>
              <a:rect l="l" t="t" r="r" b="b"/>
              <a:pathLst>
                <a:path w="1682731" h="1524975">
                  <a:moveTo>
                    <a:pt x="0" y="0"/>
                  </a:moveTo>
                  <a:lnTo>
                    <a:pt x="1682731" y="0"/>
                  </a:lnTo>
                  <a:lnTo>
                    <a:pt x="1682731" y="1524976"/>
                  </a:lnTo>
                  <a:lnTo>
                    <a:pt x="0" y="1524976"/>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US"/>
            </a:p>
          </p:txBody>
        </p:sp>
      </p:grpSp>
      <p:sp>
        <p:nvSpPr>
          <p:cNvPr id="58" name="TextBox 58"/>
          <p:cNvSpPr txBox="1"/>
          <p:nvPr/>
        </p:nvSpPr>
        <p:spPr>
          <a:xfrm>
            <a:off x="832545" y="791507"/>
            <a:ext cx="9660423"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Support Plan Worksheet</a:t>
            </a:r>
          </a:p>
        </p:txBody>
      </p:sp>
      <p:sp>
        <p:nvSpPr>
          <p:cNvPr id="59" name="TextBox 59"/>
          <p:cNvSpPr txBox="1"/>
          <p:nvPr/>
        </p:nvSpPr>
        <p:spPr>
          <a:xfrm>
            <a:off x="4717789" y="2870245"/>
            <a:ext cx="2570393" cy="824119"/>
          </a:xfrm>
          <a:prstGeom prst="rect">
            <a:avLst/>
          </a:prstGeom>
        </p:spPr>
        <p:txBody>
          <a:bodyPr lIns="0" tIns="0" rIns="0" bIns="0" rtlCol="0" anchor="t">
            <a:spAutoFit/>
          </a:bodyPr>
          <a:lstStyle/>
          <a:p>
            <a:pPr algn="l">
              <a:lnSpc>
                <a:spcPts val="6533"/>
              </a:lnSpc>
            </a:pPr>
            <a:r>
              <a:rPr lang="en-US" sz="4666" b="1">
                <a:solidFill>
                  <a:srgbClr val="000000"/>
                </a:solidFill>
                <a:latin typeface="Ubuntu Bold"/>
                <a:ea typeface="Ubuntu Bold"/>
                <a:cs typeface="Ubuntu Bold"/>
                <a:sym typeface="Ubuntu Bold"/>
              </a:rPr>
              <a:t>My Goal:</a:t>
            </a:r>
          </a:p>
        </p:txBody>
      </p:sp>
      <p:sp>
        <p:nvSpPr>
          <p:cNvPr id="60" name="AutoShape 60"/>
          <p:cNvSpPr/>
          <p:nvPr/>
        </p:nvSpPr>
        <p:spPr>
          <a:xfrm flipV="1">
            <a:off x="4717789" y="4310175"/>
            <a:ext cx="11061232" cy="0"/>
          </a:xfrm>
          <a:prstGeom prst="line">
            <a:avLst/>
          </a:prstGeom>
          <a:ln w="38100" cap="flat">
            <a:solidFill>
              <a:srgbClr val="000000"/>
            </a:solidFill>
            <a:prstDash val="solid"/>
            <a:headEnd type="none" w="sm" len="sm"/>
            <a:tailEnd type="none" w="sm" len="sm"/>
          </a:ln>
        </p:spPr>
        <p:txBody>
          <a:bodyPr/>
          <a:lstStyle/>
          <a:p>
            <a:endParaRPr lang="en-US"/>
          </a:p>
        </p:txBody>
      </p:sp>
      <p:sp>
        <p:nvSpPr>
          <p:cNvPr id="61" name="TextBox 61"/>
          <p:cNvSpPr txBox="1"/>
          <p:nvPr/>
        </p:nvSpPr>
        <p:spPr>
          <a:xfrm>
            <a:off x="2553372" y="7601587"/>
            <a:ext cx="3314028" cy="675093"/>
          </a:xfrm>
          <a:prstGeom prst="rect">
            <a:avLst/>
          </a:prstGeom>
        </p:spPr>
        <p:txBody>
          <a:bodyPr lIns="0" tIns="0" rIns="0" bIns="0" rtlCol="0" anchor="t">
            <a:spAutoFit/>
          </a:bodyPr>
          <a:lstStyle/>
          <a:p>
            <a:pPr algn="ctr">
              <a:lnSpc>
                <a:spcPts val="5345"/>
              </a:lnSpc>
            </a:pPr>
            <a:r>
              <a:rPr lang="en-US" sz="3817" b="1">
                <a:solidFill>
                  <a:srgbClr val="000000"/>
                </a:solidFill>
                <a:latin typeface="Ubuntu Bold"/>
                <a:ea typeface="Ubuntu Bold"/>
                <a:cs typeface="Ubuntu Bold"/>
                <a:sym typeface="Ubuntu Bold"/>
              </a:rPr>
              <a:t>Things to Do</a:t>
            </a:r>
          </a:p>
        </p:txBody>
      </p:sp>
      <p:sp>
        <p:nvSpPr>
          <p:cNvPr id="62" name="TextBox 62"/>
          <p:cNvSpPr txBox="1"/>
          <p:nvPr/>
        </p:nvSpPr>
        <p:spPr>
          <a:xfrm>
            <a:off x="6553200" y="7601587"/>
            <a:ext cx="2889665" cy="1351913"/>
          </a:xfrm>
          <a:prstGeom prst="rect">
            <a:avLst/>
          </a:prstGeom>
        </p:spPr>
        <p:txBody>
          <a:bodyPr lIns="0" tIns="0" rIns="0" bIns="0" rtlCol="0" anchor="t">
            <a:spAutoFit/>
          </a:bodyPr>
          <a:lstStyle/>
          <a:p>
            <a:pPr algn="ctr">
              <a:lnSpc>
                <a:spcPts val="5345"/>
              </a:lnSpc>
            </a:pPr>
            <a:r>
              <a:rPr lang="en-US" sz="3817" b="1">
                <a:solidFill>
                  <a:srgbClr val="000000"/>
                </a:solidFill>
                <a:latin typeface="Ubuntu Bold"/>
                <a:ea typeface="Ubuntu Bold"/>
                <a:cs typeface="Ubuntu Bold"/>
                <a:sym typeface="Ubuntu Bold"/>
              </a:rPr>
              <a:t>I can do this</a:t>
            </a:r>
          </a:p>
          <a:p>
            <a:pPr algn="ctr">
              <a:lnSpc>
                <a:spcPts val="5345"/>
              </a:lnSpc>
            </a:pPr>
            <a:r>
              <a:rPr lang="en-US" sz="3817" b="1">
                <a:solidFill>
                  <a:srgbClr val="000000"/>
                </a:solidFill>
                <a:latin typeface="Ubuntu Bold"/>
                <a:ea typeface="Ubuntu Bold"/>
                <a:cs typeface="Ubuntu Bold"/>
                <a:sym typeface="Ubuntu Bold"/>
              </a:rPr>
              <a:t>myself</a:t>
            </a:r>
          </a:p>
        </p:txBody>
      </p:sp>
      <p:sp>
        <p:nvSpPr>
          <p:cNvPr id="63" name="TextBox 63"/>
          <p:cNvSpPr txBox="1"/>
          <p:nvPr/>
        </p:nvSpPr>
        <p:spPr>
          <a:xfrm>
            <a:off x="10292935" y="7601587"/>
            <a:ext cx="2889665" cy="1351913"/>
          </a:xfrm>
          <a:prstGeom prst="rect">
            <a:avLst/>
          </a:prstGeom>
        </p:spPr>
        <p:txBody>
          <a:bodyPr lIns="0" tIns="0" rIns="0" bIns="0" rtlCol="0" anchor="t">
            <a:spAutoFit/>
          </a:bodyPr>
          <a:lstStyle/>
          <a:p>
            <a:pPr algn="ctr">
              <a:lnSpc>
                <a:spcPts val="5345"/>
              </a:lnSpc>
            </a:pPr>
            <a:r>
              <a:rPr lang="en-US" sz="3817" b="1">
                <a:solidFill>
                  <a:srgbClr val="000000"/>
                </a:solidFill>
                <a:latin typeface="Ubuntu Bold"/>
                <a:ea typeface="Ubuntu Bold"/>
                <a:cs typeface="Ubuntu Bold"/>
                <a:sym typeface="Ubuntu Bold"/>
              </a:rPr>
              <a:t>I need help with this</a:t>
            </a:r>
          </a:p>
        </p:txBody>
      </p:sp>
      <p:sp>
        <p:nvSpPr>
          <p:cNvPr id="64" name="TextBox 64"/>
          <p:cNvSpPr txBox="1"/>
          <p:nvPr/>
        </p:nvSpPr>
        <p:spPr>
          <a:xfrm>
            <a:off x="13944600" y="7522795"/>
            <a:ext cx="2889665" cy="1351913"/>
          </a:xfrm>
          <a:prstGeom prst="rect">
            <a:avLst/>
          </a:prstGeom>
        </p:spPr>
        <p:txBody>
          <a:bodyPr lIns="0" tIns="0" rIns="0" bIns="0" rtlCol="0" anchor="t">
            <a:spAutoFit/>
          </a:bodyPr>
          <a:lstStyle/>
          <a:p>
            <a:pPr algn="ctr">
              <a:lnSpc>
                <a:spcPts val="5345"/>
              </a:lnSpc>
            </a:pPr>
            <a:r>
              <a:rPr lang="en-US" sz="3817" b="1">
                <a:solidFill>
                  <a:srgbClr val="000000"/>
                </a:solidFill>
                <a:latin typeface="Ubuntu Bold"/>
                <a:ea typeface="Ubuntu Bold"/>
                <a:cs typeface="Ubuntu Bold"/>
                <a:sym typeface="Ubuntu Bold"/>
              </a:rPr>
              <a:t>Who can help me?</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03914" y="-1905"/>
            <a:ext cx="1138455" cy="917237"/>
          </a:xfrm>
          <a:custGeom>
            <a:avLst/>
            <a:gdLst/>
            <a:ahLst/>
            <a:cxnLst/>
            <a:rect l="l" t="t" r="r" b="b"/>
            <a:pathLst>
              <a:path w="1138455" h="917237">
                <a:moveTo>
                  <a:pt x="0" y="0"/>
                </a:moveTo>
                <a:lnTo>
                  <a:pt x="1138456" y="0"/>
                </a:lnTo>
                <a:lnTo>
                  <a:pt x="1138456" y="917237"/>
                </a:lnTo>
                <a:lnTo>
                  <a:pt x="0" y="917237"/>
                </a:lnTo>
                <a:lnTo>
                  <a:pt x="0" y="0"/>
                </a:lnTo>
                <a:close/>
              </a:path>
            </a:pathLst>
          </a:custGeom>
          <a:blipFill>
            <a:blip r:embed="rId3">
              <a:extLst>
                <a:ext uri="{96DAC541-7B7A-43D3-8B79-37D633B846F1}">
                  <asvg:svgBlip xmlns:asvg="http://schemas.microsoft.com/office/drawing/2016/SVG/main" r:embed="rId4"/>
                </a:ext>
              </a:extLst>
            </a:blip>
            <a:stretch>
              <a:fillRect t="-51826"/>
            </a:stretch>
          </a:blipFill>
        </p:spPr>
        <p:txBody>
          <a:bodyPr/>
          <a:lstStyle/>
          <a:p>
            <a:endParaRPr lang="en-US"/>
          </a:p>
        </p:txBody>
      </p:sp>
      <p:sp>
        <p:nvSpPr>
          <p:cNvPr id="3" name="Freeform 3"/>
          <p:cNvSpPr/>
          <p:nvPr/>
        </p:nvSpPr>
        <p:spPr>
          <a:xfrm>
            <a:off x="16743945" y="0"/>
            <a:ext cx="1128055" cy="915332"/>
          </a:xfrm>
          <a:custGeom>
            <a:avLst/>
            <a:gdLst/>
            <a:ahLst/>
            <a:cxnLst/>
            <a:rect l="l" t="t" r="r" b="b"/>
            <a:pathLst>
              <a:path w="1128055" h="915332">
                <a:moveTo>
                  <a:pt x="0" y="0"/>
                </a:moveTo>
                <a:lnTo>
                  <a:pt x="1128055" y="0"/>
                </a:lnTo>
                <a:lnTo>
                  <a:pt x="11280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r="-921"/>
            </a:stretch>
          </a:blipFill>
        </p:spPr>
        <p:txBody>
          <a:bodyPr/>
          <a:lstStyle/>
          <a:p>
            <a:endParaRPr lang="en-US"/>
          </a:p>
        </p:txBody>
      </p:sp>
      <p:sp>
        <p:nvSpPr>
          <p:cNvPr id="4" name="Freeform 4"/>
          <p:cNvSpPr/>
          <p:nvPr/>
        </p:nvSpPr>
        <p:spPr>
          <a:xfrm>
            <a:off x="13619141" y="-1947"/>
            <a:ext cx="1138455" cy="917279"/>
          </a:xfrm>
          <a:custGeom>
            <a:avLst/>
            <a:gdLst/>
            <a:ahLst/>
            <a:cxnLst/>
            <a:rect l="l" t="t" r="r" b="b"/>
            <a:pathLst>
              <a:path w="1138455" h="917279">
                <a:moveTo>
                  <a:pt x="0" y="0"/>
                </a:moveTo>
                <a:lnTo>
                  <a:pt x="1138455" y="0"/>
                </a:lnTo>
                <a:lnTo>
                  <a:pt x="1138455" y="917279"/>
                </a:lnTo>
                <a:lnTo>
                  <a:pt x="0" y="917279"/>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5" name="Freeform 5"/>
          <p:cNvSpPr/>
          <p:nvPr/>
        </p:nvSpPr>
        <p:spPr>
          <a:xfrm>
            <a:off x="1153771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6" name="Freeform 6"/>
          <p:cNvSpPr/>
          <p:nvPr/>
        </p:nvSpPr>
        <p:spPr>
          <a:xfrm>
            <a:off x="12577741"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7" name="Freeform 7"/>
          <p:cNvSpPr/>
          <p:nvPr/>
        </p:nvSpPr>
        <p:spPr>
          <a:xfrm>
            <a:off x="94529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8" name="Freeform 8"/>
          <p:cNvSpPr/>
          <p:nvPr/>
        </p:nvSpPr>
        <p:spPr>
          <a:xfrm>
            <a:off x="1049296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9" name="Freeform 9"/>
          <p:cNvSpPr/>
          <p:nvPr/>
        </p:nvSpPr>
        <p:spPr>
          <a:xfrm>
            <a:off x="737150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0" name="Freeform 10"/>
          <p:cNvSpPr/>
          <p:nvPr/>
        </p:nvSpPr>
        <p:spPr>
          <a:xfrm>
            <a:off x="84115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1" name="Freeform 11"/>
          <p:cNvSpPr/>
          <p:nvPr/>
        </p:nvSpPr>
        <p:spPr>
          <a:xfrm>
            <a:off x="5286734"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2" name="Freeform 12"/>
          <p:cNvSpPr/>
          <p:nvPr/>
        </p:nvSpPr>
        <p:spPr>
          <a:xfrm>
            <a:off x="6326765"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3" name="Freeform 13"/>
          <p:cNvSpPr/>
          <p:nvPr/>
        </p:nvSpPr>
        <p:spPr>
          <a:xfrm>
            <a:off x="3205304"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4" name="Freeform 14"/>
          <p:cNvSpPr/>
          <p:nvPr/>
        </p:nvSpPr>
        <p:spPr>
          <a:xfrm>
            <a:off x="4245335"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5" name="Freeform 15"/>
          <p:cNvSpPr/>
          <p:nvPr/>
        </p:nvSpPr>
        <p:spPr>
          <a:xfrm>
            <a:off x="1120531"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6" name="Freeform 16"/>
          <p:cNvSpPr/>
          <p:nvPr/>
        </p:nvSpPr>
        <p:spPr>
          <a:xfrm>
            <a:off x="2160561" y="0"/>
            <a:ext cx="1138455" cy="915332"/>
          </a:xfrm>
          <a:custGeom>
            <a:avLst/>
            <a:gdLst/>
            <a:ahLst/>
            <a:cxnLst/>
            <a:rect l="l" t="t" r="r" b="b"/>
            <a:pathLst>
              <a:path w="1138455" h="915332">
                <a:moveTo>
                  <a:pt x="0" y="0"/>
                </a:moveTo>
                <a:lnTo>
                  <a:pt x="1138456" y="0"/>
                </a:lnTo>
                <a:lnTo>
                  <a:pt x="1138456"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7" name="Freeform 17"/>
          <p:cNvSpPr/>
          <p:nvPr/>
        </p:nvSpPr>
        <p:spPr>
          <a:xfrm>
            <a:off x="-1905" y="0"/>
            <a:ext cx="179461" cy="915332"/>
          </a:xfrm>
          <a:custGeom>
            <a:avLst/>
            <a:gdLst/>
            <a:ahLst/>
            <a:cxnLst/>
            <a:rect l="l" t="t" r="r" b="b"/>
            <a:pathLst>
              <a:path w="179461" h="915332">
                <a:moveTo>
                  <a:pt x="0" y="0"/>
                </a:moveTo>
                <a:lnTo>
                  <a:pt x="179461" y="0"/>
                </a:lnTo>
                <a:lnTo>
                  <a:pt x="179461"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l="-534374" t="-52142"/>
            </a:stretch>
          </a:blipFill>
        </p:spPr>
        <p:txBody>
          <a:bodyPr/>
          <a:lstStyle/>
          <a:p>
            <a:endParaRPr lang="en-US"/>
          </a:p>
        </p:txBody>
      </p:sp>
      <p:sp>
        <p:nvSpPr>
          <p:cNvPr id="18" name="Freeform 18"/>
          <p:cNvSpPr/>
          <p:nvPr/>
        </p:nvSpPr>
        <p:spPr>
          <a:xfrm>
            <a:off x="7913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9" name="Freeform 19"/>
          <p:cNvSpPr/>
          <p:nvPr/>
        </p:nvSpPr>
        <p:spPr>
          <a:xfrm>
            <a:off x="0" y="9518616"/>
            <a:ext cx="977066" cy="619133"/>
          </a:xfrm>
          <a:custGeom>
            <a:avLst/>
            <a:gdLst/>
            <a:ahLst/>
            <a:cxnLst/>
            <a:rect l="l" t="t" r="r" b="b"/>
            <a:pathLst>
              <a:path w="977066" h="619133">
                <a:moveTo>
                  <a:pt x="0" y="0"/>
                </a:moveTo>
                <a:lnTo>
                  <a:pt x="977066" y="0"/>
                </a:lnTo>
                <a:lnTo>
                  <a:pt x="977066" y="619133"/>
                </a:lnTo>
                <a:lnTo>
                  <a:pt x="0" y="619133"/>
                </a:lnTo>
                <a:lnTo>
                  <a:pt x="0" y="0"/>
                </a:lnTo>
                <a:close/>
              </a:path>
            </a:pathLst>
          </a:custGeom>
          <a:blipFill>
            <a:blip r:embed="rId3">
              <a:extLst>
                <a:ext uri="{96DAC541-7B7A-43D3-8B79-37D633B846F1}">
                  <asvg:svgBlip xmlns:asvg="http://schemas.microsoft.com/office/drawing/2016/SVG/main" r:embed="rId4"/>
                </a:ext>
              </a:extLst>
            </a:blip>
            <a:stretch>
              <a:fillRect l="-16517" b="-124928"/>
            </a:stretch>
          </a:blipFill>
        </p:spPr>
        <p:txBody>
          <a:bodyPr/>
          <a:lstStyle/>
          <a:p>
            <a:endParaRPr lang="en-US"/>
          </a:p>
        </p:txBody>
      </p:sp>
      <p:sp>
        <p:nvSpPr>
          <p:cNvPr id="20" name="Freeform 20"/>
          <p:cNvSpPr/>
          <p:nvPr/>
        </p:nvSpPr>
        <p:spPr>
          <a:xfrm>
            <a:off x="14659172"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21" name="Freeform 21"/>
          <p:cNvSpPr/>
          <p:nvPr/>
        </p:nvSpPr>
        <p:spPr>
          <a:xfrm>
            <a:off x="0" y="934382"/>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2" name="Freeform 22"/>
          <p:cNvSpPr/>
          <p:nvPr/>
        </p:nvSpPr>
        <p:spPr>
          <a:xfrm>
            <a:off x="0" y="2365087"/>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3" name="Freeform 23"/>
          <p:cNvSpPr/>
          <p:nvPr/>
        </p:nvSpPr>
        <p:spPr>
          <a:xfrm>
            <a:off x="0" y="3795793"/>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4" name="Freeform 24"/>
          <p:cNvSpPr/>
          <p:nvPr/>
        </p:nvSpPr>
        <p:spPr>
          <a:xfrm>
            <a:off x="0" y="5226499"/>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5" name="Freeform 25"/>
          <p:cNvSpPr/>
          <p:nvPr/>
        </p:nvSpPr>
        <p:spPr>
          <a:xfrm>
            <a:off x="-1943" y="6657204"/>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sp>
        <p:nvSpPr>
          <p:cNvPr id="26" name="Freeform 26"/>
          <p:cNvSpPr/>
          <p:nvPr/>
        </p:nvSpPr>
        <p:spPr>
          <a:xfrm>
            <a:off x="-1943" y="8087910"/>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grpSp>
        <p:nvGrpSpPr>
          <p:cNvPr id="27" name="Group 27"/>
          <p:cNvGrpSpPr/>
          <p:nvPr/>
        </p:nvGrpSpPr>
        <p:grpSpPr>
          <a:xfrm rot="-5400000">
            <a:off x="12910419" y="4867206"/>
            <a:ext cx="10244787" cy="510375"/>
            <a:chOff x="0" y="0"/>
            <a:chExt cx="3671501" cy="182907"/>
          </a:xfrm>
        </p:grpSpPr>
        <p:sp>
          <p:nvSpPr>
            <p:cNvPr id="28" name="Freeform 28"/>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88AC2E"/>
            </a:solidFill>
          </p:spPr>
          <p:txBody>
            <a:bodyPr/>
            <a:lstStyle/>
            <a:p>
              <a:endParaRPr lang="en-US"/>
            </a:p>
          </p:txBody>
        </p:sp>
        <p:sp>
          <p:nvSpPr>
            <p:cNvPr id="29" name="TextBox 29"/>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0" name="Group 30"/>
          <p:cNvGrpSpPr/>
          <p:nvPr/>
        </p:nvGrpSpPr>
        <p:grpSpPr>
          <a:xfrm>
            <a:off x="0" y="9776625"/>
            <a:ext cx="18288000" cy="510375"/>
            <a:chOff x="0" y="0"/>
            <a:chExt cx="6554006" cy="182907"/>
          </a:xfrm>
        </p:grpSpPr>
        <p:sp>
          <p:nvSpPr>
            <p:cNvPr id="31" name="Freeform 31"/>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88AC2E"/>
            </a:solidFill>
          </p:spPr>
          <p:txBody>
            <a:bodyPr/>
            <a:lstStyle/>
            <a:p>
              <a:endParaRPr lang="en-US"/>
            </a:p>
          </p:txBody>
        </p:sp>
        <p:sp>
          <p:nvSpPr>
            <p:cNvPr id="32" name="TextBox 32"/>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3" name="Group 33"/>
          <p:cNvGrpSpPr/>
          <p:nvPr/>
        </p:nvGrpSpPr>
        <p:grpSpPr>
          <a:xfrm>
            <a:off x="484174" y="808116"/>
            <a:ext cx="9065819" cy="1223447"/>
            <a:chOff x="0" y="0"/>
            <a:chExt cx="2387705" cy="322225"/>
          </a:xfrm>
        </p:grpSpPr>
        <p:sp>
          <p:nvSpPr>
            <p:cNvPr id="34" name="Freeform 34"/>
            <p:cNvSpPr/>
            <p:nvPr/>
          </p:nvSpPr>
          <p:spPr>
            <a:xfrm>
              <a:off x="0" y="0"/>
              <a:ext cx="2387705" cy="322225"/>
            </a:xfrm>
            <a:custGeom>
              <a:avLst/>
              <a:gdLst/>
              <a:ahLst/>
              <a:cxnLst/>
              <a:rect l="l" t="t" r="r" b="b"/>
              <a:pathLst>
                <a:path w="2387705" h="322225">
                  <a:moveTo>
                    <a:pt x="2184505" y="0"/>
                  </a:moveTo>
                  <a:cubicBezTo>
                    <a:pt x="2296730" y="0"/>
                    <a:pt x="2387705" y="72132"/>
                    <a:pt x="2387705" y="161112"/>
                  </a:cubicBezTo>
                  <a:cubicBezTo>
                    <a:pt x="2387705" y="250092"/>
                    <a:pt x="2296730" y="322225"/>
                    <a:pt x="2184505" y="322225"/>
                  </a:cubicBezTo>
                  <a:lnTo>
                    <a:pt x="203200" y="322225"/>
                  </a:lnTo>
                  <a:cubicBezTo>
                    <a:pt x="90976" y="322225"/>
                    <a:pt x="0" y="250092"/>
                    <a:pt x="0" y="161112"/>
                  </a:cubicBezTo>
                  <a:cubicBezTo>
                    <a:pt x="0" y="72132"/>
                    <a:pt x="90976" y="0"/>
                    <a:pt x="203200" y="0"/>
                  </a:cubicBezTo>
                  <a:close/>
                </a:path>
              </a:pathLst>
            </a:custGeom>
            <a:solidFill>
              <a:srgbClr val="EC008C"/>
            </a:solidFill>
          </p:spPr>
          <p:txBody>
            <a:bodyPr/>
            <a:lstStyle/>
            <a:p>
              <a:endParaRPr lang="en-US"/>
            </a:p>
          </p:txBody>
        </p:sp>
        <p:sp>
          <p:nvSpPr>
            <p:cNvPr id="35" name="TextBox 35"/>
            <p:cNvSpPr txBox="1"/>
            <p:nvPr/>
          </p:nvSpPr>
          <p:spPr>
            <a:xfrm>
              <a:off x="0" y="-28575"/>
              <a:ext cx="2387705" cy="350800"/>
            </a:xfrm>
            <a:prstGeom prst="rect">
              <a:avLst/>
            </a:prstGeom>
          </p:spPr>
          <p:txBody>
            <a:bodyPr lIns="50800" tIns="50800" rIns="50800" bIns="50800" rtlCol="0" anchor="ctr"/>
            <a:lstStyle/>
            <a:p>
              <a:pPr algn="ctr">
                <a:lnSpc>
                  <a:spcPts val="1960"/>
                </a:lnSpc>
              </a:pPr>
              <a:endParaRPr/>
            </a:p>
          </p:txBody>
        </p:sp>
      </p:grpSp>
      <p:grpSp>
        <p:nvGrpSpPr>
          <p:cNvPr id="36" name="Group 36"/>
          <p:cNvGrpSpPr/>
          <p:nvPr/>
        </p:nvGrpSpPr>
        <p:grpSpPr>
          <a:xfrm>
            <a:off x="2979193" y="3516762"/>
            <a:ext cx="12796305" cy="3992928"/>
            <a:chOff x="0" y="0"/>
            <a:chExt cx="17061740" cy="5323904"/>
          </a:xfrm>
        </p:grpSpPr>
        <p:sp>
          <p:nvSpPr>
            <p:cNvPr id="37" name="Freeform 37"/>
            <p:cNvSpPr/>
            <p:nvPr/>
          </p:nvSpPr>
          <p:spPr>
            <a:xfrm flipH="1">
              <a:off x="7571776" y="0"/>
              <a:ext cx="2617691" cy="5323904"/>
            </a:xfrm>
            <a:custGeom>
              <a:avLst/>
              <a:gdLst/>
              <a:ahLst/>
              <a:cxnLst/>
              <a:rect l="l" t="t" r="r" b="b"/>
              <a:pathLst>
                <a:path w="2617691" h="5323904">
                  <a:moveTo>
                    <a:pt x="2617691" y="0"/>
                  </a:moveTo>
                  <a:lnTo>
                    <a:pt x="0" y="0"/>
                  </a:lnTo>
                  <a:lnTo>
                    <a:pt x="0" y="5323904"/>
                  </a:lnTo>
                  <a:lnTo>
                    <a:pt x="2617691" y="5323904"/>
                  </a:lnTo>
                  <a:lnTo>
                    <a:pt x="2617691"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38" name="Freeform 38"/>
            <p:cNvSpPr/>
            <p:nvPr/>
          </p:nvSpPr>
          <p:spPr>
            <a:xfrm flipH="1">
              <a:off x="0" y="0"/>
              <a:ext cx="6746882" cy="5323904"/>
            </a:xfrm>
            <a:custGeom>
              <a:avLst/>
              <a:gdLst/>
              <a:ahLst/>
              <a:cxnLst/>
              <a:rect l="l" t="t" r="r" b="b"/>
              <a:pathLst>
                <a:path w="6746882" h="5323904">
                  <a:moveTo>
                    <a:pt x="6746882" y="0"/>
                  </a:moveTo>
                  <a:lnTo>
                    <a:pt x="0" y="0"/>
                  </a:lnTo>
                  <a:lnTo>
                    <a:pt x="0" y="5323904"/>
                  </a:lnTo>
                  <a:lnTo>
                    <a:pt x="6746882" y="5323904"/>
                  </a:lnTo>
                  <a:lnTo>
                    <a:pt x="6746882"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39" name="Freeform 39"/>
            <p:cNvSpPr/>
            <p:nvPr/>
          </p:nvSpPr>
          <p:spPr>
            <a:xfrm>
              <a:off x="11469404" y="0"/>
              <a:ext cx="5592336" cy="5323904"/>
            </a:xfrm>
            <a:custGeom>
              <a:avLst/>
              <a:gdLst/>
              <a:ahLst/>
              <a:cxnLst/>
              <a:rect l="l" t="t" r="r" b="b"/>
              <a:pathLst>
                <a:path w="5592336" h="5323904">
                  <a:moveTo>
                    <a:pt x="0" y="0"/>
                  </a:moveTo>
                  <a:lnTo>
                    <a:pt x="5592336" y="0"/>
                  </a:lnTo>
                  <a:lnTo>
                    <a:pt x="5592336" y="5323904"/>
                  </a:lnTo>
                  <a:lnTo>
                    <a:pt x="0" y="5323904"/>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grpSp>
      <p:sp>
        <p:nvSpPr>
          <p:cNvPr id="40" name="TextBox 40"/>
          <p:cNvSpPr txBox="1"/>
          <p:nvPr/>
        </p:nvSpPr>
        <p:spPr>
          <a:xfrm>
            <a:off x="832545" y="791507"/>
            <a:ext cx="8544800"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Everyone is Different</a:t>
            </a:r>
          </a:p>
        </p:txBody>
      </p:sp>
      <p:sp>
        <p:nvSpPr>
          <p:cNvPr id="41" name="TextBox 41"/>
          <p:cNvSpPr txBox="1"/>
          <p:nvPr/>
        </p:nvSpPr>
        <p:spPr>
          <a:xfrm>
            <a:off x="1525388" y="2222212"/>
            <a:ext cx="15703914" cy="774065"/>
          </a:xfrm>
          <a:prstGeom prst="rect">
            <a:avLst/>
          </a:prstGeom>
        </p:spPr>
        <p:txBody>
          <a:bodyPr lIns="0" tIns="0" rIns="0" bIns="0" rtlCol="0" anchor="t">
            <a:spAutoFit/>
          </a:bodyPr>
          <a:lstStyle/>
          <a:p>
            <a:pPr algn="ctr">
              <a:lnSpc>
                <a:spcPts val="6159"/>
              </a:lnSpc>
              <a:spcBef>
                <a:spcPct val="0"/>
              </a:spcBef>
            </a:pPr>
            <a:r>
              <a:rPr lang="en-US" sz="4399">
                <a:solidFill>
                  <a:srgbClr val="000000"/>
                </a:solidFill>
                <a:latin typeface="Ubuntu"/>
                <a:ea typeface="Ubuntu"/>
                <a:cs typeface="Ubuntu"/>
                <a:sym typeface="Ubuntu"/>
              </a:rPr>
              <a:t>People with IDD are all </a:t>
            </a:r>
            <a:r>
              <a:rPr lang="en-US" sz="4399" b="1">
                <a:solidFill>
                  <a:srgbClr val="000000"/>
                </a:solidFill>
                <a:latin typeface="Ubuntu Bold"/>
                <a:ea typeface="Ubuntu Bold"/>
                <a:cs typeface="Ubuntu Bold"/>
                <a:sym typeface="Ubuntu Bold"/>
              </a:rPr>
              <a:t>different</a:t>
            </a:r>
            <a:r>
              <a:rPr lang="en-US" sz="4399">
                <a:solidFill>
                  <a:srgbClr val="000000"/>
                </a:solidFill>
                <a:latin typeface="Ubuntu"/>
                <a:ea typeface="Ubuntu"/>
                <a:cs typeface="Ubuntu"/>
                <a:sym typeface="Ubuntu"/>
              </a:rPr>
              <a:t>.</a:t>
            </a:r>
          </a:p>
        </p:txBody>
      </p:sp>
      <p:sp>
        <p:nvSpPr>
          <p:cNvPr id="42" name="TextBox 42"/>
          <p:cNvSpPr txBox="1"/>
          <p:nvPr/>
        </p:nvSpPr>
        <p:spPr>
          <a:xfrm>
            <a:off x="1292043" y="7925400"/>
            <a:ext cx="15703914" cy="1555116"/>
          </a:xfrm>
          <a:prstGeom prst="rect">
            <a:avLst/>
          </a:prstGeom>
        </p:spPr>
        <p:txBody>
          <a:bodyPr lIns="0" tIns="0" rIns="0" bIns="0" rtlCol="0" anchor="t">
            <a:spAutoFit/>
          </a:bodyPr>
          <a:lstStyle/>
          <a:p>
            <a:pPr algn="ctr">
              <a:lnSpc>
                <a:spcPts val="6159"/>
              </a:lnSpc>
              <a:spcBef>
                <a:spcPct val="0"/>
              </a:spcBef>
            </a:pPr>
            <a:r>
              <a:rPr lang="en-US" sz="4399">
                <a:solidFill>
                  <a:srgbClr val="000000"/>
                </a:solidFill>
                <a:latin typeface="Ubuntu"/>
                <a:ea typeface="Ubuntu"/>
                <a:cs typeface="Ubuntu"/>
                <a:sym typeface="Ubuntu"/>
              </a:rPr>
              <a:t>Everyone likes different things </a:t>
            </a:r>
          </a:p>
          <a:p>
            <a:pPr algn="ctr">
              <a:lnSpc>
                <a:spcPts val="6159"/>
              </a:lnSpc>
              <a:spcBef>
                <a:spcPct val="0"/>
              </a:spcBef>
            </a:pPr>
            <a:r>
              <a:rPr lang="en-US" sz="4399">
                <a:solidFill>
                  <a:srgbClr val="000000"/>
                </a:solidFill>
                <a:latin typeface="Ubuntu"/>
                <a:ea typeface="Ubuntu"/>
                <a:cs typeface="Ubuntu"/>
                <a:sym typeface="Ubuntu"/>
              </a:rPr>
              <a:t>and expresses themselves differently. </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03914" y="-1905"/>
            <a:ext cx="1138455" cy="917237"/>
          </a:xfrm>
          <a:custGeom>
            <a:avLst/>
            <a:gdLst/>
            <a:ahLst/>
            <a:cxnLst/>
            <a:rect l="l" t="t" r="r" b="b"/>
            <a:pathLst>
              <a:path w="1138455" h="917237">
                <a:moveTo>
                  <a:pt x="0" y="0"/>
                </a:moveTo>
                <a:lnTo>
                  <a:pt x="1138456" y="0"/>
                </a:lnTo>
                <a:lnTo>
                  <a:pt x="1138456" y="917237"/>
                </a:lnTo>
                <a:lnTo>
                  <a:pt x="0" y="917237"/>
                </a:lnTo>
                <a:lnTo>
                  <a:pt x="0" y="0"/>
                </a:lnTo>
                <a:close/>
              </a:path>
            </a:pathLst>
          </a:custGeom>
          <a:blipFill>
            <a:blip r:embed="rId3">
              <a:extLst>
                <a:ext uri="{96DAC541-7B7A-43D3-8B79-37D633B846F1}">
                  <asvg:svgBlip xmlns:asvg="http://schemas.microsoft.com/office/drawing/2016/SVG/main" r:embed="rId4"/>
                </a:ext>
              </a:extLst>
            </a:blip>
            <a:stretch>
              <a:fillRect t="-51826"/>
            </a:stretch>
          </a:blipFill>
        </p:spPr>
        <p:txBody>
          <a:bodyPr/>
          <a:lstStyle/>
          <a:p>
            <a:endParaRPr lang="en-US"/>
          </a:p>
        </p:txBody>
      </p:sp>
      <p:sp>
        <p:nvSpPr>
          <p:cNvPr id="3" name="Freeform 3"/>
          <p:cNvSpPr/>
          <p:nvPr/>
        </p:nvSpPr>
        <p:spPr>
          <a:xfrm>
            <a:off x="16743945" y="0"/>
            <a:ext cx="1128055" cy="915332"/>
          </a:xfrm>
          <a:custGeom>
            <a:avLst/>
            <a:gdLst/>
            <a:ahLst/>
            <a:cxnLst/>
            <a:rect l="l" t="t" r="r" b="b"/>
            <a:pathLst>
              <a:path w="1128055" h="915332">
                <a:moveTo>
                  <a:pt x="0" y="0"/>
                </a:moveTo>
                <a:lnTo>
                  <a:pt x="1128055" y="0"/>
                </a:lnTo>
                <a:lnTo>
                  <a:pt x="11280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r="-921"/>
            </a:stretch>
          </a:blipFill>
        </p:spPr>
        <p:txBody>
          <a:bodyPr/>
          <a:lstStyle/>
          <a:p>
            <a:endParaRPr lang="en-US"/>
          </a:p>
        </p:txBody>
      </p:sp>
      <p:sp>
        <p:nvSpPr>
          <p:cNvPr id="4" name="Freeform 4"/>
          <p:cNvSpPr/>
          <p:nvPr/>
        </p:nvSpPr>
        <p:spPr>
          <a:xfrm>
            <a:off x="13619141" y="-1947"/>
            <a:ext cx="1138455" cy="917279"/>
          </a:xfrm>
          <a:custGeom>
            <a:avLst/>
            <a:gdLst/>
            <a:ahLst/>
            <a:cxnLst/>
            <a:rect l="l" t="t" r="r" b="b"/>
            <a:pathLst>
              <a:path w="1138455" h="917279">
                <a:moveTo>
                  <a:pt x="0" y="0"/>
                </a:moveTo>
                <a:lnTo>
                  <a:pt x="1138455" y="0"/>
                </a:lnTo>
                <a:lnTo>
                  <a:pt x="1138455" y="917279"/>
                </a:lnTo>
                <a:lnTo>
                  <a:pt x="0" y="917279"/>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5" name="Freeform 5"/>
          <p:cNvSpPr/>
          <p:nvPr/>
        </p:nvSpPr>
        <p:spPr>
          <a:xfrm>
            <a:off x="1153771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6" name="Freeform 6"/>
          <p:cNvSpPr/>
          <p:nvPr/>
        </p:nvSpPr>
        <p:spPr>
          <a:xfrm>
            <a:off x="12577741"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7" name="Freeform 7"/>
          <p:cNvSpPr/>
          <p:nvPr/>
        </p:nvSpPr>
        <p:spPr>
          <a:xfrm>
            <a:off x="94529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8" name="Freeform 8"/>
          <p:cNvSpPr/>
          <p:nvPr/>
        </p:nvSpPr>
        <p:spPr>
          <a:xfrm>
            <a:off x="1049296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9" name="Freeform 9"/>
          <p:cNvSpPr/>
          <p:nvPr/>
        </p:nvSpPr>
        <p:spPr>
          <a:xfrm>
            <a:off x="737150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0" name="Freeform 10"/>
          <p:cNvSpPr/>
          <p:nvPr/>
        </p:nvSpPr>
        <p:spPr>
          <a:xfrm>
            <a:off x="84115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1" name="Freeform 11"/>
          <p:cNvSpPr/>
          <p:nvPr/>
        </p:nvSpPr>
        <p:spPr>
          <a:xfrm>
            <a:off x="5286734"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2" name="Freeform 12"/>
          <p:cNvSpPr/>
          <p:nvPr/>
        </p:nvSpPr>
        <p:spPr>
          <a:xfrm>
            <a:off x="6326765"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3" name="Freeform 13"/>
          <p:cNvSpPr/>
          <p:nvPr/>
        </p:nvSpPr>
        <p:spPr>
          <a:xfrm>
            <a:off x="3205304"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4" name="Freeform 14"/>
          <p:cNvSpPr/>
          <p:nvPr/>
        </p:nvSpPr>
        <p:spPr>
          <a:xfrm>
            <a:off x="4245335"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5" name="Freeform 15"/>
          <p:cNvSpPr/>
          <p:nvPr/>
        </p:nvSpPr>
        <p:spPr>
          <a:xfrm>
            <a:off x="1120531"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6" name="Freeform 16"/>
          <p:cNvSpPr/>
          <p:nvPr/>
        </p:nvSpPr>
        <p:spPr>
          <a:xfrm>
            <a:off x="2160561" y="0"/>
            <a:ext cx="1138455" cy="915332"/>
          </a:xfrm>
          <a:custGeom>
            <a:avLst/>
            <a:gdLst/>
            <a:ahLst/>
            <a:cxnLst/>
            <a:rect l="l" t="t" r="r" b="b"/>
            <a:pathLst>
              <a:path w="1138455" h="915332">
                <a:moveTo>
                  <a:pt x="0" y="0"/>
                </a:moveTo>
                <a:lnTo>
                  <a:pt x="1138456" y="0"/>
                </a:lnTo>
                <a:lnTo>
                  <a:pt x="1138456"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7" name="Freeform 17"/>
          <p:cNvSpPr/>
          <p:nvPr/>
        </p:nvSpPr>
        <p:spPr>
          <a:xfrm>
            <a:off x="-1905" y="0"/>
            <a:ext cx="179461" cy="915332"/>
          </a:xfrm>
          <a:custGeom>
            <a:avLst/>
            <a:gdLst/>
            <a:ahLst/>
            <a:cxnLst/>
            <a:rect l="l" t="t" r="r" b="b"/>
            <a:pathLst>
              <a:path w="179461" h="915332">
                <a:moveTo>
                  <a:pt x="0" y="0"/>
                </a:moveTo>
                <a:lnTo>
                  <a:pt x="179461" y="0"/>
                </a:lnTo>
                <a:lnTo>
                  <a:pt x="179461"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l="-534374" t="-52142"/>
            </a:stretch>
          </a:blipFill>
        </p:spPr>
        <p:txBody>
          <a:bodyPr/>
          <a:lstStyle/>
          <a:p>
            <a:endParaRPr lang="en-US"/>
          </a:p>
        </p:txBody>
      </p:sp>
      <p:sp>
        <p:nvSpPr>
          <p:cNvPr id="18" name="Freeform 18"/>
          <p:cNvSpPr/>
          <p:nvPr/>
        </p:nvSpPr>
        <p:spPr>
          <a:xfrm>
            <a:off x="7913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9" name="Freeform 19"/>
          <p:cNvSpPr/>
          <p:nvPr/>
        </p:nvSpPr>
        <p:spPr>
          <a:xfrm>
            <a:off x="0" y="9518616"/>
            <a:ext cx="977066" cy="619133"/>
          </a:xfrm>
          <a:custGeom>
            <a:avLst/>
            <a:gdLst/>
            <a:ahLst/>
            <a:cxnLst/>
            <a:rect l="l" t="t" r="r" b="b"/>
            <a:pathLst>
              <a:path w="977066" h="619133">
                <a:moveTo>
                  <a:pt x="0" y="0"/>
                </a:moveTo>
                <a:lnTo>
                  <a:pt x="977066" y="0"/>
                </a:lnTo>
                <a:lnTo>
                  <a:pt x="977066" y="619133"/>
                </a:lnTo>
                <a:lnTo>
                  <a:pt x="0" y="619133"/>
                </a:lnTo>
                <a:lnTo>
                  <a:pt x="0" y="0"/>
                </a:lnTo>
                <a:close/>
              </a:path>
            </a:pathLst>
          </a:custGeom>
          <a:blipFill>
            <a:blip r:embed="rId3">
              <a:extLst>
                <a:ext uri="{96DAC541-7B7A-43D3-8B79-37D633B846F1}">
                  <asvg:svgBlip xmlns:asvg="http://schemas.microsoft.com/office/drawing/2016/SVG/main" r:embed="rId4"/>
                </a:ext>
              </a:extLst>
            </a:blip>
            <a:stretch>
              <a:fillRect l="-16517" b="-124928"/>
            </a:stretch>
          </a:blipFill>
        </p:spPr>
        <p:txBody>
          <a:bodyPr/>
          <a:lstStyle/>
          <a:p>
            <a:endParaRPr lang="en-US"/>
          </a:p>
        </p:txBody>
      </p:sp>
      <p:sp>
        <p:nvSpPr>
          <p:cNvPr id="20" name="Freeform 20"/>
          <p:cNvSpPr/>
          <p:nvPr/>
        </p:nvSpPr>
        <p:spPr>
          <a:xfrm>
            <a:off x="14659172"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21" name="Freeform 21"/>
          <p:cNvSpPr/>
          <p:nvPr/>
        </p:nvSpPr>
        <p:spPr>
          <a:xfrm>
            <a:off x="0" y="934382"/>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2" name="Freeform 22"/>
          <p:cNvSpPr/>
          <p:nvPr/>
        </p:nvSpPr>
        <p:spPr>
          <a:xfrm>
            <a:off x="0" y="2365087"/>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3" name="Freeform 23"/>
          <p:cNvSpPr/>
          <p:nvPr/>
        </p:nvSpPr>
        <p:spPr>
          <a:xfrm>
            <a:off x="0" y="3795793"/>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4" name="Freeform 24"/>
          <p:cNvSpPr/>
          <p:nvPr/>
        </p:nvSpPr>
        <p:spPr>
          <a:xfrm>
            <a:off x="0" y="5226499"/>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5" name="Freeform 25"/>
          <p:cNvSpPr/>
          <p:nvPr/>
        </p:nvSpPr>
        <p:spPr>
          <a:xfrm>
            <a:off x="-1943" y="6657204"/>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sp>
        <p:nvSpPr>
          <p:cNvPr id="26" name="Freeform 26"/>
          <p:cNvSpPr/>
          <p:nvPr/>
        </p:nvSpPr>
        <p:spPr>
          <a:xfrm>
            <a:off x="-1943" y="8087910"/>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grpSp>
        <p:nvGrpSpPr>
          <p:cNvPr id="27" name="Group 27"/>
          <p:cNvGrpSpPr/>
          <p:nvPr/>
        </p:nvGrpSpPr>
        <p:grpSpPr>
          <a:xfrm rot="-5400000">
            <a:off x="12910419" y="4867206"/>
            <a:ext cx="10244787" cy="510375"/>
            <a:chOff x="0" y="0"/>
            <a:chExt cx="3671501" cy="182907"/>
          </a:xfrm>
        </p:grpSpPr>
        <p:sp>
          <p:nvSpPr>
            <p:cNvPr id="28" name="Freeform 28"/>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88AC2E"/>
            </a:solidFill>
          </p:spPr>
          <p:txBody>
            <a:bodyPr/>
            <a:lstStyle/>
            <a:p>
              <a:endParaRPr lang="en-US"/>
            </a:p>
          </p:txBody>
        </p:sp>
        <p:sp>
          <p:nvSpPr>
            <p:cNvPr id="29" name="TextBox 29"/>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0" name="Group 30"/>
          <p:cNvGrpSpPr/>
          <p:nvPr/>
        </p:nvGrpSpPr>
        <p:grpSpPr>
          <a:xfrm>
            <a:off x="0" y="9776625"/>
            <a:ext cx="18288000" cy="510375"/>
            <a:chOff x="0" y="0"/>
            <a:chExt cx="6554006" cy="182907"/>
          </a:xfrm>
        </p:grpSpPr>
        <p:sp>
          <p:nvSpPr>
            <p:cNvPr id="31" name="Freeform 31"/>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88AC2E"/>
            </a:solidFill>
          </p:spPr>
          <p:txBody>
            <a:bodyPr/>
            <a:lstStyle/>
            <a:p>
              <a:endParaRPr lang="en-US"/>
            </a:p>
          </p:txBody>
        </p:sp>
        <p:sp>
          <p:nvSpPr>
            <p:cNvPr id="32" name="TextBox 32"/>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3" name="Group 33"/>
          <p:cNvGrpSpPr/>
          <p:nvPr/>
        </p:nvGrpSpPr>
        <p:grpSpPr>
          <a:xfrm>
            <a:off x="484174" y="808116"/>
            <a:ext cx="9795996" cy="1223447"/>
            <a:chOff x="0" y="0"/>
            <a:chExt cx="2580015" cy="322225"/>
          </a:xfrm>
        </p:grpSpPr>
        <p:sp>
          <p:nvSpPr>
            <p:cNvPr id="34" name="Freeform 34"/>
            <p:cNvSpPr/>
            <p:nvPr/>
          </p:nvSpPr>
          <p:spPr>
            <a:xfrm>
              <a:off x="0" y="0"/>
              <a:ext cx="2580016" cy="322225"/>
            </a:xfrm>
            <a:custGeom>
              <a:avLst/>
              <a:gdLst/>
              <a:ahLst/>
              <a:cxnLst/>
              <a:rect l="l" t="t" r="r" b="b"/>
              <a:pathLst>
                <a:path w="2580016" h="322225">
                  <a:moveTo>
                    <a:pt x="2376816" y="0"/>
                  </a:moveTo>
                  <a:cubicBezTo>
                    <a:pt x="2489040" y="0"/>
                    <a:pt x="2580016" y="72132"/>
                    <a:pt x="2580016" y="161112"/>
                  </a:cubicBezTo>
                  <a:cubicBezTo>
                    <a:pt x="2580016" y="250092"/>
                    <a:pt x="2489040" y="322225"/>
                    <a:pt x="2376816" y="322225"/>
                  </a:cubicBezTo>
                  <a:lnTo>
                    <a:pt x="203200" y="322225"/>
                  </a:lnTo>
                  <a:cubicBezTo>
                    <a:pt x="90976" y="322225"/>
                    <a:pt x="0" y="250092"/>
                    <a:pt x="0" y="161112"/>
                  </a:cubicBezTo>
                  <a:cubicBezTo>
                    <a:pt x="0" y="72132"/>
                    <a:pt x="90976" y="0"/>
                    <a:pt x="203200" y="0"/>
                  </a:cubicBezTo>
                  <a:close/>
                </a:path>
              </a:pathLst>
            </a:custGeom>
            <a:solidFill>
              <a:srgbClr val="EC008C"/>
            </a:solidFill>
          </p:spPr>
          <p:txBody>
            <a:bodyPr/>
            <a:lstStyle/>
            <a:p>
              <a:endParaRPr lang="en-US"/>
            </a:p>
          </p:txBody>
        </p:sp>
        <p:sp>
          <p:nvSpPr>
            <p:cNvPr id="35" name="TextBox 35"/>
            <p:cNvSpPr txBox="1"/>
            <p:nvPr/>
          </p:nvSpPr>
          <p:spPr>
            <a:xfrm>
              <a:off x="0" y="-28575"/>
              <a:ext cx="2580015" cy="350800"/>
            </a:xfrm>
            <a:prstGeom prst="rect">
              <a:avLst/>
            </a:prstGeom>
          </p:spPr>
          <p:txBody>
            <a:bodyPr lIns="50800" tIns="50800" rIns="50800" bIns="50800" rtlCol="0" anchor="ctr"/>
            <a:lstStyle/>
            <a:p>
              <a:pPr algn="ctr">
                <a:lnSpc>
                  <a:spcPts val="1960"/>
                </a:lnSpc>
              </a:pPr>
              <a:endParaRPr/>
            </a:p>
          </p:txBody>
        </p:sp>
      </p:grpSp>
      <p:sp>
        <p:nvSpPr>
          <p:cNvPr id="36" name="TextBox 36"/>
          <p:cNvSpPr txBox="1"/>
          <p:nvPr/>
        </p:nvSpPr>
        <p:spPr>
          <a:xfrm>
            <a:off x="832545" y="791507"/>
            <a:ext cx="9189620"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Ask for What You Need</a:t>
            </a:r>
          </a:p>
        </p:txBody>
      </p:sp>
      <p:sp>
        <p:nvSpPr>
          <p:cNvPr id="37" name="TextBox 37"/>
          <p:cNvSpPr txBox="1"/>
          <p:nvPr/>
        </p:nvSpPr>
        <p:spPr>
          <a:xfrm>
            <a:off x="1028700" y="2450228"/>
            <a:ext cx="16627227" cy="774065"/>
          </a:xfrm>
          <a:prstGeom prst="rect">
            <a:avLst/>
          </a:prstGeom>
        </p:spPr>
        <p:txBody>
          <a:bodyPr lIns="0" tIns="0" rIns="0" bIns="0" rtlCol="0" anchor="t">
            <a:spAutoFit/>
          </a:bodyPr>
          <a:lstStyle/>
          <a:p>
            <a:pPr algn="ctr">
              <a:lnSpc>
                <a:spcPts val="6159"/>
              </a:lnSpc>
              <a:spcBef>
                <a:spcPct val="0"/>
              </a:spcBef>
            </a:pPr>
            <a:r>
              <a:rPr lang="en-US" sz="4399">
                <a:solidFill>
                  <a:srgbClr val="000000"/>
                </a:solidFill>
                <a:latin typeface="Ubuntu"/>
                <a:ea typeface="Ubuntu"/>
                <a:cs typeface="Ubuntu"/>
                <a:sym typeface="Ubuntu"/>
              </a:rPr>
              <a:t>Everyone also needs different levels of </a:t>
            </a:r>
            <a:r>
              <a:rPr lang="en-US" sz="4399" b="1">
                <a:solidFill>
                  <a:srgbClr val="000000"/>
                </a:solidFill>
                <a:latin typeface="Ubuntu Bold"/>
                <a:ea typeface="Ubuntu Bold"/>
                <a:cs typeface="Ubuntu Bold"/>
                <a:sym typeface="Ubuntu Bold"/>
              </a:rPr>
              <a:t>support</a:t>
            </a:r>
            <a:r>
              <a:rPr lang="en-US" sz="4399">
                <a:solidFill>
                  <a:srgbClr val="000000"/>
                </a:solidFill>
                <a:latin typeface="Ubuntu"/>
                <a:ea typeface="Ubuntu"/>
                <a:cs typeface="Ubuntu"/>
                <a:sym typeface="Ubuntu"/>
              </a:rPr>
              <a:t>.</a:t>
            </a:r>
          </a:p>
        </p:txBody>
      </p:sp>
      <p:grpSp>
        <p:nvGrpSpPr>
          <p:cNvPr id="38" name="Group 38"/>
          <p:cNvGrpSpPr/>
          <p:nvPr/>
        </p:nvGrpSpPr>
        <p:grpSpPr>
          <a:xfrm>
            <a:off x="3682117" y="3757693"/>
            <a:ext cx="11390456" cy="3624170"/>
            <a:chOff x="0" y="0"/>
            <a:chExt cx="15187275" cy="4832226"/>
          </a:xfrm>
        </p:grpSpPr>
        <p:sp>
          <p:nvSpPr>
            <p:cNvPr id="39" name="Freeform 39"/>
            <p:cNvSpPr/>
            <p:nvPr/>
          </p:nvSpPr>
          <p:spPr>
            <a:xfrm>
              <a:off x="6170345" y="2799"/>
              <a:ext cx="2818629" cy="4829427"/>
            </a:xfrm>
            <a:custGeom>
              <a:avLst/>
              <a:gdLst/>
              <a:ahLst/>
              <a:cxnLst/>
              <a:rect l="l" t="t" r="r" b="b"/>
              <a:pathLst>
                <a:path w="2818629" h="4829427">
                  <a:moveTo>
                    <a:pt x="0" y="0"/>
                  </a:moveTo>
                  <a:lnTo>
                    <a:pt x="2818629" y="0"/>
                  </a:lnTo>
                  <a:lnTo>
                    <a:pt x="2818629" y="4829427"/>
                  </a:lnTo>
                  <a:lnTo>
                    <a:pt x="0" y="4829427"/>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40" name="Freeform 40"/>
            <p:cNvSpPr/>
            <p:nvPr/>
          </p:nvSpPr>
          <p:spPr>
            <a:xfrm flipH="1">
              <a:off x="11999853" y="2799"/>
              <a:ext cx="3187422" cy="4829427"/>
            </a:xfrm>
            <a:custGeom>
              <a:avLst/>
              <a:gdLst/>
              <a:ahLst/>
              <a:cxnLst/>
              <a:rect l="l" t="t" r="r" b="b"/>
              <a:pathLst>
                <a:path w="3187422" h="4829427">
                  <a:moveTo>
                    <a:pt x="3187422" y="0"/>
                  </a:moveTo>
                  <a:lnTo>
                    <a:pt x="0" y="0"/>
                  </a:lnTo>
                  <a:lnTo>
                    <a:pt x="0" y="4829427"/>
                  </a:lnTo>
                  <a:lnTo>
                    <a:pt x="3187422" y="4829427"/>
                  </a:lnTo>
                  <a:lnTo>
                    <a:pt x="3187422"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41" name="Freeform 41"/>
            <p:cNvSpPr/>
            <p:nvPr/>
          </p:nvSpPr>
          <p:spPr>
            <a:xfrm>
              <a:off x="0" y="0"/>
              <a:ext cx="3161080" cy="4829427"/>
            </a:xfrm>
            <a:custGeom>
              <a:avLst/>
              <a:gdLst/>
              <a:ahLst/>
              <a:cxnLst/>
              <a:rect l="l" t="t" r="r" b="b"/>
              <a:pathLst>
                <a:path w="3161080" h="4829427">
                  <a:moveTo>
                    <a:pt x="0" y="0"/>
                  </a:moveTo>
                  <a:lnTo>
                    <a:pt x="3161080" y="0"/>
                  </a:lnTo>
                  <a:lnTo>
                    <a:pt x="3161080" y="4829427"/>
                  </a:lnTo>
                  <a:lnTo>
                    <a:pt x="0" y="4829427"/>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grpSp>
      <p:sp>
        <p:nvSpPr>
          <p:cNvPr id="42" name="TextBox 42"/>
          <p:cNvSpPr txBox="1"/>
          <p:nvPr/>
        </p:nvSpPr>
        <p:spPr>
          <a:xfrm>
            <a:off x="830386" y="7810487"/>
            <a:ext cx="16627227" cy="1555115"/>
          </a:xfrm>
          <a:prstGeom prst="rect">
            <a:avLst/>
          </a:prstGeom>
        </p:spPr>
        <p:txBody>
          <a:bodyPr lIns="0" tIns="0" rIns="0" bIns="0" rtlCol="0" anchor="t">
            <a:spAutoFit/>
          </a:bodyPr>
          <a:lstStyle/>
          <a:p>
            <a:pPr algn="ctr">
              <a:lnSpc>
                <a:spcPts val="6159"/>
              </a:lnSpc>
            </a:pPr>
            <a:r>
              <a:rPr lang="en-US" sz="4399">
                <a:solidFill>
                  <a:srgbClr val="000000"/>
                </a:solidFill>
                <a:latin typeface="Ubuntu"/>
                <a:ea typeface="Ubuntu"/>
                <a:cs typeface="Ubuntu"/>
                <a:sym typeface="Ubuntu"/>
              </a:rPr>
              <a:t>People with IDD can </a:t>
            </a:r>
            <a:r>
              <a:rPr lang="en-US" sz="4399" b="1">
                <a:solidFill>
                  <a:srgbClr val="000000"/>
                </a:solidFill>
                <a:latin typeface="Ubuntu Bold"/>
                <a:ea typeface="Ubuntu Bold"/>
                <a:cs typeface="Ubuntu Bold"/>
                <a:sym typeface="Ubuntu Bold"/>
              </a:rPr>
              <a:t>self-advocate</a:t>
            </a:r>
            <a:r>
              <a:rPr lang="en-US" sz="4399">
                <a:solidFill>
                  <a:srgbClr val="000000"/>
                </a:solidFill>
                <a:latin typeface="Ubuntu"/>
                <a:ea typeface="Ubuntu"/>
                <a:cs typeface="Ubuntu"/>
                <a:sym typeface="Ubuntu"/>
              </a:rPr>
              <a:t> for what they </a:t>
            </a:r>
          </a:p>
          <a:p>
            <a:pPr algn="ctr">
              <a:lnSpc>
                <a:spcPts val="6159"/>
              </a:lnSpc>
              <a:spcBef>
                <a:spcPct val="0"/>
              </a:spcBef>
            </a:pPr>
            <a:r>
              <a:rPr lang="en-US" sz="4399">
                <a:solidFill>
                  <a:srgbClr val="000000"/>
                </a:solidFill>
                <a:latin typeface="Ubuntu"/>
                <a:ea typeface="Ubuntu"/>
                <a:cs typeface="Ubuntu"/>
                <a:sym typeface="Ubuntu"/>
              </a:rPr>
              <a:t>want and need, so they get the right amount of support.</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03914" y="-1905"/>
            <a:ext cx="1138455" cy="917237"/>
          </a:xfrm>
          <a:custGeom>
            <a:avLst/>
            <a:gdLst/>
            <a:ahLst/>
            <a:cxnLst/>
            <a:rect l="l" t="t" r="r" b="b"/>
            <a:pathLst>
              <a:path w="1138455" h="917237">
                <a:moveTo>
                  <a:pt x="0" y="0"/>
                </a:moveTo>
                <a:lnTo>
                  <a:pt x="1138456" y="0"/>
                </a:lnTo>
                <a:lnTo>
                  <a:pt x="1138456" y="917237"/>
                </a:lnTo>
                <a:lnTo>
                  <a:pt x="0" y="917237"/>
                </a:lnTo>
                <a:lnTo>
                  <a:pt x="0" y="0"/>
                </a:lnTo>
                <a:close/>
              </a:path>
            </a:pathLst>
          </a:custGeom>
          <a:blipFill>
            <a:blip r:embed="rId3">
              <a:extLst>
                <a:ext uri="{96DAC541-7B7A-43D3-8B79-37D633B846F1}">
                  <asvg:svgBlip xmlns:asvg="http://schemas.microsoft.com/office/drawing/2016/SVG/main" r:embed="rId4"/>
                </a:ext>
              </a:extLst>
            </a:blip>
            <a:stretch>
              <a:fillRect t="-51826"/>
            </a:stretch>
          </a:blipFill>
        </p:spPr>
        <p:txBody>
          <a:bodyPr/>
          <a:lstStyle/>
          <a:p>
            <a:endParaRPr lang="en-US"/>
          </a:p>
        </p:txBody>
      </p:sp>
      <p:sp>
        <p:nvSpPr>
          <p:cNvPr id="3" name="Freeform 3"/>
          <p:cNvSpPr/>
          <p:nvPr/>
        </p:nvSpPr>
        <p:spPr>
          <a:xfrm>
            <a:off x="16743945" y="0"/>
            <a:ext cx="1128055" cy="915332"/>
          </a:xfrm>
          <a:custGeom>
            <a:avLst/>
            <a:gdLst/>
            <a:ahLst/>
            <a:cxnLst/>
            <a:rect l="l" t="t" r="r" b="b"/>
            <a:pathLst>
              <a:path w="1128055" h="915332">
                <a:moveTo>
                  <a:pt x="0" y="0"/>
                </a:moveTo>
                <a:lnTo>
                  <a:pt x="1128055" y="0"/>
                </a:lnTo>
                <a:lnTo>
                  <a:pt x="11280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r="-921"/>
            </a:stretch>
          </a:blipFill>
        </p:spPr>
        <p:txBody>
          <a:bodyPr/>
          <a:lstStyle/>
          <a:p>
            <a:endParaRPr lang="en-US"/>
          </a:p>
        </p:txBody>
      </p:sp>
      <p:sp>
        <p:nvSpPr>
          <p:cNvPr id="4" name="Freeform 4"/>
          <p:cNvSpPr/>
          <p:nvPr/>
        </p:nvSpPr>
        <p:spPr>
          <a:xfrm>
            <a:off x="13619141" y="-1947"/>
            <a:ext cx="1138455" cy="917279"/>
          </a:xfrm>
          <a:custGeom>
            <a:avLst/>
            <a:gdLst/>
            <a:ahLst/>
            <a:cxnLst/>
            <a:rect l="l" t="t" r="r" b="b"/>
            <a:pathLst>
              <a:path w="1138455" h="917279">
                <a:moveTo>
                  <a:pt x="0" y="0"/>
                </a:moveTo>
                <a:lnTo>
                  <a:pt x="1138455" y="0"/>
                </a:lnTo>
                <a:lnTo>
                  <a:pt x="1138455" y="917279"/>
                </a:lnTo>
                <a:lnTo>
                  <a:pt x="0" y="917279"/>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5" name="Freeform 5"/>
          <p:cNvSpPr/>
          <p:nvPr/>
        </p:nvSpPr>
        <p:spPr>
          <a:xfrm>
            <a:off x="1153771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6" name="Freeform 6"/>
          <p:cNvSpPr/>
          <p:nvPr/>
        </p:nvSpPr>
        <p:spPr>
          <a:xfrm>
            <a:off x="12577741"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7" name="Freeform 7"/>
          <p:cNvSpPr/>
          <p:nvPr/>
        </p:nvSpPr>
        <p:spPr>
          <a:xfrm>
            <a:off x="94529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8" name="Freeform 8"/>
          <p:cNvSpPr/>
          <p:nvPr/>
        </p:nvSpPr>
        <p:spPr>
          <a:xfrm>
            <a:off x="1049296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9" name="Freeform 9"/>
          <p:cNvSpPr/>
          <p:nvPr/>
        </p:nvSpPr>
        <p:spPr>
          <a:xfrm>
            <a:off x="737150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0" name="Freeform 10"/>
          <p:cNvSpPr/>
          <p:nvPr/>
        </p:nvSpPr>
        <p:spPr>
          <a:xfrm>
            <a:off x="84115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1" name="Freeform 11"/>
          <p:cNvSpPr/>
          <p:nvPr/>
        </p:nvSpPr>
        <p:spPr>
          <a:xfrm>
            <a:off x="5286734"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2" name="Freeform 12"/>
          <p:cNvSpPr/>
          <p:nvPr/>
        </p:nvSpPr>
        <p:spPr>
          <a:xfrm>
            <a:off x="6326765"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3" name="Freeform 13"/>
          <p:cNvSpPr/>
          <p:nvPr/>
        </p:nvSpPr>
        <p:spPr>
          <a:xfrm>
            <a:off x="3205304"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4" name="Freeform 14"/>
          <p:cNvSpPr/>
          <p:nvPr/>
        </p:nvSpPr>
        <p:spPr>
          <a:xfrm>
            <a:off x="4245335"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5" name="Freeform 15"/>
          <p:cNvSpPr/>
          <p:nvPr/>
        </p:nvSpPr>
        <p:spPr>
          <a:xfrm>
            <a:off x="1120531"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6" name="Freeform 16"/>
          <p:cNvSpPr/>
          <p:nvPr/>
        </p:nvSpPr>
        <p:spPr>
          <a:xfrm>
            <a:off x="2160561" y="0"/>
            <a:ext cx="1138455" cy="915332"/>
          </a:xfrm>
          <a:custGeom>
            <a:avLst/>
            <a:gdLst/>
            <a:ahLst/>
            <a:cxnLst/>
            <a:rect l="l" t="t" r="r" b="b"/>
            <a:pathLst>
              <a:path w="1138455" h="915332">
                <a:moveTo>
                  <a:pt x="0" y="0"/>
                </a:moveTo>
                <a:lnTo>
                  <a:pt x="1138456" y="0"/>
                </a:lnTo>
                <a:lnTo>
                  <a:pt x="1138456"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7" name="Freeform 17"/>
          <p:cNvSpPr/>
          <p:nvPr/>
        </p:nvSpPr>
        <p:spPr>
          <a:xfrm>
            <a:off x="-1905" y="0"/>
            <a:ext cx="179461" cy="915332"/>
          </a:xfrm>
          <a:custGeom>
            <a:avLst/>
            <a:gdLst/>
            <a:ahLst/>
            <a:cxnLst/>
            <a:rect l="l" t="t" r="r" b="b"/>
            <a:pathLst>
              <a:path w="179461" h="915332">
                <a:moveTo>
                  <a:pt x="0" y="0"/>
                </a:moveTo>
                <a:lnTo>
                  <a:pt x="179461" y="0"/>
                </a:lnTo>
                <a:lnTo>
                  <a:pt x="179461"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l="-534374" t="-52142"/>
            </a:stretch>
          </a:blipFill>
        </p:spPr>
        <p:txBody>
          <a:bodyPr/>
          <a:lstStyle/>
          <a:p>
            <a:endParaRPr lang="en-US"/>
          </a:p>
        </p:txBody>
      </p:sp>
      <p:sp>
        <p:nvSpPr>
          <p:cNvPr id="18" name="Freeform 18"/>
          <p:cNvSpPr/>
          <p:nvPr/>
        </p:nvSpPr>
        <p:spPr>
          <a:xfrm>
            <a:off x="7913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9" name="Freeform 19"/>
          <p:cNvSpPr/>
          <p:nvPr/>
        </p:nvSpPr>
        <p:spPr>
          <a:xfrm>
            <a:off x="0" y="9518616"/>
            <a:ext cx="977066" cy="619133"/>
          </a:xfrm>
          <a:custGeom>
            <a:avLst/>
            <a:gdLst/>
            <a:ahLst/>
            <a:cxnLst/>
            <a:rect l="l" t="t" r="r" b="b"/>
            <a:pathLst>
              <a:path w="977066" h="619133">
                <a:moveTo>
                  <a:pt x="0" y="0"/>
                </a:moveTo>
                <a:lnTo>
                  <a:pt x="977066" y="0"/>
                </a:lnTo>
                <a:lnTo>
                  <a:pt x="977066" y="619133"/>
                </a:lnTo>
                <a:lnTo>
                  <a:pt x="0" y="619133"/>
                </a:lnTo>
                <a:lnTo>
                  <a:pt x="0" y="0"/>
                </a:lnTo>
                <a:close/>
              </a:path>
            </a:pathLst>
          </a:custGeom>
          <a:blipFill>
            <a:blip r:embed="rId3">
              <a:extLst>
                <a:ext uri="{96DAC541-7B7A-43D3-8B79-37D633B846F1}">
                  <asvg:svgBlip xmlns:asvg="http://schemas.microsoft.com/office/drawing/2016/SVG/main" r:embed="rId4"/>
                </a:ext>
              </a:extLst>
            </a:blip>
            <a:stretch>
              <a:fillRect l="-16517" b="-124928"/>
            </a:stretch>
          </a:blipFill>
        </p:spPr>
        <p:txBody>
          <a:bodyPr/>
          <a:lstStyle/>
          <a:p>
            <a:endParaRPr lang="en-US"/>
          </a:p>
        </p:txBody>
      </p:sp>
      <p:sp>
        <p:nvSpPr>
          <p:cNvPr id="20" name="Freeform 20"/>
          <p:cNvSpPr/>
          <p:nvPr/>
        </p:nvSpPr>
        <p:spPr>
          <a:xfrm>
            <a:off x="14659172"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21" name="Freeform 21"/>
          <p:cNvSpPr/>
          <p:nvPr/>
        </p:nvSpPr>
        <p:spPr>
          <a:xfrm>
            <a:off x="0" y="934382"/>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2" name="Freeform 22"/>
          <p:cNvSpPr/>
          <p:nvPr/>
        </p:nvSpPr>
        <p:spPr>
          <a:xfrm>
            <a:off x="0" y="2365087"/>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3" name="Freeform 23"/>
          <p:cNvSpPr/>
          <p:nvPr/>
        </p:nvSpPr>
        <p:spPr>
          <a:xfrm>
            <a:off x="0" y="3795793"/>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4" name="Freeform 24"/>
          <p:cNvSpPr/>
          <p:nvPr/>
        </p:nvSpPr>
        <p:spPr>
          <a:xfrm>
            <a:off x="0" y="5226499"/>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5" name="Freeform 25"/>
          <p:cNvSpPr/>
          <p:nvPr/>
        </p:nvSpPr>
        <p:spPr>
          <a:xfrm>
            <a:off x="-1943" y="6657204"/>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sp>
        <p:nvSpPr>
          <p:cNvPr id="26" name="Freeform 26"/>
          <p:cNvSpPr/>
          <p:nvPr/>
        </p:nvSpPr>
        <p:spPr>
          <a:xfrm>
            <a:off x="-1943" y="8087910"/>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grpSp>
        <p:nvGrpSpPr>
          <p:cNvPr id="27" name="Group 27"/>
          <p:cNvGrpSpPr/>
          <p:nvPr/>
        </p:nvGrpSpPr>
        <p:grpSpPr>
          <a:xfrm rot="-5400000">
            <a:off x="12910419" y="4867206"/>
            <a:ext cx="10244787" cy="510375"/>
            <a:chOff x="0" y="0"/>
            <a:chExt cx="3671501" cy="182907"/>
          </a:xfrm>
        </p:grpSpPr>
        <p:sp>
          <p:nvSpPr>
            <p:cNvPr id="28" name="Freeform 28"/>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88AC2E"/>
            </a:solidFill>
          </p:spPr>
          <p:txBody>
            <a:bodyPr/>
            <a:lstStyle/>
            <a:p>
              <a:endParaRPr lang="en-US"/>
            </a:p>
          </p:txBody>
        </p:sp>
        <p:sp>
          <p:nvSpPr>
            <p:cNvPr id="29" name="TextBox 29"/>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0" name="Group 30"/>
          <p:cNvGrpSpPr/>
          <p:nvPr/>
        </p:nvGrpSpPr>
        <p:grpSpPr>
          <a:xfrm>
            <a:off x="0" y="9776625"/>
            <a:ext cx="18288000" cy="510375"/>
            <a:chOff x="0" y="0"/>
            <a:chExt cx="6554006" cy="182907"/>
          </a:xfrm>
        </p:grpSpPr>
        <p:sp>
          <p:nvSpPr>
            <p:cNvPr id="31" name="Freeform 31"/>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88AC2E"/>
            </a:solidFill>
          </p:spPr>
          <p:txBody>
            <a:bodyPr/>
            <a:lstStyle/>
            <a:p>
              <a:endParaRPr lang="en-US"/>
            </a:p>
          </p:txBody>
        </p:sp>
        <p:sp>
          <p:nvSpPr>
            <p:cNvPr id="32" name="TextBox 32"/>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3" name="Group 33"/>
          <p:cNvGrpSpPr/>
          <p:nvPr/>
        </p:nvGrpSpPr>
        <p:grpSpPr>
          <a:xfrm>
            <a:off x="484174" y="808116"/>
            <a:ext cx="4909141" cy="1223447"/>
            <a:chOff x="0" y="0"/>
            <a:chExt cx="1292942" cy="322225"/>
          </a:xfrm>
        </p:grpSpPr>
        <p:sp>
          <p:nvSpPr>
            <p:cNvPr id="34" name="Freeform 34"/>
            <p:cNvSpPr/>
            <p:nvPr/>
          </p:nvSpPr>
          <p:spPr>
            <a:xfrm>
              <a:off x="0" y="0"/>
              <a:ext cx="1292942" cy="322225"/>
            </a:xfrm>
            <a:custGeom>
              <a:avLst/>
              <a:gdLst/>
              <a:ahLst/>
              <a:cxnLst/>
              <a:rect l="l" t="t" r="r" b="b"/>
              <a:pathLst>
                <a:path w="1292942" h="322225">
                  <a:moveTo>
                    <a:pt x="1089742" y="0"/>
                  </a:moveTo>
                  <a:cubicBezTo>
                    <a:pt x="1201967" y="0"/>
                    <a:pt x="1292942" y="72132"/>
                    <a:pt x="1292942" y="161112"/>
                  </a:cubicBezTo>
                  <a:cubicBezTo>
                    <a:pt x="1292942" y="250092"/>
                    <a:pt x="1201967" y="322225"/>
                    <a:pt x="1089742" y="322225"/>
                  </a:cubicBezTo>
                  <a:lnTo>
                    <a:pt x="203200" y="322225"/>
                  </a:lnTo>
                  <a:cubicBezTo>
                    <a:pt x="90976" y="322225"/>
                    <a:pt x="0" y="250092"/>
                    <a:pt x="0" y="161112"/>
                  </a:cubicBezTo>
                  <a:cubicBezTo>
                    <a:pt x="0" y="72132"/>
                    <a:pt x="90976" y="0"/>
                    <a:pt x="203200" y="0"/>
                  </a:cubicBezTo>
                  <a:close/>
                </a:path>
              </a:pathLst>
            </a:custGeom>
            <a:solidFill>
              <a:srgbClr val="EC008C"/>
            </a:solidFill>
          </p:spPr>
          <p:txBody>
            <a:bodyPr/>
            <a:lstStyle/>
            <a:p>
              <a:endParaRPr lang="en-US"/>
            </a:p>
          </p:txBody>
        </p:sp>
        <p:sp>
          <p:nvSpPr>
            <p:cNvPr id="35" name="TextBox 35"/>
            <p:cNvSpPr txBox="1"/>
            <p:nvPr/>
          </p:nvSpPr>
          <p:spPr>
            <a:xfrm>
              <a:off x="0" y="-28575"/>
              <a:ext cx="1292942" cy="350800"/>
            </a:xfrm>
            <a:prstGeom prst="rect">
              <a:avLst/>
            </a:prstGeom>
          </p:spPr>
          <p:txBody>
            <a:bodyPr lIns="50800" tIns="50800" rIns="50800" bIns="50800" rtlCol="0" anchor="ctr"/>
            <a:lstStyle/>
            <a:p>
              <a:pPr algn="ctr">
                <a:lnSpc>
                  <a:spcPts val="1960"/>
                </a:lnSpc>
              </a:pPr>
              <a:endParaRPr/>
            </a:p>
          </p:txBody>
        </p:sp>
      </p:grpSp>
      <p:sp>
        <p:nvSpPr>
          <p:cNvPr id="36" name="TextBox 36"/>
          <p:cNvSpPr txBox="1"/>
          <p:nvPr/>
        </p:nvSpPr>
        <p:spPr>
          <a:xfrm>
            <a:off x="832545" y="791507"/>
            <a:ext cx="4238441"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Homework</a:t>
            </a:r>
          </a:p>
        </p:txBody>
      </p:sp>
      <p:sp>
        <p:nvSpPr>
          <p:cNvPr id="37" name="TextBox 37"/>
          <p:cNvSpPr txBox="1"/>
          <p:nvPr/>
        </p:nvSpPr>
        <p:spPr>
          <a:xfrm>
            <a:off x="6671101" y="6938878"/>
            <a:ext cx="9874345" cy="1809907"/>
          </a:xfrm>
          <a:prstGeom prst="rect">
            <a:avLst/>
          </a:prstGeom>
        </p:spPr>
        <p:txBody>
          <a:bodyPr lIns="0" tIns="0" rIns="0" bIns="0" rtlCol="0" anchor="t">
            <a:spAutoFit/>
          </a:bodyPr>
          <a:lstStyle/>
          <a:p>
            <a:pPr algn="l">
              <a:lnSpc>
                <a:spcPts val="7303"/>
              </a:lnSpc>
            </a:pPr>
            <a:r>
              <a:rPr lang="en-US" sz="4399">
                <a:solidFill>
                  <a:srgbClr val="000000"/>
                </a:solidFill>
                <a:latin typeface="Ubuntu"/>
                <a:ea typeface="Ubuntu"/>
                <a:cs typeface="Ubuntu"/>
                <a:sym typeface="Ubuntu"/>
              </a:rPr>
              <a:t>Work with your caregiver to fill out a </a:t>
            </a:r>
            <a:r>
              <a:rPr lang="en-US" sz="4399" b="1">
                <a:solidFill>
                  <a:srgbClr val="000000"/>
                </a:solidFill>
                <a:latin typeface="Ubuntu Bold"/>
                <a:ea typeface="Ubuntu Bold"/>
                <a:cs typeface="Ubuntu Bold"/>
                <a:sym typeface="Ubuntu Bold"/>
              </a:rPr>
              <a:t>support plan</a:t>
            </a:r>
            <a:r>
              <a:rPr lang="en-US" sz="4399">
                <a:solidFill>
                  <a:srgbClr val="000000"/>
                </a:solidFill>
                <a:latin typeface="Ubuntu"/>
                <a:ea typeface="Ubuntu"/>
                <a:cs typeface="Ubuntu"/>
                <a:sym typeface="Ubuntu"/>
              </a:rPr>
              <a:t> </a:t>
            </a:r>
            <a:r>
              <a:rPr lang="en-US" sz="4399" b="1">
                <a:solidFill>
                  <a:srgbClr val="000000"/>
                </a:solidFill>
                <a:latin typeface="Ubuntu Bold"/>
                <a:ea typeface="Ubuntu Bold"/>
                <a:cs typeface="Ubuntu Bold"/>
                <a:sym typeface="Ubuntu Bold"/>
              </a:rPr>
              <a:t>worksheet</a:t>
            </a:r>
            <a:r>
              <a:rPr lang="en-US" sz="4399">
                <a:solidFill>
                  <a:srgbClr val="000000"/>
                </a:solidFill>
                <a:latin typeface="Ubuntu"/>
                <a:ea typeface="Ubuntu"/>
                <a:cs typeface="Ubuntu"/>
                <a:sym typeface="Ubuntu"/>
              </a:rPr>
              <a:t>.</a:t>
            </a:r>
          </a:p>
        </p:txBody>
      </p:sp>
      <p:grpSp>
        <p:nvGrpSpPr>
          <p:cNvPr id="38" name="Group 38"/>
          <p:cNvGrpSpPr/>
          <p:nvPr/>
        </p:nvGrpSpPr>
        <p:grpSpPr>
          <a:xfrm>
            <a:off x="2554540" y="6531625"/>
            <a:ext cx="2815625" cy="2815625"/>
            <a:chOff x="0" y="0"/>
            <a:chExt cx="812800" cy="812800"/>
          </a:xfrm>
        </p:grpSpPr>
        <p:sp>
          <p:nvSpPr>
            <p:cNvPr id="39" name="Freeform 3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3A75C9"/>
            </a:solidFill>
          </p:spPr>
          <p:txBody>
            <a:bodyPr/>
            <a:lstStyle/>
            <a:p>
              <a:endParaRPr lang="en-US"/>
            </a:p>
          </p:txBody>
        </p:sp>
        <p:sp>
          <p:nvSpPr>
            <p:cNvPr id="40" name="TextBox 40"/>
            <p:cNvSpPr txBox="1"/>
            <p:nvPr/>
          </p:nvSpPr>
          <p:spPr>
            <a:xfrm>
              <a:off x="76200" y="47625"/>
              <a:ext cx="660400" cy="688975"/>
            </a:xfrm>
            <a:prstGeom prst="rect">
              <a:avLst/>
            </a:prstGeom>
          </p:spPr>
          <p:txBody>
            <a:bodyPr lIns="34761" tIns="34761" rIns="34761" bIns="34761" rtlCol="0" anchor="ctr"/>
            <a:lstStyle/>
            <a:p>
              <a:pPr algn="ctr">
                <a:lnSpc>
                  <a:spcPts val="1960"/>
                </a:lnSpc>
              </a:pPr>
              <a:endParaRPr/>
            </a:p>
          </p:txBody>
        </p:sp>
      </p:grpSp>
      <p:sp>
        <p:nvSpPr>
          <p:cNvPr id="41" name="Freeform 41"/>
          <p:cNvSpPr/>
          <p:nvPr/>
        </p:nvSpPr>
        <p:spPr>
          <a:xfrm>
            <a:off x="3172596" y="7008083"/>
            <a:ext cx="1736963" cy="1890572"/>
          </a:xfrm>
          <a:custGeom>
            <a:avLst/>
            <a:gdLst/>
            <a:ahLst/>
            <a:cxnLst/>
            <a:rect l="l" t="t" r="r" b="b"/>
            <a:pathLst>
              <a:path w="1736963" h="1890572">
                <a:moveTo>
                  <a:pt x="0" y="0"/>
                </a:moveTo>
                <a:lnTo>
                  <a:pt x="1736963" y="0"/>
                </a:lnTo>
                <a:lnTo>
                  <a:pt x="1736963" y="1890572"/>
                </a:lnTo>
                <a:lnTo>
                  <a:pt x="0" y="189057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42" name="TextBox 42"/>
          <p:cNvSpPr txBox="1"/>
          <p:nvPr/>
        </p:nvSpPr>
        <p:spPr>
          <a:xfrm>
            <a:off x="6671101" y="2805141"/>
            <a:ext cx="9874345" cy="2733832"/>
          </a:xfrm>
          <a:prstGeom prst="rect">
            <a:avLst/>
          </a:prstGeom>
        </p:spPr>
        <p:txBody>
          <a:bodyPr lIns="0" tIns="0" rIns="0" bIns="0" rtlCol="0" anchor="t">
            <a:spAutoFit/>
          </a:bodyPr>
          <a:lstStyle/>
          <a:p>
            <a:pPr algn="l">
              <a:lnSpc>
                <a:spcPts val="7303"/>
              </a:lnSpc>
            </a:pPr>
            <a:r>
              <a:rPr lang="en-US" sz="4399">
                <a:solidFill>
                  <a:srgbClr val="000000"/>
                </a:solidFill>
                <a:latin typeface="Ubuntu"/>
                <a:ea typeface="Ubuntu"/>
                <a:cs typeface="Ubuntu"/>
                <a:sym typeface="Ubuntu"/>
              </a:rPr>
              <a:t>Check your reflection pages, and talk to your caregiver about the kinds of</a:t>
            </a:r>
            <a:r>
              <a:rPr lang="en-US" sz="4399" b="1">
                <a:solidFill>
                  <a:srgbClr val="000000"/>
                </a:solidFill>
                <a:latin typeface="Ubuntu Bold"/>
                <a:ea typeface="Ubuntu Bold"/>
                <a:cs typeface="Ubuntu Bold"/>
                <a:sym typeface="Ubuntu Bold"/>
              </a:rPr>
              <a:t> support</a:t>
            </a:r>
            <a:r>
              <a:rPr lang="en-US" sz="4399">
                <a:solidFill>
                  <a:srgbClr val="000000"/>
                </a:solidFill>
                <a:latin typeface="Ubuntu"/>
                <a:ea typeface="Ubuntu"/>
                <a:cs typeface="Ubuntu"/>
                <a:sym typeface="Ubuntu"/>
              </a:rPr>
              <a:t> you want and need. </a:t>
            </a:r>
          </a:p>
        </p:txBody>
      </p:sp>
      <p:sp>
        <p:nvSpPr>
          <p:cNvPr id="43" name="Freeform 43"/>
          <p:cNvSpPr/>
          <p:nvPr/>
        </p:nvSpPr>
        <p:spPr>
          <a:xfrm>
            <a:off x="2554540" y="2700693"/>
            <a:ext cx="2806100" cy="3161802"/>
          </a:xfrm>
          <a:custGeom>
            <a:avLst/>
            <a:gdLst/>
            <a:ahLst/>
            <a:cxnLst/>
            <a:rect l="l" t="t" r="r" b="b"/>
            <a:pathLst>
              <a:path w="2806100" h="3161802">
                <a:moveTo>
                  <a:pt x="0" y="0"/>
                </a:moveTo>
                <a:lnTo>
                  <a:pt x="2806100" y="0"/>
                </a:lnTo>
                <a:lnTo>
                  <a:pt x="2806100" y="3161802"/>
                </a:lnTo>
                <a:lnTo>
                  <a:pt x="0" y="316180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03914" y="-1905"/>
            <a:ext cx="1138455" cy="917237"/>
          </a:xfrm>
          <a:custGeom>
            <a:avLst/>
            <a:gdLst/>
            <a:ahLst/>
            <a:cxnLst/>
            <a:rect l="l" t="t" r="r" b="b"/>
            <a:pathLst>
              <a:path w="1138455" h="917237">
                <a:moveTo>
                  <a:pt x="0" y="0"/>
                </a:moveTo>
                <a:lnTo>
                  <a:pt x="1138456" y="0"/>
                </a:lnTo>
                <a:lnTo>
                  <a:pt x="1138456" y="917237"/>
                </a:lnTo>
                <a:lnTo>
                  <a:pt x="0" y="917237"/>
                </a:lnTo>
                <a:lnTo>
                  <a:pt x="0" y="0"/>
                </a:lnTo>
                <a:close/>
              </a:path>
            </a:pathLst>
          </a:custGeom>
          <a:blipFill>
            <a:blip r:embed="rId3">
              <a:extLst>
                <a:ext uri="{96DAC541-7B7A-43D3-8B79-37D633B846F1}">
                  <asvg:svgBlip xmlns:asvg="http://schemas.microsoft.com/office/drawing/2016/SVG/main" r:embed="rId4"/>
                </a:ext>
              </a:extLst>
            </a:blip>
            <a:stretch>
              <a:fillRect t="-51826"/>
            </a:stretch>
          </a:blipFill>
        </p:spPr>
        <p:txBody>
          <a:bodyPr/>
          <a:lstStyle/>
          <a:p>
            <a:endParaRPr lang="en-US"/>
          </a:p>
        </p:txBody>
      </p:sp>
      <p:sp>
        <p:nvSpPr>
          <p:cNvPr id="3" name="Freeform 3"/>
          <p:cNvSpPr/>
          <p:nvPr/>
        </p:nvSpPr>
        <p:spPr>
          <a:xfrm>
            <a:off x="16743945" y="0"/>
            <a:ext cx="1128055" cy="915332"/>
          </a:xfrm>
          <a:custGeom>
            <a:avLst/>
            <a:gdLst/>
            <a:ahLst/>
            <a:cxnLst/>
            <a:rect l="l" t="t" r="r" b="b"/>
            <a:pathLst>
              <a:path w="1128055" h="915332">
                <a:moveTo>
                  <a:pt x="0" y="0"/>
                </a:moveTo>
                <a:lnTo>
                  <a:pt x="1128055" y="0"/>
                </a:lnTo>
                <a:lnTo>
                  <a:pt x="11280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r="-921"/>
            </a:stretch>
          </a:blipFill>
        </p:spPr>
        <p:txBody>
          <a:bodyPr/>
          <a:lstStyle/>
          <a:p>
            <a:endParaRPr lang="en-US"/>
          </a:p>
        </p:txBody>
      </p:sp>
      <p:sp>
        <p:nvSpPr>
          <p:cNvPr id="4" name="Freeform 4"/>
          <p:cNvSpPr/>
          <p:nvPr/>
        </p:nvSpPr>
        <p:spPr>
          <a:xfrm>
            <a:off x="13619141" y="-1947"/>
            <a:ext cx="1138455" cy="917279"/>
          </a:xfrm>
          <a:custGeom>
            <a:avLst/>
            <a:gdLst/>
            <a:ahLst/>
            <a:cxnLst/>
            <a:rect l="l" t="t" r="r" b="b"/>
            <a:pathLst>
              <a:path w="1138455" h="917279">
                <a:moveTo>
                  <a:pt x="0" y="0"/>
                </a:moveTo>
                <a:lnTo>
                  <a:pt x="1138455" y="0"/>
                </a:lnTo>
                <a:lnTo>
                  <a:pt x="1138455" y="917279"/>
                </a:lnTo>
                <a:lnTo>
                  <a:pt x="0" y="917279"/>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5" name="Freeform 5"/>
          <p:cNvSpPr/>
          <p:nvPr/>
        </p:nvSpPr>
        <p:spPr>
          <a:xfrm>
            <a:off x="1153771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6" name="Freeform 6"/>
          <p:cNvSpPr/>
          <p:nvPr/>
        </p:nvSpPr>
        <p:spPr>
          <a:xfrm>
            <a:off x="12577741"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7" name="Freeform 7"/>
          <p:cNvSpPr/>
          <p:nvPr/>
        </p:nvSpPr>
        <p:spPr>
          <a:xfrm>
            <a:off x="94529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8" name="Freeform 8"/>
          <p:cNvSpPr/>
          <p:nvPr/>
        </p:nvSpPr>
        <p:spPr>
          <a:xfrm>
            <a:off x="1049296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9" name="Freeform 9"/>
          <p:cNvSpPr/>
          <p:nvPr/>
        </p:nvSpPr>
        <p:spPr>
          <a:xfrm>
            <a:off x="737150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0" name="Freeform 10"/>
          <p:cNvSpPr/>
          <p:nvPr/>
        </p:nvSpPr>
        <p:spPr>
          <a:xfrm>
            <a:off x="84115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1" name="Freeform 11"/>
          <p:cNvSpPr/>
          <p:nvPr/>
        </p:nvSpPr>
        <p:spPr>
          <a:xfrm>
            <a:off x="5286734"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2" name="Freeform 12"/>
          <p:cNvSpPr/>
          <p:nvPr/>
        </p:nvSpPr>
        <p:spPr>
          <a:xfrm>
            <a:off x="6326765"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3" name="Freeform 13"/>
          <p:cNvSpPr/>
          <p:nvPr/>
        </p:nvSpPr>
        <p:spPr>
          <a:xfrm>
            <a:off x="3205304"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4" name="Freeform 14"/>
          <p:cNvSpPr/>
          <p:nvPr/>
        </p:nvSpPr>
        <p:spPr>
          <a:xfrm>
            <a:off x="4245335"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5" name="Freeform 15"/>
          <p:cNvSpPr/>
          <p:nvPr/>
        </p:nvSpPr>
        <p:spPr>
          <a:xfrm>
            <a:off x="1120531"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6" name="Freeform 16"/>
          <p:cNvSpPr/>
          <p:nvPr/>
        </p:nvSpPr>
        <p:spPr>
          <a:xfrm>
            <a:off x="2160561" y="0"/>
            <a:ext cx="1138455" cy="915332"/>
          </a:xfrm>
          <a:custGeom>
            <a:avLst/>
            <a:gdLst/>
            <a:ahLst/>
            <a:cxnLst/>
            <a:rect l="l" t="t" r="r" b="b"/>
            <a:pathLst>
              <a:path w="1138455" h="915332">
                <a:moveTo>
                  <a:pt x="0" y="0"/>
                </a:moveTo>
                <a:lnTo>
                  <a:pt x="1138456" y="0"/>
                </a:lnTo>
                <a:lnTo>
                  <a:pt x="1138456"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7" name="Freeform 17"/>
          <p:cNvSpPr/>
          <p:nvPr/>
        </p:nvSpPr>
        <p:spPr>
          <a:xfrm>
            <a:off x="-1905" y="0"/>
            <a:ext cx="179461" cy="915332"/>
          </a:xfrm>
          <a:custGeom>
            <a:avLst/>
            <a:gdLst/>
            <a:ahLst/>
            <a:cxnLst/>
            <a:rect l="l" t="t" r="r" b="b"/>
            <a:pathLst>
              <a:path w="179461" h="915332">
                <a:moveTo>
                  <a:pt x="0" y="0"/>
                </a:moveTo>
                <a:lnTo>
                  <a:pt x="179461" y="0"/>
                </a:lnTo>
                <a:lnTo>
                  <a:pt x="179461"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l="-534374" t="-52142"/>
            </a:stretch>
          </a:blipFill>
        </p:spPr>
        <p:txBody>
          <a:bodyPr/>
          <a:lstStyle/>
          <a:p>
            <a:endParaRPr lang="en-US"/>
          </a:p>
        </p:txBody>
      </p:sp>
      <p:sp>
        <p:nvSpPr>
          <p:cNvPr id="18" name="Freeform 18"/>
          <p:cNvSpPr/>
          <p:nvPr/>
        </p:nvSpPr>
        <p:spPr>
          <a:xfrm>
            <a:off x="7913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9" name="Freeform 19"/>
          <p:cNvSpPr/>
          <p:nvPr/>
        </p:nvSpPr>
        <p:spPr>
          <a:xfrm>
            <a:off x="0" y="9518616"/>
            <a:ext cx="977066" cy="619133"/>
          </a:xfrm>
          <a:custGeom>
            <a:avLst/>
            <a:gdLst/>
            <a:ahLst/>
            <a:cxnLst/>
            <a:rect l="l" t="t" r="r" b="b"/>
            <a:pathLst>
              <a:path w="977066" h="619133">
                <a:moveTo>
                  <a:pt x="0" y="0"/>
                </a:moveTo>
                <a:lnTo>
                  <a:pt x="977066" y="0"/>
                </a:lnTo>
                <a:lnTo>
                  <a:pt x="977066" y="619133"/>
                </a:lnTo>
                <a:lnTo>
                  <a:pt x="0" y="619133"/>
                </a:lnTo>
                <a:lnTo>
                  <a:pt x="0" y="0"/>
                </a:lnTo>
                <a:close/>
              </a:path>
            </a:pathLst>
          </a:custGeom>
          <a:blipFill>
            <a:blip r:embed="rId3">
              <a:extLst>
                <a:ext uri="{96DAC541-7B7A-43D3-8B79-37D633B846F1}">
                  <asvg:svgBlip xmlns:asvg="http://schemas.microsoft.com/office/drawing/2016/SVG/main" r:embed="rId4"/>
                </a:ext>
              </a:extLst>
            </a:blip>
            <a:stretch>
              <a:fillRect l="-16517" b="-124928"/>
            </a:stretch>
          </a:blipFill>
        </p:spPr>
        <p:txBody>
          <a:bodyPr/>
          <a:lstStyle/>
          <a:p>
            <a:endParaRPr lang="en-US"/>
          </a:p>
        </p:txBody>
      </p:sp>
      <p:sp>
        <p:nvSpPr>
          <p:cNvPr id="20" name="Freeform 20"/>
          <p:cNvSpPr/>
          <p:nvPr/>
        </p:nvSpPr>
        <p:spPr>
          <a:xfrm>
            <a:off x="14659172"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21" name="Freeform 21"/>
          <p:cNvSpPr/>
          <p:nvPr/>
        </p:nvSpPr>
        <p:spPr>
          <a:xfrm>
            <a:off x="0" y="934382"/>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2" name="Freeform 22"/>
          <p:cNvSpPr/>
          <p:nvPr/>
        </p:nvSpPr>
        <p:spPr>
          <a:xfrm>
            <a:off x="0" y="2365087"/>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3" name="Freeform 23"/>
          <p:cNvSpPr/>
          <p:nvPr/>
        </p:nvSpPr>
        <p:spPr>
          <a:xfrm>
            <a:off x="0" y="3795793"/>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4" name="Freeform 24"/>
          <p:cNvSpPr/>
          <p:nvPr/>
        </p:nvSpPr>
        <p:spPr>
          <a:xfrm>
            <a:off x="0" y="5226499"/>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5" name="Freeform 25"/>
          <p:cNvSpPr/>
          <p:nvPr/>
        </p:nvSpPr>
        <p:spPr>
          <a:xfrm>
            <a:off x="-1943" y="6657204"/>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sp>
        <p:nvSpPr>
          <p:cNvPr id="26" name="Freeform 26"/>
          <p:cNvSpPr/>
          <p:nvPr/>
        </p:nvSpPr>
        <p:spPr>
          <a:xfrm>
            <a:off x="-1943" y="8087910"/>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grpSp>
        <p:nvGrpSpPr>
          <p:cNvPr id="27" name="Group 27"/>
          <p:cNvGrpSpPr/>
          <p:nvPr/>
        </p:nvGrpSpPr>
        <p:grpSpPr>
          <a:xfrm rot="-5400000">
            <a:off x="12910419" y="4867206"/>
            <a:ext cx="10244787" cy="510375"/>
            <a:chOff x="0" y="0"/>
            <a:chExt cx="3671501" cy="182907"/>
          </a:xfrm>
        </p:grpSpPr>
        <p:sp>
          <p:nvSpPr>
            <p:cNvPr id="28" name="Freeform 28"/>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88AC2E"/>
            </a:solidFill>
          </p:spPr>
          <p:txBody>
            <a:bodyPr/>
            <a:lstStyle/>
            <a:p>
              <a:endParaRPr lang="en-US"/>
            </a:p>
          </p:txBody>
        </p:sp>
        <p:sp>
          <p:nvSpPr>
            <p:cNvPr id="29" name="TextBox 29"/>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0" name="Group 30"/>
          <p:cNvGrpSpPr/>
          <p:nvPr/>
        </p:nvGrpSpPr>
        <p:grpSpPr>
          <a:xfrm>
            <a:off x="0" y="9776625"/>
            <a:ext cx="18288000" cy="510375"/>
            <a:chOff x="0" y="0"/>
            <a:chExt cx="6554006" cy="182907"/>
          </a:xfrm>
        </p:grpSpPr>
        <p:sp>
          <p:nvSpPr>
            <p:cNvPr id="31" name="Freeform 31"/>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88AC2E"/>
            </a:solidFill>
          </p:spPr>
          <p:txBody>
            <a:bodyPr/>
            <a:lstStyle/>
            <a:p>
              <a:endParaRPr lang="en-US"/>
            </a:p>
          </p:txBody>
        </p:sp>
        <p:sp>
          <p:nvSpPr>
            <p:cNvPr id="32" name="TextBox 32"/>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3" name="Group 33"/>
          <p:cNvGrpSpPr/>
          <p:nvPr/>
        </p:nvGrpSpPr>
        <p:grpSpPr>
          <a:xfrm>
            <a:off x="484174" y="808116"/>
            <a:ext cx="10724666" cy="1223447"/>
            <a:chOff x="0" y="0"/>
            <a:chExt cx="2824603" cy="322225"/>
          </a:xfrm>
        </p:grpSpPr>
        <p:sp>
          <p:nvSpPr>
            <p:cNvPr id="34" name="Freeform 34"/>
            <p:cNvSpPr/>
            <p:nvPr/>
          </p:nvSpPr>
          <p:spPr>
            <a:xfrm>
              <a:off x="0" y="0"/>
              <a:ext cx="2824603" cy="322225"/>
            </a:xfrm>
            <a:custGeom>
              <a:avLst/>
              <a:gdLst/>
              <a:ahLst/>
              <a:cxnLst/>
              <a:rect l="l" t="t" r="r" b="b"/>
              <a:pathLst>
                <a:path w="2824603" h="322225">
                  <a:moveTo>
                    <a:pt x="2621403" y="0"/>
                  </a:moveTo>
                  <a:cubicBezTo>
                    <a:pt x="2733628" y="0"/>
                    <a:pt x="2824603" y="72132"/>
                    <a:pt x="2824603" y="161112"/>
                  </a:cubicBezTo>
                  <a:cubicBezTo>
                    <a:pt x="2824603" y="250092"/>
                    <a:pt x="2733628" y="322225"/>
                    <a:pt x="2621403" y="322225"/>
                  </a:cubicBezTo>
                  <a:lnTo>
                    <a:pt x="203200" y="322225"/>
                  </a:lnTo>
                  <a:cubicBezTo>
                    <a:pt x="90976" y="322225"/>
                    <a:pt x="0" y="250092"/>
                    <a:pt x="0" y="161112"/>
                  </a:cubicBezTo>
                  <a:cubicBezTo>
                    <a:pt x="0" y="72132"/>
                    <a:pt x="90976" y="0"/>
                    <a:pt x="203200" y="0"/>
                  </a:cubicBezTo>
                  <a:close/>
                </a:path>
              </a:pathLst>
            </a:custGeom>
            <a:solidFill>
              <a:srgbClr val="EC008C"/>
            </a:solidFill>
          </p:spPr>
          <p:txBody>
            <a:bodyPr/>
            <a:lstStyle/>
            <a:p>
              <a:endParaRPr lang="en-US"/>
            </a:p>
          </p:txBody>
        </p:sp>
        <p:sp>
          <p:nvSpPr>
            <p:cNvPr id="35" name="TextBox 35"/>
            <p:cNvSpPr txBox="1"/>
            <p:nvPr/>
          </p:nvSpPr>
          <p:spPr>
            <a:xfrm>
              <a:off x="0" y="-28575"/>
              <a:ext cx="2824603" cy="350800"/>
            </a:xfrm>
            <a:prstGeom prst="rect">
              <a:avLst/>
            </a:prstGeom>
          </p:spPr>
          <p:txBody>
            <a:bodyPr lIns="50800" tIns="50800" rIns="50800" bIns="50800" rtlCol="0" anchor="ctr"/>
            <a:lstStyle/>
            <a:p>
              <a:pPr algn="ctr">
                <a:lnSpc>
                  <a:spcPts val="1960"/>
                </a:lnSpc>
              </a:pPr>
              <a:endParaRPr/>
            </a:p>
          </p:txBody>
        </p:sp>
      </p:grpSp>
      <p:sp>
        <p:nvSpPr>
          <p:cNvPr id="36" name="TextBox 36"/>
          <p:cNvSpPr txBox="1"/>
          <p:nvPr/>
        </p:nvSpPr>
        <p:spPr>
          <a:xfrm>
            <a:off x="2654259" y="7629368"/>
            <a:ext cx="13446173" cy="1809907"/>
          </a:xfrm>
          <a:prstGeom prst="rect">
            <a:avLst/>
          </a:prstGeom>
        </p:spPr>
        <p:txBody>
          <a:bodyPr lIns="0" tIns="0" rIns="0" bIns="0" rtlCol="0" anchor="t">
            <a:spAutoFit/>
          </a:bodyPr>
          <a:lstStyle/>
          <a:p>
            <a:pPr algn="l">
              <a:lnSpc>
                <a:spcPts val="7303"/>
              </a:lnSpc>
            </a:pPr>
            <a:r>
              <a:rPr lang="en-US" sz="4399">
                <a:solidFill>
                  <a:srgbClr val="000000"/>
                </a:solidFill>
                <a:latin typeface="Ubuntu"/>
                <a:ea typeface="Ubuntu"/>
                <a:cs typeface="Ubuntu"/>
                <a:sym typeface="Ubuntu"/>
              </a:rPr>
              <a:t>Supported self-advocacy is when someone you trust </a:t>
            </a:r>
            <a:r>
              <a:rPr lang="en-US" sz="4399" b="1">
                <a:solidFill>
                  <a:srgbClr val="000000"/>
                </a:solidFill>
                <a:latin typeface="Ubuntu Bold"/>
                <a:ea typeface="Ubuntu Bold"/>
                <a:cs typeface="Ubuntu Bold"/>
                <a:sym typeface="Ubuntu Bold"/>
              </a:rPr>
              <a:t>helps you</a:t>
            </a:r>
            <a:r>
              <a:rPr lang="en-US" sz="4399">
                <a:solidFill>
                  <a:srgbClr val="000000"/>
                </a:solidFill>
                <a:latin typeface="Ubuntu"/>
                <a:ea typeface="Ubuntu"/>
                <a:cs typeface="Ubuntu"/>
                <a:sym typeface="Ubuntu"/>
              </a:rPr>
              <a:t> be more successful at expressing yourself.</a:t>
            </a:r>
          </a:p>
        </p:txBody>
      </p:sp>
      <p:sp>
        <p:nvSpPr>
          <p:cNvPr id="37" name="Freeform 37"/>
          <p:cNvSpPr/>
          <p:nvPr/>
        </p:nvSpPr>
        <p:spPr>
          <a:xfrm>
            <a:off x="6171390" y="2059115"/>
            <a:ext cx="6411911" cy="5455954"/>
          </a:xfrm>
          <a:custGeom>
            <a:avLst/>
            <a:gdLst/>
            <a:ahLst/>
            <a:cxnLst/>
            <a:rect l="l" t="t" r="r" b="b"/>
            <a:pathLst>
              <a:path w="6411911" h="5455954">
                <a:moveTo>
                  <a:pt x="0" y="0"/>
                </a:moveTo>
                <a:lnTo>
                  <a:pt x="6411911" y="0"/>
                </a:lnTo>
                <a:lnTo>
                  <a:pt x="6411911" y="5455953"/>
                </a:lnTo>
                <a:lnTo>
                  <a:pt x="0" y="545595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38" name="TextBox 38"/>
          <p:cNvSpPr txBox="1"/>
          <p:nvPr/>
        </p:nvSpPr>
        <p:spPr>
          <a:xfrm>
            <a:off x="832545" y="791507"/>
            <a:ext cx="10104301"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Supported Self-Advocacy</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03914" y="-1905"/>
            <a:ext cx="1138455" cy="917237"/>
          </a:xfrm>
          <a:custGeom>
            <a:avLst/>
            <a:gdLst/>
            <a:ahLst/>
            <a:cxnLst/>
            <a:rect l="l" t="t" r="r" b="b"/>
            <a:pathLst>
              <a:path w="1138455" h="917237">
                <a:moveTo>
                  <a:pt x="0" y="0"/>
                </a:moveTo>
                <a:lnTo>
                  <a:pt x="1138456" y="0"/>
                </a:lnTo>
                <a:lnTo>
                  <a:pt x="1138456" y="917237"/>
                </a:lnTo>
                <a:lnTo>
                  <a:pt x="0" y="917237"/>
                </a:lnTo>
                <a:lnTo>
                  <a:pt x="0" y="0"/>
                </a:lnTo>
                <a:close/>
              </a:path>
            </a:pathLst>
          </a:custGeom>
          <a:blipFill>
            <a:blip r:embed="rId3">
              <a:extLst>
                <a:ext uri="{96DAC541-7B7A-43D3-8B79-37D633B846F1}">
                  <asvg:svgBlip xmlns:asvg="http://schemas.microsoft.com/office/drawing/2016/SVG/main" r:embed="rId4"/>
                </a:ext>
              </a:extLst>
            </a:blip>
            <a:stretch>
              <a:fillRect t="-51826"/>
            </a:stretch>
          </a:blipFill>
        </p:spPr>
        <p:txBody>
          <a:bodyPr/>
          <a:lstStyle/>
          <a:p>
            <a:endParaRPr lang="en-US"/>
          </a:p>
        </p:txBody>
      </p:sp>
      <p:sp>
        <p:nvSpPr>
          <p:cNvPr id="3" name="Freeform 3"/>
          <p:cNvSpPr/>
          <p:nvPr/>
        </p:nvSpPr>
        <p:spPr>
          <a:xfrm>
            <a:off x="16743945" y="0"/>
            <a:ext cx="1128055" cy="915332"/>
          </a:xfrm>
          <a:custGeom>
            <a:avLst/>
            <a:gdLst/>
            <a:ahLst/>
            <a:cxnLst/>
            <a:rect l="l" t="t" r="r" b="b"/>
            <a:pathLst>
              <a:path w="1128055" h="915332">
                <a:moveTo>
                  <a:pt x="0" y="0"/>
                </a:moveTo>
                <a:lnTo>
                  <a:pt x="1128055" y="0"/>
                </a:lnTo>
                <a:lnTo>
                  <a:pt x="11280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r="-921"/>
            </a:stretch>
          </a:blipFill>
        </p:spPr>
        <p:txBody>
          <a:bodyPr/>
          <a:lstStyle/>
          <a:p>
            <a:endParaRPr lang="en-US"/>
          </a:p>
        </p:txBody>
      </p:sp>
      <p:sp>
        <p:nvSpPr>
          <p:cNvPr id="4" name="Freeform 4"/>
          <p:cNvSpPr/>
          <p:nvPr/>
        </p:nvSpPr>
        <p:spPr>
          <a:xfrm>
            <a:off x="13619141" y="-1947"/>
            <a:ext cx="1138455" cy="917279"/>
          </a:xfrm>
          <a:custGeom>
            <a:avLst/>
            <a:gdLst/>
            <a:ahLst/>
            <a:cxnLst/>
            <a:rect l="l" t="t" r="r" b="b"/>
            <a:pathLst>
              <a:path w="1138455" h="917279">
                <a:moveTo>
                  <a:pt x="0" y="0"/>
                </a:moveTo>
                <a:lnTo>
                  <a:pt x="1138455" y="0"/>
                </a:lnTo>
                <a:lnTo>
                  <a:pt x="1138455" y="917279"/>
                </a:lnTo>
                <a:lnTo>
                  <a:pt x="0" y="917279"/>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5" name="Freeform 5"/>
          <p:cNvSpPr/>
          <p:nvPr/>
        </p:nvSpPr>
        <p:spPr>
          <a:xfrm>
            <a:off x="1153771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6" name="Freeform 6"/>
          <p:cNvSpPr/>
          <p:nvPr/>
        </p:nvSpPr>
        <p:spPr>
          <a:xfrm>
            <a:off x="12577741"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7" name="Freeform 7"/>
          <p:cNvSpPr/>
          <p:nvPr/>
        </p:nvSpPr>
        <p:spPr>
          <a:xfrm>
            <a:off x="94529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8" name="Freeform 8"/>
          <p:cNvSpPr/>
          <p:nvPr/>
        </p:nvSpPr>
        <p:spPr>
          <a:xfrm>
            <a:off x="1049296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9" name="Freeform 9"/>
          <p:cNvSpPr/>
          <p:nvPr/>
        </p:nvSpPr>
        <p:spPr>
          <a:xfrm>
            <a:off x="737150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0" name="Freeform 10"/>
          <p:cNvSpPr/>
          <p:nvPr/>
        </p:nvSpPr>
        <p:spPr>
          <a:xfrm>
            <a:off x="84115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1" name="Freeform 11"/>
          <p:cNvSpPr/>
          <p:nvPr/>
        </p:nvSpPr>
        <p:spPr>
          <a:xfrm>
            <a:off x="5286734"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2" name="Freeform 12"/>
          <p:cNvSpPr/>
          <p:nvPr/>
        </p:nvSpPr>
        <p:spPr>
          <a:xfrm>
            <a:off x="6326765"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3" name="Freeform 13"/>
          <p:cNvSpPr/>
          <p:nvPr/>
        </p:nvSpPr>
        <p:spPr>
          <a:xfrm>
            <a:off x="3205304"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4" name="Freeform 14"/>
          <p:cNvSpPr/>
          <p:nvPr/>
        </p:nvSpPr>
        <p:spPr>
          <a:xfrm>
            <a:off x="4245335"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5" name="Freeform 15"/>
          <p:cNvSpPr/>
          <p:nvPr/>
        </p:nvSpPr>
        <p:spPr>
          <a:xfrm>
            <a:off x="1120531"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6" name="Freeform 16"/>
          <p:cNvSpPr/>
          <p:nvPr/>
        </p:nvSpPr>
        <p:spPr>
          <a:xfrm>
            <a:off x="2160561" y="0"/>
            <a:ext cx="1138455" cy="915332"/>
          </a:xfrm>
          <a:custGeom>
            <a:avLst/>
            <a:gdLst/>
            <a:ahLst/>
            <a:cxnLst/>
            <a:rect l="l" t="t" r="r" b="b"/>
            <a:pathLst>
              <a:path w="1138455" h="915332">
                <a:moveTo>
                  <a:pt x="0" y="0"/>
                </a:moveTo>
                <a:lnTo>
                  <a:pt x="1138456" y="0"/>
                </a:lnTo>
                <a:lnTo>
                  <a:pt x="1138456"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7" name="Freeform 17"/>
          <p:cNvSpPr/>
          <p:nvPr/>
        </p:nvSpPr>
        <p:spPr>
          <a:xfrm>
            <a:off x="-1905" y="0"/>
            <a:ext cx="179461" cy="915332"/>
          </a:xfrm>
          <a:custGeom>
            <a:avLst/>
            <a:gdLst/>
            <a:ahLst/>
            <a:cxnLst/>
            <a:rect l="l" t="t" r="r" b="b"/>
            <a:pathLst>
              <a:path w="179461" h="915332">
                <a:moveTo>
                  <a:pt x="0" y="0"/>
                </a:moveTo>
                <a:lnTo>
                  <a:pt x="179461" y="0"/>
                </a:lnTo>
                <a:lnTo>
                  <a:pt x="179461"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l="-534374" t="-52142"/>
            </a:stretch>
          </a:blipFill>
        </p:spPr>
        <p:txBody>
          <a:bodyPr/>
          <a:lstStyle/>
          <a:p>
            <a:endParaRPr lang="en-US"/>
          </a:p>
        </p:txBody>
      </p:sp>
      <p:sp>
        <p:nvSpPr>
          <p:cNvPr id="18" name="Freeform 18"/>
          <p:cNvSpPr/>
          <p:nvPr/>
        </p:nvSpPr>
        <p:spPr>
          <a:xfrm>
            <a:off x="7913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9" name="Freeform 19"/>
          <p:cNvSpPr/>
          <p:nvPr/>
        </p:nvSpPr>
        <p:spPr>
          <a:xfrm>
            <a:off x="0" y="9518616"/>
            <a:ext cx="977066" cy="619133"/>
          </a:xfrm>
          <a:custGeom>
            <a:avLst/>
            <a:gdLst/>
            <a:ahLst/>
            <a:cxnLst/>
            <a:rect l="l" t="t" r="r" b="b"/>
            <a:pathLst>
              <a:path w="977066" h="619133">
                <a:moveTo>
                  <a:pt x="0" y="0"/>
                </a:moveTo>
                <a:lnTo>
                  <a:pt x="977066" y="0"/>
                </a:lnTo>
                <a:lnTo>
                  <a:pt x="977066" y="619133"/>
                </a:lnTo>
                <a:lnTo>
                  <a:pt x="0" y="619133"/>
                </a:lnTo>
                <a:lnTo>
                  <a:pt x="0" y="0"/>
                </a:lnTo>
                <a:close/>
              </a:path>
            </a:pathLst>
          </a:custGeom>
          <a:blipFill>
            <a:blip r:embed="rId3">
              <a:extLst>
                <a:ext uri="{96DAC541-7B7A-43D3-8B79-37D633B846F1}">
                  <asvg:svgBlip xmlns:asvg="http://schemas.microsoft.com/office/drawing/2016/SVG/main" r:embed="rId4"/>
                </a:ext>
              </a:extLst>
            </a:blip>
            <a:stretch>
              <a:fillRect l="-16517" b="-124928"/>
            </a:stretch>
          </a:blipFill>
        </p:spPr>
        <p:txBody>
          <a:bodyPr/>
          <a:lstStyle/>
          <a:p>
            <a:endParaRPr lang="en-US"/>
          </a:p>
        </p:txBody>
      </p:sp>
      <p:sp>
        <p:nvSpPr>
          <p:cNvPr id="20" name="Freeform 20"/>
          <p:cNvSpPr/>
          <p:nvPr/>
        </p:nvSpPr>
        <p:spPr>
          <a:xfrm>
            <a:off x="14659172"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21" name="Freeform 21"/>
          <p:cNvSpPr/>
          <p:nvPr/>
        </p:nvSpPr>
        <p:spPr>
          <a:xfrm>
            <a:off x="0" y="934382"/>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2" name="Freeform 22"/>
          <p:cNvSpPr/>
          <p:nvPr/>
        </p:nvSpPr>
        <p:spPr>
          <a:xfrm>
            <a:off x="0" y="2365087"/>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3" name="Freeform 23"/>
          <p:cNvSpPr/>
          <p:nvPr/>
        </p:nvSpPr>
        <p:spPr>
          <a:xfrm>
            <a:off x="0" y="3795793"/>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4" name="Freeform 24"/>
          <p:cNvSpPr/>
          <p:nvPr/>
        </p:nvSpPr>
        <p:spPr>
          <a:xfrm>
            <a:off x="0" y="5226499"/>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5" name="Freeform 25"/>
          <p:cNvSpPr/>
          <p:nvPr/>
        </p:nvSpPr>
        <p:spPr>
          <a:xfrm>
            <a:off x="-1943" y="6657204"/>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sp>
        <p:nvSpPr>
          <p:cNvPr id="26" name="Freeform 26"/>
          <p:cNvSpPr/>
          <p:nvPr/>
        </p:nvSpPr>
        <p:spPr>
          <a:xfrm>
            <a:off x="-1943" y="8087910"/>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grpSp>
        <p:nvGrpSpPr>
          <p:cNvPr id="27" name="Group 27"/>
          <p:cNvGrpSpPr/>
          <p:nvPr/>
        </p:nvGrpSpPr>
        <p:grpSpPr>
          <a:xfrm rot="-5400000">
            <a:off x="12910419" y="4867206"/>
            <a:ext cx="10244787" cy="510375"/>
            <a:chOff x="0" y="0"/>
            <a:chExt cx="3671501" cy="182907"/>
          </a:xfrm>
        </p:grpSpPr>
        <p:sp>
          <p:nvSpPr>
            <p:cNvPr id="28" name="Freeform 28"/>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88AC2E"/>
            </a:solidFill>
          </p:spPr>
          <p:txBody>
            <a:bodyPr/>
            <a:lstStyle/>
            <a:p>
              <a:endParaRPr lang="en-US"/>
            </a:p>
          </p:txBody>
        </p:sp>
        <p:sp>
          <p:nvSpPr>
            <p:cNvPr id="29" name="TextBox 29"/>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0" name="Group 30"/>
          <p:cNvGrpSpPr/>
          <p:nvPr/>
        </p:nvGrpSpPr>
        <p:grpSpPr>
          <a:xfrm>
            <a:off x="484174" y="808116"/>
            <a:ext cx="8025789" cy="1223447"/>
            <a:chOff x="0" y="0"/>
            <a:chExt cx="2113788" cy="322225"/>
          </a:xfrm>
        </p:grpSpPr>
        <p:sp>
          <p:nvSpPr>
            <p:cNvPr id="31" name="Freeform 31"/>
            <p:cNvSpPr/>
            <p:nvPr/>
          </p:nvSpPr>
          <p:spPr>
            <a:xfrm>
              <a:off x="0" y="0"/>
              <a:ext cx="2113788" cy="322225"/>
            </a:xfrm>
            <a:custGeom>
              <a:avLst/>
              <a:gdLst/>
              <a:ahLst/>
              <a:cxnLst/>
              <a:rect l="l" t="t" r="r" b="b"/>
              <a:pathLst>
                <a:path w="2113788" h="322225">
                  <a:moveTo>
                    <a:pt x="1910588" y="0"/>
                  </a:moveTo>
                  <a:cubicBezTo>
                    <a:pt x="2022812" y="0"/>
                    <a:pt x="2113788" y="72132"/>
                    <a:pt x="2113788" y="161112"/>
                  </a:cubicBezTo>
                  <a:cubicBezTo>
                    <a:pt x="2113788" y="250092"/>
                    <a:pt x="2022812" y="322225"/>
                    <a:pt x="1910588" y="322225"/>
                  </a:cubicBezTo>
                  <a:lnTo>
                    <a:pt x="203200" y="322225"/>
                  </a:lnTo>
                  <a:cubicBezTo>
                    <a:pt x="90976" y="322225"/>
                    <a:pt x="0" y="250092"/>
                    <a:pt x="0" y="161112"/>
                  </a:cubicBezTo>
                  <a:cubicBezTo>
                    <a:pt x="0" y="72132"/>
                    <a:pt x="90976" y="0"/>
                    <a:pt x="203200" y="0"/>
                  </a:cubicBezTo>
                  <a:close/>
                </a:path>
              </a:pathLst>
            </a:custGeom>
            <a:solidFill>
              <a:srgbClr val="EC008C"/>
            </a:solidFill>
          </p:spPr>
          <p:txBody>
            <a:bodyPr/>
            <a:lstStyle/>
            <a:p>
              <a:endParaRPr lang="en-US"/>
            </a:p>
          </p:txBody>
        </p:sp>
        <p:sp>
          <p:nvSpPr>
            <p:cNvPr id="32" name="TextBox 32"/>
            <p:cNvSpPr txBox="1"/>
            <p:nvPr/>
          </p:nvSpPr>
          <p:spPr>
            <a:xfrm>
              <a:off x="0" y="-28575"/>
              <a:ext cx="2113788" cy="350800"/>
            </a:xfrm>
            <a:prstGeom prst="rect">
              <a:avLst/>
            </a:prstGeom>
          </p:spPr>
          <p:txBody>
            <a:bodyPr lIns="50800" tIns="50800" rIns="50800" bIns="50800" rtlCol="0" anchor="ctr"/>
            <a:lstStyle/>
            <a:p>
              <a:pPr algn="ctr">
                <a:lnSpc>
                  <a:spcPts val="1960"/>
                </a:lnSpc>
              </a:pPr>
              <a:endParaRPr/>
            </a:p>
          </p:txBody>
        </p:sp>
      </p:grpSp>
      <p:grpSp>
        <p:nvGrpSpPr>
          <p:cNvPr id="33" name="Group 33"/>
          <p:cNvGrpSpPr/>
          <p:nvPr/>
        </p:nvGrpSpPr>
        <p:grpSpPr>
          <a:xfrm>
            <a:off x="0" y="9776625"/>
            <a:ext cx="18288000" cy="510375"/>
            <a:chOff x="0" y="0"/>
            <a:chExt cx="6554006" cy="182907"/>
          </a:xfrm>
        </p:grpSpPr>
        <p:sp>
          <p:nvSpPr>
            <p:cNvPr id="34" name="Freeform 34"/>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88AC2E"/>
            </a:solidFill>
          </p:spPr>
          <p:txBody>
            <a:bodyPr/>
            <a:lstStyle/>
            <a:p>
              <a:endParaRPr lang="en-US"/>
            </a:p>
          </p:txBody>
        </p:sp>
        <p:sp>
          <p:nvSpPr>
            <p:cNvPr id="35" name="TextBox 35"/>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sp>
        <p:nvSpPr>
          <p:cNvPr id="36" name="AutoShape 36"/>
          <p:cNvSpPr/>
          <p:nvPr/>
        </p:nvSpPr>
        <p:spPr>
          <a:xfrm flipH="1" flipV="1">
            <a:off x="12056294" y="5665044"/>
            <a:ext cx="19050" cy="4111625"/>
          </a:xfrm>
          <a:prstGeom prst="line">
            <a:avLst/>
          </a:prstGeom>
          <a:ln w="19050" cap="flat">
            <a:solidFill>
              <a:srgbClr val="000000"/>
            </a:solidFill>
            <a:prstDash val="sysDot"/>
            <a:headEnd type="none" w="sm" len="sm"/>
            <a:tailEnd type="none" w="sm" len="sm"/>
          </a:ln>
        </p:spPr>
        <p:txBody>
          <a:bodyPr/>
          <a:lstStyle/>
          <a:p>
            <a:endParaRPr lang="en-US"/>
          </a:p>
        </p:txBody>
      </p:sp>
      <p:sp>
        <p:nvSpPr>
          <p:cNvPr id="37" name="AutoShape 37"/>
          <p:cNvSpPr/>
          <p:nvPr/>
        </p:nvSpPr>
        <p:spPr>
          <a:xfrm>
            <a:off x="998524" y="5665000"/>
            <a:ext cx="16748925" cy="0"/>
          </a:xfrm>
          <a:prstGeom prst="line">
            <a:avLst/>
          </a:prstGeom>
          <a:ln w="19050" cap="flat">
            <a:solidFill>
              <a:srgbClr val="000000"/>
            </a:solidFill>
            <a:prstDash val="sysDot"/>
            <a:headEnd type="none" w="sm" len="sm"/>
            <a:tailEnd type="none" w="sm" len="sm"/>
          </a:ln>
        </p:spPr>
        <p:txBody>
          <a:bodyPr/>
          <a:lstStyle/>
          <a:p>
            <a:endParaRPr lang="en-US"/>
          </a:p>
        </p:txBody>
      </p:sp>
      <p:sp>
        <p:nvSpPr>
          <p:cNvPr id="38" name="Freeform 38"/>
          <p:cNvSpPr/>
          <p:nvPr/>
        </p:nvSpPr>
        <p:spPr>
          <a:xfrm>
            <a:off x="4066560" y="2319662"/>
            <a:ext cx="2226457" cy="2084773"/>
          </a:xfrm>
          <a:custGeom>
            <a:avLst/>
            <a:gdLst/>
            <a:ahLst/>
            <a:cxnLst/>
            <a:rect l="l" t="t" r="r" b="b"/>
            <a:pathLst>
              <a:path w="2226457" h="2084773">
                <a:moveTo>
                  <a:pt x="0" y="0"/>
                </a:moveTo>
                <a:lnTo>
                  <a:pt x="2226457" y="0"/>
                </a:lnTo>
                <a:lnTo>
                  <a:pt x="2226457" y="2084773"/>
                </a:lnTo>
                <a:lnTo>
                  <a:pt x="0" y="208477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grpSp>
        <p:nvGrpSpPr>
          <p:cNvPr id="39" name="Group 39"/>
          <p:cNvGrpSpPr/>
          <p:nvPr/>
        </p:nvGrpSpPr>
        <p:grpSpPr>
          <a:xfrm>
            <a:off x="7115969" y="6226975"/>
            <a:ext cx="4350087" cy="3355433"/>
            <a:chOff x="0" y="0"/>
            <a:chExt cx="5800116" cy="4473911"/>
          </a:xfrm>
        </p:grpSpPr>
        <p:sp>
          <p:nvSpPr>
            <p:cNvPr id="40" name="TextBox 40"/>
            <p:cNvSpPr txBox="1"/>
            <p:nvPr/>
          </p:nvSpPr>
          <p:spPr>
            <a:xfrm>
              <a:off x="0" y="3391871"/>
              <a:ext cx="5800116" cy="1082040"/>
            </a:xfrm>
            <a:prstGeom prst="rect">
              <a:avLst/>
            </a:prstGeom>
          </p:spPr>
          <p:txBody>
            <a:bodyPr lIns="0" tIns="0" rIns="0" bIns="0" rtlCol="0" anchor="t">
              <a:spAutoFit/>
            </a:bodyPr>
            <a:lstStyle/>
            <a:p>
              <a:pPr algn="ctr">
                <a:lnSpc>
                  <a:spcPts val="6719"/>
                </a:lnSpc>
              </a:pPr>
              <a:r>
                <a:rPr lang="en-US" sz="4800">
                  <a:solidFill>
                    <a:srgbClr val="000000"/>
                  </a:solidFill>
                  <a:latin typeface="Ubuntu"/>
                  <a:ea typeface="Ubuntu"/>
                  <a:cs typeface="Ubuntu"/>
                  <a:sym typeface="Ubuntu"/>
                </a:rPr>
                <a:t>Organization</a:t>
              </a:r>
            </a:p>
          </p:txBody>
        </p:sp>
        <p:sp>
          <p:nvSpPr>
            <p:cNvPr id="41" name="Freeform 41"/>
            <p:cNvSpPr/>
            <p:nvPr/>
          </p:nvSpPr>
          <p:spPr>
            <a:xfrm>
              <a:off x="1334426" y="0"/>
              <a:ext cx="3131265" cy="3357925"/>
            </a:xfrm>
            <a:custGeom>
              <a:avLst/>
              <a:gdLst/>
              <a:ahLst/>
              <a:cxnLst/>
              <a:rect l="l" t="t" r="r" b="b"/>
              <a:pathLst>
                <a:path w="3131265" h="3357925">
                  <a:moveTo>
                    <a:pt x="0" y="0"/>
                  </a:moveTo>
                  <a:lnTo>
                    <a:pt x="3131265" y="0"/>
                  </a:lnTo>
                  <a:lnTo>
                    <a:pt x="3131265" y="3357925"/>
                  </a:lnTo>
                  <a:lnTo>
                    <a:pt x="0" y="3357925"/>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grpSp>
      <p:grpSp>
        <p:nvGrpSpPr>
          <p:cNvPr id="42" name="Group 42"/>
          <p:cNvGrpSpPr/>
          <p:nvPr/>
        </p:nvGrpSpPr>
        <p:grpSpPr>
          <a:xfrm>
            <a:off x="12692583" y="6005611"/>
            <a:ext cx="4638570" cy="3615592"/>
            <a:chOff x="0" y="0"/>
            <a:chExt cx="6184760" cy="4820789"/>
          </a:xfrm>
        </p:grpSpPr>
        <p:sp>
          <p:nvSpPr>
            <p:cNvPr id="43" name="TextBox 43"/>
            <p:cNvSpPr txBox="1"/>
            <p:nvPr/>
          </p:nvSpPr>
          <p:spPr>
            <a:xfrm>
              <a:off x="0" y="2608449"/>
              <a:ext cx="6184760" cy="2212340"/>
            </a:xfrm>
            <a:prstGeom prst="rect">
              <a:avLst/>
            </a:prstGeom>
          </p:spPr>
          <p:txBody>
            <a:bodyPr lIns="0" tIns="0" rIns="0" bIns="0" rtlCol="0" anchor="t">
              <a:spAutoFit/>
            </a:bodyPr>
            <a:lstStyle/>
            <a:p>
              <a:pPr algn="ctr">
                <a:lnSpc>
                  <a:spcPts val="6719"/>
                </a:lnSpc>
              </a:pPr>
              <a:r>
                <a:rPr lang="en-US" sz="4800">
                  <a:solidFill>
                    <a:srgbClr val="000000"/>
                  </a:solidFill>
                  <a:latin typeface="Ubuntu"/>
                  <a:ea typeface="Ubuntu"/>
                  <a:cs typeface="Ubuntu"/>
                  <a:sym typeface="Ubuntu"/>
                </a:rPr>
                <a:t>Supported </a:t>
              </a:r>
            </a:p>
            <a:p>
              <a:pPr algn="ctr">
                <a:lnSpc>
                  <a:spcPts val="6719"/>
                </a:lnSpc>
              </a:pPr>
              <a:r>
                <a:rPr lang="en-US" sz="4800">
                  <a:solidFill>
                    <a:srgbClr val="000000"/>
                  </a:solidFill>
                  <a:latin typeface="Ubuntu"/>
                  <a:ea typeface="Ubuntu"/>
                  <a:cs typeface="Ubuntu"/>
                  <a:sym typeface="Ubuntu"/>
                </a:rPr>
                <a:t>Decision-Making</a:t>
              </a:r>
            </a:p>
          </p:txBody>
        </p:sp>
        <p:sp>
          <p:nvSpPr>
            <p:cNvPr id="44" name="Freeform 44"/>
            <p:cNvSpPr/>
            <p:nvPr/>
          </p:nvSpPr>
          <p:spPr>
            <a:xfrm>
              <a:off x="1644558" y="0"/>
              <a:ext cx="2895645" cy="2620559"/>
            </a:xfrm>
            <a:custGeom>
              <a:avLst/>
              <a:gdLst/>
              <a:ahLst/>
              <a:cxnLst/>
              <a:rect l="l" t="t" r="r" b="b"/>
              <a:pathLst>
                <a:path w="2895645" h="2620559">
                  <a:moveTo>
                    <a:pt x="0" y="0"/>
                  </a:moveTo>
                  <a:lnTo>
                    <a:pt x="2895644" y="0"/>
                  </a:lnTo>
                  <a:lnTo>
                    <a:pt x="2895644" y="2620559"/>
                  </a:lnTo>
                  <a:lnTo>
                    <a:pt x="0" y="2620559"/>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grpSp>
      <p:sp>
        <p:nvSpPr>
          <p:cNvPr id="45" name="Freeform 45"/>
          <p:cNvSpPr/>
          <p:nvPr/>
        </p:nvSpPr>
        <p:spPr>
          <a:xfrm>
            <a:off x="12724024" y="2455163"/>
            <a:ext cx="1935147" cy="1935147"/>
          </a:xfrm>
          <a:custGeom>
            <a:avLst/>
            <a:gdLst/>
            <a:ahLst/>
            <a:cxnLst/>
            <a:rect l="l" t="t" r="r" b="b"/>
            <a:pathLst>
              <a:path w="1935147" h="1935147">
                <a:moveTo>
                  <a:pt x="0" y="0"/>
                </a:moveTo>
                <a:lnTo>
                  <a:pt x="1935148" y="0"/>
                </a:lnTo>
                <a:lnTo>
                  <a:pt x="1935148" y="1935147"/>
                </a:lnTo>
                <a:lnTo>
                  <a:pt x="0" y="1935147"/>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US"/>
          </a:p>
        </p:txBody>
      </p:sp>
      <p:sp>
        <p:nvSpPr>
          <p:cNvPr id="46" name="Freeform 46"/>
          <p:cNvSpPr/>
          <p:nvPr/>
        </p:nvSpPr>
        <p:spPr>
          <a:xfrm>
            <a:off x="10250127" y="2461962"/>
            <a:ext cx="1935147" cy="1935147"/>
          </a:xfrm>
          <a:custGeom>
            <a:avLst/>
            <a:gdLst/>
            <a:ahLst/>
            <a:cxnLst/>
            <a:rect l="l" t="t" r="r" b="b"/>
            <a:pathLst>
              <a:path w="1935147" h="1935147">
                <a:moveTo>
                  <a:pt x="0" y="0"/>
                </a:moveTo>
                <a:lnTo>
                  <a:pt x="1935147" y="0"/>
                </a:lnTo>
                <a:lnTo>
                  <a:pt x="1935147" y="1935148"/>
                </a:lnTo>
                <a:lnTo>
                  <a:pt x="0" y="1935148"/>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US"/>
          </a:p>
        </p:txBody>
      </p:sp>
      <p:sp>
        <p:nvSpPr>
          <p:cNvPr id="47" name="Freeform 47"/>
          <p:cNvSpPr/>
          <p:nvPr/>
        </p:nvSpPr>
        <p:spPr>
          <a:xfrm>
            <a:off x="15203833" y="2312336"/>
            <a:ext cx="2127320" cy="2084773"/>
          </a:xfrm>
          <a:custGeom>
            <a:avLst/>
            <a:gdLst/>
            <a:ahLst/>
            <a:cxnLst/>
            <a:rect l="l" t="t" r="r" b="b"/>
            <a:pathLst>
              <a:path w="2127320" h="2084773">
                <a:moveTo>
                  <a:pt x="0" y="0"/>
                </a:moveTo>
                <a:lnTo>
                  <a:pt x="2127320" y="0"/>
                </a:lnTo>
                <a:lnTo>
                  <a:pt x="2127320" y="2084774"/>
                </a:lnTo>
                <a:lnTo>
                  <a:pt x="0" y="2084774"/>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US"/>
          </a:p>
        </p:txBody>
      </p:sp>
      <p:sp>
        <p:nvSpPr>
          <p:cNvPr id="48" name="AutoShape 48"/>
          <p:cNvSpPr/>
          <p:nvPr/>
        </p:nvSpPr>
        <p:spPr>
          <a:xfrm flipV="1">
            <a:off x="8881438" y="915376"/>
            <a:ext cx="0" cy="4749668"/>
          </a:xfrm>
          <a:prstGeom prst="line">
            <a:avLst/>
          </a:prstGeom>
          <a:ln w="19050" cap="flat">
            <a:solidFill>
              <a:srgbClr val="000000"/>
            </a:solidFill>
            <a:prstDash val="sysDot"/>
            <a:headEnd type="none" w="sm" len="sm"/>
            <a:tailEnd type="none" w="sm" len="sm"/>
          </a:ln>
        </p:spPr>
        <p:txBody>
          <a:bodyPr/>
          <a:lstStyle/>
          <a:p>
            <a:endParaRPr lang="en-US"/>
          </a:p>
        </p:txBody>
      </p:sp>
      <p:sp>
        <p:nvSpPr>
          <p:cNvPr id="49" name="AutoShape 49"/>
          <p:cNvSpPr/>
          <p:nvPr/>
        </p:nvSpPr>
        <p:spPr>
          <a:xfrm flipH="1" flipV="1">
            <a:off x="6336290" y="5664956"/>
            <a:ext cx="19050" cy="4111625"/>
          </a:xfrm>
          <a:prstGeom prst="line">
            <a:avLst/>
          </a:prstGeom>
          <a:ln w="19050" cap="flat">
            <a:solidFill>
              <a:srgbClr val="000000"/>
            </a:solidFill>
            <a:prstDash val="sysDot"/>
            <a:headEnd type="none" w="sm" len="sm"/>
            <a:tailEnd type="none" w="sm" len="sm"/>
          </a:ln>
        </p:spPr>
        <p:txBody>
          <a:bodyPr/>
          <a:lstStyle/>
          <a:p>
            <a:endParaRPr lang="en-US"/>
          </a:p>
        </p:txBody>
      </p:sp>
      <p:sp>
        <p:nvSpPr>
          <p:cNvPr id="50" name="Freeform 50"/>
          <p:cNvSpPr/>
          <p:nvPr/>
        </p:nvSpPr>
        <p:spPr>
          <a:xfrm>
            <a:off x="2343395" y="6109692"/>
            <a:ext cx="2397453" cy="2487629"/>
          </a:xfrm>
          <a:custGeom>
            <a:avLst/>
            <a:gdLst/>
            <a:ahLst/>
            <a:cxnLst/>
            <a:rect l="l" t="t" r="r" b="b"/>
            <a:pathLst>
              <a:path w="2397453" h="2487629">
                <a:moveTo>
                  <a:pt x="0" y="0"/>
                </a:moveTo>
                <a:lnTo>
                  <a:pt x="2397453" y="0"/>
                </a:lnTo>
                <a:lnTo>
                  <a:pt x="2397453" y="2487630"/>
                </a:lnTo>
                <a:lnTo>
                  <a:pt x="0" y="2487630"/>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US"/>
          </a:p>
        </p:txBody>
      </p:sp>
      <p:sp>
        <p:nvSpPr>
          <p:cNvPr id="51" name="TextBox 51"/>
          <p:cNvSpPr txBox="1"/>
          <p:nvPr/>
        </p:nvSpPr>
        <p:spPr>
          <a:xfrm>
            <a:off x="708801" y="791507"/>
            <a:ext cx="7702737"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Support with Tasks</a:t>
            </a:r>
          </a:p>
        </p:txBody>
      </p:sp>
      <p:sp>
        <p:nvSpPr>
          <p:cNvPr id="52" name="TextBox 52"/>
          <p:cNvSpPr txBox="1"/>
          <p:nvPr/>
        </p:nvSpPr>
        <p:spPr>
          <a:xfrm>
            <a:off x="3381301" y="4578235"/>
            <a:ext cx="3596976" cy="840105"/>
          </a:xfrm>
          <a:prstGeom prst="rect">
            <a:avLst/>
          </a:prstGeom>
        </p:spPr>
        <p:txBody>
          <a:bodyPr lIns="0" tIns="0" rIns="0" bIns="0" rtlCol="0" anchor="t">
            <a:spAutoFit/>
          </a:bodyPr>
          <a:lstStyle/>
          <a:p>
            <a:pPr algn="ctr">
              <a:lnSpc>
                <a:spcPts val="6719"/>
              </a:lnSpc>
            </a:pPr>
            <a:r>
              <a:rPr lang="en-US" sz="4800">
                <a:solidFill>
                  <a:srgbClr val="000000"/>
                </a:solidFill>
                <a:latin typeface="Ubuntu"/>
                <a:ea typeface="Ubuntu"/>
                <a:cs typeface="Ubuntu"/>
                <a:sym typeface="Ubuntu"/>
              </a:rPr>
              <a:t>Scheduling</a:t>
            </a:r>
          </a:p>
        </p:txBody>
      </p:sp>
      <p:sp>
        <p:nvSpPr>
          <p:cNvPr id="53" name="TextBox 53"/>
          <p:cNvSpPr txBox="1"/>
          <p:nvPr/>
        </p:nvSpPr>
        <p:spPr>
          <a:xfrm>
            <a:off x="11110724" y="4578235"/>
            <a:ext cx="5210946" cy="840105"/>
          </a:xfrm>
          <a:prstGeom prst="rect">
            <a:avLst/>
          </a:prstGeom>
        </p:spPr>
        <p:txBody>
          <a:bodyPr lIns="0" tIns="0" rIns="0" bIns="0" rtlCol="0" anchor="t">
            <a:spAutoFit/>
          </a:bodyPr>
          <a:lstStyle/>
          <a:p>
            <a:pPr algn="ctr">
              <a:lnSpc>
                <a:spcPts val="6719"/>
              </a:lnSpc>
            </a:pPr>
            <a:r>
              <a:rPr lang="en-US" sz="4800">
                <a:solidFill>
                  <a:srgbClr val="000000"/>
                </a:solidFill>
                <a:latin typeface="Ubuntu"/>
                <a:ea typeface="Ubuntu"/>
                <a:cs typeface="Ubuntu"/>
                <a:sym typeface="Ubuntu"/>
              </a:rPr>
              <a:t>Communication</a:t>
            </a:r>
          </a:p>
        </p:txBody>
      </p:sp>
      <p:sp>
        <p:nvSpPr>
          <p:cNvPr id="54" name="TextBox 54"/>
          <p:cNvSpPr txBox="1"/>
          <p:nvPr/>
        </p:nvSpPr>
        <p:spPr>
          <a:xfrm>
            <a:off x="1367078" y="8678511"/>
            <a:ext cx="4350087" cy="840105"/>
          </a:xfrm>
          <a:prstGeom prst="rect">
            <a:avLst/>
          </a:prstGeom>
        </p:spPr>
        <p:txBody>
          <a:bodyPr lIns="0" tIns="0" rIns="0" bIns="0" rtlCol="0" anchor="t">
            <a:spAutoFit/>
          </a:bodyPr>
          <a:lstStyle/>
          <a:p>
            <a:pPr algn="ctr">
              <a:lnSpc>
                <a:spcPts val="6719"/>
              </a:lnSpc>
            </a:pPr>
            <a:r>
              <a:rPr lang="en-US" sz="4800">
                <a:solidFill>
                  <a:srgbClr val="000000"/>
                </a:solidFill>
                <a:latin typeface="Ubuntu"/>
                <a:ea typeface="Ubuntu"/>
                <a:cs typeface="Ubuntu"/>
                <a:sym typeface="Ubuntu"/>
              </a:rPr>
              <a:t>Practicing</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03914" y="-1905"/>
            <a:ext cx="1138455" cy="917237"/>
          </a:xfrm>
          <a:custGeom>
            <a:avLst/>
            <a:gdLst/>
            <a:ahLst/>
            <a:cxnLst/>
            <a:rect l="l" t="t" r="r" b="b"/>
            <a:pathLst>
              <a:path w="1138455" h="917237">
                <a:moveTo>
                  <a:pt x="0" y="0"/>
                </a:moveTo>
                <a:lnTo>
                  <a:pt x="1138456" y="0"/>
                </a:lnTo>
                <a:lnTo>
                  <a:pt x="1138456" y="917237"/>
                </a:lnTo>
                <a:lnTo>
                  <a:pt x="0" y="917237"/>
                </a:lnTo>
                <a:lnTo>
                  <a:pt x="0" y="0"/>
                </a:lnTo>
                <a:close/>
              </a:path>
            </a:pathLst>
          </a:custGeom>
          <a:blipFill>
            <a:blip r:embed="rId3">
              <a:extLst>
                <a:ext uri="{96DAC541-7B7A-43D3-8B79-37D633B846F1}">
                  <asvg:svgBlip xmlns:asvg="http://schemas.microsoft.com/office/drawing/2016/SVG/main" r:embed="rId4"/>
                </a:ext>
              </a:extLst>
            </a:blip>
            <a:stretch>
              <a:fillRect t="-51826"/>
            </a:stretch>
          </a:blipFill>
        </p:spPr>
        <p:txBody>
          <a:bodyPr/>
          <a:lstStyle/>
          <a:p>
            <a:endParaRPr lang="en-US"/>
          </a:p>
        </p:txBody>
      </p:sp>
      <p:sp>
        <p:nvSpPr>
          <p:cNvPr id="3" name="Freeform 3"/>
          <p:cNvSpPr/>
          <p:nvPr/>
        </p:nvSpPr>
        <p:spPr>
          <a:xfrm>
            <a:off x="16743945" y="0"/>
            <a:ext cx="1128055" cy="915332"/>
          </a:xfrm>
          <a:custGeom>
            <a:avLst/>
            <a:gdLst/>
            <a:ahLst/>
            <a:cxnLst/>
            <a:rect l="l" t="t" r="r" b="b"/>
            <a:pathLst>
              <a:path w="1128055" h="915332">
                <a:moveTo>
                  <a:pt x="0" y="0"/>
                </a:moveTo>
                <a:lnTo>
                  <a:pt x="1128055" y="0"/>
                </a:lnTo>
                <a:lnTo>
                  <a:pt x="11280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r="-921"/>
            </a:stretch>
          </a:blipFill>
        </p:spPr>
        <p:txBody>
          <a:bodyPr/>
          <a:lstStyle/>
          <a:p>
            <a:endParaRPr lang="en-US"/>
          </a:p>
        </p:txBody>
      </p:sp>
      <p:sp>
        <p:nvSpPr>
          <p:cNvPr id="4" name="Freeform 4"/>
          <p:cNvSpPr/>
          <p:nvPr/>
        </p:nvSpPr>
        <p:spPr>
          <a:xfrm>
            <a:off x="13619141" y="-1947"/>
            <a:ext cx="1138455" cy="917279"/>
          </a:xfrm>
          <a:custGeom>
            <a:avLst/>
            <a:gdLst/>
            <a:ahLst/>
            <a:cxnLst/>
            <a:rect l="l" t="t" r="r" b="b"/>
            <a:pathLst>
              <a:path w="1138455" h="917279">
                <a:moveTo>
                  <a:pt x="0" y="0"/>
                </a:moveTo>
                <a:lnTo>
                  <a:pt x="1138455" y="0"/>
                </a:lnTo>
                <a:lnTo>
                  <a:pt x="1138455" y="917279"/>
                </a:lnTo>
                <a:lnTo>
                  <a:pt x="0" y="917279"/>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5" name="Freeform 5"/>
          <p:cNvSpPr/>
          <p:nvPr/>
        </p:nvSpPr>
        <p:spPr>
          <a:xfrm>
            <a:off x="1153771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6" name="Freeform 6"/>
          <p:cNvSpPr/>
          <p:nvPr/>
        </p:nvSpPr>
        <p:spPr>
          <a:xfrm>
            <a:off x="12577741"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7" name="Freeform 7"/>
          <p:cNvSpPr/>
          <p:nvPr/>
        </p:nvSpPr>
        <p:spPr>
          <a:xfrm>
            <a:off x="94529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8" name="Freeform 8"/>
          <p:cNvSpPr/>
          <p:nvPr/>
        </p:nvSpPr>
        <p:spPr>
          <a:xfrm>
            <a:off x="1049296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9" name="Freeform 9"/>
          <p:cNvSpPr/>
          <p:nvPr/>
        </p:nvSpPr>
        <p:spPr>
          <a:xfrm>
            <a:off x="737150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0" name="Freeform 10"/>
          <p:cNvSpPr/>
          <p:nvPr/>
        </p:nvSpPr>
        <p:spPr>
          <a:xfrm>
            <a:off x="84115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1" name="Freeform 11"/>
          <p:cNvSpPr/>
          <p:nvPr/>
        </p:nvSpPr>
        <p:spPr>
          <a:xfrm>
            <a:off x="5286734"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2" name="Freeform 12"/>
          <p:cNvSpPr/>
          <p:nvPr/>
        </p:nvSpPr>
        <p:spPr>
          <a:xfrm>
            <a:off x="6326765"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3" name="Freeform 13"/>
          <p:cNvSpPr/>
          <p:nvPr/>
        </p:nvSpPr>
        <p:spPr>
          <a:xfrm>
            <a:off x="3205304"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4" name="Freeform 14"/>
          <p:cNvSpPr/>
          <p:nvPr/>
        </p:nvSpPr>
        <p:spPr>
          <a:xfrm>
            <a:off x="4245335"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5" name="Freeform 15"/>
          <p:cNvSpPr/>
          <p:nvPr/>
        </p:nvSpPr>
        <p:spPr>
          <a:xfrm>
            <a:off x="1120531"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6" name="Freeform 16"/>
          <p:cNvSpPr/>
          <p:nvPr/>
        </p:nvSpPr>
        <p:spPr>
          <a:xfrm>
            <a:off x="2160561" y="0"/>
            <a:ext cx="1138455" cy="915332"/>
          </a:xfrm>
          <a:custGeom>
            <a:avLst/>
            <a:gdLst/>
            <a:ahLst/>
            <a:cxnLst/>
            <a:rect l="l" t="t" r="r" b="b"/>
            <a:pathLst>
              <a:path w="1138455" h="915332">
                <a:moveTo>
                  <a:pt x="0" y="0"/>
                </a:moveTo>
                <a:lnTo>
                  <a:pt x="1138456" y="0"/>
                </a:lnTo>
                <a:lnTo>
                  <a:pt x="1138456"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7" name="Freeform 17"/>
          <p:cNvSpPr/>
          <p:nvPr/>
        </p:nvSpPr>
        <p:spPr>
          <a:xfrm>
            <a:off x="-1905" y="0"/>
            <a:ext cx="179461" cy="915332"/>
          </a:xfrm>
          <a:custGeom>
            <a:avLst/>
            <a:gdLst/>
            <a:ahLst/>
            <a:cxnLst/>
            <a:rect l="l" t="t" r="r" b="b"/>
            <a:pathLst>
              <a:path w="179461" h="915332">
                <a:moveTo>
                  <a:pt x="0" y="0"/>
                </a:moveTo>
                <a:lnTo>
                  <a:pt x="179461" y="0"/>
                </a:lnTo>
                <a:lnTo>
                  <a:pt x="179461"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l="-534374" t="-52142"/>
            </a:stretch>
          </a:blipFill>
        </p:spPr>
        <p:txBody>
          <a:bodyPr/>
          <a:lstStyle/>
          <a:p>
            <a:endParaRPr lang="en-US"/>
          </a:p>
        </p:txBody>
      </p:sp>
      <p:sp>
        <p:nvSpPr>
          <p:cNvPr id="18" name="Freeform 18"/>
          <p:cNvSpPr/>
          <p:nvPr/>
        </p:nvSpPr>
        <p:spPr>
          <a:xfrm>
            <a:off x="7913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9" name="Freeform 19"/>
          <p:cNvSpPr/>
          <p:nvPr/>
        </p:nvSpPr>
        <p:spPr>
          <a:xfrm>
            <a:off x="0" y="9518616"/>
            <a:ext cx="977066" cy="619133"/>
          </a:xfrm>
          <a:custGeom>
            <a:avLst/>
            <a:gdLst/>
            <a:ahLst/>
            <a:cxnLst/>
            <a:rect l="l" t="t" r="r" b="b"/>
            <a:pathLst>
              <a:path w="977066" h="619133">
                <a:moveTo>
                  <a:pt x="0" y="0"/>
                </a:moveTo>
                <a:lnTo>
                  <a:pt x="977066" y="0"/>
                </a:lnTo>
                <a:lnTo>
                  <a:pt x="977066" y="619133"/>
                </a:lnTo>
                <a:lnTo>
                  <a:pt x="0" y="619133"/>
                </a:lnTo>
                <a:lnTo>
                  <a:pt x="0" y="0"/>
                </a:lnTo>
                <a:close/>
              </a:path>
            </a:pathLst>
          </a:custGeom>
          <a:blipFill>
            <a:blip r:embed="rId3">
              <a:extLst>
                <a:ext uri="{96DAC541-7B7A-43D3-8B79-37D633B846F1}">
                  <asvg:svgBlip xmlns:asvg="http://schemas.microsoft.com/office/drawing/2016/SVG/main" r:embed="rId4"/>
                </a:ext>
              </a:extLst>
            </a:blip>
            <a:stretch>
              <a:fillRect l="-16517" b="-124928"/>
            </a:stretch>
          </a:blipFill>
        </p:spPr>
        <p:txBody>
          <a:bodyPr/>
          <a:lstStyle/>
          <a:p>
            <a:endParaRPr lang="en-US"/>
          </a:p>
        </p:txBody>
      </p:sp>
      <p:sp>
        <p:nvSpPr>
          <p:cNvPr id="20" name="Freeform 20"/>
          <p:cNvSpPr/>
          <p:nvPr/>
        </p:nvSpPr>
        <p:spPr>
          <a:xfrm>
            <a:off x="14659172"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21" name="Freeform 21"/>
          <p:cNvSpPr/>
          <p:nvPr/>
        </p:nvSpPr>
        <p:spPr>
          <a:xfrm>
            <a:off x="0" y="934382"/>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2" name="Freeform 22"/>
          <p:cNvSpPr/>
          <p:nvPr/>
        </p:nvSpPr>
        <p:spPr>
          <a:xfrm>
            <a:off x="0" y="2365087"/>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3" name="Freeform 23"/>
          <p:cNvSpPr/>
          <p:nvPr/>
        </p:nvSpPr>
        <p:spPr>
          <a:xfrm>
            <a:off x="0" y="3795793"/>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4" name="Freeform 24"/>
          <p:cNvSpPr/>
          <p:nvPr/>
        </p:nvSpPr>
        <p:spPr>
          <a:xfrm>
            <a:off x="0" y="5226499"/>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5" name="Freeform 25"/>
          <p:cNvSpPr/>
          <p:nvPr/>
        </p:nvSpPr>
        <p:spPr>
          <a:xfrm>
            <a:off x="-1943" y="6657204"/>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sp>
        <p:nvSpPr>
          <p:cNvPr id="26" name="Freeform 26"/>
          <p:cNvSpPr/>
          <p:nvPr/>
        </p:nvSpPr>
        <p:spPr>
          <a:xfrm>
            <a:off x="-1943" y="8087910"/>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grpSp>
        <p:nvGrpSpPr>
          <p:cNvPr id="27" name="Group 27"/>
          <p:cNvGrpSpPr/>
          <p:nvPr/>
        </p:nvGrpSpPr>
        <p:grpSpPr>
          <a:xfrm rot="-5400000">
            <a:off x="12910419" y="4867206"/>
            <a:ext cx="10244787" cy="510375"/>
            <a:chOff x="0" y="0"/>
            <a:chExt cx="3671501" cy="182907"/>
          </a:xfrm>
        </p:grpSpPr>
        <p:sp>
          <p:nvSpPr>
            <p:cNvPr id="28" name="Freeform 28"/>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88AC2E"/>
            </a:solidFill>
          </p:spPr>
          <p:txBody>
            <a:bodyPr/>
            <a:lstStyle/>
            <a:p>
              <a:endParaRPr lang="en-US"/>
            </a:p>
          </p:txBody>
        </p:sp>
        <p:sp>
          <p:nvSpPr>
            <p:cNvPr id="29" name="TextBox 29"/>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0" name="Group 30"/>
          <p:cNvGrpSpPr/>
          <p:nvPr/>
        </p:nvGrpSpPr>
        <p:grpSpPr>
          <a:xfrm>
            <a:off x="0" y="9776625"/>
            <a:ext cx="18288000" cy="510375"/>
            <a:chOff x="0" y="0"/>
            <a:chExt cx="6554006" cy="182907"/>
          </a:xfrm>
        </p:grpSpPr>
        <p:sp>
          <p:nvSpPr>
            <p:cNvPr id="31" name="Freeform 31"/>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88AC2E"/>
            </a:solidFill>
          </p:spPr>
          <p:txBody>
            <a:bodyPr/>
            <a:lstStyle/>
            <a:p>
              <a:endParaRPr lang="en-US"/>
            </a:p>
          </p:txBody>
        </p:sp>
        <p:sp>
          <p:nvSpPr>
            <p:cNvPr id="32" name="TextBox 32"/>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3" name="Group 33"/>
          <p:cNvGrpSpPr/>
          <p:nvPr/>
        </p:nvGrpSpPr>
        <p:grpSpPr>
          <a:xfrm>
            <a:off x="484174" y="808116"/>
            <a:ext cx="4802560" cy="1223447"/>
            <a:chOff x="0" y="0"/>
            <a:chExt cx="1264872" cy="322225"/>
          </a:xfrm>
        </p:grpSpPr>
        <p:sp>
          <p:nvSpPr>
            <p:cNvPr id="34" name="Freeform 34"/>
            <p:cNvSpPr/>
            <p:nvPr/>
          </p:nvSpPr>
          <p:spPr>
            <a:xfrm>
              <a:off x="0" y="0"/>
              <a:ext cx="1264872" cy="322225"/>
            </a:xfrm>
            <a:custGeom>
              <a:avLst/>
              <a:gdLst/>
              <a:ahLst/>
              <a:cxnLst/>
              <a:rect l="l" t="t" r="r" b="b"/>
              <a:pathLst>
                <a:path w="1264872" h="322225">
                  <a:moveTo>
                    <a:pt x="1061672" y="0"/>
                  </a:moveTo>
                  <a:cubicBezTo>
                    <a:pt x="1173896" y="0"/>
                    <a:pt x="1264872" y="72132"/>
                    <a:pt x="1264872" y="161112"/>
                  </a:cubicBezTo>
                  <a:cubicBezTo>
                    <a:pt x="1264872" y="250092"/>
                    <a:pt x="1173896" y="322225"/>
                    <a:pt x="1061672" y="322225"/>
                  </a:cubicBezTo>
                  <a:lnTo>
                    <a:pt x="203200" y="322225"/>
                  </a:lnTo>
                  <a:cubicBezTo>
                    <a:pt x="90976" y="322225"/>
                    <a:pt x="0" y="250092"/>
                    <a:pt x="0" y="161112"/>
                  </a:cubicBezTo>
                  <a:cubicBezTo>
                    <a:pt x="0" y="72132"/>
                    <a:pt x="90976" y="0"/>
                    <a:pt x="203200" y="0"/>
                  </a:cubicBezTo>
                  <a:close/>
                </a:path>
              </a:pathLst>
            </a:custGeom>
            <a:solidFill>
              <a:srgbClr val="EC008C"/>
            </a:solidFill>
          </p:spPr>
          <p:txBody>
            <a:bodyPr/>
            <a:lstStyle/>
            <a:p>
              <a:endParaRPr lang="en-US"/>
            </a:p>
          </p:txBody>
        </p:sp>
        <p:sp>
          <p:nvSpPr>
            <p:cNvPr id="35" name="TextBox 35"/>
            <p:cNvSpPr txBox="1"/>
            <p:nvPr/>
          </p:nvSpPr>
          <p:spPr>
            <a:xfrm>
              <a:off x="0" y="-28575"/>
              <a:ext cx="1264872" cy="350800"/>
            </a:xfrm>
            <a:prstGeom prst="rect">
              <a:avLst/>
            </a:prstGeom>
          </p:spPr>
          <p:txBody>
            <a:bodyPr lIns="50800" tIns="50800" rIns="50800" bIns="50800" rtlCol="0" anchor="ctr"/>
            <a:lstStyle/>
            <a:p>
              <a:pPr algn="ctr">
                <a:lnSpc>
                  <a:spcPts val="1960"/>
                </a:lnSpc>
              </a:pPr>
              <a:endParaRPr/>
            </a:p>
          </p:txBody>
        </p:sp>
      </p:grpSp>
      <p:sp>
        <p:nvSpPr>
          <p:cNvPr id="36" name="TextBox 36"/>
          <p:cNvSpPr txBox="1"/>
          <p:nvPr/>
        </p:nvSpPr>
        <p:spPr>
          <a:xfrm>
            <a:off x="832545" y="791507"/>
            <a:ext cx="4187339"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Reflection</a:t>
            </a:r>
          </a:p>
        </p:txBody>
      </p:sp>
      <p:sp>
        <p:nvSpPr>
          <p:cNvPr id="37" name="TextBox 37"/>
          <p:cNvSpPr txBox="1"/>
          <p:nvPr/>
        </p:nvSpPr>
        <p:spPr>
          <a:xfrm>
            <a:off x="1588354" y="2784720"/>
            <a:ext cx="10989387" cy="5999493"/>
          </a:xfrm>
          <a:prstGeom prst="rect">
            <a:avLst/>
          </a:prstGeom>
        </p:spPr>
        <p:txBody>
          <a:bodyPr lIns="0" tIns="0" rIns="0" bIns="0" rtlCol="0" anchor="t">
            <a:spAutoFit/>
          </a:bodyPr>
          <a:lstStyle/>
          <a:p>
            <a:pPr algn="l">
              <a:lnSpc>
                <a:spcPts val="5319"/>
              </a:lnSpc>
            </a:pPr>
            <a:r>
              <a:rPr lang="en-US" sz="3799">
                <a:solidFill>
                  <a:srgbClr val="000000"/>
                </a:solidFill>
                <a:latin typeface="Ubuntu"/>
                <a:ea typeface="Ubuntu"/>
                <a:cs typeface="Ubuntu"/>
                <a:sym typeface="Ubuntu"/>
              </a:rPr>
              <a:t>I’m glad someone helps me with ______________.</a:t>
            </a:r>
          </a:p>
          <a:p>
            <a:pPr algn="l">
              <a:lnSpc>
                <a:spcPts val="5319"/>
              </a:lnSpc>
            </a:pPr>
            <a:endParaRPr lang="en-US" sz="3799">
              <a:solidFill>
                <a:srgbClr val="000000"/>
              </a:solidFill>
              <a:latin typeface="Ubuntu"/>
              <a:ea typeface="Ubuntu"/>
              <a:cs typeface="Ubuntu"/>
              <a:sym typeface="Ubuntu"/>
            </a:endParaRPr>
          </a:p>
          <a:p>
            <a:pPr algn="l">
              <a:lnSpc>
                <a:spcPts val="5319"/>
              </a:lnSpc>
            </a:pPr>
            <a:endParaRPr lang="en-US" sz="3799">
              <a:solidFill>
                <a:srgbClr val="000000"/>
              </a:solidFill>
              <a:latin typeface="Ubuntu"/>
              <a:ea typeface="Ubuntu"/>
              <a:cs typeface="Ubuntu"/>
              <a:sym typeface="Ubuntu"/>
            </a:endParaRPr>
          </a:p>
          <a:p>
            <a:pPr algn="l">
              <a:lnSpc>
                <a:spcPts val="5319"/>
              </a:lnSpc>
            </a:pPr>
            <a:r>
              <a:rPr lang="en-US" sz="3799">
                <a:solidFill>
                  <a:srgbClr val="000000"/>
                </a:solidFill>
                <a:latin typeface="Ubuntu"/>
                <a:ea typeface="Ubuntu"/>
                <a:cs typeface="Ubuntu"/>
                <a:sym typeface="Ubuntu"/>
              </a:rPr>
              <a:t>I wish someone would help me (more / less) with ___________________________.</a:t>
            </a:r>
          </a:p>
          <a:p>
            <a:pPr algn="l">
              <a:lnSpc>
                <a:spcPts val="5319"/>
              </a:lnSpc>
            </a:pPr>
            <a:endParaRPr lang="en-US" sz="3799">
              <a:solidFill>
                <a:srgbClr val="000000"/>
              </a:solidFill>
              <a:latin typeface="Ubuntu"/>
              <a:ea typeface="Ubuntu"/>
              <a:cs typeface="Ubuntu"/>
              <a:sym typeface="Ubuntu"/>
            </a:endParaRPr>
          </a:p>
          <a:p>
            <a:pPr algn="l">
              <a:lnSpc>
                <a:spcPts val="5319"/>
              </a:lnSpc>
            </a:pPr>
            <a:endParaRPr lang="en-US" sz="3799">
              <a:solidFill>
                <a:srgbClr val="000000"/>
              </a:solidFill>
              <a:latin typeface="Ubuntu"/>
              <a:ea typeface="Ubuntu"/>
              <a:cs typeface="Ubuntu"/>
              <a:sym typeface="Ubuntu"/>
            </a:endParaRPr>
          </a:p>
          <a:p>
            <a:pPr algn="l">
              <a:lnSpc>
                <a:spcPts val="5319"/>
              </a:lnSpc>
            </a:pPr>
            <a:r>
              <a:rPr lang="en-US" sz="3799">
                <a:solidFill>
                  <a:srgbClr val="000000"/>
                </a:solidFill>
                <a:latin typeface="Ubuntu"/>
                <a:ea typeface="Ubuntu"/>
                <a:cs typeface="Ubuntu"/>
                <a:sym typeface="Ubuntu"/>
              </a:rPr>
              <a:t>I don’t want any more help with _______________. </a:t>
            </a:r>
          </a:p>
          <a:p>
            <a:pPr algn="l">
              <a:lnSpc>
                <a:spcPts val="5319"/>
              </a:lnSpc>
            </a:pPr>
            <a:endParaRPr lang="en-US" sz="3799">
              <a:solidFill>
                <a:srgbClr val="000000"/>
              </a:solidFill>
              <a:latin typeface="Ubuntu"/>
              <a:ea typeface="Ubuntu"/>
              <a:cs typeface="Ubuntu"/>
              <a:sym typeface="Ubuntu"/>
            </a:endParaRPr>
          </a:p>
        </p:txBody>
      </p:sp>
      <p:sp>
        <p:nvSpPr>
          <p:cNvPr id="38" name="Freeform 38"/>
          <p:cNvSpPr/>
          <p:nvPr/>
        </p:nvSpPr>
        <p:spPr>
          <a:xfrm>
            <a:off x="12649197" y="3306853"/>
            <a:ext cx="4610103" cy="5194482"/>
          </a:xfrm>
          <a:custGeom>
            <a:avLst/>
            <a:gdLst/>
            <a:ahLst/>
            <a:cxnLst/>
            <a:rect l="l" t="t" r="r" b="b"/>
            <a:pathLst>
              <a:path w="4610103" h="5194482">
                <a:moveTo>
                  <a:pt x="0" y="0"/>
                </a:moveTo>
                <a:lnTo>
                  <a:pt x="4610103" y="0"/>
                </a:lnTo>
                <a:lnTo>
                  <a:pt x="4610103" y="5194482"/>
                </a:lnTo>
                <a:lnTo>
                  <a:pt x="0" y="519448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03914" y="-1905"/>
            <a:ext cx="1138455" cy="917237"/>
          </a:xfrm>
          <a:custGeom>
            <a:avLst/>
            <a:gdLst/>
            <a:ahLst/>
            <a:cxnLst/>
            <a:rect l="l" t="t" r="r" b="b"/>
            <a:pathLst>
              <a:path w="1138455" h="917237">
                <a:moveTo>
                  <a:pt x="0" y="0"/>
                </a:moveTo>
                <a:lnTo>
                  <a:pt x="1138456" y="0"/>
                </a:lnTo>
                <a:lnTo>
                  <a:pt x="1138456" y="917237"/>
                </a:lnTo>
                <a:lnTo>
                  <a:pt x="0" y="917237"/>
                </a:lnTo>
                <a:lnTo>
                  <a:pt x="0" y="0"/>
                </a:lnTo>
                <a:close/>
              </a:path>
            </a:pathLst>
          </a:custGeom>
          <a:blipFill>
            <a:blip r:embed="rId3">
              <a:extLst>
                <a:ext uri="{96DAC541-7B7A-43D3-8B79-37D633B846F1}">
                  <asvg:svgBlip xmlns:asvg="http://schemas.microsoft.com/office/drawing/2016/SVG/main" r:embed="rId4"/>
                </a:ext>
              </a:extLst>
            </a:blip>
            <a:stretch>
              <a:fillRect t="-51826"/>
            </a:stretch>
          </a:blipFill>
        </p:spPr>
        <p:txBody>
          <a:bodyPr/>
          <a:lstStyle/>
          <a:p>
            <a:endParaRPr lang="en-US"/>
          </a:p>
        </p:txBody>
      </p:sp>
      <p:sp>
        <p:nvSpPr>
          <p:cNvPr id="3" name="Freeform 3"/>
          <p:cNvSpPr/>
          <p:nvPr/>
        </p:nvSpPr>
        <p:spPr>
          <a:xfrm>
            <a:off x="16743945" y="0"/>
            <a:ext cx="1128055" cy="915332"/>
          </a:xfrm>
          <a:custGeom>
            <a:avLst/>
            <a:gdLst/>
            <a:ahLst/>
            <a:cxnLst/>
            <a:rect l="l" t="t" r="r" b="b"/>
            <a:pathLst>
              <a:path w="1128055" h="915332">
                <a:moveTo>
                  <a:pt x="0" y="0"/>
                </a:moveTo>
                <a:lnTo>
                  <a:pt x="1128055" y="0"/>
                </a:lnTo>
                <a:lnTo>
                  <a:pt x="11280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r="-921"/>
            </a:stretch>
          </a:blipFill>
        </p:spPr>
        <p:txBody>
          <a:bodyPr/>
          <a:lstStyle/>
          <a:p>
            <a:endParaRPr lang="en-US"/>
          </a:p>
        </p:txBody>
      </p:sp>
      <p:sp>
        <p:nvSpPr>
          <p:cNvPr id="4" name="AutoShape 4"/>
          <p:cNvSpPr/>
          <p:nvPr/>
        </p:nvSpPr>
        <p:spPr>
          <a:xfrm flipV="1">
            <a:off x="13565459" y="934371"/>
            <a:ext cx="9525" cy="8893801"/>
          </a:xfrm>
          <a:prstGeom prst="line">
            <a:avLst/>
          </a:prstGeom>
          <a:ln w="19050" cap="flat">
            <a:solidFill>
              <a:srgbClr val="000000"/>
            </a:solidFill>
            <a:prstDash val="sysDot"/>
            <a:headEnd type="none" w="sm" len="sm"/>
            <a:tailEnd type="none" w="sm" len="sm"/>
          </a:ln>
        </p:spPr>
        <p:txBody>
          <a:bodyPr/>
          <a:lstStyle/>
          <a:p>
            <a:endParaRPr lang="en-US"/>
          </a:p>
        </p:txBody>
      </p:sp>
      <p:sp>
        <p:nvSpPr>
          <p:cNvPr id="5" name="Freeform 5"/>
          <p:cNvSpPr/>
          <p:nvPr/>
        </p:nvSpPr>
        <p:spPr>
          <a:xfrm>
            <a:off x="13619141" y="-1947"/>
            <a:ext cx="1138455" cy="917279"/>
          </a:xfrm>
          <a:custGeom>
            <a:avLst/>
            <a:gdLst/>
            <a:ahLst/>
            <a:cxnLst/>
            <a:rect l="l" t="t" r="r" b="b"/>
            <a:pathLst>
              <a:path w="1138455" h="917279">
                <a:moveTo>
                  <a:pt x="0" y="0"/>
                </a:moveTo>
                <a:lnTo>
                  <a:pt x="1138455" y="0"/>
                </a:lnTo>
                <a:lnTo>
                  <a:pt x="1138455" y="917279"/>
                </a:lnTo>
                <a:lnTo>
                  <a:pt x="0" y="917279"/>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6" name="Freeform 6"/>
          <p:cNvSpPr/>
          <p:nvPr/>
        </p:nvSpPr>
        <p:spPr>
          <a:xfrm>
            <a:off x="1153771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7" name="Freeform 7"/>
          <p:cNvSpPr/>
          <p:nvPr/>
        </p:nvSpPr>
        <p:spPr>
          <a:xfrm>
            <a:off x="12577741"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8" name="Freeform 8"/>
          <p:cNvSpPr/>
          <p:nvPr/>
        </p:nvSpPr>
        <p:spPr>
          <a:xfrm>
            <a:off x="94529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9" name="Freeform 9"/>
          <p:cNvSpPr/>
          <p:nvPr/>
        </p:nvSpPr>
        <p:spPr>
          <a:xfrm>
            <a:off x="1049296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0" name="Freeform 10"/>
          <p:cNvSpPr/>
          <p:nvPr/>
        </p:nvSpPr>
        <p:spPr>
          <a:xfrm>
            <a:off x="737150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1" name="Freeform 11"/>
          <p:cNvSpPr/>
          <p:nvPr/>
        </p:nvSpPr>
        <p:spPr>
          <a:xfrm>
            <a:off x="84115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2" name="Freeform 12"/>
          <p:cNvSpPr/>
          <p:nvPr/>
        </p:nvSpPr>
        <p:spPr>
          <a:xfrm>
            <a:off x="5286734"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3" name="Freeform 13"/>
          <p:cNvSpPr/>
          <p:nvPr/>
        </p:nvSpPr>
        <p:spPr>
          <a:xfrm>
            <a:off x="6326765"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4" name="Freeform 14"/>
          <p:cNvSpPr/>
          <p:nvPr/>
        </p:nvSpPr>
        <p:spPr>
          <a:xfrm>
            <a:off x="3205304"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5" name="Freeform 15"/>
          <p:cNvSpPr/>
          <p:nvPr/>
        </p:nvSpPr>
        <p:spPr>
          <a:xfrm>
            <a:off x="4245335"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6" name="Freeform 16"/>
          <p:cNvSpPr/>
          <p:nvPr/>
        </p:nvSpPr>
        <p:spPr>
          <a:xfrm>
            <a:off x="1120531"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7" name="Freeform 17"/>
          <p:cNvSpPr/>
          <p:nvPr/>
        </p:nvSpPr>
        <p:spPr>
          <a:xfrm>
            <a:off x="2160561" y="0"/>
            <a:ext cx="1138455" cy="915332"/>
          </a:xfrm>
          <a:custGeom>
            <a:avLst/>
            <a:gdLst/>
            <a:ahLst/>
            <a:cxnLst/>
            <a:rect l="l" t="t" r="r" b="b"/>
            <a:pathLst>
              <a:path w="1138455" h="915332">
                <a:moveTo>
                  <a:pt x="0" y="0"/>
                </a:moveTo>
                <a:lnTo>
                  <a:pt x="1138456" y="0"/>
                </a:lnTo>
                <a:lnTo>
                  <a:pt x="1138456"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8" name="Freeform 18"/>
          <p:cNvSpPr/>
          <p:nvPr/>
        </p:nvSpPr>
        <p:spPr>
          <a:xfrm>
            <a:off x="-1905" y="0"/>
            <a:ext cx="179461" cy="915332"/>
          </a:xfrm>
          <a:custGeom>
            <a:avLst/>
            <a:gdLst/>
            <a:ahLst/>
            <a:cxnLst/>
            <a:rect l="l" t="t" r="r" b="b"/>
            <a:pathLst>
              <a:path w="179461" h="915332">
                <a:moveTo>
                  <a:pt x="0" y="0"/>
                </a:moveTo>
                <a:lnTo>
                  <a:pt x="179461" y="0"/>
                </a:lnTo>
                <a:lnTo>
                  <a:pt x="179461"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l="-534374" t="-52142"/>
            </a:stretch>
          </a:blipFill>
        </p:spPr>
        <p:txBody>
          <a:bodyPr/>
          <a:lstStyle/>
          <a:p>
            <a:endParaRPr lang="en-US"/>
          </a:p>
        </p:txBody>
      </p:sp>
      <p:sp>
        <p:nvSpPr>
          <p:cNvPr id="19" name="Freeform 19"/>
          <p:cNvSpPr/>
          <p:nvPr/>
        </p:nvSpPr>
        <p:spPr>
          <a:xfrm>
            <a:off x="7913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20" name="Freeform 20"/>
          <p:cNvSpPr/>
          <p:nvPr/>
        </p:nvSpPr>
        <p:spPr>
          <a:xfrm>
            <a:off x="0" y="9518616"/>
            <a:ext cx="977066" cy="619133"/>
          </a:xfrm>
          <a:custGeom>
            <a:avLst/>
            <a:gdLst/>
            <a:ahLst/>
            <a:cxnLst/>
            <a:rect l="l" t="t" r="r" b="b"/>
            <a:pathLst>
              <a:path w="977066" h="619133">
                <a:moveTo>
                  <a:pt x="0" y="0"/>
                </a:moveTo>
                <a:lnTo>
                  <a:pt x="977066" y="0"/>
                </a:lnTo>
                <a:lnTo>
                  <a:pt x="977066" y="619133"/>
                </a:lnTo>
                <a:lnTo>
                  <a:pt x="0" y="619133"/>
                </a:lnTo>
                <a:lnTo>
                  <a:pt x="0" y="0"/>
                </a:lnTo>
                <a:close/>
              </a:path>
            </a:pathLst>
          </a:custGeom>
          <a:blipFill>
            <a:blip r:embed="rId3">
              <a:extLst>
                <a:ext uri="{96DAC541-7B7A-43D3-8B79-37D633B846F1}">
                  <asvg:svgBlip xmlns:asvg="http://schemas.microsoft.com/office/drawing/2016/SVG/main" r:embed="rId4"/>
                </a:ext>
              </a:extLst>
            </a:blip>
            <a:stretch>
              <a:fillRect l="-16517" b="-124928"/>
            </a:stretch>
          </a:blipFill>
        </p:spPr>
        <p:txBody>
          <a:bodyPr/>
          <a:lstStyle/>
          <a:p>
            <a:endParaRPr lang="en-US"/>
          </a:p>
        </p:txBody>
      </p:sp>
      <p:sp>
        <p:nvSpPr>
          <p:cNvPr id="21" name="Freeform 21"/>
          <p:cNvSpPr/>
          <p:nvPr/>
        </p:nvSpPr>
        <p:spPr>
          <a:xfrm>
            <a:off x="14659172"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22" name="Freeform 22"/>
          <p:cNvSpPr/>
          <p:nvPr/>
        </p:nvSpPr>
        <p:spPr>
          <a:xfrm>
            <a:off x="0" y="934382"/>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3" name="Freeform 23"/>
          <p:cNvSpPr/>
          <p:nvPr/>
        </p:nvSpPr>
        <p:spPr>
          <a:xfrm>
            <a:off x="0" y="2365087"/>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4" name="Freeform 24"/>
          <p:cNvSpPr/>
          <p:nvPr/>
        </p:nvSpPr>
        <p:spPr>
          <a:xfrm>
            <a:off x="0" y="3795793"/>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5" name="Freeform 25"/>
          <p:cNvSpPr/>
          <p:nvPr/>
        </p:nvSpPr>
        <p:spPr>
          <a:xfrm>
            <a:off x="0" y="5226499"/>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6" name="Freeform 26"/>
          <p:cNvSpPr/>
          <p:nvPr/>
        </p:nvSpPr>
        <p:spPr>
          <a:xfrm>
            <a:off x="-1943" y="6657204"/>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sp>
        <p:nvSpPr>
          <p:cNvPr id="27" name="Freeform 27"/>
          <p:cNvSpPr/>
          <p:nvPr/>
        </p:nvSpPr>
        <p:spPr>
          <a:xfrm>
            <a:off x="-1943" y="8087910"/>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grpSp>
        <p:nvGrpSpPr>
          <p:cNvPr id="28" name="Group 28"/>
          <p:cNvGrpSpPr/>
          <p:nvPr/>
        </p:nvGrpSpPr>
        <p:grpSpPr>
          <a:xfrm rot="-5400000">
            <a:off x="12910419" y="4867206"/>
            <a:ext cx="10244787" cy="510375"/>
            <a:chOff x="0" y="0"/>
            <a:chExt cx="3671501" cy="182907"/>
          </a:xfrm>
        </p:grpSpPr>
        <p:sp>
          <p:nvSpPr>
            <p:cNvPr id="29" name="Freeform 29"/>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88AC2E"/>
            </a:solidFill>
          </p:spPr>
          <p:txBody>
            <a:bodyPr/>
            <a:lstStyle/>
            <a:p>
              <a:endParaRPr lang="en-US"/>
            </a:p>
          </p:txBody>
        </p:sp>
        <p:sp>
          <p:nvSpPr>
            <p:cNvPr id="30" name="TextBox 30"/>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sp>
        <p:nvSpPr>
          <p:cNvPr id="31" name="AutoShape 31"/>
          <p:cNvSpPr/>
          <p:nvPr/>
        </p:nvSpPr>
        <p:spPr>
          <a:xfrm flipV="1">
            <a:off x="5346191" y="1028710"/>
            <a:ext cx="9525" cy="8893801"/>
          </a:xfrm>
          <a:prstGeom prst="line">
            <a:avLst/>
          </a:prstGeom>
          <a:ln w="19050" cap="flat">
            <a:solidFill>
              <a:srgbClr val="000000"/>
            </a:solidFill>
            <a:prstDash val="sysDot"/>
            <a:headEnd type="none" w="sm" len="sm"/>
            <a:tailEnd type="none" w="sm" len="sm"/>
          </a:ln>
        </p:spPr>
        <p:txBody>
          <a:bodyPr/>
          <a:lstStyle/>
          <a:p>
            <a:endParaRPr lang="en-US"/>
          </a:p>
        </p:txBody>
      </p:sp>
      <p:sp>
        <p:nvSpPr>
          <p:cNvPr id="32" name="AutoShape 32"/>
          <p:cNvSpPr/>
          <p:nvPr/>
        </p:nvSpPr>
        <p:spPr>
          <a:xfrm flipV="1">
            <a:off x="9433888" y="934392"/>
            <a:ext cx="9525" cy="8893801"/>
          </a:xfrm>
          <a:prstGeom prst="line">
            <a:avLst/>
          </a:prstGeom>
          <a:ln w="19050" cap="flat">
            <a:solidFill>
              <a:srgbClr val="000000"/>
            </a:solidFill>
            <a:prstDash val="sysDot"/>
            <a:headEnd type="none" w="sm" len="sm"/>
            <a:tailEnd type="none" w="sm" len="sm"/>
          </a:ln>
        </p:spPr>
        <p:txBody>
          <a:bodyPr/>
          <a:lstStyle/>
          <a:p>
            <a:endParaRPr lang="en-US"/>
          </a:p>
        </p:txBody>
      </p:sp>
      <p:grpSp>
        <p:nvGrpSpPr>
          <p:cNvPr id="33" name="Group 33"/>
          <p:cNvGrpSpPr/>
          <p:nvPr/>
        </p:nvGrpSpPr>
        <p:grpSpPr>
          <a:xfrm>
            <a:off x="484174" y="808116"/>
            <a:ext cx="9838514" cy="1223447"/>
            <a:chOff x="0" y="0"/>
            <a:chExt cx="2591214" cy="322225"/>
          </a:xfrm>
        </p:grpSpPr>
        <p:sp>
          <p:nvSpPr>
            <p:cNvPr id="34" name="Freeform 34"/>
            <p:cNvSpPr/>
            <p:nvPr/>
          </p:nvSpPr>
          <p:spPr>
            <a:xfrm>
              <a:off x="0" y="0"/>
              <a:ext cx="2591214" cy="322225"/>
            </a:xfrm>
            <a:custGeom>
              <a:avLst/>
              <a:gdLst/>
              <a:ahLst/>
              <a:cxnLst/>
              <a:rect l="l" t="t" r="r" b="b"/>
              <a:pathLst>
                <a:path w="2591214" h="322225">
                  <a:moveTo>
                    <a:pt x="2388014" y="0"/>
                  </a:moveTo>
                  <a:cubicBezTo>
                    <a:pt x="2500238" y="0"/>
                    <a:pt x="2591214" y="72132"/>
                    <a:pt x="2591214" y="161112"/>
                  </a:cubicBezTo>
                  <a:cubicBezTo>
                    <a:pt x="2591214" y="250092"/>
                    <a:pt x="2500238" y="322225"/>
                    <a:pt x="2388014" y="322225"/>
                  </a:cubicBezTo>
                  <a:lnTo>
                    <a:pt x="203200" y="322225"/>
                  </a:lnTo>
                  <a:cubicBezTo>
                    <a:pt x="90976" y="322225"/>
                    <a:pt x="0" y="250092"/>
                    <a:pt x="0" y="161112"/>
                  </a:cubicBezTo>
                  <a:cubicBezTo>
                    <a:pt x="0" y="72132"/>
                    <a:pt x="90976" y="0"/>
                    <a:pt x="203200" y="0"/>
                  </a:cubicBezTo>
                  <a:close/>
                </a:path>
              </a:pathLst>
            </a:custGeom>
            <a:solidFill>
              <a:srgbClr val="EC008C"/>
            </a:solidFill>
          </p:spPr>
          <p:txBody>
            <a:bodyPr/>
            <a:lstStyle/>
            <a:p>
              <a:endParaRPr lang="en-US"/>
            </a:p>
          </p:txBody>
        </p:sp>
        <p:sp>
          <p:nvSpPr>
            <p:cNvPr id="35" name="TextBox 35"/>
            <p:cNvSpPr txBox="1"/>
            <p:nvPr/>
          </p:nvSpPr>
          <p:spPr>
            <a:xfrm>
              <a:off x="0" y="-28575"/>
              <a:ext cx="2591214" cy="350800"/>
            </a:xfrm>
            <a:prstGeom prst="rect">
              <a:avLst/>
            </a:prstGeom>
          </p:spPr>
          <p:txBody>
            <a:bodyPr lIns="50800" tIns="50800" rIns="50800" bIns="50800" rtlCol="0" anchor="ctr"/>
            <a:lstStyle/>
            <a:p>
              <a:pPr algn="ctr">
                <a:lnSpc>
                  <a:spcPts val="1960"/>
                </a:lnSpc>
              </a:pPr>
              <a:endParaRPr/>
            </a:p>
          </p:txBody>
        </p:sp>
      </p:grpSp>
      <p:grpSp>
        <p:nvGrpSpPr>
          <p:cNvPr id="36" name="Group 36"/>
          <p:cNvGrpSpPr/>
          <p:nvPr/>
        </p:nvGrpSpPr>
        <p:grpSpPr>
          <a:xfrm>
            <a:off x="0" y="9776625"/>
            <a:ext cx="18288000" cy="510375"/>
            <a:chOff x="0" y="0"/>
            <a:chExt cx="6554006" cy="182907"/>
          </a:xfrm>
        </p:grpSpPr>
        <p:sp>
          <p:nvSpPr>
            <p:cNvPr id="37" name="Freeform 37"/>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88AC2E"/>
            </a:solidFill>
          </p:spPr>
          <p:txBody>
            <a:bodyPr/>
            <a:lstStyle/>
            <a:p>
              <a:endParaRPr lang="en-US"/>
            </a:p>
          </p:txBody>
        </p:sp>
        <p:sp>
          <p:nvSpPr>
            <p:cNvPr id="38" name="TextBox 38"/>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sp>
        <p:nvSpPr>
          <p:cNvPr id="39" name="AutoShape 39"/>
          <p:cNvSpPr/>
          <p:nvPr/>
        </p:nvSpPr>
        <p:spPr>
          <a:xfrm>
            <a:off x="998524" y="5665000"/>
            <a:ext cx="16748925" cy="0"/>
          </a:xfrm>
          <a:prstGeom prst="line">
            <a:avLst/>
          </a:prstGeom>
          <a:ln w="19050" cap="flat">
            <a:solidFill>
              <a:srgbClr val="000000"/>
            </a:solidFill>
            <a:prstDash val="sysDot"/>
            <a:headEnd type="none" w="sm" len="sm"/>
            <a:tailEnd type="none" w="sm" len="sm"/>
          </a:ln>
        </p:spPr>
        <p:txBody>
          <a:bodyPr/>
          <a:lstStyle/>
          <a:p>
            <a:endParaRPr lang="en-US"/>
          </a:p>
        </p:txBody>
      </p:sp>
      <p:sp>
        <p:nvSpPr>
          <p:cNvPr id="40" name="Freeform 40"/>
          <p:cNvSpPr/>
          <p:nvPr/>
        </p:nvSpPr>
        <p:spPr>
          <a:xfrm>
            <a:off x="1919083" y="2365087"/>
            <a:ext cx="2364938" cy="1826914"/>
          </a:xfrm>
          <a:custGeom>
            <a:avLst/>
            <a:gdLst/>
            <a:ahLst/>
            <a:cxnLst/>
            <a:rect l="l" t="t" r="r" b="b"/>
            <a:pathLst>
              <a:path w="2364938" h="1826914">
                <a:moveTo>
                  <a:pt x="0" y="0"/>
                </a:moveTo>
                <a:lnTo>
                  <a:pt x="2364937" y="0"/>
                </a:lnTo>
                <a:lnTo>
                  <a:pt x="2364937" y="1826915"/>
                </a:lnTo>
                <a:lnTo>
                  <a:pt x="0" y="1826915"/>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41" name="Freeform 41"/>
          <p:cNvSpPr/>
          <p:nvPr/>
        </p:nvSpPr>
        <p:spPr>
          <a:xfrm>
            <a:off x="6575399" y="6269590"/>
            <a:ext cx="1606802" cy="1711640"/>
          </a:xfrm>
          <a:custGeom>
            <a:avLst/>
            <a:gdLst/>
            <a:ahLst/>
            <a:cxnLst/>
            <a:rect l="l" t="t" r="r" b="b"/>
            <a:pathLst>
              <a:path w="1606802" h="1711640">
                <a:moveTo>
                  <a:pt x="0" y="0"/>
                </a:moveTo>
                <a:lnTo>
                  <a:pt x="1606802" y="0"/>
                </a:lnTo>
                <a:lnTo>
                  <a:pt x="1606802" y="1711641"/>
                </a:lnTo>
                <a:lnTo>
                  <a:pt x="0" y="1711641"/>
                </a:lnTo>
                <a:lnTo>
                  <a:pt x="0" y="0"/>
                </a:lnTo>
                <a:close/>
              </a:path>
            </a:pathLst>
          </a:custGeom>
          <a:blipFill>
            <a:blip r:embed="rId7"/>
            <a:stretch>
              <a:fillRect/>
            </a:stretch>
          </a:blipFill>
        </p:spPr>
        <p:txBody>
          <a:bodyPr/>
          <a:lstStyle/>
          <a:p>
            <a:endParaRPr lang="en-US"/>
          </a:p>
        </p:txBody>
      </p:sp>
      <p:sp>
        <p:nvSpPr>
          <p:cNvPr id="42" name="Freeform 42"/>
          <p:cNvSpPr/>
          <p:nvPr/>
        </p:nvSpPr>
        <p:spPr>
          <a:xfrm>
            <a:off x="10381379" y="6674792"/>
            <a:ext cx="2157189" cy="1437227"/>
          </a:xfrm>
          <a:custGeom>
            <a:avLst/>
            <a:gdLst/>
            <a:ahLst/>
            <a:cxnLst/>
            <a:rect l="l" t="t" r="r" b="b"/>
            <a:pathLst>
              <a:path w="2157189" h="1437227">
                <a:moveTo>
                  <a:pt x="0" y="0"/>
                </a:moveTo>
                <a:lnTo>
                  <a:pt x="2157189" y="0"/>
                </a:lnTo>
                <a:lnTo>
                  <a:pt x="2157189" y="1437228"/>
                </a:lnTo>
                <a:lnTo>
                  <a:pt x="0" y="1437228"/>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43" name="Freeform 43"/>
          <p:cNvSpPr/>
          <p:nvPr/>
        </p:nvSpPr>
        <p:spPr>
          <a:xfrm>
            <a:off x="6448797" y="2365087"/>
            <a:ext cx="1621386" cy="1826914"/>
          </a:xfrm>
          <a:custGeom>
            <a:avLst/>
            <a:gdLst/>
            <a:ahLst/>
            <a:cxnLst/>
            <a:rect l="l" t="t" r="r" b="b"/>
            <a:pathLst>
              <a:path w="1621386" h="1826914">
                <a:moveTo>
                  <a:pt x="0" y="0"/>
                </a:moveTo>
                <a:lnTo>
                  <a:pt x="1621386" y="0"/>
                </a:lnTo>
                <a:lnTo>
                  <a:pt x="1621386" y="1826915"/>
                </a:lnTo>
                <a:lnTo>
                  <a:pt x="0" y="1826915"/>
                </a:lnTo>
                <a:lnTo>
                  <a:pt x="0" y="0"/>
                </a:lnTo>
                <a:close/>
              </a:path>
            </a:pathLst>
          </a:custGeom>
          <a:blipFill>
            <a:blip r:embed="rId10"/>
            <a:stretch>
              <a:fillRect/>
            </a:stretch>
          </a:blipFill>
        </p:spPr>
        <p:txBody>
          <a:bodyPr/>
          <a:lstStyle/>
          <a:p>
            <a:endParaRPr lang="en-US"/>
          </a:p>
        </p:txBody>
      </p:sp>
      <p:sp>
        <p:nvSpPr>
          <p:cNvPr id="44" name="Freeform 44"/>
          <p:cNvSpPr/>
          <p:nvPr/>
        </p:nvSpPr>
        <p:spPr>
          <a:xfrm>
            <a:off x="2564874" y="6511892"/>
            <a:ext cx="1138090" cy="1600127"/>
          </a:xfrm>
          <a:custGeom>
            <a:avLst/>
            <a:gdLst/>
            <a:ahLst/>
            <a:cxnLst/>
            <a:rect l="l" t="t" r="r" b="b"/>
            <a:pathLst>
              <a:path w="1138090" h="1600127">
                <a:moveTo>
                  <a:pt x="0" y="0"/>
                </a:moveTo>
                <a:lnTo>
                  <a:pt x="1138091" y="0"/>
                </a:lnTo>
                <a:lnTo>
                  <a:pt x="1138091" y="1600128"/>
                </a:lnTo>
                <a:lnTo>
                  <a:pt x="0" y="1600128"/>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US"/>
          </a:p>
        </p:txBody>
      </p:sp>
      <p:grpSp>
        <p:nvGrpSpPr>
          <p:cNvPr id="45" name="Group 45"/>
          <p:cNvGrpSpPr/>
          <p:nvPr/>
        </p:nvGrpSpPr>
        <p:grpSpPr>
          <a:xfrm>
            <a:off x="14329739" y="6269590"/>
            <a:ext cx="2702656" cy="2084732"/>
            <a:chOff x="0" y="0"/>
            <a:chExt cx="3603541" cy="2779642"/>
          </a:xfrm>
        </p:grpSpPr>
        <p:grpSp>
          <p:nvGrpSpPr>
            <p:cNvPr id="46" name="Group 46"/>
            <p:cNvGrpSpPr/>
            <p:nvPr/>
          </p:nvGrpSpPr>
          <p:grpSpPr>
            <a:xfrm>
              <a:off x="0" y="0"/>
              <a:ext cx="3603541" cy="2779642"/>
              <a:chOff x="0" y="0"/>
              <a:chExt cx="711811" cy="549065"/>
            </a:xfrm>
          </p:grpSpPr>
          <p:sp>
            <p:nvSpPr>
              <p:cNvPr id="47" name="Freeform 47"/>
              <p:cNvSpPr/>
              <p:nvPr/>
            </p:nvSpPr>
            <p:spPr>
              <a:xfrm>
                <a:off x="0" y="0"/>
                <a:ext cx="711811" cy="549065"/>
              </a:xfrm>
              <a:custGeom>
                <a:avLst/>
                <a:gdLst/>
                <a:ahLst/>
                <a:cxnLst/>
                <a:rect l="l" t="t" r="r" b="b"/>
                <a:pathLst>
                  <a:path w="711811" h="549065">
                    <a:moveTo>
                      <a:pt x="0" y="0"/>
                    </a:moveTo>
                    <a:lnTo>
                      <a:pt x="711811" y="0"/>
                    </a:lnTo>
                    <a:lnTo>
                      <a:pt x="711811" y="549065"/>
                    </a:lnTo>
                    <a:lnTo>
                      <a:pt x="0" y="549065"/>
                    </a:lnTo>
                    <a:close/>
                  </a:path>
                </a:pathLst>
              </a:custGeom>
              <a:solidFill>
                <a:srgbClr val="536F87"/>
              </a:solidFill>
            </p:spPr>
            <p:txBody>
              <a:bodyPr/>
              <a:lstStyle/>
              <a:p>
                <a:endParaRPr lang="en-US"/>
              </a:p>
            </p:txBody>
          </p:sp>
          <p:sp>
            <p:nvSpPr>
              <p:cNvPr id="48" name="TextBox 48"/>
              <p:cNvSpPr txBox="1"/>
              <p:nvPr/>
            </p:nvSpPr>
            <p:spPr>
              <a:xfrm>
                <a:off x="0" y="-28575"/>
                <a:ext cx="711811" cy="577640"/>
              </a:xfrm>
              <a:prstGeom prst="rect">
                <a:avLst/>
              </a:prstGeom>
            </p:spPr>
            <p:txBody>
              <a:bodyPr lIns="50800" tIns="50800" rIns="50800" bIns="50800" rtlCol="0" anchor="ctr"/>
              <a:lstStyle/>
              <a:p>
                <a:pPr algn="ctr">
                  <a:lnSpc>
                    <a:spcPts val="1960"/>
                  </a:lnSpc>
                </a:pPr>
                <a:endParaRPr/>
              </a:p>
            </p:txBody>
          </p:sp>
        </p:grpSp>
        <p:sp>
          <p:nvSpPr>
            <p:cNvPr id="49" name="Freeform 49"/>
            <p:cNvSpPr/>
            <p:nvPr/>
          </p:nvSpPr>
          <p:spPr>
            <a:xfrm>
              <a:off x="184534" y="189667"/>
              <a:ext cx="3248522" cy="2333029"/>
            </a:xfrm>
            <a:custGeom>
              <a:avLst/>
              <a:gdLst/>
              <a:ahLst/>
              <a:cxnLst/>
              <a:rect l="l" t="t" r="r" b="b"/>
              <a:pathLst>
                <a:path w="3248522" h="2333029">
                  <a:moveTo>
                    <a:pt x="0" y="0"/>
                  </a:moveTo>
                  <a:lnTo>
                    <a:pt x="3248522" y="0"/>
                  </a:lnTo>
                  <a:lnTo>
                    <a:pt x="3248522" y="2333030"/>
                  </a:lnTo>
                  <a:lnTo>
                    <a:pt x="0" y="233303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US"/>
            </a:p>
          </p:txBody>
        </p:sp>
      </p:grpSp>
      <p:sp>
        <p:nvSpPr>
          <p:cNvPr id="50" name="Freeform 50"/>
          <p:cNvSpPr/>
          <p:nvPr/>
        </p:nvSpPr>
        <p:spPr>
          <a:xfrm>
            <a:off x="14467226" y="1471017"/>
            <a:ext cx="2473377" cy="2389901"/>
          </a:xfrm>
          <a:custGeom>
            <a:avLst/>
            <a:gdLst/>
            <a:ahLst/>
            <a:cxnLst/>
            <a:rect l="l" t="t" r="r" b="b"/>
            <a:pathLst>
              <a:path w="2473377" h="2389901">
                <a:moveTo>
                  <a:pt x="0" y="0"/>
                </a:moveTo>
                <a:lnTo>
                  <a:pt x="2473377" y="0"/>
                </a:lnTo>
                <a:lnTo>
                  <a:pt x="2473377" y="2389900"/>
                </a:lnTo>
                <a:lnTo>
                  <a:pt x="0" y="2389900"/>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US"/>
          </a:p>
        </p:txBody>
      </p:sp>
      <p:sp>
        <p:nvSpPr>
          <p:cNvPr id="51" name="Freeform 51"/>
          <p:cNvSpPr/>
          <p:nvPr/>
        </p:nvSpPr>
        <p:spPr>
          <a:xfrm>
            <a:off x="10576907" y="1984480"/>
            <a:ext cx="1766133" cy="2153821"/>
          </a:xfrm>
          <a:custGeom>
            <a:avLst/>
            <a:gdLst/>
            <a:ahLst/>
            <a:cxnLst/>
            <a:rect l="l" t="t" r="r" b="b"/>
            <a:pathLst>
              <a:path w="1766133" h="2153821">
                <a:moveTo>
                  <a:pt x="0" y="0"/>
                </a:moveTo>
                <a:lnTo>
                  <a:pt x="1766133" y="0"/>
                </a:lnTo>
                <a:lnTo>
                  <a:pt x="1766133" y="2153821"/>
                </a:lnTo>
                <a:lnTo>
                  <a:pt x="0" y="2153821"/>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US"/>
          </a:p>
        </p:txBody>
      </p:sp>
      <p:sp>
        <p:nvSpPr>
          <p:cNvPr id="52" name="TextBox 52"/>
          <p:cNvSpPr txBox="1"/>
          <p:nvPr/>
        </p:nvSpPr>
        <p:spPr>
          <a:xfrm>
            <a:off x="708801" y="791507"/>
            <a:ext cx="9183091"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Other Types of Support</a:t>
            </a:r>
          </a:p>
        </p:txBody>
      </p:sp>
      <p:sp>
        <p:nvSpPr>
          <p:cNvPr id="53" name="TextBox 53"/>
          <p:cNvSpPr txBox="1"/>
          <p:nvPr/>
        </p:nvSpPr>
        <p:spPr>
          <a:xfrm>
            <a:off x="1110631" y="4516578"/>
            <a:ext cx="3981841" cy="646513"/>
          </a:xfrm>
          <a:prstGeom prst="rect">
            <a:avLst/>
          </a:prstGeom>
        </p:spPr>
        <p:txBody>
          <a:bodyPr lIns="0" tIns="0" rIns="0" bIns="0" rtlCol="0" anchor="t">
            <a:spAutoFit/>
          </a:bodyPr>
          <a:lstStyle/>
          <a:p>
            <a:pPr algn="ctr">
              <a:lnSpc>
                <a:spcPts val="5192"/>
              </a:lnSpc>
            </a:pPr>
            <a:r>
              <a:rPr lang="en-US" sz="3708">
                <a:solidFill>
                  <a:srgbClr val="000000"/>
                </a:solidFill>
                <a:latin typeface="Ubuntu"/>
                <a:ea typeface="Ubuntu"/>
                <a:cs typeface="Ubuntu"/>
                <a:sym typeface="Ubuntu"/>
              </a:rPr>
              <a:t>Encouraging Me</a:t>
            </a:r>
          </a:p>
        </p:txBody>
      </p:sp>
      <p:sp>
        <p:nvSpPr>
          <p:cNvPr id="54" name="TextBox 54"/>
          <p:cNvSpPr txBox="1"/>
          <p:nvPr/>
        </p:nvSpPr>
        <p:spPr>
          <a:xfrm>
            <a:off x="1453387" y="8577067"/>
            <a:ext cx="3361064" cy="646513"/>
          </a:xfrm>
          <a:prstGeom prst="rect">
            <a:avLst/>
          </a:prstGeom>
        </p:spPr>
        <p:txBody>
          <a:bodyPr lIns="0" tIns="0" rIns="0" bIns="0" rtlCol="0" anchor="t">
            <a:spAutoFit/>
          </a:bodyPr>
          <a:lstStyle/>
          <a:p>
            <a:pPr algn="ctr">
              <a:lnSpc>
                <a:spcPts val="5192"/>
              </a:lnSpc>
            </a:pPr>
            <a:r>
              <a:rPr lang="en-US" sz="3708">
                <a:solidFill>
                  <a:srgbClr val="000000"/>
                </a:solidFill>
                <a:latin typeface="Ubuntu"/>
                <a:ea typeface="Ubuntu"/>
                <a:cs typeface="Ubuntu"/>
                <a:sym typeface="Ubuntu"/>
              </a:rPr>
              <a:t>Being Patient</a:t>
            </a:r>
          </a:p>
        </p:txBody>
      </p:sp>
      <p:sp>
        <p:nvSpPr>
          <p:cNvPr id="55" name="TextBox 55"/>
          <p:cNvSpPr txBox="1"/>
          <p:nvPr/>
        </p:nvSpPr>
        <p:spPr>
          <a:xfrm>
            <a:off x="9358284" y="4099658"/>
            <a:ext cx="4026200" cy="1301502"/>
          </a:xfrm>
          <a:prstGeom prst="rect">
            <a:avLst/>
          </a:prstGeom>
        </p:spPr>
        <p:txBody>
          <a:bodyPr lIns="0" tIns="0" rIns="0" bIns="0" rtlCol="0" anchor="t">
            <a:spAutoFit/>
          </a:bodyPr>
          <a:lstStyle/>
          <a:p>
            <a:pPr algn="ctr">
              <a:lnSpc>
                <a:spcPts val="5192"/>
              </a:lnSpc>
            </a:pPr>
            <a:r>
              <a:rPr lang="en-US" sz="3708">
                <a:solidFill>
                  <a:srgbClr val="000000"/>
                </a:solidFill>
                <a:latin typeface="Ubuntu"/>
                <a:ea typeface="Ubuntu"/>
                <a:cs typeface="Ubuntu"/>
                <a:sym typeface="Ubuntu"/>
              </a:rPr>
              <a:t>Asking Me Questions</a:t>
            </a:r>
          </a:p>
        </p:txBody>
      </p:sp>
      <p:sp>
        <p:nvSpPr>
          <p:cNvPr id="56" name="TextBox 56"/>
          <p:cNvSpPr txBox="1"/>
          <p:nvPr/>
        </p:nvSpPr>
        <p:spPr>
          <a:xfrm>
            <a:off x="9139414" y="8577067"/>
            <a:ext cx="4487687" cy="646513"/>
          </a:xfrm>
          <a:prstGeom prst="rect">
            <a:avLst/>
          </a:prstGeom>
        </p:spPr>
        <p:txBody>
          <a:bodyPr lIns="0" tIns="0" rIns="0" bIns="0" rtlCol="0" anchor="t">
            <a:spAutoFit/>
          </a:bodyPr>
          <a:lstStyle/>
          <a:p>
            <a:pPr algn="ctr">
              <a:lnSpc>
                <a:spcPts val="5192"/>
              </a:lnSpc>
            </a:pPr>
            <a:r>
              <a:rPr lang="en-US" sz="3708">
                <a:solidFill>
                  <a:srgbClr val="000000"/>
                </a:solidFill>
                <a:latin typeface="Ubuntu"/>
                <a:ea typeface="Ubuntu"/>
                <a:cs typeface="Ubuntu"/>
                <a:sym typeface="Ubuntu"/>
              </a:rPr>
              <a:t>Apologizing</a:t>
            </a:r>
          </a:p>
        </p:txBody>
      </p:sp>
      <p:sp>
        <p:nvSpPr>
          <p:cNvPr id="57" name="TextBox 57"/>
          <p:cNvSpPr txBox="1"/>
          <p:nvPr/>
        </p:nvSpPr>
        <p:spPr>
          <a:xfrm>
            <a:off x="5627004" y="4500943"/>
            <a:ext cx="3534385" cy="646513"/>
          </a:xfrm>
          <a:prstGeom prst="rect">
            <a:avLst/>
          </a:prstGeom>
        </p:spPr>
        <p:txBody>
          <a:bodyPr lIns="0" tIns="0" rIns="0" bIns="0" rtlCol="0" anchor="t">
            <a:spAutoFit/>
          </a:bodyPr>
          <a:lstStyle/>
          <a:p>
            <a:pPr algn="ctr">
              <a:lnSpc>
                <a:spcPts val="5192"/>
              </a:lnSpc>
            </a:pPr>
            <a:r>
              <a:rPr lang="en-US" sz="3708">
                <a:solidFill>
                  <a:srgbClr val="000000"/>
                </a:solidFill>
                <a:latin typeface="Ubuntu"/>
                <a:ea typeface="Ubuntu"/>
                <a:cs typeface="Ubuntu"/>
                <a:sym typeface="Ubuntu"/>
              </a:rPr>
              <a:t>Listening to Me</a:t>
            </a:r>
          </a:p>
        </p:txBody>
      </p:sp>
      <p:sp>
        <p:nvSpPr>
          <p:cNvPr id="58" name="TextBox 58"/>
          <p:cNvSpPr txBox="1"/>
          <p:nvPr/>
        </p:nvSpPr>
        <p:spPr>
          <a:xfrm>
            <a:off x="5316810" y="8228881"/>
            <a:ext cx="4109396" cy="1301502"/>
          </a:xfrm>
          <a:prstGeom prst="rect">
            <a:avLst/>
          </a:prstGeom>
        </p:spPr>
        <p:txBody>
          <a:bodyPr lIns="0" tIns="0" rIns="0" bIns="0" rtlCol="0" anchor="t">
            <a:spAutoFit/>
          </a:bodyPr>
          <a:lstStyle/>
          <a:p>
            <a:pPr algn="ctr">
              <a:lnSpc>
                <a:spcPts val="5192"/>
              </a:lnSpc>
            </a:pPr>
            <a:r>
              <a:rPr lang="en-US" sz="3708">
                <a:solidFill>
                  <a:srgbClr val="000000"/>
                </a:solidFill>
                <a:latin typeface="Ubuntu"/>
                <a:ea typeface="Ubuntu"/>
                <a:cs typeface="Ubuntu"/>
                <a:sym typeface="Ubuntu"/>
              </a:rPr>
              <a:t>Showing Me </a:t>
            </a:r>
          </a:p>
          <a:p>
            <a:pPr algn="ctr">
              <a:lnSpc>
                <a:spcPts val="5192"/>
              </a:lnSpc>
            </a:pPr>
            <a:r>
              <a:rPr lang="en-US" sz="3708">
                <a:solidFill>
                  <a:srgbClr val="000000"/>
                </a:solidFill>
                <a:latin typeface="Ubuntu"/>
                <a:ea typeface="Ubuntu"/>
                <a:cs typeface="Ubuntu"/>
                <a:sym typeface="Ubuntu"/>
              </a:rPr>
              <a:t>They Care</a:t>
            </a:r>
          </a:p>
        </p:txBody>
      </p:sp>
      <p:sp>
        <p:nvSpPr>
          <p:cNvPr id="59" name="TextBox 59"/>
          <p:cNvSpPr txBox="1"/>
          <p:nvPr/>
        </p:nvSpPr>
        <p:spPr>
          <a:xfrm>
            <a:off x="13798551" y="4106277"/>
            <a:ext cx="3810727" cy="1301502"/>
          </a:xfrm>
          <a:prstGeom prst="rect">
            <a:avLst/>
          </a:prstGeom>
        </p:spPr>
        <p:txBody>
          <a:bodyPr lIns="0" tIns="0" rIns="0" bIns="0" rtlCol="0" anchor="t">
            <a:spAutoFit/>
          </a:bodyPr>
          <a:lstStyle/>
          <a:p>
            <a:pPr algn="ctr">
              <a:lnSpc>
                <a:spcPts val="5192"/>
              </a:lnSpc>
            </a:pPr>
            <a:r>
              <a:rPr lang="en-US" sz="3708">
                <a:solidFill>
                  <a:srgbClr val="000000"/>
                </a:solidFill>
                <a:latin typeface="Ubuntu"/>
                <a:ea typeface="Ubuntu"/>
                <a:cs typeface="Ubuntu"/>
                <a:sym typeface="Ubuntu"/>
              </a:rPr>
              <a:t>Letting Me Speak for Myself</a:t>
            </a:r>
          </a:p>
        </p:txBody>
      </p:sp>
      <p:sp>
        <p:nvSpPr>
          <p:cNvPr id="60" name="TextBox 60"/>
          <p:cNvSpPr txBox="1"/>
          <p:nvPr/>
        </p:nvSpPr>
        <p:spPr>
          <a:xfrm>
            <a:off x="13462698" y="8422901"/>
            <a:ext cx="4487687" cy="1301502"/>
          </a:xfrm>
          <a:prstGeom prst="rect">
            <a:avLst/>
          </a:prstGeom>
        </p:spPr>
        <p:txBody>
          <a:bodyPr lIns="0" tIns="0" rIns="0" bIns="0" rtlCol="0" anchor="t">
            <a:spAutoFit/>
          </a:bodyPr>
          <a:lstStyle/>
          <a:p>
            <a:pPr algn="ctr">
              <a:lnSpc>
                <a:spcPts val="5192"/>
              </a:lnSpc>
            </a:pPr>
            <a:r>
              <a:rPr lang="en-US" sz="3708">
                <a:solidFill>
                  <a:srgbClr val="000000"/>
                </a:solidFill>
                <a:latin typeface="Ubuntu"/>
                <a:ea typeface="Ubuntu"/>
                <a:cs typeface="Ubuntu"/>
                <a:sym typeface="Ubuntu"/>
              </a:rPr>
              <a:t>Having Fun </a:t>
            </a:r>
          </a:p>
          <a:p>
            <a:pPr algn="ctr">
              <a:lnSpc>
                <a:spcPts val="5192"/>
              </a:lnSpc>
            </a:pPr>
            <a:r>
              <a:rPr lang="en-US" sz="3708">
                <a:solidFill>
                  <a:srgbClr val="000000"/>
                </a:solidFill>
                <a:latin typeface="Ubuntu"/>
                <a:ea typeface="Ubuntu"/>
                <a:cs typeface="Ubuntu"/>
                <a:sym typeface="Ubuntu"/>
              </a:rPr>
              <a:t>with Me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03914" y="-1905"/>
            <a:ext cx="1138455" cy="917237"/>
          </a:xfrm>
          <a:custGeom>
            <a:avLst/>
            <a:gdLst/>
            <a:ahLst/>
            <a:cxnLst/>
            <a:rect l="l" t="t" r="r" b="b"/>
            <a:pathLst>
              <a:path w="1138455" h="917237">
                <a:moveTo>
                  <a:pt x="0" y="0"/>
                </a:moveTo>
                <a:lnTo>
                  <a:pt x="1138456" y="0"/>
                </a:lnTo>
                <a:lnTo>
                  <a:pt x="1138456" y="917237"/>
                </a:lnTo>
                <a:lnTo>
                  <a:pt x="0" y="917237"/>
                </a:lnTo>
                <a:lnTo>
                  <a:pt x="0" y="0"/>
                </a:lnTo>
                <a:close/>
              </a:path>
            </a:pathLst>
          </a:custGeom>
          <a:blipFill>
            <a:blip r:embed="rId3">
              <a:extLst>
                <a:ext uri="{96DAC541-7B7A-43D3-8B79-37D633B846F1}">
                  <asvg:svgBlip xmlns:asvg="http://schemas.microsoft.com/office/drawing/2016/SVG/main" r:embed="rId4"/>
                </a:ext>
              </a:extLst>
            </a:blip>
            <a:stretch>
              <a:fillRect t="-51826"/>
            </a:stretch>
          </a:blipFill>
        </p:spPr>
        <p:txBody>
          <a:bodyPr/>
          <a:lstStyle/>
          <a:p>
            <a:endParaRPr lang="en-US"/>
          </a:p>
        </p:txBody>
      </p:sp>
      <p:sp>
        <p:nvSpPr>
          <p:cNvPr id="3" name="Freeform 3"/>
          <p:cNvSpPr/>
          <p:nvPr/>
        </p:nvSpPr>
        <p:spPr>
          <a:xfrm>
            <a:off x="16743945" y="0"/>
            <a:ext cx="1128055" cy="915332"/>
          </a:xfrm>
          <a:custGeom>
            <a:avLst/>
            <a:gdLst/>
            <a:ahLst/>
            <a:cxnLst/>
            <a:rect l="l" t="t" r="r" b="b"/>
            <a:pathLst>
              <a:path w="1128055" h="915332">
                <a:moveTo>
                  <a:pt x="0" y="0"/>
                </a:moveTo>
                <a:lnTo>
                  <a:pt x="1128055" y="0"/>
                </a:lnTo>
                <a:lnTo>
                  <a:pt x="11280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r="-921"/>
            </a:stretch>
          </a:blipFill>
        </p:spPr>
        <p:txBody>
          <a:bodyPr/>
          <a:lstStyle/>
          <a:p>
            <a:endParaRPr lang="en-US"/>
          </a:p>
        </p:txBody>
      </p:sp>
      <p:sp>
        <p:nvSpPr>
          <p:cNvPr id="4" name="Freeform 4"/>
          <p:cNvSpPr/>
          <p:nvPr/>
        </p:nvSpPr>
        <p:spPr>
          <a:xfrm>
            <a:off x="13619141" y="-1947"/>
            <a:ext cx="1138455" cy="917279"/>
          </a:xfrm>
          <a:custGeom>
            <a:avLst/>
            <a:gdLst/>
            <a:ahLst/>
            <a:cxnLst/>
            <a:rect l="l" t="t" r="r" b="b"/>
            <a:pathLst>
              <a:path w="1138455" h="917279">
                <a:moveTo>
                  <a:pt x="0" y="0"/>
                </a:moveTo>
                <a:lnTo>
                  <a:pt x="1138455" y="0"/>
                </a:lnTo>
                <a:lnTo>
                  <a:pt x="1138455" y="917279"/>
                </a:lnTo>
                <a:lnTo>
                  <a:pt x="0" y="917279"/>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5" name="Freeform 5"/>
          <p:cNvSpPr/>
          <p:nvPr/>
        </p:nvSpPr>
        <p:spPr>
          <a:xfrm>
            <a:off x="1153771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6" name="Freeform 6"/>
          <p:cNvSpPr/>
          <p:nvPr/>
        </p:nvSpPr>
        <p:spPr>
          <a:xfrm>
            <a:off x="12577741"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7" name="Freeform 7"/>
          <p:cNvSpPr/>
          <p:nvPr/>
        </p:nvSpPr>
        <p:spPr>
          <a:xfrm>
            <a:off x="94529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8" name="Freeform 8"/>
          <p:cNvSpPr/>
          <p:nvPr/>
        </p:nvSpPr>
        <p:spPr>
          <a:xfrm>
            <a:off x="1049296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9" name="Freeform 9"/>
          <p:cNvSpPr/>
          <p:nvPr/>
        </p:nvSpPr>
        <p:spPr>
          <a:xfrm>
            <a:off x="737150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0" name="Freeform 10"/>
          <p:cNvSpPr/>
          <p:nvPr/>
        </p:nvSpPr>
        <p:spPr>
          <a:xfrm>
            <a:off x="84115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1" name="Freeform 11"/>
          <p:cNvSpPr/>
          <p:nvPr/>
        </p:nvSpPr>
        <p:spPr>
          <a:xfrm>
            <a:off x="5286734"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2" name="Freeform 12"/>
          <p:cNvSpPr/>
          <p:nvPr/>
        </p:nvSpPr>
        <p:spPr>
          <a:xfrm>
            <a:off x="6326765"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3" name="Freeform 13"/>
          <p:cNvSpPr/>
          <p:nvPr/>
        </p:nvSpPr>
        <p:spPr>
          <a:xfrm>
            <a:off x="3205304"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4" name="Freeform 14"/>
          <p:cNvSpPr/>
          <p:nvPr/>
        </p:nvSpPr>
        <p:spPr>
          <a:xfrm>
            <a:off x="4245335"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5" name="Freeform 15"/>
          <p:cNvSpPr/>
          <p:nvPr/>
        </p:nvSpPr>
        <p:spPr>
          <a:xfrm>
            <a:off x="1120531"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6" name="Freeform 16"/>
          <p:cNvSpPr/>
          <p:nvPr/>
        </p:nvSpPr>
        <p:spPr>
          <a:xfrm>
            <a:off x="2160561" y="0"/>
            <a:ext cx="1138455" cy="915332"/>
          </a:xfrm>
          <a:custGeom>
            <a:avLst/>
            <a:gdLst/>
            <a:ahLst/>
            <a:cxnLst/>
            <a:rect l="l" t="t" r="r" b="b"/>
            <a:pathLst>
              <a:path w="1138455" h="915332">
                <a:moveTo>
                  <a:pt x="0" y="0"/>
                </a:moveTo>
                <a:lnTo>
                  <a:pt x="1138456" y="0"/>
                </a:lnTo>
                <a:lnTo>
                  <a:pt x="1138456"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7" name="Freeform 17"/>
          <p:cNvSpPr/>
          <p:nvPr/>
        </p:nvSpPr>
        <p:spPr>
          <a:xfrm>
            <a:off x="-1905" y="0"/>
            <a:ext cx="179461" cy="915332"/>
          </a:xfrm>
          <a:custGeom>
            <a:avLst/>
            <a:gdLst/>
            <a:ahLst/>
            <a:cxnLst/>
            <a:rect l="l" t="t" r="r" b="b"/>
            <a:pathLst>
              <a:path w="179461" h="915332">
                <a:moveTo>
                  <a:pt x="0" y="0"/>
                </a:moveTo>
                <a:lnTo>
                  <a:pt x="179461" y="0"/>
                </a:lnTo>
                <a:lnTo>
                  <a:pt x="179461"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l="-534374" t="-52142"/>
            </a:stretch>
          </a:blipFill>
        </p:spPr>
        <p:txBody>
          <a:bodyPr/>
          <a:lstStyle/>
          <a:p>
            <a:endParaRPr lang="en-US"/>
          </a:p>
        </p:txBody>
      </p:sp>
      <p:sp>
        <p:nvSpPr>
          <p:cNvPr id="18" name="Freeform 18"/>
          <p:cNvSpPr/>
          <p:nvPr/>
        </p:nvSpPr>
        <p:spPr>
          <a:xfrm>
            <a:off x="7913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9" name="Freeform 19"/>
          <p:cNvSpPr/>
          <p:nvPr/>
        </p:nvSpPr>
        <p:spPr>
          <a:xfrm>
            <a:off x="0" y="9518616"/>
            <a:ext cx="977066" cy="619133"/>
          </a:xfrm>
          <a:custGeom>
            <a:avLst/>
            <a:gdLst/>
            <a:ahLst/>
            <a:cxnLst/>
            <a:rect l="l" t="t" r="r" b="b"/>
            <a:pathLst>
              <a:path w="977066" h="619133">
                <a:moveTo>
                  <a:pt x="0" y="0"/>
                </a:moveTo>
                <a:lnTo>
                  <a:pt x="977066" y="0"/>
                </a:lnTo>
                <a:lnTo>
                  <a:pt x="977066" y="619133"/>
                </a:lnTo>
                <a:lnTo>
                  <a:pt x="0" y="619133"/>
                </a:lnTo>
                <a:lnTo>
                  <a:pt x="0" y="0"/>
                </a:lnTo>
                <a:close/>
              </a:path>
            </a:pathLst>
          </a:custGeom>
          <a:blipFill>
            <a:blip r:embed="rId3">
              <a:extLst>
                <a:ext uri="{96DAC541-7B7A-43D3-8B79-37D633B846F1}">
                  <asvg:svgBlip xmlns:asvg="http://schemas.microsoft.com/office/drawing/2016/SVG/main" r:embed="rId4"/>
                </a:ext>
              </a:extLst>
            </a:blip>
            <a:stretch>
              <a:fillRect l="-16517" b="-124928"/>
            </a:stretch>
          </a:blipFill>
        </p:spPr>
        <p:txBody>
          <a:bodyPr/>
          <a:lstStyle/>
          <a:p>
            <a:endParaRPr lang="en-US"/>
          </a:p>
        </p:txBody>
      </p:sp>
      <p:sp>
        <p:nvSpPr>
          <p:cNvPr id="20" name="Freeform 20"/>
          <p:cNvSpPr/>
          <p:nvPr/>
        </p:nvSpPr>
        <p:spPr>
          <a:xfrm>
            <a:off x="14659172"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21" name="Freeform 21"/>
          <p:cNvSpPr/>
          <p:nvPr/>
        </p:nvSpPr>
        <p:spPr>
          <a:xfrm>
            <a:off x="0" y="934382"/>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2" name="Freeform 22"/>
          <p:cNvSpPr/>
          <p:nvPr/>
        </p:nvSpPr>
        <p:spPr>
          <a:xfrm>
            <a:off x="0" y="2365087"/>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3" name="Freeform 23"/>
          <p:cNvSpPr/>
          <p:nvPr/>
        </p:nvSpPr>
        <p:spPr>
          <a:xfrm>
            <a:off x="0" y="3795793"/>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4" name="Freeform 24"/>
          <p:cNvSpPr/>
          <p:nvPr/>
        </p:nvSpPr>
        <p:spPr>
          <a:xfrm>
            <a:off x="0" y="5226499"/>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5" name="Freeform 25"/>
          <p:cNvSpPr/>
          <p:nvPr/>
        </p:nvSpPr>
        <p:spPr>
          <a:xfrm>
            <a:off x="-1943" y="6657204"/>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sp>
        <p:nvSpPr>
          <p:cNvPr id="26" name="Freeform 26"/>
          <p:cNvSpPr/>
          <p:nvPr/>
        </p:nvSpPr>
        <p:spPr>
          <a:xfrm>
            <a:off x="-1943" y="8087910"/>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grpSp>
        <p:nvGrpSpPr>
          <p:cNvPr id="27" name="Group 27"/>
          <p:cNvGrpSpPr/>
          <p:nvPr/>
        </p:nvGrpSpPr>
        <p:grpSpPr>
          <a:xfrm rot="-5400000">
            <a:off x="12910419" y="4867206"/>
            <a:ext cx="10244787" cy="510375"/>
            <a:chOff x="0" y="0"/>
            <a:chExt cx="3671501" cy="182907"/>
          </a:xfrm>
        </p:grpSpPr>
        <p:sp>
          <p:nvSpPr>
            <p:cNvPr id="28" name="Freeform 28"/>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88AC2E"/>
            </a:solidFill>
          </p:spPr>
          <p:txBody>
            <a:bodyPr/>
            <a:lstStyle/>
            <a:p>
              <a:endParaRPr lang="en-US"/>
            </a:p>
          </p:txBody>
        </p:sp>
        <p:sp>
          <p:nvSpPr>
            <p:cNvPr id="29" name="TextBox 29"/>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0" name="Group 30"/>
          <p:cNvGrpSpPr/>
          <p:nvPr/>
        </p:nvGrpSpPr>
        <p:grpSpPr>
          <a:xfrm>
            <a:off x="0" y="9776625"/>
            <a:ext cx="18288000" cy="510375"/>
            <a:chOff x="0" y="0"/>
            <a:chExt cx="6554006" cy="182907"/>
          </a:xfrm>
        </p:grpSpPr>
        <p:sp>
          <p:nvSpPr>
            <p:cNvPr id="31" name="Freeform 31"/>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88AC2E"/>
            </a:solidFill>
          </p:spPr>
          <p:txBody>
            <a:bodyPr/>
            <a:lstStyle/>
            <a:p>
              <a:endParaRPr lang="en-US"/>
            </a:p>
          </p:txBody>
        </p:sp>
        <p:sp>
          <p:nvSpPr>
            <p:cNvPr id="32" name="TextBox 32"/>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3" name="Group 33"/>
          <p:cNvGrpSpPr/>
          <p:nvPr/>
        </p:nvGrpSpPr>
        <p:grpSpPr>
          <a:xfrm>
            <a:off x="484174" y="808116"/>
            <a:ext cx="4802560" cy="1223447"/>
            <a:chOff x="0" y="0"/>
            <a:chExt cx="1264872" cy="322225"/>
          </a:xfrm>
        </p:grpSpPr>
        <p:sp>
          <p:nvSpPr>
            <p:cNvPr id="34" name="Freeform 34"/>
            <p:cNvSpPr/>
            <p:nvPr/>
          </p:nvSpPr>
          <p:spPr>
            <a:xfrm>
              <a:off x="0" y="0"/>
              <a:ext cx="1264872" cy="322225"/>
            </a:xfrm>
            <a:custGeom>
              <a:avLst/>
              <a:gdLst/>
              <a:ahLst/>
              <a:cxnLst/>
              <a:rect l="l" t="t" r="r" b="b"/>
              <a:pathLst>
                <a:path w="1264872" h="322225">
                  <a:moveTo>
                    <a:pt x="1061672" y="0"/>
                  </a:moveTo>
                  <a:cubicBezTo>
                    <a:pt x="1173896" y="0"/>
                    <a:pt x="1264872" y="72132"/>
                    <a:pt x="1264872" y="161112"/>
                  </a:cubicBezTo>
                  <a:cubicBezTo>
                    <a:pt x="1264872" y="250092"/>
                    <a:pt x="1173896" y="322225"/>
                    <a:pt x="1061672" y="322225"/>
                  </a:cubicBezTo>
                  <a:lnTo>
                    <a:pt x="203200" y="322225"/>
                  </a:lnTo>
                  <a:cubicBezTo>
                    <a:pt x="90976" y="322225"/>
                    <a:pt x="0" y="250092"/>
                    <a:pt x="0" y="161112"/>
                  </a:cubicBezTo>
                  <a:cubicBezTo>
                    <a:pt x="0" y="72132"/>
                    <a:pt x="90976" y="0"/>
                    <a:pt x="203200" y="0"/>
                  </a:cubicBezTo>
                  <a:close/>
                </a:path>
              </a:pathLst>
            </a:custGeom>
            <a:solidFill>
              <a:srgbClr val="EC008C"/>
            </a:solidFill>
          </p:spPr>
          <p:txBody>
            <a:bodyPr/>
            <a:lstStyle/>
            <a:p>
              <a:endParaRPr lang="en-US"/>
            </a:p>
          </p:txBody>
        </p:sp>
        <p:sp>
          <p:nvSpPr>
            <p:cNvPr id="35" name="TextBox 35"/>
            <p:cNvSpPr txBox="1"/>
            <p:nvPr/>
          </p:nvSpPr>
          <p:spPr>
            <a:xfrm>
              <a:off x="0" y="-28575"/>
              <a:ext cx="1264872" cy="350800"/>
            </a:xfrm>
            <a:prstGeom prst="rect">
              <a:avLst/>
            </a:prstGeom>
          </p:spPr>
          <p:txBody>
            <a:bodyPr lIns="50800" tIns="50800" rIns="50800" bIns="50800" rtlCol="0" anchor="ctr"/>
            <a:lstStyle/>
            <a:p>
              <a:pPr algn="ctr">
                <a:lnSpc>
                  <a:spcPts val="1960"/>
                </a:lnSpc>
              </a:pPr>
              <a:endParaRPr/>
            </a:p>
          </p:txBody>
        </p:sp>
      </p:grpSp>
      <p:sp>
        <p:nvSpPr>
          <p:cNvPr id="36" name="Freeform 36"/>
          <p:cNvSpPr/>
          <p:nvPr/>
        </p:nvSpPr>
        <p:spPr>
          <a:xfrm>
            <a:off x="1217586" y="6900943"/>
            <a:ext cx="2428585" cy="2736434"/>
          </a:xfrm>
          <a:custGeom>
            <a:avLst/>
            <a:gdLst/>
            <a:ahLst/>
            <a:cxnLst/>
            <a:rect l="l" t="t" r="r" b="b"/>
            <a:pathLst>
              <a:path w="2428585" h="2736434">
                <a:moveTo>
                  <a:pt x="0" y="0"/>
                </a:moveTo>
                <a:lnTo>
                  <a:pt x="2428586" y="0"/>
                </a:lnTo>
                <a:lnTo>
                  <a:pt x="2428586" y="2736434"/>
                </a:lnTo>
                <a:lnTo>
                  <a:pt x="0" y="273643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graphicFrame>
        <p:nvGraphicFramePr>
          <p:cNvPr id="37" name="Table 37"/>
          <p:cNvGraphicFramePr>
            <a:graphicFrameLocks noGrp="1"/>
          </p:cNvGraphicFramePr>
          <p:nvPr/>
        </p:nvGraphicFramePr>
        <p:xfrm>
          <a:off x="8748684" y="1250228"/>
          <a:ext cx="7995262" cy="8210548"/>
        </p:xfrm>
        <a:graphic>
          <a:graphicData uri="http://schemas.openxmlformats.org/drawingml/2006/table">
            <a:tbl>
              <a:tblPr/>
              <a:tblGrid>
                <a:gridCol w="1349034">
                  <a:extLst>
                    <a:ext uri="{9D8B030D-6E8A-4147-A177-3AD203B41FA5}">
                      <a16:colId xmlns:a16="http://schemas.microsoft.com/office/drawing/2014/main" val="20000"/>
                    </a:ext>
                  </a:extLst>
                </a:gridCol>
                <a:gridCol w="5455215">
                  <a:extLst>
                    <a:ext uri="{9D8B030D-6E8A-4147-A177-3AD203B41FA5}">
                      <a16:colId xmlns:a16="http://schemas.microsoft.com/office/drawing/2014/main" val="20001"/>
                    </a:ext>
                  </a:extLst>
                </a:gridCol>
                <a:gridCol w="1191013">
                  <a:extLst>
                    <a:ext uri="{9D8B030D-6E8A-4147-A177-3AD203B41FA5}">
                      <a16:colId xmlns:a16="http://schemas.microsoft.com/office/drawing/2014/main" val="20002"/>
                    </a:ext>
                  </a:extLst>
                </a:gridCol>
              </a:tblGrid>
              <a:tr h="1023926">
                <a:tc>
                  <a:txBody>
                    <a:bodyPr/>
                    <a:lstStyle/>
                    <a:p>
                      <a:pPr marL="0" lvl="0" indent="0" algn="l">
                        <a:lnSpc>
                          <a:spcPts val="4480"/>
                        </a:lnSpc>
                        <a:spcBef>
                          <a:spcPct val="0"/>
                        </a:spcBef>
                        <a:defRPr/>
                      </a:pP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marL="0" lvl="0" indent="0" algn="l">
                        <a:lnSpc>
                          <a:spcPts val="4480"/>
                        </a:lnSpc>
                        <a:spcBef>
                          <a:spcPct val="0"/>
                        </a:spcBef>
                        <a:defRPr/>
                      </a:pPr>
                      <a:r>
                        <a:rPr lang="en-US" sz="3200" u="none" strike="noStrike">
                          <a:solidFill>
                            <a:srgbClr val="000000"/>
                          </a:solidFill>
                          <a:latin typeface="Ubuntu"/>
                          <a:ea typeface="Ubuntu"/>
                          <a:cs typeface="Ubuntu"/>
                          <a:sym typeface="Ubuntu"/>
                        </a:rPr>
                        <a:t>Encouraging Me</a:t>
                      </a: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marL="0" lvl="0" indent="0" algn="ctr">
                        <a:lnSpc>
                          <a:spcPts val="4480"/>
                        </a:lnSpc>
                        <a:spcBef>
                          <a:spcPct val="0"/>
                        </a:spcBef>
                        <a:defRPr/>
                      </a:pP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033496">
                <a:tc>
                  <a:txBody>
                    <a:bodyPr/>
                    <a:lstStyle/>
                    <a:p>
                      <a:pPr marL="0" lvl="0" indent="0" algn="l">
                        <a:lnSpc>
                          <a:spcPts val="4480"/>
                        </a:lnSpc>
                        <a:spcBef>
                          <a:spcPct val="0"/>
                        </a:spcBef>
                        <a:defRPr/>
                      </a:pP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marL="0" lvl="0" indent="0" algn="l">
                        <a:lnSpc>
                          <a:spcPts val="4480"/>
                        </a:lnSpc>
                        <a:spcBef>
                          <a:spcPct val="0"/>
                        </a:spcBef>
                        <a:defRPr/>
                      </a:pPr>
                      <a:r>
                        <a:rPr lang="en-US" sz="3200">
                          <a:solidFill>
                            <a:srgbClr val="000000"/>
                          </a:solidFill>
                          <a:latin typeface="Ubuntu"/>
                          <a:ea typeface="Ubuntu"/>
                          <a:cs typeface="Ubuntu"/>
                          <a:sym typeface="Ubuntu"/>
                        </a:rPr>
                        <a:t>Listening to Me</a:t>
                      </a: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ctr">
                        <a:lnSpc>
                          <a:spcPts val="3500"/>
                        </a:lnSpc>
                        <a:spcBef>
                          <a:spcPct val="0"/>
                        </a:spcBef>
                        <a:defRPr/>
                      </a:pPr>
                      <a:r>
                        <a:rPr lang="en-US" sz="2500">
                          <a:solidFill>
                            <a:srgbClr val="000000"/>
                          </a:solidFill>
                          <a:latin typeface="Shantell Sans"/>
                          <a:ea typeface="Shantell Sans"/>
                          <a:cs typeface="Shantell Sans"/>
                          <a:sym typeface="Shantell Sans"/>
                        </a:rPr>
                        <a:t>X</a:t>
                      </a: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023926">
                <a:tc>
                  <a:txBody>
                    <a:bodyPr/>
                    <a:lstStyle/>
                    <a:p>
                      <a:pPr marL="0" lvl="0" indent="0" algn="l">
                        <a:lnSpc>
                          <a:spcPts val="4480"/>
                        </a:lnSpc>
                        <a:spcBef>
                          <a:spcPct val="0"/>
                        </a:spcBef>
                        <a:defRPr/>
                      </a:pP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marL="0" lvl="0" indent="0" algn="l">
                        <a:lnSpc>
                          <a:spcPts val="4480"/>
                        </a:lnSpc>
                        <a:spcBef>
                          <a:spcPct val="0"/>
                        </a:spcBef>
                        <a:defRPr/>
                      </a:pPr>
                      <a:r>
                        <a:rPr lang="en-US" sz="3200">
                          <a:solidFill>
                            <a:srgbClr val="000000"/>
                          </a:solidFill>
                          <a:latin typeface="Ubuntu"/>
                          <a:ea typeface="Ubuntu"/>
                          <a:cs typeface="Ubuntu"/>
                          <a:sym typeface="Ubuntu"/>
                        </a:rPr>
                        <a:t>Asking Me Questions</a:t>
                      </a: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l">
                        <a:lnSpc>
                          <a:spcPts val="4480"/>
                        </a:lnSpc>
                        <a:spcBef>
                          <a:spcPct val="0"/>
                        </a:spcBef>
                        <a:defRPr/>
                      </a:pP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023926">
                <a:tc>
                  <a:txBody>
                    <a:bodyPr/>
                    <a:lstStyle/>
                    <a:p>
                      <a:pPr marL="0" lvl="0" indent="0" algn="l">
                        <a:lnSpc>
                          <a:spcPts val="4480"/>
                        </a:lnSpc>
                        <a:spcBef>
                          <a:spcPct val="0"/>
                        </a:spcBef>
                        <a:defRPr/>
                      </a:pP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marL="0" lvl="0" indent="0" algn="l">
                        <a:lnSpc>
                          <a:spcPts val="4200"/>
                        </a:lnSpc>
                        <a:spcBef>
                          <a:spcPct val="0"/>
                        </a:spcBef>
                        <a:defRPr/>
                      </a:pPr>
                      <a:r>
                        <a:rPr lang="en-US" sz="3000">
                          <a:solidFill>
                            <a:srgbClr val="000000"/>
                          </a:solidFill>
                          <a:latin typeface="Ubuntu"/>
                          <a:ea typeface="Ubuntu"/>
                          <a:cs typeface="Ubuntu"/>
                          <a:sym typeface="Ubuntu"/>
                        </a:rPr>
                        <a:t>Letting Me Speak for Myself</a:t>
                      </a: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l">
                        <a:lnSpc>
                          <a:spcPts val="4200"/>
                        </a:lnSpc>
                        <a:spcBef>
                          <a:spcPct val="0"/>
                        </a:spcBef>
                        <a:defRPr/>
                      </a:pP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1023926">
                <a:tc>
                  <a:txBody>
                    <a:bodyPr/>
                    <a:lstStyle/>
                    <a:p>
                      <a:pPr marL="0" lvl="0" indent="0" algn="l">
                        <a:lnSpc>
                          <a:spcPts val="4480"/>
                        </a:lnSpc>
                        <a:spcBef>
                          <a:spcPct val="0"/>
                        </a:spcBef>
                        <a:defRPr/>
                      </a:pP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l">
                        <a:lnSpc>
                          <a:spcPts val="4480"/>
                        </a:lnSpc>
                        <a:spcBef>
                          <a:spcPct val="0"/>
                        </a:spcBef>
                        <a:defRPr/>
                      </a:pPr>
                      <a:r>
                        <a:rPr lang="en-US" sz="3200">
                          <a:solidFill>
                            <a:srgbClr val="000000"/>
                          </a:solidFill>
                          <a:latin typeface="Ubuntu"/>
                          <a:ea typeface="Ubuntu"/>
                          <a:cs typeface="Ubuntu"/>
                          <a:sym typeface="Ubuntu"/>
                        </a:rPr>
                        <a:t>Being Patient</a:t>
                      </a: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l">
                        <a:lnSpc>
                          <a:spcPts val="4480"/>
                        </a:lnSpc>
                        <a:spcBef>
                          <a:spcPct val="0"/>
                        </a:spcBef>
                        <a:defRPr/>
                      </a:pP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1023926">
                <a:tc>
                  <a:txBody>
                    <a:bodyPr/>
                    <a:lstStyle/>
                    <a:p>
                      <a:pPr marL="0" lvl="0" indent="0" algn="l">
                        <a:lnSpc>
                          <a:spcPts val="4480"/>
                        </a:lnSpc>
                        <a:spcBef>
                          <a:spcPct val="0"/>
                        </a:spcBef>
                        <a:defRPr/>
                      </a:pP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l">
                        <a:lnSpc>
                          <a:spcPts val="4480"/>
                        </a:lnSpc>
                        <a:spcBef>
                          <a:spcPct val="0"/>
                        </a:spcBef>
                        <a:defRPr/>
                      </a:pPr>
                      <a:r>
                        <a:rPr lang="en-US" sz="3200">
                          <a:solidFill>
                            <a:srgbClr val="000000"/>
                          </a:solidFill>
                          <a:latin typeface="Ubuntu"/>
                          <a:ea typeface="Ubuntu"/>
                          <a:cs typeface="Ubuntu"/>
                          <a:sym typeface="Ubuntu"/>
                        </a:rPr>
                        <a:t>Showing Me They Care</a:t>
                      </a: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l">
                        <a:lnSpc>
                          <a:spcPts val="4480"/>
                        </a:lnSpc>
                        <a:spcBef>
                          <a:spcPct val="0"/>
                        </a:spcBef>
                        <a:defRPr/>
                      </a:pP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1023926">
                <a:tc>
                  <a:txBody>
                    <a:bodyPr/>
                    <a:lstStyle/>
                    <a:p>
                      <a:pPr marL="0" lvl="0" indent="0" algn="l">
                        <a:lnSpc>
                          <a:spcPts val="4480"/>
                        </a:lnSpc>
                        <a:spcBef>
                          <a:spcPct val="0"/>
                        </a:spcBef>
                        <a:defRPr/>
                      </a:pP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l">
                        <a:lnSpc>
                          <a:spcPts val="4480"/>
                        </a:lnSpc>
                        <a:defRPr/>
                      </a:pPr>
                      <a:r>
                        <a:rPr lang="en-US" sz="3200">
                          <a:solidFill>
                            <a:srgbClr val="000000"/>
                          </a:solidFill>
                          <a:latin typeface="Ubuntu"/>
                          <a:ea typeface="Ubuntu"/>
                          <a:cs typeface="Ubuntu"/>
                          <a:sym typeface="Ubuntu"/>
                        </a:rPr>
                        <a:t>Apologizing</a:t>
                      </a: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l">
                        <a:lnSpc>
                          <a:spcPts val="4480"/>
                        </a:lnSpc>
                        <a:defRPr/>
                      </a:pP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1033496">
                <a:tc>
                  <a:txBody>
                    <a:bodyPr/>
                    <a:lstStyle/>
                    <a:p>
                      <a:pPr marL="0" lvl="0" indent="0" algn="l">
                        <a:lnSpc>
                          <a:spcPts val="4480"/>
                        </a:lnSpc>
                        <a:spcBef>
                          <a:spcPct val="0"/>
                        </a:spcBef>
                        <a:defRPr/>
                      </a:pP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l">
                        <a:lnSpc>
                          <a:spcPts val="4480"/>
                        </a:lnSpc>
                        <a:spcBef>
                          <a:spcPct val="0"/>
                        </a:spcBef>
                        <a:defRPr/>
                      </a:pPr>
                      <a:r>
                        <a:rPr lang="en-US" sz="3200">
                          <a:solidFill>
                            <a:srgbClr val="000000"/>
                          </a:solidFill>
                          <a:latin typeface="Ubuntu"/>
                          <a:ea typeface="Ubuntu"/>
                          <a:cs typeface="Ubuntu"/>
                          <a:sym typeface="Ubuntu"/>
                        </a:rPr>
                        <a:t>Having Fun with Me</a:t>
                      </a: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ctr">
                        <a:lnSpc>
                          <a:spcPts val="3500"/>
                        </a:lnSpc>
                        <a:spcBef>
                          <a:spcPct val="0"/>
                        </a:spcBef>
                        <a:defRPr/>
                      </a:pPr>
                      <a:r>
                        <a:rPr lang="en-US" sz="2500">
                          <a:solidFill>
                            <a:srgbClr val="000000"/>
                          </a:solidFill>
                          <a:latin typeface="Shantell Sans"/>
                          <a:ea typeface="Shantell Sans"/>
                          <a:cs typeface="Shantell Sans"/>
                          <a:sym typeface="Shantell Sans"/>
                        </a:rPr>
                        <a:t>X</a:t>
                      </a: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
        <p:nvSpPr>
          <p:cNvPr id="38" name="Freeform 38"/>
          <p:cNvSpPr/>
          <p:nvPr/>
        </p:nvSpPr>
        <p:spPr>
          <a:xfrm>
            <a:off x="8843227" y="1333350"/>
            <a:ext cx="1221768" cy="943815"/>
          </a:xfrm>
          <a:custGeom>
            <a:avLst/>
            <a:gdLst/>
            <a:ahLst/>
            <a:cxnLst/>
            <a:rect l="l" t="t" r="r" b="b"/>
            <a:pathLst>
              <a:path w="1221768" h="943815">
                <a:moveTo>
                  <a:pt x="0" y="0"/>
                </a:moveTo>
                <a:lnTo>
                  <a:pt x="1221767" y="0"/>
                </a:lnTo>
                <a:lnTo>
                  <a:pt x="1221767" y="943815"/>
                </a:lnTo>
                <a:lnTo>
                  <a:pt x="0" y="943815"/>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39" name="Freeform 39"/>
          <p:cNvSpPr/>
          <p:nvPr/>
        </p:nvSpPr>
        <p:spPr>
          <a:xfrm>
            <a:off x="9023394" y="2384137"/>
            <a:ext cx="793132" cy="893670"/>
          </a:xfrm>
          <a:custGeom>
            <a:avLst/>
            <a:gdLst/>
            <a:ahLst/>
            <a:cxnLst/>
            <a:rect l="l" t="t" r="r" b="b"/>
            <a:pathLst>
              <a:path w="793132" h="893670">
                <a:moveTo>
                  <a:pt x="0" y="0"/>
                </a:moveTo>
                <a:lnTo>
                  <a:pt x="793132" y="0"/>
                </a:lnTo>
                <a:lnTo>
                  <a:pt x="793132" y="893670"/>
                </a:lnTo>
                <a:lnTo>
                  <a:pt x="0" y="893670"/>
                </a:lnTo>
                <a:lnTo>
                  <a:pt x="0" y="0"/>
                </a:lnTo>
                <a:close/>
              </a:path>
            </a:pathLst>
          </a:custGeom>
          <a:blipFill>
            <a:blip r:embed="rId9"/>
            <a:stretch>
              <a:fillRect/>
            </a:stretch>
          </a:blipFill>
        </p:spPr>
        <p:txBody>
          <a:bodyPr/>
          <a:lstStyle/>
          <a:p>
            <a:endParaRPr lang="en-US"/>
          </a:p>
        </p:txBody>
      </p:sp>
      <p:sp>
        <p:nvSpPr>
          <p:cNvPr id="40" name="Freeform 40"/>
          <p:cNvSpPr/>
          <p:nvPr/>
        </p:nvSpPr>
        <p:spPr>
          <a:xfrm>
            <a:off x="9164617" y="5479914"/>
            <a:ext cx="578988" cy="814043"/>
          </a:xfrm>
          <a:custGeom>
            <a:avLst/>
            <a:gdLst/>
            <a:ahLst/>
            <a:cxnLst/>
            <a:rect l="l" t="t" r="r" b="b"/>
            <a:pathLst>
              <a:path w="578988" h="814043">
                <a:moveTo>
                  <a:pt x="0" y="0"/>
                </a:moveTo>
                <a:lnTo>
                  <a:pt x="578987" y="0"/>
                </a:lnTo>
                <a:lnTo>
                  <a:pt x="578987" y="814042"/>
                </a:lnTo>
                <a:lnTo>
                  <a:pt x="0" y="814042"/>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sp>
        <p:nvSpPr>
          <p:cNvPr id="41" name="Freeform 41"/>
          <p:cNvSpPr/>
          <p:nvPr/>
        </p:nvSpPr>
        <p:spPr>
          <a:xfrm>
            <a:off x="9030165" y="6450295"/>
            <a:ext cx="847891" cy="903213"/>
          </a:xfrm>
          <a:custGeom>
            <a:avLst/>
            <a:gdLst/>
            <a:ahLst/>
            <a:cxnLst/>
            <a:rect l="l" t="t" r="r" b="b"/>
            <a:pathLst>
              <a:path w="847891" h="903213">
                <a:moveTo>
                  <a:pt x="0" y="0"/>
                </a:moveTo>
                <a:lnTo>
                  <a:pt x="847891" y="0"/>
                </a:lnTo>
                <a:lnTo>
                  <a:pt x="847891" y="903212"/>
                </a:lnTo>
                <a:lnTo>
                  <a:pt x="0" y="903212"/>
                </a:lnTo>
                <a:lnTo>
                  <a:pt x="0" y="0"/>
                </a:lnTo>
                <a:close/>
              </a:path>
            </a:pathLst>
          </a:custGeom>
          <a:blipFill>
            <a:blip r:embed="rId12"/>
            <a:stretch>
              <a:fillRect/>
            </a:stretch>
          </a:blipFill>
        </p:spPr>
        <p:txBody>
          <a:bodyPr/>
          <a:lstStyle/>
          <a:p>
            <a:endParaRPr lang="en-US"/>
          </a:p>
        </p:txBody>
      </p:sp>
      <p:sp>
        <p:nvSpPr>
          <p:cNvPr id="42" name="TextBox 42"/>
          <p:cNvSpPr txBox="1"/>
          <p:nvPr/>
        </p:nvSpPr>
        <p:spPr>
          <a:xfrm>
            <a:off x="832545" y="791507"/>
            <a:ext cx="4187339"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Reflection</a:t>
            </a:r>
          </a:p>
        </p:txBody>
      </p:sp>
      <p:sp>
        <p:nvSpPr>
          <p:cNvPr id="43" name="Freeform 43"/>
          <p:cNvSpPr/>
          <p:nvPr/>
        </p:nvSpPr>
        <p:spPr>
          <a:xfrm>
            <a:off x="8809076" y="7505907"/>
            <a:ext cx="1301263" cy="866966"/>
          </a:xfrm>
          <a:custGeom>
            <a:avLst/>
            <a:gdLst/>
            <a:ahLst/>
            <a:cxnLst/>
            <a:rect l="l" t="t" r="r" b="b"/>
            <a:pathLst>
              <a:path w="1301263" h="866966">
                <a:moveTo>
                  <a:pt x="0" y="0"/>
                </a:moveTo>
                <a:lnTo>
                  <a:pt x="1301263" y="0"/>
                </a:lnTo>
                <a:lnTo>
                  <a:pt x="1301263" y="866966"/>
                </a:lnTo>
                <a:lnTo>
                  <a:pt x="0" y="866966"/>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US"/>
          </a:p>
        </p:txBody>
      </p:sp>
      <p:grpSp>
        <p:nvGrpSpPr>
          <p:cNvPr id="44" name="Group 44"/>
          <p:cNvGrpSpPr/>
          <p:nvPr/>
        </p:nvGrpSpPr>
        <p:grpSpPr>
          <a:xfrm>
            <a:off x="8843227" y="8477648"/>
            <a:ext cx="1206977" cy="931019"/>
            <a:chOff x="0" y="0"/>
            <a:chExt cx="1609302" cy="1241358"/>
          </a:xfrm>
        </p:grpSpPr>
        <p:grpSp>
          <p:nvGrpSpPr>
            <p:cNvPr id="45" name="Group 45"/>
            <p:cNvGrpSpPr/>
            <p:nvPr/>
          </p:nvGrpSpPr>
          <p:grpSpPr>
            <a:xfrm>
              <a:off x="0" y="0"/>
              <a:ext cx="1609302" cy="1241358"/>
              <a:chOff x="0" y="0"/>
              <a:chExt cx="711811" cy="549065"/>
            </a:xfrm>
          </p:grpSpPr>
          <p:sp>
            <p:nvSpPr>
              <p:cNvPr id="46" name="Freeform 46"/>
              <p:cNvSpPr/>
              <p:nvPr/>
            </p:nvSpPr>
            <p:spPr>
              <a:xfrm>
                <a:off x="0" y="0"/>
                <a:ext cx="711811" cy="549065"/>
              </a:xfrm>
              <a:custGeom>
                <a:avLst/>
                <a:gdLst/>
                <a:ahLst/>
                <a:cxnLst/>
                <a:rect l="l" t="t" r="r" b="b"/>
                <a:pathLst>
                  <a:path w="711811" h="549065">
                    <a:moveTo>
                      <a:pt x="0" y="0"/>
                    </a:moveTo>
                    <a:lnTo>
                      <a:pt x="711811" y="0"/>
                    </a:lnTo>
                    <a:lnTo>
                      <a:pt x="711811" y="549065"/>
                    </a:lnTo>
                    <a:lnTo>
                      <a:pt x="0" y="549065"/>
                    </a:lnTo>
                    <a:close/>
                  </a:path>
                </a:pathLst>
              </a:custGeom>
              <a:solidFill>
                <a:srgbClr val="536F87"/>
              </a:solidFill>
            </p:spPr>
            <p:txBody>
              <a:bodyPr/>
              <a:lstStyle/>
              <a:p>
                <a:endParaRPr lang="en-US"/>
              </a:p>
            </p:txBody>
          </p:sp>
          <p:sp>
            <p:nvSpPr>
              <p:cNvPr id="47" name="TextBox 47"/>
              <p:cNvSpPr txBox="1"/>
              <p:nvPr/>
            </p:nvSpPr>
            <p:spPr>
              <a:xfrm>
                <a:off x="0" y="-28575"/>
                <a:ext cx="711811" cy="577640"/>
              </a:xfrm>
              <a:prstGeom prst="rect">
                <a:avLst/>
              </a:prstGeom>
            </p:spPr>
            <p:txBody>
              <a:bodyPr lIns="50800" tIns="50800" rIns="50800" bIns="50800" rtlCol="0" anchor="ctr"/>
              <a:lstStyle/>
              <a:p>
                <a:pPr algn="ctr">
                  <a:lnSpc>
                    <a:spcPts val="1959"/>
                  </a:lnSpc>
                </a:pPr>
                <a:endParaRPr/>
              </a:p>
            </p:txBody>
          </p:sp>
        </p:grpSp>
        <p:sp>
          <p:nvSpPr>
            <p:cNvPr id="48" name="Freeform 48"/>
            <p:cNvSpPr/>
            <p:nvPr/>
          </p:nvSpPr>
          <p:spPr>
            <a:xfrm>
              <a:off x="82411" y="84703"/>
              <a:ext cx="1450755" cy="1041906"/>
            </a:xfrm>
            <a:custGeom>
              <a:avLst/>
              <a:gdLst/>
              <a:ahLst/>
              <a:cxnLst/>
              <a:rect l="l" t="t" r="r" b="b"/>
              <a:pathLst>
                <a:path w="1450755" h="1041906">
                  <a:moveTo>
                    <a:pt x="0" y="0"/>
                  </a:moveTo>
                  <a:lnTo>
                    <a:pt x="1450755" y="0"/>
                  </a:lnTo>
                  <a:lnTo>
                    <a:pt x="1450755" y="1041906"/>
                  </a:lnTo>
                  <a:lnTo>
                    <a:pt x="0" y="1041906"/>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US"/>
            </a:p>
          </p:txBody>
        </p:sp>
      </p:grpSp>
      <p:sp>
        <p:nvSpPr>
          <p:cNvPr id="49" name="Freeform 49"/>
          <p:cNvSpPr/>
          <p:nvPr/>
        </p:nvSpPr>
        <p:spPr>
          <a:xfrm>
            <a:off x="8992327" y="4402919"/>
            <a:ext cx="934761" cy="903213"/>
          </a:xfrm>
          <a:custGeom>
            <a:avLst/>
            <a:gdLst/>
            <a:ahLst/>
            <a:cxnLst/>
            <a:rect l="l" t="t" r="r" b="b"/>
            <a:pathLst>
              <a:path w="934761" h="903213">
                <a:moveTo>
                  <a:pt x="0" y="0"/>
                </a:moveTo>
                <a:lnTo>
                  <a:pt x="934761" y="0"/>
                </a:lnTo>
                <a:lnTo>
                  <a:pt x="934761" y="903213"/>
                </a:lnTo>
                <a:lnTo>
                  <a:pt x="0" y="903213"/>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US"/>
          </a:p>
        </p:txBody>
      </p:sp>
      <p:sp>
        <p:nvSpPr>
          <p:cNvPr id="50" name="Freeform 50"/>
          <p:cNvSpPr/>
          <p:nvPr/>
        </p:nvSpPr>
        <p:spPr>
          <a:xfrm>
            <a:off x="9086040" y="3382582"/>
            <a:ext cx="751277" cy="916192"/>
          </a:xfrm>
          <a:custGeom>
            <a:avLst/>
            <a:gdLst/>
            <a:ahLst/>
            <a:cxnLst/>
            <a:rect l="l" t="t" r="r" b="b"/>
            <a:pathLst>
              <a:path w="751277" h="916192">
                <a:moveTo>
                  <a:pt x="0" y="0"/>
                </a:moveTo>
                <a:lnTo>
                  <a:pt x="751277" y="0"/>
                </a:lnTo>
                <a:lnTo>
                  <a:pt x="751277" y="916191"/>
                </a:lnTo>
                <a:lnTo>
                  <a:pt x="0" y="916191"/>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txBody>
          <a:bodyPr/>
          <a:lstStyle/>
          <a:p>
            <a:endParaRPr lang="en-US"/>
          </a:p>
        </p:txBody>
      </p:sp>
      <p:grpSp>
        <p:nvGrpSpPr>
          <p:cNvPr id="51" name="Group 51"/>
          <p:cNvGrpSpPr/>
          <p:nvPr/>
        </p:nvGrpSpPr>
        <p:grpSpPr>
          <a:xfrm>
            <a:off x="1593370" y="2401731"/>
            <a:ext cx="6347365" cy="1752152"/>
            <a:chOff x="0" y="0"/>
            <a:chExt cx="8463153" cy="2336203"/>
          </a:xfrm>
        </p:grpSpPr>
        <p:sp>
          <p:nvSpPr>
            <p:cNvPr id="52" name="TextBox 52"/>
            <p:cNvSpPr txBox="1"/>
            <p:nvPr/>
          </p:nvSpPr>
          <p:spPr>
            <a:xfrm>
              <a:off x="1489221" y="987514"/>
              <a:ext cx="4825574" cy="1235922"/>
            </a:xfrm>
            <a:prstGeom prst="rect">
              <a:avLst/>
            </a:prstGeom>
          </p:spPr>
          <p:txBody>
            <a:bodyPr lIns="0" tIns="0" rIns="0" bIns="0" rtlCol="0" anchor="t">
              <a:spAutoFit/>
            </a:bodyPr>
            <a:lstStyle/>
            <a:p>
              <a:pPr algn="ctr">
                <a:lnSpc>
                  <a:spcPts val="7840"/>
                </a:lnSpc>
              </a:pPr>
              <a:r>
                <a:rPr lang="en-US" sz="5600">
                  <a:solidFill>
                    <a:srgbClr val="000000"/>
                  </a:solidFill>
                  <a:latin typeface="Shantell Sans"/>
                  <a:ea typeface="Shantell Sans"/>
                  <a:cs typeface="Shantell Sans"/>
                  <a:sym typeface="Shantell Sans"/>
                </a:rPr>
                <a:t> My mom </a:t>
              </a:r>
            </a:p>
          </p:txBody>
        </p:sp>
        <p:sp>
          <p:nvSpPr>
            <p:cNvPr id="53" name="TextBox 53"/>
            <p:cNvSpPr txBox="1"/>
            <p:nvPr/>
          </p:nvSpPr>
          <p:spPr>
            <a:xfrm>
              <a:off x="0" y="-95250"/>
              <a:ext cx="8463153" cy="943610"/>
            </a:xfrm>
            <a:prstGeom prst="rect">
              <a:avLst/>
            </a:prstGeom>
          </p:spPr>
          <p:txBody>
            <a:bodyPr lIns="0" tIns="0" rIns="0" bIns="0" rtlCol="0" anchor="t">
              <a:spAutoFit/>
            </a:bodyPr>
            <a:lstStyle/>
            <a:p>
              <a:pPr algn="ctr">
                <a:lnSpc>
                  <a:spcPts val="5880"/>
                </a:lnSpc>
              </a:pPr>
              <a:r>
                <a:rPr lang="en-US" sz="4200" b="1">
                  <a:solidFill>
                    <a:srgbClr val="000000"/>
                  </a:solidFill>
                  <a:latin typeface="Ubuntu Bold"/>
                  <a:ea typeface="Ubuntu Bold"/>
                  <a:cs typeface="Ubuntu Bold"/>
                  <a:sym typeface="Ubuntu Bold"/>
                </a:rPr>
                <a:t>Your caregiver’s name:</a:t>
              </a:r>
            </a:p>
          </p:txBody>
        </p:sp>
        <p:sp>
          <p:nvSpPr>
            <p:cNvPr id="54" name="AutoShape 54"/>
            <p:cNvSpPr/>
            <p:nvPr/>
          </p:nvSpPr>
          <p:spPr>
            <a:xfrm>
              <a:off x="1074623" y="2285403"/>
              <a:ext cx="6313908" cy="25400"/>
            </a:xfrm>
            <a:prstGeom prst="line">
              <a:avLst/>
            </a:prstGeom>
            <a:ln w="50800" cap="flat">
              <a:solidFill>
                <a:srgbClr val="000000"/>
              </a:solidFill>
              <a:prstDash val="solid"/>
              <a:headEnd type="none" w="sm" len="sm"/>
              <a:tailEnd type="none" w="sm" len="sm"/>
            </a:ln>
          </p:spPr>
          <p:txBody>
            <a:bodyPr/>
            <a:lstStyle/>
            <a:p>
              <a:endParaRPr lang="en-US"/>
            </a:p>
          </p:txBody>
        </p:sp>
      </p:grpSp>
      <p:sp>
        <p:nvSpPr>
          <p:cNvPr id="55" name="TextBox 55"/>
          <p:cNvSpPr txBox="1"/>
          <p:nvPr/>
        </p:nvSpPr>
        <p:spPr>
          <a:xfrm>
            <a:off x="1640880" y="5490709"/>
            <a:ext cx="6347365" cy="731520"/>
          </a:xfrm>
          <a:prstGeom prst="rect">
            <a:avLst/>
          </a:prstGeom>
        </p:spPr>
        <p:txBody>
          <a:bodyPr lIns="0" tIns="0" rIns="0" bIns="0" rtlCol="0" anchor="t">
            <a:spAutoFit/>
          </a:bodyPr>
          <a:lstStyle/>
          <a:p>
            <a:pPr algn="ctr">
              <a:lnSpc>
                <a:spcPts val="5880"/>
              </a:lnSpc>
            </a:pPr>
            <a:r>
              <a:rPr lang="en-US" sz="4200">
                <a:solidFill>
                  <a:srgbClr val="000000"/>
                </a:solidFill>
                <a:latin typeface="Ubuntu"/>
                <a:ea typeface="Ubuntu"/>
                <a:cs typeface="Ubuntu"/>
                <a:sym typeface="Ubuntu"/>
              </a:rPr>
              <a:t>My caregiver is </a:t>
            </a:r>
            <a:r>
              <a:rPr lang="en-US" sz="4200" b="1">
                <a:solidFill>
                  <a:srgbClr val="409321"/>
                </a:solidFill>
                <a:latin typeface="Ubuntu Bold"/>
                <a:ea typeface="Ubuntu Bold"/>
                <a:cs typeface="Ubuntu Bold"/>
                <a:sym typeface="Ubuntu Bold"/>
              </a:rPr>
              <a:t>good</a:t>
            </a:r>
            <a:r>
              <a:rPr lang="en-US" sz="4200">
                <a:solidFill>
                  <a:srgbClr val="000000"/>
                </a:solidFill>
                <a:latin typeface="Ubuntu"/>
                <a:ea typeface="Ubuntu"/>
                <a:cs typeface="Ubuntu"/>
                <a:sym typeface="Ubuntu"/>
              </a:rPr>
              <a:t> at:</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03914" y="-1905"/>
            <a:ext cx="1138455" cy="917237"/>
          </a:xfrm>
          <a:custGeom>
            <a:avLst/>
            <a:gdLst/>
            <a:ahLst/>
            <a:cxnLst/>
            <a:rect l="l" t="t" r="r" b="b"/>
            <a:pathLst>
              <a:path w="1138455" h="917237">
                <a:moveTo>
                  <a:pt x="0" y="0"/>
                </a:moveTo>
                <a:lnTo>
                  <a:pt x="1138456" y="0"/>
                </a:lnTo>
                <a:lnTo>
                  <a:pt x="1138456" y="917237"/>
                </a:lnTo>
                <a:lnTo>
                  <a:pt x="0" y="917237"/>
                </a:lnTo>
                <a:lnTo>
                  <a:pt x="0" y="0"/>
                </a:lnTo>
                <a:close/>
              </a:path>
            </a:pathLst>
          </a:custGeom>
          <a:blipFill>
            <a:blip r:embed="rId3">
              <a:extLst>
                <a:ext uri="{96DAC541-7B7A-43D3-8B79-37D633B846F1}">
                  <asvg:svgBlip xmlns:asvg="http://schemas.microsoft.com/office/drawing/2016/SVG/main" r:embed="rId4"/>
                </a:ext>
              </a:extLst>
            </a:blip>
            <a:stretch>
              <a:fillRect t="-51826"/>
            </a:stretch>
          </a:blipFill>
        </p:spPr>
        <p:txBody>
          <a:bodyPr/>
          <a:lstStyle/>
          <a:p>
            <a:endParaRPr lang="en-US"/>
          </a:p>
        </p:txBody>
      </p:sp>
      <p:sp>
        <p:nvSpPr>
          <p:cNvPr id="3" name="Freeform 3"/>
          <p:cNvSpPr/>
          <p:nvPr/>
        </p:nvSpPr>
        <p:spPr>
          <a:xfrm>
            <a:off x="16743945" y="0"/>
            <a:ext cx="1128055" cy="915332"/>
          </a:xfrm>
          <a:custGeom>
            <a:avLst/>
            <a:gdLst/>
            <a:ahLst/>
            <a:cxnLst/>
            <a:rect l="l" t="t" r="r" b="b"/>
            <a:pathLst>
              <a:path w="1128055" h="915332">
                <a:moveTo>
                  <a:pt x="0" y="0"/>
                </a:moveTo>
                <a:lnTo>
                  <a:pt x="1128055" y="0"/>
                </a:lnTo>
                <a:lnTo>
                  <a:pt x="11280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r="-921"/>
            </a:stretch>
          </a:blipFill>
        </p:spPr>
        <p:txBody>
          <a:bodyPr/>
          <a:lstStyle/>
          <a:p>
            <a:endParaRPr lang="en-US"/>
          </a:p>
        </p:txBody>
      </p:sp>
      <p:sp>
        <p:nvSpPr>
          <p:cNvPr id="4" name="Freeform 4"/>
          <p:cNvSpPr/>
          <p:nvPr/>
        </p:nvSpPr>
        <p:spPr>
          <a:xfrm>
            <a:off x="13619141" y="-1947"/>
            <a:ext cx="1138455" cy="917279"/>
          </a:xfrm>
          <a:custGeom>
            <a:avLst/>
            <a:gdLst/>
            <a:ahLst/>
            <a:cxnLst/>
            <a:rect l="l" t="t" r="r" b="b"/>
            <a:pathLst>
              <a:path w="1138455" h="917279">
                <a:moveTo>
                  <a:pt x="0" y="0"/>
                </a:moveTo>
                <a:lnTo>
                  <a:pt x="1138455" y="0"/>
                </a:lnTo>
                <a:lnTo>
                  <a:pt x="1138455" y="917279"/>
                </a:lnTo>
                <a:lnTo>
                  <a:pt x="0" y="917279"/>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5" name="Freeform 5"/>
          <p:cNvSpPr/>
          <p:nvPr/>
        </p:nvSpPr>
        <p:spPr>
          <a:xfrm>
            <a:off x="1153771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6" name="Freeform 6"/>
          <p:cNvSpPr/>
          <p:nvPr/>
        </p:nvSpPr>
        <p:spPr>
          <a:xfrm>
            <a:off x="12577741"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7" name="Freeform 7"/>
          <p:cNvSpPr/>
          <p:nvPr/>
        </p:nvSpPr>
        <p:spPr>
          <a:xfrm>
            <a:off x="94529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8" name="Freeform 8"/>
          <p:cNvSpPr/>
          <p:nvPr/>
        </p:nvSpPr>
        <p:spPr>
          <a:xfrm>
            <a:off x="1049296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9" name="Freeform 9"/>
          <p:cNvSpPr/>
          <p:nvPr/>
        </p:nvSpPr>
        <p:spPr>
          <a:xfrm>
            <a:off x="737150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0" name="Freeform 10"/>
          <p:cNvSpPr/>
          <p:nvPr/>
        </p:nvSpPr>
        <p:spPr>
          <a:xfrm>
            <a:off x="84115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1" name="Freeform 11"/>
          <p:cNvSpPr/>
          <p:nvPr/>
        </p:nvSpPr>
        <p:spPr>
          <a:xfrm>
            <a:off x="5286734"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2" name="Freeform 12"/>
          <p:cNvSpPr/>
          <p:nvPr/>
        </p:nvSpPr>
        <p:spPr>
          <a:xfrm>
            <a:off x="6326765"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3" name="Freeform 13"/>
          <p:cNvSpPr/>
          <p:nvPr/>
        </p:nvSpPr>
        <p:spPr>
          <a:xfrm>
            <a:off x="3205304"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4" name="Freeform 14"/>
          <p:cNvSpPr/>
          <p:nvPr/>
        </p:nvSpPr>
        <p:spPr>
          <a:xfrm>
            <a:off x="4245335"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5" name="Freeform 15"/>
          <p:cNvSpPr/>
          <p:nvPr/>
        </p:nvSpPr>
        <p:spPr>
          <a:xfrm>
            <a:off x="1120531"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3">
              <a:extLst>
                <a:ext uri="{96DAC541-7B7A-43D3-8B79-37D633B846F1}">
                  <asvg:svgBlip xmlns:asvg="http://schemas.microsoft.com/office/drawing/2016/SVG/main" r:embed="rId4"/>
                </a:ext>
              </a:extLst>
            </a:blip>
            <a:stretch>
              <a:fillRect t="-51819"/>
            </a:stretch>
          </a:blipFill>
        </p:spPr>
        <p:txBody>
          <a:bodyPr/>
          <a:lstStyle/>
          <a:p>
            <a:endParaRPr lang="en-US"/>
          </a:p>
        </p:txBody>
      </p:sp>
      <p:sp>
        <p:nvSpPr>
          <p:cNvPr id="16" name="Freeform 16"/>
          <p:cNvSpPr/>
          <p:nvPr/>
        </p:nvSpPr>
        <p:spPr>
          <a:xfrm>
            <a:off x="2160561" y="0"/>
            <a:ext cx="1138455" cy="915332"/>
          </a:xfrm>
          <a:custGeom>
            <a:avLst/>
            <a:gdLst/>
            <a:ahLst/>
            <a:cxnLst/>
            <a:rect l="l" t="t" r="r" b="b"/>
            <a:pathLst>
              <a:path w="1138455" h="915332">
                <a:moveTo>
                  <a:pt x="0" y="0"/>
                </a:moveTo>
                <a:lnTo>
                  <a:pt x="1138456" y="0"/>
                </a:lnTo>
                <a:lnTo>
                  <a:pt x="1138456"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7" name="Freeform 17"/>
          <p:cNvSpPr/>
          <p:nvPr/>
        </p:nvSpPr>
        <p:spPr>
          <a:xfrm>
            <a:off x="-1905" y="0"/>
            <a:ext cx="179461" cy="915332"/>
          </a:xfrm>
          <a:custGeom>
            <a:avLst/>
            <a:gdLst/>
            <a:ahLst/>
            <a:cxnLst/>
            <a:rect l="l" t="t" r="r" b="b"/>
            <a:pathLst>
              <a:path w="179461" h="915332">
                <a:moveTo>
                  <a:pt x="0" y="0"/>
                </a:moveTo>
                <a:lnTo>
                  <a:pt x="179461" y="0"/>
                </a:lnTo>
                <a:lnTo>
                  <a:pt x="179461"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l="-534374" t="-52142"/>
            </a:stretch>
          </a:blipFill>
        </p:spPr>
        <p:txBody>
          <a:bodyPr/>
          <a:lstStyle/>
          <a:p>
            <a:endParaRPr lang="en-US"/>
          </a:p>
        </p:txBody>
      </p:sp>
      <p:sp>
        <p:nvSpPr>
          <p:cNvPr id="18" name="Freeform 18"/>
          <p:cNvSpPr/>
          <p:nvPr/>
        </p:nvSpPr>
        <p:spPr>
          <a:xfrm>
            <a:off x="7913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19" name="Freeform 19"/>
          <p:cNvSpPr/>
          <p:nvPr/>
        </p:nvSpPr>
        <p:spPr>
          <a:xfrm>
            <a:off x="0" y="9518616"/>
            <a:ext cx="977066" cy="619133"/>
          </a:xfrm>
          <a:custGeom>
            <a:avLst/>
            <a:gdLst/>
            <a:ahLst/>
            <a:cxnLst/>
            <a:rect l="l" t="t" r="r" b="b"/>
            <a:pathLst>
              <a:path w="977066" h="619133">
                <a:moveTo>
                  <a:pt x="0" y="0"/>
                </a:moveTo>
                <a:lnTo>
                  <a:pt x="977066" y="0"/>
                </a:lnTo>
                <a:lnTo>
                  <a:pt x="977066" y="619133"/>
                </a:lnTo>
                <a:lnTo>
                  <a:pt x="0" y="619133"/>
                </a:lnTo>
                <a:lnTo>
                  <a:pt x="0" y="0"/>
                </a:lnTo>
                <a:close/>
              </a:path>
            </a:pathLst>
          </a:custGeom>
          <a:blipFill>
            <a:blip r:embed="rId3">
              <a:extLst>
                <a:ext uri="{96DAC541-7B7A-43D3-8B79-37D633B846F1}">
                  <asvg:svgBlip xmlns:asvg="http://schemas.microsoft.com/office/drawing/2016/SVG/main" r:embed="rId4"/>
                </a:ext>
              </a:extLst>
            </a:blip>
            <a:stretch>
              <a:fillRect l="-16517" b="-124928"/>
            </a:stretch>
          </a:blipFill>
        </p:spPr>
        <p:txBody>
          <a:bodyPr/>
          <a:lstStyle/>
          <a:p>
            <a:endParaRPr lang="en-US"/>
          </a:p>
        </p:txBody>
      </p:sp>
      <p:sp>
        <p:nvSpPr>
          <p:cNvPr id="20" name="Freeform 20"/>
          <p:cNvSpPr/>
          <p:nvPr/>
        </p:nvSpPr>
        <p:spPr>
          <a:xfrm>
            <a:off x="14659172"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3">
              <a:extLst>
                <a:ext uri="{96DAC541-7B7A-43D3-8B79-37D633B846F1}">
                  <asvg:svgBlip xmlns:asvg="http://schemas.microsoft.com/office/drawing/2016/SVG/main" r:embed="rId4"/>
                </a:ext>
              </a:extLst>
            </a:blip>
            <a:stretch>
              <a:fillRect t="-52142"/>
            </a:stretch>
          </a:blipFill>
        </p:spPr>
        <p:txBody>
          <a:bodyPr/>
          <a:lstStyle/>
          <a:p>
            <a:endParaRPr lang="en-US"/>
          </a:p>
        </p:txBody>
      </p:sp>
      <p:sp>
        <p:nvSpPr>
          <p:cNvPr id="21" name="Freeform 21"/>
          <p:cNvSpPr/>
          <p:nvPr/>
        </p:nvSpPr>
        <p:spPr>
          <a:xfrm>
            <a:off x="0" y="934382"/>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2" name="Freeform 22"/>
          <p:cNvSpPr/>
          <p:nvPr/>
        </p:nvSpPr>
        <p:spPr>
          <a:xfrm>
            <a:off x="0" y="2365087"/>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3" name="Freeform 23"/>
          <p:cNvSpPr/>
          <p:nvPr/>
        </p:nvSpPr>
        <p:spPr>
          <a:xfrm>
            <a:off x="0" y="3795793"/>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4" name="Freeform 24"/>
          <p:cNvSpPr/>
          <p:nvPr/>
        </p:nvSpPr>
        <p:spPr>
          <a:xfrm>
            <a:off x="0" y="5226499"/>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3">
              <a:extLst>
                <a:ext uri="{96DAC541-7B7A-43D3-8B79-37D633B846F1}">
                  <asvg:svgBlip xmlns:asvg="http://schemas.microsoft.com/office/drawing/2016/SVG/main" r:embed="rId4"/>
                </a:ext>
              </a:extLst>
            </a:blip>
            <a:stretch>
              <a:fillRect l="-16517"/>
            </a:stretch>
          </a:blipFill>
        </p:spPr>
        <p:txBody>
          <a:bodyPr/>
          <a:lstStyle/>
          <a:p>
            <a:endParaRPr lang="en-US"/>
          </a:p>
        </p:txBody>
      </p:sp>
      <p:sp>
        <p:nvSpPr>
          <p:cNvPr id="25" name="Freeform 25"/>
          <p:cNvSpPr/>
          <p:nvPr/>
        </p:nvSpPr>
        <p:spPr>
          <a:xfrm>
            <a:off x="-1943" y="6657204"/>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sp>
        <p:nvSpPr>
          <p:cNvPr id="26" name="Freeform 26"/>
          <p:cNvSpPr/>
          <p:nvPr/>
        </p:nvSpPr>
        <p:spPr>
          <a:xfrm>
            <a:off x="-1943" y="8087910"/>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3">
              <a:extLst>
                <a:ext uri="{96DAC541-7B7A-43D3-8B79-37D633B846F1}">
                  <asvg:svgBlip xmlns:asvg="http://schemas.microsoft.com/office/drawing/2016/SVG/main" r:embed="rId4"/>
                </a:ext>
              </a:extLst>
            </a:blip>
            <a:stretch>
              <a:fillRect l="-16286"/>
            </a:stretch>
          </a:blipFill>
        </p:spPr>
        <p:txBody>
          <a:bodyPr/>
          <a:lstStyle/>
          <a:p>
            <a:endParaRPr lang="en-US"/>
          </a:p>
        </p:txBody>
      </p:sp>
      <p:grpSp>
        <p:nvGrpSpPr>
          <p:cNvPr id="27" name="Group 27"/>
          <p:cNvGrpSpPr/>
          <p:nvPr/>
        </p:nvGrpSpPr>
        <p:grpSpPr>
          <a:xfrm rot="-5400000">
            <a:off x="12910419" y="4867206"/>
            <a:ext cx="10244787" cy="510375"/>
            <a:chOff x="0" y="0"/>
            <a:chExt cx="3671501" cy="182907"/>
          </a:xfrm>
        </p:grpSpPr>
        <p:sp>
          <p:nvSpPr>
            <p:cNvPr id="28" name="Freeform 28"/>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88AC2E"/>
            </a:solidFill>
          </p:spPr>
          <p:txBody>
            <a:bodyPr/>
            <a:lstStyle/>
            <a:p>
              <a:endParaRPr lang="en-US"/>
            </a:p>
          </p:txBody>
        </p:sp>
        <p:sp>
          <p:nvSpPr>
            <p:cNvPr id="29" name="TextBox 29"/>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0" name="Group 30"/>
          <p:cNvGrpSpPr/>
          <p:nvPr/>
        </p:nvGrpSpPr>
        <p:grpSpPr>
          <a:xfrm>
            <a:off x="0" y="9776625"/>
            <a:ext cx="18288000" cy="510375"/>
            <a:chOff x="0" y="0"/>
            <a:chExt cx="6554006" cy="182907"/>
          </a:xfrm>
        </p:grpSpPr>
        <p:sp>
          <p:nvSpPr>
            <p:cNvPr id="31" name="Freeform 31"/>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88AC2E"/>
            </a:solidFill>
          </p:spPr>
          <p:txBody>
            <a:bodyPr/>
            <a:lstStyle/>
            <a:p>
              <a:endParaRPr lang="en-US"/>
            </a:p>
          </p:txBody>
        </p:sp>
        <p:sp>
          <p:nvSpPr>
            <p:cNvPr id="32" name="TextBox 32"/>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3" name="Group 33"/>
          <p:cNvGrpSpPr/>
          <p:nvPr/>
        </p:nvGrpSpPr>
        <p:grpSpPr>
          <a:xfrm>
            <a:off x="484174" y="808116"/>
            <a:ext cx="4802560" cy="1223447"/>
            <a:chOff x="0" y="0"/>
            <a:chExt cx="1264872" cy="322225"/>
          </a:xfrm>
        </p:grpSpPr>
        <p:sp>
          <p:nvSpPr>
            <p:cNvPr id="34" name="Freeform 34"/>
            <p:cNvSpPr/>
            <p:nvPr/>
          </p:nvSpPr>
          <p:spPr>
            <a:xfrm>
              <a:off x="0" y="0"/>
              <a:ext cx="1264872" cy="322225"/>
            </a:xfrm>
            <a:custGeom>
              <a:avLst/>
              <a:gdLst/>
              <a:ahLst/>
              <a:cxnLst/>
              <a:rect l="l" t="t" r="r" b="b"/>
              <a:pathLst>
                <a:path w="1264872" h="322225">
                  <a:moveTo>
                    <a:pt x="1061672" y="0"/>
                  </a:moveTo>
                  <a:cubicBezTo>
                    <a:pt x="1173896" y="0"/>
                    <a:pt x="1264872" y="72132"/>
                    <a:pt x="1264872" y="161112"/>
                  </a:cubicBezTo>
                  <a:cubicBezTo>
                    <a:pt x="1264872" y="250092"/>
                    <a:pt x="1173896" y="322225"/>
                    <a:pt x="1061672" y="322225"/>
                  </a:cubicBezTo>
                  <a:lnTo>
                    <a:pt x="203200" y="322225"/>
                  </a:lnTo>
                  <a:cubicBezTo>
                    <a:pt x="90976" y="322225"/>
                    <a:pt x="0" y="250092"/>
                    <a:pt x="0" y="161112"/>
                  </a:cubicBezTo>
                  <a:cubicBezTo>
                    <a:pt x="0" y="72132"/>
                    <a:pt x="90976" y="0"/>
                    <a:pt x="203200" y="0"/>
                  </a:cubicBezTo>
                  <a:close/>
                </a:path>
              </a:pathLst>
            </a:custGeom>
            <a:solidFill>
              <a:srgbClr val="EC008C"/>
            </a:solidFill>
          </p:spPr>
          <p:txBody>
            <a:bodyPr/>
            <a:lstStyle/>
            <a:p>
              <a:endParaRPr lang="en-US"/>
            </a:p>
          </p:txBody>
        </p:sp>
        <p:sp>
          <p:nvSpPr>
            <p:cNvPr id="35" name="TextBox 35"/>
            <p:cNvSpPr txBox="1"/>
            <p:nvPr/>
          </p:nvSpPr>
          <p:spPr>
            <a:xfrm>
              <a:off x="0" y="-28575"/>
              <a:ext cx="1264872" cy="350800"/>
            </a:xfrm>
            <a:prstGeom prst="rect">
              <a:avLst/>
            </a:prstGeom>
          </p:spPr>
          <p:txBody>
            <a:bodyPr lIns="50800" tIns="50800" rIns="50800" bIns="50800" rtlCol="0" anchor="ctr"/>
            <a:lstStyle/>
            <a:p>
              <a:pPr algn="ctr">
                <a:lnSpc>
                  <a:spcPts val="1960"/>
                </a:lnSpc>
              </a:pPr>
              <a:endParaRPr/>
            </a:p>
          </p:txBody>
        </p:sp>
      </p:grpSp>
      <p:sp>
        <p:nvSpPr>
          <p:cNvPr id="36" name="Freeform 36"/>
          <p:cNvSpPr/>
          <p:nvPr/>
        </p:nvSpPr>
        <p:spPr>
          <a:xfrm>
            <a:off x="1217586" y="6900943"/>
            <a:ext cx="2428585" cy="2736434"/>
          </a:xfrm>
          <a:custGeom>
            <a:avLst/>
            <a:gdLst/>
            <a:ahLst/>
            <a:cxnLst/>
            <a:rect l="l" t="t" r="r" b="b"/>
            <a:pathLst>
              <a:path w="2428585" h="2736434">
                <a:moveTo>
                  <a:pt x="0" y="0"/>
                </a:moveTo>
                <a:lnTo>
                  <a:pt x="2428586" y="0"/>
                </a:lnTo>
                <a:lnTo>
                  <a:pt x="2428586" y="2736434"/>
                </a:lnTo>
                <a:lnTo>
                  <a:pt x="0" y="273643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37" name="TextBox 37"/>
          <p:cNvSpPr txBox="1"/>
          <p:nvPr/>
        </p:nvSpPr>
        <p:spPr>
          <a:xfrm>
            <a:off x="832545" y="791507"/>
            <a:ext cx="4187339"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Reflection</a:t>
            </a:r>
          </a:p>
        </p:txBody>
      </p:sp>
      <p:graphicFrame>
        <p:nvGraphicFramePr>
          <p:cNvPr id="38" name="Table 38"/>
          <p:cNvGraphicFramePr>
            <a:graphicFrameLocks noGrp="1"/>
          </p:cNvGraphicFramePr>
          <p:nvPr/>
        </p:nvGraphicFramePr>
        <p:xfrm>
          <a:off x="8748684" y="1250228"/>
          <a:ext cx="7995262" cy="8191498"/>
        </p:xfrm>
        <a:graphic>
          <a:graphicData uri="http://schemas.openxmlformats.org/drawingml/2006/table">
            <a:tbl>
              <a:tblPr/>
              <a:tblGrid>
                <a:gridCol w="1349034">
                  <a:extLst>
                    <a:ext uri="{9D8B030D-6E8A-4147-A177-3AD203B41FA5}">
                      <a16:colId xmlns:a16="http://schemas.microsoft.com/office/drawing/2014/main" val="20000"/>
                    </a:ext>
                  </a:extLst>
                </a:gridCol>
                <a:gridCol w="5455215">
                  <a:extLst>
                    <a:ext uri="{9D8B030D-6E8A-4147-A177-3AD203B41FA5}">
                      <a16:colId xmlns:a16="http://schemas.microsoft.com/office/drawing/2014/main" val="20001"/>
                    </a:ext>
                  </a:extLst>
                </a:gridCol>
                <a:gridCol w="1191013">
                  <a:extLst>
                    <a:ext uri="{9D8B030D-6E8A-4147-A177-3AD203B41FA5}">
                      <a16:colId xmlns:a16="http://schemas.microsoft.com/office/drawing/2014/main" val="20002"/>
                    </a:ext>
                  </a:extLst>
                </a:gridCol>
              </a:tblGrid>
              <a:tr h="1023937">
                <a:tc>
                  <a:txBody>
                    <a:bodyPr/>
                    <a:lstStyle/>
                    <a:p>
                      <a:pPr marL="0" lvl="0" indent="0" algn="l">
                        <a:lnSpc>
                          <a:spcPts val="4480"/>
                        </a:lnSpc>
                        <a:spcBef>
                          <a:spcPct val="0"/>
                        </a:spcBef>
                        <a:defRPr/>
                      </a:pP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marL="0" lvl="0" indent="0" algn="l">
                        <a:lnSpc>
                          <a:spcPts val="4480"/>
                        </a:lnSpc>
                        <a:spcBef>
                          <a:spcPct val="0"/>
                        </a:spcBef>
                        <a:defRPr/>
                      </a:pPr>
                      <a:r>
                        <a:rPr lang="en-US" sz="3200" u="none" strike="noStrike">
                          <a:solidFill>
                            <a:srgbClr val="000000"/>
                          </a:solidFill>
                          <a:latin typeface="Ubuntu"/>
                          <a:ea typeface="Ubuntu"/>
                          <a:cs typeface="Ubuntu"/>
                          <a:sym typeface="Ubuntu"/>
                        </a:rPr>
                        <a:t>Encouraging Me</a:t>
                      </a: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marL="0" lvl="0" indent="0" algn="ctr">
                        <a:lnSpc>
                          <a:spcPts val="4480"/>
                        </a:lnSpc>
                        <a:spcBef>
                          <a:spcPct val="0"/>
                        </a:spcBef>
                        <a:defRPr/>
                      </a:pP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033507">
                <a:tc>
                  <a:txBody>
                    <a:bodyPr/>
                    <a:lstStyle/>
                    <a:p>
                      <a:pPr marL="0" lvl="0" indent="0" algn="l">
                        <a:lnSpc>
                          <a:spcPts val="4480"/>
                        </a:lnSpc>
                        <a:spcBef>
                          <a:spcPct val="0"/>
                        </a:spcBef>
                        <a:defRPr/>
                      </a:pP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marL="0" lvl="0" indent="0" algn="l">
                        <a:lnSpc>
                          <a:spcPts val="4480"/>
                        </a:lnSpc>
                        <a:spcBef>
                          <a:spcPct val="0"/>
                        </a:spcBef>
                        <a:defRPr/>
                      </a:pPr>
                      <a:r>
                        <a:rPr lang="en-US" sz="3200">
                          <a:solidFill>
                            <a:srgbClr val="000000"/>
                          </a:solidFill>
                          <a:latin typeface="Ubuntu"/>
                          <a:ea typeface="Ubuntu"/>
                          <a:cs typeface="Ubuntu"/>
                          <a:sym typeface="Ubuntu"/>
                        </a:rPr>
                        <a:t>Listening to Me</a:t>
                      </a: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ctr">
                        <a:lnSpc>
                          <a:spcPts val="3500"/>
                        </a:lnSpc>
                        <a:spcBef>
                          <a:spcPct val="0"/>
                        </a:spcBef>
                        <a:defRPr/>
                      </a:pP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985659">
                <a:tc>
                  <a:txBody>
                    <a:bodyPr/>
                    <a:lstStyle/>
                    <a:p>
                      <a:pPr marL="0" lvl="0" indent="0" algn="l">
                        <a:lnSpc>
                          <a:spcPts val="4480"/>
                        </a:lnSpc>
                        <a:spcBef>
                          <a:spcPct val="0"/>
                        </a:spcBef>
                        <a:defRPr/>
                      </a:pP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marL="0" lvl="0" indent="0" algn="l">
                        <a:lnSpc>
                          <a:spcPts val="4480"/>
                        </a:lnSpc>
                        <a:spcBef>
                          <a:spcPct val="0"/>
                        </a:spcBef>
                        <a:defRPr/>
                      </a:pPr>
                      <a:r>
                        <a:rPr lang="en-US" sz="3200">
                          <a:solidFill>
                            <a:srgbClr val="000000"/>
                          </a:solidFill>
                          <a:latin typeface="Ubuntu"/>
                          <a:ea typeface="Ubuntu"/>
                          <a:cs typeface="Ubuntu"/>
                          <a:sym typeface="Ubuntu"/>
                        </a:rPr>
                        <a:t>Asking Me Questions</a:t>
                      </a: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l">
                        <a:lnSpc>
                          <a:spcPts val="4480"/>
                        </a:lnSpc>
                        <a:spcBef>
                          <a:spcPct val="0"/>
                        </a:spcBef>
                        <a:defRPr/>
                      </a:pP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033507">
                <a:tc>
                  <a:txBody>
                    <a:bodyPr/>
                    <a:lstStyle/>
                    <a:p>
                      <a:pPr marL="0" lvl="0" indent="0" algn="l">
                        <a:lnSpc>
                          <a:spcPts val="4480"/>
                        </a:lnSpc>
                        <a:spcBef>
                          <a:spcPct val="0"/>
                        </a:spcBef>
                        <a:defRPr/>
                      </a:pP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marL="0" lvl="0" indent="0" algn="l">
                        <a:lnSpc>
                          <a:spcPts val="4200"/>
                        </a:lnSpc>
                        <a:spcBef>
                          <a:spcPct val="0"/>
                        </a:spcBef>
                        <a:defRPr/>
                      </a:pPr>
                      <a:r>
                        <a:rPr lang="en-US" sz="3000">
                          <a:solidFill>
                            <a:srgbClr val="000000"/>
                          </a:solidFill>
                          <a:latin typeface="Ubuntu"/>
                          <a:ea typeface="Ubuntu"/>
                          <a:cs typeface="Ubuntu"/>
                          <a:sym typeface="Ubuntu"/>
                        </a:rPr>
                        <a:t>Letting Me Speak for Myself</a:t>
                      </a: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ctr">
                        <a:lnSpc>
                          <a:spcPts val="3499"/>
                        </a:lnSpc>
                        <a:spcBef>
                          <a:spcPct val="0"/>
                        </a:spcBef>
                        <a:defRPr/>
                      </a:pPr>
                      <a:r>
                        <a:rPr lang="en-US" sz="2499">
                          <a:solidFill>
                            <a:srgbClr val="000000"/>
                          </a:solidFill>
                          <a:latin typeface="Shantell Sans"/>
                          <a:ea typeface="Shantell Sans"/>
                          <a:cs typeface="Shantell Sans"/>
                          <a:sym typeface="Shantell Sans"/>
                        </a:rPr>
                        <a:t>X</a:t>
                      </a: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1033507">
                <a:tc>
                  <a:txBody>
                    <a:bodyPr/>
                    <a:lstStyle/>
                    <a:p>
                      <a:pPr marL="0" lvl="0" indent="0" algn="l">
                        <a:lnSpc>
                          <a:spcPts val="4480"/>
                        </a:lnSpc>
                        <a:spcBef>
                          <a:spcPct val="0"/>
                        </a:spcBef>
                        <a:defRPr/>
                      </a:pP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l">
                        <a:lnSpc>
                          <a:spcPts val="4480"/>
                        </a:lnSpc>
                        <a:spcBef>
                          <a:spcPct val="0"/>
                        </a:spcBef>
                        <a:defRPr/>
                      </a:pPr>
                      <a:r>
                        <a:rPr lang="en-US" sz="3200">
                          <a:solidFill>
                            <a:srgbClr val="000000"/>
                          </a:solidFill>
                          <a:latin typeface="Ubuntu"/>
                          <a:ea typeface="Ubuntu"/>
                          <a:cs typeface="Ubuntu"/>
                          <a:sym typeface="Ubuntu"/>
                        </a:rPr>
                        <a:t>Being Patient</a:t>
                      </a: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ctr">
                        <a:lnSpc>
                          <a:spcPts val="3499"/>
                        </a:lnSpc>
                        <a:spcBef>
                          <a:spcPct val="0"/>
                        </a:spcBef>
                        <a:defRPr/>
                      </a:pPr>
                      <a:r>
                        <a:rPr lang="en-US" sz="2499">
                          <a:solidFill>
                            <a:srgbClr val="000000"/>
                          </a:solidFill>
                          <a:latin typeface="Shantell Sans"/>
                          <a:ea typeface="Shantell Sans"/>
                          <a:cs typeface="Shantell Sans"/>
                          <a:sym typeface="Shantell Sans"/>
                        </a:rPr>
                        <a:t>X</a:t>
                      </a: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1023937">
                <a:tc>
                  <a:txBody>
                    <a:bodyPr/>
                    <a:lstStyle/>
                    <a:p>
                      <a:pPr marL="0" lvl="0" indent="0" algn="l">
                        <a:lnSpc>
                          <a:spcPts val="4480"/>
                        </a:lnSpc>
                        <a:spcBef>
                          <a:spcPct val="0"/>
                        </a:spcBef>
                        <a:defRPr/>
                      </a:pP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l">
                        <a:lnSpc>
                          <a:spcPts val="4480"/>
                        </a:lnSpc>
                        <a:spcBef>
                          <a:spcPct val="0"/>
                        </a:spcBef>
                        <a:defRPr/>
                      </a:pPr>
                      <a:r>
                        <a:rPr lang="en-US" sz="3200">
                          <a:solidFill>
                            <a:srgbClr val="000000"/>
                          </a:solidFill>
                          <a:latin typeface="Ubuntu"/>
                          <a:ea typeface="Ubuntu"/>
                          <a:cs typeface="Ubuntu"/>
                          <a:sym typeface="Ubuntu"/>
                        </a:rPr>
                        <a:t>Showing Me They Care</a:t>
                      </a: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l">
                        <a:lnSpc>
                          <a:spcPts val="4480"/>
                        </a:lnSpc>
                        <a:spcBef>
                          <a:spcPct val="0"/>
                        </a:spcBef>
                        <a:defRPr/>
                      </a:pP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1023937">
                <a:tc>
                  <a:txBody>
                    <a:bodyPr/>
                    <a:lstStyle/>
                    <a:p>
                      <a:pPr marL="0" lvl="0" indent="0" algn="l">
                        <a:lnSpc>
                          <a:spcPts val="4480"/>
                        </a:lnSpc>
                        <a:spcBef>
                          <a:spcPct val="0"/>
                        </a:spcBef>
                        <a:defRPr/>
                      </a:pP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l">
                        <a:lnSpc>
                          <a:spcPts val="4480"/>
                        </a:lnSpc>
                        <a:defRPr/>
                      </a:pPr>
                      <a:r>
                        <a:rPr lang="en-US" sz="3200">
                          <a:solidFill>
                            <a:srgbClr val="000000"/>
                          </a:solidFill>
                          <a:latin typeface="Ubuntu"/>
                          <a:ea typeface="Ubuntu"/>
                          <a:cs typeface="Ubuntu"/>
                          <a:sym typeface="Ubuntu"/>
                        </a:rPr>
                        <a:t>Apologizing</a:t>
                      </a: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l">
                        <a:lnSpc>
                          <a:spcPts val="4480"/>
                        </a:lnSpc>
                        <a:defRPr/>
                      </a:pP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1033507">
                <a:tc>
                  <a:txBody>
                    <a:bodyPr/>
                    <a:lstStyle/>
                    <a:p>
                      <a:pPr marL="0" lvl="0" indent="0" algn="l">
                        <a:lnSpc>
                          <a:spcPts val="4480"/>
                        </a:lnSpc>
                        <a:spcBef>
                          <a:spcPct val="0"/>
                        </a:spcBef>
                        <a:defRPr/>
                      </a:pP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l">
                        <a:lnSpc>
                          <a:spcPts val="4480"/>
                        </a:lnSpc>
                        <a:spcBef>
                          <a:spcPct val="0"/>
                        </a:spcBef>
                        <a:defRPr/>
                      </a:pPr>
                      <a:r>
                        <a:rPr lang="en-US" sz="3200">
                          <a:solidFill>
                            <a:srgbClr val="000000"/>
                          </a:solidFill>
                          <a:latin typeface="Ubuntu"/>
                          <a:ea typeface="Ubuntu"/>
                          <a:cs typeface="Ubuntu"/>
                          <a:sym typeface="Ubuntu"/>
                        </a:rPr>
                        <a:t>Having Fun with Me</a:t>
                      </a: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ctr">
                        <a:lnSpc>
                          <a:spcPts val="3500"/>
                        </a:lnSpc>
                        <a:spcBef>
                          <a:spcPct val="0"/>
                        </a:spcBef>
                        <a:defRPr/>
                      </a:pP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
        <p:nvSpPr>
          <p:cNvPr id="39" name="Freeform 39"/>
          <p:cNvSpPr/>
          <p:nvPr/>
        </p:nvSpPr>
        <p:spPr>
          <a:xfrm>
            <a:off x="8843227" y="1333350"/>
            <a:ext cx="1221768" cy="943815"/>
          </a:xfrm>
          <a:custGeom>
            <a:avLst/>
            <a:gdLst/>
            <a:ahLst/>
            <a:cxnLst/>
            <a:rect l="l" t="t" r="r" b="b"/>
            <a:pathLst>
              <a:path w="1221768" h="943815">
                <a:moveTo>
                  <a:pt x="0" y="0"/>
                </a:moveTo>
                <a:lnTo>
                  <a:pt x="1221767" y="0"/>
                </a:lnTo>
                <a:lnTo>
                  <a:pt x="1221767" y="943815"/>
                </a:lnTo>
                <a:lnTo>
                  <a:pt x="0" y="943815"/>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40" name="Freeform 40"/>
          <p:cNvSpPr/>
          <p:nvPr/>
        </p:nvSpPr>
        <p:spPr>
          <a:xfrm>
            <a:off x="9023394" y="2384137"/>
            <a:ext cx="793132" cy="893670"/>
          </a:xfrm>
          <a:custGeom>
            <a:avLst/>
            <a:gdLst/>
            <a:ahLst/>
            <a:cxnLst/>
            <a:rect l="l" t="t" r="r" b="b"/>
            <a:pathLst>
              <a:path w="793132" h="893670">
                <a:moveTo>
                  <a:pt x="0" y="0"/>
                </a:moveTo>
                <a:lnTo>
                  <a:pt x="793132" y="0"/>
                </a:lnTo>
                <a:lnTo>
                  <a:pt x="793132" y="893670"/>
                </a:lnTo>
                <a:lnTo>
                  <a:pt x="0" y="893670"/>
                </a:lnTo>
                <a:lnTo>
                  <a:pt x="0" y="0"/>
                </a:lnTo>
                <a:close/>
              </a:path>
            </a:pathLst>
          </a:custGeom>
          <a:blipFill>
            <a:blip r:embed="rId9"/>
            <a:stretch>
              <a:fillRect/>
            </a:stretch>
          </a:blipFill>
        </p:spPr>
        <p:txBody>
          <a:bodyPr/>
          <a:lstStyle/>
          <a:p>
            <a:endParaRPr lang="en-US"/>
          </a:p>
        </p:txBody>
      </p:sp>
      <p:sp>
        <p:nvSpPr>
          <p:cNvPr id="41" name="Freeform 41"/>
          <p:cNvSpPr/>
          <p:nvPr/>
        </p:nvSpPr>
        <p:spPr>
          <a:xfrm>
            <a:off x="9164617" y="5479914"/>
            <a:ext cx="578988" cy="814043"/>
          </a:xfrm>
          <a:custGeom>
            <a:avLst/>
            <a:gdLst/>
            <a:ahLst/>
            <a:cxnLst/>
            <a:rect l="l" t="t" r="r" b="b"/>
            <a:pathLst>
              <a:path w="578988" h="814043">
                <a:moveTo>
                  <a:pt x="0" y="0"/>
                </a:moveTo>
                <a:lnTo>
                  <a:pt x="578987" y="0"/>
                </a:lnTo>
                <a:lnTo>
                  <a:pt x="578987" y="814042"/>
                </a:lnTo>
                <a:lnTo>
                  <a:pt x="0" y="814042"/>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sp>
        <p:nvSpPr>
          <p:cNvPr id="42" name="Freeform 42"/>
          <p:cNvSpPr/>
          <p:nvPr/>
        </p:nvSpPr>
        <p:spPr>
          <a:xfrm>
            <a:off x="9030165" y="6450295"/>
            <a:ext cx="847891" cy="903213"/>
          </a:xfrm>
          <a:custGeom>
            <a:avLst/>
            <a:gdLst/>
            <a:ahLst/>
            <a:cxnLst/>
            <a:rect l="l" t="t" r="r" b="b"/>
            <a:pathLst>
              <a:path w="847891" h="903213">
                <a:moveTo>
                  <a:pt x="0" y="0"/>
                </a:moveTo>
                <a:lnTo>
                  <a:pt x="847891" y="0"/>
                </a:lnTo>
                <a:lnTo>
                  <a:pt x="847891" y="903212"/>
                </a:lnTo>
                <a:lnTo>
                  <a:pt x="0" y="903212"/>
                </a:lnTo>
                <a:lnTo>
                  <a:pt x="0" y="0"/>
                </a:lnTo>
                <a:close/>
              </a:path>
            </a:pathLst>
          </a:custGeom>
          <a:blipFill>
            <a:blip r:embed="rId12"/>
            <a:stretch>
              <a:fillRect/>
            </a:stretch>
          </a:blipFill>
        </p:spPr>
        <p:txBody>
          <a:bodyPr/>
          <a:lstStyle/>
          <a:p>
            <a:endParaRPr lang="en-US"/>
          </a:p>
        </p:txBody>
      </p:sp>
      <p:sp>
        <p:nvSpPr>
          <p:cNvPr id="43" name="Freeform 43"/>
          <p:cNvSpPr/>
          <p:nvPr/>
        </p:nvSpPr>
        <p:spPr>
          <a:xfrm>
            <a:off x="8809076" y="7505907"/>
            <a:ext cx="1301263" cy="866966"/>
          </a:xfrm>
          <a:custGeom>
            <a:avLst/>
            <a:gdLst/>
            <a:ahLst/>
            <a:cxnLst/>
            <a:rect l="l" t="t" r="r" b="b"/>
            <a:pathLst>
              <a:path w="1301263" h="866966">
                <a:moveTo>
                  <a:pt x="0" y="0"/>
                </a:moveTo>
                <a:lnTo>
                  <a:pt x="1301263" y="0"/>
                </a:lnTo>
                <a:lnTo>
                  <a:pt x="1301263" y="866966"/>
                </a:lnTo>
                <a:lnTo>
                  <a:pt x="0" y="866966"/>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US"/>
          </a:p>
        </p:txBody>
      </p:sp>
      <p:grpSp>
        <p:nvGrpSpPr>
          <p:cNvPr id="44" name="Group 44"/>
          <p:cNvGrpSpPr/>
          <p:nvPr/>
        </p:nvGrpSpPr>
        <p:grpSpPr>
          <a:xfrm>
            <a:off x="8843227" y="8477648"/>
            <a:ext cx="1206977" cy="931019"/>
            <a:chOff x="0" y="0"/>
            <a:chExt cx="1609302" cy="1241358"/>
          </a:xfrm>
        </p:grpSpPr>
        <p:grpSp>
          <p:nvGrpSpPr>
            <p:cNvPr id="45" name="Group 45"/>
            <p:cNvGrpSpPr/>
            <p:nvPr/>
          </p:nvGrpSpPr>
          <p:grpSpPr>
            <a:xfrm>
              <a:off x="0" y="0"/>
              <a:ext cx="1609302" cy="1241358"/>
              <a:chOff x="0" y="0"/>
              <a:chExt cx="711811" cy="549065"/>
            </a:xfrm>
          </p:grpSpPr>
          <p:sp>
            <p:nvSpPr>
              <p:cNvPr id="46" name="Freeform 46"/>
              <p:cNvSpPr/>
              <p:nvPr/>
            </p:nvSpPr>
            <p:spPr>
              <a:xfrm>
                <a:off x="0" y="0"/>
                <a:ext cx="711811" cy="549065"/>
              </a:xfrm>
              <a:custGeom>
                <a:avLst/>
                <a:gdLst/>
                <a:ahLst/>
                <a:cxnLst/>
                <a:rect l="l" t="t" r="r" b="b"/>
                <a:pathLst>
                  <a:path w="711811" h="549065">
                    <a:moveTo>
                      <a:pt x="0" y="0"/>
                    </a:moveTo>
                    <a:lnTo>
                      <a:pt x="711811" y="0"/>
                    </a:lnTo>
                    <a:lnTo>
                      <a:pt x="711811" y="549065"/>
                    </a:lnTo>
                    <a:lnTo>
                      <a:pt x="0" y="549065"/>
                    </a:lnTo>
                    <a:close/>
                  </a:path>
                </a:pathLst>
              </a:custGeom>
              <a:solidFill>
                <a:srgbClr val="536F87"/>
              </a:solidFill>
            </p:spPr>
            <p:txBody>
              <a:bodyPr/>
              <a:lstStyle/>
              <a:p>
                <a:endParaRPr lang="en-US"/>
              </a:p>
            </p:txBody>
          </p:sp>
          <p:sp>
            <p:nvSpPr>
              <p:cNvPr id="47" name="TextBox 47"/>
              <p:cNvSpPr txBox="1"/>
              <p:nvPr/>
            </p:nvSpPr>
            <p:spPr>
              <a:xfrm>
                <a:off x="0" y="-28575"/>
                <a:ext cx="711811" cy="577640"/>
              </a:xfrm>
              <a:prstGeom prst="rect">
                <a:avLst/>
              </a:prstGeom>
            </p:spPr>
            <p:txBody>
              <a:bodyPr lIns="50800" tIns="50800" rIns="50800" bIns="50800" rtlCol="0" anchor="ctr"/>
              <a:lstStyle/>
              <a:p>
                <a:pPr algn="ctr">
                  <a:lnSpc>
                    <a:spcPts val="1959"/>
                  </a:lnSpc>
                </a:pPr>
                <a:endParaRPr/>
              </a:p>
            </p:txBody>
          </p:sp>
        </p:grpSp>
        <p:sp>
          <p:nvSpPr>
            <p:cNvPr id="48" name="Freeform 48"/>
            <p:cNvSpPr/>
            <p:nvPr/>
          </p:nvSpPr>
          <p:spPr>
            <a:xfrm>
              <a:off x="82411" y="84703"/>
              <a:ext cx="1450755" cy="1041906"/>
            </a:xfrm>
            <a:custGeom>
              <a:avLst/>
              <a:gdLst/>
              <a:ahLst/>
              <a:cxnLst/>
              <a:rect l="l" t="t" r="r" b="b"/>
              <a:pathLst>
                <a:path w="1450755" h="1041906">
                  <a:moveTo>
                    <a:pt x="0" y="0"/>
                  </a:moveTo>
                  <a:lnTo>
                    <a:pt x="1450755" y="0"/>
                  </a:lnTo>
                  <a:lnTo>
                    <a:pt x="1450755" y="1041906"/>
                  </a:lnTo>
                  <a:lnTo>
                    <a:pt x="0" y="1041906"/>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US"/>
            </a:p>
          </p:txBody>
        </p:sp>
      </p:grpSp>
      <p:sp>
        <p:nvSpPr>
          <p:cNvPr id="49" name="Freeform 49"/>
          <p:cNvSpPr/>
          <p:nvPr/>
        </p:nvSpPr>
        <p:spPr>
          <a:xfrm>
            <a:off x="8992327" y="4402919"/>
            <a:ext cx="934761" cy="903213"/>
          </a:xfrm>
          <a:custGeom>
            <a:avLst/>
            <a:gdLst/>
            <a:ahLst/>
            <a:cxnLst/>
            <a:rect l="l" t="t" r="r" b="b"/>
            <a:pathLst>
              <a:path w="934761" h="903213">
                <a:moveTo>
                  <a:pt x="0" y="0"/>
                </a:moveTo>
                <a:lnTo>
                  <a:pt x="934761" y="0"/>
                </a:lnTo>
                <a:lnTo>
                  <a:pt x="934761" y="903213"/>
                </a:lnTo>
                <a:lnTo>
                  <a:pt x="0" y="903213"/>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US"/>
          </a:p>
        </p:txBody>
      </p:sp>
      <p:sp>
        <p:nvSpPr>
          <p:cNvPr id="50" name="Freeform 50"/>
          <p:cNvSpPr/>
          <p:nvPr/>
        </p:nvSpPr>
        <p:spPr>
          <a:xfrm>
            <a:off x="9086040" y="3382582"/>
            <a:ext cx="751277" cy="916192"/>
          </a:xfrm>
          <a:custGeom>
            <a:avLst/>
            <a:gdLst/>
            <a:ahLst/>
            <a:cxnLst/>
            <a:rect l="l" t="t" r="r" b="b"/>
            <a:pathLst>
              <a:path w="751277" h="916192">
                <a:moveTo>
                  <a:pt x="0" y="0"/>
                </a:moveTo>
                <a:lnTo>
                  <a:pt x="751277" y="0"/>
                </a:lnTo>
                <a:lnTo>
                  <a:pt x="751277" y="916191"/>
                </a:lnTo>
                <a:lnTo>
                  <a:pt x="0" y="916191"/>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txBody>
          <a:bodyPr/>
          <a:lstStyle/>
          <a:p>
            <a:endParaRPr lang="en-US"/>
          </a:p>
        </p:txBody>
      </p:sp>
      <p:grpSp>
        <p:nvGrpSpPr>
          <p:cNvPr id="51" name="Group 51"/>
          <p:cNvGrpSpPr/>
          <p:nvPr/>
        </p:nvGrpSpPr>
        <p:grpSpPr>
          <a:xfrm>
            <a:off x="1593370" y="2401731"/>
            <a:ext cx="6347365" cy="1752152"/>
            <a:chOff x="0" y="0"/>
            <a:chExt cx="8463153" cy="2336203"/>
          </a:xfrm>
        </p:grpSpPr>
        <p:sp>
          <p:nvSpPr>
            <p:cNvPr id="52" name="TextBox 52"/>
            <p:cNvSpPr txBox="1"/>
            <p:nvPr/>
          </p:nvSpPr>
          <p:spPr>
            <a:xfrm>
              <a:off x="1489221" y="987514"/>
              <a:ext cx="4825574" cy="1235922"/>
            </a:xfrm>
            <a:prstGeom prst="rect">
              <a:avLst/>
            </a:prstGeom>
          </p:spPr>
          <p:txBody>
            <a:bodyPr lIns="0" tIns="0" rIns="0" bIns="0" rtlCol="0" anchor="t">
              <a:spAutoFit/>
            </a:bodyPr>
            <a:lstStyle/>
            <a:p>
              <a:pPr algn="ctr">
                <a:lnSpc>
                  <a:spcPts val="7840"/>
                </a:lnSpc>
              </a:pPr>
              <a:r>
                <a:rPr lang="en-US" sz="5600">
                  <a:solidFill>
                    <a:srgbClr val="000000"/>
                  </a:solidFill>
                  <a:latin typeface="Shantell Sans"/>
                  <a:ea typeface="Shantell Sans"/>
                  <a:cs typeface="Shantell Sans"/>
                  <a:sym typeface="Shantell Sans"/>
                </a:rPr>
                <a:t> My mom </a:t>
              </a:r>
            </a:p>
          </p:txBody>
        </p:sp>
        <p:sp>
          <p:nvSpPr>
            <p:cNvPr id="53" name="TextBox 53"/>
            <p:cNvSpPr txBox="1"/>
            <p:nvPr/>
          </p:nvSpPr>
          <p:spPr>
            <a:xfrm>
              <a:off x="0" y="-95250"/>
              <a:ext cx="8463153" cy="943610"/>
            </a:xfrm>
            <a:prstGeom prst="rect">
              <a:avLst/>
            </a:prstGeom>
          </p:spPr>
          <p:txBody>
            <a:bodyPr lIns="0" tIns="0" rIns="0" bIns="0" rtlCol="0" anchor="t">
              <a:spAutoFit/>
            </a:bodyPr>
            <a:lstStyle/>
            <a:p>
              <a:pPr algn="ctr">
                <a:lnSpc>
                  <a:spcPts val="5880"/>
                </a:lnSpc>
              </a:pPr>
              <a:r>
                <a:rPr lang="en-US" sz="4200" b="1">
                  <a:solidFill>
                    <a:srgbClr val="000000"/>
                  </a:solidFill>
                  <a:latin typeface="Ubuntu Bold"/>
                  <a:ea typeface="Ubuntu Bold"/>
                  <a:cs typeface="Ubuntu Bold"/>
                  <a:sym typeface="Ubuntu Bold"/>
                </a:rPr>
                <a:t>Your caregiver’s name:</a:t>
              </a:r>
            </a:p>
          </p:txBody>
        </p:sp>
        <p:sp>
          <p:nvSpPr>
            <p:cNvPr id="54" name="AutoShape 54"/>
            <p:cNvSpPr/>
            <p:nvPr/>
          </p:nvSpPr>
          <p:spPr>
            <a:xfrm>
              <a:off x="1074623" y="2285403"/>
              <a:ext cx="6313908" cy="25400"/>
            </a:xfrm>
            <a:prstGeom prst="line">
              <a:avLst/>
            </a:prstGeom>
            <a:ln w="50800" cap="flat">
              <a:solidFill>
                <a:srgbClr val="000000"/>
              </a:solidFill>
              <a:prstDash val="solid"/>
              <a:headEnd type="none" w="sm" len="sm"/>
              <a:tailEnd type="none" w="sm" len="sm"/>
            </a:ln>
          </p:spPr>
          <p:txBody>
            <a:bodyPr/>
            <a:lstStyle/>
            <a:p>
              <a:endParaRPr lang="en-US"/>
            </a:p>
          </p:txBody>
        </p:sp>
      </p:grpSp>
      <p:sp>
        <p:nvSpPr>
          <p:cNvPr id="55" name="TextBox 55"/>
          <p:cNvSpPr txBox="1"/>
          <p:nvPr/>
        </p:nvSpPr>
        <p:spPr>
          <a:xfrm>
            <a:off x="1640880" y="5027144"/>
            <a:ext cx="6347365" cy="1474470"/>
          </a:xfrm>
          <a:prstGeom prst="rect">
            <a:avLst/>
          </a:prstGeom>
        </p:spPr>
        <p:txBody>
          <a:bodyPr lIns="0" tIns="0" rIns="0" bIns="0" rtlCol="0" anchor="t">
            <a:spAutoFit/>
          </a:bodyPr>
          <a:lstStyle/>
          <a:p>
            <a:pPr algn="ctr">
              <a:lnSpc>
                <a:spcPts val="5880"/>
              </a:lnSpc>
            </a:pPr>
            <a:r>
              <a:rPr lang="en-US" sz="4200">
                <a:solidFill>
                  <a:srgbClr val="000000"/>
                </a:solidFill>
                <a:latin typeface="Ubuntu"/>
                <a:ea typeface="Ubuntu"/>
                <a:cs typeface="Ubuntu"/>
                <a:sym typeface="Ubuntu"/>
              </a:rPr>
              <a:t>My caregiver can </a:t>
            </a:r>
          </a:p>
          <a:p>
            <a:pPr algn="ctr">
              <a:lnSpc>
                <a:spcPts val="5880"/>
              </a:lnSpc>
            </a:pPr>
            <a:r>
              <a:rPr lang="en-US" sz="4200" b="1">
                <a:solidFill>
                  <a:srgbClr val="6F2C91"/>
                </a:solidFill>
                <a:latin typeface="Ubuntu Bold"/>
                <a:ea typeface="Ubuntu Bold"/>
                <a:cs typeface="Ubuntu Bold"/>
                <a:sym typeface="Ubuntu Bold"/>
              </a:rPr>
              <a:t>get better</a:t>
            </a:r>
            <a:r>
              <a:rPr lang="en-US" sz="4200">
                <a:solidFill>
                  <a:srgbClr val="000000"/>
                </a:solidFill>
                <a:latin typeface="Ubuntu"/>
                <a:ea typeface="Ubuntu"/>
                <a:cs typeface="Ubuntu"/>
                <a:sym typeface="Ubuntu"/>
              </a:rPr>
              <a:t> at:</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03914" y="-1905"/>
            <a:ext cx="1138455" cy="917237"/>
          </a:xfrm>
          <a:custGeom>
            <a:avLst/>
            <a:gdLst/>
            <a:ahLst/>
            <a:cxnLst/>
            <a:rect l="l" t="t" r="r" b="b"/>
            <a:pathLst>
              <a:path w="1138455" h="917237">
                <a:moveTo>
                  <a:pt x="0" y="0"/>
                </a:moveTo>
                <a:lnTo>
                  <a:pt x="1138456" y="0"/>
                </a:lnTo>
                <a:lnTo>
                  <a:pt x="1138456" y="917237"/>
                </a:lnTo>
                <a:lnTo>
                  <a:pt x="0" y="917237"/>
                </a:lnTo>
                <a:lnTo>
                  <a:pt x="0" y="0"/>
                </a:lnTo>
                <a:close/>
              </a:path>
            </a:pathLst>
          </a:custGeom>
          <a:blipFill>
            <a:blip r:embed="rId5">
              <a:extLst>
                <a:ext uri="{96DAC541-7B7A-43D3-8B79-37D633B846F1}">
                  <asvg:svgBlip xmlns:asvg="http://schemas.microsoft.com/office/drawing/2016/SVG/main" r:embed="rId6"/>
                </a:ext>
              </a:extLst>
            </a:blip>
            <a:stretch>
              <a:fillRect t="-51826"/>
            </a:stretch>
          </a:blipFill>
        </p:spPr>
        <p:txBody>
          <a:bodyPr/>
          <a:lstStyle/>
          <a:p>
            <a:endParaRPr lang="en-US"/>
          </a:p>
        </p:txBody>
      </p:sp>
      <p:sp>
        <p:nvSpPr>
          <p:cNvPr id="3" name="Freeform 3"/>
          <p:cNvSpPr/>
          <p:nvPr/>
        </p:nvSpPr>
        <p:spPr>
          <a:xfrm>
            <a:off x="16743945" y="0"/>
            <a:ext cx="1128055" cy="915332"/>
          </a:xfrm>
          <a:custGeom>
            <a:avLst/>
            <a:gdLst/>
            <a:ahLst/>
            <a:cxnLst/>
            <a:rect l="l" t="t" r="r" b="b"/>
            <a:pathLst>
              <a:path w="1128055" h="915332">
                <a:moveTo>
                  <a:pt x="0" y="0"/>
                </a:moveTo>
                <a:lnTo>
                  <a:pt x="1128055" y="0"/>
                </a:lnTo>
                <a:lnTo>
                  <a:pt x="1128055" y="915332"/>
                </a:lnTo>
                <a:lnTo>
                  <a:pt x="0" y="915332"/>
                </a:lnTo>
                <a:lnTo>
                  <a:pt x="0" y="0"/>
                </a:lnTo>
                <a:close/>
              </a:path>
            </a:pathLst>
          </a:custGeom>
          <a:blipFill>
            <a:blip r:embed="rId5">
              <a:extLst>
                <a:ext uri="{96DAC541-7B7A-43D3-8B79-37D633B846F1}">
                  <asvg:svgBlip xmlns:asvg="http://schemas.microsoft.com/office/drawing/2016/SVG/main" r:embed="rId6"/>
                </a:ext>
              </a:extLst>
            </a:blip>
            <a:stretch>
              <a:fillRect t="-52142" r="-921"/>
            </a:stretch>
          </a:blipFill>
        </p:spPr>
        <p:txBody>
          <a:bodyPr/>
          <a:lstStyle/>
          <a:p>
            <a:endParaRPr lang="en-US"/>
          </a:p>
        </p:txBody>
      </p:sp>
      <p:sp>
        <p:nvSpPr>
          <p:cNvPr id="4" name="Freeform 4"/>
          <p:cNvSpPr/>
          <p:nvPr/>
        </p:nvSpPr>
        <p:spPr>
          <a:xfrm>
            <a:off x="13619141" y="-1947"/>
            <a:ext cx="1138455" cy="917279"/>
          </a:xfrm>
          <a:custGeom>
            <a:avLst/>
            <a:gdLst/>
            <a:ahLst/>
            <a:cxnLst/>
            <a:rect l="l" t="t" r="r" b="b"/>
            <a:pathLst>
              <a:path w="1138455" h="917279">
                <a:moveTo>
                  <a:pt x="0" y="0"/>
                </a:moveTo>
                <a:lnTo>
                  <a:pt x="1138455" y="0"/>
                </a:lnTo>
                <a:lnTo>
                  <a:pt x="1138455" y="917279"/>
                </a:lnTo>
                <a:lnTo>
                  <a:pt x="0" y="917279"/>
                </a:lnTo>
                <a:lnTo>
                  <a:pt x="0" y="0"/>
                </a:lnTo>
                <a:close/>
              </a:path>
            </a:pathLst>
          </a:custGeom>
          <a:blipFill>
            <a:blip r:embed="rId5">
              <a:extLst>
                <a:ext uri="{96DAC541-7B7A-43D3-8B79-37D633B846F1}">
                  <asvg:svgBlip xmlns:asvg="http://schemas.microsoft.com/office/drawing/2016/SVG/main" r:embed="rId6"/>
                </a:ext>
              </a:extLst>
            </a:blip>
            <a:stretch>
              <a:fillRect t="-51819"/>
            </a:stretch>
          </a:blipFill>
        </p:spPr>
        <p:txBody>
          <a:bodyPr/>
          <a:lstStyle/>
          <a:p>
            <a:endParaRPr lang="en-US"/>
          </a:p>
        </p:txBody>
      </p:sp>
      <p:sp>
        <p:nvSpPr>
          <p:cNvPr id="5" name="Freeform 5"/>
          <p:cNvSpPr/>
          <p:nvPr/>
        </p:nvSpPr>
        <p:spPr>
          <a:xfrm>
            <a:off x="1153771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5">
              <a:extLst>
                <a:ext uri="{96DAC541-7B7A-43D3-8B79-37D633B846F1}">
                  <asvg:svgBlip xmlns:asvg="http://schemas.microsoft.com/office/drawing/2016/SVG/main" r:embed="rId6"/>
                </a:ext>
              </a:extLst>
            </a:blip>
            <a:stretch>
              <a:fillRect t="-52142"/>
            </a:stretch>
          </a:blipFill>
        </p:spPr>
        <p:txBody>
          <a:bodyPr/>
          <a:lstStyle/>
          <a:p>
            <a:endParaRPr lang="en-US"/>
          </a:p>
        </p:txBody>
      </p:sp>
      <p:sp>
        <p:nvSpPr>
          <p:cNvPr id="6" name="Freeform 6"/>
          <p:cNvSpPr/>
          <p:nvPr/>
        </p:nvSpPr>
        <p:spPr>
          <a:xfrm>
            <a:off x="12577741"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5">
              <a:extLst>
                <a:ext uri="{96DAC541-7B7A-43D3-8B79-37D633B846F1}">
                  <asvg:svgBlip xmlns:asvg="http://schemas.microsoft.com/office/drawing/2016/SVG/main" r:embed="rId6"/>
                </a:ext>
              </a:extLst>
            </a:blip>
            <a:stretch>
              <a:fillRect t="-51819"/>
            </a:stretch>
          </a:blipFill>
        </p:spPr>
        <p:txBody>
          <a:bodyPr/>
          <a:lstStyle/>
          <a:p>
            <a:endParaRPr lang="en-US"/>
          </a:p>
        </p:txBody>
      </p:sp>
      <p:sp>
        <p:nvSpPr>
          <p:cNvPr id="7" name="Freeform 7"/>
          <p:cNvSpPr/>
          <p:nvPr/>
        </p:nvSpPr>
        <p:spPr>
          <a:xfrm>
            <a:off x="94529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5">
              <a:extLst>
                <a:ext uri="{96DAC541-7B7A-43D3-8B79-37D633B846F1}">
                  <asvg:svgBlip xmlns:asvg="http://schemas.microsoft.com/office/drawing/2016/SVG/main" r:embed="rId6"/>
                </a:ext>
              </a:extLst>
            </a:blip>
            <a:stretch>
              <a:fillRect t="-51819"/>
            </a:stretch>
          </a:blipFill>
        </p:spPr>
        <p:txBody>
          <a:bodyPr/>
          <a:lstStyle/>
          <a:p>
            <a:endParaRPr lang="en-US"/>
          </a:p>
        </p:txBody>
      </p:sp>
      <p:sp>
        <p:nvSpPr>
          <p:cNvPr id="8" name="Freeform 8"/>
          <p:cNvSpPr/>
          <p:nvPr/>
        </p:nvSpPr>
        <p:spPr>
          <a:xfrm>
            <a:off x="1049296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5">
              <a:extLst>
                <a:ext uri="{96DAC541-7B7A-43D3-8B79-37D633B846F1}">
                  <asvg:svgBlip xmlns:asvg="http://schemas.microsoft.com/office/drawing/2016/SVG/main" r:embed="rId6"/>
                </a:ext>
              </a:extLst>
            </a:blip>
            <a:stretch>
              <a:fillRect t="-51819"/>
            </a:stretch>
          </a:blipFill>
        </p:spPr>
        <p:txBody>
          <a:bodyPr/>
          <a:lstStyle/>
          <a:p>
            <a:endParaRPr lang="en-US"/>
          </a:p>
        </p:txBody>
      </p:sp>
      <p:sp>
        <p:nvSpPr>
          <p:cNvPr id="9" name="Freeform 9"/>
          <p:cNvSpPr/>
          <p:nvPr/>
        </p:nvSpPr>
        <p:spPr>
          <a:xfrm>
            <a:off x="737150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5">
              <a:extLst>
                <a:ext uri="{96DAC541-7B7A-43D3-8B79-37D633B846F1}">
                  <asvg:svgBlip xmlns:asvg="http://schemas.microsoft.com/office/drawing/2016/SVG/main" r:embed="rId6"/>
                </a:ext>
              </a:extLst>
            </a:blip>
            <a:stretch>
              <a:fillRect t="-51819"/>
            </a:stretch>
          </a:blipFill>
        </p:spPr>
        <p:txBody>
          <a:bodyPr/>
          <a:lstStyle/>
          <a:p>
            <a:endParaRPr lang="en-US"/>
          </a:p>
        </p:txBody>
      </p:sp>
      <p:sp>
        <p:nvSpPr>
          <p:cNvPr id="10" name="Freeform 10"/>
          <p:cNvSpPr/>
          <p:nvPr/>
        </p:nvSpPr>
        <p:spPr>
          <a:xfrm>
            <a:off x="8411538"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5">
              <a:extLst>
                <a:ext uri="{96DAC541-7B7A-43D3-8B79-37D633B846F1}">
                  <asvg:svgBlip xmlns:asvg="http://schemas.microsoft.com/office/drawing/2016/SVG/main" r:embed="rId6"/>
                </a:ext>
              </a:extLst>
            </a:blip>
            <a:stretch>
              <a:fillRect t="-51819"/>
            </a:stretch>
          </a:blipFill>
        </p:spPr>
        <p:txBody>
          <a:bodyPr/>
          <a:lstStyle/>
          <a:p>
            <a:endParaRPr lang="en-US"/>
          </a:p>
        </p:txBody>
      </p:sp>
      <p:sp>
        <p:nvSpPr>
          <p:cNvPr id="11" name="Freeform 11"/>
          <p:cNvSpPr/>
          <p:nvPr/>
        </p:nvSpPr>
        <p:spPr>
          <a:xfrm>
            <a:off x="5286734" y="-1948"/>
            <a:ext cx="1138455" cy="917279"/>
          </a:xfrm>
          <a:custGeom>
            <a:avLst/>
            <a:gdLst/>
            <a:ahLst/>
            <a:cxnLst/>
            <a:rect l="l" t="t" r="r" b="b"/>
            <a:pathLst>
              <a:path w="1138455" h="917279">
                <a:moveTo>
                  <a:pt x="0" y="0"/>
                </a:moveTo>
                <a:lnTo>
                  <a:pt x="1138456" y="0"/>
                </a:lnTo>
                <a:lnTo>
                  <a:pt x="1138456" y="917280"/>
                </a:lnTo>
                <a:lnTo>
                  <a:pt x="0" y="917280"/>
                </a:lnTo>
                <a:lnTo>
                  <a:pt x="0" y="0"/>
                </a:lnTo>
                <a:close/>
              </a:path>
            </a:pathLst>
          </a:custGeom>
          <a:blipFill>
            <a:blip r:embed="rId5">
              <a:extLst>
                <a:ext uri="{96DAC541-7B7A-43D3-8B79-37D633B846F1}">
                  <asvg:svgBlip xmlns:asvg="http://schemas.microsoft.com/office/drawing/2016/SVG/main" r:embed="rId6"/>
                </a:ext>
              </a:extLst>
            </a:blip>
            <a:stretch>
              <a:fillRect t="-51819"/>
            </a:stretch>
          </a:blipFill>
        </p:spPr>
        <p:txBody>
          <a:bodyPr/>
          <a:lstStyle/>
          <a:p>
            <a:endParaRPr lang="en-US"/>
          </a:p>
        </p:txBody>
      </p:sp>
      <p:sp>
        <p:nvSpPr>
          <p:cNvPr id="12" name="Freeform 12"/>
          <p:cNvSpPr/>
          <p:nvPr/>
        </p:nvSpPr>
        <p:spPr>
          <a:xfrm>
            <a:off x="6326765"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5">
              <a:extLst>
                <a:ext uri="{96DAC541-7B7A-43D3-8B79-37D633B846F1}">
                  <asvg:svgBlip xmlns:asvg="http://schemas.microsoft.com/office/drawing/2016/SVG/main" r:embed="rId6"/>
                </a:ext>
              </a:extLst>
            </a:blip>
            <a:stretch>
              <a:fillRect t="-52142"/>
            </a:stretch>
          </a:blipFill>
        </p:spPr>
        <p:txBody>
          <a:bodyPr/>
          <a:lstStyle/>
          <a:p>
            <a:endParaRPr lang="en-US"/>
          </a:p>
        </p:txBody>
      </p:sp>
      <p:sp>
        <p:nvSpPr>
          <p:cNvPr id="13" name="Freeform 13"/>
          <p:cNvSpPr/>
          <p:nvPr/>
        </p:nvSpPr>
        <p:spPr>
          <a:xfrm>
            <a:off x="3205304"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5">
              <a:extLst>
                <a:ext uri="{96DAC541-7B7A-43D3-8B79-37D633B846F1}">
                  <asvg:svgBlip xmlns:asvg="http://schemas.microsoft.com/office/drawing/2016/SVG/main" r:embed="rId6"/>
                </a:ext>
              </a:extLst>
            </a:blip>
            <a:stretch>
              <a:fillRect t="-51819"/>
            </a:stretch>
          </a:blipFill>
        </p:spPr>
        <p:txBody>
          <a:bodyPr/>
          <a:lstStyle/>
          <a:p>
            <a:endParaRPr lang="en-US"/>
          </a:p>
        </p:txBody>
      </p:sp>
      <p:sp>
        <p:nvSpPr>
          <p:cNvPr id="14" name="Freeform 14"/>
          <p:cNvSpPr/>
          <p:nvPr/>
        </p:nvSpPr>
        <p:spPr>
          <a:xfrm>
            <a:off x="4245335"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5">
              <a:extLst>
                <a:ext uri="{96DAC541-7B7A-43D3-8B79-37D633B846F1}">
                  <asvg:svgBlip xmlns:asvg="http://schemas.microsoft.com/office/drawing/2016/SVG/main" r:embed="rId6"/>
                </a:ext>
              </a:extLst>
            </a:blip>
            <a:stretch>
              <a:fillRect t="-51819"/>
            </a:stretch>
          </a:blipFill>
        </p:spPr>
        <p:txBody>
          <a:bodyPr/>
          <a:lstStyle/>
          <a:p>
            <a:endParaRPr lang="en-US"/>
          </a:p>
        </p:txBody>
      </p:sp>
      <p:sp>
        <p:nvSpPr>
          <p:cNvPr id="15" name="Freeform 15"/>
          <p:cNvSpPr/>
          <p:nvPr/>
        </p:nvSpPr>
        <p:spPr>
          <a:xfrm>
            <a:off x="1120531" y="-1948"/>
            <a:ext cx="1138455" cy="917279"/>
          </a:xfrm>
          <a:custGeom>
            <a:avLst/>
            <a:gdLst/>
            <a:ahLst/>
            <a:cxnLst/>
            <a:rect l="l" t="t" r="r" b="b"/>
            <a:pathLst>
              <a:path w="1138455" h="917279">
                <a:moveTo>
                  <a:pt x="0" y="0"/>
                </a:moveTo>
                <a:lnTo>
                  <a:pt x="1138455" y="0"/>
                </a:lnTo>
                <a:lnTo>
                  <a:pt x="1138455" y="917280"/>
                </a:lnTo>
                <a:lnTo>
                  <a:pt x="0" y="917280"/>
                </a:lnTo>
                <a:lnTo>
                  <a:pt x="0" y="0"/>
                </a:lnTo>
                <a:close/>
              </a:path>
            </a:pathLst>
          </a:custGeom>
          <a:blipFill>
            <a:blip r:embed="rId5">
              <a:extLst>
                <a:ext uri="{96DAC541-7B7A-43D3-8B79-37D633B846F1}">
                  <asvg:svgBlip xmlns:asvg="http://schemas.microsoft.com/office/drawing/2016/SVG/main" r:embed="rId6"/>
                </a:ext>
              </a:extLst>
            </a:blip>
            <a:stretch>
              <a:fillRect t="-51819"/>
            </a:stretch>
          </a:blipFill>
        </p:spPr>
        <p:txBody>
          <a:bodyPr/>
          <a:lstStyle/>
          <a:p>
            <a:endParaRPr lang="en-US"/>
          </a:p>
        </p:txBody>
      </p:sp>
      <p:sp>
        <p:nvSpPr>
          <p:cNvPr id="16" name="Freeform 16"/>
          <p:cNvSpPr/>
          <p:nvPr/>
        </p:nvSpPr>
        <p:spPr>
          <a:xfrm>
            <a:off x="2160561" y="0"/>
            <a:ext cx="1138455" cy="915332"/>
          </a:xfrm>
          <a:custGeom>
            <a:avLst/>
            <a:gdLst/>
            <a:ahLst/>
            <a:cxnLst/>
            <a:rect l="l" t="t" r="r" b="b"/>
            <a:pathLst>
              <a:path w="1138455" h="915332">
                <a:moveTo>
                  <a:pt x="0" y="0"/>
                </a:moveTo>
                <a:lnTo>
                  <a:pt x="1138456" y="0"/>
                </a:lnTo>
                <a:lnTo>
                  <a:pt x="1138456" y="915332"/>
                </a:lnTo>
                <a:lnTo>
                  <a:pt x="0" y="915332"/>
                </a:lnTo>
                <a:lnTo>
                  <a:pt x="0" y="0"/>
                </a:lnTo>
                <a:close/>
              </a:path>
            </a:pathLst>
          </a:custGeom>
          <a:blipFill>
            <a:blip r:embed="rId5">
              <a:extLst>
                <a:ext uri="{96DAC541-7B7A-43D3-8B79-37D633B846F1}">
                  <asvg:svgBlip xmlns:asvg="http://schemas.microsoft.com/office/drawing/2016/SVG/main" r:embed="rId6"/>
                </a:ext>
              </a:extLst>
            </a:blip>
            <a:stretch>
              <a:fillRect t="-52142"/>
            </a:stretch>
          </a:blipFill>
        </p:spPr>
        <p:txBody>
          <a:bodyPr/>
          <a:lstStyle/>
          <a:p>
            <a:endParaRPr lang="en-US"/>
          </a:p>
        </p:txBody>
      </p:sp>
      <p:sp>
        <p:nvSpPr>
          <p:cNvPr id="17" name="Freeform 17"/>
          <p:cNvSpPr/>
          <p:nvPr/>
        </p:nvSpPr>
        <p:spPr>
          <a:xfrm>
            <a:off x="-1905" y="0"/>
            <a:ext cx="179461" cy="915332"/>
          </a:xfrm>
          <a:custGeom>
            <a:avLst/>
            <a:gdLst/>
            <a:ahLst/>
            <a:cxnLst/>
            <a:rect l="l" t="t" r="r" b="b"/>
            <a:pathLst>
              <a:path w="179461" h="915332">
                <a:moveTo>
                  <a:pt x="0" y="0"/>
                </a:moveTo>
                <a:lnTo>
                  <a:pt x="179461" y="0"/>
                </a:lnTo>
                <a:lnTo>
                  <a:pt x="179461" y="915332"/>
                </a:lnTo>
                <a:lnTo>
                  <a:pt x="0" y="915332"/>
                </a:lnTo>
                <a:lnTo>
                  <a:pt x="0" y="0"/>
                </a:lnTo>
                <a:close/>
              </a:path>
            </a:pathLst>
          </a:custGeom>
          <a:blipFill>
            <a:blip r:embed="rId5">
              <a:extLst>
                <a:ext uri="{96DAC541-7B7A-43D3-8B79-37D633B846F1}">
                  <asvg:svgBlip xmlns:asvg="http://schemas.microsoft.com/office/drawing/2016/SVG/main" r:embed="rId6"/>
                </a:ext>
              </a:extLst>
            </a:blip>
            <a:stretch>
              <a:fillRect l="-534374" t="-52142"/>
            </a:stretch>
          </a:blipFill>
        </p:spPr>
        <p:txBody>
          <a:bodyPr/>
          <a:lstStyle/>
          <a:p>
            <a:endParaRPr lang="en-US"/>
          </a:p>
        </p:txBody>
      </p:sp>
      <p:sp>
        <p:nvSpPr>
          <p:cNvPr id="18" name="Freeform 18"/>
          <p:cNvSpPr/>
          <p:nvPr/>
        </p:nvSpPr>
        <p:spPr>
          <a:xfrm>
            <a:off x="79131"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5">
              <a:extLst>
                <a:ext uri="{96DAC541-7B7A-43D3-8B79-37D633B846F1}">
                  <asvg:svgBlip xmlns:asvg="http://schemas.microsoft.com/office/drawing/2016/SVG/main" r:embed="rId6"/>
                </a:ext>
              </a:extLst>
            </a:blip>
            <a:stretch>
              <a:fillRect t="-52142"/>
            </a:stretch>
          </a:blipFill>
        </p:spPr>
        <p:txBody>
          <a:bodyPr/>
          <a:lstStyle/>
          <a:p>
            <a:endParaRPr lang="en-US"/>
          </a:p>
        </p:txBody>
      </p:sp>
      <p:sp>
        <p:nvSpPr>
          <p:cNvPr id="19" name="Freeform 19"/>
          <p:cNvSpPr/>
          <p:nvPr/>
        </p:nvSpPr>
        <p:spPr>
          <a:xfrm>
            <a:off x="0" y="9518616"/>
            <a:ext cx="977066" cy="619133"/>
          </a:xfrm>
          <a:custGeom>
            <a:avLst/>
            <a:gdLst/>
            <a:ahLst/>
            <a:cxnLst/>
            <a:rect l="l" t="t" r="r" b="b"/>
            <a:pathLst>
              <a:path w="977066" h="619133">
                <a:moveTo>
                  <a:pt x="0" y="0"/>
                </a:moveTo>
                <a:lnTo>
                  <a:pt x="977066" y="0"/>
                </a:lnTo>
                <a:lnTo>
                  <a:pt x="977066" y="619133"/>
                </a:lnTo>
                <a:lnTo>
                  <a:pt x="0" y="619133"/>
                </a:lnTo>
                <a:lnTo>
                  <a:pt x="0" y="0"/>
                </a:lnTo>
                <a:close/>
              </a:path>
            </a:pathLst>
          </a:custGeom>
          <a:blipFill>
            <a:blip r:embed="rId5">
              <a:extLst>
                <a:ext uri="{96DAC541-7B7A-43D3-8B79-37D633B846F1}">
                  <asvg:svgBlip xmlns:asvg="http://schemas.microsoft.com/office/drawing/2016/SVG/main" r:embed="rId6"/>
                </a:ext>
              </a:extLst>
            </a:blip>
            <a:stretch>
              <a:fillRect l="-16517" b="-124928"/>
            </a:stretch>
          </a:blipFill>
        </p:spPr>
        <p:txBody>
          <a:bodyPr/>
          <a:lstStyle/>
          <a:p>
            <a:endParaRPr lang="en-US"/>
          </a:p>
        </p:txBody>
      </p:sp>
      <p:sp>
        <p:nvSpPr>
          <p:cNvPr id="20" name="Freeform 20"/>
          <p:cNvSpPr/>
          <p:nvPr/>
        </p:nvSpPr>
        <p:spPr>
          <a:xfrm>
            <a:off x="14659172" y="0"/>
            <a:ext cx="1138455" cy="915332"/>
          </a:xfrm>
          <a:custGeom>
            <a:avLst/>
            <a:gdLst/>
            <a:ahLst/>
            <a:cxnLst/>
            <a:rect l="l" t="t" r="r" b="b"/>
            <a:pathLst>
              <a:path w="1138455" h="915332">
                <a:moveTo>
                  <a:pt x="0" y="0"/>
                </a:moveTo>
                <a:lnTo>
                  <a:pt x="1138455" y="0"/>
                </a:lnTo>
                <a:lnTo>
                  <a:pt x="1138455" y="915332"/>
                </a:lnTo>
                <a:lnTo>
                  <a:pt x="0" y="915332"/>
                </a:lnTo>
                <a:lnTo>
                  <a:pt x="0" y="0"/>
                </a:lnTo>
                <a:close/>
              </a:path>
            </a:pathLst>
          </a:custGeom>
          <a:blipFill>
            <a:blip r:embed="rId5">
              <a:extLst>
                <a:ext uri="{96DAC541-7B7A-43D3-8B79-37D633B846F1}">
                  <asvg:svgBlip xmlns:asvg="http://schemas.microsoft.com/office/drawing/2016/SVG/main" r:embed="rId6"/>
                </a:ext>
              </a:extLst>
            </a:blip>
            <a:stretch>
              <a:fillRect t="-52142"/>
            </a:stretch>
          </a:blipFill>
        </p:spPr>
        <p:txBody>
          <a:bodyPr/>
          <a:lstStyle/>
          <a:p>
            <a:endParaRPr lang="en-US"/>
          </a:p>
        </p:txBody>
      </p:sp>
      <p:sp>
        <p:nvSpPr>
          <p:cNvPr id="21" name="Freeform 21"/>
          <p:cNvSpPr/>
          <p:nvPr/>
        </p:nvSpPr>
        <p:spPr>
          <a:xfrm>
            <a:off x="0" y="934382"/>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5">
              <a:extLst>
                <a:ext uri="{96DAC541-7B7A-43D3-8B79-37D633B846F1}">
                  <asvg:svgBlip xmlns:asvg="http://schemas.microsoft.com/office/drawing/2016/SVG/main" r:embed="rId6"/>
                </a:ext>
              </a:extLst>
            </a:blip>
            <a:stretch>
              <a:fillRect l="-16517"/>
            </a:stretch>
          </a:blipFill>
        </p:spPr>
        <p:txBody>
          <a:bodyPr/>
          <a:lstStyle/>
          <a:p>
            <a:endParaRPr lang="en-US"/>
          </a:p>
        </p:txBody>
      </p:sp>
      <p:sp>
        <p:nvSpPr>
          <p:cNvPr id="22" name="Freeform 22"/>
          <p:cNvSpPr/>
          <p:nvPr/>
        </p:nvSpPr>
        <p:spPr>
          <a:xfrm>
            <a:off x="0" y="2365087"/>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5">
              <a:extLst>
                <a:ext uri="{96DAC541-7B7A-43D3-8B79-37D633B846F1}">
                  <asvg:svgBlip xmlns:asvg="http://schemas.microsoft.com/office/drawing/2016/SVG/main" r:embed="rId6"/>
                </a:ext>
              </a:extLst>
            </a:blip>
            <a:stretch>
              <a:fillRect l="-16517"/>
            </a:stretch>
          </a:blipFill>
        </p:spPr>
        <p:txBody>
          <a:bodyPr/>
          <a:lstStyle/>
          <a:p>
            <a:endParaRPr lang="en-US"/>
          </a:p>
        </p:txBody>
      </p:sp>
      <p:sp>
        <p:nvSpPr>
          <p:cNvPr id="23" name="Freeform 23"/>
          <p:cNvSpPr/>
          <p:nvPr/>
        </p:nvSpPr>
        <p:spPr>
          <a:xfrm>
            <a:off x="0" y="3795793"/>
            <a:ext cx="977066" cy="1392606"/>
          </a:xfrm>
          <a:custGeom>
            <a:avLst/>
            <a:gdLst/>
            <a:ahLst/>
            <a:cxnLst/>
            <a:rect l="l" t="t" r="r" b="b"/>
            <a:pathLst>
              <a:path w="977066" h="1392606">
                <a:moveTo>
                  <a:pt x="0" y="0"/>
                </a:moveTo>
                <a:lnTo>
                  <a:pt x="977066" y="0"/>
                </a:lnTo>
                <a:lnTo>
                  <a:pt x="977066" y="1392606"/>
                </a:lnTo>
                <a:lnTo>
                  <a:pt x="0" y="1392606"/>
                </a:lnTo>
                <a:lnTo>
                  <a:pt x="0" y="0"/>
                </a:lnTo>
                <a:close/>
              </a:path>
            </a:pathLst>
          </a:custGeom>
          <a:blipFill>
            <a:blip r:embed="rId5">
              <a:extLst>
                <a:ext uri="{96DAC541-7B7A-43D3-8B79-37D633B846F1}">
                  <asvg:svgBlip xmlns:asvg="http://schemas.microsoft.com/office/drawing/2016/SVG/main" r:embed="rId6"/>
                </a:ext>
              </a:extLst>
            </a:blip>
            <a:stretch>
              <a:fillRect l="-16517"/>
            </a:stretch>
          </a:blipFill>
        </p:spPr>
        <p:txBody>
          <a:bodyPr/>
          <a:lstStyle/>
          <a:p>
            <a:endParaRPr lang="en-US"/>
          </a:p>
        </p:txBody>
      </p:sp>
      <p:sp>
        <p:nvSpPr>
          <p:cNvPr id="24" name="Freeform 24"/>
          <p:cNvSpPr/>
          <p:nvPr/>
        </p:nvSpPr>
        <p:spPr>
          <a:xfrm>
            <a:off x="0" y="5226499"/>
            <a:ext cx="977066" cy="1392606"/>
          </a:xfrm>
          <a:custGeom>
            <a:avLst/>
            <a:gdLst/>
            <a:ahLst/>
            <a:cxnLst/>
            <a:rect l="l" t="t" r="r" b="b"/>
            <a:pathLst>
              <a:path w="977066" h="1392606">
                <a:moveTo>
                  <a:pt x="0" y="0"/>
                </a:moveTo>
                <a:lnTo>
                  <a:pt x="977066" y="0"/>
                </a:lnTo>
                <a:lnTo>
                  <a:pt x="977066" y="1392605"/>
                </a:lnTo>
                <a:lnTo>
                  <a:pt x="0" y="1392605"/>
                </a:lnTo>
                <a:lnTo>
                  <a:pt x="0" y="0"/>
                </a:lnTo>
                <a:close/>
              </a:path>
            </a:pathLst>
          </a:custGeom>
          <a:blipFill>
            <a:blip r:embed="rId5">
              <a:extLst>
                <a:ext uri="{96DAC541-7B7A-43D3-8B79-37D633B846F1}">
                  <asvg:svgBlip xmlns:asvg="http://schemas.microsoft.com/office/drawing/2016/SVG/main" r:embed="rId6"/>
                </a:ext>
              </a:extLst>
            </a:blip>
            <a:stretch>
              <a:fillRect l="-16517"/>
            </a:stretch>
          </a:blipFill>
        </p:spPr>
        <p:txBody>
          <a:bodyPr/>
          <a:lstStyle/>
          <a:p>
            <a:endParaRPr lang="en-US"/>
          </a:p>
        </p:txBody>
      </p:sp>
      <p:sp>
        <p:nvSpPr>
          <p:cNvPr id="25" name="Freeform 25"/>
          <p:cNvSpPr/>
          <p:nvPr/>
        </p:nvSpPr>
        <p:spPr>
          <a:xfrm>
            <a:off x="-1943" y="6657204"/>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5">
              <a:extLst>
                <a:ext uri="{96DAC541-7B7A-43D3-8B79-37D633B846F1}">
                  <asvg:svgBlip xmlns:asvg="http://schemas.microsoft.com/office/drawing/2016/SVG/main" r:embed="rId6"/>
                </a:ext>
              </a:extLst>
            </a:blip>
            <a:stretch>
              <a:fillRect l="-16286"/>
            </a:stretch>
          </a:blipFill>
        </p:spPr>
        <p:txBody>
          <a:bodyPr/>
          <a:lstStyle/>
          <a:p>
            <a:endParaRPr lang="en-US"/>
          </a:p>
        </p:txBody>
      </p:sp>
      <p:sp>
        <p:nvSpPr>
          <p:cNvPr id="26" name="Freeform 26"/>
          <p:cNvSpPr/>
          <p:nvPr/>
        </p:nvSpPr>
        <p:spPr>
          <a:xfrm>
            <a:off x="-1943" y="8087910"/>
            <a:ext cx="979009" cy="1392606"/>
          </a:xfrm>
          <a:custGeom>
            <a:avLst/>
            <a:gdLst/>
            <a:ahLst/>
            <a:cxnLst/>
            <a:rect l="l" t="t" r="r" b="b"/>
            <a:pathLst>
              <a:path w="979009" h="1392606">
                <a:moveTo>
                  <a:pt x="0" y="0"/>
                </a:moveTo>
                <a:lnTo>
                  <a:pt x="979009" y="0"/>
                </a:lnTo>
                <a:lnTo>
                  <a:pt x="979009" y="1392606"/>
                </a:lnTo>
                <a:lnTo>
                  <a:pt x="0" y="1392606"/>
                </a:lnTo>
                <a:lnTo>
                  <a:pt x="0" y="0"/>
                </a:lnTo>
                <a:close/>
              </a:path>
            </a:pathLst>
          </a:custGeom>
          <a:blipFill>
            <a:blip r:embed="rId5">
              <a:extLst>
                <a:ext uri="{96DAC541-7B7A-43D3-8B79-37D633B846F1}">
                  <asvg:svgBlip xmlns:asvg="http://schemas.microsoft.com/office/drawing/2016/SVG/main" r:embed="rId6"/>
                </a:ext>
              </a:extLst>
            </a:blip>
            <a:stretch>
              <a:fillRect l="-16286"/>
            </a:stretch>
          </a:blipFill>
        </p:spPr>
        <p:txBody>
          <a:bodyPr/>
          <a:lstStyle/>
          <a:p>
            <a:endParaRPr lang="en-US"/>
          </a:p>
        </p:txBody>
      </p:sp>
      <p:grpSp>
        <p:nvGrpSpPr>
          <p:cNvPr id="27" name="Group 27"/>
          <p:cNvGrpSpPr/>
          <p:nvPr/>
        </p:nvGrpSpPr>
        <p:grpSpPr>
          <a:xfrm rot="-5400000">
            <a:off x="12910419" y="4867206"/>
            <a:ext cx="10244787" cy="510375"/>
            <a:chOff x="0" y="0"/>
            <a:chExt cx="3671501" cy="182907"/>
          </a:xfrm>
        </p:grpSpPr>
        <p:sp>
          <p:nvSpPr>
            <p:cNvPr id="28" name="Freeform 28"/>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88AC2E"/>
            </a:solidFill>
          </p:spPr>
          <p:txBody>
            <a:bodyPr/>
            <a:lstStyle/>
            <a:p>
              <a:endParaRPr lang="en-US"/>
            </a:p>
          </p:txBody>
        </p:sp>
        <p:sp>
          <p:nvSpPr>
            <p:cNvPr id="29" name="TextBox 29"/>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0" name="Group 30"/>
          <p:cNvGrpSpPr/>
          <p:nvPr/>
        </p:nvGrpSpPr>
        <p:grpSpPr>
          <a:xfrm>
            <a:off x="0" y="9776625"/>
            <a:ext cx="18288000" cy="510375"/>
            <a:chOff x="0" y="0"/>
            <a:chExt cx="6554006" cy="182907"/>
          </a:xfrm>
        </p:grpSpPr>
        <p:sp>
          <p:nvSpPr>
            <p:cNvPr id="31" name="Freeform 31"/>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88AC2E"/>
            </a:solidFill>
          </p:spPr>
          <p:txBody>
            <a:bodyPr/>
            <a:lstStyle/>
            <a:p>
              <a:endParaRPr lang="en-US"/>
            </a:p>
          </p:txBody>
        </p:sp>
        <p:sp>
          <p:nvSpPr>
            <p:cNvPr id="32" name="TextBox 32"/>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3" name="Group 33"/>
          <p:cNvGrpSpPr/>
          <p:nvPr/>
        </p:nvGrpSpPr>
        <p:grpSpPr>
          <a:xfrm>
            <a:off x="484174" y="808116"/>
            <a:ext cx="5371788" cy="1223447"/>
            <a:chOff x="0" y="0"/>
            <a:chExt cx="1414792" cy="322225"/>
          </a:xfrm>
        </p:grpSpPr>
        <p:sp>
          <p:nvSpPr>
            <p:cNvPr id="34" name="Freeform 34"/>
            <p:cNvSpPr/>
            <p:nvPr/>
          </p:nvSpPr>
          <p:spPr>
            <a:xfrm>
              <a:off x="0" y="0"/>
              <a:ext cx="1414792" cy="322225"/>
            </a:xfrm>
            <a:custGeom>
              <a:avLst/>
              <a:gdLst/>
              <a:ahLst/>
              <a:cxnLst/>
              <a:rect l="l" t="t" r="r" b="b"/>
              <a:pathLst>
                <a:path w="1414792" h="322225">
                  <a:moveTo>
                    <a:pt x="1211592" y="0"/>
                  </a:moveTo>
                  <a:cubicBezTo>
                    <a:pt x="1323816" y="0"/>
                    <a:pt x="1414792" y="72132"/>
                    <a:pt x="1414792" y="161112"/>
                  </a:cubicBezTo>
                  <a:cubicBezTo>
                    <a:pt x="1414792" y="250092"/>
                    <a:pt x="1323816" y="322225"/>
                    <a:pt x="1211592" y="322225"/>
                  </a:cubicBezTo>
                  <a:lnTo>
                    <a:pt x="203200" y="322225"/>
                  </a:lnTo>
                  <a:cubicBezTo>
                    <a:pt x="90976" y="322225"/>
                    <a:pt x="0" y="250092"/>
                    <a:pt x="0" y="161112"/>
                  </a:cubicBezTo>
                  <a:cubicBezTo>
                    <a:pt x="0" y="72132"/>
                    <a:pt x="90976" y="0"/>
                    <a:pt x="203200" y="0"/>
                  </a:cubicBezTo>
                  <a:close/>
                </a:path>
              </a:pathLst>
            </a:custGeom>
            <a:solidFill>
              <a:srgbClr val="EC008C"/>
            </a:solidFill>
          </p:spPr>
          <p:txBody>
            <a:bodyPr/>
            <a:lstStyle/>
            <a:p>
              <a:endParaRPr lang="en-US"/>
            </a:p>
          </p:txBody>
        </p:sp>
        <p:sp>
          <p:nvSpPr>
            <p:cNvPr id="35" name="TextBox 35"/>
            <p:cNvSpPr txBox="1"/>
            <p:nvPr/>
          </p:nvSpPr>
          <p:spPr>
            <a:xfrm>
              <a:off x="0" y="-28575"/>
              <a:ext cx="1414792" cy="350800"/>
            </a:xfrm>
            <a:prstGeom prst="rect">
              <a:avLst/>
            </a:prstGeom>
          </p:spPr>
          <p:txBody>
            <a:bodyPr lIns="50800" tIns="50800" rIns="50800" bIns="50800" rtlCol="0" anchor="ctr"/>
            <a:lstStyle/>
            <a:p>
              <a:pPr algn="ctr">
                <a:lnSpc>
                  <a:spcPts val="1960"/>
                </a:lnSpc>
              </a:pPr>
              <a:endParaRPr/>
            </a:p>
          </p:txBody>
        </p:sp>
      </p:grpSp>
      <p:pic>
        <p:nvPicPr>
          <p:cNvPr id="36" name="Picture 36">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7"/>
          <a:srcRect/>
          <a:stretch>
            <a:fillRect/>
          </a:stretch>
        </p:blipFill>
        <p:spPr>
          <a:xfrm>
            <a:off x="12518727" y="1184593"/>
            <a:ext cx="4681559" cy="8322771"/>
          </a:xfrm>
          <a:prstGeom prst="rect">
            <a:avLst/>
          </a:prstGeom>
        </p:spPr>
      </p:pic>
      <p:sp>
        <p:nvSpPr>
          <p:cNvPr id="37" name="TextBox 37"/>
          <p:cNvSpPr txBox="1"/>
          <p:nvPr/>
        </p:nvSpPr>
        <p:spPr>
          <a:xfrm>
            <a:off x="832545" y="791507"/>
            <a:ext cx="4940640"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Zach’s Story</a:t>
            </a:r>
          </a:p>
        </p:txBody>
      </p:sp>
      <p:grpSp>
        <p:nvGrpSpPr>
          <p:cNvPr id="38" name="Group 38"/>
          <p:cNvGrpSpPr/>
          <p:nvPr/>
        </p:nvGrpSpPr>
        <p:grpSpPr>
          <a:xfrm>
            <a:off x="1383137" y="3394593"/>
            <a:ext cx="10723802" cy="4892735"/>
            <a:chOff x="0" y="0"/>
            <a:chExt cx="14298403" cy="6523646"/>
          </a:xfrm>
        </p:grpSpPr>
        <p:sp>
          <p:nvSpPr>
            <p:cNvPr id="39" name="Freeform 39"/>
            <p:cNvSpPr/>
            <p:nvPr/>
          </p:nvSpPr>
          <p:spPr>
            <a:xfrm>
              <a:off x="0" y="0"/>
              <a:ext cx="14298403" cy="6523646"/>
            </a:xfrm>
            <a:custGeom>
              <a:avLst/>
              <a:gdLst/>
              <a:ahLst/>
              <a:cxnLst/>
              <a:rect l="l" t="t" r="r" b="b"/>
              <a:pathLst>
                <a:path w="14298403" h="6523646">
                  <a:moveTo>
                    <a:pt x="0" y="0"/>
                  </a:moveTo>
                  <a:lnTo>
                    <a:pt x="14298403" y="0"/>
                  </a:lnTo>
                  <a:lnTo>
                    <a:pt x="14298403" y="6523646"/>
                  </a:lnTo>
                  <a:lnTo>
                    <a:pt x="0" y="6523646"/>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40" name="TextBox 40"/>
            <p:cNvSpPr txBox="1"/>
            <p:nvPr/>
          </p:nvSpPr>
          <p:spPr>
            <a:xfrm>
              <a:off x="1304852" y="1070681"/>
              <a:ext cx="11627695" cy="3142913"/>
            </a:xfrm>
            <a:prstGeom prst="rect">
              <a:avLst/>
            </a:prstGeom>
          </p:spPr>
          <p:txBody>
            <a:bodyPr lIns="0" tIns="0" rIns="0" bIns="0" rtlCol="0" anchor="t">
              <a:spAutoFit/>
            </a:bodyPr>
            <a:lstStyle/>
            <a:p>
              <a:pPr algn="l">
                <a:lnSpc>
                  <a:spcPts val="6430"/>
                </a:lnSpc>
              </a:pPr>
              <a:r>
                <a:rPr lang="en-US" sz="3873">
                  <a:solidFill>
                    <a:srgbClr val="000000"/>
                  </a:solidFill>
                  <a:latin typeface="Ubuntu"/>
                  <a:ea typeface="Ubuntu"/>
                  <a:cs typeface="Ubuntu"/>
                  <a:sym typeface="Ubuntu"/>
                </a:rPr>
                <a:t> “Sometimes the best caregivers aren’t the people with the fancy titles: they’re just the people who care.”</a:t>
              </a:r>
            </a:p>
          </p:txBody>
        </p:sp>
        <p:sp>
          <p:nvSpPr>
            <p:cNvPr id="41" name="TextBox 41"/>
            <p:cNvSpPr txBox="1"/>
            <p:nvPr/>
          </p:nvSpPr>
          <p:spPr>
            <a:xfrm>
              <a:off x="4256706" y="4534854"/>
              <a:ext cx="8675841" cy="727611"/>
            </a:xfrm>
            <a:prstGeom prst="rect">
              <a:avLst/>
            </a:prstGeom>
          </p:spPr>
          <p:txBody>
            <a:bodyPr lIns="0" tIns="0" rIns="0" bIns="0" rtlCol="0" anchor="t">
              <a:spAutoFit/>
            </a:bodyPr>
            <a:lstStyle/>
            <a:p>
              <a:pPr algn="ctr">
                <a:lnSpc>
                  <a:spcPts val="4437"/>
                </a:lnSpc>
                <a:spcBef>
                  <a:spcPct val="0"/>
                </a:spcBef>
              </a:pPr>
              <a:r>
                <a:rPr lang="en-US" sz="3169" i="1">
                  <a:solidFill>
                    <a:srgbClr val="000000"/>
                  </a:solidFill>
                  <a:latin typeface="Ubuntu Italics"/>
                  <a:ea typeface="Ubuntu Italics"/>
                  <a:cs typeface="Ubuntu Italics"/>
                  <a:sym typeface="Ubuntu Italics"/>
                </a:rPr>
                <a:t>- Zach Anner, actor, comedian, writer</a:t>
              </a:r>
            </a:p>
          </p:txBody>
        </p:sp>
      </p:grpSp>
    </p:spTree>
  </p:cSld>
  <p:clrMapOvr>
    <a:masterClrMapping/>
  </p:clrMapOvr>
  <p:timing>
    <p:tnLst>
      <p:par>
        <p:cTn id="1" dur="indefinite" restart="never" nodeType="tmRoot">
          <p:childTnLst>
            <p:video>
              <p:cMediaNode vol="100000">
                <p:cTn id="2" fill="hold" display="0">
                  <p:stCondLst>
                    <p:cond delay="indefinite"/>
                  </p:stCondLst>
                </p:cTn>
                <p:tgtEl>
                  <p:spTgt spid="36"/>
                </p:tgtEl>
              </p:cMediaNode>
            </p:vide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TotalTime>
  <Words>6932</Words>
  <Application>Microsoft Macintosh PowerPoint</Application>
  <PresentationFormat>Custom</PresentationFormat>
  <Paragraphs>522</Paragraphs>
  <Slides>28</Slides>
  <Notes>28</Notes>
  <HiddenSlides>0</HiddenSlides>
  <MMClips>1</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28</vt:i4>
      </vt:variant>
    </vt:vector>
  </HeadingPairs>
  <TitlesOfParts>
    <vt:vector size="37" baseType="lpstr">
      <vt:lpstr>Kalam Bold</vt:lpstr>
      <vt:lpstr>Kalam</vt:lpstr>
      <vt:lpstr>Arial</vt:lpstr>
      <vt:lpstr>Shantell Sans</vt:lpstr>
      <vt:lpstr>Ubuntu Italics</vt:lpstr>
      <vt:lpstr>Ubuntu</vt:lpstr>
      <vt:lpstr>Ubuntu Bold</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NHS Session 3 IDD USA</dc:title>
  <cp:lastModifiedBy>Andrea Moore</cp:lastModifiedBy>
  <cp:revision>3</cp:revision>
  <dcterms:created xsi:type="dcterms:W3CDTF">2006-08-16T00:00:00Z</dcterms:created>
  <dcterms:modified xsi:type="dcterms:W3CDTF">2024-11-06T02:40:03Z</dcterms:modified>
  <dc:identifier>DAGN89XOzBs</dc:identifier>
</cp:coreProperties>
</file>