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Funtastic" pitchFamily="2" charset="77"/>
      <p:regular r:id="rId25"/>
    </p:embeddedFont>
    <p:embeddedFont>
      <p:font typeface="Kalam" panose="02000000000000000000" pitchFamily="2" charset="77"/>
      <p:regular r:id="rId26"/>
    </p:embeddedFont>
    <p:embeddedFont>
      <p:font typeface="Kalam Bold" panose="02000000000000000000" pitchFamily="2" charset="77"/>
      <p:regular r:id="rId27"/>
      <p:bold r:id="rId28"/>
    </p:embeddedFont>
    <p:embeddedFont>
      <p:font typeface="Ubuntu" panose="020B0504030602030204" pitchFamily="34" charset="0"/>
      <p:regular r:id="rId29"/>
      <p:bold r:id="rId30"/>
      <p:italic r:id="rId31"/>
      <p:boldItalic r:id="rId32"/>
    </p:embeddedFont>
    <p:embeddedFont>
      <p:font typeface="Ubuntu Bold" panose="020B0804030602030204" pitchFamily="34" charset="0"/>
      <p:regular r:id="rId33"/>
      <p:bold r:id="rId34"/>
    </p:embeddedFont>
    <p:embeddedFont>
      <p:font typeface="Ubuntu Italics" panose="020B05040306020A0204" pitchFamily="34" charset="0"/>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62177" autoAdjust="0"/>
  </p:normalViewPr>
  <p:slideViewPr>
    <p:cSldViewPr>
      <p:cViewPr varScale="1">
        <p:scale>
          <a:sx n="51" d="100"/>
          <a:sy n="51" d="100"/>
        </p:scale>
        <p:origin x="2504"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05.11.2024</a:t>
            </a:fld>
            <a:endParaRPr lang="cs-CZ" dirty="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dirty="0"/>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"This session explains how to support someone to express their needs and feelings, so they get better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"In your workbooks you'll see some questions about Zach's story. We're going to go through this as a group, so feel free to jot down a few notes as we go along if you want, but otherwise we can just talk it through together."</a:t>
            </a:r>
          </a:p>
          <a:p>
            <a:endParaRPr lang="en-US" dirty="0"/>
          </a:p>
          <a:p>
            <a:r>
              <a:rPr lang="en-US" dirty="0"/>
              <a:t>- "Let's start at the beginning. Zach Anner had a bad experience visiting his doctor.  What did the doctor do and/or fail to do that made Zach’s experience so bad?"</a:t>
            </a:r>
          </a:p>
          <a:p>
            <a:endParaRPr lang="en-US" dirty="0"/>
          </a:p>
          <a:p>
            <a:r>
              <a:rPr lang="en-US" dirty="0"/>
              <a:t>- [Let participants offer their answers. Here are some suggestions the facilitator can listen for and/or offer if participation is light:</a:t>
            </a:r>
          </a:p>
          <a:p>
            <a:endParaRPr lang="en-US" dirty="0"/>
          </a:p>
          <a:p>
            <a:r>
              <a:rPr lang="en-US" dirty="0"/>
              <a:t>&gt; The doctor was rushed (not patient or present)</a:t>
            </a:r>
          </a:p>
          <a:p>
            <a:r>
              <a:rPr lang="en-US" dirty="0"/>
              <a:t>&gt; He created more questions for Zach instead of answering the ones Zach had (e.g., your prescription is bad for you but you need to Google why)</a:t>
            </a:r>
          </a:p>
          <a:p>
            <a:r>
              <a:rPr lang="en-US" dirty="0"/>
              <a:t>&gt; The doc seems overly interested in Zach's impairment and the capabilities of his body instead of what Zach is actually saying. This is the medical model of disability, not the social model. (Zach says, "We're not going to solve cerebral palsy in the next 8 minutes")</a:t>
            </a:r>
          </a:p>
          <a:p>
            <a:r>
              <a:rPr lang="en-US" dirty="0"/>
              <a:t>&gt; He argued with Zach's accommodation request (parking placard)</a:t>
            </a:r>
          </a:p>
          <a:p>
            <a:r>
              <a:rPr lang="en-US" dirty="0"/>
              <a:t>&gt; He created more barriers for Zach to complete in order for Zach to get his needs met (insisting that Zach needs to get blood work before he can get an accessible parking placard)</a:t>
            </a:r>
          </a:p>
          <a:p>
            <a:r>
              <a:rPr lang="en-US" dirty="0"/>
              <a:t>&gt; Anything else?]</a:t>
            </a:r>
          </a:p>
          <a:p>
            <a:endParaRPr lang="en-US" dirty="0"/>
          </a:p>
          <a:p>
            <a:r>
              <a:rPr lang="en-US" dirty="0"/>
              <a:t>- "All right, let's move on to the next question. Zach’s server Miriam helped Zach have a great experience at his favorite Mexican restaurant. What kind of support did Miriam give Zach? Think of practical support, as well as other types of support.</a:t>
            </a:r>
          </a:p>
          <a:p>
            <a:endParaRPr lang="en-US" dirty="0"/>
          </a:p>
          <a:p>
            <a:r>
              <a:rPr lang="en-US" dirty="0"/>
              <a:t>- [Let participants offer their answers. Here are some suggestions the facilitator can listen for and/or offer if participation is light:</a:t>
            </a:r>
          </a:p>
          <a:p>
            <a:endParaRPr lang="en-US" dirty="0"/>
          </a:p>
          <a:p>
            <a:r>
              <a:rPr lang="en-US" dirty="0"/>
              <a:t>&gt; She placed Zach's fork on his left side</a:t>
            </a:r>
          </a:p>
          <a:p>
            <a:r>
              <a:rPr lang="en-US" dirty="0"/>
              <a:t>&gt; She gave Zach a sturdier glass because he spilled last time]</a:t>
            </a:r>
          </a:p>
          <a:p>
            <a:r>
              <a:rPr lang="en-US" dirty="0"/>
              <a:t>&gt; Warm smile, welcoming</a:t>
            </a:r>
          </a:p>
          <a:p>
            <a:r>
              <a:rPr lang="en-US" dirty="0"/>
              <a:t>&gt; She showed an interest in Zach, remembering what he ordered last time</a:t>
            </a:r>
          </a:p>
          <a:p>
            <a:r>
              <a:rPr lang="en-US" dirty="0"/>
              <a:t>&gt; She gave Zach support to order something that isn't on the menu (this is an accommodation: it's a change in the "rules")</a:t>
            </a:r>
          </a:p>
          <a:p>
            <a:r>
              <a:rPr lang="en-US" dirty="0"/>
              <a:t>&gt; She made Zach feel seen and heard on a bad day</a:t>
            </a:r>
          </a:p>
          <a:p>
            <a:r>
              <a:rPr lang="en-US" dirty="0"/>
              <a:t>&gt; Anything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"In the video you saw that even someone who is pretty comfortable advocating for himself like Zach can still struggle to get his needs met. Well, what about for people who aren't as comfortable self-advocating? Or for people with IDD who need more support overcoming barriers in order to self-advocate?"</a:t>
            </a:r>
          </a:p>
          <a:p>
            <a:endParaRPr lang="en-US" dirty="0"/>
          </a:p>
          <a:p>
            <a:r>
              <a:rPr lang="en-US" dirty="0"/>
              <a:t>- "There are several barriers that can prevent someone with IDD from advocating for their wants and needs. Let's talk about some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"First up, the usual suspects, Fear and Self-Doubt! I know we're all familiar with these two." </a:t>
            </a:r>
          </a:p>
          <a:p>
            <a:endParaRPr lang="en-US" dirty="0"/>
          </a:p>
          <a:p>
            <a:r>
              <a:rPr lang="en-US" dirty="0"/>
              <a:t>- "People with IDD might be afraid or doubt their own ability to speak up for themselves. They might feel this way for several reasons, but I want to highlight two main ones: a lack of practice expressing their own wants and needs, or having had bad experiences in the past."</a:t>
            </a:r>
          </a:p>
          <a:p>
            <a:endParaRPr lang="en-US" dirty="0"/>
          </a:p>
          <a:p>
            <a:r>
              <a:rPr lang="en-US" dirty="0"/>
              <a:t>- "Someone with IDD might lack practice expressing what they want because they haven’t been given the chance to make many of their own choices in the past."</a:t>
            </a:r>
          </a:p>
          <a:p>
            <a:endParaRPr lang="en-US" dirty="0"/>
          </a:p>
          <a:p>
            <a:r>
              <a:rPr lang="en-US" dirty="0"/>
              <a:t>- "Or, maybe they tried to speak up in the past but were ignored, or someone overrode their decision. In that case, they might have learned the lesson that speaking up can be pointless at best, or dangerous at worst. And so, it would make sense that they wouldn't want something like that to happen again, and they might shut down instead of speaking up when things start to not go their way."</a:t>
            </a:r>
          </a:p>
          <a:p>
            <a:endParaRPr lang="en-US" dirty="0"/>
          </a:p>
          <a:p>
            <a:r>
              <a:rPr lang="en-US" dirty="0"/>
              <a:t>- "The reality is, it takes time for all of us to get to know ourselves and figure out what we want and need. Then, we still have to learn how to express our needs to other people. For people with IDD, this process can take even longer, especially if the person needs support making certain decisions. And so, the process of learning to overcome fear and self-doubt can also take longer."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"Next up is 'Overprotection from Caregivers.' This one is tricky, because in most cases, caregivers have the very best intentions when it comes to being overprotective. It doesn't come out of nowhere, right? And I want to be really clear that this isn't about judging someone's parenting or caregiving style."</a:t>
            </a:r>
          </a:p>
          <a:p>
            <a:endParaRPr lang="en-US" dirty="0"/>
          </a:p>
          <a:p>
            <a:r>
              <a:rPr lang="en-US" dirty="0"/>
              <a:t>- "At its root, overprotection is about fear. Many caregivers, including most if not all of you, have had to fight for YEARS to get services and support for your loved one with IDD. In many cases, public institutions like schools, hospitals, and government organizations have dropped the ball, failing to account for the needs of people with IDD. In the worst-case scenarios, people with IDD have suffered terrible mistreatment, including institutionalization, loss of rights, lack of opportunity, social isolation, physical abuse, and even death. The stakes don't get any higher than this."</a:t>
            </a:r>
          </a:p>
          <a:p>
            <a:endParaRPr lang="en-US" dirty="0"/>
          </a:p>
          <a:p>
            <a:r>
              <a:rPr lang="en-US" dirty="0"/>
              <a:t>- "Because of this history, caregivers can be understandably protective of people with IDD. However, it’s important to remember that people need different levels of protection and support at different times of their life. As people with IDD age, caregivers should reflect on the level of protections they have put in place and make sure they aren’t preventing an adult with IDD from learning to make more of their own decisions."</a:t>
            </a:r>
          </a:p>
          <a:p>
            <a:endParaRPr lang="en-US" dirty="0"/>
          </a:p>
          <a:p>
            <a:r>
              <a:rPr lang="en-US" dirty="0"/>
              <a:t>- "This concept is known as the dignity of risk. Dignity of risk means being able to make your own choices, even if those choices could have negative consequences."</a:t>
            </a:r>
          </a:p>
          <a:p>
            <a:endParaRPr lang="en-US" dirty="0"/>
          </a:p>
          <a:p>
            <a:r>
              <a:rPr lang="en-US" dirty="0"/>
              <a:t>- "For example, a negative consequence could be getting injured, or getting lost while using public transportation, or having your heart broken when a relationship ends. These are scary consequences, but they're also a regular part of life for most people. Experiencing negative consequences is part of the learning process for everyone. It’s natural to want to protect someone that we care about, but it’s important not to take away their dignity of risk."</a:t>
            </a:r>
          </a:p>
          <a:p>
            <a:endParaRPr lang="en-US" dirty="0"/>
          </a:p>
          <a:p>
            <a:r>
              <a:rPr lang="en-US" dirty="0"/>
              <a:t>- "Does that make sense? There's a link in your workbook to more information about this concept if you're interested."</a:t>
            </a:r>
          </a:p>
          <a:p>
            <a:endParaRPr lang="en-US" dirty="0"/>
          </a:p>
          <a:p>
            <a:r>
              <a:rPr lang="en-US" dirty="0"/>
              <a:t>// TIPS + INSTRUCTIONS //</a:t>
            </a:r>
          </a:p>
          <a:p>
            <a:endParaRPr lang="en-US" dirty="0"/>
          </a:p>
          <a:p>
            <a:r>
              <a:rPr lang="en-US" dirty="0"/>
              <a:t>- [If time allows, this is a great topic to open up for more conversation. The participants in your group will likely have strong feelings about this topic. As the facilitator, it can be helpful to moderate the conversation, but turn any questions back to the group. Give them the space to share their own experiences instead of feeling any pressure to tell them what they should think or feel. Remind them that these are ideas for them to think about and talk to other friends and loved ones about... ultimately they will still each have their own personal caregiving style.]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"Many neurotypical people -- and as a reminder, 'neurotypical' just means people who don't have IDD -- many neurotypical people underestimate people with IDD. This can be due to:</a:t>
            </a:r>
          </a:p>
          <a:p>
            <a:r>
              <a:rPr lang="en-US" dirty="0"/>
              <a:t>&gt; Lack of exposure to people with IDD</a:t>
            </a:r>
          </a:p>
          <a:p>
            <a:r>
              <a:rPr lang="en-US" dirty="0"/>
              <a:t>&gt; Lack of education about intellectual and developmental disabilities</a:t>
            </a:r>
          </a:p>
          <a:p>
            <a:r>
              <a:rPr lang="en-US" dirty="0"/>
              <a:t>&gt; Lack of representation and/or misrepresentation of people with IDD in the media</a:t>
            </a:r>
          </a:p>
          <a:p>
            <a:r>
              <a:rPr lang="en-US" dirty="0"/>
              <a:t>&gt;And more…"</a:t>
            </a:r>
          </a:p>
          <a:p>
            <a:endParaRPr lang="en-US" dirty="0"/>
          </a:p>
          <a:p>
            <a:r>
              <a:rPr lang="en-US" dirty="0"/>
              <a:t>- "Sometimes neurotypical people think that people with IDD aren’t ABLE to do certain things, including making their own decisions. Because of that, neurotypical people might communicate with a caregiver instead of the person with IDD, which can be very hurtful, making someone with IDD feel like they don’t exist."</a:t>
            </a:r>
          </a:p>
          <a:p>
            <a:endParaRPr lang="en-US" dirty="0"/>
          </a:p>
          <a:p>
            <a:r>
              <a:rPr lang="en-US" dirty="0"/>
              <a:t>- "In other cases, neurotypical people might treat someone with IDD with respect and care, but as if they were a child instead of an adult. This is called infantilizing people with IDD, and it also doesn’t feel very good."</a:t>
            </a:r>
          </a:p>
          <a:p>
            <a:endParaRPr lang="en-US" dirty="0"/>
          </a:p>
          <a:p>
            <a:r>
              <a:rPr lang="en-US" dirty="0"/>
              <a:t>- "Examples of this could be speaking to somebody with IDD in a baby voice. Or patting someone with Down syndrome on the head, even though they are almost 30. There's a lot of messaging in our society that reinforces this idea that adults with IDD are developmentally more like children, but in fact, the community is incredibly diverse, and that's just not a rule you can apply to everyone. Treating adults with IDD like perpetual children is an infringement on their rights."   </a:t>
            </a:r>
          </a:p>
          <a:p>
            <a:endParaRPr lang="en-US" dirty="0"/>
          </a:p>
          <a:p>
            <a:r>
              <a:rPr lang="en-US" dirty="0"/>
              <a:t>- "And finally, of course, some people in the world are just jerks, and they bully people with IDD on purpose. They might call people with IDD offensive names or treat them with blatant disrespect. If you've ever been bullied, you know that this type of behavior traumatizes anyone who experiences it, and it can leave emotional scars that make it very difficult to stand up for oneself."</a:t>
            </a:r>
          </a:p>
          <a:p>
            <a:endParaRPr lang="en-US" dirty="0"/>
          </a:p>
          <a:p>
            <a:r>
              <a:rPr lang="en-US" dirty="0"/>
              <a:t>- "So all of these were examples of barriers to self-advocacy. But, thankfully, there's hope!"</a:t>
            </a:r>
          </a:p>
          <a:p>
            <a:endParaRPr lang="en-US" dirty="0"/>
          </a:p>
          <a:p>
            <a:r>
              <a:rPr lang="en-US" dirty="0"/>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"There are some simple things you can do to help your [child / sibling / loved one] get better at self-advocacy. Each person’s situation is different, but here are some ideas." </a:t>
            </a:r>
          </a:p>
          <a:p>
            <a:endParaRPr lang="en-US" dirty="0"/>
          </a:p>
          <a:p>
            <a:r>
              <a:rPr lang="en-US" dirty="0"/>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"This table matches the barrier on the left with a suggestion on the right. These are ideas for things you and your loved one with IDD can try to make self-advocacy hopefully a little bit easier."</a:t>
            </a:r>
          </a:p>
          <a:p>
            <a:endParaRPr lang="en-US" dirty="0"/>
          </a:p>
          <a:p>
            <a:r>
              <a:rPr lang="en-US" dirty="0"/>
              <a:t>- "So, let's look at the first row. To help deal with fear and self-doubt, we can create opportunities to practice self-advocacy."</a:t>
            </a:r>
          </a:p>
          <a:p>
            <a:endParaRPr lang="en-US" dirty="0"/>
          </a:p>
          <a:p>
            <a:r>
              <a:rPr lang="en-US" dirty="0"/>
              <a:t>- "Next row. In the case of overprotection, it can be a good idea to expand your support team. This means turning over some of the responsibility for caring for your loved one with IDD, and working on widening the network of people you trust."</a:t>
            </a:r>
          </a:p>
          <a:p>
            <a:endParaRPr lang="en-US" dirty="0"/>
          </a:p>
          <a:p>
            <a:r>
              <a:rPr lang="en-US" dirty="0"/>
              <a:t>- "And finally, the last suggestion is to tackle misconceptions and bullying by doing our part to disrupt ableism whenever we encounter it. We'll talk more about this one in just a minute. But let's start with creating opportunities for practice."</a:t>
            </a:r>
          </a:p>
          <a:p>
            <a:endParaRPr lang="en-US" dirty="0"/>
          </a:p>
          <a:p>
            <a:r>
              <a:rPr lang="en-US" dirty="0"/>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"For most of us, it’s easier to learn a new skill when we don’t feel any pressure to be perfect. If someone with IDD feels intimidated speaking up to their doctor, they might feel more open talking with the cashier at the grocery store checkout, or ordering their own meal at a restaurant."</a:t>
            </a:r>
          </a:p>
          <a:p>
            <a:endParaRPr lang="en-US" dirty="0"/>
          </a:p>
          <a:p>
            <a:r>
              <a:rPr lang="en-US" dirty="0"/>
              <a:t>- "In your workbooks you'll see a list of suggestions for this category under where it says 'Try This.' Julian, would you be able to read that first bullet point for us?" [Text in workbook is: "Seek out low-stakes opportunities for people with IDD to practice interacting with new people."]</a:t>
            </a:r>
          </a:p>
          <a:p>
            <a:endParaRPr lang="en-US" dirty="0"/>
          </a:p>
          <a:p>
            <a:r>
              <a:rPr lang="en-US" dirty="0"/>
              <a:t>- [Continue having participants read the examples out loud, allowing for discussion as needed in between each one.]</a:t>
            </a:r>
          </a:p>
          <a:p>
            <a:endParaRPr lang="en-US" dirty="0"/>
          </a:p>
          <a:p>
            <a:r>
              <a:rPr lang="en-US" dirty="0"/>
              <a:t>- [Text in workbook is: </a:t>
            </a:r>
          </a:p>
          <a:p>
            <a:r>
              <a:rPr lang="en-US" dirty="0"/>
              <a:t>&gt; "Caregivers and support staff can hang back. Support the person with IDD with your presence, but don’t speak for them."</a:t>
            </a:r>
          </a:p>
          <a:p>
            <a:r>
              <a:rPr lang="en-US" dirty="0"/>
              <a:t>&gt; "It’s okay if the interactions are awkward or take extra time. That’s part of the process of learning."</a:t>
            </a:r>
          </a:p>
          <a:p>
            <a:r>
              <a:rPr lang="en-US" dirty="0"/>
              <a:t>&gt; "Over time, increase the stakes by encouraging people with IDD to take the lead in situations that are more fast-paced. For example, they could purchase snacks at a busy gas station, order coffee during the morning rush, or buy tickets for the bus or subway when the platform is full of people. Learning to make decisions and self-advocate under pressure will increase confidence and resilience for people with IDD."]</a:t>
            </a:r>
          </a:p>
          <a:p>
            <a:endParaRPr lang="en-US" dirty="0"/>
          </a:p>
          <a:p>
            <a:r>
              <a:rPr lang="en-US" dirty="0"/>
              <a:t>- "For those of you who help care for adults with IDD who do any kind of day program or other social or community programming, this is exactly the kind of thing your loved one might already be doing, especially if they get to work with a staff member one-on-one. It's still important for us to talk about, though, because you and your family might decide to set new goals, and you might want to create some of your own opportunities to practice self-advocacy out in the world."</a:t>
            </a:r>
          </a:p>
          <a:p>
            <a:endParaRPr lang="en-US" dirty="0"/>
          </a:p>
          <a:p>
            <a:r>
              <a:rPr lang="en-US" dirty="0"/>
              <a:t>- "The bottom line is we want to practice self-advocating BEFORE we need it, so that we're able to do it when we need it."</a:t>
            </a:r>
          </a:p>
          <a:p>
            <a:endParaRPr lang="en-US" dirty="0"/>
          </a:p>
          <a:p>
            <a:r>
              <a:rPr lang="en-US" dirty="0"/>
              <a:t>- "In a few pages we're also going to review a sample support plan worksheet, which is a tool that can help with increasing self advocacy. You can use it to break big tasks down into smaller parts, and that allows someone with IDD to practice doing some parts of a task, even if they can't do all the parts on their own. We'll get back to that in just a bit."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"Expanding your support team. So, as we’ve discussed, overprotectiveness is usually a response to fear. One way to deal with fear is to ask for help from people you trust. In 'Session 1: Fundamentals,' you learned about pod mapping. Remember that? So, you want to ask yourself, who are the people in your pod that you can go to for support?"</a:t>
            </a:r>
          </a:p>
          <a:p>
            <a:endParaRPr lang="en-US" dirty="0"/>
          </a:p>
          <a:p>
            <a:r>
              <a:rPr lang="en-US" dirty="0"/>
              <a:t>- "We've got another list of specific things we can try. Raúl, would you read the first item on our list, please?" [Text in workbook is: "Ask an extended family member, friend, teacher, or disability service provider if they would be willing to spend some time helping your [child / sibling / loved one] practice self-advocacy. Just like people without disabilities, someone with IDD may be willing to try new things in the company of people from outside their immediate family that they are reluctant to try at home."]</a:t>
            </a:r>
          </a:p>
          <a:p>
            <a:endParaRPr lang="en-US" dirty="0"/>
          </a:p>
          <a:p>
            <a:r>
              <a:rPr lang="en-US" dirty="0"/>
              <a:t>- "That's relatable, right? It is to me. I can think of many things I was happy to try in the company of my friends that I wasn't willing to do if the request came from my mom. I mean, I'm not proud of this now, but it was a stage of my development as I came into adulthood. Expanding the support team means more people with more tricks up their sleeves, and more chances that your loved one with IDD will try something new, grow, and change."</a:t>
            </a:r>
          </a:p>
          <a:p>
            <a:endParaRPr lang="en-US" dirty="0"/>
          </a:p>
          <a:p>
            <a:r>
              <a:rPr lang="en-US" dirty="0"/>
              <a:t>- "Okay, Gunther, would you read that next one for us?" [Text in workbook is: "In particular, listen to and learn from disability service providers. While there’s no substitute for the deep knowledge you have of your own child, disability service providers often have a broader understanding of the disability community at large. They may be able to draw on their experience to expand your imagination about what’s possible."</a:t>
            </a:r>
          </a:p>
          <a:p>
            <a:endParaRPr lang="en-US" dirty="0"/>
          </a:p>
          <a:p>
            <a:r>
              <a:rPr lang="en-US" dirty="0"/>
              <a:t>- "Can anyone relate to that? Does anyone have a good example of a time when a teacher or disability service provider had an experience working with your loved one that surprised you and changed your perspective about what your loved one was capable of?"</a:t>
            </a:r>
          </a:p>
          <a:p>
            <a:endParaRPr lang="en-US" dirty="0"/>
          </a:p>
          <a:p>
            <a:r>
              <a:rPr lang="en-US" dirty="0"/>
              <a:t>- [Give room for some high-level discussion and sharing of stories before moving 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"Let's talk about ableism and how to disrupt it. But first, what is it? Ableism is the social oppression of people with disabilities. In an ableist worldview, people with disabilities are viewed as less valuable to society than people without disabilities." </a:t>
            </a:r>
          </a:p>
          <a:p>
            <a:endParaRPr lang="en-US" dirty="0"/>
          </a:p>
          <a:p>
            <a:r>
              <a:rPr lang="en-US" dirty="0"/>
              <a:t>- "This shows up at the individual level as bullying, discrimination, infantilization, or simple disregard. It exists at the group level as inaccessible physical and social environments, unfair policies, and inequitable systems." </a:t>
            </a:r>
          </a:p>
          <a:p>
            <a:endParaRPr lang="en-US" dirty="0"/>
          </a:p>
          <a:p>
            <a:r>
              <a:rPr lang="en-US" dirty="0"/>
              <a:t>- "For a lot of us, it can feel overwhelming to figure out how to change such a big problem, but there are some best practices that we can keep in mind."</a:t>
            </a:r>
          </a:p>
          <a:p>
            <a:endParaRPr lang="en-US" dirty="0"/>
          </a:p>
          <a:p>
            <a:r>
              <a:rPr lang="en-US" dirty="0"/>
              <a:t>- "Sam and Cole, would you mind taking turns reading all the suggestions from the list?" </a:t>
            </a:r>
          </a:p>
          <a:p>
            <a:endParaRPr lang="en-US" dirty="0"/>
          </a:p>
          <a:p>
            <a:r>
              <a:rPr lang="en-US" dirty="0"/>
              <a:t>- [Have people read the suggestions from the list out loud, and pause in between as needed to offer additional context or to allow for questions or brief discussion.]</a:t>
            </a:r>
          </a:p>
          <a:p>
            <a:endParaRPr lang="en-US" dirty="0"/>
          </a:p>
          <a:p>
            <a:r>
              <a:rPr lang="en-US" dirty="0"/>
              <a:t>- [Text in workbook is: </a:t>
            </a:r>
          </a:p>
          <a:p>
            <a:r>
              <a:rPr lang="en-US" dirty="0"/>
              <a:t>&gt; "Call out bullying. Use your voice and power to take a stand against cruel, unfair, and/or discriminatory behavior. In cases where the source of cruelty is children or young people who are still learning about the power of their own words and actions, remember that information is more effective than shame as a teaching tool."</a:t>
            </a:r>
          </a:p>
          <a:p>
            <a:r>
              <a:rPr lang="en-US" dirty="0"/>
              <a:t>&gt; "Back people with IDD up when they use their own voice and power to defend themselves against discrimination. Offer support and encouragement if they ask for your help, but don’t fight their battles for them."</a:t>
            </a:r>
          </a:p>
          <a:p>
            <a:r>
              <a:rPr lang="en-US" dirty="0"/>
              <a:t>&gt; "Treat people with IDD appropriately based on their actual age. While it’s okay to consider taking certain precautions for safety reasons, there’s no need to talk to adults with IDD as if they are children."</a:t>
            </a:r>
          </a:p>
          <a:p>
            <a:r>
              <a:rPr lang="en-US" dirty="0"/>
              <a:t>&gt; "When people ignore someone with IDD and talk to you as their caregiver instead, redirect them back to the person with IDD. Model the behavior you want other people to use."</a:t>
            </a:r>
          </a:p>
          <a:p>
            <a:r>
              <a:rPr lang="en-US" dirty="0"/>
              <a:t>&gt; "Demand accessible physical and social spaces. Accessibility is not just about our physical needs, but also our sensory, social, cultural, practical, and other needs." </a:t>
            </a:r>
          </a:p>
          <a:p>
            <a:r>
              <a:rPr lang="en-US" dirty="0"/>
              <a:t>&gt; "Remember: 'Nothing About Us Without Us.' This mantra from the disability justice movement means that people with disabilities – including people with IDD – must be at the center of any discussions and decisions that involve them."</a:t>
            </a:r>
          </a:p>
          <a:p>
            <a:r>
              <a:rPr lang="en-US" dirty="0"/>
              <a:t>&gt; "Be an ally to the disability community when they self-organize. Support their demands."]</a:t>
            </a:r>
          </a:p>
          <a:p>
            <a:endParaRPr lang="en-US" dirty="0"/>
          </a:p>
          <a:p>
            <a:r>
              <a:rPr lang="en-US" dirty="0"/>
              <a:t>- "There's a link in your workbook at the bottom of that page to a website with more information, or of course you can get lots of great ideas from Google, as well."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"Self-advocacy means being able to express yourself about the things that are important to you."</a:t>
            </a:r>
          </a:p>
          <a:p>
            <a:endParaRPr lang="en-US" dirty="0"/>
          </a:p>
          <a:p>
            <a:r>
              <a:rPr lang="en-US" dirty="0"/>
              <a:t>- "Expressing ourselves can be different for each person. We can use our words, our bodies, and other communication devices and tools to show what we want and how we feel."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"As I mentioned, in your books you'll see a sample support plan worksheet that's already been filled out."</a:t>
            </a:r>
          </a:p>
          <a:p>
            <a:endParaRPr lang="en-US" dirty="0"/>
          </a:p>
          <a:p>
            <a:r>
              <a:rPr lang="en-US" dirty="0"/>
              <a:t>- "In this case, the goal, written at the top in the yellow box, is that someone wants to visit their doctor for an annual check-up. Now, maybe up until this point, scheduling and preparing for a doctor's appointment is something that you as the caregiver have always done for the person with IDD who you help care for. And that's understandable because this type of task has a lot of parts, and all those parts are very important. But, some of the parts are more straightforward than others. And by using this worksheet, you can figure out how to create more opportunities for your loved one with IDD to participate in their own care."</a:t>
            </a:r>
          </a:p>
          <a:p>
            <a:endParaRPr lang="en-US" dirty="0"/>
          </a:p>
          <a:p>
            <a:r>
              <a:rPr lang="en-US" dirty="0"/>
              <a:t>- "So in the worksheet, the bigger task of needing to go to the doctor is broken down into small parts. Those parts are listed in the left-most column under where it says, 'Things to Do.' Now, some people with IDD will be able to fill this out on their own, and others will need support. The first time you use a tool like this, it can be good to work on it together, so you can be sure that you aren't missing any major steps of the process for whatever task you're trying to accomplish."</a:t>
            </a:r>
          </a:p>
          <a:p>
            <a:endParaRPr lang="en-US" dirty="0"/>
          </a:p>
          <a:p>
            <a:r>
              <a:rPr lang="en-US" dirty="0"/>
              <a:t>- "Once the list of things to do is complete, then the person with IDD reviews each line and decides, 'I can do this myself' -- check! -- or, 'I need help with this' -- check. If they need help, they can also write down who they think is the best person to help them with that part of the task."</a:t>
            </a:r>
          </a:p>
          <a:p>
            <a:endParaRPr lang="en-US" dirty="0"/>
          </a:p>
          <a:p>
            <a:r>
              <a:rPr lang="en-US" dirty="0"/>
              <a:t>- "You can use this version of the worksheet, or of course you can also make your own support plan worksheet based on what you think would be helpful in your situation. For example, you could use more images, or storyboards, or other tools that are a good fit for communicating with the person you care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"At the end of the day, the bottom line is that people with IDD are incredibly diverse. Each person has different interests, abilities, needs, desires, and ways of communicating their preferences."</a:t>
            </a:r>
          </a:p>
          <a:p>
            <a:endParaRPr lang="en-US" dirty="0"/>
          </a:p>
          <a:p>
            <a:r>
              <a:rPr lang="en-US" dirty="0"/>
              <a:t>- "Whenever possible, people with IDD should self-advocate, making their own choices about medical providers, lifestyle decisions, and what happens to their body."</a:t>
            </a:r>
          </a:p>
          <a:p>
            <a:endParaRPr lang="en-US" dirty="0"/>
          </a:p>
          <a:p>
            <a:r>
              <a:rPr lang="en-US" dirty="0"/>
              <a:t>- "As caregivers, your role is to SUPPORT your loved one’s efforts at self-advocacy, remembering that their ability to express their needs with clarity and confidence will grow and change over time. Be gentle with each other: you’re allowed to grow and change, too!"</a:t>
            </a:r>
          </a:p>
          <a:p>
            <a:endParaRPr lang="en-US" dirty="0"/>
          </a:p>
          <a:p>
            <a:r>
              <a:rPr lang="en-US" dirty="0"/>
              <a:t>- "Finally, when things get tough, ask for help. Other caregivers, disability support professionals, and members of your family and personal community can all be resources for you on your journey."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"Thanks everyone for a great session! I really enjoyed our time together."</a:t>
            </a:r>
          </a:p>
          <a:p>
            <a:endParaRPr lang="en-US" dirty="0"/>
          </a:p>
          <a:p>
            <a:r>
              <a:rPr lang="en-US" dirty="0"/>
              <a:t>- "The last page of your participant workbook is a blank support plan worksheet. If you think this tool would be helpful in your situation, please feel free to print one or more of that page out, and then work together with the person you </a:t>
            </a:r>
            <a:r>
              <a:rPr lang="en-US"/>
              <a:t>help care for </a:t>
            </a:r>
            <a:r>
              <a:rPr lang="en-US" dirty="0"/>
              <a:t>to fill one out and see what you learn."</a:t>
            </a:r>
          </a:p>
          <a:p>
            <a:endParaRPr lang="en-US" dirty="0"/>
          </a:p>
          <a:p>
            <a:r>
              <a:rPr lang="en-US" dirty="0"/>
              <a:t>- "Thanks again, and have a great day / evening!"</a:t>
            </a:r>
          </a:p>
          <a:p>
            <a:endParaRPr lang="en-US" dirty="0"/>
          </a:p>
          <a:p>
            <a:r>
              <a:rPr lang="en-US" dirty="0"/>
              <a:t>- [Share the date and time for the next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[Read the slide, or have one or more participants read it aloud.]</a:t>
            </a:r>
          </a:p>
          <a:p>
            <a:endParaRPr lang="en-US" dirty="0"/>
          </a:p>
          <a:p>
            <a:r>
              <a:rPr lang="en-US" dirty="0"/>
              <a:t>- "So this is when people work together to try to change systems. Often, the group develops a shared understanding of their goals and demands. This makes it easier to put consistent pressure on institutions and lawmakers to make the changes the group wants."</a:t>
            </a:r>
          </a:p>
          <a:p>
            <a:endParaRPr lang="en-US" dirty="0"/>
          </a:p>
          <a:p>
            <a:r>
              <a:rPr lang="en-US" dirty="0"/>
              <a:t>- "We've included this information about systems advocacy just to illustrate the difference between this and self-advocacy. The word 'advocacy' gets used in lots of different contexts."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[Read the slide, or have one or more participants read it aloud.]</a:t>
            </a:r>
          </a:p>
          <a:p>
            <a:endParaRPr lang="en-US" dirty="0"/>
          </a:p>
          <a:p>
            <a:r>
              <a:rPr lang="en-US" dirty="0"/>
              <a:t>- "So let's talk about some examples so we can understand the difference."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"Practical support is helping someone with concrete tasks."</a:t>
            </a:r>
          </a:p>
          <a:p>
            <a:endParaRPr lang="en-US" dirty="0"/>
          </a:p>
          <a:p>
            <a:r>
              <a:rPr lang="en-US" dirty="0"/>
              <a:t>- "In your workbooks you'll see some examples in each of these categories. And this list isn't complete. Practical support also includes childcare, transportation, food prep... all kinds of things that we do for each other when we need a hand. But these four categories in particular are very common when we talk about supporting people with IDD."</a:t>
            </a:r>
          </a:p>
          <a:p>
            <a:endParaRPr lang="en-US" dirty="0"/>
          </a:p>
          <a:p>
            <a:r>
              <a:rPr lang="en-US" dirty="0"/>
              <a:t>- "Let's start with scheduling. Rachel, would you mind reading the examples from your workbook?"</a:t>
            </a:r>
          </a:p>
          <a:p>
            <a:endParaRPr lang="en-US" dirty="0"/>
          </a:p>
          <a:p>
            <a:r>
              <a:rPr lang="en-US" dirty="0"/>
              <a:t>- [Have other participants read examples for the remaining categories, and discuss as needed.]</a:t>
            </a:r>
          </a:p>
          <a:p>
            <a:endParaRPr lang="en-US" dirty="0"/>
          </a:p>
          <a:p>
            <a:r>
              <a:rPr lang="en-US" dirty="0"/>
              <a:t>- [Optional] "Is there anything missing?" [Allow space for participants to share other types of practical support they provide for their loved one with IDD.]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"Before we move on and talk about other types of support, let's take a few minutes to reflect on what we just discussed."</a:t>
            </a:r>
          </a:p>
          <a:p>
            <a:endParaRPr lang="en-US" dirty="0"/>
          </a:p>
          <a:p>
            <a:r>
              <a:rPr lang="en-US" dirty="0"/>
              <a:t>- "Review these questions, and see what comes up for you. You can respond to these in any order you want. We'll take about five minutes of quiet time while you work on this."</a:t>
            </a:r>
          </a:p>
          <a:p>
            <a:endParaRPr lang="en-US" dirty="0"/>
          </a:p>
          <a:p>
            <a:r>
              <a:rPr lang="en-US" dirty="0"/>
              <a:t>TIPS + INSTRUCTIONS</a:t>
            </a:r>
          </a:p>
          <a:p>
            <a:endParaRPr lang="en-US" dirty="0"/>
          </a:p>
          <a:p>
            <a:r>
              <a:rPr lang="en-US" dirty="0"/>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"There are other types of support beyond just practical support. For example, moral support, or psychological and emotional support, are really important."</a:t>
            </a:r>
          </a:p>
          <a:p>
            <a:endParaRPr lang="en-US" dirty="0"/>
          </a:p>
          <a:p>
            <a:r>
              <a:rPr lang="en-US" dirty="0"/>
              <a:t>- "Here are some examples on the slide. Quentin, would you mind reading that first one aloud for us from your workbook?"</a:t>
            </a:r>
          </a:p>
          <a:p>
            <a:endParaRPr lang="en-US" dirty="0"/>
          </a:p>
          <a:p>
            <a:r>
              <a:rPr lang="en-US" dirty="0"/>
              <a:t>- [Have other participants read examples for the remaining categories, and discuss as needed.]</a:t>
            </a:r>
          </a:p>
          <a:p>
            <a:endParaRPr lang="en-US" dirty="0"/>
          </a:p>
          <a:p>
            <a:r>
              <a:rPr lang="en-US" dirty="0"/>
              <a:t>- [Optional] "Is there anything missing?" [Allow space for participants to share other types of support they provide for their loved one with IDD.]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"Before we move on, let's take a few minutes to reflect on the other types of support that you provide."</a:t>
            </a:r>
          </a:p>
          <a:p>
            <a:endParaRPr lang="en-US" dirty="0"/>
          </a:p>
          <a:p>
            <a:r>
              <a:rPr lang="en-US" dirty="0"/>
              <a:t>- "We'll take about five minutes of quiet time so you can work on this."</a:t>
            </a:r>
          </a:p>
          <a:p>
            <a:endParaRPr lang="en-US" dirty="0"/>
          </a:p>
          <a:p>
            <a:r>
              <a:rPr lang="en-US" dirty="0"/>
              <a:t>// TIPS + INSTRUCTIONS //</a:t>
            </a:r>
          </a:p>
          <a:p>
            <a:endParaRPr lang="en-US" dirty="0"/>
          </a:p>
          <a:p>
            <a:r>
              <a:rPr lang="en-US" dirty="0"/>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dirty="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"We get to watch a little video! Has anybody heard of Zach Anner? He's an actor, writer, and comedian. Zach has cerebral palsy, and he has a little story to share with us that is relevant to what we've been discussing so far today. Let's let Zach tell us what happened."</a:t>
            </a:r>
          </a:p>
          <a:p>
            <a:endParaRPr lang="en-US" dirty="0"/>
          </a:p>
          <a:p>
            <a:r>
              <a:rPr lang="en-US" dirty="0"/>
              <a:t>- [Watch video.]</a:t>
            </a:r>
          </a:p>
          <a:p>
            <a:endParaRPr lang="en-US" dirty="0"/>
          </a:p>
          <a:p>
            <a:r>
              <a:rPr lang="en-US" dirty="0"/>
              <a:t>- "Suddenly I'm in the mood for chips and salsa! :) Okay, time for a learning check."</a:t>
            </a:r>
          </a:p>
          <a:p>
            <a:endParaRPr lang="en-US" dirty="0"/>
          </a:p>
          <a:p>
            <a:r>
              <a:rPr lang="en-US" dirty="0"/>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dirty="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60.png"/><Relationship Id="rId3" Type="http://schemas.openxmlformats.org/officeDocument/2006/relationships/image" Target="../media/image1.png"/><Relationship Id="rId7" Type="http://schemas.openxmlformats.org/officeDocument/2006/relationships/image" Target="../media/image52.png"/><Relationship Id="rId12" Type="http://schemas.openxmlformats.org/officeDocument/2006/relationships/image" Target="../media/image59.svg"/><Relationship Id="rId2" Type="http://schemas.openxmlformats.org/officeDocument/2006/relationships/notesSlide" Target="../notesSlides/notesSlide16.xml"/><Relationship Id="rId16" Type="http://schemas.openxmlformats.org/officeDocument/2006/relationships/image" Target="../media/image63.sv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58.png"/><Relationship Id="rId5" Type="http://schemas.openxmlformats.org/officeDocument/2006/relationships/image" Target="../media/image50.png"/><Relationship Id="rId15" Type="http://schemas.openxmlformats.org/officeDocument/2006/relationships/image" Target="../media/image62.png"/><Relationship Id="rId10" Type="http://schemas.openxmlformats.org/officeDocument/2006/relationships/image" Target="../media/image49.svg"/><Relationship Id="rId4" Type="http://schemas.openxmlformats.org/officeDocument/2006/relationships/image" Target="../media/image2.svg"/><Relationship Id="rId9" Type="http://schemas.openxmlformats.org/officeDocument/2006/relationships/image" Target="../media/image48.png"/><Relationship Id="rId14" Type="http://schemas.openxmlformats.org/officeDocument/2006/relationships/image" Target="../media/image61.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1.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2.svg"/><Relationship Id="rId9" Type="http://schemas.openxmlformats.org/officeDocument/2006/relationships/image" Target="../media/image68.png"/><Relationship Id="rId14" Type="http://schemas.openxmlformats.org/officeDocument/2006/relationships/image" Target="../media/image73.svg"/></Relationships>
</file>

<file path=ppt/slides/_rels/slide21.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2.png"/><Relationship Id="rId3" Type="http://schemas.openxmlformats.org/officeDocument/2006/relationships/image" Target="../media/image1.png"/><Relationship Id="rId7" Type="http://schemas.openxmlformats.org/officeDocument/2006/relationships/image" Target="../media/image76.png"/><Relationship Id="rId12" Type="http://schemas.openxmlformats.org/officeDocument/2006/relationships/image" Target="../media/image81.svg"/><Relationship Id="rId2" Type="http://schemas.openxmlformats.org/officeDocument/2006/relationships/notesSlide" Target="../notesSlides/notesSlide21.xml"/><Relationship Id="rId16" Type="http://schemas.openxmlformats.org/officeDocument/2006/relationships/image" Target="../media/image85.svg"/><Relationship Id="rId1" Type="http://schemas.openxmlformats.org/officeDocument/2006/relationships/slideLayout" Target="../slideLayouts/slideLayout7.xml"/><Relationship Id="rId6" Type="http://schemas.openxmlformats.org/officeDocument/2006/relationships/image" Target="../media/image75.sv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svg"/><Relationship Id="rId4" Type="http://schemas.openxmlformats.org/officeDocument/2006/relationships/image" Target="../media/image2.svg"/><Relationship Id="rId9" Type="http://schemas.openxmlformats.org/officeDocument/2006/relationships/image" Target="../media/image78.png"/><Relationship Id="rId14" Type="http://schemas.openxmlformats.org/officeDocument/2006/relationships/image" Target="../media/image83.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notesSlide" Target="../notesSlides/notesSlide5.xml"/><Relationship Id="rId16" Type="http://schemas.openxmlformats.org/officeDocument/2006/relationships/image" Target="../media/image25.svg"/><Relationship Id="rId1" Type="http://schemas.openxmlformats.org/officeDocument/2006/relationships/slideLayout" Target="../slideLayouts/slideLayout7.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2.svg"/><Relationship Id="rId9" Type="http://schemas.openxmlformats.org/officeDocument/2006/relationships/image" Target="../media/image18.png"/><Relationship Id="rId14" Type="http://schemas.openxmlformats.org/officeDocument/2006/relationships/image" Target="../media/image23.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svg"/><Relationship Id="rId3" Type="http://schemas.openxmlformats.org/officeDocument/2006/relationships/image" Target="../media/image1.png"/><Relationship Id="rId7" Type="http://schemas.openxmlformats.org/officeDocument/2006/relationships/image" Target="../media/image30.png"/><Relationship Id="rId12" Type="http://schemas.openxmlformats.org/officeDocument/2006/relationships/image" Target="../media/image35.svg"/><Relationship Id="rId17" Type="http://schemas.openxmlformats.org/officeDocument/2006/relationships/image" Target="../media/image40.png"/><Relationship Id="rId2" Type="http://schemas.openxmlformats.org/officeDocument/2006/relationships/notesSlide" Target="../notesSlides/notesSlide7.xml"/><Relationship Id="rId16" Type="http://schemas.openxmlformats.org/officeDocument/2006/relationships/image" Target="../media/image39.svg"/><Relationship Id="rId1" Type="http://schemas.openxmlformats.org/officeDocument/2006/relationships/slideLayout" Target="../slideLayouts/slideLayout7.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svg"/><Relationship Id="rId9" Type="http://schemas.openxmlformats.org/officeDocument/2006/relationships/image" Target="../media/image32.svg"/><Relationship Id="rId14"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7.xml"/><Relationship Id="rId7" Type="http://schemas.openxmlformats.org/officeDocument/2006/relationships/image" Target="../media/image4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notesSlide" Target="../notesSlides/notesSlide9.xml"/><Relationship Id="rId9" Type="http://schemas.openxmlformats.org/officeDocument/2006/relationships/image" Target="../media/image4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673780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3" name="Freeform 3"/>
          <p:cNvSpPr/>
          <p:nvPr/>
        </p:nvSpPr>
        <p:spPr>
          <a:xfrm>
            <a:off x="1569777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grpSp>
        <p:nvGrpSpPr>
          <p:cNvPr id="4" name="Group 4"/>
          <p:cNvGrpSpPr/>
          <p:nvPr/>
        </p:nvGrpSpPr>
        <p:grpSpPr>
          <a:xfrm>
            <a:off x="0" y="8398380"/>
            <a:ext cx="18288000" cy="1006459"/>
            <a:chOff x="0" y="0"/>
            <a:chExt cx="6554006" cy="360692"/>
          </a:xfrm>
        </p:grpSpPr>
        <p:sp>
          <p:nvSpPr>
            <p:cNvPr id="5" name="Freeform 5"/>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E66A1F"/>
            </a:solidFill>
          </p:spPr>
          <p:txBody>
            <a:bodyPr/>
            <a:lstStyle/>
            <a:p>
              <a:endParaRPr lang="en-US" dirty="0"/>
            </a:p>
          </p:txBody>
        </p:sp>
        <p:sp>
          <p:nvSpPr>
            <p:cNvPr id="6" name="TextBox 6"/>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dirty="0"/>
            </a:p>
          </p:txBody>
        </p:sp>
      </p:grpSp>
      <p:sp>
        <p:nvSpPr>
          <p:cNvPr id="7" name="TextBox 7"/>
          <p:cNvSpPr txBox="1"/>
          <p:nvPr/>
        </p:nvSpPr>
        <p:spPr>
          <a:xfrm>
            <a:off x="665148" y="2169338"/>
            <a:ext cx="8478852" cy="1307462"/>
          </a:xfrm>
          <a:prstGeom prst="rect">
            <a:avLst/>
          </a:prstGeom>
        </p:spPr>
        <p:txBody>
          <a:bodyPr lIns="0" tIns="0" rIns="0" bIns="0" rtlCol="0" anchor="t">
            <a:spAutoFit/>
          </a:bodyPr>
          <a:lstStyle/>
          <a:p>
            <a:pPr algn="l">
              <a:lnSpc>
                <a:spcPts val="4760"/>
              </a:lnSpc>
            </a:pPr>
            <a:r>
              <a:rPr lang="en-US" sz="3400" b="1" dirty="0">
                <a:solidFill>
                  <a:srgbClr val="000000"/>
                </a:solidFill>
                <a:latin typeface="Ubuntu Bold"/>
                <a:ea typeface="Ubuntu Bold"/>
                <a:cs typeface="Ubuntu Bold"/>
                <a:sym typeface="Ubuntu Bold"/>
              </a:rPr>
              <a:t>NAVIGATING HEALTH SYSTEMS</a:t>
            </a:r>
          </a:p>
          <a:p>
            <a:pPr algn="l">
              <a:lnSpc>
                <a:spcPts val="839"/>
              </a:lnSpc>
            </a:pPr>
            <a:endParaRPr lang="en-US" sz="3400" b="1" dirty="0">
              <a:solidFill>
                <a:srgbClr val="000000"/>
              </a:solidFill>
              <a:latin typeface="Ubuntu Bold"/>
              <a:ea typeface="Ubuntu Bold"/>
              <a:cs typeface="Ubuntu Bold"/>
              <a:sym typeface="Ubuntu Bold"/>
            </a:endParaRPr>
          </a:p>
          <a:p>
            <a:pPr algn="l">
              <a:lnSpc>
                <a:spcPts val="4760"/>
              </a:lnSpc>
            </a:pPr>
            <a:r>
              <a:rPr lang="en-US" sz="3400" b="1" dirty="0">
                <a:solidFill>
                  <a:srgbClr val="C4161C"/>
                </a:solidFill>
                <a:latin typeface="Ubuntu Bold"/>
                <a:ea typeface="Ubuntu Bold"/>
                <a:cs typeface="Ubuntu Bold"/>
                <a:sym typeface="Ubuntu Bold"/>
              </a:rPr>
              <a:t>Learning Sessions</a:t>
            </a:r>
          </a:p>
        </p:txBody>
      </p:sp>
      <p:sp>
        <p:nvSpPr>
          <p:cNvPr id="8" name="Freeform 8"/>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5"/>
            <a:stretch>
              <a:fillRect l="-4005" t="-13063" r="-2016" b="-10438"/>
            </a:stretch>
          </a:blipFill>
        </p:spPr>
        <p:txBody>
          <a:bodyPr/>
          <a:lstStyle/>
          <a:p>
            <a:endParaRPr lang="en-US" dirty="0"/>
          </a:p>
        </p:txBody>
      </p:sp>
      <p:sp>
        <p:nvSpPr>
          <p:cNvPr id="9" name="TextBox 9"/>
          <p:cNvSpPr txBox="1"/>
          <p:nvPr/>
        </p:nvSpPr>
        <p:spPr>
          <a:xfrm>
            <a:off x="665148" y="5079775"/>
            <a:ext cx="9210239" cy="3280504"/>
          </a:xfrm>
          <a:prstGeom prst="rect">
            <a:avLst/>
          </a:prstGeom>
        </p:spPr>
        <p:txBody>
          <a:bodyPr lIns="0" tIns="0" rIns="0" bIns="0" rtlCol="0" anchor="t">
            <a:spAutoFit/>
          </a:bodyPr>
          <a:lstStyle/>
          <a:p>
            <a:pPr algn="l">
              <a:lnSpc>
                <a:spcPts val="3051"/>
              </a:lnSpc>
            </a:pPr>
            <a:endParaRPr dirty="0"/>
          </a:p>
          <a:p>
            <a:pPr algn="l">
              <a:lnSpc>
                <a:spcPts val="11042"/>
              </a:lnSpc>
            </a:pPr>
            <a:r>
              <a:rPr lang="en-US" sz="10417" b="1" dirty="0">
                <a:solidFill>
                  <a:srgbClr val="EC008C"/>
                </a:solidFill>
                <a:latin typeface="Ubuntu Bold"/>
                <a:ea typeface="Ubuntu Bold"/>
                <a:cs typeface="Ubuntu Bold"/>
                <a:sym typeface="Ubuntu Bold"/>
              </a:rPr>
              <a:t>Supporting Self-Advocacy</a:t>
            </a:r>
          </a:p>
        </p:txBody>
      </p:sp>
      <p:sp>
        <p:nvSpPr>
          <p:cNvPr id="10" name="Freeform 10"/>
          <p:cNvSpPr/>
          <p:nvPr/>
        </p:nvSpPr>
        <p:spPr>
          <a:xfrm>
            <a:off x="15714641"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1" name="Freeform 11"/>
          <p:cNvSpPr/>
          <p:nvPr/>
        </p:nvSpPr>
        <p:spPr>
          <a:xfrm>
            <a:off x="16754672"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2" name="Freeform 12"/>
          <p:cNvSpPr/>
          <p:nvPr/>
        </p:nvSpPr>
        <p:spPr>
          <a:xfrm>
            <a:off x="15714641"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3" name="Freeform 13"/>
          <p:cNvSpPr/>
          <p:nvPr/>
        </p:nvSpPr>
        <p:spPr>
          <a:xfrm>
            <a:off x="16754672"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4" name="Freeform 14"/>
          <p:cNvSpPr/>
          <p:nvPr/>
        </p:nvSpPr>
        <p:spPr>
          <a:xfrm>
            <a:off x="15714641"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5" name="Freeform 15"/>
          <p:cNvSpPr/>
          <p:nvPr/>
        </p:nvSpPr>
        <p:spPr>
          <a:xfrm>
            <a:off x="16754672"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6" name="Freeform 16"/>
          <p:cNvSpPr/>
          <p:nvPr/>
        </p:nvSpPr>
        <p:spPr>
          <a:xfrm>
            <a:off x="15714641"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7" name="Freeform 17"/>
          <p:cNvSpPr/>
          <p:nvPr/>
        </p:nvSpPr>
        <p:spPr>
          <a:xfrm>
            <a:off x="16754672"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8" name="Freeform 18"/>
          <p:cNvSpPr/>
          <p:nvPr/>
        </p:nvSpPr>
        <p:spPr>
          <a:xfrm>
            <a:off x="1569777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
        <p:nvSpPr>
          <p:cNvPr id="19" name="Freeform 19"/>
          <p:cNvSpPr/>
          <p:nvPr/>
        </p:nvSpPr>
        <p:spPr>
          <a:xfrm>
            <a:off x="1673780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grpSp>
        <p:nvGrpSpPr>
          <p:cNvPr id="20" name="Group 20"/>
          <p:cNvGrpSpPr/>
          <p:nvPr/>
        </p:nvGrpSpPr>
        <p:grpSpPr>
          <a:xfrm>
            <a:off x="17511415" y="0"/>
            <a:ext cx="776585" cy="10287000"/>
            <a:chOff x="0" y="0"/>
            <a:chExt cx="303366" cy="4018525"/>
          </a:xfrm>
        </p:grpSpPr>
        <p:sp>
          <p:nvSpPr>
            <p:cNvPr id="21" name="Freeform 21"/>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E66A1F"/>
            </a:solidFill>
          </p:spPr>
          <p:txBody>
            <a:bodyPr/>
            <a:lstStyle/>
            <a:p>
              <a:endParaRPr lang="en-US" dirty="0"/>
            </a:p>
          </p:txBody>
        </p:sp>
        <p:sp>
          <p:nvSpPr>
            <p:cNvPr id="22" name="TextBox 22"/>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dirty="0"/>
            </a:p>
          </p:txBody>
        </p:sp>
      </p:grpSp>
      <p:grpSp>
        <p:nvGrpSpPr>
          <p:cNvPr id="23" name="Group 23"/>
          <p:cNvGrpSpPr/>
          <p:nvPr/>
        </p:nvGrpSpPr>
        <p:grpSpPr>
          <a:xfrm>
            <a:off x="665148" y="8654116"/>
            <a:ext cx="17430779" cy="497205"/>
            <a:chOff x="0" y="0"/>
            <a:chExt cx="23241039" cy="662940"/>
          </a:xfrm>
        </p:grpSpPr>
        <p:sp>
          <p:nvSpPr>
            <p:cNvPr id="24" name="Freeform 24"/>
            <p:cNvSpPr/>
            <p:nvPr/>
          </p:nvSpPr>
          <p:spPr>
            <a:xfrm>
              <a:off x="0" y="63199"/>
              <a:ext cx="773728" cy="514529"/>
            </a:xfrm>
            <a:custGeom>
              <a:avLst/>
              <a:gdLst/>
              <a:ahLst/>
              <a:cxnLst/>
              <a:rect l="l" t="t" r="r" b="b"/>
              <a:pathLst>
                <a:path w="773728" h="514529">
                  <a:moveTo>
                    <a:pt x="0" y="0"/>
                  </a:moveTo>
                  <a:lnTo>
                    <a:pt x="773728" y="0"/>
                  </a:lnTo>
                  <a:lnTo>
                    <a:pt x="773728" y="514529"/>
                  </a:lnTo>
                  <a:lnTo>
                    <a:pt x="0" y="51452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25" name="TextBox 25"/>
            <p:cNvSpPr txBox="1"/>
            <p:nvPr/>
          </p:nvSpPr>
          <p:spPr>
            <a:xfrm>
              <a:off x="1128536" y="-85725"/>
              <a:ext cx="22112503" cy="748665"/>
            </a:xfrm>
            <a:prstGeom prst="rect">
              <a:avLst/>
            </a:prstGeom>
          </p:spPr>
          <p:txBody>
            <a:bodyPr lIns="0" tIns="0" rIns="0" bIns="0" rtlCol="0" anchor="t">
              <a:spAutoFit/>
            </a:bodyPr>
            <a:lstStyle/>
            <a:p>
              <a:pPr algn="l">
                <a:lnSpc>
                  <a:spcPts val="4620"/>
                </a:lnSpc>
              </a:pPr>
              <a:r>
                <a:rPr lang="en-US" sz="3300" dirty="0">
                  <a:solidFill>
                    <a:srgbClr val="FFFFFF"/>
                  </a:solidFill>
                  <a:latin typeface="Ubuntu"/>
                  <a:ea typeface="Ubuntu"/>
                  <a:cs typeface="Ubuntu"/>
                  <a:sym typeface="Ubuntu"/>
                </a:rPr>
                <a:t>For use by caregivers of people with intellectual and developmental disabilities (IDD)</a:t>
              </a:r>
            </a:p>
          </p:txBody>
        </p:sp>
      </p:grpSp>
      <p:sp>
        <p:nvSpPr>
          <p:cNvPr id="26" name="Freeform 26"/>
          <p:cNvSpPr/>
          <p:nvPr/>
        </p:nvSpPr>
        <p:spPr>
          <a:xfrm rot="-280397">
            <a:off x="10899266" y="1186184"/>
            <a:ext cx="5740963" cy="5755352"/>
          </a:xfrm>
          <a:custGeom>
            <a:avLst/>
            <a:gdLst/>
            <a:ahLst/>
            <a:cxnLst/>
            <a:rect l="l" t="t" r="r" b="b"/>
            <a:pathLst>
              <a:path w="5740963" h="5755352">
                <a:moveTo>
                  <a:pt x="0" y="0"/>
                </a:moveTo>
                <a:lnTo>
                  <a:pt x="5740963" y="0"/>
                </a:lnTo>
                <a:lnTo>
                  <a:pt x="5740963" y="5755351"/>
                </a:lnTo>
                <a:lnTo>
                  <a:pt x="0" y="5755351"/>
                </a:lnTo>
                <a:lnTo>
                  <a:pt x="0" y="0"/>
                </a:lnTo>
                <a:close/>
              </a:path>
            </a:pathLst>
          </a:custGeom>
          <a:blipFill>
            <a:blip r:embed="rId8"/>
            <a:stretch>
              <a:fillRect/>
            </a:stretch>
          </a:blipFill>
        </p:spPr>
        <p:txBody>
          <a:bodyPr/>
          <a:lstStyle/>
          <a:p>
            <a:endParaRPr lang="en-US" dirty="0"/>
          </a:p>
        </p:txBody>
      </p:sp>
      <p:sp>
        <p:nvSpPr>
          <p:cNvPr id="27" name="TextBox 27"/>
          <p:cNvSpPr txBox="1"/>
          <p:nvPr/>
        </p:nvSpPr>
        <p:spPr>
          <a:xfrm rot="-818517">
            <a:off x="11373887" y="1695541"/>
            <a:ext cx="4775994" cy="4308872"/>
          </a:xfrm>
          <a:prstGeom prst="rect">
            <a:avLst/>
          </a:prstGeom>
        </p:spPr>
        <p:txBody>
          <a:bodyPr lIns="0" tIns="0" rIns="0" bIns="0" rtlCol="0" anchor="t">
            <a:spAutoFit/>
          </a:bodyPr>
          <a:lstStyle/>
          <a:p>
            <a:pPr algn="ctr">
              <a:lnSpc>
                <a:spcPts val="5599"/>
              </a:lnSpc>
            </a:pPr>
            <a:r>
              <a:rPr lang="en-US" sz="3999" dirty="0">
                <a:solidFill>
                  <a:srgbClr val="C4161C"/>
                </a:solidFill>
                <a:latin typeface="Kalam"/>
                <a:ea typeface="Kalam"/>
                <a:cs typeface="Kalam"/>
                <a:sym typeface="Kalam"/>
              </a:rPr>
              <a:t>This session explains how to support someone to </a:t>
            </a:r>
            <a:r>
              <a:rPr lang="en-US" sz="3999" b="1" dirty="0">
                <a:solidFill>
                  <a:srgbClr val="C4161C"/>
                </a:solidFill>
                <a:latin typeface="Kalam Bold"/>
                <a:ea typeface="Kalam Bold"/>
                <a:cs typeface="Kalam Bold"/>
                <a:sym typeface="Kalam Bold"/>
              </a:rPr>
              <a:t>express their needs and feelings,</a:t>
            </a:r>
            <a:r>
              <a:rPr lang="en-US" sz="3999" dirty="0">
                <a:solidFill>
                  <a:srgbClr val="C4161C"/>
                </a:solidFill>
                <a:latin typeface="Kalam"/>
                <a:ea typeface="Kalam"/>
                <a:cs typeface="Kalam"/>
                <a:sym typeface="Kalam"/>
              </a:rPr>
              <a:t> so they get better care.</a:t>
            </a:r>
          </a:p>
        </p:txBody>
      </p:sp>
      <p:sp>
        <p:nvSpPr>
          <p:cNvPr id="28" name="TextBox 28"/>
          <p:cNvSpPr txBox="1"/>
          <p:nvPr/>
        </p:nvSpPr>
        <p:spPr>
          <a:xfrm>
            <a:off x="11824045" y="7778532"/>
            <a:ext cx="3738711" cy="415291"/>
          </a:xfrm>
          <a:prstGeom prst="rect">
            <a:avLst/>
          </a:prstGeom>
        </p:spPr>
        <p:txBody>
          <a:bodyPr lIns="0" tIns="0" rIns="0" bIns="0" rtlCol="0" anchor="t">
            <a:spAutoFit/>
          </a:bodyPr>
          <a:lstStyle/>
          <a:p>
            <a:pPr algn="r">
              <a:lnSpc>
                <a:spcPts val="3359"/>
              </a:lnSpc>
              <a:spcBef>
                <a:spcPct val="0"/>
              </a:spcBef>
            </a:pPr>
            <a:r>
              <a:rPr lang="en-US" sz="2399" dirty="0">
                <a:solidFill>
                  <a:srgbClr val="000000"/>
                </a:solidFill>
                <a:latin typeface="Ubuntu"/>
                <a:ea typeface="Ubuntu"/>
                <a:cs typeface="Ubuntu"/>
                <a:sym typeface="Ubuntu"/>
              </a:rPr>
              <a:t>Version: Pilot, August 2024</a:t>
            </a:r>
          </a:p>
        </p:txBody>
      </p:sp>
      <p:sp>
        <p:nvSpPr>
          <p:cNvPr id="29" name="TextBox 29"/>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i="1" dirty="0">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
        <p:nvSpPr>
          <p:cNvPr id="30" name="TextBox 30"/>
          <p:cNvSpPr txBox="1"/>
          <p:nvPr/>
        </p:nvSpPr>
        <p:spPr>
          <a:xfrm>
            <a:off x="665148" y="3743499"/>
            <a:ext cx="6421452" cy="1537922"/>
          </a:xfrm>
          <a:prstGeom prst="rect">
            <a:avLst/>
          </a:prstGeom>
        </p:spPr>
        <p:txBody>
          <a:bodyPr wrap="square" lIns="0" tIns="0" rIns="0" bIns="0" rtlCol="0" anchor="t">
            <a:spAutoFit/>
          </a:bodyPr>
          <a:lstStyle/>
          <a:p>
            <a:pPr>
              <a:lnSpc>
                <a:spcPts val="13439"/>
              </a:lnSpc>
              <a:spcBef>
                <a:spcPct val="0"/>
              </a:spcBef>
            </a:pPr>
            <a:r>
              <a:rPr lang="en-US" sz="9600" dirty="0">
                <a:solidFill>
                  <a:srgbClr val="EC008C"/>
                </a:solidFill>
                <a:latin typeface="Ubuntu"/>
                <a:ea typeface="Ubuntu"/>
                <a:cs typeface="Ubuntu"/>
                <a:sym typeface="Ubuntu"/>
              </a:rPr>
              <a:t>Session 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4579408" cy="1223447"/>
            <a:chOff x="0" y="0"/>
            <a:chExt cx="3839844" cy="322225"/>
          </a:xfrm>
        </p:grpSpPr>
        <p:sp>
          <p:nvSpPr>
            <p:cNvPr id="34" name="Freeform 34"/>
            <p:cNvSpPr/>
            <p:nvPr/>
          </p:nvSpPr>
          <p:spPr>
            <a:xfrm>
              <a:off x="0" y="0"/>
              <a:ext cx="3839844" cy="322225"/>
            </a:xfrm>
            <a:custGeom>
              <a:avLst/>
              <a:gdLst/>
              <a:ahLst/>
              <a:cxnLst/>
              <a:rect l="l" t="t" r="r" b="b"/>
              <a:pathLst>
                <a:path w="3839844" h="322225">
                  <a:moveTo>
                    <a:pt x="3636644" y="0"/>
                  </a:moveTo>
                  <a:cubicBezTo>
                    <a:pt x="3748868" y="0"/>
                    <a:pt x="3839844" y="72132"/>
                    <a:pt x="3839844" y="161112"/>
                  </a:cubicBezTo>
                  <a:cubicBezTo>
                    <a:pt x="3839844" y="250092"/>
                    <a:pt x="3748868" y="322225"/>
                    <a:pt x="363664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3839844" cy="350800"/>
            </a:xfrm>
            <a:prstGeom prst="rect">
              <a:avLst/>
            </a:prstGeom>
          </p:spPr>
          <p:txBody>
            <a:bodyPr lIns="50800" tIns="50800" rIns="50800" bIns="50800" rtlCol="0" anchor="ctr"/>
            <a:lstStyle/>
            <a:p>
              <a:pPr algn="ctr">
                <a:lnSpc>
                  <a:spcPts val="1960"/>
                </a:lnSpc>
              </a:pPr>
              <a:endParaRPr dirty="0"/>
            </a:p>
          </p:txBody>
        </p:sp>
      </p:grpSp>
      <p:grpSp>
        <p:nvGrpSpPr>
          <p:cNvPr id="36" name="Group 36"/>
          <p:cNvGrpSpPr/>
          <p:nvPr/>
        </p:nvGrpSpPr>
        <p:grpSpPr>
          <a:xfrm>
            <a:off x="2726325" y="3669758"/>
            <a:ext cx="13302041" cy="3352440"/>
            <a:chOff x="0" y="0"/>
            <a:chExt cx="17736055" cy="4469919"/>
          </a:xfrm>
        </p:grpSpPr>
        <p:sp>
          <p:nvSpPr>
            <p:cNvPr id="37" name="Freeform 37"/>
            <p:cNvSpPr/>
            <p:nvPr/>
          </p:nvSpPr>
          <p:spPr>
            <a:xfrm>
              <a:off x="0" y="0"/>
              <a:ext cx="8112160" cy="4469919"/>
            </a:xfrm>
            <a:custGeom>
              <a:avLst/>
              <a:gdLst/>
              <a:ahLst/>
              <a:cxnLst/>
              <a:rect l="l" t="t" r="r" b="b"/>
              <a:pathLst>
                <a:path w="8112160" h="4469919">
                  <a:moveTo>
                    <a:pt x="0" y="0"/>
                  </a:moveTo>
                  <a:lnTo>
                    <a:pt x="8112160" y="0"/>
                  </a:lnTo>
                  <a:lnTo>
                    <a:pt x="8112160" y="4469919"/>
                  </a:lnTo>
                  <a:lnTo>
                    <a:pt x="0" y="4469919"/>
                  </a:lnTo>
                  <a:lnTo>
                    <a:pt x="0" y="0"/>
                  </a:lnTo>
                  <a:close/>
                </a:path>
              </a:pathLst>
            </a:custGeom>
            <a:blipFill>
              <a:blip r:embed="rId5"/>
              <a:stretch>
                <a:fillRect t="-2743" b="-2743"/>
              </a:stretch>
            </a:blipFill>
          </p:spPr>
          <p:txBody>
            <a:bodyPr/>
            <a:lstStyle/>
            <a:p>
              <a:endParaRPr lang="en-US" dirty="0"/>
            </a:p>
          </p:txBody>
        </p:sp>
        <p:sp>
          <p:nvSpPr>
            <p:cNvPr id="38" name="TextBox 38"/>
            <p:cNvSpPr txBox="1"/>
            <p:nvPr/>
          </p:nvSpPr>
          <p:spPr>
            <a:xfrm>
              <a:off x="763588" y="980634"/>
              <a:ext cx="6574112" cy="1986185"/>
            </a:xfrm>
            <a:prstGeom prst="rect">
              <a:avLst/>
            </a:prstGeom>
          </p:spPr>
          <p:txBody>
            <a:bodyPr wrap="square" lIns="0" tIns="0" rIns="0" bIns="0" rtlCol="0" anchor="t">
              <a:spAutoFit/>
            </a:bodyPr>
            <a:lstStyle/>
            <a:p>
              <a:pPr algn="ctr">
                <a:lnSpc>
                  <a:spcPts val="12634"/>
                </a:lnSpc>
              </a:pPr>
              <a:r>
                <a:rPr lang="en-US" sz="9024" dirty="0">
                  <a:solidFill>
                    <a:srgbClr val="009784"/>
                  </a:solidFill>
                  <a:latin typeface="Funtastic"/>
                  <a:ea typeface="Funtastic"/>
                  <a:cs typeface="Funtastic"/>
                  <a:sym typeface="Funtastic"/>
                </a:rPr>
                <a:t>Activity!</a:t>
              </a:r>
            </a:p>
          </p:txBody>
        </p:sp>
        <p:sp>
          <p:nvSpPr>
            <p:cNvPr id="39" name="TextBox 39"/>
            <p:cNvSpPr txBox="1"/>
            <p:nvPr/>
          </p:nvSpPr>
          <p:spPr>
            <a:xfrm>
              <a:off x="9335673" y="790923"/>
              <a:ext cx="8400382" cy="3070437"/>
            </a:xfrm>
            <a:prstGeom prst="rect">
              <a:avLst/>
            </a:prstGeom>
          </p:spPr>
          <p:txBody>
            <a:bodyPr lIns="0" tIns="0" rIns="0" bIns="0" rtlCol="0" anchor="t">
              <a:spAutoFit/>
            </a:bodyPr>
            <a:lstStyle/>
            <a:p>
              <a:pPr algn="l">
                <a:lnSpc>
                  <a:spcPts val="6160"/>
                </a:lnSpc>
              </a:pPr>
              <a:r>
                <a:rPr lang="en-US" sz="4400" dirty="0">
                  <a:solidFill>
                    <a:srgbClr val="000000"/>
                  </a:solidFill>
                  <a:latin typeface="Ubuntu"/>
                  <a:ea typeface="Ubuntu"/>
                  <a:cs typeface="Ubuntu"/>
                  <a:sym typeface="Ubuntu"/>
                </a:rPr>
                <a:t>Answer some questions about Zach’s experience going to the doctor.</a:t>
              </a:r>
            </a:p>
          </p:txBody>
        </p:sp>
      </p:grpSp>
      <p:sp>
        <p:nvSpPr>
          <p:cNvPr id="40" name="TextBox 40"/>
          <p:cNvSpPr txBox="1"/>
          <p:nvPr/>
        </p:nvSpPr>
        <p:spPr>
          <a:xfrm>
            <a:off x="832545" y="791507"/>
            <a:ext cx="13925051"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Activity: Check Your Understanding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578022" cy="1223447"/>
            <a:chOff x="0" y="0"/>
            <a:chExt cx="2785981" cy="322225"/>
          </a:xfrm>
        </p:grpSpPr>
        <p:sp>
          <p:nvSpPr>
            <p:cNvPr id="34" name="Freeform 34"/>
            <p:cNvSpPr/>
            <p:nvPr/>
          </p:nvSpPr>
          <p:spPr>
            <a:xfrm>
              <a:off x="0" y="0"/>
              <a:ext cx="2785981" cy="322225"/>
            </a:xfrm>
            <a:custGeom>
              <a:avLst/>
              <a:gdLst/>
              <a:ahLst/>
              <a:cxnLst/>
              <a:rect l="l" t="t" r="r" b="b"/>
              <a:pathLst>
                <a:path w="2785981" h="322225">
                  <a:moveTo>
                    <a:pt x="2582781" y="0"/>
                  </a:moveTo>
                  <a:cubicBezTo>
                    <a:pt x="2695005" y="0"/>
                    <a:pt x="2785981" y="72132"/>
                    <a:pt x="2785981" y="161112"/>
                  </a:cubicBezTo>
                  <a:cubicBezTo>
                    <a:pt x="2785981" y="250092"/>
                    <a:pt x="2695005" y="322225"/>
                    <a:pt x="258278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785981" cy="350800"/>
            </a:xfrm>
            <a:prstGeom prst="rect">
              <a:avLst/>
            </a:prstGeom>
          </p:spPr>
          <p:txBody>
            <a:bodyPr lIns="50800" tIns="50800" rIns="50800" bIns="50800" rtlCol="0" anchor="ctr"/>
            <a:lstStyle/>
            <a:p>
              <a:pPr algn="ctr">
                <a:lnSpc>
                  <a:spcPts val="1960"/>
                </a:lnSpc>
              </a:pPr>
              <a:endParaRPr dirty="0"/>
            </a:p>
          </p:txBody>
        </p:sp>
      </p:grpSp>
      <p:sp>
        <p:nvSpPr>
          <p:cNvPr id="36" name="Freeform 36"/>
          <p:cNvSpPr/>
          <p:nvPr/>
        </p:nvSpPr>
        <p:spPr>
          <a:xfrm>
            <a:off x="5920374" y="2924829"/>
            <a:ext cx="6447252" cy="5995945"/>
          </a:xfrm>
          <a:custGeom>
            <a:avLst/>
            <a:gdLst/>
            <a:ahLst/>
            <a:cxnLst/>
            <a:rect l="l" t="t" r="r" b="b"/>
            <a:pathLst>
              <a:path w="6447252" h="5995945">
                <a:moveTo>
                  <a:pt x="0" y="0"/>
                </a:moveTo>
                <a:lnTo>
                  <a:pt x="6447252" y="0"/>
                </a:lnTo>
                <a:lnTo>
                  <a:pt x="6447252" y="5995945"/>
                </a:lnTo>
                <a:lnTo>
                  <a:pt x="0" y="59959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7" name="TextBox 37"/>
          <p:cNvSpPr txBox="1"/>
          <p:nvPr/>
        </p:nvSpPr>
        <p:spPr>
          <a:xfrm>
            <a:off x="832545" y="791507"/>
            <a:ext cx="9930663"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Barriers to Self-Advocacy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7456561" cy="1223447"/>
            <a:chOff x="0" y="0"/>
            <a:chExt cx="1963868" cy="322225"/>
          </a:xfrm>
        </p:grpSpPr>
        <p:sp>
          <p:nvSpPr>
            <p:cNvPr id="34" name="Freeform 34"/>
            <p:cNvSpPr/>
            <p:nvPr/>
          </p:nvSpPr>
          <p:spPr>
            <a:xfrm>
              <a:off x="0" y="0"/>
              <a:ext cx="1963868" cy="322225"/>
            </a:xfrm>
            <a:custGeom>
              <a:avLst/>
              <a:gdLst/>
              <a:ahLst/>
              <a:cxnLst/>
              <a:rect l="l" t="t" r="r" b="b"/>
              <a:pathLst>
                <a:path w="1963868" h="322225">
                  <a:moveTo>
                    <a:pt x="1760668" y="0"/>
                  </a:moveTo>
                  <a:cubicBezTo>
                    <a:pt x="1872892" y="0"/>
                    <a:pt x="1963868" y="72132"/>
                    <a:pt x="1963868" y="161112"/>
                  </a:cubicBezTo>
                  <a:cubicBezTo>
                    <a:pt x="1963868" y="250092"/>
                    <a:pt x="1872892" y="322225"/>
                    <a:pt x="1760668"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963868"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7108190"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Fear + Self-Doubt</a:t>
            </a:r>
          </a:p>
        </p:txBody>
      </p:sp>
      <p:sp>
        <p:nvSpPr>
          <p:cNvPr id="37" name="Freeform 37"/>
          <p:cNvSpPr/>
          <p:nvPr/>
        </p:nvSpPr>
        <p:spPr>
          <a:xfrm>
            <a:off x="7300644" y="2942879"/>
            <a:ext cx="3686712" cy="5922429"/>
          </a:xfrm>
          <a:custGeom>
            <a:avLst/>
            <a:gdLst/>
            <a:ahLst/>
            <a:cxnLst/>
            <a:rect l="l" t="t" r="r" b="b"/>
            <a:pathLst>
              <a:path w="3686712" h="5922429">
                <a:moveTo>
                  <a:pt x="0" y="0"/>
                </a:moveTo>
                <a:lnTo>
                  <a:pt x="3686712" y="0"/>
                </a:lnTo>
                <a:lnTo>
                  <a:pt x="3686712" y="5922429"/>
                </a:lnTo>
                <a:lnTo>
                  <a:pt x="0" y="5922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3241547" cy="1223447"/>
            <a:chOff x="0" y="0"/>
            <a:chExt cx="3487486" cy="322225"/>
          </a:xfrm>
        </p:grpSpPr>
        <p:sp>
          <p:nvSpPr>
            <p:cNvPr id="34" name="Freeform 34"/>
            <p:cNvSpPr/>
            <p:nvPr/>
          </p:nvSpPr>
          <p:spPr>
            <a:xfrm>
              <a:off x="0" y="0"/>
              <a:ext cx="3487486" cy="322225"/>
            </a:xfrm>
            <a:custGeom>
              <a:avLst/>
              <a:gdLst/>
              <a:ahLst/>
              <a:cxnLst/>
              <a:rect l="l" t="t" r="r" b="b"/>
              <a:pathLst>
                <a:path w="3487486" h="322225">
                  <a:moveTo>
                    <a:pt x="3284286" y="0"/>
                  </a:moveTo>
                  <a:cubicBezTo>
                    <a:pt x="3396510" y="0"/>
                    <a:pt x="3487486" y="72132"/>
                    <a:pt x="3487486" y="161112"/>
                  </a:cubicBezTo>
                  <a:cubicBezTo>
                    <a:pt x="3487486" y="250092"/>
                    <a:pt x="3396510" y="322225"/>
                    <a:pt x="328428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3487486"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12655074"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Overprotection from Caregivers</a:t>
            </a:r>
          </a:p>
        </p:txBody>
      </p:sp>
      <p:sp>
        <p:nvSpPr>
          <p:cNvPr id="37" name="Freeform 37"/>
          <p:cNvSpPr/>
          <p:nvPr/>
        </p:nvSpPr>
        <p:spPr>
          <a:xfrm>
            <a:off x="6636989" y="2883599"/>
            <a:ext cx="5014021" cy="6040989"/>
          </a:xfrm>
          <a:custGeom>
            <a:avLst/>
            <a:gdLst/>
            <a:ahLst/>
            <a:cxnLst/>
            <a:rect l="l" t="t" r="r" b="b"/>
            <a:pathLst>
              <a:path w="5014021" h="6040989">
                <a:moveTo>
                  <a:pt x="0" y="0"/>
                </a:moveTo>
                <a:lnTo>
                  <a:pt x="5014022" y="0"/>
                </a:lnTo>
                <a:lnTo>
                  <a:pt x="5014022" y="6040989"/>
                </a:lnTo>
                <a:lnTo>
                  <a:pt x="0" y="60409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824924" cy="1223447"/>
            <a:chOff x="0" y="0"/>
            <a:chExt cx="2851009" cy="322225"/>
          </a:xfrm>
        </p:grpSpPr>
        <p:sp>
          <p:nvSpPr>
            <p:cNvPr id="34" name="Freeform 34"/>
            <p:cNvSpPr/>
            <p:nvPr/>
          </p:nvSpPr>
          <p:spPr>
            <a:xfrm>
              <a:off x="0" y="0"/>
              <a:ext cx="2851009" cy="322225"/>
            </a:xfrm>
            <a:custGeom>
              <a:avLst/>
              <a:gdLst/>
              <a:ahLst/>
              <a:cxnLst/>
              <a:rect l="l" t="t" r="r" b="b"/>
              <a:pathLst>
                <a:path w="2851009" h="322225">
                  <a:moveTo>
                    <a:pt x="2647809" y="0"/>
                  </a:moveTo>
                  <a:cubicBezTo>
                    <a:pt x="2760033" y="0"/>
                    <a:pt x="2851009" y="72132"/>
                    <a:pt x="2851009" y="161112"/>
                  </a:cubicBezTo>
                  <a:cubicBezTo>
                    <a:pt x="2851009" y="250092"/>
                    <a:pt x="2760033" y="322225"/>
                    <a:pt x="264780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851009" cy="350800"/>
            </a:xfrm>
            <a:prstGeom prst="rect">
              <a:avLst/>
            </a:prstGeom>
          </p:spPr>
          <p:txBody>
            <a:bodyPr lIns="50800" tIns="50800" rIns="50800" bIns="50800" rtlCol="0" anchor="ctr"/>
            <a:lstStyle/>
            <a:p>
              <a:pPr algn="ctr">
                <a:lnSpc>
                  <a:spcPts val="1960"/>
                </a:lnSpc>
              </a:pPr>
              <a:endParaRPr dirty="0"/>
            </a:p>
          </p:txBody>
        </p:sp>
      </p:grpSp>
      <p:sp>
        <p:nvSpPr>
          <p:cNvPr id="36" name="Freeform 36"/>
          <p:cNvSpPr/>
          <p:nvPr/>
        </p:nvSpPr>
        <p:spPr>
          <a:xfrm>
            <a:off x="2489262" y="3795793"/>
            <a:ext cx="4650601" cy="4292117"/>
          </a:xfrm>
          <a:custGeom>
            <a:avLst/>
            <a:gdLst/>
            <a:ahLst/>
            <a:cxnLst/>
            <a:rect l="l" t="t" r="r" b="b"/>
            <a:pathLst>
              <a:path w="4650601" h="4292117">
                <a:moveTo>
                  <a:pt x="0" y="0"/>
                </a:moveTo>
                <a:lnTo>
                  <a:pt x="4650601" y="0"/>
                </a:lnTo>
                <a:lnTo>
                  <a:pt x="4650601" y="4292117"/>
                </a:lnTo>
                <a:lnTo>
                  <a:pt x="0" y="429211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7" name="Freeform 37"/>
          <p:cNvSpPr/>
          <p:nvPr/>
        </p:nvSpPr>
        <p:spPr>
          <a:xfrm>
            <a:off x="10442217" y="2822158"/>
            <a:ext cx="6353849" cy="5265752"/>
          </a:xfrm>
          <a:custGeom>
            <a:avLst/>
            <a:gdLst/>
            <a:ahLst/>
            <a:cxnLst/>
            <a:rect l="l" t="t" r="r" b="b"/>
            <a:pathLst>
              <a:path w="6353849" h="5265752">
                <a:moveTo>
                  <a:pt x="0" y="0"/>
                </a:moveTo>
                <a:lnTo>
                  <a:pt x="6353849" y="0"/>
                </a:lnTo>
                <a:lnTo>
                  <a:pt x="6353849" y="5265752"/>
                </a:lnTo>
                <a:lnTo>
                  <a:pt x="0" y="52657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38" name="TextBox 38"/>
          <p:cNvSpPr txBox="1"/>
          <p:nvPr/>
        </p:nvSpPr>
        <p:spPr>
          <a:xfrm>
            <a:off x="832545" y="791507"/>
            <a:ext cx="11274393"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Misconceptions + Bullying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366188" cy="1223447"/>
            <a:chOff x="0" y="0"/>
            <a:chExt cx="2730189" cy="322225"/>
          </a:xfrm>
        </p:grpSpPr>
        <p:sp>
          <p:nvSpPr>
            <p:cNvPr id="34" name="Freeform 34"/>
            <p:cNvSpPr/>
            <p:nvPr/>
          </p:nvSpPr>
          <p:spPr>
            <a:xfrm>
              <a:off x="0" y="0"/>
              <a:ext cx="2730189" cy="322225"/>
            </a:xfrm>
            <a:custGeom>
              <a:avLst/>
              <a:gdLst/>
              <a:ahLst/>
              <a:cxnLst/>
              <a:rect l="l" t="t" r="r" b="b"/>
              <a:pathLst>
                <a:path w="2730189" h="322225">
                  <a:moveTo>
                    <a:pt x="2526989" y="0"/>
                  </a:moveTo>
                  <a:cubicBezTo>
                    <a:pt x="2639214" y="0"/>
                    <a:pt x="2730189" y="72132"/>
                    <a:pt x="2730189" y="161112"/>
                  </a:cubicBezTo>
                  <a:cubicBezTo>
                    <a:pt x="2730189" y="250092"/>
                    <a:pt x="2639214" y="322225"/>
                    <a:pt x="252698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730189" cy="350800"/>
            </a:xfrm>
            <a:prstGeom prst="rect">
              <a:avLst/>
            </a:prstGeom>
          </p:spPr>
          <p:txBody>
            <a:bodyPr lIns="50800" tIns="50800" rIns="50800" bIns="50800" rtlCol="0" anchor="ctr"/>
            <a:lstStyle/>
            <a:p>
              <a:pPr algn="ctr">
                <a:lnSpc>
                  <a:spcPts val="1960"/>
                </a:lnSpc>
              </a:pPr>
              <a:endParaRPr dirty="0"/>
            </a:p>
          </p:txBody>
        </p:sp>
      </p:grpSp>
      <p:sp>
        <p:nvSpPr>
          <p:cNvPr id="36" name="Freeform 36"/>
          <p:cNvSpPr/>
          <p:nvPr/>
        </p:nvSpPr>
        <p:spPr>
          <a:xfrm>
            <a:off x="5807324" y="2901433"/>
            <a:ext cx="6673352" cy="6005321"/>
          </a:xfrm>
          <a:custGeom>
            <a:avLst/>
            <a:gdLst/>
            <a:ahLst/>
            <a:cxnLst/>
            <a:rect l="l" t="t" r="r" b="b"/>
            <a:pathLst>
              <a:path w="6673352" h="6005321">
                <a:moveTo>
                  <a:pt x="0" y="0"/>
                </a:moveTo>
                <a:lnTo>
                  <a:pt x="6673352" y="0"/>
                </a:lnTo>
                <a:lnTo>
                  <a:pt x="6673352" y="6005321"/>
                </a:lnTo>
                <a:lnTo>
                  <a:pt x="0" y="600532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7" name="TextBox 37"/>
          <p:cNvSpPr txBox="1"/>
          <p:nvPr/>
        </p:nvSpPr>
        <p:spPr>
          <a:xfrm>
            <a:off x="832545" y="791507"/>
            <a:ext cx="9894970"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Improving Self-Advocacy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377262" cy="1223447"/>
            <a:chOff x="0" y="0"/>
            <a:chExt cx="2733106" cy="322225"/>
          </a:xfrm>
        </p:grpSpPr>
        <p:sp>
          <p:nvSpPr>
            <p:cNvPr id="34" name="Freeform 34"/>
            <p:cNvSpPr/>
            <p:nvPr/>
          </p:nvSpPr>
          <p:spPr>
            <a:xfrm>
              <a:off x="0" y="0"/>
              <a:ext cx="2733106" cy="322225"/>
            </a:xfrm>
            <a:custGeom>
              <a:avLst/>
              <a:gdLst/>
              <a:ahLst/>
              <a:cxnLst/>
              <a:rect l="l" t="t" r="r" b="b"/>
              <a:pathLst>
                <a:path w="2733106" h="322225">
                  <a:moveTo>
                    <a:pt x="2529906" y="0"/>
                  </a:moveTo>
                  <a:cubicBezTo>
                    <a:pt x="2642130" y="0"/>
                    <a:pt x="2733106" y="72132"/>
                    <a:pt x="2733106" y="161112"/>
                  </a:cubicBezTo>
                  <a:cubicBezTo>
                    <a:pt x="2733106" y="250092"/>
                    <a:pt x="2642130" y="322225"/>
                    <a:pt x="252990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733106"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9758848"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Barriers + Improvements</a:t>
            </a:r>
          </a:p>
        </p:txBody>
      </p:sp>
      <p:graphicFrame>
        <p:nvGraphicFramePr>
          <p:cNvPr id="37" name="Table 37"/>
          <p:cNvGraphicFramePr>
            <a:graphicFrameLocks noGrp="1"/>
          </p:cNvGraphicFramePr>
          <p:nvPr/>
        </p:nvGraphicFramePr>
        <p:xfrm>
          <a:off x="2256741" y="2760844"/>
          <a:ext cx="14241209" cy="6286500"/>
        </p:xfrm>
        <a:graphic>
          <a:graphicData uri="http://schemas.openxmlformats.org/drawingml/2006/table">
            <a:tbl>
              <a:tblPr/>
              <a:tblGrid>
                <a:gridCol w="1873949">
                  <a:extLst>
                    <a:ext uri="{9D8B030D-6E8A-4147-A177-3AD203B41FA5}">
                      <a16:colId xmlns:a16="http://schemas.microsoft.com/office/drawing/2014/main" val="20000"/>
                    </a:ext>
                  </a:extLst>
                </a:gridCol>
                <a:gridCol w="5012684">
                  <a:extLst>
                    <a:ext uri="{9D8B030D-6E8A-4147-A177-3AD203B41FA5}">
                      <a16:colId xmlns:a16="http://schemas.microsoft.com/office/drawing/2014/main" val="20001"/>
                    </a:ext>
                  </a:extLst>
                </a:gridCol>
                <a:gridCol w="1782208">
                  <a:extLst>
                    <a:ext uri="{9D8B030D-6E8A-4147-A177-3AD203B41FA5}">
                      <a16:colId xmlns:a16="http://schemas.microsoft.com/office/drawing/2014/main" val="20002"/>
                    </a:ext>
                  </a:extLst>
                </a:gridCol>
                <a:gridCol w="5572368">
                  <a:extLst>
                    <a:ext uri="{9D8B030D-6E8A-4147-A177-3AD203B41FA5}">
                      <a16:colId xmlns:a16="http://schemas.microsoft.com/office/drawing/2014/main" val="20003"/>
                    </a:ext>
                  </a:extLst>
                </a:gridCol>
              </a:tblGrid>
              <a:tr h="1169136">
                <a:tc gridSpan="2">
                  <a:txBody>
                    <a:bodyPr/>
                    <a:lstStyle/>
                    <a:p>
                      <a:pPr algn="ctr">
                        <a:lnSpc>
                          <a:spcPts val="5880"/>
                        </a:lnSpc>
                        <a:defRPr/>
                      </a:pPr>
                      <a:r>
                        <a:rPr lang="en-US" sz="4200" b="1" dirty="0">
                          <a:solidFill>
                            <a:srgbClr val="000000"/>
                          </a:solidFill>
                          <a:latin typeface="Ubuntu Bold"/>
                          <a:ea typeface="Ubuntu Bold"/>
                          <a:cs typeface="Ubuntu Bold"/>
                          <a:sym typeface="Ubuntu Bold"/>
                        </a:rPr>
                        <a:t>BARRIER</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E06666"/>
                    </a:solidFill>
                  </a:tcPr>
                </a:tc>
                <a:tc hMerge="1">
                  <a:txBody>
                    <a:bodyPr/>
                    <a:lstStyle/>
                    <a:p>
                      <a:pPr algn="ctr">
                        <a:lnSpc>
                          <a:spcPts val="5880"/>
                        </a:lnSpc>
                        <a:defRPr/>
                      </a:pPr>
                      <a:r>
                        <a:rPr lang="en-US" sz="4200" b="1">
                          <a:solidFill>
                            <a:srgbClr val="000000"/>
                          </a:solidFill>
                          <a:latin typeface="Ubuntu Bold"/>
                          <a:ea typeface="Ubuntu Bold"/>
                          <a:cs typeface="Ubuntu Bold"/>
                          <a:sym typeface="Ubuntu Bold"/>
                        </a:rPr>
                        <a:t>BARRIER</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E06666"/>
                    </a:solidFill>
                  </a:tcPr>
                </a:tc>
                <a:tc gridSpan="2">
                  <a:txBody>
                    <a:bodyPr/>
                    <a:lstStyle/>
                    <a:p>
                      <a:pPr algn="ctr">
                        <a:lnSpc>
                          <a:spcPts val="5880"/>
                        </a:lnSpc>
                        <a:defRPr/>
                      </a:pPr>
                      <a:r>
                        <a:rPr lang="en-US" sz="4200" b="1" dirty="0">
                          <a:solidFill>
                            <a:srgbClr val="000000"/>
                          </a:solidFill>
                          <a:latin typeface="Ubuntu Bold"/>
                          <a:ea typeface="Ubuntu Bold"/>
                          <a:cs typeface="Ubuntu Bold"/>
                          <a:sym typeface="Ubuntu Bold"/>
                        </a:rPr>
                        <a:t>IMPROVEMENT</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93C47D"/>
                    </a:solidFill>
                  </a:tcPr>
                </a:tc>
                <a:tc hMerge="1">
                  <a:txBody>
                    <a:bodyPr/>
                    <a:lstStyle/>
                    <a:p>
                      <a:pPr algn="ctr">
                        <a:lnSpc>
                          <a:spcPts val="5880"/>
                        </a:lnSpc>
                        <a:defRPr/>
                      </a:pPr>
                      <a:r>
                        <a:rPr lang="en-US" sz="4200" b="1">
                          <a:solidFill>
                            <a:srgbClr val="000000"/>
                          </a:solidFill>
                          <a:latin typeface="Ubuntu Bold"/>
                          <a:ea typeface="Ubuntu Bold"/>
                          <a:cs typeface="Ubuntu Bold"/>
                          <a:sym typeface="Ubuntu Bold"/>
                        </a:rPr>
                        <a:t>IMPROVEMENT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93C47D"/>
                    </a:solidFill>
                  </a:tcPr>
                </a:tc>
                <a:extLst>
                  <a:ext uri="{0D108BD9-81ED-4DB2-BD59-A6C34878D82A}">
                    <a16:rowId xmlns:a16="http://schemas.microsoft.com/office/drawing/2014/main" val="10000"/>
                  </a:ext>
                </a:extLst>
              </a:tr>
              <a:tr h="1705788">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Fear + Self-Doubt</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Create opportunities for practice</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1"/>
                  </a:ext>
                </a:extLst>
              </a:tr>
              <a:tr h="1705788">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Overprotection from Caregivers</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Expand your support team</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2"/>
                  </a:ext>
                </a:extLst>
              </a:tr>
              <a:tr h="1705788">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Misconceptions + Bullying</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F4CCCC"/>
                    </a:solidFill>
                  </a:tcPr>
                </a:tc>
                <a:tc>
                  <a:txBody>
                    <a:bodyPr/>
                    <a:lstStyle/>
                    <a:p>
                      <a:pPr algn="ctr">
                        <a:lnSpc>
                          <a:spcPts val="5880"/>
                        </a:lnSpc>
                        <a:defRPr/>
                      </a:pP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5040"/>
                        </a:lnSpc>
                        <a:defRPr/>
                      </a:pPr>
                      <a:r>
                        <a:rPr lang="en-US" sz="3600" dirty="0">
                          <a:solidFill>
                            <a:srgbClr val="000000"/>
                          </a:solidFill>
                          <a:latin typeface="Ubuntu"/>
                          <a:ea typeface="Ubuntu"/>
                          <a:cs typeface="Ubuntu"/>
                          <a:sym typeface="Ubuntu"/>
                        </a:rPr>
                        <a:t>Disrupt ableism</a:t>
                      </a:r>
                      <a:endParaRPr lang="en-US" sz="1100" dirty="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solidFill>
                      <a:srgbClr val="D9EAD3"/>
                    </a:solidFill>
                  </a:tcPr>
                </a:tc>
                <a:extLst>
                  <a:ext uri="{0D108BD9-81ED-4DB2-BD59-A6C34878D82A}">
                    <a16:rowId xmlns:a16="http://schemas.microsoft.com/office/drawing/2014/main" val="10003"/>
                  </a:ext>
                </a:extLst>
              </a:tr>
            </a:tbl>
          </a:graphicData>
        </a:graphic>
      </p:graphicFrame>
      <p:sp>
        <p:nvSpPr>
          <p:cNvPr id="38" name="Freeform 38"/>
          <p:cNvSpPr/>
          <p:nvPr/>
        </p:nvSpPr>
        <p:spPr>
          <a:xfrm>
            <a:off x="2602439" y="5812663"/>
            <a:ext cx="1205731" cy="1452688"/>
          </a:xfrm>
          <a:custGeom>
            <a:avLst/>
            <a:gdLst/>
            <a:ahLst/>
            <a:cxnLst/>
            <a:rect l="l" t="t" r="r" b="b"/>
            <a:pathLst>
              <a:path w="1205731" h="1452688">
                <a:moveTo>
                  <a:pt x="0" y="0"/>
                </a:moveTo>
                <a:lnTo>
                  <a:pt x="1205731" y="0"/>
                </a:lnTo>
                <a:lnTo>
                  <a:pt x="1205731" y="1452688"/>
                </a:lnTo>
                <a:lnTo>
                  <a:pt x="0" y="145268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9" name="Freeform 39"/>
          <p:cNvSpPr/>
          <p:nvPr/>
        </p:nvSpPr>
        <p:spPr>
          <a:xfrm>
            <a:off x="2489297" y="7603088"/>
            <a:ext cx="1432015" cy="1321630"/>
          </a:xfrm>
          <a:custGeom>
            <a:avLst/>
            <a:gdLst/>
            <a:ahLst/>
            <a:cxnLst/>
            <a:rect l="l" t="t" r="r" b="b"/>
            <a:pathLst>
              <a:path w="1432015" h="1321630">
                <a:moveTo>
                  <a:pt x="0" y="0"/>
                </a:moveTo>
                <a:lnTo>
                  <a:pt x="1432015" y="0"/>
                </a:lnTo>
                <a:lnTo>
                  <a:pt x="1432015" y="1321631"/>
                </a:lnTo>
                <a:lnTo>
                  <a:pt x="0" y="13216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40" name="Freeform 40"/>
          <p:cNvSpPr/>
          <p:nvPr/>
        </p:nvSpPr>
        <p:spPr>
          <a:xfrm>
            <a:off x="2602439" y="4313490"/>
            <a:ext cx="1205731" cy="1093415"/>
          </a:xfrm>
          <a:custGeom>
            <a:avLst/>
            <a:gdLst/>
            <a:ahLst/>
            <a:cxnLst/>
            <a:rect l="l" t="t" r="r" b="b"/>
            <a:pathLst>
              <a:path w="1205731" h="1093415">
                <a:moveTo>
                  <a:pt x="0" y="0"/>
                </a:moveTo>
                <a:lnTo>
                  <a:pt x="1205731" y="0"/>
                </a:lnTo>
                <a:lnTo>
                  <a:pt x="1205731" y="1093415"/>
                </a:lnTo>
                <a:lnTo>
                  <a:pt x="0" y="1093415"/>
                </a:lnTo>
                <a:lnTo>
                  <a:pt x="0" y="0"/>
                </a:lnTo>
                <a:close/>
              </a:path>
            </a:pathLst>
          </a:custGeom>
          <a:blipFill>
            <a:blip r:embed="rId9">
              <a:extLst>
                <a:ext uri="{96DAC541-7B7A-43D3-8B79-37D633B846F1}">
                  <asvg:svgBlip xmlns:asvg="http://schemas.microsoft.com/office/drawing/2016/SVG/main" r:embed="rId10"/>
                </a:ext>
              </a:extLst>
            </a:blip>
            <a:stretch>
              <a:fillRect b="-77143"/>
            </a:stretch>
          </a:blipFill>
        </p:spPr>
        <p:txBody>
          <a:bodyPr/>
          <a:lstStyle/>
          <a:p>
            <a:endParaRPr lang="en-US" dirty="0"/>
          </a:p>
        </p:txBody>
      </p:sp>
      <p:sp>
        <p:nvSpPr>
          <p:cNvPr id="41" name="Freeform 41"/>
          <p:cNvSpPr/>
          <p:nvPr/>
        </p:nvSpPr>
        <p:spPr>
          <a:xfrm>
            <a:off x="9428007" y="4189671"/>
            <a:ext cx="1147731" cy="1160790"/>
          </a:xfrm>
          <a:custGeom>
            <a:avLst/>
            <a:gdLst/>
            <a:ahLst/>
            <a:cxnLst/>
            <a:rect l="l" t="t" r="r" b="b"/>
            <a:pathLst>
              <a:path w="1147731" h="1160790">
                <a:moveTo>
                  <a:pt x="0" y="0"/>
                </a:moveTo>
                <a:lnTo>
                  <a:pt x="1147731" y="0"/>
                </a:lnTo>
                <a:lnTo>
                  <a:pt x="1147731" y="1160790"/>
                </a:lnTo>
                <a:lnTo>
                  <a:pt x="0" y="1160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dirty="0"/>
          </a:p>
        </p:txBody>
      </p:sp>
      <p:sp>
        <p:nvSpPr>
          <p:cNvPr id="42" name="Freeform 42"/>
          <p:cNvSpPr/>
          <p:nvPr/>
        </p:nvSpPr>
        <p:spPr>
          <a:xfrm>
            <a:off x="9410504" y="5837214"/>
            <a:ext cx="1223323" cy="1223323"/>
          </a:xfrm>
          <a:custGeom>
            <a:avLst/>
            <a:gdLst/>
            <a:ahLst/>
            <a:cxnLst/>
            <a:rect l="l" t="t" r="r" b="b"/>
            <a:pathLst>
              <a:path w="1223323" h="1223323">
                <a:moveTo>
                  <a:pt x="0" y="0"/>
                </a:moveTo>
                <a:lnTo>
                  <a:pt x="1223323" y="0"/>
                </a:lnTo>
                <a:lnTo>
                  <a:pt x="1223323" y="1223323"/>
                </a:lnTo>
                <a:lnTo>
                  <a:pt x="0" y="122332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sp>
        <p:nvSpPr>
          <p:cNvPr id="43" name="Freeform 43"/>
          <p:cNvSpPr/>
          <p:nvPr/>
        </p:nvSpPr>
        <p:spPr>
          <a:xfrm>
            <a:off x="9410504" y="7563332"/>
            <a:ext cx="1155958" cy="1220881"/>
          </a:xfrm>
          <a:custGeom>
            <a:avLst/>
            <a:gdLst/>
            <a:ahLst/>
            <a:cxnLst/>
            <a:rect l="l" t="t" r="r" b="b"/>
            <a:pathLst>
              <a:path w="1155958" h="1220881">
                <a:moveTo>
                  <a:pt x="0" y="0"/>
                </a:moveTo>
                <a:lnTo>
                  <a:pt x="1155958" y="0"/>
                </a:lnTo>
                <a:lnTo>
                  <a:pt x="1155958" y="1220881"/>
                </a:lnTo>
                <a:lnTo>
                  <a:pt x="0" y="1220881"/>
                </a:lnTo>
                <a:lnTo>
                  <a:pt x="0" y="0"/>
                </a:lnTo>
                <a:close/>
              </a:path>
            </a:pathLst>
          </a:custGeom>
          <a:blipFill>
            <a:blip r:embed="rId15">
              <a:extLst>
                <a:ext uri="{96DAC541-7B7A-43D3-8B79-37D633B846F1}">
                  <asvg:svgBlip xmlns:asvg="http://schemas.microsoft.com/office/drawing/2016/SVG/main" r:embed="rId16"/>
                </a:ext>
              </a:extLst>
            </a:blip>
            <a:stretch>
              <a:fillRect r="-1039" b="-49771"/>
            </a:stretch>
          </a:blipFill>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3813521" cy="1223447"/>
            <a:chOff x="0" y="0"/>
            <a:chExt cx="3638129" cy="322225"/>
          </a:xfrm>
        </p:grpSpPr>
        <p:sp>
          <p:nvSpPr>
            <p:cNvPr id="34" name="Freeform 34"/>
            <p:cNvSpPr/>
            <p:nvPr/>
          </p:nvSpPr>
          <p:spPr>
            <a:xfrm>
              <a:off x="0" y="0"/>
              <a:ext cx="3638129" cy="322225"/>
            </a:xfrm>
            <a:custGeom>
              <a:avLst/>
              <a:gdLst/>
              <a:ahLst/>
              <a:cxnLst/>
              <a:rect l="l" t="t" r="r" b="b"/>
              <a:pathLst>
                <a:path w="3638129" h="322225">
                  <a:moveTo>
                    <a:pt x="3434929" y="0"/>
                  </a:moveTo>
                  <a:cubicBezTo>
                    <a:pt x="3547153" y="0"/>
                    <a:pt x="3638129" y="72132"/>
                    <a:pt x="3638129" y="161112"/>
                  </a:cubicBezTo>
                  <a:cubicBezTo>
                    <a:pt x="3638129" y="250092"/>
                    <a:pt x="3547153" y="322225"/>
                    <a:pt x="343492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3638129"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13355823"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Create Opportunities for Practice</a:t>
            </a:r>
          </a:p>
        </p:txBody>
      </p:sp>
      <p:sp>
        <p:nvSpPr>
          <p:cNvPr id="37" name="Freeform 37"/>
          <p:cNvSpPr/>
          <p:nvPr/>
        </p:nvSpPr>
        <p:spPr>
          <a:xfrm>
            <a:off x="6163218" y="2754819"/>
            <a:ext cx="5961563" cy="6029394"/>
          </a:xfrm>
          <a:custGeom>
            <a:avLst/>
            <a:gdLst/>
            <a:ahLst/>
            <a:cxnLst/>
            <a:rect l="l" t="t" r="r" b="b"/>
            <a:pathLst>
              <a:path w="5961563" h="6029394">
                <a:moveTo>
                  <a:pt x="0" y="0"/>
                </a:moveTo>
                <a:lnTo>
                  <a:pt x="5961564" y="0"/>
                </a:lnTo>
                <a:lnTo>
                  <a:pt x="5961564" y="6029394"/>
                </a:lnTo>
                <a:lnTo>
                  <a:pt x="0" y="60293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1320272" cy="1223447"/>
            <a:chOff x="0" y="0"/>
            <a:chExt cx="2981471" cy="322225"/>
          </a:xfrm>
        </p:grpSpPr>
        <p:sp>
          <p:nvSpPr>
            <p:cNvPr id="34" name="Freeform 34"/>
            <p:cNvSpPr/>
            <p:nvPr/>
          </p:nvSpPr>
          <p:spPr>
            <a:xfrm>
              <a:off x="0" y="0"/>
              <a:ext cx="2981471" cy="322225"/>
            </a:xfrm>
            <a:custGeom>
              <a:avLst/>
              <a:gdLst/>
              <a:ahLst/>
              <a:cxnLst/>
              <a:rect l="l" t="t" r="r" b="b"/>
              <a:pathLst>
                <a:path w="2981471" h="322225">
                  <a:moveTo>
                    <a:pt x="2778271" y="0"/>
                  </a:moveTo>
                  <a:cubicBezTo>
                    <a:pt x="2890495" y="0"/>
                    <a:pt x="2981471" y="72132"/>
                    <a:pt x="2981471" y="161112"/>
                  </a:cubicBezTo>
                  <a:cubicBezTo>
                    <a:pt x="2981471" y="250092"/>
                    <a:pt x="2890495" y="322225"/>
                    <a:pt x="277827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981471"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10565365"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Expand Your Support Team</a:t>
            </a:r>
          </a:p>
        </p:txBody>
      </p:sp>
      <p:sp>
        <p:nvSpPr>
          <p:cNvPr id="37" name="Freeform 37"/>
          <p:cNvSpPr/>
          <p:nvPr/>
        </p:nvSpPr>
        <p:spPr>
          <a:xfrm>
            <a:off x="6129303" y="2889397"/>
            <a:ext cx="6029394" cy="6029394"/>
          </a:xfrm>
          <a:custGeom>
            <a:avLst/>
            <a:gdLst/>
            <a:ahLst/>
            <a:cxnLst/>
            <a:rect l="l" t="t" r="r" b="b"/>
            <a:pathLst>
              <a:path w="6029394" h="6029394">
                <a:moveTo>
                  <a:pt x="0" y="0"/>
                </a:moveTo>
                <a:lnTo>
                  <a:pt x="6029394" y="0"/>
                </a:lnTo>
                <a:lnTo>
                  <a:pt x="6029394" y="6029394"/>
                </a:lnTo>
                <a:lnTo>
                  <a:pt x="0" y="60293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6993914" cy="1223447"/>
            <a:chOff x="0" y="0"/>
            <a:chExt cx="1842018" cy="322225"/>
          </a:xfrm>
        </p:grpSpPr>
        <p:sp>
          <p:nvSpPr>
            <p:cNvPr id="34" name="Freeform 34"/>
            <p:cNvSpPr/>
            <p:nvPr/>
          </p:nvSpPr>
          <p:spPr>
            <a:xfrm>
              <a:off x="0" y="0"/>
              <a:ext cx="1842019" cy="322225"/>
            </a:xfrm>
            <a:custGeom>
              <a:avLst/>
              <a:gdLst/>
              <a:ahLst/>
              <a:cxnLst/>
              <a:rect l="l" t="t" r="r" b="b"/>
              <a:pathLst>
                <a:path w="1842019" h="322225">
                  <a:moveTo>
                    <a:pt x="1638819" y="0"/>
                  </a:moveTo>
                  <a:cubicBezTo>
                    <a:pt x="1751043" y="0"/>
                    <a:pt x="1842019" y="72132"/>
                    <a:pt x="1842019" y="161112"/>
                  </a:cubicBezTo>
                  <a:cubicBezTo>
                    <a:pt x="1842019" y="250092"/>
                    <a:pt x="1751043" y="322225"/>
                    <a:pt x="1638819"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842018"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6239330"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Disrupt Ableism</a:t>
            </a:r>
          </a:p>
        </p:txBody>
      </p:sp>
      <p:sp>
        <p:nvSpPr>
          <p:cNvPr id="37" name="Freeform 37"/>
          <p:cNvSpPr/>
          <p:nvPr/>
        </p:nvSpPr>
        <p:spPr>
          <a:xfrm>
            <a:off x="7327237" y="2694531"/>
            <a:ext cx="4100216" cy="6419126"/>
          </a:xfrm>
          <a:custGeom>
            <a:avLst/>
            <a:gdLst/>
            <a:ahLst/>
            <a:cxnLst/>
            <a:rect l="l" t="t" r="r" b="b"/>
            <a:pathLst>
              <a:path w="4100216" h="6419126">
                <a:moveTo>
                  <a:pt x="0" y="0"/>
                </a:moveTo>
                <a:lnTo>
                  <a:pt x="4100217" y="0"/>
                </a:lnTo>
                <a:lnTo>
                  <a:pt x="4100217" y="6419125"/>
                </a:lnTo>
                <a:lnTo>
                  <a:pt x="0" y="64191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484174" y="808116"/>
            <a:ext cx="5953883" cy="1223447"/>
            <a:chOff x="0" y="0"/>
            <a:chExt cx="1568101" cy="322225"/>
          </a:xfrm>
        </p:grpSpPr>
        <p:sp>
          <p:nvSpPr>
            <p:cNvPr id="31" name="Freeform 31"/>
            <p:cNvSpPr/>
            <p:nvPr/>
          </p:nvSpPr>
          <p:spPr>
            <a:xfrm>
              <a:off x="0" y="0"/>
              <a:ext cx="1568101" cy="322225"/>
            </a:xfrm>
            <a:custGeom>
              <a:avLst/>
              <a:gdLst/>
              <a:ahLst/>
              <a:cxnLst/>
              <a:rect l="l" t="t" r="r" b="b"/>
              <a:pathLst>
                <a:path w="1568101" h="322225">
                  <a:moveTo>
                    <a:pt x="1364901" y="0"/>
                  </a:moveTo>
                  <a:cubicBezTo>
                    <a:pt x="1477125" y="0"/>
                    <a:pt x="1568101" y="72132"/>
                    <a:pt x="1568101" y="161112"/>
                  </a:cubicBezTo>
                  <a:cubicBezTo>
                    <a:pt x="1568101" y="250092"/>
                    <a:pt x="1477125" y="322225"/>
                    <a:pt x="136490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2" name="TextBox 32"/>
            <p:cNvSpPr txBox="1"/>
            <p:nvPr/>
          </p:nvSpPr>
          <p:spPr>
            <a:xfrm>
              <a:off x="0" y="-28575"/>
              <a:ext cx="1568101" cy="350800"/>
            </a:xfrm>
            <a:prstGeom prst="rect">
              <a:avLst/>
            </a:prstGeom>
          </p:spPr>
          <p:txBody>
            <a:bodyPr lIns="50800" tIns="50800" rIns="50800" bIns="50800" rtlCol="0" anchor="ctr"/>
            <a:lstStyle/>
            <a:p>
              <a:pPr algn="ctr">
                <a:lnSpc>
                  <a:spcPts val="1960"/>
                </a:lnSpc>
              </a:pPr>
              <a:endParaRPr dirty="0"/>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sp>
        <p:nvSpPr>
          <p:cNvPr id="36" name="Freeform 36"/>
          <p:cNvSpPr/>
          <p:nvPr/>
        </p:nvSpPr>
        <p:spPr>
          <a:xfrm>
            <a:off x="1378751" y="5319511"/>
            <a:ext cx="3320671" cy="3850053"/>
          </a:xfrm>
          <a:custGeom>
            <a:avLst/>
            <a:gdLst/>
            <a:ahLst/>
            <a:cxnLst/>
            <a:rect l="l" t="t" r="r" b="b"/>
            <a:pathLst>
              <a:path w="3320671" h="3850053">
                <a:moveTo>
                  <a:pt x="0" y="0"/>
                </a:moveTo>
                <a:lnTo>
                  <a:pt x="3320671" y="0"/>
                </a:lnTo>
                <a:lnTo>
                  <a:pt x="3320671" y="3850054"/>
                </a:lnTo>
                <a:lnTo>
                  <a:pt x="0" y="3850054"/>
                </a:lnTo>
                <a:lnTo>
                  <a:pt x="0" y="0"/>
                </a:lnTo>
                <a:close/>
              </a:path>
            </a:pathLst>
          </a:custGeom>
          <a:blipFill>
            <a:blip r:embed="rId5"/>
            <a:stretch>
              <a:fillRect/>
            </a:stretch>
          </a:blipFill>
        </p:spPr>
        <p:txBody>
          <a:bodyPr/>
          <a:lstStyle/>
          <a:p>
            <a:endParaRPr lang="en-US" dirty="0"/>
          </a:p>
        </p:txBody>
      </p:sp>
      <p:sp>
        <p:nvSpPr>
          <p:cNvPr id="37" name="TextBox 37"/>
          <p:cNvSpPr txBox="1"/>
          <p:nvPr/>
        </p:nvSpPr>
        <p:spPr>
          <a:xfrm>
            <a:off x="708801" y="791507"/>
            <a:ext cx="5617964"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Self-Advocacy</a:t>
            </a:r>
          </a:p>
        </p:txBody>
      </p:sp>
      <p:sp>
        <p:nvSpPr>
          <p:cNvPr id="38" name="TextBox 38"/>
          <p:cNvSpPr txBox="1"/>
          <p:nvPr/>
        </p:nvSpPr>
        <p:spPr>
          <a:xfrm>
            <a:off x="5209442" y="3843058"/>
            <a:ext cx="8978927" cy="2733832"/>
          </a:xfrm>
          <a:prstGeom prst="rect">
            <a:avLst/>
          </a:prstGeom>
        </p:spPr>
        <p:txBody>
          <a:bodyPr lIns="0" tIns="0" rIns="0" bIns="0" rtlCol="0" anchor="t">
            <a:spAutoFit/>
          </a:bodyPr>
          <a:lstStyle/>
          <a:p>
            <a:pPr algn="l">
              <a:lnSpc>
                <a:spcPts val="7303"/>
              </a:lnSpc>
            </a:pPr>
            <a:r>
              <a:rPr lang="en-US" sz="4399" dirty="0">
                <a:solidFill>
                  <a:srgbClr val="000000"/>
                </a:solidFill>
                <a:latin typeface="Ubuntu"/>
                <a:ea typeface="Ubuntu"/>
                <a:cs typeface="Ubuntu"/>
                <a:sym typeface="Ubuntu"/>
              </a:rPr>
              <a:t>Self-advocacy means being able to </a:t>
            </a:r>
            <a:r>
              <a:rPr lang="en-US" sz="4399" b="1" dirty="0">
                <a:solidFill>
                  <a:srgbClr val="000000"/>
                </a:solidFill>
                <a:latin typeface="Ubuntu Bold"/>
                <a:ea typeface="Ubuntu Bold"/>
                <a:cs typeface="Ubuntu Bold"/>
                <a:sym typeface="Ubuntu Bold"/>
              </a:rPr>
              <a:t>express yourself</a:t>
            </a:r>
            <a:r>
              <a:rPr lang="en-US" sz="4399" dirty="0">
                <a:solidFill>
                  <a:srgbClr val="000000"/>
                </a:solidFill>
                <a:latin typeface="Ubuntu"/>
                <a:ea typeface="Ubuntu"/>
                <a:cs typeface="Ubuntu"/>
                <a:sym typeface="Ubuntu"/>
              </a:rPr>
              <a:t> about the things that are important to you.</a:t>
            </a:r>
          </a:p>
        </p:txBody>
      </p:sp>
      <p:sp>
        <p:nvSpPr>
          <p:cNvPr id="39" name="Freeform 39"/>
          <p:cNvSpPr/>
          <p:nvPr/>
        </p:nvSpPr>
        <p:spPr>
          <a:xfrm>
            <a:off x="14453063" y="6991131"/>
            <a:ext cx="2501704" cy="2267169"/>
          </a:xfrm>
          <a:custGeom>
            <a:avLst/>
            <a:gdLst/>
            <a:ahLst/>
            <a:cxnLst/>
            <a:rect l="l" t="t" r="r" b="b"/>
            <a:pathLst>
              <a:path w="2501704" h="2267169">
                <a:moveTo>
                  <a:pt x="0" y="0"/>
                </a:moveTo>
                <a:lnTo>
                  <a:pt x="2501703" y="0"/>
                </a:lnTo>
                <a:lnTo>
                  <a:pt x="2501703" y="2267169"/>
                </a:lnTo>
                <a:lnTo>
                  <a:pt x="0" y="2267169"/>
                </a:lnTo>
                <a:lnTo>
                  <a:pt x="0" y="0"/>
                </a:lnTo>
                <a:close/>
              </a:path>
            </a:pathLst>
          </a:custGeom>
          <a:blipFill>
            <a:blip r:embed="rId6"/>
            <a:stretch>
              <a:fillRect/>
            </a:stretch>
          </a:blipFill>
        </p:spPr>
        <p:txBody>
          <a:bodyPr/>
          <a:lstStyle/>
          <a:p>
            <a:endParaRPr lang="en-US" dirty="0"/>
          </a:p>
        </p:txBody>
      </p:sp>
      <p:sp>
        <p:nvSpPr>
          <p:cNvPr id="40" name="Freeform 40"/>
          <p:cNvSpPr/>
          <p:nvPr/>
        </p:nvSpPr>
        <p:spPr>
          <a:xfrm flipH="1">
            <a:off x="13793024" y="1172080"/>
            <a:ext cx="3514948" cy="4147431"/>
          </a:xfrm>
          <a:custGeom>
            <a:avLst/>
            <a:gdLst/>
            <a:ahLst/>
            <a:cxnLst/>
            <a:rect l="l" t="t" r="r" b="b"/>
            <a:pathLst>
              <a:path w="3514948" h="4147431">
                <a:moveTo>
                  <a:pt x="3514948" y="0"/>
                </a:moveTo>
                <a:lnTo>
                  <a:pt x="0" y="0"/>
                </a:lnTo>
                <a:lnTo>
                  <a:pt x="0" y="4147431"/>
                </a:lnTo>
                <a:lnTo>
                  <a:pt x="3514948" y="4147431"/>
                </a:lnTo>
                <a:lnTo>
                  <a:pt x="3514948"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120087" cy="1223447"/>
            <a:chOff x="0" y="0"/>
            <a:chExt cx="2665373" cy="322225"/>
          </a:xfrm>
        </p:grpSpPr>
        <p:sp>
          <p:nvSpPr>
            <p:cNvPr id="34" name="Freeform 34"/>
            <p:cNvSpPr/>
            <p:nvPr/>
          </p:nvSpPr>
          <p:spPr>
            <a:xfrm>
              <a:off x="0" y="0"/>
              <a:ext cx="2665373" cy="322225"/>
            </a:xfrm>
            <a:custGeom>
              <a:avLst/>
              <a:gdLst/>
              <a:ahLst/>
              <a:cxnLst/>
              <a:rect l="l" t="t" r="r" b="b"/>
              <a:pathLst>
                <a:path w="2665373" h="322225">
                  <a:moveTo>
                    <a:pt x="2462173" y="0"/>
                  </a:moveTo>
                  <a:cubicBezTo>
                    <a:pt x="2574397" y="0"/>
                    <a:pt x="2665373" y="72132"/>
                    <a:pt x="2665373" y="161112"/>
                  </a:cubicBezTo>
                  <a:cubicBezTo>
                    <a:pt x="2665373" y="250092"/>
                    <a:pt x="2574397" y="322225"/>
                    <a:pt x="24621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665373" cy="350800"/>
            </a:xfrm>
            <a:prstGeom prst="rect">
              <a:avLst/>
            </a:prstGeom>
          </p:spPr>
          <p:txBody>
            <a:bodyPr lIns="50800" tIns="50800" rIns="50800" bIns="50800" rtlCol="0" anchor="ctr"/>
            <a:lstStyle/>
            <a:p>
              <a:pPr algn="ctr">
                <a:lnSpc>
                  <a:spcPts val="1960"/>
                </a:lnSpc>
              </a:pPr>
              <a:endParaRPr dirty="0"/>
            </a:p>
          </p:txBody>
        </p:sp>
      </p:grpSp>
      <p:graphicFrame>
        <p:nvGraphicFramePr>
          <p:cNvPr id="36" name="Table 36"/>
          <p:cNvGraphicFramePr>
            <a:graphicFrameLocks noGrp="1"/>
          </p:cNvGraphicFramePr>
          <p:nvPr/>
        </p:nvGraphicFramePr>
        <p:xfrm>
          <a:off x="2309643" y="2654066"/>
          <a:ext cx="14991380" cy="6893670"/>
        </p:xfrm>
        <a:graphic>
          <a:graphicData uri="http://schemas.openxmlformats.org/drawingml/2006/table">
            <a:tbl>
              <a:tblPr/>
              <a:tblGrid>
                <a:gridCol w="3747845">
                  <a:extLst>
                    <a:ext uri="{9D8B030D-6E8A-4147-A177-3AD203B41FA5}">
                      <a16:colId xmlns:a16="http://schemas.microsoft.com/office/drawing/2014/main" val="20000"/>
                    </a:ext>
                  </a:extLst>
                </a:gridCol>
                <a:gridCol w="3747845">
                  <a:extLst>
                    <a:ext uri="{9D8B030D-6E8A-4147-A177-3AD203B41FA5}">
                      <a16:colId xmlns:a16="http://schemas.microsoft.com/office/drawing/2014/main" val="20001"/>
                    </a:ext>
                  </a:extLst>
                </a:gridCol>
                <a:gridCol w="3747845">
                  <a:extLst>
                    <a:ext uri="{9D8B030D-6E8A-4147-A177-3AD203B41FA5}">
                      <a16:colId xmlns:a16="http://schemas.microsoft.com/office/drawing/2014/main" val="20002"/>
                    </a:ext>
                  </a:extLst>
                </a:gridCol>
                <a:gridCol w="3747845">
                  <a:extLst>
                    <a:ext uri="{9D8B030D-6E8A-4147-A177-3AD203B41FA5}">
                      <a16:colId xmlns:a16="http://schemas.microsoft.com/office/drawing/2014/main" val="20003"/>
                    </a:ext>
                  </a:extLst>
                </a:gridCol>
              </a:tblGrid>
              <a:tr h="2190888">
                <a:tc gridSpan="4">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702782">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7" name="Freeform 37"/>
          <p:cNvSpPr/>
          <p:nvPr/>
        </p:nvSpPr>
        <p:spPr>
          <a:xfrm>
            <a:off x="7038742" y="5252157"/>
            <a:ext cx="1736712" cy="1736712"/>
          </a:xfrm>
          <a:custGeom>
            <a:avLst/>
            <a:gdLst/>
            <a:ahLst/>
            <a:cxnLst/>
            <a:rect l="l" t="t" r="r" b="b"/>
            <a:pathLst>
              <a:path w="1736712" h="1736712">
                <a:moveTo>
                  <a:pt x="0" y="0"/>
                </a:moveTo>
                <a:lnTo>
                  <a:pt x="1736712" y="0"/>
                </a:lnTo>
                <a:lnTo>
                  <a:pt x="1736712" y="1736712"/>
                </a:lnTo>
                <a:lnTo>
                  <a:pt x="0" y="17367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grpSp>
        <p:nvGrpSpPr>
          <p:cNvPr id="38" name="Group 38"/>
          <p:cNvGrpSpPr/>
          <p:nvPr/>
        </p:nvGrpSpPr>
        <p:grpSpPr>
          <a:xfrm>
            <a:off x="10822132" y="5252157"/>
            <a:ext cx="1736712" cy="1736712"/>
            <a:chOff x="0" y="0"/>
            <a:chExt cx="2315616" cy="2315616"/>
          </a:xfrm>
        </p:grpSpPr>
        <p:grpSp>
          <p:nvGrpSpPr>
            <p:cNvPr id="39" name="Group 39"/>
            <p:cNvGrpSpPr/>
            <p:nvPr/>
          </p:nvGrpSpPr>
          <p:grpSpPr>
            <a:xfrm>
              <a:off x="0" y="0"/>
              <a:ext cx="2315616" cy="2315616"/>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dirty="0"/>
              </a:p>
            </p:txBody>
          </p:sp>
          <p:sp>
            <p:nvSpPr>
              <p:cNvPr id="41" name="TextBox 41"/>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dirty="0"/>
              </a:p>
            </p:txBody>
          </p:sp>
        </p:grpSp>
        <p:sp>
          <p:nvSpPr>
            <p:cNvPr id="42" name="Freeform 42"/>
            <p:cNvSpPr/>
            <p:nvPr/>
          </p:nvSpPr>
          <p:spPr>
            <a:xfrm>
              <a:off x="270516" y="419451"/>
              <a:ext cx="1774585" cy="1349660"/>
            </a:xfrm>
            <a:custGeom>
              <a:avLst/>
              <a:gdLst/>
              <a:ahLst/>
              <a:cxnLst/>
              <a:rect l="l" t="t" r="r" b="b"/>
              <a:pathLst>
                <a:path w="1774585" h="1349660">
                  <a:moveTo>
                    <a:pt x="0" y="0"/>
                  </a:moveTo>
                  <a:lnTo>
                    <a:pt x="1774584" y="0"/>
                  </a:lnTo>
                  <a:lnTo>
                    <a:pt x="1774584" y="1349660"/>
                  </a:lnTo>
                  <a:lnTo>
                    <a:pt x="0" y="1349660"/>
                  </a:lnTo>
                  <a:lnTo>
                    <a:pt x="0" y="0"/>
                  </a:lnTo>
                  <a:close/>
                </a:path>
              </a:pathLst>
            </a:custGeom>
            <a:blipFill>
              <a:blip r:embed="rId7">
                <a:extLst>
                  <a:ext uri="{96DAC541-7B7A-43D3-8B79-37D633B846F1}">
                    <asvg:svgBlip xmlns:asvg="http://schemas.microsoft.com/office/drawing/2016/SVG/main" r:embed="rId8"/>
                  </a:ext>
                </a:extLst>
              </a:blip>
              <a:stretch>
                <a:fillRect b="-85842"/>
              </a:stretch>
            </a:blipFill>
          </p:spPr>
          <p:txBody>
            <a:bodyPr/>
            <a:lstStyle/>
            <a:p>
              <a:endParaRPr lang="en-US" dirty="0"/>
            </a:p>
          </p:txBody>
        </p:sp>
      </p:grpSp>
      <p:grpSp>
        <p:nvGrpSpPr>
          <p:cNvPr id="43" name="Group 43"/>
          <p:cNvGrpSpPr/>
          <p:nvPr/>
        </p:nvGrpSpPr>
        <p:grpSpPr>
          <a:xfrm>
            <a:off x="14549770" y="5250003"/>
            <a:ext cx="1736712" cy="1736712"/>
            <a:chOff x="0" y="0"/>
            <a:chExt cx="2315616" cy="2315616"/>
          </a:xfrm>
        </p:grpSpPr>
        <p:grpSp>
          <p:nvGrpSpPr>
            <p:cNvPr id="44" name="Group 44"/>
            <p:cNvGrpSpPr/>
            <p:nvPr/>
          </p:nvGrpSpPr>
          <p:grpSpPr>
            <a:xfrm>
              <a:off x="0" y="0"/>
              <a:ext cx="2315616" cy="2315616"/>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dirty="0"/>
              </a:p>
            </p:txBody>
          </p:sp>
          <p:sp>
            <p:nvSpPr>
              <p:cNvPr id="46" name="TextBox 4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dirty="0"/>
              </a:p>
            </p:txBody>
          </p:sp>
        </p:grpSp>
        <p:sp>
          <p:nvSpPr>
            <p:cNvPr id="47" name="Freeform 47"/>
            <p:cNvSpPr/>
            <p:nvPr/>
          </p:nvSpPr>
          <p:spPr>
            <a:xfrm>
              <a:off x="408814" y="300591"/>
              <a:ext cx="1497988" cy="1714435"/>
            </a:xfrm>
            <a:custGeom>
              <a:avLst/>
              <a:gdLst/>
              <a:ahLst/>
              <a:cxnLst/>
              <a:rect l="l" t="t" r="r" b="b"/>
              <a:pathLst>
                <a:path w="1497988" h="1714435">
                  <a:moveTo>
                    <a:pt x="0" y="0"/>
                  </a:moveTo>
                  <a:lnTo>
                    <a:pt x="1497988" y="0"/>
                  </a:lnTo>
                  <a:lnTo>
                    <a:pt x="1497988" y="1714435"/>
                  </a:lnTo>
                  <a:lnTo>
                    <a:pt x="0" y="171443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grpSp>
      <p:grpSp>
        <p:nvGrpSpPr>
          <p:cNvPr id="48" name="Group 48"/>
          <p:cNvGrpSpPr/>
          <p:nvPr/>
        </p:nvGrpSpPr>
        <p:grpSpPr>
          <a:xfrm>
            <a:off x="2788457" y="2826008"/>
            <a:ext cx="1736712" cy="1736712"/>
            <a:chOff x="0" y="0"/>
            <a:chExt cx="2315616" cy="2315616"/>
          </a:xfrm>
        </p:grpSpPr>
        <p:grpSp>
          <p:nvGrpSpPr>
            <p:cNvPr id="49" name="Group 49"/>
            <p:cNvGrpSpPr/>
            <p:nvPr/>
          </p:nvGrpSpPr>
          <p:grpSpPr>
            <a:xfrm>
              <a:off x="0" y="0"/>
              <a:ext cx="2315616" cy="2315616"/>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dirty="0"/>
              </a:p>
            </p:txBody>
          </p:sp>
          <p:sp>
            <p:nvSpPr>
              <p:cNvPr id="51" name="TextBox 5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dirty="0"/>
              </a:p>
            </p:txBody>
          </p:sp>
        </p:grpSp>
        <p:sp>
          <p:nvSpPr>
            <p:cNvPr id="52" name="Freeform 52"/>
            <p:cNvSpPr/>
            <p:nvPr/>
          </p:nvSpPr>
          <p:spPr>
            <a:xfrm>
              <a:off x="508299" y="391847"/>
              <a:ext cx="1428507" cy="1554837"/>
            </a:xfrm>
            <a:custGeom>
              <a:avLst/>
              <a:gdLst/>
              <a:ahLst/>
              <a:cxnLst/>
              <a:rect l="l" t="t" r="r" b="b"/>
              <a:pathLst>
                <a:path w="1428507" h="1554837">
                  <a:moveTo>
                    <a:pt x="0" y="0"/>
                  </a:moveTo>
                  <a:lnTo>
                    <a:pt x="1428507" y="0"/>
                  </a:lnTo>
                  <a:lnTo>
                    <a:pt x="1428507" y="1554837"/>
                  </a:lnTo>
                  <a:lnTo>
                    <a:pt x="0" y="155483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dirty="0"/>
            </a:p>
          </p:txBody>
        </p:sp>
      </p:grpSp>
      <p:grpSp>
        <p:nvGrpSpPr>
          <p:cNvPr id="53" name="Group 53"/>
          <p:cNvGrpSpPr/>
          <p:nvPr/>
        </p:nvGrpSpPr>
        <p:grpSpPr>
          <a:xfrm>
            <a:off x="3082446" y="5252157"/>
            <a:ext cx="1736712" cy="1736712"/>
            <a:chOff x="0" y="0"/>
            <a:chExt cx="2315616" cy="2315616"/>
          </a:xfrm>
        </p:grpSpPr>
        <p:grpSp>
          <p:nvGrpSpPr>
            <p:cNvPr id="54" name="Group 54"/>
            <p:cNvGrpSpPr/>
            <p:nvPr/>
          </p:nvGrpSpPr>
          <p:grpSpPr>
            <a:xfrm>
              <a:off x="0" y="0"/>
              <a:ext cx="2315616" cy="2315616"/>
              <a:chOff x="0" y="0"/>
              <a:chExt cx="812800" cy="812800"/>
            </a:xfrm>
          </p:grpSpPr>
          <p:sp>
            <p:nvSpPr>
              <p:cNvPr id="55" name="Freeform 5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dirty="0"/>
              </a:p>
            </p:txBody>
          </p:sp>
          <p:sp>
            <p:nvSpPr>
              <p:cNvPr id="56" name="TextBox 5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dirty="0"/>
              </a:p>
            </p:txBody>
          </p:sp>
        </p:grpSp>
        <p:sp>
          <p:nvSpPr>
            <p:cNvPr id="57" name="Freeform 57"/>
            <p:cNvSpPr/>
            <p:nvPr/>
          </p:nvSpPr>
          <p:spPr>
            <a:xfrm>
              <a:off x="394793" y="395320"/>
              <a:ext cx="1682731" cy="1524975"/>
            </a:xfrm>
            <a:custGeom>
              <a:avLst/>
              <a:gdLst/>
              <a:ahLst/>
              <a:cxnLst/>
              <a:rect l="l" t="t" r="r" b="b"/>
              <a:pathLst>
                <a:path w="1682731" h="1524975">
                  <a:moveTo>
                    <a:pt x="0" y="0"/>
                  </a:moveTo>
                  <a:lnTo>
                    <a:pt x="1682731" y="0"/>
                  </a:lnTo>
                  <a:lnTo>
                    <a:pt x="1682731" y="1524976"/>
                  </a:lnTo>
                  <a:lnTo>
                    <a:pt x="0" y="15249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grpSp>
      <p:sp>
        <p:nvSpPr>
          <p:cNvPr id="58" name="TextBox 58"/>
          <p:cNvSpPr txBox="1"/>
          <p:nvPr/>
        </p:nvSpPr>
        <p:spPr>
          <a:xfrm>
            <a:off x="832545" y="791507"/>
            <a:ext cx="9660423"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Support Plan Worksheet</a:t>
            </a:r>
          </a:p>
        </p:txBody>
      </p:sp>
      <p:sp>
        <p:nvSpPr>
          <p:cNvPr id="59" name="TextBox 59"/>
          <p:cNvSpPr txBox="1"/>
          <p:nvPr/>
        </p:nvSpPr>
        <p:spPr>
          <a:xfrm>
            <a:off x="4717789" y="2870245"/>
            <a:ext cx="2570393" cy="824119"/>
          </a:xfrm>
          <a:prstGeom prst="rect">
            <a:avLst/>
          </a:prstGeom>
        </p:spPr>
        <p:txBody>
          <a:bodyPr lIns="0" tIns="0" rIns="0" bIns="0" rtlCol="0" anchor="t">
            <a:spAutoFit/>
          </a:bodyPr>
          <a:lstStyle/>
          <a:p>
            <a:pPr algn="l">
              <a:lnSpc>
                <a:spcPts val="6533"/>
              </a:lnSpc>
            </a:pPr>
            <a:r>
              <a:rPr lang="en-US" sz="4666" b="1" dirty="0">
                <a:solidFill>
                  <a:srgbClr val="000000"/>
                </a:solidFill>
                <a:latin typeface="Ubuntu Bold"/>
                <a:ea typeface="Ubuntu Bold"/>
                <a:cs typeface="Ubuntu Bold"/>
                <a:sym typeface="Ubuntu Bold"/>
              </a:rPr>
              <a:t>My Goal:</a:t>
            </a:r>
          </a:p>
        </p:txBody>
      </p:sp>
      <p:sp>
        <p:nvSpPr>
          <p:cNvPr id="60" name="AutoShape 60"/>
          <p:cNvSpPr/>
          <p:nvPr/>
        </p:nvSpPr>
        <p:spPr>
          <a:xfrm flipV="1">
            <a:off x="4717789" y="4310175"/>
            <a:ext cx="11061232" cy="0"/>
          </a:xfrm>
          <a:prstGeom prst="line">
            <a:avLst/>
          </a:prstGeom>
          <a:ln w="38100" cap="flat">
            <a:solidFill>
              <a:srgbClr val="000000"/>
            </a:solidFill>
            <a:prstDash val="solid"/>
            <a:headEnd type="none" w="sm" len="sm"/>
            <a:tailEnd type="none" w="sm" len="sm"/>
          </a:ln>
        </p:spPr>
        <p:txBody>
          <a:bodyPr/>
          <a:lstStyle/>
          <a:p>
            <a:endParaRPr lang="en-US" dirty="0"/>
          </a:p>
        </p:txBody>
      </p:sp>
      <p:sp>
        <p:nvSpPr>
          <p:cNvPr id="61" name="TextBox 61"/>
          <p:cNvSpPr txBox="1"/>
          <p:nvPr/>
        </p:nvSpPr>
        <p:spPr>
          <a:xfrm>
            <a:off x="2438234" y="7370196"/>
            <a:ext cx="3314028" cy="67509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Things to Do</a:t>
            </a:r>
          </a:p>
        </p:txBody>
      </p:sp>
      <p:sp>
        <p:nvSpPr>
          <p:cNvPr id="62" name="TextBox 62"/>
          <p:cNvSpPr txBox="1"/>
          <p:nvPr/>
        </p:nvSpPr>
        <p:spPr>
          <a:xfrm>
            <a:off x="6559135" y="7370196"/>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can do this</a:t>
            </a:r>
          </a:p>
          <a:p>
            <a:pPr algn="ctr">
              <a:lnSpc>
                <a:spcPts val="5345"/>
              </a:lnSpc>
            </a:pPr>
            <a:r>
              <a:rPr lang="en-US" sz="3817" b="1" dirty="0">
                <a:solidFill>
                  <a:srgbClr val="000000"/>
                </a:solidFill>
                <a:latin typeface="Ubuntu Bold"/>
                <a:ea typeface="Ubuntu Bold"/>
                <a:cs typeface="Ubuntu Bold"/>
                <a:sym typeface="Ubuntu Bold"/>
              </a:rPr>
              <a:t>myself</a:t>
            </a:r>
          </a:p>
        </p:txBody>
      </p:sp>
      <p:sp>
        <p:nvSpPr>
          <p:cNvPr id="63" name="TextBox 63"/>
          <p:cNvSpPr txBox="1"/>
          <p:nvPr/>
        </p:nvSpPr>
        <p:spPr>
          <a:xfrm>
            <a:off x="10315207" y="7370196"/>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I need help with this</a:t>
            </a:r>
          </a:p>
        </p:txBody>
      </p:sp>
      <p:sp>
        <p:nvSpPr>
          <p:cNvPr id="64" name="TextBox 64"/>
          <p:cNvSpPr txBox="1"/>
          <p:nvPr/>
        </p:nvSpPr>
        <p:spPr>
          <a:xfrm>
            <a:off x="13950535" y="7321707"/>
            <a:ext cx="2889665" cy="1351913"/>
          </a:xfrm>
          <a:prstGeom prst="rect">
            <a:avLst/>
          </a:prstGeom>
        </p:spPr>
        <p:txBody>
          <a:bodyPr lIns="0" tIns="0" rIns="0" bIns="0" rtlCol="0" anchor="t">
            <a:spAutoFit/>
          </a:bodyPr>
          <a:lstStyle/>
          <a:p>
            <a:pPr algn="ctr">
              <a:lnSpc>
                <a:spcPts val="5345"/>
              </a:lnSpc>
            </a:pPr>
            <a:r>
              <a:rPr lang="en-US" sz="3817" b="1" dirty="0">
                <a:solidFill>
                  <a:srgbClr val="000000"/>
                </a:solidFill>
                <a:latin typeface="Ubuntu Bold"/>
                <a:ea typeface="Ubuntu Bold"/>
                <a:cs typeface="Ubuntu Bold"/>
                <a:sym typeface="Ubuntu Bold"/>
              </a:rPr>
              <a:t>Who can help me?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7123098" cy="1223447"/>
            <a:chOff x="0" y="0"/>
            <a:chExt cx="1876042" cy="322225"/>
          </a:xfrm>
        </p:grpSpPr>
        <p:sp>
          <p:nvSpPr>
            <p:cNvPr id="34" name="Freeform 34"/>
            <p:cNvSpPr/>
            <p:nvPr/>
          </p:nvSpPr>
          <p:spPr>
            <a:xfrm>
              <a:off x="0" y="0"/>
              <a:ext cx="1876042" cy="322225"/>
            </a:xfrm>
            <a:custGeom>
              <a:avLst/>
              <a:gdLst/>
              <a:ahLst/>
              <a:cxnLst/>
              <a:rect l="l" t="t" r="r" b="b"/>
              <a:pathLst>
                <a:path w="1876042" h="322225">
                  <a:moveTo>
                    <a:pt x="1672842" y="0"/>
                  </a:moveTo>
                  <a:cubicBezTo>
                    <a:pt x="1785066" y="0"/>
                    <a:pt x="1876042" y="72132"/>
                    <a:pt x="1876042" y="161112"/>
                  </a:cubicBezTo>
                  <a:cubicBezTo>
                    <a:pt x="1876042" y="250092"/>
                    <a:pt x="1785066" y="322225"/>
                    <a:pt x="16728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876042" cy="350800"/>
            </a:xfrm>
            <a:prstGeom prst="rect">
              <a:avLst/>
            </a:prstGeom>
          </p:spPr>
          <p:txBody>
            <a:bodyPr lIns="50800" tIns="50800" rIns="50800" bIns="50800" rtlCol="0" anchor="ctr"/>
            <a:lstStyle/>
            <a:p>
              <a:pPr algn="ctr">
                <a:lnSpc>
                  <a:spcPts val="1960"/>
                </a:lnSpc>
              </a:pPr>
              <a:endParaRPr dirty="0"/>
            </a:p>
          </p:txBody>
        </p:sp>
      </p:grpSp>
      <p:grpSp>
        <p:nvGrpSpPr>
          <p:cNvPr id="36" name="Group 36"/>
          <p:cNvGrpSpPr/>
          <p:nvPr/>
        </p:nvGrpSpPr>
        <p:grpSpPr>
          <a:xfrm>
            <a:off x="4724756" y="4149960"/>
            <a:ext cx="8838487" cy="3830879"/>
            <a:chOff x="0" y="0"/>
            <a:chExt cx="11784649" cy="5107839"/>
          </a:xfrm>
        </p:grpSpPr>
        <p:sp>
          <p:nvSpPr>
            <p:cNvPr id="37" name="Freeform 37"/>
            <p:cNvSpPr/>
            <p:nvPr/>
          </p:nvSpPr>
          <p:spPr>
            <a:xfrm flipH="1">
              <a:off x="9365494" y="0"/>
              <a:ext cx="2419155" cy="4920118"/>
            </a:xfrm>
            <a:custGeom>
              <a:avLst/>
              <a:gdLst/>
              <a:ahLst/>
              <a:cxnLst/>
              <a:rect l="l" t="t" r="r" b="b"/>
              <a:pathLst>
                <a:path w="2419155" h="4920118">
                  <a:moveTo>
                    <a:pt x="2419155" y="0"/>
                  </a:moveTo>
                  <a:lnTo>
                    <a:pt x="0" y="0"/>
                  </a:lnTo>
                  <a:lnTo>
                    <a:pt x="0" y="4920118"/>
                  </a:lnTo>
                  <a:lnTo>
                    <a:pt x="2419155" y="4920118"/>
                  </a:lnTo>
                  <a:lnTo>
                    <a:pt x="241915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8" name="Freeform 38"/>
            <p:cNvSpPr/>
            <p:nvPr/>
          </p:nvSpPr>
          <p:spPr>
            <a:xfrm flipH="1">
              <a:off x="1961771" y="0"/>
              <a:ext cx="3546037" cy="2798146"/>
            </a:xfrm>
            <a:custGeom>
              <a:avLst/>
              <a:gdLst/>
              <a:ahLst/>
              <a:cxnLst/>
              <a:rect l="l" t="t" r="r" b="b"/>
              <a:pathLst>
                <a:path w="3546037" h="2798146">
                  <a:moveTo>
                    <a:pt x="3546037" y="0"/>
                  </a:moveTo>
                  <a:lnTo>
                    <a:pt x="0" y="0"/>
                  </a:lnTo>
                  <a:lnTo>
                    <a:pt x="0" y="2798146"/>
                  </a:lnTo>
                  <a:lnTo>
                    <a:pt x="3546037" y="2798146"/>
                  </a:lnTo>
                  <a:lnTo>
                    <a:pt x="354603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39" name="Freeform 39"/>
            <p:cNvSpPr/>
            <p:nvPr/>
          </p:nvSpPr>
          <p:spPr>
            <a:xfrm>
              <a:off x="5737497" y="458950"/>
              <a:ext cx="1571588" cy="2692753"/>
            </a:xfrm>
            <a:custGeom>
              <a:avLst/>
              <a:gdLst/>
              <a:ahLst/>
              <a:cxnLst/>
              <a:rect l="l" t="t" r="r" b="b"/>
              <a:pathLst>
                <a:path w="1571588" h="2692753">
                  <a:moveTo>
                    <a:pt x="0" y="0"/>
                  </a:moveTo>
                  <a:lnTo>
                    <a:pt x="1571588" y="0"/>
                  </a:lnTo>
                  <a:lnTo>
                    <a:pt x="1571588" y="2692753"/>
                  </a:lnTo>
                  <a:lnTo>
                    <a:pt x="0" y="26927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sp>
          <p:nvSpPr>
            <p:cNvPr id="40" name="Freeform 40"/>
            <p:cNvSpPr/>
            <p:nvPr/>
          </p:nvSpPr>
          <p:spPr>
            <a:xfrm flipH="1">
              <a:off x="3053084" y="2413426"/>
              <a:ext cx="1778313" cy="2694413"/>
            </a:xfrm>
            <a:custGeom>
              <a:avLst/>
              <a:gdLst/>
              <a:ahLst/>
              <a:cxnLst/>
              <a:rect l="l" t="t" r="r" b="b"/>
              <a:pathLst>
                <a:path w="1778313" h="2694413">
                  <a:moveTo>
                    <a:pt x="1778312" y="0"/>
                  </a:moveTo>
                  <a:lnTo>
                    <a:pt x="0" y="0"/>
                  </a:lnTo>
                  <a:lnTo>
                    <a:pt x="0" y="2694413"/>
                  </a:lnTo>
                  <a:lnTo>
                    <a:pt x="1778312" y="2694413"/>
                  </a:lnTo>
                  <a:lnTo>
                    <a:pt x="1778312"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dirty="0"/>
            </a:p>
          </p:txBody>
        </p:sp>
        <p:sp>
          <p:nvSpPr>
            <p:cNvPr id="41" name="Freeform 41"/>
            <p:cNvSpPr/>
            <p:nvPr/>
          </p:nvSpPr>
          <p:spPr>
            <a:xfrm>
              <a:off x="6088907" y="2043079"/>
              <a:ext cx="3219286" cy="3064760"/>
            </a:xfrm>
            <a:custGeom>
              <a:avLst/>
              <a:gdLst/>
              <a:ahLst/>
              <a:cxnLst/>
              <a:rect l="l" t="t" r="r" b="b"/>
              <a:pathLst>
                <a:path w="3219286" h="3064760">
                  <a:moveTo>
                    <a:pt x="0" y="0"/>
                  </a:moveTo>
                  <a:lnTo>
                    <a:pt x="3219286" y="0"/>
                  </a:lnTo>
                  <a:lnTo>
                    <a:pt x="3219286" y="3064760"/>
                  </a:lnTo>
                  <a:lnTo>
                    <a:pt x="0" y="30647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sp>
          <p:nvSpPr>
            <p:cNvPr id="42" name="Freeform 42"/>
            <p:cNvSpPr/>
            <p:nvPr/>
          </p:nvSpPr>
          <p:spPr>
            <a:xfrm>
              <a:off x="0" y="998012"/>
              <a:ext cx="2690068" cy="4109826"/>
            </a:xfrm>
            <a:custGeom>
              <a:avLst/>
              <a:gdLst/>
              <a:ahLst/>
              <a:cxnLst/>
              <a:rect l="l" t="t" r="r" b="b"/>
              <a:pathLst>
                <a:path w="2690068" h="4109826">
                  <a:moveTo>
                    <a:pt x="0" y="0"/>
                  </a:moveTo>
                  <a:lnTo>
                    <a:pt x="2690068" y="0"/>
                  </a:lnTo>
                  <a:lnTo>
                    <a:pt x="2690068" y="4109827"/>
                  </a:lnTo>
                  <a:lnTo>
                    <a:pt x="0" y="410982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dirty="0"/>
            </a:p>
          </p:txBody>
        </p:sp>
      </p:grpSp>
      <p:sp>
        <p:nvSpPr>
          <p:cNvPr id="43" name="TextBox 43"/>
          <p:cNvSpPr txBox="1"/>
          <p:nvPr/>
        </p:nvSpPr>
        <p:spPr>
          <a:xfrm>
            <a:off x="832545" y="791507"/>
            <a:ext cx="6632675"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The Bottom Line</a:t>
            </a:r>
          </a:p>
        </p:txBody>
      </p:sp>
      <p:sp>
        <p:nvSpPr>
          <p:cNvPr id="44" name="TextBox 44"/>
          <p:cNvSpPr txBox="1"/>
          <p:nvPr/>
        </p:nvSpPr>
        <p:spPr>
          <a:xfrm>
            <a:off x="1525388" y="2373685"/>
            <a:ext cx="15703914" cy="1280160"/>
          </a:xfrm>
          <a:prstGeom prst="rect">
            <a:avLst/>
          </a:prstGeom>
        </p:spPr>
        <p:txBody>
          <a:bodyPr lIns="0" tIns="0" rIns="0" bIns="0" rtlCol="0" anchor="t">
            <a:spAutoFit/>
          </a:bodyPr>
          <a:lstStyle/>
          <a:p>
            <a:pPr algn="ctr">
              <a:lnSpc>
                <a:spcPts val="5040"/>
              </a:lnSpc>
              <a:spcBef>
                <a:spcPct val="0"/>
              </a:spcBef>
            </a:pPr>
            <a:r>
              <a:rPr lang="en-US" sz="3600" dirty="0">
                <a:solidFill>
                  <a:srgbClr val="000000"/>
                </a:solidFill>
                <a:latin typeface="Ubuntu"/>
                <a:ea typeface="Ubuntu"/>
                <a:cs typeface="Ubuntu"/>
                <a:sym typeface="Ubuntu"/>
              </a:rPr>
              <a:t>People with IDD are incredibly </a:t>
            </a:r>
            <a:r>
              <a:rPr lang="en-US" sz="3600" b="1" dirty="0">
                <a:solidFill>
                  <a:srgbClr val="000000"/>
                </a:solidFill>
                <a:latin typeface="Ubuntu Bold"/>
                <a:ea typeface="Ubuntu Bold"/>
                <a:cs typeface="Ubuntu Bold"/>
                <a:sym typeface="Ubuntu Bold"/>
              </a:rPr>
              <a:t>diverse</a:t>
            </a:r>
            <a:r>
              <a:rPr lang="en-US" sz="3600" dirty="0">
                <a:solidFill>
                  <a:srgbClr val="000000"/>
                </a:solidFill>
                <a:latin typeface="Ubuntu"/>
                <a:ea typeface="Ubuntu"/>
                <a:cs typeface="Ubuntu"/>
                <a:sym typeface="Ubuntu"/>
              </a:rPr>
              <a:t>. Each person has different interests, abilities, needs, desires, and ways of communicating their preferences. </a:t>
            </a:r>
          </a:p>
        </p:txBody>
      </p:sp>
      <p:sp>
        <p:nvSpPr>
          <p:cNvPr id="45" name="TextBox 45"/>
          <p:cNvSpPr txBox="1"/>
          <p:nvPr/>
        </p:nvSpPr>
        <p:spPr>
          <a:xfrm>
            <a:off x="1596284" y="8361646"/>
            <a:ext cx="15711689" cy="1118870"/>
          </a:xfrm>
          <a:prstGeom prst="rect">
            <a:avLst/>
          </a:prstGeom>
        </p:spPr>
        <p:txBody>
          <a:bodyPr lIns="0" tIns="0" rIns="0" bIns="0" rtlCol="0" anchor="t">
            <a:spAutoFit/>
          </a:bodyPr>
          <a:lstStyle/>
          <a:p>
            <a:pPr algn="ctr">
              <a:lnSpc>
                <a:spcPts val="4480"/>
              </a:lnSpc>
              <a:spcBef>
                <a:spcPct val="0"/>
              </a:spcBef>
            </a:pPr>
            <a:r>
              <a:rPr lang="en-US" sz="3200" dirty="0">
                <a:solidFill>
                  <a:srgbClr val="000000"/>
                </a:solidFill>
                <a:latin typeface="Ubuntu"/>
                <a:ea typeface="Ubuntu"/>
                <a:cs typeface="Ubuntu"/>
                <a:sym typeface="Ubuntu"/>
              </a:rPr>
              <a:t>Whenever possible, people with IDD should </a:t>
            </a:r>
            <a:r>
              <a:rPr lang="en-US" sz="3200" b="1" dirty="0">
                <a:solidFill>
                  <a:srgbClr val="000000"/>
                </a:solidFill>
                <a:latin typeface="Ubuntu Bold"/>
                <a:ea typeface="Ubuntu Bold"/>
                <a:cs typeface="Ubuntu Bold"/>
                <a:sym typeface="Ubuntu Bold"/>
              </a:rPr>
              <a:t>self-advocate</a:t>
            </a:r>
            <a:r>
              <a:rPr lang="en-US" sz="3200" dirty="0">
                <a:solidFill>
                  <a:srgbClr val="000000"/>
                </a:solidFill>
                <a:latin typeface="Ubuntu"/>
                <a:ea typeface="Ubuntu"/>
                <a:cs typeface="Ubuntu"/>
                <a:sym typeface="Ubuntu"/>
              </a:rPr>
              <a:t>, making their own choices about medical providers, lifestyle decisions, and what happens to their body.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6518274" y="4129009"/>
            <a:ext cx="10789698" cy="2733832"/>
          </a:xfrm>
          <a:prstGeom prst="rect">
            <a:avLst/>
          </a:prstGeom>
        </p:spPr>
        <p:txBody>
          <a:bodyPr lIns="0" tIns="0" rIns="0" bIns="0" rtlCol="0" anchor="t">
            <a:spAutoFit/>
          </a:bodyPr>
          <a:lstStyle/>
          <a:p>
            <a:pPr algn="l">
              <a:lnSpc>
                <a:spcPts val="7303"/>
              </a:lnSpc>
            </a:pPr>
            <a:r>
              <a:rPr lang="en-US" sz="4399" dirty="0">
                <a:solidFill>
                  <a:srgbClr val="000000"/>
                </a:solidFill>
                <a:latin typeface="Ubuntu"/>
                <a:ea typeface="Ubuntu"/>
                <a:cs typeface="Ubuntu"/>
                <a:sym typeface="Ubuntu"/>
              </a:rPr>
              <a:t>Work with your [child / sibling / loved one] to complete one or more support plan worksheets.</a:t>
            </a:r>
          </a:p>
        </p:txBody>
      </p:sp>
      <p:sp>
        <p:nvSpPr>
          <p:cNvPr id="37" name="TextBox 37"/>
          <p:cNvSpPr txBox="1"/>
          <p:nvPr/>
        </p:nvSpPr>
        <p:spPr>
          <a:xfrm>
            <a:off x="832545" y="791507"/>
            <a:ext cx="4238441"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Homework</a:t>
            </a:r>
          </a:p>
        </p:txBody>
      </p:sp>
      <p:grpSp>
        <p:nvGrpSpPr>
          <p:cNvPr id="38" name="Group 38"/>
          <p:cNvGrpSpPr/>
          <p:nvPr/>
        </p:nvGrpSpPr>
        <p:grpSpPr>
          <a:xfrm>
            <a:off x="2165727" y="3326235"/>
            <a:ext cx="3800528" cy="3800528"/>
            <a:chOff x="0" y="0"/>
            <a:chExt cx="5067371" cy="5067371"/>
          </a:xfrm>
        </p:grpSpPr>
        <p:grpSp>
          <p:nvGrpSpPr>
            <p:cNvPr id="39" name="Group 39"/>
            <p:cNvGrpSpPr/>
            <p:nvPr/>
          </p:nvGrpSpPr>
          <p:grpSpPr>
            <a:xfrm>
              <a:off x="0" y="0"/>
              <a:ext cx="5067371" cy="5067371"/>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dirty="0"/>
              </a:p>
            </p:txBody>
          </p:sp>
          <p:sp>
            <p:nvSpPr>
              <p:cNvPr id="41" name="TextBox 4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dirty="0"/>
              </a:p>
            </p:txBody>
          </p:sp>
        </p:grpSp>
        <p:sp>
          <p:nvSpPr>
            <p:cNvPr id="42" name="Freeform 42"/>
            <p:cNvSpPr/>
            <p:nvPr/>
          </p:nvSpPr>
          <p:spPr>
            <a:xfrm>
              <a:off x="1112334" y="857496"/>
              <a:ext cx="3126068" cy="3402523"/>
            </a:xfrm>
            <a:custGeom>
              <a:avLst/>
              <a:gdLst/>
              <a:ahLst/>
              <a:cxnLst/>
              <a:rect l="l" t="t" r="r" b="b"/>
              <a:pathLst>
                <a:path w="3126068" h="3402523">
                  <a:moveTo>
                    <a:pt x="0" y="0"/>
                  </a:moveTo>
                  <a:lnTo>
                    <a:pt x="3126069" y="0"/>
                  </a:lnTo>
                  <a:lnTo>
                    <a:pt x="3126069" y="3402523"/>
                  </a:lnTo>
                  <a:lnTo>
                    <a:pt x="0" y="34025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7927364" cy="1223447"/>
            <a:chOff x="0" y="0"/>
            <a:chExt cx="2087865" cy="322225"/>
          </a:xfrm>
        </p:grpSpPr>
        <p:sp>
          <p:nvSpPr>
            <p:cNvPr id="34" name="Freeform 34"/>
            <p:cNvSpPr/>
            <p:nvPr/>
          </p:nvSpPr>
          <p:spPr>
            <a:xfrm>
              <a:off x="0" y="0"/>
              <a:ext cx="2087865" cy="322225"/>
            </a:xfrm>
            <a:custGeom>
              <a:avLst/>
              <a:gdLst/>
              <a:ahLst/>
              <a:cxnLst/>
              <a:rect l="l" t="t" r="r" b="b"/>
              <a:pathLst>
                <a:path w="2087865" h="322225">
                  <a:moveTo>
                    <a:pt x="1884665" y="0"/>
                  </a:moveTo>
                  <a:cubicBezTo>
                    <a:pt x="1996890" y="0"/>
                    <a:pt x="2087865" y="72132"/>
                    <a:pt x="2087865" y="161112"/>
                  </a:cubicBezTo>
                  <a:cubicBezTo>
                    <a:pt x="2087865" y="250092"/>
                    <a:pt x="1996890" y="322225"/>
                    <a:pt x="188466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087865" cy="350800"/>
            </a:xfrm>
            <a:prstGeom prst="rect">
              <a:avLst/>
            </a:prstGeom>
          </p:spPr>
          <p:txBody>
            <a:bodyPr lIns="50800" tIns="50800" rIns="50800" bIns="50800" rtlCol="0" anchor="ctr"/>
            <a:lstStyle/>
            <a:p>
              <a:pPr algn="ctr">
                <a:lnSpc>
                  <a:spcPts val="1960"/>
                </a:lnSpc>
              </a:pPr>
              <a:endParaRPr dirty="0"/>
            </a:p>
          </p:txBody>
        </p:sp>
      </p:grpSp>
      <p:sp>
        <p:nvSpPr>
          <p:cNvPr id="36" name="Freeform 36"/>
          <p:cNvSpPr/>
          <p:nvPr/>
        </p:nvSpPr>
        <p:spPr>
          <a:xfrm>
            <a:off x="1595403" y="3061390"/>
            <a:ext cx="5300590" cy="5181326"/>
          </a:xfrm>
          <a:custGeom>
            <a:avLst/>
            <a:gdLst/>
            <a:ahLst/>
            <a:cxnLst/>
            <a:rect l="l" t="t" r="r" b="b"/>
            <a:pathLst>
              <a:path w="5300590" h="5181326">
                <a:moveTo>
                  <a:pt x="0" y="0"/>
                </a:moveTo>
                <a:lnTo>
                  <a:pt x="5300589" y="0"/>
                </a:lnTo>
                <a:lnTo>
                  <a:pt x="5300589" y="5181326"/>
                </a:lnTo>
                <a:lnTo>
                  <a:pt x="0" y="5181326"/>
                </a:lnTo>
                <a:lnTo>
                  <a:pt x="0" y="0"/>
                </a:lnTo>
                <a:close/>
              </a:path>
            </a:pathLst>
          </a:custGeom>
          <a:blipFill>
            <a:blip r:embed="rId5"/>
            <a:stretch>
              <a:fillRect/>
            </a:stretch>
          </a:blipFill>
        </p:spPr>
        <p:txBody>
          <a:bodyPr/>
          <a:lstStyle/>
          <a:p>
            <a:endParaRPr lang="en-US" dirty="0"/>
          </a:p>
        </p:txBody>
      </p:sp>
      <p:sp>
        <p:nvSpPr>
          <p:cNvPr id="37" name="TextBox 37"/>
          <p:cNvSpPr txBox="1"/>
          <p:nvPr/>
        </p:nvSpPr>
        <p:spPr>
          <a:xfrm>
            <a:off x="832545" y="791507"/>
            <a:ext cx="7295701"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Systems Advocacy</a:t>
            </a:r>
          </a:p>
        </p:txBody>
      </p:sp>
      <p:sp>
        <p:nvSpPr>
          <p:cNvPr id="38" name="TextBox 38"/>
          <p:cNvSpPr txBox="1"/>
          <p:nvPr/>
        </p:nvSpPr>
        <p:spPr>
          <a:xfrm>
            <a:off x="7465220" y="3713637"/>
            <a:ext cx="9889212" cy="3657757"/>
          </a:xfrm>
          <a:prstGeom prst="rect">
            <a:avLst/>
          </a:prstGeom>
        </p:spPr>
        <p:txBody>
          <a:bodyPr lIns="0" tIns="0" rIns="0" bIns="0" rtlCol="0" anchor="t">
            <a:spAutoFit/>
          </a:bodyPr>
          <a:lstStyle/>
          <a:p>
            <a:pPr algn="l">
              <a:lnSpc>
                <a:spcPts val="7303"/>
              </a:lnSpc>
            </a:pPr>
            <a:r>
              <a:rPr lang="en-US" sz="4399" dirty="0">
                <a:solidFill>
                  <a:srgbClr val="000000"/>
                </a:solidFill>
                <a:latin typeface="Ubuntu"/>
                <a:ea typeface="Ubuntu"/>
                <a:cs typeface="Ubuntu"/>
                <a:sym typeface="Ubuntu"/>
              </a:rPr>
              <a:t>Systems advocacy</a:t>
            </a:r>
            <a:r>
              <a:rPr lang="en-US" sz="4399" b="1" dirty="0">
                <a:solidFill>
                  <a:srgbClr val="000000"/>
                </a:solidFill>
                <a:latin typeface="Ubuntu Bold"/>
                <a:ea typeface="Ubuntu Bold"/>
                <a:cs typeface="Ubuntu Bold"/>
                <a:sym typeface="Ubuntu Bold"/>
              </a:rPr>
              <a:t> </a:t>
            </a:r>
            <a:r>
              <a:rPr lang="en-US" sz="4399" dirty="0">
                <a:solidFill>
                  <a:srgbClr val="000000"/>
                </a:solidFill>
                <a:latin typeface="Ubuntu"/>
                <a:ea typeface="Ubuntu"/>
                <a:cs typeface="Ubuntu"/>
                <a:sym typeface="Ubuntu"/>
              </a:rPr>
              <a:t>is the process of trying to </a:t>
            </a:r>
            <a:r>
              <a:rPr lang="en-US" sz="4399" b="1" dirty="0">
                <a:solidFill>
                  <a:srgbClr val="000000"/>
                </a:solidFill>
                <a:latin typeface="Ubuntu Bold"/>
                <a:ea typeface="Ubuntu Bold"/>
                <a:cs typeface="Ubuntu Bold"/>
                <a:sym typeface="Ubuntu Bold"/>
              </a:rPr>
              <a:t>change policies or laws</a:t>
            </a:r>
            <a:r>
              <a:rPr lang="en-US" sz="4399" dirty="0">
                <a:solidFill>
                  <a:srgbClr val="000000"/>
                </a:solidFill>
                <a:latin typeface="Ubuntu"/>
                <a:ea typeface="Ubuntu"/>
                <a:cs typeface="Ubuntu"/>
                <a:sym typeface="Ubuntu"/>
              </a:rPr>
              <a:t> that impact people as a group, not just as individuals.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10724666" cy="1223447"/>
            <a:chOff x="0" y="0"/>
            <a:chExt cx="2824603" cy="322225"/>
          </a:xfrm>
        </p:grpSpPr>
        <p:sp>
          <p:nvSpPr>
            <p:cNvPr id="34" name="Freeform 34"/>
            <p:cNvSpPr/>
            <p:nvPr/>
          </p:nvSpPr>
          <p:spPr>
            <a:xfrm>
              <a:off x="0" y="0"/>
              <a:ext cx="2824603" cy="322225"/>
            </a:xfrm>
            <a:custGeom>
              <a:avLst/>
              <a:gdLst/>
              <a:ahLst/>
              <a:cxnLst/>
              <a:rect l="l" t="t" r="r" b="b"/>
              <a:pathLst>
                <a:path w="2824603" h="322225">
                  <a:moveTo>
                    <a:pt x="2621403" y="0"/>
                  </a:moveTo>
                  <a:cubicBezTo>
                    <a:pt x="2733628" y="0"/>
                    <a:pt x="2824603" y="72132"/>
                    <a:pt x="2824603" y="161112"/>
                  </a:cubicBezTo>
                  <a:cubicBezTo>
                    <a:pt x="2824603" y="250092"/>
                    <a:pt x="2733628" y="322225"/>
                    <a:pt x="26214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2824603"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1431457" y="3695750"/>
            <a:ext cx="10384435" cy="3657757"/>
          </a:xfrm>
          <a:prstGeom prst="rect">
            <a:avLst/>
          </a:prstGeom>
        </p:spPr>
        <p:txBody>
          <a:bodyPr lIns="0" tIns="0" rIns="0" bIns="0" rtlCol="0" anchor="t">
            <a:spAutoFit/>
          </a:bodyPr>
          <a:lstStyle/>
          <a:p>
            <a:pPr algn="l">
              <a:lnSpc>
                <a:spcPts val="7303"/>
              </a:lnSpc>
            </a:pPr>
            <a:r>
              <a:rPr lang="en-US" sz="4399" dirty="0">
                <a:solidFill>
                  <a:srgbClr val="000000"/>
                </a:solidFill>
                <a:latin typeface="Ubuntu"/>
                <a:ea typeface="Ubuntu"/>
                <a:cs typeface="Ubuntu"/>
                <a:sym typeface="Ubuntu"/>
              </a:rPr>
              <a:t>Supporting self-advocacy in someone else means giving them </a:t>
            </a:r>
            <a:r>
              <a:rPr lang="en-US" sz="4399" b="1" dirty="0">
                <a:solidFill>
                  <a:srgbClr val="000000"/>
                </a:solidFill>
                <a:latin typeface="Ubuntu Bold"/>
                <a:ea typeface="Ubuntu Bold"/>
                <a:cs typeface="Ubuntu Bold"/>
                <a:sym typeface="Ubuntu Bold"/>
              </a:rPr>
              <a:t>practical </a:t>
            </a:r>
            <a:r>
              <a:rPr lang="en-US" sz="4399" dirty="0">
                <a:solidFill>
                  <a:srgbClr val="000000"/>
                </a:solidFill>
                <a:latin typeface="Ubuntu"/>
                <a:ea typeface="Ubuntu"/>
                <a:cs typeface="Ubuntu"/>
                <a:sym typeface="Ubuntu"/>
              </a:rPr>
              <a:t>and</a:t>
            </a:r>
            <a:r>
              <a:rPr lang="en-US" sz="4399" b="1" dirty="0">
                <a:solidFill>
                  <a:srgbClr val="000000"/>
                </a:solidFill>
                <a:latin typeface="Ubuntu Bold"/>
                <a:ea typeface="Ubuntu Bold"/>
                <a:cs typeface="Ubuntu Bold"/>
                <a:sym typeface="Ubuntu Bold"/>
              </a:rPr>
              <a:t> other types </a:t>
            </a:r>
            <a:r>
              <a:rPr lang="en-US" sz="4399" dirty="0">
                <a:solidFill>
                  <a:srgbClr val="000000"/>
                </a:solidFill>
                <a:latin typeface="Ubuntu"/>
                <a:ea typeface="Ubuntu"/>
                <a:cs typeface="Ubuntu"/>
                <a:sym typeface="Ubuntu"/>
              </a:rPr>
              <a:t>of</a:t>
            </a:r>
            <a:r>
              <a:rPr lang="en-US" sz="4399" b="1" dirty="0">
                <a:solidFill>
                  <a:srgbClr val="000000"/>
                </a:solidFill>
                <a:latin typeface="Ubuntu Bold"/>
                <a:ea typeface="Ubuntu Bold"/>
                <a:cs typeface="Ubuntu Bold"/>
                <a:sym typeface="Ubuntu Bold"/>
              </a:rPr>
              <a:t> support</a:t>
            </a:r>
            <a:r>
              <a:rPr lang="en-US" sz="4399" dirty="0">
                <a:solidFill>
                  <a:srgbClr val="000000"/>
                </a:solidFill>
                <a:latin typeface="Ubuntu"/>
                <a:ea typeface="Ubuntu"/>
                <a:cs typeface="Ubuntu"/>
                <a:sym typeface="Ubuntu"/>
              </a:rPr>
              <a:t> to express their own needs and feelings.</a:t>
            </a:r>
          </a:p>
        </p:txBody>
      </p:sp>
      <p:sp>
        <p:nvSpPr>
          <p:cNvPr id="37" name="Freeform 37"/>
          <p:cNvSpPr/>
          <p:nvPr/>
        </p:nvSpPr>
        <p:spPr>
          <a:xfrm>
            <a:off x="11926375" y="2863037"/>
            <a:ext cx="5465593" cy="4650723"/>
          </a:xfrm>
          <a:custGeom>
            <a:avLst/>
            <a:gdLst/>
            <a:ahLst/>
            <a:cxnLst/>
            <a:rect l="l" t="t" r="r" b="b"/>
            <a:pathLst>
              <a:path w="5465593" h="4650723">
                <a:moveTo>
                  <a:pt x="0" y="0"/>
                </a:moveTo>
                <a:lnTo>
                  <a:pt x="5465593" y="0"/>
                </a:lnTo>
                <a:lnTo>
                  <a:pt x="5465593" y="4650723"/>
                </a:lnTo>
                <a:lnTo>
                  <a:pt x="0" y="46507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8" name="TextBox 38"/>
          <p:cNvSpPr txBox="1"/>
          <p:nvPr/>
        </p:nvSpPr>
        <p:spPr>
          <a:xfrm>
            <a:off x="832545" y="791507"/>
            <a:ext cx="10104301"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Supporting Self-Advocacy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484174" y="808116"/>
            <a:ext cx="7306340" cy="1223447"/>
            <a:chOff x="0" y="0"/>
            <a:chExt cx="1924304" cy="322225"/>
          </a:xfrm>
        </p:grpSpPr>
        <p:sp>
          <p:nvSpPr>
            <p:cNvPr id="31" name="Freeform 31"/>
            <p:cNvSpPr/>
            <p:nvPr/>
          </p:nvSpPr>
          <p:spPr>
            <a:xfrm>
              <a:off x="0" y="0"/>
              <a:ext cx="1924303" cy="322225"/>
            </a:xfrm>
            <a:custGeom>
              <a:avLst/>
              <a:gdLst/>
              <a:ahLst/>
              <a:cxnLst/>
              <a:rect l="l" t="t" r="r" b="b"/>
              <a:pathLst>
                <a:path w="1924303" h="322225">
                  <a:moveTo>
                    <a:pt x="1721103" y="0"/>
                  </a:moveTo>
                  <a:cubicBezTo>
                    <a:pt x="1833328" y="0"/>
                    <a:pt x="1924303" y="72132"/>
                    <a:pt x="1924303" y="161112"/>
                  </a:cubicBezTo>
                  <a:cubicBezTo>
                    <a:pt x="1924303" y="250092"/>
                    <a:pt x="1833328" y="322225"/>
                    <a:pt x="17211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2" name="TextBox 32"/>
            <p:cNvSpPr txBox="1"/>
            <p:nvPr/>
          </p:nvSpPr>
          <p:spPr>
            <a:xfrm>
              <a:off x="0" y="-28575"/>
              <a:ext cx="1924304" cy="350800"/>
            </a:xfrm>
            <a:prstGeom prst="rect">
              <a:avLst/>
            </a:prstGeom>
          </p:spPr>
          <p:txBody>
            <a:bodyPr lIns="50800" tIns="50800" rIns="50800" bIns="50800" rtlCol="0" anchor="ctr"/>
            <a:lstStyle/>
            <a:p>
              <a:pPr algn="ctr">
                <a:lnSpc>
                  <a:spcPts val="1960"/>
                </a:lnSpc>
              </a:pPr>
              <a:endParaRPr dirty="0"/>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sp>
        <p:nvSpPr>
          <p:cNvPr id="36" name="TextBox 36"/>
          <p:cNvSpPr txBox="1"/>
          <p:nvPr/>
        </p:nvSpPr>
        <p:spPr>
          <a:xfrm>
            <a:off x="708801" y="791507"/>
            <a:ext cx="6981248"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Practical Support</a:t>
            </a:r>
          </a:p>
        </p:txBody>
      </p:sp>
      <p:sp>
        <p:nvSpPr>
          <p:cNvPr id="37" name="AutoShape 37"/>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dirty="0"/>
          </a:p>
        </p:txBody>
      </p:sp>
      <p:sp>
        <p:nvSpPr>
          <p:cNvPr id="38" name="AutoShape 38"/>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dirty="0"/>
          </a:p>
        </p:txBody>
      </p:sp>
      <p:sp>
        <p:nvSpPr>
          <p:cNvPr id="39" name="TextBox 39"/>
          <p:cNvSpPr txBox="1"/>
          <p:nvPr/>
        </p:nvSpPr>
        <p:spPr>
          <a:xfrm>
            <a:off x="3381301" y="4578235"/>
            <a:ext cx="3596976" cy="840105"/>
          </a:xfrm>
          <a:prstGeom prst="rect">
            <a:avLst/>
          </a:prstGeom>
        </p:spPr>
        <p:txBody>
          <a:bodyPr lIns="0" tIns="0" rIns="0" bIns="0" rtlCol="0" anchor="t">
            <a:spAutoFit/>
          </a:bodyPr>
          <a:lstStyle/>
          <a:p>
            <a:pPr algn="ctr">
              <a:lnSpc>
                <a:spcPts val="6719"/>
              </a:lnSpc>
            </a:pPr>
            <a:r>
              <a:rPr lang="en-US" sz="4800" dirty="0">
                <a:solidFill>
                  <a:srgbClr val="000000"/>
                </a:solidFill>
                <a:latin typeface="Ubuntu"/>
                <a:ea typeface="Ubuntu"/>
                <a:cs typeface="Ubuntu"/>
                <a:sym typeface="Ubuntu"/>
              </a:rPr>
              <a:t>Scheduling</a:t>
            </a:r>
          </a:p>
        </p:txBody>
      </p:sp>
      <p:sp>
        <p:nvSpPr>
          <p:cNvPr id="40" name="TextBox 40"/>
          <p:cNvSpPr txBox="1"/>
          <p:nvPr/>
        </p:nvSpPr>
        <p:spPr>
          <a:xfrm>
            <a:off x="3004745" y="8781098"/>
            <a:ext cx="4350087" cy="840105"/>
          </a:xfrm>
          <a:prstGeom prst="rect">
            <a:avLst/>
          </a:prstGeom>
        </p:spPr>
        <p:txBody>
          <a:bodyPr lIns="0" tIns="0" rIns="0" bIns="0" rtlCol="0" anchor="t">
            <a:spAutoFit/>
          </a:bodyPr>
          <a:lstStyle/>
          <a:p>
            <a:pPr algn="ctr">
              <a:lnSpc>
                <a:spcPts val="6719"/>
              </a:lnSpc>
            </a:pPr>
            <a:r>
              <a:rPr lang="en-US" sz="4800" dirty="0">
                <a:solidFill>
                  <a:srgbClr val="000000"/>
                </a:solidFill>
                <a:latin typeface="Ubuntu"/>
                <a:ea typeface="Ubuntu"/>
                <a:cs typeface="Ubuntu"/>
                <a:sym typeface="Ubuntu"/>
              </a:rPr>
              <a:t>Organization</a:t>
            </a:r>
          </a:p>
        </p:txBody>
      </p:sp>
      <p:sp>
        <p:nvSpPr>
          <p:cNvPr id="41" name="TextBox 41"/>
          <p:cNvSpPr txBox="1"/>
          <p:nvPr/>
        </p:nvSpPr>
        <p:spPr>
          <a:xfrm>
            <a:off x="11110724" y="4578235"/>
            <a:ext cx="5210946" cy="840105"/>
          </a:xfrm>
          <a:prstGeom prst="rect">
            <a:avLst/>
          </a:prstGeom>
        </p:spPr>
        <p:txBody>
          <a:bodyPr lIns="0" tIns="0" rIns="0" bIns="0" rtlCol="0" anchor="t">
            <a:spAutoFit/>
          </a:bodyPr>
          <a:lstStyle/>
          <a:p>
            <a:pPr algn="ctr">
              <a:lnSpc>
                <a:spcPts val="6719"/>
              </a:lnSpc>
            </a:pPr>
            <a:r>
              <a:rPr lang="en-US" sz="4800" dirty="0">
                <a:solidFill>
                  <a:srgbClr val="000000"/>
                </a:solidFill>
                <a:latin typeface="Ubuntu"/>
                <a:ea typeface="Ubuntu"/>
                <a:cs typeface="Ubuntu"/>
                <a:sym typeface="Ubuntu"/>
              </a:rPr>
              <a:t>Communication</a:t>
            </a:r>
          </a:p>
        </p:txBody>
      </p:sp>
      <p:sp>
        <p:nvSpPr>
          <p:cNvPr id="42" name="TextBox 42"/>
          <p:cNvSpPr txBox="1"/>
          <p:nvPr/>
        </p:nvSpPr>
        <p:spPr>
          <a:xfrm>
            <a:off x="9549993" y="8781098"/>
            <a:ext cx="8104640" cy="840105"/>
          </a:xfrm>
          <a:prstGeom prst="rect">
            <a:avLst/>
          </a:prstGeom>
        </p:spPr>
        <p:txBody>
          <a:bodyPr lIns="0" tIns="0" rIns="0" bIns="0" rtlCol="0" anchor="t">
            <a:spAutoFit/>
          </a:bodyPr>
          <a:lstStyle/>
          <a:p>
            <a:pPr algn="ctr">
              <a:lnSpc>
                <a:spcPts val="6719"/>
              </a:lnSpc>
            </a:pPr>
            <a:r>
              <a:rPr lang="en-US" sz="4800" dirty="0">
                <a:solidFill>
                  <a:srgbClr val="000000"/>
                </a:solidFill>
                <a:latin typeface="Ubuntu"/>
                <a:ea typeface="Ubuntu"/>
                <a:cs typeface="Ubuntu"/>
                <a:sym typeface="Ubuntu"/>
              </a:rPr>
              <a:t>Supported Decision-Making</a:t>
            </a:r>
          </a:p>
        </p:txBody>
      </p:sp>
      <p:sp>
        <p:nvSpPr>
          <p:cNvPr id="43" name="Freeform 43"/>
          <p:cNvSpPr/>
          <p:nvPr/>
        </p:nvSpPr>
        <p:spPr>
          <a:xfrm>
            <a:off x="4066560" y="2319662"/>
            <a:ext cx="2226457" cy="2084773"/>
          </a:xfrm>
          <a:custGeom>
            <a:avLst/>
            <a:gdLst/>
            <a:ahLst/>
            <a:cxnLst/>
            <a:rect l="l" t="t" r="r" b="b"/>
            <a:pathLst>
              <a:path w="2226457" h="2084773">
                <a:moveTo>
                  <a:pt x="0" y="0"/>
                </a:moveTo>
                <a:lnTo>
                  <a:pt x="2226457" y="0"/>
                </a:lnTo>
                <a:lnTo>
                  <a:pt x="2226457" y="2084773"/>
                </a:lnTo>
                <a:lnTo>
                  <a:pt x="0" y="20847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44" name="Freeform 44"/>
          <p:cNvSpPr/>
          <p:nvPr/>
        </p:nvSpPr>
        <p:spPr>
          <a:xfrm>
            <a:off x="4005564" y="6265769"/>
            <a:ext cx="2348449" cy="2518444"/>
          </a:xfrm>
          <a:custGeom>
            <a:avLst/>
            <a:gdLst/>
            <a:ahLst/>
            <a:cxnLst/>
            <a:rect l="l" t="t" r="r" b="b"/>
            <a:pathLst>
              <a:path w="2348449" h="2518444">
                <a:moveTo>
                  <a:pt x="0" y="0"/>
                </a:moveTo>
                <a:lnTo>
                  <a:pt x="2348449" y="0"/>
                </a:lnTo>
                <a:lnTo>
                  <a:pt x="2348449" y="2518444"/>
                </a:lnTo>
                <a:lnTo>
                  <a:pt x="0" y="25184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dirty="0"/>
          </a:p>
        </p:txBody>
      </p:sp>
      <p:sp>
        <p:nvSpPr>
          <p:cNvPr id="45" name="Freeform 45"/>
          <p:cNvSpPr/>
          <p:nvPr/>
        </p:nvSpPr>
        <p:spPr>
          <a:xfrm>
            <a:off x="12294137" y="6210286"/>
            <a:ext cx="2844118" cy="2573927"/>
          </a:xfrm>
          <a:custGeom>
            <a:avLst/>
            <a:gdLst/>
            <a:ahLst/>
            <a:cxnLst/>
            <a:rect l="l" t="t" r="r" b="b"/>
            <a:pathLst>
              <a:path w="2844118" h="2573927">
                <a:moveTo>
                  <a:pt x="0" y="0"/>
                </a:moveTo>
                <a:lnTo>
                  <a:pt x="2844119" y="0"/>
                </a:lnTo>
                <a:lnTo>
                  <a:pt x="2844119" y="2573927"/>
                </a:lnTo>
                <a:lnTo>
                  <a:pt x="0" y="25739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dirty="0"/>
          </a:p>
        </p:txBody>
      </p:sp>
      <p:sp>
        <p:nvSpPr>
          <p:cNvPr id="46" name="Freeform 46"/>
          <p:cNvSpPr/>
          <p:nvPr/>
        </p:nvSpPr>
        <p:spPr>
          <a:xfrm>
            <a:off x="12724024" y="2455163"/>
            <a:ext cx="1935147" cy="1935147"/>
          </a:xfrm>
          <a:custGeom>
            <a:avLst/>
            <a:gdLst/>
            <a:ahLst/>
            <a:cxnLst/>
            <a:rect l="l" t="t" r="r" b="b"/>
            <a:pathLst>
              <a:path w="1935147" h="1935147">
                <a:moveTo>
                  <a:pt x="0" y="0"/>
                </a:moveTo>
                <a:lnTo>
                  <a:pt x="1935148" y="0"/>
                </a:lnTo>
                <a:lnTo>
                  <a:pt x="1935148" y="1935147"/>
                </a:lnTo>
                <a:lnTo>
                  <a:pt x="0" y="19351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dirty="0"/>
          </a:p>
        </p:txBody>
      </p:sp>
      <p:sp>
        <p:nvSpPr>
          <p:cNvPr id="47" name="Freeform 47"/>
          <p:cNvSpPr/>
          <p:nvPr/>
        </p:nvSpPr>
        <p:spPr>
          <a:xfrm>
            <a:off x="10250127" y="2461962"/>
            <a:ext cx="1935147" cy="1935147"/>
          </a:xfrm>
          <a:custGeom>
            <a:avLst/>
            <a:gdLst/>
            <a:ahLst/>
            <a:cxnLst/>
            <a:rect l="l" t="t" r="r" b="b"/>
            <a:pathLst>
              <a:path w="1935147" h="1935147">
                <a:moveTo>
                  <a:pt x="0" y="0"/>
                </a:moveTo>
                <a:lnTo>
                  <a:pt x="1935147" y="0"/>
                </a:lnTo>
                <a:lnTo>
                  <a:pt x="1935147" y="1935148"/>
                </a:lnTo>
                <a:lnTo>
                  <a:pt x="0" y="193514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sp>
        <p:nvSpPr>
          <p:cNvPr id="48" name="Freeform 48"/>
          <p:cNvSpPr/>
          <p:nvPr/>
        </p:nvSpPr>
        <p:spPr>
          <a:xfrm>
            <a:off x="15203833" y="2312336"/>
            <a:ext cx="2127320" cy="2084773"/>
          </a:xfrm>
          <a:custGeom>
            <a:avLst/>
            <a:gdLst/>
            <a:ahLst/>
            <a:cxnLst/>
            <a:rect l="l" t="t" r="r" b="b"/>
            <a:pathLst>
              <a:path w="2127320" h="2084773">
                <a:moveTo>
                  <a:pt x="0" y="0"/>
                </a:moveTo>
                <a:lnTo>
                  <a:pt x="2127320" y="0"/>
                </a:lnTo>
                <a:lnTo>
                  <a:pt x="2127320" y="2084774"/>
                </a:lnTo>
                <a:lnTo>
                  <a:pt x="0" y="208477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Reflection</a:t>
            </a:r>
          </a:p>
        </p:txBody>
      </p:sp>
      <p:sp>
        <p:nvSpPr>
          <p:cNvPr id="37" name="TextBox 37"/>
          <p:cNvSpPr txBox="1"/>
          <p:nvPr/>
        </p:nvSpPr>
        <p:spPr>
          <a:xfrm>
            <a:off x="1659810" y="3126965"/>
            <a:ext cx="10989387" cy="5332743"/>
          </a:xfrm>
          <a:prstGeom prst="rect">
            <a:avLst/>
          </a:prstGeom>
        </p:spPr>
        <p:txBody>
          <a:bodyPr lIns="0" tIns="0" rIns="0" bIns="0" rtlCol="0" anchor="t">
            <a:spAutoFit/>
          </a:bodyPr>
          <a:lstStyle/>
          <a:p>
            <a:pPr algn="l">
              <a:lnSpc>
                <a:spcPts val="5319"/>
              </a:lnSpc>
            </a:pPr>
            <a:r>
              <a:rPr lang="en-US" sz="3799" dirty="0">
                <a:solidFill>
                  <a:srgbClr val="000000"/>
                </a:solidFill>
                <a:latin typeface="Ubuntu"/>
                <a:ea typeface="Ubuntu"/>
                <a:cs typeface="Ubuntu"/>
                <a:sym typeface="Ubuntu"/>
              </a:rPr>
              <a:t>Which types of practical support that I provide  have been especially </a:t>
            </a:r>
            <a:r>
              <a:rPr lang="en-US" sz="3799" b="1" dirty="0">
                <a:solidFill>
                  <a:srgbClr val="000000"/>
                </a:solidFill>
                <a:latin typeface="Ubuntu Bold"/>
                <a:ea typeface="Ubuntu Bold"/>
                <a:cs typeface="Ubuntu Bold"/>
                <a:sym typeface="Ubuntu Bold"/>
              </a:rPr>
              <a:t>helpful</a:t>
            </a:r>
            <a:r>
              <a:rPr lang="en-US" sz="3799" dirty="0">
                <a:solidFill>
                  <a:srgbClr val="000000"/>
                </a:solidFill>
                <a:latin typeface="Ubuntu"/>
                <a:ea typeface="Ubuntu"/>
                <a:cs typeface="Ubuntu"/>
                <a:sym typeface="Ubuntu"/>
              </a:rPr>
              <a:t>? Why?</a:t>
            </a:r>
          </a:p>
          <a:p>
            <a:pPr algn="l">
              <a:lnSpc>
                <a:spcPts val="5319"/>
              </a:lnSpc>
            </a:pPr>
            <a:endParaRPr lang="en-US" sz="3799" dirty="0">
              <a:solidFill>
                <a:srgbClr val="000000"/>
              </a:solidFill>
              <a:latin typeface="Ubuntu"/>
              <a:ea typeface="Ubuntu"/>
              <a:cs typeface="Ubuntu"/>
              <a:sym typeface="Ubuntu"/>
            </a:endParaRPr>
          </a:p>
          <a:p>
            <a:pPr algn="l">
              <a:lnSpc>
                <a:spcPts val="5319"/>
              </a:lnSpc>
            </a:pPr>
            <a:r>
              <a:rPr lang="en-US" sz="3799" dirty="0">
                <a:solidFill>
                  <a:srgbClr val="000000"/>
                </a:solidFill>
                <a:latin typeface="Ubuntu"/>
                <a:ea typeface="Ubuntu"/>
                <a:cs typeface="Ubuntu"/>
                <a:sym typeface="Ubuntu"/>
              </a:rPr>
              <a:t>Which types of practical support can I provide </a:t>
            </a:r>
            <a:r>
              <a:rPr lang="en-US" sz="3799" b="1" dirty="0">
                <a:solidFill>
                  <a:srgbClr val="000000"/>
                </a:solidFill>
                <a:latin typeface="Ubuntu Bold"/>
                <a:ea typeface="Ubuntu Bold"/>
                <a:cs typeface="Ubuntu Bold"/>
                <a:sym typeface="Ubuntu Bold"/>
              </a:rPr>
              <a:t>more</a:t>
            </a:r>
            <a:r>
              <a:rPr lang="en-US" sz="3799" dirty="0">
                <a:solidFill>
                  <a:srgbClr val="000000"/>
                </a:solidFill>
                <a:latin typeface="Ubuntu"/>
                <a:ea typeface="Ubuntu"/>
                <a:cs typeface="Ubuntu"/>
                <a:sym typeface="Ubuntu"/>
              </a:rPr>
              <a:t> often? How will that help?</a:t>
            </a:r>
          </a:p>
          <a:p>
            <a:pPr algn="l">
              <a:lnSpc>
                <a:spcPts val="5319"/>
              </a:lnSpc>
            </a:pPr>
            <a:endParaRPr lang="en-US" sz="3799" dirty="0">
              <a:solidFill>
                <a:srgbClr val="000000"/>
              </a:solidFill>
              <a:latin typeface="Ubuntu"/>
              <a:ea typeface="Ubuntu"/>
              <a:cs typeface="Ubuntu"/>
              <a:sym typeface="Ubuntu"/>
            </a:endParaRPr>
          </a:p>
          <a:p>
            <a:pPr algn="l">
              <a:lnSpc>
                <a:spcPts val="5319"/>
              </a:lnSpc>
            </a:pPr>
            <a:r>
              <a:rPr lang="en-US" sz="3799" dirty="0">
                <a:solidFill>
                  <a:srgbClr val="000000"/>
                </a:solidFill>
                <a:latin typeface="Ubuntu"/>
                <a:ea typeface="Ubuntu"/>
                <a:cs typeface="Ubuntu"/>
                <a:sym typeface="Ubuntu"/>
              </a:rPr>
              <a:t>Which types of practical support should I provide </a:t>
            </a:r>
            <a:r>
              <a:rPr lang="en-US" sz="3799" b="1" dirty="0">
                <a:solidFill>
                  <a:srgbClr val="000000"/>
                </a:solidFill>
                <a:latin typeface="Ubuntu Bold"/>
                <a:ea typeface="Ubuntu Bold"/>
                <a:cs typeface="Ubuntu Bold"/>
                <a:sym typeface="Ubuntu Bold"/>
              </a:rPr>
              <a:t>less</a:t>
            </a:r>
            <a:r>
              <a:rPr lang="en-US" sz="3799" dirty="0">
                <a:solidFill>
                  <a:srgbClr val="000000"/>
                </a:solidFill>
                <a:latin typeface="Ubuntu"/>
                <a:ea typeface="Ubuntu"/>
                <a:cs typeface="Ubuntu"/>
                <a:sym typeface="Ubuntu"/>
              </a:rPr>
              <a:t> often? How will that help?</a:t>
            </a:r>
          </a:p>
        </p:txBody>
      </p:sp>
      <p:sp>
        <p:nvSpPr>
          <p:cNvPr id="38" name="Freeform 38"/>
          <p:cNvSpPr/>
          <p:nvPr/>
        </p:nvSpPr>
        <p:spPr>
          <a:xfrm>
            <a:off x="12649197"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sp>
        <p:nvSpPr>
          <p:cNvPr id="30" name="AutoShape 30"/>
          <p:cNvSpPr/>
          <p:nvPr/>
        </p:nvSpPr>
        <p:spPr>
          <a:xfrm flipV="1">
            <a:off x="5346191" y="1028710"/>
            <a:ext cx="9525" cy="8893801"/>
          </a:xfrm>
          <a:prstGeom prst="line">
            <a:avLst/>
          </a:prstGeom>
          <a:ln w="19050" cap="flat">
            <a:solidFill>
              <a:srgbClr val="000000"/>
            </a:solidFill>
            <a:prstDash val="sysDot"/>
            <a:headEnd type="none" w="sm" len="sm"/>
            <a:tailEnd type="none" w="sm" len="sm"/>
          </a:ln>
        </p:spPr>
        <p:txBody>
          <a:bodyPr/>
          <a:lstStyle/>
          <a:p>
            <a:endParaRPr lang="en-US" dirty="0"/>
          </a:p>
        </p:txBody>
      </p:sp>
      <p:sp>
        <p:nvSpPr>
          <p:cNvPr id="31" name="AutoShape 31"/>
          <p:cNvSpPr/>
          <p:nvPr/>
        </p:nvSpPr>
        <p:spPr>
          <a:xfrm flipV="1">
            <a:off x="13565459" y="934371"/>
            <a:ext cx="9525" cy="8893801"/>
          </a:xfrm>
          <a:prstGeom prst="line">
            <a:avLst/>
          </a:prstGeom>
          <a:ln w="19050" cap="flat">
            <a:solidFill>
              <a:srgbClr val="000000"/>
            </a:solidFill>
            <a:prstDash val="sysDot"/>
            <a:headEnd type="none" w="sm" len="sm"/>
            <a:tailEnd type="none" w="sm" len="sm"/>
          </a:ln>
        </p:spPr>
        <p:txBody>
          <a:bodyPr/>
          <a:lstStyle/>
          <a:p>
            <a:endParaRPr lang="en-US" dirty="0"/>
          </a:p>
        </p:txBody>
      </p:sp>
      <p:sp>
        <p:nvSpPr>
          <p:cNvPr id="32" name="AutoShape 32"/>
          <p:cNvSpPr/>
          <p:nvPr/>
        </p:nvSpPr>
        <p:spPr>
          <a:xfrm flipV="1">
            <a:off x="9433888" y="934392"/>
            <a:ext cx="9525" cy="8893801"/>
          </a:xfrm>
          <a:prstGeom prst="line">
            <a:avLst/>
          </a:prstGeom>
          <a:ln w="19050" cap="flat">
            <a:solidFill>
              <a:srgbClr val="000000"/>
            </a:solidFill>
            <a:prstDash val="sysDot"/>
            <a:headEnd type="none" w="sm" len="sm"/>
            <a:tailEnd type="none" w="sm" len="sm"/>
          </a:ln>
        </p:spPr>
        <p:txBody>
          <a:bodyPr/>
          <a:lstStyle/>
          <a:p>
            <a:endParaRPr lang="en-US" dirty="0"/>
          </a:p>
        </p:txBody>
      </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sp>
        <p:nvSpPr>
          <p:cNvPr id="36" name="AutoShape 36"/>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dirty="0"/>
          </a:p>
        </p:txBody>
      </p:sp>
      <p:sp>
        <p:nvSpPr>
          <p:cNvPr id="37" name="Freeform 37"/>
          <p:cNvSpPr/>
          <p:nvPr/>
        </p:nvSpPr>
        <p:spPr>
          <a:xfrm>
            <a:off x="1926712" y="2401552"/>
            <a:ext cx="2349678" cy="1815127"/>
          </a:xfrm>
          <a:custGeom>
            <a:avLst/>
            <a:gdLst/>
            <a:ahLst/>
            <a:cxnLst/>
            <a:rect l="l" t="t" r="r" b="b"/>
            <a:pathLst>
              <a:path w="2349678" h="1815127">
                <a:moveTo>
                  <a:pt x="0" y="0"/>
                </a:moveTo>
                <a:lnTo>
                  <a:pt x="2349679" y="0"/>
                </a:lnTo>
                <a:lnTo>
                  <a:pt x="2349679" y="1815126"/>
                </a:lnTo>
                <a:lnTo>
                  <a:pt x="0" y="18151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
        <p:nvSpPr>
          <p:cNvPr id="38" name="Freeform 38"/>
          <p:cNvSpPr/>
          <p:nvPr/>
        </p:nvSpPr>
        <p:spPr>
          <a:xfrm>
            <a:off x="6475677" y="6269590"/>
            <a:ext cx="1791661" cy="1908560"/>
          </a:xfrm>
          <a:custGeom>
            <a:avLst/>
            <a:gdLst/>
            <a:ahLst/>
            <a:cxnLst/>
            <a:rect l="l" t="t" r="r" b="b"/>
            <a:pathLst>
              <a:path w="1791661" h="1908560">
                <a:moveTo>
                  <a:pt x="0" y="0"/>
                </a:moveTo>
                <a:lnTo>
                  <a:pt x="1791661" y="0"/>
                </a:lnTo>
                <a:lnTo>
                  <a:pt x="1791661" y="1908560"/>
                </a:lnTo>
                <a:lnTo>
                  <a:pt x="0" y="1908560"/>
                </a:lnTo>
                <a:lnTo>
                  <a:pt x="0" y="0"/>
                </a:lnTo>
                <a:close/>
              </a:path>
            </a:pathLst>
          </a:custGeom>
          <a:blipFill>
            <a:blip r:embed="rId7"/>
            <a:stretch>
              <a:fillRect/>
            </a:stretch>
          </a:blipFill>
        </p:spPr>
        <p:txBody>
          <a:bodyPr/>
          <a:lstStyle/>
          <a:p>
            <a:endParaRPr lang="en-US" dirty="0"/>
          </a:p>
        </p:txBody>
      </p:sp>
      <p:sp>
        <p:nvSpPr>
          <p:cNvPr id="39" name="Freeform 39"/>
          <p:cNvSpPr/>
          <p:nvPr/>
        </p:nvSpPr>
        <p:spPr>
          <a:xfrm>
            <a:off x="10381379" y="6674792"/>
            <a:ext cx="2157189" cy="1437227"/>
          </a:xfrm>
          <a:custGeom>
            <a:avLst/>
            <a:gdLst/>
            <a:ahLst/>
            <a:cxnLst/>
            <a:rect l="l" t="t" r="r" b="b"/>
            <a:pathLst>
              <a:path w="2157189" h="1437227">
                <a:moveTo>
                  <a:pt x="0" y="0"/>
                </a:moveTo>
                <a:lnTo>
                  <a:pt x="2157189" y="0"/>
                </a:lnTo>
                <a:lnTo>
                  <a:pt x="2157189" y="1437228"/>
                </a:lnTo>
                <a:lnTo>
                  <a:pt x="0" y="14372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dirty="0"/>
          </a:p>
        </p:txBody>
      </p:sp>
      <p:sp>
        <p:nvSpPr>
          <p:cNvPr id="40" name="Freeform 40"/>
          <p:cNvSpPr/>
          <p:nvPr/>
        </p:nvSpPr>
        <p:spPr>
          <a:xfrm>
            <a:off x="6500498" y="2401552"/>
            <a:ext cx="1742020" cy="1962839"/>
          </a:xfrm>
          <a:custGeom>
            <a:avLst/>
            <a:gdLst/>
            <a:ahLst/>
            <a:cxnLst/>
            <a:rect l="l" t="t" r="r" b="b"/>
            <a:pathLst>
              <a:path w="1742020" h="1962839">
                <a:moveTo>
                  <a:pt x="0" y="0"/>
                </a:moveTo>
                <a:lnTo>
                  <a:pt x="1742019" y="0"/>
                </a:lnTo>
                <a:lnTo>
                  <a:pt x="1742019" y="1962839"/>
                </a:lnTo>
                <a:lnTo>
                  <a:pt x="0" y="1962839"/>
                </a:lnTo>
                <a:lnTo>
                  <a:pt x="0" y="0"/>
                </a:lnTo>
                <a:close/>
              </a:path>
            </a:pathLst>
          </a:custGeom>
          <a:blipFill>
            <a:blip r:embed="rId10"/>
            <a:stretch>
              <a:fillRect/>
            </a:stretch>
          </a:blipFill>
        </p:spPr>
        <p:txBody>
          <a:bodyPr/>
          <a:lstStyle/>
          <a:p>
            <a:endParaRPr lang="en-US" dirty="0"/>
          </a:p>
        </p:txBody>
      </p:sp>
      <p:sp>
        <p:nvSpPr>
          <p:cNvPr id="41" name="Freeform 41"/>
          <p:cNvSpPr/>
          <p:nvPr/>
        </p:nvSpPr>
        <p:spPr>
          <a:xfrm>
            <a:off x="2564874" y="6511892"/>
            <a:ext cx="1138090" cy="1600127"/>
          </a:xfrm>
          <a:custGeom>
            <a:avLst/>
            <a:gdLst/>
            <a:ahLst/>
            <a:cxnLst/>
            <a:rect l="l" t="t" r="r" b="b"/>
            <a:pathLst>
              <a:path w="1138090" h="1600127">
                <a:moveTo>
                  <a:pt x="0" y="0"/>
                </a:moveTo>
                <a:lnTo>
                  <a:pt x="1138091" y="0"/>
                </a:lnTo>
                <a:lnTo>
                  <a:pt x="1138091" y="1600128"/>
                </a:lnTo>
                <a:lnTo>
                  <a:pt x="0" y="160012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dirty="0"/>
          </a:p>
        </p:txBody>
      </p:sp>
      <p:grpSp>
        <p:nvGrpSpPr>
          <p:cNvPr id="42" name="Group 42"/>
          <p:cNvGrpSpPr/>
          <p:nvPr/>
        </p:nvGrpSpPr>
        <p:grpSpPr>
          <a:xfrm>
            <a:off x="14329739" y="6269590"/>
            <a:ext cx="2702656" cy="2084732"/>
            <a:chOff x="0" y="0"/>
            <a:chExt cx="3603541" cy="2779642"/>
          </a:xfrm>
        </p:grpSpPr>
        <p:grpSp>
          <p:nvGrpSpPr>
            <p:cNvPr id="43" name="Group 43"/>
            <p:cNvGrpSpPr/>
            <p:nvPr/>
          </p:nvGrpSpPr>
          <p:grpSpPr>
            <a:xfrm>
              <a:off x="0" y="0"/>
              <a:ext cx="3603541" cy="2779642"/>
              <a:chOff x="0" y="0"/>
              <a:chExt cx="711811" cy="549065"/>
            </a:xfrm>
          </p:grpSpPr>
          <p:sp>
            <p:nvSpPr>
              <p:cNvPr id="44" name="Freeform 44"/>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dirty="0"/>
              </a:p>
            </p:txBody>
          </p:sp>
          <p:sp>
            <p:nvSpPr>
              <p:cNvPr id="45" name="TextBox 45"/>
              <p:cNvSpPr txBox="1"/>
              <p:nvPr/>
            </p:nvSpPr>
            <p:spPr>
              <a:xfrm>
                <a:off x="0" y="-28575"/>
                <a:ext cx="711811" cy="577640"/>
              </a:xfrm>
              <a:prstGeom prst="rect">
                <a:avLst/>
              </a:prstGeom>
            </p:spPr>
            <p:txBody>
              <a:bodyPr lIns="50800" tIns="50800" rIns="50800" bIns="50800" rtlCol="0" anchor="ctr"/>
              <a:lstStyle/>
              <a:p>
                <a:pPr algn="ctr">
                  <a:lnSpc>
                    <a:spcPts val="1960"/>
                  </a:lnSpc>
                </a:pPr>
                <a:endParaRPr dirty="0"/>
              </a:p>
            </p:txBody>
          </p:sp>
        </p:grpSp>
        <p:sp>
          <p:nvSpPr>
            <p:cNvPr id="46" name="Freeform 46"/>
            <p:cNvSpPr/>
            <p:nvPr/>
          </p:nvSpPr>
          <p:spPr>
            <a:xfrm>
              <a:off x="184534" y="189667"/>
              <a:ext cx="3248522" cy="2333029"/>
            </a:xfrm>
            <a:custGeom>
              <a:avLst/>
              <a:gdLst/>
              <a:ahLst/>
              <a:cxnLst/>
              <a:rect l="l" t="t" r="r" b="b"/>
              <a:pathLst>
                <a:path w="3248522" h="2333029">
                  <a:moveTo>
                    <a:pt x="0" y="0"/>
                  </a:moveTo>
                  <a:lnTo>
                    <a:pt x="3248522" y="0"/>
                  </a:lnTo>
                  <a:lnTo>
                    <a:pt x="3248522" y="2333030"/>
                  </a:lnTo>
                  <a:lnTo>
                    <a:pt x="0" y="233303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grpSp>
      <p:sp>
        <p:nvSpPr>
          <p:cNvPr id="47" name="Freeform 47"/>
          <p:cNvSpPr/>
          <p:nvPr/>
        </p:nvSpPr>
        <p:spPr>
          <a:xfrm>
            <a:off x="14469853" y="1132037"/>
            <a:ext cx="2473377" cy="2389901"/>
          </a:xfrm>
          <a:custGeom>
            <a:avLst/>
            <a:gdLst/>
            <a:ahLst/>
            <a:cxnLst/>
            <a:rect l="l" t="t" r="r" b="b"/>
            <a:pathLst>
              <a:path w="2473377" h="2389901">
                <a:moveTo>
                  <a:pt x="0" y="0"/>
                </a:moveTo>
                <a:lnTo>
                  <a:pt x="2473377" y="0"/>
                </a:lnTo>
                <a:lnTo>
                  <a:pt x="2473377" y="2389901"/>
                </a:lnTo>
                <a:lnTo>
                  <a:pt x="0" y="238990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dirty="0"/>
          </a:p>
        </p:txBody>
      </p:sp>
      <p:sp>
        <p:nvSpPr>
          <p:cNvPr id="48" name="TextBox 48"/>
          <p:cNvSpPr txBox="1"/>
          <p:nvPr/>
        </p:nvSpPr>
        <p:spPr>
          <a:xfrm>
            <a:off x="1110631" y="4278666"/>
            <a:ext cx="3981841" cy="1301502"/>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Provide Encouragement</a:t>
            </a:r>
          </a:p>
        </p:txBody>
      </p:sp>
      <p:sp>
        <p:nvSpPr>
          <p:cNvPr id="49" name="TextBox 49"/>
          <p:cNvSpPr txBox="1"/>
          <p:nvPr/>
        </p:nvSpPr>
        <p:spPr>
          <a:xfrm>
            <a:off x="1453387" y="8577067"/>
            <a:ext cx="3361064" cy="646513"/>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Be Patient</a:t>
            </a:r>
          </a:p>
        </p:txBody>
      </p:sp>
      <p:sp>
        <p:nvSpPr>
          <p:cNvPr id="50" name="TextBox 50"/>
          <p:cNvSpPr txBox="1"/>
          <p:nvPr/>
        </p:nvSpPr>
        <p:spPr>
          <a:xfrm>
            <a:off x="9491336" y="4579986"/>
            <a:ext cx="4026200" cy="646513"/>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Ask Questions</a:t>
            </a:r>
          </a:p>
        </p:txBody>
      </p:sp>
      <p:sp>
        <p:nvSpPr>
          <p:cNvPr id="51" name="TextBox 51"/>
          <p:cNvSpPr txBox="1"/>
          <p:nvPr/>
        </p:nvSpPr>
        <p:spPr>
          <a:xfrm>
            <a:off x="9139414" y="8577067"/>
            <a:ext cx="4487687" cy="646513"/>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Apologize</a:t>
            </a:r>
          </a:p>
        </p:txBody>
      </p:sp>
      <p:sp>
        <p:nvSpPr>
          <p:cNvPr id="52" name="TextBox 52"/>
          <p:cNvSpPr txBox="1"/>
          <p:nvPr/>
        </p:nvSpPr>
        <p:spPr>
          <a:xfrm>
            <a:off x="5627609" y="4606160"/>
            <a:ext cx="3534385" cy="646513"/>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Pay Attention</a:t>
            </a:r>
          </a:p>
        </p:txBody>
      </p:sp>
      <p:sp>
        <p:nvSpPr>
          <p:cNvPr id="53" name="TextBox 53"/>
          <p:cNvSpPr txBox="1"/>
          <p:nvPr/>
        </p:nvSpPr>
        <p:spPr>
          <a:xfrm>
            <a:off x="5204792" y="8335560"/>
            <a:ext cx="4109396" cy="1301502"/>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Show </a:t>
            </a:r>
          </a:p>
          <a:p>
            <a:pPr algn="ctr">
              <a:lnSpc>
                <a:spcPts val="5192"/>
              </a:lnSpc>
            </a:pPr>
            <a:r>
              <a:rPr lang="en-US" sz="3708" dirty="0">
                <a:solidFill>
                  <a:srgbClr val="000000"/>
                </a:solidFill>
                <a:latin typeface="Ubuntu"/>
                <a:ea typeface="Ubuntu"/>
                <a:cs typeface="Ubuntu"/>
                <a:sym typeface="Ubuntu"/>
              </a:rPr>
              <a:t>Compassion</a:t>
            </a:r>
          </a:p>
        </p:txBody>
      </p:sp>
      <p:sp>
        <p:nvSpPr>
          <p:cNvPr id="54" name="TextBox 54"/>
          <p:cNvSpPr txBox="1"/>
          <p:nvPr/>
        </p:nvSpPr>
        <p:spPr>
          <a:xfrm>
            <a:off x="13775703" y="3567599"/>
            <a:ext cx="3810727" cy="1956490"/>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Let People with IDD Speak for Themselves</a:t>
            </a:r>
          </a:p>
        </p:txBody>
      </p:sp>
      <p:sp>
        <p:nvSpPr>
          <p:cNvPr id="55" name="TextBox 55"/>
          <p:cNvSpPr txBox="1"/>
          <p:nvPr/>
        </p:nvSpPr>
        <p:spPr>
          <a:xfrm>
            <a:off x="13462698" y="8422901"/>
            <a:ext cx="4487687" cy="1301502"/>
          </a:xfrm>
          <a:prstGeom prst="rect">
            <a:avLst/>
          </a:prstGeom>
        </p:spPr>
        <p:txBody>
          <a:bodyPr lIns="0" tIns="0" rIns="0" bIns="0" rtlCol="0" anchor="t">
            <a:spAutoFit/>
          </a:bodyPr>
          <a:lstStyle/>
          <a:p>
            <a:pPr algn="ctr">
              <a:lnSpc>
                <a:spcPts val="5192"/>
              </a:lnSpc>
            </a:pPr>
            <a:r>
              <a:rPr lang="en-US" sz="3708" dirty="0">
                <a:solidFill>
                  <a:srgbClr val="000000"/>
                </a:solidFill>
                <a:latin typeface="Ubuntu"/>
                <a:ea typeface="Ubuntu"/>
                <a:cs typeface="Ubuntu"/>
                <a:sym typeface="Ubuntu"/>
              </a:rPr>
              <a:t>Have Fun </a:t>
            </a:r>
          </a:p>
          <a:p>
            <a:pPr algn="ctr">
              <a:lnSpc>
                <a:spcPts val="5192"/>
              </a:lnSpc>
            </a:pPr>
            <a:r>
              <a:rPr lang="en-US" sz="3708" dirty="0">
                <a:solidFill>
                  <a:srgbClr val="000000"/>
                </a:solidFill>
                <a:latin typeface="Ubuntu"/>
                <a:ea typeface="Ubuntu"/>
                <a:cs typeface="Ubuntu"/>
                <a:sym typeface="Ubuntu"/>
              </a:rPr>
              <a:t>Together</a:t>
            </a:r>
          </a:p>
        </p:txBody>
      </p:sp>
      <p:grpSp>
        <p:nvGrpSpPr>
          <p:cNvPr id="56" name="Group 56"/>
          <p:cNvGrpSpPr/>
          <p:nvPr/>
        </p:nvGrpSpPr>
        <p:grpSpPr>
          <a:xfrm>
            <a:off x="484174" y="808116"/>
            <a:ext cx="9838514" cy="1223447"/>
            <a:chOff x="0" y="0"/>
            <a:chExt cx="2591214" cy="322225"/>
          </a:xfrm>
        </p:grpSpPr>
        <p:sp>
          <p:nvSpPr>
            <p:cNvPr id="57" name="Freeform 57"/>
            <p:cNvSpPr/>
            <p:nvPr/>
          </p:nvSpPr>
          <p:spPr>
            <a:xfrm>
              <a:off x="0" y="0"/>
              <a:ext cx="2591214" cy="322225"/>
            </a:xfrm>
            <a:custGeom>
              <a:avLst/>
              <a:gdLst/>
              <a:ahLst/>
              <a:cxnLst/>
              <a:rect l="l" t="t" r="r" b="b"/>
              <a:pathLst>
                <a:path w="2591214" h="322225">
                  <a:moveTo>
                    <a:pt x="2388014" y="0"/>
                  </a:moveTo>
                  <a:cubicBezTo>
                    <a:pt x="2500238" y="0"/>
                    <a:pt x="2591214" y="72132"/>
                    <a:pt x="2591214" y="161112"/>
                  </a:cubicBezTo>
                  <a:cubicBezTo>
                    <a:pt x="2591214" y="250092"/>
                    <a:pt x="2500238" y="322225"/>
                    <a:pt x="238801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58" name="TextBox 58"/>
            <p:cNvSpPr txBox="1"/>
            <p:nvPr/>
          </p:nvSpPr>
          <p:spPr>
            <a:xfrm>
              <a:off x="0" y="-28575"/>
              <a:ext cx="2591214" cy="350800"/>
            </a:xfrm>
            <a:prstGeom prst="rect">
              <a:avLst/>
            </a:prstGeom>
          </p:spPr>
          <p:txBody>
            <a:bodyPr lIns="50800" tIns="50800" rIns="50800" bIns="50800" rtlCol="0" anchor="ctr"/>
            <a:lstStyle/>
            <a:p>
              <a:pPr algn="ctr">
                <a:lnSpc>
                  <a:spcPts val="1960"/>
                </a:lnSpc>
              </a:pPr>
              <a:endParaRPr dirty="0"/>
            </a:p>
          </p:txBody>
        </p:sp>
      </p:grpSp>
      <p:sp>
        <p:nvSpPr>
          <p:cNvPr id="59" name="TextBox 59"/>
          <p:cNvSpPr txBox="1"/>
          <p:nvPr/>
        </p:nvSpPr>
        <p:spPr>
          <a:xfrm>
            <a:off x="708801" y="791507"/>
            <a:ext cx="9183091"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Other Types of Support</a:t>
            </a:r>
          </a:p>
        </p:txBody>
      </p:sp>
      <p:sp>
        <p:nvSpPr>
          <p:cNvPr id="60" name="Freeform 60"/>
          <p:cNvSpPr/>
          <p:nvPr/>
        </p:nvSpPr>
        <p:spPr>
          <a:xfrm>
            <a:off x="10545837" y="2031562"/>
            <a:ext cx="1917199" cy="2338047"/>
          </a:xfrm>
          <a:custGeom>
            <a:avLst/>
            <a:gdLst/>
            <a:ahLst/>
            <a:cxnLst/>
            <a:rect l="l" t="t" r="r" b="b"/>
            <a:pathLst>
              <a:path w="1917199" h="2338047">
                <a:moveTo>
                  <a:pt x="0" y="0"/>
                </a:moveTo>
                <a:lnTo>
                  <a:pt x="1917198" y="0"/>
                </a:lnTo>
                <a:lnTo>
                  <a:pt x="1917198" y="2338048"/>
                </a:lnTo>
                <a:lnTo>
                  <a:pt x="0" y="233804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dirty="0"/>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Reflection</a:t>
            </a:r>
          </a:p>
        </p:txBody>
      </p:sp>
      <p:sp>
        <p:nvSpPr>
          <p:cNvPr id="37" name="TextBox 37"/>
          <p:cNvSpPr txBox="1"/>
          <p:nvPr/>
        </p:nvSpPr>
        <p:spPr>
          <a:xfrm>
            <a:off x="1689759" y="3623485"/>
            <a:ext cx="10997568" cy="3898278"/>
          </a:xfrm>
          <a:prstGeom prst="rect">
            <a:avLst/>
          </a:prstGeom>
        </p:spPr>
        <p:txBody>
          <a:bodyPr lIns="0" tIns="0" rIns="0" bIns="0" rtlCol="0" anchor="t">
            <a:spAutoFit/>
          </a:bodyPr>
          <a:lstStyle/>
          <a:p>
            <a:pPr algn="l">
              <a:lnSpc>
                <a:spcPts val="6159"/>
              </a:lnSpc>
            </a:pPr>
            <a:r>
              <a:rPr lang="en-US" sz="4399" dirty="0">
                <a:solidFill>
                  <a:srgbClr val="000000"/>
                </a:solidFill>
                <a:latin typeface="Ubuntu"/>
                <a:ea typeface="Ubuntu"/>
                <a:cs typeface="Ubuntu"/>
                <a:sym typeface="Ubuntu"/>
              </a:rPr>
              <a:t>What other types of support do I provide that have been especially </a:t>
            </a:r>
            <a:r>
              <a:rPr lang="en-US" sz="4399" b="1" dirty="0">
                <a:solidFill>
                  <a:srgbClr val="000000"/>
                </a:solidFill>
                <a:latin typeface="Ubuntu Bold"/>
                <a:ea typeface="Ubuntu Bold"/>
                <a:cs typeface="Ubuntu Bold"/>
                <a:sym typeface="Ubuntu Bold"/>
              </a:rPr>
              <a:t>helpful</a:t>
            </a:r>
            <a:r>
              <a:rPr lang="en-US" sz="4399" dirty="0">
                <a:solidFill>
                  <a:srgbClr val="000000"/>
                </a:solidFill>
                <a:latin typeface="Ubuntu"/>
                <a:ea typeface="Ubuntu"/>
                <a:cs typeface="Ubuntu"/>
                <a:sym typeface="Ubuntu"/>
              </a:rPr>
              <a:t> or </a:t>
            </a:r>
            <a:r>
              <a:rPr lang="en-US" sz="4399" b="1" dirty="0">
                <a:solidFill>
                  <a:srgbClr val="000000"/>
                </a:solidFill>
                <a:latin typeface="Ubuntu Bold"/>
                <a:ea typeface="Ubuntu Bold"/>
                <a:cs typeface="Ubuntu Bold"/>
                <a:sym typeface="Ubuntu Bold"/>
              </a:rPr>
              <a:t>meaningful</a:t>
            </a:r>
            <a:r>
              <a:rPr lang="en-US" sz="4399" dirty="0">
                <a:solidFill>
                  <a:srgbClr val="000000"/>
                </a:solidFill>
                <a:latin typeface="Ubuntu"/>
                <a:ea typeface="Ubuntu"/>
                <a:cs typeface="Ubuntu"/>
                <a:sym typeface="Ubuntu"/>
              </a:rPr>
              <a:t>?</a:t>
            </a:r>
          </a:p>
          <a:p>
            <a:pPr algn="l">
              <a:lnSpc>
                <a:spcPts val="6159"/>
              </a:lnSpc>
            </a:pPr>
            <a:endParaRPr lang="en-US" sz="4399" dirty="0">
              <a:solidFill>
                <a:srgbClr val="000000"/>
              </a:solidFill>
              <a:latin typeface="Ubuntu"/>
              <a:ea typeface="Ubuntu"/>
              <a:cs typeface="Ubuntu"/>
              <a:sym typeface="Ubuntu"/>
            </a:endParaRPr>
          </a:p>
          <a:p>
            <a:pPr algn="l">
              <a:lnSpc>
                <a:spcPts val="6159"/>
              </a:lnSpc>
            </a:pPr>
            <a:r>
              <a:rPr lang="en-US" sz="4399" dirty="0">
                <a:solidFill>
                  <a:srgbClr val="000000"/>
                </a:solidFill>
                <a:latin typeface="Ubuntu"/>
                <a:ea typeface="Ubuntu"/>
                <a:cs typeface="Ubuntu"/>
                <a:sym typeface="Ubuntu"/>
              </a:rPr>
              <a:t>How can I </a:t>
            </a:r>
            <a:r>
              <a:rPr lang="en-US" sz="4399" b="1" dirty="0">
                <a:solidFill>
                  <a:srgbClr val="000000"/>
                </a:solidFill>
                <a:latin typeface="Ubuntu Bold"/>
                <a:ea typeface="Ubuntu Bold"/>
                <a:cs typeface="Ubuntu Bold"/>
                <a:sym typeface="Ubuntu Bold"/>
              </a:rPr>
              <a:t>improve</a:t>
            </a:r>
            <a:r>
              <a:rPr lang="en-US" sz="4399" dirty="0">
                <a:solidFill>
                  <a:srgbClr val="000000"/>
                </a:solidFill>
                <a:latin typeface="Ubuntu"/>
                <a:ea typeface="Ubuntu"/>
                <a:cs typeface="Ubuntu"/>
                <a:sym typeface="Ubuntu"/>
              </a:rPr>
              <a:t> my approach?</a:t>
            </a:r>
          </a:p>
        </p:txBody>
      </p:sp>
      <p:sp>
        <p:nvSpPr>
          <p:cNvPr id="38" name="Freeform 38"/>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5">
              <a:extLst>
                <a:ext uri="{96DAC541-7B7A-43D3-8B79-37D633B846F1}">
                  <asvg:svgBlip xmlns:asvg="http://schemas.microsoft.com/office/drawing/2016/SVG/main" r:embed="rId6"/>
                </a:ext>
              </a:extLst>
            </a:blip>
            <a:stretch>
              <a:fillRect t="-51826"/>
            </a:stretch>
          </a:blipFill>
        </p:spPr>
        <p:txBody>
          <a:bodyPr/>
          <a:lstStyle/>
          <a:p>
            <a:endParaRPr lang="en-US" dirty="0"/>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r="-921"/>
            </a:stretch>
          </a:blipFill>
        </p:spPr>
        <p:txBody>
          <a:bodyPr/>
          <a:lstStyle/>
          <a:p>
            <a:endParaRPr lang="en-US" dirty="0"/>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dirty="0"/>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dirty="0"/>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dirty="0"/>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dirty="0"/>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l="-534374" t="-52142"/>
            </a:stretch>
          </a:blipFill>
        </p:spPr>
        <p:txBody>
          <a:bodyPr/>
          <a:lstStyle/>
          <a:p>
            <a:endParaRPr lang="en-US" dirty="0"/>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dirty="0"/>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5">
              <a:extLst>
                <a:ext uri="{96DAC541-7B7A-43D3-8B79-37D633B846F1}">
                  <asvg:svgBlip xmlns:asvg="http://schemas.microsoft.com/office/drawing/2016/SVG/main" r:embed="rId6"/>
                </a:ext>
              </a:extLst>
            </a:blip>
            <a:stretch>
              <a:fillRect l="-16517" b="-124928"/>
            </a:stretch>
          </a:blipFill>
        </p:spPr>
        <p:txBody>
          <a:bodyPr/>
          <a:lstStyle/>
          <a:p>
            <a:endParaRPr lang="en-US" dirty="0"/>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dirty="0"/>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dirty="0"/>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dirty="0"/>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dirty="0"/>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dirty="0"/>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dirty="0"/>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dirty="0"/>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dirty="0"/>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dirty="0"/>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dirty="0"/>
            </a:p>
          </p:txBody>
        </p:sp>
      </p:grpSp>
      <p:grpSp>
        <p:nvGrpSpPr>
          <p:cNvPr id="33" name="Group 33"/>
          <p:cNvGrpSpPr/>
          <p:nvPr/>
        </p:nvGrpSpPr>
        <p:grpSpPr>
          <a:xfrm>
            <a:off x="484174" y="808116"/>
            <a:ext cx="5371788" cy="1223447"/>
            <a:chOff x="0" y="0"/>
            <a:chExt cx="1414792" cy="322225"/>
          </a:xfrm>
        </p:grpSpPr>
        <p:sp>
          <p:nvSpPr>
            <p:cNvPr id="34" name="Freeform 34"/>
            <p:cNvSpPr/>
            <p:nvPr/>
          </p:nvSpPr>
          <p:spPr>
            <a:xfrm>
              <a:off x="0" y="0"/>
              <a:ext cx="1414792" cy="322225"/>
            </a:xfrm>
            <a:custGeom>
              <a:avLst/>
              <a:gdLst/>
              <a:ahLst/>
              <a:cxnLst/>
              <a:rect l="l" t="t" r="r" b="b"/>
              <a:pathLst>
                <a:path w="1414792" h="322225">
                  <a:moveTo>
                    <a:pt x="1211592" y="0"/>
                  </a:moveTo>
                  <a:cubicBezTo>
                    <a:pt x="1323816" y="0"/>
                    <a:pt x="1414792" y="72132"/>
                    <a:pt x="1414792" y="161112"/>
                  </a:cubicBezTo>
                  <a:cubicBezTo>
                    <a:pt x="1414792" y="250092"/>
                    <a:pt x="1323816" y="322225"/>
                    <a:pt x="121159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dirty="0"/>
            </a:p>
          </p:txBody>
        </p:sp>
        <p:sp>
          <p:nvSpPr>
            <p:cNvPr id="35" name="TextBox 35"/>
            <p:cNvSpPr txBox="1"/>
            <p:nvPr/>
          </p:nvSpPr>
          <p:spPr>
            <a:xfrm>
              <a:off x="0" y="-28575"/>
              <a:ext cx="1414792" cy="350800"/>
            </a:xfrm>
            <a:prstGeom prst="rect">
              <a:avLst/>
            </a:prstGeom>
          </p:spPr>
          <p:txBody>
            <a:bodyPr lIns="50800" tIns="50800" rIns="50800" bIns="50800" rtlCol="0" anchor="ctr"/>
            <a:lstStyle/>
            <a:p>
              <a:pPr algn="ctr">
                <a:lnSpc>
                  <a:spcPts val="1960"/>
                </a:lnSpc>
              </a:pPr>
              <a:endParaRPr dirty="0"/>
            </a:p>
          </p:txBody>
        </p:sp>
      </p:grpSp>
      <p:pic>
        <p:nvPicPr>
          <p:cNvPr id="36" name="Picture 3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rcRect/>
          <a:stretch>
            <a:fillRect/>
          </a:stretch>
        </p:blipFill>
        <p:spPr>
          <a:xfrm>
            <a:off x="12518727" y="1184593"/>
            <a:ext cx="4681559" cy="8322771"/>
          </a:xfrm>
          <a:prstGeom prst="rect">
            <a:avLst/>
          </a:prstGeom>
        </p:spPr>
      </p:pic>
      <p:sp>
        <p:nvSpPr>
          <p:cNvPr id="37" name="TextBox 37"/>
          <p:cNvSpPr txBox="1"/>
          <p:nvPr/>
        </p:nvSpPr>
        <p:spPr>
          <a:xfrm>
            <a:off x="832545" y="791507"/>
            <a:ext cx="4940640" cy="1113790"/>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Zach’s Story</a:t>
            </a:r>
          </a:p>
        </p:txBody>
      </p:sp>
      <p:grpSp>
        <p:nvGrpSpPr>
          <p:cNvPr id="38" name="Group 38"/>
          <p:cNvGrpSpPr/>
          <p:nvPr/>
        </p:nvGrpSpPr>
        <p:grpSpPr>
          <a:xfrm>
            <a:off x="1383137" y="3394593"/>
            <a:ext cx="10723802" cy="4892735"/>
            <a:chOff x="0" y="0"/>
            <a:chExt cx="14298403" cy="6523646"/>
          </a:xfrm>
        </p:grpSpPr>
        <p:sp>
          <p:nvSpPr>
            <p:cNvPr id="39" name="Freeform 39"/>
            <p:cNvSpPr/>
            <p:nvPr/>
          </p:nvSpPr>
          <p:spPr>
            <a:xfrm>
              <a:off x="0" y="0"/>
              <a:ext cx="14298403" cy="6523646"/>
            </a:xfrm>
            <a:custGeom>
              <a:avLst/>
              <a:gdLst/>
              <a:ahLst/>
              <a:cxnLst/>
              <a:rect l="l" t="t" r="r" b="b"/>
              <a:pathLst>
                <a:path w="14298403" h="6523646">
                  <a:moveTo>
                    <a:pt x="0" y="0"/>
                  </a:moveTo>
                  <a:lnTo>
                    <a:pt x="14298403" y="0"/>
                  </a:lnTo>
                  <a:lnTo>
                    <a:pt x="14298403" y="6523646"/>
                  </a:lnTo>
                  <a:lnTo>
                    <a:pt x="0" y="65236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dirty="0"/>
            </a:p>
          </p:txBody>
        </p:sp>
        <p:sp>
          <p:nvSpPr>
            <p:cNvPr id="40" name="TextBox 40"/>
            <p:cNvSpPr txBox="1"/>
            <p:nvPr/>
          </p:nvSpPr>
          <p:spPr>
            <a:xfrm>
              <a:off x="1304852" y="1070681"/>
              <a:ext cx="11627695" cy="3142913"/>
            </a:xfrm>
            <a:prstGeom prst="rect">
              <a:avLst/>
            </a:prstGeom>
          </p:spPr>
          <p:txBody>
            <a:bodyPr lIns="0" tIns="0" rIns="0" bIns="0" rtlCol="0" anchor="t">
              <a:spAutoFit/>
            </a:bodyPr>
            <a:lstStyle/>
            <a:p>
              <a:pPr algn="l">
                <a:lnSpc>
                  <a:spcPts val="6430"/>
                </a:lnSpc>
              </a:pPr>
              <a:r>
                <a:rPr lang="en-US" sz="3873" dirty="0">
                  <a:solidFill>
                    <a:srgbClr val="000000"/>
                  </a:solidFill>
                  <a:latin typeface="Ubuntu"/>
                  <a:ea typeface="Ubuntu"/>
                  <a:cs typeface="Ubuntu"/>
                  <a:sym typeface="Ubuntu"/>
                </a:rPr>
                <a:t> “Sometimes the best caregivers aren’t the people with the fancy titles: they’re just the people who care.”</a:t>
              </a:r>
            </a:p>
          </p:txBody>
        </p:sp>
        <p:sp>
          <p:nvSpPr>
            <p:cNvPr id="41" name="TextBox 41"/>
            <p:cNvSpPr txBox="1"/>
            <p:nvPr/>
          </p:nvSpPr>
          <p:spPr>
            <a:xfrm>
              <a:off x="4256706" y="4534854"/>
              <a:ext cx="8675841" cy="727611"/>
            </a:xfrm>
            <a:prstGeom prst="rect">
              <a:avLst/>
            </a:prstGeom>
          </p:spPr>
          <p:txBody>
            <a:bodyPr lIns="0" tIns="0" rIns="0" bIns="0" rtlCol="0" anchor="t">
              <a:spAutoFit/>
            </a:bodyPr>
            <a:lstStyle/>
            <a:p>
              <a:pPr algn="ctr">
                <a:lnSpc>
                  <a:spcPts val="4437"/>
                </a:lnSpc>
                <a:spcBef>
                  <a:spcPct val="0"/>
                </a:spcBef>
              </a:pPr>
              <a:r>
                <a:rPr lang="en-US" sz="3169" i="1" dirty="0">
                  <a:solidFill>
                    <a:srgbClr val="000000"/>
                  </a:solidFill>
                  <a:latin typeface="Ubuntu Italics"/>
                  <a:ea typeface="Ubuntu Italics"/>
                  <a:cs typeface="Ubuntu Italics"/>
                  <a:sym typeface="Ubuntu Italics"/>
                </a:rPr>
                <a:t>- Zach Anner, actor, comedian, writer</a:t>
              </a:r>
            </a:p>
          </p:txBody>
        </p:sp>
      </p:grpSp>
    </p:spTree>
  </p:cSld>
  <p:clrMapOvr>
    <a:masterClrMapping/>
  </p:clrMapOvr>
  <p:timing>
    <p:tnLst>
      <p:par>
        <p:cTn id="1" dur="indefinite" restart="never" nodeType="tmRoot">
          <p:childTnLst>
            <p:video>
              <p:cMediaNode vol="100000">
                <p:cTn id="2" fill="hold" display="0">
                  <p:stCondLst>
                    <p:cond delay="indefinite"/>
                  </p:stCondLst>
                </p:cTn>
                <p:tgtEl>
                  <p:spTgt spid="36"/>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5404</Words>
  <Application>Microsoft Macintosh PowerPoint</Application>
  <PresentationFormat>Custom</PresentationFormat>
  <Paragraphs>364</Paragraphs>
  <Slides>22</Slides>
  <Notes>22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Ubuntu Bold</vt:lpstr>
      <vt:lpstr>Arial</vt:lpstr>
      <vt:lpstr>Ubuntu</vt:lpstr>
      <vt:lpstr>Kalam Bold</vt:lpstr>
      <vt:lpstr>Funtastic</vt:lpstr>
      <vt:lpstr>Calibri</vt:lpstr>
      <vt:lpstr>Ubuntu Italics</vt:lpstr>
      <vt:lpstr>Kalam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3 CG USA</dc:title>
  <cp:lastModifiedBy>Andrea Moore</cp:lastModifiedBy>
  <cp:revision>6</cp:revision>
  <dcterms:created xsi:type="dcterms:W3CDTF">2006-08-16T00:00:00Z</dcterms:created>
  <dcterms:modified xsi:type="dcterms:W3CDTF">2024-11-05T23:24:23Z</dcterms:modified>
  <dc:identifier>DAGN87CiQX0</dc:identifier>
</cp:coreProperties>
</file>