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8288000" cy="10287000"/>
  <p:notesSz cx="6858000" cy="9144000"/>
  <p:embeddedFontLst>
    <p:embeddedFont>
      <p:font typeface="Funtastic" pitchFamily="2" charset="77"/>
      <p:regular r:id="rId26"/>
    </p:embeddedFont>
    <p:embeddedFont>
      <p:font typeface="Kalam" panose="02000000000000000000" pitchFamily="2" charset="77"/>
      <p:regular r:id="rId27"/>
    </p:embeddedFont>
    <p:embeddedFont>
      <p:font typeface="Kalam Bold" panose="02000000000000000000" pitchFamily="2" charset="77"/>
      <p:regular r:id="rId28"/>
      <p:bold r:id="rId29"/>
    </p:embeddedFont>
    <p:embeddedFont>
      <p:font typeface="Ubuntu" panose="020B0504030602030204" pitchFamily="34" charset="0"/>
      <p:regular r:id="rId30"/>
      <p:bold r:id="rId31"/>
      <p:italic r:id="rId32"/>
      <p:boldItalic r:id="rId33"/>
    </p:embeddedFont>
    <p:embeddedFont>
      <p:font typeface="Ubuntu Bold" panose="020B0804030602030204" pitchFamily="34" charset="0"/>
      <p:regular r:id="rId34"/>
      <p:bold r:id="rId35"/>
    </p:embeddedFont>
    <p:embeddedFont>
      <p:font typeface="Ubuntu Italics" panose="020B05040306020A0204" pitchFamily="34" charset="0"/>
      <p:regular r:id="rId36"/>
      <p:italic r:id="rId3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1" autoAdjust="0"/>
    <p:restoredTop sz="94589" autoAdjust="0"/>
  </p:normalViewPr>
  <p:slideViewPr>
    <p:cSldViewPr>
      <p:cViewPr varScale="1">
        <p:scale>
          <a:sx n="80" d="100"/>
          <a:sy n="80" d="100"/>
        </p:scale>
        <p:origin x="824" y="20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viewProps" Target="viewProps.xml"/><Relationship Id="rId21" Type="http://schemas.openxmlformats.org/officeDocument/2006/relationships/slide" Target="slides/slide20.xml"/><Relationship Id="rId34" Type="http://schemas.openxmlformats.org/officeDocument/2006/relationships/font" Target="fonts/font9.fnt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15.08.2024</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SAMPLE SCRIPT(S)</a:t>
            </a:r>
          </a:p>
          <a:p>
            <a:endParaRPr lang="en-US"/>
          </a:p>
          <a:p>
            <a:r>
              <a:rPr lang="en-US"/>
              <a:t>"This session is about your rights and how they protect you from being treated badly due to your disability. It also talks about accommodations you can ask for to get better care."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 Americans with Disabilities Act is a law that started on July 26, 1990. Most people call it the ADA.This law has even more protections for people with disabilities than Section 504."</a:t>
            </a:r>
          </a:p>
          <a:p>
            <a:endParaRPr lang="en-US"/>
          </a:p>
          <a:p>
            <a:r>
              <a:rPr lang="en-US"/>
              <a:t>- "The ADA was the first law in the world that says people with disabilities have to be treated fairly in all areas of life, no matter if it’s a public space or a private business."</a:t>
            </a:r>
          </a:p>
          <a:p>
            <a:endParaRPr lang="en-US"/>
          </a:p>
          <a:p>
            <a:r>
              <a:rPr lang="en-US"/>
              <a:t>- "That means everyone in the country has to follow the rules of the ADA, whether they are:</a:t>
            </a:r>
          </a:p>
          <a:p>
            <a:endParaRPr lang="en-US"/>
          </a:p>
          <a:p>
            <a:r>
              <a:rPr lang="en-US"/>
              <a:t>&gt; At school</a:t>
            </a:r>
          </a:p>
          <a:p>
            <a:endParaRPr lang="en-US"/>
          </a:p>
          <a:p>
            <a:r>
              <a:rPr lang="en-US"/>
              <a:t>&gt; At work</a:t>
            </a:r>
          </a:p>
          <a:p>
            <a:endParaRPr lang="en-US"/>
          </a:p>
          <a:p>
            <a:r>
              <a:rPr lang="en-US"/>
              <a:t>&gt; At the doctor</a:t>
            </a:r>
          </a:p>
          <a:p>
            <a:endParaRPr lang="en-US"/>
          </a:p>
          <a:p>
            <a:r>
              <a:rPr lang="en-US"/>
              <a:t>&gt; At the dentist</a:t>
            </a:r>
          </a:p>
          <a:p>
            <a:endParaRPr lang="en-US"/>
          </a:p>
          <a:p>
            <a:r>
              <a:rPr lang="en-US"/>
              <a:t>&gt; Using public transportation</a:t>
            </a:r>
          </a:p>
          <a:p>
            <a:endParaRPr lang="en-US"/>
          </a:p>
          <a:p>
            <a:r>
              <a:rPr lang="en-US"/>
              <a:t>&gt; Going to the store</a:t>
            </a:r>
          </a:p>
          <a:p>
            <a:endParaRPr lang="en-US"/>
          </a:p>
          <a:p>
            <a:r>
              <a:rPr lang="en-US"/>
              <a:t>&gt; Going to the movies, museums, or concerts</a:t>
            </a:r>
          </a:p>
          <a:p>
            <a:endParaRPr lang="en-US"/>
          </a:p>
          <a:p>
            <a:r>
              <a:rPr lang="en-US"/>
              <a:t>&gt; And more!"</a:t>
            </a:r>
          </a:p>
          <a:p>
            <a:endParaRPr lang="en-US"/>
          </a:p>
          <a:p>
            <a:r>
              <a:rPr lang="en-US"/>
              <a:t>- “By the way, this picture is of a really cool protest that happened leading up to when they passed the ADA. The protest was called 'The Capitol Crawl,’ and people left their wheelchairs and other mobility aids at the bottom of the stairs and started crawling up the steps of the U.S. Capitol, which is where Congress meets and passes laws. The protesters were showing how they couldn’t get into the building because there were so many stairs and no ramps. But they also wanted to make a point about how the government wasn’t thinking about the needs of people with disabilities.”</a:t>
            </a:r>
          </a:p>
          <a:p>
            <a:endParaRPr lang="en-US"/>
          </a:p>
          <a:p>
            <a:r>
              <a:rPr lang="en-US"/>
              <a:t>// TIPS + INSTRUCTIONS //</a:t>
            </a:r>
          </a:p>
          <a:p>
            <a:endParaRPr lang="en-US"/>
          </a:p>
          <a:p>
            <a:r>
              <a:rPr lang="en-US"/>
              <a:t>- [You can talk about this law like you're telling a story, or you can have people take turns reading short paragraphs. It's up to you and will depend on the needs of your group.]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 Olmstead Decision is really important for people with IDD because it means you have the right to live in the community or at home with your family instead of in a hospital or institution."</a:t>
            </a:r>
          </a:p>
          <a:p>
            <a:endParaRPr lang="en-US"/>
          </a:p>
          <a:p>
            <a:r>
              <a:rPr lang="en-US"/>
              <a:t>- "The Olmstead Decision is another name for a court case that went all the way to the U.S. Supreme Court in 1999."</a:t>
            </a:r>
          </a:p>
          <a:p>
            <a:endParaRPr lang="en-US"/>
          </a:p>
          <a:p>
            <a:r>
              <a:rPr lang="en-US"/>
              <a:t>- "There were two women who had IDD, and their names were Lois Curtis and Elaine Wilson. They didn't know each other at first, but they both had a hard time with their mental health, and so they both went to the same hospital to get some help. Some doctors helped them, and after their treatment was over, the doctors said that both women were doing better and could leave the hospital. The doctors said Lois and Elaine could get more support in the community if they needed it."</a:t>
            </a:r>
          </a:p>
          <a:p>
            <a:endParaRPr lang="en-US"/>
          </a:p>
          <a:p>
            <a:r>
              <a:rPr lang="en-US"/>
              <a:t>- "Well, the State of Georgia didn’t have a program at the time that could help Lois and Elaine, and the state was worried that the women wouldn't be safe in the community on their own. So the state said Lois and Elaine had to stay in the hospital."</a:t>
            </a:r>
          </a:p>
          <a:p>
            <a:endParaRPr lang="en-US"/>
          </a:p>
          <a:p>
            <a:r>
              <a:rPr lang="en-US"/>
              <a:t>- "Lois and Elaine wanted to go home, but they had their rights taken away and were forced to stay in the hospital for years. So they sued the State of Georgia, saying that the ADA gives them the right to live in the community just like people without disabilities. Eventually, their case went all the way to the Supreme Court."</a:t>
            </a:r>
          </a:p>
          <a:p>
            <a:endParaRPr lang="en-US"/>
          </a:p>
          <a:p>
            <a:r>
              <a:rPr lang="en-US"/>
              <a:t>- "It took a really long time, but eventually the Court said states can't keep people with disabilities in institutions. Instead, states have to give people with IDD support to live in the community if they want to."</a:t>
            </a:r>
          </a:p>
          <a:p>
            <a:endParaRPr lang="en-US"/>
          </a:p>
          <a:p>
            <a:r>
              <a:rPr lang="en-US"/>
              <a:t>- "This is great for people with disabilities because it means you have the right to build relationships, to try to find a job, to go to school, and to do activities that you love with family and friends. It’s really hard to do those things if you are in an institution because it means you’re kept separate from other people. We don’t want to be separate. We want to be part of the community, where we belong."</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"Now we're going to talk about an agreement that helps protect people with disabilities all around the world."</a:t>
            </a:r>
          </a:p>
          <a:p>
            <a:endParaRPr lang="en-US"/>
          </a:p>
          <a:p>
            <a:r>
              <a:rPr lang="en-US"/>
              <a:t>- "For this page, I know there's a lot of writing in your workbook. You don't have to read the writing right now because I'm going to explain it to you like a story. Later, you can read the story again more slowly if you want to. But for now you can just listen to me."</a:t>
            </a:r>
          </a:p>
          <a:p>
            <a:endParaRPr lang="en-US"/>
          </a:p>
          <a:p>
            <a:r>
              <a:rPr lang="en-US"/>
              <a:t>- "Almost all the countries in the world are part of a group called the United Nations. Most people call it the UN. When the group meets, they talk about the problems of people from all over the world and try to solve them." </a:t>
            </a:r>
          </a:p>
          <a:p>
            <a:endParaRPr lang="en-US"/>
          </a:p>
          <a:p>
            <a:r>
              <a:rPr lang="en-US"/>
              <a:t>- "The UN also helps make agreements between the countries in the group. Sometimes these agreements are called treaties or conventions."</a:t>
            </a:r>
          </a:p>
          <a:p>
            <a:endParaRPr lang="en-US"/>
          </a:p>
          <a:p>
            <a:r>
              <a:rPr lang="en-US"/>
              <a:t>- "In 2006, the UN made an agreement to protect the rights and dignity of people with disabilities around the world. The full name of the agreement is the 'Convention on the Rights of Persons with Disabilities,' or the CRPD."</a:t>
            </a:r>
          </a:p>
          <a:p>
            <a:endParaRPr lang="en-US"/>
          </a:p>
          <a:p>
            <a:r>
              <a:rPr lang="en-US"/>
              <a:t>- "The CRPD is important because it shows that many countries care about disability rights. Most countries in the world have agreed to follow the suggestions in the agreement and make new laws to protect people with disabilities. This is a big win for people with disabilities!"</a:t>
            </a:r>
          </a:p>
          <a:p>
            <a:endParaRPr lang="en-US"/>
          </a:p>
          <a:p>
            <a:r>
              <a:rPr lang="en-US"/>
              <a:t>- "The United States and a few other countries decided not to join this treaty. The good news is that we already have some laws in the United States that protect the rights of people with disabilities."</a:t>
            </a:r>
          </a:p>
          <a:p>
            <a:endParaRPr lang="en-US"/>
          </a:p>
          <a:p>
            <a:r>
              <a:rPr lang="en-US"/>
              <a:t>- "The United States can choose to join the agreement anytime. Hopefully one day all the countries will agree, and people with disabilities all over the world will have their rights respected and protected."</a:t>
            </a:r>
          </a:p>
          <a:p>
            <a:endParaRPr lang="en-US"/>
          </a:p>
          <a:p>
            <a:r>
              <a:rPr lang="en-US"/>
              <a:t>- "The UN made an easy-read version of their agreement. If you want to see it, there is a link in your workbook on the bottom of the page."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"Section 504 and the ADA both say that places that offer healthcare services have to give full and equal access to people with disabilities."</a:t>
            </a:r>
          </a:p>
          <a:p>
            <a:endParaRPr lang="en-US"/>
          </a:p>
          <a:p>
            <a:r>
              <a:rPr lang="en-US"/>
              <a:t>- "Healthcare Places Have to Offer:</a:t>
            </a:r>
          </a:p>
          <a:p>
            <a:r>
              <a:rPr lang="en-US"/>
              <a:t>&gt; 'Reasonable modifications' of policies and services. 'Policies' is another word for rules. Your doctor's office has policies, or rules, and sometimes we can ask to have a rule changed. We’ll talk more about this on the next page.</a:t>
            </a:r>
          </a:p>
          <a:p>
            <a:r>
              <a:rPr lang="en-US"/>
              <a:t>&gt; Good communication</a:t>
            </a:r>
          </a:p>
          <a:p>
            <a:r>
              <a:rPr lang="en-US"/>
              <a:t>&gt; Accessible buildings"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"'Reasonable modifications'... those are big words. What do they mean?</a:t>
            </a:r>
          </a:p>
          <a:p>
            <a:endParaRPr lang="en-US"/>
          </a:p>
          <a:p>
            <a:r>
              <a:rPr lang="en-US"/>
              <a:t>- [Read the definition out loud or have a participant read it out loud.]</a:t>
            </a:r>
          </a:p>
          <a:p>
            <a:endParaRPr lang="en-US"/>
          </a:p>
          <a:p>
            <a:r>
              <a:rPr lang="en-US"/>
              <a:t>- "Remember, policies are like rules. For example, your dentist office might have a rule that no pets are allowed inside the building. But if you have a service animal, that's okay, because it's not a pet. Service animals have important jobs to do to help people with some disabilities."</a:t>
            </a:r>
          </a:p>
          <a:p>
            <a:endParaRPr lang="en-US"/>
          </a:p>
          <a:p>
            <a:r>
              <a:rPr lang="en-US"/>
              <a:t>- "At the bottom of the slide you can see some images that represent different types of accommodations. Let's talk more about them." [go to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"There are lots of different kinds of accommodations. It can be helpful to group them into different categories. For example:</a:t>
            </a:r>
          </a:p>
          <a:p>
            <a:endParaRPr lang="en-US"/>
          </a:p>
          <a:p>
            <a:r>
              <a:rPr lang="en-US"/>
              <a:t>&gt; Physical accommodations. Greg, can you read an example of a physical accommodation from the list in your book?</a:t>
            </a:r>
          </a:p>
          <a:p>
            <a:endParaRPr lang="en-US"/>
          </a:p>
          <a:p>
            <a:r>
              <a:rPr lang="en-US"/>
              <a:t>&gt; Sensory accommodations. Jill, can you read an example of a sensory accommodation from the list in your book?</a:t>
            </a:r>
          </a:p>
          <a:p>
            <a:endParaRPr lang="en-US"/>
          </a:p>
          <a:p>
            <a:r>
              <a:rPr lang="en-US"/>
              <a:t>&gt; Time accommodations. River, can you read an example of a time accommodation from the list in your book?</a:t>
            </a:r>
          </a:p>
          <a:p>
            <a:endParaRPr lang="en-US"/>
          </a:p>
          <a:p>
            <a:r>
              <a:rPr lang="en-US"/>
              <a:t>&gt; Communication accommodations. Abigail, can you read an example of a communication accommodation from the list in your book?</a:t>
            </a:r>
          </a:p>
          <a:p>
            <a:endParaRPr lang="en-US"/>
          </a:p>
          <a:p>
            <a:r>
              <a:rPr lang="en-US"/>
              <a:t>&gt; And finally, Support Accommodations. Soren, can you read an example of a support accommodation from the list in your book?"</a:t>
            </a:r>
          </a:p>
          <a:p>
            <a:endParaRPr lang="en-US"/>
          </a:p>
          <a:p>
            <a:r>
              <a:rPr lang="en-US"/>
              <a:t>- "There are lots of other accommodations that aren't written down here. Just like people, accommodations can be very unique."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"We're going to learn about some people with different types of disabilities. Each of these people asked for accommodations so they could have a successful doctor's visit."</a:t>
            </a:r>
          </a:p>
          <a:p>
            <a:endParaRPr lang="en-US"/>
          </a:p>
          <a:p>
            <a:r>
              <a:rPr lang="en-US"/>
              <a:t>// TIPS + INSTRUCTIONS //</a:t>
            </a:r>
          </a:p>
          <a:p>
            <a:endParaRPr lang="en-US"/>
          </a:p>
          <a:p>
            <a:r>
              <a:rPr lang="en-US"/>
              <a:t>- [On the next slide, the facilitator should introduce an activity based on these stories. Many different types of activities are possible. Some suggestions are in the notes on the next slide.]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"We're going to do an activity! You're each going to work together with a buddy and learn about one of the people from the stories. Your buddy will be the person next to you at your table. Maya is going to help me by writing on the board which story each buddy group should read. Then we will walk around and make sure you are all on the right page of your books. When everyone is on the right page, we'll tell you what comes next."</a:t>
            </a:r>
          </a:p>
          <a:p>
            <a:endParaRPr lang="en-US"/>
          </a:p>
          <a:p>
            <a:r>
              <a:rPr lang="en-US"/>
              <a:t>- "You and your buddy can take turns reading from the story. Or, it's okay if just one of you wants to read out loud and the other person wants to listen."</a:t>
            </a:r>
          </a:p>
          <a:p>
            <a:endParaRPr lang="en-US"/>
          </a:p>
          <a:p>
            <a:r>
              <a:rPr lang="en-US"/>
              <a:t>- "When you finish reading your story, talk to your buddy and answer the questions I wrote on the board:</a:t>
            </a:r>
          </a:p>
          <a:p>
            <a:r>
              <a:rPr lang="en-US"/>
              <a:t>&gt; What accommodations did the person in your story ask for? </a:t>
            </a:r>
          </a:p>
          <a:p>
            <a:r>
              <a:rPr lang="en-US"/>
              <a:t>&gt; Why did they ask for that?</a:t>
            </a:r>
          </a:p>
          <a:p>
            <a:r>
              <a:rPr lang="en-US"/>
              <a:t>&gt; Are there any accommodations you want to ask for when you go to the doctor?" </a:t>
            </a:r>
          </a:p>
          <a:p>
            <a:endParaRPr lang="en-US"/>
          </a:p>
          <a:p>
            <a:r>
              <a:rPr lang="en-US"/>
              <a:t>- "In about ten minutes, I'll give you a reminder to start wrapping up your conversation. Then we will talk more about the stories as a group."</a:t>
            </a:r>
          </a:p>
          <a:p>
            <a:endParaRPr lang="en-US"/>
          </a:p>
          <a:p>
            <a:r>
              <a:rPr lang="en-US"/>
              <a:t>// TIPS + INSTRUCTIONS //</a:t>
            </a:r>
          </a:p>
          <a:p>
            <a:endParaRPr lang="en-US"/>
          </a:p>
          <a:p>
            <a:r>
              <a:rPr lang="en-US"/>
              <a:t>- [The facilitator can decide if the activity outlined above will work for their group. If there are not many strong readers in the group, it might be better to stay in one large group instead of breaking into pairs and choose one or two stories to do all together. The facilitator can read the story and ask the questions, and the participants can answer.]</a:t>
            </a:r>
          </a:p>
          <a:p>
            <a:endParaRPr lang="en-US"/>
          </a:p>
          <a:p>
            <a:r>
              <a:rPr lang="en-US"/>
              <a:t>- [Some groups might even feel comfortable acting out the stories by pretending to be the patient and the provider, and then practicing asking for accommodations. It’s up to you!]</a:t>
            </a:r>
          </a:p>
          <a:p>
            <a:endParaRPr lang="en-US"/>
          </a:p>
          <a:p>
            <a:r>
              <a:rPr lang="en-US"/>
              <a:t>- [If participants are able to think about their own need for accommodations, you can have them write or draw some ideas in their workbooks.]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"Before we move on, let's take a moment to reflect, which means to think about what we've just learned."</a:t>
            </a:r>
          </a:p>
          <a:p>
            <a:endParaRPr lang="en-US"/>
          </a:p>
          <a:p>
            <a:r>
              <a:rPr lang="en-US"/>
              <a:t>- "Are there any accommodations you want to ask for when you go to the doctor? You can write them down, or draw your ideas. We can take about five minutes for this, and maybe everyone can try to just come up with one idea."</a:t>
            </a:r>
          </a:p>
          <a:p>
            <a:endParaRPr lang="en-US"/>
          </a:p>
          <a:p>
            <a:r>
              <a:rPr lang="en-US"/>
              <a:t>// TIPS + INSTRUCTIONS //</a:t>
            </a:r>
          </a:p>
          <a:p>
            <a:endParaRPr lang="en-US"/>
          </a:p>
          <a:p>
            <a:r>
              <a:rPr lang="en-US"/>
              <a:t>- [You can skip this reflection if you're short on time or if you already discussed accommodations people want during the previous activity.]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"Sometimes, you might ask for an accommodation that a medical provider can't or won't give you. If that happens, it can feel very frustrating."</a:t>
            </a:r>
          </a:p>
          <a:p>
            <a:endParaRPr lang="en-US"/>
          </a:p>
          <a:p>
            <a:r>
              <a:rPr lang="en-US"/>
              <a:t>- "You have a few options if this happens to you. First, you can ask them to explain. Sometimes it's possible to agree on a plan that is different from what you asked for but that still works for you."</a:t>
            </a:r>
          </a:p>
          <a:p>
            <a:endParaRPr lang="en-US"/>
          </a:p>
          <a:p>
            <a:r>
              <a:rPr lang="en-US"/>
              <a:t>- "If that doesn't work, you can ask to speak to someone else and try to get your needs met another way. Some places that offer medical services have special workers whose job it is to help patients get their needs met. They could be called a disability access coordinator, a civil rights liaison, an ADA coordinator, your local Protection &amp; Advocacy Agency, or a patient advocate. Your support team can help you decide what to do and who to ask for help." </a:t>
            </a:r>
          </a:p>
          <a:p>
            <a:endParaRPr lang="en-US"/>
          </a:p>
          <a:p>
            <a:r>
              <a:rPr lang="en-US"/>
              <a:t>- "You can also file a complaint if you feel like you've been treated badly because of your disability."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"When you use healthcare services, you have certain rights."</a:t>
            </a:r>
          </a:p>
          <a:p>
            <a:endParaRPr lang="en-US"/>
          </a:p>
          <a:p>
            <a:r>
              <a:rPr lang="en-US"/>
              <a:t>- "You also have responsibilities."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[before you watch the video] "We get to watch a short video! This video talks about the types of support you can get from family and friends."</a:t>
            </a:r>
          </a:p>
          <a:p>
            <a:endParaRPr lang="en-US"/>
          </a:p>
          <a:p>
            <a:r>
              <a:rPr lang="en-US"/>
              <a:t>- [after the video plays] "Getting support from family and friends can be really important. But we want to make sure that people in your life don't try to do things for you that you would rather do for yourself. In Session 3, we are going to talk more about how to stick up for yourself if that happens."</a:t>
            </a:r>
          </a:p>
          <a:p>
            <a:endParaRPr lang="en-US"/>
          </a:p>
          <a:p>
            <a:r>
              <a:rPr lang="en-US"/>
              <a:t>// TIPS + INSTRUCTIONS //</a:t>
            </a:r>
          </a:p>
          <a:p>
            <a:endParaRPr lang="en-US"/>
          </a:p>
          <a:p>
            <a:r>
              <a:rPr lang="en-US"/>
              <a:t>- [If you are running this session virtually, be sure you shared your sound and not just your screen when you began your slideshow. Otherwise participants will not be able to hear the audio from the video. If you didn't share your sound, stop screen-sharing for a moment and then start it again. This time, share both your screen and your sound. For the most accessible experience, enable closed captions on the video before playing it.]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[First, read the definition out loud or have a participant read it.]</a:t>
            </a:r>
          </a:p>
          <a:p>
            <a:endParaRPr lang="en-US"/>
          </a:p>
          <a:p>
            <a:r>
              <a:rPr lang="en-US"/>
              <a:t>- "Everybody needs support at times, right? Not just people with disabilities. Sometimes we ask for help before we make decisions, and that's okay. Our decisions are still ours to make. That's self-determination. We get to *determine* the course of our lives."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"There are some topics in your book that we want you to discuss with your support team. You can read the definition of each topic, and then you can ask your support person or team if you have questions."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"For homework, talk with your support team and let them know what you want help with and what you can do on your own. You're also going to work together to fill out a health passport. A health passport is a booklet you fill out with information about you and your health. Then you can take it with you to appointments so you have less to remember in your head. You can also send it to your provider before your appointment so they can get to know you. Health passports are pretty cool, and they can help you feel more confident when you go to appointments."</a:t>
            </a:r>
          </a:p>
          <a:p>
            <a:endParaRPr lang="en-US"/>
          </a:p>
          <a:p>
            <a:r>
              <a:rPr lang="en-US"/>
              <a:t>- "We're out of time for this session, but hopefully you are leaving with a better understanding of your rights. I'm really proud of all of you for your hard work today!"</a:t>
            </a:r>
          </a:p>
          <a:p>
            <a:endParaRPr lang="en-US"/>
          </a:p>
          <a:p>
            <a:r>
              <a:rPr lang="en-US"/>
              <a:t>- "We'll see you all next time for Session 3: Self-Advocacy."</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"One way of thinking about rights is that they are things people need to be happy, healthy, and to live a full life. They are things that you are allowed to do or allowed to have. No one can take away your rights."</a:t>
            </a:r>
          </a:p>
          <a:p>
            <a:endParaRPr lang="en-US"/>
          </a:p>
          <a:p>
            <a:r>
              <a:rPr lang="en-US"/>
              <a:t>- "You might have heard about some well-known rights, like the right to vote. Freedom of speech and freedom of religion are also rights."</a:t>
            </a:r>
          </a:p>
          <a:p>
            <a:endParaRPr lang="en-US"/>
          </a:p>
          <a:p>
            <a:r>
              <a:rPr lang="en-US"/>
              <a:t>- "There are also some rights that your healthcare providers have to respect."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"Responsibilities are things you agree to do."</a:t>
            </a:r>
          </a:p>
          <a:p>
            <a:endParaRPr lang="en-US"/>
          </a:p>
          <a:p>
            <a:r>
              <a:rPr lang="en-US"/>
              <a:t>- "If we want to get the most out of healthcare, we have to work together with our medical providers. They do their part, and we do our part."</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"When we work together with our health team, we can have a good healthcare experience."</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"Some of our rights are protected by federal law. That means everyone in the whole country has to follow the same rules about those rights."</a:t>
            </a:r>
          </a:p>
          <a:p>
            <a:endParaRPr lang="en-US"/>
          </a:p>
          <a:p>
            <a:r>
              <a:rPr lang="en-US"/>
              <a:t>- "Other times the law depends on what state you are in. That means that your rights can change when you travel from one state to another. A right that is protected in your state might not be protected in another state."</a:t>
            </a:r>
          </a:p>
          <a:p>
            <a:endParaRPr lang="en-US"/>
          </a:p>
          <a:p>
            <a:r>
              <a:rPr lang="en-US"/>
              <a:t>- "Every hospital, doctor's office, dentist's office, and medical clinic also has their own rules about your rights. Usually they call them a Patient’s Bill of Rights."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"Health providers have to respect these rights."</a:t>
            </a:r>
          </a:p>
          <a:p>
            <a:endParaRPr lang="en-US"/>
          </a:p>
          <a:p>
            <a:r>
              <a:rPr lang="en-US"/>
              <a:t>- "Joseph, do you want to read what it says in your workbook about the first example? It's on page 6, and it's the one next to the picture of the hands shaped like a heart. [Your right to be treated with dignity and respect.] Can you tell us what dignity means? That's kind of a tricky word. I can help you if you need it."</a:t>
            </a:r>
          </a:p>
          <a:p>
            <a:endParaRPr lang="en-US"/>
          </a:p>
          <a:p>
            <a:r>
              <a:rPr lang="en-US"/>
              <a:t>- [Continue to take turns having people read each example from their books. You can also read it for them if necessary.]</a:t>
            </a:r>
          </a:p>
          <a:p>
            <a:endParaRPr lang="en-US"/>
          </a:p>
          <a:p>
            <a:r>
              <a:rPr lang="en-US"/>
              <a:t>- "No discrimination means no one can say they won’t help you just because of your disability, race, gender, or other parts of who you are."</a:t>
            </a:r>
          </a:p>
          <a:p>
            <a:endParaRPr lang="en-US"/>
          </a:p>
          <a:p>
            <a:r>
              <a:rPr lang="en-US"/>
              <a:t>- "Your right to ask for accommodations. Accommodations are when you ask to change something so you can get the same kind of care as someone without a disability."</a:t>
            </a:r>
          </a:p>
          <a:p>
            <a:endParaRPr lang="en-US"/>
          </a:p>
          <a:p>
            <a:r>
              <a:rPr lang="en-US"/>
              <a:t>- "Your right to keep your health information private. This means your doctor can't tell people about your health unless you say it's okay."</a:t>
            </a:r>
          </a:p>
          <a:p>
            <a:endParaRPr lang="en-US"/>
          </a:p>
          <a:p>
            <a:r>
              <a:rPr lang="en-US"/>
              <a:t>- "Your right to have support during medical care. You can have family members, friends, or an advocate help you if you want it. If you have a service animal, it can come with you to appointments if you need it."</a:t>
            </a:r>
          </a:p>
          <a:p>
            <a:endParaRPr lang="en-US"/>
          </a:p>
          <a:p>
            <a:r>
              <a:rPr lang="en-US"/>
              <a:t>- "Does anyone have any questions about your rights?"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"These are things you agree to do."</a:t>
            </a:r>
          </a:p>
          <a:p>
            <a:endParaRPr lang="en-US"/>
          </a:p>
          <a:p>
            <a:r>
              <a:rPr lang="en-US"/>
              <a:t>- "Poppy, do you want to read what it says in your workbook about the first example? It's on page 7, and it's the one next to the picture of the hands shaped like a heart. [Treat providers and staff with respect]"</a:t>
            </a:r>
          </a:p>
          <a:p>
            <a:endParaRPr lang="en-US"/>
          </a:p>
          <a:p>
            <a:r>
              <a:rPr lang="en-US"/>
              <a:t>- [Continue to take turns having people read each example from their books. You can also read it for them if necessary.]</a:t>
            </a:r>
          </a:p>
          <a:p>
            <a:endParaRPr lang="en-US"/>
          </a:p>
          <a:p>
            <a:r>
              <a:rPr lang="en-US"/>
              <a:t>- "Arrive on time for appointments. If you need to cancel, try to call ahead."</a:t>
            </a:r>
          </a:p>
          <a:p>
            <a:endParaRPr lang="en-US"/>
          </a:p>
          <a:p>
            <a:r>
              <a:rPr lang="en-US"/>
              <a:t>- "Use emergency services appropriately. Don’t call 911 unless you or someone near you is having a medical emergency. Don’t go to the emergency room unless you are really sick or have an accident."</a:t>
            </a:r>
          </a:p>
          <a:p>
            <a:endParaRPr lang="en-US"/>
          </a:p>
          <a:p>
            <a:r>
              <a:rPr lang="en-US"/>
              <a:t>- "Tell the truth when you talk to medical providers."</a:t>
            </a:r>
          </a:p>
          <a:p>
            <a:endParaRPr lang="en-US"/>
          </a:p>
          <a:p>
            <a:r>
              <a:rPr lang="en-US"/>
              <a:t>- "Ask questions when you don’t understand."</a:t>
            </a:r>
          </a:p>
          <a:p>
            <a:endParaRPr lang="en-US"/>
          </a:p>
          <a:p>
            <a:r>
              <a:rPr lang="en-US"/>
              <a:t>- "Follow your doctor’s instructions."</a:t>
            </a:r>
          </a:p>
          <a:p>
            <a:endParaRPr lang="en-US"/>
          </a:p>
          <a:p>
            <a:r>
              <a:rPr lang="en-US"/>
              <a:t>- "Does anyone have any questions about your responsibilities?"</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a:rPr lang="cs-CZ"/>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 SAMPLE SCRIPT(S) //</a:t>
            </a:r>
          </a:p>
          <a:p>
            <a:endParaRPr lang="en-US"/>
          </a:p>
          <a:p>
            <a:r>
              <a:rPr lang="en-US"/>
              <a:t>- "For this page, there's a lot of writing on your page. You don't have to read the writing right now, but you can look at the picture. The picture shows people with disabilities carrying signs. They are protesting for their rights."</a:t>
            </a:r>
          </a:p>
          <a:p>
            <a:endParaRPr lang="en-US"/>
          </a:p>
          <a:p>
            <a:r>
              <a:rPr lang="en-US"/>
              <a:t>- "I'm going to tell you a story about this law called Section 504. Later, you can read the story more slowly in your workbook if you want to. But for now you can just listen to me."</a:t>
            </a:r>
          </a:p>
          <a:p>
            <a:endParaRPr lang="en-US"/>
          </a:p>
          <a:p>
            <a:r>
              <a:rPr lang="en-US"/>
              <a:t>- "In 1973, our government passed a new law called Section 504. It was the first law to say that people with disabilities have civil rights, just like people without disabilities. Civil rights are personal rights protected by law. Section 504 says that people with disabilities have to be treated fairly in places that get money from the government. Most hospitals, clinics, schools, and some jobs get government money and have to follow this law."</a:t>
            </a:r>
          </a:p>
          <a:p>
            <a:endParaRPr lang="en-US"/>
          </a:p>
          <a:p>
            <a:r>
              <a:rPr lang="en-US"/>
              <a:t>- "When new laws are made, sometimes it takes time for people to start following the rules. But we might be able to make people follow the rules sooner if we speak up and make them listen."</a:t>
            </a:r>
          </a:p>
          <a:p>
            <a:endParaRPr lang="en-US"/>
          </a:p>
          <a:p>
            <a:r>
              <a:rPr lang="en-US"/>
              <a:t>- "For example, after Section 504 became law, at first people didn’t follow the rules. They still didn’t respect the rights of people with disabilities. By 1977, people with disabilities were fed up and wanted things to change! They organized big protests called the 504 Sit-Ins. In San Francisco, over a hundred people took over a building and stayed there for 26 days. The people with disabilities finally agreed to leave when the government started listening to them and did what they were asking for."</a:t>
            </a:r>
          </a:p>
          <a:p>
            <a:endParaRPr lang="en-US"/>
          </a:p>
          <a:p>
            <a:r>
              <a:rPr lang="en-US"/>
              <a:t>- "Sometimes a lot of time passes between when we get a new right and when our rights feel real. We might have to stick up for ourselves to make things better." </a:t>
            </a:r>
          </a:p>
          <a:p>
            <a:endParaRPr lang="en-US"/>
          </a:p>
          <a:p>
            <a:r>
              <a:rPr lang="en-US"/>
              <a:t>// TIPS + INSTRUCTIONS //</a:t>
            </a:r>
          </a:p>
          <a:p>
            <a:endParaRPr lang="en-US"/>
          </a:p>
          <a:p>
            <a:r>
              <a:rPr lang="en-US"/>
              <a:t>- [You can adjust your telling of this story based on the capacities of the people in your group.]</a:t>
            </a:r>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a:rPr lang="cs-CZ"/>
              <a: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8/15/24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8/15/24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8/15/24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8/15/24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8/15/24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8/15/24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8/15/24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8/15/24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8/15/24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48.jpeg"/><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49.jpeg"/><Relationship Id="rId4" Type="http://schemas.openxmlformats.org/officeDocument/2006/relationships/image" Target="../media/image2.sv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2.sv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52.svg"/><Relationship Id="rId5" Type="http://schemas.openxmlformats.org/officeDocument/2006/relationships/image" Target="../media/image51.png"/><Relationship Id="rId4" Type="http://schemas.openxmlformats.org/officeDocument/2006/relationships/image" Target="../media/image2.svg"/></Relationships>
</file>

<file path=ppt/slides/_rels/slide14.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31.png"/><Relationship Id="rId18" Type="http://schemas.openxmlformats.org/officeDocument/2006/relationships/image" Target="../media/image22.svg"/><Relationship Id="rId3" Type="http://schemas.openxmlformats.org/officeDocument/2006/relationships/image" Target="../media/image1.png"/><Relationship Id="rId7" Type="http://schemas.openxmlformats.org/officeDocument/2006/relationships/image" Target="../media/image19.png"/><Relationship Id="rId12" Type="http://schemas.openxmlformats.org/officeDocument/2006/relationships/image" Target="../media/image56.svg"/><Relationship Id="rId17" Type="http://schemas.openxmlformats.org/officeDocument/2006/relationships/image" Target="../media/image21.png"/><Relationship Id="rId2" Type="http://schemas.openxmlformats.org/officeDocument/2006/relationships/notesSlide" Target="../notesSlides/notesSlide14.xml"/><Relationship Id="rId16" Type="http://schemas.openxmlformats.org/officeDocument/2006/relationships/image" Target="../media/image58.svg"/><Relationship Id="rId1" Type="http://schemas.openxmlformats.org/officeDocument/2006/relationships/slideLayout" Target="../slideLayouts/slideLayout7.xml"/><Relationship Id="rId6" Type="http://schemas.openxmlformats.org/officeDocument/2006/relationships/image" Target="../media/image30.svg"/><Relationship Id="rId11" Type="http://schemas.openxmlformats.org/officeDocument/2006/relationships/image" Target="../media/image55.png"/><Relationship Id="rId5" Type="http://schemas.openxmlformats.org/officeDocument/2006/relationships/image" Target="../media/image29.png"/><Relationship Id="rId15" Type="http://schemas.openxmlformats.org/officeDocument/2006/relationships/image" Target="../media/image57.png"/><Relationship Id="rId10" Type="http://schemas.openxmlformats.org/officeDocument/2006/relationships/image" Target="../media/image54.svg"/><Relationship Id="rId4" Type="http://schemas.openxmlformats.org/officeDocument/2006/relationships/image" Target="../media/image2.svg"/><Relationship Id="rId9" Type="http://schemas.openxmlformats.org/officeDocument/2006/relationships/image" Target="../media/image53.png"/><Relationship Id="rId14" Type="http://schemas.openxmlformats.org/officeDocument/2006/relationships/image" Target="../media/image32.svg"/></Relationships>
</file>

<file path=ppt/slides/_rels/slide15.xml.rels><?xml version="1.0" encoding="UTF-8" standalone="yes"?>
<Relationships xmlns="http://schemas.openxmlformats.org/package/2006/relationships"><Relationship Id="rId8" Type="http://schemas.openxmlformats.org/officeDocument/2006/relationships/image" Target="../media/image30.svg"/><Relationship Id="rId13" Type="http://schemas.openxmlformats.org/officeDocument/2006/relationships/image" Target="../media/image31.png"/><Relationship Id="rId18" Type="http://schemas.openxmlformats.org/officeDocument/2006/relationships/image" Target="../media/image60.svg"/><Relationship Id="rId3" Type="http://schemas.openxmlformats.org/officeDocument/2006/relationships/image" Target="../media/image1.png"/><Relationship Id="rId21" Type="http://schemas.openxmlformats.org/officeDocument/2006/relationships/image" Target="../media/image57.png"/><Relationship Id="rId7" Type="http://schemas.openxmlformats.org/officeDocument/2006/relationships/image" Target="../media/image29.png"/><Relationship Id="rId12" Type="http://schemas.openxmlformats.org/officeDocument/2006/relationships/image" Target="../media/image54.svg"/><Relationship Id="rId17" Type="http://schemas.openxmlformats.org/officeDocument/2006/relationships/image" Target="../media/image59.png"/><Relationship Id="rId2" Type="http://schemas.openxmlformats.org/officeDocument/2006/relationships/notesSlide" Target="../notesSlides/notesSlide15.xml"/><Relationship Id="rId16" Type="http://schemas.openxmlformats.org/officeDocument/2006/relationships/image" Target="../media/image22.svg"/><Relationship Id="rId20" Type="http://schemas.openxmlformats.org/officeDocument/2006/relationships/image" Target="../media/image62.svg"/><Relationship Id="rId1" Type="http://schemas.openxmlformats.org/officeDocument/2006/relationships/slideLayout" Target="../slideLayouts/slideLayout7.xml"/><Relationship Id="rId6" Type="http://schemas.openxmlformats.org/officeDocument/2006/relationships/image" Target="../media/image20.svg"/><Relationship Id="rId11" Type="http://schemas.openxmlformats.org/officeDocument/2006/relationships/image" Target="../media/image53.png"/><Relationship Id="rId5" Type="http://schemas.openxmlformats.org/officeDocument/2006/relationships/image" Target="../media/image19.png"/><Relationship Id="rId15" Type="http://schemas.openxmlformats.org/officeDocument/2006/relationships/image" Target="../media/image21.png"/><Relationship Id="rId10" Type="http://schemas.openxmlformats.org/officeDocument/2006/relationships/image" Target="../media/image56.svg"/><Relationship Id="rId19" Type="http://schemas.openxmlformats.org/officeDocument/2006/relationships/image" Target="../media/image61.png"/><Relationship Id="rId4" Type="http://schemas.openxmlformats.org/officeDocument/2006/relationships/image" Target="../media/image2.svg"/><Relationship Id="rId9" Type="http://schemas.openxmlformats.org/officeDocument/2006/relationships/image" Target="../media/image55.png"/><Relationship Id="rId14" Type="http://schemas.openxmlformats.org/officeDocument/2006/relationships/image" Target="../media/image32.svg"/><Relationship Id="rId22" Type="http://schemas.openxmlformats.org/officeDocument/2006/relationships/image" Target="../media/image58.svg"/></Relationships>
</file>

<file path=ppt/slides/_rels/slide16.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1.png"/><Relationship Id="rId7" Type="http://schemas.openxmlformats.org/officeDocument/2006/relationships/image" Target="../media/image65.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2.svg"/><Relationship Id="rId9" Type="http://schemas.openxmlformats.org/officeDocument/2006/relationships/image" Target="../media/image67.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66.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63.png"/><Relationship Id="rId5" Type="http://schemas.openxmlformats.org/officeDocument/2006/relationships/image" Target="../media/image68.png"/><Relationship Id="rId4" Type="http://schemas.openxmlformats.org/officeDocument/2006/relationships/image" Target="../media/image2.sv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70.svg"/><Relationship Id="rId5" Type="http://schemas.openxmlformats.org/officeDocument/2006/relationships/image" Target="../media/image69.png"/><Relationship Id="rId4" Type="http://schemas.openxmlformats.org/officeDocument/2006/relationships/image" Target="../media/image2.sv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3.pn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72.svg"/><Relationship Id="rId5" Type="http://schemas.openxmlformats.org/officeDocument/2006/relationships/image" Target="../media/image71.png"/><Relationship Id="rId4" Type="http://schemas.openxmlformats.org/officeDocument/2006/relationships/image" Target="../media/image2.svg"/></Relationships>
</file>

<file path=ppt/slides/_rels/slide2.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1.pn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7.xml"/><Relationship Id="rId1" Type="http://schemas.openxmlformats.org/officeDocument/2006/relationships/video" Target="https://youtu.be/om2IPAcADas?si=nQl2EhAd6QMBmQl9" TargetMode="External"/><Relationship Id="rId6" Type="http://schemas.openxmlformats.org/officeDocument/2006/relationships/image" Target="../media/image74.jpeg"/><Relationship Id="rId5" Type="http://schemas.openxmlformats.org/officeDocument/2006/relationships/image" Target="../media/image2.svg"/><Relationship Id="rId4" Type="http://schemas.openxmlformats.org/officeDocument/2006/relationships/image" Target="../media/image1.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75.png"/><Relationship Id="rId4" Type="http://schemas.openxmlformats.org/officeDocument/2006/relationships/image" Target="../media/image2.svg"/></Relationships>
</file>

<file path=ppt/slides/_rels/slide22.xml.rels><?xml version="1.0" encoding="UTF-8" standalone="yes"?>
<Relationships xmlns="http://schemas.openxmlformats.org/package/2006/relationships"><Relationship Id="rId8" Type="http://schemas.openxmlformats.org/officeDocument/2006/relationships/image" Target="../media/image79.svg"/><Relationship Id="rId3" Type="http://schemas.openxmlformats.org/officeDocument/2006/relationships/image" Target="../media/image1.png"/><Relationship Id="rId7" Type="http://schemas.openxmlformats.org/officeDocument/2006/relationships/image" Target="../media/image78.png"/><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image" Target="../media/image77.svg"/><Relationship Id="rId5" Type="http://schemas.openxmlformats.org/officeDocument/2006/relationships/image" Target="../media/image76.png"/><Relationship Id="rId4" Type="http://schemas.openxmlformats.org/officeDocument/2006/relationships/image" Target="../media/image2.svg"/><Relationship Id="rId9" Type="http://schemas.openxmlformats.org/officeDocument/2006/relationships/image" Target="../media/image80.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80.png"/><Relationship Id="rId4" Type="http://schemas.openxmlformats.org/officeDocument/2006/relationships/image" Target="../media/image2.sv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0.svg"/><Relationship Id="rId5" Type="http://schemas.openxmlformats.org/officeDocument/2006/relationships/image" Target="../media/image9.png"/><Relationship Id="rId4" Type="http://schemas.openxmlformats.org/officeDocument/2006/relationships/image" Target="../media/image2.sv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sv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4.svg"/><Relationship Id="rId5" Type="http://schemas.openxmlformats.org/officeDocument/2006/relationships/image" Target="../media/image13.png"/><Relationship Id="rId10" Type="http://schemas.openxmlformats.org/officeDocument/2006/relationships/image" Target="../media/image18.svg"/><Relationship Id="rId4" Type="http://schemas.openxmlformats.org/officeDocument/2006/relationships/image" Target="../media/image2.svg"/><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27.png"/><Relationship Id="rId18" Type="http://schemas.openxmlformats.org/officeDocument/2006/relationships/image" Target="../media/image32.svg"/><Relationship Id="rId3" Type="http://schemas.openxmlformats.org/officeDocument/2006/relationships/image" Target="../media/image1.png"/><Relationship Id="rId7" Type="http://schemas.openxmlformats.org/officeDocument/2006/relationships/image" Target="../media/image21.png"/><Relationship Id="rId12" Type="http://schemas.openxmlformats.org/officeDocument/2006/relationships/image" Target="../media/image26.svg"/><Relationship Id="rId17" Type="http://schemas.openxmlformats.org/officeDocument/2006/relationships/image" Target="../media/image31.png"/><Relationship Id="rId2" Type="http://schemas.openxmlformats.org/officeDocument/2006/relationships/notesSlide" Target="../notesSlides/notesSlide7.xml"/><Relationship Id="rId16" Type="http://schemas.openxmlformats.org/officeDocument/2006/relationships/image" Target="../media/image30.svg"/><Relationship Id="rId20" Type="http://schemas.openxmlformats.org/officeDocument/2006/relationships/image" Target="../media/image34.svg"/><Relationship Id="rId1" Type="http://schemas.openxmlformats.org/officeDocument/2006/relationships/slideLayout" Target="../slideLayouts/slideLayout7.xml"/><Relationship Id="rId6" Type="http://schemas.openxmlformats.org/officeDocument/2006/relationships/image" Target="../media/image20.svg"/><Relationship Id="rId11" Type="http://schemas.openxmlformats.org/officeDocument/2006/relationships/image" Target="../media/image25.png"/><Relationship Id="rId5" Type="http://schemas.openxmlformats.org/officeDocument/2006/relationships/image" Target="../media/image19.png"/><Relationship Id="rId15" Type="http://schemas.openxmlformats.org/officeDocument/2006/relationships/image" Target="../media/image29.png"/><Relationship Id="rId10" Type="http://schemas.openxmlformats.org/officeDocument/2006/relationships/image" Target="../media/image24.svg"/><Relationship Id="rId19" Type="http://schemas.openxmlformats.org/officeDocument/2006/relationships/image" Target="../media/image33.png"/><Relationship Id="rId4" Type="http://schemas.openxmlformats.org/officeDocument/2006/relationships/image" Target="../media/image2.svg"/><Relationship Id="rId9" Type="http://schemas.openxmlformats.org/officeDocument/2006/relationships/image" Target="../media/image23.png"/><Relationship Id="rId14" Type="http://schemas.openxmlformats.org/officeDocument/2006/relationships/image" Target="../media/image28.svg"/></Relationships>
</file>

<file path=ppt/slides/_rels/slide8.xml.rels><?xml version="1.0" encoding="UTF-8" standalone="yes"?>
<Relationships xmlns="http://schemas.openxmlformats.org/package/2006/relationships"><Relationship Id="rId8" Type="http://schemas.openxmlformats.org/officeDocument/2006/relationships/image" Target="../media/image36.svg"/><Relationship Id="rId13" Type="http://schemas.openxmlformats.org/officeDocument/2006/relationships/image" Target="../media/image41.png"/><Relationship Id="rId18" Type="http://schemas.openxmlformats.org/officeDocument/2006/relationships/image" Target="../media/image46.svg"/><Relationship Id="rId3" Type="http://schemas.openxmlformats.org/officeDocument/2006/relationships/image" Target="../media/image1.png"/><Relationship Id="rId7" Type="http://schemas.openxmlformats.org/officeDocument/2006/relationships/image" Target="../media/image35.png"/><Relationship Id="rId12" Type="http://schemas.openxmlformats.org/officeDocument/2006/relationships/image" Target="../media/image40.svg"/><Relationship Id="rId17" Type="http://schemas.openxmlformats.org/officeDocument/2006/relationships/image" Target="../media/image45.png"/><Relationship Id="rId2" Type="http://schemas.openxmlformats.org/officeDocument/2006/relationships/notesSlide" Target="../notesSlides/notesSlide8.xml"/><Relationship Id="rId16" Type="http://schemas.openxmlformats.org/officeDocument/2006/relationships/image" Target="../media/image44.svg"/><Relationship Id="rId1" Type="http://schemas.openxmlformats.org/officeDocument/2006/relationships/slideLayout" Target="../slideLayouts/slideLayout7.xml"/><Relationship Id="rId6" Type="http://schemas.openxmlformats.org/officeDocument/2006/relationships/image" Target="../media/image24.svg"/><Relationship Id="rId11" Type="http://schemas.openxmlformats.org/officeDocument/2006/relationships/image" Target="../media/image39.png"/><Relationship Id="rId5" Type="http://schemas.openxmlformats.org/officeDocument/2006/relationships/image" Target="../media/image23.png"/><Relationship Id="rId15" Type="http://schemas.openxmlformats.org/officeDocument/2006/relationships/image" Target="../media/image43.png"/><Relationship Id="rId10" Type="http://schemas.openxmlformats.org/officeDocument/2006/relationships/image" Target="../media/image38.svg"/><Relationship Id="rId4" Type="http://schemas.openxmlformats.org/officeDocument/2006/relationships/image" Target="../media/image2.svg"/><Relationship Id="rId9" Type="http://schemas.openxmlformats.org/officeDocument/2006/relationships/image" Target="../media/image37.png"/><Relationship Id="rId14" Type="http://schemas.openxmlformats.org/officeDocument/2006/relationships/image" Target="../media/image42.sv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5" Type="http://schemas.openxmlformats.org/officeDocument/2006/relationships/image" Target="../media/image47.jpeg"/><Relationship Id="rId4" Type="http://schemas.openxmlformats.org/officeDocument/2006/relationships/image" Target="../media/image2.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11331" y="0"/>
            <a:ext cx="2423110" cy="2155205"/>
          </a:xfrm>
          <a:custGeom>
            <a:avLst/>
            <a:gdLst/>
            <a:ahLst/>
            <a:cxnLst/>
            <a:rect l="l" t="t" r="r" b="b"/>
            <a:pathLst>
              <a:path w="2423110" h="2155205">
                <a:moveTo>
                  <a:pt x="0" y="0"/>
                </a:moveTo>
                <a:lnTo>
                  <a:pt x="2423111" y="0"/>
                </a:lnTo>
                <a:lnTo>
                  <a:pt x="2423111" y="2155205"/>
                </a:lnTo>
                <a:lnTo>
                  <a:pt x="0" y="2155205"/>
                </a:lnTo>
                <a:lnTo>
                  <a:pt x="0" y="0"/>
                </a:lnTo>
                <a:close/>
              </a:path>
            </a:pathLst>
          </a:custGeom>
          <a:blipFill>
            <a:blip r:embed="rId3">
              <a:extLst>
                <a:ext uri="{96DAC541-7B7A-43D3-8B79-37D633B846F1}">
                  <asvg:svgBlip xmlns:asvg="http://schemas.microsoft.com/office/drawing/2016/SVG/main" r:embed="rId4"/>
                </a:ext>
              </a:extLst>
            </a:blip>
            <a:stretch>
              <a:fillRect t="-9604"/>
            </a:stretch>
          </a:blipFill>
        </p:spPr>
        <p:txBody>
          <a:bodyPr/>
          <a:lstStyle/>
          <a:p>
            <a:endParaRPr lang="en-US"/>
          </a:p>
        </p:txBody>
      </p:sp>
      <p:sp>
        <p:nvSpPr>
          <p:cNvPr id="3" name="Freeform 3"/>
          <p:cNvSpPr/>
          <p:nvPr/>
        </p:nvSpPr>
        <p:spPr>
          <a:xfrm>
            <a:off x="15711331" y="2155205"/>
            <a:ext cx="2423110" cy="2362194"/>
          </a:xfrm>
          <a:custGeom>
            <a:avLst/>
            <a:gdLst/>
            <a:ahLst/>
            <a:cxnLst/>
            <a:rect l="l" t="t" r="r" b="b"/>
            <a:pathLst>
              <a:path w="2423110" h="2362194">
                <a:moveTo>
                  <a:pt x="0" y="0"/>
                </a:moveTo>
                <a:lnTo>
                  <a:pt x="2423111" y="0"/>
                </a:lnTo>
                <a:lnTo>
                  <a:pt x="2423111" y="2362194"/>
                </a:lnTo>
                <a:lnTo>
                  <a:pt x="0" y="236219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4" name="Freeform 4"/>
          <p:cNvSpPr/>
          <p:nvPr/>
        </p:nvSpPr>
        <p:spPr>
          <a:xfrm>
            <a:off x="15711331" y="4531192"/>
            <a:ext cx="2423110" cy="2362194"/>
          </a:xfrm>
          <a:custGeom>
            <a:avLst/>
            <a:gdLst/>
            <a:ahLst/>
            <a:cxnLst/>
            <a:rect l="l" t="t" r="r" b="b"/>
            <a:pathLst>
              <a:path w="2423110" h="2362194">
                <a:moveTo>
                  <a:pt x="0" y="0"/>
                </a:moveTo>
                <a:lnTo>
                  <a:pt x="2423111" y="0"/>
                </a:lnTo>
                <a:lnTo>
                  <a:pt x="2423111" y="2362194"/>
                </a:lnTo>
                <a:lnTo>
                  <a:pt x="0" y="236219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sp>
        <p:nvSpPr>
          <p:cNvPr id="5" name="Freeform 5"/>
          <p:cNvSpPr/>
          <p:nvPr/>
        </p:nvSpPr>
        <p:spPr>
          <a:xfrm>
            <a:off x="15711331" y="6893386"/>
            <a:ext cx="2423110" cy="2362194"/>
          </a:xfrm>
          <a:custGeom>
            <a:avLst/>
            <a:gdLst/>
            <a:ahLst/>
            <a:cxnLst/>
            <a:rect l="l" t="t" r="r" b="b"/>
            <a:pathLst>
              <a:path w="2423110" h="2362194">
                <a:moveTo>
                  <a:pt x="0" y="0"/>
                </a:moveTo>
                <a:lnTo>
                  <a:pt x="2423111" y="0"/>
                </a:lnTo>
                <a:lnTo>
                  <a:pt x="2423111" y="2362194"/>
                </a:lnTo>
                <a:lnTo>
                  <a:pt x="0" y="2362194"/>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US"/>
          </a:p>
        </p:txBody>
      </p:sp>
      <p:grpSp>
        <p:nvGrpSpPr>
          <p:cNvPr id="6" name="Group 6"/>
          <p:cNvGrpSpPr/>
          <p:nvPr/>
        </p:nvGrpSpPr>
        <p:grpSpPr>
          <a:xfrm>
            <a:off x="17511415" y="0"/>
            <a:ext cx="776585" cy="10287000"/>
            <a:chOff x="0" y="0"/>
            <a:chExt cx="303366" cy="4018525"/>
          </a:xfrm>
        </p:grpSpPr>
        <p:sp>
          <p:nvSpPr>
            <p:cNvPr id="7" name="Freeform 7"/>
            <p:cNvSpPr/>
            <p:nvPr/>
          </p:nvSpPr>
          <p:spPr>
            <a:xfrm>
              <a:off x="0" y="0"/>
              <a:ext cx="303366" cy="4018525"/>
            </a:xfrm>
            <a:custGeom>
              <a:avLst/>
              <a:gdLst/>
              <a:ahLst/>
              <a:cxnLst/>
              <a:rect l="l" t="t" r="r" b="b"/>
              <a:pathLst>
                <a:path w="303366" h="4018525">
                  <a:moveTo>
                    <a:pt x="0" y="0"/>
                  </a:moveTo>
                  <a:lnTo>
                    <a:pt x="303366" y="0"/>
                  </a:lnTo>
                  <a:lnTo>
                    <a:pt x="303366" y="4018525"/>
                  </a:lnTo>
                  <a:lnTo>
                    <a:pt x="0" y="4018525"/>
                  </a:lnTo>
                  <a:close/>
                </a:path>
              </a:pathLst>
            </a:custGeom>
            <a:solidFill>
              <a:srgbClr val="88AC2E"/>
            </a:solidFill>
          </p:spPr>
          <p:txBody>
            <a:bodyPr/>
            <a:lstStyle/>
            <a:p>
              <a:endParaRPr lang="en-US"/>
            </a:p>
          </p:txBody>
        </p:sp>
        <p:sp>
          <p:nvSpPr>
            <p:cNvPr id="8" name="TextBox 8"/>
            <p:cNvSpPr txBox="1"/>
            <p:nvPr/>
          </p:nvSpPr>
          <p:spPr>
            <a:xfrm>
              <a:off x="0" y="-28575"/>
              <a:ext cx="303366" cy="4047100"/>
            </a:xfrm>
            <a:prstGeom prst="rect">
              <a:avLst/>
            </a:prstGeom>
          </p:spPr>
          <p:txBody>
            <a:bodyPr lIns="46604" tIns="46604" rIns="46604" bIns="46604" rtlCol="0" anchor="ctr"/>
            <a:lstStyle/>
            <a:p>
              <a:pPr algn="ctr">
                <a:lnSpc>
                  <a:spcPts val="1798"/>
                </a:lnSpc>
                <a:spcBef>
                  <a:spcPct val="0"/>
                </a:spcBef>
              </a:pPr>
              <a:endParaRPr/>
            </a:p>
          </p:txBody>
        </p:sp>
      </p:grpSp>
      <p:grpSp>
        <p:nvGrpSpPr>
          <p:cNvPr id="9" name="Group 9"/>
          <p:cNvGrpSpPr/>
          <p:nvPr/>
        </p:nvGrpSpPr>
        <p:grpSpPr>
          <a:xfrm>
            <a:off x="0" y="8384088"/>
            <a:ext cx="18288000" cy="1020750"/>
            <a:chOff x="0" y="0"/>
            <a:chExt cx="6554006" cy="365814"/>
          </a:xfrm>
        </p:grpSpPr>
        <p:sp>
          <p:nvSpPr>
            <p:cNvPr id="10" name="Freeform 10"/>
            <p:cNvSpPr/>
            <p:nvPr/>
          </p:nvSpPr>
          <p:spPr>
            <a:xfrm>
              <a:off x="0" y="0"/>
              <a:ext cx="6554006" cy="365814"/>
            </a:xfrm>
            <a:custGeom>
              <a:avLst/>
              <a:gdLst/>
              <a:ahLst/>
              <a:cxnLst/>
              <a:rect l="l" t="t" r="r" b="b"/>
              <a:pathLst>
                <a:path w="6554006" h="365814">
                  <a:moveTo>
                    <a:pt x="0" y="0"/>
                  </a:moveTo>
                  <a:lnTo>
                    <a:pt x="6554006" y="0"/>
                  </a:lnTo>
                  <a:lnTo>
                    <a:pt x="6554006" y="365814"/>
                  </a:lnTo>
                  <a:lnTo>
                    <a:pt x="0" y="365814"/>
                  </a:lnTo>
                  <a:close/>
                </a:path>
              </a:pathLst>
            </a:custGeom>
            <a:solidFill>
              <a:srgbClr val="88AC2E"/>
            </a:solidFill>
          </p:spPr>
          <p:txBody>
            <a:bodyPr/>
            <a:lstStyle/>
            <a:p>
              <a:endParaRPr lang="en-US"/>
            </a:p>
          </p:txBody>
        </p:sp>
        <p:sp>
          <p:nvSpPr>
            <p:cNvPr id="11" name="TextBox 11"/>
            <p:cNvSpPr txBox="1"/>
            <p:nvPr/>
          </p:nvSpPr>
          <p:spPr>
            <a:xfrm>
              <a:off x="0" y="-28575"/>
              <a:ext cx="6554006" cy="394389"/>
            </a:xfrm>
            <a:prstGeom prst="rect">
              <a:avLst/>
            </a:prstGeom>
          </p:spPr>
          <p:txBody>
            <a:bodyPr lIns="50800" tIns="50800" rIns="50800" bIns="50800" rtlCol="0" anchor="ctr"/>
            <a:lstStyle/>
            <a:p>
              <a:pPr algn="ctr">
                <a:lnSpc>
                  <a:spcPts val="1960"/>
                </a:lnSpc>
                <a:spcBef>
                  <a:spcPct val="0"/>
                </a:spcBef>
              </a:pPr>
              <a:endParaRPr/>
            </a:p>
          </p:txBody>
        </p:sp>
      </p:grpSp>
      <p:sp>
        <p:nvSpPr>
          <p:cNvPr id="12" name="Freeform 12"/>
          <p:cNvSpPr/>
          <p:nvPr/>
        </p:nvSpPr>
        <p:spPr>
          <a:xfrm>
            <a:off x="665148" y="8701515"/>
            <a:ext cx="580296" cy="385897"/>
          </a:xfrm>
          <a:custGeom>
            <a:avLst/>
            <a:gdLst/>
            <a:ahLst/>
            <a:cxnLst/>
            <a:rect l="l" t="t" r="r" b="b"/>
            <a:pathLst>
              <a:path w="580296" h="385897">
                <a:moveTo>
                  <a:pt x="0" y="0"/>
                </a:moveTo>
                <a:lnTo>
                  <a:pt x="580296" y="0"/>
                </a:lnTo>
                <a:lnTo>
                  <a:pt x="580296" y="385897"/>
                </a:lnTo>
                <a:lnTo>
                  <a:pt x="0" y="38589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3" name="TextBox 13"/>
          <p:cNvSpPr txBox="1"/>
          <p:nvPr/>
        </p:nvSpPr>
        <p:spPr>
          <a:xfrm>
            <a:off x="1511550" y="8568391"/>
            <a:ext cx="14068196" cy="599441"/>
          </a:xfrm>
          <a:prstGeom prst="rect">
            <a:avLst/>
          </a:prstGeom>
        </p:spPr>
        <p:txBody>
          <a:bodyPr lIns="0" tIns="0" rIns="0" bIns="0" rtlCol="0" anchor="t">
            <a:spAutoFit/>
          </a:bodyPr>
          <a:lstStyle/>
          <a:p>
            <a:pPr algn="l">
              <a:lnSpc>
                <a:spcPts val="4759"/>
              </a:lnSpc>
            </a:pPr>
            <a:r>
              <a:rPr lang="en-US" sz="3399">
                <a:solidFill>
                  <a:srgbClr val="FFFFFF"/>
                </a:solidFill>
                <a:latin typeface="Ubuntu"/>
                <a:ea typeface="Ubuntu"/>
                <a:cs typeface="Ubuntu"/>
                <a:sym typeface="Ubuntu"/>
              </a:rPr>
              <a:t>For use by people with intellectual and developmental disabilities (IDD)</a:t>
            </a:r>
          </a:p>
        </p:txBody>
      </p:sp>
      <p:sp>
        <p:nvSpPr>
          <p:cNvPr id="14" name="Freeform 14"/>
          <p:cNvSpPr/>
          <p:nvPr/>
        </p:nvSpPr>
        <p:spPr>
          <a:xfrm>
            <a:off x="665148" y="439615"/>
            <a:ext cx="3054000" cy="1379460"/>
          </a:xfrm>
          <a:custGeom>
            <a:avLst/>
            <a:gdLst/>
            <a:ahLst/>
            <a:cxnLst/>
            <a:rect l="l" t="t" r="r" b="b"/>
            <a:pathLst>
              <a:path w="3054000" h="1379460">
                <a:moveTo>
                  <a:pt x="0" y="0"/>
                </a:moveTo>
                <a:lnTo>
                  <a:pt x="3054000" y="0"/>
                </a:lnTo>
                <a:lnTo>
                  <a:pt x="3054000" y="1379460"/>
                </a:lnTo>
                <a:lnTo>
                  <a:pt x="0" y="1379460"/>
                </a:lnTo>
                <a:lnTo>
                  <a:pt x="0" y="0"/>
                </a:lnTo>
                <a:close/>
              </a:path>
            </a:pathLst>
          </a:custGeom>
          <a:blipFill>
            <a:blip r:embed="rId7"/>
            <a:stretch>
              <a:fillRect l="-4005" t="-13063" r="-2016" b="-10438"/>
            </a:stretch>
          </a:blipFill>
        </p:spPr>
        <p:txBody>
          <a:bodyPr/>
          <a:lstStyle/>
          <a:p>
            <a:endParaRPr lang="en-US"/>
          </a:p>
        </p:txBody>
      </p:sp>
      <p:sp>
        <p:nvSpPr>
          <p:cNvPr id="15" name="TextBox 15"/>
          <p:cNvSpPr txBox="1"/>
          <p:nvPr/>
        </p:nvSpPr>
        <p:spPr>
          <a:xfrm>
            <a:off x="665148" y="4690664"/>
            <a:ext cx="12372539" cy="3088817"/>
          </a:xfrm>
          <a:prstGeom prst="rect">
            <a:avLst/>
          </a:prstGeom>
        </p:spPr>
        <p:txBody>
          <a:bodyPr lIns="0" tIns="0" rIns="0" bIns="0" rtlCol="0" anchor="t">
            <a:spAutoFit/>
          </a:bodyPr>
          <a:lstStyle/>
          <a:p>
            <a:pPr algn="l">
              <a:lnSpc>
                <a:spcPts val="10253"/>
              </a:lnSpc>
            </a:pPr>
            <a:r>
              <a:rPr lang="en-US" sz="9673">
                <a:solidFill>
                  <a:srgbClr val="94958D"/>
                </a:solidFill>
                <a:latin typeface="Ubuntu"/>
                <a:ea typeface="Ubuntu"/>
                <a:cs typeface="Ubuntu"/>
                <a:sym typeface="Ubuntu"/>
              </a:rPr>
              <a:t>Session 2:</a:t>
            </a:r>
          </a:p>
          <a:p>
            <a:pPr algn="l">
              <a:lnSpc>
                <a:spcPts val="3051"/>
              </a:lnSpc>
            </a:pPr>
            <a:endParaRPr lang="en-US" sz="9673">
              <a:solidFill>
                <a:srgbClr val="94958D"/>
              </a:solidFill>
              <a:latin typeface="Ubuntu"/>
              <a:ea typeface="Ubuntu"/>
              <a:cs typeface="Ubuntu"/>
              <a:sym typeface="Ubuntu"/>
            </a:endParaRPr>
          </a:p>
          <a:p>
            <a:pPr algn="l">
              <a:lnSpc>
                <a:spcPts val="10512"/>
              </a:lnSpc>
            </a:pPr>
            <a:r>
              <a:rPr lang="en-US" sz="9917">
                <a:solidFill>
                  <a:srgbClr val="94958D"/>
                </a:solidFill>
                <a:latin typeface="Ubuntu Bold"/>
                <a:ea typeface="Ubuntu Bold"/>
                <a:cs typeface="Ubuntu Bold"/>
                <a:sym typeface="Ubuntu Bold"/>
              </a:rPr>
              <a:t>Know Your Rights</a:t>
            </a:r>
          </a:p>
        </p:txBody>
      </p:sp>
      <p:sp>
        <p:nvSpPr>
          <p:cNvPr id="16" name="TextBox 16"/>
          <p:cNvSpPr txBox="1"/>
          <p:nvPr/>
        </p:nvSpPr>
        <p:spPr>
          <a:xfrm>
            <a:off x="665148" y="2169338"/>
            <a:ext cx="8478852" cy="602613"/>
          </a:xfrm>
          <a:prstGeom prst="rect">
            <a:avLst/>
          </a:prstGeom>
        </p:spPr>
        <p:txBody>
          <a:bodyPr lIns="0" tIns="0" rIns="0" bIns="0" rtlCol="0" anchor="t">
            <a:spAutoFit/>
          </a:bodyPr>
          <a:lstStyle/>
          <a:p>
            <a:pPr algn="l">
              <a:lnSpc>
                <a:spcPts val="4760"/>
              </a:lnSpc>
            </a:pPr>
            <a:r>
              <a:rPr lang="en-US" sz="3400">
                <a:solidFill>
                  <a:srgbClr val="000000"/>
                </a:solidFill>
                <a:latin typeface="Ubuntu Bold"/>
                <a:ea typeface="Ubuntu Bold"/>
                <a:cs typeface="Ubuntu Bold"/>
                <a:sym typeface="Ubuntu Bold"/>
              </a:rPr>
              <a:t>LEARNING TO USE THE HEALTH SYSTEM</a:t>
            </a:r>
          </a:p>
        </p:txBody>
      </p:sp>
      <p:sp>
        <p:nvSpPr>
          <p:cNvPr id="17" name="Freeform 17"/>
          <p:cNvSpPr/>
          <p:nvPr/>
        </p:nvSpPr>
        <p:spPr>
          <a:xfrm rot="-280397">
            <a:off x="10916952" y="835004"/>
            <a:ext cx="5866283" cy="5880986"/>
          </a:xfrm>
          <a:custGeom>
            <a:avLst/>
            <a:gdLst/>
            <a:ahLst/>
            <a:cxnLst/>
            <a:rect l="l" t="t" r="r" b="b"/>
            <a:pathLst>
              <a:path w="5866283" h="5880986">
                <a:moveTo>
                  <a:pt x="0" y="0"/>
                </a:moveTo>
                <a:lnTo>
                  <a:pt x="5866283" y="0"/>
                </a:lnTo>
                <a:lnTo>
                  <a:pt x="5866283" y="5880986"/>
                </a:lnTo>
                <a:lnTo>
                  <a:pt x="0" y="5880986"/>
                </a:lnTo>
                <a:lnTo>
                  <a:pt x="0" y="0"/>
                </a:lnTo>
                <a:close/>
              </a:path>
            </a:pathLst>
          </a:custGeom>
          <a:blipFill>
            <a:blip r:embed="rId8"/>
            <a:stretch>
              <a:fillRect/>
            </a:stretch>
          </a:blipFill>
        </p:spPr>
        <p:txBody>
          <a:bodyPr/>
          <a:lstStyle/>
          <a:p>
            <a:endParaRPr lang="en-US"/>
          </a:p>
        </p:txBody>
      </p:sp>
      <p:sp>
        <p:nvSpPr>
          <p:cNvPr id="18" name="TextBox 18"/>
          <p:cNvSpPr txBox="1"/>
          <p:nvPr/>
        </p:nvSpPr>
        <p:spPr>
          <a:xfrm rot="-794616">
            <a:off x="11480349" y="1202819"/>
            <a:ext cx="4749460" cy="4643120"/>
          </a:xfrm>
          <a:prstGeom prst="rect">
            <a:avLst/>
          </a:prstGeom>
        </p:spPr>
        <p:txBody>
          <a:bodyPr lIns="0" tIns="0" rIns="0" bIns="0" rtlCol="0" anchor="t">
            <a:spAutoFit/>
          </a:bodyPr>
          <a:lstStyle/>
          <a:p>
            <a:pPr algn="ctr">
              <a:lnSpc>
                <a:spcPts val="4480"/>
              </a:lnSpc>
            </a:pPr>
            <a:r>
              <a:rPr lang="en-US" sz="3200">
                <a:solidFill>
                  <a:srgbClr val="C4161C"/>
                </a:solidFill>
                <a:latin typeface="Kalam"/>
                <a:ea typeface="Kalam"/>
                <a:cs typeface="Kalam"/>
                <a:sym typeface="Kalam"/>
              </a:rPr>
              <a:t>This session is about </a:t>
            </a:r>
          </a:p>
          <a:p>
            <a:pPr algn="ctr">
              <a:lnSpc>
                <a:spcPts val="4480"/>
              </a:lnSpc>
            </a:pPr>
            <a:r>
              <a:rPr lang="en-US" sz="3200">
                <a:solidFill>
                  <a:srgbClr val="C4161C"/>
                </a:solidFill>
                <a:latin typeface="Kalam Bold"/>
                <a:ea typeface="Kalam Bold"/>
                <a:cs typeface="Kalam Bold"/>
                <a:sym typeface="Kalam Bold"/>
              </a:rPr>
              <a:t>your rights</a:t>
            </a:r>
            <a:r>
              <a:rPr lang="en-US" sz="3200">
                <a:solidFill>
                  <a:srgbClr val="C4161C"/>
                </a:solidFill>
                <a:latin typeface="Kalam"/>
                <a:ea typeface="Kalam"/>
                <a:cs typeface="Kalam"/>
                <a:sym typeface="Kalam"/>
              </a:rPr>
              <a:t> and how </a:t>
            </a:r>
          </a:p>
          <a:p>
            <a:pPr algn="ctr">
              <a:lnSpc>
                <a:spcPts val="4480"/>
              </a:lnSpc>
            </a:pPr>
            <a:r>
              <a:rPr lang="en-US" sz="3200">
                <a:solidFill>
                  <a:srgbClr val="C4161C"/>
                </a:solidFill>
                <a:latin typeface="Kalam"/>
                <a:ea typeface="Kalam"/>
                <a:cs typeface="Kalam"/>
                <a:sym typeface="Kalam"/>
              </a:rPr>
              <a:t>they protect you from being treated badly. </a:t>
            </a:r>
          </a:p>
          <a:p>
            <a:pPr algn="ctr">
              <a:lnSpc>
                <a:spcPts val="1400"/>
              </a:lnSpc>
            </a:pPr>
            <a:endParaRPr lang="en-US" sz="3200">
              <a:solidFill>
                <a:srgbClr val="C4161C"/>
              </a:solidFill>
              <a:latin typeface="Kalam"/>
              <a:ea typeface="Kalam"/>
              <a:cs typeface="Kalam"/>
              <a:sym typeface="Kalam"/>
            </a:endParaRPr>
          </a:p>
          <a:p>
            <a:pPr algn="ctr">
              <a:lnSpc>
                <a:spcPts val="4480"/>
              </a:lnSpc>
            </a:pPr>
            <a:r>
              <a:rPr lang="en-US" sz="3200">
                <a:solidFill>
                  <a:srgbClr val="C4161C"/>
                </a:solidFill>
                <a:latin typeface="Kalam"/>
                <a:ea typeface="Kalam"/>
                <a:cs typeface="Kalam"/>
                <a:sym typeface="Kalam"/>
              </a:rPr>
              <a:t>It also talks  about </a:t>
            </a:r>
            <a:r>
              <a:rPr lang="en-US" sz="3200">
                <a:solidFill>
                  <a:srgbClr val="C4161C"/>
                </a:solidFill>
                <a:latin typeface="Kalam Bold"/>
                <a:ea typeface="Kalam Bold"/>
                <a:cs typeface="Kalam Bold"/>
                <a:sym typeface="Kalam Bold"/>
              </a:rPr>
              <a:t>accommodations</a:t>
            </a:r>
            <a:r>
              <a:rPr lang="en-US" sz="3200">
                <a:solidFill>
                  <a:srgbClr val="C4161C"/>
                </a:solidFill>
                <a:latin typeface="Kalam"/>
                <a:ea typeface="Kalam"/>
                <a:cs typeface="Kalam"/>
                <a:sym typeface="Kalam"/>
              </a:rPr>
              <a:t> </a:t>
            </a:r>
          </a:p>
          <a:p>
            <a:pPr algn="ctr">
              <a:lnSpc>
                <a:spcPts val="4480"/>
              </a:lnSpc>
            </a:pPr>
            <a:r>
              <a:rPr lang="en-US" sz="3200">
                <a:solidFill>
                  <a:srgbClr val="C4161C"/>
                </a:solidFill>
                <a:latin typeface="Kalam"/>
                <a:ea typeface="Kalam"/>
                <a:cs typeface="Kalam"/>
                <a:sym typeface="Kalam"/>
              </a:rPr>
              <a:t>you can ask for to get better care.</a:t>
            </a:r>
          </a:p>
        </p:txBody>
      </p:sp>
      <p:sp>
        <p:nvSpPr>
          <p:cNvPr id="19" name="TextBox 19"/>
          <p:cNvSpPr txBox="1"/>
          <p:nvPr/>
        </p:nvSpPr>
        <p:spPr>
          <a:xfrm>
            <a:off x="386842" y="9442938"/>
            <a:ext cx="16994423" cy="745490"/>
          </a:xfrm>
          <a:prstGeom prst="rect">
            <a:avLst/>
          </a:prstGeom>
        </p:spPr>
        <p:txBody>
          <a:bodyPr lIns="0" tIns="0" rIns="0" bIns="0" rtlCol="0" anchor="t">
            <a:spAutoFit/>
          </a:bodyPr>
          <a:lstStyle/>
          <a:p>
            <a:pPr algn="l">
              <a:lnSpc>
                <a:spcPts val="1960"/>
              </a:lnSpc>
            </a:pPr>
            <a:r>
              <a:rPr lang="en-US" sz="1400">
                <a:solidFill>
                  <a:srgbClr val="000000"/>
                </a:solidFill>
                <a:latin typeface="Ubuntu Italics"/>
                <a:ea typeface="Ubuntu Italics"/>
                <a:cs typeface="Ubuntu Italics"/>
                <a:sym typeface="Ubuntu Italics"/>
              </a:rPr>
              <a:t>Special Olympics Health activities are supported by many sources, including in the United States by Grant Number NU27DD000021 from the Centers for Disease Control and Prevention (CDC) of the U.S. Department of Health and Human Services (HHS), with $18.1 M (64%) financed with U.S. Federal funds and $10.2 M (36%) supported by non-federal sources. This document’s contents are solely the responsibility of the authors and do not necessarily represent the official views of the Centers for Disease Control and Prevention or the Department of Health and Human Services.</a:t>
            </a:r>
          </a:p>
        </p:txBody>
      </p:sp>
      <p:sp>
        <p:nvSpPr>
          <p:cNvPr id="20" name="TextBox 20"/>
          <p:cNvSpPr txBox="1"/>
          <p:nvPr/>
        </p:nvSpPr>
        <p:spPr>
          <a:xfrm>
            <a:off x="11841034" y="7722331"/>
            <a:ext cx="3738711" cy="415291"/>
          </a:xfrm>
          <a:prstGeom prst="rect">
            <a:avLst/>
          </a:prstGeom>
        </p:spPr>
        <p:txBody>
          <a:bodyPr lIns="0" tIns="0" rIns="0" bIns="0" rtlCol="0" anchor="t">
            <a:spAutoFit/>
          </a:bodyPr>
          <a:lstStyle/>
          <a:p>
            <a:pPr algn="r">
              <a:lnSpc>
                <a:spcPts val="3359"/>
              </a:lnSpc>
              <a:spcBef>
                <a:spcPct val="0"/>
              </a:spcBef>
            </a:pPr>
            <a:r>
              <a:rPr lang="en-US" sz="2399">
                <a:solidFill>
                  <a:srgbClr val="000000"/>
                </a:solidFill>
                <a:latin typeface="Ubuntu"/>
                <a:ea typeface="Ubuntu"/>
                <a:cs typeface="Ubuntu"/>
                <a:sym typeface="Ubuntu"/>
              </a:rPr>
              <a:t>Version: Pilot, August 2024</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a:off x="484174" y="808116"/>
            <a:ext cx="15428892" cy="1223447"/>
            <a:chOff x="0" y="0"/>
            <a:chExt cx="4063576" cy="322225"/>
          </a:xfrm>
        </p:grpSpPr>
        <p:sp>
          <p:nvSpPr>
            <p:cNvPr id="14" name="Freeform 14"/>
            <p:cNvSpPr/>
            <p:nvPr/>
          </p:nvSpPr>
          <p:spPr>
            <a:xfrm>
              <a:off x="0" y="0"/>
              <a:ext cx="4063576" cy="322225"/>
            </a:xfrm>
            <a:custGeom>
              <a:avLst/>
              <a:gdLst/>
              <a:ahLst/>
              <a:cxnLst/>
              <a:rect l="l" t="t" r="r" b="b"/>
              <a:pathLst>
                <a:path w="4063576" h="322225">
                  <a:moveTo>
                    <a:pt x="3860376" y="0"/>
                  </a:moveTo>
                  <a:cubicBezTo>
                    <a:pt x="3972601" y="0"/>
                    <a:pt x="4063576" y="72132"/>
                    <a:pt x="4063576" y="161112"/>
                  </a:cubicBezTo>
                  <a:cubicBezTo>
                    <a:pt x="4063576" y="250092"/>
                    <a:pt x="3972601" y="322225"/>
                    <a:pt x="3860376"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5" name="TextBox 15"/>
            <p:cNvSpPr txBox="1"/>
            <p:nvPr/>
          </p:nvSpPr>
          <p:spPr>
            <a:xfrm>
              <a:off x="0" y="-28575"/>
              <a:ext cx="4063576" cy="350800"/>
            </a:xfrm>
            <a:prstGeom prst="rect">
              <a:avLst/>
            </a:prstGeom>
          </p:spPr>
          <p:txBody>
            <a:bodyPr lIns="50800" tIns="50800" rIns="50800" bIns="50800" rtlCol="0" anchor="ctr"/>
            <a:lstStyle/>
            <a:p>
              <a:pPr algn="ctr">
                <a:lnSpc>
                  <a:spcPts val="1960"/>
                </a:lnSpc>
              </a:pPr>
              <a:endParaRPr/>
            </a:p>
          </p:txBody>
        </p:sp>
      </p:grpSp>
      <p:grpSp>
        <p:nvGrpSpPr>
          <p:cNvPr id="16" name="Group 16"/>
          <p:cNvGrpSpPr/>
          <p:nvPr/>
        </p:nvGrpSpPr>
        <p:grpSpPr>
          <a:xfrm rot="-5400000">
            <a:off x="12910419" y="4867206"/>
            <a:ext cx="10244787" cy="510375"/>
            <a:chOff x="0" y="0"/>
            <a:chExt cx="3671501" cy="182907"/>
          </a:xfrm>
        </p:grpSpPr>
        <p:sp>
          <p:nvSpPr>
            <p:cNvPr id="17" name="Freeform 17"/>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18" name="TextBox 18"/>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1720841" y="2273392"/>
            <a:ext cx="10523290" cy="389827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The ADA was the first law in the world that says people with disabilities have to be treated fairly in </a:t>
            </a:r>
            <a:r>
              <a:rPr lang="en-US" sz="4399">
                <a:solidFill>
                  <a:srgbClr val="000000"/>
                </a:solidFill>
                <a:latin typeface="Ubuntu Bold"/>
                <a:ea typeface="Ubuntu Bold"/>
                <a:cs typeface="Ubuntu Bold"/>
                <a:sym typeface="Ubuntu Bold"/>
              </a:rPr>
              <a:t>all areas of life</a:t>
            </a:r>
            <a:r>
              <a:rPr lang="en-US" sz="4399">
                <a:solidFill>
                  <a:srgbClr val="000000"/>
                </a:solidFill>
                <a:latin typeface="Ubuntu"/>
                <a:ea typeface="Ubuntu"/>
                <a:cs typeface="Ubuntu"/>
                <a:sym typeface="Ubuntu"/>
              </a:rPr>
              <a:t>, whether it’s a public space or a private business.</a:t>
            </a:r>
          </a:p>
        </p:txBody>
      </p:sp>
      <p:sp>
        <p:nvSpPr>
          <p:cNvPr id="23" name="TextBox 23"/>
          <p:cNvSpPr txBox="1"/>
          <p:nvPr/>
        </p:nvSpPr>
        <p:spPr>
          <a:xfrm>
            <a:off x="938966" y="791507"/>
            <a:ext cx="14816143"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Americans with Disabilities Act (ADA)</a:t>
            </a:r>
          </a:p>
        </p:txBody>
      </p:sp>
      <p:sp>
        <p:nvSpPr>
          <p:cNvPr id="24" name="TextBox 24"/>
          <p:cNvSpPr txBox="1"/>
          <p:nvPr/>
        </p:nvSpPr>
        <p:spPr>
          <a:xfrm>
            <a:off x="1720841" y="6372677"/>
            <a:ext cx="10523290" cy="3107690"/>
          </a:xfrm>
          <a:prstGeom prst="rect">
            <a:avLst/>
          </a:prstGeom>
        </p:spPr>
        <p:txBody>
          <a:bodyPr lIns="0" tIns="0" rIns="0" bIns="0" rtlCol="0" anchor="t">
            <a:spAutoFit/>
          </a:bodyPr>
          <a:lstStyle/>
          <a:p>
            <a:pPr algn="l">
              <a:lnSpc>
                <a:spcPts val="6160"/>
              </a:lnSpc>
              <a:spcBef>
                <a:spcPct val="0"/>
              </a:spcBef>
            </a:pPr>
            <a:r>
              <a:rPr lang="en-US" sz="4400">
                <a:solidFill>
                  <a:srgbClr val="000000"/>
                </a:solidFill>
                <a:latin typeface="Ubuntu"/>
                <a:ea typeface="Ubuntu"/>
                <a:cs typeface="Ubuntu"/>
                <a:sym typeface="Ubuntu"/>
              </a:rPr>
              <a:t>That means everyone in the country has to follow the rules of the ADA, whether they are at school, at work, at the doctor, or more.</a:t>
            </a:r>
          </a:p>
        </p:txBody>
      </p:sp>
      <p:sp>
        <p:nvSpPr>
          <p:cNvPr id="25" name="Freeform 25"/>
          <p:cNvSpPr/>
          <p:nvPr/>
        </p:nvSpPr>
        <p:spPr>
          <a:xfrm>
            <a:off x="12472386" y="2378167"/>
            <a:ext cx="4575288" cy="6880133"/>
          </a:xfrm>
          <a:custGeom>
            <a:avLst/>
            <a:gdLst/>
            <a:ahLst/>
            <a:cxnLst/>
            <a:rect l="l" t="t" r="r" b="b"/>
            <a:pathLst>
              <a:path w="4575288" h="6880133">
                <a:moveTo>
                  <a:pt x="0" y="0"/>
                </a:moveTo>
                <a:lnTo>
                  <a:pt x="4575288" y="0"/>
                </a:lnTo>
                <a:lnTo>
                  <a:pt x="4575288" y="6880133"/>
                </a:lnTo>
                <a:lnTo>
                  <a:pt x="0" y="6880133"/>
                </a:lnTo>
                <a:lnTo>
                  <a:pt x="0" y="0"/>
                </a:lnTo>
                <a:close/>
              </a:path>
            </a:pathLst>
          </a:custGeom>
          <a:blipFill>
            <a:blip r:embed="rId5"/>
            <a:stretch>
              <a:fillRect/>
            </a:stretch>
          </a:blipFill>
        </p:spPr>
        <p:txBody>
          <a:bodyPr/>
          <a:lstStyle/>
          <a:p>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9862979" cy="1223447"/>
            <a:chOff x="0" y="0"/>
            <a:chExt cx="2597657" cy="322225"/>
          </a:xfrm>
        </p:grpSpPr>
        <p:sp>
          <p:nvSpPr>
            <p:cNvPr id="17" name="Freeform 17"/>
            <p:cNvSpPr/>
            <p:nvPr/>
          </p:nvSpPr>
          <p:spPr>
            <a:xfrm>
              <a:off x="0" y="0"/>
              <a:ext cx="2597657" cy="322225"/>
            </a:xfrm>
            <a:custGeom>
              <a:avLst/>
              <a:gdLst/>
              <a:ahLst/>
              <a:cxnLst/>
              <a:rect l="l" t="t" r="r" b="b"/>
              <a:pathLst>
                <a:path w="2597657" h="322225">
                  <a:moveTo>
                    <a:pt x="2394457" y="0"/>
                  </a:moveTo>
                  <a:cubicBezTo>
                    <a:pt x="2506681" y="0"/>
                    <a:pt x="2597657" y="72132"/>
                    <a:pt x="2597657" y="161112"/>
                  </a:cubicBezTo>
                  <a:cubicBezTo>
                    <a:pt x="2597657" y="250092"/>
                    <a:pt x="2506681" y="322225"/>
                    <a:pt x="2394457"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2597657"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10222028" y="1888399"/>
            <a:ext cx="7037272" cy="4691514"/>
          </a:xfrm>
          <a:custGeom>
            <a:avLst/>
            <a:gdLst/>
            <a:ahLst/>
            <a:cxnLst/>
            <a:rect l="l" t="t" r="r" b="b"/>
            <a:pathLst>
              <a:path w="7037272" h="4691514">
                <a:moveTo>
                  <a:pt x="0" y="0"/>
                </a:moveTo>
                <a:lnTo>
                  <a:pt x="7037272" y="0"/>
                </a:lnTo>
                <a:lnTo>
                  <a:pt x="7037272" y="4691514"/>
                </a:lnTo>
                <a:lnTo>
                  <a:pt x="0" y="4691514"/>
                </a:lnTo>
                <a:lnTo>
                  <a:pt x="0" y="0"/>
                </a:lnTo>
                <a:close/>
              </a:path>
            </a:pathLst>
          </a:custGeom>
          <a:blipFill>
            <a:blip r:embed="rId5"/>
            <a:stretch>
              <a:fillRect/>
            </a:stretch>
          </a:blipFill>
        </p:spPr>
        <p:txBody>
          <a:bodyPr/>
          <a:lstStyle/>
          <a:p>
            <a:endParaRPr lang="en-US"/>
          </a:p>
        </p:txBody>
      </p:sp>
      <p:sp>
        <p:nvSpPr>
          <p:cNvPr id="23" name="TextBox 23"/>
          <p:cNvSpPr txBox="1"/>
          <p:nvPr/>
        </p:nvSpPr>
        <p:spPr>
          <a:xfrm>
            <a:off x="1387020" y="2418866"/>
            <a:ext cx="8290951" cy="3927475"/>
          </a:xfrm>
          <a:prstGeom prst="rect">
            <a:avLst/>
          </a:prstGeom>
        </p:spPr>
        <p:txBody>
          <a:bodyPr lIns="0" tIns="0" rIns="0" bIns="0" rtlCol="0" anchor="t">
            <a:spAutoFit/>
          </a:bodyPr>
          <a:lstStyle/>
          <a:p>
            <a:pPr algn="l">
              <a:lnSpc>
                <a:spcPts val="5599"/>
              </a:lnSpc>
            </a:pPr>
            <a:r>
              <a:rPr lang="en-US" sz="3999">
                <a:solidFill>
                  <a:srgbClr val="000000"/>
                </a:solidFill>
                <a:latin typeface="Ubuntu Bold"/>
                <a:ea typeface="Ubuntu Bold"/>
                <a:cs typeface="Ubuntu Bold"/>
                <a:sym typeface="Ubuntu Bold"/>
              </a:rPr>
              <a:t>Lois Curtis </a:t>
            </a:r>
            <a:r>
              <a:rPr lang="en-US" sz="3999">
                <a:solidFill>
                  <a:srgbClr val="000000"/>
                </a:solidFill>
                <a:latin typeface="Ubuntu"/>
                <a:ea typeface="Ubuntu"/>
                <a:cs typeface="Ubuntu"/>
                <a:sym typeface="Ubuntu"/>
              </a:rPr>
              <a:t>and </a:t>
            </a:r>
            <a:r>
              <a:rPr lang="en-US" sz="3999">
                <a:solidFill>
                  <a:srgbClr val="000000"/>
                </a:solidFill>
                <a:latin typeface="Ubuntu Bold"/>
                <a:ea typeface="Ubuntu Bold"/>
                <a:cs typeface="Ubuntu Bold"/>
                <a:sym typeface="Ubuntu Bold"/>
              </a:rPr>
              <a:t>Elaine Wilson </a:t>
            </a:r>
            <a:r>
              <a:rPr lang="en-US" sz="3999">
                <a:solidFill>
                  <a:srgbClr val="000000"/>
                </a:solidFill>
                <a:latin typeface="Ubuntu"/>
                <a:ea typeface="Ubuntu"/>
                <a:cs typeface="Ubuntu"/>
                <a:sym typeface="Ubuntu"/>
              </a:rPr>
              <a:t>both had IDD. </a:t>
            </a:r>
          </a:p>
          <a:p>
            <a:pPr algn="l">
              <a:lnSpc>
                <a:spcPts val="3359"/>
              </a:lnSpc>
            </a:pPr>
            <a:endParaRPr lang="en-US" sz="3999">
              <a:solidFill>
                <a:srgbClr val="000000"/>
              </a:solidFill>
              <a:latin typeface="Ubuntu"/>
              <a:ea typeface="Ubuntu"/>
              <a:cs typeface="Ubuntu"/>
              <a:sym typeface="Ubuntu"/>
            </a:endParaRPr>
          </a:p>
          <a:p>
            <a:pPr algn="l">
              <a:lnSpc>
                <a:spcPts val="5599"/>
              </a:lnSpc>
            </a:pPr>
            <a:r>
              <a:rPr lang="en-US" sz="3999">
                <a:solidFill>
                  <a:srgbClr val="000000"/>
                </a:solidFill>
                <a:latin typeface="Ubuntu"/>
                <a:ea typeface="Ubuntu"/>
                <a:cs typeface="Ubuntu"/>
                <a:sym typeface="Ubuntu"/>
              </a:rPr>
              <a:t>They sued the State of Georgia for keeping them in a hospital instead of letting them go home.</a:t>
            </a:r>
          </a:p>
        </p:txBody>
      </p:sp>
      <p:sp>
        <p:nvSpPr>
          <p:cNvPr id="24" name="TextBox 24"/>
          <p:cNvSpPr txBox="1"/>
          <p:nvPr/>
        </p:nvSpPr>
        <p:spPr>
          <a:xfrm>
            <a:off x="938966" y="791507"/>
            <a:ext cx="9051447"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The Olmstead Decision</a:t>
            </a:r>
          </a:p>
        </p:txBody>
      </p:sp>
      <p:sp>
        <p:nvSpPr>
          <p:cNvPr id="25" name="TextBox 25"/>
          <p:cNvSpPr txBox="1"/>
          <p:nvPr/>
        </p:nvSpPr>
        <p:spPr>
          <a:xfrm>
            <a:off x="1387020" y="6733644"/>
            <a:ext cx="15842572" cy="2803525"/>
          </a:xfrm>
          <a:prstGeom prst="rect">
            <a:avLst/>
          </a:prstGeom>
        </p:spPr>
        <p:txBody>
          <a:bodyPr lIns="0" tIns="0" rIns="0" bIns="0" rtlCol="0" anchor="t">
            <a:spAutoFit/>
          </a:bodyPr>
          <a:lstStyle/>
          <a:p>
            <a:pPr algn="l">
              <a:lnSpc>
                <a:spcPts val="5599"/>
              </a:lnSpc>
              <a:spcBef>
                <a:spcPct val="0"/>
              </a:spcBef>
            </a:pPr>
            <a:r>
              <a:rPr lang="en-US" sz="3999">
                <a:solidFill>
                  <a:srgbClr val="000000"/>
                </a:solidFill>
                <a:latin typeface="Ubuntu"/>
                <a:ea typeface="Ubuntu"/>
                <a:cs typeface="Ubuntu"/>
                <a:sym typeface="Ubuntu"/>
              </a:rPr>
              <a:t>The case went all the way to the Supreme Court. The Court said states can’t keep people with disabilities in institutions. Instead, states have to give people with IDD support to live in the community if they want to.</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sp>
        <p:nvSpPr>
          <p:cNvPr id="13" name="Freeform 13"/>
          <p:cNvSpPr/>
          <p:nvPr/>
        </p:nvSpPr>
        <p:spPr>
          <a:xfrm>
            <a:off x="13057117" y="5706932"/>
            <a:ext cx="4171073" cy="3545412"/>
          </a:xfrm>
          <a:custGeom>
            <a:avLst/>
            <a:gdLst/>
            <a:ahLst/>
            <a:cxnLst/>
            <a:rect l="l" t="t" r="r" b="b"/>
            <a:pathLst>
              <a:path w="4171073" h="3545412">
                <a:moveTo>
                  <a:pt x="0" y="0"/>
                </a:moveTo>
                <a:lnTo>
                  <a:pt x="4171072" y="0"/>
                </a:lnTo>
                <a:lnTo>
                  <a:pt x="4171072" y="3545412"/>
                </a:lnTo>
                <a:lnTo>
                  <a:pt x="0" y="3545412"/>
                </a:lnTo>
                <a:lnTo>
                  <a:pt x="0" y="0"/>
                </a:lnTo>
                <a:close/>
              </a:path>
            </a:pathLst>
          </a:custGeom>
          <a:blipFill>
            <a:blip r:embed="rId5"/>
            <a:stretch>
              <a:fillRect/>
            </a:stretch>
          </a:blipFill>
        </p:spPr>
        <p:txBody>
          <a:bodyPr/>
          <a:lstStyle/>
          <a:p>
            <a:endParaRPr lang="en-US"/>
          </a:p>
        </p:txBody>
      </p:sp>
      <p:sp>
        <p:nvSpPr>
          <p:cNvPr id="14" name="TextBox 14"/>
          <p:cNvSpPr txBox="1"/>
          <p:nvPr/>
        </p:nvSpPr>
        <p:spPr>
          <a:xfrm>
            <a:off x="1984391" y="2479864"/>
            <a:ext cx="15274909" cy="311722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Almost all the countries in the world are part of a group called the United Nations. Most people call it the UN. When the group meets, they talk about the problems of people from all over the world and try to solve them.</a:t>
            </a:r>
          </a:p>
        </p:txBody>
      </p:sp>
      <p:sp>
        <p:nvSpPr>
          <p:cNvPr id="15" name="TextBox 15"/>
          <p:cNvSpPr txBox="1"/>
          <p:nvPr/>
        </p:nvSpPr>
        <p:spPr>
          <a:xfrm>
            <a:off x="1984391" y="6508396"/>
            <a:ext cx="10523290" cy="2326640"/>
          </a:xfrm>
          <a:prstGeom prst="rect">
            <a:avLst/>
          </a:prstGeom>
        </p:spPr>
        <p:txBody>
          <a:bodyPr lIns="0" tIns="0" rIns="0" bIns="0" rtlCol="0" anchor="t">
            <a:spAutoFit/>
          </a:bodyPr>
          <a:lstStyle/>
          <a:p>
            <a:pPr algn="l">
              <a:lnSpc>
                <a:spcPts val="6160"/>
              </a:lnSpc>
              <a:spcBef>
                <a:spcPct val="0"/>
              </a:spcBef>
            </a:pPr>
            <a:r>
              <a:rPr lang="en-US" sz="4400">
                <a:solidFill>
                  <a:srgbClr val="000000"/>
                </a:solidFill>
                <a:latin typeface="Ubuntu"/>
                <a:ea typeface="Ubuntu"/>
                <a:cs typeface="Ubuntu"/>
                <a:sym typeface="Ubuntu"/>
              </a:rPr>
              <a:t>In 2006, the UN made an agreement to </a:t>
            </a:r>
            <a:r>
              <a:rPr lang="en-US" sz="4400">
                <a:solidFill>
                  <a:srgbClr val="000000"/>
                </a:solidFill>
                <a:latin typeface="Ubuntu Bold"/>
                <a:ea typeface="Ubuntu Bold"/>
                <a:cs typeface="Ubuntu Bold"/>
                <a:sym typeface="Ubuntu Bold"/>
              </a:rPr>
              <a:t>protect the rights and dignity of disabled people.</a:t>
            </a:r>
          </a:p>
        </p:txBody>
      </p:sp>
      <p:grpSp>
        <p:nvGrpSpPr>
          <p:cNvPr id="16" name="Group 16"/>
          <p:cNvGrpSpPr/>
          <p:nvPr/>
        </p:nvGrpSpPr>
        <p:grpSpPr>
          <a:xfrm rot="-5400000">
            <a:off x="12910419" y="4867206"/>
            <a:ext cx="10244787" cy="510375"/>
            <a:chOff x="0" y="0"/>
            <a:chExt cx="3671501" cy="182907"/>
          </a:xfrm>
        </p:grpSpPr>
        <p:sp>
          <p:nvSpPr>
            <p:cNvPr id="17" name="Freeform 17"/>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18" name="TextBox 18"/>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2" name="Group 22"/>
          <p:cNvGrpSpPr/>
          <p:nvPr/>
        </p:nvGrpSpPr>
        <p:grpSpPr>
          <a:xfrm>
            <a:off x="484174" y="808116"/>
            <a:ext cx="16775126" cy="1223447"/>
            <a:chOff x="0" y="0"/>
            <a:chExt cx="4418140" cy="322225"/>
          </a:xfrm>
        </p:grpSpPr>
        <p:sp>
          <p:nvSpPr>
            <p:cNvPr id="23" name="Freeform 23"/>
            <p:cNvSpPr/>
            <p:nvPr/>
          </p:nvSpPr>
          <p:spPr>
            <a:xfrm>
              <a:off x="0" y="0"/>
              <a:ext cx="4418140" cy="322225"/>
            </a:xfrm>
            <a:custGeom>
              <a:avLst/>
              <a:gdLst/>
              <a:ahLst/>
              <a:cxnLst/>
              <a:rect l="l" t="t" r="r" b="b"/>
              <a:pathLst>
                <a:path w="4418140" h="322225">
                  <a:moveTo>
                    <a:pt x="4214940" y="0"/>
                  </a:moveTo>
                  <a:cubicBezTo>
                    <a:pt x="4327165" y="0"/>
                    <a:pt x="4418140" y="72132"/>
                    <a:pt x="4418140" y="161112"/>
                  </a:cubicBezTo>
                  <a:cubicBezTo>
                    <a:pt x="4418140" y="250092"/>
                    <a:pt x="4327165" y="322225"/>
                    <a:pt x="4214940"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24" name="TextBox 24"/>
            <p:cNvSpPr txBox="1"/>
            <p:nvPr/>
          </p:nvSpPr>
          <p:spPr>
            <a:xfrm>
              <a:off x="0" y="-28575"/>
              <a:ext cx="4418140" cy="350800"/>
            </a:xfrm>
            <a:prstGeom prst="rect">
              <a:avLst/>
            </a:prstGeom>
          </p:spPr>
          <p:txBody>
            <a:bodyPr lIns="50800" tIns="50800" rIns="50800" bIns="50800" rtlCol="0" anchor="ctr"/>
            <a:lstStyle/>
            <a:p>
              <a:pPr algn="ctr">
                <a:lnSpc>
                  <a:spcPts val="1960"/>
                </a:lnSpc>
              </a:pPr>
              <a:endParaRPr/>
            </a:p>
          </p:txBody>
        </p:sp>
      </p:grpSp>
      <p:sp>
        <p:nvSpPr>
          <p:cNvPr id="25" name="TextBox 25"/>
          <p:cNvSpPr txBox="1"/>
          <p:nvPr/>
        </p:nvSpPr>
        <p:spPr>
          <a:xfrm>
            <a:off x="916972" y="959147"/>
            <a:ext cx="15948953" cy="807085"/>
          </a:xfrm>
          <a:prstGeom prst="rect">
            <a:avLst/>
          </a:prstGeom>
        </p:spPr>
        <p:txBody>
          <a:bodyPr lIns="0" tIns="0" rIns="0" bIns="0" rtlCol="0" anchor="t">
            <a:spAutoFit/>
          </a:bodyPr>
          <a:lstStyle/>
          <a:p>
            <a:pPr algn="l">
              <a:lnSpc>
                <a:spcPts val="6440"/>
              </a:lnSpc>
              <a:spcBef>
                <a:spcPct val="0"/>
              </a:spcBef>
            </a:pPr>
            <a:r>
              <a:rPr lang="en-US" sz="4600">
                <a:solidFill>
                  <a:srgbClr val="FFFFFF"/>
                </a:solidFill>
                <a:latin typeface="Ubuntu Bold"/>
                <a:ea typeface="Ubuntu Bold"/>
                <a:cs typeface="Ubuntu Bold"/>
                <a:sym typeface="Ubuntu Bold"/>
              </a:rPr>
              <a:t>UN Convention on the Rights of Persons with Disabilities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a:off x="484174" y="808116"/>
            <a:ext cx="14419168" cy="1223447"/>
            <a:chOff x="0" y="0"/>
            <a:chExt cx="3797641" cy="322225"/>
          </a:xfrm>
        </p:grpSpPr>
        <p:sp>
          <p:nvSpPr>
            <p:cNvPr id="14" name="Freeform 14"/>
            <p:cNvSpPr/>
            <p:nvPr/>
          </p:nvSpPr>
          <p:spPr>
            <a:xfrm>
              <a:off x="0" y="0"/>
              <a:ext cx="3797641" cy="322225"/>
            </a:xfrm>
            <a:custGeom>
              <a:avLst/>
              <a:gdLst/>
              <a:ahLst/>
              <a:cxnLst/>
              <a:rect l="l" t="t" r="r" b="b"/>
              <a:pathLst>
                <a:path w="3797641" h="322225">
                  <a:moveTo>
                    <a:pt x="3594441" y="0"/>
                  </a:moveTo>
                  <a:cubicBezTo>
                    <a:pt x="3706665" y="0"/>
                    <a:pt x="3797641" y="72132"/>
                    <a:pt x="3797641" y="161112"/>
                  </a:cubicBezTo>
                  <a:cubicBezTo>
                    <a:pt x="3797641" y="250092"/>
                    <a:pt x="3706665" y="322225"/>
                    <a:pt x="3594441"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5" name="TextBox 15"/>
            <p:cNvSpPr txBox="1"/>
            <p:nvPr/>
          </p:nvSpPr>
          <p:spPr>
            <a:xfrm>
              <a:off x="0" y="-28575"/>
              <a:ext cx="3797641" cy="350800"/>
            </a:xfrm>
            <a:prstGeom prst="rect">
              <a:avLst/>
            </a:prstGeom>
          </p:spPr>
          <p:txBody>
            <a:bodyPr lIns="50800" tIns="50800" rIns="50800" bIns="50800" rtlCol="0" anchor="ctr"/>
            <a:lstStyle/>
            <a:p>
              <a:pPr algn="ctr">
                <a:lnSpc>
                  <a:spcPts val="1960"/>
                </a:lnSpc>
              </a:pPr>
              <a:endParaRPr/>
            </a:p>
          </p:txBody>
        </p:sp>
      </p:grpSp>
      <p:sp>
        <p:nvSpPr>
          <p:cNvPr id="16" name="Freeform 16"/>
          <p:cNvSpPr/>
          <p:nvPr/>
        </p:nvSpPr>
        <p:spPr>
          <a:xfrm>
            <a:off x="12866642" y="5269249"/>
            <a:ext cx="4352273" cy="3748396"/>
          </a:xfrm>
          <a:custGeom>
            <a:avLst/>
            <a:gdLst/>
            <a:ahLst/>
            <a:cxnLst/>
            <a:rect l="l" t="t" r="r" b="b"/>
            <a:pathLst>
              <a:path w="4352273" h="3748396">
                <a:moveTo>
                  <a:pt x="0" y="0"/>
                </a:moveTo>
                <a:lnTo>
                  <a:pt x="4352274" y="0"/>
                </a:lnTo>
                <a:lnTo>
                  <a:pt x="4352274" y="3748395"/>
                </a:lnTo>
                <a:lnTo>
                  <a:pt x="0" y="3748395"/>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7" name="TextBox 17"/>
          <p:cNvSpPr txBox="1"/>
          <p:nvPr/>
        </p:nvSpPr>
        <p:spPr>
          <a:xfrm>
            <a:off x="1984391" y="2338031"/>
            <a:ext cx="15274909" cy="233617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Section 504 and the ADA both say that places that offer healthcare services have to give </a:t>
            </a:r>
            <a:r>
              <a:rPr lang="en-US" sz="4399">
                <a:solidFill>
                  <a:srgbClr val="000000"/>
                </a:solidFill>
                <a:latin typeface="Ubuntu Bold"/>
                <a:ea typeface="Ubuntu Bold"/>
                <a:cs typeface="Ubuntu Bold"/>
                <a:sym typeface="Ubuntu Bold"/>
              </a:rPr>
              <a:t>full and equal access</a:t>
            </a:r>
            <a:r>
              <a:rPr lang="en-US" sz="4399">
                <a:solidFill>
                  <a:srgbClr val="000000"/>
                </a:solidFill>
                <a:latin typeface="Ubuntu"/>
                <a:ea typeface="Ubuntu"/>
                <a:cs typeface="Ubuntu"/>
                <a:sym typeface="Ubuntu"/>
              </a:rPr>
              <a:t> to people with disabilities.</a:t>
            </a:r>
          </a:p>
        </p:txBody>
      </p:sp>
      <p:sp>
        <p:nvSpPr>
          <p:cNvPr id="18" name="TextBox 18"/>
          <p:cNvSpPr txBox="1"/>
          <p:nvPr/>
        </p:nvSpPr>
        <p:spPr>
          <a:xfrm>
            <a:off x="938966" y="791507"/>
            <a:ext cx="14816143"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Section 504, the ADA, + Healthcare</a:t>
            </a:r>
          </a:p>
        </p:txBody>
      </p:sp>
      <p:sp>
        <p:nvSpPr>
          <p:cNvPr id="19" name="TextBox 19"/>
          <p:cNvSpPr txBox="1"/>
          <p:nvPr/>
        </p:nvSpPr>
        <p:spPr>
          <a:xfrm>
            <a:off x="1352105" y="4988534"/>
            <a:ext cx="11514537" cy="4384040"/>
          </a:xfrm>
          <a:prstGeom prst="rect">
            <a:avLst/>
          </a:prstGeom>
        </p:spPr>
        <p:txBody>
          <a:bodyPr lIns="0" tIns="0" rIns="0" bIns="0" rtlCol="0" anchor="t">
            <a:spAutoFit/>
          </a:bodyPr>
          <a:lstStyle/>
          <a:p>
            <a:pPr marL="949961" lvl="1" indent="-474980" algn="l">
              <a:lnSpc>
                <a:spcPts val="6160"/>
              </a:lnSpc>
              <a:buFont typeface="Arial"/>
              <a:buChar char="•"/>
            </a:pPr>
            <a:r>
              <a:rPr lang="en-US" sz="4400">
                <a:solidFill>
                  <a:srgbClr val="000000"/>
                </a:solidFill>
                <a:latin typeface="Ubuntu Bold"/>
                <a:ea typeface="Ubuntu Bold"/>
                <a:cs typeface="Ubuntu Bold"/>
                <a:sym typeface="Ubuntu Bold"/>
              </a:rPr>
              <a:t>“Reasonable Modifications”</a:t>
            </a:r>
            <a:r>
              <a:rPr lang="en-US" sz="4400">
                <a:solidFill>
                  <a:srgbClr val="000000"/>
                </a:solidFill>
                <a:latin typeface="Ubuntu"/>
                <a:ea typeface="Ubuntu"/>
                <a:cs typeface="Ubuntu"/>
                <a:sym typeface="Ubuntu"/>
              </a:rPr>
              <a:t> of policies and services</a:t>
            </a:r>
          </a:p>
          <a:p>
            <a:pPr algn="l">
              <a:lnSpc>
                <a:spcPts val="5040"/>
              </a:lnSpc>
            </a:pPr>
            <a:endParaRPr lang="en-US" sz="4400">
              <a:solidFill>
                <a:srgbClr val="000000"/>
              </a:solidFill>
              <a:latin typeface="Ubuntu"/>
              <a:ea typeface="Ubuntu"/>
              <a:cs typeface="Ubuntu"/>
              <a:sym typeface="Ubuntu"/>
            </a:endParaRPr>
          </a:p>
          <a:p>
            <a:pPr marL="949961" lvl="1" indent="-474980" algn="l">
              <a:lnSpc>
                <a:spcPts val="6160"/>
              </a:lnSpc>
              <a:buFont typeface="Arial"/>
              <a:buChar char="•"/>
            </a:pPr>
            <a:r>
              <a:rPr lang="en-US" sz="4400">
                <a:solidFill>
                  <a:srgbClr val="000000"/>
                </a:solidFill>
                <a:latin typeface="Ubuntu"/>
                <a:ea typeface="Ubuntu"/>
                <a:cs typeface="Ubuntu"/>
                <a:sym typeface="Ubuntu"/>
              </a:rPr>
              <a:t>Good </a:t>
            </a:r>
            <a:r>
              <a:rPr lang="en-US" sz="4400">
                <a:solidFill>
                  <a:srgbClr val="000000"/>
                </a:solidFill>
                <a:latin typeface="Ubuntu Bold"/>
                <a:ea typeface="Ubuntu Bold"/>
                <a:cs typeface="Ubuntu Bold"/>
                <a:sym typeface="Ubuntu Bold"/>
              </a:rPr>
              <a:t>Communication</a:t>
            </a:r>
          </a:p>
          <a:p>
            <a:pPr algn="l">
              <a:lnSpc>
                <a:spcPts val="5040"/>
              </a:lnSpc>
            </a:pPr>
            <a:endParaRPr lang="en-US" sz="4400">
              <a:solidFill>
                <a:srgbClr val="000000"/>
              </a:solidFill>
              <a:latin typeface="Ubuntu Bold"/>
              <a:ea typeface="Ubuntu Bold"/>
              <a:cs typeface="Ubuntu Bold"/>
              <a:sym typeface="Ubuntu Bold"/>
            </a:endParaRPr>
          </a:p>
          <a:p>
            <a:pPr marL="949961" lvl="1" indent="-474980" algn="l">
              <a:lnSpc>
                <a:spcPts val="6160"/>
              </a:lnSpc>
              <a:buFont typeface="Arial"/>
              <a:buChar char="•"/>
            </a:pPr>
            <a:r>
              <a:rPr lang="en-US" sz="4400">
                <a:solidFill>
                  <a:srgbClr val="000000"/>
                </a:solidFill>
                <a:latin typeface="Ubuntu Bold"/>
                <a:ea typeface="Ubuntu Bold"/>
                <a:cs typeface="Ubuntu Bold"/>
                <a:sym typeface="Ubuntu Bold"/>
              </a:rPr>
              <a:t>Accessible</a:t>
            </a:r>
            <a:r>
              <a:rPr lang="en-US" sz="4400">
                <a:solidFill>
                  <a:srgbClr val="000000"/>
                </a:solidFill>
                <a:latin typeface="Ubuntu"/>
                <a:ea typeface="Ubuntu"/>
                <a:cs typeface="Ubuntu"/>
                <a:sym typeface="Ubuntu"/>
              </a:rPr>
              <a:t> Buildings</a:t>
            </a:r>
          </a:p>
        </p:txBody>
      </p:sp>
      <p:grpSp>
        <p:nvGrpSpPr>
          <p:cNvPr id="20" name="Group 20"/>
          <p:cNvGrpSpPr/>
          <p:nvPr/>
        </p:nvGrpSpPr>
        <p:grpSpPr>
          <a:xfrm rot="-5400000">
            <a:off x="12910419" y="4867206"/>
            <a:ext cx="10244787" cy="510375"/>
            <a:chOff x="0" y="0"/>
            <a:chExt cx="3671501" cy="182907"/>
          </a:xfrm>
        </p:grpSpPr>
        <p:sp>
          <p:nvSpPr>
            <p:cNvPr id="21" name="Freeform 21"/>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2" name="TextBox 22"/>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3" name="Group 23"/>
          <p:cNvGrpSpPr/>
          <p:nvPr/>
        </p:nvGrpSpPr>
        <p:grpSpPr>
          <a:xfrm>
            <a:off x="0" y="9776625"/>
            <a:ext cx="18288000" cy="510375"/>
            <a:chOff x="0" y="0"/>
            <a:chExt cx="6554006" cy="182907"/>
          </a:xfrm>
        </p:grpSpPr>
        <p:sp>
          <p:nvSpPr>
            <p:cNvPr id="24" name="Freeform 24"/>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5" name="TextBox 25"/>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a:off x="484174" y="808116"/>
            <a:ext cx="10887913" cy="1223447"/>
            <a:chOff x="0" y="0"/>
            <a:chExt cx="2867599" cy="322225"/>
          </a:xfrm>
        </p:grpSpPr>
        <p:sp>
          <p:nvSpPr>
            <p:cNvPr id="14" name="Freeform 14"/>
            <p:cNvSpPr/>
            <p:nvPr/>
          </p:nvSpPr>
          <p:spPr>
            <a:xfrm>
              <a:off x="0" y="0"/>
              <a:ext cx="2867599" cy="322225"/>
            </a:xfrm>
            <a:custGeom>
              <a:avLst/>
              <a:gdLst/>
              <a:ahLst/>
              <a:cxnLst/>
              <a:rect l="l" t="t" r="r" b="b"/>
              <a:pathLst>
                <a:path w="2867599" h="322225">
                  <a:moveTo>
                    <a:pt x="2664399" y="0"/>
                  </a:moveTo>
                  <a:cubicBezTo>
                    <a:pt x="2776623" y="0"/>
                    <a:pt x="2867599" y="72132"/>
                    <a:pt x="2867599" y="161112"/>
                  </a:cubicBezTo>
                  <a:cubicBezTo>
                    <a:pt x="2867599" y="250092"/>
                    <a:pt x="2776623" y="322225"/>
                    <a:pt x="2664399"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5" name="TextBox 15"/>
            <p:cNvSpPr txBox="1"/>
            <p:nvPr/>
          </p:nvSpPr>
          <p:spPr>
            <a:xfrm>
              <a:off x="0" y="-28575"/>
              <a:ext cx="2867599" cy="350800"/>
            </a:xfrm>
            <a:prstGeom prst="rect">
              <a:avLst/>
            </a:prstGeom>
          </p:spPr>
          <p:txBody>
            <a:bodyPr lIns="50800" tIns="50800" rIns="50800" bIns="50800" rtlCol="0" anchor="ctr"/>
            <a:lstStyle/>
            <a:p>
              <a:pPr algn="ctr">
                <a:lnSpc>
                  <a:spcPts val="1960"/>
                </a:lnSpc>
              </a:pPr>
              <a:endParaRPr/>
            </a:p>
          </p:txBody>
        </p:sp>
      </p:grpSp>
      <p:sp>
        <p:nvSpPr>
          <p:cNvPr id="16" name="Freeform 16"/>
          <p:cNvSpPr/>
          <p:nvPr/>
        </p:nvSpPr>
        <p:spPr>
          <a:xfrm>
            <a:off x="1458667" y="7581740"/>
            <a:ext cx="2015995" cy="1786675"/>
          </a:xfrm>
          <a:custGeom>
            <a:avLst/>
            <a:gdLst/>
            <a:ahLst/>
            <a:cxnLst/>
            <a:rect l="l" t="t" r="r" b="b"/>
            <a:pathLst>
              <a:path w="2015995" h="1786675">
                <a:moveTo>
                  <a:pt x="0" y="0"/>
                </a:moveTo>
                <a:lnTo>
                  <a:pt x="2015994" y="0"/>
                </a:lnTo>
                <a:lnTo>
                  <a:pt x="2015994" y="1786676"/>
                </a:lnTo>
                <a:lnTo>
                  <a:pt x="0" y="1786676"/>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7" name="TextBox 17"/>
          <p:cNvSpPr txBox="1"/>
          <p:nvPr/>
        </p:nvSpPr>
        <p:spPr>
          <a:xfrm>
            <a:off x="1506545" y="3078320"/>
            <a:ext cx="15274909" cy="3493770"/>
          </a:xfrm>
          <a:prstGeom prst="rect">
            <a:avLst/>
          </a:prstGeom>
        </p:spPr>
        <p:txBody>
          <a:bodyPr lIns="0" tIns="0" rIns="0" bIns="0" rtlCol="0" anchor="t">
            <a:spAutoFit/>
          </a:bodyPr>
          <a:lstStyle/>
          <a:p>
            <a:pPr algn="l">
              <a:lnSpc>
                <a:spcPts val="5880"/>
              </a:lnSpc>
            </a:pPr>
            <a:r>
              <a:rPr lang="en-US" sz="4200">
                <a:solidFill>
                  <a:srgbClr val="000000"/>
                </a:solidFill>
                <a:latin typeface="Ubuntu"/>
                <a:ea typeface="Ubuntu"/>
                <a:cs typeface="Ubuntu"/>
                <a:sym typeface="Ubuntu"/>
              </a:rPr>
              <a:t>In healthcare, reasonable modifications are when we </a:t>
            </a:r>
            <a:r>
              <a:rPr lang="en-US" sz="4200">
                <a:solidFill>
                  <a:srgbClr val="000000"/>
                </a:solidFill>
                <a:latin typeface="Ubuntu Bold"/>
                <a:ea typeface="Ubuntu Bold"/>
                <a:cs typeface="Ubuntu Bold"/>
                <a:sym typeface="Ubuntu Bold"/>
              </a:rPr>
              <a:t>change policies or services</a:t>
            </a:r>
            <a:r>
              <a:rPr lang="en-US" sz="4200">
                <a:solidFill>
                  <a:srgbClr val="000000"/>
                </a:solidFill>
                <a:latin typeface="Ubuntu"/>
                <a:ea typeface="Ubuntu"/>
                <a:cs typeface="Ubuntu"/>
                <a:sym typeface="Ubuntu"/>
              </a:rPr>
              <a:t> so someone with a disability can have equal access to care.</a:t>
            </a:r>
          </a:p>
          <a:p>
            <a:pPr algn="l">
              <a:lnSpc>
                <a:spcPts val="4200"/>
              </a:lnSpc>
            </a:pPr>
            <a:endParaRPr lang="en-US" sz="4200">
              <a:solidFill>
                <a:srgbClr val="000000"/>
              </a:solidFill>
              <a:latin typeface="Ubuntu"/>
              <a:ea typeface="Ubuntu"/>
              <a:cs typeface="Ubuntu"/>
              <a:sym typeface="Ubuntu"/>
            </a:endParaRPr>
          </a:p>
          <a:p>
            <a:pPr algn="l">
              <a:lnSpc>
                <a:spcPts val="5880"/>
              </a:lnSpc>
            </a:pPr>
            <a:r>
              <a:rPr lang="en-US" sz="4200">
                <a:solidFill>
                  <a:srgbClr val="000000"/>
                </a:solidFill>
                <a:latin typeface="Ubuntu"/>
                <a:ea typeface="Ubuntu"/>
                <a:cs typeface="Ubuntu"/>
                <a:sym typeface="Ubuntu"/>
              </a:rPr>
              <a:t>We call these changes </a:t>
            </a:r>
            <a:r>
              <a:rPr lang="en-US" sz="4200">
                <a:solidFill>
                  <a:srgbClr val="000000"/>
                </a:solidFill>
                <a:latin typeface="Ubuntu Bold"/>
                <a:ea typeface="Ubuntu Bold"/>
                <a:cs typeface="Ubuntu Bold"/>
                <a:sym typeface="Ubuntu Bold"/>
              </a:rPr>
              <a:t>accommodations</a:t>
            </a:r>
            <a:r>
              <a:rPr lang="en-US" sz="4200">
                <a:solidFill>
                  <a:srgbClr val="000000"/>
                </a:solidFill>
                <a:latin typeface="Ubuntu"/>
                <a:ea typeface="Ubuntu"/>
                <a:cs typeface="Ubuntu"/>
                <a:sym typeface="Ubuntu"/>
              </a:rPr>
              <a:t>.</a:t>
            </a:r>
          </a:p>
        </p:txBody>
      </p:sp>
      <p:sp>
        <p:nvSpPr>
          <p:cNvPr id="18" name="Freeform 18"/>
          <p:cNvSpPr/>
          <p:nvPr/>
        </p:nvSpPr>
        <p:spPr>
          <a:xfrm>
            <a:off x="15416019" y="7567250"/>
            <a:ext cx="1729120" cy="1801166"/>
          </a:xfrm>
          <a:custGeom>
            <a:avLst/>
            <a:gdLst/>
            <a:ahLst/>
            <a:cxnLst/>
            <a:rect l="l" t="t" r="r" b="b"/>
            <a:pathLst>
              <a:path w="1729120" h="1801166">
                <a:moveTo>
                  <a:pt x="0" y="0"/>
                </a:moveTo>
                <a:lnTo>
                  <a:pt x="1729120" y="0"/>
                </a:lnTo>
                <a:lnTo>
                  <a:pt x="1729120" y="1801166"/>
                </a:lnTo>
                <a:lnTo>
                  <a:pt x="0" y="1801166"/>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19" name="Freeform 19"/>
          <p:cNvSpPr/>
          <p:nvPr/>
        </p:nvSpPr>
        <p:spPr>
          <a:xfrm>
            <a:off x="10674397" y="7567250"/>
            <a:ext cx="2342981" cy="1801166"/>
          </a:xfrm>
          <a:custGeom>
            <a:avLst/>
            <a:gdLst/>
            <a:ahLst/>
            <a:cxnLst/>
            <a:rect l="l" t="t" r="r" b="b"/>
            <a:pathLst>
              <a:path w="2342981" h="1801166">
                <a:moveTo>
                  <a:pt x="0" y="0"/>
                </a:moveTo>
                <a:lnTo>
                  <a:pt x="2342980" y="0"/>
                </a:lnTo>
                <a:lnTo>
                  <a:pt x="2342980" y="1801166"/>
                </a:lnTo>
                <a:lnTo>
                  <a:pt x="0" y="1801166"/>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0" name="Freeform 20"/>
          <p:cNvSpPr/>
          <p:nvPr/>
        </p:nvSpPr>
        <p:spPr>
          <a:xfrm>
            <a:off x="3797574" y="7581740"/>
            <a:ext cx="1878240" cy="1786675"/>
          </a:xfrm>
          <a:custGeom>
            <a:avLst/>
            <a:gdLst/>
            <a:ahLst/>
            <a:cxnLst/>
            <a:rect l="l" t="t" r="r" b="b"/>
            <a:pathLst>
              <a:path w="1878240" h="1786675">
                <a:moveTo>
                  <a:pt x="0" y="0"/>
                </a:moveTo>
                <a:lnTo>
                  <a:pt x="1878240" y="0"/>
                </a:lnTo>
                <a:lnTo>
                  <a:pt x="1878240" y="1786676"/>
                </a:lnTo>
                <a:lnTo>
                  <a:pt x="0" y="178667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1" name="TextBox 21"/>
          <p:cNvSpPr txBox="1"/>
          <p:nvPr/>
        </p:nvSpPr>
        <p:spPr>
          <a:xfrm>
            <a:off x="938966" y="791507"/>
            <a:ext cx="14816143"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Reasonable Modifications</a:t>
            </a:r>
          </a:p>
        </p:txBody>
      </p:sp>
      <p:grpSp>
        <p:nvGrpSpPr>
          <p:cNvPr id="22" name="Group 22"/>
          <p:cNvGrpSpPr/>
          <p:nvPr/>
        </p:nvGrpSpPr>
        <p:grpSpPr>
          <a:xfrm rot="-5400000">
            <a:off x="12910419" y="4867206"/>
            <a:ext cx="10244787" cy="510375"/>
            <a:chOff x="0" y="0"/>
            <a:chExt cx="3671501" cy="182907"/>
          </a:xfrm>
        </p:grpSpPr>
        <p:sp>
          <p:nvSpPr>
            <p:cNvPr id="23" name="Freeform 23"/>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4" name="TextBox 24"/>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5" name="Group 25"/>
          <p:cNvGrpSpPr/>
          <p:nvPr/>
        </p:nvGrpSpPr>
        <p:grpSpPr>
          <a:xfrm>
            <a:off x="0" y="9776625"/>
            <a:ext cx="18288000" cy="510375"/>
            <a:chOff x="0" y="0"/>
            <a:chExt cx="6554006" cy="182907"/>
          </a:xfrm>
        </p:grpSpPr>
        <p:sp>
          <p:nvSpPr>
            <p:cNvPr id="26" name="Freeform 2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7" name="TextBox 2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8" name="Freeform 28"/>
          <p:cNvSpPr/>
          <p:nvPr/>
        </p:nvSpPr>
        <p:spPr>
          <a:xfrm>
            <a:off x="8174991" y="7581740"/>
            <a:ext cx="2175556" cy="1786675"/>
          </a:xfrm>
          <a:custGeom>
            <a:avLst/>
            <a:gdLst/>
            <a:ahLst/>
            <a:cxnLst/>
            <a:rect l="l" t="t" r="r" b="b"/>
            <a:pathLst>
              <a:path w="2175556" h="1786675">
                <a:moveTo>
                  <a:pt x="0" y="0"/>
                </a:moveTo>
                <a:lnTo>
                  <a:pt x="2175556" y="0"/>
                </a:lnTo>
                <a:lnTo>
                  <a:pt x="2175556" y="1786676"/>
                </a:lnTo>
                <a:lnTo>
                  <a:pt x="0" y="178667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29" name="Freeform 29"/>
          <p:cNvSpPr/>
          <p:nvPr/>
        </p:nvSpPr>
        <p:spPr>
          <a:xfrm>
            <a:off x="5999664" y="7581740"/>
            <a:ext cx="1851477" cy="1786675"/>
          </a:xfrm>
          <a:custGeom>
            <a:avLst/>
            <a:gdLst/>
            <a:ahLst/>
            <a:cxnLst/>
            <a:rect l="l" t="t" r="r" b="b"/>
            <a:pathLst>
              <a:path w="1851477" h="1786675">
                <a:moveTo>
                  <a:pt x="0" y="0"/>
                </a:moveTo>
                <a:lnTo>
                  <a:pt x="1851477" y="0"/>
                </a:lnTo>
                <a:lnTo>
                  <a:pt x="1851477" y="1786676"/>
                </a:lnTo>
                <a:lnTo>
                  <a:pt x="0" y="1786676"/>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30" name="Freeform 30"/>
          <p:cNvSpPr/>
          <p:nvPr/>
        </p:nvSpPr>
        <p:spPr>
          <a:xfrm>
            <a:off x="13341227" y="7581740"/>
            <a:ext cx="1750942" cy="1786675"/>
          </a:xfrm>
          <a:custGeom>
            <a:avLst/>
            <a:gdLst/>
            <a:ahLst/>
            <a:cxnLst/>
            <a:rect l="l" t="t" r="r" b="b"/>
            <a:pathLst>
              <a:path w="1750942" h="1786675">
                <a:moveTo>
                  <a:pt x="0" y="0"/>
                </a:moveTo>
                <a:lnTo>
                  <a:pt x="1750942" y="0"/>
                </a:lnTo>
                <a:lnTo>
                  <a:pt x="1750942" y="1786676"/>
                </a:lnTo>
                <a:lnTo>
                  <a:pt x="0" y="178667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sp>
        <p:nvSpPr>
          <p:cNvPr id="13" name="AutoShape 13"/>
          <p:cNvSpPr/>
          <p:nvPr/>
        </p:nvSpPr>
        <p:spPr>
          <a:xfrm flipH="1" flipV="1">
            <a:off x="9322238" y="5665044"/>
            <a:ext cx="19050" cy="4111625"/>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14" name="Group 14"/>
          <p:cNvGrpSpPr/>
          <p:nvPr/>
        </p:nvGrpSpPr>
        <p:grpSpPr>
          <a:xfrm>
            <a:off x="484174" y="808116"/>
            <a:ext cx="12451955" cy="1223447"/>
            <a:chOff x="0" y="0"/>
            <a:chExt cx="3279527" cy="322225"/>
          </a:xfrm>
        </p:grpSpPr>
        <p:sp>
          <p:nvSpPr>
            <p:cNvPr id="15" name="Freeform 15"/>
            <p:cNvSpPr/>
            <p:nvPr/>
          </p:nvSpPr>
          <p:spPr>
            <a:xfrm>
              <a:off x="0" y="0"/>
              <a:ext cx="3279527" cy="322225"/>
            </a:xfrm>
            <a:custGeom>
              <a:avLst/>
              <a:gdLst/>
              <a:ahLst/>
              <a:cxnLst/>
              <a:rect l="l" t="t" r="r" b="b"/>
              <a:pathLst>
                <a:path w="3279527" h="322225">
                  <a:moveTo>
                    <a:pt x="3076327" y="0"/>
                  </a:moveTo>
                  <a:cubicBezTo>
                    <a:pt x="3188552" y="0"/>
                    <a:pt x="3279527" y="72132"/>
                    <a:pt x="3279527" y="161112"/>
                  </a:cubicBezTo>
                  <a:cubicBezTo>
                    <a:pt x="3279527" y="250092"/>
                    <a:pt x="3188552" y="322225"/>
                    <a:pt x="3076327"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6" name="TextBox 16"/>
            <p:cNvSpPr txBox="1"/>
            <p:nvPr/>
          </p:nvSpPr>
          <p:spPr>
            <a:xfrm>
              <a:off x="0" y="-28575"/>
              <a:ext cx="3279527" cy="350800"/>
            </a:xfrm>
            <a:prstGeom prst="rect">
              <a:avLst/>
            </a:prstGeom>
          </p:spPr>
          <p:txBody>
            <a:bodyPr lIns="50800" tIns="50800" rIns="50800" bIns="50800" rtlCol="0" anchor="ctr"/>
            <a:lstStyle/>
            <a:p>
              <a:pPr algn="ctr">
                <a:lnSpc>
                  <a:spcPts val="1960"/>
                </a:lnSpc>
              </a:pPr>
              <a:endParaRPr/>
            </a:p>
          </p:txBody>
        </p:sp>
      </p:grpSp>
      <p:sp>
        <p:nvSpPr>
          <p:cNvPr id="17" name="AutoShape 17"/>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18" name="AutoShape 18"/>
          <p:cNvSpPr/>
          <p:nvPr/>
        </p:nvSpPr>
        <p:spPr>
          <a:xfrm flipV="1">
            <a:off x="12114400" y="2031562"/>
            <a:ext cx="0" cy="3630030"/>
          </a:xfrm>
          <a:prstGeom prst="line">
            <a:avLst/>
          </a:prstGeom>
          <a:ln w="19050" cap="flat">
            <a:solidFill>
              <a:srgbClr val="000000"/>
            </a:solidFill>
            <a:prstDash val="sysDot"/>
            <a:headEnd type="none" w="sm" len="sm"/>
            <a:tailEnd type="none" w="sm" len="sm"/>
          </a:ln>
        </p:spPr>
        <p:txBody>
          <a:bodyPr/>
          <a:lstStyle/>
          <a:p>
            <a:endParaRPr lang="en-US"/>
          </a:p>
        </p:txBody>
      </p:sp>
      <p:sp>
        <p:nvSpPr>
          <p:cNvPr id="19" name="AutoShape 19"/>
          <p:cNvSpPr/>
          <p:nvPr/>
        </p:nvSpPr>
        <p:spPr>
          <a:xfrm flipV="1">
            <a:off x="6700627" y="2034970"/>
            <a:ext cx="0" cy="3630030"/>
          </a:xfrm>
          <a:prstGeom prst="line">
            <a:avLst/>
          </a:prstGeom>
          <a:ln w="19050" cap="flat">
            <a:solidFill>
              <a:srgbClr val="000000"/>
            </a:solidFill>
            <a:prstDash val="sysDot"/>
            <a:headEnd type="none" w="sm" len="sm"/>
            <a:tailEnd type="none" w="sm" len="sm"/>
          </a:ln>
        </p:spPr>
        <p:txBody>
          <a:bodyPr/>
          <a:lstStyle/>
          <a:p>
            <a:endParaRPr lang="en-US"/>
          </a:p>
        </p:txBody>
      </p:sp>
      <p:sp>
        <p:nvSpPr>
          <p:cNvPr id="20" name="Freeform 20"/>
          <p:cNvSpPr/>
          <p:nvPr/>
        </p:nvSpPr>
        <p:spPr>
          <a:xfrm>
            <a:off x="14038282" y="6709597"/>
            <a:ext cx="1744534" cy="1817223"/>
          </a:xfrm>
          <a:custGeom>
            <a:avLst/>
            <a:gdLst/>
            <a:ahLst/>
            <a:cxnLst/>
            <a:rect l="l" t="t" r="r" b="b"/>
            <a:pathLst>
              <a:path w="1744534" h="1817223">
                <a:moveTo>
                  <a:pt x="0" y="0"/>
                </a:moveTo>
                <a:lnTo>
                  <a:pt x="1744534" y="0"/>
                </a:lnTo>
                <a:lnTo>
                  <a:pt x="1744534" y="1817222"/>
                </a:lnTo>
                <a:lnTo>
                  <a:pt x="0" y="181722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1" name="Freeform 21"/>
          <p:cNvSpPr/>
          <p:nvPr/>
        </p:nvSpPr>
        <p:spPr>
          <a:xfrm>
            <a:off x="2784881" y="2610165"/>
            <a:ext cx="1861117" cy="1649415"/>
          </a:xfrm>
          <a:custGeom>
            <a:avLst/>
            <a:gdLst/>
            <a:ahLst/>
            <a:cxnLst/>
            <a:rect l="l" t="t" r="r" b="b"/>
            <a:pathLst>
              <a:path w="1861117" h="1649415">
                <a:moveTo>
                  <a:pt x="0" y="0"/>
                </a:moveTo>
                <a:lnTo>
                  <a:pt x="1861117" y="0"/>
                </a:lnTo>
                <a:lnTo>
                  <a:pt x="1861117" y="1649415"/>
                </a:lnTo>
                <a:lnTo>
                  <a:pt x="0" y="164941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2" name="Freeform 22"/>
          <p:cNvSpPr/>
          <p:nvPr/>
        </p:nvSpPr>
        <p:spPr>
          <a:xfrm>
            <a:off x="14256161" y="2610165"/>
            <a:ext cx="1804144" cy="1716192"/>
          </a:xfrm>
          <a:custGeom>
            <a:avLst/>
            <a:gdLst/>
            <a:ahLst/>
            <a:cxnLst/>
            <a:rect l="l" t="t" r="r" b="b"/>
            <a:pathLst>
              <a:path w="1804144" h="1716192">
                <a:moveTo>
                  <a:pt x="0" y="0"/>
                </a:moveTo>
                <a:lnTo>
                  <a:pt x="1804144" y="0"/>
                </a:lnTo>
                <a:lnTo>
                  <a:pt x="1804144" y="1716192"/>
                </a:lnTo>
                <a:lnTo>
                  <a:pt x="0" y="171619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3" name="Freeform 23"/>
          <p:cNvSpPr/>
          <p:nvPr/>
        </p:nvSpPr>
        <p:spPr>
          <a:xfrm>
            <a:off x="7010764" y="6852605"/>
            <a:ext cx="1991812" cy="1531205"/>
          </a:xfrm>
          <a:custGeom>
            <a:avLst/>
            <a:gdLst/>
            <a:ahLst/>
            <a:cxnLst/>
            <a:rect l="l" t="t" r="r" b="b"/>
            <a:pathLst>
              <a:path w="1991812" h="1531205">
                <a:moveTo>
                  <a:pt x="0" y="0"/>
                </a:moveTo>
                <a:lnTo>
                  <a:pt x="1991812" y="0"/>
                </a:lnTo>
                <a:lnTo>
                  <a:pt x="1991812" y="1531206"/>
                </a:lnTo>
                <a:lnTo>
                  <a:pt x="0" y="153120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24" name="Freeform 24"/>
          <p:cNvSpPr/>
          <p:nvPr/>
        </p:nvSpPr>
        <p:spPr>
          <a:xfrm>
            <a:off x="4836145" y="6852605"/>
            <a:ext cx="1864482" cy="1531205"/>
          </a:xfrm>
          <a:custGeom>
            <a:avLst/>
            <a:gdLst/>
            <a:ahLst/>
            <a:cxnLst/>
            <a:rect l="l" t="t" r="r" b="b"/>
            <a:pathLst>
              <a:path w="1864482" h="1531205">
                <a:moveTo>
                  <a:pt x="0" y="0"/>
                </a:moveTo>
                <a:lnTo>
                  <a:pt x="1864482" y="0"/>
                </a:lnTo>
                <a:lnTo>
                  <a:pt x="1864482" y="1531206"/>
                </a:lnTo>
                <a:lnTo>
                  <a:pt x="0" y="153120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sp>
        <p:nvSpPr>
          <p:cNvPr id="25" name="Freeform 25"/>
          <p:cNvSpPr/>
          <p:nvPr/>
        </p:nvSpPr>
        <p:spPr>
          <a:xfrm>
            <a:off x="11390629" y="6709597"/>
            <a:ext cx="1780878" cy="1817223"/>
          </a:xfrm>
          <a:custGeom>
            <a:avLst/>
            <a:gdLst/>
            <a:ahLst/>
            <a:cxnLst/>
            <a:rect l="l" t="t" r="r" b="b"/>
            <a:pathLst>
              <a:path w="1780878" h="1817223">
                <a:moveTo>
                  <a:pt x="0" y="0"/>
                </a:moveTo>
                <a:lnTo>
                  <a:pt x="1780878" y="0"/>
                </a:lnTo>
                <a:lnTo>
                  <a:pt x="1780878" y="1817222"/>
                </a:lnTo>
                <a:lnTo>
                  <a:pt x="0" y="181722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26" name="Freeform 26"/>
          <p:cNvSpPr/>
          <p:nvPr/>
        </p:nvSpPr>
        <p:spPr>
          <a:xfrm>
            <a:off x="8535738" y="2610165"/>
            <a:ext cx="1716192" cy="1716192"/>
          </a:xfrm>
          <a:custGeom>
            <a:avLst/>
            <a:gdLst/>
            <a:ahLst/>
            <a:cxnLst/>
            <a:rect l="l" t="t" r="r" b="b"/>
            <a:pathLst>
              <a:path w="1716192" h="1716192">
                <a:moveTo>
                  <a:pt x="0" y="0"/>
                </a:moveTo>
                <a:lnTo>
                  <a:pt x="1716192" y="0"/>
                </a:lnTo>
                <a:lnTo>
                  <a:pt x="1716192" y="1716192"/>
                </a:lnTo>
                <a:lnTo>
                  <a:pt x="0" y="1716192"/>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sp>
        <p:nvSpPr>
          <p:cNvPr id="27" name="TextBox 27"/>
          <p:cNvSpPr txBox="1"/>
          <p:nvPr/>
        </p:nvSpPr>
        <p:spPr>
          <a:xfrm>
            <a:off x="938966" y="791507"/>
            <a:ext cx="11828336"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Examples of Accommodations</a:t>
            </a:r>
          </a:p>
        </p:txBody>
      </p:sp>
      <p:sp>
        <p:nvSpPr>
          <p:cNvPr id="28" name="TextBox 28"/>
          <p:cNvSpPr txBox="1"/>
          <p:nvPr/>
        </p:nvSpPr>
        <p:spPr>
          <a:xfrm>
            <a:off x="2745973" y="4411980"/>
            <a:ext cx="1938933"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Physical</a:t>
            </a:r>
          </a:p>
        </p:txBody>
      </p:sp>
      <p:sp>
        <p:nvSpPr>
          <p:cNvPr id="29" name="TextBox 29"/>
          <p:cNvSpPr txBox="1"/>
          <p:nvPr/>
        </p:nvSpPr>
        <p:spPr>
          <a:xfrm>
            <a:off x="8248546" y="4411980"/>
            <a:ext cx="2185485"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Sensory</a:t>
            </a:r>
          </a:p>
        </p:txBody>
      </p:sp>
      <p:sp>
        <p:nvSpPr>
          <p:cNvPr id="30" name="TextBox 30"/>
          <p:cNvSpPr txBox="1"/>
          <p:nvPr/>
        </p:nvSpPr>
        <p:spPr>
          <a:xfrm>
            <a:off x="14408760" y="4411980"/>
            <a:ext cx="1498947"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Time</a:t>
            </a:r>
          </a:p>
        </p:txBody>
      </p:sp>
      <p:sp>
        <p:nvSpPr>
          <p:cNvPr id="31" name="TextBox 31"/>
          <p:cNvSpPr txBox="1"/>
          <p:nvPr/>
        </p:nvSpPr>
        <p:spPr>
          <a:xfrm>
            <a:off x="3034957" y="8799827"/>
            <a:ext cx="3807991"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Communication</a:t>
            </a:r>
          </a:p>
        </p:txBody>
      </p:sp>
      <p:sp>
        <p:nvSpPr>
          <p:cNvPr id="32" name="TextBox 32"/>
          <p:cNvSpPr txBox="1"/>
          <p:nvPr/>
        </p:nvSpPr>
        <p:spPr>
          <a:xfrm>
            <a:off x="12576682" y="8799827"/>
            <a:ext cx="2076599"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Support </a:t>
            </a:r>
          </a:p>
        </p:txBody>
      </p:sp>
      <p:grpSp>
        <p:nvGrpSpPr>
          <p:cNvPr id="33" name="Group 33"/>
          <p:cNvGrpSpPr/>
          <p:nvPr/>
        </p:nvGrpSpPr>
        <p:grpSpPr>
          <a:xfrm rot="-5400000">
            <a:off x="12910419" y="4867206"/>
            <a:ext cx="10244787" cy="510375"/>
            <a:chOff x="0" y="0"/>
            <a:chExt cx="3671501" cy="182907"/>
          </a:xfrm>
        </p:grpSpPr>
        <p:sp>
          <p:nvSpPr>
            <p:cNvPr id="34" name="Freeform 3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35" name="TextBox 3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6" name="Group 36"/>
          <p:cNvGrpSpPr/>
          <p:nvPr/>
        </p:nvGrpSpPr>
        <p:grpSpPr>
          <a:xfrm>
            <a:off x="0" y="9776625"/>
            <a:ext cx="18288000" cy="510375"/>
            <a:chOff x="0" y="0"/>
            <a:chExt cx="6554006" cy="182907"/>
          </a:xfrm>
        </p:grpSpPr>
        <p:sp>
          <p:nvSpPr>
            <p:cNvPr id="37" name="Freeform 37"/>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38" name="TextBox 38"/>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39" name="Group 39"/>
          <p:cNvGrpSpPr/>
          <p:nvPr/>
        </p:nvGrpSpPr>
        <p:grpSpPr>
          <a:xfrm>
            <a:off x="1090561" y="6852605"/>
            <a:ext cx="3397245" cy="1408644"/>
            <a:chOff x="0" y="0"/>
            <a:chExt cx="4529660" cy="1878192"/>
          </a:xfrm>
        </p:grpSpPr>
        <p:sp>
          <p:nvSpPr>
            <p:cNvPr id="40" name="Freeform 40"/>
            <p:cNvSpPr/>
            <p:nvPr/>
          </p:nvSpPr>
          <p:spPr>
            <a:xfrm>
              <a:off x="0" y="0"/>
              <a:ext cx="2190311" cy="1878192"/>
            </a:xfrm>
            <a:custGeom>
              <a:avLst/>
              <a:gdLst/>
              <a:ahLst/>
              <a:cxnLst/>
              <a:rect l="l" t="t" r="r" b="b"/>
              <a:pathLst>
                <a:path w="2190311" h="1878192">
                  <a:moveTo>
                    <a:pt x="0" y="0"/>
                  </a:moveTo>
                  <a:lnTo>
                    <a:pt x="2190311" y="0"/>
                  </a:lnTo>
                  <a:lnTo>
                    <a:pt x="2190311" y="1878192"/>
                  </a:lnTo>
                  <a:lnTo>
                    <a:pt x="0" y="1878192"/>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sp>
          <p:nvSpPr>
            <p:cNvPr id="41" name="Freeform 41"/>
            <p:cNvSpPr/>
            <p:nvPr/>
          </p:nvSpPr>
          <p:spPr>
            <a:xfrm>
              <a:off x="2583347" y="0"/>
              <a:ext cx="1946312" cy="1878192"/>
            </a:xfrm>
            <a:custGeom>
              <a:avLst/>
              <a:gdLst/>
              <a:ahLst/>
              <a:cxnLst/>
              <a:rect l="l" t="t" r="r" b="b"/>
              <a:pathLst>
                <a:path w="1946312" h="1878192">
                  <a:moveTo>
                    <a:pt x="0" y="0"/>
                  </a:moveTo>
                  <a:lnTo>
                    <a:pt x="1946313" y="0"/>
                  </a:lnTo>
                  <a:lnTo>
                    <a:pt x="1946313" y="1878192"/>
                  </a:lnTo>
                  <a:lnTo>
                    <a:pt x="0" y="1878192"/>
                  </a:lnTo>
                  <a:lnTo>
                    <a:pt x="0" y="0"/>
                  </a:lnTo>
                  <a:close/>
                </a:path>
              </a:pathLst>
            </a:custGeom>
            <a:blipFill>
              <a:blip r:embed="rId21">
                <a:extLst>
                  <a:ext uri="{96DAC541-7B7A-43D3-8B79-37D633B846F1}">
                    <asvg:svgBlip xmlns:asvg="http://schemas.microsoft.com/office/drawing/2016/SVG/main" r:embed="rId22"/>
                  </a:ext>
                </a:extLst>
              </a:blip>
              <a:stretch>
                <a:fillRect/>
              </a:stretch>
            </a:blipFill>
          </p:spPr>
          <p:txBody>
            <a:bodyPr/>
            <a:lstStyle/>
            <a:p>
              <a:endParaRPr lang="en-US"/>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a:off x="484174" y="808116"/>
            <a:ext cx="9900506" cy="1223447"/>
            <a:chOff x="0" y="0"/>
            <a:chExt cx="2607541" cy="322225"/>
          </a:xfrm>
        </p:grpSpPr>
        <p:sp>
          <p:nvSpPr>
            <p:cNvPr id="14" name="Freeform 14"/>
            <p:cNvSpPr/>
            <p:nvPr/>
          </p:nvSpPr>
          <p:spPr>
            <a:xfrm>
              <a:off x="0" y="0"/>
              <a:ext cx="2607541" cy="322225"/>
            </a:xfrm>
            <a:custGeom>
              <a:avLst/>
              <a:gdLst/>
              <a:ahLst/>
              <a:cxnLst/>
              <a:rect l="l" t="t" r="r" b="b"/>
              <a:pathLst>
                <a:path w="2607541" h="322225">
                  <a:moveTo>
                    <a:pt x="2404341" y="0"/>
                  </a:moveTo>
                  <a:cubicBezTo>
                    <a:pt x="2516565" y="0"/>
                    <a:pt x="2607541" y="72132"/>
                    <a:pt x="2607541" y="161112"/>
                  </a:cubicBezTo>
                  <a:cubicBezTo>
                    <a:pt x="2607541" y="250092"/>
                    <a:pt x="2516565" y="322225"/>
                    <a:pt x="2404341"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5" name="TextBox 15"/>
            <p:cNvSpPr txBox="1"/>
            <p:nvPr/>
          </p:nvSpPr>
          <p:spPr>
            <a:xfrm>
              <a:off x="0" y="-28575"/>
              <a:ext cx="2607541" cy="350800"/>
            </a:xfrm>
            <a:prstGeom prst="rect">
              <a:avLst/>
            </a:prstGeom>
          </p:spPr>
          <p:txBody>
            <a:bodyPr lIns="50800" tIns="50800" rIns="50800" bIns="50800" rtlCol="0" anchor="ctr"/>
            <a:lstStyle/>
            <a:p>
              <a:pPr algn="ctr">
                <a:lnSpc>
                  <a:spcPts val="1960"/>
                </a:lnSpc>
              </a:pPr>
              <a:endParaRPr/>
            </a:p>
          </p:txBody>
        </p:sp>
      </p:grpSp>
      <p:grpSp>
        <p:nvGrpSpPr>
          <p:cNvPr id="16" name="Group 16"/>
          <p:cNvGrpSpPr/>
          <p:nvPr/>
        </p:nvGrpSpPr>
        <p:grpSpPr>
          <a:xfrm rot="-5400000">
            <a:off x="12910419" y="4867206"/>
            <a:ext cx="10244787" cy="510375"/>
            <a:chOff x="0" y="0"/>
            <a:chExt cx="3671501" cy="182907"/>
          </a:xfrm>
        </p:grpSpPr>
        <p:sp>
          <p:nvSpPr>
            <p:cNvPr id="17" name="Freeform 17"/>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18" name="TextBox 18"/>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Freeform 22"/>
          <p:cNvSpPr/>
          <p:nvPr/>
        </p:nvSpPr>
        <p:spPr>
          <a:xfrm>
            <a:off x="2206611" y="5476887"/>
            <a:ext cx="1666405" cy="3039246"/>
          </a:xfrm>
          <a:custGeom>
            <a:avLst/>
            <a:gdLst/>
            <a:ahLst/>
            <a:cxnLst/>
            <a:rect l="l" t="t" r="r" b="b"/>
            <a:pathLst>
              <a:path w="1666405" h="3039246">
                <a:moveTo>
                  <a:pt x="0" y="0"/>
                </a:moveTo>
                <a:lnTo>
                  <a:pt x="1666404" y="0"/>
                </a:lnTo>
                <a:lnTo>
                  <a:pt x="1666404" y="3039246"/>
                </a:lnTo>
                <a:lnTo>
                  <a:pt x="0" y="3039246"/>
                </a:lnTo>
                <a:lnTo>
                  <a:pt x="0" y="0"/>
                </a:lnTo>
                <a:close/>
              </a:path>
            </a:pathLst>
          </a:custGeom>
          <a:blipFill>
            <a:blip r:embed="rId5"/>
            <a:stretch>
              <a:fillRect/>
            </a:stretch>
          </a:blipFill>
        </p:spPr>
        <p:txBody>
          <a:bodyPr/>
          <a:lstStyle/>
          <a:p>
            <a:endParaRPr lang="en-US"/>
          </a:p>
        </p:txBody>
      </p:sp>
      <p:sp>
        <p:nvSpPr>
          <p:cNvPr id="23" name="Freeform 23"/>
          <p:cNvSpPr/>
          <p:nvPr/>
        </p:nvSpPr>
        <p:spPr>
          <a:xfrm>
            <a:off x="4233950" y="5413137"/>
            <a:ext cx="2203974" cy="3123790"/>
          </a:xfrm>
          <a:custGeom>
            <a:avLst/>
            <a:gdLst/>
            <a:ahLst/>
            <a:cxnLst/>
            <a:rect l="l" t="t" r="r" b="b"/>
            <a:pathLst>
              <a:path w="2203974" h="3123790">
                <a:moveTo>
                  <a:pt x="0" y="0"/>
                </a:moveTo>
                <a:lnTo>
                  <a:pt x="2203974" y="0"/>
                </a:lnTo>
                <a:lnTo>
                  <a:pt x="2203974" y="3123789"/>
                </a:lnTo>
                <a:lnTo>
                  <a:pt x="0" y="3123789"/>
                </a:lnTo>
                <a:lnTo>
                  <a:pt x="0" y="0"/>
                </a:lnTo>
                <a:close/>
              </a:path>
            </a:pathLst>
          </a:custGeom>
          <a:blipFill>
            <a:blip r:embed="rId6"/>
            <a:stretch>
              <a:fillRect/>
            </a:stretch>
          </a:blipFill>
        </p:spPr>
        <p:txBody>
          <a:bodyPr/>
          <a:lstStyle/>
          <a:p>
            <a:endParaRPr lang="en-US"/>
          </a:p>
        </p:txBody>
      </p:sp>
      <p:sp>
        <p:nvSpPr>
          <p:cNvPr id="24" name="Freeform 24"/>
          <p:cNvSpPr/>
          <p:nvPr/>
        </p:nvSpPr>
        <p:spPr>
          <a:xfrm>
            <a:off x="6798859" y="5413137"/>
            <a:ext cx="2146986" cy="3123790"/>
          </a:xfrm>
          <a:custGeom>
            <a:avLst/>
            <a:gdLst/>
            <a:ahLst/>
            <a:cxnLst/>
            <a:rect l="l" t="t" r="r" b="b"/>
            <a:pathLst>
              <a:path w="2146986" h="3123790">
                <a:moveTo>
                  <a:pt x="0" y="0"/>
                </a:moveTo>
                <a:lnTo>
                  <a:pt x="2146985" y="0"/>
                </a:lnTo>
                <a:lnTo>
                  <a:pt x="2146985" y="3123789"/>
                </a:lnTo>
                <a:lnTo>
                  <a:pt x="0" y="3123789"/>
                </a:lnTo>
                <a:lnTo>
                  <a:pt x="0" y="0"/>
                </a:lnTo>
                <a:close/>
              </a:path>
            </a:pathLst>
          </a:custGeom>
          <a:blipFill>
            <a:blip r:embed="rId7"/>
            <a:stretch>
              <a:fillRect/>
            </a:stretch>
          </a:blipFill>
        </p:spPr>
        <p:txBody>
          <a:bodyPr/>
          <a:lstStyle/>
          <a:p>
            <a:endParaRPr lang="en-US"/>
          </a:p>
        </p:txBody>
      </p:sp>
      <p:sp>
        <p:nvSpPr>
          <p:cNvPr id="25" name="Freeform 25"/>
          <p:cNvSpPr/>
          <p:nvPr/>
        </p:nvSpPr>
        <p:spPr>
          <a:xfrm>
            <a:off x="9307794" y="5413137"/>
            <a:ext cx="3126402" cy="3140114"/>
          </a:xfrm>
          <a:custGeom>
            <a:avLst/>
            <a:gdLst/>
            <a:ahLst/>
            <a:cxnLst/>
            <a:rect l="l" t="t" r="r" b="b"/>
            <a:pathLst>
              <a:path w="3126402" h="3140114">
                <a:moveTo>
                  <a:pt x="0" y="0"/>
                </a:moveTo>
                <a:lnTo>
                  <a:pt x="3126402" y="0"/>
                </a:lnTo>
                <a:lnTo>
                  <a:pt x="3126402" y="3140114"/>
                </a:lnTo>
                <a:lnTo>
                  <a:pt x="0" y="3140114"/>
                </a:lnTo>
                <a:lnTo>
                  <a:pt x="0" y="0"/>
                </a:lnTo>
                <a:close/>
              </a:path>
            </a:pathLst>
          </a:custGeom>
          <a:blipFill>
            <a:blip r:embed="rId8"/>
            <a:stretch>
              <a:fillRect/>
            </a:stretch>
          </a:blipFill>
        </p:spPr>
        <p:txBody>
          <a:bodyPr/>
          <a:lstStyle/>
          <a:p>
            <a:endParaRPr lang="en-US"/>
          </a:p>
        </p:txBody>
      </p:sp>
      <p:sp>
        <p:nvSpPr>
          <p:cNvPr id="26" name="Freeform 26"/>
          <p:cNvSpPr/>
          <p:nvPr/>
        </p:nvSpPr>
        <p:spPr>
          <a:xfrm>
            <a:off x="12796146" y="5413137"/>
            <a:ext cx="3589332" cy="3123790"/>
          </a:xfrm>
          <a:custGeom>
            <a:avLst/>
            <a:gdLst/>
            <a:ahLst/>
            <a:cxnLst/>
            <a:rect l="l" t="t" r="r" b="b"/>
            <a:pathLst>
              <a:path w="3589332" h="3123790">
                <a:moveTo>
                  <a:pt x="0" y="0"/>
                </a:moveTo>
                <a:lnTo>
                  <a:pt x="3589332" y="0"/>
                </a:lnTo>
                <a:lnTo>
                  <a:pt x="3589332" y="3123789"/>
                </a:lnTo>
                <a:lnTo>
                  <a:pt x="0" y="3123789"/>
                </a:lnTo>
                <a:lnTo>
                  <a:pt x="0" y="0"/>
                </a:lnTo>
                <a:close/>
              </a:path>
            </a:pathLst>
          </a:custGeom>
          <a:blipFill>
            <a:blip r:embed="rId9"/>
            <a:stretch>
              <a:fillRect/>
            </a:stretch>
          </a:blipFill>
        </p:spPr>
        <p:txBody>
          <a:bodyPr/>
          <a:lstStyle/>
          <a:p>
            <a:endParaRPr lang="en-US"/>
          </a:p>
        </p:txBody>
      </p:sp>
      <p:sp>
        <p:nvSpPr>
          <p:cNvPr id="27" name="TextBox 27"/>
          <p:cNvSpPr txBox="1"/>
          <p:nvPr/>
        </p:nvSpPr>
        <p:spPr>
          <a:xfrm>
            <a:off x="938966" y="791507"/>
            <a:ext cx="8975301" cy="1064260"/>
          </a:xfrm>
          <a:prstGeom prst="rect">
            <a:avLst/>
          </a:prstGeom>
        </p:spPr>
        <p:txBody>
          <a:bodyPr lIns="0" tIns="0" rIns="0" bIns="0" rtlCol="0" anchor="t">
            <a:spAutoFit/>
          </a:bodyPr>
          <a:lstStyle/>
          <a:p>
            <a:pPr algn="l">
              <a:lnSpc>
                <a:spcPts val="8540"/>
              </a:lnSpc>
              <a:spcBef>
                <a:spcPct val="0"/>
              </a:spcBef>
            </a:pPr>
            <a:r>
              <a:rPr lang="en-US" sz="6100">
                <a:solidFill>
                  <a:srgbClr val="FFFFFF"/>
                </a:solidFill>
                <a:latin typeface="Ubuntu Bold"/>
                <a:ea typeface="Ubuntu Bold"/>
                <a:cs typeface="Ubuntu Bold"/>
                <a:sym typeface="Ubuntu Bold"/>
              </a:rPr>
              <a:t>Accommodation Stories</a:t>
            </a:r>
          </a:p>
        </p:txBody>
      </p:sp>
      <p:sp>
        <p:nvSpPr>
          <p:cNvPr id="28" name="TextBox 28"/>
          <p:cNvSpPr txBox="1"/>
          <p:nvPr/>
        </p:nvSpPr>
        <p:spPr>
          <a:xfrm>
            <a:off x="2140878" y="2319224"/>
            <a:ext cx="14434834" cy="2636520"/>
          </a:xfrm>
          <a:prstGeom prst="rect">
            <a:avLst/>
          </a:prstGeom>
        </p:spPr>
        <p:txBody>
          <a:bodyPr lIns="0" tIns="0" rIns="0" bIns="0" rtlCol="0" anchor="t">
            <a:spAutoFit/>
          </a:bodyPr>
          <a:lstStyle/>
          <a:p>
            <a:pPr algn="l">
              <a:lnSpc>
                <a:spcPts val="5880"/>
              </a:lnSpc>
            </a:pPr>
            <a:r>
              <a:rPr lang="en-US" sz="4200">
                <a:solidFill>
                  <a:srgbClr val="000000"/>
                </a:solidFill>
                <a:latin typeface="Ubuntu"/>
                <a:ea typeface="Ubuntu"/>
                <a:cs typeface="Ubuntu"/>
                <a:sym typeface="Ubuntu"/>
              </a:rPr>
              <a:t>These five people have different types of disabilities. </a:t>
            </a:r>
          </a:p>
          <a:p>
            <a:pPr algn="l">
              <a:lnSpc>
                <a:spcPts val="3359"/>
              </a:lnSpc>
            </a:pPr>
            <a:endParaRPr lang="en-US" sz="4200">
              <a:solidFill>
                <a:srgbClr val="000000"/>
              </a:solidFill>
              <a:latin typeface="Ubuntu"/>
              <a:ea typeface="Ubuntu"/>
              <a:cs typeface="Ubuntu"/>
              <a:sym typeface="Ubuntu"/>
            </a:endParaRPr>
          </a:p>
          <a:p>
            <a:pPr algn="l">
              <a:lnSpc>
                <a:spcPts val="5880"/>
              </a:lnSpc>
            </a:pPr>
            <a:r>
              <a:rPr lang="en-US" sz="4200">
                <a:solidFill>
                  <a:srgbClr val="000000"/>
                </a:solidFill>
                <a:latin typeface="Ubuntu"/>
                <a:ea typeface="Ubuntu"/>
                <a:cs typeface="Ubuntu"/>
                <a:sym typeface="Ubuntu"/>
              </a:rPr>
              <a:t>They each asked for accommodations so they could have a successful doctor’s visit.</a:t>
            </a:r>
          </a:p>
        </p:txBody>
      </p:sp>
      <p:sp>
        <p:nvSpPr>
          <p:cNvPr id="29" name="TextBox 29"/>
          <p:cNvSpPr txBox="1"/>
          <p:nvPr/>
        </p:nvSpPr>
        <p:spPr>
          <a:xfrm>
            <a:off x="1976948" y="8524676"/>
            <a:ext cx="1976137" cy="490855"/>
          </a:xfrm>
          <a:prstGeom prst="rect">
            <a:avLst/>
          </a:prstGeom>
        </p:spPr>
        <p:txBody>
          <a:bodyPr lIns="0" tIns="0" rIns="0" bIns="0" rtlCol="0" anchor="t">
            <a:spAutoFit/>
          </a:bodyPr>
          <a:lstStyle/>
          <a:p>
            <a:pPr algn="ctr">
              <a:lnSpc>
                <a:spcPts val="3919"/>
              </a:lnSpc>
            </a:pPr>
            <a:r>
              <a:rPr lang="en-US" sz="2799">
                <a:solidFill>
                  <a:srgbClr val="000000"/>
                </a:solidFill>
                <a:latin typeface="Ubuntu Bold"/>
                <a:ea typeface="Ubuntu Bold"/>
                <a:cs typeface="Ubuntu Bold"/>
                <a:sym typeface="Ubuntu Bold"/>
              </a:rPr>
              <a:t>Omar</a:t>
            </a:r>
          </a:p>
        </p:txBody>
      </p:sp>
      <p:sp>
        <p:nvSpPr>
          <p:cNvPr id="30" name="TextBox 30"/>
          <p:cNvSpPr txBox="1"/>
          <p:nvPr/>
        </p:nvSpPr>
        <p:spPr>
          <a:xfrm>
            <a:off x="4424371" y="8524676"/>
            <a:ext cx="1976137" cy="490855"/>
          </a:xfrm>
          <a:prstGeom prst="rect">
            <a:avLst/>
          </a:prstGeom>
        </p:spPr>
        <p:txBody>
          <a:bodyPr lIns="0" tIns="0" rIns="0" bIns="0" rtlCol="0" anchor="t">
            <a:spAutoFit/>
          </a:bodyPr>
          <a:lstStyle/>
          <a:p>
            <a:pPr algn="ctr">
              <a:lnSpc>
                <a:spcPts val="3919"/>
              </a:lnSpc>
            </a:pPr>
            <a:r>
              <a:rPr lang="en-US" sz="2799">
                <a:solidFill>
                  <a:srgbClr val="000000"/>
                </a:solidFill>
                <a:latin typeface="Ubuntu Bold"/>
                <a:ea typeface="Ubuntu Bold"/>
                <a:cs typeface="Ubuntu Bold"/>
                <a:sym typeface="Ubuntu Bold"/>
              </a:rPr>
              <a:t>Tanisha</a:t>
            </a:r>
          </a:p>
        </p:txBody>
      </p:sp>
      <p:sp>
        <p:nvSpPr>
          <p:cNvPr id="31" name="TextBox 31"/>
          <p:cNvSpPr txBox="1"/>
          <p:nvPr/>
        </p:nvSpPr>
        <p:spPr>
          <a:xfrm>
            <a:off x="6867233" y="8524676"/>
            <a:ext cx="1976137" cy="490855"/>
          </a:xfrm>
          <a:prstGeom prst="rect">
            <a:avLst/>
          </a:prstGeom>
        </p:spPr>
        <p:txBody>
          <a:bodyPr lIns="0" tIns="0" rIns="0" bIns="0" rtlCol="0" anchor="t">
            <a:spAutoFit/>
          </a:bodyPr>
          <a:lstStyle/>
          <a:p>
            <a:pPr algn="ctr">
              <a:lnSpc>
                <a:spcPts val="3919"/>
              </a:lnSpc>
            </a:pPr>
            <a:r>
              <a:rPr lang="en-US" sz="2799">
                <a:solidFill>
                  <a:srgbClr val="000000"/>
                </a:solidFill>
                <a:latin typeface="Ubuntu Bold"/>
                <a:ea typeface="Ubuntu Bold"/>
                <a:cs typeface="Ubuntu Bold"/>
                <a:sym typeface="Ubuntu Bold"/>
              </a:rPr>
              <a:t>Sebastian</a:t>
            </a:r>
          </a:p>
        </p:txBody>
      </p:sp>
      <p:sp>
        <p:nvSpPr>
          <p:cNvPr id="32" name="TextBox 32"/>
          <p:cNvSpPr txBox="1"/>
          <p:nvPr/>
        </p:nvSpPr>
        <p:spPr>
          <a:xfrm>
            <a:off x="10243300" y="8524676"/>
            <a:ext cx="1976137" cy="490855"/>
          </a:xfrm>
          <a:prstGeom prst="rect">
            <a:avLst/>
          </a:prstGeom>
        </p:spPr>
        <p:txBody>
          <a:bodyPr lIns="0" tIns="0" rIns="0" bIns="0" rtlCol="0" anchor="t">
            <a:spAutoFit/>
          </a:bodyPr>
          <a:lstStyle/>
          <a:p>
            <a:pPr algn="ctr">
              <a:lnSpc>
                <a:spcPts val="3919"/>
              </a:lnSpc>
            </a:pPr>
            <a:r>
              <a:rPr lang="en-US" sz="2799">
                <a:solidFill>
                  <a:srgbClr val="000000"/>
                </a:solidFill>
                <a:latin typeface="Ubuntu Bold"/>
                <a:ea typeface="Ubuntu Bold"/>
                <a:cs typeface="Ubuntu Bold"/>
                <a:sym typeface="Ubuntu Bold"/>
              </a:rPr>
              <a:t>Vu</a:t>
            </a:r>
          </a:p>
        </p:txBody>
      </p:sp>
      <p:sp>
        <p:nvSpPr>
          <p:cNvPr id="33" name="TextBox 33"/>
          <p:cNvSpPr txBox="1"/>
          <p:nvPr/>
        </p:nvSpPr>
        <p:spPr>
          <a:xfrm>
            <a:off x="14599576" y="8524676"/>
            <a:ext cx="1976137" cy="490855"/>
          </a:xfrm>
          <a:prstGeom prst="rect">
            <a:avLst/>
          </a:prstGeom>
        </p:spPr>
        <p:txBody>
          <a:bodyPr lIns="0" tIns="0" rIns="0" bIns="0" rtlCol="0" anchor="t">
            <a:spAutoFit/>
          </a:bodyPr>
          <a:lstStyle/>
          <a:p>
            <a:pPr algn="ctr">
              <a:lnSpc>
                <a:spcPts val="3919"/>
              </a:lnSpc>
            </a:pPr>
            <a:r>
              <a:rPr lang="en-US" sz="2799">
                <a:solidFill>
                  <a:srgbClr val="000000"/>
                </a:solidFill>
                <a:latin typeface="Ubuntu Bold"/>
                <a:ea typeface="Ubuntu Bold"/>
                <a:cs typeface="Ubuntu Bold"/>
                <a:sym typeface="Ubuntu Bold"/>
              </a:rPr>
              <a:t>Kate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944" y="0"/>
            <a:ext cx="18193891" cy="10143553"/>
            <a:chOff x="0" y="0"/>
            <a:chExt cx="24258521" cy="13524737"/>
          </a:xfrm>
        </p:grpSpPr>
        <p:sp>
          <p:nvSpPr>
            <p:cNvPr id="3" name="Freeform 3"/>
            <p:cNvSpPr/>
            <p:nvPr/>
          </p:nvSpPr>
          <p:spPr>
            <a:xfrm>
              <a:off x="52" y="10952868"/>
              <a:ext cx="1254495" cy="2571868"/>
            </a:xfrm>
            <a:custGeom>
              <a:avLst/>
              <a:gdLst/>
              <a:ahLst/>
              <a:cxnLst/>
              <a:rect l="l" t="t" r="r" b="b"/>
              <a:pathLst>
                <a:path w="1254495" h="2571868">
                  <a:moveTo>
                    <a:pt x="0" y="0"/>
                  </a:moveTo>
                  <a:lnTo>
                    <a:pt x="1254495" y="0"/>
                  </a:lnTo>
                  <a:lnTo>
                    <a:pt x="1254495" y="2571869"/>
                  </a:lnTo>
                  <a:lnTo>
                    <a:pt x="0" y="2571869"/>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4" name="Freeform 4"/>
            <p:cNvSpPr/>
            <p:nvPr/>
          </p:nvSpPr>
          <p:spPr>
            <a:xfrm>
              <a:off x="23542996" y="0"/>
              <a:ext cx="715525" cy="1220470"/>
            </a:xfrm>
            <a:custGeom>
              <a:avLst/>
              <a:gdLst/>
              <a:ahLst/>
              <a:cxnLst/>
              <a:rect l="l" t="t" r="r" b="b"/>
              <a:pathLst>
                <a:path w="715525" h="1220470">
                  <a:moveTo>
                    <a:pt x="0" y="0"/>
                  </a:moveTo>
                  <a:lnTo>
                    <a:pt x="715525" y="0"/>
                  </a:lnTo>
                  <a:lnTo>
                    <a:pt x="715525" y="1220470"/>
                  </a:lnTo>
                  <a:lnTo>
                    <a:pt x="0" y="1220470"/>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5" name="Freeform 5"/>
            <p:cNvSpPr/>
            <p:nvPr/>
          </p:nvSpPr>
          <p:spPr>
            <a:xfrm>
              <a:off x="0" y="0"/>
              <a:ext cx="1254547" cy="3650956"/>
            </a:xfrm>
            <a:custGeom>
              <a:avLst/>
              <a:gdLst/>
              <a:ahLst/>
              <a:cxnLst/>
              <a:rect l="l" t="t" r="r" b="b"/>
              <a:pathLst>
                <a:path w="1254547" h="3650956">
                  <a:moveTo>
                    <a:pt x="0" y="0"/>
                  </a:moveTo>
                  <a:lnTo>
                    <a:pt x="1254547" y="0"/>
                  </a:lnTo>
                  <a:lnTo>
                    <a:pt x="1254547" y="3650956"/>
                  </a:lnTo>
                  <a:lnTo>
                    <a:pt x="0" y="3650956"/>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6" name="Freeform 6"/>
            <p:cNvSpPr/>
            <p:nvPr/>
          </p:nvSpPr>
          <p:spPr>
            <a:xfrm>
              <a:off x="19833642" y="0"/>
              <a:ext cx="3734754" cy="1212850"/>
            </a:xfrm>
            <a:custGeom>
              <a:avLst/>
              <a:gdLst/>
              <a:ahLst/>
              <a:cxnLst/>
              <a:rect l="l" t="t" r="r" b="b"/>
              <a:pathLst>
                <a:path w="3734754" h="1212850">
                  <a:moveTo>
                    <a:pt x="0" y="0"/>
                  </a:moveTo>
                  <a:lnTo>
                    <a:pt x="3734754" y="0"/>
                  </a:lnTo>
                  <a:lnTo>
                    <a:pt x="3734754" y="1212850"/>
                  </a:lnTo>
                  <a:lnTo>
                    <a:pt x="0" y="1212850"/>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7" name="Freeform 7"/>
            <p:cNvSpPr/>
            <p:nvPr/>
          </p:nvSpPr>
          <p:spPr>
            <a:xfrm>
              <a:off x="16106384" y="0"/>
              <a:ext cx="3745107" cy="1212850"/>
            </a:xfrm>
            <a:custGeom>
              <a:avLst/>
              <a:gdLst/>
              <a:ahLst/>
              <a:cxnLst/>
              <a:rect l="l" t="t" r="r" b="b"/>
              <a:pathLst>
                <a:path w="3745107" h="1212850">
                  <a:moveTo>
                    <a:pt x="0" y="0"/>
                  </a:moveTo>
                  <a:lnTo>
                    <a:pt x="3745107" y="0"/>
                  </a:lnTo>
                  <a:lnTo>
                    <a:pt x="3745107" y="1212850"/>
                  </a:lnTo>
                  <a:lnTo>
                    <a:pt x="0" y="1212850"/>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12383502" y="0"/>
              <a:ext cx="3745107" cy="1212850"/>
            </a:xfrm>
            <a:custGeom>
              <a:avLst/>
              <a:gdLst/>
              <a:ahLst/>
              <a:cxnLst/>
              <a:rect l="l" t="t" r="r" b="b"/>
              <a:pathLst>
                <a:path w="3745107" h="1212850">
                  <a:moveTo>
                    <a:pt x="0" y="0"/>
                  </a:moveTo>
                  <a:lnTo>
                    <a:pt x="3745107" y="0"/>
                  </a:lnTo>
                  <a:lnTo>
                    <a:pt x="3745107" y="1212850"/>
                  </a:lnTo>
                  <a:lnTo>
                    <a:pt x="0" y="1212850"/>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9" name="Freeform 9"/>
            <p:cNvSpPr/>
            <p:nvPr/>
          </p:nvSpPr>
          <p:spPr>
            <a:xfrm>
              <a:off x="8670342" y="0"/>
              <a:ext cx="3743325" cy="1149350"/>
            </a:xfrm>
            <a:custGeom>
              <a:avLst/>
              <a:gdLst/>
              <a:ahLst/>
              <a:cxnLst/>
              <a:rect l="l" t="t" r="r" b="b"/>
              <a:pathLst>
                <a:path w="3743325" h="1149350">
                  <a:moveTo>
                    <a:pt x="0" y="0"/>
                  </a:moveTo>
                  <a:lnTo>
                    <a:pt x="3743326" y="0"/>
                  </a:lnTo>
                  <a:lnTo>
                    <a:pt x="3743326" y="1149350"/>
                  </a:lnTo>
                  <a:lnTo>
                    <a:pt x="0" y="1149350"/>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10" name="Freeform 10"/>
            <p:cNvSpPr/>
            <p:nvPr/>
          </p:nvSpPr>
          <p:spPr>
            <a:xfrm>
              <a:off x="4948854" y="0"/>
              <a:ext cx="3745107" cy="1187450"/>
            </a:xfrm>
            <a:custGeom>
              <a:avLst/>
              <a:gdLst/>
              <a:ahLst/>
              <a:cxnLst/>
              <a:rect l="l" t="t" r="r" b="b"/>
              <a:pathLst>
                <a:path w="3745107" h="1187450">
                  <a:moveTo>
                    <a:pt x="0" y="0"/>
                  </a:moveTo>
                  <a:lnTo>
                    <a:pt x="3745107" y="0"/>
                  </a:lnTo>
                  <a:lnTo>
                    <a:pt x="3745107" y="1187450"/>
                  </a:lnTo>
                  <a:lnTo>
                    <a:pt x="0" y="1187450"/>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1" name="Freeform 11"/>
            <p:cNvSpPr/>
            <p:nvPr/>
          </p:nvSpPr>
          <p:spPr>
            <a:xfrm>
              <a:off x="1229147" y="0"/>
              <a:ext cx="3745107" cy="2092710"/>
            </a:xfrm>
            <a:custGeom>
              <a:avLst/>
              <a:gdLst/>
              <a:ahLst/>
              <a:cxnLst/>
              <a:rect l="l" t="t" r="r" b="b"/>
              <a:pathLst>
                <a:path w="3745107" h="2092710">
                  <a:moveTo>
                    <a:pt x="0" y="0"/>
                  </a:moveTo>
                  <a:lnTo>
                    <a:pt x="3745107" y="0"/>
                  </a:lnTo>
                  <a:lnTo>
                    <a:pt x="3745107" y="2092710"/>
                  </a:lnTo>
                  <a:lnTo>
                    <a:pt x="0" y="2092710"/>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2" name="Freeform 12"/>
            <p:cNvSpPr/>
            <p:nvPr/>
          </p:nvSpPr>
          <p:spPr>
            <a:xfrm>
              <a:off x="2592" y="3650956"/>
              <a:ext cx="1251955" cy="3650956"/>
            </a:xfrm>
            <a:custGeom>
              <a:avLst/>
              <a:gdLst/>
              <a:ahLst/>
              <a:cxnLst/>
              <a:rect l="l" t="t" r="r" b="b"/>
              <a:pathLst>
                <a:path w="1251955" h="3650956">
                  <a:moveTo>
                    <a:pt x="0" y="0"/>
                  </a:moveTo>
                  <a:lnTo>
                    <a:pt x="1251955" y="0"/>
                  </a:lnTo>
                  <a:lnTo>
                    <a:pt x="1251955" y="3650956"/>
                  </a:lnTo>
                  <a:lnTo>
                    <a:pt x="0" y="3650956"/>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3" name="Freeform 13"/>
            <p:cNvSpPr/>
            <p:nvPr/>
          </p:nvSpPr>
          <p:spPr>
            <a:xfrm>
              <a:off x="52" y="7301912"/>
              <a:ext cx="1254495" cy="3650956"/>
            </a:xfrm>
            <a:custGeom>
              <a:avLst/>
              <a:gdLst/>
              <a:ahLst/>
              <a:cxnLst/>
              <a:rect l="l" t="t" r="r" b="b"/>
              <a:pathLst>
                <a:path w="1254495" h="3650956">
                  <a:moveTo>
                    <a:pt x="0" y="0"/>
                  </a:moveTo>
                  <a:lnTo>
                    <a:pt x="1254495" y="0"/>
                  </a:lnTo>
                  <a:lnTo>
                    <a:pt x="1254495" y="3650956"/>
                  </a:lnTo>
                  <a:lnTo>
                    <a:pt x="0" y="3650956"/>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grpSp>
        <p:nvGrpSpPr>
          <p:cNvPr id="14" name="Group 14"/>
          <p:cNvGrpSpPr/>
          <p:nvPr/>
        </p:nvGrpSpPr>
        <p:grpSpPr>
          <a:xfrm>
            <a:off x="484174" y="808116"/>
            <a:ext cx="13014753" cy="1223447"/>
            <a:chOff x="0" y="0"/>
            <a:chExt cx="3427754" cy="322225"/>
          </a:xfrm>
        </p:grpSpPr>
        <p:sp>
          <p:nvSpPr>
            <p:cNvPr id="15" name="Freeform 15"/>
            <p:cNvSpPr/>
            <p:nvPr/>
          </p:nvSpPr>
          <p:spPr>
            <a:xfrm>
              <a:off x="0" y="0"/>
              <a:ext cx="3427754" cy="322225"/>
            </a:xfrm>
            <a:custGeom>
              <a:avLst/>
              <a:gdLst/>
              <a:ahLst/>
              <a:cxnLst/>
              <a:rect l="l" t="t" r="r" b="b"/>
              <a:pathLst>
                <a:path w="3427754" h="322225">
                  <a:moveTo>
                    <a:pt x="3224554" y="0"/>
                  </a:moveTo>
                  <a:cubicBezTo>
                    <a:pt x="3336778" y="0"/>
                    <a:pt x="3427754" y="72132"/>
                    <a:pt x="3427754" y="161112"/>
                  </a:cubicBezTo>
                  <a:cubicBezTo>
                    <a:pt x="3427754" y="250092"/>
                    <a:pt x="3336778" y="322225"/>
                    <a:pt x="3224554"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6" name="TextBox 16"/>
            <p:cNvSpPr txBox="1"/>
            <p:nvPr/>
          </p:nvSpPr>
          <p:spPr>
            <a:xfrm>
              <a:off x="0" y="-28575"/>
              <a:ext cx="3427754" cy="350800"/>
            </a:xfrm>
            <a:prstGeom prst="rect">
              <a:avLst/>
            </a:prstGeom>
          </p:spPr>
          <p:txBody>
            <a:bodyPr lIns="50800" tIns="50800" rIns="50800" bIns="50800" rtlCol="0" anchor="ctr"/>
            <a:lstStyle/>
            <a:p>
              <a:pPr algn="ctr">
                <a:lnSpc>
                  <a:spcPts val="1960"/>
                </a:lnSpc>
              </a:pPr>
              <a:endParaRPr/>
            </a:p>
          </p:txBody>
        </p:sp>
      </p:grpSp>
      <p:grpSp>
        <p:nvGrpSpPr>
          <p:cNvPr id="17" name="Group 17"/>
          <p:cNvGrpSpPr/>
          <p:nvPr/>
        </p:nvGrpSpPr>
        <p:grpSpPr>
          <a:xfrm rot="-5400000">
            <a:off x="12910419" y="4867206"/>
            <a:ext cx="10244787" cy="510375"/>
            <a:chOff x="0" y="0"/>
            <a:chExt cx="3671501" cy="182907"/>
          </a:xfrm>
        </p:grpSpPr>
        <p:sp>
          <p:nvSpPr>
            <p:cNvPr id="18" name="Freeform 18"/>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19" name="TextBox 19"/>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0" name="Group 20"/>
          <p:cNvGrpSpPr/>
          <p:nvPr/>
        </p:nvGrpSpPr>
        <p:grpSpPr>
          <a:xfrm>
            <a:off x="0" y="9776625"/>
            <a:ext cx="18288000" cy="510375"/>
            <a:chOff x="0" y="0"/>
            <a:chExt cx="6554006" cy="182907"/>
          </a:xfrm>
        </p:grpSpPr>
        <p:sp>
          <p:nvSpPr>
            <p:cNvPr id="21" name="Freeform 21"/>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2" name="TextBox 22"/>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3" name="TextBox 23"/>
          <p:cNvSpPr txBox="1"/>
          <p:nvPr/>
        </p:nvSpPr>
        <p:spPr>
          <a:xfrm>
            <a:off x="938966" y="791507"/>
            <a:ext cx="12324928" cy="1064260"/>
          </a:xfrm>
          <a:prstGeom prst="rect">
            <a:avLst/>
          </a:prstGeom>
        </p:spPr>
        <p:txBody>
          <a:bodyPr lIns="0" tIns="0" rIns="0" bIns="0" rtlCol="0" anchor="t">
            <a:spAutoFit/>
          </a:bodyPr>
          <a:lstStyle/>
          <a:p>
            <a:pPr algn="l">
              <a:lnSpc>
                <a:spcPts val="8540"/>
              </a:lnSpc>
              <a:spcBef>
                <a:spcPct val="0"/>
              </a:spcBef>
            </a:pPr>
            <a:r>
              <a:rPr lang="en-US" sz="6100">
                <a:solidFill>
                  <a:srgbClr val="FFFFFF"/>
                </a:solidFill>
                <a:latin typeface="Ubuntu Bold"/>
                <a:ea typeface="Ubuntu Bold"/>
                <a:cs typeface="Ubuntu Bold"/>
                <a:sym typeface="Ubuntu Bold"/>
              </a:rPr>
              <a:t>Activity: Accommodation Stories</a:t>
            </a:r>
          </a:p>
        </p:txBody>
      </p:sp>
      <p:grpSp>
        <p:nvGrpSpPr>
          <p:cNvPr id="24" name="Group 24"/>
          <p:cNvGrpSpPr/>
          <p:nvPr/>
        </p:nvGrpSpPr>
        <p:grpSpPr>
          <a:xfrm>
            <a:off x="5119855" y="3960237"/>
            <a:ext cx="7055553" cy="3887714"/>
            <a:chOff x="0" y="0"/>
            <a:chExt cx="9407404" cy="5183618"/>
          </a:xfrm>
        </p:grpSpPr>
        <p:sp>
          <p:nvSpPr>
            <p:cNvPr id="25" name="Freeform 25"/>
            <p:cNvSpPr/>
            <p:nvPr/>
          </p:nvSpPr>
          <p:spPr>
            <a:xfrm>
              <a:off x="0" y="0"/>
              <a:ext cx="9407404" cy="5183618"/>
            </a:xfrm>
            <a:custGeom>
              <a:avLst/>
              <a:gdLst/>
              <a:ahLst/>
              <a:cxnLst/>
              <a:rect l="l" t="t" r="r" b="b"/>
              <a:pathLst>
                <a:path w="9407404" h="5183618">
                  <a:moveTo>
                    <a:pt x="0" y="0"/>
                  </a:moveTo>
                  <a:lnTo>
                    <a:pt x="9407404" y="0"/>
                  </a:lnTo>
                  <a:lnTo>
                    <a:pt x="9407404" y="5183618"/>
                  </a:lnTo>
                  <a:lnTo>
                    <a:pt x="0" y="5183618"/>
                  </a:lnTo>
                  <a:lnTo>
                    <a:pt x="0" y="0"/>
                  </a:lnTo>
                  <a:close/>
                </a:path>
              </a:pathLst>
            </a:custGeom>
            <a:blipFill>
              <a:blip r:embed="rId5"/>
              <a:stretch>
                <a:fillRect t="-2743" b="-2743"/>
              </a:stretch>
            </a:blipFill>
          </p:spPr>
          <p:txBody>
            <a:bodyPr/>
            <a:lstStyle/>
            <a:p>
              <a:endParaRPr lang="en-US"/>
            </a:p>
          </p:txBody>
        </p:sp>
        <p:sp>
          <p:nvSpPr>
            <p:cNvPr id="26" name="TextBox 26"/>
            <p:cNvSpPr txBox="1"/>
            <p:nvPr/>
          </p:nvSpPr>
          <p:spPr>
            <a:xfrm>
              <a:off x="1271097" y="1125285"/>
              <a:ext cx="6865210" cy="2523472"/>
            </a:xfrm>
            <a:prstGeom prst="rect">
              <a:avLst/>
            </a:prstGeom>
          </p:spPr>
          <p:txBody>
            <a:bodyPr lIns="0" tIns="0" rIns="0" bIns="0" rtlCol="0" anchor="t">
              <a:spAutoFit/>
            </a:bodyPr>
            <a:lstStyle/>
            <a:p>
              <a:pPr algn="ctr">
                <a:lnSpc>
                  <a:spcPts val="14651"/>
                </a:lnSpc>
              </a:pPr>
              <a:r>
                <a:rPr lang="en-US" sz="10465">
                  <a:solidFill>
                    <a:srgbClr val="009784"/>
                  </a:solidFill>
                  <a:latin typeface="Funtastic"/>
                  <a:ea typeface="Funtastic"/>
                  <a:cs typeface="Funtastic"/>
                  <a:sym typeface="Funtastic"/>
                </a:rPr>
                <a:t>Activity!</a:t>
              </a:r>
            </a:p>
          </p:txBody>
        </p:sp>
      </p:grpSp>
      <p:sp>
        <p:nvSpPr>
          <p:cNvPr id="27" name="Freeform 27"/>
          <p:cNvSpPr/>
          <p:nvPr/>
        </p:nvSpPr>
        <p:spPr>
          <a:xfrm>
            <a:off x="2102284" y="3934164"/>
            <a:ext cx="2350622" cy="4287145"/>
          </a:xfrm>
          <a:custGeom>
            <a:avLst/>
            <a:gdLst/>
            <a:ahLst/>
            <a:cxnLst/>
            <a:rect l="l" t="t" r="r" b="b"/>
            <a:pathLst>
              <a:path w="2350622" h="4287145">
                <a:moveTo>
                  <a:pt x="0" y="0"/>
                </a:moveTo>
                <a:lnTo>
                  <a:pt x="2350622" y="0"/>
                </a:lnTo>
                <a:lnTo>
                  <a:pt x="2350622" y="4287145"/>
                </a:lnTo>
                <a:lnTo>
                  <a:pt x="0" y="4287145"/>
                </a:lnTo>
                <a:lnTo>
                  <a:pt x="0" y="0"/>
                </a:lnTo>
                <a:close/>
              </a:path>
            </a:pathLst>
          </a:custGeom>
          <a:blipFill>
            <a:blip r:embed="rId6"/>
            <a:stretch>
              <a:fillRect/>
            </a:stretch>
          </a:blipFill>
        </p:spPr>
        <p:txBody>
          <a:bodyPr/>
          <a:lstStyle/>
          <a:p>
            <a:endParaRPr lang="en-US"/>
          </a:p>
        </p:txBody>
      </p:sp>
      <p:sp>
        <p:nvSpPr>
          <p:cNvPr id="28" name="Freeform 28"/>
          <p:cNvSpPr/>
          <p:nvPr/>
        </p:nvSpPr>
        <p:spPr>
          <a:xfrm>
            <a:off x="12803013" y="3586879"/>
            <a:ext cx="4614192" cy="4634430"/>
          </a:xfrm>
          <a:custGeom>
            <a:avLst/>
            <a:gdLst/>
            <a:ahLst/>
            <a:cxnLst/>
            <a:rect l="l" t="t" r="r" b="b"/>
            <a:pathLst>
              <a:path w="4614192" h="4634430">
                <a:moveTo>
                  <a:pt x="0" y="0"/>
                </a:moveTo>
                <a:lnTo>
                  <a:pt x="4614192" y="0"/>
                </a:lnTo>
                <a:lnTo>
                  <a:pt x="4614192" y="4634430"/>
                </a:lnTo>
                <a:lnTo>
                  <a:pt x="0" y="4634430"/>
                </a:lnTo>
                <a:lnTo>
                  <a:pt x="0" y="0"/>
                </a:lnTo>
                <a:close/>
              </a:path>
            </a:pathLst>
          </a:custGeom>
          <a:blipFill>
            <a:blip r:embed="rId7"/>
            <a:stretch>
              <a:fillRect/>
            </a:stretch>
          </a:blipFill>
        </p:spPr>
        <p:txBody>
          <a:bodyPr/>
          <a:lstStyle/>
          <a:p>
            <a:endParaRPr 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0" y="9776625"/>
            <a:ext cx="18288000" cy="510375"/>
            <a:chOff x="0" y="0"/>
            <a:chExt cx="6554006" cy="182907"/>
          </a:xfrm>
        </p:grpSpPr>
        <p:sp>
          <p:nvSpPr>
            <p:cNvPr id="17" name="Freeform 17"/>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8" name="TextBox 18"/>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19" name="TextBox 19"/>
          <p:cNvSpPr txBox="1"/>
          <p:nvPr/>
        </p:nvSpPr>
        <p:spPr>
          <a:xfrm>
            <a:off x="1736199" y="3623485"/>
            <a:ext cx="10997568" cy="389827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Are there any </a:t>
            </a:r>
            <a:r>
              <a:rPr lang="en-US" sz="4399">
                <a:solidFill>
                  <a:srgbClr val="000000"/>
                </a:solidFill>
                <a:latin typeface="Ubuntu Bold"/>
                <a:ea typeface="Ubuntu Bold"/>
                <a:cs typeface="Ubuntu Bold"/>
                <a:sym typeface="Ubuntu Bold"/>
              </a:rPr>
              <a:t>accommodations</a:t>
            </a:r>
            <a:r>
              <a:rPr lang="en-US" sz="4399">
                <a:solidFill>
                  <a:srgbClr val="000000"/>
                </a:solidFill>
                <a:latin typeface="Ubuntu"/>
                <a:ea typeface="Ubuntu"/>
                <a:cs typeface="Ubuntu"/>
                <a:sym typeface="Ubuntu"/>
              </a:rPr>
              <a:t> you want to ask for when you go to the doctor?</a:t>
            </a:r>
          </a:p>
          <a:p>
            <a:pPr algn="l">
              <a:lnSpc>
                <a:spcPts val="6159"/>
              </a:lnSpc>
            </a:pPr>
            <a:endParaRPr lang="en-US" sz="4399">
              <a:solidFill>
                <a:srgbClr val="000000"/>
              </a:solidFill>
              <a:latin typeface="Ubuntu"/>
              <a:ea typeface="Ubuntu"/>
              <a:cs typeface="Ubuntu"/>
              <a:sym typeface="Ubuntu"/>
            </a:endParaRPr>
          </a:p>
          <a:p>
            <a:pPr algn="l">
              <a:lnSpc>
                <a:spcPts val="6159"/>
              </a:lnSpc>
            </a:pPr>
            <a:r>
              <a:rPr lang="en-US" sz="4399">
                <a:solidFill>
                  <a:srgbClr val="000000"/>
                </a:solidFill>
                <a:latin typeface="Ubuntu"/>
                <a:ea typeface="Ubuntu"/>
                <a:cs typeface="Ubuntu"/>
                <a:sym typeface="Ubuntu"/>
              </a:rPr>
              <a:t>Write them down, or you can draw your ideas.</a:t>
            </a:r>
          </a:p>
        </p:txBody>
      </p:sp>
      <p:sp>
        <p:nvSpPr>
          <p:cNvPr id="20" name="Freeform 20"/>
          <p:cNvSpPr/>
          <p:nvPr/>
        </p:nvSpPr>
        <p:spPr>
          <a:xfrm>
            <a:off x="12581622" y="3027771"/>
            <a:ext cx="4610103" cy="5194482"/>
          </a:xfrm>
          <a:custGeom>
            <a:avLst/>
            <a:gdLst/>
            <a:ahLst/>
            <a:cxnLst/>
            <a:rect l="l" t="t" r="r" b="b"/>
            <a:pathLst>
              <a:path w="4610103" h="5194482">
                <a:moveTo>
                  <a:pt x="0" y="0"/>
                </a:moveTo>
                <a:lnTo>
                  <a:pt x="4610103" y="0"/>
                </a:lnTo>
                <a:lnTo>
                  <a:pt x="4610103" y="5194482"/>
                </a:lnTo>
                <a:lnTo>
                  <a:pt x="0" y="519448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grpSp>
        <p:nvGrpSpPr>
          <p:cNvPr id="21" name="Group 21"/>
          <p:cNvGrpSpPr/>
          <p:nvPr/>
        </p:nvGrpSpPr>
        <p:grpSpPr>
          <a:xfrm>
            <a:off x="484174" y="808116"/>
            <a:ext cx="13411470" cy="1223447"/>
            <a:chOff x="0" y="0"/>
            <a:chExt cx="17881960" cy="1631262"/>
          </a:xfrm>
        </p:grpSpPr>
        <p:grpSp>
          <p:nvGrpSpPr>
            <p:cNvPr id="22" name="Group 22"/>
            <p:cNvGrpSpPr/>
            <p:nvPr/>
          </p:nvGrpSpPr>
          <p:grpSpPr>
            <a:xfrm>
              <a:off x="0" y="0"/>
              <a:ext cx="17881960" cy="1631262"/>
              <a:chOff x="0" y="0"/>
              <a:chExt cx="3532239" cy="322225"/>
            </a:xfrm>
          </p:grpSpPr>
          <p:sp>
            <p:nvSpPr>
              <p:cNvPr id="23" name="Freeform 23"/>
              <p:cNvSpPr/>
              <p:nvPr/>
            </p:nvSpPr>
            <p:spPr>
              <a:xfrm>
                <a:off x="0" y="0"/>
                <a:ext cx="3532239" cy="322225"/>
              </a:xfrm>
              <a:custGeom>
                <a:avLst/>
                <a:gdLst/>
                <a:ahLst/>
                <a:cxnLst/>
                <a:rect l="l" t="t" r="r" b="b"/>
                <a:pathLst>
                  <a:path w="3532239" h="322225">
                    <a:moveTo>
                      <a:pt x="3329039" y="0"/>
                    </a:moveTo>
                    <a:cubicBezTo>
                      <a:pt x="3441263" y="0"/>
                      <a:pt x="3532239" y="72132"/>
                      <a:pt x="3532239" y="161112"/>
                    </a:cubicBezTo>
                    <a:cubicBezTo>
                      <a:pt x="3532239" y="250092"/>
                      <a:pt x="3441263" y="322225"/>
                      <a:pt x="3329039"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24" name="TextBox 24"/>
              <p:cNvSpPr txBox="1"/>
              <p:nvPr/>
            </p:nvSpPr>
            <p:spPr>
              <a:xfrm>
                <a:off x="0" y="-28575"/>
                <a:ext cx="3532239" cy="350800"/>
              </a:xfrm>
              <a:prstGeom prst="rect">
                <a:avLst/>
              </a:prstGeom>
            </p:spPr>
            <p:txBody>
              <a:bodyPr lIns="50800" tIns="50800" rIns="50800" bIns="50800" rtlCol="0" anchor="ctr"/>
              <a:lstStyle/>
              <a:p>
                <a:pPr algn="ctr">
                  <a:lnSpc>
                    <a:spcPts val="1960"/>
                  </a:lnSpc>
                </a:pPr>
                <a:endParaRPr/>
              </a:p>
            </p:txBody>
          </p:sp>
        </p:grpSp>
        <p:sp>
          <p:nvSpPr>
            <p:cNvPr id="25" name="TextBox 25"/>
            <p:cNvSpPr txBox="1"/>
            <p:nvPr/>
          </p:nvSpPr>
          <p:spPr>
            <a:xfrm>
              <a:off x="606389" y="25479"/>
              <a:ext cx="17041709" cy="1437428"/>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Reflection: My Accommodations</a:t>
              </a:r>
            </a:p>
          </p:txBody>
        </p:sp>
      </p:gr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a:off x="484174" y="808116"/>
            <a:ext cx="14685218" cy="1223447"/>
            <a:chOff x="0" y="0"/>
            <a:chExt cx="3867712" cy="322225"/>
          </a:xfrm>
        </p:grpSpPr>
        <p:sp>
          <p:nvSpPr>
            <p:cNvPr id="14" name="Freeform 14"/>
            <p:cNvSpPr/>
            <p:nvPr/>
          </p:nvSpPr>
          <p:spPr>
            <a:xfrm>
              <a:off x="0" y="0"/>
              <a:ext cx="3867712" cy="322225"/>
            </a:xfrm>
            <a:custGeom>
              <a:avLst/>
              <a:gdLst/>
              <a:ahLst/>
              <a:cxnLst/>
              <a:rect l="l" t="t" r="r" b="b"/>
              <a:pathLst>
                <a:path w="3867712" h="322225">
                  <a:moveTo>
                    <a:pt x="3664512" y="0"/>
                  </a:moveTo>
                  <a:cubicBezTo>
                    <a:pt x="3776736" y="0"/>
                    <a:pt x="3867712" y="72132"/>
                    <a:pt x="3867712" y="161112"/>
                  </a:cubicBezTo>
                  <a:cubicBezTo>
                    <a:pt x="3867712" y="250092"/>
                    <a:pt x="3776736" y="322225"/>
                    <a:pt x="3664512"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5" name="TextBox 15"/>
            <p:cNvSpPr txBox="1"/>
            <p:nvPr/>
          </p:nvSpPr>
          <p:spPr>
            <a:xfrm>
              <a:off x="0" y="-28575"/>
              <a:ext cx="3867712" cy="350800"/>
            </a:xfrm>
            <a:prstGeom prst="rect">
              <a:avLst/>
            </a:prstGeom>
          </p:spPr>
          <p:txBody>
            <a:bodyPr lIns="50800" tIns="50800" rIns="50800" bIns="50800" rtlCol="0" anchor="ctr"/>
            <a:lstStyle/>
            <a:p>
              <a:pPr algn="ctr">
                <a:lnSpc>
                  <a:spcPts val="1960"/>
                </a:lnSpc>
              </a:pPr>
              <a:endParaRPr/>
            </a:p>
          </p:txBody>
        </p:sp>
      </p:grpSp>
      <p:sp>
        <p:nvSpPr>
          <p:cNvPr id="16" name="TextBox 16"/>
          <p:cNvSpPr txBox="1"/>
          <p:nvPr/>
        </p:nvSpPr>
        <p:spPr>
          <a:xfrm>
            <a:off x="938966" y="791507"/>
            <a:ext cx="15798991"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When Accommodations Are Denied</a:t>
            </a:r>
          </a:p>
        </p:txBody>
      </p:sp>
      <p:sp>
        <p:nvSpPr>
          <p:cNvPr id="17" name="Freeform 17"/>
          <p:cNvSpPr/>
          <p:nvPr/>
        </p:nvSpPr>
        <p:spPr>
          <a:xfrm>
            <a:off x="1589406" y="6312098"/>
            <a:ext cx="2946202" cy="2946202"/>
          </a:xfrm>
          <a:custGeom>
            <a:avLst/>
            <a:gdLst/>
            <a:ahLst/>
            <a:cxnLst/>
            <a:rect l="l" t="t" r="r" b="b"/>
            <a:pathLst>
              <a:path w="2946202" h="2946202">
                <a:moveTo>
                  <a:pt x="0" y="0"/>
                </a:moveTo>
                <a:lnTo>
                  <a:pt x="2946202" y="0"/>
                </a:lnTo>
                <a:lnTo>
                  <a:pt x="2946202" y="2946202"/>
                </a:lnTo>
                <a:lnTo>
                  <a:pt x="0" y="294620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8" name="TextBox 18"/>
          <p:cNvSpPr txBox="1"/>
          <p:nvPr/>
        </p:nvSpPr>
        <p:spPr>
          <a:xfrm>
            <a:off x="5230224" y="7057204"/>
            <a:ext cx="11852785" cy="2217421"/>
          </a:xfrm>
          <a:prstGeom prst="rect">
            <a:avLst/>
          </a:prstGeom>
        </p:spPr>
        <p:txBody>
          <a:bodyPr lIns="0" tIns="0" rIns="0" bIns="0" rtlCol="0" anchor="t">
            <a:spAutoFit/>
          </a:bodyPr>
          <a:lstStyle/>
          <a:p>
            <a:pPr algn="l">
              <a:lnSpc>
                <a:spcPts val="5879"/>
              </a:lnSpc>
              <a:spcBef>
                <a:spcPct val="0"/>
              </a:spcBef>
            </a:pPr>
            <a:r>
              <a:rPr lang="en-US" sz="4199">
                <a:solidFill>
                  <a:srgbClr val="000000"/>
                </a:solidFill>
                <a:latin typeface="Ubuntu"/>
                <a:ea typeface="Ubuntu"/>
                <a:cs typeface="Ubuntu"/>
                <a:sym typeface="Ubuntu"/>
              </a:rPr>
              <a:t>You can also file a complaint if you believe you’ve been treated badly because of your disability.</a:t>
            </a:r>
          </a:p>
        </p:txBody>
      </p:sp>
      <p:sp>
        <p:nvSpPr>
          <p:cNvPr id="19" name="Freeform 19"/>
          <p:cNvSpPr/>
          <p:nvPr/>
        </p:nvSpPr>
        <p:spPr>
          <a:xfrm flipH="1">
            <a:off x="12882854" y="2771300"/>
            <a:ext cx="4376446" cy="3915095"/>
          </a:xfrm>
          <a:custGeom>
            <a:avLst/>
            <a:gdLst/>
            <a:ahLst/>
            <a:cxnLst/>
            <a:rect l="l" t="t" r="r" b="b"/>
            <a:pathLst>
              <a:path w="4376446" h="3915095">
                <a:moveTo>
                  <a:pt x="4376446" y="0"/>
                </a:moveTo>
                <a:lnTo>
                  <a:pt x="0" y="0"/>
                </a:lnTo>
                <a:lnTo>
                  <a:pt x="0" y="3915096"/>
                </a:lnTo>
                <a:lnTo>
                  <a:pt x="4376446" y="3915096"/>
                </a:lnTo>
                <a:lnTo>
                  <a:pt x="4376446" y="0"/>
                </a:lnTo>
                <a:close/>
              </a:path>
            </a:pathLst>
          </a:custGeom>
          <a:blipFill>
            <a:blip r:embed="rId7"/>
            <a:stretch>
              <a:fillRect/>
            </a:stretch>
          </a:blipFill>
        </p:spPr>
        <p:txBody>
          <a:bodyPr/>
          <a:lstStyle/>
          <a:p>
            <a:endParaRPr lang="en-US"/>
          </a:p>
        </p:txBody>
      </p:sp>
      <p:grpSp>
        <p:nvGrpSpPr>
          <p:cNvPr id="20" name="Group 20"/>
          <p:cNvGrpSpPr/>
          <p:nvPr/>
        </p:nvGrpSpPr>
        <p:grpSpPr>
          <a:xfrm rot="-5400000">
            <a:off x="12910419" y="4867206"/>
            <a:ext cx="10244787" cy="510375"/>
            <a:chOff x="0" y="0"/>
            <a:chExt cx="3671501" cy="182907"/>
          </a:xfrm>
        </p:grpSpPr>
        <p:sp>
          <p:nvSpPr>
            <p:cNvPr id="21" name="Freeform 21"/>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2" name="TextBox 22"/>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3" name="Group 23"/>
          <p:cNvGrpSpPr/>
          <p:nvPr/>
        </p:nvGrpSpPr>
        <p:grpSpPr>
          <a:xfrm>
            <a:off x="0" y="9776625"/>
            <a:ext cx="18288000" cy="510375"/>
            <a:chOff x="0" y="0"/>
            <a:chExt cx="6554006" cy="182907"/>
          </a:xfrm>
        </p:grpSpPr>
        <p:sp>
          <p:nvSpPr>
            <p:cNvPr id="24" name="Freeform 24"/>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5" name="TextBox 25"/>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6" name="TextBox 26"/>
          <p:cNvSpPr txBox="1"/>
          <p:nvPr/>
        </p:nvSpPr>
        <p:spPr>
          <a:xfrm>
            <a:off x="1736199" y="2690045"/>
            <a:ext cx="10997568" cy="311722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You can ask to speak to a disability access coordinator, a civil rights liaison, an ADA coordinator, your local Protection &amp; Advocacy Agency, or a patient advocate.</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10401723" cy="1223447"/>
            <a:chOff x="0" y="0"/>
            <a:chExt cx="2739548" cy="322225"/>
          </a:xfrm>
        </p:grpSpPr>
        <p:sp>
          <p:nvSpPr>
            <p:cNvPr id="17" name="Freeform 17"/>
            <p:cNvSpPr/>
            <p:nvPr/>
          </p:nvSpPr>
          <p:spPr>
            <a:xfrm>
              <a:off x="0" y="0"/>
              <a:ext cx="2739548" cy="322225"/>
            </a:xfrm>
            <a:custGeom>
              <a:avLst/>
              <a:gdLst/>
              <a:ahLst/>
              <a:cxnLst/>
              <a:rect l="l" t="t" r="r" b="b"/>
              <a:pathLst>
                <a:path w="2739548" h="322225">
                  <a:moveTo>
                    <a:pt x="2536348" y="0"/>
                  </a:moveTo>
                  <a:cubicBezTo>
                    <a:pt x="2648573" y="0"/>
                    <a:pt x="2739548" y="72132"/>
                    <a:pt x="2739548" y="161112"/>
                  </a:cubicBezTo>
                  <a:cubicBezTo>
                    <a:pt x="2739548" y="250092"/>
                    <a:pt x="2648573" y="322225"/>
                    <a:pt x="2536348"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2739548"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938966" y="791507"/>
            <a:ext cx="9761494"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Rights + Responsibilities</a:t>
            </a:r>
          </a:p>
        </p:txBody>
      </p:sp>
      <p:sp>
        <p:nvSpPr>
          <p:cNvPr id="23" name="Freeform 23"/>
          <p:cNvSpPr/>
          <p:nvPr/>
        </p:nvSpPr>
        <p:spPr>
          <a:xfrm>
            <a:off x="3597171" y="6323611"/>
            <a:ext cx="2361207" cy="2798468"/>
          </a:xfrm>
          <a:custGeom>
            <a:avLst/>
            <a:gdLst/>
            <a:ahLst/>
            <a:cxnLst/>
            <a:rect l="l" t="t" r="r" b="b"/>
            <a:pathLst>
              <a:path w="2361207" h="2798468">
                <a:moveTo>
                  <a:pt x="0" y="0"/>
                </a:moveTo>
                <a:lnTo>
                  <a:pt x="2361207" y="0"/>
                </a:lnTo>
                <a:lnTo>
                  <a:pt x="2361207" y="2798468"/>
                </a:lnTo>
                <a:lnTo>
                  <a:pt x="0" y="27984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TextBox 24"/>
          <p:cNvSpPr txBox="1"/>
          <p:nvPr/>
        </p:nvSpPr>
        <p:spPr>
          <a:xfrm>
            <a:off x="6637498" y="7384961"/>
            <a:ext cx="8707807" cy="885982"/>
          </a:xfrm>
          <a:prstGeom prst="rect">
            <a:avLst/>
          </a:prstGeom>
        </p:spPr>
        <p:txBody>
          <a:bodyPr lIns="0" tIns="0" rIns="0" bIns="0" rtlCol="0" anchor="t">
            <a:spAutoFit/>
          </a:bodyPr>
          <a:lstStyle/>
          <a:p>
            <a:pPr algn="l">
              <a:lnSpc>
                <a:spcPts val="7303"/>
              </a:lnSpc>
            </a:pPr>
            <a:r>
              <a:rPr lang="en-US" sz="4399">
                <a:solidFill>
                  <a:srgbClr val="000000"/>
                </a:solidFill>
                <a:latin typeface="Ubuntu"/>
                <a:ea typeface="Ubuntu"/>
                <a:cs typeface="Ubuntu"/>
                <a:sym typeface="Ubuntu"/>
              </a:rPr>
              <a:t>You also have </a:t>
            </a:r>
            <a:r>
              <a:rPr lang="en-US" sz="4399">
                <a:solidFill>
                  <a:srgbClr val="000000"/>
                </a:solidFill>
                <a:latin typeface="Ubuntu Bold"/>
                <a:ea typeface="Ubuntu Bold"/>
                <a:cs typeface="Ubuntu Bold"/>
                <a:sym typeface="Ubuntu Bold"/>
              </a:rPr>
              <a:t>responsibilities</a:t>
            </a:r>
            <a:r>
              <a:rPr lang="en-US" sz="4399">
                <a:solidFill>
                  <a:srgbClr val="000000"/>
                </a:solidFill>
                <a:latin typeface="Ubuntu"/>
                <a:ea typeface="Ubuntu"/>
                <a:cs typeface="Ubuntu"/>
                <a:sym typeface="Ubuntu"/>
              </a:rPr>
              <a:t>.</a:t>
            </a:r>
          </a:p>
        </p:txBody>
      </p:sp>
      <p:sp>
        <p:nvSpPr>
          <p:cNvPr id="25" name="Freeform 25"/>
          <p:cNvSpPr/>
          <p:nvPr/>
        </p:nvSpPr>
        <p:spPr>
          <a:xfrm>
            <a:off x="3378541" y="2698312"/>
            <a:ext cx="2798468" cy="2798468"/>
          </a:xfrm>
          <a:custGeom>
            <a:avLst/>
            <a:gdLst/>
            <a:ahLst/>
            <a:cxnLst/>
            <a:rect l="l" t="t" r="r" b="b"/>
            <a:pathLst>
              <a:path w="2798468" h="2798468">
                <a:moveTo>
                  <a:pt x="0" y="0"/>
                </a:moveTo>
                <a:lnTo>
                  <a:pt x="2798467" y="0"/>
                </a:lnTo>
                <a:lnTo>
                  <a:pt x="2798467" y="2798468"/>
                </a:lnTo>
                <a:lnTo>
                  <a:pt x="0" y="279846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6" name="TextBox 26"/>
          <p:cNvSpPr txBox="1"/>
          <p:nvPr/>
        </p:nvSpPr>
        <p:spPr>
          <a:xfrm>
            <a:off x="6637498" y="3267595"/>
            <a:ext cx="9653591" cy="155512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When you use healthcare services, you have certain </a:t>
            </a:r>
            <a:r>
              <a:rPr lang="en-US" sz="4399">
                <a:solidFill>
                  <a:srgbClr val="000000"/>
                </a:solidFill>
                <a:latin typeface="Ubuntu Bold"/>
                <a:ea typeface="Ubuntu Bold"/>
                <a:cs typeface="Ubuntu Bold"/>
                <a:sym typeface="Ubuntu Bold"/>
              </a:rPr>
              <a:t>rights</a:t>
            </a:r>
            <a:r>
              <a:rPr lang="en-US" sz="4399">
                <a:solidFill>
                  <a:srgbClr val="000000"/>
                </a:solidFill>
                <a:latin typeface="Ubuntu"/>
                <a:ea typeface="Ubuntu"/>
                <a:cs typeface="Ubuntu"/>
                <a:sym typeface="Ubuntu"/>
              </a:rPr>
              <a:t>.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4">
              <a:extLst>
                <a:ext uri="{96DAC541-7B7A-43D3-8B79-37D633B846F1}">
                  <asvg:svgBlip xmlns:asvg="http://schemas.microsoft.com/office/drawing/2016/SVG/main" r:embed="rId5"/>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4">
              <a:extLst>
                <a:ext uri="{96DAC541-7B7A-43D3-8B79-37D633B846F1}">
                  <asvg:svgBlip xmlns:asvg="http://schemas.microsoft.com/office/drawing/2016/SVG/main" r:embed="rId5"/>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4">
              <a:extLst>
                <a:ext uri="{96DAC541-7B7A-43D3-8B79-37D633B846F1}">
                  <asvg:svgBlip xmlns:asvg="http://schemas.microsoft.com/office/drawing/2016/SVG/main" r:embed="rId5"/>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4">
              <a:extLst>
                <a:ext uri="{96DAC541-7B7A-43D3-8B79-37D633B846F1}">
                  <asvg:svgBlip xmlns:asvg="http://schemas.microsoft.com/office/drawing/2016/SVG/main" r:embed="rId5"/>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4">
              <a:extLst>
                <a:ext uri="{96DAC541-7B7A-43D3-8B79-37D633B846F1}">
                  <asvg:svgBlip xmlns:asvg="http://schemas.microsoft.com/office/drawing/2016/SVG/main" r:embed="rId5"/>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4">
              <a:extLst>
                <a:ext uri="{96DAC541-7B7A-43D3-8B79-37D633B846F1}">
                  <asvg:svgBlip xmlns:asvg="http://schemas.microsoft.com/office/drawing/2016/SVG/main" r:embed="rId5"/>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4">
              <a:extLst>
                <a:ext uri="{96DAC541-7B7A-43D3-8B79-37D633B846F1}">
                  <asvg:svgBlip xmlns:asvg="http://schemas.microsoft.com/office/drawing/2016/SVG/main" r:embed="rId5"/>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4">
              <a:extLst>
                <a:ext uri="{96DAC541-7B7A-43D3-8B79-37D633B846F1}">
                  <asvg:svgBlip xmlns:asvg="http://schemas.microsoft.com/office/drawing/2016/SVG/main" r:embed="rId5"/>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4">
              <a:extLst>
                <a:ext uri="{96DAC541-7B7A-43D3-8B79-37D633B846F1}">
                  <asvg:svgBlip xmlns:asvg="http://schemas.microsoft.com/office/drawing/2016/SVG/main" r:embed="rId5"/>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4">
              <a:extLst>
                <a:ext uri="{96DAC541-7B7A-43D3-8B79-37D633B846F1}">
                  <asvg:svgBlip xmlns:asvg="http://schemas.microsoft.com/office/drawing/2016/SVG/main" r:embed="rId5"/>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4">
              <a:extLst>
                <a:ext uri="{96DAC541-7B7A-43D3-8B79-37D633B846F1}">
                  <asvg:svgBlip xmlns:asvg="http://schemas.microsoft.com/office/drawing/2016/SVG/main" r:embed="rId5"/>
                </a:ext>
              </a:extLst>
            </a:blip>
            <a:stretch>
              <a:fillRect l="-198535"/>
            </a:stretch>
          </a:blipFill>
        </p:spPr>
        <p:txBody>
          <a:bodyPr/>
          <a:lstStyle/>
          <a:p>
            <a:endParaRPr lang="en-US"/>
          </a:p>
        </p:txBody>
      </p:sp>
      <p:grpSp>
        <p:nvGrpSpPr>
          <p:cNvPr id="13" name="Group 13"/>
          <p:cNvGrpSpPr/>
          <p:nvPr/>
        </p:nvGrpSpPr>
        <p:grpSpPr>
          <a:xfrm>
            <a:off x="484174" y="808116"/>
            <a:ext cx="11524613" cy="1223447"/>
            <a:chOff x="0" y="0"/>
            <a:chExt cx="3035289" cy="322225"/>
          </a:xfrm>
        </p:grpSpPr>
        <p:sp>
          <p:nvSpPr>
            <p:cNvPr id="14" name="Freeform 14"/>
            <p:cNvSpPr/>
            <p:nvPr/>
          </p:nvSpPr>
          <p:spPr>
            <a:xfrm>
              <a:off x="0" y="0"/>
              <a:ext cx="3035289" cy="322225"/>
            </a:xfrm>
            <a:custGeom>
              <a:avLst/>
              <a:gdLst/>
              <a:ahLst/>
              <a:cxnLst/>
              <a:rect l="l" t="t" r="r" b="b"/>
              <a:pathLst>
                <a:path w="3035289" h="322225">
                  <a:moveTo>
                    <a:pt x="2832089" y="0"/>
                  </a:moveTo>
                  <a:cubicBezTo>
                    <a:pt x="2944313" y="0"/>
                    <a:pt x="3035289" y="72132"/>
                    <a:pt x="3035289" y="161112"/>
                  </a:cubicBezTo>
                  <a:cubicBezTo>
                    <a:pt x="3035289" y="250092"/>
                    <a:pt x="2944313" y="322225"/>
                    <a:pt x="2832089"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5" name="TextBox 15"/>
            <p:cNvSpPr txBox="1"/>
            <p:nvPr/>
          </p:nvSpPr>
          <p:spPr>
            <a:xfrm>
              <a:off x="0" y="-28575"/>
              <a:ext cx="3035289" cy="350800"/>
            </a:xfrm>
            <a:prstGeom prst="rect">
              <a:avLst/>
            </a:prstGeom>
          </p:spPr>
          <p:txBody>
            <a:bodyPr lIns="50800" tIns="50800" rIns="50800" bIns="50800" rtlCol="0" anchor="ctr"/>
            <a:lstStyle/>
            <a:p>
              <a:pPr algn="ctr">
                <a:lnSpc>
                  <a:spcPts val="1960"/>
                </a:lnSpc>
              </a:pPr>
              <a:endParaRPr/>
            </a:p>
          </p:txBody>
        </p:sp>
      </p:grpSp>
      <p:sp>
        <p:nvSpPr>
          <p:cNvPr id="16" name="TextBox 16"/>
          <p:cNvSpPr txBox="1"/>
          <p:nvPr/>
        </p:nvSpPr>
        <p:spPr>
          <a:xfrm>
            <a:off x="938966" y="791507"/>
            <a:ext cx="10675130"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Sharing Health Information</a:t>
            </a:r>
          </a:p>
        </p:txBody>
      </p:sp>
      <p:pic>
        <p:nvPicPr>
          <p:cNvPr id="17" name="Picture 17"/>
          <p:cNvPicPr>
            <a:picLocks noChangeAspect="1"/>
          </p:cNvPicPr>
          <p:nvPr>
            <a:videoFile r:link="rId1"/>
          </p:nvPr>
        </p:nvPicPr>
        <p:blipFill>
          <a:blip r:embed="rId6"/>
          <a:stretch>
            <a:fillRect/>
          </a:stretch>
        </p:blipFill>
        <p:spPr>
          <a:xfrm>
            <a:off x="2645439" y="2104027"/>
            <a:ext cx="13432968" cy="7550146"/>
          </a:xfrm>
          <a:prstGeom prst="rect">
            <a:avLst/>
          </a:prstGeom>
        </p:spPr>
      </p:pic>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5" name="Freeform 5"/>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6" name="Freeform 6"/>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8" name="Freeform 8"/>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9" name="Freeform 9"/>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0" name="Freeform 10"/>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a:off x="484174" y="808116"/>
            <a:ext cx="8349599" cy="1223447"/>
            <a:chOff x="0" y="0"/>
            <a:chExt cx="2199071" cy="322225"/>
          </a:xfrm>
        </p:grpSpPr>
        <p:sp>
          <p:nvSpPr>
            <p:cNvPr id="14" name="Freeform 14"/>
            <p:cNvSpPr/>
            <p:nvPr/>
          </p:nvSpPr>
          <p:spPr>
            <a:xfrm>
              <a:off x="0" y="0"/>
              <a:ext cx="2199071" cy="322225"/>
            </a:xfrm>
            <a:custGeom>
              <a:avLst/>
              <a:gdLst/>
              <a:ahLst/>
              <a:cxnLst/>
              <a:rect l="l" t="t" r="r" b="b"/>
              <a:pathLst>
                <a:path w="2199071" h="322225">
                  <a:moveTo>
                    <a:pt x="1995871" y="0"/>
                  </a:moveTo>
                  <a:cubicBezTo>
                    <a:pt x="2108096" y="0"/>
                    <a:pt x="2199071" y="72132"/>
                    <a:pt x="2199071" y="161112"/>
                  </a:cubicBezTo>
                  <a:cubicBezTo>
                    <a:pt x="2199071" y="250092"/>
                    <a:pt x="2108096" y="322225"/>
                    <a:pt x="1995871"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5" name="TextBox 15"/>
            <p:cNvSpPr txBox="1"/>
            <p:nvPr/>
          </p:nvSpPr>
          <p:spPr>
            <a:xfrm>
              <a:off x="0" y="-28575"/>
              <a:ext cx="2199071" cy="350800"/>
            </a:xfrm>
            <a:prstGeom prst="rect">
              <a:avLst/>
            </a:prstGeom>
          </p:spPr>
          <p:txBody>
            <a:bodyPr lIns="50800" tIns="50800" rIns="50800" bIns="50800" rtlCol="0" anchor="ctr"/>
            <a:lstStyle/>
            <a:p>
              <a:pPr algn="ctr">
                <a:lnSpc>
                  <a:spcPts val="1960"/>
                </a:lnSpc>
              </a:pPr>
              <a:endParaRPr/>
            </a:p>
          </p:txBody>
        </p:sp>
      </p:grpSp>
      <p:sp>
        <p:nvSpPr>
          <p:cNvPr id="16" name="TextBox 16"/>
          <p:cNvSpPr txBox="1"/>
          <p:nvPr/>
        </p:nvSpPr>
        <p:spPr>
          <a:xfrm>
            <a:off x="1876178" y="2929204"/>
            <a:ext cx="15383122" cy="155512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Self-determination means you  have the right to make </a:t>
            </a:r>
            <a:r>
              <a:rPr lang="en-US" sz="4399">
                <a:solidFill>
                  <a:srgbClr val="000000"/>
                </a:solidFill>
                <a:latin typeface="Ubuntu Bold"/>
                <a:ea typeface="Ubuntu Bold"/>
                <a:cs typeface="Ubuntu Bold"/>
                <a:sym typeface="Ubuntu Bold"/>
              </a:rPr>
              <a:t>important choices</a:t>
            </a:r>
            <a:r>
              <a:rPr lang="en-US" sz="4399">
                <a:solidFill>
                  <a:srgbClr val="000000"/>
                </a:solidFill>
                <a:latin typeface="Ubuntu"/>
                <a:ea typeface="Ubuntu"/>
                <a:cs typeface="Ubuntu"/>
                <a:sym typeface="Ubuntu"/>
              </a:rPr>
              <a:t> about your life and your future.</a:t>
            </a:r>
          </a:p>
        </p:txBody>
      </p:sp>
      <p:sp>
        <p:nvSpPr>
          <p:cNvPr id="17" name="TextBox 17"/>
          <p:cNvSpPr txBox="1"/>
          <p:nvPr/>
        </p:nvSpPr>
        <p:spPr>
          <a:xfrm>
            <a:off x="938966" y="791507"/>
            <a:ext cx="7657103"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Self-Determination</a:t>
            </a:r>
          </a:p>
        </p:txBody>
      </p:sp>
      <p:sp>
        <p:nvSpPr>
          <p:cNvPr id="18" name="TextBox 18"/>
          <p:cNvSpPr txBox="1"/>
          <p:nvPr/>
        </p:nvSpPr>
        <p:spPr>
          <a:xfrm>
            <a:off x="6768136" y="6188889"/>
            <a:ext cx="10673477" cy="2326640"/>
          </a:xfrm>
          <a:prstGeom prst="rect">
            <a:avLst/>
          </a:prstGeom>
        </p:spPr>
        <p:txBody>
          <a:bodyPr lIns="0" tIns="0" rIns="0" bIns="0" rtlCol="0" anchor="t">
            <a:spAutoFit/>
          </a:bodyPr>
          <a:lstStyle/>
          <a:p>
            <a:pPr algn="l">
              <a:lnSpc>
                <a:spcPts val="6160"/>
              </a:lnSpc>
              <a:spcBef>
                <a:spcPct val="0"/>
              </a:spcBef>
            </a:pPr>
            <a:r>
              <a:rPr lang="en-US" sz="4400">
                <a:solidFill>
                  <a:srgbClr val="000000"/>
                </a:solidFill>
                <a:latin typeface="Ubuntu"/>
                <a:ea typeface="Ubuntu"/>
                <a:cs typeface="Ubuntu"/>
                <a:sym typeface="Ubuntu"/>
              </a:rPr>
              <a:t>Sometimes people with IDD need support making choices, just like people without disabilities.</a:t>
            </a:r>
          </a:p>
        </p:txBody>
      </p:sp>
      <p:sp>
        <p:nvSpPr>
          <p:cNvPr id="19" name="Freeform 19"/>
          <p:cNvSpPr/>
          <p:nvPr/>
        </p:nvSpPr>
        <p:spPr>
          <a:xfrm>
            <a:off x="1876178" y="5716869"/>
            <a:ext cx="4433327" cy="3291745"/>
          </a:xfrm>
          <a:custGeom>
            <a:avLst/>
            <a:gdLst/>
            <a:ahLst/>
            <a:cxnLst/>
            <a:rect l="l" t="t" r="r" b="b"/>
            <a:pathLst>
              <a:path w="4433327" h="3291745">
                <a:moveTo>
                  <a:pt x="0" y="0"/>
                </a:moveTo>
                <a:lnTo>
                  <a:pt x="4433326" y="0"/>
                </a:lnTo>
                <a:lnTo>
                  <a:pt x="4433326" y="3291745"/>
                </a:lnTo>
                <a:lnTo>
                  <a:pt x="0" y="3291745"/>
                </a:lnTo>
                <a:lnTo>
                  <a:pt x="0" y="0"/>
                </a:lnTo>
                <a:close/>
              </a:path>
            </a:pathLst>
          </a:custGeom>
          <a:blipFill>
            <a:blip r:embed="rId5"/>
            <a:stretch>
              <a:fillRect/>
            </a:stretch>
          </a:blipFill>
        </p:spPr>
        <p:txBody>
          <a:bodyPr/>
          <a:lstStyle/>
          <a:p>
            <a:endParaRPr lang="en-US"/>
          </a:p>
        </p:txBody>
      </p:sp>
      <p:grpSp>
        <p:nvGrpSpPr>
          <p:cNvPr id="20" name="Group 20"/>
          <p:cNvGrpSpPr/>
          <p:nvPr/>
        </p:nvGrpSpPr>
        <p:grpSpPr>
          <a:xfrm rot="-5400000">
            <a:off x="12910419" y="4867206"/>
            <a:ext cx="10244787" cy="510375"/>
            <a:chOff x="0" y="0"/>
            <a:chExt cx="3671501" cy="182907"/>
          </a:xfrm>
        </p:grpSpPr>
        <p:sp>
          <p:nvSpPr>
            <p:cNvPr id="21" name="Freeform 21"/>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2" name="TextBox 22"/>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3" name="Group 23"/>
          <p:cNvGrpSpPr/>
          <p:nvPr/>
        </p:nvGrpSpPr>
        <p:grpSpPr>
          <a:xfrm>
            <a:off x="0" y="9776625"/>
            <a:ext cx="18288000" cy="510375"/>
            <a:chOff x="0" y="0"/>
            <a:chExt cx="6554006" cy="182907"/>
          </a:xfrm>
        </p:grpSpPr>
        <p:sp>
          <p:nvSpPr>
            <p:cNvPr id="24" name="Freeform 24"/>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5" name="TextBox 25"/>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4" name="Freeform 4"/>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5" name="Freeform 5"/>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6" name="Group 6"/>
          <p:cNvGrpSpPr/>
          <p:nvPr/>
        </p:nvGrpSpPr>
        <p:grpSpPr>
          <a:xfrm>
            <a:off x="484174" y="808116"/>
            <a:ext cx="9434537" cy="1223447"/>
            <a:chOff x="0" y="0"/>
            <a:chExt cx="2484816" cy="322225"/>
          </a:xfrm>
        </p:grpSpPr>
        <p:sp>
          <p:nvSpPr>
            <p:cNvPr id="7" name="Freeform 7"/>
            <p:cNvSpPr/>
            <p:nvPr/>
          </p:nvSpPr>
          <p:spPr>
            <a:xfrm>
              <a:off x="0" y="0"/>
              <a:ext cx="2484816" cy="322225"/>
            </a:xfrm>
            <a:custGeom>
              <a:avLst/>
              <a:gdLst/>
              <a:ahLst/>
              <a:cxnLst/>
              <a:rect l="l" t="t" r="r" b="b"/>
              <a:pathLst>
                <a:path w="2484816" h="322225">
                  <a:moveTo>
                    <a:pt x="2281616" y="0"/>
                  </a:moveTo>
                  <a:cubicBezTo>
                    <a:pt x="2393841" y="0"/>
                    <a:pt x="2484816" y="72132"/>
                    <a:pt x="2484816" y="161112"/>
                  </a:cubicBezTo>
                  <a:cubicBezTo>
                    <a:pt x="2484816" y="250092"/>
                    <a:pt x="2393841" y="322225"/>
                    <a:pt x="2281616"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8" name="TextBox 8"/>
            <p:cNvSpPr txBox="1"/>
            <p:nvPr/>
          </p:nvSpPr>
          <p:spPr>
            <a:xfrm>
              <a:off x="0" y="-28575"/>
              <a:ext cx="2484816" cy="350800"/>
            </a:xfrm>
            <a:prstGeom prst="rect">
              <a:avLst/>
            </a:prstGeom>
          </p:spPr>
          <p:txBody>
            <a:bodyPr lIns="50800" tIns="50800" rIns="50800" bIns="50800" rtlCol="0" anchor="ctr"/>
            <a:lstStyle/>
            <a:p>
              <a:pPr algn="ctr">
                <a:lnSpc>
                  <a:spcPts val="1960"/>
                </a:lnSpc>
              </a:pPr>
              <a:endParaRPr/>
            </a:p>
          </p:txBody>
        </p:sp>
      </p:grpSp>
      <p:sp>
        <p:nvSpPr>
          <p:cNvPr id="9" name="Freeform 9"/>
          <p:cNvSpPr/>
          <p:nvPr/>
        </p:nvSpPr>
        <p:spPr>
          <a:xfrm>
            <a:off x="3918808" y="3553118"/>
            <a:ext cx="3179534" cy="1832206"/>
          </a:xfrm>
          <a:custGeom>
            <a:avLst/>
            <a:gdLst/>
            <a:ahLst/>
            <a:cxnLst/>
            <a:rect l="l" t="t" r="r" b="b"/>
            <a:pathLst>
              <a:path w="3179534" h="1832206">
                <a:moveTo>
                  <a:pt x="0" y="0"/>
                </a:moveTo>
                <a:lnTo>
                  <a:pt x="3179534" y="0"/>
                </a:lnTo>
                <a:lnTo>
                  <a:pt x="3179534" y="1832207"/>
                </a:lnTo>
                <a:lnTo>
                  <a:pt x="0" y="183220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10" name="TextBox 10"/>
          <p:cNvSpPr txBox="1"/>
          <p:nvPr/>
        </p:nvSpPr>
        <p:spPr>
          <a:xfrm>
            <a:off x="2204406" y="2289781"/>
            <a:ext cx="14985510" cy="774078"/>
          </a:xfrm>
          <a:prstGeom prst="rect">
            <a:avLst/>
          </a:prstGeom>
        </p:spPr>
        <p:txBody>
          <a:bodyPr lIns="0" tIns="0" rIns="0" bIns="0" rtlCol="0" anchor="t">
            <a:spAutoFit/>
          </a:bodyPr>
          <a:lstStyle/>
          <a:p>
            <a:pPr algn="just">
              <a:lnSpc>
                <a:spcPts val="6159"/>
              </a:lnSpc>
            </a:pPr>
            <a:r>
              <a:rPr lang="en-US" sz="4399">
                <a:solidFill>
                  <a:srgbClr val="000000"/>
                </a:solidFill>
                <a:latin typeface="Ubuntu"/>
                <a:ea typeface="Ubuntu"/>
                <a:cs typeface="Ubuntu"/>
                <a:sym typeface="Ubuntu"/>
              </a:rPr>
              <a:t>Talk with your support team about these important topics:</a:t>
            </a:r>
          </a:p>
        </p:txBody>
      </p:sp>
      <p:sp>
        <p:nvSpPr>
          <p:cNvPr id="11" name="TextBox 11"/>
          <p:cNvSpPr txBox="1"/>
          <p:nvPr/>
        </p:nvSpPr>
        <p:spPr>
          <a:xfrm>
            <a:off x="938966" y="791507"/>
            <a:ext cx="8758195"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Conversation Starters</a:t>
            </a:r>
          </a:p>
        </p:txBody>
      </p:sp>
      <p:grpSp>
        <p:nvGrpSpPr>
          <p:cNvPr id="12" name="Group 12"/>
          <p:cNvGrpSpPr/>
          <p:nvPr/>
        </p:nvGrpSpPr>
        <p:grpSpPr>
          <a:xfrm rot="-5400000">
            <a:off x="12910419" y="4867206"/>
            <a:ext cx="10244787" cy="510375"/>
            <a:chOff x="0" y="0"/>
            <a:chExt cx="3671501" cy="182907"/>
          </a:xfrm>
        </p:grpSpPr>
        <p:sp>
          <p:nvSpPr>
            <p:cNvPr id="13" name="Freeform 13"/>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14" name="TextBox 14"/>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5" name="Group 15"/>
          <p:cNvGrpSpPr/>
          <p:nvPr/>
        </p:nvGrpSpPr>
        <p:grpSpPr>
          <a:xfrm>
            <a:off x="0" y="9776625"/>
            <a:ext cx="18288000" cy="510375"/>
            <a:chOff x="0" y="0"/>
            <a:chExt cx="6554006" cy="182907"/>
          </a:xfrm>
        </p:grpSpPr>
        <p:sp>
          <p:nvSpPr>
            <p:cNvPr id="16" name="Freeform 16"/>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17" name="TextBox 17"/>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18" name="TextBox 18"/>
          <p:cNvSpPr txBox="1"/>
          <p:nvPr/>
        </p:nvSpPr>
        <p:spPr>
          <a:xfrm>
            <a:off x="6854105" y="4134802"/>
            <a:ext cx="7515087" cy="5172488"/>
          </a:xfrm>
          <a:prstGeom prst="rect">
            <a:avLst/>
          </a:prstGeom>
        </p:spPr>
        <p:txBody>
          <a:bodyPr lIns="0" tIns="0" rIns="0" bIns="0" rtlCol="0" anchor="t">
            <a:spAutoFit/>
          </a:bodyPr>
          <a:lstStyle/>
          <a:p>
            <a:pPr marL="898898" lvl="1" indent="-449449" algn="l">
              <a:lnSpc>
                <a:spcPts val="5828"/>
              </a:lnSpc>
              <a:buFont typeface="Arial"/>
              <a:buChar char="•"/>
            </a:pPr>
            <a:r>
              <a:rPr lang="en-US" sz="4163">
                <a:solidFill>
                  <a:srgbClr val="000000"/>
                </a:solidFill>
                <a:latin typeface="Ubuntu"/>
                <a:ea typeface="Ubuntu"/>
                <a:cs typeface="Ubuntu"/>
                <a:sym typeface="Ubuntu"/>
              </a:rPr>
              <a:t>Supported Decision-Making</a:t>
            </a:r>
          </a:p>
          <a:p>
            <a:pPr algn="l">
              <a:lnSpc>
                <a:spcPts val="5828"/>
              </a:lnSpc>
            </a:pPr>
            <a:endParaRPr lang="en-US" sz="4163">
              <a:solidFill>
                <a:srgbClr val="000000"/>
              </a:solidFill>
              <a:latin typeface="Ubuntu"/>
              <a:ea typeface="Ubuntu"/>
              <a:cs typeface="Ubuntu"/>
              <a:sym typeface="Ubuntu"/>
            </a:endParaRPr>
          </a:p>
          <a:p>
            <a:pPr algn="l">
              <a:lnSpc>
                <a:spcPts val="5828"/>
              </a:lnSpc>
            </a:pPr>
            <a:endParaRPr lang="en-US" sz="4163">
              <a:solidFill>
                <a:srgbClr val="000000"/>
              </a:solidFill>
              <a:latin typeface="Ubuntu"/>
              <a:ea typeface="Ubuntu"/>
              <a:cs typeface="Ubuntu"/>
              <a:sym typeface="Ubuntu"/>
            </a:endParaRPr>
          </a:p>
          <a:p>
            <a:pPr marL="898898" lvl="1" indent="-449449" algn="l">
              <a:lnSpc>
                <a:spcPts val="5828"/>
              </a:lnSpc>
              <a:buFont typeface="Arial"/>
              <a:buChar char="•"/>
            </a:pPr>
            <a:r>
              <a:rPr lang="en-US" sz="4163">
                <a:solidFill>
                  <a:srgbClr val="000000"/>
                </a:solidFill>
                <a:latin typeface="Ubuntu"/>
                <a:ea typeface="Ubuntu"/>
                <a:cs typeface="Ubuntu"/>
                <a:sym typeface="Ubuntu"/>
              </a:rPr>
              <a:t>Informed Consent</a:t>
            </a:r>
          </a:p>
          <a:p>
            <a:pPr algn="l">
              <a:lnSpc>
                <a:spcPts val="5828"/>
              </a:lnSpc>
            </a:pPr>
            <a:endParaRPr lang="en-US" sz="4163">
              <a:solidFill>
                <a:srgbClr val="000000"/>
              </a:solidFill>
              <a:latin typeface="Ubuntu"/>
              <a:ea typeface="Ubuntu"/>
              <a:cs typeface="Ubuntu"/>
              <a:sym typeface="Ubuntu"/>
            </a:endParaRPr>
          </a:p>
          <a:p>
            <a:pPr algn="l">
              <a:lnSpc>
                <a:spcPts val="5828"/>
              </a:lnSpc>
            </a:pPr>
            <a:endParaRPr lang="en-US" sz="4163">
              <a:solidFill>
                <a:srgbClr val="000000"/>
              </a:solidFill>
              <a:latin typeface="Ubuntu"/>
              <a:ea typeface="Ubuntu"/>
              <a:cs typeface="Ubuntu"/>
              <a:sym typeface="Ubuntu"/>
            </a:endParaRPr>
          </a:p>
          <a:p>
            <a:pPr marL="898898" lvl="1" indent="-449449" algn="l">
              <a:lnSpc>
                <a:spcPts val="5828"/>
              </a:lnSpc>
              <a:buFont typeface="Arial"/>
              <a:buChar char="•"/>
            </a:pPr>
            <a:r>
              <a:rPr lang="en-US" sz="4163">
                <a:solidFill>
                  <a:srgbClr val="000000"/>
                </a:solidFill>
                <a:latin typeface="Ubuntu"/>
                <a:ea typeface="Ubuntu"/>
                <a:cs typeface="Ubuntu"/>
                <a:sym typeface="Ubuntu"/>
              </a:rPr>
              <a:t>Health Passports</a:t>
            </a:r>
          </a:p>
        </p:txBody>
      </p:sp>
      <p:sp>
        <p:nvSpPr>
          <p:cNvPr id="19" name="Freeform 19"/>
          <p:cNvSpPr/>
          <p:nvPr/>
        </p:nvSpPr>
        <p:spPr>
          <a:xfrm>
            <a:off x="4615375" y="5681631"/>
            <a:ext cx="1786401" cy="1832206"/>
          </a:xfrm>
          <a:custGeom>
            <a:avLst/>
            <a:gdLst/>
            <a:ahLst/>
            <a:cxnLst/>
            <a:rect l="l" t="t" r="r" b="b"/>
            <a:pathLst>
              <a:path w="1786401" h="1832206">
                <a:moveTo>
                  <a:pt x="0" y="0"/>
                </a:moveTo>
                <a:lnTo>
                  <a:pt x="1786401" y="0"/>
                </a:lnTo>
                <a:lnTo>
                  <a:pt x="1786401" y="1832207"/>
                </a:lnTo>
                <a:lnTo>
                  <a:pt x="0" y="183220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0" name="Freeform 20"/>
          <p:cNvSpPr/>
          <p:nvPr/>
        </p:nvSpPr>
        <p:spPr>
          <a:xfrm>
            <a:off x="4916305" y="7810144"/>
            <a:ext cx="1387036" cy="1832206"/>
          </a:xfrm>
          <a:custGeom>
            <a:avLst/>
            <a:gdLst/>
            <a:ahLst/>
            <a:cxnLst/>
            <a:rect l="l" t="t" r="r" b="b"/>
            <a:pathLst>
              <a:path w="1387036" h="1832206">
                <a:moveTo>
                  <a:pt x="0" y="0"/>
                </a:moveTo>
                <a:lnTo>
                  <a:pt x="1387036" y="0"/>
                </a:lnTo>
                <a:lnTo>
                  <a:pt x="1387036" y="1832207"/>
                </a:lnTo>
                <a:lnTo>
                  <a:pt x="0" y="1832207"/>
                </a:lnTo>
                <a:lnTo>
                  <a:pt x="0" y="0"/>
                </a:lnTo>
                <a:close/>
              </a:path>
            </a:pathLst>
          </a:custGeom>
          <a:blipFill>
            <a:blip r:embed="rId9"/>
            <a:stretch>
              <a:fillRect/>
            </a:stretch>
          </a:blipFill>
          <a:ln w="19050" cap="sq">
            <a:solidFill>
              <a:srgbClr val="000000"/>
            </a:solidFill>
            <a:prstDash val="solid"/>
            <a:miter/>
          </a:ln>
        </p:spPr>
        <p:txBody>
          <a:bodyPr/>
          <a:lstStyle/>
          <a:p>
            <a:endParaRPr lang="en-US"/>
          </a:p>
        </p:txBody>
      </p:sp>
      <p:sp>
        <p:nvSpPr>
          <p:cNvPr id="21" name="Freeform 21"/>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22" name="Freeform 22"/>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23" name="Freeform 23"/>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24" name="Freeform 24"/>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25" name="Freeform 25"/>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26" name="Freeform 26"/>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27" name="Freeform 27"/>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a:off x="484174" y="808116"/>
            <a:ext cx="16775126" cy="1223447"/>
            <a:chOff x="0" y="0"/>
            <a:chExt cx="4418140" cy="322225"/>
          </a:xfrm>
        </p:grpSpPr>
        <p:sp>
          <p:nvSpPr>
            <p:cNvPr id="14" name="Freeform 14"/>
            <p:cNvSpPr/>
            <p:nvPr/>
          </p:nvSpPr>
          <p:spPr>
            <a:xfrm>
              <a:off x="0" y="0"/>
              <a:ext cx="4418140" cy="322225"/>
            </a:xfrm>
            <a:custGeom>
              <a:avLst/>
              <a:gdLst/>
              <a:ahLst/>
              <a:cxnLst/>
              <a:rect l="l" t="t" r="r" b="b"/>
              <a:pathLst>
                <a:path w="4418140" h="322225">
                  <a:moveTo>
                    <a:pt x="4214940" y="0"/>
                  </a:moveTo>
                  <a:cubicBezTo>
                    <a:pt x="4327165" y="0"/>
                    <a:pt x="4418140" y="72132"/>
                    <a:pt x="4418140" y="161112"/>
                  </a:cubicBezTo>
                  <a:cubicBezTo>
                    <a:pt x="4418140" y="250092"/>
                    <a:pt x="4327165" y="322225"/>
                    <a:pt x="4214940"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5" name="TextBox 15"/>
            <p:cNvSpPr txBox="1"/>
            <p:nvPr/>
          </p:nvSpPr>
          <p:spPr>
            <a:xfrm>
              <a:off x="0" y="-28575"/>
              <a:ext cx="4418140" cy="350800"/>
            </a:xfrm>
            <a:prstGeom prst="rect">
              <a:avLst/>
            </a:prstGeom>
          </p:spPr>
          <p:txBody>
            <a:bodyPr lIns="50800" tIns="50800" rIns="50800" bIns="50800" rtlCol="0" anchor="ctr"/>
            <a:lstStyle/>
            <a:p>
              <a:pPr algn="ctr">
                <a:lnSpc>
                  <a:spcPts val="1960"/>
                </a:lnSpc>
              </a:pPr>
              <a:endParaRPr/>
            </a:p>
          </p:txBody>
        </p:sp>
      </p:grpSp>
      <p:sp>
        <p:nvSpPr>
          <p:cNvPr id="16" name="TextBox 16"/>
          <p:cNvSpPr txBox="1"/>
          <p:nvPr/>
        </p:nvSpPr>
        <p:spPr>
          <a:xfrm>
            <a:off x="938966" y="791507"/>
            <a:ext cx="16165570"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Homework: Talk with Your Support Team</a:t>
            </a:r>
          </a:p>
        </p:txBody>
      </p:sp>
      <p:sp>
        <p:nvSpPr>
          <p:cNvPr id="17" name="TextBox 17"/>
          <p:cNvSpPr txBox="1"/>
          <p:nvPr/>
        </p:nvSpPr>
        <p:spPr>
          <a:xfrm>
            <a:off x="5687045" y="3494712"/>
            <a:ext cx="11417491" cy="3888740"/>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Talk with your support team and let them know what you want help with and what you can do on your own.</a:t>
            </a:r>
          </a:p>
          <a:p>
            <a:pPr algn="l">
              <a:lnSpc>
                <a:spcPts val="6160"/>
              </a:lnSpc>
            </a:pPr>
            <a:endParaRPr lang="en-US" sz="4400">
              <a:solidFill>
                <a:srgbClr val="000000"/>
              </a:solidFill>
              <a:latin typeface="Ubuntu"/>
              <a:ea typeface="Ubuntu"/>
              <a:cs typeface="Ubuntu"/>
              <a:sym typeface="Ubuntu"/>
            </a:endParaRPr>
          </a:p>
          <a:p>
            <a:pPr algn="l">
              <a:lnSpc>
                <a:spcPts val="6160"/>
              </a:lnSpc>
            </a:pPr>
            <a:r>
              <a:rPr lang="en-US" sz="4400">
                <a:solidFill>
                  <a:srgbClr val="000000"/>
                </a:solidFill>
                <a:latin typeface="Ubuntu"/>
                <a:ea typeface="Ubuntu"/>
                <a:cs typeface="Ubuntu"/>
                <a:sym typeface="Ubuntu"/>
              </a:rPr>
              <a:t>Work together to fill out a health passport.</a:t>
            </a:r>
          </a:p>
        </p:txBody>
      </p:sp>
      <p:grpSp>
        <p:nvGrpSpPr>
          <p:cNvPr id="18" name="Group 18"/>
          <p:cNvGrpSpPr/>
          <p:nvPr/>
        </p:nvGrpSpPr>
        <p:grpSpPr>
          <a:xfrm rot="-5400000">
            <a:off x="12910419" y="4867206"/>
            <a:ext cx="10244787" cy="510375"/>
            <a:chOff x="0" y="0"/>
            <a:chExt cx="3671501" cy="182907"/>
          </a:xfrm>
        </p:grpSpPr>
        <p:sp>
          <p:nvSpPr>
            <p:cNvPr id="19" name="Freeform 19"/>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0" name="TextBox 20"/>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1" name="Group 21"/>
          <p:cNvGrpSpPr/>
          <p:nvPr/>
        </p:nvGrpSpPr>
        <p:grpSpPr>
          <a:xfrm>
            <a:off x="0" y="9776625"/>
            <a:ext cx="18288000" cy="510375"/>
            <a:chOff x="0" y="0"/>
            <a:chExt cx="6554006" cy="182907"/>
          </a:xfrm>
        </p:grpSpPr>
        <p:sp>
          <p:nvSpPr>
            <p:cNvPr id="22" name="Freeform 22"/>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3" name="TextBox 23"/>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4" name="Freeform 24"/>
          <p:cNvSpPr/>
          <p:nvPr/>
        </p:nvSpPr>
        <p:spPr>
          <a:xfrm>
            <a:off x="1935755" y="3314787"/>
            <a:ext cx="3288419" cy="4343840"/>
          </a:xfrm>
          <a:custGeom>
            <a:avLst/>
            <a:gdLst/>
            <a:ahLst/>
            <a:cxnLst/>
            <a:rect l="l" t="t" r="r" b="b"/>
            <a:pathLst>
              <a:path w="3288419" h="4343840">
                <a:moveTo>
                  <a:pt x="0" y="0"/>
                </a:moveTo>
                <a:lnTo>
                  <a:pt x="3288419" y="0"/>
                </a:lnTo>
                <a:lnTo>
                  <a:pt x="3288419" y="4343839"/>
                </a:lnTo>
                <a:lnTo>
                  <a:pt x="0" y="4343839"/>
                </a:lnTo>
                <a:lnTo>
                  <a:pt x="0" y="0"/>
                </a:lnTo>
                <a:close/>
              </a:path>
            </a:pathLst>
          </a:custGeom>
          <a:blipFill>
            <a:blip r:embed="rId5"/>
            <a:stretch>
              <a:fillRect/>
            </a:stretch>
          </a:blipFill>
          <a:ln w="19050" cap="sq">
            <a:solidFill>
              <a:srgbClr val="000000"/>
            </a:solidFill>
            <a:prstDash val="solid"/>
            <a:miter/>
          </a:ln>
        </p:spPr>
        <p:txBody>
          <a:bodyPr/>
          <a:lstStyle/>
          <a:p>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5" name="Freeform 5"/>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6" name="Freeform 6"/>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8" name="Freeform 8"/>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9" name="Freeform 9"/>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0" name="Freeform 10"/>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5498499" cy="1223447"/>
            <a:chOff x="0" y="0"/>
            <a:chExt cx="1448164" cy="322225"/>
          </a:xfrm>
        </p:grpSpPr>
        <p:sp>
          <p:nvSpPr>
            <p:cNvPr id="17" name="Freeform 17"/>
            <p:cNvSpPr/>
            <p:nvPr/>
          </p:nvSpPr>
          <p:spPr>
            <a:xfrm>
              <a:off x="0" y="0"/>
              <a:ext cx="1448164" cy="322225"/>
            </a:xfrm>
            <a:custGeom>
              <a:avLst/>
              <a:gdLst/>
              <a:ahLst/>
              <a:cxnLst/>
              <a:rect l="l" t="t" r="r" b="b"/>
              <a:pathLst>
                <a:path w="1448164" h="322225">
                  <a:moveTo>
                    <a:pt x="1244964" y="0"/>
                  </a:moveTo>
                  <a:cubicBezTo>
                    <a:pt x="1357189" y="0"/>
                    <a:pt x="1448164" y="72132"/>
                    <a:pt x="1448164" y="161112"/>
                  </a:cubicBezTo>
                  <a:cubicBezTo>
                    <a:pt x="1448164" y="250092"/>
                    <a:pt x="1357189" y="322225"/>
                    <a:pt x="1244964"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1448164"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938966" y="791507"/>
            <a:ext cx="9761494"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Your Rights</a:t>
            </a:r>
          </a:p>
        </p:txBody>
      </p:sp>
      <p:sp>
        <p:nvSpPr>
          <p:cNvPr id="23" name="Freeform 23"/>
          <p:cNvSpPr/>
          <p:nvPr/>
        </p:nvSpPr>
        <p:spPr>
          <a:xfrm>
            <a:off x="2583410" y="3306671"/>
            <a:ext cx="2798468" cy="2798468"/>
          </a:xfrm>
          <a:custGeom>
            <a:avLst/>
            <a:gdLst/>
            <a:ahLst/>
            <a:cxnLst/>
            <a:rect l="l" t="t" r="r" b="b"/>
            <a:pathLst>
              <a:path w="2798468" h="2798468">
                <a:moveTo>
                  <a:pt x="0" y="0"/>
                </a:moveTo>
                <a:lnTo>
                  <a:pt x="2798468" y="0"/>
                </a:lnTo>
                <a:lnTo>
                  <a:pt x="2798468" y="2798468"/>
                </a:lnTo>
                <a:lnTo>
                  <a:pt x="0" y="279846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4" name="TextBox 24"/>
          <p:cNvSpPr txBox="1"/>
          <p:nvPr/>
        </p:nvSpPr>
        <p:spPr>
          <a:xfrm>
            <a:off x="5982673" y="4126954"/>
            <a:ext cx="11194156" cy="2336178"/>
          </a:xfrm>
          <a:prstGeom prst="rect">
            <a:avLst/>
          </a:prstGeom>
        </p:spPr>
        <p:txBody>
          <a:bodyPr lIns="0" tIns="0" rIns="0" bIns="0" rtlCol="0" anchor="t">
            <a:spAutoFit/>
          </a:bodyPr>
          <a:lstStyle/>
          <a:p>
            <a:pPr algn="l">
              <a:lnSpc>
                <a:spcPts val="6159"/>
              </a:lnSpc>
            </a:pPr>
            <a:r>
              <a:rPr lang="en-US" sz="4399">
                <a:solidFill>
                  <a:srgbClr val="000000"/>
                </a:solidFill>
                <a:latin typeface="Ubuntu Bold"/>
                <a:ea typeface="Ubuntu Bold"/>
                <a:cs typeface="Ubuntu Bold"/>
                <a:sym typeface="Ubuntu Bold"/>
              </a:rPr>
              <a:t>Rights</a:t>
            </a:r>
            <a:r>
              <a:rPr lang="en-US" sz="4399">
                <a:solidFill>
                  <a:srgbClr val="000000"/>
                </a:solidFill>
                <a:latin typeface="Ubuntu"/>
                <a:ea typeface="Ubuntu"/>
                <a:cs typeface="Ubuntu"/>
                <a:sym typeface="Ubuntu"/>
              </a:rPr>
              <a:t> are things that you are allowed to do or allowed to have. No one can take away your rights.</a:t>
            </a:r>
          </a:p>
        </p:txBody>
      </p:sp>
      <p:sp>
        <p:nvSpPr>
          <p:cNvPr id="25" name="TextBox 25"/>
          <p:cNvSpPr txBox="1"/>
          <p:nvPr/>
        </p:nvSpPr>
        <p:spPr>
          <a:xfrm>
            <a:off x="2861357" y="6798501"/>
            <a:ext cx="14397943" cy="155512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There are some rights that your healthcare providers have to respect.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5" name="Freeform 5"/>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6" name="Freeform 6"/>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8" name="Freeform 8"/>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9" name="Freeform 9"/>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0" name="Freeform 10"/>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9070476" cy="1223447"/>
            <a:chOff x="0" y="0"/>
            <a:chExt cx="2388932" cy="322225"/>
          </a:xfrm>
        </p:grpSpPr>
        <p:sp>
          <p:nvSpPr>
            <p:cNvPr id="17" name="Freeform 17"/>
            <p:cNvSpPr/>
            <p:nvPr/>
          </p:nvSpPr>
          <p:spPr>
            <a:xfrm>
              <a:off x="0" y="0"/>
              <a:ext cx="2388932" cy="322225"/>
            </a:xfrm>
            <a:custGeom>
              <a:avLst/>
              <a:gdLst/>
              <a:ahLst/>
              <a:cxnLst/>
              <a:rect l="l" t="t" r="r" b="b"/>
              <a:pathLst>
                <a:path w="2388932" h="322225">
                  <a:moveTo>
                    <a:pt x="2185732" y="0"/>
                  </a:moveTo>
                  <a:cubicBezTo>
                    <a:pt x="2297956" y="0"/>
                    <a:pt x="2388932" y="72132"/>
                    <a:pt x="2388932" y="161112"/>
                  </a:cubicBezTo>
                  <a:cubicBezTo>
                    <a:pt x="2388932" y="250092"/>
                    <a:pt x="2297956" y="322225"/>
                    <a:pt x="2185732"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2388932"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938966" y="791507"/>
            <a:ext cx="9761494"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Your Responsibilities</a:t>
            </a:r>
          </a:p>
        </p:txBody>
      </p:sp>
      <p:sp>
        <p:nvSpPr>
          <p:cNvPr id="23" name="TextBox 23"/>
          <p:cNvSpPr txBox="1"/>
          <p:nvPr/>
        </p:nvSpPr>
        <p:spPr>
          <a:xfrm>
            <a:off x="5819713" y="5083622"/>
            <a:ext cx="11194156" cy="774078"/>
          </a:xfrm>
          <a:prstGeom prst="rect">
            <a:avLst/>
          </a:prstGeom>
        </p:spPr>
        <p:txBody>
          <a:bodyPr lIns="0" tIns="0" rIns="0" bIns="0" rtlCol="0" anchor="t">
            <a:spAutoFit/>
          </a:bodyPr>
          <a:lstStyle/>
          <a:p>
            <a:pPr algn="l">
              <a:lnSpc>
                <a:spcPts val="6159"/>
              </a:lnSpc>
            </a:pPr>
            <a:r>
              <a:rPr lang="en-US" sz="4399">
                <a:solidFill>
                  <a:srgbClr val="000000"/>
                </a:solidFill>
                <a:latin typeface="Ubuntu Bold"/>
                <a:ea typeface="Ubuntu Bold"/>
                <a:cs typeface="Ubuntu Bold"/>
                <a:sym typeface="Ubuntu Bold"/>
              </a:rPr>
              <a:t>Responsibilities</a:t>
            </a:r>
            <a:r>
              <a:rPr lang="en-US" sz="4399">
                <a:solidFill>
                  <a:srgbClr val="000000"/>
                </a:solidFill>
                <a:latin typeface="Ubuntu"/>
                <a:ea typeface="Ubuntu"/>
                <a:cs typeface="Ubuntu"/>
                <a:sym typeface="Ubuntu"/>
              </a:rPr>
              <a:t> are things we agree to do.</a:t>
            </a:r>
          </a:p>
        </p:txBody>
      </p:sp>
      <p:sp>
        <p:nvSpPr>
          <p:cNvPr id="24" name="Freeform 24"/>
          <p:cNvSpPr/>
          <p:nvPr/>
        </p:nvSpPr>
        <p:spPr>
          <a:xfrm>
            <a:off x="2758647" y="4065768"/>
            <a:ext cx="2361207" cy="2798468"/>
          </a:xfrm>
          <a:custGeom>
            <a:avLst/>
            <a:gdLst/>
            <a:ahLst/>
            <a:cxnLst/>
            <a:rect l="l" t="t" r="r" b="b"/>
            <a:pathLst>
              <a:path w="2361207" h="2798468">
                <a:moveTo>
                  <a:pt x="0" y="0"/>
                </a:moveTo>
                <a:lnTo>
                  <a:pt x="2361208" y="0"/>
                </a:lnTo>
                <a:lnTo>
                  <a:pt x="2361208" y="2798467"/>
                </a:lnTo>
                <a:lnTo>
                  <a:pt x="0" y="279846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5" name="Freeform 5"/>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6" name="Freeform 6"/>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8" name="Freeform 8"/>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9" name="Freeform 9"/>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0" name="Freeform 10"/>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rot="-5400000">
            <a:off x="12910419" y="4867206"/>
            <a:ext cx="10244787" cy="510375"/>
            <a:chOff x="0" y="0"/>
            <a:chExt cx="3671501" cy="182907"/>
          </a:xfrm>
        </p:grpSpPr>
        <p:sp>
          <p:nvSpPr>
            <p:cNvPr id="14" name="Freeform 14"/>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15" name="TextBox 15"/>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6" name="Group 16"/>
          <p:cNvGrpSpPr/>
          <p:nvPr/>
        </p:nvGrpSpPr>
        <p:grpSpPr>
          <a:xfrm>
            <a:off x="484174" y="808116"/>
            <a:ext cx="5335539" cy="1223447"/>
            <a:chOff x="0" y="0"/>
            <a:chExt cx="1405245" cy="322225"/>
          </a:xfrm>
        </p:grpSpPr>
        <p:sp>
          <p:nvSpPr>
            <p:cNvPr id="17" name="Freeform 17"/>
            <p:cNvSpPr/>
            <p:nvPr/>
          </p:nvSpPr>
          <p:spPr>
            <a:xfrm>
              <a:off x="0" y="0"/>
              <a:ext cx="1405245" cy="322225"/>
            </a:xfrm>
            <a:custGeom>
              <a:avLst/>
              <a:gdLst/>
              <a:ahLst/>
              <a:cxnLst/>
              <a:rect l="l" t="t" r="r" b="b"/>
              <a:pathLst>
                <a:path w="1405245" h="322225">
                  <a:moveTo>
                    <a:pt x="1202045" y="0"/>
                  </a:moveTo>
                  <a:cubicBezTo>
                    <a:pt x="1314269" y="0"/>
                    <a:pt x="1405245" y="72132"/>
                    <a:pt x="1405245" y="161112"/>
                  </a:cubicBezTo>
                  <a:cubicBezTo>
                    <a:pt x="1405245" y="250092"/>
                    <a:pt x="1314269" y="322225"/>
                    <a:pt x="1202045"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8" name="TextBox 18"/>
            <p:cNvSpPr txBox="1"/>
            <p:nvPr/>
          </p:nvSpPr>
          <p:spPr>
            <a:xfrm>
              <a:off x="0" y="-28575"/>
              <a:ext cx="1405245" cy="350800"/>
            </a:xfrm>
            <a:prstGeom prst="rect">
              <a:avLst/>
            </a:prstGeom>
          </p:spPr>
          <p:txBody>
            <a:bodyPr lIns="50800" tIns="50800" rIns="50800" bIns="50800" rtlCol="0" anchor="ctr"/>
            <a:lstStyle/>
            <a:p>
              <a:pPr algn="ctr">
                <a:lnSpc>
                  <a:spcPts val="1960"/>
                </a:lnSpc>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938966" y="791507"/>
            <a:ext cx="4692537"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Teamwork!</a:t>
            </a:r>
          </a:p>
        </p:txBody>
      </p:sp>
      <p:sp>
        <p:nvSpPr>
          <p:cNvPr id="23" name="TextBox 23"/>
          <p:cNvSpPr txBox="1"/>
          <p:nvPr/>
        </p:nvSpPr>
        <p:spPr>
          <a:xfrm>
            <a:off x="3273612" y="6960401"/>
            <a:ext cx="12078202" cy="1555128"/>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When we </a:t>
            </a:r>
            <a:r>
              <a:rPr lang="en-US" sz="4399">
                <a:solidFill>
                  <a:srgbClr val="000000"/>
                </a:solidFill>
                <a:latin typeface="Ubuntu Bold"/>
                <a:ea typeface="Ubuntu Bold"/>
                <a:cs typeface="Ubuntu Bold"/>
                <a:sym typeface="Ubuntu Bold"/>
              </a:rPr>
              <a:t>work together</a:t>
            </a:r>
            <a:r>
              <a:rPr lang="en-US" sz="4399">
                <a:solidFill>
                  <a:srgbClr val="000000"/>
                </a:solidFill>
                <a:latin typeface="Ubuntu"/>
                <a:ea typeface="Ubuntu"/>
                <a:cs typeface="Ubuntu"/>
                <a:sym typeface="Ubuntu"/>
              </a:rPr>
              <a:t> with our health team, we can have a good healthcare experience.</a:t>
            </a:r>
          </a:p>
        </p:txBody>
      </p:sp>
      <p:sp>
        <p:nvSpPr>
          <p:cNvPr id="24" name="Freeform 24"/>
          <p:cNvSpPr/>
          <p:nvPr/>
        </p:nvSpPr>
        <p:spPr>
          <a:xfrm>
            <a:off x="7112252" y="2414474"/>
            <a:ext cx="4063496" cy="4189172"/>
          </a:xfrm>
          <a:custGeom>
            <a:avLst/>
            <a:gdLst/>
            <a:ahLst/>
            <a:cxnLst/>
            <a:rect l="l" t="t" r="r" b="b"/>
            <a:pathLst>
              <a:path w="4063496" h="4189172">
                <a:moveTo>
                  <a:pt x="0" y="0"/>
                </a:moveTo>
                <a:lnTo>
                  <a:pt x="4063496" y="0"/>
                </a:lnTo>
                <a:lnTo>
                  <a:pt x="4063496" y="4189172"/>
                </a:lnTo>
                <a:lnTo>
                  <a:pt x="0" y="4189172"/>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a:off x="484174" y="808116"/>
            <a:ext cx="10395109" cy="1223447"/>
            <a:chOff x="0" y="0"/>
            <a:chExt cx="2737807" cy="322225"/>
          </a:xfrm>
        </p:grpSpPr>
        <p:sp>
          <p:nvSpPr>
            <p:cNvPr id="14" name="Freeform 14"/>
            <p:cNvSpPr/>
            <p:nvPr/>
          </p:nvSpPr>
          <p:spPr>
            <a:xfrm>
              <a:off x="0" y="0"/>
              <a:ext cx="2737807" cy="322225"/>
            </a:xfrm>
            <a:custGeom>
              <a:avLst/>
              <a:gdLst/>
              <a:ahLst/>
              <a:cxnLst/>
              <a:rect l="l" t="t" r="r" b="b"/>
              <a:pathLst>
                <a:path w="2737807" h="322225">
                  <a:moveTo>
                    <a:pt x="2534607" y="0"/>
                  </a:moveTo>
                  <a:cubicBezTo>
                    <a:pt x="2646831" y="0"/>
                    <a:pt x="2737807" y="72132"/>
                    <a:pt x="2737807" y="161112"/>
                  </a:cubicBezTo>
                  <a:cubicBezTo>
                    <a:pt x="2737807" y="250092"/>
                    <a:pt x="2646831" y="322225"/>
                    <a:pt x="2534607"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5" name="TextBox 15"/>
            <p:cNvSpPr txBox="1"/>
            <p:nvPr/>
          </p:nvSpPr>
          <p:spPr>
            <a:xfrm>
              <a:off x="0" y="-28575"/>
              <a:ext cx="2737807" cy="350800"/>
            </a:xfrm>
            <a:prstGeom prst="rect">
              <a:avLst/>
            </a:prstGeom>
          </p:spPr>
          <p:txBody>
            <a:bodyPr lIns="50800" tIns="50800" rIns="50800" bIns="50800" rtlCol="0" anchor="ctr"/>
            <a:lstStyle/>
            <a:p>
              <a:pPr algn="ctr">
                <a:lnSpc>
                  <a:spcPts val="1960"/>
                </a:lnSpc>
              </a:pPr>
              <a:endParaRPr/>
            </a:p>
          </p:txBody>
        </p:sp>
      </p:grpSp>
      <p:grpSp>
        <p:nvGrpSpPr>
          <p:cNvPr id="16" name="Group 16"/>
          <p:cNvGrpSpPr/>
          <p:nvPr/>
        </p:nvGrpSpPr>
        <p:grpSpPr>
          <a:xfrm rot="-5400000">
            <a:off x="12910419" y="4867206"/>
            <a:ext cx="10244787" cy="510375"/>
            <a:chOff x="0" y="0"/>
            <a:chExt cx="3671501" cy="182907"/>
          </a:xfrm>
        </p:grpSpPr>
        <p:sp>
          <p:nvSpPr>
            <p:cNvPr id="17" name="Freeform 17"/>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18" name="TextBox 18"/>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TextBox 22"/>
          <p:cNvSpPr txBox="1"/>
          <p:nvPr/>
        </p:nvSpPr>
        <p:spPr>
          <a:xfrm>
            <a:off x="938966" y="791507"/>
            <a:ext cx="10699607"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Rights Protected by Law</a:t>
            </a:r>
          </a:p>
        </p:txBody>
      </p:sp>
      <p:grpSp>
        <p:nvGrpSpPr>
          <p:cNvPr id="23" name="Group 23"/>
          <p:cNvGrpSpPr/>
          <p:nvPr/>
        </p:nvGrpSpPr>
        <p:grpSpPr>
          <a:xfrm>
            <a:off x="3210697" y="2642389"/>
            <a:ext cx="11866605" cy="6426638"/>
            <a:chOff x="0" y="0"/>
            <a:chExt cx="15822141" cy="8568850"/>
          </a:xfrm>
        </p:grpSpPr>
        <p:sp>
          <p:nvSpPr>
            <p:cNvPr id="24" name="Freeform 24"/>
            <p:cNvSpPr/>
            <p:nvPr/>
          </p:nvSpPr>
          <p:spPr>
            <a:xfrm>
              <a:off x="12490683" y="0"/>
              <a:ext cx="3331457" cy="2098818"/>
            </a:xfrm>
            <a:custGeom>
              <a:avLst/>
              <a:gdLst/>
              <a:ahLst/>
              <a:cxnLst/>
              <a:rect l="l" t="t" r="r" b="b"/>
              <a:pathLst>
                <a:path w="3331457" h="2098818">
                  <a:moveTo>
                    <a:pt x="0" y="0"/>
                  </a:moveTo>
                  <a:lnTo>
                    <a:pt x="3331458" y="0"/>
                  </a:lnTo>
                  <a:lnTo>
                    <a:pt x="3331458" y="2098818"/>
                  </a:lnTo>
                  <a:lnTo>
                    <a:pt x="0" y="2098818"/>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5" name="Freeform 25"/>
            <p:cNvSpPr/>
            <p:nvPr/>
          </p:nvSpPr>
          <p:spPr>
            <a:xfrm>
              <a:off x="12937241" y="3511119"/>
              <a:ext cx="2186269" cy="2098818"/>
            </a:xfrm>
            <a:custGeom>
              <a:avLst/>
              <a:gdLst/>
              <a:ahLst/>
              <a:cxnLst/>
              <a:rect l="l" t="t" r="r" b="b"/>
              <a:pathLst>
                <a:path w="2186269" h="2098818">
                  <a:moveTo>
                    <a:pt x="0" y="0"/>
                  </a:moveTo>
                  <a:lnTo>
                    <a:pt x="2186269" y="0"/>
                  </a:lnTo>
                  <a:lnTo>
                    <a:pt x="2186269" y="2098818"/>
                  </a:lnTo>
                  <a:lnTo>
                    <a:pt x="0" y="2098818"/>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26" name="Freeform 26"/>
            <p:cNvSpPr/>
            <p:nvPr/>
          </p:nvSpPr>
          <p:spPr>
            <a:xfrm>
              <a:off x="13102112" y="6929149"/>
              <a:ext cx="2186269" cy="1639702"/>
            </a:xfrm>
            <a:custGeom>
              <a:avLst/>
              <a:gdLst/>
              <a:ahLst/>
              <a:cxnLst/>
              <a:rect l="l" t="t" r="r" b="b"/>
              <a:pathLst>
                <a:path w="2186269" h="1639702">
                  <a:moveTo>
                    <a:pt x="0" y="0"/>
                  </a:moveTo>
                  <a:lnTo>
                    <a:pt x="2186268" y="0"/>
                  </a:lnTo>
                  <a:lnTo>
                    <a:pt x="2186268" y="1639701"/>
                  </a:lnTo>
                  <a:lnTo>
                    <a:pt x="0" y="163970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27" name="TextBox 27"/>
            <p:cNvSpPr txBox="1"/>
            <p:nvPr/>
          </p:nvSpPr>
          <p:spPr>
            <a:xfrm>
              <a:off x="0" y="273536"/>
              <a:ext cx="13222010" cy="997162"/>
            </a:xfrm>
            <a:prstGeom prst="rect">
              <a:avLst/>
            </a:prstGeom>
          </p:spPr>
          <p:txBody>
            <a:bodyPr lIns="0" tIns="0" rIns="0" bIns="0" rtlCol="0" anchor="t">
              <a:spAutoFit/>
            </a:bodyPr>
            <a:lstStyle/>
            <a:p>
              <a:pPr algn="l">
                <a:lnSpc>
                  <a:spcPts val="6159"/>
                </a:lnSpc>
              </a:pPr>
              <a:r>
                <a:rPr lang="en-US" sz="4399">
                  <a:solidFill>
                    <a:srgbClr val="000000"/>
                  </a:solidFill>
                  <a:latin typeface="Ubuntu"/>
                  <a:ea typeface="Ubuntu"/>
                  <a:cs typeface="Ubuntu"/>
                  <a:sym typeface="Ubuntu"/>
                </a:rPr>
                <a:t>Rights protected by </a:t>
              </a:r>
              <a:r>
                <a:rPr lang="en-US" sz="4399">
                  <a:solidFill>
                    <a:srgbClr val="000000"/>
                  </a:solidFill>
                  <a:latin typeface="Ubuntu Bold"/>
                  <a:ea typeface="Ubuntu Bold"/>
                  <a:cs typeface="Ubuntu Bold"/>
                  <a:sym typeface="Ubuntu Bold"/>
                </a:rPr>
                <a:t>federal</a:t>
              </a:r>
              <a:r>
                <a:rPr lang="en-US" sz="4399">
                  <a:solidFill>
                    <a:srgbClr val="000000"/>
                  </a:solidFill>
                  <a:latin typeface="Ubuntu"/>
                  <a:ea typeface="Ubuntu"/>
                  <a:cs typeface="Ubuntu"/>
                  <a:sym typeface="Ubuntu"/>
                </a:rPr>
                <a:t> law</a:t>
              </a:r>
            </a:p>
          </p:txBody>
        </p:sp>
        <p:sp>
          <p:nvSpPr>
            <p:cNvPr id="28" name="TextBox 28"/>
            <p:cNvSpPr txBox="1"/>
            <p:nvPr/>
          </p:nvSpPr>
          <p:spPr>
            <a:xfrm>
              <a:off x="0" y="7173147"/>
              <a:ext cx="7615932" cy="987637"/>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Patient’s Bill of Rights </a:t>
              </a:r>
            </a:p>
          </p:txBody>
        </p:sp>
        <p:sp>
          <p:nvSpPr>
            <p:cNvPr id="29" name="TextBox 29"/>
            <p:cNvSpPr txBox="1"/>
            <p:nvPr/>
          </p:nvSpPr>
          <p:spPr>
            <a:xfrm>
              <a:off x="0" y="4095315"/>
              <a:ext cx="10067131" cy="987637"/>
            </a:xfrm>
            <a:prstGeom prst="rect">
              <a:avLst/>
            </a:prstGeom>
          </p:spPr>
          <p:txBody>
            <a:bodyPr lIns="0" tIns="0" rIns="0" bIns="0" rtlCol="0" anchor="t">
              <a:spAutoFit/>
            </a:bodyPr>
            <a:lstStyle/>
            <a:p>
              <a:pPr algn="l">
                <a:lnSpc>
                  <a:spcPts val="6160"/>
                </a:lnSpc>
              </a:pPr>
              <a:r>
                <a:rPr lang="en-US" sz="4400">
                  <a:solidFill>
                    <a:srgbClr val="000000"/>
                  </a:solidFill>
                  <a:latin typeface="Ubuntu"/>
                  <a:ea typeface="Ubuntu"/>
                  <a:cs typeface="Ubuntu"/>
                  <a:sym typeface="Ubuntu"/>
                </a:rPr>
                <a:t>Rights protected by </a:t>
              </a:r>
              <a:r>
                <a:rPr lang="en-US" sz="4400">
                  <a:solidFill>
                    <a:srgbClr val="000000"/>
                  </a:solidFill>
                  <a:latin typeface="Ubuntu Bold"/>
                  <a:ea typeface="Ubuntu Bold"/>
                  <a:cs typeface="Ubuntu Bold"/>
                  <a:sym typeface="Ubuntu Bold"/>
                </a:rPr>
                <a:t>state</a:t>
              </a:r>
              <a:r>
                <a:rPr lang="en-US" sz="4400">
                  <a:solidFill>
                    <a:srgbClr val="000000"/>
                  </a:solidFill>
                  <a:latin typeface="Ubuntu"/>
                  <a:ea typeface="Ubuntu"/>
                  <a:cs typeface="Ubuntu"/>
                  <a:sym typeface="Ubuntu"/>
                </a:rPr>
                <a:t> law</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a:off x="484174" y="808116"/>
            <a:ext cx="12867391" cy="1223447"/>
            <a:chOff x="0" y="0"/>
            <a:chExt cx="3388942" cy="322225"/>
          </a:xfrm>
        </p:grpSpPr>
        <p:sp>
          <p:nvSpPr>
            <p:cNvPr id="14" name="Freeform 14"/>
            <p:cNvSpPr/>
            <p:nvPr/>
          </p:nvSpPr>
          <p:spPr>
            <a:xfrm>
              <a:off x="0" y="0"/>
              <a:ext cx="3388942" cy="322225"/>
            </a:xfrm>
            <a:custGeom>
              <a:avLst/>
              <a:gdLst/>
              <a:ahLst/>
              <a:cxnLst/>
              <a:rect l="l" t="t" r="r" b="b"/>
              <a:pathLst>
                <a:path w="3388942" h="322225">
                  <a:moveTo>
                    <a:pt x="3185743" y="0"/>
                  </a:moveTo>
                  <a:cubicBezTo>
                    <a:pt x="3297967" y="0"/>
                    <a:pt x="3388942" y="72132"/>
                    <a:pt x="3388942" y="161112"/>
                  </a:cubicBezTo>
                  <a:cubicBezTo>
                    <a:pt x="3388942" y="250092"/>
                    <a:pt x="3297967" y="322225"/>
                    <a:pt x="3185743"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5" name="TextBox 15"/>
            <p:cNvSpPr txBox="1"/>
            <p:nvPr/>
          </p:nvSpPr>
          <p:spPr>
            <a:xfrm>
              <a:off x="0" y="-28575"/>
              <a:ext cx="3388942" cy="350800"/>
            </a:xfrm>
            <a:prstGeom prst="rect">
              <a:avLst/>
            </a:prstGeom>
          </p:spPr>
          <p:txBody>
            <a:bodyPr lIns="50800" tIns="50800" rIns="50800" bIns="50800" rtlCol="0" anchor="ctr"/>
            <a:lstStyle/>
            <a:p>
              <a:pPr algn="ctr">
                <a:lnSpc>
                  <a:spcPts val="1960"/>
                </a:lnSpc>
              </a:pPr>
              <a:endParaRPr/>
            </a:p>
          </p:txBody>
        </p:sp>
      </p:grpSp>
      <p:grpSp>
        <p:nvGrpSpPr>
          <p:cNvPr id="16" name="Group 16"/>
          <p:cNvGrpSpPr/>
          <p:nvPr/>
        </p:nvGrpSpPr>
        <p:grpSpPr>
          <a:xfrm rot="-5400000">
            <a:off x="12910419" y="4867206"/>
            <a:ext cx="10244787" cy="510375"/>
            <a:chOff x="0" y="0"/>
            <a:chExt cx="3671501" cy="182907"/>
          </a:xfrm>
        </p:grpSpPr>
        <p:sp>
          <p:nvSpPr>
            <p:cNvPr id="17" name="Freeform 17"/>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18" name="TextBox 18"/>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AutoShape 22"/>
          <p:cNvSpPr/>
          <p:nvPr/>
        </p:nvSpPr>
        <p:spPr>
          <a:xfrm flipH="1" flipV="1">
            <a:off x="9322238" y="5665044"/>
            <a:ext cx="19050" cy="4111625"/>
          </a:xfrm>
          <a:prstGeom prst="line">
            <a:avLst/>
          </a:prstGeom>
          <a:ln w="19050" cap="flat">
            <a:solidFill>
              <a:srgbClr val="000000"/>
            </a:solidFill>
            <a:prstDash val="sysDot"/>
            <a:headEnd type="none" w="sm" len="sm"/>
            <a:tailEnd type="none" w="sm" len="sm"/>
          </a:ln>
        </p:spPr>
        <p:txBody>
          <a:bodyPr/>
          <a:lstStyle/>
          <a:p>
            <a:endParaRPr lang="en-US"/>
          </a:p>
        </p:txBody>
      </p:sp>
      <p:sp>
        <p:nvSpPr>
          <p:cNvPr id="23" name="AutoShape 23"/>
          <p:cNvSpPr/>
          <p:nvPr/>
        </p:nvSpPr>
        <p:spPr>
          <a:xfrm>
            <a:off x="998524" y="5665000"/>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24" name="AutoShape 24"/>
          <p:cNvSpPr/>
          <p:nvPr/>
        </p:nvSpPr>
        <p:spPr>
          <a:xfrm flipV="1">
            <a:off x="12114400" y="2031562"/>
            <a:ext cx="0" cy="3630030"/>
          </a:xfrm>
          <a:prstGeom prst="line">
            <a:avLst/>
          </a:prstGeom>
          <a:ln w="19050" cap="flat">
            <a:solidFill>
              <a:srgbClr val="000000"/>
            </a:solidFill>
            <a:prstDash val="sysDot"/>
            <a:headEnd type="none" w="sm" len="sm"/>
            <a:tailEnd type="none" w="sm" len="sm"/>
          </a:ln>
        </p:spPr>
        <p:txBody>
          <a:bodyPr/>
          <a:lstStyle/>
          <a:p>
            <a:endParaRPr lang="en-US"/>
          </a:p>
        </p:txBody>
      </p:sp>
      <p:sp>
        <p:nvSpPr>
          <p:cNvPr id="25" name="AutoShape 25"/>
          <p:cNvSpPr/>
          <p:nvPr/>
        </p:nvSpPr>
        <p:spPr>
          <a:xfrm flipV="1">
            <a:off x="6700627" y="2034970"/>
            <a:ext cx="0" cy="3630030"/>
          </a:xfrm>
          <a:prstGeom prst="line">
            <a:avLst/>
          </a:prstGeom>
          <a:ln w="19050" cap="flat">
            <a:solidFill>
              <a:srgbClr val="000000"/>
            </a:solidFill>
            <a:prstDash val="sysDot"/>
            <a:headEnd type="none" w="sm" len="sm"/>
            <a:tailEnd type="none" w="sm" len="sm"/>
          </a:ln>
        </p:spPr>
        <p:txBody>
          <a:bodyPr/>
          <a:lstStyle/>
          <a:p>
            <a:endParaRPr lang="en-US"/>
          </a:p>
        </p:txBody>
      </p:sp>
      <p:grpSp>
        <p:nvGrpSpPr>
          <p:cNvPr id="26" name="Group 26"/>
          <p:cNvGrpSpPr/>
          <p:nvPr/>
        </p:nvGrpSpPr>
        <p:grpSpPr>
          <a:xfrm>
            <a:off x="11759004" y="6321959"/>
            <a:ext cx="3853079" cy="1817223"/>
            <a:chOff x="0" y="0"/>
            <a:chExt cx="5137438" cy="2422963"/>
          </a:xfrm>
        </p:grpSpPr>
        <p:sp>
          <p:nvSpPr>
            <p:cNvPr id="27" name="Freeform 27"/>
            <p:cNvSpPr/>
            <p:nvPr/>
          </p:nvSpPr>
          <p:spPr>
            <a:xfrm>
              <a:off x="2811393" y="0"/>
              <a:ext cx="2326045" cy="2422963"/>
            </a:xfrm>
            <a:custGeom>
              <a:avLst/>
              <a:gdLst/>
              <a:ahLst/>
              <a:cxnLst/>
              <a:rect l="l" t="t" r="r" b="b"/>
              <a:pathLst>
                <a:path w="2326045" h="2422963">
                  <a:moveTo>
                    <a:pt x="0" y="0"/>
                  </a:moveTo>
                  <a:lnTo>
                    <a:pt x="2326045" y="0"/>
                  </a:lnTo>
                  <a:lnTo>
                    <a:pt x="2326045" y="2422963"/>
                  </a:lnTo>
                  <a:lnTo>
                    <a:pt x="0" y="242296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8" name="Freeform 28"/>
            <p:cNvSpPr/>
            <p:nvPr/>
          </p:nvSpPr>
          <p:spPr>
            <a:xfrm>
              <a:off x="0" y="0"/>
              <a:ext cx="2374504" cy="2422963"/>
            </a:xfrm>
            <a:custGeom>
              <a:avLst/>
              <a:gdLst/>
              <a:ahLst/>
              <a:cxnLst/>
              <a:rect l="l" t="t" r="r" b="b"/>
              <a:pathLst>
                <a:path w="2374504" h="2422963">
                  <a:moveTo>
                    <a:pt x="0" y="0"/>
                  </a:moveTo>
                  <a:lnTo>
                    <a:pt x="2374504" y="0"/>
                  </a:lnTo>
                  <a:lnTo>
                    <a:pt x="2374504" y="2422963"/>
                  </a:lnTo>
                  <a:lnTo>
                    <a:pt x="0" y="2422963"/>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grpSp>
      <p:sp>
        <p:nvSpPr>
          <p:cNvPr id="29" name="Freeform 29"/>
          <p:cNvSpPr/>
          <p:nvPr/>
        </p:nvSpPr>
        <p:spPr>
          <a:xfrm>
            <a:off x="2767036" y="2610165"/>
            <a:ext cx="1917533" cy="1716192"/>
          </a:xfrm>
          <a:custGeom>
            <a:avLst/>
            <a:gdLst/>
            <a:ahLst/>
            <a:cxnLst/>
            <a:rect l="l" t="t" r="r" b="b"/>
            <a:pathLst>
              <a:path w="1917533" h="1716192">
                <a:moveTo>
                  <a:pt x="0" y="0"/>
                </a:moveTo>
                <a:lnTo>
                  <a:pt x="1917532" y="0"/>
                </a:lnTo>
                <a:lnTo>
                  <a:pt x="1917532" y="1716192"/>
                </a:lnTo>
                <a:lnTo>
                  <a:pt x="0" y="171619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grpSp>
        <p:nvGrpSpPr>
          <p:cNvPr id="30" name="Group 30"/>
          <p:cNvGrpSpPr/>
          <p:nvPr/>
        </p:nvGrpSpPr>
        <p:grpSpPr>
          <a:xfrm>
            <a:off x="7691416" y="2610165"/>
            <a:ext cx="3603123" cy="1716192"/>
            <a:chOff x="0" y="0"/>
            <a:chExt cx="4804164" cy="2288256"/>
          </a:xfrm>
        </p:grpSpPr>
        <p:sp>
          <p:nvSpPr>
            <p:cNvPr id="31" name="Freeform 31"/>
            <p:cNvSpPr/>
            <p:nvPr/>
          </p:nvSpPr>
          <p:spPr>
            <a:xfrm>
              <a:off x="2515908" y="0"/>
              <a:ext cx="2288256" cy="2288256"/>
            </a:xfrm>
            <a:custGeom>
              <a:avLst/>
              <a:gdLst/>
              <a:ahLst/>
              <a:cxnLst/>
              <a:rect l="l" t="t" r="r" b="b"/>
              <a:pathLst>
                <a:path w="2288256" h="2288256">
                  <a:moveTo>
                    <a:pt x="0" y="0"/>
                  </a:moveTo>
                  <a:lnTo>
                    <a:pt x="2288256" y="0"/>
                  </a:lnTo>
                  <a:lnTo>
                    <a:pt x="2288256" y="2288256"/>
                  </a:lnTo>
                  <a:lnTo>
                    <a:pt x="0" y="2288256"/>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32" name="Freeform 32"/>
            <p:cNvSpPr/>
            <p:nvPr/>
          </p:nvSpPr>
          <p:spPr>
            <a:xfrm>
              <a:off x="0" y="0"/>
              <a:ext cx="2288256" cy="2288256"/>
            </a:xfrm>
            <a:custGeom>
              <a:avLst/>
              <a:gdLst/>
              <a:ahLst/>
              <a:cxnLst/>
              <a:rect l="l" t="t" r="r" b="b"/>
              <a:pathLst>
                <a:path w="2288256" h="2288256">
                  <a:moveTo>
                    <a:pt x="0" y="0"/>
                  </a:moveTo>
                  <a:lnTo>
                    <a:pt x="2288256" y="0"/>
                  </a:lnTo>
                  <a:lnTo>
                    <a:pt x="2288256" y="2288256"/>
                  </a:lnTo>
                  <a:lnTo>
                    <a:pt x="0" y="2288256"/>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grpSp>
        <p:nvGrpSpPr>
          <p:cNvPr id="33" name="Group 33"/>
          <p:cNvGrpSpPr/>
          <p:nvPr/>
        </p:nvGrpSpPr>
        <p:grpSpPr>
          <a:xfrm>
            <a:off x="12743773" y="2600742"/>
            <a:ext cx="4198441" cy="1649415"/>
            <a:chOff x="0" y="0"/>
            <a:chExt cx="5597922" cy="2199220"/>
          </a:xfrm>
        </p:grpSpPr>
        <p:sp>
          <p:nvSpPr>
            <p:cNvPr id="34" name="Freeform 34"/>
            <p:cNvSpPr/>
            <p:nvPr/>
          </p:nvSpPr>
          <p:spPr>
            <a:xfrm>
              <a:off x="0" y="0"/>
              <a:ext cx="2481489" cy="2199220"/>
            </a:xfrm>
            <a:custGeom>
              <a:avLst/>
              <a:gdLst/>
              <a:ahLst/>
              <a:cxnLst/>
              <a:rect l="l" t="t" r="r" b="b"/>
              <a:pathLst>
                <a:path w="2481489" h="2199220">
                  <a:moveTo>
                    <a:pt x="0" y="0"/>
                  </a:moveTo>
                  <a:lnTo>
                    <a:pt x="2481489" y="0"/>
                  </a:lnTo>
                  <a:lnTo>
                    <a:pt x="2481489" y="2199220"/>
                  </a:lnTo>
                  <a:lnTo>
                    <a:pt x="0" y="219922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35" name="Freeform 35"/>
            <p:cNvSpPr/>
            <p:nvPr/>
          </p:nvSpPr>
          <p:spPr>
            <a:xfrm>
              <a:off x="2935327" y="0"/>
              <a:ext cx="2662595" cy="2186656"/>
            </a:xfrm>
            <a:custGeom>
              <a:avLst/>
              <a:gdLst/>
              <a:ahLst/>
              <a:cxnLst/>
              <a:rect l="l" t="t" r="r" b="b"/>
              <a:pathLst>
                <a:path w="2662595" h="2186656">
                  <a:moveTo>
                    <a:pt x="0" y="0"/>
                  </a:moveTo>
                  <a:lnTo>
                    <a:pt x="2662595" y="0"/>
                  </a:lnTo>
                  <a:lnTo>
                    <a:pt x="2662595" y="2186656"/>
                  </a:lnTo>
                  <a:lnTo>
                    <a:pt x="0" y="2186656"/>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grpSp>
      <p:sp>
        <p:nvSpPr>
          <p:cNvPr id="36" name="Freeform 36"/>
          <p:cNvSpPr/>
          <p:nvPr/>
        </p:nvSpPr>
        <p:spPr>
          <a:xfrm>
            <a:off x="4121837" y="6061303"/>
            <a:ext cx="1778437" cy="1716192"/>
          </a:xfrm>
          <a:custGeom>
            <a:avLst/>
            <a:gdLst/>
            <a:ahLst/>
            <a:cxnLst/>
            <a:rect l="l" t="t" r="r" b="b"/>
            <a:pathLst>
              <a:path w="1778437" h="1716192">
                <a:moveTo>
                  <a:pt x="0" y="0"/>
                </a:moveTo>
                <a:lnTo>
                  <a:pt x="1778437" y="0"/>
                </a:lnTo>
                <a:lnTo>
                  <a:pt x="1778437" y="1716192"/>
                </a:lnTo>
                <a:lnTo>
                  <a:pt x="0" y="1716192"/>
                </a:lnTo>
                <a:lnTo>
                  <a:pt x="0" y="0"/>
                </a:lnTo>
                <a:close/>
              </a:path>
            </a:pathLst>
          </a:custGeom>
          <a:blipFill>
            <a:blip r:embed="rId19">
              <a:extLst>
                <a:ext uri="{96DAC541-7B7A-43D3-8B79-37D633B846F1}">
                  <asvg:svgBlip xmlns:asvg="http://schemas.microsoft.com/office/drawing/2016/SVG/main" r:embed="rId20"/>
                </a:ext>
              </a:extLst>
            </a:blip>
            <a:stretch>
              <a:fillRect/>
            </a:stretch>
          </a:blipFill>
        </p:spPr>
        <p:txBody>
          <a:bodyPr/>
          <a:lstStyle/>
          <a:p>
            <a:endParaRPr lang="en-US"/>
          </a:p>
        </p:txBody>
      </p:sp>
      <p:sp>
        <p:nvSpPr>
          <p:cNvPr id="37" name="TextBox 37"/>
          <p:cNvSpPr txBox="1"/>
          <p:nvPr/>
        </p:nvSpPr>
        <p:spPr>
          <a:xfrm>
            <a:off x="938966" y="791507"/>
            <a:ext cx="12952476"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Examples of Healthcare Rights</a:t>
            </a:r>
          </a:p>
        </p:txBody>
      </p:sp>
      <p:sp>
        <p:nvSpPr>
          <p:cNvPr id="38" name="TextBox 38"/>
          <p:cNvSpPr txBox="1"/>
          <p:nvPr/>
        </p:nvSpPr>
        <p:spPr>
          <a:xfrm>
            <a:off x="1376707" y="4411980"/>
            <a:ext cx="4665978"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Dignity + Respect</a:t>
            </a:r>
          </a:p>
        </p:txBody>
      </p:sp>
      <p:sp>
        <p:nvSpPr>
          <p:cNvPr id="39" name="TextBox 39"/>
          <p:cNvSpPr txBox="1"/>
          <p:nvPr/>
        </p:nvSpPr>
        <p:spPr>
          <a:xfrm>
            <a:off x="7137744" y="4411980"/>
            <a:ext cx="4710467"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No discrimination</a:t>
            </a:r>
          </a:p>
        </p:txBody>
      </p:sp>
      <p:sp>
        <p:nvSpPr>
          <p:cNvPr id="40" name="TextBox 40"/>
          <p:cNvSpPr txBox="1"/>
          <p:nvPr/>
        </p:nvSpPr>
        <p:spPr>
          <a:xfrm>
            <a:off x="2654734" y="7948807"/>
            <a:ext cx="4712643" cy="1474470"/>
          </a:xfrm>
          <a:prstGeom prst="rect">
            <a:avLst/>
          </a:prstGeom>
        </p:spPr>
        <p:txBody>
          <a:bodyPr lIns="0" tIns="0" rIns="0" bIns="0" rtlCol="0" anchor="t">
            <a:spAutoFit/>
          </a:bodyPr>
          <a:lstStyle/>
          <a:p>
            <a:pPr algn="ctr">
              <a:lnSpc>
                <a:spcPts val="5880"/>
              </a:lnSpc>
            </a:pPr>
            <a:r>
              <a:rPr lang="en-US" sz="4200">
                <a:solidFill>
                  <a:srgbClr val="000000"/>
                </a:solidFill>
                <a:latin typeface="Ubuntu"/>
                <a:ea typeface="Ubuntu"/>
                <a:cs typeface="Ubuntu"/>
                <a:sym typeface="Ubuntu"/>
              </a:rPr>
              <a:t>Keeping your </a:t>
            </a:r>
          </a:p>
          <a:p>
            <a:pPr algn="ctr">
              <a:lnSpc>
                <a:spcPts val="5880"/>
              </a:lnSpc>
              <a:spcBef>
                <a:spcPct val="0"/>
              </a:spcBef>
            </a:pPr>
            <a:r>
              <a:rPr lang="en-US" sz="4200">
                <a:solidFill>
                  <a:srgbClr val="000000"/>
                </a:solidFill>
                <a:latin typeface="Ubuntu"/>
                <a:ea typeface="Ubuntu"/>
                <a:cs typeface="Ubuntu"/>
                <a:sym typeface="Ubuntu"/>
              </a:rPr>
              <a:t>information private</a:t>
            </a:r>
          </a:p>
        </p:txBody>
      </p:sp>
      <p:sp>
        <p:nvSpPr>
          <p:cNvPr id="41" name="TextBox 41"/>
          <p:cNvSpPr txBox="1"/>
          <p:nvPr/>
        </p:nvSpPr>
        <p:spPr>
          <a:xfrm>
            <a:off x="12596637" y="8320282"/>
            <a:ext cx="2177814"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Support</a:t>
            </a:r>
          </a:p>
        </p:txBody>
      </p:sp>
      <p:sp>
        <p:nvSpPr>
          <p:cNvPr id="42" name="TextBox 42"/>
          <p:cNvSpPr txBox="1"/>
          <p:nvPr/>
        </p:nvSpPr>
        <p:spPr>
          <a:xfrm>
            <a:off x="12628910" y="4411980"/>
            <a:ext cx="4515527" cy="731520"/>
          </a:xfrm>
          <a:prstGeom prst="rect">
            <a:avLst/>
          </a:prstGeom>
        </p:spPr>
        <p:txBody>
          <a:bodyPr lIns="0" tIns="0" rIns="0" bIns="0" rtlCol="0" anchor="t">
            <a:spAutoFit/>
          </a:bodyPr>
          <a:lstStyle/>
          <a:p>
            <a:pPr algn="ctr">
              <a:lnSpc>
                <a:spcPts val="5880"/>
              </a:lnSpc>
              <a:spcBef>
                <a:spcPct val="0"/>
              </a:spcBef>
            </a:pPr>
            <a:r>
              <a:rPr lang="en-US" sz="4200">
                <a:solidFill>
                  <a:srgbClr val="000000"/>
                </a:solidFill>
                <a:latin typeface="Ubuntu"/>
                <a:ea typeface="Ubuntu"/>
                <a:cs typeface="Ubuntu"/>
                <a:sym typeface="Ubuntu"/>
              </a:rPr>
              <a:t>Accommodations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5" name="Freeform 5"/>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6" name="Freeform 6"/>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8" name="Freeform 8"/>
          <p:cNvSpPr/>
          <p:nvPr/>
        </p:nvSpPr>
        <p:spPr>
          <a:xfrm>
            <a:off x="6500812" y="0"/>
            <a:ext cx="2807494" cy="862012"/>
          </a:xfrm>
          <a:custGeom>
            <a:avLst/>
            <a:gdLst/>
            <a:ahLst/>
            <a:cxnLst/>
            <a:rect l="l" t="t" r="r" b="b"/>
            <a:pathLst>
              <a:path w="2807494" h="862012">
                <a:moveTo>
                  <a:pt x="0" y="0"/>
                </a:moveTo>
                <a:lnTo>
                  <a:pt x="2807494" y="0"/>
                </a:lnTo>
                <a:lnTo>
                  <a:pt x="2807494" y="862012"/>
                </a:lnTo>
                <a:lnTo>
                  <a:pt x="0" y="862012"/>
                </a:lnTo>
                <a:lnTo>
                  <a:pt x="0" y="0"/>
                </a:lnTo>
                <a:close/>
              </a:path>
            </a:pathLst>
          </a:custGeom>
          <a:blipFill>
            <a:blip r:embed="rId3">
              <a:extLst>
                <a:ext uri="{96DAC541-7B7A-43D3-8B79-37D633B846F1}">
                  <asvg:svgBlip xmlns:asvg="http://schemas.microsoft.com/office/drawing/2016/SVG/main" r:embed="rId4"/>
                </a:ext>
              </a:extLst>
            </a:blip>
            <a:stretch>
              <a:fillRect l="-47" b="-217653"/>
            </a:stretch>
          </a:blipFill>
        </p:spPr>
        <p:txBody>
          <a:bodyPr/>
          <a:lstStyle/>
          <a:p>
            <a:endParaRPr lang="en-US"/>
          </a:p>
        </p:txBody>
      </p:sp>
      <p:sp>
        <p:nvSpPr>
          <p:cNvPr id="9" name="Freeform 9"/>
          <p:cNvSpPr/>
          <p:nvPr/>
        </p:nvSpPr>
        <p:spPr>
          <a:xfrm>
            <a:off x="3709696" y="0"/>
            <a:ext cx="2808830" cy="890588"/>
          </a:xfrm>
          <a:custGeom>
            <a:avLst/>
            <a:gdLst/>
            <a:ahLst/>
            <a:cxnLst/>
            <a:rect l="l" t="t" r="r" b="b"/>
            <a:pathLst>
              <a:path w="2808830" h="890588">
                <a:moveTo>
                  <a:pt x="0" y="0"/>
                </a:moveTo>
                <a:lnTo>
                  <a:pt x="2808830" y="0"/>
                </a:lnTo>
                <a:lnTo>
                  <a:pt x="2808830" y="890588"/>
                </a:lnTo>
                <a:lnTo>
                  <a:pt x="0" y="890588"/>
                </a:lnTo>
                <a:lnTo>
                  <a:pt x="0" y="0"/>
                </a:lnTo>
                <a:close/>
              </a:path>
            </a:pathLst>
          </a:custGeom>
          <a:blipFill>
            <a:blip r:embed="rId3">
              <a:extLst>
                <a:ext uri="{96DAC541-7B7A-43D3-8B79-37D633B846F1}">
                  <asvg:svgBlip xmlns:asvg="http://schemas.microsoft.com/office/drawing/2016/SVG/main" r:embed="rId4"/>
                </a:ext>
              </a:extLst>
            </a:blip>
            <a:stretch>
              <a:fillRect b="-207461"/>
            </a:stretch>
          </a:blipFill>
        </p:spPr>
        <p:txBody>
          <a:bodyPr/>
          <a:lstStyle/>
          <a:p>
            <a:endParaRPr lang="en-US"/>
          </a:p>
        </p:txBody>
      </p:sp>
      <p:sp>
        <p:nvSpPr>
          <p:cNvPr id="10" name="Freeform 10"/>
          <p:cNvSpPr/>
          <p:nvPr/>
        </p:nvSpPr>
        <p:spPr>
          <a:xfrm>
            <a:off x="919916" y="0"/>
            <a:ext cx="2808830" cy="1569533"/>
          </a:xfrm>
          <a:custGeom>
            <a:avLst/>
            <a:gdLst/>
            <a:ahLst/>
            <a:cxnLst/>
            <a:rect l="l" t="t" r="r" b="b"/>
            <a:pathLst>
              <a:path w="2808830" h="1569533">
                <a:moveTo>
                  <a:pt x="0" y="0"/>
                </a:moveTo>
                <a:lnTo>
                  <a:pt x="2808830" y="0"/>
                </a:lnTo>
                <a:lnTo>
                  <a:pt x="2808830" y="1569533"/>
                </a:lnTo>
                <a:lnTo>
                  <a:pt x="0" y="1569533"/>
                </a:lnTo>
                <a:lnTo>
                  <a:pt x="0" y="0"/>
                </a:lnTo>
                <a:close/>
              </a:path>
            </a:pathLst>
          </a:custGeom>
          <a:blipFill>
            <a:blip r:embed="rId3">
              <a:extLst>
                <a:ext uri="{96DAC541-7B7A-43D3-8B79-37D633B846F1}">
                  <asvg:svgBlip xmlns:asvg="http://schemas.microsoft.com/office/drawing/2016/SVG/main" r:embed="rId4"/>
                </a:ext>
              </a:extLst>
            </a:blip>
            <a:stretch>
              <a:fillRect b="-74460"/>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a:off x="484174" y="808116"/>
            <a:ext cx="16458040" cy="1223447"/>
            <a:chOff x="0" y="0"/>
            <a:chExt cx="4334628" cy="322225"/>
          </a:xfrm>
        </p:grpSpPr>
        <p:sp>
          <p:nvSpPr>
            <p:cNvPr id="14" name="Freeform 14"/>
            <p:cNvSpPr/>
            <p:nvPr/>
          </p:nvSpPr>
          <p:spPr>
            <a:xfrm>
              <a:off x="0" y="0"/>
              <a:ext cx="4334628" cy="322225"/>
            </a:xfrm>
            <a:custGeom>
              <a:avLst/>
              <a:gdLst/>
              <a:ahLst/>
              <a:cxnLst/>
              <a:rect l="l" t="t" r="r" b="b"/>
              <a:pathLst>
                <a:path w="4334628" h="322225">
                  <a:moveTo>
                    <a:pt x="4131428" y="0"/>
                  </a:moveTo>
                  <a:cubicBezTo>
                    <a:pt x="4243652" y="0"/>
                    <a:pt x="4334628" y="72132"/>
                    <a:pt x="4334628" y="161112"/>
                  </a:cubicBezTo>
                  <a:cubicBezTo>
                    <a:pt x="4334628" y="250092"/>
                    <a:pt x="4243652" y="322225"/>
                    <a:pt x="4131428"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5" name="TextBox 15"/>
            <p:cNvSpPr txBox="1"/>
            <p:nvPr/>
          </p:nvSpPr>
          <p:spPr>
            <a:xfrm>
              <a:off x="0" y="-28575"/>
              <a:ext cx="4334628" cy="350800"/>
            </a:xfrm>
            <a:prstGeom prst="rect">
              <a:avLst/>
            </a:prstGeom>
          </p:spPr>
          <p:txBody>
            <a:bodyPr lIns="50800" tIns="50800" rIns="50800" bIns="50800" rtlCol="0" anchor="ctr"/>
            <a:lstStyle/>
            <a:p>
              <a:pPr algn="ctr">
                <a:lnSpc>
                  <a:spcPts val="1960"/>
                </a:lnSpc>
              </a:pPr>
              <a:endParaRPr/>
            </a:p>
          </p:txBody>
        </p:sp>
      </p:grpSp>
      <p:grpSp>
        <p:nvGrpSpPr>
          <p:cNvPr id="16" name="Group 16"/>
          <p:cNvGrpSpPr/>
          <p:nvPr/>
        </p:nvGrpSpPr>
        <p:grpSpPr>
          <a:xfrm rot="-5400000">
            <a:off x="12910419" y="4867206"/>
            <a:ext cx="10244787" cy="510375"/>
            <a:chOff x="0" y="0"/>
            <a:chExt cx="3671501" cy="182907"/>
          </a:xfrm>
        </p:grpSpPr>
        <p:sp>
          <p:nvSpPr>
            <p:cNvPr id="17" name="Freeform 17"/>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18" name="TextBox 18"/>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19" name="Group 19"/>
          <p:cNvGrpSpPr/>
          <p:nvPr/>
        </p:nvGrpSpPr>
        <p:grpSpPr>
          <a:xfrm>
            <a:off x="0" y="9776625"/>
            <a:ext cx="18288000" cy="510375"/>
            <a:chOff x="0" y="0"/>
            <a:chExt cx="6554006" cy="182907"/>
          </a:xfrm>
        </p:grpSpPr>
        <p:sp>
          <p:nvSpPr>
            <p:cNvPr id="20" name="Freeform 20"/>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1" name="TextBox 21"/>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
        <p:nvSpPr>
          <p:cNvPr id="22" name="AutoShape 22"/>
          <p:cNvSpPr/>
          <p:nvPr/>
        </p:nvSpPr>
        <p:spPr>
          <a:xfrm flipH="1" flipV="1">
            <a:off x="6710152" y="5686478"/>
            <a:ext cx="19050" cy="4111625"/>
          </a:xfrm>
          <a:prstGeom prst="line">
            <a:avLst/>
          </a:prstGeom>
          <a:ln w="19050" cap="flat">
            <a:solidFill>
              <a:srgbClr val="000000"/>
            </a:solidFill>
            <a:prstDash val="sysDot"/>
            <a:headEnd type="none" w="sm" len="sm"/>
            <a:tailEnd type="none" w="sm" len="sm"/>
          </a:ln>
        </p:spPr>
        <p:txBody>
          <a:bodyPr/>
          <a:lstStyle/>
          <a:p>
            <a:endParaRPr lang="en-US"/>
          </a:p>
        </p:txBody>
      </p:sp>
      <p:sp>
        <p:nvSpPr>
          <p:cNvPr id="23" name="AutoShape 23"/>
          <p:cNvSpPr/>
          <p:nvPr/>
        </p:nvSpPr>
        <p:spPr>
          <a:xfrm>
            <a:off x="1174700" y="5696003"/>
            <a:ext cx="16748925" cy="0"/>
          </a:xfrm>
          <a:prstGeom prst="line">
            <a:avLst/>
          </a:prstGeom>
          <a:ln w="19050" cap="flat">
            <a:solidFill>
              <a:srgbClr val="000000"/>
            </a:solidFill>
            <a:prstDash val="sysDot"/>
            <a:headEnd type="none" w="sm" len="sm"/>
            <a:tailEnd type="none" w="sm" len="sm"/>
          </a:ln>
        </p:spPr>
        <p:txBody>
          <a:bodyPr/>
          <a:lstStyle/>
          <a:p>
            <a:endParaRPr lang="en-US"/>
          </a:p>
        </p:txBody>
      </p:sp>
      <p:sp>
        <p:nvSpPr>
          <p:cNvPr id="24" name="AutoShape 24"/>
          <p:cNvSpPr/>
          <p:nvPr/>
        </p:nvSpPr>
        <p:spPr>
          <a:xfrm flipV="1">
            <a:off x="12114400" y="2031562"/>
            <a:ext cx="0" cy="3630030"/>
          </a:xfrm>
          <a:prstGeom prst="line">
            <a:avLst/>
          </a:prstGeom>
          <a:ln w="19050" cap="flat">
            <a:solidFill>
              <a:srgbClr val="000000"/>
            </a:solidFill>
            <a:prstDash val="sysDot"/>
            <a:headEnd type="none" w="sm" len="sm"/>
            <a:tailEnd type="none" w="sm" len="sm"/>
          </a:ln>
        </p:spPr>
        <p:txBody>
          <a:bodyPr/>
          <a:lstStyle/>
          <a:p>
            <a:endParaRPr lang="en-US"/>
          </a:p>
        </p:txBody>
      </p:sp>
      <p:sp>
        <p:nvSpPr>
          <p:cNvPr id="25" name="AutoShape 25"/>
          <p:cNvSpPr/>
          <p:nvPr/>
        </p:nvSpPr>
        <p:spPr>
          <a:xfrm flipV="1">
            <a:off x="6700627" y="2034970"/>
            <a:ext cx="0" cy="3630030"/>
          </a:xfrm>
          <a:prstGeom prst="line">
            <a:avLst/>
          </a:prstGeom>
          <a:ln w="19050" cap="flat">
            <a:solidFill>
              <a:srgbClr val="000000"/>
            </a:solidFill>
            <a:prstDash val="sysDot"/>
            <a:headEnd type="none" w="sm" len="sm"/>
            <a:tailEnd type="none" w="sm" len="sm"/>
          </a:ln>
        </p:spPr>
        <p:txBody>
          <a:bodyPr/>
          <a:lstStyle/>
          <a:p>
            <a:endParaRPr lang="en-US"/>
          </a:p>
        </p:txBody>
      </p:sp>
      <p:sp>
        <p:nvSpPr>
          <p:cNvPr id="26" name="Freeform 26"/>
          <p:cNvSpPr/>
          <p:nvPr/>
        </p:nvSpPr>
        <p:spPr>
          <a:xfrm>
            <a:off x="2974027" y="2492875"/>
            <a:ext cx="1682014" cy="1505403"/>
          </a:xfrm>
          <a:custGeom>
            <a:avLst/>
            <a:gdLst/>
            <a:ahLst/>
            <a:cxnLst/>
            <a:rect l="l" t="t" r="r" b="b"/>
            <a:pathLst>
              <a:path w="1682014" h="1505403">
                <a:moveTo>
                  <a:pt x="0" y="0"/>
                </a:moveTo>
                <a:lnTo>
                  <a:pt x="1682014" y="0"/>
                </a:lnTo>
                <a:lnTo>
                  <a:pt x="1682014" y="1505403"/>
                </a:lnTo>
                <a:lnTo>
                  <a:pt x="0" y="1505403"/>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en-US"/>
          </a:p>
        </p:txBody>
      </p:sp>
      <p:sp>
        <p:nvSpPr>
          <p:cNvPr id="27" name="TextBox 27"/>
          <p:cNvSpPr txBox="1"/>
          <p:nvPr/>
        </p:nvSpPr>
        <p:spPr>
          <a:xfrm>
            <a:off x="938966" y="791507"/>
            <a:ext cx="16116433"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Examples of Healthcare Responsibilities</a:t>
            </a:r>
          </a:p>
        </p:txBody>
      </p:sp>
      <p:sp>
        <p:nvSpPr>
          <p:cNvPr id="28" name="TextBox 28"/>
          <p:cNvSpPr txBox="1"/>
          <p:nvPr/>
        </p:nvSpPr>
        <p:spPr>
          <a:xfrm>
            <a:off x="1698778" y="4132772"/>
            <a:ext cx="4285878" cy="1332230"/>
          </a:xfrm>
          <a:prstGeom prst="rect">
            <a:avLst/>
          </a:prstGeom>
        </p:spPr>
        <p:txBody>
          <a:bodyPr lIns="0" tIns="0" rIns="0" bIns="0" rtlCol="0" anchor="t">
            <a:spAutoFit/>
          </a:bodyPr>
          <a:lstStyle/>
          <a:p>
            <a:pPr algn="ctr">
              <a:lnSpc>
                <a:spcPts val="5320"/>
              </a:lnSpc>
            </a:pPr>
            <a:r>
              <a:rPr lang="en-US" sz="3800">
                <a:solidFill>
                  <a:srgbClr val="000000"/>
                </a:solidFill>
                <a:latin typeface="Ubuntu"/>
                <a:ea typeface="Ubuntu"/>
                <a:cs typeface="Ubuntu"/>
                <a:sym typeface="Ubuntu"/>
              </a:rPr>
              <a:t>Treat providers and</a:t>
            </a:r>
          </a:p>
          <a:p>
            <a:pPr algn="ctr">
              <a:lnSpc>
                <a:spcPts val="5320"/>
              </a:lnSpc>
              <a:spcBef>
                <a:spcPct val="0"/>
              </a:spcBef>
            </a:pPr>
            <a:r>
              <a:rPr lang="en-US" sz="3800">
                <a:solidFill>
                  <a:srgbClr val="000000"/>
                </a:solidFill>
                <a:latin typeface="Ubuntu"/>
                <a:ea typeface="Ubuntu"/>
                <a:cs typeface="Ubuntu"/>
                <a:sym typeface="Ubuntu"/>
              </a:rPr>
              <a:t>staff with respect</a:t>
            </a:r>
          </a:p>
        </p:txBody>
      </p:sp>
      <p:sp>
        <p:nvSpPr>
          <p:cNvPr id="29" name="TextBox 29"/>
          <p:cNvSpPr txBox="1"/>
          <p:nvPr/>
        </p:nvSpPr>
        <p:spPr>
          <a:xfrm>
            <a:off x="7958299" y="4231107"/>
            <a:ext cx="3112740" cy="665480"/>
          </a:xfrm>
          <a:prstGeom prst="rect">
            <a:avLst/>
          </a:prstGeom>
        </p:spPr>
        <p:txBody>
          <a:bodyPr lIns="0" tIns="0" rIns="0" bIns="0" rtlCol="0" anchor="t">
            <a:spAutoFit/>
          </a:bodyPr>
          <a:lstStyle/>
          <a:p>
            <a:pPr algn="ctr">
              <a:lnSpc>
                <a:spcPts val="5320"/>
              </a:lnSpc>
              <a:spcBef>
                <a:spcPct val="0"/>
              </a:spcBef>
            </a:pPr>
            <a:r>
              <a:rPr lang="en-US" sz="3800">
                <a:solidFill>
                  <a:srgbClr val="000000"/>
                </a:solidFill>
                <a:latin typeface="Ubuntu"/>
                <a:ea typeface="Ubuntu"/>
                <a:cs typeface="Ubuntu"/>
                <a:sym typeface="Ubuntu"/>
              </a:rPr>
              <a:t>Arrive on time</a:t>
            </a:r>
          </a:p>
        </p:txBody>
      </p:sp>
      <p:sp>
        <p:nvSpPr>
          <p:cNvPr id="30" name="TextBox 30"/>
          <p:cNvSpPr txBox="1"/>
          <p:nvPr/>
        </p:nvSpPr>
        <p:spPr>
          <a:xfrm>
            <a:off x="1603491" y="8263270"/>
            <a:ext cx="4476452" cy="1332230"/>
          </a:xfrm>
          <a:prstGeom prst="rect">
            <a:avLst/>
          </a:prstGeom>
        </p:spPr>
        <p:txBody>
          <a:bodyPr lIns="0" tIns="0" rIns="0" bIns="0" rtlCol="0" anchor="t">
            <a:spAutoFit/>
          </a:bodyPr>
          <a:lstStyle/>
          <a:p>
            <a:pPr algn="ctr">
              <a:lnSpc>
                <a:spcPts val="5320"/>
              </a:lnSpc>
            </a:pPr>
            <a:r>
              <a:rPr lang="en-US" sz="3800">
                <a:solidFill>
                  <a:srgbClr val="000000"/>
                </a:solidFill>
                <a:latin typeface="Ubuntu"/>
                <a:ea typeface="Ubuntu"/>
                <a:cs typeface="Ubuntu"/>
                <a:sym typeface="Ubuntu"/>
              </a:rPr>
              <a:t>Tell the truth </a:t>
            </a:r>
          </a:p>
          <a:p>
            <a:pPr algn="ctr">
              <a:lnSpc>
                <a:spcPts val="5320"/>
              </a:lnSpc>
              <a:spcBef>
                <a:spcPct val="0"/>
              </a:spcBef>
            </a:pPr>
            <a:r>
              <a:rPr lang="en-US" sz="3800">
                <a:solidFill>
                  <a:srgbClr val="000000"/>
                </a:solidFill>
                <a:latin typeface="Ubuntu"/>
                <a:ea typeface="Ubuntu"/>
                <a:cs typeface="Ubuntu"/>
                <a:sym typeface="Ubuntu"/>
              </a:rPr>
              <a:t>to medical providers</a:t>
            </a:r>
          </a:p>
        </p:txBody>
      </p:sp>
      <p:sp>
        <p:nvSpPr>
          <p:cNvPr id="31" name="TextBox 31"/>
          <p:cNvSpPr txBox="1"/>
          <p:nvPr/>
        </p:nvSpPr>
        <p:spPr>
          <a:xfrm>
            <a:off x="13036361" y="8314441"/>
            <a:ext cx="3857402" cy="681990"/>
          </a:xfrm>
          <a:prstGeom prst="rect">
            <a:avLst/>
          </a:prstGeom>
        </p:spPr>
        <p:txBody>
          <a:bodyPr lIns="0" tIns="0" rIns="0" bIns="0" rtlCol="0" anchor="t">
            <a:spAutoFit/>
          </a:bodyPr>
          <a:lstStyle/>
          <a:p>
            <a:pPr algn="ctr">
              <a:lnSpc>
                <a:spcPts val="5460"/>
              </a:lnSpc>
              <a:spcBef>
                <a:spcPct val="0"/>
              </a:spcBef>
            </a:pPr>
            <a:r>
              <a:rPr lang="en-US" sz="3900">
                <a:solidFill>
                  <a:srgbClr val="000000"/>
                </a:solidFill>
                <a:latin typeface="Ubuntu"/>
                <a:ea typeface="Ubuntu"/>
                <a:cs typeface="Ubuntu"/>
                <a:sym typeface="Ubuntu"/>
              </a:rPr>
              <a:t>Follow directions</a:t>
            </a:r>
          </a:p>
        </p:txBody>
      </p:sp>
      <p:sp>
        <p:nvSpPr>
          <p:cNvPr id="32" name="TextBox 32"/>
          <p:cNvSpPr txBox="1"/>
          <p:nvPr/>
        </p:nvSpPr>
        <p:spPr>
          <a:xfrm>
            <a:off x="12142975" y="4144204"/>
            <a:ext cx="5688769" cy="1332230"/>
          </a:xfrm>
          <a:prstGeom prst="rect">
            <a:avLst/>
          </a:prstGeom>
        </p:spPr>
        <p:txBody>
          <a:bodyPr lIns="0" tIns="0" rIns="0" bIns="0" rtlCol="0" anchor="t">
            <a:spAutoFit/>
          </a:bodyPr>
          <a:lstStyle/>
          <a:p>
            <a:pPr algn="ctr">
              <a:lnSpc>
                <a:spcPts val="5320"/>
              </a:lnSpc>
            </a:pPr>
            <a:r>
              <a:rPr lang="en-US" sz="3800">
                <a:solidFill>
                  <a:srgbClr val="000000"/>
                </a:solidFill>
                <a:latin typeface="Ubuntu"/>
                <a:ea typeface="Ubuntu"/>
                <a:cs typeface="Ubuntu"/>
                <a:sym typeface="Ubuntu"/>
              </a:rPr>
              <a:t>Use emergency services</a:t>
            </a:r>
          </a:p>
          <a:p>
            <a:pPr algn="ctr">
              <a:lnSpc>
                <a:spcPts val="5320"/>
              </a:lnSpc>
              <a:spcBef>
                <a:spcPct val="0"/>
              </a:spcBef>
            </a:pPr>
            <a:r>
              <a:rPr lang="en-US" sz="3800">
                <a:solidFill>
                  <a:srgbClr val="000000"/>
                </a:solidFill>
                <a:latin typeface="Ubuntu"/>
                <a:ea typeface="Ubuntu"/>
                <a:cs typeface="Ubuntu"/>
                <a:sym typeface="Ubuntu"/>
              </a:rPr>
              <a:t>appropriately</a:t>
            </a:r>
          </a:p>
        </p:txBody>
      </p:sp>
      <p:sp>
        <p:nvSpPr>
          <p:cNvPr id="33" name="AutoShape 33"/>
          <p:cNvSpPr/>
          <p:nvPr/>
        </p:nvSpPr>
        <p:spPr>
          <a:xfrm flipH="1" flipV="1">
            <a:off x="12123925" y="5661636"/>
            <a:ext cx="19050" cy="4111625"/>
          </a:xfrm>
          <a:prstGeom prst="line">
            <a:avLst/>
          </a:prstGeom>
          <a:ln w="19050" cap="flat">
            <a:solidFill>
              <a:srgbClr val="000000"/>
            </a:solidFill>
            <a:prstDash val="sysDot"/>
            <a:headEnd type="none" w="sm" len="sm"/>
            <a:tailEnd type="none" w="sm" len="sm"/>
          </a:ln>
        </p:spPr>
        <p:txBody>
          <a:bodyPr/>
          <a:lstStyle/>
          <a:p>
            <a:endParaRPr lang="en-US"/>
          </a:p>
        </p:txBody>
      </p:sp>
      <p:sp>
        <p:nvSpPr>
          <p:cNvPr id="34" name="TextBox 34"/>
          <p:cNvSpPr txBox="1"/>
          <p:nvPr/>
        </p:nvSpPr>
        <p:spPr>
          <a:xfrm>
            <a:off x="7079246" y="8314441"/>
            <a:ext cx="4694634" cy="1332230"/>
          </a:xfrm>
          <a:prstGeom prst="rect">
            <a:avLst/>
          </a:prstGeom>
        </p:spPr>
        <p:txBody>
          <a:bodyPr lIns="0" tIns="0" rIns="0" bIns="0" rtlCol="0" anchor="t">
            <a:spAutoFit/>
          </a:bodyPr>
          <a:lstStyle/>
          <a:p>
            <a:pPr algn="ctr">
              <a:lnSpc>
                <a:spcPts val="5320"/>
              </a:lnSpc>
            </a:pPr>
            <a:r>
              <a:rPr lang="en-US" sz="3800">
                <a:solidFill>
                  <a:srgbClr val="000000"/>
                </a:solidFill>
                <a:latin typeface="Ubuntu"/>
                <a:ea typeface="Ubuntu"/>
                <a:cs typeface="Ubuntu"/>
                <a:sym typeface="Ubuntu"/>
              </a:rPr>
              <a:t>Ask questions when</a:t>
            </a:r>
          </a:p>
          <a:p>
            <a:pPr algn="ctr">
              <a:lnSpc>
                <a:spcPts val="5320"/>
              </a:lnSpc>
              <a:spcBef>
                <a:spcPct val="0"/>
              </a:spcBef>
            </a:pPr>
            <a:r>
              <a:rPr lang="en-US" sz="3800">
                <a:solidFill>
                  <a:srgbClr val="000000"/>
                </a:solidFill>
                <a:latin typeface="Ubuntu"/>
                <a:ea typeface="Ubuntu"/>
                <a:cs typeface="Ubuntu"/>
                <a:sym typeface="Ubuntu"/>
              </a:rPr>
              <a:t>you don’t understand</a:t>
            </a:r>
          </a:p>
        </p:txBody>
      </p:sp>
      <p:sp>
        <p:nvSpPr>
          <p:cNvPr id="35" name="Freeform 35"/>
          <p:cNvSpPr/>
          <p:nvPr/>
        </p:nvSpPr>
        <p:spPr>
          <a:xfrm>
            <a:off x="8748502" y="2492875"/>
            <a:ext cx="1532335" cy="1532335"/>
          </a:xfrm>
          <a:custGeom>
            <a:avLst/>
            <a:gdLst/>
            <a:ahLst/>
            <a:cxnLst/>
            <a:rect l="l" t="t" r="r" b="b"/>
            <a:pathLst>
              <a:path w="1532335" h="1532335">
                <a:moveTo>
                  <a:pt x="0" y="0"/>
                </a:moveTo>
                <a:lnTo>
                  <a:pt x="1532335" y="0"/>
                </a:lnTo>
                <a:lnTo>
                  <a:pt x="1532335" y="1532335"/>
                </a:lnTo>
                <a:lnTo>
                  <a:pt x="0" y="1532335"/>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US"/>
          </a:p>
        </p:txBody>
      </p:sp>
      <p:sp>
        <p:nvSpPr>
          <p:cNvPr id="36" name="Freeform 36"/>
          <p:cNvSpPr/>
          <p:nvPr/>
        </p:nvSpPr>
        <p:spPr>
          <a:xfrm>
            <a:off x="2859329" y="6474625"/>
            <a:ext cx="1964776" cy="1453934"/>
          </a:xfrm>
          <a:custGeom>
            <a:avLst/>
            <a:gdLst/>
            <a:ahLst/>
            <a:cxnLst/>
            <a:rect l="l" t="t" r="r" b="b"/>
            <a:pathLst>
              <a:path w="1964776" h="1453934">
                <a:moveTo>
                  <a:pt x="0" y="0"/>
                </a:moveTo>
                <a:lnTo>
                  <a:pt x="1964776" y="0"/>
                </a:lnTo>
                <a:lnTo>
                  <a:pt x="1964776" y="1453934"/>
                </a:lnTo>
                <a:lnTo>
                  <a:pt x="0" y="1453934"/>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US"/>
          </a:p>
        </p:txBody>
      </p:sp>
      <p:sp>
        <p:nvSpPr>
          <p:cNvPr id="37" name="Freeform 37"/>
          <p:cNvSpPr/>
          <p:nvPr/>
        </p:nvSpPr>
        <p:spPr>
          <a:xfrm>
            <a:off x="8699596" y="6474625"/>
            <a:ext cx="1453934" cy="1453934"/>
          </a:xfrm>
          <a:custGeom>
            <a:avLst/>
            <a:gdLst/>
            <a:ahLst/>
            <a:cxnLst/>
            <a:rect l="l" t="t" r="r" b="b"/>
            <a:pathLst>
              <a:path w="1453934" h="1453934">
                <a:moveTo>
                  <a:pt x="0" y="0"/>
                </a:moveTo>
                <a:lnTo>
                  <a:pt x="1453934" y="0"/>
                </a:lnTo>
                <a:lnTo>
                  <a:pt x="1453934" y="1453934"/>
                </a:lnTo>
                <a:lnTo>
                  <a:pt x="0" y="145393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US"/>
          </a:p>
        </p:txBody>
      </p:sp>
      <p:sp>
        <p:nvSpPr>
          <p:cNvPr id="38" name="Freeform 38"/>
          <p:cNvSpPr/>
          <p:nvPr/>
        </p:nvSpPr>
        <p:spPr>
          <a:xfrm>
            <a:off x="14166164" y="6474625"/>
            <a:ext cx="1597797" cy="1647213"/>
          </a:xfrm>
          <a:custGeom>
            <a:avLst/>
            <a:gdLst/>
            <a:ahLst/>
            <a:cxnLst/>
            <a:rect l="l" t="t" r="r" b="b"/>
            <a:pathLst>
              <a:path w="1597797" h="1647213">
                <a:moveTo>
                  <a:pt x="0" y="0"/>
                </a:moveTo>
                <a:lnTo>
                  <a:pt x="1597797" y="0"/>
                </a:lnTo>
                <a:lnTo>
                  <a:pt x="1597797" y="1647213"/>
                </a:lnTo>
                <a:lnTo>
                  <a:pt x="0" y="1647213"/>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US"/>
          </a:p>
        </p:txBody>
      </p:sp>
      <p:grpSp>
        <p:nvGrpSpPr>
          <p:cNvPr id="39" name="Group 39"/>
          <p:cNvGrpSpPr/>
          <p:nvPr/>
        </p:nvGrpSpPr>
        <p:grpSpPr>
          <a:xfrm>
            <a:off x="13422773" y="2492875"/>
            <a:ext cx="3084579" cy="1532335"/>
            <a:chOff x="0" y="0"/>
            <a:chExt cx="4112772" cy="2043113"/>
          </a:xfrm>
        </p:grpSpPr>
        <p:sp>
          <p:nvSpPr>
            <p:cNvPr id="40" name="Freeform 40"/>
            <p:cNvSpPr/>
            <p:nvPr/>
          </p:nvSpPr>
          <p:spPr>
            <a:xfrm>
              <a:off x="0" y="0"/>
              <a:ext cx="1425071" cy="2043113"/>
            </a:xfrm>
            <a:custGeom>
              <a:avLst/>
              <a:gdLst/>
              <a:ahLst/>
              <a:cxnLst/>
              <a:rect l="l" t="t" r="r" b="b"/>
              <a:pathLst>
                <a:path w="1425071" h="2043113">
                  <a:moveTo>
                    <a:pt x="0" y="0"/>
                  </a:moveTo>
                  <a:lnTo>
                    <a:pt x="1425071" y="0"/>
                  </a:lnTo>
                  <a:lnTo>
                    <a:pt x="1425071" y="2043113"/>
                  </a:lnTo>
                  <a:lnTo>
                    <a:pt x="0" y="204311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US"/>
            </a:p>
          </p:txBody>
        </p:sp>
        <p:sp>
          <p:nvSpPr>
            <p:cNvPr id="41" name="Freeform 41"/>
            <p:cNvSpPr/>
            <p:nvPr/>
          </p:nvSpPr>
          <p:spPr>
            <a:xfrm>
              <a:off x="1665930" y="0"/>
              <a:ext cx="2446842" cy="2043113"/>
            </a:xfrm>
            <a:custGeom>
              <a:avLst/>
              <a:gdLst/>
              <a:ahLst/>
              <a:cxnLst/>
              <a:rect l="l" t="t" r="r" b="b"/>
              <a:pathLst>
                <a:path w="2446842" h="2043113">
                  <a:moveTo>
                    <a:pt x="0" y="0"/>
                  </a:moveTo>
                  <a:lnTo>
                    <a:pt x="2446842" y="0"/>
                  </a:lnTo>
                  <a:lnTo>
                    <a:pt x="2446842" y="2043113"/>
                  </a:lnTo>
                  <a:lnTo>
                    <a:pt x="0" y="204311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 y="8214651"/>
            <a:ext cx="940871" cy="1928901"/>
          </a:xfrm>
          <a:custGeom>
            <a:avLst/>
            <a:gdLst/>
            <a:ahLst/>
            <a:cxnLst/>
            <a:rect l="l" t="t" r="r" b="b"/>
            <a:pathLst>
              <a:path w="940871" h="1928901">
                <a:moveTo>
                  <a:pt x="0" y="0"/>
                </a:moveTo>
                <a:lnTo>
                  <a:pt x="940871" y="0"/>
                </a:lnTo>
                <a:lnTo>
                  <a:pt x="940871" y="1928902"/>
                </a:lnTo>
                <a:lnTo>
                  <a:pt x="0" y="1928902"/>
                </a:lnTo>
                <a:lnTo>
                  <a:pt x="0" y="0"/>
                </a:lnTo>
                <a:close/>
              </a:path>
            </a:pathLst>
          </a:custGeom>
          <a:blipFill>
            <a:blip r:embed="rId3">
              <a:extLst>
                <a:ext uri="{96DAC541-7B7A-43D3-8B79-37D633B846F1}">
                  <asvg:svgBlip xmlns:asvg="http://schemas.microsoft.com/office/drawing/2016/SVG/main" r:embed="rId4"/>
                </a:ext>
              </a:extLst>
            </a:blip>
            <a:stretch>
              <a:fillRect l="-198535" b="-41957"/>
            </a:stretch>
          </a:blipFill>
        </p:spPr>
        <p:txBody>
          <a:bodyPr/>
          <a:lstStyle/>
          <a:p>
            <a:endParaRPr lang="en-US"/>
          </a:p>
        </p:txBody>
      </p:sp>
      <p:sp>
        <p:nvSpPr>
          <p:cNvPr id="3" name="Freeform 3"/>
          <p:cNvSpPr/>
          <p:nvPr/>
        </p:nvSpPr>
        <p:spPr>
          <a:xfrm>
            <a:off x="17655303" y="0"/>
            <a:ext cx="536644" cy="915352"/>
          </a:xfrm>
          <a:custGeom>
            <a:avLst/>
            <a:gdLst/>
            <a:ahLst/>
            <a:cxnLst/>
            <a:rect l="l" t="t" r="r" b="b"/>
            <a:pathLst>
              <a:path w="536644" h="915352">
                <a:moveTo>
                  <a:pt x="0" y="0"/>
                </a:moveTo>
                <a:lnTo>
                  <a:pt x="536643" y="0"/>
                </a:lnTo>
                <a:lnTo>
                  <a:pt x="536643" y="915352"/>
                </a:lnTo>
                <a:lnTo>
                  <a:pt x="0" y="915352"/>
                </a:lnTo>
                <a:lnTo>
                  <a:pt x="0" y="0"/>
                </a:lnTo>
                <a:close/>
              </a:path>
            </a:pathLst>
          </a:custGeom>
          <a:blipFill>
            <a:blip r:embed="rId3">
              <a:extLst>
                <a:ext uri="{96DAC541-7B7A-43D3-8B79-37D633B846F1}">
                  <asvg:svgBlip xmlns:asvg="http://schemas.microsoft.com/office/drawing/2016/SVG/main" r:embed="rId4"/>
                </a:ext>
              </a:extLst>
            </a:blip>
            <a:stretch>
              <a:fillRect r="-423407" b="-199143"/>
            </a:stretch>
          </a:blipFill>
        </p:spPr>
        <p:txBody>
          <a:bodyPr/>
          <a:lstStyle/>
          <a:p>
            <a:endParaRPr lang="en-US"/>
          </a:p>
        </p:txBody>
      </p:sp>
      <p:sp>
        <p:nvSpPr>
          <p:cNvPr id="4" name="Freeform 4"/>
          <p:cNvSpPr/>
          <p:nvPr/>
        </p:nvSpPr>
        <p:spPr>
          <a:xfrm>
            <a:off x="14873287" y="0"/>
            <a:ext cx="2801065" cy="909638"/>
          </a:xfrm>
          <a:custGeom>
            <a:avLst/>
            <a:gdLst/>
            <a:ahLst/>
            <a:cxnLst/>
            <a:rect l="l" t="t" r="r" b="b"/>
            <a:pathLst>
              <a:path w="2801065" h="909638">
                <a:moveTo>
                  <a:pt x="0" y="0"/>
                </a:moveTo>
                <a:lnTo>
                  <a:pt x="2801066" y="0"/>
                </a:lnTo>
                <a:lnTo>
                  <a:pt x="2801066"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277" b="-201022"/>
            </a:stretch>
          </a:blipFill>
        </p:spPr>
        <p:txBody>
          <a:bodyPr/>
          <a:lstStyle/>
          <a:p>
            <a:endParaRPr lang="en-US"/>
          </a:p>
        </p:txBody>
      </p:sp>
      <p:sp>
        <p:nvSpPr>
          <p:cNvPr id="5" name="Freeform 5"/>
          <p:cNvSpPr/>
          <p:nvPr/>
        </p:nvSpPr>
        <p:spPr>
          <a:xfrm>
            <a:off x="12077843" y="0"/>
            <a:ext cx="2808830" cy="909638"/>
          </a:xfrm>
          <a:custGeom>
            <a:avLst/>
            <a:gdLst/>
            <a:ahLst/>
            <a:cxnLst/>
            <a:rect l="l" t="t" r="r" b="b"/>
            <a:pathLst>
              <a:path w="2808830" h="909638">
                <a:moveTo>
                  <a:pt x="0" y="0"/>
                </a:moveTo>
                <a:lnTo>
                  <a:pt x="2808831" y="0"/>
                </a:lnTo>
                <a:lnTo>
                  <a:pt x="2808831"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6" name="Freeform 6"/>
          <p:cNvSpPr/>
          <p:nvPr/>
        </p:nvSpPr>
        <p:spPr>
          <a:xfrm>
            <a:off x="9285682" y="0"/>
            <a:ext cx="2808830" cy="909638"/>
          </a:xfrm>
          <a:custGeom>
            <a:avLst/>
            <a:gdLst/>
            <a:ahLst/>
            <a:cxnLst/>
            <a:rect l="l" t="t" r="r" b="b"/>
            <a:pathLst>
              <a:path w="2808830" h="909638">
                <a:moveTo>
                  <a:pt x="0" y="0"/>
                </a:moveTo>
                <a:lnTo>
                  <a:pt x="2808830" y="0"/>
                </a:lnTo>
                <a:lnTo>
                  <a:pt x="2808830"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b="-201022"/>
            </a:stretch>
          </a:blipFill>
        </p:spPr>
        <p:txBody>
          <a:bodyPr/>
          <a:lstStyle/>
          <a:p>
            <a:endParaRPr lang="en-US"/>
          </a:p>
        </p:txBody>
      </p:sp>
      <p:sp>
        <p:nvSpPr>
          <p:cNvPr id="7" name="Freeform 7"/>
          <p:cNvSpPr/>
          <p:nvPr/>
        </p:nvSpPr>
        <p:spPr>
          <a:xfrm>
            <a:off x="6500812" y="0"/>
            <a:ext cx="2807494" cy="909638"/>
          </a:xfrm>
          <a:custGeom>
            <a:avLst/>
            <a:gdLst/>
            <a:ahLst/>
            <a:cxnLst/>
            <a:rect l="l" t="t" r="r" b="b"/>
            <a:pathLst>
              <a:path w="2807494" h="909638">
                <a:moveTo>
                  <a:pt x="0" y="0"/>
                </a:moveTo>
                <a:lnTo>
                  <a:pt x="2807494" y="0"/>
                </a:lnTo>
                <a:lnTo>
                  <a:pt x="2807494" y="909638"/>
                </a:lnTo>
                <a:lnTo>
                  <a:pt x="0" y="909638"/>
                </a:lnTo>
                <a:lnTo>
                  <a:pt x="0" y="0"/>
                </a:lnTo>
                <a:close/>
              </a:path>
            </a:pathLst>
          </a:custGeom>
          <a:blipFill>
            <a:blip r:embed="rId3">
              <a:extLst>
                <a:ext uri="{96DAC541-7B7A-43D3-8B79-37D633B846F1}">
                  <asvg:svgBlip xmlns:asvg="http://schemas.microsoft.com/office/drawing/2016/SVG/main" r:embed="rId4"/>
                </a:ext>
              </a:extLst>
            </a:blip>
            <a:stretch>
              <a:fillRect l="-47" b="-201022"/>
            </a:stretch>
          </a:blipFill>
        </p:spPr>
        <p:txBody>
          <a:bodyPr/>
          <a:lstStyle/>
          <a:p>
            <a:endParaRPr lang="en-US"/>
          </a:p>
        </p:txBody>
      </p:sp>
      <p:sp>
        <p:nvSpPr>
          <p:cNvPr id="8" name="Freeform 8"/>
          <p:cNvSpPr/>
          <p:nvPr/>
        </p:nvSpPr>
        <p:spPr>
          <a:xfrm>
            <a:off x="3709696" y="0"/>
            <a:ext cx="2808830" cy="908050"/>
          </a:xfrm>
          <a:custGeom>
            <a:avLst/>
            <a:gdLst/>
            <a:ahLst/>
            <a:cxnLst/>
            <a:rect l="l" t="t" r="r" b="b"/>
            <a:pathLst>
              <a:path w="2808830" h="908050">
                <a:moveTo>
                  <a:pt x="0" y="0"/>
                </a:moveTo>
                <a:lnTo>
                  <a:pt x="2808830" y="0"/>
                </a:lnTo>
                <a:lnTo>
                  <a:pt x="2808830" y="908050"/>
                </a:lnTo>
                <a:lnTo>
                  <a:pt x="0" y="908050"/>
                </a:lnTo>
                <a:lnTo>
                  <a:pt x="0" y="0"/>
                </a:lnTo>
                <a:close/>
              </a:path>
            </a:pathLst>
          </a:custGeom>
          <a:blipFill>
            <a:blip r:embed="rId3">
              <a:extLst>
                <a:ext uri="{96DAC541-7B7A-43D3-8B79-37D633B846F1}">
                  <asvg:svgBlip xmlns:asvg="http://schemas.microsoft.com/office/drawing/2016/SVG/main" r:embed="rId4"/>
                </a:ext>
              </a:extLst>
            </a:blip>
            <a:stretch>
              <a:fillRect b="-201549"/>
            </a:stretch>
          </a:blipFill>
        </p:spPr>
        <p:txBody>
          <a:bodyPr/>
          <a:lstStyle/>
          <a:p>
            <a:endParaRPr lang="en-US"/>
          </a:p>
        </p:txBody>
      </p:sp>
      <p:sp>
        <p:nvSpPr>
          <p:cNvPr id="9" name="Freeform 9"/>
          <p:cNvSpPr/>
          <p:nvPr/>
        </p:nvSpPr>
        <p:spPr>
          <a:xfrm>
            <a:off x="919916" y="0"/>
            <a:ext cx="2808830" cy="897163"/>
          </a:xfrm>
          <a:custGeom>
            <a:avLst/>
            <a:gdLst/>
            <a:ahLst/>
            <a:cxnLst/>
            <a:rect l="l" t="t" r="r" b="b"/>
            <a:pathLst>
              <a:path w="2808830" h="897163">
                <a:moveTo>
                  <a:pt x="0" y="0"/>
                </a:moveTo>
                <a:lnTo>
                  <a:pt x="2808830" y="0"/>
                </a:lnTo>
                <a:lnTo>
                  <a:pt x="2808830" y="897163"/>
                </a:lnTo>
                <a:lnTo>
                  <a:pt x="0" y="897163"/>
                </a:lnTo>
                <a:lnTo>
                  <a:pt x="0" y="0"/>
                </a:lnTo>
                <a:close/>
              </a:path>
            </a:pathLst>
          </a:custGeom>
          <a:blipFill>
            <a:blip r:embed="rId3">
              <a:extLst>
                <a:ext uri="{96DAC541-7B7A-43D3-8B79-37D633B846F1}">
                  <asvg:svgBlip xmlns:asvg="http://schemas.microsoft.com/office/drawing/2016/SVG/main" r:embed="rId4"/>
                </a:ext>
              </a:extLst>
            </a:blip>
            <a:stretch>
              <a:fillRect b="-205208"/>
            </a:stretch>
          </a:blipFill>
        </p:spPr>
        <p:txBody>
          <a:bodyPr/>
          <a:lstStyle/>
          <a:p>
            <a:endParaRPr lang="en-US"/>
          </a:p>
        </p:txBody>
      </p:sp>
      <p:sp>
        <p:nvSpPr>
          <p:cNvPr id="10" name="Freeform 10"/>
          <p:cNvSpPr/>
          <p:nvPr/>
        </p:nvSpPr>
        <p:spPr>
          <a:xfrm>
            <a:off x="-1944" y="0"/>
            <a:ext cx="940910" cy="2738217"/>
          </a:xfrm>
          <a:custGeom>
            <a:avLst/>
            <a:gdLst/>
            <a:ahLst/>
            <a:cxnLst/>
            <a:rect l="l" t="t" r="r" b="b"/>
            <a:pathLst>
              <a:path w="940910" h="2738217">
                <a:moveTo>
                  <a:pt x="0" y="0"/>
                </a:moveTo>
                <a:lnTo>
                  <a:pt x="940910" y="0"/>
                </a:lnTo>
                <a:lnTo>
                  <a:pt x="940910"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22"/>
            </a:stretch>
          </a:blipFill>
        </p:spPr>
        <p:txBody>
          <a:bodyPr/>
          <a:lstStyle/>
          <a:p>
            <a:endParaRPr lang="en-US"/>
          </a:p>
        </p:txBody>
      </p:sp>
      <p:sp>
        <p:nvSpPr>
          <p:cNvPr id="11" name="Freeform 11"/>
          <p:cNvSpPr/>
          <p:nvPr/>
        </p:nvSpPr>
        <p:spPr>
          <a:xfrm>
            <a:off x="0" y="2738217"/>
            <a:ext cx="938966" cy="2738217"/>
          </a:xfrm>
          <a:custGeom>
            <a:avLst/>
            <a:gdLst/>
            <a:ahLst/>
            <a:cxnLst/>
            <a:rect l="l" t="t" r="r" b="b"/>
            <a:pathLst>
              <a:path w="938966" h="2738217">
                <a:moveTo>
                  <a:pt x="0" y="0"/>
                </a:moveTo>
                <a:lnTo>
                  <a:pt x="938966" y="0"/>
                </a:lnTo>
                <a:lnTo>
                  <a:pt x="938966"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9140"/>
            </a:stretch>
          </a:blipFill>
        </p:spPr>
        <p:txBody>
          <a:bodyPr/>
          <a:lstStyle/>
          <a:p>
            <a:endParaRPr lang="en-US"/>
          </a:p>
        </p:txBody>
      </p:sp>
      <p:sp>
        <p:nvSpPr>
          <p:cNvPr id="12" name="Freeform 12"/>
          <p:cNvSpPr/>
          <p:nvPr/>
        </p:nvSpPr>
        <p:spPr>
          <a:xfrm>
            <a:off x="-1905" y="5476434"/>
            <a:ext cx="940871" cy="2738217"/>
          </a:xfrm>
          <a:custGeom>
            <a:avLst/>
            <a:gdLst/>
            <a:ahLst/>
            <a:cxnLst/>
            <a:rect l="l" t="t" r="r" b="b"/>
            <a:pathLst>
              <a:path w="940871" h="2738217">
                <a:moveTo>
                  <a:pt x="0" y="0"/>
                </a:moveTo>
                <a:lnTo>
                  <a:pt x="940871" y="0"/>
                </a:lnTo>
                <a:lnTo>
                  <a:pt x="940871" y="2738217"/>
                </a:lnTo>
                <a:lnTo>
                  <a:pt x="0" y="2738217"/>
                </a:lnTo>
                <a:lnTo>
                  <a:pt x="0" y="0"/>
                </a:lnTo>
                <a:close/>
              </a:path>
            </a:pathLst>
          </a:custGeom>
          <a:blipFill>
            <a:blip r:embed="rId3">
              <a:extLst>
                <a:ext uri="{96DAC541-7B7A-43D3-8B79-37D633B846F1}">
                  <asvg:svgBlip xmlns:asvg="http://schemas.microsoft.com/office/drawing/2016/SVG/main" r:embed="rId4"/>
                </a:ext>
              </a:extLst>
            </a:blip>
            <a:stretch>
              <a:fillRect l="-198535"/>
            </a:stretch>
          </a:blipFill>
        </p:spPr>
        <p:txBody>
          <a:bodyPr/>
          <a:lstStyle/>
          <a:p>
            <a:endParaRPr lang="en-US"/>
          </a:p>
        </p:txBody>
      </p:sp>
      <p:grpSp>
        <p:nvGrpSpPr>
          <p:cNvPr id="13" name="Group 13"/>
          <p:cNvGrpSpPr/>
          <p:nvPr/>
        </p:nvGrpSpPr>
        <p:grpSpPr>
          <a:xfrm>
            <a:off x="484174" y="808116"/>
            <a:ext cx="5447650" cy="1223447"/>
            <a:chOff x="0" y="0"/>
            <a:chExt cx="1434772" cy="322225"/>
          </a:xfrm>
        </p:grpSpPr>
        <p:sp>
          <p:nvSpPr>
            <p:cNvPr id="14" name="Freeform 14"/>
            <p:cNvSpPr/>
            <p:nvPr/>
          </p:nvSpPr>
          <p:spPr>
            <a:xfrm>
              <a:off x="0" y="0"/>
              <a:ext cx="1434772" cy="322225"/>
            </a:xfrm>
            <a:custGeom>
              <a:avLst/>
              <a:gdLst/>
              <a:ahLst/>
              <a:cxnLst/>
              <a:rect l="l" t="t" r="r" b="b"/>
              <a:pathLst>
                <a:path w="1434772" h="322225">
                  <a:moveTo>
                    <a:pt x="1231572" y="0"/>
                  </a:moveTo>
                  <a:cubicBezTo>
                    <a:pt x="1343796" y="0"/>
                    <a:pt x="1434772" y="72132"/>
                    <a:pt x="1434772" y="161112"/>
                  </a:cubicBezTo>
                  <a:cubicBezTo>
                    <a:pt x="1434772" y="250092"/>
                    <a:pt x="1343796" y="322225"/>
                    <a:pt x="1231572" y="322225"/>
                  </a:cubicBezTo>
                  <a:lnTo>
                    <a:pt x="203200" y="322225"/>
                  </a:lnTo>
                  <a:cubicBezTo>
                    <a:pt x="90976" y="322225"/>
                    <a:pt x="0" y="250092"/>
                    <a:pt x="0" y="161112"/>
                  </a:cubicBezTo>
                  <a:cubicBezTo>
                    <a:pt x="0" y="72132"/>
                    <a:pt x="90976" y="0"/>
                    <a:pt x="203200" y="0"/>
                  </a:cubicBezTo>
                  <a:close/>
                </a:path>
              </a:pathLst>
            </a:custGeom>
            <a:solidFill>
              <a:srgbClr val="94958D"/>
            </a:solidFill>
          </p:spPr>
          <p:txBody>
            <a:bodyPr/>
            <a:lstStyle/>
            <a:p>
              <a:endParaRPr lang="en-US"/>
            </a:p>
          </p:txBody>
        </p:sp>
        <p:sp>
          <p:nvSpPr>
            <p:cNvPr id="15" name="TextBox 15"/>
            <p:cNvSpPr txBox="1"/>
            <p:nvPr/>
          </p:nvSpPr>
          <p:spPr>
            <a:xfrm>
              <a:off x="0" y="-28575"/>
              <a:ext cx="1434772" cy="350800"/>
            </a:xfrm>
            <a:prstGeom prst="rect">
              <a:avLst/>
            </a:prstGeom>
          </p:spPr>
          <p:txBody>
            <a:bodyPr lIns="50800" tIns="50800" rIns="50800" bIns="50800" rtlCol="0" anchor="ctr"/>
            <a:lstStyle/>
            <a:p>
              <a:pPr algn="ctr">
                <a:lnSpc>
                  <a:spcPts val="1960"/>
                </a:lnSpc>
              </a:pPr>
              <a:endParaRPr/>
            </a:p>
          </p:txBody>
        </p:sp>
      </p:grpSp>
      <p:sp>
        <p:nvSpPr>
          <p:cNvPr id="16" name="Freeform 16"/>
          <p:cNvSpPr/>
          <p:nvPr/>
        </p:nvSpPr>
        <p:spPr>
          <a:xfrm>
            <a:off x="10700460" y="2414474"/>
            <a:ext cx="6836959" cy="6836959"/>
          </a:xfrm>
          <a:custGeom>
            <a:avLst/>
            <a:gdLst/>
            <a:ahLst/>
            <a:cxnLst/>
            <a:rect l="l" t="t" r="r" b="b"/>
            <a:pathLst>
              <a:path w="6836959" h="6836959">
                <a:moveTo>
                  <a:pt x="0" y="0"/>
                </a:moveTo>
                <a:lnTo>
                  <a:pt x="6836959" y="0"/>
                </a:lnTo>
                <a:lnTo>
                  <a:pt x="6836959" y="6836959"/>
                </a:lnTo>
                <a:lnTo>
                  <a:pt x="0" y="6836959"/>
                </a:lnTo>
                <a:lnTo>
                  <a:pt x="0" y="0"/>
                </a:lnTo>
                <a:close/>
              </a:path>
            </a:pathLst>
          </a:custGeom>
          <a:blipFill>
            <a:blip r:embed="rId5"/>
            <a:stretch>
              <a:fillRect/>
            </a:stretch>
          </a:blipFill>
        </p:spPr>
        <p:txBody>
          <a:bodyPr/>
          <a:lstStyle/>
          <a:p>
            <a:endParaRPr lang="en-US"/>
          </a:p>
        </p:txBody>
      </p:sp>
      <p:sp>
        <p:nvSpPr>
          <p:cNvPr id="17" name="TextBox 17"/>
          <p:cNvSpPr txBox="1"/>
          <p:nvPr/>
        </p:nvSpPr>
        <p:spPr>
          <a:xfrm>
            <a:off x="1451595" y="2328749"/>
            <a:ext cx="8678849" cy="7070738"/>
          </a:xfrm>
          <a:prstGeom prst="rect">
            <a:avLst/>
          </a:prstGeom>
        </p:spPr>
        <p:txBody>
          <a:bodyPr lIns="0" tIns="0" rIns="0" bIns="0" rtlCol="0" anchor="t">
            <a:spAutoFit/>
          </a:bodyPr>
          <a:lstStyle/>
          <a:p>
            <a:pPr algn="l">
              <a:lnSpc>
                <a:spcPts val="5599"/>
              </a:lnSpc>
            </a:pPr>
            <a:r>
              <a:rPr lang="en-US" sz="3999">
                <a:solidFill>
                  <a:srgbClr val="000000"/>
                </a:solidFill>
                <a:latin typeface="Ubuntu"/>
                <a:ea typeface="Ubuntu"/>
                <a:cs typeface="Ubuntu"/>
                <a:sym typeface="Ubuntu"/>
              </a:rPr>
              <a:t>Section 504 was the first law to say that people with disabilities have </a:t>
            </a:r>
            <a:r>
              <a:rPr lang="en-US" sz="3999">
                <a:solidFill>
                  <a:srgbClr val="000000"/>
                </a:solidFill>
                <a:latin typeface="Ubuntu Bold"/>
                <a:ea typeface="Ubuntu Bold"/>
                <a:cs typeface="Ubuntu Bold"/>
                <a:sym typeface="Ubuntu Bold"/>
              </a:rPr>
              <a:t>civil rights</a:t>
            </a:r>
            <a:r>
              <a:rPr lang="en-US" sz="3999">
                <a:solidFill>
                  <a:srgbClr val="000000"/>
                </a:solidFill>
                <a:latin typeface="Ubuntu"/>
                <a:ea typeface="Ubuntu"/>
                <a:cs typeface="Ubuntu"/>
                <a:sym typeface="Ubuntu"/>
              </a:rPr>
              <a:t>, just like people without disabilities. Civil rights are personal rights protected by law. </a:t>
            </a:r>
          </a:p>
          <a:p>
            <a:pPr algn="l">
              <a:lnSpc>
                <a:spcPts val="5880"/>
              </a:lnSpc>
            </a:pPr>
            <a:endParaRPr lang="en-US" sz="3999">
              <a:solidFill>
                <a:srgbClr val="000000"/>
              </a:solidFill>
              <a:latin typeface="Ubuntu"/>
              <a:ea typeface="Ubuntu"/>
              <a:cs typeface="Ubuntu"/>
              <a:sym typeface="Ubuntu"/>
            </a:endParaRPr>
          </a:p>
          <a:p>
            <a:pPr algn="l">
              <a:lnSpc>
                <a:spcPts val="5599"/>
              </a:lnSpc>
            </a:pPr>
            <a:r>
              <a:rPr lang="en-US" sz="3999">
                <a:solidFill>
                  <a:srgbClr val="000000"/>
                </a:solidFill>
                <a:latin typeface="Ubuntu"/>
                <a:ea typeface="Ubuntu"/>
                <a:cs typeface="Ubuntu"/>
                <a:sym typeface="Ubuntu"/>
              </a:rPr>
              <a:t>Section 504 says that people with disabilities have to be </a:t>
            </a:r>
            <a:r>
              <a:rPr lang="en-US" sz="3999">
                <a:solidFill>
                  <a:srgbClr val="000000"/>
                </a:solidFill>
                <a:latin typeface="Ubuntu Bold"/>
                <a:ea typeface="Ubuntu Bold"/>
                <a:cs typeface="Ubuntu Bold"/>
                <a:sym typeface="Ubuntu Bold"/>
              </a:rPr>
              <a:t>treated fairly</a:t>
            </a:r>
            <a:r>
              <a:rPr lang="en-US" sz="3999">
                <a:solidFill>
                  <a:srgbClr val="000000"/>
                </a:solidFill>
                <a:latin typeface="Ubuntu"/>
                <a:ea typeface="Ubuntu"/>
                <a:cs typeface="Ubuntu"/>
                <a:sym typeface="Ubuntu"/>
              </a:rPr>
              <a:t> in places that get money from the government.</a:t>
            </a:r>
          </a:p>
        </p:txBody>
      </p:sp>
      <p:sp>
        <p:nvSpPr>
          <p:cNvPr id="18" name="TextBox 18"/>
          <p:cNvSpPr txBox="1"/>
          <p:nvPr/>
        </p:nvSpPr>
        <p:spPr>
          <a:xfrm>
            <a:off x="938966" y="791507"/>
            <a:ext cx="4752818" cy="1113790"/>
          </a:xfrm>
          <a:prstGeom prst="rect">
            <a:avLst/>
          </a:prstGeom>
        </p:spPr>
        <p:txBody>
          <a:bodyPr lIns="0" tIns="0" rIns="0" bIns="0" rtlCol="0" anchor="t">
            <a:spAutoFit/>
          </a:bodyPr>
          <a:lstStyle/>
          <a:p>
            <a:pPr algn="l">
              <a:lnSpc>
                <a:spcPts val="8959"/>
              </a:lnSpc>
              <a:spcBef>
                <a:spcPct val="0"/>
              </a:spcBef>
            </a:pPr>
            <a:r>
              <a:rPr lang="en-US" sz="6399">
                <a:solidFill>
                  <a:srgbClr val="FFFFFF"/>
                </a:solidFill>
                <a:latin typeface="Ubuntu Bold"/>
                <a:ea typeface="Ubuntu Bold"/>
                <a:cs typeface="Ubuntu Bold"/>
                <a:sym typeface="Ubuntu Bold"/>
              </a:rPr>
              <a:t>Section 504</a:t>
            </a:r>
          </a:p>
        </p:txBody>
      </p:sp>
      <p:grpSp>
        <p:nvGrpSpPr>
          <p:cNvPr id="19" name="Group 19"/>
          <p:cNvGrpSpPr/>
          <p:nvPr/>
        </p:nvGrpSpPr>
        <p:grpSpPr>
          <a:xfrm rot="-5400000">
            <a:off x="12910419" y="4867206"/>
            <a:ext cx="10244787" cy="510375"/>
            <a:chOff x="0" y="0"/>
            <a:chExt cx="3671501" cy="182907"/>
          </a:xfrm>
        </p:grpSpPr>
        <p:sp>
          <p:nvSpPr>
            <p:cNvPr id="20" name="Freeform 20"/>
            <p:cNvSpPr/>
            <p:nvPr/>
          </p:nvSpPr>
          <p:spPr>
            <a:xfrm>
              <a:off x="0" y="0"/>
              <a:ext cx="3671501" cy="182907"/>
            </a:xfrm>
            <a:custGeom>
              <a:avLst/>
              <a:gdLst/>
              <a:ahLst/>
              <a:cxnLst/>
              <a:rect l="l" t="t" r="r" b="b"/>
              <a:pathLst>
                <a:path w="3671501" h="182907">
                  <a:moveTo>
                    <a:pt x="0" y="0"/>
                  </a:moveTo>
                  <a:lnTo>
                    <a:pt x="3671501" y="0"/>
                  </a:lnTo>
                  <a:lnTo>
                    <a:pt x="3671501" y="182907"/>
                  </a:lnTo>
                  <a:lnTo>
                    <a:pt x="0" y="182907"/>
                  </a:lnTo>
                  <a:close/>
                </a:path>
              </a:pathLst>
            </a:custGeom>
            <a:solidFill>
              <a:srgbClr val="88AC2E"/>
            </a:solidFill>
          </p:spPr>
          <p:txBody>
            <a:bodyPr/>
            <a:lstStyle/>
            <a:p>
              <a:endParaRPr lang="en-US"/>
            </a:p>
          </p:txBody>
        </p:sp>
        <p:sp>
          <p:nvSpPr>
            <p:cNvPr id="21" name="TextBox 21"/>
            <p:cNvSpPr txBox="1"/>
            <p:nvPr/>
          </p:nvSpPr>
          <p:spPr>
            <a:xfrm>
              <a:off x="0" y="-28575"/>
              <a:ext cx="3671501" cy="211482"/>
            </a:xfrm>
            <a:prstGeom prst="rect">
              <a:avLst/>
            </a:prstGeom>
          </p:spPr>
          <p:txBody>
            <a:bodyPr lIns="50800" tIns="50800" rIns="50800" bIns="50800" rtlCol="0" anchor="ctr"/>
            <a:lstStyle/>
            <a:p>
              <a:pPr algn="ctr">
                <a:lnSpc>
                  <a:spcPts val="1960"/>
                </a:lnSpc>
                <a:spcBef>
                  <a:spcPct val="0"/>
                </a:spcBef>
              </a:pPr>
              <a:endParaRPr/>
            </a:p>
          </p:txBody>
        </p:sp>
      </p:grpSp>
      <p:grpSp>
        <p:nvGrpSpPr>
          <p:cNvPr id="22" name="Group 22"/>
          <p:cNvGrpSpPr/>
          <p:nvPr/>
        </p:nvGrpSpPr>
        <p:grpSpPr>
          <a:xfrm>
            <a:off x="0" y="9776625"/>
            <a:ext cx="18288000" cy="510375"/>
            <a:chOff x="0" y="0"/>
            <a:chExt cx="6554006" cy="182907"/>
          </a:xfrm>
        </p:grpSpPr>
        <p:sp>
          <p:nvSpPr>
            <p:cNvPr id="23" name="Freeform 23"/>
            <p:cNvSpPr/>
            <p:nvPr/>
          </p:nvSpPr>
          <p:spPr>
            <a:xfrm>
              <a:off x="0" y="0"/>
              <a:ext cx="6554006" cy="182907"/>
            </a:xfrm>
            <a:custGeom>
              <a:avLst/>
              <a:gdLst/>
              <a:ahLst/>
              <a:cxnLst/>
              <a:rect l="l" t="t" r="r" b="b"/>
              <a:pathLst>
                <a:path w="6554006" h="182907">
                  <a:moveTo>
                    <a:pt x="0" y="0"/>
                  </a:moveTo>
                  <a:lnTo>
                    <a:pt x="6554006" y="0"/>
                  </a:lnTo>
                  <a:lnTo>
                    <a:pt x="6554006" y="182907"/>
                  </a:lnTo>
                  <a:lnTo>
                    <a:pt x="0" y="182907"/>
                  </a:lnTo>
                  <a:close/>
                </a:path>
              </a:pathLst>
            </a:custGeom>
            <a:solidFill>
              <a:srgbClr val="88AC2E"/>
            </a:solidFill>
          </p:spPr>
          <p:txBody>
            <a:bodyPr/>
            <a:lstStyle/>
            <a:p>
              <a:endParaRPr lang="en-US"/>
            </a:p>
          </p:txBody>
        </p:sp>
        <p:sp>
          <p:nvSpPr>
            <p:cNvPr id="24" name="TextBox 24"/>
            <p:cNvSpPr txBox="1"/>
            <p:nvPr/>
          </p:nvSpPr>
          <p:spPr>
            <a:xfrm>
              <a:off x="0" y="-28575"/>
              <a:ext cx="6554006" cy="211482"/>
            </a:xfrm>
            <a:prstGeom prst="rect">
              <a:avLst/>
            </a:prstGeom>
          </p:spPr>
          <p:txBody>
            <a:bodyPr lIns="50800" tIns="50800" rIns="50800" bIns="50800" rtlCol="0" anchor="ctr"/>
            <a:lstStyle/>
            <a:p>
              <a:pPr algn="ctr">
                <a:lnSpc>
                  <a:spcPts val="1960"/>
                </a:lnSpc>
                <a:spcBef>
                  <a:spcPct val="0"/>
                </a:spcBef>
              </a:pPr>
              <a:endParaRPr/>
            </a:p>
          </p:txBody>
        </p:sp>
      </p:gr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4873</Words>
  <Application>Microsoft Macintosh PowerPoint</Application>
  <PresentationFormat>Custom</PresentationFormat>
  <Paragraphs>405</Paragraphs>
  <Slides>23</Slides>
  <Notes>23</Notes>
  <HiddenSlides>0</HiddenSlides>
  <MMClips>1</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23</vt:i4>
      </vt:variant>
    </vt:vector>
  </HeadingPairs>
  <TitlesOfParts>
    <vt:vector size="32" baseType="lpstr">
      <vt:lpstr>Ubuntu</vt:lpstr>
      <vt:lpstr>Ubuntu Bold</vt:lpstr>
      <vt:lpstr>Calibri</vt:lpstr>
      <vt:lpstr>Kalam</vt:lpstr>
      <vt:lpstr>Funtastic</vt:lpstr>
      <vt:lpstr>Arial</vt:lpstr>
      <vt:lpstr>Kalam Bold</vt:lpstr>
      <vt:lpstr>Ubuntu Italics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NHS Session 2 IDD USA</dc:title>
  <cp:lastModifiedBy>Andrea Moore</cp:lastModifiedBy>
  <cp:revision>1</cp:revision>
  <dcterms:created xsi:type="dcterms:W3CDTF">2006-08-16T00:00:00Z</dcterms:created>
  <dcterms:modified xsi:type="dcterms:W3CDTF">2024-08-15T23:54:09Z</dcterms:modified>
  <dc:identifier>DAGN82REC5o</dc:identifier>
</cp:coreProperties>
</file>