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18288000" cy="10287000"/>
  <p:notesSz cx="6858000" cy="9144000"/>
  <p:embeddedFontLst>
    <p:embeddedFont>
      <p:font typeface="Funtastic" pitchFamily="2" charset="77"/>
      <p:regular r:id="rId27"/>
    </p:embeddedFont>
    <p:embeddedFont>
      <p:font typeface="Kalam" panose="02000000000000000000" pitchFamily="2" charset="77"/>
      <p:regular r:id="rId28"/>
    </p:embeddedFont>
    <p:embeddedFont>
      <p:font typeface="Kalam Bold" panose="02000000000000000000" pitchFamily="2" charset="77"/>
      <p:regular r:id="rId29"/>
      <p:bold r:id="rId30"/>
    </p:embeddedFont>
    <p:embeddedFont>
      <p:font typeface="Ubuntu" panose="020B0504030602030204" pitchFamily="34" charset="0"/>
      <p:regular r:id="rId31"/>
      <p:bold r:id="rId32"/>
      <p:italic r:id="rId33"/>
      <p:boldItalic r:id="rId34"/>
    </p:embeddedFont>
    <p:embeddedFont>
      <p:font typeface="Ubuntu Bold" panose="020B0804030602030204" pitchFamily="34" charset="0"/>
      <p:regular r:id="rId35"/>
      <p:bold r:id="rId36"/>
    </p:embeddedFont>
    <p:embeddedFont>
      <p:font typeface="Ubuntu Italics" panose="020B05040306020A0204" pitchFamily="34" charset="0"/>
      <p:regular r:id="rId37"/>
      <p:italic r:id="rId3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autoAdjust="0"/>
    <p:restoredTop sz="94589" autoAdjust="0"/>
  </p:normalViewPr>
  <p:slideViewPr>
    <p:cSldViewPr>
      <p:cViewPr varScale="1">
        <p:scale>
          <a:sx n="80" d="100"/>
          <a:sy n="80" d="100"/>
        </p:scale>
        <p:origin x="824"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font" Target="fonts/font11.fntdata"/><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font" Target="fonts/font9.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15.08.2024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"This session is about your loved one’s rights and how their rights protect them from discrimination due to their disability. It also talks about accommodations they can ask for to get better care."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"So, reasonable modifications. What are they?"</a:t>
            </a:r>
          </a:p>
          <a:p>
            <a:endParaRPr lang="en-US"/>
          </a:p>
          <a:p>
            <a:r>
              <a:rPr lang="en-US"/>
              <a:t>- [Read the definition out loud or have a participant read it out loud.]</a:t>
            </a:r>
          </a:p>
          <a:p>
            <a:endParaRPr lang="en-US"/>
          </a:p>
          <a:p>
            <a:r>
              <a:rPr lang="en-US"/>
              <a:t>- "At the bottom of the slide you can see some images that represent different types of accommodations. Let's talk more about them." [go to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"There are lots of different kinds of accommodations. It can be helpful to group them into different categories. For example:</a:t>
            </a:r>
          </a:p>
          <a:p>
            <a:r>
              <a:rPr lang="en-US"/>
              <a:t>&gt; Physical accommodations (like ramps and working elevators instead of stairs, wider doorways, accessible bathrooms, and lifts for exam tables)</a:t>
            </a:r>
          </a:p>
          <a:p>
            <a:r>
              <a:rPr lang="en-US"/>
              <a:t>&gt; Sensory accommodations (like chemical-free spaces or low-lighting, or requesting that specific materials are or aren't used during exams)</a:t>
            </a:r>
          </a:p>
          <a:p>
            <a:r>
              <a:rPr lang="en-US"/>
              <a:t>&gt; Time accommodations (like asking for a longer appointment time. Many standard medical consultations are scheduled for only 15-20 minutes.)</a:t>
            </a:r>
          </a:p>
          <a:p>
            <a:r>
              <a:rPr lang="en-US"/>
              <a:t>&gt; Communication accommodations (like using communication devices or storyboards, asking for things to be explained in plain language, asking to communicate by email instead of phone or phone instead of email, etc.)</a:t>
            </a:r>
          </a:p>
          <a:p>
            <a:r>
              <a:rPr lang="en-US"/>
              <a:t>&gt; And finally, Support Accommodations (like having another person in the exam room with you, or bringing a service animal)."</a:t>
            </a:r>
          </a:p>
          <a:p>
            <a:endParaRPr lang="en-US"/>
          </a:p>
          <a:p>
            <a:r>
              <a:rPr lang="en-US"/>
              <a:t>- "Your workbooks have some more detailed examples as well. And this isn't a full list! Just like people, accommodations can be very unique."</a:t>
            </a:r>
          </a:p>
          <a:p>
            <a:endParaRPr lang="en-US"/>
          </a:p>
          <a:p>
            <a:r>
              <a:rPr lang="en-US"/>
              <a:t>- "At the very end of this section of your workbook, there are some specific examples. Let's read those together. Mohammed, do you want to read the first one?" </a:t>
            </a:r>
          </a:p>
          <a:p>
            <a:endParaRPr lang="en-US"/>
          </a:p>
          <a:p>
            <a:r>
              <a:rPr lang="en-US"/>
              <a:t>- [Continue asking for volunteers to read the other examples. If there's time, you can also engage in discussion.]</a:t>
            </a:r>
          </a:p>
          <a:p>
            <a:endParaRPr lang="en-US"/>
          </a:p>
          <a:p>
            <a:r>
              <a:rPr lang="en-US"/>
              <a:t>// TIPS + INSTRUCTIONS //</a:t>
            </a:r>
          </a:p>
          <a:p>
            <a:endParaRPr lang="en-US"/>
          </a:p>
          <a:p>
            <a:r>
              <a:rPr lang="en-US"/>
              <a:t>- [Instead of discussing these examples in a group, you could also give participants five minutes to read the pages in their workbook independently. This could be helpful since there are a lot more examples in the book than what would make sense for you to say out loud.]</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"Sometimes, your [child / sibling / loved one] might ask for an accommodation that a provider is unable or unwilling to provide. Because providers are only legally required to provide 'reasonable' modifications, sometimes people disagree about what types of changes are considered reasonable. If that happens, it can feel very frustrating."</a:t>
            </a:r>
          </a:p>
          <a:p>
            <a:endParaRPr lang="en-US"/>
          </a:p>
          <a:p>
            <a:r>
              <a:rPr lang="en-US"/>
              <a:t>- "If this happens to your [child / sibling / loved one], they have a few options. First, they can ask for an explanation. Sometimes through conversation it's possible to negotiate an acceptable compromise."</a:t>
            </a:r>
          </a:p>
          <a:p>
            <a:endParaRPr lang="en-US"/>
          </a:p>
          <a:p>
            <a:r>
              <a:rPr lang="en-US"/>
              <a:t>- "If your [child / sibling / loved one] can’t find common ground with their provider, they can ask to speak to someone else and try to get their needs met another way. Depending on the facility, they may be able to speak to:</a:t>
            </a:r>
          </a:p>
          <a:p>
            <a:r>
              <a:rPr lang="en-US"/>
              <a:t>&gt;A disability access coordinator</a:t>
            </a:r>
          </a:p>
          <a:p>
            <a:r>
              <a:rPr lang="en-US"/>
              <a:t>&gt;A civil rights liaison</a:t>
            </a:r>
          </a:p>
          <a:p>
            <a:r>
              <a:rPr lang="en-US"/>
              <a:t>&gt;An ADA coordinator</a:t>
            </a:r>
          </a:p>
          <a:p>
            <a:r>
              <a:rPr lang="en-US"/>
              <a:t>&gt;Your local Protection &amp; Advocacy Agency</a:t>
            </a:r>
          </a:p>
          <a:p>
            <a:r>
              <a:rPr lang="en-US"/>
              <a:t>&gt;A patient advocate.</a:t>
            </a:r>
          </a:p>
          <a:p>
            <a:r>
              <a:rPr lang="en-US"/>
              <a:t>There are some links to find local representatives in your workbook."</a:t>
            </a:r>
          </a:p>
          <a:p>
            <a:endParaRPr lang="en-US"/>
          </a:p>
          <a:p>
            <a:r>
              <a:rPr lang="en-US"/>
              <a:t>- " And finally, if they try all of these options and still feel like their disability-related needs aren’t being met, they can </a:t>
            </a:r>
          </a:p>
          <a:p>
            <a:r>
              <a:rPr lang="en-US"/>
              <a:t>file a complaint with the ADA."</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"Before we move on, let's take a moment so you can reflect on any accommodations you think your loved one might need to receive full and equal access to healthcare. There is a place in your workbook where you can jot down some notes and questions. We'll take about five minutes for this."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[before watching the video] "Now we're going to watch a really short video to help us understand HIPAA - the Health Insurance Portability and Accountability Act. HIPAA is a federal law, which means it protects you no matter what state you live in."</a:t>
            </a:r>
          </a:p>
          <a:p>
            <a:endParaRPr lang="en-US"/>
          </a:p>
          <a:p>
            <a:r>
              <a:rPr lang="en-US"/>
              <a:t>- "HIPAA has a lot to do with your right to privacy. You probably remember that anytime you go visit the doctor or are in a healthcare setting, they give you a stack of paperwork to complete. Inside that paperwork is a notice about your right to privacy, and usually you have to sign an acknowledgement confirming that you received it."</a:t>
            </a:r>
          </a:p>
          <a:p>
            <a:endParaRPr lang="en-US"/>
          </a:p>
          <a:p>
            <a:r>
              <a:rPr lang="en-US"/>
              <a:t>- [after the video] "In your workbook you'll find a link to the Health and Human Services website, which has a lot more information about HIPAA and what it covers, so you can always dig into that in your own time if you want more information about this law."</a:t>
            </a:r>
          </a:p>
          <a:p>
            <a:endParaRPr lang="en-US"/>
          </a:p>
          <a:p>
            <a:r>
              <a:rPr lang="en-US"/>
              <a:t>// TIPS + INSTRUCTIONS //</a:t>
            </a:r>
          </a:p>
          <a:p>
            <a:endParaRPr lang="en-US"/>
          </a:p>
          <a:p>
            <a:r>
              <a:rPr lang="en-US"/>
              <a:t>- [If you are running this session virtually, be sure you shared your sound and not just your screen when you began your slideshow. Otherwise participants will not be able to hear the audio from the video. If you didn't share your sound, stop screen-sharing for a moment and then start it again. This time, share both your screen and your sound. For the most accessible experience, enable closed captions on the video before playing it.]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"Before we go to the next slide, does anyone have any questions about HIPAA and privacy?"</a:t>
            </a:r>
          </a:p>
          <a:p>
            <a:endParaRPr lang="en-US"/>
          </a:p>
          <a:p>
            <a:r>
              <a:rPr lang="en-US"/>
              <a:t>// TIPS + INSTRUCTIONS //</a:t>
            </a:r>
          </a:p>
          <a:p>
            <a:endParaRPr lang="en-US"/>
          </a:p>
          <a:p>
            <a:r>
              <a:rPr lang="en-US"/>
              <a:t>- [If people have questions about their right to support their [child / sibling / loved one] in a healthcare setting and if HIPAA prevents them from being involved, you can tell them that's the subject of the next video. Then transition to the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[before you watch the video] "We've got one more really short video to watch. This one talks about the types of support you can get from family and friends, so that is going to be really important for folks who are caregivers."</a:t>
            </a:r>
          </a:p>
          <a:p>
            <a:endParaRPr lang="en-US"/>
          </a:p>
          <a:p>
            <a:r>
              <a:rPr lang="en-US"/>
              <a:t>- "So we just heard that HIPAA requires healthcare providers to protect the privacy of each person’s health information. However, if the person receiving care doesn’t object, a provider may share relevant information with family members or friends involved in the patient’s care. Let's watch the video to learn more." [watch the video]</a:t>
            </a:r>
          </a:p>
          <a:p>
            <a:endParaRPr lang="en-US"/>
          </a:p>
          <a:p>
            <a:r>
              <a:rPr lang="en-US"/>
              <a:t>- [after the video] I want to highlight an important point from the video. It said that in some cases, the patient needs to give permission for their health information to be shared with someone else. But in other cases, health information can be shared so long as the patient doesn’t object. So for some of you who might be helping to care for someone who is more impacted or less likely to have the tools to communicate with their health providers on their own, this means that the health provider can use their judgement and share information directly with you in front of your child or loved on, as long as they don't tell the provider to stop."</a:t>
            </a:r>
          </a:p>
          <a:p>
            <a:endParaRPr lang="en-US"/>
          </a:p>
          <a:p>
            <a:r>
              <a:rPr lang="en-US"/>
              <a:t>- "One final thought. Support from family and friends is best when it's just that -- support. It's common for people with IDD to need a lot of support when they're younger, and as they get older sometimes it can be challenging for caregivers to adjust and allow space for someone with IDD to express their own needs and preferences. It's important that we aren't steamrolling our loved ones with disabilities just because it's faster if we do it. It can take time, and energy, but as much as possible we want to be the backup dancers, not the star." </a:t>
            </a:r>
          </a:p>
          <a:p>
            <a:endParaRPr lang="en-US"/>
          </a:p>
          <a:p>
            <a:r>
              <a:rPr lang="en-US"/>
              <a:t>- "Okay. We're going to move on. By the way, there's a link in your workbook to this video, but also to a fact sheet from the Office of Civil Rights with more information about sharing health information with family and friends."</a:t>
            </a:r>
          </a:p>
          <a:p>
            <a:endParaRPr lang="en-US"/>
          </a:p>
          <a:p>
            <a:r>
              <a:rPr lang="en-US"/>
              <a:t>// TIPS + INSTRUCTIONS //</a:t>
            </a:r>
          </a:p>
          <a:p>
            <a:endParaRPr lang="en-US"/>
          </a:p>
          <a:p>
            <a:r>
              <a:rPr lang="en-US"/>
              <a:t>- [If you are running this session virtually, be sure you shared your sound and not just your screen when you began your slideshow. Otherwise participants will not be able to hear the audio from the video. If you didn't share your sound, stop screen-sharing for a moment and then start it again. This time, share both your screen and your sound. For the most accessible experience, enable closed captions on the video before playing it.]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[First, read the definition out loud or have a participant read it.]</a:t>
            </a:r>
          </a:p>
          <a:p>
            <a:endParaRPr lang="en-US"/>
          </a:p>
          <a:p>
            <a:r>
              <a:rPr lang="en-US"/>
              <a:t>- "Everybody needs support at times, right? Not just people with disabilities. We may ask advice from people we trust, or do research online, but our decisions are still ours to make. That's self-determination. We get to *determine* the course of our lives."</a:t>
            </a:r>
          </a:p>
          <a:p>
            <a:endParaRPr lang="en-US"/>
          </a:p>
          <a:p>
            <a:r>
              <a:rPr lang="en-US"/>
              <a:t>- "When you help care for someone with IDD, it’s important to support them to make their own decisions whenever possible, instead of making decisions for them. </a:t>
            </a:r>
          </a:p>
          <a:p>
            <a:r>
              <a:rPr lang="en-US"/>
              <a:t>You can also help make sure other people in their life don't make decisions for them either, no matter how well-meaning that person’s intentions are."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"Sometimes people with IDD need help making decisions, but that doesn’t mean that their right to make their own decisions should be taken away. There's a movement that's been growing away from guardianship and toward Supported Decision-Making. So what is it?"</a:t>
            </a:r>
          </a:p>
          <a:p>
            <a:endParaRPr lang="en-US"/>
          </a:p>
          <a:p>
            <a:r>
              <a:rPr lang="en-US"/>
              <a:t>- [Read the definition out loud or have a participant read it.]</a:t>
            </a:r>
          </a:p>
          <a:p>
            <a:endParaRPr lang="en-US"/>
          </a:p>
          <a:p>
            <a:r>
              <a:rPr lang="en-US"/>
              <a:t>- "If an adult with IDD needs help making the kinds of decisions that will keep them safe, it's been somewhat common for family members to seek guardianship of that person. And of course that's because we want to protect the people we love and keep them safe! And so we can understand why a parent or adult sibling would try to get guardianship over your child or loved one even after they turn 18."</a:t>
            </a:r>
          </a:p>
          <a:p>
            <a:endParaRPr lang="en-US"/>
          </a:p>
          <a:p>
            <a:r>
              <a:rPr lang="en-US"/>
              <a:t>- "But actually, there's another option. It doesn't have to be one or the other, where someone makes either ALL their own decisions, or none. It can be a spectrum." [go to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"We have a fancy graphic! Let's make sense of this image. Over on the far left we have a green person who can make decisions completely on their own. On the far right, we have two orange people. The smaller orange person in the background isn't legally allowed to make any important decisions on their own. Instead, their guardian who is standing in front is in charge of making decisions for them."</a:t>
            </a:r>
          </a:p>
          <a:p>
            <a:endParaRPr lang="en-US"/>
          </a:p>
          <a:p>
            <a:r>
              <a:rPr lang="en-US"/>
              <a:t>- "The green arrows point to the person on the left, and they pave the way to our goal. We want to create the *least-restrictive* safe decision-making environment. The more each person can be supported to make decisions on their own, the better."</a:t>
            </a:r>
          </a:p>
          <a:p>
            <a:endParaRPr lang="en-US"/>
          </a:p>
          <a:p>
            <a:r>
              <a:rPr lang="en-US"/>
              <a:t>- "In the middle of the graphic we have some arrows pointing to the spectrum, and it says 'assessment of needs and capacity.' This means that before we just make a decision FOR someone, we want to ask ourselves if they really need our help, or if they have the capacity to make that decision more independently. Every type of decision is different, and some might require support, while others don't. Some types of decisions will fall somewhere closer to the green side of the spectrum, and some decisions will be closer to the orange side."</a:t>
            </a:r>
          </a:p>
          <a:p>
            <a:endParaRPr lang="en-US"/>
          </a:p>
          <a:p>
            <a:r>
              <a:rPr lang="en-US"/>
              <a:t>- "This whole process is called 'Supported Decision-Making.' It is an alternative to guardianship because it allows people to get support with some decisions and to make other decisions on their own."</a:t>
            </a:r>
          </a:p>
          <a:p>
            <a:endParaRPr lang="en-US"/>
          </a:p>
          <a:p>
            <a:r>
              <a:rPr lang="en-US"/>
              <a:t>- "For example, some people with IDD might be able to cook basic meals and live independently, but they might need support managing their bills or knowing what type of social media interactions are appropriate. A caregiver can back way off on making decisions about meal-planning or how this person decorates their home or spends their free time. But, the caregiver might want to offer more support with money management and modeling appropriate social behavior."</a:t>
            </a:r>
          </a:p>
          <a:p>
            <a:endParaRPr lang="en-US"/>
          </a:p>
          <a:p>
            <a:r>
              <a:rPr lang="en-US"/>
              <a:t>- "Thinking of decision-making as a spectrum allows us to approach each new decision with curiosity and an open mind, protecting the dignity and self-determination of people with IDD."</a:t>
            </a:r>
          </a:p>
          <a:p>
            <a:endParaRPr lang="en-US"/>
          </a:p>
          <a:p>
            <a:r>
              <a:rPr lang="en-US"/>
              <a:t>- "If you want to create your own supported decision-making agreement, The American Civil Liberties Union (ACLU) has a template you can use. It's linked in your workbook."</a:t>
            </a:r>
          </a:p>
          <a:p>
            <a:endParaRPr lang="en-US"/>
          </a:p>
          <a:p>
            <a:r>
              <a:rPr lang="en-US"/>
              <a:t>- "Does anyone have any questions about this?"</a:t>
            </a:r>
          </a:p>
          <a:p>
            <a:endParaRPr lang="en-US"/>
          </a:p>
          <a:p>
            <a:r>
              <a:rPr lang="en-US"/>
              <a:t>// TIPS + INSTRUCTIONS //</a:t>
            </a:r>
          </a:p>
          <a:p>
            <a:endParaRPr lang="en-US"/>
          </a:p>
          <a:p>
            <a:r>
              <a:rPr lang="en-US"/>
              <a:t>- [As a reminder, you can facilitate conversation between all the participants instead of feeling pressured to have all the answers yourself. If a caregiver asks a question that you're unsure about, ask what the other participants think. If someone comes up with a question that stumps the group, jot it down and say you'll try to get guidance elsewhere and get back to them at the next session or in an email follow-up. Remember, you're allowed to not know things and to ask for support. That's the point of this part of the session!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"Some rights are protected at the federal level, some at the state level, and some by specific institutions."</a:t>
            </a:r>
          </a:p>
          <a:p>
            <a:endParaRPr lang="en-US"/>
          </a:p>
          <a:p>
            <a:r>
              <a:rPr lang="en-US"/>
              <a:t>- "We also have responsibilities. To get the most out of healthcare, patients have to work together with their service providers. They do their part, but we also have to do our part."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"So why is it important for us to have a clear decision-making plan before we support someone in receiving medical care? Because health providers like doctors and dentists are required to get something called 'informed consent' before they can provide treatment. So what does that mean?"</a:t>
            </a:r>
          </a:p>
          <a:p>
            <a:endParaRPr lang="en-US"/>
          </a:p>
          <a:p>
            <a:r>
              <a:rPr lang="en-US"/>
              <a:t>- "Informed consent means that a patient must be appropriately informed before they can give consent to undergo treatment or receive medical care. In other words, the provider is responsible for giving information and making recommendations to the patient based on their professional expertise, and then the patient gets to ask questions and has a chance to learn about any risks. Once the patient understands what is being proposed, the patient has to say 'yes' to moving forward with the procedure or treatment. That is the process of informed consent."</a:t>
            </a:r>
          </a:p>
          <a:p>
            <a:endParaRPr lang="en-US"/>
          </a:p>
          <a:p>
            <a:r>
              <a:rPr lang="en-US"/>
              <a:t>- "Whenever possible, the person receiving treatment should be the one to decide if they are okay with the treatment plan. And as we discussed on the previous slides, it’s okay if they get support making their decision from people they choose."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"One tool that can help you stay organized and help get your needs met is called a Health Passport. So what is it?"</a:t>
            </a:r>
          </a:p>
          <a:p>
            <a:endParaRPr lang="en-US"/>
          </a:p>
          <a:p>
            <a:r>
              <a:rPr lang="en-US"/>
              <a:t>- [Read the definition out loud or have a participant read it out loud.]</a:t>
            </a:r>
          </a:p>
          <a:p>
            <a:endParaRPr lang="en-US"/>
          </a:p>
          <a:p>
            <a:r>
              <a:rPr lang="en-US"/>
              <a:t>- "By taking the time to fill out a health passport before you visit with a provider, you'll feel more organized and more prepared to ask for any necessary accommodations."</a:t>
            </a:r>
          </a:p>
          <a:p>
            <a:endParaRPr lang="en-US"/>
          </a:p>
          <a:p>
            <a:r>
              <a:rPr lang="en-US"/>
              <a:t>- "In your workbooks there's a list of several health passports designed with the needs of people with IDD in mind. For today, we're going to go through just one of them together so that you can get a sense of what to expect. Then later in your own time, you're welcome to check out all the options and see if you prefer one over the other. You can also make your own or adapt something that you already use to include any sections that are new to you."</a:t>
            </a:r>
          </a:p>
          <a:p>
            <a:endParaRPr lang="en-US"/>
          </a:p>
          <a:p>
            <a:r>
              <a:rPr lang="en-US"/>
              <a:t>// TIPS + INSTRUCTIONS //</a:t>
            </a:r>
          </a:p>
          <a:p>
            <a:endParaRPr lang="en-US"/>
          </a:p>
          <a:p>
            <a:r>
              <a:rPr lang="en-US"/>
              <a:t>- [Programs, please choose one of the linked Health Passports to go over with your group. Depending on if you meet in person or virtually, you can provide participants with either a printed or digital copy. More information about this activity is on the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"These example pages are from the 'My Health Matters' health passport, which is from Australia. But like I said, you might decide you like a different health passport better. Some people will want to fill out a few sections but not others.  It's up to you!"</a:t>
            </a:r>
          </a:p>
          <a:p>
            <a:endParaRPr lang="en-US"/>
          </a:p>
          <a:p>
            <a:r>
              <a:rPr lang="en-US"/>
              <a:t>// TIPS + INSTRUCTIONS //</a:t>
            </a:r>
          </a:p>
          <a:p>
            <a:endParaRPr lang="en-US"/>
          </a:p>
          <a:p>
            <a:r>
              <a:rPr lang="en-US"/>
              <a:t>- [Programs, if you choose a different passport than the one from Australia that's okay. You can still leave these images in as examples and then have participants work through a different template.]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"Now, we're going to take some time now to review one of the Health Passport templates so you can see the different sections that are included. At this first stage, I just want you to review the materials. Don't start filling anything out. A lot of us have been conditioned to start filling out paperwork the minute it's handed to you, but we don't want to do that just yet. We want to zoom out first and try to get a sense of the whole concept."</a:t>
            </a:r>
          </a:p>
          <a:p>
            <a:endParaRPr lang="en-US"/>
          </a:p>
          <a:p>
            <a:r>
              <a:rPr lang="en-US"/>
              <a:t>- "First, just skim the materials at a high level. You can take notes and jot down any questions that come to mind. In your workbook you'll see some sample questions you can ask yourself as you review:</a:t>
            </a:r>
          </a:p>
          <a:p>
            <a:r>
              <a:rPr lang="en-US"/>
              <a:t>1. Which sections would be the most helpful for our situation?</a:t>
            </a:r>
          </a:p>
          <a:p>
            <a:r>
              <a:rPr lang="en-US"/>
              <a:t>2. Are any sections unnecessary for our situation?</a:t>
            </a:r>
          </a:p>
          <a:p>
            <a:r>
              <a:rPr lang="en-US"/>
              <a:t>3. Do I have any questions about the purpose of any of the sections?"</a:t>
            </a:r>
          </a:p>
          <a:p>
            <a:endParaRPr lang="en-US"/>
          </a:p>
          <a:p>
            <a:r>
              <a:rPr lang="en-US"/>
              <a:t>- "Next, I *still* don't want you to fill out any information. :) First I want you to reflect on your assumptions. Do you know what your loved one's answers will be, or do you just *thin*k you know?"</a:t>
            </a:r>
          </a:p>
          <a:p>
            <a:endParaRPr lang="en-US"/>
          </a:p>
          <a:p>
            <a:r>
              <a:rPr lang="en-US"/>
              <a:t>- "Your homework is going to be to check your assumptions directly with the person you help care for, and work together to complete an up-to-date health passport. But for now, let's give you some time to review the materials and wrap your head around it. We'll take 5-7 minutes to check things out, and then we can take another few minutes for questions at the end."</a:t>
            </a:r>
          </a:p>
          <a:p>
            <a:endParaRPr lang="en-US"/>
          </a:p>
          <a:p>
            <a:r>
              <a:rPr lang="en-US"/>
              <a:t>// TIPS + INSTRUCTIONS //</a:t>
            </a:r>
          </a:p>
          <a:p>
            <a:endParaRPr lang="en-US"/>
          </a:p>
          <a:p>
            <a:r>
              <a:rPr lang="en-US"/>
              <a:t>- [Participants can work independently or together. Some people may have questions: if you don't know the answers, you might ask if another caregiver in the room has any ideas or suggestions.]</a:t>
            </a:r>
          </a:p>
          <a:p>
            <a:endParaRPr lang="en-US"/>
          </a:p>
          <a:p>
            <a:r>
              <a:rPr lang="en-US"/>
              <a:t>- [Use a timer, and do try to leave room for questions at the end of your session.]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"We're out of time for this session, but hopefully everyone is leaving with a better sense of your legal rights and some of the tools that can help you feel more prepared to seek care."</a:t>
            </a:r>
          </a:p>
          <a:p>
            <a:endParaRPr lang="en-US"/>
          </a:p>
          <a:p>
            <a:r>
              <a:rPr lang="en-US"/>
              <a:t>- "For homework, I invite you to work together with the person you help care for to complete or edit one of the health passports that are linked in your workbooks."</a:t>
            </a:r>
          </a:p>
          <a:p>
            <a:endParaRPr lang="en-US"/>
          </a:p>
          <a:p>
            <a:r>
              <a:rPr lang="en-US"/>
              <a:t>- "Remember, these tools are to make your life easier, not harder. If filling out a really detailed health passport just isn't your thing, then it's not your thing! You don't have to turn it in to me. But a lot of caregivers have found that it can be a great way to make sure your [child / sibling / loved one] can participate more meaningfully in their own care. It also can take some of the pressure of both of you when you're actually in your appointment -- you won't have to repeat yourselves quite as often, or remember everything in your head, because all of your health and accommodation information is stored in one place."</a:t>
            </a:r>
          </a:p>
          <a:p>
            <a:endParaRPr lang="en-US"/>
          </a:p>
          <a:p>
            <a:r>
              <a:rPr lang="en-US"/>
              <a:t>- "Thank you. And good luck! We'll see you all next time for Session 3: Supporting Self-Advocacy."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"Jessica, would you mind reading the first two rights from the list for us? Then we'll have Mark read the next two, and so on."</a:t>
            </a:r>
          </a:p>
          <a:p>
            <a:endParaRPr lang="en-US"/>
          </a:p>
          <a:p>
            <a:r>
              <a:rPr lang="en-US"/>
              <a:t>- "We're going to talk more about all these rights in the coming slides, so we'll hold on questions until we get to the specific slide that covers each topic, if that's okay."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"Samir, would you mind reading the first responsibility from the list for us? Then we'll have Suzanne read the next one, and so on around the room. We can pause at any point if someone has a question."</a:t>
            </a:r>
          </a:p>
          <a:p>
            <a:endParaRPr lang="en-US"/>
          </a:p>
          <a:p>
            <a:r>
              <a:rPr lang="en-US"/>
              <a:t>- "What comes up for you as you read this list? Does this feel manageable?"</a:t>
            </a:r>
          </a:p>
          <a:p>
            <a:endParaRPr lang="en-US"/>
          </a:p>
          <a:p>
            <a:r>
              <a:rPr lang="en-US"/>
              <a:t>// TIPS + INSTRUCTIONS //</a:t>
            </a:r>
          </a:p>
          <a:p>
            <a:endParaRPr lang="en-US"/>
          </a:p>
          <a:p>
            <a:r>
              <a:rPr lang="en-US"/>
              <a:t>- [Have different people in the room take turns reading the different rights out loud.]</a:t>
            </a:r>
          </a:p>
          <a:p>
            <a:endParaRPr lang="en-US"/>
          </a:p>
          <a:p>
            <a:r>
              <a:rPr lang="en-US"/>
              <a:t>- [If you ask people how they feel reading the list, be prepared to allow space for some conversation. If someone shares an emotion that confuses you and you're not sure how to respond, you can ask if there is someone else in the room who wants to weigh in by relating it to their own experience.]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"Finally, let's talk about Section 504 of the Rehabilitation Act, which is another federal law. Section 504 was passed in 1973, and it was the first federal law to recognize disability as a civil rights category."</a:t>
            </a:r>
          </a:p>
          <a:p>
            <a:endParaRPr lang="en-US"/>
          </a:p>
          <a:p>
            <a:r>
              <a:rPr lang="en-US"/>
              <a:t>- "The law protects qualified individuals from discrimination based on disability, and it applies to employers and organizations that receive federal funding. This includes many hospitals, medical centers, mental health centers, and human service programs."</a:t>
            </a:r>
          </a:p>
          <a:p>
            <a:endParaRPr lang="en-US"/>
          </a:p>
          <a:p>
            <a:r>
              <a:rPr lang="en-US"/>
              <a:t>- "Sometimes we gain new 'rights' according to the law, but it takes time for institutions to change their policies and start respecting those rights. However, through advocacy – both individually and in partnership with other people – we can put pressure on institutions to change faster and respect our rights now."</a:t>
            </a:r>
          </a:p>
          <a:p>
            <a:endParaRPr lang="en-US"/>
          </a:p>
          <a:p>
            <a:r>
              <a:rPr lang="en-US"/>
              <a:t>- "One good example of advocacy leading to the implementation of disability rights happened during the early years after Section 504 became law. Even though Section 504 was passed in 1973, it was rarely enforced the first few years." </a:t>
            </a:r>
          </a:p>
          <a:p>
            <a:endParaRPr lang="en-US"/>
          </a:p>
          <a:p>
            <a:r>
              <a:rPr lang="en-US"/>
              <a:t>- "By 1977, the disability community was tired of waiting for their rights to be recognized. Activists organized 'sit-ins' in cities all over the country. In San Francisco, more than a hundred disability activists and their supporters took over a federal building and stayed for 26 days, only leaving once their demands had finally been met."</a:t>
            </a:r>
          </a:p>
          <a:p>
            <a:endParaRPr lang="en-US"/>
          </a:p>
          <a:p>
            <a:r>
              <a:rPr lang="en-US"/>
              <a:t>- "Known as the 504 Sit-Ins, these protests were successful at creating a path from rights recognition to implementation. They also helped pave the way for the ADA!" </a:t>
            </a:r>
          </a:p>
          <a:p>
            <a:endParaRPr lang="en-US"/>
          </a:p>
          <a:p>
            <a:r>
              <a:rPr lang="en-US"/>
              <a:t>- "It's really an amazing story, and we don't have time to dive all the way into it today, but if you aren't familiar with this history, there are some links in your workbook where you can learn more. There was so much cross-collaboration... people used sign language to communicate through the windows after the Feds cut off the phones, the Black Panthers provided countless hot meals to the people inside... check it out in your own time. It's a great story about the power of direct action and mutual aid." </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"Now, we're probably all familiar with the Americans with Disabilities Act, also known as the ADA."</a:t>
            </a:r>
          </a:p>
          <a:p>
            <a:endParaRPr lang="en-US"/>
          </a:p>
          <a:p>
            <a:r>
              <a:rPr lang="en-US"/>
              <a:t>- "The ADA was signed into law on July 26, 1990, and at the time it was signed it had historic support from both sides of the aisle."</a:t>
            </a:r>
          </a:p>
          <a:p>
            <a:endParaRPr lang="en-US"/>
          </a:p>
          <a:p>
            <a:r>
              <a:rPr lang="en-US"/>
              <a:t>- "Simone, would you read this slide for us, please?"</a:t>
            </a:r>
          </a:p>
          <a:p>
            <a:endParaRPr lang="en-US"/>
          </a:p>
          <a:p>
            <a:r>
              <a:rPr lang="en-US"/>
              <a:t>- [after someone reads the slide] "It's pretty straightforward at the highest level. Of course there are lots and lots of specific requirements when you dig into the actual text of the law, but for our purposes the major distinction is that the ADA protects people with disabilities from discrimination in ALL areas of life - both public and private."</a:t>
            </a:r>
          </a:p>
          <a:p>
            <a:endParaRPr lang="en-US"/>
          </a:p>
          <a:p>
            <a:r>
              <a:rPr lang="en-US"/>
              <a:t>- "So the ADA expands on the protections covered by Section 504. It covers federal, state, and local governments and institutions, as well as private businesses and nonprofit organizations, whether they receive federal funding or not."</a:t>
            </a:r>
          </a:p>
          <a:p>
            <a:endParaRPr lang="en-US"/>
          </a:p>
          <a:p>
            <a:r>
              <a:rPr lang="en-US"/>
              <a:t>- "In your workbooks there is also some additional info about how the law defines disability. And this image on the slide, by the way, is a picture of a really cool protest that happened leading up to the passage of the ADA that was called 'The Capitol Crawl.' During the protest, disability activists abandoned their wheelchairs and other mobility aids and started crawling up the steps of the U.S. Capitol. They were demonstrating how inaccessible the building was, of course, but it was also a symbol about the inaccessibility of all the institutions the building represents."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 Olmstead Decision is really important for people with IDD because it means they have the right to live in the community or at home with their family instead of in a hospital or an institution."</a:t>
            </a:r>
          </a:p>
          <a:p>
            <a:endParaRPr lang="en-US"/>
          </a:p>
          <a:p>
            <a:r>
              <a:rPr lang="en-US"/>
              <a:t>- "So here's some background. On June 22, 1999, the U.S. Supreme Court reached a decision in a case called Olmstead v. L.C. This case became known as The Olmstead Decision. The case involves two women who both had IDD and who also struggled with their mental health – Lois Curtis and Elaine Wilson. Separately, Lois and Elaine chose to check themselves into a state hospital in Georgia, where they each received treatment for their mental health. When their treatment was finished, mental health professionals agreed that both women were stable and could transition to community-based treatment."</a:t>
            </a:r>
          </a:p>
          <a:p>
            <a:endParaRPr lang="en-US"/>
          </a:p>
          <a:p>
            <a:r>
              <a:rPr lang="en-US"/>
              <a:t>- "However, the State of Georgia didn’t have an appropriate program available that could support Lois and Elaine, and the state didn't think it was safe for the women to live independently without support. Because of that, that state said Lois and Elaine needed to stay in the hospital. Lois and Elaine sued the State of Georgia, saying their rights had been violated according to the ADA. Eventually, their case went all the way to the Supreme Court."</a:t>
            </a:r>
          </a:p>
          <a:p>
            <a:endParaRPr lang="en-US"/>
          </a:p>
          <a:p>
            <a:r>
              <a:rPr lang="en-US"/>
              <a:t>- "After years of legal battles, the Supreme Court ruled that states don’t have the right to keep people with disabilities in institutions. Instead, states are required to provide services that allow people with IDD and other disabilities to live in the community if that’s what they prefer, and if treatment professionals agree it’s appropriate."</a:t>
            </a:r>
          </a:p>
          <a:p>
            <a:endParaRPr lang="en-US"/>
          </a:p>
          <a:p>
            <a:r>
              <a:rPr lang="en-US"/>
              <a:t>- "In your workbooks there are some links to websites where you can learn more about the Olmstead Decision."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"In 2006, the United Nations (UN) adopted an international human rights treaty to protect the rights and dignity of people with disabilities. The full name of the treaty is the Convention on the Rights of Persons with Disabilities, or the CRPD."</a:t>
            </a:r>
          </a:p>
          <a:p>
            <a:endParaRPr lang="en-US"/>
          </a:p>
          <a:p>
            <a:r>
              <a:rPr lang="en-US"/>
              <a:t>- "Countries who ratify the treaty commit to promote, protect, and ensure equality under the law for people with disabilities in their country."</a:t>
            </a:r>
          </a:p>
          <a:p>
            <a:endParaRPr lang="en-US"/>
          </a:p>
          <a:p>
            <a:r>
              <a:rPr lang="en-US"/>
              <a:t>- "The CRPD is important because even though it is an agreement between nations and not an enforceable law, it demonstrates how the disability rights movement has become global. At the time the treaty was originally completed in 2006, 82 countries signed the agreement on opening day, which is the very first opportunity a country has to ratify a new treaty. At the time it was the highest number of signatories in history for an opening day. Almost twenty years later, as of March of 2024, 164 countries (out of 193 UN member states) had signed the treaty."</a:t>
            </a:r>
          </a:p>
          <a:p>
            <a:endParaRPr lang="en-US"/>
          </a:p>
          <a:p>
            <a:r>
              <a:rPr lang="en-US"/>
              <a:t>- "The United States is actually one of a handful of countries that has not ratified the treaty. However, the CRPD was inspired in part by the passing of the Americans with Disabilities Act, and many of the protections outlined in the treaty are already law in the United States. Even so, Americans with disabilities continue to put pressure on Congress to join the majority of nations in ratifying the CRPD."</a:t>
            </a:r>
          </a:p>
          <a:p>
            <a:endParaRPr lang="en-US"/>
          </a:p>
          <a:p>
            <a:r>
              <a:rPr lang="en-US"/>
              <a:t>- "Your workbooks have a link to the UN website, where you can learn more about the Convention."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"Section 504 and the ADA reinforce similar protections in a healthcare setting. Basically, these laws make sure that people with disabilities have full and equal access to healthcare services. Sometimes, to get full and equal access, a healthcare organization will need to change one of their policies or procedures if it's set up in a way that doesn't work for people with disabilities. Those changes are called 'reasonable modifications, which we'll talk more about on the next slide."</a:t>
            </a:r>
          </a:p>
          <a:p>
            <a:endParaRPr lang="en-US"/>
          </a:p>
          <a:p>
            <a:r>
              <a:rPr lang="en-US"/>
              <a:t>- "Healthcare organizations and facilities also have to think about how they communicate and make sure they have different communication options based on different people's needs. And finally, their facilities need to be accessible."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8/15/24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8/15/24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8/15/24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8/15/24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8/15/24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3" Type="http://schemas.openxmlformats.org/officeDocument/2006/relationships/image" Target="../media/image1.png"/><Relationship Id="rId7" Type="http://schemas.openxmlformats.org/officeDocument/2006/relationships/image" Target="../media/image19.png"/><Relationship Id="rId12" Type="http://schemas.openxmlformats.org/officeDocument/2006/relationships/image" Target="../media/image24.svg"/><Relationship Id="rId2" Type="http://schemas.openxmlformats.org/officeDocument/2006/relationships/notesSlide" Target="../notesSlides/notesSlide10.xml"/><Relationship Id="rId16" Type="http://schemas.openxmlformats.org/officeDocument/2006/relationships/image" Target="../media/image28.svg"/><Relationship Id="rId1" Type="http://schemas.openxmlformats.org/officeDocument/2006/relationships/slideLayout" Target="../slideLayouts/slideLayout7.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sv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26.svg"/></Relationships>
</file>

<file path=ppt/slides/_rels/slide11.xml.rels><?xml version="1.0" encoding="UTF-8" standalone="yes"?>
<Relationships xmlns="http://schemas.openxmlformats.org/package/2006/relationships"><Relationship Id="rId8" Type="http://schemas.openxmlformats.org/officeDocument/2006/relationships/image" Target="../media/image18.svg"/><Relationship Id="rId13" Type="http://schemas.openxmlformats.org/officeDocument/2006/relationships/image" Target="../media/image23.png"/><Relationship Id="rId18" Type="http://schemas.openxmlformats.org/officeDocument/2006/relationships/image" Target="../media/image30.svg"/><Relationship Id="rId3" Type="http://schemas.openxmlformats.org/officeDocument/2006/relationships/image" Target="../media/image1.png"/><Relationship Id="rId7" Type="http://schemas.openxmlformats.org/officeDocument/2006/relationships/image" Target="../media/image17.png"/><Relationship Id="rId12" Type="http://schemas.openxmlformats.org/officeDocument/2006/relationships/image" Target="../media/image22.svg"/><Relationship Id="rId17" Type="http://schemas.openxmlformats.org/officeDocument/2006/relationships/image" Target="../media/image29.png"/><Relationship Id="rId2" Type="http://schemas.openxmlformats.org/officeDocument/2006/relationships/notesSlide" Target="../notesSlides/notesSlide11.xml"/><Relationship Id="rId16" Type="http://schemas.openxmlformats.org/officeDocument/2006/relationships/image" Target="../media/image28.svg"/><Relationship Id="rId20" Type="http://schemas.openxmlformats.org/officeDocument/2006/relationships/image" Target="../media/image32.svg"/><Relationship Id="rId1" Type="http://schemas.openxmlformats.org/officeDocument/2006/relationships/slideLayout" Target="../slideLayouts/slideLayout7.xml"/><Relationship Id="rId6" Type="http://schemas.openxmlformats.org/officeDocument/2006/relationships/image" Target="../media/image20.svg"/><Relationship Id="rId11" Type="http://schemas.openxmlformats.org/officeDocument/2006/relationships/image" Target="../media/image21.png"/><Relationship Id="rId5" Type="http://schemas.openxmlformats.org/officeDocument/2006/relationships/image" Target="../media/image19.png"/><Relationship Id="rId15" Type="http://schemas.openxmlformats.org/officeDocument/2006/relationships/image" Target="../media/image27.png"/><Relationship Id="rId10" Type="http://schemas.openxmlformats.org/officeDocument/2006/relationships/image" Target="../media/image26.svg"/><Relationship Id="rId19" Type="http://schemas.openxmlformats.org/officeDocument/2006/relationships/image" Target="../media/image31.png"/><Relationship Id="rId4" Type="http://schemas.openxmlformats.org/officeDocument/2006/relationships/image" Target="../media/image2.svg"/><Relationship Id="rId9" Type="http://schemas.openxmlformats.org/officeDocument/2006/relationships/image" Target="../media/image25.png"/><Relationship Id="rId14" Type="http://schemas.openxmlformats.org/officeDocument/2006/relationships/image" Target="../media/image24.sv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34.svg"/><Relationship Id="rId5" Type="http://schemas.openxmlformats.org/officeDocument/2006/relationships/image" Target="../media/image33.png"/><Relationship Id="rId4" Type="http://schemas.openxmlformats.org/officeDocument/2006/relationships/image" Target="../media/image2.sv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2.sv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ideo" Target="https://www.youtube.com/watch?v=FKTHncn-5Vs" TargetMode="External"/><Relationship Id="rId6" Type="http://schemas.openxmlformats.org/officeDocument/2006/relationships/image" Target="../media/image38.jpeg"/><Relationship Id="rId5" Type="http://schemas.openxmlformats.org/officeDocument/2006/relationships/image" Target="../media/image2.svg"/><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2.sv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video" Target="https://youtu.be/om2IPAcADas?si=nQl2EhAd6QMBmQl9" TargetMode="External"/><Relationship Id="rId6" Type="http://schemas.openxmlformats.org/officeDocument/2006/relationships/image" Target="../media/image38.jpeg"/><Relationship Id="rId5" Type="http://schemas.openxmlformats.org/officeDocument/2006/relationships/image" Target="../media/image2.svg"/><Relationship Id="rId4" Type="http://schemas.openxmlformats.org/officeDocument/2006/relationships/image" Target="../media/image1.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41.png"/><Relationship Id="rId4" Type="http://schemas.openxmlformats.org/officeDocument/2006/relationships/image" Target="../media/image2.sv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2.svg"/></Relationships>
</file>

<file path=ppt/slides/_rels/slide19.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1.png"/><Relationship Id="rId7"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2.svg"/><Relationship Id="rId9" Type="http://schemas.openxmlformats.org/officeDocument/2006/relationships/image" Target="../media/image48.pn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2.sv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2.sv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2.svg"/></Relationships>
</file>

<file path=ppt/slides/_rels/slide22.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1.png"/><Relationship Id="rId7" Type="http://schemas.openxmlformats.org/officeDocument/2006/relationships/image" Target="../media/image54.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2.sv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56.png"/><Relationship Id="rId4" Type="http://schemas.openxmlformats.org/officeDocument/2006/relationships/image" Target="../media/image2.sv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2.sv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2.sv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2.sv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2.sv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11331" y="0"/>
            <a:ext cx="2423110" cy="2155205"/>
          </a:xfrm>
          <a:custGeom>
            <a:avLst/>
            <a:gdLst/>
            <a:ahLst/>
            <a:cxnLst/>
            <a:rect l="l" t="t" r="r" b="b"/>
            <a:pathLst>
              <a:path w="2423110" h="2155205">
                <a:moveTo>
                  <a:pt x="0" y="0"/>
                </a:moveTo>
                <a:lnTo>
                  <a:pt x="2423111" y="0"/>
                </a:lnTo>
                <a:lnTo>
                  <a:pt x="2423111" y="2155205"/>
                </a:lnTo>
                <a:lnTo>
                  <a:pt x="0" y="2155205"/>
                </a:lnTo>
                <a:lnTo>
                  <a:pt x="0" y="0"/>
                </a:lnTo>
                <a:close/>
              </a:path>
            </a:pathLst>
          </a:custGeom>
          <a:blipFill>
            <a:blip r:embed="rId3">
              <a:extLst>
                <a:ext uri="{96DAC541-7B7A-43D3-8B79-37D633B846F1}">
                  <asvg:svgBlip xmlns:asvg="http://schemas.microsoft.com/office/drawing/2016/SVG/main" r:embed="rId4"/>
                </a:ext>
              </a:extLst>
            </a:blip>
            <a:stretch>
              <a:fillRect t="-9604"/>
            </a:stretch>
          </a:blipFill>
        </p:spPr>
        <p:txBody>
          <a:bodyPr/>
          <a:lstStyle/>
          <a:p>
            <a:endParaRPr lang="en-US"/>
          </a:p>
        </p:txBody>
      </p:sp>
      <p:sp>
        <p:nvSpPr>
          <p:cNvPr id="3" name="Freeform 3"/>
          <p:cNvSpPr/>
          <p:nvPr/>
        </p:nvSpPr>
        <p:spPr>
          <a:xfrm>
            <a:off x="15711331" y="2155205"/>
            <a:ext cx="2423110" cy="2362194"/>
          </a:xfrm>
          <a:custGeom>
            <a:avLst/>
            <a:gdLst/>
            <a:ahLst/>
            <a:cxnLst/>
            <a:rect l="l" t="t" r="r" b="b"/>
            <a:pathLst>
              <a:path w="2423110" h="2362194">
                <a:moveTo>
                  <a:pt x="0" y="0"/>
                </a:moveTo>
                <a:lnTo>
                  <a:pt x="2423111" y="0"/>
                </a:lnTo>
                <a:lnTo>
                  <a:pt x="2423111" y="2362194"/>
                </a:lnTo>
                <a:lnTo>
                  <a:pt x="0" y="236219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15711331" y="4531192"/>
            <a:ext cx="2423110" cy="2362194"/>
          </a:xfrm>
          <a:custGeom>
            <a:avLst/>
            <a:gdLst/>
            <a:ahLst/>
            <a:cxnLst/>
            <a:rect l="l" t="t" r="r" b="b"/>
            <a:pathLst>
              <a:path w="2423110" h="2362194">
                <a:moveTo>
                  <a:pt x="0" y="0"/>
                </a:moveTo>
                <a:lnTo>
                  <a:pt x="2423111" y="0"/>
                </a:lnTo>
                <a:lnTo>
                  <a:pt x="2423111" y="2362194"/>
                </a:lnTo>
                <a:lnTo>
                  <a:pt x="0" y="236219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a:off x="15711331" y="6893386"/>
            <a:ext cx="2423110" cy="2362194"/>
          </a:xfrm>
          <a:custGeom>
            <a:avLst/>
            <a:gdLst/>
            <a:ahLst/>
            <a:cxnLst/>
            <a:rect l="l" t="t" r="r" b="b"/>
            <a:pathLst>
              <a:path w="2423110" h="2362194">
                <a:moveTo>
                  <a:pt x="0" y="0"/>
                </a:moveTo>
                <a:lnTo>
                  <a:pt x="2423111" y="0"/>
                </a:lnTo>
                <a:lnTo>
                  <a:pt x="2423111" y="2362194"/>
                </a:lnTo>
                <a:lnTo>
                  <a:pt x="0" y="236219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grpSp>
        <p:nvGrpSpPr>
          <p:cNvPr id="6" name="Group 6"/>
          <p:cNvGrpSpPr/>
          <p:nvPr/>
        </p:nvGrpSpPr>
        <p:grpSpPr>
          <a:xfrm>
            <a:off x="17511415" y="0"/>
            <a:ext cx="776585" cy="10287000"/>
            <a:chOff x="0" y="0"/>
            <a:chExt cx="303366" cy="4018525"/>
          </a:xfrm>
        </p:grpSpPr>
        <p:sp>
          <p:nvSpPr>
            <p:cNvPr id="7" name="Freeform 7"/>
            <p:cNvSpPr/>
            <p:nvPr/>
          </p:nvSpPr>
          <p:spPr>
            <a:xfrm>
              <a:off x="0" y="0"/>
              <a:ext cx="303366" cy="4018525"/>
            </a:xfrm>
            <a:custGeom>
              <a:avLst/>
              <a:gdLst/>
              <a:ahLst/>
              <a:cxnLst/>
              <a:rect l="l" t="t" r="r" b="b"/>
              <a:pathLst>
                <a:path w="303366" h="4018525">
                  <a:moveTo>
                    <a:pt x="0" y="0"/>
                  </a:moveTo>
                  <a:lnTo>
                    <a:pt x="303366" y="0"/>
                  </a:lnTo>
                  <a:lnTo>
                    <a:pt x="303366" y="4018525"/>
                  </a:lnTo>
                  <a:lnTo>
                    <a:pt x="0" y="4018525"/>
                  </a:lnTo>
                  <a:close/>
                </a:path>
              </a:pathLst>
            </a:custGeom>
            <a:solidFill>
              <a:srgbClr val="E66A1F"/>
            </a:solidFill>
          </p:spPr>
          <p:txBody>
            <a:bodyPr/>
            <a:lstStyle/>
            <a:p>
              <a:endParaRPr lang="en-US"/>
            </a:p>
          </p:txBody>
        </p:sp>
        <p:sp>
          <p:nvSpPr>
            <p:cNvPr id="8" name="TextBox 8"/>
            <p:cNvSpPr txBox="1"/>
            <p:nvPr/>
          </p:nvSpPr>
          <p:spPr>
            <a:xfrm>
              <a:off x="0" y="-28575"/>
              <a:ext cx="303366" cy="4047100"/>
            </a:xfrm>
            <a:prstGeom prst="rect">
              <a:avLst/>
            </a:prstGeom>
          </p:spPr>
          <p:txBody>
            <a:bodyPr lIns="46604" tIns="46604" rIns="46604" bIns="46604" rtlCol="0" anchor="ctr"/>
            <a:lstStyle/>
            <a:p>
              <a:pPr algn="ctr">
                <a:lnSpc>
                  <a:spcPts val="1798"/>
                </a:lnSpc>
                <a:spcBef>
                  <a:spcPct val="0"/>
                </a:spcBef>
              </a:pPr>
              <a:endParaRPr/>
            </a:p>
          </p:txBody>
        </p:sp>
      </p:grpSp>
      <p:grpSp>
        <p:nvGrpSpPr>
          <p:cNvPr id="9" name="Group 9"/>
          <p:cNvGrpSpPr/>
          <p:nvPr/>
        </p:nvGrpSpPr>
        <p:grpSpPr>
          <a:xfrm>
            <a:off x="0" y="8398380"/>
            <a:ext cx="18288000" cy="1006459"/>
            <a:chOff x="0" y="0"/>
            <a:chExt cx="6554006" cy="360692"/>
          </a:xfrm>
        </p:grpSpPr>
        <p:sp>
          <p:nvSpPr>
            <p:cNvPr id="10" name="Freeform 10"/>
            <p:cNvSpPr/>
            <p:nvPr/>
          </p:nvSpPr>
          <p:spPr>
            <a:xfrm>
              <a:off x="0" y="0"/>
              <a:ext cx="6554006" cy="360692"/>
            </a:xfrm>
            <a:custGeom>
              <a:avLst/>
              <a:gdLst/>
              <a:ahLst/>
              <a:cxnLst/>
              <a:rect l="l" t="t" r="r" b="b"/>
              <a:pathLst>
                <a:path w="6554006" h="360692">
                  <a:moveTo>
                    <a:pt x="0" y="0"/>
                  </a:moveTo>
                  <a:lnTo>
                    <a:pt x="6554006" y="0"/>
                  </a:lnTo>
                  <a:lnTo>
                    <a:pt x="6554006" y="360692"/>
                  </a:lnTo>
                  <a:lnTo>
                    <a:pt x="0" y="360692"/>
                  </a:lnTo>
                  <a:close/>
                </a:path>
              </a:pathLst>
            </a:custGeom>
            <a:solidFill>
              <a:srgbClr val="E66A1F"/>
            </a:solidFill>
          </p:spPr>
          <p:txBody>
            <a:bodyPr/>
            <a:lstStyle/>
            <a:p>
              <a:endParaRPr lang="en-US"/>
            </a:p>
          </p:txBody>
        </p:sp>
        <p:sp>
          <p:nvSpPr>
            <p:cNvPr id="11" name="TextBox 11"/>
            <p:cNvSpPr txBox="1"/>
            <p:nvPr/>
          </p:nvSpPr>
          <p:spPr>
            <a:xfrm>
              <a:off x="0" y="-28575"/>
              <a:ext cx="6554006" cy="389267"/>
            </a:xfrm>
            <a:prstGeom prst="rect">
              <a:avLst/>
            </a:prstGeom>
          </p:spPr>
          <p:txBody>
            <a:bodyPr lIns="50800" tIns="50800" rIns="50800" bIns="50800" rtlCol="0" anchor="ctr"/>
            <a:lstStyle/>
            <a:p>
              <a:pPr algn="ctr">
                <a:lnSpc>
                  <a:spcPts val="1960"/>
                </a:lnSpc>
                <a:spcBef>
                  <a:spcPct val="0"/>
                </a:spcBef>
              </a:pPr>
              <a:endParaRPr/>
            </a:p>
          </p:txBody>
        </p:sp>
      </p:grpSp>
      <p:sp>
        <p:nvSpPr>
          <p:cNvPr id="12" name="Freeform 12"/>
          <p:cNvSpPr/>
          <p:nvPr/>
        </p:nvSpPr>
        <p:spPr>
          <a:xfrm>
            <a:off x="665148" y="8701515"/>
            <a:ext cx="580296" cy="385897"/>
          </a:xfrm>
          <a:custGeom>
            <a:avLst/>
            <a:gdLst/>
            <a:ahLst/>
            <a:cxnLst/>
            <a:rect l="l" t="t" r="r" b="b"/>
            <a:pathLst>
              <a:path w="580296" h="385897">
                <a:moveTo>
                  <a:pt x="0" y="0"/>
                </a:moveTo>
                <a:lnTo>
                  <a:pt x="580296" y="0"/>
                </a:lnTo>
                <a:lnTo>
                  <a:pt x="580296" y="385897"/>
                </a:lnTo>
                <a:lnTo>
                  <a:pt x="0" y="3858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3" name="TextBox 13"/>
          <p:cNvSpPr txBox="1"/>
          <p:nvPr/>
        </p:nvSpPr>
        <p:spPr>
          <a:xfrm>
            <a:off x="1511550" y="8568391"/>
            <a:ext cx="16584377" cy="582930"/>
          </a:xfrm>
          <a:prstGeom prst="rect">
            <a:avLst/>
          </a:prstGeom>
        </p:spPr>
        <p:txBody>
          <a:bodyPr lIns="0" tIns="0" rIns="0" bIns="0" rtlCol="0" anchor="t">
            <a:spAutoFit/>
          </a:bodyPr>
          <a:lstStyle/>
          <a:p>
            <a:pPr algn="l">
              <a:lnSpc>
                <a:spcPts val="4620"/>
              </a:lnSpc>
            </a:pPr>
            <a:r>
              <a:rPr lang="en-US" sz="3300">
                <a:solidFill>
                  <a:srgbClr val="FFFFFF"/>
                </a:solidFill>
                <a:latin typeface="Ubuntu"/>
                <a:ea typeface="Ubuntu"/>
                <a:cs typeface="Ubuntu"/>
                <a:sym typeface="Ubuntu"/>
              </a:rPr>
              <a:t>For use by caregivers of people with intellectual and developmental disabilities (IDD)</a:t>
            </a:r>
          </a:p>
        </p:txBody>
      </p:sp>
      <p:sp>
        <p:nvSpPr>
          <p:cNvPr id="14" name="Freeform 14"/>
          <p:cNvSpPr/>
          <p:nvPr/>
        </p:nvSpPr>
        <p:spPr>
          <a:xfrm>
            <a:off x="665148" y="439615"/>
            <a:ext cx="3054000" cy="1379460"/>
          </a:xfrm>
          <a:custGeom>
            <a:avLst/>
            <a:gdLst/>
            <a:ahLst/>
            <a:cxnLst/>
            <a:rect l="l" t="t" r="r" b="b"/>
            <a:pathLst>
              <a:path w="3054000" h="1379460">
                <a:moveTo>
                  <a:pt x="0" y="0"/>
                </a:moveTo>
                <a:lnTo>
                  <a:pt x="3054000" y="0"/>
                </a:lnTo>
                <a:lnTo>
                  <a:pt x="3054000" y="1379460"/>
                </a:lnTo>
                <a:lnTo>
                  <a:pt x="0" y="1379460"/>
                </a:lnTo>
                <a:lnTo>
                  <a:pt x="0" y="0"/>
                </a:lnTo>
                <a:close/>
              </a:path>
            </a:pathLst>
          </a:custGeom>
          <a:blipFill>
            <a:blip r:embed="rId7"/>
            <a:stretch>
              <a:fillRect l="-4005" t="-13063" r="-2016" b="-10438"/>
            </a:stretch>
          </a:blipFill>
        </p:spPr>
        <p:txBody>
          <a:bodyPr/>
          <a:lstStyle/>
          <a:p>
            <a:endParaRPr lang="en-US"/>
          </a:p>
        </p:txBody>
      </p:sp>
      <p:sp>
        <p:nvSpPr>
          <p:cNvPr id="15" name="TextBox 15"/>
          <p:cNvSpPr txBox="1"/>
          <p:nvPr/>
        </p:nvSpPr>
        <p:spPr>
          <a:xfrm>
            <a:off x="665148" y="4690664"/>
            <a:ext cx="12372539" cy="3088817"/>
          </a:xfrm>
          <a:prstGeom prst="rect">
            <a:avLst/>
          </a:prstGeom>
        </p:spPr>
        <p:txBody>
          <a:bodyPr lIns="0" tIns="0" rIns="0" bIns="0" rtlCol="0" anchor="t">
            <a:spAutoFit/>
          </a:bodyPr>
          <a:lstStyle/>
          <a:p>
            <a:pPr algn="l">
              <a:lnSpc>
                <a:spcPts val="10253"/>
              </a:lnSpc>
            </a:pPr>
            <a:r>
              <a:rPr lang="en-US" sz="9673">
                <a:solidFill>
                  <a:srgbClr val="94958D"/>
                </a:solidFill>
                <a:latin typeface="Ubuntu"/>
                <a:ea typeface="Ubuntu"/>
                <a:cs typeface="Ubuntu"/>
                <a:sym typeface="Ubuntu"/>
              </a:rPr>
              <a:t>Session 2:</a:t>
            </a:r>
          </a:p>
          <a:p>
            <a:pPr algn="l">
              <a:lnSpc>
                <a:spcPts val="3051"/>
              </a:lnSpc>
            </a:pPr>
            <a:endParaRPr lang="en-US" sz="9673">
              <a:solidFill>
                <a:srgbClr val="94958D"/>
              </a:solidFill>
              <a:latin typeface="Ubuntu"/>
              <a:ea typeface="Ubuntu"/>
              <a:cs typeface="Ubuntu"/>
              <a:sym typeface="Ubuntu"/>
            </a:endParaRPr>
          </a:p>
          <a:p>
            <a:pPr algn="l">
              <a:lnSpc>
                <a:spcPts val="10512"/>
              </a:lnSpc>
            </a:pPr>
            <a:r>
              <a:rPr lang="en-US" sz="9917">
                <a:solidFill>
                  <a:srgbClr val="94958D"/>
                </a:solidFill>
                <a:latin typeface="Ubuntu Bold"/>
                <a:ea typeface="Ubuntu Bold"/>
                <a:cs typeface="Ubuntu Bold"/>
                <a:sym typeface="Ubuntu Bold"/>
              </a:rPr>
              <a:t>Know Your Rights</a:t>
            </a:r>
          </a:p>
        </p:txBody>
      </p:sp>
      <p:sp>
        <p:nvSpPr>
          <p:cNvPr id="16" name="Freeform 16"/>
          <p:cNvSpPr/>
          <p:nvPr/>
        </p:nvSpPr>
        <p:spPr>
          <a:xfrm rot="-280397">
            <a:off x="10702990" y="840370"/>
            <a:ext cx="6199528" cy="6215066"/>
          </a:xfrm>
          <a:custGeom>
            <a:avLst/>
            <a:gdLst/>
            <a:ahLst/>
            <a:cxnLst/>
            <a:rect l="l" t="t" r="r" b="b"/>
            <a:pathLst>
              <a:path w="6199528" h="6215066">
                <a:moveTo>
                  <a:pt x="0" y="0"/>
                </a:moveTo>
                <a:lnTo>
                  <a:pt x="6199529" y="0"/>
                </a:lnTo>
                <a:lnTo>
                  <a:pt x="6199529" y="6215066"/>
                </a:lnTo>
                <a:lnTo>
                  <a:pt x="0" y="6215066"/>
                </a:lnTo>
                <a:lnTo>
                  <a:pt x="0" y="0"/>
                </a:lnTo>
                <a:close/>
              </a:path>
            </a:pathLst>
          </a:custGeom>
          <a:blipFill>
            <a:blip r:embed="rId8"/>
            <a:stretch>
              <a:fillRect/>
            </a:stretch>
          </a:blipFill>
        </p:spPr>
        <p:txBody>
          <a:bodyPr/>
          <a:lstStyle/>
          <a:p>
            <a:endParaRPr lang="en-US"/>
          </a:p>
        </p:txBody>
      </p:sp>
      <p:sp>
        <p:nvSpPr>
          <p:cNvPr id="17" name="TextBox 17"/>
          <p:cNvSpPr txBox="1"/>
          <p:nvPr/>
        </p:nvSpPr>
        <p:spPr>
          <a:xfrm rot="-850149">
            <a:off x="11422550" y="1319453"/>
            <a:ext cx="4744279" cy="4483735"/>
          </a:xfrm>
          <a:prstGeom prst="rect">
            <a:avLst/>
          </a:prstGeom>
        </p:spPr>
        <p:txBody>
          <a:bodyPr lIns="0" tIns="0" rIns="0" bIns="0" rtlCol="0" anchor="t">
            <a:spAutoFit/>
          </a:bodyPr>
          <a:lstStyle/>
          <a:p>
            <a:pPr algn="ctr">
              <a:lnSpc>
                <a:spcPts val="4340"/>
              </a:lnSpc>
            </a:pPr>
            <a:r>
              <a:rPr lang="en-US" sz="3100">
                <a:solidFill>
                  <a:srgbClr val="C4161C"/>
                </a:solidFill>
                <a:latin typeface="Kalam"/>
                <a:ea typeface="Kalam"/>
                <a:cs typeface="Kalam"/>
                <a:sym typeface="Kalam"/>
              </a:rPr>
              <a:t>This session is about </a:t>
            </a:r>
          </a:p>
          <a:p>
            <a:pPr algn="ctr">
              <a:lnSpc>
                <a:spcPts val="4340"/>
              </a:lnSpc>
            </a:pPr>
            <a:r>
              <a:rPr lang="en-US" sz="3100">
                <a:solidFill>
                  <a:srgbClr val="C4161C"/>
                </a:solidFill>
                <a:latin typeface="Kalam Bold"/>
                <a:ea typeface="Kalam Bold"/>
                <a:cs typeface="Kalam Bold"/>
                <a:sym typeface="Kalam Bold"/>
              </a:rPr>
              <a:t>your loved one’s rights</a:t>
            </a:r>
            <a:r>
              <a:rPr lang="en-US" sz="3100">
                <a:solidFill>
                  <a:srgbClr val="C4161C"/>
                </a:solidFill>
                <a:latin typeface="Kalam"/>
                <a:ea typeface="Kalam"/>
                <a:cs typeface="Kalam"/>
                <a:sym typeface="Kalam"/>
              </a:rPr>
              <a:t> </a:t>
            </a:r>
          </a:p>
          <a:p>
            <a:pPr algn="ctr">
              <a:lnSpc>
                <a:spcPts val="4340"/>
              </a:lnSpc>
            </a:pPr>
            <a:r>
              <a:rPr lang="en-US" sz="3100">
                <a:solidFill>
                  <a:srgbClr val="C4161C"/>
                </a:solidFill>
                <a:latin typeface="Kalam"/>
                <a:ea typeface="Kalam"/>
                <a:cs typeface="Kalam"/>
                <a:sym typeface="Kalam"/>
              </a:rPr>
              <a:t>and how their rights protect them from discrimination. </a:t>
            </a:r>
          </a:p>
          <a:p>
            <a:pPr algn="ctr">
              <a:lnSpc>
                <a:spcPts val="1260"/>
              </a:lnSpc>
            </a:pPr>
            <a:endParaRPr lang="en-US" sz="3100">
              <a:solidFill>
                <a:srgbClr val="C4161C"/>
              </a:solidFill>
              <a:latin typeface="Kalam"/>
              <a:ea typeface="Kalam"/>
              <a:cs typeface="Kalam"/>
              <a:sym typeface="Kalam"/>
            </a:endParaRPr>
          </a:p>
          <a:p>
            <a:pPr algn="ctr">
              <a:lnSpc>
                <a:spcPts val="4340"/>
              </a:lnSpc>
            </a:pPr>
            <a:r>
              <a:rPr lang="en-US" sz="3100">
                <a:solidFill>
                  <a:srgbClr val="C4161C"/>
                </a:solidFill>
                <a:latin typeface="Kalam"/>
                <a:ea typeface="Kalam"/>
                <a:cs typeface="Kalam"/>
                <a:sym typeface="Kalam"/>
              </a:rPr>
              <a:t>It also talks  about </a:t>
            </a:r>
            <a:r>
              <a:rPr lang="en-US" sz="3100">
                <a:solidFill>
                  <a:srgbClr val="C4161C"/>
                </a:solidFill>
                <a:latin typeface="Kalam Bold"/>
                <a:ea typeface="Kalam Bold"/>
                <a:cs typeface="Kalam Bold"/>
                <a:sym typeface="Kalam Bold"/>
              </a:rPr>
              <a:t>accommodations</a:t>
            </a:r>
            <a:r>
              <a:rPr lang="en-US" sz="3100">
                <a:solidFill>
                  <a:srgbClr val="C4161C"/>
                </a:solidFill>
                <a:latin typeface="Kalam"/>
                <a:ea typeface="Kalam"/>
                <a:cs typeface="Kalam"/>
                <a:sym typeface="Kalam"/>
              </a:rPr>
              <a:t> </a:t>
            </a:r>
          </a:p>
          <a:p>
            <a:pPr algn="ctr">
              <a:lnSpc>
                <a:spcPts val="4340"/>
              </a:lnSpc>
            </a:pPr>
            <a:r>
              <a:rPr lang="en-US" sz="3100">
                <a:solidFill>
                  <a:srgbClr val="C4161C"/>
                </a:solidFill>
                <a:latin typeface="Kalam"/>
                <a:ea typeface="Kalam"/>
                <a:cs typeface="Kalam"/>
                <a:sym typeface="Kalam"/>
              </a:rPr>
              <a:t>they can ask for to get better care.</a:t>
            </a:r>
          </a:p>
        </p:txBody>
      </p:sp>
      <p:sp>
        <p:nvSpPr>
          <p:cNvPr id="18" name="TextBox 18"/>
          <p:cNvSpPr txBox="1"/>
          <p:nvPr/>
        </p:nvSpPr>
        <p:spPr>
          <a:xfrm>
            <a:off x="665148" y="2169338"/>
            <a:ext cx="8478852" cy="602613"/>
          </a:xfrm>
          <a:prstGeom prst="rect">
            <a:avLst/>
          </a:prstGeom>
        </p:spPr>
        <p:txBody>
          <a:bodyPr lIns="0" tIns="0" rIns="0" bIns="0" rtlCol="0" anchor="t">
            <a:spAutoFit/>
          </a:bodyPr>
          <a:lstStyle/>
          <a:p>
            <a:pPr algn="l">
              <a:lnSpc>
                <a:spcPts val="4760"/>
              </a:lnSpc>
            </a:pPr>
            <a:r>
              <a:rPr lang="en-US" sz="3400">
                <a:solidFill>
                  <a:srgbClr val="000000"/>
                </a:solidFill>
                <a:latin typeface="Ubuntu Bold"/>
                <a:ea typeface="Ubuntu Bold"/>
                <a:cs typeface="Ubuntu Bold"/>
                <a:sym typeface="Ubuntu Bold"/>
              </a:rPr>
              <a:t>LEARNING TO USE THE HEALTH SYSTEM</a:t>
            </a:r>
          </a:p>
        </p:txBody>
      </p:sp>
      <p:sp>
        <p:nvSpPr>
          <p:cNvPr id="19" name="TextBox 19"/>
          <p:cNvSpPr txBox="1"/>
          <p:nvPr/>
        </p:nvSpPr>
        <p:spPr>
          <a:xfrm>
            <a:off x="386842" y="9442938"/>
            <a:ext cx="16994423" cy="745490"/>
          </a:xfrm>
          <a:prstGeom prst="rect">
            <a:avLst/>
          </a:prstGeom>
        </p:spPr>
        <p:txBody>
          <a:bodyPr lIns="0" tIns="0" rIns="0" bIns="0" rtlCol="0" anchor="t">
            <a:spAutoFit/>
          </a:bodyPr>
          <a:lstStyle/>
          <a:p>
            <a:pPr algn="l">
              <a:lnSpc>
                <a:spcPts val="1960"/>
              </a:lnSpc>
            </a:pPr>
            <a:r>
              <a:rPr lang="en-US" sz="1400">
                <a:solidFill>
                  <a:srgbClr val="000000"/>
                </a:solidFill>
                <a:latin typeface="Ubuntu Italics"/>
                <a:ea typeface="Ubuntu Italics"/>
                <a:cs typeface="Ubuntu Italics"/>
                <a:sym typeface="Ubuntu Italics"/>
              </a:rPr>
              <a:t>Special Olympics Health activities are supported by many sources, including in the United States by Grant Number NU27DD000021 from the Centers for Disease Control and Prevention (CDC) of the U.S. Department of Health and Human Services (HHS), with $18.1 M (64%) financed with U.S. Federal funds and $10.2 M (36%) supported by non-federal sources. This document’s contents are solely the responsibility of the authors and do not necessarily represent the official views of the Centers for Disease Control and Prevention or the Department of Health and Human Services.</a:t>
            </a:r>
          </a:p>
        </p:txBody>
      </p:sp>
      <p:sp>
        <p:nvSpPr>
          <p:cNvPr id="20" name="TextBox 20"/>
          <p:cNvSpPr txBox="1"/>
          <p:nvPr/>
        </p:nvSpPr>
        <p:spPr>
          <a:xfrm>
            <a:off x="11841034" y="7722331"/>
            <a:ext cx="3738711" cy="415291"/>
          </a:xfrm>
          <a:prstGeom prst="rect">
            <a:avLst/>
          </a:prstGeom>
        </p:spPr>
        <p:txBody>
          <a:bodyPr lIns="0" tIns="0" rIns="0" bIns="0" rtlCol="0" anchor="t">
            <a:spAutoFit/>
          </a:bodyPr>
          <a:lstStyle/>
          <a:p>
            <a:pPr algn="r">
              <a:lnSpc>
                <a:spcPts val="3359"/>
              </a:lnSpc>
              <a:spcBef>
                <a:spcPct val="0"/>
              </a:spcBef>
            </a:pPr>
            <a:r>
              <a:rPr lang="en-US" sz="2399">
                <a:solidFill>
                  <a:srgbClr val="000000"/>
                </a:solidFill>
                <a:latin typeface="Ubuntu"/>
                <a:ea typeface="Ubuntu"/>
                <a:cs typeface="Ubuntu"/>
                <a:sym typeface="Ubuntu"/>
              </a:rPr>
              <a:t>Version: Pilot, August 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0887913" cy="1223447"/>
            <a:chOff x="0" y="0"/>
            <a:chExt cx="2867599" cy="322225"/>
          </a:xfrm>
        </p:grpSpPr>
        <p:sp>
          <p:nvSpPr>
            <p:cNvPr id="17" name="Freeform 17"/>
            <p:cNvSpPr/>
            <p:nvPr/>
          </p:nvSpPr>
          <p:spPr>
            <a:xfrm>
              <a:off x="0" y="0"/>
              <a:ext cx="2867599" cy="322225"/>
            </a:xfrm>
            <a:custGeom>
              <a:avLst/>
              <a:gdLst/>
              <a:ahLst/>
              <a:cxnLst/>
              <a:rect l="l" t="t" r="r" b="b"/>
              <a:pathLst>
                <a:path w="2867599" h="322225">
                  <a:moveTo>
                    <a:pt x="2664399" y="0"/>
                  </a:moveTo>
                  <a:cubicBezTo>
                    <a:pt x="2776623" y="0"/>
                    <a:pt x="2867599" y="72132"/>
                    <a:pt x="2867599" y="161112"/>
                  </a:cubicBezTo>
                  <a:cubicBezTo>
                    <a:pt x="2867599" y="250092"/>
                    <a:pt x="2776623" y="322225"/>
                    <a:pt x="2664399"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2867599"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2" name="Group 22"/>
          <p:cNvGrpSpPr/>
          <p:nvPr/>
        </p:nvGrpSpPr>
        <p:grpSpPr>
          <a:xfrm>
            <a:off x="1658590" y="7458338"/>
            <a:ext cx="15274909" cy="1848201"/>
            <a:chOff x="0" y="0"/>
            <a:chExt cx="20366546" cy="2464268"/>
          </a:xfrm>
        </p:grpSpPr>
        <p:sp>
          <p:nvSpPr>
            <p:cNvPr id="23" name="Freeform 23"/>
            <p:cNvSpPr/>
            <p:nvPr/>
          </p:nvSpPr>
          <p:spPr>
            <a:xfrm>
              <a:off x="3035436" y="62713"/>
              <a:ext cx="2687993" cy="2382234"/>
            </a:xfrm>
            <a:custGeom>
              <a:avLst/>
              <a:gdLst/>
              <a:ahLst/>
              <a:cxnLst/>
              <a:rect l="l" t="t" r="r" b="b"/>
              <a:pathLst>
                <a:path w="2687993" h="2382234">
                  <a:moveTo>
                    <a:pt x="0" y="0"/>
                  </a:moveTo>
                  <a:lnTo>
                    <a:pt x="2687993" y="0"/>
                  </a:lnTo>
                  <a:lnTo>
                    <a:pt x="2687993" y="2382234"/>
                  </a:lnTo>
                  <a:lnTo>
                    <a:pt x="0" y="238223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Freeform 24"/>
            <p:cNvSpPr/>
            <p:nvPr/>
          </p:nvSpPr>
          <p:spPr>
            <a:xfrm>
              <a:off x="0" y="19321"/>
              <a:ext cx="2286945" cy="2382234"/>
            </a:xfrm>
            <a:custGeom>
              <a:avLst/>
              <a:gdLst/>
              <a:ahLst/>
              <a:cxnLst/>
              <a:rect l="l" t="t" r="r" b="b"/>
              <a:pathLst>
                <a:path w="2286945" h="2382234">
                  <a:moveTo>
                    <a:pt x="0" y="0"/>
                  </a:moveTo>
                  <a:lnTo>
                    <a:pt x="2286945" y="0"/>
                  </a:lnTo>
                  <a:lnTo>
                    <a:pt x="2286945" y="2382234"/>
                  </a:lnTo>
                  <a:lnTo>
                    <a:pt x="0" y="238223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5" name="Freeform 25"/>
            <p:cNvSpPr/>
            <p:nvPr/>
          </p:nvSpPr>
          <p:spPr>
            <a:xfrm>
              <a:off x="6587029" y="62713"/>
              <a:ext cx="3123974" cy="2401555"/>
            </a:xfrm>
            <a:custGeom>
              <a:avLst/>
              <a:gdLst/>
              <a:ahLst/>
              <a:cxnLst/>
              <a:rect l="l" t="t" r="r" b="b"/>
              <a:pathLst>
                <a:path w="3123974" h="2401555">
                  <a:moveTo>
                    <a:pt x="0" y="0"/>
                  </a:moveTo>
                  <a:lnTo>
                    <a:pt x="3123974" y="0"/>
                  </a:lnTo>
                  <a:lnTo>
                    <a:pt x="3123974" y="2401555"/>
                  </a:lnTo>
                  <a:lnTo>
                    <a:pt x="0" y="2401555"/>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6" name="Freeform 26"/>
            <p:cNvSpPr/>
            <p:nvPr/>
          </p:nvSpPr>
          <p:spPr>
            <a:xfrm>
              <a:off x="14141336" y="62713"/>
              <a:ext cx="2444331" cy="2401555"/>
            </a:xfrm>
            <a:custGeom>
              <a:avLst/>
              <a:gdLst/>
              <a:ahLst/>
              <a:cxnLst/>
              <a:rect l="l" t="t" r="r" b="b"/>
              <a:pathLst>
                <a:path w="2444331" h="2401555">
                  <a:moveTo>
                    <a:pt x="0" y="0"/>
                  </a:moveTo>
                  <a:lnTo>
                    <a:pt x="2444331" y="0"/>
                  </a:lnTo>
                  <a:lnTo>
                    <a:pt x="2444331" y="2401555"/>
                  </a:lnTo>
                  <a:lnTo>
                    <a:pt x="0" y="2401555"/>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27" name="Freeform 27"/>
            <p:cNvSpPr/>
            <p:nvPr/>
          </p:nvSpPr>
          <p:spPr>
            <a:xfrm>
              <a:off x="10773416" y="62713"/>
              <a:ext cx="2504320" cy="2382234"/>
            </a:xfrm>
            <a:custGeom>
              <a:avLst/>
              <a:gdLst/>
              <a:ahLst/>
              <a:cxnLst/>
              <a:rect l="l" t="t" r="r" b="b"/>
              <a:pathLst>
                <a:path w="2504320" h="2382234">
                  <a:moveTo>
                    <a:pt x="0" y="0"/>
                  </a:moveTo>
                  <a:lnTo>
                    <a:pt x="2504320" y="0"/>
                  </a:lnTo>
                  <a:lnTo>
                    <a:pt x="2504320" y="2382234"/>
                  </a:lnTo>
                  <a:lnTo>
                    <a:pt x="0" y="238223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28" name="Freeform 28"/>
            <p:cNvSpPr/>
            <p:nvPr/>
          </p:nvSpPr>
          <p:spPr>
            <a:xfrm>
              <a:off x="17442278" y="0"/>
              <a:ext cx="2924268" cy="2401555"/>
            </a:xfrm>
            <a:custGeom>
              <a:avLst/>
              <a:gdLst/>
              <a:ahLst/>
              <a:cxnLst/>
              <a:rect l="l" t="t" r="r" b="b"/>
              <a:pathLst>
                <a:path w="2924268" h="2401555">
                  <a:moveTo>
                    <a:pt x="0" y="0"/>
                  </a:moveTo>
                  <a:lnTo>
                    <a:pt x="2924268" y="0"/>
                  </a:lnTo>
                  <a:lnTo>
                    <a:pt x="2924268" y="2401555"/>
                  </a:lnTo>
                  <a:lnTo>
                    <a:pt x="0" y="240155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sp>
        <p:nvSpPr>
          <p:cNvPr id="29" name="TextBox 29"/>
          <p:cNvSpPr txBox="1"/>
          <p:nvPr/>
        </p:nvSpPr>
        <p:spPr>
          <a:xfrm>
            <a:off x="1506545" y="3030483"/>
            <a:ext cx="15274909" cy="3332480"/>
          </a:xfrm>
          <a:prstGeom prst="rect">
            <a:avLst/>
          </a:prstGeom>
        </p:spPr>
        <p:txBody>
          <a:bodyPr lIns="0" tIns="0" rIns="0" bIns="0" rtlCol="0" anchor="t">
            <a:spAutoFit/>
          </a:bodyPr>
          <a:lstStyle/>
          <a:p>
            <a:pPr algn="l">
              <a:lnSpc>
                <a:spcPts val="5320"/>
              </a:lnSpc>
            </a:pPr>
            <a:r>
              <a:rPr lang="en-US" sz="3800">
                <a:solidFill>
                  <a:srgbClr val="000000"/>
                </a:solidFill>
                <a:latin typeface="Ubuntu"/>
                <a:ea typeface="Ubuntu"/>
                <a:cs typeface="Ubuntu"/>
                <a:sym typeface="Ubuntu"/>
              </a:rPr>
              <a:t>In a healthcare setting, reasonable modifications are </a:t>
            </a:r>
            <a:r>
              <a:rPr lang="en-US" sz="3800">
                <a:solidFill>
                  <a:srgbClr val="000000"/>
                </a:solidFill>
                <a:latin typeface="Ubuntu Bold"/>
                <a:ea typeface="Ubuntu Bold"/>
                <a:cs typeface="Ubuntu Bold"/>
                <a:sym typeface="Ubuntu Bold"/>
              </a:rPr>
              <a:t>changes to policies, practices, and procedures</a:t>
            </a:r>
            <a:r>
              <a:rPr lang="en-US" sz="3800">
                <a:solidFill>
                  <a:srgbClr val="000000"/>
                </a:solidFill>
                <a:latin typeface="Ubuntu"/>
                <a:ea typeface="Ubuntu"/>
                <a:cs typeface="Ubuntu"/>
                <a:sym typeface="Ubuntu"/>
              </a:rPr>
              <a:t> that allow a person to have equal access to healthcare facilities and services. </a:t>
            </a:r>
          </a:p>
          <a:p>
            <a:pPr algn="l">
              <a:lnSpc>
                <a:spcPts val="5320"/>
              </a:lnSpc>
            </a:pPr>
            <a:endParaRPr lang="en-US" sz="3800">
              <a:solidFill>
                <a:srgbClr val="000000"/>
              </a:solidFill>
              <a:latin typeface="Ubuntu"/>
              <a:ea typeface="Ubuntu"/>
              <a:cs typeface="Ubuntu"/>
              <a:sym typeface="Ubuntu"/>
            </a:endParaRPr>
          </a:p>
          <a:p>
            <a:pPr algn="l">
              <a:lnSpc>
                <a:spcPts val="5320"/>
              </a:lnSpc>
            </a:pPr>
            <a:r>
              <a:rPr lang="en-US" sz="3800">
                <a:solidFill>
                  <a:srgbClr val="000000"/>
                </a:solidFill>
                <a:latin typeface="Ubuntu"/>
                <a:ea typeface="Ubuntu"/>
                <a:cs typeface="Ubuntu"/>
                <a:sym typeface="Ubuntu"/>
              </a:rPr>
              <a:t>These changes are often known as </a:t>
            </a:r>
            <a:r>
              <a:rPr lang="en-US" sz="3800">
                <a:solidFill>
                  <a:srgbClr val="000000"/>
                </a:solidFill>
                <a:latin typeface="Ubuntu Bold"/>
                <a:ea typeface="Ubuntu Bold"/>
                <a:cs typeface="Ubuntu Bold"/>
                <a:sym typeface="Ubuntu Bold"/>
              </a:rPr>
              <a:t>accommodations</a:t>
            </a:r>
            <a:r>
              <a:rPr lang="en-US" sz="3800">
                <a:solidFill>
                  <a:srgbClr val="000000"/>
                </a:solidFill>
                <a:latin typeface="Ubuntu"/>
                <a:ea typeface="Ubuntu"/>
                <a:cs typeface="Ubuntu"/>
                <a:sym typeface="Ubuntu"/>
              </a:rPr>
              <a:t>.</a:t>
            </a:r>
          </a:p>
        </p:txBody>
      </p:sp>
      <p:sp>
        <p:nvSpPr>
          <p:cNvPr id="30" name="TextBox 30"/>
          <p:cNvSpPr txBox="1"/>
          <p:nvPr/>
        </p:nvSpPr>
        <p:spPr>
          <a:xfrm>
            <a:off x="938966" y="791507"/>
            <a:ext cx="14816143"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Reasonable Modifications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16" name="AutoShape 16"/>
          <p:cNvSpPr/>
          <p:nvPr/>
        </p:nvSpPr>
        <p:spPr>
          <a:xfrm flipH="1" flipV="1">
            <a:off x="9322238" y="5665044"/>
            <a:ext cx="19050" cy="4111625"/>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17" name="Group 17"/>
          <p:cNvGrpSpPr/>
          <p:nvPr/>
        </p:nvGrpSpPr>
        <p:grpSpPr>
          <a:xfrm>
            <a:off x="484174" y="808116"/>
            <a:ext cx="12451955" cy="1223447"/>
            <a:chOff x="0" y="0"/>
            <a:chExt cx="3279527" cy="322225"/>
          </a:xfrm>
        </p:grpSpPr>
        <p:sp>
          <p:nvSpPr>
            <p:cNvPr id="18" name="Freeform 18"/>
            <p:cNvSpPr/>
            <p:nvPr/>
          </p:nvSpPr>
          <p:spPr>
            <a:xfrm>
              <a:off x="0" y="0"/>
              <a:ext cx="3279527" cy="322225"/>
            </a:xfrm>
            <a:custGeom>
              <a:avLst/>
              <a:gdLst/>
              <a:ahLst/>
              <a:cxnLst/>
              <a:rect l="l" t="t" r="r" b="b"/>
              <a:pathLst>
                <a:path w="3279527" h="322225">
                  <a:moveTo>
                    <a:pt x="3076327" y="0"/>
                  </a:moveTo>
                  <a:cubicBezTo>
                    <a:pt x="3188552" y="0"/>
                    <a:pt x="3279527" y="72132"/>
                    <a:pt x="3279527" y="161112"/>
                  </a:cubicBezTo>
                  <a:cubicBezTo>
                    <a:pt x="3279527" y="250092"/>
                    <a:pt x="3188552" y="322225"/>
                    <a:pt x="3076327"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9" name="TextBox 19"/>
            <p:cNvSpPr txBox="1"/>
            <p:nvPr/>
          </p:nvSpPr>
          <p:spPr>
            <a:xfrm>
              <a:off x="0" y="-28575"/>
              <a:ext cx="3279527" cy="350800"/>
            </a:xfrm>
            <a:prstGeom prst="rect">
              <a:avLst/>
            </a:prstGeom>
          </p:spPr>
          <p:txBody>
            <a:bodyPr lIns="50800" tIns="50800" rIns="50800" bIns="50800" rtlCol="0" anchor="ctr"/>
            <a:lstStyle/>
            <a:p>
              <a:pPr algn="ctr">
                <a:lnSpc>
                  <a:spcPts val="1960"/>
                </a:lnSpc>
              </a:pPr>
              <a:endParaRPr/>
            </a:p>
          </p:txBody>
        </p:sp>
      </p:grpSp>
      <p:grpSp>
        <p:nvGrpSpPr>
          <p:cNvPr id="20" name="Group 20"/>
          <p:cNvGrpSpPr/>
          <p:nvPr/>
        </p:nvGrpSpPr>
        <p:grpSpPr>
          <a:xfrm>
            <a:off x="0" y="9776625"/>
            <a:ext cx="18288000" cy="510375"/>
            <a:chOff x="0" y="0"/>
            <a:chExt cx="6554006" cy="182907"/>
          </a:xfrm>
        </p:grpSpPr>
        <p:sp>
          <p:nvSpPr>
            <p:cNvPr id="21" name="Freeform 2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2" name="TextBox 2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3" name="AutoShape 23"/>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24" name="AutoShape 24"/>
          <p:cNvSpPr/>
          <p:nvPr/>
        </p:nvSpPr>
        <p:spPr>
          <a:xfrm flipV="1">
            <a:off x="12114400" y="2031562"/>
            <a:ext cx="0" cy="3630030"/>
          </a:xfrm>
          <a:prstGeom prst="line">
            <a:avLst/>
          </a:prstGeom>
          <a:ln w="19050" cap="flat">
            <a:solidFill>
              <a:srgbClr val="000000"/>
            </a:solidFill>
            <a:prstDash val="sysDot"/>
            <a:headEnd type="none" w="sm" len="sm"/>
            <a:tailEnd type="none" w="sm" len="sm"/>
          </a:ln>
        </p:spPr>
        <p:txBody>
          <a:bodyPr/>
          <a:lstStyle/>
          <a:p>
            <a:endParaRPr lang="en-US"/>
          </a:p>
        </p:txBody>
      </p:sp>
      <p:sp>
        <p:nvSpPr>
          <p:cNvPr id="25" name="AutoShape 25"/>
          <p:cNvSpPr/>
          <p:nvPr/>
        </p:nvSpPr>
        <p:spPr>
          <a:xfrm flipV="1">
            <a:off x="6700627" y="2034970"/>
            <a:ext cx="0" cy="3630030"/>
          </a:xfrm>
          <a:prstGeom prst="line">
            <a:avLst/>
          </a:prstGeom>
          <a:ln w="19050" cap="flat">
            <a:solidFill>
              <a:srgbClr val="000000"/>
            </a:solidFill>
            <a:prstDash val="sysDot"/>
            <a:headEnd type="none" w="sm" len="sm"/>
            <a:tailEnd type="none" w="sm" len="sm"/>
          </a:ln>
        </p:spPr>
        <p:txBody>
          <a:bodyPr/>
          <a:lstStyle/>
          <a:p>
            <a:endParaRPr lang="en-US"/>
          </a:p>
        </p:txBody>
      </p:sp>
      <p:sp>
        <p:nvSpPr>
          <p:cNvPr id="26" name="Freeform 26"/>
          <p:cNvSpPr/>
          <p:nvPr/>
        </p:nvSpPr>
        <p:spPr>
          <a:xfrm>
            <a:off x="14038282" y="6709597"/>
            <a:ext cx="1744534" cy="1817223"/>
          </a:xfrm>
          <a:custGeom>
            <a:avLst/>
            <a:gdLst/>
            <a:ahLst/>
            <a:cxnLst/>
            <a:rect l="l" t="t" r="r" b="b"/>
            <a:pathLst>
              <a:path w="1744534" h="1817223">
                <a:moveTo>
                  <a:pt x="0" y="0"/>
                </a:moveTo>
                <a:lnTo>
                  <a:pt x="1744534" y="0"/>
                </a:lnTo>
                <a:lnTo>
                  <a:pt x="1744534" y="1817222"/>
                </a:lnTo>
                <a:lnTo>
                  <a:pt x="0" y="18172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7" name="Freeform 27"/>
          <p:cNvSpPr/>
          <p:nvPr/>
        </p:nvSpPr>
        <p:spPr>
          <a:xfrm>
            <a:off x="2784881" y="2610165"/>
            <a:ext cx="1861117" cy="1649415"/>
          </a:xfrm>
          <a:custGeom>
            <a:avLst/>
            <a:gdLst/>
            <a:ahLst/>
            <a:cxnLst/>
            <a:rect l="l" t="t" r="r" b="b"/>
            <a:pathLst>
              <a:path w="1861117" h="1649415">
                <a:moveTo>
                  <a:pt x="0" y="0"/>
                </a:moveTo>
                <a:lnTo>
                  <a:pt x="1861117" y="0"/>
                </a:lnTo>
                <a:lnTo>
                  <a:pt x="1861117" y="1649415"/>
                </a:lnTo>
                <a:lnTo>
                  <a:pt x="0" y="164941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8" name="Freeform 28"/>
          <p:cNvSpPr/>
          <p:nvPr/>
        </p:nvSpPr>
        <p:spPr>
          <a:xfrm>
            <a:off x="14256161" y="2610165"/>
            <a:ext cx="1804144" cy="1716192"/>
          </a:xfrm>
          <a:custGeom>
            <a:avLst/>
            <a:gdLst/>
            <a:ahLst/>
            <a:cxnLst/>
            <a:rect l="l" t="t" r="r" b="b"/>
            <a:pathLst>
              <a:path w="1804144" h="1716192">
                <a:moveTo>
                  <a:pt x="0" y="0"/>
                </a:moveTo>
                <a:lnTo>
                  <a:pt x="1804144" y="0"/>
                </a:lnTo>
                <a:lnTo>
                  <a:pt x="1804144" y="1716192"/>
                </a:lnTo>
                <a:lnTo>
                  <a:pt x="0" y="171619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grpSp>
        <p:nvGrpSpPr>
          <p:cNvPr id="29" name="Group 29"/>
          <p:cNvGrpSpPr/>
          <p:nvPr/>
        </p:nvGrpSpPr>
        <p:grpSpPr>
          <a:xfrm>
            <a:off x="1795672" y="6852605"/>
            <a:ext cx="6648365" cy="1531205"/>
            <a:chOff x="0" y="0"/>
            <a:chExt cx="8864486" cy="2041607"/>
          </a:xfrm>
        </p:grpSpPr>
        <p:sp>
          <p:nvSpPr>
            <p:cNvPr id="30" name="Freeform 30"/>
            <p:cNvSpPr/>
            <p:nvPr/>
          </p:nvSpPr>
          <p:spPr>
            <a:xfrm>
              <a:off x="0" y="0"/>
              <a:ext cx="2655749" cy="2041607"/>
            </a:xfrm>
            <a:custGeom>
              <a:avLst/>
              <a:gdLst/>
              <a:ahLst/>
              <a:cxnLst/>
              <a:rect l="l" t="t" r="r" b="b"/>
              <a:pathLst>
                <a:path w="2655749" h="2041607">
                  <a:moveTo>
                    <a:pt x="0" y="0"/>
                  </a:moveTo>
                  <a:lnTo>
                    <a:pt x="2655749" y="0"/>
                  </a:lnTo>
                  <a:lnTo>
                    <a:pt x="2655749" y="2041607"/>
                  </a:lnTo>
                  <a:lnTo>
                    <a:pt x="0" y="204160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31" name="Freeform 31"/>
            <p:cNvSpPr/>
            <p:nvPr/>
          </p:nvSpPr>
          <p:spPr>
            <a:xfrm>
              <a:off x="3475039" y="0"/>
              <a:ext cx="2077972" cy="2041607"/>
            </a:xfrm>
            <a:custGeom>
              <a:avLst/>
              <a:gdLst/>
              <a:ahLst/>
              <a:cxnLst/>
              <a:rect l="l" t="t" r="r" b="b"/>
              <a:pathLst>
                <a:path w="2077972" h="2041607">
                  <a:moveTo>
                    <a:pt x="0" y="0"/>
                  </a:moveTo>
                  <a:lnTo>
                    <a:pt x="2077972" y="0"/>
                  </a:lnTo>
                  <a:lnTo>
                    <a:pt x="2077972" y="2041607"/>
                  </a:lnTo>
                  <a:lnTo>
                    <a:pt x="0" y="2041607"/>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32" name="Freeform 32"/>
            <p:cNvSpPr/>
            <p:nvPr/>
          </p:nvSpPr>
          <p:spPr>
            <a:xfrm>
              <a:off x="6378511" y="0"/>
              <a:ext cx="2485975" cy="2041607"/>
            </a:xfrm>
            <a:custGeom>
              <a:avLst/>
              <a:gdLst/>
              <a:ahLst/>
              <a:cxnLst/>
              <a:rect l="l" t="t" r="r" b="b"/>
              <a:pathLst>
                <a:path w="2485975" h="2041607">
                  <a:moveTo>
                    <a:pt x="0" y="0"/>
                  </a:moveTo>
                  <a:lnTo>
                    <a:pt x="2485975" y="0"/>
                  </a:lnTo>
                  <a:lnTo>
                    <a:pt x="2485975" y="2041607"/>
                  </a:lnTo>
                  <a:lnTo>
                    <a:pt x="0" y="2041607"/>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grpSp>
      <p:sp>
        <p:nvSpPr>
          <p:cNvPr id="33" name="Freeform 33"/>
          <p:cNvSpPr/>
          <p:nvPr/>
        </p:nvSpPr>
        <p:spPr>
          <a:xfrm>
            <a:off x="11390629" y="6709597"/>
            <a:ext cx="1780878" cy="1817223"/>
          </a:xfrm>
          <a:custGeom>
            <a:avLst/>
            <a:gdLst/>
            <a:ahLst/>
            <a:cxnLst/>
            <a:rect l="l" t="t" r="r" b="b"/>
            <a:pathLst>
              <a:path w="1780878" h="1817223">
                <a:moveTo>
                  <a:pt x="0" y="0"/>
                </a:moveTo>
                <a:lnTo>
                  <a:pt x="1780878" y="0"/>
                </a:lnTo>
                <a:lnTo>
                  <a:pt x="1780878" y="1817222"/>
                </a:lnTo>
                <a:lnTo>
                  <a:pt x="0" y="1817222"/>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34" name="Freeform 34"/>
          <p:cNvSpPr/>
          <p:nvPr/>
        </p:nvSpPr>
        <p:spPr>
          <a:xfrm>
            <a:off x="8535738" y="2610165"/>
            <a:ext cx="1716192" cy="1716192"/>
          </a:xfrm>
          <a:custGeom>
            <a:avLst/>
            <a:gdLst/>
            <a:ahLst/>
            <a:cxnLst/>
            <a:rect l="l" t="t" r="r" b="b"/>
            <a:pathLst>
              <a:path w="1716192" h="1716192">
                <a:moveTo>
                  <a:pt x="0" y="0"/>
                </a:moveTo>
                <a:lnTo>
                  <a:pt x="1716192" y="0"/>
                </a:lnTo>
                <a:lnTo>
                  <a:pt x="1716192" y="1716192"/>
                </a:lnTo>
                <a:lnTo>
                  <a:pt x="0" y="1716192"/>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US"/>
          </a:p>
        </p:txBody>
      </p:sp>
      <p:sp>
        <p:nvSpPr>
          <p:cNvPr id="35" name="TextBox 35"/>
          <p:cNvSpPr txBox="1"/>
          <p:nvPr/>
        </p:nvSpPr>
        <p:spPr>
          <a:xfrm>
            <a:off x="938966" y="791507"/>
            <a:ext cx="11828336"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Examples of Accommodations</a:t>
            </a:r>
          </a:p>
        </p:txBody>
      </p:sp>
      <p:sp>
        <p:nvSpPr>
          <p:cNvPr id="36" name="TextBox 36"/>
          <p:cNvSpPr txBox="1"/>
          <p:nvPr/>
        </p:nvSpPr>
        <p:spPr>
          <a:xfrm>
            <a:off x="2745973" y="4411980"/>
            <a:ext cx="1938933"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Physical</a:t>
            </a:r>
          </a:p>
        </p:txBody>
      </p:sp>
      <p:sp>
        <p:nvSpPr>
          <p:cNvPr id="37" name="TextBox 37"/>
          <p:cNvSpPr txBox="1"/>
          <p:nvPr/>
        </p:nvSpPr>
        <p:spPr>
          <a:xfrm>
            <a:off x="8239373" y="4411980"/>
            <a:ext cx="2092617"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Sensory</a:t>
            </a:r>
          </a:p>
        </p:txBody>
      </p:sp>
      <p:sp>
        <p:nvSpPr>
          <p:cNvPr id="38" name="TextBox 38"/>
          <p:cNvSpPr txBox="1"/>
          <p:nvPr/>
        </p:nvSpPr>
        <p:spPr>
          <a:xfrm>
            <a:off x="14408760" y="4411980"/>
            <a:ext cx="1498947"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Time</a:t>
            </a:r>
          </a:p>
        </p:txBody>
      </p:sp>
      <p:sp>
        <p:nvSpPr>
          <p:cNvPr id="39" name="TextBox 39"/>
          <p:cNvSpPr txBox="1"/>
          <p:nvPr/>
        </p:nvSpPr>
        <p:spPr>
          <a:xfrm>
            <a:off x="3034957" y="8799827"/>
            <a:ext cx="3807991"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Communication</a:t>
            </a:r>
          </a:p>
        </p:txBody>
      </p:sp>
      <p:sp>
        <p:nvSpPr>
          <p:cNvPr id="40" name="TextBox 40"/>
          <p:cNvSpPr txBox="1"/>
          <p:nvPr/>
        </p:nvSpPr>
        <p:spPr>
          <a:xfrm>
            <a:off x="12415916" y="8799827"/>
            <a:ext cx="2296606"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Support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4586903" cy="1223447"/>
            <a:chOff x="0" y="0"/>
            <a:chExt cx="3841818" cy="322225"/>
          </a:xfrm>
        </p:grpSpPr>
        <p:sp>
          <p:nvSpPr>
            <p:cNvPr id="17" name="Freeform 17"/>
            <p:cNvSpPr/>
            <p:nvPr/>
          </p:nvSpPr>
          <p:spPr>
            <a:xfrm>
              <a:off x="0" y="0"/>
              <a:ext cx="3841818" cy="322225"/>
            </a:xfrm>
            <a:custGeom>
              <a:avLst/>
              <a:gdLst/>
              <a:ahLst/>
              <a:cxnLst/>
              <a:rect l="l" t="t" r="r" b="b"/>
              <a:pathLst>
                <a:path w="3841818" h="322225">
                  <a:moveTo>
                    <a:pt x="3638618" y="0"/>
                  </a:moveTo>
                  <a:cubicBezTo>
                    <a:pt x="3750842" y="0"/>
                    <a:pt x="3841818" y="72132"/>
                    <a:pt x="3841818" y="161112"/>
                  </a:cubicBezTo>
                  <a:cubicBezTo>
                    <a:pt x="3841818" y="250092"/>
                    <a:pt x="3750842" y="322225"/>
                    <a:pt x="3638618"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3841818"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1736199" y="2544457"/>
            <a:ext cx="10997568" cy="389827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Your [child / sibling / loved one] can ask to speak to a disability access coordinator, a civil rights liaison, an ADA coordinator, your local Protection &amp; Advocacy Agency, or a patient advocate.</a:t>
            </a:r>
          </a:p>
        </p:txBody>
      </p:sp>
      <p:sp>
        <p:nvSpPr>
          <p:cNvPr id="23" name="TextBox 23"/>
          <p:cNvSpPr txBox="1"/>
          <p:nvPr/>
        </p:nvSpPr>
        <p:spPr>
          <a:xfrm>
            <a:off x="938966" y="791507"/>
            <a:ext cx="15798991"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When Accommodations Are Denied</a:t>
            </a:r>
          </a:p>
        </p:txBody>
      </p:sp>
      <p:sp>
        <p:nvSpPr>
          <p:cNvPr id="24" name="Freeform 24"/>
          <p:cNvSpPr/>
          <p:nvPr/>
        </p:nvSpPr>
        <p:spPr>
          <a:xfrm>
            <a:off x="1736199" y="6845056"/>
            <a:ext cx="2429569" cy="2429569"/>
          </a:xfrm>
          <a:custGeom>
            <a:avLst/>
            <a:gdLst/>
            <a:ahLst/>
            <a:cxnLst/>
            <a:rect l="l" t="t" r="r" b="b"/>
            <a:pathLst>
              <a:path w="2429569" h="2429569">
                <a:moveTo>
                  <a:pt x="0" y="0"/>
                </a:moveTo>
                <a:lnTo>
                  <a:pt x="2429569" y="0"/>
                </a:lnTo>
                <a:lnTo>
                  <a:pt x="2429569" y="2429569"/>
                </a:lnTo>
                <a:lnTo>
                  <a:pt x="0" y="242956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5" name="TextBox 25"/>
          <p:cNvSpPr txBox="1"/>
          <p:nvPr/>
        </p:nvSpPr>
        <p:spPr>
          <a:xfrm>
            <a:off x="4603484" y="7137046"/>
            <a:ext cx="12655816" cy="2098675"/>
          </a:xfrm>
          <a:prstGeom prst="rect">
            <a:avLst/>
          </a:prstGeom>
        </p:spPr>
        <p:txBody>
          <a:bodyPr lIns="0" tIns="0" rIns="0" bIns="0" rtlCol="0" anchor="t">
            <a:spAutoFit/>
          </a:bodyPr>
          <a:lstStyle/>
          <a:p>
            <a:pPr algn="l">
              <a:lnSpc>
                <a:spcPts val="5599"/>
              </a:lnSpc>
              <a:spcBef>
                <a:spcPct val="0"/>
              </a:spcBef>
            </a:pPr>
            <a:r>
              <a:rPr lang="en-US" sz="3999">
                <a:solidFill>
                  <a:srgbClr val="000000"/>
                </a:solidFill>
                <a:latin typeface="Ubuntu"/>
                <a:ea typeface="Ubuntu"/>
                <a:cs typeface="Ubuntu"/>
                <a:sym typeface="Ubuntu"/>
              </a:rPr>
              <a:t>They can also file a formal complaint if they believe they’ve been discriminated against because of their disability.</a:t>
            </a:r>
          </a:p>
        </p:txBody>
      </p:sp>
      <p:sp>
        <p:nvSpPr>
          <p:cNvPr id="26" name="Freeform 26"/>
          <p:cNvSpPr/>
          <p:nvPr/>
        </p:nvSpPr>
        <p:spPr>
          <a:xfrm flipH="1">
            <a:off x="12882854" y="2688550"/>
            <a:ext cx="4376446" cy="3915095"/>
          </a:xfrm>
          <a:custGeom>
            <a:avLst/>
            <a:gdLst/>
            <a:ahLst/>
            <a:cxnLst/>
            <a:rect l="l" t="t" r="r" b="b"/>
            <a:pathLst>
              <a:path w="4376446" h="3915095">
                <a:moveTo>
                  <a:pt x="4376446" y="0"/>
                </a:moveTo>
                <a:lnTo>
                  <a:pt x="0" y="0"/>
                </a:lnTo>
                <a:lnTo>
                  <a:pt x="0" y="3915096"/>
                </a:lnTo>
                <a:lnTo>
                  <a:pt x="4376446" y="3915096"/>
                </a:lnTo>
                <a:lnTo>
                  <a:pt x="4376446" y="0"/>
                </a:lnTo>
                <a:close/>
              </a:path>
            </a:pathLst>
          </a:custGeom>
          <a:blipFill>
            <a:blip r:embed="rId7"/>
            <a:stretch>
              <a:fillRect/>
            </a:stretch>
          </a:blipFill>
        </p:spPr>
        <p:txBody>
          <a:bodyPr/>
          <a:lstStyle/>
          <a:p>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4" name="Freeform 4"/>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sp>
        <p:nvSpPr>
          <p:cNvPr id="5" name="Freeform 5"/>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6" name="Freeform 6"/>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7" name="Freeform 7"/>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8" name="Freeform 8"/>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9" name="Freeform 9"/>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10" name="Freeform 10"/>
          <p:cNvSpPr/>
          <p:nvPr/>
        </p:nvSpPr>
        <p:spPr>
          <a:xfrm>
            <a:off x="6500812" y="0"/>
            <a:ext cx="2807494" cy="895350"/>
          </a:xfrm>
          <a:custGeom>
            <a:avLst/>
            <a:gdLst/>
            <a:ahLst/>
            <a:cxnLst/>
            <a:rect l="l" t="t" r="r" b="b"/>
            <a:pathLst>
              <a:path w="2807494" h="895350">
                <a:moveTo>
                  <a:pt x="0" y="0"/>
                </a:moveTo>
                <a:lnTo>
                  <a:pt x="2807494" y="0"/>
                </a:lnTo>
                <a:lnTo>
                  <a:pt x="2807494" y="895350"/>
                </a:lnTo>
                <a:lnTo>
                  <a:pt x="0" y="895350"/>
                </a:lnTo>
                <a:lnTo>
                  <a:pt x="0" y="0"/>
                </a:lnTo>
                <a:close/>
              </a:path>
            </a:pathLst>
          </a:custGeom>
          <a:blipFill>
            <a:blip r:embed="rId3">
              <a:extLst>
                <a:ext uri="{96DAC541-7B7A-43D3-8B79-37D633B846F1}">
                  <asvg:svgBlip xmlns:asvg="http://schemas.microsoft.com/office/drawing/2016/SVG/main" r:embed="rId4"/>
                </a:ext>
              </a:extLst>
            </a:blip>
            <a:stretch>
              <a:fillRect l="-47" b="-205826"/>
            </a:stretch>
          </a:blipFill>
        </p:spPr>
        <p:txBody>
          <a:bodyPr/>
          <a:lstStyle/>
          <a:p>
            <a:endParaRPr lang="en-US"/>
          </a:p>
        </p:txBody>
      </p:sp>
      <p:sp>
        <p:nvSpPr>
          <p:cNvPr id="11" name="Freeform 11"/>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2" name="Freeform 12"/>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0" y="9776625"/>
            <a:ext cx="18288000" cy="510375"/>
            <a:chOff x="0" y="0"/>
            <a:chExt cx="6554006" cy="182907"/>
          </a:xfrm>
        </p:grpSpPr>
        <p:sp>
          <p:nvSpPr>
            <p:cNvPr id="17" name="Freeform 17"/>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8" name="TextBox 18"/>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19" name="TextBox 19"/>
          <p:cNvSpPr txBox="1"/>
          <p:nvPr/>
        </p:nvSpPr>
        <p:spPr>
          <a:xfrm>
            <a:off x="1736199" y="3023410"/>
            <a:ext cx="10997568" cy="509842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Write down any </a:t>
            </a:r>
            <a:r>
              <a:rPr lang="en-US" sz="4399">
                <a:solidFill>
                  <a:srgbClr val="000000"/>
                </a:solidFill>
                <a:latin typeface="Ubuntu Bold"/>
                <a:ea typeface="Ubuntu Bold"/>
                <a:cs typeface="Ubuntu Bold"/>
                <a:sym typeface="Ubuntu Bold"/>
              </a:rPr>
              <a:t>accommodations</a:t>
            </a:r>
            <a:r>
              <a:rPr lang="en-US" sz="4399">
                <a:solidFill>
                  <a:srgbClr val="000000"/>
                </a:solidFill>
                <a:latin typeface="Ubuntu"/>
                <a:ea typeface="Ubuntu"/>
                <a:cs typeface="Ubuntu"/>
                <a:sym typeface="Ubuntu"/>
              </a:rPr>
              <a:t> you think your loved one will need to receive full and equal access to healthcare. </a:t>
            </a:r>
          </a:p>
          <a:p>
            <a:pPr algn="l">
              <a:lnSpc>
                <a:spcPts val="3359"/>
              </a:lnSpc>
            </a:pPr>
            <a:endParaRPr lang="en-US" sz="4399">
              <a:solidFill>
                <a:srgbClr val="000000"/>
              </a:solidFill>
              <a:latin typeface="Ubuntu"/>
              <a:ea typeface="Ubuntu"/>
              <a:cs typeface="Ubuntu"/>
              <a:sym typeface="Ubuntu"/>
            </a:endParaRPr>
          </a:p>
          <a:p>
            <a:pPr algn="l">
              <a:lnSpc>
                <a:spcPts val="6159"/>
              </a:lnSpc>
            </a:pPr>
            <a:r>
              <a:rPr lang="en-US" sz="4399">
                <a:solidFill>
                  <a:srgbClr val="000000"/>
                </a:solidFill>
                <a:latin typeface="Ubuntu"/>
                <a:ea typeface="Ubuntu"/>
                <a:cs typeface="Ubuntu"/>
                <a:sym typeface="Ubuntu"/>
              </a:rPr>
              <a:t>You can also write down any </a:t>
            </a:r>
            <a:r>
              <a:rPr lang="en-US" sz="4399">
                <a:solidFill>
                  <a:srgbClr val="000000"/>
                </a:solidFill>
                <a:latin typeface="Ubuntu Bold"/>
                <a:ea typeface="Ubuntu Bold"/>
                <a:cs typeface="Ubuntu Bold"/>
                <a:sym typeface="Ubuntu Bold"/>
              </a:rPr>
              <a:t>questions</a:t>
            </a:r>
            <a:r>
              <a:rPr lang="en-US" sz="4399">
                <a:solidFill>
                  <a:srgbClr val="000000"/>
                </a:solidFill>
                <a:latin typeface="Ubuntu"/>
                <a:ea typeface="Ubuntu"/>
                <a:cs typeface="Ubuntu"/>
                <a:sym typeface="Ubuntu"/>
              </a:rPr>
              <a:t> about accommodations that you want to ask their provider.</a:t>
            </a:r>
          </a:p>
        </p:txBody>
      </p:sp>
      <p:sp>
        <p:nvSpPr>
          <p:cNvPr id="20" name="Freeform 20"/>
          <p:cNvSpPr/>
          <p:nvPr/>
        </p:nvSpPr>
        <p:spPr>
          <a:xfrm>
            <a:off x="12581622" y="3027771"/>
            <a:ext cx="4610103" cy="5194482"/>
          </a:xfrm>
          <a:custGeom>
            <a:avLst/>
            <a:gdLst/>
            <a:ahLst/>
            <a:cxnLst/>
            <a:rect l="l" t="t" r="r" b="b"/>
            <a:pathLst>
              <a:path w="4610103" h="5194482">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21" name="Group 21"/>
          <p:cNvGrpSpPr/>
          <p:nvPr/>
        </p:nvGrpSpPr>
        <p:grpSpPr>
          <a:xfrm>
            <a:off x="484174" y="808116"/>
            <a:ext cx="17211330" cy="1166931"/>
            <a:chOff x="0" y="0"/>
            <a:chExt cx="4533025" cy="307340"/>
          </a:xfrm>
        </p:grpSpPr>
        <p:sp>
          <p:nvSpPr>
            <p:cNvPr id="22" name="Freeform 22"/>
            <p:cNvSpPr/>
            <p:nvPr/>
          </p:nvSpPr>
          <p:spPr>
            <a:xfrm>
              <a:off x="0" y="0"/>
              <a:ext cx="4533025" cy="307340"/>
            </a:xfrm>
            <a:custGeom>
              <a:avLst/>
              <a:gdLst/>
              <a:ahLst/>
              <a:cxnLst/>
              <a:rect l="l" t="t" r="r" b="b"/>
              <a:pathLst>
                <a:path w="4533025" h="307340">
                  <a:moveTo>
                    <a:pt x="4329825" y="0"/>
                  </a:moveTo>
                  <a:cubicBezTo>
                    <a:pt x="4442049" y="0"/>
                    <a:pt x="4533025" y="68800"/>
                    <a:pt x="4533025" y="153670"/>
                  </a:cubicBezTo>
                  <a:cubicBezTo>
                    <a:pt x="4533025" y="238540"/>
                    <a:pt x="4442049" y="307340"/>
                    <a:pt x="4329825" y="307340"/>
                  </a:cubicBezTo>
                  <a:lnTo>
                    <a:pt x="203200" y="307340"/>
                  </a:lnTo>
                  <a:cubicBezTo>
                    <a:pt x="90976" y="307340"/>
                    <a:pt x="0" y="238540"/>
                    <a:pt x="0" y="153670"/>
                  </a:cubicBezTo>
                  <a:cubicBezTo>
                    <a:pt x="0" y="68800"/>
                    <a:pt x="90976" y="0"/>
                    <a:pt x="203200" y="0"/>
                  </a:cubicBezTo>
                  <a:close/>
                </a:path>
              </a:pathLst>
            </a:custGeom>
            <a:solidFill>
              <a:srgbClr val="94958D"/>
            </a:solidFill>
          </p:spPr>
          <p:txBody>
            <a:bodyPr/>
            <a:lstStyle/>
            <a:p>
              <a:endParaRPr lang="en-US"/>
            </a:p>
          </p:txBody>
        </p:sp>
        <p:sp>
          <p:nvSpPr>
            <p:cNvPr id="23" name="TextBox 23"/>
            <p:cNvSpPr txBox="1"/>
            <p:nvPr/>
          </p:nvSpPr>
          <p:spPr>
            <a:xfrm>
              <a:off x="0" y="-28575"/>
              <a:ext cx="4533025" cy="335915"/>
            </a:xfrm>
            <a:prstGeom prst="rect">
              <a:avLst/>
            </a:prstGeom>
          </p:spPr>
          <p:txBody>
            <a:bodyPr lIns="50800" tIns="50800" rIns="50800" bIns="50800" rtlCol="0" anchor="ctr"/>
            <a:lstStyle/>
            <a:p>
              <a:pPr algn="ctr">
                <a:lnSpc>
                  <a:spcPts val="1960"/>
                </a:lnSpc>
              </a:pPr>
              <a:endParaRPr/>
            </a:p>
          </p:txBody>
        </p:sp>
      </p:grpSp>
      <p:sp>
        <p:nvSpPr>
          <p:cNvPr id="24" name="TextBox 24"/>
          <p:cNvSpPr txBox="1"/>
          <p:nvPr/>
        </p:nvSpPr>
        <p:spPr>
          <a:xfrm>
            <a:off x="938966" y="791507"/>
            <a:ext cx="16402591" cy="1057275"/>
          </a:xfrm>
          <a:prstGeom prst="rect">
            <a:avLst/>
          </a:prstGeom>
        </p:spPr>
        <p:txBody>
          <a:bodyPr lIns="0" tIns="0" rIns="0" bIns="0" rtlCol="0" anchor="t">
            <a:spAutoFit/>
          </a:bodyPr>
          <a:lstStyle/>
          <a:p>
            <a:pPr algn="l">
              <a:lnSpc>
                <a:spcPts val="8400"/>
              </a:lnSpc>
              <a:spcBef>
                <a:spcPct val="0"/>
              </a:spcBef>
            </a:pPr>
            <a:r>
              <a:rPr lang="en-US" sz="6000">
                <a:solidFill>
                  <a:srgbClr val="FFFFFF"/>
                </a:solidFill>
                <a:latin typeface="Ubuntu Bold"/>
                <a:ea typeface="Ubuntu Bold"/>
                <a:cs typeface="Ubuntu Bold"/>
                <a:sym typeface="Ubuntu Bold"/>
              </a:rPr>
              <a:t>Reflection: My Loved One’s Accommodations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4">
              <a:extLst>
                <a:ext uri="{96DAC541-7B7A-43D3-8B79-37D633B846F1}">
                  <asvg:svgBlip xmlns:asvg="http://schemas.microsoft.com/office/drawing/2016/SVG/main" r:embed="rId5"/>
                </a:ext>
              </a:extLst>
            </a:blip>
            <a:stretch>
              <a:fillRect l="-198535" b="-41957"/>
            </a:stretch>
          </a:blipFill>
        </p:spPr>
        <p:txBody>
          <a:bodyPr/>
          <a:lstStyle/>
          <a:p>
            <a:endParaRPr lang="en-US"/>
          </a:p>
        </p:txBody>
      </p:sp>
      <p:sp>
        <p:nvSpPr>
          <p:cNvPr id="3" name="Freeform 3"/>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4">
              <a:extLst>
                <a:ext uri="{96DAC541-7B7A-43D3-8B79-37D633B846F1}">
                  <asvg:svgBlip xmlns:asvg="http://schemas.microsoft.com/office/drawing/2016/SVG/main" r:embed="rId5"/>
                </a:ext>
              </a:extLst>
            </a:blip>
            <a:stretch>
              <a:fillRect b="-201549"/>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4">
              <a:extLst>
                <a:ext uri="{96DAC541-7B7A-43D3-8B79-37D633B846F1}">
                  <asvg:svgBlip xmlns:asvg="http://schemas.microsoft.com/office/drawing/2016/SVG/main" r:embed="rId5"/>
                </a:ext>
              </a:extLst>
            </a:blip>
            <a:stretch>
              <a:fillRect l="-198522"/>
            </a:stretch>
          </a:blipFill>
        </p:spPr>
        <p:txBody>
          <a:bodyPr/>
          <a:lstStyle/>
          <a:p>
            <a:endParaRPr lang="en-US"/>
          </a:p>
        </p:txBody>
      </p:sp>
      <p:sp>
        <p:nvSpPr>
          <p:cNvPr id="5" name="Freeform 5"/>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4">
              <a:extLst>
                <a:ext uri="{96DAC541-7B7A-43D3-8B79-37D633B846F1}">
                  <asvg:svgBlip xmlns:asvg="http://schemas.microsoft.com/office/drawing/2016/SVG/main" r:embed="rId5"/>
                </a:ext>
              </a:extLst>
            </a:blip>
            <a:stretch>
              <a:fillRect b="-205208"/>
            </a:stretch>
          </a:blipFill>
        </p:spPr>
        <p:txBody>
          <a:bodyPr/>
          <a:lstStyle/>
          <a:p>
            <a:endParaRPr lang="en-US"/>
          </a:p>
        </p:txBody>
      </p:sp>
      <p:sp>
        <p:nvSpPr>
          <p:cNvPr id="6" name="Freeform 6"/>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4">
              <a:extLst>
                <a:ext uri="{96DAC541-7B7A-43D3-8B79-37D633B846F1}">
                  <asvg:svgBlip xmlns:asvg="http://schemas.microsoft.com/office/drawing/2016/SVG/main" r:embed="rId5"/>
                </a:ext>
              </a:extLst>
            </a:blip>
            <a:stretch>
              <a:fillRect r="-423407" b="-199143"/>
            </a:stretch>
          </a:blipFill>
        </p:spPr>
        <p:txBody>
          <a:bodyPr/>
          <a:lstStyle/>
          <a:p>
            <a:endParaRPr lang="en-US"/>
          </a:p>
        </p:txBody>
      </p:sp>
      <p:sp>
        <p:nvSpPr>
          <p:cNvPr id="7" name="Freeform 7"/>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4">
              <a:extLst>
                <a:ext uri="{96DAC541-7B7A-43D3-8B79-37D633B846F1}">
                  <asvg:svgBlip xmlns:asvg="http://schemas.microsoft.com/office/drawing/2016/SVG/main" r:embed="rId5"/>
                </a:ext>
              </a:extLst>
            </a:blip>
            <a:stretch>
              <a:fillRect l="-277" b="-201022"/>
            </a:stretch>
          </a:blipFill>
        </p:spPr>
        <p:txBody>
          <a:bodyPr/>
          <a:lstStyle/>
          <a:p>
            <a:endParaRPr lang="en-US"/>
          </a:p>
        </p:txBody>
      </p:sp>
      <p:sp>
        <p:nvSpPr>
          <p:cNvPr id="8" name="Freeform 8"/>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4">
              <a:extLst>
                <a:ext uri="{96DAC541-7B7A-43D3-8B79-37D633B846F1}">
                  <asvg:svgBlip xmlns:asvg="http://schemas.microsoft.com/office/drawing/2016/SVG/main" r:embed="rId5"/>
                </a:ext>
              </a:extLst>
            </a:blip>
            <a:stretch>
              <a:fillRect b="-201022"/>
            </a:stretch>
          </a:blipFill>
        </p:spPr>
        <p:txBody>
          <a:bodyPr/>
          <a:lstStyle/>
          <a:p>
            <a:endParaRPr lang="en-US"/>
          </a:p>
        </p:txBody>
      </p:sp>
      <p:sp>
        <p:nvSpPr>
          <p:cNvPr id="9" name="Freeform 9"/>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4">
              <a:extLst>
                <a:ext uri="{96DAC541-7B7A-43D3-8B79-37D633B846F1}">
                  <asvg:svgBlip xmlns:asvg="http://schemas.microsoft.com/office/drawing/2016/SVG/main" r:embed="rId5"/>
                </a:ext>
              </a:extLst>
            </a:blip>
            <a:stretch>
              <a:fillRect b="-201022"/>
            </a:stretch>
          </a:blipFill>
        </p:spPr>
        <p:txBody>
          <a:bodyPr/>
          <a:lstStyle/>
          <a:p>
            <a:endParaRPr lang="en-US"/>
          </a:p>
        </p:txBody>
      </p:sp>
      <p:sp>
        <p:nvSpPr>
          <p:cNvPr id="10" name="Freeform 10"/>
          <p:cNvSpPr/>
          <p:nvPr/>
        </p:nvSpPr>
        <p:spPr>
          <a:xfrm>
            <a:off x="6500812" y="0"/>
            <a:ext cx="2807494" cy="904875"/>
          </a:xfrm>
          <a:custGeom>
            <a:avLst/>
            <a:gdLst/>
            <a:ahLst/>
            <a:cxnLst/>
            <a:rect l="l" t="t" r="r" b="b"/>
            <a:pathLst>
              <a:path w="2807494" h="904875">
                <a:moveTo>
                  <a:pt x="0" y="0"/>
                </a:moveTo>
                <a:lnTo>
                  <a:pt x="2807494" y="0"/>
                </a:lnTo>
                <a:lnTo>
                  <a:pt x="2807494" y="904875"/>
                </a:lnTo>
                <a:lnTo>
                  <a:pt x="0" y="904875"/>
                </a:lnTo>
                <a:lnTo>
                  <a:pt x="0" y="0"/>
                </a:lnTo>
                <a:close/>
              </a:path>
            </a:pathLst>
          </a:custGeom>
          <a:blipFill>
            <a:blip r:embed="rId4">
              <a:extLst>
                <a:ext uri="{96DAC541-7B7A-43D3-8B79-37D633B846F1}">
                  <asvg:svgBlip xmlns:asvg="http://schemas.microsoft.com/office/drawing/2016/SVG/main" r:embed="rId5"/>
                </a:ext>
              </a:extLst>
            </a:blip>
            <a:stretch>
              <a:fillRect l="-47" b="-202607"/>
            </a:stretch>
          </a:blipFill>
        </p:spPr>
        <p:txBody>
          <a:bodyPr/>
          <a:lstStyle/>
          <a:p>
            <a:endParaRPr lang="en-US"/>
          </a:p>
        </p:txBody>
      </p:sp>
      <p:grpSp>
        <p:nvGrpSpPr>
          <p:cNvPr id="11" name="Group 11"/>
          <p:cNvGrpSpPr/>
          <p:nvPr/>
        </p:nvGrpSpPr>
        <p:grpSpPr>
          <a:xfrm>
            <a:off x="484174" y="808116"/>
            <a:ext cx="3424979" cy="1223447"/>
            <a:chOff x="0" y="0"/>
            <a:chExt cx="902052" cy="322225"/>
          </a:xfrm>
        </p:grpSpPr>
        <p:sp>
          <p:nvSpPr>
            <p:cNvPr id="12" name="Freeform 12"/>
            <p:cNvSpPr/>
            <p:nvPr/>
          </p:nvSpPr>
          <p:spPr>
            <a:xfrm>
              <a:off x="0" y="0"/>
              <a:ext cx="902052" cy="322225"/>
            </a:xfrm>
            <a:custGeom>
              <a:avLst/>
              <a:gdLst/>
              <a:ahLst/>
              <a:cxnLst/>
              <a:rect l="l" t="t" r="r" b="b"/>
              <a:pathLst>
                <a:path w="902052" h="322225">
                  <a:moveTo>
                    <a:pt x="698852" y="0"/>
                  </a:moveTo>
                  <a:cubicBezTo>
                    <a:pt x="811076" y="0"/>
                    <a:pt x="902052" y="72132"/>
                    <a:pt x="902052" y="161112"/>
                  </a:cubicBezTo>
                  <a:cubicBezTo>
                    <a:pt x="902052" y="250092"/>
                    <a:pt x="811076" y="322225"/>
                    <a:pt x="698852"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3" name="TextBox 13"/>
            <p:cNvSpPr txBox="1"/>
            <p:nvPr/>
          </p:nvSpPr>
          <p:spPr>
            <a:xfrm>
              <a:off x="0" y="-28575"/>
              <a:ext cx="902052" cy="350800"/>
            </a:xfrm>
            <a:prstGeom prst="rect">
              <a:avLst/>
            </a:prstGeom>
          </p:spPr>
          <p:txBody>
            <a:bodyPr lIns="50800" tIns="50800" rIns="50800" bIns="50800" rtlCol="0" anchor="ctr"/>
            <a:lstStyle/>
            <a:p>
              <a:pPr algn="ctr">
                <a:lnSpc>
                  <a:spcPts val="1960"/>
                </a:lnSpc>
              </a:pPr>
              <a:endParaRPr/>
            </a:p>
          </p:txBody>
        </p:sp>
      </p:grpSp>
      <p:sp>
        <p:nvSpPr>
          <p:cNvPr id="14" name="TextBox 14"/>
          <p:cNvSpPr txBox="1"/>
          <p:nvPr/>
        </p:nvSpPr>
        <p:spPr>
          <a:xfrm>
            <a:off x="938966" y="791507"/>
            <a:ext cx="6265112"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HIPAA</a:t>
            </a:r>
          </a:p>
        </p:txBody>
      </p:sp>
      <p:sp>
        <p:nvSpPr>
          <p:cNvPr id="15" name="Freeform 15"/>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4">
              <a:extLst>
                <a:ext uri="{96DAC541-7B7A-43D3-8B79-37D633B846F1}">
                  <asvg:svgBlip xmlns:asvg="http://schemas.microsoft.com/office/drawing/2016/SVG/main" r:embed="rId5"/>
                </a:ext>
              </a:extLst>
            </a:blip>
            <a:stretch>
              <a:fillRect l="-199140"/>
            </a:stretch>
          </a:blipFill>
        </p:spPr>
        <p:txBody>
          <a:bodyPr/>
          <a:lstStyle/>
          <a:p>
            <a:endParaRPr lang="en-US"/>
          </a:p>
        </p:txBody>
      </p:sp>
      <p:sp>
        <p:nvSpPr>
          <p:cNvPr id="16" name="Freeform 16"/>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4">
              <a:extLst>
                <a:ext uri="{96DAC541-7B7A-43D3-8B79-37D633B846F1}">
                  <asvg:svgBlip xmlns:asvg="http://schemas.microsoft.com/office/drawing/2016/SVG/main" r:embed="rId5"/>
                </a:ext>
              </a:extLst>
            </a:blip>
            <a:stretch>
              <a:fillRect l="-198535"/>
            </a:stretch>
          </a:blipFill>
        </p:spPr>
        <p:txBody>
          <a:bodyPr/>
          <a:lstStyle/>
          <a:p>
            <a:endParaRPr lang="en-US"/>
          </a:p>
        </p:txBody>
      </p:sp>
      <p:grpSp>
        <p:nvGrpSpPr>
          <p:cNvPr id="17" name="Group 17"/>
          <p:cNvGrpSpPr/>
          <p:nvPr/>
        </p:nvGrpSpPr>
        <p:grpSpPr>
          <a:xfrm rot="-5400000">
            <a:off x="12910419" y="4867206"/>
            <a:ext cx="10244787" cy="510375"/>
            <a:chOff x="0" y="0"/>
            <a:chExt cx="3671501" cy="182907"/>
          </a:xfrm>
        </p:grpSpPr>
        <p:sp>
          <p:nvSpPr>
            <p:cNvPr id="18" name="Freeform 1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9" name="TextBox 1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0" name="Group 20"/>
          <p:cNvGrpSpPr/>
          <p:nvPr/>
        </p:nvGrpSpPr>
        <p:grpSpPr>
          <a:xfrm>
            <a:off x="0" y="9776625"/>
            <a:ext cx="18288000" cy="510375"/>
            <a:chOff x="0" y="0"/>
            <a:chExt cx="6554006" cy="182907"/>
          </a:xfrm>
        </p:grpSpPr>
        <p:sp>
          <p:nvSpPr>
            <p:cNvPr id="21" name="Freeform 2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2" name="TextBox 2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pic>
        <p:nvPicPr>
          <p:cNvPr id="23" name="Picture 23"/>
          <p:cNvPicPr>
            <a:picLocks noChangeAspect="1"/>
          </p:cNvPicPr>
          <p:nvPr>
            <a:videoFile r:link="rId1"/>
          </p:nvPr>
        </p:nvPicPr>
        <p:blipFill>
          <a:blip r:embed="rId6"/>
          <a:stretch>
            <a:fillRect/>
          </a:stretch>
        </p:blipFill>
        <p:spPr>
          <a:xfrm>
            <a:off x="2599338" y="2130768"/>
            <a:ext cx="13426751" cy="754665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0" y="9776625"/>
            <a:ext cx="18288000" cy="510375"/>
            <a:chOff x="0" y="0"/>
            <a:chExt cx="6554006" cy="182907"/>
          </a:xfrm>
        </p:grpSpPr>
        <p:sp>
          <p:nvSpPr>
            <p:cNvPr id="17" name="Freeform 17"/>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8" name="TextBox 18"/>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19" name="Freeform 19"/>
          <p:cNvSpPr/>
          <p:nvPr/>
        </p:nvSpPr>
        <p:spPr>
          <a:xfrm>
            <a:off x="7506502" y="4925794"/>
            <a:ext cx="3274996" cy="2816496"/>
          </a:xfrm>
          <a:custGeom>
            <a:avLst/>
            <a:gdLst/>
            <a:ahLst/>
            <a:cxnLst/>
            <a:rect l="l" t="t" r="r" b="b"/>
            <a:pathLst>
              <a:path w="3274996" h="2816496">
                <a:moveTo>
                  <a:pt x="0" y="0"/>
                </a:moveTo>
                <a:lnTo>
                  <a:pt x="3274996" y="0"/>
                </a:lnTo>
                <a:lnTo>
                  <a:pt x="3274996" y="2816496"/>
                </a:lnTo>
                <a:lnTo>
                  <a:pt x="0" y="281649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0" name="TextBox 20"/>
          <p:cNvSpPr txBox="1"/>
          <p:nvPr/>
        </p:nvSpPr>
        <p:spPr>
          <a:xfrm>
            <a:off x="5632661" y="2884091"/>
            <a:ext cx="7022678" cy="1821814"/>
          </a:xfrm>
          <a:prstGeom prst="rect">
            <a:avLst/>
          </a:prstGeom>
        </p:spPr>
        <p:txBody>
          <a:bodyPr lIns="0" tIns="0" rIns="0" bIns="0" rtlCol="0" anchor="t">
            <a:spAutoFit/>
          </a:bodyPr>
          <a:lstStyle/>
          <a:p>
            <a:pPr algn="ctr">
              <a:lnSpc>
                <a:spcPts val="14560"/>
              </a:lnSpc>
            </a:pPr>
            <a:r>
              <a:rPr lang="en-US" sz="10400">
                <a:solidFill>
                  <a:srgbClr val="000000"/>
                </a:solidFill>
                <a:latin typeface="Ubuntu Bold"/>
                <a:ea typeface="Ubuntu Bold"/>
                <a:cs typeface="Ubuntu Bold"/>
                <a:sym typeface="Ubuntu Bold"/>
              </a:rPr>
              <a:t>Questions?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4">
              <a:extLst>
                <a:ext uri="{96DAC541-7B7A-43D3-8B79-37D633B846F1}">
                  <asvg:svgBlip xmlns:asvg="http://schemas.microsoft.com/office/drawing/2016/SVG/main" r:embed="rId5"/>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4">
              <a:extLst>
                <a:ext uri="{96DAC541-7B7A-43D3-8B79-37D633B846F1}">
                  <asvg:svgBlip xmlns:asvg="http://schemas.microsoft.com/office/drawing/2016/SVG/main" r:embed="rId5"/>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4">
              <a:extLst>
                <a:ext uri="{96DAC541-7B7A-43D3-8B79-37D633B846F1}">
                  <asvg:svgBlip xmlns:asvg="http://schemas.microsoft.com/office/drawing/2016/SVG/main" r:embed="rId5"/>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4">
              <a:extLst>
                <a:ext uri="{96DAC541-7B7A-43D3-8B79-37D633B846F1}">
                  <asvg:svgBlip xmlns:asvg="http://schemas.microsoft.com/office/drawing/2016/SVG/main" r:embed="rId5"/>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4">
              <a:extLst>
                <a:ext uri="{96DAC541-7B7A-43D3-8B79-37D633B846F1}">
                  <asvg:svgBlip xmlns:asvg="http://schemas.microsoft.com/office/drawing/2016/SVG/main" r:embed="rId5"/>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4">
              <a:extLst>
                <a:ext uri="{96DAC541-7B7A-43D3-8B79-37D633B846F1}">
                  <asvg:svgBlip xmlns:asvg="http://schemas.microsoft.com/office/drawing/2016/SVG/main" r:embed="rId5"/>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4">
              <a:extLst>
                <a:ext uri="{96DAC541-7B7A-43D3-8B79-37D633B846F1}">
                  <asvg:svgBlip xmlns:asvg="http://schemas.microsoft.com/office/drawing/2016/SVG/main" r:embed="rId5"/>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4">
              <a:extLst>
                <a:ext uri="{96DAC541-7B7A-43D3-8B79-37D633B846F1}">
                  <asvg:svgBlip xmlns:asvg="http://schemas.microsoft.com/office/drawing/2016/SVG/main" r:embed="rId5"/>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4">
              <a:extLst>
                <a:ext uri="{96DAC541-7B7A-43D3-8B79-37D633B846F1}">
                  <asvg:svgBlip xmlns:asvg="http://schemas.microsoft.com/office/drawing/2016/SVG/main" r:embed="rId5"/>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4">
              <a:extLst>
                <a:ext uri="{96DAC541-7B7A-43D3-8B79-37D633B846F1}">
                  <asvg:svgBlip xmlns:asvg="http://schemas.microsoft.com/office/drawing/2016/SVG/main" r:embed="rId5"/>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4">
              <a:extLst>
                <a:ext uri="{96DAC541-7B7A-43D3-8B79-37D633B846F1}">
                  <asvg:svgBlip xmlns:asvg="http://schemas.microsoft.com/office/drawing/2016/SVG/main" r:embed="rId5"/>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0" y="9776625"/>
            <a:ext cx="18288000" cy="510375"/>
            <a:chOff x="0" y="0"/>
            <a:chExt cx="6554006" cy="182907"/>
          </a:xfrm>
        </p:grpSpPr>
        <p:sp>
          <p:nvSpPr>
            <p:cNvPr id="17" name="Freeform 17"/>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18" name="TextBox 18"/>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pic>
        <p:nvPicPr>
          <p:cNvPr id="19" name="Picture 19"/>
          <p:cNvPicPr>
            <a:picLocks noChangeAspect="1"/>
          </p:cNvPicPr>
          <p:nvPr>
            <a:videoFile r:link="rId1"/>
          </p:nvPr>
        </p:nvPicPr>
        <p:blipFill>
          <a:blip r:embed="rId6"/>
          <a:stretch>
            <a:fillRect/>
          </a:stretch>
        </p:blipFill>
        <p:spPr>
          <a:xfrm>
            <a:off x="2645439" y="2104027"/>
            <a:ext cx="13432968" cy="7550146"/>
          </a:xfrm>
          <a:prstGeom prst="rect">
            <a:avLst/>
          </a:prstGeom>
        </p:spPr>
      </p:pic>
      <p:grpSp>
        <p:nvGrpSpPr>
          <p:cNvPr id="20" name="Group 20"/>
          <p:cNvGrpSpPr/>
          <p:nvPr/>
        </p:nvGrpSpPr>
        <p:grpSpPr>
          <a:xfrm>
            <a:off x="484174" y="808116"/>
            <a:ext cx="11524613" cy="1223447"/>
            <a:chOff x="0" y="0"/>
            <a:chExt cx="3035289" cy="322225"/>
          </a:xfrm>
        </p:grpSpPr>
        <p:sp>
          <p:nvSpPr>
            <p:cNvPr id="21" name="Freeform 21"/>
            <p:cNvSpPr/>
            <p:nvPr/>
          </p:nvSpPr>
          <p:spPr>
            <a:xfrm>
              <a:off x="0" y="0"/>
              <a:ext cx="3035289" cy="322225"/>
            </a:xfrm>
            <a:custGeom>
              <a:avLst/>
              <a:gdLst/>
              <a:ahLst/>
              <a:cxnLst/>
              <a:rect l="l" t="t" r="r" b="b"/>
              <a:pathLst>
                <a:path w="3035289" h="322225">
                  <a:moveTo>
                    <a:pt x="2832089" y="0"/>
                  </a:moveTo>
                  <a:cubicBezTo>
                    <a:pt x="2944313" y="0"/>
                    <a:pt x="3035289" y="72132"/>
                    <a:pt x="3035289" y="161112"/>
                  </a:cubicBezTo>
                  <a:cubicBezTo>
                    <a:pt x="3035289" y="250092"/>
                    <a:pt x="2944313" y="322225"/>
                    <a:pt x="2832089"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22" name="TextBox 22"/>
            <p:cNvSpPr txBox="1"/>
            <p:nvPr/>
          </p:nvSpPr>
          <p:spPr>
            <a:xfrm>
              <a:off x="0" y="-28575"/>
              <a:ext cx="3035289" cy="350800"/>
            </a:xfrm>
            <a:prstGeom prst="rect">
              <a:avLst/>
            </a:prstGeom>
          </p:spPr>
          <p:txBody>
            <a:bodyPr lIns="50800" tIns="50800" rIns="50800" bIns="50800" rtlCol="0" anchor="ctr"/>
            <a:lstStyle/>
            <a:p>
              <a:pPr algn="ctr">
                <a:lnSpc>
                  <a:spcPts val="1960"/>
                </a:lnSpc>
              </a:pPr>
              <a:endParaRPr/>
            </a:p>
          </p:txBody>
        </p:sp>
      </p:grpSp>
      <p:sp>
        <p:nvSpPr>
          <p:cNvPr id="23" name="TextBox 23"/>
          <p:cNvSpPr txBox="1"/>
          <p:nvPr/>
        </p:nvSpPr>
        <p:spPr>
          <a:xfrm>
            <a:off x="938966" y="791507"/>
            <a:ext cx="10675130"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Sharing Health Information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8349599" cy="1223447"/>
            <a:chOff x="0" y="0"/>
            <a:chExt cx="2199071" cy="322225"/>
          </a:xfrm>
        </p:grpSpPr>
        <p:sp>
          <p:nvSpPr>
            <p:cNvPr id="17" name="Freeform 17"/>
            <p:cNvSpPr/>
            <p:nvPr/>
          </p:nvSpPr>
          <p:spPr>
            <a:xfrm>
              <a:off x="0" y="0"/>
              <a:ext cx="2199071" cy="322225"/>
            </a:xfrm>
            <a:custGeom>
              <a:avLst/>
              <a:gdLst/>
              <a:ahLst/>
              <a:cxnLst/>
              <a:rect l="l" t="t" r="r" b="b"/>
              <a:pathLst>
                <a:path w="2199071" h="322225">
                  <a:moveTo>
                    <a:pt x="1995871" y="0"/>
                  </a:moveTo>
                  <a:cubicBezTo>
                    <a:pt x="2108096" y="0"/>
                    <a:pt x="2199071" y="72132"/>
                    <a:pt x="2199071" y="161112"/>
                  </a:cubicBezTo>
                  <a:cubicBezTo>
                    <a:pt x="2199071" y="250092"/>
                    <a:pt x="2108096" y="322225"/>
                    <a:pt x="1995871"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2199071"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1876178" y="2929204"/>
            <a:ext cx="15383122" cy="233617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People with IDD have the right to </a:t>
            </a:r>
            <a:r>
              <a:rPr lang="en-US" sz="4399">
                <a:solidFill>
                  <a:srgbClr val="000000"/>
                </a:solidFill>
                <a:latin typeface="Ubuntu Bold"/>
                <a:ea typeface="Ubuntu Bold"/>
                <a:cs typeface="Ubuntu Bold"/>
                <a:sym typeface="Ubuntu Bold"/>
              </a:rPr>
              <a:t>self-determination</a:t>
            </a:r>
            <a:r>
              <a:rPr lang="en-US" sz="4399">
                <a:solidFill>
                  <a:srgbClr val="000000"/>
                </a:solidFill>
                <a:latin typeface="Ubuntu"/>
                <a:ea typeface="Ubuntu"/>
                <a:cs typeface="Ubuntu"/>
                <a:sym typeface="Ubuntu"/>
              </a:rPr>
              <a:t>, </a:t>
            </a:r>
          </a:p>
          <a:p>
            <a:pPr algn="l">
              <a:lnSpc>
                <a:spcPts val="6159"/>
              </a:lnSpc>
            </a:pPr>
            <a:r>
              <a:rPr lang="en-US" sz="4399">
                <a:solidFill>
                  <a:srgbClr val="000000"/>
                </a:solidFill>
                <a:latin typeface="Ubuntu"/>
                <a:ea typeface="Ubuntu"/>
                <a:cs typeface="Ubuntu"/>
                <a:sym typeface="Ubuntu"/>
              </a:rPr>
              <a:t>which means they have the right to make </a:t>
            </a:r>
            <a:r>
              <a:rPr lang="en-US" sz="4399">
                <a:solidFill>
                  <a:srgbClr val="000000"/>
                </a:solidFill>
                <a:latin typeface="Ubuntu Bold"/>
                <a:ea typeface="Ubuntu Bold"/>
                <a:cs typeface="Ubuntu Bold"/>
                <a:sym typeface="Ubuntu Bold"/>
              </a:rPr>
              <a:t>important choices</a:t>
            </a:r>
            <a:r>
              <a:rPr lang="en-US" sz="4399">
                <a:solidFill>
                  <a:srgbClr val="000000"/>
                </a:solidFill>
                <a:latin typeface="Ubuntu"/>
                <a:ea typeface="Ubuntu"/>
                <a:cs typeface="Ubuntu"/>
                <a:sym typeface="Ubuntu"/>
              </a:rPr>
              <a:t> that affect their life and their future. </a:t>
            </a:r>
          </a:p>
        </p:txBody>
      </p:sp>
      <p:sp>
        <p:nvSpPr>
          <p:cNvPr id="23" name="TextBox 23"/>
          <p:cNvSpPr txBox="1"/>
          <p:nvPr/>
        </p:nvSpPr>
        <p:spPr>
          <a:xfrm>
            <a:off x="938966" y="791507"/>
            <a:ext cx="7657103"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Self-Determination</a:t>
            </a:r>
          </a:p>
        </p:txBody>
      </p:sp>
      <p:sp>
        <p:nvSpPr>
          <p:cNvPr id="24" name="TextBox 24"/>
          <p:cNvSpPr txBox="1"/>
          <p:nvPr/>
        </p:nvSpPr>
        <p:spPr>
          <a:xfrm>
            <a:off x="6757774" y="6128848"/>
            <a:ext cx="10673477" cy="2326640"/>
          </a:xfrm>
          <a:prstGeom prst="rect">
            <a:avLst/>
          </a:prstGeom>
        </p:spPr>
        <p:txBody>
          <a:bodyPr lIns="0" tIns="0" rIns="0" bIns="0" rtlCol="0" anchor="t">
            <a:spAutoFit/>
          </a:bodyPr>
          <a:lstStyle/>
          <a:p>
            <a:pPr algn="l">
              <a:lnSpc>
                <a:spcPts val="6160"/>
              </a:lnSpc>
              <a:spcBef>
                <a:spcPct val="0"/>
              </a:spcBef>
            </a:pPr>
            <a:r>
              <a:rPr lang="en-US" sz="4400">
                <a:solidFill>
                  <a:srgbClr val="000000"/>
                </a:solidFill>
                <a:latin typeface="Ubuntu"/>
                <a:ea typeface="Ubuntu"/>
                <a:cs typeface="Ubuntu"/>
                <a:sym typeface="Ubuntu"/>
              </a:rPr>
              <a:t>Sometimes people with IDD need support making choices, just like people without disabilities.</a:t>
            </a:r>
          </a:p>
        </p:txBody>
      </p:sp>
      <p:sp>
        <p:nvSpPr>
          <p:cNvPr id="25" name="Freeform 25"/>
          <p:cNvSpPr/>
          <p:nvPr/>
        </p:nvSpPr>
        <p:spPr>
          <a:xfrm>
            <a:off x="1876178" y="5671402"/>
            <a:ext cx="4493980" cy="3336780"/>
          </a:xfrm>
          <a:custGeom>
            <a:avLst/>
            <a:gdLst/>
            <a:ahLst/>
            <a:cxnLst/>
            <a:rect l="l" t="t" r="r" b="b"/>
            <a:pathLst>
              <a:path w="4493980" h="3336780">
                <a:moveTo>
                  <a:pt x="0" y="0"/>
                </a:moveTo>
                <a:lnTo>
                  <a:pt x="4493980" y="0"/>
                </a:lnTo>
                <a:lnTo>
                  <a:pt x="4493980" y="3336781"/>
                </a:lnTo>
                <a:lnTo>
                  <a:pt x="0" y="3336781"/>
                </a:lnTo>
                <a:lnTo>
                  <a:pt x="0" y="0"/>
                </a:lnTo>
                <a:close/>
              </a:path>
            </a:pathLst>
          </a:custGeom>
          <a:blipFill>
            <a:blip r:embed="rId5"/>
            <a:stretch>
              <a:fillRect/>
            </a:stretch>
          </a:blipFill>
        </p:spPr>
        <p:txBody>
          <a:bodyP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1610338" cy="1223447"/>
            <a:chOff x="0" y="0"/>
            <a:chExt cx="3057867" cy="322225"/>
          </a:xfrm>
        </p:grpSpPr>
        <p:sp>
          <p:nvSpPr>
            <p:cNvPr id="17" name="Freeform 17"/>
            <p:cNvSpPr/>
            <p:nvPr/>
          </p:nvSpPr>
          <p:spPr>
            <a:xfrm>
              <a:off x="0" y="0"/>
              <a:ext cx="3057867" cy="322225"/>
            </a:xfrm>
            <a:custGeom>
              <a:avLst/>
              <a:gdLst/>
              <a:ahLst/>
              <a:cxnLst/>
              <a:rect l="l" t="t" r="r" b="b"/>
              <a:pathLst>
                <a:path w="3057867" h="322225">
                  <a:moveTo>
                    <a:pt x="2854667" y="0"/>
                  </a:moveTo>
                  <a:cubicBezTo>
                    <a:pt x="2966891" y="0"/>
                    <a:pt x="3057867" y="72132"/>
                    <a:pt x="3057867" y="161112"/>
                  </a:cubicBezTo>
                  <a:cubicBezTo>
                    <a:pt x="3057867" y="250092"/>
                    <a:pt x="2966891" y="322225"/>
                    <a:pt x="2854667"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3057867"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Freeform 22"/>
          <p:cNvSpPr/>
          <p:nvPr/>
        </p:nvSpPr>
        <p:spPr>
          <a:xfrm>
            <a:off x="10237099" y="5190650"/>
            <a:ext cx="7022201" cy="4046543"/>
          </a:xfrm>
          <a:custGeom>
            <a:avLst/>
            <a:gdLst/>
            <a:ahLst/>
            <a:cxnLst/>
            <a:rect l="l" t="t" r="r" b="b"/>
            <a:pathLst>
              <a:path w="7022201" h="4046543">
                <a:moveTo>
                  <a:pt x="0" y="0"/>
                </a:moveTo>
                <a:lnTo>
                  <a:pt x="7022201" y="0"/>
                </a:lnTo>
                <a:lnTo>
                  <a:pt x="7022201" y="4046544"/>
                </a:lnTo>
                <a:lnTo>
                  <a:pt x="0" y="4046544"/>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3" name="TextBox 23"/>
          <p:cNvSpPr txBox="1"/>
          <p:nvPr/>
        </p:nvSpPr>
        <p:spPr>
          <a:xfrm>
            <a:off x="1582457" y="2816372"/>
            <a:ext cx="15676843" cy="233617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Supported Decision-Making allows people with disabilities to make choices about their own lives with support from a team of people they choose.</a:t>
            </a:r>
          </a:p>
        </p:txBody>
      </p:sp>
      <p:sp>
        <p:nvSpPr>
          <p:cNvPr id="24" name="TextBox 24"/>
          <p:cNvSpPr txBox="1"/>
          <p:nvPr/>
        </p:nvSpPr>
        <p:spPr>
          <a:xfrm>
            <a:off x="938966" y="791507"/>
            <a:ext cx="13407852"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Supported Decision-Making</a:t>
            </a:r>
          </a:p>
        </p:txBody>
      </p:sp>
      <p:sp>
        <p:nvSpPr>
          <p:cNvPr id="25" name="TextBox 25"/>
          <p:cNvSpPr txBox="1"/>
          <p:nvPr/>
        </p:nvSpPr>
        <p:spPr>
          <a:xfrm>
            <a:off x="1582457" y="6196700"/>
            <a:ext cx="8914682" cy="1545590"/>
          </a:xfrm>
          <a:prstGeom prst="rect">
            <a:avLst/>
          </a:prstGeom>
        </p:spPr>
        <p:txBody>
          <a:bodyPr lIns="0" tIns="0" rIns="0" bIns="0" rtlCol="0" anchor="t">
            <a:spAutoFit/>
          </a:bodyPr>
          <a:lstStyle/>
          <a:p>
            <a:pPr algn="l">
              <a:lnSpc>
                <a:spcPts val="6160"/>
              </a:lnSpc>
              <a:spcBef>
                <a:spcPct val="0"/>
              </a:spcBef>
            </a:pPr>
            <a:r>
              <a:rPr lang="en-US" sz="4400">
                <a:solidFill>
                  <a:srgbClr val="000000"/>
                </a:solidFill>
                <a:latin typeface="Ubuntu"/>
                <a:ea typeface="Ubuntu"/>
                <a:cs typeface="Ubuntu"/>
                <a:sym typeface="Ubuntu"/>
              </a:rPr>
              <a:t>Supported Decision-Making is an </a:t>
            </a:r>
            <a:r>
              <a:rPr lang="en-US" sz="4400">
                <a:solidFill>
                  <a:srgbClr val="000000"/>
                </a:solidFill>
                <a:latin typeface="Ubuntu Bold"/>
                <a:ea typeface="Ubuntu Bold"/>
                <a:cs typeface="Ubuntu Bold"/>
                <a:sym typeface="Ubuntu Bold"/>
              </a:rPr>
              <a:t>alternative to guardianship</a:t>
            </a:r>
            <a:r>
              <a:rPr lang="en-US" sz="4400">
                <a:solidFill>
                  <a:srgbClr val="000000"/>
                </a:solidFill>
                <a:latin typeface="Ubuntu"/>
                <a:ea typeface="Ubuntu"/>
                <a:cs typeface="Ubuntu"/>
                <a:sym typeface="Ubuntu"/>
              </a:rPr>
              <a:t>.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sp>
        <p:nvSpPr>
          <p:cNvPr id="13" name="AutoShape 13"/>
          <p:cNvSpPr/>
          <p:nvPr/>
        </p:nvSpPr>
        <p:spPr>
          <a:xfrm>
            <a:off x="3113005" y="2812612"/>
            <a:ext cx="0" cy="1307575"/>
          </a:xfrm>
          <a:prstGeom prst="line">
            <a:avLst/>
          </a:prstGeom>
          <a:ln w="38100" cap="flat">
            <a:solidFill>
              <a:srgbClr val="000000"/>
            </a:solidFill>
            <a:prstDash val="solid"/>
            <a:headEnd type="none" w="sm" len="sm"/>
            <a:tailEnd type="arrow" w="med" len="sm"/>
          </a:ln>
        </p:spPr>
        <p:txBody>
          <a:bodyPr/>
          <a:lstStyle/>
          <a:p>
            <a:endParaRPr lang="en-US"/>
          </a:p>
        </p:txBody>
      </p:sp>
      <p:sp>
        <p:nvSpPr>
          <p:cNvPr id="14" name="AutoShape 14"/>
          <p:cNvSpPr/>
          <p:nvPr/>
        </p:nvSpPr>
        <p:spPr>
          <a:xfrm>
            <a:off x="15596752" y="2812485"/>
            <a:ext cx="0" cy="1308030"/>
          </a:xfrm>
          <a:prstGeom prst="line">
            <a:avLst/>
          </a:prstGeom>
          <a:ln w="38100" cap="flat">
            <a:solidFill>
              <a:srgbClr val="000000"/>
            </a:solidFill>
            <a:prstDash val="solid"/>
            <a:headEnd type="none" w="sm" len="sm"/>
            <a:tailEnd type="arrow" w="med" len="sm"/>
          </a:ln>
        </p:spPr>
        <p:txBody>
          <a:bodyPr/>
          <a:lstStyle/>
          <a:p>
            <a:endParaRPr lang="en-US"/>
          </a:p>
        </p:txBody>
      </p:sp>
      <p:sp>
        <p:nvSpPr>
          <p:cNvPr id="15" name="AutoShape 15"/>
          <p:cNvSpPr/>
          <p:nvPr/>
        </p:nvSpPr>
        <p:spPr>
          <a:xfrm flipV="1">
            <a:off x="3094377" y="2817189"/>
            <a:ext cx="12521426" cy="0"/>
          </a:xfrm>
          <a:prstGeom prst="line">
            <a:avLst/>
          </a:prstGeom>
          <a:ln w="38100" cap="flat">
            <a:solidFill>
              <a:srgbClr val="000000"/>
            </a:solidFill>
            <a:prstDash val="solid"/>
            <a:headEnd type="none" w="sm" len="sm"/>
            <a:tailEnd type="none" w="sm" len="sm"/>
          </a:ln>
        </p:spPr>
        <p:txBody>
          <a:bodyPr/>
          <a:lstStyle/>
          <a:p>
            <a:endParaRPr lang="en-US"/>
          </a:p>
        </p:txBody>
      </p:sp>
      <p:grpSp>
        <p:nvGrpSpPr>
          <p:cNvPr id="16" name="Group 16"/>
          <p:cNvGrpSpPr/>
          <p:nvPr/>
        </p:nvGrpSpPr>
        <p:grpSpPr>
          <a:xfrm rot="-5400000">
            <a:off x="12910419" y="4867206"/>
            <a:ext cx="10244787" cy="510375"/>
            <a:chOff x="0" y="0"/>
            <a:chExt cx="3671501" cy="182907"/>
          </a:xfrm>
        </p:grpSpPr>
        <p:sp>
          <p:nvSpPr>
            <p:cNvPr id="17" name="Freeform 17"/>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8" name="TextBox 18"/>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9" name="Group 19"/>
          <p:cNvGrpSpPr/>
          <p:nvPr/>
        </p:nvGrpSpPr>
        <p:grpSpPr>
          <a:xfrm>
            <a:off x="484174" y="808116"/>
            <a:ext cx="16657612" cy="1223447"/>
            <a:chOff x="0" y="0"/>
            <a:chExt cx="4387190" cy="322225"/>
          </a:xfrm>
        </p:grpSpPr>
        <p:sp>
          <p:nvSpPr>
            <p:cNvPr id="20" name="Freeform 20"/>
            <p:cNvSpPr/>
            <p:nvPr/>
          </p:nvSpPr>
          <p:spPr>
            <a:xfrm>
              <a:off x="0" y="0"/>
              <a:ext cx="4387190" cy="322225"/>
            </a:xfrm>
            <a:custGeom>
              <a:avLst/>
              <a:gdLst/>
              <a:ahLst/>
              <a:cxnLst/>
              <a:rect l="l" t="t" r="r" b="b"/>
              <a:pathLst>
                <a:path w="4387190" h="322225">
                  <a:moveTo>
                    <a:pt x="4183990" y="0"/>
                  </a:moveTo>
                  <a:cubicBezTo>
                    <a:pt x="4296214" y="0"/>
                    <a:pt x="4387190" y="72132"/>
                    <a:pt x="4387190" y="161112"/>
                  </a:cubicBezTo>
                  <a:cubicBezTo>
                    <a:pt x="4387190" y="250092"/>
                    <a:pt x="4296214" y="322225"/>
                    <a:pt x="4183990"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21" name="TextBox 21"/>
            <p:cNvSpPr txBox="1"/>
            <p:nvPr/>
          </p:nvSpPr>
          <p:spPr>
            <a:xfrm>
              <a:off x="0" y="-28575"/>
              <a:ext cx="4387190" cy="350800"/>
            </a:xfrm>
            <a:prstGeom prst="rect">
              <a:avLst/>
            </a:prstGeom>
          </p:spPr>
          <p:txBody>
            <a:bodyPr lIns="50800" tIns="50800" rIns="50800" bIns="50800" rtlCol="0" anchor="ctr"/>
            <a:lstStyle/>
            <a:p>
              <a:pPr algn="ctr">
                <a:lnSpc>
                  <a:spcPts val="1960"/>
                </a:lnSpc>
              </a:pPr>
              <a:endParaRPr/>
            </a:p>
          </p:txBody>
        </p:sp>
      </p:grpSp>
      <p:grpSp>
        <p:nvGrpSpPr>
          <p:cNvPr id="22" name="Group 22"/>
          <p:cNvGrpSpPr/>
          <p:nvPr/>
        </p:nvGrpSpPr>
        <p:grpSpPr>
          <a:xfrm>
            <a:off x="0" y="9776625"/>
            <a:ext cx="18288000" cy="510375"/>
            <a:chOff x="0" y="0"/>
            <a:chExt cx="6554006" cy="182907"/>
          </a:xfrm>
        </p:grpSpPr>
        <p:sp>
          <p:nvSpPr>
            <p:cNvPr id="23" name="Freeform 23"/>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4" name="TextBox 24"/>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5" name="Group 25"/>
          <p:cNvGrpSpPr/>
          <p:nvPr/>
        </p:nvGrpSpPr>
        <p:grpSpPr>
          <a:xfrm>
            <a:off x="5186577" y="6491224"/>
            <a:ext cx="8218935" cy="606052"/>
            <a:chOff x="0" y="0"/>
            <a:chExt cx="10958579" cy="808069"/>
          </a:xfrm>
        </p:grpSpPr>
        <p:grpSp>
          <p:nvGrpSpPr>
            <p:cNvPr id="26" name="Group 26"/>
            <p:cNvGrpSpPr/>
            <p:nvPr/>
          </p:nvGrpSpPr>
          <p:grpSpPr>
            <a:xfrm>
              <a:off x="0" y="0"/>
              <a:ext cx="1540533" cy="808069"/>
              <a:chOff x="0" y="0"/>
              <a:chExt cx="1347451" cy="706790"/>
            </a:xfrm>
          </p:grpSpPr>
          <p:sp>
            <p:nvSpPr>
              <p:cNvPr id="27" name="Freeform 27"/>
              <p:cNvSpPr/>
              <p:nvPr/>
            </p:nvSpPr>
            <p:spPr>
              <a:xfrm>
                <a:off x="0" y="0"/>
                <a:ext cx="1347451" cy="706790"/>
              </a:xfrm>
              <a:custGeom>
                <a:avLst/>
                <a:gdLst/>
                <a:ahLst/>
                <a:cxnLst/>
                <a:rect l="l" t="t" r="r" b="b"/>
                <a:pathLst>
                  <a:path w="1347451" h="706790">
                    <a:moveTo>
                      <a:pt x="0" y="353395"/>
                    </a:moveTo>
                    <a:lnTo>
                      <a:pt x="406400" y="0"/>
                    </a:lnTo>
                    <a:lnTo>
                      <a:pt x="406400" y="203200"/>
                    </a:lnTo>
                    <a:lnTo>
                      <a:pt x="1347451" y="203200"/>
                    </a:lnTo>
                    <a:lnTo>
                      <a:pt x="1347451" y="503590"/>
                    </a:lnTo>
                    <a:lnTo>
                      <a:pt x="406400" y="503590"/>
                    </a:lnTo>
                    <a:lnTo>
                      <a:pt x="406400" y="706790"/>
                    </a:lnTo>
                    <a:lnTo>
                      <a:pt x="0" y="353395"/>
                    </a:lnTo>
                    <a:close/>
                  </a:path>
                </a:pathLst>
              </a:custGeom>
              <a:solidFill>
                <a:srgbClr val="88AC2E"/>
              </a:solidFill>
            </p:spPr>
            <p:txBody>
              <a:bodyPr/>
              <a:lstStyle/>
              <a:p>
                <a:endParaRPr lang="en-US"/>
              </a:p>
            </p:txBody>
          </p:sp>
          <p:sp>
            <p:nvSpPr>
              <p:cNvPr id="28" name="TextBox 28"/>
              <p:cNvSpPr txBox="1"/>
              <p:nvPr/>
            </p:nvSpPr>
            <p:spPr>
              <a:xfrm>
                <a:off x="101600" y="174625"/>
                <a:ext cx="1245851" cy="328965"/>
              </a:xfrm>
              <a:prstGeom prst="rect">
                <a:avLst/>
              </a:prstGeom>
            </p:spPr>
            <p:txBody>
              <a:bodyPr lIns="50800" tIns="50800" rIns="50800" bIns="50800" rtlCol="0" anchor="ctr"/>
              <a:lstStyle/>
              <a:p>
                <a:pPr algn="ctr">
                  <a:lnSpc>
                    <a:spcPts val="1960"/>
                  </a:lnSpc>
                </a:pPr>
                <a:endParaRPr/>
              </a:p>
            </p:txBody>
          </p:sp>
        </p:grpSp>
        <p:grpSp>
          <p:nvGrpSpPr>
            <p:cNvPr id="29" name="Group 29"/>
            <p:cNvGrpSpPr/>
            <p:nvPr/>
          </p:nvGrpSpPr>
          <p:grpSpPr>
            <a:xfrm>
              <a:off x="2353333" y="0"/>
              <a:ext cx="1540533" cy="808069"/>
              <a:chOff x="0" y="0"/>
              <a:chExt cx="1347451" cy="706790"/>
            </a:xfrm>
          </p:grpSpPr>
          <p:sp>
            <p:nvSpPr>
              <p:cNvPr id="30" name="Freeform 30"/>
              <p:cNvSpPr/>
              <p:nvPr/>
            </p:nvSpPr>
            <p:spPr>
              <a:xfrm>
                <a:off x="0" y="0"/>
                <a:ext cx="1347451" cy="706790"/>
              </a:xfrm>
              <a:custGeom>
                <a:avLst/>
                <a:gdLst/>
                <a:ahLst/>
                <a:cxnLst/>
                <a:rect l="l" t="t" r="r" b="b"/>
                <a:pathLst>
                  <a:path w="1347451" h="706790">
                    <a:moveTo>
                      <a:pt x="0" y="353395"/>
                    </a:moveTo>
                    <a:lnTo>
                      <a:pt x="406400" y="0"/>
                    </a:lnTo>
                    <a:lnTo>
                      <a:pt x="406400" y="203200"/>
                    </a:lnTo>
                    <a:lnTo>
                      <a:pt x="1347451" y="203200"/>
                    </a:lnTo>
                    <a:lnTo>
                      <a:pt x="1347451" y="503590"/>
                    </a:lnTo>
                    <a:lnTo>
                      <a:pt x="406400" y="503590"/>
                    </a:lnTo>
                    <a:lnTo>
                      <a:pt x="406400" y="706790"/>
                    </a:lnTo>
                    <a:lnTo>
                      <a:pt x="0" y="353395"/>
                    </a:lnTo>
                    <a:close/>
                  </a:path>
                </a:pathLst>
              </a:custGeom>
              <a:solidFill>
                <a:srgbClr val="88AC2E"/>
              </a:solidFill>
            </p:spPr>
            <p:txBody>
              <a:bodyPr/>
              <a:lstStyle/>
              <a:p>
                <a:endParaRPr lang="en-US"/>
              </a:p>
            </p:txBody>
          </p:sp>
          <p:sp>
            <p:nvSpPr>
              <p:cNvPr id="31" name="TextBox 31"/>
              <p:cNvSpPr txBox="1"/>
              <p:nvPr/>
            </p:nvSpPr>
            <p:spPr>
              <a:xfrm>
                <a:off x="101600" y="174625"/>
                <a:ext cx="1245851" cy="328965"/>
              </a:xfrm>
              <a:prstGeom prst="rect">
                <a:avLst/>
              </a:prstGeom>
            </p:spPr>
            <p:txBody>
              <a:bodyPr lIns="50800" tIns="50800" rIns="50800" bIns="50800" rtlCol="0" anchor="ctr"/>
              <a:lstStyle/>
              <a:p>
                <a:pPr algn="ctr">
                  <a:lnSpc>
                    <a:spcPts val="1960"/>
                  </a:lnSpc>
                </a:pPr>
                <a:endParaRPr/>
              </a:p>
            </p:txBody>
          </p:sp>
        </p:grpSp>
        <p:grpSp>
          <p:nvGrpSpPr>
            <p:cNvPr id="32" name="Group 32"/>
            <p:cNvGrpSpPr/>
            <p:nvPr/>
          </p:nvGrpSpPr>
          <p:grpSpPr>
            <a:xfrm>
              <a:off x="4711379" y="0"/>
              <a:ext cx="1540533" cy="808069"/>
              <a:chOff x="0" y="0"/>
              <a:chExt cx="1347451" cy="706790"/>
            </a:xfrm>
          </p:grpSpPr>
          <p:sp>
            <p:nvSpPr>
              <p:cNvPr id="33" name="Freeform 33"/>
              <p:cNvSpPr/>
              <p:nvPr/>
            </p:nvSpPr>
            <p:spPr>
              <a:xfrm>
                <a:off x="0" y="0"/>
                <a:ext cx="1347451" cy="706790"/>
              </a:xfrm>
              <a:custGeom>
                <a:avLst/>
                <a:gdLst/>
                <a:ahLst/>
                <a:cxnLst/>
                <a:rect l="l" t="t" r="r" b="b"/>
                <a:pathLst>
                  <a:path w="1347451" h="706790">
                    <a:moveTo>
                      <a:pt x="0" y="353395"/>
                    </a:moveTo>
                    <a:lnTo>
                      <a:pt x="406400" y="0"/>
                    </a:lnTo>
                    <a:lnTo>
                      <a:pt x="406400" y="203200"/>
                    </a:lnTo>
                    <a:lnTo>
                      <a:pt x="1347451" y="203200"/>
                    </a:lnTo>
                    <a:lnTo>
                      <a:pt x="1347451" y="503590"/>
                    </a:lnTo>
                    <a:lnTo>
                      <a:pt x="406400" y="503590"/>
                    </a:lnTo>
                    <a:lnTo>
                      <a:pt x="406400" y="706790"/>
                    </a:lnTo>
                    <a:lnTo>
                      <a:pt x="0" y="353395"/>
                    </a:lnTo>
                    <a:close/>
                  </a:path>
                </a:pathLst>
              </a:custGeom>
              <a:solidFill>
                <a:srgbClr val="88AC2E"/>
              </a:solidFill>
            </p:spPr>
            <p:txBody>
              <a:bodyPr/>
              <a:lstStyle/>
              <a:p>
                <a:endParaRPr lang="en-US"/>
              </a:p>
            </p:txBody>
          </p:sp>
          <p:sp>
            <p:nvSpPr>
              <p:cNvPr id="34" name="TextBox 34"/>
              <p:cNvSpPr txBox="1"/>
              <p:nvPr/>
            </p:nvSpPr>
            <p:spPr>
              <a:xfrm>
                <a:off x="101600" y="174625"/>
                <a:ext cx="1245851" cy="328965"/>
              </a:xfrm>
              <a:prstGeom prst="rect">
                <a:avLst/>
              </a:prstGeom>
            </p:spPr>
            <p:txBody>
              <a:bodyPr lIns="50800" tIns="50800" rIns="50800" bIns="50800" rtlCol="0" anchor="ctr"/>
              <a:lstStyle/>
              <a:p>
                <a:pPr algn="ctr">
                  <a:lnSpc>
                    <a:spcPts val="1960"/>
                  </a:lnSpc>
                </a:pPr>
                <a:endParaRPr/>
              </a:p>
            </p:txBody>
          </p:sp>
        </p:grpSp>
        <p:grpSp>
          <p:nvGrpSpPr>
            <p:cNvPr id="35" name="Group 35"/>
            <p:cNvGrpSpPr/>
            <p:nvPr/>
          </p:nvGrpSpPr>
          <p:grpSpPr>
            <a:xfrm>
              <a:off x="7064713" y="0"/>
              <a:ext cx="1540533" cy="808069"/>
              <a:chOff x="0" y="0"/>
              <a:chExt cx="1347451" cy="706790"/>
            </a:xfrm>
          </p:grpSpPr>
          <p:sp>
            <p:nvSpPr>
              <p:cNvPr id="36" name="Freeform 36"/>
              <p:cNvSpPr/>
              <p:nvPr/>
            </p:nvSpPr>
            <p:spPr>
              <a:xfrm>
                <a:off x="0" y="0"/>
                <a:ext cx="1347451" cy="706790"/>
              </a:xfrm>
              <a:custGeom>
                <a:avLst/>
                <a:gdLst/>
                <a:ahLst/>
                <a:cxnLst/>
                <a:rect l="l" t="t" r="r" b="b"/>
                <a:pathLst>
                  <a:path w="1347451" h="706790">
                    <a:moveTo>
                      <a:pt x="0" y="353395"/>
                    </a:moveTo>
                    <a:lnTo>
                      <a:pt x="406400" y="0"/>
                    </a:lnTo>
                    <a:lnTo>
                      <a:pt x="406400" y="203200"/>
                    </a:lnTo>
                    <a:lnTo>
                      <a:pt x="1347451" y="203200"/>
                    </a:lnTo>
                    <a:lnTo>
                      <a:pt x="1347451" y="503590"/>
                    </a:lnTo>
                    <a:lnTo>
                      <a:pt x="406400" y="503590"/>
                    </a:lnTo>
                    <a:lnTo>
                      <a:pt x="406400" y="706790"/>
                    </a:lnTo>
                    <a:lnTo>
                      <a:pt x="0" y="353395"/>
                    </a:lnTo>
                    <a:close/>
                  </a:path>
                </a:pathLst>
              </a:custGeom>
              <a:solidFill>
                <a:srgbClr val="88AC2E"/>
              </a:solidFill>
            </p:spPr>
            <p:txBody>
              <a:bodyPr/>
              <a:lstStyle/>
              <a:p>
                <a:endParaRPr lang="en-US"/>
              </a:p>
            </p:txBody>
          </p:sp>
          <p:sp>
            <p:nvSpPr>
              <p:cNvPr id="37" name="TextBox 37"/>
              <p:cNvSpPr txBox="1"/>
              <p:nvPr/>
            </p:nvSpPr>
            <p:spPr>
              <a:xfrm>
                <a:off x="101600" y="174625"/>
                <a:ext cx="1245851" cy="328965"/>
              </a:xfrm>
              <a:prstGeom prst="rect">
                <a:avLst/>
              </a:prstGeom>
            </p:spPr>
            <p:txBody>
              <a:bodyPr lIns="50800" tIns="50800" rIns="50800" bIns="50800" rtlCol="0" anchor="ctr"/>
              <a:lstStyle/>
              <a:p>
                <a:pPr algn="ctr">
                  <a:lnSpc>
                    <a:spcPts val="1960"/>
                  </a:lnSpc>
                </a:pPr>
                <a:endParaRPr/>
              </a:p>
            </p:txBody>
          </p:sp>
        </p:grpSp>
        <p:grpSp>
          <p:nvGrpSpPr>
            <p:cNvPr id="38" name="Group 38"/>
            <p:cNvGrpSpPr/>
            <p:nvPr/>
          </p:nvGrpSpPr>
          <p:grpSpPr>
            <a:xfrm>
              <a:off x="9418046" y="0"/>
              <a:ext cx="1540533" cy="808069"/>
              <a:chOff x="0" y="0"/>
              <a:chExt cx="1347451" cy="706790"/>
            </a:xfrm>
          </p:grpSpPr>
          <p:sp>
            <p:nvSpPr>
              <p:cNvPr id="39" name="Freeform 39"/>
              <p:cNvSpPr/>
              <p:nvPr/>
            </p:nvSpPr>
            <p:spPr>
              <a:xfrm>
                <a:off x="0" y="0"/>
                <a:ext cx="1347451" cy="706790"/>
              </a:xfrm>
              <a:custGeom>
                <a:avLst/>
                <a:gdLst/>
                <a:ahLst/>
                <a:cxnLst/>
                <a:rect l="l" t="t" r="r" b="b"/>
                <a:pathLst>
                  <a:path w="1347451" h="706790">
                    <a:moveTo>
                      <a:pt x="0" y="353395"/>
                    </a:moveTo>
                    <a:lnTo>
                      <a:pt x="406400" y="0"/>
                    </a:lnTo>
                    <a:lnTo>
                      <a:pt x="406400" y="203200"/>
                    </a:lnTo>
                    <a:lnTo>
                      <a:pt x="1347451" y="203200"/>
                    </a:lnTo>
                    <a:lnTo>
                      <a:pt x="1347451" y="503590"/>
                    </a:lnTo>
                    <a:lnTo>
                      <a:pt x="406400" y="503590"/>
                    </a:lnTo>
                    <a:lnTo>
                      <a:pt x="406400" y="706790"/>
                    </a:lnTo>
                    <a:lnTo>
                      <a:pt x="0" y="353395"/>
                    </a:lnTo>
                    <a:close/>
                  </a:path>
                </a:pathLst>
              </a:custGeom>
              <a:solidFill>
                <a:srgbClr val="88AC2E"/>
              </a:solidFill>
            </p:spPr>
            <p:txBody>
              <a:bodyPr/>
              <a:lstStyle/>
              <a:p>
                <a:endParaRPr lang="en-US"/>
              </a:p>
            </p:txBody>
          </p:sp>
          <p:sp>
            <p:nvSpPr>
              <p:cNvPr id="40" name="TextBox 40"/>
              <p:cNvSpPr txBox="1"/>
              <p:nvPr/>
            </p:nvSpPr>
            <p:spPr>
              <a:xfrm>
                <a:off x="101600" y="174625"/>
                <a:ext cx="1245851" cy="328965"/>
              </a:xfrm>
              <a:prstGeom prst="rect">
                <a:avLst/>
              </a:prstGeom>
            </p:spPr>
            <p:txBody>
              <a:bodyPr lIns="50800" tIns="50800" rIns="50800" bIns="50800" rtlCol="0" anchor="ctr"/>
              <a:lstStyle/>
              <a:p>
                <a:pPr algn="ctr">
                  <a:lnSpc>
                    <a:spcPts val="1960"/>
                  </a:lnSpc>
                </a:pPr>
                <a:endParaRPr/>
              </a:p>
            </p:txBody>
          </p:sp>
        </p:grpSp>
      </p:grpSp>
      <p:sp>
        <p:nvSpPr>
          <p:cNvPr id="41" name="Freeform 41"/>
          <p:cNvSpPr/>
          <p:nvPr/>
        </p:nvSpPr>
        <p:spPr>
          <a:xfrm>
            <a:off x="14870230" y="6035153"/>
            <a:ext cx="1404328" cy="1518193"/>
          </a:xfrm>
          <a:custGeom>
            <a:avLst/>
            <a:gdLst/>
            <a:ahLst/>
            <a:cxnLst/>
            <a:rect l="l" t="t" r="r" b="b"/>
            <a:pathLst>
              <a:path w="1404328" h="1518193">
                <a:moveTo>
                  <a:pt x="0" y="0"/>
                </a:moveTo>
                <a:lnTo>
                  <a:pt x="1404328" y="0"/>
                </a:lnTo>
                <a:lnTo>
                  <a:pt x="1404328" y="1518193"/>
                </a:lnTo>
                <a:lnTo>
                  <a:pt x="0" y="151819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42" name="Freeform 42"/>
          <p:cNvSpPr/>
          <p:nvPr/>
        </p:nvSpPr>
        <p:spPr>
          <a:xfrm>
            <a:off x="2130857" y="5730353"/>
            <a:ext cx="1766024" cy="1822993"/>
          </a:xfrm>
          <a:custGeom>
            <a:avLst/>
            <a:gdLst/>
            <a:ahLst/>
            <a:cxnLst/>
            <a:rect l="l" t="t" r="r" b="b"/>
            <a:pathLst>
              <a:path w="1766024" h="1822993">
                <a:moveTo>
                  <a:pt x="0" y="0"/>
                </a:moveTo>
                <a:lnTo>
                  <a:pt x="1766024" y="0"/>
                </a:lnTo>
                <a:lnTo>
                  <a:pt x="1766024" y="1822993"/>
                </a:lnTo>
                <a:lnTo>
                  <a:pt x="0" y="182299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43" name="AutoShape 43"/>
          <p:cNvSpPr/>
          <p:nvPr/>
        </p:nvSpPr>
        <p:spPr>
          <a:xfrm flipV="1">
            <a:off x="9296045" y="3441830"/>
            <a:ext cx="0" cy="824784"/>
          </a:xfrm>
          <a:prstGeom prst="line">
            <a:avLst/>
          </a:prstGeom>
          <a:ln w="38100" cap="flat">
            <a:solidFill>
              <a:srgbClr val="000000"/>
            </a:solidFill>
            <a:prstDash val="solid"/>
            <a:headEnd type="none" w="sm" len="sm"/>
            <a:tailEnd type="arrow" w="med" len="sm"/>
          </a:ln>
        </p:spPr>
        <p:txBody>
          <a:bodyPr/>
          <a:lstStyle/>
          <a:p>
            <a:endParaRPr lang="en-US"/>
          </a:p>
        </p:txBody>
      </p:sp>
      <p:sp>
        <p:nvSpPr>
          <p:cNvPr id="44" name="Freeform 44"/>
          <p:cNvSpPr/>
          <p:nvPr/>
        </p:nvSpPr>
        <p:spPr>
          <a:xfrm>
            <a:off x="3137785" y="2836239"/>
            <a:ext cx="12434609" cy="513227"/>
          </a:xfrm>
          <a:custGeom>
            <a:avLst/>
            <a:gdLst/>
            <a:ahLst/>
            <a:cxnLst/>
            <a:rect l="l" t="t" r="r" b="b"/>
            <a:pathLst>
              <a:path w="12434609" h="513227">
                <a:moveTo>
                  <a:pt x="0" y="0"/>
                </a:moveTo>
                <a:lnTo>
                  <a:pt x="12434609" y="0"/>
                </a:lnTo>
                <a:lnTo>
                  <a:pt x="12434609" y="513227"/>
                </a:lnTo>
                <a:lnTo>
                  <a:pt x="0" y="513227"/>
                </a:lnTo>
                <a:lnTo>
                  <a:pt x="0" y="0"/>
                </a:lnTo>
                <a:close/>
              </a:path>
            </a:pathLst>
          </a:custGeom>
          <a:blipFill>
            <a:blip r:embed="rId9"/>
            <a:stretch>
              <a:fillRect t="-963" b="-2872"/>
            </a:stretch>
          </a:blipFill>
        </p:spPr>
        <p:txBody>
          <a:bodyPr/>
          <a:lstStyle/>
          <a:p>
            <a:endParaRPr lang="en-US"/>
          </a:p>
        </p:txBody>
      </p:sp>
      <p:sp>
        <p:nvSpPr>
          <p:cNvPr id="45" name="AutoShape 45"/>
          <p:cNvSpPr/>
          <p:nvPr/>
        </p:nvSpPr>
        <p:spPr>
          <a:xfrm flipV="1">
            <a:off x="10408855" y="3669933"/>
            <a:ext cx="583210" cy="583210"/>
          </a:xfrm>
          <a:prstGeom prst="line">
            <a:avLst/>
          </a:prstGeom>
          <a:ln w="38100" cap="flat">
            <a:solidFill>
              <a:srgbClr val="000000"/>
            </a:solidFill>
            <a:prstDash val="solid"/>
            <a:headEnd type="none" w="sm" len="sm"/>
            <a:tailEnd type="arrow" w="med" len="sm"/>
          </a:ln>
        </p:spPr>
        <p:txBody>
          <a:bodyPr/>
          <a:lstStyle/>
          <a:p>
            <a:endParaRPr lang="en-US"/>
          </a:p>
        </p:txBody>
      </p:sp>
      <p:sp>
        <p:nvSpPr>
          <p:cNvPr id="46" name="AutoShape 46"/>
          <p:cNvSpPr/>
          <p:nvPr/>
        </p:nvSpPr>
        <p:spPr>
          <a:xfrm flipH="1" flipV="1">
            <a:off x="7616693" y="3683403"/>
            <a:ext cx="583210" cy="583210"/>
          </a:xfrm>
          <a:prstGeom prst="line">
            <a:avLst/>
          </a:prstGeom>
          <a:ln w="38100" cap="flat">
            <a:solidFill>
              <a:srgbClr val="000000"/>
            </a:solidFill>
            <a:prstDash val="solid"/>
            <a:headEnd type="none" w="sm" len="sm"/>
            <a:tailEnd type="arrow" w="med" len="sm"/>
          </a:ln>
        </p:spPr>
        <p:txBody>
          <a:bodyPr/>
          <a:lstStyle/>
          <a:p>
            <a:endParaRPr lang="en-US"/>
          </a:p>
        </p:txBody>
      </p:sp>
      <p:sp>
        <p:nvSpPr>
          <p:cNvPr id="47" name="TextBox 47"/>
          <p:cNvSpPr txBox="1"/>
          <p:nvPr/>
        </p:nvSpPr>
        <p:spPr>
          <a:xfrm>
            <a:off x="938966" y="791507"/>
            <a:ext cx="16320334"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Spectrum of Supported Decision-Making</a:t>
            </a:r>
          </a:p>
        </p:txBody>
      </p:sp>
      <p:sp>
        <p:nvSpPr>
          <p:cNvPr id="48" name="TextBox 48"/>
          <p:cNvSpPr txBox="1"/>
          <p:nvPr/>
        </p:nvSpPr>
        <p:spPr>
          <a:xfrm>
            <a:off x="1724265" y="8391546"/>
            <a:ext cx="15143559" cy="641985"/>
          </a:xfrm>
          <a:prstGeom prst="rect">
            <a:avLst/>
          </a:prstGeom>
        </p:spPr>
        <p:txBody>
          <a:bodyPr lIns="0" tIns="0" rIns="0" bIns="0" rtlCol="0" anchor="t">
            <a:spAutoFit/>
          </a:bodyPr>
          <a:lstStyle/>
          <a:p>
            <a:pPr algn="l">
              <a:lnSpc>
                <a:spcPts val="5040"/>
              </a:lnSpc>
            </a:pPr>
            <a:r>
              <a:rPr lang="en-US" sz="3600">
                <a:solidFill>
                  <a:srgbClr val="000000"/>
                </a:solidFill>
                <a:latin typeface="Ubuntu Bold"/>
                <a:ea typeface="Ubuntu Bold"/>
                <a:cs typeface="Ubuntu Bold"/>
                <a:sym typeface="Ubuntu Bold"/>
              </a:rPr>
              <a:t>GOAL:</a:t>
            </a:r>
            <a:r>
              <a:rPr lang="en-US" sz="3600">
                <a:solidFill>
                  <a:srgbClr val="000000"/>
                </a:solidFill>
                <a:latin typeface="Ubuntu"/>
                <a:ea typeface="Ubuntu"/>
                <a:cs typeface="Ubuntu"/>
                <a:sym typeface="Ubuntu"/>
              </a:rPr>
              <a:t> to create the </a:t>
            </a:r>
            <a:r>
              <a:rPr lang="en-US" sz="3600">
                <a:solidFill>
                  <a:srgbClr val="000000"/>
                </a:solidFill>
                <a:latin typeface="Ubuntu Bold"/>
                <a:ea typeface="Ubuntu Bold"/>
                <a:cs typeface="Ubuntu Bold"/>
                <a:sym typeface="Ubuntu Bold"/>
              </a:rPr>
              <a:t>least-restrictive</a:t>
            </a:r>
            <a:r>
              <a:rPr lang="en-US" sz="3600">
                <a:solidFill>
                  <a:srgbClr val="000000"/>
                </a:solidFill>
                <a:latin typeface="Ubuntu"/>
                <a:ea typeface="Ubuntu"/>
                <a:cs typeface="Ubuntu"/>
                <a:sym typeface="Ubuntu"/>
              </a:rPr>
              <a:t> safe decision-making environment.</a:t>
            </a:r>
          </a:p>
        </p:txBody>
      </p:sp>
      <p:sp>
        <p:nvSpPr>
          <p:cNvPr id="49" name="TextBox 49"/>
          <p:cNvSpPr txBox="1"/>
          <p:nvPr/>
        </p:nvSpPr>
        <p:spPr>
          <a:xfrm>
            <a:off x="1774408" y="4631539"/>
            <a:ext cx="2677195" cy="915035"/>
          </a:xfrm>
          <a:prstGeom prst="rect">
            <a:avLst/>
          </a:prstGeom>
        </p:spPr>
        <p:txBody>
          <a:bodyPr lIns="0" tIns="0" rIns="0" bIns="0" rtlCol="0" anchor="t">
            <a:spAutoFit/>
          </a:bodyPr>
          <a:lstStyle/>
          <a:p>
            <a:pPr algn="ctr">
              <a:lnSpc>
                <a:spcPts val="3640"/>
              </a:lnSpc>
            </a:pPr>
            <a:r>
              <a:rPr lang="en-US" sz="2600">
                <a:solidFill>
                  <a:srgbClr val="000000"/>
                </a:solidFill>
                <a:latin typeface="Ubuntu"/>
                <a:ea typeface="Ubuntu"/>
                <a:cs typeface="Ubuntu"/>
                <a:sym typeface="Ubuntu"/>
              </a:rPr>
              <a:t>Fully autonomous</a:t>
            </a:r>
          </a:p>
          <a:p>
            <a:pPr algn="ctr">
              <a:lnSpc>
                <a:spcPts val="3640"/>
              </a:lnSpc>
            </a:pPr>
            <a:r>
              <a:rPr lang="en-US" sz="2600">
                <a:solidFill>
                  <a:srgbClr val="000000"/>
                </a:solidFill>
                <a:latin typeface="Ubuntu"/>
                <a:ea typeface="Ubuntu"/>
                <a:cs typeface="Ubuntu"/>
                <a:sym typeface="Ubuntu"/>
              </a:rPr>
              <a:t>decision-making</a:t>
            </a:r>
          </a:p>
        </p:txBody>
      </p:sp>
      <p:sp>
        <p:nvSpPr>
          <p:cNvPr id="50" name="TextBox 50"/>
          <p:cNvSpPr txBox="1"/>
          <p:nvPr/>
        </p:nvSpPr>
        <p:spPr>
          <a:xfrm>
            <a:off x="14314201" y="4358119"/>
            <a:ext cx="2516386" cy="1372235"/>
          </a:xfrm>
          <a:prstGeom prst="rect">
            <a:avLst/>
          </a:prstGeom>
        </p:spPr>
        <p:txBody>
          <a:bodyPr lIns="0" tIns="0" rIns="0" bIns="0" rtlCol="0" anchor="t">
            <a:spAutoFit/>
          </a:bodyPr>
          <a:lstStyle/>
          <a:p>
            <a:pPr algn="ctr">
              <a:lnSpc>
                <a:spcPts val="3640"/>
              </a:lnSpc>
            </a:pPr>
            <a:r>
              <a:rPr lang="en-US" sz="2600">
                <a:solidFill>
                  <a:srgbClr val="000000"/>
                </a:solidFill>
                <a:latin typeface="Ubuntu"/>
                <a:ea typeface="Ubuntu"/>
                <a:cs typeface="Ubuntu"/>
                <a:sym typeface="Ubuntu"/>
              </a:rPr>
              <a:t>Fully substituted</a:t>
            </a:r>
          </a:p>
          <a:p>
            <a:pPr algn="ctr">
              <a:lnSpc>
                <a:spcPts val="3640"/>
              </a:lnSpc>
            </a:pPr>
            <a:r>
              <a:rPr lang="en-US" sz="2600">
                <a:solidFill>
                  <a:srgbClr val="000000"/>
                </a:solidFill>
                <a:latin typeface="Ubuntu"/>
                <a:ea typeface="Ubuntu"/>
                <a:cs typeface="Ubuntu"/>
                <a:sym typeface="Ubuntu"/>
              </a:rPr>
              <a:t>decision-making</a:t>
            </a:r>
          </a:p>
          <a:p>
            <a:pPr algn="ctr">
              <a:lnSpc>
                <a:spcPts val="3640"/>
              </a:lnSpc>
            </a:pPr>
            <a:r>
              <a:rPr lang="en-US" sz="2600">
                <a:solidFill>
                  <a:srgbClr val="000000"/>
                </a:solidFill>
                <a:latin typeface="Ubuntu"/>
                <a:ea typeface="Ubuntu"/>
                <a:cs typeface="Ubuntu"/>
                <a:sym typeface="Ubuntu"/>
              </a:rPr>
              <a:t>(guardianship)</a:t>
            </a:r>
          </a:p>
        </p:txBody>
      </p:sp>
      <p:sp>
        <p:nvSpPr>
          <p:cNvPr id="51" name="TextBox 51"/>
          <p:cNvSpPr txBox="1"/>
          <p:nvPr/>
        </p:nvSpPr>
        <p:spPr>
          <a:xfrm>
            <a:off x="6614673" y="4358119"/>
            <a:ext cx="5362743" cy="457835"/>
          </a:xfrm>
          <a:prstGeom prst="rect">
            <a:avLst/>
          </a:prstGeom>
        </p:spPr>
        <p:txBody>
          <a:bodyPr lIns="0" tIns="0" rIns="0" bIns="0" rtlCol="0" anchor="t">
            <a:spAutoFit/>
          </a:bodyPr>
          <a:lstStyle/>
          <a:p>
            <a:pPr algn="ctr">
              <a:lnSpc>
                <a:spcPts val="3640"/>
              </a:lnSpc>
            </a:pPr>
            <a:r>
              <a:rPr lang="en-US" sz="2600">
                <a:solidFill>
                  <a:srgbClr val="000000"/>
                </a:solidFill>
                <a:latin typeface="Ubuntu"/>
                <a:ea typeface="Ubuntu"/>
                <a:cs typeface="Ubuntu"/>
                <a:sym typeface="Ubuntu"/>
              </a:rPr>
              <a:t>Assessment of Needs + Capacity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0401723" cy="1223447"/>
            <a:chOff x="0" y="0"/>
            <a:chExt cx="2739548" cy="322225"/>
          </a:xfrm>
        </p:grpSpPr>
        <p:sp>
          <p:nvSpPr>
            <p:cNvPr id="17" name="Freeform 17"/>
            <p:cNvSpPr/>
            <p:nvPr/>
          </p:nvSpPr>
          <p:spPr>
            <a:xfrm>
              <a:off x="0" y="0"/>
              <a:ext cx="2739548" cy="322225"/>
            </a:xfrm>
            <a:custGeom>
              <a:avLst/>
              <a:gdLst/>
              <a:ahLst/>
              <a:cxnLst/>
              <a:rect l="l" t="t" r="r" b="b"/>
              <a:pathLst>
                <a:path w="2739548" h="322225">
                  <a:moveTo>
                    <a:pt x="2536348" y="0"/>
                  </a:moveTo>
                  <a:cubicBezTo>
                    <a:pt x="2648573" y="0"/>
                    <a:pt x="2739548" y="72132"/>
                    <a:pt x="2739548" y="161112"/>
                  </a:cubicBezTo>
                  <a:cubicBezTo>
                    <a:pt x="2739548" y="250092"/>
                    <a:pt x="2648573" y="322225"/>
                    <a:pt x="2536348"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2739548"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938966" y="791507"/>
            <a:ext cx="9761494"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Rights + Responsibilities</a:t>
            </a:r>
          </a:p>
        </p:txBody>
      </p:sp>
      <p:sp>
        <p:nvSpPr>
          <p:cNvPr id="23" name="Freeform 23"/>
          <p:cNvSpPr/>
          <p:nvPr/>
        </p:nvSpPr>
        <p:spPr>
          <a:xfrm>
            <a:off x="3597171" y="6323611"/>
            <a:ext cx="2361207" cy="2798468"/>
          </a:xfrm>
          <a:custGeom>
            <a:avLst/>
            <a:gdLst/>
            <a:ahLst/>
            <a:cxnLst/>
            <a:rect l="l" t="t" r="r" b="b"/>
            <a:pathLst>
              <a:path w="2361207" h="2798468">
                <a:moveTo>
                  <a:pt x="0" y="0"/>
                </a:moveTo>
                <a:lnTo>
                  <a:pt x="2361207" y="0"/>
                </a:lnTo>
                <a:lnTo>
                  <a:pt x="2361207" y="2798468"/>
                </a:lnTo>
                <a:lnTo>
                  <a:pt x="0" y="27984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TextBox 24"/>
          <p:cNvSpPr txBox="1"/>
          <p:nvPr/>
        </p:nvSpPr>
        <p:spPr>
          <a:xfrm>
            <a:off x="6637498" y="7384961"/>
            <a:ext cx="8707807" cy="885982"/>
          </a:xfrm>
          <a:prstGeom prst="rect">
            <a:avLst/>
          </a:prstGeom>
        </p:spPr>
        <p:txBody>
          <a:bodyPr lIns="0" tIns="0" rIns="0" bIns="0" rtlCol="0" anchor="t">
            <a:spAutoFit/>
          </a:bodyPr>
          <a:lstStyle/>
          <a:p>
            <a:pPr algn="l">
              <a:lnSpc>
                <a:spcPts val="7303"/>
              </a:lnSpc>
            </a:pPr>
            <a:r>
              <a:rPr lang="en-US" sz="4399">
                <a:solidFill>
                  <a:srgbClr val="000000"/>
                </a:solidFill>
                <a:latin typeface="Ubuntu"/>
                <a:ea typeface="Ubuntu"/>
                <a:cs typeface="Ubuntu"/>
                <a:sym typeface="Ubuntu"/>
              </a:rPr>
              <a:t>We also have </a:t>
            </a:r>
            <a:r>
              <a:rPr lang="en-US" sz="4399">
                <a:solidFill>
                  <a:srgbClr val="000000"/>
                </a:solidFill>
                <a:latin typeface="Ubuntu Bold"/>
                <a:ea typeface="Ubuntu Bold"/>
                <a:cs typeface="Ubuntu Bold"/>
                <a:sym typeface="Ubuntu Bold"/>
              </a:rPr>
              <a:t>responsibilities</a:t>
            </a:r>
            <a:r>
              <a:rPr lang="en-US" sz="4399">
                <a:solidFill>
                  <a:srgbClr val="000000"/>
                </a:solidFill>
                <a:latin typeface="Ubuntu"/>
                <a:ea typeface="Ubuntu"/>
                <a:cs typeface="Ubuntu"/>
                <a:sym typeface="Ubuntu"/>
              </a:rPr>
              <a:t>.</a:t>
            </a:r>
          </a:p>
        </p:txBody>
      </p:sp>
      <p:sp>
        <p:nvSpPr>
          <p:cNvPr id="25" name="Freeform 25"/>
          <p:cNvSpPr/>
          <p:nvPr/>
        </p:nvSpPr>
        <p:spPr>
          <a:xfrm>
            <a:off x="3378541" y="2698312"/>
            <a:ext cx="2798468" cy="2798468"/>
          </a:xfrm>
          <a:custGeom>
            <a:avLst/>
            <a:gdLst/>
            <a:ahLst/>
            <a:cxnLst/>
            <a:rect l="l" t="t" r="r" b="b"/>
            <a:pathLst>
              <a:path w="2798468" h="2798468">
                <a:moveTo>
                  <a:pt x="0" y="0"/>
                </a:moveTo>
                <a:lnTo>
                  <a:pt x="2798467" y="0"/>
                </a:lnTo>
                <a:lnTo>
                  <a:pt x="2798467" y="2798468"/>
                </a:lnTo>
                <a:lnTo>
                  <a:pt x="0" y="279846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6" name="TextBox 26"/>
          <p:cNvSpPr txBox="1"/>
          <p:nvPr/>
        </p:nvSpPr>
        <p:spPr>
          <a:xfrm>
            <a:off x="6637498" y="3267595"/>
            <a:ext cx="9653591" cy="155512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Whenever we use healthcare services, we have certain </a:t>
            </a:r>
            <a:r>
              <a:rPr lang="en-US" sz="4399">
                <a:solidFill>
                  <a:srgbClr val="000000"/>
                </a:solidFill>
                <a:latin typeface="Ubuntu Bold"/>
                <a:ea typeface="Ubuntu Bold"/>
                <a:cs typeface="Ubuntu Bold"/>
                <a:sym typeface="Ubuntu Bold"/>
              </a:rPr>
              <a:t>rights</a:t>
            </a:r>
            <a:r>
              <a:rPr lang="en-US" sz="4399">
                <a:solidFill>
                  <a:srgbClr val="000000"/>
                </a:solidFill>
                <a:latin typeface="Ubuntu"/>
                <a:ea typeface="Ubuntu"/>
                <a:cs typeface="Ubuntu"/>
                <a:sym typeface="Ubuntu"/>
              </a:rPr>
              <a:t>.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7706512" cy="1223447"/>
            <a:chOff x="0" y="0"/>
            <a:chExt cx="2029699" cy="322225"/>
          </a:xfrm>
        </p:grpSpPr>
        <p:sp>
          <p:nvSpPr>
            <p:cNvPr id="17" name="Freeform 17"/>
            <p:cNvSpPr/>
            <p:nvPr/>
          </p:nvSpPr>
          <p:spPr>
            <a:xfrm>
              <a:off x="0" y="0"/>
              <a:ext cx="2029699" cy="322225"/>
            </a:xfrm>
            <a:custGeom>
              <a:avLst/>
              <a:gdLst/>
              <a:ahLst/>
              <a:cxnLst/>
              <a:rect l="l" t="t" r="r" b="b"/>
              <a:pathLst>
                <a:path w="2029699" h="322225">
                  <a:moveTo>
                    <a:pt x="1826499" y="0"/>
                  </a:moveTo>
                  <a:cubicBezTo>
                    <a:pt x="1938723" y="0"/>
                    <a:pt x="2029699" y="72132"/>
                    <a:pt x="2029699" y="161112"/>
                  </a:cubicBezTo>
                  <a:cubicBezTo>
                    <a:pt x="2029699" y="250092"/>
                    <a:pt x="1938723" y="322225"/>
                    <a:pt x="1826499"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2029699"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1984391" y="2928320"/>
            <a:ext cx="15274909" cy="155512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A patient must be appropriately </a:t>
            </a:r>
            <a:r>
              <a:rPr lang="en-US" sz="4399">
                <a:solidFill>
                  <a:srgbClr val="000000"/>
                </a:solidFill>
                <a:latin typeface="Ubuntu Bold"/>
                <a:ea typeface="Ubuntu Bold"/>
                <a:cs typeface="Ubuntu Bold"/>
                <a:sym typeface="Ubuntu Bold"/>
              </a:rPr>
              <a:t>informed</a:t>
            </a:r>
            <a:r>
              <a:rPr lang="en-US" sz="4399">
                <a:solidFill>
                  <a:srgbClr val="000000"/>
                </a:solidFill>
                <a:latin typeface="Ubuntu"/>
                <a:ea typeface="Ubuntu"/>
                <a:cs typeface="Ubuntu"/>
                <a:sym typeface="Ubuntu"/>
              </a:rPr>
              <a:t> before they can give </a:t>
            </a:r>
            <a:r>
              <a:rPr lang="en-US" sz="4399">
                <a:solidFill>
                  <a:srgbClr val="000000"/>
                </a:solidFill>
                <a:latin typeface="Ubuntu Bold"/>
                <a:ea typeface="Ubuntu Bold"/>
                <a:cs typeface="Ubuntu Bold"/>
                <a:sym typeface="Ubuntu Bold"/>
              </a:rPr>
              <a:t>consent</a:t>
            </a:r>
            <a:r>
              <a:rPr lang="en-US" sz="4399">
                <a:solidFill>
                  <a:srgbClr val="000000"/>
                </a:solidFill>
                <a:latin typeface="Ubuntu"/>
                <a:ea typeface="Ubuntu"/>
                <a:cs typeface="Ubuntu"/>
                <a:sym typeface="Ubuntu"/>
              </a:rPr>
              <a:t> to undergo treatment or receive medical care.</a:t>
            </a:r>
          </a:p>
        </p:txBody>
      </p:sp>
      <p:sp>
        <p:nvSpPr>
          <p:cNvPr id="23" name="Freeform 23"/>
          <p:cNvSpPr/>
          <p:nvPr/>
        </p:nvSpPr>
        <p:spPr>
          <a:xfrm>
            <a:off x="12447715" y="4954365"/>
            <a:ext cx="4195713" cy="4303296"/>
          </a:xfrm>
          <a:custGeom>
            <a:avLst/>
            <a:gdLst/>
            <a:ahLst/>
            <a:cxnLst/>
            <a:rect l="l" t="t" r="r" b="b"/>
            <a:pathLst>
              <a:path w="4195713" h="4303296">
                <a:moveTo>
                  <a:pt x="0" y="0"/>
                </a:moveTo>
                <a:lnTo>
                  <a:pt x="4195713" y="0"/>
                </a:lnTo>
                <a:lnTo>
                  <a:pt x="4195713" y="4303295"/>
                </a:lnTo>
                <a:lnTo>
                  <a:pt x="0" y="430329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TextBox 24"/>
          <p:cNvSpPr txBox="1"/>
          <p:nvPr/>
        </p:nvSpPr>
        <p:spPr>
          <a:xfrm>
            <a:off x="938966" y="791507"/>
            <a:ext cx="9418701"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Informed Consent</a:t>
            </a:r>
          </a:p>
        </p:txBody>
      </p:sp>
      <p:sp>
        <p:nvSpPr>
          <p:cNvPr id="25" name="TextBox 25"/>
          <p:cNvSpPr txBox="1"/>
          <p:nvPr/>
        </p:nvSpPr>
        <p:spPr>
          <a:xfrm>
            <a:off x="1984391" y="5645498"/>
            <a:ext cx="10951739" cy="2326640"/>
          </a:xfrm>
          <a:prstGeom prst="rect">
            <a:avLst/>
          </a:prstGeom>
        </p:spPr>
        <p:txBody>
          <a:bodyPr lIns="0" tIns="0" rIns="0" bIns="0" rtlCol="0" anchor="t">
            <a:spAutoFit/>
          </a:bodyPr>
          <a:lstStyle/>
          <a:p>
            <a:pPr algn="l">
              <a:lnSpc>
                <a:spcPts val="6160"/>
              </a:lnSpc>
              <a:spcBef>
                <a:spcPct val="0"/>
              </a:spcBef>
            </a:pPr>
            <a:r>
              <a:rPr lang="en-US" sz="4400">
                <a:solidFill>
                  <a:srgbClr val="000000"/>
                </a:solidFill>
                <a:latin typeface="Ubuntu"/>
                <a:ea typeface="Ubuntu"/>
                <a:cs typeface="Ubuntu"/>
                <a:sym typeface="Ubuntu"/>
              </a:rPr>
              <a:t>This is a communication process that happens between a patient and their provider.</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7159791" cy="1223447"/>
            <a:chOff x="0" y="0"/>
            <a:chExt cx="1885706" cy="322225"/>
          </a:xfrm>
        </p:grpSpPr>
        <p:sp>
          <p:nvSpPr>
            <p:cNvPr id="17" name="Freeform 17"/>
            <p:cNvSpPr/>
            <p:nvPr/>
          </p:nvSpPr>
          <p:spPr>
            <a:xfrm>
              <a:off x="0" y="0"/>
              <a:ext cx="1885706" cy="322225"/>
            </a:xfrm>
            <a:custGeom>
              <a:avLst/>
              <a:gdLst/>
              <a:ahLst/>
              <a:cxnLst/>
              <a:rect l="l" t="t" r="r" b="b"/>
              <a:pathLst>
                <a:path w="1885706" h="322225">
                  <a:moveTo>
                    <a:pt x="1682506" y="0"/>
                  </a:moveTo>
                  <a:cubicBezTo>
                    <a:pt x="1794731" y="0"/>
                    <a:pt x="1885706" y="72132"/>
                    <a:pt x="1885706" y="161112"/>
                  </a:cubicBezTo>
                  <a:cubicBezTo>
                    <a:pt x="1885706" y="250092"/>
                    <a:pt x="1794731" y="322225"/>
                    <a:pt x="1682506"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1885706"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Freeform 22"/>
          <p:cNvSpPr/>
          <p:nvPr/>
        </p:nvSpPr>
        <p:spPr>
          <a:xfrm>
            <a:off x="1505580" y="2698312"/>
            <a:ext cx="4606325" cy="6084730"/>
          </a:xfrm>
          <a:custGeom>
            <a:avLst/>
            <a:gdLst/>
            <a:ahLst/>
            <a:cxnLst/>
            <a:rect l="l" t="t" r="r" b="b"/>
            <a:pathLst>
              <a:path w="4606325" h="6084730">
                <a:moveTo>
                  <a:pt x="0" y="0"/>
                </a:moveTo>
                <a:lnTo>
                  <a:pt x="4606325" y="0"/>
                </a:lnTo>
                <a:lnTo>
                  <a:pt x="4606325" y="6084730"/>
                </a:lnTo>
                <a:lnTo>
                  <a:pt x="0" y="6084730"/>
                </a:lnTo>
                <a:lnTo>
                  <a:pt x="0" y="0"/>
                </a:lnTo>
                <a:close/>
              </a:path>
            </a:pathLst>
          </a:custGeom>
          <a:blipFill>
            <a:blip r:embed="rId5"/>
            <a:stretch>
              <a:fillRect/>
            </a:stretch>
          </a:blipFill>
          <a:ln w="19050" cap="sq">
            <a:solidFill>
              <a:srgbClr val="000000"/>
            </a:solidFill>
            <a:prstDash val="solid"/>
            <a:miter/>
          </a:ln>
        </p:spPr>
        <p:txBody>
          <a:bodyPr/>
          <a:lstStyle/>
          <a:p>
            <a:endParaRPr lang="en-US"/>
          </a:p>
        </p:txBody>
      </p:sp>
      <p:sp>
        <p:nvSpPr>
          <p:cNvPr id="23" name="TextBox 23"/>
          <p:cNvSpPr txBox="1"/>
          <p:nvPr/>
        </p:nvSpPr>
        <p:spPr>
          <a:xfrm>
            <a:off x="938966" y="791507"/>
            <a:ext cx="15798991"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Health Passport</a:t>
            </a:r>
          </a:p>
        </p:txBody>
      </p:sp>
      <p:sp>
        <p:nvSpPr>
          <p:cNvPr id="24" name="TextBox 24"/>
          <p:cNvSpPr txBox="1"/>
          <p:nvPr/>
        </p:nvSpPr>
        <p:spPr>
          <a:xfrm>
            <a:off x="6800495" y="2751449"/>
            <a:ext cx="10588035" cy="467932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A </a:t>
            </a:r>
            <a:r>
              <a:rPr lang="en-US" sz="4399">
                <a:solidFill>
                  <a:srgbClr val="000000"/>
                </a:solidFill>
                <a:latin typeface="Ubuntu Bold"/>
                <a:ea typeface="Ubuntu Bold"/>
                <a:cs typeface="Ubuntu Bold"/>
                <a:sym typeface="Ubuntu Bold"/>
              </a:rPr>
              <a:t>health passport</a:t>
            </a:r>
            <a:r>
              <a:rPr lang="en-US" sz="4399">
                <a:solidFill>
                  <a:srgbClr val="000000"/>
                </a:solidFill>
                <a:latin typeface="Ubuntu"/>
                <a:ea typeface="Ubuntu"/>
                <a:cs typeface="Ubuntu"/>
                <a:sym typeface="Ubuntu"/>
              </a:rPr>
              <a:t> is a booklet that you can fill out and bring to your medical appointments. </a:t>
            </a:r>
          </a:p>
          <a:p>
            <a:pPr algn="l">
              <a:lnSpc>
                <a:spcPts val="6159"/>
              </a:lnSpc>
            </a:pPr>
            <a:endParaRPr lang="en-US" sz="4399">
              <a:solidFill>
                <a:srgbClr val="000000"/>
              </a:solidFill>
              <a:latin typeface="Ubuntu"/>
              <a:ea typeface="Ubuntu"/>
              <a:cs typeface="Ubuntu"/>
              <a:sym typeface="Ubuntu"/>
            </a:endParaRPr>
          </a:p>
          <a:p>
            <a:pPr algn="l">
              <a:lnSpc>
                <a:spcPts val="6159"/>
              </a:lnSpc>
            </a:pPr>
            <a:r>
              <a:rPr lang="en-US" sz="4399">
                <a:solidFill>
                  <a:srgbClr val="000000"/>
                </a:solidFill>
                <a:latin typeface="Ubuntu"/>
                <a:ea typeface="Ubuntu"/>
                <a:cs typeface="Ubuntu"/>
                <a:sym typeface="Ubuntu"/>
              </a:rPr>
              <a:t>You can also email it to your provider for them to review before you arrive.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6739463" cy="1223447"/>
            <a:chOff x="0" y="0"/>
            <a:chExt cx="1775003" cy="322225"/>
          </a:xfrm>
        </p:grpSpPr>
        <p:sp>
          <p:nvSpPr>
            <p:cNvPr id="17" name="Freeform 17"/>
            <p:cNvSpPr/>
            <p:nvPr/>
          </p:nvSpPr>
          <p:spPr>
            <a:xfrm>
              <a:off x="0" y="0"/>
              <a:ext cx="1775003" cy="322225"/>
            </a:xfrm>
            <a:custGeom>
              <a:avLst/>
              <a:gdLst/>
              <a:ahLst/>
              <a:cxnLst/>
              <a:rect l="l" t="t" r="r" b="b"/>
              <a:pathLst>
                <a:path w="1775003" h="322225">
                  <a:moveTo>
                    <a:pt x="1571803" y="0"/>
                  </a:moveTo>
                  <a:cubicBezTo>
                    <a:pt x="1684027" y="0"/>
                    <a:pt x="1775003" y="72132"/>
                    <a:pt x="1775003" y="161112"/>
                  </a:cubicBezTo>
                  <a:cubicBezTo>
                    <a:pt x="1775003" y="250092"/>
                    <a:pt x="1684027" y="322225"/>
                    <a:pt x="1571803"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1775003"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Freeform 22"/>
          <p:cNvSpPr/>
          <p:nvPr/>
        </p:nvSpPr>
        <p:spPr>
          <a:xfrm>
            <a:off x="1480621" y="5052881"/>
            <a:ext cx="3221186" cy="4376768"/>
          </a:xfrm>
          <a:custGeom>
            <a:avLst/>
            <a:gdLst/>
            <a:ahLst/>
            <a:cxnLst/>
            <a:rect l="l" t="t" r="r" b="b"/>
            <a:pathLst>
              <a:path w="3221186" h="4376768">
                <a:moveTo>
                  <a:pt x="0" y="0"/>
                </a:moveTo>
                <a:lnTo>
                  <a:pt x="3221186" y="0"/>
                </a:lnTo>
                <a:lnTo>
                  <a:pt x="3221186" y="4376768"/>
                </a:lnTo>
                <a:lnTo>
                  <a:pt x="0" y="4376768"/>
                </a:lnTo>
                <a:lnTo>
                  <a:pt x="0" y="0"/>
                </a:lnTo>
                <a:close/>
              </a:path>
            </a:pathLst>
          </a:custGeom>
          <a:blipFill>
            <a:blip r:embed="rId5"/>
            <a:stretch>
              <a:fillRect/>
            </a:stretch>
          </a:blipFill>
          <a:ln w="19050" cap="sq">
            <a:solidFill>
              <a:srgbClr val="000000"/>
            </a:solidFill>
            <a:prstDash val="solid"/>
            <a:miter/>
          </a:ln>
        </p:spPr>
        <p:txBody>
          <a:bodyPr/>
          <a:lstStyle/>
          <a:p>
            <a:endParaRPr lang="en-US"/>
          </a:p>
        </p:txBody>
      </p:sp>
      <p:sp>
        <p:nvSpPr>
          <p:cNvPr id="23" name="Freeform 23"/>
          <p:cNvSpPr/>
          <p:nvPr/>
        </p:nvSpPr>
        <p:spPr>
          <a:xfrm>
            <a:off x="5648469" y="5052881"/>
            <a:ext cx="3150337" cy="4376768"/>
          </a:xfrm>
          <a:custGeom>
            <a:avLst/>
            <a:gdLst/>
            <a:ahLst/>
            <a:cxnLst/>
            <a:rect l="l" t="t" r="r" b="b"/>
            <a:pathLst>
              <a:path w="3150337" h="4376768">
                <a:moveTo>
                  <a:pt x="0" y="0"/>
                </a:moveTo>
                <a:lnTo>
                  <a:pt x="3150336" y="0"/>
                </a:lnTo>
                <a:lnTo>
                  <a:pt x="3150336" y="4376768"/>
                </a:lnTo>
                <a:lnTo>
                  <a:pt x="0" y="4376768"/>
                </a:lnTo>
                <a:lnTo>
                  <a:pt x="0" y="0"/>
                </a:lnTo>
                <a:close/>
              </a:path>
            </a:pathLst>
          </a:custGeom>
          <a:blipFill>
            <a:blip r:embed="rId6"/>
            <a:stretch>
              <a:fillRect/>
            </a:stretch>
          </a:blipFill>
          <a:ln w="19050" cap="sq">
            <a:solidFill>
              <a:srgbClr val="000000"/>
            </a:solidFill>
            <a:prstDash val="solid"/>
            <a:miter/>
          </a:ln>
        </p:spPr>
        <p:txBody>
          <a:bodyPr/>
          <a:lstStyle/>
          <a:p>
            <a:endParaRPr lang="en-US"/>
          </a:p>
        </p:txBody>
      </p:sp>
      <p:sp>
        <p:nvSpPr>
          <p:cNvPr id="24" name="Freeform 24"/>
          <p:cNvSpPr/>
          <p:nvPr/>
        </p:nvSpPr>
        <p:spPr>
          <a:xfrm>
            <a:off x="9826016" y="5052881"/>
            <a:ext cx="3140366" cy="4376768"/>
          </a:xfrm>
          <a:custGeom>
            <a:avLst/>
            <a:gdLst/>
            <a:ahLst/>
            <a:cxnLst/>
            <a:rect l="l" t="t" r="r" b="b"/>
            <a:pathLst>
              <a:path w="3140366" h="4376768">
                <a:moveTo>
                  <a:pt x="0" y="0"/>
                </a:moveTo>
                <a:lnTo>
                  <a:pt x="3140366" y="0"/>
                </a:lnTo>
                <a:lnTo>
                  <a:pt x="3140366" y="4376768"/>
                </a:lnTo>
                <a:lnTo>
                  <a:pt x="0" y="4376768"/>
                </a:lnTo>
                <a:lnTo>
                  <a:pt x="0" y="0"/>
                </a:lnTo>
                <a:close/>
              </a:path>
            </a:pathLst>
          </a:custGeom>
          <a:blipFill>
            <a:blip r:embed="rId7"/>
            <a:stretch>
              <a:fillRect/>
            </a:stretch>
          </a:blipFill>
          <a:ln w="19050" cap="sq">
            <a:solidFill>
              <a:srgbClr val="000000"/>
            </a:solidFill>
            <a:prstDash val="solid"/>
            <a:miter/>
          </a:ln>
        </p:spPr>
        <p:txBody>
          <a:bodyPr/>
          <a:lstStyle/>
          <a:p>
            <a:endParaRPr lang="en-US"/>
          </a:p>
        </p:txBody>
      </p:sp>
      <p:sp>
        <p:nvSpPr>
          <p:cNvPr id="25" name="Freeform 25"/>
          <p:cNvSpPr/>
          <p:nvPr/>
        </p:nvSpPr>
        <p:spPr>
          <a:xfrm>
            <a:off x="13910483" y="5052881"/>
            <a:ext cx="3079948" cy="4376768"/>
          </a:xfrm>
          <a:custGeom>
            <a:avLst/>
            <a:gdLst/>
            <a:ahLst/>
            <a:cxnLst/>
            <a:rect l="l" t="t" r="r" b="b"/>
            <a:pathLst>
              <a:path w="3079948" h="4376768">
                <a:moveTo>
                  <a:pt x="0" y="0"/>
                </a:moveTo>
                <a:lnTo>
                  <a:pt x="3079948" y="0"/>
                </a:lnTo>
                <a:lnTo>
                  <a:pt x="3079948" y="4376768"/>
                </a:lnTo>
                <a:lnTo>
                  <a:pt x="0" y="4376768"/>
                </a:lnTo>
                <a:lnTo>
                  <a:pt x="0" y="0"/>
                </a:lnTo>
                <a:close/>
              </a:path>
            </a:pathLst>
          </a:custGeom>
          <a:blipFill>
            <a:blip r:embed="rId8"/>
            <a:stretch>
              <a:fillRect/>
            </a:stretch>
          </a:blipFill>
          <a:ln w="19050" cap="sq">
            <a:solidFill>
              <a:srgbClr val="000000"/>
            </a:solidFill>
            <a:prstDash val="solid"/>
            <a:miter/>
          </a:ln>
        </p:spPr>
        <p:txBody>
          <a:bodyPr/>
          <a:lstStyle/>
          <a:p>
            <a:endParaRPr lang="en-US"/>
          </a:p>
        </p:txBody>
      </p:sp>
      <p:sp>
        <p:nvSpPr>
          <p:cNvPr id="26" name="TextBox 26"/>
          <p:cNvSpPr txBox="1"/>
          <p:nvPr/>
        </p:nvSpPr>
        <p:spPr>
          <a:xfrm>
            <a:off x="938966" y="791507"/>
            <a:ext cx="6469267"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Example Pages</a:t>
            </a:r>
          </a:p>
        </p:txBody>
      </p:sp>
      <p:sp>
        <p:nvSpPr>
          <p:cNvPr id="27" name="TextBox 27"/>
          <p:cNvSpPr txBox="1"/>
          <p:nvPr/>
        </p:nvSpPr>
        <p:spPr>
          <a:xfrm>
            <a:off x="2029296" y="2383341"/>
            <a:ext cx="14533497" cy="2326640"/>
          </a:xfrm>
          <a:prstGeom prst="rect">
            <a:avLst/>
          </a:prstGeom>
        </p:spPr>
        <p:txBody>
          <a:bodyPr lIns="0" tIns="0" rIns="0" bIns="0" rtlCol="0" anchor="t">
            <a:spAutoFit/>
          </a:bodyPr>
          <a:lstStyle/>
          <a:p>
            <a:pPr algn="l">
              <a:lnSpc>
                <a:spcPts val="6160"/>
              </a:lnSpc>
              <a:spcBef>
                <a:spcPct val="0"/>
              </a:spcBef>
            </a:pPr>
            <a:r>
              <a:rPr lang="en-US" sz="4400">
                <a:solidFill>
                  <a:srgbClr val="000000"/>
                </a:solidFill>
                <a:latin typeface="Ubuntu"/>
                <a:ea typeface="Ubuntu"/>
                <a:cs typeface="Ubuntu"/>
                <a:sym typeface="Ubuntu"/>
              </a:rPr>
              <a:t>A health passport </a:t>
            </a:r>
            <a:r>
              <a:rPr lang="en-US" sz="4400">
                <a:solidFill>
                  <a:srgbClr val="000000"/>
                </a:solidFill>
                <a:latin typeface="Ubuntu Bold"/>
                <a:ea typeface="Ubuntu Bold"/>
                <a:cs typeface="Ubuntu Bold"/>
                <a:sym typeface="Ubuntu Bold"/>
              </a:rPr>
              <a:t>contains</a:t>
            </a:r>
            <a:r>
              <a:rPr lang="en-US" sz="4400">
                <a:solidFill>
                  <a:srgbClr val="000000"/>
                </a:solidFill>
                <a:latin typeface="Ubuntu"/>
                <a:ea typeface="Ubuntu"/>
                <a:cs typeface="Ubuntu"/>
                <a:sym typeface="Ubuntu"/>
              </a:rPr>
              <a:t> </a:t>
            </a:r>
            <a:r>
              <a:rPr lang="en-US" sz="4400">
                <a:solidFill>
                  <a:srgbClr val="000000"/>
                </a:solidFill>
                <a:latin typeface="Ubuntu Bold"/>
                <a:ea typeface="Ubuntu Bold"/>
                <a:cs typeface="Ubuntu Bold"/>
                <a:sym typeface="Ubuntu Bold"/>
              </a:rPr>
              <a:t>information</a:t>
            </a:r>
            <a:r>
              <a:rPr lang="en-US" sz="4400">
                <a:solidFill>
                  <a:srgbClr val="000000"/>
                </a:solidFill>
                <a:latin typeface="Ubuntu"/>
                <a:ea typeface="Ubuntu"/>
                <a:cs typeface="Ubuntu"/>
                <a:sym typeface="Ubuntu"/>
              </a:rPr>
              <a:t> about the user’s medical history, disability status, accommodations, communication needs, consent procedures, and more.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6775126" cy="1223447"/>
            <a:chOff x="0" y="0"/>
            <a:chExt cx="4418140" cy="322225"/>
          </a:xfrm>
        </p:grpSpPr>
        <p:sp>
          <p:nvSpPr>
            <p:cNvPr id="17" name="Freeform 17"/>
            <p:cNvSpPr/>
            <p:nvPr/>
          </p:nvSpPr>
          <p:spPr>
            <a:xfrm>
              <a:off x="0" y="0"/>
              <a:ext cx="4418140" cy="322225"/>
            </a:xfrm>
            <a:custGeom>
              <a:avLst/>
              <a:gdLst/>
              <a:ahLst/>
              <a:cxnLst/>
              <a:rect l="l" t="t" r="r" b="b"/>
              <a:pathLst>
                <a:path w="4418140" h="322225">
                  <a:moveTo>
                    <a:pt x="4214940" y="0"/>
                  </a:moveTo>
                  <a:cubicBezTo>
                    <a:pt x="4327165" y="0"/>
                    <a:pt x="4418140" y="72132"/>
                    <a:pt x="4418140" y="161112"/>
                  </a:cubicBezTo>
                  <a:cubicBezTo>
                    <a:pt x="4418140" y="250092"/>
                    <a:pt x="4327165" y="322225"/>
                    <a:pt x="4214940"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4418140"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938966" y="791507"/>
            <a:ext cx="16184740" cy="1064260"/>
          </a:xfrm>
          <a:prstGeom prst="rect">
            <a:avLst/>
          </a:prstGeom>
        </p:spPr>
        <p:txBody>
          <a:bodyPr lIns="0" tIns="0" rIns="0" bIns="0" rtlCol="0" anchor="t">
            <a:spAutoFit/>
          </a:bodyPr>
          <a:lstStyle/>
          <a:p>
            <a:pPr algn="l">
              <a:lnSpc>
                <a:spcPts val="8540"/>
              </a:lnSpc>
              <a:spcBef>
                <a:spcPct val="0"/>
              </a:spcBef>
            </a:pPr>
            <a:r>
              <a:rPr lang="en-US" sz="6100">
                <a:solidFill>
                  <a:srgbClr val="FFFFFF"/>
                </a:solidFill>
                <a:latin typeface="Ubuntu Bold"/>
                <a:ea typeface="Ubuntu Bold"/>
                <a:cs typeface="Ubuntu Bold"/>
                <a:sym typeface="Ubuntu Bold"/>
              </a:rPr>
              <a:t>Activity: Planning for Your Health Passport</a:t>
            </a:r>
          </a:p>
        </p:txBody>
      </p:sp>
      <p:grpSp>
        <p:nvGrpSpPr>
          <p:cNvPr id="23" name="Group 23"/>
          <p:cNvGrpSpPr/>
          <p:nvPr/>
        </p:nvGrpSpPr>
        <p:grpSpPr>
          <a:xfrm>
            <a:off x="1469697" y="4027380"/>
            <a:ext cx="5482830" cy="3021120"/>
            <a:chOff x="0" y="0"/>
            <a:chExt cx="7310440" cy="4028160"/>
          </a:xfrm>
        </p:grpSpPr>
        <p:sp>
          <p:nvSpPr>
            <p:cNvPr id="24" name="Freeform 24"/>
            <p:cNvSpPr/>
            <p:nvPr/>
          </p:nvSpPr>
          <p:spPr>
            <a:xfrm>
              <a:off x="0" y="0"/>
              <a:ext cx="7310440" cy="4028160"/>
            </a:xfrm>
            <a:custGeom>
              <a:avLst/>
              <a:gdLst/>
              <a:ahLst/>
              <a:cxnLst/>
              <a:rect l="l" t="t" r="r" b="b"/>
              <a:pathLst>
                <a:path w="7310440" h="4028160">
                  <a:moveTo>
                    <a:pt x="0" y="0"/>
                  </a:moveTo>
                  <a:lnTo>
                    <a:pt x="7310440" y="0"/>
                  </a:lnTo>
                  <a:lnTo>
                    <a:pt x="7310440" y="4028160"/>
                  </a:lnTo>
                  <a:lnTo>
                    <a:pt x="0" y="4028160"/>
                  </a:lnTo>
                  <a:lnTo>
                    <a:pt x="0" y="0"/>
                  </a:lnTo>
                  <a:close/>
                </a:path>
              </a:pathLst>
            </a:custGeom>
            <a:blipFill>
              <a:blip r:embed="rId5"/>
              <a:stretch>
                <a:fillRect t="-2743" b="-2743"/>
              </a:stretch>
            </a:blipFill>
          </p:spPr>
          <p:txBody>
            <a:bodyPr/>
            <a:lstStyle/>
            <a:p>
              <a:endParaRPr lang="en-US"/>
            </a:p>
          </p:txBody>
        </p:sp>
        <p:sp>
          <p:nvSpPr>
            <p:cNvPr id="25" name="TextBox 25"/>
            <p:cNvSpPr txBox="1"/>
            <p:nvPr/>
          </p:nvSpPr>
          <p:spPr>
            <a:xfrm>
              <a:off x="987763" y="887931"/>
              <a:ext cx="5334915" cy="1947497"/>
            </a:xfrm>
            <a:prstGeom prst="rect">
              <a:avLst/>
            </a:prstGeom>
          </p:spPr>
          <p:txBody>
            <a:bodyPr lIns="0" tIns="0" rIns="0" bIns="0" rtlCol="0" anchor="t">
              <a:spAutoFit/>
            </a:bodyPr>
            <a:lstStyle/>
            <a:p>
              <a:pPr algn="ctr">
                <a:lnSpc>
                  <a:spcPts val="11385"/>
                </a:lnSpc>
              </a:pPr>
              <a:r>
                <a:rPr lang="en-US" sz="8132">
                  <a:solidFill>
                    <a:srgbClr val="009784"/>
                  </a:solidFill>
                  <a:latin typeface="Funtastic"/>
                  <a:ea typeface="Funtastic"/>
                  <a:cs typeface="Funtastic"/>
                  <a:sym typeface="Funtastic"/>
                </a:rPr>
                <a:t>Activity!</a:t>
              </a:r>
            </a:p>
          </p:txBody>
        </p:sp>
      </p:grpSp>
      <p:sp>
        <p:nvSpPr>
          <p:cNvPr id="26" name="TextBox 26"/>
          <p:cNvSpPr txBox="1"/>
          <p:nvPr/>
        </p:nvSpPr>
        <p:spPr>
          <a:xfrm>
            <a:off x="6952527" y="2530418"/>
            <a:ext cx="9865776" cy="6008370"/>
          </a:xfrm>
          <a:prstGeom prst="rect">
            <a:avLst/>
          </a:prstGeom>
        </p:spPr>
        <p:txBody>
          <a:bodyPr lIns="0" tIns="0" rIns="0" bIns="0" rtlCol="0" anchor="t">
            <a:spAutoFit/>
          </a:bodyPr>
          <a:lstStyle/>
          <a:p>
            <a:pPr marL="906782" lvl="1" indent="-453391" algn="l">
              <a:lnSpc>
                <a:spcPts val="5880"/>
              </a:lnSpc>
              <a:buFont typeface="Arial"/>
              <a:buChar char="•"/>
            </a:pPr>
            <a:r>
              <a:rPr lang="en-US" sz="4200">
                <a:solidFill>
                  <a:srgbClr val="000000"/>
                </a:solidFill>
                <a:latin typeface="Ubuntu Bold"/>
                <a:ea typeface="Ubuntu Bold"/>
                <a:cs typeface="Ubuntu Bold"/>
                <a:sym typeface="Ubuntu Bold"/>
              </a:rPr>
              <a:t>Review</a:t>
            </a:r>
            <a:r>
              <a:rPr lang="en-US" sz="4200">
                <a:solidFill>
                  <a:srgbClr val="000000"/>
                </a:solidFill>
                <a:latin typeface="Ubuntu"/>
                <a:ea typeface="Ubuntu"/>
                <a:cs typeface="Ubuntu"/>
                <a:sym typeface="Ubuntu"/>
              </a:rPr>
              <a:t> all the sections.</a:t>
            </a:r>
          </a:p>
          <a:p>
            <a:pPr algn="l">
              <a:lnSpc>
                <a:spcPts val="3079"/>
              </a:lnSpc>
            </a:pPr>
            <a:endParaRPr lang="en-US" sz="4200">
              <a:solidFill>
                <a:srgbClr val="000000"/>
              </a:solidFill>
              <a:latin typeface="Ubuntu"/>
              <a:ea typeface="Ubuntu"/>
              <a:cs typeface="Ubuntu"/>
              <a:sym typeface="Ubuntu"/>
            </a:endParaRPr>
          </a:p>
          <a:p>
            <a:pPr algn="l">
              <a:lnSpc>
                <a:spcPts val="3079"/>
              </a:lnSpc>
            </a:pPr>
            <a:endParaRPr lang="en-US" sz="4200">
              <a:solidFill>
                <a:srgbClr val="000000"/>
              </a:solidFill>
              <a:latin typeface="Ubuntu"/>
              <a:ea typeface="Ubuntu"/>
              <a:cs typeface="Ubuntu"/>
              <a:sym typeface="Ubuntu"/>
            </a:endParaRPr>
          </a:p>
          <a:p>
            <a:pPr marL="906782" lvl="1" indent="-453391" algn="l">
              <a:lnSpc>
                <a:spcPts val="5880"/>
              </a:lnSpc>
              <a:buFont typeface="Arial"/>
              <a:buChar char="•"/>
            </a:pPr>
            <a:r>
              <a:rPr lang="en-US" sz="4200">
                <a:solidFill>
                  <a:srgbClr val="000000"/>
                </a:solidFill>
                <a:latin typeface="Ubuntu Bold"/>
                <a:ea typeface="Ubuntu Bold"/>
                <a:cs typeface="Ubuntu Bold"/>
                <a:sym typeface="Ubuntu Bold"/>
              </a:rPr>
              <a:t>Pause</a:t>
            </a:r>
            <a:r>
              <a:rPr lang="en-US" sz="4200">
                <a:solidFill>
                  <a:srgbClr val="000000"/>
                </a:solidFill>
                <a:latin typeface="Ubuntu"/>
                <a:ea typeface="Ubuntu"/>
                <a:cs typeface="Ubuntu"/>
                <a:sym typeface="Ubuntu"/>
              </a:rPr>
              <a:t> and </a:t>
            </a:r>
            <a:r>
              <a:rPr lang="en-US" sz="4200">
                <a:solidFill>
                  <a:srgbClr val="000000"/>
                </a:solidFill>
                <a:latin typeface="Ubuntu Bold"/>
                <a:ea typeface="Ubuntu Bold"/>
                <a:cs typeface="Ubuntu Bold"/>
                <a:sym typeface="Ubuntu Bold"/>
              </a:rPr>
              <a:t>reflect</a:t>
            </a:r>
            <a:r>
              <a:rPr lang="en-US" sz="4200">
                <a:solidFill>
                  <a:srgbClr val="000000"/>
                </a:solidFill>
                <a:latin typeface="Ubuntu"/>
                <a:ea typeface="Ubuntu"/>
                <a:cs typeface="Ubuntu"/>
                <a:sym typeface="Ubuntu"/>
              </a:rPr>
              <a:t> before filling out any information. Do you know the answers, or do you just think you know?</a:t>
            </a:r>
          </a:p>
          <a:p>
            <a:pPr algn="l">
              <a:lnSpc>
                <a:spcPts val="3079"/>
              </a:lnSpc>
            </a:pPr>
            <a:endParaRPr lang="en-US" sz="4200">
              <a:solidFill>
                <a:srgbClr val="000000"/>
              </a:solidFill>
              <a:latin typeface="Ubuntu"/>
              <a:ea typeface="Ubuntu"/>
              <a:cs typeface="Ubuntu"/>
              <a:sym typeface="Ubuntu"/>
            </a:endParaRPr>
          </a:p>
          <a:p>
            <a:pPr algn="l">
              <a:lnSpc>
                <a:spcPts val="3079"/>
              </a:lnSpc>
            </a:pPr>
            <a:endParaRPr lang="en-US" sz="4200">
              <a:solidFill>
                <a:srgbClr val="000000"/>
              </a:solidFill>
              <a:latin typeface="Ubuntu"/>
              <a:ea typeface="Ubuntu"/>
              <a:cs typeface="Ubuntu"/>
              <a:sym typeface="Ubuntu"/>
            </a:endParaRPr>
          </a:p>
          <a:p>
            <a:pPr marL="906782" lvl="1" indent="-453391" algn="l">
              <a:lnSpc>
                <a:spcPts val="5880"/>
              </a:lnSpc>
              <a:buFont typeface="Arial"/>
              <a:buChar char="•"/>
            </a:pPr>
            <a:r>
              <a:rPr lang="en-US" sz="4200">
                <a:solidFill>
                  <a:srgbClr val="000000"/>
                </a:solidFill>
                <a:latin typeface="Ubuntu Bold"/>
                <a:ea typeface="Ubuntu Bold"/>
                <a:cs typeface="Ubuntu Bold"/>
                <a:sym typeface="Ubuntu Bold"/>
              </a:rPr>
              <a:t>Work together</a:t>
            </a:r>
            <a:r>
              <a:rPr lang="en-US" sz="4200">
                <a:solidFill>
                  <a:srgbClr val="000000"/>
                </a:solidFill>
                <a:latin typeface="Ubuntu"/>
                <a:ea typeface="Ubuntu"/>
                <a:cs typeface="Ubuntu"/>
                <a:sym typeface="Ubuntu"/>
              </a:rPr>
              <a:t> to make a final draft.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9" name="Freeform 9"/>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10" name="Freeform 10"/>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1946072" cy="1223447"/>
            <a:chOff x="0" y="0"/>
            <a:chExt cx="3146290" cy="322225"/>
          </a:xfrm>
        </p:grpSpPr>
        <p:sp>
          <p:nvSpPr>
            <p:cNvPr id="17" name="Freeform 17"/>
            <p:cNvSpPr/>
            <p:nvPr/>
          </p:nvSpPr>
          <p:spPr>
            <a:xfrm>
              <a:off x="0" y="0"/>
              <a:ext cx="3146291" cy="322225"/>
            </a:xfrm>
            <a:custGeom>
              <a:avLst/>
              <a:gdLst/>
              <a:ahLst/>
              <a:cxnLst/>
              <a:rect l="l" t="t" r="r" b="b"/>
              <a:pathLst>
                <a:path w="3146291" h="322225">
                  <a:moveTo>
                    <a:pt x="2943091" y="0"/>
                  </a:moveTo>
                  <a:cubicBezTo>
                    <a:pt x="3055315" y="0"/>
                    <a:pt x="3146291" y="72132"/>
                    <a:pt x="3146291" y="161112"/>
                  </a:cubicBezTo>
                  <a:cubicBezTo>
                    <a:pt x="3146291" y="250092"/>
                    <a:pt x="3055315" y="322225"/>
                    <a:pt x="2943091"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3146290"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Freeform 22"/>
          <p:cNvSpPr/>
          <p:nvPr/>
        </p:nvSpPr>
        <p:spPr>
          <a:xfrm>
            <a:off x="2321387" y="3113812"/>
            <a:ext cx="3592707" cy="4745790"/>
          </a:xfrm>
          <a:custGeom>
            <a:avLst/>
            <a:gdLst/>
            <a:ahLst/>
            <a:cxnLst/>
            <a:rect l="l" t="t" r="r" b="b"/>
            <a:pathLst>
              <a:path w="3592707" h="4745790">
                <a:moveTo>
                  <a:pt x="0" y="0"/>
                </a:moveTo>
                <a:lnTo>
                  <a:pt x="3592707" y="0"/>
                </a:lnTo>
                <a:lnTo>
                  <a:pt x="3592707" y="4745789"/>
                </a:lnTo>
                <a:lnTo>
                  <a:pt x="0" y="4745789"/>
                </a:lnTo>
                <a:lnTo>
                  <a:pt x="0" y="0"/>
                </a:lnTo>
                <a:close/>
              </a:path>
            </a:pathLst>
          </a:custGeom>
          <a:blipFill>
            <a:blip r:embed="rId5"/>
            <a:stretch>
              <a:fillRect/>
            </a:stretch>
          </a:blipFill>
          <a:ln w="19050" cap="sq">
            <a:solidFill>
              <a:srgbClr val="000000"/>
            </a:solidFill>
            <a:prstDash val="solid"/>
            <a:miter/>
          </a:ln>
        </p:spPr>
        <p:txBody>
          <a:bodyPr/>
          <a:lstStyle/>
          <a:p>
            <a:endParaRPr lang="en-US"/>
          </a:p>
        </p:txBody>
      </p:sp>
      <p:sp>
        <p:nvSpPr>
          <p:cNvPr id="23" name="TextBox 23"/>
          <p:cNvSpPr txBox="1"/>
          <p:nvPr/>
        </p:nvSpPr>
        <p:spPr>
          <a:xfrm>
            <a:off x="938966" y="791507"/>
            <a:ext cx="11770863"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Homework: Health Passport</a:t>
            </a:r>
          </a:p>
        </p:txBody>
      </p:sp>
      <p:sp>
        <p:nvSpPr>
          <p:cNvPr id="24" name="TextBox 24"/>
          <p:cNvSpPr txBox="1"/>
          <p:nvPr/>
        </p:nvSpPr>
        <p:spPr>
          <a:xfrm>
            <a:off x="6387474" y="4666287"/>
            <a:ext cx="10553132" cy="154559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Collaborate with the person you care for to complete (or edit) a health passport.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0018174" cy="1223447"/>
            <a:chOff x="0" y="0"/>
            <a:chExt cx="2638531" cy="322225"/>
          </a:xfrm>
        </p:grpSpPr>
        <p:sp>
          <p:nvSpPr>
            <p:cNvPr id="17" name="Freeform 17"/>
            <p:cNvSpPr/>
            <p:nvPr/>
          </p:nvSpPr>
          <p:spPr>
            <a:xfrm>
              <a:off x="0" y="0"/>
              <a:ext cx="2638531" cy="322225"/>
            </a:xfrm>
            <a:custGeom>
              <a:avLst/>
              <a:gdLst/>
              <a:ahLst/>
              <a:cxnLst/>
              <a:rect l="l" t="t" r="r" b="b"/>
              <a:pathLst>
                <a:path w="2638531" h="322225">
                  <a:moveTo>
                    <a:pt x="2435331" y="0"/>
                  </a:moveTo>
                  <a:cubicBezTo>
                    <a:pt x="2547556" y="0"/>
                    <a:pt x="2638531" y="72132"/>
                    <a:pt x="2638531" y="161112"/>
                  </a:cubicBezTo>
                  <a:cubicBezTo>
                    <a:pt x="2638531" y="250092"/>
                    <a:pt x="2547556" y="322225"/>
                    <a:pt x="2435331"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2638531" cy="350800"/>
            </a:xfrm>
            <a:prstGeom prst="rect">
              <a:avLst/>
            </a:prstGeom>
          </p:spPr>
          <p:txBody>
            <a:bodyPr lIns="50800" tIns="50800" rIns="50800" bIns="50800" rtlCol="0" anchor="ctr"/>
            <a:lstStyle/>
            <a:p>
              <a:pPr algn="ctr">
                <a:lnSpc>
                  <a:spcPts val="1960"/>
                </a:lnSpc>
              </a:pPr>
              <a:endParaRPr/>
            </a:p>
          </p:txBody>
        </p:sp>
      </p:grpSp>
      <p:sp>
        <p:nvSpPr>
          <p:cNvPr id="19" name="TextBox 19"/>
          <p:cNvSpPr txBox="1"/>
          <p:nvPr/>
        </p:nvSpPr>
        <p:spPr>
          <a:xfrm>
            <a:off x="938966" y="791507"/>
            <a:ext cx="9357824"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Common Patient Rights</a:t>
            </a:r>
          </a:p>
        </p:txBody>
      </p:sp>
      <p:grpSp>
        <p:nvGrpSpPr>
          <p:cNvPr id="20" name="Group 20"/>
          <p:cNvGrpSpPr/>
          <p:nvPr/>
        </p:nvGrpSpPr>
        <p:grpSpPr>
          <a:xfrm>
            <a:off x="0" y="9776625"/>
            <a:ext cx="18288000" cy="510375"/>
            <a:chOff x="0" y="0"/>
            <a:chExt cx="6554006" cy="182907"/>
          </a:xfrm>
        </p:grpSpPr>
        <p:sp>
          <p:nvSpPr>
            <p:cNvPr id="21" name="Freeform 2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2" name="TextBox 2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3" name="Freeform 23"/>
          <p:cNvSpPr/>
          <p:nvPr/>
        </p:nvSpPr>
        <p:spPr>
          <a:xfrm>
            <a:off x="1396055" y="4065139"/>
            <a:ext cx="2798468" cy="2798468"/>
          </a:xfrm>
          <a:custGeom>
            <a:avLst/>
            <a:gdLst/>
            <a:ahLst/>
            <a:cxnLst/>
            <a:rect l="l" t="t" r="r" b="b"/>
            <a:pathLst>
              <a:path w="2798468" h="2798468">
                <a:moveTo>
                  <a:pt x="0" y="0"/>
                </a:moveTo>
                <a:lnTo>
                  <a:pt x="2798468" y="0"/>
                </a:lnTo>
                <a:lnTo>
                  <a:pt x="2798468" y="2798467"/>
                </a:lnTo>
                <a:lnTo>
                  <a:pt x="0" y="279846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TextBox 24"/>
          <p:cNvSpPr txBox="1"/>
          <p:nvPr/>
        </p:nvSpPr>
        <p:spPr>
          <a:xfrm>
            <a:off x="4194523" y="2354444"/>
            <a:ext cx="13197648" cy="7004050"/>
          </a:xfrm>
          <a:prstGeom prst="rect">
            <a:avLst/>
          </a:prstGeom>
        </p:spPr>
        <p:txBody>
          <a:bodyPr lIns="0" tIns="0" rIns="0" bIns="0" rtlCol="0" anchor="t">
            <a:spAutoFit/>
          </a:bodyPr>
          <a:lstStyle/>
          <a:p>
            <a:pPr marL="863601" lvl="1" indent="-431801" algn="l">
              <a:lnSpc>
                <a:spcPts val="5600"/>
              </a:lnSpc>
              <a:buFont typeface="Arial"/>
              <a:buChar char="•"/>
            </a:pPr>
            <a:r>
              <a:rPr lang="en-US" sz="4000">
                <a:solidFill>
                  <a:srgbClr val="000000"/>
                </a:solidFill>
                <a:latin typeface="Ubuntu"/>
                <a:ea typeface="Ubuntu"/>
                <a:cs typeface="Ubuntu"/>
                <a:sym typeface="Ubuntu"/>
              </a:rPr>
              <a:t>Being treated with dignity and respect</a:t>
            </a:r>
          </a:p>
          <a:p>
            <a:pPr algn="l">
              <a:lnSpc>
                <a:spcPts val="1400"/>
              </a:lnSpc>
            </a:pPr>
            <a:endParaRPr lang="en-US" sz="4000">
              <a:solidFill>
                <a:srgbClr val="000000"/>
              </a:solidFill>
              <a:latin typeface="Ubuntu"/>
              <a:ea typeface="Ubuntu"/>
              <a:cs typeface="Ubuntu"/>
              <a:sym typeface="Ubuntu"/>
            </a:endParaRPr>
          </a:p>
          <a:p>
            <a:pPr marL="863603" lvl="1" indent="-431801" algn="l">
              <a:lnSpc>
                <a:spcPts val="5600"/>
              </a:lnSpc>
              <a:buFont typeface="Arial"/>
              <a:buChar char="•"/>
            </a:pPr>
            <a:r>
              <a:rPr lang="en-US" sz="4000">
                <a:solidFill>
                  <a:srgbClr val="000000"/>
                </a:solidFill>
                <a:latin typeface="Ubuntu"/>
                <a:ea typeface="Ubuntu"/>
                <a:cs typeface="Ubuntu"/>
                <a:sym typeface="Ubuntu"/>
              </a:rPr>
              <a:t>Freedom from discrimination</a:t>
            </a:r>
          </a:p>
          <a:p>
            <a:pPr algn="l">
              <a:lnSpc>
                <a:spcPts val="1400"/>
              </a:lnSpc>
            </a:pPr>
            <a:endParaRPr lang="en-US" sz="4000">
              <a:solidFill>
                <a:srgbClr val="000000"/>
              </a:solidFill>
              <a:latin typeface="Ubuntu"/>
              <a:ea typeface="Ubuntu"/>
              <a:cs typeface="Ubuntu"/>
              <a:sym typeface="Ubuntu"/>
            </a:endParaRPr>
          </a:p>
          <a:p>
            <a:pPr marL="863603" lvl="1" indent="-431801" algn="l">
              <a:lnSpc>
                <a:spcPts val="5600"/>
              </a:lnSpc>
              <a:buFont typeface="Arial"/>
              <a:buChar char="•"/>
            </a:pPr>
            <a:r>
              <a:rPr lang="en-US" sz="4000">
                <a:solidFill>
                  <a:srgbClr val="000000"/>
                </a:solidFill>
                <a:latin typeface="Ubuntu"/>
                <a:ea typeface="Ubuntu"/>
                <a:cs typeface="Ubuntu"/>
                <a:sym typeface="Ubuntu"/>
              </a:rPr>
              <a:t>Right to request accommodations based on disability status</a:t>
            </a:r>
          </a:p>
          <a:p>
            <a:pPr algn="l">
              <a:lnSpc>
                <a:spcPts val="1400"/>
              </a:lnSpc>
            </a:pPr>
            <a:endParaRPr lang="en-US" sz="4000">
              <a:solidFill>
                <a:srgbClr val="000000"/>
              </a:solidFill>
              <a:latin typeface="Ubuntu"/>
              <a:ea typeface="Ubuntu"/>
              <a:cs typeface="Ubuntu"/>
              <a:sym typeface="Ubuntu"/>
            </a:endParaRPr>
          </a:p>
          <a:p>
            <a:pPr algn="l">
              <a:lnSpc>
                <a:spcPts val="1399"/>
              </a:lnSpc>
            </a:pPr>
            <a:endParaRPr lang="en-US" sz="4000">
              <a:solidFill>
                <a:srgbClr val="000000"/>
              </a:solidFill>
              <a:latin typeface="Ubuntu"/>
              <a:ea typeface="Ubuntu"/>
              <a:cs typeface="Ubuntu"/>
              <a:sym typeface="Ubuntu"/>
            </a:endParaRPr>
          </a:p>
          <a:p>
            <a:pPr marL="863603" lvl="1" indent="-431801" algn="l">
              <a:lnSpc>
                <a:spcPts val="5600"/>
              </a:lnSpc>
              <a:buFont typeface="Arial"/>
              <a:buChar char="•"/>
            </a:pPr>
            <a:r>
              <a:rPr lang="en-US" sz="4000">
                <a:solidFill>
                  <a:srgbClr val="000000"/>
                </a:solidFill>
                <a:latin typeface="Ubuntu"/>
                <a:ea typeface="Ubuntu"/>
                <a:cs typeface="Ubuntu"/>
                <a:sym typeface="Ubuntu"/>
              </a:rPr>
              <a:t>Right to privacy and confidentiality</a:t>
            </a:r>
          </a:p>
          <a:p>
            <a:pPr algn="l">
              <a:lnSpc>
                <a:spcPts val="1399"/>
              </a:lnSpc>
            </a:pPr>
            <a:endParaRPr lang="en-US" sz="4000">
              <a:solidFill>
                <a:srgbClr val="000000"/>
              </a:solidFill>
              <a:latin typeface="Ubuntu"/>
              <a:ea typeface="Ubuntu"/>
              <a:cs typeface="Ubuntu"/>
              <a:sym typeface="Ubuntu"/>
            </a:endParaRPr>
          </a:p>
          <a:p>
            <a:pPr algn="l">
              <a:lnSpc>
                <a:spcPts val="1400"/>
              </a:lnSpc>
            </a:pPr>
            <a:endParaRPr lang="en-US" sz="4000">
              <a:solidFill>
                <a:srgbClr val="000000"/>
              </a:solidFill>
              <a:latin typeface="Ubuntu"/>
              <a:ea typeface="Ubuntu"/>
              <a:cs typeface="Ubuntu"/>
              <a:sym typeface="Ubuntu"/>
            </a:endParaRPr>
          </a:p>
          <a:p>
            <a:pPr algn="l">
              <a:lnSpc>
                <a:spcPts val="1399"/>
              </a:lnSpc>
            </a:pPr>
            <a:endParaRPr lang="en-US" sz="4000">
              <a:solidFill>
                <a:srgbClr val="000000"/>
              </a:solidFill>
              <a:latin typeface="Ubuntu"/>
              <a:ea typeface="Ubuntu"/>
              <a:cs typeface="Ubuntu"/>
              <a:sym typeface="Ubuntu"/>
            </a:endParaRPr>
          </a:p>
          <a:p>
            <a:pPr marL="863603" lvl="1" indent="-431801" algn="l">
              <a:lnSpc>
                <a:spcPts val="5600"/>
              </a:lnSpc>
              <a:buFont typeface="Arial"/>
              <a:buChar char="•"/>
            </a:pPr>
            <a:r>
              <a:rPr lang="en-US" sz="4000">
                <a:solidFill>
                  <a:srgbClr val="000000"/>
                </a:solidFill>
                <a:latin typeface="Ubuntu"/>
                <a:ea typeface="Ubuntu"/>
                <a:cs typeface="Ubuntu"/>
                <a:sym typeface="Ubuntu"/>
              </a:rPr>
              <a:t>Having a family member, friend, or advocate present to support you during medical care</a:t>
            </a:r>
          </a:p>
          <a:p>
            <a:pPr algn="l">
              <a:lnSpc>
                <a:spcPts val="1399"/>
              </a:lnSpc>
            </a:pPr>
            <a:endParaRPr lang="en-US" sz="4000">
              <a:solidFill>
                <a:srgbClr val="000000"/>
              </a:solidFill>
              <a:latin typeface="Ubuntu"/>
              <a:ea typeface="Ubuntu"/>
              <a:cs typeface="Ubuntu"/>
              <a:sym typeface="Ubuntu"/>
            </a:endParaRPr>
          </a:p>
          <a:p>
            <a:pPr marL="863603" lvl="1" indent="-431801" algn="l">
              <a:lnSpc>
                <a:spcPts val="5600"/>
              </a:lnSpc>
              <a:buFont typeface="Arial"/>
              <a:buChar char="•"/>
            </a:pPr>
            <a:r>
              <a:rPr lang="en-US" sz="4000">
                <a:solidFill>
                  <a:srgbClr val="000000"/>
                </a:solidFill>
                <a:latin typeface="Ubuntu"/>
                <a:ea typeface="Ubuntu"/>
                <a:cs typeface="Ubuntu"/>
                <a:sym typeface="Ubuntu"/>
              </a:rPr>
              <a:t>Informed consent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3814507" cy="1223447"/>
            <a:chOff x="0" y="0"/>
            <a:chExt cx="3638389" cy="322225"/>
          </a:xfrm>
        </p:grpSpPr>
        <p:sp>
          <p:nvSpPr>
            <p:cNvPr id="17" name="Freeform 17"/>
            <p:cNvSpPr/>
            <p:nvPr/>
          </p:nvSpPr>
          <p:spPr>
            <a:xfrm>
              <a:off x="0" y="0"/>
              <a:ext cx="3638389" cy="322225"/>
            </a:xfrm>
            <a:custGeom>
              <a:avLst/>
              <a:gdLst/>
              <a:ahLst/>
              <a:cxnLst/>
              <a:rect l="l" t="t" r="r" b="b"/>
              <a:pathLst>
                <a:path w="3638389" h="322225">
                  <a:moveTo>
                    <a:pt x="3435189" y="0"/>
                  </a:moveTo>
                  <a:cubicBezTo>
                    <a:pt x="3547413" y="0"/>
                    <a:pt x="3638389" y="72132"/>
                    <a:pt x="3638389" y="161112"/>
                  </a:cubicBezTo>
                  <a:cubicBezTo>
                    <a:pt x="3638389" y="250092"/>
                    <a:pt x="3547413" y="322225"/>
                    <a:pt x="3435189"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3638389" cy="350800"/>
            </a:xfrm>
            <a:prstGeom prst="rect">
              <a:avLst/>
            </a:prstGeom>
          </p:spPr>
          <p:txBody>
            <a:bodyPr lIns="50800" tIns="50800" rIns="50800" bIns="50800" rtlCol="0" anchor="ctr"/>
            <a:lstStyle/>
            <a:p>
              <a:pPr algn="ctr">
                <a:lnSpc>
                  <a:spcPts val="1960"/>
                </a:lnSpc>
              </a:pPr>
              <a:endParaRPr/>
            </a:p>
          </p:txBody>
        </p:sp>
      </p:grpSp>
      <p:sp>
        <p:nvSpPr>
          <p:cNvPr id="19" name="TextBox 19"/>
          <p:cNvSpPr txBox="1"/>
          <p:nvPr/>
        </p:nvSpPr>
        <p:spPr>
          <a:xfrm>
            <a:off x="938966" y="791507"/>
            <a:ext cx="13947708"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Common Patient Responsibilities</a:t>
            </a:r>
          </a:p>
        </p:txBody>
      </p:sp>
      <p:grpSp>
        <p:nvGrpSpPr>
          <p:cNvPr id="20" name="Group 20"/>
          <p:cNvGrpSpPr/>
          <p:nvPr/>
        </p:nvGrpSpPr>
        <p:grpSpPr>
          <a:xfrm>
            <a:off x="0" y="9776625"/>
            <a:ext cx="18288000" cy="510375"/>
            <a:chOff x="0" y="0"/>
            <a:chExt cx="6554006" cy="182907"/>
          </a:xfrm>
        </p:grpSpPr>
        <p:sp>
          <p:nvSpPr>
            <p:cNvPr id="21" name="Freeform 2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2" name="TextBox 2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3" name="Freeform 23"/>
          <p:cNvSpPr/>
          <p:nvPr/>
        </p:nvSpPr>
        <p:spPr>
          <a:xfrm>
            <a:off x="1614685" y="4065768"/>
            <a:ext cx="2361207" cy="2798468"/>
          </a:xfrm>
          <a:custGeom>
            <a:avLst/>
            <a:gdLst/>
            <a:ahLst/>
            <a:cxnLst/>
            <a:rect l="l" t="t" r="r" b="b"/>
            <a:pathLst>
              <a:path w="2361207" h="2798468">
                <a:moveTo>
                  <a:pt x="0" y="0"/>
                </a:moveTo>
                <a:lnTo>
                  <a:pt x="2361207" y="0"/>
                </a:lnTo>
                <a:lnTo>
                  <a:pt x="2361207" y="2798467"/>
                </a:lnTo>
                <a:lnTo>
                  <a:pt x="0" y="279846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TextBox 24"/>
          <p:cNvSpPr txBox="1"/>
          <p:nvPr/>
        </p:nvSpPr>
        <p:spPr>
          <a:xfrm>
            <a:off x="4216206" y="2300458"/>
            <a:ext cx="13321106" cy="7121547"/>
          </a:xfrm>
          <a:prstGeom prst="rect">
            <a:avLst/>
          </a:prstGeom>
        </p:spPr>
        <p:txBody>
          <a:bodyPr lIns="0" tIns="0" rIns="0" bIns="0" rtlCol="0" anchor="t">
            <a:spAutoFit/>
          </a:bodyPr>
          <a:lstStyle/>
          <a:p>
            <a:pPr marL="863600" lvl="1" indent="-431800" algn="l">
              <a:lnSpc>
                <a:spcPts val="5599"/>
              </a:lnSpc>
              <a:buFont typeface="Arial"/>
              <a:buChar char="•"/>
            </a:pPr>
            <a:r>
              <a:rPr lang="en-US" sz="3999">
                <a:solidFill>
                  <a:srgbClr val="000000"/>
                </a:solidFill>
                <a:latin typeface="Ubuntu"/>
                <a:ea typeface="Ubuntu"/>
                <a:cs typeface="Ubuntu"/>
                <a:sym typeface="Ubuntu"/>
              </a:rPr>
              <a:t>To treat providers and staff with respect</a:t>
            </a:r>
          </a:p>
          <a:p>
            <a:pPr algn="l">
              <a:lnSpc>
                <a:spcPts val="1120"/>
              </a:lnSpc>
            </a:pPr>
            <a:endParaRPr lang="en-US" sz="3999">
              <a:solidFill>
                <a:srgbClr val="000000"/>
              </a:solidFill>
              <a:latin typeface="Ubuntu"/>
              <a:ea typeface="Ubuntu"/>
              <a:cs typeface="Ubuntu"/>
              <a:sym typeface="Ubuntu"/>
            </a:endParaRPr>
          </a:p>
          <a:p>
            <a:pPr marL="863600" lvl="1" indent="-431800" algn="l">
              <a:lnSpc>
                <a:spcPts val="5599"/>
              </a:lnSpc>
              <a:buFont typeface="Arial"/>
              <a:buChar char="•"/>
            </a:pPr>
            <a:r>
              <a:rPr lang="en-US" sz="3999">
                <a:solidFill>
                  <a:srgbClr val="000000"/>
                </a:solidFill>
                <a:latin typeface="Ubuntu"/>
                <a:ea typeface="Ubuntu"/>
                <a:cs typeface="Ubuntu"/>
                <a:sym typeface="Ubuntu"/>
              </a:rPr>
              <a:t>To arrive on time for appointments </a:t>
            </a:r>
          </a:p>
          <a:p>
            <a:pPr algn="l">
              <a:lnSpc>
                <a:spcPts val="1120"/>
              </a:lnSpc>
            </a:pPr>
            <a:endParaRPr lang="en-US" sz="3999">
              <a:solidFill>
                <a:srgbClr val="000000"/>
              </a:solidFill>
              <a:latin typeface="Ubuntu"/>
              <a:ea typeface="Ubuntu"/>
              <a:cs typeface="Ubuntu"/>
              <a:sym typeface="Ubuntu"/>
            </a:endParaRPr>
          </a:p>
          <a:p>
            <a:pPr marL="863600" lvl="1" indent="-431800" algn="l">
              <a:lnSpc>
                <a:spcPts val="5599"/>
              </a:lnSpc>
              <a:buFont typeface="Arial"/>
              <a:buChar char="•"/>
            </a:pPr>
            <a:r>
              <a:rPr lang="en-US" sz="3999">
                <a:solidFill>
                  <a:srgbClr val="000000"/>
                </a:solidFill>
                <a:latin typeface="Ubuntu"/>
                <a:ea typeface="Ubuntu"/>
                <a:cs typeface="Ubuntu"/>
                <a:sym typeface="Ubuntu"/>
              </a:rPr>
              <a:t>To use emergency services appropriately</a:t>
            </a:r>
          </a:p>
          <a:p>
            <a:pPr algn="l">
              <a:lnSpc>
                <a:spcPts val="1120"/>
              </a:lnSpc>
            </a:pPr>
            <a:endParaRPr lang="en-US" sz="3999">
              <a:solidFill>
                <a:srgbClr val="000000"/>
              </a:solidFill>
              <a:latin typeface="Ubuntu"/>
              <a:ea typeface="Ubuntu"/>
              <a:cs typeface="Ubuntu"/>
              <a:sym typeface="Ubuntu"/>
            </a:endParaRPr>
          </a:p>
          <a:p>
            <a:pPr marL="863600" lvl="1" indent="-431800" algn="l">
              <a:lnSpc>
                <a:spcPts val="5599"/>
              </a:lnSpc>
              <a:buFont typeface="Arial"/>
              <a:buChar char="•"/>
            </a:pPr>
            <a:r>
              <a:rPr lang="en-US" sz="3999">
                <a:solidFill>
                  <a:srgbClr val="000000"/>
                </a:solidFill>
                <a:latin typeface="Ubuntu"/>
                <a:ea typeface="Ubuntu"/>
                <a:cs typeface="Ubuntu"/>
                <a:sym typeface="Ubuntu"/>
              </a:rPr>
              <a:t>To be truthful when we describe our experiences, behaviors, and medical history</a:t>
            </a:r>
          </a:p>
          <a:p>
            <a:pPr algn="l">
              <a:lnSpc>
                <a:spcPts val="1120"/>
              </a:lnSpc>
            </a:pPr>
            <a:endParaRPr lang="en-US" sz="3999">
              <a:solidFill>
                <a:srgbClr val="000000"/>
              </a:solidFill>
              <a:latin typeface="Ubuntu"/>
              <a:ea typeface="Ubuntu"/>
              <a:cs typeface="Ubuntu"/>
              <a:sym typeface="Ubuntu"/>
            </a:endParaRPr>
          </a:p>
          <a:p>
            <a:pPr marL="863600" lvl="1" indent="-431800" algn="l">
              <a:lnSpc>
                <a:spcPts val="5599"/>
              </a:lnSpc>
              <a:buFont typeface="Arial"/>
              <a:buChar char="•"/>
            </a:pPr>
            <a:r>
              <a:rPr lang="en-US" sz="3999">
                <a:solidFill>
                  <a:srgbClr val="000000"/>
                </a:solidFill>
                <a:latin typeface="Ubuntu"/>
                <a:ea typeface="Ubuntu"/>
                <a:cs typeface="Ubuntu"/>
                <a:sym typeface="Ubuntu"/>
              </a:rPr>
              <a:t>To ask questions when we don’t understand</a:t>
            </a:r>
          </a:p>
          <a:p>
            <a:pPr algn="l">
              <a:lnSpc>
                <a:spcPts val="1120"/>
              </a:lnSpc>
            </a:pPr>
            <a:endParaRPr lang="en-US" sz="3999">
              <a:solidFill>
                <a:srgbClr val="000000"/>
              </a:solidFill>
              <a:latin typeface="Ubuntu"/>
              <a:ea typeface="Ubuntu"/>
              <a:cs typeface="Ubuntu"/>
              <a:sym typeface="Ubuntu"/>
            </a:endParaRPr>
          </a:p>
          <a:p>
            <a:pPr marL="863600" lvl="1" indent="-431800" algn="l">
              <a:lnSpc>
                <a:spcPts val="5599"/>
              </a:lnSpc>
              <a:buFont typeface="Arial"/>
              <a:buChar char="•"/>
            </a:pPr>
            <a:r>
              <a:rPr lang="en-US" sz="3999">
                <a:solidFill>
                  <a:srgbClr val="000000"/>
                </a:solidFill>
                <a:latin typeface="Ubuntu"/>
                <a:ea typeface="Ubuntu"/>
                <a:cs typeface="Ubuntu"/>
                <a:sym typeface="Ubuntu"/>
              </a:rPr>
              <a:t>To cooperate with treatment plans</a:t>
            </a:r>
          </a:p>
          <a:p>
            <a:pPr algn="l">
              <a:lnSpc>
                <a:spcPts val="1120"/>
              </a:lnSpc>
            </a:pPr>
            <a:endParaRPr lang="en-US" sz="3999">
              <a:solidFill>
                <a:srgbClr val="000000"/>
              </a:solidFill>
              <a:latin typeface="Ubuntu"/>
              <a:ea typeface="Ubuntu"/>
              <a:cs typeface="Ubuntu"/>
              <a:sym typeface="Ubuntu"/>
            </a:endParaRPr>
          </a:p>
          <a:p>
            <a:pPr marL="863600" lvl="1" indent="-431800" algn="l">
              <a:lnSpc>
                <a:spcPts val="5599"/>
              </a:lnSpc>
              <a:buFont typeface="Arial"/>
              <a:buChar char="•"/>
            </a:pPr>
            <a:r>
              <a:rPr lang="en-US" sz="3999">
                <a:solidFill>
                  <a:srgbClr val="000000"/>
                </a:solidFill>
                <a:latin typeface="Ubuntu"/>
                <a:ea typeface="Ubuntu"/>
                <a:cs typeface="Ubuntu"/>
                <a:sym typeface="Ubuntu"/>
              </a:rPr>
              <a:t>To be accountable for our choices and actions regarding our healthcare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5" name="Freeform 5"/>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6" name="Freeform 6"/>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6500812" y="0"/>
            <a:ext cx="2807494" cy="904875"/>
          </a:xfrm>
          <a:custGeom>
            <a:avLst/>
            <a:gdLst/>
            <a:ahLst/>
            <a:cxnLst/>
            <a:rect l="l" t="t" r="r" b="b"/>
            <a:pathLst>
              <a:path w="2807494" h="904875">
                <a:moveTo>
                  <a:pt x="0" y="0"/>
                </a:moveTo>
                <a:lnTo>
                  <a:pt x="2807494" y="0"/>
                </a:lnTo>
                <a:lnTo>
                  <a:pt x="2807494" y="904875"/>
                </a:lnTo>
                <a:lnTo>
                  <a:pt x="0" y="904875"/>
                </a:lnTo>
                <a:lnTo>
                  <a:pt x="0" y="0"/>
                </a:lnTo>
                <a:close/>
              </a:path>
            </a:pathLst>
          </a:custGeom>
          <a:blipFill>
            <a:blip r:embed="rId3">
              <a:extLst>
                <a:ext uri="{96DAC541-7B7A-43D3-8B79-37D633B846F1}">
                  <asvg:svgBlip xmlns:asvg="http://schemas.microsoft.com/office/drawing/2016/SVG/main" r:embed="rId4"/>
                </a:ext>
              </a:extLst>
            </a:blip>
            <a:stretch>
              <a:fillRect l="-47" b="-202607"/>
            </a:stretch>
          </a:blipFill>
        </p:spPr>
        <p:txBody>
          <a:bodyPr/>
          <a:lstStyle/>
          <a:p>
            <a:endParaRPr lang="en-US"/>
          </a:p>
        </p:txBody>
      </p:sp>
      <p:sp>
        <p:nvSpPr>
          <p:cNvPr id="8" name="Freeform 8"/>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9" name="Freeform 9"/>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0" name="Freeform 10"/>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5447650" cy="1223447"/>
            <a:chOff x="0" y="0"/>
            <a:chExt cx="1434772" cy="322225"/>
          </a:xfrm>
        </p:grpSpPr>
        <p:sp>
          <p:nvSpPr>
            <p:cNvPr id="17" name="Freeform 17"/>
            <p:cNvSpPr/>
            <p:nvPr/>
          </p:nvSpPr>
          <p:spPr>
            <a:xfrm>
              <a:off x="0" y="0"/>
              <a:ext cx="1434772" cy="322225"/>
            </a:xfrm>
            <a:custGeom>
              <a:avLst/>
              <a:gdLst/>
              <a:ahLst/>
              <a:cxnLst/>
              <a:rect l="l" t="t" r="r" b="b"/>
              <a:pathLst>
                <a:path w="1434772" h="322225">
                  <a:moveTo>
                    <a:pt x="1231572" y="0"/>
                  </a:moveTo>
                  <a:cubicBezTo>
                    <a:pt x="1343796" y="0"/>
                    <a:pt x="1434772" y="72132"/>
                    <a:pt x="1434772" y="161112"/>
                  </a:cubicBezTo>
                  <a:cubicBezTo>
                    <a:pt x="1434772" y="250092"/>
                    <a:pt x="1343796" y="322225"/>
                    <a:pt x="1231572"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1434772"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Freeform 22"/>
          <p:cNvSpPr/>
          <p:nvPr/>
        </p:nvSpPr>
        <p:spPr>
          <a:xfrm>
            <a:off x="10700460" y="2414474"/>
            <a:ext cx="6836959" cy="6836959"/>
          </a:xfrm>
          <a:custGeom>
            <a:avLst/>
            <a:gdLst/>
            <a:ahLst/>
            <a:cxnLst/>
            <a:rect l="l" t="t" r="r" b="b"/>
            <a:pathLst>
              <a:path w="6836959" h="6836959">
                <a:moveTo>
                  <a:pt x="0" y="0"/>
                </a:moveTo>
                <a:lnTo>
                  <a:pt x="6836959" y="0"/>
                </a:lnTo>
                <a:lnTo>
                  <a:pt x="6836959" y="6836959"/>
                </a:lnTo>
                <a:lnTo>
                  <a:pt x="0" y="6836959"/>
                </a:lnTo>
                <a:lnTo>
                  <a:pt x="0" y="0"/>
                </a:lnTo>
                <a:close/>
              </a:path>
            </a:pathLst>
          </a:custGeom>
          <a:blipFill>
            <a:blip r:embed="rId5"/>
            <a:stretch>
              <a:fillRect/>
            </a:stretch>
          </a:blipFill>
        </p:spPr>
        <p:txBody>
          <a:bodyPr/>
          <a:lstStyle/>
          <a:p>
            <a:endParaRPr lang="en-US"/>
          </a:p>
        </p:txBody>
      </p:sp>
      <p:sp>
        <p:nvSpPr>
          <p:cNvPr id="23" name="TextBox 23"/>
          <p:cNvSpPr txBox="1"/>
          <p:nvPr/>
        </p:nvSpPr>
        <p:spPr>
          <a:xfrm>
            <a:off x="1501877" y="2378250"/>
            <a:ext cx="8960458" cy="6965963"/>
          </a:xfrm>
          <a:prstGeom prst="rect">
            <a:avLst/>
          </a:prstGeom>
        </p:spPr>
        <p:txBody>
          <a:bodyPr lIns="0" tIns="0" rIns="0" bIns="0" rtlCol="0" anchor="t">
            <a:spAutoFit/>
          </a:bodyPr>
          <a:lstStyle/>
          <a:p>
            <a:pPr algn="l">
              <a:lnSpc>
                <a:spcPts val="5599"/>
              </a:lnSpc>
            </a:pPr>
            <a:r>
              <a:rPr lang="en-US" sz="3999">
                <a:solidFill>
                  <a:srgbClr val="000000"/>
                </a:solidFill>
                <a:latin typeface="Ubuntu"/>
                <a:ea typeface="Ubuntu"/>
                <a:cs typeface="Ubuntu"/>
                <a:sym typeface="Ubuntu"/>
              </a:rPr>
              <a:t>Section 504 of the Rehabilitation Act of 1973 was the first federal law to recognize disability as a </a:t>
            </a:r>
            <a:r>
              <a:rPr lang="en-US" sz="3999">
                <a:solidFill>
                  <a:srgbClr val="000000"/>
                </a:solidFill>
                <a:latin typeface="Ubuntu Bold"/>
                <a:ea typeface="Ubuntu Bold"/>
                <a:cs typeface="Ubuntu Bold"/>
                <a:sym typeface="Ubuntu Bold"/>
              </a:rPr>
              <a:t>civil rights</a:t>
            </a:r>
            <a:r>
              <a:rPr lang="en-US" sz="3999">
                <a:solidFill>
                  <a:srgbClr val="000000"/>
                </a:solidFill>
                <a:latin typeface="Ubuntu"/>
                <a:ea typeface="Ubuntu"/>
                <a:cs typeface="Ubuntu"/>
                <a:sym typeface="Ubuntu"/>
              </a:rPr>
              <a:t> </a:t>
            </a:r>
            <a:r>
              <a:rPr lang="en-US" sz="3999">
                <a:solidFill>
                  <a:srgbClr val="000000"/>
                </a:solidFill>
                <a:latin typeface="Ubuntu Bold"/>
                <a:ea typeface="Ubuntu Bold"/>
                <a:cs typeface="Ubuntu Bold"/>
                <a:sym typeface="Ubuntu Bold"/>
              </a:rPr>
              <a:t>category</a:t>
            </a:r>
            <a:r>
              <a:rPr lang="en-US" sz="3999">
                <a:solidFill>
                  <a:srgbClr val="000000"/>
                </a:solidFill>
                <a:latin typeface="Ubuntu"/>
                <a:ea typeface="Ubuntu"/>
                <a:cs typeface="Ubuntu"/>
                <a:sym typeface="Ubuntu"/>
              </a:rPr>
              <a:t>. </a:t>
            </a:r>
          </a:p>
          <a:p>
            <a:pPr algn="l">
              <a:lnSpc>
                <a:spcPts val="5040"/>
              </a:lnSpc>
            </a:pPr>
            <a:endParaRPr lang="en-US" sz="3999">
              <a:solidFill>
                <a:srgbClr val="000000"/>
              </a:solidFill>
              <a:latin typeface="Ubuntu"/>
              <a:ea typeface="Ubuntu"/>
              <a:cs typeface="Ubuntu"/>
              <a:sym typeface="Ubuntu"/>
            </a:endParaRPr>
          </a:p>
          <a:p>
            <a:pPr algn="l">
              <a:lnSpc>
                <a:spcPts val="5599"/>
              </a:lnSpc>
            </a:pPr>
            <a:r>
              <a:rPr lang="en-US" sz="3999">
                <a:solidFill>
                  <a:srgbClr val="000000"/>
                </a:solidFill>
                <a:latin typeface="Ubuntu"/>
                <a:ea typeface="Ubuntu"/>
                <a:cs typeface="Ubuntu"/>
                <a:sym typeface="Ubuntu"/>
              </a:rPr>
              <a:t>The law protects qualified individuals from </a:t>
            </a:r>
            <a:r>
              <a:rPr lang="en-US" sz="3999">
                <a:solidFill>
                  <a:srgbClr val="000000"/>
                </a:solidFill>
                <a:latin typeface="Ubuntu Bold"/>
                <a:ea typeface="Ubuntu Bold"/>
                <a:cs typeface="Ubuntu Bold"/>
                <a:sym typeface="Ubuntu Bold"/>
              </a:rPr>
              <a:t>discrimination based on disability</a:t>
            </a:r>
            <a:r>
              <a:rPr lang="en-US" sz="3999">
                <a:solidFill>
                  <a:srgbClr val="000000"/>
                </a:solidFill>
                <a:latin typeface="Ubuntu"/>
                <a:ea typeface="Ubuntu"/>
                <a:cs typeface="Ubuntu"/>
                <a:sym typeface="Ubuntu"/>
              </a:rPr>
              <a:t>, and it applies to employers and organizations that receive </a:t>
            </a:r>
          </a:p>
          <a:p>
            <a:pPr algn="l">
              <a:lnSpc>
                <a:spcPts val="5599"/>
              </a:lnSpc>
            </a:pPr>
            <a:r>
              <a:rPr lang="en-US" sz="3999">
                <a:solidFill>
                  <a:srgbClr val="000000"/>
                </a:solidFill>
                <a:latin typeface="Ubuntu Bold"/>
                <a:ea typeface="Ubuntu Bold"/>
                <a:cs typeface="Ubuntu Bold"/>
                <a:sym typeface="Ubuntu Bold"/>
              </a:rPr>
              <a:t>federal funding</a:t>
            </a:r>
            <a:r>
              <a:rPr lang="en-US" sz="3999">
                <a:solidFill>
                  <a:srgbClr val="000000"/>
                </a:solidFill>
                <a:latin typeface="Ubuntu"/>
                <a:ea typeface="Ubuntu"/>
                <a:cs typeface="Ubuntu"/>
                <a:sym typeface="Ubuntu"/>
              </a:rPr>
              <a:t>. </a:t>
            </a:r>
          </a:p>
        </p:txBody>
      </p:sp>
      <p:sp>
        <p:nvSpPr>
          <p:cNvPr id="24" name="TextBox 24"/>
          <p:cNvSpPr txBox="1"/>
          <p:nvPr/>
        </p:nvSpPr>
        <p:spPr>
          <a:xfrm>
            <a:off x="938966" y="791507"/>
            <a:ext cx="4752818"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Section 504</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5428892" cy="1223447"/>
            <a:chOff x="0" y="0"/>
            <a:chExt cx="4063576" cy="322225"/>
          </a:xfrm>
        </p:grpSpPr>
        <p:sp>
          <p:nvSpPr>
            <p:cNvPr id="17" name="Freeform 17"/>
            <p:cNvSpPr/>
            <p:nvPr/>
          </p:nvSpPr>
          <p:spPr>
            <a:xfrm>
              <a:off x="0" y="0"/>
              <a:ext cx="4063576" cy="322225"/>
            </a:xfrm>
            <a:custGeom>
              <a:avLst/>
              <a:gdLst/>
              <a:ahLst/>
              <a:cxnLst/>
              <a:rect l="l" t="t" r="r" b="b"/>
              <a:pathLst>
                <a:path w="4063576" h="322225">
                  <a:moveTo>
                    <a:pt x="3860376" y="0"/>
                  </a:moveTo>
                  <a:cubicBezTo>
                    <a:pt x="3972601" y="0"/>
                    <a:pt x="4063576" y="72132"/>
                    <a:pt x="4063576" y="161112"/>
                  </a:cubicBezTo>
                  <a:cubicBezTo>
                    <a:pt x="4063576" y="250092"/>
                    <a:pt x="3972601" y="322225"/>
                    <a:pt x="3860376"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4063576"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Freeform 22"/>
          <p:cNvSpPr/>
          <p:nvPr/>
        </p:nvSpPr>
        <p:spPr>
          <a:xfrm>
            <a:off x="12472386" y="2378167"/>
            <a:ext cx="4575288" cy="6880133"/>
          </a:xfrm>
          <a:custGeom>
            <a:avLst/>
            <a:gdLst/>
            <a:ahLst/>
            <a:cxnLst/>
            <a:rect l="l" t="t" r="r" b="b"/>
            <a:pathLst>
              <a:path w="4575288" h="6880133">
                <a:moveTo>
                  <a:pt x="0" y="0"/>
                </a:moveTo>
                <a:lnTo>
                  <a:pt x="4575288" y="0"/>
                </a:lnTo>
                <a:lnTo>
                  <a:pt x="4575288" y="6880133"/>
                </a:lnTo>
                <a:lnTo>
                  <a:pt x="0" y="6880133"/>
                </a:lnTo>
                <a:lnTo>
                  <a:pt x="0" y="0"/>
                </a:lnTo>
                <a:close/>
              </a:path>
            </a:pathLst>
          </a:custGeom>
          <a:blipFill>
            <a:blip r:embed="rId5"/>
            <a:stretch>
              <a:fillRect/>
            </a:stretch>
          </a:blipFill>
        </p:spPr>
        <p:txBody>
          <a:bodyPr/>
          <a:lstStyle/>
          <a:p>
            <a:endParaRPr lang="en-US"/>
          </a:p>
        </p:txBody>
      </p:sp>
      <p:sp>
        <p:nvSpPr>
          <p:cNvPr id="23" name="TextBox 23"/>
          <p:cNvSpPr txBox="1"/>
          <p:nvPr/>
        </p:nvSpPr>
        <p:spPr>
          <a:xfrm>
            <a:off x="1604223" y="2451554"/>
            <a:ext cx="10565439" cy="311722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The Americans with Disabilities Act was the world’s first comprehensive civil rights law protecting people with disabilities from discrimination.</a:t>
            </a:r>
          </a:p>
        </p:txBody>
      </p:sp>
      <p:sp>
        <p:nvSpPr>
          <p:cNvPr id="24" name="TextBox 24"/>
          <p:cNvSpPr txBox="1"/>
          <p:nvPr/>
        </p:nvSpPr>
        <p:spPr>
          <a:xfrm>
            <a:off x="938966" y="791507"/>
            <a:ext cx="14816143"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Americans with Disabilities Act (ADA)</a:t>
            </a:r>
          </a:p>
        </p:txBody>
      </p:sp>
      <p:sp>
        <p:nvSpPr>
          <p:cNvPr id="25" name="TextBox 25"/>
          <p:cNvSpPr txBox="1"/>
          <p:nvPr/>
        </p:nvSpPr>
        <p:spPr>
          <a:xfrm>
            <a:off x="1622229" y="5997407"/>
            <a:ext cx="10547432" cy="3107690"/>
          </a:xfrm>
          <a:prstGeom prst="rect">
            <a:avLst/>
          </a:prstGeom>
        </p:spPr>
        <p:txBody>
          <a:bodyPr lIns="0" tIns="0" rIns="0" bIns="0" rtlCol="0" anchor="t">
            <a:spAutoFit/>
          </a:bodyPr>
          <a:lstStyle/>
          <a:p>
            <a:pPr algn="l">
              <a:lnSpc>
                <a:spcPts val="6160"/>
              </a:lnSpc>
              <a:spcBef>
                <a:spcPct val="0"/>
              </a:spcBef>
            </a:pPr>
            <a:r>
              <a:rPr lang="en-US" sz="4400">
                <a:solidFill>
                  <a:srgbClr val="000000"/>
                </a:solidFill>
                <a:latin typeface="Ubuntu"/>
                <a:ea typeface="Ubuntu"/>
                <a:cs typeface="Ubuntu"/>
                <a:sym typeface="Ubuntu"/>
              </a:rPr>
              <a:t>The purpose of the law is to make sure that people with disabilities have the </a:t>
            </a:r>
            <a:r>
              <a:rPr lang="en-US" sz="4400">
                <a:solidFill>
                  <a:srgbClr val="000000"/>
                </a:solidFill>
                <a:latin typeface="Ubuntu Bold"/>
                <a:ea typeface="Ubuntu Bold"/>
                <a:cs typeface="Ubuntu Bold"/>
                <a:sym typeface="Ubuntu Bold"/>
              </a:rPr>
              <a:t>same rights and opportunities</a:t>
            </a:r>
            <a:r>
              <a:rPr lang="en-US" sz="4400">
                <a:solidFill>
                  <a:srgbClr val="000000"/>
                </a:solidFill>
                <a:latin typeface="Ubuntu"/>
                <a:ea typeface="Ubuntu"/>
                <a:cs typeface="Ubuntu"/>
                <a:sym typeface="Ubuntu"/>
              </a:rPr>
              <a:t> as people without disabilities.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9862979" cy="1223447"/>
            <a:chOff x="0" y="0"/>
            <a:chExt cx="2597657" cy="322225"/>
          </a:xfrm>
        </p:grpSpPr>
        <p:sp>
          <p:nvSpPr>
            <p:cNvPr id="17" name="Freeform 17"/>
            <p:cNvSpPr/>
            <p:nvPr/>
          </p:nvSpPr>
          <p:spPr>
            <a:xfrm>
              <a:off x="0" y="0"/>
              <a:ext cx="2597657" cy="322225"/>
            </a:xfrm>
            <a:custGeom>
              <a:avLst/>
              <a:gdLst/>
              <a:ahLst/>
              <a:cxnLst/>
              <a:rect l="l" t="t" r="r" b="b"/>
              <a:pathLst>
                <a:path w="2597657" h="322225">
                  <a:moveTo>
                    <a:pt x="2394457" y="0"/>
                  </a:moveTo>
                  <a:cubicBezTo>
                    <a:pt x="2506681" y="0"/>
                    <a:pt x="2597657" y="72132"/>
                    <a:pt x="2597657" y="161112"/>
                  </a:cubicBezTo>
                  <a:cubicBezTo>
                    <a:pt x="2597657" y="250092"/>
                    <a:pt x="2506681" y="322225"/>
                    <a:pt x="2394457"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2597657"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Freeform 22"/>
          <p:cNvSpPr/>
          <p:nvPr/>
        </p:nvSpPr>
        <p:spPr>
          <a:xfrm>
            <a:off x="10222028" y="1888399"/>
            <a:ext cx="7037272" cy="4691514"/>
          </a:xfrm>
          <a:custGeom>
            <a:avLst/>
            <a:gdLst/>
            <a:ahLst/>
            <a:cxnLst/>
            <a:rect l="l" t="t" r="r" b="b"/>
            <a:pathLst>
              <a:path w="7037272" h="4691514">
                <a:moveTo>
                  <a:pt x="0" y="0"/>
                </a:moveTo>
                <a:lnTo>
                  <a:pt x="7037272" y="0"/>
                </a:lnTo>
                <a:lnTo>
                  <a:pt x="7037272" y="4691514"/>
                </a:lnTo>
                <a:lnTo>
                  <a:pt x="0" y="4691514"/>
                </a:lnTo>
                <a:lnTo>
                  <a:pt x="0" y="0"/>
                </a:lnTo>
                <a:close/>
              </a:path>
            </a:pathLst>
          </a:custGeom>
          <a:blipFill>
            <a:blip r:embed="rId5"/>
            <a:stretch>
              <a:fillRect/>
            </a:stretch>
          </a:blipFill>
        </p:spPr>
        <p:txBody>
          <a:bodyPr/>
          <a:lstStyle/>
          <a:p>
            <a:endParaRPr lang="en-US"/>
          </a:p>
        </p:txBody>
      </p:sp>
      <p:sp>
        <p:nvSpPr>
          <p:cNvPr id="23" name="TextBox 23"/>
          <p:cNvSpPr txBox="1"/>
          <p:nvPr/>
        </p:nvSpPr>
        <p:spPr>
          <a:xfrm>
            <a:off x="1416728" y="2364026"/>
            <a:ext cx="8290951" cy="4146550"/>
          </a:xfrm>
          <a:prstGeom prst="rect">
            <a:avLst/>
          </a:prstGeom>
        </p:spPr>
        <p:txBody>
          <a:bodyPr lIns="0" tIns="0" rIns="0" bIns="0" rtlCol="0" anchor="t">
            <a:spAutoFit/>
          </a:bodyPr>
          <a:lstStyle/>
          <a:p>
            <a:pPr algn="l">
              <a:lnSpc>
                <a:spcPts val="5599"/>
              </a:lnSpc>
            </a:pPr>
            <a:r>
              <a:rPr lang="en-US" sz="3999">
                <a:solidFill>
                  <a:srgbClr val="000000"/>
                </a:solidFill>
                <a:latin typeface="Ubuntu Bold"/>
                <a:ea typeface="Ubuntu Bold"/>
                <a:cs typeface="Ubuntu Bold"/>
                <a:sym typeface="Ubuntu Bold"/>
              </a:rPr>
              <a:t>Lois Curtis </a:t>
            </a:r>
            <a:r>
              <a:rPr lang="en-US" sz="3999">
                <a:solidFill>
                  <a:srgbClr val="000000"/>
                </a:solidFill>
                <a:latin typeface="Ubuntu"/>
                <a:ea typeface="Ubuntu"/>
                <a:cs typeface="Ubuntu"/>
                <a:sym typeface="Ubuntu"/>
              </a:rPr>
              <a:t>and </a:t>
            </a:r>
            <a:r>
              <a:rPr lang="en-US" sz="3999">
                <a:solidFill>
                  <a:srgbClr val="000000"/>
                </a:solidFill>
                <a:latin typeface="Ubuntu Bold"/>
                <a:ea typeface="Ubuntu Bold"/>
                <a:cs typeface="Ubuntu Bold"/>
                <a:sym typeface="Ubuntu Bold"/>
              </a:rPr>
              <a:t>Elaine Wilson </a:t>
            </a:r>
            <a:r>
              <a:rPr lang="en-US" sz="3999">
                <a:solidFill>
                  <a:srgbClr val="000000"/>
                </a:solidFill>
                <a:latin typeface="Ubuntu"/>
                <a:ea typeface="Ubuntu"/>
                <a:cs typeface="Ubuntu"/>
                <a:sym typeface="Ubuntu"/>
              </a:rPr>
              <a:t>sued the State of Georgia for violating their ADA rights. </a:t>
            </a:r>
          </a:p>
          <a:p>
            <a:pPr algn="l">
              <a:lnSpc>
                <a:spcPts val="5040"/>
              </a:lnSpc>
            </a:pPr>
            <a:endParaRPr lang="en-US" sz="3999">
              <a:solidFill>
                <a:srgbClr val="000000"/>
              </a:solidFill>
              <a:latin typeface="Ubuntu"/>
              <a:ea typeface="Ubuntu"/>
              <a:cs typeface="Ubuntu"/>
              <a:sym typeface="Ubuntu"/>
            </a:endParaRPr>
          </a:p>
          <a:p>
            <a:pPr algn="l">
              <a:lnSpc>
                <a:spcPts val="5599"/>
              </a:lnSpc>
            </a:pPr>
            <a:r>
              <a:rPr lang="en-US" sz="3999">
                <a:solidFill>
                  <a:srgbClr val="000000"/>
                </a:solidFill>
                <a:latin typeface="Ubuntu"/>
                <a:ea typeface="Ubuntu"/>
                <a:cs typeface="Ubuntu"/>
                <a:sym typeface="Ubuntu"/>
              </a:rPr>
              <a:t>The case went all the way to the </a:t>
            </a:r>
            <a:r>
              <a:rPr lang="en-US" sz="3999">
                <a:solidFill>
                  <a:srgbClr val="000000"/>
                </a:solidFill>
                <a:latin typeface="Ubuntu Bold"/>
                <a:ea typeface="Ubuntu Bold"/>
                <a:cs typeface="Ubuntu Bold"/>
                <a:sym typeface="Ubuntu Bold"/>
              </a:rPr>
              <a:t>Supreme Court</a:t>
            </a:r>
            <a:r>
              <a:rPr lang="en-US" sz="3999">
                <a:solidFill>
                  <a:srgbClr val="000000"/>
                </a:solidFill>
                <a:latin typeface="Ubuntu"/>
                <a:ea typeface="Ubuntu"/>
                <a:cs typeface="Ubuntu"/>
                <a:sym typeface="Ubuntu"/>
              </a:rPr>
              <a:t>.</a:t>
            </a:r>
          </a:p>
        </p:txBody>
      </p:sp>
      <p:sp>
        <p:nvSpPr>
          <p:cNvPr id="24" name="TextBox 24"/>
          <p:cNvSpPr txBox="1"/>
          <p:nvPr/>
        </p:nvSpPr>
        <p:spPr>
          <a:xfrm>
            <a:off x="938966" y="791507"/>
            <a:ext cx="9051447"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The Olmstead Decision</a:t>
            </a:r>
          </a:p>
        </p:txBody>
      </p:sp>
      <p:sp>
        <p:nvSpPr>
          <p:cNvPr id="25" name="TextBox 25"/>
          <p:cNvSpPr txBox="1"/>
          <p:nvPr/>
        </p:nvSpPr>
        <p:spPr>
          <a:xfrm>
            <a:off x="1416728" y="7086069"/>
            <a:ext cx="15842572" cy="2098675"/>
          </a:xfrm>
          <a:prstGeom prst="rect">
            <a:avLst/>
          </a:prstGeom>
        </p:spPr>
        <p:txBody>
          <a:bodyPr lIns="0" tIns="0" rIns="0" bIns="0" rtlCol="0" anchor="t">
            <a:spAutoFit/>
          </a:bodyPr>
          <a:lstStyle/>
          <a:p>
            <a:pPr algn="l">
              <a:lnSpc>
                <a:spcPts val="5599"/>
              </a:lnSpc>
              <a:spcBef>
                <a:spcPct val="0"/>
              </a:spcBef>
            </a:pPr>
            <a:r>
              <a:rPr lang="en-US" sz="3999">
                <a:solidFill>
                  <a:srgbClr val="000000"/>
                </a:solidFill>
                <a:latin typeface="Ubuntu"/>
                <a:ea typeface="Ubuntu"/>
                <a:cs typeface="Ubuntu"/>
                <a:sym typeface="Ubuntu"/>
              </a:rPr>
              <a:t>The Court ruled that states don’t have the right to keep people with disabilities in institutions. States have to give people with IDD and other disabilities support to live in the community.</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6775126" cy="1223447"/>
            <a:chOff x="0" y="0"/>
            <a:chExt cx="4418140" cy="322225"/>
          </a:xfrm>
        </p:grpSpPr>
        <p:sp>
          <p:nvSpPr>
            <p:cNvPr id="17" name="Freeform 17"/>
            <p:cNvSpPr/>
            <p:nvPr/>
          </p:nvSpPr>
          <p:spPr>
            <a:xfrm>
              <a:off x="0" y="0"/>
              <a:ext cx="4418140" cy="322225"/>
            </a:xfrm>
            <a:custGeom>
              <a:avLst/>
              <a:gdLst/>
              <a:ahLst/>
              <a:cxnLst/>
              <a:rect l="l" t="t" r="r" b="b"/>
              <a:pathLst>
                <a:path w="4418140" h="322225">
                  <a:moveTo>
                    <a:pt x="4214940" y="0"/>
                  </a:moveTo>
                  <a:cubicBezTo>
                    <a:pt x="4327165" y="0"/>
                    <a:pt x="4418140" y="72132"/>
                    <a:pt x="4418140" y="161112"/>
                  </a:cubicBezTo>
                  <a:cubicBezTo>
                    <a:pt x="4418140" y="250092"/>
                    <a:pt x="4327165" y="322225"/>
                    <a:pt x="4214940"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4418140"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Freeform 22"/>
          <p:cNvSpPr/>
          <p:nvPr/>
        </p:nvSpPr>
        <p:spPr>
          <a:xfrm>
            <a:off x="12739342" y="5394574"/>
            <a:ext cx="4519958" cy="3841964"/>
          </a:xfrm>
          <a:custGeom>
            <a:avLst/>
            <a:gdLst/>
            <a:ahLst/>
            <a:cxnLst/>
            <a:rect l="l" t="t" r="r" b="b"/>
            <a:pathLst>
              <a:path w="4519958" h="3841964">
                <a:moveTo>
                  <a:pt x="0" y="0"/>
                </a:moveTo>
                <a:lnTo>
                  <a:pt x="4519958" y="0"/>
                </a:lnTo>
                <a:lnTo>
                  <a:pt x="4519958" y="3841964"/>
                </a:lnTo>
                <a:lnTo>
                  <a:pt x="0" y="3841964"/>
                </a:lnTo>
                <a:lnTo>
                  <a:pt x="0" y="0"/>
                </a:lnTo>
                <a:close/>
              </a:path>
            </a:pathLst>
          </a:custGeom>
          <a:blipFill>
            <a:blip r:embed="rId5"/>
            <a:stretch>
              <a:fillRect/>
            </a:stretch>
          </a:blipFill>
        </p:spPr>
        <p:txBody>
          <a:bodyPr/>
          <a:lstStyle/>
          <a:p>
            <a:endParaRPr lang="en-US"/>
          </a:p>
        </p:txBody>
      </p:sp>
      <p:sp>
        <p:nvSpPr>
          <p:cNvPr id="23" name="TextBox 23"/>
          <p:cNvSpPr txBox="1"/>
          <p:nvPr/>
        </p:nvSpPr>
        <p:spPr>
          <a:xfrm>
            <a:off x="1984391" y="2907354"/>
            <a:ext cx="15274909" cy="233617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In 2006, the United Nations (UN) adopted an international human rights treaty to protect the rights and dignity of  people with disabilities.</a:t>
            </a:r>
          </a:p>
        </p:txBody>
      </p:sp>
      <p:sp>
        <p:nvSpPr>
          <p:cNvPr id="24" name="TextBox 24"/>
          <p:cNvSpPr txBox="1"/>
          <p:nvPr/>
        </p:nvSpPr>
        <p:spPr>
          <a:xfrm>
            <a:off x="916972" y="959147"/>
            <a:ext cx="15948953" cy="807085"/>
          </a:xfrm>
          <a:prstGeom prst="rect">
            <a:avLst/>
          </a:prstGeom>
        </p:spPr>
        <p:txBody>
          <a:bodyPr lIns="0" tIns="0" rIns="0" bIns="0" rtlCol="0" anchor="t">
            <a:spAutoFit/>
          </a:bodyPr>
          <a:lstStyle/>
          <a:p>
            <a:pPr algn="l">
              <a:lnSpc>
                <a:spcPts val="6440"/>
              </a:lnSpc>
              <a:spcBef>
                <a:spcPct val="0"/>
              </a:spcBef>
            </a:pPr>
            <a:r>
              <a:rPr lang="en-US" sz="4600">
                <a:solidFill>
                  <a:srgbClr val="FFFFFF"/>
                </a:solidFill>
                <a:latin typeface="Ubuntu Bold"/>
                <a:ea typeface="Ubuntu Bold"/>
                <a:cs typeface="Ubuntu Bold"/>
                <a:sym typeface="Ubuntu Bold"/>
              </a:rPr>
              <a:t>UN Convention on the Rights of Persons with Disabilities</a:t>
            </a:r>
          </a:p>
        </p:txBody>
      </p:sp>
      <p:sp>
        <p:nvSpPr>
          <p:cNvPr id="25" name="TextBox 25"/>
          <p:cNvSpPr txBox="1"/>
          <p:nvPr/>
        </p:nvSpPr>
        <p:spPr>
          <a:xfrm>
            <a:off x="1984391" y="6128848"/>
            <a:ext cx="10523290" cy="3107690"/>
          </a:xfrm>
          <a:prstGeom prst="rect">
            <a:avLst/>
          </a:prstGeom>
        </p:spPr>
        <p:txBody>
          <a:bodyPr lIns="0" tIns="0" rIns="0" bIns="0" rtlCol="0" anchor="t">
            <a:spAutoFit/>
          </a:bodyPr>
          <a:lstStyle/>
          <a:p>
            <a:pPr algn="l">
              <a:lnSpc>
                <a:spcPts val="6160"/>
              </a:lnSpc>
              <a:spcBef>
                <a:spcPct val="0"/>
              </a:spcBef>
            </a:pPr>
            <a:r>
              <a:rPr lang="en-US" sz="4400">
                <a:solidFill>
                  <a:srgbClr val="000000"/>
                </a:solidFill>
                <a:latin typeface="Ubuntu"/>
                <a:ea typeface="Ubuntu"/>
                <a:cs typeface="Ubuntu"/>
                <a:sym typeface="Ubuntu"/>
              </a:rPr>
              <a:t>Countries who ratify the treaty commit to promote, protect, and ensure equality under the law for people with disabilities in their country.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E66A1F"/>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4419168" cy="1223447"/>
            <a:chOff x="0" y="0"/>
            <a:chExt cx="3797641" cy="322225"/>
          </a:xfrm>
        </p:grpSpPr>
        <p:sp>
          <p:nvSpPr>
            <p:cNvPr id="17" name="Freeform 17"/>
            <p:cNvSpPr/>
            <p:nvPr/>
          </p:nvSpPr>
          <p:spPr>
            <a:xfrm>
              <a:off x="0" y="0"/>
              <a:ext cx="3797641" cy="322225"/>
            </a:xfrm>
            <a:custGeom>
              <a:avLst/>
              <a:gdLst/>
              <a:ahLst/>
              <a:cxnLst/>
              <a:rect l="l" t="t" r="r" b="b"/>
              <a:pathLst>
                <a:path w="3797641" h="322225">
                  <a:moveTo>
                    <a:pt x="3594441" y="0"/>
                  </a:moveTo>
                  <a:cubicBezTo>
                    <a:pt x="3706665" y="0"/>
                    <a:pt x="3797641" y="72132"/>
                    <a:pt x="3797641" y="161112"/>
                  </a:cubicBezTo>
                  <a:cubicBezTo>
                    <a:pt x="3797641" y="250092"/>
                    <a:pt x="3706665" y="322225"/>
                    <a:pt x="3594441"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3797641"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E66A1F"/>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Freeform 22"/>
          <p:cNvSpPr/>
          <p:nvPr/>
        </p:nvSpPr>
        <p:spPr>
          <a:xfrm>
            <a:off x="12866642" y="5509904"/>
            <a:ext cx="4352273" cy="3748396"/>
          </a:xfrm>
          <a:custGeom>
            <a:avLst/>
            <a:gdLst/>
            <a:ahLst/>
            <a:cxnLst/>
            <a:rect l="l" t="t" r="r" b="b"/>
            <a:pathLst>
              <a:path w="4352273" h="3748396">
                <a:moveTo>
                  <a:pt x="0" y="0"/>
                </a:moveTo>
                <a:lnTo>
                  <a:pt x="4352274" y="0"/>
                </a:lnTo>
                <a:lnTo>
                  <a:pt x="4352274" y="3748396"/>
                </a:lnTo>
                <a:lnTo>
                  <a:pt x="0" y="374839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3" name="TextBox 23"/>
          <p:cNvSpPr txBox="1"/>
          <p:nvPr/>
        </p:nvSpPr>
        <p:spPr>
          <a:xfrm>
            <a:off x="1702782" y="2338031"/>
            <a:ext cx="15556518" cy="233617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Section 504 and the ADA both require that healthcare entities provide </a:t>
            </a:r>
            <a:r>
              <a:rPr lang="en-US" sz="4399">
                <a:solidFill>
                  <a:srgbClr val="000000"/>
                </a:solidFill>
                <a:latin typeface="Ubuntu Bold"/>
                <a:ea typeface="Ubuntu Bold"/>
                <a:cs typeface="Ubuntu Bold"/>
                <a:sym typeface="Ubuntu Bold"/>
              </a:rPr>
              <a:t>full and equal access</a:t>
            </a:r>
            <a:r>
              <a:rPr lang="en-US" sz="4399">
                <a:solidFill>
                  <a:srgbClr val="000000"/>
                </a:solidFill>
                <a:latin typeface="Ubuntu"/>
                <a:ea typeface="Ubuntu"/>
                <a:cs typeface="Ubuntu"/>
                <a:sym typeface="Ubuntu"/>
              </a:rPr>
              <a:t> to healthcare services and facilities for people with disabilities. This means:</a:t>
            </a:r>
          </a:p>
        </p:txBody>
      </p:sp>
      <p:sp>
        <p:nvSpPr>
          <p:cNvPr id="24" name="TextBox 24"/>
          <p:cNvSpPr txBox="1"/>
          <p:nvPr/>
        </p:nvSpPr>
        <p:spPr>
          <a:xfrm>
            <a:off x="938966" y="791507"/>
            <a:ext cx="14816143"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Section 504, the ADA, + Healthcare</a:t>
            </a:r>
          </a:p>
        </p:txBody>
      </p:sp>
      <p:sp>
        <p:nvSpPr>
          <p:cNvPr id="25" name="TextBox 25"/>
          <p:cNvSpPr txBox="1"/>
          <p:nvPr/>
        </p:nvSpPr>
        <p:spPr>
          <a:xfrm>
            <a:off x="1984391" y="5112359"/>
            <a:ext cx="10475838" cy="4384040"/>
          </a:xfrm>
          <a:prstGeom prst="rect">
            <a:avLst/>
          </a:prstGeom>
        </p:spPr>
        <p:txBody>
          <a:bodyPr lIns="0" tIns="0" rIns="0" bIns="0" rtlCol="0" anchor="t">
            <a:spAutoFit/>
          </a:bodyPr>
          <a:lstStyle/>
          <a:p>
            <a:pPr marL="949961" lvl="1" indent="-474980" algn="l">
              <a:lnSpc>
                <a:spcPts val="6160"/>
              </a:lnSpc>
              <a:buFont typeface="Arial"/>
              <a:buChar char="•"/>
            </a:pPr>
            <a:r>
              <a:rPr lang="en-US" sz="4400">
                <a:solidFill>
                  <a:srgbClr val="000000"/>
                </a:solidFill>
                <a:latin typeface="Ubuntu Bold"/>
                <a:ea typeface="Ubuntu Bold"/>
                <a:cs typeface="Ubuntu Bold"/>
                <a:sym typeface="Ubuntu Bold"/>
              </a:rPr>
              <a:t>Reasonable Modifications</a:t>
            </a:r>
            <a:r>
              <a:rPr lang="en-US" sz="4400">
                <a:solidFill>
                  <a:srgbClr val="000000"/>
                </a:solidFill>
                <a:latin typeface="Ubuntu"/>
                <a:ea typeface="Ubuntu"/>
                <a:cs typeface="Ubuntu"/>
                <a:sym typeface="Ubuntu"/>
              </a:rPr>
              <a:t> of Policies, Practices, and Procedures</a:t>
            </a:r>
          </a:p>
          <a:p>
            <a:pPr algn="l">
              <a:lnSpc>
                <a:spcPts val="5040"/>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Effective </a:t>
            </a:r>
            <a:r>
              <a:rPr lang="en-US" sz="4400">
                <a:solidFill>
                  <a:srgbClr val="000000"/>
                </a:solidFill>
                <a:latin typeface="Ubuntu Bold"/>
                <a:ea typeface="Ubuntu Bold"/>
                <a:cs typeface="Ubuntu Bold"/>
                <a:sym typeface="Ubuntu Bold"/>
              </a:rPr>
              <a:t>Communication</a:t>
            </a:r>
          </a:p>
          <a:p>
            <a:pPr algn="l">
              <a:lnSpc>
                <a:spcPts val="5040"/>
              </a:lnSpc>
            </a:pPr>
            <a:endParaRPr lang="en-US" sz="4400">
              <a:solidFill>
                <a:srgbClr val="000000"/>
              </a:solidFill>
              <a:latin typeface="Ubuntu Bold"/>
              <a:ea typeface="Ubuntu Bold"/>
              <a:cs typeface="Ubuntu Bold"/>
              <a:sym typeface="Ubuntu Bold"/>
            </a:endParaRPr>
          </a:p>
          <a:p>
            <a:pPr marL="949961" lvl="1" indent="-474980" algn="l">
              <a:lnSpc>
                <a:spcPts val="6160"/>
              </a:lnSpc>
              <a:buFont typeface="Arial"/>
              <a:buChar char="•"/>
            </a:pPr>
            <a:r>
              <a:rPr lang="en-US" sz="4400">
                <a:solidFill>
                  <a:srgbClr val="000000"/>
                </a:solidFill>
                <a:latin typeface="Ubuntu Bold"/>
                <a:ea typeface="Ubuntu Bold"/>
                <a:cs typeface="Ubuntu Bold"/>
                <a:sym typeface="Ubuntu Bold"/>
              </a:rPr>
              <a:t>Accessible</a:t>
            </a:r>
            <a:r>
              <a:rPr lang="en-US" sz="4400">
                <a:solidFill>
                  <a:srgbClr val="000000"/>
                </a:solidFill>
                <a:latin typeface="Ubuntu"/>
                <a:ea typeface="Ubuntu"/>
                <a:cs typeface="Ubuntu"/>
                <a:sym typeface="Ubuntu"/>
              </a:rPr>
              <a:t> Facilities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6361</Words>
  <Application>Microsoft Macintosh PowerPoint</Application>
  <PresentationFormat>Custom</PresentationFormat>
  <Paragraphs>419</Paragraphs>
  <Slides>24</Slides>
  <Notes>24</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24</vt:i4>
      </vt:variant>
    </vt:vector>
  </HeadingPairs>
  <TitlesOfParts>
    <vt:vector size="33" baseType="lpstr">
      <vt:lpstr>Ubuntu</vt:lpstr>
      <vt:lpstr>Ubuntu Bold</vt:lpstr>
      <vt:lpstr>Calibri</vt:lpstr>
      <vt:lpstr>Kalam</vt:lpstr>
      <vt:lpstr>Funtastic</vt:lpstr>
      <vt:lpstr>Arial</vt:lpstr>
      <vt:lpstr>Kalam Bold</vt:lpstr>
      <vt:lpstr>Ubuntu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NHS Session 2 CG USA</dc:title>
  <cp:lastModifiedBy>Andrea Moore</cp:lastModifiedBy>
  <cp:revision>2</cp:revision>
  <dcterms:created xsi:type="dcterms:W3CDTF">2006-08-16T00:00:00Z</dcterms:created>
  <dcterms:modified xsi:type="dcterms:W3CDTF">2024-08-15T23:53:08Z</dcterms:modified>
  <dc:identifier>DAGN87sdKSo</dc:identifier>
</cp:coreProperties>
</file>