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Ubuntu" charset="1" panose="020B0504030602030204"/>
      <p:regular r:id="rId24"/>
    </p:embeddedFont>
    <p:embeddedFont>
      <p:font typeface="Ubuntu Bold" charset="1" panose="020B0804030602030204"/>
      <p:regular r:id="rId25"/>
    </p:embeddedFont>
    <p:embeddedFont>
      <p:font typeface="Kalam" charset="1" panose="02000000000000000000"/>
      <p:regular r:id="rId26"/>
    </p:embeddedFont>
    <p:embeddedFont>
      <p:font typeface="Kalam Bold" charset="1" panose="02000000000000000000"/>
      <p:regular r:id="rId27"/>
    </p:embeddedFont>
    <p:embeddedFont>
      <p:font typeface="Ubuntu Italics" charset="1" panose="020B05040306020A0204"/>
      <p:regular r:id="rId28"/>
    </p:embeddedFont>
    <p:embeddedFont>
      <p:font typeface="Funtastic" charset="1" panose="0000000000000000000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notesMasters/notesMaster1.xml" Type="http://schemas.openxmlformats.org/officeDocument/2006/relationships/notesMaster"/><Relationship Id="rId22" Target="theme/theme2.xml" Type="http://schemas.openxmlformats.org/officeDocument/2006/relationships/theme"/><Relationship Id="rId23" Target="notesSlides/notesSlide1.xml" Type="http://schemas.openxmlformats.org/officeDocument/2006/relationships/notesSlide"/><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notesSlides/notesSlide2.xml" Type="http://schemas.openxmlformats.org/officeDocument/2006/relationships/notesSlide"/><Relationship Id="rId3" Target="viewProps.xml" Type="http://schemas.openxmlformats.org/officeDocument/2006/relationships/viewProps"/><Relationship Id="rId30" Target="notesSlides/notesSlide3.xml" Type="http://schemas.openxmlformats.org/officeDocument/2006/relationships/notesSlide"/><Relationship Id="rId31" Target="notesSlides/notesSlide4.xml" Type="http://schemas.openxmlformats.org/officeDocument/2006/relationships/notesSlide"/><Relationship Id="rId32" Target="notesSlides/notesSlide5.xml" Type="http://schemas.openxmlformats.org/officeDocument/2006/relationships/notesSlide"/><Relationship Id="rId33" Target="notesSlides/notesSlide6.xml" Type="http://schemas.openxmlformats.org/officeDocument/2006/relationships/notesSlide"/><Relationship Id="rId34" Target="notesSlides/notesSlide7.xml" Type="http://schemas.openxmlformats.org/officeDocument/2006/relationships/notesSlide"/><Relationship Id="rId35" Target="notesSlides/notesSlide8.xml" Type="http://schemas.openxmlformats.org/officeDocument/2006/relationships/notesSlide"/><Relationship Id="rId36" Target="notesSlides/notesSlide9.xml" Type="http://schemas.openxmlformats.org/officeDocument/2006/relationships/notesSlide"/><Relationship Id="rId37" Target="notesSlides/notesSlide10.xml" Type="http://schemas.openxmlformats.org/officeDocument/2006/relationships/notesSlide"/><Relationship Id="rId38" Target="fonts/font38.fntdata" Type="http://schemas.openxmlformats.org/officeDocument/2006/relationships/font"/><Relationship Id="rId39" Target="notesSlides/notesSlide11.xml" Type="http://schemas.openxmlformats.org/officeDocument/2006/relationships/notesSlide"/><Relationship Id="rId4" Target="theme/theme1.xml" Type="http://schemas.openxmlformats.org/officeDocument/2006/relationships/theme"/><Relationship Id="rId40" Target="notesSlides/notesSlide12.xml" Type="http://schemas.openxmlformats.org/officeDocument/2006/relationships/notesSlide"/><Relationship Id="rId41" Target="notesSlides/notesSlide13.xml" Type="http://schemas.openxmlformats.org/officeDocument/2006/relationships/notesSlide"/><Relationship Id="rId42" Target="notesSlides/notesSlide14.xml" Type="http://schemas.openxmlformats.org/officeDocument/2006/relationships/notesSlide"/><Relationship Id="rId43" Target="notesSlides/notesSlide15.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 word 'fundamentals' means 'main ideas.' This session covers main ideas about health and healthcare and explains why it’s important to learn about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“Do you have any questions about your disability?”</a:t>
            </a:r>
          </a:p>
          <a:p>
            <a:r>
              <a:rPr lang="en-US"/>
              <a:t/>
            </a:r>
          </a:p>
          <a:p>
            <a:r>
              <a:rPr lang="en-US"/>
              <a:t>“For example, you might want to know:</a:t>
            </a:r>
          </a:p>
          <a:p>
            <a:r>
              <a:rPr lang="en-US"/>
              <a:t>What is the name of my diagnosis? </a:t>
            </a:r>
          </a:p>
          <a:p>
            <a:r>
              <a:rPr lang="en-US"/>
              <a:t>A diagnosis is when your doctor tells you the proper name of any medical conditions or impairments that you have. For example, ‘Down Syndrome’ or ‘Autism Spectrum Disorders’ are examples of diagnoses. You might already know the proper name of your diagnosis.</a:t>
            </a:r>
          </a:p>
          <a:p>
            <a:r>
              <a:rPr lang="en-US"/>
              <a:t>How does my disability affect my body and my mind?</a:t>
            </a:r>
          </a:p>
          <a:p>
            <a:r>
              <a:rPr lang="en-US"/>
              <a:t>How could it affect my life when I’m older than I am now?”</a:t>
            </a:r>
          </a:p>
          <a:p>
            <a:r>
              <a:rPr lang="en-US"/>
              <a:t/>
            </a:r>
          </a:p>
          <a:p>
            <a:r>
              <a:rPr lang="en-US"/>
              <a:t>If you want to talk to other people who share your diagnosis or disability, there are some places that might be able to help.</a:t>
            </a:r>
          </a:p>
          <a:p>
            <a:r>
              <a:rPr lang="en-US"/>
              <a:t>Every state has a place called a Center for Independent Living (CIL). Sometimes they are called Statewide Independent Living Councils (SILC). </a:t>
            </a:r>
          </a:p>
          <a:p>
            <a:r>
              <a:rPr lang="en-US"/>
              <a:t>These organizations are run by and for people with disabilities. They may be able to connect you with other people who have disabilities that you can talk to.</a:t>
            </a:r>
          </a:p>
          <a:p>
            <a:r>
              <a:rPr lang="en-US"/>
              <a:t>In your workbook there’s a link to find out your CIL/SILC. You can ask someone on your support team to help you with this if you want to learn more.”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“Your family health history is a record of the diseases and health conditions in your family.” </a:t>
            </a:r>
          </a:p>
          <a:p>
            <a:r>
              <a:rPr lang="en-US"/>
              <a:t/>
            </a:r>
          </a:p>
          <a:p>
            <a:r>
              <a:rPr lang="en-US"/>
              <a:t>“Family health histories can help your health providers understand the bigger picture about what might be going on with your body and health. For example, you and your family might share:</a:t>
            </a:r>
          </a:p>
          <a:p>
            <a:r>
              <a:rPr lang="en-US"/>
              <a:t>The same environment, meaning you might live in the same house or apartment. Sometimes there are things in our physical surroundings that can affect our health.</a:t>
            </a:r>
          </a:p>
          <a:p>
            <a:r>
              <a:rPr lang="en-US"/>
              <a:t>You might also have a similar lifestyle to other people in your family, meaning you eat similar foods, or have similar exercise habits, and other behaviors related to health.</a:t>
            </a:r>
          </a:p>
          <a:p>
            <a:r>
              <a:rPr lang="en-US"/>
              <a:t>And in most cases, families share genes. Genes are inside your body and are so tiny you can’t see them. They store information that gets passed down from parent to child, like hair and eye color. Sometimes health conditions get passed on, too.”</a:t>
            </a:r>
          </a:p>
          <a:p>
            <a:r>
              <a:rPr lang="en-US"/>
              <a:t/>
            </a:r>
          </a:p>
          <a:p>
            <a:r>
              <a:rPr lang="en-US"/>
              <a:t>“If you were adopted or don’t know much about the people who gave birth to you, that’s okay! There are a lot of people who don’t know their full family health history. You can talk to your provider, and together you can make a care plan.”</a:t>
            </a:r>
          </a:p>
          <a:p>
            <a:r>
              <a:rPr lang="en-US"/>
              <a:t/>
            </a:r>
          </a:p>
          <a:p>
            <a:r>
              <a:rPr lang="en-US"/>
              <a:t>“When you get medical care, your provider may ask you questions about your family health history as part of the check-in process. You may not know all the answers, and that’s okay. Just include the parts you’re sure about, or you can ask someone to help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“A PCP is a healthcare provider who practices general medicine. They are usually your first stop for medical care. Your PCP should help you if you need to see a specialist. Most PCPs are physicians, but some are nurse practitioners or physician assistants.”</a:t>
            </a:r>
          </a:p>
          <a:p>
            <a:r>
              <a:rPr lang="en-US"/>
              <a:t/>
            </a:r>
          </a:p>
          <a:p>
            <a:r>
              <a:rPr lang="en-US"/>
              <a:t>“In the U.S., we have the right to choose our own PCP. In your workbooks you’ll see a list of some things you might want to think about when you’re choosing your PCP. Some providers will be more experienced with disability than others, or you may have other things that are important to you, like if their office is easy for you to get to on the bus if that’s how you get around.” </a:t>
            </a:r>
          </a:p>
          <a:p>
            <a:r>
              <a:rPr lang="en-US"/>
              <a:t/>
            </a:r>
          </a:p>
          <a:p>
            <a:r>
              <a:rPr lang="en-US"/>
              <a:t>“It’s okay to ask to meet with someone first before you make your decision.”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 may want to ask some questions the first time you meet with your PCP.”</a:t>
            </a:r>
          </a:p>
          <a:p>
            <a:r>
              <a:rPr lang="en-US"/>
              <a:t/>
            </a:r>
          </a:p>
          <a:p>
            <a:r>
              <a:rPr lang="en-US"/>
              <a:t>“For example:</a:t>
            </a:r>
          </a:p>
          <a:p>
            <a:r>
              <a:rPr lang="en-US"/>
              <a:t>What are some common health issues for people with my disability or diagnosis?</a:t>
            </a:r>
          </a:p>
          <a:p>
            <a:r>
              <a:rPr lang="en-US"/>
              <a:t>Are there any major health issues I should be thinking about now?</a:t>
            </a:r>
          </a:p>
          <a:p>
            <a:r>
              <a:rPr lang="en-US"/>
              <a:t>Are there any future health issues I should be thinking about?</a:t>
            </a:r>
          </a:p>
          <a:p>
            <a:r>
              <a:rPr lang="en-US"/>
              <a:t>Will my disability change over time?”</a:t>
            </a:r>
          </a:p>
          <a:p>
            <a:r>
              <a:rPr lang="en-US"/>
              <a:t/>
            </a:r>
          </a:p>
          <a:p>
            <a:r>
              <a:rPr lang="en-US"/>
              <a:t>“These kinds of questions are good to ask during an annual check-up or physical, when you don’t feel sick.”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“Taking care of our bodies is a big part of getting and staying healthy. It’s important because being healthy gives us more time and ability to enjoy our families, friends, and the activities that give our lives meaning.”</a:t>
            </a:r>
          </a:p>
          <a:p>
            <a:r>
              <a:rPr lang="en-US"/>
              <a:t/>
            </a:r>
          </a:p>
          <a:p>
            <a:r>
              <a:rPr lang="en-US"/>
              <a:t>“But physical health isn’t the only thing that keeps us healthy. Other areas of our life need attention, too. It’s important to think about our: </a:t>
            </a:r>
          </a:p>
          <a:p>
            <a:r>
              <a:rPr lang="en-US"/>
              <a:t>Mental health</a:t>
            </a:r>
          </a:p>
          <a:p>
            <a:r>
              <a:rPr lang="en-US"/>
              <a:t>Relationships, including family and friends</a:t>
            </a:r>
          </a:p>
          <a:p>
            <a:r>
              <a:rPr lang="en-US"/>
              <a:t>Cultural and spiritual practices</a:t>
            </a:r>
          </a:p>
          <a:p>
            <a:r>
              <a:rPr lang="en-US"/>
              <a:t>Our passions and pastimes, meaning the activities we like to do.” </a:t>
            </a:r>
          </a:p>
          <a:p>
            <a:r>
              <a:rPr lang="en-US"/>
              <a:t/>
            </a:r>
          </a:p>
          <a:p>
            <a:r>
              <a:rPr lang="en-US"/>
              <a:t>“Let’s take about 5 minutes to write down what makes you feel happy and healthy. You can write or draw.”</a:t>
            </a:r>
          </a:p>
          <a:p>
            <a:r>
              <a:rPr lang="en-US"/>
              <a:t/>
            </a:r>
          </a:p>
          <a:p>
            <a:r>
              <a:rPr lang="en-US"/>
              <a:t/>
            </a:r>
          </a:p>
          <a:p>
            <a:r>
              <a:rPr lang="en-US"/>
              <a:t>TIPS + INSTRUCTIONS</a:t>
            </a:r>
          </a:p>
          <a:p>
            <a:r>
              <a:rPr lang="en-US"/>
              <a:t/>
            </a:r>
          </a:p>
          <a:p>
            <a:r>
              <a:rPr lang="en-US"/>
              <a:t>[If you’re running short on time you can suggest that people do this short activity in their own time at home instead of spending time on it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"There are four main categories of things we can do to get and stay healthy. In your workbook, you'll see a list of actions for each category. Joseph, can you read the list for the 'Good Hygiene' category out loud?"</a:t>
            </a:r>
          </a:p>
          <a:p>
            <a:r>
              <a:rPr lang="en-US"/>
              <a:t/>
            </a:r>
          </a:p>
          <a:p>
            <a:r>
              <a:rPr lang="en-US"/>
              <a:t>[or:]</a:t>
            </a:r>
          </a:p>
          <a:p>
            <a:r>
              <a:rPr lang="en-US"/>
              <a:t/>
            </a:r>
          </a:p>
          <a:p>
            <a:r>
              <a:rPr lang="en-US"/>
              <a:t>"We don't have a lot of time left, so you can look at this list on your own at home. If you need help, you can ask someone to help you read the list. Then, you can write or draw three things you can do to be more healthy. Do you see the three boxes on the last page of your book? That's where you can write or draw."</a:t>
            </a:r>
          </a:p>
          <a:p>
            <a:r>
              <a:rPr lang="en-US"/>
              <a:t/>
            </a:r>
          </a:p>
          <a:p>
            <a:r>
              <a:rPr lang="en-US"/>
              <a:t>"You don't have to turn this in the next time we meet. This is just for you to do on your own so you have some ideas about how to be more healthy. People in your family or any other people you live with might want to do this activity with you. You can ask them."</a:t>
            </a:r>
          </a:p>
          <a:p>
            <a:r>
              <a:rPr lang="en-US"/>
              <a:t/>
            </a:r>
          </a:p>
          <a:p>
            <a:r>
              <a:rPr lang="en-US"/>
              <a:t>“We’re out of time for today! Thank you all so much for coming. I’m really excited we get to be together again for the four sessions. I’ll see everyone next time for Session 2: Know Your Rights!”</a:t>
            </a:r>
          </a:p>
          <a:p>
            <a:r>
              <a:rPr lang="en-US"/>
              <a:t/>
            </a:r>
          </a:p>
          <a:p>
            <a:r>
              <a:rPr lang="en-US"/>
              <a:t/>
            </a:r>
          </a:p>
          <a:p>
            <a:r>
              <a:rPr lang="en-US"/>
              <a:t>TIPS + INSTRUCTIONS</a:t>
            </a:r>
          </a:p>
          <a:p>
            <a:r>
              <a:rPr lang="en-US"/>
              <a:t/>
            </a:r>
          </a:p>
          <a:p>
            <a:r>
              <a:rPr lang="en-US"/>
              <a:t>[If you’ve already scheduled the next session, remind people about the date, time, and location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learning series will help people with intellectual and developmental disabilities (IDD) and their caregivers learn to use the healthcare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is important because we want to keep ourselves healthy so we can live a long time and do activities that we like with the people we love.” </a:t>
            </a:r>
          </a:p>
          <a:p>
            <a:r>
              <a:rPr lang="en-US"/>
              <a:t/>
            </a:r>
          </a:p>
          <a:p>
            <a:r>
              <a:rPr lang="en-US"/>
              <a:t>“These sessions are also going to teach us how to ask for help when we need it.”</a:t>
            </a:r>
          </a:p>
          <a:p>
            <a:r>
              <a:rPr lang="en-US"/>
              <a:t/>
            </a:r>
          </a:p>
          <a:p>
            <a:r>
              <a:rPr lang="en-US"/>
              <a:t>“And because you matter, and your health matters!”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“There are five sessions in this series:</a:t>
            </a:r>
          </a:p>
          <a:p>
            <a:r>
              <a:rPr lang="en-US"/>
              <a:t/>
            </a:r>
          </a:p>
          <a:p>
            <a:r>
              <a:rPr lang="en-US"/>
              <a:t>Session 1 is what we’re doing now, and it’s called Fundamentals. That means ‘main ideas.’ It’s the teal-colored box.</a:t>
            </a:r>
          </a:p>
          <a:p>
            <a:r>
              <a:rPr lang="en-US"/>
              <a:t/>
            </a:r>
          </a:p>
          <a:p>
            <a:r>
              <a:rPr lang="en-US"/>
              <a:t>Session 2 is the gray box, and it’s about learning about your rights.</a:t>
            </a:r>
          </a:p>
          <a:p>
            <a:r>
              <a:rPr lang="en-US"/>
              <a:t/>
            </a:r>
          </a:p>
          <a:p>
            <a:r>
              <a:rPr lang="en-US"/>
              <a:t>Session 3 is the pink box, and it’s about learning about self-advocacy, which means sticking up for yourself and saying what you want.</a:t>
            </a:r>
          </a:p>
          <a:p>
            <a:r>
              <a:rPr lang="en-US"/>
              <a:t/>
            </a:r>
          </a:p>
          <a:p>
            <a:r>
              <a:rPr lang="en-US"/>
              <a:t>Session 4 is yellow, and it’s about when and where to get medical care.</a:t>
            </a:r>
          </a:p>
          <a:p>
            <a:r>
              <a:rPr lang="en-US"/>
              <a:t/>
            </a:r>
          </a:p>
          <a:p>
            <a:r>
              <a:rPr lang="en-US"/>
              <a:t>And Session 5 is the purple box, and it is all about going to the doctor.”</a:t>
            </a:r>
          </a:p>
          <a:p>
            <a:r>
              <a:rPr lang="en-US"/>
              <a:t/>
            </a:r>
          </a:p>
          <a:p>
            <a:r>
              <a:rPr lang="en-US"/>
              <a:t>“There are two versions of every session. </a:t>
            </a:r>
          </a:p>
          <a:p>
            <a:r>
              <a:rPr lang="en-US"/>
              <a:t/>
            </a:r>
          </a:p>
          <a:p>
            <a:r>
              <a:rPr lang="en-US"/>
              <a:t>One version is for you to use. That’s the one with the green stripe on every page. See the green stripe in your workbooks?</a:t>
            </a:r>
          </a:p>
          <a:p>
            <a:r>
              <a:rPr lang="en-US"/>
              <a:t/>
            </a:r>
          </a:p>
          <a:p>
            <a:r>
              <a:rPr lang="en-US"/>
              <a:t>There’s another version that has an orange stripe, and that’s for any caregivers who help support you.”</a:t>
            </a:r>
          </a:p>
          <a:p>
            <a:r>
              <a:rPr lang="en-US"/>
              <a:t/>
            </a:r>
          </a:p>
          <a:p>
            <a:r>
              <a:rPr lang="en-US"/>
              <a:t>“Most of our classes will last between 60-90 minutes, which is an hour or an hour and a half. I’ll be with you to help lead you through everything. Your workbook has the same information as the slides I’m going to show you, plus even more information, including activities. Some of the activities we’ll do together during the sessions, and others you can do at home.”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“Some of you might already know what these words mean, but let’s double check.”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“Ming, can you read what it says in the top box, next to the word ‘Health’?</a:t>
            </a:r>
          </a:p>
          <a:p>
            <a:r>
              <a:rPr lang="en-US"/>
              <a:t/>
            </a:r>
          </a:p>
          <a:p>
            <a:r>
              <a:rPr lang="en-US"/>
              <a:t>[Continue asking for volunteers or calling on people until all definitions have been read.]</a:t>
            </a:r>
          </a:p>
          <a:p>
            <a:r>
              <a:rPr lang="en-US"/>
              <a:t/>
            </a:r>
          </a:p>
          <a:p>
            <a:r>
              <a:rPr lang="en-US"/>
              <a:t>[Ask if anyone has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“Preventative care means things you do to stay healthy and keep yourself from getting sick. </a:t>
            </a:r>
          </a:p>
          <a:p>
            <a:r>
              <a:rPr lang="en-US"/>
              <a:t>For example: having regular check-ups, eating healthy food, getting regular flu shots and vaccines, and exercising or moving your body regularly.”</a:t>
            </a:r>
          </a:p>
          <a:p>
            <a:r>
              <a:rPr lang="en-US"/>
              <a:t>Raise your hand if you ever had to get a shot or an injection. That’s an example of preventative care – you take care of your health before you feel sick.</a:t>
            </a:r>
          </a:p>
          <a:p>
            <a:r>
              <a:rPr lang="en-US"/>
              <a:t/>
            </a:r>
          </a:p>
          <a:p>
            <a:r>
              <a:rPr lang="en-US"/>
              <a:t>“Primary care is the first point of contact for care when you feel sick. Primary care providers also help with preventative care and support with ongoing issues. </a:t>
            </a:r>
          </a:p>
          <a:p>
            <a:r>
              <a:rPr lang="en-US"/>
              <a:t>For example: Your doctor or nurse, your eye doctor, and the dentist.</a:t>
            </a:r>
          </a:p>
          <a:p>
            <a:r>
              <a:rPr lang="en-US"/>
              <a:t>Raise your hand if you have been to see a doctor before. Hopefully that’s going to be everyone!”</a:t>
            </a:r>
          </a:p>
          <a:p>
            <a:r>
              <a:rPr lang="en-US"/>
              <a:t/>
            </a:r>
          </a:p>
          <a:p>
            <a:r>
              <a:rPr lang="en-US"/>
              <a:t>“Acute care means places that can help you right away if you get hurt, feel really sick, or have any other health emergency. </a:t>
            </a:r>
          </a:p>
          <a:p>
            <a:r>
              <a:rPr lang="en-US"/>
              <a:t>For example: paramedics who treat you in an ambulance, the Emergency Department at a hospital, or an urgent care clinic.</a:t>
            </a:r>
          </a:p>
          <a:p>
            <a:r>
              <a:rPr lang="en-US"/>
              <a:t>Has anyone ever had to go to the hospital, maybe for a broken arm or something more serious? That can be scary. It’s good to have healthcare providers who can help us if we have an emergency.”</a:t>
            </a:r>
          </a:p>
          <a:p>
            <a:r>
              <a:rPr lang="en-US"/>
              <a:t/>
            </a:r>
          </a:p>
          <a:p>
            <a:r>
              <a:rPr lang="en-US"/>
              <a:t>“Ongoing treatment and management means care for ongoing or long-term issues. </a:t>
            </a:r>
          </a:p>
          <a:p>
            <a:r>
              <a:rPr lang="en-US"/>
              <a:t>For example: Different types of therapy, or treatment from care aides, doctors, nurses, pharmacists, and more.</a:t>
            </a:r>
          </a:p>
          <a:p>
            <a:r>
              <a:rPr lang="en-US"/>
              <a:t>Raise your hand if you’ve ever had speech therapy, or occupational therapy, or physical therapy. Even therapy for our mental health. These are good examples of ongoing treatment.”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"Sometimes you have to go to the doctor when you aren't feeling sick, because it's time for a regular check-up to make sure everything is going well and you're healthy. Sometimes you need a check-up for school or for sports. Or, you might have an ongoing health issue, and you need to visit your doctor every few months or years to check things out and make sure nothing has changed."</a:t>
            </a:r>
          </a:p>
          <a:p>
            <a:r>
              <a:rPr lang="en-US"/>
              <a:t/>
            </a:r>
          </a:p>
          <a:p>
            <a:r>
              <a:rPr lang="en-US"/>
              <a:t>"Other times, you feel sick. Maybe you have a sore throat or a bad cough and a fever. For those times, you might go see the doctor at their office or a clinic."</a:t>
            </a:r>
          </a:p>
          <a:p>
            <a:r>
              <a:rPr lang="en-US"/>
              <a:t/>
            </a:r>
          </a:p>
          <a:p>
            <a:r>
              <a:rPr lang="en-US"/>
              <a:t>"The next type of appointment is when we have to get special shots or tests, like getting our blood taken. If your doctor says you need a vaccination or immunization, that means getting a shot to help keep you from getting sick in the future -- like a flu shot, or the Covid vaccine. We also have to get our blood taken from time to time so our doctor can test it and make sure that we are healthy on the inside, in places in our bodies that we can't see with our eyes."</a:t>
            </a:r>
          </a:p>
          <a:p>
            <a:r>
              <a:rPr lang="en-US"/>
              <a:t/>
            </a:r>
          </a:p>
          <a:p>
            <a:r>
              <a:rPr lang="en-US"/>
              <a:t>"I know it might seem scary to get a shot because a lot of us are afraid it will hurt. But if you pinch your own arm, it does hurt a little, but you can handle it, right? Getting a shot or getting our blood drawn can feel like that, but faster. More like if you accidentally touch a thorn on a rose. For me, thinking about it can sometimes make me nervous, but doing it isn't actually so bad. Is there anyone here who has gotten a shot or had your blood taken for a test? How did you get through it?"</a:t>
            </a:r>
          </a:p>
          <a:p>
            <a:r>
              <a:rPr lang="en-US"/>
              <a:t/>
            </a:r>
          </a:p>
          <a:p>
            <a:r>
              <a:rPr lang="en-US"/>
              <a:t>"Okay there's one more type of appointment. Sometimes we might talk to our doctor on the phone or on a video call. This can be good for talking about follow-up care, or if we have a question about our health. Sometimes people also do different kinds of therapy on video calls."</a:t>
            </a:r>
          </a:p>
          <a:p>
            <a:r>
              <a:rPr lang="en-US"/>
              <a:t/>
            </a:r>
          </a:p>
          <a:p>
            <a:r>
              <a:rPr lang="en-US"/>
              <a:t/>
            </a:r>
          </a:p>
          <a:p>
            <a:r>
              <a:rPr lang="en-US"/>
              <a:t>TIPS + INSTRUCTIONS</a:t>
            </a:r>
          </a:p>
          <a:p>
            <a:r>
              <a:rPr lang="en-US"/>
              <a:t/>
            </a:r>
          </a:p>
          <a:p>
            <a:r>
              <a:rPr lang="en-US"/>
              <a:t>[If people seem nervous talking about one type of appointment, give room for some conversation. Try to find someone who can share about having courage in the face of their fear.]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“Who here has an insurance card, like a Medicaid card?”</a:t>
            </a:r>
          </a:p>
          <a:p>
            <a:r>
              <a:rPr lang="en-US"/>
              <a:t/>
            </a:r>
          </a:p>
          <a:p>
            <a:r>
              <a:rPr lang="en-US"/>
              <a:t>“Our insurance cards can look different depending on what state we live in or what kind of insurance we have.”</a:t>
            </a:r>
          </a:p>
          <a:p>
            <a:r>
              <a:rPr lang="en-US"/>
              <a:t/>
            </a:r>
          </a:p>
          <a:p>
            <a:r>
              <a:rPr lang="en-US"/>
              <a:t>“Most cards have:</a:t>
            </a:r>
          </a:p>
          <a:p>
            <a:r>
              <a:rPr lang="en-US"/>
              <a:t>Our name</a:t>
            </a:r>
          </a:p>
          <a:p>
            <a:r>
              <a:rPr lang="en-US"/>
              <a:t>A special number, which sometimes is called a Member ID or a medical record number</a:t>
            </a:r>
          </a:p>
          <a:p>
            <a:r>
              <a:rPr lang="en-US"/>
              <a:t>Sometimes our card has the name of our primary doctor,</a:t>
            </a:r>
          </a:p>
          <a:p>
            <a:r>
              <a:rPr lang="en-US"/>
              <a:t>As well as information about how to pay for our medicines, which are called prescriptions. There’s a short way of writing the long word ‘prescription,’ and it’s just Rx for short. So some cards say ‘Rx’ on them, and then they might say how much money we have to pay to get our medicine.</a:t>
            </a:r>
          </a:p>
          <a:p>
            <a:r>
              <a:rPr lang="en-US"/>
              <a:t>And finally our card might have our date of birth”</a:t>
            </a:r>
          </a:p>
          <a:p>
            <a:r>
              <a:rPr lang="en-US"/>
              <a:t/>
            </a:r>
          </a:p>
          <a:p>
            <a:r>
              <a:rPr lang="en-US"/>
              <a:t>“Because our insurance cards have a lot of personal information on them, it’s important to keep them private from people who aren’t part of our support team. We don’t need to show strangers this information.”</a:t>
            </a:r>
          </a:p>
          <a:p>
            <a:r>
              <a:rPr lang="en-US"/>
              <a:t/>
            </a:r>
          </a:p>
          <a:p>
            <a:r>
              <a:rPr lang="en-US"/>
              <a:t>“When you get healthcare or go to the doctor, they will usually ask to see your insurance card.”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5.png" Type="http://schemas.openxmlformats.org/officeDocument/2006/relationships/image"/><Relationship Id="rId6" Target="../media/image46.png" Type="http://schemas.openxmlformats.org/officeDocument/2006/relationships/image"/><Relationship Id="rId7" Target="../media/image47.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3.svg" Type="http://schemas.openxmlformats.org/officeDocument/2006/relationships/image"/><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8.png" Type="http://schemas.openxmlformats.org/officeDocument/2006/relationships/image"/><Relationship Id="rId6" Target="../media/image49.png" Type="http://schemas.openxmlformats.org/officeDocument/2006/relationships/image"/><Relationship Id="rId7" Target="../media/image50.png" Type="http://schemas.openxmlformats.org/officeDocument/2006/relationships/image"/><Relationship Id="rId8" Target="../media/image51.svg" Type="http://schemas.openxmlformats.org/officeDocument/2006/relationships/image"/><Relationship Id="rId9" Target="../media/image52.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9.png" Type="http://schemas.openxmlformats.org/officeDocument/2006/relationships/image"/><Relationship Id="rId11" Target="../media/image60.svg" Type="http://schemas.openxmlformats.org/officeDocument/2006/relationships/image"/><Relationship Id="rId12" Target="../media/image61.png" Type="http://schemas.openxmlformats.org/officeDocument/2006/relationships/image"/><Relationship Id="rId13" Target="../media/image62.svg" Type="http://schemas.openxmlformats.org/officeDocument/2006/relationships/image"/><Relationship Id="rId14" Target="../media/image63.png" Type="http://schemas.openxmlformats.org/officeDocument/2006/relationships/image"/><Relationship Id="rId15" Target="../media/image64.svg" Type="http://schemas.openxmlformats.org/officeDocument/2006/relationships/image"/><Relationship Id="rId16" Target="../media/image65.png" Type="http://schemas.openxmlformats.org/officeDocument/2006/relationships/image"/><Relationship Id="rId17" Target="../media/image66.svg" Type="http://schemas.openxmlformats.org/officeDocument/2006/relationships/image"/><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4.pn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57.png" Type="http://schemas.openxmlformats.org/officeDocument/2006/relationships/image"/><Relationship Id="rId9" Target="../media/image58.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7.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3.png" Type="http://schemas.openxmlformats.org/officeDocument/2006/relationships/image"/><Relationship Id="rId11" Target="../media/image74.svg" Type="http://schemas.openxmlformats.org/officeDocument/2006/relationships/image"/><Relationship Id="rId12" Target="../media/image75.png" Type="http://schemas.openxmlformats.org/officeDocument/2006/relationships/image"/><Relationship Id="rId13" Target="../media/image76.svg" Type="http://schemas.openxmlformats.org/officeDocument/2006/relationships/image"/><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8.png" Type="http://schemas.openxmlformats.org/officeDocument/2006/relationships/image"/><Relationship Id="rId6" Target="../media/image69.png" Type="http://schemas.openxmlformats.org/officeDocument/2006/relationships/image"/><Relationship Id="rId7" Target="../media/image70.png" Type="http://schemas.openxmlformats.org/officeDocument/2006/relationships/image"/><Relationship Id="rId8" Target="../media/image71.png" Type="http://schemas.openxmlformats.org/officeDocument/2006/relationships/image"/><Relationship Id="rId9" Target="../media/image72.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7.png" Type="http://schemas.openxmlformats.org/officeDocument/2006/relationships/image"/><Relationship Id="rId6" Target="../media/image78.png" Type="http://schemas.openxmlformats.org/officeDocument/2006/relationships/image"/><Relationship Id="rId7" Target="../media/image79.png" Type="http://schemas.openxmlformats.org/officeDocument/2006/relationships/image"/><Relationship Id="rId8" Target="../media/image80.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svg" Type="http://schemas.openxmlformats.org/officeDocument/2006/relationships/image"/><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 Id="rId7" Target="../media/image13.png" Type="http://schemas.openxmlformats.org/officeDocument/2006/relationships/image"/><Relationship Id="rId8" Target="../media/image14.svg" Type="http://schemas.openxmlformats.org/officeDocument/2006/relationships/image"/><Relationship Id="rId9" Target="../media/image1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2.svg" Type="http://schemas.openxmlformats.org/officeDocument/2006/relationships/image"/><Relationship Id="rId11" Target="../media/image23.png" Type="http://schemas.openxmlformats.org/officeDocument/2006/relationships/image"/><Relationship Id="rId12" Target="../media/image24.svg" Type="http://schemas.openxmlformats.org/officeDocument/2006/relationships/image"/><Relationship Id="rId13" Target="../media/image3.png" Type="http://schemas.openxmlformats.org/officeDocument/2006/relationships/image"/><Relationship Id="rId14" Target="../media/image4.svg" Type="http://schemas.openxmlformats.org/officeDocument/2006/relationships/image"/><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7.png" Type="http://schemas.openxmlformats.org/officeDocument/2006/relationships/image"/><Relationship Id="rId6" Target="../media/image18.svg" Type="http://schemas.openxmlformats.org/officeDocument/2006/relationships/image"/><Relationship Id="rId7" Target="../media/image19.png" Type="http://schemas.openxmlformats.org/officeDocument/2006/relationships/image"/><Relationship Id="rId8" Target="../media/image20.svg" Type="http://schemas.openxmlformats.org/officeDocument/2006/relationships/image"/><Relationship Id="rId9" Target="../media/image21.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svg" Type="http://schemas.openxmlformats.org/officeDocument/2006/relationships/image"/><Relationship Id="rId11" Target="../media/image31.png" Type="http://schemas.openxmlformats.org/officeDocument/2006/relationships/image"/><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 Id="rId7" Target="../media/image27.png" Type="http://schemas.openxmlformats.org/officeDocument/2006/relationships/image"/><Relationship Id="rId8" Target="../media/image28.svg" Type="http://schemas.openxmlformats.org/officeDocument/2006/relationships/image"/><Relationship Id="rId9" Target="../media/image2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svg" Type="http://schemas.openxmlformats.org/officeDocument/2006/relationships/image"/><Relationship Id="rId11" Target="../media/image31.png" Type="http://schemas.openxmlformats.org/officeDocument/2006/relationships/image"/><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7.png" Type="http://schemas.openxmlformats.org/officeDocument/2006/relationships/image"/><Relationship Id="rId6" Target="../media/image28.svg" Type="http://schemas.openxmlformats.org/officeDocument/2006/relationships/image"/><Relationship Id="rId7" Target="../media/image25.png" Type="http://schemas.openxmlformats.org/officeDocument/2006/relationships/image"/><Relationship Id="rId8" Target="../media/image26.svg" Type="http://schemas.openxmlformats.org/officeDocument/2006/relationships/image"/><Relationship Id="rId9" Target="../media/image29.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7.svg" Type="http://schemas.openxmlformats.org/officeDocument/2006/relationships/image"/><Relationship Id="rId11" Target="../media/image38.png" Type="http://schemas.openxmlformats.org/officeDocument/2006/relationships/image"/><Relationship Id="rId12" Target="../media/image39.svg" Type="http://schemas.openxmlformats.org/officeDocument/2006/relationships/image"/><Relationship Id="rId2" Target="../notesSlides/notesSlide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2.png" Type="http://schemas.openxmlformats.org/officeDocument/2006/relationships/image"/><Relationship Id="rId6" Target="../media/image33.svg" Type="http://schemas.openxmlformats.org/officeDocument/2006/relationships/image"/><Relationship Id="rId7" Target="../media/image34.png" Type="http://schemas.openxmlformats.org/officeDocument/2006/relationships/image"/><Relationship Id="rId8" Target="../media/image35.svg" Type="http://schemas.openxmlformats.org/officeDocument/2006/relationships/image"/><Relationship Id="rId9" Target="../media/image36.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0.png" Type="http://schemas.openxmlformats.org/officeDocument/2006/relationships/image"/><Relationship Id="rId6" Target="../media/image41.png" Type="http://schemas.openxmlformats.org/officeDocument/2006/relationships/image"/><Relationship Id="rId7" Target="../media/image42.png" Type="http://schemas.openxmlformats.org/officeDocument/2006/relationships/image"/><Relationship Id="rId8" Target="../media/image43.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4.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711331" y="0"/>
            <a:ext cx="2575306" cy="8592038"/>
            <a:chOff x="0" y="0"/>
            <a:chExt cx="3433741" cy="11456051"/>
          </a:xfrm>
        </p:grpSpPr>
        <p:sp>
          <p:nvSpPr>
            <p:cNvPr name="Freeform 3" id="3"/>
            <p:cNvSpPr/>
            <p:nvPr/>
          </p:nvSpPr>
          <p:spPr>
            <a:xfrm flipH="false" flipV="false" rot="-5400000">
              <a:off x="1069528" y="5837309"/>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4" id="4"/>
            <p:cNvSpPr/>
            <p:nvPr/>
          </p:nvSpPr>
          <p:spPr>
            <a:xfrm flipH="false" flipV="false" rot="-5400000">
              <a:off x="1069528" y="4747121"/>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5" id="5"/>
            <p:cNvSpPr/>
            <p:nvPr/>
          </p:nvSpPr>
          <p:spPr>
            <a:xfrm flipH="false" flipV="false" rot="-5400000">
              <a:off x="1069528" y="6921042"/>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6" id="6"/>
            <p:cNvSpPr/>
            <p:nvPr/>
          </p:nvSpPr>
          <p:spPr>
            <a:xfrm flipH="false" flipV="false" rot="-5400000">
              <a:off x="1069528" y="9095392"/>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7" id="7"/>
            <p:cNvSpPr/>
            <p:nvPr/>
          </p:nvSpPr>
          <p:spPr>
            <a:xfrm flipH="false" flipV="false" rot="-5400000">
              <a:off x="1069528" y="8005204"/>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8" id="8"/>
            <p:cNvSpPr/>
            <p:nvPr/>
          </p:nvSpPr>
          <p:spPr>
            <a:xfrm flipH="false" flipV="false" rot="-5400000">
              <a:off x="1069528" y="394908"/>
              <a:ext cx="1291131" cy="3430188"/>
            </a:xfrm>
            <a:custGeom>
              <a:avLst/>
              <a:gdLst/>
              <a:ahLst/>
              <a:cxnLst/>
              <a:rect r="r" b="b" t="t" l="l"/>
              <a:pathLst>
                <a:path h="3430188" w="1291131">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9" id="9"/>
            <p:cNvSpPr/>
            <p:nvPr/>
          </p:nvSpPr>
          <p:spPr>
            <a:xfrm flipH="false" flipV="false" rot="-5400000">
              <a:off x="1069528" y="-688825"/>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0" id="10"/>
            <p:cNvSpPr/>
            <p:nvPr/>
          </p:nvSpPr>
          <p:spPr>
            <a:xfrm flipH="false" flipV="false" rot="-5400000">
              <a:off x="1426047" y="-1426047"/>
              <a:ext cx="581647" cy="3433741"/>
            </a:xfrm>
            <a:custGeom>
              <a:avLst/>
              <a:gdLst/>
              <a:ahLst/>
              <a:cxnLst/>
              <a:rect r="r" b="b" t="t" l="l"/>
              <a:pathLst>
                <a:path h="3433741" w="581647">
                  <a:moveTo>
                    <a:pt x="0" y="0"/>
                  </a:moveTo>
                  <a:lnTo>
                    <a:pt x="581647" y="0"/>
                  </a:lnTo>
                  <a:lnTo>
                    <a:pt x="581647" y="3433741"/>
                  </a:lnTo>
                  <a:lnTo>
                    <a:pt x="0" y="3433741"/>
                  </a:lnTo>
                  <a:lnTo>
                    <a:pt x="0" y="0"/>
                  </a:lnTo>
                  <a:close/>
                </a:path>
              </a:pathLst>
            </a:custGeom>
            <a:blipFill>
              <a:blip r:embed="rId3">
                <a:extLst>
                  <a:ext uri="{96DAC541-7B7A-43D3-8B79-37D633B846F1}">
                    <asvg:svgBlip xmlns:asvg="http://schemas.microsoft.com/office/drawing/2016/SVG/main" r:embed="rId4"/>
                  </a:ext>
                </a:extLst>
              </a:blip>
              <a:stretch>
                <a:fillRect l="0" t="0" r="-490660" b="-29176"/>
              </a:stretch>
            </a:blipFill>
          </p:spPr>
        </p:sp>
        <p:sp>
          <p:nvSpPr>
            <p:cNvPr name="Freeform 11" id="11"/>
            <p:cNvSpPr/>
            <p:nvPr/>
          </p:nvSpPr>
          <p:spPr>
            <a:xfrm flipH="false" flipV="false" rot="-5400000">
              <a:off x="1069528" y="2569258"/>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2" id="12"/>
            <p:cNvSpPr/>
            <p:nvPr/>
          </p:nvSpPr>
          <p:spPr>
            <a:xfrm flipH="false" flipV="false" rot="-5400000">
              <a:off x="1069528" y="1479070"/>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3" id="13"/>
            <p:cNvSpPr/>
            <p:nvPr/>
          </p:nvSpPr>
          <p:spPr>
            <a:xfrm flipH="false" flipV="false" rot="-5400000">
              <a:off x="1069528" y="3652991"/>
              <a:ext cx="1291131" cy="3430188"/>
            </a:xfrm>
            <a:custGeom>
              <a:avLst/>
              <a:gdLst/>
              <a:ahLst/>
              <a:cxnLst/>
              <a:rect r="r" b="b" t="t" l="l"/>
              <a:pathLst>
                <a:path h="3430188" w="1291131">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grpSp>
      <p:grpSp>
        <p:nvGrpSpPr>
          <p:cNvPr name="Group 14" id="14"/>
          <p:cNvGrpSpPr/>
          <p:nvPr/>
        </p:nvGrpSpPr>
        <p:grpSpPr>
          <a:xfrm rot="0">
            <a:off x="17511415" y="0"/>
            <a:ext cx="776585" cy="10287000"/>
            <a:chOff x="0" y="0"/>
            <a:chExt cx="303366" cy="4018525"/>
          </a:xfrm>
        </p:grpSpPr>
        <p:sp>
          <p:nvSpPr>
            <p:cNvPr name="Freeform 15" id="15"/>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88AC2E"/>
            </a:solidFill>
          </p:spPr>
        </p:sp>
        <p:sp>
          <p:nvSpPr>
            <p:cNvPr name="TextBox 16" id="16"/>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grpSp>
        <p:nvGrpSpPr>
          <p:cNvPr name="Group 17" id="17"/>
          <p:cNvGrpSpPr/>
          <p:nvPr/>
        </p:nvGrpSpPr>
        <p:grpSpPr>
          <a:xfrm rot="0">
            <a:off x="0" y="8384088"/>
            <a:ext cx="18288000" cy="1020750"/>
            <a:chOff x="0" y="0"/>
            <a:chExt cx="6554006" cy="365814"/>
          </a:xfrm>
        </p:grpSpPr>
        <p:sp>
          <p:nvSpPr>
            <p:cNvPr name="Freeform 18" id="18"/>
            <p:cNvSpPr/>
            <p:nvPr/>
          </p:nvSpPr>
          <p:spPr>
            <a:xfrm flipH="false" flipV="false" rot="0">
              <a:off x="0" y="0"/>
              <a:ext cx="6554006" cy="365814"/>
            </a:xfrm>
            <a:custGeom>
              <a:avLst/>
              <a:gdLst/>
              <a:ahLst/>
              <a:cxnLst/>
              <a:rect r="r" b="b" t="t" l="l"/>
              <a:pathLst>
                <a:path h="365814" w="6554006">
                  <a:moveTo>
                    <a:pt x="0" y="0"/>
                  </a:moveTo>
                  <a:lnTo>
                    <a:pt x="6554006" y="0"/>
                  </a:lnTo>
                  <a:lnTo>
                    <a:pt x="6554006" y="365814"/>
                  </a:lnTo>
                  <a:lnTo>
                    <a:pt x="0" y="365814"/>
                  </a:lnTo>
                  <a:close/>
                </a:path>
              </a:pathLst>
            </a:custGeom>
            <a:solidFill>
              <a:srgbClr val="88AC2E"/>
            </a:solidFill>
          </p:spPr>
        </p:sp>
        <p:sp>
          <p:nvSpPr>
            <p:cNvPr name="TextBox 19" id="19"/>
            <p:cNvSpPr txBox="true"/>
            <p:nvPr/>
          </p:nvSpPr>
          <p:spPr>
            <a:xfrm>
              <a:off x="0" y="-28575"/>
              <a:ext cx="6554006"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20" id="20"/>
          <p:cNvSpPr/>
          <p:nvPr/>
        </p:nvSpPr>
        <p:spPr>
          <a:xfrm flipH="false" flipV="false" rot="0">
            <a:off x="665148" y="8701515"/>
            <a:ext cx="580296" cy="385897"/>
          </a:xfrm>
          <a:custGeom>
            <a:avLst/>
            <a:gdLst/>
            <a:ahLst/>
            <a:cxnLst/>
            <a:rect r="r" b="b" t="t" l="l"/>
            <a:pathLst>
              <a:path h="385897" w="580296">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1" id="21"/>
          <p:cNvSpPr txBox="true"/>
          <p:nvPr/>
        </p:nvSpPr>
        <p:spPr>
          <a:xfrm rot="0">
            <a:off x="1511550" y="8568391"/>
            <a:ext cx="14804196" cy="599441"/>
          </a:xfrm>
          <a:prstGeom prst="rect">
            <a:avLst/>
          </a:prstGeom>
        </p:spPr>
        <p:txBody>
          <a:bodyPr anchor="t" rtlCol="false" tIns="0" lIns="0" bIns="0" rIns="0">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name="Freeform 22" id="22"/>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7"/>
            <a:stretch>
              <a:fillRect l="-4005" t="-13063" r="-2016" b="-10438"/>
            </a:stretch>
          </a:blipFill>
        </p:spPr>
      </p:sp>
      <p:sp>
        <p:nvSpPr>
          <p:cNvPr name="TextBox 23" id="23"/>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a:solidFill>
                  <a:srgbClr val="000000"/>
                </a:solidFill>
                <a:latin typeface="Ubuntu Bold"/>
                <a:ea typeface="Ubuntu Bold"/>
                <a:cs typeface="Ubuntu Bold"/>
                <a:sym typeface="Ubuntu Bold"/>
              </a:rPr>
              <a:t>LEARNING TO USE THE HEALTH SYSTEM</a:t>
            </a:r>
          </a:p>
        </p:txBody>
      </p:sp>
      <p:sp>
        <p:nvSpPr>
          <p:cNvPr name="TextBox 24" id="24"/>
          <p:cNvSpPr txBox="true"/>
          <p:nvPr/>
        </p:nvSpPr>
        <p:spPr>
          <a:xfrm rot="0">
            <a:off x="665148" y="4619545"/>
            <a:ext cx="9210239" cy="3159936"/>
          </a:xfrm>
          <a:prstGeom prst="rect">
            <a:avLst/>
          </a:prstGeom>
        </p:spPr>
        <p:txBody>
          <a:bodyPr anchor="t" rtlCol="false" tIns="0" lIns="0" bIns="0" rIns="0">
            <a:spAutoFit/>
          </a:bodyPr>
          <a:lstStyle/>
          <a:p>
            <a:pPr algn="l">
              <a:lnSpc>
                <a:spcPts val="10253"/>
              </a:lnSpc>
            </a:pPr>
            <a:r>
              <a:rPr lang="en-US" sz="9673">
                <a:solidFill>
                  <a:srgbClr val="009784"/>
                </a:solidFill>
                <a:latin typeface="Ubuntu"/>
                <a:ea typeface="Ubuntu"/>
                <a:cs typeface="Ubuntu"/>
                <a:sym typeface="Ubuntu"/>
              </a:rPr>
              <a:t>Session 1:</a:t>
            </a:r>
          </a:p>
          <a:p>
            <a:pPr algn="l">
              <a:lnSpc>
                <a:spcPts val="3051"/>
              </a:lnSpc>
            </a:pPr>
          </a:p>
          <a:p>
            <a:pPr algn="l">
              <a:lnSpc>
                <a:spcPts val="11042"/>
              </a:lnSpc>
            </a:pPr>
            <a:r>
              <a:rPr lang="en-US" sz="10417">
                <a:solidFill>
                  <a:srgbClr val="009784"/>
                </a:solidFill>
                <a:latin typeface="Ubuntu Bold"/>
                <a:ea typeface="Ubuntu Bold"/>
                <a:cs typeface="Ubuntu Bold"/>
                <a:sym typeface="Ubuntu Bold"/>
              </a:rPr>
              <a:t>Fundamentals</a:t>
            </a:r>
          </a:p>
        </p:txBody>
      </p:sp>
      <p:grpSp>
        <p:nvGrpSpPr>
          <p:cNvPr name="Group 25" id="25"/>
          <p:cNvGrpSpPr/>
          <p:nvPr/>
        </p:nvGrpSpPr>
        <p:grpSpPr>
          <a:xfrm rot="0">
            <a:off x="10674353" y="961881"/>
            <a:ext cx="6190788" cy="6203956"/>
            <a:chOff x="0" y="0"/>
            <a:chExt cx="8254384" cy="8271941"/>
          </a:xfrm>
        </p:grpSpPr>
        <p:sp>
          <p:nvSpPr>
            <p:cNvPr name="Freeform 26" id="26"/>
            <p:cNvSpPr/>
            <p:nvPr/>
          </p:nvSpPr>
          <p:spPr>
            <a:xfrm flipH="false" flipV="false" rot="-280397">
              <a:off x="299883" y="299070"/>
              <a:ext cx="7654618" cy="7673802"/>
            </a:xfrm>
            <a:custGeom>
              <a:avLst/>
              <a:gdLst/>
              <a:ahLst/>
              <a:cxnLst/>
              <a:rect r="r" b="b" t="t" l="l"/>
              <a:pathLst>
                <a:path h="7673802" w="7654618">
                  <a:moveTo>
                    <a:pt x="0" y="0"/>
                  </a:moveTo>
                  <a:lnTo>
                    <a:pt x="7654618" y="0"/>
                  </a:lnTo>
                  <a:lnTo>
                    <a:pt x="7654618" y="7673802"/>
                  </a:lnTo>
                  <a:lnTo>
                    <a:pt x="0" y="7673802"/>
                  </a:lnTo>
                  <a:lnTo>
                    <a:pt x="0" y="0"/>
                  </a:lnTo>
                  <a:close/>
                </a:path>
              </a:pathLst>
            </a:custGeom>
            <a:blipFill>
              <a:blip r:embed="rId8"/>
              <a:stretch>
                <a:fillRect l="0" t="0" r="0" b="0"/>
              </a:stretch>
            </a:blipFill>
          </p:spPr>
        </p:sp>
        <p:sp>
          <p:nvSpPr>
            <p:cNvPr name="TextBox 27" id="27"/>
            <p:cNvSpPr txBox="true"/>
            <p:nvPr/>
          </p:nvSpPr>
          <p:spPr>
            <a:xfrm rot="-943846">
              <a:off x="1020953" y="1173788"/>
              <a:ext cx="6195221" cy="5050155"/>
            </a:xfrm>
            <a:prstGeom prst="rect">
              <a:avLst/>
            </a:prstGeom>
          </p:spPr>
          <p:txBody>
            <a:bodyPr anchor="t" rtlCol="false" tIns="0" lIns="0" bIns="0" rIns="0">
              <a:spAutoFit/>
            </a:bodyPr>
            <a:lstStyle/>
            <a:p>
              <a:pPr algn="ctr">
                <a:lnSpc>
                  <a:spcPts val="5040"/>
                </a:lnSpc>
              </a:pPr>
              <a:r>
                <a:rPr lang="en-US" sz="3600">
                  <a:solidFill>
                    <a:srgbClr val="C4161C"/>
                  </a:solidFill>
                  <a:latin typeface="Kalam"/>
                  <a:ea typeface="Kalam"/>
                  <a:cs typeface="Kalam"/>
                  <a:sym typeface="Kalam"/>
                </a:rPr>
                <a:t>This session covers </a:t>
              </a:r>
              <a:r>
                <a:rPr lang="en-US" sz="3600">
                  <a:solidFill>
                    <a:srgbClr val="C4161C"/>
                  </a:solidFill>
                  <a:latin typeface="Kalam Bold"/>
                  <a:ea typeface="Kalam Bold"/>
                  <a:cs typeface="Kalam Bold"/>
                  <a:sym typeface="Kalam Bold"/>
                </a:rPr>
                <a:t>main ideas</a:t>
              </a:r>
              <a:r>
                <a:rPr lang="en-US" sz="3600">
                  <a:solidFill>
                    <a:srgbClr val="C4161C"/>
                  </a:solidFill>
                  <a:latin typeface="Kalam"/>
                  <a:ea typeface="Kalam"/>
                  <a:cs typeface="Kalam"/>
                  <a:sym typeface="Kalam"/>
                </a:rPr>
                <a:t> about health and healthcare and explains why </a:t>
              </a:r>
            </a:p>
            <a:p>
              <a:pPr algn="ctr">
                <a:lnSpc>
                  <a:spcPts val="5040"/>
                </a:lnSpc>
              </a:pPr>
              <a:r>
                <a:rPr lang="en-US" sz="3600">
                  <a:solidFill>
                    <a:srgbClr val="C4161C"/>
                  </a:solidFill>
                  <a:latin typeface="Kalam"/>
                  <a:ea typeface="Kalam"/>
                  <a:cs typeface="Kalam"/>
                  <a:sym typeface="Kalam"/>
                </a:rPr>
                <a:t>it’s important to </a:t>
              </a:r>
            </a:p>
            <a:p>
              <a:pPr algn="ctr">
                <a:lnSpc>
                  <a:spcPts val="5040"/>
                </a:lnSpc>
              </a:pPr>
              <a:r>
                <a:rPr lang="en-US" sz="3600">
                  <a:solidFill>
                    <a:srgbClr val="C4161C"/>
                  </a:solidFill>
                  <a:latin typeface="Kalam"/>
                  <a:ea typeface="Kalam"/>
                  <a:cs typeface="Kalam"/>
                  <a:sym typeface="Kalam"/>
                </a:rPr>
                <a:t>learn about them.</a:t>
              </a:r>
            </a:p>
          </p:txBody>
        </p:sp>
      </p:grpSp>
      <p:sp>
        <p:nvSpPr>
          <p:cNvPr name="TextBox 28" id="28"/>
          <p:cNvSpPr txBox="true"/>
          <p:nvPr/>
        </p:nvSpPr>
        <p:spPr>
          <a:xfrm rot="0">
            <a:off x="386842" y="9442938"/>
            <a:ext cx="16994423" cy="745490"/>
          </a:xfrm>
          <a:prstGeom prst="rect">
            <a:avLst/>
          </a:prstGeom>
        </p:spPr>
        <p:txBody>
          <a:bodyPr anchor="t" rtlCol="false" tIns="0" lIns="0" bIns="0" rIns="0">
            <a:spAutoFit/>
          </a:bodyPr>
          <a:lstStyle/>
          <a:p>
            <a:pPr algn="l">
              <a:lnSpc>
                <a:spcPts val="1960"/>
              </a:lnSpc>
            </a:pPr>
            <a:r>
              <a:rPr lang="en-US" sz="1400">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
        <p:nvSpPr>
          <p:cNvPr name="TextBox 29" id="29"/>
          <p:cNvSpPr txBox="true"/>
          <p:nvPr/>
        </p:nvSpPr>
        <p:spPr>
          <a:xfrm rot="0">
            <a:off x="11841034" y="772233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4758171" cy="1223447"/>
            <a:chOff x="0" y="0"/>
            <a:chExt cx="19677561" cy="1631262"/>
          </a:xfrm>
        </p:grpSpPr>
        <p:grpSp>
          <p:nvGrpSpPr>
            <p:cNvPr name="Group 28" id="28"/>
            <p:cNvGrpSpPr/>
            <p:nvPr/>
          </p:nvGrpSpPr>
          <p:grpSpPr>
            <a:xfrm rot="0">
              <a:off x="0" y="0"/>
              <a:ext cx="19677561" cy="1631262"/>
              <a:chOff x="0" y="0"/>
              <a:chExt cx="3886926" cy="322225"/>
            </a:xfrm>
          </p:grpSpPr>
          <p:sp>
            <p:nvSpPr>
              <p:cNvPr name="Freeform 29" id="29"/>
              <p:cNvSpPr/>
              <p:nvPr/>
            </p:nvSpPr>
            <p:spPr>
              <a:xfrm flipH="false" flipV="false" rot="0">
                <a:off x="0" y="0"/>
                <a:ext cx="3886926" cy="322225"/>
              </a:xfrm>
              <a:custGeom>
                <a:avLst/>
                <a:gdLst/>
                <a:ahLst/>
                <a:cxnLst/>
                <a:rect r="r" b="b" t="t" l="l"/>
                <a:pathLst>
                  <a:path h="322225" w="3886926">
                    <a:moveTo>
                      <a:pt x="3683726" y="0"/>
                    </a:moveTo>
                    <a:cubicBezTo>
                      <a:pt x="3795950" y="0"/>
                      <a:pt x="3886926" y="72132"/>
                      <a:pt x="3886926" y="161112"/>
                    </a:cubicBezTo>
                    <a:cubicBezTo>
                      <a:pt x="3886926" y="250092"/>
                      <a:pt x="3795950" y="322225"/>
                      <a:pt x="3683726"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3886926"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748515" y="25479"/>
              <a:ext cx="1818053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Understanding Your Own Disability</a:t>
              </a:r>
            </a:p>
          </p:txBody>
        </p:sp>
      </p:grpSp>
      <p:sp>
        <p:nvSpPr>
          <p:cNvPr name="Freeform 32" id="32"/>
          <p:cNvSpPr/>
          <p:nvPr/>
        </p:nvSpPr>
        <p:spPr>
          <a:xfrm flipH="false" flipV="false" rot="0">
            <a:off x="2196436" y="3680885"/>
            <a:ext cx="5389972" cy="2925231"/>
          </a:xfrm>
          <a:custGeom>
            <a:avLst/>
            <a:gdLst/>
            <a:ahLst/>
            <a:cxnLst/>
            <a:rect r="r" b="b" t="t" l="l"/>
            <a:pathLst>
              <a:path h="2925231" w="5389972">
                <a:moveTo>
                  <a:pt x="0" y="0"/>
                </a:moveTo>
                <a:lnTo>
                  <a:pt x="5389972" y="0"/>
                </a:lnTo>
                <a:lnTo>
                  <a:pt x="5389972" y="2925230"/>
                </a:lnTo>
                <a:lnTo>
                  <a:pt x="0" y="2925230"/>
                </a:lnTo>
                <a:lnTo>
                  <a:pt x="0" y="0"/>
                </a:lnTo>
                <a:close/>
              </a:path>
            </a:pathLst>
          </a:custGeom>
          <a:blipFill>
            <a:blip r:embed="rId5"/>
            <a:stretch>
              <a:fillRect l="0" t="-3549" r="0" b="-3549"/>
            </a:stretch>
          </a:blipFill>
        </p:spPr>
      </p:sp>
      <p:sp>
        <p:nvSpPr>
          <p:cNvPr name="TextBox 33" id="33"/>
          <p:cNvSpPr txBox="true"/>
          <p:nvPr/>
        </p:nvSpPr>
        <p:spPr>
          <a:xfrm rot="0">
            <a:off x="2924711" y="4232715"/>
            <a:ext cx="3933422" cy="1507244"/>
          </a:xfrm>
          <a:prstGeom prst="rect">
            <a:avLst/>
          </a:prstGeom>
        </p:spPr>
        <p:txBody>
          <a:bodyPr anchor="t" rtlCol="false" tIns="0" lIns="0" bIns="0" rIns="0">
            <a:spAutoFit/>
          </a:bodyPr>
          <a:lstStyle/>
          <a:p>
            <a:pPr algn="ctr">
              <a:lnSpc>
                <a:spcPts val="11024"/>
              </a:lnSpc>
            </a:pPr>
            <a:r>
              <a:rPr lang="en-US" sz="7874">
                <a:solidFill>
                  <a:srgbClr val="009784"/>
                </a:solidFill>
                <a:latin typeface="Funtastic"/>
                <a:ea typeface="Funtastic"/>
                <a:cs typeface="Funtastic"/>
                <a:sym typeface="Funtastic"/>
              </a:rPr>
              <a:t>Activity!</a:t>
            </a:r>
          </a:p>
        </p:txBody>
      </p:sp>
      <p:sp>
        <p:nvSpPr>
          <p:cNvPr name="TextBox 34" id="34"/>
          <p:cNvSpPr txBox="true"/>
          <p:nvPr/>
        </p:nvSpPr>
        <p:spPr>
          <a:xfrm rot="0">
            <a:off x="8078982" y="3645975"/>
            <a:ext cx="8477795" cy="1687830"/>
          </a:xfrm>
          <a:prstGeom prst="rect">
            <a:avLst/>
          </a:prstGeom>
        </p:spPr>
        <p:txBody>
          <a:bodyPr anchor="t" rtlCol="false" tIns="0" lIns="0" bIns="0" rIns="0">
            <a:spAutoFit/>
          </a:bodyPr>
          <a:lstStyle/>
          <a:p>
            <a:pPr algn="ctr">
              <a:lnSpc>
                <a:spcPts val="6719"/>
              </a:lnSpc>
            </a:pPr>
            <a:r>
              <a:rPr lang="en-US" sz="4800">
                <a:solidFill>
                  <a:srgbClr val="000000"/>
                </a:solidFill>
                <a:latin typeface="Ubuntu"/>
                <a:ea typeface="Ubuntu"/>
                <a:cs typeface="Ubuntu"/>
                <a:sym typeface="Ubuntu"/>
              </a:rPr>
              <a:t>Write down any </a:t>
            </a:r>
            <a:r>
              <a:rPr lang="en-US" sz="4800">
                <a:solidFill>
                  <a:srgbClr val="000000"/>
                </a:solidFill>
                <a:latin typeface="Ubuntu Bold"/>
                <a:ea typeface="Ubuntu Bold"/>
                <a:cs typeface="Ubuntu Bold"/>
                <a:sym typeface="Ubuntu Bold"/>
              </a:rPr>
              <a:t>questions</a:t>
            </a:r>
            <a:r>
              <a:rPr lang="en-US" sz="4800">
                <a:solidFill>
                  <a:srgbClr val="000000"/>
                </a:solidFill>
                <a:latin typeface="Ubuntu"/>
                <a:ea typeface="Ubuntu"/>
                <a:cs typeface="Ubuntu"/>
                <a:sym typeface="Ubuntu"/>
              </a:rPr>
              <a:t> you have about your disability.</a:t>
            </a:r>
          </a:p>
        </p:txBody>
      </p:sp>
      <p:sp>
        <p:nvSpPr>
          <p:cNvPr name="Freeform 35" id="35"/>
          <p:cNvSpPr/>
          <p:nvPr/>
        </p:nvSpPr>
        <p:spPr>
          <a:xfrm flipH="false" flipV="false" rot="0">
            <a:off x="11203879" y="5739960"/>
            <a:ext cx="2228000" cy="2194580"/>
          </a:xfrm>
          <a:custGeom>
            <a:avLst/>
            <a:gdLst/>
            <a:ahLst/>
            <a:cxnLst/>
            <a:rect r="r" b="b" t="t" l="l"/>
            <a:pathLst>
              <a:path h="2194580" w="2228000">
                <a:moveTo>
                  <a:pt x="0" y="0"/>
                </a:moveTo>
                <a:lnTo>
                  <a:pt x="2228000" y="0"/>
                </a:lnTo>
                <a:lnTo>
                  <a:pt x="2228000" y="2194580"/>
                </a:lnTo>
                <a:lnTo>
                  <a:pt x="0" y="219458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183750" cy="1223447"/>
            <a:chOff x="0" y="0"/>
            <a:chExt cx="12245000" cy="1631262"/>
          </a:xfrm>
        </p:grpSpPr>
        <p:grpSp>
          <p:nvGrpSpPr>
            <p:cNvPr name="Group 28" id="28"/>
            <p:cNvGrpSpPr/>
            <p:nvPr/>
          </p:nvGrpSpPr>
          <p:grpSpPr>
            <a:xfrm rot="0">
              <a:off x="0" y="0"/>
              <a:ext cx="12245000" cy="1631262"/>
              <a:chOff x="0" y="0"/>
              <a:chExt cx="2418765" cy="322225"/>
            </a:xfrm>
          </p:grpSpPr>
          <p:sp>
            <p:nvSpPr>
              <p:cNvPr name="Freeform 29" id="29"/>
              <p:cNvSpPr/>
              <p:nvPr/>
            </p:nvSpPr>
            <p:spPr>
              <a:xfrm flipH="false" flipV="false" rot="0">
                <a:off x="0" y="0"/>
                <a:ext cx="2418765" cy="322225"/>
              </a:xfrm>
              <a:custGeom>
                <a:avLst/>
                <a:gdLst/>
                <a:ahLst/>
                <a:cxnLst/>
                <a:rect r="r" b="b" t="t" l="l"/>
                <a:pathLst>
                  <a:path h="322225" w="2418765">
                    <a:moveTo>
                      <a:pt x="2215565" y="0"/>
                    </a:moveTo>
                    <a:cubicBezTo>
                      <a:pt x="2327790" y="0"/>
                      <a:pt x="2418765" y="72132"/>
                      <a:pt x="2418765" y="161112"/>
                    </a:cubicBezTo>
                    <a:cubicBezTo>
                      <a:pt x="2418765" y="250092"/>
                      <a:pt x="2327790" y="322225"/>
                      <a:pt x="2215565"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418765"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465788" y="25479"/>
              <a:ext cx="11313425"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Family Health History</a:t>
              </a:r>
            </a:p>
          </p:txBody>
        </p:sp>
      </p:grpSp>
      <p:sp>
        <p:nvSpPr>
          <p:cNvPr name="Freeform 32" id="32"/>
          <p:cNvSpPr/>
          <p:nvPr/>
        </p:nvSpPr>
        <p:spPr>
          <a:xfrm flipH="false" flipV="false" rot="0">
            <a:off x="14258953" y="7401835"/>
            <a:ext cx="3000347" cy="1856465"/>
          </a:xfrm>
          <a:custGeom>
            <a:avLst/>
            <a:gdLst/>
            <a:ahLst/>
            <a:cxnLst/>
            <a:rect r="r" b="b" t="t" l="l"/>
            <a:pathLst>
              <a:path h="1856465" w="3000347">
                <a:moveTo>
                  <a:pt x="0" y="0"/>
                </a:moveTo>
                <a:lnTo>
                  <a:pt x="3000347" y="0"/>
                </a:lnTo>
                <a:lnTo>
                  <a:pt x="3000347" y="1856465"/>
                </a:lnTo>
                <a:lnTo>
                  <a:pt x="0" y="1856465"/>
                </a:lnTo>
                <a:lnTo>
                  <a:pt x="0" y="0"/>
                </a:lnTo>
                <a:close/>
              </a:path>
            </a:pathLst>
          </a:custGeom>
          <a:blipFill>
            <a:blip r:embed="rId5"/>
            <a:stretch>
              <a:fillRect l="0" t="0" r="0" b="0"/>
            </a:stretch>
          </a:blipFill>
        </p:spPr>
      </p:sp>
      <p:sp>
        <p:nvSpPr>
          <p:cNvPr name="Freeform 33" id="33"/>
          <p:cNvSpPr/>
          <p:nvPr/>
        </p:nvSpPr>
        <p:spPr>
          <a:xfrm flipH="false" flipV="false" rot="0">
            <a:off x="6751595" y="2923283"/>
            <a:ext cx="5602099" cy="2513942"/>
          </a:xfrm>
          <a:custGeom>
            <a:avLst/>
            <a:gdLst/>
            <a:ahLst/>
            <a:cxnLst/>
            <a:rect r="r" b="b" t="t" l="l"/>
            <a:pathLst>
              <a:path h="2513942" w="5602099">
                <a:moveTo>
                  <a:pt x="0" y="0"/>
                </a:moveTo>
                <a:lnTo>
                  <a:pt x="5602099" y="0"/>
                </a:lnTo>
                <a:lnTo>
                  <a:pt x="5602099" y="2513942"/>
                </a:lnTo>
                <a:lnTo>
                  <a:pt x="0" y="2513942"/>
                </a:lnTo>
                <a:lnTo>
                  <a:pt x="0" y="0"/>
                </a:lnTo>
                <a:close/>
              </a:path>
            </a:pathLst>
          </a:custGeom>
          <a:blipFill>
            <a:blip r:embed="rId6"/>
            <a:stretch>
              <a:fillRect l="0" t="0" r="0" b="0"/>
            </a:stretch>
          </a:blipFill>
        </p:spPr>
      </p:sp>
      <p:sp>
        <p:nvSpPr>
          <p:cNvPr name="TextBox 34" id="34"/>
          <p:cNvSpPr txBox="true"/>
          <p:nvPr/>
        </p:nvSpPr>
        <p:spPr>
          <a:xfrm rot="0">
            <a:off x="8080328" y="5935748"/>
            <a:ext cx="2944633"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Lifestyle</a:t>
            </a:r>
          </a:p>
        </p:txBody>
      </p:sp>
      <p:sp>
        <p:nvSpPr>
          <p:cNvPr name="Freeform 35" id="35"/>
          <p:cNvSpPr/>
          <p:nvPr/>
        </p:nvSpPr>
        <p:spPr>
          <a:xfrm flipH="false" flipV="false" rot="0">
            <a:off x="13690943" y="2808557"/>
            <a:ext cx="2573434" cy="2570217"/>
          </a:xfrm>
          <a:custGeom>
            <a:avLst/>
            <a:gdLst/>
            <a:ahLst/>
            <a:cxnLst/>
            <a:rect r="r" b="b" t="t" l="l"/>
            <a:pathLst>
              <a:path h="2570217" w="2573434">
                <a:moveTo>
                  <a:pt x="0" y="0"/>
                </a:moveTo>
                <a:lnTo>
                  <a:pt x="2573434" y="0"/>
                </a:lnTo>
                <a:lnTo>
                  <a:pt x="2573434" y="2570217"/>
                </a:lnTo>
                <a:lnTo>
                  <a:pt x="0" y="257021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6" id="36"/>
          <p:cNvSpPr txBox="true"/>
          <p:nvPr/>
        </p:nvSpPr>
        <p:spPr>
          <a:xfrm rot="0">
            <a:off x="13505343" y="5935748"/>
            <a:ext cx="2944633"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Genes</a:t>
            </a:r>
          </a:p>
        </p:txBody>
      </p:sp>
      <p:sp>
        <p:nvSpPr>
          <p:cNvPr name="Freeform 37" id="37"/>
          <p:cNvSpPr/>
          <p:nvPr/>
        </p:nvSpPr>
        <p:spPr>
          <a:xfrm flipH="false" flipV="false" rot="0">
            <a:off x="2174393" y="2851634"/>
            <a:ext cx="3202474" cy="2513942"/>
          </a:xfrm>
          <a:custGeom>
            <a:avLst/>
            <a:gdLst/>
            <a:ahLst/>
            <a:cxnLst/>
            <a:rect r="r" b="b" t="t" l="l"/>
            <a:pathLst>
              <a:path h="2513942" w="3202474">
                <a:moveTo>
                  <a:pt x="0" y="0"/>
                </a:moveTo>
                <a:lnTo>
                  <a:pt x="3202474" y="0"/>
                </a:lnTo>
                <a:lnTo>
                  <a:pt x="3202474" y="2513942"/>
                </a:lnTo>
                <a:lnTo>
                  <a:pt x="0" y="251394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8" id="38"/>
          <p:cNvSpPr txBox="true"/>
          <p:nvPr/>
        </p:nvSpPr>
        <p:spPr>
          <a:xfrm rot="0">
            <a:off x="1951313" y="5935748"/>
            <a:ext cx="3648633"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Environment</a:t>
            </a:r>
          </a:p>
        </p:txBody>
      </p:sp>
      <p:sp>
        <p:nvSpPr>
          <p:cNvPr name="TextBox 39" id="39"/>
          <p:cNvSpPr txBox="true"/>
          <p:nvPr/>
        </p:nvSpPr>
        <p:spPr>
          <a:xfrm rot="0">
            <a:off x="1458021" y="7827846"/>
            <a:ext cx="12800932" cy="1047750"/>
          </a:xfrm>
          <a:prstGeom prst="rect">
            <a:avLst/>
          </a:prstGeom>
        </p:spPr>
        <p:txBody>
          <a:bodyPr anchor="t" rtlCol="false" tIns="0" lIns="0" bIns="0" rIns="0">
            <a:spAutoFit/>
          </a:bodyPr>
          <a:lstStyle/>
          <a:p>
            <a:pPr algn="l">
              <a:lnSpc>
                <a:spcPts val="4199"/>
              </a:lnSpc>
            </a:pPr>
            <a:r>
              <a:rPr lang="en-US" sz="2999">
                <a:solidFill>
                  <a:srgbClr val="000000"/>
                </a:solidFill>
                <a:latin typeface="Ubuntu"/>
                <a:ea typeface="Ubuntu"/>
                <a:cs typeface="Ubuntu"/>
                <a:sym typeface="Ubuntu"/>
              </a:rPr>
              <a:t>If you were </a:t>
            </a:r>
            <a:r>
              <a:rPr lang="en-US" sz="2999">
                <a:solidFill>
                  <a:srgbClr val="000000"/>
                </a:solidFill>
                <a:latin typeface="Ubuntu Bold"/>
                <a:ea typeface="Ubuntu Bold"/>
                <a:cs typeface="Ubuntu Bold"/>
                <a:sym typeface="Ubuntu Bold"/>
              </a:rPr>
              <a:t>adopted</a:t>
            </a:r>
            <a:r>
              <a:rPr lang="en-US" sz="2999">
                <a:solidFill>
                  <a:srgbClr val="000000"/>
                </a:solidFill>
                <a:latin typeface="Ubuntu"/>
                <a:ea typeface="Ubuntu"/>
                <a:cs typeface="Ubuntu"/>
                <a:sym typeface="Ubuntu"/>
              </a:rPr>
              <a:t> or don’t know much about your biological relatives, </a:t>
            </a:r>
          </a:p>
          <a:p>
            <a:pPr algn="l">
              <a:lnSpc>
                <a:spcPts val="4199"/>
              </a:lnSpc>
            </a:pPr>
            <a:r>
              <a:rPr lang="en-US" sz="2999">
                <a:solidFill>
                  <a:srgbClr val="000000"/>
                </a:solidFill>
                <a:latin typeface="Ubuntu"/>
                <a:ea typeface="Ubuntu"/>
                <a:cs typeface="Ubuntu"/>
                <a:sym typeface="Ubuntu"/>
              </a:rPr>
              <a:t>that’s okay! Talk to your provider, and together you can make a care plan.</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6646525" cy="1223447"/>
            <a:chOff x="0" y="0"/>
            <a:chExt cx="22195366" cy="1631262"/>
          </a:xfrm>
        </p:grpSpPr>
        <p:grpSp>
          <p:nvGrpSpPr>
            <p:cNvPr name="Group 28" id="28"/>
            <p:cNvGrpSpPr/>
            <p:nvPr/>
          </p:nvGrpSpPr>
          <p:grpSpPr>
            <a:xfrm rot="0">
              <a:off x="0" y="0"/>
              <a:ext cx="22195366" cy="1631262"/>
              <a:chOff x="0" y="0"/>
              <a:chExt cx="4384270" cy="322225"/>
            </a:xfrm>
          </p:grpSpPr>
          <p:sp>
            <p:nvSpPr>
              <p:cNvPr name="Freeform 29" id="29"/>
              <p:cNvSpPr/>
              <p:nvPr/>
            </p:nvSpPr>
            <p:spPr>
              <a:xfrm flipH="false" flipV="false" rot="0">
                <a:off x="0" y="0"/>
                <a:ext cx="4384270" cy="322225"/>
              </a:xfrm>
              <a:custGeom>
                <a:avLst/>
                <a:gdLst/>
                <a:ahLst/>
                <a:cxnLst/>
                <a:rect r="r" b="b" t="t" l="l"/>
                <a:pathLst>
                  <a:path h="322225" w="4384270">
                    <a:moveTo>
                      <a:pt x="4181070" y="0"/>
                    </a:moveTo>
                    <a:cubicBezTo>
                      <a:pt x="4293294" y="0"/>
                      <a:pt x="4384270" y="72132"/>
                      <a:pt x="4384270" y="161112"/>
                    </a:cubicBezTo>
                    <a:cubicBezTo>
                      <a:pt x="4384270" y="250092"/>
                      <a:pt x="4293294" y="322225"/>
                      <a:pt x="4181070"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4384270"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844290" y="25479"/>
              <a:ext cx="20506787"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Choosing a Primary Care Provider (PCP)</a:t>
              </a:r>
            </a:p>
          </p:txBody>
        </p:sp>
      </p:grpSp>
      <p:sp>
        <p:nvSpPr>
          <p:cNvPr name="TextBox 32" id="32"/>
          <p:cNvSpPr txBox="true"/>
          <p:nvPr/>
        </p:nvSpPr>
        <p:spPr>
          <a:xfrm rot="0">
            <a:off x="2789639" y="2639462"/>
            <a:ext cx="2944633"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What is it?</a:t>
            </a:r>
          </a:p>
        </p:txBody>
      </p:sp>
      <p:sp>
        <p:nvSpPr>
          <p:cNvPr name="TextBox 33" id="33"/>
          <p:cNvSpPr txBox="true"/>
          <p:nvPr/>
        </p:nvSpPr>
        <p:spPr>
          <a:xfrm rot="0">
            <a:off x="8155926" y="2639462"/>
            <a:ext cx="6593820"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Things to Think About:</a:t>
            </a:r>
          </a:p>
        </p:txBody>
      </p:sp>
      <p:sp>
        <p:nvSpPr>
          <p:cNvPr name="Freeform 34" id="34"/>
          <p:cNvSpPr/>
          <p:nvPr/>
        </p:nvSpPr>
        <p:spPr>
          <a:xfrm flipH="false" flipV="false" rot="0">
            <a:off x="2444184" y="3755985"/>
            <a:ext cx="3635542" cy="4340945"/>
          </a:xfrm>
          <a:custGeom>
            <a:avLst/>
            <a:gdLst/>
            <a:ahLst/>
            <a:cxnLst/>
            <a:rect r="r" b="b" t="t" l="l"/>
            <a:pathLst>
              <a:path h="4340945" w="3635542">
                <a:moveTo>
                  <a:pt x="0" y="0"/>
                </a:moveTo>
                <a:lnTo>
                  <a:pt x="3635542" y="0"/>
                </a:lnTo>
                <a:lnTo>
                  <a:pt x="3635542" y="4340945"/>
                </a:lnTo>
                <a:lnTo>
                  <a:pt x="0" y="4340945"/>
                </a:lnTo>
                <a:lnTo>
                  <a:pt x="0" y="0"/>
                </a:lnTo>
                <a:close/>
              </a:path>
            </a:pathLst>
          </a:custGeom>
          <a:blipFill>
            <a:blip r:embed="rId5"/>
            <a:stretch>
              <a:fillRect l="0" t="0" r="0" b="0"/>
            </a:stretch>
          </a:blipFill>
        </p:spPr>
      </p:sp>
      <p:grpSp>
        <p:nvGrpSpPr>
          <p:cNvPr name="Group 35" id="35"/>
          <p:cNvGrpSpPr/>
          <p:nvPr/>
        </p:nvGrpSpPr>
        <p:grpSpPr>
          <a:xfrm rot="0">
            <a:off x="8995562" y="7738070"/>
            <a:ext cx="6147628" cy="1717723"/>
            <a:chOff x="0" y="0"/>
            <a:chExt cx="8196838" cy="2290297"/>
          </a:xfrm>
        </p:grpSpPr>
        <p:sp>
          <p:nvSpPr>
            <p:cNvPr name="Freeform 36" id="36"/>
            <p:cNvSpPr/>
            <p:nvPr/>
          </p:nvSpPr>
          <p:spPr>
            <a:xfrm flipH="false" flipV="false" rot="0">
              <a:off x="1111758" y="0"/>
              <a:ext cx="1794760" cy="2290297"/>
            </a:xfrm>
            <a:custGeom>
              <a:avLst/>
              <a:gdLst/>
              <a:ahLst/>
              <a:cxnLst/>
              <a:rect r="r" b="b" t="t" l="l"/>
              <a:pathLst>
                <a:path h="2290297" w="1794760">
                  <a:moveTo>
                    <a:pt x="0" y="0"/>
                  </a:moveTo>
                  <a:lnTo>
                    <a:pt x="1794760" y="0"/>
                  </a:lnTo>
                  <a:lnTo>
                    <a:pt x="1794760" y="2290297"/>
                  </a:lnTo>
                  <a:lnTo>
                    <a:pt x="0" y="229029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37" id="37"/>
            <p:cNvSpPr/>
            <p:nvPr/>
          </p:nvSpPr>
          <p:spPr>
            <a:xfrm flipH="false" flipV="false" rot="0">
              <a:off x="5424566" y="0"/>
              <a:ext cx="1515760" cy="2290297"/>
            </a:xfrm>
            <a:custGeom>
              <a:avLst/>
              <a:gdLst/>
              <a:ahLst/>
              <a:cxnLst/>
              <a:rect r="r" b="b" t="t" l="l"/>
              <a:pathLst>
                <a:path h="2290297" w="1515760">
                  <a:moveTo>
                    <a:pt x="0" y="0"/>
                  </a:moveTo>
                  <a:lnTo>
                    <a:pt x="1515760" y="0"/>
                  </a:lnTo>
                  <a:lnTo>
                    <a:pt x="1515760" y="2290297"/>
                  </a:lnTo>
                  <a:lnTo>
                    <a:pt x="0" y="229029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38" id="38"/>
            <p:cNvSpPr/>
            <p:nvPr/>
          </p:nvSpPr>
          <p:spPr>
            <a:xfrm flipH="false" flipV="false" rot="0">
              <a:off x="3713629" y="0"/>
              <a:ext cx="2048768" cy="2250363"/>
            </a:xfrm>
            <a:custGeom>
              <a:avLst/>
              <a:gdLst/>
              <a:ahLst/>
              <a:cxnLst/>
              <a:rect r="r" b="b" t="t" l="l"/>
              <a:pathLst>
                <a:path h="2250363" w="2048768">
                  <a:moveTo>
                    <a:pt x="0" y="0"/>
                  </a:moveTo>
                  <a:lnTo>
                    <a:pt x="2048768" y="0"/>
                  </a:lnTo>
                  <a:lnTo>
                    <a:pt x="2048768" y="2250363"/>
                  </a:lnTo>
                  <a:lnTo>
                    <a:pt x="0" y="225036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9" id="39"/>
            <p:cNvSpPr/>
            <p:nvPr/>
          </p:nvSpPr>
          <p:spPr>
            <a:xfrm flipH="false" flipV="false" rot="0">
              <a:off x="2603964" y="0"/>
              <a:ext cx="1253417" cy="2290297"/>
            </a:xfrm>
            <a:custGeom>
              <a:avLst/>
              <a:gdLst/>
              <a:ahLst/>
              <a:cxnLst/>
              <a:rect r="r" b="b" t="t" l="l"/>
              <a:pathLst>
                <a:path h="2290297" w="1253417">
                  <a:moveTo>
                    <a:pt x="0" y="0"/>
                  </a:moveTo>
                  <a:lnTo>
                    <a:pt x="1253417" y="0"/>
                  </a:lnTo>
                  <a:lnTo>
                    <a:pt x="1253417" y="2290297"/>
                  </a:lnTo>
                  <a:lnTo>
                    <a:pt x="0" y="22902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40" id="40"/>
            <p:cNvSpPr/>
            <p:nvPr/>
          </p:nvSpPr>
          <p:spPr>
            <a:xfrm flipH="false" flipV="false" rot="0">
              <a:off x="6825054" y="0"/>
              <a:ext cx="1371784" cy="2250363"/>
            </a:xfrm>
            <a:custGeom>
              <a:avLst/>
              <a:gdLst/>
              <a:ahLst/>
              <a:cxnLst/>
              <a:rect r="r" b="b" t="t" l="l"/>
              <a:pathLst>
                <a:path h="2250363" w="1371784">
                  <a:moveTo>
                    <a:pt x="0" y="0"/>
                  </a:moveTo>
                  <a:lnTo>
                    <a:pt x="1371784" y="0"/>
                  </a:lnTo>
                  <a:lnTo>
                    <a:pt x="1371784" y="2250363"/>
                  </a:lnTo>
                  <a:lnTo>
                    <a:pt x="0" y="2250363"/>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41" id="41"/>
            <p:cNvSpPr/>
            <p:nvPr/>
          </p:nvSpPr>
          <p:spPr>
            <a:xfrm flipH="false" flipV="false" rot="0">
              <a:off x="0" y="39934"/>
              <a:ext cx="1540561" cy="2250363"/>
            </a:xfrm>
            <a:custGeom>
              <a:avLst/>
              <a:gdLst/>
              <a:ahLst/>
              <a:cxnLst/>
              <a:rect r="r" b="b" t="t" l="l"/>
              <a:pathLst>
                <a:path h="2250363" w="1540561">
                  <a:moveTo>
                    <a:pt x="0" y="0"/>
                  </a:moveTo>
                  <a:lnTo>
                    <a:pt x="1540561" y="0"/>
                  </a:lnTo>
                  <a:lnTo>
                    <a:pt x="1540561" y="2250363"/>
                  </a:lnTo>
                  <a:lnTo>
                    <a:pt x="0" y="2250363"/>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grpSp>
      <p:sp>
        <p:nvSpPr>
          <p:cNvPr name="TextBox 42" id="42"/>
          <p:cNvSpPr txBox="true"/>
          <p:nvPr/>
        </p:nvSpPr>
        <p:spPr>
          <a:xfrm rot="0">
            <a:off x="8155926" y="3689214"/>
            <a:ext cx="8129055" cy="3658235"/>
          </a:xfrm>
          <a:prstGeom prst="rect">
            <a:avLst/>
          </a:prstGeom>
        </p:spPr>
        <p:txBody>
          <a:bodyPr anchor="t" rtlCol="false" tIns="0" lIns="0" bIns="0" rIns="0">
            <a:spAutoFit/>
          </a:bodyPr>
          <a:lstStyle/>
          <a:p>
            <a:pPr algn="l" marL="561341" indent="-280670" lvl="1">
              <a:lnSpc>
                <a:spcPts val="3640"/>
              </a:lnSpc>
              <a:buFont typeface="Arial"/>
              <a:buChar char="•"/>
            </a:pPr>
            <a:r>
              <a:rPr lang="en-US" sz="2600">
                <a:solidFill>
                  <a:srgbClr val="000000"/>
                </a:solidFill>
                <a:latin typeface="Ubuntu"/>
                <a:ea typeface="Ubuntu"/>
                <a:cs typeface="Ubuntu"/>
                <a:sym typeface="Ubuntu"/>
              </a:rPr>
              <a:t>If they are in the right </a:t>
            </a:r>
            <a:r>
              <a:rPr lang="en-US" sz="2600">
                <a:solidFill>
                  <a:srgbClr val="000000"/>
                </a:solidFill>
                <a:latin typeface="Ubuntu Bold"/>
                <a:ea typeface="Ubuntu Bold"/>
                <a:cs typeface="Ubuntu Bold"/>
                <a:sym typeface="Ubuntu Bold"/>
              </a:rPr>
              <a:t>network</a:t>
            </a:r>
            <a:r>
              <a:rPr lang="en-US" sz="2600">
                <a:solidFill>
                  <a:srgbClr val="000000"/>
                </a:solidFill>
                <a:latin typeface="Ubuntu"/>
                <a:ea typeface="Ubuntu"/>
                <a:cs typeface="Ubuntu"/>
                <a:sym typeface="Ubuntu"/>
              </a:rPr>
              <a:t> and/or if they accept your </a:t>
            </a:r>
            <a:r>
              <a:rPr lang="en-US" sz="2600">
                <a:solidFill>
                  <a:srgbClr val="000000"/>
                </a:solidFill>
                <a:latin typeface="Ubuntu Bold"/>
                <a:ea typeface="Ubuntu Bold"/>
                <a:cs typeface="Ubuntu Bold"/>
                <a:sym typeface="Ubuntu Bold"/>
              </a:rPr>
              <a:t>insurance</a:t>
            </a:r>
          </a:p>
          <a:p>
            <a:pPr algn="l" marL="561341" indent="-280670" lvl="1">
              <a:lnSpc>
                <a:spcPts val="3640"/>
              </a:lnSpc>
              <a:buFont typeface="Arial"/>
              <a:buChar char="•"/>
            </a:pPr>
            <a:r>
              <a:rPr lang="en-US" sz="2600">
                <a:solidFill>
                  <a:srgbClr val="000000"/>
                </a:solidFill>
                <a:latin typeface="Ubuntu"/>
                <a:ea typeface="Ubuntu"/>
                <a:cs typeface="Ubuntu"/>
                <a:sym typeface="Ubuntu"/>
              </a:rPr>
              <a:t>If you can use your preferred </a:t>
            </a:r>
            <a:r>
              <a:rPr lang="en-US" sz="2600">
                <a:solidFill>
                  <a:srgbClr val="000000"/>
                </a:solidFill>
                <a:latin typeface="Ubuntu Bold"/>
                <a:ea typeface="Ubuntu Bold"/>
                <a:cs typeface="Ubuntu Bold"/>
                <a:sym typeface="Ubuntu Bold"/>
              </a:rPr>
              <a:t>transportation </a:t>
            </a:r>
            <a:r>
              <a:rPr lang="en-US" sz="2600">
                <a:solidFill>
                  <a:srgbClr val="000000"/>
                </a:solidFill>
                <a:latin typeface="Ubuntu"/>
                <a:ea typeface="Ubuntu"/>
                <a:cs typeface="Ubuntu"/>
                <a:sym typeface="Ubuntu"/>
              </a:rPr>
              <a:t>to get to their office and if  it is </a:t>
            </a:r>
            <a:r>
              <a:rPr lang="en-US" sz="2600">
                <a:solidFill>
                  <a:srgbClr val="000000"/>
                </a:solidFill>
                <a:latin typeface="Ubuntu Bold"/>
                <a:ea typeface="Ubuntu Bold"/>
                <a:cs typeface="Ubuntu Bold"/>
                <a:sym typeface="Ubuntu Bold"/>
              </a:rPr>
              <a:t>accessible</a:t>
            </a:r>
            <a:r>
              <a:rPr lang="en-US" sz="2600">
                <a:solidFill>
                  <a:srgbClr val="000000"/>
                </a:solidFill>
                <a:latin typeface="Ubuntu"/>
                <a:ea typeface="Ubuntu"/>
                <a:cs typeface="Ubuntu"/>
                <a:sym typeface="Ubuntu"/>
              </a:rPr>
              <a:t> </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a:t>
            </a:r>
            <a:r>
              <a:rPr lang="en-US" sz="2600">
                <a:solidFill>
                  <a:srgbClr val="000000"/>
                </a:solidFill>
                <a:latin typeface="Ubuntu Bold"/>
                <a:ea typeface="Ubuntu Bold"/>
                <a:cs typeface="Ubuntu Bold"/>
                <a:sym typeface="Ubuntu Bold"/>
              </a:rPr>
              <a:t>gender</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a:t>
            </a:r>
            <a:r>
              <a:rPr lang="en-US" sz="2600">
                <a:solidFill>
                  <a:srgbClr val="000000"/>
                </a:solidFill>
                <a:latin typeface="Ubuntu Bold"/>
                <a:ea typeface="Ubuntu Bold"/>
                <a:cs typeface="Ubuntu Bold"/>
                <a:sym typeface="Ubuntu Bold"/>
              </a:rPr>
              <a:t>experience</a:t>
            </a:r>
            <a:r>
              <a:rPr lang="en-US" sz="2600">
                <a:solidFill>
                  <a:srgbClr val="000000"/>
                </a:solidFill>
                <a:latin typeface="Ubuntu"/>
                <a:ea typeface="Ubuntu"/>
                <a:cs typeface="Ubuntu"/>
                <a:sym typeface="Ubuntu"/>
              </a:rPr>
              <a:t> with disability</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willingness to provide </a:t>
            </a:r>
            <a:r>
              <a:rPr lang="en-US" sz="2600">
                <a:solidFill>
                  <a:srgbClr val="000000"/>
                </a:solidFill>
                <a:latin typeface="Ubuntu Bold"/>
                <a:ea typeface="Ubuntu Bold"/>
                <a:cs typeface="Ubuntu Bold"/>
                <a:sym typeface="Ubuntu Bold"/>
              </a:rPr>
              <a:t>accommodations</a:t>
            </a:r>
          </a:p>
          <a:p>
            <a:pPr algn="l" marL="561341" indent="-280670" lvl="1">
              <a:lnSpc>
                <a:spcPts val="3640"/>
              </a:lnSpc>
              <a:buFont typeface="Arial"/>
              <a:buChar char="•"/>
            </a:pPr>
            <a:r>
              <a:rPr lang="en-US" sz="2600">
                <a:solidFill>
                  <a:srgbClr val="000000"/>
                </a:solidFill>
                <a:latin typeface="Ubuntu"/>
                <a:ea typeface="Ubuntu"/>
                <a:cs typeface="Ubuntu"/>
                <a:sym typeface="Ubuntu"/>
              </a:rPr>
              <a:t>If their approach is </a:t>
            </a:r>
            <a:r>
              <a:rPr lang="en-US" sz="2600">
                <a:solidFill>
                  <a:srgbClr val="000000"/>
                </a:solidFill>
                <a:latin typeface="Ubuntu Bold"/>
                <a:ea typeface="Ubuntu Bold"/>
                <a:cs typeface="Ubuntu Bold"/>
                <a:sym typeface="Ubuntu Bold"/>
              </a:rPr>
              <a:t>person-centered</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1130514" cy="1223447"/>
            <a:chOff x="0" y="0"/>
            <a:chExt cx="14840685" cy="1631262"/>
          </a:xfrm>
        </p:grpSpPr>
        <p:grpSp>
          <p:nvGrpSpPr>
            <p:cNvPr name="Group 28" id="28"/>
            <p:cNvGrpSpPr/>
            <p:nvPr/>
          </p:nvGrpSpPr>
          <p:grpSpPr>
            <a:xfrm rot="0">
              <a:off x="0" y="0"/>
              <a:ext cx="14840685" cy="1631262"/>
              <a:chOff x="0" y="0"/>
              <a:chExt cx="2931493" cy="322225"/>
            </a:xfrm>
          </p:grpSpPr>
          <p:sp>
            <p:nvSpPr>
              <p:cNvPr name="Freeform 29" id="29"/>
              <p:cNvSpPr/>
              <p:nvPr/>
            </p:nvSpPr>
            <p:spPr>
              <a:xfrm flipH="false" flipV="false" rot="0">
                <a:off x="0" y="0"/>
                <a:ext cx="2931493" cy="322225"/>
              </a:xfrm>
              <a:custGeom>
                <a:avLst/>
                <a:gdLst/>
                <a:ahLst/>
                <a:cxnLst/>
                <a:rect r="r" b="b" t="t" l="l"/>
                <a:pathLst>
                  <a:path h="322225" w="2931493">
                    <a:moveTo>
                      <a:pt x="2728293" y="0"/>
                    </a:moveTo>
                    <a:cubicBezTo>
                      <a:pt x="2840518" y="0"/>
                      <a:pt x="2931493" y="72132"/>
                      <a:pt x="2931493" y="161112"/>
                    </a:cubicBezTo>
                    <a:cubicBezTo>
                      <a:pt x="2931493" y="250092"/>
                      <a:pt x="2840518" y="322225"/>
                      <a:pt x="272829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931493"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564525" y="25479"/>
              <a:ext cx="13711635"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Getting to Know Your PCP</a:t>
              </a:r>
            </a:p>
          </p:txBody>
        </p:sp>
      </p:grpSp>
      <p:sp>
        <p:nvSpPr>
          <p:cNvPr name="TextBox 32" id="32"/>
          <p:cNvSpPr txBox="true"/>
          <p:nvPr/>
        </p:nvSpPr>
        <p:spPr>
          <a:xfrm rot="0">
            <a:off x="5560193" y="4086782"/>
            <a:ext cx="11681308" cy="4810125"/>
          </a:xfrm>
          <a:prstGeom prst="rect">
            <a:avLst/>
          </a:prstGeom>
        </p:spPr>
        <p:txBody>
          <a:bodyPr anchor="t" rtlCol="false" tIns="0" lIns="0" bIns="0" rIns="0">
            <a:spAutoFit/>
          </a:bodyPr>
          <a:lstStyle/>
          <a:p>
            <a:pPr algn="l" marL="647703" indent="-323852" lvl="1">
              <a:lnSpc>
                <a:spcPts val="4200"/>
              </a:lnSpc>
              <a:buFont typeface="Arial"/>
              <a:buChar char="•"/>
            </a:pPr>
            <a:r>
              <a:rPr lang="en-US" sz="3000">
                <a:solidFill>
                  <a:srgbClr val="000000"/>
                </a:solidFill>
                <a:latin typeface="Ubuntu"/>
                <a:ea typeface="Ubuntu"/>
                <a:cs typeface="Ubuntu"/>
                <a:sym typeface="Ubuntu"/>
              </a:rPr>
              <a:t>What are some common health issues for people with my disability or diagnosis?</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Are there any major health issues I should be thinking about now?</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Are there any future health issues I should be thinking about?</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Will my disability change over time?</a:t>
            </a:r>
          </a:p>
        </p:txBody>
      </p:sp>
      <p:sp>
        <p:nvSpPr>
          <p:cNvPr name="Freeform 33" id="33"/>
          <p:cNvSpPr/>
          <p:nvPr/>
        </p:nvSpPr>
        <p:spPr>
          <a:xfrm flipH="false" flipV="false" rot="0">
            <a:off x="1661640" y="2838984"/>
            <a:ext cx="3738554" cy="3738554"/>
          </a:xfrm>
          <a:custGeom>
            <a:avLst/>
            <a:gdLst/>
            <a:ahLst/>
            <a:cxnLst/>
            <a:rect r="r" b="b" t="t" l="l"/>
            <a:pathLst>
              <a:path h="3738554" w="3738554">
                <a:moveTo>
                  <a:pt x="0" y="0"/>
                </a:moveTo>
                <a:lnTo>
                  <a:pt x="3738553" y="0"/>
                </a:lnTo>
                <a:lnTo>
                  <a:pt x="3738553" y="3738553"/>
                </a:lnTo>
                <a:lnTo>
                  <a:pt x="0" y="3738553"/>
                </a:lnTo>
                <a:lnTo>
                  <a:pt x="0" y="0"/>
                </a:lnTo>
                <a:close/>
              </a:path>
            </a:pathLst>
          </a:custGeom>
          <a:blipFill>
            <a:blip r:embed="rId5"/>
            <a:stretch>
              <a:fillRect l="0" t="0" r="0" b="0"/>
            </a:stretch>
          </a:blipFill>
        </p:spPr>
      </p:sp>
      <p:sp>
        <p:nvSpPr>
          <p:cNvPr name="TextBox 34" id="34"/>
          <p:cNvSpPr txBox="true"/>
          <p:nvPr/>
        </p:nvSpPr>
        <p:spPr>
          <a:xfrm rot="0">
            <a:off x="5908348" y="2838984"/>
            <a:ext cx="7866871"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Questions you can ask:</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2585389" cy="1223447"/>
            <a:chOff x="0" y="0"/>
            <a:chExt cx="16780519" cy="1631262"/>
          </a:xfrm>
        </p:grpSpPr>
        <p:grpSp>
          <p:nvGrpSpPr>
            <p:cNvPr name="Group 28" id="28"/>
            <p:cNvGrpSpPr/>
            <p:nvPr/>
          </p:nvGrpSpPr>
          <p:grpSpPr>
            <a:xfrm rot="0">
              <a:off x="0" y="0"/>
              <a:ext cx="16780519" cy="1631262"/>
              <a:chOff x="0" y="0"/>
              <a:chExt cx="3314670" cy="322225"/>
            </a:xfrm>
          </p:grpSpPr>
          <p:sp>
            <p:nvSpPr>
              <p:cNvPr name="Freeform 29" id="29"/>
              <p:cNvSpPr/>
              <p:nvPr/>
            </p:nvSpPr>
            <p:spPr>
              <a:xfrm flipH="false" flipV="false" rot="0">
                <a:off x="0" y="0"/>
                <a:ext cx="3314671" cy="322225"/>
              </a:xfrm>
              <a:custGeom>
                <a:avLst/>
                <a:gdLst/>
                <a:ahLst/>
                <a:cxnLst/>
                <a:rect r="r" b="b" t="t" l="l"/>
                <a:pathLst>
                  <a:path h="322225" w="3314671">
                    <a:moveTo>
                      <a:pt x="3111471" y="0"/>
                    </a:moveTo>
                    <a:cubicBezTo>
                      <a:pt x="3223695" y="0"/>
                      <a:pt x="3314671" y="72132"/>
                      <a:pt x="3314671" y="161112"/>
                    </a:cubicBezTo>
                    <a:cubicBezTo>
                      <a:pt x="3314671" y="250092"/>
                      <a:pt x="3223695" y="322225"/>
                      <a:pt x="3111471"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3314670" cy="350800"/>
              </a:xfrm>
              <a:prstGeom prst="rect">
                <a:avLst/>
              </a:prstGeom>
            </p:spPr>
            <p:txBody>
              <a:bodyPr anchor="ctr" rtlCol="false" tIns="50800" lIns="50800" bIns="50800" rIns="50800"/>
              <a:lstStyle/>
              <a:p>
                <a:pPr algn="l">
                  <a:lnSpc>
                    <a:spcPts val="1960"/>
                  </a:lnSpc>
                </a:pPr>
              </a:p>
            </p:txBody>
          </p:sp>
        </p:grpSp>
        <p:sp>
          <p:nvSpPr>
            <p:cNvPr name="TextBox 31" id="31"/>
            <p:cNvSpPr txBox="true"/>
            <p:nvPr/>
          </p:nvSpPr>
          <p:spPr>
            <a:xfrm rot="0">
              <a:off x="649675" y="25479"/>
              <a:ext cx="15779835"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Healthy Bodies, Minds, + More</a:t>
              </a:r>
            </a:p>
          </p:txBody>
        </p:sp>
      </p:grpSp>
      <p:sp>
        <p:nvSpPr>
          <p:cNvPr name="Freeform 32" id="32"/>
          <p:cNvSpPr/>
          <p:nvPr/>
        </p:nvSpPr>
        <p:spPr>
          <a:xfrm flipH="false" flipV="false" rot="0">
            <a:off x="15543723" y="7361707"/>
            <a:ext cx="2043646" cy="2201355"/>
          </a:xfrm>
          <a:custGeom>
            <a:avLst/>
            <a:gdLst/>
            <a:ahLst/>
            <a:cxnLst/>
            <a:rect r="r" b="b" t="t" l="l"/>
            <a:pathLst>
              <a:path h="2201355" w="2043646">
                <a:moveTo>
                  <a:pt x="0" y="0"/>
                </a:moveTo>
                <a:lnTo>
                  <a:pt x="2043646" y="0"/>
                </a:lnTo>
                <a:lnTo>
                  <a:pt x="2043646" y="2201356"/>
                </a:lnTo>
                <a:lnTo>
                  <a:pt x="0" y="2201356"/>
                </a:lnTo>
                <a:lnTo>
                  <a:pt x="0" y="0"/>
                </a:lnTo>
                <a:close/>
              </a:path>
            </a:pathLst>
          </a:custGeom>
          <a:blipFill>
            <a:blip r:embed="rId5"/>
            <a:stretch>
              <a:fillRect l="0" t="0" r="0" b="0"/>
            </a:stretch>
          </a:blipFill>
        </p:spPr>
      </p:sp>
      <p:sp>
        <p:nvSpPr>
          <p:cNvPr name="Freeform 33" id="33"/>
          <p:cNvSpPr/>
          <p:nvPr/>
        </p:nvSpPr>
        <p:spPr>
          <a:xfrm flipH="false" flipV="false" rot="0">
            <a:off x="1144638" y="2597197"/>
            <a:ext cx="2089842" cy="2201355"/>
          </a:xfrm>
          <a:custGeom>
            <a:avLst/>
            <a:gdLst/>
            <a:ahLst/>
            <a:cxnLst/>
            <a:rect r="r" b="b" t="t" l="l"/>
            <a:pathLst>
              <a:path h="2201355" w="2089842">
                <a:moveTo>
                  <a:pt x="0" y="0"/>
                </a:moveTo>
                <a:lnTo>
                  <a:pt x="2089842" y="0"/>
                </a:lnTo>
                <a:lnTo>
                  <a:pt x="2089842" y="2201356"/>
                </a:lnTo>
                <a:lnTo>
                  <a:pt x="0" y="2201356"/>
                </a:lnTo>
                <a:lnTo>
                  <a:pt x="0" y="0"/>
                </a:lnTo>
                <a:close/>
              </a:path>
            </a:pathLst>
          </a:custGeom>
          <a:blipFill>
            <a:blip r:embed="rId6"/>
            <a:stretch>
              <a:fillRect l="0" t="0" r="0" b="0"/>
            </a:stretch>
          </a:blipFill>
        </p:spPr>
      </p:sp>
      <p:sp>
        <p:nvSpPr>
          <p:cNvPr name="Freeform 34" id="34"/>
          <p:cNvSpPr/>
          <p:nvPr/>
        </p:nvSpPr>
        <p:spPr>
          <a:xfrm flipH="false" flipV="false" rot="0">
            <a:off x="1144638" y="7361707"/>
            <a:ext cx="2246281" cy="2201355"/>
          </a:xfrm>
          <a:custGeom>
            <a:avLst/>
            <a:gdLst/>
            <a:ahLst/>
            <a:cxnLst/>
            <a:rect r="r" b="b" t="t" l="l"/>
            <a:pathLst>
              <a:path h="2201355" w="2246281">
                <a:moveTo>
                  <a:pt x="0" y="0"/>
                </a:moveTo>
                <a:lnTo>
                  <a:pt x="2246281" y="0"/>
                </a:lnTo>
                <a:lnTo>
                  <a:pt x="2246281" y="2201356"/>
                </a:lnTo>
                <a:lnTo>
                  <a:pt x="0" y="2201356"/>
                </a:lnTo>
                <a:lnTo>
                  <a:pt x="0" y="0"/>
                </a:lnTo>
                <a:close/>
              </a:path>
            </a:pathLst>
          </a:custGeom>
          <a:blipFill>
            <a:blip r:embed="rId7"/>
            <a:stretch>
              <a:fillRect l="0" t="0" r="0" b="0"/>
            </a:stretch>
          </a:blipFill>
        </p:spPr>
      </p:sp>
      <p:sp>
        <p:nvSpPr>
          <p:cNvPr name="Freeform 35" id="35"/>
          <p:cNvSpPr/>
          <p:nvPr/>
        </p:nvSpPr>
        <p:spPr>
          <a:xfrm flipH="false" flipV="false" rot="0">
            <a:off x="15173835" y="2597197"/>
            <a:ext cx="2413534" cy="2201355"/>
          </a:xfrm>
          <a:custGeom>
            <a:avLst/>
            <a:gdLst/>
            <a:ahLst/>
            <a:cxnLst/>
            <a:rect r="r" b="b" t="t" l="l"/>
            <a:pathLst>
              <a:path h="2201355" w="2413534">
                <a:moveTo>
                  <a:pt x="0" y="0"/>
                </a:moveTo>
                <a:lnTo>
                  <a:pt x="2413534" y="0"/>
                </a:lnTo>
                <a:lnTo>
                  <a:pt x="2413534" y="2201356"/>
                </a:lnTo>
                <a:lnTo>
                  <a:pt x="0" y="2201356"/>
                </a:lnTo>
                <a:lnTo>
                  <a:pt x="0" y="0"/>
                </a:lnTo>
                <a:close/>
              </a:path>
            </a:pathLst>
          </a:custGeom>
          <a:blipFill>
            <a:blip r:embed="rId8"/>
            <a:stretch>
              <a:fillRect l="0" t="0" r="0" b="0"/>
            </a:stretch>
          </a:blipFill>
        </p:spPr>
      </p:sp>
      <p:sp>
        <p:nvSpPr>
          <p:cNvPr name="Freeform 36" id="36"/>
          <p:cNvSpPr/>
          <p:nvPr/>
        </p:nvSpPr>
        <p:spPr>
          <a:xfrm flipH="false" flipV="false" rot="0">
            <a:off x="7157478" y="5402378"/>
            <a:ext cx="3930328" cy="2073248"/>
          </a:xfrm>
          <a:custGeom>
            <a:avLst/>
            <a:gdLst/>
            <a:ahLst/>
            <a:cxnLst/>
            <a:rect r="r" b="b" t="t" l="l"/>
            <a:pathLst>
              <a:path h="2073248" w="3930328">
                <a:moveTo>
                  <a:pt x="0" y="0"/>
                </a:moveTo>
                <a:lnTo>
                  <a:pt x="3930328" y="0"/>
                </a:lnTo>
                <a:lnTo>
                  <a:pt x="3930328" y="2073247"/>
                </a:lnTo>
                <a:lnTo>
                  <a:pt x="0" y="2073247"/>
                </a:lnTo>
                <a:lnTo>
                  <a:pt x="0" y="0"/>
                </a:lnTo>
                <a:close/>
              </a:path>
            </a:pathLst>
          </a:custGeom>
          <a:blipFill>
            <a:blip r:embed="rId9"/>
            <a:stretch>
              <a:fillRect l="0" t="0" r="0" b="0"/>
            </a:stretch>
          </a:blipFill>
        </p:spPr>
      </p:sp>
      <p:sp>
        <p:nvSpPr>
          <p:cNvPr name="Freeform 37" id="37"/>
          <p:cNvSpPr/>
          <p:nvPr/>
        </p:nvSpPr>
        <p:spPr>
          <a:xfrm flipH="false" flipV="false" rot="0">
            <a:off x="4621965" y="5402378"/>
            <a:ext cx="2073248" cy="2073248"/>
          </a:xfrm>
          <a:custGeom>
            <a:avLst/>
            <a:gdLst/>
            <a:ahLst/>
            <a:cxnLst/>
            <a:rect r="r" b="b" t="t" l="l"/>
            <a:pathLst>
              <a:path h="2073248" w="2073248">
                <a:moveTo>
                  <a:pt x="0" y="0"/>
                </a:moveTo>
                <a:lnTo>
                  <a:pt x="2073248" y="0"/>
                </a:lnTo>
                <a:lnTo>
                  <a:pt x="2073248" y="2073247"/>
                </a:lnTo>
                <a:lnTo>
                  <a:pt x="0" y="207324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8" id="38"/>
          <p:cNvSpPr/>
          <p:nvPr/>
        </p:nvSpPr>
        <p:spPr>
          <a:xfrm flipH="false" flipV="false" rot="0">
            <a:off x="12168655" y="5330476"/>
            <a:ext cx="1644649" cy="2217052"/>
          </a:xfrm>
          <a:custGeom>
            <a:avLst/>
            <a:gdLst/>
            <a:ahLst/>
            <a:cxnLst/>
            <a:rect r="r" b="b" t="t" l="l"/>
            <a:pathLst>
              <a:path h="2217052" w="1644649">
                <a:moveTo>
                  <a:pt x="0" y="0"/>
                </a:moveTo>
                <a:lnTo>
                  <a:pt x="1644649" y="0"/>
                </a:lnTo>
                <a:lnTo>
                  <a:pt x="1644649" y="2217051"/>
                </a:lnTo>
                <a:lnTo>
                  <a:pt x="0" y="221705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39" id="39"/>
          <p:cNvSpPr txBox="true"/>
          <p:nvPr/>
        </p:nvSpPr>
        <p:spPr>
          <a:xfrm rot="0">
            <a:off x="3750394" y="2598789"/>
            <a:ext cx="10283964"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Well-Rounded Well-Being</a:t>
            </a:r>
          </a:p>
        </p:txBody>
      </p:sp>
      <p:sp>
        <p:nvSpPr>
          <p:cNvPr name="TextBox 40" id="40"/>
          <p:cNvSpPr txBox="true"/>
          <p:nvPr/>
        </p:nvSpPr>
        <p:spPr>
          <a:xfrm rot="0">
            <a:off x="3956647" y="8367135"/>
            <a:ext cx="10839996" cy="641986"/>
          </a:xfrm>
          <a:prstGeom prst="rect">
            <a:avLst/>
          </a:prstGeom>
        </p:spPr>
        <p:txBody>
          <a:bodyPr anchor="t" rtlCol="false" tIns="0" lIns="0" bIns="0" rIns="0">
            <a:spAutoFit/>
          </a:bodyPr>
          <a:lstStyle/>
          <a:p>
            <a:pPr algn="ctr">
              <a:lnSpc>
                <a:spcPts val="5039"/>
              </a:lnSpc>
            </a:pPr>
            <a:r>
              <a:rPr lang="en-US" sz="3599">
                <a:solidFill>
                  <a:srgbClr val="000000"/>
                </a:solidFill>
                <a:latin typeface="Ubuntu Bold"/>
                <a:ea typeface="Ubuntu Bold"/>
                <a:cs typeface="Ubuntu Bold"/>
                <a:sym typeface="Ubuntu Bold"/>
              </a:rPr>
              <a:t>What makes you feel happy and healthy?</a:t>
            </a:r>
          </a:p>
        </p:txBody>
      </p:sp>
      <p:sp>
        <p:nvSpPr>
          <p:cNvPr name="TextBox 41" id="41"/>
          <p:cNvSpPr txBox="true"/>
          <p:nvPr/>
        </p:nvSpPr>
        <p:spPr>
          <a:xfrm rot="0">
            <a:off x="3869184" y="3426318"/>
            <a:ext cx="10669947" cy="1372235"/>
          </a:xfrm>
          <a:prstGeom prst="rect">
            <a:avLst/>
          </a:prstGeom>
        </p:spPr>
        <p:txBody>
          <a:bodyPr anchor="t" rtlCol="false" tIns="0" lIns="0" bIns="0" rIns="0">
            <a:spAutoFit/>
          </a:bodyPr>
          <a:lstStyle/>
          <a:p>
            <a:pPr algn="ctr">
              <a:lnSpc>
                <a:spcPts val="3640"/>
              </a:lnSpc>
            </a:pPr>
            <a:r>
              <a:rPr lang="en-US" sz="2600">
                <a:solidFill>
                  <a:srgbClr val="000000"/>
                </a:solidFill>
                <a:latin typeface="Ubuntu"/>
                <a:ea typeface="Ubuntu"/>
                <a:cs typeface="Ubuntu"/>
                <a:sym typeface="Ubuntu"/>
              </a:rPr>
              <a:t>Taking care of our bodies is a big part of getting and staying healthy. But it’s also important to nurture our mental health, relationships, cultural and spiritual practices, passions, and pastimes. </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7" id="2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28" id="28"/>
          <p:cNvGrpSpPr/>
          <p:nvPr/>
        </p:nvGrpSpPr>
        <p:grpSpPr>
          <a:xfrm rot="0">
            <a:off x="4902550" y="6859679"/>
            <a:ext cx="247395" cy="1669904"/>
            <a:chOff x="0" y="0"/>
            <a:chExt cx="65157" cy="439810"/>
          </a:xfrm>
        </p:grpSpPr>
        <p:sp>
          <p:nvSpPr>
            <p:cNvPr name="Freeform 29" id="29"/>
            <p:cNvSpPr/>
            <p:nvPr/>
          </p:nvSpPr>
          <p:spPr>
            <a:xfrm flipH="false" flipV="false" rot="0">
              <a:off x="0" y="0"/>
              <a:ext cx="65157" cy="439810"/>
            </a:xfrm>
            <a:custGeom>
              <a:avLst/>
              <a:gdLst/>
              <a:ahLst/>
              <a:cxnLst/>
              <a:rect r="r" b="b" t="t" l="l"/>
              <a:pathLst>
                <a:path h="439810" w="65157">
                  <a:moveTo>
                    <a:pt x="0" y="0"/>
                  </a:moveTo>
                  <a:lnTo>
                    <a:pt x="65157" y="0"/>
                  </a:lnTo>
                  <a:lnTo>
                    <a:pt x="65157" y="439810"/>
                  </a:lnTo>
                  <a:lnTo>
                    <a:pt x="0" y="439810"/>
                  </a:lnTo>
                  <a:close/>
                </a:path>
              </a:pathLst>
            </a:custGeom>
            <a:solidFill>
              <a:srgbClr val="FFFFFF"/>
            </a:solidFill>
          </p:spPr>
        </p:sp>
        <p:sp>
          <p:nvSpPr>
            <p:cNvPr name="TextBox 30" id="30"/>
            <p:cNvSpPr txBox="true"/>
            <p:nvPr/>
          </p:nvSpPr>
          <p:spPr>
            <a:xfrm>
              <a:off x="0" y="-28575"/>
              <a:ext cx="65157" cy="468385"/>
            </a:xfrm>
            <a:prstGeom prst="rect">
              <a:avLst/>
            </a:prstGeom>
          </p:spPr>
          <p:txBody>
            <a:bodyPr anchor="ctr" rtlCol="false" tIns="50800" lIns="50800" bIns="50800" rIns="50800"/>
            <a:lstStyle/>
            <a:p>
              <a:pPr algn="ctr">
                <a:lnSpc>
                  <a:spcPts val="1960"/>
                </a:lnSpc>
              </a:pPr>
            </a:p>
          </p:txBody>
        </p:sp>
      </p:grpSp>
      <p:sp>
        <p:nvSpPr>
          <p:cNvPr name="Freeform 31" id="31"/>
          <p:cNvSpPr/>
          <p:nvPr/>
        </p:nvSpPr>
        <p:spPr>
          <a:xfrm flipH="false" flipV="false" rot="0">
            <a:off x="9739026" y="6982761"/>
            <a:ext cx="1772685" cy="1772685"/>
          </a:xfrm>
          <a:custGeom>
            <a:avLst/>
            <a:gdLst/>
            <a:ahLst/>
            <a:cxnLst/>
            <a:rect r="r" b="b" t="t" l="l"/>
            <a:pathLst>
              <a:path h="1772685" w="1772685">
                <a:moveTo>
                  <a:pt x="0" y="0"/>
                </a:moveTo>
                <a:lnTo>
                  <a:pt x="1772685" y="0"/>
                </a:lnTo>
                <a:lnTo>
                  <a:pt x="1772685" y="1772685"/>
                </a:lnTo>
                <a:lnTo>
                  <a:pt x="0" y="1772685"/>
                </a:lnTo>
                <a:lnTo>
                  <a:pt x="0" y="0"/>
                </a:lnTo>
                <a:close/>
              </a:path>
            </a:pathLst>
          </a:custGeom>
          <a:blipFill>
            <a:blip r:embed="rId5"/>
            <a:stretch>
              <a:fillRect l="0" t="0" r="0" b="0"/>
            </a:stretch>
          </a:blipFill>
        </p:spPr>
      </p:sp>
      <p:sp>
        <p:nvSpPr>
          <p:cNvPr name="Freeform 32" id="32"/>
          <p:cNvSpPr/>
          <p:nvPr/>
        </p:nvSpPr>
        <p:spPr>
          <a:xfrm flipH="false" flipV="false" rot="0">
            <a:off x="9739026" y="2891754"/>
            <a:ext cx="2026988" cy="1636163"/>
          </a:xfrm>
          <a:custGeom>
            <a:avLst/>
            <a:gdLst/>
            <a:ahLst/>
            <a:cxnLst/>
            <a:rect r="r" b="b" t="t" l="l"/>
            <a:pathLst>
              <a:path h="1636163" w="2026988">
                <a:moveTo>
                  <a:pt x="0" y="0"/>
                </a:moveTo>
                <a:lnTo>
                  <a:pt x="2026988" y="0"/>
                </a:lnTo>
                <a:lnTo>
                  <a:pt x="2026988" y="1636164"/>
                </a:lnTo>
                <a:lnTo>
                  <a:pt x="0" y="1636164"/>
                </a:lnTo>
                <a:lnTo>
                  <a:pt x="0" y="0"/>
                </a:lnTo>
                <a:close/>
              </a:path>
            </a:pathLst>
          </a:custGeom>
          <a:blipFill>
            <a:blip r:embed="rId6"/>
            <a:stretch>
              <a:fillRect l="0" t="0" r="0" b="0"/>
            </a:stretch>
          </a:blipFill>
        </p:spPr>
      </p:sp>
      <p:sp>
        <p:nvSpPr>
          <p:cNvPr name="Freeform 33" id="33"/>
          <p:cNvSpPr/>
          <p:nvPr/>
        </p:nvSpPr>
        <p:spPr>
          <a:xfrm flipH="false" flipV="false" rot="0">
            <a:off x="1223728" y="6457394"/>
            <a:ext cx="1772685" cy="2703117"/>
          </a:xfrm>
          <a:custGeom>
            <a:avLst/>
            <a:gdLst/>
            <a:ahLst/>
            <a:cxnLst/>
            <a:rect r="r" b="b" t="t" l="l"/>
            <a:pathLst>
              <a:path h="2703117" w="1772685">
                <a:moveTo>
                  <a:pt x="0" y="0"/>
                </a:moveTo>
                <a:lnTo>
                  <a:pt x="1772685" y="0"/>
                </a:lnTo>
                <a:lnTo>
                  <a:pt x="1772685" y="2703117"/>
                </a:lnTo>
                <a:lnTo>
                  <a:pt x="0" y="2703117"/>
                </a:lnTo>
                <a:lnTo>
                  <a:pt x="0" y="0"/>
                </a:lnTo>
                <a:close/>
              </a:path>
            </a:pathLst>
          </a:custGeom>
          <a:blipFill>
            <a:blip r:embed="rId7"/>
            <a:stretch>
              <a:fillRect l="-844" t="0" r="0" b="0"/>
            </a:stretch>
          </a:blipFill>
        </p:spPr>
      </p:sp>
      <p:sp>
        <p:nvSpPr>
          <p:cNvPr name="Freeform 34" id="34"/>
          <p:cNvSpPr/>
          <p:nvPr/>
        </p:nvSpPr>
        <p:spPr>
          <a:xfrm flipH="false" flipV="false" rot="0">
            <a:off x="1223728" y="2823493"/>
            <a:ext cx="1772685" cy="1772685"/>
          </a:xfrm>
          <a:custGeom>
            <a:avLst/>
            <a:gdLst/>
            <a:ahLst/>
            <a:cxnLst/>
            <a:rect r="r" b="b" t="t" l="l"/>
            <a:pathLst>
              <a:path h="1772685" w="1772685">
                <a:moveTo>
                  <a:pt x="0" y="0"/>
                </a:moveTo>
                <a:lnTo>
                  <a:pt x="1772685" y="0"/>
                </a:lnTo>
                <a:lnTo>
                  <a:pt x="1772685" y="1772685"/>
                </a:lnTo>
                <a:lnTo>
                  <a:pt x="0" y="1772685"/>
                </a:lnTo>
                <a:lnTo>
                  <a:pt x="0" y="0"/>
                </a:lnTo>
                <a:close/>
              </a:path>
            </a:pathLst>
          </a:custGeom>
          <a:blipFill>
            <a:blip r:embed="rId8"/>
            <a:stretch>
              <a:fillRect l="0" t="0" r="0" b="0"/>
            </a:stretch>
          </a:blipFill>
        </p:spPr>
      </p:sp>
      <p:sp>
        <p:nvSpPr>
          <p:cNvPr name="TextBox 35" id="35"/>
          <p:cNvSpPr txBox="true"/>
          <p:nvPr/>
        </p:nvSpPr>
        <p:spPr>
          <a:xfrm rot="0">
            <a:off x="12015450" y="6977568"/>
            <a:ext cx="5424711" cy="1226180"/>
          </a:xfrm>
          <a:prstGeom prst="rect">
            <a:avLst/>
          </a:prstGeom>
        </p:spPr>
        <p:txBody>
          <a:bodyPr anchor="t" rtlCol="false" tIns="0" lIns="0" bIns="0" rIns="0">
            <a:spAutoFit/>
          </a:bodyPr>
          <a:lstStyle/>
          <a:p>
            <a:pPr algn="l">
              <a:lnSpc>
                <a:spcPts val="11000"/>
              </a:lnSpc>
            </a:pPr>
            <a:r>
              <a:rPr lang="en-US" sz="4400">
                <a:solidFill>
                  <a:srgbClr val="000000"/>
                </a:solidFill>
                <a:latin typeface="Ubuntu"/>
                <a:ea typeface="Ubuntu"/>
                <a:cs typeface="Ubuntu"/>
                <a:sym typeface="Ubuntu"/>
              </a:rPr>
              <a:t>Make your home safe</a:t>
            </a:r>
          </a:p>
        </p:txBody>
      </p:sp>
      <p:sp>
        <p:nvSpPr>
          <p:cNvPr name="AutoShape 36" id="36"/>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TextBox 37" id="37"/>
          <p:cNvSpPr txBox="true"/>
          <p:nvPr/>
        </p:nvSpPr>
        <p:spPr>
          <a:xfrm rot="0">
            <a:off x="12327716" y="2982328"/>
            <a:ext cx="4931584"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sp>
        <p:nvSpPr>
          <p:cNvPr name="TextBox 38" id="38"/>
          <p:cNvSpPr txBox="true"/>
          <p:nvPr/>
        </p:nvSpPr>
        <p:spPr>
          <a:xfrm rot="0">
            <a:off x="3378769" y="2982328"/>
            <a:ext cx="5621387"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Practice good hygiene</a:t>
            </a:r>
          </a:p>
          <a:p>
            <a:pPr algn="l">
              <a:lnSpc>
                <a:spcPts val="6160"/>
              </a:lnSpc>
            </a:pPr>
            <a:r>
              <a:rPr lang="en-US" sz="4400">
                <a:solidFill>
                  <a:srgbClr val="000000"/>
                </a:solidFill>
                <a:latin typeface="Ubuntu"/>
                <a:ea typeface="Ubuntu"/>
                <a:cs typeface="Ubuntu"/>
                <a:sym typeface="Ubuntu"/>
              </a:rPr>
              <a:t>(keeping clean)</a:t>
            </a:r>
          </a:p>
        </p:txBody>
      </p:sp>
      <p:sp>
        <p:nvSpPr>
          <p:cNvPr name="TextBox 39" id="39"/>
          <p:cNvSpPr txBox="true"/>
          <p:nvPr/>
        </p:nvSpPr>
        <p:spPr>
          <a:xfrm rot="0">
            <a:off x="3308336" y="7379058"/>
            <a:ext cx="5762253"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nvGrpSpPr>
          <p:cNvPr name="Group 40" id="40"/>
          <p:cNvGrpSpPr/>
          <p:nvPr/>
        </p:nvGrpSpPr>
        <p:grpSpPr>
          <a:xfrm rot="0">
            <a:off x="484174" y="808116"/>
            <a:ext cx="14705576" cy="1223447"/>
            <a:chOff x="0" y="0"/>
            <a:chExt cx="19607434" cy="1631262"/>
          </a:xfrm>
        </p:grpSpPr>
        <p:grpSp>
          <p:nvGrpSpPr>
            <p:cNvPr name="Group 41" id="41"/>
            <p:cNvGrpSpPr/>
            <p:nvPr/>
          </p:nvGrpSpPr>
          <p:grpSpPr>
            <a:xfrm rot="0">
              <a:off x="0" y="0"/>
              <a:ext cx="19607434" cy="1631262"/>
              <a:chOff x="0" y="0"/>
              <a:chExt cx="3873073" cy="322225"/>
            </a:xfrm>
          </p:grpSpPr>
          <p:sp>
            <p:nvSpPr>
              <p:cNvPr name="Freeform 42" id="42"/>
              <p:cNvSpPr/>
              <p:nvPr/>
            </p:nvSpPr>
            <p:spPr>
              <a:xfrm flipH="false" flipV="false" rot="0">
                <a:off x="0" y="0"/>
                <a:ext cx="3873073" cy="322225"/>
              </a:xfrm>
              <a:custGeom>
                <a:avLst/>
                <a:gdLst/>
                <a:ahLst/>
                <a:cxnLst/>
                <a:rect r="r" b="b" t="t" l="l"/>
                <a:pathLst>
                  <a:path h="322225" w="3873073">
                    <a:moveTo>
                      <a:pt x="3669873" y="0"/>
                    </a:moveTo>
                    <a:cubicBezTo>
                      <a:pt x="3782098" y="0"/>
                      <a:pt x="3873073" y="72132"/>
                      <a:pt x="3873073" y="161112"/>
                    </a:cubicBezTo>
                    <a:cubicBezTo>
                      <a:pt x="3873073" y="250092"/>
                      <a:pt x="3782098" y="322225"/>
                      <a:pt x="366987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43" id="43"/>
              <p:cNvSpPr txBox="true"/>
              <p:nvPr/>
            </p:nvSpPr>
            <p:spPr>
              <a:xfrm>
                <a:off x="0" y="-28575"/>
                <a:ext cx="3873073" cy="350800"/>
              </a:xfrm>
              <a:prstGeom prst="rect">
                <a:avLst/>
              </a:prstGeom>
            </p:spPr>
            <p:txBody>
              <a:bodyPr anchor="ctr" rtlCol="false" tIns="50800" lIns="50800" bIns="50800" rIns="50800"/>
              <a:lstStyle/>
              <a:p>
                <a:pPr algn="l">
                  <a:lnSpc>
                    <a:spcPts val="1960"/>
                  </a:lnSpc>
                </a:pPr>
              </a:p>
            </p:txBody>
          </p:sp>
        </p:grpSp>
        <p:sp>
          <p:nvSpPr>
            <p:cNvPr name="TextBox 44" id="44"/>
            <p:cNvSpPr txBox="true"/>
            <p:nvPr/>
          </p:nvSpPr>
          <p:spPr>
            <a:xfrm rot="0">
              <a:off x="758020" y="25479"/>
              <a:ext cx="18411395"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Homework: Live a Healthy Lifestyle</a:t>
              </a: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7437877" cy="1223447"/>
            <a:chOff x="0" y="0"/>
            <a:chExt cx="9917170" cy="1631262"/>
          </a:xfrm>
        </p:grpSpPr>
        <p:grpSp>
          <p:nvGrpSpPr>
            <p:cNvPr name="Group 28" id="28"/>
            <p:cNvGrpSpPr/>
            <p:nvPr/>
          </p:nvGrpSpPr>
          <p:grpSpPr>
            <a:xfrm rot="0">
              <a:off x="0" y="0"/>
              <a:ext cx="9917170" cy="1631262"/>
              <a:chOff x="0" y="0"/>
              <a:chExt cx="1958947" cy="322225"/>
            </a:xfrm>
          </p:grpSpPr>
          <p:sp>
            <p:nvSpPr>
              <p:cNvPr name="Freeform 29" id="29"/>
              <p:cNvSpPr/>
              <p:nvPr/>
            </p:nvSpPr>
            <p:spPr>
              <a:xfrm flipH="false" flipV="false" rot="0">
                <a:off x="0" y="0"/>
                <a:ext cx="1958947" cy="322225"/>
              </a:xfrm>
              <a:custGeom>
                <a:avLst/>
                <a:gdLst/>
                <a:ahLst/>
                <a:cxnLst/>
                <a:rect r="r" b="b" t="t" l="l"/>
                <a:pathLst>
                  <a:path h="322225" w="1958947">
                    <a:moveTo>
                      <a:pt x="1755747" y="0"/>
                    </a:moveTo>
                    <a:cubicBezTo>
                      <a:pt x="1867971" y="0"/>
                      <a:pt x="1958947" y="72132"/>
                      <a:pt x="1958947" y="161112"/>
                    </a:cubicBezTo>
                    <a:cubicBezTo>
                      <a:pt x="1958947" y="250092"/>
                      <a:pt x="1867971" y="322225"/>
                      <a:pt x="1755747"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958947"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377239" y="25479"/>
              <a:ext cx="916269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About This Series</a:t>
              </a:r>
            </a:p>
          </p:txBody>
        </p:sp>
      </p:grpSp>
      <p:sp>
        <p:nvSpPr>
          <p:cNvPr name="Freeform 32" id="32"/>
          <p:cNvSpPr/>
          <p:nvPr/>
        </p:nvSpPr>
        <p:spPr>
          <a:xfrm flipH="false" flipV="false" rot="0">
            <a:off x="13886329" y="3552855"/>
            <a:ext cx="3372971" cy="3651839"/>
          </a:xfrm>
          <a:custGeom>
            <a:avLst/>
            <a:gdLst/>
            <a:ahLst/>
            <a:cxnLst/>
            <a:rect r="r" b="b" t="t" l="l"/>
            <a:pathLst>
              <a:path h="3651839" w="3372971">
                <a:moveTo>
                  <a:pt x="0" y="0"/>
                </a:moveTo>
                <a:lnTo>
                  <a:pt x="3372971" y="0"/>
                </a:lnTo>
                <a:lnTo>
                  <a:pt x="3372971" y="3651839"/>
                </a:lnTo>
                <a:lnTo>
                  <a:pt x="0" y="365183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3" id="33"/>
          <p:cNvSpPr/>
          <p:nvPr/>
        </p:nvSpPr>
        <p:spPr>
          <a:xfrm flipH="false" flipV="false" rot="0">
            <a:off x="1418331" y="3193981"/>
            <a:ext cx="3321120" cy="5420226"/>
          </a:xfrm>
          <a:custGeom>
            <a:avLst/>
            <a:gdLst/>
            <a:ahLst/>
            <a:cxnLst/>
            <a:rect r="r" b="b" t="t" l="l"/>
            <a:pathLst>
              <a:path h="5420226" w="3321120">
                <a:moveTo>
                  <a:pt x="0" y="0"/>
                </a:moveTo>
                <a:lnTo>
                  <a:pt x="3321120" y="0"/>
                </a:lnTo>
                <a:lnTo>
                  <a:pt x="3321120" y="5420226"/>
                </a:lnTo>
                <a:lnTo>
                  <a:pt x="0" y="542022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4" id="34"/>
          <p:cNvSpPr txBox="true"/>
          <p:nvPr/>
        </p:nvSpPr>
        <p:spPr>
          <a:xfrm rot="0">
            <a:off x="4790096" y="2978396"/>
            <a:ext cx="8707807" cy="4581682"/>
          </a:xfrm>
          <a:prstGeom prst="rect">
            <a:avLst/>
          </a:prstGeom>
        </p:spPr>
        <p:txBody>
          <a:bodyPr anchor="t" rtlCol="false" tIns="0" lIns="0" bIns="0" rIns="0">
            <a:spAutoFit/>
          </a:bodyPr>
          <a:lstStyle/>
          <a:p>
            <a:pPr algn="ctr">
              <a:lnSpc>
                <a:spcPts val="7303"/>
              </a:lnSpc>
            </a:pPr>
            <a:r>
              <a:rPr lang="en-US" sz="4399">
                <a:solidFill>
                  <a:srgbClr val="000000"/>
                </a:solidFill>
                <a:latin typeface="Ubuntu"/>
                <a:ea typeface="Ubuntu"/>
                <a:cs typeface="Ubuntu"/>
                <a:sym typeface="Ubuntu"/>
              </a:rPr>
              <a:t>This learning series will help people with intellectual and developmental disabilities (IDD) and their caregivers learn to use </a:t>
            </a:r>
          </a:p>
          <a:p>
            <a:pPr algn="ctr">
              <a:lnSpc>
                <a:spcPts val="7303"/>
              </a:lnSpc>
            </a:pPr>
            <a:r>
              <a:rPr lang="en-US" sz="4399">
                <a:solidFill>
                  <a:srgbClr val="000000"/>
                </a:solidFill>
                <a:latin typeface="Ubuntu"/>
                <a:ea typeface="Ubuntu"/>
                <a:cs typeface="Ubuntu"/>
                <a:sym typeface="Ubuntu"/>
              </a:rPr>
              <a:t>the healthcare system.</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742262" cy="1223447"/>
            <a:chOff x="0" y="0"/>
            <a:chExt cx="12989683" cy="1631262"/>
          </a:xfrm>
        </p:grpSpPr>
        <p:grpSp>
          <p:nvGrpSpPr>
            <p:cNvPr name="Group 28" id="28"/>
            <p:cNvGrpSpPr/>
            <p:nvPr/>
          </p:nvGrpSpPr>
          <p:grpSpPr>
            <a:xfrm rot="0">
              <a:off x="0" y="0"/>
              <a:ext cx="12989683" cy="1631262"/>
              <a:chOff x="0" y="0"/>
              <a:chExt cx="2565863" cy="322225"/>
            </a:xfrm>
          </p:grpSpPr>
          <p:sp>
            <p:nvSpPr>
              <p:cNvPr name="Freeform 29" id="29"/>
              <p:cNvSpPr/>
              <p:nvPr/>
            </p:nvSpPr>
            <p:spPr>
              <a:xfrm flipH="false" flipV="false" rot="0">
                <a:off x="0" y="0"/>
                <a:ext cx="2565863" cy="322225"/>
              </a:xfrm>
              <a:custGeom>
                <a:avLst/>
                <a:gdLst/>
                <a:ahLst/>
                <a:cxnLst/>
                <a:rect r="r" b="b" t="t" l="l"/>
                <a:pathLst>
                  <a:path h="322225" w="2565863">
                    <a:moveTo>
                      <a:pt x="2362663" y="0"/>
                    </a:moveTo>
                    <a:cubicBezTo>
                      <a:pt x="2474888" y="0"/>
                      <a:pt x="2565863" y="72132"/>
                      <a:pt x="2565863" y="161112"/>
                    </a:cubicBezTo>
                    <a:cubicBezTo>
                      <a:pt x="2565863" y="250092"/>
                      <a:pt x="2474888" y="322225"/>
                      <a:pt x="236266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565863"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494115" y="25479"/>
              <a:ext cx="12001453"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Why is this important?</a:t>
              </a:r>
            </a:p>
          </p:txBody>
        </p:sp>
      </p:grpSp>
      <p:sp>
        <p:nvSpPr>
          <p:cNvPr name="Freeform 32" id="32"/>
          <p:cNvSpPr/>
          <p:nvPr/>
        </p:nvSpPr>
        <p:spPr>
          <a:xfrm flipH="false" flipV="false" rot="0">
            <a:off x="1934641" y="3348586"/>
            <a:ext cx="2813120" cy="3589829"/>
          </a:xfrm>
          <a:custGeom>
            <a:avLst/>
            <a:gdLst/>
            <a:ahLst/>
            <a:cxnLst/>
            <a:rect r="r" b="b" t="t" l="l"/>
            <a:pathLst>
              <a:path h="3589829" w="2813120">
                <a:moveTo>
                  <a:pt x="0" y="0"/>
                </a:moveTo>
                <a:lnTo>
                  <a:pt x="2813120" y="0"/>
                </a:lnTo>
                <a:lnTo>
                  <a:pt x="2813120" y="3589828"/>
                </a:lnTo>
                <a:lnTo>
                  <a:pt x="0" y="358982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3" id="33"/>
          <p:cNvSpPr/>
          <p:nvPr/>
        </p:nvSpPr>
        <p:spPr>
          <a:xfrm flipH="false" flipV="false" rot="0">
            <a:off x="13400833" y="3051821"/>
            <a:ext cx="3856295" cy="4183358"/>
          </a:xfrm>
          <a:custGeom>
            <a:avLst/>
            <a:gdLst/>
            <a:ahLst/>
            <a:cxnLst/>
            <a:rect r="r" b="b" t="t" l="l"/>
            <a:pathLst>
              <a:path h="4183358" w="3856295">
                <a:moveTo>
                  <a:pt x="0" y="0"/>
                </a:moveTo>
                <a:lnTo>
                  <a:pt x="3856295" y="0"/>
                </a:lnTo>
                <a:lnTo>
                  <a:pt x="3856295" y="4183358"/>
                </a:lnTo>
                <a:lnTo>
                  <a:pt x="0" y="418335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4" id="34"/>
          <p:cNvSpPr txBox="true"/>
          <p:nvPr/>
        </p:nvSpPr>
        <p:spPr>
          <a:xfrm rot="0">
            <a:off x="5407665" y="2893311"/>
            <a:ext cx="7472671" cy="3757549"/>
          </a:xfrm>
          <a:prstGeom prst="rect">
            <a:avLst/>
          </a:prstGeom>
        </p:spPr>
        <p:txBody>
          <a:bodyPr anchor="t" rtlCol="false" tIns="0" lIns="0" bIns="0" rIns="0">
            <a:spAutoFit/>
          </a:bodyPr>
          <a:lstStyle/>
          <a:p>
            <a:pPr algn="ctr">
              <a:lnSpc>
                <a:spcPts val="7567"/>
              </a:lnSpc>
            </a:pPr>
            <a:r>
              <a:rPr lang="en-US" sz="4399">
                <a:solidFill>
                  <a:srgbClr val="000000"/>
                </a:solidFill>
                <a:latin typeface="Ubuntu"/>
                <a:ea typeface="Ubuntu"/>
                <a:cs typeface="Ubuntu"/>
                <a:sym typeface="Ubuntu"/>
              </a:rPr>
              <a:t>So we can take care of our health and know how to get help when we need it. </a:t>
            </a:r>
          </a:p>
          <a:p>
            <a:pPr algn="ctr">
              <a:lnSpc>
                <a:spcPts val="7567"/>
              </a:lnSpc>
            </a:pPr>
            <a:r>
              <a:rPr lang="en-US" sz="4399">
                <a:solidFill>
                  <a:srgbClr val="000000"/>
                </a:solidFill>
                <a:latin typeface="Ubuntu"/>
                <a:ea typeface="Ubuntu"/>
                <a:cs typeface="Ubuntu"/>
                <a:sym typeface="Ubuntu"/>
              </a:rPr>
              <a:t>And because we matter!</a:t>
            </a:r>
          </a:p>
        </p:txBody>
      </p:sp>
      <p:sp>
        <p:nvSpPr>
          <p:cNvPr name="Freeform 35" id="35"/>
          <p:cNvSpPr/>
          <p:nvPr/>
        </p:nvSpPr>
        <p:spPr>
          <a:xfrm flipH="false" flipV="false" rot="0">
            <a:off x="7362981" y="7527160"/>
            <a:ext cx="3562039" cy="1373004"/>
          </a:xfrm>
          <a:custGeom>
            <a:avLst/>
            <a:gdLst/>
            <a:ahLst/>
            <a:cxnLst/>
            <a:rect r="r" b="b" t="t" l="l"/>
            <a:pathLst>
              <a:path h="1373004" w="3562039">
                <a:moveTo>
                  <a:pt x="0" y="0"/>
                </a:moveTo>
                <a:lnTo>
                  <a:pt x="3562038" y="0"/>
                </a:lnTo>
                <a:lnTo>
                  <a:pt x="3562038" y="1373004"/>
                </a:lnTo>
                <a:lnTo>
                  <a:pt x="0" y="13730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7" id="27"/>
          <p:cNvSpPr txBox="true"/>
          <p:nvPr/>
        </p:nvSpPr>
        <p:spPr>
          <a:xfrm rot="0">
            <a:off x="9113357" y="4348387"/>
            <a:ext cx="8900" cy="298592"/>
          </a:xfrm>
          <a:prstGeom prst="rect">
            <a:avLst/>
          </a:prstGeom>
        </p:spPr>
        <p:txBody>
          <a:bodyPr anchor="t" rtlCol="false" tIns="0" lIns="0" bIns="0" rIns="0">
            <a:spAutoFit/>
          </a:bodyPr>
          <a:lstStyle/>
          <a:p>
            <a:pPr algn="ctr">
              <a:lnSpc>
                <a:spcPts val="2354"/>
              </a:lnSpc>
            </a:pPr>
          </a:p>
        </p:txBody>
      </p:sp>
      <p:sp>
        <p:nvSpPr>
          <p:cNvPr name="TextBox 28" id="28"/>
          <p:cNvSpPr txBox="true"/>
          <p:nvPr/>
        </p:nvSpPr>
        <p:spPr>
          <a:xfrm rot="0">
            <a:off x="1053951" y="2367362"/>
            <a:ext cx="10081115" cy="731520"/>
          </a:xfrm>
          <a:prstGeom prst="rect">
            <a:avLst/>
          </a:prstGeom>
        </p:spPr>
        <p:txBody>
          <a:bodyPr anchor="t" rtlCol="false" tIns="0" lIns="0" bIns="0" rIns="0">
            <a:spAutoFit/>
          </a:bodyPr>
          <a:lstStyle/>
          <a:p>
            <a:pPr algn="l" marL="906780" indent="-453390" lvl="1">
              <a:lnSpc>
                <a:spcPts val="5880"/>
              </a:lnSpc>
              <a:buFont typeface="Arial"/>
              <a:buChar char="•"/>
            </a:pPr>
            <a:r>
              <a:rPr lang="en-US" sz="4200">
                <a:solidFill>
                  <a:srgbClr val="000000"/>
                </a:solidFill>
                <a:latin typeface="Ubuntu"/>
                <a:ea typeface="Ubuntu"/>
                <a:cs typeface="Ubuntu"/>
                <a:sym typeface="Ubuntu"/>
              </a:rPr>
              <a:t>There are five (5) learning sessions:</a:t>
            </a:r>
          </a:p>
        </p:txBody>
      </p:sp>
      <p:sp>
        <p:nvSpPr>
          <p:cNvPr name="TextBox 29" id="29"/>
          <p:cNvSpPr txBox="true"/>
          <p:nvPr/>
        </p:nvSpPr>
        <p:spPr>
          <a:xfrm rot="0">
            <a:off x="1053951" y="6579481"/>
            <a:ext cx="11102206" cy="731520"/>
          </a:xfrm>
          <a:prstGeom prst="rect">
            <a:avLst/>
          </a:prstGeom>
        </p:spPr>
        <p:txBody>
          <a:bodyPr anchor="t" rtlCol="false" tIns="0" lIns="0" bIns="0" rIns="0">
            <a:spAutoFit/>
          </a:bodyPr>
          <a:lstStyle/>
          <a:p>
            <a:pPr algn="l" marL="906780" indent="-453390" lvl="1">
              <a:lnSpc>
                <a:spcPts val="5880"/>
              </a:lnSpc>
              <a:buFont typeface="Arial"/>
              <a:buChar char="•"/>
            </a:pPr>
            <a:r>
              <a:rPr lang="en-US" sz="4200">
                <a:solidFill>
                  <a:srgbClr val="000000"/>
                </a:solidFill>
                <a:latin typeface="Ubuntu"/>
                <a:ea typeface="Ubuntu"/>
                <a:cs typeface="Ubuntu"/>
                <a:sym typeface="Ubuntu"/>
              </a:rPr>
              <a:t>There are two (2) versions of each session:</a:t>
            </a:r>
          </a:p>
        </p:txBody>
      </p:sp>
      <p:grpSp>
        <p:nvGrpSpPr>
          <p:cNvPr name="Group 30" id="30"/>
          <p:cNvGrpSpPr/>
          <p:nvPr/>
        </p:nvGrpSpPr>
        <p:grpSpPr>
          <a:xfrm rot="0">
            <a:off x="484174" y="808116"/>
            <a:ext cx="8285394" cy="1223447"/>
            <a:chOff x="0" y="0"/>
            <a:chExt cx="2182161" cy="322225"/>
          </a:xfrm>
        </p:grpSpPr>
        <p:sp>
          <p:nvSpPr>
            <p:cNvPr name="Freeform 31" id="31"/>
            <p:cNvSpPr/>
            <p:nvPr/>
          </p:nvSpPr>
          <p:spPr>
            <a:xfrm flipH="false" flipV="false" rot="0">
              <a:off x="0" y="0"/>
              <a:ext cx="2182161" cy="322225"/>
            </a:xfrm>
            <a:custGeom>
              <a:avLst/>
              <a:gdLst/>
              <a:ahLst/>
              <a:cxnLst/>
              <a:rect r="r" b="b" t="t" l="l"/>
              <a:pathLst>
                <a:path h="322225" w="2182161">
                  <a:moveTo>
                    <a:pt x="1978961" y="0"/>
                  </a:moveTo>
                  <a:cubicBezTo>
                    <a:pt x="2091186" y="0"/>
                    <a:pt x="2182161" y="72132"/>
                    <a:pt x="2182161" y="161112"/>
                  </a:cubicBezTo>
                  <a:cubicBezTo>
                    <a:pt x="2182161" y="250092"/>
                    <a:pt x="2091186" y="322225"/>
                    <a:pt x="1978961"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2" id="32"/>
            <p:cNvSpPr txBox="true"/>
            <p:nvPr/>
          </p:nvSpPr>
          <p:spPr>
            <a:xfrm>
              <a:off x="0" y="-28575"/>
              <a:ext cx="2182161" cy="350800"/>
            </a:xfrm>
            <a:prstGeom prst="rect">
              <a:avLst/>
            </a:prstGeom>
          </p:spPr>
          <p:txBody>
            <a:bodyPr anchor="ctr" rtlCol="false" tIns="50800" lIns="50800" bIns="50800" rIns="50800"/>
            <a:lstStyle/>
            <a:p>
              <a:pPr algn="ctr">
                <a:lnSpc>
                  <a:spcPts val="1960"/>
                </a:lnSpc>
              </a:pPr>
            </a:p>
          </p:txBody>
        </p:sp>
      </p:grpSp>
      <p:sp>
        <p:nvSpPr>
          <p:cNvPr name="TextBox 33" id="33"/>
          <p:cNvSpPr txBox="true"/>
          <p:nvPr/>
        </p:nvSpPr>
        <p:spPr>
          <a:xfrm rot="0">
            <a:off x="938966" y="791507"/>
            <a:ext cx="7830602"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Sessions + Versions</a:t>
            </a:r>
          </a:p>
        </p:txBody>
      </p:sp>
      <p:sp>
        <p:nvSpPr>
          <p:cNvPr name="Freeform 34" id="34"/>
          <p:cNvSpPr/>
          <p:nvPr/>
        </p:nvSpPr>
        <p:spPr>
          <a:xfrm flipH="false" flipV="false" rot="-5400000">
            <a:off x="2953421" y="4166449"/>
            <a:ext cx="634271" cy="3010148"/>
          </a:xfrm>
          <a:custGeom>
            <a:avLst/>
            <a:gdLst/>
            <a:ahLst/>
            <a:cxnLst/>
            <a:rect r="r" b="b" t="t" l="l"/>
            <a:pathLst>
              <a:path h="3010148" w="634271">
                <a:moveTo>
                  <a:pt x="0" y="0"/>
                </a:moveTo>
                <a:lnTo>
                  <a:pt x="634272" y="0"/>
                </a:lnTo>
                <a:lnTo>
                  <a:pt x="634272" y="3010148"/>
                </a:lnTo>
                <a:lnTo>
                  <a:pt x="0" y="3010148"/>
                </a:lnTo>
                <a:lnTo>
                  <a:pt x="0" y="0"/>
                </a:lnTo>
                <a:close/>
              </a:path>
            </a:pathLst>
          </a:custGeom>
          <a:blipFill>
            <a:blip r:embed="rId3">
              <a:extLst>
                <a:ext uri="{96DAC541-7B7A-43D3-8B79-37D633B846F1}">
                  <asvg:svgBlip xmlns:asvg="http://schemas.microsoft.com/office/drawing/2016/SVG/main" r:embed="rId4"/>
                </a:ext>
              </a:extLst>
            </a:blip>
            <a:stretch>
              <a:fillRect l="-61396" t="0" r="-275014" b="-18723"/>
            </a:stretch>
          </a:blipFill>
        </p:spPr>
      </p:sp>
      <p:sp>
        <p:nvSpPr>
          <p:cNvPr name="Freeform 35" id="35"/>
          <p:cNvSpPr/>
          <p:nvPr/>
        </p:nvSpPr>
        <p:spPr>
          <a:xfrm flipH="false" flipV="false" rot="0">
            <a:off x="4980992" y="5354387"/>
            <a:ext cx="2624383" cy="709249"/>
          </a:xfrm>
          <a:custGeom>
            <a:avLst/>
            <a:gdLst/>
            <a:ahLst/>
            <a:cxnLst/>
            <a:rect r="r" b="b" t="t" l="l"/>
            <a:pathLst>
              <a:path h="709249" w="2624383">
                <a:moveTo>
                  <a:pt x="0" y="0"/>
                </a:moveTo>
                <a:lnTo>
                  <a:pt x="2624383" y="0"/>
                </a:lnTo>
                <a:lnTo>
                  <a:pt x="2624383" y="709249"/>
                </a:lnTo>
                <a:lnTo>
                  <a:pt x="0" y="709249"/>
                </a:lnTo>
                <a:lnTo>
                  <a:pt x="0" y="0"/>
                </a:lnTo>
                <a:close/>
              </a:path>
            </a:pathLst>
          </a:custGeom>
          <a:blipFill>
            <a:blip r:embed="rId5">
              <a:extLst>
                <a:ext uri="{96DAC541-7B7A-43D3-8B79-37D633B846F1}">
                  <asvg:svgBlip xmlns:asvg="http://schemas.microsoft.com/office/drawing/2016/SVG/main" r:embed="rId6"/>
                </a:ext>
              </a:extLst>
            </a:blip>
            <a:stretch>
              <a:fillRect l="0" t="0" r="0" b="-260720"/>
            </a:stretch>
          </a:blipFill>
        </p:spPr>
      </p:sp>
      <p:grpSp>
        <p:nvGrpSpPr>
          <p:cNvPr name="Group 36" id="36"/>
          <p:cNvGrpSpPr/>
          <p:nvPr/>
        </p:nvGrpSpPr>
        <p:grpSpPr>
          <a:xfrm rot="0">
            <a:off x="7801165" y="5354387"/>
            <a:ext cx="2614483" cy="702433"/>
            <a:chOff x="0" y="0"/>
            <a:chExt cx="3485978" cy="936577"/>
          </a:xfrm>
        </p:grpSpPr>
        <p:sp>
          <p:nvSpPr>
            <p:cNvPr name="Freeform 37" id="37"/>
            <p:cNvSpPr/>
            <p:nvPr/>
          </p:nvSpPr>
          <p:spPr>
            <a:xfrm flipH="false" flipV="false" rot="0">
              <a:off x="0" y="0"/>
              <a:ext cx="1359338" cy="936577"/>
            </a:xfrm>
            <a:custGeom>
              <a:avLst/>
              <a:gdLst/>
              <a:ahLst/>
              <a:cxnLst/>
              <a:rect r="r" b="b" t="t" l="l"/>
              <a:pathLst>
                <a:path h="936577" w="1359338">
                  <a:moveTo>
                    <a:pt x="0" y="0"/>
                  </a:moveTo>
                  <a:lnTo>
                    <a:pt x="1359338" y="0"/>
                  </a:lnTo>
                  <a:lnTo>
                    <a:pt x="1359338" y="936577"/>
                  </a:lnTo>
                  <a:lnTo>
                    <a:pt x="0" y="936577"/>
                  </a:lnTo>
                  <a:lnTo>
                    <a:pt x="0" y="0"/>
                  </a:lnTo>
                  <a:close/>
                </a:path>
              </a:pathLst>
            </a:custGeom>
            <a:blipFill>
              <a:blip r:embed="rId7">
                <a:extLst>
                  <a:ext uri="{96DAC541-7B7A-43D3-8B79-37D633B846F1}">
                    <asvg:svgBlip xmlns:asvg="http://schemas.microsoft.com/office/drawing/2016/SVG/main" r:embed="rId8"/>
                  </a:ext>
                </a:extLst>
              </a:blip>
              <a:stretch>
                <a:fillRect l="-9996" t="0" r="-2007" b="-98851"/>
              </a:stretch>
            </a:blipFill>
          </p:spPr>
        </p:sp>
        <p:sp>
          <p:nvSpPr>
            <p:cNvPr name="Freeform 38" id="38"/>
            <p:cNvSpPr/>
            <p:nvPr/>
          </p:nvSpPr>
          <p:spPr>
            <a:xfrm flipH="false" flipV="false" rot="0">
              <a:off x="1254998" y="0"/>
              <a:ext cx="1522511" cy="927489"/>
            </a:xfrm>
            <a:custGeom>
              <a:avLst/>
              <a:gdLst/>
              <a:ahLst/>
              <a:cxnLst/>
              <a:rect r="r" b="b" t="t" l="l"/>
              <a:pathLst>
                <a:path h="927489" w="1522511">
                  <a:moveTo>
                    <a:pt x="0" y="0"/>
                  </a:moveTo>
                  <a:lnTo>
                    <a:pt x="1522512" y="0"/>
                  </a:lnTo>
                  <a:lnTo>
                    <a:pt x="1522512" y="927489"/>
                  </a:lnTo>
                  <a:lnTo>
                    <a:pt x="0" y="927489"/>
                  </a:lnTo>
                  <a:lnTo>
                    <a:pt x="0" y="0"/>
                  </a:lnTo>
                  <a:close/>
                </a:path>
              </a:pathLst>
            </a:custGeom>
            <a:blipFill>
              <a:blip r:embed="rId7">
                <a:extLst>
                  <a:ext uri="{96DAC541-7B7A-43D3-8B79-37D633B846F1}">
                    <asvg:svgBlip xmlns:asvg="http://schemas.microsoft.com/office/drawing/2016/SVG/main" r:embed="rId8"/>
                  </a:ext>
                </a:extLst>
              </a:blip>
              <a:stretch>
                <a:fillRect l="0" t="0" r="0" b="-100800"/>
              </a:stretch>
            </a:blipFill>
          </p:spPr>
        </p:sp>
        <p:sp>
          <p:nvSpPr>
            <p:cNvPr name="Freeform 39" id="39"/>
            <p:cNvSpPr/>
            <p:nvPr/>
          </p:nvSpPr>
          <p:spPr>
            <a:xfrm flipH="false" flipV="false" rot="0">
              <a:off x="2651685" y="0"/>
              <a:ext cx="834292" cy="927489"/>
            </a:xfrm>
            <a:custGeom>
              <a:avLst/>
              <a:gdLst/>
              <a:ahLst/>
              <a:cxnLst/>
              <a:rect r="r" b="b" t="t" l="l"/>
              <a:pathLst>
                <a:path h="927489" w="834292">
                  <a:moveTo>
                    <a:pt x="0" y="0"/>
                  </a:moveTo>
                  <a:lnTo>
                    <a:pt x="834293" y="0"/>
                  </a:lnTo>
                  <a:lnTo>
                    <a:pt x="834293" y="927489"/>
                  </a:lnTo>
                  <a:lnTo>
                    <a:pt x="0" y="927489"/>
                  </a:lnTo>
                  <a:lnTo>
                    <a:pt x="0" y="0"/>
                  </a:lnTo>
                  <a:close/>
                </a:path>
              </a:pathLst>
            </a:custGeom>
            <a:blipFill>
              <a:blip r:embed="rId7">
                <a:extLst>
                  <a:ext uri="{96DAC541-7B7A-43D3-8B79-37D633B846F1}">
                    <asvg:svgBlip xmlns:asvg="http://schemas.microsoft.com/office/drawing/2016/SVG/main" r:embed="rId8"/>
                  </a:ext>
                </a:extLst>
              </a:blip>
              <a:stretch>
                <a:fillRect l="0" t="0" r="-82491" b="-100800"/>
              </a:stretch>
            </a:blipFill>
          </p:spPr>
        </p:sp>
      </p:grpSp>
      <p:grpSp>
        <p:nvGrpSpPr>
          <p:cNvPr name="Group 40" id="40"/>
          <p:cNvGrpSpPr/>
          <p:nvPr/>
        </p:nvGrpSpPr>
        <p:grpSpPr>
          <a:xfrm rot="0">
            <a:off x="10622712" y="3682712"/>
            <a:ext cx="3078259" cy="1671675"/>
            <a:chOff x="0" y="0"/>
            <a:chExt cx="762170" cy="413903"/>
          </a:xfrm>
        </p:grpSpPr>
        <p:sp>
          <p:nvSpPr>
            <p:cNvPr name="Freeform 41" id="41"/>
            <p:cNvSpPr/>
            <p:nvPr/>
          </p:nvSpPr>
          <p:spPr>
            <a:xfrm flipH="false" flipV="false" rot="0">
              <a:off x="0" y="0"/>
              <a:ext cx="762170" cy="413903"/>
            </a:xfrm>
            <a:custGeom>
              <a:avLst/>
              <a:gdLst/>
              <a:ahLst/>
              <a:cxnLst/>
              <a:rect r="r" b="b" t="t" l="l"/>
              <a:pathLst>
                <a:path h="413903" w="762170">
                  <a:moveTo>
                    <a:pt x="0" y="0"/>
                  </a:moveTo>
                  <a:lnTo>
                    <a:pt x="762170" y="0"/>
                  </a:lnTo>
                  <a:lnTo>
                    <a:pt x="762170" y="413903"/>
                  </a:lnTo>
                  <a:lnTo>
                    <a:pt x="0" y="413903"/>
                  </a:lnTo>
                  <a:close/>
                </a:path>
              </a:pathLst>
            </a:custGeom>
            <a:solidFill>
              <a:srgbClr val="FFD400"/>
            </a:solidFill>
          </p:spPr>
        </p:sp>
        <p:sp>
          <p:nvSpPr>
            <p:cNvPr name="TextBox 42" id="42"/>
            <p:cNvSpPr txBox="true"/>
            <p:nvPr/>
          </p:nvSpPr>
          <p:spPr>
            <a:xfrm>
              <a:off x="0" y="-28575"/>
              <a:ext cx="762170" cy="442478"/>
            </a:xfrm>
            <a:prstGeom prst="rect">
              <a:avLst/>
            </a:prstGeom>
          </p:spPr>
          <p:txBody>
            <a:bodyPr anchor="ctr" rtlCol="false" tIns="50800" lIns="50800" bIns="50800" rIns="50800"/>
            <a:lstStyle/>
            <a:p>
              <a:pPr algn="ctr">
                <a:lnSpc>
                  <a:spcPts val="1960"/>
                </a:lnSpc>
              </a:pPr>
            </a:p>
          </p:txBody>
        </p:sp>
      </p:grpSp>
      <p:sp>
        <p:nvSpPr>
          <p:cNvPr name="TextBox 43" id="43"/>
          <p:cNvSpPr txBox="true"/>
          <p:nvPr/>
        </p:nvSpPr>
        <p:spPr>
          <a:xfrm rot="0">
            <a:off x="10732811" y="3751268"/>
            <a:ext cx="2888564" cy="1465177"/>
          </a:xfrm>
          <a:prstGeom prst="rect">
            <a:avLst/>
          </a:prstGeom>
        </p:spPr>
        <p:txBody>
          <a:bodyPr anchor="t" rtlCol="false" tIns="0" lIns="0" bIns="0" rIns="0">
            <a:spAutoFit/>
          </a:bodyPr>
          <a:lstStyle/>
          <a:p>
            <a:pPr algn="ctr">
              <a:lnSpc>
                <a:spcPts val="3184"/>
              </a:lnSpc>
            </a:pPr>
            <a:r>
              <a:rPr lang="en-US" sz="3004">
                <a:solidFill>
                  <a:srgbClr val="FFFFFF"/>
                </a:solidFill>
                <a:latin typeface="Ubuntu"/>
                <a:ea typeface="Ubuntu"/>
                <a:cs typeface="Ubuntu"/>
                <a:sym typeface="Ubuntu"/>
              </a:rPr>
              <a:t>Session 4:</a:t>
            </a:r>
          </a:p>
          <a:p>
            <a:pPr algn="ctr">
              <a:lnSpc>
                <a:spcPts val="1408"/>
              </a:lnSpc>
            </a:pPr>
          </a:p>
          <a:p>
            <a:pPr algn="ctr">
              <a:lnSpc>
                <a:spcPts val="3429"/>
              </a:lnSpc>
            </a:pPr>
            <a:r>
              <a:rPr lang="en-US" sz="3235">
                <a:solidFill>
                  <a:srgbClr val="FFFFFF"/>
                </a:solidFill>
                <a:latin typeface="Ubuntu Bold"/>
                <a:ea typeface="Ubuntu Bold"/>
                <a:cs typeface="Ubuntu Bold"/>
                <a:sym typeface="Ubuntu Bold"/>
              </a:rPr>
              <a:t>When + Where </a:t>
            </a:r>
          </a:p>
          <a:p>
            <a:pPr algn="ctr">
              <a:lnSpc>
                <a:spcPts val="3429"/>
              </a:lnSpc>
            </a:pPr>
            <a:r>
              <a:rPr lang="en-US" sz="3235">
                <a:solidFill>
                  <a:srgbClr val="FFFFFF"/>
                </a:solidFill>
                <a:latin typeface="Ubuntu Bold"/>
                <a:ea typeface="Ubuntu Bold"/>
                <a:cs typeface="Ubuntu Bold"/>
                <a:sym typeface="Ubuntu Bold"/>
              </a:rPr>
              <a:t>to Seek Care</a:t>
            </a:r>
          </a:p>
        </p:txBody>
      </p:sp>
      <p:sp>
        <p:nvSpPr>
          <p:cNvPr name="Freeform 44" id="44"/>
          <p:cNvSpPr/>
          <p:nvPr/>
        </p:nvSpPr>
        <p:spPr>
          <a:xfrm flipH="false" flipV="false" rot="0">
            <a:off x="10670579" y="5354387"/>
            <a:ext cx="3030392" cy="736513"/>
          </a:xfrm>
          <a:custGeom>
            <a:avLst/>
            <a:gdLst/>
            <a:ahLst/>
            <a:cxnLst/>
            <a:rect r="r" b="b" t="t" l="l"/>
            <a:pathLst>
              <a:path h="736513" w="3030392">
                <a:moveTo>
                  <a:pt x="0" y="0"/>
                </a:moveTo>
                <a:lnTo>
                  <a:pt x="3030391" y="0"/>
                </a:lnTo>
                <a:lnTo>
                  <a:pt x="3030391" y="736514"/>
                </a:lnTo>
                <a:lnTo>
                  <a:pt x="0" y="736514"/>
                </a:lnTo>
                <a:lnTo>
                  <a:pt x="0" y="0"/>
                </a:lnTo>
                <a:close/>
              </a:path>
            </a:pathLst>
          </a:custGeom>
          <a:blipFill>
            <a:blip r:embed="rId9">
              <a:extLst>
                <a:ext uri="{96DAC541-7B7A-43D3-8B79-37D633B846F1}">
                  <asvg:svgBlip xmlns:asvg="http://schemas.microsoft.com/office/drawing/2016/SVG/main" r:embed="rId10"/>
                </a:ext>
              </a:extLst>
            </a:blip>
            <a:stretch>
              <a:fillRect l="-1579" t="-92742" r="0" b="-229963"/>
            </a:stretch>
          </a:blipFill>
        </p:spPr>
      </p:sp>
      <p:sp>
        <p:nvSpPr>
          <p:cNvPr name="Freeform 45" id="45"/>
          <p:cNvSpPr/>
          <p:nvPr/>
        </p:nvSpPr>
        <p:spPr>
          <a:xfrm flipH="false" flipV="false" rot="0">
            <a:off x="13935011" y="5354387"/>
            <a:ext cx="2582450" cy="702433"/>
          </a:xfrm>
          <a:custGeom>
            <a:avLst/>
            <a:gdLst/>
            <a:ahLst/>
            <a:cxnLst/>
            <a:rect r="r" b="b" t="t" l="l"/>
            <a:pathLst>
              <a:path h="702433" w="2582450">
                <a:moveTo>
                  <a:pt x="0" y="0"/>
                </a:moveTo>
                <a:lnTo>
                  <a:pt x="2582451" y="0"/>
                </a:lnTo>
                <a:lnTo>
                  <a:pt x="2582451" y="702433"/>
                </a:lnTo>
                <a:lnTo>
                  <a:pt x="0" y="702433"/>
                </a:lnTo>
                <a:lnTo>
                  <a:pt x="0" y="0"/>
                </a:lnTo>
                <a:close/>
              </a:path>
            </a:pathLst>
          </a:custGeom>
          <a:blipFill>
            <a:blip r:embed="rId11">
              <a:extLst>
                <a:ext uri="{96DAC541-7B7A-43D3-8B79-37D633B846F1}">
                  <asvg:svgBlip xmlns:asvg="http://schemas.microsoft.com/office/drawing/2016/SVG/main" r:embed="rId12"/>
                </a:ext>
              </a:extLst>
            </a:blip>
            <a:stretch>
              <a:fillRect l="-19562" t="0" r="0" b="-339563"/>
            </a:stretch>
          </a:blipFill>
        </p:spPr>
      </p:sp>
      <p:grpSp>
        <p:nvGrpSpPr>
          <p:cNvPr name="Group 46" id="46"/>
          <p:cNvGrpSpPr/>
          <p:nvPr/>
        </p:nvGrpSpPr>
        <p:grpSpPr>
          <a:xfrm rot="0">
            <a:off x="13898134" y="3682712"/>
            <a:ext cx="2624383" cy="1671675"/>
            <a:chOff x="0" y="0"/>
            <a:chExt cx="649791" cy="413903"/>
          </a:xfrm>
        </p:grpSpPr>
        <p:sp>
          <p:nvSpPr>
            <p:cNvPr name="Freeform 47" id="47"/>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6F2C91"/>
            </a:solidFill>
          </p:spPr>
        </p:sp>
        <p:sp>
          <p:nvSpPr>
            <p:cNvPr name="TextBox 48" id="48"/>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sp>
        <p:nvSpPr>
          <p:cNvPr name="TextBox 49" id="49"/>
          <p:cNvSpPr txBox="true"/>
          <p:nvPr/>
        </p:nvSpPr>
        <p:spPr>
          <a:xfrm rot="0">
            <a:off x="13985688" y="3747195"/>
            <a:ext cx="2462658" cy="1469250"/>
          </a:xfrm>
          <a:prstGeom prst="rect">
            <a:avLst/>
          </a:prstGeom>
        </p:spPr>
        <p:txBody>
          <a:bodyPr anchor="t" rtlCol="false" tIns="0" lIns="0" bIns="0" rIns="0">
            <a:spAutoFit/>
          </a:bodyPr>
          <a:lstStyle/>
          <a:p>
            <a:pPr algn="ctr">
              <a:lnSpc>
                <a:spcPts val="3184"/>
              </a:lnSpc>
            </a:pPr>
            <a:r>
              <a:rPr lang="en-US" sz="3004">
                <a:solidFill>
                  <a:srgbClr val="FFFFFF"/>
                </a:solidFill>
                <a:latin typeface="Ubuntu"/>
                <a:ea typeface="Ubuntu"/>
                <a:cs typeface="Ubuntu"/>
                <a:sym typeface="Ubuntu"/>
              </a:rPr>
              <a:t>Session 5:</a:t>
            </a:r>
          </a:p>
          <a:p>
            <a:pPr algn="ctr">
              <a:lnSpc>
                <a:spcPts val="1408"/>
              </a:lnSpc>
            </a:pPr>
          </a:p>
          <a:p>
            <a:pPr algn="ctr">
              <a:lnSpc>
                <a:spcPts val="3429"/>
              </a:lnSpc>
            </a:pPr>
            <a:r>
              <a:rPr lang="en-US" sz="3235">
                <a:solidFill>
                  <a:srgbClr val="FFFFFF"/>
                </a:solidFill>
                <a:latin typeface="Ubuntu Bold"/>
                <a:ea typeface="Ubuntu Bold"/>
                <a:cs typeface="Ubuntu Bold"/>
                <a:sym typeface="Ubuntu Bold"/>
              </a:rPr>
              <a:t>Going to</a:t>
            </a:r>
          </a:p>
          <a:p>
            <a:pPr algn="ctr">
              <a:lnSpc>
                <a:spcPts val="3429"/>
              </a:lnSpc>
            </a:pPr>
            <a:r>
              <a:rPr lang="en-US" sz="3235">
                <a:solidFill>
                  <a:srgbClr val="FFFFFF"/>
                </a:solidFill>
                <a:latin typeface="Ubuntu Bold"/>
                <a:ea typeface="Ubuntu Bold"/>
                <a:cs typeface="Ubuntu Bold"/>
                <a:sym typeface="Ubuntu Bold"/>
              </a:rPr>
              <a:t>the</a:t>
            </a:r>
            <a:r>
              <a:rPr lang="en-US" sz="3235">
                <a:solidFill>
                  <a:srgbClr val="FFFFFF"/>
                </a:solidFill>
                <a:latin typeface="Ubuntu Bold"/>
                <a:ea typeface="Ubuntu Bold"/>
                <a:cs typeface="Ubuntu Bold"/>
                <a:sym typeface="Ubuntu Bold"/>
              </a:rPr>
              <a:t> Doctor</a:t>
            </a:r>
          </a:p>
        </p:txBody>
      </p:sp>
      <p:grpSp>
        <p:nvGrpSpPr>
          <p:cNvPr name="Group 50" id="50"/>
          <p:cNvGrpSpPr/>
          <p:nvPr/>
        </p:nvGrpSpPr>
        <p:grpSpPr>
          <a:xfrm rot="0">
            <a:off x="7801165" y="3682712"/>
            <a:ext cx="2624383" cy="1671675"/>
            <a:chOff x="0" y="0"/>
            <a:chExt cx="649791" cy="413903"/>
          </a:xfrm>
        </p:grpSpPr>
        <p:sp>
          <p:nvSpPr>
            <p:cNvPr name="Freeform 51" id="51"/>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EC008C"/>
            </a:solidFill>
          </p:spPr>
        </p:sp>
        <p:sp>
          <p:nvSpPr>
            <p:cNvPr name="TextBox 52" id="52"/>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sp>
        <p:nvSpPr>
          <p:cNvPr name="TextBox 53" id="53"/>
          <p:cNvSpPr txBox="true"/>
          <p:nvPr/>
        </p:nvSpPr>
        <p:spPr>
          <a:xfrm rot="0">
            <a:off x="7888719" y="3747195"/>
            <a:ext cx="2462658" cy="1469250"/>
          </a:xfrm>
          <a:prstGeom prst="rect">
            <a:avLst/>
          </a:prstGeom>
        </p:spPr>
        <p:txBody>
          <a:bodyPr anchor="t" rtlCol="false" tIns="0" lIns="0" bIns="0" rIns="0">
            <a:spAutoFit/>
          </a:bodyPr>
          <a:lstStyle/>
          <a:p>
            <a:pPr algn="ctr">
              <a:lnSpc>
                <a:spcPts val="3184"/>
              </a:lnSpc>
            </a:pPr>
            <a:r>
              <a:rPr lang="en-US" sz="3004">
                <a:solidFill>
                  <a:srgbClr val="FFFFFF"/>
                </a:solidFill>
                <a:latin typeface="Ubuntu"/>
                <a:ea typeface="Ubuntu"/>
                <a:cs typeface="Ubuntu"/>
                <a:sym typeface="Ubuntu"/>
              </a:rPr>
              <a:t>Session 3:</a:t>
            </a:r>
          </a:p>
          <a:p>
            <a:pPr algn="ctr">
              <a:lnSpc>
                <a:spcPts val="1408"/>
              </a:lnSpc>
            </a:pPr>
          </a:p>
          <a:p>
            <a:pPr algn="ctr">
              <a:lnSpc>
                <a:spcPts val="3429"/>
              </a:lnSpc>
            </a:pPr>
            <a:r>
              <a:rPr lang="en-US" sz="3235">
                <a:solidFill>
                  <a:srgbClr val="FFFFFF"/>
                </a:solidFill>
                <a:latin typeface="Ubuntu Bold"/>
                <a:ea typeface="Ubuntu Bold"/>
                <a:cs typeface="Ubuntu Bold"/>
                <a:sym typeface="Ubuntu Bold"/>
              </a:rPr>
              <a:t>Self-Advocacy </a:t>
            </a:r>
          </a:p>
        </p:txBody>
      </p:sp>
      <p:grpSp>
        <p:nvGrpSpPr>
          <p:cNvPr name="Group 54" id="54"/>
          <p:cNvGrpSpPr/>
          <p:nvPr/>
        </p:nvGrpSpPr>
        <p:grpSpPr>
          <a:xfrm rot="0">
            <a:off x="4980992" y="3682712"/>
            <a:ext cx="2624383" cy="1671675"/>
            <a:chOff x="0" y="0"/>
            <a:chExt cx="649791" cy="413903"/>
          </a:xfrm>
        </p:grpSpPr>
        <p:sp>
          <p:nvSpPr>
            <p:cNvPr name="Freeform 55" id="55"/>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94958D"/>
            </a:solidFill>
          </p:spPr>
        </p:sp>
        <p:sp>
          <p:nvSpPr>
            <p:cNvPr name="TextBox 56" id="56"/>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sp>
        <p:nvSpPr>
          <p:cNvPr name="TextBox 57" id="57"/>
          <p:cNvSpPr txBox="true"/>
          <p:nvPr/>
        </p:nvSpPr>
        <p:spPr>
          <a:xfrm rot="0">
            <a:off x="5068546" y="3747195"/>
            <a:ext cx="2462658" cy="1469250"/>
          </a:xfrm>
          <a:prstGeom prst="rect">
            <a:avLst/>
          </a:prstGeom>
        </p:spPr>
        <p:txBody>
          <a:bodyPr anchor="t" rtlCol="false" tIns="0" lIns="0" bIns="0" rIns="0">
            <a:spAutoFit/>
          </a:bodyPr>
          <a:lstStyle/>
          <a:p>
            <a:pPr algn="ctr">
              <a:lnSpc>
                <a:spcPts val="3184"/>
              </a:lnSpc>
            </a:pPr>
            <a:r>
              <a:rPr lang="en-US" sz="3004">
                <a:solidFill>
                  <a:srgbClr val="FFFFFF"/>
                </a:solidFill>
                <a:latin typeface="Ubuntu"/>
                <a:ea typeface="Ubuntu"/>
                <a:cs typeface="Ubuntu"/>
                <a:sym typeface="Ubuntu"/>
              </a:rPr>
              <a:t>Session 2:</a:t>
            </a:r>
          </a:p>
          <a:p>
            <a:pPr algn="ctr">
              <a:lnSpc>
                <a:spcPts val="1408"/>
              </a:lnSpc>
            </a:pPr>
          </a:p>
          <a:p>
            <a:pPr algn="ctr">
              <a:lnSpc>
                <a:spcPts val="3429"/>
              </a:lnSpc>
            </a:pPr>
            <a:r>
              <a:rPr lang="en-US" sz="3235">
                <a:solidFill>
                  <a:srgbClr val="FFFFFF"/>
                </a:solidFill>
                <a:latin typeface="Ubuntu Bold"/>
                <a:ea typeface="Ubuntu Bold"/>
                <a:cs typeface="Ubuntu Bold"/>
                <a:sym typeface="Ubuntu Bold"/>
              </a:rPr>
              <a:t>Know Your Rights </a:t>
            </a:r>
          </a:p>
        </p:txBody>
      </p:sp>
      <p:grpSp>
        <p:nvGrpSpPr>
          <p:cNvPr name="Group 58" id="58"/>
          <p:cNvGrpSpPr/>
          <p:nvPr/>
        </p:nvGrpSpPr>
        <p:grpSpPr>
          <a:xfrm rot="0">
            <a:off x="1765483" y="3682712"/>
            <a:ext cx="3019720" cy="1671675"/>
            <a:chOff x="0" y="0"/>
            <a:chExt cx="747675" cy="413903"/>
          </a:xfrm>
        </p:grpSpPr>
        <p:sp>
          <p:nvSpPr>
            <p:cNvPr name="Freeform 59" id="59"/>
            <p:cNvSpPr/>
            <p:nvPr/>
          </p:nvSpPr>
          <p:spPr>
            <a:xfrm flipH="false" flipV="false" rot="0">
              <a:off x="0" y="0"/>
              <a:ext cx="747675" cy="413903"/>
            </a:xfrm>
            <a:custGeom>
              <a:avLst/>
              <a:gdLst/>
              <a:ahLst/>
              <a:cxnLst/>
              <a:rect r="r" b="b" t="t" l="l"/>
              <a:pathLst>
                <a:path h="413903" w="747675">
                  <a:moveTo>
                    <a:pt x="0" y="0"/>
                  </a:moveTo>
                  <a:lnTo>
                    <a:pt x="747675" y="0"/>
                  </a:lnTo>
                  <a:lnTo>
                    <a:pt x="747675" y="413903"/>
                  </a:lnTo>
                  <a:lnTo>
                    <a:pt x="0" y="413903"/>
                  </a:lnTo>
                  <a:close/>
                </a:path>
              </a:pathLst>
            </a:custGeom>
            <a:solidFill>
              <a:srgbClr val="009784"/>
            </a:solidFill>
          </p:spPr>
        </p:sp>
        <p:sp>
          <p:nvSpPr>
            <p:cNvPr name="TextBox 60" id="60"/>
            <p:cNvSpPr txBox="true"/>
            <p:nvPr/>
          </p:nvSpPr>
          <p:spPr>
            <a:xfrm>
              <a:off x="0" y="-28575"/>
              <a:ext cx="747675" cy="442478"/>
            </a:xfrm>
            <a:prstGeom prst="rect">
              <a:avLst/>
            </a:prstGeom>
          </p:spPr>
          <p:txBody>
            <a:bodyPr anchor="ctr" rtlCol="false" tIns="50800" lIns="50800" bIns="50800" rIns="50800"/>
            <a:lstStyle/>
            <a:p>
              <a:pPr algn="ctr">
                <a:lnSpc>
                  <a:spcPts val="1960"/>
                </a:lnSpc>
              </a:pPr>
            </a:p>
          </p:txBody>
        </p:sp>
      </p:grpSp>
      <p:sp>
        <p:nvSpPr>
          <p:cNvPr name="TextBox 61" id="61"/>
          <p:cNvSpPr txBox="true"/>
          <p:nvPr/>
        </p:nvSpPr>
        <p:spPr>
          <a:xfrm rot="0">
            <a:off x="1842560" y="3751268"/>
            <a:ext cx="2833632" cy="1465177"/>
          </a:xfrm>
          <a:prstGeom prst="rect">
            <a:avLst/>
          </a:prstGeom>
        </p:spPr>
        <p:txBody>
          <a:bodyPr anchor="t" rtlCol="false" tIns="0" lIns="0" bIns="0" rIns="0">
            <a:spAutoFit/>
          </a:bodyPr>
          <a:lstStyle/>
          <a:p>
            <a:pPr algn="ctr">
              <a:lnSpc>
                <a:spcPts val="3184"/>
              </a:lnSpc>
            </a:pPr>
            <a:r>
              <a:rPr lang="en-US" sz="3004">
                <a:solidFill>
                  <a:srgbClr val="FFFFFF"/>
                </a:solidFill>
                <a:latin typeface="Ubuntu"/>
                <a:ea typeface="Ubuntu"/>
                <a:cs typeface="Ubuntu"/>
                <a:sym typeface="Ubuntu"/>
              </a:rPr>
              <a:t>Session 1:</a:t>
            </a:r>
          </a:p>
          <a:p>
            <a:pPr algn="ctr">
              <a:lnSpc>
                <a:spcPts val="1408"/>
              </a:lnSpc>
            </a:pPr>
          </a:p>
          <a:p>
            <a:pPr algn="ctr">
              <a:lnSpc>
                <a:spcPts val="3429"/>
              </a:lnSpc>
            </a:pPr>
            <a:r>
              <a:rPr lang="en-US" sz="3235">
                <a:solidFill>
                  <a:srgbClr val="FFFFFF"/>
                </a:solidFill>
                <a:latin typeface="Ubuntu Bold"/>
                <a:ea typeface="Ubuntu Bold"/>
                <a:cs typeface="Ubuntu Bold"/>
                <a:sym typeface="Ubuntu Bold"/>
              </a:rPr>
              <a:t>Fundamentals</a:t>
            </a:r>
          </a:p>
          <a:p>
            <a:pPr algn="ctr">
              <a:lnSpc>
                <a:spcPts val="3429"/>
              </a:lnSpc>
            </a:pPr>
          </a:p>
        </p:txBody>
      </p:sp>
      <p:grpSp>
        <p:nvGrpSpPr>
          <p:cNvPr name="Group 62" id="62"/>
          <p:cNvGrpSpPr/>
          <p:nvPr/>
        </p:nvGrpSpPr>
        <p:grpSpPr>
          <a:xfrm rot="0">
            <a:off x="2350058" y="8033438"/>
            <a:ext cx="6006692" cy="1020750"/>
            <a:chOff x="0" y="0"/>
            <a:chExt cx="2152663" cy="365814"/>
          </a:xfrm>
        </p:grpSpPr>
        <p:sp>
          <p:nvSpPr>
            <p:cNvPr name="Freeform 63" id="63"/>
            <p:cNvSpPr/>
            <p:nvPr/>
          </p:nvSpPr>
          <p:spPr>
            <a:xfrm flipH="false" flipV="false" rot="0">
              <a:off x="0" y="0"/>
              <a:ext cx="2152663" cy="365814"/>
            </a:xfrm>
            <a:custGeom>
              <a:avLst/>
              <a:gdLst/>
              <a:ahLst/>
              <a:cxnLst/>
              <a:rect r="r" b="b" t="t" l="l"/>
              <a:pathLst>
                <a:path h="365814" w="2152663">
                  <a:moveTo>
                    <a:pt x="0" y="0"/>
                  </a:moveTo>
                  <a:lnTo>
                    <a:pt x="2152663" y="0"/>
                  </a:lnTo>
                  <a:lnTo>
                    <a:pt x="2152663" y="365814"/>
                  </a:lnTo>
                  <a:lnTo>
                    <a:pt x="0" y="365814"/>
                  </a:lnTo>
                  <a:close/>
                </a:path>
              </a:pathLst>
            </a:custGeom>
            <a:solidFill>
              <a:srgbClr val="88AC2E"/>
            </a:solidFill>
          </p:spPr>
        </p:sp>
        <p:sp>
          <p:nvSpPr>
            <p:cNvPr name="TextBox 64" id="64"/>
            <p:cNvSpPr txBox="true"/>
            <p:nvPr/>
          </p:nvSpPr>
          <p:spPr>
            <a:xfrm>
              <a:off x="0" y="-28575"/>
              <a:ext cx="2152663"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65" id="65"/>
          <p:cNvSpPr/>
          <p:nvPr/>
        </p:nvSpPr>
        <p:spPr>
          <a:xfrm flipH="false" flipV="false" rot="0">
            <a:off x="2505251" y="8325087"/>
            <a:ext cx="580296" cy="385897"/>
          </a:xfrm>
          <a:custGeom>
            <a:avLst/>
            <a:gdLst/>
            <a:ahLst/>
            <a:cxnLst/>
            <a:rect r="r" b="b" t="t" l="l"/>
            <a:pathLst>
              <a:path h="385897" w="580296">
                <a:moveTo>
                  <a:pt x="0" y="0"/>
                </a:moveTo>
                <a:lnTo>
                  <a:pt x="580295" y="0"/>
                </a:lnTo>
                <a:lnTo>
                  <a:pt x="580295" y="385897"/>
                </a:lnTo>
                <a:lnTo>
                  <a:pt x="0" y="385897"/>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66" id="66"/>
          <p:cNvSpPr txBox="true"/>
          <p:nvPr/>
        </p:nvSpPr>
        <p:spPr>
          <a:xfrm rot="0">
            <a:off x="3351652" y="8117400"/>
            <a:ext cx="5005098" cy="772795"/>
          </a:xfrm>
          <a:prstGeom prst="rect">
            <a:avLst/>
          </a:prstGeom>
        </p:spPr>
        <p:txBody>
          <a:bodyPr anchor="t" rtlCol="false" tIns="0" lIns="0" bIns="0" rIns="0">
            <a:spAutoFit/>
          </a:bodyPr>
          <a:lstStyle/>
          <a:p>
            <a:pPr algn="l">
              <a:lnSpc>
                <a:spcPts val="3080"/>
              </a:lnSpc>
            </a:pPr>
            <a:r>
              <a:rPr lang="en-US" sz="2200">
                <a:solidFill>
                  <a:srgbClr val="FFFFFF"/>
                </a:solidFill>
                <a:latin typeface="Ubuntu"/>
                <a:ea typeface="Ubuntu"/>
                <a:cs typeface="Ubuntu"/>
                <a:sym typeface="Ubuntu"/>
              </a:rPr>
              <a:t>For use by people with intellectual </a:t>
            </a:r>
          </a:p>
          <a:p>
            <a:pPr algn="l">
              <a:lnSpc>
                <a:spcPts val="3080"/>
              </a:lnSpc>
            </a:pPr>
            <a:r>
              <a:rPr lang="en-US" sz="2200">
                <a:solidFill>
                  <a:srgbClr val="FFFFFF"/>
                </a:solidFill>
                <a:latin typeface="Ubuntu"/>
                <a:ea typeface="Ubuntu"/>
                <a:cs typeface="Ubuntu"/>
                <a:sym typeface="Ubuntu"/>
              </a:rPr>
              <a:t>and developmental disabilities (IDD)</a:t>
            </a:r>
          </a:p>
        </p:txBody>
      </p:sp>
      <p:grpSp>
        <p:nvGrpSpPr>
          <p:cNvPr name="Group 67" id="67"/>
          <p:cNvGrpSpPr/>
          <p:nvPr/>
        </p:nvGrpSpPr>
        <p:grpSpPr>
          <a:xfrm rot="0">
            <a:off x="9088276" y="8033438"/>
            <a:ext cx="7383717" cy="1020750"/>
            <a:chOff x="0" y="0"/>
            <a:chExt cx="2646158" cy="365814"/>
          </a:xfrm>
        </p:grpSpPr>
        <p:sp>
          <p:nvSpPr>
            <p:cNvPr name="Freeform 68" id="68"/>
            <p:cNvSpPr/>
            <p:nvPr/>
          </p:nvSpPr>
          <p:spPr>
            <a:xfrm flipH="false" flipV="false" rot="0">
              <a:off x="0" y="0"/>
              <a:ext cx="2646157" cy="365814"/>
            </a:xfrm>
            <a:custGeom>
              <a:avLst/>
              <a:gdLst/>
              <a:ahLst/>
              <a:cxnLst/>
              <a:rect r="r" b="b" t="t" l="l"/>
              <a:pathLst>
                <a:path h="365814" w="2646157">
                  <a:moveTo>
                    <a:pt x="0" y="0"/>
                  </a:moveTo>
                  <a:lnTo>
                    <a:pt x="2646157" y="0"/>
                  </a:lnTo>
                  <a:lnTo>
                    <a:pt x="2646157" y="365814"/>
                  </a:lnTo>
                  <a:lnTo>
                    <a:pt x="0" y="365814"/>
                  </a:lnTo>
                  <a:close/>
                </a:path>
              </a:pathLst>
            </a:custGeom>
            <a:solidFill>
              <a:srgbClr val="E66A1F"/>
            </a:solidFill>
          </p:spPr>
        </p:sp>
        <p:sp>
          <p:nvSpPr>
            <p:cNvPr name="TextBox 69" id="69"/>
            <p:cNvSpPr txBox="true"/>
            <p:nvPr/>
          </p:nvSpPr>
          <p:spPr>
            <a:xfrm>
              <a:off x="0" y="-28575"/>
              <a:ext cx="2646158"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70" id="70"/>
          <p:cNvSpPr/>
          <p:nvPr/>
        </p:nvSpPr>
        <p:spPr>
          <a:xfrm flipH="false" flipV="false" rot="0">
            <a:off x="9277663" y="8333694"/>
            <a:ext cx="580296" cy="385897"/>
          </a:xfrm>
          <a:custGeom>
            <a:avLst/>
            <a:gdLst/>
            <a:ahLst/>
            <a:cxnLst/>
            <a:rect r="r" b="b" t="t" l="l"/>
            <a:pathLst>
              <a:path h="385897" w="580296">
                <a:moveTo>
                  <a:pt x="0" y="0"/>
                </a:moveTo>
                <a:lnTo>
                  <a:pt x="580296" y="0"/>
                </a:lnTo>
                <a:lnTo>
                  <a:pt x="580296" y="385896"/>
                </a:lnTo>
                <a:lnTo>
                  <a:pt x="0" y="38589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TextBox 71" id="71"/>
          <p:cNvSpPr txBox="true"/>
          <p:nvPr/>
        </p:nvSpPr>
        <p:spPr>
          <a:xfrm rot="0">
            <a:off x="10124065" y="8116432"/>
            <a:ext cx="6347928" cy="772795"/>
          </a:xfrm>
          <a:prstGeom prst="rect">
            <a:avLst/>
          </a:prstGeom>
        </p:spPr>
        <p:txBody>
          <a:bodyPr anchor="t" rtlCol="false" tIns="0" lIns="0" bIns="0" rIns="0">
            <a:spAutoFit/>
          </a:bodyPr>
          <a:lstStyle/>
          <a:p>
            <a:pPr algn="l">
              <a:lnSpc>
                <a:spcPts val="3080"/>
              </a:lnSpc>
            </a:pPr>
            <a:r>
              <a:rPr lang="en-US" sz="2200">
                <a:solidFill>
                  <a:srgbClr val="FFFFFF"/>
                </a:solidFill>
                <a:latin typeface="Ubuntu"/>
                <a:ea typeface="Ubuntu"/>
                <a:cs typeface="Ubuntu"/>
                <a:sym typeface="Ubuntu"/>
              </a:rPr>
              <a:t>For use by caregivers of people with </a:t>
            </a:r>
          </a:p>
          <a:p>
            <a:pPr algn="l">
              <a:lnSpc>
                <a:spcPts val="3080"/>
              </a:lnSpc>
            </a:pPr>
            <a:r>
              <a:rPr lang="en-US" sz="2200">
                <a:solidFill>
                  <a:srgbClr val="FFFFFF"/>
                </a:solidFill>
                <a:latin typeface="Ubuntu"/>
                <a:ea typeface="Ubuntu"/>
                <a:cs typeface="Ubuntu"/>
                <a:sym typeface="Ubuntu"/>
              </a:rPr>
              <a:t>intellectual and developmental disabilities (IDD)</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7698412" cy="1223447"/>
            <a:chOff x="0" y="0"/>
            <a:chExt cx="10264549" cy="1631262"/>
          </a:xfrm>
        </p:grpSpPr>
        <p:grpSp>
          <p:nvGrpSpPr>
            <p:cNvPr name="Group 28" id="28"/>
            <p:cNvGrpSpPr/>
            <p:nvPr/>
          </p:nvGrpSpPr>
          <p:grpSpPr>
            <a:xfrm rot="0">
              <a:off x="0" y="0"/>
              <a:ext cx="10264549" cy="1631262"/>
              <a:chOff x="0" y="0"/>
              <a:chExt cx="2027565" cy="322225"/>
            </a:xfrm>
          </p:grpSpPr>
          <p:sp>
            <p:nvSpPr>
              <p:cNvPr name="Freeform 29" id="29"/>
              <p:cNvSpPr/>
              <p:nvPr/>
            </p:nvSpPr>
            <p:spPr>
              <a:xfrm flipH="false" flipV="false" rot="0">
                <a:off x="0" y="0"/>
                <a:ext cx="2027565" cy="322225"/>
              </a:xfrm>
              <a:custGeom>
                <a:avLst/>
                <a:gdLst/>
                <a:ahLst/>
                <a:cxnLst/>
                <a:rect r="r" b="b" t="t" l="l"/>
                <a:pathLst>
                  <a:path h="322225" w="2027565">
                    <a:moveTo>
                      <a:pt x="1824365" y="0"/>
                    </a:moveTo>
                    <a:cubicBezTo>
                      <a:pt x="1936590" y="0"/>
                      <a:pt x="2027565" y="72132"/>
                      <a:pt x="2027565" y="161112"/>
                    </a:cubicBezTo>
                    <a:cubicBezTo>
                      <a:pt x="2027565" y="250092"/>
                      <a:pt x="1936590" y="322225"/>
                      <a:pt x="1824365"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027565"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390453" y="25479"/>
              <a:ext cx="9483643"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Important Terms</a:t>
              </a:r>
            </a:p>
          </p:txBody>
        </p:sp>
      </p:grpSp>
      <p:sp>
        <p:nvSpPr>
          <p:cNvPr name="AutoShape 32" id="32"/>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sp>
        <p:nvSpPr>
          <p:cNvPr name="AutoShape 33" id="33"/>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Freeform 34" id="34"/>
          <p:cNvSpPr/>
          <p:nvPr/>
        </p:nvSpPr>
        <p:spPr>
          <a:xfrm flipH="false" flipV="false" rot="0">
            <a:off x="1706679" y="6557414"/>
            <a:ext cx="2525804" cy="1442866"/>
          </a:xfrm>
          <a:custGeom>
            <a:avLst/>
            <a:gdLst/>
            <a:ahLst/>
            <a:cxnLst/>
            <a:rect r="r" b="b" t="t" l="l"/>
            <a:pathLst>
              <a:path h="1442866" w="2525804">
                <a:moveTo>
                  <a:pt x="0" y="0"/>
                </a:moveTo>
                <a:lnTo>
                  <a:pt x="2525804" y="0"/>
                </a:lnTo>
                <a:lnTo>
                  <a:pt x="2525804" y="1442866"/>
                </a:lnTo>
                <a:lnTo>
                  <a:pt x="0" y="144286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5" id="35"/>
          <p:cNvSpPr/>
          <p:nvPr/>
        </p:nvSpPr>
        <p:spPr>
          <a:xfrm flipH="false" flipV="false" rot="0">
            <a:off x="2337093" y="3342899"/>
            <a:ext cx="1895390" cy="1442866"/>
          </a:xfrm>
          <a:custGeom>
            <a:avLst/>
            <a:gdLst/>
            <a:ahLst/>
            <a:cxnLst/>
            <a:rect r="r" b="b" t="t" l="l"/>
            <a:pathLst>
              <a:path h="1442866" w="1895390">
                <a:moveTo>
                  <a:pt x="0" y="0"/>
                </a:moveTo>
                <a:lnTo>
                  <a:pt x="1895390" y="0"/>
                </a:lnTo>
                <a:lnTo>
                  <a:pt x="1895390" y="1442865"/>
                </a:lnTo>
                <a:lnTo>
                  <a:pt x="0" y="14428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6" id="36"/>
          <p:cNvSpPr/>
          <p:nvPr/>
        </p:nvSpPr>
        <p:spPr>
          <a:xfrm flipH="false" flipV="false" rot="0">
            <a:off x="9785467" y="3245166"/>
            <a:ext cx="1538672" cy="1540598"/>
          </a:xfrm>
          <a:custGeom>
            <a:avLst/>
            <a:gdLst/>
            <a:ahLst/>
            <a:cxnLst/>
            <a:rect r="r" b="b" t="t" l="l"/>
            <a:pathLst>
              <a:path h="1540598" w="1538672">
                <a:moveTo>
                  <a:pt x="0" y="0"/>
                </a:moveTo>
                <a:lnTo>
                  <a:pt x="1538673" y="0"/>
                </a:lnTo>
                <a:lnTo>
                  <a:pt x="1538673"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7" id="37"/>
          <p:cNvSpPr txBox="true"/>
          <p:nvPr/>
        </p:nvSpPr>
        <p:spPr>
          <a:xfrm rot="0">
            <a:off x="4661108" y="2907362"/>
            <a:ext cx="4978161"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a:t>
            </a:r>
          </a:p>
        </p:txBody>
      </p:sp>
      <p:sp>
        <p:nvSpPr>
          <p:cNvPr name="TextBox 38" id="38"/>
          <p:cNvSpPr txBox="true"/>
          <p:nvPr/>
        </p:nvSpPr>
        <p:spPr>
          <a:xfrm rot="0">
            <a:off x="11660675" y="2885990"/>
            <a:ext cx="5421062"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 Literacy</a:t>
            </a:r>
          </a:p>
        </p:txBody>
      </p:sp>
      <p:sp>
        <p:nvSpPr>
          <p:cNvPr name="Freeform 39" id="39"/>
          <p:cNvSpPr/>
          <p:nvPr/>
        </p:nvSpPr>
        <p:spPr>
          <a:xfrm flipH="true" flipV="false" rot="0">
            <a:off x="9879021" y="6196415"/>
            <a:ext cx="1488188" cy="1803864"/>
          </a:xfrm>
          <a:custGeom>
            <a:avLst/>
            <a:gdLst/>
            <a:ahLst/>
            <a:cxnLst/>
            <a:rect r="r" b="b" t="t" l="l"/>
            <a:pathLst>
              <a:path h="1803864" w="1488188">
                <a:moveTo>
                  <a:pt x="1488188" y="0"/>
                </a:moveTo>
                <a:lnTo>
                  <a:pt x="0" y="0"/>
                </a:lnTo>
                <a:lnTo>
                  <a:pt x="0" y="1803865"/>
                </a:lnTo>
                <a:lnTo>
                  <a:pt x="1488188" y="1803865"/>
                </a:lnTo>
                <a:lnTo>
                  <a:pt x="1488188" y="0"/>
                </a:lnTo>
                <a:close/>
              </a:path>
            </a:pathLst>
          </a:custGeom>
          <a:blipFill>
            <a:blip r:embed="rId11"/>
            <a:stretch>
              <a:fillRect l="0" t="0" r="0" b="0"/>
            </a:stretch>
          </a:blipFill>
        </p:spPr>
      </p:sp>
      <p:sp>
        <p:nvSpPr>
          <p:cNvPr name="TextBox 40" id="40"/>
          <p:cNvSpPr txBox="true"/>
          <p:nvPr/>
        </p:nvSpPr>
        <p:spPr>
          <a:xfrm rot="0">
            <a:off x="11651150" y="6429290"/>
            <a:ext cx="4510385"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Self-Advocacy</a:t>
            </a:r>
          </a:p>
        </p:txBody>
      </p:sp>
      <p:sp>
        <p:nvSpPr>
          <p:cNvPr name="TextBox 41" id="41"/>
          <p:cNvSpPr txBox="true"/>
          <p:nvPr/>
        </p:nvSpPr>
        <p:spPr>
          <a:xfrm rot="0">
            <a:off x="4661108" y="6429290"/>
            <a:ext cx="4978161"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Healthcare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5230285" cy="1223447"/>
            <a:chOff x="0" y="0"/>
            <a:chExt cx="6973714" cy="1631262"/>
          </a:xfrm>
        </p:grpSpPr>
        <p:grpSp>
          <p:nvGrpSpPr>
            <p:cNvPr name="Group 28" id="28"/>
            <p:cNvGrpSpPr/>
            <p:nvPr/>
          </p:nvGrpSpPr>
          <p:grpSpPr>
            <a:xfrm rot="0">
              <a:off x="0" y="0"/>
              <a:ext cx="6973714" cy="1631262"/>
              <a:chOff x="0" y="0"/>
              <a:chExt cx="1377524" cy="322225"/>
            </a:xfrm>
          </p:grpSpPr>
          <p:sp>
            <p:nvSpPr>
              <p:cNvPr name="Freeform 29" id="29"/>
              <p:cNvSpPr/>
              <p:nvPr/>
            </p:nvSpPr>
            <p:spPr>
              <a:xfrm flipH="false" flipV="false" rot="0">
                <a:off x="0" y="0"/>
                <a:ext cx="1377524" cy="322225"/>
              </a:xfrm>
              <a:custGeom>
                <a:avLst/>
                <a:gdLst/>
                <a:ahLst/>
                <a:cxnLst/>
                <a:rect r="r" b="b" t="t" l="l"/>
                <a:pathLst>
                  <a:path h="322225" w="1377524">
                    <a:moveTo>
                      <a:pt x="1174324" y="0"/>
                    </a:moveTo>
                    <a:cubicBezTo>
                      <a:pt x="1286548" y="0"/>
                      <a:pt x="1377524" y="72132"/>
                      <a:pt x="1377524" y="161112"/>
                    </a:cubicBezTo>
                    <a:cubicBezTo>
                      <a:pt x="1377524" y="250092"/>
                      <a:pt x="1286548" y="322225"/>
                      <a:pt x="1174324"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377524"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265273" y="25479"/>
              <a:ext cx="6443167"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Definitions</a:t>
              </a:r>
            </a:p>
          </p:txBody>
        </p:sp>
      </p:grpSp>
      <p:graphicFrame>
        <p:nvGraphicFramePr>
          <p:cNvPr name="Table 32" id="32"/>
          <p:cNvGraphicFramePr>
            <a:graphicFrameLocks noGrp="true"/>
          </p:cNvGraphicFramePr>
          <p:nvPr/>
        </p:nvGraphicFramePr>
        <p:xfrm>
          <a:off x="2337304" y="2581275"/>
          <a:ext cx="14225955" cy="6677025"/>
        </p:xfrm>
        <a:graphic>
          <a:graphicData uri="http://schemas.openxmlformats.org/drawingml/2006/table">
            <a:tbl>
              <a:tblPr/>
              <a:tblGrid>
                <a:gridCol w="2359431"/>
                <a:gridCol w="2765164"/>
                <a:gridCol w="9101360"/>
              </a:tblGrid>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Physical, mental, and</a:t>
                      </a:r>
                      <a:r>
                        <a:rPr lang="en-US" sz="3200">
                          <a:solidFill>
                            <a:srgbClr val="000000"/>
                          </a:solidFill>
                          <a:latin typeface="Ubuntu"/>
                          <a:ea typeface="Ubuntu"/>
                          <a:cs typeface="Ubuntu"/>
                          <a:sym typeface="Ubuntu"/>
                        </a:rPr>
                        <a:t> </a:t>
                      </a:r>
                      <a:endParaRPr lang="en-US" sz="1100"/>
                    </a:p>
                    <a:p>
                      <a:pPr algn="ctr">
                        <a:lnSpc>
                          <a:spcPts val="4480"/>
                        </a:lnSpc>
                      </a:pPr>
                      <a:r>
                        <a:rPr lang="en-US" sz="3200">
                          <a:solidFill>
                            <a:srgbClr val="000000"/>
                          </a:solidFill>
                          <a:latin typeface="Ubuntu"/>
                          <a:ea typeface="Ubuntu"/>
                          <a:cs typeface="Ubuntu"/>
                          <a:sym typeface="Ubuntu"/>
                        </a:rPr>
                        <a:t>social-emotional well-being</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Services that help improve or </a:t>
                      </a:r>
                      <a:endParaRPr lang="en-US" sz="1100"/>
                    </a:p>
                    <a:p>
                      <a:pPr algn="ctr">
                        <a:lnSpc>
                          <a:spcPts val="4480"/>
                        </a:lnSpc>
                      </a:pPr>
                      <a:r>
                        <a:rPr lang="en-US" sz="3200">
                          <a:solidFill>
                            <a:srgbClr val="000000"/>
                          </a:solidFill>
                          <a:latin typeface="Ubuntu"/>
                          <a:ea typeface="Ubuntu"/>
                          <a:cs typeface="Ubuntu"/>
                          <a:sym typeface="Ubuntu"/>
                        </a:rPr>
                        <a:t>maintain your health</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2091943">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 Literacy: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Knowing how to find, understand, </a:t>
                      </a:r>
                      <a:endParaRPr lang="en-US" sz="1100"/>
                    </a:p>
                    <a:p>
                      <a:pPr algn="ctr">
                        <a:lnSpc>
                          <a:spcPts val="4480"/>
                        </a:lnSpc>
                      </a:pPr>
                      <a:r>
                        <a:rPr lang="en-US" sz="3200">
                          <a:solidFill>
                            <a:srgbClr val="000000"/>
                          </a:solidFill>
                          <a:latin typeface="Ubuntu"/>
                          <a:ea typeface="Ubuntu"/>
                          <a:cs typeface="Ubuntu"/>
                          <a:sym typeface="Ubuntu"/>
                        </a:rPr>
                        <a:t>and use information and services </a:t>
                      </a:r>
                    </a:p>
                    <a:p>
                      <a:pPr algn="ctr">
                        <a:lnSpc>
                          <a:spcPts val="4480"/>
                        </a:lnSpc>
                      </a:pPr>
                      <a:r>
                        <a:rPr lang="en-US" sz="3200">
                          <a:solidFill>
                            <a:srgbClr val="000000"/>
                          </a:solidFill>
                          <a:latin typeface="Ubuntu"/>
                          <a:ea typeface="Ubuntu"/>
                          <a:cs typeface="Ubuntu"/>
                          <a:sym typeface="Ubuntu"/>
                        </a:rPr>
                        <a:t>that help you stay healthy</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Self-Advocacy: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Being able to express yourself about </a:t>
                      </a:r>
                      <a:endParaRPr lang="en-US" sz="1100"/>
                    </a:p>
                    <a:p>
                      <a:pPr algn="ctr">
                        <a:lnSpc>
                          <a:spcPts val="4480"/>
                        </a:lnSpc>
                      </a:pPr>
                      <a:r>
                        <a:rPr lang="en-US" sz="3200">
                          <a:solidFill>
                            <a:srgbClr val="000000"/>
                          </a:solidFill>
                          <a:latin typeface="Ubuntu"/>
                          <a:ea typeface="Ubuntu"/>
                          <a:cs typeface="Ubuntu"/>
                          <a:sym typeface="Ubuntu"/>
                        </a:rPr>
                        <a:t>the things that are important to you</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bl>
          </a:graphicData>
        </a:graphic>
      </p:graphicFrame>
      <p:sp>
        <p:nvSpPr>
          <p:cNvPr name="Freeform 33" id="33"/>
          <p:cNvSpPr/>
          <p:nvPr/>
        </p:nvSpPr>
        <p:spPr>
          <a:xfrm flipH="false" flipV="false" rot="0">
            <a:off x="3045775" y="2969056"/>
            <a:ext cx="985497" cy="750209"/>
          </a:xfrm>
          <a:custGeom>
            <a:avLst/>
            <a:gdLst/>
            <a:ahLst/>
            <a:cxnLst/>
            <a:rect r="r" b="b" t="t" l="l"/>
            <a:pathLst>
              <a:path h="750209" w="985497">
                <a:moveTo>
                  <a:pt x="0" y="0"/>
                </a:moveTo>
                <a:lnTo>
                  <a:pt x="985496" y="0"/>
                </a:lnTo>
                <a:lnTo>
                  <a:pt x="985496" y="750209"/>
                </a:lnTo>
                <a:lnTo>
                  <a:pt x="0" y="75020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4" id="34"/>
          <p:cNvSpPr/>
          <p:nvPr/>
        </p:nvSpPr>
        <p:spPr>
          <a:xfrm flipH="false" flipV="false" rot="0">
            <a:off x="2774888" y="4446792"/>
            <a:ext cx="1527270" cy="872453"/>
          </a:xfrm>
          <a:custGeom>
            <a:avLst/>
            <a:gdLst/>
            <a:ahLst/>
            <a:cxnLst/>
            <a:rect r="r" b="b" t="t" l="l"/>
            <a:pathLst>
              <a:path h="872453" w="1527270">
                <a:moveTo>
                  <a:pt x="0" y="0"/>
                </a:moveTo>
                <a:lnTo>
                  <a:pt x="1527270" y="0"/>
                </a:lnTo>
                <a:lnTo>
                  <a:pt x="1527270" y="872453"/>
                </a:lnTo>
                <a:lnTo>
                  <a:pt x="0" y="87245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5" id="35"/>
          <p:cNvSpPr/>
          <p:nvPr/>
        </p:nvSpPr>
        <p:spPr>
          <a:xfrm flipH="false" flipV="false" rot="0">
            <a:off x="2774888" y="5814886"/>
            <a:ext cx="1538672" cy="1540598"/>
          </a:xfrm>
          <a:custGeom>
            <a:avLst/>
            <a:gdLst/>
            <a:ahLst/>
            <a:cxnLst/>
            <a:rect r="r" b="b" t="t" l="l"/>
            <a:pathLst>
              <a:path h="1540598" w="1538672">
                <a:moveTo>
                  <a:pt x="0" y="0"/>
                </a:moveTo>
                <a:lnTo>
                  <a:pt x="1538672" y="0"/>
                </a:lnTo>
                <a:lnTo>
                  <a:pt x="1538672"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6" id="36"/>
          <p:cNvSpPr/>
          <p:nvPr/>
        </p:nvSpPr>
        <p:spPr>
          <a:xfrm flipH="true" flipV="false" rot="0">
            <a:off x="2970722" y="7774584"/>
            <a:ext cx="1147005" cy="1390309"/>
          </a:xfrm>
          <a:custGeom>
            <a:avLst/>
            <a:gdLst/>
            <a:ahLst/>
            <a:cxnLst/>
            <a:rect r="r" b="b" t="t" l="l"/>
            <a:pathLst>
              <a:path h="1390309" w="1147005">
                <a:moveTo>
                  <a:pt x="1147005" y="0"/>
                </a:moveTo>
                <a:lnTo>
                  <a:pt x="0" y="0"/>
                </a:lnTo>
                <a:lnTo>
                  <a:pt x="0" y="1390309"/>
                </a:lnTo>
                <a:lnTo>
                  <a:pt x="1147005" y="1390309"/>
                </a:lnTo>
                <a:lnTo>
                  <a:pt x="1147005" y="0"/>
                </a:lnTo>
                <a:close/>
              </a:path>
            </a:pathLst>
          </a:custGeom>
          <a:blipFill>
            <a:blip r:embed="rId11"/>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5841972" cy="1223447"/>
            <a:chOff x="0" y="0"/>
            <a:chExt cx="7789296" cy="1631262"/>
          </a:xfrm>
        </p:grpSpPr>
        <p:grpSp>
          <p:nvGrpSpPr>
            <p:cNvPr name="Group 28" id="28"/>
            <p:cNvGrpSpPr/>
            <p:nvPr/>
          </p:nvGrpSpPr>
          <p:grpSpPr>
            <a:xfrm rot="0">
              <a:off x="0" y="0"/>
              <a:ext cx="7789296" cy="1631262"/>
              <a:chOff x="0" y="0"/>
              <a:chExt cx="1538626" cy="322225"/>
            </a:xfrm>
          </p:grpSpPr>
          <p:sp>
            <p:nvSpPr>
              <p:cNvPr name="Freeform 29" id="29"/>
              <p:cNvSpPr/>
              <p:nvPr/>
            </p:nvSpPr>
            <p:spPr>
              <a:xfrm flipH="false" flipV="false" rot="0">
                <a:off x="0" y="0"/>
                <a:ext cx="1538626" cy="322225"/>
              </a:xfrm>
              <a:custGeom>
                <a:avLst/>
                <a:gdLst/>
                <a:ahLst/>
                <a:cxnLst/>
                <a:rect r="r" b="b" t="t" l="l"/>
                <a:pathLst>
                  <a:path h="322225" w="1538626">
                    <a:moveTo>
                      <a:pt x="1335426" y="0"/>
                    </a:moveTo>
                    <a:cubicBezTo>
                      <a:pt x="1447651" y="0"/>
                      <a:pt x="1538626" y="72132"/>
                      <a:pt x="1538626" y="161112"/>
                    </a:cubicBezTo>
                    <a:cubicBezTo>
                      <a:pt x="1538626" y="250092"/>
                      <a:pt x="1447651" y="322225"/>
                      <a:pt x="1335426"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538626"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296297" y="25479"/>
              <a:ext cx="7196702"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Types of Care</a:t>
              </a:r>
            </a:p>
          </p:txBody>
        </p:sp>
      </p:grpSp>
      <p:sp>
        <p:nvSpPr>
          <p:cNvPr name="AutoShape 32" id="32"/>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sp>
        <p:nvSpPr>
          <p:cNvPr name="AutoShape 33" id="33"/>
          <p:cNvSpPr/>
          <p:nvPr/>
        </p:nvSpPr>
        <p:spPr>
          <a:xfrm>
            <a:off x="998524" y="5971882"/>
            <a:ext cx="16748925" cy="0"/>
          </a:xfrm>
          <a:prstGeom prst="line">
            <a:avLst/>
          </a:prstGeom>
          <a:ln cap="flat" w="19050">
            <a:solidFill>
              <a:srgbClr val="000000"/>
            </a:solidFill>
            <a:prstDash val="sysDot"/>
            <a:headEnd type="none" len="sm" w="sm"/>
            <a:tailEnd type="none" len="sm" w="sm"/>
          </a:ln>
        </p:spPr>
      </p:sp>
      <p:sp>
        <p:nvSpPr>
          <p:cNvPr name="Freeform 34" id="34"/>
          <p:cNvSpPr/>
          <p:nvPr/>
        </p:nvSpPr>
        <p:spPr>
          <a:xfrm flipH="false" flipV="false" rot="0">
            <a:off x="2161950" y="2807519"/>
            <a:ext cx="1872566" cy="2146207"/>
          </a:xfrm>
          <a:custGeom>
            <a:avLst/>
            <a:gdLst/>
            <a:ahLst/>
            <a:cxnLst/>
            <a:rect r="r" b="b" t="t" l="l"/>
            <a:pathLst>
              <a:path h="2146207" w="1872566">
                <a:moveTo>
                  <a:pt x="0" y="0"/>
                </a:moveTo>
                <a:lnTo>
                  <a:pt x="1872566" y="0"/>
                </a:lnTo>
                <a:lnTo>
                  <a:pt x="1872566" y="2146207"/>
                </a:lnTo>
                <a:lnTo>
                  <a:pt x="0" y="21462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5" id="35"/>
          <p:cNvSpPr/>
          <p:nvPr/>
        </p:nvSpPr>
        <p:spPr>
          <a:xfrm flipH="false" flipV="false" rot="0">
            <a:off x="9906387" y="2792769"/>
            <a:ext cx="2990944" cy="2160957"/>
          </a:xfrm>
          <a:custGeom>
            <a:avLst/>
            <a:gdLst/>
            <a:ahLst/>
            <a:cxnLst/>
            <a:rect r="r" b="b" t="t" l="l"/>
            <a:pathLst>
              <a:path h="2160957" w="2990944">
                <a:moveTo>
                  <a:pt x="0" y="0"/>
                </a:moveTo>
                <a:lnTo>
                  <a:pt x="2990944" y="0"/>
                </a:lnTo>
                <a:lnTo>
                  <a:pt x="2990944" y="2160957"/>
                </a:lnTo>
                <a:lnTo>
                  <a:pt x="0" y="216095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6" id="36"/>
          <p:cNvSpPr/>
          <p:nvPr/>
        </p:nvSpPr>
        <p:spPr>
          <a:xfrm flipH="false" flipV="false" rot="0">
            <a:off x="1698872" y="6752932"/>
            <a:ext cx="2846979" cy="2135234"/>
          </a:xfrm>
          <a:custGeom>
            <a:avLst/>
            <a:gdLst/>
            <a:ahLst/>
            <a:cxnLst/>
            <a:rect r="r" b="b" t="t" l="l"/>
            <a:pathLst>
              <a:path h="2135234" w="2846979">
                <a:moveTo>
                  <a:pt x="0" y="0"/>
                </a:moveTo>
                <a:lnTo>
                  <a:pt x="2846979" y="0"/>
                </a:lnTo>
                <a:lnTo>
                  <a:pt x="2846979" y="2135234"/>
                </a:lnTo>
                <a:lnTo>
                  <a:pt x="0" y="213523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7" id="37"/>
          <p:cNvSpPr/>
          <p:nvPr/>
        </p:nvSpPr>
        <p:spPr>
          <a:xfrm flipH="false" flipV="false" rot="0">
            <a:off x="9653974" y="6712459"/>
            <a:ext cx="2175707" cy="2175707"/>
          </a:xfrm>
          <a:custGeom>
            <a:avLst/>
            <a:gdLst/>
            <a:ahLst/>
            <a:cxnLst/>
            <a:rect r="r" b="b" t="t" l="l"/>
            <a:pathLst>
              <a:path h="2175707" w="2175707">
                <a:moveTo>
                  <a:pt x="0" y="0"/>
                </a:moveTo>
                <a:lnTo>
                  <a:pt x="2175707" y="0"/>
                </a:lnTo>
                <a:lnTo>
                  <a:pt x="2175707" y="2175707"/>
                </a:lnTo>
                <a:lnTo>
                  <a:pt x="0" y="2175707"/>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38" id="38"/>
          <p:cNvSpPr txBox="true"/>
          <p:nvPr/>
        </p:nvSpPr>
        <p:spPr>
          <a:xfrm rot="0">
            <a:off x="12158842" y="6977951"/>
            <a:ext cx="5618783" cy="1687830"/>
          </a:xfrm>
          <a:prstGeom prst="rect">
            <a:avLst/>
          </a:prstGeom>
        </p:spPr>
        <p:txBody>
          <a:bodyPr anchor="t" rtlCol="false" tIns="0" lIns="0" bIns="0" rIns="0">
            <a:spAutoFit/>
          </a:bodyPr>
          <a:lstStyle/>
          <a:p>
            <a:pPr algn="ctr">
              <a:lnSpc>
                <a:spcPts val="6719"/>
              </a:lnSpc>
            </a:pPr>
            <a:r>
              <a:rPr lang="en-US" sz="4800">
                <a:solidFill>
                  <a:srgbClr val="000000"/>
                </a:solidFill>
                <a:latin typeface="Ubuntu"/>
                <a:ea typeface="Ubuntu"/>
                <a:cs typeface="Ubuntu"/>
                <a:sym typeface="Ubuntu"/>
              </a:rPr>
              <a:t>Ongoing Treatment </a:t>
            </a:r>
          </a:p>
          <a:p>
            <a:pPr algn="ctr">
              <a:lnSpc>
                <a:spcPts val="6719"/>
              </a:lnSpc>
              <a:spcBef>
                <a:spcPct val="0"/>
              </a:spcBef>
            </a:pPr>
            <a:r>
              <a:rPr lang="en-US" sz="4800">
                <a:solidFill>
                  <a:srgbClr val="000000"/>
                </a:solidFill>
                <a:latin typeface="Ubuntu"/>
                <a:ea typeface="Ubuntu"/>
                <a:cs typeface="Ubuntu"/>
                <a:sym typeface="Ubuntu"/>
              </a:rPr>
              <a:t>+ Management</a:t>
            </a:r>
          </a:p>
        </p:txBody>
      </p:sp>
      <p:sp>
        <p:nvSpPr>
          <p:cNvPr name="TextBox 39" id="39"/>
          <p:cNvSpPr txBox="true"/>
          <p:nvPr/>
        </p:nvSpPr>
        <p:spPr>
          <a:xfrm rot="0">
            <a:off x="13516885" y="2888362"/>
            <a:ext cx="3641185" cy="1350645"/>
          </a:xfrm>
          <a:prstGeom prst="rect">
            <a:avLst/>
          </a:prstGeom>
        </p:spPr>
        <p:txBody>
          <a:bodyPr anchor="t" rtlCol="false" tIns="0" lIns="0" bIns="0" rIns="0">
            <a:spAutoFit/>
          </a:bodyPr>
          <a:lstStyle/>
          <a:p>
            <a:pPr algn="l">
              <a:lnSpc>
                <a:spcPts val="12000"/>
              </a:lnSpc>
            </a:pPr>
            <a:r>
              <a:rPr lang="en-US" sz="4800">
                <a:solidFill>
                  <a:srgbClr val="000000"/>
                </a:solidFill>
                <a:latin typeface="Ubuntu"/>
                <a:ea typeface="Ubuntu"/>
                <a:cs typeface="Ubuntu"/>
                <a:sym typeface="Ubuntu"/>
              </a:rPr>
              <a:t>Primary Care</a:t>
            </a:r>
          </a:p>
        </p:txBody>
      </p:sp>
      <p:sp>
        <p:nvSpPr>
          <p:cNvPr name="TextBox 40" id="40"/>
          <p:cNvSpPr txBox="true"/>
          <p:nvPr/>
        </p:nvSpPr>
        <p:spPr>
          <a:xfrm rot="0">
            <a:off x="5207449" y="7401814"/>
            <a:ext cx="3196066" cy="840105"/>
          </a:xfrm>
          <a:prstGeom prst="rect">
            <a:avLst/>
          </a:prstGeom>
        </p:spPr>
        <p:txBody>
          <a:bodyPr anchor="t" rtlCol="false" tIns="0" lIns="0" bIns="0" rIns="0">
            <a:spAutoFit/>
          </a:bodyPr>
          <a:lstStyle/>
          <a:p>
            <a:pPr algn="l">
              <a:lnSpc>
                <a:spcPts val="6719"/>
              </a:lnSpc>
              <a:spcBef>
                <a:spcPct val="0"/>
              </a:spcBef>
            </a:pPr>
            <a:r>
              <a:rPr lang="en-US" sz="4800">
                <a:solidFill>
                  <a:srgbClr val="000000"/>
                </a:solidFill>
                <a:latin typeface="Ubuntu"/>
                <a:ea typeface="Ubuntu"/>
                <a:cs typeface="Ubuntu"/>
                <a:sym typeface="Ubuntu"/>
              </a:rPr>
              <a:t>Acute Care</a:t>
            </a:r>
          </a:p>
        </p:txBody>
      </p:sp>
      <p:sp>
        <p:nvSpPr>
          <p:cNvPr name="TextBox 41" id="41"/>
          <p:cNvSpPr txBox="true"/>
          <p:nvPr/>
        </p:nvSpPr>
        <p:spPr>
          <a:xfrm rot="0">
            <a:off x="4833577" y="3162682"/>
            <a:ext cx="3749874"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Preventative </a:t>
            </a:r>
          </a:p>
          <a:p>
            <a:pPr algn="ctr">
              <a:lnSpc>
                <a:spcPts val="5520"/>
              </a:lnSpc>
            </a:pPr>
            <a:r>
              <a:rPr lang="en-US" sz="4800">
                <a:solidFill>
                  <a:srgbClr val="000000"/>
                </a:solidFill>
                <a:latin typeface="Ubuntu"/>
                <a:ea typeface="Ubuntu"/>
                <a:cs typeface="Ubuntu"/>
                <a:sym typeface="Ubuntu"/>
              </a:rPr>
              <a:t>Care</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7" id="2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28" id="28"/>
          <p:cNvGrpSpPr/>
          <p:nvPr/>
        </p:nvGrpSpPr>
        <p:grpSpPr>
          <a:xfrm rot="0">
            <a:off x="484174" y="808116"/>
            <a:ext cx="10209824" cy="1223447"/>
            <a:chOff x="0" y="0"/>
            <a:chExt cx="13613098" cy="1631262"/>
          </a:xfrm>
        </p:grpSpPr>
        <p:grpSp>
          <p:nvGrpSpPr>
            <p:cNvPr name="Group 29" id="29"/>
            <p:cNvGrpSpPr/>
            <p:nvPr/>
          </p:nvGrpSpPr>
          <p:grpSpPr>
            <a:xfrm rot="0">
              <a:off x="0" y="0"/>
              <a:ext cx="13613098" cy="1631262"/>
              <a:chOff x="0" y="0"/>
              <a:chExt cx="2689007" cy="322225"/>
            </a:xfrm>
          </p:grpSpPr>
          <p:sp>
            <p:nvSpPr>
              <p:cNvPr name="Freeform 30" id="30"/>
              <p:cNvSpPr/>
              <p:nvPr/>
            </p:nvSpPr>
            <p:spPr>
              <a:xfrm flipH="false" flipV="false" rot="0">
                <a:off x="0" y="0"/>
                <a:ext cx="2689007" cy="322225"/>
              </a:xfrm>
              <a:custGeom>
                <a:avLst/>
                <a:gdLst/>
                <a:ahLst/>
                <a:cxnLst/>
                <a:rect r="r" b="b" t="t" l="l"/>
                <a:pathLst>
                  <a:path h="322225" w="2689007">
                    <a:moveTo>
                      <a:pt x="2485807" y="0"/>
                    </a:moveTo>
                    <a:cubicBezTo>
                      <a:pt x="2598031" y="0"/>
                      <a:pt x="2689007" y="72132"/>
                      <a:pt x="2689007" y="161112"/>
                    </a:cubicBezTo>
                    <a:cubicBezTo>
                      <a:pt x="2689007" y="250092"/>
                      <a:pt x="2598031" y="322225"/>
                      <a:pt x="2485807"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1" id="31"/>
              <p:cNvSpPr txBox="true"/>
              <p:nvPr/>
            </p:nvSpPr>
            <p:spPr>
              <a:xfrm>
                <a:off x="0" y="-28575"/>
                <a:ext cx="2689007" cy="350800"/>
              </a:xfrm>
              <a:prstGeom prst="rect">
                <a:avLst/>
              </a:prstGeom>
            </p:spPr>
            <p:txBody>
              <a:bodyPr anchor="ctr" rtlCol="false" tIns="50800" lIns="50800" bIns="50800" rIns="50800"/>
              <a:lstStyle/>
              <a:p>
                <a:pPr algn="ctr">
                  <a:lnSpc>
                    <a:spcPts val="1960"/>
                  </a:lnSpc>
                </a:pPr>
              </a:p>
            </p:txBody>
          </p:sp>
        </p:grpSp>
        <p:sp>
          <p:nvSpPr>
            <p:cNvPr name="TextBox 32" id="32"/>
            <p:cNvSpPr txBox="true"/>
            <p:nvPr/>
          </p:nvSpPr>
          <p:spPr>
            <a:xfrm rot="0">
              <a:off x="517829" y="25479"/>
              <a:ext cx="1257744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 Types of Appointments</a:t>
              </a:r>
            </a:p>
          </p:txBody>
        </p:sp>
      </p:grpSp>
      <p:sp>
        <p:nvSpPr>
          <p:cNvPr name="Freeform 33" id="33"/>
          <p:cNvSpPr/>
          <p:nvPr/>
        </p:nvSpPr>
        <p:spPr>
          <a:xfrm flipH="false" flipV="false" rot="0">
            <a:off x="1259830" y="3079868"/>
            <a:ext cx="1551354" cy="1527302"/>
          </a:xfrm>
          <a:custGeom>
            <a:avLst/>
            <a:gdLst/>
            <a:ahLst/>
            <a:cxnLst/>
            <a:rect r="r" b="b" t="t" l="l"/>
            <a:pathLst>
              <a:path h="1527302" w="1551354">
                <a:moveTo>
                  <a:pt x="0" y="0"/>
                </a:moveTo>
                <a:lnTo>
                  <a:pt x="1551354" y="0"/>
                </a:lnTo>
                <a:lnTo>
                  <a:pt x="1551354" y="1527302"/>
                </a:lnTo>
                <a:lnTo>
                  <a:pt x="0" y="1527302"/>
                </a:lnTo>
                <a:lnTo>
                  <a:pt x="0" y="0"/>
                </a:lnTo>
                <a:close/>
              </a:path>
            </a:pathLst>
          </a:custGeom>
          <a:blipFill>
            <a:blip r:embed="rId5"/>
            <a:stretch>
              <a:fillRect l="0" t="0" r="0" b="0"/>
            </a:stretch>
          </a:blipFill>
        </p:spPr>
      </p:sp>
      <p:sp>
        <p:nvSpPr>
          <p:cNvPr name="Freeform 34" id="34"/>
          <p:cNvSpPr/>
          <p:nvPr/>
        </p:nvSpPr>
        <p:spPr>
          <a:xfrm flipH="false" flipV="false" rot="0">
            <a:off x="1259830" y="7036051"/>
            <a:ext cx="1484230" cy="1379048"/>
          </a:xfrm>
          <a:custGeom>
            <a:avLst/>
            <a:gdLst/>
            <a:ahLst/>
            <a:cxnLst/>
            <a:rect r="r" b="b" t="t" l="l"/>
            <a:pathLst>
              <a:path h="1379048" w="1484230">
                <a:moveTo>
                  <a:pt x="0" y="0"/>
                </a:moveTo>
                <a:lnTo>
                  <a:pt x="1484230" y="0"/>
                </a:lnTo>
                <a:lnTo>
                  <a:pt x="1484230" y="1379048"/>
                </a:lnTo>
                <a:lnTo>
                  <a:pt x="0" y="1379048"/>
                </a:lnTo>
                <a:lnTo>
                  <a:pt x="0" y="0"/>
                </a:lnTo>
                <a:close/>
              </a:path>
            </a:pathLst>
          </a:custGeom>
          <a:blipFill>
            <a:blip r:embed="rId6"/>
            <a:stretch>
              <a:fillRect l="0" t="0" r="0" b="0"/>
            </a:stretch>
          </a:blipFill>
        </p:spPr>
      </p:sp>
      <p:sp>
        <p:nvSpPr>
          <p:cNvPr name="Freeform 35" id="35"/>
          <p:cNvSpPr/>
          <p:nvPr/>
        </p:nvSpPr>
        <p:spPr>
          <a:xfrm flipH="false" flipV="false" rot="0">
            <a:off x="10099242" y="6909091"/>
            <a:ext cx="1721097" cy="1632969"/>
          </a:xfrm>
          <a:custGeom>
            <a:avLst/>
            <a:gdLst/>
            <a:ahLst/>
            <a:cxnLst/>
            <a:rect r="r" b="b" t="t" l="l"/>
            <a:pathLst>
              <a:path h="1632969" w="1721097">
                <a:moveTo>
                  <a:pt x="0" y="0"/>
                </a:moveTo>
                <a:lnTo>
                  <a:pt x="1721097" y="0"/>
                </a:lnTo>
                <a:lnTo>
                  <a:pt x="1721097" y="1632968"/>
                </a:lnTo>
                <a:lnTo>
                  <a:pt x="0" y="1632968"/>
                </a:lnTo>
                <a:lnTo>
                  <a:pt x="0" y="0"/>
                </a:lnTo>
                <a:close/>
              </a:path>
            </a:pathLst>
          </a:custGeom>
          <a:blipFill>
            <a:blip r:embed="rId7"/>
            <a:stretch>
              <a:fillRect l="0" t="0" r="0" b="0"/>
            </a:stretch>
          </a:blipFill>
        </p:spPr>
      </p:sp>
      <p:sp>
        <p:nvSpPr>
          <p:cNvPr name="Freeform 36" id="36"/>
          <p:cNvSpPr/>
          <p:nvPr/>
        </p:nvSpPr>
        <p:spPr>
          <a:xfrm flipH="false" flipV="false" rot="0">
            <a:off x="9979002" y="3020874"/>
            <a:ext cx="1961577" cy="1517781"/>
          </a:xfrm>
          <a:custGeom>
            <a:avLst/>
            <a:gdLst/>
            <a:ahLst/>
            <a:cxnLst/>
            <a:rect r="r" b="b" t="t" l="l"/>
            <a:pathLst>
              <a:path h="1517781" w="1961577">
                <a:moveTo>
                  <a:pt x="0" y="0"/>
                </a:moveTo>
                <a:lnTo>
                  <a:pt x="1961577" y="0"/>
                </a:lnTo>
                <a:lnTo>
                  <a:pt x="1961577" y="1517781"/>
                </a:lnTo>
                <a:lnTo>
                  <a:pt x="0" y="1517781"/>
                </a:lnTo>
                <a:lnTo>
                  <a:pt x="0" y="0"/>
                </a:lnTo>
                <a:close/>
              </a:path>
            </a:pathLst>
          </a:custGeom>
          <a:blipFill>
            <a:blip r:embed="rId8"/>
            <a:stretch>
              <a:fillRect l="0" t="0" r="0" b="0"/>
            </a:stretch>
          </a:blipFill>
        </p:spPr>
      </p:sp>
      <p:sp>
        <p:nvSpPr>
          <p:cNvPr name="TextBox 37" id="37"/>
          <p:cNvSpPr txBox="true"/>
          <p:nvPr/>
        </p:nvSpPr>
        <p:spPr>
          <a:xfrm rot="0">
            <a:off x="11820339" y="2632320"/>
            <a:ext cx="4978161" cy="1570990"/>
          </a:xfrm>
          <a:prstGeom prst="rect">
            <a:avLst/>
          </a:prstGeom>
        </p:spPr>
        <p:txBody>
          <a:bodyPr anchor="t" rtlCol="false" tIns="0" lIns="0" bIns="0" rIns="0">
            <a:spAutoFit/>
          </a:bodyPr>
          <a:lstStyle/>
          <a:p>
            <a:pPr algn="ctr">
              <a:lnSpc>
                <a:spcPts val="14000"/>
              </a:lnSpc>
            </a:pPr>
            <a:r>
              <a:rPr lang="en-US" sz="5600">
                <a:solidFill>
                  <a:srgbClr val="000000"/>
                </a:solidFill>
                <a:latin typeface="Ubuntu"/>
                <a:ea typeface="Ubuntu"/>
                <a:cs typeface="Ubuntu"/>
                <a:sym typeface="Ubuntu"/>
              </a:rPr>
              <a:t>Office Visit</a:t>
            </a:r>
          </a:p>
        </p:txBody>
      </p:sp>
      <p:sp>
        <p:nvSpPr>
          <p:cNvPr name="TextBox 38" id="38"/>
          <p:cNvSpPr txBox="true"/>
          <p:nvPr/>
        </p:nvSpPr>
        <p:spPr>
          <a:xfrm rot="0">
            <a:off x="3265616" y="2952360"/>
            <a:ext cx="5662464" cy="1654810"/>
          </a:xfrm>
          <a:prstGeom prst="rect">
            <a:avLst/>
          </a:prstGeom>
        </p:spPr>
        <p:txBody>
          <a:bodyPr anchor="t" rtlCol="false" tIns="0" lIns="0" bIns="0" rIns="0">
            <a:spAutoFit/>
          </a:bodyPr>
          <a:lstStyle/>
          <a:p>
            <a:pPr algn="ctr">
              <a:lnSpc>
                <a:spcPts val="6440"/>
              </a:lnSpc>
            </a:pPr>
            <a:r>
              <a:rPr lang="en-US" sz="5600">
                <a:solidFill>
                  <a:srgbClr val="000000"/>
                </a:solidFill>
                <a:latin typeface="Ubuntu"/>
                <a:ea typeface="Ubuntu"/>
                <a:cs typeface="Ubuntu"/>
                <a:sym typeface="Ubuntu"/>
              </a:rPr>
              <a:t>Yearly Check-Up </a:t>
            </a:r>
          </a:p>
          <a:p>
            <a:pPr algn="ctr">
              <a:lnSpc>
                <a:spcPts val="6440"/>
              </a:lnSpc>
            </a:pPr>
            <a:r>
              <a:rPr lang="en-US" sz="5600">
                <a:solidFill>
                  <a:srgbClr val="000000"/>
                </a:solidFill>
                <a:latin typeface="Ubuntu"/>
                <a:ea typeface="Ubuntu"/>
                <a:cs typeface="Ubuntu"/>
                <a:sym typeface="Ubuntu"/>
              </a:rPr>
              <a:t>or Wellness Exam</a:t>
            </a:r>
          </a:p>
        </p:txBody>
      </p:sp>
      <p:sp>
        <p:nvSpPr>
          <p:cNvPr name="TextBox 39" id="39"/>
          <p:cNvSpPr txBox="true"/>
          <p:nvPr/>
        </p:nvSpPr>
        <p:spPr>
          <a:xfrm rot="0">
            <a:off x="12518019" y="6672745"/>
            <a:ext cx="4053780" cy="1972310"/>
          </a:xfrm>
          <a:prstGeom prst="rect">
            <a:avLst/>
          </a:prstGeom>
        </p:spPr>
        <p:txBody>
          <a:bodyPr anchor="t" rtlCol="false" tIns="0" lIns="0" bIns="0" rIns="0">
            <a:spAutoFit/>
          </a:bodyPr>
          <a:lstStyle/>
          <a:p>
            <a:pPr algn="ctr">
              <a:lnSpc>
                <a:spcPts val="7840"/>
              </a:lnSpc>
            </a:pPr>
            <a:r>
              <a:rPr lang="en-US" sz="5600">
                <a:solidFill>
                  <a:srgbClr val="000000"/>
                </a:solidFill>
                <a:latin typeface="Ubuntu"/>
                <a:ea typeface="Ubuntu"/>
                <a:cs typeface="Ubuntu"/>
                <a:sym typeface="Ubuntu"/>
              </a:rPr>
              <a:t>Telehealth / </a:t>
            </a:r>
          </a:p>
          <a:p>
            <a:pPr algn="ctr">
              <a:lnSpc>
                <a:spcPts val="7840"/>
              </a:lnSpc>
              <a:spcBef>
                <a:spcPct val="0"/>
              </a:spcBef>
            </a:pPr>
            <a:r>
              <a:rPr lang="en-US" sz="5600">
                <a:solidFill>
                  <a:srgbClr val="000000"/>
                </a:solidFill>
                <a:latin typeface="Ubuntu"/>
                <a:ea typeface="Ubuntu"/>
                <a:cs typeface="Ubuntu"/>
                <a:sym typeface="Ubuntu"/>
              </a:rPr>
              <a:t>Virtual Visit</a:t>
            </a:r>
          </a:p>
        </p:txBody>
      </p:sp>
      <p:sp>
        <p:nvSpPr>
          <p:cNvPr name="AutoShape 40" id="40"/>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TextBox 41" id="41"/>
          <p:cNvSpPr txBox="true"/>
          <p:nvPr/>
        </p:nvSpPr>
        <p:spPr>
          <a:xfrm rot="0">
            <a:off x="2565246" y="6295390"/>
            <a:ext cx="6578754" cy="2962910"/>
          </a:xfrm>
          <a:prstGeom prst="rect">
            <a:avLst/>
          </a:prstGeom>
        </p:spPr>
        <p:txBody>
          <a:bodyPr anchor="t" rtlCol="false" tIns="0" lIns="0" bIns="0" rIns="0">
            <a:spAutoFit/>
          </a:bodyPr>
          <a:lstStyle/>
          <a:p>
            <a:pPr algn="ctr">
              <a:lnSpc>
                <a:spcPts val="7840"/>
              </a:lnSpc>
            </a:pPr>
            <a:r>
              <a:rPr lang="en-US" sz="5600">
                <a:solidFill>
                  <a:srgbClr val="000000"/>
                </a:solidFill>
                <a:latin typeface="Ubuntu"/>
                <a:ea typeface="Ubuntu"/>
                <a:cs typeface="Ubuntu"/>
                <a:sym typeface="Ubuntu"/>
              </a:rPr>
              <a:t>Vaccinations, </a:t>
            </a:r>
          </a:p>
          <a:p>
            <a:pPr algn="ctr">
              <a:lnSpc>
                <a:spcPts val="7840"/>
              </a:lnSpc>
            </a:pPr>
            <a:r>
              <a:rPr lang="en-US" sz="5600">
                <a:solidFill>
                  <a:srgbClr val="000000"/>
                </a:solidFill>
                <a:latin typeface="Ubuntu"/>
                <a:ea typeface="Ubuntu"/>
                <a:cs typeface="Ubuntu"/>
                <a:sym typeface="Ubuntu"/>
              </a:rPr>
              <a:t>Lab Tests, </a:t>
            </a:r>
          </a:p>
          <a:p>
            <a:pPr algn="ctr">
              <a:lnSpc>
                <a:spcPts val="7840"/>
              </a:lnSpc>
              <a:spcBef>
                <a:spcPct val="0"/>
              </a:spcBef>
            </a:pPr>
            <a:r>
              <a:rPr lang="en-US" sz="5600">
                <a:solidFill>
                  <a:srgbClr val="000000"/>
                </a:solidFill>
                <a:latin typeface="Ubuntu"/>
                <a:ea typeface="Ubuntu"/>
                <a:cs typeface="Ubuntu"/>
                <a:sym typeface="Ubuntu"/>
              </a:rPr>
              <a:t>Blood Work, + More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883905" cy="1223447"/>
            <a:chOff x="0" y="0"/>
            <a:chExt cx="2603169" cy="322225"/>
          </a:xfrm>
        </p:grpSpPr>
        <p:sp>
          <p:nvSpPr>
            <p:cNvPr name="Freeform 28" id="28"/>
            <p:cNvSpPr/>
            <p:nvPr/>
          </p:nvSpPr>
          <p:spPr>
            <a:xfrm flipH="false" flipV="false" rot="0">
              <a:off x="0" y="0"/>
              <a:ext cx="2603168" cy="322225"/>
            </a:xfrm>
            <a:custGeom>
              <a:avLst/>
              <a:gdLst/>
              <a:ahLst/>
              <a:cxnLst/>
              <a:rect r="r" b="b" t="t" l="l"/>
              <a:pathLst>
                <a:path h="322225" w="2603168">
                  <a:moveTo>
                    <a:pt x="2399968" y="0"/>
                  </a:moveTo>
                  <a:cubicBezTo>
                    <a:pt x="2512193" y="0"/>
                    <a:pt x="2603168" y="72132"/>
                    <a:pt x="2603168" y="161112"/>
                  </a:cubicBezTo>
                  <a:cubicBezTo>
                    <a:pt x="2603168" y="250092"/>
                    <a:pt x="2512193" y="322225"/>
                    <a:pt x="2399968"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2603169" cy="350800"/>
            </a:xfrm>
            <a:prstGeom prst="rect">
              <a:avLst/>
            </a:prstGeom>
          </p:spPr>
          <p:txBody>
            <a:bodyPr anchor="ctr" rtlCol="false" tIns="50800" lIns="50800" bIns="50800" rIns="50800"/>
            <a:lstStyle/>
            <a:p>
              <a:pPr algn="ctr">
                <a:lnSpc>
                  <a:spcPts val="1960"/>
                </a:lnSpc>
              </a:pPr>
            </a:p>
          </p:txBody>
        </p:sp>
      </p:grpSp>
      <p:sp>
        <p:nvSpPr>
          <p:cNvPr name="TextBox 30" id="30"/>
          <p:cNvSpPr txBox="true"/>
          <p:nvPr/>
        </p:nvSpPr>
        <p:spPr>
          <a:xfrm rot="0">
            <a:off x="849813" y="791507"/>
            <a:ext cx="9433287"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Insurance Card Example</a:t>
            </a:r>
          </a:p>
        </p:txBody>
      </p:sp>
      <p:sp>
        <p:nvSpPr>
          <p:cNvPr name="Freeform 31" id="31"/>
          <p:cNvSpPr/>
          <p:nvPr/>
        </p:nvSpPr>
        <p:spPr>
          <a:xfrm flipH="false" flipV="false" rot="0">
            <a:off x="9514122" y="2964348"/>
            <a:ext cx="8052873" cy="5212305"/>
          </a:xfrm>
          <a:custGeom>
            <a:avLst/>
            <a:gdLst/>
            <a:ahLst/>
            <a:cxnLst/>
            <a:rect r="r" b="b" t="t" l="l"/>
            <a:pathLst>
              <a:path h="5212305" w="8052873">
                <a:moveTo>
                  <a:pt x="0" y="0"/>
                </a:moveTo>
                <a:lnTo>
                  <a:pt x="8052873" y="0"/>
                </a:lnTo>
                <a:lnTo>
                  <a:pt x="8052873" y="5212305"/>
                </a:lnTo>
                <a:lnTo>
                  <a:pt x="0" y="5212305"/>
                </a:lnTo>
                <a:lnTo>
                  <a:pt x="0" y="0"/>
                </a:lnTo>
                <a:close/>
              </a:path>
            </a:pathLst>
          </a:custGeom>
          <a:blipFill>
            <a:blip r:embed="rId5"/>
            <a:stretch>
              <a:fillRect l="0" t="0" r="0" b="0"/>
            </a:stretch>
          </a:blipFill>
        </p:spPr>
      </p:sp>
      <p:grpSp>
        <p:nvGrpSpPr>
          <p:cNvPr name="Group 32" id="32"/>
          <p:cNvGrpSpPr/>
          <p:nvPr/>
        </p:nvGrpSpPr>
        <p:grpSpPr>
          <a:xfrm rot="0">
            <a:off x="9411026" y="4294000"/>
            <a:ext cx="615836" cy="615836"/>
            <a:chOff x="0" y="0"/>
            <a:chExt cx="812800" cy="812800"/>
          </a:xfrm>
        </p:grpSpPr>
        <p:sp>
          <p:nvSpPr>
            <p:cNvPr name="Freeform 33" id="3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34" id="34"/>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1</a:t>
              </a:r>
            </a:p>
          </p:txBody>
        </p:sp>
      </p:grpSp>
      <p:grpSp>
        <p:nvGrpSpPr>
          <p:cNvPr name="Group 35" id="35"/>
          <p:cNvGrpSpPr/>
          <p:nvPr/>
        </p:nvGrpSpPr>
        <p:grpSpPr>
          <a:xfrm rot="0">
            <a:off x="12671385" y="4658206"/>
            <a:ext cx="615836" cy="615836"/>
            <a:chOff x="0" y="0"/>
            <a:chExt cx="812800" cy="812800"/>
          </a:xfrm>
        </p:grpSpPr>
        <p:sp>
          <p:nvSpPr>
            <p:cNvPr name="Freeform 36" id="3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37" id="37"/>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2</a:t>
              </a:r>
            </a:p>
          </p:txBody>
        </p:sp>
      </p:grpSp>
      <p:grpSp>
        <p:nvGrpSpPr>
          <p:cNvPr name="Group 38" id="38"/>
          <p:cNvGrpSpPr/>
          <p:nvPr/>
        </p:nvGrpSpPr>
        <p:grpSpPr>
          <a:xfrm rot="0">
            <a:off x="9411026" y="5499131"/>
            <a:ext cx="615836" cy="615836"/>
            <a:chOff x="0" y="0"/>
            <a:chExt cx="812800" cy="812800"/>
          </a:xfrm>
        </p:grpSpPr>
        <p:sp>
          <p:nvSpPr>
            <p:cNvPr name="Freeform 39" id="3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0" id="40"/>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3</a:t>
              </a:r>
            </a:p>
          </p:txBody>
        </p:sp>
      </p:grpSp>
      <p:grpSp>
        <p:nvGrpSpPr>
          <p:cNvPr name="Group 41" id="41"/>
          <p:cNvGrpSpPr/>
          <p:nvPr/>
        </p:nvGrpSpPr>
        <p:grpSpPr>
          <a:xfrm rot="0">
            <a:off x="9411026" y="6399731"/>
            <a:ext cx="615836" cy="615836"/>
            <a:chOff x="0" y="0"/>
            <a:chExt cx="812800" cy="812800"/>
          </a:xfrm>
        </p:grpSpPr>
        <p:sp>
          <p:nvSpPr>
            <p:cNvPr name="Freeform 42" id="4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3" id="43"/>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4</a:t>
              </a:r>
            </a:p>
          </p:txBody>
        </p:sp>
      </p:grpSp>
      <p:grpSp>
        <p:nvGrpSpPr>
          <p:cNvPr name="Group 44" id="44"/>
          <p:cNvGrpSpPr/>
          <p:nvPr/>
        </p:nvGrpSpPr>
        <p:grpSpPr>
          <a:xfrm rot="0">
            <a:off x="14971433" y="4658206"/>
            <a:ext cx="615836" cy="615836"/>
            <a:chOff x="0" y="0"/>
            <a:chExt cx="812800" cy="812800"/>
          </a:xfrm>
        </p:grpSpPr>
        <p:sp>
          <p:nvSpPr>
            <p:cNvPr name="Freeform 45" id="4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6" id="46"/>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5</a:t>
              </a:r>
            </a:p>
          </p:txBody>
        </p:sp>
      </p:grpSp>
      <p:grpSp>
        <p:nvGrpSpPr>
          <p:cNvPr name="Group 47" id="47"/>
          <p:cNvGrpSpPr/>
          <p:nvPr/>
        </p:nvGrpSpPr>
        <p:grpSpPr>
          <a:xfrm rot="0">
            <a:off x="2026349" y="3180631"/>
            <a:ext cx="7487772" cy="4907973"/>
            <a:chOff x="0" y="0"/>
            <a:chExt cx="9983696" cy="6543964"/>
          </a:xfrm>
        </p:grpSpPr>
        <p:sp>
          <p:nvSpPr>
            <p:cNvPr name="TextBox 48" id="48"/>
            <p:cNvSpPr txBox="true"/>
            <p:nvPr/>
          </p:nvSpPr>
          <p:spPr>
            <a:xfrm rot="0">
              <a:off x="0" y="-95250"/>
              <a:ext cx="6581532" cy="82423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Name (or Member)</a:t>
              </a:r>
            </a:p>
          </p:txBody>
        </p:sp>
        <p:sp>
          <p:nvSpPr>
            <p:cNvPr name="TextBox 49" id="49"/>
            <p:cNvSpPr txBox="true"/>
            <p:nvPr/>
          </p:nvSpPr>
          <p:spPr>
            <a:xfrm rot="0">
              <a:off x="0" y="2813974"/>
              <a:ext cx="8787608" cy="82423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Primary Care Provider (PCP)</a:t>
              </a:r>
            </a:p>
          </p:txBody>
        </p:sp>
        <p:sp>
          <p:nvSpPr>
            <p:cNvPr name="TextBox 50" id="50"/>
            <p:cNvSpPr txBox="true"/>
            <p:nvPr/>
          </p:nvSpPr>
          <p:spPr>
            <a:xfrm rot="0">
              <a:off x="0" y="4266854"/>
              <a:ext cx="9983696" cy="82423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Prescription Coverage Info (Rx)</a:t>
              </a:r>
            </a:p>
          </p:txBody>
        </p:sp>
        <p:sp>
          <p:nvSpPr>
            <p:cNvPr name="TextBox 51" id="51"/>
            <p:cNvSpPr txBox="true"/>
            <p:nvPr/>
          </p:nvSpPr>
          <p:spPr>
            <a:xfrm rot="0">
              <a:off x="0" y="5719734"/>
              <a:ext cx="6933030" cy="82423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Date of Birth (DOB)</a:t>
              </a:r>
            </a:p>
          </p:txBody>
        </p:sp>
        <p:sp>
          <p:nvSpPr>
            <p:cNvPr name="TextBox 52" id="52"/>
            <p:cNvSpPr txBox="true"/>
            <p:nvPr/>
          </p:nvSpPr>
          <p:spPr>
            <a:xfrm rot="0">
              <a:off x="0" y="1361094"/>
              <a:ext cx="9806021" cy="82423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Member ID (or Medicaid number)</a:t>
              </a:r>
            </a:p>
          </p:txBody>
        </p:sp>
      </p:grpSp>
      <p:grpSp>
        <p:nvGrpSpPr>
          <p:cNvPr name="Group 53" id="53"/>
          <p:cNvGrpSpPr/>
          <p:nvPr/>
        </p:nvGrpSpPr>
        <p:grpSpPr>
          <a:xfrm rot="0">
            <a:off x="1309482" y="3116514"/>
            <a:ext cx="615836" cy="4972090"/>
            <a:chOff x="0" y="0"/>
            <a:chExt cx="821115" cy="6629453"/>
          </a:xfrm>
        </p:grpSpPr>
        <p:grpSp>
          <p:nvGrpSpPr>
            <p:cNvPr name="Group 54" id="54"/>
            <p:cNvGrpSpPr/>
            <p:nvPr/>
          </p:nvGrpSpPr>
          <p:grpSpPr>
            <a:xfrm rot="0">
              <a:off x="0" y="0"/>
              <a:ext cx="821115" cy="821115"/>
              <a:chOff x="0" y="0"/>
              <a:chExt cx="812800" cy="812800"/>
            </a:xfrm>
          </p:grpSpPr>
          <p:sp>
            <p:nvSpPr>
              <p:cNvPr name="Freeform 55" id="5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6" id="56"/>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1</a:t>
                </a:r>
              </a:p>
            </p:txBody>
          </p:sp>
        </p:grpSp>
        <p:grpSp>
          <p:nvGrpSpPr>
            <p:cNvPr name="Group 57" id="57"/>
            <p:cNvGrpSpPr/>
            <p:nvPr/>
          </p:nvGrpSpPr>
          <p:grpSpPr>
            <a:xfrm rot="0">
              <a:off x="0" y="1430712"/>
              <a:ext cx="821115" cy="821115"/>
              <a:chOff x="0" y="0"/>
              <a:chExt cx="812800" cy="812800"/>
            </a:xfrm>
          </p:grpSpPr>
          <p:sp>
            <p:nvSpPr>
              <p:cNvPr name="Freeform 58" id="5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9" id="59"/>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2</a:t>
                </a:r>
              </a:p>
            </p:txBody>
          </p:sp>
        </p:grpSp>
        <p:grpSp>
          <p:nvGrpSpPr>
            <p:cNvPr name="Group 60" id="60"/>
            <p:cNvGrpSpPr/>
            <p:nvPr/>
          </p:nvGrpSpPr>
          <p:grpSpPr>
            <a:xfrm rot="0">
              <a:off x="0" y="2861424"/>
              <a:ext cx="821115" cy="821115"/>
              <a:chOff x="0" y="0"/>
              <a:chExt cx="812800" cy="812800"/>
            </a:xfrm>
          </p:grpSpPr>
          <p:sp>
            <p:nvSpPr>
              <p:cNvPr name="Freeform 61" id="6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62" id="62"/>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3</a:t>
                </a:r>
              </a:p>
            </p:txBody>
          </p:sp>
        </p:grpSp>
        <p:grpSp>
          <p:nvGrpSpPr>
            <p:cNvPr name="Group 63" id="63"/>
            <p:cNvGrpSpPr/>
            <p:nvPr/>
          </p:nvGrpSpPr>
          <p:grpSpPr>
            <a:xfrm rot="0">
              <a:off x="0" y="4377622"/>
              <a:ext cx="821115" cy="821115"/>
              <a:chOff x="0" y="0"/>
              <a:chExt cx="812800" cy="812800"/>
            </a:xfrm>
          </p:grpSpPr>
          <p:sp>
            <p:nvSpPr>
              <p:cNvPr name="Freeform 64" id="6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65" id="65"/>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4</a:t>
                </a:r>
              </a:p>
            </p:txBody>
          </p:sp>
        </p:grpSp>
        <p:grpSp>
          <p:nvGrpSpPr>
            <p:cNvPr name="Group 66" id="66"/>
            <p:cNvGrpSpPr/>
            <p:nvPr/>
          </p:nvGrpSpPr>
          <p:grpSpPr>
            <a:xfrm rot="0">
              <a:off x="0" y="5808337"/>
              <a:ext cx="821115" cy="821115"/>
              <a:chOff x="0" y="0"/>
              <a:chExt cx="812800" cy="812800"/>
            </a:xfrm>
          </p:grpSpPr>
          <p:sp>
            <p:nvSpPr>
              <p:cNvPr name="Freeform 67" id="6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68" id="68"/>
              <p:cNvSpPr txBox="true"/>
              <p:nvPr/>
            </p:nvSpPr>
            <p:spPr>
              <a:xfrm>
                <a:off x="76200" y="28575"/>
                <a:ext cx="660400" cy="708025"/>
              </a:xfrm>
              <a:prstGeom prst="rect">
                <a:avLst/>
              </a:prstGeom>
            </p:spPr>
            <p:txBody>
              <a:bodyPr anchor="ctr" rtlCol="false" tIns="69533" lIns="69533" bIns="69533" rIns="69533"/>
              <a:lstStyle/>
              <a:p>
                <a:pPr algn="ctr">
                  <a:lnSpc>
                    <a:spcPts val="2240"/>
                  </a:lnSpc>
                </a:pPr>
                <a:r>
                  <a:rPr lang="en-US" sz="1600">
                    <a:solidFill>
                      <a:srgbClr val="FFFFFF"/>
                    </a:solidFill>
                    <a:latin typeface="Ubuntu Bold"/>
                    <a:ea typeface="Ubuntu Bold"/>
                    <a:cs typeface="Ubuntu Bold"/>
                    <a:sym typeface="Ubuntu Bold"/>
                  </a:rPr>
                  <a:t>5</a:t>
                </a:r>
              </a:p>
            </p:txBody>
          </p:sp>
        </p:gr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DAGG0UyGf3o</dc:identifier>
  <dcterms:modified xsi:type="dcterms:W3CDTF">2011-08-01T06:04:30Z</dcterms:modified>
  <cp:revision>1</cp:revision>
  <dc:title>NHS Session 1 IDD USA</dc:title>
</cp:coreProperties>
</file>